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0.xml" ContentType="application/vnd.openxmlformats-officedocument.presentationml.notesSlide+xml"/>
  <Override PartName="/ppt/notesSlides/notesSlide691.xml" ContentType="application/vnd.openxmlformats-officedocument.presentationml.notesSlide+xml"/>
  <Override PartName="/ppt/notesSlides/notesSlide692.xml" ContentType="application/vnd.openxmlformats-officedocument.presentationml.notesSlide+xml"/>
  <Override PartName="/ppt/notesSlides/notesSlide693.xml" ContentType="application/vnd.openxmlformats-officedocument.presentationml.notesSlide+xml"/>
  <Override PartName="/ppt/notesSlides/notesSlide694.xml" ContentType="application/vnd.openxmlformats-officedocument.presentationml.notesSlide+xml"/>
  <Override PartName="/ppt/notesSlides/notesSlide695.xml" ContentType="application/vnd.openxmlformats-officedocument.presentationml.notesSlide+xml"/>
  <Override PartName="/ppt/notesSlides/notesSlide696.xml" ContentType="application/vnd.openxmlformats-officedocument.presentationml.notesSlide+xml"/>
  <Override PartName="/ppt/notesSlides/notesSlide697.xml" ContentType="application/vnd.openxmlformats-officedocument.presentationml.notesSlide+xml"/>
  <Override PartName="/ppt/notesSlides/notesSlide698.xml" ContentType="application/vnd.openxmlformats-officedocument.presentationml.notesSlide+xml"/>
  <Override PartName="/ppt/notesSlides/notesSlide699.xml" ContentType="application/vnd.openxmlformats-officedocument.presentationml.notesSlide+xml"/>
  <Override PartName="/ppt/notesSlides/notesSlide700.xml" ContentType="application/vnd.openxmlformats-officedocument.presentationml.notesSlide+xml"/>
  <Override PartName="/ppt/notesSlides/notesSlide701.xml" ContentType="application/vnd.openxmlformats-officedocument.presentationml.notesSlide+xml"/>
  <Override PartName="/ppt/notesSlides/notesSlide702.xml" ContentType="application/vnd.openxmlformats-officedocument.presentationml.notesSlide+xml"/>
  <Override PartName="/ppt/notesSlides/notesSlide703.xml" ContentType="application/vnd.openxmlformats-officedocument.presentationml.notesSlide+xml"/>
  <Override PartName="/ppt/notesSlides/notesSlide704.xml" ContentType="application/vnd.openxmlformats-officedocument.presentationml.notesSlide+xml"/>
  <Override PartName="/ppt/notesSlides/notesSlide705.xml" ContentType="application/vnd.openxmlformats-officedocument.presentationml.notesSlide+xml"/>
  <Override PartName="/ppt/notesSlides/notesSlide706.xml" ContentType="application/vnd.openxmlformats-officedocument.presentationml.notesSlide+xml"/>
  <Override PartName="/ppt/notesSlides/notesSlide707.xml" ContentType="application/vnd.openxmlformats-officedocument.presentationml.notesSlide+xml"/>
  <Override PartName="/ppt/notesSlides/notesSlide708.xml" ContentType="application/vnd.openxmlformats-officedocument.presentationml.notesSlide+xml"/>
  <Override PartName="/ppt/notesSlides/notesSlide709.xml" ContentType="application/vnd.openxmlformats-officedocument.presentationml.notesSlide+xml"/>
  <Override PartName="/ppt/notesSlides/notesSlide710.xml" ContentType="application/vnd.openxmlformats-officedocument.presentationml.notesSlide+xml"/>
  <Override PartName="/ppt/notesSlides/notesSlide711.xml" ContentType="application/vnd.openxmlformats-officedocument.presentationml.notesSlide+xml"/>
  <Override PartName="/ppt/notesSlides/notesSlide712.xml" ContentType="application/vnd.openxmlformats-officedocument.presentationml.notesSlide+xml"/>
  <Override PartName="/ppt/notesSlides/notesSlide713.xml" ContentType="application/vnd.openxmlformats-officedocument.presentationml.notesSlide+xml"/>
  <Override PartName="/ppt/notesSlides/notesSlide714.xml" ContentType="application/vnd.openxmlformats-officedocument.presentationml.notesSlide+xml"/>
  <Override PartName="/ppt/notesSlides/notesSlide715.xml" ContentType="application/vnd.openxmlformats-officedocument.presentationml.notesSlide+xml"/>
  <Override PartName="/ppt/notesSlides/notesSlide716.xml" ContentType="application/vnd.openxmlformats-officedocument.presentationml.notesSlide+xml"/>
  <Override PartName="/ppt/notesSlides/notesSlide717.xml" ContentType="application/vnd.openxmlformats-officedocument.presentationml.notesSlide+xml"/>
  <Override PartName="/ppt/notesSlides/notesSlide718.xml" ContentType="application/vnd.openxmlformats-officedocument.presentationml.notesSlide+xml"/>
  <Override PartName="/ppt/notesSlides/notesSlide719.xml" ContentType="application/vnd.openxmlformats-officedocument.presentationml.notesSlide+xml"/>
  <Override PartName="/ppt/notesSlides/notesSlide720.xml" ContentType="application/vnd.openxmlformats-officedocument.presentationml.notesSlide+xml"/>
  <Override PartName="/ppt/notesSlides/notesSlide721.xml" ContentType="application/vnd.openxmlformats-officedocument.presentationml.notesSlide+xml"/>
  <Override PartName="/ppt/notesSlides/notesSlide722.xml" ContentType="application/vnd.openxmlformats-officedocument.presentationml.notesSlide+xml"/>
  <Override PartName="/ppt/notesSlides/notesSlide723.xml" ContentType="application/vnd.openxmlformats-officedocument.presentationml.notesSlide+xml"/>
  <Override PartName="/ppt/notesSlides/notesSlide724.xml" ContentType="application/vnd.openxmlformats-officedocument.presentationml.notesSlide+xml"/>
  <Override PartName="/ppt/notesSlides/notesSlide725.xml" ContentType="application/vnd.openxmlformats-officedocument.presentationml.notesSlide+xml"/>
  <Override PartName="/ppt/notesSlides/notesSlide726.xml" ContentType="application/vnd.openxmlformats-officedocument.presentationml.notesSlide+xml"/>
  <Override PartName="/ppt/notesSlides/notesSlide727.xml" ContentType="application/vnd.openxmlformats-officedocument.presentationml.notesSlide+xml"/>
  <Override PartName="/ppt/notesSlides/notesSlide728.xml" ContentType="application/vnd.openxmlformats-officedocument.presentationml.notesSlide+xml"/>
  <Override PartName="/ppt/notesSlides/notesSlide729.xml" ContentType="application/vnd.openxmlformats-officedocument.presentationml.notesSlide+xml"/>
  <Override PartName="/ppt/notesSlides/notesSlide730.xml" ContentType="application/vnd.openxmlformats-officedocument.presentationml.notesSlide+xml"/>
  <Override PartName="/ppt/notesSlides/notesSlide731.xml" ContentType="application/vnd.openxmlformats-officedocument.presentationml.notesSlide+xml"/>
  <Override PartName="/ppt/notesSlides/notesSlide732.xml" ContentType="application/vnd.openxmlformats-officedocument.presentationml.notesSlide+xml"/>
  <Override PartName="/ppt/notesSlides/notesSlide733.xml" ContentType="application/vnd.openxmlformats-officedocument.presentationml.notesSlide+xml"/>
  <Override PartName="/ppt/notesSlides/notesSlide734.xml" ContentType="application/vnd.openxmlformats-officedocument.presentationml.notesSlide+xml"/>
  <Override PartName="/ppt/notesSlides/notesSlide735.xml" ContentType="application/vnd.openxmlformats-officedocument.presentationml.notesSlide+xml"/>
  <Override PartName="/ppt/notesSlides/notesSlide736.xml" ContentType="application/vnd.openxmlformats-officedocument.presentationml.notesSlide+xml"/>
  <Override PartName="/ppt/notesSlides/notesSlide737.xml" ContentType="application/vnd.openxmlformats-officedocument.presentationml.notesSlide+xml"/>
  <Override PartName="/ppt/notesSlides/notesSlide738.xml" ContentType="application/vnd.openxmlformats-officedocument.presentationml.notesSlide+xml"/>
  <Override PartName="/ppt/notesSlides/notesSlide739.xml" ContentType="application/vnd.openxmlformats-officedocument.presentationml.notesSlide+xml"/>
  <Override PartName="/ppt/notesSlides/notesSlide740.xml" ContentType="application/vnd.openxmlformats-officedocument.presentationml.notesSlide+xml"/>
  <Override PartName="/ppt/notesSlides/notesSlide741.xml" ContentType="application/vnd.openxmlformats-officedocument.presentationml.notesSlide+xml"/>
  <Override PartName="/ppt/notesSlides/notesSlide742.xml" ContentType="application/vnd.openxmlformats-officedocument.presentationml.notesSlide+xml"/>
  <Override PartName="/ppt/notesSlides/notesSlide743.xml" ContentType="application/vnd.openxmlformats-officedocument.presentationml.notesSlide+xml"/>
  <Override PartName="/ppt/notesSlides/notesSlide744.xml" ContentType="application/vnd.openxmlformats-officedocument.presentationml.notesSlide+xml"/>
  <Override PartName="/ppt/notesSlides/notesSlide745.xml" ContentType="application/vnd.openxmlformats-officedocument.presentationml.notesSlide+xml"/>
  <Override PartName="/ppt/notesSlides/notesSlide746.xml" ContentType="application/vnd.openxmlformats-officedocument.presentationml.notesSlide+xml"/>
  <Override PartName="/ppt/notesSlides/notesSlide747.xml" ContentType="application/vnd.openxmlformats-officedocument.presentationml.notesSlide+xml"/>
  <Override PartName="/ppt/notesSlides/notesSlide748.xml" ContentType="application/vnd.openxmlformats-officedocument.presentationml.notesSlide+xml"/>
  <Override PartName="/ppt/notesSlides/notesSlide749.xml" ContentType="application/vnd.openxmlformats-officedocument.presentationml.notesSlide+xml"/>
  <Override PartName="/ppt/notesSlides/notesSlide750.xml" ContentType="application/vnd.openxmlformats-officedocument.presentationml.notesSlide+xml"/>
  <Override PartName="/ppt/notesSlides/notesSlide751.xml" ContentType="application/vnd.openxmlformats-officedocument.presentationml.notesSlide+xml"/>
  <Override PartName="/ppt/notesSlides/notesSlide752.xml" ContentType="application/vnd.openxmlformats-officedocument.presentationml.notesSlide+xml"/>
  <Override PartName="/ppt/notesSlides/notesSlide753.xml" ContentType="application/vnd.openxmlformats-officedocument.presentationml.notesSlide+xml"/>
  <Override PartName="/ppt/notesSlides/notesSlide754.xml" ContentType="application/vnd.openxmlformats-officedocument.presentationml.notesSlide+xml"/>
  <Override PartName="/ppt/notesSlides/notesSlide755.xml" ContentType="application/vnd.openxmlformats-officedocument.presentationml.notesSlide+xml"/>
  <Override PartName="/ppt/notesSlides/notesSlide756.xml" ContentType="application/vnd.openxmlformats-officedocument.presentationml.notesSlide+xml"/>
  <Override PartName="/ppt/notesSlides/notesSlide757.xml" ContentType="application/vnd.openxmlformats-officedocument.presentationml.notesSlide+xml"/>
  <Override PartName="/ppt/notesSlides/notesSlide758.xml" ContentType="application/vnd.openxmlformats-officedocument.presentationml.notesSlide+xml"/>
  <Override PartName="/ppt/notesSlides/notesSlide759.xml" ContentType="application/vnd.openxmlformats-officedocument.presentationml.notesSlide+xml"/>
  <Override PartName="/ppt/notesSlides/notesSlide760.xml" ContentType="application/vnd.openxmlformats-officedocument.presentationml.notesSlide+xml"/>
  <Override PartName="/ppt/notesSlides/notesSlide761.xml" ContentType="application/vnd.openxmlformats-officedocument.presentationml.notesSlide+xml"/>
  <Override PartName="/ppt/notesSlides/notesSlide762.xml" ContentType="application/vnd.openxmlformats-officedocument.presentationml.notesSlide+xml"/>
  <Override PartName="/ppt/notesSlides/notesSlide763.xml" ContentType="application/vnd.openxmlformats-officedocument.presentationml.notesSlide+xml"/>
  <Override PartName="/ppt/notesSlides/notesSlide764.xml" ContentType="application/vnd.openxmlformats-officedocument.presentationml.notesSlide+xml"/>
  <Override PartName="/ppt/notesSlides/notesSlide765.xml" ContentType="application/vnd.openxmlformats-officedocument.presentationml.notesSlide+xml"/>
  <Override PartName="/ppt/notesSlides/notesSlide766.xml" ContentType="application/vnd.openxmlformats-officedocument.presentationml.notesSlide+xml"/>
  <Override PartName="/ppt/notesSlides/notesSlide767.xml" ContentType="application/vnd.openxmlformats-officedocument.presentationml.notesSlide+xml"/>
  <Override PartName="/ppt/notesSlides/notesSlide768.xml" ContentType="application/vnd.openxmlformats-officedocument.presentationml.notesSlide+xml"/>
  <Override PartName="/ppt/notesSlides/notesSlide769.xml" ContentType="application/vnd.openxmlformats-officedocument.presentationml.notesSlide+xml"/>
  <Override PartName="/ppt/notesSlides/notesSlide770.xml" ContentType="application/vnd.openxmlformats-officedocument.presentationml.notesSlide+xml"/>
  <Override PartName="/ppt/notesSlides/notesSlide771.xml" ContentType="application/vnd.openxmlformats-officedocument.presentationml.notesSlide+xml"/>
  <Override PartName="/ppt/notesSlides/notesSlide772.xml" ContentType="application/vnd.openxmlformats-officedocument.presentationml.notesSlide+xml"/>
  <Override PartName="/ppt/notesSlides/notesSlide773.xml" ContentType="application/vnd.openxmlformats-officedocument.presentationml.notesSlide+xml"/>
  <Override PartName="/ppt/notesSlides/notesSlide774.xml" ContentType="application/vnd.openxmlformats-officedocument.presentationml.notesSlide+xml"/>
  <Override PartName="/ppt/notesSlides/notesSlide775.xml" ContentType="application/vnd.openxmlformats-officedocument.presentationml.notesSlide+xml"/>
  <Override PartName="/ppt/notesSlides/notesSlide776.xml" ContentType="application/vnd.openxmlformats-officedocument.presentationml.notesSlide+xml"/>
  <Override PartName="/ppt/notesSlides/notesSlide777.xml" ContentType="application/vnd.openxmlformats-officedocument.presentationml.notesSlide+xml"/>
  <Override PartName="/ppt/notesSlides/notesSlide778.xml" ContentType="application/vnd.openxmlformats-officedocument.presentationml.notesSlide+xml"/>
  <Override PartName="/ppt/notesSlides/notesSlide779.xml" ContentType="application/vnd.openxmlformats-officedocument.presentationml.notesSlide+xml"/>
  <Override PartName="/ppt/notesSlides/notesSlide780.xml" ContentType="application/vnd.openxmlformats-officedocument.presentationml.notesSlide+xml"/>
  <Override PartName="/ppt/notesSlides/notesSlide781.xml" ContentType="application/vnd.openxmlformats-officedocument.presentationml.notesSlide+xml"/>
  <Override PartName="/ppt/notesSlides/notesSlide782.xml" ContentType="application/vnd.openxmlformats-officedocument.presentationml.notesSlide+xml"/>
  <Override PartName="/ppt/notesSlides/notesSlide783.xml" ContentType="application/vnd.openxmlformats-officedocument.presentationml.notesSlide+xml"/>
  <Override PartName="/ppt/notesSlides/notesSlide784.xml" ContentType="application/vnd.openxmlformats-officedocument.presentationml.notesSlide+xml"/>
  <Override PartName="/ppt/notesSlides/notesSlide785.xml" ContentType="application/vnd.openxmlformats-officedocument.presentationml.notesSlide+xml"/>
  <Override PartName="/ppt/notesSlides/notesSlide786.xml" ContentType="application/vnd.openxmlformats-officedocument.presentationml.notesSlide+xml"/>
  <Override PartName="/ppt/notesSlides/notesSlide787.xml" ContentType="application/vnd.openxmlformats-officedocument.presentationml.notesSlide+xml"/>
  <Override PartName="/ppt/notesSlides/notesSlide788.xml" ContentType="application/vnd.openxmlformats-officedocument.presentationml.notesSlide+xml"/>
  <Override PartName="/ppt/notesSlides/notesSlide789.xml" ContentType="application/vnd.openxmlformats-officedocument.presentationml.notesSlide+xml"/>
  <Override PartName="/ppt/notesSlides/notesSlide790.xml" ContentType="application/vnd.openxmlformats-officedocument.presentationml.notesSlide+xml"/>
  <Override PartName="/ppt/notesSlides/notesSlide791.xml" ContentType="application/vnd.openxmlformats-officedocument.presentationml.notesSlide+xml"/>
  <Override PartName="/ppt/notesSlides/notesSlide792.xml" ContentType="application/vnd.openxmlformats-officedocument.presentationml.notesSlide+xml"/>
  <Override PartName="/ppt/notesSlides/notesSlide793.xml" ContentType="application/vnd.openxmlformats-officedocument.presentationml.notesSlide+xml"/>
  <Override PartName="/ppt/notesSlides/notesSlide794.xml" ContentType="application/vnd.openxmlformats-officedocument.presentationml.notesSlide+xml"/>
  <Override PartName="/ppt/notesSlides/notesSlide795.xml" ContentType="application/vnd.openxmlformats-officedocument.presentationml.notesSlide+xml"/>
  <Override PartName="/ppt/notesSlides/notesSlide796.xml" ContentType="application/vnd.openxmlformats-officedocument.presentationml.notesSlide+xml"/>
  <Override PartName="/ppt/notesSlides/notesSlide797.xml" ContentType="application/vnd.openxmlformats-officedocument.presentationml.notesSlide+xml"/>
  <Override PartName="/ppt/notesSlides/notesSlide798.xml" ContentType="application/vnd.openxmlformats-officedocument.presentationml.notesSlide+xml"/>
  <Override PartName="/ppt/notesSlides/notesSlide799.xml" ContentType="application/vnd.openxmlformats-officedocument.presentationml.notesSlide+xml"/>
  <Override PartName="/ppt/notesSlides/notesSlide800.xml" ContentType="application/vnd.openxmlformats-officedocument.presentationml.notesSlide+xml"/>
  <Override PartName="/ppt/notesSlides/notesSlide801.xml" ContentType="application/vnd.openxmlformats-officedocument.presentationml.notesSlide+xml"/>
  <Override PartName="/ppt/notesSlides/notesSlide802.xml" ContentType="application/vnd.openxmlformats-officedocument.presentationml.notesSlide+xml"/>
  <Override PartName="/ppt/notesSlides/notesSlide803.xml" ContentType="application/vnd.openxmlformats-officedocument.presentationml.notesSlide+xml"/>
  <Override PartName="/ppt/notesSlides/notesSlide804.xml" ContentType="application/vnd.openxmlformats-officedocument.presentationml.notesSlide+xml"/>
  <Override PartName="/ppt/notesSlides/notesSlide805.xml" ContentType="application/vnd.openxmlformats-officedocument.presentationml.notesSlide+xml"/>
  <Override PartName="/ppt/notesSlides/notesSlide806.xml" ContentType="application/vnd.openxmlformats-officedocument.presentationml.notesSlide+xml"/>
  <Override PartName="/ppt/notesSlides/notesSlide807.xml" ContentType="application/vnd.openxmlformats-officedocument.presentationml.notesSlide+xml"/>
  <Override PartName="/ppt/notesSlides/notesSlide808.xml" ContentType="application/vnd.openxmlformats-officedocument.presentationml.notesSlide+xml"/>
  <Override PartName="/ppt/notesSlides/notesSlide809.xml" ContentType="application/vnd.openxmlformats-officedocument.presentationml.notesSlide+xml"/>
  <Override PartName="/ppt/notesSlides/notesSlide810.xml" ContentType="application/vnd.openxmlformats-officedocument.presentationml.notesSlide+xml"/>
  <Override PartName="/ppt/notesSlides/notesSlide811.xml" ContentType="application/vnd.openxmlformats-officedocument.presentationml.notesSlide+xml"/>
  <Override PartName="/ppt/notesSlides/notesSlide812.xml" ContentType="application/vnd.openxmlformats-officedocument.presentationml.notesSlide+xml"/>
  <Override PartName="/ppt/notesSlides/notesSlide813.xml" ContentType="application/vnd.openxmlformats-officedocument.presentationml.notesSlide+xml"/>
  <Override PartName="/ppt/notesSlides/notesSlide814.xml" ContentType="application/vnd.openxmlformats-officedocument.presentationml.notesSlide+xml"/>
  <Override PartName="/ppt/notesSlides/notesSlide815.xml" ContentType="application/vnd.openxmlformats-officedocument.presentationml.notesSlide+xml"/>
  <Override PartName="/ppt/notesSlides/notesSlide816.xml" ContentType="application/vnd.openxmlformats-officedocument.presentationml.notesSlide+xml"/>
  <Override PartName="/ppt/notesSlides/notesSlide817.xml" ContentType="application/vnd.openxmlformats-officedocument.presentationml.notesSlide+xml"/>
  <Override PartName="/ppt/notesSlides/notesSlide818.xml" ContentType="application/vnd.openxmlformats-officedocument.presentationml.notesSlide+xml"/>
  <Override PartName="/ppt/notesSlides/notesSlide819.xml" ContentType="application/vnd.openxmlformats-officedocument.presentationml.notesSlide+xml"/>
  <Override PartName="/ppt/notesSlides/notesSlide820.xml" ContentType="application/vnd.openxmlformats-officedocument.presentationml.notesSlide+xml"/>
  <Override PartName="/ppt/notesSlides/notesSlide821.xml" ContentType="application/vnd.openxmlformats-officedocument.presentationml.notesSlide+xml"/>
  <Override PartName="/ppt/notesSlides/notesSlide822.xml" ContentType="application/vnd.openxmlformats-officedocument.presentationml.notesSlide+xml"/>
  <Override PartName="/ppt/notesSlides/notesSlide823.xml" ContentType="application/vnd.openxmlformats-officedocument.presentationml.notesSlide+xml"/>
  <Override PartName="/ppt/notesSlides/notesSlide824.xml" ContentType="application/vnd.openxmlformats-officedocument.presentationml.notesSlide+xml"/>
  <Override PartName="/ppt/notesSlides/notesSlide825.xml" ContentType="application/vnd.openxmlformats-officedocument.presentationml.notesSlide+xml"/>
  <Override PartName="/ppt/notesSlides/notesSlide826.xml" ContentType="application/vnd.openxmlformats-officedocument.presentationml.notesSlide+xml"/>
  <Override PartName="/ppt/notesSlides/notesSlide827.xml" ContentType="application/vnd.openxmlformats-officedocument.presentationml.notesSlide+xml"/>
  <Override PartName="/ppt/notesSlides/notesSlide828.xml" ContentType="application/vnd.openxmlformats-officedocument.presentationml.notesSlide+xml"/>
  <Override PartName="/ppt/notesSlides/notesSlide829.xml" ContentType="application/vnd.openxmlformats-officedocument.presentationml.notesSlide+xml"/>
  <Override PartName="/ppt/notesSlides/notesSlide830.xml" ContentType="application/vnd.openxmlformats-officedocument.presentationml.notesSlide+xml"/>
  <Override PartName="/ppt/notesSlides/notesSlide831.xml" ContentType="application/vnd.openxmlformats-officedocument.presentationml.notesSlide+xml"/>
  <Override PartName="/ppt/notesSlides/notesSlide832.xml" ContentType="application/vnd.openxmlformats-officedocument.presentationml.notesSlide+xml"/>
  <Override PartName="/ppt/notesSlides/notesSlide833.xml" ContentType="application/vnd.openxmlformats-officedocument.presentationml.notesSlide+xml"/>
  <Override PartName="/ppt/notesSlides/notesSlide834.xml" ContentType="application/vnd.openxmlformats-officedocument.presentationml.notesSlide+xml"/>
  <Override PartName="/ppt/notesSlides/notesSlide835.xml" ContentType="application/vnd.openxmlformats-officedocument.presentationml.notesSlide+xml"/>
  <Override PartName="/ppt/notesSlides/notesSlide836.xml" ContentType="application/vnd.openxmlformats-officedocument.presentationml.notesSlide+xml"/>
  <Override PartName="/ppt/notesSlides/notesSlide837.xml" ContentType="application/vnd.openxmlformats-officedocument.presentationml.notesSlide+xml"/>
  <Override PartName="/ppt/notesSlides/notesSlide838.xml" ContentType="application/vnd.openxmlformats-officedocument.presentationml.notesSlide+xml"/>
  <Override PartName="/ppt/notesSlides/notesSlide839.xml" ContentType="application/vnd.openxmlformats-officedocument.presentationml.notesSlide+xml"/>
  <Override PartName="/ppt/notesSlides/notesSlide840.xml" ContentType="application/vnd.openxmlformats-officedocument.presentationml.notesSlide+xml"/>
  <Override PartName="/ppt/notesSlides/notesSlide841.xml" ContentType="application/vnd.openxmlformats-officedocument.presentationml.notesSlide+xml"/>
  <Override PartName="/ppt/notesSlides/notesSlide842.xml" ContentType="application/vnd.openxmlformats-officedocument.presentationml.notesSlide+xml"/>
  <Override PartName="/ppt/notesSlides/notesSlide843.xml" ContentType="application/vnd.openxmlformats-officedocument.presentationml.notesSlide+xml"/>
  <Override PartName="/ppt/notesSlides/notesSlide844.xml" ContentType="application/vnd.openxmlformats-officedocument.presentationml.notesSlide+xml"/>
  <Override PartName="/ppt/notesSlides/notesSlide845.xml" ContentType="application/vnd.openxmlformats-officedocument.presentationml.notesSlide+xml"/>
  <Override PartName="/ppt/notesSlides/notesSlide846.xml" ContentType="application/vnd.openxmlformats-officedocument.presentationml.notesSlide+xml"/>
  <Override PartName="/ppt/notesSlides/notesSlide847.xml" ContentType="application/vnd.openxmlformats-officedocument.presentationml.notesSlide+xml"/>
  <Override PartName="/ppt/notesSlides/notesSlide848.xml" ContentType="application/vnd.openxmlformats-officedocument.presentationml.notesSlide+xml"/>
  <Override PartName="/ppt/notesSlides/notesSlide849.xml" ContentType="application/vnd.openxmlformats-officedocument.presentationml.notesSlide+xml"/>
  <Override PartName="/ppt/notesSlides/notesSlide850.xml" ContentType="application/vnd.openxmlformats-officedocument.presentationml.notesSlide+xml"/>
  <Override PartName="/ppt/notesSlides/notesSlide851.xml" ContentType="application/vnd.openxmlformats-officedocument.presentationml.notesSlide+xml"/>
  <Override PartName="/ppt/notesSlides/notesSlide852.xml" ContentType="application/vnd.openxmlformats-officedocument.presentationml.notesSlide+xml"/>
  <Override PartName="/ppt/notesSlides/notesSlide853.xml" ContentType="application/vnd.openxmlformats-officedocument.presentationml.notesSlide+xml"/>
  <Override PartName="/ppt/notesSlides/notesSlide854.xml" ContentType="application/vnd.openxmlformats-officedocument.presentationml.notesSlide+xml"/>
  <Override PartName="/ppt/notesSlides/notesSlide855.xml" ContentType="application/vnd.openxmlformats-officedocument.presentationml.notesSlide+xml"/>
  <Override PartName="/ppt/notesSlides/notesSlide856.xml" ContentType="application/vnd.openxmlformats-officedocument.presentationml.notesSlide+xml"/>
  <Override PartName="/ppt/notesSlides/notesSlide857.xml" ContentType="application/vnd.openxmlformats-officedocument.presentationml.notesSlide+xml"/>
  <Override PartName="/ppt/notesSlides/notesSlide858.xml" ContentType="application/vnd.openxmlformats-officedocument.presentationml.notesSlide+xml"/>
  <Override PartName="/ppt/notesSlides/notesSlide859.xml" ContentType="application/vnd.openxmlformats-officedocument.presentationml.notesSlide+xml"/>
  <Override PartName="/ppt/notesSlides/notesSlide860.xml" ContentType="application/vnd.openxmlformats-officedocument.presentationml.notesSlide+xml"/>
  <Override PartName="/ppt/notesSlides/notesSlide861.xml" ContentType="application/vnd.openxmlformats-officedocument.presentationml.notesSlide+xml"/>
  <Override PartName="/ppt/notesSlides/notesSlide862.xml" ContentType="application/vnd.openxmlformats-officedocument.presentationml.notesSlide+xml"/>
  <Override PartName="/ppt/notesSlides/notesSlide863.xml" ContentType="application/vnd.openxmlformats-officedocument.presentationml.notesSlide+xml"/>
  <Override PartName="/ppt/notesSlides/notesSlide864.xml" ContentType="application/vnd.openxmlformats-officedocument.presentationml.notesSlide+xml"/>
  <Override PartName="/ppt/notesSlides/notesSlide865.xml" ContentType="application/vnd.openxmlformats-officedocument.presentationml.notesSlide+xml"/>
  <Override PartName="/ppt/notesSlides/notesSlide866.xml" ContentType="application/vnd.openxmlformats-officedocument.presentationml.notesSlide+xml"/>
  <Override PartName="/ppt/notesSlides/notesSlide867.xml" ContentType="application/vnd.openxmlformats-officedocument.presentationml.notesSlide+xml"/>
  <Override PartName="/ppt/notesSlides/notesSlide868.xml" ContentType="application/vnd.openxmlformats-officedocument.presentationml.notesSlide+xml"/>
  <Override PartName="/ppt/notesSlides/notesSlide869.xml" ContentType="application/vnd.openxmlformats-officedocument.presentationml.notesSlide+xml"/>
  <Override PartName="/ppt/notesSlides/notesSlide870.xml" ContentType="application/vnd.openxmlformats-officedocument.presentationml.notesSlide+xml"/>
  <Override PartName="/ppt/notesSlides/notesSlide871.xml" ContentType="application/vnd.openxmlformats-officedocument.presentationml.notesSlide+xml"/>
  <Override PartName="/ppt/notesSlides/notesSlide872.xml" ContentType="application/vnd.openxmlformats-officedocument.presentationml.notesSlide+xml"/>
  <Override PartName="/ppt/notesSlides/notesSlide873.xml" ContentType="application/vnd.openxmlformats-officedocument.presentationml.notesSlide+xml"/>
  <Override PartName="/ppt/notesSlides/notesSlide874.xml" ContentType="application/vnd.openxmlformats-officedocument.presentationml.notesSlide+xml"/>
  <Override PartName="/ppt/notesSlides/notesSlide875.xml" ContentType="application/vnd.openxmlformats-officedocument.presentationml.notesSlide+xml"/>
  <Override PartName="/ppt/notesSlides/notesSlide876.xml" ContentType="application/vnd.openxmlformats-officedocument.presentationml.notesSlide+xml"/>
  <Override PartName="/ppt/notesSlides/notesSlide877.xml" ContentType="application/vnd.openxmlformats-officedocument.presentationml.notesSlide+xml"/>
  <Override PartName="/ppt/notesSlides/notesSlide878.xml" ContentType="application/vnd.openxmlformats-officedocument.presentationml.notesSlide+xml"/>
  <Override PartName="/ppt/notesSlides/notesSlide879.xml" ContentType="application/vnd.openxmlformats-officedocument.presentationml.notesSlide+xml"/>
  <Override PartName="/ppt/notesSlides/notesSlide880.xml" ContentType="application/vnd.openxmlformats-officedocument.presentationml.notesSlide+xml"/>
  <Override PartName="/ppt/notesSlides/notesSlide881.xml" ContentType="application/vnd.openxmlformats-officedocument.presentationml.notesSlide+xml"/>
  <Override PartName="/ppt/notesSlides/notesSlide882.xml" ContentType="application/vnd.openxmlformats-officedocument.presentationml.notesSlide+xml"/>
  <Override PartName="/ppt/notesSlides/notesSlide883.xml" ContentType="application/vnd.openxmlformats-officedocument.presentationml.notesSlide+xml"/>
  <Override PartName="/ppt/notesSlides/notesSlide884.xml" ContentType="application/vnd.openxmlformats-officedocument.presentationml.notesSlide+xml"/>
  <Override PartName="/ppt/notesSlides/notesSlide885.xml" ContentType="application/vnd.openxmlformats-officedocument.presentationml.notesSlide+xml"/>
  <Override PartName="/ppt/notesSlides/notesSlide886.xml" ContentType="application/vnd.openxmlformats-officedocument.presentationml.notesSlide+xml"/>
  <Override PartName="/ppt/notesSlides/notesSlide887.xml" ContentType="application/vnd.openxmlformats-officedocument.presentationml.notesSlide+xml"/>
  <Override PartName="/ppt/notesSlides/notesSlide888.xml" ContentType="application/vnd.openxmlformats-officedocument.presentationml.notesSlide+xml"/>
  <Override PartName="/ppt/notesSlides/notesSlide889.xml" ContentType="application/vnd.openxmlformats-officedocument.presentationml.notesSlide+xml"/>
  <Override PartName="/ppt/notesSlides/notesSlide890.xml" ContentType="application/vnd.openxmlformats-officedocument.presentationml.notesSlide+xml"/>
  <Override PartName="/ppt/notesSlides/notesSlide891.xml" ContentType="application/vnd.openxmlformats-officedocument.presentationml.notesSlide+xml"/>
  <Override PartName="/ppt/notesSlides/notesSlide892.xml" ContentType="application/vnd.openxmlformats-officedocument.presentationml.notesSlide+xml"/>
  <Override PartName="/ppt/notesSlides/notesSlide893.xml" ContentType="application/vnd.openxmlformats-officedocument.presentationml.notesSlide+xml"/>
  <Override PartName="/ppt/notesSlides/notesSlide894.xml" ContentType="application/vnd.openxmlformats-officedocument.presentationml.notesSlide+xml"/>
  <Override PartName="/ppt/notesSlides/notesSlide895.xml" ContentType="application/vnd.openxmlformats-officedocument.presentationml.notesSlide+xml"/>
  <Override PartName="/ppt/notesSlides/notesSlide896.xml" ContentType="application/vnd.openxmlformats-officedocument.presentationml.notesSlide+xml"/>
  <Override PartName="/ppt/notesSlides/notesSlide897.xml" ContentType="application/vnd.openxmlformats-officedocument.presentationml.notesSlide+xml"/>
  <Override PartName="/ppt/notesSlides/notesSlide898.xml" ContentType="application/vnd.openxmlformats-officedocument.presentationml.notesSlide+xml"/>
  <Override PartName="/ppt/notesSlides/notesSlide899.xml" ContentType="application/vnd.openxmlformats-officedocument.presentationml.notesSlide+xml"/>
  <Override PartName="/ppt/notesSlides/notesSlide900.xml" ContentType="application/vnd.openxmlformats-officedocument.presentationml.notesSlide+xml"/>
  <Override PartName="/ppt/notesSlides/notesSlide901.xml" ContentType="application/vnd.openxmlformats-officedocument.presentationml.notesSlide+xml"/>
  <Override PartName="/ppt/notesSlides/notesSlide902.xml" ContentType="application/vnd.openxmlformats-officedocument.presentationml.notesSlide+xml"/>
  <Override PartName="/ppt/notesSlides/notesSlide903.xml" ContentType="application/vnd.openxmlformats-officedocument.presentationml.notesSlide+xml"/>
  <Override PartName="/ppt/notesSlides/notesSlide904.xml" ContentType="application/vnd.openxmlformats-officedocument.presentationml.notesSlide+xml"/>
  <Override PartName="/ppt/notesSlides/notesSlide905.xml" ContentType="application/vnd.openxmlformats-officedocument.presentationml.notesSlide+xml"/>
  <Override PartName="/ppt/notesSlides/notesSlide906.xml" ContentType="application/vnd.openxmlformats-officedocument.presentationml.notesSlide+xml"/>
  <Override PartName="/ppt/notesSlides/notesSlide907.xml" ContentType="application/vnd.openxmlformats-officedocument.presentationml.notesSlide+xml"/>
  <Override PartName="/ppt/notesSlides/notesSlide908.xml" ContentType="application/vnd.openxmlformats-officedocument.presentationml.notesSlide+xml"/>
  <Override PartName="/ppt/notesSlides/notesSlide909.xml" ContentType="application/vnd.openxmlformats-officedocument.presentationml.notesSlide+xml"/>
  <Override PartName="/ppt/notesSlides/notesSlide910.xml" ContentType="application/vnd.openxmlformats-officedocument.presentationml.notesSlide+xml"/>
  <Override PartName="/ppt/notesSlides/notesSlide911.xml" ContentType="application/vnd.openxmlformats-officedocument.presentationml.notesSlide+xml"/>
  <Override PartName="/ppt/notesSlides/notesSlide912.xml" ContentType="application/vnd.openxmlformats-officedocument.presentationml.notesSlide+xml"/>
  <Override PartName="/ppt/notesSlides/notesSlide913.xml" ContentType="application/vnd.openxmlformats-officedocument.presentationml.notesSlide+xml"/>
  <Override PartName="/ppt/notesSlides/notesSlide914.xml" ContentType="application/vnd.openxmlformats-officedocument.presentationml.notesSlide+xml"/>
  <Override PartName="/ppt/notesSlides/notesSlide915.xml" ContentType="application/vnd.openxmlformats-officedocument.presentationml.notesSlide+xml"/>
  <Override PartName="/ppt/notesSlides/notesSlide916.xml" ContentType="application/vnd.openxmlformats-officedocument.presentationml.notesSlide+xml"/>
  <Override PartName="/ppt/notesSlides/notesSlide917.xml" ContentType="application/vnd.openxmlformats-officedocument.presentationml.notesSlide+xml"/>
  <Override PartName="/ppt/notesSlides/notesSlide918.xml" ContentType="application/vnd.openxmlformats-officedocument.presentationml.notesSlide+xml"/>
  <Override PartName="/ppt/notesSlides/notesSlide919.xml" ContentType="application/vnd.openxmlformats-officedocument.presentationml.notesSlide+xml"/>
  <Override PartName="/ppt/notesSlides/notesSlide920.xml" ContentType="application/vnd.openxmlformats-officedocument.presentationml.notesSlide+xml"/>
  <Override PartName="/ppt/notesSlides/notesSlide921.xml" ContentType="application/vnd.openxmlformats-officedocument.presentationml.notesSlide+xml"/>
  <Override PartName="/ppt/notesSlides/notesSlide922.xml" ContentType="application/vnd.openxmlformats-officedocument.presentationml.notesSlide+xml"/>
  <Override PartName="/ppt/notesSlides/notesSlide923.xml" ContentType="application/vnd.openxmlformats-officedocument.presentationml.notesSlide+xml"/>
  <Override PartName="/ppt/notesSlides/notesSlide924.xml" ContentType="application/vnd.openxmlformats-officedocument.presentationml.notesSlide+xml"/>
  <Override PartName="/ppt/notesSlides/notesSlide925.xml" ContentType="application/vnd.openxmlformats-officedocument.presentationml.notesSlide+xml"/>
  <Override PartName="/ppt/notesSlides/notesSlide926.xml" ContentType="application/vnd.openxmlformats-officedocument.presentationml.notesSlide+xml"/>
  <Override PartName="/ppt/notesSlides/notesSlide927.xml" ContentType="application/vnd.openxmlformats-officedocument.presentationml.notesSlide+xml"/>
  <Override PartName="/ppt/notesSlides/notesSlide928.xml" ContentType="application/vnd.openxmlformats-officedocument.presentationml.notesSlide+xml"/>
  <Override PartName="/ppt/notesSlides/notesSlide929.xml" ContentType="application/vnd.openxmlformats-officedocument.presentationml.notesSlide+xml"/>
  <Override PartName="/ppt/notesSlides/notesSlide930.xml" ContentType="application/vnd.openxmlformats-officedocument.presentationml.notesSlide+xml"/>
  <Override PartName="/ppt/notesSlides/notesSlide931.xml" ContentType="application/vnd.openxmlformats-officedocument.presentationml.notesSlide+xml"/>
  <Override PartName="/ppt/notesSlides/notesSlide932.xml" ContentType="application/vnd.openxmlformats-officedocument.presentationml.notesSlide+xml"/>
  <Override PartName="/ppt/notesSlides/notesSlide933.xml" ContentType="application/vnd.openxmlformats-officedocument.presentationml.notesSlide+xml"/>
  <Override PartName="/ppt/notesSlides/notesSlide934.xml" ContentType="application/vnd.openxmlformats-officedocument.presentationml.notesSlide+xml"/>
  <Override PartName="/ppt/notesSlides/notesSlide935.xml" ContentType="application/vnd.openxmlformats-officedocument.presentationml.notesSlide+xml"/>
  <Override PartName="/ppt/notesSlides/notesSlide936.xml" ContentType="application/vnd.openxmlformats-officedocument.presentationml.notesSlide+xml"/>
  <Override PartName="/ppt/notesSlides/notesSlide937.xml" ContentType="application/vnd.openxmlformats-officedocument.presentationml.notesSlide+xml"/>
  <Override PartName="/ppt/notesSlides/notesSlide938.xml" ContentType="application/vnd.openxmlformats-officedocument.presentationml.notesSlide+xml"/>
  <Override PartName="/ppt/notesSlides/notesSlide939.xml" ContentType="application/vnd.openxmlformats-officedocument.presentationml.notesSlide+xml"/>
  <Override PartName="/ppt/notesSlides/notesSlide940.xml" ContentType="application/vnd.openxmlformats-officedocument.presentationml.notesSlide+xml"/>
  <Override PartName="/ppt/notesSlides/notesSlide941.xml" ContentType="application/vnd.openxmlformats-officedocument.presentationml.notesSlide+xml"/>
  <Override PartName="/ppt/notesSlides/notesSlide942.xml" ContentType="application/vnd.openxmlformats-officedocument.presentationml.notesSlide+xml"/>
  <Override PartName="/ppt/notesSlides/notesSlide943.xml" ContentType="application/vnd.openxmlformats-officedocument.presentationml.notesSlide+xml"/>
  <Override PartName="/ppt/notesSlides/notesSlide944.xml" ContentType="application/vnd.openxmlformats-officedocument.presentationml.notesSlide+xml"/>
  <Override PartName="/ppt/notesSlides/notesSlide945.xml" ContentType="application/vnd.openxmlformats-officedocument.presentationml.notesSlide+xml"/>
  <Override PartName="/ppt/notesSlides/notesSlide946.xml" ContentType="application/vnd.openxmlformats-officedocument.presentationml.notesSlide+xml"/>
  <Override PartName="/ppt/notesSlides/notesSlide947.xml" ContentType="application/vnd.openxmlformats-officedocument.presentationml.notesSlide+xml"/>
  <Override PartName="/ppt/notesSlides/notesSlide948.xml" ContentType="application/vnd.openxmlformats-officedocument.presentationml.notesSlide+xml"/>
  <Override PartName="/ppt/notesSlides/notesSlide949.xml" ContentType="application/vnd.openxmlformats-officedocument.presentationml.notesSlide+xml"/>
  <Override PartName="/ppt/notesSlides/notesSlide950.xml" ContentType="application/vnd.openxmlformats-officedocument.presentationml.notesSlide+xml"/>
  <Override PartName="/ppt/notesSlides/notesSlide951.xml" ContentType="application/vnd.openxmlformats-officedocument.presentationml.notesSlide+xml"/>
  <Override PartName="/ppt/notesSlides/notesSlide952.xml" ContentType="application/vnd.openxmlformats-officedocument.presentationml.notesSlide+xml"/>
  <Override PartName="/ppt/notesSlides/notesSlide953.xml" ContentType="application/vnd.openxmlformats-officedocument.presentationml.notesSlide+xml"/>
  <Override PartName="/ppt/notesSlides/notesSlide954.xml" ContentType="application/vnd.openxmlformats-officedocument.presentationml.notesSlide+xml"/>
  <Override PartName="/ppt/notesSlides/notesSlide955.xml" ContentType="application/vnd.openxmlformats-officedocument.presentationml.notesSlide+xml"/>
  <Override PartName="/ppt/notesSlides/notesSlide956.xml" ContentType="application/vnd.openxmlformats-officedocument.presentationml.notesSlide+xml"/>
  <Override PartName="/ppt/notesSlides/notesSlide957.xml" ContentType="application/vnd.openxmlformats-officedocument.presentationml.notesSlide+xml"/>
  <Override PartName="/ppt/notesSlides/notesSlide958.xml" ContentType="application/vnd.openxmlformats-officedocument.presentationml.notesSlide+xml"/>
  <Override PartName="/ppt/notesSlides/notesSlide959.xml" ContentType="application/vnd.openxmlformats-officedocument.presentationml.notesSlide+xml"/>
  <Override PartName="/ppt/notesSlides/notesSlide960.xml" ContentType="application/vnd.openxmlformats-officedocument.presentationml.notesSlide+xml"/>
  <Override PartName="/ppt/notesSlides/notesSlide961.xml" ContentType="application/vnd.openxmlformats-officedocument.presentationml.notesSlide+xml"/>
  <Override PartName="/ppt/notesSlides/notesSlide962.xml" ContentType="application/vnd.openxmlformats-officedocument.presentationml.notesSlide+xml"/>
  <Override PartName="/ppt/notesSlides/notesSlide963.xml" ContentType="application/vnd.openxmlformats-officedocument.presentationml.notesSlide+xml"/>
  <Override PartName="/ppt/notesSlides/notesSlide964.xml" ContentType="application/vnd.openxmlformats-officedocument.presentationml.notesSlide+xml"/>
  <Override PartName="/ppt/notesSlides/notesSlide965.xml" ContentType="application/vnd.openxmlformats-officedocument.presentationml.notesSlide+xml"/>
  <Override PartName="/ppt/notesSlides/notesSlide966.xml" ContentType="application/vnd.openxmlformats-officedocument.presentationml.notesSlide+xml"/>
  <Override PartName="/ppt/notesSlides/notesSlide967.xml" ContentType="application/vnd.openxmlformats-officedocument.presentationml.notesSlide+xml"/>
  <Override PartName="/ppt/notesSlides/notesSlide968.xml" ContentType="application/vnd.openxmlformats-officedocument.presentationml.notesSlide+xml"/>
  <Override PartName="/ppt/notesSlides/notesSlide969.xml" ContentType="application/vnd.openxmlformats-officedocument.presentationml.notesSlide+xml"/>
  <Override PartName="/ppt/notesSlides/notesSlide970.xml" ContentType="application/vnd.openxmlformats-officedocument.presentationml.notesSlide+xml"/>
  <Override PartName="/ppt/notesSlides/notesSlide971.xml" ContentType="application/vnd.openxmlformats-officedocument.presentationml.notesSlide+xml"/>
  <Override PartName="/ppt/notesSlides/notesSlide972.xml" ContentType="application/vnd.openxmlformats-officedocument.presentationml.notesSlide+xml"/>
  <Override PartName="/ppt/notesSlides/notesSlide973.xml" ContentType="application/vnd.openxmlformats-officedocument.presentationml.notesSlide+xml"/>
  <Override PartName="/ppt/notesSlides/notesSlide974.xml" ContentType="application/vnd.openxmlformats-officedocument.presentationml.notesSlide+xml"/>
  <Override PartName="/ppt/notesSlides/notesSlide975.xml" ContentType="application/vnd.openxmlformats-officedocument.presentationml.notesSlide+xml"/>
  <Override PartName="/ppt/notesSlides/notesSlide976.xml" ContentType="application/vnd.openxmlformats-officedocument.presentationml.notesSlide+xml"/>
  <Override PartName="/ppt/notesSlides/notesSlide977.xml" ContentType="application/vnd.openxmlformats-officedocument.presentationml.notesSlide+xml"/>
  <Override PartName="/ppt/notesSlides/notesSlide978.xml" ContentType="application/vnd.openxmlformats-officedocument.presentationml.notesSlide+xml"/>
  <Override PartName="/ppt/notesSlides/notesSlide979.xml" ContentType="application/vnd.openxmlformats-officedocument.presentationml.notesSlide+xml"/>
  <Override PartName="/ppt/notesSlides/notesSlide980.xml" ContentType="application/vnd.openxmlformats-officedocument.presentationml.notesSlide+xml"/>
  <Override PartName="/ppt/notesSlides/notesSlide981.xml" ContentType="application/vnd.openxmlformats-officedocument.presentationml.notesSlide+xml"/>
  <Override PartName="/ppt/notesSlides/notesSlide982.xml" ContentType="application/vnd.openxmlformats-officedocument.presentationml.notesSlide+xml"/>
  <Override PartName="/ppt/notesSlides/notesSlide983.xml" ContentType="application/vnd.openxmlformats-officedocument.presentationml.notesSlide+xml"/>
  <Override PartName="/ppt/notesSlides/notesSlide984.xml" ContentType="application/vnd.openxmlformats-officedocument.presentationml.notesSlide+xml"/>
  <Override PartName="/ppt/notesSlides/notesSlide985.xml" ContentType="application/vnd.openxmlformats-officedocument.presentationml.notesSlide+xml"/>
  <Override PartName="/ppt/notesSlides/notesSlide986.xml" ContentType="application/vnd.openxmlformats-officedocument.presentationml.notesSlide+xml"/>
  <Override PartName="/ppt/notesSlides/notesSlide987.xml" ContentType="application/vnd.openxmlformats-officedocument.presentationml.notesSlide+xml"/>
  <Override PartName="/ppt/notesSlides/notesSlide988.xml" ContentType="application/vnd.openxmlformats-officedocument.presentationml.notesSlide+xml"/>
  <Override PartName="/ppt/notesSlides/notesSlide989.xml" ContentType="application/vnd.openxmlformats-officedocument.presentationml.notesSlide+xml"/>
  <Override PartName="/ppt/notesSlides/notesSlide990.xml" ContentType="application/vnd.openxmlformats-officedocument.presentationml.notesSlide+xml"/>
  <Override PartName="/ppt/notesSlides/notesSlide991.xml" ContentType="application/vnd.openxmlformats-officedocument.presentationml.notesSlide+xml"/>
  <Override PartName="/ppt/notesSlides/notesSlide992.xml" ContentType="application/vnd.openxmlformats-officedocument.presentationml.notesSlide+xml"/>
  <Override PartName="/ppt/notesSlides/notesSlide993.xml" ContentType="application/vnd.openxmlformats-officedocument.presentationml.notesSlide+xml"/>
  <Override PartName="/ppt/notesSlides/notesSlide994.xml" ContentType="application/vnd.openxmlformats-officedocument.presentationml.notesSlide+xml"/>
  <Override PartName="/ppt/notesSlides/notesSlide995.xml" ContentType="application/vnd.openxmlformats-officedocument.presentationml.notesSlide+xml"/>
  <Override PartName="/ppt/notesSlides/notesSlide996.xml" ContentType="application/vnd.openxmlformats-officedocument.presentationml.notesSlide+xml"/>
  <Override PartName="/ppt/notesSlides/notesSlide997.xml" ContentType="application/vnd.openxmlformats-officedocument.presentationml.notesSlide+xml"/>
  <Override PartName="/ppt/notesSlides/notesSlide998.xml" ContentType="application/vnd.openxmlformats-officedocument.presentationml.notesSlide+xml"/>
  <Override PartName="/ppt/notesSlides/notesSlide999.xml" ContentType="application/vnd.openxmlformats-officedocument.presentationml.notesSlide+xml"/>
  <Override PartName="/ppt/notesSlides/notesSlide1000.xml" ContentType="application/vnd.openxmlformats-officedocument.presentationml.notesSlide+xml"/>
  <Override PartName="/ppt/notesSlides/notesSlide1001.xml" ContentType="application/vnd.openxmlformats-officedocument.presentationml.notesSlide+xml"/>
  <Override PartName="/ppt/notesSlides/notesSlide1002.xml" ContentType="application/vnd.openxmlformats-officedocument.presentationml.notesSlide+xml"/>
  <Override PartName="/ppt/notesSlides/notesSlide1003.xml" ContentType="application/vnd.openxmlformats-officedocument.presentationml.notesSlide+xml"/>
  <Override PartName="/ppt/notesSlides/notesSlide1004.xml" ContentType="application/vnd.openxmlformats-officedocument.presentationml.notesSlide+xml"/>
  <Override PartName="/ppt/notesSlides/notesSlide1005.xml" ContentType="application/vnd.openxmlformats-officedocument.presentationml.notesSlide+xml"/>
  <Override PartName="/ppt/notesSlides/notesSlide1006.xml" ContentType="application/vnd.openxmlformats-officedocument.presentationml.notesSlide+xml"/>
  <Override PartName="/ppt/notesSlides/notesSlide1007.xml" ContentType="application/vnd.openxmlformats-officedocument.presentationml.notesSlide+xml"/>
  <Override PartName="/ppt/notesSlides/notesSlide1008.xml" ContentType="application/vnd.openxmlformats-officedocument.presentationml.notesSlide+xml"/>
  <Override PartName="/ppt/notesSlides/notesSlide1009.xml" ContentType="application/vnd.openxmlformats-officedocument.presentationml.notesSlide+xml"/>
  <Override PartName="/ppt/notesSlides/notesSlide1010.xml" ContentType="application/vnd.openxmlformats-officedocument.presentationml.notesSlide+xml"/>
  <Override PartName="/ppt/notesSlides/notesSlide1011.xml" ContentType="application/vnd.openxmlformats-officedocument.presentationml.notesSlide+xml"/>
  <Override PartName="/ppt/notesSlides/notesSlide1012.xml" ContentType="application/vnd.openxmlformats-officedocument.presentationml.notesSlide+xml"/>
  <Override PartName="/ppt/notesSlides/notesSlide1013.xml" ContentType="application/vnd.openxmlformats-officedocument.presentationml.notesSlide+xml"/>
  <Override PartName="/ppt/notesSlides/notesSlide1014.xml" ContentType="application/vnd.openxmlformats-officedocument.presentationml.notesSlide+xml"/>
  <Override PartName="/ppt/notesSlides/notesSlide1015.xml" ContentType="application/vnd.openxmlformats-officedocument.presentationml.notesSlide+xml"/>
  <Override PartName="/ppt/notesSlides/notesSlide1016.xml" ContentType="application/vnd.openxmlformats-officedocument.presentationml.notesSlide+xml"/>
  <Override PartName="/ppt/notesSlides/notesSlide1017.xml" ContentType="application/vnd.openxmlformats-officedocument.presentationml.notesSlide+xml"/>
  <Override PartName="/ppt/notesSlides/notesSlide1018.xml" ContentType="application/vnd.openxmlformats-officedocument.presentationml.notesSlide+xml"/>
  <Override PartName="/ppt/notesSlides/notesSlide1019.xml" ContentType="application/vnd.openxmlformats-officedocument.presentationml.notesSlide+xml"/>
  <Override PartName="/ppt/notesSlides/notesSlide1020.xml" ContentType="application/vnd.openxmlformats-officedocument.presentationml.notesSlide+xml"/>
  <Override PartName="/ppt/notesSlides/notesSlide1021.xml" ContentType="application/vnd.openxmlformats-officedocument.presentationml.notesSlide+xml"/>
  <Override PartName="/ppt/notesSlides/notesSlide1022.xml" ContentType="application/vnd.openxmlformats-officedocument.presentationml.notesSlide+xml"/>
  <Override PartName="/ppt/notesSlides/notesSlide1023.xml" ContentType="application/vnd.openxmlformats-officedocument.presentationml.notesSlide+xml"/>
  <Override PartName="/ppt/notesSlides/notesSlide1024.xml" ContentType="application/vnd.openxmlformats-officedocument.presentationml.notesSlide+xml"/>
  <Override PartName="/ppt/notesSlides/notesSlide1025.xml" ContentType="application/vnd.openxmlformats-officedocument.presentationml.notesSlide+xml"/>
  <Override PartName="/ppt/notesSlides/notesSlide1026.xml" ContentType="application/vnd.openxmlformats-officedocument.presentationml.notesSlide+xml"/>
  <Override PartName="/ppt/notesSlides/notesSlide1027.xml" ContentType="application/vnd.openxmlformats-officedocument.presentationml.notesSlide+xml"/>
  <Override PartName="/ppt/notesSlides/notesSlide1028.xml" ContentType="application/vnd.openxmlformats-officedocument.presentationml.notesSlide+xml"/>
  <Override PartName="/ppt/notesSlides/notesSlide1029.xml" ContentType="application/vnd.openxmlformats-officedocument.presentationml.notesSlide+xml"/>
  <Override PartName="/ppt/notesSlides/notesSlide1030.xml" ContentType="application/vnd.openxmlformats-officedocument.presentationml.notesSlide+xml"/>
  <Override PartName="/ppt/notesSlides/notesSlide1031.xml" ContentType="application/vnd.openxmlformats-officedocument.presentationml.notesSlide+xml"/>
  <Override PartName="/ppt/notesSlides/notesSlide1032.xml" ContentType="application/vnd.openxmlformats-officedocument.presentationml.notesSlide+xml"/>
  <Override PartName="/ppt/notesSlides/notesSlide1033.xml" ContentType="application/vnd.openxmlformats-officedocument.presentationml.notesSlide+xml"/>
  <Override PartName="/ppt/notesSlides/notesSlide1034.xml" ContentType="application/vnd.openxmlformats-officedocument.presentationml.notesSlide+xml"/>
  <Override PartName="/ppt/notesSlides/notesSlide1035.xml" ContentType="application/vnd.openxmlformats-officedocument.presentationml.notesSlide+xml"/>
  <Override PartName="/ppt/notesSlides/notesSlide1036.xml" ContentType="application/vnd.openxmlformats-officedocument.presentationml.notesSlide+xml"/>
  <Override PartName="/ppt/notesSlides/notesSlide1037.xml" ContentType="application/vnd.openxmlformats-officedocument.presentationml.notesSlide+xml"/>
  <Override PartName="/ppt/notesSlides/notesSlide1038.xml" ContentType="application/vnd.openxmlformats-officedocument.presentationml.notesSlide+xml"/>
  <Override PartName="/ppt/notesSlides/notesSlide1039.xml" ContentType="application/vnd.openxmlformats-officedocument.presentationml.notesSlide+xml"/>
  <Override PartName="/ppt/notesSlides/notesSlide1040.xml" ContentType="application/vnd.openxmlformats-officedocument.presentationml.notesSlide+xml"/>
  <Override PartName="/ppt/notesSlides/notesSlide1041.xml" ContentType="application/vnd.openxmlformats-officedocument.presentationml.notesSlide+xml"/>
  <Override PartName="/ppt/notesSlides/notesSlide1042.xml" ContentType="application/vnd.openxmlformats-officedocument.presentationml.notesSlide+xml"/>
  <Override PartName="/ppt/notesSlides/notesSlide1043.xml" ContentType="application/vnd.openxmlformats-officedocument.presentationml.notesSlide+xml"/>
  <Override PartName="/ppt/notesSlides/notesSlide1044.xml" ContentType="application/vnd.openxmlformats-officedocument.presentationml.notesSlide+xml"/>
  <Override PartName="/ppt/notesSlides/notesSlide1045.xml" ContentType="application/vnd.openxmlformats-officedocument.presentationml.notesSlide+xml"/>
  <Override PartName="/ppt/notesSlides/notesSlide1046.xml" ContentType="application/vnd.openxmlformats-officedocument.presentationml.notesSlide+xml"/>
  <Override PartName="/ppt/notesSlides/notesSlide1047.xml" ContentType="application/vnd.openxmlformats-officedocument.presentationml.notesSlide+xml"/>
  <Override PartName="/ppt/notesSlides/notesSlide1048.xml" ContentType="application/vnd.openxmlformats-officedocument.presentationml.notesSlide+xml"/>
  <Override PartName="/ppt/notesSlides/notesSlide1049.xml" ContentType="application/vnd.openxmlformats-officedocument.presentationml.notesSlide+xml"/>
  <Override PartName="/ppt/notesSlides/notesSlide1050.xml" ContentType="application/vnd.openxmlformats-officedocument.presentationml.notesSlide+xml"/>
  <Override PartName="/ppt/notesSlides/notesSlide1051.xml" ContentType="application/vnd.openxmlformats-officedocument.presentationml.notesSlide+xml"/>
  <Override PartName="/ppt/notesSlides/notesSlide1052.xml" ContentType="application/vnd.openxmlformats-officedocument.presentationml.notesSlide+xml"/>
  <Override PartName="/ppt/notesSlides/notesSlide1053.xml" ContentType="application/vnd.openxmlformats-officedocument.presentationml.notesSlide+xml"/>
  <Override PartName="/ppt/notesSlides/notesSlide1054.xml" ContentType="application/vnd.openxmlformats-officedocument.presentationml.notesSlide+xml"/>
  <Override PartName="/ppt/notesSlides/notesSlide1055.xml" ContentType="application/vnd.openxmlformats-officedocument.presentationml.notesSlide+xml"/>
  <Override PartName="/ppt/notesSlides/notesSlide1056.xml" ContentType="application/vnd.openxmlformats-officedocument.presentationml.notesSlide+xml"/>
  <Override PartName="/ppt/notesSlides/notesSlide1057.xml" ContentType="application/vnd.openxmlformats-officedocument.presentationml.notesSlide+xml"/>
  <Override PartName="/ppt/notesSlides/notesSlide1058.xml" ContentType="application/vnd.openxmlformats-officedocument.presentationml.notesSlide+xml"/>
  <Override PartName="/ppt/notesSlides/notesSlide1059.xml" ContentType="application/vnd.openxmlformats-officedocument.presentationml.notesSlide+xml"/>
  <Override PartName="/ppt/notesSlides/notesSlide1060.xml" ContentType="application/vnd.openxmlformats-officedocument.presentationml.notesSlide+xml"/>
  <Override PartName="/ppt/notesSlides/notesSlide1061.xml" ContentType="application/vnd.openxmlformats-officedocument.presentationml.notesSlide+xml"/>
  <Override PartName="/ppt/notesSlides/notesSlide1062.xml" ContentType="application/vnd.openxmlformats-officedocument.presentationml.notesSlide+xml"/>
  <Override PartName="/ppt/notesSlides/notesSlide1063.xml" ContentType="application/vnd.openxmlformats-officedocument.presentationml.notesSlide+xml"/>
  <Override PartName="/ppt/notesSlides/notesSlide1064.xml" ContentType="application/vnd.openxmlformats-officedocument.presentationml.notesSlide+xml"/>
  <Override PartName="/ppt/notesSlides/notesSlide1065.xml" ContentType="application/vnd.openxmlformats-officedocument.presentationml.notesSlide+xml"/>
  <Override PartName="/ppt/notesSlides/notesSlide1066.xml" ContentType="application/vnd.openxmlformats-officedocument.presentationml.notesSlide+xml"/>
  <Override PartName="/ppt/notesSlides/notesSlide1067.xml" ContentType="application/vnd.openxmlformats-officedocument.presentationml.notesSlide+xml"/>
  <Override PartName="/ppt/notesSlides/notesSlide1068.xml" ContentType="application/vnd.openxmlformats-officedocument.presentationml.notesSlide+xml"/>
  <Override PartName="/ppt/notesSlides/notesSlide1069.xml" ContentType="application/vnd.openxmlformats-officedocument.presentationml.notesSlide+xml"/>
  <Override PartName="/ppt/notesSlides/notesSlide1070.xml" ContentType="application/vnd.openxmlformats-officedocument.presentationml.notesSlide+xml"/>
  <Override PartName="/ppt/notesSlides/notesSlide1071.xml" ContentType="application/vnd.openxmlformats-officedocument.presentationml.notesSlide+xml"/>
  <Override PartName="/ppt/notesSlides/notesSlide1072.xml" ContentType="application/vnd.openxmlformats-officedocument.presentationml.notesSlide+xml"/>
  <Override PartName="/ppt/notesSlides/notesSlide1073.xml" ContentType="application/vnd.openxmlformats-officedocument.presentationml.notesSlide+xml"/>
  <Override PartName="/ppt/notesSlides/notesSlide1074.xml" ContentType="application/vnd.openxmlformats-officedocument.presentationml.notesSlide+xml"/>
  <Override PartName="/ppt/notesSlides/notesSlide1075.xml" ContentType="application/vnd.openxmlformats-officedocument.presentationml.notesSlide+xml"/>
  <Override PartName="/ppt/notesSlides/notesSlide1076.xml" ContentType="application/vnd.openxmlformats-officedocument.presentationml.notesSlide+xml"/>
  <Override PartName="/ppt/notesSlides/notesSlide1077.xml" ContentType="application/vnd.openxmlformats-officedocument.presentationml.notesSlide+xml"/>
  <Override PartName="/ppt/notesSlides/notesSlide1078.xml" ContentType="application/vnd.openxmlformats-officedocument.presentationml.notesSlide+xml"/>
  <Override PartName="/ppt/notesSlides/notesSlide1079.xml" ContentType="application/vnd.openxmlformats-officedocument.presentationml.notesSlide+xml"/>
  <Override PartName="/ppt/notesSlides/notesSlide1080.xml" ContentType="application/vnd.openxmlformats-officedocument.presentationml.notesSlide+xml"/>
  <Override PartName="/ppt/notesSlides/notesSlide1081.xml" ContentType="application/vnd.openxmlformats-officedocument.presentationml.notesSlide+xml"/>
  <Override PartName="/ppt/notesSlides/notesSlide1082.xml" ContentType="application/vnd.openxmlformats-officedocument.presentationml.notesSlide+xml"/>
  <Override PartName="/ppt/notesSlides/notesSlide1083.xml" ContentType="application/vnd.openxmlformats-officedocument.presentationml.notesSlide+xml"/>
  <Override PartName="/ppt/notesSlides/notesSlide1084.xml" ContentType="application/vnd.openxmlformats-officedocument.presentationml.notesSlide+xml"/>
  <Override PartName="/ppt/notesSlides/notesSlide1085.xml" ContentType="application/vnd.openxmlformats-officedocument.presentationml.notesSlide+xml"/>
  <Override PartName="/ppt/notesSlides/notesSlide1086.xml" ContentType="application/vnd.openxmlformats-officedocument.presentationml.notesSlide+xml"/>
  <Override PartName="/ppt/notesSlides/notesSlide1087.xml" ContentType="application/vnd.openxmlformats-officedocument.presentationml.notesSlide+xml"/>
  <Override PartName="/ppt/notesSlides/notesSlide1088.xml" ContentType="application/vnd.openxmlformats-officedocument.presentationml.notesSlide+xml"/>
  <Override PartName="/ppt/notesSlides/notesSlide1089.xml" ContentType="application/vnd.openxmlformats-officedocument.presentationml.notesSlide+xml"/>
  <Override PartName="/ppt/notesSlides/notesSlide1090.xml" ContentType="application/vnd.openxmlformats-officedocument.presentationml.notesSlide+xml"/>
  <Override PartName="/ppt/notesSlides/notesSlide1091.xml" ContentType="application/vnd.openxmlformats-officedocument.presentationml.notesSlide+xml"/>
  <Override PartName="/ppt/notesSlides/notesSlide1092.xml" ContentType="application/vnd.openxmlformats-officedocument.presentationml.notesSlide+xml"/>
  <Override PartName="/ppt/notesSlides/notesSlide1093.xml" ContentType="application/vnd.openxmlformats-officedocument.presentationml.notesSlide+xml"/>
  <Override PartName="/ppt/notesSlides/notesSlide1094.xml" ContentType="application/vnd.openxmlformats-officedocument.presentationml.notesSlide+xml"/>
  <Override PartName="/ppt/notesSlides/notesSlide1095.xml" ContentType="application/vnd.openxmlformats-officedocument.presentationml.notesSlide+xml"/>
  <Override PartName="/ppt/notesSlides/notesSlide1096.xml" ContentType="application/vnd.openxmlformats-officedocument.presentationml.notesSlide+xml"/>
  <Override PartName="/ppt/notesSlides/notesSlide1097.xml" ContentType="application/vnd.openxmlformats-officedocument.presentationml.notesSlide+xml"/>
  <Override PartName="/ppt/notesSlides/notesSlide1098.xml" ContentType="application/vnd.openxmlformats-officedocument.presentationml.notesSlide+xml"/>
  <Override PartName="/ppt/notesSlides/notesSlide1099.xml" ContentType="application/vnd.openxmlformats-officedocument.presentationml.notesSlide+xml"/>
  <Override PartName="/ppt/notesSlides/notesSlide1100.xml" ContentType="application/vnd.openxmlformats-officedocument.presentationml.notesSlide+xml"/>
  <Override PartName="/ppt/notesSlides/notesSlide1101.xml" ContentType="application/vnd.openxmlformats-officedocument.presentationml.notesSlide+xml"/>
  <Override PartName="/ppt/notesSlides/notesSlide1102.xml" ContentType="application/vnd.openxmlformats-officedocument.presentationml.notesSlide+xml"/>
  <Override PartName="/ppt/notesSlides/notesSlide1103.xml" ContentType="application/vnd.openxmlformats-officedocument.presentationml.notesSlide+xml"/>
  <Override PartName="/ppt/notesSlides/notesSlide1104.xml" ContentType="application/vnd.openxmlformats-officedocument.presentationml.notesSlide+xml"/>
  <Override PartName="/ppt/notesSlides/notesSlide1105.xml" ContentType="application/vnd.openxmlformats-officedocument.presentationml.notesSlide+xml"/>
  <Override PartName="/ppt/notesSlides/notesSlide1106.xml" ContentType="application/vnd.openxmlformats-officedocument.presentationml.notesSlide+xml"/>
  <Override PartName="/ppt/notesSlides/notesSlide1107.xml" ContentType="application/vnd.openxmlformats-officedocument.presentationml.notesSlide+xml"/>
  <Override PartName="/ppt/notesSlides/notesSlide1108.xml" ContentType="application/vnd.openxmlformats-officedocument.presentationml.notesSlide+xml"/>
  <Override PartName="/ppt/notesSlides/notesSlide1109.xml" ContentType="application/vnd.openxmlformats-officedocument.presentationml.notesSlide+xml"/>
  <Override PartName="/ppt/notesSlides/notesSlide1110.xml" ContentType="application/vnd.openxmlformats-officedocument.presentationml.notesSlide+xml"/>
  <Override PartName="/ppt/notesSlides/notesSlide1111.xml" ContentType="application/vnd.openxmlformats-officedocument.presentationml.notesSlide+xml"/>
  <Override PartName="/ppt/notesSlides/notesSlide1112.xml" ContentType="application/vnd.openxmlformats-officedocument.presentationml.notesSlide+xml"/>
  <Override PartName="/ppt/notesSlides/notesSlide1113.xml" ContentType="application/vnd.openxmlformats-officedocument.presentationml.notesSlide+xml"/>
  <Override PartName="/ppt/notesSlides/notesSlide1114.xml" ContentType="application/vnd.openxmlformats-officedocument.presentationml.notesSlide+xml"/>
  <Override PartName="/ppt/notesSlides/notesSlide1115.xml" ContentType="application/vnd.openxmlformats-officedocument.presentationml.notesSlide+xml"/>
  <Override PartName="/ppt/notesSlides/notesSlide1116.xml" ContentType="application/vnd.openxmlformats-officedocument.presentationml.notesSlide+xml"/>
  <Override PartName="/ppt/notesSlides/notesSlide1117.xml" ContentType="application/vnd.openxmlformats-officedocument.presentationml.notesSlide+xml"/>
  <Override PartName="/ppt/notesSlides/notesSlide1118.xml" ContentType="application/vnd.openxmlformats-officedocument.presentationml.notesSlide+xml"/>
  <Override PartName="/ppt/notesSlides/notesSlide1119.xml" ContentType="application/vnd.openxmlformats-officedocument.presentationml.notesSlide+xml"/>
  <Override PartName="/ppt/notesSlides/notesSlide1120.xml" ContentType="application/vnd.openxmlformats-officedocument.presentationml.notesSlide+xml"/>
  <Override PartName="/ppt/notesSlides/notesSlide1121.xml" ContentType="application/vnd.openxmlformats-officedocument.presentationml.notesSlide+xml"/>
  <Override PartName="/ppt/notesSlides/notesSlide1122.xml" ContentType="application/vnd.openxmlformats-officedocument.presentationml.notesSlide+xml"/>
  <Override PartName="/ppt/notesSlides/notesSlide1123.xml" ContentType="application/vnd.openxmlformats-officedocument.presentationml.notesSlide+xml"/>
  <Override PartName="/ppt/notesSlides/notesSlide1124.xml" ContentType="application/vnd.openxmlformats-officedocument.presentationml.notesSlide+xml"/>
  <Override PartName="/ppt/notesSlides/notesSlide1125.xml" ContentType="application/vnd.openxmlformats-officedocument.presentationml.notesSlide+xml"/>
  <Override PartName="/ppt/notesSlides/notesSlide1126.xml" ContentType="application/vnd.openxmlformats-officedocument.presentationml.notesSlide+xml"/>
  <Override PartName="/ppt/notesSlides/notesSlide1127.xml" ContentType="application/vnd.openxmlformats-officedocument.presentationml.notesSlide+xml"/>
  <Override PartName="/ppt/notesSlides/notesSlide1128.xml" ContentType="application/vnd.openxmlformats-officedocument.presentationml.notesSlide+xml"/>
  <Override PartName="/ppt/notesSlides/notesSlide1129.xml" ContentType="application/vnd.openxmlformats-officedocument.presentationml.notesSlide+xml"/>
  <Override PartName="/ppt/notesSlides/notesSlide1130.xml" ContentType="application/vnd.openxmlformats-officedocument.presentationml.notesSlide+xml"/>
  <Override PartName="/ppt/notesSlides/notesSlide1131.xml" ContentType="application/vnd.openxmlformats-officedocument.presentationml.notesSlide+xml"/>
  <Override PartName="/ppt/notesSlides/notesSlide1132.xml" ContentType="application/vnd.openxmlformats-officedocument.presentationml.notesSlide+xml"/>
  <Override PartName="/ppt/notesSlides/notesSlide1133.xml" ContentType="application/vnd.openxmlformats-officedocument.presentationml.notesSlide+xml"/>
  <Override PartName="/ppt/notesSlides/notesSlide1134.xml" ContentType="application/vnd.openxmlformats-officedocument.presentationml.notesSlide+xml"/>
  <Override PartName="/ppt/notesSlides/notesSlide1135.xml" ContentType="application/vnd.openxmlformats-officedocument.presentationml.notesSlide+xml"/>
  <Override PartName="/ppt/notesSlides/notesSlide1136.xml" ContentType="application/vnd.openxmlformats-officedocument.presentationml.notesSlide+xml"/>
  <Override PartName="/ppt/notesSlides/notesSlide1137.xml" ContentType="application/vnd.openxmlformats-officedocument.presentationml.notesSlide+xml"/>
  <Override PartName="/ppt/notesSlides/notesSlide1138.xml" ContentType="application/vnd.openxmlformats-officedocument.presentationml.notesSlide+xml"/>
  <Override PartName="/ppt/notesSlides/notesSlide1139.xml" ContentType="application/vnd.openxmlformats-officedocument.presentationml.notesSlide+xml"/>
  <Override PartName="/ppt/notesSlides/notesSlide1140.xml" ContentType="application/vnd.openxmlformats-officedocument.presentationml.notesSlide+xml"/>
  <Override PartName="/ppt/notesSlides/notesSlide1141.xml" ContentType="application/vnd.openxmlformats-officedocument.presentationml.notesSlide+xml"/>
  <Override PartName="/ppt/notesSlides/notesSlide1142.xml" ContentType="application/vnd.openxmlformats-officedocument.presentationml.notesSlide+xml"/>
  <Override PartName="/ppt/notesSlides/notesSlide1143.xml" ContentType="application/vnd.openxmlformats-officedocument.presentationml.notesSlide+xml"/>
  <Override PartName="/ppt/notesSlides/notesSlide1144.xml" ContentType="application/vnd.openxmlformats-officedocument.presentationml.notesSlide+xml"/>
  <Override PartName="/ppt/notesSlides/notesSlide1145.xml" ContentType="application/vnd.openxmlformats-officedocument.presentationml.notesSlide+xml"/>
  <Override PartName="/ppt/notesSlides/notesSlide1146.xml" ContentType="application/vnd.openxmlformats-officedocument.presentationml.notesSlide+xml"/>
  <Override PartName="/ppt/notesSlides/notesSlide1147.xml" ContentType="application/vnd.openxmlformats-officedocument.presentationml.notesSlide+xml"/>
  <Override PartName="/ppt/notesSlides/notesSlide1148.xml" ContentType="application/vnd.openxmlformats-officedocument.presentationml.notesSlide+xml"/>
  <Override PartName="/ppt/notesSlides/notesSlide1149.xml" ContentType="application/vnd.openxmlformats-officedocument.presentationml.notesSlide+xml"/>
  <Override PartName="/ppt/notesSlides/notesSlide1150.xml" ContentType="application/vnd.openxmlformats-officedocument.presentationml.notesSlide+xml"/>
  <Override PartName="/ppt/notesSlides/notesSlide1151.xml" ContentType="application/vnd.openxmlformats-officedocument.presentationml.notesSlide+xml"/>
  <Override PartName="/ppt/notesSlides/notesSlide1152.xml" ContentType="application/vnd.openxmlformats-officedocument.presentationml.notesSlide+xml"/>
  <Override PartName="/ppt/notesSlides/notesSlide1153.xml" ContentType="application/vnd.openxmlformats-officedocument.presentationml.notesSlide+xml"/>
  <Override PartName="/ppt/notesSlides/notesSlide1154.xml" ContentType="application/vnd.openxmlformats-officedocument.presentationml.notesSlide+xml"/>
  <Override PartName="/ppt/notesSlides/notesSlide1155.xml" ContentType="application/vnd.openxmlformats-officedocument.presentationml.notesSlide+xml"/>
  <Override PartName="/ppt/notesSlides/notesSlide1156.xml" ContentType="application/vnd.openxmlformats-officedocument.presentationml.notesSlide+xml"/>
  <Override PartName="/ppt/notesSlides/notesSlide1157.xml" ContentType="application/vnd.openxmlformats-officedocument.presentationml.notesSlide+xml"/>
  <Override PartName="/ppt/notesSlides/notesSlide1158.xml" ContentType="application/vnd.openxmlformats-officedocument.presentationml.notesSlide+xml"/>
  <Override PartName="/ppt/notesSlides/notesSlide1159.xml" ContentType="application/vnd.openxmlformats-officedocument.presentationml.notesSlide+xml"/>
  <Override PartName="/ppt/notesSlides/notesSlide1160.xml" ContentType="application/vnd.openxmlformats-officedocument.presentationml.notesSlide+xml"/>
  <Override PartName="/ppt/notesSlides/notesSlide1161.xml" ContentType="application/vnd.openxmlformats-officedocument.presentationml.notesSlide+xml"/>
  <Override PartName="/ppt/notesSlides/notesSlide1162.xml" ContentType="application/vnd.openxmlformats-officedocument.presentationml.notesSlide+xml"/>
  <Override PartName="/ppt/notesSlides/notesSlide1163.xml" ContentType="application/vnd.openxmlformats-officedocument.presentationml.notesSlide+xml"/>
  <Override PartName="/ppt/notesSlides/notesSlide1164.xml" ContentType="application/vnd.openxmlformats-officedocument.presentationml.notesSlide+xml"/>
  <Override PartName="/ppt/notesSlides/notesSlide1165.xml" ContentType="application/vnd.openxmlformats-officedocument.presentationml.notesSlide+xml"/>
  <Override PartName="/ppt/notesSlides/notesSlide1166.xml" ContentType="application/vnd.openxmlformats-officedocument.presentationml.notesSlide+xml"/>
  <Override PartName="/ppt/notesSlides/notesSlide1167.xml" ContentType="application/vnd.openxmlformats-officedocument.presentationml.notesSlide+xml"/>
  <Override PartName="/ppt/notesSlides/notesSlide1168.xml" ContentType="application/vnd.openxmlformats-officedocument.presentationml.notesSlide+xml"/>
  <Override PartName="/ppt/notesSlides/notesSlide1169.xml" ContentType="application/vnd.openxmlformats-officedocument.presentationml.notesSlide+xml"/>
  <Override PartName="/ppt/notesSlides/notesSlide1170.xml" ContentType="application/vnd.openxmlformats-officedocument.presentationml.notesSlide+xml"/>
  <Override PartName="/ppt/notesSlides/notesSlide1171.xml" ContentType="application/vnd.openxmlformats-officedocument.presentationml.notesSlide+xml"/>
  <Override PartName="/ppt/notesSlides/notesSlide1172.xml" ContentType="application/vnd.openxmlformats-officedocument.presentationml.notesSlide+xml"/>
  <Override PartName="/ppt/notesSlides/notesSlide1173.xml" ContentType="application/vnd.openxmlformats-officedocument.presentationml.notesSlide+xml"/>
  <Override PartName="/ppt/notesSlides/notesSlide1174.xml" ContentType="application/vnd.openxmlformats-officedocument.presentationml.notesSlide+xml"/>
  <Override PartName="/ppt/notesSlides/notesSlide1175.xml" ContentType="application/vnd.openxmlformats-officedocument.presentationml.notesSlide+xml"/>
  <Override PartName="/ppt/notesSlides/notesSlide1176.xml" ContentType="application/vnd.openxmlformats-officedocument.presentationml.notesSlide+xml"/>
  <Override PartName="/ppt/notesSlides/notesSlide1177.xml" ContentType="application/vnd.openxmlformats-officedocument.presentationml.notesSlide+xml"/>
  <Override PartName="/ppt/notesSlides/notesSlide1178.xml" ContentType="application/vnd.openxmlformats-officedocument.presentationml.notesSlide+xml"/>
  <Override PartName="/ppt/notesSlides/notesSlide1179.xml" ContentType="application/vnd.openxmlformats-officedocument.presentationml.notesSlide+xml"/>
  <Override PartName="/ppt/notesSlides/notesSlide1180.xml" ContentType="application/vnd.openxmlformats-officedocument.presentationml.notesSlide+xml"/>
  <Override PartName="/ppt/notesSlides/notesSlide1181.xml" ContentType="application/vnd.openxmlformats-officedocument.presentationml.notesSlide+xml"/>
  <Override PartName="/ppt/notesSlides/notesSlide1182.xml" ContentType="application/vnd.openxmlformats-officedocument.presentationml.notesSlide+xml"/>
  <Override PartName="/ppt/notesSlides/notesSlide1183.xml" ContentType="application/vnd.openxmlformats-officedocument.presentationml.notesSlide+xml"/>
  <Override PartName="/ppt/notesSlides/notesSlide1184.xml" ContentType="application/vnd.openxmlformats-officedocument.presentationml.notesSlide+xml"/>
  <Override PartName="/ppt/notesSlides/notesSlide1185.xml" ContentType="application/vnd.openxmlformats-officedocument.presentationml.notesSlide+xml"/>
  <Override PartName="/ppt/notesSlides/notesSlide1186.xml" ContentType="application/vnd.openxmlformats-officedocument.presentationml.notesSlide+xml"/>
  <Override PartName="/ppt/notesSlides/notesSlide1187.xml" ContentType="application/vnd.openxmlformats-officedocument.presentationml.notesSlide+xml"/>
  <Override PartName="/ppt/notesSlides/notesSlide1188.xml" ContentType="application/vnd.openxmlformats-officedocument.presentationml.notesSlide+xml"/>
  <Override PartName="/ppt/notesSlides/notesSlide1189.xml" ContentType="application/vnd.openxmlformats-officedocument.presentationml.notesSlide+xml"/>
  <Override PartName="/ppt/notesSlides/notesSlide1190.xml" ContentType="application/vnd.openxmlformats-officedocument.presentationml.notesSlide+xml"/>
  <Override PartName="/ppt/notesSlides/notesSlide1191.xml" ContentType="application/vnd.openxmlformats-officedocument.presentationml.notesSlide+xml"/>
  <Override PartName="/ppt/notesSlides/notesSlide1192.xml" ContentType="application/vnd.openxmlformats-officedocument.presentationml.notesSlide+xml"/>
  <Override PartName="/ppt/notesSlides/notesSlide1193.xml" ContentType="application/vnd.openxmlformats-officedocument.presentationml.notesSlide+xml"/>
  <Override PartName="/ppt/notesSlides/notesSlide1194.xml" ContentType="application/vnd.openxmlformats-officedocument.presentationml.notesSlide+xml"/>
  <Override PartName="/ppt/notesSlides/notesSlide1195.xml" ContentType="application/vnd.openxmlformats-officedocument.presentationml.notesSlide+xml"/>
  <Override PartName="/ppt/notesSlides/notesSlide1196.xml" ContentType="application/vnd.openxmlformats-officedocument.presentationml.notesSlide+xml"/>
  <Override PartName="/ppt/notesSlides/notesSlide1197.xml" ContentType="application/vnd.openxmlformats-officedocument.presentationml.notesSlide+xml"/>
  <Override PartName="/ppt/notesSlides/notesSlide1198.xml" ContentType="application/vnd.openxmlformats-officedocument.presentationml.notesSlide+xml"/>
  <Override PartName="/ppt/notesSlides/notesSlide1199.xml" ContentType="application/vnd.openxmlformats-officedocument.presentationml.notesSlide+xml"/>
  <Override PartName="/ppt/notesSlides/notesSlide1200.xml" ContentType="application/vnd.openxmlformats-officedocument.presentationml.notesSlide+xml"/>
  <Override PartName="/ppt/notesSlides/notesSlide1201.xml" ContentType="application/vnd.openxmlformats-officedocument.presentationml.notesSlide+xml"/>
  <Override PartName="/ppt/notesSlides/notesSlide1202.xml" ContentType="application/vnd.openxmlformats-officedocument.presentationml.notesSlide+xml"/>
  <Override PartName="/ppt/notesSlides/notesSlide1203.xml" ContentType="application/vnd.openxmlformats-officedocument.presentationml.notesSlide+xml"/>
  <Override PartName="/ppt/notesSlides/notesSlide1204.xml" ContentType="application/vnd.openxmlformats-officedocument.presentationml.notesSlide+xml"/>
  <Override PartName="/ppt/notesSlides/notesSlide1205.xml" ContentType="application/vnd.openxmlformats-officedocument.presentationml.notesSlide+xml"/>
  <Override PartName="/ppt/notesSlides/notesSlide1206.xml" ContentType="application/vnd.openxmlformats-officedocument.presentationml.notesSlide+xml"/>
  <Override PartName="/ppt/notesSlides/notesSlide1207.xml" ContentType="application/vnd.openxmlformats-officedocument.presentationml.notesSlide+xml"/>
  <Override PartName="/ppt/notesSlides/notesSlide1208.xml" ContentType="application/vnd.openxmlformats-officedocument.presentationml.notesSlide+xml"/>
  <Override PartName="/ppt/notesSlides/notesSlide1209.xml" ContentType="application/vnd.openxmlformats-officedocument.presentationml.notesSlide+xml"/>
  <Override PartName="/ppt/notesSlides/notesSlide1210.xml" ContentType="application/vnd.openxmlformats-officedocument.presentationml.notesSlide+xml"/>
  <Override PartName="/ppt/notesSlides/notesSlide1211.xml" ContentType="application/vnd.openxmlformats-officedocument.presentationml.notesSlide+xml"/>
  <Override PartName="/ppt/notesSlides/notesSlide1212.xml" ContentType="application/vnd.openxmlformats-officedocument.presentationml.notesSlide+xml"/>
  <Override PartName="/ppt/notesSlides/notesSlide1213.xml" ContentType="application/vnd.openxmlformats-officedocument.presentationml.notesSlide+xml"/>
  <Override PartName="/ppt/notesSlides/notesSlide1214.xml" ContentType="application/vnd.openxmlformats-officedocument.presentationml.notesSlide+xml"/>
  <Override PartName="/ppt/notesSlides/notesSlide1215.xml" ContentType="application/vnd.openxmlformats-officedocument.presentationml.notesSlide+xml"/>
  <Override PartName="/ppt/notesSlides/notesSlide1216.xml" ContentType="application/vnd.openxmlformats-officedocument.presentationml.notesSlide+xml"/>
  <Override PartName="/ppt/notesSlides/notesSlide1217.xml" ContentType="application/vnd.openxmlformats-officedocument.presentationml.notesSlide+xml"/>
  <Override PartName="/ppt/notesSlides/notesSlide1218.xml" ContentType="application/vnd.openxmlformats-officedocument.presentationml.notesSlide+xml"/>
  <Override PartName="/ppt/notesSlides/notesSlide1219.xml" ContentType="application/vnd.openxmlformats-officedocument.presentationml.notesSlide+xml"/>
  <Override PartName="/ppt/notesSlides/notesSlide1220.xml" ContentType="application/vnd.openxmlformats-officedocument.presentationml.notesSlide+xml"/>
  <Override PartName="/ppt/notesSlides/notesSlide1221.xml" ContentType="application/vnd.openxmlformats-officedocument.presentationml.notesSlide+xml"/>
  <Override PartName="/ppt/notesSlides/notesSlide1222.xml" ContentType="application/vnd.openxmlformats-officedocument.presentationml.notesSlide+xml"/>
  <Override PartName="/ppt/notesSlides/notesSlide1223.xml" ContentType="application/vnd.openxmlformats-officedocument.presentationml.notesSlide+xml"/>
  <Override PartName="/ppt/notesSlides/notesSlide1224.xml" ContentType="application/vnd.openxmlformats-officedocument.presentationml.notesSlide+xml"/>
  <Override PartName="/ppt/notesSlides/notesSlide1225.xml" ContentType="application/vnd.openxmlformats-officedocument.presentationml.notesSlide+xml"/>
  <Override PartName="/ppt/notesSlides/notesSlide1226.xml" ContentType="application/vnd.openxmlformats-officedocument.presentationml.notesSlide+xml"/>
  <Override PartName="/ppt/notesSlides/notesSlide1227.xml" ContentType="application/vnd.openxmlformats-officedocument.presentationml.notesSlide+xml"/>
  <Override PartName="/ppt/notesSlides/notesSlide1228.xml" ContentType="application/vnd.openxmlformats-officedocument.presentationml.notesSlide+xml"/>
  <Override PartName="/ppt/notesSlides/notesSlide1229.xml" ContentType="application/vnd.openxmlformats-officedocument.presentationml.notesSlide+xml"/>
  <Override PartName="/ppt/notesSlides/notesSlide1230.xml" ContentType="application/vnd.openxmlformats-officedocument.presentationml.notesSlide+xml"/>
  <Override PartName="/ppt/notesSlides/notesSlide1231.xml" ContentType="application/vnd.openxmlformats-officedocument.presentationml.notesSlide+xml"/>
  <Override PartName="/ppt/notesSlides/notesSlide1232.xml" ContentType="application/vnd.openxmlformats-officedocument.presentationml.notesSlide+xml"/>
  <Override PartName="/ppt/notesSlides/notesSlide1233.xml" ContentType="application/vnd.openxmlformats-officedocument.presentationml.notesSlide+xml"/>
  <Override PartName="/ppt/notesSlides/notesSlide1234.xml" ContentType="application/vnd.openxmlformats-officedocument.presentationml.notesSlide+xml"/>
  <Override PartName="/ppt/notesSlides/notesSlide1235.xml" ContentType="application/vnd.openxmlformats-officedocument.presentationml.notesSlide+xml"/>
  <Override PartName="/ppt/notesSlides/notesSlide1236.xml" ContentType="application/vnd.openxmlformats-officedocument.presentationml.notesSlide+xml"/>
  <Override PartName="/ppt/notesSlides/notesSlide1237.xml" ContentType="application/vnd.openxmlformats-officedocument.presentationml.notesSlide+xml"/>
  <Override PartName="/ppt/notesSlides/notesSlide1238.xml" ContentType="application/vnd.openxmlformats-officedocument.presentationml.notesSlide+xml"/>
  <Override PartName="/ppt/notesSlides/notesSlide1239.xml" ContentType="application/vnd.openxmlformats-officedocument.presentationml.notesSlide+xml"/>
  <Override PartName="/ppt/notesSlides/notesSlide1240.xml" ContentType="application/vnd.openxmlformats-officedocument.presentationml.notesSlide+xml"/>
  <Override PartName="/ppt/notesSlides/notesSlide1241.xml" ContentType="application/vnd.openxmlformats-officedocument.presentationml.notesSlide+xml"/>
  <Override PartName="/ppt/notesSlides/notesSlide1242.xml" ContentType="application/vnd.openxmlformats-officedocument.presentationml.notesSlide+xml"/>
  <Override PartName="/ppt/notesSlides/notesSlide1243.xml" ContentType="application/vnd.openxmlformats-officedocument.presentationml.notesSlide+xml"/>
  <Override PartName="/ppt/notesSlides/notesSlide1244.xml" ContentType="application/vnd.openxmlformats-officedocument.presentationml.notesSlide+xml"/>
  <Override PartName="/ppt/notesSlides/notesSlide1245.xml" ContentType="application/vnd.openxmlformats-officedocument.presentationml.notesSlide+xml"/>
  <Override PartName="/ppt/notesSlides/notesSlide1246.xml" ContentType="application/vnd.openxmlformats-officedocument.presentationml.notesSlide+xml"/>
  <Override PartName="/ppt/notesSlides/notesSlide1247.xml" ContentType="application/vnd.openxmlformats-officedocument.presentationml.notesSlide+xml"/>
  <Override PartName="/ppt/notesSlides/notesSlide1248.xml" ContentType="application/vnd.openxmlformats-officedocument.presentationml.notesSlide+xml"/>
  <Override PartName="/ppt/notesSlides/notesSlide1249.xml" ContentType="application/vnd.openxmlformats-officedocument.presentationml.notesSlide+xml"/>
  <Override PartName="/ppt/notesSlides/notesSlide1250.xml" ContentType="application/vnd.openxmlformats-officedocument.presentationml.notesSlide+xml"/>
  <Override PartName="/ppt/notesSlides/notesSlide1251.xml" ContentType="application/vnd.openxmlformats-officedocument.presentationml.notesSlide+xml"/>
  <Override PartName="/ppt/notesSlides/notesSlide1252.xml" ContentType="application/vnd.openxmlformats-officedocument.presentationml.notesSlide+xml"/>
  <Override PartName="/ppt/notesSlides/notesSlide1253.xml" ContentType="application/vnd.openxmlformats-officedocument.presentationml.notesSlide+xml"/>
  <Override PartName="/ppt/notesSlides/notesSlide1254.xml" ContentType="application/vnd.openxmlformats-officedocument.presentationml.notesSlide+xml"/>
  <Override PartName="/ppt/notesSlides/notesSlide1255.xml" ContentType="application/vnd.openxmlformats-officedocument.presentationml.notesSlide+xml"/>
  <Override PartName="/ppt/notesSlides/notesSlide1256.xml" ContentType="application/vnd.openxmlformats-officedocument.presentationml.notesSlide+xml"/>
  <Override PartName="/ppt/notesSlides/notesSlide1257.xml" ContentType="application/vnd.openxmlformats-officedocument.presentationml.notesSlide+xml"/>
  <Override PartName="/ppt/notesSlides/notesSlide1258.xml" ContentType="application/vnd.openxmlformats-officedocument.presentationml.notesSlide+xml"/>
  <Override PartName="/ppt/notesSlides/notesSlide1259.xml" ContentType="application/vnd.openxmlformats-officedocument.presentationml.notesSlide+xml"/>
  <Override PartName="/ppt/notesSlides/notesSlide1260.xml" ContentType="application/vnd.openxmlformats-officedocument.presentationml.notesSlide+xml"/>
  <Override PartName="/ppt/notesSlides/notesSlide1261.xml" ContentType="application/vnd.openxmlformats-officedocument.presentationml.notesSlide+xml"/>
  <Override PartName="/ppt/notesSlides/notesSlide1262.xml" ContentType="application/vnd.openxmlformats-officedocument.presentationml.notesSlide+xml"/>
  <Override PartName="/ppt/notesSlides/notesSlide1263.xml" ContentType="application/vnd.openxmlformats-officedocument.presentationml.notesSlide+xml"/>
  <Override PartName="/ppt/notesSlides/notesSlide1264.xml" ContentType="application/vnd.openxmlformats-officedocument.presentationml.notesSlide+xml"/>
  <Override PartName="/ppt/notesSlides/notesSlide1265.xml" ContentType="application/vnd.openxmlformats-officedocument.presentationml.notesSlide+xml"/>
  <Override PartName="/ppt/notesSlides/notesSlide1266.xml" ContentType="application/vnd.openxmlformats-officedocument.presentationml.notesSlide+xml"/>
  <Override PartName="/ppt/notesSlides/notesSlide1267.xml" ContentType="application/vnd.openxmlformats-officedocument.presentationml.notesSlide+xml"/>
  <Override PartName="/ppt/notesSlides/notesSlide1268.xml" ContentType="application/vnd.openxmlformats-officedocument.presentationml.notesSlide+xml"/>
  <Override PartName="/ppt/notesSlides/notesSlide1269.xml" ContentType="application/vnd.openxmlformats-officedocument.presentationml.notesSlide+xml"/>
  <Override PartName="/ppt/notesSlides/notesSlide1270.xml" ContentType="application/vnd.openxmlformats-officedocument.presentationml.notesSlide+xml"/>
  <Override PartName="/ppt/notesSlides/notesSlide1271.xml" ContentType="application/vnd.openxmlformats-officedocument.presentationml.notesSlide+xml"/>
  <Override PartName="/ppt/notesSlides/notesSlide1272.xml" ContentType="application/vnd.openxmlformats-officedocument.presentationml.notesSlide+xml"/>
  <Override PartName="/ppt/notesSlides/notesSlide1273.xml" ContentType="application/vnd.openxmlformats-officedocument.presentationml.notesSlide+xml"/>
  <Override PartName="/ppt/notesSlides/notesSlide1274.xml" ContentType="application/vnd.openxmlformats-officedocument.presentationml.notesSlide+xml"/>
  <Override PartName="/ppt/notesSlides/notesSlide1275.xml" ContentType="application/vnd.openxmlformats-officedocument.presentationml.notesSlide+xml"/>
  <Override PartName="/ppt/notesSlides/notesSlide1276.xml" ContentType="application/vnd.openxmlformats-officedocument.presentationml.notesSlide+xml"/>
  <Override PartName="/ppt/notesSlides/notesSlide1277.xml" ContentType="application/vnd.openxmlformats-officedocument.presentationml.notesSlide+xml"/>
  <Override PartName="/ppt/notesSlides/notesSlide1278.xml" ContentType="application/vnd.openxmlformats-officedocument.presentationml.notesSlide+xml"/>
  <Override PartName="/ppt/notesSlides/notesSlide1279.xml" ContentType="application/vnd.openxmlformats-officedocument.presentationml.notesSlide+xml"/>
  <Override PartName="/ppt/notesSlides/notesSlide1280.xml" ContentType="application/vnd.openxmlformats-officedocument.presentationml.notesSlide+xml"/>
  <Override PartName="/ppt/notesSlides/notesSlide1281.xml" ContentType="application/vnd.openxmlformats-officedocument.presentationml.notesSlide+xml"/>
  <Override PartName="/ppt/notesSlides/notesSlide1282.xml" ContentType="application/vnd.openxmlformats-officedocument.presentationml.notesSlide+xml"/>
  <Override PartName="/ppt/notesSlides/notesSlide1283.xml" ContentType="application/vnd.openxmlformats-officedocument.presentationml.notesSlide+xml"/>
  <Override PartName="/ppt/notesSlides/notesSlide1284.xml" ContentType="application/vnd.openxmlformats-officedocument.presentationml.notesSlide+xml"/>
  <Override PartName="/ppt/notesSlides/notesSlide1285.xml" ContentType="application/vnd.openxmlformats-officedocument.presentationml.notesSlide+xml"/>
  <Override PartName="/ppt/notesSlides/notesSlide1286.xml" ContentType="application/vnd.openxmlformats-officedocument.presentationml.notesSlide+xml"/>
  <Override PartName="/ppt/notesSlides/notesSlide1287.xml" ContentType="application/vnd.openxmlformats-officedocument.presentationml.notesSlide+xml"/>
  <Override PartName="/ppt/notesSlides/notesSlide1288.xml" ContentType="application/vnd.openxmlformats-officedocument.presentationml.notesSlide+xml"/>
  <Override PartName="/ppt/notesSlides/notesSlide1289.xml" ContentType="application/vnd.openxmlformats-officedocument.presentationml.notesSlide+xml"/>
  <Override PartName="/ppt/notesSlides/notesSlide1290.xml" ContentType="application/vnd.openxmlformats-officedocument.presentationml.notesSlide+xml"/>
  <Override PartName="/ppt/notesSlides/notesSlide1291.xml" ContentType="application/vnd.openxmlformats-officedocument.presentationml.notesSlide+xml"/>
  <Override PartName="/ppt/notesSlides/notesSlide1292.xml" ContentType="application/vnd.openxmlformats-officedocument.presentationml.notesSlide+xml"/>
  <Override PartName="/ppt/notesSlides/notesSlide1293.xml" ContentType="application/vnd.openxmlformats-officedocument.presentationml.notesSlide+xml"/>
  <Override PartName="/ppt/notesSlides/notesSlide1294.xml" ContentType="application/vnd.openxmlformats-officedocument.presentationml.notesSlide+xml"/>
  <Override PartName="/ppt/notesSlides/notesSlide1295.xml" ContentType="application/vnd.openxmlformats-officedocument.presentationml.notesSlide+xml"/>
  <Override PartName="/ppt/notesSlides/notesSlide1296.xml" ContentType="application/vnd.openxmlformats-officedocument.presentationml.notesSlide+xml"/>
  <Override PartName="/ppt/notesSlides/notesSlide1297.xml" ContentType="application/vnd.openxmlformats-officedocument.presentationml.notesSlide+xml"/>
  <Override PartName="/ppt/notesSlides/notesSlide1298.xml" ContentType="application/vnd.openxmlformats-officedocument.presentationml.notesSlide+xml"/>
  <Override PartName="/ppt/notesSlides/notesSlide1299.xml" ContentType="application/vnd.openxmlformats-officedocument.presentationml.notesSlide+xml"/>
  <Override PartName="/ppt/notesSlides/notesSlide1300.xml" ContentType="application/vnd.openxmlformats-officedocument.presentationml.notesSlide+xml"/>
  <Override PartName="/ppt/notesSlides/notesSlide1301.xml" ContentType="application/vnd.openxmlformats-officedocument.presentationml.notesSlide+xml"/>
  <Override PartName="/ppt/notesSlides/notesSlide1302.xml" ContentType="application/vnd.openxmlformats-officedocument.presentationml.notesSlide+xml"/>
  <Override PartName="/ppt/notesSlides/notesSlide1303.xml" ContentType="application/vnd.openxmlformats-officedocument.presentationml.notesSlide+xml"/>
  <Override PartName="/ppt/notesSlides/notesSlide1304.xml" ContentType="application/vnd.openxmlformats-officedocument.presentationml.notesSlide+xml"/>
  <Override PartName="/ppt/notesSlides/notesSlide1305.xml" ContentType="application/vnd.openxmlformats-officedocument.presentationml.notesSlide+xml"/>
  <Override PartName="/ppt/notesSlides/notesSlide1306.xml" ContentType="application/vnd.openxmlformats-officedocument.presentationml.notesSlide+xml"/>
  <Override PartName="/ppt/notesSlides/notesSlide1307.xml" ContentType="application/vnd.openxmlformats-officedocument.presentationml.notesSlide+xml"/>
  <Override PartName="/ppt/notesSlides/notesSlide1308.xml" ContentType="application/vnd.openxmlformats-officedocument.presentationml.notesSlide+xml"/>
  <Override PartName="/ppt/notesSlides/notesSlide1309.xml" ContentType="application/vnd.openxmlformats-officedocument.presentationml.notesSlide+xml"/>
  <Override PartName="/ppt/notesSlides/notesSlide1310.xml" ContentType="application/vnd.openxmlformats-officedocument.presentationml.notesSlide+xml"/>
  <Override PartName="/ppt/notesSlides/notesSlide1311.xml" ContentType="application/vnd.openxmlformats-officedocument.presentationml.notesSlide+xml"/>
  <Override PartName="/ppt/notesSlides/notesSlide1312.xml" ContentType="application/vnd.openxmlformats-officedocument.presentationml.notesSlide+xml"/>
  <Override PartName="/ppt/notesSlides/notesSlide1313.xml" ContentType="application/vnd.openxmlformats-officedocument.presentationml.notesSlide+xml"/>
  <Override PartName="/ppt/notesSlides/notesSlide1314.xml" ContentType="application/vnd.openxmlformats-officedocument.presentationml.notesSlide+xml"/>
  <Override PartName="/ppt/notesSlides/notesSlide1315.xml" ContentType="application/vnd.openxmlformats-officedocument.presentationml.notesSlide+xml"/>
  <Override PartName="/ppt/notesSlides/notesSlide1316.xml" ContentType="application/vnd.openxmlformats-officedocument.presentationml.notesSlide+xml"/>
  <Override PartName="/ppt/notesSlides/notesSlide1317.xml" ContentType="application/vnd.openxmlformats-officedocument.presentationml.notesSlide+xml"/>
  <Override PartName="/ppt/notesSlides/notesSlide1318.xml" ContentType="application/vnd.openxmlformats-officedocument.presentationml.notesSlide+xml"/>
  <Override PartName="/ppt/notesSlides/notesSlide1319.xml" ContentType="application/vnd.openxmlformats-officedocument.presentationml.notesSlide+xml"/>
  <Override PartName="/ppt/notesSlides/notesSlide1320.xml" ContentType="application/vnd.openxmlformats-officedocument.presentationml.notesSlide+xml"/>
  <Override PartName="/ppt/notesSlides/notesSlide1321.xml" ContentType="application/vnd.openxmlformats-officedocument.presentationml.notesSlide+xml"/>
  <Override PartName="/ppt/notesSlides/notesSlide1322.xml" ContentType="application/vnd.openxmlformats-officedocument.presentationml.notesSlide+xml"/>
  <Override PartName="/ppt/notesSlides/notesSlide1323.xml" ContentType="application/vnd.openxmlformats-officedocument.presentationml.notesSlide+xml"/>
  <Override PartName="/ppt/notesSlides/notesSlide1324.xml" ContentType="application/vnd.openxmlformats-officedocument.presentationml.notesSlide+xml"/>
  <Override PartName="/ppt/notesSlides/notesSlide1325.xml" ContentType="application/vnd.openxmlformats-officedocument.presentationml.notesSlide+xml"/>
  <Override PartName="/ppt/notesSlides/notesSlide1326.xml" ContentType="application/vnd.openxmlformats-officedocument.presentationml.notesSlide+xml"/>
  <Override PartName="/ppt/notesSlides/notesSlide1327.xml" ContentType="application/vnd.openxmlformats-officedocument.presentationml.notesSlide+xml"/>
  <Override PartName="/ppt/notesSlides/notesSlide1328.xml" ContentType="application/vnd.openxmlformats-officedocument.presentationml.notesSlide+xml"/>
  <Override PartName="/ppt/notesSlides/notesSlide1329.xml" ContentType="application/vnd.openxmlformats-officedocument.presentationml.notesSlide+xml"/>
  <Override PartName="/ppt/notesSlides/notesSlide1330.xml" ContentType="application/vnd.openxmlformats-officedocument.presentationml.notesSlide+xml"/>
  <Override PartName="/ppt/notesSlides/notesSlide1331.xml" ContentType="application/vnd.openxmlformats-officedocument.presentationml.notesSlide+xml"/>
  <Override PartName="/ppt/notesSlides/notesSlide1332.xml" ContentType="application/vnd.openxmlformats-officedocument.presentationml.notesSlide+xml"/>
  <Override PartName="/ppt/notesSlides/notesSlide1333.xml" ContentType="application/vnd.openxmlformats-officedocument.presentationml.notesSlide+xml"/>
  <Override PartName="/ppt/notesSlides/notesSlide1334.xml" ContentType="application/vnd.openxmlformats-officedocument.presentationml.notesSlide+xml"/>
  <Override PartName="/ppt/notesSlides/notesSlide1335.xml" ContentType="application/vnd.openxmlformats-officedocument.presentationml.notesSlide+xml"/>
  <Override PartName="/ppt/notesSlides/notesSlide1336.xml" ContentType="application/vnd.openxmlformats-officedocument.presentationml.notesSlide+xml"/>
  <Override PartName="/ppt/notesSlides/notesSlide1337.xml" ContentType="application/vnd.openxmlformats-officedocument.presentationml.notesSlide+xml"/>
  <Override PartName="/ppt/notesSlides/notesSlide1338.xml" ContentType="application/vnd.openxmlformats-officedocument.presentationml.notesSlide+xml"/>
  <Override PartName="/ppt/notesSlides/notesSlide1339.xml" ContentType="application/vnd.openxmlformats-officedocument.presentationml.notesSlide+xml"/>
  <Override PartName="/ppt/notesSlides/notesSlide1340.xml" ContentType="application/vnd.openxmlformats-officedocument.presentationml.notesSlide+xml"/>
  <Override PartName="/ppt/notesSlides/notesSlide1341.xml" ContentType="application/vnd.openxmlformats-officedocument.presentationml.notesSlide+xml"/>
  <Override PartName="/ppt/notesSlides/notesSlide1342.xml" ContentType="application/vnd.openxmlformats-officedocument.presentationml.notesSlide+xml"/>
  <Override PartName="/ppt/notesSlides/notesSlide1343.xml" ContentType="application/vnd.openxmlformats-officedocument.presentationml.notesSlide+xml"/>
  <Override PartName="/ppt/notesSlides/notesSlide1344.xml" ContentType="application/vnd.openxmlformats-officedocument.presentationml.notesSlide+xml"/>
  <Override PartName="/ppt/notesSlides/notesSlide1345.xml" ContentType="application/vnd.openxmlformats-officedocument.presentationml.notesSlide+xml"/>
  <Override PartName="/ppt/notesSlides/notesSlide1346.xml" ContentType="application/vnd.openxmlformats-officedocument.presentationml.notesSlide+xml"/>
  <Override PartName="/ppt/notesSlides/notesSlide1347.xml" ContentType="application/vnd.openxmlformats-officedocument.presentationml.notesSlide+xml"/>
  <Override PartName="/ppt/notesSlides/notesSlide1348.xml" ContentType="application/vnd.openxmlformats-officedocument.presentationml.notesSlide+xml"/>
  <Override PartName="/ppt/notesSlides/notesSlide1349.xml" ContentType="application/vnd.openxmlformats-officedocument.presentationml.notesSlide+xml"/>
  <Override PartName="/ppt/notesSlides/notesSlide1350.xml" ContentType="application/vnd.openxmlformats-officedocument.presentationml.notesSlide+xml"/>
  <Override PartName="/ppt/notesSlides/notesSlide1351.xml" ContentType="application/vnd.openxmlformats-officedocument.presentationml.notesSlide+xml"/>
  <Override PartName="/ppt/notesSlides/notesSlide1352.xml" ContentType="application/vnd.openxmlformats-officedocument.presentationml.notesSlide+xml"/>
  <Override PartName="/ppt/notesSlides/notesSlide1353.xml" ContentType="application/vnd.openxmlformats-officedocument.presentationml.notesSlide+xml"/>
  <Override PartName="/ppt/notesSlides/notesSlide1354.xml" ContentType="application/vnd.openxmlformats-officedocument.presentationml.notesSlide+xml"/>
  <Override PartName="/ppt/notesSlides/notesSlide1355.xml" ContentType="application/vnd.openxmlformats-officedocument.presentationml.notesSlide+xml"/>
  <Override PartName="/ppt/notesSlides/notesSlide1356.xml" ContentType="application/vnd.openxmlformats-officedocument.presentationml.notesSlide+xml"/>
  <Override PartName="/ppt/notesSlides/notesSlide1357.xml" ContentType="application/vnd.openxmlformats-officedocument.presentationml.notesSlide+xml"/>
  <Override PartName="/ppt/notesSlides/notesSlide1358.xml" ContentType="application/vnd.openxmlformats-officedocument.presentationml.notesSlide+xml"/>
  <Override PartName="/ppt/notesSlides/notesSlide1359.xml" ContentType="application/vnd.openxmlformats-officedocument.presentationml.notesSlide+xml"/>
  <Override PartName="/ppt/notesSlides/notesSlide1360.xml" ContentType="application/vnd.openxmlformats-officedocument.presentationml.notesSlide+xml"/>
  <Override PartName="/ppt/notesSlides/notesSlide1361.xml" ContentType="application/vnd.openxmlformats-officedocument.presentationml.notesSlide+xml"/>
  <Override PartName="/ppt/notesSlides/notesSlide1362.xml" ContentType="application/vnd.openxmlformats-officedocument.presentationml.notesSlide+xml"/>
  <Override PartName="/ppt/notesSlides/notesSlide1363.xml" ContentType="application/vnd.openxmlformats-officedocument.presentationml.notesSlide+xml"/>
  <Override PartName="/ppt/notesSlides/notesSlide1364.xml" ContentType="application/vnd.openxmlformats-officedocument.presentationml.notesSlide+xml"/>
  <Override PartName="/ppt/notesSlides/notesSlide1365.xml" ContentType="application/vnd.openxmlformats-officedocument.presentationml.notesSlide+xml"/>
  <Override PartName="/ppt/notesSlides/notesSlide1366.xml" ContentType="application/vnd.openxmlformats-officedocument.presentationml.notesSlide+xml"/>
  <Override PartName="/ppt/notesSlides/notesSlide1367.xml" ContentType="application/vnd.openxmlformats-officedocument.presentationml.notesSlide+xml"/>
  <Override PartName="/ppt/notesSlides/notesSlide1368.xml" ContentType="application/vnd.openxmlformats-officedocument.presentationml.notesSlide+xml"/>
  <Override PartName="/ppt/notesSlides/notesSlide1369.xml" ContentType="application/vnd.openxmlformats-officedocument.presentationml.notesSlide+xml"/>
  <Override PartName="/ppt/notesSlides/notesSlide1370.xml" ContentType="application/vnd.openxmlformats-officedocument.presentationml.notesSlide+xml"/>
  <Override PartName="/ppt/notesSlides/notesSlide1371.xml" ContentType="application/vnd.openxmlformats-officedocument.presentationml.notesSlide+xml"/>
  <Override PartName="/ppt/notesSlides/notesSlide1372.xml" ContentType="application/vnd.openxmlformats-officedocument.presentationml.notesSlide+xml"/>
  <Override PartName="/ppt/notesSlides/notesSlide1373.xml" ContentType="application/vnd.openxmlformats-officedocument.presentationml.notesSlide+xml"/>
  <Override PartName="/ppt/notesSlides/notesSlide1374.xml" ContentType="application/vnd.openxmlformats-officedocument.presentationml.notesSlide+xml"/>
  <Override PartName="/ppt/notesSlides/notesSlide1375.xml" ContentType="application/vnd.openxmlformats-officedocument.presentationml.notesSlide+xml"/>
  <Override PartName="/ppt/notesSlides/notesSlide1376.xml" ContentType="application/vnd.openxmlformats-officedocument.presentationml.notesSlide+xml"/>
  <Override PartName="/ppt/notesSlides/notesSlide1377.xml" ContentType="application/vnd.openxmlformats-officedocument.presentationml.notesSlide+xml"/>
  <Override PartName="/ppt/notesSlides/notesSlide1378.xml" ContentType="application/vnd.openxmlformats-officedocument.presentationml.notesSlide+xml"/>
  <Override PartName="/ppt/notesSlides/notesSlide1379.xml" ContentType="application/vnd.openxmlformats-officedocument.presentationml.notesSlide+xml"/>
  <Override PartName="/ppt/notesSlides/notesSlide1380.xml" ContentType="application/vnd.openxmlformats-officedocument.presentationml.notesSlide+xml"/>
  <Override PartName="/ppt/notesSlides/notesSlide1381.xml" ContentType="application/vnd.openxmlformats-officedocument.presentationml.notesSlide+xml"/>
  <Override PartName="/ppt/notesSlides/notesSlide1382.xml" ContentType="application/vnd.openxmlformats-officedocument.presentationml.notesSlide+xml"/>
  <Override PartName="/ppt/notesSlides/notesSlide1383.xml" ContentType="application/vnd.openxmlformats-officedocument.presentationml.notesSlide+xml"/>
  <Override PartName="/ppt/notesSlides/notesSlide1384.xml" ContentType="application/vnd.openxmlformats-officedocument.presentationml.notesSlide+xml"/>
  <Override PartName="/ppt/notesSlides/notesSlide1385.xml" ContentType="application/vnd.openxmlformats-officedocument.presentationml.notesSlide+xml"/>
  <Override PartName="/ppt/notesSlides/notesSlide1386.xml" ContentType="application/vnd.openxmlformats-officedocument.presentationml.notesSlide+xml"/>
  <Override PartName="/ppt/notesSlides/notesSlide1387.xml" ContentType="application/vnd.openxmlformats-officedocument.presentationml.notesSlide+xml"/>
  <Override PartName="/ppt/notesSlides/notesSlide1388.xml" ContentType="application/vnd.openxmlformats-officedocument.presentationml.notesSlide+xml"/>
  <Override PartName="/ppt/notesSlides/notesSlide1389.xml" ContentType="application/vnd.openxmlformats-officedocument.presentationml.notesSlide+xml"/>
  <Override PartName="/ppt/notesSlides/notesSlide1390.xml" ContentType="application/vnd.openxmlformats-officedocument.presentationml.notesSlide+xml"/>
  <Override PartName="/ppt/notesSlides/notesSlide1391.xml" ContentType="application/vnd.openxmlformats-officedocument.presentationml.notesSlide+xml"/>
  <Override PartName="/ppt/notesSlides/notesSlide1392.xml" ContentType="application/vnd.openxmlformats-officedocument.presentationml.notesSlide+xml"/>
  <Override PartName="/ppt/notesSlides/notesSlide1393.xml" ContentType="application/vnd.openxmlformats-officedocument.presentationml.notesSlide+xml"/>
  <Override PartName="/ppt/notesSlides/notesSlide1394.xml" ContentType="application/vnd.openxmlformats-officedocument.presentationml.notesSlide+xml"/>
  <Override PartName="/ppt/notesSlides/notesSlide1395.xml" ContentType="application/vnd.openxmlformats-officedocument.presentationml.notesSlide+xml"/>
  <Override PartName="/ppt/notesSlides/notesSlide1396.xml" ContentType="application/vnd.openxmlformats-officedocument.presentationml.notesSlide+xml"/>
  <Override PartName="/ppt/notesSlides/notesSlide1397.xml" ContentType="application/vnd.openxmlformats-officedocument.presentationml.notesSlide+xml"/>
  <Override PartName="/ppt/notesSlides/notesSlide1398.xml" ContentType="application/vnd.openxmlformats-officedocument.presentationml.notesSlide+xml"/>
  <Override PartName="/ppt/notesSlides/notesSlide1399.xml" ContentType="application/vnd.openxmlformats-officedocument.presentationml.notesSlide+xml"/>
  <Override PartName="/ppt/notesSlides/notesSlide1400.xml" ContentType="application/vnd.openxmlformats-officedocument.presentationml.notesSlide+xml"/>
  <Override PartName="/ppt/notesSlides/notesSlide1401.xml" ContentType="application/vnd.openxmlformats-officedocument.presentationml.notesSlide+xml"/>
  <Override PartName="/ppt/notesSlides/notesSlide1402.xml" ContentType="application/vnd.openxmlformats-officedocument.presentationml.notesSlide+xml"/>
  <Override PartName="/ppt/notesSlides/notesSlide1403.xml" ContentType="application/vnd.openxmlformats-officedocument.presentationml.notesSlide+xml"/>
  <Override PartName="/ppt/notesSlides/notesSlide1404.xml" ContentType="application/vnd.openxmlformats-officedocument.presentationml.notesSlide+xml"/>
  <Override PartName="/ppt/notesSlides/notesSlide1405.xml" ContentType="application/vnd.openxmlformats-officedocument.presentationml.notesSlide+xml"/>
  <Override PartName="/ppt/notesSlides/notesSlide1406.xml" ContentType="application/vnd.openxmlformats-officedocument.presentationml.notesSlide+xml"/>
  <Override PartName="/ppt/notesSlides/notesSlide1407.xml" ContentType="application/vnd.openxmlformats-officedocument.presentationml.notesSlide+xml"/>
  <Override PartName="/ppt/notesSlides/notesSlide1408.xml" ContentType="application/vnd.openxmlformats-officedocument.presentationml.notesSlide+xml"/>
  <Override PartName="/ppt/notesSlides/notesSlide1409.xml" ContentType="application/vnd.openxmlformats-officedocument.presentationml.notesSlide+xml"/>
  <Override PartName="/ppt/notesSlides/notesSlide1410.xml" ContentType="application/vnd.openxmlformats-officedocument.presentationml.notesSlide+xml"/>
  <Override PartName="/ppt/notesSlides/notesSlide1411.xml" ContentType="application/vnd.openxmlformats-officedocument.presentationml.notesSlide+xml"/>
  <Override PartName="/ppt/notesSlides/notesSlide1412.xml" ContentType="application/vnd.openxmlformats-officedocument.presentationml.notesSlide+xml"/>
  <Override PartName="/ppt/notesSlides/notesSlide1413.xml" ContentType="application/vnd.openxmlformats-officedocument.presentationml.notesSlide+xml"/>
  <Override PartName="/ppt/notesSlides/notesSlide1414.xml" ContentType="application/vnd.openxmlformats-officedocument.presentationml.notesSlide+xml"/>
  <Override PartName="/ppt/notesSlides/notesSlide1415.xml" ContentType="application/vnd.openxmlformats-officedocument.presentationml.notesSlide+xml"/>
  <Override PartName="/ppt/notesSlides/notesSlide1416.xml" ContentType="application/vnd.openxmlformats-officedocument.presentationml.notesSlide+xml"/>
  <Override PartName="/ppt/notesSlides/notesSlide1417.xml" ContentType="application/vnd.openxmlformats-officedocument.presentationml.notesSlide+xml"/>
  <Override PartName="/ppt/notesSlides/notesSlide1418.xml" ContentType="application/vnd.openxmlformats-officedocument.presentationml.notesSlide+xml"/>
  <Override PartName="/ppt/notesSlides/notesSlide1419.xml" ContentType="application/vnd.openxmlformats-officedocument.presentationml.notesSlide+xml"/>
  <Override PartName="/ppt/notesSlides/notesSlide1420.xml" ContentType="application/vnd.openxmlformats-officedocument.presentationml.notesSlide+xml"/>
  <Override PartName="/ppt/notesSlides/notesSlide1421.xml" ContentType="application/vnd.openxmlformats-officedocument.presentationml.notesSlide+xml"/>
  <Override PartName="/ppt/notesSlides/notesSlide1422.xml" ContentType="application/vnd.openxmlformats-officedocument.presentationml.notesSlide+xml"/>
  <Override PartName="/ppt/notesSlides/notesSlide1423.xml" ContentType="application/vnd.openxmlformats-officedocument.presentationml.notesSlide+xml"/>
  <Override PartName="/ppt/notesSlides/notesSlide1424.xml" ContentType="application/vnd.openxmlformats-officedocument.presentationml.notesSlide+xml"/>
  <Override PartName="/ppt/notesSlides/notesSlide1425.xml" ContentType="application/vnd.openxmlformats-officedocument.presentationml.notesSlide+xml"/>
  <Override PartName="/ppt/notesSlides/notesSlide1426.xml" ContentType="application/vnd.openxmlformats-officedocument.presentationml.notesSlide+xml"/>
  <Override PartName="/ppt/notesSlides/notesSlide1427.xml" ContentType="application/vnd.openxmlformats-officedocument.presentationml.notesSlide+xml"/>
  <Override PartName="/ppt/notesSlides/notesSlide1428.xml" ContentType="application/vnd.openxmlformats-officedocument.presentationml.notesSlide+xml"/>
  <Override PartName="/ppt/notesSlides/notesSlide1429.xml" ContentType="application/vnd.openxmlformats-officedocument.presentationml.notesSlide+xml"/>
  <Override PartName="/ppt/notesSlides/notesSlide1430.xml" ContentType="application/vnd.openxmlformats-officedocument.presentationml.notesSlide+xml"/>
  <Override PartName="/ppt/notesSlides/notesSlide1431.xml" ContentType="application/vnd.openxmlformats-officedocument.presentationml.notesSlide+xml"/>
  <Override PartName="/ppt/notesSlides/notesSlide1432.xml" ContentType="application/vnd.openxmlformats-officedocument.presentationml.notesSlide+xml"/>
  <Override PartName="/ppt/notesSlides/notesSlide1433.xml" ContentType="application/vnd.openxmlformats-officedocument.presentationml.notesSlide+xml"/>
  <Override PartName="/ppt/notesSlides/notesSlide1434.xml" ContentType="application/vnd.openxmlformats-officedocument.presentationml.notesSlide+xml"/>
  <Override PartName="/ppt/notesSlides/notesSlide1435.xml" ContentType="application/vnd.openxmlformats-officedocument.presentationml.notesSlide+xml"/>
  <Override PartName="/ppt/notesSlides/notesSlide1436.xml" ContentType="application/vnd.openxmlformats-officedocument.presentationml.notesSlide+xml"/>
  <Override PartName="/ppt/notesSlides/notesSlide1437.xml" ContentType="application/vnd.openxmlformats-officedocument.presentationml.notesSlide+xml"/>
  <Override PartName="/ppt/notesSlides/notesSlide1438.xml" ContentType="application/vnd.openxmlformats-officedocument.presentationml.notesSlide+xml"/>
  <Override PartName="/ppt/notesSlides/notesSlide1439.xml" ContentType="application/vnd.openxmlformats-officedocument.presentationml.notesSlide+xml"/>
  <Override PartName="/ppt/notesSlides/notesSlide1440.xml" ContentType="application/vnd.openxmlformats-officedocument.presentationml.notesSlide+xml"/>
  <Override PartName="/ppt/notesSlides/notesSlide1441.xml" ContentType="application/vnd.openxmlformats-officedocument.presentationml.notesSlide+xml"/>
  <Override PartName="/ppt/notesSlides/notesSlide1442.xml" ContentType="application/vnd.openxmlformats-officedocument.presentationml.notesSlide+xml"/>
  <Override PartName="/ppt/notesSlides/notesSlide1443.xml" ContentType="application/vnd.openxmlformats-officedocument.presentationml.notesSlide+xml"/>
  <Override PartName="/ppt/notesSlides/notesSlide1444.xml" ContentType="application/vnd.openxmlformats-officedocument.presentationml.notesSlide+xml"/>
  <Override PartName="/ppt/notesSlides/notesSlide1445.xml" ContentType="application/vnd.openxmlformats-officedocument.presentationml.notesSlide+xml"/>
  <Override PartName="/ppt/notesSlides/notesSlide1446.xml" ContentType="application/vnd.openxmlformats-officedocument.presentationml.notesSlide+xml"/>
  <Override PartName="/ppt/notesSlides/notesSlide1447.xml" ContentType="application/vnd.openxmlformats-officedocument.presentationml.notesSlide+xml"/>
  <Override PartName="/ppt/notesSlides/notesSlide1448.xml" ContentType="application/vnd.openxmlformats-officedocument.presentationml.notesSlide+xml"/>
  <Override PartName="/ppt/notesSlides/notesSlide1449.xml" ContentType="application/vnd.openxmlformats-officedocument.presentationml.notesSlide+xml"/>
  <Override PartName="/ppt/notesSlides/notesSlide1450.xml" ContentType="application/vnd.openxmlformats-officedocument.presentationml.notesSlide+xml"/>
  <Override PartName="/ppt/notesSlides/notesSlide1451.xml" ContentType="application/vnd.openxmlformats-officedocument.presentationml.notesSlide+xml"/>
  <Override PartName="/ppt/notesSlides/notesSlide1452.xml" ContentType="application/vnd.openxmlformats-officedocument.presentationml.notesSlide+xml"/>
  <Override PartName="/ppt/notesSlides/notesSlide1453.xml" ContentType="application/vnd.openxmlformats-officedocument.presentationml.notesSlide+xml"/>
  <Override PartName="/ppt/notesSlides/notesSlide1454.xml" ContentType="application/vnd.openxmlformats-officedocument.presentationml.notesSlide+xml"/>
  <Override PartName="/ppt/notesSlides/notesSlide1455.xml" ContentType="application/vnd.openxmlformats-officedocument.presentationml.notesSlide+xml"/>
  <Override PartName="/ppt/notesSlides/notesSlide1456.xml" ContentType="application/vnd.openxmlformats-officedocument.presentationml.notesSlide+xml"/>
  <Override PartName="/ppt/notesSlides/notesSlide1457.xml" ContentType="application/vnd.openxmlformats-officedocument.presentationml.notesSlide+xml"/>
  <Override PartName="/ppt/notesSlides/notesSlide1458.xml" ContentType="application/vnd.openxmlformats-officedocument.presentationml.notesSlide+xml"/>
  <Override PartName="/ppt/notesSlides/notesSlide1459.xml" ContentType="application/vnd.openxmlformats-officedocument.presentationml.notesSlide+xml"/>
  <Override PartName="/ppt/notesSlides/notesSlide1460.xml" ContentType="application/vnd.openxmlformats-officedocument.presentationml.notesSlide+xml"/>
  <Override PartName="/ppt/notesSlides/notesSlide1461.xml" ContentType="application/vnd.openxmlformats-officedocument.presentationml.notesSlide+xml"/>
  <Override PartName="/ppt/notesSlides/notesSlide1462.xml" ContentType="application/vnd.openxmlformats-officedocument.presentationml.notesSlide+xml"/>
  <Override PartName="/ppt/notesSlides/notesSlide1463.xml" ContentType="application/vnd.openxmlformats-officedocument.presentationml.notesSlide+xml"/>
  <Override PartName="/ppt/notesSlides/notesSlide1464.xml" ContentType="application/vnd.openxmlformats-officedocument.presentationml.notesSlide+xml"/>
  <Override PartName="/ppt/notesSlides/notesSlide1465.xml" ContentType="application/vnd.openxmlformats-officedocument.presentationml.notesSlide+xml"/>
  <Override PartName="/ppt/notesSlides/notesSlide1466.xml" ContentType="application/vnd.openxmlformats-officedocument.presentationml.notesSlide+xml"/>
  <Override PartName="/ppt/notesSlides/notesSlide1467.xml" ContentType="application/vnd.openxmlformats-officedocument.presentationml.notesSlide+xml"/>
  <Override PartName="/ppt/notesSlides/notesSlide1468.xml" ContentType="application/vnd.openxmlformats-officedocument.presentationml.notesSlide+xml"/>
  <Override PartName="/ppt/notesSlides/notesSlide1469.xml" ContentType="application/vnd.openxmlformats-officedocument.presentationml.notesSlide+xml"/>
  <Override PartName="/ppt/notesSlides/notesSlide1470.xml" ContentType="application/vnd.openxmlformats-officedocument.presentationml.notesSlide+xml"/>
  <Override PartName="/ppt/notesSlides/notesSlide1471.xml" ContentType="application/vnd.openxmlformats-officedocument.presentationml.notesSlide+xml"/>
  <Override PartName="/ppt/notesSlides/notesSlide1472.xml" ContentType="application/vnd.openxmlformats-officedocument.presentationml.notesSlide+xml"/>
  <Override PartName="/ppt/notesSlides/notesSlide1473.xml" ContentType="application/vnd.openxmlformats-officedocument.presentationml.notesSlide+xml"/>
  <Override PartName="/ppt/notesSlides/notesSlide1474.xml" ContentType="application/vnd.openxmlformats-officedocument.presentationml.notesSlide+xml"/>
  <Override PartName="/ppt/notesSlides/notesSlide1475.xml" ContentType="application/vnd.openxmlformats-officedocument.presentationml.notesSlide+xml"/>
  <Override PartName="/ppt/notesSlides/notesSlide1476.xml" ContentType="application/vnd.openxmlformats-officedocument.presentationml.notesSlide+xml"/>
  <Override PartName="/ppt/notesSlides/notesSlide1477.xml" ContentType="application/vnd.openxmlformats-officedocument.presentationml.notesSlide+xml"/>
  <Override PartName="/ppt/notesSlides/notesSlide1478.xml" ContentType="application/vnd.openxmlformats-officedocument.presentationml.notesSlide+xml"/>
  <Override PartName="/ppt/notesSlides/notesSlide1479.xml" ContentType="application/vnd.openxmlformats-officedocument.presentationml.notesSlide+xml"/>
  <Override PartName="/ppt/notesSlides/notesSlide1480.xml" ContentType="application/vnd.openxmlformats-officedocument.presentationml.notesSlide+xml"/>
  <Override PartName="/ppt/notesSlides/notesSlide1481.xml" ContentType="application/vnd.openxmlformats-officedocument.presentationml.notesSlide+xml"/>
  <Override PartName="/ppt/notesSlides/notesSlide1482.xml" ContentType="application/vnd.openxmlformats-officedocument.presentationml.notesSlide+xml"/>
  <Override PartName="/ppt/notesSlides/notesSlide1483.xml" ContentType="application/vnd.openxmlformats-officedocument.presentationml.notesSlide+xml"/>
  <Override PartName="/ppt/notesSlides/notesSlide1484.xml" ContentType="application/vnd.openxmlformats-officedocument.presentationml.notesSlide+xml"/>
  <Override PartName="/ppt/notesSlides/notesSlide1485.xml" ContentType="application/vnd.openxmlformats-officedocument.presentationml.notesSlide+xml"/>
  <Override PartName="/ppt/notesSlides/notesSlide1486.xml" ContentType="application/vnd.openxmlformats-officedocument.presentationml.notesSlide+xml"/>
  <Override PartName="/ppt/notesSlides/notesSlide1487.xml" ContentType="application/vnd.openxmlformats-officedocument.presentationml.notesSlide+xml"/>
  <Override PartName="/ppt/notesSlides/notesSlide1488.xml" ContentType="application/vnd.openxmlformats-officedocument.presentationml.notesSlide+xml"/>
  <Override PartName="/ppt/notesSlides/notesSlide1489.xml" ContentType="application/vnd.openxmlformats-officedocument.presentationml.notesSlide+xml"/>
  <Override PartName="/ppt/notesSlides/notesSlide1490.xml" ContentType="application/vnd.openxmlformats-officedocument.presentationml.notesSlide+xml"/>
  <Override PartName="/ppt/notesSlides/notesSlide1491.xml" ContentType="application/vnd.openxmlformats-officedocument.presentationml.notesSlide+xml"/>
  <Override PartName="/ppt/notesSlides/notesSlide1492.xml" ContentType="application/vnd.openxmlformats-officedocument.presentationml.notesSlide+xml"/>
  <Override PartName="/ppt/notesSlides/notesSlide1493.xml" ContentType="application/vnd.openxmlformats-officedocument.presentationml.notesSlide+xml"/>
  <Override PartName="/ppt/notesSlides/notesSlide1494.xml" ContentType="application/vnd.openxmlformats-officedocument.presentationml.notesSlide+xml"/>
  <Override PartName="/ppt/notesSlides/notesSlide1495.xml" ContentType="application/vnd.openxmlformats-officedocument.presentationml.notesSlide+xml"/>
  <Override PartName="/ppt/notesSlides/notesSlide1496.xml" ContentType="application/vnd.openxmlformats-officedocument.presentationml.notesSlide+xml"/>
  <Override PartName="/ppt/notesSlides/notesSlide1497.xml" ContentType="application/vnd.openxmlformats-officedocument.presentationml.notesSlide+xml"/>
  <Override PartName="/ppt/notesSlides/notesSlide1498.xml" ContentType="application/vnd.openxmlformats-officedocument.presentationml.notesSlide+xml"/>
  <Override PartName="/ppt/notesSlides/notesSlide1499.xml" ContentType="application/vnd.openxmlformats-officedocument.presentationml.notesSlide+xml"/>
  <Override PartName="/ppt/notesSlides/notesSlide1500.xml" ContentType="application/vnd.openxmlformats-officedocument.presentationml.notesSlide+xml"/>
  <Override PartName="/ppt/notesSlides/notesSlide1501.xml" ContentType="application/vnd.openxmlformats-officedocument.presentationml.notesSlide+xml"/>
  <Override PartName="/ppt/notesSlides/notesSlide1502.xml" ContentType="application/vnd.openxmlformats-officedocument.presentationml.notesSlide+xml"/>
  <Override PartName="/ppt/notesSlides/notesSlide1503.xml" ContentType="application/vnd.openxmlformats-officedocument.presentationml.notesSlide+xml"/>
  <Override PartName="/ppt/notesSlides/notesSlide1504.xml" ContentType="application/vnd.openxmlformats-officedocument.presentationml.notesSlide+xml"/>
  <Override PartName="/ppt/notesSlides/notesSlide1505.xml" ContentType="application/vnd.openxmlformats-officedocument.presentationml.notesSlide+xml"/>
  <Override PartName="/ppt/notesSlides/notesSlide1506.xml" ContentType="application/vnd.openxmlformats-officedocument.presentationml.notesSlide+xml"/>
  <Override PartName="/ppt/notesSlides/notesSlide1507.xml" ContentType="application/vnd.openxmlformats-officedocument.presentationml.notesSlide+xml"/>
  <Override PartName="/ppt/notesSlides/notesSlide1508.xml" ContentType="application/vnd.openxmlformats-officedocument.presentationml.notesSlide+xml"/>
  <Override PartName="/ppt/notesSlides/notesSlide1509.xml" ContentType="application/vnd.openxmlformats-officedocument.presentationml.notesSlide+xml"/>
  <Override PartName="/ppt/notesSlides/notesSlide1510.xml" ContentType="application/vnd.openxmlformats-officedocument.presentationml.notesSlide+xml"/>
  <Override PartName="/ppt/notesSlides/notesSlide1511.xml" ContentType="application/vnd.openxmlformats-officedocument.presentationml.notesSlide+xml"/>
  <Override PartName="/ppt/notesSlides/notesSlide1512.xml" ContentType="application/vnd.openxmlformats-officedocument.presentationml.notesSlide+xml"/>
  <Override PartName="/ppt/notesSlides/notesSlide1513.xml" ContentType="application/vnd.openxmlformats-officedocument.presentationml.notesSlide+xml"/>
  <Override PartName="/ppt/notesSlides/notesSlide1514.xml" ContentType="application/vnd.openxmlformats-officedocument.presentationml.notesSlide+xml"/>
  <Override PartName="/ppt/notesSlides/notesSlide1515.xml" ContentType="application/vnd.openxmlformats-officedocument.presentationml.notesSlide+xml"/>
  <Override PartName="/ppt/notesSlides/notesSlide1516.xml" ContentType="application/vnd.openxmlformats-officedocument.presentationml.notesSlide+xml"/>
  <Override PartName="/ppt/notesSlides/notesSlide1517.xml" ContentType="application/vnd.openxmlformats-officedocument.presentationml.notesSlide+xml"/>
  <Override PartName="/ppt/notesSlides/notesSlide1518.xml" ContentType="application/vnd.openxmlformats-officedocument.presentationml.notesSlide+xml"/>
  <Override PartName="/ppt/notesSlides/notesSlide1519.xml" ContentType="application/vnd.openxmlformats-officedocument.presentationml.notesSlide+xml"/>
  <Override PartName="/ppt/notesSlides/notesSlide1520.xml" ContentType="application/vnd.openxmlformats-officedocument.presentationml.notesSlide+xml"/>
  <Override PartName="/ppt/notesSlides/notesSlide1521.xml" ContentType="application/vnd.openxmlformats-officedocument.presentationml.notesSlide+xml"/>
  <Override PartName="/ppt/notesSlides/notesSlide1522.xml" ContentType="application/vnd.openxmlformats-officedocument.presentationml.notesSlide+xml"/>
  <Override PartName="/ppt/notesSlides/notesSlide1523.xml" ContentType="application/vnd.openxmlformats-officedocument.presentationml.notesSlide+xml"/>
  <Override PartName="/ppt/notesSlides/notesSlide1524.xml" ContentType="application/vnd.openxmlformats-officedocument.presentationml.notesSlide+xml"/>
  <Override PartName="/ppt/notesSlides/notesSlide1525.xml" ContentType="application/vnd.openxmlformats-officedocument.presentationml.notesSlide+xml"/>
  <Override PartName="/ppt/notesSlides/notesSlide1526.xml" ContentType="application/vnd.openxmlformats-officedocument.presentationml.notesSlide+xml"/>
  <Override PartName="/ppt/notesSlides/notesSlide1527.xml" ContentType="application/vnd.openxmlformats-officedocument.presentationml.notesSlide+xml"/>
  <Override PartName="/ppt/notesSlides/notesSlide1528.xml" ContentType="application/vnd.openxmlformats-officedocument.presentationml.notesSlide+xml"/>
  <Override PartName="/ppt/notesSlides/notesSlide1529.xml" ContentType="application/vnd.openxmlformats-officedocument.presentationml.notesSlide+xml"/>
  <Override PartName="/ppt/notesSlides/notesSlide1530.xml" ContentType="application/vnd.openxmlformats-officedocument.presentationml.notesSlide+xml"/>
  <Override PartName="/ppt/notesSlides/notesSlide1531.xml" ContentType="application/vnd.openxmlformats-officedocument.presentationml.notesSlide+xml"/>
  <Override PartName="/ppt/notesSlides/notesSlide1532.xml" ContentType="application/vnd.openxmlformats-officedocument.presentationml.notesSlide+xml"/>
  <Override PartName="/ppt/notesSlides/notesSlide1533.xml" ContentType="application/vnd.openxmlformats-officedocument.presentationml.notesSlide+xml"/>
  <Override PartName="/ppt/notesSlides/notesSlide1534.xml" ContentType="application/vnd.openxmlformats-officedocument.presentationml.notesSlide+xml"/>
  <Override PartName="/ppt/notesSlides/notesSlide1535.xml" ContentType="application/vnd.openxmlformats-officedocument.presentationml.notesSlide+xml"/>
  <Override PartName="/ppt/notesSlides/notesSlide1536.xml" ContentType="application/vnd.openxmlformats-officedocument.presentationml.notesSlide+xml"/>
  <Override PartName="/ppt/notesSlides/notesSlide1537.xml" ContentType="application/vnd.openxmlformats-officedocument.presentationml.notesSlide+xml"/>
  <Override PartName="/ppt/notesSlides/notesSlide1538.xml" ContentType="application/vnd.openxmlformats-officedocument.presentationml.notesSlide+xml"/>
  <Override PartName="/ppt/notesSlides/notesSlide1539.xml" ContentType="application/vnd.openxmlformats-officedocument.presentationml.notesSlide+xml"/>
  <Override PartName="/ppt/notesSlides/notesSlide1540.xml" ContentType="application/vnd.openxmlformats-officedocument.presentationml.notesSlide+xml"/>
  <Override PartName="/ppt/notesSlides/notesSlide1541.xml" ContentType="application/vnd.openxmlformats-officedocument.presentationml.notesSlide+xml"/>
  <Override PartName="/ppt/notesSlides/notesSlide1542.xml" ContentType="application/vnd.openxmlformats-officedocument.presentationml.notesSlide+xml"/>
  <Override PartName="/ppt/notesSlides/notesSlide1543.xml" ContentType="application/vnd.openxmlformats-officedocument.presentationml.notesSlide+xml"/>
  <Override PartName="/ppt/notesSlides/notesSlide1544.xml" ContentType="application/vnd.openxmlformats-officedocument.presentationml.notesSlide+xml"/>
  <Override PartName="/ppt/notesSlides/notesSlide1545.xml" ContentType="application/vnd.openxmlformats-officedocument.presentationml.notesSlide+xml"/>
  <Override PartName="/ppt/notesSlides/notesSlide1546.xml" ContentType="application/vnd.openxmlformats-officedocument.presentationml.notesSlide+xml"/>
  <Override PartName="/ppt/notesSlides/notesSlide1547.xml" ContentType="application/vnd.openxmlformats-officedocument.presentationml.notesSlide+xml"/>
  <Override PartName="/ppt/notesSlides/notesSlide1548.xml" ContentType="application/vnd.openxmlformats-officedocument.presentationml.notesSlide+xml"/>
  <Override PartName="/ppt/notesSlides/notesSlide1549.xml" ContentType="application/vnd.openxmlformats-officedocument.presentationml.notesSlide+xml"/>
  <Override PartName="/ppt/notesSlides/notesSlide1550.xml" ContentType="application/vnd.openxmlformats-officedocument.presentationml.notesSlide+xml"/>
  <Override PartName="/ppt/notesSlides/notesSlide1551.xml" ContentType="application/vnd.openxmlformats-officedocument.presentationml.notesSlide+xml"/>
  <Override PartName="/ppt/notesSlides/notesSlide1552.xml" ContentType="application/vnd.openxmlformats-officedocument.presentationml.notesSlide+xml"/>
  <Override PartName="/ppt/notesSlides/notesSlide1553.xml" ContentType="application/vnd.openxmlformats-officedocument.presentationml.notesSlide+xml"/>
  <Override PartName="/ppt/notesSlides/notesSlide1554.xml" ContentType="application/vnd.openxmlformats-officedocument.presentationml.notesSlide+xml"/>
  <Override PartName="/ppt/notesSlides/notesSlide1555.xml" ContentType="application/vnd.openxmlformats-officedocument.presentationml.notesSlide+xml"/>
  <Override PartName="/ppt/notesSlides/notesSlide1556.xml" ContentType="application/vnd.openxmlformats-officedocument.presentationml.notesSlide+xml"/>
  <Override PartName="/ppt/notesSlides/notesSlide1557.xml" ContentType="application/vnd.openxmlformats-officedocument.presentationml.notesSlide+xml"/>
  <Override PartName="/ppt/notesSlides/notesSlide1558.xml" ContentType="application/vnd.openxmlformats-officedocument.presentationml.notesSlide+xml"/>
  <Override PartName="/ppt/notesSlides/notesSlide1559.xml" ContentType="application/vnd.openxmlformats-officedocument.presentationml.notesSlide+xml"/>
  <Override PartName="/ppt/notesSlides/notesSlide1560.xml" ContentType="application/vnd.openxmlformats-officedocument.presentationml.notesSlide+xml"/>
  <Override PartName="/ppt/notesSlides/notesSlide1561.xml" ContentType="application/vnd.openxmlformats-officedocument.presentationml.notesSlide+xml"/>
  <Override PartName="/ppt/notesSlides/notesSlide1562.xml" ContentType="application/vnd.openxmlformats-officedocument.presentationml.notesSlide+xml"/>
  <Override PartName="/ppt/notesSlides/notesSlide1563.xml" ContentType="application/vnd.openxmlformats-officedocument.presentationml.notesSlide+xml"/>
  <Override PartName="/ppt/notesSlides/notesSlide1564.xml" ContentType="application/vnd.openxmlformats-officedocument.presentationml.notesSlide+xml"/>
  <Override PartName="/ppt/notesSlides/notesSlide1565.xml" ContentType="application/vnd.openxmlformats-officedocument.presentationml.notesSlide+xml"/>
  <Override PartName="/ppt/notesSlides/notesSlide1566.xml" ContentType="application/vnd.openxmlformats-officedocument.presentationml.notesSlide+xml"/>
  <Override PartName="/ppt/notesSlides/notesSlide1567.xml" ContentType="application/vnd.openxmlformats-officedocument.presentationml.notesSlide+xml"/>
  <Override PartName="/ppt/notesSlides/notesSlide1568.xml" ContentType="application/vnd.openxmlformats-officedocument.presentationml.notesSlide+xml"/>
  <Override PartName="/ppt/notesSlides/notesSlide1569.xml" ContentType="application/vnd.openxmlformats-officedocument.presentationml.notesSlide+xml"/>
  <Override PartName="/ppt/notesSlides/notesSlide1570.xml" ContentType="application/vnd.openxmlformats-officedocument.presentationml.notesSlide+xml"/>
  <Override PartName="/ppt/notesSlides/notesSlide1571.xml" ContentType="application/vnd.openxmlformats-officedocument.presentationml.notesSlide+xml"/>
  <Override PartName="/ppt/notesSlides/notesSlide1572.xml" ContentType="application/vnd.openxmlformats-officedocument.presentationml.notesSlide+xml"/>
  <Override PartName="/ppt/notesSlides/notesSlide1573.xml" ContentType="application/vnd.openxmlformats-officedocument.presentationml.notesSlide+xml"/>
  <Override PartName="/ppt/notesSlides/notesSlide1574.xml" ContentType="application/vnd.openxmlformats-officedocument.presentationml.notesSlide+xml"/>
  <Override PartName="/ppt/notesSlides/notesSlide1575.xml" ContentType="application/vnd.openxmlformats-officedocument.presentationml.notesSlide+xml"/>
  <Override PartName="/ppt/notesSlides/notesSlide1576.xml" ContentType="application/vnd.openxmlformats-officedocument.presentationml.notesSlide+xml"/>
  <Override PartName="/ppt/notesSlides/notesSlide1577.xml" ContentType="application/vnd.openxmlformats-officedocument.presentationml.notesSlide+xml"/>
  <Override PartName="/ppt/notesSlides/notesSlide1578.xml" ContentType="application/vnd.openxmlformats-officedocument.presentationml.notesSlide+xml"/>
  <Override PartName="/ppt/notesSlides/notesSlide1579.xml" ContentType="application/vnd.openxmlformats-officedocument.presentationml.notesSlide+xml"/>
  <Override PartName="/ppt/notesSlides/notesSlide1580.xml" ContentType="application/vnd.openxmlformats-officedocument.presentationml.notesSlide+xml"/>
  <Override PartName="/ppt/notesSlides/notesSlide1581.xml" ContentType="application/vnd.openxmlformats-officedocument.presentationml.notesSlide+xml"/>
  <Override PartName="/ppt/notesSlides/notesSlide1582.xml" ContentType="application/vnd.openxmlformats-officedocument.presentationml.notesSlide+xml"/>
  <Override PartName="/ppt/notesSlides/notesSlide1583.xml" ContentType="application/vnd.openxmlformats-officedocument.presentationml.notesSlide+xml"/>
  <Override PartName="/ppt/notesSlides/notesSlide1584.xml" ContentType="application/vnd.openxmlformats-officedocument.presentationml.notesSlide+xml"/>
  <Override PartName="/ppt/notesSlides/notesSlide1585.xml" ContentType="application/vnd.openxmlformats-officedocument.presentationml.notesSlide+xml"/>
  <Override PartName="/ppt/notesSlides/notesSlide1586.xml" ContentType="application/vnd.openxmlformats-officedocument.presentationml.notesSlide+xml"/>
  <Override PartName="/ppt/notesSlides/notesSlide1587.xml" ContentType="application/vnd.openxmlformats-officedocument.presentationml.notesSlide+xml"/>
  <Override PartName="/ppt/notesSlides/notesSlide1588.xml" ContentType="application/vnd.openxmlformats-officedocument.presentationml.notesSlide+xml"/>
  <Override PartName="/ppt/notesSlides/notesSlide1589.xml" ContentType="application/vnd.openxmlformats-officedocument.presentationml.notesSlide+xml"/>
  <Override PartName="/ppt/notesSlides/notesSlide1590.xml" ContentType="application/vnd.openxmlformats-officedocument.presentationml.notesSlide+xml"/>
  <Override PartName="/ppt/notesSlides/notesSlide1591.xml" ContentType="application/vnd.openxmlformats-officedocument.presentationml.notesSlide+xml"/>
  <Override PartName="/ppt/notesSlides/notesSlide1592.xml" ContentType="application/vnd.openxmlformats-officedocument.presentationml.notesSlide+xml"/>
  <Override PartName="/ppt/notesSlides/notesSlide1593.xml" ContentType="application/vnd.openxmlformats-officedocument.presentationml.notesSlide+xml"/>
  <Override PartName="/ppt/notesSlides/notesSlide1594.xml" ContentType="application/vnd.openxmlformats-officedocument.presentationml.notesSlide+xml"/>
  <Override PartName="/ppt/notesSlides/notesSlide1595.xml" ContentType="application/vnd.openxmlformats-officedocument.presentationml.notesSlide+xml"/>
  <Override PartName="/ppt/notesSlides/notesSlide1596.xml" ContentType="application/vnd.openxmlformats-officedocument.presentationml.notesSlide+xml"/>
  <Override PartName="/ppt/notesSlides/notesSlide1597.xml" ContentType="application/vnd.openxmlformats-officedocument.presentationml.notesSlide+xml"/>
  <Override PartName="/ppt/notesSlides/notesSlide1598.xml" ContentType="application/vnd.openxmlformats-officedocument.presentationml.notesSlide+xml"/>
  <Override PartName="/ppt/notesSlides/notesSlide1599.xml" ContentType="application/vnd.openxmlformats-officedocument.presentationml.notesSlide+xml"/>
  <Override PartName="/ppt/notesSlides/notesSlide1600.xml" ContentType="application/vnd.openxmlformats-officedocument.presentationml.notesSlide+xml"/>
  <Override PartName="/ppt/notesSlides/notesSlide1601.xml" ContentType="application/vnd.openxmlformats-officedocument.presentationml.notesSlide+xml"/>
  <Override PartName="/ppt/notesSlides/notesSlide1602.xml" ContentType="application/vnd.openxmlformats-officedocument.presentationml.notesSlide+xml"/>
  <Override PartName="/ppt/notesSlides/notesSlide1603.xml" ContentType="application/vnd.openxmlformats-officedocument.presentationml.notesSlide+xml"/>
  <Override PartName="/ppt/notesSlides/notesSlide1604.xml" ContentType="application/vnd.openxmlformats-officedocument.presentationml.notesSlide+xml"/>
  <Override PartName="/ppt/notesSlides/notesSlide1605.xml" ContentType="application/vnd.openxmlformats-officedocument.presentationml.notesSlide+xml"/>
  <Override PartName="/ppt/notesSlides/notesSlide1606.xml" ContentType="application/vnd.openxmlformats-officedocument.presentationml.notesSlide+xml"/>
  <Override PartName="/ppt/notesSlides/notesSlide1607.xml" ContentType="application/vnd.openxmlformats-officedocument.presentationml.notesSlide+xml"/>
  <Override PartName="/ppt/notesSlides/notesSlide1608.xml" ContentType="application/vnd.openxmlformats-officedocument.presentationml.notesSlide+xml"/>
  <Override PartName="/ppt/notesSlides/notesSlide1609.xml" ContentType="application/vnd.openxmlformats-officedocument.presentationml.notesSlide+xml"/>
  <Override PartName="/ppt/notesSlides/notesSlide1610.xml" ContentType="application/vnd.openxmlformats-officedocument.presentationml.notesSlide+xml"/>
  <Override PartName="/ppt/notesSlides/notesSlide1611.xml" ContentType="application/vnd.openxmlformats-officedocument.presentationml.notesSlide+xml"/>
  <Override PartName="/ppt/notesSlides/notesSlide1612.xml" ContentType="application/vnd.openxmlformats-officedocument.presentationml.notesSlide+xml"/>
  <Override PartName="/ppt/notesSlides/notesSlide1613.xml" ContentType="application/vnd.openxmlformats-officedocument.presentationml.notesSlide+xml"/>
  <Override PartName="/ppt/notesSlides/notesSlide1614.xml" ContentType="application/vnd.openxmlformats-officedocument.presentationml.notesSlide+xml"/>
  <Override PartName="/ppt/notesSlides/notesSlide1615.xml" ContentType="application/vnd.openxmlformats-officedocument.presentationml.notesSlide+xml"/>
  <Override PartName="/ppt/notesSlides/notesSlide1616.xml" ContentType="application/vnd.openxmlformats-officedocument.presentationml.notesSlide+xml"/>
  <Override PartName="/ppt/notesSlides/notesSlide1617.xml" ContentType="application/vnd.openxmlformats-officedocument.presentationml.notesSlide+xml"/>
  <Override PartName="/ppt/notesSlides/notesSlide1618.xml" ContentType="application/vnd.openxmlformats-officedocument.presentationml.notesSlide+xml"/>
  <Override PartName="/ppt/notesSlides/notesSlide1619.xml" ContentType="application/vnd.openxmlformats-officedocument.presentationml.notesSlide+xml"/>
  <Override PartName="/ppt/notesSlides/notesSlide1620.xml" ContentType="application/vnd.openxmlformats-officedocument.presentationml.notesSlide+xml"/>
  <Override PartName="/ppt/notesSlides/notesSlide1621.xml" ContentType="application/vnd.openxmlformats-officedocument.presentationml.notesSlide+xml"/>
  <Override PartName="/ppt/notesSlides/notesSlide1622.xml" ContentType="application/vnd.openxmlformats-officedocument.presentationml.notesSlide+xml"/>
  <Override PartName="/ppt/notesSlides/notesSlide1623.xml" ContentType="application/vnd.openxmlformats-officedocument.presentationml.notesSlide+xml"/>
  <Override PartName="/ppt/notesSlides/notesSlide1624.xml" ContentType="application/vnd.openxmlformats-officedocument.presentationml.notesSlide+xml"/>
  <Override PartName="/ppt/notesSlides/notesSlide1625.xml" ContentType="application/vnd.openxmlformats-officedocument.presentationml.notesSlide+xml"/>
  <Override PartName="/ppt/notesSlides/notesSlide1626.xml" ContentType="application/vnd.openxmlformats-officedocument.presentationml.notesSlide+xml"/>
  <Override PartName="/ppt/notesSlides/notesSlide1627.xml" ContentType="application/vnd.openxmlformats-officedocument.presentationml.notesSlide+xml"/>
  <Override PartName="/ppt/notesSlides/notesSlide1628.xml" ContentType="application/vnd.openxmlformats-officedocument.presentationml.notesSlide+xml"/>
  <Override PartName="/ppt/notesSlides/notesSlide1629.xml" ContentType="application/vnd.openxmlformats-officedocument.presentationml.notesSlide+xml"/>
  <Override PartName="/ppt/notesSlides/notesSlide1630.xml" ContentType="application/vnd.openxmlformats-officedocument.presentationml.notesSlide+xml"/>
  <Override PartName="/ppt/notesSlides/notesSlide1631.xml" ContentType="application/vnd.openxmlformats-officedocument.presentationml.notesSlide+xml"/>
  <Override PartName="/ppt/notesSlides/notesSlide1632.xml" ContentType="application/vnd.openxmlformats-officedocument.presentationml.notesSlide+xml"/>
  <Override PartName="/ppt/notesSlides/notesSlide1633.xml" ContentType="application/vnd.openxmlformats-officedocument.presentationml.notesSlide+xml"/>
  <Override PartName="/ppt/notesSlides/notesSlide1634.xml" ContentType="application/vnd.openxmlformats-officedocument.presentationml.notesSlide+xml"/>
  <Override PartName="/ppt/notesSlides/notesSlide1635.xml" ContentType="application/vnd.openxmlformats-officedocument.presentationml.notesSlide+xml"/>
  <Override PartName="/ppt/notesSlides/notesSlide1636.xml" ContentType="application/vnd.openxmlformats-officedocument.presentationml.notesSlide+xml"/>
  <Override PartName="/ppt/notesSlides/notesSlide1637.xml" ContentType="application/vnd.openxmlformats-officedocument.presentationml.notesSlide+xml"/>
  <Override PartName="/ppt/notesSlides/notesSlide1638.xml" ContentType="application/vnd.openxmlformats-officedocument.presentationml.notesSlide+xml"/>
  <Override PartName="/ppt/notesSlides/notesSlide1639.xml" ContentType="application/vnd.openxmlformats-officedocument.presentationml.notesSlide+xml"/>
  <Override PartName="/ppt/notesSlides/notesSlide1640.xml" ContentType="application/vnd.openxmlformats-officedocument.presentationml.notesSlide+xml"/>
  <Override PartName="/ppt/notesSlides/notesSlide1641.xml" ContentType="application/vnd.openxmlformats-officedocument.presentationml.notesSlide+xml"/>
  <Override PartName="/ppt/notesSlides/notesSlide1642.xml" ContentType="application/vnd.openxmlformats-officedocument.presentationml.notesSlide+xml"/>
  <Override PartName="/ppt/notesSlides/notesSlide1643.xml" ContentType="application/vnd.openxmlformats-officedocument.presentationml.notesSlide+xml"/>
  <Override PartName="/ppt/notesSlides/notesSlide1644.xml" ContentType="application/vnd.openxmlformats-officedocument.presentationml.notesSlide+xml"/>
  <Override PartName="/ppt/notesSlides/notesSlide1645.xml" ContentType="application/vnd.openxmlformats-officedocument.presentationml.notesSlide+xml"/>
  <Override PartName="/ppt/notesSlides/notesSlide1646.xml" ContentType="application/vnd.openxmlformats-officedocument.presentationml.notesSlide+xml"/>
  <Override PartName="/ppt/notesSlides/notesSlide1647.xml" ContentType="application/vnd.openxmlformats-officedocument.presentationml.notesSlide+xml"/>
  <Override PartName="/ppt/notesSlides/notesSlide1648.xml" ContentType="application/vnd.openxmlformats-officedocument.presentationml.notesSlide+xml"/>
  <Override PartName="/ppt/notesSlides/notesSlide1649.xml" ContentType="application/vnd.openxmlformats-officedocument.presentationml.notesSlide+xml"/>
  <Override PartName="/ppt/notesSlides/notesSlide1650.xml" ContentType="application/vnd.openxmlformats-officedocument.presentationml.notesSlide+xml"/>
  <Override PartName="/ppt/notesSlides/notesSlide1651.xml" ContentType="application/vnd.openxmlformats-officedocument.presentationml.notesSlide+xml"/>
  <Override PartName="/ppt/notesSlides/notesSlide1652.xml" ContentType="application/vnd.openxmlformats-officedocument.presentationml.notesSlide+xml"/>
  <Override PartName="/ppt/notesSlides/notesSlide1653.xml" ContentType="application/vnd.openxmlformats-officedocument.presentationml.notesSlide+xml"/>
  <Override PartName="/ppt/notesSlides/notesSlide1654.xml" ContentType="application/vnd.openxmlformats-officedocument.presentationml.notesSlide+xml"/>
  <Override PartName="/ppt/notesSlides/notesSlide1655.xml" ContentType="application/vnd.openxmlformats-officedocument.presentationml.notesSlide+xml"/>
  <Override PartName="/ppt/notesSlides/notesSlide1656.xml" ContentType="application/vnd.openxmlformats-officedocument.presentationml.notesSlide+xml"/>
  <Override PartName="/ppt/notesSlides/notesSlide1657.xml" ContentType="application/vnd.openxmlformats-officedocument.presentationml.notesSlide+xml"/>
  <Override PartName="/ppt/notesSlides/notesSlide1658.xml" ContentType="application/vnd.openxmlformats-officedocument.presentationml.notesSlide+xml"/>
  <Override PartName="/ppt/notesSlides/notesSlide1659.xml" ContentType="application/vnd.openxmlformats-officedocument.presentationml.notesSlide+xml"/>
  <Override PartName="/ppt/notesSlides/notesSlide1660.xml" ContentType="application/vnd.openxmlformats-officedocument.presentationml.notesSlide+xml"/>
  <Override PartName="/ppt/notesSlides/notesSlide1661.xml" ContentType="application/vnd.openxmlformats-officedocument.presentationml.notesSlide+xml"/>
  <Override PartName="/ppt/notesSlides/notesSlide1662.xml" ContentType="application/vnd.openxmlformats-officedocument.presentationml.notesSlide+xml"/>
  <Override PartName="/ppt/notesSlides/notesSlide1663.xml" ContentType="application/vnd.openxmlformats-officedocument.presentationml.notesSlide+xml"/>
  <Override PartName="/ppt/notesSlides/notesSlide1664.xml" ContentType="application/vnd.openxmlformats-officedocument.presentationml.notesSlide+xml"/>
  <Override PartName="/ppt/notesSlides/notesSlide1665.xml" ContentType="application/vnd.openxmlformats-officedocument.presentationml.notesSlide+xml"/>
  <Override PartName="/ppt/notesSlides/notesSlide1666.xml" ContentType="application/vnd.openxmlformats-officedocument.presentationml.notesSlide+xml"/>
  <Override PartName="/ppt/notesSlides/notesSlide1667.xml" ContentType="application/vnd.openxmlformats-officedocument.presentationml.notesSlide+xml"/>
  <Override PartName="/ppt/notesSlides/notesSlide1668.xml" ContentType="application/vnd.openxmlformats-officedocument.presentationml.notesSlide+xml"/>
  <Override PartName="/ppt/notesSlides/notesSlide1669.xml" ContentType="application/vnd.openxmlformats-officedocument.presentationml.notesSlide+xml"/>
  <Override PartName="/ppt/notesSlides/notesSlide1670.xml" ContentType="application/vnd.openxmlformats-officedocument.presentationml.notesSlide+xml"/>
  <Override PartName="/ppt/notesSlides/notesSlide1671.xml" ContentType="application/vnd.openxmlformats-officedocument.presentationml.notesSlide+xml"/>
  <Override PartName="/ppt/notesSlides/notesSlide1672.xml" ContentType="application/vnd.openxmlformats-officedocument.presentationml.notesSlide+xml"/>
  <Override PartName="/ppt/notesSlides/notesSlide1673.xml" ContentType="application/vnd.openxmlformats-officedocument.presentationml.notesSlide+xml"/>
  <Override PartName="/ppt/notesSlides/notesSlide1674.xml" ContentType="application/vnd.openxmlformats-officedocument.presentationml.notesSlide+xml"/>
  <Override PartName="/ppt/notesSlides/notesSlide1675.xml" ContentType="application/vnd.openxmlformats-officedocument.presentationml.notesSlide+xml"/>
  <Override PartName="/ppt/notesSlides/notesSlide1676.xml" ContentType="application/vnd.openxmlformats-officedocument.presentationml.notesSlide+xml"/>
  <Override PartName="/ppt/notesSlides/notesSlide1677.xml" ContentType="application/vnd.openxmlformats-officedocument.presentationml.notesSlide+xml"/>
  <Override PartName="/ppt/notesSlides/notesSlide1678.xml" ContentType="application/vnd.openxmlformats-officedocument.presentationml.notesSlide+xml"/>
  <Override PartName="/ppt/notesSlides/notesSlide1679.xml" ContentType="application/vnd.openxmlformats-officedocument.presentationml.notesSlide+xml"/>
  <Override PartName="/ppt/notesSlides/notesSlide1680.xml" ContentType="application/vnd.openxmlformats-officedocument.presentationml.notesSlide+xml"/>
  <Override PartName="/ppt/notesSlides/notesSlide1681.xml" ContentType="application/vnd.openxmlformats-officedocument.presentationml.notesSlide+xml"/>
  <Override PartName="/ppt/notesSlides/notesSlide1682.xml" ContentType="application/vnd.openxmlformats-officedocument.presentationml.notesSlide+xml"/>
  <Override PartName="/ppt/notesSlides/notesSlide1683.xml" ContentType="application/vnd.openxmlformats-officedocument.presentationml.notesSlide+xml"/>
  <Override PartName="/ppt/notesSlides/notesSlide1684.xml" ContentType="application/vnd.openxmlformats-officedocument.presentationml.notesSlide+xml"/>
  <Override PartName="/ppt/notesSlides/notesSlide1685.xml" ContentType="application/vnd.openxmlformats-officedocument.presentationml.notesSlide+xml"/>
  <Override PartName="/ppt/notesSlides/notesSlide1686.xml" ContentType="application/vnd.openxmlformats-officedocument.presentationml.notesSlide+xml"/>
  <Override PartName="/ppt/notesSlides/notesSlide1687.xml" ContentType="application/vnd.openxmlformats-officedocument.presentationml.notesSlide+xml"/>
  <Override PartName="/ppt/notesSlides/notesSlide1688.xml" ContentType="application/vnd.openxmlformats-officedocument.presentationml.notesSlide+xml"/>
  <Override PartName="/ppt/notesSlides/notesSlide1689.xml" ContentType="application/vnd.openxmlformats-officedocument.presentationml.notesSlide+xml"/>
  <Override PartName="/ppt/notesSlides/notesSlide1690.xml" ContentType="application/vnd.openxmlformats-officedocument.presentationml.notesSlide+xml"/>
  <Override PartName="/ppt/notesSlides/notesSlide1691.xml" ContentType="application/vnd.openxmlformats-officedocument.presentationml.notesSlide+xml"/>
  <Override PartName="/ppt/notesSlides/notesSlide1692.xml" ContentType="application/vnd.openxmlformats-officedocument.presentationml.notesSlide+xml"/>
  <Override PartName="/ppt/notesSlides/notesSlide1693.xml" ContentType="application/vnd.openxmlformats-officedocument.presentationml.notesSlide+xml"/>
  <Override PartName="/ppt/notesSlides/notesSlide1694.xml" ContentType="application/vnd.openxmlformats-officedocument.presentationml.notesSlide+xml"/>
  <Override PartName="/ppt/notesSlides/notesSlide1695.xml" ContentType="application/vnd.openxmlformats-officedocument.presentationml.notesSlide+xml"/>
  <Override PartName="/ppt/notesSlides/notesSlide1696.xml" ContentType="application/vnd.openxmlformats-officedocument.presentationml.notesSlide+xml"/>
  <Override PartName="/ppt/notesSlides/notesSlide1697.xml" ContentType="application/vnd.openxmlformats-officedocument.presentationml.notesSlide+xml"/>
  <Override PartName="/ppt/notesSlides/notesSlide1698.xml" ContentType="application/vnd.openxmlformats-officedocument.presentationml.notesSlide+xml"/>
  <Override PartName="/ppt/notesSlides/notesSlide1699.xml" ContentType="application/vnd.openxmlformats-officedocument.presentationml.notesSlide+xml"/>
  <Override PartName="/ppt/notesSlides/notesSlide1700.xml" ContentType="application/vnd.openxmlformats-officedocument.presentationml.notesSlide+xml"/>
  <Override PartName="/ppt/notesSlides/notesSlide1701.xml" ContentType="application/vnd.openxmlformats-officedocument.presentationml.notesSlide+xml"/>
  <Override PartName="/ppt/notesSlides/notesSlide1702.xml" ContentType="application/vnd.openxmlformats-officedocument.presentationml.notesSlide+xml"/>
  <Override PartName="/ppt/notesSlides/notesSlide1703.xml" ContentType="application/vnd.openxmlformats-officedocument.presentationml.notesSlide+xml"/>
  <Override PartName="/ppt/notesSlides/notesSlide1704.xml" ContentType="application/vnd.openxmlformats-officedocument.presentationml.notesSlide+xml"/>
  <Override PartName="/ppt/notesSlides/notesSlide1705.xml" ContentType="application/vnd.openxmlformats-officedocument.presentationml.notesSlide+xml"/>
  <Override PartName="/ppt/notesSlides/notesSlide1706.xml" ContentType="application/vnd.openxmlformats-officedocument.presentationml.notesSlide+xml"/>
  <Override PartName="/ppt/notesSlides/notesSlide1707.xml" ContentType="application/vnd.openxmlformats-officedocument.presentationml.notesSlide+xml"/>
  <Override PartName="/ppt/notesSlides/notesSlide1708.xml" ContentType="application/vnd.openxmlformats-officedocument.presentationml.notesSlide+xml"/>
  <Override PartName="/ppt/notesSlides/notesSlide1709.xml" ContentType="application/vnd.openxmlformats-officedocument.presentationml.notesSlide+xml"/>
  <Override PartName="/ppt/notesSlides/notesSlide1710.xml" ContentType="application/vnd.openxmlformats-officedocument.presentationml.notesSlide+xml"/>
  <Override PartName="/ppt/notesSlides/notesSlide1711.xml" ContentType="application/vnd.openxmlformats-officedocument.presentationml.notesSlide+xml"/>
  <Override PartName="/ppt/notesSlides/notesSlide1712.xml" ContentType="application/vnd.openxmlformats-officedocument.presentationml.notesSlide+xml"/>
  <Override PartName="/ppt/notesSlides/notesSlide1713.xml" ContentType="application/vnd.openxmlformats-officedocument.presentationml.notesSlide+xml"/>
  <Override PartName="/ppt/notesSlides/notesSlide1714.xml" ContentType="application/vnd.openxmlformats-officedocument.presentationml.notesSlide+xml"/>
  <Override PartName="/ppt/notesSlides/notesSlide1715.xml" ContentType="application/vnd.openxmlformats-officedocument.presentationml.notesSlide+xml"/>
  <Override PartName="/ppt/notesSlides/notesSlide1716.xml" ContentType="application/vnd.openxmlformats-officedocument.presentationml.notesSlide+xml"/>
  <Override PartName="/ppt/notesSlides/notesSlide1717.xml" ContentType="application/vnd.openxmlformats-officedocument.presentationml.notesSlide+xml"/>
  <Override PartName="/ppt/notesSlides/notesSlide1718.xml" ContentType="application/vnd.openxmlformats-officedocument.presentationml.notesSlide+xml"/>
  <Override PartName="/ppt/notesSlides/notesSlide1719.xml" ContentType="application/vnd.openxmlformats-officedocument.presentationml.notesSlide+xml"/>
  <Override PartName="/ppt/notesSlides/notesSlide1720.xml" ContentType="application/vnd.openxmlformats-officedocument.presentationml.notesSlide+xml"/>
  <Override PartName="/ppt/notesSlides/notesSlide1721.xml" ContentType="application/vnd.openxmlformats-officedocument.presentationml.notesSlide+xml"/>
  <Override PartName="/ppt/notesSlides/notesSlide1722.xml" ContentType="application/vnd.openxmlformats-officedocument.presentationml.notesSlide+xml"/>
  <Override PartName="/ppt/notesSlides/notesSlide1723.xml" ContentType="application/vnd.openxmlformats-officedocument.presentationml.notesSlide+xml"/>
  <Override PartName="/ppt/notesSlides/notesSlide1724.xml" ContentType="application/vnd.openxmlformats-officedocument.presentationml.notesSlide+xml"/>
  <Override PartName="/ppt/notesSlides/notesSlide1725.xml" ContentType="application/vnd.openxmlformats-officedocument.presentationml.notesSlide+xml"/>
  <Override PartName="/ppt/notesSlides/notesSlide1726.xml" ContentType="application/vnd.openxmlformats-officedocument.presentationml.notesSlide+xml"/>
  <Override PartName="/ppt/notesSlides/notesSlide1727.xml" ContentType="application/vnd.openxmlformats-officedocument.presentationml.notesSlide+xml"/>
  <Override PartName="/ppt/notesSlides/notesSlide1728.xml" ContentType="application/vnd.openxmlformats-officedocument.presentationml.notesSlide+xml"/>
  <Override PartName="/ppt/notesSlides/notesSlide1729.xml" ContentType="application/vnd.openxmlformats-officedocument.presentationml.notesSlide+xml"/>
  <Override PartName="/ppt/notesSlides/notesSlide1730.xml" ContentType="application/vnd.openxmlformats-officedocument.presentationml.notesSlide+xml"/>
  <Override PartName="/ppt/notesSlides/notesSlide1731.xml" ContentType="application/vnd.openxmlformats-officedocument.presentationml.notesSlide+xml"/>
  <Override PartName="/ppt/notesSlides/notesSlide1732.xml" ContentType="application/vnd.openxmlformats-officedocument.presentationml.notesSlide+xml"/>
  <Override PartName="/ppt/notesSlides/notesSlide1733.xml" ContentType="application/vnd.openxmlformats-officedocument.presentationml.notesSlide+xml"/>
  <Override PartName="/ppt/notesSlides/notesSlide1734.xml" ContentType="application/vnd.openxmlformats-officedocument.presentationml.notesSlide+xml"/>
  <Override PartName="/ppt/notesSlides/notesSlide1735.xml" ContentType="application/vnd.openxmlformats-officedocument.presentationml.notesSlide+xml"/>
  <Override PartName="/ppt/notesSlides/notesSlide1736.xml" ContentType="application/vnd.openxmlformats-officedocument.presentationml.notesSlide+xml"/>
  <Override PartName="/ppt/notesSlides/notesSlide1737.xml" ContentType="application/vnd.openxmlformats-officedocument.presentationml.notesSlide+xml"/>
  <Override PartName="/ppt/notesSlides/notesSlide1738.xml" ContentType="application/vnd.openxmlformats-officedocument.presentationml.notesSlide+xml"/>
  <Override PartName="/ppt/notesSlides/notesSlide1739.xml" ContentType="application/vnd.openxmlformats-officedocument.presentationml.notesSlide+xml"/>
  <Override PartName="/ppt/notesSlides/notesSlide1740.xml" ContentType="application/vnd.openxmlformats-officedocument.presentationml.notesSlide+xml"/>
  <Override PartName="/ppt/notesSlides/notesSlide1741.xml" ContentType="application/vnd.openxmlformats-officedocument.presentationml.notesSlide+xml"/>
  <Override PartName="/ppt/notesSlides/notesSlide1742.xml" ContentType="application/vnd.openxmlformats-officedocument.presentationml.notesSlide+xml"/>
  <Override PartName="/ppt/notesSlides/notesSlide1743.xml" ContentType="application/vnd.openxmlformats-officedocument.presentationml.notesSlide+xml"/>
  <Override PartName="/ppt/notesSlides/notesSlide1744.xml" ContentType="application/vnd.openxmlformats-officedocument.presentationml.notesSlide+xml"/>
  <Override PartName="/ppt/notesSlides/notesSlide1745.xml" ContentType="application/vnd.openxmlformats-officedocument.presentationml.notesSlide+xml"/>
  <Override PartName="/ppt/notesSlides/notesSlide1746.xml" ContentType="application/vnd.openxmlformats-officedocument.presentationml.notesSlide+xml"/>
  <Override PartName="/ppt/notesSlides/notesSlide1747.xml" ContentType="application/vnd.openxmlformats-officedocument.presentationml.notesSlide+xml"/>
  <Override PartName="/ppt/notesSlides/notesSlide1748.xml" ContentType="application/vnd.openxmlformats-officedocument.presentationml.notesSlide+xml"/>
  <Override PartName="/ppt/notesSlides/notesSlide1749.xml" ContentType="application/vnd.openxmlformats-officedocument.presentationml.notesSlide+xml"/>
  <Override PartName="/ppt/notesSlides/notesSlide1750.xml" ContentType="application/vnd.openxmlformats-officedocument.presentationml.notesSlide+xml"/>
  <Override PartName="/ppt/notesSlides/notesSlide1751.xml" ContentType="application/vnd.openxmlformats-officedocument.presentationml.notesSlide+xml"/>
  <Override PartName="/ppt/notesSlides/notesSlide1752.xml" ContentType="application/vnd.openxmlformats-officedocument.presentationml.notesSlide+xml"/>
  <Override PartName="/ppt/notesSlides/notesSlide1753.xml" ContentType="application/vnd.openxmlformats-officedocument.presentationml.notesSlide+xml"/>
  <Override PartName="/ppt/notesSlides/notesSlide1754.xml" ContentType="application/vnd.openxmlformats-officedocument.presentationml.notesSlide+xml"/>
  <Override PartName="/ppt/notesSlides/notesSlide1755.xml" ContentType="application/vnd.openxmlformats-officedocument.presentationml.notesSlide+xml"/>
  <Override PartName="/ppt/notesSlides/notesSlide1756.xml" ContentType="application/vnd.openxmlformats-officedocument.presentationml.notesSlide+xml"/>
  <Override PartName="/ppt/notesSlides/notesSlide1757.xml" ContentType="application/vnd.openxmlformats-officedocument.presentationml.notesSlide+xml"/>
  <Override PartName="/ppt/notesSlides/notesSlide1758.xml" ContentType="application/vnd.openxmlformats-officedocument.presentationml.notesSlide+xml"/>
  <Override PartName="/ppt/notesSlides/notesSlide1759.xml" ContentType="application/vnd.openxmlformats-officedocument.presentationml.notesSlide+xml"/>
  <Override PartName="/ppt/notesSlides/notesSlide1760.xml" ContentType="application/vnd.openxmlformats-officedocument.presentationml.notesSlide+xml"/>
  <Override PartName="/ppt/notesSlides/notesSlide1761.xml" ContentType="application/vnd.openxmlformats-officedocument.presentationml.notesSlide+xml"/>
  <Override PartName="/ppt/notesSlides/notesSlide1762.xml" ContentType="application/vnd.openxmlformats-officedocument.presentationml.notesSlide+xml"/>
  <Override PartName="/ppt/notesSlides/notesSlide1763.xml" ContentType="application/vnd.openxmlformats-officedocument.presentationml.notesSlide+xml"/>
  <Override PartName="/ppt/notesSlides/notesSlide1764.xml" ContentType="application/vnd.openxmlformats-officedocument.presentationml.notesSlide+xml"/>
  <Override PartName="/ppt/notesSlides/notesSlide1765.xml" ContentType="application/vnd.openxmlformats-officedocument.presentationml.notesSlide+xml"/>
  <Override PartName="/ppt/notesSlides/notesSlide1766.xml" ContentType="application/vnd.openxmlformats-officedocument.presentationml.notesSlide+xml"/>
  <Override PartName="/ppt/notesSlides/notesSlide1767.xml" ContentType="application/vnd.openxmlformats-officedocument.presentationml.notesSlide+xml"/>
  <Override PartName="/ppt/notesSlides/notesSlide1768.xml" ContentType="application/vnd.openxmlformats-officedocument.presentationml.notesSlide+xml"/>
  <Override PartName="/ppt/notesSlides/notesSlide1769.xml" ContentType="application/vnd.openxmlformats-officedocument.presentationml.notesSlide+xml"/>
  <Override PartName="/ppt/notesSlides/notesSlide1770.xml" ContentType="application/vnd.openxmlformats-officedocument.presentationml.notesSlide+xml"/>
  <Override PartName="/ppt/notesSlides/notesSlide1771.xml" ContentType="application/vnd.openxmlformats-officedocument.presentationml.notesSlide+xml"/>
  <Override PartName="/ppt/notesSlides/notesSlide1772.xml" ContentType="application/vnd.openxmlformats-officedocument.presentationml.notesSlide+xml"/>
  <Override PartName="/ppt/notesSlides/notesSlide1773.xml" ContentType="application/vnd.openxmlformats-officedocument.presentationml.notesSlide+xml"/>
  <Override PartName="/ppt/notesSlides/notesSlide1774.xml" ContentType="application/vnd.openxmlformats-officedocument.presentationml.notesSlide+xml"/>
  <Override PartName="/ppt/notesSlides/notesSlide1775.xml" ContentType="application/vnd.openxmlformats-officedocument.presentationml.notesSlide+xml"/>
  <Override PartName="/ppt/notesSlides/notesSlide1776.xml" ContentType="application/vnd.openxmlformats-officedocument.presentationml.notesSlide+xml"/>
  <Override PartName="/ppt/notesSlides/notesSlide1777.xml" ContentType="application/vnd.openxmlformats-officedocument.presentationml.notesSlide+xml"/>
  <Override PartName="/ppt/notesSlides/notesSlide1778.xml" ContentType="application/vnd.openxmlformats-officedocument.presentationml.notesSlide+xml"/>
  <Override PartName="/ppt/notesSlides/notesSlide1779.xml" ContentType="application/vnd.openxmlformats-officedocument.presentationml.notesSlide+xml"/>
  <Override PartName="/ppt/notesSlides/notesSlide1780.xml" ContentType="application/vnd.openxmlformats-officedocument.presentationml.notesSlide+xml"/>
  <Override PartName="/ppt/notesSlides/notesSlide1781.xml" ContentType="application/vnd.openxmlformats-officedocument.presentationml.notesSlide+xml"/>
  <Override PartName="/ppt/notesSlides/notesSlide1782.xml" ContentType="application/vnd.openxmlformats-officedocument.presentationml.notesSlide+xml"/>
  <Override PartName="/ppt/notesSlides/notesSlide1783.xml" ContentType="application/vnd.openxmlformats-officedocument.presentationml.notesSlide+xml"/>
  <Override PartName="/ppt/notesSlides/notesSlide1784.xml" ContentType="application/vnd.openxmlformats-officedocument.presentationml.notesSlide+xml"/>
  <Override PartName="/ppt/notesSlides/notesSlide1785.xml" ContentType="application/vnd.openxmlformats-officedocument.presentationml.notesSlide+xml"/>
  <Override PartName="/ppt/notesSlides/notesSlide1786.xml" ContentType="application/vnd.openxmlformats-officedocument.presentationml.notesSlide+xml"/>
  <Override PartName="/ppt/notesSlides/notesSlide1787.xml" ContentType="application/vnd.openxmlformats-officedocument.presentationml.notesSlide+xml"/>
  <Override PartName="/ppt/notesSlides/notesSlide1788.xml" ContentType="application/vnd.openxmlformats-officedocument.presentationml.notesSlide+xml"/>
  <Override PartName="/ppt/notesSlides/notesSlide1789.xml" ContentType="application/vnd.openxmlformats-officedocument.presentationml.notesSlide+xml"/>
  <Override PartName="/ppt/notesSlides/notesSlide1790.xml" ContentType="application/vnd.openxmlformats-officedocument.presentationml.notesSlide+xml"/>
  <Override PartName="/ppt/notesSlides/notesSlide1791.xml" ContentType="application/vnd.openxmlformats-officedocument.presentationml.notesSlide+xml"/>
  <Override PartName="/ppt/notesSlides/notesSlide1792.xml" ContentType="application/vnd.openxmlformats-officedocument.presentationml.notesSlide+xml"/>
  <Override PartName="/ppt/notesSlides/notesSlide1793.xml" ContentType="application/vnd.openxmlformats-officedocument.presentationml.notesSlide+xml"/>
  <Override PartName="/ppt/notesSlides/notesSlide1794.xml" ContentType="application/vnd.openxmlformats-officedocument.presentationml.notesSlide+xml"/>
  <Override PartName="/ppt/notesSlides/notesSlide1795.xml" ContentType="application/vnd.openxmlformats-officedocument.presentationml.notesSlide+xml"/>
  <Override PartName="/ppt/notesSlides/notesSlide1796.xml" ContentType="application/vnd.openxmlformats-officedocument.presentationml.notesSlide+xml"/>
  <Override PartName="/ppt/notesSlides/notesSlide1797.xml" ContentType="application/vnd.openxmlformats-officedocument.presentationml.notesSlide+xml"/>
  <Override PartName="/ppt/notesSlides/notesSlide1798.xml" ContentType="application/vnd.openxmlformats-officedocument.presentationml.notesSlide+xml"/>
  <Override PartName="/ppt/notesSlides/notesSlide1799.xml" ContentType="application/vnd.openxmlformats-officedocument.presentationml.notesSlide+xml"/>
  <Override PartName="/ppt/notesSlides/notesSlide1800.xml" ContentType="application/vnd.openxmlformats-officedocument.presentationml.notesSlide+xml"/>
  <Override PartName="/ppt/notesSlides/notesSlide1801.xml" ContentType="application/vnd.openxmlformats-officedocument.presentationml.notesSlide+xml"/>
  <Override PartName="/ppt/notesSlides/notesSlide1802.xml" ContentType="application/vnd.openxmlformats-officedocument.presentationml.notesSlide+xml"/>
  <Override PartName="/ppt/notesSlides/notesSlide1803.xml" ContentType="application/vnd.openxmlformats-officedocument.presentationml.notesSlide+xml"/>
  <Override PartName="/ppt/notesSlides/notesSlide1804.xml" ContentType="application/vnd.openxmlformats-officedocument.presentationml.notesSlide+xml"/>
  <Override PartName="/ppt/notesSlides/notesSlide1805.xml" ContentType="application/vnd.openxmlformats-officedocument.presentationml.notesSlide+xml"/>
  <Override PartName="/ppt/notesSlides/notesSlide1806.xml" ContentType="application/vnd.openxmlformats-officedocument.presentationml.notesSlide+xml"/>
  <Override PartName="/ppt/notesSlides/notesSlide1807.xml" ContentType="application/vnd.openxmlformats-officedocument.presentationml.notesSlide+xml"/>
  <Override PartName="/ppt/notesSlides/notesSlide1808.xml" ContentType="application/vnd.openxmlformats-officedocument.presentationml.notesSlide+xml"/>
  <Override PartName="/ppt/notesSlides/notesSlide1809.xml" ContentType="application/vnd.openxmlformats-officedocument.presentationml.notesSlide+xml"/>
  <Override PartName="/ppt/notesSlides/notesSlide1810.xml" ContentType="application/vnd.openxmlformats-officedocument.presentationml.notesSlide+xml"/>
  <Override PartName="/ppt/notesSlides/notesSlide1811.xml" ContentType="application/vnd.openxmlformats-officedocument.presentationml.notesSlide+xml"/>
  <Override PartName="/ppt/notesSlides/notesSlide1812.xml" ContentType="application/vnd.openxmlformats-officedocument.presentationml.notesSlide+xml"/>
  <Override PartName="/ppt/notesSlides/notesSlide1813.xml" ContentType="application/vnd.openxmlformats-officedocument.presentationml.notesSlide+xml"/>
  <Override PartName="/ppt/notesSlides/notesSlide1814.xml" ContentType="application/vnd.openxmlformats-officedocument.presentationml.notesSlide+xml"/>
  <Override PartName="/ppt/notesSlides/notesSlide1815.xml" ContentType="application/vnd.openxmlformats-officedocument.presentationml.notesSlide+xml"/>
  <Override PartName="/ppt/notesSlides/notesSlide1816.xml" ContentType="application/vnd.openxmlformats-officedocument.presentationml.notesSlide+xml"/>
  <Override PartName="/ppt/notesSlides/notesSlide1817.xml" ContentType="application/vnd.openxmlformats-officedocument.presentationml.notesSlide+xml"/>
  <Override PartName="/ppt/notesSlides/notesSlide1818.xml" ContentType="application/vnd.openxmlformats-officedocument.presentationml.notesSlide+xml"/>
  <Override PartName="/ppt/notesSlides/notesSlide1819.xml" ContentType="application/vnd.openxmlformats-officedocument.presentationml.notesSlide+xml"/>
  <Override PartName="/ppt/notesSlides/notesSlide1820.xml" ContentType="application/vnd.openxmlformats-officedocument.presentationml.notesSlide+xml"/>
  <Override PartName="/ppt/notesSlides/notesSlide1821.xml" ContentType="application/vnd.openxmlformats-officedocument.presentationml.notesSlide+xml"/>
  <Override PartName="/ppt/notesSlides/notesSlide1822.xml" ContentType="application/vnd.openxmlformats-officedocument.presentationml.notesSlide+xml"/>
  <Override PartName="/ppt/notesSlides/notesSlide1823.xml" ContentType="application/vnd.openxmlformats-officedocument.presentationml.notesSlide+xml"/>
  <Override PartName="/ppt/notesSlides/notesSlide1824.xml" ContentType="application/vnd.openxmlformats-officedocument.presentationml.notesSlide+xml"/>
  <Override PartName="/ppt/notesSlides/notesSlide1825.xml" ContentType="application/vnd.openxmlformats-officedocument.presentationml.notesSlide+xml"/>
  <Override PartName="/ppt/notesSlides/notesSlide1826.xml" ContentType="application/vnd.openxmlformats-officedocument.presentationml.notesSlide+xml"/>
  <Override PartName="/ppt/notesSlides/notesSlide1827.xml" ContentType="application/vnd.openxmlformats-officedocument.presentationml.notesSlide+xml"/>
  <Override PartName="/ppt/notesSlides/notesSlide1828.xml" ContentType="application/vnd.openxmlformats-officedocument.presentationml.notesSlide+xml"/>
  <Override PartName="/ppt/notesSlides/notesSlide1829.xml" ContentType="application/vnd.openxmlformats-officedocument.presentationml.notesSlide+xml"/>
  <Override PartName="/ppt/notesSlides/notesSlide1830.xml" ContentType="application/vnd.openxmlformats-officedocument.presentationml.notesSlide+xml"/>
  <Override PartName="/ppt/notesSlides/notesSlide1831.xml" ContentType="application/vnd.openxmlformats-officedocument.presentationml.notesSlide+xml"/>
  <Override PartName="/ppt/notesSlides/notesSlide1832.xml" ContentType="application/vnd.openxmlformats-officedocument.presentationml.notesSlide+xml"/>
  <Override PartName="/ppt/notesSlides/notesSlide1833.xml" ContentType="application/vnd.openxmlformats-officedocument.presentationml.notesSlide+xml"/>
  <Override PartName="/ppt/notesSlides/notesSlide1834.xml" ContentType="application/vnd.openxmlformats-officedocument.presentationml.notesSlide+xml"/>
  <Override PartName="/ppt/notesSlides/notesSlide1835.xml" ContentType="application/vnd.openxmlformats-officedocument.presentationml.notesSlide+xml"/>
  <Override PartName="/ppt/notesSlides/notesSlide1836.xml" ContentType="application/vnd.openxmlformats-officedocument.presentationml.notesSlide+xml"/>
  <Override PartName="/ppt/notesSlides/notesSlide1837.xml" ContentType="application/vnd.openxmlformats-officedocument.presentationml.notesSlide+xml"/>
  <Override PartName="/ppt/notesSlides/notesSlide1838.xml" ContentType="application/vnd.openxmlformats-officedocument.presentationml.notesSlide+xml"/>
  <Override PartName="/ppt/notesSlides/notesSlide1839.xml" ContentType="application/vnd.openxmlformats-officedocument.presentationml.notesSlide+xml"/>
  <Override PartName="/ppt/notesSlides/notesSlide1840.xml" ContentType="application/vnd.openxmlformats-officedocument.presentationml.notesSlide+xml"/>
  <Override PartName="/ppt/notesSlides/notesSlide1841.xml" ContentType="application/vnd.openxmlformats-officedocument.presentationml.notesSlide+xml"/>
  <Override PartName="/ppt/notesSlides/notesSlide1842.xml" ContentType="application/vnd.openxmlformats-officedocument.presentationml.notesSlide+xml"/>
  <Override PartName="/ppt/notesSlides/notesSlide1843.xml" ContentType="application/vnd.openxmlformats-officedocument.presentationml.notesSlide+xml"/>
  <Override PartName="/ppt/notesSlides/notesSlide1844.xml" ContentType="application/vnd.openxmlformats-officedocument.presentationml.notesSlide+xml"/>
  <Override PartName="/ppt/notesSlides/notesSlide1845.xml" ContentType="application/vnd.openxmlformats-officedocument.presentationml.notesSlide+xml"/>
  <Override PartName="/ppt/notesSlides/notesSlide1846.xml" ContentType="application/vnd.openxmlformats-officedocument.presentationml.notesSlide+xml"/>
  <Override PartName="/ppt/notesSlides/notesSlide1847.xml" ContentType="application/vnd.openxmlformats-officedocument.presentationml.notesSlide+xml"/>
  <Override PartName="/ppt/notesSlides/notesSlide1848.xml" ContentType="application/vnd.openxmlformats-officedocument.presentationml.notesSlide+xml"/>
  <Override PartName="/ppt/notesSlides/notesSlide1849.xml" ContentType="application/vnd.openxmlformats-officedocument.presentationml.notesSlide+xml"/>
  <Override PartName="/ppt/notesSlides/notesSlide1850.xml" ContentType="application/vnd.openxmlformats-officedocument.presentationml.notesSlide+xml"/>
  <Override PartName="/ppt/notesSlides/notesSlide1851.xml" ContentType="application/vnd.openxmlformats-officedocument.presentationml.notesSlide+xml"/>
  <Override PartName="/ppt/notesSlides/notesSlide1852.xml" ContentType="application/vnd.openxmlformats-officedocument.presentationml.notesSlide+xml"/>
  <Override PartName="/ppt/notesSlides/notesSlide1853.xml" ContentType="application/vnd.openxmlformats-officedocument.presentationml.notesSlide+xml"/>
  <Override PartName="/ppt/notesSlides/notesSlide1854.xml" ContentType="application/vnd.openxmlformats-officedocument.presentationml.notesSlide+xml"/>
  <Override PartName="/ppt/notesSlides/notesSlide1855.xml" ContentType="application/vnd.openxmlformats-officedocument.presentationml.notesSlide+xml"/>
  <Override PartName="/ppt/notesSlides/notesSlide1856.xml" ContentType="application/vnd.openxmlformats-officedocument.presentationml.notesSlide+xml"/>
  <Override PartName="/ppt/notesSlides/notesSlide1857.xml" ContentType="application/vnd.openxmlformats-officedocument.presentationml.notesSlide+xml"/>
  <Override PartName="/ppt/notesSlides/notesSlide1858.xml" ContentType="application/vnd.openxmlformats-officedocument.presentationml.notesSlide+xml"/>
  <Override PartName="/ppt/notesSlides/notesSlide1859.xml" ContentType="application/vnd.openxmlformats-officedocument.presentationml.notesSlide+xml"/>
  <Override PartName="/ppt/notesSlides/notesSlide1860.xml" ContentType="application/vnd.openxmlformats-officedocument.presentationml.notesSlide+xml"/>
  <Override PartName="/ppt/notesSlides/notesSlide1861.xml" ContentType="application/vnd.openxmlformats-officedocument.presentationml.notesSlide+xml"/>
  <Override PartName="/ppt/notesSlides/notesSlide1862.xml" ContentType="application/vnd.openxmlformats-officedocument.presentationml.notesSlide+xml"/>
  <Override PartName="/ppt/notesSlides/notesSlide1863.xml" ContentType="application/vnd.openxmlformats-officedocument.presentationml.notesSlide+xml"/>
  <Override PartName="/ppt/notesSlides/notesSlide1864.xml" ContentType="application/vnd.openxmlformats-officedocument.presentationml.notesSlide+xml"/>
  <Override PartName="/ppt/notesSlides/notesSlide1865.xml" ContentType="application/vnd.openxmlformats-officedocument.presentationml.notesSlide+xml"/>
  <Override PartName="/ppt/notesSlides/notesSlide1866.xml" ContentType="application/vnd.openxmlformats-officedocument.presentationml.notesSlide+xml"/>
  <Override PartName="/ppt/notesSlides/notesSlide1867.xml" ContentType="application/vnd.openxmlformats-officedocument.presentationml.notesSlide+xml"/>
  <Override PartName="/ppt/notesSlides/notesSlide1868.xml" ContentType="application/vnd.openxmlformats-officedocument.presentationml.notesSlide+xml"/>
  <Override PartName="/ppt/notesSlides/notesSlide1869.xml" ContentType="application/vnd.openxmlformats-officedocument.presentationml.notesSlide+xml"/>
  <Override PartName="/ppt/notesSlides/notesSlide1870.xml" ContentType="application/vnd.openxmlformats-officedocument.presentationml.notesSlide+xml"/>
  <Override PartName="/ppt/notesSlides/notesSlide1871.xml" ContentType="application/vnd.openxmlformats-officedocument.presentationml.notesSlide+xml"/>
  <Override PartName="/ppt/notesSlides/notesSlide1872.xml" ContentType="application/vnd.openxmlformats-officedocument.presentationml.notesSlide+xml"/>
  <Override PartName="/ppt/notesSlides/notesSlide1873.xml" ContentType="application/vnd.openxmlformats-officedocument.presentationml.notesSlide+xml"/>
  <Override PartName="/ppt/notesSlides/notesSlide1874.xml" ContentType="application/vnd.openxmlformats-officedocument.presentationml.notesSlide+xml"/>
  <Override PartName="/ppt/notesSlides/notesSlide1875.xml" ContentType="application/vnd.openxmlformats-officedocument.presentationml.notesSlide+xml"/>
  <Override PartName="/ppt/notesSlides/notesSlide1876.xml" ContentType="application/vnd.openxmlformats-officedocument.presentationml.notesSlide+xml"/>
  <Override PartName="/ppt/notesSlides/notesSlide1877.xml" ContentType="application/vnd.openxmlformats-officedocument.presentationml.notesSlide+xml"/>
  <Override PartName="/ppt/notesSlides/notesSlide1878.xml" ContentType="application/vnd.openxmlformats-officedocument.presentationml.notesSlide+xml"/>
  <Override PartName="/ppt/notesSlides/notesSlide1879.xml" ContentType="application/vnd.openxmlformats-officedocument.presentationml.notesSlide+xml"/>
  <Override PartName="/ppt/notesSlides/notesSlide1880.xml" ContentType="application/vnd.openxmlformats-officedocument.presentationml.notesSlide+xml"/>
  <Override PartName="/ppt/notesSlides/notesSlide1881.xml" ContentType="application/vnd.openxmlformats-officedocument.presentationml.notesSlide+xml"/>
  <Override PartName="/ppt/notesSlides/notesSlide1882.xml" ContentType="application/vnd.openxmlformats-officedocument.presentationml.notesSlide+xml"/>
  <Override PartName="/ppt/notesSlides/notesSlide1883.xml" ContentType="application/vnd.openxmlformats-officedocument.presentationml.notesSlide+xml"/>
  <Override PartName="/ppt/notesSlides/notesSlide1884.xml" ContentType="application/vnd.openxmlformats-officedocument.presentationml.notesSlide+xml"/>
  <Override PartName="/ppt/notesSlides/notesSlide1885.xml" ContentType="application/vnd.openxmlformats-officedocument.presentationml.notesSlide+xml"/>
  <Override PartName="/ppt/notesSlides/notesSlide1886.xml" ContentType="application/vnd.openxmlformats-officedocument.presentationml.notesSlide+xml"/>
  <Override PartName="/ppt/notesSlides/notesSlide1887.xml" ContentType="application/vnd.openxmlformats-officedocument.presentationml.notesSlide+xml"/>
  <Override PartName="/ppt/notesSlides/notesSlide1888.xml" ContentType="application/vnd.openxmlformats-officedocument.presentationml.notesSlide+xml"/>
  <Override PartName="/ppt/notesSlides/notesSlide1889.xml" ContentType="application/vnd.openxmlformats-officedocument.presentationml.notesSlide+xml"/>
  <Override PartName="/ppt/notesSlides/notesSlide1890.xml" ContentType="application/vnd.openxmlformats-officedocument.presentationml.notesSlide+xml"/>
  <Override PartName="/ppt/notesSlides/notesSlide1891.xml" ContentType="application/vnd.openxmlformats-officedocument.presentationml.notesSlide+xml"/>
  <Override PartName="/ppt/notesSlides/notesSlide1892.xml" ContentType="application/vnd.openxmlformats-officedocument.presentationml.notesSlide+xml"/>
  <Override PartName="/ppt/notesSlides/notesSlide1893.xml" ContentType="application/vnd.openxmlformats-officedocument.presentationml.notesSlide+xml"/>
  <Override PartName="/ppt/notesSlides/notesSlide1894.xml" ContentType="application/vnd.openxmlformats-officedocument.presentationml.notesSlide+xml"/>
  <Override PartName="/ppt/notesSlides/notesSlide1895.xml" ContentType="application/vnd.openxmlformats-officedocument.presentationml.notesSlide+xml"/>
  <Override PartName="/ppt/notesSlides/notesSlide1896.xml" ContentType="application/vnd.openxmlformats-officedocument.presentationml.notesSlide+xml"/>
  <Override PartName="/ppt/notesSlides/notesSlide1897.xml" ContentType="application/vnd.openxmlformats-officedocument.presentationml.notesSlide+xml"/>
  <Override PartName="/ppt/notesSlides/notesSlide1898.xml" ContentType="application/vnd.openxmlformats-officedocument.presentationml.notesSlide+xml"/>
  <Override PartName="/ppt/notesSlides/notesSlide1899.xml" ContentType="application/vnd.openxmlformats-officedocument.presentationml.notesSlide+xml"/>
  <Override PartName="/ppt/notesSlides/notesSlide1900.xml" ContentType="application/vnd.openxmlformats-officedocument.presentationml.notesSlide+xml"/>
  <Override PartName="/ppt/notesSlides/notesSlide1901.xml" ContentType="application/vnd.openxmlformats-officedocument.presentationml.notesSlide+xml"/>
  <Override PartName="/ppt/notesSlides/notesSlide1902.xml" ContentType="application/vnd.openxmlformats-officedocument.presentationml.notesSlide+xml"/>
  <Override PartName="/ppt/notesSlides/notesSlide1903.xml" ContentType="application/vnd.openxmlformats-officedocument.presentationml.notesSlide+xml"/>
  <Override PartName="/ppt/notesSlides/notesSlide1904.xml" ContentType="application/vnd.openxmlformats-officedocument.presentationml.notesSlide+xml"/>
  <Override PartName="/ppt/notesSlides/notesSlide1905.xml" ContentType="application/vnd.openxmlformats-officedocument.presentationml.notesSlide+xml"/>
  <Override PartName="/ppt/notesSlides/notesSlide1906.xml" ContentType="application/vnd.openxmlformats-officedocument.presentationml.notesSlide+xml"/>
  <Override PartName="/ppt/notesSlides/notesSlide1907.xml" ContentType="application/vnd.openxmlformats-officedocument.presentationml.notesSlide+xml"/>
  <Override PartName="/ppt/notesSlides/notesSlide1908.xml" ContentType="application/vnd.openxmlformats-officedocument.presentationml.notesSlide+xml"/>
  <Override PartName="/ppt/notesSlides/notesSlide1909.xml" ContentType="application/vnd.openxmlformats-officedocument.presentationml.notesSlide+xml"/>
  <Override PartName="/ppt/notesSlides/notesSlide1910.xml" ContentType="application/vnd.openxmlformats-officedocument.presentationml.notesSlide+xml"/>
  <Override PartName="/ppt/notesSlides/notesSlide1911.xml" ContentType="application/vnd.openxmlformats-officedocument.presentationml.notesSlide+xml"/>
  <Override PartName="/ppt/notesSlides/notesSlide1912.xml" ContentType="application/vnd.openxmlformats-officedocument.presentationml.notesSlide+xml"/>
  <Override PartName="/ppt/notesSlides/notesSlide1913.xml" ContentType="application/vnd.openxmlformats-officedocument.presentationml.notesSlide+xml"/>
  <Override PartName="/ppt/notesSlides/notesSlide1914.xml" ContentType="application/vnd.openxmlformats-officedocument.presentationml.notesSlide+xml"/>
  <Override PartName="/ppt/notesSlides/notesSlide1915.xml" ContentType="application/vnd.openxmlformats-officedocument.presentationml.notesSlide+xml"/>
  <Override PartName="/ppt/notesSlides/notesSlide1916.xml" ContentType="application/vnd.openxmlformats-officedocument.presentationml.notesSlide+xml"/>
  <Override PartName="/ppt/notesSlides/notesSlide1917.xml" ContentType="application/vnd.openxmlformats-officedocument.presentationml.notesSlide+xml"/>
  <Override PartName="/ppt/notesSlides/notesSlide1918.xml" ContentType="application/vnd.openxmlformats-officedocument.presentationml.notesSlide+xml"/>
  <Override PartName="/ppt/notesSlides/notesSlide1919.xml" ContentType="application/vnd.openxmlformats-officedocument.presentationml.notesSlide+xml"/>
  <Override PartName="/ppt/notesSlides/notesSlide1920.xml" ContentType="application/vnd.openxmlformats-officedocument.presentationml.notesSlide+xml"/>
  <Override PartName="/ppt/notesSlides/notesSlide1921.xml" ContentType="application/vnd.openxmlformats-officedocument.presentationml.notesSlide+xml"/>
  <Override PartName="/ppt/notesSlides/notesSlide1922.xml" ContentType="application/vnd.openxmlformats-officedocument.presentationml.notesSlide+xml"/>
  <Override PartName="/ppt/notesSlides/notesSlide1923.xml" ContentType="application/vnd.openxmlformats-officedocument.presentationml.notesSlide+xml"/>
  <Override PartName="/ppt/notesSlides/notesSlide1924.xml" ContentType="application/vnd.openxmlformats-officedocument.presentationml.notesSlide+xml"/>
  <Override PartName="/ppt/notesSlides/notesSlide1925.xml" ContentType="application/vnd.openxmlformats-officedocument.presentationml.notesSlide+xml"/>
  <Override PartName="/ppt/notesSlides/notesSlide1926.xml" ContentType="application/vnd.openxmlformats-officedocument.presentationml.notesSlide+xml"/>
  <Override PartName="/ppt/notesSlides/notesSlide1927.xml" ContentType="application/vnd.openxmlformats-officedocument.presentationml.notesSlide+xml"/>
  <Override PartName="/ppt/notesSlides/notesSlide1928.xml" ContentType="application/vnd.openxmlformats-officedocument.presentationml.notesSlide+xml"/>
  <Override PartName="/ppt/notesSlides/notesSlide1929.xml" ContentType="application/vnd.openxmlformats-officedocument.presentationml.notesSlide+xml"/>
  <Override PartName="/ppt/notesSlides/notesSlide1930.xml" ContentType="application/vnd.openxmlformats-officedocument.presentationml.notesSlide+xml"/>
  <Override PartName="/ppt/notesSlides/notesSlide1931.xml" ContentType="application/vnd.openxmlformats-officedocument.presentationml.notesSlide+xml"/>
  <Override PartName="/ppt/notesSlides/notesSlide1932.xml" ContentType="application/vnd.openxmlformats-officedocument.presentationml.notesSlide+xml"/>
  <Override PartName="/ppt/notesSlides/notesSlide1933.xml" ContentType="application/vnd.openxmlformats-officedocument.presentationml.notesSlide+xml"/>
  <Override PartName="/ppt/notesSlides/notesSlide1934.xml" ContentType="application/vnd.openxmlformats-officedocument.presentationml.notesSlide+xml"/>
  <Override PartName="/ppt/notesSlides/notesSlide1935.xml" ContentType="application/vnd.openxmlformats-officedocument.presentationml.notesSlide+xml"/>
  <Override PartName="/ppt/notesSlides/notesSlide1936.xml" ContentType="application/vnd.openxmlformats-officedocument.presentationml.notesSlide+xml"/>
  <Override PartName="/ppt/notesSlides/notesSlide1937.xml" ContentType="application/vnd.openxmlformats-officedocument.presentationml.notesSlide+xml"/>
  <Override PartName="/ppt/notesSlides/notesSlide1938.xml" ContentType="application/vnd.openxmlformats-officedocument.presentationml.notesSlide+xml"/>
  <Override PartName="/ppt/notesSlides/notesSlide1939.xml" ContentType="application/vnd.openxmlformats-officedocument.presentationml.notesSlide+xml"/>
  <Override PartName="/ppt/notesSlides/notesSlide1940.xml" ContentType="application/vnd.openxmlformats-officedocument.presentationml.notesSlide+xml"/>
  <Override PartName="/ppt/notesSlides/notesSlide1941.xml" ContentType="application/vnd.openxmlformats-officedocument.presentationml.notesSlide+xml"/>
  <Override PartName="/ppt/notesSlides/notesSlide1942.xml" ContentType="application/vnd.openxmlformats-officedocument.presentationml.notesSlide+xml"/>
  <Override PartName="/ppt/notesSlides/notesSlide1943.xml" ContentType="application/vnd.openxmlformats-officedocument.presentationml.notesSlide+xml"/>
  <Override PartName="/ppt/notesSlides/notesSlide1944.xml" ContentType="application/vnd.openxmlformats-officedocument.presentationml.notesSlide+xml"/>
  <Override PartName="/ppt/notesSlides/notesSlide1945.xml" ContentType="application/vnd.openxmlformats-officedocument.presentationml.notesSlide+xml"/>
  <Override PartName="/ppt/notesSlides/notesSlide1946.xml" ContentType="application/vnd.openxmlformats-officedocument.presentationml.notesSlide+xml"/>
  <Override PartName="/ppt/notesSlides/notesSlide1947.xml" ContentType="application/vnd.openxmlformats-officedocument.presentationml.notesSlide+xml"/>
  <Override PartName="/ppt/notesSlides/notesSlide1948.xml" ContentType="application/vnd.openxmlformats-officedocument.presentationml.notesSlide+xml"/>
  <Override PartName="/ppt/notesSlides/notesSlide1949.xml" ContentType="application/vnd.openxmlformats-officedocument.presentationml.notesSlide+xml"/>
  <Override PartName="/ppt/notesSlides/notesSlide1950.xml" ContentType="application/vnd.openxmlformats-officedocument.presentationml.notesSlide+xml"/>
  <Override PartName="/ppt/notesSlides/notesSlide1951.xml" ContentType="application/vnd.openxmlformats-officedocument.presentationml.notesSlide+xml"/>
  <Override PartName="/ppt/notesSlides/notesSlide1952.xml" ContentType="application/vnd.openxmlformats-officedocument.presentationml.notesSlide+xml"/>
  <Override PartName="/ppt/notesSlides/notesSlide1953.xml" ContentType="application/vnd.openxmlformats-officedocument.presentationml.notesSlide+xml"/>
  <Override PartName="/ppt/notesSlides/notesSlide1954.xml" ContentType="application/vnd.openxmlformats-officedocument.presentationml.notesSlide+xml"/>
  <Override PartName="/ppt/notesSlides/notesSlide1955.xml" ContentType="application/vnd.openxmlformats-officedocument.presentationml.notesSlide+xml"/>
  <Override PartName="/ppt/notesSlides/notesSlide1956.xml" ContentType="application/vnd.openxmlformats-officedocument.presentationml.notesSlide+xml"/>
  <Override PartName="/ppt/notesSlides/notesSlide1957.xml" ContentType="application/vnd.openxmlformats-officedocument.presentationml.notesSlide+xml"/>
  <Override PartName="/ppt/notesSlides/notesSlide1958.xml" ContentType="application/vnd.openxmlformats-officedocument.presentationml.notesSlide+xml"/>
  <Override PartName="/ppt/notesSlides/notesSlide1959.xml" ContentType="application/vnd.openxmlformats-officedocument.presentationml.notesSlide+xml"/>
  <Override PartName="/ppt/notesSlides/notesSlide1960.xml" ContentType="application/vnd.openxmlformats-officedocument.presentationml.notesSlide+xml"/>
  <Override PartName="/ppt/notesSlides/notesSlide1961.xml" ContentType="application/vnd.openxmlformats-officedocument.presentationml.notesSlide+xml"/>
  <Override PartName="/ppt/notesSlides/notesSlide1962.xml" ContentType="application/vnd.openxmlformats-officedocument.presentationml.notesSlide+xml"/>
  <Override PartName="/ppt/notesSlides/notesSlide1963.xml" ContentType="application/vnd.openxmlformats-officedocument.presentationml.notesSlide+xml"/>
  <Override PartName="/ppt/notesSlides/notesSlide1964.xml" ContentType="application/vnd.openxmlformats-officedocument.presentationml.notesSlide+xml"/>
  <Override PartName="/ppt/notesSlides/notesSlide1965.xml" ContentType="application/vnd.openxmlformats-officedocument.presentationml.notesSlide+xml"/>
  <Override PartName="/ppt/notesSlides/notesSlide1966.xml" ContentType="application/vnd.openxmlformats-officedocument.presentationml.notesSlide+xml"/>
  <Override PartName="/ppt/notesSlides/notesSlide1967.xml" ContentType="application/vnd.openxmlformats-officedocument.presentationml.notesSlide+xml"/>
  <Override PartName="/ppt/notesSlides/notesSlide1968.xml" ContentType="application/vnd.openxmlformats-officedocument.presentationml.notesSlide+xml"/>
  <Override PartName="/ppt/notesSlides/notesSlide1969.xml" ContentType="application/vnd.openxmlformats-officedocument.presentationml.notesSlide+xml"/>
  <Override PartName="/ppt/notesSlides/notesSlide1970.xml" ContentType="application/vnd.openxmlformats-officedocument.presentationml.notesSlide+xml"/>
  <Override PartName="/ppt/notesSlides/notesSlide1971.xml" ContentType="application/vnd.openxmlformats-officedocument.presentationml.notesSlide+xml"/>
  <Override PartName="/ppt/notesSlides/notesSlide1972.xml" ContentType="application/vnd.openxmlformats-officedocument.presentationml.notesSlide+xml"/>
  <Override PartName="/ppt/notesSlides/notesSlide1973.xml" ContentType="application/vnd.openxmlformats-officedocument.presentationml.notesSlide+xml"/>
  <Override PartName="/ppt/notesSlides/notesSlide1974.xml" ContentType="application/vnd.openxmlformats-officedocument.presentationml.notesSlide+xml"/>
  <Override PartName="/ppt/notesSlides/notesSlide1975.xml" ContentType="application/vnd.openxmlformats-officedocument.presentationml.notesSlide+xml"/>
  <Override PartName="/ppt/notesSlides/notesSlide1976.xml" ContentType="application/vnd.openxmlformats-officedocument.presentationml.notesSlide+xml"/>
  <Override PartName="/ppt/notesSlides/notesSlide1977.xml" ContentType="application/vnd.openxmlformats-officedocument.presentationml.notesSlide+xml"/>
  <Override PartName="/ppt/notesSlides/notesSlide1978.xml" ContentType="application/vnd.openxmlformats-officedocument.presentationml.notesSlide+xml"/>
  <Override PartName="/ppt/notesSlides/notesSlide1979.xml" ContentType="application/vnd.openxmlformats-officedocument.presentationml.notesSlide+xml"/>
  <Override PartName="/ppt/notesSlides/notesSlide1980.xml" ContentType="application/vnd.openxmlformats-officedocument.presentationml.notesSlide+xml"/>
  <Override PartName="/ppt/notesSlides/notesSlide1981.xml" ContentType="application/vnd.openxmlformats-officedocument.presentationml.notesSlide+xml"/>
  <Override PartName="/ppt/notesSlides/notesSlide1982.xml" ContentType="application/vnd.openxmlformats-officedocument.presentationml.notesSlide+xml"/>
  <Override PartName="/ppt/notesSlides/notesSlide1983.xml" ContentType="application/vnd.openxmlformats-officedocument.presentationml.notesSlide+xml"/>
  <Override PartName="/ppt/notesSlides/notesSlide1984.xml" ContentType="application/vnd.openxmlformats-officedocument.presentationml.notesSlide+xml"/>
  <Override PartName="/ppt/notesSlides/notesSlide1985.xml" ContentType="application/vnd.openxmlformats-officedocument.presentationml.notesSlide+xml"/>
  <Override PartName="/ppt/notesSlides/notesSlide1986.xml" ContentType="application/vnd.openxmlformats-officedocument.presentationml.notesSlide+xml"/>
  <Override PartName="/ppt/notesSlides/notesSlide1987.xml" ContentType="application/vnd.openxmlformats-officedocument.presentationml.notesSlide+xml"/>
  <Override PartName="/ppt/notesSlides/notesSlide1988.xml" ContentType="application/vnd.openxmlformats-officedocument.presentationml.notesSlide+xml"/>
  <Override PartName="/ppt/notesSlides/notesSlide1989.xml" ContentType="application/vnd.openxmlformats-officedocument.presentationml.notesSlide+xml"/>
  <Override PartName="/ppt/notesSlides/notesSlide1990.xml" ContentType="application/vnd.openxmlformats-officedocument.presentationml.notesSlide+xml"/>
  <Override PartName="/ppt/notesSlides/notesSlide1991.xml" ContentType="application/vnd.openxmlformats-officedocument.presentationml.notesSlide+xml"/>
  <Override PartName="/ppt/notesSlides/notesSlide1992.xml" ContentType="application/vnd.openxmlformats-officedocument.presentationml.notesSlide+xml"/>
  <Override PartName="/ppt/notesSlides/notesSlide1993.xml" ContentType="application/vnd.openxmlformats-officedocument.presentationml.notesSlide+xml"/>
  <Override PartName="/ppt/notesSlides/notesSlide1994.xml" ContentType="application/vnd.openxmlformats-officedocument.presentationml.notesSlide+xml"/>
  <Override PartName="/ppt/notesSlides/notesSlide1995.xml" ContentType="application/vnd.openxmlformats-officedocument.presentationml.notesSlide+xml"/>
  <Override PartName="/ppt/notesSlides/notesSlide1996.xml" ContentType="application/vnd.openxmlformats-officedocument.presentationml.notesSlide+xml"/>
  <Override PartName="/ppt/notesSlides/notesSlide1997.xml" ContentType="application/vnd.openxmlformats-officedocument.presentationml.notesSlide+xml"/>
  <Override PartName="/ppt/notesSlides/notesSlide1998.xml" ContentType="application/vnd.openxmlformats-officedocument.presentationml.notesSlide+xml"/>
  <Override PartName="/ppt/notesSlides/notesSlide1999.xml" ContentType="application/vnd.openxmlformats-officedocument.presentationml.notesSlide+xml"/>
  <Override PartName="/ppt/notesSlides/notesSlide2000.xml" ContentType="application/vnd.openxmlformats-officedocument.presentationml.notesSlide+xml"/>
  <Override PartName="/ppt/notesSlides/notesSlide2001.xml" ContentType="application/vnd.openxmlformats-officedocument.presentationml.notesSlide+xml"/>
  <Override PartName="/ppt/notesSlides/notesSlide2002.xml" ContentType="application/vnd.openxmlformats-officedocument.presentationml.notesSlide+xml"/>
  <Override PartName="/ppt/notesSlides/notesSlide2003.xml" ContentType="application/vnd.openxmlformats-officedocument.presentationml.notesSlide+xml"/>
  <Override PartName="/ppt/notesSlides/notesSlide2004.xml" ContentType="application/vnd.openxmlformats-officedocument.presentationml.notesSlide+xml"/>
  <Override PartName="/ppt/notesSlides/notesSlide2005.xml" ContentType="application/vnd.openxmlformats-officedocument.presentationml.notesSlide+xml"/>
  <Override PartName="/ppt/notesSlides/notesSlide2006.xml" ContentType="application/vnd.openxmlformats-officedocument.presentationml.notesSlide+xml"/>
  <Override PartName="/ppt/notesSlides/notesSlide2007.xml" ContentType="application/vnd.openxmlformats-officedocument.presentationml.notesSlide+xml"/>
  <Override PartName="/ppt/notesSlides/notesSlide2008.xml" ContentType="application/vnd.openxmlformats-officedocument.presentationml.notesSlide+xml"/>
  <Override PartName="/ppt/notesSlides/notesSlide2009.xml" ContentType="application/vnd.openxmlformats-officedocument.presentationml.notesSlide+xml"/>
  <Override PartName="/ppt/notesSlides/notesSlide2010.xml" ContentType="application/vnd.openxmlformats-officedocument.presentationml.notesSlide+xml"/>
  <Override PartName="/ppt/notesSlides/notesSlide2011.xml" ContentType="application/vnd.openxmlformats-officedocument.presentationml.notesSlide+xml"/>
  <Override PartName="/ppt/notesSlides/notesSlide2012.xml" ContentType="application/vnd.openxmlformats-officedocument.presentationml.notesSlide+xml"/>
  <Override PartName="/ppt/notesSlides/notesSlide2013.xml" ContentType="application/vnd.openxmlformats-officedocument.presentationml.notesSlide+xml"/>
  <Override PartName="/ppt/notesSlides/notesSlide2014.xml" ContentType="application/vnd.openxmlformats-officedocument.presentationml.notesSlide+xml"/>
  <Override PartName="/ppt/notesSlides/notesSlide2015.xml" ContentType="application/vnd.openxmlformats-officedocument.presentationml.notesSlide+xml"/>
  <Override PartName="/ppt/notesSlides/notesSlide2016.xml" ContentType="application/vnd.openxmlformats-officedocument.presentationml.notesSlide+xml"/>
  <Override PartName="/ppt/notesSlides/notesSlide2017.xml" ContentType="application/vnd.openxmlformats-officedocument.presentationml.notesSlide+xml"/>
  <Override PartName="/ppt/notesSlides/notesSlide2018.xml" ContentType="application/vnd.openxmlformats-officedocument.presentationml.notesSlide+xml"/>
  <Override PartName="/ppt/notesSlides/notesSlide2019.xml" ContentType="application/vnd.openxmlformats-officedocument.presentationml.notesSlide+xml"/>
  <Override PartName="/ppt/notesSlides/notesSlide2020.xml" ContentType="application/vnd.openxmlformats-officedocument.presentationml.notesSlide+xml"/>
  <Override PartName="/ppt/notesSlides/notesSlide2021.xml" ContentType="application/vnd.openxmlformats-officedocument.presentationml.notesSlide+xml"/>
  <Override PartName="/ppt/notesSlides/notesSlide2022.xml" ContentType="application/vnd.openxmlformats-officedocument.presentationml.notesSlide+xml"/>
  <Override PartName="/ppt/notesSlides/notesSlide2023.xml" ContentType="application/vnd.openxmlformats-officedocument.presentationml.notesSlide+xml"/>
  <Override PartName="/ppt/notesSlides/notesSlide2024.xml" ContentType="application/vnd.openxmlformats-officedocument.presentationml.notesSlide+xml"/>
  <Override PartName="/ppt/notesSlides/notesSlide2025.xml" ContentType="application/vnd.openxmlformats-officedocument.presentationml.notesSlide+xml"/>
  <Override PartName="/ppt/notesSlides/notesSlide2026.xml" ContentType="application/vnd.openxmlformats-officedocument.presentationml.notesSlide+xml"/>
  <Override PartName="/ppt/notesSlides/notesSlide2027.xml" ContentType="application/vnd.openxmlformats-officedocument.presentationml.notesSlide+xml"/>
  <Override PartName="/ppt/notesSlides/notesSlide2028.xml" ContentType="application/vnd.openxmlformats-officedocument.presentationml.notesSlide+xml"/>
  <Override PartName="/ppt/notesSlides/notesSlide2029.xml" ContentType="application/vnd.openxmlformats-officedocument.presentationml.notesSlide+xml"/>
  <Override PartName="/ppt/notesSlides/notesSlide2030.xml" ContentType="application/vnd.openxmlformats-officedocument.presentationml.notesSlide+xml"/>
  <Override PartName="/ppt/notesSlides/notesSlide2031.xml" ContentType="application/vnd.openxmlformats-officedocument.presentationml.notesSlide+xml"/>
  <Override PartName="/ppt/notesSlides/notesSlide2032.xml" ContentType="application/vnd.openxmlformats-officedocument.presentationml.notesSlide+xml"/>
  <Override PartName="/ppt/notesSlides/notesSlide2033.xml" ContentType="application/vnd.openxmlformats-officedocument.presentationml.notesSlide+xml"/>
  <Override PartName="/ppt/notesSlides/notesSlide2034.xml" ContentType="application/vnd.openxmlformats-officedocument.presentationml.notesSlide+xml"/>
  <Override PartName="/ppt/notesSlides/notesSlide2035.xml" ContentType="application/vnd.openxmlformats-officedocument.presentationml.notesSlide+xml"/>
  <Override PartName="/ppt/notesSlides/notesSlide2036.xml" ContentType="application/vnd.openxmlformats-officedocument.presentationml.notesSlide+xml"/>
  <Override PartName="/ppt/notesSlides/notesSlide2037.xml" ContentType="application/vnd.openxmlformats-officedocument.presentationml.notesSlide+xml"/>
  <Override PartName="/ppt/notesSlides/notesSlide2038.xml" ContentType="application/vnd.openxmlformats-officedocument.presentationml.notesSlide+xml"/>
  <Override PartName="/ppt/notesSlides/notesSlide2039.xml" ContentType="application/vnd.openxmlformats-officedocument.presentationml.notesSlide+xml"/>
  <Override PartName="/ppt/notesSlides/notesSlide2040.xml" ContentType="application/vnd.openxmlformats-officedocument.presentationml.notesSlide+xml"/>
  <Override PartName="/ppt/notesSlides/notesSlide2041.xml" ContentType="application/vnd.openxmlformats-officedocument.presentationml.notesSlide+xml"/>
  <Override PartName="/ppt/notesSlides/notesSlide2042.xml" ContentType="application/vnd.openxmlformats-officedocument.presentationml.notesSlide+xml"/>
  <Override PartName="/ppt/notesSlides/notesSlide2043.xml" ContentType="application/vnd.openxmlformats-officedocument.presentationml.notesSlide+xml"/>
  <Override PartName="/ppt/notesSlides/notesSlide2044.xml" ContentType="application/vnd.openxmlformats-officedocument.presentationml.notesSlide+xml"/>
  <Override PartName="/ppt/notesSlides/notesSlide2045.xml" ContentType="application/vnd.openxmlformats-officedocument.presentationml.notesSlide+xml"/>
  <Override PartName="/ppt/notesSlides/notesSlide2046.xml" ContentType="application/vnd.openxmlformats-officedocument.presentationml.notesSlide+xml"/>
  <Override PartName="/ppt/notesSlides/notesSlide2047.xml" ContentType="application/vnd.openxmlformats-officedocument.presentationml.notesSlide+xml"/>
  <Override PartName="/ppt/notesSlides/notesSlide2048.xml" ContentType="application/vnd.openxmlformats-officedocument.presentationml.notesSlide+xml"/>
  <Override PartName="/ppt/notesSlides/notesSlide2049.xml" ContentType="application/vnd.openxmlformats-officedocument.presentationml.notesSlide+xml"/>
  <Override PartName="/ppt/notesSlides/notesSlide2050.xml" ContentType="application/vnd.openxmlformats-officedocument.presentationml.notesSlide+xml"/>
  <Override PartName="/ppt/notesSlides/notesSlide2051.xml" ContentType="application/vnd.openxmlformats-officedocument.presentationml.notesSlide+xml"/>
  <Override PartName="/ppt/notesSlides/notesSlide2052.xml" ContentType="application/vnd.openxmlformats-officedocument.presentationml.notesSlide+xml"/>
  <Override PartName="/ppt/notesSlides/notesSlide2053.xml" ContentType="application/vnd.openxmlformats-officedocument.presentationml.notesSlide+xml"/>
  <Override PartName="/ppt/notesSlides/notesSlide2054.xml" ContentType="application/vnd.openxmlformats-officedocument.presentationml.notesSlide+xml"/>
  <Override PartName="/ppt/notesSlides/notesSlide2055.xml" ContentType="application/vnd.openxmlformats-officedocument.presentationml.notesSlide+xml"/>
  <Override PartName="/ppt/notesSlides/notesSlide2056.xml" ContentType="application/vnd.openxmlformats-officedocument.presentationml.notesSlide+xml"/>
  <Override PartName="/ppt/notesSlides/notesSlide2057.xml" ContentType="application/vnd.openxmlformats-officedocument.presentationml.notesSlide+xml"/>
  <Override PartName="/ppt/notesSlides/notesSlide2058.xml" ContentType="application/vnd.openxmlformats-officedocument.presentationml.notesSlide+xml"/>
  <Override PartName="/ppt/notesSlides/notesSlide2059.xml" ContentType="application/vnd.openxmlformats-officedocument.presentationml.notesSlide+xml"/>
  <Override PartName="/ppt/notesSlides/notesSlide2060.xml" ContentType="application/vnd.openxmlformats-officedocument.presentationml.notesSlide+xml"/>
  <Override PartName="/ppt/notesSlides/notesSlide2061.xml" ContentType="application/vnd.openxmlformats-officedocument.presentationml.notesSlide+xml"/>
  <Override PartName="/ppt/notesSlides/notesSlide2062.xml" ContentType="application/vnd.openxmlformats-officedocument.presentationml.notesSlide+xml"/>
  <Override PartName="/ppt/notesSlides/notesSlide2063.xml" ContentType="application/vnd.openxmlformats-officedocument.presentationml.notesSlide+xml"/>
  <Override PartName="/ppt/notesSlides/notesSlide2064.xml" ContentType="application/vnd.openxmlformats-officedocument.presentationml.notesSlide+xml"/>
  <Override PartName="/ppt/notesSlides/notesSlide2065.xml" ContentType="application/vnd.openxmlformats-officedocument.presentationml.notesSlide+xml"/>
  <Override PartName="/ppt/notesSlides/notesSlide2066.xml" ContentType="application/vnd.openxmlformats-officedocument.presentationml.notesSlide+xml"/>
  <Override PartName="/ppt/notesSlides/notesSlide2067.xml" ContentType="application/vnd.openxmlformats-officedocument.presentationml.notesSlide+xml"/>
  <Override PartName="/ppt/notesSlides/notesSlide2068.xml" ContentType="application/vnd.openxmlformats-officedocument.presentationml.notesSlide+xml"/>
  <Override PartName="/ppt/notesSlides/notesSlide2069.xml" ContentType="application/vnd.openxmlformats-officedocument.presentationml.notesSlide+xml"/>
  <Override PartName="/ppt/notesSlides/notesSlide2070.xml" ContentType="application/vnd.openxmlformats-officedocument.presentationml.notesSlide+xml"/>
  <Override PartName="/ppt/notesSlides/notesSlide20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73"/>
  </p:notesMasterIdLst>
  <p:sldIdLst>
    <p:sldId id="276" r:id="rId2"/>
    <p:sldId id="277" r:id="rId3"/>
    <p:sldId id="278"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316" r:id="rId51"/>
    <p:sldId id="317" r:id="rId52"/>
    <p:sldId id="318" r:id="rId53"/>
    <p:sldId id="279" r:id="rId54"/>
    <p:sldId id="280" r:id="rId55"/>
    <p:sldId id="281"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259" r:id="rId87"/>
    <p:sldId id="260" r:id="rId88"/>
    <p:sldId id="261" r:id="rId89"/>
    <p:sldId id="262" r:id="rId90"/>
    <p:sldId id="263"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258"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38" r:id="rId182"/>
    <p:sldId id="439" r:id="rId183"/>
    <p:sldId id="440" r:id="rId184"/>
    <p:sldId id="441" r:id="rId185"/>
    <p:sldId id="442" r:id="rId186"/>
    <p:sldId id="443" r:id="rId187"/>
    <p:sldId id="444" r:id="rId188"/>
    <p:sldId id="445" r:id="rId189"/>
    <p:sldId id="446" r:id="rId190"/>
    <p:sldId id="447" r:id="rId191"/>
    <p:sldId id="448" r:id="rId192"/>
    <p:sldId id="449" r:id="rId193"/>
    <p:sldId id="450" r:id="rId194"/>
    <p:sldId id="451" r:id="rId195"/>
    <p:sldId id="452" r:id="rId196"/>
    <p:sldId id="453" r:id="rId197"/>
    <p:sldId id="454" r:id="rId198"/>
    <p:sldId id="455" r:id="rId199"/>
    <p:sldId id="456" r:id="rId200"/>
    <p:sldId id="457" r:id="rId201"/>
    <p:sldId id="458" r:id="rId202"/>
    <p:sldId id="459" r:id="rId203"/>
    <p:sldId id="460" r:id="rId204"/>
    <p:sldId id="461" r:id="rId205"/>
    <p:sldId id="462" r:id="rId206"/>
    <p:sldId id="463" r:id="rId207"/>
    <p:sldId id="464" r:id="rId208"/>
    <p:sldId id="465" r:id="rId209"/>
    <p:sldId id="466" r:id="rId210"/>
    <p:sldId id="467" r:id="rId211"/>
    <p:sldId id="468" r:id="rId212"/>
    <p:sldId id="469" r:id="rId213"/>
    <p:sldId id="470" r:id="rId214"/>
    <p:sldId id="471" r:id="rId215"/>
    <p:sldId id="472" r:id="rId216"/>
    <p:sldId id="473" r:id="rId217"/>
    <p:sldId id="474" r:id="rId218"/>
    <p:sldId id="475" r:id="rId219"/>
    <p:sldId id="476" r:id="rId220"/>
    <p:sldId id="477" r:id="rId221"/>
    <p:sldId id="478" r:id="rId222"/>
    <p:sldId id="479" r:id="rId223"/>
    <p:sldId id="480" r:id="rId224"/>
    <p:sldId id="481" r:id="rId225"/>
    <p:sldId id="482" r:id="rId226"/>
    <p:sldId id="483" r:id="rId227"/>
    <p:sldId id="484" r:id="rId228"/>
    <p:sldId id="485" r:id="rId229"/>
    <p:sldId id="486" r:id="rId230"/>
    <p:sldId id="487" r:id="rId231"/>
    <p:sldId id="488" r:id="rId232"/>
    <p:sldId id="489" r:id="rId233"/>
    <p:sldId id="490" r:id="rId234"/>
    <p:sldId id="491" r:id="rId235"/>
    <p:sldId id="492" r:id="rId236"/>
    <p:sldId id="493" r:id="rId237"/>
    <p:sldId id="494" r:id="rId238"/>
    <p:sldId id="495" r:id="rId239"/>
    <p:sldId id="496" r:id="rId240"/>
    <p:sldId id="497" r:id="rId241"/>
    <p:sldId id="498" r:id="rId242"/>
    <p:sldId id="499" r:id="rId243"/>
    <p:sldId id="500" r:id="rId244"/>
    <p:sldId id="501" r:id="rId245"/>
    <p:sldId id="502" r:id="rId246"/>
    <p:sldId id="503" r:id="rId247"/>
    <p:sldId id="504" r:id="rId248"/>
    <p:sldId id="505" r:id="rId249"/>
    <p:sldId id="506" r:id="rId250"/>
    <p:sldId id="507" r:id="rId251"/>
    <p:sldId id="508" r:id="rId252"/>
    <p:sldId id="509" r:id="rId253"/>
    <p:sldId id="510" r:id="rId254"/>
    <p:sldId id="511" r:id="rId255"/>
    <p:sldId id="512" r:id="rId256"/>
    <p:sldId id="513" r:id="rId257"/>
    <p:sldId id="514" r:id="rId258"/>
    <p:sldId id="515" r:id="rId259"/>
    <p:sldId id="516" r:id="rId260"/>
    <p:sldId id="517" r:id="rId261"/>
    <p:sldId id="518" r:id="rId262"/>
    <p:sldId id="519" r:id="rId263"/>
    <p:sldId id="520" r:id="rId264"/>
    <p:sldId id="521" r:id="rId265"/>
    <p:sldId id="522" r:id="rId266"/>
    <p:sldId id="523" r:id="rId267"/>
    <p:sldId id="524" r:id="rId268"/>
    <p:sldId id="525" r:id="rId269"/>
    <p:sldId id="526" r:id="rId270"/>
    <p:sldId id="527" r:id="rId271"/>
    <p:sldId id="528" r:id="rId272"/>
    <p:sldId id="529" r:id="rId273"/>
    <p:sldId id="530" r:id="rId274"/>
    <p:sldId id="531" r:id="rId275"/>
    <p:sldId id="532" r:id="rId276"/>
    <p:sldId id="533" r:id="rId277"/>
    <p:sldId id="534" r:id="rId278"/>
    <p:sldId id="535" r:id="rId279"/>
    <p:sldId id="536" r:id="rId280"/>
    <p:sldId id="537" r:id="rId281"/>
    <p:sldId id="538" r:id="rId282"/>
    <p:sldId id="539" r:id="rId283"/>
    <p:sldId id="540" r:id="rId284"/>
    <p:sldId id="541" r:id="rId285"/>
    <p:sldId id="542" r:id="rId286"/>
    <p:sldId id="543" r:id="rId287"/>
    <p:sldId id="544" r:id="rId288"/>
    <p:sldId id="545" r:id="rId289"/>
    <p:sldId id="546" r:id="rId290"/>
    <p:sldId id="547" r:id="rId291"/>
    <p:sldId id="548" r:id="rId292"/>
    <p:sldId id="549" r:id="rId293"/>
    <p:sldId id="550" r:id="rId294"/>
    <p:sldId id="551" r:id="rId295"/>
    <p:sldId id="552" r:id="rId296"/>
    <p:sldId id="553" r:id="rId297"/>
    <p:sldId id="554" r:id="rId298"/>
    <p:sldId id="555" r:id="rId299"/>
    <p:sldId id="556" r:id="rId300"/>
    <p:sldId id="557" r:id="rId301"/>
    <p:sldId id="558" r:id="rId302"/>
    <p:sldId id="559" r:id="rId303"/>
    <p:sldId id="560" r:id="rId304"/>
    <p:sldId id="561" r:id="rId305"/>
    <p:sldId id="562" r:id="rId306"/>
    <p:sldId id="563" r:id="rId307"/>
    <p:sldId id="564" r:id="rId308"/>
    <p:sldId id="565" r:id="rId309"/>
    <p:sldId id="566" r:id="rId310"/>
    <p:sldId id="567" r:id="rId311"/>
    <p:sldId id="568" r:id="rId312"/>
    <p:sldId id="569" r:id="rId313"/>
    <p:sldId id="570" r:id="rId314"/>
    <p:sldId id="571" r:id="rId315"/>
    <p:sldId id="572" r:id="rId316"/>
    <p:sldId id="573" r:id="rId317"/>
    <p:sldId id="574" r:id="rId318"/>
    <p:sldId id="575" r:id="rId319"/>
    <p:sldId id="576" r:id="rId320"/>
    <p:sldId id="577" r:id="rId321"/>
    <p:sldId id="578" r:id="rId322"/>
    <p:sldId id="579" r:id="rId323"/>
    <p:sldId id="580" r:id="rId324"/>
    <p:sldId id="581" r:id="rId325"/>
    <p:sldId id="582" r:id="rId326"/>
    <p:sldId id="583" r:id="rId327"/>
    <p:sldId id="584" r:id="rId328"/>
    <p:sldId id="585" r:id="rId329"/>
    <p:sldId id="586" r:id="rId330"/>
    <p:sldId id="587" r:id="rId331"/>
    <p:sldId id="588" r:id="rId332"/>
    <p:sldId id="589" r:id="rId333"/>
    <p:sldId id="590" r:id="rId334"/>
    <p:sldId id="591" r:id="rId335"/>
    <p:sldId id="592" r:id="rId336"/>
    <p:sldId id="593" r:id="rId337"/>
    <p:sldId id="594" r:id="rId338"/>
    <p:sldId id="595" r:id="rId339"/>
    <p:sldId id="596" r:id="rId340"/>
    <p:sldId id="597" r:id="rId341"/>
    <p:sldId id="598" r:id="rId342"/>
    <p:sldId id="599" r:id="rId343"/>
    <p:sldId id="600" r:id="rId344"/>
    <p:sldId id="601" r:id="rId345"/>
    <p:sldId id="602" r:id="rId346"/>
    <p:sldId id="603" r:id="rId347"/>
    <p:sldId id="604" r:id="rId348"/>
    <p:sldId id="605" r:id="rId349"/>
    <p:sldId id="606" r:id="rId350"/>
    <p:sldId id="607" r:id="rId351"/>
    <p:sldId id="608" r:id="rId352"/>
    <p:sldId id="609" r:id="rId353"/>
    <p:sldId id="610" r:id="rId354"/>
    <p:sldId id="611" r:id="rId355"/>
    <p:sldId id="612" r:id="rId356"/>
    <p:sldId id="613" r:id="rId357"/>
    <p:sldId id="614" r:id="rId358"/>
    <p:sldId id="615" r:id="rId359"/>
    <p:sldId id="616" r:id="rId360"/>
    <p:sldId id="617" r:id="rId361"/>
    <p:sldId id="618" r:id="rId362"/>
    <p:sldId id="619" r:id="rId363"/>
    <p:sldId id="620" r:id="rId364"/>
    <p:sldId id="621" r:id="rId365"/>
    <p:sldId id="622" r:id="rId366"/>
    <p:sldId id="623" r:id="rId367"/>
    <p:sldId id="624" r:id="rId368"/>
    <p:sldId id="625" r:id="rId369"/>
    <p:sldId id="626" r:id="rId370"/>
    <p:sldId id="627" r:id="rId371"/>
    <p:sldId id="628" r:id="rId372"/>
    <p:sldId id="629" r:id="rId373"/>
    <p:sldId id="630" r:id="rId374"/>
    <p:sldId id="631" r:id="rId375"/>
    <p:sldId id="632" r:id="rId376"/>
    <p:sldId id="633" r:id="rId377"/>
    <p:sldId id="634" r:id="rId378"/>
    <p:sldId id="635" r:id="rId379"/>
    <p:sldId id="636" r:id="rId380"/>
    <p:sldId id="637" r:id="rId381"/>
    <p:sldId id="638" r:id="rId382"/>
    <p:sldId id="639" r:id="rId383"/>
    <p:sldId id="640" r:id="rId384"/>
    <p:sldId id="641" r:id="rId385"/>
    <p:sldId id="642" r:id="rId386"/>
    <p:sldId id="643" r:id="rId387"/>
    <p:sldId id="644" r:id="rId388"/>
    <p:sldId id="645" r:id="rId389"/>
    <p:sldId id="646" r:id="rId390"/>
    <p:sldId id="647" r:id="rId391"/>
    <p:sldId id="648" r:id="rId392"/>
    <p:sldId id="649" r:id="rId393"/>
    <p:sldId id="650" r:id="rId394"/>
    <p:sldId id="651" r:id="rId395"/>
    <p:sldId id="652" r:id="rId396"/>
    <p:sldId id="653" r:id="rId397"/>
    <p:sldId id="654" r:id="rId398"/>
    <p:sldId id="655" r:id="rId399"/>
    <p:sldId id="656" r:id="rId400"/>
    <p:sldId id="657" r:id="rId401"/>
    <p:sldId id="658" r:id="rId402"/>
    <p:sldId id="659" r:id="rId403"/>
    <p:sldId id="660" r:id="rId404"/>
    <p:sldId id="661" r:id="rId405"/>
    <p:sldId id="662" r:id="rId406"/>
    <p:sldId id="663" r:id="rId407"/>
    <p:sldId id="664" r:id="rId408"/>
    <p:sldId id="665" r:id="rId409"/>
    <p:sldId id="666" r:id="rId410"/>
    <p:sldId id="667" r:id="rId411"/>
    <p:sldId id="668" r:id="rId412"/>
    <p:sldId id="669" r:id="rId413"/>
    <p:sldId id="670" r:id="rId414"/>
    <p:sldId id="671" r:id="rId415"/>
    <p:sldId id="672" r:id="rId416"/>
    <p:sldId id="673" r:id="rId417"/>
    <p:sldId id="674" r:id="rId418"/>
    <p:sldId id="675" r:id="rId419"/>
    <p:sldId id="676" r:id="rId420"/>
    <p:sldId id="677" r:id="rId421"/>
    <p:sldId id="678" r:id="rId422"/>
    <p:sldId id="679" r:id="rId423"/>
    <p:sldId id="680" r:id="rId424"/>
    <p:sldId id="681" r:id="rId425"/>
    <p:sldId id="682" r:id="rId426"/>
    <p:sldId id="683" r:id="rId427"/>
    <p:sldId id="684" r:id="rId428"/>
    <p:sldId id="685" r:id="rId429"/>
    <p:sldId id="686" r:id="rId430"/>
    <p:sldId id="687" r:id="rId431"/>
    <p:sldId id="688" r:id="rId432"/>
    <p:sldId id="689" r:id="rId433"/>
    <p:sldId id="690" r:id="rId434"/>
    <p:sldId id="691" r:id="rId435"/>
    <p:sldId id="692" r:id="rId436"/>
    <p:sldId id="693" r:id="rId437"/>
    <p:sldId id="694" r:id="rId438"/>
    <p:sldId id="695" r:id="rId439"/>
    <p:sldId id="696" r:id="rId440"/>
    <p:sldId id="697" r:id="rId441"/>
    <p:sldId id="698" r:id="rId442"/>
    <p:sldId id="699" r:id="rId443"/>
    <p:sldId id="700" r:id="rId444"/>
    <p:sldId id="701" r:id="rId445"/>
    <p:sldId id="702" r:id="rId446"/>
    <p:sldId id="703" r:id="rId447"/>
    <p:sldId id="704" r:id="rId448"/>
    <p:sldId id="705" r:id="rId449"/>
    <p:sldId id="706" r:id="rId450"/>
    <p:sldId id="707" r:id="rId451"/>
    <p:sldId id="708" r:id="rId452"/>
    <p:sldId id="709" r:id="rId453"/>
    <p:sldId id="710" r:id="rId454"/>
    <p:sldId id="711" r:id="rId455"/>
    <p:sldId id="712" r:id="rId456"/>
    <p:sldId id="713" r:id="rId457"/>
    <p:sldId id="714" r:id="rId458"/>
    <p:sldId id="715" r:id="rId459"/>
    <p:sldId id="716" r:id="rId460"/>
    <p:sldId id="717" r:id="rId461"/>
    <p:sldId id="718" r:id="rId462"/>
    <p:sldId id="719" r:id="rId463"/>
    <p:sldId id="720" r:id="rId464"/>
    <p:sldId id="721" r:id="rId465"/>
    <p:sldId id="722" r:id="rId466"/>
    <p:sldId id="723" r:id="rId467"/>
    <p:sldId id="724" r:id="rId468"/>
    <p:sldId id="725" r:id="rId469"/>
    <p:sldId id="726" r:id="rId470"/>
    <p:sldId id="727" r:id="rId471"/>
    <p:sldId id="728" r:id="rId472"/>
    <p:sldId id="729" r:id="rId473"/>
    <p:sldId id="730" r:id="rId474"/>
    <p:sldId id="731" r:id="rId475"/>
    <p:sldId id="732" r:id="rId476"/>
    <p:sldId id="733" r:id="rId477"/>
    <p:sldId id="734" r:id="rId478"/>
    <p:sldId id="735" r:id="rId479"/>
    <p:sldId id="736" r:id="rId480"/>
    <p:sldId id="737" r:id="rId481"/>
    <p:sldId id="738" r:id="rId482"/>
    <p:sldId id="739" r:id="rId483"/>
    <p:sldId id="740" r:id="rId484"/>
    <p:sldId id="741" r:id="rId485"/>
    <p:sldId id="742" r:id="rId486"/>
    <p:sldId id="743" r:id="rId487"/>
    <p:sldId id="744" r:id="rId488"/>
    <p:sldId id="745" r:id="rId489"/>
    <p:sldId id="746" r:id="rId490"/>
    <p:sldId id="747" r:id="rId491"/>
    <p:sldId id="748" r:id="rId492"/>
    <p:sldId id="749" r:id="rId493"/>
    <p:sldId id="750" r:id="rId494"/>
    <p:sldId id="751" r:id="rId495"/>
    <p:sldId id="752" r:id="rId496"/>
    <p:sldId id="753" r:id="rId497"/>
    <p:sldId id="754" r:id="rId498"/>
    <p:sldId id="755" r:id="rId499"/>
    <p:sldId id="756" r:id="rId500"/>
    <p:sldId id="757" r:id="rId501"/>
    <p:sldId id="758" r:id="rId502"/>
    <p:sldId id="759" r:id="rId503"/>
    <p:sldId id="760" r:id="rId504"/>
    <p:sldId id="761" r:id="rId505"/>
    <p:sldId id="762" r:id="rId506"/>
    <p:sldId id="763" r:id="rId507"/>
    <p:sldId id="764" r:id="rId508"/>
    <p:sldId id="765" r:id="rId509"/>
    <p:sldId id="766" r:id="rId510"/>
    <p:sldId id="767" r:id="rId511"/>
    <p:sldId id="768" r:id="rId512"/>
    <p:sldId id="769" r:id="rId513"/>
    <p:sldId id="770" r:id="rId514"/>
    <p:sldId id="771" r:id="rId515"/>
    <p:sldId id="772" r:id="rId516"/>
    <p:sldId id="773" r:id="rId517"/>
    <p:sldId id="774" r:id="rId518"/>
    <p:sldId id="775" r:id="rId519"/>
    <p:sldId id="776" r:id="rId520"/>
    <p:sldId id="777" r:id="rId521"/>
    <p:sldId id="778" r:id="rId522"/>
    <p:sldId id="779" r:id="rId523"/>
    <p:sldId id="780" r:id="rId524"/>
    <p:sldId id="781" r:id="rId525"/>
    <p:sldId id="782" r:id="rId526"/>
    <p:sldId id="783" r:id="rId527"/>
    <p:sldId id="784" r:id="rId528"/>
    <p:sldId id="785" r:id="rId529"/>
    <p:sldId id="786" r:id="rId530"/>
    <p:sldId id="787" r:id="rId531"/>
    <p:sldId id="788" r:id="rId532"/>
    <p:sldId id="789" r:id="rId533"/>
    <p:sldId id="790" r:id="rId534"/>
    <p:sldId id="791" r:id="rId535"/>
    <p:sldId id="792" r:id="rId536"/>
    <p:sldId id="793" r:id="rId537"/>
    <p:sldId id="794" r:id="rId538"/>
    <p:sldId id="795" r:id="rId539"/>
    <p:sldId id="796" r:id="rId540"/>
    <p:sldId id="797" r:id="rId541"/>
    <p:sldId id="798" r:id="rId542"/>
    <p:sldId id="799" r:id="rId543"/>
    <p:sldId id="800" r:id="rId544"/>
    <p:sldId id="801" r:id="rId545"/>
    <p:sldId id="802" r:id="rId546"/>
    <p:sldId id="803" r:id="rId547"/>
    <p:sldId id="804" r:id="rId548"/>
    <p:sldId id="805" r:id="rId549"/>
    <p:sldId id="894" r:id="rId550"/>
    <p:sldId id="895" r:id="rId551"/>
    <p:sldId id="896" r:id="rId552"/>
    <p:sldId id="897" r:id="rId553"/>
    <p:sldId id="898" r:id="rId554"/>
    <p:sldId id="899" r:id="rId555"/>
    <p:sldId id="900" r:id="rId556"/>
    <p:sldId id="901" r:id="rId557"/>
    <p:sldId id="902" r:id="rId558"/>
    <p:sldId id="903" r:id="rId559"/>
    <p:sldId id="904" r:id="rId560"/>
    <p:sldId id="905" r:id="rId561"/>
    <p:sldId id="906" r:id="rId562"/>
    <p:sldId id="907" r:id="rId563"/>
    <p:sldId id="908" r:id="rId564"/>
    <p:sldId id="909" r:id="rId565"/>
    <p:sldId id="910" r:id="rId566"/>
    <p:sldId id="911" r:id="rId567"/>
    <p:sldId id="912" r:id="rId568"/>
    <p:sldId id="913" r:id="rId569"/>
    <p:sldId id="914" r:id="rId570"/>
    <p:sldId id="915" r:id="rId571"/>
    <p:sldId id="916" r:id="rId572"/>
    <p:sldId id="917" r:id="rId573"/>
    <p:sldId id="918" r:id="rId574"/>
    <p:sldId id="919" r:id="rId575"/>
    <p:sldId id="920" r:id="rId576"/>
    <p:sldId id="921" r:id="rId577"/>
    <p:sldId id="922" r:id="rId578"/>
    <p:sldId id="923" r:id="rId579"/>
    <p:sldId id="924" r:id="rId580"/>
    <p:sldId id="925" r:id="rId581"/>
    <p:sldId id="926" r:id="rId582"/>
    <p:sldId id="927" r:id="rId583"/>
    <p:sldId id="928" r:id="rId584"/>
    <p:sldId id="929" r:id="rId585"/>
    <p:sldId id="930" r:id="rId586"/>
    <p:sldId id="931" r:id="rId587"/>
    <p:sldId id="932" r:id="rId588"/>
    <p:sldId id="933" r:id="rId589"/>
    <p:sldId id="934" r:id="rId590"/>
    <p:sldId id="935" r:id="rId591"/>
    <p:sldId id="936" r:id="rId592"/>
    <p:sldId id="849" r:id="rId593"/>
    <p:sldId id="850" r:id="rId594"/>
    <p:sldId id="851" r:id="rId595"/>
    <p:sldId id="852" r:id="rId596"/>
    <p:sldId id="853" r:id="rId597"/>
    <p:sldId id="854" r:id="rId598"/>
    <p:sldId id="855" r:id="rId599"/>
    <p:sldId id="856" r:id="rId600"/>
    <p:sldId id="857" r:id="rId601"/>
    <p:sldId id="858" r:id="rId602"/>
    <p:sldId id="859" r:id="rId603"/>
    <p:sldId id="860" r:id="rId604"/>
    <p:sldId id="861" r:id="rId605"/>
    <p:sldId id="862" r:id="rId606"/>
    <p:sldId id="863" r:id="rId607"/>
    <p:sldId id="864" r:id="rId608"/>
    <p:sldId id="865" r:id="rId609"/>
    <p:sldId id="866" r:id="rId610"/>
    <p:sldId id="867" r:id="rId611"/>
    <p:sldId id="868" r:id="rId612"/>
    <p:sldId id="869" r:id="rId613"/>
    <p:sldId id="870" r:id="rId614"/>
    <p:sldId id="871" r:id="rId615"/>
    <p:sldId id="872" r:id="rId616"/>
    <p:sldId id="873" r:id="rId617"/>
    <p:sldId id="874" r:id="rId618"/>
    <p:sldId id="875" r:id="rId619"/>
    <p:sldId id="876" r:id="rId620"/>
    <p:sldId id="877" r:id="rId621"/>
    <p:sldId id="878" r:id="rId622"/>
    <p:sldId id="879" r:id="rId623"/>
    <p:sldId id="880" r:id="rId624"/>
    <p:sldId id="881" r:id="rId625"/>
    <p:sldId id="882" r:id="rId626"/>
    <p:sldId id="883" r:id="rId627"/>
    <p:sldId id="884" r:id="rId628"/>
    <p:sldId id="885" r:id="rId629"/>
    <p:sldId id="886" r:id="rId630"/>
    <p:sldId id="887" r:id="rId631"/>
    <p:sldId id="888" r:id="rId632"/>
    <p:sldId id="889" r:id="rId633"/>
    <p:sldId id="890" r:id="rId634"/>
    <p:sldId id="891" r:id="rId635"/>
    <p:sldId id="892" r:id="rId636"/>
    <p:sldId id="893" r:id="rId637"/>
    <p:sldId id="937" r:id="rId638"/>
    <p:sldId id="938" r:id="rId639"/>
    <p:sldId id="939" r:id="rId640"/>
    <p:sldId id="940" r:id="rId641"/>
    <p:sldId id="941" r:id="rId642"/>
    <p:sldId id="942" r:id="rId643"/>
    <p:sldId id="943" r:id="rId644"/>
    <p:sldId id="944" r:id="rId645"/>
    <p:sldId id="945" r:id="rId646"/>
    <p:sldId id="946" r:id="rId647"/>
    <p:sldId id="947" r:id="rId648"/>
    <p:sldId id="948" r:id="rId649"/>
    <p:sldId id="949" r:id="rId650"/>
    <p:sldId id="950" r:id="rId651"/>
    <p:sldId id="951" r:id="rId652"/>
    <p:sldId id="952" r:id="rId653"/>
    <p:sldId id="953" r:id="rId654"/>
    <p:sldId id="954" r:id="rId655"/>
    <p:sldId id="955" r:id="rId656"/>
    <p:sldId id="956" r:id="rId657"/>
    <p:sldId id="957" r:id="rId658"/>
    <p:sldId id="958" r:id="rId659"/>
    <p:sldId id="959" r:id="rId660"/>
    <p:sldId id="960" r:id="rId661"/>
    <p:sldId id="961" r:id="rId662"/>
    <p:sldId id="962" r:id="rId663"/>
    <p:sldId id="963" r:id="rId664"/>
    <p:sldId id="964" r:id="rId665"/>
    <p:sldId id="965" r:id="rId666"/>
    <p:sldId id="966" r:id="rId667"/>
    <p:sldId id="967" r:id="rId668"/>
    <p:sldId id="968" r:id="rId669"/>
    <p:sldId id="969" r:id="rId670"/>
    <p:sldId id="970" r:id="rId671"/>
    <p:sldId id="971" r:id="rId672"/>
    <p:sldId id="972" r:id="rId673"/>
    <p:sldId id="973" r:id="rId674"/>
    <p:sldId id="974" r:id="rId675"/>
    <p:sldId id="975" r:id="rId676"/>
    <p:sldId id="976" r:id="rId677"/>
    <p:sldId id="977" r:id="rId678"/>
    <p:sldId id="978" r:id="rId679"/>
    <p:sldId id="979" r:id="rId680"/>
    <p:sldId id="980" r:id="rId681"/>
    <p:sldId id="981" r:id="rId682"/>
    <p:sldId id="982" r:id="rId683"/>
    <p:sldId id="983" r:id="rId684"/>
    <p:sldId id="984" r:id="rId685"/>
    <p:sldId id="985" r:id="rId686"/>
    <p:sldId id="986" r:id="rId687"/>
    <p:sldId id="987" r:id="rId688"/>
    <p:sldId id="988" r:id="rId689"/>
    <p:sldId id="989" r:id="rId690"/>
    <p:sldId id="990" r:id="rId691"/>
    <p:sldId id="991" r:id="rId692"/>
    <p:sldId id="992" r:id="rId693"/>
    <p:sldId id="993" r:id="rId694"/>
    <p:sldId id="994" r:id="rId695"/>
    <p:sldId id="995" r:id="rId696"/>
    <p:sldId id="996" r:id="rId697"/>
    <p:sldId id="997" r:id="rId698"/>
    <p:sldId id="998" r:id="rId699"/>
    <p:sldId id="999" r:id="rId700"/>
    <p:sldId id="1000" r:id="rId701"/>
    <p:sldId id="1001" r:id="rId702"/>
    <p:sldId id="1002" r:id="rId703"/>
    <p:sldId id="1003" r:id="rId704"/>
    <p:sldId id="1004" r:id="rId705"/>
    <p:sldId id="1005" r:id="rId706"/>
    <p:sldId id="1006" r:id="rId707"/>
    <p:sldId id="1007" r:id="rId708"/>
    <p:sldId id="1008" r:id="rId709"/>
    <p:sldId id="1009" r:id="rId710"/>
    <p:sldId id="1010" r:id="rId711"/>
    <p:sldId id="1011" r:id="rId712"/>
    <p:sldId id="1012" r:id="rId713"/>
    <p:sldId id="1013" r:id="rId714"/>
    <p:sldId id="1014" r:id="rId715"/>
    <p:sldId id="1015" r:id="rId716"/>
    <p:sldId id="1016" r:id="rId717"/>
    <p:sldId id="1017" r:id="rId718"/>
    <p:sldId id="1018" r:id="rId719"/>
    <p:sldId id="1019" r:id="rId720"/>
    <p:sldId id="1020" r:id="rId721"/>
    <p:sldId id="1021" r:id="rId722"/>
    <p:sldId id="1022" r:id="rId723"/>
    <p:sldId id="1023" r:id="rId724"/>
    <p:sldId id="1024" r:id="rId725"/>
    <p:sldId id="1025" r:id="rId726"/>
    <p:sldId id="1026" r:id="rId727"/>
    <p:sldId id="1027" r:id="rId728"/>
    <p:sldId id="1028" r:id="rId729"/>
    <p:sldId id="1029" r:id="rId730"/>
    <p:sldId id="1030" r:id="rId731"/>
    <p:sldId id="1031" r:id="rId732"/>
    <p:sldId id="1032" r:id="rId733"/>
    <p:sldId id="1033" r:id="rId734"/>
    <p:sldId id="1034" r:id="rId735"/>
    <p:sldId id="1035" r:id="rId736"/>
    <p:sldId id="1036" r:id="rId737"/>
    <p:sldId id="1037" r:id="rId738"/>
    <p:sldId id="1038" r:id="rId739"/>
    <p:sldId id="1039" r:id="rId740"/>
    <p:sldId id="1040" r:id="rId741"/>
    <p:sldId id="1041" r:id="rId742"/>
    <p:sldId id="257" r:id="rId743"/>
    <p:sldId id="1042" r:id="rId744"/>
    <p:sldId id="1043" r:id="rId745"/>
    <p:sldId id="1044" r:id="rId746"/>
    <p:sldId id="1045" r:id="rId747"/>
    <p:sldId id="1046" r:id="rId748"/>
    <p:sldId id="1047" r:id="rId749"/>
    <p:sldId id="1048" r:id="rId750"/>
    <p:sldId id="1049" r:id="rId751"/>
    <p:sldId id="1050" r:id="rId752"/>
    <p:sldId id="1051" r:id="rId753"/>
    <p:sldId id="1052" r:id="rId754"/>
    <p:sldId id="1053" r:id="rId755"/>
    <p:sldId id="1054" r:id="rId756"/>
    <p:sldId id="1055" r:id="rId757"/>
    <p:sldId id="1056" r:id="rId758"/>
    <p:sldId id="1057" r:id="rId759"/>
    <p:sldId id="1058" r:id="rId760"/>
    <p:sldId id="1059" r:id="rId761"/>
    <p:sldId id="1060" r:id="rId762"/>
    <p:sldId id="1061" r:id="rId763"/>
    <p:sldId id="1062" r:id="rId764"/>
    <p:sldId id="1063" r:id="rId765"/>
    <p:sldId id="1064" r:id="rId766"/>
    <p:sldId id="1065" r:id="rId767"/>
    <p:sldId id="1066" r:id="rId768"/>
    <p:sldId id="1067" r:id="rId769"/>
    <p:sldId id="1068" r:id="rId770"/>
    <p:sldId id="1069" r:id="rId771"/>
    <p:sldId id="1070" r:id="rId772"/>
    <p:sldId id="1071" r:id="rId773"/>
    <p:sldId id="1072" r:id="rId774"/>
    <p:sldId id="1073" r:id="rId775"/>
    <p:sldId id="1074" r:id="rId776"/>
    <p:sldId id="1075" r:id="rId777"/>
    <p:sldId id="1076" r:id="rId778"/>
    <p:sldId id="1077" r:id="rId779"/>
    <p:sldId id="1078" r:id="rId780"/>
    <p:sldId id="1079" r:id="rId781"/>
    <p:sldId id="1080" r:id="rId782"/>
    <p:sldId id="1081" r:id="rId783"/>
    <p:sldId id="1082" r:id="rId784"/>
    <p:sldId id="1083" r:id="rId785"/>
    <p:sldId id="1084" r:id="rId786"/>
    <p:sldId id="1085" r:id="rId787"/>
    <p:sldId id="1086" r:id="rId788"/>
    <p:sldId id="1087" r:id="rId789"/>
    <p:sldId id="1088" r:id="rId790"/>
    <p:sldId id="1089" r:id="rId791"/>
    <p:sldId id="1090" r:id="rId792"/>
    <p:sldId id="1091" r:id="rId793"/>
    <p:sldId id="1092" r:id="rId794"/>
    <p:sldId id="1093" r:id="rId795"/>
    <p:sldId id="1094" r:id="rId796"/>
    <p:sldId id="1095" r:id="rId797"/>
    <p:sldId id="1096" r:id="rId798"/>
    <p:sldId id="1097" r:id="rId799"/>
    <p:sldId id="1098" r:id="rId800"/>
    <p:sldId id="1099" r:id="rId801"/>
    <p:sldId id="1100" r:id="rId802"/>
    <p:sldId id="1101" r:id="rId803"/>
    <p:sldId id="1102" r:id="rId804"/>
    <p:sldId id="1103" r:id="rId805"/>
    <p:sldId id="1104" r:id="rId806"/>
    <p:sldId id="1105" r:id="rId807"/>
    <p:sldId id="1106" r:id="rId808"/>
    <p:sldId id="1107" r:id="rId809"/>
    <p:sldId id="1108" r:id="rId810"/>
    <p:sldId id="1109" r:id="rId811"/>
    <p:sldId id="1110" r:id="rId812"/>
    <p:sldId id="1111" r:id="rId813"/>
    <p:sldId id="1112" r:id="rId814"/>
    <p:sldId id="1113" r:id="rId815"/>
    <p:sldId id="1114" r:id="rId816"/>
    <p:sldId id="1115" r:id="rId817"/>
    <p:sldId id="1116" r:id="rId818"/>
    <p:sldId id="1117" r:id="rId819"/>
    <p:sldId id="1118" r:id="rId820"/>
    <p:sldId id="1119" r:id="rId821"/>
    <p:sldId id="1120" r:id="rId822"/>
    <p:sldId id="1121" r:id="rId823"/>
    <p:sldId id="1122" r:id="rId824"/>
    <p:sldId id="1123" r:id="rId825"/>
    <p:sldId id="1124" r:id="rId826"/>
    <p:sldId id="1125" r:id="rId827"/>
    <p:sldId id="1126" r:id="rId828"/>
    <p:sldId id="1127" r:id="rId829"/>
    <p:sldId id="1128" r:id="rId830"/>
    <p:sldId id="1129" r:id="rId831"/>
    <p:sldId id="1130" r:id="rId832"/>
    <p:sldId id="1131" r:id="rId833"/>
    <p:sldId id="1132" r:id="rId834"/>
    <p:sldId id="1133" r:id="rId835"/>
    <p:sldId id="1134" r:id="rId836"/>
    <p:sldId id="1137" r:id="rId837"/>
    <p:sldId id="1138" r:id="rId838"/>
    <p:sldId id="1139" r:id="rId839"/>
    <p:sldId id="1140" r:id="rId840"/>
    <p:sldId id="1141" r:id="rId841"/>
    <p:sldId id="1142" r:id="rId842"/>
    <p:sldId id="1143" r:id="rId843"/>
    <p:sldId id="1144" r:id="rId844"/>
    <p:sldId id="1145" r:id="rId845"/>
    <p:sldId id="1146" r:id="rId846"/>
    <p:sldId id="1147" r:id="rId847"/>
    <p:sldId id="1148" r:id="rId848"/>
    <p:sldId id="1149" r:id="rId849"/>
    <p:sldId id="1150" r:id="rId850"/>
    <p:sldId id="1151" r:id="rId851"/>
    <p:sldId id="1152" r:id="rId852"/>
    <p:sldId id="1153" r:id="rId853"/>
    <p:sldId id="1154" r:id="rId854"/>
    <p:sldId id="1155" r:id="rId855"/>
    <p:sldId id="1156" r:id="rId856"/>
    <p:sldId id="1157" r:id="rId857"/>
    <p:sldId id="1158" r:id="rId858"/>
    <p:sldId id="1159" r:id="rId859"/>
    <p:sldId id="1160" r:id="rId860"/>
    <p:sldId id="1161" r:id="rId861"/>
    <p:sldId id="1162" r:id="rId862"/>
    <p:sldId id="1163" r:id="rId863"/>
    <p:sldId id="1164" r:id="rId864"/>
    <p:sldId id="1165" r:id="rId865"/>
    <p:sldId id="1166" r:id="rId866"/>
    <p:sldId id="1167" r:id="rId867"/>
    <p:sldId id="1168" r:id="rId868"/>
    <p:sldId id="1169" r:id="rId869"/>
    <p:sldId id="1170" r:id="rId870"/>
    <p:sldId id="1171" r:id="rId871"/>
    <p:sldId id="1172" r:id="rId872"/>
    <p:sldId id="1173" r:id="rId873"/>
    <p:sldId id="1174" r:id="rId874"/>
    <p:sldId id="1175" r:id="rId875"/>
    <p:sldId id="1176" r:id="rId876"/>
    <p:sldId id="1177" r:id="rId877"/>
    <p:sldId id="1178" r:id="rId878"/>
    <p:sldId id="1179" r:id="rId879"/>
    <p:sldId id="1180" r:id="rId880"/>
    <p:sldId id="1181" r:id="rId881"/>
    <p:sldId id="1182" r:id="rId882"/>
    <p:sldId id="1183" r:id="rId883"/>
    <p:sldId id="1184" r:id="rId884"/>
    <p:sldId id="1185" r:id="rId885"/>
    <p:sldId id="1186" r:id="rId886"/>
    <p:sldId id="1187" r:id="rId887"/>
    <p:sldId id="1188" r:id="rId888"/>
    <p:sldId id="1189" r:id="rId889"/>
    <p:sldId id="1190" r:id="rId890"/>
    <p:sldId id="1191" r:id="rId891"/>
    <p:sldId id="1192" r:id="rId892"/>
    <p:sldId id="1193" r:id="rId893"/>
    <p:sldId id="1194" r:id="rId894"/>
    <p:sldId id="1195" r:id="rId895"/>
    <p:sldId id="1196" r:id="rId896"/>
    <p:sldId id="1197" r:id="rId897"/>
    <p:sldId id="1198" r:id="rId898"/>
    <p:sldId id="1199" r:id="rId899"/>
    <p:sldId id="1200" r:id="rId900"/>
    <p:sldId id="1201" r:id="rId901"/>
    <p:sldId id="1202" r:id="rId902"/>
    <p:sldId id="1203" r:id="rId903"/>
    <p:sldId id="1204" r:id="rId904"/>
    <p:sldId id="1205" r:id="rId905"/>
    <p:sldId id="1206" r:id="rId906"/>
    <p:sldId id="1207" r:id="rId907"/>
    <p:sldId id="1208" r:id="rId908"/>
    <p:sldId id="1209" r:id="rId909"/>
    <p:sldId id="1210" r:id="rId910"/>
    <p:sldId id="1211" r:id="rId911"/>
    <p:sldId id="1212" r:id="rId912"/>
    <p:sldId id="1213" r:id="rId913"/>
    <p:sldId id="1214" r:id="rId914"/>
    <p:sldId id="1215" r:id="rId915"/>
    <p:sldId id="1216" r:id="rId916"/>
    <p:sldId id="1217" r:id="rId917"/>
    <p:sldId id="1218" r:id="rId918"/>
    <p:sldId id="1219" r:id="rId919"/>
    <p:sldId id="1220" r:id="rId920"/>
    <p:sldId id="1221" r:id="rId921"/>
    <p:sldId id="1222" r:id="rId922"/>
    <p:sldId id="1223" r:id="rId923"/>
    <p:sldId id="1224" r:id="rId924"/>
    <p:sldId id="1225" r:id="rId925"/>
    <p:sldId id="1226" r:id="rId926"/>
    <p:sldId id="1227" r:id="rId927"/>
    <p:sldId id="1228" r:id="rId928"/>
    <p:sldId id="1229" r:id="rId929"/>
    <p:sldId id="1230" r:id="rId930"/>
    <p:sldId id="1231" r:id="rId931"/>
    <p:sldId id="1232" r:id="rId932"/>
    <p:sldId id="1233" r:id="rId933"/>
    <p:sldId id="1234" r:id="rId934"/>
    <p:sldId id="1235" r:id="rId935"/>
    <p:sldId id="1236" r:id="rId936"/>
    <p:sldId id="1237" r:id="rId937"/>
    <p:sldId id="1238" r:id="rId938"/>
    <p:sldId id="1239" r:id="rId939"/>
    <p:sldId id="1240" r:id="rId940"/>
    <p:sldId id="1241" r:id="rId941"/>
    <p:sldId id="1242" r:id="rId942"/>
    <p:sldId id="1243" r:id="rId943"/>
    <p:sldId id="1244" r:id="rId944"/>
    <p:sldId id="1245" r:id="rId945"/>
    <p:sldId id="1246" r:id="rId946"/>
    <p:sldId id="1247" r:id="rId947"/>
    <p:sldId id="1248" r:id="rId948"/>
    <p:sldId id="1249" r:id="rId949"/>
    <p:sldId id="1250" r:id="rId950"/>
    <p:sldId id="1251" r:id="rId951"/>
    <p:sldId id="1252" r:id="rId952"/>
    <p:sldId id="1253" r:id="rId953"/>
    <p:sldId id="1254" r:id="rId954"/>
    <p:sldId id="1255" r:id="rId955"/>
    <p:sldId id="1256" r:id="rId956"/>
    <p:sldId id="1257" r:id="rId957"/>
    <p:sldId id="1258" r:id="rId958"/>
    <p:sldId id="1259" r:id="rId959"/>
    <p:sldId id="1260" r:id="rId960"/>
    <p:sldId id="1261" r:id="rId961"/>
    <p:sldId id="1262" r:id="rId962"/>
    <p:sldId id="1263" r:id="rId963"/>
    <p:sldId id="1264" r:id="rId964"/>
    <p:sldId id="1265" r:id="rId965"/>
    <p:sldId id="1266" r:id="rId966"/>
    <p:sldId id="1267" r:id="rId967"/>
    <p:sldId id="1268" r:id="rId968"/>
    <p:sldId id="1269" r:id="rId969"/>
    <p:sldId id="1270" r:id="rId970"/>
    <p:sldId id="1271" r:id="rId971"/>
    <p:sldId id="1272" r:id="rId972"/>
    <p:sldId id="1273" r:id="rId973"/>
    <p:sldId id="1274" r:id="rId974"/>
    <p:sldId id="1275" r:id="rId975"/>
    <p:sldId id="1276" r:id="rId976"/>
    <p:sldId id="1277" r:id="rId977"/>
    <p:sldId id="1278" r:id="rId978"/>
    <p:sldId id="1279" r:id="rId979"/>
    <p:sldId id="1280" r:id="rId980"/>
    <p:sldId id="1281" r:id="rId981"/>
    <p:sldId id="1282" r:id="rId982"/>
    <p:sldId id="1283" r:id="rId983"/>
    <p:sldId id="1284" r:id="rId984"/>
    <p:sldId id="1285" r:id="rId985"/>
    <p:sldId id="1286" r:id="rId986"/>
    <p:sldId id="1287" r:id="rId987"/>
    <p:sldId id="1288" r:id="rId988"/>
    <p:sldId id="1289" r:id="rId989"/>
    <p:sldId id="1290" r:id="rId990"/>
    <p:sldId id="1291" r:id="rId991"/>
    <p:sldId id="1292" r:id="rId992"/>
    <p:sldId id="1293" r:id="rId993"/>
    <p:sldId id="1294" r:id="rId994"/>
    <p:sldId id="1295" r:id="rId995"/>
    <p:sldId id="1296" r:id="rId996"/>
    <p:sldId id="1297" r:id="rId997"/>
    <p:sldId id="1298" r:id="rId998"/>
    <p:sldId id="1299" r:id="rId999"/>
    <p:sldId id="1300" r:id="rId1000"/>
    <p:sldId id="1301" r:id="rId1001"/>
    <p:sldId id="1302" r:id="rId1002"/>
    <p:sldId id="1303" r:id="rId1003"/>
    <p:sldId id="1304" r:id="rId1004"/>
    <p:sldId id="1305" r:id="rId1005"/>
    <p:sldId id="1306" r:id="rId1006"/>
    <p:sldId id="1307" r:id="rId1007"/>
    <p:sldId id="1308" r:id="rId1008"/>
    <p:sldId id="1309" r:id="rId1009"/>
    <p:sldId id="1310" r:id="rId1010"/>
    <p:sldId id="1311" r:id="rId1011"/>
    <p:sldId id="1312" r:id="rId1012"/>
    <p:sldId id="1313" r:id="rId1013"/>
    <p:sldId id="1314" r:id="rId1014"/>
    <p:sldId id="1315" r:id="rId1015"/>
    <p:sldId id="1316" r:id="rId1016"/>
    <p:sldId id="1317" r:id="rId1017"/>
    <p:sldId id="1318" r:id="rId1018"/>
    <p:sldId id="1319" r:id="rId1019"/>
    <p:sldId id="1320" r:id="rId1020"/>
    <p:sldId id="1321" r:id="rId1021"/>
    <p:sldId id="1322" r:id="rId1022"/>
    <p:sldId id="1323" r:id="rId1023"/>
    <p:sldId id="1324" r:id="rId1024"/>
    <p:sldId id="1325" r:id="rId1025"/>
    <p:sldId id="1326" r:id="rId1026"/>
    <p:sldId id="1327" r:id="rId1027"/>
    <p:sldId id="1328" r:id="rId1028"/>
    <p:sldId id="1329" r:id="rId1029"/>
    <p:sldId id="1330" r:id="rId1030"/>
    <p:sldId id="1331" r:id="rId1031"/>
    <p:sldId id="1332" r:id="rId1032"/>
    <p:sldId id="1333" r:id="rId1033"/>
    <p:sldId id="1334" r:id="rId1034"/>
    <p:sldId id="1335" r:id="rId1035"/>
    <p:sldId id="1336" r:id="rId1036"/>
    <p:sldId id="1337" r:id="rId1037"/>
    <p:sldId id="1338" r:id="rId1038"/>
    <p:sldId id="1339" r:id="rId1039"/>
    <p:sldId id="1340" r:id="rId1040"/>
    <p:sldId id="1341" r:id="rId1041"/>
    <p:sldId id="1342" r:id="rId1042"/>
    <p:sldId id="1343" r:id="rId1043"/>
    <p:sldId id="1344" r:id="rId1044"/>
    <p:sldId id="1345" r:id="rId1045"/>
    <p:sldId id="1346" r:id="rId1046"/>
    <p:sldId id="1347" r:id="rId1047"/>
    <p:sldId id="1348" r:id="rId1048"/>
    <p:sldId id="1349" r:id="rId1049"/>
    <p:sldId id="1350" r:id="rId1050"/>
    <p:sldId id="1351" r:id="rId1051"/>
    <p:sldId id="1352" r:id="rId1052"/>
    <p:sldId id="1353" r:id="rId1053"/>
    <p:sldId id="1354" r:id="rId1054"/>
    <p:sldId id="1355" r:id="rId1055"/>
    <p:sldId id="1356" r:id="rId1056"/>
    <p:sldId id="1357" r:id="rId1057"/>
    <p:sldId id="1358" r:id="rId1058"/>
    <p:sldId id="1359" r:id="rId1059"/>
    <p:sldId id="1360" r:id="rId1060"/>
    <p:sldId id="1361" r:id="rId1061"/>
    <p:sldId id="1362" r:id="rId1062"/>
    <p:sldId id="1363" r:id="rId1063"/>
    <p:sldId id="1364" r:id="rId1064"/>
    <p:sldId id="1365" r:id="rId1065"/>
    <p:sldId id="1366" r:id="rId1066"/>
    <p:sldId id="1367" r:id="rId1067"/>
    <p:sldId id="1368" r:id="rId1068"/>
    <p:sldId id="1369" r:id="rId1069"/>
    <p:sldId id="1370" r:id="rId1070"/>
    <p:sldId id="1371" r:id="rId1071"/>
    <p:sldId id="1372" r:id="rId1072"/>
    <p:sldId id="1373" r:id="rId1073"/>
    <p:sldId id="1374" r:id="rId1074"/>
    <p:sldId id="1375" r:id="rId1075"/>
    <p:sldId id="1376" r:id="rId1076"/>
    <p:sldId id="1377" r:id="rId1077"/>
    <p:sldId id="1378" r:id="rId1078"/>
    <p:sldId id="1379" r:id="rId1079"/>
    <p:sldId id="1380" r:id="rId1080"/>
    <p:sldId id="1381" r:id="rId1081"/>
    <p:sldId id="1382" r:id="rId1082"/>
    <p:sldId id="1383" r:id="rId1083"/>
    <p:sldId id="1384" r:id="rId1084"/>
    <p:sldId id="1385" r:id="rId1085"/>
    <p:sldId id="1386" r:id="rId1086"/>
    <p:sldId id="1387" r:id="rId1087"/>
    <p:sldId id="1388" r:id="rId1088"/>
    <p:sldId id="1389" r:id="rId1089"/>
    <p:sldId id="1390" r:id="rId1090"/>
    <p:sldId id="1391" r:id="rId1091"/>
    <p:sldId id="1392" r:id="rId1092"/>
    <p:sldId id="1393" r:id="rId1093"/>
    <p:sldId id="1394" r:id="rId1094"/>
    <p:sldId id="1395" r:id="rId1095"/>
    <p:sldId id="1396" r:id="rId1096"/>
    <p:sldId id="1397" r:id="rId1097"/>
    <p:sldId id="1398" r:id="rId1098"/>
    <p:sldId id="1399" r:id="rId1099"/>
    <p:sldId id="1400" r:id="rId1100"/>
    <p:sldId id="1401" r:id="rId1101"/>
    <p:sldId id="1402" r:id="rId1102"/>
    <p:sldId id="1403" r:id="rId1103"/>
    <p:sldId id="1404" r:id="rId1104"/>
    <p:sldId id="1405" r:id="rId1105"/>
    <p:sldId id="1406" r:id="rId1106"/>
    <p:sldId id="1407" r:id="rId1107"/>
    <p:sldId id="1408" r:id="rId1108"/>
    <p:sldId id="1409" r:id="rId1109"/>
    <p:sldId id="1410" r:id="rId1110"/>
    <p:sldId id="1411" r:id="rId1111"/>
    <p:sldId id="1412" r:id="rId1112"/>
    <p:sldId id="1413" r:id="rId1113"/>
    <p:sldId id="1414" r:id="rId1114"/>
    <p:sldId id="1415" r:id="rId1115"/>
    <p:sldId id="1416" r:id="rId1116"/>
    <p:sldId id="1417" r:id="rId1117"/>
    <p:sldId id="1418" r:id="rId1118"/>
    <p:sldId id="1419" r:id="rId1119"/>
    <p:sldId id="1420" r:id="rId1120"/>
    <p:sldId id="1421" r:id="rId1121"/>
    <p:sldId id="1422" r:id="rId1122"/>
    <p:sldId id="1423" r:id="rId1123"/>
    <p:sldId id="1424" r:id="rId1124"/>
    <p:sldId id="1425" r:id="rId1125"/>
    <p:sldId id="1426" r:id="rId1126"/>
    <p:sldId id="1427" r:id="rId1127"/>
    <p:sldId id="1428" r:id="rId1128"/>
    <p:sldId id="1429" r:id="rId1129"/>
    <p:sldId id="1430" r:id="rId1130"/>
    <p:sldId id="1431" r:id="rId1131"/>
    <p:sldId id="1432" r:id="rId1132"/>
    <p:sldId id="1433" r:id="rId1133"/>
    <p:sldId id="1434" r:id="rId1134"/>
    <p:sldId id="1435" r:id="rId1135"/>
    <p:sldId id="1436" r:id="rId1136"/>
    <p:sldId id="1437" r:id="rId1137"/>
    <p:sldId id="1438" r:id="rId1138"/>
    <p:sldId id="1439" r:id="rId1139"/>
    <p:sldId id="1440" r:id="rId1140"/>
    <p:sldId id="1441" r:id="rId1141"/>
    <p:sldId id="1442" r:id="rId1142"/>
    <p:sldId id="1443" r:id="rId1143"/>
    <p:sldId id="1444" r:id="rId1144"/>
    <p:sldId id="1445" r:id="rId1145"/>
    <p:sldId id="1446" r:id="rId1146"/>
    <p:sldId id="1447" r:id="rId1147"/>
    <p:sldId id="1448" r:id="rId1148"/>
    <p:sldId id="1449" r:id="rId1149"/>
    <p:sldId id="1450" r:id="rId1150"/>
    <p:sldId id="1451" r:id="rId1151"/>
    <p:sldId id="1452" r:id="rId1152"/>
    <p:sldId id="1453" r:id="rId1153"/>
    <p:sldId id="1454" r:id="rId1154"/>
    <p:sldId id="1455" r:id="rId1155"/>
    <p:sldId id="1456" r:id="rId1156"/>
    <p:sldId id="1457" r:id="rId1157"/>
    <p:sldId id="1458" r:id="rId1158"/>
    <p:sldId id="1459" r:id="rId1159"/>
    <p:sldId id="1460" r:id="rId1160"/>
    <p:sldId id="1461" r:id="rId1161"/>
    <p:sldId id="1462" r:id="rId1162"/>
    <p:sldId id="1463" r:id="rId1163"/>
    <p:sldId id="1464" r:id="rId1164"/>
    <p:sldId id="1465" r:id="rId1165"/>
    <p:sldId id="1466" r:id="rId1166"/>
    <p:sldId id="1467" r:id="rId1167"/>
    <p:sldId id="1468" r:id="rId1168"/>
    <p:sldId id="1469" r:id="rId1169"/>
    <p:sldId id="1470" r:id="rId1170"/>
    <p:sldId id="1471" r:id="rId1171"/>
    <p:sldId id="1472" r:id="rId1172"/>
    <p:sldId id="1473" r:id="rId1173"/>
    <p:sldId id="1474" r:id="rId1174"/>
    <p:sldId id="1475" r:id="rId1175"/>
    <p:sldId id="1476" r:id="rId1176"/>
    <p:sldId id="1477" r:id="rId1177"/>
    <p:sldId id="1478" r:id="rId1178"/>
    <p:sldId id="1479" r:id="rId1179"/>
    <p:sldId id="1480" r:id="rId1180"/>
    <p:sldId id="1481" r:id="rId1181"/>
    <p:sldId id="1482" r:id="rId1182"/>
    <p:sldId id="1483" r:id="rId1183"/>
    <p:sldId id="1484" r:id="rId1184"/>
    <p:sldId id="1485" r:id="rId1185"/>
    <p:sldId id="1486" r:id="rId1186"/>
    <p:sldId id="1487" r:id="rId1187"/>
    <p:sldId id="1488" r:id="rId1188"/>
    <p:sldId id="1489" r:id="rId1189"/>
    <p:sldId id="1490" r:id="rId1190"/>
    <p:sldId id="1491" r:id="rId1191"/>
    <p:sldId id="1492" r:id="rId1192"/>
    <p:sldId id="1493" r:id="rId1193"/>
    <p:sldId id="1494" r:id="rId1194"/>
    <p:sldId id="1495" r:id="rId1195"/>
    <p:sldId id="1496" r:id="rId1196"/>
    <p:sldId id="1497" r:id="rId1197"/>
    <p:sldId id="1498" r:id="rId1198"/>
    <p:sldId id="1499" r:id="rId1199"/>
    <p:sldId id="1500" r:id="rId1200"/>
    <p:sldId id="1501" r:id="rId1201"/>
    <p:sldId id="1502" r:id="rId1202"/>
    <p:sldId id="1503" r:id="rId1203"/>
    <p:sldId id="1504" r:id="rId1204"/>
    <p:sldId id="1505" r:id="rId1205"/>
    <p:sldId id="1506" r:id="rId1206"/>
    <p:sldId id="1507" r:id="rId1207"/>
    <p:sldId id="1508" r:id="rId1208"/>
    <p:sldId id="1509" r:id="rId1209"/>
    <p:sldId id="1510" r:id="rId1210"/>
    <p:sldId id="1511" r:id="rId1211"/>
    <p:sldId id="1512" r:id="rId1212"/>
    <p:sldId id="1513" r:id="rId1213"/>
    <p:sldId id="1514" r:id="rId1214"/>
    <p:sldId id="1515" r:id="rId1215"/>
    <p:sldId id="1516" r:id="rId1216"/>
    <p:sldId id="1517" r:id="rId1217"/>
    <p:sldId id="1518" r:id="rId1218"/>
    <p:sldId id="1519" r:id="rId1219"/>
    <p:sldId id="1520" r:id="rId1220"/>
    <p:sldId id="1521" r:id="rId1221"/>
    <p:sldId id="1522" r:id="rId1222"/>
    <p:sldId id="1523" r:id="rId1223"/>
    <p:sldId id="1524" r:id="rId1224"/>
    <p:sldId id="1525" r:id="rId1225"/>
    <p:sldId id="1526" r:id="rId1226"/>
    <p:sldId id="1527" r:id="rId1227"/>
    <p:sldId id="1528" r:id="rId1228"/>
    <p:sldId id="1529" r:id="rId1229"/>
    <p:sldId id="1530" r:id="rId1230"/>
    <p:sldId id="1531" r:id="rId1231"/>
    <p:sldId id="1532" r:id="rId1232"/>
    <p:sldId id="1533" r:id="rId1233"/>
    <p:sldId id="1534" r:id="rId1234"/>
    <p:sldId id="1536" r:id="rId1235"/>
    <p:sldId id="1537" r:id="rId1236"/>
    <p:sldId id="1538" r:id="rId1237"/>
    <p:sldId id="1539" r:id="rId1238"/>
    <p:sldId id="1540" r:id="rId1239"/>
    <p:sldId id="1541" r:id="rId1240"/>
    <p:sldId id="1542" r:id="rId1241"/>
    <p:sldId id="1543" r:id="rId1242"/>
    <p:sldId id="1544" r:id="rId1243"/>
    <p:sldId id="1545" r:id="rId1244"/>
    <p:sldId id="1546" r:id="rId1245"/>
    <p:sldId id="1547" r:id="rId1246"/>
    <p:sldId id="1548" r:id="rId1247"/>
    <p:sldId id="1549" r:id="rId1248"/>
    <p:sldId id="1550" r:id="rId1249"/>
    <p:sldId id="1551" r:id="rId1250"/>
    <p:sldId id="1552" r:id="rId1251"/>
    <p:sldId id="1553" r:id="rId1252"/>
    <p:sldId id="1554" r:id="rId1253"/>
    <p:sldId id="1555" r:id="rId1254"/>
    <p:sldId id="1556" r:id="rId1255"/>
    <p:sldId id="1557" r:id="rId1256"/>
    <p:sldId id="1558" r:id="rId1257"/>
    <p:sldId id="1559" r:id="rId1258"/>
    <p:sldId id="1560" r:id="rId1259"/>
    <p:sldId id="1561" r:id="rId1260"/>
    <p:sldId id="1562" r:id="rId1261"/>
    <p:sldId id="1563" r:id="rId1262"/>
    <p:sldId id="1564" r:id="rId1263"/>
    <p:sldId id="1565" r:id="rId1264"/>
    <p:sldId id="1566" r:id="rId1265"/>
    <p:sldId id="1567" r:id="rId1266"/>
    <p:sldId id="1568" r:id="rId1267"/>
    <p:sldId id="1569" r:id="rId1268"/>
    <p:sldId id="1570" r:id="rId1269"/>
    <p:sldId id="1571" r:id="rId1270"/>
    <p:sldId id="1572" r:id="rId1271"/>
    <p:sldId id="1573" r:id="rId1272"/>
    <p:sldId id="1574" r:id="rId1273"/>
    <p:sldId id="1575" r:id="rId1274"/>
    <p:sldId id="1576" r:id="rId1275"/>
    <p:sldId id="1577" r:id="rId1276"/>
    <p:sldId id="1578" r:id="rId1277"/>
    <p:sldId id="1579" r:id="rId1278"/>
    <p:sldId id="1580" r:id="rId1279"/>
    <p:sldId id="1581" r:id="rId1280"/>
    <p:sldId id="1582" r:id="rId1281"/>
    <p:sldId id="1583" r:id="rId1282"/>
    <p:sldId id="1584" r:id="rId1283"/>
    <p:sldId id="1585" r:id="rId1284"/>
    <p:sldId id="1586" r:id="rId1285"/>
    <p:sldId id="1587" r:id="rId1286"/>
    <p:sldId id="1588" r:id="rId1287"/>
    <p:sldId id="1589" r:id="rId1288"/>
    <p:sldId id="1590" r:id="rId1289"/>
    <p:sldId id="1591" r:id="rId1290"/>
    <p:sldId id="1592" r:id="rId1291"/>
    <p:sldId id="1593" r:id="rId1292"/>
    <p:sldId id="1594" r:id="rId1293"/>
    <p:sldId id="1595" r:id="rId1294"/>
    <p:sldId id="1596" r:id="rId1295"/>
    <p:sldId id="1597" r:id="rId1296"/>
    <p:sldId id="1598" r:id="rId1297"/>
    <p:sldId id="1599" r:id="rId1298"/>
    <p:sldId id="1600" r:id="rId1299"/>
    <p:sldId id="1601" r:id="rId1300"/>
    <p:sldId id="1602" r:id="rId1301"/>
    <p:sldId id="1603" r:id="rId1302"/>
    <p:sldId id="1604" r:id="rId1303"/>
    <p:sldId id="1605" r:id="rId1304"/>
    <p:sldId id="1606" r:id="rId1305"/>
    <p:sldId id="1607" r:id="rId1306"/>
    <p:sldId id="1608" r:id="rId1307"/>
    <p:sldId id="1609" r:id="rId1308"/>
    <p:sldId id="1610" r:id="rId1309"/>
    <p:sldId id="1611" r:id="rId1310"/>
    <p:sldId id="1612" r:id="rId1311"/>
    <p:sldId id="1613" r:id="rId1312"/>
    <p:sldId id="1614" r:id="rId1313"/>
    <p:sldId id="1615" r:id="rId1314"/>
    <p:sldId id="1616" r:id="rId1315"/>
    <p:sldId id="1617" r:id="rId1316"/>
    <p:sldId id="1618" r:id="rId1317"/>
    <p:sldId id="1619" r:id="rId1318"/>
    <p:sldId id="1620" r:id="rId1319"/>
    <p:sldId id="1621" r:id="rId1320"/>
    <p:sldId id="1622" r:id="rId1321"/>
    <p:sldId id="1623" r:id="rId1322"/>
    <p:sldId id="1624" r:id="rId1323"/>
    <p:sldId id="1625" r:id="rId1324"/>
    <p:sldId id="1626" r:id="rId1325"/>
    <p:sldId id="1627" r:id="rId1326"/>
    <p:sldId id="1628" r:id="rId1327"/>
    <p:sldId id="1629" r:id="rId1328"/>
    <p:sldId id="1630" r:id="rId1329"/>
    <p:sldId id="1631" r:id="rId1330"/>
    <p:sldId id="1632" r:id="rId1331"/>
    <p:sldId id="1633" r:id="rId1332"/>
    <p:sldId id="1634" r:id="rId1333"/>
    <p:sldId id="1635" r:id="rId1334"/>
    <p:sldId id="1636" r:id="rId1335"/>
    <p:sldId id="1637" r:id="rId1336"/>
    <p:sldId id="1638" r:id="rId1337"/>
    <p:sldId id="1639" r:id="rId1338"/>
    <p:sldId id="1640" r:id="rId1339"/>
    <p:sldId id="1641" r:id="rId1340"/>
    <p:sldId id="1642" r:id="rId1341"/>
    <p:sldId id="1643" r:id="rId1342"/>
    <p:sldId id="1644" r:id="rId1343"/>
    <p:sldId id="1645" r:id="rId1344"/>
    <p:sldId id="1646" r:id="rId1345"/>
    <p:sldId id="1647" r:id="rId1346"/>
    <p:sldId id="1648" r:id="rId1347"/>
    <p:sldId id="1649" r:id="rId1348"/>
    <p:sldId id="1650" r:id="rId1349"/>
    <p:sldId id="1651" r:id="rId1350"/>
    <p:sldId id="1652" r:id="rId1351"/>
    <p:sldId id="1653" r:id="rId1352"/>
    <p:sldId id="1654" r:id="rId1353"/>
    <p:sldId id="1655" r:id="rId1354"/>
    <p:sldId id="1656" r:id="rId1355"/>
    <p:sldId id="1657" r:id="rId1356"/>
    <p:sldId id="1658" r:id="rId1357"/>
    <p:sldId id="1659" r:id="rId1358"/>
    <p:sldId id="1660" r:id="rId1359"/>
    <p:sldId id="1661" r:id="rId1360"/>
    <p:sldId id="1662" r:id="rId1361"/>
    <p:sldId id="1663" r:id="rId1362"/>
    <p:sldId id="1664" r:id="rId1363"/>
    <p:sldId id="1665" r:id="rId1364"/>
    <p:sldId id="1666" r:id="rId1365"/>
    <p:sldId id="1667" r:id="rId1366"/>
    <p:sldId id="1668" r:id="rId1367"/>
    <p:sldId id="1669" r:id="rId1368"/>
    <p:sldId id="1670" r:id="rId1369"/>
    <p:sldId id="1671" r:id="rId1370"/>
    <p:sldId id="1672" r:id="rId1371"/>
    <p:sldId id="1673" r:id="rId1372"/>
    <p:sldId id="1674" r:id="rId1373"/>
    <p:sldId id="1675" r:id="rId1374"/>
    <p:sldId id="1676" r:id="rId1375"/>
    <p:sldId id="1677" r:id="rId1376"/>
    <p:sldId id="1678" r:id="rId1377"/>
    <p:sldId id="1679" r:id="rId1378"/>
    <p:sldId id="1680" r:id="rId1379"/>
    <p:sldId id="1681" r:id="rId1380"/>
    <p:sldId id="1682" r:id="rId1381"/>
    <p:sldId id="1683" r:id="rId1382"/>
    <p:sldId id="1684" r:id="rId1383"/>
    <p:sldId id="1685" r:id="rId1384"/>
    <p:sldId id="1686" r:id="rId1385"/>
    <p:sldId id="1687" r:id="rId1386"/>
    <p:sldId id="1688" r:id="rId1387"/>
    <p:sldId id="1689" r:id="rId1388"/>
    <p:sldId id="1690" r:id="rId1389"/>
    <p:sldId id="1691" r:id="rId1390"/>
    <p:sldId id="1692" r:id="rId1391"/>
    <p:sldId id="1693" r:id="rId1392"/>
    <p:sldId id="1694" r:id="rId1393"/>
    <p:sldId id="1695" r:id="rId1394"/>
    <p:sldId id="1696" r:id="rId1395"/>
    <p:sldId id="1697" r:id="rId1396"/>
    <p:sldId id="1698" r:id="rId1397"/>
    <p:sldId id="1699" r:id="rId1398"/>
    <p:sldId id="1700" r:id="rId1399"/>
    <p:sldId id="1701" r:id="rId1400"/>
    <p:sldId id="1702" r:id="rId1401"/>
    <p:sldId id="1703" r:id="rId1402"/>
    <p:sldId id="1704" r:id="rId1403"/>
    <p:sldId id="1705" r:id="rId1404"/>
    <p:sldId id="1706" r:id="rId1405"/>
    <p:sldId id="1707" r:id="rId1406"/>
    <p:sldId id="1708" r:id="rId1407"/>
    <p:sldId id="1709" r:id="rId1408"/>
    <p:sldId id="1710" r:id="rId1409"/>
    <p:sldId id="1711" r:id="rId1410"/>
    <p:sldId id="1712" r:id="rId1411"/>
    <p:sldId id="1713" r:id="rId1412"/>
    <p:sldId id="1714" r:id="rId1413"/>
    <p:sldId id="1715" r:id="rId1414"/>
    <p:sldId id="1716" r:id="rId1415"/>
    <p:sldId id="1717" r:id="rId1416"/>
    <p:sldId id="1718" r:id="rId1417"/>
    <p:sldId id="1719" r:id="rId1418"/>
    <p:sldId id="1720" r:id="rId1419"/>
    <p:sldId id="1721" r:id="rId1420"/>
    <p:sldId id="1722" r:id="rId1421"/>
    <p:sldId id="1723" r:id="rId1422"/>
    <p:sldId id="1724" r:id="rId1423"/>
    <p:sldId id="1725" r:id="rId1424"/>
    <p:sldId id="1726" r:id="rId1425"/>
    <p:sldId id="1727" r:id="rId1426"/>
    <p:sldId id="1728" r:id="rId1427"/>
    <p:sldId id="1729" r:id="rId1428"/>
    <p:sldId id="1730" r:id="rId1429"/>
    <p:sldId id="1731" r:id="rId1430"/>
    <p:sldId id="1732" r:id="rId1431"/>
    <p:sldId id="1733" r:id="rId1432"/>
    <p:sldId id="1734" r:id="rId1433"/>
    <p:sldId id="1735" r:id="rId1434"/>
    <p:sldId id="1736" r:id="rId1435"/>
    <p:sldId id="1737" r:id="rId1436"/>
    <p:sldId id="1738" r:id="rId1437"/>
    <p:sldId id="1739" r:id="rId1438"/>
    <p:sldId id="1740" r:id="rId1439"/>
    <p:sldId id="1741" r:id="rId1440"/>
    <p:sldId id="1742" r:id="rId1441"/>
    <p:sldId id="1743" r:id="rId1442"/>
    <p:sldId id="1744" r:id="rId1443"/>
    <p:sldId id="1745" r:id="rId1444"/>
    <p:sldId id="1746" r:id="rId1445"/>
    <p:sldId id="1747" r:id="rId1446"/>
    <p:sldId id="1748" r:id="rId1447"/>
    <p:sldId id="1749" r:id="rId1448"/>
    <p:sldId id="1750" r:id="rId1449"/>
    <p:sldId id="1751" r:id="rId1450"/>
    <p:sldId id="1752" r:id="rId1451"/>
    <p:sldId id="1753" r:id="rId1452"/>
    <p:sldId id="1754" r:id="rId1453"/>
    <p:sldId id="1755" r:id="rId1454"/>
    <p:sldId id="1756" r:id="rId1455"/>
    <p:sldId id="1757" r:id="rId1456"/>
    <p:sldId id="1758" r:id="rId1457"/>
    <p:sldId id="1759" r:id="rId1458"/>
    <p:sldId id="1760" r:id="rId1459"/>
    <p:sldId id="1761" r:id="rId1460"/>
    <p:sldId id="1762" r:id="rId1461"/>
    <p:sldId id="1763" r:id="rId1462"/>
    <p:sldId id="1764" r:id="rId1463"/>
    <p:sldId id="1765" r:id="rId1464"/>
    <p:sldId id="1766" r:id="rId1465"/>
    <p:sldId id="1767" r:id="rId1466"/>
    <p:sldId id="1768" r:id="rId1467"/>
    <p:sldId id="1769" r:id="rId1468"/>
    <p:sldId id="1770" r:id="rId1469"/>
    <p:sldId id="1771" r:id="rId1470"/>
    <p:sldId id="1772" r:id="rId1471"/>
    <p:sldId id="1773" r:id="rId1472"/>
    <p:sldId id="1774" r:id="rId1473"/>
    <p:sldId id="1775" r:id="rId1474"/>
    <p:sldId id="1776" r:id="rId1475"/>
    <p:sldId id="1777" r:id="rId1476"/>
    <p:sldId id="1778" r:id="rId1477"/>
    <p:sldId id="1779" r:id="rId1478"/>
    <p:sldId id="1780" r:id="rId1479"/>
    <p:sldId id="1781" r:id="rId1480"/>
    <p:sldId id="1782" r:id="rId1481"/>
    <p:sldId id="1783" r:id="rId1482"/>
    <p:sldId id="1784" r:id="rId1483"/>
    <p:sldId id="1785" r:id="rId1484"/>
    <p:sldId id="1786" r:id="rId1485"/>
    <p:sldId id="1787" r:id="rId1486"/>
    <p:sldId id="1788" r:id="rId1487"/>
    <p:sldId id="1789" r:id="rId1488"/>
    <p:sldId id="1790" r:id="rId1489"/>
    <p:sldId id="1791" r:id="rId1490"/>
    <p:sldId id="1792" r:id="rId1491"/>
    <p:sldId id="1793" r:id="rId1492"/>
    <p:sldId id="1794" r:id="rId1493"/>
    <p:sldId id="1795" r:id="rId1494"/>
    <p:sldId id="1796" r:id="rId1495"/>
    <p:sldId id="1797" r:id="rId1496"/>
    <p:sldId id="1798" r:id="rId1497"/>
    <p:sldId id="1799" r:id="rId1498"/>
    <p:sldId id="1800" r:id="rId1499"/>
    <p:sldId id="1801" r:id="rId1500"/>
    <p:sldId id="1802" r:id="rId1501"/>
    <p:sldId id="1803" r:id="rId1502"/>
    <p:sldId id="1804" r:id="rId1503"/>
    <p:sldId id="1805" r:id="rId1504"/>
    <p:sldId id="1806" r:id="rId1505"/>
    <p:sldId id="1807" r:id="rId1506"/>
    <p:sldId id="1808" r:id="rId1507"/>
    <p:sldId id="1809" r:id="rId1508"/>
    <p:sldId id="1810" r:id="rId1509"/>
    <p:sldId id="1811" r:id="rId1510"/>
    <p:sldId id="1812" r:id="rId1511"/>
    <p:sldId id="1813" r:id="rId1512"/>
    <p:sldId id="1814" r:id="rId1513"/>
    <p:sldId id="1815" r:id="rId1514"/>
    <p:sldId id="1816" r:id="rId1515"/>
    <p:sldId id="1817" r:id="rId1516"/>
    <p:sldId id="1818" r:id="rId1517"/>
    <p:sldId id="1819" r:id="rId1518"/>
    <p:sldId id="1820" r:id="rId1519"/>
    <p:sldId id="1821" r:id="rId1520"/>
    <p:sldId id="1822" r:id="rId1521"/>
    <p:sldId id="1823" r:id="rId1522"/>
    <p:sldId id="1824" r:id="rId1523"/>
    <p:sldId id="1825" r:id="rId1524"/>
    <p:sldId id="1826" r:id="rId1525"/>
    <p:sldId id="1827" r:id="rId1526"/>
    <p:sldId id="1828" r:id="rId1527"/>
    <p:sldId id="1829" r:id="rId1528"/>
    <p:sldId id="1830" r:id="rId1529"/>
    <p:sldId id="1831" r:id="rId1530"/>
    <p:sldId id="1832" r:id="rId1531"/>
    <p:sldId id="1833" r:id="rId1532"/>
    <p:sldId id="1834" r:id="rId1533"/>
    <p:sldId id="1835" r:id="rId1534"/>
    <p:sldId id="1836" r:id="rId1535"/>
    <p:sldId id="1837" r:id="rId1536"/>
    <p:sldId id="1838" r:id="rId1537"/>
    <p:sldId id="1839" r:id="rId1538"/>
    <p:sldId id="1840" r:id="rId1539"/>
    <p:sldId id="1841" r:id="rId1540"/>
    <p:sldId id="1842" r:id="rId1541"/>
    <p:sldId id="1843" r:id="rId1542"/>
    <p:sldId id="1844" r:id="rId1543"/>
    <p:sldId id="1845" r:id="rId1544"/>
    <p:sldId id="1846" r:id="rId1545"/>
    <p:sldId id="1847" r:id="rId1546"/>
    <p:sldId id="1848" r:id="rId1547"/>
    <p:sldId id="1849" r:id="rId1548"/>
    <p:sldId id="1850" r:id="rId1549"/>
    <p:sldId id="1851" r:id="rId1550"/>
    <p:sldId id="1852" r:id="rId1551"/>
    <p:sldId id="1853" r:id="rId1552"/>
    <p:sldId id="1854" r:id="rId1553"/>
    <p:sldId id="1855" r:id="rId1554"/>
    <p:sldId id="1856" r:id="rId1555"/>
    <p:sldId id="1857" r:id="rId1556"/>
    <p:sldId id="1858" r:id="rId1557"/>
    <p:sldId id="1859" r:id="rId1558"/>
    <p:sldId id="1860" r:id="rId1559"/>
    <p:sldId id="1861" r:id="rId1560"/>
    <p:sldId id="1862" r:id="rId1561"/>
    <p:sldId id="1863" r:id="rId1562"/>
    <p:sldId id="1864" r:id="rId1563"/>
    <p:sldId id="1865" r:id="rId1564"/>
    <p:sldId id="1866" r:id="rId1565"/>
    <p:sldId id="1867" r:id="rId1566"/>
    <p:sldId id="1868" r:id="rId1567"/>
    <p:sldId id="1869" r:id="rId1568"/>
    <p:sldId id="1870" r:id="rId1569"/>
    <p:sldId id="1871" r:id="rId1570"/>
    <p:sldId id="1872" r:id="rId1571"/>
    <p:sldId id="1873" r:id="rId1572"/>
    <p:sldId id="1874" r:id="rId1573"/>
    <p:sldId id="1875" r:id="rId1574"/>
    <p:sldId id="1876" r:id="rId1575"/>
    <p:sldId id="1877" r:id="rId1576"/>
    <p:sldId id="1878" r:id="rId1577"/>
    <p:sldId id="1879" r:id="rId1578"/>
    <p:sldId id="1880" r:id="rId1579"/>
    <p:sldId id="1881" r:id="rId1580"/>
    <p:sldId id="1882" r:id="rId1581"/>
    <p:sldId id="1883" r:id="rId1582"/>
    <p:sldId id="1884" r:id="rId1583"/>
    <p:sldId id="1885" r:id="rId1584"/>
    <p:sldId id="1886" r:id="rId1585"/>
    <p:sldId id="1887" r:id="rId1586"/>
    <p:sldId id="1888" r:id="rId1587"/>
    <p:sldId id="1889" r:id="rId1588"/>
    <p:sldId id="1890" r:id="rId1589"/>
    <p:sldId id="1891" r:id="rId1590"/>
    <p:sldId id="1892" r:id="rId1591"/>
    <p:sldId id="1893" r:id="rId1592"/>
    <p:sldId id="1894" r:id="rId1593"/>
    <p:sldId id="1895" r:id="rId1594"/>
    <p:sldId id="1896" r:id="rId1595"/>
    <p:sldId id="1897" r:id="rId1596"/>
    <p:sldId id="1898" r:id="rId1597"/>
    <p:sldId id="1899" r:id="rId1598"/>
    <p:sldId id="1900" r:id="rId1599"/>
    <p:sldId id="1901" r:id="rId1600"/>
    <p:sldId id="1902" r:id="rId1601"/>
    <p:sldId id="1903" r:id="rId1602"/>
    <p:sldId id="1904" r:id="rId1603"/>
    <p:sldId id="1905" r:id="rId1604"/>
    <p:sldId id="1906" r:id="rId1605"/>
    <p:sldId id="1907" r:id="rId1606"/>
    <p:sldId id="1908" r:id="rId1607"/>
    <p:sldId id="1909" r:id="rId1608"/>
    <p:sldId id="1910" r:id="rId1609"/>
    <p:sldId id="1911" r:id="rId1610"/>
    <p:sldId id="1912" r:id="rId1611"/>
    <p:sldId id="1913" r:id="rId1612"/>
    <p:sldId id="1914" r:id="rId1613"/>
    <p:sldId id="1915" r:id="rId1614"/>
    <p:sldId id="1916" r:id="rId1615"/>
    <p:sldId id="1917" r:id="rId1616"/>
    <p:sldId id="1918" r:id="rId1617"/>
    <p:sldId id="1919" r:id="rId1618"/>
    <p:sldId id="1920" r:id="rId1619"/>
    <p:sldId id="1921" r:id="rId1620"/>
    <p:sldId id="1922" r:id="rId1621"/>
    <p:sldId id="1923" r:id="rId1622"/>
    <p:sldId id="1924" r:id="rId1623"/>
    <p:sldId id="1925" r:id="rId1624"/>
    <p:sldId id="1926" r:id="rId1625"/>
    <p:sldId id="1927" r:id="rId1626"/>
    <p:sldId id="1928" r:id="rId1627"/>
    <p:sldId id="1929" r:id="rId1628"/>
    <p:sldId id="1930" r:id="rId1629"/>
    <p:sldId id="1931" r:id="rId1630"/>
    <p:sldId id="1932" r:id="rId1631"/>
    <p:sldId id="1933" r:id="rId1632"/>
    <p:sldId id="1934" r:id="rId1633"/>
    <p:sldId id="1935" r:id="rId1634"/>
    <p:sldId id="1936" r:id="rId1635"/>
    <p:sldId id="1937" r:id="rId1636"/>
    <p:sldId id="1938" r:id="rId1637"/>
    <p:sldId id="1939" r:id="rId1638"/>
    <p:sldId id="1940" r:id="rId1639"/>
    <p:sldId id="1941" r:id="rId1640"/>
    <p:sldId id="1942" r:id="rId1641"/>
    <p:sldId id="1943" r:id="rId1642"/>
    <p:sldId id="1944" r:id="rId1643"/>
    <p:sldId id="1945" r:id="rId1644"/>
    <p:sldId id="1946" r:id="rId1645"/>
    <p:sldId id="1947" r:id="rId1646"/>
    <p:sldId id="1948" r:id="rId1647"/>
    <p:sldId id="1949" r:id="rId1648"/>
    <p:sldId id="1950" r:id="rId1649"/>
    <p:sldId id="1951" r:id="rId1650"/>
    <p:sldId id="1952" r:id="rId1651"/>
    <p:sldId id="1953" r:id="rId1652"/>
    <p:sldId id="1954" r:id="rId1653"/>
    <p:sldId id="1955" r:id="rId1654"/>
    <p:sldId id="1956" r:id="rId1655"/>
    <p:sldId id="1957" r:id="rId1656"/>
    <p:sldId id="1958" r:id="rId1657"/>
    <p:sldId id="1959" r:id="rId1658"/>
    <p:sldId id="1960" r:id="rId1659"/>
    <p:sldId id="1961" r:id="rId1660"/>
    <p:sldId id="1962" r:id="rId1661"/>
    <p:sldId id="1963" r:id="rId1662"/>
    <p:sldId id="1964" r:id="rId1663"/>
    <p:sldId id="1965" r:id="rId1664"/>
    <p:sldId id="1966" r:id="rId1665"/>
    <p:sldId id="1967" r:id="rId1666"/>
    <p:sldId id="1968" r:id="rId1667"/>
    <p:sldId id="1969" r:id="rId1668"/>
    <p:sldId id="1970" r:id="rId1669"/>
    <p:sldId id="1971" r:id="rId1670"/>
    <p:sldId id="1972" r:id="rId1671"/>
    <p:sldId id="1973" r:id="rId1672"/>
    <p:sldId id="1974" r:id="rId1673"/>
    <p:sldId id="1975" r:id="rId1674"/>
    <p:sldId id="1976" r:id="rId1675"/>
    <p:sldId id="1977" r:id="rId1676"/>
    <p:sldId id="1978" r:id="rId1677"/>
    <p:sldId id="1979" r:id="rId1678"/>
    <p:sldId id="1980" r:id="rId1679"/>
    <p:sldId id="1981" r:id="rId1680"/>
    <p:sldId id="1982" r:id="rId1681"/>
    <p:sldId id="1983" r:id="rId1682"/>
    <p:sldId id="1984" r:id="rId1683"/>
    <p:sldId id="1985" r:id="rId1684"/>
    <p:sldId id="1986" r:id="rId1685"/>
    <p:sldId id="1987" r:id="rId1686"/>
    <p:sldId id="1988" r:id="rId1687"/>
    <p:sldId id="1989" r:id="rId1688"/>
    <p:sldId id="1990" r:id="rId1689"/>
    <p:sldId id="1992" r:id="rId1690"/>
    <p:sldId id="1994" r:id="rId1691"/>
    <p:sldId id="1995" r:id="rId1692"/>
    <p:sldId id="1996" r:id="rId1693"/>
    <p:sldId id="1997" r:id="rId1694"/>
    <p:sldId id="1998" r:id="rId1695"/>
    <p:sldId id="1999" r:id="rId1696"/>
    <p:sldId id="2000" r:id="rId1697"/>
    <p:sldId id="2001" r:id="rId1698"/>
    <p:sldId id="2002" r:id="rId1699"/>
    <p:sldId id="2003" r:id="rId1700"/>
    <p:sldId id="2004" r:id="rId1701"/>
    <p:sldId id="2005" r:id="rId1702"/>
    <p:sldId id="2006" r:id="rId1703"/>
    <p:sldId id="2007" r:id="rId1704"/>
    <p:sldId id="2008" r:id="rId1705"/>
    <p:sldId id="2009" r:id="rId1706"/>
    <p:sldId id="2010" r:id="rId1707"/>
    <p:sldId id="2011" r:id="rId1708"/>
    <p:sldId id="2012" r:id="rId1709"/>
    <p:sldId id="2013" r:id="rId1710"/>
    <p:sldId id="2014" r:id="rId1711"/>
    <p:sldId id="2015" r:id="rId1712"/>
    <p:sldId id="2016" r:id="rId1713"/>
    <p:sldId id="2017" r:id="rId1714"/>
    <p:sldId id="2018" r:id="rId1715"/>
    <p:sldId id="2019" r:id="rId1716"/>
    <p:sldId id="2020" r:id="rId1717"/>
    <p:sldId id="2021" r:id="rId1718"/>
    <p:sldId id="2022" r:id="rId1719"/>
    <p:sldId id="2023" r:id="rId1720"/>
    <p:sldId id="2024" r:id="rId1721"/>
    <p:sldId id="2025" r:id="rId1722"/>
    <p:sldId id="2026" r:id="rId1723"/>
    <p:sldId id="2027" r:id="rId1724"/>
    <p:sldId id="2028" r:id="rId1725"/>
    <p:sldId id="2029" r:id="rId1726"/>
    <p:sldId id="2030" r:id="rId1727"/>
    <p:sldId id="2031" r:id="rId1728"/>
    <p:sldId id="2032" r:id="rId1729"/>
    <p:sldId id="2033" r:id="rId1730"/>
    <p:sldId id="2034" r:id="rId1731"/>
    <p:sldId id="2035" r:id="rId1732"/>
    <p:sldId id="2036" r:id="rId1733"/>
    <p:sldId id="2037" r:id="rId1734"/>
    <p:sldId id="2038" r:id="rId1735"/>
    <p:sldId id="2039" r:id="rId1736"/>
    <p:sldId id="2040" r:id="rId1737"/>
    <p:sldId id="2041" r:id="rId1738"/>
    <p:sldId id="2042" r:id="rId1739"/>
    <p:sldId id="2043" r:id="rId1740"/>
    <p:sldId id="2044" r:id="rId1741"/>
    <p:sldId id="2045" r:id="rId1742"/>
    <p:sldId id="2046" r:id="rId1743"/>
    <p:sldId id="2047" r:id="rId1744"/>
    <p:sldId id="2048" r:id="rId1745"/>
    <p:sldId id="2049" r:id="rId1746"/>
    <p:sldId id="2050" r:id="rId1747"/>
    <p:sldId id="2051" r:id="rId1748"/>
    <p:sldId id="2052" r:id="rId1749"/>
    <p:sldId id="2053" r:id="rId1750"/>
    <p:sldId id="2054" r:id="rId1751"/>
    <p:sldId id="2055" r:id="rId1752"/>
    <p:sldId id="2056" r:id="rId1753"/>
    <p:sldId id="2057" r:id="rId1754"/>
    <p:sldId id="2058" r:id="rId1755"/>
    <p:sldId id="2059" r:id="rId1756"/>
    <p:sldId id="2060" r:id="rId1757"/>
    <p:sldId id="2061" r:id="rId1758"/>
    <p:sldId id="2062" r:id="rId1759"/>
    <p:sldId id="2063" r:id="rId1760"/>
    <p:sldId id="2064" r:id="rId1761"/>
    <p:sldId id="2065" r:id="rId1762"/>
    <p:sldId id="2066" r:id="rId1763"/>
    <p:sldId id="2067" r:id="rId1764"/>
    <p:sldId id="2068" r:id="rId1765"/>
    <p:sldId id="2069" r:id="rId1766"/>
    <p:sldId id="2070" r:id="rId1767"/>
    <p:sldId id="2071" r:id="rId1768"/>
    <p:sldId id="2072" r:id="rId1769"/>
    <p:sldId id="2073" r:id="rId1770"/>
    <p:sldId id="2074" r:id="rId1771"/>
    <p:sldId id="2075" r:id="rId1772"/>
    <p:sldId id="2076" r:id="rId1773"/>
    <p:sldId id="2077" r:id="rId1774"/>
    <p:sldId id="2078" r:id="rId1775"/>
    <p:sldId id="2079" r:id="rId1776"/>
    <p:sldId id="2080" r:id="rId1777"/>
    <p:sldId id="2081" r:id="rId1778"/>
    <p:sldId id="2082" r:id="rId1779"/>
    <p:sldId id="2083" r:id="rId1780"/>
    <p:sldId id="2084" r:id="rId1781"/>
    <p:sldId id="2085" r:id="rId1782"/>
    <p:sldId id="2086" r:id="rId1783"/>
    <p:sldId id="2087" r:id="rId1784"/>
    <p:sldId id="2088" r:id="rId1785"/>
    <p:sldId id="2089" r:id="rId1786"/>
    <p:sldId id="2090" r:id="rId1787"/>
    <p:sldId id="2091" r:id="rId1788"/>
    <p:sldId id="2092" r:id="rId1789"/>
    <p:sldId id="2093" r:id="rId1790"/>
    <p:sldId id="2094" r:id="rId1791"/>
    <p:sldId id="2095" r:id="rId1792"/>
    <p:sldId id="2096" r:id="rId1793"/>
    <p:sldId id="2097" r:id="rId1794"/>
    <p:sldId id="2098" r:id="rId1795"/>
    <p:sldId id="2099" r:id="rId1796"/>
    <p:sldId id="2100" r:id="rId1797"/>
    <p:sldId id="2101" r:id="rId1798"/>
    <p:sldId id="2102" r:id="rId1799"/>
    <p:sldId id="2103" r:id="rId1800"/>
    <p:sldId id="2104" r:id="rId1801"/>
    <p:sldId id="2105" r:id="rId1802"/>
    <p:sldId id="2106" r:id="rId1803"/>
    <p:sldId id="2107" r:id="rId1804"/>
    <p:sldId id="2108" r:id="rId1805"/>
    <p:sldId id="2109" r:id="rId1806"/>
    <p:sldId id="2110" r:id="rId1807"/>
    <p:sldId id="2111" r:id="rId1808"/>
    <p:sldId id="2112" r:id="rId1809"/>
    <p:sldId id="2113" r:id="rId1810"/>
    <p:sldId id="2114" r:id="rId1811"/>
    <p:sldId id="2115" r:id="rId1812"/>
    <p:sldId id="2116" r:id="rId1813"/>
    <p:sldId id="2117" r:id="rId1814"/>
    <p:sldId id="2118" r:id="rId1815"/>
    <p:sldId id="2119" r:id="rId1816"/>
    <p:sldId id="2120" r:id="rId1817"/>
    <p:sldId id="2121" r:id="rId1818"/>
    <p:sldId id="2122" r:id="rId1819"/>
    <p:sldId id="2123" r:id="rId1820"/>
    <p:sldId id="2124" r:id="rId1821"/>
    <p:sldId id="2125" r:id="rId1822"/>
    <p:sldId id="2126" r:id="rId1823"/>
    <p:sldId id="2127" r:id="rId1824"/>
    <p:sldId id="2128" r:id="rId1825"/>
    <p:sldId id="2129" r:id="rId1826"/>
    <p:sldId id="2130" r:id="rId1827"/>
    <p:sldId id="2131" r:id="rId1828"/>
    <p:sldId id="2132" r:id="rId1829"/>
    <p:sldId id="2133" r:id="rId1830"/>
    <p:sldId id="2134" r:id="rId1831"/>
    <p:sldId id="2135" r:id="rId1832"/>
    <p:sldId id="2136" r:id="rId1833"/>
    <p:sldId id="2137" r:id="rId1834"/>
    <p:sldId id="2138" r:id="rId1835"/>
    <p:sldId id="2139" r:id="rId1836"/>
    <p:sldId id="2140" r:id="rId1837"/>
    <p:sldId id="2141" r:id="rId1838"/>
    <p:sldId id="2142" r:id="rId1839"/>
    <p:sldId id="2143" r:id="rId1840"/>
    <p:sldId id="2144" r:id="rId1841"/>
    <p:sldId id="2145" r:id="rId1842"/>
    <p:sldId id="2146" r:id="rId1843"/>
    <p:sldId id="2147" r:id="rId1844"/>
    <p:sldId id="2148" r:id="rId1845"/>
    <p:sldId id="2149" r:id="rId1846"/>
    <p:sldId id="2150" r:id="rId1847"/>
    <p:sldId id="2151" r:id="rId1848"/>
    <p:sldId id="2152" r:id="rId1849"/>
    <p:sldId id="2153" r:id="rId1850"/>
    <p:sldId id="2154" r:id="rId1851"/>
    <p:sldId id="2155" r:id="rId1852"/>
    <p:sldId id="2156" r:id="rId1853"/>
    <p:sldId id="2157" r:id="rId1854"/>
    <p:sldId id="2158" r:id="rId1855"/>
    <p:sldId id="2159" r:id="rId1856"/>
    <p:sldId id="2160" r:id="rId1857"/>
    <p:sldId id="2161" r:id="rId1858"/>
    <p:sldId id="2162" r:id="rId1859"/>
    <p:sldId id="2163" r:id="rId1860"/>
    <p:sldId id="2164" r:id="rId1861"/>
    <p:sldId id="2165" r:id="rId1862"/>
    <p:sldId id="2166" r:id="rId1863"/>
    <p:sldId id="2167" r:id="rId1864"/>
    <p:sldId id="2168" r:id="rId1865"/>
    <p:sldId id="2169" r:id="rId1866"/>
    <p:sldId id="2170" r:id="rId1867"/>
    <p:sldId id="2171" r:id="rId1868"/>
    <p:sldId id="2172" r:id="rId1869"/>
    <p:sldId id="2173" r:id="rId1870"/>
    <p:sldId id="2174" r:id="rId1871"/>
    <p:sldId id="2175" r:id="rId1872"/>
    <p:sldId id="2176" r:id="rId1873"/>
    <p:sldId id="2177" r:id="rId1874"/>
    <p:sldId id="2178" r:id="rId1875"/>
    <p:sldId id="2179" r:id="rId1876"/>
    <p:sldId id="2180" r:id="rId1877"/>
    <p:sldId id="2181" r:id="rId1878"/>
    <p:sldId id="2182" r:id="rId1879"/>
    <p:sldId id="2183" r:id="rId1880"/>
    <p:sldId id="2184" r:id="rId1881"/>
    <p:sldId id="2185" r:id="rId1882"/>
    <p:sldId id="2186" r:id="rId1883"/>
    <p:sldId id="2187" r:id="rId1884"/>
    <p:sldId id="2188" r:id="rId1885"/>
    <p:sldId id="2189" r:id="rId1886"/>
    <p:sldId id="2190" r:id="rId1887"/>
    <p:sldId id="2191" r:id="rId1888"/>
    <p:sldId id="2192" r:id="rId1889"/>
    <p:sldId id="2193" r:id="rId1890"/>
    <p:sldId id="2194" r:id="rId1891"/>
    <p:sldId id="2195" r:id="rId1892"/>
    <p:sldId id="2196" r:id="rId1893"/>
    <p:sldId id="2197" r:id="rId1894"/>
    <p:sldId id="2198" r:id="rId1895"/>
    <p:sldId id="2199" r:id="rId1896"/>
    <p:sldId id="2200" r:id="rId1897"/>
    <p:sldId id="2201" r:id="rId1898"/>
    <p:sldId id="2202" r:id="rId1899"/>
    <p:sldId id="2203" r:id="rId1900"/>
    <p:sldId id="2204" r:id="rId1901"/>
    <p:sldId id="2205" r:id="rId1902"/>
    <p:sldId id="2206" r:id="rId1903"/>
    <p:sldId id="2207" r:id="rId1904"/>
    <p:sldId id="2208" r:id="rId1905"/>
    <p:sldId id="2209" r:id="rId1906"/>
    <p:sldId id="2210" r:id="rId1907"/>
    <p:sldId id="2211" r:id="rId1908"/>
    <p:sldId id="2212" r:id="rId1909"/>
    <p:sldId id="2213" r:id="rId1910"/>
    <p:sldId id="2214" r:id="rId1911"/>
    <p:sldId id="2215" r:id="rId1912"/>
    <p:sldId id="2216" r:id="rId1913"/>
    <p:sldId id="2217" r:id="rId1914"/>
    <p:sldId id="2218" r:id="rId1915"/>
    <p:sldId id="2219" r:id="rId1916"/>
    <p:sldId id="2220" r:id="rId1917"/>
    <p:sldId id="2221" r:id="rId1918"/>
    <p:sldId id="2222" r:id="rId1919"/>
    <p:sldId id="2223" r:id="rId1920"/>
    <p:sldId id="2224" r:id="rId1921"/>
    <p:sldId id="2225" r:id="rId1922"/>
    <p:sldId id="2226" r:id="rId1923"/>
    <p:sldId id="2227" r:id="rId1924"/>
    <p:sldId id="2228" r:id="rId1925"/>
    <p:sldId id="2229" r:id="rId1926"/>
    <p:sldId id="2230" r:id="rId1927"/>
    <p:sldId id="2231" r:id="rId1928"/>
    <p:sldId id="2232" r:id="rId1929"/>
    <p:sldId id="2233" r:id="rId1930"/>
    <p:sldId id="2234" r:id="rId1931"/>
    <p:sldId id="2235" r:id="rId1932"/>
    <p:sldId id="2236" r:id="rId1933"/>
    <p:sldId id="2237" r:id="rId1934"/>
    <p:sldId id="2238" r:id="rId1935"/>
    <p:sldId id="2239" r:id="rId1936"/>
    <p:sldId id="2240" r:id="rId1937"/>
    <p:sldId id="2241" r:id="rId1938"/>
    <p:sldId id="2242" r:id="rId1939"/>
    <p:sldId id="2243" r:id="rId1940"/>
    <p:sldId id="2244" r:id="rId1941"/>
    <p:sldId id="2245" r:id="rId1942"/>
    <p:sldId id="2246" r:id="rId1943"/>
    <p:sldId id="2247" r:id="rId1944"/>
    <p:sldId id="2248" r:id="rId1945"/>
    <p:sldId id="2249" r:id="rId1946"/>
    <p:sldId id="2250" r:id="rId1947"/>
    <p:sldId id="2251" r:id="rId1948"/>
    <p:sldId id="2252" r:id="rId1949"/>
    <p:sldId id="2253" r:id="rId1950"/>
    <p:sldId id="2254" r:id="rId1951"/>
    <p:sldId id="2255" r:id="rId1952"/>
    <p:sldId id="2256" r:id="rId1953"/>
    <p:sldId id="2257" r:id="rId1954"/>
    <p:sldId id="2258" r:id="rId1955"/>
    <p:sldId id="2259" r:id="rId1956"/>
    <p:sldId id="2260" r:id="rId1957"/>
    <p:sldId id="2261" r:id="rId1958"/>
    <p:sldId id="2262" r:id="rId1959"/>
    <p:sldId id="2263" r:id="rId1960"/>
    <p:sldId id="2264" r:id="rId1961"/>
    <p:sldId id="2265" r:id="rId1962"/>
    <p:sldId id="2266" r:id="rId1963"/>
    <p:sldId id="2267" r:id="rId1964"/>
    <p:sldId id="2268" r:id="rId1965"/>
    <p:sldId id="2269" r:id="rId1966"/>
    <p:sldId id="2270" r:id="rId1967"/>
    <p:sldId id="2271" r:id="rId1968"/>
    <p:sldId id="2272" r:id="rId1969"/>
    <p:sldId id="2273" r:id="rId1970"/>
    <p:sldId id="2274" r:id="rId1971"/>
    <p:sldId id="2275" r:id="rId1972"/>
    <p:sldId id="2276" r:id="rId1973"/>
    <p:sldId id="2277" r:id="rId1974"/>
    <p:sldId id="2278" r:id="rId1975"/>
    <p:sldId id="2279" r:id="rId1976"/>
    <p:sldId id="2280" r:id="rId1977"/>
    <p:sldId id="2281" r:id="rId1978"/>
    <p:sldId id="2282" r:id="rId1979"/>
    <p:sldId id="2283" r:id="rId1980"/>
    <p:sldId id="2284" r:id="rId1981"/>
    <p:sldId id="2285" r:id="rId1982"/>
    <p:sldId id="2286" r:id="rId1983"/>
    <p:sldId id="2287" r:id="rId1984"/>
    <p:sldId id="2288" r:id="rId1985"/>
    <p:sldId id="2289" r:id="rId1986"/>
    <p:sldId id="2290" r:id="rId1987"/>
    <p:sldId id="2291" r:id="rId1988"/>
    <p:sldId id="2292" r:id="rId1989"/>
    <p:sldId id="2293" r:id="rId1990"/>
    <p:sldId id="2294" r:id="rId1991"/>
    <p:sldId id="2295" r:id="rId1992"/>
    <p:sldId id="2296" r:id="rId1993"/>
    <p:sldId id="2297" r:id="rId1994"/>
    <p:sldId id="2298" r:id="rId1995"/>
    <p:sldId id="2299" r:id="rId1996"/>
    <p:sldId id="2300" r:id="rId1997"/>
    <p:sldId id="2301" r:id="rId1998"/>
    <p:sldId id="2302" r:id="rId1999"/>
    <p:sldId id="2303" r:id="rId2000"/>
    <p:sldId id="2304" r:id="rId2001"/>
    <p:sldId id="2305" r:id="rId2002"/>
    <p:sldId id="2306" r:id="rId2003"/>
    <p:sldId id="2307" r:id="rId2004"/>
    <p:sldId id="2308" r:id="rId2005"/>
    <p:sldId id="2309" r:id="rId2006"/>
    <p:sldId id="2310" r:id="rId2007"/>
    <p:sldId id="2311" r:id="rId2008"/>
    <p:sldId id="2312" r:id="rId2009"/>
    <p:sldId id="2313" r:id="rId2010"/>
    <p:sldId id="2314" r:id="rId2011"/>
    <p:sldId id="2315" r:id="rId2012"/>
    <p:sldId id="2316" r:id="rId2013"/>
    <p:sldId id="2317" r:id="rId2014"/>
    <p:sldId id="2318" r:id="rId2015"/>
    <p:sldId id="2319" r:id="rId2016"/>
    <p:sldId id="2320" r:id="rId2017"/>
    <p:sldId id="2321" r:id="rId2018"/>
    <p:sldId id="2322" r:id="rId2019"/>
    <p:sldId id="2323" r:id="rId2020"/>
    <p:sldId id="2324" r:id="rId2021"/>
    <p:sldId id="2325" r:id="rId2022"/>
    <p:sldId id="2326" r:id="rId2023"/>
    <p:sldId id="2327" r:id="rId2024"/>
    <p:sldId id="2328" r:id="rId2025"/>
    <p:sldId id="2329" r:id="rId2026"/>
    <p:sldId id="2330" r:id="rId2027"/>
    <p:sldId id="2331" r:id="rId2028"/>
    <p:sldId id="2332" r:id="rId2029"/>
    <p:sldId id="2333" r:id="rId2030"/>
    <p:sldId id="2334" r:id="rId2031"/>
    <p:sldId id="2335" r:id="rId2032"/>
    <p:sldId id="2336" r:id="rId2033"/>
    <p:sldId id="2337" r:id="rId2034"/>
    <p:sldId id="2338" r:id="rId2035"/>
    <p:sldId id="2339" r:id="rId2036"/>
    <p:sldId id="2340" r:id="rId2037"/>
    <p:sldId id="2341" r:id="rId2038"/>
    <p:sldId id="2342" r:id="rId2039"/>
    <p:sldId id="2343" r:id="rId2040"/>
    <p:sldId id="2344" r:id="rId2041"/>
    <p:sldId id="2345" r:id="rId2042"/>
    <p:sldId id="2346" r:id="rId2043"/>
    <p:sldId id="2347" r:id="rId2044"/>
    <p:sldId id="2348" r:id="rId2045"/>
    <p:sldId id="2349" r:id="rId2046"/>
    <p:sldId id="2350" r:id="rId2047"/>
    <p:sldId id="2351" r:id="rId2048"/>
    <p:sldId id="2352" r:id="rId2049"/>
    <p:sldId id="2353" r:id="rId2050"/>
    <p:sldId id="2354" r:id="rId2051"/>
    <p:sldId id="2355" r:id="rId2052"/>
    <p:sldId id="2356" r:id="rId2053"/>
    <p:sldId id="2357" r:id="rId2054"/>
    <p:sldId id="2358" r:id="rId2055"/>
    <p:sldId id="2359" r:id="rId2056"/>
    <p:sldId id="2360" r:id="rId2057"/>
    <p:sldId id="2361" r:id="rId2058"/>
    <p:sldId id="2362" r:id="rId2059"/>
    <p:sldId id="2363" r:id="rId2060"/>
    <p:sldId id="2364" r:id="rId2061"/>
    <p:sldId id="2365" r:id="rId2062"/>
    <p:sldId id="2366" r:id="rId2063"/>
    <p:sldId id="2367" r:id="rId2064"/>
    <p:sldId id="2368" r:id="rId2065"/>
    <p:sldId id="2369" r:id="rId2066"/>
    <p:sldId id="2370" r:id="rId2067"/>
    <p:sldId id="2371" r:id="rId2068"/>
    <p:sldId id="2372" r:id="rId2069"/>
    <p:sldId id="2373" r:id="rId2070"/>
    <p:sldId id="2374" r:id="rId2071"/>
    <p:sldId id="2375" r:id="rId2072"/>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F0228EE-9DF2-435A-A942-5216B928FF07}">
          <p14:sldIdLst>
            <p14:sldId id="276"/>
            <p14:sldId id="277"/>
            <p14:sldId id="278"/>
            <p14:sldId id="282"/>
          </p14:sldIdLst>
        </p14:section>
        <p14:section name="Módulo I" id="{5035AC24-0603-44CC-9403-47049CE797A7}">
          <p14:sldIdLst/>
        </p14:section>
        <p14:section name="00. Principios backend" id="{C155797D-468A-4920-BE7B-12C77DD3244C}">
          <p14:sldIdLst>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Lst>
        </p14:section>
        <p14:section name="01. Principios JS" id="{A48237BF-6C10-499F-8083-F3293D944940}">
          <p14:sldIdLst>
            <p14:sldId id="264"/>
            <p14:sldId id="265"/>
            <p14:sldId id="266"/>
            <p14:sldId id="267"/>
            <p14:sldId id="268"/>
            <p14:sldId id="269"/>
            <p14:sldId id="270"/>
            <p14:sldId id="271"/>
            <p14:sldId id="272"/>
            <p14:sldId id="273"/>
            <p14:sldId id="274"/>
            <p14:sldId id="275"/>
            <p14:sldId id="316"/>
            <p14:sldId id="317"/>
            <p14:sldId id="318"/>
            <p14:sldId id="279"/>
            <p14:sldId id="280"/>
            <p14:sldId id="281"/>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Lst>
        </p14:section>
        <p14:section name="02. Funcionalidades ECMAScript" id="{A74F270E-67B2-41A7-BF5F-F89B935DA2CF}">
          <p14:sldIdLst>
            <p14:sldId id="259"/>
            <p14:sldId id="260"/>
            <p14:sldId id="261"/>
            <p14:sldId id="262"/>
            <p14:sldId id="263"/>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Lst>
        </p14:section>
        <p14:section name="03. Asincronismo y sincronismo" id="{F73B0100-19B2-449C-8857-18E9B0D3A7B3}">
          <p14:sldIdLst>
            <p14:sldId id="258"/>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Lst>
        </p14:section>
        <p14:section name="04. Manejo de archivos" id="{84FA0CB5-8301-4448-B0FB-C0591834B55B}">
          <p14:sldIdLst>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Lst>
        </p14:section>
        <p14:section name="0.5 Node y NPM" id="{65CE39DD-FAB2-4BB6-8D1F-FE15DAFFA346}">
          <p14:sldIdLst>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Lst>
        </p14:section>
        <p14:section name="06. Servidores web - Express" id="{3A9C7D4F-C229-4DA0-9642-0B0A05F3C8FC}">
          <p14:sldIdLst>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Lst>
        </p14:section>
        <p14:section name="07. Express - Peticiones" id="{E46C759D-025E-40B4-A53A-AA29421673C3}">
          <p14:sldIdLst>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Lst>
        </p14:section>
        <p14:section name="08. Router y Multer" id="{C4C792DA-7136-4437-94EF-6FE18CCBEC24}">
          <p14:sldIdLst>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Lst>
        </p14:section>
        <p14:section name="09. Motores de plantillas" id="{1EE4707A-93EE-46E5-B338-9AB9EC349324}">
          <p14:sldIdLst>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Lst>
        </p14:section>
        <p14:section name="10. Websocket" id="{3AD8943D-A31B-4823-9D17-E25C3215A71D}">
          <p14:sldIdLst>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Lst>
        </p14:section>
        <p14:section name="11. Websocket - Chat" id="{013F8C32-60B1-47C3-B960-BB99137D98A9}">
          <p14:sldIdLst>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Lst>
        </p14:section>
        <p14:section name="12. MongoDB" id="{433E4892-66C1-4B05-BAEC-D2451EEC692C}">
          <p14:sldIdLst>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Lst>
        </p14:section>
        <p14:section name="13. MongoDB CRUD" id="{F75227C8-3236-4C2D-97FF-C755D17B5D29}">
          <p14:sldIdLst>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Lst>
        </p14:section>
        <p14:section name="14. Mongoose" id="{B589A087-6143-456C-A9CA-AE40D969DDAE}">
          <p14:sldIdLst>
            <p14:sldId id="974"/>
            <p14:sldId id="975"/>
            <p14:sldId id="976"/>
            <p14:sldId id="977"/>
            <p14:sldId id="978"/>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1014"/>
            <p14:sldId id="1015"/>
            <p14:sldId id="1016"/>
            <p14:sldId id="1017"/>
            <p14:sldId id="1018"/>
            <p14:sldId id="1019"/>
            <p14:sldId id="1020"/>
            <p14:sldId id="1021"/>
          </p14:sldIdLst>
        </p14:section>
        <p14:section name="15. Primera práctica integradora" id="{209DC8DA-440A-4556-B1FA-498617D276DE}">
          <p14:sldIdLst>
            <p14:sldId id="1022"/>
            <p14:sldId id="1023"/>
            <p14:sldId id="1024"/>
            <p14:sldId id="1025"/>
            <p14:sldId id="1026"/>
            <p14:sldId id="1027"/>
            <p14:sldId id="1028"/>
            <p14:sldId id="1029"/>
            <p14:sldId id="1030"/>
            <p14:sldId id="1031"/>
            <p14:sldId id="1032"/>
            <p14:sldId id="1033"/>
            <p14:sldId id="1034"/>
            <p14:sldId id="1035"/>
            <p14:sldId id="1036"/>
            <p14:sldId id="1037"/>
            <p14:sldId id="1038"/>
            <p14:sldId id="1039"/>
            <p14:sldId id="1040"/>
            <p14:sldId id="1041"/>
          </p14:sldIdLst>
        </p14:section>
        <p14:section name="16. Mongo avanzado 1" id="{82C35859-EA29-4A9D-A068-062A467C3EDD}">
          <p14:sldIdLst>
            <p14:sldId id="257"/>
            <p14:sldId id="1042"/>
            <p14:sldId id="1043"/>
            <p14:sldId id="1044"/>
            <p14:sldId id="1045"/>
            <p14:sldId id="1046"/>
            <p14:sldId id="1047"/>
            <p14:sldId id="1048"/>
            <p14:sldId id="1049"/>
            <p14:sldId id="1050"/>
            <p14:sldId id="1051"/>
            <p14:sldId id="1052"/>
            <p14:sldId id="1053"/>
            <p14:sldId id="1054"/>
            <p14:sldId id="1055"/>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1078"/>
            <p14:sldId id="1079"/>
            <p14:sldId id="1080"/>
            <p14:sldId id="1081"/>
            <p14:sldId id="1082"/>
            <p14:sldId id="1083"/>
            <p14:sldId id="1084"/>
            <p14:sldId id="1085"/>
            <p14:sldId id="1086"/>
            <p14:sldId id="1087"/>
          </p14:sldIdLst>
        </p14:section>
        <p14:section name="17. Mongo avanzado 2" id="{4A81EC65-2019-41A9-B732-4E8E0FC9776A}">
          <p14:sldIdLst>
            <p14:sldId id="1088"/>
            <p14:sldId id="1089"/>
            <p14:sldId id="1090"/>
            <p14:sldId id="1091"/>
            <p14:sldId id="1092"/>
            <p14:sldId id="1093"/>
            <p14:sldId id="1094"/>
            <p14:sldId id="1095"/>
            <p14:sldId id="1096"/>
            <p14:sldId id="1097"/>
            <p14:sldId id="1098"/>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 id="1131"/>
            <p14:sldId id="1132"/>
          </p14:sldIdLst>
        </p14:section>
        <p14:section name="18. Cookies, session y storage" id="{A02DDE8B-D6CD-4440-A527-362F45E2E5FD}">
          <p14:sldIdLst>
            <p14:sldId id="1133"/>
            <p14:sldId id="1134"/>
            <p14:sldId id="1137"/>
            <p14:sldId id="1138"/>
            <p14:sldId id="1139"/>
            <p14:sldId id="1140"/>
            <p14:sldId id="1141"/>
            <p14:sldId id="1142"/>
            <p14:sldId id="1143"/>
            <p14:sldId id="1144"/>
            <p14:sldId id="1145"/>
            <p14:sldId id="1146"/>
            <p14:sldId id="1147"/>
            <p14:sldId id="1148"/>
            <p14:sldId id="1149"/>
            <p14:sldId id="1150"/>
            <p14:sldId id="1151"/>
            <p14:sldId id="1152"/>
            <p14:sldId id="1153"/>
            <p14:sldId id="1154"/>
            <p14:sldId id="1155"/>
            <p14:sldId id="1156"/>
            <p14:sldId id="1157"/>
            <p14:sldId id="1158"/>
            <p14:sldId id="1159"/>
            <p14:sldId id="1160"/>
            <p14:sldId id="1161"/>
            <p14:sldId id="1162"/>
            <p14:sldId id="1163"/>
            <p14:sldId id="1164"/>
            <p14:sldId id="1165"/>
            <p14:sldId id="1166"/>
            <p14:sldId id="1167"/>
            <p14:sldId id="1168"/>
            <p14:sldId id="1169"/>
            <p14:sldId id="1170"/>
            <p14:sldId id="1171"/>
            <p14:sldId id="1172"/>
            <p14:sldId id="1173"/>
            <p14:sldId id="1174"/>
            <p14:sldId id="1175"/>
            <p14:sldId id="1176"/>
            <p14:sldId id="1177"/>
            <p14:sldId id="1178"/>
            <p14:sldId id="1179"/>
          </p14:sldIdLst>
        </p14:section>
        <p14:section name="19. Cookies, sessions y storage II" id="{6282C091-596D-41C0-82D9-B39ACA89E67C}">
          <p14:sldIdLst>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Lst>
        </p14:section>
        <p14:section name="20. Autorización y autenticación" id="{25408A73-6674-420D-B5CB-6C9FA41EE778}">
          <p14:sldIdLst>
            <p14:sldId id="1213"/>
            <p14:sldId id="1214"/>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Lst>
        </p14:section>
        <p14:section name="21. Autenticación por terceros + JWT" id="{B37BBD70-10EA-4D55-854F-CD99F4936602}">
          <p14:sldIdLst>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Lst>
        </p14:section>
        <p14:section name="22. Passport avanzado" id="{7F4824E9-8A34-4C7B-A36D-1B1641ADD9FD}">
          <p14:sldIdLst>
            <p14:sldId id="1301"/>
            <p14:sldId id="1302"/>
            <p14:sldId id="1303"/>
            <p14:sldId id="1304"/>
            <p14:sldId id="1305"/>
            <p14:sldId id="1306"/>
            <p14:sldId id="1307"/>
            <p14:sldId id="1308"/>
            <p14:sldId id="1309"/>
            <p14:sldId id="1310"/>
            <p14:sldId id="1311"/>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Lst>
        </p14:section>
        <p14:section name="23. Ruteo Avanzado y manejo de políticas de autorización" id="{BF11E753-09D8-4EFD-ABE0-B30AC53AC5AF}">
          <p14:sldIdLst>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1382"/>
            <p14:sldId id="1383"/>
            <p14:sldId id="1384"/>
            <p14:sldId id="1385"/>
            <p14:sldId id="1386"/>
            <p14:sldId id="1387"/>
            <p14:sldId id="1388"/>
            <p14:sldId id="1389"/>
            <p14:sldId id="1390"/>
            <p14:sldId id="1391"/>
          </p14:sldIdLst>
        </p14:section>
        <p14:section name="24. Segunda práctica integradora" id="{D0AFBB06-F7BF-4248-83F7-077C08621354}">
          <p14:sldIdLst>
            <p14:sldId id="1392"/>
            <p14:sldId id="1393"/>
            <p14:sldId id="1394"/>
            <p14:sldId id="1395"/>
            <p14:sldId id="1396"/>
            <p14:sldId id="1397"/>
            <p14:sldId id="1398"/>
            <p14:sldId id="1399"/>
            <p14:sldId id="1400"/>
            <p14:sldId id="1401"/>
            <p14:sldId id="1402"/>
            <p14:sldId id="1403"/>
            <p14:sldId id="1404"/>
            <p14:sldId id="1405"/>
            <p14:sldId id="1406"/>
            <p14:sldId id="1407"/>
            <p14:sldId id="1408"/>
            <p14:sldId id="1409"/>
            <p14:sldId id="1410"/>
          </p14:sldIdLst>
        </p14:section>
        <p14:section name="25. Proceso principal del servidor + Global child process" id="{8E58D4DA-12E4-4D08-B16D-C4B816ED8092}">
          <p14:sldIdLst>
            <p14:sldId id="1411"/>
            <p14:sldId id="1412"/>
            <p14:sldId id="1413"/>
            <p14:sldId id="1414"/>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Lst>
        </p14:section>
        <p14:section name="26. Arquitectura de capas" id="{1AFB9F93-01DE-438C-B7AF-DA46E5C43E66}">
          <p14:sldIdLst>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Lst>
        </p14:section>
        <p14:section name="27. Arquitectura del servidor: diseño" id="{690DEA0E-8193-4B45-BA33-A68D03F77860}">
          <p14:sldIdLst>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 id="1529"/>
            <p14:sldId id="1530"/>
            <p14:sldId id="1531"/>
            <p14:sldId id="1532"/>
            <p14:sldId id="1533"/>
            <p14:sldId id="1534"/>
          </p14:sldIdLst>
        </p14:section>
        <p14:section name="28. Arquitectura del servidor: persistencia" id="{B05B49B6-1500-463A-8C29-71445C2470F2}">
          <p14:sldIdLst>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Lst>
        </p14:section>
        <p14:section name="29. Servidor en capas completo" id="{37C8E05C-C058-4DD6-978A-3D38D00AE603}">
          <p14:sldIdLst>
            <p14:sldId id="1576"/>
            <p14:sldId id="1577"/>
            <p14:sldId id="1578"/>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Lst>
        </p14:section>
        <p14:section name="30. Mailing y mensajería" id="{D8CBAA7F-B42E-4ED4-BA01-5E2E3DE24128}">
          <p14:sldIdLst>
            <p14:sldId id="1620"/>
            <p14:sldId id="1621"/>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49"/>
            <p14:sldId id="1650"/>
            <p14:sldId id="1651"/>
            <p14:sldId id="1652"/>
            <p14:sldId id="1653"/>
            <p14:sldId id="1654"/>
            <p14:sldId id="1655"/>
            <p14:sldId id="1656"/>
            <p14:sldId id="1657"/>
            <p14:sldId id="1658"/>
            <p14:sldId id="1659"/>
            <p14:sldId id="1660"/>
            <p14:sldId id="1661"/>
            <p14:sldId id="1662"/>
            <p14:sldId id="1663"/>
            <p14:sldId id="1664"/>
          </p14:sldIdLst>
        </p14:section>
        <p14:section name="31. Mocks" id="{993B24CF-A4FD-489C-B0D0-7716650E20F6}">
          <p14:sldIdLst>
            <p14:sldId id="1665"/>
            <p14:sldId id="1666"/>
            <p14:sldId id="1667"/>
            <p14:sldId id="1668"/>
            <p14:sldId id="1669"/>
            <p14:sldId id="1670"/>
            <p14:sldId id="1671"/>
            <p14:sldId id="1672"/>
            <p14:sldId id="1673"/>
            <p14:sldId id="1674"/>
            <p14:sldId id="1675"/>
            <p14:sldId id="1676"/>
            <p14:sldId id="1677"/>
            <p14:sldId id="1678"/>
            <p14:sldId id="1679"/>
            <p14:sldId id="1680"/>
            <p14:sldId id="1681"/>
            <p14:sldId id="1682"/>
            <p14:sldId id="1683"/>
            <p14:sldId id="1684"/>
            <p14:sldId id="1685"/>
            <p14:sldId id="1686"/>
            <p14:sldId id="1687"/>
            <p14:sldId id="1688"/>
            <p14:sldId id="1689"/>
            <p14:sldId id="1690"/>
            <p14:sldId id="1691"/>
            <p14:sldId id="1692"/>
            <p14:sldId id="1693"/>
            <p14:sldId id="1694"/>
            <p14:sldId id="1695"/>
            <p14:sldId id="1696"/>
            <p14:sldId id="1697"/>
            <p14:sldId id="1698"/>
            <p14:sldId id="1699"/>
            <p14:sldId id="1700"/>
            <p14:sldId id="1701"/>
            <p14:sldId id="1702"/>
            <p14:sldId id="1703"/>
            <p14:sldId id="1704"/>
            <p14:sldId id="1705"/>
            <p14:sldId id="1706"/>
            <p14:sldId id="1707"/>
            <p14:sldId id="1708"/>
            <p14:sldId id="1709"/>
            <p14:sldId id="1710"/>
            <p14:sldId id="1711"/>
            <p14:sldId id="1712"/>
            <p14:sldId id="1713"/>
          </p14:sldIdLst>
        </p14:section>
        <p14:section name="32. Optimización" id="{F9E2F800-FDD7-4A9E-82B9-54AC22B72E14}">
          <p14:sldIdLst>
            <p14:sldId id="1714"/>
            <p14:sldId id="1715"/>
            <p14:sldId id="1716"/>
            <p14:sldId id="1717"/>
            <p14:sldId id="1718"/>
            <p14:sldId id="1719"/>
            <p14:sldId id="1720"/>
            <p14:sldId id="1721"/>
            <p14:sldId id="1722"/>
            <p14:sldId id="1723"/>
            <p14:sldId id="1724"/>
            <p14:sldId id="1725"/>
            <p14:sldId id="1726"/>
            <p14:sldId id="1727"/>
            <p14:sldId id="1728"/>
            <p14:sldId id="1729"/>
            <p14:sldId id="1730"/>
            <p14:sldId id="1731"/>
            <p14:sldId id="1732"/>
            <p14:sldId id="1733"/>
            <p14:sldId id="1734"/>
            <p14:sldId id="1735"/>
            <p14:sldId id="1736"/>
            <p14:sldId id="1737"/>
            <p14:sldId id="1738"/>
            <p14:sldId id="1739"/>
            <p14:sldId id="1740"/>
            <p14:sldId id="1741"/>
            <p14:sldId id="1742"/>
            <p14:sldId id="1743"/>
            <p14:sldId id="1744"/>
            <p14:sldId id="1745"/>
            <p14:sldId id="1746"/>
            <p14:sldId id="1747"/>
            <p14:sldId id="1748"/>
            <p14:sldId id="1749"/>
            <p14:sldId id="1750"/>
            <p14:sldId id="1751"/>
            <p14:sldId id="1752"/>
            <p14:sldId id="1753"/>
            <p14:sldId id="1754"/>
            <p14:sldId id="1755"/>
            <p14:sldId id="1756"/>
            <p14:sldId id="1757"/>
            <p14:sldId id="1758"/>
            <p14:sldId id="1759"/>
            <p14:sldId id="1760"/>
            <p14:sldId id="1761"/>
            <p14:sldId id="1762"/>
            <p14:sldId id="1763"/>
            <p14:sldId id="1764"/>
          </p14:sldIdLst>
        </p14:section>
        <p14:section name="33. Versiones y paquetes" id="{EF2A501A-E8FE-431D-BD95-EB2E7B12E9D1}">
          <p14:sldIdLst>
            <p14:sldId id="1765"/>
            <p14:sldId id="1766"/>
            <p14:sldId id="1767"/>
            <p14:sldId id="1768"/>
            <p14:sldId id="1769"/>
            <p14:sldId id="1770"/>
            <p14:sldId id="1771"/>
            <p14:sldId id="1772"/>
            <p14:sldId id="1773"/>
            <p14:sldId id="1774"/>
            <p14:sldId id="1775"/>
            <p14:sldId id="1776"/>
            <p14:sldId id="1777"/>
            <p14:sldId id="1778"/>
            <p14:sldId id="1779"/>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805"/>
            <p14:sldId id="1806"/>
            <p14:sldId id="1807"/>
            <p14:sldId id="1808"/>
            <p14:sldId id="1809"/>
            <p14:sldId id="1810"/>
            <p14:sldId id="1811"/>
            <p14:sldId id="1812"/>
            <p14:sldId id="1813"/>
            <p14:sldId id="1814"/>
            <p14:sldId id="1815"/>
          </p14:sldIdLst>
        </p14:section>
        <p14:section name="34. Logging y performance" id="{5E40D335-2C50-43CA-A079-92CA8FEF487C}">
          <p14:sldIdLst>
            <p14:sldId id="1816"/>
            <p14:sldId id="1817"/>
            <p14:sldId id="1818"/>
            <p14:sldId id="1819"/>
            <p14:sldId id="1820"/>
            <p14:sldId id="1821"/>
            <p14:sldId id="1822"/>
            <p14:sldId id="1823"/>
            <p14:sldId id="1824"/>
            <p14:sldId id="1825"/>
            <p14:sldId id="1826"/>
            <p14:sldId id="1827"/>
            <p14:sldId id="1828"/>
            <p14:sldId id="1829"/>
            <p14:sldId id="1830"/>
            <p14:sldId id="1831"/>
            <p14:sldId id="1832"/>
            <p14:sldId id="1833"/>
            <p14:sldId id="1834"/>
            <p14:sldId id="1835"/>
            <p14:sldId id="1836"/>
            <p14:sldId id="1837"/>
            <p14:sldId id="1838"/>
            <p14:sldId id="1839"/>
            <p14:sldId id="1840"/>
            <p14:sldId id="1841"/>
            <p14:sldId id="1842"/>
            <p14:sldId id="1843"/>
            <p14:sldId id="1844"/>
            <p14:sldId id="1845"/>
            <p14:sldId id="1846"/>
            <p14:sldId id="1847"/>
            <p14:sldId id="1848"/>
            <p14:sldId id="1849"/>
            <p14:sldId id="1850"/>
            <p14:sldId id="1851"/>
            <p14:sldId id="1852"/>
            <p14:sldId id="1853"/>
            <p14:sldId id="1854"/>
            <p14:sldId id="1855"/>
            <p14:sldId id="1856"/>
            <p14:sldId id="1857"/>
            <p14:sldId id="1858"/>
            <p14:sldId id="1859"/>
            <p14:sldId id="1860"/>
            <p14:sldId id="1861"/>
            <p14:sldId id="1862"/>
            <p14:sldId id="1863"/>
            <p14:sldId id="1864"/>
            <p14:sldId id="1865"/>
            <p14:sldId id="1866"/>
            <p14:sldId id="1867"/>
            <p14:sldId id="1868"/>
            <p14:sldId id="1869"/>
            <p14:sldId id="1870"/>
            <p14:sldId id="1871"/>
            <p14:sldId id="1872"/>
            <p14:sldId id="1873"/>
            <p14:sldId id="1874"/>
            <p14:sldId id="1875"/>
            <p14:sldId id="1876"/>
            <p14:sldId id="1877"/>
          </p14:sldIdLst>
        </p14:section>
        <p14:section name="35. Clusters y escalabilidad" id="{C9DC0D4B-27AF-46F8-B01F-2EE210278F88}">
          <p14:sldIdLst>
            <p14:sldId id="1878"/>
            <p14:sldId id="1879"/>
            <p14:sldId id="1880"/>
            <p14:sldId id="1881"/>
            <p14:sldId id="1882"/>
            <p14:sldId id="1883"/>
            <p14:sldId id="1884"/>
            <p14:sldId id="1885"/>
            <p14:sldId id="1886"/>
            <p14:sldId id="1887"/>
            <p14:sldId id="1888"/>
            <p14:sldId id="1889"/>
            <p14:sldId id="1890"/>
            <p14:sldId id="1891"/>
            <p14:sldId id="1892"/>
            <p14:sldId id="1893"/>
            <p14:sldId id="1894"/>
            <p14:sldId id="1895"/>
            <p14:sldId id="1896"/>
            <p14:sldId id="1897"/>
            <p14:sldId id="1898"/>
            <p14:sldId id="1899"/>
            <p14:sldId id="1900"/>
            <p14:sldId id="1901"/>
            <p14:sldId id="1902"/>
            <p14:sldId id="1903"/>
            <p14:sldId id="1904"/>
            <p14:sldId id="1905"/>
            <p14:sldId id="1906"/>
            <p14:sldId id="1907"/>
            <p14:sldId id="1908"/>
            <p14:sldId id="1909"/>
            <p14:sldId id="1910"/>
            <p14:sldId id="1911"/>
            <p14:sldId id="1912"/>
            <p14:sldId id="1913"/>
            <p14:sldId id="1914"/>
            <p14:sldId id="1915"/>
            <p14:sldId id="1916"/>
            <p14:sldId id="1917"/>
            <p14:sldId id="1918"/>
            <p14:sldId id="1919"/>
            <p14:sldId id="1920"/>
            <p14:sldId id="1921"/>
            <p14:sldId id="1922"/>
            <p14:sldId id="1923"/>
            <p14:sldId id="1924"/>
            <p14:sldId id="1925"/>
            <p14:sldId id="1926"/>
            <p14:sldId id="1927"/>
            <p14:sldId id="1928"/>
            <p14:sldId id="1929"/>
            <p14:sldId id="1930"/>
            <p14:sldId id="1931"/>
            <p14:sldId id="1932"/>
            <p14:sldId id="1933"/>
            <p14:sldId id="1934"/>
          </p14:sldIdLst>
        </p14:section>
        <p14:section name="36. Orquestación de contenedores" id="{5BE08111-6F49-4945-9A73-98FCA9679993}">
          <p14:sldIdLst>
            <p14:sldId id="1935"/>
            <p14:sldId id="1936"/>
            <p14:sldId id="1937"/>
            <p14:sldId id="1938"/>
            <p14:sldId id="1939"/>
            <p14:sldId id="1940"/>
            <p14:sldId id="1941"/>
            <p14:sldId id="1942"/>
            <p14:sldId id="1943"/>
            <p14:sldId id="1944"/>
            <p14:sldId id="1945"/>
            <p14:sldId id="1946"/>
            <p14:sldId id="1947"/>
            <p14:sldId id="1948"/>
            <p14:sldId id="1949"/>
            <p14:sldId id="1950"/>
            <p14:sldId id="1951"/>
            <p14:sldId id="1952"/>
            <p14:sldId id="1953"/>
            <p14:sldId id="1954"/>
            <p14:sldId id="1955"/>
            <p14:sldId id="1956"/>
            <p14:sldId id="1957"/>
            <p14:sldId id="1958"/>
            <p14:sldId id="1959"/>
            <p14:sldId id="1960"/>
            <p14:sldId id="1961"/>
            <p14:sldId id="1962"/>
            <p14:sldId id="1963"/>
            <p14:sldId id="1964"/>
            <p14:sldId id="1965"/>
            <p14:sldId id="1966"/>
            <p14:sldId id="1967"/>
            <p14:sldId id="1968"/>
            <p14:sldId id="1969"/>
            <p14:sldId id="1970"/>
            <p14:sldId id="1971"/>
            <p14:sldId id="1972"/>
            <p14:sldId id="1973"/>
            <p14:sldId id="1974"/>
            <p14:sldId id="1975"/>
            <p14:sldId id="1976"/>
            <p14:sldId id="1977"/>
            <p14:sldId id="1978"/>
            <p14:sldId id="1979"/>
            <p14:sldId id="1980"/>
            <p14:sldId id="1981"/>
            <p14:sldId id="1982"/>
            <p14:sldId id="1983"/>
            <p14:sldId id="1984"/>
            <p14:sldId id="1985"/>
            <p14:sldId id="1986"/>
            <p14:sldId id="1987"/>
            <p14:sldId id="1988"/>
            <p14:sldId id="1989"/>
          </p14:sldIdLst>
        </p14:section>
        <p14:section name="37. Tercera práctica integradora" id="{E8075F40-1E69-40C2-B29D-D0FB9CBF788F}">
          <p14:sldIdLst>
            <p14:sldId id="1990"/>
            <p14:sldId id="1992"/>
            <p14:sldId id="1994"/>
            <p14:sldId id="1995"/>
            <p14:sldId id="1996"/>
            <p14:sldId id="1997"/>
            <p14:sldId id="1998"/>
            <p14:sldId id="1999"/>
            <p14:sldId id="2000"/>
            <p14:sldId id="2001"/>
            <p14:sldId id="2002"/>
            <p14:sldId id="2003"/>
            <p14:sldId id="2004"/>
            <p14:sldId id="2005"/>
            <p14:sldId id="2006"/>
            <p14:sldId id="2007"/>
            <p14:sldId id="2008"/>
          </p14:sldIdLst>
        </p14:section>
        <p14:section name="38. Seguridad" id="{31D18C4F-D2A6-4B6C-AEE0-162F5B472D7D}">
          <p14:sldIdLst>
            <p14:sldId id="2009"/>
            <p14:sldId id="2010"/>
            <p14:sldId id="2011"/>
            <p14:sldId id="2012"/>
            <p14:sldId id="2013"/>
            <p14:sldId id="2014"/>
            <p14:sldId id="2015"/>
            <p14:sldId id="2016"/>
            <p14:sldId id="2017"/>
            <p14:sldId id="2018"/>
            <p14:sldId id="2019"/>
            <p14:sldId id="2020"/>
            <p14:sldId id="2021"/>
            <p14:sldId id="2022"/>
            <p14:sldId id="2023"/>
            <p14:sldId id="2024"/>
            <p14:sldId id="2025"/>
            <p14:sldId id="2026"/>
            <p14:sldId id="2027"/>
            <p14:sldId id="2028"/>
            <p14:sldId id="2029"/>
            <p14:sldId id="2030"/>
            <p14:sldId id="2031"/>
            <p14:sldId id="2032"/>
            <p14:sldId id="2033"/>
            <p14:sldId id="2034"/>
            <p14:sldId id="2035"/>
            <p14:sldId id="2036"/>
            <p14:sldId id="2037"/>
            <p14:sldId id="2038"/>
            <p14:sldId id="2039"/>
            <p14:sldId id="2040"/>
            <p14:sldId id="2041"/>
            <p14:sldId id="2042"/>
            <p14:sldId id="2043"/>
            <p14:sldId id="2044"/>
          </p14:sldIdLst>
        </p14:section>
        <p14:section name="39. Documentación de API" id="{69363804-1957-4D45-A7B4-100E35E13D45}">
          <p14:sldIdLst>
            <p14:sldId id="2045"/>
            <p14:sldId id="2046"/>
            <p14:sldId id="2047"/>
            <p14:sldId id="2048"/>
            <p14:sldId id="2049"/>
            <p14:sldId id="2050"/>
            <p14:sldId id="2051"/>
            <p14:sldId id="2052"/>
            <p14:sldId id="2053"/>
            <p14:sldId id="2054"/>
            <p14:sldId id="2055"/>
            <p14:sldId id="2056"/>
            <p14:sldId id="2057"/>
            <p14:sldId id="2058"/>
            <p14:sldId id="2059"/>
            <p14:sldId id="2060"/>
            <p14:sldId id="2061"/>
            <p14:sldId id="2062"/>
            <p14:sldId id="2063"/>
            <p14:sldId id="2064"/>
            <p14:sldId id="2065"/>
            <p14:sldId id="2066"/>
            <p14:sldId id="2067"/>
            <p14:sldId id="2068"/>
            <p14:sldId id="2069"/>
            <p14:sldId id="2070"/>
            <p14:sldId id="2071"/>
            <p14:sldId id="2072"/>
            <p14:sldId id="2073"/>
            <p14:sldId id="2074"/>
            <p14:sldId id="2075"/>
            <p14:sldId id="2076"/>
            <p14:sldId id="2077"/>
            <p14:sldId id="2078"/>
            <p14:sldId id="2079"/>
            <p14:sldId id="2080"/>
            <p14:sldId id="2081"/>
            <p14:sldId id="2082"/>
            <p14:sldId id="2083"/>
            <p14:sldId id="2084"/>
            <p14:sldId id="2085"/>
            <p14:sldId id="2086"/>
            <p14:sldId id="2087"/>
            <p14:sldId id="2088"/>
          </p14:sldIdLst>
        </p14:section>
        <p14:section name="40. Testing unitario" id="{10F998D3-04E0-4877-B307-493288A65C03}">
          <p14:sldIdLst>
            <p14:sldId id="2089"/>
            <p14:sldId id="2090"/>
            <p14:sldId id="2091"/>
            <p14:sldId id="2092"/>
            <p14:sldId id="2093"/>
            <p14:sldId id="2094"/>
            <p14:sldId id="2095"/>
            <p14:sldId id="2096"/>
            <p14:sldId id="2097"/>
            <p14:sldId id="2098"/>
            <p14:sldId id="2099"/>
            <p14:sldId id="2100"/>
            <p14:sldId id="2101"/>
            <p14:sldId id="2102"/>
            <p14:sldId id="2103"/>
            <p14:sldId id="2104"/>
            <p14:sldId id="2105"/>
            <p14:sldId id="2106"/>
            <p14:sldId id="2107"/>
            <p14:sldId id="2108"/>
            <p14:sldId id="2109"/>
            <p14:sldId id="2110"/>
            <p14:sldId id="2111"/>
            <p14:sldId id="2112"/>
            <p14:sldId id="2113"/>
            <p14:sldId id="2114"/>
            <p14:sldId id="2115"/>
            <p14:sldId id="2116"/>
            <p14:sldId id="2117"/>
            <p14:sldId id="2118"/>
            <p14:sldId id="2119"/>
            <p14:sldId id="2120"/>
            <p14:sldId id="2121"/>
            <p14:sldId id="2122"/>
            <p14:sldId id="2123"/>
            <p14:sldId id="2124"/>
            <p14:sldId id="2125"/>
            <p14:sldId id="2126"/>
            <p14:sldId id="2127"/>
            <p14:sldId id="2128"/>
            <p14:sldId id="2129"/>
            <p14:sldId id="2130"/>
            <p14:sldId id="2131"/>
          </p14:sldIdLst>
        </p14:section>
        <p14:section name="41. Testing avanzado" id="{CABADED4-0292-4864-8617-D1B5D918C99E}">
          <p14:sldIdLst>
            <p14:sldId id="2132"/>
            <p14:sldId id="2133"/>
            <p14:sldId id="2134"/>
            <p14:sldId id="2135"/>
            <p14:sldId id="2136"/>
            <p14:sldId id="2137"/>
            <p14:sldId id="2138"/>
            <p14:sldId id="2139"/>
            <p14:sldId id="2140"/>
            <p14:sldId id="2141"/>
            <p14:sldId id="2142"/>
            <p14:sldId id="2143"/>
            <p14:sldId id="2144"/>
            <p14:sldId id="2145"/>
            <p14:sldId id="2146"/>
            <p14:sldId id="2147"/>
            <p14:sldId id="2148"/>
            <p14:sldId id="2149"/>
            <p14:sldId id="2150"/>
            <p14:sldId id="2151"/>
            <p14:sldId id="2152"/>
            <p14:sldId id="2153"/>
            <p14:sldId id="2154"/>
            <p14:sldId id="2155"/>
            <p14:sldId id="2156"/>
            <p14:sldId id="2157"/>
            <p14:sldId id="2158"/>
            <p14:sldId id="2159"/>
            <p14:sldId id="2160"/>
            <p14:sldId id="2161"/>
            <p14:sldId id="2162"/>
            <p14:sldId id="2163"/>
            <p14:sldId id="2164"/>
            <p14:sldId id="2165"/>
            <p14:sldId id="2166"/>
            <p14:sldId id="2167"/>
            <p14:sldId id="2168"/>
            <p14:sldId id="2169"/>
            <p14:sldId id="2170"/>
            <p14:sldId id="2171"/>
            <p14:sldId id="2172"/>
            <p14:sldId id="2173"/>
            <p14:sldId id="2174"/>
            <p14:sldId id="2175"/>
          </p14:sldIdLst>
        </p14:section>
        <p14:section name="42. Nest I" id="{E44EF825-58C6-4520-B2ED-F50B86877DAA}">
          <p14:sldIdLst>
            <p14:sldId id="2176"/>
            <p14:sldId id="2177"/>
            <p14:sldId id="2178"/>
            <p14:sldId id="2179"/>
            <p14:sldId id="2180"/>
            <p14:sldId id="2181"/>
            <p14:sldId id="2182"/>
            <p14:sldId id="2183"/>
            <p14:sldId id="2184"/>
            <p14:sldId id="2185"/>
            <p14:sldId id="2186"/>
            <p14:sldId id="2187"/>
            <p14:sldId id="2188"/>
            <p14:sldId id="2189"/>
            <p14:sldId id="2190"/>
            <p14:sldId id="2191"/>
            <p14:sldId id="2192"/>
            <p14:sldId id="2193"/>
            <p14:sldId id="2194"/>
            <p14:sldId id="2195"/>
            <p14:sldId id="2196"/>
            <p14:sldId id="2197"/>
            <p14:sldId id="2198"/>
            <p14:sldId id="2199"/>
            <p14:sldId id="2200"/>
            <p14:sldId id="2201"/>
            <p14:sldId id="2202"/>
            <p14:sldId id="2203"/>
            <p14:sldId id="2204"/>
            <p14:sldId id="2205"/>
            <p14:sldId id="2206"/>
            <p14:sldId id="2207"/>
            <p14:sldId id="2208"/>
            <p14:sldId id="2209"/>
            <p14:sldId id="2210"/>
            <p14:sldId id="2211"/>
            <p14:sldId id="2212"/>
            <p14:sldId id="2213"/>
            <p14:sldId id="2214"/>
            <p14:sldId id="2215"/>
            <p14:sldId id="2216"/>
            <p14:sldId id="2217"/>
            <p14:sldId id="2218"/>
            <p14:sldId id="2219"/>
            <p14:sldId id="2220"/>
            <p14:sldId id="2221"/>
            <p14:sldId id="2222"/>
            <p14:sldId id="2223"/>
            <p14:sldId id="2224"/>
            <p14:sldId id="2225"/>
          </p14:sldIdLst>
        </p14:section>
        <p14:section name="43. Nest II" id="{073540AD-3542-4449-B371-D61EA3268CA2}">
          <p14:sldIdLst>
            <p14:sldId id="2226"/>
            <p14:sldId id="2227"/>
            <p14:sldId id="2228"/>
            <p14:sldId id="2229"/>
            <p14:sldId id="2230"/>
            <p14:sldId id="2231"/>
            <p14:sldId id="2232"/>
            <p14:sldId id="2233"/>
            <p14:sldId id="2234"/>
            <p14:sldId id="2235"/>
            <p14:sldId id="2236"/>
            <p14:sldId id="2237"/>
            <p14:sldId id="2238"/>
            <p14:sldId id="2239"/>
            <p14:sldId id="2240"/>
            <p14:sldId id="2241"/>
            <p14:sldId id="2242"/>
            <p14:sldId id="2243"/>
            <p14:sldId id="2244"/>
            <p14:sldId id="2245"/>
            <p14:sldId id="2246"/>
            <p14:sldId id="2247"/>
            <p14:sldId id="2248"/>
            <p14:sldId id="2249"/>
            <p14:sldId id="2250"/>
            <p14:sldId id="2251"/>
            <p14:sldId id="2252"/>
            <p14:sldId id="2253"/>
            <p14:sldId id="2254"/>
            <p14:sldId id="2255"/>
            <p14:sldId id="2256"/>
            <p14:sldId id="2257"/>
            <p14:sldId id="2258"/>
            <p14:sldId id="2259"/>
            <p14:sldId id="2260"/>
            <p14:sldId id="2261"/>
            <p14:sldId id="2262"/>
            <p14:sldId id="2263"/>
            <p14:sldId id="2264"/>
            <p14:sldId id="2265"/>
            <p14:sldId id="2266"/>
            <p14:sldId id="2267"/>
          </p14:sldIdLst>
        </p14:section>
        <p14:section name="44. Cuarta práctica integradora" id="{031F7B21-0BFA-4E02-945D-3268A9F8E155}">
          <p14:sldIdLst>
            <p14:sldId id="2268"/>
            <p14:sldId id="2269"/>
            <p14:sldId id="2270"/>
            <p14:sldId id="2271"/>
            <p14:sldId id="2272"/>
            <p14:sldId id="2273"/>
            <p14:sldId id="2274"/>
            <p14:sldId id="2275"/>
            <p14:sldId id="2276"/>
            <p14:sldId id="2277"/>
            <p14:sldId id="2278"/>
            <p14:sldId id="2279"/>
            <p14:sldId id="2280"/>
            <p14:sldId id="2281"/>
            <p14:sldId id="2282"/>
            <p14:sldId id="2283"/>
            <p14:sldId id="2284"/>
            <p14:sldId id="2285"/>
          </p14:sldIdLst>
        </p14:section>
        <p14:section name="45. Despliegue" id="{38480CDE-2C83-4862-A334-19470E0E6776}">
          <p14:sldIdLst>
            <p14:sldId id="2286"/>
            <p14:sldId id="2287"/>
            <p14:sldId id="2288"/>
            <p14:sldId id="2289"/>
            <p14:sldId id="2290"/>
            <p14:sldId id="2291"/>
            <p14:sldId id="2292"/>
            <p14:sldId id="2293"/>
            <p14:sldId id="2294"/>
            <p14:sldId id="2295"/>
            <p14:sldId id="2296"/>
            <p14:sldId id="2297"/>
            <p14:sldId id="2298"/>
            <p14:sldId id="2299"/>
            <p14:sldId id="2300"/>
            <p14:sldId id="2301"/>
            <p14:sldId id="2302"/>
            <p14:sldId id="2303"/>
            <p14:sldId id="2304"/>
            <p14:sldId id="2305"/>
            <p14:sldId id="2306"/>
            <p14:sldId id="2307"/>
            <p14:sldId id="2308"/>
            <p14:sldId id="2309"/>
            <p14:sldId id="2310"/>
            <p14:sldId id="2311"/>
            <p14:sldId id="2312"/>
            <p14:sldId id="2313"/>
            <p14:sldId id="2314"/>
            <p14:sldId id="2315"/>
            <p14:sldId id="2316"/>
            <p14:sldId id="2317"/>
            <p14:sldId id="2318"/>
            <p14:sldId id="2319"/>
            <p14:sldId id="2320"/>
            <p14:sldId id="2321"/>
            <p14:sldId id="2322"/>
            <p14:sldId id="2323"/>
            <p14:sldId id="2324"/>
            <p14:sldId id="2325"/>
            <p14:sldId id="2326"/>
          </p14:sldIdLst>
        </p14:section>
        <p14:section name="46. Pasarelas de pago" id="{4B110949-E207-4D4B-A747-8B88231AD029}">
          <p14:sldIdLst>
            <p14:sldId id="2327"/>
            <p14:sldId id="2328"/>
            <p14:sldId id="2329"/>
            <p14:sldId id="2330"/>
            <p14:sldId id="2331"/>
            <p14:sldId id="2332"/>
            <p14:sldId id="2333"/>
            <p14:sldId id="2334"/>
            <p14:sldId id="2335"/>
            <p14:sldId id="2336"/>
            <p14:sldId id="2337"/>
            <p14:sldId id="2338"/>
            <p14:sldId id="2339"/>
            <p14:sldId id="2340"/>
            <p14:sldId id="2341"/>
            <p14:sldId id="2342"/>
            <p14:sldId id="2343"/>
            <p14:sldId id="2344"/>
            <p14:sldId id="2345"/>
            <p14:sldId id="2346"/>
            <p14:sldId id="2347"/>
            <p14:sldId id="2348"/>
            <p14:sldId id="2349"/>
            <p14:sldId id="2350"/>
            <p14:sldId id="2351"/>
            <p14:sldId id="2352"/>
            <p14:sldId id="2353"/>
            <p14:sldId id="2354"/>
            <p14:sldId id="2355"/>
            <p14:sldId id="2356"/>
            <p14:sldId id="2357"/>
            <p14:sldId id="2358"/>
            <p14:sldId id="2359"/>
            <p14:sldId id="2360"/>
            <p14:sldId id="2361"/>
            <p14:sldId id="2362"/>
            <p14:sldId id="2363"/>
            <p14:sldId id="2364"/>
            <p14:sldId id="2365"/>
            <p14:sldId id="2366"/>
            <p14:sldId id="2367"/>
            <p14:sldId id="2368"/>
            <p14:sldId id="2369"/>
            <p14:sldId id="2370"/>
            <p14:sldId id="2371"/>
            <p14:sldId id="2372"/>
            <p14:sldId id="2373"/>
            <p14:sldId id="2374"/>
            <p14:sldId id="23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94634" autoAdjust="0"/>
  </p:normalViewPr>
  <p:slideViewPr>
    <p:cSldViewPr snapToGrid="0">
      <p:cViewPr varScale="1">
        <p:scale>
          <a:sx n="104" d="100"/>
          <a:sy n="104" d="100"/>
        </p:scale>
        <p:origin x="684" y="108"/>
      </p:cViewPr>
      <p:guideLst/>
    </p:cSldViewPr>
  </p:slideViewPr>
  <p:outlineViewPr>
    <p:cViewPr>
      <p:scale>
        <a:sx n="33" d="100"/>
        <a:sy n="33" d="100"/>
      </p:scale>
      <p:origin x="0" y="-14127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827" Type="http://schemas.openxmlformats.org/officeDocument/2006/relationships/slide" Target="slides/slide1826.xml"/><Relationship Id="rId170" Type="http://schemas.openxmlformats.org/officeDocument/2006/relationships/slide" Target="slides/slide169.xml"/><Relationship Id="rId987" Type="http://schemas.openxmlformats.org/officeDocument/2006/relationships/slide" Target="slides/slide986.xml"/><Relationship Id="rId847" Type="http://schemas.openxmlformats.org/officeDocument/2006/relationships/slide" Target="slides/slide846.xml"/><Relationship Id="rId1477" Type="http://schemas.openxmlformats.org/officeDocument/2006/relationships/slide" Target="slides/slide1476.xml"/><Relationship Id="rId1684" Type="http://schemas.openxmlformats.org/officeDocument/2006/relationships/slide" Target="slides/slide1683.xml"/><Relationship Id="rId1891" Type="http://schemas.openxmlformats.org/officeDocument/2006/relationships/slide" Target="slides/slide1890.xml"/><Relationship Id="rId707" Type="http://schemas.openxmlformats.org/officeDocument/2006/relationships/slide" Target="slides/slide706.xml"/><Relationship Id="rId914" Type="http://schemas.openxmlformats.org/officeDocument/2006/relationships/slide" Target="slides/slide913.xml"/><Relationship Id="rId1337" Type="http://schemas.openxmlformats.org/officeDocument/2006/relationships/slide" Target="slides/slide1336.xml"/><Relationship Id="rId1544" Type="http://schemas.openxmlformats.org/officeDocument/2006/relationships/slide" Target="slides/slide1543.xml"/><Relationship Id="rId1751" Type="http://schemas.openxmlformats.org/officeDocument/2006/relationships/slide" Target="slides/slide1750.xml"/><Relationship Id="rId43" Type="http://schemas.openxmlformats.org/officeDocument/2006/relationships/slide" Target="slides/slide42.xml"/><Relationship Id="rId1404" Type="http://schemas.openxmlformats.org/officeDocument/2006/relationships/slide" Target="slides/slide1403.xml"/><Relationship Id="rId1611" Type="http://schemas.openxmlformats.org/officeDocument/2006/relationships/slide" Target="slides/slide1610.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497" Type="http://schemas.openxmlformats.org/officeDocument/2006/relationships/slide" Target="slides/slide496.xml"/><Relationship Id="rId357" Type="http://schemas.openxmlformats.org/officeDocument/2006/relationships/slide" Target="slides/slide356.xml"/><Relationship Id="rId1194" Type="http://schemas.openxmlformats.org/officeDocument/2006/relationships/slide" Target="slides/slide1193.xml"/><Relationship Id="rId2038" Type="http://schemas.openxmlformats.org/officeDocument/2006/relationships/slide" Target="slides/slide2037.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1499" Type="http://schemas.openxmlformats.org/officeDocument/2006/relationships/slide" Target="slides/slide149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1054" Type="http://schemas.openxmlformats.org/officeDocument/2006/relationships/slide" Target="slides/slide1053.xml"/><Relationship Id="rId1261" Type="http://schemas.openxmlformats.org/officeDocument/2006/relationships/slide" Target="slides/slide1260.xml"/><Relationship Id="rId1359" Type="http://schemas.openxmlformats.org/officeDocument/2006/relationships/slide" Target="slides/slide1358.xml"/><Relationship Id="rId936" Type="http://schemas.openxmlformats.org/officeDocument/2006/relationships/slide" Target="slides/slide935.xml"/><Relationship Id="rId1121" Type="http://schemas.openxmlformats.org/officeDocument/2006/relationships/slide" Target="slides/slide1120.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1700" Type="http://schemas.openxmlformats.org/officeDocument/2006/relationships/slide" Target="slides/slide1699.xml"/><Relationship Id="rId1938" Type="http://schemas.openxmlformats.org/officeDocument/2006/relationships/slide" Target="slides/slide1937.xml"/><Relationship Id="rId281" Type="http://schemas.openxmlformats.org/officeDocument/2006/relationships/slide" Target="slides/slide280.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slide" Target="slides/slide957.xml"/><Relationship Id="rId1143" Type="http://schemas.openxmlformats.org/officeDocument/2006/relationships/slide" Target="slides/slide1142.xml"/><Relationship Id="rId1588" Type="http://schemas.openxmlformats.org/officeDocument/2006/relationships/slide" Target="slides/slide1587.xml"/><Relationship Id="rId1795" Type="http://schemas.openxmlformats.org/officeDocument/2006/relationships/slide" Target="slides/slide1794.xml"/><Relationship Id="rId87" Type="http://schemas.openxmlformats.org/officeDocument/2006/relationships/slide" Target="slides/slide86.xml"/><Relationship Id="rId513" Type="http://schemas.openxmlformats.org/officeDocument/2006/relationships/slide" Target="slides/slide512.xml"/><Relationship Id="rId720" Type="http://schemas.openxmlformats.org/officeDocument/2006/relationships/slide" Target="slides/slide719.xml"/><Relationship Id="rId818" Type="http://schemas.openxmlformats.org/officeDocument/2006/relationships/slide" Target="slides/slide817.xml"/><Relationship Id="rId1350" Type="http://schemas.openxmlformats.org/officeDocument/2006/relationships/slide" Target="slides/slide1349.xml"/><Relationship Id="rId1448" Type="http://schemas.openxmlformats.org/officeDocument/2006/relationships/slide" Target="slides/slide1447.xml"/><Relationship Id="rId1655" Type="http://schemas.openxmlformats.org/officeDocument/2006/relationships/slide" Target="slides/slide1654.xml"/><Relationship Id="rId1003" Type="http://schemas.openxmlformats.org/officeDocument/2006/relationships/slide" Target="slides/slide1002.xml"/><Relationship Id="rId1210" Type="http://schemas.openxmlformats.org/officeDocument/2006/relationships/slide" Target="slides/slide1209.xml"/><Relationship Id="rId1308" Type="http://schemas.openxmlformats.org/officeDocument/2006/relationships/slide" Target="slides/slide1307.xml"/><Relationship Id="rId1862" Type="http://schemas.openxmlformats.org/officeDocument/2006/relationships/slide" Target="slides/slide1861.xml"/><Relationship Id="rId1515" Type="http://schemas.openxmlformats.org/officeDocument/2006/relationships/slide" Target="slides/slide1514.xml"/><Relationship Id="rId1722" Type="http://schemas.openxmlformats.org/officeDocument/2006/relationships/slide" Target="slides/slide1721.xml"/><Relationship Id="rId14" Type="http://schemas.openxmlformats.org/officeDocument/2006/relationships/slide" Target="slides/slide13.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165" Type="http://schemas.openxmlformats.org/officeDocument/2006/relationships/slide" Target="slides/slide1164.xml"/><Relationship Id="rId1372" Type="http://schemas.openxmlformats.org/officeDocument/2006/relationships/slide" Target="slides/slide1371.xml"/><Relationship Id="rId2009" Type="http://schemas.openxmlformats.org/officeDocument/2006/relationships/slide" Target="slides/slide2008.xml"/><Relationship Id="rId602" Type="http://schemas.openxmlformats.org/officeDocument/2006/relationships/slide" Target="slides/slide601.xml"/><Relationship Id="rId1025" Type="http://schemas.openxmlformats.org/officeDocument/2006/relationships/slide" Target="slides/slide1024.xml"/><Relationship Id="rId1232" Type="http://schemas.openxmlformats.org/officeDocument/2006/relationships/slide" Target="slides/slide1231.xml"/><Relationship Id="rId1677" Type="http://schemas.openxmlformats.org/officeDocument/2006/relationships/slide" Target="slides/slide1676.xml"/><Relationship Id="rId1884" Type="http://schemas.openxmlformats.org/officeDocument/2006/relationships/slide" Target="slides/slide1883.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36" Type="http://schemas.openxmlformats.org/officeDocument/2006/relationships/slide" Target="slides/slide35.xml"/><Relationship Id="rId1604" Type="http://schemas.openxmlformats.org/officeDocument/2006/relationships/slide" Target="slides/slide1603.xml"/><Relationship Id="rId185" Type="http://schemas.openxmlformats.org/officeDocument/2006/relationships/slide" Target="slides/slide184.xml"/><Relationship Id="rId1811" Type="http://schemas.openxmlformats.org/officeDocument/2006/relationships/slide" Target="slides/slide1810.xml"/><Relationship Id="rId1909" Type="http://schemas.openxmlformats.org/officeDocument/2006/relationships/slide" Target="slides/slide1908.xml"/><Relationship Id="rId392" Type="http://schemas.openxmlformats.org/officeDocument/2006/relationships/slide" Target="slides/slide391.xml"/><Relationship Id="rId697" Type="http://schemas.openxmlformats.org/officeDocument/2006/relationships/slide" Target="slides/slide696.xml"/><Relationship Id="rId2073" Type="http://schemas.openxmlformats.org/officeDocument/2006/relationships/notesMaster" Target="notesMasters/notesMaster1.xml"/><Relationship Id="rId252" Type="http://schemas.openxmlformats.org/officeDocument/2006/relationships/slide" Target="slides/slide251.xml"/><Relationship Id="rId1187" Type="http://schemas.openxmlformats.org/officeDocument/2006/relationships/slide" Target="slides/slide118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1699" Type="http://schemas.openxmlformats.org/officeDocument/2006/relationships/slide" Target="slides/slide1698.xml"/><Relationship Id="rId2000" Type="http://schemas.openxmlformats.org/officeDocument/2006/relationships/slide" Target="slides/slide1999.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929" Type="http://schemas.openxmlformats.org/officeDocument/2006/relationships/slide" Target="slides/slide928.xml"/><Relationship Id="rId1114" Type="http://schemas.openxmlformats.org/officeDocument/2006/relationships/slide" Target="slides/slide1113.xml"/><Relationship Id="rId1321" Type="http://schemas.openxmlformats.org/officeDocument/2006/relationships/slide" Target="slides/slide1320.xml"/><Relationship Id="rId1559" Type="http://schemas.openxmlformats.org/officeDocument/2006/relationships/slide" Target="slides/slide1558.xml"/><Relationship Id="rId1766" Type="http://schemas.openxmlformats.org/officeDocument/2006/relationships/slide" Target="slides/slide1765.xml"/><Relationship Id="rId1973" Type="http://schemas.openxmlformats.org/officeDocument/2006/relationships/slide" Target="slides/slide1972.xml"/><Relationship Id="rId58" Type="http://schemas.openxmlformats.org/officeDocument/2006/relationships/slide" Target="slides/slide57.xml"/><Relationship Id="rId1419" Type="http://schemas.openxmlformats.org/officeDocument/2006/relationships/slide" Target="slides/slide1418.xml"/><Relationship Id="rId1626" Type="http://schemas.openxmlformats.org/officeDocument/2006/relationships/slide" Target="slides/slide1625.xml"/><Relationship Id="rId1833" Type="http://schemas.openxmlformats.org/officeDocument/2006/relationships/slide" Target="slides/slide1832.xml"/><Relationship Id="rId1900" Type="http://schemas.openxmlformats.org/officeDocument/2006/relationships/slide" Target="slides/slide1899.xml"/><Relationship Id="rId274" Type="http://schemas.openxmlformats.org/officeDocument/2006/relationships/slide" Target="slides/slide273.xml"/><Relationship Id="rId481" Type="http://schemas.openxmlformats.org/officeDocument/2006/relationships/slide" Target="slides/slide480.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1276" Type="http://schemas.openxmlformats.org/officeDocument/2006/relationships/slide" Target="slides/slide1275.xml"/><Relationship Id="rId1483" Type="http://schemas.openxmlformats.org/officeDocument/2006/relationships/slide" Target="slides/slide1482.xml"/><Relationship Id="rId2022" Type="http://schemas.openxmlformats.org/officeDocument/2006/relationships/slide" Target="slides/slide2021.xml"/><Relationship Id="rId201" Type="http://schemas.openxmlformats.org/officeDocument/2006/relationships/slide" Target="slides/slide200.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1690" Type="http://schemas.openxmlformats.org/officeDocument/2006/relationships/slide" Target="slides/slide1689.xml"/><Relationship Id="rId1788" Type="http://schemas.openxmlformats.org/officeDocument/2006/relationships/slide" Target="slides/slide1787.xml"/><Relationship Id="rId1995" Type="http://schemas.openxmlformats.org/officeDocument/2006/relationships/slide" Target="slides/slide1994.xml"/><Relationship Id="rId713" Type="http://schemas.openxmlformats.org/officeDocument/2006/relationships/slide" Target="slides/slide712.xml"/><Relationship Id="rId920" Type="http://schemas.openxmlformats.org/officeDocument/2006/relationships/slide" Target="slides/slide919.xml"/><Relationship Id="rId1343" Type="http://schemas.openxmlformats.org/officeDocument/2006/relationships/slide" Target="slides/slide1342.xml"/><Relationship Id="rId1550" Type="http://schemas.openxmlformats.org/officeDocument/2006/relationships/slide" Target="slides/slide1549.xml"/><Relationship Id="rId1648" Type="http://schemas.openxmlformats.org/officeDocument/2006/relationships/slide" Target="slides/slide1647.xml"/><Relationship Id="rId1203" Type="http://schemas.openxmlformats.org/officeDocument/2006/relationships/slide" Target="slides/slide1202.xml"/><Relationship Id="rId1410" Type="http://schemas.openxmlformats.org/officeDocument/2006/relationships/slide" Target="slides/slide1409.xml"/><Relationship Id="rId1508" Type="http://schemas.openxmlformats.org/officeDocument/2006/relationships/slide" Target="slides/slide1507.xml"/><Relationship Id="rId1855" Type="http://schemas.openxmlformats.org/officeDocument/2006/relationships/slide" Target="slides/slide1854.xml"/><Relationship Id="rId1715" Type="http://schemas.openxmlformats.org/officeDocument/2006/relationships/slide" Target="slides/slide1714.xml"/><Relationship Id="rId1922" Type="http://schemas.openxmlformats.org/officeDocument/2006/relationships/slide" Target="slides/slide1921.xml"/><Relationship Id="rId296" Type="http://schemas.openxmlformats.org/officeDocument/2006/relationships/slide" Target="slides/slide295.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044" Type="http://schemas.openxmlformats.org/officeDocument/2006/relationships/slide" Target="slides/slide2043.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060" Type="http://schemas.openxmlformats.org/officeDocument/2006/relationships/slide" Target="slides/slide1059.xml"/><Relationship Id="rId1298" Type="http://schemas.openxmlformats.org/officeDocument/2006/relationships/slide" Target="slides/slide1297.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1877" Type="http://schemas.openxmlformats.org/officeDocument/2006/relationships/slide" Target="slides/slide1876.xml"/><Relationship Id="rId71" Type="http://schemas.openxmlformats.org/officeDocument/2006/relationships/slide" Target="slides/slide70.xml"/><Relationship Id="rId802" Type="http://schemas.openxmlformats.org/officeDocument/2006/relationships/slide" Target="slides/slide801.xml"/><Relationship Id="rId1737" Type="http://schemas.openxmlformats.org/officeDocument/2006/relationships/slide" Target="slides/slide1736.xml"/><Relationship Id="rId1944" Type="http://schemas.openxmlformats.org/officeDocument/2006/relationships/slide" Target="slides/slide1943.xml"/><Relationship Id="rId29" Type="http://schemas.openxmlformats.org/officeDocument/2006/relationships/slide" Target="slides/slide28.xml"/><Relationship Id="rId178" Type="http://schemas.openxmlformats.org/officeDocument/2006/relationships/slide" Target="slides/slide177.xml"/><Relationship Id="rId1804" Type="http://schemas.openxmlformats.org/officeDocument/2006/relationships/slide" Target="slides/slide1803.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82" Type="http://schemas.openxmlformats.org/officeDocument/2006/relationships/slide" Target="slides/slide108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64" Type="http://schemas.openxmlformats.org/officeDocument/2006/relationships/slide" Target="slides/slide963.xml"/><Relationship Id="rId1387" Type="http://schemas.openxmlformats.org/officeDocument/2006/relationships/slide" Target="slides/slide1386.xml"/><Relationship Id="rId1594" Type="http://schemas.openxmlformats.org/officeDocument/2006/relationships/slide" Target="slides/slide1593.xml"/><Relationship Id="rId93" Type="http://schemas.openxmlformats.org/officeDocument/2006/relationships/slide" Target="slides/slide92.xml"/><Relationship Id="rId617" Type="http://schemas.openxmlformats.org/officeDocument/2006/relationships/slide" Target="slides/slide616.xml"/><Relationship Id="rId824" Type="http://schemas.openxmlformats.org/officeDocument/2006/relationships/slide" Target="slides/slide823.xml"/><Relationship Id="rId1247" Type="http://schemas.openxmlformats.org/officeDocument/2006/relationships/slide" Target="slides/slide1246.xml"/><Relationship Id="rId1454" Type="http://schemas.openxmlformats.org/officeDocument/2006/relationships/slide" Target="slides/slide1453.xml"/><Relationship Id="rId1661" Type="http://schemas.openxmlformats.org/officeDocument/2006/relationships/slide" Target="slides/slide1660.xml"/><Relationship Id="rId1899" Type="http://schemas.openxmlformats.org/officeDocument/2006/relationships/slide" Target="slides/slide1898.xml"/><Relationship Id="rId1107" Type="http://schemas.openxmlformats.org/officeDocument/2006/relationships/slide" Target="slides/slide1106.xml"/><Relationship Id="rId1314" Type="http://schemas.openxmlformats.org/officeDocument/2006/relationships/slide" Target="slides/slide1313.xml"/><Relationship Id="rId1521" Type="http://schemas.openxmlformats.org/officeDocument/2006/relationships/slide" Target="slides/slide1520.xml"/><Relationship Id="rId1759" Type="http://schemas.openxmlformats.org/officeDocument/2006/relationships/slide" Target="slides/slide1758.xml"/><Relationship Id="rId1966" Type="http://schemas.openxmlformats.org/officeDocument/2006/relationships/slide" Target="slides/slide1965.xml"/><Relationship Id="rId1619" Type="http://schemas.openxmlformats.org/officeDocument/2006/relationships/slide" Target="slides/slide1618.xml"/><Relationship Id="rId1826" Type="http://schemas.openxmlformats.org/officeDocument/2006/relationships/slide" Target="slides/slide1825.xml"/><Relationship Id="rId20" Type="http://schemas.openxmlformats.org/officeDocument/2006/relationships/slide" Target="slides/slide19.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86" Type="http://schemas.openxmlformats.org/officeDocument/2006/relationships/slide" Target="slides/slide985.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171" Type="http://schemas.openxmlformats.org/officeDocument/2006/relationships/slide" Target="slides/slide1170.xml"/><Relationship Id="rId1269" Type="http://schemas.openxmlformats.org/officeDocument/2006/relationships/slide" Target="slides/slide1268.xml"/><Relationship Id="rId1476" Type="http://schemas.openxmlformats.org/officeDocument/2006/relationships/slide" Target="slides/slide1475.xml"/><Relationship Id="rId2015" Type="http://schemas.openxmlformats.org/officeDocument/2006/relationships/slide" Target="slides/slide2014.xml"/><Relationship Id="rId401" Type="http://schemas.openxmlformats.org/officeDocument/2006/relationships/slide" Target="slides/slide400.xml"/><Relationship Id="rId846" Type="http://schemas.openxmlformats.org/officeDocument/2006/relationships/slide" Target="slides/slide845.xml"/><Relationship Id="rId1031" Type="http://schemas.openxmlformats.org/officeDocument/2006/relationships/slide" Target="slides/slide1030.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1988" Type="http://schemas.openxmlformats.org/officeDocument/2006/relationships/slide" Target="slides/slide1987.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1848" Type="http://schemas.openxmlformats.org/officeDocument/2006/relationships/slide" Target="slides/slide1847.xml"/><Relationship Id="rId191" Type="http://schemas.openxmlformats.org/officeDocument/2006/relationships/slide" Target="slides/slide190.xml"/><Relationship Id="rId1708" Type="http://schemas.openxmlformats.org/officeDocument/2006/relationships/slide" Target="slides/slide1707.xml"/><Relationship Id="rId1915" Type="http://schemas.openxmlformats.org/officeDocument/2006/relationships/slide" Target="slides/slide1914.xml"/><Relationship Id="rId289" Type="http://schemas.openxmlformats.org/officeDocument/2006/relationships/slide" Target="slides/slide288.xml"/><Relationship Id="rId496" Type="http://schemas.openxmlformats.org/officeDocument/2006/relationships/slide" Target="slides/slide495.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1053" Type="http://schemas.openxmlformats.org/officeDocument/2006/relationships/slide" Target="slides/slide1052.xml"/><Relationship Id="rId1260" Type="http://schemas.openxmlformats.org/officeDocument/2006/relationships/slide" Target="slides/slide1259.xml"/><Relationship Id="rId1498" Type="http://schemas.openxmlformats.org/officeDocument/2006/relationships/slide" Target="slides/slide1497.xml"/><Relationship Id="rId630" Type="http://schemas.openxmlformats.org/officeDocument/2006/relationships/slide" Target="slides/slide629.xml"/><Relationship Id="rId728" Type="http://schemas.openxmlformats.org/officeDocument/2006/relationships/slide" Target="slides/slide727.xml"/><Relationship Id="rId935" Type="http://schemas.openxmlformats.org/officeDocument/2006/relationships/slide" Target="slides/slide934.xml"/><Relationship Id="rId1358" Type="http://schemas.openxmlformats.org/officeDocument/2006/relationships/slide" Target="slides/slide1357.xml"/><Relationship Id="rId1565" Type="http://schemas.openxmlformats.org/officeDocument/2006/relationships/slide" Target="slides/slide1564.xml"/><Relationship Id="rId1772" Type="http://schemas.openxmlformats.org/officeDocument/2006/relationships/slide" Target="slides/slide1771.xml"/><Relationship Id="rId64" Type="http://schemas.openxmlformats.org/officeDocument/2006/relationships/slide" Target="slides/slide63.xml"/><Relationship Id="rId1120" Type="http://schemas.openxmlformats.org/officeDocument/2006/relationships/slide" Target="slides/slide1119.xml"/><Relationship Id="rId1218" Type="http://schemas.openxmlformats.org/officeDocument/2006/relationships/slide" Target="slides/slide1217.xml"/><Relationship Id="rId1425" Type="http://schemas.openxmlformats.org/officeDocument/2006/relationships/slide" Target="slides/slide1424.xml"/><Relationship Id="rId1632" Type="http://schemas.openxmlformats.org/officeDocument/2006/relationships/slide" Target="slides/slide1631.xml"/><Relationship Id="rId1937" Type="http://schemas.openxmlformats.org/officeDocument/2006/relationships/slide" Target="slides/slide1936.xml"/><Relationship Id="rId280" Type="http://schemas.openxmlformats.org/officeDocument/2006/relationships/slide" Target="slides/slide279.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2059" Type="http://schemas.openxmlformats.org/officeDocument/2006/relationships/slide" Target="slides/slide2058.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1282" Type="http://schemas.openxmlformats.org/officeDocument/2006/relationships/slide" Target="slides/slide1281.xml"/><Relationship Id="rId305" Type="http://schemas.openxmlformats.org/officeDocument/2006/relationships/slide" Target="slides/slide304.xml"/><Relationship Id="rId512" Type="http://schemas.openxmlformats.org/officeDocument/2006/relationships/slide" Target="slides/slide511.xml"/><Relationship Id="rId957" Type="http://schemas.openxmlformats.org/officeDocument/2006/relationships/slide" Target="slides/slide956.xml"/><Relationship Id="rId1142" Type="http://schemas.openxmlformats.org/officeDocument/2006/relationships/slide" Target="slides/slide1141.xml"/><Relationship Id="rId1587" Type="http://schemas.openxmlformats.org/officeDocument/2006/relationships/slide" Target="slides/slide1586.xml"/><Relationship Id="rId1794" Type="http://schemas.openxmlformats.org/officeDocument/2006/relationships/slide" Target="slides/slide1793.xml"/><Relationship Id="rId86" Type="http://schemas.openxmlformats.org/officeDocument/2006/relationships/slide" Target="slides/slide85.xml"/><Relationship Id="rId817" Type="http://schemas.openxmlformats.org/officeDocument/2006/relationships/slide" Target="slides/slide816.xml"/><Relationship Id="rId1002" Type="http://schemas.openxmlformats.org/officeDocument/2006/relationships/slide" Target="slides/slide1001.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1959" Type="http://schemas.openxmlformats.org/officeDocument/2006/relationships/slide" Target="slides/slide1958.xml"/><Relationship Id="rId13" Type="http://schemas.openxmlformats.org/officeDocument/2006/relationships/slide" Target="slides/slide12.xml"/><Relationship Id="rId1819" Type="http://schemas.openxmlformats.org/officeDocument/2006/relationships/slide" Target="slides/slide1818.xml"/><Relationship Id="rId162" Type="http://schemas.openxmlformats.org/officeDocument/2006/relationships/slide" Target="slides/slide161.xml"/><Relationship Id="rId467" Type="http://schemas.openxmlformats.org/officeDocument/2006/relationships/slide" Target="slides/slide466.xml"/><Relationship Id="rId1097" Type="http://schemas.openxmlformats.org/officeDocument/2006/relationships/slide" Target="slides/slide1096.xml"/><Relationship Id="rId2050" Type="http://schemas.openxmlformats.org/officeDocument/2006/relationships/slide" Target="slides/slide2049.xml"/><Relationship Id="rId674" Type="http://schemas.openxmlformats.org/officeDocument/2006/relationships/slide" Target="slides/slide673.xml"/><Relationship Id="rId881" Type="http://schemas.openxmlformats.org/officeDocument/2006/relationships/slide" Target="slides/slide880.xml"/><Relationship Id="rId979" Type="http://schemas.openxmlformats.org/officeDocument/2006/relationships/slide" Target="slides/slide978.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164" Type="http://schemas.openxmlformats.org/officeDocument/2006/relationships/slide" Target="slides/slide1163.xml"/><Relationship Id="rId1371" Type="http://schemas.openxmlformats.org/officeDocument/2006/relationships/slide" Target="slides/slide1370.xml"/><Relationship Id="rId1469" Type="http://schemas.openxmlformats.org/officeDocument/2006/relationships/slide" Target="slides/slide1468.xml"/><Relationship Id="rId2008" Type="http://schemas.openxmlformats.org/officeDocument/2006/relationships/slide" Target="slides/slide2007.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1676" Type="http://schemas.openxmlformats.org/officeDocument/2006/relationships/slide" Target="slides/slide1675.xml"/><Relationship Id="rId1883" Type="http://schemas.openxmlformats.org/officeDocument/2006/relationships/slide" Target="slides/slide1882.xml"/><Relationship Id="rId906" Type="http://schemas.openxmlformats.org/officeDocument/2006/relationships/slide" Target="slides/slide905.xml"/><Relationship Id="rId1329" Type="http://schemas.openxmlformats.org/officeDocument/2006/relationships/slide" Target="slides/slide1328.xml"/><Relationship Id="rId1536" Type="http://schemas.openxmlformats.org/officeDocument/2006/relationships/slide" Target="slides/slide1535.xml"/><Relationship Id="rId1743" Type="http://schemas.openxmlformats.org/officeDocument/2006/relationships/slide" Target="slides/slide1742.xml"/><Relationship Id="rId1950" Type="http://schemas.openxmlformats.org/officeDocument/2006/relationships/slide" Target="slides/slide1949.xml"/><Relationship Id="rId35" Type="http://schemas.openxmlformats.org/officeDocument/2006/relationships/slide" Target="slides/slide34.xml"/><Relationship Id="rId1603" Type="http://schemas.openxmlformats.org/officeDocument/2006/relationships/slide" Target="slides/slide1602.xml"/><Relationship Id="rId1810" Type="http://schemas.openxmlformats.org/officeDocument/2006/relationships/slide" Target="slides/slide1809.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86" Type="http://schemas.openxmlformats.org/officeDocument/2006/relationships/slide" Target="slides/slide1185.xml"/><Relationship Id="rId1393" Type="http://schemas.openxmlformats.org/officeDocument/2006/relationships/slide" Target="slides/slide1392.xml"/><Relationship Id="rId111" Type="http://schemas.openxmlformats.org/officeDocument/2006/relationships/slide" Target="slides/slide110.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1253" Type="http://schemas.openxmlformats.org/officeDocument/2006/relationships/slide" Target="slides/slide1252.xml"/><Relationship Id="rId1698" Type="http://schemas.openxmlformats.org/officeDocument/2006/relationships/slide" Target="slides/slide1697.xml"/><Relationship Id="rId623" Type="http://schemas.openxmlformats.org/officeDocument/2006/relationships/slide" Target="slides/slide622.xml"/><Relationship Id="rId830" Type="http://schemas.openxmlformats.org/officeDocument/2006/relationships/slide" Target="slides/slide829.xml"/><Relationship Id="rId928" Type="http://schemas.openxmlformats.org/officeDocument/2006/relationships/slide" Target="slides/slide927.xml"/><Relationship Id="rId1460" Type="http://schemas.openxmlformats.org/officeDocument/2006/relationships/slide" Target="slides/slide1459.xml"/><Relationship Id="rId1558" Type="http://schemas.openxmlformats.org/officeDocument/2006/relationships/slide" Target="slides/slide1557.xml"/><Relationship Id="rId1765" Type="http://schemas.openxmlformats.org/officeDocument/2006/relationships/slide" Target="slides/slide1764.xml"/><Relationship Id="rId57" Type="http://schemas.openxmlformats.org/officeDocument/2006/relationships/slide" Target="slides/slide56.xml"/><Relationship Id="rId1113" Type="http://schemas.openxmlformats.org/officeDocument/2006/relationships/slide" Target="slides/slide1112.xml"/><Relationship Id="rId1320" Type="http://schemas.openxmlformats.org/officeDocument/2006/relationships/slide" Target="slides/slide1319.xml"/><Relationship Id="rId1418" Type="http://schemas.openxmlformats.org/officeDocument/2006/relationships/slide" Target="slides/slide1417.xml"/><Relationship Id="rId1972" Type="http://schemas.openxmlformats.org/officeDocument/2006/relationships/slide" Target="slides/slide1971.xml"/><Relationship Id="rId1625" Type="http://schemas.openxmlformats.org/officeDocument/2006/relationships/slide" Target="slides/slide1624.xml"/><Relationship Id="rId1832" Type="http://schemas.openxmlformats.org/officeDocument/2006/relationships/slide" Target="slides/slide1831.xml"/><Relationship Id="rId273" Type="http://schemas.openxmlformats.org/officeDocument/2006/relationships/slide" Target="slides/slide272.xml"/><Relationship Id="rId480" Type="http://schemas.openxmlformats.org/officeDocument/2006/relationships/slide" Target="slides/slide479.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021" Type="http://schemas.openxmlformats.org/officeDocument/2006/relationships/slide" Target="slides/slide2020.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1787" Type="http://schemas.openxmlformats.org/officeDocument/2006/relationships/slide" Target="slides/slide1786.xml"/><Relationship Id="rId1994" Type="http://schemas.openxmlformats.org/officeDocument/2006/relationships/slide" Target="slides/slide1993.xml"/><Relationship Id="rId79" Type="http://schemas.openxmlformats.org/officeDocument/2006/relationships/slide" Target="slides/slide78.xml"/><Relationship Id="rId1202" Type="http://schemas.openxmlformats.org/officeDocument/2006/relationships/slide" Target="slides/slide1201.xml"/><Relationship Id="rId1647" Type="http://schemas.openxmlformats.org/officeDocument/2006/relationships/slide" Target="slides/slide1646.xml"/><Relationship Id="rId1854" Type="http://schemas.openxmlformats.org/officeDocument/2006/relationships/slide" Target="slides/slide1853.xml"/><Relationship Id="rId1507" Type="http://schemas.openxmlformats.org/officeDocument/2006/relationships/slide" Target="slides/slide1506.xml"/><Relationship Id="rId1714" Type="http://schemas.openxmlformats.org/officeDocument/2006/relationships/slide" Target="slides/slide1713.xml"/><Relationship Id="rId295" Type="http://schemas.openxmlformats.org/officeDocument/2006/relationships/slide" Target="slides/slide294.xml"/><Relationship Id="rId1921" Type="http://schemas.openxmlformats.org/officeDocument/2006/relationships/slide" Target="slides/slide1920.xml"/><Relationship Id="rId155" Type="http://schemas.openxmlformats.org/officeDocument/2006/relationships/slide" Target="slides/slide154.xml"/><Relationship Id="rId362" Type="http://schemas.openxmlformats.org/officeDocument/2006/relationships/slide" Target="slides/slide361.xml"/><Relationship Id="rId1297" Type="http://schemas.openxmlformats.org/officeDocument/2006/relationships/slide" Target="slides/slide1296.xml"/><Relationship Id="rId2043" Type="http://schemas.openxmlformats.org/officeDocument/2006/relationships/slide" Target="slides/slide2042.xml"/><Relationship Id="rId222" Type="http://schemas.openxmlformats.org/officeDocument/2006/relationships/slide" Target="slides/slide221.xml"/><Relationship Id="rId667" Type="http://schemas.openxmlformats.org/officeDocument/2006/relationships/slide" Target="slides/slide666.xml"/><Relationship Id="rId874" Type="http://schemas.openxmlformats.org/officeDocument/2006/relationships/slide" Target="slides/slide873.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1157" Type="http://schemas.openxmlformats.org/officeDocument/2006/relationships/slide" Target="slides/slide1156.xml"/><Relationship Id="rId1364" Type="http://schemas.openxmlformats.org/officeDocument/2006/relationships/slide" Target="slides/slide1363.xml"/><Relationship Id="rId1571" Type="http://schemas.openxmlformats.org/officeDocument/2006/relationships/slide" Target="slides/slide1570.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224" Type="http://schemas.openxmlformats.org/officeDocument/2006/relationships/slide" Target="slides/slide1223.xml"/><Relationship Id="rId1431" Type="http://schemas.openxmlformats.org/officeDocument/2006/relationships/slide" Target="slides/slide1430.xml"/><Relationship Id="rId1669" Type="http://schemas.openxmlformats.org/officeDocument/2006/relationships/slide" Target="slides/slide1668.xml"/><Relationship Id="rId1876" Type="http://schemas.openxmlformats.org/officeDocument/2006/relationships/slide" Target="slides/slide1875.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28" Type="http://schemas.openxmlformats.org/officeDocument/2006/relationships/slide" Target="slides/slide27.xml"/><Relationship Id="rId1803" Type="http://schemas.openxmlformats.org/officeDocument/2006/relationships/slide" Target="slides/slide1802.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2065" Type="http://schemas.openxmlformats.org/officeDocument/2006/relationships/slide" Target="slides/slide2064.xml"/><Relationship Id="rId244" Type="http://schemas.openxmlformats.org/officeDocument/2006/relationships/slide" Target="slides/slide243.xml"/><Relationship Id="rId689" Type="http://schemas.openxmlformats.org/officeDocument/2006/relationships/slide" Target="slides/slide688.xml"/><Relationship Id="rId896" Type="http://schemas.openxmlformats.org/officeDocument/2006/relationships/slide" Target="slides/slide895.xml"/><Relationship Id="rId1081" Type="http://schemas.openxmlformats.org/officeDocument/2006/relationships/slide" Target="slides/slide1080.xml"/><Relationship Id="rId451" Type="http://schemas.openxmlformats.org/officeDocument/2006/relationships/slide" Target="slides/slide450.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104" Type="http://schemas.openxmlformats.org/officeDocument/2006/relationships/slide" Target="slides/slide103.xml"/><Relationship Id="rId311" Type="http://schemas.openxmlformats.org/officeDocument/2006/relationships/slide" Target="slides/slide310.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1898" Type="http://schemas.openxmlformats.org/officeDocument/2006/relationships/slide" Target="slides/slide1897.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1758" Type="http://schemas.openxmlformats.org/officeDocument/2006/relationships/slide" Target="slides/slide1757.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1965" Type="http://schemas.openxmlformats.org/officeDocument/2006/relationships/slide" Target="slides/slide1964.xml"/><Relationship Id="rId1618" Type="http://schemas.openxmlformats.org/officeDocument/2006/relationships/slide" Target="slides/slide1617.xml"/><Relationship Id="rId1825" Type="http://schemas.openxmlformats.org/officeDocument/2006/relationships/slide" Target="slides/slide1824.xml"/><Relationship Id="rId199" Type="http://schemas.openxmlformats.org/officeDocument/2006/relationships/slide" Target="slides/slide198.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85" Type="http://schemas.openxmlformats.org/officeDocument/2006/relationships/slide" Target="slides/slide984.xml"/><Relationship Id="rId1170" Type="http://schemas.openxmlformats.org/officeDocument/2006/relationships/slide" Target="slides/slide1169.xml"/><Relationship Id="rId2014" Type="http://schemas.openxmlformats.org/officeDocument/2006/relationships/slide" Target="slides/slide2013.xml"/><Relationship Id="rId638" Type="http://schemas.openxmlformats.org/officeDocument/2006/relationships/slide" Target="slides/slide637.xml"/><Relationship Id="rId845" Type="http://schemas.openxmlformats.org/officeDocument/2006/relationships/slide" Target="slides/slide844.xml"/><Relationship Id="rId1030" Type="http://schemas.openxmlformats.org/officeDocument/2006/relationships/slide" Target="slides/slide1029.xml"/><Relationship Id="rId1268" Type="http://schemas.openxmlformats.org/officeDocument/2006/relationships/slide" Target="slides/slide1267.xml"/><Relationship Id="rId1475" Type="http://schemas.openxmlformats.org/officeDocument/2006/relationships/slide" Target="slides/slide1474.xml"/><Relationship Id="rId1682" Type="http://schemas.openxmlformats.org/officeDocument/2006/relationships/slide" Target="slides/slide1681.xml"/><Relationship Id="rId400" Type="http://schemas.openxmlformats.org/officeDocument/2006/relationships/slide" Target="slides/slide399.xml"/><Relationship Id="rId705" Type="http://schemas.openxmlformats.org/officeDocument/2006/relationships/slide" Target="slides/slide704.xml"/><Relationship Id="rId1128" Type="http://schemas.openxmlformats.org/officeDocument/2006/relationships/slide" Target="slides/slide1127.xml"/><Relationship Id="rId1335" Type="http://schemas.openxmlformats.org/officeDocument/2006/relationships/slide" Target="slides/slide1334.xml"/><Relationship Id="rId1542" Type="http://schemas.openxmlformats.org/officeDocument/2006/relationships/slide" Target="slides/slide1541.xml"/><Relationship Id="rId1987" Type="http://schemas.openxmlformats.org/officeDocument/2006/relationships/slide" Target="slides/slide1986.xml"/><Relationship Id="rId912" Type="http://schemas.openxmlformats.org/officeDocument/2006/relationships/slide" Target="slides/slide911.xml"/><Relationship Id="rId1847" Type="http://schemas.openxmlformats.org/officeDocument/2006/relationships/slide" Target="slides/slide1846.xml"/><Relationship Id="rId41" Type="http://schemas.openxmlformats.org/officeDocument/2006/relationships/slide" Target="slides/slide40.xml"/><Relationship Id="rId1402" Type="http://schemas.openxmlformats.org/officeDocument/2006/relationships/slide" Target="slides/slide1401.xml"/><Relationship Id="rId1707" Type="http://schemas.openxmlformats.org/officeDocument/2006/relationships/slide" Target="slides/slide1706.xml"/><Relationship Id="rId190" Type="http://schemas.openxmlformats.org/officeDocument/2006/relationships/slide" Target="slides/slide189.xml"/><Relationship Id="rId288" Type="http://schemas.openxmlformats.org/officeDocument/2006/relationships/slide" Target="slides/slide287.xml"/><Relationship Id="rId1914" Type="http://schemas.openxmlformats.org/officeDocument/2006/relationships/slide" Target="slides/slide1913.xml"/><Relationship Id="rId495" Type="http://schemas.openxmlformats.org/officeDocument/2006/relationships/slide" Target="slides/slide494.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1192" Type="http://schemas.openxmlformats.org/officeDocument/2006/relationships/slide" Target="slides/slide1191.xml"/><Relationship Id="rId2036" Type="http://schemas.openxmlformats.org/officeDocument/2006/relationships/slide" Target="slides/slide2035.xml"/><Relationship Id="rId215" Type="http://schemas.openxmlformats.org/officeDocument/2006/relationships/slide" Target="slides/slide214.xml"/><Relationship Id="rId422" Type="http://schemas.openxmlformats.org/officeDocument/2006/relationships/slide" Target="slides/slide421.xml"/><Relationship Id="rId867" Type="http://schemas.openxmlformats.org/officeDocument/2006/relationships/slide" Target="slides/slide866.xml"/><Relationship Id="rId1052" Type="http://schemas.openxmlformats.org/officeDocument/2006/relationships/slide" Target="slides/slide1051.xml"/><Relationship Id="rId1497" Type="http://schemas.openxmlformats.org/officeDocument/2006/relationships/slide" Target="slides/slide1496.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1869" Type="http://schemas.openxmlformats.org/officeDocument/2006/relationships/slide" Target="slides/slide1868.xml"/><Relationship Id="rId1729" Type="http://schemas.openxmlformats.org/officeDocument/2006/relationships/slide" Target="slides/slide1728.xml"/><Relationship Id="rId1936" Type="http://schemas.openxmlformats.org/officeDocument/2006/relationships/slide" Target="slides/slide1935.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1074" Type="http://schemas.openxmlformats.org/officeDocument/2006/relationships/slide" Target="slides/slide1073.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1281" Type="http://schemas.openxmlformats.org/officeDocument/2006/relationships/slide" Target="slides/slide1280.xml"/><Relationship Id="rId1379" Type="http://schemas.openxmlformats.org/officeDocument/2006/relationships/slide" Target="slides/slide1378.xml"/><Relationship Id="rId1586" Type="http://schemas.openxmlformats.org/officeDocument/2006/relationships/slide" Target="slides/slide1585.xml"/><Relationship Id="rId304" Type="http://schemas.openxmlformats.org/officeDocument/2006/relationships/slide" Target="slides/slide303.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1141" Type="http://schemas.openxmlformats.org/officeDocument/2006/relationships/slide" Target="slides/slide1140.xml"/><Relationship Id="rId1239" Type="http://schemas.openxmlformats.org/officeDocument/2006/relationships/slide" Target="slides/slide1238.xml"/><Relationship Id="rId1793" Type="http://schemas.openxmlformats.org/officeDocument/2006/relationships/slide" Target="slides/slide1792.xml"/><Relationship Id="rId85" Type="http://schemas.openxmlformats.org/officeDocument/2006/relationships/slide" Target="slides/slide84.xml"/><Relationship Id="rId816" Type="http://schemas.openxmlformats.org/officeDocument/2006/relationships/slide" Target="slides/slide815.xml"/><Relationship Id="rId1001" Type="http://schemas.openxmlformats.org/officeDocument/2006/relationships/slide" Target="slides/slide1000.xml"/><Relationship Id="rId1446" Type="http://schemas.openxmlformats.org/officeDocument/2006/relationships/slide" Target="slides/slide1445.xml"/><Relationship Id="rId1653" Type="http://schemas.openxmlformats.org/officeDocument/2006/relationships/slide" Target="slides/slide1652.xml"/><Relationship Id="rId1860" Type="http://schemas.openxmlformats.org/officeDocument/2006/relationships/slide" Target="slides/slide1859.xml"/><Relationship Id="rId1306" Type="http://schemas.openxmlformats.org/officeDocument/2006/relationships/slide" Target="slides/slide1305.xml"/><Relationship Id="rId1513" Type="http://schemas.openxmlformats.org/officeDocument/2006/relationships/slide" Target="slides/slide1512.xml"/><Relationship Id="rId1720" Type="http://schemas.openxmlformats.org/officeDocument/2006/relationships/slide" Target="slides/slide1719.xml"/><Relationship Id="rId1958" Type="http://schemas.openxmlformats.org/officeDocument/2006/relationships/slide" Target="slides/slide1957.xml"/><Relationship Id="rId12" Type="http://schemas.openxmlformats.org/officeDocument/2006/relationships/slide" Target="slides/slide11.xml"/><Relationship Id="rId1818" Type="http://schemas.openxmlformats.org/officeDocument/2006/relationships/slide" Target="slides/slide1817.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978" Type="http://schemas.openxmlformats.org/officeDocument/2006/relationships/slide" Target="slides/slide977.xml"/><Relationship Id="rId1163" Type="http://schemas.openxmlformats.org/officeDocument/2006/relationships/slide" Target="slides/slide1162.xml"/><Relationship Id="rId1370" Type="http://schemas.openxmlformats.org/officeDocument/2006/relationships/slide" Target="slides/slide1369.xml"/><Relationship Id="rId2007" Type="http://schemas.openxmlformats.org/officeDocument/2006/relationships/slide" Target="slides/slide2006.xml"/><Relationship Id="rId740" Type="http://schemas.openxmlformats.org/officeDocument/2006/relationships/slide" Target="slides/slide739.xml"/><Relationship Id="rId838" Type="http://schemas.openxmlformats.org/officeDocument/2006/relationships/slide" Target="slides/slide837.xml"/><Relationship Id="rId1023" Type="http://schemas.openxmlformats.org/officeDocument/2006/relationships/slide" Target="slides/slide1022.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600" Type="http://schemas.openxmlformats.org/officeDocument/2006/relationships/slide" Target="slides/slide599.xml"/><Relationship Id="rId1230" Type="http://schemas.openxmlformats.org/officeDocument/2006/relationships/slide" Target="slides/slide1229.xml"/><Relationship Id="rId1328" Type="http://schemas.openxmlformats.org/officeDocument/2006/relationships/slide" Target="slides/slide1327.xml"/><Relationship Id="rId1535" Type="http://schemas.openxmlformats.org/officeDocument/2006/relationships/slide" Target="slides/slide1534.xml"/><Relationship Id="rId905" Type="http://schemas.openxmlformats.org/officeDocument/2006/relationships/slide" Target="slides/slide904.xml"/><Relationship Id="rId1742" Type="http://schemas.openxmlformats.org/officeDocument/2006/relationships/slide" Target="slides/slide1741.xml"/><Relationship Id="rId34" Type="http://schemas.openxmlformats.org/officeDocument/2006/relationships/slide" Target="slides/slide33.xml"/><Relationship Id="rId1602" Type="http://schemas.openxmlformats.org/officeDocument/2006/relationships/slide" Target="slides/slide1601.xml"/><Relationship Id="rId183" Type="http://schemas.openxmlformats.org/officeDocument/2006/relationships/slide" Target="slides/slide182.xml"/><Relationship Id="rId390" Type="http://schemas.openxmlformats.org/officeDocument/2006/relationships/slide" Target="slides/slide389.xml"/><Relationship Id="rId1907" Type="http://schemas.openxmlformats.org/officeDocument/2006/relationships/slide" Target="slides/slide1906.xml"/><Relationship Id="rId2071" Type="http://schemas.openxmlformats.org/officeDocument/2006/relationships/slide" Target="slides/slide207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1697" Type="http://schemas.openxmlformats.org/officeDocument/2006/relationships/slide" Target="slides/slide1696.xml"/><Relationship Id="rId927" Type="http://schemas.openxmlformats.org/officeDocument/2006/relationships/slide" Target="slides/slide926.xml"/><Relationship Id="rId1112" Type="http://schemas.openxmlformats.org/officeDocument/2006/relationships/slide" Target="slides/slide1111.xml"/><Relationship Id="rId1557" Type="http://schemas.openxmlformats.org/officeDocument/2006/relationships/slide" Target="slides/slide1556.xml"/><Relationship Id="rId1764" Type="http://schemas.openxmlformats.org/officeDocument/2006/relationships/slide" Target="slides/slide1763.xml"/><Relationship Id="rId1971" Type="http://schemas.openxmlformats.org/officeDocument/2006/relationships/slide" Target="slides/slide1970.xml"/><Relationship Id="rId56" Type="http://schemas.openxmlformats.org/officeDocument/2006/relationships/slide" Target="slides/slide55.xml"/><Relationship Id="rId1417" Type="http://schemas.openxmlformats.org/officeDocument/2006/relationships/slide" Target="slides/slide1416.xml"/><Relationship Id="rId1624" Type="http://schemas.openxmlformats.org/officeDocument/2006/relationships/slide" Target="slides/slide1623.xml"/><Relationship Id="rId1831" Type="http://schemas.openxmlformats.org/officeDocument/2006/relationships/slide" Target="slides/slide1830.xml"/><Relationship Id="rId1929" Type="http://schemas.openxmlformats.org/officeDocument/2006/relationships/slide" Target="slides/slide1928.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2020" Type="http://schemas.openxmlformats.org/officeDocument/2006/relationships/slide" Target="slides/slide2019.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1274" Type="http://schemas.openxmlformats.org/officeDocument/2006/relationships/slide" Target="slides/slide1273.xml"/><Relationship Id="rId1481" Type="http://schemas.openxmlformats.org/officeDocument/2006/relationships/slide" Target="slides/slide1480.xml"/><Relationship Id="rId1579" Type="http://schemas.openxmlformats.org/officeDocument/2006/relationships/slide" Target="slides/slide1578.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1134" Type="http://schemas.openxmlformats.org/officeDocument/2006/relationships/slide" Target="slides/slide1133.xml"/><Relationship Id="rId1341" Type="http://schemas.openxmlformats.org/officeDocument/2006/relationships/slide" Target="slides/slide1340.xml"/><Relationship Id="rId1786" Type="http://schemas.openxmlformats.org/officeDocument/2006/relationships/slide" Target="slides/slide1785.xml"/><Relationship Id="rId1993" Type="http://schemas.openxmlformats.org/officeDocument/2006/relationships/slide" Target="slides/slide1992.xml"/><Relationship Id="rId78" Type="http://schemas.openxmlformats.org/officeDocument/2006/relationships/slide" Target="slides/slide77.xml"/><Relationship Id="rId809" Type="http://schemas.openxmlformats.org/officeDocument/2006/relationships/slide" Target="slides/slide808.xml"/><Relationship Id="rId1201" Type="http://schemas.openxmlformats.org/officeDocument/2006/relationships/slide" Target="slides/slide1200.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294" Type="http://schemas.openxmlformats.org/officeDocument/2006/relationships/slide" Target="slides/slide293.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2042" Type="http://schemas.openxmlformats.org/officeDocument/2006/relationships/slide" Target="slides/slide2041.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1668" Type="http://schemas.openxmlformats.org/officeDocument/2006/relationships/slide" Target="slides/slide1667.xml"/><Relationship Id="rId1875" Type="http://schemas.openxmlformats.org/officeDocument/2006/relationships/slide" Target="slides/slide1874.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1528" Type="http://schemas.openxmlformats.org/officeDocument/2006/relationships/slide" Target="slides/slide1527.xml"/><Relationship Id="rId1735" Type="http://schemas.openxmlformats.org/officeDocument/2006/relationships/slide" Target="slides/slide1734.xml"/><Relationship Id="rId1942" Type="http://schemas.openxmlformats.org/officeDocument/2006/relationships/slide" Target="slides/slide1941.xml"/><Relationship Id="rId27" Type="http://schemas.openxmlformats.org/officeDocument/2006/relationships/slide" Target="slides/slide26.xml"/><Relationship Id="rId1802" Type="http://schemas.openxmlformats.org/officeDocument/2006/relationships/slide" Target="slides/slide1801.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1080" Type="http://schemas.openxmlformats.org/officeDocument/2006/relationships/slide" Target="slides/slide1079.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1178" Type="http://schemas.openxmlformats.org/officeDocument/2006/relationships/slide" Target="slides/slide1177.xml"/><Relationship Id="rId1385" Type="http://schemas.openxmlformats.org/officeDocument/2006/relationships/slide" Target="slides/slide1384.xml"/><Relationship Id="rId1592" Type="http://schemas.openxmlformats.org/officeDocument/2006/relationships/slide" Target="slides/slide1591.xml"/><Relationship Id="rId91" Type="http://schemas.openxmlformats.org/officeDocument/2006/relationships/slide" Target="slides/slide90.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1245" Type="http://schemas.openxmlformats.org/officeDocument/2006/relationships/slide" Target="slides/slide1244.xml"/><Relationship Id="rId1452" Type="http://schemas.openxmlformats.org/officeDocument/2006/relationships/slide" Target="slides/slide1451.xml"/><Relationship Id="rId1897" Type="http://schemas.openxmlformats.org/officeDocument/2006/relationships/slide" Target="slides/slide1896.xml"/><Relationship Id="rId1105" Type="http://schemas.openxmlformats.org/officeDocument/2006/relationships/slide" Target="slides/slide1104.xml"/><Relationship Id="rId1312" Type="http://schemas.openxmlformats.org/officeDocument/2006/relationships/slide" Target="slides/slide1311.xml"/><Relationship Id="rId1757" Type="http://schemas.openxmlformats.org/officeDocument/2006/relationships/slide" Target="slides/slide1756.xml"/><Relationship Id="rId1964" Type="http://schemas.openxmlformats.org/officeDocument/2006/relationships/slide" Target="slides/slide1963.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198" Type="http://schemas.openxmlformats.org/officeDocument/2006/relationships/slide" Target="slides/slide19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984" Type="http://schemas.openxmlformats.org/officeDocument/2006/relationships/slide" Target="slides/slide983.xml"/><Relationship Id="rId2013" Type="http://schemas.openxmlformats.org/officeDocument/2006/relationships/slide" Target="slides/slide2012.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1779" Type="http://schemas.openxmlformats.org/officeDocument/2006/relationships/slide" Target="slides/slide1778.xml"/><Relationship Id="rId1986" Type="http://schemas.openxmlformats.org/officeDocument/2006/relationships/slide" Target="slides/slide1985.xml"/><Relationship Id="rId40" Type="http://schemas.openxmlformats.org/officeDocument/2006/relationships/slide" Target="slides/slide39.xml"/><Relationship Id="rId1401" Type="http://schemas.openxmlformats.org/officeDocument/2006/relationships/slide" Target="slides/slide1400.xml"/><Relationship Id="rId1639" Type="http://schemas.openxmlformats.org/officeDocument/2006/relationships/slide" Target="slides/slide1638.xml"/><Relationship Id="rId1846" Type="http://schemas.openxmlformats.org/officeDocument/2006/relationships/slide" Target="slides/slide1845.xml"/><Relationship Id="rId1706" Type="http://schemas.openxmlformats.org/officeDocument/2006/relationships/slide" Target="slides/slide1705.xml"/><Relationship Id="rId1913" Type="http://schemas.openxmlformats.org/officeDocument/2006/relationships/slide" Target="slides/slide1912.xml"/><Relationship Id="rId287" Type="http://schemas.openxmlformats.org/officeDocument/2006/relationships/slide" Target="slides/slide286.xml"/><Relationship Id="rId494" Type="http://schemas.openxmlformats.org/officeDocument/2006/relationships/slide" Target="slides/slide493.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1191" Type="http://schemas.openxmlformats.org/officeDocument/2006/relationships/slide" Target="slides/slide1190.xml"/><Relationship Id="rId2035" Type="http://schemas.openxmlformats.org/officeDocument/2006/relationships/slide" Target="slides/slide2034.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1289" Type="http://schemas.openxmlformats.org/officeDocument/2006/relationships/slide" Target="slides/slide1288.xml"/><Relationship Id="rId1496" Type="http://schemas.openxmlformats.org/officeDocument/2006/relationships/slide" Target="slides/slide1495.xml"/><Relationship Id="rId214" Type="http://schemas.openxmlformats.org/officeDocument/2006/relationships/slide" Target="slides/slide213.xml"/><Relationship Id="rId421" Type="http://schemas.openxmlformats.org/officeDocument/2006/relationships/slide" Target="slides/slide420.xml"/><Relationship Id="rId519" Type="http://schemas.openxmlformats.org/officeDocument/2006/relationships/slide" Target="slides/slide518.xml"/><Relationship Id="rId1051" Type="http://schemas.openxmlformats.org/officeDocument/2006/relationships/slide" Target="slides/slide1050.xml"/><Relationship Id="rId1149" Type="http://schemas.openxmlformats.org/officeDocument/2006/relationships/slide" Target="slides/slide1148.xml"/><Relationship Id="rId1356" Type="http://schemas.openxmlformats.org/officeDocument/2006/relationships/slide" Target="slides/slide1355.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1563" Type="http://schemas.openxmlformats.org/officeDocument/2006/relationships/slide" Target="slides/slide1562.xml"/><Relationship Id="rId1770" Type="http://schemas.openxmlformats.org/officeDocument/2006/relationships/slide" Target="slides/slide1769.xml"/><Relationship Id="rId1868" Type="http://schemas.openxmlformats.org/officeDocument/2006/relationships/slide" Target="slides/slide1867.xml"/><Relationship Id="rId62" Type="http://schemas.openxmlformats.org/officeDocument/2006/relationships/slide" Target="slides/slide61.xml"/><Relationship Id="rId1216" Type="http://schemas.openxmlformats.org/officeDocument/2006/relationships/slide" Target="slides/slide1215.xml"/><Relationship Id="rId1423" Type="http://schemas.openxmlformats.org/officeDocument/2006/relationships/slide" Target="slides/slide1422.xml"/><Relationship Id="rId1630" Type="http://schemas.openxmlformats.org/officeDocument/2006/relationships/slide" Target="slides/slide1629.xml"/><Relationship Id="rId1728" Type="http://schemas.openxmlformats.org/officeDocument/2006/relationships/slide" Target="slides/slide1727.xml"/><Relationship Id="rId1935" Type="http://schemas.openxmlformats.org/officeDocument/2006/relationships/slide" Target="slides/slide1934.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2057" Type="http://schemas.openxmlformats.org/officeDocument/2006/relationships/slide" Target="slides/slide2056.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1073" Type="http://schemas.openxmlformats.org/officeDocument/2006/relationships/slide" Target="slides/slide1072.xml"/><Relationship Id="rId1280" Type="http://schemas.openxmlformats.org/officeDocument/2006/relationships/slide" Target="slides/slide1279.xml"/><Relationship Id="rId303" Type="http://schemas.openxmlformats.org/officeDocument/2006/relationships/slide" Target="slides/slide302.xml"/><Relationship Id="rId748" Type="http://schemas.openxmlformats.org/officeDocument/2006/relationships/slide" Target="slides/slide747.xml"/><Relationship Id="rId955" Type="http://schemas.openxmlformats.org/officeDocument/2006/relationships/slide" Target="slides/slide954.xml"/><Relationship Id="rId1140" Type="http://schemas.openxmlformats.org/officeDocument/2006/relationships/slide" Target="slides/slide1139.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84" Type="http://schemas.openxmlformats.org/officeDocument/2006/relationships/slide" Target="slides/slide83.xml"/><Relationship Id="rId510" Type="http://schemas.openxmlformats.org/officeDocument/2006/relationships/slide" Target="slides/slide509.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000" Type="http://schemas.openxmlformats.org/officeDocument/2006/relationships/slide" Target="slides/slide999.xml"/><Relationship Id="rId1305" Type="http://schemas.openxmlformats.org/officeDocument/2006/relationships/slide" Target="slides/slide1304.xml"/><Relationship Id="rId1957" Type="http://schemas.openxmlformats.org/officeDocument/2006/relationships/slide" Target="slides/slide1956.xml"/><Relationship Id="rId1512" Type="http://schemas.openxmlformats.org/officeDocument/2006/relationships/slide" Target="slides/slide1511.xml"/><Relationship Id="rId1817" Type="http://schemas.openxmlformats.org/officeDocument/2006/relationships/slide" Target="slides/slide1816.xml"/><Relationship Id="rId11" Type="http://schemas.openxmlformats.org/officeDocument/2006/relationships/slide" Target="slides/slide10.xml"/><Relationship Id="rId398" Type="http://schemas.openxmlformats.org/officeDocument/2006/relationships/slide" Target="slides/slide397.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977" Type="http://schemas.openxmlformats.org/officeDocument/2006/relationships/slide" Target="slides/slide976.xml"/><Relationship Id="rId1162" Type="http://schemas.openxmlformats.org/officeDocument/2006/relationships/slide" Target="slides/slide1161.xml"/><Relationship Id="rId2006" Type="http://schemas.openxmlformats.org/officeDocument/2006/relationships/slide" Target="slides/slide2005.xml"/><Relationship Id="rId837" Type="http://schemas.openxmlformats.org/officeDocument/2006/relationships/slide" Target="slides/slide836.xml"/><Relationship Id="rId1022" Type="http://schemas.openxmlformats.org/officeDocument/2006/relationships/slide" Target="slides/slide1021.xml"/><Relationship Id="rId1467" Type="http://schemas.openxmlformats.org/officeDocument/2006/relationships/slide" Target="slides/slide1466.xml"/><Relationship Id="rId1674" Type="http://schemas.openxmlformats.org/officeDocument/2006/relationships/slide" Target="slides/slide1673.xml"/><Relationship Id="rId1881" Type="http://schemas.openxmlformats.org/officeDocument/2006/relationships/slide" Target="slides/slide1880.xml"/><Relationship Id="rId904" Type="http://schemas.openxmlformats.org/officeDocument/2006/relationships/slide" Target="slides/slide903.xml"/><Relationship Id="rId1327" Type="http://schemas.openxmlformats.org/officeDocument/2006/relationships/slide" Target="slides/slide1326.xml"/><Relationship Id="rId1534" Type="http://schemas.openxmlformats.org/officeDocument/2006/relationships/slide" Target="slides/slide1533.xml"/><Relationship Id="rId1741" Type="http://schemas.openxmlformats.org/officeDocument/2006/relationships/slide" Target="slides/slide1740.xml"/><Relationship Id="rId1979" Type="http://schemas.openxmlformats.org/officeDocument/2006/relationships/slide" Target="slides/slide1978.xml"/><Relationship Id="rId33" Type="http://schemas.openxmlformats.org/officeDocument/2006/relationships/slide" Target="slides/slide32.xml"/><Relationship Id="rId1601" Type="http://schemas.openxmlformats.org/officeDocument/2006/relationships/slide" Target="slides/slide1600.xml"/><Relationship Id="rId1839" Type="http://schemas.openxmlformats.org/officeDocument/2006/relationships/slide" Target="slides/slide1838.xml"/><Relationship Id="rId182" Type="http://schemas.openxmlformats.org/officeDocument/2006/relationships/slide" Target="slides/slide181.xml"/><Relationship Id="rId1906" Type="http://schemas.openxmlformats.org/officeDocument/2006/relationships/slide" Target="slides/slide1905.xml"/><Relationship Id="rId487" Type="http://schemas.openxmlformats.org/officeDocument/2006/relationships/slide" Target="slides/slide486.xml"/><Relationship Id="rId694" Type="http://schemas.openxmlformats.org/officeDocument/2006/relationships/slide" Target="slides/slide693.xml"/><Relationship Id="rId2070" Type="http://schemas.openxmlformats.org/officeDocument/2006/relationships/slide" Target="slides/slide2069.xml"/><Relationship Id="rId347" Type="http://schemas.openxmlformats.org/officeDocument/2006/relationships/slide" Target="slides/slide346.xml"/><Relationship Id="rId999" Type="http://schemas.openxmlformats.org/officeDocument/2006/relationships/slide" Target="slides/slide998.xml"/><Relationship Id="rId1184" Type="http://schemas.openxmlformats.org/officeDocument/2006/relationships/slide" Target="slides/slide1183.xml"/><Relationship Id="rId2028" Type="http://schemas.openxmlformats.org/officeDocument/2006/relationships/slide" Target="slides/slide2027.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391" Type="http://schemas.openxmlformats.org/officeDocument/2006/relationships/slide" Target="slides/slide1390.xml"/><Relationship Id="rId1489" Type="http://schemas.openxmlformats.org/officeDocument/2006/relationships/slide" Target="slides/slide1488.xml"/><Relationship Id="rId1696" Type="http://schemas.openxmlformats.org/officeDocument/2006/relationships/slide" Target="slides/slide1695.xml"/><Relationship Id="rId207" Type="http://schemas.openxmlformats.org/officeDocument/2006/relationships/slide" Target="slides/slide206.xml"/><Relationship Id="rId414" Type="http://schemas.openxmlformats.org/officeDocument/2006/relationships/slide" Target="slides/slide413.xml"/><Relationship Id="rId621" Type="http://schemas.openxmlformats.org/officeDocument/2006/relationships/slide" Target="slides/slide620.xml"/><Relationship Id="rId1044" Type="http://schemas.openxmlformats.org/officeDocument/2006/relationships/slide" Target="slides/slide1043.xml"/><Relationship Id="rId1251" Type="http://schemas.openxmlformats.org/officeDocument/2006/relationships/slide" Target="slides/slide1250.xml"/><Relationship Id="rId1349" Type="http://schemas.openxmlformats.org/officeDocument/2006/relationships/slide" Target="slides/slide1348.xml"/><Relationship Id="rId719" Type="http://schemas.openxmlformats.org/officeDocument/2006/relationships/slide" Target="slides/slide718.xml"/><Relationship Id="rId926" Type="http://schemas.openxmlformats.org/officeDocument/2006/relationships/slide" Target="slides/slide925.xml"/><Relationship Id="rId1111" Type="http://schemas.openxmlformats.org/officeDocument/2006/relationships/slide" Target="slides/slide1110.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1928" Type="http://schemas.openxmlformats.org/officeDocument/2006/relationships/slide" Target="slides/slide1927.xml"/><Relationship Id="rId271" Type="http://schemas.openxmlformats.org/officeDocument/2006/relationships/slide" Target="slides/slide270.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850" Type="http://schemas.openxmlformats.org/officeDocument/2006/relationships/slide" Target="slides/slide849.xml"/><Relationship Id="rId948" Type="http://schemas.openxmlformats.org/officeDocument/2006/relationships/slide" Target="slides/slide947.xml"/><Relationship Id="rId1133" Type="http://schemas.openxmlformats.org/officeDocument/2006/relationships/slide" Target="slides/slide1132.xml"/><Relationship Id="rId1578" Type="http://schemas.openxmlformats.org/officeDocument/2006/relationships/slide" Target="slides/slide1577.xml"/><Relationship Id="rId1785" Type="http://schemas.openxmlformats.org/officeDocument/2006/relationships/slide" Target="slides/slide1784.xml"/><Relationship Id="rId1992" Type="http://schemas.openxmlformats.org/officeDocument/2006/relationships/slide" Target="slides/slide1991.xml"/><Relationship Id="rId77" Type="http://schemas.openxmlformats.org/officeDocument/2006/relationships/slide" Target="slides/slide76.xml"/><Relationship Id="rId503" Type="http://schemas.openxmlformats.org/officeDocument/2006/relationships/slide" Target="slides/slide502.xml"/><Relationship Id="rId710" Type="http://schemas.openxmlformats.org/officeDocument/2006/relationships/slide" Target="slides/slide709.xml"/><Relationship Id="rId808" Type="http://schemas.openxmlformats.org/officeDocument/2006/relationships/slide" Target="slides/slide807.xml"/><Relationship Id="rId1340" Type="http://schemas.openxmlformats.org/officeDocument/2006/relationships/slide" Target="slides/slide1339.xml"/><Relationship Id="rId1438" Type="http://schemas.openxmlformats.org/officeDocument/2006/relationships/slide" Target="slides/slide1437.xml"/><Relationship Id="rId1645" Type="http://schemas.openxmlformats.org/officeDocument/2006/relationships/slide" Target="slides/slide1644.xml"/><Relationship Id="rId1200" Type="http://schemas.openxmlformats.org/officeDocument/2006/relationships/slide" Target="slides/slide1199.xml"/><Relationship Id="rId1852" Type="http://schemas.openxmlformats.org/officeDocument/2006/relationships/slide" Target="slides/slide1851.xml"/><Relationship Id="rId1505" Type="http://schemas.openxmlformats.org/officeDocument/2006/relationships/slide" Target="slides/slide1504.xml"/><Relationship Id="rId1712" Type="http://schemas.openxmlformats.org/officeDocument/2006/relationships/slide" Target="slides/slide1711.xml"/><Relationship Id="rId293" Type="http://schemas.openxmlformats.org/officeDocument/2006/relationships/slide" Target="slides/slide292.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2041" Type="http://schemas.openxmlformats.org/officeDocument/2006/relationships/slide" Target="slides/slide2040.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295" Type="http://schemas.openxmlformats.org/officeDocument/2006/relationships/slide" Target="slides/slide129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1155" Type="http://schemas.openxmlformats.org/officeDocument/2006/relationships/slide" Target="slides/slide1154.xml"/><Relationship Id="rId1362" Type="http://schemas.openxmlformats.org/officeDocument/2006/relationships/slide" Target="slides/slide1361.xml"/><Relationship Id="rId99" Type="http://schemas.openxmlformats.org/officeDocument/2006/relationships/slide" Target="slides/slide98.xml"/><Relationship Id="rId1015" Type="http://schemas.openxmlformats.org/officeDocument/2006/relationships/slide" Target="slides/slide1014.xml"/><Relationship Id="rId1222" Type="http://schemas.openxmlformats.org/officeDocument/2006/relationships/slide" Target="slides/slide1221.xml"/><Relationship Id="rId1667" Type="http://schemas.openxmlformats.org/officeDocument/2006/relationships/slide" Target="slides/slide1666.xml"/><Relationship Id="rId1874" Type="http://schemas.openxmlformats.org/officeDocument/2006/relationships/slide" Target="slides/slide1873.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26" Type="http://schemas.openxmlformats.org/officeDocument/2006/relationships/slide" Target="slides/slide25.xml"/><Relationship Id="rId175" Type="http://schemas.openxmlformats.org/officeDocument/2006/relationships/slide" Target="slides/slide174.xml"/><Relationship Id="rId1801" Type="http://schemas.openxmlformats.org/officeDocument/2006/relationships/slide" Target="slides/slide1800.xml"/><Relationship Id="rId382" Type="http://schemas.openxmlformats.org/officeDocument/2006/relationships/slide" Target="slides/slide381.xml"/><Relationship Id="rId687" Type="http://schemas.openxmlformats.org/officeDocument/2006/relationships/slide" Target="slides/slide686.xml"/><Relationship Id="rId2063" Type="http://schemas.openxmlformats.org/officeDocument/2006/relationships/slide" Target="slides/slide2062.xml"/><Relationship Id="rId242" Type="http://schemas.openxmlformats.org/officeDocument/2006/relationships/slide" Target="slides/slide241.xml"/><Relationship Id="rId894" Type="http://schemas.openxmlformats.org/officeDocument/2006/relationships/slide" Target="slides/slide893.xml"/><Relationship Id="rId1177" Type="http://schemas.openxmlformats.org/officeDocument/2006/relationships/slide" Target="slides/slide1176.xml"/><Relationship Id="rId102" Type="http://schemas.openxmlformats.org/officeDocument/2006/relationships/slide" Target="slides/slide10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1689" Type="http://schemas.openxmlformats.org/officeDocument/2006/relationships/slide" Target="slides/slide1688.xml"/><Relationship Id="rId90" Type="http://schemas.openxmlformats.org/officeDocument/2006/relationships/slide" Target="slides/slide89.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1896" Type="http://schemas.openxmlformats.org/officeDocument/2006/relationships/slide" Target="slides/slide1895.xml"/><Relationship Id="rId919" Type="http://schemas.openxmlformats.org/officeDocument/2006/relationships/slide" Target="slides/slide918.xml"/><Relationship Id="rId1104" Type="http://schemas.openxmlformats.org/officeDocument/2006/relationships/slide" Target="slides/slide1103.xml"/><Relationship Id="rId1311" Type="http://schemas.openxmlformats.org/officeDocument/2006/relationships/slide" Target="slides/slide1310.xml"/><Relationship Id="rId1549" Type="http://schemas.openxmlformats.org/officeDocument/2006/relationships/slide" Target="slides/slide1548.xml"/><Relationship Id="rId1756" Type="http://schemas.openxmlformats.org/officeDocument/2006/relationships/slide" Target="slides/slide1755.xml"/><Relationship Id="rId1963" Type="http://schemas.openxmlformats.org/officeDocument/2006/relationships/slide" Target="slides/slide1962.xml"/><Relationship Id="rId48" Type="http://schemas.openxmlformats.org/officeDocument/2006/relationships/slide" Target="slides/slide47.xml"/><Relationship Id="rId1409" Type="http://schemas.openxmlformats.org/officeDocument/2006/relationships/slide" Target="slides/slide1408.xml"/><Relationship Id="rId1616" Type="http://schemas.openxmlformats.org/officeDocument/2006/relationships/slide" Target="slides/slide1615.xml"/><Relationship Id="rId1823" Type="http://schemas.openxmlformats.org/officeDocument/2006/relationships/slide" Target="slides/slide1822.xml"/><Relationship Id="rId197" Type="http://schemas.openxmlformats.org/officeDocument/2006/relationships/slide" Target="slides/slide196.xml"/><Relationship Id="rId264" Type="http://schemas.openxmlformats.org/officeDocument/2006/relationships/slide" Target="slides/slide263.xml"/><Relationship Id="rId471" Type="http://schemas.openxmlformats.org/officeDocument/2006/relationships/slide" Target="slides/slide470.xml"/><Relationship Id="rId124" Type="http://schemas.openxmlformats.org/officeDocument/2006/relationships/slide" Target="slides/slide123.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1199" Type="http://schemas.openxmlformats.org/officeDocument/2006/relationships/slide" Target="slides/slide1198.xml"/><Relationship Id="rId331" Type="http://schemas.openxmlformats.org/officeDocument/2006/relationships/slide" Target="slides/slide330.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1266" Type="http://schemas.openxmlformats.org/officeDocument/2006/relationships/slide" Target="slides/slide1265.xml"/><Relationship Id="rId1473" Type="http://schemas.openxmlformats.org/officeDocument/2006/relationships/slide" Target="slides/slide1472.xml"/><Relationship Id="rId2012" Type="http://schemas.openxmlformats.org/officeDocument/2006/relationships/slide" Target="slides/slide2011.xml"/><Relationship Id="rId843" Type="http://schemas.openxmlformats.org/officeDocument/2006/relationships/slide" Target="slides/slide842.xml"/><Relationship Id="rId1126" Type="http://schemas.openxmlformats.org/officeDocument/2006/relationships/slide" Target="slides/slide1125.xml"/><Relationship Id="rId1680" Type="http://schemas.openxmlformats.org/officeDocument/2006/relationships/slide" Target="slides/slide1679.xml"/><Relationship Id="rId1778" Type="http://schemas.openxmlformats.org/officeDocument/2006/relationships/slide" Target="slides/slide1777.xml"/><Relationship Id="rId1985" Type="http://schemas.openxmlformats.org/officeDocument/2006/relationships/slide" Target="slides/slide1984.xml"/><Relationship Id="rId703" Type="http://schemas.openxmlformats.org/officeDocument/2006/relationships/slide" Target="slides/slide702.xml"/><Relationship Id="rId910" Type="http://schemas.openxmlformats.org/officeDocument/2006/relationships/slide" Target="slides/slide909.xml"/><Relationship Id="rId1333" Type="http://schemas.openxmlformats.org/officeDocument/2006/relationships/slide" Target="slides/slide1332.xml"/><Relationship Id="rId1540" Type="http://schemas.openxmlformats.org/officeDocument/2006/relationships/slide" Target="slides/slide1539.xml"/><Relationship Id="rId1638" Type="http://schemas.openxmlformats.org/officeDocument/2006/relationships/slide" Target="slides/slide1637.xml"/><Relationship Id="rId1400" Type="http://schemas.openxmlformats.org/officeDocument/2006/relationships/slide" Target="slides/slide1399.xml"/><Relationship Id="rId1845" Type="http://schemas.openxmlformats.org/officeDocument/2006/relationships/slide" Target="slides/slide1844.xml"/><Relationship Id="rId1705" Type="http://schemas.openxmlformats.org/officeDocument/2006/relationships/slide" Target="slides/slide1704.xml"/><Relationship Id="rId1912" Type="http://schemas.openxmlformats.org/officeDocument/2006/relationships/slide" Target="slides/slide1911.xml"/><Relationship Id="rId286" Type="http://schemas.openxmlformats.org/officeDocument/2006/relationships/slide" Target="slides/slide285.xml"/><Relationship Id="rId493" Type="http://schemas.openxmlformats.org/officeDocument/2006/relationships/slide" Target="slides/slide492.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798" Type="http://schemas.openxmlformats.org/officeDocument/2006/relationships/slide" Target="slides/slide797.xml"/><Relationship Id="rId1190" Type="http://schemas.openxmlformats.org/officeDocument/2006/relationships/slide" Target="slides/slide1189.xml"/><Relationship Id="rId2034" Type="http://schemas.openxmlformats.org/officeDocument/2006/relationships/slide" Target="slides/slide2033.xml"/><Relationship Id="rId213" Type="http://schemas.openxmlformats.org/officeDocument/2006/relationships/slide" Target="slides/slide212.xml"/><Relationship Id="rId420" Type="http://schemas.openxmlformats.org/officeDocument/2006/relationships/slide" Target="slides/slide419.xml"/><Relationship Id="rId658" Type="http://schemas.openxmlformats.org/officeDocument/2006/relationships/slide" Target="slides/slide657.xml"/><Relationship Id="rId865" Type="http://schemas.openxmlformats.org/officeDocument/2006/relationships/slide" Target="slides/slide864.xml"/><Relationship Id="rId1050" Type="http://schemas.openxmlformats.org/officeDocument/2006/relationships/slide" Target="slides/slide1049.xml"/><Relationship Id="rId1288" Type="http://schemas.openxmlformats.org/officeDocument/2006/relationships/slide" Target="slides/slide1287.xml"/><Relationship Id="rId1495" Type="http://schemas.openxmlformats.org/officeDocument/2006/relationships/slide" Target="slides/slide1494.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1867" Type="http://schemas.openxmlformats.org/officeDocument/2006/relationships/slide" Target="slides/slide1866.xml"/><Relationship Id="rId61" Type="http://schemas.openxmlformats.org/officeDocument/2006/relationships/slide" Target="slides/slide60.xml"/><Relationship Id="rId1727" Type="http://schemas.openxmlformats.org/officeDocument/2006/relationships/slide" Target="slides/slide1726.xml"/><Relationship Id="rId1934" Type="http://schemas.openxmlformats.org/officeDocument/2006/relationships/slide" Target="slides/slide1933.xml"/><Relationship Id="rId19" Type="http://schemas.openxmlformats.org/officeDocument/2006/relationships/slide" Target="slides/slide18.xml"/><Relationship Id="rId168" Type="http://schemas.openxmlformats.org/officeDocument/2006/relationships/slide" Target="slides/slide167.xml"/><Relationship Id="rId375" Type="http://schemas.openxmlformats.org/officeDocument/2006/relationships/slide" Target="slides/slide374.xml"/><Relationship Id="rId582" Type="http://schemas.openxmlformats.org/officeDocument/2006/relationships/slide" Target="slides/slide581.xml"/><Relationship Id="rId2056" Type="http://schemas.openxmlformats.org/officeDocument/2006/relationships/slide" Target="slides/slide2055.xml"/><Relationship Id="rId3" Type="http://schemas.openxmlformats.org/officeDocument/2006/relationships/slide" Target="slides/slide2.xml"/><Relationship Id="rId235" Type="http://schemas.openxmlformats.org/officeDocument/2006/relationships/slide" Target="slides/slide234.xml"/><Relationship Id="rId442" Type="http://schemas.openxmlformats.org/officeDocument/2006/relationships/slide" Target="slides/slide441.xml"/><Relationship Id="rId887" Type="http://schemas.openxmlformats.org/officeDocument/2006/relationships/slide" Target="slides/slide886.xml"/><Relationship Id="rId1072" Type="http://schemas.openxmlformats.org/officeDocument/2006/relationships/slide" Target="slides/slide1071.xml"/><Relationship Id="rId302" Type="http://schemas.openxmlformats.org/officeDocument/2006/relationships/slide" Target="slides/slide301.xml"/><Relationship Id="rId747" Type="http://schemas.openxmlformats.org/officeDocument/2006/relationships/slide" Target="slides/slide746.xml"/><Relationship Id="rId954" Type="http://schemas.openxmlformats.org/officeDocument/2006/relationships/slide" Target="slides/slide953.xml"/><Relationship Id="rId1377" Type="http://schemas.openxmlformats.org/officeDocument/2006/relationships/slide" Target="slides/slide1376.xml"/><Relationship Id="rId1584" Type="http://schemas.openxmlformats.org/officeDocument/2006/relationships/slide" Target="slides/slide1583.xml"/><Relationship Id="rId1791" Type="http://schemas.openxmlformats.org/officeDocument/2006/relationships/slide" Target="slides/slide1790.xml"/><Relationship Id="rId83" Type="http://schemas.openxmlformats.org/officeDocument/2006/relationships/slide" Target="slides/slide82.xml"/><Relationship Id="rId607" Type="http://schemas.openxmlformats.org/officeDocument/2006/relationships/slide" Target="slides/slide606.xml"/><Relationship Id="rId814" Type="http://schemas.openxmlformats.org/officeDocument/2006/relationships/slide" Target="slides/slide813.xml"/><Relationship Id="rId1237" Type="http://schemas.openxmlformats.org/officeDocument/2006/relationships/slide" Target="slides/slide1236.xml"/><Relationship Id="rId1444" Type="http://schemas.openxmlformats.org/officeDocument/2006/relationships/slide" Target="slides/slide1443.xml"/><Relationship Id="rId1651" Type="http://schemas.openxmlformats.org/officeDocument/2006/relationships/slide" Target="slides/slide1650.xml"/><Relationship Id="rId1889" Type="http://schemas.openxmlformats.org/officeDocument/2006/relationships/slide" Target="slides/slide1888.xml"/><Relationship Id="rId1304" Type="http://schemas.openxmlformats.org/officeDocument/2006/relationships/slide" Target="slides/slide1303.xml"/><Relationship Id="rId1511" Type="http://schemas.openxmlformats.org/officeDocument/2006/relationships/slide" Target="slides/slide1510.xml"/><Relationship Id="rId1749" Type="http://schemas.openxmlformats.org/officeDocument/2006/relationships/slide" Target="slides/slide1748.xml"/><Relationship Id="rId1956" Type="http://schemas.openxmlformats.org/officeDocument/2006/relationships/slide" Target="slides/slide1955.xml"/><Relationship Id="rId1609" Type="http://schemas.openxmlformats.org/officeDocument/2006/relationships/slide" Target="slides/slide1608.xml"/><Relationship Id="rId1816" Type="http://schemas.openxmlformats.org/officeDocument/2006/relationships/slide" Target="slides/slide1815.xml"/><Relationship Id="rId10" Type="http://schemas.openxmlformats.org/officeDocument/2006/relationships/slide" Target="slides/slide9.xml"/><Relationship Id="rId397" Type="http://schemas.openxmlformats.org/officeDocument/2006/relationships/slide" Target="slides/slide396.xml"/><Relationship Id="rId257" Type="http://schemas.openxmlformats.org/officeDocument/2006/relationships/slide" Target="slides/slide256.xml"/><Relationship Id="rId464" Type="http://schemas.openxmlformats.org/officeDocument/2006/relationships/slide" Target="slides/slide463.xml"/><Relationship Id="rId1094" Type="http://schemas.openxmlformats.org/officeDocument/2006/relationships/slide" Target="slides/slide1093.xml"/><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161" Type="http://schemas.openxmlformats.org/officeDocument/2006/relationships/slide" Target="slides/slide1160.xml"/><Relationship Id="rId1259" Type="http://schemas.openxmlformats.org/officeDocument/2006/relationships/slide" Target="slides/slide1258.xml"/><Relationship Id="rId1466" Type="http://schemas.openxmlformats.org/officeDocument/2006/relationships/slide" Target="slides/slide1465.xml"/><Relationship Id="rId2005" Type="http://schemas.openxmlformats.org/officeDocument/2006/relationships/slide" Target="slides/slide2004.xml"/><Relationship Id="rId836" Type="http://schemas.openxmlformats.org/officeDocument/2006/relationships/slide" Target="slides/slide835.xml"/><Relationship Id="rId1021" Type="http://schemas.openxmlformats.org/officeDocument/2006/relationships/slide" Target="slides/slide1020.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1978" Type="http://schemas.openxmlformats.org/officeDocument/2006/relationships/slide" Target="slides/slide1977.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32" Type="http://schemas.openxmlformats.org/officeDocument/2006/relationships/slide" Target="slides/slide31.xml"/><Relationship Id="rId1600" Type="http://schemas.openxmlformats.org/officeDocument/2006/relationships/slide" Target="slides/slide1599.xml"/><Relationship Id="rId1838" Type="http://schemas.openxmlformats.org/officeDocument/2006/relationships/slide" Target="slides/slide1837.xml"/><Relationship Id="rId181" Type="http://schemas.openxmlformats.org/officeDocument/2006/relationships/slide" Target="slides/slide180.xml"/><Relationship Id="rId1905" Type="http://schemas.openxmlformats.org/officeDocument/2006/relationships/slide" Target="slides/slide1904.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998" Type="http://schemas.openxmlformats.org/officeDocument/2006/relationships/slide" Target="slides/slide997.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1043" Type="http://schemas.openxmlformats.org/officeDocument/2006/relationships/slide" Target="slides/slide1042.xml"/><Relationship Id="rId1488" Type="http://schemas.openxmlformats.org/officeDocument/2006/relationships/slide" Target="slides/slide1487.xml"/><Relationship Id="rId1695" Type="http://schemas.openxmlformats.org/officeDocument/2006/relationships/slide" Target="slides/slide1694.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1250" Type="http://schemas.openxmlformats.org/officeDocument/2006/relationships/slide" Target="slides/slide1249.xml"/><Relationship Id="rId1348" Type="http://schemas.openxmlformats.org/officeDocument/2006/relationships/slide" Target="slides/slide1347.xml"/><Relationship Id="rId1555" Type="http://schemas.openxmlformats.org/officeDocument/2006/relationships/slide" Target="slides/slide1554.xml"/><Relationship Id="rId1762" Type="http://schemas.openxmlformats.org/officeDocument/2006/relationships/slide" Target="slides/slide1761.xml"/><Relationship Id="rId1110" Type="http://schemas.openxmlformats.org/officeDocument/2006/relationships/slide" Target="slides/slide1109.xml"/><Relationship Id="rId1208" Type="http://schemas.openxmlformats.org/officeDocument/2006/relationships/slide" Target="slides/slide1207.xml"/><Relationship Id="rId1415" Type="http://schemas.openxmlformats.org/officeDocument/2006/relationships/slide" Target="slides/slide1414.xml"/><Relationship Id="rId54" Type="http://schemas.openxmlformats.org/officeDocument/2006/relationships/slide" Target="slides/slide53.xml"/><Relationship Id="rId1622" Type="http://schemas.openxmlformats.org/officeDocument/2006/relationships/slide" Target="slides/slide1621.xml"/><Relationship Id="rId1927" Type="http://schemas.openxmlformats.org/officeDocument/2006/relationships/slide" Target="slides/slide1926.xml"/><Relationship Id="rId270" Type="http://schemas.openxmlformats.org/officeDocument/2006/relationships/slide" Target="slides/slide269.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049" Type="http://schemas.openxmlformats.org/officeDocument/2006/relationships/slide" Target="slides/slide2048.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1272" Type="http://schemas.openxmlformats.org/officeDocument/2006/relationships/slide" Target="slides/slide1271.xml"/><Relationship Id="rId502" Type="http://schemas.openxmlformats.org/officeDocument/2006/relationships/slide" Target="slides/slide501.xml"/><Relationship Id="rId947" Type="http://schemas.openxmlformats.org/officeDocument/2006/relationships/slide" Target="slides/slide946.xml"/><Relationship Id="rId1132" Type="http://schemas.openxmlformats.org/officeDocument/2006/relationships/slide" Target="slides/slide1131.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1504" Type="http://schemas.openxmlformats.org/officeDocument/2006/relationships/slide" Target="slides/slide1503.xml"/><Relationship Id="rId1711" Type="http://schemas.openxmlformats.org/officeDocument/2006/relationships/slide" Target="slides/slide1710.xml"/><Relationship Id="rId1949" Type="http://schemas.openxmlformats.org/officeDocument/2006/relationships/slide" Target="slides/slide1948.xml"/><Relationship Id="rId292" Type="http://schemas.openxmlformats.org/officeDocument/2006/relationships/slide" Target="slides/slide291.xml"/><Relationship Id="rId1809" Type="http://schemas.openxmlformats.org/officeDocument/2006/relationships/slide" Target="slides/slide1808.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040" Type="http://schemas.openxmlformats.org/officeDocument/2006/relationships/slide" Target="slides/slide2039.xml"/><Relationship Id="rId664" Type="http://schemas.openxmlformats.org/officeDocument/2006/relationships/slide" Target="slides/slide663.xml"/><Relationship Id="rId871" Type="http://schemas.openxmlformats.org/officeDocument/2006/relationships/slide" Target="slides/slide870.xml"/><Relationship Id="rId969" Type="http://schemas.openxmlformats.org/officeDocument/2006/relationships/slide" Target="slides/slide968.xml"/><Relationship Id="rId1599" Type="http://schemas.openxmlformats.org/officeDocument/2006/relationships/slide" Target="slides/slide1598.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1459" Type="http://schemas.openxmlformats.org/officeDocument/2006/relationships/slide" Target="slides/slide1458.xml"/><Relationship Id="rId98" Type="http://schemas.openxmlformats.org/officeDocument/2006/relationships/slide" Target="slides/slide97.xml"/><Relationship Id="rId829" Type="http://schemas.openxmlformats.org/officeDocument/2006/relationships/slide" Target="slides/slide828.xml"/><Relationship Id="rId1014" Type="http://schemas.openxmlformats.org/officeDocument/2006/relationships/slide" Target="slides/slide1013.xml"/><Relationship Id="rId1221" Type="http://schemas.openxmlformats.org/officeDocument/2006/relationships/slide" Target="slides/slide1220.xml"/><Relationship Id="rId1666" Type="http://schemas.openxmlformats.org/officeDocument/2006/relationships/slide" Target="slides/slide1665.xml"/><Relationship Id="rId1873" Type="http://schemas.openxmlformats.org/officeDocument/2006/relationships/slide" Target="slides/slide1872.xml"/><Relationship Id="rId1319" Type="http://schemas.openxmlformats.org/officeDocument/2006/relationships/slide" Target="slides/slide1318.xml"/><Relationship Id="rId1526" Type="http://schemas.openxmlformats.org/officeDocument/2006/relationships/slide" Target="slides/slide1525.xml"/><Relationship Id="rId1733" Type="http://schemas.openxmlformats.org/officeDocument/2006/relationships/slide" Target="slides/slide1732.xml"/><Relationship Id="rId1940" Type="http://schemas.openxmlformats.org/officeDocument/2006/relationships/slide" Target="slides/slide1939.xml"/><Relationship Id="rId25" Type="http://schemas.openxmlformats.org/officeDocument/2006/relationships/slide" Target="slides/slide24.xml"/><Relationship Id="rId1800" Type="http://schemas.openxmlformats.org/officeDocument/2006/relationships/slide" Target="slides/slide1799.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176" Type="http://schemas.openxmlformats.org/officeDocument/2006/relationships/slide" Target="slides/slide1175.xml"/><Relationship Id="rId1383" Type="http://schemas.openxmlformats.org/officeDocument/2006/relationships/slide" Target="slides/slide1382.xml"/><Relationship Id="rId101" Type="http://schemas.openxmlformats.org/officeDocument/2006/relationships/slide" Target="slides/slide100.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1243" Type="http://schemas.openxmlformats.org/officeDocument/2006/relationships/slide" Target="slides/slide1242.xml"/><Relationship Id="rId1590" Type="http://schemas.openxmlformats.org/officeDocument/2006/relationships/slide" Target="slides/slide1589.xml"/><Relationship Id="rId1688" Type="http://schemas.openxmlformats.org/officeDocument/2006/relationships/slide" Target="slides/slide1687.xml"/><Relationship Id="rId1895" Type="http://schemas.openxmlformats.org/officeDocument/2006/relationships/slide" Target="slides/slide1894.xml"/><Relationship Id="rId613" Type="http://schemas.openxmlformats.org/officeDocument/2006/relationships/slide" Target="slides/slide612.xml"/><Relationship Id="rId820" Type="http://schemas.openxmlformats.org/officeDocument/2006/relationships/slide" Target="slides/slide819.xml"/><Relationship Id="rId918" Type="http://schemas.openxmlformats.org/officeDocument/2006/relationships/slide" Target="slides/slide917.xml"/><Relationship Id="rId1450" Type="http://schemas.openxmlformats.org/officeDocument/2006/relationships/slide" Target="slides/slide1449.xml"/><Relationship Id="rId1548" Type="http://schemas.openxmlformats.org/officeDocument/2006/relationships/slide" Target="slides/slide1547.xml"/><Relationship Id="rId1755" Type="http://schemas.openxmlformats.org/officeDocument/2006/relationships/slide" Target="slides/slide1754.xml"/><Relationship Id="rId1103" Type="http://schemas.openxmlformats.org/officeDocument/2006/relationships/slide" Target="slides/slide1102.xml"/><Relationship Id="rId1310" Type="http://schemas.openxmlformats.org/officeDocument/2006/relationships/slide" Target="slides/slide1309.xml"/><Relationship Id="rId1408" Type="http://schemas.openxmlformats.org/officeDocument/2006/relationships/slide" Target="slides/slide1407.xml"/><Relationship Id="rId1962" Type="http://schemas.openxmlformats.org/officeDocument/2006/relationships/slide" Target="slides/slide1961.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196" Type="http://schemas.openxmlformats.org/officeDocument/2006/relationships/slide" Target="slides/slide195.xml"/><Relationship Id="rId263" Type="http://schemas.openxmlformats.org/officeDocument/2006/relationships/slide" Target="slides/slide262.xml"/><Relationship Id="rId470" Type="http://schemas.openxmlformats.org/officeDocument/2006/relationships/slide" Target="slides/slide469.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011" Type="http://schemas.openxmlformats.org/officeDocument/2006/relationships/slide" Target="slides/slide2010.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1777" Type="http://schemas.openxmlformats.org/officeDocument/2006/relationships/slide" Target="slides/slide1776.xml"/><Relationship Id="rId1984" Type="http://schemas.openxmlformats.org/officeDocument/2006/relationships/slide" Target="slides/slide1983.xml"/><Relationship Id="rId69" Type="http://schemas.openxmlformats.org/officeDocument/2006/relationships/slide" Target="slides/slide68.xml"/><Relationship Id="rId1637" Type="http://schemas.openxmlformats.org/officeDocument/2006/relationships/slide" Target="slides/slide1636.xml"/><Relationship Id="rId1844" Type="http://schemas.openxmlformats.org/officeDocument/2006/relationships/slide" Target="slides/slide1843.xml"/><Relationship Id="rId1704" Type="http://schemas.openxmlformats.org/officeDocument/2006/relationships/slide" Target="slides/slide1703.xml"/><Relationship Id="rId285" Type="http://schemas.openxmlformats.org/officeDocument/2006/relationships/slide" Target="slides/slide284.xml"/><Relationship Id="rId1911" Type="http://schemas.openxmlformats.org/officeDocument/2006/relationships/slide" Target="slides/slide1910.xml"/><Relationship Id="rId492" Type="http://schemas.openxmlformats.org/officeDocument/2006/relationships/slide" Target="slides/slide491.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1287" Type="http://schemas.openxmlformats.org/officeDocument/2006/relationships/slide" Target="slides/slide1286.xml"/><Relationship Id="rId2033" Type="http://schemas.openxmlformats.org/officeDocument/2006/relationships/slide" Target="slides/slide2032.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1494" Type="http://schemas.openxmlformats.org/officeDocument/2006/relationships/slide" Target="slides/slide1493.xml"/><Relationship Id="rId1799" Type="http://schemas.openxmlformats.org/officeDocument/2006/relationships/slide" Target="slides/slide1798.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1147" Type="http://schemas.openxmlformats.org/officeDocument/2006/relationships/slide" Target="slides/slide1146.xml"/><Relationship Id="rId1354" Type="http://schemas.openxmlformats.org/officeDocument/2006/relationships/slide" Target="slides/slide1353.xml"/><Relationship Id="rId1561" Type="http://schemas.openxmlformats.org/officeDocument/2006/relationships/slide" Target="slides/slide1560.xml"/><Relationship Id="rId60" Type="http://schemas.openxmlformats.org/officeDocument/2006/relationships/slide" Target="slides/slide59.xml"/><Relationship Id="rId1007" Type="http://schemas.openxmlformats.org/officeDocument/2006/relationships/slide" Target="slides/slide1006.xml"/><Relationship Id="rId1214" Type="http://schemas.openxmlformats.org/officeDocument/2006/relationships/slide" Target="slides/slide1213.xml"/><Relationship Id="rId1421" Type="http://schemas.openxmlformats.org/officeDocument/2006/relationships/slide" Target="slides/slide1420.xml"/><Relationship Id="rId1659" Type="http://schemas.openxmlformats.org/officeDocument/2006/relationships/slide" Target="slides/slide1658.xml"/><Relationship Id="rId1866" Type="http://schemas.openxmlformats.org/officeDocument/2006/relationships/slide" Target="slides/slide1865.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18" Type="http://schemas.openxmlformats.org/officeDocument/2006/relationships/slide" Target="slides/slide17.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2055" Type="http://schemas.openxmlformats.org/officeDocument/2006/relationships/slide" Target="slides/slide2054.xml"/><Relationship Id="rId234" Type="http://schemas.openxmlformats.org/officeDocument/2006/relationships/slide" Target="slides/slide233.xml"/><Relationship Id="rId679" Type="http://schemas.openxmlformats.org/officeDocument/2006/relationships/slide" Target="slides/slide678.xml"/><Relationship Id="rId886" Type="http://schemas.openxmlformats.org/officeDocument/2006/relationships/slide" Target="slides/slide885.xml"/><Relationship Id="rId2" Type="http://schemas.openxmlformats.org/officeDocument/2006/relationships/slide" Target="slides/slide1.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071" Type="http://schemas.openxmlformats.org/officeDocument/2006/relationships/slide" Target="slides/slide1070.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301" Type="http://schemas.openxmlformats.org/officeDocument/2006/relationships/slide" Target="slides/slide300.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1888" Type="http://schemas.openxmlformats.org/officeDocument/2006/relationships/slide" Target="slides/slide1887.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1748" Type="http://schemas.openxmlformats.org/officeDocument/2006/relationships/slide" Target="slides/slide1747.xml"/><Relationship Id="rId1303" Type="http://schemas.openxmlformats.org/officeDocument/2006/relationships/slide" Target="slides/slide1302.xml"/><Relationship Id="rId1510" Type="http://schemas.openxmlformats.org/officeDocument/2006/relationships/slide" Target="slides/slide1509.xml"/><Relationship Id="rId1955" Type="http://schemas.openxmlformats.org/officeDocument/2006/relationships/slide" Target="slides/slide1954.xml"/><Relationship Id="rId1608" Type="http://schemas.openxmlformats.org/officeDocument/2006/relationships/slide" Target="slides/slide1607.xml"/><Relationship Id="rId1815" Type="http://schemas.openxmlformats.org/officeDocument/2006/relationships/slide" Target="slides/slide1814.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tableStyles" Target="tableStyles.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975" Type="http://schemas.openxmlformats.org/officeDocument/2006/relationships/slide" Target="slides/slide974.xml"/><Relationship Id="rId1160" Type="http://schemas.openxmlformats.org/officeDocument/2006/relationships/slide" Target="slides/slide1159.xml"/><Relationship Id="rId1398" Type="http://schemas.openxmlformats.org/officeDocument/2006/relationships/slide" Target="slides/slide1397.xml"/><Relationship Id="rId2004" Type="http://schemas.openxmlformats.org/officeDocument/2006/relationships/slide" Target="slides/slide2003.xml"/><Relationship Id="rId628" Type="http://schemas.openxmlformats.org/officeDocument/2006/relationships/slide" Target="slides/slide627.xml"/><Relationship Id="rId835" Type="http://schemas.openxmlformats.org/officeDocument/2006/relationships/slide" Target="slides/slide834.xml"/><Relationship Id="rId1258" Type="http://schemas.openxmlformats.org/officeDocument/2006/relationships/slide" Target="slides/slide1257.xml"/><Relationship Id="rId1465" Type="http://schemas.openxmlformats.org/officeDocument/2006/relationships/slide" Target="slides/slide1464.xml"/><Relationship Id="rId1672" Type="http://schemas.openxmlformats.org/officeDocument/2006/relationships/slide" Target="slides/slide1671.xml"/><Relationship Id="rId1020" Type="http://schemas.openxmlformats.org/officeDocument/2006/relationships/slide" Target="slides/slide1019.xml"/><Relationship Id="rId1118" Type="http://schemas.openxmlformats.org/officeDocument/2006/relationships/slide" Target="slides/slide1117.xml"/><Relationship Id="rId1325" Type="http://schemas.openxmlformats.org/officeDocument/2006/relationships/slide" Target="slides/slide1324.xml"/><Relationship Id="rId1532" Type="http://schemas.openxmlformats.org/officeDocument/2006/relationships/slide" Target="slides/slide1531.xml"/><Relationship Id="rId1977" Type="http://schemas.openxmlformats.org/officeDocument/2006/relationships/slide" Target="slides/slide1976.xml"/><Relationship Id="rId902" Type="http://schemas.openxmlformats.org/officeDocument/2006/relationships/slide" Target="slides/slide901.xml"/><Relationship Id="rId1837" Type="http://schemas.openxmlformats.org/officeDocument/2006/relationships/slide" Target="slides/slide1836.xml"/><Relationship Id="rId31" Type="http://schemas.openxmlformats.org/officeDocument/2006/relationships/slide" Target="slides/slide30.xml"/><Relationship Id="rId180" Type="http://schemas.openxmlformats.org/officeDocument/2006/relationships/slide" Target="slides/slide179.xml"/><Relationship Id="rId278" Type="http://schemas.openxmlformats.org/officeDocument/2006/relationships/slide" Target="slides/slide277.xml"/><Relationship Id="rId1904" Type="http://schemas.openxmlformats.org/officeDocument/2006/relationships/slide" Target="slides/slide1903.xml"/><Relationship Id="rId485" Type="http://schemas.openxmlformats.org/officeDocument/2006/relationships/slide" Target="slides/slide484.xml"/><Relationship Id="rId692" Type="http://schemas.openxmlformats.org/officeDocument/2006/relationships/slide" Target="slides/slide69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182" Type="http://schemas.openxmlformats.org/officeDocument/2006/relationships/slide" Target="slides/slide1181.xml"/><Relationship Id="rId2026" Type="http://schemas.openxmlformats.org/officeDocument/2006/relationships/slide" Target="slides/slide2025.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1487" Type="http://schemas.openxmlformats.org/officeDocument/2006/relationships/slide" Target="slides/slide1486.xml"/><Relationship Id="rId1694" Type="http://schemas.openxmlformats.org/officeDocument/2006/relationships/slide" Target="slides/slide1693.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1999" Type="http://schemas.openxmlformats.org/officeDocument/2006/relationships/slide" Target="slides/slide1998.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1859" Type="http://schemas.openxmlformats.org/officeDocument/2006/relationships/slide" Target="slides/slide1858.xml"/><Relationship Id="rId1719" Type="http://schemas.openxmlformats.org/officeDocument/2006/relationships/slide" Target="slides/slide1718.xml"/><Relationship Id="rId1926" Type="http://schemas.openxmlformats.org/officeDocument/2006/relationships/slide" Target="slides/slide1925.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1271" Type="http://schemas.openxmlformats.org/officeDocument/2006/relationships/slide" Target="slides/slide1270.xml"/><Relationship Id="rId1369" Type="http://schemas.openxmlformats.org/officeDocument/2006/relationships/slide" Target="slides/slide1368.xml"/><Relationship Id="rId1576" Type="http://schemas.openxmlformats.org/officeDocument/2006/relationships/slide" Target="slides/slide1575.xml"/><Relationship Id="rId501" Type="http://schemas.openxmlformats.org/officeDocument/2006/relationships/slide" Target="slides/slide500.xml"/><Relationship Id="rId946" Type="http://schemas.openxmlformats.org/officeDocument/2006/relationships/slide" Target="slides/slide945.xml"/><Relationship Id="rId1131" Type="http://schemas.openxmlformats.org/officeDocument/2006/relationships/slide" Target="slides/slide1130.xml"/><Relationship Id="rId1229" Type="http://schemas.openxmlformats.org/officeDocument/2006/relationships/slide" Target="slides/slide1228.xml"/><Relationship Id="rId1783" Type="http://schemas.openxmlformats.org/officeDocument/2006/relationships/slide" Target="slides/slide1782.xml"/><Relationship Id="rId1990" Type="http://schemas.openxmlformats.org/officeDocument/2006/relationships/slide" Target="slides/slide1989.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643" Type="http://schemas.openxmlformats.org/officeDocument/2006/relationships/slide" Target="slides/slide1642.xml"/><Relationship Id="rId1850" Type="http://schemas.openxmlformats.org/officeDocument/2006/relationships/slide" Target="slides/slide1849.xml"/><Relationship Id="rId1503" Type="http://schemas.openxmlformats.org/officeDocument/2006/relationships/slide" Target="slides/slide1502.xml"/><Relationship Id="rId1710" Type="http://schemas.openxmlformats.org/officeDocument/2006/relationships/slide" Target="slides/slide1709.xml"/><Relationship Id="rId1948" Type="http://schemas.openxmlformats.org/officeDocument/2006/relationships/slide" Target="slides/slide1947.xml"/><Relationship Id="rId291" Type="http://schemas.openxmlformats.org/officeDocument/2006/relationships/slide" Target="slides/slide290.xml"/><Relationship Id="rId1808" Type="http://schemas.openxmlformats.org/officeDocument/2006/relationships/slide" Target="slides/slide1807.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293" Type="http://schemas.openxmlformats.org/officeDocument/2006/relationships/slide" Target="slides/slide129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1153" Type="http://schemas.openxmlformats.org/officeDocument/2006/relationships/slide" Target="slides/slide1152.xml"/><Relationship Id="rId1598" Type="http://schemas.openxmlformats.org/officeDocument/2006/relationships/slide" Target="slides/slide1597.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360" Type="http://schemas.openxmlformats.org/officeDocument/2006/relationships/slide" Target="slides/slide1359.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1220" Type="http://schemas.openxmlformats.org/officeDocument/2006/relationships/slide" Target="slides/slide1219.xml"/><Relationship Id="rId1318" Type="http://schemas.openxmlformats.org/officeDocument/2006/relationships/slide" Target="slides/slide1317.xml"/><Relationship Id="rId1525" Type="http://schemas.openxmlformats.org/officeDocument/2006/relationships/slide" Target="slides/slide1524.xml"/><Relationship Id="rId1732" Type="http://schemas.openxmlformats.org/officeDocument/2006/relationships/slide" Target="slides/slide1731.xml"/><Relationship Id="rId24" Type="http://schemas.openxmlformats.org/officeDocument/2006/relationships/slide" Target="slides/slide23.xml"/><Relationship Id="rId173" Type="http://schemas.openxmlformats.org/officeDocument/2006/relationships/slide" Target="slides/slide172.xml"/><Relationship Id="rId380" Type="http://schemas.openxmlformats.org/officeDocument/2006/relationships/slide" Target="slides/slide379.xml"/><Relationship Id="rId2061" Type="http://schemas.openxmlformats.org/officeDocument/2006/relationships/slide" Target="slides/slide206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1687" Type="http://schemas.openxmlformats.org/officeDocument/2006/relationships/slide" Target="slides/slide1686.xml"/><Relationship Id="rId1894" Type="http://schemas.openxmlformats.org/officeDocument/2006/relationships/slide" Target="slides/slide1893.xml"/><Relationship Id="rId917" Type="http://schemas.openxmlformats.org/officeDocument/2006/relationships/slide" Target="slides/slide916.xml"/><Relationship Id="rId1102" Type="http://schemas.openxmlformats.org/officeDocument/2006/relationships/slide" Target="slides/slide1101.xml"/><Relationship Id="rId1547" Type="http://schemas.openxmlformats.org/officeDocument/2006/relationships/slide" Target="slides/slide1546.xml"/><Relationship Id="rId1754" Type="http://schemas.openxmlformats.org/officeDocument/2006/relationships/slide" Target="slides/slide1753.xml"/><Relationship Id="rId1961" Type="http://schemas.openxmlformats.org/officeDocument/2006/relationships/slide" Target="slides/slide1960.xml"/><Relationship Id="rId46" Type="http://schemas.openxmlformats.org/officeDocument/2006/relationships/slide" Target="slides/slide45.xml"/><Relationship Id="rId1407" Type="http://schemas.openxmlformats.org/officeDocument/2006/relationships/slide" Target="slides/slide1406.xml"/><Relationship Id="rId1614" Type="http://schemas.openxmlformats.org/officeDocument/2006/relationships/slide" Target="slides/slide1613.xml"/><Relationship Id="rId1821" Type="http://schemas.openxmlformats.org/officeDocument/2006/relationships/slide" Target="slides/slide1820.xml"/><Relationship Id="rId195" Type="http://schemas.openxmlformats.org/officeDocument/2006/relationships/slide" Target="slides/slide194.xml"/><Relationship Id="rId1919" Type="http://schemas.openxmlformats.org/officeDocument/2006/relationships/slide" Target="slides/slide1918.xml"/><Relationship Id="rId262" Type="http://schemas.openxmlformats.org/officeDocument/2006/relationships/slide" Target="slides/slide261.xml"/><Relationship Id="rId567" Type="http://schemas.openxmlformats.org/officeDocument/2006/relationships/slide" Target="slides/slide566.xml"/><Relationship Id="rId1197" Type="http://schemas.openxmlformats.org/officeDocument/2006/relationships/slide" Target="slides/slide1196.xml"/><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2010" Type="http://schemas.openxmlformats.org/officeDocument/2006/relationships/slide" Target="slides/slide2009.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1264" Type="http://schemas.openxmlformats.org/officeDocument/2006/relationships/slide" Target="slides/slide1263.xml"/><Relationship Id="rId1471" Type="http://schemas.openxmlformats.org/officeDocument/2006/relationships/slide" Target="slides/slide1470.xml"/><Relationship Id="rId1569" Type="http://schemas.openxmlformats.org/officeDocument/2006/relationships/slide" Target="slides/slide1568.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slide" Target="slides/slide1123.xml"/><Relationship Id="rId1331" Type="http://schemas.openxmlformats.org/officeDocument/2006/relationships/slide" Target="slides/slide1330.xml"/><Relationship Id="rId1776" Type="http://schemas.openxmlformats.org/officeDocument/2006/relationships/slide" Target="slides/slide1775.xml"/><Relationship Id="rId1983" Type="http://schemas.openxmlformats.org/officeDocument/2006/relationships/slide" Target="slides/slide1982.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1703" Type="http://schemas.openxmlformats.org/officeDocument/2006/relationships/slide" Target="slides/slide1702.xml"/><Relationship Id="rId1910" Type="http://schemas.openxmlformats.org/officeDocument/2006/relationships/slide" Target="slides/slide1909.xml"/><Relationship Id="rId284" Type="http://schemas.openxmlformats.org/officeDocument/2006/relationships/slide" Target="slides/slide283.xml"/><Relationship Id="rId491" Type="http://schemas.openxmlformats.org/officeDocument/2006/relationships/slide" Target="slides/slide490.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032" Type="http://schemas.openxmlformats.org/officeDocument/2006/relationships/slide" Target="slides/slide2031.xml"/><Relationship Id="rId211" Type="http://schemas.openxmlformats.org/officeDocument/2006/relationships/slide" Target="slides/slide210.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1798" Type="http://schemas.openxmlformats.org/officeDocument/2006/relationships/slide" Target="slides/slide1797.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1658" Type="http://schemas.openxmlformats.org/officeDocument/2006/relationships/slide" Target="slides/slide1657.xml"/><Relationship Id="rId1865" Type="http://schemas.openxmlformats.org/officeDocument/2006/relationships/slide" Target="slides/slide1864.xml"/><Relationship Id="rId1213" Type="http://schemas.openxmlformats.org/officeDocument/2006/relationships/slide" Target="slides/slide1212.xml"/><Relationship Id="rId1420" Type="http://schemas.openxmlformats.org/officeDocument/2006/relationships/slide" Target="slides/slide1419.xml"/><Relationship Id="rId1518" Type="http://schemas.openxmlformats.org/officeDocument/2006/relationships/slide" Target="slides/slide1517.xml"/><Relationship Id="rId1725" Type="http://schemas.openxmlformats.org/officeDocument/2006/relationships/slide" Target="slides/slide1724.xml"/><Relationship Id="rId1932" Type="http://schemas.openxmlformats.org/officeDocument/2006/relationships/slide" Target="slides/slide1931.xml"/><Relationship Id="rId17" Type="http://schemas.openxmlformats.org/officeDocument/2006/relationships/slide" Target="slides/slide16.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1168" Type="http://schemas.openxmlformats.org/officeDocument/2006/relationships/slide" Target="slides/slide1167.xml"/><Relationship Id="rId1375" Type="http://schemas.openxmlformats.org/officeDocument/2006/relationships/slide" Target="slides/slide1374.xml"/><Relationship Id="rId1582" Type="http://schemas.openxmlformats.org/officeDocument/2006/relationships/slide" Target="slides/slide1581.xml"/><Relationship Id="rId81" Type="http://schemas.openxmlformats.org/officeDocument/2006/relationships/slide" Target="slides/slide8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1235" Type="http://schemas.openxmlformats.org/officeDocument/2006/relationships/slide" Target="slides/slide1234.xml"/><Relationship Id="rId1442" Type="http://schemas.openxmlformats.org/officeDocument/2006/relationships/slide" Target="slides/slide1441.xml"/><Relationship Id="rId1887" Type="http://schemas.openxmlformats.org/officeDocument/2006/relationships/slide" Target="slides/slide1886.xml"/><Relationship Id="rId1302" Type="http://schemas.openxmlformats.org/officeDocument/2006/relationships/slide" Target="slides/slide1301.xml"/><Relationship Id="rId1747" Type="http://schemas.openxmlformats.org/officeDocument/2006/relationships/slide" Target="slides/slide1746.xml"/><Relationship Id="rId1954" Type="http://schemas.openxmlformats.org/officeDocument/2006/relationships/slide" Target="slides/slide1953.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188" Type="http://schemas.openxmlformats.org/officeDocument/2006/relationships/slide" Target="slides/slide187.xml"/><Relationship Id="rId395" Type="http://schemas.openxmlformats.org/officeDocument/2006/relationships/slide" Target="slides/slide394.xml"/><Relationship Id="rId2076" Type="http://schemas.openxmlformats.org/officeDocument/2006/relationships/theme" Target="theme/theme1.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397" Type="http://schemas.openxmlformats.org/officeDocument/2006/relationships/slide" Target="slides/slide1396.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2003" Type="http://schemas.openxmlformats.org/officeDocument/2006/relationships/slide" Target="slides/slide2002.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1769" Type="http://schemas.openxmlformats.org/officeDocument/2006/relationships/slide" Target="slides/slide1768.xml"/><Relationship Id="rId1976" Type="http://schemas.openxmlformats.org/officeDocument/2006/relationships/slide" Target="slides/slide1975.xml"/><Relationship Id="rId30" Type="http://schemas.openxmlformats.org/officeDocument/2006/relationships/slide" Target="slides/slide29.xml"/><Relationship Id="rId1629" Type="http://schemas.openxmlformats.org/officeDocument/2006/relationships/slide" Target="slides/slide1628.xml"/><Relationship Id="rId1836" Type="http://schemas.openxmlformats.org/officeDocument/2006/relationships/slide" Target="slides/slide1835.xml"/><Relationship Id="rId1903" Type="http://schemas.openxmlformats.org/officeDocument/2006/relationships/slide" Target="slides/slide1902.xml"/><Relationship Id="rId277" Type="http://schemas.openxmlformats.org/officeDocument/2006/relationships/slide" Target="slides/slide276.xml"/><Relationship Id="rId484" Type="http://schemas.openxmlformats.org/officeDocument/2006/relationships/slide" Target="slides/slide483.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96" Type="http://schemas.openxmlformats.org/officeDocument/2006/relationships/slide" Target="slides/slide995.xml"/><Relationship Id="rId2025" Type="http://schemas.openxmlformats.org/officeDocument/2006/relationships/slide" Target="slides/slide2024.xml"/><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181" Type="http://schemas.openxmlformats.org/officeDocument/2006/relationships/slide" Target="slides/slide1180.xml"/><Relationship Id="rId1279" Type="http://schemas.openxmlformats.org/officeDocument/2006/relationships/slide" Target="slides/slide1278.xml"/><Relationship Id="rId1486" Type="http://schemas.openxmlformats.org/officeDocument/2006/relationships/slide" Target="slides/slide1485.xml"/><Relationship Id="rId204" Type="http://schemas.openxmlformats.org/officeDocument/2006/relationships/slide" Target="slides/slide203.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1139" Type="http://schemas.openxmlformats.org/officeDocument/2006/relationships/slide" Target="slides/slide1138.xml"/><Relationship Id="rId1346" Type="http://schemas.openxmlformats.org/officeDocument/2006/relationships/slide" Target="slides/slide1345.xml"/><Relationship Id="rId1693" Type="http://schemas.openxmlformats.org/officeDocument/2006/relationships/slide" Target="slides/slide1692.xml"/><Relationship Id="rId1998" Type="http://schemas.openxmlformats.org/officeDocument/2006/relationships/slide" Target="slides/slide1997.xml"/><Relationship Id="rId716" Type="http://schemas.openxmlformats.org/officeDocument/2006/relationships/slide" Target="slides/slide715.xml"/><Relationship Id="rId923" Type="http://schemas.openxmlformats.org/officeDocument/2006/relationships/slide" Target="slides/slide922.xml"/><Relationship Id="rId1553" Type="http://schemas.openxmlformats.org/officeDocument/2006/relationships/slide" Target="slides/slide1552.xml"/><Relationship Id="rId1760" Type="http://schemas.openxmlformats.org/officeDocument/2006/relationships/slide" Target="slides/slide1759.xml"/><Relationship Id="rId1858" Type="http://schemas.openxmlformats.org/officeDocument/2006/relationships/slide" Target="slides/slide1857.xml"/><Relationship Id="rId52" Type="http://schemas.openxmlformats.org/officeDocument/2006/relationships/slide" Target="slides/slide51.xml"/><Relationship Id="rId1206" Type="http://schemas.openxmlformats.org/officeDocument/2006/relationships/slide" Target="slides/slide1205.xml"/><Relationship Id="rId1413" Type="http://schemas.openxmlformats.org/officeDocument/2006/relationships/slide" Target="slides/slide1412.xml"/><Relationship Id="rId1620" Type="http://schemas.openxmlformats.org/officeDocument/2006/relationships/slide" Target="slides/slide1619.xml"/><Relationship Id="rId1718" Type="http://schemas.openxmlformats.org/officeDocument/2006/relationships/slide" Target="slides/slide1717.xml"/><Relationship Id="rId1925" Type="http://schemas.openxmlformats.org/officeDocument/2006/relationships/slide" Target="slides/slide1924.xml"/><Relationship Id="rId299" Type="http://schemas.openxmlformats.org/officeDocument/2006/relationships/slide" Target="slides/slide298.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047" Type="http://schemas.openxmlformats.org/officeDocument/2006/relationships/slide" Target="slides/slide2046.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1270" Type="http://schemas.openxmlformats.org/officeDocument/2006/relationships/slide" Target="slides/slide1269.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74" Type="http://schemas.openxmlformats.org/officeDocument/2006/relationships/slide" Target="slides/slide73.xml"/><Relationship Id="rId500" Type="http://schemas.openxmlformats.org/officeDocument/2006/relationships/slide" Target="slides/slide499.xml"/><Relationship Id="rId805" Type="http://schemas.openxmlformats.org/officeDocument/2006/relationships/slide" Target="slides/slide804.xml"/><Relationship Id="rId1130" Type="http://schemas.openxmlformats.org/officeDocument/2006/relationships/slide" Target="slides/slide1129.xml"/><Relationship Id="rId1228" Type="http://schemas.openxmlformats.org/officeDocument/2006/relationships/slide" Target="slides/slide1227.xml"/><Relationship Id="rId1435" Type="http://schemas.openxmlformats.org/officeDocument/2006/relationships/slide" Target="slides/slide1434.xml"/><Relationship Id="rId1642" Type="http://schemas.openxmlformats.org/officeDocument/2006/relationships/slide" Target="slides/slide1641.xml"/><Relationship Id="rId1947" Type="http://schemas.openxmlformats.org/officeDocument/2006/relationships/slide" Target="slides/slide1946.xml"/><Relationship Id="rId1502" Type="http://schemas.openxmlformats.org/officeDocument/2006/relationships/slide" Target="slides/slide1501.xml"/><Relationship Id="rId1807" Type="http://schemas.openxmlformats.org/officeDocument/2006/relationships/slide" Target="slides/slide1806.xml"/><Relationship Id="rId290" Type="http://schemas.openxmlformats.org/officeDocument/2006/relationships/slide" Target="slides/slide289.xml"/><Relationship Id="rId388" Type="http://schemas.openxmlformats.org/officeDocument/2006/relationships/slide" Target="slides/slide387.xml"/><Relationship Id="rId2069" Type="http://schemas.openxmlformats.org/officeDocument/2006/relationships/slide" Target="slides/slide2068.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1152" Type="http://schemas.openxmlformats.org/officeDocument/2006/relationships/slide" Target="slides/slide1151.xml"/><Relationship Id="rId1597" Type="http://schemas.openxmlformats.org/officeDocument/2006/relationships/slide" Target="slides/slide1596.xml"/><Relationship Id="rId96" Type="http://schemas.openxmlformats.org/officeDocument/2006/relationships/slide" Target="slides/slide95.xml"/><Relationship Id="rId827" Type="http://schemas.openxmlformats.org/officeDocument/2006/relationships/slide" Target="slides/slide826.xml"/><Relationship Id="rId1012" Type="http://schemas.openxmlformats.org/officeDocument/2006/relationships/slide" Target="slides/slide1011.xml"/><Relationship Id="rId1457" Type="http://schemas.openxmlformats.org/officeDocument/2006/relationships/slide" Target="slides/slide1456.xml"/><Relationship Id="rId1664" Type="http://schemas.openxmlformats.org/officeDocument/2006/relationships/slide" Target="slides/slide1663.xml"/><Relationship Id="rId1871" Type="http://schemas.openxmlformats.org/officeDocument/2006/relationships/slide" Target="slides/slide1870.xml"/><Relationship Id="rId1317" Type="http://schemas.openxmlformats.org/officeDocument/2006/relationships/slide" Target="slides/slide1316.xml"/><Relationship Id="rId1524" Type="http://schemas.openxmlformats.org/officeDocument/2006/relationships/slide" Target="slides/slide1523.xml"/><Relationship Id="rId1731" Type="http://schemas.openxmlformats.org/officeDocument/2006/relationships/slide" Target="slides/slide1730.xml"/><Relationship Id="rId1969" Type="http://schemas.openxmlformats.org/officeDocument/2006/relationships/slide" Target="slides/slide1968.xml"/><Relationship Id="rId23" Type="http://schemas.openxmlformats.org/officeDocument/2006/relationships/slide" Target="slides/slide22.xml"/><Relationship Id="rId1829" Type="http://schemas.openxmlformats.org/officeDocument/2006/relationships/slide" Target="slides/slide1828.xml"/><Relationship Id="rId172" Type="http://schemas.openxmlformats.org/officeDocument/2006/relationships/slide" Target="slides/slide171.xml"/><Relationship Id="rId477" Type="http://schemas.openxmlformats.org/officeDocument/2006/relationships/slide" Target="slides/slide476.xml"/><Relationship Id="rId684" Type="http://schemas.openxmlformats.org/officeDocument/2006/relationships/slide" Target="slides/slide683.xml"/><Relationship Id="rId2060" Type="http://schemas.openxmlformats.org/officeDocument/2006/relationships/slide" Target="slides/slide2059.xml"/><Relationship Id="rId337" Type="http://schemas.openxmlformats.org/officeDocument/2006/relationships/slide" Target="slides/slide336.xml"/><Relationship Id="rId891" Type="http://schemas.openxmlformats.org/officeDocument/2006/relationships/slide" Target="slides/slide890.xml"/><Relationship Id="rId989" Type="http://schemas.openxmlformats.org/officeDocument/2006/relationships/slide" Target="slides/slide988.xml"/><Relationship Id="rId2018" Type="http://schemas.openxmlformats.org/officeDocument/2006/relationships/slide" Target="slides/slide2017.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174" Type="http://schemas.openxmlformats.org/officeDocument/2006/relationships/slide" Target="slides/slide1173.xml"/><Relationship Id="rId1381" Type="http://schemas.openxmlformats.org/officeDocument/2006/relationships/slide" Target="slides/slide1380.xml"/><Relationship Id="rId1479" Type="http://schemas.openxmlformats.org/officeDocument/2006/relationships/slide" Target="slides/slide1478.xml"/><Relationship Id="rId1686" Type="http://schemas.openxmlformats.org/officeDocument/2006/relationships/slide" Target="slides/slide1685.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1241" Type="http://schemas.openxmlformats.org/officeDocument/2006/relationships/slide" Target="slides/slide1240.xml"/><Relationship Id="rId1339" Type="http://schemas.openxmlformats.org/officeDocument/2006/relationships/slide" Target="slides/slide1338.xml"/><Relationship Id="rId1893" Type="http://schemas.openxmlformats.org/officeDocument/2006/relationships/slide" Target="slides/slide1892.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194" Type="http://schemas.openxmlformats.org/officeDocument/2006/relationships/slide" Target="slides/slide193.xml"/><Relationship Id="rId1918" Type="http://schemas.openxmlformats.org/officeDocument/2006/relationships/slide" Target="slides/slide1917.xml"/><Relationship Id="rId261" Type="http://schemas.openxmlformats.org/officeDocument/2006/relationships/slide" Target="slides/slide260.xml"/><Relationship Id="rId499" Type="http://schemas.openxmlformats.org/officeDocument/2006/relationships/slide" Target="slides/slide498.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840" Type="http://schemas.openxmlformats.org/officeDocument/2006/relationships/slide" Target="slides/slide839.xml"/><Relationship Id="rId938" Type="http://schemas.openxmlformats.org/officeDocument/2006/relationships/slide" Target="slides/slide937.xml"/><Relationship Id="rId1470" Type="http://schemas.openxmlformats.org/officeDocument/2006/relationships/slide" Target="slides/slide1469.xml"/><Relationship Id="rId1568" Type="http://schemas.openxmlformats.org/officeDocument/2006/relationships/slide" Target="slides/slide1567.xml"/><Relationship Id="rId1775" Type="http://schemas.openxmlformats.org/officeDocument/2006/relationships/slide" Target="slides/slide1774.xml"/><Relationship Id="rId67" Type="http://schemas.openxmlformats.org/officeDocument/2006/relationships/slide" Target="slides/slide66.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1428" Type="http://schemas.openxmlformats.org/officeDocument/2006/relationships/slide" Target="slides/slide1427.xml"/><Relationship Id="rId1635" Type="http://schemas.openxmlformats.org/officeDocument/2006/relationships/slide" Target="slides/slide1634.xml"/><Relationship Id="rId1982" Type="http://schemas.openxmlformats.org/officeDocument/2006/relationships/slide" Target="slides/slide1981.xml"/><Relationship Id="rId1842" Type="http://schemas.openxmlformats.org/officeDocument/2006/relationships/slide" Target="slides/slide1841.xml"/><Relationship Id="rId1702" Type="http://schemas.openxmlformats.org/officeDocument/2006/relationships/slide" Target="slides/slide1701.xml"/><Relationship Id="rId283" Type="http://schemas.openxmlformats.org/officeDocument/2006/relationships/slide" Target="slides/slide282.xml"/><Relationship Id="rId490" Type="http://schemas.openxmlformats.org/officeDocument/2006/relationships/slide" Target="slides/slide489.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2031" Type="http://schemas.openxmlformats.org/officeDocument/2006/relationships/slide" Target="slides/slide2030.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1285" Type="http://schemas.openxmlformats.org/officeDocument/2006/relationships/slide" Target="slides/slide1284.xml"/><Relationship Id="rId1492" Type="http://schemas.openxmlformats.org/officeDocument/2006/relationships/slide" Target="slides/slide1491.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1145" Type="http://schemas.openxmlformats.org/officeDocument/2006/relationships/slide" Target="slides/slide1144.xml"/><Relationship Id="rId1352" Type="http://schemas.openxmlformats.org/officeDocument/2006/relationships/slide" Target="slides/slide1351.xml"/><Relationship Id="rId1797" Type="http://schemas.openxmlformats.org/officeDocument/2006/relationships/slide" Target="slides/slide1796.xml"/><Relationship Id="rId89" Type="http://schemas.openxmlformats.org/officeDocument/2006/relationships/slide" Target="slides/slide88.xml"/><Relationship Id="rId1005" Type="http://schemas.openxmlformats.org/officeDocument/2006/relationships/slide" Target="slides/slide1004.xml"/><Relationship Id="rId1212" Type="http://schemas.openxmlformats.org/officeDocument/2006/relationships/slide" Target="slides/slide1211.xml"/><Relationship Id="rId1657" Type="http://schemas.openxmlformats.org/officeDocument/2006/relationships/slide" Target="slides/slide1656.xml"/><Relationship Id="rId1864" Type="http://schemas.openxmlformats.org/officeDocument/2006/relationships/slide" Target="slides/slide1863.xml"/><Relationship Id="rId1517" Type="http://schemas.openxmlformats.org/officeDocument/2006/relationships/slide" Target="slides/slide1516.xml"/><Relationship Id="rId1724" Type="http://schemas.openxmlformats.org/officeDocument/2006/relationships/slide" Target="slides/slide1723.xml"/><Relationship Id="rId16" Type="http://schemas.openxmlformats.org/officeDocument/2006/relationships/slide" Target="slides/slide15.xml"/><Relationship Id="rId1931" Type="http://schemas.openxmlformats.org/officeDocument/2006/relationships/slide" Target="slides/slide1930.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053" Type="http://schemas.openxmlformats.org/officeDocument/2006/relationships/slide" Target="slides/slide2052.xml"/><Relationship Id="rId232" Type="http://schemas.openxmlformats.org/officeDocument/2006/relationships/slide" Target="slides/slide231.xml"/><Relationship Id="rId884" Type="http://schemas.openxmlformats.org/officeDocument/2006/relationships/slide" Target="slides/slide883.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1679" Type="http://schemas.openxmlformats.org/officeDocument/2006/relationships/slide" Target="slides/slide1678.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1886" Type="http://schemas.openxmlformats.org/officeDocument/2006/relationships/slide" Target="slides/slide1885.xml"/><Relationship Id="rId909" Type="http://schemas.openxmlformats.org/officeDocument/2006/relationships/slide" Target="slides/slide908.xml"/><Relationship Id="rId1301" Type="http://schemas.openxmlformats.org/officeDocument/2006/relationships/slide" Target="slides/slide1300.xml"/><Relationship Id="rId1539" Type="http://schemas.openxmlformats.org/officeDocument/2006/relationships/slide" Target="slides/slide1538.xml"/><Relationship Id="rId1746" Type="http://schemas.openxmlformats.org/officeDocument/2006/relationships/slide" Target="slides/slide1745.xml"/><Relationship Id="rId1953" Type="http://schemas.openxmlformats.org/officeDocument/2006/relationships/slide" Target="slides/slide1952.xml"/><Relationship Id="rId38" Type="http://schemas.openxmlformats.org/officeDocument/2006/relationships/slide" Target="slides/slide37.xml"/><Relationship Id="rId1606" Type="http://schemas.openxmlformats.org/officeDocument/2006/relationships/slide" Target="slides/slide1605.xml"/><Relationship Id="rId1813" Type="http://schemas.openxmlformats.org/officeDocument/2006/relationships/slide" Target="slides/slide1812.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viewProps" Target="viewProps.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189" Type="http://schemas.openxmlformats.org/officeDocument/2006/relationships/slide" Target="slides/slide1188.xml"/><Relationship Id="rId1396" Type="http://schemas.openxmlformats.org/officeDocument/2006/relationships/slide" Target="slides/slide1395.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1256" Type="http://schemas.openxmlformats.org/officeDocument/2006/relationships/slide" Target="slides/slide1255.xml"/><Relationship Id="rId2002" Type="http://schemas.openxmlformats.org/officeDocument/2006/relationships/slide" Target="slides/slide2001.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1670" Type="http://schemas.openxmlformats.org/officeDocument/2006/relationships/slide" Target="slides/slide1669.xml"/><Relationship Id="rId1768" Type="http://schemas.openxmlformats.org/officeDocument/2006/relationships/slide" Target="slides/slide1767.xml"/><Relationship Id="rId900" Type="http://schemas.openxmlformats.org/officeDocument/2006/relationships/slide" Target="slides/slide899.xml"/><Relationship Id="rId1323" Type="http://schemas.openxmlformats.org/officeDocument/2006/relationships/slide" Target="slides/slide1322.xml"/><Relationship Id="rId1530" Type="http://schemas.openxmlformats.org/officeDocument/2006/relationships/slide" Target="slides/slide1529.xml"/><Relationship Id="rId1628" Type="http://schemas.openxmlformats.org/officeDocument/2006/relationships/slide" Target="slides/slide1627.xml"/><Relationship Id="rId1975" Type="http://schemas.openxmlformats.org/officeDocument/2006/relationships/slide" Target="slides/slide1974.xml"/><Relationship Id="rId1835" Type="http://schemas.openxmlformats.org/officeDocument/2006/relationships/slide" Target="slides/slide1834.xml"/><Relationship Id="rId1902" Type="http://schemas.openxmlformats.org/officeDocument/2006/relationships/slide" Target="slides/slide1901.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1180" Type="http://schemas.openxmlformats.org/officeDocument/2006/relationships/slide" Target="slides/slide1179.xml"/><Relationship Id="rId2024" Type="http://schemas.openxmlformats.org/officeDocument/2006/relationships/slide" Target="slides/slide2023.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410" Type="http://schemas.openxmlformats.org/officeDocument/2006/relationships/slide" Target="slides/slide409.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1997" Type="http://schemas.openxmlformats.org/officeDocument/2006/relationships/slide" Target="slides/slide1996.xml"/><Relationship Id="rId1205" Type="http://schemas.openxmlformats.org/officeDocument/2006/relationships/slide" Target="slides/slide1204.xml"/><Relationship Id="rId1857" Type="http://schemas.openxmlformats.org/officeDocument/2006/relationships/slide" Target="slides/slide1856.xml"/><Relationship Id="rId51" Type="http://schemas.openxmlformats.org/officeDocument/2006/relationships/slide" Target="slides/slide50.xml"/><Relationship Id="rId1412" Type="http://schemas.openxmlformats.org/officeDocument/2006/relationships/slide" Target="slides/slide1411.xml"/><Relationship Id="rId1717" Type="http://schemas.openxmlformats.org/officeDocument/2006/relationships/slide" Target="slides/slide1716.xml"/><Relationship Id="rId1924" Type="http://schemas.openxmlformats.org/officeDocument/2006/relationships/slide" Target="slides/slide1923.xml"/><Relationship Id="rId298" Type="http://schemas.openxmlformats.org/officeDocument/2006/relationships/slide" Target="slides/slide297.xml"/><Relationship Id="rId158" Type="http://schemas.openxmlformats.org/officeDocument/2006/relationships/slide" Target="slides/slide157.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737" Type="http://schemas.openxmlformats.org/officeDocument/2006/relationships/slide" Target="slides/slide736.xml"/><Relationship Id="rId944" Type="http://schemas.openxmlformats.org/officeDocument/2006/relationships/slide" Target="slides/slide943.xml"/><Relationship Id="rId1367" Type="http://schemas.openxmlformats.org/officeDocument/2006/relationships/slide" Target="slides/slide1366.xml"/><Relationship Id="rId1574" Type="http://schemas.openxmlformats.org/officeDocument/2006/relationships/slide" Target="slides/slide1573.xml"/><Relationship Id="rId1781" Type="http://schemas.openxmlformats.org/officeDocument/2006/relationships/slide" Target="slides/slide1780.xml"/><Relationship Id="rId73" Type="http://schemas.openxmlformats.org/officeDocument/2006/relationships/slide" Target="slides/slide72.xml"/><Relationship Id="rId804" Type="http://schemas.openxmlformats.org/officeDocument/2006/relationships/slide" Target="slides/slide803.xml"/><Relationship Id="rId1227" Type="http://schemas.openxmlformats.org/officeDocument/2006/relationships/slide" Target="slides/slide1226.xml"/><Relationship Id="rId1434" Type="http://schemas.openxmlformats.org/officeDocument/2006/relationships/slide" Target="slides/slide1433.xml"/><Relationship Id="rId1641" Type="http://schemas.openxmlformats.org/officeDocument/2006/relationships/slide" Target="slides/slide1640.xml"/><Relationship Id="rId1879" Type="http://schemas.openxmlformats.org/officeDocument/2006/relationships/slide" Target="slides/slide1878.xml"/><Relationship Id="rId1501" Type="http://schemas.openxmlformats.org/officeDocument/2006/relationships/slide" Target="slides/slide1500.xml"/><Relationship Id="rId1739" Type="http://schemas.openxmlformats.org/officeDocument/2006/relationships/slide" Target="slides/slide1738.xml"/><Relationship Id="rId1946" Type="http://schemas.openxmlformats.org/officeDocument/2006/relationships/slide" Target="slides/slide1945.xml"/><Relationship Id="rId1806" Type="http://schemas.openxmlformats.org/officeDocument/2006/relationships/slide" Target="slides/slide1805.xml"/><Relationship Id="rId387" Type="http://schemas.openxmlformats.org/officeDocument/2006/relationships/slide" Target="slides/slide386.xml"/><Relationship Id="rId594" Type="http://schemas.openxmlformats.org/officeDocument/2006/relationships/slide" Target="slides/slide593.xml"/><Relationship Id="rId2068" Type="http://schemas.openxmlformats.org/officeDocument/2006/relationships/slide" Target="slides/slide2067.xml"/><Relationship Id="rId247" Type="http://schemas.openxmlformats.org/officeDocument/2006/relationships/slide" Target="slides/slide246.xml"/><Relationship Id="rId899" Type="http://schemas.openxmlformats.org/officeDocument/2006/relationships/slide" Target="slides/slide898.xml"/><Relationship Id="rId1084" Type="http://schemas.openxmlformats.org/officeDocument/2006/relationships/slide" Target="slides/slide1083.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291" Type="http://schemas.openxmlformats.org/officeDocument/2006/relationships/slide" Target="slides/slide1290.xml"/><Relationship Id="rId1389" Type="http://schemas.openxmlformats.org/officeDocument/2006/relationships/slide" Target="slides/slide1388.xml"/><Relationship Id="rId1596" Type="http://schemas.openxmlformats.org/officeDocument/2006/relationships/slide" Target="slides/slide1595.xml"/><Relationship Id="rId314" Type="http://schemas.openxmlformats.org/officeDocument/2006/relationships/slide" Target="slides/slide313.xml"/><Relationship Id="rId521" Type="http://schemas.openxmlformats.org/officeDocument/2006/relationships/slide" Target="slides/slide520.xml"/><Relationship Id="rId619" Type="http://schemas.openxmlformats.org/officeDocument/2006/relationships/slide" Target="slides/slide618.xml"/><Relationship Id="rId1151" Type="http://schemas.openxmlformats.org/officeDocument/2006/relationships/slide" Target="slides/slide1150.xml"/><Relationship Id="rId1249" Type="http://schemas.openxmlformats.org/officeDocument/2006/relationships/slide" Target="slides/slide1248.xml"/><Relationship Id="rId95" Type="http://schemas.openxmlformats.org/officeDocument/2006/relationships/slide" Target="slides/slide94.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1968" Type="http://schemas.openxmlformats.org/officeDocument/2006/relationships/slide" Target="slides/slide1967.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22" Type="http://schemas.openxmlformats.org/officeDocument/2006/relationships/slide" Target="slides/slide21.xml"/><Relationship Id="rId1828" Type="http://schemas.openxmlformats.org/officeDocument/2006/relationships/slide" Target="slides/slide1827.xml"/><Relationship Id="rId171" Type="http://schemas.openxmlformats.org/officeDocument/2006/relationships/slide" Target="slides/slide170.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1478" Type="http://schemas.openxmlformats.org/officeDocument/2006/relationships/slide" Target="slides/slide1477.xml"/><Relationship Id="rId1685" Type="http://schemas.openxmlformats.org/officeDocument/2006/relationships/slide" Target="slides/slide1684.xml"/><Relationship Id="rId1892" Type="http://schemas.openxmlformats.org/officeDocument/2006/relationships/slide" Target="slides/slide1891.xml"/><Relationship Id="rId610" Type="http://schemas.openxmlformats.org/officeDocument/2006/relationships/slide" Target="slides/slide609.xml"/><Relationship Id="rId708" Type="http://schemas.openxmlformats.org/officeDocument/2006/relationships/slide" Target="slides/slide707.xml"/><Relationship Id="rId915" Type="http://schemas.openxmlformats.org/officeDocument/2006/relationships/slide" Target="slides/slide914.xml"/><Relationship Id="rId1240" Type="http://schemas.openxmlformats.org/officeDocument/2006/relationships/slide" Target="slides/slide1239.xml"/><Relationship Id="rId1338" Type="http://schemas.openxmlformats.org/officeDocument/2006/relationships/slide" Target="slides/slide1337.xml"/><Relationship Id="rId1545" Type="http://schemas.openxmlformats.org/officeDocument/2006/relationships/slide" Target="slides/slide1544.xml"/><Relationship Id="rId1100" Type="http://schemas.openxmlformats.org/officeDocument/2006/relationships/slide" Target="slides/slide1099.xml"/><Relationship Id="rId1405" Type="http://schemas.openxmlformats.org/officeDocument/2006/relationships/slide" Target="slides/slide1404.xml"/><Relationship Id="rId1752" Type="http://schemas.openxmlformats.org/officeDocument/2006/relationships/slide" Target="slides/slide1751.xml"/><Relationship Id="rId44" Type="http://schemas.openxmlformats.org/officeDocument/2006/relationships/slide" Target="slides/slide43.xml"/><Relationship Id="rId1612" Type="http://schemas.openxmlformats.org/officeDocument/2006/relationships/slide" Target="slides/slide1611.xml"/><Relationship Id="rId1917" Type="http://schemas.openxmlformats.org/officeDocument/2006/relationships/slide" Target="slides/slide1916.xml"/><Relationship Id="rId193" Type="http://schemas.openxmlformats.org/officeDocument/2006/relationships/slide" Target="slides/slide192.xml"/><Relationship Id="rId498" Type="http://schemas.openxmlformats.org/officeDocument/2006/relationships/slide" Target="slides/slide497.xml"/><Relationship Id="rId260" Type="http://schemas.openxmlformats.org/officeDocument/2006/relationships/slide" Target="slides/slide259.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1195" Type="http://schemas.openxmlformats.org/officeDocument/2006/relationships/slide" Target="slides/slide1194.xml"/><Relationship Id="rId2039" Type="http://schemas.openxmlformats.org/officeDocument/2006/relationships/slide" Target="slides/slide2038.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1262" Type="http://schemas.openxmlformats.org/officeDocument/2006/relationships/slide" Target="slides/slide1261.xml"/><Relationship Id="rId937" Type="http://schemas.openxmlformats.org/officeDocument/2006/relationships/slide" Target="slides/slide936.xml"/><Relationship Id="rId1122" Type="http://schemas.openxmlformats.org/officeDocument/2006/relationships/slide" Target="slides/slide1121.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1939" Type="http://schemas.openxmlformats.org/officeDocument/2006/relationships/slide" Target="slides/slide1938.xml"/><Relationship Id="rId1701" Type="http://schemas.openxmlformats.org/officeDocument/2006/relationships/slide" Target="slides/slide1700.xml"/><Relationship Id="rId282" Type="http://schemas.openxmlformats.org/officeDocument/2006/relationships/slide" Target="slides/slide281.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030" Type="http://schemas.openxmlformats.org/officeDocument/2006/relationships/slide" Target="slides/slide2029.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1284" Type="http://schemas.openxmlformats.org/officeDocument/2006/relationships/slide" Target="slides/slide1283.xml"/><Relationship Id="rId1491" Type="http://schemas.openxmlformats.org/officeDocument/2006/relationships/slide" Target="slides/slide1490.xml"/><Relationship Id="rId1589" Type="http://schemas.openxmlformats.org/officeDocument/2006/relationships/slide" Target="slides/slide1588.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1449" Type="http://schemas.openxmlformats.org/officeDocument/2006/relationships/slide" Target="slides/slide1448.xml"/><Relationship Id="rId1796" Type="http://schemas.openxmlformats.org/officeDocument/2006/relationships/slide" Target="slides/slide1795.xml"/><Relationship Id="rId88" Type="http://schemas.openxmlformats.org/officeDocument/2006/relationships/slide" Target="slides/slide87.xml"/><Relationship Id="rId819" Type="http://schemas.openxmlformats.org/officeDocument/2006/relationships/slide" Target="slides/slide818.xml"/><Relationship Id="rId1004" Type="http://schemas.openxmlformats.org/officeDocument/2006/relationships/slide" Target="slides/slide1003.xml"/><Relationship Id="rId1211" Type="http://schemas.openxmlformats.org/officeDocument/2006/relationships/slide" Target="slides/slide1210.xml"/><Relationship Id="rId1656" Type="http://schemas.openxmlformats.org/officeDocument/2006/relationships/slide" Target="slides/slide1655.xml"/><Relationship Id="rId1863" Type="http://schemas.openxmlformats.org/officeDocument/2006/relationships/slide" Target="slides/slide1862.xml"/><Relationship Id="rId1309" Type="http://schemas.openxmlformats.org/officeDocument/2006/relationships/slide" Target="slides/slide1308.xml"/><Relationship Id="rId1516" Type="http://schemas.openxmlformats.org/officeDocument/2006/relationships/slide" Target="slides/slide1515.xml"/><Relationship Id="rId1723" Type="http://schemas.openxmlformats.org/officeDocument/2006/relationships/slide" Target="slides/slide1722.xml"/><Relationship Id="rId1930" Type="http://schemas.openxmlformats.org/officeDocument/2006/relationships/slide" Target="slides/slide1929.xml"/><Relationship Id="rId15" Type="http://schemas.openxmlformats.org/officeDocument/2006/relationships/slide" Target="slides/slide14.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373" Type="http://schemas.openxmlformats.org/officeDocument/2006/relationships/slide" Target="slides/slide1372.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1580" Type="http://schemas.openxmlformats.org/officeDocument/2006/relationships/slide" Target="slides/slide1579.xml"/><Relationship Id="rId1678" Type="http://schemas.openxmlformats.org/officeDocument/2006/relationships/slide" Target="slides/slide1677.xml"/><Relationship Id="rId1885" Type="http://schemas.openxmlformats.org/officeDocument/2006/relationships/slide" Target="slides/slide1884.xml"/><Relationship Id="rId603" Type="http://schemas.openxmlformats.org/officeDocument/2006/relationships/slide" Target="slides/slide602.xml"/><Relationship Id="rId810" Type="http://schemas.openxmlformats.org/officeDocument/2006/relationships/slide" Target="slides/slide809.xml"/><Relationship Id="rId908" Type="http://schemas.openxmlformats.org/officeDocument/2006/relationships/slide" Target="slides/slide907.xml"/><Relationship Id="rId1233" Type="http://schemas.openxmlformats.org/officeDocument/2006/relationships/slide" Target="slides/slide1232.xml"/><Relationship Id="rId1440" Type="http://schemas.openxmlformats.org/officeDocument/2006/relationships/slide" Target="slides/slide1439.xml"/><Relationship Id="rId1538" Type="http://schemas.openxmlformats.org/officeDocument/2006/relationships/slide" Target="slides/slide1537.xml"/><Relationship Id="rId1300" Type="http://schemas.openxmlformats.org/officeDocument/2006/relationships/slide" Target="slides/slide1299.xml"/><Relationship Id="rId1745" Type="http://schemas.openxmlformats.org/officeDocument/2006/relationships/slide" Target="slides/slide1744.xml"/><Relationship Id="rId1952" Type="http://schemas.openxmlformats.org/officeDocument/2006/relationships/slide" Target="slides/slide1951.xml"/><Relationship Id="rId37" Type="http://schemas.openxmlformats.org/officeDocument/2006/relationships/slide" Target="slides/slide36.xml"/><Relationship Id="rId1605" Type="http://schemas.openxmlformats.org/officeDocument/2006/relationships/slide" Target="slides/slide1604.xml"/><Relationship Id="rId1812" Type="http://schemas.openxmlformats.org/officeDocument/2006/relationships/slide" Target="slides/slide1811.xml"/><Relationship Id="rId186" Type="http://schemas.openxmlformats.org/officeDocument/2006/relationships/slide" Target="slides/slide185.xml"/><Relationship Id="rId393" Type="http://schemas.openxmlformats.org/officeDocument/2006/relationships/slide" Target="slides/slide392.xml"/><Relationship Id="rId2074" Type="http://schemas.openxmlformats.org/officeDocument/2006/relationships/presProps" Target="presProps.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1090" Type="http://schemas.openxmlformats.org/officeDocument/2006/relationships/slide" Target="slides/slide1089.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2001" Type="http://schemas.openxmlformats.org/officeDocument/2006/relationships/slide" Target="slides/slide2000.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1115" Type="http://schemas.openxmlformats.org/officeDocument/2006/relationships/slide" Target="slides/slide1114.xml"/><Relationship Id="rId1322" Type="http://schemas.openxmlformats.org/officeDocument/2006/relationships/slide" Target="slides/slide1321.xml"/><Relationship Id="rId1767" Type="http://schemas.openxmlformats.org/officeDocument/2006/relationships/slide" Target="slides/slide1766.xml"/><Relationship Id="rId1974" Type="http://schemas.openxmlformats.org/officeDocument/2006/relationships/slide" Target="slides/slide1973.xml"/><Relationship Id="rId59" Type="http://schemas.openxmlformats.org/officeDocument/2006/relationships/slide" Target="slides/slide58.xml"/><Relationship Id="rId1627" Type="http://schemas.openxmlformats.org/officeDocument/2006/relationships/slide" Target="slides/slide1626.xml"/><Relationship Id="rId1834" Type="http://schemas.openxmlformats.org/officeDocument/2006/relationships/slide" Target="slides/slide1833.xml"/><Relationship Id="rId1901" Type="http://schemas.openxmlformats.org/officeDocument/2006/relationships/slide" Target="slides/slide1900.xml"/><Relationship Id="rId275" Type="http://schemas.openxmlformats.org/officeDocument/2006/relationships/slide" Target="slides/slide274.xml"/><Relationship Id="rId482" Type="http://schemas.openxmlformats.org/officeDocument/2006/relationships/slide" Target="slides/slide481.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2023" Type="http://schemas.openxmlformats.org/officeDocument/2006/relationships/slide" Target="slides/slide2022.xml"/><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1277" Type="http://schemas.openxmlformats.org/officeDocument/2006/relationships/slide" Target="slides/slide1276.xml"/><Relationship Id="rId1484" Type="http://schemas.openxmlformats.org/officeDocument/2006/relationships/slide" Target="slides/slide1483.xml"/><Relationship Id="rId1691" Type="http://schemas.openxmlformats.org/officeDocument/2006/relationships/slide" Target="slides/slide1690.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1344" Type="http://schemas.openxmlformats.org/officeDocument/2006/relationships/slide" Target="slides/slide1343.xml"/><Relationship Id="rId1551" Type="http://schemas.openxmlformats.org/officeDocument/2006/relationships/slide" Target="slides/slide1550.xml"/><Relationship Id="rId1789" Type="http://schemas.openxmlformats.org/officeDocument/2006/relationships/slide" Target="slides/slide1788.xml"/><Relationship Id="rId1996" Type="http://schemas.openxmlformats.org/officeDocument/2006/relationships/slide" Target="slides/slide1995.xml"/><Relationship Id="rId50" Type="http://schemas.openxmlformats.org/officeDocument/2006/relationships/slide" Target="slides/slide49.xml"/><Relationship Id="rId1204" Type="http://schemas.openxmlformats.org/officeDocument/2006/relationships/slide" Target="slides/slide1203.xml"/><Relationship Id="rId1411" Type="http://schemas.openxmlformats.org/officeDocument/2006/relationships/slide" Target="slides/slide1410.xml"/><Relationship Id="rId1649" Type="http://schemas.openxmlformats.org/officeDocument/2006/relationships/slide" Target="slides/slide1648.xml"/><Relationship Id="rId1856" Type="http://schemas.openxmlformats.org/officeDocument/2006/relationships/slide" Target="slides/slide1855.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297" Type="http://schemas.openxmlformats.org/officeDocument/2006/relationships/slide" Target="slides/slide296.xml"/><Relationship Id="rId157" Type="http://schemas.openxmlformats.org/officeDocument/2006/relationships/slide" Target="slides/slide156.xml"/><Relationship Id="rId364" Type="http://schemas.openxmlformats.org/officeDocument/2006/relationships/slide" Target="slides/slide363.xml"/><Relationship Id="rId2045" Type="http://schemas.openxmlformats.org/officeDocument/2006/relationships/slide" Target="slides/slide2044.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159" Type="http://schemas.openxmlformats.org/officeDocument/2006/relationships/slide" Target="slides/slide1158.xml"/><Relationship Id="rId1366" Type="http://schemas.openxmlformats.org/officeDocument/2006/relationships/slide" Target="slides/slide1365.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1878" Type="http://schemas.openxmlformats.org/officeDocument/2006/relationships/slide" Target="slides/slide1877.xml"/><Relationship Id="rId72" Type="http://schemas.openxmlformats.org/officeDocument/2006/relationships/slide" Target="slides/slide7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1738" Type="http://schemas.openxmlformats.org/officeDocument/2006/relationships/slide" Target="slides/slide1737.xml"/><Relationship Id="rId1500" Type="http://schemas.openxmlformats.org/officeDocument/2006/relationships/slide" Target="slides/slide1499.xml"/><Relationship Id="rId1945" Type="http://schemas.openxmlformats.org/officeDocument/2006/relationships/slide" Target="slides/slide1944.xml"/><Relationship Id="rId1805" Type="http://schemas.openxmlformats.org/officeDocument/2006/relationships/slide" Target="slides/slide1804.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2067" Type="http://schemas.openxmlformats.org/officeDocument/2006/relationships/slide" Target="slides/slide2066.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290" Type="http://schemas.openxmlformats.org/officeDocument/2006/relationships/slide" Target="slides/slide1289.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150" Type="http://schemas.openxmlformats.org/officeDocument/2006/relationships/slide" Target="slides/slide1149.xml"/><Relationship Id="rId1388" Type="http://schemas.openxmlformats.org/officeDocument/2006/relationships/slide" Target="slides/slide1387.xml"/><Relationship Id="rId1595" Type="http://schemas.openxmlformats.org/officeDocument/2006/relationships/slide" Target="slides/slide1594.xml"/><Relationship Id="rId94" Type="http://schemas.openxmlformats.org/officeDocument/2006/relationships/slide" Target="slides/slide93.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1248" Type="http://schemas.openxmlformats.org/officeDocument/2006/relationships/slide" Target="slides/slide1247.xml"/><Relationship Id="rId1455" Type="http://schemas.openxmlformats.org/officeDocument/2006/relationships/slide" Target="slides/slide1454.xml"/><Relationship Id="rId1662" Type="http://schemas.openxmlformats.org/officeDocument/2006/relationships/slide" Target="slides/slide1661.xml"/><Relationship Id="rId1010" Type="http://schemas.openxmlformats.org/officeDocument/2006/relationships/slide" Target="slides/slide1009.xml"/><Relationship Id="rId1108" Type="http://schemas.openxmlformats.org/officeDocument/2006/relationships/slide" Target="slides/slide1107.xml"/><Relationship Id="rId1315" Type="http://schemas.openxmlformats.org/officeDocument/2006/relationships/slide" Target="slides/slide1314.xml"/><Relationship Id="rId1967" Type="http://schemas.openxmlformats.org/officeDocument/2006/relationships/slide" Target="slides/slide1966.xml"/><Relationship Id="rId1522" Type="http://schemas.openxmlformats.org/officeDocument/2006/relationships/slide" Target="slides/slide1521.xml"/><Relationship Id="rId21" Type="http://schemas.openxmlformats.org/officeDocument/2006/relationships/slide" Target="slides/slide20.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172" Type="http://schemas.openxmlformats.org/officeDocument/2006/relationships/slide" Target="slides/slide1171.xml"/><Relationship Id="rId2016" Type="http://schemas.openxmlformats.org/officeDocument/2006/relationships/slide" Target="slides/slide2015.xml"/><Relationship Id="rId402" Type="http://schemas.openxmlformats.org/officeDocument/2006/relationships/slide" Target="slides/slide401.xml"/><Relationship Id="rId1032" Type="http://schemas.openxmlformats.org/officeDocument/2006/relationships/slide" Target="slides/slide1031.xml"/><Relationship Id="rId1989" Type="http://schemas.openxmlformats.org/officeDocument/2006/relationships/slide" Target="slides/slide1988.xml"/><Relationship Id="rId1849" Type="http://schemas.openxmlformats.org/officeDocument/2006/relationships/slide" Target="slides/slide18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5F606-070C-4FEE-AF36-0B2FA0CB9639}" type="datetimeFigureOut">
              <a:rPr lang="es-AR" smtClean="0"/>
              <a:t>27/7/2023</a:t>
            </a:fld>
            <a:endParaRPr lang="es-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91579-C00C-406B-9DD7-6D22E6F4ACF2}" type="slidenum">
              <a:rPr lang="es-AR" smtClean="0"/>
              <a:t>‹#›</a:t>
            </a:fld>
            <a:endParaRPr lang="es-AR"/>
          </a:p>
        </p:txBody>
      </p:sp>
    </p:spTree>
    <p:extLst>
      <p:ext uri="{BB962C8B-B14F-4D97-AF65-F5344CB8AC3E}">
        <p14:creationId xmlns:p14="http://schemas.microsoft.com/office/powerpoint/2010/main" val="1818289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00.xml.rels><?xml version="1.0" encoding="UTF-8" standalone="yes"?>
<Relationships xmlns="http://schemas.openxmlformats.org/package/2006/relationships"><Relationship Id="rId2" Type="http://schemas.openxmlformats.org/officeDocument/2006/relationships/slide" Target="../slides/slide1000.xml"/><Relationship Id="rId1" Type="http://schemas.openxmlformats.org/officeDocument/2006/relationships/notesMaster" Target="../notesMasters/notesMaster1.xml"/></Relationships>
</file>

<file path=ppt/notesSlides/_rels/notesSlide1001.xml.rels><?xml version="1.0" encoding="UTF-8" standalone="yes"?>
<Relationships xmlns="http://schemas.openxmlformats.org/package/2006/relationships"><Relationship Id="rId2" Type="http://schemas.openxmlformats.org/officeDocument/2006/relationships/slide" Target="../slides/slide1001.xml"/><Relationship Id="rId1" Type="http://schemas.openxmlformats.org/officeDocument/2006/relationships/notesMaster" Target="../notesMasters/notesMaster1.xml"/></Relationships>
</file>

<file path=ppt/notesSlides/_rels/notesSlide1002.xml.rels><?xml version="1.0" encoding="UTF-8" standalone="yes"?>
<Relationships xmlns="http://schemas.openxmlformats.org/package/2006/relationships"><Relationship Id="rId2" Type="http://schemas.openxmlformats.org/officeDocument/2006/relationships/slide" Target="../slides/slide1002.xml"/><Relationship Id="rId1" Type="http://schemas.openxmlformats.org/officeDocument/2006/relationships/notesMaster" Target="../notesMasters/notesMaster1.xml"/></Relationships>
</file>

<file path=ppt/notesSlides/_rels/notesSlide1003.xml.rels><?xml version="1.0" encoding="UTF-8" standalone="yes"?>
<Relationships xmlns="http://schemas.openxmlformats.org/package/2006/relationships"><Relationship Id="rId2" Type="http://schemas.openxmlformats.org/officeDocument/2006/relationships/slide" Target="../slides/slide1003.xml"/><Relationship Id="rId1" Type="http://schemas.openxmlformats.org/officeDocument/2006/relationships/notesMaster" Target="../notesMasters/notesMaster1.xml"/></Relationships>
</file>

<file path=ppt/notesSlides/_rels/notesSlide1004.xml.rels><?xml version="1.0" encoding="UTF-8" standalone="yes"?>
<Relationships xmlns="http://schemas.openxmlformats.org/package/2006/relationships"><Relationship Id="rId2" Type="http://schemas.openxmlformats.org/officeDocument/2006/relationships/slide" Target="../slides/slide1004.xml"/><Relationship Id="rId1" Type="http://schemas.openxmlformats.org/officeDocument/2006/relationships/notesMaster" Target="../notesMasters/notesMaster1.xml"/></Relationships>
</file>

<file path=ppt/notesSlides/_rels/notesSlide1005.xml.rels><?xml version="1.0" encoding="UTF-8" standalone="yes"?>
<Relationships xmlns="http://schemas.openxmlformats.org/package/2006/relationships"><Relationship Id="rId2" Type="http://schemas.openxmlformats.org/officeDocument/2006/relationships/slide" Target="../slides/slide1005.xml"/><Relationship Id="rId1" Type="http://schemas.openxmlformats.org/officeDocument/2006/relationships/notesMaster" Target="../notesMasters/notesMaster1.xml"/></Relationships>
</file>

<file path=ppt/notesSlides/_rels/notesSlide1006.xml.rels><?xml version="1.0" encoding="UTF-8" standalone="yes"?>
<Relationships xmlns="http://schemas.openxmlformats.org/package/2006/relationships"><Relationship Id="rId2" Type="http://schemas.openxmlformats.org/officeDocument/2006/relationships/slide" Target="../slides/slide1006.xml"/><Relationship Id="rId1" Type="http://schemas.openxmlformats.org/officeDocument/2006/relationships/notesMaster" Target="../notesMasters/notesMaster1.xml"/></Relationships>
</file>

<file path=ppt/notesSlides/_rels/notesSlide1007.xml.rels><?xml version="1.0" encoding="UTF-8" standalone="yes"?>
<Relationships xmlns="http://schemas.openxmlformats.org/package/2006/relationships"><Relationship Id="rId2" Type="http://schemas.openxmlformats.org/officeDocument/2006/relationships/slide" Target="../slides/slide1007.xml"/><Relationship Id="rId1" Type="http://schemas.openxmlformats.org/officeDocument/2006/relationships/notesMaster" Target="../notesMasters/notesMaster1.xml"/></Relationships>
</file>

<file path=ppt/notesSlides/_rels/notesSlide1008.xml.rels><?xml version="1.0" encoding="UTF-8" standalone="yes"?>
<Relationships xmlns="http://schemas.openxmlformats.org/package/2006/relationships"><Relationship Id="rId2" Type="http://schemas.openxmlformats.org/officeDocument/2006/relationships/slide" Target="../slides/slide1008.xml"/><Relationship Id="rId1" Type="http://schemas.openxmlformats.org/officeDocument/2006/relationships/notesMaster" Target="../notesMasters/notesMaster1.xml"/></Relationships>
</file>

<file path=ppt/notesSlides/_rels/notesSlide1009.xml.rels><?xml version="1.0" encoding="UTF-8" standalone="yes"?>
<Relationships xmlns="http://schemas.openxmlformats.org/package/2006/relationships"><Relationship Id="rId2" Type="http://schemas.openxmlformats.org/officeDocument/2006/relationships/slide" Target="../slides/slide10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0.xml.rels><?xml version="1.0" encoding="UTF-8" standalone="yes"?>
<Relationships xmlns="http://schemas.openxmlformats.org/package/2006/relationships"><Relationship Id="rId2" Type="http://schemas.openxmlformats.org/officeDocument/2006/relationships/slide" Target="../slides/slide1010.xml"/><Relationship Id="rId1" Type="http://schemas.openxmlformats.org/officeDocument/2006/relationships/notesMaster" Target="../notesMasters/notesMaster1.xml"/></Relationships>
</file>

<file path=ppt/notesSlides/_rels/notesSlide1011.xml.rels><?xml version="1.0" encoding="UTF-8" standalone="yes"?>
<Relationships xmlns="http://schemas.openxmlformats.org/package/2006/relationships"><Relationship Id="rId2" Type="http://schemas.openxmlformats.org/officeDocument/2006/relationships/slide" Target="../slides/slide1011.xml"/><Relationship Id="rId1" Type="http://schemas.openxmlformats.org/officeDocument/2006/relationships/notesMaster" Target="../notesMasters/notesMaster1.xml"/></Relationships>
</file>

<file path=ppt/notesSlides/_rels/notesSlide1012.xml.rels><?xml version="1.0" encoding="UTF-8" standalone="yes"?>
<Relationships xmlns="http://schemas.openxmlformats.org/package/2006/relationships"><Relationship Id="rId2" Type="http://schemas.openxmlformats.org/officeDocument/2006/relationships/slide" Target="../slides/slide1012.xml"/><Relationship Id="rId1" Type="http://schemas.openxmlformats.org/officeDocument/2006/relationships/notesMaster" Target="../notesMasters/notesMaster1.xml"/></Relationships>
</file>

<file path=ppt/notesSlides/_rels/notesSlide1013.xml.rels><?xml version="1.0" encoding="UTF-8" standalone="yes"?>
<Relationships xmlns="http://schemas.openxmlformats.org/package/2006/relationships"><Relationship Id="rId2" Type="http://schemas.openxmlformats.org/officeDocument/2006/relationships/slide" Target="../slides/slide1013.xml"/><Relationship Id="rId1" Type="http://schemas.openxmlformats.org/officeDocument/2006/relationships/notesMaster" Target="../notesMasters/notesMaster1.xml"/></Relationships>
</file>

<file path=ppt/notesSlides/_rels/notesSlide1014.xml.rels><?xml version="1.0" encoding="UTF-8" standalone="yes"?>
<Relationships xmlns="http://schemas.openxmlformats.org/package/2006/relationships"><Relationship Id="rId2" Type="http://schemas.openxmlformats.org/officeDocument/2006/relationships/slide" Target="../slides/slide1014.xml"/><Relationship Id="rId1" Type="http://schemas.openxmlformats.org/officeDocument/2006/relationships/notesMaster" Target="../notesMasters/notesMaster1.xml"/></Relationships>
</file>

<file path=ppt/notesSlides/_rels/notesSlide1015.xml.rels><?xml version="1.0" encoding="UTF-8" standalone="yes"?>
<Relationships xmlns="http://schemas.openxmlformats.org/package/2006/relationships"><Relationship Id="rId2" Type="http://schemas.openxmlformats.org/officeDocument/2006/relationships/slide" Target="../slides/slide1015.xml"/><Relationship Id="rId1" Type="http://schemas.openxmlformats.org/officeDocument/2006/relationships/notesMaster" Target="../notesMasters/notesMaster1.xml"/></Relationships>
</file>

<file path=ppt/notesSlides/_rels/notesSlide1016.xml.rels><?xml version="1.0" encoding="UTF-8" standalone="yes"?>
<Relationships xmlns="http://schemas.openxmlformats.org/package/2006/relationships"><Relationship Id="rId2" Type="http://schemas.openxmlformats.org/officeDocument/2006/relationships/slide" Target="../slides/slide1016.xml"/><Relationship Id="rId1" Type="http://schemas.openxmlformats.org/officeDocument/2006/relationships/notesMaster" Target="../notesMasters/notesMaster1.xml"/></Relationships>
</file>

<file path=ppt/notesSlides/_rels/notesSlide1017.xml.rels><?xml version="1.0" encoding="UTF-8" standalone="yes"?>
<Relationships xmlns="http://schemas.openxmlformats.org/package/2006/relationships"><Relationship Id="rId2" Type="http://schemas.openxmlformats.org/officeDocument/2006/relationships/slide" Target="../slides/slide1017.xml"/><Relationship Id="rId1" Type="http://schemas.openxmlformats.org/officeDocument/2006/relationships/notesMaster" Target="../notesMasters/notesMaster1.xml"/></Relationships>
</file>

<file path=ppt/notesSlides/_rels/notesSlide1018.xml.rels><?xml version="1.0" encoding="UTF-8" standalone="yes"?>
<Relationships xmlns="http://schemas.openxmlformats.org/package/2006/relationships"><Relationship Id="rId2" Type="http://schemas.openxmlformats.org/officeDocument/2006/relationships/slide" Target="../slides/slide1018.xml"/><Relationship Id="rId1" Type="http://schemas.openxmlformats.org/officeDocument/2006/relationships/notesMaster" Target="../notesMasters/notesMaster1.xml"/></Relationships>
</file>

<file path=ppt/notesSlides/_rels/notesSlide1019.xml.rels><?xml version="1.0" encoding="UTF-8" standalone="yes"?>
<Relationships xmlns="http://schemas.openxmlformats.org/package/2006/relationships"><Relationship Id="rId2" Type="http://schemas.openxmlformats.org/officeDocument/2006/relationships/slide" Target="../slides/slide10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0.xml.rels><?xml version="1.0" encoding="UTF-8" standalone="yes"?>
<Relationships xmlns="http://schemas.openxmlformats.org/package/2006/relationships"><Relationship Id="rId2" Type="http://schemas.openxmlformats.org/officeDocument/2006/relationships/slide" Target="../slides/slide1020.xml"/><Relationship Id="rId1" Type="http://schemas.openxmlformats.org/officeDocument/2006/relationships/notesMaster" Target="../notesMasters/notesMaster1.xml"/></Relationships>
</file>

<file path=ppt/notesSlides/_rels/notesSlide1021.xml.rels><?xml version="1.0" encoding="UTF-8" standalone="yes"?>
<Relationships xmlns="http://schemas.openxmlformats.org/package/2006/relationships"><Relationship Id="rId2" Type="http://schemas.openxmlformats.org/officeDocument/2006/relationships/slide" Target="../slides/slide1021.xml"/><Relationship Id="rId1" Type="http://schemas.openxmlformats.org/officeDocument/2006/relationships/notesMaster" Target="../notesMasters/notesMaster1.xml"/></Relationships>
</file>

<file path=ppt/notesSlides/_rels/notesSlide1022.xml.rels><?xml version="1.0" encoding="UTF-8" standalone="yes"?>
<Relationships xmlns="http://schemas.openxmlformats.org/package/2006/relationships"><Relationship Id="rId2" Type="http://schemas.openxmlformats.org/officeDocument/2006/relationships/slide" Target="../slides/slide1022.xml"/><Relationship Id="rId1" Type="http://schemas.openxmlformats.org/officeDocument/2006/relationships/notesMaster" Target="../notesMasters/notesMaster1.xml"/></Relationships>
</file>

<file path=ppt/notesSlides/_rels/notesSlide1023.xml.rels><?xml version="1.0" encoding="UTF-8" standalone="yes"?>
<Relationships xmlns="http://schemas.openxmlformats.org/package/2006/relationships"><Relationship Id="rId2" Type="http://schemas.openxmlformats.org/officeDocument/2006/relationships/slide" Target="../slides/slide1023.xml"/><Relationship Id="rId1" Type="http://schemas.openxmlformats.org/officeDocument/2006/relationships/notesMaster" Target="../notesMasters/notesMaster1.xml"/></Relationships>
</file>

<file path=ppt/notesSlides/_rels/notesSlide1024.xml.rels><?xml version="1.0" encoding="UTF-8" standalone="yes"?>
<Relationships xmlns="http://schemas.openxmlformats.org/package/2006/relationships"><Relationship Id="rId2" Type="http://schemas.openxmlformats.org/officeDocument/2006/relationships/slide" Target="../slides/slide1024.xml"/><Relationship Id="rId1" Type="http://schemas.openxmlformats.org/officeDocument/2006/relationships/notesMaster" Target="../notesMasters/notesMaster1.xml"/></Relationships>
</file>

<file path=ppt/notesSlides/_rels/notesSlide1025.xml.rels><?xml version="1.0" encoding="UTF-8" standalone="yes"?>
<Relationships xmlns="http://schemas.openxmlformats.org/package/2006/relationships"><Relationship Id="rId2" Type="http://schemas.openxmlformats.org/officeDocument/2006/relationships/slide" Target="../slides/slide1025.xml"/><Relationship Id="rId1" Type="http://schemas.openxmlformats.org/officeDocument/2006/relationships/notesMaster" Target="../notesMasters/notesMaster1.xml"/></Relationships>
</file>

<file path=ppt/notesSlides/_rels/notesSlide1026.xml.rels><?xml version="1.0" encoding="UTF-8" standalone="yes"?>
<Relationships xmlns="http://schemas.openxmlformats.org/package/2006/relationships"><Relationship Id="rId2" Type="http://schemas.openxmlformats.org/officeDocument/2006/relationships/slide" Target="../slides/slide1026.xml"/><Relationship Id="rId1" Type="http://schemas.openxmlformats.org/officeDocument/2006/relationships/notesMaster" Target="../notesMasters/notesMaster1.xml"/></Relationships>
</file>

<file path=ppt/notesSlides/_rels/notesSlide1027.xml.rels><?xml version="1.0" encoding="UTF-8" standalone="yes"?>
<Relationships xmlns="http://schemas.openxmlformats.org/package/2006/relationships"><Relationship Id="rId2" Type="http://schemas.openxmlformats.org/officeDocument/2006/relationships/slide" Target="../slides/slide1027.xml"/><Relationship Id="rId1" Type="http://schemas.openxmlformats.org/officeDocument/2006/relationships/notesMaster" Target="../notesMasters/notesMaster1.xml"/></Relationships>
</file>

<file path=ppt/notesSlides/_rels/notesSlide1028.xml.rels><?xml version="1.0" encoding="UTF-8" standalone="yes"?>
<Relationships xmlns="http://schemas.openxmlformats.org/package/2006/relationships"><Relationship Id="rId2" Type="http://schemas.openxmlformats.org/officeDocument/2006/relationships/slide" Target="../slides/slide1028.xml"/><Relationship Id="rId1" Type="http://schemas.openxmlformats.org/officeDocument/2006/relationships/notesMaster" Target="../notesMasters/notesMaster1.xml"/></Relationships>
</file>

<file path=ppt/notesSlides/_rels/notesSlide1029.xml.rels><?xml version="1.0" encoding="UTF-8" standalone="yes"?>
<Relationships xmlns="http://schemas.openxmlformats.org/package/2006/relationships"><Relationship Id="rId2" Type="http://schemas.openxmlformats.org/officeDocument/2006/relationships/slide" Target="../slides/slide10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0.xml.rels><?xml version="1.0" encoding="UTF-8" standalone="yes"?>
<Relationships xmlns="http://schemas.openxmlformats.org/package/2006/relationships"><Relationship Id="rId2" Type="http://schemas.openxmlformats.org/officeDocument/2006/relationships/slide" Target="../slides/slide1030.xml"/><Relationship Id="rId1" Type="http://schemas.openxmlformats.org/officeDocument/2006/relationships/notesMaster" Target="../notesMasters/notesMaster1.xml"/></Relationships>
</file>

<file path=ppt/notesSlides/_rels/notesSlide1031.xml.rels><?xml version="1.0" encoding="UTF-8" standalone="yes"?>
<Relationships xmlns="http://schemas.openxmlformats.org/package/2006/relationships"><Relationship Id="rId2" Type="http://schemas.openxmlformats.org/officeDocument/2006/relationships/slide" Target="../slides/slide1031.xml"/><Relationship Id="rId1" Type="http://schemas.openxmlformats.org/officeDocument/2006/relationships/notesMaster" Target="../notesMasters/notesMaster1.xml"/></Relationships>
</file>

<file path=ppt/notesSlides/_rels/notesSlide1032.xml.rels><?xml version="1.0" encoding="UTF-8" standalone="yes"?>
<Relationships xmlns="http://schemas.openxmlformats.org/package/2006/relationships"><Relationship Id="rId2" Type="http://schemas.openxmlformats.org/officeDocument/2006/relationships/slide" Target="../slides/slide1032.xml"/><Relationship Id="rId1" Type="http://schemas.openxmlformats.org/officeDocument/2006/relationships/notesMaster" Target="../notesMasters/notesMaster1.xml"/></Relationships>
</file>

<file path=ppt/notesSlides/_rels/notesSlide1033.xml.rels><?xml version="1.0" encoding="UTF-8" standalone="yes"?>
<Relationships xmlns="http://schemas.openxmlformats.org/package/2006/relationships"><Relationship Id="rId2" Type="http://schemas.openxmlformats.org/officeDocument/2006/relationships/slide" Target="../slides/slide1033.xml"/><Relationship Id="rId1" Type="http://schemas.openxmlformats.org/officeDocument/2006/relationships/notesMaster" Target="../notesMasters/notesMaster1.xml"/></Relationships>
</file>

<file path=ppt/notesSlides/_rels/notesSlide1034.xml.rels><?xml version="1.0" encoding="UTF-8" standalone="yes"?>
<Relationships xmlns="http://schemas.openxmlformats.org/package/2006/relationships"><Relationship Id="rId2" Type="http://schemas.openxmlformats.org/officeDocument/2006/relationships/slide" Target="../slides/slide1034.xml"/><Relationship Id="rId1" Type="http://schemas.openxmlformats.org/officeDocument/2006/relationships/notesMaster" Target="../notesMasters/notesMaster1.xml"/></Relationships>
</file>

<file path=ppt/notesSlides/_rels/notesSlide1035.xml.rels><?xml version="1.0" encoding="UTF-8" standalone="yes"?>
<Relationships xmlns="http://schemas.openxmlformats.org/package/2006/relationships"><Relationship Id="rId2" Type="http://schemas.openxmlformats.org/officeDocument/2006/relationships/slide" Target="../slides/slide1035.xml"/><Relationship Id="rId1" Type="http://schemas.openxmlformats.org/officeDocument/2006/relationships/notesMaster" Target="../notesMasters/notesMaster1.xml"/></Relationships>
</file>

<file path=ppt/notesSlides/_rels/notesSlide1036.xml.rels><?xml version="1.0" encoding="UTF-8" standalone="yes"?>
<Relationships xmlns="http://schemas.openxmlformats.org/package/2006/relationships"><Relationship Id="rId2" Type="http://schemas.openxmlformats.org/officeDocument/2006/relationships/slide" Target="../slides/slide1036.xml"/><Relationship Id="rId1" Type="http://schemas.openxmlformats.org/officeDocument/2006/relationships/notesMaster" Target="../notesMasters/notesMaster1.xml"/></Relationships>
</file>

<file path=ppt/notesSlides/_rels/notesSlide1037.xml.rels><?xml version="1.0" encoding="UTF-8" standalone="yes"?>
<Relationships xmlns="http://schemas.openxmlformats.org/package/2006/relationships"><Relationship Id="rId2" Type="http://schemas.openxmlformats.org/officeDocument/2006/relationships/slide" Target="../slides/slide1037.xml"/><Relationship Id="rId1" Type="http://schemas.openxmlformats.org/officeDocument/2006/relationships/notesMaster" Target="../notesMasters/notesMaster1.xml"/></Relationships>
</file>

<file path=ppt/notesSlides/_rels/notesSlide1038.xml.rels><?xml version="1.0" encoding="UTF-8" standalone="yes"?>
<Relationships xmlns="http://schemas.openxmlformats.org/package/2006/relationships"><Relationship Id="rId2" Type="http://schemas.openxmlformats.org/officeDocument/2006/relationships/slide" Target="../slides/slide1038.xml"/><Relationship Id="rId1" Type="http://schemas.openxmlformats.org/officeDocument/2006/relationships/notesMaster" Target="../notesMasters/notesMaster1.xml"/></Relationships>
</file>

<file path=ppt/notesSlides/_rels/notesSlide1039.xml.rels><?xml version="1.0" encoding="UTF-8" standalone="yes"?>
<Relationships xmlns="http://schemas.openxmlformats.org/package/2006/relationships"><Relationship Id="rId2" Type="http://schemas.openxmlformats.org/officeDocument/2006/relationships/slide" Target="../slides/slide10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0.xml.rels><?xml version="1.0" encoding="UTF-8" standalone="yes"?>
<Relationships xmlns="http://schemas.openxmlformats.org/package/2006/relationships"><Relationship Id="rId2" Type="http://schemas.openxmlformats.org/officeDocument/2006/relationships/slide" Target="../slides/slide1040.xml"/><Relationship Id="rId1" Type="http://schemas.openxmlformats.org/officeDocument/2006/relationships/notesMaster" Target="../notesMasters/notesMaster1.xml"/></Relationships>
</file>

<file path=ppt/notesSlides/_rels/notesSlide1041.xml.rels><?xml version="1.0" encoding="UTF-8" standalone="yes"?>
<Relationships xmlns="http://schemas.openxmlformats.org/package/2006/relationships"><Relationship Id="rId2" Type="http://schemas.openxmlformats.org/officeDocument/2006/relationships/slide" Target="../slides/slide1041.xml"/><Relationship Id="rId1" Type="http://schemas.openxmlformats.org/officeDocument/2006/relationships/notesMaster" Target="../notesMasters/notesMaster1.xml"/></Relationships>
</file>

<file path=ppt/notesSlides/_rels/notesSlide1042.xml.rels><?xml version="1.0" encoding="UTF-8" standalone="yes"?>
<Relationships xmlns="http://schemas.openxmlformats.org/package/2006/relationships"><Relationship Id="rId2" Type="http://schemas.openxmlformats.org/officeDocument/2006/relationships/slide" Target="../slides/slide1042.xml"/><Relationship Id="rId1" Type="http://schemas.openxmlformats.org/officeDocument/2006/relationships/notesMaster" Target="../notesMasters/notesMaster1.xml"/></Relationships>
</file>

<file path=ppt/notesSlides/_rels/notesSlide1043.xml.rels><?xml version="1.0" encoding="UTF-8" standalone="yes"?>
<Relationships xmlns="http://schemas.openxmlformats.org/package/2006/relationships"><Relationship Id="rId2" Type="http://schemas.openxmlformats.org/officeDocument/2006/relationships/slide" Target="../slides/slide1043.xml"/><Relationship Id="rId1" Type="http://schemas.openxmlformats.org/officeDocument/2006/relationships/notesMaster" Target="../notesMasters/notesMaster1.xml"/></Relationships>
</file>

<file path=ppt/notesSlides/_rels/notesSlide1044.xml.rels><?xml version="1.0" encoding="UTF-8" standalone="yes"?>
<Relationships xmlns="http://schemas.openxmlformats.org/package/2006/relationships"><Relationship Id="rId2" Type="http://schemas.openxmlformats.org/officeDocument/2006/relationships/slide" Target="../slides/slide1044.xml"/><Relationship Id="rId1" Type="http://schemas.openxmlformats.org/officeDocument/2006/relationships/notesMaster" Target="../notesMasters/notesMaster1.xml"/></Relationships>
</file>

<file path=ppt/notesSlides/_rels/notesSlide1045.xml.rels><?xml version="1.0" encoding="UTF-8" standalone="yes"?>
<Relationships xmlns="http://schemas.openxmlformats.org/package/2006/relationships"><Relationship Id="rId2" Type="http://schemas.openxmlformats.org/officeDocument/2006/relationships/slide" Target="../slides/slide1045.xml"/><Relationship Id="rId1" Type="http://schemas.openxmlformats.org/officeDocument/2006/relationships/notesMaster" Target="../notesMasters/notesMaster1.xml"/></Relationships>
</file>

<file path=ppt/notesSlides/_rels/notesSlide1046.xml.rels><?xml version="1.0" encoding="UTF-8" standalone="yes"?>
<Relationships xmlns="http://schemas.openxmlformats.org/package/2006/relationships"><Relationship Id="rId2" Type="http://schemas.openxmlformats.org/officeDocument/2006/relationships/slide" Target="../slides/slide1046.xml"/><Relationship Id="rId1" Type="http://schemas.openxmlformats.org/officeDocument/2006/relationships/notesMaster" Target="../notesMasters/notesMaster1.xml"/></Relationships>
</file>

<file path=ppt/notesSlides/_rels/notesSlide1047.xml.rels><?xml version="1.0" encoding="UTF-8" standalone="yes"?>
<Relationships xmlns="http://schemas.openxmlformats.org/package/2006/relationships"><Relationship Id="rId2" Type="http://schemas.openxmlformats.org/officeDocument/2006/relationships/slide" Target="../slides/slide1047.xml"/><Relationship Id="rId1" Type="http://schemas.openxmlformats.org/officeDocument/2006/relationships/notesMaster" Target="../notesMasters/notesMaster1.xml"/></Relationships>
</file>

<file path=ppt/notesSlides/_rels/notesSlide1048.xml.rels><?xml version="1.0" encoding="UTF-8" standalone="yes"?>
<Relationships xmlns="http://schemas.openxmlformats.org/package/2006/relationships"><Relationship Id="rId2" Type="http://schemas.openxmlformats.org/officeDocument/2006/relationships/slide" Target="../slides/slide1048.xml"/><Relationship Id="rId1" Type="http://schemas.openxmlformats.org/officeDocument/2006/relationships/notesMaster" Target="../notesMasters/notesMaster1.xml"/></Relationships>
</file>

<file path=ppt/notesSlides/_rels/notesSlide1049.xml.rels><?xml version="1.0" encoding="UTF-8" standalone="yes"?>
<Relationships xmlns="http://schemas.openxmlformats.org/package/2006/relationships"><Relationship Id="rId2" Type="http://schemas.openxmlformats.org/officeDocument/2006/relationships/slide" Target="../slides/slide104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0.xml.rels><?xml version="1.0" encoding="UTF-8" standalone="yes"?>
<Relationships xmlns="http://schemas.openxmlformats.org/package/2006/relationships"><Relationship Id="rId2" Type="http://schemas.openxmlformats.org/officeDocument/2006/relationships/slide" Target="../slides/slide1050.xml"/><Relationship Id="rId1" Type="http://schemas.openxmlformats.org/officeDocument/2006/relationships/notesMaster" Target="../notesMasters/notesMaster1.xml"/></Relationships>
</file>

<file path=ppt/notesSlides/_rels/notesSlide1051.xml.rels><?xml version="1.0" encoding="UTF-8" standalone="yes"?>
<Relationships xmlns="http://schemas.openxmlformats.org/package/2006/relationships"><Relationship Id="rId2" Type="http://schemas.openxmlformats.org/officeDocument/2006/relationships/slide" Target="../slides/slide1051.xml"/><Relationship Id="rId1" Type="http://schemas.openxmlformats.org/officeDocument/2006/relationships/notesMaster" Target="../notesMasters/notesMaster1.xml"/></Relationships>
</file>

<file path=ppt/notesSlides/_rels/notesSlide1052.xml.rels><?xml version="1.0" encoding="UTF-8" standalone="yes"?>
<Relationships xmlns="http://schemas.openxmlformats.org/package/2006/relationships"><Relationship Id="rId2" Type="http://schemas.openxmlformats.org/officeDocument/2006/relationships/slide" Target="../slides/slide1052.xml"/><Relationship Id="rId1" Type="http://schemas.openxmlformats.org/officeDocument/2006/relationships/notesMaster" Target="../notesMasters/notesMaster1.xml"/></Relationships>
</file>

<file path=ppt/notesSlides/_rels/notesSlide1053.xml.rels><?xml version="1.0" encoding="UTF-8" standalone="yes"?>
<Relationships xmlns="http://schemas.openxmlformats.org/package/2006/relationships"><Relationship Id="rId2" Type="http://schemas.openxmlformats.org/officeDocument/2006/relationships/slide" Target="../slides/slide1053.xml"/><Relationship Id="rId1" Type="http://schemas.openxmlformats.org/officeDocument/2006/relationships/notesMaster" Target="../notesMasters/notesMaster1.xml"/></Relationships>
</file>

<file path=ppt/notesSlides/_rels/notesSlide1054.xml.rels><?xml version="1.0" encoding="UTF-8" standalone="yes"?>
<Relationships xmlns="http://schemas.openxmlformats.org/package/2006/relationships"><Relationship Id="rId2" Type="http://schemas.openxmlformats.org/officeDocument/2006/relationships/slide" Target="../slides/slide1054.xml"/><Relationship Id="rId1" Type="http://schemas.openxmlformats.org/officeDocument/2006/relationships/notesMaster" Target="../notesMasters/notesMaster1.xml"/></Relationships>
</file>

<file path=ppt/notesSlides/_rels/notesSlide1055.xml.rels><?xml version="1.0" encoding="UTF-8" standalone="yes"?>
<Relationships xmlns="http://schemas.openxmlformats.org/package/2006/relationships"><Relationship Id="rId2" Type="http://schemas.openxmlformats.org/officeDocument/2006/relationships/slide" Target="../slides/slide1055.xml"/><Relationship Id="rId1" Type="http://schemas.openxmlformats.org/officeDocument/2006/relationships/notesMaster" Target="../notesMasters/notesMaster1.xml"/></Relationships>
</file>

<file path=ppt/notesSlides/_rels/notesSlide1056.xml.rels><?xml version="1.0" encoding="UTF-8" standalone="yes"?>
<Relationships xmlns="http://schemas.openxmlformats.org/package/2006/relationships"><Relationship Id="rId2" Type="http://schemas.openxmlformats.org/officeDocument/2006/relationships/slide" Target="../slides/slide1056.xml"/><Relationship Id="rId1" Type="http://schemas.openxmlformats.org/officeDocument/2006/relationships/notesMaster" Target="../notesMasters/notesMaster1.xml"/></Relationships>
</file>

<file path=ppt/notesSlides/_rels/notesSlide1057.xml.rels><?xml version="1.0" encoding="UTF-8" standalone="yes"?>
<Relationships xmlns="http://schemas.openxmlformats.org/package/2006/relationships"><Relationship Id="rId2" Type="http://schemas.openxmlformats.org/officeDocument/2006/relationships/slide" Target="../slides/slide1057.xml"/><Relationship Id="rId1" Type="http://schemas.openxmlformats.org/officeDocument/2006/relationships/notesMaster" Target="../notesMasters/notesMaster1.xml"/></Relationships>
</file>

<file path=ppt/notesSlides/_rels/notesSlide1058.xml.rels><?xml version="1.0" encoding="UTF-8" standalone="yes"?>
<Relationships xmlns="http://schemas.openxmlformats.org/package/2006/relationships"><Relationship Id="rId2" Type="http://schemas.openxmlformats.org/officeDocument/2006/relationships/slide" Target="../slides/slide1058.xml"/><Relationship Id="rId1" Type="http://schemas.openxmlformats.org/officeDocument/2006/relationships/notesMaster" Target="../notesMasters/notesMaster1.xml"/></Relationships>
</file>

<file path=ppt/notesSlides/_rels/notesSlide1059.xml.rels><?xml version="1.0" encoding="UTF-8" standalone="yes"?>
<Relationships xmlns="http://schemas.openxmlformats.org/package/2006/relationships"><Relationship Id="rId2" Type="http://schemas.openxmlformats.org/officeDocument/2006/relationships/slide" Target="../slides/slide105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0.xml.rels><?xml version="1.0" encoding="UTF-8" standalone="yes"?>
<Relationships xmlns="http://schemas.openxmlformats.org/package/2006/relationships"><Relationship Id="rId2" Type="http://schemas.openxmlformats.org/officeDocument/2006/relationships/slide" Target="../slides/slide1060.xml"/><Relationship Id="rId1" Type="http://schemas.openxmlformats.org/officeDocument/2006/relationships/notesMaster" Target="../notesMasters/notesMaster1.xml"/></Relationships>
</file>

<file path=ppt/notesSlides/_rels/notesSlide1061.xml.rels><?xml version="1.0" encoding="UTF-8" standalone="yes"?>
<Relationships xmlns="http://schemas.openxmlformats.org/package/2006/relationships"><Relationship Id="rId2" Type="http://schemas.openxmlformats.org/officeDocument/2006/relationships/slide" Target="../slides/slide1061.xml"/><Relationship Id="rId1" Type="http://schemas.openxmlformats.org/officeDocument/2006/relationships/notesMaster" Target="../notesMasters/notesMaster1.xml"/></Relationships>
</file>

<file path=ppt/notesSlides/_rels/notesSlide1062.xml.rels><?xml version="1.0" encoding="UTF-8" standalone="yes"?>
<Relationships xmlns="http://schemas.openxmlformats.org/package/2006/relationships"><Relationship Id="rId2" Type="http://schemas.openxmlformats.org/officeDocument/2006/relationships/slide" Target="../slides/slide1062.xml"/><Relationship Id="rId1" Type="http://schemas.openxmlformats.org/officeDocument/2006/relationships/notesMaster" Target="../notesMasters/notesMaster1.xml"/></Relationships>
</file>

<file path=ppt/notesSlides/_rels/notesSlide1063.xml.rels><?xml version="1.0" encoding="UTF-8" standalone="yes"?>
<Relationships xmlns="http://schemas.openxmlformats.org/package/2006/relationships"><Relationship Id="rId2" Type="http://schemas.openxmlformats.org/officeDocument/2006/relationships/slide" Target="../slides/slide1063.xml"/><Relationship Id="rId1" Type="http://schemas.openxmlformats.org/officeDocument/2006/relationships/notesMaster" Target="../notesMasters/notesMaster1.xml"/></Relationships>
</file>

<file path=ppt/notesSlides/_rels/notesSlide1064.xml.rels><?xml version="1.0" encoding="UTF-8" standalone="yes"?>
<Relationships xmlns="http://schemas.openxmlformats.org/package/2006/relationships"><Relationship Id="rId2" Type="http://schemas.openxmlformats.org/officeDocument/2006/relationships/slide" Target="../slides/slide1064.xml"/><Relationship Id="rId1" Type="http://schemas.openxmlformats.org/officeDocument/2006/relationships/notesMaster" Target="../notesMasters/notesMaster1.xml"/></Relationships>
</file>

<file path=ppt/notesSlides/_rels/notesSlide1065.xml.rels><?xml version="1.0" encoding="UTF-8" standalone="yes"?>
<Relationships xmlns="http://schemas.openxmlformats.org/package/2006/relationships"><Relationship Id="rId2" Type="http://schemas.openxmlformats.org/officeDocument/2006/relationships/slide" Target="../slides/slide1065.xml"/><Relationship Id="rId1" Type="http://schemas.openxmlformats.org/officeDocument/2006/relationships/notesMaster" Target="../notesMasters/notesMaster1.xml"/></Relationships>
</file>

<file path=ppt/notesSlides/_rels/notesSlide1066.xml.rels><?xml version="1.0" encoding="UTF-8" standalone="yes"?>
<Relationships xmlns="http://schemas.openxmlformats.org/package/2006/relationships"><Relationship Id="rId2" Type="http://schemas.openxmlformats.org/officeDocument/2006/relationships/slide" Target="../slides/slide1066.xml"/><Relationship Id="rId1" Type="http://schemas.openxmlformats.org/officeDocument/2006/relationships/notesMaster" Target="../notesMasters/notesMaster1.xml"/></Relationships>
</file>

<file path=ppt/notesSlides/_rels/notesSlide1067.xml.rels><?xml version="1.0" encoding="UTF-8" standalone="yes"?>
<Relationships xmlns="http://schemas.openxmlformats.org/package/2006/relationships"><Relationship Id="rId2" Type="http://schemas.openxmlformats.org/officeDocument/2006/relationships/slide" Target="../slides/slide1067.xml"/><Relationship Id="rId1" Type="http://schemas.openxmlformats.org/officeDocument/2006/relationships/notesMaster" Target="../notesMasters/notesMaster1.xml"/></Relationships>
</file>

<file path=ppt/notesSlides/_rels/notesSlide1068.xml.rels><?xml version="1.0" encoding="UTF-8" standalone="yes"?>
<Relationships xmlns="http://schemas.openxmlformats.org/package/2006/relationships"><Relationship Id="rId2" Type="http://schemas.openxmlformats.org/officeDocument/2006/relationships/slide" Target="../slides/slide1068.xml"/><Relationship Id="rId1" Type="http://schemas.openxmlformats.org/officeDocument/2006/relationships/notesMaster" Target="../notesMasters/notesMaster1.xml"/></Relationships>
</file>

<file path=ppt/notesSlides/_rels/notesSlide1069.xml.rels><?xml version="1.0" encoding="UTF-8" standalone="yes"?>
<Relationships xmlns="http://schemas.openxmlformats.org/package/2006/relationships"><Relationship Id="rId2" Type="http://schemas.openxmlformats.org/officeDocument/2006/relationships/slide" Target="../slides/slide10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0.xml.rels><?xml version="1.0" encoding="UTF-8" standalone="yes"?>
<Relationships xmlns="http://schemas.openxmlformats.org/package/2006/relationships"><Relationship Id="rId2" Type="http://schemas.openxmlformats.org/officeDocument/2006/relationships/slide" Target="../slides/slide1070.xml"/><Relationship Id="rId1" Type="http://schemas.openxmlformats.org/officeDocument/2006/relationships/notesMaster" Target="../notesMasters/notesMaster1.xml"/></Relationships>
</file>

<file path=ppt/notesSlides/_rels/notesSlide1071.xml.rels><?xml version="1.0" encoding="UTF-8" standalone="yes"?>
<Relationships xmlns="http://schemas.openxmlformats.org/package/2006/relationships"><Relationship Id="rId2" Type="http://schemas.openxmlformats.org/officeDocument/2006/relationships/slide" Target="../slides/slide1071.xml"/><Relationship Id="rId1" Type="http://schemas.openxmlformats.org/officeDocument/2006/relationships/notesMaster" Target="../notesMasters/notesMaster1.xml"/></Relationships>
</file>

<file path=ppt/notesSlides/_rels/notesSlide1072.xml.rels><?xml version="1.0" encoding="UTF-8" standalone="yes"?>
<Relationships xmlns="http://schemas.openxmlformats.org/package/2006/relationships"><Relationship Id="rId2" Type="http://schemas.openxmlformats.org/officeDocument/2006/relationships/slide" Target="../slides/slide1072.xml"/><Relationship Id="rId1" Type="http://schemas.openxmlformats.org/officeDocument/2006/relationships/notesMaster" Target="../notesMasters/notesMaster1.xml"/></Relationships>
</file>

<file path=ppt/notesSlides/_rels/notesSlide1073.xml.rels><?xml version="1.0" encoding="UTF-8" standalone="yes"?>
<Relationships xmlns="http://schemas.openxmlformats.org/package/2006/relationships"><Relationship Id="rId2" Type="http://schemas.openxmlformats.org/officeDocument/2006/relationships/slide" Target="../slides/slide1073.xml"/><Relationship Id="rId1" Type="http://schemas.openxmlformats.org/officeDocument/2006/relationships/notesMaster" Target="../notesMasters/notesMaster1.xml"/></Relationships>
</file>

<file path=ppt/notesSlides/_rels/notesSlide1074.xml.rels><?xml version="1.0" encoding="UTF-8" standalone="yes"?>
<Relationships xmlns="http://schemas.openxmlformats.org/package/2006/relationships"><Relationship Id="rId2" Type="http://schemas.openxmlformats.org/officeDocument/2006/relationships/slide" Target="../slides/slide1074.xml"/><Relationship Id="rId1" Type="http://schemas.openxmlformats.org/officeDocument/2006/relationships/notesMaster" Target="../notesMasters/notesMaster1.xml"/></Relationships>
</file>

<file path=ppt/notesSlides/_rels/notesSlide1075.xml.rels><?xml version="1.0" encoding="UTF-8" standalone="yes"?>
<Relationships xmlns="http://schemas.openxmlformats.org/package/2006/relationships"><Relationship Id="rId2" Type="http://schemas.openxmlformats.org/officeDocument/2006/relationships/slide" Target="../slides/slide1075.xml"/><Relationship Id="rId1" Type="http://schemas.openxmlformats.org/officeDocument/2006/relationships/notesMaster" Target="../notesMasters/notesMaster1.xml"/></Relationships>
</file>

<file path=ppt/notesSlides/_rels/notesSlide1076.xml.rels><?xml version="1.0" encoding="UTF-8" standalone="yes"?>
<Relationships xmlns="http://schemas.openxmlformats.org/package/2006/relationships"><Relationship Id="rId2" Type="http://schemas.openxmlformats.org/officeDocument/2006/relationships/slide" Target="../slides/slide1076.xml"/><Relationship Id="rId1" Type="http://schemas.openxmlformats.org/officeDocument/2006/relationships/notesMaster" Target="../notesMasters/notesMaster1.xml"/></Relationships>
</file>

<file path=ppt/notesSlides/_rels/notesSlide1077.xml.rels><?xml version="1.0" encoding="UTF-8" standalone="yes"?>
<Relationships xmlns="http://schemas.openxmlformats.org/package/2006/relationships"><Relationship Id="rId2" Type="http://schemas.openxmlformats.org/officeDocument/2006/relationships/slide" Target="../slides/slide1077.xml"/><Relationship Id="rId1" Type="http://schemas.openxmlformats.org/officeDocument/2006/relationships/notesMaster" Target="../notesMasters/notesMaster1.xml"/></Relationships>
</file>

<file path=ppt/notesSlides/_rels/notesSlide1078.xml.rels><?xml version="1.0" encoding="UTF-8" standalone="yes"?>
<Relationships xmlns="http://schemas.openxmlformats.org/package/2006/relationships"><Relationship Id="rId2" Type="http://schemas.openxmlformats.org/officeDocument/2006/relationships/slide" Target="../slides/slide1078.xml"/><Relationship Id="rId1" Type="http://schemas.openxmlformats.org/officeDocument/2006/relationships/notesMaster" Target="../notesMasters/notesMaster1.xml"/></Relationships>
</file>

<file path=ppt/notesSlides/_rels/notesSlide1079.xml.rels><?xml version="1.0" encoding="UTF-8" standalone="yes"?>
<Relationships xmlns="http://schemas.openxmlformats.org/package/2006/relationships"><Relationship Id="rId2" Type="http://schemas.openxmlformats.org/officeDocument/2006/relationships/slide" Target="../slides/slide107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0.xml.rels><?xml version="1.0" encoding="UTF-8" standalone="yes"?>
<Relationships xmlns="http://schemas.openxmlformats.org/package/2006/relationships"><Relationship Id="rId2" Type="http://schemas.openxmlformats.org/officeDocument/2006/relationships/slide" Target="../slides/slide1080.xml"/><Relationship Id="rId1" Type="http://schemas.openxmlformats.org/officeDocument/2006/relationships/notesMaster" Target="../notesMasters/notesMaster1.xml"/></Relationships>
</file>

<file path=ppt/notesSlides/_rels/notesSlide1081.xml.rels><?xml version="1.0" encoding="UTF-8" standalone="yes"?>
<Relationships xmlns="http://schemas.openxmlformats.org/package/2006/relationships"><Relationship Id="rId2" Type="http://schemas.openxmlformats.org/officeDocument/2006/relationships/slide" Target="../slides/slide1081.xml"/><Relationship Id="rId1" Type="http://schemas.openxmlformats.org/officeDocument/2006/relationships/notesMaster" Target="../notesMasters/notesMaster1.xml"/></Relationships>
</file>

<file path=ppt/notesSlides/_rels/notesSlide1082.xml.rels><?xml version="1.0" encoding="UTF-8" standalone="yes"?>
<Relationships xmlns="http://schemas.openxmlformats.org/package/2006/relationships"><Relationship Id="rId2" Type="http://schemas.openxmlformats.org/officeDocument/2006/relationships/slide" Target="../slides/slide1082.xml"/><Relationship Id="rId1" Type="http://schemas.openxmlformats.org/officeDocument/2006/relationships/notesMaster" Target="../notesMasters/notesMaster1.xml"/></Relationships>
</file>

<file path=ppt/notesSlides/_rels/notesSlide1083.xml.rels><?xml version="1.0" encoding="UTF-8" standalone="yes"?>
<Relationships xmlns="http://schemas.openxmlformats.org/package/2006/relationships"><Relationship Id="rId2" Type="http://schemas.openxmlformats.org/officeDocument/2006/relationships/slide" Target="../slides/slide1083.xml"/><Relationship Id="rId1" Type="http://schemas.openxmlformats.org/officeDocument/2006/relationships/notesMaster" Target="../notesMasters/notesMaster1.xml"/></Relationships>
</file>

<file path=ppt/notesSlides/_rels/notesSlide1084.xml.rels><?xml version="1.0" encoding="UTF-8" standalone="yes"?>
<Relationships xmlns="http://schemas.openxmlformats.org/package/2006/relationships"><Relationship Id="rId2" Type="http://schemas.openxmlformats.org/officeDocument/2006/relationships/slide" Target="../slides/slide1084.xml"/><Relationship Id="rId1" Type="http://schemas.openxmlformats.org/officeDocument/2006/relationships/notesMaster" Target="../notesMasters/notesMaster1.xml"/></Relationships>
</file>

<file path=ppt/notesSlides/_rels/notesSlide1085.xml.rels><?xml version="1.0" encoding="UTF-8" standalone="yes"?>
<Relationships xmlns="http://schemas.openxmlformats.org/package/2006/relationships"><Relationship Id="rId2" Type="http://schemas.openxmlformats.org/officeDocument/2006/relationships/slide" Target="../slides/slide1085.xml"/><Relationship Id="rId1" Type="http://schemas.openxmlformats.org/officeDocument/2006/relationships/notesMaster" Target="../notesMasters/notesMaster1.xml"/></Relationships>
</file>

<file path=ppt/notesSlides/_rels/notesSlide1086.xml.rels><?xml version="1.0" encoding="UTF-8" standalone="yes"?>
<Relationships xmlns="http://schemas.openxmlformats.org/package/2006/relationships"><Relationship Id="rId2" Type="http://schemas.openxmlformats.org/officeDocument/2006/relationships/slide" Target="../slides/slide1086.xml"/><Relationship Id="rId1" Type="http://schemas.openxmlformats.org/officeDocument/2006/relationships/notesMaster" Target="../notesMasters/notesMaster1.xml"/></Relationships>
</file>

<file path=ppt/notesSlides/_rels/notesSlide1087.xml.rels><?xml version="1.0" encoding="UTF-8" standalone="yes"?>
<Relationships xmlns="http://schemas.openxmlformats.org/package/2006/relationships"><Relationship Id="rId2" Type="http://schemas.openxmlformats.org/officeDocument/2006/relationships/slide" Target="../slides/slide1087.xml"/><Relationship Id="rId1" Type="http://schemas.openxmlformats.org/officeDocument/2006/relationships/notesMaster" Target="../notesMasters/notesMaster1.xml"/></Relationships>
</file>

<file path=ppt/notesSlides/_rels/notesSlide1088.xml.rels><?xml version="1.0" encoding="UTF-8" standalone="yes"?>
<Relationships xmlns="http://schemas.openxmlformats.org/package/2006/relationships"><Relationship Id="rId2" Type="http://schemas.openxmlformats.org/officeDocument/2006/relationships/slide" Target="../slides/slide1088.xml"/><Relationship Id="rId1" Type="http://schemas.openxmlformats.org/officeDocument/2006/relationships/notesMaster" Target="../notesMasters/notesMaster1.xml"/></Relationships>
</file>

<file path=ppt/notesSlides/_rels/notesSlide1089.xml.rels><?xml version="1.0" encoding="UTF-8" standalone="yes"?>
<Relationships xmlns="http://schemas.openxmlformats.org/package/2006/relationships"><Relationship Id="rId2" Type="http://schemas.openxmlformats.org/officeDocument/2006/relationships/slide" Target="../slides/slide108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0.xml.rels><?xml version="1.0" encoding="UTF-8" standalone="yes"?>
<Relationships xmlns="http://schemas.openxmlformats.org/package/2006/relationships"><Relationship Id="rId2" Type="http://schemas.openxmlformats.org/officeDocument/2006/relationships/slide" Target="../slides/slide1090.xml"/><Relationship Id="rId1" Type="http://schemas.openxmlformats.org/officeDocument/2006/relationships/notesMaster" Target="../notesMasters/notesMaster1.xml"/></Relationships>
</file>

<file path=ppt/notesSlides/_rels/notesSlide1091.xml.rels><?xml version="1.0" encoding="UTF-8" standalone="yes"?>
<Relationships xmlns="http://schemas.openxmlformats.org/package/2006/relationships"><Relationship Id="rId2" Type="http://schemas.openxmlformats.org/officeDocument/2006/relationships/slide" Target="../slides/slide1091.xml"/><Relationship Id="rId1" Type="http://schemas.openxmlformats.org/officeDocument/2006/relationships/notesMaster" Target="../notesMasters/notesMaster1.xml"/></Relationships>
</file>

<file path=ppt/notesSlides/_rels/notesSlide1092.xml.rels><?xml version="1.0" encoding="UTF-8" standalone="yes"?>
<Relationships xmlns="http://schemas.openxmlformats.org/package/2006/relationships"><Relationship Id="rId2" Type="http://schemas.openxmlformats.org/officeDocument/2006/relationships/slide" Target="../slides/slide1092.xml"/><Relationship Id="rId1" Type="http://schemas.openxmlformats.org/officeDocument/2006/relationships/notesMaster" Target="../notesMasters/notesMaster1.xml"/></Relationships>
</file>

<file path=ppt/notesSlides/_rels/notesSlide1093.xml.rels><?xml version="1.0" encoding="UTF-8" standalone="yes"?>
<Relationships xmlns="http://schemas.openxmlformats.org/package/2006/relationships"><Relationship Id="rId2" Type="http://schemas.openxmlformats.org/officeDocument/2006/relationships/slide" Target="../slides/slide1093.xml"/><Relationship Id="rId1" Type="http://schemas.openxmlformats.org/officeDocument/2006/relationships/notesMaster" Target="../notesMasters/notesMaster1.xml"/></Relationships>
</file>

<file path=ppt/notesSlides/_rels/notesSlide1094.xml.rels><?xml version="1.0" encoding="UTF-8" standalone="yes"?>
<Relationships xmlns="http://schemas.openxmlformats.org/package/2006/relationships"><Relationship Id="rId2" Type="http://schemas.openxmlformats.org/officeDocument/2006/relationships/slide" Target="../slides/slide1094.xml"/><Relationship Id="rId1" Type="http://schemas.openxmlformats.org/officeDocument/2006/relationships/notesMaster" Target="../notesMasters/notesMaster1.xml"/></Relationships>
</file>

<file path=ppt/notesSlides/_rels/notesSlide1095.xml.rels><?xml version="1.0" encoding="UTF-8" standalone="yes"?>
<Relationships xmlns="http://schemas.openxmlformats.org/package/2006/relationships"><Relationship Id="rId2" Type="http://schemas.openxmlformats.org/officeDocument/2006/relationships/slide" Target="../slides/slide1095.xml"/><Relationship Id="rId1" Type="http://schemas.openxmlformats.org/officeDocument/2006/relationships/notesMaster" Target="../notesMasters/notesMaster1.xml"/></Relationships>
</file>

<file path=ppt/notesSlides/_rels/notesSlide1096.xml.rels><?xml version="1.0" encoding="UTF-8" standalone="yes"?>
<Relationships xmlns="http://schemas.openxmlformats.org/package/2006/relationships"><Relationship Id="rId2" Type="http://schemas.openxmlformats.org/officeDocument/2006/relationships/slide" Target="../slides/slide1096.xml"/><Relationship Id="rId1" Type="http://schemas.openxmlformats.org/officeDocument/2006/relationships/notesMaster" Target="../notesMasters/notesMaster1.xml"/></Relationships>
</file>

<file path=ppt/notesSlides/_rels/notesSlide1097.xml.rels><?xml version="1.0" encoding="UTF-8" standalone="yes"?>
<Relationships xmlns="http://schemas.openxmlformats.org/package/2006/relationships"><Relationship Id="rId2" Type="http://schemas.openxmlformats.org/officeDocument/2006/relationships/slide" Target="../slides/slide1097.xml"/><Relationship Id="rId1" Type="http://schemas.openxmlformats.org/officeDocument/2006/relationships/notesMaster" Target="../notesMasters/notesMaster1.xml"/></Relationships>
</file>

<file path=ppt/notesSlides/_rels/notesSlide1098.xml.rels><?xml version="1.0" encoding="UTF-8" standalone="yes"?>
<Relationships xmlns="http://schemas.openxmlformats.org/package/2006/relationships"><Relationship Id="rId2" Type="http://schemas.openxmlformats.org/officeDocument/2006/relationships/slide" Target="../slides/slide1098.xml"/><Relationship Id="rId1" Type="http://schemas.openxmlformats.org/officeDocument/2006/relationships/notesMaster" Target="../notesMasters/notesMaster1.xml"/></Relationships>
</file>

<file path=ppt/notesSlides/_rels/notesSlide1099.xml.rels><?xml version="1.0" encoding="UTF-8" standalone="yes"?>
<Relationships xmlns="http://schemas.openxmlformats.org/package/2006/relationships"><Relationship Id="rId2" Type="http://schemas.openxmlformats.org/officeDocument/2006/relationships/slide" Target="../slides/slide10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00.xml.rels><?xml version="1.0" encoding="UTF-8" standalone="yes"?>
<Relationships xmlns="http://schemas.openxmlformats.org/package/2006/relationships"><Relationship Id="rId2" Type="http://schemas.openxmlformats.org/officeDocument/2006/relationships/slide" Target="../slides/slide1100.xml"/><Relationship Id="rId1" Type="http://schemas.openxmlformats.org/officeDocument/2006/relationships/notesMaster" Target="../notesMasters/notesMaster1.xml"/></Relationships>
</file>

<file path=ppt/notesSlides/_rels/notesSlide1101.xml.rels><?xml version="1.0" encoding="UTF-8" standalone="yes"?>
<Relationships xmlns="http://schemas.openxmlformats.org/package/2006/relationships"><Relationship Id="rId2" Type="http://schemas.openxmlformats.org/officeDocument/2006/relationships/slide" Target="../slides/slide1101.xml"/><Relationship Id="rId1" Type="http://schemas.openxmlformats.org/officeDocument/2006/relationships/notesMaster" Target="../notesMasters/notesMaster1.xml"/></Relationships>
</file>

<file path=ppt/notesSlides/_rels/notesSlide1102.xml.rels><?xml version="1.0" encoding="UTF-8" standalone="yes"?>
<Relationships xmlns="http://schemas.openxmlformats.org/package/2006/relationships"><Relationship Id="rId2" Type="http://schemas.openxmlformats.org/officeDocument/2006/relationships/slide" Target="../slides/slide1102.xml"/><Relationship Id="rId1" Type="http://schemas.openxmlformats.org/officeDocument/2006/relationships/notesMaster" Target="../notesMasters/notesMaster1.xml"/></Relationships>
</file>

<file path=ppt/notesSlides/_rels/notesSlide1103.xml.rels><?xml version="1.0" encoding="UTF-8" standalone="yes"?>
<Relationships xmlns="http://schemas.openxmlformats.org/package/2006/relationships"><Relationship Id="rId2" Type="http://schemas.openxmlformats.org/officeDocument/2006/relationships/slide" Target="../slides/slide1103.xml"/><Relationship Id="rId1" Type="http://schemas.openxmlformats.org/officeDocument/2006/relationships/notesMaster" Target="../notesMasters/notesMaster1.xml"/></Relationships>
</file>

<file path=ppt/notesSlides/_rels/notesSlide1104.xml.rels><?xml version="1.0" encoding="UTF-8" standalone="yes"?>
<Relationships xmlns="http://schemas.openxmlformats.org/package/2006/relationships"><Relationship Id="rId2" Type="http://schemas.openxmlformats.org/officeDocument/2006/relationships/slide" Target="../slides/slide1104.xml"/><Relationship Id="rId1" Type="http://schemas.openxmlformats.org/officeDocument/2006/relationships/notesMaster" Target="../notesMasters/notesMaster1.xml"/></Relationships>
</file>

<file path=ppt/notesSlides/_rels/notesSlide1105.xml.rels><?xml version="1.0" encoding="UTF-8" standalone="yes"?>
<Relationships xmlns="http://schemas.openxmlformats.org/package/2006/relationships"><Relationship Id="rId2" Type="http://schemas.openxmlformats.org/officeDocument/2006/relationships/slide" Target="../slides/slide1105.xml"/><Relationship Id="rId1" Type="http://schemas.openxmlformats.org/officeDocument/2006/relationships/notesMaster" Target="../notesMasters/notesMaster1.xml"/></Relationships>
</file>

<file path=ppt/notesSlides/_rels/notesSlide1106.xml.rels><?xml version="1.0" encoding="UTF-8" standalone="yes"?>
<Relationships xmlns="http://schemas.openxmlformats.org/package/2006/relationships"><Relationship Id="rId3" Type="http://schemas.openxmlformats.org/officeDocument/2006/relationships/hyperlink" Target="https://github.com/CoderContenidos/PracticaIntegradoraCursoBackend" TargetMode="External"/><Relationship Id="rId2" Type="http://schemas.openxmlformats.org/officeDocument/2006/relationships/slide" Target="../slides/slide1106.xml"/><Relationship Id="rId1" Type="http://schemas.openxmlformats.org/officeDocument/2006/relationships/notesMaster" Target="../notesMasters/notesMaster1.xml"/></Relationships>
</file>

<file path=ppt/notesSlides/_rels/notesSlide1107.xml.rels><?xml version="1.0" encoding="UTF-8" standalone="yes"?>
<Relationships xmlns="http://schemas.openxmlformats.org/package/2006/relationships"><Relationship Id="rId2" Type="http://schemas.openxmlformats.org/officeDocument/2006/relationships/slide" Target="../slides/slide1107.xml"/><Relationship Id="rId1" Type="http://schemas.openxmlformats.org/officeDocument/2006/relationships/notesMaster" Target="../notesMasters/notesMaster1.xml"/></Relationships>
</file>

<file path=ppt/notesSlides/_rels/notesSlide1108.xml.rels><?xml version="1.0" encoding="UTF-8" standalone="yes"?>
<Relationships xmlns="http://schemas.openxmlformats.org/package/2006/relationships"><Relationship Id="rId2" Type="http://schemas.openxmlformats.org/officeDocument/2006/relationships/slide" Target="../slides/slide1108.xml"/><Relationship Id="rId1" Type="http://schemas.openxmlformats.org/officeDocument/2006/relationships/notesMaster" Target="../notesMasters/notesMaster1.xml"/></Relationships>
</file>

<file path=ppt/notesSlides/_rels/notesSlide1109.xml.rels><?xml version="1.0" encoding="UTF-8" standalone="yes"?>
<Relationships xmlns="http://schemas.openxmlformats.org/package/2006/relationships"><Relationship Id="rId2" Type="http://schemas.openxmlformats.org/officeDocument/2006/relationships/slide" Target="../slides/slide110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0.xml.rels><?xml version="1.0" encoding="UTF-8" standalone="yes"?>
<Relationships xmlns="http://schemas.openxmlformats.org/package/2006/relationships"><Relationship Id="rId2" Type="http://schemas.openxmlformats.org/officeDocument/2006/relationships/slide" Target="../slides/slide1110.xml"/><Relationship Id="rId1" Type="http://schemas.openxmlformats.org/officeDocument/2006/relationships/notesMaster" Target="../notesMasters/notesMaster1.xml"/></Relationships>
</file>

<file path=ppt/notesSlides/_rels/notesSlide1111.xml.rels><?xml version="1.0" encoding="UTF-8" standalone="yes"?>
<Relationships xmlns="http://schemas.openxmlformats.org/package/2006/relationships"><Relationship Id="rId2" Type="http://schemas.openxmlformats.org/officeDocument/2006/relationships/slide" Target="../slides/slide1111.xml"/><Relationship Id="rId1" Type="http://schemas.openxmlformats.org/officeDocument/2006/relationships/notesMaster" Target="../notesMasters/notesMaster1.xml"/></Relationships>
</file>

<file path=ppt/notesSlides/_rels/notesSlide1112.xml.rels><?xml version="1.0" encoding="UTF-8" standalone="yes"?>
<Relationships xmlns="http://schemas.openxmlformats.org/package/2006/relationships"><Relationship Id="rId2" Type="http://schemas.openxmlformats.org/officeDocument/2006/relationships/slide" Target="../slides/slide1112.xml"/><Relationship Id="rId1" Type="http://schemas.openxmlformats.org/officeDocument/2006/relationships/notesMaster" Target="../notesMasters/notesMaster1.xml"/></Relationships>
</file>

<file path=ppt/notesSlides/_rels/notesSlide1113.xml.rels><?xml version="1.0" encoding="UTF-8" standalone="yes"?>
<Relationships xmlns="http://schemas.openxmlformats.org/package/2006/relationships"><Relationship Id="rId2" Type="http://schemas.openxmlformats.org/officeDocument/2006/relationships/slide" Target="../slides/slide1113.xml"/><Relationship Id="rId1" Type="http://schemas.openxmlformats.org/officeDocument/2006/relationships/notesMaster" Target="../notesMasters/notesMaster1.xml"/></Relationships>
</file>

<file path=ppt/notesSlides/_rels/notesSlide1114.xml.rels><?xml version="1.0" encoding="UTF-8" standalone="yes"?>
<Relationships xmlns="http://schemas.openxmlformats.org/package/2006/relationships"><Relationship Id="rId2" Type="http://schemas.openxmlformats.org/officeDocument/2006/relationships/slide" Target="../slides/slide1114.xml"/><Relationship Id="rId1" Type="http://schemas.openxmlformats.org/officeDocument/2006/relationships/notesMaster" Target="../notesMasters/notesMaster1.xml"/></Relationships>
</file>

<file path=ppt/notesSlides/_rels/notesSlide1115.xml.rels><?xml version="1.0" encoding="UTF-8" standalone="yes"?>
<Relationships xmlns="http://schemas.openxmlformats.org/package/2006/relationships"><Relationship Id="rId2" Type="http://schemas.openxmlformats.org/officeDocument/2006/relationships/slide" Target="../slides/slide1115.xml"/><Relationship Id="rId1" Type="http://schemas.openxmlformats.org/officeDocument/2006/relationships/notesMaster" Target="../notesMasters/notesMaster1.xml"/></Relationships>
</file>

<file path=ppt/notesSlides/_rels/notesSlide1116.xml.rels><?xml version="1.0" encoding="UTF-8" standalone="yes"?>
<Relationships xmlns="http://schemas.openxmlformats.org/package/2006/relationships"><Relationship Id="rId2" Type="http://schemas.openxmlformats.org/officeDocument/2006/relationships/slide" Target="../slides/slide1116.xml"/><Relationship Id="rId1" Type="http://schemas.openxmlformats.org/officeDocument/2006/relationships/notesMaster" Target="../notesMasters/notesMaster1.xml"/></Relationships>
</file>

<file path=ppt/notesSlides/_rels/notesSlide1117.xml.rels><?xml version="1.0" encoding="UTF-8" standalone="yes"?>
<Relationships xmlns="http://schemas.openxmlformats.org/package/2006/relationships"><Relationship Id="rId2" Type="http://schemas.openxmlformats.org/officeDocument/2006/relationships/slide" Target="../slides/slide1117.xml"/><Relationship Id="rId1" Type="http://schemas.openxmlformats.org/officeDocument/2006/relationships/notesMaster" Target="../notesMasters/notesMaster1.xml"/></Relationships>
</file>

<file path=ppt/notesSlides/_rels/notesSlide1118.xml.rels><?xml version="1.0" encoding="UTF-8" standalone="yes"?>
<Relationships xmlns="http://schemas.openxmlformats.org/package/2006/relationships"><Relationship Id="rId2" Type="http://schemas.openxmlformats.org/officeDocument/2006/relationships/slide" Target="../slides/slide1118.xml"/><Relationship Id="rId1" Type="http://schemas.openxmlformats.org/officeDocument/2006/relationships/notesMaster" Target="../notesMasters/notesMaster1.xml"/></Relationships>
</file>

<file path=ppt/notesSlides/_rels/notesSlide1119.xml.rels><?xml version="1.0" encoding="UTF-8" standalone="yes"?>
<Relationships xmlns="http://schemas.openxmlformats.org/package/2006/relationships"><Relationship Id="rId2" Type="http://schemas.openxmlformats.org/officeDocument/2006/relationships/slide" Target="../slides/slide1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0.xml.rels><?xml version="1.0" encoding="UTF-8" standalone="yes"?>
<Relationships xmlns="http://schemas.openxmlformats.org/package/2006/relationships"><Relationship Id="rId2" Type="http://schemas.openxmlformats.org/officeDocument/2006/relationships/slide" Target="../slides/slide1120.xml"/><Relationship Id="rId1" Type="http://schemas.openxmlformats.org/officeDocument/2006/relationships/notesMaster" Target="../notesMasters/notesMaster1.xml"/></Relationships>
</file>

<file path=ppt/notesSlides/_rels/notesSlide1121.xml.rels><?xml version="1.0" encoding="UTF-8" standalone="yes"?>
<Relationships xmlns="http://schemas.openxmlformats.org/package/2006/relationships"><Relationship Id="rId2" Type="http://schemas.openxmlformats.org/officeDocument/2006/relationships/slide" Target="../slides/slide1121.xml"/><Relationship Id="rId1" Type="http://schemas.openxmlformats.org/officeDocument/2006/relationships/notesMaster" Target="../notesMasters/notesMaster1.xml"/></Relationships>
</file>

<file path=ppt/notesSlides/_rels/notesSlide1122.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1122.xml"/><Relationship Id="rId1" Type="http://schemas.openxmlformats.org/officeDocument/2006/relationships/notesMaster" Target="../notesMasters/notesMaster1.xml"/></Relationships>
</file>

<file path=ppt/notesSlides/_rels/notesSlide1123.xml.rels><?xml version="1.0" encoding="UTF-8" standalone="yes"?>
<Relationships xmlns="http://schemas.openxmlformats.org/package/2006/relationships"><Relationship Id="rId2" Type="http://schemas.openxmlformats.org/officeDocument/2006/relationships/slide" Target="../slides/slide1123.xml"/><Relationship Id="rId1" Type="http://schemas.openxmlformats.org/officeDocument/2006/relationships/notesMaster" Target="../notesMasters/notesMaster1.xml"/></Relationships>
</file>

<file path=ppt/notesSlides/_rels/notesSlide1124.xml.rels><?xml version="1.0" encoding="UTF-8" standalone="yes"?>
<Relationships xmlns="http://schemas.openxmlformats.org/package/2006/relationships"><Relationship Id="rId2" Type="http://schemas.openxmlformats.org/officeDocument/2006/relationships/slide" Target="../slides/slide1124.xml"/><Relationship Id="rId1" Type="http://schemas.openxmlformats.org/officeDocument/2006/relationships/notesMaster" Target="../notesMasters/notesMaster1.xml"/></Relationships>
</file>

<file path=ppt/notesSlides/_rels/notesSlide1125.xml.rels><?xml version="1.0" encoding="UTF-8" standalone="yes"?>
<Relationships xmlns="http://schemas.openxmlformats.org/package/2006/relationships"><Relationship Id="rId2" Type="http://schemas.openxmlformats.org/officeDocument/2006/relationships/slide" Target="../slides/slide1125.xml"/><Relationship Id="rId1" Type="http://schemas.openxmlformats.org/officeDocument/2006/relationships/notesMaster" Target="../notesMasters/notesMaster1.xml"/></Relationships>
</file>

<file path=ppt/notesSlides/_rels/notesSlide1126.xml.rels><?xml version="1.0" encoding="UTF-8" standalone="yes"?>
<Relationships xmlns="http://schemas.openxmlformats.org/package/2006/relationships"><Relationship Id="rId2" Type="http://schemas.openxmlformats.org/officeDocument/2006/relationships/slide" Target="../slides/slide1126.xml"/><Relationship Id="rId1" Type="http://schemas.openxmlformats.org/officeDocument/2006/relationships/notesMaster" Target="../notesMasters/notesMaster1.xml"/></Relationships>
</file>

<file path=ppt/notesSlides/_rels/notesSlide1127.xml.rels><?xml version="1.0" encoding="UTF-8" standalone="yes"?>
<Relationships xmlns="http://schemas.openxmlformats.org/package/2006/relationships"><Relationship Id="rId2" Type="http://schemas.openxmlformats.org/officeDocument/2006/relationships/slide" Target="../slides/slide1127.xml"/><Relationship Id="rId1" Type="http://schemas.openxmlformats.org/officeDocument/2006/relationships/notesMaster" Target="../notesMasters/notesMaster1.xml"/></Relationships>
</file>

<file path=ppt/notesSlides/_rels/notesSlide1128.xml.rels><?xml version="1.0" encoding="UTF-8" standalone="yes"?>
<Relationships xmlns="http://schemas.openxmlformats.org/package/2006/relationships"><Relationship Id="rId2" Type="http://schemas.openxmlformats.org/officeDocument/2006/relationships/slide" Target="../slides/slide1128.xml"/><Relationship Id="rId1" Type="http://schemas.openxmlformats.org/officeDocument/2006/relationships/notesMaster" Target="../notesMasters/notesMaster1.xml"/></Relationships>
</file>

<file path=ppt/notesSlides/_rels/notesSlide1129.xml.rels><?xml version="1.0" encoding="UTF-8" standalone="yes"?>
<Relationships xmlns="http://schemas.openxmlformats.org/package/2006/relationships"><Relationship Id="rId2" Type="http://schemas.openxmlformats.org/officeDocument/2006/relationships/slide" Target="../slides/slide1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0.xml.rels><?xml version="1.0" encoding="UTF-8" standalone="yes"?>
<Relationships xmlns="http://schemas.openxmlformats.org/package/2006/relationships"><Relationship Id="rId2" Type="http://schemas.openxmlformats.org/officeDocument/2006/relationships/slide" Target="../slides/slide1130.xml"/><Relationship Id="rId1" Type="http://schemas.openxmlformats.org/officeDocument/2006/relationships/notesMaster" Target="../notesMasters/notesMaster1.xml"/></Relationships>
</file>

<file path=ppt/notesSlides/_rels/notesSlide1131.xml.rels><?xml version="1.0" encoding="UTF-8" standalone="yes"?>
<Relationships xmlns="http://schemas.openxmlformats.org/package/2006/relationships"><Relationship Id="rId2" Type="http://schemas.openxmlformats.org/officeDocument/2006/relationships/slide" Target="../slides/slide1131.xml"/><Relationship Id="rId1" Type="http://schemas.openxmlformats.org/officeDocument/2006/relationships/notesMaster" Target="../notesMasters/notesMaster1.xml"/></Relationships>
</file>

<file path=ppt/notesSlides/_rels/notesSlide1132.xml.rels><?xml version="1.0" encoding="UTF-8" standalone="yes"?>
<Relationships xmlns="http://schemas.openxmlformats.org/package/2006/relationships"><Relationship Id="rId2" Type="http://schemas.openxmlformats.org/officeDocument/2006/relationships/slide" Target="../slides/slide1132.xml"/><Relationship Id="rId1" Type="http://schemas.openxmlformats.org/officeDocument/2006/relationships/notesMaster" Target="../notesMasters/notesMaster1.xml"/></Relationships>
</file>

<file path=ppt/notesSlides/_rels/notesSlide1133.xml.rels><?xml version="1.0" encoding="UTF-8" standalone="yes"?>
<Relationships xmlns="http://schemas.openxmlformats.org/package/2006/relationships"><Relationship Id="rId2" Type="http://schemas.openxmlformats.org/officeDocument/2006/relationships/slide" Target="../slides/slide1133.xml"/><Relationship Id="rId1" Type="http://schemas.openxmlformats.org/officeDocument/2006/relationships/notesMaster" Target="../notesMasters/notesMaster1.xml"/></Relationships>
</file>

<file path=ppt/notesSlides/_rels/notesSlide1134.xml.rels><?xml version="1.0" encoding="UTF-8" standalone="yes"?>
<Relationships xmlns="http://schemas.openxmlformats.org/package/2006/relationships"><Relationship Id="rId2" Type="http://schemas.openxmlformats.org/officeDocument/2006/relationships/slide" Target="../slides/slide1134.xml"/><Relationship Id="rId1" Type="http://schemas.openxmlformats.org/officeDocument/2006/relationships/notesMaster" Target="../notesMasters/notesMaster1.xml"/></Relationships>
</file>

<file path=ppt/notesSlides/_rels/notesSlide1135.xml.rels><?xml version="1.0" encoding="UTF-8" standalone="yes"?>
<Relationships xmlns="http://schemas.openxmlformats.org/package/2006/relationships"><Relationship Id="rId2" Type="http://schemas.openxmlformats.org/officeDocument/2006/relationships/slide" Target="../slides/slide1135.xml"/><Relationship Id="rId1" Type="http://schemas.openxmlformats.org/officeDocument/2006/relationships/notesMaster" Target="../notesMasters/notesMaster1.xml"/></Relationships>
</file>

<file path=ppt/notesSlides/_rels/notesSlide1136.xml.rels><?xml version="1.0" encoding="UTF-8" standalone="yes"?>
<Relationships xmlns="http://schemas.openxmlformats.org/package/2006/relationships"><Relationship Id="rId2" Type="http://schemas.openxmlformats.org/officeDocument/2006/relationships/slide" Target="../slides/slide1136.xml"/><Relationship Id="rId1" Type="http://schemas.openxmlformats.org/officeDocument/2006/relationships/notesMaster" Target="../notesMasters/notesMaster1.xml"/></Relationships>
</file>

<file path=ppt/notesSlides/_rels/notesSlide1137.xml.rels><?xml version="1.0" encoding="UTF-8" standalone="yes"?>
<Relationships xmlns="http://schemas.openxmlformats.org/package/2006/relationships"><Relationship Id="rId2" Type="http://schemas.openxmlformats.org/officeDocument/2006/relationships/slide" Target="../slides/slide1137.xml"/><Relationship Id="rId1" Type="http://schemas.openxmlformats.org/officeDocument/2006/relationships/notesMaster" Target="../notesMasters/notesMaster1.xml"/></Relationships>
</file>

<file path=ppt/notesSlides/_rels/notesSlide1138.xml.rels><?xml version="1.0" encoding="UTF-8" standalone="yes"?>
<Relationships xmlns="http://schemas.openxmlformats.org/package/2006/relationships"><Relationship Id="rId2" Type="http://schemas.openxmlformats.org/officeDocument/2006/relationships/slide" Target="../slides/slide1138.xml"/><Relationship Id="rId1" Type="http://schemas.openxmlformats.org/officeDocument/2006/relationships/notesMaster" Target="../notesMasters/notesMaster1.xml"/></Relationships>
</file>

<file path=ppt/notesSlides/_rels/notesSlide1139.xml.rels><?xml version="1.0" encoding="UTF-8" standalone="yes"?>
<Relationships xmlns="http://schemas.openxmlformats.org/package/2006/relationships"><Relationship Id="rId2" Type="http://schemas.openxmlformats.org/officeDocument/2006/relationships/slide" Target="../slides/slide1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0.xml.rels><?xml version="1.0" encoding="UTF-8" standalone="yes"?>
<Relationships xmlns="http://schemas.openxmlformats.org/package/2006/relationships"><Relationship Id="rId2" Type="http://schemas.openxmlformats.org/officeDocument/2006/relationships/slide" Target="../slides/slide1140.xml"/><Relationship Id="rId1" Type="http://schemas.openxmlformats.org/officeDocument/2006/relationships/notesMaster" Target="../notesMasters/notesMaster1.xml"/></Relationships>
</file>

<file path=ppt/notesSlides/_rels/notesSlide1141.xml.rels><?xml version="1.0" encoding="UTF-8" standalone="yes"?>
<Relationships xmlns="http://schemas.openxmlformats.org/package/2006/relationships"><Relationship Id="rId2" Type="http://schemas.openxmlformats.org/officeDocument/2006/relationships/slide" Target="../slides/slide1141.xml"/><Relationship Id="rId1" Type="http://schemas.openxmlformats.org/officeDocument/2006/relationships/notesMaster" Target="../notesMasters/notesMaster1.xml"/></Relationships>
</file>

<file path=ppt/notesSlides/_rels/notesSlide1142.xml.rels><?xml version="1.0" encoding="UTF-8" standalone="yes"?>
<Relationships xmlns="http://schemas.openxmlformats.org/package/2006/relationships"><Relationship Id="rId2" Type="http://schemas.openxmlformats.org/officeDocument/2006/relationships/slide" Target="../slides/slide1142.xml"/><Relationship Id="rId1" Type="http://schemas.openxmlformats.org/officeDocument/2006/relationships/notesMaster" Target="../notesMasters/notesMaster1.xml"/></Relationships>
</file>

<file path=ppt/notesSlides/_rels/notesSlide1143.xml.rels><?xml version="1.0" encoding="UTF-8" standalone="yes"?>
<Relationships xmlns="http://schemas.openxmlformats.org/package/2006/relationships"><Relationship Id="rId2" Type="http://schemas.openxmlformats.org/officeDocument/2006/relationships/slide" Target="../slides/slide1143.xml"/><Relationship Id="rId1" Type="http://schemas.openxmlformats.org/officeDocument/2006/relationships/notesMaster" Target="../notesMasters/notesMaster1.xml"/></Relationships>
</file>

<file path=ppt/notesSlides/_rels/notesSlide1144.xml.rels><?xml version="1.0" encoding="UTF-8" standalone="yes"?>
<Relationships xmlns="http://schemas.openxmlformats.org/package/2006/relationships"><Relationship Id="rId2" Type="http://schemas.openxmlformats.org/officeDocument/2006/relationships/slide" Target="../slides/slide1144.xml"/><Relationship Id="rId1" Type="http://schemas.openxmlformats.org/officeDocument/2006/relationships/notesMaster" Target="../notesMasters/notesMaster1.xml"/></Relationships>
</file>

<file path=ppt/notesSlides/_rels/notesSlide1145.xml.rels><?xml version="1.0" encoding="UTF-8" standalone="yes"?>
<Relationships xmlns="http://schemas.openxmlformats.org/package/2006/relationships"><Relationship Id="rId2" Type="http://schemas.openxmlformats.org/officeDocument/2006/relationships/slide" Target="../slides/slide1145.xml"/><Relationship Id="rId1" Type="http://schemas.openxmlformats.org/officeDocument/2006/relationships/notesMaster" Target="../notesMasters/notesMaster1.xml"/></Relationships>
</file>

<file path=ppt/notesSlides/_rels/notesSlide1146.xml.rels><?xml version="1.0" encoding="UTF-8" standalone="yes"?>
<Relationships xmlns="http://schemas.openxmlformats.org/package/2006/relationships"><Relationship Id="rId2" Type="http://schemas.openxmlformats.org/officeDocument/2006/relationships/slide" Target="../slides/slide1146.xml"/><Relationship Id="rId1" Type="http://schemas.openxmlformats.org/officeDocument/2006/relationships/notesMaster" Target="../notesMasters/notesMaster1.xml"/></Relationships>
</file>

<file path=ppt/notesSlides/_rels/notesSlide1147.xml.rels><?xml version="1.0" encoding="UTF-8" standalone="yes"?>
<Relationships xmlns="http://schemas.openxmlformats.org/package/2006/relationships"><Relationship Id="rId2" Type="http://schemas.openxmlformats.org/officeDocument/2006/relationships/slide" Target="../slides/slide1147.xml"/><Relationship Id="rId1" Type="http://schemas.openxmlformats.org/officeDocument/2006/relationships/notesMaster" Target="../notesMasters/notesMaster1.xml"/></Relationships>
</file>

<file path=ppt/notesSlides/_rels/notesSlide1148.xml.rels><?xml version="1.0" encoding="UTF-8" standalone="yes"?>
<Relationships xmlns="http://schemas.openxmlformats.org/package/2006/relationships"><Relationship Id="rId2" Type="http://schemas.openxmlformats.org/officeDocument/2006/relationships/slide" Target="../slides/slide1148.xml"/><Relationship Id="rId1" Type="http://schemas.openxmlformats.org/officeDocument/2006/relationships/notesMaster" Target="../notesMasters/notesMaster1.xml"/></Relationships>
</file>

<file path=ppt/notesSlides/_rels/notesSlide1149.xml.rels><?xml version="1.0" encoding="UTF-8" standalone="yes"?>
<Relationships xmlns="http://schemas.openxmlformats.org/package/2006/relationships"><Relationship Id="rId2" Type="http://schemas.openxmlformats.org/officeDocument/2006/relationships/slide" Target="../slides/slide114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0.xml.rels><?xml version="1.0" encoding="UTF-8" standalone="yes"?>
<Relationships xmlns="http://schemas.openxmlformats.org/package/2006/relationships"><Relationship Id="rId2" Type="http://schemas.openxmlformats.org/officeDocument/2006/relationships/slide" Target="../slides/slide1150.xml"/><Relationship Id="rId1" Type="http://schemas.openxmlformats.org/officeDocument/2006/relationships/notesMaster" Target="../notesMasters/notesMaster1.xml"/></Relationships>
</file>

<file path=ppt/notesSlides/_rels/notesSlide1151.xml.rels><?xml version="1.0" encoding="UTF-8" standalone="yes"?>
<Relationships xmlns="http://schemas.openxmlformats.org/package/2006/relationships"><Relationship Id="rId2" Type="http://schemas.openxmlformats.org/officeDocument/2006/relationships/slide" Target="../slides/slide1151.xml"/><Relationship Id="rId1" Type="http://schemas.openxmlformats.org/officeDocument/2006/relationships/notesMaster" Target="../notesMasters/notesMaster1.xml"/></Relationships>
</file>

<file path=ppt/notesSlides/_rels/notesSlide1152.xml.rels><?xml version="1.0" encoding="UTF-8" standalone="yes"?>
<Relationships xmlns="http://schemas.openxmlformats.org/package/2006/relationships"><Relationship Id="rId2" Type="http://schemas.openxmlformats.org/officeDocument/2006/relationships/slide" Target="../slides/slide1152.xml"/><Relationship Id="rId1" Type="http://schemas.openxmlformats.org/officeDocument/2006/relationships/notesMaster" Target="../notesMasters/notesMaster1.xml"/></Relationships>
</file>

<file path=ppt/notesSlides/_rels/notesSlide1153.xml.rels><?xml version="1.0" encoding="UTF-8" standalone="yes"?>
<Relationships xmlns="http://schemas.openxmlformats.org/package/2006/relationships"><Relationship Id="rId2" Type="http://schemas.openxmlformats.org/officeDocument/2006/relationships/slide" Target="../slides/slide1153.xml"/><Relationship Id="rId1" Type="http://schemas.openxmlformats.org/officeDocument/2006/relationships/notesMaster" Target="../notesMasters/notesMaster1.xml"/></Relationships>
</file>

<file path=ppt/notesSlides/_rels/notesSlide1154.xml.rels><?xml version="1.0" encoding="UTF-8" standalone="yes"?>
<Relationships xmlns="http://schemas.openxmlformats.org/package/2006/relationships"><Relationship Id="rId2" Type="http://schemas.openxmlformats.org/officeDocument/2006/relationships/slide" Target="../slides/slide1154.xml"/><Relationship Id="rId1" Type="http://schemas.openxmlformats.org/officeDocument/2006/relationships/notesMaster" Target="../notesMasters/notesMaster1.xml"/></Relationships>
</file>

<file path=ppt/notesSlides/_rels/notesSlide1155.xml.rels><?xml version="1.0" encoding="UTF-8" standalone="yes"?>
<Relationships xmlns="http://schemas.openxmlformats.org/package/2006/relationships"><Relationship Id="rId2" Type="http://schemas.openxmlformats.org/officeDocument/2006/relationships/slide" Target="../slides/slide1155.xml"/><Relationship Id="rId1" Type="http://schemas.openxmlformats.org/officeDocument/2006/relationships/notesMaster" Target="../notesMasters/notesMaster1.xml"/></Relationships>
</file>

<file path=ppt/notesSlides/_rels/notesSlide1156.xml.rels><?xml version="1.0" encoding="UTF-8" standalone="yes"?>
<Relationships xmlns="http://schemas.openxmlformats.org/package/2006/relationships"><Relationship Id="rId2" Type="http://schemas.openxmlformats.org/officeDocument/2006/relationships/slide" Target="../slides/slide1156.xml"/><Relationship Id="rId1" Type="http://schemas.openxmlformats.org/officeDocument/2006/relationships/notesMaster" Target="../notesMasters/notesMaster1.xml"/></Relationships>
</file>

<file path=ppt/notesSlides/_rels/notesSlide1157.xml.rels><?xml version="1.0" encoding="UTF-8" standalone="yes"?>
<Relationships xmlns="http://schemas.openxmlformats.org/package/2006/relationships"><Relationship Id="rId2" Type="http://schemas.openxmlformats.org/officeDocument/2006/relationships/slide" Target="../slides/slide1157.xml"/><Relationship Id="rId1" Type="http://schemas.openxmlformats.org/officeDocument/2006/relationships/notesMaster" Target="../notesMasters/notesMaster1.xml"/></Relationships>
</file>

<file path=ppt/notesSlides/_rels/notesSlide1158.xml.rels><?xml version="1.0" encoding="UTF-8" standalone="yes"?>
<Relationships xmlns="http://schemas.openxmlformats.org/package/2006/relationships"><Relationship Id="rId2" Type="http://schemas.openxmlformats.org/officeDocument/2006/relationships/slide" Target="../slides/slide1158.xml"/><Relationship Id="rId1" Type="http://schemas.openxmlformats.org/officeDocument/2006/relationships/notesMaster" Target="../notesMasters/notesMaster1.xml"/></Relationships>
</file>

<file path=ppt/notesSlides/_rels/notesSlide1159.xml.rels><?xml version="1.0" encoding="UTF-8" standalone="yes"?>
<Relationships xmlns="http://schemas.openxmlformats.org/package/2006/relationships"><Relationship Id="rId2" Type="http://schemas.openxmlformats.org/officeDocument/2006/relationships/slide" Target="../slides/slide115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0.xml.rels><?xml version="1.0" encoding="UTF-8" standalone="yes"?>
<Relationships xmlns="http://schemas.openxmlformats.org/package/2006/relationships"><Relationship Id="rId2" Type="http://schemas.openxmlformats.org/officeDocument/2006/relationships/slide" Target="../slides/slide1160.xml"/><Relationship Id="rId1" Type="http://schemas.openxmlformats.org/officeDocument/2006/relationships/notesMaster" Target="../notesMasters/notesMaster1.xml"/></Relationships>
</file>

<file path=ppt/notesSlides/_rels/notesSlide1161.xml.rels><?xml version="1.0" encoding="UTF-8" standalone="yes"?>
<Relationships xmlns="http://schemas.openxmlformats.org/package/2006/relationships"><Relationship Id="rId2" Type="http://schemas.openxmlformats.org/officeDocument/2006/relationships/slide" Target="../slides/slide1161.xml"/><Relationship Id="rId1" Type="http://schemas.openxmlformats.org/officeDocument/2006/relationships/notesMaster" Target="../notesMasters/notesMaster1.xml"/></Relationships>
</file>

<file path=ppt/notesSlides/_rels/notesSlide1162.xml.rels><?xml version="1.0" encoding="UTF-8" standalone="yes"?>
<Relationships xmlns="http://schemas.openxmlformats.org/package/2006/relationships"><Relationship Id="rId2" Type="http://schemas.openxmlformats.org/officeDocument/2006/relationships/slide" Target="../slides/slide1162.xml"/><Relationship Id="rId1" Type="http://schemas.openxmlformats.org/officeDocument/2006/relationships/notesMaster" Target="../notesMasters/notesMaster1.xml"/></Relationships>
</file>

<file path=ppt/notesSlides/_rels/notesSlide1163.xml.rels><?xml version="1.0" encoding="UTF-8" standalone="yes"?>
<Relationships xmlns="http://schemas.openxmlformats.org/package/2006/relationships"><Relationship Id="rId2" Type="http://schemas.openxmlformats.org/officeDocument/2006/relationships/slide" Target="../slides/slide1163.xml"/><Relationship Id="rId1" Type="http://schemas.openxmlformats.org/officeDocument/2006/relationships/notesMaster" Target="../notesMasters/notesMaster1.xml"/></Relationships>
</file>

<file path=ppt/notesSlides/_rels/notesSlide1164.xml.rels><?xml version="1.0" encoding="UTF-8" standalone="yes"?>
<Relationships xmlns="http://schemas.openxmlformats.org/package/2006/relationships"><Relationship Id="rId2" Type="http://schemas.openxmlformats.org/officeDocument/2006/relationships/slide" Target="../slides/slide1164.xml"/><Relationship Id="rId1" Type="http://schemas.openxmlformats.org/officeDocument/2006/relationships/notesMaster" Target="../notesMasters/notesMaster1.xml"/></Relationships>
</file>

<file path=ppt/notesSlides/_rels/notesSlide1165.xml.rels><?xml version="1.0" encoding="UTF-8" standalone="yes"?>
<Relationships xmlns="http://schemas.openxmlformats.org/package/2006/relationships"><Relationship Id="rId2" Type="http://schemas.openxmlformats.org/officeDocument/2006/relationships/slide" Target="../slides/slide1165.xml"/><Relationship Id="rId1" Type="http://schemas.openxmlformats.org/officeDocument/2006/relationships/notesMaster" Target="../notesMasters/notesMaster1.xml"/></Relationships>
</file>

<file path=ppt/notesSlides/_rels/notesSlide1166.xml.rels><?xml version="1.0" encoding="UTF-8" standalone="yes"?>
<Relationships xmlns="http://schemas.openxmlformats.org/package/2006/relationships"><Relationship Id="rId2" Type="http://schemas.openxmlformats.org/officeDocument/2006/relationships/slide" Target="../slides/slide1166.xml"/><Relationship Id="rId1" Type="http://schemas.openxmlformats.org/officeDocument/2006/relationships/notesMaster" Target="../notesMasters/notesMaster1.xml"/></Relationships>
</file>

<file path=ppt/notesSlides/_rels/notesSlide1167.xml.rels><?xml version="1.0" encoding="UTF-8" standalone="yes"?>
<Relationships xmlns="http://schemas.openxmlformats.org/package/2006/relationships"><Relationship Id="rId2" Type="http://schemas.openxmlformats.org/officeDocument/2006/relationships/slide" Target="../slides/slide1167.xml"/><Relationship Id="rId1" Type="http://schemas.openxmlformats.org/officeDocument/2006/relationships/notesMaster" Target="../notesMasters/notesMaster1.xml"/></Relationships>
</file>

<file path=ppt/notesSlides/_rels/notesSlide1168.xml.rels><?xml version="1.0" encoding="UTF-8" standalone="yes"?>
<Relationships xmlns="http://schemas.openxmlformats.org/package/2006/relationships"><Relationship Id="rId2" Type="http://schemas.openxmlformats.org/officeDocument/2006/relationships/slide" Target="../slides/slide1168.xml"/><Relationship Id="rId1" Type="http://schemas.openxmlformats.org/officeDocument/2006/relationships/notesMaster" Target="../notesMasters/notesMaster1.xml"/></Relationships>
</file>

<file path=ppt/notesSlides/_rels/notesSlide1169.xml.rels><?xml version="1.0" encoding="UTF-8" standalone="yes"?>
<Relationships xmlns="http://schemas.openxmlformats.org/package/2006/relationships"><Relationship Id="rId2" Type="http://schemas.openxmlformats.org/officeDocument/2006/relationships/slide" Target="../slides/slide116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0.xml.rels><?xml version="1.0" encoding="UTF-8" standalone="yes"?>
<Relationships xmlns="http://schemas.openxmlformats.org/package/2006/relationships"><Relationship Id="rId2" Type="http://schemas.openxmlformats.org/officeDocument/2006/relationships/slide" Target="../slides/slide1170.xml"/><Relationship Id="rId1" Type="http://schemas.openxmlformats.org/officeDocument/2006/relationships/notesMaster" Target="../notesMasters/notesMaster1.xml"/></Relationships>
</file>

<file path=ppt/notesSlides/_rels/notesSlide1171.xml.rels><?xml version="1.0" encoding="UTF-8" standalone="yes"?>
<Relationships xmlns="http://schemas.openxmlformats.org/package/2006/relationships"><Relationship Id="rId2" Type="http://schemas.openxmlformats.org/officeDocument/2006/relationships/slide" Target="../slides/slide1171.xml"/><Relationship Id="rId1" Type="http://schemas.openxmlformats.org/officeDocument/2006/relationships/notesMaster" Target="../notesMasters/notesMaster1.xml"/></Relationships>
</file>

<file path=ppt/notesSlides/_rels/notesSlide1172.xml.rels><?xml version="1.0" encoding="UTF-8" standalone="yes"?>
<Relationships xmlns="http://schemas.openxmlformats.org/package/2006/relationships"><Relationship Id="rId2" Type="http://schemas.openxmlformats.org/officeDocument/2006/relationships/slide" Target="../slides/slide1172.xml"/><Relationship Id="rId1" Type="http://schemas.openxmlformats.org/officeDocument/2006/relationships/notesMaster" Target="../notesMasters/notesMaster1.xml"/></Relationships>
</file>

<file path=ppt/notesSlides/_rels/notesSlide1173.xml.rels><?xml version="1.0" encoding="UTF-8" standalone="yes"?>
<Relationships xmlns="http://schemas.openxmlformats.org/package/2006/relationships"><Relationship Id="rId2" Type="http://schemas.openxmlformats.org/officeDocument/2006/relationships/slide" Target="../slides/slide1173.xml"/><Relationship Id="rId1" Type="http://schemas.openxmlformats.org/officeDocument/2006/relationships/notesMaster" Target="../notesMasters/notesMaster1.xml"/></Relationships>
</file>

<file path=ppt/notesSlides/_rels/notesSlide1174.xml.rels><?xml version="1.0" encoding="UTF-8" standalone="yes"?>
<Relationships xmlns="http://schemas.openxmlformats.org/package/2006/relationships"><Relationship Id="rId2" Type="http://schemas.openxmlformats.org/officeDocument/2006/relationships/slide" Target="../slides/slide1174.xml"/><Relationship Id="rId1" Type="http://schemas.openxmlformats.org/officeDocument/2006/relationships/notesMaster" Target="../notesMasters/notesMaster1.xml"/></Relationships>
</file>

<file path=ppt/notesSlides/_rels/notesSlide1175.xml.rels><?xml version="1.0" encoding="UTF-8" standalone="yes"?>
<Relationships xmlns="http://schemas.openxmlformats.org/package/2006/relationships"><Relationship Id="rId2" Type="http://schemas.openxmlformats.org/officeDocument/2006/relationships/slide" Target="../slides/slide1175.xml"/><Relationship Id="rId1" Type="http://schemas.openxmlformats.org/officeDocument/2006/relationships/notesMaster" Target="../notesMasters/notesMaster1.xml"/></Relationships>
</file>

<file path=ppt/notesSlides/_rels/notesSlide1176.xml.rels><?xml version="1.0" encoding="UTF-8" standalone="yes"?>
<Relationships xmlns="http://schemas.openxmlformats.org/package/2006/relationships"><Relationship Id="rId2" Type="http://schemas.openxmlformats.org/officeDocument/2006/relationships/slide" Target="../slides/slide1176.xml"/><Relationship Id="rId1" Type="http://schemas.openxmlformats.org/officeDocument/2006/relationships/notesMaster" Target="../notesMasters/notesMaster1.xml"/></Relationships>
</file>

<file path=ppt/notesSlides/_rels/notesSlide1177.xml.rels><?xml version="1.0" encoding="UTF-8" standalone="yes"?>
<Relationships xmlns="http://schemas.openxmlformats.org/package/2006/relationships"><Relationship Id="rId2" Type="http://schemas.openxmlformats.org/officeDocument/2006/relationships/slide" Target="../slides/slide1177.xml"/><Relationship Id="rId1" Type="http://schemas.openxmlformats.org/officeDocument/2006/relationships/notesMaster" Target="../notesMasters/notesMaster1.xml"/></Relationships>
</file>

<file path=ppt/notesSlides/_rels/notesSlide1178.xml.rels><?xml version="1.0" encoding="UTF-8" standalone="yes"?>
<Relationships xmlns="http://schemas.openxmlformats.org/package/2006/relationships"><Relationship Id="rId2" Type="http://schemas.openxmlformats.org/officeDocument/2006/relationships/slide" Target="../slides/slide1178.xml"/><Relationship Id="rId1" Type="http://schemas.openxmlformats.org/officeDocument/2006/relationships/notesMaster" Target="../notesMasters/notesMaster1.xml"/></Relationships>
</file>

<file path=ppt/notesSlides/_rels/notesSlide1179.xml.rels><?xml version="1.0" encoding="UTF-8" standalone="yes"?>
<Relationships xmlns="http://schemas.openxmlformats.org/package/2006/relationships"><Relationship Id="rId2" Type="http://schemas.openxmlformats.org/officeDocument/2006/relationships/slide" Target="../slides/slide117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0.xml.rels><?xml version="1.0" encoding="UTF-8" standalone="yes"?>
<Relationships xmlns="http://schemas.openxmlformats.org/package/2006/relationships"><Relationship Id="rId2" Type="http://schemas.openxmlformats.org/officeDocument/2006/relationships/slide" Target="../slides/slide1180.xml"/><Relationship Id="rId1" Type="http://schemas.openxmlformats.org/officeDocument/2006/relationships/notesMaster" Target="../notesMasters/notesMaster1.xml"/></Relationships>
</file>

<file path=ppt/notesSlides/_rels/notesSlide1181.xml.rels><?xml version="1.0" encoding="UTF-8" standalone="yes"?>
<Relationships xmlns="http://schemas.openxmlformats.org/package/2006/relationships"><Relationship Id="rId2" Type="http://schemas.openxmlformats.org/officeDocument/2006/relationships/slide" Target="../slides/slide1181.xml"/><Relationship Id="rId1" Type="http://schemas.openxmlformats.org/officeDocument/2006/relationships/notesMaster" Target="../notesMasters/notesMaster1.xml"/></Relationships>
</file>

<file path=ppt/notesSlides/_rels/notesSlide1182.xml.rels><?xml version="1.0" encoding="UTF-8" standalone="yes"?>
<Relationships xmlns="http://schemas.openxmlformats.org/package/2006/relationships"><Relationship Id="rId2" Type="http://schemas.openxmlformats.org/officeDocument/2006/relationships/slide" Target="../slides/slide1182.xml"/><Relationship Id="rId1" Type="http://schemas.openxmlformats.org/officeDocument/2006/relationships/notesMaster" Target="../notesMasters/notesMaster1.xml"/></Relationships>
</file>

<file path=ppt/notesSlides/_rels/notesSlide1183.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1183.xml"/><Relationship Id="rId1" Type="http://schemas.openxmlformats.org/officeDocument/2006/relationships/notesMaster" Target="../notesMasters/notesMaster1.xml"/></Relationships>
</file>

<file path=ppt/notesSlides/_rels/notesSlide1184.xml.rels><?xml version="1.0" encoding="UTF-8" standalone="yes"?>
<Relationships xmlns="http://schemas.openxmlformats.org/package/2006/relationships"><Relationship Id="rId2" Type="http://schemas.openxmlformats.org/officeDocument/2006/relationships/slide" Target="../slides/slide1184.xml"/><Relationship Id="rId1" Type="http://schemas.openxmlformats.org/officeDocument/2006/relationships/notesMaster" Target="../notesMasters/notesMaster1.xml"/></Relationships>
</file>

<file path=ppt/notesSlides/_rels/notesSlide1185.xml.rels><?xml version="1.0" encoding="UTF-8" standalone="yes"?>
<Relationships xmlns="http://schemas.openxmlformats.org/package/2006/relationships"><Relationship Id="rId3" Type="http://schemas.openxmlformats.org/officeDocument/2006/relationships/hyperlink" Target="https://kahoot.it/" TargetMode="External"/><Relationship Id="rId2" Type="http://schemas.openxmlformats.org/officeDocument/2006/relationships/slide" Target="../slides/slide1185.xml"/><Relationship Id="rId1" Type="http://schemas.openxmlformats.org/officeDocument/2006/relationships/notesMaster" Target="../notesMasters/notesMaster1.xml"/><Relationship Id="rId4" Type="http://schemas.openxmlformats.org/officeDocument/2006/relationships/hyperlink" Target="https://create.kahoot.it/details/f52200ca-c64f-4138-ab28-898db60b868c" TargetMode="External"/></Relationships>
</file>

<file path=ppt/notesSlides/_rels/notesSlide1186.xml.rels><?xml version="1.0" encoding="UTF-8" standalone="yes"?>
<Relationships xmlns="http://schemas.openxmlformats.org/package/2006/relationships"><Relationship Id="rId2" Type="http://schemas.openxmlformats.org/officeDocument/2006/relationships/slide" Target="../slides/slide1186.xml"/><Relationship Id="rId1" Type="http://schemas.openxmlformats.org/officeDocument/2006/relationships/notesMaster" Target="../notesMasters/notesMaster1.xml"/></Relationships>
</file>

<file path=ppt/notesSlides/_rels/notesSlide1187.xml.rels><?xml version="1.0" encoding="UTF-8" standalone="yes"?>
<Relationships xmlns="http://schemas.openxmlformats.org/package/2006/relationships"><Relationship Id="rId2" Type="http://schemas.openxmlformats.org/officeDocument/2006/relationships/slide" Target="../slides/slide1187.xml"/><Relationship Id="rId1" Type="http://schemas.openxmlformats.org/officeDocument/2006/relationships/notesMaster" Target="../notesMasters/notesMaster1.xml"/></Relationships>
</file>

<file path=ppt/notesSlides/_rels/notesSlide1188.xml.rels><?xml version="1.0" encoding="UTF-8" standalone="yes"?>
<Relationships xmlns="http://schemas.openxmlformats.org/package/2006/relationships"><Relationship Id="rId2" Type="http://schemas.openxmlformats.org/officeDocument/2006/relationships/slide" Target="../slides/slide1188.xml"/><Relationship Id="rId1" Type="http://schemas.openxmlformats.org/officeDocument/2006/relationships/notesMaster" Target="../notesMasters/notesMaster1.xml"/></Relationships>
</file>

<file path=ppt/notesSlides/_rels/notesSlide1189.xml.rels><?xml version="1.0" encoding="UTF-8" standalone="yes"?>
<Relationships xmlns="http://schemas.openxmlformats.org/package/2006/relationships"><Relationship Id="rId2" Type="http://schemas.openxmlformats.org/officeDocument/2006/relationships/slide" Target="../slides/slide118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0.xml.rels><?xml version="1.0" encoding="UTF-8" standalone="yes"?>
<Relationships xmlns="http://schemas.openxmlformats.org/package/2006/relationships"><Relationship Id="rId2" Type="http://schemas.openxmlformats.org/officeDocument/2006/relationships/slide" Target="../slides/slide1190.xml"/><Relationship Id="rId1" Type="http://schemas.openxmlformats.org/officeDocument/2006/relationships/notesMaster" Target="../notesMasters/notesMaster1.xml"/></Relationships>
</file>

<file path=ppt/notesSlides/_rels/notesSlide1191.xml.rels><?xml version="1.0" encoding="UTF-8" standalone="yes"?>
<Relationships xmlns="http://schemas.openxmlformats.org/package/2006/relationships"><Relationship Id="rId2" Type="http://schemas.openxmlformats.org/officeDocument/2006/relationships/slide" Target="../slides/slide1191.xml"/><Relationship Id="rId1" Type="http://schemas.openxmlformats.org/officeDocument/2006/relationships/notesMaster" Target="../notesMasters/notesMaster1.xml"/></Relationships>
</file>

<file path=ppt/notesSlides/_rels/notesSlide1192.xml.rels><?xml version="1.0" encoding="UTF-8" standalone="yes"?>
<Relationships xmlns="http://schemas.openxmlformats.org/package/2006/relationships"><Relationship Id="rId2" Type="http://schemas.openxmlformats.org/officeDocument/2006/relationships/slide" Target="../slides/slide1192.xml"/><Relationship Id="rId1" Type="http://schemas.openxmlformats.org/officeDocument/2006/relationships/notesMaster" Target="../notesMasters/notesMaster1.xml"/></Relationships>
</file>

<file path=ppt/notesSlides/_rels/notesSlide1193.xml.rels><?xml version="1.0" encoding="UTF-8" standalone="yes"?>
<Relationships xmlns="http://schemas.openxmlformats.org/package/2006/relationships"><Relationship Id="rId2" Type="http://schemas.openxmlformats.org/officeDocument/2006/relationships/slide" Target="../slides/slide1193.xml"/><Relationship Id="rId1" Type="http://schemas.openxmlformats.org/officeDocument/2006/relationships/notesMaster" Target="../notesMasters/notesMaster1.xml"/></Relationships>
</file>

<file path=ppt/notesSlides/_rels/notesSlide1194.xml.rels><?xml version="1.0" encoding="UTF-8" standalone="yes"?>
<Relationships xmlns="http://schemas.openxmlformats.org/package/2006/relationships"><Relationship Id="rId2" Type="http://schemas.openxmlformats.org/officeDocument/2006/relationships/slide" Target="../slides/slide1194.xml"/><Relationship Id="rId1" Type="http://schemas.openxmlformats.org/officeDocument/2006/relationships/notesMaster" Target="../notesMasters/notesMaster1.xml"/></Relationships>
</file>

<file path=ppt/notesSlides/_rels/notesSlide1195.xml.rels><?xml version="1.0" encoding="UTF-8" standalone="yes"?>
<Relationships xmlns="http://schemas.openxmlformats.org/package/2006/relationships"><Relationship Id="rId2" Type="http://schemas.openxmlformats.org/officeDocument/2006/relationships/slide" Target="../slides/slide1195.xml"/><Relationship Id="rId1" Type="http://schemas.openxmlformats.org/officeDocument/2006/relationships/notesMaster" Target="../notesMasters/notesMaster1.xml"/></Relationships>
</file>

<file path=ppt/notesSlides/_rels/notesSlide1196.xml.rels><?xml version="1.0" encoding="UTF-8" standalone="yes"?>
<Relationships xmlns="http://schemas.openxmlformats.org/package/2006/relationships"><Relationship Id="rId2" Type="http://schemas.openxmlformats.org/officeDocument/2006/relationships/slide" Target="../slides/slide1196.xml"/><Relationship Id="rId1" Type="http://schemas.openxmlformats.org/officeDocument/2006/relationships/notesMaster" Target="../notesMasters/notesMaster1.xml"/></Relationships>
</file>

<file path=ppt/notesSlides/_rels/notesSlide1197.xml.rels><?xml version="1.0" encoding="UTF-8" standalone="yes"?>
<Relationships xmlns="http://schemas.openxmlformats.org/package/2006/relationships"><Relationship Id="rId2" Type="http://schemas.openxmlformats.org/officeDocument/2006/relationships/slide" Target="../slides/slide1197.xml"/><Relationship Id="rId1" Type="http://schemas.openxmlformats.org/officeDocument/2006/relationships/notesMaster" Target="../notesMasters/notesMaster1.xml"/></Relationships>
</file>

<file path=ppt/notesSlides/_rels/notesSlide1198.xml.rels><?xml version="1.0" encoding="UTF-8" standalone="yes"?>
<Relationships xmlns="http://schemas.openxmlformats.org/package/2006/relationships"><Relationship Id="rId2" Type="http://schemas.openxmlformats.org/officeDocument/2006/relationships/slide" Target="../slides/slide1198.xml"/><Relationship Id="rId1" Type="http://schemas.openxmlformats.org/officeDocument/2006/relationships/notesMaster" Target="../notesMasters/notesMaster1.xml"/></Relationships>
</file>

<file path=ppt/notesSlides/_rels/notesSlide1199.xml.rels><?xml version="1.0" encoding="UTF-8" standalone="yes"?>
<Relationships xmlns="http://schemas.openxmlformats.org/package/2006/relationships"><Relationship Id="rId2" Type="http://schemas.openxmlformats.org/officeDocument/2006/relationships/slide" Target="../slides/slide11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00.xml.rels><?xml version="1.0" encoding="UTF-8" standalone="yes"?>
<Relationships xmlns="http://schemas.openxmlformats.org/package/2006/relationships"><Relationship Id="rId2" Type="http://schemas.openxmlformats.org/officeDocument/2006/relationships/slide" Target="../slides/slide1200.xml"/><Relationship Id="rId1" Type="http://schemas.openxmlformats.org/officeDocument/2006/relationships/notesMaster" Target="../notesMasters/notesMaster1.xml"/></Relationships>
</file>

<file path=ppt/notesSlides/_rels/notesSlide1201.xml.rels><?xml version="1.0" encoding="UTF-8" standalone="yes"?>
<Relationships xmlns="http://schemas.openxmlformats.org/package/2006/relationships"><Relationship Id="rId2" Type="http://schemas.openxmlformats.org/officeDocument/2006/relationships/slide" Target="../slides/slide1201.xml"/><Relationship Id="rId1" Type="http://schemas.openxmlformats.org/officeDocument/2006/relationships/notesMaster" Target="../notesMasters/notesMaster1.xml"/></Relationships>
</file>

<file path=ppt/notesSlides/_rels/notesSlide1202.xml.rels><?xml version="1.0" encoding="UTF-8" standalone="yes"?>
<Relationships xmlns="http://schemas.openxmlformats.org/package/2006/relationships"><Relationship Id="rId2" Type="http://schemas.openxmlformats.org/officeDocument/2006/relationships/slide" Target="../slides/slide1202.xml"/><Relationship Id="rId1" Type="http://schemas.openxmlformats.org/officeDocument/2006/relationships/notesMaster" Target="../notesMasters/notesMaster1.xml"/></Relationships>
</file>

<file path=ppt/notesSlides/_rels/notesSlide1203.xml.rels><?xml version="1.0" encoding="UTF-8" standalone="yes"?>
<Relationships xmlns="http://schemas.openxmlformats.org/package/2006/relationships"><Relationship Id="rId2" Type="http://schemas.openxmlformats.org/officeDocument/2006/relationships/slide" Target="../slides/slide1203.xml"/><Relationship Id="rId1" Type="http://schemas.openxmlformats.org/officeDocument/2006/relationships/notesMaster" Target="../notesMasters/notesMaster1.xml"/></Relationships>
</file>

<file path=ppt/notesSlides/_rels/notesSlide1204.xml.rels><?xml version="1.0" encoding="UTF-8" standalone="yes"?>
<Relationships xmlns="http://schemas.openxmlformats.org/package/2006/relationships"><Relationship Id="rId2" Type="http://schemas.openxmlformats.org/officeDocument/2006/relationships/slide" Target="../slides/slide1204.xml"/><Relationship Id="rId1" Type="http://schemas.openxmlformats.org/officeDocument/2006/relationships/notesMaster" Target="../notesMasters/notesMaster1.xml"/></Relationships>
</file>

<file path=ppt/notesSlides/_rels/notesSlide1205.xml.rels><?xml version="1.0" encoding="UTF-8" standalone="yes"?>
<Relationships xmlns="http://schemas.openxmlformats.org/package/2006/relationships"><Relationship Id="rId2" Type="http://schemas.openxmlformats.org/officeDocument/2006/relationships/slide" Target="../slides/slide1205.xml"/><Relationship Id="rId1" Type="http://schemas.openxmlformats.org/officeDocument/2006/relationships/notesMaster" Target="../notesMasters/notesMaster1.xml"/></Relationships>
</file>

<file path=ppt/notesSlides/_rels/notesSlide1206.xml.rels><?xml version="1.0" encoding="UTF-8" standalone="yes"?>
<Relationships xmlns="http://schemas.openxmlformats.org/package/2006/relationships"><Relationship Id="rId2" Type="http://schemas.openxmlformats.org/officeDocument/2006/relationships/slide" Target="../slides/slide1206.xml"/><Relationship Id="rId1" Type="http://schemas.openxmlformats.org/officeDocument/2006/relationships/notesMaster" Target="../notesMasters/notesMaster1.xml"/></Relationships>
</file>

<file path=ppt/notesSlides/_rels/notesSlide1207.xml.rels><?xml version="1.0" encoding="UTF-8" standalone="yes"?>
<Relationships xmlns="http://schemas.openxmlformats.org/package/2006/relationships"><Relationship Id="rId2" Type="http://schemas.openxmlformats.org/officeDocument/2006/relationships/slide" Target="../slides/slide1207.xml"/><Relationship Id="rId1" Type="http://schemas.openxmlformats.org/officeDocument/2006/relationships/notesMaster" Target="../notesMasters/notesMaster1.xml"/></Relationships>
</file>

<file path=ppt/notesSlides/_rels/notesSlide1208.xml.rels><?xml version="1.0" encoding="UTF-8" standalone="yes"?>
<Relationships xmlns="http://schemas.openxmlformats.org/package/2006/relationships"><Relationship Id="rId2" Type="http://schemas.openxmlformats.org/officeDocument/2006/relationships/slide" Target="../slides/slide1208.xml"/><Relationship Id="rId1" Type="http://schemas.openxmlformats.org/officeDocument/2006/relationships/notesMaster" Target="../notesMasters/notesMaster1.xml"/></Relationships>
</file>

<file path=ppt/notesSlides/_rels/notesSlide1209.xml.rels><?xml version="1.0" encoding="UTF-8" standalone="yes"?>
<Relationships xmlns="http://schemas.openxmlformats.org/package/2006/relationships"><Relationship Id="rId2" Type="http://schemas.openxmlformats.org/officeDocument/2006/relationships/slide" Target="../slides/slide120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0.xml.rels><?xml version="1.0" encoding="UTF-8" standalone="yes"?>
<Relationships xmlns="http://schemas.openxmlformats.org/package/2006/relationships"><Relationship Id="rId2" Type="http://schemas.openxmlformats.org/officeDocument/2006/relationships/slide" Target="../slides/slide1210.xml"/><Relationship Id="rId1" Type="http://schemas.openxmlformats.org/officeDocument/2006/relationships/notesMaster" Target="../notesMasters/notesMaster1.xml"/></Relationships>
</file>

<file path=ppt/notesSlides/_rels/notesSlide1211.xml.rels><?xml version="1.0" encoding="UTF-8" standalone="yes"?>
<Relationships xmlns="http://schemas.openxmlformats.org/package/2006/relationships"><Relationship Id="rId2" Type="http://schemas.openxmlformats.org/officeDocument/2006/relationships/slide" Target="../slides/slide1211.xml"/><Relationship Id="rId1" Type="http://schemas.openxmlformats.org/officeDocument/2006/relationships/notesMaster" Target="../notesMasters/notesMaster1.xml"/></Relationships>
</file>

<file path=ppt/notesSlides/_rels/notesSlide1212.xml.rels><?xml version="1.0" encoding="UTF-8" standalone="yes"?>
<Relationships xmlns="http://schemas.openxmlformats.org/package/2006/relationships"><Relationship Id="rId2" Type="http://schemas.openxmlformats.org/officeDocument/2006/relationships/slide" Target="../slides/slide1212.xml"/><Relationship Id="rId1" Type="http://schemas.openxmlformats.org/officeDocument/2006/relationships/notesMaster" Target="../notesMasters/notesMaster1.xml"/></Relationships>
</file>

<file path=ppt/notesSlides/_rels/notesSlide1213.xml.rels><?xml version="1.0" encoding="UTF-8" standalone="yes"?>
<Relationships xmlns="http://schemas.openxmlformats.org/package/2006/relationships"><Relationship Id="rId2" Type="http://schemas.openxmlformats.org/officeDocument/2006/relationships/slide" Target="../slides/slide1213.xml"/><Relationship Id="rId1" Type="http://schemas.openxmlformats.org/officeDocument/2006/relationships/notesMaster" Target="../notesMasters/notesMaster1.xml"/></Relationships>
</file>

<file path=ppt/notesSlides/_rels/notesSlide1214.xml.rels><?xml version="1.0" encoding="UTF-8" standalone="yes"?>
<Relationships xmlns="http://schemas.openxmlformats.org/package/2006/relationships"><Relationship Id="rId2" Type="http://schemas.openxmlformats.org/officeDocument/2006/relationships/slide" Target="../slides/slide1214.xml"/><Relationship Id="rId1" Type="http://schemas.openxmlformats.org/officeDocument/2006/relationships/notesMaster" Target="../notesMasters/notesMaster1.xml"/></Relationships>
</file>

<file path=ppt/notesSlides/_rels/notesSlide1215.xml.rels><?xml version="1.0" encoding="UTF-8" standalone="yes"?>
<Relationships xmlns="http://schemas.openxmlformats.org/package/2006/relationships"><Relationship Id="rId2" Type="http://schemas.openxmlformats.org/officeDocument/2006/relationships/slide" Target="../slides/slide1215.xml"/><Relationship Id="rId1" Type="http://schemas.openxmlformats.org/officeDocument/2006/relationships/notesMaster" Target="../notesMasters/notesMaster1.xml"/></Relationships>
</file>

<file path=ppt/notesSlides/_rels/notesSlide1216.xml.rels><?xml version="1.0" encoding="UTF-8" standalone="yes"?>
<Relationships xmlns="http://schemas.openxmlformats.org/package/2006/relationships"><Relationship Id="rId2" Type="http://schemas.openxmlformats.org/officeDocument/2006/relationships/slide" Target="../slides/slide1216.xml"/><Relationship Id="rId1" Type="http://schemas.openxmlformats.org/officeDocument/2006/relationships/notesMaster" Target="../notesMasters/notesMaster1.xml"/></Relationships>
</file>

<file path=ppt/notesSlides/_rels/notesSlide1217.xml.rels><?xml version="1.0" encoding="UTF-8" standalone="yes"?>
<Relationships xmlns="http://schemas.openxmlformats.org/package/2006/relationships"><Relationship Id="rId2" Type="http://schemas.openxmlformats.org/officeDocument/2006/relationships/slide" Target="../slides/slide1217.xml"/><Relationship Id="rId1" Type="http://schemas.openxmlformats.org/officeDocument/2006/relationships/notesMaster" Target="../notesMasters/notesMaster1.xml"/></Relationships>
</file>

<file path=ppt/notesSlides/_rels/notesSlide1218.xml.rels><?xml version="1.0" encoding="UTF-8" standalone="yes"?>
<Relationships xmlns="http://schemas.openxmlformats.org/package/2006/relationships"><Relationship Id="rId2" Type="http://schemas.openxmlformats.org/officeDocument/2006/relationships/slide" Target="../slides/slide1218.xml"/><Relationship Id="rId1" Type="http://schemas.openxmlformats.org/officeDocument/2006/relationships/notesMaster" Target="../notesMasters/notesMaster1.xml"/></Relationships>
</file>

<file path=ppt/notesSlides/_rels/notesSlide1219.xml.rels><?xml version="1.0" encoding="UTF-8" standalone="yes"?>
<Relationships xmlns="http://schemas.openxmlformats.org/package/2006/relationships"><Relationship Id="rId2" Type="http://schemas.openxmlformats.org/officeDocument/2006/relationships/slide" Target="../slides/slide121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0.xml.rels><?xml version="1.0" encoding="UTF-8" standalone="yes"?>
<Relationships xmlns="http://schemas.openxmlformats.org/package/2006/relationships"><Relationship Id="rId2" Type="http://schemas.openxmlformats.org/officeDocument/2006/relationships/slide" Target="../slides/slide1220.xml"/><Relationship Id="rId1" Type="http://schemas.openxmlformats.org/officeDocument/2006/relationships/notesMaster" Target="../notesMasters/notesMaster1.xml"/></Relationships>
</file>

<file path=ppt/notesSlides/_rels/notesSlide1221.xml.rels><?xml version="1.0" encoding="UTF-8" standalone="yes"?>
<Relationships xmlns="http://schemas.openxmlformats.org/package/2006/relationships"><Relationship Id="rId2" Type="http://schemas.openxmlformats.org/officeDocument/2006/relationships/slide" Target="../slides/slide1221.xml"/><Relationship Id="rId1" Type="http://schemas.openxmlformats.org/officeDocument/2006/relationships/notesMaster" Target="../notesMasters/notesMaster1.xml"/></Relationships>
</file>

<file path=ppt/notesSlides/_rels/notesSlide1222.xml.rels><?xml version="1.0" encoding="UTF-8" standalone="yes"?>
<Relationships xmlns="http://schemas.openxmlformats.org/package/2006/relationships"><Relationship Id="rId2" Type="http://schemas.openxmlformats.org/officeDocument/2006/relationships/slide" Target="../slides/slide1222.xml"/><Relationship Id="rId1" Type="http://schemas.openxmlformats.org/officeDocument/2006/relationships/notesMaster" Target="../notesMasters/notesMaster1.xml"/></Relationships>
</file>

<file path=ppt/notesSlides/_rels/notesSlide1223.xml.rels><?xml version="1.0" encoding="UTF-8" standalone="yes"?>
<Relationships xmlns="http://schemas.openxmlformats.org/package/2006/relationships"><Relationship Id="rId2" Type="http://schemas.openxmlformats.org/officeDocument/2006/relationships/slide" Target="../slides/slide1223.xml"/><Relationship Id="rId1" Type="http://schemas.openxmlformats.org/officeDocument/2006/relationships/notesMaster" Target="../notesMasters/notesMaster1.xml"/></Relationships>
</file>

<file path=ppt/notesSlides/_rels/notesSlide1224.xml.rels><?xml version="1.0" encoding="UTF-8" standalone="yes"?>
<Relationships xmlns="http://schemas.openxmlformats.org/package/2006/relationships"><Relationship Id="rId2" Type="http://schemas.openxmlformats.org/officeDocument/2006/relationships/slide" Target="../slides/slide1224.xml"/><Relationship Id="rId1" Type="http://schemas.openxmlformats.org/officeDocument/2006/relationships/notesMaster" Target="../notesMasters/notesMaster1.xml"/></Relationships>
</file>

<file path=ppt/notesSlides/_rels/notesSlide1225.xml.rels><?xml version="1.0" encoding="UTF-8" standalone="yes"?>
<Relationships xmlns="http://schemas.openxmlformats.org/package/2006/relationships"><Relationship Id="rId2" Type="http://schemas.openxmlformats.org/officeDocument/2006/relationships/slide" Target="../slides/slide1225.xml"/><Relationship Id="rId1" Type="http://schemas.openxmlformats.org/officeDocument/2006/relationships/notesMaster" Target="../notesMasters/notesMaster1.xml"/></Relationships>
</file>

<file path=ppt/notesSlides/_rels/notesSlide1226.xml.rels><?xml version="1.0" encoding="UTF-8" standalone="yes"?>
<Relationships xmlns="http://schemas.openxmlformats.org/package/2006/relationships"><Relationship Id="rId2" Type="http://schemas.openxmlformats.org/officeDocument/2006/relationships/slide" Target="../slides/slide1226.xml"/><Relationship Id="rId1" Type="http://schemas.openxmlformats.org/officeDocument/2006/relationships/notesMaster" Target="../notesMasters/notesMaster1.xml"/></Relationships>
</file>

<file path=ppt/notesSlides/_rels/notesSlide1227.xml.rels><?xml version="1.0" encoding="UTF-8" standalone="yes"?>
<Relationships xmlns="http://schemas.openxmlformats.org/package/2006/relationships"><Relationship Id="rId2" Type="http://schemas.openxmlformats.org/officeDocument/2006/relationships/slide" Target="../slides/slide1227.xml"/><Relationship Id="rId1" Type="http://schemas.openxmlformats.org/officeDocument/2006/relationships/notesMaster" Target="../notesMasters/notesMaster1.xml"/></Relationships>
</file>

<file path=ppt/notesSlides/_rels/notesSlide1228.xml.rels><?xml version="1.0" encoding="UTF-8" standalone="yes"?>
<Relationships xmlns="http://schemas.openxmlformats.org/package/2006/relationships"><Relationship Id="rId2" Type="http://schemas.openxmlformats.org/officeDocument/2006/relationships/slide" Target="../slides/slide1228.xml"/><Relationship Id="rId1" Type="http://schemas.openxmlformats.org/officeDocument/2006/relationships/notesMaster" Target="../notesMasters/notesMaster1.xml"/></Relationships>
</file>

<file path=ppt/notesSlides/_rels/notesSlide1229.xml.rels><?xml version="1.0" encoding="UTF-8" standalone="yes"?>
<Relationships xmlns="http://schemas.openxmlformats.org/package/2006/relationships"><Relationship Id="rId2" Type="http://schemas.openxmlformats.org/officeDocument/2006/relationships/slide" Target="../slides/slide12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0.xml.rels><?xml version="1.0" encoding="UTF-8" standalone="yes"?>
<Relationships xmlns="http://schemas.openxmlformats.org/package/2006/relationships"><Relationship Id="rId2" Type="http://schemas.openxmlformats.org/officeDocument/2006/relationships/slide" Target="../slides/slide1230.xml"/><Relationship Id="rId1" Type="http://schemas.openxmlformats.org/officeDocument/2006/relationships/notesMaster" Target="../notesMasters/notesMaster1.xml"/></Relationships>
</file>

<file path=ppt/notesSlides/_rels/notesSlide1231.xml.rels><?xml version="1.0" encoding="UTF-8" standalone="yes"?>
<Relationships xmlns="http://schemas.openxmlformats.org/package/2006/relationships"><Relationship Id="rId2" Type="http://schemas.openxmlformats.org/officeDocument/2006/relationships/slide" Target="../slides/slide1231.xml"/><Relationship Id="rId1" Type="http://schemas.openxmlformats.org/officeDocument/2006/relationships/notesMaster" Target="../notesMasters/notesMaster1.xml"/></Relationships>
</file>

<file path=ppt/notesSlides/_rels/notesSlide1232.xml.rels><?xml version="1.0" encoding="UTF-8" standalone="yes"?>
<Relationships xmlns="http://schemas.openxmlformats.org/package/2006/relationships"><Relationship Id="rId2" Type="http://schemas.openxmlformats.org/officeDocument/2006/relationships/slide" Target="../slides/slide1232.xml"/><Relationship Id="rId1" Type="http://schemas.openxmlformats.org/officeDocument/2006/relationships/notesMaster" Target="../notesMasters/notesMaster1.xml"/></Relationships>
</file>

<file path=ppt/notesSlides/_rels/notesSlide1233.xml.rels><?xml version="1.0" encoding="UTF-8" standalone="yes"?>
<Relationships xmlns="http://schemas.openxmlformats.org/package/2006/relationships"><Relationship Id="rId2" Type="http://schemas.openxmlformats.org/officeDocument/2006/relationships/slide" Target="../slides/slide1233.xml"/><Relationship Id="rId1" Type="http://schemas.openxmlformats.org/officeDocument/2006/relationships/notesMaster" Target="../notesMasters/notesMaster1.xml"/></Relationships>
</file>

<file path=ppt/notesSlides/_rels/notesSlide1234.xml.rels><?xml version="1.0" encoding="UTF-8" standalone="yes"?>
<Relationships xmlns="http://schemas.openxmlformats.org/package/2006/relationships"><Relationship Id="rId2" Type="http://schemas.openxmlformats.org/officeDocument/2006/relationships/slide" Target="../slides/slide1234.xml"/><Relationship Id="rId1" Type="http://schemas.openxmlformats.org/officeDocument/2006/relationships/notesMaster" Target="../notesMasters/notesMaster1.xml"/></Relationships>
</file>

<file path=ppt/notesSlides/_rels/notesSlide1235.xml.rels><?xml version="1.0" encoding="UTF-8" standalone="yes"?>
<Relationships xmlns="http://schemas.openxmlformats.org/package/2006/relationships"><Relationship Id="rId2" Type="http://schemas.openxmlformats.org/officeDocument/2006/relationships/slide" Target="../slides/slide1235.xml"/><Relationship Id="rId1" Type="http://schemas.openxmlformats.org/officeDocument/2006/relationships/notesMaster" Target="../notesMasters/notesMaster1.xml"/></Relationships>
</file>

<file path=ppt/notesSlides/_rels/notesSlide1236.xml.rels><?xml version="1.0" encoding="UTF-8" standalone="yes"?>
<Relationships xmlns="http://schemas.openxmlformats.org/package/2006/relationships"><Relationship Id="rId2" Type="http://schemas.openxmlformats.org/officeDocument/2006/relationships/slide" Target="../slides/slide1236.xml"/><Relationship Id="rId1" Type="http://schemas.openxmlformats.org/officeDocument/2006/relationships/notesMaster" Target="../notesMasters/notesMaster1.xml"/></Relationships>
</file>

<file path=ppt/notesSlides/_rels/notesSlide1237.xml.rels><?xml version="1.0" encoding="UTF-8" standalone="yes"?>
<Relationships xmlns="http://schemas.openxmlformats.org/package/2006/relationships"><Relationship Id="rId2" Type="http://schemas.openxmlformats.org/officeDocument/2006/relationships/slide" Target="../slides/slide1237.xml"/><Relationship Id="rId1" Type="http://schemas.openxmlformats.org/officeDocument/2006/relationships/notesMaster" Target="../notesMasters/notesMaster1.xml"/></Relationships>
</file>

<file path=ppt/notesSlides/_rels/notesSlide1238.xml.rels><?xml version="1.0" encoding="UTF-8" standalone="yes"?>
<Relationships xmlns="http://schemas.openxmlformats.org/package/2006/relationships"><Relationship Id="rId2" Type="http://schemas.openxmlformats.org/officeDocument/2006/relationships/slide" Target="../slides/slide1238.xml"/><Relationship Id="rId1" Type="http://schemas.openxmlformats.org/officeDocument/2006/relationships/notesMaster" Target="../notesMasters/notesMaster1.xml"/></Relationships>
</file>

<file path=ppt/notesSlides/_rels/notesSlide1239.xml.rels><?xml version="1.0" encoding="UTF-8" standalone="yes"?>
<Relationships xmlns="http://schemas.openxmlformats.org/package/2006/relationships"><Relationship Id="rId2" Type="http://schemas.openxmlformats.org/officeDocument/2006/relationships/slide" Target="../slides/slide12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0.xml.rels><?xml version="1.0" encoding="UTF-8" standalone="yes"?>
<Relationships xmlns="http://schemas.openxmlformats.org/package/2006/relationships"><Relationship Id="rId2" Type="http://schemas.openxmlformats.org/officeDocument/2006/relationships/slide" Target="../slides/slide1240.xml"/><Relationship Id="rId1" Type="http://schemas.openxmlformats.org/officeDocument/2006/relationships/notesMaster" Target="../notesMasters/notesMaster1.xml"/></Relationships>
</file>

<file path=ppt/notesSlides/_rels/notesSlide1241.xml.rels><?xml version="1.0" encoding="UTF-8" standalone="yes"?>
<Relationships xmlns="http://schemas.openxmlformats.org/package/2006/relationships"><Relationship Id="rId2" Type="http://schemas.openxmlformats.org/officeDocument/2006/relationships/slide" Target="../slides/slide1241.xml"/><Relationship Id="rId1" Type="http://schemas.openxmlformats.org/officeDocument/2006/relationships/notesMaster" Target="../notesMasters/notesMaster1.xml"/></Relationships>
</file>

<file path=ppt/notesSlides/_rels/notesSlide1242.xml.rels><?xml version="1.0" encoding="UTF-8" standalone="yes"?>
<Relationships xmlns="http://schemas.openxmlformats.org/package/2006/relationships"><Relationship Id="rId2" Type="http://schemas.openxmlformats.org/officeDocument/2006/relationships/slide" Target="../slides/slide1242.xml"/><Relationship Id="rId1" Type="http://schemas.openxmlformats.org/officeDocument/2006/relationships/notesMaster" Target="../notesMasters/notesMaster1.xml"/></Relationships>
</file>

<file path=ppt/notesSlides/_rels/notesSlide1243.xml.rels><?xml version="1.0" encoding="UTF-8" standalone="yes"?>
<Relationships xmlns="http://schemas.openxmlformats.org/package/2006/relationships"><Relationship Id="rId2" Type="http://schemas.openxmlformats.org/officeDocument/2006/relationships/slide" Target="../slides/slide1243.xml"/><Relationship Id="rId1" Type="http://schemas.openxmlformats.org/officeDocument/2006/relationships/notesMaster" Target="../notesMasters/notesMaster1.xml"/></Relationships>
</file>

<file path=ppt/notesSlides/_rels/notesSlide1244.xml.rels><?xml version="1.0" encoding="UTF-8" standalone="yes"?>
<Relationships xmlns="http://schemas.openxmlformats.org/package/2006/relationships"><Relationship Id="rId2" Type="http://schemas.openxmlformats.org/officeDocument/2006/relationships/slide" Target="../slides/slide1244.xml"/><Relationship Id="rId1" Type="http://schemas.openxmlformats.org/officeDocument/2006/relationships/notesMaster" Target="../notesMasters/notesMaster1.xml"/></Relationships>
</file>

<file path=ppt/notesSlides/_rels/notesSlide1245.xml.rels><?xml version="1.0" encoding="UTF-8" standalone="yes"?>
<Relationships xmlns="http://schemas.openxmlformats.org/package/2006/relationships"><Relationship Id="rId2" Type="http://schemas.openxmlformats.org/officeDocument/2006/relationships/slide" Target="../slides/slide1245.xml"/><Relationship Id="rId1" Type="http://schemas.openxmlformats.org/officeDocument/2006/relationships/notesMaster" Target="../notesMasters/notesMaster1.xml"/></Relationships>
</file>

<file path=ppt/notesSlides/_rels/notesSlide1246.xml.rels><?xml version="1.0" encoding="UTF-8" standalone="yes"?>
<Relationships xmlns="http://schemas.openxmlformats.org/package/2006/relationships"><Relationship Id="rId2" Type="http://schemas.openxmlformats.org/officeDocument/2006/relationships/slide" Target="../slides/slide1246.xml"/><Relationship Id="rId1" Type="http://schemas.openxmlformats.org/officeDocument/2006/relationships/notesMaster" Target="../notesMasters/notesMaster1.xml"/></Relationships>
</file>

<file path=ppt/notesSlides/_rels/notesSlide1247.xml.rels><?xml version="1.0" encoding="UTF-8" standalone="yes"?>
<Relationships xmlns="http://schemas.openxmlformats.org/package/2006/relationships"><Relationship Id="rId2" Type="http://schemas.openxmlformats.org/officeDocument/2006/relationships/slide" Target="../slides/slide1247.xml"/><Relationship Id="rId1" Type="http://schemas.openxmlformats.org/officeDocument/2006/relationships/notesMaster" Target="../notesMasters/notesMaster1.xml"/></Relationships>
</file>

<file path=ppt/notesSlides/_rels/notesSlide1248.xml.rels><?xml version="1.0" encoding="UTF-8" standalone="yes"?>
<Relationships xmlns="http://schemas.openxmlformats.org/package/2006/relationships"><Relationship Id="rId2" Type="http://schemas.openxmlformats.org/officeDocument/2006/relationships/slide" Target="../slides/slide1248.xml"/><Relationship Id="rId1" Type="http://schemas.openxmlformats.org/officeDocument/2006/relationships/notesMaster" Target="../notesMasters/notesMaster1.xml"/></Relationships>
</file>

<file path=ppt/notesSlides/_rels/notesSlide1249.xml.rels><?xml version="1.0" encoding="UTF-8" standalone="yes"?>
<Relationships xmlns="http://schemas.openxmlformats.org/package/2006/relationships"><Relationship Id="rId2" Type="http://schemas.openxmlformats.org/officeDocument/2006/relationships/slide" Target="../slides/slide12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0.xml.rels><?xml version="1.0" encoding="UTF-8" standalone="yes"?>
<Relationships xmlns="http://schemas.openxmlformats.org/package/2006/relationships"><Relationship Id="rId2" Type="http://schemas.openxmlformats.org/officeDocument/2006/relationships/slide" Target="../slides/slide1250.xml"/><Relationship Id="rId1" Type="http://schemas.openxmlformats.org/officeDocument/2006/relationships/notesMaster" Target="../notesMasters/notesMaster1.xml"/></Relationships>
</file>

<file path=ppt/notesSlides/_rels/notesSlide1251.xml.rels><?xml version="1.0" encoding="UTF-8" standalone="yes"?>
<Relationships xmlns="http://schemas.openxmlformats.org/package/2006/relationships"><Relationship Id="rId2" Type="http://schemas.openxmlformats.org/officeDocument/2006/relationships/slide" Target="../slides/slide1251.xml"/><Relationship Id="rId1" Type="http://schemas.openxmlformats.org/officeDocument/2006/relationships/notesMaster" Target="../notesMasters/notesMaster1.xml"/></Relationships>
</file>

<file path=ppt/notesSlides/_rels/notesSlide1252.xml.rels><?xml version="1.0" encoding="UTF-8" standalone="yes"?>
<Relationships xmlns="http://schemas.openxmlformats.org/package/2006/relationships"><Relationship Id="rId2" Type="http://schemas.openxmlformats.org/officeDocument/2006/relationships/slide" Target="../slides/slide1252.xml"/><Relationship Id="rId1" Type="http://schemas.openxmlformats.org/officeDocument/2006/relationships/notesMaster" Target="../notesMasters/notesMaster1.xml"/></Relationships>
</file>

<file path=ppt/notesSlides/_rels/notesSlide1253.xml.rels><?xml version="1.0" encoding="UTF-8" standalone="yes"?>
<Relationships xmlns="http://schemas.openxmlformats.org/package/2006/relationships"><Relationship Id="rId2" Type="http://schemas.openxmlformats.org/officeDocument/2006/relationships/slide" Target="../slides/slide1253.xml"/><Relationship Id="rId1" Type="http://schemas.openxmlformats.org/officeDocument/2006/relationships/notesMaster" Target="../notesMasters/notesMaster1.xml"/></Relationships>
</file>

<file path=ppt/notesSlides/_rels/notesSlide1254.xml.rels><?xml version="1.0" encoding="UTF-8" standalone="yes"?>
<Relationships xmlns="http://schemas.openxmlformats.org/package/2006/relationships"><Relationship Id="rId2" Type="http://schemas.openxmlformats.org/officeDocument/2006/relationships/slide" Target="../slides/slide1254.xml"/><Relationship Id="rId1" Type="http://schemas.openxmlformats.org/officeDocument/2006/relationships/notesMaster" Target="../notesMasters/notesMaster1.xml"/></Relationships>
</file>

<file path=ppt/notesSlides/_rels/notesSlide1255.xml.rels><?xml version="1.0" encoding="UTF-8" standalone="yes"?>
<Relationships xmlns="http://schemas.openxmlformats.org/package/2006/relationships"><Relationship Id="rId2" Type="http://schemas.openxmlformats.org/officeDocument/2006/relationships/slide" Target="../slides/slide1255.xml"/><Relationship Id="rId1" Type="http://schemas.openxmlformats.org/officeDocument/2006/relationships/notesMaster" Target="../notesMasters/notesMaster1.xml"/></Relationships>
</file>

<file path=ppt/notesSlides/_rels/notesSlide1256.xml.rels><?xml version="1.0" encoding="UTF-8" standalone="yes"?>
<Relationships xmlns="http://schemas.openxmlformats.org/package/2006/relationships"><Relationship Id="rId2" Type="http://schemas.openxmlformats.org/officeDocument/2006/relationships/slide" Target="../slides/slide1256.xml"/><Relationship Id="rId1" Type="http://schemas.openxmlformats.org/officeDocument/2006/relationships/notesMaster" Target="../notesMasters/notesMaster1.xml"/></Relationships>
</file>

<file path=ppt/notesSlides/_rels/notesSlide1257.xml.rels><?xml version="1.0" encoding="UTF-8" standalone="yes"?>
<Relationships xmlns="http://schemas.openxmlformats.org/package/2006/relationships"><Relationship Id="rId2" Type="http://schemas.openxmlformats.org/officeDocument/2006/relationships/slide" Target="../slides/slide1257.xml"/><Relationship Id="rId1" Type="http://schemas.openxmlformats.org/officeDocument/2006/relationships/notesMaster" Target="../notesMasters/notesMaster1.xml"/></Relationships>
</file>

<file path=ppt/notesSlides/_rels/notesSlide1258.xml.rels><?xml version="1.0" encoding="UTF-8" standalone="yes"?>
<Relationships xmlns="http://schemas.openxmlformats.org/package/2006/relationships"><Relationship Id="rId2" Type="http://schemas.openxmlformats.org/officeDocument/2006/relationships/slide" Target="../slides/slide1258.xml"/><Relationship Id="rId1" Type="http://schemas.openxmlformats.org/officeDocument/2006/relationships/notesMaster" Target="../notesMasters/notesMaster1.xml"/></Relationships>
</file>

<file path=ppt/notesSlides/_rels/notesSlide1259.xml.rels><?xml version="1.0" encoding="UTF-8" standalone="yes"?>
<Relationships xmlns="http://schemas.openxmlformats.org/package/2006/relationships"><Relationship Id="rId2" Type="http://schemas.openxmlformats.org/officeDocument/2006/relationships/slide" Target="../slides/slide125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0.xml.rels><?xml version="1.0" encoding="UTF-8" standalone="yes"?>
<Relationships xmlns="http://schemas.openxmlformats.org/package/2006/relationships"><Relationship Id="rId2" Type="http://schemas.openxmlformats.org/officeDocument/2006/relationships/slide" Target="../slides/slide1260.xml"/><Relationship Id="rId1" Type="http://schemas.openxmlformats.org/officeDocument/2006/relationships/notesMaster" Target="../notesMasters/notesMaster1.xml"/></Relationships>
</file>

<file path=ppt/notesSlides/_rels/notesSlide1261.xml.rels><?xml version="1.0" encoding="UTF-8" standalone="yes"?>
<Relationships xmlns="http://schemas.openxmlformats.org/package/2006/relationships"><Relationship Id="rId2" Type="http://schemas.openxmlformats.org/officeDocument/2006/relationships/slide" Target="../slides/slide1261.xml"/><Relationship Id="rId1" Type="http://schemas.openxmlformats.org/officeDocument/2006/relationships/notesMaster" Target="../notesMasters/notesMaster1.xml"/></Relationships>
</file>

<file path=ppt/notesSlides/_rels/notesSlide1262.xml.rels><?xml version="1.0" encoding="UTF-8" standalone="yes"?>
<Relationships xmlns="http://schemas.openxmlformats.org/package/2006/relationships"><Relationship Id="rId2" Type="http://schemas.openxmlformats.org/officeDocument/2006/relationships/slide" Target="../slides/slide1262.xml"/><Relationship Id="rId1" Type="http://schemas.openxmlformats.org/officeDocument/2006/relationships/notesMaster" Target="../notesMasters/notesMaster1.xml"/></Relationships>
</file>

<file path=ppt/notesSlides/_rels/notesSlide1263.xml.rels><?xml version="1.0" encoding="UTF-8" standalone="yes"?>
<Relationships xmlns="http://schemas.openxmlformats.org/package/2006/relationships"><Relationship Id="rId2" Type="http://schemas.openxmlformats.org/officeDocument/2006/relationships/slide" Target="../slides/slide1263.xml"/><Relationship Id="rId1" Type="http://schemas.openxmlformats.org/officeDocument/2006/relationships/notesMaster" Target="../notesMasters/notesMaster1.xml"/></Relationships>
</file>

<file path=ppt/notesSlides/_rels/notesSlide1264.xml.rels><?xml version="1.0" encoding="UTF-8" standalone="yes"?>
<Relationships xmlns="http://schemas.openxmlformats.org/package/2006/relationships"><Relationship Id="rId2" Type="http://schemas.openxmlformats.org/officeDocument/2006/relationships/slide" Target="../slides/slide1264.xml"/><Relationship Id="rId1" Type="http://schemas.openxmlformats.org/officeDocument/2006/relationships/notesMaster" Target="../notesMasters/notesMaster1.xml"/></Relationships>
</file>

<file path=ppt/notesSlides/_rels/notesSlide1265.xml.rels><?xml version="1.0" encoding="UTF-8" standalone="yes"?>
<Relationships xmlns="http://schemas.openxmlformats.org/package/2006/relationships"><Relationship Id="rId2" Type="http://schemas.openxmlformats.org/officeDocument/2006/relationships/slide" Target="../slides/slide1265.xml"/><Relationship Id="rId1" Type="http://schemas.openxmlformats.org/officeDocument/2006/relationships/notesMaster" Target="../notesMasters/notesMaster1.xml"/></Relationships>
</file>

<file path=ppt/notesSlides/_rels/notesSlide1266.xml.rels><?xml version="1.0" encoding="UTF-8" standalone="yes"?>
<Relationships xmlns="http://schemas.openxmlformats.org/package/2006/relationships"><Relationship Id="rId2" Type="http://schemas.openxmlformats.org/officeDocument/2006/relationships/slide" Target="../slides/slide1266.xml"/><Relationship Id="rId1" Type="http://schemas.openxmlformats.org/officeDocument/2006/relationships/notesMaster" Target="../notesMasters/notesMaster1.xml"/></Relationships>
</file>

<file path=ppt/notesSlides/_rels/notesSlide1267.xml.rels><?xml version="1.0" encoding="UTF-8" standalone="yes"?>
<Relationships xmlns="http://schemas.openxmlformats.org/package/2006/relationships"><Relationship Id="rId2" Type="http://schemas.openxmlformats.org/officeDocument/2006/relationships/slide" Target="../slides/slide1267.xml"/><Relationship Id="rId1" Type="http://schemas.openxmlformats.org/officeDocument/2006/relationships/notesMaster" Target="../notesMasters/notesMaster1.xml"/></Relationships>
</file>

<file path=ppt/notesSlides/_rels/notesSlide1268.xml.rels><?xml version="1.0" encoding="UTF-8" standalone="yes"?>
<Relationships xmlns="http://schemas.openxmlformats.org/package/2006/relationships"><Relationship Id="rId2" Type="http://schemas.openxmlformats.org/officeDocument/2006/relationships/slide" Target="../slides/slide1268.xml"/><Relationship Id="rId1" Type="http://schemas.openxmlformats.org/officeDocument/2006/relationships/notesMaster" Target="../notesMasters/notesMaster1.xml"/></Relationships>
</file>

<file path=ppt/notesSlides/_rels/notesSlide1269.xml.rels><?xml version="1.0" encoding="UTF-8" standalone="yes"?>
<Relationships xmlns="http://schemas.openxmlformats.org/package/2006/relationships"><Relationship Id="rId2" Type="http://schemas.openxmlformats.org/officeDocument/2006/relationships/slide" Target="../slides/slide126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0.xml.rels><?xml version="1.0" encoding="UTF-8" standalone="yes"?>
<Relationships xmlns="http://schemas.openxmlformats.org/package/2006/relationships"><Relationship Id="rId2" Type="http://schemas.openxmlformats.org/officeDocument/2006/relationships/slide" Target="../slides/slide1270.xml"/><Relationship Id="rId1" Type="http://schemas.openxmlformats.org/officeDocument/2006/relationships/notesMaster" Target="../notesMasters/notesMaster1.xml"/></Relationships>
</file>

<file path=ppt/notesSlides/_rels/notesSlide1271.xml.rels><?xml version="1.0" encoding="UTF-8" standalone="yes"?>
<Relationships xmlns="http://schemas.openxmlformats.org/package/2006/relationships"><Relationship Id="rId2" Type="http://schemas.openxmlformats.org/officeDocument/2006/relationships/slide" Target="../slides/slide1271.xml"/><Relationship Id="rId1" Type="http://schemas.openxmlformats.org/officeDocument/2006/relationships/notesMaster" Target="../notesMasters/notesMaster1.xml"/></Relationships>
</file>

<file path=ppt/notesSlides/_rels/notesSlide1272.xml.rels><?xml version="1.0" encoding="UTF-8" standalone="yes"?>
<Relationships xmlns="http://schemas.openxmlformats.org/package/2006/relationships"><Relationship Id="rId2" Type="http://schemas.openxmlformats.org/officeDocument/2006/relationships/slide" Target="../slides/slide1272.xml"/><Relationship Id="rId1" Type="http://schemas.openxmlformats.org/officeDocument/2006/relationships/notesMaster" Target="../notesMasters/notesMaster1.xml"/></Relationships>
</file>

<file path=ppt/notesSlides/_rels/notesSlide1273.xml.rels><?xml version="1.0" encoding="UTF-8" standalone="yes"?>
<Relationships xmlns="http://schemas.openxmlformats.org/package/2006/relationships"><Relationship Id="rId2" Type="http://schemas.openxmlformats.org/officeDocument/2006/relationships/slide" Target="../slides/slide1273.xml"/><Relationship Id="rId1" Type="http://schemas.openxmlformats.org/officeDocument/2006/relationships/notesMaster" Target="../notesMasters/notesMaster1.xml"/></Relationships>
</file>

<file path=ppt/notesSlides/_rels/notesSlide1274.xml.rels><?xml version="1.0" encoding="UTF-8" standalone="yes"?>
<Relationships xmlns="http://schemas.openxmlformats.org/package/2006/relationships"><Relationship Id="rId2" Type="http://schemas.openxmlformats.org/officeDocument/2006/relationships/slide" Target="../slides/slide1274.xml"/><Relationship Id="rId1" Type="http://schemas.openxmlformats.org/officeDocument/2006/relationships/notesMaster" Target="../notesMasters/notesMaster1.xml"/></Relationships>
</file>

<file path=ppt/notesSlides/_rels/notesSlide1275.xml.rels><?xml version="1.0" encoding="UTF-8" standalone="yes"?>
<Relationships xmlns="http://schemas.openxmlformats.org/package/2006/relationships"><Relationship Id="rId2" Type="http://schemas.openxmlformats.org/officeDocument/2006/relationships/slide" Target="../slides/slide1275.xml"/><Relationship Id="rId1" Type="http://schemas.openxmlformats.org/officeDocument/2006/relationships/notesMaster" Target="../notesMasters/notesMaster1.xml"/></Relationships>
</file>

<file path=ppt/notesSlides/_rels/notesSlide1276.xml.rels><?xml version="1.0" encoding="UTF-8" standalone="yes"?>
<Relationships xmlns="http://schemas.openxmlformats.org/package/2006/relationships"><Relationship Id="rId2" Type="http://schemas.openxmlformats.org/officeDocument/2006/relationships/slide" Target="../slides/slide1276.xml"/><Relationship Id="rId1" Type="http://schemas.openxmlformats.org/officeDocument/2006/relationships/notesMaster" Target="../notesMasters/notesMaster1.xml"/></Relationships>
</file>

<file path=ppt/notesSlides/_rels/notesSlide1277.xml.rels><?xml version="1.0" encoding="UTF-8" standalone="yes"?>
<Relationships xmlns="http://schemas.openxmlformats.org/package/2006/relationships"><Relationship Id="rId2" Type="http://schemas.openxmlformats.org/officeDocument/2006/relationships/slide" Target="../slides/slide1277.xml"/><Relationship Id="rId1" Type="http://schemas.openxmlformats.org/officeDocument/2006/relationships/notesMaster" Target="../notesMasters/notesMaster1.xml"/></Relationships>
</file>

<file path=ppt/notesSlides/_rels/notesSlide1278.xml.rels><?xml version="1.0" encoding="UTF-8" standalone="yes"?>
<Relationships xmlns="http://schemas.openxmlformats.org/package/2006/relationships"><Relationship Id="rId2" Type="http://schemas.openxmlformats.org/officeDocument/2006/relationships/slide" Target="../slides/slide1278.xml"/><Relationship Id="rId1" Type="http://schemas.openxmlformats.org/officeDocument/2006/relationships/notesMaster" Target="../notesMasters/notesMaster1.xml"/></Relationships>
</file>

<file path=ppt/notesSlides/_rels/notesSlide1279.xml.rels><?xml version="1.0" encoding="UTF-8" standalone="yes"?>
<Relationships xmlns="http://schemas.openxmlformats.org/package/2006/relationships"><Relationship Id="rId2" Type="http://schemas.openxmlformats.org/officeDocument/2006/relationships/slide" Target="../slides/slide127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0.xml.rels><?xml version="1.0" encoding="UTF-8" standalone="yes"?>
<Relationships xmlns="http://schemas.openxmlformats.org/package/2006/relationships"><Relationship Id="rId2" Type="http://schemas.openxmlformats.org/officeDocument/2006/relationships/slide" Target="../slides/slide1280.xml"/><Relationship Id="rId1" Type="http://schemas.openxmlformats.org/officeDocument/2006/relationships/notesMaster" Target="../notesMasters/notesMaster1.xml"/></Relationships>
</file>

<file path=ppt/notesSlides/_rels/notesSlide1281.xml.rels><?xml version="1.0" encoding="UTF-8" standalone="yes"?>
<Relationships xmlns="http://schemas.openxmlformats.org/package/2006/relationships"><Relationship Id="rId2" Type="http://schemas.openxmlformats.org/officeDocument/2006/relationships/slide" Target="../slides/slide1281.xml"/><Relationship Id="rId1" Type="http://schemas.openxmlformats.org/officeDocument/2006/relationships/notesMaster" Target="../notesMasters/notesMaster1.xml"/></Relationships>
</file>

<file path=ppt/notesSlides/_rels/notesSlide1282.xml.rels><?xml version="1.0" encoding="UTF-8" standalone="yes"?>
<Relationships xmlns="http://schemas.openxmlformats.org/package/2006/relationships"><Relationship Id="rId2" Type="http://schemas.openxmlformats.org/officeDocument/2006/relationships/slide" Target="../slides/slide1282.xml"/><Relationship Id="rId1" Type="http://schemas.openxmlformats.org/officeDocument/2006/relationships/notesMaster" Target="../notesMasters/notesMaster1.xml"/></Relationships>
</file>

<file path=ppt/notesSlides/_rels/notesSlide1283.xml.rels><?xml version="1.0" encoding="UTF-8" standalone="yes"?>
<Relationships xmlns="http://schemas.openxmlformats.org/package/2006/relationships"><Relationship Id="rId2" Type="http://schemas.openxmlformats.org/officeDocument/2006/relationships/slide" Target="../slides/slide1283.xml"/><Relationship Id="rId1" Type="http://schemas.openxmlformats.org/officeDocument/2006/relationships/notesMaster" Target="../notesMasters/notesMaster1.xml"/></Relationships>
</file>

<file path=ppt/notesSlides/_rels/notesSlide1284.xml.rels><?xml version="1.0" encoding="UTF-8" standalone="yes"?>
<Relationships xmlns="http://schemas.openxmlformats.org/package/2006/relationships"><Relationship Id="rId2" Type="http://schemas.openxmlformats.org/officeDocument/2006/relationships/slide" Target="../slides/slide1284.xml"/><Relationship Id="rId1" Type="http://schemas.openxmlformats.org/officeDocument/2006/relationships/notesMaster" Target="../notesMasters/notesMaster1.xml"/></Relationships>
</file>

<file path=ppt/notesSlides/_rels/notesSlide1285.xml.rels><?xml version="1.0" encoding="UTF-8" standalone="yes"?>
<Relationships xmlns="http://schemas.openxmlformats.org/package/2006/relationships"><Relationship Id="rId2" Type="http://schemas.openxmlformats.org/officeDocument/2006/relationships/slide" Target="../slides/slide1285.xml"/><Relationship Id="rId1" Type="http://schemas.openxmlformats.org/officeDocument/2006/relationships/notesMaster" Target="../notesMasters/notesMaster1.xml"/></Relationships>
</file>

<file path=ppt/notesSlides/_rels/notesSlide1286.xml.rels><?xml version="1.0" encoding="UTF-8" standalone="yes"?>
<Relationships xmlns="http://schemas.openxmlformats.org/package/2006/relationships"><Relationship Id="rId2" Type="http://schemas.openxmlformats.org/officeDocument/2006/relationships/slide" Target="../slides/slide1286.xml"/><Relationship Id="rId1" Type="http://schemas.openxmlformats.org/officeDocument/2006/relationships/notesMaster" Target="../notesMasters/notesMaster1.xml"/></Relationships>
</file>

<file path=ppt/notesSlides/_rels/notesSlide1287.xml.rels><?xml version="1.0" encoding="UTF-8" standalone="yes"?>
<Relationships xmlns="http://schemas.openxmlformats.org/package/2006/relationships"><Relationship Id="rId2" Type="http://schemas.openxmlformats.org/officeDocument/2006/relationships/slide" Target="../slides/slide1287.xml"/><Relationship Id="rId1" Type="http://schemas.openxmlformats.org/officeDocument/2006/relationships/notesMaster" Target="../notesMasters/notesMaster1.xml"/></Relationships>
</file>

<file path=ppt/notesSlides/_rels/notesSlide1288.xml.rels><?xml version="1.0" encoding="UTF-8" standalone="yes"?>
<Relationships xmlns="http://schemas.openxmlformats.org/package/2006/relationships"><Relationship Id="rId2" Type="http://schemas.openxmlformats.org/officeDocument/2006/relationships/slide" Target="../slides/slide1288.xml"/><Relationship Id="rId1" Type="http://schemas.openxmlformats.org/officeDocument/2006/relationships/notesMaster" Target="../notesMasters/notesMaster1.xml"/></Relationships>
</file>

<file path=ppt/notesSlides/_rels/notesSlide1289.xml.rels><?xml version="1.0" encoding="UTF-8" standalone="yes"?>
<Relationships xmlns="http://schemas.openxmlformats.org/package/2006/relationships"><Relationship Id="rId2" Type="http://schemas.openxmlformats.org/officeDocument/2006/relationships/slide" Target="../slides/slide128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0.xml.rels><?xml version="1.0" encoding="UTF-8" standalone="yes"?>
<Relationships xmlns="http://schemas.openxmlformats.org/package/2006/relationships"><Relationship Id="rId2" Type="http://schemas.openxmlformats.org/officeDocument/2006/relationships/slide" Target="../slides/slide1290.xml"/><Relationship Id="rId1" Type="http://schemas.openxmlformats.org/officeDocument/2006/relationships/notesMaster" Target="../notesMasters/notesMaster1.xml"/></Relationships>
</file>

<file path=ppt/notesSlides/_rels/notesSlide1291.xml.rels><?xml version="1.0" encoding="UTF-8" standalone="yes"?>
<Relationships xmlns="http://schemas.openxmlformats.org/package/2006/relationships"><Relationship Id="rId2" Type="http://schemas.openxmlformats.org/officeDocument/2006/relationships/slide" Target="../slides/slide1291.xml"/><Relationship Id="rId1" Type="http://schemas.openxmlformats.org/officeDocument/2006/relationships/notesMaster" Target="../notesMasters/notesMaster1.xml"/></Relationships>
</file>

<file path=ppt/notesSlides/_rels/notesSlide1292.xml.rels><?xml version="1.0" encoding="UTF-8" standalone="yes"?>
<Relationships xmlns="http://schemas.openxmlformats.org/package/2006/relationships"><Relationship Id="rId2" Type="http://schemas.openxmlformats.org/officeDocument/2006/relationships/slide" Target="../slides/slide1292.xml"/><Relationship Id="rId1" Type="http://schemas.openxmlformats.org/officeDocument/2006/relationships/notesMaster" Target="../notesMasters/notesMaster1.xml"/></Relationships>
</file>

<file path=ppt/notesSlides/_rels/notesSlide1293.xml.rels><?xml version="1.0" encoding="UTF-8" standalone="yes"?>
<Relationships xmlns="http://schemas.openxmlformats.org/package/2006/relationships"><Relationship Id="rId2" Type="http://schemas.openxmlformats.org/officeDocument/2006/relationships/slide" Target="../slides/slide1293.xml"/><Relationship Id="rId1" Type="http://schemas.openxmlformats.org/officeDocument/2006/relationships/notesMaster" Target="../notesMasters/notesMaster1.xml"/></Relationships>
</file>

<file path=ppt/notesSlides/_rels/notesSlide1294.xml.rels><?xml version="1.0" encoding="UTF-8" standalone="yes"?>
<Relationships xmlns="http://schemas.openxmlformats.org/package/2006/relationships"><Relationship Id="rId2" Type="http://schemas.openxmlformats.org/officeDocument/2006/relationships/slide" Target="../slides/slide1294.xml"/><Relationship Id="rId1" Type="http://schemas.openxmlformats.org/officeDocument/2006/relationships/notesMaster" Target="../notesMasters/notesMaster1.xml"/></Relationships>
</file>

<file path=ppt/notesSlides/_rels/notesSlide1295.xml.rels><?xml version="1.0" encoding="UTF-8" standalone="yes"?>
<Relationships xmlns="http://schemas.openxmlformats.org/package/2006/relationships"><Relationship Id="rId2" Type="http://schemas.openxmlformats.org/officeDocument/2006/relationships/slide" Target="../slides/slide1295.xml"/><Relationship Id="rId1" Type="http://schemas.openxmlformats.org/officeDocument/2006/relationships/notesMaster" Target="../notesMasters/notesMaster1.xml"/></Relationships>
</file>

<file path=ppt/notesSlides/_rels/notesSlide1296.xml.rels><?xml version="1.0" encoding="UTF-8" standalone="yes"?>
<Relationships xmlns="http://schemas.openxmlformats.org/package/2006/relationships"><Relationship Id="rId2" Type="http://schemas.openxmlformats.org/officeDocument/2006/relationships/slide" Target="../slides/slide1296.xml"/><Relationship Id="rId1" Type="http://schemas.openxmlformats.org/officeDocument/2006/relationships/notesMaster" Target="../notesMasters/notesMaster1.xml"/></Relationships>
</file>

<file path=ppt/notesSlides/_rels/notesSlide1297.xml.rels><?xml version="1.0" encoding="UTF-8" standalone="yes"?>
<Relationships xmlns="http://schemas.openxmlformats.org/package/2006/relationships"><Relationship Id="rId2" Type="http://schemas.openxmlformats.org/officeDocument/2006/relationships/slide" Target="../slides/slide1297.xml"/><Relationship Id="rId1" Type="http://schemas.openxmlformats.org/officeDocument/2006/relationships/notesMaster" Target="../notesMasters/notesMaster1.xml"/></Relationships>
</file>

<file path=ppt/notesSlides/_rels/notesSlide1298.xml.rels><?xml version="1.0" encoding="UTF-8" standalone="yes"?>
<Relationships xmlns="http://schemas.openxmlformats.org/package/2006/relationships"><Relationship Id="rId2" Type="http://schemas.openxmlformats.org/officeDocument/2006/relationships/slide" Target="../slides/slide1298.xml"/><Relationship Id="rId1" Type="http://schemas.openxmlformats.org/officeDocument/2006/relationships/notesMaster" Target="../notesMasters/notesMaster1.xml"/></Relationships>
</file>

<file path=ppt/notesSlides/_rels/notesSlide1299.xml.rels><?xml version="1.0" encoding="UTF-8" standalone="yes"?>
<Relationships xmlns="http://schemas.openxmlformats.org/package/2006/relationships"><Relationship Id="rId2" Type="http://schemas.openxmlformats.org/officeDocument/2006/relationships/slide" Target="../slides/slide12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00.xml.rels><?xml version="1.0" encoding="UTF-8" standalone="yes"?>
<Relationships xmlns="http://schemas.openxmlformats.org/package/2006/relationships"><Relationship Id="rId2" Type="http://schemas.openxmlformats.org/officeDocument/2006/relationships/slide" Target="../slides/slide1300.xml"/><Relationship Id="rId1" Type="http://schemas.openxmlformats.org/officeDocument/2006/relationships/notesMaster" Target="../notesMasters/notesMaster1.xml"/></Relationships>
</file>

<file path=ppt/notesSlides/_rels/notesSlide1301.xml.rels><?xml version="1.0" encoding="UTF-8" standalone="yes"?>
<Relationships xmlns="http://schemas.openxmlformats.org/package/2006/relationships"><Relationship Id="rId2" Type="http://schemas.openxmlformats.org/officeDocument/2006/relationships/slide" Target="../slides/slide1301.xml"/><Relationship Id="rId1" Type="http://schemas.openxmlformats.org/officeDocument/2006/relationships/notesMaster" Target="../notesMasters/notesMaster1.xml"/></Relationships>
</file>

<file path=ppt/notesSlides/_rels/notesSlide1302.xml.rels><?xml version="1.0" encoding="UTF-8" standalone="yes"?>
<Relationships xmlns="http://schemas.openxmlformats.org/package/2006/relationships"><Relationship Id="rId2" Type="http://schemas.openxmlformats.org/officeDocument/2006/relationships/slide" Target="../slides/slide1302.xml"/><Relationship Id="rId1" Type="http://schemas.openxmlformats.org/officeDocument/2006/relationships/notesMaster" Target="../notesMasters/notesMaster1.xml"/></Relationships>
</file>

<file path=ppt/notesSlides/_rels/notesSlide1303.xml.rels><?xml version="1.0" encoding="UTF-8" standalone="yes"?>
<Relationships xmlns="http://schemas.openxmlformats.org/package/2006/relationships"><Relationship Id="rId2" Type="http://schemas.openxmlformats.org/officeDocument/2006/relationships/slide" Target="../slides/slide1303.xml"/><Relationship Id="rId1" Type="http://schemas.openxmlformats.org/officeDocument/2006/relationships/notesMaster" Target="../notesMasters/notesMaster1.xml"/></Relationships>
</file>

<file path=ppt/notesSlides/_rels/notesSlide1304.xml.rels><?xml version="1.0" encoding="UTF-8" standalone="yes"?>
<Relationships xmlns="http://schemas.openxmlformats.org/package/2006/relationships"><Relationship Id="rId2" Type="http://schemas.openxmlformats.org/officeDocument/2006/relationships/slide" Target="../slides/slide1304.xml"/><Relationship Id="rId1" Type="http://schemas.openxmlformats.org/officeDocument/2006/relationships/notesMaster" Target="../notesMasters/notesMaster1.xml"/></Relationships>
</file>

<file path=ppt/notesSlides/_rels/notesSlide1305.xml.rels><?xml version="1.0" encoding="UTF-8" standalone="yes"?>
<Relationships xmlns="http://schemas.openxmlformats.org/package/2006/relationships"><Relationship Id="rId2" Type="http://schemas.openxmlformats.org/officeDocument/2006/relationships/slide" Target="../slides/slide1305.xml"/><Relationship Id="rId1" Type="http://schemas.openxmlformats.org/officeDocument/2006/relationships/notesMaster" Target="../notesMasters/notesMaster1.xml"/></Relationships>
</file>

<file path=ppt/notesSlides/_rels/notesSlide1306.xml.rels><?xml version="1.0" encoding="UTF-8" standalone="yes"?>
<Relationships xmlns="http://schemas.openxmlformats.org/package/2006/relationships"><Relationship Id="rId2" Type="http://schemas.openxmlformats.org/officeDocument/2006/relationships/slide" Target="../slides/slide1306.xml"/><Relationship Id="rId1" Type="http://schemas.openxmlformats.org/officeDocument/2006/relationships/notesMaster" Target="../notesMasters/notesMaster1.xml"/></Relationships>
</file>

<file path=ppt/notesSlides/_rels/notesSlide1307.xml.rels><?xml version="1.0" encoding="UTF-8" standalone="yes"?>
<Relationships xmlns="http://schemas.openxmlformats.org/package/2006/relationships"><Relationship Id="rId2" Type="http://schemas.openxmlformats.org/officeDocument/2006/relationships/slide" Target="../slides/slide1307.xml"/><Relationship Id="rId1" Type="http://schemas.openxmlformats.org/officeDocument/2006/relationships/notesMaster" Target="../notesMasters/notesMaster1.xml"/></Relationships>
</file>

<file path=ppt/notesSlides/_rels/notesSlide1308.xml.rels><?xml version="1.0" encoding="UTF-8" standalone="yes"?>
<Relationships xmlns="http://schemas.openxmlformats.org/package/2006/relationships"><Relationship Id="rId2" Type="http://schemas.openxmlformats.org/officeDocument/2006/relationships/slide" Target="../slides/slide1308.xml"/><Relationship Id="rId1" Type="http://schemas.openxmlformats.org/officeDocument/2006/relationships/notesMaster" Target="../notesMasters/notesMaster1.xml"/></Relationships>
</file>

<file path=ppt/notesSlides/_rels/notesSlide1309.xml.rels><?xml version="1.0" encoding="UTF-8" standalone="yes"?>
<Relationships xmlns="http://schemas.openxmlformats.org/package/2006/relationships"><Relationship Id="rId2" Type="http://schemas.openxmlformats.org/officeDocument/2006/relationships/slide" Target="../slides/slide130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0.xml.rels><?xml version="1.0" encoding="UTF-8" standalone="yes"?>
<Relationships xmlns="http://schemas.openxmlformats.org/package/2006/relationships"><Relationship Id="rId2" Type="http://schemas.openxmlformats.org/officeDocument/2006/relationships/slide" Target="../slides/slide1310.xml"/><Relationship Id="rId1" Type="http://schemas.openxmlformats.org/officeDocument/2006/relationships/notesMaster" Target="../notesMasters/notesMaster1.xml"/></Relationships>
</file>

<file path=ppt/notesSlides/_rels/notesSlide1311.xml.rels><?xml version="1.0" encoding="UTF-8" standalone="yes"?>
<Relationships xmlns="http://schemas.openxmlformats.org/package/2006/relationships"><Relationship Id="rId2" Type="http://schemas.openxmlformats.org/officeDocument/2006/relationships/slide" Target="../slides/slide1311.xml"/><Relationship Id="rId1" Type="http://schemas.openxmlformats.org/officeDocument/2006/relationships/notesMaster" Target="../notesMasters/notesMaster1.xml"/></Relationships>
</file>

<file path=ppt/notesSlides/_rels/notesSlide1312.xml.rels><?xml version="1.0" encoding="UTF-8" standalone="yes"?>
<Relationships xmlns="http://schemas.openxmlformats.org/package/2006/relationships"><Relationship Id="rId2" Type="http://schemas.openxmlformats.org/officeDocument/2006/relationships/slide" Target="../slides/slide1312.xml"/><Relationship Id="rId1" Type="http://schemas.openxmlformats.org/officeDocument/2006/relationships/notesMaster" Target="../notesMasters/notesMaster1.xml"/></Relationships>
</file>

<file path=ppt/notesSlides/_rels/notesSlide1313.xml.rels><?xml version="1.0" encoding="UTF-8" standalone="yes"?>
<Relationships xmlns="http://schemas.openxmlformats.org/package/2006/relationships"><Relationship Id="rId2" Type="http://schemas.openxmlformats.org/officeDocument/2006/relationships/slide" Target="../slides/slide1313.xml"/><Relationship Id="rId1" Type="http://schemas.openxmlformats.org/officeDocument/2006/relationships/notesMaster" Target="../notesMasters/notesMaster1.xml"/></Relationships>
</file>

<file path=ppt/notesSlides/_rels/notesSlide1314.xml.rels><?xml version="1.0" encoding="UTF-8" standalone="yes"?>
<Relationships xmlns="http://schemas.openxmlformats.org/package/2006/relationships"><Relationship Id="rId2" Type="http://schemas.openxmlformats.org/officeDocument/2006/relationships/slide" Target="../slides/slide1314.xml"/><Relationship Id="rId1" Type="http://schemas.openxmlformats.org/officeDocument/2006/relationships/notesMaster" Target="../notesMasters/notesMaster1.xml"/></Relationships>
</file>

<file path=ppt/notesSlides/_rels/notesSlide1315.xml.rels><?xml version="1.0" encoding="UTF-8" standalone="yes"?>
<Relationships xmlns="http://schemas.openxmlformats.org/package/2006/relationships"><Relationship Id="rId2" Type="http://schemas.openxmlformats.org/officeDocument/2006/relationships/slide" Target="../slides/slide1315.xml"/><Relationship Id="rId1" Type="http://schemas.openxmlformats.org/officeDocument/2006/relationships/notesMaster" Target="../notesMasters/notesMaster1.xml"/></Relationships>
</file>

<file path=ppt/notesSlides/_rels/notesSlide1316.xml.rels><?xml version="1.0" encoding="UTF-8" standalone="yes"?>
<Relationships xmlns="http://schemas.openxmlformats.org/package/2006/relationships"><Relationship Id="rId2" Type="http://schemas.openxmlformats.org/officeDocument/2006/relationships/slide" Target="../slides/slide1316.xml"/><Relationship Id="rId1" Type="http://schemas.openxmlformats.org/officeDocument/2006/relationships/notesMaster" Target="../notesMasters/notesMaster1.xml"/></Relationships>
</file>

<file path=ppt/notesSlides/_rels/notesSlide1317.xml.rels><?xml version="1.0" encoding="UTF-8" standalone="yes"?>
<Relationships xmlns="http://schemas.openxmlformats.org/package/2006/relationships"><Relationship Id="rId2" Type="http://schemas.openxmlformats.org/officeDocument/2006/relationships/slide" Target="../slides/slide1317.xml"/><Relationship Id="rId1" Type="http://schemas.openxmlformats.org/officeDocument/2006/relationships/notesMaster" Target="../notesMasters/notesMaster1.xml"/></Relationships>
</file>

<file path=ppt/notesSlides/_rels/notesSlide1318.xml.rels><?xml version="1.0" encoding="UTF-8" standalone="yes"?>
<Relationships xmlns="http://schemas.openxmlformats.org/package/2006/relationships"><Relationship Id="rId2" Type="http://schemas.openxmlformats.org/officeDocument/2006/relationships/slide" Target="../slides/slide1318.xml"/><Relationship Id="rId1" Type="http://schemas.openxmlformats.org/officeDocument/2006/relationships/notesMaster" Target="../notesMasters/notesMaster1.xml"/></Relationships>
</file>

<file path=ppt/notesSlides/_rels/notesSlide1319.xml.rels><?xml version="1.0" encoding="UTF-8" standalone="yes"?>
<Relationships xmlns="http://schemas.openxmlformats.org/package/2006/relationships"><Relationship Id="rId2" Type="http://schemas.openxmlformats.org/officeDocument/2006/relationships/slide" Target="../slides/slide131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0.xml.rels><?xml version="1.0" encoding="UTF-8" standalone="yes"?>
<Relationships xmlns="http://schemas.openxmlformats.org/package/2006/relationships"><Relationship Id="rId2" Type="http://schemas.openxmlformats.org/officeDocument/2006/relationships/slide" Target="../slides/slide1320.xml"/><Relationship Id="rId1" Type="http://schemas.openxmlformats.org/officeDocument/2006/relationships/notesMaster" Target="../notesMasters/notesMaster1.xml"/></Relationships>
</file>

<file path=ppt/notesSlides/_rels/notesSlide1321.xml.rels><?xml version="1.0" encoding="UTF-8" standalone="yes"?>
<Relationships xmlns="http://schemas.openxmlformats.org/package/2006/relationships"><Relationship Id="rId2" Type="http://schemas.openxmlformats.org/officeDocument/2006/relationships/slide" Target="../slides/slide1321.xml"/><Relationship Id="rId1" Type="http://schemas.openxmlformats.org/officeDocument/2006/relationships/notesMaster" Target="../notesMasters/notesMaster1.xml"/></Relationships>
</file>

<file path=ppt/notesSlides/_rels/notesSlide1322.xml.rels><?xml version="1.0" encoding="UTF-8" standalone="yes"?>
<Relationships xmlns="http://schemas.openxmlformats.org/package/2006/relationships"><Relationship Id="rId2" Type="http://schemas.openxmlformats.org/officeDocument/2006/relationships/slide" Target="../slides/slide1322.xml"/><Relationship Id="rId1" Type="http://schemas.openxmlformats.org/officeDocument/2006/relationships/notesMaster" Target="../notesMasters/notesMaster1.xml"/></Relationships>
</file>

<file path=ppt/notesSlides/_rels/notesSlide1323.xml.rels><?xml version="1.0" encoding="UTF-8" standalone="yes"?>
<Relationships xmlns="http://schemas.openxmlformats.org/package/2006/relationships"><Relationship Id="rId2" Type="http://schemas.openxmlformats.org/officeDocument/2006/relationships/slide" Target="../slides/slide1323.xml"/><Relationship Id="rId1" Type="http://schemas.openxmlformats.org/officeDocument/2006/relationships/notesMaster" Target="../notesMasters/notesMaster1.xml"/></Relationships>
</file>

<file path=ppt/notesSlides/_rels/notesSlide1324.xml.rels><?xml version="1.0" encoding="UTF-8" standalone="yes"?>
<Relationships xmlns="http://schemas.openxmlformats.org/package/2006/relationships"><Relationship Id="rId2" Type="http://schemas.openxmlformats.org/officeDocument/2006/relationships/slide" Target="../slides/slide1324.xml"/><Relationship Id="rId1" Type="http://schemas.openxmlformats.org/officeDocument/2006/relationships/notesMaster" Target="../notesMasters/notesMaster1.xml"/></Relationships>
</file>

<file path=ppt/notesSlides/_rels/notesSlide1325.xml.rels><?xml version="1.0" encoding="UTF-8" standalone="yes"?>
<Relationships xmlns="http://schemas.openxmlformats.org/package/2006/relationships"><Relationship Id="rId2" Type="http://schemas.openxmlformats.org/officeDocument/2006/relationships/slide" Target="../slides/slide1325.xml"/><Relationship Id="rId1" Type="http://schemas.openxmlformats.org/officeDocument/2006/relationships/notesMaster" Target="../notesMasters/notesMaster1.xml"/></Relationships>
</file>

<file path=ppt/notesSlides/_rels/notesSlide1326.xml.rels><?xml version="1.0" encoding="UTF-8" standalone="yes"?>
<Relationships xmlns="http://schemas.openxmlformats.org/package/2006/relationships"><Relationship Id="rId2" Type="http://schemas.openxmlformats.org/officeDocument/2006/relationships/slide" Target="../slides/slide1326.xml"/><Relationship Id="rId1" Type="http://schemas.openxmlformats.org/officeDocument/2006/relationships/notesMaster" Target="../notesMasters/notesMaster1.xml"/></Relationships>
</file>

<file path=ppt/notesSlides/_rels/notesSlide1327.xml.rels><?xml version="1.0" encoding="UTF-8" standalone="yes"?>
<Relationships xmlns="http://schemas.openxmlformats.org/package/2006/relationships"><Relationship Id="rId2" Type="http://schemas.openxmlformats.org/officeDocument/2006/relationships/slide" Target="../slides/slide1327.xml"/><Relationship Id="rId1" Type="http://schemas.openxmlformats.org/officeDocument/2006/relationships/notesMaster" Target="../notesMasters/notesMaster1.xml"/></Relationships>
</file>

<file path=ppt/notesSlides/_rels/notesSlide1328.xml.rels><?xml version="1.0" encoding="UTF-8" standalone="yes"?>
<Relationships xmlns="http://schemas.openxmlformats.org/package/2006/relationships"><Relationship Id="rId2" Type="http://schemas.openxmlformats.org/officeDocument/2006/relationships/slide" Target="../slides/slide1328.xml"/><Relationship Id="rId1" Type="http://schemas.openxmlformats.org/officeDocument/2006/relationships/notesMaster" Target="../notesMasters/notesMaster1.xml"/></Relationships>
</file>

<file path=ppt/notesSlides/_rels/notesSlide1329.xml.rels><?xml version="1.0" encoding="UTF-8" standalone="yes"?>
<Relationships xmlns="http://schemas.openxmlformats.org/package/2006/relationships"><Relationship Id="rId2" Type="http://schemas.openxmlformats.org/officeDocument/2006/relationships/slide" Target="../slides/slide132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0.xml.rels><?xml version="1.0" encoding="UTF-8" standalone="yes"?>
<Relationships xmlns="http://schemas.openxmlformats.org/package/2006/relationships"><Relationship Id="rId2" Type="http://schemas.openxmlformats.org/officeDocument/2006/relationships/slide" Target="../slides/slide1330.xml"/><Relationship Id="rId1" Type="http://schemas.openxmlformats.org/officeDocument/2006/relationships/notesMaster" Target="../notesMasters/notesMaster1.xml"/></Relationships>
</file>

<file path=ppt/notesSlides/_rels/notesSlide1331.xml.rels><?xml version="1.0" encoding="UTF-8" standalone="yes"?>
<Relationships xmlns="http://schemas.openxmlformats.org/package/2006/relationships"><Relationship Id="rId2" Type="http://schemas.openxmlformats.org/officeDocument/2006/relationships/slide" Target="../slides/slide1331.xml"/><Relationship Id="rId1" Type="http://schemas.openxmlformats.org/officeDocument/2006/relationships/notesMaster" Target="../notesMasters/notesMaster1.xml"/></Relationships>
</file>

<file path=ppt/notesSlides/_rels/notesSlide1332.xml.rels><?xml version="1.0" encoding="UTF-8" standalone="yes"?>
<Relationships xmlns="http://schemas.openxmlformats.org/package/2006/relationships"><Relationship Id="rId2" Type="http://schemas.openxmlformats.org/officeDocument/2006/relationships/slide" Target="../slides/slide1332.xml"/><Relationship Id="rId1" Type="http://schemas.openxmlformats.org/officeDocument/2006/relationships/notesMaster" Target="../notesMasters/notesMaster1.xml"/></Relationships>
</file>

<file path=ppt/notesSlides/_rels/notesSlide1333.xml.rels><?xml version="1.0" encoding="UTF-8" standalone="yes"?>
<Relationships xmlns="http://schemas.openxmlformats.org/package/2006/relationships"><Relationship Id="rId2" Type="http://schemas.openxmlformats.org/officeDocument/2006/relationships/slide" Target="../slides/slide1333.xml"/><Relationship Id="rId1" Type="http://schemas.openxmlformats.org/officeDocument/2006/relationships/notesMaster" Target="../notesMasters/notesMaster1.xml"/></Relationships>
</file>

<file path=ppt/notesSlides/_rels/notesSlide1334.xml.rels><?xml version="1.0" encoding="UTF-8" standalone="yes"?>
<Relationships xmlns="http://schemas.openxmlformats.org/package/2006/relationships"><Relationship Id="rId2" Type="http://schemas.openxmlformats.org/officeDocument/2006/relationships/slide" Target="../slides/slide1334.xml"/><Relationship Id="rId1" Type="http://schemas.openxmlformats.org/officeDocument/2006/relationships/notesMaster" Target="../notesMasters/notesMaster1.xml"/></Relationships>
</file>

<file path=ppt/notesSlides/_rels/notesSlide1335.xml.rels><?xml version="1.0" encoding="UTF-8" standalone="yes"?>
<Relationships xmlns="http://schemas.openxmlformats.org/package/2006/relationships"><Relationship Id="rId2" Type="http://schemas.openxmlformats.org/officeDocument/2006/relationships/slide" Target="../slides/slide1335.xml"/><Relationship Id="rId1" Type="http://schemas.openxmlformats.org/officeDocument/2006/relationships/notesMaster" Target="../notesMasters/notesMaster1.xml"/></Relationships>
</file>

<file path=ppt/notesSlides/_rels/notesSlide1336.xml.rels><?xml version="1.0" encoding="UTF-8" standalone="yes"?>
<Relationships xmlns="http://schemas.openxmlformats.org/package/2006/relationships"><Relationship Id="rId2" Type="http://schemas.openxmlformats.org/officeDocument/2006/relationships/slide" Target="../slides/slide1336.xml"/><Relationship Id="rId1" Type="http://schemas.openxmlformats.org/officeDocument/2006/relationships/notesMaster" Target="../notesMasters/notesMaster1.xml"/></Relationships>
</file>

<file path=ppt/notesSlides/_rels/notesSlide1337.xml.rels><?xml version="1.0" encoding="UTF-8" standalone="yes"?>
<Relationships xmlns="http://schemas.openxmlformats.org/package/2006/relationships"><Relationship Id="rId2" Type="http://schemas.openxmlformats.org/officeDocument/2006/relationships/slide" Target="../slides/slide1337.xml"/><Relationship Id="rId1" Type="http://schemas.openxmlformats.org/officeDocument/2006/relationships/notesMaster" Target="../notesMasters/notesMaster1.xml"/></Relationships>
</file>

<file path=ppt/notesSlides/_rels/notesSlide1338.xml.rels><?xml version="1.0" encoding="UTF-8" standalone="yes"?>
<Relationships xmlns="http://schemas.openxmlformats.org/package/2006/relationships"><Relationship Id="rId2" Type="http://schemas.openxmlformats.org/officeDocument/2006/relationships/slide" Target="../slides/slide1338.xml"/><Relationship Id="rId1" Type="http://schemas.openxmlformats.org/officeDocument/2006/relationships/notesMaster" Target="../notesMasters/notesMaster1.xml"/></Relationships>
</file>

<file path=ppt/notesSlides/_rels/notesSlide1339.xml.rels><?xml version="1.0" encoding="UTF-8" standalone="yes"?>
<Relationships xmlns="http://schemas.openxmlformats.org/package/2006/relationships"><Relationship Id="rId2" Type="http://schemas.openxmlformats.org/officeDocument/2006/relationships/slide" Target="../slides/slide13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0.xml.rels><?xml version="1.0" encoding="UTF-8" standalone="yes"?>
<Relationships xmlns="http://schemas.openxmlformats.org/package/2006/relationships"><Relationship Id="rId2" Type="http://schemas.openxmlformats.org/officeDocument/2006/relationships/slide" Target="../slides/slide1340.xml"/><Relationship Id="rId1" Type="http://schemas.openxmlformats.org/officeDocument/2006/relationships/notesMaster" Target="../notesMasters/notesMaster1.xml"/></Relationships>
</file>

<file path=ppt/notesSlides/_rels/notesSlide1341.xml.rels><?xml version="1.0" encoding="UTF-8" standalone="yes"?>
<Relationships xmlns="http://schemas.openxmlformats.org/package/2006/relationships"><Relationship Id="rId2" Type="http://schemas.openxmlformats.org/officeDocument/2006/relationships/slide" Target="../slides/slide1341.xml"/><Relationship Id="rId1" Type="http://schemas.openxmlformats.org/officeDocument/2006/relationships/notesMaster" Target="../notesMasters/notesMaster1.xml"/></Relationships>
</file>

<file path=ppt/notesSlides/_rels/notesSlide1342.xml.rels><?xml version="1.0" encoding="UTF-8" standalone="yes"?>
<Relationships xmlns="http://schemas.openxmlformats.org/package/2006/relationships"><Relationship Id="rId2" Type="http://schemas.openxmlformats.org/officeDocument/2006/relationships/slide" Target="../slides/slide1342.xml"/><Relationship Id="rId1" Type="http://schemas.openxmlformats.org/officeDocument/2006/relationships/notesMaster" Target="../notesMasters/notesMaster1.xml"/></Relationships>
</file>

<file path=ppt/notesSlides/_rels/notesSlide1343.xml.rels><?xml version="1.0" encoding="UTF-8" standalone="yes"?>
<Relationships xmlns="http://schemas.openxmlformats.org/package/2006/relationships"><Relationship Id="rId2" Type="http://schemas.openxmlformats.org/officeDocument/2006/relationships/slide" Target="../slides/slide1343.xml"/><Relationship Id="rId1" Type="http://schemas.openxmlformats.org/officeDocument/2006/relationships/notesMaster" Target="../notesMasters/notesMaster1.xml"/></Relationships>
</file>

<file path=ppt/notesSlides/_rels/notesSlide1344.xml.rels><?xml version="1.0" encoding="UTF-8" standalone="yes"?>
<Relationships xmlns="http://schemas.openxmlformats.org/package/2006/relationships"><Relationship Id="rId2" Type="http://schemas.openxmlformats.org/officeDocument/2006/relationships/slide" Target="../slides/slide1344.xml"/><Relationship Id="rId1" Type="http://schemas.openxmlformats.org/officeDocument/2006/relationships/notesMaster" Target="../notesMasters/notesMaster1.xml"/></Relationships>
</file>

<file path=ppt/notesSlides/_rels/notesSlide1345.xml.rels><?xml version="1.0" encoding="UTF-8" standalone="yes"?>
<Relationships xmlns="http://schemas.openxmlformats.org/package/2006/relationships"><Relationship Id="rId2" Type="http://schemas.openxmlformats.org/officeDocument/2006/relationships/slide" Target="../slides/slide1345.xml"/><Relationship Id="rId1" Type="http://schemas.openxmlformats.org/officeDocument/2006/relationships/notesMaster" Target="../notesMasters/notesMaster1.xml"/></Relationships>
</file>

<file path=ppt/notesSlides/_rels/notesSlide1346.xml.rels><?xml version="1.0" encoding="UTF-8" standalone="yes"?>
<Relationships xmlns="http://schemas.openxmlformats.org/package/2006/relationships"><Relationship Id="rId2" Type="http://schemas.openxmlformats.org/officeDocument/2006/relationships/slide" Target="../slides/slide1346.xml"/><Relationship Id="rId1" Type="http://schemas.openxmlformats.org/officeDocument/2006/relationships/notesMaster" Target="../notesMasters/notesMaster1.xml"/></Relationships>
</file>

<file path=ppt/notesSlides/_rels/notesSlide1347.xml.rels><?xml version="1.0" encoding="UTF-8" standalone="yes"?>
<Relationships xmlns="http://schemas.openxmlformats.org/package/2006/relationships"><Relationship Id="rId2" Type="http://schemas.openxmlformats.org/officeDocument/2006/relationships/slide" Target="../slides/slide1347.xml"/><Relationship Id="rId1" Type="http://schemas.openxmlformats.org/officeDocument/2006/relationships/notesMaster" Target="../notesMasters/notesMaster1.xml"/></Relationships>
</file>

<file path=ppt/notesSlides/_rels/notesSlide1348.xml.rels><?xml version="1.0" encoding="UTF-8" standalone="yes"?>
<Relationships xmlns="http://schemas.openxmlformats.org/package/2006/relationships"><Relationship Id="rId2" Type="http://schemas.openxmlformats.org/officeDocument/2006/relationships/slide" Target="../slides/slide1348.xml"/><Relationship Id="rId1" Type="http://schemas.openxmlformats.org/officeDocument/2006/relationships/notesMaster" Target="../notesMasters/notesMaster1.xml"/></Relationships>
</file>

<file path=ppt/notesSlides/_rels/notesSlide1349.xml.rels><?xml version="1.0" encoding="UTF-8" standalone="yes"?>
<Relationships xmlns="http://schemas.openxmlformats.org/package/2006/relationships"><Relationship Id="rId2" Type="http://schemas.openxmlformats.org/officeDocument/2006/relationships/slide" Target="../slides/slide13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0.xml.rels><?xml version="1.0" encoding="UTF-8" standalone="yes"?>
<Relationships xmlns="http://schemas.openxmlformats.org/package/2006/relationships"><Relationship Id="rId2" Type="http://schemas.openxmlformats.org/officeDocument/2006/relationships/slide" Target="../slides/slide1350.xml"/><Relationship Id="rId1" Type="http://schemas.openxmlformats.org/officeDocument/2006/relationships/notesMaster" Target="../notesMasters/notesMaster1.xml"/></Relationships>
</file>

<file path=ppt/notesSlides/_rels/notesSlide1351.xml.rels><?xml version="1.0" encoding="UTF-8" standalone="yes"?>
<Relationships xmlns="http://schemas.openxmlformats.org/package/2006/relationships"><Relationship Id="rId2" Type="http://schemas.openxmlformats.org/officeDocument/2006/relationships/slide" Target="../slides/slide1351.xml"/><Relationship Id="rId1" Type="http://schemas.openxmlformats.org/officeDocument/2006/relationships/notesMaster" Target="../notesMasters/notesMaster1.xml"/></Relationships>
</file>

<file path=ppt/notesSlides/_rels/notesSlide1352.xml.rels><?xml version="1.0" encoding="UTF-8" standalone="yes"?>
<Relationships xmlns="http://schemas.openxmlformats.org/package/2006/relationships"><Relationship Id="rId2" Type="http://schemas.openxmlformats.org/officeDocument/2006/relationships/slide" Target="../slides/slide1352.xml"/><Relationship Id="rId1" Type="http://schemas.openxmlformats.org/officeDocument/2006/relationships/notesMaster" Target="../notesMasters/notesMaster1.xml"/></Relationships>
</file>

<file path=ppt/notesSlides/_rels/notesSlide1353.xml.rels><?xml version="1.0" encoding="UTF-8" standalone="yes"?>
<Relationships xmlns="http://schemas.openxmlformats.org/package/2006/relationships"><Relationship Id="rId2" Type="http://schemas.openxmlformats.org/officeDocument/2006/relationships/slide" Target="../slides/slide1353.xml"/><Relationship Id="rId1" Type="http://schemas.openxmlformats.org/officeDocument/2006/relationships/notesMaster" Target="../notesMasters/notesMaster1.xml"/></Relationships>
</file>

<file path=ppt/notesSlides/_rels/notesSlide1354.xml.rels><?xml version="1.0" encoding="UTF-8" standalone="yes"?>
<Relationships xmlns="http://schemas.openxmlformats.org/package/2006/relationships"><Relationship Id="rId2" Type="http://schemas.openxmlformats.org/officeDocument/2006/relationships/slide" Target="../slides/slide1354.xml"/><Relationship Id="rId1" Type="http://schemas.openxmlformats.org/officeDocument/2006/relationships/notesMaster" Target="../notesMasters/notesMaster1.xml"/></Relationships>
</file>

<file path=ppt/notesSlides/_rels/notesSlide1355.xml.rels><?xml version="1.0" encoding="UTF-8" standalone="yes"?>
<Relationships xmlns="http://schemas.openxmlformats.org/package/2006/relationships"><Relationship Id="rId2" Type="http://schemas.openxmlformats.org/officeDocument/2006/relationships/slide" Target="../slides/slide1355.xml"/><Relationship Id="rId1" Type="http://schemas.openxmlformats.org/officeDocument/2006/relationships/notesMaster" Target="../notesMasters/notesMaster1.xml"/></Relationships>
</file>

<file path=ppt/notesSlides/_rels/notesSlide1356.xml.rels><?xml version="1.0" encoding="UTF-8" standalone="yes"?>
<Relationships xmlns="http://schemas.openxmlformats.org/package/2006/relationships"><Relationship Id="rId2" Type="http://schemas.openxmlformats.org/officeDocument/2006/relationships/slide" Target="../slides/slide1356.xml"/><Relationship Id="rId1" Type="http://schemas.openxmlformats.org/officeDocument/2006/relationships/notesMaster" Target="../notesMasters/notesMaster1.xml"/></Relationships>
</file>

<file path=ppt/notesSlides/_rels/notesSlide1357.xml.rels><?xml version="1.0" encoding="UTF-8" standalone="yes"?>
<Relationships xmlns="http://schemas.openxmlformats.org/package/2006/relationships"><Relationship Id="rId2" Type="http://schemas.openxmlformats.org/officeDocument/2006/relationships/slide" Target="../slides/slide1357.xml"/><Relationship Id="rId1" Type="http://schemas.openxmlformats.org/officeDocument/2006/relationships/notesMaster" Target="../notesMasters/notesMaster1.xml"/></Relationships>
</file>

<file path=ppt/notesSlides/_rels/notesSlide1358.xml.rels><?xml version="1.0" encoding="UTF-8" standalone="yes"?>
<Relationships xmlns="http://schemas.openxmlformats.org/package/2006/relationships"><Relationship Id="rId2" Type="http://schemas.openxmlformats.org/officeDocument/2006/relationships/slide" Target="../slides/slide1358.xml"/><Relationship Id="rId1" Type="http://schemas.openxmlformats.org/officeDocument/2006/relationships/notesMaster" Target="../notesMasters/notesMaster1.xml"/></Relationships>
</file>

<file path=ppt/notesSlides/_rels/notesSlide1359.xml.rels><?xml version="1.0" encoding="UTF-8" standalone="yes"?>
<Relationships xmlns="http://schemas.openxmlformats.org/package/2006/relationships"><Relationship Id="rId2" Type="http://schemas.openxmlformats.org/officeDocument/2006/relationships/slide" Target="../slides/slide13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0.xml.rels><?xml version="1.0" encoding="UTF-8" standalone="yes"?>
<Relationships xmlns="http://schemas.openxmlformats.org/package/2006/relationships"><Relationship Id="rId2" Type="http://schemas.openxmlformats.org/officeDocument/2006/relationships/slide" Target="../slides/slide1360.xml"/><Relationship Id="rId1" Type="http://schemas.openxmlformats.org/officeDocument/2006/relationships/notesMaster" Target="../notesMasters/notesMaster1.xml"/></Relationships>
</file>

<file path=ppt/notesSlides/_rels/notesSlide1361.xml.rels><?xml version="1.0" encoding="UTF-8" standalone="yes"?>
<Relationships xmlns="http://schemas.openxmlformats.org/package/2006/relationships"><Relationship Id="rId2" Type="http://schemas.openxmlformats.org/officeDocument/2006/relationships/slide" Target="../slides/slide1361.xml"/><Relationship Id="rId1" Type="http://schemas.openxmlformats.org/officeDocument/2006/relationships/notesMaster" Target="../notesMasters/notesMaster1.xml"/></Relationships>
</file>

<file path=ppt/notesSlides/_rels/notesSlide1362.xml.rels><?xml version="1.0" encoding="UTF-8" standalone="yes"?>
<Relationships xmlns="http://schemas.openxmlformats.org/package/2006/relationships"><Relationship Id="rId2" Type="http://schemas.openxmlformats.org/officeDocument/2006/relationships/slide" Target="../slides/slide1362.xml"/><Relationship Id="rId1" Type="http://schemas.openxmlformats.org/officeDocument/2006/relationships/notesMaster" Target="../notesMasters/notesMaster1.xml"/></Relationships>
</file>

<file path=ppt/notesSlides/_rels/notesSlide1363.xml.rels><?xml version="1.0" encoding="UTF-8" standalone="yes"?>
<Relationships xmlns="http://schemas.openxmlformats.org/package/2006/relationships"><Relationship Id="rId2" Type="http://schemas.openxmlformats.org/officeDocument/2006/relationships/slide" Target="../slides/slide1363.xml"/><Relationship Id="rId1" Type="http://schemas.openxmlformats.org/officeDocument/2006/relationships/notesMaster" Target="../notesMasters/notesMaster1.xml"/></Relationships>
</file>

<file path=ppt/notesSlides/_rels/notesSlide1364.xml.rels><?xml version="1.0" encoding="UTF-8" standalone="yes"?>
<Relationships xmlns="http://schemas.openxmlformats.org/package/2006/relationships"><Relationship Id="rId2" Type="http://schemas.openxmlformats.org/officeDocument/2006/relationships/slide" Target="../slides/slide1364.xml"/><Relationship Id="rId1" Type="http://schemas.openxmlformats.org/officeDocument/2006/relationships/notesMaster" Target="../notesMasters/notesMaster1.xml"/></Relationships>
</file>

<file path=ppt/notesSlides/_rels/notesSlide1365.xml.rels><?xml version="1.0" encoding="UTF-8" standalone="yes"?>
<Relationships xmlns="http://schemas.openxmlformats.org/package/2006/relationships"><Relationship Id="rId2" Type="http://schemas.openxmlformats.org/officeDocument/2006/relationships/slide" Target="../slides/slide1365.xml"/><Relationship Id="rId1" Type="http://schemas.openxmlformats.org/officeDocument/2006/relationships/notesMaster" Target="../notesMasters/notesMaster1.xml"/></Relationships>
</file>

<file path=ppt/notesSlides/_rels/notesSlide1366.xml.rels><?xml version="1.0" encoding="UTF-8" standalone="yes"?>
<Relationships xmlns="http://schemas.openxmlformats.org/package/2006/relationships"><Relationship Id="rId2" Type="http://schemas.openxmlformats.org/officeDocument/2006/relationships/slide" Target="../slides/slide1366.xml"/><Relationship Id="rId1" Type="http://schemas.openxmlformats.org/officeDocument/2006/relationships/notesMaster" Target="../notesMasters/notesMaster1.xml"/></Relationships>
</file>

<file path=ppt/notesSlides/_rels/notesSlide1367.xml.rels><?xml version="1.0" encoding="UTF-8" standalone="yes"?>
<Relationships xmlns="http://schemas.openxmlformats.org/package/2006/relationships"><Relationship Id="rId2" Type="http://schemas.openxmlformats.org/officeDocument/2006/relationships/slide" Target="../slides/slide1367.xml"/><Relationship Id="rId1" Type="http://schemas.openxmlformats.org/officeDocument/2006/relationships/notesMaster" Target="../notesMasters/notesMaster1.xml"/></Relationships>
</file>

<file path=ppt/notesSlides/_rels/notesSlide1368.xml.rels><?xml version="1.0" encoding="UTF-8" standalone="yes"?>
<Relationships xmlns="http://schemas.openxmlformats.org/package/2006/relationships"><Relationship Id="rId2" Type="http://schemas.openxmlformats.org/officeDocument/2006/relationships/slide" Target="../slides/slide1368.xml"/><Relationship Id="rId1" Type="http://schemas.openxmlformats.org/officeDocument/2006/relationships/notesMaster" Target="../notesMasters/notesMaster1.xml"/></Relationships>
</file>

<file path=ppt/notesSlides/_rels/notesSlide1369.xml.rels><?xml version="1.0" encoding="UTF-8" standalone="yes"?>
<Relationships xmlns="http://schemas.openxmlformats.org/package/2006/relationships"><Relationship Id="rId2" Type="http://schemas.openxmlformats.org/officeDocument/2006/relationships/slide" Target="../slides/slide136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0.xml.rels><?xml version="1.0" encoding="UTF-8" standalone="yes"?>
<Relationships xmlns="http://schemas.openxmlformats.org/package/2006/relationships"><Relationship Id="rId3" Type="http://schemas.openxmlformats.org/officeDocument/2006/relationships/hyperlink" Target="https://cnnespanol.cnn.com/2022/09/20/apple-error-temblar-camara-iphone-14-pro-trax/" TargetMode="External"/><Relationship Id="rId2" Type="http://schemas.openxmlformats.org/officeDocument/2006/relationships/slide" Target="../slides/slide1370.xml"/><Relationship Id="rId1" Type="http://schemas.openxmlformats.org/officeDocument/2006/relationships/notesMaster" Target="../notesMasters/notesMaster1.xml"/><Relationship Id="rId4" Type="http://schemas.openxmlformats.org/officeDocument/2006/relationships/hyperlink" Target="https://www.bbc.com/mundo/noticias-58810097" TargetMode="External"/></Relationships>
</file>

<file path=ppt/notesSlides/_rels/notesSlide1371.xml.rels><?xml version="1.0" encoding="UTF-8" standalone="yes"?>
<Relationships xmlns="http://schemas.openxmlformats.org/package/2006/relationships"><Relationship Id="rId2" Type="http://schemas.openxmlformats.org/officeDocument/2006/relationships/slide" Target="../slides/slide1371.xml"/><Relationship Id="rId1" Type="http://schemas.openxmlformats.org/officeDocument/2006/relationships/notesMaster" Target="../notesMasters/notesMaster1.xml"/></Relationships>
</file>

<file path=ppt/notesSlides/_rels/notesSlide1372.xml.rels><?xml version="1.0" encoding="UTF-8" standalone="yes"?>
<Relationships xmlns="http://schemas.openxmlformats.org/package/2006/relationships"><Relationship Id="rId2" Type="http://schemas.openxmlformats.org/officeDocument/2006/relationships/slide" Target="../slides/slide1372.xml"/><Relationship Id="rId1" Type="http://schemas.openxmlformats.org/officeDocument/2006/relationships/notesMaster" Target="../notesMasters/notesMaster1.xml"/></Relationships>
</file>

<file path=ppt/notesSlides/_rels/notesSlide1373.xml.rels><?xml version="1.0" encoding="UTF-8" standalone="yes"?>
<Relationships xmlns="http://schemas.openxmlformats.org/package/2006/relationships"><Relationship Id="rId2" Type="http://schemas.openxmlformats.org/officeDocument/2006/relationships/slide" Target="../slides/slide1373.xml"/><Relationship Id="rId1" Type="http://schemas.openxmlformats.org/officeDocument/2006/relationships/notesMaster" Target="../notesMasters/notesMaster1.xml"/></Relationships>
</file>

<file path=ppt/notesSlides/_rels/notesSlide1374.xml.rels><?xml version="1.0" encoding="UTF-8" standalone="yes"?>
<Relationships xmlns="http://schemas.openxmlformats.org/package/2006/relationships"><Relationship Id="rId2" Type="http://schemas.openxmlformats.org/officeDocument/2006/relationships/slide" Target="../slides/slide1374.xml"/><Relationship Id="rId1" Type="http://schemas.openxmlformats.org/officeDocument/2006/relationships/notesMaster" Target="../notesMasters/notesMaster1.xml"/></Relationships>
</file>

<file path=ppt/notesSlides/_rels/notesSlide1375.xml.rels><?xml version="1.0" encoding="UTF-8" standalone="yes"?>
<Relationships xmlns="http://schemas.openxmlformats.org/package/2006/relationships"><Relationship Id="rId2" Type="http://schemas.openxmlformats.org/officeDocument/2006/relationships/slide" Target="../slides/slide1375.xml"/><Relationship Id="rId1" Type="http://schemas.openxmlformats.org/officeDocument/2006/relationships/notesMaster" Target="../notesMasters/notesMaster1.xml"/></Relationships>
</file>

<file path=ppt/notesSlides/_rels/notesSlide1376.xml.rels><?xml version="1.0" encoding="UTF-8" standalone="yes"?>
<Relationships xmlns="http://schemas.openxmlformats.org/package/2006/relationships"><Relationship Id="rId2" Type="http://schemas.openxmlformats.org/officeDocument/2006/relationships/slide" Target="../slides/slide1376.xml"/><Relationship Id="rId1" Type="http://schemas.openxmlformats.org/officeDocument/2006/relationships/notesMaster" Target="../notesMasters/notesMaster1.xml"/></Relationships>
</file>

<file path=ppt/notesSlides/_rels/notesSlide1377.xml.rels><?xml version="1.0" encoding="UTF-8" standalone="yes"?>
<Relationships xmlns="http://schemas.openxmlformats.org/package/2006/relationships"><Relationship Id="rId2" Type="http://schemas.openxmlformats.org/officeDocument/2006/relationships/slide" Target="../slides/slide1377.xml"/><Relationship Id="rId1" Type="http://schemas.openxmlformats.org/officeDocument/2006/relationships/notesMaster" Target="../notesMasters/notesMaster1.xml"/></Relationships>
</file>

<file path=ppt/notesSlides/_rels/notesSlide1378.xml.rels><?xml version="1.0" encoding="UTF-8" standalone="yes"?>
<Relationships xmlns="http://schemas.openxmlformats.org/package/2006/relationships"><Relationship Id="rId2" Type="http://schemas.openxmlformats.org/officeDocument/2006/relationships/slide" Target="../slides/slide1378.xml"/><Relationship Id="rId1" Type="http://schemas.openxmlformats.org/officeDocument/2006/relationships/notesMaster" Target="../notesMasters/notesMaster1.xml"/></Relationships>
</file>

<file path=ppt/notesSlides/_rels/notesSlide1379.xml.rels><?xml version="1.0" encoding="UTF-8" standalone="yes"?>
<Relationships xmlns="http://schemas.openxmlformats.org/package/2006/relationships"><Relationship Id="rId2" Type="http://schemas.openxmlformats.org/officeDocument/2006/relationships/slide" Target="../slides/slide13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0.xml.rels><?xml version="1.0" encoding="UTF-8" standalone="yes"?>
<Relationships xmlns="http://schemas.openxmlformats.org/package/2006/relationships"><Relationship Id="rId2" Type="http://schemas.openxmlformats.org/officeDocument/2006/relationships/slide" Target="../slides/slide1380.xml"/><Relationship Id="rId1" Type="http://schemas.openxmlformats.org/officeDocument/2006/relationships/notesMaster" Target="../notesMasters/notesMaster1.xml"/></Relationships>
</file>

<file path=ppt/notesSlides/_rels/notesSlide1381.xml.rels><?xml version="1.0" encoding="UTF-8" standalone="yes"?>
<Relationships xmlns="http://schemas.openxmlformats.org/package/2006/relationships"><Relationship Id="rId2" Type="http://schemas.openxmlformats.org/officeDocument/2006/relationships/slide" Target="../slides/slide1381.xml"/><Relationship Id="rId1" Type="http://schemas.openxmlformats.org/officeDocument/2006/relationships/notesMaster" Target="../notesMasters/notesMaster1.xml"/></Relationships>
</file>

<file path=ppt/notesSlides/_rels/notesSlide1382.xml.rels><?xml version="1.0" encoding="UTF-8" standalone="yes"?>
<Relationships xmlns="http://schemas.openxmlformats.org/package/2006/relationships"><Relationship Id="rId2" Type="http://schemas.openxmlformats.org/officeDocument/2006/relationships/slide" Target="../slides/slide1382.xml"/><Relationship Id="rId1" Type="http://schemas.openxmlformats.org/officeDocument/2006/relationships/notesMaster" Target="../notesMasters/notesMaster1.xml"/></Relationships>
</file>

<file path=ppt/notesSlides/_rels/notesSlide1383.xml.rels><?xml version="1.0" encoding="UTF-8" standalone="yes"?>
<Relationships xmlns="http://schemas.openxmlformats.org/package/2006/relationships"><Relationship Id="rId2" Type="http://schemas.openxmlformats.org/officeDocument/2006/relationships/slide" Target="../slides/slide1383.xml"/><Relationship Id="rId1" Type="http://schemas.openxmlformats.org/officeDocument/2006/relationships/notesMaster" Target="../notesMasters/notesMaster1.xml"/></Relationships>
</file>

<file path=ppt/notesSlides/_rels/notesSlide1384.xml.rels><?xml version="1.0" encoding="UTF-8" standalone="yes"?>
<Relationships xmlns="http://schemas.openxmlformats.org/package/2006/relationships"><Relationship Id="rId2" Type="http://schemas.openxmlformats.org/officeDocument/2006/relationships/slide" Target="../slides/slide1384.xml"/><Relationship Id="rId1" Type="http://schemas.openxmlformats.org/officeDocument/2006/relationships/notesMaster" Target="../notesMasters/notesMaster1.xml"/></Relationships>
</file>

<file path=ppt/notesSlides/_rels/notesSlide1385.xml.rels><?xml version="1.0" encoding="UTF-8" standalone="yes"?>
<Relationships xmlns="http://schemas.openxmlformats.org/package/2006/relationships"><Relationship Id="rId2" Type="http://schemas.openxmlformats.org/officeDocument/2006/relationships/slide" Target="../slides/slide1385.xml"/><Relationship Id="rId1" Type="http://schemas.openxmlformats.org/officeDocument/2006/relationships/notesMaster" Target="../notesMasters/notesMaster1.xml"/></Relationships>
</file>

<file path=ppt/notesSlides/_rels/notesSlide1386.xml.rels><?xml version="1.0" encoding="UTF-8" standalone="yes"?>
<Relationships xmlns="http://schemas.openxmlformats.org/package/2006/relationships"><Relationship Id="rId2" Type="http://schemas.openxmlformats.org/officeDocument/2006/relationships/slide" Target="../slides/slide1386.xml"/><Relationship Id="rId1" Type="http://schemas.openxmlformats.org/officeDocument/2006/relationships/notesMaster" Target="../notesMasters/notesMaster1.xml"/></Relationships>
</file>

<file path=ppt/notesSlides/_rels/notesSlide1387.xml.rels><?xml version="1.0" encoding="UTF-8" standalone="yes"?>
<Relationships xmlns="http://schemas.openxmlformats.org/package/2006/relationships"><Relationship Id="rId2" Type="http://schemas.openxmlformats.org/officeDocument/2006/relationships/slide" Target="../slides/slide1387.xml"/><Relationship Id="rId1" Type="http://schemas.openxmlformats.org/officeDocument/2006/relationships/notesMaster" Target="../notesMasters/notesMaster1.xml"/></Relationships>
</file>

<file path=ppt/notesSlides/_rels/notesSlide1388.xml.rels><?xml version="1.0" encoding="UTF-8" standalone="yes"?>
<Relationships xmlns="http://schemas.openxmlformats.org/package/2006/relationships"><Relationship Id="rId2" Type="http://schemas.openxmlformats.org/officeDocument/2006/relationships/slide" Target="../slides/slide1388.xml"/><Relationship Id="rId1" Type="http://schemas.openxmlformats.org/officeDocument/2006/relationships/notesMaster" Target="../notesMasters/notesMaster1.xml"/></Relationships>
</file>

<file path=ppt/notesSlides/_rels/notesSlide1389.xml.rels><?xml version="1.0" encoding="UTF-8" standalone="yes"?>
<Relationships xmlns="http://schemas.openxmlformats.org/package/2006/relationships"><Relationship Id="rId2" Type="http://schemas.openxmlformats.org/officeDocument/2006/relationships/slide" Target="../slides/slide138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0.xml.rels><?xml version="1.0" encoding="UTF-8" standalone="yes"?>
<Relationships xmlns="http://schemas.openxmlformats.org/package/2006/relationships"><Relationship Id="rId2" Type="http://schemas.openxmlformats.org/officeDocument/2006/relationships/slide" Target="../slides/slide1390.xml"/><Relationship Id="rId1" Type="http://schemas.openxmlformats.org/officeDocument/2006/relationships/notesMaster" Target="../notesMasters/notesMaster1.xml"/></Relationships>
</file>

<file path=ppt/notesSlides/_rels/notesSlide1391.xml.rels><?xml version="1.0" encoding="UTF-8" standalone="yes"?>
<Relationships xmlns="http://schemas.openxmlformats.org/package/2006/relationships"><Relationship Id="rId2" Type="http://schemas.openxmlformats.org/officeDocument/2006/relationships/slide" Target="../slides/slide1391.xml"/><Relationship Id="rId1" Type="http://schemas.openxmlformats.org/officeDocument/2006/relationships/notesMaster" Target="../notesMasters/notesMaster1.xml"/></Relationships>
</file>

<file path=ppt/notesSlides/_rels/notesSlide1392.xml.rels><?xml version="1.0" encoding="UTF-8" standalone="yes"?>
<Relationships xmlns="http://schemas.openxmlformats.org/package/2006/relationships"><Relationship Id="rId2" Type="http://schemas.openxmlformats.org/officeDocument/2006/relationships/slide" Target="../slides/slide1392.xml"/><Relationship Id="rId1" Type="http://schemas.openxmlformats.org/officeDocument/2006/relationships/notesMaster" Target="../notesMasters/notesMaster1.xml"/></Relationships>
</file>

<file path=ppt/notesSlides/_rels/notesSlide1393.xml.rels><?xml version="1.0" encoding="UTF-8" standalone="yes"?>
<Relationships xmlns="http://schemas.openxmlformats.org/package/2006/relationships"><Relationship Id="rId2" Type="http://schemas.openxmlformats.org/officeDocument/2006/relationships/slide" Target="../slides/slide1393.xml"/><Relationship Id="rId1" Type="http://schemas.openxmlformats.org/officeDocument/2006/relationships/notesMaster" Target="../notesMasters/notesMaster1.xml"/></Relationships>
</file>

<file path=ppt/notesSlides/_rels/notesSlide1394.xml.rels><?xml version="1.0" encoding="UTF-8" standalone="yes"?>
<Relationships xmlns="http://schemas.openxmlformats.org/package/2006/relationships"><Relationship Id="rId2" Type="http://schemas.openxmlformats.org/officeDocument/2006/relationships/slide" Target="../slides/slide1394.xml"/><Relationship Id="rId1" Type="http://schemas.openxmlformats.org/officeDocument/2006/relationships/notesMaster" Target="../notesMasters/notesMaster1.xml"/></Relationships>
</file>

<file path=ppt/notesSlides/_rels/notesSlide1395.xml.rels><?xml version="1.0" encoding="UTF-8" standalone="yes"?>
<Relationships xmlns="http://schemas.openxmlformats.org/package/2006/relationships"><Relationship Id="rId2" Type="http://schemas.openxmlformats.org/officeDocument/2006/relationships/slide" Target="../slides/slide1395.xml"/><Relationship Id="rId1" Type="http://schemas.openxmlformats.org/officeDocument/2006/relationships/notesMaster" Target="../notesMasters/notesMaster1.xml"/></Relationships>
</file>

<file path=ppt/notesSlides/_rels/notesSlide1396.xml.rels><?xml version="1.0" encoding="UTF-8" standalone="yes"?>
<Relationships xmlns="http://schemas.openxmlformats.org/package/2006/relationships"><Relationship Id="rId2" Type="http://schemas.openxmlformats.org/officeDocument/2006/relationships/slide" Target="../slides/slide1396.xml"/><Relationship Id="rId1" Type="http://schemas.openxmlformats.org/officeDocument/2006/relationships/notesMaster" Target="../notesMasters/notesMaster1.xml"/></Relationships>
</file>

<file path=ppt/notesSlides/_rels/notesSlide1397.xml.rels><?xml version="1.0" encoding="UTF-8" standalone="yes"?>
<Relationships xmlns="http://schemas.openxmlformats.org/package/2006/relationships"><Relationship Id="rId2" Type="http://schemas.openxmlformats.org/officeDocument/2006/relationships/slide" Target="../slides/slide1397.xml"/><Relationship Id="rId1" Type="http://schemas.openxmlformats.org/officeDocument/2006/relationships/notesMaster" Target="../notesMasters/notesMaster1.xml"/></Relationships>
</file>

<file path=ppt/notesSlides/_rels/notesSlide1398.xml.rels><?xml version="1.0" encoding="UTF-8" standalone="yes"?>
<Relationships xmlns="http://schemas.openxmlformats.org/package/2006/relationships"><Relationship Id="rId2" Type="http://schemas.openxmlformats.org/officeDocument/2006/relationships/slide" Target="../slides/slide1398.xml"/><Relationship Id="rId1" Type="http://schemas.openxmlformats.org/officeDocument/2006/relationships/notesMaster" Target="../notesMasters/notesMaster1.xml"/></Relationships>
</file>

<file path=ppt/notesSlides/_rels/notesSlide1399.xml.rels><?xml version="1.0" encoding="UTF-8" standalone="yes"?>
<Relationships xmlns="http://schemas.openxmlformats.org/package/2006/relationships"><Relationship Id="rId2" Type="http://schemas.openxmlformats.org/officeDocument/2006/relationships/slide" Target="../slides/slide13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00.xml.rels><?xml version="1.0" encoding="UTF-8" standalone="yes"?>
<Relationships xmlns="http://schemas.openxmlformats.org/package/2006/relationships"><Relationship Id="rId2" Type="http://schemas.openxmlformats.org/officeDocument/2006/relationships/slide" Target="../slides/slide1400.xml"/><Relationship Id="rId1" Type="http://schemas.openxmlformats.org/officeDocument/2006/relationships/notesMaster" Target="../notesMasters/notesMaster1.xml"/></Relationships>
</file>

<file path=ppt/notesSlides/_rels/notesSlide1401.xml.rels><?xml version="1.0" encoding="UTF-8" standalone="yes"?>
<Relationships xmlns="http://schemas.openxmlformats.org/package/2006/relationships"><Relationship Id="rId2" Type="http://schemas.openxmlformats.org/officeDocument/2006/relationships/slide" Target="../slides/slide1401.xml"/><Relationship Id="rId1" Type="http://schemas.openxmlformats.org/officeDocument/2006/relationships/notesMaster" Target="../notesMasters/notesMaster1.xml"/></Relationships>
</file>

<file path=ppt/notesSlides/_rels/notesSlide1402.xml.rels><?xml version="1.0" encoding="UTF-8" standalone="yes"?>
<Relationships xmlns="http://schemas.openxmlformats.org/package/2006/relationships"><Relationship Id="rId2" Type="http://schemas.openxmlformats.org/officeDocument/2006/relationships/slide" Target="../slides/slide1402.xml"/><Relationship Id="rId1" Type="http://schemas.openxmlformats.org/officeDocument/2006/relationships/notesMaster" Target="../notesMasters/notesMaster1.xml"/></Relationships>
</file>

<file path=ppt/notesSlides/_rels/notesSlide1403.xml.rels><?xml version="1.0" encoding="UTF-8" standalone="yes"?>
<Relationships xmlns="http://schemas.openxmlformats.org/package/2006/relationships"><Relationship Id="rId2" Type="http://schemas.openxmlformats.org/officeDocument/2006/relationships/slide" Target="../slides/slide1403.xml"/><Relationship Id="rId1" Type="http://schemas.openxmlformats.org/officeDocument/2006/relationships/notesMaster" Target="../notesMasters/notesMaster1.xml"/></Relationships>
</file>

<file path=ppt/notesSlides/_rels/notesSlide1404.xml.rels><?xml version="1.0" encoding="UTF-8" standalone="yes"?>
<Relationships xmlns="http://schemas.openxmlformats.org/package/2006/relationships"><Relationship Id="rId2" Type="http://schemas.openxmlformats.org/officeDocument/2006/relationships/slide" Target="../slides/slide1404.xml"/><Relationship Id="rId1" Type="http://schemas.openxmlformats.org/officeDocument/2006/relationships/notesMaster" Target="../notesMasters/notesMaster1.xml"/></Relationships>
</file>

<file path=ppt/notesSlides/_rels/notesSlide1405.xml.rels><?xml version="1.0" encoding="UTF-8" standalone="yes"?>
<Relationships xmlns="http://schemas.openxmlformats.org/package/2006/relationships"><Relationship Id="rId2" Type="http://schemas.openxmlformats.org/officeDocument/2006/relationships/slide" Target="../slides/slide1405.xml"/><Relationship Id="rId1" Type="http://schemas.openxmlformats.org/officeDocument/2006/relationships/notesMaster" Target="../notesMasters/notesMaster1.xml"/></Relationships>
</file>

<file path=ppt/notesSlides/_rels/notesSlide1406.xml.rels><?xml version="1.0" encoding="UTF-8" standalone="yes"?>
<Relationships xmlns="http://schemas.openxmlformats.org/package/2006/relationships"><Relationship Id="rId2" Type="http://schemas.openxmlformats.org/officeDocument/2006/relationships/slide" Target="../slides/slide1406.xml"/><Relationship Id="rId1" Type="http://schemas.openxmlformats.org/officeDocument/2006/relationships/notesMaster" Target="../notesMasters/notesMaster1.xml"/></Relationships>
</file>

<file path=ppt/notesSlides/_rels/notesSlide1407.xml.rels><?xml version="1.0" encoding="UTF-8" standalone="yes"?>
<Relationships xmlns="http://schemas.openxmlformats.org/package/2006/relationships"><Relationship Id="rId2" Type="http://schemas.openxmlformats.org/officeDocument/2006/relationships/slide" Target="../slides/slide1407.xml"/><Relationship Id="rId1" Type="http://schemas.openxmlformats.org/officeDocument/2006/relationships/notesMaster" Target="../notesMasters/notesMaster1.xml"/></Relationships>
</file>

<file path=ppt/notesSlides/_rels/notesSlide1408.xml.rels><?xml version="1.0" encoding="UTF-8" standalone="yes"?>
<Relationships xmlns="http://schemas.openxmlformats.org/package/2006/relationships"><Relationship Id="rId2" Type="http://schemas.openxmlformats.org/officeDocument/2006/relationships/slide" Target="../slides/slide1408.xml"/><Relationship Id="rId1" Type="http://schemas.openxmlformats.org/officeDocument/2006/relationships/notesMaster" Target="../notesMasters/notesMaster1.xml"/></Relationships>
</file>

<file path=ppt/notesSlides/_rels/notesSlide1409.xml.rels><?xml version="1.0" encoding="UTF-8" standalone="yes"?>
<Relationships xmlns="http://schemas.openxmlformats.org/package/2006/relationships"><Relationship Id="rId2" Type="http://schemas.openxmlformats.org/officeDocument/2006/relationships/slide" Target="../slides/slide140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0.xml.rels><?xml version="1.0" encoding="UTF-8" standalone="yes"?>
<Relationships xmlns="http://schemas.openxmlformats.org/package/2006/relationships"><Relationship Id="rId2" Type="http://schemas.openxmlformats.org/officeDocument/2006/relationships/slide" Target="../slides/slide1410.xml"/><Relationship Id="rId1" Type="http://schemas.openxmlformats.org/officeDocument/2006/relationships/notesMaster" Target="../notesMasters/notesMaster1.xml"/></Relationships>
</file>

<file path=ppt/notesSlides/_rels/notesSlide1411.xml.rels><?xml version="1.0" encoding="UTF-8" standalone="yes"?>
<Relationships xmlns="http://schemas.openxmlformats.org/package/2006/relationships"><Relationship Id="rId2" Type="http://schemas.openxmlformats.org/officeDocument/2006/relationships/slide" Target="../slides/slide1411.xml"/><Relationship Id="rId1" Type="http://schemas.openxmlformats.org/officeDocument/2006/relationships/notesMaster" Target="../notesMasters/notesMaster1.xml"/></Relationships>
</file>

<file path=ppt/notesSlides/_rels/notesSlide1412.xml.rels><?xml version="1.0" encoding="UTF-8" standalone="yes"?>
<Relationships xmlns="http://schemas.openxmlformats.org/package/2006/relationships"><Relationship Id="rId2" Type="http://schemas.openxmlformats.org/officeDocument/2006/relationships/slide" Target="../slides/slide1412.xml"/><Relationship Id="rId1" Type="http://schemas.openxmlformats.org/officeDocument/2006/relationships/notesMaster" Target="../notesMasters/notesMaster1.xml"/></Relationships>
</file>

<file path=ppt/notesSlides/_rels/notesSlide1413.xml.rels><?xml version="1.0" encoding="UTF-8" standalone="yes"?>
<Relationships xmlns="http://schemas.openxmlformats.org/package/2006/relationships"><Relationship Id="rId2" Type="http://schemas.openxmlformats.org/officeDocument/2006/relationships/slide" Target="../slides/slide1413.xml"/><Relationship Id="rId1" Type="http://schemas.openxmlformats.org/officeDocument/2006/relationships/notesMaster" Target="../notesMasters/notesMaster1.xml"/></Relationships>
</file>

<file path=ppt/notesSlides/_rels/notesSlide1414.xml.rels><?xml version="1.0" encoding="UTF-8" standalone="yes"?>
<Relationships xmlns="http://schemas.openxmlformats.org/package/2006/relationships"><Relationship Id="rId2" Type="http://schemas.openxmlformats.org/officeDocument/2006/relationships/slide" Target="../slides/slide1414.xml"/><Relationship Id="rId1" Type="http://schemas.openxmlformats.org/officeDocument/2006/relationships/notesMaster" Target="../notesMasters/notesMaster1.xml"/></Relationships>
</file>

<file path=ppt/notesSlides/_rels/notesSlide1415.xml.rels><?xml version="1.0" encoding="UTF-8" standalone="yes"?>
<Relationships xmlns="http://schemas.openxmlformats.org/package/2006/relationships"><Relationship Id="rId2" Type="http://schemas.openxmlformats.org/officeDocument/2006/relationships/slide" Target="../slides/slide1415.xml"/><Relationship Id="rId1" Type="http://schemas.openxmlformats.org/officeDocument/2006/relationships/notesMaster" Target="../notesMasters/notesMaster1.xml"/></Relationships>
</file>

<file path=ppt/notesSlides/_rels/notesSlide1416.xml.rels><?xml version="1.0" encoding="UTF-8" standalone="yes"?>
<Relationships xmlns="http://schemas.openxmlformats.org/package/2006/relationships"><Relationship Id="rId2" Type="http://schemas.openxmlformats.org/officeDocument/2006/relationships/slide" Target="../slides/slide1416.xml"/><Relationship Id="rId1" Type="http://schemas.openxmlformats.org/officeDocument/2006/relationships/notesMaster" Target="../notesMasters/notesMaster1.xml"/></Relationships>
</file>

<file path=ppt/notesSlides/_rels/notesSlide1417.xml.rels><?xml version="1.0" encoding="UTF-8" standalone="yes"?>
<Relationships xmlns="http://schemas.openxmlformats.org/package/2006/relationships"><Relationship Id="rId2" Type="http://schemas.openxmlformats.org/officeDocument/2006/relationships/slide" Target="../slides/slide1417.xml"/><Relationship Id="rId1" Type="http://schemas.openxmlformats.org/officeDocument/2006/relationships/notesMaster" Target="../notesMasters/notesMaster1.xml"/></Relationships>
</file>

<file path=ppt/notesSlides/_rels/notesSlide1418.xml.rels><?xml version="1.0" encoding="UTF-8" standalone="yes"?>
<Relationships xmlns="http://schemas.openxmlformats.org/package/2006/relationships"><Relationship Id="rId2" Type="http://schemas.openxmlformats.org/officeDocument/2006/relationships/slide" Target="../slides/slide1418.xml"/><Relationship Id="rId1" Type="http://schemas.openxmlformats.org/officeDocument/2006/relationships/notesMaster" Target="../notesMasters/notesMaster1.xml"/></Relationships>
</file>

<file path=ppt/notesSlides/_rels/notesSlide1419.xml.rels><?xml version="1.0" encoding="UTF-8" standalone="yes"?>
<Relationships xmlns="http://schemas.openxmlformats.org/package/2006/relationships"><Relationship Id="rId2" Type="http://schemas.openxmlformats.org/officeDocument/2006/relationships/slide" Target="../slides/slide141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0.xml.rels><?xml version="1.0" encoding="UTF-8" standalone="yes"?>
<Relationships xmlns="http://schemas.openxmlformats.org/package/2006/relationships"><Relationship Id="rId2" Type="http://schemas.openxmlformats.org/officeDocument/2006/relationships/slide" Target="../slides/slide1420.xml"/><Relationship Id="rId1" Type="http://schemas.openxmlformats.org/officeDocument/2006/relationships/notesMaster" Target="../notesMasters/notesMaster1.xml"/></Relationships>
</file>

<file path=ppt/notesSlides/_rels/notesSlide1421.xml.rels><?xml version="1.0" encoding="UTF-8" standalone="yes"?>
<Relationships xmlns="http://schemas.openxmlformats.org/package/2006/relationships"><Relationship Id="rId2" Type="http://schemas.openxmlformats.org/officeDocument/2006/relationships/slide" Target="../slides/slide1421.xml"/><Relationship Id="rId1" Type="http://schemas.openxmlformats.org/officeDocument/2006/relationships/notesMaster" Target="../notesMasters/notesMaster1.xml"/></Relationships>
</file>

<file path=ppt/notesSlides/_rels/notesSlide1422.xml.rels><?xml version="1.0" encoding="UTF-8" standalone="yes"?>
<Relationships xmlns="http://schemas.openxmlformats.org/package/2006/relationships"><Relationship Id="rId2" Type="http://schemas.openxmlformats.org/officeDocument/2006/relationships/slide" Target="../slides/slide1422.xml"/><Relationship Id="rId1" Type="http://schemas.openxmlformats.org/officeDocument/2006/relationships/notesMaster" Target="../notesMasters/notesMaster1.xml"/></Relationships>
</file>

<file path=ppt/notesSlides/_rels/notesSlide1423.xml.rels><?xml version="1.0" encoding="UTF-8" standalone="yes"?>
<Relationships xmlns="http://schemas.openxmlformats.org/package/2006/relationships"><Relationship Id="rId2" Type="http://schemas.openxmlformats.org/officeDocument/2006/relationships/slide" Target="../slides/slide1423.xml"/><Relationship Id="rId1" Type="http://schemas.openxmlformats.org/officeDocument/2006/relationships/notesMaster" Target="../notesMasters/notesMaster1.xml"/></Relationships>
</file>

<file path=ppt/notesSlides/_rels/notesSlide1424.xml.rels><?xml version="1.0" encoding="UTF-8" standalone="yes"?>
<Relationships xmlns="http://schemas.openxmlformats.org/package/2006/relationships"><Relationship Id="rId2" Type="http://schemas.openxmlformats.org/officeDocument/2006/relationships/slide" Target="../slides/slide1424.xml"/><Relationship Id="rId1" Type="http://schemas.openxmlformats.org/officeDocument/2006/relationships/notesMaster" Target="../notesMasters/notesMaster1.xml"/></Relationships>
</file>

<file path=ppt/notesSlides/_rels/notesSlide1425.xml.rels><?xml version="1.0" encoding="UTF-8" standalone="yes"?>
<Relationships xmlns="http://schemas.openxmlformats.org/package/2006/relationships"><Relationship Id="rId2" Type="http://schemas.openxmlformats.org/officeDocument/2006/relationships/slide" Target="../slides/slide1425.xml"/><Relationship Id="rId1" Type="http://schemas.openxmlformats.org/officeDocument/2006/relationships/notesMaster" Target="../notesMasters/notesMaster1.xml"/></Relationships>
</file>

<file path=ppt/notesSlides/_rels/notesSlide1426.xml.rels><?xml version="1.0" encoding="UTF-8" standalone="yes"?>
<Relationships xmlns="http://schemas.openxmlformats.org/package/2006/relationships"><Relationship Id="rId2" Type="http://schemas.openxmlformats.org/officeDocument/2006/relationships/slide" Target="../slides/slide1426.xml"/><Relationship Id="rId1" Type="http://schemas.openxmlformats.org/officeDocument/2006/relationships/notesMaster" Target="../notesMasters/notesMaster1.xml"/></Relationships>
</file>

<file path=ppt/notesSlides/_rels/notesSlide1427.xml.rels><?xml version="1.0" encoding="UTF-8" standalone="yes"?>
<Relationships xmlns="http://schemas.openxmlformats.org/package/2006/relationships"><Relationship Id="rId2" Type="http://schemas.openxmlformats.org/officeDocument/2006/relationships/slide" Target="../slides/slide1427.xml"/><Relationship Id="rId1" Type="http://schemas.openxmlformats.org/officeDocument/2006/relationships/notesMaster" Target="../notesMasters/notesMaster1.xml"/></Relationships>
</file>

<file path=ppt/notesSlides/_rels/notesSlide1428.xml.rels><?xml version="1.0" encoding="UTF-8" standalone="yes"?>
<Relationships xmlns="http://schemas.openxmlformats.org/package/2006/relationships"><Relationship Id="rId2" Type="http://schemas.openxmlformats.org/officeDocument/2006/relationships/slide" Target="../slides/slide1428.xml"/><Relationship Id="rId1" Type="http://schemas.openxmlformats.org/officeDocument/2006/relationships/notesMaster" Target="../notesMasters/notesMaster1.xml"/></Relationships>
</file>

<file path=ppt/notesSlides/_rels/notesSlide1429.xml.rels><?xml version="1.0" encoding="UTF-8" standalone="yes"?>
<Relationships xmlns="http://schemas.openxmlformats.org/package/2006/relationships"><Relationship Id="rId2" Type="http://schemas.openxmlformats.org/officeDocument/2006/relationships/slide" Target="../slides/slide142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0.xml.rels><?xml version="1.0" encoding="UTF-8" standalone="yes"?>
<Relationships xmlns="http://schemas.openxmlformats.org/package/2006/relationships"><Relationship Id="rId2" Type="http://schemas.openxmlformats.org/officeDocument/2006/relationships/slide" Target="../slides/slide1430.xml"/><Relationship Id="rId1" Type="http://schemas.openxmlformats.org/officeDocument/2006/relationships/notesMaster" Target="../notesMasters/notesMaster1.xml"/></Relationships>
</file>

<file path=ppt/notesSlides/_rels/notesSlide1431.xml.rels><?xml version="1.0" encoding="UTF-8" standalone="yes"?>
<Relationships xmlns="http://schemas.openxmlformats.org/package/2006/relationships"><Relationship Id="rId2" Type="http://schemas.openxmlformats.org/officeDocument/2006/relationships/slide" Target="../slides/slide1431.xml"/><Relationship Id="rId1" Type="http://schemas.openxmlformats.org/officeDocument/2006/relationships/notesMaster" Target="../notesMasters/notesMaster1.xml"/></Relationships>
</file>

<file path=ppt/notesSlides/_rels/notesSlide1432.xml.rels><?xml version="1.0" encoding="UTF-8" standalone="yes"?>
<Relationships xmlns="http://schemas.openxmlformats.org/package/2006/relationships"><Relationship Id="rId2" Type="http://schemas.openxmlformats.org/officeDocument/2006/relationships/slide" Target="../slides/slide1432.xml"/><Relationship Id="rId1" Type="http://schemas.openxmlformats.org/officeDocument/2006/relationships/notesMaster" Target="../notesMasters/notesMaster1.xml"/></Relationships>
</file>

<file path=ppt/notesSlides/_rels/notesSlide1433.xml.rels><?xml version="1.0" encoding="UTF-8" standalone="yes"?>
<Relationships xmlns="http://schemas.openxmlformats.org/package/2006/relationships"><Relationship Id="rId2" Type="http://schemas.openxmlformats.org/officeDocument/2006/relationships/slide" Target="../slides/slide1433.xml"/><Relationship Id="rId1" Type="http://schemas.openxmlformats.org/officeDocument/2006/relationships/notesMaster" Target="../notesMasters/notesMaster1.xml"/></Relationships>
</file>

<file path=ppt/notesSlides/_rels/notesSlide1434.xml.rels><?xml version="1.0" encoding="UTF-8" standalone="yes"?>
<Relationships xmlns="http://schemas.openxmlformats.org/package/2006/relationships"><Relationship Id="rId2" Type="http://schemas.openxmlformats.org/officeDocument/2006/relationships/slide" Target="../slides/slide1434.xml"/><Relationship Id="rId1" Type="http://schemas.openxmlformats.org/officeDocument/2006/relationships/notesMaster" Target="../notesMasters/notesMaster1.xml"/></Relationships>
</file>

<file path=ppt/notesSlides/_rels/notesSlide1435.xml.rels><?xml version="1.0" encoding="UTF-8" standalone="yes"?>
<Relationships xmlns="http://schemas.openxmlformats.org/package/2006/relationships"><Relationship Id="rId2" Type="http://schemas.openxmlformats.org/officeDocument/2006/relationships/slide" Target="../slides/slide1435.xml"/><Relationship Id="rId1" Type="http://schemas.openxmlformats.org/officeDocument/2006/relationships/notesMaster" Target="../notesMasters/notesMaster1.xml"/></Relationships>
</file>

<file path=ppt/notesSlides/_rels/notesSlide1436.xml.rels><?xml version="1.0" encoding="UTF-8" standalone="yes"?>
<Relationships xmlns="http://schemas.openxmlformats.org/package/2006/relationships"><Relationship Id="rId2" Type="http://schemas.openxmlformats.org/officeDocument/2006/relationships/slide" Target="../slides/slide1436.xml"/><Relationship Id="rId1" Type="http://schemas.openxmlformats.org/officeDocument/2006/relationships/notesMaster" Target="../notesMasters/notesMaster1.xml"/></Relationships>
</file>

<file path=ppt/notesSlides/_rels/notesSlide1437.xml.rels><?xml version="1.0" encoding="UTF-8" standalone="yes"?>
<Relationships xmlns="http://schemas.openxmlformats.org/package/2006/relationships"><Relationship Id="rId2" Type="http://schemas.openxmlformats.org/officeDocument/2006/relationships/slide" Target="../slides/slide1437.xml"/><Relationship Id="rId1" Type="http://schemas.openxmlformats.org/officeDocument/2006/relationships/notesMaster" Target="../notesMasters/notesMaster1.xml"/></Relationships>
</file>

<file path=ppt/notesSlides/_rels/notesSlide1438.xml.rels><?xml version="1.0" encoding="UTF-8" standalone="yes"?>
<Relationships xmlns="http://schemas.openxmlformats.org/package/2006/relationships"><Relationship Id="rId2" Type="http://schemas.openxmlformats.org/officeDocument/2006/relationships/slide" Target="../slides/slide1438.xml"/><Relationship Id="rId1" Type="http://schemas.openxmlformats.org/officeDocument/2006/relationships/notesMaster" Target="../notesMasters/notesMaster1.xml"/></Relationships>
</file>

<file path=ppt/notesSlides/_rels/notesSlide1439.xml.rels><?xml version="1.0" encoding="UTF-8" standalone="yes"?>
<Relationships xmlns="http://schemas.openxmlformats.org/package/2006/relationships"><Relationship Id="rId2" Type="http://schemas.openxmlformats.org/officeDocument/2006/relationships/slide" Target="../slides/slide143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0.xml.rels><?xml version="1.0" encoding="UTF-8" standalone="yes"?>
<Relationships xmlns="http://schemas.openxmlformats.org/package/2006/relationships"><Relationship Id="rId2" Type="http://schemas.openxmlformats.org/officeDocument/2006/relationships/slide" Target="../slides/slide1440.xml"/><Relationship Id="rId1" Type="http://schemas.openxmlformats.org/officeDocument/2006/relationships/notesMaster" Target="../notesMasters/notesMaster1.xml"/></Relationships>
</file>

<file path=ppt/notesSlides/_rels/notesSlide1441.xml.rels><?xml version="1.0" encoding="UTF-8" standalone="yes"?>
<Relationships xmlns="http://schemas.openxmlformats.org/package/2006/relationships"><Relationship Id="rId2" Type="http://schemas.openxmlformats.org/officeDocument/2006/relationships/slide" Target="../slides/slide1441.xml"/><Relationship Id="rId1" Type="http://schemas.openxmlformats.org/officeDocument/2006/relationships/notesMaster" Target="../notesMasters/notesMaster1.xml"/></Relationships>
</file>

<file path=ppt/notesSlides/_rels/notesSlide1442.xml.rels><?xml version="1.0" encoding="UTF-8" standalone="yes"?>
<Relationships xmlns="http://schemas.openxmlformats.org/package/2006/relationships"><Relationship Id="rId2" Type="http://schemas.openxmlformats.org/officeDocument/2006/relationships/slide" Target="../slides/slide1442.xml"/><Relationship Id="rId1" Type="http://schemas.openxmlformats.org/officeDocument/2006/relationships/notesMaster" Target="../notesMasters/notesMaster1.xml"/></Relationships>
</file>

<file path=ppt/notesSlides/_rels/notesSlide1443.xml.rels><?xml version="1.0" encoding="UTF-8" standalone="yes"?>
<Relationships xmlns="http://schemas.openxmlformats.org/package/2006/relationships"><Relationship Id="rId2" Type="http://schemas.openxmlformats.org/officeDocument/2006/relationships/slide" Target="../slides/slide1443.xml"/><Relationship Id="rId1" Type="http://schemas.openxmlformats.org/officeDocument/2006/relationships/notesMaster" Target="../notesMasters/notesMaster1.xml"/></Relationships>
</file>

<file path=ppt/notesSlides/_rels/notesSlide1444.xml.rels><?xml version="1.0" encoding="UTF-8" standalone="yes"?>
<Relationships xmlns="http://schemas.openxmlformats.org/package/2006/relationships"><Relationship Id="rId2" Type="http://schemas.openxmlformats.org/officeDocument/2006/relationships/slide" Target="../slides/slide1444.xml"/><Relationship Id="rId1" Type="http://schemas.openxmlformats.org/officeDocument/2006/relationships/notesMaster" Target="../notesMasters/notesMaster1.xml"/></Relationships>
</file>

<file path=ppt/notesSlides/_rels/notesSlide1445.xml.rels><?xml version="1.0" encoding="UTF-8" standalone="yes"?>
<Relationships xmlns="http://schemas.openxmlformats.org/package/2006/relationships"><Relationship Id="rId2" Type="http://schemas.openxmlformats.org/officeDocument/2006/relationships/slide" Target="../slides/slide1445.xml"/><Relationship Id="rId1" Type="http://schemas.openxmlformats.org/officeDocument/2006/relationships/notesMaster" Target="../notesMasters/notesMaster1.xml"/></Relationships>
</file>

<file path=ppt/notesSlides/_rels/notesSlide1446.xml.rels><?xml version="1.0" encoding="UTF-8" standalone="yes"?>
<Relationships xmlns="http://schemas.openxmlformats.org/package/2006/relationships"><Relationship Id="rId2" Type="http://schemas.openxmlformats.org/officeDocument/2006/relationships/slide" Target="../slides/slide1446.xml"/><Relationship Id="rId1" Type="http://schemas.openxmlformats.org/officeDocument/2006/relationships/notesMaster" Target="../notesMasters/notesMaster1.xml"/></Relationships>
</file>

<file path=ppt/notesSlides/_rels/notesSlide1447.xml.rels><?xml version="1.0" encoding="UTF-8" standalone="yes"?>
<Relationships xmlns="http://schemas.openxmlformats.org/package/2006/relationships"><Relationship Id="rId2" Type="http://schemas.openxmlformats.org/officeDocument/2006/relationships/slide" Target="../slides/slide1447.xml"/><Relationship Id="rId1" Type="http://schemas.openxmlformats.org/officeDocument/2006/relationships/notesMaster" Target="../notesMasters/notesMaster1.xml"/></Relationships>
</file>

<file path=ppt/notesSlides/_rels/notesSlide1448.xml.rels><?xml version="1.0" encoding="UTF-8" standalone="yes"?>
<Relationships xmlns="http://schemas.openxmlformats.org/package/2006/relationships"><Relationship Id="rId2" Type="http://schemas.openxmlformats.org/officeDocument/2006/relationships/slide" Target="../slides/slide1448.xml"/><Relationship Id="rId1" Type="http://schemas.openxmlformats.org/officeDocument/2006/relationships/notesMaster" Target="../notesMasters/notesMaster1.xml"/></Relationships>
</file>

<file path=ppt/notesSlides/_rels/notesSlide1449.xml.rels><?xml version="1.0" encoding="UTF-8" standalone="yes"?>
<Relationships xmlns="http://schemas.openxmlformats.org/package/2006/relationships"><Relationship Id="rId2" Type="http://schemas.openxmlformats.org/officeDocument/2006/relationships/slide" Target="../slides/slide14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0.xml.rels><?xml version="1.0" encoding="UTF-8" standalone="yes"?>
<Relationships xmlns="http://schemas.openxmlformats.org/package/2006/relationships"><Relationship Id="rId2" Type="http://schemas.openxmlformats.org/officeDocument/2006/relationships/slide" Target="../slides/slide1450.xml"/><Relationship Id="rId1" Type="http://schemas.openxmlformats.org/officeDocument/2006/relationships/notesMaster" Target="../notesMasters/notesMaster1.xml"/></Relationships>
</file>

<file path=ppt/notesSlides/_rels/notesSlide1451.xml.rels><?xml version="1.0" encoding="UTF-8" standalone="yes"?>
<Relationships xmlns="http://schemas.openxmlformats.org/package/2006/relationships"><Relationship Id="rId2" Type="http://schemas.openxmlformats.org/officeDocument/2006/relationships/slide" Target="../slides/slide1451.xml"/><Relationship Id="rId1" Type="http://schemas.openxmlformats.org/officeDocument/2006/relationships/notesMaster" Target="../notesMasters/notesMaster1.xml"/></Relationships>
</file>

<file path=ppt/notesSlides/_rels/notesSlide1452.xml.rels><?xml version="1.0" encoding="UTF-8" standalone="yes"?>
<Relationships xmlns="http://schemas.openxmlformats.org/package/2006/relationships"><Relationship Id="rId2" Type="http://schemas.openxmlformats.org/officeDocument/2006/relationships/slide" Target="../slides/slide1452.xml"/><Relationship Id="rId1" Type="http://schemas.openxmlformats.org/officeDocument/2006/relationships/notesMaster" Target="../notesMasters/notesMaster1.xml"/></Relationships>
</file>

<file path=ppt/notesSlides/_rels/notesSlide1453.xml.rels><?xml version="1.0" encoding="UTF-8" standalone="yes"?>
<Relationships xmlns="http://schemas.openxmlformats.org/package/2006/relationships"><Relationship Id="rId2" Type="http://schemas.openxmlformats.org/officeDocument/2006/relationships/slide" Target="../slides/slide1453.xml"/><Relationship Id="rId1" Type="http://schemas.openxmlformats.org/officeDocument/2006/relationships/notesMaster" Target="../notesMasters/notesMaster1.xml"/></Relationships>
</file>

<file path=ppt/notesSlides/_rels/notesSlide1454.xml.rels><?xml version="1.0" encoding="UTF-8" standalone="yes"?>
<Relationships xmlns="http://schemas.openxmlformats.org/package/2006/relationships"><Relationship Id="rId2" Type="http://schemas.openxmlformats.org/officeDocument/2006/relationships/slide" Target="../slides/slide1454.xml"/><Relationship Id="rId1" Type="http://schemas.openxmlformats.org/officeDocument/2006/relationships/notesMaster" Target="../notesMasters/notesMaster1.xml"/></Relationships>
</file>

<file path=ppt/notesSlides/_rels/notesSlide1455.xml.rels><?xml version="1.0" encoding="UTF-8" standalone="yes"?>
<Relationships xmlns="http://schemas.openxmlformats.org/package/2006/relationships"><Relationship Id="rId2" Type="http://schemas.openxmlformats.org/officeDocument/2006/relationships/slide" Target="../slides/slide1455.xml"/><Relationship Id="rId1" Type="http://schemas.openxmlformats.org/officeDocument/2006/relationships/notesMaster" Target="../notesMasters/notesMaster1.xml"/></Relationships>
</file>

<file path=ppt/notesSlides/_rels/notesSlide1456.xml.rels><?xml version="1.0" encoding="UTF-8" standalone="yes"?>
<Relationships xmlns="http://schemas.openxmlformats.org/package/2006/relationships"><Relationship Id="rId2" Type="http://schemas.openxmlformats.org/officeDocument/2006/relationships/slide" Target="../slides/slide1456.xml"/><Relationship Id="rId1" Type="http://schemas.openxmlformats.org/officeDocument/2006/relationships/notesMaster" Target="../notesMasters/notesMaster1.xml"/></Relationships>
</file>

<file path=ppt/notesSlides/_rels/notesSlide1457.xml.rels><?xml version="1.0" encoding="UTF-8" standalone="yes"?>
<Relationships xmlns="http://schemas.openxmlformats.org/package/2006/relationships"><Relationship Id="rId2" Type="http://schemas.openxmlformats.org/officeDocument/2006/relationships/slide" Target="../slides/slide1457.xml"/><Relationship Id="rId1" Type="http://schemas.openxmlformats.org/officeDocument/2006/relationships/notesMaster" Target="../notesMasters/notesMaster1.xml"/></Relationships>
</file>

<file path=ppt/notesSlides/_rels/notesSlide1458.xml.rels><?xml version="1.0" encoding="UTF-8" standalone="yes"?>
<Relationships xmlns="http://schemas.openxmlformats.org/package/2006/relationships"><Relationship Id="rId2" Type="http://schemas.openxmlformats.org/officeDocument/2006/relationships/slide" Target="../slides/slide1458.xml"/><Relationship Id="rId1" Type="http://schemas.openxmlformats.org/officeDocument/2006/relationships/notesMaster" Target="../notesMasters/notesMaster1.xml"/></Relationships>
</file>

<file path=ppt/notesSlides/_rels/notesSlide1459.xml.rels><?xml version="1.0" encoding="UTF-8" standalone="yes"?>
<Relationships xmlns="http://schemas.openxmlformats.org/package/2006/relationships"><Relationship Id="rId2" Type="http://schemas.openxmlformats.org/officeDocument/2006/relationships/slide" Target="../slides/slide14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0.xml.rels><?xml version="1.0" encoding="UTF-8" standalone="yes"?>
<Relationships xmlns="http://schemas.openxmlformats.org/package/2006/relationships"><Relationship Id="rId2" Type="http://schemas.openxmlformats.org/officeDocument/2006/relationships/slide" Target="../slides/slide1460.xml"/><Relationship Id="rId1" Type="http://schemas.openxmlformats.org/officeDocument/2006/relationships/notesMaster" Target="../notesMasters/notesMaster1.xml"/></Relationships>
</file>

<file path=ppt/notesSlides/_rels/notesSlide1461.xml.rels><?xml version="1.0" encoding="UTF-8" standalone="yes"?>
<Relationships xmlns="http://schemas.openxmlformats.org/package/2006/relationships"><Relationship Id="rId2" Type="http://schemas.openxmlformats.org/officeDocument/2006/relationships/slide" Target="../slides/slide1461.xml"/><Relationship Id="rId1" Type="http://schemas.openxmlformats.org/officeDocument/2006/relationships/notesMaster" Target="../notesMasters/notesMaster1.xml"/></Relationships>
</file>

<file path=ppt/notesSlides/_rels/notesSlide1462.xml.rels><?xml version="1.0" encoding="UTF-8" standalone="yes"?>
<Relationships xmlns="http://schemas.openxmlformats.org/package/2006/relationships"><Relationship Id="rId2" Type="http://schemas.openxmlformats.org/officeDocument/2006/relationships/slide" Target="../slides/slide1462.xml"/><Relationship Id="rId1" Type="http://schemas.openxmlformats.org/officeDocument/2006/relationships/notesMaster" Target="../notesMasters/notesMaster1.xml"/></Relationships>
</file>

<file path=ppt/notesSlides/_rels/notesSlide1463.xml.rels><?xml version="1.0" encoding="UTF-8" standalone="yes"?>
<Relationships xmlns="http://schemas.openxmlformats.org/package/2006/relationships"><Relationship Id="rId2" Type="http://schemas.openxmlformats.org/officeDocument/2006/relationships/slide" Target="../slides/slide1463.xml"/><Relationship Id="rId1" Type="http://schemas.openxmlformats.org/officeDocument/2006/relationships/notesMaster" Target="../notesMasters/notesMaster1.xml"/></Relationships>
</file>

<file path=ppt/notesSlides/_rels/notesSlide1464.xml.rels><?xml version="1.0" encoding="UTF-8" standalone="yes"?>
<Relationships xmlns="http://schemas.openxmlformats.org/package/2006/relationships"><Relationship Id="rId2" Type="http://schemas.openxmlformats.org/officeDocument/2006/relationships/slide" Target="../slides/slide1464.xml"/><Relationship Id="rId1" Type="http://schemas.openxmlformats.org/officeDocument/2006/relationships/notesMaster" Target="../notesMasters/notesMaster1.xml"/></Relationships>
</file>

<file path=ppt/notesSlides/_rels/notesSlide1465.xml.rels><?xml version="1.0" encoding="UTF-8" standalone="yes"?>
<Relationships xmlns="http://schemas.openxmlformats.org/package/2006/relationships"><Relationship Id="rId2" Type="http://schemas.openxmlformats.org/officeDocument/2006/relationships/slide" Target="../slides/slide1465.xml"/><Relationship Id="rId1" Type="http://schemas.openxmlformats.org/officeDocument/2006/relationships/notesMaster" Target="../notesMasters/notesMaster1.xml"/></Relationships>
</file>

<file path=ppt/notesSlides/_rels/notesSlide1466.xml.rels><?xml version="1.0" encoding="UTF-8" standalone="yes"?>
<Relationships xmlns="http://schemas.openxmlformats.org/package/2006/relationships"><Relationship Id="rId2" Type="http://schemas.openxmlformats.org/officeDocument/2006/relationships/slide" Target="../slides/slide1466.xml"/><Relationship Id="rId1" Type="http://schemas.openxmlformats.org/officeDocument/2006/relationships/notesMaster" Target="../notesMasters/notesMaster1.xml"/></Relationships>
</file>

<file path=ppt/notesSlides/_rels/notesSlide1467.xml.rels><?xml version="1.0" encoding="UTF-8" standalone="yes"?>
<Relationships xmlns="http://schemas.openxmlformats.org/package/2006/relationships"><Relationship Id="rId2" Type="http://schemas.openxmlformats.org/officeDocument/2006/relationships/slide" Target="../slides/slide1467.xml"/><Relationship Id="rId1" Type="http://schemas.openxmlformats.org/officeDocument/2006/relationships/notesMaster" Target="../notesMasters/notesMaster1.xml"/></Relationships>
</file>

<file path=ppt/notesSlides/_rels/notesSlide1468.xml.rels><?xml version="1.0" encoding="UTF-8" standalone="yes"?>
<Relationships xmlns="http://schemas.openxmlformats.org/package/2006/relationships"><Relationship Id="rId2" Type="http://schemas.openxmlformats.org/officeDocument/2006/relationships/slide" Target="../slides/slide1468.xml"/><Relationship Id="rId1" Type="http://schemas.openxmlformats.org/officeDocument/2006/relationships/notesMaster" Target="../notesMasters/notesMaster1.xml"/></Relationships>
</file>

<file path=ppt/notesSlides/_rels/notesSlide1469.xml.rels><?xml version="1.0" encoding="UTF-8" standalone="yes"?>
<Relationships xmlns="http://schemas.openxmlformats.org/package/2006/relationships"><Relationship Id="rId2" Type="http://schemas.openxmlformats.org/officeDocument/2006/relationships/slide" Target="../slides/slide146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0.xml.rels><?xml version="1.0" encoding="UTF-8" standalone="yes"?>
<Relationships xmlns="http://schemas.openxmlformats.org/package/2006/relationships"><Relationship Id="rId2" Type="http://schemas.openxmlformats.org/officeDocument/2006/relationships/slide" Target="../slides/slide1470.xml"/><Relationship Id="rId1" Type="http://schemas.openxmlformats.org/officeDocument/2006/relationships/notesMaster" Target="../notesMasters/notesMaster1.xml"/></Relationships>
</file>

<file path=ppt/notesSlides/_rels/notesSlide1471.xml.rels><?xml version="1.0" encoding="UTF-8" standalone="yes"?>
<Relationships xmlns="http://schemas.openxmlformats.org/package/2006/relationships"><Relationship Id="rId2" Type="http://schemas.openxmlformats.org/officeDocument/2006/relationships/slide" Target="../slides/slide1471.xml"/><Relationship Id="rId1" Type="http://schemas.openxmlformats.org/officeDocument/2006/relationships/notesMaster" Target="../notesMasters/notesMaster1.xml"/></Relationships>
</file>

<file path=ppt/notesSlides/_rels/notesSlide1472.xml.rels><?xml version="1.0" encoding="UTF-8" standalone="yes"?>
<Relationships xmlns="http://schemas.openxmlformats.org/package/2006/relationships"><Relationship Id="rId2" Type="http://schemas.openxmlformats.org/officeDocument/2006/relationships/slide" Target="../slides/slide1472.xml"/><Relationship Id="rId1" Type="http://schemas.openxmlformats.org/officeDocument/2006/relationships/notesMaster" Target="../notesMasters/notesMaster1.xml"/></Relationships>
</file>

<file path=ppt/notesSlides/_rels/notesSlide1473.xml.rels><?xml version="1.0" encoding="UTF-8" standalone="yes"?>
<Relationships xmlns="http://schemas.openxmlformats.org/package/2006/relationships"><Relationship Id="rId2" Type="http://schemas.openxmlformats.org/officeDocument/2006/relationships/slide" Target="../slides/slide1473.xml"/><Relationship Id="rId1" Type="http://schemas.openxmlformats.org/officeDocument/2006/relationships/notesMaster" Target="../notesMasters/notesMaster1.xml"/></Relationships>
</file>

<file path=ppt/notesSlides/_rels/notesSlide1474.xml.rels><?xml version="1.0" encoding="UTF-8" standalone="yes"?>
<Relationships xmlns="http://schemas.openxmlformats.org/package/2006/relationships"><Relationship Id="rId2" Type="http://schemas.openxmlformats.org/officeDocument/2006/relationships/slide" Target="../slides/slide1474.xml"/><Relationship Id="rId1" Type="http://schemas.openxmlformats.org/officeDocument/2006/relationships/notesMaster" Target="../notesMasters/notesMaster1.xml"/></Relationships>
</file>

<file path=ppt/notesSlides/_rels/notesSlide1475.xml.rels><?xml version="1.0" encoding="UTF-8" standalone="yes"?>
<Relationships xmlns="http://schemas.openxmlformats.org/package/2006/relationships"><Relationship Id="rId2" Type="http://schemas.openxmlformats.org/officeDocument/2006/relationships/slide" Target="../slides/slide1475.xml"/><Relationship Id="rId1" Type="http://schemas.openxmlformats.org/officeDocument/2006/relationships/notesMaster" Target="../notesMasters/notesMaster1.xml"/></Relationships>
</file>

<file path=ppt/notesSlides/_rels/notesSlide1476.xml.rels><?xml version="1.0" encoding="UTF-8" standalone="yes"?>
<Relationships xmlns="http://schemas.openxmlformats.org/package/2006/relationships"><Relationship Id="rId2" Type="http://schemas.openxmlformats.org/officeDocument/2006/relationships/slide" Target="../slides/slide1476.xml"/><Relationship Id="rId1" Type="http://schemas.openxmlformats.org/officeDocument/2006/relationships/notesMaster" Target="../notesMasters/notesMaster1.xml"/></Relationships>
</file>

<file path=ppt/notesSlides/_rels/notesSlide1477.xml.rels><?xml version="1.0" encoding="UTF-8" standalone="yes"?>
<Relationships xmlns="http://schemas.openxmlformats.org/package/2006/relationships"><Relationship Id="rId2" Type="http://schemas.openxmlformats.org/officeDocument/2006/relationships/slide" Target="../slides/slide1477.xml"/><Relationship Id="rId1" Type="http://schemas.openxmlformats.org/officeDocument/2006/relationships/notesMaster" Target="../notesMasters/notesMaster1.xml"/></Relationships>
</file>

<file path=ppt/notesSlides/_rels/notesSlide1478.xml.rels><?xml version="1.0" encoding="UTF-8" standalone="yes"?>
<Relationships xmlns="http://schemas.openxmlformats.org/package/2006/relationships"><Relationship Id="rId2" Type="http://schemas.openxmlformats.org/officeDocument/2006/relationships/slide" Target="../slides/slide1478.xml"/><Relationship Id="rId1" Type="http://schemas.openxmlformats.org/officeDocument/2006/relationships/notesMaster" Target="../notesMasters/notesMaster1.xml"/></Relationships>
</file>

<file path=ppt/notesSlides/_rels/notesSlide1479.xml.rels><?xml version="1.0" encoding="UTF-8" standalone="yes"?>
<Relationships xmlns="http://schemas.openxmlformats.org/package/2006/relationships"><Relationship Id="rId2" Type="http://schemas.openxmlformats.org/officeDocument/2006/relationships/slide" Target="../slides/slide147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0.xml.rels><?xml version="1.0" encoding="UTF-8" standalone="yes"?>
<Relationships xmlns="http://schemas.openxmlformats.org/package/2006/relationships"><Relationship Id="rId2" Type="http://schemas.openxmlformats.org/officeDocument/2006/relationships/slide" Target="../slides/slide1480.xml"/><Relationship Id="rId1" Type="http://schemas.openxmlformats.org/officeDocument/2006/relationships/notesMaster" Target="../notesMasters/notesMaster1.xml"/></Relationships>
</file>

<file path=ppt/notesSlides/_rels/notesSlide1481.xml.rels><?xml version="1.0" encoding="UTF-8" standalone="yes"?>
<Relationships xmlns="http://schemas.openxmlformats.org/package/2006/relationships"><Relationship Id="rId2" Type="http://schemas.openxmlformats.org/officeDocument/2006/relationships/slide" Target="../slides/slide1481.xml"/><Relationship Id="rId1" Type="http://schemas.openxmlformats.org/officeDocument/2006/relationships/notesMaster" Target="../notesMasters/notesMaster1.xml"/></Relationships>
</file>

<file path=ppt/notesSlides/_rels/notesSlide1482.xml.rels><?xml version="1.0" encoding="UTF-8" standalone="yes"?>
<Relationships xmlns="http://schemas.openxmlformats.org/package/2006/relationships"><Relationship Id="rId2" Type="http://schemas.openxmlformats.org/officeDocument/2006/relationships/slide" Target="../slides/slide1482.xml"/><Relationship Id="rId1" Type="http://schemas.openxmlformats.org/officeDocument/2006/relationships/notesMaster" Target="../notesMasters/notesMaster1.xml"/></Relationships>
</file>

<file path=ppt/notesSlides/_rels/notesSlide1483.xml.rels><?xml version="1.0" encoding="UTF-8" standalone="yes"?>
<Relationships xmlns="http://schemas.openxmlformats.org/package/2006/relationships"><Relationship Id="rId2" Type="http://schemas.openxmlformats.org/officeDocument/2006/relationships/slide" Target="../slides/slide1483.xml"/><Relationship Id="rId1" Type="http://schemas.openxmlformats.org/officeDocument/2006/relationships/notesMaster" Target="../notesMasters/notesMaster1.xml"/></Relationships>
</file>

<file path=ppt/notesSlides/_rels/notesSlide1484.xml.rels><?xml version="1.0" encoding="UTF-8" standalone="yes"?>
<Relationships xmlns="http://schemas.openxmlformats.org/package/2006/relationships"><Relationship Id="rId2" Type="http://schemas.openxmlformats.org/officeDocument/2006/relationships/slide" Target="../slides/slide1484.xml"/><Relationship Id="rId1" Type="http://schemas.openxmlformats.org/officeDocument/2006/relationships/notesMaster" Target="../notesMasters/notesMaster1.xml"/></Relationships>
</file>

<file path=ppt/notesSlides/_rels/notesSlide1485.xml.rels><?xml version="1.0" encoding="UTF-8" standalone="yes"?>
<Relationships xmlns="http://schemas.openxmlformats.org/package/2006/relationships"><Relationship Id="rId2" Type="http://schemas.openxmlformats.org/officeDocument/2006/relationships/slide" Target="../slides/slide1485.xml"/><Relationship Id="rId1" Type="http://schemas.openxmlformats.org/officeDocument/2006/relationships/notesMaster" Target="../notesMasters/notesMaster1.xml"/></Relationships>
</file>

<file path=ppt/notesSlides/_rels/notesSlide1486.xml.rels><?xml version="1.0" encoding="UTF-8" standalone="yes"?>
<Relationships xmlns="http://schemas.openxmlformats.org/package/2006/relationships"><Relationship Id="rId2" Type="http://schemas.openxmlformats.org/officeDocument/2006/relationships/slide" Target="../slides/slide1486.xml"/><Relationship Id="rId1" Type="http://schemas.openxmlformats.org/officeDocument/2006/relationships/notesMaster" Target="../notesMasters/notesMaster1.xml"/></Relationships>
</file>

<file path=ppt/notesSlides/_rels/notesSlide1487.xml.rels><?xml version="1.0" encoding="UTF-8" standalone="yes"?>
<Relationships xmlns="http://schemas.openxmlformats.org/package/2006/relationships"><Relationship Id="rId2" Type="http://schemas.openxmlformats.org/officeDocument/2006/relationships/slide" Target="../slides/slide1487.xml"/><Relationship Id="rId1" Type="http://schemas.openxmlformats.org/officeDocument/2006/relationships/notesMaster" Target="../notesMasters/notesMaster1.xml"/></Relationships>
</file>

<file path=ppt/notesSlides/_rels/notesSlide1488.xml.rels><?xml version="1.0" encoding="UTF-8" standalone="yes"?>
<Relationships xmlns="http://schemas.openxmlformats.org/package/2006/relationships"><Relationship Id="rId2" Type="http://schemas.openxmlformats.org/officeDocument/2006/relationships/slide" Target="../slides/slide1488.xml"/><Relationship Id="rId1" Type="http://schemas.openxmlformats.org/officeDocument/2006/relationships/notesMaster" Target="../notesMasters/notesMaster1.xml"/></Relationships>
</file>

<file path=ppt/notesSlides/_rels/notesSlide1489.xml.rels><?xml version="1.0" encoding="UTF-8" standalone="yes"?>
<Relationships xmlns="http://schemas.openxmlformats.org/package/2006/relationships"><Relationship Id="rId2" Type="http://schemas.openxmlformats.org/officeDocument/2006/relationships/slide" Target="../slides/slide148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0.xml.rels><?xml version="1.0" encoding="UTF-8" standalone="yes"?>
<Relationships xmlns="http://schemas.openxmlformats.org/package/2006/relationships"><Relationship Id="rId2" Type="http://schemas.openxmlformats.org/officeDocument/2006/relationships/slide" Target="../slides/slide1490.xml"/><Relationship Id="rId1" Type="http://schemas.openxmlformats.org/officeDocument/2006/relationships/notesMaster" Target="../notesMasters/notesMaster1.xml"/></Relationships>
</file>

<file path=ppt/notesSlides/_rels/notesSlide1491.xml.rels><?xml version="1.0" encoding="UTF-8" standalone="yes"?>
<Relationships xmlns="http://schemas.openxmlformats.org/package/2006/relationships"><Relationship Id="rId2" Type="http://schemas.openxmlformats.org/officeDocument/2006/relationships/slide" Target="../slides/slide1491.xml"/><Relationship Id="rId1" Type="http://schemas.openxmlformats.org/officeDocument/2006/relationships/notesMaster" Target="../notesMasters/notesMaster1.xml"/></Relationships>
</file>

<file path=ppt/notesSlides/_rels/notesSlide1492.xml.rels><?xml version="1.0" encoding="UTF-8" standalone="yes"?>
<Relationships xmlns="http://schemas.openxmlformats.org/package/2006/relationships"><Relationship Id="rId2" Type="http://schemas.openxmlformats.org/officeDocument/2006/relationships/slide" Target="../slides/slide1492.xml"/><Relationship Id="rId1" Type="http://schemas.openxmlformats.org/officeDocument/2006/relationships/notesMaster" Target="../notesMasters/notesMaster1.xml"/></Relationships>
</file>

<file path=ppt/notesSlides/_rels/notesSlide1493.xml.rels><?xml version="1.0" encoding="UTF-8" standalone="yes"?>
<Relationships xmlns="http://schemas.openxmlformats.org/package/2006/relationships"><Relationship Id="rId2" Type="http://schemas.openxmlformats.org/officeDocument/2006/relationships/slide" Target="../slides/slide1493.xml"/><Relationship Id="rId1" Type="http://schemas.openxmlformats.org/officeDocument/2006/relationships/notesMaster" Target="../notesMasters/notesMaster1.xml"/></Relationships>
</file>

<file path=ppt/notesSlides/_rels/notesSlide1494.xml.rels><?xml version="1.0" encoding="UTF-8" standalone="yes"?>
<Relationships xmlns="http://schemas.openxmlformats.org/package/2006/relationships"><Relationship Id="rId2" Type="http://schemas.openxmlformats.org/officeDocument/2006/relationships/slide" Target="../slides/slide1494.xml"/><Relationship Id="rId1" Type="http://schemas.openxmlformats.org/officeDocument/2006/relationships/notesMaster" Target="../notesMasters/notesMaster1.xml"/></Relationships>
</file>

<file path=ppt/notesSlides/_rels/notesSlide1495.xml.rels><?xml version="1.0" encoding="UTF-8" standalone="yes"?>
<Relationships xmlns="http://schemas.openxmlformats.org/package/2006/relationships"><Relationship Id="rId2" Type="http://schemas.openxmlformats.org/officeDocument/2006/relationships/slide" Target="../slides/slide1495.xml"/><Relationship Id="rId1" Type="http://schemas.openxmlformats.org/officeDocument/2006/relationships/notesMaster" Target="../notesMasters/notesMaster1.xml"/></Relationships>
</file>

<file path=ppt/notesSlides/_rels/notesSlide1496.xml.rels><?xml version="1.0" encoding="UTF-8" standalone="yes"?>
<Relationships xmlns="http://schemas.openxmlformats.org/package/2006/relationships"><Relationship Id="rId2" Type="http://schemas.openxmlformats.org/officeDocument/2006/relationships/slide" Target="../slides/slide1496.xml"/><Relationship Id="rId1" Type="http://schemas.openxmlformats.org/officeDocument/2006/relationships/notesMaster" Target="../notesMasters/notesMaster1.xml"/></Relationships>
</file>

<file path=ppt/notesSlides/_rels/notesSlide1497.xml.rels><?xml version="1.0" encoding="UTF-8" standalone="yes"?>
<Relationships xmlns="http://schemas.openxmlformats.org/package/2006/relationships"><Relationship Id="rId2" Type="http://schemas.openxmlformats.org/officeDocument/2006/relationships/slide" Target="../slides/slide1497.xml"/><Relationship Id="rId1" Type="http://schemas.openxmlformats.org/officeDocument/2006/relationships/notesMaster" Target="../notesMasters/notesMaster1.xml"/></Relationships>
</file>

<file path=ppt/notesSlides/_rels/notesSlide1498.xml.rels><?xml version="1.0" encoding="UTF-8" standalone="yes"?>
<Relationships xmlns="http://schemas.openxmlformats.org/package/2006/relationships"><Relationship Id="rId2" Type="http://schemas.openxmlformats.org/officeDocument/2006/relationships/slide" Target="../slides/slide1498.xml"/><Relationship Id="rId1" Type="http://schemas.openxmlformats.org/officeDocument/2006/relationships/notesMaster" Target="../notesMasters/notesMaster1.xml"/></Relationships>
</file>

<file path=ppt/notesSlides/_rels/notesSlide1499.xml.rels><?xml version="1.0" encoding="UTF-8" standalone="yes"?>
<Relationships xmlns="http://schemas.openxmlformats.org/package/2006/relationships"><Relationship Id="rId2" Type="http://schemas.openxmlformats.org/officeDocument/2006/relationships/slide" Target="../slides/slide14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00.xml.rels><?xml version="1.0" encoding="UTF-8" standalone="yes"?>
<Relationships xmlns="http://schemas.openxmlformats.org/package/2006/relationships"><Relationship Id="rId2" Type="http://schemas.openxmlformats.org/officeDocument/2006/relationships/slide" Target="../slides/slide1500.xml"/><Relationship Id="rId1" Type="http://schemas.openxmlformats.org/officeDocument/2006/relationships/notesMaster" Target="../notesMasters/notesMaster1.xml"/></Relationships>
</file>

<file path=ppt/notesSlides/_rels/notesSlide1501.xml.rels><?xml version="1.0" encoding="UTF-8" standalone="yes"?>
<Relationships xmlns="http://schemas.openxmlformats.org/package/2006/relationships"><Relationship Id="rId2" Type="http://schemas.openxmlformats.org/officeDocument/2006/relationships/slide" Target="../slides/slide1501.xml"/><Relationship Id="rId1" Type="http://schemas.openxmlformats.org/officeDocument/2006/relationships/notesMaster" Target="../notesMasters/notesMaster1.xml"/></Relationships>
</file>

<file path=ppt/notesSlides/_rels/notesSlide1502.xml.rels><?xml version="1.0" encoding="UTF-8" standalone="yes"?>
<Relationships xmlns="http://schemas.openxmlformats.org/package/2006/relationships"><Relationship Id="rId2" Type="http://schemas.openxmlformats.org/officeDocument/2006/relationships/slide" Target="../slides/slide1502.xml"/><Relationship Id="rId1" Type="http://schemas.openxmlformats.org/officeDocument/2006/relationships/notesMaster" Target="../notesMasters/notesMaster1.xml"/></Relationships>
</file>

<file path=ppt/notesSlides/_rels/notesSlide1503.xml.rels><?xml version="1.0" encoding="UTF-8" standalone="yes"?>
<Relationships xmlns="http://schemas.openxmlformats.org/package/2006/relationships"><Relationship Id="rId2" Type="http://schemas.openxmlformats.org/officeDocument/2006/relationships/slide" Target="../slides/slide1503.xml"/><Relationship Id="rId1" Type="http://schemas.openxmlformats.org/officeDocument/2006/relationships/notesMaster" Target="../notesMasters/notesMaster1.xml"/></Relationships>
</file>

<file path=ppt/notesSlides/_rels/notesSlide1504.xml.rels><?xml version="1.0" encoding="UTF-8" standalone="yes"?>
<Relationships xmlns="http://schemas.openxmlformats.org/package/2006/relationships"><Relationship Id="rId2" Type="http://schemas.openxmlformats.org/officeDocument/2006/relationships/slide" Target="../slides/slide1504.xml"/><Relationship Id="rId1" Type="http://schemas.openxmlformats.org/officeDocument/2006/relationships/notesMaster" Target="../notesMasters/notesMaster1.xml"/></Relationships>
</file>

<file path=ppt/notesSlides/_rels/notesSlide1505.xml.rels><?xml version="1.0" encoding="UTF-8" standalone="yes"?>
<Relationships xmlns="http://schemas.openxmlformats.org/package/2006/relationships"><Relationship Id="rId2" Type="http://schemas.openxmlformats.org/officeDocument/2006/relationships/slide" Target="../slides/slide1505.xml"/><Relationship Id="rId1" Type="http://schemas.openxmlformats.org/officeDocument/2006/relationships/notesMaster" Target="../notesMasters/notesMaster1.xml"/></Relationships>
</file>

<file path=ppt/notesSlides/_rels/notesSlide1506.xml.rels><?xml version="1.0" encoding="UTF-8" standalone="yes"?>
<Relationships xmlns="http://schemas.openxmlformats.org/package/2006/relationships"><Relationship Id="rId2" Type="http://schemas.openxmlformats.org/officeDocument/2006/relationships/slide" Target="../slides/slide1506.xml"/><Relationship Id="rId1" Type="http://schemas.openxmlformats.org/officeDocument/2006/relationships/notesMaster" Target="../notesMasters/notesMaster1.xml"/></Relationships>
</file>

<file path=ppt/notesSlides/_rels/notesSlide1507.xml.rels><?xml version="1.0" encoding="UTF-8" standalone="yes"?>
<Relationships xmlns="http://schemas.openxmlformats.org/package/2006/relationships"><Relationship Id="rId2" Type="http://schemas.openxmlformats.org/officeDocument/2006/relationships/slide" Target="../slides/slide1507.xml"/><Relationship Id="rId1" Type="http://schemas.openxmlformats.org/officeDocument/2006/relationships/notesMaster" Target="../notesMasters/notesMaster1.xml"/></Relationships>
</file>

<file path=ppt/notesSlides/_rels/notesSlide1508.xml.rels><?xml version="1.0" encoding="UTF-8" standalone="yes"?>
<Relationships xmlns="http://schemas.openxmlformats.org/package/2006/relationships"><Relationship Id="rId2" Type="http://schemas.openxmlformats.org/officeDocument/2006/relationships/slide" Target="../slides/slide1508.xml"/><Relationship Id="rId1" Type="http://schemas.openxmlformats.org/officeDocument/2006/relationships/notesMaster" Target="../notesMasters/notesMaster1.xml"/></Relationships>
</file>

<file path=ppt/notesSlides/_rels/notesSlide1509.xml.rels><?xml version="1.0" encoding="UTF-8" standalone="yes"?>
<Relationships xmlns="http://schemas.openxmlformats.org/package/2006/relationships"><Relationship Id="rId2" Type="http://schemas.openxmlformats.org/officeDocument/2006/relationships/slide" Target="../slides/slide150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0.xml.rels><?xml version="1.0" encoding="UTF-8" standalone="yes"?>
<Relationships xmlns="http://schemas.openxmlformats.org/package/2006/relationships"><Relationship Id="rId2" Type="http://schemas.openxmlformats.org/officeDocument/2006/relationships/slide" Target="../slides/slide1510.xml"/><Relationship Id="rId1" Type="http://schemas.openxmlformats.org/officeDocument/2006/relationships/notesMaster" Target="../notesMasters/notesMaster1.xml"/></Relationships>
</file>

<file path=ppt/notesSlides/_rels/notesSlide1511.xml.rels><?xml version="1.0" encoding="UTF-8" standalone="yes"?>
<Relationships xmlns="http://schemas.openxmlformats.org/package/2006/relationships"><Relationship Id="rId2" Type="http://schemas.openxmlformats.org/officeDocument/2006/relationships/slide" Target="../slides/slide1511.xml"/><Relationship Id="rId1" Type="http://schemas.openxmlformats.org/officeDocument/2006/relationships/notesMaster" Target="../notesMasters/notesMaster1.xml"/></Relationships>
</file>

<file path=ppt/notesSlides/_rels/notesSlide1512.xml.rels><?xml version="1.0" encoding="UTF-8" standalone="yes"?>
<Relationships xmlns="http://schemas.openxmlformats.org/package/2006/relationships"><Relationship Id="rId2" Type="http://schemas.openxmlformats.org/officeDocument/2006/relationships/slide" Target="../slides/slide1512.xml"/><Relationship Id="rId1" Type="http://schemas.openxmlformats.org/officeDocument/2006/relationships/notesMaster" Target="../notesMasters/notesMaster1.xml"/></Relationships>
</file>

<file path=ppt/notesSlides/_rels/notesSlide1513.xml.rels><?xml version="1.0" encoding="UTF-8" standalone="yes"?>
<Relationships xmlns="http://schemas.openxmlformats.org/package/2006/relationships"><Relationship Id="rId2" Type="http://schemas.openxmlformats.org/officeDocument/2006/relationships/slide" Target="../slides/slide1513.xml"/><Relationship Id="rId1" Type="http://schemas.openxmlformats.org/officeDocument/2006/relationships/notesMaster" Target="../notesMasters/notesMaster1.xml"/></Relationships>
</file>

<file path=ppt/notesSlides/_rels/notesSlide1514.xml.rels><?xml version="1.0" encoding="UTF-8" standalone="yes"?>
<Relationships xmlns="http://schemas.openxmlformats.org/package/2006/relationships"><Relationship Id="rId2" Type="http://schemas.openxmlformats.org/officeDocument/2006/relationships/slide" Target="../slides/slide1514.xml"/><Relationship Id="rId1" Type="http://schemas.openxmlformats.org/officeDocument/2006/relationships/notesMaster" Target="../notesMasters/notesMaster1.xml"/></Relationships>
</file>

<file path=ppt/notesSlides/_rels/notesSlide1515.xml.rels><?xml version="1.0" encoding="UTF-8" standalone="yes"?>
<Relationships xmlns="http://schemas.openxmlformats.org/package/2006/relationships"><Relationship Id="rId2" Type="http://schemas.openxmlformats.org/officeDocument/2006/relationships/slide" Target="../slides/slide1515.xml"/><Relationship Id="rId1" Type="http://schemas.openxmlformats.org/officeDocument/2006/relationships/notesMaster" Target="../notesMasters/notesMaster1.xml"/></Relationships>
</file>

<file path=ppt/notesSlides/_rels/notesSlide1516.xml.rels><?xml version="1.0" encoding="UTF-8" standalone="yes"?>
<Relationships xmlns="http://schemas.openxmlformats.org/package/2006/relationships"><Relationship Id="rId2" Type="http://schemas.openxmlformats.org/officeDocument/2006/relationships/slide" Target="../slides/slide1516.xml"/><Relationship Id="rId1" Type="http://schemas.openxmlformats.org/officeDocument/2006/relationships/notesMaster" Target="../notesMasters/notesMaster1.xml"/></Relationships>
</file>

<file path=ppt/notesSlides/_rels/notesSlide1517.xml.rels><?xml version="1.0" encoding="UTF-8" standalone="yes"?>
<Relationships xmlns="http://schemas.openxmlformats.org/package/2006/relationships"><Relationship Id="rId2" Type="http://schemas.openxmlformats.org/officeDocument/2006/relationships/slide" Target="../slides/slide1517.xml"/><Relationship Id="rId1" Type="http://schemas.openxmlformats.org/officeDocument/2006/relationships/notesMaster" Target="../notesMasters/notesMaster1.xml"/></Relationships>
</file>

<file path=ppt/notesSlides/_rels/notesSlide1518.xml.rels><?xml version="1.0" encoding="UTF-8" standalone="yes"?>
<Relationships xmlns="http://schemas.openxmlformats.org/package/2006/relationships"><Relationship Id="rId2" Type="http://schemas.openxmlformats.org/officeDocument/2006/relationships/slide" Target="../slides/slide1518.xml"/><Relationship Id="rId1" Type="http://schemas.openxmlformats.org/officeDocument/2006/relationships/notesMaster" Target="../notesMasters/notesMaster1.xml"/></Relationships>
</file>

<file path=ppt/notesSlides/_rels/notesSlide1519.xml.rels><?xml version="1.0" encoding="UTF-8" standalone="yes"?>
<Relationships xmlns="http://schemas.openxmlformats.org/package/2006/relationships"><Relationship Id="rId2" Type="http://schemas.openxmlformats.org/officeDocument/2006/relationships/slide" Target="../slides/slide151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0.xml.rels><?xml version="1.0" encoding="UTF-8" standalone="yes"?>
<Relationships xmlns="http://schemas.openxmlformats.org/package/2006/relationships"><Relationship Id="rId2" Type="http://schemas.openxmlformats.org/officeDocument/2006/relationships/slide" Target="../slides/slide1520.xml"/><Relationship Id="rId1" Type="http://schemas.openxmlformats.org/officeDocument/2006/relationships/notesMaster" Target="../notesMasters/notesMaster1.xml"/></Relationships>
</file>

<file path=ppt/notesSlides/_rels/notesSlide1521.xml.rels><?xml version="1.0" encoding="UTF-8" standalone="yes"?>
<Relationships xmlns="http://schemas.openxmlformats.org/package/2006/relationships"><Relationship Id="rId2" Type="http://schemas.openxmlformats.org/officeDocument/2006/relationships/slide" Target="../slides/slide1521.xml"/><Relationship Id="rId1" Type="http://schemas.openxmlformats.org/officeDocument/2006/relationships/notesMaster" Target="../notesMasters/notesMaster1.xml"/></Relationships>
</file>

<file path=ppt/notesSlides/_rels/notesSlide1522.xml.rels><?xml version="1.0" encoding="UTF-8" standalone="yes"?>
<Relationships xmlns="http://schemas.openxmlformats.org/package/2006/relationships"><Relationship Id="rId2" Type="http://schemas.openxmlformats.org/officeDocument/2006/relationships/slide" Target="../slides/slide1522.xml"/><Relationship Id="rId1" Type="http://schemas.openxmlformats.org/officeDocument/2006/relationships/notesMaster" Target="../notesMasters/notesMaster1.xml"/></Relationships>
</file>

<file path=ppt/notesSlides/_rels/notesSlide1523.xml.rels><?xml version="1.0" encoding="UTF-8" standalone="yes"?>
<Relationships xmlns="http://schemas.openxmlformats.org/package/2006/relationships"><Relationship Id="rId2" Type="http://schemas.openxmlformats.org/officeDocument/2006/relationships/slide" Target="../slides/slide1523.xml"/><Relationship Id="rId1" Type="http://schemas.openxmlformats.org/officeDocument/2006/relationships/notesMaster" Target="../notesMasters/notesMaster1.xml"/></Relationships>
</file>

<file path=ppt/notesSlides/_rels/notesSlide1524.xml.rels><?xml version="1.0" encoding="UTF-8" standalone="yes"?>
<Relationships xmlns="http://schemas.openxmlformats.org/package/2006/relationships"><Relationship Id="rId2" Type="http://schemas.openxmlformats.org/officeDocument/2006/relationships/slide" Target="../slides/slide1524.xml"/><Relationship Id="rId1" Type="http://schemas.openxmlformats.org/officeDocument/2006/relationships/notesMaster" Target="../notesMasters/notesMaster1.xml"/></Relationships>
</file>

<file path=ppt/notesSlides/_rels/notesSlide1525.xml.rels><?xml version="1.0" encoding="UTF-8" standalone="yes"?>
<Relationships xmlns="http://schemas.openxmlformats.org/package/2006/relationships"><Relationship Id="rId2" Type="http://schemas.openxmlformats.org/officeDocument/2006/relationships/slide" Target="../slides/slide1525.xml"/><Relationship Id="rId1" Type="http://schemas.openxmlformats.org/officeDocument/2006/relationships/notesMaster" Target="../notesMasters/notesMaster1.xml"/></Relationships>
</file>

<file path=ppt/notesSlides/_rels/notesSlide1526.xml.rels><?xml version="1.0" encoding="UTF-8" standalone="yes"?>
<Relationships xmlns="http://schemas.openxmlformats.org/package/2006/relationships"><Relationship Id="rId2" Type="http://schemas.openxmlformats.org/officeDocument/2006/relationships/slide" Target="../slides/slide1526.xml"/><Relationship Id="rId1" Type="http://schemas.openxmlformats.org/officeDocument/2006/relationships/notesMaster" Target="../notesMasters/notesMaster1.xml"/></Relationships>
</file>

<file path=ppt/notesSlides/_rels/notesSlide1527.xml.rels><?xml version="1.0" encoding="UTF-8" standalone="yes"?>
<Relationships xmlns="http://schemas.openxmlformats.org/package/2006/relationships"><Relationship Id="rId2" Type="http://schemas.openxmlformats.org/officeDocument/2006/relationships/slide" Target="../slides/slide1527.xml"/><Relationship Id="rId1" Type="http://schemas.openxmlformats.org/officeDocument/2006/relationships/notesMaster" Target="../notesMasters/notesMaster1.xml"/></Relationships>
</file>

<file path=ppt/notesSlides/_rels/notesSlide1528.xml.rels><?xml version="1.0" encoding="UTF-8" standalone="yes"?>
<Relationships xmlns="http://schemas.openxmlformats.org/package/2006/relationships"><Relationship Id="rId2" Type="http://schemas.openxmlformats.org/officeDocument/2006/relationships/slide" Target="../slides/slide1528.xml"/><Relationship Id="rId1" Type="http://schemas.openxmlformats.org/officeDocument/2006/relationships/notesMaster" Target="../notesMasters/notesMaster1.xml"/></Relationships>
</file>

<file path=ppt/notesSlides/_rels/notesSlide1529.xml.rels><?xml version="1.0" encoding="UTF-8" standalone="yes"?>
<Relationships xmlns="http://schemas.openxmlformats.org/package/2006/relationships"><Relationship Id="rId2" Type="http://schemas.openxmlformats.org/officeDocument/2006/relationships/slide" Target="../slides/slide152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0.xml.rels><?xml version="1.0" encoding="UTF-8" standalone="yes"?>
<Relationships xmlns="http://schemas.openxmlformats.org/package/2006/relationships"><Relationship Id="rId2" Type="http://schemas.openxmlformats.org/officeDocument/2006/relationships/slide" Target="../slides/slide1530.xml"/><Relationship Id="rId1" Type="http://schemas.openxmlformats.org/officeDocument/2006/relationships/notesMaster" Target="../notesMasters/notesMaster1.xml"/></Relationships>
</file>

<file path=ppt/notesSlides/_rels/notesSlide1531.xml.rels><?xml version="1.0" encoding="UTF-8" standalone="yes"?>
<Relationships xmlns="http://schemas.openxmlformats.org/package/2006/relationships"><Relationship Id="rId2" Type="http://schemas.openxmlformats.org/officeDocument/2006/relationships/slide" Target="../slides/slide1531.xml"/><Relationship Id="rId1" Type="http://schemas.openxmlformats.org/officeDocument/2006/relationships/notesMaster" Target="../notesMasters/notesMaster1.xml"/></Relationships>
</file>

<file path=ppt/notesSlides/_rels/notesSlide1532.xml.rels><?xml version="1.0" encoding="UTF-8" standalone="yes"?>
<Relationships xmlns="http://schemas.openxmlformats.org/package/2006/relationships"><Relationship Id="rId2" Type="http://schemas.openxmlformats.org/officeDocument/2006/relationships/slide" Target="../slides/slide1532.xml"/><Relationship Id="rId1" Type="http://schemas.openxmlformats.org/officeDocument/2006/relationships/notesMaster" Target="../notesMasters/notesMaster1.xml"/></Relationships>
</file>

<file path=ppt/notesSlides/_rels/notesSlide1533.xml.rels><?xml version="1.0" encoding="UTF-8" standalone="yes"?>
<Relationships xmlns="http://schemas.openxmlformats.org/package/2006/relationships"><Relationship Id="rId2" Type="http://schemas.openxmlformats.org/officeDocument/2006/relationships/slide" Target="../slides/slide1533.xml"/><Relationship Id="rId1" Type="http://schemas.openxmlformats.org/officeDocument/2006/relationships/notesMaster" Target="../notesMasters/notesMaster1.xml"/></Relationships>
</file>

<file path=ppt/notesSlides/_rels/notesSlide1534.xml.rels><?xml version="1.0" encoding="UTF-8" standalone="yes"?>
<Relationships xmlns="http://schemas.openxmlformats.org/package/2006/relationships"><Relationship Id="rId2" Type="http://schemas.openxmlformats.org/officeDocument/2006/relationships/slide" Target="../slides/slide1534.xml"/><Relationship Id="rId1" Type="http://schemas.openxmlformats.org/officeDocument/2006/relationships/notesMaster" Target="../notesMasters/notesMaster1.xml"/></Relationships>
</file>

<file path=ppt/notesSlides/_rels/notesSlide1535.xml.rels><?xml version="1.0" encoding="UTF-8" standalone="yes"?>
<Relationships xmlns="http://schemas.openxmlformats.org/package/2006/relationships"><Relationship Id="rId2" Type="http://schemas.openxmlformats.org/officeDocument/2006/relationships/slide" Target="../slides/slide1535.xml"/><Relationship Id="rId1" Type="http://schemas.openxmlformats.org/officeDocument/2006/relationships/notesMaster" Target="../notesMasters/notesMaster1.xml"/></Relationships>
</file>

<file path=ppt/notesSlides/_rels/notesSlide1536.xml.rels><?xml version="1.0" encoding="UTF-8" standalone="yes"?>
<Relationships xmlns="http://schemas.openxmlformats.org/package/2006/relationships"><Relationship Id="rId2" Type="http://schemas.openxmlformats.org/officeDocument/2006/relationships/slide" Target="../slides/slide1536.xml"/><Relationship Id="rId1" Type="http://schemas.openxmlformats.org/officeDocument/2006/relationships/notesMaster" Target="../notesMasters/notesMaster1.xml"/></Relationships>
</file>

<file path=ppt/notesSlides/_rels/notesSlide1537.xml.rels><?xml version="1.0" encoding="UTF-8" standalone="yes"?>
<Relationships xmlns="http://schemas.openxmlformats.org/package/2006/relationships"><Relationship Id="rId2" Type="http://schemas.openxmlformats.org/officeDocument/2006/relationships/slide" Target="../slides/slide1537.xml"/><Relationship Id="rId1" Type="http://schemas.openxmlformats.org/officeDocument/2006/relationships/notesMaster" Target="../notesMasters/notesMaster1.xml"/></Relationships>
</file>

<file path=ppt/notesSlides/_rels/notesSlide1538.xml.rels><?xml version="1.0" encoding="UTF-8" standalone="yes"?>
<Relationships xmlns="http://schemas.openxmlformats.org/package/2006/relationships"><Relationship Id="rId2" Type="http://schemas.openxmlformats.org/officeDocument/2006/relationships/slide" Target="../slides/slide1538.xml"/><Relationship Id="rId1" Type="http://schemas.openxmlformats.org/officeDocument/2006/relationships/notesMaster" Target="../notesMasters/notesMaster1.xml"/></Relationships>
</file>

<file path=ppt/notesSlides/_rels/notesSlide1539.xml.rels><?xml version="1.0" encoding="UTF-8" standalone="yes"?>
<Relationships xmlns="http://schemas.openxmlformats.org/package/2006/relationships"><Relationship Id="rId2" Type="http://schemas.openxmlformats.org/officeDocument/2006/relationships/slide" Target="../slides/slide153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0.xml.rels><?xml version="1.0" encoding="UTF-8" standalone="yes"?>
<Relationships xmlns="http://schemas.openxmlformats.org/package/2006/relationships"><Relationship Id="rId2" Type="http://schemas.openxmlformats.org/officeDocument/2006/relationships/slide" Target="../slides/slide1540.xml"/><Relationship Id="rId1" Type="http://schemas.openxmlformats.org/officeDocument/2006/relationships/notesMaster" Target="../notesMasters/notesMaster1.xml"/></Relationships>
</file>

<file path=ppt/notesSlides/_rels/notesSlide1541.xml.rels><?xml version="1.0" encoding="UTF-8" standalone="yes"?>
<Relationships xmlns="http://schemas.openxmlformats.org/package/2006/relationships"><Relationship Id="rId2" Type="http://schemas.openxmlformats.org/officeDocument/2006/relationships/slide" Target="../slides/slide1541.xml"/><Relationship Id="rId1" Type="http://schemas.openxmlformats.org/officeDocument/2006/relationships/notesMaster" Target="../notesMasters/notesMaster1.xml"/></Relationships>
</file>

<file path=ppt/notesSlides/_rels/notesSlide1542.xml.rels><?xml version="1.0" encoding="UTF-8" standalone="yes"?>
<Relationships xmlns="http://schemas.openxmlformats.org/package/2006/relationships"><Relationship Id="rId2" Type="http://schemas.openxmlformats.org/officeDocument/2006/relationships/slide" Target="../slides/slide1542.xml"/><Relationship Id="rId1" Type="http://schemas.openxmlformats.org/officeDocument/2006/relationships/notesMaster" Target="../notesMasters/notesMaster1.xml"/></Relationships>
</file>

<file path=ppt/notesSlides/_rels/notesSlide1543.xml.rels><?xml version="1.0" encoding="UTF-8" standalone="yes"?>
<Relationships xmlns="http://schemas.openxmlformats.org/package/2006/relationships"><Relationship Id="rId2" Type="http://schemas.openxmlformats.org/officeDocument/2006/relationships/slide" Target="../slides/slide1543.xml"/><Relationship Id="rId1" Type="http://schemas.openxmlformats.org/officeDocument/2006/relationships/notesMaster" Target="../notesMasters/notesMaster1.xml"/></Relationships>
</file>

<file path=ppt/notesSlides/_rels/notesSlide1544.xml.rels><?xml version="1.0" encoding="UTF-8" standalone="yes"?>
<Relationships xmlns="http://schemas.openxmlformats.org/package/2006/relationships"><Relationship Id="rId2" Type="http://schemas.openxmlformats.org/officeDocument/2006/relationships/slide" Target="../slides/slide1544.xml"/><Relationship Id="rId1" Type="http://schemas.openxmlformats.org/officeDocument/2006/relationships/notesMaster" Target="../notesMasters/notesMaster1.xml"/></Relationships>
</file>

<file path=ppt/notesSlides/_rels/notesSlide1545.xml.rels><?xml version="1.0" encoding="UTF-8" standalone="yes"?>
<Relationships xmlns="http://schemas.openxmlformats.org/package/2006/relationships"><Relationship Id="rId2" Type="http://schemas.openxmlformats.org/officeDocument/2006/relationships/slide" Target="../slides/slide1545.xml"/><Relationship Id="rId1" Type="http://schemas.openxmlformats.org/officeDocument/2006/relationships/notesMaster" Target="../notesMasters/notesMaster1.xml"/></Relationships>
</file>

<file path=ppt/notesSlides/_rels/notesSlide1546.xml.rels><?xml version="1.0" encoding="UTF-8" standalone="yes"?>
<Relationships xmlns="http://schemas.openxmlformats.org/package/2006/relationships"><Relationship Id="rId2" Type="http://schemas.openxmlformats.org/officeDocument/2006/relationships/slide" Target="../slides/slide1546.xml"/><Relationship Id="rId1" Type="http://schemas.openxmlformats.org/officeDocument/2006/relationships/notesMaster" Target="../notesMasters/notesMaster1.xml"/></Relationships>
</file>

<file path=ppt/notesSlides/_rels/notesSlide1547.xml.rels><?xml version="1.0" encoding="UTF-8" standalone="yes"?>
<Relationships xmlns="http://schemas.openxmlformats.org/package/2006/relationships"><Relationship Id="rId2" Type="http://schemas.openxmlformats.org/officeDocument/2006/relationships/slide" Target="../slides/slide1547.xml"/><Relationship Id="rId1" Type="http://schemas.openxmlformats.org/officeDocument/2006/relationships/notesMaster" Target="../notesMasters/notesMaster1.xml"/></Relationships>
</file>

<file path=ppt/notesSlides/_rels/notesSlide1548.xml.rels><?xml version="1.0" encoding="UTF-8" standalone="yes"?>
<Relationships xmlns="http://schemas.openxmlformats.org/package/2006/relationships"><Relationship Id="rId2" Type="http://schemas.openxmlformats.org/officeDocument/2006/relationships/slide" Target="../slides/slide1548.xml"/><Relationship Id="rId1" Type="http://schemas.openxmlformats.org/officeDocument/2006/relationships/notesMaster" Target="../notesMasters/notesMaster1.xml"/></Relationships>
</file>

<file path=ppt/notesSlides/_rels/notesSlide1549.xml.rels><?xml version="1.0" encoding="UTF-8" standalone="yes"?>
<Relationships xmlns="http://schemas.openxmlformats.org/package/2006/relationships"><Relationship Id="rId2" Type="http://schemas.openxmlformats.org/officeDocument/2006/relationships/slide" Target="../slides/slide154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0.xml.rels><?xml version="1.0" encoding="UTF-8" standalone="yes"?>
<Relationships xmlns="http://schemas.openxmlformats.org/package/2006/relationships"><Relationship Id="rId2" Type="http://schemas.openxmlformats.org/officeDocument/2006/relationships/slide" Target="../slides/slide1550.xml"/><Relationship Id="rId1" Type="http://schemas.openxmlformats.org/officeDocument/2006/relationships/notesMaster" Target="../notesMasters/notesMaster1.xml"/></Relationships>
</file>

<file path=ppt/notesSlides/_rels/notesSlide1551.xml.rels><?xml version="1.0" encoding="UTF-8" standalone="yes"?>
<Relationships xmlns="http://schemas.openxmlformats.org/package/2006/relationships"><Relationship Id="rId2" Type="http://schemas.openxmlformats.org/officeDocument/2006/relationships/slide" Target="../slides/slide1551.xml"/><Relationship Id="rId1" Type="http://schemas.openxmlformats.org/officeDocument/2006/relationships/notesMaster" Target="../notesMasters/notesMaster1.xml"/></Relationships>
</file>

<file path=ppt/notesSlides/_rels/notesSlide1552.xml.rels><?xml version="1.0" encoding="UTF-8" standalone="yes"?>
<Relationships xmlns="http://schemas.openxmlformats.org/package/2006/relationships"><Relationship Id="rId2" Type="http://schemas.openxmlformats.org/officeDocument/2006/relationships/slide" Target="../slides/slide1552.xml"/><Relationship Id="rId1" Type="http://schemas.openxmlformats.org/officeDocument/2006/relationships/notesMaster" Target="../notesMasters/notesMaster1.xml"/></Relationships>
</file>

<file path=ppt/notesSlides/_rels/notesSlide1553.xml.rels><?xml version="1.0" encoding="UTF-8" standalone="yes"?>
<Relationships xmlns="http://schemas.openxmlformats.org/package/2006/relationships"><Relationship Id="rId2" Type="http://schemas.openxmlformats.org/officeDocument/2006/relationships/slide" Target="../slides/slide1553.xml"/><Relationship Id="rId1" Type="http://schemas.openxmlformats.org/officeDocument/2006/relationships/notesMaster" Target="../notesMasters/notesMaster1.xml"/></Relationships>
</file>

<file path=ppt/notesSlides/_rels/notesSlide1554.xml.rels><?xml version="1.0" encoding="UTF-8" standalone="yes"?>
<Relationships xmlns="http://schemas.openxmlformats.org/package/2006/relationships"><Relationship Id="rId2" Type="http://schemas.openxmlformats.org/officeDocument/2006/relationships/slide" Target="../slides/slide1554.xml"/><Relationship Id="rId1" Type="http://schemas.openxmlformats.org/officeDocument/2006/relationships/notesMaster" Target="../notesMasters/notesMaster1.xml"/></Relationships>
</file>

<file path=ppt/notesSlides/_rels/notesSlide1555.xml.rels><?xml version="1.0" encoding="UTF-8" standalone="yes"?>
<Relationships xmlns="http://schemas.openxmlformats.org/package/2006/relationships"><Relationship Id="rId2" Type="http://schemas.openxmlformats.org/officeDocument/2006/relationships/slide" Target="../slides/slide1555.xml"/><Relationship Id="rId1" Type="http://schemas.openxmlformats.org/officeDocument/2006/relationships/notesMaster" Target="../notesMasters/notesMaster1.xml"/></Relationships>
</file>

<file path=ppt/notesSlides/_rels/notesSlide1556.xml.rels><?xml version="1.0" encoding="UTF-8" standalone="yes"?>
<Relationships xmlns="http://schemas.openxmlformats.org/package/2006/relationships"><Relationship Id="rId2" Type="http://schemas.openxmlformats.org/officeDocument/2006/relationships/slide" Target="../slides/slide1556.xml"/><Relationship Id="rId1" Type="http://schemas.openxmlformats.org/officeDocument/2006/relationships/notesMaster" Target="../notesMasters/notesMaster1.xml"/></Relationships>
</file>

<file path=ppt/notesSlides/_rels/notesSlide1557.xml.rels><?xml version="1.0" encoding="UTF-8" standalone="yes"?>
<Relationships xmlns="http://schemas.openxmlformats.org/package/2006/relationships"><Relationship Id="rId3" Type="http://schemas.openxmlformats.org/officeDocument/2006/relationships/hyperlink" Target="https://github.com/CoderContenidos/RecursosBackend-Artillery" TargetMode="External"/><Relationship Id="rId2" Type="http://schemas.openxmlformats.org/officeDocument/2006/relationships/slide" Target="../slides/slide1557.xml"/><Relationship Id="rId1" Type="http://schemas.openxmlformats.org/officeDocument/2006/relationships/notesMaster" Target="../notesMasters/notesMaster1.xml"/></Relationships>
</file>

<file path=ppt/notesSlides/_rels/notesSlide1558.xml.rels><?xml version="1.0" encoding="UTF-8" standalone="yes"?>
<Relationships xmlns="http://schemas.openxmlformats.org/package/2006/relationships"><Relationship Id="rId2" Type="http://schemas.openxmlformats.org/officeDocument/2006/relationships/slide" Target="../slides/slide1558.xml"/><Relationship Id="rId1" Type="http://schemas.openxmlformats.org/officeDocument/2006/relationships/notesMaster" Target="../notesMasters/notesMaster1.xml"/></Relationships>
</file>

<file path=ppt/notesSlides/_rels/notesSlide1559.xml.rels><?xml version="1.0" encoding="UTF-8" standalone="yes"?>
<Relationships xmlns="http://schemas.openxmlformats.org/package/2006/relationships"><Relationship Id="rId2" Type="http://schemas.openxmlformats.org/officeDocument/2006/relationships/slide" Target="../slides/slide15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0.xml.rels><?xml version="1.0" encoding="UTF-8" standalone="yes"?>
<Relationships xmlns="http://schemas.openxmlformats.org/package/2006/relationships"><Relationship Id="rId3" Type="http://schemas.openxmlformats.org/officeDocument/2006/relationships/hyperlink" Target="https://github.com/CoderContenidos/RecursosBackend-Artillery" TargetMode="External"/><Relationship Id="rId2" Type="http://schemas.openxmlformats.org/officeDocument/2006/relationships/slide" Target="../slides/slide1560.xml"/><Relationship Id="rId1" Type="http://schemas.openxmlformats.org/officeDocument/2006/relationships/notesMaster" Target="../notesMasters/notesMaster1.xml"/></Relationships>
</file>

<file path=ppt/notesSlides/_rels/notesSlide1561.xml.rels><?xml version="1.0" encoding="UTF-8" standalone="yes"?>
<Relationships xmlns="http://schemas.openxmlformats.org/package/2006/relationships"><Relationship Id="rId2" Type="http://schemas.openxmlformats.org/officeDocument/2006/relationships/slide" Target="../slides/slide1561.xml"/><Relationship Id="rId1" Type="http://schemas.openxmlformats.org/officeDocument/2006/relationships/notesMaster" Target="../notesMasters/notesMaster1.xml"/></Relationships>
</file>

<file path=ppt/notesSlides/_rels/notesSlide1562.xml.rels><?xml version="1.0" encoding="UTF-8" standalone="yes"?>
<Relationships xmlns="http://schemas.openxmlformats.org/package/2006/relationships"><Relationship Id="rId2" Type="http://schemas.openxmlformats.org/officeDocument/2006/relationships/slide" Target="../slides/slide1562.xml"/><Relationship Id="rId1" Type="http://schemas.openxmlformats.org/officeDocument/2006/relationships/notesMaster" Target="../notesMasters/notesMaster1.xml"/></Relationships>
</file>

<file path=ppt/notesSlides/_rels/notesSlide1563.xml.rels><?xml version="1.0" encoding="UTF-8" standalone="yes"?>
<Relationships xmlns="http://schemas.openxmlformats.org/package/2006/relationships"><Relationship Id="rId2" Type="http://schemas.openxmlformats.org/officeDocument/2006/relationships/slide" Target="../slides/slide1563.xml"/><Relationship Id="rId1" Type="http://schemas.openxmlformats.org/officeDocument/2006/relationships/notesMaster" Target="../notesMasters/notesMaster1.xml"/></Relationships>
</file>

<file path=ppt/notesSlides/_rels/notesSlide1564.xml.rels><?xml version="1.0" encoding="UTF-8" standalone="yes"?>
<Relationships xmlns="http://schemas.openxmlformats.org/package/2006/relationships"><Relationship Id="rId2" Type="http://schemas.openxmlformats.org/officeDocument/2006/relationships/slide" Target="../slides/slide1564.xml"/><Relationship Id="rId1" Type="http://schemas.openxmlformats.org/officeDocument/2006/relationships/notesMaster" Target="../notesMasters/notesMaster1.xml"/></Relationships>
</file>

<file path=ppt/notesSlides/_rels/notesSlide1565.xml.rels><?xml version="1.0" encoding="UTF-8" standalone="yes"?>
<Relationships xmlns="http://schemas.openxmlformats.org/package/2006/relationships"><Relationship Id="rId2" Type="http://schemas.openxmlformats.org/officeDocument/2006/relationships/slide" Target="../slides/slide1565.xml"/><Relationship Id="rId1" Type="http://schemas.openxmlformats.org/officeDocument/2006/relationships/notesMaster" Target="../notesMasters/notesMaster1.xml"/></Relationships>
</file>

<file path=ppt/notesSlides/_rels/notesSlide1566.xml.rels><?xml version="1.0" encoding="UTF-8" standalone="yes"?>
<Relationships xmlns="http://schemas.openxmlformats.org/package/2006/relationships"><Relationship Id="rId2" Type="http://schemas.openxmlformats.org/officeDocument/2006/relationships/slide" Target="../slides/slide1566.xml"/><Relationship Id="rId1" Type="http://schemas.openxmlformats.org/officeDocument/2006/relationships/notesMaster" Target="../notesMasters/notesMaster1.xml"/></Relationships>
</file>

<file path=ppt/notesSlides/_rels/notesSlide1567.xml.rels><?xml version="1.0" encoding="UTF-8" standalone="yes"?>
<Relationships xmlns="http://schemas.openxmlformats.org/package/2006/relationships"><Relationship Id="rId2" Type="http://schemas.openxmlformats.org/officeDocument/2006/relationships/slide" Target="../slides/slide1567.xml"/><Relationship Id="rId1" Type="http://schemas.openxmlformats.org/officeDocument/2006/relationships/notesMaster" Target="../notesMasters/notesMaster1.xml"/></Relationships>
</file>

<file path=ppt/notesSlides/_rels/notesSlide1568.xml.rels><?xml version="1.0" encoding="UTF-8" standalone="yes"?>
<Relationships xmlns="http://schemas.openxmlformats.org/package/2006/relationships"><Relationship Id="rId2" Type="http://schemas.openxmlformats.org/officeDocument/2006/relationships/slide" Target="../slides/slide1568.xml"/><Relationship Id="rId1" Type="http://schemas.openxmlformats.org/officeDocument/2006/relationships/notesMaster" Target="../notesMasters/notesMaster1.xml"/></Relationships>
</file>

<file path=ppt/notesSlides/_rels/notesSlide1569.xml.rels><?xml version="1.0" encoding="UTF-8" standalone="yes"?>
<Relationships xmlns="http://schemas.openxmlformats.org/package/2006/relationships"><Relationship Id="rId2" Type="http://schemas.openxmlformats.org/officeDocument/2006/relationships/slide" Target="../slides/slide15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0.xml.rels><?xml version="1.0" encoding="UTF-8" standalone="yes"?>
<Relationships xmlns="http://schemas.openxmlformats.org/package/2006/relationships"><Relationship Id="rId2" Type="http://schemas.openxmlformats.org/officeDocument/2006/relationships/slide" Target="../slides/slide1570.xml"/><Relationship Id="rId1" Type="http://schemas.openxmlformats.org/officeDocument/2006/relationships/notesMaster" Target="../notesMasters/notesMaster1.xml"/></Relationships>
</file>

<file path=ppt/notesSlides/_rels/notesSlide1571.xml.rels><?xml version="1.0" encoding="UTF-8" standalone="yes"?>
<Relationships xmlns="http://schemas.openxmlformats.org/package/2006/relationships"><Relationship Id="rId2" Type="http://schemas.openxmlformats.org/officeDocument/2006/relationships/slide" Target="../slides/slide1571.xml"/><Relationship Id="rId1" Type="http://schemas.openxmlformats.org/officeDocument/2006/relationships/notesMaster" Target="../notesMasters/notesMaster1.xml"/></Relationships>
</file>

<file path=ppt/notesSlides/_rels/notesSlide1572.xml.rels><?xml version="1.0" encoding="UTF-8" standalone="yes"?>
<Relationships xmlns="http://schemas.openxmlformats.org/package/2006/relationships"><Relationship Id="rId2" Type="http://schemas.openxmlformats.org/officeDocument/2006/relationships/slide" Target="../slides/slide1572.xml"/><Relationship Id="rId1" Type="http://schemas.openxmlformats.org/officeDocument/2006/relationships/notesMaster" Target="../notesMasters/notesMaster1.xml"/></Relationships>
</file>

<file path=ppt/notesSlides/_rels/notesSlide1573.xml.rels><?xml version="1.0" encoding="UTF-8" standalone="yes"?>
<Relationships xmlns="http://schemas.openxmlformats.org/package/2006/relationships"><Relationship Id="rId2" Type="http://schemas.openxmlformats.org/officeDocument/2006/relationships/slide" Target="../slides/slide1573.xml"/><Relationship Id="rId1" Type="http://schemas.openxmlformats.org/officeDocument/2006/relationships/notesMaster" Target="../notesMasters/notesMaster1.xml"/></Relationships>
</file>

<file path=ppt/notesSlides/_rels/notesSlide1574.xml.rels><?xml version="1.0" encoding="UTF-8" standalone="yes"?>
<Relationships xmlns="http://schemas.openxmlformats.org/package/2006/relationships"><Relationship Id="rId2" Type="http://schemas.openxmlformats.org/officeDocument/2006/relationships/slide" Target="../slides/slide1574.xml"/><Relationship Id="rId1" Type="http://schemas.openxmlformats.org/officeDocument/2006/relationships/notesMaster" Target="../notesMasters/notesMaster1.xml"/></Relationships>
</file>

<file path=ppt/notesSlides/_rels/notesSlide1575.xml.rels><?xml version="1.0" encoding="UTF-8" standalone="yes"?>
<Relationships xmlns="http://schemas.openxmlformats.org/package/2006/relationships"><Relationship Id="rId2" Type="http://schemas.openxmlformats.org/officeDocument/2006/relationships/slide" Target="../slides/slide1575.xml"/><Relationship Id="rId1" Type="http://schemas.openxmlformats.org/officeDocument/2006/relationships/notesMaster" Target="../notesMasters/notesMaster1.xml"/></Relationships>
</file>

<file path=ppt/notesSlides/_rels/notesSlide1576.xml.rels><?xml version="1.0" encoding="UTF-8" standalone="yes"?>
<Relationships xmlns="http://schemas.openxmlformats.org/package/2006/relationships"><Relationship Id="rId2" Type="http://schemas.openxmlformats.org/officeDocument/2006/relationships/slide" Target="../slides/slide1576.xml"/><Relationship Id="rId1" Type="http://schemas.openxmlformats.org/officeDocument/2006/relationships/notesMaster" Target="../notesMasters/notesMaster1.xml"/></Relationships>
</file>

<file path=ppt/notesSlides/_rels/notesSlide1577.xml.rels><?xml version="1.0" encoding="UTF-8" standalone="yes"?>
<Relationships xmlns="http://schemas.openxmlformats.org/package/2006/relationships"><Relationship Id="rId2" Type="http://schemas.openxmlformats.org/officeDocument/2006/relationships/slide" Target="../slides/slide1577.xml"/><Relationship Id="rId1" Type="http://schemas.openxmlformats.org/officeDocument/2006/relationships/notesMaster" Target="../notesMasters/notesMaster1.xml"/></Relationships>
</file>

<file path=ppt/notesSlides/_rels/notesSlide1578.xml.rels><?xml version="1.0" encoding="UTF-8" standalone="yes"?>
<Relationships xmlns="http://schemas.openxmlformats.org/package/2006/relationships"><Relationship Id="rId2" Type="http://schemas.openxmlformats.org/officeDocument/2006/relationships/slide" Target="../slides/slide1578.xml"/><Relationship Id="rId1" Type="http://schemas.openxmlformats.org/officeDocument/2006/relationships/notesMaster" Target="../notesMasters/notesMaster1.xml"/></Relationships>
</file>

<file path=ppt/notesSlides/_rels/notesSlide1579.xml.rels><?xml version="1.0" encoding="UTF-8" standalone="yes"?>
<Relationships xmlns="http://schemas.openxmlformats.org/package/2006/relationships"><Relationship Id="rId2" Type="http://schemas.openxmlformats.org/officeDocument/2006/relationships/slide" Target="../slides/slide157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0.xml.rels><?xml version="1.0" encoding="UTF-8" standalone="yes"?>
<Relationships xmlns="http://schemas.openxmlformats.org/package/2006/relationships"><Relationship Id="rId2" Type="http://schemas.openxmlformats.org/officeDocument/2006/relationships/slide" Target="../slides/slide1580.xml"/><Relationship Id="rId1" Type="http://schemas.openxmlformats.org/officeDocument/2006/relationships/notesMaster" Target="../notesMasters/notesMaster1.xml"/></Relationships>
</file>

<file path=ppt/notesSlides/_rels/notesSlide1581.xml.rels><?xml version="1.0" encoding="UTF-8" standalone="yes"?>
<Relationships xmlns="http://schemas.openxmlformats.org/package/2006/relationships"><Relationship Id="rId2" Type="http://schemas.openxmlformats.org/officeDocument/2006/relationships/slide" Target="../slides/slide1581.xml"/><Relationship Id="rId1" Type="http://schemas.openxmlformats.org/officeDocument/2006/relationships/notesMaster" Target="../notesMasters/notesMaster1.xml"/></Relationships>
</file>

<file path=ppt/notesSlides/_rels/notesSlide1582.xml.rels><?xml version="1.0" encoding="UTF-8" standalone="yes"?>
<Relationships xmlns="http://schemas.openxmlformats.org/package/2006/relationships"><Relationship Id="rId2" Type="http://schemas.openxmlformats.org/officeDocument/2006/relationships/slide" Target="../slides/slide1582.xml"/><Relationship Id="rId1" Type="http://schemas.openxmlformats.org/officeDocument/2006/relationships/notesMaster" Target="../notesMasters/notesMaster1.xml"/></Relationships>
</file>

<file path=ppt/notesSlides/_rels/notesSlide1583.xml.rels><?xml version="1.0" encoding="UTF-8" standalone="yes"?>
<Relationships xmlns="http://schemas.openxmlformats.org/package/2006/relationships"><Relationship Id="rId2" Type="http://schemas.openxmlformats.org/officeDocument/2006/relationships/slide" Target="../slides/slide1583.xml"/><Relationship Id="rId1" Type="http://schemas.openxmlformats.org/officeDocument/2006/relationships/notesMaster" Target="../notesMasters/notesMaster1.xml"/></Relationships>
</file>

<file path=ppt/notesSlides/_rels/notesSlide1584.xml.rels><?xml version="1.0" encoding="UTF-8" standalone="yes"?>
<Relationships xmlns="http://schemas.openxmlformats.org/package/2006/relationships"><Relationship Id="rId2" Type="http://schemas.openxmlformats.org/officeDocument/2006/relationships/slide" Target="../slides/slide1584.xml"/><Relationship Id="rId1" Type="http://schemas.openxmlformats.org/officeDocument/2006/relationships/notesMaster" Target="../notesMasters/notesMaster1.xml"/></Relationships>
</file>

<file path=ppt/notesSlides/_rels/notesSlide1585.xml.rels><?xml version="1.0" encoding="UTF-8" standalone="yes"?>
<Relationships xmlns="http://schemas.openxmlformats.org/package/2006/relationships"><Relationship Id="rId2" Type="http://schemas.openxmlformats.org/officeDocument/2006/relationships/slide" Target="../slides/slide1585.xml"/><Relationship Id="rId1" Type="http://schemas.openxmlformats.org/officeDocument/2006/relationships/notesMaster" Target="../notesMasters/notesMaster1.xml"/></Relationships>
</file>

<file path=ppt/notesSlides/_rels/notesSlide1586.xml.rels><?xml version="1.0" encoding="UTF-8" standalone="yes"?>
<Relationships xmlns="http://schemas.openxmlformats.org/package/2006/relationships"><Relationship Id="rId2" Type="http://schemas.openxmlformats.org/officeDocument/2006/relationships/slide" Target="../slides/slide1586.xml"/><Relationship Id="rId1" Type="http://schemas.openxmlformats.org/officeDocument/2006/relationships/notesMaster" Target="../notesMasters/notesMaster1.xml"/></Relationships>
</file>

<file path=ppt/notesSlides/_rels/notesSlide1587.xml.rels><?xml version="1.0" encoding="UTF-8" standalone="yes"?>
<Relationships xmlns="http://schemas.openxmlformats.org/package/2006/relationships"><Relationship Id="rId2" Type="http://schemas.openxmlformats.org/officeDocument/2006/relationships/slide" Target="../slides/slide1587.xml"/><Relationship Id="rId1" Type="http://schemas.openxmlformats.org/officeDocument/2006/relationships/notesMaster" Target="../notesMasters/notesMaster1.xml"/></Relationships>
</file>

<file path=ppt/notesSlides/_rels/notesSlide1588.xml.rels><?xml version="1.0" encoding="UTF-8" standalone="yes"?>
<Relationships xmlns="http://schemas.openxmlformats.org/package/2006/relationships"><Relationship Id="rId2" Type="http://schemas.openxmlformats.org/officeDocument/2006/relationships/slide" Target="../slides/slide1588.xml"/><Relationship Id="rId1" Type="http://schemas.openxmlformats.org/officeDocument/2006/relationships/notesMaster" Target="../notesMasters/notesMaster1.xml"/></Relationships>
</file>

<file path=ppt/notesSlides/_rels/notesSlide1589.xml.rels><?xml version="1.0" encoding="UTF-8" standalone="yes"?>
<Relationships xmlns="http://schemas.openxmlformats.org/package/2006/relationships"><Relationship Id="rId2" Type="http://schemas.openxmlformats.org/officeDocument/2006/relationships/slide" Target="../slides/slide158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0.xml.rels><?xml version="1.0" encoding="UTF-8" standalone="yes"?>
<Relationships xmlns="http://schemas.openxmlformats.org/package/2006/relationships"><Relationship Id="rId2" Type="http://schemas.openxmlformats.org/officeDocument/2006/relationships/slide" Target="../slides/slide1590.xml"/><Relationship Id="rId1" Type="http://schemas.openxmlformats.org/officeDocument/2006/relationships/notesMaster" Target="../notesMasters/notesMaster1.xml"/></Relationships>
</file>

<file path=ppt/notesSlides/_rels/notesSlide1591.xml.rels><?xml version="1.0" encoding="UTF-8" standalone="yes"?>
<Relationships xmlns="http://schemas.openxmlformats.org/package/2006/relationships"><Relationship Id="rId2" Type="http://schemas.openxmlformats.org/officeDocument/2006/relationships/slide" Target="../slides/slide1591.xml"/><Relationship Id="rId1" Type="http://schemas.openxmlformats.org/officeDocument/2006/relationships/notesMaster" Target="../notesMasters/notesMaster1.xml"/></Relationships>
</file>

<file path=ppt/notesSlides/_rels/notesSlide1592.xml.rels><?xml version="1.0" encoding="UTF-8" standalone="yes"?>
<Relationships xmlns="http://schemas.openxmlformats.org/package/2006/relationships"><Relationship Id="rId2" Type="http://schemas.openxmlformats.org/officeDocument/2006/relationships/slide" Target="../slides/slide1592.xml"/><Relationship Id="rId1" Type="http://schemas.openxmlformats.org/officeDocument/2006/relationships/notesMaster" Target="../notesMasters/notesMaster1.xml"/></Relationships>
</file>

<file path=ppt/notesSlides/_rels/notesSlide1593.xml.rels><?xml version="1.0" encoding="UTF-8" standalone="yes"?>
<Relationships xmlns="http://schemas.openxmlformats.org/package/2006/relationships"><Relationship Id="rId2" Type="http://schemas.openxmlformats.org/officeDocument/2006/relationships/slide" Target="../slides/slide1593.xml"/><Relationship Id="rId1" Type="http://schemas.openxmlformats.org/officeDocument/2006/relationships/notesMaster" Target="../notesMasters/notesMaster1.xml"/></Relationships>
</file>

<file path=ppt/notesSlides/_rels/notesSlide1594.xml.rels><?xml version="1.0" encoding="UTF-8" standalone="yes"?>
<Relationships xmlns="http://schemas.openxmlformats.org/package/2006/relationships"><Relationship Id="rId2" Type="http://schemas.openxmlformats.org/officeDocument/2006/relationships/slide" Target="../slides/slide1594.xml"/><Relationship Id="rId1" Type="http://schemas.openxmlformats.org/officeDocument/2006/relationships/notesMaster" Target="../notesMasters/notesMaster1.xml"/></Relationships>
</file>

<file path=ppt/notesSlides/_rels/notesSlide1595.xml.rels><?xml version="1.0" encoding="UTF-8" standalone="yes"?>
<Relationships xmlns="http://schemas.openxmlformats.org/package/2006/relationships"><Relationship Id="rId2" Type="http://schemas.openxmlformats.org/officeDocument/2006/relationships/slide" Target="../slides/slide1595.xml"/><Relationship Id="rId1" Type="http://schemas.openxmlformats.org/officeDocument/2006/relationships/notesMaster" Target="../notesMasters/notesMaster1.xml"/></Relationships>
</file>

<file path=ppt/notesSlides/_rels/notesSlide1596.xml.rels><?xml version="1.0" encoding="UTF-8" standalone="yes"?>
<Relationships xmlns="http://schemas.openxmlformats.org/package/2006/relationships"><Relationship Id="rId2" Type="http://schemas.openxmlformats.org/officeDocument/2006/relationships/slide" Target="../slides/slide1596.xml"/><Relationship Id="rId1" Type="http://schemas.openxmlformats.org/officeDocument/2006/relationships/notesMaster" Target="../notesMasters/notesMaster1.xml"/></Relationships>
</file>

<file path=ppt/notesSlides/_rels/notesSlide1597.xml.rels><?xml version="1.0" encoding="UTF-8" standalone="yes"?>
<Relationships xmlns="http://schemas.openxmlformats.org/package/2006/relationships"><Relationship Id="rId2" Type="http://schemas.openxmlformats.org/officeDocument/2006/relationships/slide" Target="../slides/slide1597.xml"/><Relationship Id="rId1" Type="http://schemas.openxmlformats.org/officeDocument/2006/relationships/notesMaster" Target="../notesMasters/notesMaster1.xml"/></Relationships>
</file>

<file path=ppt/notesSlides/_rels/notesSlide1598.xml.rels><?xml version="1.0" encoding="UTF-8" standalone="yes"?>
<Relationships xmlns="http://schemas.openxmlformats.org/package/2006/relationships"><Relationship Id="rId2" Type="http://schemas.openxmlformats.org/officeDocument/2006/relationships/slide" Target="../slides/slide1598.xml"/><Relationship Id="rId1" Type="http://schemas.openxmlformats.org/officeDocument/2006/relationships/notesMaster" Target="../notesMasters/notesMaster1.xml"/></Relationships>
</file>

<file path=ppt/notesSlides/_rels/notesSlide1599.xml.rels><?xml version="1.0" encoding="UTF-8" standalone="yes"?>
<Relationships xmlns="http://schemas.openxmlformats.org/package/2006/relationships"><Relationship Id="rId2" Type="http://schemas.openxmlformats.org/officeDocument/2006/relationships/slide" Target="../slides/slide15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00.xml.rels><?xml version="1.0" encoding="UTF-8" standalone="yes"?>
<Relationships xmlns="http://schemas.openxmlformats.org/package/2006/relationships"><Relationship Id="rId2" Type="http://schemas.openxmlformats.org/officeDocument/2006/relationships/slide" Target="../slides/slide1600.xml"/><Relationship Id="rId1" Type="http://schemas.openxmlformats.org/officeDocument/2006/relationships/notesMaster" Target="../notesMasters/notesMaster1.xml"/></Relationships>
</file>

<file path=ppt/notesSlides/_rels/notesSlide1601.xml.rels><?xml version="1.0" encoding="UTF-8" standalone="yes"?>
<Relationships xmlns="http://schemas.openxmlformats.org/package/2006/relationships"><Relationship Id="rId2" Type="http://schemas.openxmlformats.org/officeDocument/2006/relationships/slide" Target="../slides/slide1601.xml"/><Relationship Id="rId1" Type="http://schemas.openxmlformats.org/officeDocument/2006/relationships/notesMaster" Target="../notesMasters/notesMaster1.xml"/></Relationships>
</file>

<file path=ppt/notesSlides/_rels/notesSlide1602.xml.rels><?xml version="1.0" encoding="UTF-8" standalone="yes"?>
<Relationships xmlns="http://schemas.openxmlformats.org/package/2006/relationships"><Relationship Id="rId2" Type="http://schemas.openxmlformats.org/officeDocument/2006/relationships/slide" Target="../slides/slide1602.xml"/><Relationship Id="rId1" Type="http://schemas.openxmlformats.org/officeDocument/2006/relationships/notesMaster" Target="../notesMasters/notesMaster1.xml"/></Relationships>
</file>

<file path=ppt/notesSlides/_rels/notesSlide1603.xml.rels><?xml version="1.0" encoding="UTF-8" standalone="yes"?>
<Relationships xmlns="http://schemas.openxmlformats.org/package/2006/relationships"><Relationship Id="rId2" Type="http://schemas.openxmlformats.org/officeDocument/2006/relationships/slide" Target="../slides/slide1603.xml"/><Relationship Id="rId1" Type="http://schemas.openxmlformats.org/officeDocument/2006/relationships/notesMaster" Target="../notesMasters/notesMaster1.xml"/></Relationships>
</file>

<file path=ppt/notesSlides/_rels/notesSlide1604.xml.rels><?xml version="1.0" encoding="UTF-8" standalone="yes"?>
<Relationships xmlns="http://schemas.openxmlformats.org/package/2006/relationships"><Relationship Id="rId2" Type="http://schemas.openxmlformats.org/officeDocument/2006/relationships/slide" Target="../slides/slide1604.xml"/><Relationship Id="rId1" Type="http://schemas.openxmlformats.org/officeDocument/2006/relationships/notesMaster" Target="../notesMasters/notesMaster1.xml"/></Relationships>
</file>

<file path=ppt/notesSlides/_rels/notesSlide1605.xml.rels><?xml version="1.0" encoding="UTF-8" standalone="yes"?>
<Relationships xmlns="http://schemas.openxmlformats.org/package/2006/relationships"><Relationship Id="rId2" Type="http://schemas.openxmlformats.org/officeDocument/2006/relationships/slide" Target="../slides/slide1605.xml"/><Relationship Id="rId1" Type="http://schemas.openxmlformats.org/officeDocument/2006/relationships/notesMaster" Target="../notesMasters/notesMaster1.xml"/></Relationships>
</file>

<file path=ppt/notesSlides/_rels/notesSlide1606.xml.rels><?xml version="1.0" encoding="UTF-8" standalone="yes"?>
<Relationships xmlns="http://schemas.openxmlformats.org/package/2006/relationships"><Relationship Id="rId2" Type="http://schemas.openxmlformats.org/officeDocument/2006/relationships/slide" Target="../slides/slide1606.xml"/><Relationship Id="rId1" Type="http://schemas.openxmlformats.org/officeDocument/2006/relationships/notesMaster" Target="../notesMasters/notesMaster1.xml"/></Relationships>
</file>

<file path=ppt/notesSlides/_rels/notesSlide1607.xml.rels><?xml version="1.0" encoding="UTF-8" standalone="yes"?>
<Relationships xmlns="http://schemas.openxmlformats.org/package/2006/relationships"><Relationship Id="rId2" Type="http://schemas.openxmlformats.org/officeDocument/2006/relationships/slide" Target="../slides/slide1607.xml"/><Relationship Id="rId1" Type="http://schemas.openxmlformats.org/officeDocument/2006/relationships/notesMaster" Target="../notesMasters/notesMaster1.xml"/></Relationships>
</file>

<file path=ppt/notesSlides/_rels/notesSlide1608.xml.rels><?xml version="1.0" encoding="UTF-8" standalone="yes"?>
<Relationships xmlns="http://schemas.openxmlformats.org/package/2006/relationships"><Relationship Id="rId2" Type="http://schemas.openxmlformats.org/officeDocument/2006/relationships/slide" Target="../slides/slide1608.xml"/><Relationship Id="rId1" Type="http://schemas.openxmlformats.org/officeDocument/2006/relationships/notesMaster" Target="../notesMasters/notesMaster1.xml"/></Relationships>
</file>

<file path=ppt/notesSlides/_rels/notesSlide1609.xml.rels><?xml version="1.0" encoding="UTF-8" standalone="yes"?>
<Relationships xmlns="http://schemas.openxmlformats.org/package/2006/relationships"><Relationship Id="rId2" Type="http://schemas.openxmlformats.org/officeDocument/2006/relationships/slide" Target="../slides/slide160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0.xml.rels><?xml version="1.0" encoding="UTF-8" standalone="yes"?>
<Relationships xmlns="http://schemas.openxmlformats.org/package/2006/relationships"><Relationship Id="rId2" Type="http://schemas.openxmlformats.org/officeDocument/2006/relationships/slide" Target="../slides/slide1610.xml"/><Relationship Id="rId1" Type="http://schemas.openxmlformats.org/officeDocument/2006/relationships/notesMaster" Target="../notesMasters/notesMaster1.xml"/></Relationships>
</file>

<file path=ppt/notesSlides/_rels/notesSlide1611.xml.rels><?xml version="1.0" encoding="UTF-8" standalone="yes"?>
<Relationships xmlns="http://schemas.openxmlformats.org/package/2006/relationships"><Relationship Id="rId2" Type="http://schemas.openxmlformats.org/officeDocument/2006/relationships/slide" Target="../slides/slide1611.xml"/><Relationship Id="rId1" Type="http://schemas.openxmlformats.org/officeDocument/2006/relationships/notesMaster" Target="../notesMasters/notesMaster1.xml"/></Relationships>
</file>

<file path=ppt/notesSlides/_rels/notesSlide1612.xml.rels><?xml version="1.0" encoding="UTF-8" standalone="yes"?>
<Relationships xmlns="http://schemas.openxmlformats.org/package/2006/relationships"><Relationship Id="rId2" Type="http://schemas.openxmlformats.org/officeDocument/2006/relationships/slide" Target="../slides/slide1612.xml"/><Relationship Id="rId1" Type="http://schemas.openxmlformats.org/officeDocument/2006/relationships/notesMaster" Target="../notesMasters/notesMaster1.xml"/></Relationships>
</file>

<file path=ppt/notesSlides/_rels/notesSlide1613.xml.rels><?xml version="1.0" encoding="UTF-8" standalone="yes"?>
<Relationships xmlns="http://schemas.openxmlformats.org/package/2006/relationships"><Relationship Id="rId2" Type="http://schemas.openxmlformats.org/officeDocument/2006/relationships/slide" Target="../slides/slide1613.xml"/><Relationship Id="rId1" Type="http://schemas.openxmlformats.org/officeDocument/2006/relationships/notesMaster" Target="../notesMasters/notesMaster1.xml"/></Relationships>
</file>

<file path=ppt/notesSlides/_rels/notesSlide1614.xml.rels><?xml version="1.0" encoding="UTF-8" standalone="yes"?>
<Relationships xmlns="http://schemas.openxmlformats.org/package/2006/relationships"><Relationship Id="rId2" Type="http://schemas.openxmlformats.org/officeDocument/2006/relationships/slide" Target="../slides/slide1614.xml"/><Relationship Id="rId1" Type="http://schemas.openxmlformats.org/officeDocument/2006/relationships/notesMaster" Target="../notesMasters/notesMaster1.xml"/></Relationships>
</file>

<file path=ppt/notesSlides/_rels/notesSlide1615.xml.rels><?xml version="1.0" encoding="UTF-8" standalone="yes"?>
<Relationships xmlns="http://schemas.openxmlformats.org/package/2006/relationships"><Relationship Id="rId2" Type="http://schemas.openxmlformats.org/officeDocument/2006/relationships/slide" Target="../slides/slide1615.xml"/><Relationship Id="rId1" Type="http://schemas.openxmlformats.org/officeDocument/2006/relationships/notesMaster" Target="../notesMasters/notesMaster1.xml"/></Relationships>
</file>

<file path=ppt/notesSlides/_rels/notesSlide1616.xml.rels><?xml version="1.0" encoding="UTF-8" standalone="yes"?>
<Relationships xmlns="http://schemas.openxmlformats.org/package/2006/relationships"><Relationship Id="rId2" Type="http://schemas.openxmlformats.org/officeDocument/2006/relationships/slide" Target="../slides/slide1616.xml"/><Relationship Id="rId1" Type="http://schemas.openxmlformats.org/officeDocument/2006/relationships/notesMaster" Target="../notesMasters/notesMaster1.xml"/></Relationships>
</file>

<file path=ppt/notesSlides/_rels/notesSlide1617.xml.rels><?xml version="1.0" encoding="UTF-8" standalone="yes"?>
<Relationships xmlns="http://schemas.openxmlformats.org/package/2006/relationships"><Relationship Id="rId2" Type="http://schemas.openxmlformats.org/officeDocument/2006/relationships/slide" Target="../slides/slide1617.xml"/><Relationship Id="rId1" Type="http://schemas.openxmlformats.org/officeDocument/2006/relationships/notesMaster" Target="../notesMasters/notesMaster1.xml"/></Relationships>
</file>

<file path=ppt/notesSlides/_rels/notesSlide1618.xml.rels><?xml version="1.0" encoding="UTF-8" standalone="yes"?>
<Relationships xmlns="http://schemas.openxmlformats.org/package/2006/relationships"><Relationship Id="rId2" Type="http://schemas.openxmlformats.org/officeDocument/2006/relationships/slide" Target="../slides/slide1618.xml"/><Relationship Id="rId1" Type="http://schemas.openxmlformats.org/officeDocument/2006/relationships/notesMaster" Target="../notesMasters/notesMaster1.xml"/></Relationships>
</file>

<file path=ppt/notesSlides/_rels/notesSlide1619.xml.rels><?xml version="1.0" encoding="UTF-8" standalone="yes"?>
<Relationships xmlns="http://schemas.openxmlformats.org/package/2006/relationships"><Relationship Id="rId2" Type="http://schemas.openxmlformats.org/officeDocument/2006/relationships/slide" Target="../slides/slide161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0.xml.rels><?xml version="1.0" encoding="UTF-8" standalone="yes"?>
<Relationships xmlns="http://schemas.openxmlformats.org/package/2006/relationships"><Relationship Id="rId2" Type="http://schemas.openxmlformats.org/officeDocument/2006/relationships/slide" Target="../slides/slide1620.xml"/><Relationship Id="rId1" Type="http://schemas.openxmlformats.org/officeDocument/2006/relationships/notesMaster" Target="../notesMasters/notesMaster1.xml"/></Relationships>
</file>

<file path=ppt/notesSlides/_rels/notesSlide1621.xml.rels><?xml version="1.0" encoding="UTF-8" standalone="yes"?>
<Relationships xmlns="http://schemas.openxmlformats.org/package/2006/relationships"><Relationship Id="rId2" Type="http://schemas.openxmlformats.org/officeDocument/2006/relationships/slide" Target="../slides/slide1621.xml"/><Relationship Id="rId1" Type="http://schemas.openxmlformats.org/officeDocument/2006/relationships/notesMaster" Target="../notesMasters/notesMaster1.xml"/></Relationships>
</file>

<file path=ppt/notesSlides/_rels/notesSlide1622.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1622.xml"/><Relationship Id="rId1" Type="http://schemas.openxmlformats.org/officeDocument/2006/relationships/notesMaster" Target="../notesMasters/notesMaster1.xml"/></Relationships>
</file>

<file path=ppt/notesSlides/_rels/notesSlide1623.xml.rels><?xml version="1.0" encoding="UTF-8" standalone="yes"?>
<Relationships xmlns="http://schemas.openxmlformats.org/package/2006/relationships"><Relationship Id="rId2" Type="http://schemas.openxmlformats.org/officeDocument/2006/relationships/slide" Target="../slides/slide1623.xml"/><Relationship Id="rId1" Type="http://schemas.openxmlformats.org/officeDocument/2006/relationships/notesMaster" Target="../notesMasters/notesMaster1.xml"/></Relationships>
</file>

<file path=ppt/notesSlides/_rels/notesSlide1624.xml.rels><?xml version="1.0" encoding="UTF-8" standalone="yes"?>
<Relationships xmlns="http://schemas.openxmlformats.org/package/2006/relationships"><Relationship Id="rId2" Type="http://schemas.openxmlformats.org/officeDocument/2006/relationships/slide" Target="../slides/slide1624.xml"/><Relationship Id="rId1" Type="http://schemas.openxmlformats.org/officeDocument/2006/relationships/notesMaster" Target="../notesMasters/notesMaster1.xml"/></Relationships>
</file>

<file path=ppt/notesSlides/_rels/notesSlide1625.xml.rels><?xml version="1.0" encoding="UTF-8" standalone="yes"?>
<Relationships xmlns="http://schemas.openxmlformats.org/package/2006/relationships"><Relationship Id="rId2" Type="http://schemas.openxmlformats.org/officeDocument/2006/relationships/slide" Target="../slides/slide1625.xml"/><Relationship Id="rId1" Type="http://schemas.openxmlformats.org/officeDocument/2006/relationships/notesMaster" Target="../notesMasters/notesMaster1.xml"/></Relationships>
</file>

<file path=ppt/notesSlides/_rels/notesSlide1626.xml.rels><?xml version="1.0" encoding="UTF-8" standalone="yes"?>
<Relationships xmlns="http://schemas.openxmlformats.org/package/2006/relationships"><Relationship Id="rId2" Type="http://schemas.openxmlformats.org/officeDocument/2006/relationships/slide" Target="../slides/slide1626.xml"/><Relationship Id="rId1" Type="http://schemas.openxmlformats.org/officeDocument/2006/relationships/notesMaster" Target="../notesMasters/notesMaster1.xml"/></Relationships>
</file>

<file path=ppt/notesSlides/_rels/notesSlide1627.xml.rels><?xml version="1.0" encoding="UTF-8" standalone="yes"?>
<Relationships xmlns="http://schemas.openxmlformats.org/package/2006/relationships"><Relationship Id="rId2" Type="http://schemas.openxmlformats.org/officeDocument/2006/relationships/slide" Target="../slides/slide1627.xml"/><Relationship Id="rId1" Type="http://schemas.openxmlformats.org/officeDocument/2006/relationships/notesMaster" Target="../notesMasters/notesMaster1.xml"/></Relationships>
</file>

<file path=ppt/notesSlides/_rels/notesSlide1628.xml.rels><?xml version="1.0" encoding="UTF-8" standalone="yes"?>
<Relationships xmlns="http://schemas.openxmlformats.org/package/2006/relationships"><Relationship Id="rId2" Type="http://schemas.openxmlformats.org/officeDocument/2006/relationships/slide" Target="../slides/slide1628.xml"/><Relationship Id="rId1" Type="http://schemas.openxmlformats.org/officeDocument/2006/relationships/notesMaster" Target="../notesMasters/notesMaster1.xml"/></Relationships>
</file>

<file path=ppt/notesSlides/_rels/notesSlide1629.xml.rels><?xml version="1.0" encoding="UTF-8" standalone="yes"?>
<Relationships xmlns="http://schemas.openxmlformats.org/package/2006/relationships"><Relationship Id="rId2" Type="http://schemas.openxmlformats.org/officeDocument/2006/relationships/slide" Target="../slides/slide162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0.xml.rels><?xml version="1.0" encoding="UTF-8" standalone="yes"?>
<Relationships xmlns="http://schemas.openxmlformats.org/package/2006/relationships"><Relationship Id="rId2" Type="http://schemas.openxmlformats.org/officeDocument/2006/relationships/slide" Target="../slides/slide1630.xml"/><Relationship Id="rId1" Type="http://schemas.openxmlformats.org/officeDocument/2006/relationships/notesMaster" Target="../notesMasters/notesMaster1.xml"/></Relationships>
</file>

<file path=ppt/notesSlides/_rels/notesSlide1631.xml.rels><?xml version="1.0" encoding="UTF-8" standalone="yes"?>
<Relationships xmlns="http://schemas.openxmlformats.org/package/2006/relationships"><Relationship Id="rId2" Type="http://schemas.openxmlformats.org/officeDocument/2006/relationships/slide" Target="../slides/slide1631.xml"/><Relationship Id="rId1" Type="http://schemas.openxmlformats.org/officeDocument/2006/relationships/notesMaster" Target="../notesMasters/notesMaster1.xml"/></Relationships>
</file>

<file path=ppt/notesSlides/_rels/notesSlide1632.xml.rels><?xml version="1.0" encoding="UTF-8" standalone="yes"?>
<Relationships xmlns="http://schemas.openxmlformats.org/package/2006/relationships"><Relationship Id="rId2" Type="http://schemas.openxmlformats.org/officeDocument/2006/relationships/slide" Target="../slides/slide1632.xml"/><Relationship Id="rId1" Type="http://schemas.openxmlformats.org/officeDocument/2006/relationships/notesMaster" Target="../notesMasters/notesMaster1.xml"/></Relationships>
</file>

<file path=ppt/notesSlides/_rels/notesSlide1633.xml.rels><?xml version="1.0" encoding="UTF-8" standalone="yes"?>
<Relationships xmlns="http://schemas.openxmlformats.org/package/2006/relationships"><Relationship Id="rId2" Type="http://schemas.openxmlformats.org/officeDocument/2006/relationships/slide" Target="../slides/slide1633.xml"/><Relationship Id="rId1" Type="http://schemas.openxmlformats.org/officeDocument/2006/relationships/notesMaster" Target="../notesMasters/notesMaster1.xml"/></Relationships>
</file>

<file path=ppt/notesSlides/_rels/notesSlide1634.xml.rels><?xml version="1.0" encoding="UTF-8" standalone="yes"?>
<Relationships xmlns="http://schemas.openxmlformats.org/package/2006/relationships"><Relationship Id="rId2" Type="http://schemas.openxmlformats.org/officeDocument/2006/relationships/slide" Target="../slides/slide1634.xml"/><Relationship Id="rId1" Type="http://schemas.openxmlformats.org/officeDocument/2006/relationships/notesMaster" Target="../notesMasters/notesMaster1.xml"/></Relationships>
</file>

<file path=ppt/notesSlides/_rels/notesSlide1635.xml.rels><?xml version="1.0" encoding="UTF-8" standalone="yes"?>
<Relationships xmlns="http://schemas.openxmlformats.org/package/2006/relationships"><Relationship Id="rId2" Type="http://schemas.openxmlformats.org/officeDocument/2006/relationships/slide" Target="../slides/slide1635.xml"/><Relationship Id="rId1" Type="http://schemas.openxmlformats.org/officeDocument/2006/relationships/notesMaster" Target="../notesMasters/notesMaster1.xml"/></Relationships>
</file>

<file path=ppt/notesSlides/_rels/notesSlide1636.xml.rels><?xml version="1.0" encoding="UTF-8" standalone="yes"?>
<Relationships xmlns="http://schemas.openxmlformats.org/package/2006/relationships"><Relationship Id="rId2" Type="http://schemas.openxmlformats.org/officeDocument/2006/relationships/slide" Target="../slides/slide1636.xml"/><Relationship Id="rId1" Type="http://schemas.openxmlformats.org/officeDocument/2006/relationships/notesMaster" Target="../notesMasters/notesMaster1.xml"/></Relationships>
</file>

<file path=ppt/notesSlides/_rels/notesSlide1637.xml.rels><?xml version="1.0" encoding="UTF-8" standalone="yes"?>
<Relationships xmlns="http://schemas.openxmlformats.org/package/2006/relationships"><Relationship Id="rId2" Type="http://schemas.openxmlformats.org/officeDocument/2006/relationships/slide" Target="../slides/slide1637.xml"/><Relationship Id="rId1" Type="http://schemas.openxmlformats.org/officeDocument/2006/relationships/notesMaster" Target="../notesMasters/notesMaster1.xml"/></Relationships>
</file>

<file path=ppt/notesSlides/_rels/notesSlide1638.xml.rels><?xml version="1.0" encoding="UTF-8" standalone="yes"?>
<Relationships xmlns="http://schemas.openxmlformats.org/package/2006/relationships"><Relationship Id="rId2" Type="http://schemas.openxmlformats.org/officeDocument/2006/relationships/slide" Target="../slides/slide1638.xml"/><Relationship Id="rId1" Type="http://schemas.openxmlformats.org/officeDocument/2006/relationships/notesMaster" Target="../notesMasters/notesMaster1.xml"/></Relationships>
</file>

<file path=ppt/notesSlides/_rels/notesSlide1639.xml.rels><?xml version="1.0" encoding="UTF-8" standalone="yes"?>
<Relationships xmlns="http://schemas.openxmlformats.org/package/2006/relationships"><Relationship Id="rId2" Type="http://schemas.openxmlformats.org/officeDocument/2006/relationships/slide" Target="../slides/slide163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0.xml.rels><?xml version="1.0" encoding="UTF-8" standalone="yes"?>
<Relationships xmlns="http://schemas.openxmlformats.org/package/2006/relationships"><Relationship Id="rId2" Type="http://schemas.openxmlformats.org/officeDocument/2006/relationships/slide" Target="../slides/slide1640.xml"/><Relationship Id="rId1" Type="http://schemas.openxmlformats.org/officeDocument/2006/relationships/notesMaster" Target="../notesMasters/notesMaster1.xml"/></Relationships>
</file>

<file path=ppt/notesSlides/_rels/notesSlide1641.xml.rels><?xml version="1.0" encoding="UTF-8" standalone="yes"?>
<Relationships xmlns="http://schemas.openxmlformats.org/package/2006/relationships"><Relationship Id="rId2" Type="http://schemas.openxmlformats.org/officeDocument/2006/relationships/slide" Target="../slides/slide1641.xml"/><Relationship Id="rId1" Type="http://schemas.openxmlformats.org/officeDocument/2006/relationships/notesMaster" Target="../notesMasters/notesMaster1.xml"/></Relationships>
</file>

<file path=ppt/notesSlides/_rels/notesSlide1642.xml.rels><?xml version="1.0" encoding="UTF-8" standalone="yes"?>
<Relationships xmlns="http://schemas.openxmlformats.org/package/2006/relationships"><Relationship Id="rId2" Type="http://schemas.openxmlformats.org/officeDocument/2006/relationships/slide" Target="../slides/slide1642.xml"/><Relationship Id="rId1" Type="http://schemas.openxmlformats.org/officeDocument/2006/relationships/notesMaster" Target="../notesMasters/notesMaster1.xml"/></Relationships>
</file>

<file path=ppt/notesSlides/_rels/notesSlide1643.xml.rels><?xml version="1.0" encoding="UTF-8" standalone="yes"?>
<Relationships xmlns="http://schemas.openxmlformats.org/package/2006/relationships"><Relationship Id="rId2" Type="http://schemas.openxmlformats.org/officeDocument/2006/relationships/slide" Target="../slides/slide1643.xml"/><Relationship Id="rId1" Type="http://schemas.openxmlformats.org/officeDocument/2006/relationships/notesMaster" Target="../notesMasters/notesMaster1.xml"/></Relationships>
</file>

<file path=ppt/notesSlides/_rels/notesSlide1644.xml.rels><?xml version="1.0" encoding="UTF-8" standalone="yes"?>
<Relationships xmlns="http://schemas.openxmlformats.org/package/2006/relationships"><Relationship Id="rId2" Type="http://schemas.openxmlformats.org/officeDocument/2006/relationships/slide" Target="../slides/slide1644.xml"/><Relationship Id="rId1" Type="http://schemas.openxmlformats.org/officeDocument/2006/relationships/notesMaster" Target="../notesMasters/notesMaster1.xml"/></Relationships>
</file>

<file path=ppt/notesSlides/_rels/notesSlide1645.xml.rels><?xml version="1.0" encoding="UTF-8" standalone="yes"?>
<Relationships xmlns="http://schemas.openxmlformats.org/package/2006/relationships"><Relationship Id="rId2" Type="http://schemas.openxmlformats.org/officeDocument/2006/relationships/slide" Target="../slides/slide1645.xml"/><Relationship Id="rId1" Type="http://schemas.openxmlformats.org/officeDocument/2006/relationships/notesMaster" Target="../notesMasters/notesMaster1.xml"/></Relationships>
</file>

<file path=ppt/notesSlides/_rels/notesSlide1646.xml.rels><?xml version="1.0" encoding="UTF-8" standalone="yes"?>
<Relationships xmlns="http://schemas.openxmlformats.org/package/2006/relationships"><Relationship Id="rId2" Type="http://schemas.openxmlformats.org/officeDocument/2006/relationships/slide" Target="../slides/slide1646.xml"/><Relationship Id="rId1" Type="http://schemas.openxmlformats.org/officeDocument/2006/relationships/notesMaster" Target="../notesMasters/notesMaster1.xml"/></Relationships>
</file>

<file path=ppt/notesSlides/_rels/notesSlide1647.xml.rels><?xml version="1.0" encoding="UTF-8" standalone="yes"?>
<Relationships xmlns="http://schemas.openxmlformats.org/package/2006/relationships"><Relationship Id="rId2" Type="http://schemas.openxmlformats.org/officeDocument/2006/relationships/slide" Target="../slides/slide1647.xml"/><Relationship Id="rId1" Type="http://schemas.openxmlformats.org/officeDocument/2006/relationships/notesMaster" Target="../notesMasters/notesMaster1.xml"/></Relationships>
</file>

<file path=ppt/notesSlides/_rels/notesSlide1648.xml.rels><?xml version="1.0" encoding="UTF-8" standalone="yes"?>
<Relationships xmlns="http://schemas.openxmlformats.org/package/2006/relationships"><Relationship Id="rId2" Type="http://schemas.openxmlformats.org/officeDocument/2006/relationships/slide" Target="../slides/slide1648.xml"/><Relationship Id="rId1" Type="http://schemas.openxmlformats.org/officeDocument/2006/relationships/notesMaster" Target="../notesMasters/notesMaster1.xml"/></Relationships>
</file>

<file path=ppt/notesSlides/_rels/notesSlide1649.xml.rels><?xml version="1.0" encoding="UTF-8" standalone="yes"?>
<Relationships xmlns="http://schemas.openxmlformats.org/package/2006/relationships"><Relationship Id="rId2" Type="http://schemas.openxmlformats.org/officeDocument/2006/relationships/slide" Target="../slides/slide164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0.xml.rels><?xml version="1.0" encoding="UTF-8" standalone="yes"?>
<Relationships xmlns="http://schemas.openxmlformats.org/package/2006/relationships"><Relationship Id="rId2" Type="http://schemas.openxmlformats.org/officeDocument/2006/relationships/slide" Target="../slides/slide1650.xml"/><Relationship Id="rId1" Type="http://schemas.openxmlformats.org/officeDocument/2006/relationships/notesMaster" Target="../notesMasters/notesMaster1.xml"/></Relationships>
</file>

<file path=ppt/notesSlides/_rels/notesSlide1651.xml.rels><?xml version="1.0" encoding="UTF-8" standalone="yes"?>
<Relationships xmlns="http://schemas.openxmlformats.org/package/2006/relationships"><Relationship Id="rId2" Type="http://schemas.openxmlformats.org/officeDocument/2006/relationships/slide" Target="../slides/slide1651.xml"/><Relationship Id="rId1" Type="http://schemas.openxmlformats.org/officeDocument/2006/relationships/notesMaster" Target="../notesMasters/notesMaster1.xml"/></Relationships>
</file>

<file path=ppt/notesSlides/_rels/notesSlide1652.xml.rels><?xml version="1.0" encoding="UTF-8" standalone="yes"?>
<Relationships xmlns="http://schemas.openxmlformats.org/package/2006/relationships"><Relationship Id="rId2" Type="http://schemas.openxmlformats.org/officeDocument/2006/relationships/slide" Target="../slides/slide1652.xml"/><Relationship Id="rId1" Type="http://schemas.openxmlformats.org/officeDocument/2006/relationships/notesMaster" Target="../notesMasters/notesMaster1.xml"/></Relationships>
</file>

<file path=ppt/notesSlides/_rels/notesSlide1653.xml.rels><?xml version="1.0" encoding="UTF-8" standalone="yes"?>
<Relationships xmlns="http://schemas.openxmlformats.org/package/2006/relationships"><Relationship Id="rId2" Type="http://schemas.openxmlformats.org/officeDocument/2006/relationships/slide" Target="../slides/slide1653.xml"/><Relationship Id="rId1" Type="http://schemas.openxmlformats.org/officeDocument/2006/relationships/notesMaster" Target="../notesMasters/notesMaster1.xml"/></Relationships>
</file>

<file path=ppt/notesSlides/_rels/notesSlide1654.xml.rels><?xml version="1.0" encoding="UTF-8" standalone="yes"?>
<Relationships xmlns="http://schemas.openxmlformats.org/package/2006/relationships"><Relationship Id="rId2" Type="http://schemas.openxmlformats.org/officeDocument/2006/relationships/slide" Target="../slides/slide1654.xml"/><Relationship Id="rId1" Type="http://schemas.openxmlformats.org/officeDocument/2006/relationships/notesMaster" Target="../notesMasters/notesMaster1.xml"/></Relationships>
</file>

<file path=ppt/notesSlides/_rels/notesSlide1655.xml.rels><?xml version="1.0" encoding="UTF-8" standalone="yes"?>
<Relationships xmlns="http://schemas.openxmlformats.org/package/2006/relationships"><Relationship Id="rId2" Type="http://schemas.openxmlformats.org/officeDocument/2006/relationships/slide" Target="../slides/slide1655.xml"/><Relationship Id="rId1" Type="http://schemas.openxmlformats.org/officeDocument/2006/relationships/notesMaster" Target="../notesMasters/notesMaster1.xml"/></Relationships>
</file>

<file path=ppt/notesSlides/_rels/notesSlide1656.xml.rels><?xml version="1.0" encoding="UTF-8" standalone="yes"?>
<Relationships xmlns="http://schemas.openxmlformats.org/package/2006/relationships"><Relationship Id="rId2" Type="http://schemas.openxmlformats.org/officeDocument/2006/relationships/slide" Target="../slides/slide1656.xml"/><Relationship Id="rId1" Type="http://schemas.openxmlformats.org/officeDocument/2006/relationships/notesMaster" Target="../notesMasters/notesMaster1.xml"/></Relationships>
</file>

<file path=ppt/notesSlides/_rels/notesSlide1657.xml.rels><?xml version="1.0" encoding="UTF-8" standalone="yes"?>
<Relationships xmlns="http://schemas.openxmlformats.org/package/2006/relationships"><Relationship Id="rId2" Type="http://schemas.openxmlformats.org/officeDocument/2006/relationships/slide" Target="../slides/slide1657.xml"/><Relationship Id="rId1" Type="http://schemas.openxmlformats.org/officeDocument/2006/relationships/notesMaster" Target="../notesMasters/notesMaster1.xml"/></Relationships>
</file>

<file path=ppt/notesSlides/_rels/notesSlide1658.xml.rels><?xml version="1.0" encoding="UTF-8" standalone="yes"?>
<Relationships xmlns="http://schemas.openxmlformats.org/package/2006/relationships"><Relationship Id="rId2" Type="http://schemas.openxmlformats.org/officeDocument/2006/relationships/slide" Target="../slides/slide1658.xml"/><Relationship Id="rId1" Type="http://schemas.openxmlformats.org/officeDocument/2006/relationships/notesMaster" Target="../notesMasters/notesMaster1.xml"/></Relationships>
</file>

<file path=ppt/notesSlides/_rels/notesSlide1659.xml.rels><?xml version="1.0" encoding="UTF-8" standalone="yes"?>
<Relationships xmlns="http://schemas.openxmlformats.org/package/2006/relationships"><Relationship Id="rId2" Type="http://schemas.openxmlformats.org/officeDocument/2006/relationships/slide" Target="../slides/slide165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0.xml.rels><?xml version="1.0" encoding="UTF-8" standalone="yes"?>
<Relationships xmlns="http://schemas.openxmlformats.org/package/2006/relationships"><Relationship Id="rId2" Type="http://schemas.openxmlformats.org/officeDocument/2006/relationships/slide" Target="../slides/slide1660.xml"/><Relationship Id="rId1" Type="http://schemas.openxmlformats.org/officeDocument/2006/relationships/notesMaster" Target="../notesMasters/notesMaster1.xml"/></Relationships>
</file>

<file path=ppt/notesSlides/_rels/notesSlide1661.xml.rels><?xml version="1.0" encoding="UTF-8" standalone="yes"?>
<Relationships xmlns="http://schemas.openxmlformats.org/package/2006/relationships"><Relationship Id="rId2" Type="http://schemas.openxmlformats.org/officeDocument/2006/relationships/slide" Target="../slides/slide1661.xml"/><Relationship Id="rId1" Type="http://schemas.openxmlformats.org/officeDocument/2006/relationships/notesMaster" Target="../notesMasters/notesMaster1.xml"/></Relationships>
</file>

<file path=ppt/notesSlides/_rels/notesSlide1662.xml.rels><?xml version="1.0" encoding="UTF-8" standalone="yes"?>
<Relationships xmlns="http://schemas.openxmlformats.org/package/2006/relationships"><Relationship Id="rId2" Type="http://schemas.openxmlformats.org/officeDocument/2006/relationships/slide" Target="../slides/slide1662.xml"/><Relationship Id="rId1" Type="http://schemas.openxmlformats.org/officeDocument/2006/relationships/notesMaster" Target="../notesMasters/notesMaster1.xml"/></Relationships>
</file>

<file path=ppt/notesSlides/_rels/notesSlide1663.xml.rels><?xml version="1.0" encoding="UTF-8" standalone="yes"?>
<Relationships xmlns="http://schemas.openxmlformats.org/package/2006/relationships"><Relationship Id="rId2" Type="http://schemas.openxmlformats.org/officeDocument/2006/relationships/slide" Target="../slides/slide1663.xml"/><Relationship Id="rId1" Type="http://schemas.openxmlformats.org/officeDocument/2006/relationships/notesMaster" Target="../notesMasters/notesMaster1.xml"/></Relationships>
</file>

<file path=ppt/notesSlides/_rels/notesSlide1664.xml.rels><?xml version="1.0" encoding="UTF-8" standalone="yes"?>
<Relationships xmlns="http://schemas.openxmlformats.org/package/2006/relationships"><Relationship Id="rId2" Type="http://schemas.openxmlformats.org/officeDocument/2006/relationships/slide" Target="../slides/slide1664.xml"/><Relationship Id="rId1" Type="http://schemas.openxmlformats.org/officeDocument/2006/relationships/notesMaster" Target="../notesMasters/notesMaster1.xml"/></Relationships>
</file>

<file path=ppt/notesSlides/_rels/notesSlide1665.xml.rels><?xml version="1.0" encoding="UTF-8" standalone="yes"?>
<Relationships xmlns="http://schemas.openxmlformats.org/package/2006/relationships"><Relationship Id="rId2" Type="http://schemas.openxmlformats.org/officeDocument/2006/relationships/slide" Target="../slides/slide1665.xml"/><Relationship Id="rId1" Type="http://schemas.openxmlformats.org/officeDocument/2006/relationships/notesMaster" Target="../notesMasters/notesMaster1.xml"/></Relationships>
</file>

<file path=ppt/notesSlides/_rels/notesSlide1666.xml.rels><?xml version="1.0" encoding="UTF-8" standalone="yes"?>
<Relationships xmlns="http://schemas.openxmlformats.org/package/2006/relationships"><Relationship Id="rId2" Type="http://schemas.openxmlformats.org/officeDocument/2006/relationships/slide" Target="../slides/slide1666.xml"/><Relationship Id="rId1" Type="http://schemas.openxmlformats.org/officeDocument/2006/relationships/notesMaster" Target="../notesMasters/notesMaster1.xml"/></Relationships>
</file>

<file path=ppt/notesSlides/_rels/notesSlide1667.xml.rels><?xml version="1.0" encoding="UTF-8" standalone="yes"?>
<Relationships xmlns="http://schemas.openxmlformats.org/package/2006/relationships"><Relationship Id="rId2" Type="http://schemas.openxmlformats.org/officeDocument/2006/relationships/slide" Target="../slides/slide1667.xml"/><Relationship Id="rId1" Type="http://schemas.openxmlformats.org/officeDocument/2006/relationships/notesMaster" Target="../notesMasters/notesMaster1.xml"/></Relationships>
</file>

<file path=ppt/notesSlides/_rels/notesSlide1668.xml.rels><?xml version="1.0" encoding="UTF-8" standalone="yes"?>
<Relationships xmlns="http://schemas.openxmlformats.org/package/2006/relationships"><Relationship Id="rId2" Type="http://schemas.openxmlformats.org/officeDocument/2006/relationships/slide" Target="../slides/slide1668.xml"/><Relationship Id="rId1" Type="http://schemas.openxmlformats.org/officeDocument/2006/relationships/notesMaster" Target="../notesMasters/notesMaster1.xml"/></Relationships>
</file>

<file path=ppt/notesSlides/_rels/notesSlide1669.xml.rels><?xml version="1.0" encoding="UTF-8" standalone="yes"?>
<Relationships xmlns="http://schemas.openxmlformats.org/package/2006/relationships"><Relationship Id="rId2" Type="http://schemas.openxmlformats.org/officeDocument/2006/relationships/slide" Target="../slides/slide16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0.xml.rels><?xml version="1.0" encoding="UTF-8" standalone="yes"?>
<Relationships xmlns="http://schemas.openxmlformats.org/package/2006/relationships"><Relationship Id="rId2" Type="http://schemas.openxmlformats.org/officeDocument/2006/relationships/slide" Target="../slides/slide1670.xml"/><Relationship Id="rId1" Type="http://schemas.openxmlformats.org/officeDocument/2006/relationships/notesMaster" Target="../notesMasters/notesMaster1.xml"/></Relationships>
</file>

<file path=ppt/notesSlides/_rels/notesSlide1671.xml.rels><?xml version="1.0" encoding="UTF-8" standalone="yes"?>
<Relationships xmlns="http://schemas.openxmlformats.org/package/2006/relationships"><Relationship Id="rId2" Type="http://schemas.openxmlformats.org/officeDocument/2006/relationships/slide" Target="../slides/slide1671.xml"/><Relationship Id="rId1" Type="http://schemas.openxmlformats.org/officeDocument/2006/relationships/notesMaster" Target="../notesMasters/notesMaster1.xml"/></Relationships>
</file>

<file path=ppt/notesSlides/_rels/notesSlide1672.xml.rels><?xml version="1.0" encoding="UTF-8" standalone="yes"?>
<Relationships xmlns="http://schemas.openxmlformats.org/package/2006/relationships"><Relationship Id="rId2" Type="http://schemas.openxmlformats.org/officeDocument/2006/relationships/slide" Target="../slides/slide1672.xml"/><Relationship Id="rId1" Type="http://schemas.openxmlformats.org/officeDocument/2006/relationships/notesMaster" Target="../notesMasters/notesMaster1.xml"/></Relationships>
</file>

<file path=ppt/notesSlides/_rels/notesSlide1673.xml.rels><?xml version="1.0" encoding="UTF-8" standalone="yes"?>
<Relationships xmlns="http://schemas.openxmlformats.org/package/2006/relationships"><Relationship Id="rId2" Type="http://schemas.openxmlformats.org/officeDocument/2006/relationships/slide" Target="../slides/slide1673.xml"/><Relationship Id="rId1" Type="http://schemas.openxmlformats.org/officeDocument/2006/relationships/notesMaster" Target="../notesMasters/notesMaster1.xml"/></Relationships>
</file>

<file path=ppt/notesSlides/_rels/notesSlide1674.xml.rels><?xml version="1.0" encoding="UTF-8" standalone="yes"?>
<Relationships xmlns="http://schemas.openxmlformats.org/package/2006/relationships"><Relationship Id="rId2" Type="http://schemas.openxmlformats.org/officeDocument/2006/relationships/slide" Target="../slides/slide1674.xml"/><Relationship Id="rId1" Type="http://schemas.openxmlformats.org/officeDocument/2006/relationships/notesMaster" Target="../notesMasters/notesMaster1.xml"/></Relationships>
</file>

<file path=ppt/notesSlides/_rels/notesSlide1675.xml.rels><?xml version="1.0" encoding="UTF-8" standalone="yes"?>
<Relationships xmlns="http://schemas.openxmlformats.org/package/2006/relationships"><Relationship Id="rId2" Type="http://schemas.openxmlformats.org/officeDocument/2006/relationships/slide" Target="../slides/slide1675.xml"/><Relationship Id="rId1" Type="http://schemas.openxmlformats.org/officeDocument/2006/relationships/notesMaster" Target="../notesMasters/notesMaster1.xml"/></Relationships>
</file>

<file path=ppt/notesSlides/_rels/notesSlide1676.xml.rels><?xml version="1.0" encoding="UTF-8" standalone="yes"?>
<Relationships xmlns="http://schemas.openxmlformats.org/package/2006/relationships"><Relationship Id="rId2" Type="http://schemas.openxmlformats.org/officeDocument/2006/relationships/slide" Target="../slides/slide1676.xml"/><Relationship Id="rId1" Type="http://schemas.openxmlformats.org/officeDocument/2006/relationships/notesMaster" Target="../notesMasters/notesMaster1.xml"/></Relationships>
</file>

<file path=ppt/notesSlides/_rels/notesSlide1677.xml.rels><?xml version="1.0" encoding="UTF-8" standalone="yes"?>
<Relationships xmlns="http://schemas.openxmlformats.org/package/2006/relationships"><Relationship Id="rId2" Type="http://schemas.openxmlformats.org/officeDocument/2006/relationships/slide" Target="../slides/slide1677.xml"/><Relationship Id="rId1" Type="http://schemas.openxmlformats.org/officeDocument/2006/relationships/notesMaster" Target="../notesMasters/notesMaster1.xml"/></Relationships>
</file>

<file path=ppt/notesSlides/_rels/notesSlide1678.xml.rels><?xml version="1.0" encoding="UTF-8" standalone="yes"?>
<Relationships xmlns="http://schemas.openxmlformats.org/package/2006/relationships"><Relationship Id="rId2" Type="http://schemas.openxmlformats.org/officeDocument/2006/relationships/slide" Target="../slides/slide1678.xml"/><Relationship Id="rId1" Type="http://schemas.openxmlformats.org/officeDocument/2006/relationships/notesMaster" Target="../notesMasters/notesMaster1.xml"/></Relationships>
</file>

<file path=ppt/notesSlides/_rels/notesSlide1679.xml.rels><?xml version="1.0" encoding="UTF-8" standalone="yes"?>
<Relationships xmlns="http://schemas.openxmlformats.org/package/2006/relationships"><Relationship Id="rId2" Type="http://schemas.openxmlformats.org/officeDocument/2006/relationships/slide" Target="../slides/slide16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0.xml.rels><?xml version="1.0" encoding="UTF-8" standalone="yes"?>
<Relationships xmlns="http://schemas.openxmlformats.org/package/2006/relationships"><Relationship Id="rId2" Type="http://schemas.openxmlformats.org/officeDocument/2006/relationships/slide" Target="../slides/slide1680.xml"/><Relationship Id="rId1" Type="http://schemas.openxmlformats.org/officeDocument/2006/relationships/notesMaster" Target="../notesMasters/notesMaster1.xml"/></Relationships>
</file>

<file path=ppt/notesSlides/_rels/notesSlide1681.xml.rels><?xml version="1.0" encoding="UTF-8" standalone="yes"?>
<Relationships xmlns="http://schemas.openxmlformats.org/package/2006/relationships"><Relationship Id="rId2" Type="http://schemas.openxmlformats.org/officeDocument/2006/relationships/slide" Target="../slides/slide1681.xml"/><Relationship Id="rId1" Type="http://schemas.openxmlformats.org/officeDocument/2006/relationships/notesMaster" Target="../notesMasters/notesMaster1.xml"/></Relationships>
</file>

<file path=ppt/notesSlides/_rels/notesSlide1682.xml.rels><?xml version="1.0" encoding="UTF-8" standalone="yes"?>
<Relationships xmlns="http://schemas.openxmlformats.org/package/2006/relationships"><Relationship Id="rId2" Type="http://schemas.openxmlformats.org/officeDocument/2006/relationships/slide" Target="../slides/slide1682.xml"/><Relationship Id="rId1" Type="http://schemas.openxmlformats.org/officeDocument/2006/relationships/notesMaster" Target="../notesMasters/notesMaster1.xml"/></Relationships>
</file>

<file path=ppt/notesSlides/_rels/notesSlide1683.xml.rels><?xml version="1.0" encoding="UTF-8" standalone="yes"?>
<Relationships xmlns="http://schemas.openxmlformats.org/package/2006/relationships"><Relationship Id="rId2" Type="http://schemas.openxmlformats.org/officeDocument/2006/relationships/slide" Target="../slides/slide1683.xml"/><Relationship Id="rId1" Type="http://schemas.openxmlformats.org/officeDocument/2006/relationships/notesMaster" Target="../notesMasters/notesMaster1.xml"/></Relationships>
</file>

<file path=ppt/notesSlides/_rels/notesSlide1684.xml.rels><?xml version="1.0" encoding="UTF-8" standalone="yes"?>
<Relationships xmlns="http://schemas.openxmlformats.org/package/2006/relationships"><Relationship Id="rId2" Type="http://schemas.openxmlformats.org/officeDocument/2006/relationships/slide" Target="../slides/slide1684.xml"/><Relationship Id="rId1" Type="http://schemas.openxmlformats.org/officeDocument/2006/relationships/notesMaster" Target="../notesMasters/notesMaster1.xml"/></Relationships>
</file>

<file path=ppt/notesSlides/_rels/notesSlide1685.xml.rels><?xml version="1.0" encoding="UTF-8" standalone="yes"?>
<Relationships xmlns="http://schemas.openxmlformats.org/package/2006/relationships"><Relationship Id="rId2" Type="http://schemas.openxmlformats.org/officeDocument/2006/relationships/slide" Target="../slides/slide1685.xml"/><Relationship Id="rId1" Type="http://schemas.openxmlformats.org/officeDocument/2006/relationships/notesMaster" Target="../notesMasters/notesMaster1.xml"/></Relationships>
</file>

<file path=ppt/notesSlides/_rels/notesSlide1686.xml.rels><?xml version="1.0" encoding="UTF-8" standalone="yes"?>
<Relationships xmlns="http://schemas.openxmlformats.org/package/2006/relationships"><Relationship Id="rId2" Type="http://schemas.openxmlformats.org/officeDocument/2006/relationships/slide" Target="../slides/slide1686.xml"/><Relationship Id="rId1" Type="http://schemas.openxmlformats.org/officeDocument/2006/relationships/notesMaster" Target="../notesMasters/notesMaster1.xml"/></Relationships>
</file>

<file path=ppt/notesSlides/_rels/notesSlide1687.xml.rels><?xml version="1.0" encoding="UTF-8" standalone="yes"?>
<Relationships xmlns="http://schemas.openxmlformats.org/package/2006/relationships"><Relationship Id="rId2" Type="http://schemas.openxmlformats.org/officeDocument/2006/relationships/slide" Target="../slides/slide1687.xml"/><Relationship Id="rId1" Type="http://schemas.openxmlformats.org/officeDocument/2006/relationships/notesMaster" Target="../notesMasters/notesMaster1.xml"/></Relationships>
</file>

<file path=ppt/notesSlides/_rels/notesSlide1688.xml.rels><?xml version="1.0" encoding="UTF-8" standalone="yes"?>
<Relationships xmlns="http://schemas.openxmlformats.org/package/2006/relationships"><Relationship Id="rId2" Type="http://schemas.openxmlformats.org/officeDocument/2006/relationships/slide" Target="../slides/slide1688.xml"/><Relationship Id="rId1" Type="http://schemas.openxmlformats.org/officeDocument/2006/relationships/notesMaster" Target="../notesMasters/notesMaster1.xml"/></Relationships>
</file>

<file path=ppt/notesSlides/_rels/notesSlide1689.xml.rels><?xml version="1.0" encoding="UTF-8" standalone="yes"?>
<Relationships xmlns="http://schemas.openxmlformats.org/package/2006/relationships"><Relationship Id="rId2" Type="http://schemas.openxmlformats.org/officeDocument/2006/relationships/slide" Target="../slides/slide168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0.xml.rels><?xml version="1.0" encoding="UTF-8" standalone="yes"?>
<Relationships xmlns="http://schemas.openxmlformats.org/package/2006/relationships"><Relationship Id="rId2" Type="http://schemas.openxmlformats.org/officeDocument/2006/relationships/slide" Target="../slides/slide1690.xml"/><Relationship Id="rId1" Type="http://schemas.openxmlformats.org/officeDocument/2006/relationships/notesMaster" Target="../notesMasters/notesMaster1.xml"/></Relationships>
</file>

<file path=ppt/notesSlides/_rels/notesSlide1691.xml.rels><?xml version="1.0" encoding="UTF-8" standalone="yes"?>
<Relationships xmlns="http://schemas.openxmlformats.org/package/2006/relationships"><Relationship Id="rId2" Type="http://schemas.openxmlformats.org/officeDocument/2006/relationships/slide" Target="../slides/slide1691.xml"/><Relationship Id="rId1" Type="http://schemas.openxmlformats.org/officeDocument/2006/relationships/notesMaster" Target="../notesMasters/notesMaster1.xml"/></Relationships>
</file>

<file path=ppt/notesSlides/_rels/notesSlide1692.xml.rels><?xml version="1.0" encoding="UTF-8" standalone="yes"?>
<Relationships xmlns="http://schemas.openxmlformats.org/package/2006/relationships"><Relationship Id="rId2" Type="http://schemas.openxmlformats.org/officeDocument/2006/relationships/slide" Target="../slides/slide1692.xml"/><Relationship Id="rId1" Type="http://schemas.openxmlformats.org/officeDocument/2006/relationships/notesMaster" Target="../notesMasters/notesMaster1.xml"/></Relationships>
</file>

<file path=ppt/notesSlides/_rels/notesSlide1693.xml.rels><?xml version="1.0" encoding="UTF-8" standalone="yes"?>
<Relationships xmlns="http://schemas.openxmlformats.org/package/2006/relationships"><Relationship Id="rId2" Type="http://schemas.openxmlformats.org/officeDocument/2006/relationships/slide" Target="../slides/slide1693.xml"/><Relationship Id="rId1" Type="http://schemas.openxmlformats.org/officeDocument/2006/relationships/notesMaster" Target="../notesMasters/notesMaster1.xml"/></Relationships>
</file>

<file path=ppt/notesSlides/_rels/notesSlide1694.xml.rels><?xml version="1.0" encoding="UTF-8" standalone="yes"?>
<Relationships xmlns="http://schemas.openxmlformats.org/package/2006/relationships"><Relationship Id="rId2" Type="http://schemas.openxmlformats.org/officeDocument/2006/relationships/slide" Target="../slides/slide1694.xml"/><Relationship Id="rId1" Type="http://schemas.openxmlformats.org/officeDocument/2006/relationships/notesMaster" Target="../notesMasters/notesMaster1.xml"/></Relationships>
</file>

<file path=ppt/notesSlides/_rels/notesSlide1695.xml.rels><?xml version="1.0" encoding="UTF-8" standalone="yes"?>
<Relationships xmlns="http://schemas.openxmlformats.org/package/2006/relationships"><Relationship Id="rId2" Type="http://schemas.openxmlformats.org/officeDocument/2006/relationships/slide" Target="../slides/slide1695.xml"/><Relationship Id="rId1" Type="http://schemas.openxmlformats.org/officeDocument/2006/relationships/notesMaster" Target="../notesMasters/notesMaster1.xml"/></Relationships>
</file>

<file path=ppt/notesSlides/_rels/notesSlide1696.xml.rels><?xml version="1.0" encoding="UTF-8" standalone="yes"?>
<Relationships xmlns="http://schemas.openxmlformats.org/package/2006/relationships"><Relationship Id="rId2" Type="http://schemas.openxmlformats.org/officeDocument/2006/relationships/slide" Target="../slides/slide1696.xml"/><Relationship Id="rId1" Type="http://schemas.openxmlformats.org/officeDocument/2006/relationships/notesMaster" Target="../notesMasters/notesMaster1.xml"/></Relationships>
</file>

<file path=ppt/notesSlides/_rels/notesSlide1697.xml.rels><?xml version="1.0" encoding="UTF-8" standalone="yes"?>
<Relationships xmlns="http://schemas.openxmlformats.org/package/2006/relationships"><Relationship Id="rId2" Type="http://schemas.openxmlformats.org/officeDocument/2006/relationships/slide" Target="../slides/slide1697.xml"/><Relationship Id="rId1" Type="http://schemas.openxmlformats.org/officeDocument/2006/relationships/notesMaster" Target="../notesMasters/notesMaster1.xml"/></Relationships>
</file>

<file path=ppt/notesSlides/_rels/notesSlide1698.xml.rels><?xml version="1.0" encoding="UTF-8" standalone="yes"?>
<Relationships xmlns="http://schemas.openxmlformats.org/package/2006/relationships"><Relationship Id="rId2" Type="http://schemas.openxmlformats.org/officeDocument/2006/relationships/slide" Target="../slides/slide1698.xml"/><Relationship Id="rId1" Type="http://schemas.openxmlformats.org/officeDocument/2006/relationships/notesMaster" Target="../notesMasters/notesMaster1.xml"/></Relationships>
</file>

<file path=ppt/notesSlides/_rels/notesSlide1699.xml.rels><?xml version="1.0" encoding="UTF-8" standalone="yes"?>
<Relationships xmlns="http://schemas.openxmlformats.org/package/2006/relationships"><Relationship Id="rId2" Type="http://schemas.openxmlformats.org/officeDocument/2006/relationships/slide" Target="../slides/slide16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00.xml.rels><?xml version="1.0" encoding="UTF-8" standalone="yes"?>
<Relationships xmlns="http://schemas.openxmlformats.org/package/2006/relationships"><Relationship Id="rId2" Type="http://schemas.openxmlformats.org/officeDocument/2006/relationships/slide" Target="../slides/slide1700.xml"/><Relationship Id="rId1" Type="http://schemas.openxmlformats.org/officeDocument/2006/relationships/notesMaster" Target="../notesMasters/notesMaster1.xml"/></Relationships>
</file>

<file path=ppt/notesSlides/_rels/notesSlide1701.xml.rels><?xml version="1.0" encoding="UTF-8" standalone="yes"?>
<Relationships xmlns="http://schemas.openxmlformats.org/package/2006/relationships"><Relationship Id="rId3" Type="http://schemas.openxmlformats.org/officeDocument/2006/relationships/hyperlink" Target="https://github.com/CoderContenidos/PracticaIntegradoraCursoBackend" TargetMode="External"/><Relationship Id="rId2" Type="http://schemas.openxmlformats.org/officeDocument/2006/relationships/slide" Target="../slides/slide1701.xml"/><Relationship Id="rId1" Type="http://schemas.openxmlformats.org/officeDocument/2006/relationships/notesMaster" Target="../notesMasters/notesMaster1.xml"/></Relationships>
</file>

<file path=ppt/notesSlides/_rels/notesSlide1702.xml.rels><?xml version="1.0" encoding="UTF-8" standalone="yes"?>
<Relationships xmlns="http://schemas.openxmlformats.org/package/2006/relationships"><Relationship Id="rId3" Type="http://schemas.openxmlformats.org/officeDocument/2006/relationships/hyperlink" Target="https://github.com/CoderContenidos/PracticaIntegradoraCursoBackend" TargetMode="External"/><Relationship Id="rId2" Type="http://schemas.openxmlformats.org/officeDocument/2006/relationships/slide" Target="../slides/slide1702.xml"/><Relationship Id="rId1" Type="http://schemas.openxmlformats.org/officeDocument/2006/relationships/notesMaster" Target="../notesMasters/notesMaster1.xml"/></Relationships>
</file>

<file path=ppt/notesSlides/_rels/notesSlide1703.xml.rels><?xml version="1.0" encoding="UTF-8" standalone="yes"?>
<Relationships xmlns="http://schemas.openxmlformats.org/package/2006/relationships"><Relationship Id="rId2" Type="http://schemas.openxmlformats.org/officeDocument/2006/relationships/slide" Target="../slides/slide1703.xml"/><Relationship Id="rId1" Type="http://schemas.openxmlformats.org/officeDocument/2006/relationships/notesMaster" Target="../notesMasters/notesMaster1.xml"/></Relationships>
</file>

<file path=ppt/notesSlides/_rels/notesSlide1704.xml.rels><?xml version="1.0" encoding="UTF-8" standalone="yes"?>
<Relationships xmlns="http://schemas.openxmlformats.org/package/2006/relationships"><Relationship Id="rId2" Type="http://schemas.openxmlformats.org/officeDocument/2006/relationships/slide" Target="../slides/slide1704.xml"/><Relationship Id="rId1" Type="http://schemas.openxmlformats.org/officeDocument/2006/relationships/notesMaster" Target="../notesMasters/notesMaster1.xml"/></Relationships>
</file>

<file path=ppt/notesSlides/_rels/notesSlide1705.xml.rels><?xml version="1.0" encoding="UTF-8" standalone="yes"?>
<Relationships xmlns="http://schemas.openxmlformats.org/package/2006/relationships"><Relationship Id="rId2" Type="http://schemas.openxmlformats.org/officeDocument/2006/relationships/slide" Target="../slides/slide1705.xml"/><Relationship Id="rId1" Type="http://schemas.openxmlformats.org/officeDocument/2006/relationships/notesMaster" Target="../notesMasters/notesMaster1.xml"/></Relationships>
</file>

<file path=ppt/notesSlides/_rels/notesSlide1706.xml.rels><?xml version="1.0" encoding="UTF-8" standalone="yes"?>
<Relationships xmlns="http://schemas.openxmlformats.org/package/2006/relationships"><Relationship Id="rId2" Type="http://schemas.openxmlformats.org/officeDocument/2006/relationships/slide" Target="../slides/slide1706.xml"/><Relationship Id="rId1" Type="http://schemas.openxmlformats.org/officeDocument/2006/relationships/notesMaster" Target="../notesMasters/notesMaster1.xml"/></Relationships>
</file>

<file path=ppt/notesSlides/_rels/notesSlide1707.xml.rels><?xml version="1.0" encoding="UTF-8" standalone="yes"?>
<Relationships xmlns="http://schemas.openxmlformats.org/package/2006/relationships"><Relationship Id="rId2" Type="http://schemas.openxmlformats.org/officeDocument/2006/relationships/slide" Target="../slides/slide1707.xml"/><Relationship Id="rId1" Type="http://schemas.openxmlformats.org/officeDocument/2006/relationships/notesMaster" Target="../notesMasters/notesMaster1.xml"/></Relationships>
</file>

<file path=ppt/notesSlides/_rels/notesSlide1708.xml.rels><?xml version="1.0" encoding="UTF-8" standalone="yes"?>
<Relationships xmlns="http://schemas.openxmlformats.org/package/2006/relationships"><Relationship Id="rId2" Type="http://schemas.openxmlformats.org/officeDocument/2006/relationships/slide" Target="../slides/slide1708.xml"/><Relationship Id="rId1" Type="http://schemas.openxmlformats.org/officeDocument/2006/relationships/notesMaster" Target="../notesMasters/notesMaster1.xml"/></Relationships>
</file>

<file path=ppt/notesSlides/_rels/notesSlide1709.xml.rels><?xml version="1.0" encoding="UTF-8" standalone="yes"?>
<Relationships xmlns="http://schemas.openxmlformats.org/package/2006/relationships"><Relationship Id="rId2" Type="http://schemas.openxmlformats.org/officeDocument/2006/relationships/slide" Target="../slides/slide170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0.xml.rels><?xml version="1.0" encoding="UTF-8" standalone="yes"?>
<Relationships xmlns="http://schemas.openxmlformats.org/package/2006/relationships"><Relationship Id="rId2" Type="http://schemas.openxmlformats.org/officeDocument/2006/relationships/slide" Target="../slides/slide1710.xml"/><Relationship Id="rId1" Type="http://schemas.openxmlformats.org/officeDocument/2006/relationships/notesMaster" Target="../notesMasters/notesMaster1.xml"/></Relationships>
</file>

<file path=ppt/notesSlides/_rels/notesSlide1711.xml.rels><?xml version="1.0" encoding="UTF-8" standalone="yes"?>
<Relationships xmlns="http://schemas.openxmlformats.org/package/2006/relationships"><Relationship Id="rId2" Type="http://schemas.openxmlformats.org/officeDocument/2006/relationships/slide" Target="../slides/slide1711.xml"/><Relationship Id="rId1" Type="http://schemas.openxmlformats.org/officeDocument/2006/relationships/notesMaster" Target="../notesMasters/notesMaster1.xml"/></Relationships>
</file>

<file path=ppt/notesSlides/_rels/notesSlide1712.xml.rels><?xml version="1.0" encoding="UTF-8" standalone="yes"?>
<Relationships xmlns="http://schemas.openxmlformats.org/package/2006/relationships"><Relationship Id="rId2" Type="http://schemas.openxmlformats.org/officeDocument/2006/relationships/slide" Target="../slides/slide1712.xml"/><Relationship Id="rId1" Type="http://schemas.openxmlformats.org/officeDocument/2006/relationships/notesMaster" Target="../notesMasters/notesMaster1.xml"/></Relationships>
</file>

<file path=ppt/notesSlides/_rels/notesSlide1713.xml.rels><?xml version="1.0" encoding="UTF-8" standalone="yes"?>
<Relationships xmlns="http://schemas.openxmlformats.org/package/2006/relationships"><Relationship Id="rId2" Type="http://schemas.openxmlformats.org/officeDocument/2006/relationships/slide" Target="../slides/slide1713.xml"/><Relationship Id="rId1" Type="http://schemas.openxmlformats.org/officeDocument/2006/relationships/notesMaster" Target="../notesMasters/notesMaster1.xml"/></Relationships>
</file>

<file path=ppt/notesSlides/_rels/notesSlide1714.xml.rels><?xml version="1.0" encoding="UTF-8" standalone="yes"?>
<Relationships xmlns="http://schemas.openxmlformats.org/package/2006/relationships"><Relationship Id="rId2" Type="http://schemas.openxmlformats.org/officeDocument/2006/relationships/slide" Target="../slides/slide1714.xml"/><Relationship Id="rId1" Type="http://schemas.openxmlformats.org/officeDocument/2006/relationships/notesMaster" Target="../notesMasters/notesMaster1.xml"/></Relationships>
</file>

<file path=ppt/notesSlides/_rels/notesSlide1715.xml.rels><?xml version="1.0" encoding="UTF-8" standalone="yes"?>
<Relationships xmlns="http://schemas.openxmlformats.org/package/2006/relationships"><Relationship Id="rId2" Type="http://schemas.openxmlformats.org/officeDocument/2006/relationships/slide" Target="../slides/slide1715.xml"/><Relationship Id="rId1" Type="http://schemas.openxmlformats.org/officeDocument/2006/relationships/notesMaster" Target="../notesMasters/notesMaster1.xml"/></Relationships>
</file>

<file path=ppt/notesSlides/_rels/notesSlide1716.xml.rels><?xml version="1.0" encoding="UTF-8" standalone="yes"?>
<Relationships xmlns="http://schemas.openxmlformats.org/package/2006/relationships"><Relationship Id="rId2" Type="http://schemas.openxmlformats.org/officeDocument/2006/relationships/slide" Target="../slides/slide1716.xml"/><Relationship Id="rId1" Type="http://schemas.openxmlformats.org/officeDocument/2006/relationships/notesMaster" Target="../notesMasters/notesMaster1.xml"/></Relationships>
</file>

<file path=ppt/notesSlides/_rels/notesSlide1717.xml.rels><?xml version="1.0" encoding="UTF-8" standalone="yes"?>
<Relationships xmlns="http://schemas.openxmlformats.org/package/2006/relationships"><Relationship Id="rId2" Type="http://schemas.openxmlformats.org/officeDocument/2006/relationships/slide" Target="../slides/slide1717.xml"/><Relationship Id="rId1" Type="http://schemas.openxmlformats.org/officeDocument/2006/relationships/notesMaster" Target="../notesMasters/notesMaster1.xml"/></Relationships>
</file>

<file path=ppt/notesSlides/_rels/notesSlide1718.xml.rels><?xml version="1.0" encoding="UTF-8" standalone="yes"?>
<Relationships xmlns="http://schemas.openxmlformats.org/package/2006/relationships"><Relationship Id="rId2" Type="http://schemas.openxmlformats.org/officeDocument/2006/relationships/slide" Target="../slides/slide1718.xml"/><Relationship Id="rId1" Type="http://schemas.openxmlformats.org/officeDocument/2006/relationships/notesMaster" Target="../notesMasters/notesMaster1.xml"/></Relationships>
</file>

<file path=ppt/notesSlides/_rels/notesSlide1719.xml.rels><?xml version="1.0" encoding="UTF-8" standalone="yes"?>
<Relationships xmlns="http://schemas.openxmlformats.org/package/2006/relationships"><Relationship Id="rId2" Type="http://schemas.openxmlformats.org/officeDocument/2006/relationships/slide" Target="../slides/slide171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0.xml.rels><?xml version="1.0" encoding="UTF-8" standalone="yes"?>
<Relationships xmlns="http://schemas.openxmlformats.org/package/2006/relationships"><Relationship Id="rId2" Type="http://schemas.openxmlformats.org/officeDocument/2006/relationships/slide" Target="../slides/slide1720.xml"/><Relationship Id="rId1" Type="http://schemas.openxmlformats.org/officeDocument/2006/relationships/notesMaster" Target="../notesMasters/notesMaster1.xml"/></Relationships>
</file>

<file path=ppt/notesSlides/_rels/notesSlide1721.xml.rels><?xml version="1.0" encoding="UTF-8" standalone="yes"?>
<Relationships xmlns="http://schemas.openxmlformats.org/package/2006/relationships"><Relationship Id="rId2" Type="http://schemas.openxmlformats.org/officeDocument/2006/relationships/slide" Target="../slides/slide1721.xml"/><Relationship Id="rId1" Type="http://schemas.openxmlformats.org/officeDocument/2006/relationships/notesMaster" Target="../notesMasters/notesMaster1.xml"/></Relationships>
</file>

<file path=ppt/notesSlides/_rels/notesSlide1722.xml.rels><?xml version="1.0" encoding="UTF-8" standalone="yes"?>
<Relationships xmlns="http://schemas.openxmlformats.org/package/2006/relationships"><Relationship Id="rId2" Type="http://schemas.openxmlformats.org/officeDocument/2006/relationships/slide" Target="../slides/slide1722.xml"/><Relationship Id="rId1" Type="http://schemas.openxmlformats.org/officeDocument/2006/relationships/notesMaster" Target="../notesMasters/notesMaster1.xml"/></Relationships>
</file>

<file path=ppt/notesSlides/_rels/notesSlide1723.xml.rels><?xml version="1.0" encoding="UTF-8" standalone="yes"?>
<Relationships xmlns="http://schemas.openxmlformats.org/package/2006/relationships"><Relationship Id="rId2" Type="http://schemas.openxmlformats.org/officeDocument/2006/relationships/slide" Target="../slides/slide1723.xml"/><Relationship Id="rId1" Type="http://schemas.openxmlformats.org/officeDocument/2006/relationships/notesMaster" Target="../notesMasters/notesMaster1.xml"/></Relationships>
</file>

<file path=ppt/notesSlides/_rels/notesSlide1724.xml.rels><?xml version="1.0" encoding="UTF-8" standalone="yes"?>
<Relationships xmlns="http://schemas.openxmlformats.org/package/2006/relationships"><Relationship Id="rId2" Type="http://schemas.openxmlformats.org/officeDocument/2006/relationships/slide" Target="../slides/slide1724.xml"/><Relationship Id="rId1" Type="http://schemas.openxmlformats.org/officeDocument/2006/relationships/notesMaster" Target="../notesMasters/notesMaster1.xml"/></Relationships>
</file>

<file path=ppt/notesSlides/_rels/notesSlide1725.xml.rels><?xml version="1.0" encoding="UTF-8" standalone="yes"?>
<Relationships xmlns="http://schemas.openxmlformats.org/package/2006/relationships"><Relationship Id="rId2" Type="http://schemas.openxmlformats.org/officeDocument/2006/relationships/slide" Target="../slides/slide1725.xml"/><Relationship Id="rId1" Type="http://schemas.openxmlformats.org/officeDocument/2006/relationships/notesMaster" Target="../notesMasters/notesMaster1.xml"/></Relationships>
</file>

<file path=ppt/notesSlides/_rels/notesSlide1726.xml.rels><?xml version="1.0" encoding="UTF-8" standalone="yes"?>
<Relationships xmlns="http://schemas.openxmlformats.org/package/2006/relationships"><Relationship Id="rId2" Type="http://schemas.openxmlformats.org/officeDocument/2006/relationships/slide" Target="../slides/slide1726.xml"/><Relationship Id="rId1" Type="http://schemas.openxmlformats.org/officeDocument/2006/relationships/notesMaster" Target="../notesMasters/notesMaster1.xml"/></Relationships>
</file>

<file path=ppt/notesSlides/_rels/notesSlide1727.xml.rels><?xml version="1.0" encoding="UTF-8" standalone="yes"?>
<Relationships xmlns="http://schemas.openxmlformats.org/package/2006/relationships"><Relationship Id="rId2" Type="http://schemas.openxmlformats.org/officeDocument/2006/relationships/slide" Target="../slides/slide1727.xml"/><Relationship Id="rId1" Type="http://schemas.openxmlformats.org/officeDocument/2006/relationships/notesMaster" Target="../notesMasters/notesMaster1.xml"/></Relationships>
</file>

<file path=ppt/notesSlides/_rels/notesSlide1728.xml.rels><?xml version="1.0" encoding="UTF-8" standalone="yes"?>
<Relationships xmlns="http://schemas.openxmlformats.org/package/2006/relationships"><Relationship Id="rId2" Type="http://schemas.openxmlformats.org/officeDocument/2006/relationships/slide" Target="../slides/slide1728.xml"/><Relationship Id="rId1" Type="http://schemas.openxmlformats.org/officeDocument/2006/relationships/notesMaster" Target="../notesMasters/notesMaster1.xml"/></Relationships>
</file>

<file path=ppt/notesSlides/_rels/notesSlide1729.xml.rels><?xml version="1.0" encoding="UTF-8" standalone="yes"?>
<Relationships xmlns="http://schemas.openxmlformats.org/package/2006/relationships"><Relationship Id="rId2" Type="http://schemas.openxmlformats.org/officeDocument/2006/relationships/slide" Target="../slides/slide172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0.xml.rels><?xml version="1.0" encoding="UTF-8" standalone="yes"?>
<Relationships xmlns="http://schemas.openxmlformats.org/package/2006/relationships"><Relationship Id="rId2" Type="http://schemas.openxmlformats.org/officeDocument/2006/relationships/slide" Target="../slides/slide1730.xml"/><Relationship Id="rId1" Type="http://schemas.openxmlformats.org/officeDocument/2006/relationships/notesMaster" Target="../notesMasters/notesMaster1.xml"/></Relationships>
</file>

<file path=ppt/notesSlides/_rels/notesSlide1731.xml.rels><?xml version="1.0" encoding="UTF-8" standalone="yes"?>
<Relationships xmlns="http://schemas.openxmlformats.org/package/2006/relationships"><Relationship Id="rId2" Type="http://schemas.openxmlformats.org/officeDocument/2006/relationships/slide" Target="../slides/slide1731.xml"/><Relationship Id="rId1" Type="http://schemas.openxmlformats.org/officeDocument/2006/relationships/notesMaster" Target="../notesMasters/notesMaster1.xml"/></Relationships>
</file>

<file path=ppt/notesSlides/_rels/notesSlide1732.xml.rels><?xml version="1.0" encoding="UTF-8" standalone="yes"?>
<Relationships xmlns="http://schemas.openxmlformats.org/package/2006/relationships"><Relationship Id="rId2" Type="http://schemas.openxmlformats.org/officeDocument/2006/relationships/slide" Target="../slides/slide1732.xml"/><Relationship Id="rId1" Type="http://schemas.openxmlformats.org/officeDocument/2006/relationships/notesMaster" Target="../notesMasters/notesMaster1.xml"/></Relationships>
</file>

<file path=ppt/notesSlides/_rels/notesSlide1733.xml.rels><?xml version="1.0" encoding="UTF-8" standalone="yes"?>
<Relationships xmlns="http://schemas.openxmlformats.org/package/2006/relationships"><Relationship Id="rId2" Type="http://schemas.openxmlformats.org/officeDocument/2006/relationships/slide" Target="../slides/slide1733.xml"/><Relationship Id="rId1" Type="http://schemas.openxmlformats.org/officeDocument/2006/relationships/notesMaster" Target="../notesMasters/notesMaster1.xml"/></Relationships>
</file>

<file path=ppt/notesSlides/_rels/notesSlide1734.xml.rels><?xml version="1.0" encoding="UTF-8" standalone="yes"?>
<Relationships xmlns="http://schemas.openxmlformats.org/package/2006/relationships"><Relationship Id="rId2" Type="http://schemas.openxmlformats.org/officeDocument/2006/relationships/slide" Target="../slides/slide1734.xml"/><Relationship Id="rId1" Type="http://schemas.openxmlformats.org/officeDocument/2006/relationships/notesMaster" Target="../notesMasters/notesMaster1.xml"/></Relationships>
</file>

<file path=ppt/notesSlides/_rels/notesSlide1735.xml.rels><?xml version="1.0" encoding="UTF-8" standalone="yes"?>
<Relationships xmlns="http://schemas.openxmlformats.org/package/2006/relationships"><Relationship Id="rId2" Type="http://schemas.openxmlformats.org/officeDocument/2006/relationships/slide" Target="../slides/slide1735.xml"/><Relationship Id="rId1" Type="http://schemas.openxmlformats.org/officeDocument/2006/relationships/notesMaster" Target="../notesMasters/notesMaster1.xml"/></Relationships>
</file>

<file path=ppt/notesSlides/_rels/notesSlide1736.xml.rels><?xml version="1.0" encoding="UTF-8" standalone="yes"?>
<Relationships xmlns="http://schemas.openxmlformats.org/package/2006/relationships"><Relationship Id="rId2" Type="http://schemas.openxmlformats.org/officeDocument/2006/relationships/slide" Target="../slides/slide1736.xml"/><Relationship Id="rId1" Type="http://schemas.openxmlformats.org/officeDocument/2006/relationships/notesMaster" Target="../notesMasters/notesMaster1.xml"/></Relationships>
</file>

<file path=ppt/notesSlides/_rels/notesSlide1737.xml.rels><?xml version="1.0" encoding="UTF-8" standalone="yes"?>
<Relationships xmlns="http://schemas.openxmlformats.org/package/2006/relationships"><Relationship Id="rId2" Type="http://schemas.openxmlformats.org/officeDocument/2006/relationships/slide" Target="../slides/slide1737.xml"/><Relationship Id="rId1" Type="http://schemas.openxmlformats.org/officeDocument/2006/relationships/notesMaster" Target="../notesMasters/notesMaster1.xml"/></Relationships>
</file>

<file path=ppt/notesSlides/_rels/notesSlide1738.xml.rels><?xml version="1.0" encoding="UTF-8" standalone="yes"?>
<Relationships xmlns="http://schemas.openxmlformats.org/package/2006/relationships"><Relationship Id="rId2" Type="http://schemas.openxmlformats.org/officeDocument/2006/relationships/slide" Target="../slides/slide1738.xml"/><Relationship Id="rId1" Type="http://schemas.openxmlformats.org/officeDocument/2006/relationships/notesMaster" Target="../notesMasters/notesMaster1.xml"/></Relationships>
</file>

<file path=ppt/notesSlides/_rels/notesSlide1739.xml.rels><?xml version="1.0" encoding="UTF-8" standalone="yes"?>
<Relationships xmlns="http://schemas.openxmlformats.org/package/2006/relationships"><Relationship Id="rId2" Type="http://schemas.openxmlformats.org/officeDocument/2006/relationships/slide" Target="../slides/slide173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0.xml.rels><?xml version="1.0" encoding="UTF-8" standalone="yes"?>
<Relationships xmlns="http://schemas.openxmlformats.org/package/2006/relationships"><Relationship Id="rId2" Type="http://schemas.openxmlformats.org/officeDocument/2006/relationships/slide" Target="../slides/slide1740.xml"/><Relationship Id="rId1" Type="http://schemas.openxmlformats.org/officeDocument/2006/relationships/notesMaster" Target="../notesMasters/notesMaster1.xml"/></Relationships>
</file>

<file path=ppt/notesSlides/_rels/notesSlide1741.xml.rels><?xml version="1.0" encoding="UTF-8" standalone="yes"?>
<Relationships xmlns="http://schemas.openxmlformats.org/package/2006/relationships"><Relationship Id="rId2" Type="http://schemas.openxmlformats.org/officeDocument/2006/relationships/slide" Target="../slides/slide1741.xml"/><Relationship Id="rId1" Type="http://schemas.openxmlformats.org/officeDocument/2006/relationships/notesMaster" Target="../notesMasters/notesMaster1.xml"/></Relationships>
</file>

<file path=ppt/notesSlides/_rels/notesSlide1742.xml.rels><?xml version="1.0" encoding="UTF-8" standalone="yes"?>
<Relationships xmlns="http://schemas.openxmlformats.org/package/2006/relationships"><Relationship Id="rId2" Type="http://schemas.openxmlformats.org/officeDocument/2006/relationships/slide" Target="../slides/slide1742.xml"/><Relationship Id="rId1" Type="http://schemas.openxmlformats.org/officeDocument/2006/relationships/notesMaster" Target="../notesMasters/notesMaster1.xml"/></Relationships>
</file>

<file path=ppt/notesSlides/_rels/notesSlide1743.xml.rels><?xml version="1.0" encoding="UTF-8" standalone="yes"?>
<Relationships xmlns="http://schemas.openxmlformats.org/package/2006/relationships"><Relationship Id="rId2" Type="http://schemas.openxmlformats.org/officeDocument/2006/relationships/slide" Target="../slides/slide1743.xml"/><Relationship Id="rId1" Type="http://schemas.openxmlformats.org/officeDocument/2006/relationships/notesMaster" Target="../notesMasters/notesMaster1.xml"/></Relationships>
</file>

<file path=ppt/notesSlides/_rels/notesSlide1744.xml.rels><?xml version="1.0" encoding="UTF-8" standalone="yes"?>
<Relationships xmlns="http://schemas.openxmlformats.org/package/2006/relationships"><Relationship Id="rId2" Type="http://schemas.openxmlformats.org/officeDocument/2006/relationships/slide" Target="../slides/slide1744.xml"/><Relationship Id="rId1" Type="http://schemas.openxmlformats.org/officeDocument/2006/relationships/notesMaster" Target="../notesMasters/notesMaster1.xml"/></Relationships>
</file>

<file path=ppt/notesSlides/_rels/notesSlide1745.xml.rels><?xml version="1.0" encoding="UTF-8" standalone="yes"?>
<Relationships xmlns="http://schemas.openxmlformats.org/package/2006/relationships"><Relationship Id="rId2" Type="http://schemas.openxmlformats.org/officeDocument/2006/relationships/slide" Target="../slides/slide1745.xml"/><Relationship Id="rId1" Type="http://schemas.openxmlformats.org/officeDocument/2006/relationships/notesMaster" Target="../notesMasters/notesMaster1.xml"/></Relationships>
</file>

<file path=ppt/notesSlides/_rels/notesSlide1746.xml.rels><?xml version="1.0" encoding="UTF-8" standalone="yes"?>
<Relationships xmlns="http://schemas.openxmlformats.org/package/2006/relationships"><Relationship Id="rId2" Type="http://schemas.openxmlformats.org/officeDocument/2006/relationships/slide" Target="../slides/slide1746.xml"/><Relationship Id="rId1" Type="http://schemas.openxmlformats.org/officeDocument/2006/relationships/notesMaster" Target="../notesMasters/notesMaster1.xml"/></Relationships>
</file>

<file path=ppt/notesSlides/_rels/notesSlide1747.xml.rels><?xml version="1.0" encoding="UTF-8" standalone="yes"?>
<Relationships xmlns="http://schemas.openxmlformats.org/package/2006/relationships"><Relationship Id="rId2" Type="http://schemas.openxmlformats.org/officeDocument/2006/relationships/slide" Target="../slides/slide1747.xml"/><Relationship Id="rId1" Type="http://schemas.openxmlformats.org/officeDocument/2006/relationships/notesMaster" Target="../notesMasters/notesMaster1.xml"/></Relationships>
</file>

<file path=ppt/notesSlides/_rels/notesSlide1748.xml.rels><?xml version="1.0" encoding="UTF-8" standalone="yes"?>
<Relationships xmlns="http://schemas.openxmlformats.org/package/2006/relationships"><Relationship Id="rId2" Type="http://schemas.openxmlformats.org/officeDocument/2006/relationships/slide" Target="../slides/slide1748.xml"/><Relationship Id="rId1" Type="http://schemas.openxmlformats.org/officeDocument/2006/relationships/notesMaster" Target="../notesMasters/notesMaster1.xml"/></Relationships>
</file>

<file path=ppt/notesSlides/_rels/notesSlide1749.xml.rels><?xml version="1.0" encoding="UTF-8" standalone="yes"?>
<Relationships xmlns="http://schemas.openxmlformats.org/package/2006/relationships"><Relationship Id="rId2" Type="http://schemas.openxmlformats.org/officeDocument/2006/relationships/slide" Target="../slides/slide174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0.xml.rels><?xml version="1.0" encoding="UTF-8" standalone="yes"?>
<Relationships xmlns="http://schemas.openxmlformats.org/package/2006/relationships"><Relationship Id="rId3" Type="http://schemas.openxmlformats.org/officeDocument/2006/relationships/hyperlink" Target="https://docs.google.com/presentation/d/1vieCGzAPuYf5vWsu8Xgbn_2Ax4QNLnXO/edit?usp=sharing&amp;ouid=103396586770751045195&amp;rtpof=true&amp;sd=true" TargetMode="External"/><Relationship Id="rId2" Type="http://schemas.openxmlformats.org/officeDocument/2006/relationships/slide" Target="../slides/slide1750.xml"/><Relationship Id="rId1" Type="http://schemas.openxmlformats.org/officeDocument/2006/relationships/notesMaster" Target="../notesMasters/notesMaster1.xml"/><Relationship Id="rId4" Type="http://schemas.openxmlformats.org/officeDocument/2006/relationships/hyperlink" Target="https://www.youtube.com/watch?v=PJL8iYTIY3E&amp;feature=youtu.be" TargetMode="External"/></Relationships>
</file>

<file path=ppt/notesSlides/_rels/notesSlide1751.xml.rels><?xml version="1.0" encoding="UTF-8" standalone="yes"?>
<Relationships xmlns="http://schemas.openxmlformats.org/package/2006/relationships"><Relationship Id="rId2" Type="http://schemas.openxmlformats.org/officeDocument/2006/relationships/slide" Target="../slides/slide1751.xml"/><Relationship Id="rId1" Type="http://schemas.openxmlformats.org/officeDocument/2006/relationships/notesMaster" Target="../notesMasters/notesMaster1.xml"/></Relationships>
</file>

<file path=ppt/notesSlides/_rels/notesSlide1752.xml.rels><?xml version="1.0" encoding="UTF-8" standalone="yes"?>
<Relationships xmlns="http://schemas.openxmlformats.org/package/2006/relationships"><Relationship Id="rId2" Type="http://schemas.openxmlformats.org/officeDocument/2006/relationships/slide" Target="../slides/slide1752.xml"/><Relationship Id="rId1" Type="http://schemas.openxmlformats.org/officeDocument/2006/relationships/notesMaster" Target="../notesMasters/notesMaster1.xml"/></Relationships>
</file>

<file path=ppt/notesSlides/_rels/notesSlide1753.xml.rels><?xml version="1.0" encoding="UTF-8" standalone="yes"?>
<Relationships xmlns="http://schemas.openxmlformats.org/package/2006/relationships"><Relationship Id="rId2" Type="http://schemas.openxmlformats.org/officeDocument/2006/relationships/slide" Target="../slides/slide1753.xml"/><Relationship Id="rId1" Type="http://schemas.openxmlformats.org/officeDocument/2006/relationships/notesMaster" Target="../notesMasters/notesMaster1.xml"/></Relationships>
</file>

<file path=ppt/notesSlides/_rels/notesSlide1754.xml.rels><?xml version="1.0" encoding="UTF-8" standalone="yes"?>
<Relationships xmlns="http://schemas.openxmlformats.org/package/2006/relationships"><Relationship Id="rId2" Type="http://schemas.openxmlformats.org/officeDocument/2006/relationships/slide" Target="../slides/slide1754.xml"/><Relationship Id="rId1" Type="http://schemas.openxmlformats.org/officeDocument/2006/relationships/notesMaster" Target="../notesMasters/notesMaster1.xml"/></Relationships>
</file>

<file path=ppt/notesSlides/_rels/notesSlide1755.xml.rels><?xml version="1.0" encoding="UTF-8" standalone="yes"?>
<Relationships xmlns="http://schemas.openxmlformats.org/package/2006/relationships"><Relationship Id="rId2" Type="http://schemas.openxmlformats.org/officeDocument/2006/relationships/slide" Target="../slides/slide1755.xml"/><Relationship Id="rId1" Type="http://schemas.openxmlformats.org/officeDocument/2006/relationships/notesMaster" Target="../notesMasters/notesMaster1.xml"/></Relationships>
</file>

<file path=ppt/notesSlides/_rels/notesSlide1756.xml.rels><?xml version="1.0" encoding="UTF-8" standalone="yes"?>
<Relationships xmlns="http://schemas.openxmlformats.org/package/2006/relationships"><Relationship Id="rId2" Type="http://schemas.openxmlformats.org/officeDocument/2006/relationships/slide" Target="../slides/slide1756.xml"/><Relationship Id="rId1" Type="http://schemas.openxmlformats.org/officeDocument/2006/relationships/notesMaster" Target="../notesMasters/notesMaster1.xml"/></Relationships>
</file>

<file path=ppt/notesSlides/_rels/notesSlide1757.xml.rels><?xml version="1.0" encoding="UTF-8" standalone="yes"?>
<Relationships xmlns="http://schemas.openxmlformats.org/package/2006/relationships"><Relationship Id="rId2" Type="http://schemas.openxmlformats.org/officeDocument/2006/relationships/slide" Target="../slides/slide1757.xml"/><Relationship Id="rId1" Type="http://schemas.openxmlformats.org/officeDocument/2006/relationships/notesMaster" Target="../notesMasters/notesMaster1.xml"/></Relationships>
</file>

<file path=ppt/notesSlides/_rels/notesSlide1758.xml.rels><?xml version="1.0" encoding="UTF-8" standalone="yes"?>
<Relationships xmlns="http://schemas.openxmlformats.org/package/2006/relationships"><Relationship Id="rId2" Type="http://schemas.openxmlformats.org/officeDocument/2006/relationships/slide" Target="../slides/slide1758.xml"/><Relationship Id="rId1" Type="http://schemas.openxmlformats.org/officeDocument/2006/relationships/notesMaster" Target="../notesMasters/notesMaster1.xml"/></Relationships>
</file>

<file path=ppt/notesSlides/_rels/notesSlide1759.xml.rels><?xml version="1.0" encoding="UTF-8" standalone="yes"?>
<Relationships xmlns="http://schemas.openxmlformats.org/package/2006/relationships"><Relationship Id="rId2" Type="http://schemas.openxmlformats.org/officeDocument/2006/relationships/slide" Target="../slides/slide175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0.xml.rels><?xml version="1.0" encoding="UTF-8" standalone="yes"?>
<Relationships xmlns="http://schemas.openxmlformats.org/package/2006/relationships"><Relationship Id="rId2" Type="http://schemas.openxmlformats.org/officeDocument/2006/relationships/slide" Target="../slides/slide1760.xml"/><Relationship Id="rId1" Type="http://schemas.openxmlformats.org/officeDocument/2006/relationships/notesMaster" Target="../notesMasters/notesMaster1.xml"/></Relationships>
</file>

<file path=ppt/notesSlides/_rels/notesSlide1761.xml.rels><?xml version="1.0" encoding="UTF-8" standalone="yes"?>
<Relationships xmlns="http://schemas.openxmlformats.org/package/2006/relationships"><Relationship Id="rId2" Type="http://schemas.openxmlformats.org/officeDocument/2006/relationships/slide" Target="../slides/slide1761.xml"/><Relationship Id="rId1" Type="http://schemas.openxmlformats.org/officeDocument/2006/relationships/notesMaster" Target="../notesMasters/notesMaster1.xml"/></Relationships>
</file>

<file path=ppt/notesSlides/_rels/notesSlide1762.xml.rels><?xml version="1.0" encoding="UTF-8" standalone="yes"?>
<Relationships xmlns="http://schemas.openxmlformats.org/package/2006/relationships"><Relationship Id="rId2" Type="http://schemas.openxmlformats.org/officeDocument/2006/relationships/slide" Target="../slides/slide1762.xml"/><Relationship Id="rId1" Type="http://schemas.openxmlformats.org/officeDocument/2006/relationships/notesMaster" Target="../notesMasters/notesMaster1.xml"/></Relationships>
</file>

<file path=ppt/notesSlides/_rels/notesSlide1763.xml.rels><?xml version="1.0" encoding="UTF-8" standalone="yes"?>
<Relationships xmlns="http://schemas.openxmlformats.org/package/2006/relationships"><Relationship Id="rId2" Type="http://schemas.openxmlformats.org/officeDocument/2006/relationships/slide" Target="../slides/slide1763.xml"/><Relationship Id="rId1" Type="http://schemas.openxmlformats.org/officeDocument/2006/relationships/notesMaster" Target="../notesMasters/notesMaster1.xml"/></Relationships>
</file>

<file path=ppt/notesSlides/_rels/notesSlide1764.xml.rels><?xml version="1.0" encoding="UTF-8" standalone="yes"?>
<Relationships xmlns="http://schemas.openxmlformats.org/package/2006/relationships"><Relationship Id="rId2" Type="http://schemas.openxmlformats.org/officeDocument/2006/relationships/slide" Target="../slides/slide1764.xml"/><Relationship Id="rId1" Type="http://schemas.openxmlformats.org/officeDocument/2006/relationships/notesMaster" Target="../notesMasters/notesMaster1.xml"/></Relationships>
</file>

<file path=ppt/notesSlides/_rels/notesSlide1765.xml.rels><?xml version="1.0" encoding="UTF-8" standalone="yes"?>
<Relationships xmlns="http://schemas.openxmlformats.org/package/2006/relationships"><Relationship Id="rId2" Type="http://schemas.openxmlformats.org/officeDocument/2006/relationships/slide" Target="../slides/slide1765.xml"/><Relationship Id="rId1" Type="http://schemas.openxmlformats.org/officeDocument/2006/relationships/notesMaster" Target="../notesMasters/notesMaster1.xml"/></Relationships>
</file>

<file path=ppt/notesSlides/_rels/notesSlide1766.xml.rels><?xml version="1.0" encoding="UTF-8" standalone="yes"?>
<Relationships xmlns="http://schemas.openxmlformats.org/package/2006/relationships"><Relationship Id="rId2" Type="http://schemas.openxmlformats.org/officeDocument/2006/relationships/slide" Target="../slides/slide1766.xml"/><Relationship Id="rId1" Type="http://schemas.openxmlformats.org/officeDocument/2006/relationships/notesMaster" Target="../notesMasters/notesMaster1.xml"/></Relationships>
</file>

<file path=ppt/notesSlides/_rels/notesSlide1767.xml.rels><?xml version="1.0" encoding="UTF-8" standalone="yes"?>
<Relationships xmlns="http://schemas.openxmlformats.org/package/2006/relationships"><Relationship Id="rId2" Type="http://schemas.openxmlformats.org/officeDocument/2006/relationships/slide" Target="../slides/slide1767.xml"/><Relationship Id="rId1" Type="http://schemas.openxmlformats.org/officeDocument/2006/relationships/notesMaster" Target="../notesMasters/notesMaster1.xml"/></Relationships>
</file>

<file path=ppt/notesSlides/_rels/notesSlide1768.xml.rels><?xml version="1.0" encoding="UTF-8" standalone="yes"?>
<Relationships xmlns="http://schemas.openxmlformats.org/package/2006/relationships"><Relationship Id="rId2" Type="http://schemas.openxmlformats.org/officeDocument/2006/relationships/slide" Target="../slides/slide1768.xml"/><Relationship Id="rId1" Type="http://schemas.openxmlformats.org/officeDocument/2006/relationships/notesMaster" Target="../notesMasters/notesMaster1.xml"/></Relationships>
</file>

<file path=ppt/notesSlides/_rels/notesSlide1769.xml.rels><?xml version="1.0" encoding="UTF-8" standalone="yes"?>
<Relationships xmlns="http://schemas.openxmlformats.org/package/2006/relationships"><Relationship Id="rId2" Type="http://schemas.openxmlformats.org/officeDocument/2006/relationships/slide" Target="../slides/slide176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0.xml.rels><?xml version="1.0" encoding="UTF-8" standalone="yes"?>
<Relationships xmlns="http://schemas.openxmlformats.org/package/2006/relationships"><Relationship Id="rId2" Type="http://schemas.openxmlformats.org/officeDocument/2006/relationships/slide" Target="../slides/slide1770.xml"/><Relationship Id="rId1" Type="http://schemas.openxmlformats.org/officeDocument/2006/relationships/notesMaster" Target="../notesMasters/notesMaster1.xml"/></Relationships>
</file>

<file path=ppt/notesSlides/_rels/notesSlide1771.xml.rels><?xml version="1.0" encoding="UTF-8" standalone="yes"?>
<Relationships xmlns="http://schemas.openxmlformats.org/package/2006/relationships"><Relationship Id="rId2" Type="http://schemas.openxmlformats.org/officeDocument/2006/relationships/slide" Target="../slides/slide1771.xml"/><Relationship Id="rId1" Type="http://schemas.openxmlformats.org/officeDocument/2006/relationships/notesMaster" Target="../notesMasters/notesMaster1.xml"/></Relationships>
</file>

<file path=ppt/notesSlides/_rels/notesSlide1772.xml.rels><?xml version="1.0" encoding="UTF-8" standalone="yes"?>
<Relationships xmlns="http://schemas.openxmlformats.org/package/2006/relationships"><Relationship Id="rId2" Type="http://schemas.openxmlformats.org/officeDocument/2006/relationships/slide" Target="../slides/slide1772.xml"/><Relationship Id="rId1" Type="http://schemas.openxmlformats.org/officeDocument/2006/relationships/notesMaster" Target="../notesMasters/notesMaster1.xml"/></Relationships>
</file>

<file path=ppt/notesSlides/_rels/notesSlide1773.xml.rels><?xml version="1.0" encoding="UTF-8" standalone="yes"?>
<Relationships xmlns="http://schemas.openxmlformats.org/package/2006/relationships"><Relationship Id="rId2" Type="http://schemas.openxmlformats.org/officeDocument/2006/relationships/slide" Target="../slides/slide1773.xml"/><Relationship Id="rId1" Type="http://schemas.openxmlformats.org/officeDocument/2006/relationships/notesMaster" Target="../notesMasters/notesMaster1.xml"/></Relationships>
</file>

<file path=ppt/notesSlides/_rels/notesSlide1774.xml.rels><?xml version="1.0" encoding="UTF-8" standalone="yes"?>
<Relationships xmlns="http://schemas.openxmlformats.org/package/2006/relationships"><Relationship Id="rId2" Type="http://schemas.openxmlformats.org/officeDocument/2006/relationships/slide" Target="../slides/slide1774.xml"/><Relationship Id="rId1" Type="http://schemas.openxmlformats.org/officeDocument/2006/relationships/notesMaster" Target="../notesMasters/notesMaster1.xml"/></Relationships>
</file>

<file path=ppt/notesSlides/_rels/notesSlide1775.xml.rels><?xml version="1.0" encoding="UTF-8" standalone="yes"?>
<Relationships xmlns="http://schemas.openxmlformats.org/package/2006/relationships"><Relationship Id="rId2" Type="http://schemas.openxmlformats.org/officeDocument/2006/relationships/slide" Target="../slides/slide1775.xml"/><Relationship Id="rId1" Type="http://schemas.openxmlformats.org/officeDocument/2006/relationships/notesMaster" Target="../notesMasters/notesMaster1.xml"/></Relationships>
</file>

<file path=ppt/notesSlides/_rels/notesSlide1776.xml.rels><?xml version="1.0" encoding="UTF-8" standalone="yes"?>
<Relationships xmlns="http://schemas.openxmlformats.org/package/2006/relationships"><Relationship Id="rId2" Type="http://schemas.openxmlformats.org/officeDocument/2006/relationships/slide" Target="../slides/slide1776.xml"/><Relationship Id="rId1" Type="http://schemas.openxmlformats.org/officeDocument/2006/relationships/notesMaster" Target="../notesMasters/notesMaster1.xml"/></Relationships>
</file>

<file path=ppt/notesSlides/_rels/notesSlide1777.xml.rels><?xml version="1.0" encoding="UTF-8" standalone="yes"?>
<Relationships xmlns="http://schemas.openxmlformats.org/package/2006/relationships"><Relationship Id="rId2" Type="http://schemas.openxmlformats.org/officeDocument/2006/relationships/slide" Target="../slides/slide1777.xml"/><Relationship Id="rId1" Type="http://schemas.openxmlformats.org/officeDocument/2006/relationships/notesMaster" Target="../notesMasters/notesMaster1.xml"/></Relationships>
</file>

<file path=ppt/notesSlides/_rels/notesSlide1778.xml.rels><?xml version="1.0" encoding="UTF-8" standalone="yes"?>
<Relationships xmlns="http://schemas.openxmlformats.org/package/2006/relationships"><Relationship Id="rId2" Type="http://schemas.openxmlformats.org/officeDocument/2006/relationships/slide" Target="../slides/slide1778.xml"/><Relationship Id="rId1" Type="http://schemas.openxmlformats.org/officeDocument/2006/relationships/notesMaster" Target="../notesMasters/notesMaster1.xml"/></Relationships>
</file>

<file path=ppt/notesSlides/_rels/notesSlide1779.xml.rels><?xml version="1.0" encoding="UTF-8" standalone="yes"?>
<Relationships xmlns="http://schemas.openxmlformats.org/package/2006/relationships"><Relationship Id="rId2" Type="http://schemas.openxmlformats.org/officeDocument/2006/relationships/slide" Target="../slides/slide17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0.xml.rels><?xml version="1.0" encoding="UTF-8" standalone="yes"?>
<Relationships xmlns="http://schemas.openxmlformats.org/package/2006/relationships"><Relationship Id="rId2" Type="http://schemas.openxmlformats.org/officeDocument/2006/relationships/slide" Target="../slides/slide1780.xml"/><Relationship Id="rId1" Type="http://schemas.openxmlformats.org/officeDocument/2006/relationships/notesMaster" Target="../notesMasters/notesMaster1.xml"/></Relationships>
</file>

<file path=ppt/notesSlides/_rels/notesSlide1781.xml.rels><?xml version="1.0" encoding="UTF-8" standalone="yes"?>
<Relationships xmlns="http://schemas.openxmlformats.org/package/2006/relationships"><Relationship Id="rId2" Type="http://schemas.openxmlformats.org/officeDocument/2006/relationships/slide" Target="../slides/slide1781.xml"/><Relationship Id="rId1" Type="http://schemas.openxmlformats.org/officeDocument/2006/relationships/notesMaster" Target="../notesMasters/notesMaster1.xml"/></Relationships>
</file>

<file path=ppt/notesSlides/_rels/notesSlide1782.xml.rels><?xml version="1.0" encoding="UTF-8" standalone="yes"?>
<Relationships xmlns="http://schemas.openxmlformats.org/package/2006/relationships"><Relationship Id="rId2" Type="http://schemas.openxmlformats.org/officeDocument/2006/relationships/slide" Target="../slides/slide1782.xml"/><Relationship Id="rId1" Type="http://schemas.openxmlformats.org/officeDocument/2006/relationships/notesMaster" Target="../notesMasters/notesMaster1.xml"/></Relationships>
</file>

<file path=ppt/notesSlides/_rels/notesSlide1783.xml.rels><?xml version="1.0" encoding="UTF-8" standalone="yes"?>
<Relationships xmlns="http://schemas.openxmlformats.org/package/2006/relationships"><Relationship Id="rId2" Type="http://schemas.openxmlformats.org/officeDocument/2006/relationships/slide" Target="../slides/slide1783.xml"/><Relationship Id="rId1" Type="http://schemas.openxmlformats.org/officeDocument/2006/relationships/notesMaster" Target="../notesMasters/notesMaster1.xml"/></Relationships>
</file>

<file path=ppt/notesSlides/_rels/notesSlide1784.xml.rels><?xml version="1.0" encoding="UTF-8" standalone="yes"?>
<Relationships xmlns="http://schemas.openxmlformats.org/package/2006/relationships"><Relationship Id="rId2" Type="http://schemas.openxmlformats.org/officeDocument/2006/relationships/slide" Target="../slides/slide1784.xml"/><Relationship Id="rId1" Type="http://schemas.openxmlformats.org/officeDocument/2006/relationships/notesMaster" Target="../notesMasters/notesMaster1.xml"/></Relationships>
</file>

<file path=ppt/notesSlides/_rels/notesSlide1785.xml.rels><?xml version="1.0" encoding="UTF-8" standalone="yes"?>
<Relationships xmlns="http://schemas.openxmlformats.org/package/2006/relationships"><Relationship Id="rId2" Type="http://schemas.openxmlformats.org/officeDocument/2006/relationships/slide" Target="../slides/slide1785.xml"/><Relationship Id="rId1" Type="http://schemas.openxmlformats.org/officeDocument/2006/relationships/notesMaster" Target="../notesMasters/notesMaster1.xml"/></Relationships>
</file>

<file path=ppt/notesSlides/_rels/notesSlide1786.xml.rels><?xml version="1.0" encoding="UTF-8" standalone="yes"?>
<Relationships xmlns="http://schemas.openxmlformats.org/package/2006/relationships"><Relationship Id="rId2" Type="http://schemas.openxmlformats.org/officeDocument/2006/relationships/slide" Target="../slides/slide1786.xml"/><Relationship Id="rId1" Type="http://schemas.openxmlformats.org/officeDocument/2006/relationships/notesMaster" Target="../notesMasters/notesMaster1.xml"/></Relationships>
</file>

<file path=ppt/notesSlides/_rels/notesSlide1787.xml.rels><?xml version="1.0" encoding="UTF-8" standalone="yes"?>
<Relationships xmlns="http://schemas.openxmlformats.org/package/2006/relationships"><Relationship Id="rId2" Type="http://schemas.openxmlformats.org/officeDocument/2006/relationships/slide" Target="../slides/slide1787.xml"/><Relationship Id="rId1" Type="http://schemas.openxmlformats.org/officeDocument/2006/relationships/notesMaster" Target="../notesMasters/notesMaster1.xml"/></Relationships>
</file>

<file path=ppt/notesSlides/_rels/notesSlide1788.xml.rels><?xml version="1.0" encoding="UTF-8" standalone="yes"?>
<Relationships xmlns="http://schemas.openxmlformats.org/package/2006/relationships"><Relationship Id="rId2" Type="http://schemas.openxmlformats.org/officeDocument/2006/relationships/slide" Target="../slides/slide1788.xml"/><Relationship Id="rId1" Type="http://schemas.openxmlformats.org/officeDocument/2006/relationships/notesMaster" Target="../notesMasters/notesMaster1.xml"/></Relationships>
</file>

<file path=ppt/notesSlides/_rels/notesSlide1789.xml.rels><?xml version="1.0" encoding="UTF-8" standalone="yes"?>
<Relationships xmlns="http://schemas.openxmlformats.org/package/2006/relationships"><Relationship Id="rId2" Type="http://schemas.openxmlformats.org/officeDocument/2006/relationships/slide" Target="../slides/slide17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0.xml.rels><?xml version="1.0" encoding="UTF-8" standalone="yes"?>
<Relationships xmlns="http://schemas.openxmlformats.org/package/2006/relationships"><Relationship Id="rId2" Type="http://schemas.openxmlformats.org/officeDocument/2006/relationships/slide" Target="../slides/slide1790.xml"/><Relationship Id="rId1" Type="http://schemas.openxmlformats.org/officeDocument/2006/relationships/notesMaster" Target="../notesMasters/notesMaster1.xml"/></Relationships>
</file>

<file path=ppt/notesSlides/_rels/notesSlide1791.xml.rels><?xml version="1.0" encoding="UTF-8" standalone="yes"?>
<Relationships xmlns="http://schemas.openxmlformats.org/package/2006/relationships"><Relationship Id="rId2" Type="http://schemas.openxmlformats.org/officeDocument/2006/relationships/slide" Target="../slides/slide1791.xml"/><Relationship Id="rId1" Type="http://schemas.openxmlformats.org/officeDocument/2006/relationships/notesMaster" Target="../notesMasters/notesMaster1.xml"/></Relationships>
</file>

<file path=ppt/notesSlides/_rels/notesSlide1792.xml.rels><?xml version="1.0" encoding="UTF-8" standalone="yes"?>
<Relationships xmlns="http://schemas.openxmlformats.org/package/2006/relationships"><Relationship Id="rId2" Type="http://schemas.openxmlformats.org/officeDocument/2006/relationships/slide" Target="../slides/slide1792.xml"/><Relationship Id="rId1" Type="http://schemas.openxmlformats.org/officeDocument/2006/relationships/notesMaster" Target="../notesMasters/notesMaster1.xml"/></Relationships>
</file>

<file path=ppt/notesSlides/_rels/notesSlide1793.xml.rels><?xml version="1.0" encoding="UTF-8" standalone="yes"?>
<Relationships xmlns="http://schemas.openxmlformats.org/package/2006/relationships"><Relationship Id="rId2" Type="http://schemas.openxmlformats.org/officeDocument/2006/relationships/slide" Target="../slides/slide1793.xml"/><Relationship Id="rId1" Type="http://schemas.openxmlformats.org/officeDocument/2006/relationships/notesMaster" Target="../notesMasters/notesMaster1.xml"/></Relationships>
</file>

<file path=ppt/notesSlides/_rels/notesSlide1794.xml.rels><?xml version="1.0" encoding="UTF-8" standalone="yes"?>
<Relationships xmlns="http://schemas.openxmlformats.org/package/2006/relationships"><Relationship Id="rId2" Type="http://schemas.openxmlformats.org/officeDocument/2006/relationships/slide" Target="../slides/slide1794.xml"/><Relationship Id="rId1" Type="http://schemas.openxmlformats.org/officeDocument/2006/relationships/notesMaster" Target="../notesMasters/notesMaster1.xml"/></Relationships>
</file>

<file path=ppt/notesSlides/_rels/notesSlide1795.xml.rels><?xml version="1.0" encoding="UTF-8" standalone="yes"?>
<Relationships xmlns="http://schemas.openxmlformats.org/package/2006/relationships"><Relationship Id="rId2" Type="http://schemas.openxmlformats.org/officeDocument/2006/relationships/slide" Target="../slides/slide1795.xml"/><Relationship Id="rId1" Type="http://schemas.openxmlformats.org/officeDocument/2006/relationships/notesMaster" Target="../notesMasters/notesMaster1.xml"/></Relationships>
</file>

<file path=ppt/notesSlides/_rels/notesSlide1796.xml.rels><?xml version="1.0" encoding="UTF-8" standalone="yes"?>
<Relationships xmlns="http://schemas.openxmlformats.org/package/2006/relationships"><Relationship Id="rId2" Type="http://schemas.openxmlformats.org/officeDocument/2006/relationships/slide" Target="../slides/slide1796.xml"/><Relationship Id="rId1" Type="http://schemas.openxmlformats.org/officeDocument/2006/relationships/notesMaster" Target="../notesMasters/notesMaster1.xml"/></Relationships>
</file>

<file path=ppt/notesSlides/_rels/notesSlide1797.xml.rels><?xml version="1.0" encoding="UTF-8" standalone="yes"?>
<Relationships xmlns="http://schemas.openxmlformats.org/package/2006/relationships"><Relationship Id="rId2" Type="http://schemas.openxmlformats.org/officeDocument/2006/relationships/slide" Target="../slides/slide1797.xml"/><Relationship Id="rId1" Type="http://schemas.openxmlformats.org/officeDocument/2006/relationships/notesMaster" Target="../notesMasters/notesMaster1.xml"/></Relationships>
</file>

<file path=ppt/notesSlides/_rels/notesSlide1798.xml.rels><?xml version="1.0" encoding="UTF-8" standalone="yes"?>
<Relationships xmlns="http://schemas.openxmlformats.org/package/2006/relationships"><Relationship Id="rId2" Type="http://schemas.openxmlformats.org/officeDocument/2006/relationships/slide" Target="../slides/slide1798.xml"/><Relationship Id="rId1" Type="http://schemas.openxmlformats.org/officeDocument/2006/relationships/notesMaster" Target="../notesMasters/notesMaster1.xml"/></Relationships>
</file>

<file path=ppt/notesSlides/_rels/notesSlide1799.xml.rels><?xml version="1.0" encoding="UTF-8" standalone="yes"?>
<Relationships xmlns="http://schemas.openxmlformats.org/package/2006/relationships"><Relationship Id="rId2" Type="http://schemas.openxmlformats.org/officeDocument/2006/relationships/slide" Target="../slides/slide17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00.xml.rels><?xml version="1.0" encoding="UTF-8" standalone="yes"?>
<Relationships xmlns="http://schemas.openxmlformats.org/package/2006/relationships"><Relationship Id="rId2" Type="http://schemas.openxmlformats.org/officeDocument/2006/relationships/slide" Target="../slides/slide1800.xml"/><Relationship Id="rId1" Type="http://schemas.openxmlformats.org/officeDocument/2006/relationships/notesMaster" Target="../notesMasters/notesMaster1.xml"/></Relationships>
</file>

<file path=ppt/notesSlides/_rels/notesSlide1801.xml.rels><?xml version="1.0" encoding="UTF-8" standalone="yes"?>
<Relationships xmlns="http://schemas.openxmlformats.org/package/2006/relationships"><Relationship Id="rId2" Type="http://schemas.openxmlformats.org/officeDocument/2006/relationships/slide" Target="../slides/slide1801.xml"/><Relationship Id="rId1" Type="http://schemas.openxmlformats.org/officeDocument/2006/relationships/notesMaster" Target="../notesMasters/notesMaster1.xml"/></Relationships>
</file>

<file path=ppt/notesSlides/_rels/notesSlide1802.xml.rels><?xml version="1.0" encoding="UTF-8" standalone="yes"?>
<Relationships xmlns="http://schemas.openxmlformats.org/package/2006/relationships"><Relationship Id="rId2" Type="http://schemas.openxmlformats.org/officeDocument/2006/relationships/slide" Target="../slides/slide1802.xml"/><Relationship Id="rId1" Type="http://schemas.openxmlformats.org/officeDocument/2006/relationships/notesMaster" Target="../notesMasters/notesMaster1.xml"/></Relationships>
</file>

<file path=ppt/notesSlides/_rels/notesSlide1803.xml.rels><?xml version="1.0" encoding="UTF-8" standalone="yes"?>
<Relationships xmlns="http://schemas.openxmlformats.org/package/2006/relationships"><Relationship Id="rId2" Type="http://schemas.openxmlformats.org/officeDocument/2006/relationships/slide" Target="../slides/slide1803.xml"/><Relationship Id="rId1" Type="http://schemas.openxmlformats.org/officeDocument/2006/relationships/notesMaster" Target="../notesMasters/notesMaster1.xml"/></Relationships>
</file>

<file path=ppt/notesSlides/_rels/notesSlide1804.xml.rels><?xml version="1.0" encoding="UTF-8" standalone="yes"?>
<Relationships xmlns="http://schemas.openxmlformats.org/package/2006/relationships"><Relationship Id="rId2" Type="http://schemas.openxmlformats.org/officeDocument/2006/relationships/slide" Target="../slides/slide1804.xml"/><Relationship Id="rId1" Type="http://schemas.openxmlformats.org/officeDocument/2006/relationships/notesMaster" Target="../notesMasters/notesMaster1.xml"/></Relationships>
</file>

<file path=ppt/notesSlides/_rels/notesSlide1805.xml.rels><?xml version="1.0" encoding="UTF-8" standalone="yes"?>
<Relationships xmlns="http://schemas.openxmlformats.org/package/2006/relationships"><Relationship Id="rId2" Type="http://schemas.openxmlformats.org/officeDocument/2006/relationships/slide" Target="../slides/slide1805.xml"/><Relationship Id="rId1" Type="http://schemas.openxmlformats.org/officeDocument/2006/relationships/notesMaster" Target="../notesMasters/notesMaster1.xml"/></Relationships>
</file>

<file path=ppt/notesSlides/_rels/notesSlide1806.xml.rels><?xml version="1.0" encoding="UTF-8" standalone="yes"?>
<Relationships xmlns="http://schemas.openxmlformats.org/package/2006/relationships"><Relationship Id="rId2" Type="http://schemas.openxmlformats.org/officeDocument/2006/relationships/slide" Target="../slides/slide1806.xml"/><Relationship Id="rId1" Type="http://schemas.openxmlformats.org/officeDocument/2006/relationships/notesMaster" Target="../notesMasters/notesMaster1.xml"/></Relationships>
</file>

<file path=ppt/notesSlides/_rels/notesSlide1807.xml.rels><?xml version="1.0" encoding="UTF-8" standalone="yes"?>
<Relationships xmlns="http://schemas.openxmlformats.org/package/2006/relationships"><Relationship Id="rId2" Type="http://schemas.openxmlformats.org/officeDocument/2006/relationships/slide" Target="../slides/slide1807.xml"/><Relationship Id="rId1" Type="http://schemas.openxmlformats.org/officeDocument/2006/relationships/notesMaster" Target="../notesMasters/notesMaster1.xml"/></Relationships>
</file>

<file path=ppt/notesSlides/_rels/notesSlide1808.xml.rels><?xml version="1.0" encoding="UTF-8" standalone="yes"?>
<Relationships xmlns="http://schemas.openxmlformats.org/package/2006/relationships"><Relationship Id="rId2" Type="http://schemas.openxmlformats.org/officeDocument/2006/relationships/slide" Target="../slides/slide1808.xml"/><Relationship Id="rId1" Type="http://schemas.openxmlformats.org/officeDocument/2006/relationships/notesMaster" Target="../notesMasters/notesMaster1.xml"/></Relationships>
</file>

<file path=ppt/notesSlides/_rels/notesSlide1809.xml.rels><?xml version="1.0" encoding="UTF-8" standalone="yes"?>
<Relationships xmlns="http://schemas.openxmlformats.org/package/2006/relationships"><Relationship Id="rId2" Type="http://schemas.openxmlformats.org/officeDocument/2006/relationships/slide" Target="../slides/slide180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0.xml.rels><?xml version="1.0" encoding="UTF-8" standalone="yes"?>
<Relationships xmlns="http://schemas.openxmlformats.org/package/2006/relationships"><Relationship Id="rId2" Type="http://schemas.openxmlformats.org/officeDocument/2006/relationships/slide" Target="../slides/slide1810.xml"/><Relationship Id="rId1" Type="http://schemas.openxmlformats.org/officeDocument/2006/relationships/notesMaster" Target="../notesMasters/notesMaster1.xml"/></Relationships>
</file>

<file path=ppt/notesSlides/_rels/notesSlide1811.xml.rels><?xml version="1.0" encoding="UTF-8" standalone="yes"?>
<Relationships xmlns="http://schemas.openxmlformats.org/package/2006/relationships"><Relationship Id="rId2" Type="http://schemas.openxmlformats.org/officeDocument/2006/relationships/slide" Target="../slides/slide1811.xml"/><Relationship Id="rId1" Type="http://schemas.openxmlformats.org/officeDocument/2006/relationships/notesMaster" Target="../notesMasters/notesMaster1.xml"/></Relationships>
</file>

<file path=ppt/notesSlides/_rels/notesSlide1812.xml.rels><?xml version="1.0" encoding="UTF-8" standalone="yes"?>
<Relationships xmlns="http://schemas.openxmlformats.org/package/2006/relationships"><Relationship Id="rId2" Type="http://schemas.openxmlformats.org/officeDocument/2006/relationships/slide" Target="../slides/slide1812.xml"/><Relationship Id="rId1" Type="http://schemas.openxmlformats.org/officeDocument/2006/relationships/notesMaster" Target="../notesMasters/notesMaster1.xml"/></Relationships>
</file>

<file path=ppt/notesSlides/_rels/notesSlide1813.xml.rels><?xml version="1.0" encoding="UTF-8" standalone="yes"?>
<Relationships xmlns="http://schemas.openxmlformats.org/package/2006/relationships"><Relationship Id="rId2" Type="http://schemas.openxmlformats.org/officeDocument/2006/relationships/slide" Target="../slides/slide1813.xml"/><Relationship Id="rId1" Type="http://schemas.openxmlformats.org/officeDocument/2006/relationships/notesMaster" Target="../notesMasters/notesMaster1.xml"/></Relationships>
</file>

<file path=ppt/notesSlides/_rels/notesSlide1814.xml.rels><?xml version="1.0" encoding="UTF-8" standalone="yes"?>
<Relationships xmlns="http://schemas.openxmlformats.org/package/2006/relationships"><Relationship Id="rId2" Type="http://schemas.openxmlformats.org/officeDocument/2006/relationships/slide" Target="../slides/slide1814.xml"/><Relationship Id="rId1" Type="http://schemas.openxmlformats.org/officeDocument/2006/relationships/notesMaster" Target="../notesMasters/notesMaster1.xml"/></Relationships>
</file>

<file path=ppt/notesSlides/_rels/notesSlide1815.xml.rels><?xml version="1.0" encoding="UTF-8" standalone="yes"?>
<Relationships xmlns="http://schemas.openxmlformats.org/package/2006/relationships"><Relationship Id="rId2" Type="http://schemas.openxmlformats.org/officeDocument/2006/relationships/slide" Target="../slides/slide1815.xml"/><Relationship Id="rId1" Type="http://schemas.openxmlformats.org/officeDocument/2006/relationships/notesMaster" Target="../notesMasters/notesMaster1.xml"/></Relationships>
</file>

<file path=ppt/notesSlides/_rels/notesSlide1816.xml.rels><?xml version="1.0" encoding="UTF-8" standalone="yes"?>
<Relationships xmlns="http://schemas.openxmlformats.org/package/2006/relationships"><Relationship Id="rId2" Type="http://schemas.openxmlformats.org/officeDocument/2006/relationships/slide" Target="../slides/slide1816.xml"/><Relationship Id="rId1" Type="http://schemas.openxmlformats.org/officeDocument/2006/relationships/notesMaster" Target="../notesMasters/notesMaster1.xml"/></Relationships>
</file>

<file path=ppt/notesSlides/_rels/notesSlide1817.xml.rels><?xml version="1.0" encoding="UTF-8" standalone="yes"?>
<Relationships xmlns="http://schemas.openxmlformats.org/package/2006/relationships"><Relationship Id="rId2" Type="http://schemas.openxmlformats.org/officeDocument/2006/relationships/slide" Target="../slides/slide1817.xml"/><Relationship Id="rId1" Type="http://schemas.openxmlformats.org/officeDocument/2006/relationships/notesMaster" Target="../notesMasters/notesMaster1.xml"/></Relationships>
</file>

<file path=ppt/notesSlides/_rels/notesSlide1818.xml.rels><?xml version="1.0" encoding="UTF-8" standalone="yes"?>
<Relationships xmlns="http://schemas.openxmlformats.org/package/2006/relationships"><Relationship Id="rId2" Type="http://schemas.openxmlformats.org/officeDocument/2006/relationships/slide" Target="../slides/slide1818.xml"/><Relationship Id="rId1" Type="http://schemas.openxmlformats.org/officeDocument/2006/relationships/notesMaster" Target="../notesMasters/notesMaster1.xml"/></Relationships>
</file>

<file path=ppt/notesSlides/_rels/notesSlide1819.xml.rels><?xml version="1.0" encoding="UTF-8" standalone="yes"?>
<Relationships xmlns="http://schemas.openxmlformats.org/package/2006/relationships"><Relationship Id="rId2" Type="http://schemas.openxmlformats.org/officeDocument/2006/relationships/slide" Target="../slides/slide181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0.xml.rels><?xml version="1.0" encoding="UTF-8" standalone="yes"?>
<Relationships xmlns="http://schemas.openxmlformats.org/package/2006/relationships"><Relationship Id="rId2" Type="http://schemas.openxmlformats.org/officeDocument/2006/relationships/slide" Target="../slides/slide1820.xml"/><Relationship Id="rId1" Type="http://schemas.openxmlformats.org/officeDocument/2006/relationships/notesMaster" Target="../notesMasters/notesMaster1.xml"/></Relationships>
</file>

<file path=ppt/notesSlides/_rels/notesSlide1821.xml.rels><?xml version="1.0" encoding="UTF-8" standalone="yes"?>
<Relationships xmlns="http://schemas.openxmlformats.org/package/2006/relationships"><Relationship Id="rId2" Type="http://schemas.openxmlformats.org/officeDocument/2006/relationships/slide" Target="../slides/slide1821.xml"/><Relationship Id="rId1" Type="http://schemas.openxmlformats.org/officeDocument/2006/relationships/notesMaster" Target="../notesMasters/notesMaster1.xml"/></Relationships>
</file>

<file path=ppt/notesSlides/_rels/notesSlide1822.xml.rels><?xml version="1.0" encoding="UTF-8" standalone="yes"?>
<Relationships xmlns="http://schemas.openxmlformats.org/package/2006/relationships"><Relationship Id="rId2" Type="http://schemas.openxmlformats.org/officeDocument/2006/relationships/slide" Target="../slides/slide1822.xml"/><Relationship Id="rId1" Type="http://schemas.openxmlformats.org/officeDocument/2006/relationships/notesMaster" Target="../notesMasters/notesMaster1.xml"/></Relationships>
</file>

<file path=ppt/notesSlides/_rels/notesSlide1823.xml.rels><?xml version="1.0" encoding="UTF-8" standalone="yes"?>
<Relationships xmlns="http://schemas.openxmlformats.org/package/2006/relationships"><Relationship Id="rId2" Type="http://schemas.openxmlformats.org/officeDocument/2006/relationships/slide" Target="../slides/slide1823.xml"/><Relationship Id="rId1" Type="http://schemas.openxmlformats.org/officeDocument/2006/relationships/notesMaster" Target="../notesMasters/notesMaster1.xml"/></Relationships>
</file>

<file path=ppt/notesSlides/_rels/notesSlide1824.xml.rels><?xml version="1.0" encoding="UTF-8" standalone="yes"?>
<Relationships xmlns="http://schemas.openxmlformats.org/package/2006/relationships"><Relationship Id="rId2" Type="http://schemas.openxmlformats.org/officeDocument/2006/relationships/slide" Target="../slides/slide1824.xml"/><Relationship Id="rId1" Type="http://schemas.openxmlformats.org/officeDocument/2006/relationships/notesMaster" Target="../notesMasters/notesMaster1.xml"/></Relationships>
</file>

<file path=ppt/notesSlides/_rels/notesSlide1825.xml.rels><?xml version="1.0" encoding="UTF-8" standalone="yes"?>
<Relationships xmlns="http://schemas.openxmlformats.org/package/2006/relationships"><Relationship Id="rId2" Type="http://schemas.openxmlformats.org/officeDocument/2006/relationships/slide" Target="../slides/slide1825.xml"/><Relationship Id="rId1" Type="http://schemas.openxmlformats.org/officeDocument/2006/relationships/notesMaster" Target="../notesMasters/notesMaster1.xml"/></Relationships>
</file>

<file path=ppt/notesSlides/_rels/notesSlide1826.xml.rels><?xml version="1.0" encoding="UTF-8" standalone="yes"?>
<Relationships xmlns="http://schemas.openxmlformats.org/package/2006/relationships"><Relationship Id="rId2" Type="http://schemas.openxmlformats.org/officeDocument/2006/relationships/slide" Target="../slides/slide1826.xml"/><Relationship Id="rId1" Type="http://schemas.openxmlformats.org/officeDocument/2006/relationships/notesMaster" Target="../notesMasters/notesMaster1.xml"/></Relationships>
</file>

<file path=ppt/notesSlides/_rels/notesSlide1827.xml.rels><?xml version="1.0" encoding="UTF-8" standalone="yes"?>
<Relationships xmlns="http://schemas.openxmlformats.org/package/2006/relationships"><Relationship Id="rId2" Type="http://schemas.openxmlformats.org/officeDocument/2006/relationships/slide" Target="../slides/slide1827.xml"/><Relationship Id="rId1" Type="http://schemas.openxmlformats.org/officeDocument/2006/relationships/notesMaster" Target="../notesMasters/notesMaster1.xml"/></Relationships>
</file>

<file path=ppt/notesSlides/_rels/notesSlide1828.xml.rels><?xml version="1.0" encoding="UTF-8" standalone="yes"?>
<Relationships xmlns="http://schemas.openxmlformats.org/package/2006/relationships"><Relationship Id="rId2" Type="http://schemas.openxmlformats.org/officeDocument/2006/relationships/slide" Target="../slides/slide1828.xml"/><Relationship Id="rId1" Type="http://schemas.openxmlformats.org/officeDocument/2006/relationships/notesMaster" Target="../notesMasters/notesMaster1.xml"/></Relationships>
</file>

<file path=ppt/notesSlides/_rels/notesSlide1829.xml.rels><?xml version="1.0" encoding="UTF-8" standalone="yes"?>
<Relationships xmlns="http://schemas.openxmlformats.org/package/2006/relationships"><Relationship Id="rId2" Type="http://schemas.openxmlformats.org/officeDocument/2006/relationships/slide" Target="../slides/slide182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0.xml.rels><?xml version="1.0" encoding="UTF-8" standalone="yes"?>
<Relationships xmlns="http://schemas.openxmlformats.org/package/2006/relationships"><Relationship Id="rId2" Type="http://schemas.openxmlformats.org/officeDocument/2006/relationships/slide" Target="../slides/slide1830.xml"/><Relationship Id="rId1" Type="http://schemas.openxmlformats.org/officeDocument/2006/relationships/notesMaster" Target="../notesMasters/notesMaster1.xml"/></Relationships>
</file>

<file path=ppt/notesSlides/_rels/notesSlide1831.xml.rels><?xml version="1.0" encoding="UTF-8" standalone="yes"?>
<Relationships xmlns="http://schemas.openxmlformats.org/package/2006/relationships"><Relationship Id="rId2" Type="http://schemas.openxmlformats.org/officeDocument/2006/relationships/slide" Target="../slides/slide1831.xml"/><Relationship Id="rId1" Type="http://schemas.openxmlformats.org/officeDocument/2006/relationships/notesMaster" Target="../notesMasters/notesMaster1.xml"/></Relationships>
</file>

<file path=ppt/notesSlides/_rels/notesSlide1832.xml.rels><?xml version="1.0" encoding="UTF-8" standalone="yes"?>
<Relationships xmlns="http://schemas.openxmlformats.org/package/2006/relationships"><Relationship Id="rId2" Type="http://schemas.openxmlformats.org/officeDocument/2006/relationships/slide" Target="../slides/slide1832.xml"/><Relationship Id="rId1" Type="http://schemas.openxmlformats.org/officeDocument/2006/relationships/notesMaster" Target="../notesMasters/notesMaster1.xml"/></Relationships>
</file>

<file path=ppt/notesSlides/_rels/notesSlide1833.xml.rels><?xml version="1.0" encoding="UTF-8" standalone="yes"?>
<Relationships xmlns="http://schemas.openxmlformats.org/package/2006/relationships"><Relationship Id="rId2" Type="http://schemas.openxmlformats.org/officeDocument/2006/relationships/slide" Target="../slides/slide1833.xml"/><Relationship Id="rId1" Type="http://schemas.openxmlformats.org/officeDocument/2006/relationships/notesMaster" Target="../notesMasters/notesMaster1.xml"/></Relationships>
</file>

<file path=ppt/notesSlides/_rels/notesSlide1834.xml.rels><?xml version="1.0" encoding="UTF-8" standalone="yes"?>
<Relationships xmlns="http://schemas.openxmlformats.org/package/2006/relationships"><Relationship Id="rId2" Type="http://schemas.openxmlformats.org/officeDocument/2006/relationships/slide" Target="../slides/slide1834.xml"/><Relationship Id="rId1" Type="http://schemas.openxmlformats.org/officeDocument/2006/relationships/notesMaster" Target="../notesMasters/notesMaster1.xml"/></Relationships>
</file>

<file path=ppt/notesSlides/_rels/notesSlide1835.xml.rels><?xml version="1.0" encoding="UTF-8" standalone="yes"?>
<Relationships xmlns="http://schemas.openxmlformats.org/package/2006/relationships"><Relationship Id="rId2" Type="http://schemas.openxmlformats.org/officeDocument/2006/relationships/slide" Target="../slides/slide1835.xml"/><Relationship Id="rId1" Type="http://schemas.openxmlformats.org/officeDocument/2006/relationships/notesMaster" Target="../notesMasters/notesMaster1.xml"/></Relationships>
</file>

<file path=ppt/notesSlides/_rels/notesSlide1836.xml.rels><?xml version="1.0" encoding="UTF-8" standalone="yes"?>
<Relationships xmlns="http://schemas.openxmlformats.org/package/2006/relationships"><Relationship Id="rId2" Type="http://schemas.openxmlformats.org/officeDocument/2006/relationships/slide" Target="../slides/slide1836.xml"/><Relationship Id="rId1" Type="http://schemas.openxmlformats.org/officeDocument/2006/relationships/notesMaster" Target="../notesMasters/notesMaster1.xml"/></Relationships>
</file>

<file path=ppt/notesSlides/_rels/notesSlide1837.xml.rels><?xml version="1.0" encoding="UTF-8" standalone="yes"?>
<Relationships xmlns="http://schemas.openxmlformats.org/package/2006/relationships"><Relationship Id="rId2" Type="http://schemas.openxmlformats.org/officeDocument/2006/relationships/slide" Target="../slides/slide1837.xml"/><Relationship Id="rId1" Type="http://schemas.openxmlformats.org/officeDocument/2006/relationships/notesMaster" Target="../notesMasters/notesMaster1.xml"/></Relationships>
</file>

<file path=ppt/notesSlides/_rels/notesSlide1838.xml.rels><?xml version="1.0" encoding="UTF-8" standalone="yes"?>
<Relationships xmlns="http://schemas.openxmlformats.org/package/2006/relationships"><Relationship Id="rId2" Type="http://schemas.openxmlformats.org/officeDocument/2006/relationships/slide" Target="../slides/slide1838.xml"/><Relationship Id="rId1" Type="http://schemas.openxmlformats.org/officeDocument/2006/relationships/notesMaster" Target="../notesMasters/notesMaster1.xml"/></Relationships>
</file>

<file path=ppt/notesSlides/_rels/notesSlide1839.xml.rels><?xml version="1.0" encoding="UTF-8" standalone="yes"?>
<Relationships xmlns="http://schemas.openxmlformats.org/package/2006/relationships"><Relationship Id="rId2" Type="http://schemas.openxmlformats.org/officeDocument/2006/relationships/slide" Target="../slides/slide183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0.xml.rels><?xml version="1.0" encoding="UTF-8" standalone="yes"?>
<Relationships xmlns="http://schemas.openxmlformats.org/package/2006/relationships"><Relationship Id="rId2" Type="http://schemas.openxmlformats.org/officeDocument/2006/relationships/slide" Target="../slides/slide1840.xml"/><Relationship Id="rId1" Type="http://schemas.openxmlformats.org/officeDocument/2006/relationships/notesMaster" Target="../notesMasters/notesMaster1.xml"/></Relationships>
</file>

<file path=ppt/notesSlides/_rels/notesSlide1841.xml.rels><?xml version="1.0" encoding="UTF-8" standalone="yes"?>
<Relationships xmlns="http://schemas.openxmlformats.org/package/2006/relationships"><Relationship Id="rId2" Type="http://schemas.openxmlformats.org/officeDocument/2006/relationships/slide" Target="../slides/slide1841.xml"/><Relationship Id="rId1" Type="http://schemas.openxmlformats.org/officeDocument/2006/relationships/notesMaster" Target="../notesMasters/notesMaster1.xml"/></Relationships>
</file>

<file path=ppt/notesSlides/_rels/notesSlide1842.xml.rels><?xml version="1.0" encoding="UTF-8" standalone="yes"?>
<Relationships xmlns="http://schemas.openxmlformats.org/package/2006/relationships"><Relationship Id="rId2" Type="http://schemas.openxmlformats.org/officeDocument/2006/relationships/slide" Target="../slides/slide1842.xml"/><Relationship Id="rId1" Type="http://schemas.openxmlformats.org/officeDocument/2006/relationships/notesMaster" Target="../notesMasters/notesMaster1.xml"/></Relationships>
</file>

<file path=ppt/notesSlides/_rels/notesSlide1843.xml.rels><?xml version="1.0" encoding="UTF-8" standalone="yes"?>
<Relationships xmlns="http://schemas.openxmlformats.org/package/2006/relationships"><Relationship Id="rId2" Type="http://schemas.openxmlformats.org/officeDocument/2006/relationships/slide" Target="../slides/slide1843.xml"/><Relationship Id="rId1" Type="http://schemas.openxmlformats.org/officeDocument/2006/relationships/notesMaster" Target="../notesMasters/notesMaster1.xml"/></Relationships>
</file>

<file path=ppt/notesSlides/_rels/notesSlide1844.xml.rels><?xml version="1.0" encoding="UTF-8" standalone="yes"?>
<Relationships xmlns="http://schemas.openxmlformats.org/package/2006/relationships"><Relationship Id="rId2" Type="http://schemas.openxmlformats.org/officeDocument/2006/relationships/slide" Target="../slides/slide1844.xml"/><Relationship Id="rId1" Type="http://schemas.openxmlformats.org/officeDocument/2006/relationships/notesMaster" Target="../notesMasters/notesMaster1.xml"/></Relationships>
</file>

<file path=ppt/notesSlides/_rels/notesSlide1845.xml.rels><?xml version="1.0" encoding="UTF-8" standalone="yes"?>
<Relationships xmlns="http://schemas.openxmlformats.org/package/2006/relationships"><Relationship Id="rId2" Type="http://schemas.openxmlformats.org/officeDocument/2006/relationships/slide" Target="../slides/slide1845.xml"/><Relationship Id="rId1" Type="http://schemas.openxmlformats.org/officeDocument/2006/relationships/notesMaster" Target="../notesMasters/notesMaster1.xml"/></Relationships>
</file>

<file path=ppt/notesSlides/_rels/notesSlide1846.xml.rels><?xml version="1.0" encoding="UTF-8" standalone="yes"?>
<Relationships xmlns="http://schemas.openxmlformats.org/package/2006/relationships"><Relationship Id="rId2" Type="http://schemas.openxmlformats.org/officeDocument/2006/relationships/slide" Target="../slides/slide1846.xml"/><Relationship Id="rId1" Type="http://schemas.openxmlformats.org/officeDocument/2006/relationships/notesMaster" Target="../notesMasters/notesMaster1.xml"/></Relationships>
</file>

<file path=ppt/notesSlides/_rels/notesSlide1847.xml.rels><?xml version="1.0" encoding="UTF-8" standalone="yes"?>
<Relationships xmlns="http://schemas.openxmlformats.org/package/2006/relationships"><Relationship Id="rId2" Type="http://schemas.openxmlformats.org/officeDocument/2006/relationships/slide" Target="../slides/slide1847.xml"/><Relationship Id="rId1" Type="http://schemas.openxmlformats.org/officeDocument/2006/relationships/notesMaster" Target="../notesMasters/notesMaster1.xml"/></Relationships>
</file>

<file path=ppt/notesSlides/_rels/notesSlide1848.xml.rels><?xml version="1.0" encoding="UTF-8" standalone="yes"?>
<Relationships xmlns="http://schemas.openxmlformats.org/package/2006/relationships"><Relationship Id="rId2" Type="http://schemas.openxmlformats.org/officeDocument/2006/relationships/slide" Target="../slides/slide1848.xml"/><Relationship Id="rId1" Type="http://schemas.openxmlformats.org/officeDocument/2006/relationships/notesMaster" Target="../notesMasters/notesMaster1.xml"/></Relationships>
</file>

<file path=ppt/notesSlides/_rels/notesSlide1849.xml.rels><?xml version="1.0" encoding="UTF-8" standalone="yes"?>
<Relationships xmlns="http://schemas.openxmlformats.org/package/2006/relationships"><Relationship Id="rId2" Type="http://schemas.openxmlformats.org/officeDocument/2006/relationships/slide" Target="../slides/slide184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0.xml.rels><?xml version="1.0" encoding="UTF-8" standalone="yes"?>
<Relationships xmlns="http://schemas.openxmlformats.org/package/2006/relationships"><Relationship Id="rId2" Type="http://schemas.openxmlformats.org/officeDocument/2006/relationships/slide" Target="../slides/slide1850.xml"/><Relationship Id="rId1" Type="http://schemas.openxmlformats.org/officeDocument/2006/relationships/notesMaster" Target="../notesMasters/notesMaster1.xml"/></Relationships>
</file>

<file path=ppt/notesSlides/_rels/notesSlide1851.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1851.xml"/><Relationship Id="rId1" Type="http://schemas.openxmlformats.org/officeDocument/2006/relationships/notesMaster" Target="../notesMasters/notesMaster1.xml"/></Relationships>
</file>

<file path=ppt/notesSlides/_rels/notesSlide1852.xml.rels><?xml version="1.0" encoding="UTF-8" standalone="yes"?>
<Relationships xmlns="http://schemas.openxmlformats.org/package/2006/relationships"><Relationship Id="rId2" Type="http://schemas.openxmlformats.org/officeDocument/2006/relationships/slide" Target="../slides/slide1852.xml"/><Relationship Id="rId1" Type="http://schemas.openxmlformats.org/officeDocument/2006/relationships/notesMaster" Target="../notesMasters/notesMaster1.xml"/></Relationships>
</file>

<file path=ppt/notesSlides/_rels/notesSlide1853.xml.rels><?xml version="1.0" encoding="UTF-8" standalone="yes"?>
<Relationships xmlns="http://schemas.openxmlformats.org/package/2006/relationships"><Relationship Id="rId2" Type="http://schemas.openxmlformats.org/officeDocument/2006/relationships/slide" Target="../slides/slide1853.xml"/><Relationship Id="rId1" Type="http://schemas.openxmlformats.org/officeDocument/2006/relationships/notesMaster" Target="../notesMasters/notesMaster1.xml"/></Relationships>
</file>

<file path=ppt/notesSlides/_rels/notesSlide1854.xml.rels><?xml version="1.0" encoding="UTF-8" standalone="yes"?>
<Relationships xmlns="http://schemas.openxmlformats.org/package/2006/relationships"><Relationship Id="rId2" Type="http://schemas.openxmlformats.org/officeDocument/2006/relationships/slide" Target="../slides/slide1854.xml"/><Relationship Id="rId1" Type="http://schemas.openxmlformats.org/officeDocument/2006/relationships/notesMaster" Target="../notesMasters/notesMaster1.xml"/></Relationships>
</file>

<file path=ppt/notesSlides/_rels/notesSlide1855.xml.rels><?xml version="1.0" encoding="UTF-8" standalone="yes"?>
<Relationships xmlns="http://schemas.openxmlformats.org/package/2006/relationships"><Relationship Id="rId2" Type="http://schemas.openxmlformats.org/officeDocument/2006/relationships/slide" Target="../slides/slide1855.xml"/><Relationship Id="rId1" Type="http://schemas.openxmlformats.org/officeDocument/2006/relationships/notesMaster" Target="../notesMasters/notesMaster1.xml"/></Relationships>
</file>

<file path=ppt/notesSlides/_rels/notesSlide1856.xml.rels><?xml version="1.0" encoding="UTF-8" standalone="yes"?>
<Relationships xmlns="http://schemas.openxmlformats.org/package/2006/relationships"><Relationship Id="rId2" Type="http://schemas.openxmlformats.org/officeDocument/2006/relationships/slide" Target="../slides/slide1856.xml"/><Relationship Id="rId1" Type="http://schemas.openxmlformats.org/officeDocument/2006/relationships/notesMaster" Target="../notesMasters/notesMaster1.xml"/></Relationships>
</file>

<file path=ppt/notesSlides/_rels/notesSlide1857.xml.rels><?xml version="1.0" encoding="UTF-8" standalone="yes"?>
<Relationships xmlns="http://schemas.openxmlformats.org/package/2006/relationships"><Relationship Id="rId2" Type="http://schemas.openxmlformats.org/officeDocument/2006/relationships/slide" Target="../slides/slide1857.xml"/><Relationship Id="rId1" Type="http://schemas.openxmlformats.org/officeDocument/2006/relationships/notesMaster" Target="../notesMasters/notesMaster1.xml"/></Relationships>
</file>

<file path=ppt/notesSlides/_rels/notesSlide1858.xml.rels><?xml version="1.0" encoding="UTF-8" standalone="yes"?>
<Relationships xmlns="http://schemas.openxmlformats.org/package/2006/relationships"><Relationship Id="rId2" Type="http://schemas.openxmlformats.org/officeDocument/2006/relationships/slide" Target="../slides/slide1858.xml"/><Relationship Id="rId1" Type="http://schemas.openxmlformats.org/officeDocument/2006/relationships/notesMaster" Target="../notesMasters/notesMaster1.xml"/></Relationships>
</file>

<file path=ppt/notesSlides/_rels/notesSlide1859.xml.rels><?xml version="1.0" encoding="UTF-8" standalone="yes"?>
<Relationships xmlns="http://schemas.openxmlformats.org/package/2006/relationships"><Relationship Id="rId2" Type="http://schemas.openxmlformats.org/officeDocument/2006/relationships/slide" Target="../slides/slide185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0.xml.rels><?xml version="1.0" encoding="UTF-8" standalone="yes"?>
<Relationships xmlns="http://schemas.openxmlformats.org/package/2006/relationships"><Relationship Id="rId2" Type="http://schemas.openxmlformats.org/officeDocument/2006/relationships/slide" Target="../slides/slide1860.xml"/><Relationship Id="rId1" Type="http://schemas.openxmlformats.org/officeDocument/2006/relationships/notesMaster" Target="../notesMasters/notesMaster1.xml"/></Relationships>
</file>

<file path=ppt/notesSlides/_rels/notesSlide1861.xml.rels><?xml version="1.0" encoding="UTF-8" standalone="yes"?>
<Relationships xmlns="http://schemas.openxmlformats.org/package/2006/relationships"><Relationship Id="rId2" Type="http://schemas.openxmlformats.org/officeDocument/2006/relationships/slide" Target="../slides/slide1861.xml"/><Relationship Id="rId1" Type="http://schemas.openxmlformats.org/officeDocument/2006/relationships/notesMaster" Target="../notesMasters/notesMaster1.xml"/></Relationships>
</file>

<file path=ppt/notesSlides/_rels/notesSlide1862.xml.rels><?xml version="1.0" encoding="UTF-8" standalone="yes"?>
<Relationships xmlns="http://schemas.openxmlformats.org/package/2006/relationships"><Relationship Id="rId2" Type="http://schemas.openxmlformats.org/officeDocument/2006/relationships/slide" Target="../slides/slide1862.xml"/><Relationship Id="rId1" Type="http://schemas.openxmlformats.org/officeDocument/2006/relationships/notesMaster" Target="../notesMasters/notesMaster1.xml"/></Relationships>
</file>

<file path=ppt/notesSlides/_rels/notesSlide1863.xml.rels><?xml version="1.0" encoding="UTF-8" standalone="yes"?>
<Relationships xmlns="http://schemas.openxmlformats.org/package/2006/relationships"><Relationship Id="rId2" Type="http://schemas.openxmlformats.org/officeDocument/2006/relationships/slide" Target="../slides/slide1863.xml"/><Relationship Id="rId1" Type="http://schemas.openxmlformats.org/officeDocument/2006/relationships/notesMaster" Target="../notesMasters/notesMaster1.xml"/></Relationships>
</file>

<file path=ppt/notesSlides/_rels/notesSlide1864.xml.rels><?xml version="1.0" encoding="UTF-8" standalone="yes"?>
<Relationships xmlns="http://schemas.openxmlformats.org/package/2006/relationships"><Relationship Id="rId2" Type="http://schemas.openxmlformats.org/officeDocument/2006/relationships/slide" Target="../slides/slide1864.xml"/><Relationship Id="rId1" Type="http://schemas.openxmlformats.org/officeDocument/2006/relationships/notesMaster" Target="../notesMasters/notesMaster1.xml"/></Relationships>
</file>

<file path=ppt/notesSlides/_rels/notesSlide1865.xml.rels><?xml version="1.0" encoding="UTF-8" standalone="yes"?>
<Relationships xmlns="http://schemas.openxmlformats.org/package/2006/relationships"><Relationship Id="rId2" Type="http://schemas.openxmlformats.org/officeDocument/2006/relationships/slide" Target="../slides/slide1865.xml"/><Relationship Id="rId1" Type="http://schemas.openxmlformats.org/officeDocument/2006/relationships/notesMaster" Target="../notesMasters/notesMaster1.xml"/></Relationships>
</file>

<file path=ppt/notesSlides/_rels/notesSlide1866.xml.rels><?xml version="1.0" encoding="UTF-8" standalone="yes"?>
<Relationships xmlns="http://schemas.openxmlformats.org/package/2006/relationships"><Relationship Id="rId2" Type="http://schemas.openxmlformats.org/officeDocument/2006/relationships/slide" Target="../slides/slide1866.xml"/><Relationship Id="rId1" Type="http://schemas.openxmlformats.org/officeDocument/2006/relationships/notesMaster" Target="../notesMasters/notesMaster1.xml"/></Relationships>
</file>

<file path=ppt/notesSlides/_rels/notesSlide1867.xml.rels><?xml version="1.0" encoding="UTF-8" standalone="yes"?>
<Relationships xmlns="http://schemas.openxmlformats.org/package/2006/relationships"><Relationship Id="rId2" Type="http://schemas.openxmlformats.org/officeDocument/2006/relationships/slide" Target="../slides/slide1867.xml"/><Relationship Id="rId1" Type="http://schemas.openxmlformats.org/officeDocument/2006/relationships/notesMaster" Target="../notesMasters/notesMaster1.xml"/></Relationships>
</file>

<file path=ppt/notesSlides/_rels/notesSlide1868.xml.rels><?xml version="1.0" encoding="UTF-8" standalone="yes"?>
<Relationships xmlns="http://schemas.openxmlformats.org/package/2006/relationships"><Relationship Id="rId2" Type="http://schemas.openxmlformats.org/officeDocument/2006/relationships/slide" Target="../slides/slide1868.xml"/><Relationship Id="rId1" Type="http://schemas.openxmlformats.org/officeDocument/2006/relationships/notesMaster" Target="../notesMasters/notesMaster1.xml"/></Relationships>
</file>

<file path=ppt/notesSlides/_rels/notesSlide1869.xml.rels><?xml version="1.0" encoding="UTF-8" standalone="yes"?>
<Relationships xmlns="http://schemas.openxmlformats.org/package/2006/relationships"><Relationship Id="rId2" Type="http://schemas.openxmlformats.org/officeDocument/2006/relationships/slide" Target="../slides/slide186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0.xml.rels><?xml version="1.0" encoding="UTF-8" standalone="yes"?>
<Relationships xmlns="http://schemas.openxmlformats.org/package/2006/relationships"><Relationship Id="rId2" Type="http://schemas.openxmlformats.org/officeDocument/2006/relationships/slide" Target="../slides/slide1870.xml"/><Relationship Id="rId1" Type="http://schemas.openxmlformats.org/officeDocument/2006/relationships/notesMaster" Target="../notesMasters/notesMaster1.xml"/></Relationships>
</file>

<file path=ppt/notesSlides/_rels/notesSlide1871.xml.rels><?xml version="1.0" encoding="UTF-8" standalone="yes"?>
<Relationships xmlns="http://schemas.openxmlformats.org/package/2006/relationships"><Relationship Id="rId2" Type="http://schemas.openxmlformats.org/officeDocument/2006/relationships/slide" Target="../slides/slide1871.xml"/><Relationship Id="rId1" Type="http://schemas.openxmlformats.org/officeDocument/2006/relationships/notesMaster" Target="../notesMasters/notesMaster1.xml"/></Relationships>
</file>

<file path=ppt/notesSlides/_rels/notesSlide1872.xml.rels><?xml version="1.0" encoding="UTF-8" standalone="yes"?>
<Relationships xmlns="http://schemas.openxmlformats.org/package/2006/relationships"><Relationship Id="rId2" Type="http://schemas.openxmlformats.org/officeDocument/2006/relationships/slide" Target="../slides/slide1872.xml"/><Relationship Id="rId1" Type="http://schemas.openxmlformats.org/officeDocument/2006/relationships/notesMaster" Target="../notesMasters/notesMaster1.xml"/></Relationships>
</file>

<file path=ppt/notesSlides/_rels/notesSlide1873.xml.rels><?xml version="1.0" encoding="UTF-8" standalone="yes"?>
<Relationships xmlns="http://schemas.openxmlformats.org/package/2006/relationships"><Relationship Id="rId2" Type="http://schemas.openxmlformats.org/officeDocument/2006/relationships/slide" Target="../slides/slide1873.xml"/><Relationship Id="rId1" Type="http://schemas.openxmlformats.org/officeDocument/2006/relationships/notesMaster" Target="../notesMasters/notesMaster1.xml"/></Relationships>
</file>

<file path=ppt/notesSlides/_rels/notesSlide1874.xml.rels><?xml version="1.0" encoding="UTF-8" standalone="yes"?>
<Relationships xmlns="http://schemas.openxmlformats.org/package/2006/relationships"><Relationship Id="rId2" Type="http://schemas.openxmlformats.org/officeDocument/2006/relationships/slide" Target="../slides/slide1874.xml"/><Relationship Id="rId1" Type="http://schemas.openxmlformats.org/officeDocument/2006/relationships/notesMaster" Target="../notesMasters/notesMaster1.xml"/></Relationships>
</file>

<file path=ppt/notesSlides/_rels/notesSlide1875.xml.rels><?xml version="1.0" encoding="UTF-8" standalone="yes"?>
<Relationships xmlns="http://schemas.openxmlformats.org/package/2006/relationships"><Relationship Id="rId2" Type="http://schemas.openxmlformats.org/officeDocument/2006/relationships/slide" Target="../slides/slide1875.xml"/><Relationship Id="rId1" Type="http://schemas.openxmlformats.org/officeDocument/2006/relationships/notesMaster" Target="../notesMasters/notesMaster1.xml"/></Relationships>
</file>

<file path=ppt/notesSlides/_rels/notesSlide1876.xml.rels><?xml version="1.0" encoding="UTF-8" standalone="yes"?>
<Relationships xmlns="http://schemas.openxmlformats.org/package/2006/relationships"><Relationship Id="rId2" Type="http://schemas.openxmlformats.org/officeDocument/2006/relationships/slide" Target="../slides/slide1876.xml"/><Relationship Id="rId1" Type="http://schemas.openxmlformats.org/officeDocument/2006/relationships/notesMaster" Target="../notesMasters/notesMaster1.xml"/></Relationships>
</file>

<file path=ppt/notesSlides/_rels/notesSlide1877.xml.rels><?xml version="1.0" encoding="UTF-8" standalone="yes"?>
<Relationships xmlns="http://schemas.openxmlformats.org/package/2006/relationships"><Relationship Id="rId2" Type="http://schemas.openxmlformats.org/officeDocument/2006/relationships/slide" Target="../slides/slide1877.xml"/><Relationship Id="rId1" Type="http://schemas.openxmlformats.org/officeDocument/2006/relationships/notesMaster" Target="../notesMasters/notesMaster1.xml"/></Relationships>
</file>

<file path=ppt/notesSlides/_rels/notesSlide1878.xml.rels><?xml version="1.0" encoding="UTF-8" standalone="yes"?>
<Relationships xmlns="http://schemas.openxmlformats.org/package/2006/relationships"><Relationship Id="rId2" Type="http://schemas.openxmlformats.org/officeDocument/2006/relationships/slide" Target="../slides/slide1878.xml"/><Relationship Id="rId1" Type="http://schemas.openxmlformats.org/officeDocument/2006/relationships/notesMaster" Target="../notesMasters/notesMaster1.xml"/></Relationships>
</file>

<file path=ppt/notesSlides/_rels/notesSlide1879.xml.rels><?xml version="1.0" encoding="UTF-8" standalone="yes"?>
<Relationships xmlns="http://schemas.openxmlformats.org/package/2006/relationships"><Relationship Id="rId2" Type="http://schemas.openxmlformats.org/officeDocument/2006/relationships/slide" Target="../slides/slide187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0.xml.rels><?xml version="1.0" encoding="UTF-8" standalone="yes"?>
<Relationships xmlns="http://schemas.openxmlformats.org/package/2006/relationships"><Relationship Id="rId2" Type="http://schemas.openxmlformats.org/officeDocument/2006/relationships/slide" Target="../slides/slide1880.xml"/><Relationship Id="rId1" Type="http://schemas.openxmlformats.org/officeDocument/2006/relationships/notesMaster" Target="../notesMasters/notesMaster1.xml"/></Relationships>
</file>

<file path=ppt/notesSlides/_rels/notesSlide1881.xml.rels><?xml version="1.0" encoding="UTF-8" standalone="yes"?>
<Relationships xmlns="http://schemas.openxmlformats.org/package/2006/relationships"><Relationship Id="rId2" Type="http://schemas.openxmlformats.org/officeDocument/2006/relationships/slide" Target="../slides/slide1881.xml"/><Relationship Id="rId1" Type="http://schemas.openxmlformats.org/officeDocument/2006/relationships/notesMaster" Target="../notesMasters/notesMaster1.xml"/></Relationships>
</file>

<file path=ppt/notesSlides/_rels/notesSlide1882.xml.rels><?xml version="1.0" encoding="UTF-8" standalone="yes"?>
<Relationships xmlns="http://schemas.openxmlformats.org/package/2006/relationships"><Relationship Id="rId2" Type="http://schemas.openxmlformats.org/officeDocument/2006/relationships/slide" Target="../slides/slide1882.xml"/><Relationship Id="rId1" Type="http://schemas.openxmlformats.org/officeDocument/2006/relationships/notesMaster" Target="../notesMasters/notesMaster1.xml"/></Relationships>
</file>

<file path=ppt/notesSlides/_rels/notesSlide1883.xml.rels><?xml version="1.0" encoding="UTF-8" standalone="yes"?>
<Relationships xmlns="http://schemas.openxmlformats.org/package/2006/relationships"><Relationship Id="rId2" Type="http://schemas.openxmlformats.org/officeDocument/2006/relationships/slide" Target="../slides/slide1883.xml"/><Relationship Id="rId1" Type="http://schemas.openxmlformats.org/officeDocument/2006/relationships/notesMaster" Target="../notesMasters/notesMaster1.xml"/></Relationships>
</file>

<file path=ppt/notesSlides/_rels/notesSlide1884.xml.rels><?xml version="1.0" encoding="UTF-8" standalone="yes"?>
<Relationships xmlns="http://schemas.openxmlformats.org/package/2006/relationships"><Relationship Id="rId2" Type="http://schemas.openxmlformats.org/officeDocument/2006/relationships/slide" Target="../slides/slide1884.xml"/><Relationship Id="rId1" Type="http://schemas.openxmlformats.org/officeDocument/2006/relationships/notesMaster" Target="../notesMasters/notesMaster1.xml"/></Relationships>
</file>

<file path=ppt/notesSlides/_rels/notesSlide1885.xml.rels><?xml version="1.0" encoding="UTF-8" standalone="yes"?>
<Relationships xmlns="http://schemas.openxmlformats.org/package/2006/relationships"><Relationship Id="rId2" Type="http://schemas.openxmlformats.org/officeDocument/2006/relationships/slide" Target="../slides/slide1885.xml"/><Relationship Id="rId1" Type="http://schemas.openxmlformats.org/officeDocument/2006/relationships/notesMaster" Target="../notesMasters/notesMaster1.xml"/></Relationships>
</file>

<file path=ppt/notesSlides/_rels/notesSlide1886.xml.rels><?xml version="1.0" encoding="UTF-8" standalone="yes"?>
<Relationships xmlns="http://schemas.openxmlformats.org/package/2006/relationships"><Relationship Id="rId2" Type="http://schemas.openxmlformats.org/officeDocument/2006/relationships/slide" Target="../slides/slide1886.xml"/><Relationship Id="rId1" Type="http://schemas.openxmlformats.org/officeDocument/2006/relationships/notesMaster" Target="../notesMasters/notesMaster1.xml"/></Relationships>
</file>

<file path=ppt/notesSlides/_rels/notesSlide1887.xml.rels><?xml version="1.0" encoding="UTF-8" standalone="yes"?>
<Relationships xmlns="http://schemas.openxmlformats.org/package/2006/relationships"><Relationship Id="rId2" Type="http://schemas.openxmlformats.org/officeDocument/2006/relationships/slide" Target="../slides/slide1887.xml"/><Relationship Id="rId1" Type="http://schemas.openxmlformats.org/officeDocument/2006/relationships/notesMaster" Target="../notesMasters/notesMaster1.xml"/></Relationships>
</file>

<file path=ppt/notesSlides/_rels/notesSlide1888.xml.rels><?xml version="1.0" encoding="UTF-8" standalone="yes"?>
<Relationships xmlns="http://schemas.openxmlformats.org/package/2006/relationships"><Relationship Id="rId2" Type="http://schemas.openxmlformats.org/officeDocument/2006/relationships/slide" Target="../slides/slide1888.xml"/><Relationship Id="rId1" Type="http://schemas.openxmlformats.org/officeDocument/2006/relationships/notesMaster" Target="../notesMasters/notesMaster1.xml"/></Relationships>
</file>

<file path=ppt/notesSlides/_rels/notesSlide1889.xml.rels><?xml version="1.0" encoding="UTF-8" standalone="yes"?>
<Relationships xmlns="http://schemas.openxmlformats.org/package/2006/relationships"><Relationship Id="rId2" Type="http://schemas.openxmlformats.org/officeDocument/2006/relationships/slide" Target="../slides/slide18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0.xml.rels><?xml version="1.0" encoding="UTF-8" standalone="yes"?>
<Relationships xmlns="http://schemas.openxmlformats.org/package/2006/relationships"><Relationship Id="rId2" Type="http://schemas.openxmlformats.org/officeDocument/2006/relationships/slide" Target="../slides/slide1890.xml"/><Relationship Id="rId1" Type="http://schemas.openxmlformats.org/officeDocument/2006/relationships/notesMaster" Target="../notesMasters/notesMaster1.xml"/></Relationships>
</file>

<file path=ppt/notesSlides/_rels/notesSlide1891.xml.rels><?xml version="1.0" encoding="UTF-8" standalone="yes"?>
<Relationships xmlns="http://schemas.openxmlformats.org/package/2006/relationships"><Relationship Id="rId2" Type="http://schemas.openxmlformats.org/officeDocument/2006/relationships/slide" Target="../slides/slide1891.xml"/><Relationship Id="rId1" Type="http://schemas.openxmlformats.org/officeDocument/2006/relationships/notesMaster" Target="../notesMasters/notesMaster1.xml"/></Relationships>
</file>

<file path=ppt/notesSlides/_rels/notesSlide1892.xml.rels><?xml version="1.0" encoding="UTF-8" standalone="yes"?>
<Relationships xmlns="http://schemas.openxmlformats.org/package/2006/relationships"><Relationship Id="rId2" Type="http://schemas.openxmlformats.org/officeDocument/2006/relationships/slide" Target="../slides/slide1892.xml"/><Relationship Id="rId1" Type="http://schemas.openxmlformats.org/officeDocument/2006/relationships/notesMaster" Target="../notesMasters/notesMaster1.xml"/></Relationships>
</file>

<file path=ppt/notesSlides/_rels/notesSlide1893.xml.rels><?xml version="1.0" encoding="UTF-8" standalone="yes"?>
<Relationships xmlns="http://schemas.openxmlformats.org/package/2006/relationships"><Relationship Id="rId2" Type="http://schemas.openxmlformats.org/officeDocument/2006/relationships/slide" Target="../slides/slide1893.xml"/><Relationship Id="rId1" Type="http://schemas.openxmlformats.org/officeDocument/2006/relationships/notesMaster" Target="../notesMasters/notesMaster1.xml"/></Relationships>
</file>

<file path=ppt/notesSlides/_rels/notesSlide1894.xml.rels><?xml version="1.0" encoding="UTF-8" standalone="yes"?>
<Relationships xmlns="http://schemas.openxmlformats.org/package/2006/relationships"><Relationship Id="rId2" Type="http://schemas.openxmlformats.org/officeDocument/2006/relationships/slide" Target="../slides/slide1894.xml"/><Relationship Id="rId1" Type="http://schemas.openxmlformats.org/officeDocument/2006/relationships/notesMaster" Target="../notesMasters/notesMaster1.xml"/></Relationships>
</file>

<file path=ppt/notesSlides/_rels/notesSlide1895.xml.rels><?xml version="1.0" encoding="UTF-8" standalone="yes"?>
<Relationships xmlns="http://schemas.openxmlformats.org/package/2006/relationships"><Relationship Id="rId2" Type="http://schemas.openxmlformats.org/officeDocument/2006/relationships/slide" Target="../slides/slide1895.xml"/><Relationship Id="rId1" Type="http://schemas.openxmlformats.org/officeDocument/2006/relationships/notesMaster" Target="../notesMasters/notesMaster1.xml"/></Relationships>
</file>

<file path=ppt/notesSlides/_rels/notesSlide1896.xml.rels><?xml version="1.0" encoding="UTF-8" standalone="yes"?>
<Relationships xmlns="http://schemas.openxmlformats.org/package/2006/relationships"><Relationship Id="rId2" Type="http://schemas.openxmlformats.org/officeDocument/2006/relationships/slide" Target="../slides/slide1896.xml"/><Relationship Id="rId1" Type="http://schemas.openxmlformats.org/officeDocument/2006/relationships/notesMaster" Target="../notesMasters/notesMaster1.xml"/></Relationships>
</file>

<file path=ppt/notesSlides/_rels/notesSlide1897.xml.rels><?xml version="1.0" encoding="UTF-8" standalone="yes"?>
<Relationships xmlns="http://schemas.openxmlformats.org/package/2006/relationships"><Relationship Id="rId2" Type="http://schemas.openxmlformats.org/officeDocument/2006/relationships/slide" Target="../slides/slide1897.xml"/><Relationship Id="rId1" Type="http://schemas.openxmlformats.org/officeDocument/2006/relationships/notesMaster" Target="../notesMasters/notesMaster1.xml"/></Relationships>
</file>

<file path=ppt/notesSlides/_rels/notesSlide1898.xml.rels><?xml version="1.0" encoding="UTF-8" standalone="yes"?>
<Relationships xmlns="http://schemas.openxmlformats.org/package/2006/relationships"><Relationship Id="rId2" Type="http://schemas.openxmlformats.org/officeDocument/2006/relationships/slide" Target="../slides/slide1898.xml"/><Relationship Id="rId1" Type="http://schemas.openxmlformats.org/officeDocument/2006/relationships/notesMaster" Target="../notesMasters/notesMaster1.xml"/></Relationships>
</file>

<file path=ppt/notesSlides/_rels/notesSlide1899.xml.rels><?xml version="1.0" encoding="UTF-8" standalone="yes"?>
<Relationships xmlns="http://schemas.openxmlformats.org/package/2006/relationships"><Relationship Id="rId2" Type="http://schemas.openxmlformats.org/officeDocument/2006/relationships/slide" Target="../slides/slide18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00.xml.rels><?xml version="1.0" encoding="UTF-8" standalone="yes"?>
<Relationships xmlns="http://schemas.openxmlformats.org/package/2006/relationships"><Relationship Id="rId2" Type="http://schemas.openxmlformats.org/officeDocument/2006/relationships/slide" Target="../slides/slide1900.xml"/><Relationship Id="rId1" Type="http://schemas.openxmlformats.org/officeDocument/2006/relationships/notesMaster" Target="../notesMasters/notesMaster1.xml"/></Relationships>
</file>

<file path=ppt/notesSlides/_rels/notesSlide1901.xml.rels><?xml version="1.0" encoding="UTF-8" standalone="yes"?>
<Relationships xmlns="http://schemas.openxmlformats.org/package/2006/relationships"><Relationship Id="rId2" Type="http://schemas.openxmlformats.org/officeDocument/2006/relationships/slide" Target="../slides/slide1901.xml"/><Relationship Id="rId1" Type="http://schemas.openxmlformats.org/officeDocument/2006/relationships/notesMaster" Target="../notesMasters/notesMaster1.xml"/></Relationships>
</file>

<file path=ppt/notesSlides/_rels/notesSlide1902.xml.rels><?xml version="1.0" encoding="UTF-8" standalone="yes"?>
<Relationships xmlns="http://schemas.openxmlformats.org/package/2006/relationships"><Relationship Id="rId2" Type="http://schemas.openxmlformats.org/officeDocument/2006/relationships/slide" Target="../slides/slide1902.xml"/><Relationship Id="rId1" Type="http://schemas.openxmlformats.org/officeDocument/2006/relationships/notesMaster" Target="../notesMasters/notesMaster1.xml"/></Relationships>
</file>

<file path=ppt/notesSlides/_rels/notesSlide1903.xml.rels><?xml version="1.0" encoding="UTF-8" standalone="yes"?>
<Relationships xmlns="http://schemas.openxmlformats.org/package/2006/relationships"><Relationship Id="rId2" Type="http://schemas.openxmlformats.org/officeDocument/2006/relationships/slide" Target="../slides/slide1903.xml"/><Relationship Id="rId1" Type="http://schemas.openxmlformats.org/officeDocument/2006/relationships/notesMaster" Target="../notesMasters/notesMaster1.xml"/></Relationships>
</file>

<file path=ppt/notesSlides/_rels/notesSlide1904.xml.rels><?xml version="1.0" encoding="UTF-8" standalone="yes"?>
<Relationships xmlns="http://schemas.openxmlformats.org/package/2006/relationships"><Relationship Id="rId2" Type="http://schemas.openxmlformats.org/officeDocument/2006/relationships/slide" Target="../slides/slide1904.xml"/><Relationship Id="rId1" Type="http://schemas.openxmlformats.org/officeDocument/2006/relationships/notesMaster" Target="../notesMasters/notesMaster1.xml"/></Relationships>
</file>

<file path=ppt/notesSlides/_rels/notesSlide1905.xml.rels><?xml version="1.0" encoding="UTF-8" standalone="yes"?>
<Relationships xmlns="http://schemas.openxmlformats.org/package/2006/relationships"><Relationship Id="rId2" Type="http://schemas.openxmlformats.org/officeDocument/2006/relationships/slide" Target="../slides/slide1905.xml"/><Relationship Id="rId1" Type="http://schemas.openxmlformats.org/officeDocument/2006/relationships/notesMaster" Target="../notesMasters/notesMaster1.xml"/></Relationships>
</file>

<file path=ppt/notesSlides/_rels/notesSlide1906.xml.rels><?xml version="1.0" encoding="UTF-8" standalone="yes"?>
<Relationships xmlns="http://schemas.openxmlformats.org/package/2006/relationships"><Relationship Id="rId2" Type="http://schemas.openxmlformats.org/officeDocument/2006/relationships/slide" Target="../slides/slide1906.xml"/><Relationship Id="rId1" Type="http://schemas.openxmlformats.org/officeDocument/2006/relationships/notesMaster" Target="../notesMasters/notesMaster1.xml"/></Relationships>
</file>

<file path=ppt/notesSlides/_rels/notesSlide1907.xml.rels><?xml version="1.0" encoding="UTF-8" standalone="yes"?>
<Relationships xmlns="http://schemas.openxmlformats.org/package/2006/relationships"><Relationship Id="rId2" Type="http://schemas.openxmlformats.org/officeDocument/2006/relationships/slide" Target="../slides/slide1907.xml"/><Relationship Id="rId1" Type="http://schemas.openxmlformats.org/officeDocument/2006/relationships/notesMaster" Target="../notesMasters/notesMaster1.xml"/></Relationships>
</file>

<file path=ppt/notesSlides/_rels/notesSlide1908.xml.rels><?xml version="1.0" encoding="UTF-8" standalone="yes"?>
<Relationships xmlns="http://schemas.openxmlformats.org/package/2006/relationships"><Relationship Id="rId2" Type="http://schemas.openxmlformats.org/officeDocument/2006/relationships/slide" Target="../slides/slide1908.xml"/><Relationship Id="rId1" Type="http://schemas.openxmlformats.org/officeDocument/2006/relationships/notesMaster" Target="../notesMasters/notesMaster1.xml"/></Relationships>
</file>

<file path=ppt/notesSlides/_rels/notesSlide1909.xml.rels><?xml version="1.0" encoding="UTF-8" standalone="yes"?>
<Relationships xmlns="http://schemas.openxmlformats.org/package/2006/relationships"><Relationship Id="rId2" Type="http://schemas.openxmlformats.org/officeDocument/2006/relationships/slide" Target="../slides/slide190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0.xml.rels><?xml version="1.0" encoding="UTF-8" standalone="yes"?>
<Relationships xmlns="http://schemas.openxmlformats.org/package/2006/relationships"><Relationship Id="rId2" Type="http://schemas.openxmlformats.org/officeDocument/2006/relationships/slide" Target="../slides/slide1910.xml"/><Relationship Id="rId1" Type="http://schemas.openxmlformats.org/officeDocument/2006/relationships/notesMaster" Target="../notesMasters/notesMaster1.xml"/></Relationships>
</file>

<file path=ppt/notesSlides/_rels/notesSlide1911.xml.rels><?xml version="1.0" encoding="UTF-8" standalone="yes"?>
<Relationships xmlns="http://schemas.openxmlformats.org/package/2006/relationships"><Relationship Id="rId2" Type="http://schemas.openxmlformats.org/officeDocument/2006/relationships/slide" Target="../slides/slide1911.xml"/><Relationship Id="rId1" Type="http://schemas.openxmlformats.org/officeDocument/2006/relationships/notesMaster" Target="../notesMasters/notesMaster1.xml"/></Relationships>
</file>

<file path=ppt/notesSlides/_rels/notesSlide1912.xml.rels><?xml version="1.0" encoding="UTF-8" standalone="yes"?>
<Relationships xmlns="http://schemas.openxmlformats.org/package/2006/relationships"><Relationship Id="rId2" Type="http://schemas.openxmlformats.org/officeDocument/2006/relationships/slide" Target="../slides/slide1912.xml"/><Relationship Id="rId1" Type="http://schemas.openxmlformats.org/officeDocument/2006/relationships/notesMaster" Target="../notesMasters/notesMaster1.xml"/></Relationships>
</file>

<file path=ppt/notesSlides/_rels/notesSlide1913.xml.rels><?xml version="1.0" encoding="UTF-8" standalone="yes"?>
<Relationships xmlns="http://schemas.openxmlformats.org/package/2006/relationships"><Relationship Id="rId2" Type="http://schemas.openxmlformats.org/officeDocument/2006/relationships/slide" Target="../slides/slide1913.xml"/><Relationship Id="rId1" Type="http://schemas.openxmlformats.org/officeDocument/2006/relationships/notesMaster" Target="../notesMasters/notesMaster1.xml"/></Relationships>
</file>

<file path=ppt/notesSlides/_rels/notesSlide1914.xml.rels><?xml version="1.0" encoding="UTF-8" standalone="yes"?>
<Relationships xmlns="http://schemas.openxmlformats.org/package/2006/relationships"><Relationship Id="rId2" Type="http://schemas.openxmlformats.org/officeDocument/2006/relationships/slide" Target="../slides/slide1914.xml"/><Relationship Id="rId1" Type="http://schemas.openxmlformats.org/officeDocument/2006/relationships/notesMaster" Target="../notesMasters/notesMaster1.xml"/></Relationships>
</file>

<file path=ppt/notesSlides/_rels/notesSlide1915.xml.rels><?xml version="1.0" encoding="UTF-8" standalone="yes"?>
<Relationships xmlns="http://schemas.openxmlformats.org/package/2006/relationships"><Relationship Id="rId2" Type="http://schemas.openxmlformats.org/officeDocument/2006/relationships/slide" Target="../slides/slide1915.xml"/><Relationship Id="rId1" Type="http://schemas.openxmlformats.org/officeDocument/2006/relationships/notesMaster" Target="../notesMasters/notesMaster1.xml"/></Relationships>
</file>

<file path=ppt/notesSlides/_rels/notesSlide1916.xml.rels><?xml version="1.0" encoding="UTF-8" standalone="yes"?>
<Relationships xmlns="http://schemas.openxmlformats.org/package/2006/relationships"><Relationship Id="rId2" Type="http://schemas.openxmlformats.org/officeDocument/2006/relationships/slide" Target="../slides/slide1916.xml"/><Relationship Id="rId1" Type="http://schemas.openxmlformats.org/officeDocument/2006/relationships/notesMaster" Target="../notesMasters/notesMaster1.xml"/></Relationships>
</file>

<file path=ppt/notesSlides/_rels/notesSlide1917.xml.rels><?xml version="1.0" encoding="UTF-8" standalone="yes"?>
<Relationships xmlns="http://schemas.openxmlformats.org/package/2006/relationships"><Relationship Id="rId2" Type="http://schemas.openxmlformats.org/officeDocument/2006/relationships/slide" Target="../slides/slide1917.xml"/><Relationship Id="rId1" Type="http://schemas.openxmlformats.org/officeDocument/2006/relationships/notesMaster" Target="../notesMasters/notesMaster1.xml"/></Relationships>
</file>

<file path=ppt/notesSlides/_rels/notesSlide1918.xml.rels><?xml version="1.0" encoding="UTF-8" standalone="yes"?>
<Relationships xmlns="http://schemas.openxmlformats.org/package/2006/relationships"><Relationship Id="rId2" Type="http://schemas.openxmlformats.org/officeDocument/2006/relationships/slide" Target="../slides/slide1918.xml"/><Relationship Id="rId1" Type="http://schemas.openxmlformats.org/officeDocument/2006/relationships/notesMaster" Target="../notesMasters/notesMaster1.xml"/></Relationships>
</file>

<file path=ppt/notesSlides/_rels/notesSlide1919.xml.rels><?xml version="1.0" encoding="UTF-8" standalone="yes"?>
<Relationships xmlns="http://schemas.openxmlformats.org/package/2006/relationships"><Relationship Id="rId2" Type="http://schemas.openxmlformats.org/officeDocument/2006/relationships/slide" Target="../slides/slide191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0.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1920.xml"/><Relationship Id="rId1" Type="http://schemas.openxmlformats.org/officeDocument/2006/relationships/notesMaster" Target="../notesMasters/notesMaster1.xml"/></Relationships>
</file>

<file path=ppt/notesSlides/_rels/notesSlide1921.xml.rels><?xml version="1.0" encoding="UTF-8" standalone="yes"?>
<Relationships xmlns="http://schemas.openxmlformats.org/package/2006/relationships"><Relationship Id="rId2" Type="http://schemas.openxmlformats.org/officeDocument/2006/relationships/slide" Target="../slides/slide1921.xml"/><Relationship Id="rId1" Type="http://schemas.openxmlformats.org/officeDocument/2006/relationships/notesMaster" Target="../notesMasters/notesMaster1.xml"/></Relationships>
</file>

<file path=ppt/notesSlides/_rels/notesSlide1922.xml.rels><?xml version="1.0" encoding="UTF-8" standalone="yes"?>
<Relationships xmlns="http://schemas.openxmlformats.org/package/2006/relationships"><Relationship Id="rId2" Type="http://schemas.openxmlformats.org/officeDocument/2006/relationships/slide" Target="../slides/slide1922.xml"/><Relationship Id="rId1" Type="http://schemas.openxmlformats.org/officeDocument/2006/relationships/notesMaster" Target="../notesMasters/notesMaster1.xml"/></Relationships>
</file>

<file path=ppt/notesSlides/_rels/notesSlide1923.xml.rels><?xml version="1.0" encoding="UTF-8" standalone="yes"?>
<Relationships xmlns="http://schemas.openxmlformats.org/package/2006/relationships"><Relationship Id="rId2" Type="http://schemas.openxmlformats.org/officeDocument/2006/relationships/slide" Target="../slides/slide1923.xml"/><Relationship Id="rId1" Type="http://schemas.openxmlformats.org/officeDocument/2006/relationships/notesMaster" Target="../notesMasters/notesMaster1.xml"/></Relationships>
</file>

<file path=ppt/notesSlides/_rels/notesSlide1924.xml.rels><?xml version="1.0" encoding="UTF-8" standalone="yes"?>
<Relationships xmlns="http://schemas.openxmlformats.org/package/2006/relationships"><Relationship Id="rId2" Type="http://schemas.openxmlformats.org/officeDocument/2006/relationships/slide" Target="../slides/slide1924.xml"/><Relationship Id="rId1" Type="http://schemas.openxmlformats.org/officeDocument/2006/relationships/notesMaster" Target="../notesMasters/notesMaster1.xml"/></Relationships>
</file>

<file path=ppt/notesSlides/_rels/notesSlide1925.xml.rels><?xml version="1.0" encoding="UTF-8" standalone="yes"?>
<Relationships xmlns="http://schemas.openxmlformats.org/package/2006/relationships"><Relationship Id="rId2" Type="http://schemas.openxmlformats.org/officeDocument/2006/relationships/slide" Target="../slides/slide1925.xml"/><Relationship Id="rId1" Type="http://schemas.openxmlformats.org/officeDocument/2006/relationships/notesMaster" Target="../notesMasters/notesMaster1.xml"/></Relationships>
</file>

<file path=ppt/notesSlides/_rels/notesSlide1926.xml.rels><?xml version="1.0" encoding="UTF-8" standalone="yes"?>
<Relationships xmlns="http://schemas.openxmlformats.org/package/2006/relationships"><Relationship Id="rId2" Type="http://schemas.openxmlformats.org/officeDocument/2006/relationships/slide" Target="../slides/slide1926.xml"/><Relationship Id="rId1" Type="http://schemas.openxmlformats.org/officeDocument/2006/relationships/notesMaster" Target="../notesMasters/notesMaster1.xml"/></Relationships>
</file>

<file path=ppt/notesSlides/_rels/notesSlide1927.xml.rels><?xml version="1.0" encoding="UTF-8" standalone="yes"?>
<Relationships xmlns="http://schemas.openxmlformats.org/package/2006/relationships"><Relationship Id="rId2" Type="http://schemas.openxmlformats.org/officeDocument/2006/relationships/slide" Target="../slides/slide1927.xml"/><Relationship Id="rId1" Type="http://schemas.openxmlformats.org/officeDocument/2006/relationships/notesMaster" Target="../notesMasters/notesMaster1.xml"/></Relationships>
</file>

<file path=ppt/notesSlides/_rels/notesSlide1928.xml.rels><?xml version="1.0" encoding="UTF-8" standalone="yes"?>
<Relationships xmlns="http://schemas.openxmlformats.org/package/2006/relationships"><Relationship Id="rId2" Type="http://schemas.openxmlformats.org/officeDocument/2006/relationships/slide" Target="../slides/slide1928.xml"/><Relationship Id="rId1" Type="http://schemas.openxmlformats.org/officeDocument/2006/relationships/notesMaster" Target="../notesMasters/notesMaster1.xml"/></Relationships>
</file>

<file path=ppt/notesSlides/_rels/notesSlide1929.xml.rels><?xml version="1.0" encoding="UTF-8" standalone="yes"?>
<Relationships xmlns="http://schemas.openxmlformats.org/package/2006/relationships"><Relationship Id="rId2" Type="http://schemas.openxmlformats.org/officeDocument/2006/relationships/slide" Target="../slides/slide192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0.xml.rels><?xml version="1.0" encoding="UTF-8" standalone="yes"?>
<Relationships xmlns="http://schemas.openxmlformats.org/package/2006/relationships"><Relationship Id="rId2" Type="http://schemas.openxmlformats.org/officeDocument/2006/relationships/slide" Target="../slides/slide1930.xml"/><Relationship Id="rId1" Type="http://schemas.openxmlformats.org/officeDocument/2006/relationships/notesMaster" Target="../notesMasters/notesMaster1.xml"/></Relationships>
</file>

<file path=ppt/notesSlides/_rels/notesSlide1931.xml.rels><?xml version="1.0" encoding="UTF-8" standalone="yes"?>
<Relationships xmlns="http://schemas.openxmlformats.org/package/2006/relationships"><Relationship Id="rId2" Type="http://schemas.openxmlformats.org/officeDocument/2006/relationships/slide" Target="../slides/slide1931.xml"/><Relationship Id="rId1" Type="http://schemas.openxmlformats.org/officeDocument/2006/relationships/notesMaster" Target="../notesMasters/notesMaster1.xml"/></Relationships>
</file>

<file path=ppt/notesSlides/_rels/notesSlide1932.xml.rels><?xml version="1.0" encoding="UTF-8" standalone="yes"?>
<Relationships xmlns="http://schemas.openxmlformats.org/package/2006/relationships"><Relationship Id="rId2" Type="http://schemas.openxmlformats.org/officeDocument/2006/relationships/slide" Target="../slides/slide1932.xml"/><Relationship Id="rId1" Type="http://schemas.openxmlformats.org/officeDocument/2006/relationships/notesMaster" Target="../notesMasters/notesMaster1.xml"/></Relationships>
</file>

<file path=ppt/notesSlides/_rels/notesSlide1933.xml.rels><?xml version="1.0" encoding="UTF-8" standalone="yes"?>
<Relationships xmlns="http://schemas.openxmlformats.org/package/2006/relationships"><Relationship Id="rId2" Type="http://schemas.openxmlformats.org/officeDocument/2006/relationships/slide" Target="../slides/slide1933.xml"/><Relationship Id="rId1" Type="http://schemas.openxmlformats.org/officeDocument/2006/relationships/notesMaster" Target="../notesMasters/notesMaster1.xml"/></Relationships>
</file>

<file path=ppt/notesSlides/_rels/notesSlide1934.xml.rels><?xml version="1.0" encoding="UTF-8" standalone="yes"?>
<Relationships xmlns="http://schemas.openxmlformats.org/package/2006/relationships"><Relationship Id="rId2" Type="http://schemas.openxmlformats.org/officeDocument/2006/relationships/slide" Target="../slides/slide1934.xml"/><Relationship Id="rId1" Type="http://schemas.openxmlformats.org/officeDocument/2006/relationships/notesMaster" Target="../notesMasters/notesMaster1.xml"/></Relationships>
</file>

<file path=ppt/notesSlides/_rels/notesSlide1935.xml.rels><?xml version="1.0" encoding="UTF-8" standalone="yes"?>
<Relationships xmlns="http://schemas.openxmlformats.org/package/2006/relationships"><Relationship Id="rId2" Type="http://schemas.openxmlformats.org/officeDocument/2006/relationships/slide" Target="../slides/slide1935.xml"/><Relationship Id="rId1" Type="http://schemas.openxmlformats.org/officeDocument/2006/relationships/notesMaster" Target="../notesMasters/notesMaster1.xml"/></Relationships>
</file>

<file path=ppt/notesSlides/_rels/notesSlide1936.xml.rels><?xml version="1.0" encoding="UTF-8" standalone="yes"?>
<Relationships xmlns="http://schemas.openxmlformats.org/package/2006/relationships"><Relationship Id="rId2" Type="http://schemas.openxmlformats.org/officeDocument/2006/relationships/slide" Target="../slides/slide1936.xml"/><Relationship Id="rId1" Type="http://schemas.openxmlformats.org/officeDocument/2006/relationships/notesMaster" Target="../notesMasters/notesMaster1.xml"/></Relationships>
</file>

<file path=ppt/notesSlides/_rels/notesSlide1937.xml.rels><?xml version="1.0" encoding="UTF-8" standalone="yes"?>
<Relationships xmlns="http://schemas.openxmlformats.org/package/2006/relationships"><Relationship Id="rId2" Type="http://schemas.openxmlformats.org/officeDocument/2006/relationships/slide" Target="../slides/slide1937.xml"/><Relationship Id="rId1" Type="http://schemas.openxmlformats.org/officeDocument/2006/relationships/notesMaster" Target="../notesMasters/notesMaster1.xml"/></Relationships>
</file>

<file path=ppt/notesSlides/_rels/notesSlide1938.xml.rels><?xml version="1.0" encoding="UTF-8" standalone="yes"?>
<Relationships xmlns="http://schemas.openxmlformats.org/package/2006/relationships"><Relationship Id="rId2" Type="http://schemas.openxmlformats.org/officeDocument/2006/relationships/slide" Target="../slides/slide1938.xml"/><Relationship Id="rId1" Type="http://schemas.openxmlformats.org/officeDocument/2006/relationships/notesMaster" Target="../notesMasters/notesMaster1.xml"/></Relationships>
</file>

<file path=ppt/notesSlides/_rels/notesSlide1939.xml.rels><?xml version="1.0" encoding="UTF-8" standalone="yes"?>
<Relationships xmlns="http://schemas.openxmlformats.org/package/2006/relationships"><Relationship Id="rId2" Type="http://schemas.openxmlformats.org/officeDocument/2006/relationships/slide" Target="../slides/slide193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0.xml.rels><?xml version="1.0" encoding="UTF-8" standalone="yes"?>
<Relationships xmlns="http://schemas.openxmlformats.org/package/2006/relationships"><Relationship Id="rId2" Type="http://schemas.openxmlformats.org/officeDocument/2006/relationships/slide" Target="../slides/slide1940.xml"/><Relationship Id="rId1" Type="http://schemas.openxmlformats.org/officeDocument/2006/relationships/notesMaster" Target="../notesMasters/notesMaster1.xml"/></Relationships>
</file>

<file path=ppt/notesSlides/_rels/notesSlide1941.xml.rels><?xml version="1.0" encoding="UTF-8" standalone="yes"?>
<Relationships xmlns="http://schemas.openxmlformats.org/package/2006/relationships"><Relationship Id="rId2" Type="http://schemas.openxmlformats.org/officeDocument/2006/relationships/slide" Target="../slides/slide1941.xml"/><Relationship Id="rId1" Type="http://schemas.openxmlformats.org/officeDocument/2006/relationships/notesMaster" Target="../notesMasters/notesMaster1.xml"/></Relationships>
</file>

<file path=ppt/notesSlides/_rels/notesSlide1942.xml.rels><?xml version="1.0" encoding="UTF-8" standalone="yes"?>
<Relationships xmlns="http://schemas.openxmlformats.org/package/2006/relationships"><Relationship Id="rId2" Type="http://schemas.openxmlformats.org/officeDocument/2006/relationships/slide" Target="../slides/slide1942.xml"/><Relationship Id="rId1" Type="http://schemas.openxmlformats.org/officeDocument/2006/relationships/notesMaster" Target="../notesMasters/notesMaster1.xml"/></Relationships>
</file>

<file path=ppt/notesSlides/_rels/notesSlide1943.xml.rels><?xml version="1.0" encoding="UTF-8" standalone="yes"?>
<Relationships xmlns="http://schemas.openxmlformats.org/package/2006/relationships"><Relationship Id="rId2" Type="http://schemas.openxmlformats.org/officeDocument/2006/relationships/slide" Target="../slides/slide1943.xml"/><Relationship Id="rId1" Type="http://schemas.openxmlformats.org/officeDocument/2006/relationships/notesMaster" Target="../notesMasters/notesMaster1.xml"/></Relationships>
</file>

<file path=ppt/notesSlides/_rels/notesSlide1944.xml.rels><?xml version="1.0" encoding="UTF-8" standalone="yes"?>
<Relationships xmlns="http://schemas.openxmlformats.org/package/2006/relationships"><Relationship Id="rId2" Type="http://schemas.openxmlformats.org/officeDocument/2006/relationships/slide" Target="../slides/slide1944.xml"/><Relationship Id="rId1" Type="http://schemas.openxmlformats.org/officeDocument/2006/relationships/notesMaster" Target="../notesMasters/notesMaster1.xml"/></Relationships>
</file>

<file path=ppt/notesSlides/_rels/notesSlide1945.xml.rels><?xml version="1.0" encoding="UTF-8" standalone="yes"?>
<Relationships xmlns="http://schemas.openxmlformats.org/package/2006/relationships"><Relationship Id="rId2" Type="http://schemas.openxmlformats.org/officeDocument/2006/relationships/slide" Target="../slides/slide1945.xml"/><Relationship Id="rId1" Type="http://schemas.openxmlformats.org/officeDocument/2006/relationships/notesMaster" Target="../notesMasters/notesMaster1.xml"/></Relationships>
</file>

<file path=ppt/notesSlides/_rels/notesSlide1946.xml.rels><?xml version="1.0" encoding="UTF-8" standalone="yes"?>
<Relationships xmlns="http://schemas.openxmlformats.org/package/2006/relationships"><Relationship Id="rId2" Type="http://schemas.openxmlformats.org/officeDocument/2006/relationships/slide" Target="../slides/slide1946.xml"/><Relationship Id="rId1" Type="http://schemas.openxmlformats.org/officeDocument/2006/relationships/notesMaster" Target="../notesMasters/notesMaster1.xml"/></Relationships>
</file>

<file path=ppt/notesSlides/_rels/notesSlide1947.xml.rels><?xml version="1.0" encoding="UTF-8" standalone="yes"?>
<Relationships xmlns="http://schemas.openxmlformats.org/package/2006/relationships"><Relationship Id="rId2" Type="http://schemas.openxmlformats.org/officeDocument/2006/relationships/slide" Target="../slides/slide1947.xml"/><Relationship Id="rId1" Type="http://schemas.openxmlformats.org/officeDocument/2006/relationships/notesMaster" Target="../notesMasters/notesMaster1.xml"/></Relationships>
</file>

<file path=ppt/notesSlides/_rels/notesSlide1948.xml.rels><?xml version="1.0" encoding="UTF-8" standalone="yes"?>
<Relationships xmlns="http://schemas.openxmlformats.org/package/2006/relationships"><Relationship Id="rId2" Type="http://schemas.openxmlformats.org/officeDocument/2006/relationships/slide" Target="../slides/slide1948.xml"/><Relationship Id="rId1" Type="http://schemas.openxmlformats.org/officeDocument/2006/relationships/notesMaster" Target="../notesMasters/notesMaster1.xml"/></Relationships>
</file>

<file path=ppt/notesSlides/_rels/notesSlide1949.xml.rels><?xml version="1.0" encoding="UTF-8" standalone="yes"?>
<Relationships xmlns="http://schemas.openxmlformats.org/package/2006/relationships"><Relationship Id="rId2" Type="http://schemas.openxmlformats.org/officeDocument/2006/relationships/slide" Target="../slides/slide194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0.xml.rels><?xml version="1.0" encoding="UTF-8" standalone="yes"?>
<Relationships xmlns="http://schemas.openxmlformats.org/package/2006/relationships"><Relationship Id="rId2" Type="http://schemas.openxmlformats.org/officeDocument/2006/relationships/slide" Target="../slides/slide1950.xml"/><Relationship Id="rId1" Type="http://schemas.openxmlformats.org/officeDocument/2006/relationships/notesMaster" Target="../notesMasters/notesMaster1.xml"/></Relationships>
</file>

<file path=ppt/notesSlides/_rels/notesSlide1951.xml.rels><?xml version="1.0" encoding="UTF-8" standalone="yes"?>
<Relationships xmlns="http://schemas.openxmlformats.org/package/2006/relationships"><Relationship Id="rId2" Type="http://schemas.openxmlformats.org/officeDocument/2006/relationships/slide" Target="../slides/slide1951.xml"/><Relationship Id="rId1" Type="http://schemas.openxmlformats.org/officeDocument/2006/relationships/notesMaster" Target="../notesMasters/notesMaster1.xml"/></Relationships>
</file>

<file path=ppt/notesSlides/_rels/notesSlide1952.xml.rels><?xml version="1.0" encoding="UTF-8" standalone="yes"?>
<Relationships xmlns="http://schemas.openxmlformats.org/package/2006/relationships"><Relationship Id="rId2" Type="http://schemas.openxmlformats.org/officeDocument/2006/relationships/slide" Target="../slides/slide1952.xml"/><Relationship Id="rId1" Type="http://schemas.openxmlformats.org/officeDocument/2006/relationships/notesMaster" Target="../notesMasters/notesMaster1.xml"/></Relationships>
</file>

<file path=ppt/notesSlides/_rels/notesSlide1953.xml.rels><?xml version="1.0" encoding="UTF-8" standalone="yes"?>
<Relationships xmlns="http://schemas.openxmlformats.org/package/2006/relationships"><Relationship Id="rId2" Type="http://schemas.openxmlformats.org/officeDocument/2006/relationships/slide" Target="../slides/slide1953.xml"/><Relationship Id="rId1" Type="http://schemas.openxmlformats.org/officeDocument/2006/relationships/notesMaster" Target="../notesMasters/notesMaster1.xml"/></Relationships>
</file>

<file path=ppt/notesSlides/_rels/notesSlide1954.xml.rels><?xml version="1.0" encoding="UTF-8" standalone="yes"?>
<Relationships xmlns="http://schemas.openxmlformats.org/package/2006/relationships"><Relationship Id="rId2" Type="http://schemas.openxmlformats.org/officeDocument/2006/relationships/slide" Target="../slides/slide1954.xml"/><Relationship Id="rId1" Type="http://schemas.openxmlformats.org/officeDocument/2006/relationships/notesMaster" Target="../notesMasters/notesMaster1.xml"/></Relationships>
</file>

<file path=ppt/notesSlides/_rels/notesSlide1955.xml.rels><?xml version="1.0" encoding="UTF-8" standalone="yes"?>
<Relationships xmlns="http://schemas.openxmlformats.org/package/2006/relationships"><Relationship Id="rId2" Type="http://schemas.openxmlformats.org/officeDocument/2006/relationships/slide" Target="../slides/slide1955.xml"/><Relationship Id="rId1" Type="http://schemas.openxmlformats.org/officeDocument/2006/relationships/notesMaster" Target="../notesMasters/notesMaster1.xml"/></Relationships>
</file>

<file path=ppt/notesSlides/_rels/notesSlide1956.xml.rels><?xml version="1.0" encoding="UTF-8" standalone="yes"?>
<Relationships xmlns="http://schemas.openxmlformats.org/package/2006/relationships"><Relationship Id="rId2" Type="http://schemas.openxmlformats.org/officeDocument/2006/relationships/slide" Target="../slides/slide1956.xml"/><Relationship Id="rId1" Type="http://schemas.openxmlformats.org/officeDocument/2006/relationships/notesMaster" Target="../notesMasters/notesMaster1.xml"/></Relationships>
</file>

<file path=ppt/notesSlides/_rels/notesSlide1957.xml.rels><?xml version="1.0" encoding="UTF-8" standalone="yes"?>
<Relationships xmlns="http://schemas.openxmlformats.org/package/2006/relationships"><Relationship Id="rId2" Type="http://schemas.openxmlformats.org/officeDocument/2006/relationships/slide" Target="../slides/slide1957.xml"/><Relationship Id="rId1" Type="http://schemas.openxmlformats.org/officeDocument/2006/relationships/notesMaster" Target="../notesMasters/notesMaster1.xml"/></Relationships>
</file>

<file path=ppt/notesSlides/_rels/notesSlide1958.xml.rels><?xml version="1.0" encoding="UTF-8" standalone="yes"?>
<Relationships xmlns="http://schemas.openxmlformats.org/package/2006/relationships"><Relationship Id="rId2" Type="http://schemas.openxmlformats.org/officeDocument/2006/relationships/slide" Target="../slides/slide1958.xml"/><Relationship Id="rId1" Type="http://schemas.openxmlformats.org/officeDocument/2006/relationships/notesMaster" Target="../notesMasters/notesMaster1.xml"/></Relationships>
</file>

<file path=ppt/notesSlides/_rels/notesSlide1959.xml.rels><?xml version="1.0" encoding="UTF-8" standalone="yes"?>
<Relationships xmlns="http://schemas.openxmlformats.org/package/2006/relationships"><Relationship Id="rId2" Type="http://schemas.openxmlformats.org/officeDocument/2006/relationships/slide" Target="../slides/slide195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0.xml.rels><?xml version="1.0" encoding="UTF-8" standalone="yes"?>
<Relationships xmlns="http://schemas.openxmlformats.org/package/2006/relationships"><Relationship Id="rId2" Type="http://schemas.openxmlformats.org/officeDocument/2006/relationships/slide" Target="../slides/slide1960.xml"/><Relationship Id="rId1" Type="http://schemas.openxmlformats.org/officeDocument/2006/relationships/notesMaster" Target="../notesMasters/notesMaster1.xml"/></Relationships>
</file>

<file path=ppt/notesSlides/_rels/notesSlide1961.xml.rels><?xml version="1.0" encoding="UTF-8" standalone="yes"?>
<Relationships xmlns="http://schemas.openxmlformats.org/package/2006/relationships"><Relationship Id="rId2" Type="http://schemas.openxmlformats.org/officeDocument/2006/relationships/slide" Target="../slides/slide1961.xml"/><Relationship Id="rId1" Type="http://schemas.openxmlformats.org/officeDocument/2006/relationships/notesMaster" Target="../notesMasters/notesMaster1.xml"/></Relationships>
</file>

<file path=ppt/notesSlides/_rels/notesSlide1962.xml.rels><?xml version="1.0" encoding="UTF-8" standalone="yes"?>
<Relationships xmlns="http://schemas.openxmlformats.org/package/2006/relationships"><Relationship Id="rId2" Type="http://schemas.openxmlformats.org/officeDocument/2006/relationships/slide" Target="../slides/slide1962.xml"/><Relationship Id="rId1" Type="http://schemas.openxmlformats.org/officeDocument/2006/relationships/notesMaster" Target="../notesMasters/notesMaster1.xml"/></Relationships>
</file>

<file path=ppt/notesSlides/_rels/notesSlide1963.xml.rels><?xml version="1.0" encoding="UTF-8" standalone="yes"?>
<Relationships xmlns="http://schemas.openxmlformats.org/package/2006/relationships"><Relationship Id="rId2" Type="http://schemas.openxmlformats.org/officeDocument/2006/relationships/slide" Target="../slides/slide1963.xml"/><Relationship Id="rId1" Type="http://schemas.openxmlformats.org/officeDocument/2006/relationships/notesMaster" Target="../notesMasters/notesMaster1.xml"/></Relationships>
</file>

<file path=ppt/notesSlides/_rels/notesSlide1964.xml.rels><?xml version="1.0" encoding="UTF-8" standalone="yes"?>
<Relationships xmlns="http://schemas.openxmlformats.org/package/2006/relationships"><Relationship Id="rId2" Type="http://schemas.openxmlformats.org/officeDocument/2006/relationships/slide" Target="../slides/slide1964.xml"/><Relationship Id="rId1" Type="http://schemas.openxmlformats.org/officeDocument/2006/relationships/notesMaster" Target="../notesMasters/notesMaster1.xml"/></Relationships>
</file>

<file path=ppt/notesSlides/_rels/notesSlide1965.xml.rels><?xml version="1.0" encoding="UTF-8" standalone="yes"?>
<Relationships xmlns="http://schemas.openxmlformats.org/package/2006/relationships"><Relationship Id="rId2" Type="http://schemas.openxmlformats.org/officeDocument/2006/relationships/slide" Target="../slides/slide1965.xml"/><Relationship Id="rId1" Type="http://schemas.openxmlformats.org/officeDocument/2006/relationships/notesMaster" Target="../notesMasters/notesMaster1.xml"/></Relationships>
</file>

<file path=ppt/notesSlides/_rels/notesSlide1966.xml.rels><?xml version="1.0" encoding="UTF-8" standalone="yes"?>
<Relationships xmlns="http://schemas.openxmlformats.org/package/2006/relationships"><Relationship Id="rId3" Type="http://schemas.openxmlformats.org/officeDocument/2006/relationships/hyperlink" Target="https://github.com/CoderContenidos/PracticaIntegradoraCursoBackend" TargetMode="External"/><Relationship Id="rId2" Type="http://schemas.openxmlformats.org/officeDocument/2006/relationships/slide" Target="../slides/slide1966.xml"/><Relationship Id="rId1" Type="http://schemas.openxmlformats.org/officeDocument/2006/relationships/notesMaster" Target="../notesMasters/notesMaster1.xml"/></Relationships>
</file>

<file path=ppt/notesSlides/_rels/notesSlide1967.xml.rels><?xml version="1.0" encoding="UTF-8" standalone="yes"?>
<Relationships xmlns="http://schemas.openxmlformats.org/package/2006/relationships"><Relationship Id="rId2" Type="http://schemas.openxmlformats.org/officeDocument/2006/relationships/slide" Target="../slides/slide1967.xml"/><Relationship Id="rId1" Type="http://schemas.openxmlformats.org/officeDocument/2006/relationships/notesMaster" Target="../notesMasters/notesMaster1.xml"/></Relationships>
</file>

<file path=ppt/notesSlides/_rels/notesSlide1968.xml.rels><?xml version="1.0" encoding="UTF-8" standalone="yes"?>
<Relationships xmlns="http://schemas.openxmlformats.org/package/2006/relationships"><Relationship Id="rId2" Type="http://schemas.openxmlformats.org/officeDocument/2006/relationships/slide" Target="../slides/slide1968.xml"/><Relationship Id="rId1" Type="http://schemas.openxmlformats.org/officeDocument/2006/relationships/notesMaster" Target="../notesMasters/notesMaster1.xml"/></Relationships>
</file>

<file path=ppt/notesSlides/_rels/notesSlide1969.xml.rels><?xml version="1.0" encoding="UTF-8" standalone="yes"?>
<Relationships xmlns="http://schemas.openxmlformats.org/package/2006/relationships"><Relationship Id="rId2" Type="http://schemas.openxmlformats.org/officeDocument/2006/relationships/slide" Target="../slides/slide196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0.xml.rels><?xml version="1.0" encoding="UTF-8" standalone="yes"?>
<Relationships xmlns="http://schemas.openxmlformats.org/package/2006/relationships"><Relationship Id="rId2" Type="http://schemas.openxmlformats.org/officeDocument/2006/relationships/slide" Target="../slides/slide1970.xml"/><Relationship Id="rId1" Type="http://schemas.openxmlformats.org/officeDocument/2006/relationships/notesMaster" Target="../notesMasters/notesMaster1.xml"/></Relationships>
</file>

<file path=ppt/notesSlides/_rels/notesSlide1971.xml.rels><?xml version="1.0" encoding="UTF-8" standalone="yes"?>
<Relationships xmlns="http://schemas.openxmlformats.org/package/2006/relationships"><Relationship Id="rId2" Type="http://schemas.openxmlformats.org/officeDocument/2006/relationships/slide" Target="../slides/slide1971.xml"/><Relationship Id="rId1" Type="http://schemas.openxmlformats.org/officeDocument/2006/relationships/notesMaster" Target="../notesMasters/notesMaster1.xml"/></Relationships>
</file>

<file path=ppt/notesSlides/_rels/notesSlide1972.xml.rels><?xml version="1.0" encoding="UTF-8" standalone="yes"?>
<Relationships xmlns="http://schemas.openxmlformats.org/package/2006/relationships"><Relationship Id="rId2" Type="http://schemas.openxmlformats.org/officeDocument/2006/relationships/slide" Target="../slides/slide1972.xml"/><Relationship Id="rId1" Type="http://schemas.openxmlformats.org/officeDocument/2006/relationships/notesMaster" Target="../notesMasters/notesMaster1.xml"/></Relationships>
</file>

<file path=ppt/notesSlides/_rels/notesSlide1973.xml.rels><?xml version="1.0" encoding="UTF-8" standalone="yes"?>
<Relationships xmlns="http://schemas.openxmlformats.org/package/2006/relationships"><Relationship Id="rId2" Type="http://schemas.openxmlformats.org/officeDocument/2006/relationships/slide" Target="../slides/slide1973.xml"/><Relationship Id="rId1" Type="http://schemas.openxmlformats.org/officeDocument/2006/relationships/notesMaster" Target="../notesMasters/notesMaster1.xml"/></Relationships>
</file>

<file path=ppt/notesSlides/_rels/notesSlide1974.xml.rels><?xml version="1.0" encoding="UTF-8" standalone="yes"?>
<Relationships xmlns="http://schemas.openxmlformats.org/package/2006/relationships"><Relationship Id="rId2" Type="http://schemas.openxmlformats.org/officeDocument/2006/relationships/slide" Target="../slides/slide1974.xml"/><Relationship Id="rId1" Type="http://schemas.openxmlformats.org/officeDocument/2006/relationships/notesMaster" Target="../notesMasters/notesMaster1.xml"/></Relationships>
</file>

<file path=ppt/notesSlides/_rels/notesSlide1975.xml.rels><?xml version="1.0" encoding="UTF-8" standalone="yes"?>
<Relationships xmlns="http://schemas.openxmlformats.org/package/2006/relationships"><Relationship Id="rId2" Type="http://schemas.openxmlformats.org/officeDocument/2006/relationships/slide" Target="../slides/slide1975.xml"/><Relationship Id="rId1" Type="http://schemas.openxmlformats.org/officeDocument/2006/relationships/notesMaster" Target="../notesMasters/notesMaster1.xml"/></Relationships>
</file>

<file path=ppt/notesSlides/_rels/notesSlide1976.xml.rels><?xml version="1.0" encoding="UTF-8" standalone="yes"?>
<Relationships xmlns="http://schemas.openxmlformats.org/package/2006/relationships"><Relationship Id="rId2" Type="http://schemas.openxmlformats.org/officeDocument/2006/relationships/slide" Target="../slides/slide1976.xml"/><Relationship Id="rId1" Type="http://schemas.openxmlformats.org/officeDocument/2006/relationships/notesMaster" Target="../notesMasters/notesMaster1.xml"/></Relationships>
</file>

<file path=ppt/notesSlides/_rels/notesSlide1977.xml.rels><?xml version="1.0" encoding="UTF-8" standalone="yes"?>
<Relationships xmlns="http://schemas.openxmlformats.org/package/2006/relationships"><Relationship Id="rId3" Type="http://schemas.openxmlformats.org/officeDocument/2006/relationships/hyperlink" Target="https://github.com/CoderContenidos/PracticaIntegradoraCursoBackend" TargetMode="External"/><Relationship Id="rId2" Type="http://schemas.openxmlformats.org/officeDocument/2006/relationships/slide" Target="../slides/slide1977.xml"/><Relationship Id="rId1" Type="http://schemas.openxmlformats.org/officeDocument/2006/relationships/notesMaster" Target="../notesMasters/notesMaster1.xml"/></Relationships>
</file>

<file path=ppt/notesSlides/_rels/notesSlide1978.xml.rels><?xml version="1.0" encoding="UTF-8" standalone="yes"?>
<Relationships xmlns="http://schemas.openxmlformats.org/package/2006/relationships"><Relationship Id="rId3" Type="http://schemas.openxmlformats.org/officeDocument/2006/relationships/hyperlink" Target="https://github.com/CoderContenidos/PracticaIntegradoraCursoBackend" TargetMode="External"/><Relationship Id="rId2" Type="http://schemas.openxmlformats.org/officeDocument/2006/relationships/slide" Target="../slides/slide1978.xml"/><Relationship Id="rId1" Type="http://schemas.openxmlformats.org/officeDocument/2006/relationships/notesMaster" Target="../notesMasters/notesMaster1.xml"/></Relationships>
</file>

<file path=ppt/notesSlides/_rels/notesSlide1979.xml.rels><?xml version="1.0" encoding="UTF-8" standalone="yes"?>
<Relationships xmlns="http://schemas.openxmlformats.org/package/2006/relationships"><Relationship Id="rId2" Type="http://schemas.openxmlformats.org/officeDocument/2006/relationships/slide" Target="../slides/slide197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0.xml.rels><?xml version="1.0" encoding="UTF-8" standalone="yes"?>
<Relationships xmlns="http://schemas.openxmlformats.org/package/2006/relationships"><Relationship Id="rId2" Type="http://schemas.openxmlformats.org/officeDocument/2006/relationships/slide" Target="../slides/slide1980.xml"/><Relationship Id="rId1" Type="http://schemas.openxmlformats.org/officeDocument/2006/relationships/notesMaster" Target="../notesMasters/notesMaster1.xml"/></Relationships>
</file>

<file path=ppt/notesSlides/_rels/notesSlide1981.xml.rels><?xml version="1.0" encoding="UTF-8" standalone="yes"?>
<Relationships xmlns="http://schemas.openxmlformats.org/package/2006/relationships"><Relationship Id="rId2" Type="http://schemas.openxmlformats.org/officeDocument/2006/relationships/slide" Target="../slides/slide1981.xml"/><Relationship Id="rId1" Type="http://schemas.openxmlformats.org/officeDocument/2006/relationships/notesMaster" Target="../notesMasters/notesMaster1.xml"/></Relationships>
</file>

<file path=ppt/notesSlides/_rels/notesSlide1982.xml.rels><?xml version="1.0" encoding="UTF-8" standalone="yes"?>
<Relationships xmlns="http://schemas.openxmlformats.org/package/2006/relationships"><Relationship Id="rId2" Type="http://schemas.openxmlformats.org/officeDocument/2006/relationships/slide" Target="../slides/slide1982.xml"/><Relationship Id="rId1" Type="http://schemas.openxmlformats.org/officeDocument/2006/relationships/notesMaster" Target="../notesMasters/notesMaster1.xml"/></Relationships>
</file>

<file path=ppt/notesSlides/_rels/notesSlide1983.xml.rels><?xml version="1.0" encoding="UTF-8" standalone="yes"?>
<Relationships xmlns="http://schemas.openxmlformats.org/package/2006/relationships"><Relationship Id="rId2" Type="http://schemas.openxmlformats.org/officeDocument/2006/relationships/slide" Target="../slides/slide1983.xml"/><Relationship Id="rId1" Type="http://schemas.openxmlformats.org/officeDocument/2006/relationships/notesMaster" Target="../notesMasters/notesMaster1.xml"/></Relationships>
</file>

<file path=ppt/notesSlides/_rels/notesSlide1984.xml.rels><?xml version="1.0" encoding="UTF-8" standalone="yes"?>
<Relationships xmlns="http://schemas.openxmlformats.org/package/2006/relationships"><Relationship Id="rId2" Type="http://schemas.openxmlformats.org/officeDocument/2006/relationships/slide" Target="../slides/slide1984.xml"/><Relationship Id="rId1" Type="http://schemas.openxmlformats.org/officeDocument/2006/relationships/notesMaster" Target="../notesMasters/notesMaster1.xml"/></Relationships>
</file>

<file path=ppt/notesSlides/_rels/notesSlide1985.xml.rels><?xml version="1.0" encoding="UTF-8" standalone="yes"?>
<Relationships xmlns="http://schemas.openxmlformats.org/package/2006/relationships"><Relationship Id="rId2" Type="http://schemas.openxmlformats.org/officeDocument/2006/relationships/slide" Target="../slides/slide1985.xml"/><Relationship Id="rId1" Type="http://schemas.openxmlformats.org/officeDocument/2006/relationships/notesMaster" Target="../notesMasters/notesMaster1.xml"/></Relationships>
</file>

<file path=ppt/notesSlides/_rels/notesSlide1986.xml.rels><?xml version="1.0" encoding="UTF-8" standalone="yes"?>
<Relationships xmlns="http://schemas.openxmlformats.org/package/2006/relationships"><Relationship Id="rId2" Type="http://schemas.openxmlformats.org/officeDocument/2006/relationships/slide" Target="../slides/slide1986.xml"/><Relationship Id="rId1" Type="http://schemas.openxmlformats.org/officeDocument/2006/relationships/notesMaster" Target="../notesMasters/notesMaster1.xml"/></Relationships>
</file>

<file path=ppt/notesSlides/_rels/notesSlide1987.xml.rels><?xml version="1.0" encoding="UTF-8" standalone="yes"?>
<Relationships xmlns="http://schemas.openxmlformats.org/package/2006/relationships"><Relationship Id="rId2" Type="http://schemas.openxmlformats.org/officeDocument/2006/relationships/slide" Target="../slides/slide1987.xml"/><Relationship Id="rId1" Type="http://schemas.openxmlformats.org/officeDocument/2006/relationships/notesMaster" Target="../notesMasters/notesMaster1.xml"/></Relationships>
</file>

<file path=ppt/notesSlides/_rels/notesSlide1988.xml.rels><?xml version="1.0" encoding="UTF-8" standalone="yes"?>
<Relationships xmlns="http://schemas.openxmlformats.org/package/2006/relationships"><Relationship Id="rId2" Type="http://schemas.openxmlformats.org/officeDocument/2006/relationships/slide" Target="../slides/slide1988.xml"/><Relationship Id="rId1" Type="http://schemas.openxmlformats.org/officeDocument/2006/relationships/notesMaster" Target="../notesMasters/notesMaster1.xml"/></Relationships>
</file>

<file path=ppt/notesSlides/_rels/notesSlide1989.xml.rels><?xml version="1.0" encoding="UTF-8" standalone="yes"?>
<Relationships xmlns="http://schemas.openxmlformats.org/package/2006/relationships"><Relationship Id="rId2" Type="http://schemas.openxmlformats.org/officeDocument/2006/relationships/slide" Target="../slides/slide198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0.xml.rels><?xml version="1.0" encoding="UTF-8" standalone="yes"?>
<Relationships xmlns="http://schemas.openxmlformats.org/package/2006/relationships"><Relationship Id="rId2" Type="http://schemas.openxmlformats.org/officeDocument/2006/relationships/slide" Target="../slides/slide1990.xml"/><Relationship Id="rId1" Type="http://schemas.openxmlformats.org/officeDocument/2006/relationships/notesMaster" Target="../notesMasters/notesMaster1.xml"/></Relationships>
</file>

<file path=ppt/notesSlides/_rels/notesSlide1991.xml.rels><?xml version="1.0" encoding="UTF-8" standalone="yes"?>
<Relationships xmlns="http://schemas.openxmlformats.org/package/2006/relationships"><Relationship Id="rId2" Type="http://schemas.openxmlformats.org/officeDocument/2006/relationships/slide" Target="../slides/slide1991.xml"/><Relationship Id="rId1" Type="http://schemas.openxmlformats.org/officeDocument/2006/relationships/notesMaster" Target="../notesMasters/notesMaster1.xml"/></Relationships>
</file>

<file path=ppt/notesSlides/_rels/notesSlide1992.xml.rels><?xml version="1.0" encoding="UTF-8" standalone="yes"?>
<Relationships xmlns="http://schemas.openxmlformats.org/package/2006/relationships"><Relationship Id="rId2" Type="http://schemas.openxmlformats.org/officeDocument/2006/relationships/slide" Target="../slides/slide1992.xml"/><Relationship Id="rId1" Type="http://schemas.openxmlformats.org/officeDocument/2006/relationships/notesMaster" Target="../notesMasters/notesMaster1.xml"/></Relationships>
</file>

<file path=ppt/notesSlides/_rels/notesSlide1993.xml.rels><?xml version="1.0" encoding="UTF-8" standalone="yes"?>
<Relationships xmlns="http://schemas.openxmlformats.org/package/2006/relationships"><Relationship Id="rId2" Type="http://schemas.openxmlformats.org/officeDocument/2006/relationships/slide" Target="../slides/slide1993.xml"/><Relationship Id="rId1" Type="http://schemas.openxmlformats.org/officeDocument/2006/relationships/notesMaster" Target="../notesMasters/notesMaster1.xml"/></Relationships>
</file>

<file path=ppt/notesSlides/_rels/notesSlide1994.xml.rels><?xml version="1.0" encoding="UTF-8" standalone="yes"?>
<Relationships xmlns="http://schemas.openxmlformats.org/package/2006/relationships"><Relationship Id="rId2" Type="http://schemas.openxmlformats.org/officeDocument/2006/relationships/slide" Target="../slides/slide1994.xml"/><Relationship Id="rId1" Type="http://schemas.openxmlformats.org/officeDocument/2006/relationships/notesMaster" Target="../notesMasters/notesMaster1.xml"/></Relationships>
</file>

<file path=ppt/notesSlides/_rels/notesSlide1995.xml.rels><?xml version="1.0" encoding="UTF-8" standalone="yes"?>
<Relationships xmlns="http://schemas.openxmlformats.org/package/2006/relationships"><Relationship Id="rId2" Type="http://schemas.openxmlformats.org/officeDocument/2006/relationships/slide" Target="../slides/slide1995.xml"/><Relationship Id="rId1" Type="http://schemas.openxmlformats.org/officeDocument/2006/relationships/notesMaster" Target="../notesMasters/notesMaster1.xml"/></Relationships>
</file>

<file path=ppt/notesSlides/_rels/notesSlide1996.xml.rels><?xml version="1.0" encoding="UTF-8" standalone="yes"?>
<Relationships xmlns="http://schemas.openxmlformats.org/package/2006/relationships"><Relationship Id="rId2" Type="http://schemas.openxmlformats.org/officeDocument/2006/relationships/slide" Target="../slides/slide1996.xml"/><Relationship Id="rId1" Type="http://schemas.openxmlformats.org/officeDocument/2006/relationships/notesMaster" Target="../notesMasters/notesMaster1.xml"/></Relationships>
</file>

<file path=ppt/notesSlides/_rels/notesSlide1997.xml.rels><?xml version="1.0" encoding="UTF-8" standalone="yes"?>
<Relationships xmlns="http://schemas.openxmlformats.org/package/2006/relationships"><Relationship Id="rId2" Type="http://schemas.openxmlformats.org/officeDocument/2006/relationships/slide" Target="../slides/slide1997.xml"/><Relationship Id="rId1" Type="http://schemas.openxmlformats.org/officeDocument/2006/relationships/notesMaster" Target="../notesMasters/notesMaster1.xml"/></Relationships>
</file>

<file path=ppt/notesSlides/_rels/notesSlide1998.xml.rels><?xml version="1.0" encoding="UTF-8" standalone="yes"?>
<Relationships xmlns="http://schemas.openxmlformats.org/package/2006/relationships"><Relationship Id="rId2" Type="http://schemas.openxmlformats.org/officeDocument/2006/relationships/slide" Target="../slides/slide1998.xml"/><Relationship Id="rId1" Type="http://schemas.openxmlformats.org/officeDocument/2006/relationships/notesMaster" Target="../notesMasters/notesMaster1.xml"/></Relationships>
</file>

<file path=ppt/notesSlides/_rels/notesSlide1999.xml.rels><?xml version="1.0" encoding="UTF-8" standalone="yes"?>
<Relationships xmlns="http://schemas.openxmlformats.org/package/2006/relationships"><Relationship Id="rId2" Type="http://schemas.openxmlformats.org/officeDocument/2006/relationships/slide" Target="../slides/slide19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00.xml.rels><?xml version="1.0" encoding="UTF-8" standalone="yes"?>
<Relationships xmlns="http://schemas.openxmlformats.org/package/2006/relationships"><Relationship Id="rId2" Type="http://schemas.openxmlformats.org/officeDocument/2006/relationships/slide" Target="../slides/slide2000.xml"/><Relationship Id="rId1" Type="http://schemas.openxmlformats.org/officeDocument/2006/relationships/notesMaster" Target="../notesMasters/notesMaster1.xml"/></Relationships>
</file>

<file path=ppt/notesSlides/_rels/notesSlide2001.xml.rels><?xml version="1.0" encoding="UTF-8" standalone="yes"?>
<Relationships xmlns="http://schemas.openxmlformats.org/package/2006/relationships"><Relationship Id="rId2" Type="http://schemas.openxmlformats.org/officeDocument/2006/relationships/slide" Target="../slides/slide2001.xml"/><Relationship Id="rId1" Type="http://schemas.openxmlformats.org/officeDocument/2006/relationships/notesMaster" Target="../notesMasters/notesMaster1.xml"/></Relationships>
</file>

<file path=ppt/notesSlides/_rels/notesSlide2002.xml.rels><?xml version="1.0" encoding="UTF-8" standalone="yes"?>
<Relationships xmlns="http://schemas.openxmlformats.org/package/2006/relationships"><Relationship Id="rId2" Type="http://schemas.openxmlformats.org/officeDocument/2006/relationships/slide" Target="../slides/slide2002.xml"/><Relationship Id="rId1" Type="http://schemas.openxmlformats.org/officeDocument/2006/relationships/notesMaster" Target="../notesMasters/notesMaster1.xml"/></Relationships>
</file>

<file path=ppt/notesSlides/_rels/notesSlide2003.xml.rels><?xml version="1.0" encoding="UTF-8" standalone="yes"?>
<Relationships xmlns="http://schemas.openxmlformats.org/package/2006/relationships"><Relationship Id="rId2" Type="http://schemas.openxmlformats.org/officeDocument/2006/relationships/slide" Target="../slides/slide2003.xml"/><Relationship Id="rId1" Type="http://schemas.openxmlformats.org/officeDocument/2006/relationships/notesMaster" Target="../notesMasters/notesMaster1.xml"/></Relationships>
</file>

<file path=ppt/notesSlides/_rels/notesSlide2004.xml.rels><?xml version="1.0" encoding="UTF-8" standalone="yes"?>
<Relationships xmlns="http://schemas.openxmlformats.org/package/2006/relationships"><Relationship Id="rId2" Type="http://schemas.openxmlformats.org/officeDocument/2006/relationships/slide" Target="../slides/slide2004.xml"/><Relationship Id="rId1" Type="http://schemas.openxmlformats.org/officeDocument/2006/relationships/notesMaster" Target="../notesMasters/notesMaster1.xml"/></Relationships>
</file>

<file path=ppt/notesSlides/_rels/notesSlide2005.xml.rels><?xml version="1.0" encoding="UTF-8" standalone="yes"?>
<Relationships xmlns="http://schemas.openxmlformats.org/package/2006/relationships"><Relationship Id="rId2" Type="http://schemas.openxmlformats.org/officeDocument/2006/relationships/slide" Target="../slides/slide2005.xml"/><Relationship Id="rId1" Type="http://schemas.openxmlformats.org/officeDocument/2006/relationships/notesMaster" Target="../notesMasters/notesMaster1.xml"/></Relationships>
</file>

<file path=ppt/notesSlides/_rels/notesSlide2006.xml.rels><?xml version="1.0" encoding="UTF-8" standalone="yes"?>
<Relationships xmlns="http://schemas.openxmlformats.org/package/2006/relationships"><Relationship Id="rId2" Type="http://schemas.openxmlformats.org/officeDocument/2006/relationships/slide" Target="../slides/slide2006.xml"/><Relationship Id="rId1" Type="http://schemas.openxmlformats.org/officeDocument/2006/relationships/notesMaster" Target="../notesMasters/notesMaster1.xml"/></Relationships>
</file>

<file path=ppt/notesSlides/_rels/notesSlide2007.xml.rels><?xml version="1.0" encoding="UTF-8" standalone="yes"?>
<Relationships xmlns="http://schemas.openxmlformats.org/package/2006/relationships"><Relationship Id="rId2" Type="http://schemas.openxmlformats.org/officeDocument/2006/relationships/slide" Target="../slides/slide2007.xml"/><Relationship Id="rId1" Type="http://schemas.openxmlformats.org/officeDocument/2006/relationships/notesMaster" Target="../notesMasters/notesMaster1.xml"/></Relationships>
</file>

<file path=ppt/notesSlides/_rels/notesSlide2008.xml.rels><?xml version="1.0" encoding="UTF-8" standalone="yes"?>
<Relationships xmlns="http://schemas.openxmlformats.org/package/2006/relationships"><Relationship Id="rId2" Type="http://schemas.openxmlformats.org/officeDocument/2006/relationships/slide" Target="../slides/slide2008.xml"/><Relationship Id="rId1" Type="http://schemas.openxmlformats.org/officeDocument/2006/relationships/notesMaster" Target="../notesMasters/notesMaster1.xml"/></Relationships>
</file>

<file path=ppt/notesSlides/_rels/notesSlide2009.xml.rels><?xml version="1.0" encoding="UTF-8" standalone="yes"?>
<Relationships xmlns="http://schemas.openxmlformats.org/package/2006/relationships"><Relationship Id="rId2" Type="http://schemas.openxmlformats.org/officeDocument/2006/relationships/slide" Target="../slides/slide200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0.xml.rels><?xml version="1.0" encoding="UTF-8" standalone="yes"?>
<Relationships xmlns="http://schemas.openxmlformats.org/package/2006/relationships"><Relationship Id="rId2" Type="http://schemas.openxmlformats.org/officeDocument/2006/relationships/slide" Target="../slides/slide2010.xml"/><Relationship Id="rId1" Type="http://schemas.openxmlformats.org/officeDocument/2006/relationships/notesMaster" Target="../notesMasters/notesMaster1.xml"/></Relationships>
</file>

<file path=ppt/notesSlides/_rels/notesSlide2011.xml.rels><?xml version="1.0" encoding="UTF-8" standalone="yes"?>
<Relationships xmlns="http://schemas.openxmlformats.org/package/2006/relationships"><Relationship Id="rId2" Type="http://schemas.openxmlformats.org/officeDocument/2006/relationships/slide" Target="../slides/slide2011.xml"/><Relationship Id="rId1" Type="http://schemas.openxmlformats.org/officeDocument/2006/relationships/notesMaster" Target="../notesMasters/notesMaster1.xml"/></Relationships>
</file>

<file path=ppt/notesSlides/_rels/notesSlide2012.xml.rels><?xml version="1.0" encoding="UTF-8" standalone="yes"?>
<Relationships xmlns="http://schemas.openxmlformats.org/package/2006/relationships"><Relationship Id="rId2" Type="http://schemas.openxmlformats.org/officeDocument/2006/relationships/slide" Target="../slides/slide2012.xml"/><Relationship Id="rId1" Type="http://schemas.openxmlformats.org/officeDocument/2006/relationships/notesMaster" Target="../notesMasters/notesMaster1.xml"/></Relationships>
</file>

<file path=ppt/notesSlides/_rels/notesSlide2013.xml.rels><?xml version="1.0" encoding="UTF-8" standalone="yes"?>
<Relationships xmlns="http://schemas.openxmlformats.org/package/2006/relationships"><Relationship Id="rId2" Type="http://schemas.openxmlformats.org/officeDocument/2006/relationships/slide" Target="../slides/slide2013.xml"/><Relationship Id="rId1" Type="http://schemas.openxmlformats.org/officeDocument/2006/relationships/notesMaster" Target="../notesMasters/notesMaster1.xml"/></Relationships>
</file>

<file path=ppt/notesSlides/_rels/notesSlide2014.xml.rels><?xml version="1.0" encoding="UTF-8" standalone="yes"?>
<Relationships xmlns="http://schemas.openxmlformats.org/package/2006/relationships"><Relationship Id="rId2" Type="http://schemas.openxmlformats.org/officeDocument/2006/relationships/slide" Target="../slides/slide2014.xml"/><Relationship Id="rId1" Type="http://schemas.openxmlformats.org/officeDocument/2006/relationships/notesMaster" Target="../notesMasters/notesMaster1.xml"/></Relationships>
</file>

<file path=ppt/notesSlides/_rels/notesSlide2015.xml.rels><?xml version="1.0" encoding="UTF-8" standalone="yes"?>
<Relationships xmlns="http://schemas.openxmlformats.org/package/2006/relationships"><Relationship Id="rId2" Type="http://schemas.openxmlformats.org/officeDocument/2006/relationships/slide" Target="../slides/slide2015.xml"/><Relationship Id="rId1" Type="http://schemas.openxmlformats.org/officeDocument/2006/relationships/notesMaster" Target="../notesMasters/notesMaster1.xml"/></Relationships>
</file>

<file path=ppt/notesSlides/_rels/notesSlide2016.xml.rels><?xml version="1.0" encoding="UTF-8" standalone="yes"?>
<Relationships xmlns="http://schemas.openxmlformats.org/package/2006/relationships"><Relationship Id="rId2" Type="http://schemas.openxmlformats.org/officeDocument/2006/relationships/slide" Target="../slides/slide2016.xml"/><Relationship Id="rId1" Type="http://schemas.openxmlformats.org/officeDocument/2006/relationships/notesMaster" Target="../notesMasters/notesMaster1.xml"/></Relationships>
</file>

<file path=ppt/notesSlides/_rels/notesSlide2017.xml.rels><?xml version="1.0" encoding="UTF-8" standalone="yes"?>
<Relationships xmlns="http://schemas.openxmlformats.org/package/2006/relationships"><Relationship Id="rId2" Type="http://schemas.openxmlformats.org/officeDocument/2006/relationships/slide" Target="../slides/slide2017.xml"/><Relationship Id="rId1" Type="http://schemas.openxmlformats.org/officeDocument/2006/relationships/notesMaster" Target="../notesMasters/notesMaster1.xml"/></Relationships>
</file>

<file path=ppt/notesSlides/_rels/notesSlide2018.xml.rels><?xml version="1.0" encoding="UTF-8" standalone="yes"?>
<Relationships xmlns="http://schemas.openxmlformats.org/package/2006/relationships"><Relationship Id="rId2" Type="http://schemas.openxmlformats.org/officeDocument/2006/relationships/slide" Target="../slides/slide2018.xml"/><Relationship Id="rId1" Type="http://schemas.openxmlformats.org/officeDocument/2006/relationships/notesMaster" Target="../notesMasters/notesMaster1.xml"/></Relationships>
</file>

<file path=ppt/notesSlides/_rels/notesSlide2019.xml.rels><?xml version="1.0" encoding="UTF-8" standalone="yes"?>
<Relationships xmlns="http://schemas.openxmlformats.org/package/2006/relationships"><Relationship Id="rId2" Type="http://schemas.openxmlformats.org/officeDocument/2006/relationships/slide" Target="../slides/slide201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0.xml.rels><?xml version="1.0" encoding="UTF-8" standalone="yes"?>
<Relationships xmlns="http://schemas.openxmlformats.org/package/2006/relationships"><Relationship Id="rId2" Type="http://schemas.openxmlformats.org/officeDocument/2006/relationships/slide" Target="../slides/slide2020.xml"/><Relationship Id="rId1" Type="http://schemas.openxmlformats.org/officeDocument/2006/relationships/notesMaster" Target="../notesMasters/notesMaster1.xml"/></Relationships>
</file>

<file path=ppt/notesSlides/_rels/notesSlide2021.xml.rels><?xml version="1.0" encoding="UTF-8" standalone="yes"?>
<Relationships xmlns="http://schemas.openxmlformats.org/package/2006/relationships"><Relationship Id="rId2" Type="http://schemas.openxmlformats.org/officeDocument/2006/relationships/slide" Target="../slides/slide2021.xml"/><Relationship Id="rId1" Type="http://schemas.openxmlformats.org/officeDocument/2006/relationships/notesMaster" Target="../notesMasters/notesMaster1.xml"/></Relationships>
</file>

<file path=ppt/notesSlides/_rels/notesSlide2022.xml.rels><?xml version="1.0" encoding="UTF-8" standalone="yes"?>
<Relationships xmlns="http://schemas.openxmlformats.org/package/2006/relationships"><Relationship Id="rId2" Type="http://schemas.openxmlformats.org/officeDocument/2006/relationships/slide" Target="../slides/slide2022.xml"/><Relationship Id="rId1" Type="http://schemas.openxmlformats.org/officeDocument/2006/relationships/notesMaster" Target="../notesMasters/notesMaster1.xml"/></Relationships>
</file>

<file path=ppt/notesSlides/_rels/notesSlide2023.xml.rels><?xml version="1.0" encoding="UTF-8" standalone="yes"?>
<Relationships xmlns="http://schemas.openxmlformats.org/package/2006/relationships"><Relationship Id="rId2" Type="http://schemas.openxmlformats.org/officeDocument/2006/relationships/slide" Target="../slides/slide2023.xml"/><Relationship Id="rId1" Type="http://schemas.openxmlformats.org/officeDocument/2006/relationships/notesMaster" Target="../notesMasters/notesMaster1.xml"/></Relationships>
</file>

<file path=ppt/notesSlides/_rels/notesSlide2024.xml.rels><?xml version="1.0" encoding="UTF-8" standalone="yes"?>
<Relationships xmlns="http://schemas.openxmlformats.org/package/2006/relationships"><Relationship Id="rId2" Type="http://schemas.openxmlformats.org/officeDocument/2006/relationships/slide" Target="../slides/slide2024.xml"/><Relationship Id="rId1" Type="http://schemas.openxmlformats.org/officeDocument/2006/relationships/notesMaster" Target="../notesMasters/notesMaster1.xml"/></Relationships>
</file>

<file path=ppt/notesSlides/_rels/notesSlide2025.xml.rels><?xml version="1.0" encoding="UTF-8" standalone="yes"?>
<Relationships xmlns="http://schemas.openxmlformats.org/package/2006/relationships"><Relationship Id="rId2" Type="http://schemas.openxmlformats.org/officeDocument/2006/relationships/slide" Target="../slides/slide2025.xml"/><Relationship Id="rId1" Type="http://schemas.openxmlformats.org/officeDocument/2006/relationships/notesMaster" Target="../notesMasters/notesMaster1.xml"/></Relationships>
</file>

<file path=ppt/notesSlides/_rels/notesSlide2026.xml.rels><?xml version="1.0" encoding="UTF-8" standalone="yes"?>
<Relationships xmlns="http://schemas.openxmlformats.org/package/2006/relationships"><Relationship Id="rId2" Type="http://schemas.openxmlformats.org/officeDocument/2006/relationships/slide" Target="../slides/slide2026.xml"/><Relationship Id="rId1" Type="http://schemas.openxmlformats.org/officeDocument/2006/relationships/notesMaster" Target="../notesMasters/notesMaster1.xml"/></Relationships>
</file>

<file path=ppt/notesSlides/_rels/notesSlide2027.xml.rels><?xml version="1.0" encoding="UTF-8" standalone="yes"?>
<Relationships xmlns="http://schemas.openxmlformats.org/package/2006/relationships"><Relationship Id="rId2" Type="http://schemas.openxmlformats.org/officeDocument/2006/relationships/slide" Target="../slides/slide2027.xml"/><Relationship Id="rId1" Type="http://schemas.openxmlformats.org/officeDocument/2006/relationships/notesMaster" Target="../notesMasters/notesMaster1.xml"/></Relationships>
</file>

<file path=ppt/notesSlides/_rels/notesSlide2028.xml.rels><?xml version="1.0" encoding="UTF-8" standalone="yes"?>
<Relationships xmlns="http://schemas.openxmlformats.org/package/2006/relationships"><Relationship Id="rId2" Type="http://schemas.openxmlformats.org/officeDocument/2006/relationships/slide" Target="../slides/slide2028.xml"/><Relationship Id="rId1" Type="http://schemas.openxmlformats.org/officeDocument/2006/relationships/notesMaster" Target="../notesMasters/notesMaster1.xml"/></Relationships>
</file>

<file path=ppt/notesSlides/_rels/notesSlide2029.xml.rels><?xml version="1.0" encoding="UTF-8" standalone="yes"?>
<Relationships xmlns="http://schemas.openxmlformats.org/package/2006/relationships"><Relationship Id="rId2" Type="http://schemas.openxmlformats.org/officeDocument/2006/relationships/slide" Target="../slides/slide202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0.xml.rels><?xml version="1.0" encoding="UTF-8" standalone="yes"?>
<Relationships xmlns="http://schemas.openxmlformats.org/package/2006/relationships"><Relationship Id="rId2" Type="http://schemas.openxmlformats.org/officeDocument/2006/relationships/slide" Target="../slides/slide2030.xml"/><Relationship Id="rId1" Type="http://schemas.openxmlformats.org/officeDocument/2006/relationships/notesMaster" Target="../notesMasters/notesMaster1.xml"/></Relationships>
</file>

<file path=ppt/notesSlides/_rels/notesSlide2031.xml.rels><?xml version="1.0" encoding="UTF-8" standalone="yes"?>
<Relationships xmlns="http://schemas.openxmlformats.org/package/2006/relationships"><Relationship Id="rId2" Type="http://schemas.openxmlformats.org/officeDocument/2006/relationships/slide" Target="../slides/slide2031.xml"/><Relationship Id="rId1" Type="http://schemas.openxmlformats.org/officeDocument/2006/relationships/notesMaster" Target="../notesMasters/notesMaster1.xml"/></Relationships>
</file>

<file path=ppt/notesSlides/_rels/notesSlide2032.xml.rels><?xml version="1.0" encoding="UTF-8" standalone="yes"?>
<Relationships xmlns="http://schemas.openxmlformats.org/package/2006/relationships"><Relationship Id="rId2" Type="http://schemas.openxmlformats.org/officeDocument/2006/relationships/slide" Target="../slides/slide2032.xml"/><Relationship Id="rId1" Type="http://schemas.openxmlformats.org/officeDocument/2006/relationships/notesMaster" Target="../notesMasters/notesMaster1.xml"/></Relationships>
</file>

<file path=ppt/notesSlides/_rels/notesSlide2033.xml.rels><?xml version="1.0" encoding="UTF-8" standalone="yes"?>
<Relationships xmlns="http://schemas.openxmlformats.org/package/2006/relationships"><Relationship Id="rId2" Type="http://schemas.openxmlformats.org/officeDocument/2006/relationships/slide" Target="../slides/slide2033.xml"/><Relationship Id="rId1" Type="http://schemas.openxmlformats.org/officeDocument/2006/relationships/notesMaster" Target="../notesMasters/notesMaster1.xml"/></Relationships>
</file>

<file path=ppt/notesSlides/_rels/notesSlide2034.xml.rels><?xml version="1.0" encoding="UTF-8" standalone="yes"?>
<Relationships xmlns="http://schemas.openxmlformats.org/package/2006/relationships"><Relationship Id="rId2" Type="http://schemas.openxmlformats.org/officeDocument/2006/relationships/slide" Target="../slides/slide2034.xml"/><Relationship Id="rId1" Type="http://schemas.openxmlformats.org/officeDocument/2006/relationships/notesMaster" Target="../notesMasters/notesMaster1.xml"/></Relationships>
</file>

<file path=ppt/notesSlides/_rels/notesSlide2035.xml.rels><?xml version="1.0" encoding="UTF-8" standalone="yes"?>
<Relationships xmlns="http://schemas.openxmlformats.org/package/2006/relationships"><Relationship Id="rId2" Type="http://schemas.openxmlformats.org/officeDocument/2006/relationships/slide" Target="../slides/slide2035.xml"/><Relationship Id="rId1" Type="http://schemas.openxmlformats.org/officeDocument/2006/relationships/notesMaster" Target="../notesMasters/notesMaster1.xml"/></Relationships>
</file>

<file path=ppt/notesSlides/_rels/notesSlide2036.xml.rels><?xml version="1.0" encoding="UTF-8" standalone="yes"?>
<Relationships xmlns="http://schemas.openxmlformats.org/package/2006/relationships"><Relationship Id="rId2" Type="http://schemas.openxmlformats.org/officeDocument/2006/relationships/slide" Target="../slides/slide2036.xml"/><Relationship Id="rId1" Type="http://schemas.openxmlformats.org/officeDocument/2006/relationships/notesMaster" Target="../notesMasters/notesMaster1.xml"/></Relationships>
</file>

<file path=ppt/notesSlides/_rels/notesSlide2037.xml.rels><?xml version="1.0" encoding="UTF-8" standalone="yes"?>
<Relationships xmlns="http://schemas.openxmlformats.org/package/2006/relationships"><Relationship Id="rId2" Type="http://schemas.openxmlformats.org/officeDocument/2006/relationships/slide" Target="../slides/slide2037.xml"/><Relationship Id="rId1" Type="http://schemas.openxmlformats.org/officeDocument/2006/relationships/notesMaster" Target="../notesMasters/notesMaster1.xml"/></Relationships>
</file>

<file path=ppt/notesSlides/_rels/notesSlide2038.xml.rels><?xml version="1.0" encoding="UTF-8" standalone="yes"?>
<Relationships xmlns="http://schemas.openxmlformats.org/package/2006/relationships"><Relationship Id="rId2" Type="http://schemas.openxmlformats.org/officeDocument/2006/relationships/slide" Target="../slides/slide2038.xml"/><Relationship Id="rId1" Type="http://schemas.openxmlformats.org/officeDocument/2006/relationships/notesMaster" Target="../notesMasters/notesMaster1.xml"/></Relationships>
</file>

<file path=ppt/notesSlides/_rels/notesSlide2039.xml.rels><?xml version="1.0" encoding="UTF-8" standalone="yes"?>
<Relationships xmlns="http://schemas.openxmlformats.org/package/2006/relationships"><Relationship Id="rId2" Type="http://schemas.openxmlformats.org/officeDocument/2006/relationships/slide" Target="../slides/slide203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0.xml.rels><?xml version="1.0" encoding="UTF-8" standalone="yes"?>
<Relationships xmlns="http://schemas.openxmlformats.org/package/2006/relationships"><Relationship Id="rId2" Type="http://schemas.openxmlformats.org/officeDocument/2006/relationships/slide" Target="../slides/slide2040.xml"/><Relationship Id="rId1" Type="http://schemas.openxmlformats.org/officeDocument/2006/relationships/notesMaster" Target="../notesMasters/notesMaster1.xml"/></Relationships>
</file>

<file path=ppt/notesSlides/_rels/notesSlide2041.xml.rels><?xml version="1.0" encoding="UTF-8" standalone="yes"?>
<Relationships xmlns="http://schemas.openxmlformats.org/package/2006/relationships"><Relationship Id="rId2" Type="http://schemas.openxmlformats.org/officeDocument/2006/relationships/slide" Target="../slides/slide2041.xml"/><Relationship Id="rId1" Type="http://schemas.openxmlformats.org/officeDocument/2006/relationships/notesMaster" Target="../notesMasters/notesMaster1.xml"/></Relationships>
</file>

<file path=ppt/notesSlides/_rels/notesSlide2042.xml.rels><?xml version="1.0" encoding="UTF-8" standalone="yes"?>
<Relationships xmlns="http://schemas.openxmlformats.org/package/2006/relationships"><Relationship Id="rId2" Type="http://schemas.openxmlformats.org/officeDocument/2006/relationships/slide" Target="../slides/slide2042.xml"/><Relationship Id="rId1" Type="http://schemas.openxmlformats.org/officeDocument/2006/relationships/notesMaster" Target="../notesMasters/notesMaster1.xml"/></Relationships>
</file>

<file path=ppt/notesSlides/_rels/notesSlide2043.xml.rels><?xml version="1.0" encoding="UTF-8" standalone="yes"?>
<Relationships xmlns="http://schemas.openxmlformats.org/package/2006/relationships"><Relationship Id="rId2" Type="http://schemas.openxmlformats.org/officeDocument/2006/relationships/slide" Target="../slides/slide2043.xml"/><Relationship Id="rId1" Type="http://schemas.openxmlformats.org/officeDocument/2006/relationships/notesMaster" Target="../notesMasters/notesMaster1.xml"/></Relationships>
</file>

<file path=ppt/notesSlides/_rels/notesSlide2044.xml.rels><?xml version="1.0" encoding="UTF-8" standalone="yes"?>
<Relationships xmlns="http://schemas.openxmlformats.org/package/2006/relationships"><Relationship Id="rId2" Type="http://schemas.openxmlformats.org/officeDocument/2006/relationships/slide" Target="../slides/slide2044.xml"/><Relationship Id="rId1" Type="http://schemas.openxmlformats.org/officeDocument/2006/relationships/notesMaster" Target="../notesMasters/notesMaster1.xml"/></Relationships>
</file>

<file path=ppt/notesSlides/_rels/notesSlide2045.xml.rels><?xml version="1.0" encoding="UTF-8" standalone="yes"?>
<Relationships xmlns="http://schemas.openxmlformats.org/package/2006/relationships"><Relationship Id="rId2" Type="http://schemas.openxmlformats.org/officeDocument/2006/relationships/slide" Target="../slides/slide2045.xml"/><Relationship Id="rId1" Type="http://schemas.openxmlformats.org/officeDocument/2006/relationships/notesMaster" Target="../notesMasters/notesMaster1.xml"/></Relationships>
</file>

<file path=ppt/notesSlides/_rels/notesSlide2046.xml.rels><?xml version="1.0" encoding="UTF-8" standalone="yes"?>
<Relationships xmlns="http://schemas.openxmlformats.org/package/2006/relationships"><Relationship Id="rId2" Type="http://schemas.openxmlformats.org/officeDocument/2006/relationships/slide" Target="../slides/slide2046.xml"/><Relationship Id="rId1" Type="http://schemas.openxmlformats.org/officeDocument/2006/relationships/notesMaster" Target="../notesMasters/notesMaster1.xml"/></Relationships>
</file>

<file path=ppt/notesSlides/_rels/notesSlide2047.xml.rels><?xml version="1.0" encoding="UTF-8" standalone="yes"?>
<Relationships xmlns="http://schemas.openxmlformats.org/package/2006/relationships"><Relationship Id="rId2" Type="http://schemas.openxmlformats.org/officeDocument/2006/relationships/slide" Target="../slides/slide2047.xml"/><Relationship Id="rId1" Type="http://schemas.openxmlformats.org/officeDocument/2006/relationships/notesMaster" Target="../notesMasters/notesMaster1.xml"/></Relationships>
</file>

<file path=ppt/notesSlides/_rels/notesSlide2048.xml.rels><?xml version="1.0" encoding="UTF-8" standalone="yes"?>
<Relationships xmlns="http://schemas.openxmlformats.org/package/2006/relationships"><Relationship Id="rId2" Type="http://schemas.openxmlformats.org/officeDocument/2006/relationships/slide" Target="../slides/slide2048.xml"/><Relationship Id="rId1" Type="http://schemas.openxmlformats.org/officeDocument/2006/relationships/notesMaster" Target="../notesMasters/notesMaster1.xml"/></Relationships>
</file>

<file path=ppt/notesSlides/_rels/notesSlide2049.xml.rels><?xml version="1.0" encoding="UTF-8" standalone="yes"?>
<Relationships xmlns="http://schemas.openxmlformats.org/package/2006/relationships"><Relationship Id="rId2" Type="http://schemas.openxmlformats.org/officeDocument/2006/relationships/slide" Target="../slides/slide204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0.xml.rels><?xml version="1.0" encoding="UTF-8" standalone="yes"?>
<Relationships xmlns="http://schemas.openxmlformats.org/package/2006/relationships"><Relationship Id="rId2" Type="http://schemas.openxmlformats.org/officeDocument/2006/relationships/slide" Target="../slides/slide2050.xml"/><Relationship Id="rId1" Type="http://schemas.openxmlformats.org/officeDocument/2006/relationships/notesMaster" Target="../notesMasters/notesMaster1.xml"/></Relationships>
</file>

<file path=ppt/notesSlides/_rels/notesSlide2051.xml.rels><?xml version="1.0" encoding="UTF-8" standalone="yes"?>
<Relationships xmlns="http://schemas.openxmlformats.org/package/2006/relationships"><Relationship Id="rId2" Type="http://schemas.openxmlformats.org/officeDocument/2006/relationships/slide" Target="../slides/slide2051.xml"/><Relationship Id="rId1" Type="http://schemas.openxmlformats.org/officeDocument/2006/relationships/notesMaster" Target="../notesMasters/notesMaster1.xml"/></Relationships>
</file>

<file path=ppt/notesSlides/_rels/notesSlide2052.xml.rels><?xml version="1.0" encoding="UTF-8" standalone="yes"?>
<Relationships xmlns="http://schemas.openxmlformats.org/package/2006/relationships"><Relationship Id="rId2" Type="http://schemas.openxmlformats.org/officeDocument/2006/relationships/slide" Target="../slides/slide2052.xml"/><Relationship Id="rId1" Type="http://schemas.openxmlformats.org/officeDocument/2006/relationships/notesMaster" Target="../notesMasters/notesMaster1.xml"/></Relationships>
</file>

<file path=ppt/notesSlides/_rels/notesSlide2053.xml.rels><?xml version="1.0" encoding="UTF-8" standalone="yes"?>
<Relationships xmlns="http://schemas.openxmlformats.org/package/2006/relationships"><Relationship Id="rId2" Type="http://schemas.openxmlformats.org/officeDocument/2006/relationships/slide" Target="../slides/slide2053.xml"/><Relationship Id="rId1" Type="http://schemas.openxmlformats.org/officeDocument/2006/relationships/notesMaster" Target="../notesMasters/notesMaster1.xml"/></Relationships>
</file>

<file path=ppt/notesSlides/_rels/notesSlide2054.xml.rels><?xml version="1.0" encoding="UTF-8" standalone="yes"?>
<Relationships xmlns="http://schemas.openxmlformats.org/package/2006/relationships"><Relationship Id="rId2" Type="http://schemas.openxmlformats.org/officeDocument/2006/relationships/slide" Target="../slides/slide2054.xml"/><Relationship Id="rId1" Type="http://schemas.openxmlformats.org/officeDocument/2006/relationships/notesMaster" Target="../notesMasters/notesMaster1.xml"/></Relationships>
</file>

<file path=ppt/notesSlides/_rels/notesSlide2055.xml.rels><?xml version="1.0" encoding="UTF-8" standalone="yes"?>
<Relationships xmlns="http://schemas.openxmlformats.org/package/2006/relationships"><Relationship Id="rId2" Type="http://schemas.openxmlformats.org/officeDocument/2006/relationships/slide" Target="../slides/slide2055.xml"/><Relationship Id="rId1" Type="http://schemas.openxmlformats.org/officeDocument/2006/relationships/notesMaster" Target="../notesMasters/notesMaster1.xml"/></Relationships>
</file>

<file path=ppt/notesSlides/_rels/notesSlide2056.xml.rels><?xml version="1.0" encoding="UTF-8" standalone="yes"?>
<Relationships xmlns="http://schemas.openxmlformats.org/package/2006/relationships"><Relationship Id="rId2" Type="http://schemas.openxmlformats.org/officeDocument/2006/relationships/slide" Target="../slides/slide2056.xml"/><Relationship Id="rId1" Type="http://schemas.openxmlformats.org/officeDocument/2006/relationships/notesMaster" Target="../notesMasters/notesMaster1.xml"/></Relationships>
</file>

<file path=ppt/notesSlides/_rels/notesSlide2057.xml.rels><?xml version="1.0" encoding="UTF-8" standalone="yes"?>
<Relationships xmlns="http://schemas.openxmlformats.org/package/2006/relationships"><Relationship Id="rId2" Type="http://schemas.openxmlformats.org/officeDocument/2006/relationships/slide" Target="../slides/slide2057.xml"/><Relationship Id="rId1" Type="http://schemas.openxmlformats.org/officeDocument/2006/relationships/notesMaster" Target="../notesMasters/notesMaster1.xml"/></Relationships>
</file>

<file path=ppt/notesSlides/_rels/notesSlide2058.xml.rels><?xml version="1.0" encoding="UTF-8" standalone="yes"?>
<Relationships xmlns="http://schemas.openxmlformats.org/package/2006/relationships"><Relationship Id="rId2" Type="http://schemas.openxmlformats.org/officeDocument/2006/relationships/slide" Target="../slides/slide2058.xml"/><Relationship Id="rId1" Type="http://schemas.openxmlformats.org/officeDocument/2006/relationships/notesMaster" Target="../notesMasters/notesMaster1.xml"/></Relationships>
</file>

<file path=ppt/notesSlides/_rels/notesSlide2059.xml.rels><?xml version="1.0" encoding="UTF-8" standalone="yes"?>
<Relationships xmlns="http://schemas.openxmlformats.org/package/2006/relationships"><Relationship Id="rId2" Type="http://schemas.openxmlformats.org/officeDocument/2006/relationships/slide" Target="../slides/slide205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0.xml.rels><?xml version="1.0" encoding="UTF-8" standalone="yes"?>
<Relationships xmlns="http://schemas.openxmlformats.org/package/2006/relationships"><Relationship Id="rId2" Type="http://schemas.openxmlformats.org/officeDocument/2006/relationships/slide" Target="../slides/slide2060.xml"/><Relationship Id="rId1" Type="http://schemas.openxmlformats.org/officeDocument/2006/relationships/notesMaster" Target="../notesMasters/notesMaster1.xml"/></Relationships>
</file>

<file path=ppt/notesSlides/_rels/notesSlide2061.xml.rels><?xml version="1.0" encoding="UTF-8" standalone="yes"?>
<Relationships xmlns="http://schemas.openxmlformats.org/package/2006/relationships"><Relationship Id="rId2" Type="http://schemas.openxmlformats.org/officeDocument/2006/relationships/slide" Target="../slides/slide2061.xml"/><Relationship Id="rId1" Type="http://schemas.openxmlformats.org/officeDocument/2006/relationships/notesMaster" Target="../notesMasters/notesMaster1.xml"/></Relationships>
</file>

<file path=ppt/notesSlides/_rels/notesSlide2062.xml.rels><?xml version="1.0" encoding="UTF-8" standalone="yes"?>
<Relationships xmlns="http://schemas.openxmlformats.org/package/2006/relationships"><Relationship Id="rId2" Type="http://schemas.openxmlformats.org/officeDocument/2006/relationships/slide" Target="../slides/slide2062.xml"/><Relationship Id="rId1" Type="http://schemas.openxmlformats.org/officeDocument/2006/relationships/notesMaster" Target="../notesMasters/notesMaster1.xml"/></Relationships>
</file>

<file path=ppt/notesSlides/_rels/notesSlide2063.xml.rels><?xml version="1.0" encoding="UTF-8" standalone="yes"?>
<Relationships xmlns="http://schemas.openxmlformats.org/package/2006/relationships"><Relationship Id="rId2" Type="http://schemas.openxmlformats.org/officeDocument/2006/relationships/slide" Target="../slides/slide2063.xml"/><Relationship Id="rId1" Type="http://schemas.openxmlformats.org/officeDocument/2006/relationships/notesMaster" Target="../notesMasters/notesMaster1.xml"/></Relationships>
</file>

<file path=ppt/notesSlides/_rels/notesSlide2064.xml.rels><?xml version="1.0" encoding="UTF-8" standalone="yes"?>
<Relationships xmlns="http://schemas.openxmlformats.org/package/2006/relationships"><Relationship Id="rId2" Type="http://schemas.openxmlformats.org/officeDocument/2006/relationships/slide" Target="../slides/slide2064.xml"/><Relationship Id="rId1" Type="http://schemas.openxmlformats.org/officeDocument/2006/relationships/notesMaster" Target="../notesMasters/notesMaster1.xml"/></Relationships>
</file>

<file path=ppt/notesSlides/_rels/notesSlide2065.xml.rels><?xml version="1.0" encoding="UTF-8" standalone="yes"?>
<Relationships xmlns="http://schemas.openxmlformats.org/package/2006/relationships"><Relationship Id="rId2" Type="http://schemas.openxmlformats.org/officeDocument/2006/relationships/slide" Target="../slides/slide2065.xml"/><Relationship Id="rId1" Type="http://schemas.openxmlformats.org/officeDocument/2006/relationships/notesMaster" Target="../notesMasters/notesMaster1.xml"/></Relationships>
</file>

<file path=ppt/notesSlides/_rels/notesSlide2066.xml.rels><?xml version="1.0" encoding="UTF-8" standalone="yes"?>
<Relationships xmlns="http://schemas.openxmlformats.org/package/2006/relationships"><Relationship Id="rId2" Type="http://schemas.openxmlformats.org/officeDocument/2006/relationships/slide" Target="../slides/slide2066.xml"/><Relationship Id="rId1" Type="http://schemas.openxmlformats.org/officeDocument/2006/relationships/notesMaster" Target="../notesMasters/notesMaster1.xml"/></Relationships>
</file>

<file path=ppt/notesSlides/_rels/notesSlide2067.xml.rels><?xml version="1.0" encoding="UTF-8" standalone="yes"?>
<Relationships xmlns="http://schemas.openxmlformats.org/package/2006/relationships"><Relationship Id="rId2" Type="http://schemas.openxmlformats.org/officeDocument/2006/relationships/slide" Target="../slides/slide2067.xml"/><Relationship Id="rId1" Type="http://schemas.openxmlformats.org/officeDocument/2006/relationships/notesMaster" Target="../notesMasters/notesMaster1.xml"/></Relationships>
</file>

<file path=ppt/notesSlides/_rels/notesSlide2068.xml.rels><?xml version="1.0" encoding="UTF-8" standalone="yes"?>
<Relationships xmlns="http://schemas.openxmlformats.org/package/2006/relationships"><Relationship Id="rId2" Type="http://schemas.openxmlformats.org/officeDocument/2006/relationships/slide" Target="../slides/slide2068.xml"/><Relationship Id="rId1" Type="http://schemas.openxmlformats.org/officeDocument/2006/relationships/notesMaster" Target="../notesMasters/notesMaster1.xml"/></Relationships>
</file>

<file path=ppt/notesSlides/_rels/notesSlide2069.xml.rels><?xml version="1.0" encoding="UTF-8" standalone="yes"?>
<Relationships xmlns="http://schemas.openxmlformats.org/package/2006/relationships"><Relationship Id="rId2" Type="http://schemas.openxmlformats.org/officeDocument/2006/relationships/slide" Target="../slides/slide206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0.xml.rels><?xml version="1.0" encoding="UTF-8" standalone="yes"?>
<Relationships xmlns="http://schemas.openxmlformats.org/package/2006/relationships"><Relationship Id="rId2" Type="http://schemas.openxmlformats.org/officeDocument/2006/relationships/slide" Target="../slides/slide2070.xml"/><Relationship Id="rId1" Type="http://schemas.openxmlformats.org/officeDocument/2006/relationships/notesMaster" Target="../notesMasters/notesMaster1.xml"/></Relationships>
</file>

<file path=ppt/notesSlides/_rels/notesSlide2071.xml.rels><?xml version="1.0" encoding="UTF-8" standalone="yes"?>
<Relationships xmlns="http://schemas.openxmlformats.org/package/2006/relationships"><Relationship Id="rId2" Type="http://schemas.openxmlformats.org/officeDocument/2006/relationships/slide" Target="../slides/slide207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2" Type="http://schemas.openxmlformats.org/officeDocument/2006/relationships/slide" Target="../slides/slide771.xml"/><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2" Type="http://schemas.openxmlformats.org/officeDocument/2006/relationships/slide" Target="../slides/slide792.xml"/><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2" Type="http://schemas.openxmlformats.org/officeDocument/2006/relationships/slide" Target="../slides/slide798.xml"/><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2" Type="http://schemas.openxmlformats.org/officeDocument/2006/relationships/slide" Target="../slides/slide801.xml"/><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804.xml.rels><?xml version="1.0" encoding="UTF-8" standalone="yes"?>
<Relationships xmlns="http://schemas.openxmlformats.org/package/2006/relationships"><Relationship Id="rId2" Type="http://schemas.openxmlformats.org/officeDocument/2006/relationships/slide" Target="../slides/slide804.xml"/><Relationship Id="rId1" Type="http://schemas.openxmlformats.org/officeDocument/2006/relationships/notesMaster" Target="../notesMasters/notesMaster1.xml"/></Relationships>
</file>

<file path=ppt/notesSlides/_rels/notesSlide805.xml.rels><?xml version="1.0" encoding="UTF-8" standalone="yes"?>
<Relationships xmlns="http://schemas.openxmlformats.org/package/2006/relationships"><Relationship Id="rId2" Type="http://schemas.openxmlformats.org/officeDocument/2006/relationships/slide" Target="../slides/slide805.xml"/><Relationship Id="rId1" Type="http://schemas.openxmlformats.org/officeDocument/2006/relationships/notesMaster" Target="../notesMasters/notesMaster1.xml"/></Relationships>
</file>

<file path=ppt/notesSlides/_rels/notesSlide806.xml.rels><?xml version="1.0" encoding="UTF-8" standalone="yes"?>
<Relationships xmlns="http://schemas.openxmlformats.org/package/2006/relationships"><Relationship Id="rId2" Type="http://schemas.openxmlformats.org/officeDocument/2006/relationships/slide" Target="../slides/slide806.xml"/><Relationship Id="rId1" Type="http://schemas.openxmlformats.org/officeDocument/2006/relationships/notesMaster" Target="../notesMasters/notesMaster1.xml"/></Relationships>
</file>

<file path=ppt/notesSlides/_rels/notesSlide807.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808.xml.rels><?xml version="1.0" encoding="UTF-8" standalone="yes"?>
<Relationships xmlns="http://schemas.openxmlformats.org/package/2006/relationships"><Relationship Id="rId2" Type="http://schemas.openxmlformats.org/officeDocument/2006/relationships/slide" Target="../slides/slide808.xml"/><Relationship Id="rId1" Type="http://schemas.openxmlformats.org/officeDocument/2006/relationships/notesMaster" Target="../notesMasters/notesMaster1.xml"/></Relationships>
</file>

<file path=ppt/notesSlides/_rels/notesSlide809.xml.rels><?xml version="1.0" encoding="UTF-8" standalone="yes"?>
<Relationships xmlns="http://schemas.openxmlformats.org/package/2006/relationships"><Relationship Id="rId2" Type="http://schemas.openxmlformats.org/officeDocument/2006/relationships/slide" Target="../slides/slide8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0.xml.rels><?xml version="1.0" encoding="UTF-8" standalone="yes"?>
<Relationships xmlns="http://schemas.openxmlformats.org/package/2006/relationships"><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811.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812.xml.rels><?xml version="1.0" encoding="UTF-8" standalone="yes"?>
<Relationships xmlns="http://schemas.openxmlformats.org/package/2006/relationships"><Relationship Id="rId2" Type="http://schemas.openxmlformats.org/officeDocument/2006/relationships/slide" Target="../slides/slide812.xml"/><Relationship Id="rId1" Type="http://schemas.openxmlformats.org/officeDocument/2006/relationships/notesMaster" Target="../notesMasters/notesMaster1.xml"/></Relationships>
</file>

<file path=ppt/notesSlides/_rels/notesSlide813.xml.rels><?xml version="1.0" encoding="UTF-8" standalone="yes"?>
<Relationships xmlns="http://schemas.openxmlformats.org/package/2006/relationships"><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814.xml.rels><?xml version="1.0" encoding="UTF-8" standalone="yes"?>
<Relationships xmlns="http://schemas.openxmlformats.org/package/2006/relationships"><Relationship Id="rId2" Type="http://schemas.openxmlformats.org/officeDocument/2006/relationships/slide" Target="../slides/slide814.xml"/><Relationship Id="rId1" Type="http://schemas.openxmlformats.org/officeDocument/2006/relationships/notesMaster" Target="../notesMasters/notesMaster1.xml"/></Relationships>
</file>

<file path=ppt/notesSlides/_rels/notesSlide815.xml.rels><?xml version="1.0" encoding="UTF-8" standalone="yes"?>
<Relationships xmlns="http://schemas.openxmlformats.org/package/2006/relationships"><Relationship Id="rId2" Type="http://schemas.openxmlformats.org/officeDocument/2006/relationships/slide" Target="../slides/slide815.xml"/><Relationship Id="rId1" Type="http://schemas.openxmlformats.org/officeDocument/2006/relationships/notesMaster" Target="../notesMasters/notesMaster1.xml"/></Relationships>
</file>

<file path=ppt/notesSlides/_rels/notesSlide816.xml.rels><?xml version="1.0" encoding="UTF-8" standalone="yes"?>
<Relationships xmlns="http://schemas.openxmlformats.org/package/2006/relationships"><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817.xml.rels><?xml version="1.0" encoding="UTF-8" standalone="yes"?>
<Relationships xmlns="http://schemas.openxmlformats.org/package/2006/relationships"><Relationship Id="rId2" Type="http://schemas.openxmlformats.org/officeDocument/2006/relationships/slide" Target="../slides/slide817.xml"/><Relationship Id="rId1" Type="http://schemas.openxmlformats.org/officeDocument/2006/relationships/notesMaster" Target="../notesMasters/notesMaster1.xml"/></Relationships>
</file>

<file path=ppt/notesSlides/_rels/notesSlide818.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819.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0.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821.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822.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823.xml.rels><?xml version="1.0" encoding="UTF-8" standalone="yes"?>
<Relationships xmlns="http://schemas.openxmlformats.org/package/2006/relationships"><Relationship Id="rId2" Type="http://schemas.openxmlformats.org/officeDocument/2006/relationships/slide" Target="../slides/slide823.xml"/><Relationship Id="rId1" Type="http://schemas.openxmlformats.org/officeDocument/2006/relationships/notesMaster" Target="../notesMasters/notesMaster1.xml"/></Relationships>
</file>

<file path=ppt/notesSlides/_rels/notesSlide824.xml.rels><?xml version="1.0" encoding="UTF-8" standalone="yes"?>
<Relationships xmlns="http://schemas.openxmlformats.org/package/2006/relationships"><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825.xml.rels><?xml version="1.0" encoding="UTF-8" standalone="yes"?>
<Relationships xmlns="http://schemas.openxmlformats.org/package/2006/relationships"><Relationship Id="rId2" Type="http://schemas.openxmlformats.org/officeDocument/2006/relationships/slide" Target="../slides/slide825.xml"/><Relationship Id="rId1" Type="http://schemas.openxmlformats.org/officeDocument/2006/relationships/notesMaster" Target="../notesMasters/notesMaster1.xml"/></Relationships>
</file>

<file path=ppt/notesSlides/_rels/notesSlide826.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827.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828.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829.xml.rels><?xml version="1.0" encoding="UTF-8" standalone="yes"?>
<Relationships xmlns="http://schemas.openxmlformats.org/package/2006/relationships"><Relationship Id="rId2" Type="http://schemas.openxmlformats.org/officeDocument/2006/relationships/slide" Target="../slides/slide8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0.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xml"/></Relationships>
</file>

<file path=ppt/notesSlides/_rels/notesSlide831.xml.rels><?xml version="1.0" encoding="UTF-8" standalone="yes"?>
<Relationships xmlns="http://schemas.openxmlformats.org/package/2006/relationships"><Relationship Id="rId2" Type="http://schemas.openxmlformats.org/officeDocument/2006/relationships/slide" Target="../slides/slide831.xml"/><Relationship Id="rId1" Type="http://schemas.openxmlformats.org/officeDocument/2006/relationships/notesMaster" Target="../notesMasters/notesMaster1.xml"/></Relationships>
</file>

<file path=ppt/notesSlides/_rels/notesSlide832.xml.rels><?xml version="1.0" encoding="UTF-8" standalone="yes"?>
<Relationships xmlns="http://schemas.openxmlformats.org/package/2006/relationships"><Relationship Id="rId2" Type="http://schemas.openxmlformats.org/officeDocument/2006/relationships/slide" Target="../slides/slide832.xml"/><Relationship Id="rId1" Type="http://schemas.openxmlformats.org/officeDocument/2006/relationships/notesMaster" Target="../notesMasters/notesMaster1.xml"/></Relationships>
</file>

<file path=ppt/notesSlides/_rels/notesSlide833.xml.rels><?xml version="1.0" encoding="UTF-8" standalone="yes"?>
<Relationships xmlns="http://schemas.openxmlformats.org/package/2006/relationships"><Relationship Id="rId2" Type="http://schemas.openxmlformats.org/officeDocument/2006/relationships/slide" Target="../slides/slide833.xml"/><Relationship Id="rId1" Type="http://schemas.openxmlformats.org/officeDocument/2006/relationships/notesMaster" Target="../notesMasters/notesMaster1.xml"/></Relationships>
</file>

<file path=ppt/notesSlides/_rels/notesSlide834.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835.xml.rels><?xml version="1.0" encoding="UTF-8" standalone="yes"?>
<Relationships xmlns="http://schemas.openxmlformats.org/package/2006/relationships"><Relationship Id="rId2" Type="http://schemas.openxmlformats.org/officeDocument/2006/relationships/slide" Target="../slides/slide835.xml"/><Relationship Id="rId1" Type="http://schemas.openxmlformats.org/officeDocument/2006/relationships/notesMaster" Target="../notesMasters/notesMaster1.xml"/></Relationships>
</file>

<file path=ppt/notesSlides/_rels/notesSlide836.xml.rels><?xml version="1.0" encoding="UTF-8" standalone="yes"?>
<Relationships xmlns="http://schemas.openxmlformats.org/package/2006/relationships"><Relationship Id="rId2" Type="http://schemas.openxmlformats.org/officeDocument/2006/relationships/slide" Target="../slides/slide836.xml"/><Relationship Id="rId1" Type="http://schemas.openxmlformats.org/officeDocument/2006/relationships/notesMaster" Target="../notesMasters/notesMaster1.xml"/></Relationships>
</file>

<file path=ppt/notesSlides/_rels/notesSlide837.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838.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839.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0.xml.rels><?xml version="1.0" encoding="UTF-8" standalone="yes"?>
<Relationships xmlns="http://schemas.openxmlformats.org/package/2006/relationships"><Relationship Id="rId2" Type="http://schemas.openxmlformats.org/officeDocument/2006/relationships/slide" Target="../slides/slide840.xml"/><Relationship Id="rId1" Type="http://schemas.openxmlformats.org/officeDocument/2006/relationships/notesMaster" Target="../notesMasters/notesMaster1.xml"/></Relationships>
</file>

<file path=ppt/notesSlides/_rels/notesSlide841.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842.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843.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844.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845.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846.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847.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848.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849.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0.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_rels/notesSlide851.xml.rels><?xml version="1.0" encoding="UTF-8" standalone="yes"?>
<Relationships xmlns="http://schemas.openxmlformats.org/package/2006/relationships"><Relationship Id="rId2" Type="http://schemas.openxmlformats.org/officeDocument/2006/relationships/slide" Target="../slides/slide851.xml"/><Relationship Id="rId1" Type="http://schemas.openxmlformats.org/officeDocument/2006/relationships/notesMaster" Target="../notesMasters/notesMaster1.xml"/></Relationships>
</file>

<file path=ppt/notesSlides/_rels/notesSlide852.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853.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854.xml.rels><?xml version="1.0" encoding="UTF-8" standalone="yes"?>
<Relationships xmlns="http://schemas.openxmlformats.org/package/2006/relationships"><Relationship Id="rId2" Type="http://schemas.openxmlformats.org/officeDocument/2006/relationships/slide" Target="../slides/slide854.xml"/><Relationship Id="rId1" Type="http://schemas.openxmlformats.org/officeDocument/2006/relationships/notesMaster" Target="../notesMasters/notesMaster1.xml"/></Relationships>
</file>

<file path=ppt/notesSlides/_rels/notesSlide855.xml.rels><?xml version="1.0" encoding="UTF-8" standalone="yes"?>
<Relationships xmlns="http://schemas.openxmlformats.org/package/2006/relationships"><Relationship Id="rId2" Type="http://schemas.openxmlformats.org/officeDocument/2006/relationships/slide" Target="../slides/slide855.xml"/><Relationship Id="rId1" Type="http://schemas.openxmlformats.org/officeDocument/2006/relationships/notesMaster" Target="../notesMasters/notesMaster1.xml"/></Relationships>
</file>

<file path=ppt/notesSlides/_rels/notesSlide856.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857.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858.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859.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0.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861.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862.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863.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864.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865.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866.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867.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868.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869.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0.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871.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872.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873.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874.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875.xml.rels><?xml version="1.0" encoding="UTF-8" standalone="yes"?>
<Relationships xmlns="http://schemas.openxmlformats.org/package/2006/relationships"><Relationship Id="rId2" Type="http://schemas.openxmlformats.org/officeDocument/2006/relationships/slide" Target="../slides/slide875.xml"/><Relationship Id="rId1" Type="http://schemas.openxmlformats.org/officeDocument/2006/relationships/notesMaster" Target="../notesMasters/notesMaster1.xml"/></Relationships>
</file>

<file path=ppt/notesSlides/_rels/notesSlide876.xml.rels><?xml version="1.0" encoding="UTF-8" standalone="yes"?>
<Relationships xmlns="http://schemas.openxmlformats.org/package/2006/relationships"><Relationship Id="rId2" Type="http://schemas.openxmlformats.org/officeDocument/2006/relationships/slide" Target="../slides/slide876.xml"/><Relationship Id="rId1" Type="http://schemas.openxmlformats.org/officeDocument/2006/relationships/notesMaster" Target="../notesMasters/notesMaster1.xml"/></Relationships>
</file>

<file path=ppt/notesSlides/_rels/notesSlide877.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_rels/notesSlide878.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879.xml.rels><?xml version="1.0" encoding="UTF-8" standalone="yes"?>
<Relationships xmlns="http://schemas.openxmlformats.org/package/2006/relationships"><Relationship Id="rId2" Type="http://schemas.openxmlformats.org/officeDocument/2006/relationships/slide" Target="../slides/slide87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0.xml.rels><?xml version="1.0" encoding="UTF-8" standalone="yes"?>
<Relationships xmlns="http://schemas.openxmlformats.org/package/2006/relationships"><Relationship Id="rId2" Type="http://schemas.openxmlformats.org/officeDocument/2006/relationships/slide" Target="../slides/slide880.xml"/><Relationship Id="rId1" Type="http://schemas.openxmlformats.org/officeDocument/2006/relationships/notesMaster" Target="../notesMasters/notesMaster1.xml"/></Relationships>
</file>

<file path=ppt/notesSlides/_rels/notesSlide881.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882.xml.rels><?xml version="1.0" encoding="UTF-8" standalone="yes"?>
<Relationships xmlns="http://schemas.openxmlformats.org/package/2006/relationships"><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_rels/notesSlide883.xml.rels><?xml version="1.0" encoding="UTF-8" standalone="yes"?>
<Relationships xmlns="http://schemas.openxmlformats.org/package/2006/relationships"><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884.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885.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886.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887.xml.rels><?xml version="1.0" encoding="UTF-8" standalone="yes"?>
<Relationships xmlns="http://schemas.openxmlformats.org/package/2006/relationships"><Relationship Id="rId2" Type="http://schemas.openxmlformats.org/officeDocument/2006/relationships/slide" Target="../slides/slide887.xml"/><Relationship Id="rId1" Type="http://schemas.openxmlformats.org/officeDocument/2006/relationships/notesMaster" Target="../notesMasters/notesMaster1.xml"/></Relationships>
</file>

<file path=ppt/notesSlides/_rels/notesSlide888.xml.rels><?xml version="1.0" encoding="UTF-8" standalone="yes"?>
<Relationships xmlns="http://schemas.openxmlformats.org/package/2006/relationships"><Relationship Id="rId2" Type="http://schemas.openxmlformats.org/officeDocument/2006/relationships/slide" Target="../slides/slide888.xml"/><Relationship Id="rId1" Type="http://schemas.openxmlformats.org/officeDocument/2006/relationships/notesMaster" Target="../notesMasters/notesMaster1.xml"/></Relationships>
</file>

<file path=ppt/notesSlides/_rels/notesSlide889.xml.rels><?xml version="1.0" encoding="UTF-8" standalone="yes"?>
<Relationships xmlns="http://schemas.openxmlformats.org/package/2006/relationships"><Relationship Id="rId2" Type="http://schemas.openxmlformats.org/officeDocument/2006/relationships/slide" Target="../slides/slide8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0.xml.rels><?xml version="1.0" encoding="UTF-8" standalone="yes"?>
<Relationships xmlns="http://schemas.openxmlformats.org/package/2006/relationships"><Relationship Id="rId2" Type="http://schemas.openxmlformats.org/officeDocument/2006/relationships/slide" Target="../slides/slide890.xml"/><Relationship Id="rId1" Type="http://schemas.openxmlformats.org/officeDocument/2006/relationships/notesMaster" Target="../notesMasters/notesMaster1.xml"/></Relationships>
</file>

<file path=ppt/notesSlides/_rels/notesSlide891.xml.rels><?xml version="1.0" encoding="UTF-8" standalone="yes"?>
<Relationships xmlns="http://schemas.openxmlformats.org/package/2006/relationships"><Relationship Id="rId2" Type="http://schemas.openxmlformats.org/officeDocument/2006/relationships/slide" Target="../slides/slide891.xml"/><Relationship Id="rId1" Type="http://schemas.openxmlformats.org/officeDocument/2006/relationships/notesMaster" Target="../notesMasters/notesMaster1.xml"/></Relationships>
</file>

<file path=ppt/notesSlides/_rels/notesSlide892.xml.rels><?xml version="1.0" encoding="UTF-8" standalone="yes"?>
<Relationships xmlns="http://schemas.openxmlformats.org/package/2006/relationships"><Relationship Id="rId2" Type="http://schemas.openxmlformats.org/officeDocument/2006/relationships/slide" Target="../slides/slide892.xml"/><Relationship Id="rId1" Type="http://schemas.openxmlformats.org/officeDocument/2006/relationships/notesMaster" Target="../notesMasters/notesMaster1.xml"/></Relationships>
</file>

<file path=ppt/notesSlides/_rels/notesSlide893.xml.rels><?xml version="1.0" encoding="UTF-8" standalone="yes"?>
<Relationships xmlns="http://schemas.openxmlformats.org/package/2006/relationships"><Relationship Id="rId2" Type="http://schemas.openxmlformats.org/officeDocument/2006/relationships/slide" Target="../slides/slide893.xml"/><Relationship Id="rId1" Type="http://schemas.openxmlformats.org/officeDocument/2006/relationships/notesMaster" Target="../notesMasters/notesMaster1.xml"/></Relationships>
</file>

<file path=ppt/notesSlides/_rels/notesSlide894.xml.rels><?xml version="1.0" encoding="UTF-8" standalone="yes"?>
<Relationships xmlns="http://schemas.openxmlformats.org/package/2006/relationships"><Relationship Id="rId2" Type="http://schemas.openxmlformats.org/officeDocument/2006/relationships/slide" Target="../slides/slide894.xml"/><Relationship Id="rId1" Type="http://schemas.openxmlformats.org/officeDocument/2006/relationships/notesMaster" Target="../notesMasters/notesMaster1.xml"/></Relationships>
</file>

<file path=ppt/notesSlides/_rels/notesSlide895.xml.rels><?xml version="1.0" encoding="UTF-8" standalone="yes"?>
<Relationships xmlns="http://schemas.openxmlformats.org/package/2006/relationships"><Relationship Id="rId2" Type="http://schemas.openxmlformats.org/officeDocument/2006/relationships/slide" Target="../slides/slide895.xml"/><Relationship Id="rId1" Type="http://schemas.openxmlformats.org/officeDocument/2006/relationships/notesMaster" Target="../notesMasters/notesMaster1.xml"/></Relationships>
</file>

<file path=ppt/notesSlides/_rels/notesSlide896.xml.rels><?xml version="1.0" encoding="UTF-8" standalone="yes"?>
<Relationships xmlns="http://schemas.openxmlformats.org/package/2006/relationships"><Relationship Id="rId2" Type="http://schemas.openxmlformats.org/officeDocument/2006/relationships/slide" Target="../slides/slide896.xml"/><Relationship Id="rId1" Type="http://schemas.openxmlformats.org/officeDocument/2006/relationships/notesMaster" Target="../notesMasters/notesMaster1.xml"/></Relationships>
</file>

<file path=ppt/notesSlides/_rels/notesSlide897.xml.rels><?xml version="1.0" encoding="UTF-8" standalone="yes"?>
<Relationships xmlns="http://schemas.openxmlformats.org/package/2006/relationships"><Relationship Id="rId2" Type="http://schemas.openxmlformats.org/officeDocument/2006/relationships/slide" Target="../slides/slide897.xml"/><Relationship Id="rId1" Type="http://schemas.openxmlformats.org/officeDocument/2006/relationships/notesMaster" Target="../notesMasters/notesMaster1.xml"/></Relationships>
</file>

<file path=ppt/notesSlides/_rels/notesSlide898.xml.rels><?xml version="1.0" encoding="UTF-8" standalone="yes"?>
<Relationships xmlns="http://schemas.openxmlformats.org/package/2006/relationships"><Relationship Id="rId2" Type="http://schemas.openxmlformats.org/officeDocument/2006/relationships/slide" Target="../slides/slide898.xml"/><Relationship Id="rId1" Type="http://schemas.openxmlformats.org/officeDocument/2006/relationships/notesMaster" Target="../notesMasters/notesMaster1.xml"/></Relationships>
</file>

<file path=ppt/notesSlides/_rels/notesSlide899.xml.rels><?xml version="1.0" encoding="UTF-8" standalone="yes"?>
<Relationships xmlns="http://schemas.openxmlformats.org/package/2006/relationships"><Relationship Id="rId2" Type="http://schemas.openxmlformats.org/officeDocument/2006/relationships/slide" Target="../slides/slide8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00.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notesMaster" Target="../notesMasters/notesMaster1.xml"/></Relationships>
</file>

<file path=ppt/notesSlides/_rels/notesSlide901.xml.rels><?xml version="1.0" encoding="UTF-8" standalone="yes"?>
<Relationships xmlns="http://schemas.openxmlformats.org/package/2006/relationships"><Relationship Id="rId2" Type="http://schemas.openxmlformats.org/officeDocument/2006/relationships/slide" Target="../slides/slide901.xml"/><Relationship Id="rId1" Type="http://schemas.openxmlformats.org/officeDocument/2006/relationships/notesMaster" Target="../notesMasters/notesMaster1.xml"/></Relationships>
</file>

<file path=ppt/notesSlides/_rels/notesSlide902.xml.rels><?xml version="1.0" encoding="UTF-8" standalone="yes"?>
<Relationships xmlns="http://schemas.openxmlformats.org/package/2006/relationships"><Relationship Id="rId2" Type="http://schemas.openxmlformats.org/officeDocument/2006/relationships/slide" Target="../slides/slide902.xml"/><Relationship Id="rId1" Type="http://schemas.openxmlformats.org/officeDocument/2006/relationships/notesMaster" Target="../notesMasters/notesMaster1.xml"/></Relationships>
</file>

<file path=ppt/notesSlides/_rels/notesSlide903.xml.rels><?xml version="1.0" encoding="UTF-8" standalone="yes"?>
<Relationships xmlns="http://schemas.openxmlformats.org/package/2006/relationships"><Relationship Id="rId2" Type="http://schemas.openxmlformats.org/officeDocument/2006/relationships/slide" Target="../slides/slide903.xml"/><Relationship Id="rId1" Type="http://schemas.openxmlformats.org/officeDocument/2006/relationships/notesMaster" Target="../notesMasters/notesMaster1.xml"/></Relationships>
</file>

<file path=ppt/notesSlides/_rels/notesSlide904.xml.rels><?xml version="1.0" encoding="UTF-8" standalone="yes"?>
<Relationships xmlns="http://schemas.openxmlformats.org/package/2006/relationships"><Relationship Id="rId2" Type="http://schemas.openxmlformats.org/officeDocument/2006/relationships/slide" Target="../slides/slide904.xml"/><Relationship Id="rId1" Type="http://schemas.openxmlformats.org/officeDocument/2006/relationships/notesMaster" Target="../notesMasters/notesMaster1.xml"/></Relationships>
</file>

<file path=ppt/notesSlides/_rels/notesSlide905.xml.rels><?xml version="1.0" encoding="UTF-8" standalone="yes"?>
<Relationships xmlns="http://schemas.openxmlformats.org/package/2006/relationships"><Relationship Id="rId2" Type="http://schemas.openxmlformats.org/officeDocument/2006/relationships/slide" Target="../slides/slide905.xml"/><Relationship Id="rId1" Type="http://schemas.openxmlformats.org/officeDocument/2006/relationships/notesMaster" Target="../notesMasters/notesMaster1.xml"/></Relationships>
</file>

<file path=ppt/notesSlides/_rels/notesSlide906.xml.rels><?xml version="1.0" encoding="UTF-8" standalone="yes"?>
<Relationships xmlns="http://schemas.openxmlformats.org/package/2006/relationships"><Relationship Id="rId2" Type="http://schemas.openxmlformats.org/officeDocument/2006/relationships/slide" Target="../slides/slide906.xml"/><Relationship Id="rId1" Type="http://schemas.openxmlformats.org/officeDocument/2006/relationships/notesMaster" Target="../notesMasters/notesMaster1.xml"/></Relationships>
</file>

<file path=ppt/notesSlides/_rels/notesSlide907.xml.rels><?xml version="1.0" encoding="UTF-8" standalone="yes"?>
<Relationships xmlns="http://schemas.openxmlformats.org/package/2006/relationships"><Relationship Id="rId2" Type="http://schemas.openxmlformats.org/officeDocument/2006/relationships/slide" Target="../slides/slide907.xml"/><Relationship Id="rId1" Type="http://schemas.openxmlformats.org/officeDocument/2006/relationships/notesMaster" Target="../notesMasters/notesMaster1.xml"/></Relationships>
</file>

<file path=ppt/notesSlides/_rels/notesSlide908.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909.xml.rels><?xml version="1.0" encoding="UTF-8" standalone="yes"?>
<Relationships xmlns="http://schemas.openxmlformats.org/package/2006/relationships"><Relationship Id="rId2" Type="http://schemas.openxmlformats.org/officeDocument/2006/relationships/slide" Target="../slides/slide9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0.xml.rels><?xml version="1.0" encoding="UTF-8" standalone="yes"?>
<Relationships xmlns="http://schemas.openxmlformats.org/package/2006/relationships"><Relationship Id="rId2" Type="http://schemas.openxmlformats.org/officeDocument/2006/relationships/slide" Target="../slides/slide910.xml"/><Relationship Id="rId1" Type="http://schemas.openxmlformats.org/officeDocument/2006/relationships/notesMaster" Target="../notesMasters/notesMaster1.xml"/></Relationships>
</file>

<file path=ppt/notesSlides/_rels/notesSlide911.xml.rels><?xml version="1.0" encoding="UTF-8" standalone="yes"?>
<Relationships xmlns="http://schemas.openxmlformats.org/package/2006/relationships"><Relationship Id="rId2" Type="http://schemas.openxmlformats.org/officeDocument/2006/relationships/slide" Target="../slides/slide911.xml"/><Relationship Id="rId1" Type="http://schemas.openxmlformats.org/officeDocument/2006/relationships/notesMaster" Target="../notesMasters/notesMaster1.xml"/></Relationships>
</file>

<file path=ppt/notesSlides/_rels/notesSlide912.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913.xml.rels><?xml version="1.0" encoding="UTF-8" standalone="yes"?>
<Relationships xmlns="http://schemas.openxmlformats.org/package/2006/relationships"><Relationship Id="rId2" Type="http://schemas.openxmlformats.org/officeDocument/2006/relationships/slide" Target="../slides/slide913.xml"/><Relationship Id="rId1" Type="http://schemas.openxmlformats.org/officeDocument/2006/relationships/notesMaster" Target="../notesMasters/notesMaster1.xml"/></Relationships>
</file>

<file path=ppt/notesSlides/_rels/notesSlide914.xml.rels><?xml version="1.0" encoding="UTF-8" standalone="yes"?>
<Relationships xmlns="http://schemas.openxmlformats.org/package/2006/relationships"><Relationship Id="rId2" Type="http://schemas.openxmlformats.org/officeDocument/2006/relationships/slide" Target="../slides/slide914.xml"/><Relationship Id="rId1" Type="http://schemas.openxmlformats.org/officeDocument/2006/relationships/notesMaster" Target="../notesMasters/notesMaster1.xml"/></Relationships>
</file>

<file path=ppt/notesSlides/_rels/notesSlide915.xml.rels><?xml version="1.0" encoding="UTF-8" standalone="yes"?>
<Relationships xmlns="http://schemas.openxmlformats.org/package/2006/relationships"><Relationship Id="rId2" Type="http://schemas.openxmlformats.org/officeDocument/2006/relationships/slide" Target="../slides/slide915.xml"/><Relationship Id="rId1" Type="http://schemas.openxmlformats.org/officeDocument/2006/relationships/notesMaster" Target="../notesMasters/notesMaster1.xml"/></Relationships>
</file>

<file path=ppt/notesSlides/_rels/notesSlide916.xml.rels><?xml version="1.0" encoding="UTF-8" standalone="yes"?>
<Relationships xmlns="http://schemas.openxmlformats.org/package/2006/relationships"><Relationship Id="rId2" Type="http://schemas.openxmlformats.org/officeDocument/2006/relationships/slide" Target="../slides/slide916.xml"/><Relationship Id="rId1" Type="http://schemas.openxmlformats.org/officeDocument/2006/relationships/notesMaster" Target="../notesMasters/notesMaster1.xml"/></Relationships>
</file>

<file path=ppt/notesSlides/_rels/notesSlide917.xml.rels><?xml version="1.0" encoding="UTF-8" standalone="yes"?>
<Relationships xmlns="http://schemas.openxmlformats.org/package/2006/relationships"><Relationship Id="rId2" Type="http://schemas.openxmlformats.org/officeDocument/2006/relationships/slide" Target="../slides/slide917.xml"/><Relationship Id="rId1" Type="http://schemas.openxmlformats.org/officeDocument/2006/relationships/notesMaster" Target="../notesMasters/notesMaster1.xml"/></Relationships>
</file>

<file path=ppt/notesSlides/_rels/notesSlide918.xml.rels><?xml version="1.0" encoding="UTF-8" standalone="yes"?>
<Relationships xmlns="http://schemas.openxmlformats.org/package/2006/relationships"><Relationship Id="rId2" Type="http://schemas.openxmlformats.org/officeDocument/2006/relationships/slide" Target="../slides/slide918.xml"/><Relationship Id="rId1" Type="http://schemas.openxmlformats.org/officeDocument/2006/relationships/notesMaster" Target="../notesMasters/notesMaster1.xml"/></Relationships>
</file>

<file path=ppt/notesSlides/_rels/notesSlide919.xml.rels><?xml version="1.0" encoding="UTF-8" standalone="yes"?>
<Relationships xmlns="http://schemas.openxmlformats.org/package/2006/relationships"><Relationship Id="rId2" Type="http://schemas.openxmlformats.org/officeDocument/2006/relationships/slide" Target="../slides/slide9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0.xml.rels><?xml version="1.0" encoding="UTF-8" standalone="yes"?>
<Relationships xmlns="http://schemas.openxmlformats.org/package/2006/relationships"><Relationship Id="rId2" Type="http://schemas.openxmlformats.org/officeDocument/2006/relationships/slide" Target="../slides/slide920.xml"/><Relationship Id="rId1" Type="http://schemas.openxmlformats.org/officeDocument/2006/relationships/notesMaster" Target="../notesMasters/notesMaster1.xml"/></Relationships>
</file>

<file path=ppt/notesSlides/_rels/notesSlide921.xml.rels><?xml version="1.0" encoding="UTF-8" standalone="yes"?>
<Relationships xmlns="http://schemas.openxmlformats.org/package/2006/relationships"><Relationship Id="rId2" Type="http://schemas.openxmlformats.org/officeDocument/2006/relationships/slide" Target="../slides/slide921.xml"/><Relationship Id="rId1" Type="http://schemas.openxmlformats.org/officeDocument/2006/relationships/notesMaster" Target="../notesMasters/notesMaster1.xml"/></Relationships>
</file>

<file path=ppt/notesSlides/_rels/notesSlide922.xml.rels><?xml version="1.0" encoding="UTF-8" standalone="yes"?>
<Relationships xmlns="http://schemas.openxmlformats.org/package/2006/relationships"><Relationship Id="rId2" Type="http://schemas.openxmlformats.org/officeDocument/2006/relationships/slide" Target="../slides/slide922.xml"/><Relationship Id="rId1" Type="http://schemas.openxmlformats.org/officeDocument/2006/relationships/notesMaster" Target="../notesMasters/notesMaster1.xml"/></Relationships>
</file>

<file path=ppt/notesSlides/_rels/notesSlide923.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924.xml.rels><?xml version="1.0" encoding="UTF-8" standalone="yes"?>
<Relationships xmlns="http://schemas.openxmlformats.org/package/2006/relationships"><Relationship Id="rId2" Type="http://schemas.openxmlformats.org/officeDocument/2006/relationships/slide" Target="../slides/slide924.xml"/><Relationship Id="rId1" Type="http://schemas.openxmlformats.org/officeDocument/2006/relationships/notesMaster" Target="../notesMasters/notesMaster1.xml"/></Relationships>
</file>

<file path=ppt/notesSlides/_rels/notesSlide925.xml.rels><?xml version="1.0" encoding="UTF-8" standalone="yes"?>
<Relationships xmlns="http://schemas.openxmlformats.org/package/2006/relationships"><Relationship Id="rId2" Type="http://schemas.openxmlformats.org/officeDocument/2006/relationships/slide" Target="../slides/slide925.xml"/><Relationship Id="rId1" Type="http://schemas.openxmlformats.org/officeDocument/2006/relationships/notesMaster" Target="../notesMasters/notesMaster1.xml"/></Relationships>
</file>

<file path=ppt/notesSlides/_rels/notesSlide926.xml.rels><?xml version="1.0" encoding="UTF-8" standalone="yes"?>
<Relationships xmlns="http://schemas.openxmlformats.org/package/2006/relationships"><Relationship Id="rId2" Type="http://schemas.openxmlformats.org/officeDocument/2006/relationships/slide" Target="../slides/slide926.xml"/><Relationship Id="rId1" Type="http://schemas.openxmlformats.org/officeDocument/2006/relationships/notesMaster" Target="../notesMasters/notesMaster1.xml"/></Relationships>
</file>

<file path=ppt/notesSlides/_rels/notesSlide927.xml.rels><?xml version="1.0" encoding="UTF-8" standalone="yes"?>
<Relationships xmlns="http://schemas.openxmlformats.org/package/2006/relationships"><Relationship Id="rId2" Type="http://schemas.openxmlformats.org/officeDocument/2006/relationships/slide" Target="../slides/slide927.xml"/><Relationship Id="rId1" Type="http://schemas.openxmlformats.org/officeDocument/2006/relationships/notesMaster" Target="../notesMasters/notesMaster1.xml"/></Relationships>
</file>

<file path=ppt/notesSlides/_rels/notesSlide928.xml.rels><?xml version="1.0" encoding="UTF-8" standalone="yes"?>
<Relationships xmlns="http://schemas.openxmlformats.org/package/2006/relationships"><Relationship Id="rId2" Type="http://schemas.openxmlformats.org/officeDocument/2006/relationships/slide" Target="../slides/slide928.xml"/><Relationship Id="rId1" Type="http://schemas.openxmlformats.org/officeDocument/2006/relationships/notesMaster" Target="../notesMasters/notesMaster1.xml"/></Relationships>
</file>

<file path=ppt/notesSlides/_rels/notesSlide929.xml.rels><?xml version="1.0" encoding="UTF-8" standalone="yes"?>
<Relationships xmlns="http://schemas.openxmlformats.org/package/2006/relationships"><Relationship Id="rId2" Type="http://schemas.openxmlformats.org/officeDocument/2006/relationships/slide" Target="../slides/slide9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0.xml.rels><?xml version="1.0" encoding="UTF-8" standalone="yes"?>
<Relationships xmlns="http://schemas.openxmlformats.org/package/2006/relationships"><Relationship Id="rId2" Type="http://schemas.openxmlformats.org/officeDocument/2006/relationships/slide" Target="../slides/slide930.xml"/><Relationship Id="rId1" Type="http://schemas.openxmlformats.org/officeDocument/2006/relationships/notesMaster" Target="../notesMasters/notesMaster1.xml"/></Relationships>
</file>

<file path=ppt/notesSlides/_rels/notesSlide931.xml.rels><?xml version="1.0" encoding="UTF-8" standalone="yes"?>
<Relationships xmlns="http://schemas.openxmlformats.org/package/2006/relationships"><Relationship Id="rId2" Type="http://schemas.openxmlformats.org/officeDocument/2006/relationships/slide" Target="../slides/slide931.xml"/><Relationship Id="rId1" Type="http://schemas.openxmlformats.org/officeDocument/2006/relationships/notesMaster" Target="../notesMasters/notesMaster1.xml"/></Relationships>
</file>

<file path=ppt/notesSlides/_rels/notesSlide932.xml.rels><?xml version="1.0" encoding="UTF-8" standalone="yes"?>
<Relationships xmlns="http://schemas.openxmlformats.org/package/2006/relationships"><Relationship Id="rId2" Type="http://schemas.openxmlformats.org/officeDocument/2006/relationships/slide" Target="../slides/slide932.xml"/><Relationship Id="rId1" Type="http://schemas.openxmlformats.org/officeDocument/2006/relationships/notesMaster" Target="../notesMasters/notesMaster1.xml"/></Relationships>
</file>

<file path=ppt/notesSlides/_rels/notesSlide933.xml.rels><?xml version="1.0" encoding="UTF-8" standalone="yes"?>
<Relationships xmlns="http://schemas.openxmlformats.org/package/2006/relationships"><Relationship Id="rId2" Type="http://schemas.openxmlformats.org/officeDocument/2006/relationships/slide" Target="../slides/slide933.xml"/><Relationship Id="rId1" Type="http://schemas.openxmlformats.org/officeDocument/2006/relationships/notesMaster" Target="../notesMasters/notesMaster1.xml"/></Relationships>
</file>

<file path=ppt/notesSlides/_rels/notesSlide934.xml.rels><?xml version="1.0" encoding="UTF-8" standalone="yes"?>
<Relationships xmlns="http://schemas.openxmlformats.org/package/2006/relationships"><Relationship Id="rId2" Type="http://schemas.openxmlformats.org/officeDocument/2006/relationships/slide" Target="../slides/slide934.xml"/><Relationship Id="rId1" Type="http://schemas.openxmlformats.org/officeDocument/2006/relationships/notesMaster" Target="../notesMasters/notesMaster1.xml"/></Relationships>
</file>

<file path=ppt/notesSlides/_rels/notesSlide935.xml.rels><?xml version="1.0" encoding="UTF-8" standalone="yes"?>
<Relationships xmlns="http://schemas.openxmlformats.org/package/2006/relationships"><Relationship Id="rId2" Type="http://schemas.openxmlformats.org/officeDocument/2006/relationships/slide" Target="../slides/slide935.xml"/><Relationship Id="rId1" Type="http://schemas.openxmlformats.org/officeDocument/2006/relationships/notesMaster" Target="../notesMasters/notesMaster1.xml"/></Relationships>
</file>

<file path=ppt/notesSlides/_rels/notesSlide936.xml.rels><?xml version="1.0" encoding="UTF-8" standalone="yes"?>
<Relationships xmlns="http://schemas.openxmlformats.org/package/2006/relationships"><Relationship Id="rId2" Type="http://schemas.openxmlformats.org/officeDocument/2006/relationships/slide" Target="../slides/slide936.xml"/><Relationship Id="rId1" Type="http://schemas.openxmlformats.org/officeDocument/2006/relationships/notesMaster" Target="../notesMasters/notesMaster1.xml"/></Relationships>
</file>

<file path=ppt/notesSlides/_rels/notesSlide937.xml.rels><?xml version="1.0" encoding="UTF-8" standalone="yes"?>
<Relationships xmlns="http://schemas.openxmlformats.org/package/2006/relationships"><Relationship Id="rId2" Type="http://schemas.openxmlformats.org/officeDocument/2006/relationships/slide" Target="../slides/slide937.xml"/><Relationship Id="rId1" Type="http://schemas.openxmlformats.org/officeDocument/2006/relationships/notesMaster" Target="../notesMasters/notesMaster1.xml"/></Relationships>
</file>

<file path=ppt/notesSlides/_rels/notesSlide938.xml.rels><?xml version="1.0" encoding="UTF-8" standalone="yes"?>
<Relationships xmlns="http://schemas.openxmlformats.org/package/2006/relationships"><Relationship Id="rId2" Type="http://schemas.openxmlformats.org/officeDocument/2006/relationships/slide" Target="../slides/slide938.xml"/><Relationship Id="rId1" Type="http://schemas.openxmlformats.org/officeDocument/2006/relationships/notesMaster" Target="../notesMasters/notesMaster1.xml"/></Relationships>
</file>

<file path=ppt/notesSlides/_rels/notesSlide939.xml.rels><?xml version="1.0" encoding="UTF-8" standalone="yes"?>
<Relationships xmlns="http://schemas.openxmlformats.org/package/2006/relationships"><Relationship Id="rId2" Type="http://schemas.openxmlformats.org/officeDocument/2006/relationships/slide" Target="../slides/slide9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0.xml.rels><?xml version="1.0" encoding="UTF-8" standalone="yes"?>
<Relationships xmlns="http://schemas.openxmlformats.org/package/2006/relationships"><Relationship Id="rId2" Type="http://schemas.openxmlformats.org/officeDocument/2006/relationships/slide" Target="../slides/slide940.xml"/><Relationship Id="rId1" Type="http://schemas.openxmlformats.org/officeDocument/2006/relationships/notesMaster" Target="../notesMasters/notesMaster1.xml"/></Relationships>
</file>

<file path=ppt/notesSlides/_rels/notesSlide941.xml.rels><?xml version="1.0" encoding="UTF-8" standalone="yes"?>
<Relationships xmlns="http://schemas.openxmlformats.org/package/2006/relationships"><Relationship Id="rId2" Type="http://schemas.openxmlformats.org/officeDocument/2006/relationships/slide" Target="../slides/slide941.xml"/><Relationship Id="rId1" Type="http://schemas.openxmlformats.org/officeDocument/2006/relationships/notesMaster" Target="../notesMasters/notesMaster1.xml"/></Relationships>
</file>

<file path=ppt/notesSlides/_rels/notesSlide942.xml.rels><?xml version="1.0" encoding="UTF-8" standalone="yes"?>
<Relationships xmlns="http://schemas.openxmlformats.org/package/2006/relationships"><Relationship Id="rId2" Type="http://schemas.openxmlformats.org/officeDocument/2006/relationships/slide" Target="../slides/slide942.xml"/><Relationship Id="rId1" Type="http://schemas.openxmlformats.org/officeDocument/2006/relationships/notesMaster" Target="../notesMasters/notesMaster1.xml"/></Relationships>
</file>

<file path=ppt/notesSlides/_rels/notesSlide943.xml.rels><?xml version="1.0" encoding="UTF-8" standalone="yes"?>
<Relationships xmlns="http://schemas.openxmlformats.org/package/2006/relationships"><Relationship Id="rId2" Type="http://schemas.openxmlformats.org/officeDocument/2006/relationships/slide" Target="../slides/slide943.xml"/><Relationship Id="rId1" Type="http://schemas.openxmlformats.org/officeDocument/2006/relationships/notesMaster" Target="../notesMasters/notesMaster1.xml"/></Relationships>
</file>

<file path=ppt/notesSlides/_rels/notesSlide944.xml.rels><?xml version="1.0" encoding="UTF-8" standalone="yes"?>
<Relationships xmlns="http://schemas.openxmlformats.org/package/2006/relationships"><Relationship Id="rId2" Type="http://schemas.openxmlformats.org/officeDocument/2006/relationships/slide" Target="../slides/slide944.xml"/><Relationship Id="rId1" Type="http://schemas.openxmlformats.org/officeDocument/2006/relationships/notesMaster" Target="../notesMasters/notesMaster1.xml"/></Relationships>
</file>

<file path=ppt/notesSlides/_rels/notesSlide945.xml.rels><?xml version="1.0" encoding="UTF-8" standalone="yes"?>
<Relationships xmlns="http://schemas.openxmlformats.org/package/2006/relationships"><Relationship Id="rId2" Type="http://schemas.openxmlformats.org/officeDocument/2006/relationships/slide" Target="../slides/slide945.xml"/><Relationship Id="rId1" Type="http://schemas.openxmlformats.org/officeDocument/2006/relationships/notesMaster" Target="../notesMasters/notesMaster1.xml"/></Relationships>
</file>

<file path=ppt/notesSlides/_rels/notesSlide946.xml.rels><?xml version="1.0" encoding="UTF-8" standalone="yes"?>
<Relationships xmlns="http://schemas.openxmlformats.org/package/2006/relationships"><Relationship Id="rId2" Type="http://schemas.openxmlformats.org/officeDocument/2006/relationships/slide" Target="../slides/slide946.xml"/><Relationship Id="rId1" Type="http://schemas.openxmlformats.org/officeDocument/2006/relationships/notesMaster" Target="../notesMasters/notesMaster1.xml"/></Relationships>
</file>

<file path=ppt/notesSlides/_rels/notesSlide947.xml.rels><?xml version="1.0" encoding="UTF-8" standalone="yes"?>
<Relationships xmlns="http://schemas.openxmlformats.org/package/2006/relationships"><Relationship Id="rId2" Type="http://schemas.openxmlformats.org/officeDocument/2006/relationships/slide" Target="../slides/slide947.xml"/><Relationship Id="rId1" Type="http://schemas.openxmlformats.org/officeDocument/2006/relationships/notesMaster" Target="../notesMasters/notesMaster1.xml"/></Relationships>
</file>

<file path=ppt/notesSlides/_rels/notesSlide948.xml.rels><?xml version="1.0" encoding="UTF-8" standalone="yes"?>
<Relationships xmlns="http://schemas.openxmlformats.org/package/2006/relationships"><Relationship Id="rId2" Type="http://schemas.openxmlformats.org/officeDocument/2006/relationships/slide" Target="../slides/slide948.xml"/><Relationship Id="rId1" Type="http://schemas.openxmlformats.org/officeDocument/2006/relationships/notesMaster" Target="../notesMasters/notesMaster1.xml"/></Relationships>
</file>

<file path=ppt/notesSlides/_rels/notesSlide949.xml.rels><?xml version="1.0" encoding="UTF-8" standalone="yes"?>
<Relationships xmlns="http://schemas.openxmlformats.org/package/2006/relationships"><Relationship Id="rId2" Type="http://schemas.openxmlformats.org/officeDocument/2006/relationships/slide" Target="../slides/slide94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0.xml.rels><?xml version="1.0" encoding="UTF-8" standalone="yes"?>
<Relationships xmlns="http://schemas.openxmlformats.org/package/2006/relationships"><Relationship Id="rId2" Type="http://schemas.openxmlformats.org/officeDocument/2006/relationships/slide" Target="../slides/slide950.xml"/><Relationship Id="rId1" Type="http://schemas.openxmlformats.org/officeDocument/2006/relationships/notesMaster" Target="../notesMasters/notesMaster1.xml"/></Relationships>
</file>

<file path=ppt/notesSlides/_rels/notesSlide951.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952.xml.rels><?xml version="1.0" encoding="UTF-8" standalone="yes"?>
<Relationships xmlns="http://schemas.openxmlformats.org/package/2006/relationships"><Relationship Id="rId2" Type="http://schemas.openxmlformats.org/officeDocument/2006/relationships/slide" Target="../slides/slide952.xml"/><Relationship Id="rId1" Type="http://schemas.openxmlformats.org/officeDocument/2006/relationships/notesMaster" Target="../notesMasters/notesMaster1.xml"/></Relationships>
</file>

<file path=ppt/notesSlides/_rels/notesSlide953.xml.rels><?xml version="1.0" encoding="UTF-8" standalone="yes"?>
<Relationships xmlns="http://schemas.openxmlformats.org/package/2006/relationships"><Relationship Id="rId2" Type="http://schemas.openxmlformats.org/officeDocument/2006/relationships/slide" Target="../slides/slide953.xml"/><Relationship Id="rId1" Type="http://schemas.openxmlformats.org/officeDocument/2006/relationships/notesMaster" Target="../notesMasters/notesMaster1.xml"/></Relationships>
</file>

<file path=ppt/notesSlides/_rels/notesSlide954.xml.rels><?xml version="1.0" encoding="UTF-8" standalone="yes"?>
<Relationships xmlns="http://schemas.openxmlformats.org/package/2006/relationships"><Relationship Id="rId2" Type="http://schemas.openxmlformats.org/officeDocument/2006/relationships/slide" Target="../slides/slide954.xml"/><Relationship Id="rId1" Type="http://schemas.openxmlformats.org/officeDocument/2006/relationships/notesMaster" Target="../notesMasters/notesMaster1.xml"/></Relationships>
</file>

<file path=ppt/notesSlides/_rels/notesSlide955.xml.rels><?xml version="1.0" encoding="UTF-8" standalone="yes"?>
<Relationships xmlns="http://schemas.openxmlformats.org/package/2006/relationships"><Relationship Id="rId2" Type="http://schemas.openxmlformats.org/officeDocument/2006/relationships/slide" Target="../slides/slide955.xml"/><Relationship Id="rId1" Type="http://schemas.openxmlformats.org/officeDocument/2006/relationships/notesMaster" Target="../notesMasters/notesMaster1.xml"/></Relationships>
</file>

<file path=ppt/notesSlides/_rels/notesSlide956.xml.rels><?xml version="1.0" encoding="UTF-8" standalone="yes"?>
<Relationships xmlns="http://schemas.openxmlformats.org/package/2006/relationships"><Relationship Id="rId2" Type="http://schemas.openxmlformats.org/officeDocument/2006/relationships/slide" Target="../slides/slide956.xml"/><Relationship Id="rId1" Type="http://schemas.openxmlformats.org/officeDocument/2006/relationships/notesMaster" Target="../notesMasters/notesMaster1.xml"/></Relationships>
</file>

<file path=ppt/notesSlides/_rels/notesSlide957.xml.rels><?xml version="1.0" encoding="UTF-8" standalone="yes"?>
<Relationships xmlns="http://schemas.openxmlformats.org/package/2006/relationships"><Relationship Id="rId2" Type="http://schemas.openxmlformats.org/officeDocument/2006/relationships/slide" Target="../slides/slide957.xml"/><Relationship Id="rId1" Type="http://schemas.openxmlformats.org/officeDocument/2006/relationships/notesMaster" Target="../notesMasters/notesMaster1.xml"/></Relationships>
</file>

<file path=ppt/notesSlides/_rels/notesSlide958.xml.rels><?xml version="1.0" encoding="UTF-8" standalone="yes"?>
<Relationships xmlns="http://schemas.openxmlformats.org/package/2006/relationships"><Relationship Id="rId2" Type="http://schemas.openxmlformats.org/officeDocument/2006/relationships/slide" Target="../slides/slide958.xml"/><Relationship Id="rId1" Type="http://schemas.openxmlformats.org/officeDocument/2006/relationships/notesMaster" Target="../notesMasters/notesMaster1.xml"/></Relationships>
</file>

<file path=ppt/notesSlides/_rels/notesSlide959.xml.rels><?xml version="1.0" encoding="UTF-8" standalone="yes"?>
<Relationships xmlns="http://schemas.openxmlformats.org/package/2006/relationships"><Relationship Id="rId2" Type="http://schemas.openxmlformats.org/officeDocument/2006/relationships/slide" Target="../slides/slide9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0.xml.rels><?xml version="1.0" encoding="UTF-8" standalone="yes"?>
<Relationships xmlns="http://schemas.openxmlformats.org/package/2006/relationships"><Relationship Id="rId2" Type="http://schemas.openxmlformats.org/officeDocument/2006/relationships/slide" Target="../slides/slide960.xml"/><Relationship Id="rId1" Type="http://schemas.openxmlformats.org/officeDocument/2006/relationships/notesMaster" Target="../notesMasters/notesMaster1.xml"/></Relationships>
</file>

<file path=ppt/notesSlides/_rels/notesSlide961.xml.rels><?xml version="1.0" encoding="UTF-8" standalone="yes"?>
<Relationships xmlns="http://schemas.openxmlformats.org/package/2006/relationships"><Relationship Id="rId2" Type="http://schemas.openxmlformats.org/officeDocument/2006/relationships/slide" Target="../slides/slide961.xml"/><Relationship Id="rId1" Type="http://schemas.openxmlformats.org/officeDocument/2006/relationships/notesMaster" Target="../notesMasters/notesMaster1.xml"/></Relationships>
</file>

<file path=ppt/notesSlides/_rels/notesSlide962.xml.rels><?xml version="1.0" encoding="UTF-8" standalone="yes"?>
<Relationships xmlns="http://schemas.openxmlformats.org/package/2006/relationships"><Relationship Id="rId2" Type="http://schemas.openxmlformats.org/officeDocument/2006/relationships/slide" Target="../slides/slide962.xml"/><Relationship Id="rId1" Type="http://schemas.openxmlformats.org/officeDocument/2006/relationships/notesMaster" Target="../notesMasters/notesMaster1.xml"/></Relationships>
</file>

<file path=ppt/notesSlides/_rels/notesSlide963.xml.rels><?xml version="1.0" encoding="UTF-8" standalone="yes"?>
<Relationships xmlns="http://schemas.openxmlformats.org/package/2006/relationships"><Relationship Id="rId2" Type="http://schemas.openxmlformats.org/officeDocument/2006/relationships/slide" Target="../slides/slide963.xml"/><Relationship Id="rId1" Type="http://schemas.openxmlformats.org/officeDocument/2006/relationships/notesMaster" Target="../notesMasters/notesMaster1.xml"/></Relationships>
</file>

<file path=ppt/notesSlides/_rels/notesSlide964.xml.rels><?xml version="1.0" encoding="UTF-8" standalone="yes"?>
<Relationships xmlns="http://schemas.openxmlformats.org/package/2006/relationships"><Relationship Id="rId2" Type="http://schemas.openxmlformats.org/officeDocument/2006/relationships/slide" Target="../slides/slide964.xml"/><Relationship Id="rId1" Type="http://schemas.openxmlformats.org/officeDocument/2006/relationships/notesMaster" Target="../notesMasters/notesMaster1.xml"/></Relationships>
</file>

<file path=ppt/notesSlides/_rels/notesSlide965.xml.rels><?xml version="1.0" encoding="UTF-8" standalone="yes"?>
<Relationships xmlns="http://schemas.openxmlformats.org/package/2006/relationships"><Relationship Id="rId2" Type="http://schemas.openxmlformats.org/officeDocument/2006/relationships/slide" Target="../slides/slide965.xml"/><Relationship Id="rId1" Type="http://schemas.openxmlformats.org/officeDocument/2006/relationships/notesMaster" Target="../notesMasters/notesMaster1.xml"/></Relationships>
</file>

<file path=ppt/notesSlides/_rels/notesSlide966.xml.rels><?xml version="1.0" encoding="UTF-8" standalone="yes"?>
<Relationships xmlns="http://schemas.openxmlformats.org/package/2006/relationships"><Relationship Id="rId2" Type="http://schemas.openxmlformats.org/officeDocument/2006/relationships/slide" Target="../slides/slide966.xml"/><Relationship Id="rId1" Type="http://schemas.openxmlformats.org/officeDocument/2006/relationships/notesMaster" Target="../notesMasters/notesMaster1.xml"/></Relationships>
</file>

<file path=ppt/notesSlides/_rels/notesSlide967.xml.rels><?xml version="1.0" encoding="UTF-8" standalone="yes"?>
<Relationships xmlns="http://schemas.openxmlformats.org/package/2006/relationships"><Relationship Id="rId2" Type="http://schemas.openxmlformats.org/officeDocument/2006/relationships/slide" Target="../slides/slide967.xml"/><Relationship Id="rId1" Type="http://schemas.openxmlformats.org/officeDocument/2006/relationships/notesMaster" Target="../notesMasters/notesMaster1.xml"/></Relationships>
</file>

<file path=ppt/notesSlides/_rels/notesSlide968.xml.rels><?xml version="1.0" encoding="UTF-8" standalone="yes"?>
<Relationships xmlns="http://schemas.openxmlformats.org/package/2006/relationships"><Relationship Id="rId2" Type="http://schemas.openxmlformats.org/officeDocument/2006/relationships/slide" Target="../slides/slide968.xml"/><Relationship Id="rId1" Type="http://schemas.openxmlformats.org/officeDocument/2006/relationships/notesMaster" Target="../notesMasters/notesMaster1.xml"/></Relationships>
</file>

<file path=ppt/notesSlides/_rels/notesSlide969.xml.rels><?xml version="1.0" encoding="UTF-8" standalone="yes"?>
<Relationships xmlns="http://schemas.openxmlformats.org/package/2006/relationships"><Relationship Id="rId2" Type="http://schemas.openxmlformats.org/officeDocument/2006/relationships/slide" Target="../slides/slide96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0.xml.rels><?xml version="1.0" encoding="UTF-8" standalone="yes"?>
<Relationships xmlns="http://schemas.openxmlformats.org/package/2006/relationships"><Relationship Id="rId2" Type="http://schemas.openxmlformats.org/officeDocument/2006/relationships/slide" Target="../slides/slide970.xml"/><Relationship Id="rId1" Type="http://schemas.openxmlformats.org/officeDocument/2006/relationships/notesMaster" Target="../notesMasters/notesMaster1.xml"/></Relationships>
</file>

<file path=ppt/notesSlides/_rels/notesSlide971.xml.rels><?xml version="1.0" encoding="UTF-8" standalone="yes"?>
<Relationships xmlns="http://schemas.openxmlformats.org/package/2006/relationships"><Relationship Id="rId2" Type="http://schemas.openxmlformats.org/officeDocument/2006/relationships/slide" Target="../slides/slide971.xml"/><Relationship Id="rId1" Type="http://schemas.openxmlformats.org/officeDocument/2006/relationships/notesMaster" Target="../notesMasters/notesMaster1.xml"/></Relationships>
</file>

<file path=ppt/notesSlides/_rels/notesSlide972.xml.rels><?xml version="1.0" encoding="UTF-8" standalone="yes"?>
<Relationships xmlns="http://schemas.openxmlformats.org/package/2006/relationships"><Relationship Id="rId2" Type="http://schemas.openxmlformats.org/officeDocument/2006/relationships/slide" Target="../slides/slide972.xml"/><Relationship Id="rId1" Type="http://schemas.openxmlformats.org/officeDocument/2006/relationships/notesMaster" Target="../notesMasters/notesMaster1.xml"/></Relationships>
</file>

<file path=ppt/notesSlides/_rels/notesSlide973.xml.rels><?xml version="1.0" encoding="UTF-8" standalone="yes"?>
<Relationships xmlns="http://schemas.openxmlformats.org/package/2006/relationships"><Relationship Id="rId2" Type="http://schemas.openxmlformats.org/officeDocument/2006/relationships/slide" Target="../slides/slide973.xml"/><Relationship Id="rId1" Type="http://schemas.openxmlformats.org/officeDocument/2006/relationships/notesMaster" Target="../notesMasters/notesMaster1.xml"/></Relationships>
</file>

<file path=ppt/notesSlides/_rels/notesSlide974.xml.rels><?xml version="1.0" encoding="UTF-8" standalone="yes"?>
<Relationships xmlns="http://schemas.openxmlformats.org/package/2006/relationships"><Relationship Id="rId2" Type="http://schemas.openxmlformats.org/officeDocument/2006/relationships/slide" Target="../slides/slide974.xml"/><Relationship Id="rId1" Type="http://schemas.openxmlformats.org/officeDocument/2006/relationships/notesMaster" Target="../notesMasters/notesMaster1.xml"/></Relationships>
</file>

<file path=ppt/notesSlides/_rels/notesSlide975.xml.rels><?xml version="1.0" encoding="UTF-8" standalone="yes"?>
<Relationships xmlns="http://schemas.openxmlformats.org/package/2006/relationships"><Relationship Id="rId2" Type="http://schemas.openxmlformats.org/officeDocument/2006/relationships/slide" Target="../slides/slide975.xml"/><Relationship Id="rId1" Type="http://schemas.openxmlformats.org/officeDocument/2006/relationships/notesMaster" Target="../notesMasters/notesMaster1.xml"/></Relationships>
</file>

<file path=ppt/notesSlides/_rels/notesSlide976.xml.rels><?xml version="1.0" encoding="UTF-8" standalone="yes"?>
<Relationships xmlns="http://schemas.openxmlformats.org/package/2006/relationships"><Relationship Id="rId2" Type="http://schemas.openxmlformats.org/officeDocument/2006/relationships/slide" Target="../slides/slide976.xml"/><Relationship Id="rId1" Type="http://schemas.openxmlformats.org/officeDocument/2006/relationships/notesMaster" Target="../notesMasters/notesMaster1.xml"/></Relationships>
</file>

<file path=ppt/notesSlides/_rels/notesSlide977.xml.rels><?xml version="1.0" encoding="UTF-8" standalone="yes"?>
<Relationships xmlns="http://schemas.openxmlformats.org/package/2006/relationships"><Relationship Id="rId2" Type="http://schemas.openxmlformats.org/officeDocument/2006/relationships/slide" Target="../slides/slide977.xml"/><Relationship Id="rId1" Type="http://schemas.openxmlformats.org/officeDocument/2006/relationships/notesMaster" Target="../notesMasters/notesMaster1.xml"/></Relationships>
</file>

<file path=ppt/notesSlides/_rels/notesSlide978.xml.rels><?xml version="1.0" encoding="UTF-8" standalone="yes"?>
<Relationships xmlns="http://schemas.openxmlformats.org/package/2006/relationships"><Relationship Id="rId2" Type="http://schemas.openxmlformats.org/officeDocument/2006/relationships/slide" Target="../slides/slide978.xml"/><Relationship Id="rId1" Type="http://schemas.openxmlformats.org/officeDocument/2006/relationships/notesMaster" Target="../notesMasters/notesMaster1.xml"/></Relationships>
</file>

<file path=ppt/notesSlides/_rels/notesSlide979.xml.rels><?xml version="1.0" encoding="UTF-8" standalone="yes"?>
<Relationships xmlns="http://schemas.openxmlformats.org/package/2006/relationships"><Relationship Id="rId2" Type="http://schemas.openxmlformats.org/officeDocument/2006/relationships/slide" Target="../slides/slide97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0.xml.rels><?xml version="1.0" encoding="UTF-8" standalone="yes"?>
<Relationships xmlns="http://schemas.openxmlformats.org/package/2006/relationships"><Relationship Id="rId2" Type="http://schemas.openxmlformats.org/officeDocument/2006/relationships/slide" Target="../slides/slide980.xml"/><Relationship Id="rId1" Type="http://schemas.openxmlformats.org/officeDocument/2006/relationships/notesMaster" Target="../notesMasters/notesMaster1.xml"/></Relationships>
</file>

<file path=ppt/notesSlides/_rels/notesSlide981.xml.rels><?xml version="1.0" encoding="UTF-8" standalone="yes"?>
<Relationships xmlns="http://schemas.openxmlformats.org/package/2006/relationships"><Relationship Id="rId2" Type="http://schemas.openxmlformats.org/officeDocument/2006/relationships/slide" Target="../slides/slide981.xml"/><Relationship Id="rId1" Type="http://schemas.openxmlformats.org/officeDocument/2006/relationships/notesMaster" Target="../notesMasters/notesMaster1.xml"/></Relationships>
</file>

<file path=ppt/notesSlides/_rels/notesSlide982.xml.rels><?xml version="1.0" encoding="UTF-8" standalone="yes"?>
<Relationships xmlns="http://schemas.openxmlformats.org/package/2006/relationships"><Relationship Id="rId2" Type="http://schemas.openxmlformats.org/officeDocument/2006/relationships/slide" Target="../slides/slide982.xml"/><Relationship Id="rId1" Type="http://schemas.openxmlformats.org/officeDocument/2006/relationships/notesMaster" Target="../notesMasters/notesMaster1.xml"/></Relationships>
</file>

<file path=ppt/notesSlides/_rels/notesSlide983.xml.rels><?xml version="1.0" encoding="UTF-8" standalone="yes"?>
<Relationships xmlns="http://schemas.openxmlformats.org/package/2006/relationships"><Relationship Id="rId2" Type="http://schemas.openxmlformats.org/officeDocument/2006/relationships/slide" Target="../slides/slide983.xml"/><Relationship Id="rId1" Type="http://schemas.openxmlformats.org/officeDocument/2006/relationships/notesMaster" Target="../notesMasters/notesMaster1.xml"/></Relationships>
</file>

<file path=ppt/notesSlides/_rels/notesSlide984.xml.rels><?xml version="1.0" encoding="UTF-8" standalone="yes"?>
<Relationships xmlns="http://schemas.openxmlformats.org/package/2006/relationships"><Relationship Id="rId2" Type="http://schemas.openxmlformats.org/officeDocument/2006/relationships/slide" Target="../slides/slide984.xml"/><Relationship Id="rId1" Type="http://schemas.openxmlformats.org/officeDocument/2006/relationships/notesMaster" Target="../notesMasters/notesMaster1.xml"/></Relationships>
</file>

<file path=ppt/notesSlides/_rels/notesSlide985.xml.rels><?xml version="1.0" encoding="UTF-8" standalone="yes"?>
<Relationships xmlns="http://schemas.openxmlformats.org/package/2006/relationships"><Relationship Id="rId2" Type="http://schemas.openxmlformats.org/officeDocument/2006/relationships/slide" Target="../slides/slide985.xml"/><Relationship Id="rId1" Type="http://schemas.openxmlformats.org/officeDocument/2006/relationships/notesMaster" Target="../notesMasters/notesMaster1.xml"/></Relationships>
</file>

<file path=ppt/notesSlides/_rels/notesSlide986.xml.rels><?xml version="1.0" encoding="UTF-8" standalone="yes"?>
<Relationships xmlns="http://schemas.openxmlformats.org/package/2006/relationships"><Relationship Id="rId2" Type="http://schemas.openxmlformats.org/officeDocument/2006/relationships/slide" Target="../slides/slide986.xml"/><Relationship Id="rId1" Type="http://schemas.openxmlformats.org/officeDocument/2006/relationships/notesMaster" Target="../notesMasters/notesMaster1.xml"/></Relationships>
</file>

<file path=ppt/notesSlides/_rels/notesSlide987.xml.rels><?xml version="1.0" encoding="UTF-8" standalone="yes"?>
<Relationships xmlns="http://schemas.openxmlformats.org/package/2006/relationships"><Relationship Id="rId2" Type="http://schemas.openxmlformats.org/officeDocument/2006/relationships/slide" Target="../slides/slide987.xml"/><Relationship Id="rId1" Type="http://schemas.openxmlformats.org/officeDocument/2006/relationships/notesMaster" Target="../notesMasters/notesMaster1.xml"/></Relationships>
</file>

<file path=ppt/notesSlides/_rels/notesSlide988.xml.rels><?xml version="1.0" encoding="UTF-8" standalone="yes"?>
<Relationships xmlns="http://schemas.openxmlformats.org/package/2006/relationships"><Relationship Id="rId2" Type="http://schemas.openxmlformats.org/officeDocument/2006/relationships/slide" Target="../slides/slide988.xml"/><Relationship Id="rId1" Type="http://schemas.openxmlformats.org/officeDocument/2006/relationships/notesMaster" Target="../notesMasters/notesMaster1.xml"/></Relationships>
</file>

<file path=ppt/notesSlides/_rels/notesSlide989.xml.rels><?xml version="1.0" encoding="UTF-8" standalone="yes"?>
<Relationships xmlns="http://schemas.openxmlformats.org/package/2006/relationships"><Relationship Id="rId2" Type="http://schemas.openxmlformats.org/officeDocument/2006/relationships/slide" Target="../slides/slide98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0.xml.rels><?xml version="1.0" encoding="UTF-8" standalone="yes"?>
<Relationships xmlns="http://schemas.openxmlformats.org/package/2006/relationships"><Relationship Id="rId2" Type="http://schemas.openxmlformats.org/officeDocument/2006/relationships/slide" Target="../slides/slide990.xml"/><Relationship Id="rId1" Type="http://schemas.openxmlformats.org/officeDocument/2006/relationships/notesMaster" Target="../notesMasters/notesMaster1.xml"/></Relationships>
</file>

<file path=ppt/notesSlides/_rels/notesSlide991.xml.rels><?xml version="1.0" encoding="UTF-8" standalone="yes"?>
<Relationships xmlns="http://schemas.openxmlformats.org/package/2006/relationships"><Relationship Id="rId2" Type="http://schemas.openxmlformats.org/officeDocument/2006/relationships/slide" Target="../slides/slide991.xml"/><Relationship Id="rId1" Type="http://schemas.openxmlformats.org/officeDocument/2006/relationships/notesMaster" Target="../notesMasters/notesMaster1.xml"/></Relationships>
</file>

<file path=ppt/notesSlides/_rels/notesSlide992.xml.rels><?xml version="1.0" encoding="UTF-8" standalone="yes"?>
<Relationships xmlns="http://schemas.openxmlformats.org/package/2006/relationships"><Relationship Id="rId2" Type="http://schemas.openxmlformats.org/officeDocument/2006/relationships/slide" Target="../slides/slide992.xml"/><Relationship Id="rId1" Type="http://schemas.openxmlformats.org/officeDocument/2006/relationships/notesMaster" Target="../notesMasters/notesMaster1.xml"/></Relationships>
</file>

<file path=ppt/notesSlides/_rels/notesSlide993.xml.rels><?xml version="1.0" encoding="UTF-8" standalone="yes"?>
<Relationships xmlns="http://schemas.openxmlformats.org/package/2006/relationships"><Relationship Id="rId2" Type="http://schemas.openxmlformats.org/officeDocument/2006/relationships/slide" Target="../slides/slide993.xml"/><Relationship Id="rId1" Type="http://schemas.openxmlformats.org/officeDocument/2006/relationships/notesMaster" Target="../notesMasters/notesMaster1.xml"/></Relationships>
</file>

<file path=ppt/notesSlides/_rels/notesSlide994.xml.rels><?xml version="1.0" encoding="UTF-8" standalone="yes"?>
<Relationships xmlns="http://schemas.openxmlformats.org/package/2006/relationships"><Relationship Id="rId2" Type="http://schemas.openxmlformats.org/officeDocument/2006/relationships/slide" Target="../slides/slide994.xml"/><Relationship Id="rId1" Type="http://schemas.openxmlformats.org/officeDocument/2006/relationships/notesMaster" Target="../notesMasters/notesMaster1.xml"/></Relationships>
</file>

<file path=ppt/notesSlides/_rels/notesSlide995.xml.rels><?xml version="1.0" encoding="UTF-8" standalone="yes"?>
<Relationships xmlns="http://schemas.openxmlformats.org/package/2006/relationships"><Relationship Id="rId2" Type="http://schemas.openxmlformats.org/officeDocument/2006/relationships/slide" Target="../slides/slide995.xml"/><Relationship Id="rId1" Type="http://schemas.openxmlformats.org/officeDocument/2006/relationships/notesMaster" Target="../notesMasters/notesMaster1.xml"/></Relationships>
</file>

<file path=ppt/notesSlides/_rels/notesSlide996.xml.rels><?xml version="1.0" encoding="UTF-8" standalone="yes"?>
<Relationships xmlns="http://schemas.openxmlformats.org/package/2006/relationships"><Relationship Id="rId2" Type="http://schemas.openxmlformats.org/officeDocument/2006/relationships/slide" Target="../slides/slide996.xml"/><Relationship Id="rId1" Type="http://schemas.openxmlformats.org/officeDocument/2006/relationships/notesMaster" Target="../notesMasters/notesMaster1.xml"/></Relationships>
</file>

<file path=ppt/notesSlides/_rels/notesSlide997.xml.rels><?xml version="1.0" encoding="UTF-8" standalone="yes"?>
<Relationships xmlns="http://schemas.openxmlformats.org/package/2006/relationships"><Relationship Id="rId2" Type="http://schemas.openxmlformats.org/officeDocument/2006/relationships/slide" Target="../slides/slide997.xml"/><Relationship Id="rId1" Type="http://schemas.openxmlformats.org/officeDocument/2006/relationships/notesMaster" Target="../notesMasters/notesMaster1.xml"/></Relationships>
</file>

<file path=ppt/notesSlides/_rels/notesSlide998.xml.rels><?xml version="1.0" encoding="UTF-8" standalone="yes"?>
<Relationships xmlns="http://schemas.openxmlformats.org/package/2006/relationships"><Relationship Id="rId2" Type="http://schemas.openxmlformats.org/officeDocument/2006/relationships/slide" Target="../slides/slide998.xml"/><Relationship Id="rId1" Type="http://schemas.openxmlformats.org/officeDocument/2006/relationships/notesMaster" Target="../notesMasters/notesMaster1.xml"/></Relationships>
</file>

<file path=ppt/notesSlides/_rels/notesSlide999.xml.rels><?xml version="1.0" encoding="UTF-8" standalone="yes"?>
<Relationships xmlns="http://schemas.openxmlformats.org/package/2006/relationships"><Relationship Id="rId2" Type="http://schemas.openxmlformats.org/officeDocument/2006/relationships/slide" Target="../slides/slide9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f3d990c0b2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f3d990c0b2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2128dbe83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12128dbe834_0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24cbfe83dc_1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g124cbfe83dc_1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0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0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0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10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0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4649434c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g14649434c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0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3f31ad23e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13f31ad23e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398bd7d97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398bd7d9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98bd7d972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98bd7d97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398bd7d972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98bd7d97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398bd7d972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398bd7d972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51d8506b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251d8506b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98bd7d972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98bd7d972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445e87357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445e87357b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398bd7d972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398bd7d97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446a2f152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446a2f152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457bed44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14457bed446_0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e278e097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fe278e0977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0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e278e097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fe278e0977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fe278e097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fe278e0977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398bd7d972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398bd7d972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0b44b0dae_0_1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20b44b0dae_0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398bd7d972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398bd7d972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398bd7d972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398bd7d972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0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398bd7d972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398bd7d972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4457bed446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fe278e0977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fe278e0977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0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398bd7d972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398bd7d97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0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fe278e0977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fe278e0977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0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fe278e0977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24cbfe83dc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24cbfe83dc_1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4457bed44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4457bed446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446a2f152e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446a2f152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4457bed446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14457bed446_0_4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398bd7d972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398bd7d972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398bd7d972_2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398bd7d972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4457bed446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4457bed446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398bd7d972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398bd7d972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4457bed446_0_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4457bed446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446a2f152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1446a2f152e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Sistema de políticas cortesía de </a:t>
            </a:r>
            <a:endParaRPr>
              <a:latin typeface="DM Sans"/>
              <a:ea typeface="DM Sans"/>
              <a:cs typeface="DM Sans"/>
              <a:sym typeface="DM Sans"/>
            </a:endParaRPr>
          </a:p>
        </p:txBody>
      </p:sp>
    </p:spTree>
  </p:cSld>
  <p:clrMapOvr>
    <a:masterClrMapping/>
  </p:clrMapOvr>
</p:notes>
</file>

<file path=ppt/notesSlides/notesSlide10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3f6b229f8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g13f6b229f8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24cbfe83dc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124cbfe83dc_1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0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fe278e0977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fe278e0977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4457bed446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g14457bed446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NOTA: En la próxima clase, se abarcará un sistema de políticas más complejo, por lo que hay que dejar esta pregunta para que los estudiantes vayan planteándolo?</a:t>
            </a:r>
            <a:endParaRPr>
              <a:latin typeface="DM Sans"/>
              <a:ea typeface="DM Sans"/>
              <a:cs typeface="DM Sans"/>
              <a:sym typeface="DM Sans"/>
            </a:endParaRPr>
          </a:p>
        </p:txBody>
      </p:sp>
    </p:spTree>
  </p:cSld>
  <p:clrMapOvr>
    <a:masterClrMapping/>
  </p:clrMapOvr>
</p:notes>
</file>

<file path=ppt/notesSlides/notesSlide10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0b44b0da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0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0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3f6d0bf28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13f6d0bf289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10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0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f6d0bf28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13f6d0bf28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0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446a2f152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446a2f152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48813e8be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148813e8be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4457bed44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14457bed446_0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51d8506b2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251d8506b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4457bed446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4457bed446_0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4457bed44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48ac865bd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148ac865bd8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48ac865bd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48ac865bd8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fe278e0977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fe278e0977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fe278e0977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446a2f152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446a2f152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fe278e097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fe278e0977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0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e278e097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fe278e0977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0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fe278e097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fe278e0977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0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350732f2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350732f2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48ff02d501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148ff02d501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55590d03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155590d03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48ff02d50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148ff02d501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fe278e0977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fe278e0977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48ff02d50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48ff02d5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48ff02d501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48ff02d5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48ff02d50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48ff02d50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0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446a2f152e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446a2f152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4457bed446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4457bed446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NOTA: En realidad, la pregunta ya fue respondida en las primeras diapositivas. La idea de este router servirá para poder customizar nuestros métodos de respuesta, así también como estandarizar un método de autenticación y autorización base para no tener que llamar constantemente a los middlewares en cada ruta.</a:t>
            </a:r>
            <a:endParaRPr>
              <a:solidFill>
                <a:schemeClr val="dk1"/>
              </a:solidFill>
              <a:latin typeface="DM Sans"/>
              <a:ea typeface="DM Sans"/>
              <a:cs typeface="DM Sans"/>
              <a:sym typeface="DM Sans"/>
            </a:endParaRPr>
          </a:p>
        </p:txBody>
      </p:sp>
    </p:spTree>
  </p:cSld>
  <p:clrMapOvr>
    <a:masterClrMapping/>
  </p:clrMapOvr>
</p:notes>
</file>

<file path=ppt/notesSlides/notesSlide10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0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fe278e0977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fe278e0977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0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48ff02d501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148ff02d501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48ff02d501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148ff02d501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4946a5d93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14946a5d93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4946a5d93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14946a5d936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4946a5d93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14946a5d936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55590d03e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g155590d03e2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4946a5d93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4946a5d93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4946a5d936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4946a5d93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4946a5d936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4946a5d93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Recuerda que puedes consultar el código del hands on lab en tu carpeta de profesor</a:t>
            </a:r>
            <a:endParaRPr/>
          </a:p>
        </p:txBody>
      </p:sp>
    </p:spTree>
  </p:cSld>
  <p:clrMapOvr>
    <a:masterClrMapping/>
  </p:clrMapOvr>
</p:notes>
</file>

<file path=ppt/notesSlides/notesSlide10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4946a5d936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4946a5d936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Recuerda que puedes consultar el código del hands on lab en tu carpeta de profesor</a:t>
            </a:r>
            <a:endParaRPr/>
          </a:p>
        </p:txBody>
      </p:sp>
    </p:spTree>
  </p:cSld>
  <p:clrMapOvr>
    <a:masterClrMapping/>
  </p:clrMapOvr>
</p:notes>
</file>

<file path=ppt/notesSlides/notesSlide10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4946a5d936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4946a5d936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946a5d936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946a5d936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946a5d936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946a5d93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4946a5d936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4946a5d93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4946a5d936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4946a5d93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4946a5d936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4946a5d936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24cbfe83dc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g124cbfe83dc_1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0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4946a5d936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4946a5d936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0b44b0da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0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0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3ce92a88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13ce92a88b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Slide para profesores, el objetivo es tener un primer panorama para lograr repartir el tiempo adecuadamente.</a:t>
            </a:r>
            <a:endParaRPr/>
          </a:p>
        </p:txBody>
      </p:sp>
    </p:spTree>
  </p:cSld>
  <p:clrMapOvr>
    <a:masterClrMapping/>
  </p:clrMapOvr>
</p:notes>
</file>

<file path=ppt/notesSlides/notesSlide10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3b34bddd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13b34bddd4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b34bddd4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3b34bddd43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0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3b34bddd43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13b34bddd43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En este punto el estudiante definitivamente te preguntará: ¿Por qué no estamos integrando websockets?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Para poder responder a esto, toca explicarle que el chat funciona perfectamente con el asunto de las </a:t>
            </a:r>
            <a:r>
              <a:rPr lang="es" b="1">
                <a:solidFill>
                  <a:schemeClr val="dk1"/>
                </a:solidFill>
                <a:latin typeface="DM Sans"/>
                <a:ea typeface="DM Sans"/>
                <a:cs typeface="DM Sans"/>
                <a:sym typeface="DM Sans"/>
              </a:rPr>
              <a:t>sessions</a:t>
            </a:r>
            <a:r>
              <a:rPr lang="es">
                <a:solidFill>
                  <a:schemeClr val="dk1"/>
                </a:solidFill>
                <a:latin typeface="DM Sans"/>
                <a:ea typeface="DM Sans"/>
                <a:cs typeface="DM Sans"/>
                <a:sym typeface="DM Sans"/>
              </a:rPr>
              <a:t>, esto aún no lo hemos abordado.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Es importante aclarar a los estudiantes que habrá más prácticas integradoras a lo largo del curso, y que TODO el asunto de los chats, vendrá mejor verlo en una práctica integradora destinada para ello. </a:t>
            </a:r>
            <a:endParaRPr>
              <a:solidFill>
                <a:schemeClr val="dk1"/>
              </a:solidFill>
              <a:latin typeface="DM Sans"/>
              <a:ea typeface="DM Sans"/>
              <a:cs typeface="DM Sans"/>
              <a:sym typeface="DM Sans"/>
            </a:endParaRPr>
          </a:p>
        </p:txBody>
      </p:sp>
    </p:spTree>
  </p:cSld>
  <p:clrMapOvr>
    <a:masterClrMapping/>
  </p:clrMapOvr>
</p:notes>
</file>

<file path=ppt/notesSlides/notesSlide10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3b34bddd43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13b34bddd43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0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3b34bddd43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3b34bddd43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Un checklist de skills para los estudiantes es excelente para su formación. Conforme avanzamos, el estudiante comienza a desarrollar algo que nos pasa a todos: El síndrome del impostor. Muchas veces el estudiante avanza clase a clase sin sentir que está aprendiendo demasiado. ¡Una lista de skills le hará ver todo lo que ha avanzado hasta este punto! Así, el estudiante podrá sentirse más seguro al ver todos los temas que ya domina.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caso de que no los domine? Es una lista excelente para que el estudiante sepa retroceder los pasos a la clase que le corresponde y tenga una lista de temas para repasar. ¡Hay que fomentar que el estudiante sepa atacar temas específicos (De otra manera, caemos en el estudiante que simplemente dice “No entendí nada”).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importante tu habilidad comunicativa y qué tanto puedas conectar con tus estudiantes, para poder llevar esta checklist de skills como una herramienta que los motive a superarse y no como una barrera para continuar. </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23877e9cc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g123877e9cc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4cbfe83dc_1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24cbfe83dc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¿Es obligatorio aprender cada nueva implementación para mantenerse en el mundo laboral?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¡No! Las nuevas funcionalidades van surgiendo con ideas de aplicación puntuales para ciertas tareas, si tratamos de aprender todo lo que va saliendo, terminaremos con un repertorio de funciones que podríamos no utilizar nunca.</a:t>
            </a:r>
            <a:endParaRPr>
              <a:latin typeface="DM Sans"/>
              <a:ea typeface="DM Sans"/>
              <a:cs typeface="DM Sans"/>
              <a:sym typeface="DM Sans"/>
            </a:endParaRPr>
          </a:p>
          <a:p>
            <a:pPr marL="0" lvl="0" indent="0" algn="l" rtl="0">
              <a:lnSpc>
                <a:spcPct val="100000"/>
              </a:lnSpc>
              <a:spcBef>
                <a:spcPts val="0"/>
              </a:spcBef>
              <a:spcAft>
                <a:spcPts val="0"/>
              </a:spcAft>
              <a:buNone/>
            </a:pPr>
            <a:r>
              <a:rPr lang="es">
                <a:latin typeface="DM Sans"/>
                <a:ea typeface="DM Sans"/>
                <a:cs typeface="DM Sans"/>
                <a:sym typeface="DM Sans"/>
              </a:rPr>
              <a:t>¿El uso de una nueva implementación implica el reemplazo de lo viejo?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Algunas implementaciones pueden sustituir un proceso más complejo y por lo tanto ser más sencillo de resolver, en estos casos sí sería bueno reemplazarlo, sin embargo, recordemos que las implementaciones “más viejas” permiten en ocasiones más libertad en la operación y, por lo tanto, ser más útiles que “lo nuevo” en ciertas tareas.</a:t>
            </a:r>
            <a:endParaRPr>
              <a:latin typeface="DM Sans"/>
              <a:ea typeface="DM Sans"/>
              <a:cs typeface="DM Sans"/>
              <a:sym typeface="DM Sans"/>
            </a:endParaRPr>
          </a:p>
        </p:txBody>
      </p:sp>
    </p:spTree>
  </p:cSld>
  <p:clrMapOvr>
    <a:masterClrMapping/>
  </p:clrMapOvr>
</p:notes>
</file>

<file path=ppt/notesSlides/notesSlide1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b34bddd43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3b34bddd43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3b34bddd43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13b34bddd43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3b34bddd43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13b34bddd43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3b34bddd4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13b34bddd43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b34bddd43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3b34bddd43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3b34bddd43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3b34bddd43_0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Este esquema es flexible y lo definirá el proyecto que decidas desarrollar, Puedes cambiar el orden de esta diapositiva, con el fin de que se ajuste al ritmo que vas a desarrollar para tu proyecto (Recuerda que puedes hacerlo en el orden que quieras, pero </a:t>
            </a:r>
            <a:r>
              <a:rPr lang="es" b="1">
                <a:solidFill>
                  <a:schemeClr val="dk1"/>
                </a:solidFill>
                <a:latin typeface="DM Sans"/>
                <a:ea typeface="DM Sans"/>
                <a:cs typeface="DM Sans"/>
                <a:sym typeface="DM Sans"/>
              </a:rPr>
              <a:t>siempre debes cubrir todos los temas planteados en la lista de Elementos a integrar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3b34bddd43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13b34bddd43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u="sng">
                <a:solidFill>
                  <a:schemeClr val="hlink"/>
                </a:solidFill>
                <a:latin typeface="DM Sans"/>
                <a:ea typeface="DM Sans"/>
                <a:cs typeface="DM Sans"/>
                <a:sym typeface="DM Sans"/>
                <a:hlinkClick r:id="rId3"/>
              </a:rPr>
              <a:t>https://github.com/CoderContenidos/PracticaIntegradoraCursoBackend</a:t>
            </a:r>
            <a:r>
              <a:rPr lang="es">
                <a:solidFill>
                  <a:schemeClr val="dk1"/>
                </a:solidFill>
                <a:latin typeface="DM Sans"/>
                <a:ea typeface="DM Sans"/>
                <a:cs typeface="DM Sans"/>
                <a:sym typeface="DM Sans"/>
              </a:rPr>
              <a:t> - La segunda práctica integradora está en la rama “part2”</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55b38404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55b38404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El estudiante tiene el derecho de elegir si seguir manteniendo el stateful de sessions o el stateles de tokenización, sabemos que la tokenización no es perfecta y la manera de retención de sesiones es subjetiva hasta cierto punto, de modo que la consigna podrá ser evaluada con cualquier método de sesión. </a:t>
            </a:r>
            <a:endParaRPr>
              <a:solidFill>
                <a:schemeClr val="dk1"/>
              </a:solidFill>
              <a:latin typeface="DM Sans"/>
              <a:ea typeface="DM Sans"/>
              <a:cs typeface="DM Sans"/>
              <a:sym typeface="DM Sans"/>
            </a:endParaRPr>
          </a:p>
        </p:txBody>
      </p:sp>
    </p:spTree>
  </p:cSld>
  <p:clrMapOvr>
    <a:masterClrMapping/>
  </p:clrMapOvr>
</p:notes>
</file>

<file path=ppt/notesSlides/notesSlide1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55b384045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155b384045a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NOTA IMPORTANTE: El estudiante tiene el derecho de elegir si seguir manteniendo el stateful de sessions o el stateles de tokenización, sabemos que la tokenización no es perfecta y la manera de retención de sesiones es subjetiva hasta cierto punto, de modo que la consigna podrá ser evaluada con cualquier método de sesión. </a:t>
            </a:r>
            <a:endParaRPr>
              <a:latin typeface="DM Sans"/>
              <a:ea typeface="DM Sans"/>
              <a:cs typeface="DM Sans"/>
              <a:sym typeface="DM Sans"/>
            </a:endParaRPr>
          </a:p>
        </p:txBody>
      </p:sp>
    </p:spTree>
  </p:cSld>
  <p:clrMapOvr>
    <a:masterClrMapping/>
  </p:clrMapOvr>
</p:notes>
</file>

<file path=ppt/notesSlides/notesSlide1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55b384045a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155b384045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NOTA IMPORTANTE: El estudiante tiene el derecho de elegir si seguir manteniendo el stateful de sessions o el stateles de tokenización, sabemos que la tokenización no es perfecta y la manera de retención de sesiones es subjetiva hasta cierto punto, de modo que la consigna podrá ser evaluada con cualquier método de sesión. </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24cbfe83dc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1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245d6b95a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245d6b95a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af22068b0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11af22068b0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af22068b0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1af22068b0_1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24cbfe83dc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24cbfe83dc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6cfe6e596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g16cfe6e596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1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27c75c94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127c75c94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5671e61bd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15671e61bd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45d6b95a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245d6b95a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55a089c98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155a089c98d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55a089c98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55a089c98d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671e61bd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5671e61bd2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671e61bd2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5671e61bd2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5671e61bd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15671e61bd2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265b4c4a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1265b4c4a9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9471a4a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139471a4a4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9471a4a4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139471a4a42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24cbfe83dc_1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124cbfe83dc_1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9471a4a4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39471a4a42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24cbfe83dc_1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24cbfe83dc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9471a4a4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39471a4a42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39471a4a42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139471a4a42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55a089c98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55a089c98d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55a089c98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g155a089c98d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24cbfe83dc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24cbfe83dc_1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24cbfe83dc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124cbfe83dc_1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582cbd7f7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582cbd7f7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582cbd7f7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582cbd7f74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55a089c98d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155a089c98d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24cbfe83dc_1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124cbfe83dc_1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55a089c98d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155a089c98d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582cbd7f74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1582cbd7f74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24cbfe83dc_1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24cbfe83dc_1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82cbd7f74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1582cbd7f74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582cbd7f74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1582cbd7f74_0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582cbd7f74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1582cbd7f74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582cbd7f74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g1582cbd7f74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582cbd7f74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1582cbd7f74_0_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582cbd7f74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1582cbd7f74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582cbd7f74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1582cbd7f74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265b4c4a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1265b4c4a9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82cbd7f74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1582cbd7f74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582cbd7f74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582cbd7f74_0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582cbd7f74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1582cbd7f74_0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582cbd7f74_0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1582cbd7f74_0_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55a089c98d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5" name="Google Shape;695;g155a089c98d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0b44b0da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446a2f152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446a2f152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536d6a4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1536d6a4b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265b4c4a9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265b4c4a9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¡Cuidado! Recuerda que estamos trabajando con módulos, para ello, si deseas replicar el código, tener éste dentro de una carpeta y especificar “type: ‘module’” dentro del package.json</a:t>
            </a:r>
            <a:endParaRPr/>
          </a:p>
        </p:txBody>
      </p:sp>
    </p:spTree>
  </p:cSld>
  <p:clrMapOvr>
    <a:masterClrMapping/>
  </p:clrMapOvr>
</p:notes>
</file>

<file path=ppt/notesSlides/notesSlide1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48813e8be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g148813e8be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4457bed44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14457bed446_0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4457bed446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536d6a4b6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536d6a4b6b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536d6a4b6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1536d6a4b6b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39cf0781b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39cf0781b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9cf0781b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9cf0781b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536d6a4b6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1536d6a4b6b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536d6a4b6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536d6a4b6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1af22068b0_4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g11af22068b0_4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e278e097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fe278e0977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fe278e097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fe278e0977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738ee153c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738ee153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1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738ee153c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738ee153c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fe278e097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fe278e0977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fe278e0977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fe278e0977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fe278e0977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540862e55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1540862e5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540862e55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540862e5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b559d6c06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1b559d6c0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540862e55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1540862e55f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540862e55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1540862e55f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540862e55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540862e55f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540862e55f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1540862e55f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540862e55f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g1540862e55f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540862e55f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1540862e55f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a:t>
            </a:r>
            <a:r>
              <a:rPr lang="es">
                <a:solidFill>
                  <a:schemeClr val="dk1"/>
                </a:solidFill>
                <a:latin typeface="DM Sans"/>
                <a:ea typeface="DM Sans"/>
                <a:cs typeface="DM Sans"/>
                <a:sym typeface="DM Sans"/>
              </a:rPr>
              <a:t> en este momento de la clase se comparte el siguiente</a:t>
            </a:r>
            <a:r>
              <a:rPr lang="es" u="sng">
                <a:solidFill>
                  <a:schemeClr val="hlink"/>
                </a:solidFill>
                <a:latin typeface="DM Sans"/>
                <a:ea typeface="DM Sans"/>
                <a:cs typeface="DM Sans"/>
                <a:sym typeface="DM Sans"/>
                <a:hlinkClick r:id="rId3"/>
              </a:rPr>
              <a:t> link a Kahoot</a:t>
            </a:r>
            <a:r>
              <a:rPr lang="es">
                <a:solidFill>
                  <a:schemeClr val="dk1"/>
                </a:solidFill>
                <a:latin typeface="DM Sans"/>
                <a:ea typeface="DM Sans"/>
                <a:cs typeface="DM Sans"/>
                <a:sym typeface="DM Sans"/>
              </a:rPr>
              <a:t>, donde realizarán el repaso.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br>
              <a:rPr lang="es" b="1">
                <a:solidFill>
                  <a:schemeClr val="dk1"/>
                </a:solidFill>
                <a:latin typeface="DM Sans"/>
                <a:ea typeface="DM Sans"/>
                <a:cs typeface="DM Sans"/>
                <a:sym typeface="DM Sans"/>
              </a:rPr>
            </a:br>
            <a:r>
              <a:rPr lang="es" b="1">
                <a:solidFill>
                  <a:schemeClr val="dk1"/>
                </a:solidFill>
                <a:latin typeface="DM Sans"/>
                <a:ea typeface="DM Sans"/>
                <a:cs typeface="DM Sans"/>
                <a:sym typeface="DM Sans"/>
              </a:rPr>
              <a:t>Pasos a seguir</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Profe</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 1.</a:t>
            </a:r>
            <a:r>
              <a:rPr lang="es">
                <a:solidFill>
                  <a:schemeClr val="dk1"/>
                </a:solidFill>
                <a:latin typeface="DM Sans"/>
                <a:ea typeface="DM Sans"/>
                <a:cs typeface="DM Sans"/>
                <a:sym typeface="DM Sans"/>
              </a:rPr>
              <a:t>  ingresar a Kahoot.com con la cuenta y contraseña facilitadas por el equipo de Profes (solicitarla en caso de no tenerla), ir a Biblioteca - Mis carpetas - Programación Backend - </a:t>
            </a:r>
            <a:r>
              <a:rPr lang="es" u="sng">
                <a:solidFill>
                  <a:schemeClr val="hlink"/>
                </a:solidFill>
                <a:latin typeface="DM Sans"/>
                <a:ea typeface="DM Sans"/>
                <a:cs typeface="DM Sans"/>
                <a:sym typeface="DM Sans"/>
                <a:hlinkClick r:id="rId4"/>
              </a:rPr>
              <a:t>Repaso</a:t>
            </a:r>
            <a:endParaRPr>
              <a:solidFill>
                <a:schemeClr val="dk1"/>
              </a:solidFill>
              <a:highlight>
                <a:srgbClr val="EA90FF"/>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2. </a:t>
            </a:r>
            <a:r>
              <a:rPr lang="es">
                <a:solidFill>
                  <a:schemeClr val="dk1"/>
                </a:solidFill>
                <a:latin typeface="DM Sans"/>
                <a:ea typeface="DM Sans"/>
                <a:cs typeface="DM Sans"/>
                <a:sym typeface="DM Sans"/>
              </a:rPr>
              <a:t>Seleccionar “Empezar” - Modo clásico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rgbClr val="EA90FF"/>
                </a:highlight>
                <a:latin typeface="DM Sans"/>
                <a:ea typeface="DM Sans"/>
                <a:cs typeface="DM Sans"/>
                <a:sym typeface="DM Sans"/>
              </a:rPr>
              <a:t>3.</a:t>
            </a:r>
            <a:r>
              <a:rPr lang="es">
                <a:solidFill>
                  <a:schemeClr val="dk1"/>
                </a:solidFill>
                <a:latin typeface="DM Sans"/>
                <a:ea typeface="DM Sans"/>
                <a:cs typeface="DM Sans"/>
                <a:sym typeface="DM Sans"/>
              </a:rPr>
              <a:t> Compartir pantalla con el pin del juego</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highlight>
                  <a:srgbClr val="EAFF6A"/>
                </a:highlight>
                <a:latin typeface="DM Sans"/>
                <a:ea typeface="DM Sans"/>
                <a:cs typeface="DM Sans"/>
                <a:sym typeface="DM Sans"/>
              </a:rPr>
              <a:t>Estudiantes</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rgbClr val="83AEFB"/>
                </a:highlight>
                <a:latin typeface="DM Sans"/>
                <a:ea typeface="DM Sans"/>
                <a:cs typeface="DM Sans"/>
                <a:sym typeface="DM Sans"/>
              </a:rPr>
              <a:t>1.</a:t>
            </a:r>
            <a:r>
              <a:rPr lang="es">
                <a:solidFill>
                  <a:schemeClr val="dk1"/>
                </a:solidFill>
                <a:latin typeface="DM Sans"/>
                <a:ea typeface="DM Sans"/>
                <a:cs typeface="DM Sans"/>
                <a:sym typeface="DM Sans"/>
              </a:rPr>
              <a:t> Ingresar a</a:t>
            </a:r>
            <a:r>
              <a:rPr lang="es" u="sng">
                <a:solidFill>
                  <a:schemeClr val="hlink"/>
                </a:solidFill>
                <a:latin typeface="DM Sans"/>
                <a:ea typeface="DM Sans"/>
                <a:cs typeface="DM Sans"/>
                <a:sym typeface="DM Sans"/>
                <a:hlinkClick r:id="rId3"/>
              </a:rPr>
              <a:t> Kahoot.it</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rgbClr val="83AEFB"/>
                </a:highlight>
                <a:latin typeface="DM Sans"/>
                <a:ea typeface="DM Sans"/>
                <a:cs typeface="DM Sans"/>
                <a:sym typeface="DM Sans"/>
              </a:rPr>
              <a:t>2.</a:t>
            </a:r>
            <a:r>
              <a:rPr lang="es">
                <a:solidFill>
                  <a:schemeClr val="dk1"/>
                </a:solidFill>
                <a:latin typeface="DM Sans"/>
                <a:ea typeface="DM Sans"/>
                <a:cs typeface="DM Sans"/>
                <a:sym typeface="DM Sans"/>
              </a:rPr>
              <a:t> Ingresar el pin de juego indicado por el docente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rgbClr val="83AEFB"/>
                </a:highlight>
                <a:latin typeface="DM Sans"/>
                <a:ea typeface="DM Sans"/>
                <a:cs typeface="DM Sans"/>
                <a:sym typeface="DM Sans"/>
              </a:rPr>
              <a:t>3.</a:t>
            </a:r>
            <a:r>
              <a:rPr lang="es">
                <a:solidFill>
                  <a:schemeClr val="dk1"/>
                </a:solidFill>
                <a:latin typeface="DM Sans"/>
                <a:ea typeface="DM Sans"/>
                <a:cs typeface="DM Sans"/>
                <a:sym typeface="DM Sans"/>
              </a:rPr>
              <a:t> Escribir su nombre</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Una vez hecho esto, empezarán a aparecer los estudiantes en la ventana que mira el profe. Cuando estén todos, seleccionar “Comenzar” y empezar a jugar. Se suma puntos por respuesta correcta y por velocidad en la respuesta. Al finalizar cada pregunta, se muestran las primeras personas que respondieron correctamente. Al finalizar el juego se muestra el podio con los 3 ganadores.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Aclaración: El modo jugador solo muestra los rectángulos con colores, por lo cual el/la profe deberá leer en voz alta las preguntas con opciones de respuestas, o que los estudiantes puedan: duplicar su pantalla, o jugar con sus celulares(desde el link o la app) para poder ver en pantalla completa lo que comparte el profe.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446a2f152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446a2f152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24cbfe83dc_1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124cbfe83dc_1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536d6a4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536d6a4b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4457bed44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4bd5f977b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14bd5f977bb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48813e8be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148813e8be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4457bed44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14457bed446_0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ad1fdc1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536d6a4b6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536d6a4b6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536d6a4b6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1536d6a4b6b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5ad1fdc11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5ad1fdc11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23877e9cca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g123877e9cca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24cbfe83dc_1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124cbfe83dc_1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55e7205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155e72053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b="1">
                <a:solidFill>
                  <a:schemeClr val="dk1"/>
                </a:solidFill>
                <a:latin typeface="DM Sans"/>
                <a:ea typeface="DM Sans"/>
                <a:cs typeface="DM Sans"/>
                <a:sym typeface="DM Sans"/>
              </a:rPr>
              <a:t>NOTA IMPORTANTE</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Una de las grandes limitantes de un futuro desarrollador es creer que TODO ES UN CÓDIGO PLANTILLA QUE DEBE COPIAR. Tenemos que incentivar en los estudiantes que no todo se trata de tomar código que te enseñan y vivir calcándolo. Los patrones de diseño servirán para que practiquen su código de manera más lógica en lugar de mecánica. </a:t>
            </a:r>
            <a:endParaRPr>
              <a:solidFill>
                <a:schemeClr val="dk1"/>
              </a:solidFill>
              <a:latin typeface="DM Sans"/>
              <a:ea typeface="DM Sans"/>
              <a:cs typeface="DM Sans"/>
              <a:sym typeface="DM Sans"/>
            </a:endParaRPr>
          </a:p>
        </p:txBody>
      </p:sp>
    </p:spTree>
  </p:cSld>
  <p:clrMapOvr>
    <a:masterClrMapping/>
  </p:clrMapOvr>
</p:notes>
</file>

<file path=ppt/notesSlides/notesSlide1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56911166b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156911166b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56911166b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56911166b5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e278e0977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56911166b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156911166b5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56911166b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56911166b5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56911166b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156911166b5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56911166b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156911166b5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56911166b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156911166b5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56911166b5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156911166b5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Aclara que, hasta el momento, no hay manera de ocultar el constructor en javascript, es de momento una aplicación única de Typescript (Tal vez cuando leas ésto, no sea así y habrá que cambiar esta diapositiva). </a:t>
            </a: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24cbfe83dc_1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124cbfe83dc_1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56911166b5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156911166b5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56911166b5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56911166b5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e278e0977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fe278e0977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40862e55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540862e5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56911166b5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156911166b5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No es una clase de renderizados… de manera que no podemos profundizar en SSG o en ISR, salvo que consideres que tienes tiempo de explicarlo, sin embargo, no queremos comprometer el resto de la clase a explicarlos. </a:t>
            </a:r>
            <a:endParaRPr>
              <a:latin typeface="DM Sans"/>
              <a:ea typeface="DM Sans"/>
              <a:cs typeface="DM Sans"/>
              <a:sym typeface="DM Sans"/>
            </a:endParaRPr>
          </a:p>
        </p:txBody>
      </p:sp>
    </p:spTree>
  </p:cSld>
  <p:clrMapOvr>
    <a:masterClrMapping/>
  </p:clrMapOvr>
</p:notes>
</file>

<file path=ppt/notesSlides/notesSlide1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56911166b5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156911166b5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6911166b5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56911166b5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56911166b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156911166b5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6911166b5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156911166b5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El origen en la imagen de ejemplo es NULL cuando se envía por un javascript sin correr en un servidor. Si quieres un ejemplo donde haya origen, te recomiendo levantar un html y javascript con live server y un servidor de express aparte. </a:t>
            </a:r>
            <a:endParaRPr>
              <a:latin typeface="DM Sans"/>
              <a:ea typeface="DM Sans"/>
              <a:cs typeface="DM Sans"/>
              <a:sym typeface="DM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1b559d6c06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1b559d6c0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56e088a52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56e088a52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b="1">
                <a:solidFill>
                  <a:schemeClr val="dk1"/>
                </a:solidFill>
                <a:latin typeface="DM Sans"/>
                <a:ea typeface="DM Sans"/>
                <a:cs typeface="DM Sans"/>
                <a:sym typeface="DM Sans"/>
              </a:rPr>
              <a:t>NOTA IMPORTANTE</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Una de las grandes limitantes de un futuro desarrollador es creer que TODO ES UN CÓDIGO PLANTILLA QUE DEBE COPIAR. Tenemos que incentivar en los estudiantes que no todo se trata de tomar código que te enseñan y vivir calcándolo. Los patrones de diseño servirán para que practiquen su código de manera más lógica en lugar de mecánica. </a:t>
            </a:r>
            <a:endParaRPr>
              <a:solidFill>
                <a:schemeClr val="dk1"/>
              </a:solidFill>
              <a:latin typeface="DM Sans"/>
              <a:ea typeface="DM Sans"/>
              <a:cs typeface="DM Sans"/>
              <a:sym typeface="DM Sans"/>
            </a:endParaRPr>
          </a:p>
        </p:txBody>
      </p:sp>
    </p:spTree>
  </p:cSld>
  <p:clrMapOvr>
    <a:masterClrMapping/>
  </p:clrMapOvr>
</p:notes>
</file>

<file path=ppt/notesSlides/notesSlide1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5f43ae061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15f43ae061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73ebdbff2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173ebdbff2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5f43ae061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5f43ae061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5f43ae061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15f43ae0612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5f43ae0612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15f43ae0612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5f43ae061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15f43ae0612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5f43ae061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g15f43ae0612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5f43ae0612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g15f43ae0612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5f43ae0612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15f43ae0612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1af22068b0_8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1af22068b0_8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1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5f43ae0612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15f43ae0612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5f43ae0612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15f43ae061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61ec45dbf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g161ec45dbf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1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61ec45dbf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161ec45dbfd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0b44b0dae_0_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4bdd57cf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14bdd57cf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5ad1fdc11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15ad1fdc11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4457bed44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14457bed446_0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af22068b0_8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1af22068b0_8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4bdd57cfd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14bdd57cfd0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latin typeface="DM Sans"/>
              <a:ea typeface="DM Sans"/>
              <a:cs typeface="DM Sans"/>
              <a:sym typeface="DM Sans"/>
            </a:endParaRPr>
          </a:p>
        </p:txBody>
      </p:sp>
    </p:spTree>
  </p:cSld>
  <p:clrMapOvr>
    <a:masterClrMapping/>
  </p:clrMapOvr>
</p:notes>
</file>

<file path=ppt/notesSlides/notesSlide1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48813e8be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148813e8be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5ad1fdc11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f43020f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ff43020f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56911166b5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156911166b5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contactsModel no es más que una implementación de mongoose, hazla con la mayor simpleza</a:t>
            </a:r>
            <a:endParaRPr>
              <a:latin typeface="DM Sans"/>
              <a:ea typeface="DM Sans"/>
              <a:cs typeface="DM Sans"/>
              <a:sym typeface="DM Sans"/>
            </a:endParaRPr>
          </a:p>
        </p:txBody>
      </p:sp>
    </p:spTree>
  </p:cSld>
  <p:clrMapOvr>
    <a:masterClrMapping/>
  </p:clrMapOvr>
</p:notes>
</file>

<file path=ppt/notesSlides/notesSlide1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f39af3a8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ff39af3a8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f39af3a8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f39af3a88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ff43020f6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ff43020f6b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5ad1fdc11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15ad1fdc11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540862e55f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1540862e55f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af22068b0_4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11af22068b0_4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540862e55f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1540862e55f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536d6a4b6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1536d6a4b6b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6911166b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156911166b5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56911166b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56911166b5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e278e0977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ff43020f6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ff43020f6b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ff43020f6b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ff43020f6b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56911166b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156911166b5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55e7205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155e72053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b="1">
                <a:solidFill>
                  <a:schemeClr val="dk1"/>
                </a:solidFill>
                <a:latin typeface="DM Sans"/>
                <a:ea typeface="DM Sans"/>
                <a:cs typeface="DM Sans"/>
                <a:sym typeface="DM Sans"/>
              </a:rPr>
              <a:t>NOTA IMPORTANTE</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Una de las grandes limitantes de un futuro desarrollador es creer que TODO ES UN CÓDIGO PLANTILLA QUE DEBE COPIAR. Tenemos que incentivar en los estudiantes que no todo se trata de tomar código que te enseñan y vivir calcándolo. Los patrones de diseño servirán para que practiquen su código de manera más lógica en lugar de mecánica. </a:t>
            </a:r>
            <a:endParaRPr>
              <a:solidFill>
                <a:schemeClr val="dk1"/>
              </a:solidFill>
              <a:latin typeface="DM Sans"/>
              <a:ea typeface="DM Sans"/>
              <a:cs typeface="DM Sans"/>
              <a:sym typeface="DM San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24cbfe83dc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24cbfe83d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1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5a5cd8c5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15a5cd8c5f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5a5cd8c5f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15a5cd8c5f5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5a5cd8c5f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15a5cd8c5f5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5a5cd8c5f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15a5cd8c5f5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5a5cd8c5f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15a5cd8c5f5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5a5cd8c5f5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5a5cd8c5f5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NOTA: CreateContact (línea 15) es un método que ya se debió crear en el DAO dentro del desafío previo. </a:t>
            </a:r>
            <a:endParaRPr>
              <a:latin typeface="DM Sans"/>
              <a:ea typeface="DM Sans"/>
              <a:cs typeface="DM Sans"/>
              <a:sym typeface="DM Sans"/>
            </a:endParaRPr>
          </a:p>
        </p:txBody>
      </p:sp>
    </p:spTree>
  </p:cSld>
  <p:clrMapOvr>
    <a:masterClrMapping/>
  </p:clrMapOvr>
</p:notes>
</file>

<file path=ppt/notesSlides/notesSlide1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5a5cd8c5f5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15a5cd8c5f5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5a8680a2e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15a8680a2e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5a8680a2e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15a8680a2e8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5a8680a2e8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15a8680a2e8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24cbfe83dc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24cbfe83dc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Nota: Hacer énfasis en que los campos deben ser en inglés. Acostumbrar a los alumnos a un código en inglés ya que así </a:t>
            </a:r>
            <a:endParaRPr>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se gestionará en su futuro trabajo. Además, dejarlos poner tanto en inglés como en español puede causarte problemas</a:t>
            </a:r>
            <a:endParaRPr>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al momento de avanzar con el proyecto final, ya que no tendrán un proyecto unificado.</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5f444caa4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15f444caa4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NOTA: el new Contacts() podría hacerse desde la Factory también. La idea es colocar la instancia dentro de ContactRepository</a:t>
            </a:r>
            <a:endParaRPr>
              <a:latin typeface="DM Sans"/>
              <a:ea typeface="DM Sans"/>
              <a:cs typeface="DM Sans"/>
              <a:sym typeface="DM Sans"/>
            </a:endParaRPr>
          </a:p>
        </p:txBody>
      </p:sp>
    </p:spTree>
  </p:cSld>
  <p:clrMapOvr>
    <a:masterClrMapping/>
  </p:clrMapOvr>
</p:notes>
</file>

<file path=ppt/notesSlides/notesSlide1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5f444caa4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15f444caa46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Ahora el Import se hace sólo para el contactsService. Podemos limpiar el DTO de la lógica de negocio, ya que es algo propio del servicio y el DAO. El negocio nunca se enterará del DTO, ya que el servicio abstrae esa conversión. </a:t>
            </a:r>
            <a:endParaRPr>
              <a:latin typeface="DM Sans"/>
              <a:ea typeface="DM Sans"/>
              <a:cs typeface="DM Sans"/>
              <a:sym typeface="DM Sans"/>
            </a:endParaRPr>
          </a:p>
        </p:txBody>
      </p:sp>
    </p:spTree>
  </p:cSld>
  <p:clrMapOvr>
    <a:masterClrMapping/>
  </p:clrMapOvr>
</p:notes>
</file>

<file path=ppt/notesSlides/notesSlide1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5f444caa4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15f444caa4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5f444caa46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g15f444caa46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601a102e0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601a102e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1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601a102e0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601a102e0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55e7205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55e72053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b="1">
                <a:solidFill>
                  <a:schemeClr val="dk1"/>
                </a:solidFill>
                <a:latin typeface="DM Sans"/>
                <a:ea typeface="DM Sans"/>
                <a:cs typeface="DM Sans"/>
                <a:sym typeface="DM Sans"/>
              </a:rPr>
              <a:t>NOTA IMPORTANTE</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Una de las grandes limitantes de un futuro desarrollador es creer que TODO ES UN CÓDIGO PLANTILLA QUE DEBE COPIAR. Tenemos que incentivar en los estudiantes que no todo se trata de tomar código que te enseñan y vivir calcándolo. Los patrones de diseño servirán para que practiquen su código de manera más lógica en lugar de mecánica. </a:t>
            </a:r>
            <a:endParaRPr>
              <a:solidFill>
                <a:schemeClr val="dk1"/>
              </a:solidFill>
              <a:latin typeface="DM Sans"/>
              <a:ea typeface="DM Sans"/>
              <a:cs typeface="DM Sans"/>
              <a:sym typeface="DM Sans"/>
            </a:endParaRPr>
          </a:p>
        </p:txBody>
      </p:sp>
    </p:spTree>
  </p:cSld>
  <p:clrMapOvr>
    <a:masterClrMapping/>
  </p:clrMapOvr>
</p:notes>
</file>

<file path=ppt/notesSlides/notesSlide1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6f627f6a2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16f627f6a2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1b559d6c06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1b559d6c0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Nota:</a:t>
            </a:r>
            <a:endParaRPr>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 todos los entregables tendrán una descripción de test tan amplia como este. Es importante hacer un “¿Cómo evaluaremos este entregable?” más amplio en esta situación, porque es su primer entregable y necesitan ir conociendo la mecánica de evaluación. Conforme se avance en el curso, los test cases pueden</a:t>
            </a:r>
            <a:endParaRPr>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ser más concisos.</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46a2f152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46a2f152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ad1fdc11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15ad1fdc11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4be4a0a32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4be4a0a32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4be4a0a32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4be4a0a32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4be4a0a32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4be4a0a3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601a102e04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601a102e0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601a102e04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601a102e04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601a102e0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601a102e04_0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601a102e04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601a102e04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ad1fdc1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56911166b5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156911166b5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contactsModel no es más que una implementación de mongoose, hazla con la mayor simpleza</a:t>
            </a:r>
            <a:endParaRPr>
              <a:latin typeface="DM Sans"/>
              <a:ea typeface="DM Sans"/>
              <a:cs typeface="DM Sans"/>
              <a:sym typeface="DM Sans"/>
            </a:endParaRPr>
          </a:p>
        </p:txBody>
      </p:sp>
    </p:spTree>
  </p:cSld>
  <p:clrMapOvr>
    <a:masterClrMapping/>
  </p:clrMapOvr>
</p:notes>
</file>

<file path=ppt/notesSlides/notesSlide1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ff39af3a8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ff39af3a8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f39af3a8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ff39af3a88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60311b56b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160311b56b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60311b56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160311b56b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60311b56b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160311b56b2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60311b56b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60311b56b2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60311b56b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60311b56b2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ad1fdc11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5ad1fdc11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23877e9cca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123877e9cca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1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5a5cd8c5f5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5a5cd8c5f5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607e6e380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1607e6e380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607e6e380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1607e6e3801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607e6e380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607e6e3801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607e6e3801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607e6e3801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607e6e380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1607e6e3801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f43020f6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ff43020f6b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07e6e380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607e6e3801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607e6e3801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1607e6e3801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607e6e3801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1607e6e3801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3eb72b74c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gf3eb72b74c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jerárquico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607e6e3801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1607e6e3801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La razón por la cual no se sigue utilizando react para poder hacer la visualizaciones de front es para conseguir el desacoplamiento de creer que un estudiante tiene que tener conocimientos de React para poder implementar estas visualizaciones. Si el estudiante sabe implementar React, podrá hacerlo a su paso o bien en algún afterclass, pero la idea es generalizar la herramienta para que, aquellos que no conocen React, puedan también participar en clase y sentirse involucrados.</a:t>
            </a:r>
            <a:endParaRPr>
              <a:latin typeface="DM Sans"/>
              <a:ea typeface="DM Sans"/>
              <a:cs typeface="DM Sans"/>
              <a:sym typeface="DM Sans"/>
            </a:endParaRPr>
          </a:p>
        </p:txBody>
      </p:sp>
    </p:spTree>
  </p:cSld>
  <p:clrMapOvr>
    <a:masterClrMapping/>
  </p:clrMapOvr>
</p:notes>
</file>

<file path=ppt/notesSlides/notesSlide1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607e6e380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1607e6e3801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607e6e3801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1607e6e3801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607e6e3801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607e6e380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607e6e3801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607e6e380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607e6e3801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607e6e380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607e6e3801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607e6e3801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607e6e3801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1607e6e3801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67f3579e2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1267f3579e2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446a2f152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446a2f152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536d6a4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536d6a4b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4457bed44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48813e8be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148813e8be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5ad1fdc11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15ad1fdc11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4457bed44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14457bed446_0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5ad1fdc1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6380b9869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6380b9869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3eb72b74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f3eb72b74c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6911166b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g156911166b5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e278e0977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6911166b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156911166b5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64d59a3b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64d59a3b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5ad1fdc11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15ad1fdc11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56911166b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156911166b5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64d59a3bc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64d59a3bc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64d59a3bc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164d59a3bc7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64d59a3bc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164d59a3bc7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f3eb72b74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f3eb72b74c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¿Por qué querríamos reasignar una función?</a:t>
            </a:r>
            <a:endParaRPr>
              <a:solidFill>
                <a:schemeClr val="dk1"/>
              </a:solidFill>
              <a:latin typeface="DM Sans"/>
              <a:ea typeface="DM Sans"/>
              <a:cs typeface="DM Sans"/>
              <a:sym typeface="DM Sans"/>
            </a:endParaRPr>
          </a:p>
          <a:p>
            <a:pPr marL="914400" lvl="1"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cuando nuestro código crece, nos daremos cuenta de que algunas funcionalidades pueden ser reutilizadas en algunas otras operaciones de nuestro código. Reasignar la función permite que pueda seguir moviéndose entre diferentes partes de nuestro código y así no tener que reescribir toda la funcionalidad.</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¿Por qué querríamos utilizar una función sin definirla primero?</a:t>
            </a:r>
            <a:endParaRPr>
              <a:solidFill>
                <a:schemeClr val="dk1"/>
              </a:solidFill>
              <a:latin typeface="DM Sans"/>
              <a:ea typeface="DM Sans"/>
              <a:cs typeface="DM Sans"/>
              <a:sym typeface="DM Sans"/>
            </a:endParaRPr>
          </a:p>
          <a:p>
            <a:pPr marL="914400" lvl="1"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Cuando la función que estamos por utilizar contiene una utilidad demasiado específica, que difícilmente utilizaríamos en alguna otra parte de nuestro código, no tiene sentido asignar un espacio en memoria para este, por lo tanto lo mejor es sólo utilizar el cuerpo de ésta para utilizarse en el momento, se suele ver mucho en los callbacks.</a:t>
            </a:r>
            <a:endParaRPr>
              <a:solidFill>
                <a:schemeClr val="dk1"/>
              </a:solidFill>
              <a:latin typeface="DM Sans"/>
              <a:ea typeface="DM Sans"/>
              <a:cs typeface="DM Sans"/>
              <a:sym typeface="DM Sans"/>
            </a:endParaRPr>
          </a:p>
        </p:txBody>
      </p:sp>
    </p:spTree>
  </p:cSld>
  <p:clrMapOvr>
    <a:masterClrMapping/>
  </p:clrMapOvr>
</p:notes>
</file>

<file path=ppt/notesSlides/notesSlide1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536d6a4b6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536d6a4b6b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64fac4baf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164fac4baf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56911166b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56911166b5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64fac4baf1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164fac4baf1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56911166b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156911166b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64fac4baf1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164fac4baf1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recomendamos compartir pantalla.</a:t>
            </a:r>
            <a:endParaRPr>
              <a:latin typeface="DM Sans"/>
              <a:ea typeface="DM Sans"/>
              <a:cs typeface="DM Sans"/>
              <a:sym typeface="DM Sans"/>
            </a:endParaRPr>
          </a:p>
        </p:txBody>
      </p:sp>
    </p:spTree>
  </p:cSld>
  <p:clrMapOvr>
    <a:masterClrMapping/>
  </p:clrMapOvr>
</p:notes>
</file>

<file path=ppt/notesSlides/notesSlide1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64fac4baf1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164fac4baf1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64fac4baf1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64fac4baf1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65bde1d320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165bde1d320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64fac4baf1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164fac4baf1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f3eb72b74c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gf3eb72b74c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65bde1d3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g165bde1d32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5f43ae061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15f43ae0612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65bde1d32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165bde1d320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5f43ae0612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15f43ae0612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65bde1d32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165bde1d320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56e088a52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156e088a52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p:txBody>
      </p:sp>
    </p:spTree>
  </p:cSld>
  <p:clrMapOvr>
    <a:masterClrMapping/>
  </p:clrMapOvr>
</p:notes>
</file>

<file path=ppt/notesSlides/notesSlide1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65bde1d32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165bde1d320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65bde1d32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165bde1d320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65bde1d320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g165bde1d320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65bde1d32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165bde1d320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NOTA: ¿Por qué Factory puede ser opcional? El patrón Factory permitirá hacer cambios completos de persistencia, práctica que no es enteramente utilizada dentro de aplicativos monolíticos. A partir de este punto, el estudiante puede decidir si quiere trabajar sólo con MongoDB o si bien implementará la Factory correspondiente, para moverse entre un dao de Mongo y un dao de FileSystem.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f3eb72b74c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f3eb72b74c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65bde1d32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165bde1d320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65bde1d32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65bde1d320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65bde1d320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165bde1d320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8e3990304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18e3990304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8e3990304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18e39903040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f3eb72b74c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f3eb72b74c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8e39903040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18e39903040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Fuente de primera noticia “Problema de cámara con Snapshat e instagram”: </a:t>
            </a:r>
            <a:r>
              <a:rPr lang="es" u="sng">
                <a:solidFill>
                  <a:schemeClr val="hlink"/>
                </a:solidFill>
                <a:latin typeface="DM Sans"/>
                <a:ea typeface="DM Sans"/>
                <a:cs typeface="DM Sans"/>
                <a:sym typeface="DM Sans"/>
                <a:hlinkClick r:id="rId3"/>
              </a:rPr>
              <a:t>https://cnnespanol.cnn.com/2022/09/20/apple-error-temblar-camara-iphone-14-pro-trax/</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SzPts val="1100"/>
              <a:buNone/>
            </a:pPr>
            <a:r>
              <a:rPr lang="es">
                <a:solidFill>
                  <a:schemeClr val="dk1"/>
                </a:solidFill>
                <a:latin typeface="DM Sans"/>
                <a:ea typeface="DM Sans"/>
                <a:cs typeface="DM Sans"/>
                <a:sym typeface="DM Sans"/>
              </a:rPr>
              <a:t>Fuente segunda noticia: “Caída de las plataformas de redes sociales de Meta”: </a:t>
            </a:r>
            <a:r>
              <a:rPr lang="es" u="sng">
                <a:solidFill>
                  <a:schemeClr val="hlink"/>
                </a:solidFill>
                <a:latin typeface="DM Sans"/>
                <a:ea typeface="DM Sans"/>
                <a:cs typeface="DM Sans"/>
                <a:sym typeface="DM Sans"/>
                <a:hlinkClick r:id="rId4"/>
              </a:rPr>
              <a:t>https://www.bbc.com/mundo/noticias-58810097</a:t>
            </a:r>
            <a:r>
              <a:rPr lang="es">
                <a:solidFill>
                  <a:schemeClr val="dk1"/>
                </a:solidFill>
                <a:latin typeface="DM Sans"/>
                <a:ea typeface="DM Sans"/>
                <a:cs typeface="DM Sans"/>
                <a:sym typeface="DM Sans"/>
              </a:rPr>
              <a:t> </a:t>
            </a:r>
            <a:endParaRPr/>
          </a:p>
        </p:txBody>
      </p:sp>
    </p:spTree>
  </p:cSld>
  <p:clrMapOvr>
    <a:masterClrMapping/>
  </p:clrMapOvr>
</p:notes>
</file>

<file path=ppt/notesSlides/notesSlide1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8e3990304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8e3990304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8e399030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8e399030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56911166b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156911166b5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6b4efd390c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16b4efd390c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8e39903040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8e3990304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8e3990304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18e39903040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fe278e0977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56911166b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156911166b5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6b4efd390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16b4efd390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1b656eba6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1b656eba6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6b4efd390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16b4efd390c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48813e8be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148813e8be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36d6a4b6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36d6a4b6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6b4efd390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6b4efd390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6b4efd390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6b4efd390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6b4efd390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6b4efd390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6b4efd390c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16b4efd390c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5ad1fdc11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15ad1fdc11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8e39903040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8e39903040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56911166b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56911166b5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25637c3d2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125637c3d2b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8e3990304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18e39903040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55e7205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155e72053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NOTA: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Este módulo de TDD consterna a más de un estudiante. Sin embargo, te recomiendo exhortar al estudiante a comenzar a “responsabilizarlo” de sus futuros códigos. Esta es la última etapa del curso, y tenemos que enfocarla en mantener las mejores prácticas que le harán destacar de entre otros desarrolladores.</a:t>
            </a:r>
            <a:endParaRPr>
              <a:solidFill>
                <a:schemeClr val="dk1"/>
              </a:solidFill>
              <a:latin typeface="DM Sans"/>
              <a:ea typeface="DM Sans"/>
              <a:cs typeface="DM Sans"/>
              <a:sym typeface="DM Sans"/>
            </a:endParaRPr>
          </a:p>
        </p:txBody>
      </p:sp>
    </p:spTree>
  </p:cSld>
  <p:clrMapOvr>
    <a:masterClrMapping/>
  </p:clrMapOvr>
</p:notes>
</file>

<file path=ppt/notesSlides/notesSlide1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6acc6cca5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16acc6cca5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6acc6cca5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6acc6cca51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536d6a4b6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g1536d6a4b6b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56911166b5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156911166b5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8e3990304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8e39903040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56911166b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g156911166b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fe278e0977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fe278e0977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23877e9cc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23877e9cca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1b656eba67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1b656eba6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56911166b5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56911166b5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40862e55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540862e55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6b8d01f17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6b8d01f17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1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6b8d01f17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6b8d01f17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56911166b5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156911166b5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6b8d01f17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16b8d01f175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6b8d01f175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g16b8d01f175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6b8d01f175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g16b8d01f175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6b8d01f175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16b8d01f175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6b8d01f175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16b8d01f175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5637c3d2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125637c3d2b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6b8d01f175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16b8d01f175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6b8d01f175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16b8d01f175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4457bed44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14457bed446_0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¡Ésta es la razón de por qué muchas cosas se dejaron al final! En toda esta parte, muchas de las prácticas de optimización, el estudiante no las ha visto, entonces puedes aprovechar para generar un verdadero sentido de curiosidad en los estudiantes para entender cómo aplicarán las cosas que estás comentando en estas diapositivas. Algunas cosas como funciones asíncronas o entornos ya las han practicado y sabrán indagar más al respecto, sin embargo, temas como loggers, clusterización, proxy, aún son algo por ver en el curso y es mejor que vayan entendiendo la razón de ser de las futuras clases, en lugar verlo “sólo porque sí”.</a:t>
            </a:r>
            <a:endParaRPr>
              <a:solidFill>
                <a:schemeClr val="dk1"/>
              </a:solidFill>
              <a:latin typeface="DM Sans"/>
              <a:ea typeface="DM Sans"/>
              <a:cs typeface="DM Sans"/>
              <a:sym typeface="DM Sans"/>
            </a:endParaRPr>
          </a:p>
        </p:txBody>
      </p:sp>
    </p:spTree>
  </p:cSld>
  <p:clrMapOvr>
    <a:masterClrMapping/>
  </p:clrMapOvr>
</p:notes>
</file>

<file path=ppt/notesSlides/notesSlide1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536d6a4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536d6a4b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4457bed446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1b656eba67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1b656eba6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5ad1fdc11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15ad1fdc11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75c0a86aa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75c0a86aa5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75c0a86aa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75c0a86aa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75c0a86aa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175c0a86aa5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75c0a86aa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75c0a86aa5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7679d3b9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17679d3b9b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7679d3b9b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7679d3b9b2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55e7205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155e72053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solidFill>
                  <a:schemeClr val="dk1"/>
                </a:solidFill>
                <a:latin typeface="DM Sans"/>
                <a:ea typeface="DM Sans"/>
                <a:cs typeface="DM Sans"/>
                <a:sym typeface="DM Sans"/>
              </a:rPr>
              <a:t>NOTA:</a:t>
            </a:r>
            <a:endParaRPr dirty="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latin typeface="DM Sans"/>
                <a:ea typeface="DM Sans"/>
                <a:cs typeface="DM Sans"/>
                <a:sym typeface="DM Sans"/>
              </a:rPr>
              <a:t>El módulo III está pensado para que el estudiante pueda llevarse prácticas que permitan que su servidor escale correctamente. ¡Exhórtalo a que no se desanime por no ver TANTO código como lo hizo en el módulo II, aún tiene mucho por aprender!</a:t>
            </a:r>
            <a:endParaRPr dirty="0">
              <a:solidFill>
                <a:schemeClr val="dk1"/>
              </a:solidFill>
              <a:latin typeface="DM Sans"/>
              <a:ea typeface="DM Sans"/>
              <a:cs typeface="DM Sans"/>
              <a:sym typeface="DM Sans"/>
            </a:endParaRPr>
          </a:p>
        </p:txBody>
      </p:sp>
    </p:spTree>
  </p:cSld>
  <p:clrMapOvr>
    <a:masterClrMapping/>
  </p:clrMapOvr>
</p:notes>
</file>

<file path=ppt/notesSlides/notesSlide1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6b4efd390c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16b4efd390c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5ad1fdc11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b656eba6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1b656eba6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7679d3b9b2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17679d3b9b2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56911166b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56911166b5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7679d3b9b2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17679d3b9b2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7679d3b9b2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g17679d3b9b2_1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7679d3b9b2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17679d3b9b2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7679d3b9b2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17679d3b9b2_1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7679d3b9b2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17679d3b9b2_1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76a53b09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76a53b090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b656eba6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b656eba6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536d6a4b6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536d6a4b6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6b4efd390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16b4efd390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6b4efd390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g16b4efd390c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fe278e0977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76a53b090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176a53b090c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76a53b090c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176a53b090c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NOTA: En este punto tocará hacer saber al estudiante que se le enseñará a aplicar la compresión de una manera más efectiva en clases más adelante. Sin embargo, es importante que tengan contemplada la implementación primero de esta forma antes de abarcarlo de otra forma.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(Podrás mostrarles más a futuro la configuración basada en un proxy inverso, cosa que viene clases más adelante).</a:t>
            </a:r>
            <a:endParaRPr>
              <a:solidFill>
                <a:schemeClr val="dk1"/>
              </a:solidFill>
              <a:latin typeface="DM Sans"/>
              <a:ea typeface="DM Sans"/>
              <a:cs typeface="DM Sans"/>
              <a:sym typeface="DM Sans"/>
            </a:endParaRPr>
          </a:p>
        </p:txBody>
      </p:sp>
    </p:spTree>
  </p:cSld>
  <p:clrMapOvr>
    <a:masterClrMapping/>
  </p:clrMapOvr>
</p:notes>
</file>

<file path=ppt/notesSlides/notesSlide1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76a53b090c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176a53b090c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76a53b090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176a53b090c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76a53b090c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176a53b090c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76a53b090c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176a53b090c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25637c3d2b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125637c3d2b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76a53b090c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176a53b090c_0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76a53b090c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76a53b090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76a53b090c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176a53b090c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76a53b090c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76a53b090c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76a53b090c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176a53b090c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76a53b090c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g176a53b090c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76a53b090c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g176a53b090c_0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76a53b090c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176a53b090c_0_3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76a53b090c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176a53b090c_0_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76a53b090c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g176a53b090c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25637c3d2b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125637c3d2b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76a53b090c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176a53b090c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76a53b090c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176a53b090c_0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6a53b090c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176a53b090c_0_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b13010b3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b13010b3e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1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9fc1c523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Si al momento de leer esta lectura, la flag --watch ya está en su versión estable o hubo cambios estructurales en node, sólo eliminar el comentario entre paréntesis.</a:t>
            </a:r>
            <a:endParaRPr>
              <a:solidFill>
                <a:schemeClr val="dk1"/>
              </a:solidFill>
              <a:latin typeface="DM Sans"/>
              <a:ea typeface="DM Sans"/>
              <a:cs typeface="DM Sans"/>
              <a:sym typeface="DM Sans"/>
            </a:endParaRPr>
          </a:p>
        </p:txBody>
      </p:sp>
    </p:spTree>
  </p:cSld>
  <p:clrMapOvr>
    <a:masterClrMapping/>
  </p:clrMapOvr>
</p:notes>
</file>

<file path=ppt/notesSlides/notesSlide1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7a2d2ceab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7a2d2ceab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1b656eba67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1b656eba67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7a2d2ceab5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7a2d2ceab5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7a2d2ceab5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7a2d2ceab5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7a2d2ceab5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7a2d2ceab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7a2d2ceab5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7a2d2ceab5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7a2d2ceab5_1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7a2d2ceab5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7a2d2ceab5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7a2d2ceab5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7a2d2ceab5_1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7a2d2ceab5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7a2d2ceab5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7a2d2ceab5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536d6a4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1536d6a4b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4457bed446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25637c3d2b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g125637c3d2b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5ad1fdc11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5ad1fdc11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75c0a86aa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g175c0a86aa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75c0a86aa5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175c0a86aa5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55e7205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155e72053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p:txBody>
      </p:sp>
    </p:spTree>
  </p:cSld>
  <p:clrMapOvr>
    <a:masterClrMapping/>
  </p:clrMapOvr>
</p:notes>
</file>

<file path=ppt/notesSlides/notesSlide1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7a2d2ceab5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17a2d2ceab5_1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7a2d2ceab5_1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7a2d2ceab5_1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7a2d2ceab5_1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17a2d2ceab5_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5ad1fdc1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7a2d2ceab5_1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7a2d2ceab5_1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1b656eba67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1b656eba67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7a2d2ceab5_1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17a2d2ceab5_1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fe278e0977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7a2d2ceab5_1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17a2d2ceab5_1_3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7a2d2ceab5_1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17a2d2ceab5_1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7a2d2ceab5_1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17a2d2ceab5_1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7a2d2ceab5_1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17a2d2ceab5_1_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7a2d2ceab5_1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7a2d2ceab5_1_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76a53b090c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176a53b090c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536d6a4b6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536d6a4b6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23877e9cc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123877e9cca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25637c3d2b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125637c3d2b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b="1">
                <a:solidFill>
                  <a:schemeClr val="dk1"/>
                </a:solidFill>
                <a:latin typeface="DM Sans"/>
                <a:ea typeface="DM Sans"/>
                <a:cs typeface="DM Sans"/>
                <a:sym typeface="DM Sans"/>
              </a:rPr>
              <a:t>Si los callbacks pueden presentar este callbackHell, ¿entonces no debería utilizarlos?</a:t>
            </a:r>
            <a:endParaRPr b="1">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b="1">
                <a:solidFill>
                  <a:schemeClr val="dk1"/>
                </a:solidFill>
                <a:latin typeface="DM Sans"/>
                <a:ea typeface="DM Sans"/>
                <a:cs typeface="DM Sans"/>
                <a:sym typeface="DM Sans"/>
              </a:rPr>
              <a:t>Todo lo contrario, los callbacks son extremadamente útiles, sólo hay que utilizarlos con cuidado y en procesos controlados.</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b="1">
                <a:solidFill>
                  <a:schemeClr val="dk1"/>
                </a:solidFill>
                <a:latin typeface="DM Sans"/>
                <a:ea typeface="DM Sans"/>
                <a:cs typeface="DM Sans"/>
                <a:sym typeface="DM Sans"/>
              </a:rPr>
              <a:t>¿Cuándo utilizamos los callbacks?</a:t>
            </a:r>
            <a:endParaRPr b="1">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b="1">
                <a:solidFill>
                  <a:schemeClr val="dk1"/>
                </a:solidFill>
                <a:latin typeface="DM Sans"/>
                <a:ea typeface="DM Sans"/>
                <a:cs typeface="DM Sans"/>
                <a:sym typeface="DM Sans"/>
              </a:rPr>
              <a:t>En todos los procesos donde necesitemos dinamizar las operaciones que queremos que se apliquen con un dato, sin tener que reescribir toooda la función del proceso.</a:t>
            </a:r>
            <a:endParaRPr b="1">
              <a:solidFill>
                <a:schemeClr val="dk1"/>
              </a:solidFill>
              <a:latin typeface="DM Sans"/>
              <a:ea typeface="DM Sans"/>
              <a:cs typeface="DM Sans"/>
              <a:sym typeface="DM Sans"/>
            </a:endParaRPr>
          </a:p>
          <a:p>
            <a:pPr marL="914400" lvl="1" indent="-298450" algn="l" rtl="0">
              <a:lnSpc>
                <a:spcPct val="100000"/>
              </a:lnSpc>
              <a:spcBef>
                <a:spcPts val="0"/>
              </a:spcBef>
              <a:spcAft>
                <a:spcPts val="0"/>
              </a:spcAft>
              <a:buClr>
                <a:schemeClr val="dk1"/>
              </a:buClr>
              <a:buSzPts val="1100"/>
              <a:buFont typeface="DM Sans"/>
              <a:buChar char="-"/>
            </a:pPr>
            <a:r>
              <a:rPr lang="es" b="1">
                <a:solidFill>
                  <a:schemeClr val="dk1"/>
                </a:solidFill>
                <a:latin typeface="DM Sans"/>
                <a:ea typeface="DM Sans"/>
                <a:cs typeface="DM Sans"/>
                <a:sym typeface="DM Sans"/>
              </a:rPr>
              <a:t>No siempre queremos que se haga una suma con el dato, tal vez necesitamos una resta</a:t>
            </a:r>
            <a:endParaRPr b="1">
              <a:solidFill>
                <a:schemeClr val="dk1"/>
              </a:solidFill>
              <a:latin typeface="DM Sans"/>
              <a:ea typeface="DM Sans"/>
              <a:cs typeface="DM Sans"/>
              <a:sym typeface="DM Sans"/>
            </a:endParaRPr>
          </a:p>
          <a:p>
            <a:pPr marL="914400" lvl="1" indent="-298450" algn="l" rtl="0">
              <a:lnSpc>
                <a:spcPct val="100000"/>
              </a:lnSpc>
              <a:spcBef>
                <a:spcPts val="0"/>
              </a:spcBef>
              <a:spcAft>
                <a:spcPts val="0"/>
              </a:spcAft>
              <a:buClr>
                <a:schemeClr val="dk1"/>
              </a:buClr>
              <a:buSzPts val="1100"/>
              <a:buFont typeface="DM Sans"/>
              <a:buChar char="-"/>
            </a:pPr>
            <a:r>
              <a:rPr lang="es" b="1">
                <a:solidFill>
                  <a:schemeClr val="dk1"/>
                </a:solidFill>
                <a:latin typeface="DM Sans"/>
                <a:ea typeface="DM Sans"/>
                <a:cs typeface="DM Sans"/>
                <a:sym typeface="DM Sans"/>
              </a:rPr>
              <a:t>No siempre queremos que en un proceso el objeto diga “Hola”, tal vez en un determinado proceso necesitamos que diga “Adiós”</a:t>
            </a:r>
            <a:endParaRPr b="1">
              <a:solidFill>
                <a:schemeClr val="dk1"/>
              </a:solidFill>
              <a:latin typeface="DM Sans"/>
              <a:ea typeface="DM Sans"/>
              <a:cs typeface="DM Sans"/>
              <a:sym typeface="DM Sans"/>
            </a:endParaRPr>
          </a:p>
          <a:p>
            <a:pPr marL="914400" lvl="1" indent="-298450" algn="l" rtl="0">
              <a:lnSpc>
                <a:spcPct val="100000"/>
              </a:lnSpc>
              <a:spcBef>
                <a:spcPts val="0"/>
              </a:spcBef>
              <a:spcAft>
                <a:spcPts val="0"/>
              </a:spcAft>
              <a:buClr>
                <a:schemeClr val="dk1"/>
              </a:buClr>
              <a:buSzPts val="1100"/>
              <a:buFont typeface="DM Sans"/>
              <a:buChar char="-"/>
            </a:pPr>
            <a:r>
              <a:rPr lang="es" b="1">
                <a:solidFill>
                  <a:schemeClr val="dk1"/>
                </a:solidFill>
                <a:latin typeface="DM Sans"/>
                <a:ea typeface="DM Sans"/>
                <a:cs typeface="DM Sans"/>
                <a:sym typeface="DM Sans"/>
              </a:rPr>
              <a:t>Estos procesos deben ser de pocos pasos para no tener que recurrir a anidar varios pasos.</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76a53b090c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g176a53b090c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7a2d2ceab5_1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17a2d2ceab5_1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7b4df3803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17b4df3803d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7b4df3803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17b4df3803d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7a2d2ceab5_1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17a2d2ceab5_1_4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7a2d2ceab5_1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g17a2d2ceab5_1_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7a2d2ceab5_1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17a2d2ceab5_1_5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7a2d2ceab5_1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17a2d2ceab5_1_5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7a2d2ceab5_1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g17a2d2ceab5_1_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7a2d2ceab5_1_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g17a2d2ceab5_1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5637c3d2b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5637c3d2b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7a2d2ceab5_1_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g17a2d2ceab5_1_7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7a2d2ceab5_1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g17a2d2ceab5_1_7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76a53b090c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g176a53b090c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76a53b090c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76a53b090c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79fc1c523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25637c3d2b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125637c3d2b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536d6a4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1536d6a4b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867cdf086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867cdf086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4457bed44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ad1fdc11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5ad1fdc11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75c0a86aa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175c0a86aa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75c0a86aa5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75c0a86aa5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8ba753df3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8ba753df34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8ba753df3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18ba753df34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8ba753df3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8ba753df34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25637c3d2b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125637c3d2b_0_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8ba753df34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18ba753df34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8ba753df3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18ba753df34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7a2d2ceab5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17a2d2ceab5_1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7a2d2ceab5_1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17a2d2ceab5_1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5ad1fdc1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8ba753df34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18ba753df34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8ba753df34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18ba753df34_0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8c1f93904c_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18c1f93904c_3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marcarles a los estudiantes que existen tutoriales en la web, que elijan el que más se adecúe a las características de su equipo. </a:t>
            </a:r>
            <a:endParaRPr>
              <a:latin typeface="DM Sans"/>
              <a:ea typeface="DM Sans"/>
              <a:cs typeface="DM Sans"/>
              <a:sym typeface="DM Sans"/>
            </a:endParaRPr>
          </a:p>
        </p:txBody>
      </p:sp>
    </p:spTree>
  </p:cSld>
  <p:clrMapOvr>
    <a:masterClrMapping/>
  </p:clrMapOvr>
</p:notes>
</file>

<file path=ppt/notesSlides/notesSlide1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7a2d2ceab5_1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17a2d2ceab5_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25637c3d2b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125637c3d2b_0_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7a2d2ceab5_1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17a2d2ceab5_1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fe278e0977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8ba753df34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8ba753df34_0_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8ba753df34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g18ba753df34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7a2d2ceab5_1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g17a2d2ceab5_1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7a2d2ceab5_1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17a2d2ceab5_1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IMPORTANTE: Estás por ver un conjunto de diapositivas de estadísticas muy precisas, lo cual significa que en tu computador puedes presentar otros datos, sin embargo, te invito a que tomes el tiempo para leer cómo se analizaron las estadísticas de este ejemplo, para que tú puedas hacer la lectura de tu test en vivo de manera acertada. </a:t>
            </a:r>
            <a:endParaRPr>
              <a:latin typeface="DM Sans"/>
              <a:ea typeface="DM Sans"/>
              <a:cs typeface="DM Sans"/>
              <a:sym typeface="DM Sans"/>
            </a:endParaRPr>
          </a:p>
        </p:txBody>
      </p:sp>
    </p:spTree>
  </p:cSld>
  <p:clrMapOvr>
    <a:masterClrMapping/>
  </p:clrMapOvr>
</p:notes>
</file>

<file path=ppt/notesSlides/notesSlide1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536d6a4b6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536d6a4b6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Profe, recuerda que siempre puedes optar por quitar la opción -o y sustituirla por un &gt;  en caso de que quieras un formato de archivo más plano, si es que te sientes más cómodo con su lectura.</a:t>
            </a:r>
            <a:endParaRPr/>
          </a:p>
        </p:txBody>
      </p:sp>
    </p:spTree>
  </p:cSld>
  <p:clrMapOvr>
    <a:masterClrMapping/>
  </p:clrMapOvr>
</p:notes>
</file>

<file path=ppt/notesSlides/notesSlide1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7a2d2ceab5_1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17a2d2ceab5_1_4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7a2d2ceab5_1_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17a2d2ceab5_1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8ba753df34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18ba753df34_0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25637c3d2b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25637c3d2b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8ba753df34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g18ba753df34_0_4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8ba753df34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8ba753df34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Profe, recuerda que siempre puedes optar por quitar la opción -o y sustituirla por un &gt;  en caso de que quieras un formato de archivo más plano, si es que te sientes más cómodo con su lectura.</a:t>
            </a:r>
            <a:endParaRPr/>
          </a:p>
        </p:txBody>
      </p:sp>
    </p:spTree>
  </p:cSld>
  <p:clrMapOvr>
    <a:masterClrMapping/>
  </p:clrMapOvr>
</p:notes>
</file>

<file path=ppt/notesSlides/notesSlide1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8ba753df34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g18ba753df34_0_5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8ba753df34_0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 name="Google Shape;655;g18ba753df34_0_5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8ba753df34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18ba753df34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8ba753df34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18ba753df34_0_5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Si no obtuviste este valor intermediate, haz caso omiso a esta diapositiva.</a:t>
            </a:r>
            <a:endParaRPr>
              <a:latin typeface="DM Sans"/>
              <a:ea typeface="DM Sans"/>
              <a:cs typeface="DM Sans"/>
              <a:sym typeface="DM Sans"/>
            </a:endParaRPr>
          </a:p>
        </p:txBody>
      </p:sp>
    </p:spTree>
  </p:cSld>
  <p:clrMapOvr>
    <a:masterClrMapping/>
  </p:clrMapOvr>
</p:notes>
</file>

<file path=ppt/notesSlides/notesSlide15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8ba753df34_0_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g18ba753df34_0_5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908b2bdb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1908b2bdbd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Queremos probar un testing en un sistema de login “real”, de manera que se te brindará un proyecto ya estructurado aquí:</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u="sng">
                <a:solidFill>
                  <a:schemeClr val="hlink"/>
                </a:solidFill>
                <a:latin typeface="DM Sans"/>
                <a:ea typeface="DM Sans"/>
                <a:cs typeface="DM Sans"/>
                <a:sym typeface="DM Sans"/>
                <a:hlinkClick r:id="rId3"/>
              </a:rPr>
              <a:t>https://github.com/CoderContenidos/RecursosBackend-Artillery</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proyecto ya cuenta con el archivo yml necesario para ejecutar el testing.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abordar el proyecto que se te proporciona de dos formas: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Clonar el repo  y probar directamente el proyecto para explicar el “cómo se ve un testing real”</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Clonar el repo sólo para revisarlo, pero recrearlo tú desde cero (Ésto sólo si tienes el tiempo para hacerlo, te recomendamos que, si tomas la decisión de hacerlo de esta forma, tengas mucha cautela con asegurarte de que el código funcione correctamente y que el archivo yml se encuentre bien formado para ejecutar el testing correspondiente.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p:txBody>
      </p:sp>
    </p:spTree>
  </p:cSld>
  <p:clrMapOvr>
    <a:masterClrMapping/>
  </p:clrMapOvr>
</p:notes>
</file>

<file path=ppt/notesSlides/notesSlide15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908b2bdbd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1908b2bdbd6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Si no obtuviste este valor intermediate, haz caso omiso a esta diapositiva.</a:t>
            </a:r>
            <a:endParaRPr>
              <a:latin typeface="DM Sans"/>
              <a:ea typeface="DM Sans"/>
              <a:cs typeface="DM Sans"/>
              <a:sym typeface="DM Sans"/>
            </a:endParaRPr>
          </a:p>
        </p:txBody>
      </p:sp>
    </p:spTree>
  </p:cSld>
  <p:clrMapOvr>
    <a:masterClrMapping/>
  </p:clrMapOvr>
</p:notes>
</file>

<file path=ppt/notesSlides/notesSlide15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8c1f93904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18c1f93904c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25637c3d2b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125637c3d2b_0_4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8c1f93904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8" name="Google Shape;708;g18c1f93904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Unas diapositivas atrás te proporcionamos el repositorio donde está este ejercicio, para que puedas sentirte seguro al momento de escribir el archivo de configuración de artillery, te compartirmos el código que se debe utilizar para este ejemplo: </a:t>
            </a:r>
            <a:r>
              <a:rPr lang="es" u="sng">
                <a:solidFill>
                  <a:schemeClr val="hlink"/>
                </a:solidFill>
                <a:latin typeface="DM Sans"/>
                <a:ea typeface="DM Sans"/>
                <a:cs typeface="DM Sans"/>
                <a:sym typeface="DM Sans"/>
                <a:hlinkClick r:id="rId3"/>
              </a:rPr>
              <a:t>https://github.com/CoderContenidos/RecursosBackend-Artillery</a:t>
            </a:r>
            <a:endParaRPr>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highlight>
                  <a:srgbClr val="EAFF6A"/>
                </a:highlight>
                <a:latin typeface="DM Sans"/>
                <a:ea typeface="DM Sans"/>
                <a:cs typeface="DM Sans"/>
                <a:sym typeface="DM Sans"/>
              </a:rPr>
              <a:t>TE RECOMIENDO AMPLIAMENTE QUE PRUEBES HACIENDO LAS PRUEBAS DE TU ARCHIVO DE CONFIGURACIÓN ANTES DE PRESENTARLO A TUS ALUMNOS.</a:t>
            </a:r>
            <a:endParaRPr>
              <a:highlight>
                <a:srgbClr val="EAFF6A"/>
              </a:highlight>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latin typeface="DM Sans"/>
                <a:ea typeface="DM Sans"/>
                <a:cs typeface="DM Sans"/>
                <a:sym typeface="DM Sans"/>
              </a:rPr>
              <a:t>Sabemos que un archivo de configuración puede ser muy inestable por indentaciones, así que se te recomienda que estés 100% seguro del archivo que estás por escribir o explicar. </a:t>
            </a:r>
            <a:endParaRPr>
              <a:latin typeface="DM Sans"/>
              <a:ea typeface="DM Sans"/>
              <a:cs typeface="DM Sans"/>
              <a:sym typeface="DM Sans"/>
            </a:endParaRPr>
          </a:p>
        </p:txBody>
      </p:sp>
    </p:spTree>
  </p:cSld>
  <p:clrMapOvr>
    <a:masterClrMapping/>
  </p:clrMapOvr>
</p:notes>
</file>

<file path=ppt/notesSlides/notesSlide15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8c1f93904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g18c1f93904c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8c1f93904c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g18c1f93904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8c1f93904c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18c1f93904c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8c1f93904c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9" name="Google Shape;739;g18c1f93904c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8c1f93904c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18c1f93904c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8c1f93904c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g18c1f93904c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8c1f93904c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g18c1f93904c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8c1f93904c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g18c1f93904c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8c1f93904c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g18c1f93904c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25637c3d2b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Google Shape;753;g125637c3d2b_0_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8c1f93904c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g18c1f93904c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PD: Como adicional, puedes mostrar tu base de datos de Atlas para corroborar que realmente se hayan registrado 200 usuarios durante el test.</a:t>
            </a:r>
            <a:endParaRPr>
              <a:latin typeface="DM Sans"/>
              <a:ea typeface="DM Sans"/>
              <a:cs typeface="DM Sans"/>
              <a:sym typeface="DM Sans"/>
            </a:endParaRPr>
          </a:p>
        </p:txBody>
      </p:sp>
    </p:spTree>
  </p:cSld>
  <p:clrMapOvr>
    <a:masterClrMapping/>
  </p:clrMapOvr>
</p:notes>
</file>

<file path=ppt/notesSlides/notesSlide15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8c1f93904c_3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18c1f93904c_3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15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8fb1eab8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18fb1eab86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15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8fb1eab866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8fb1eab86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8fb1eab86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18fb1eab866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5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8fb1eab866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18fb1eab866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5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5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5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b1313538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1b13135386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15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1b656eba67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1b656eba67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5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79fc1c523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5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8c1f939c4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8c1f939c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5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8c1f939c4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18c1f939c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5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536d6a4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536d6a4b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4457bed446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8c1f939c47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18c1f939c47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867cdf086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867cdf086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25637c3d2b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g125637c3d2b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ad1fdc11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5ad1fdc11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8ba753df3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18ba753df34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75c0a86aa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175c0a86aa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75c0a86aa5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175c0a86aa5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8ba753df3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18ba753df34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5ad1fdc1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8c1f93904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8c1f93904c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8ba753df34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8ba753df34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8ba753df34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8ba753df34_0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8c1f939c47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18c1f939c47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23877e9cc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g123877e9cca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25637c3d2b_0_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g125637c3d2b_0_5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8c1f939c47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18c1f939c47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8ba753df34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18ba753df34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8c1f93904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18c1f93904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7a2d2ceab5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g17a2d2ceab5_1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6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7a2d2ceab5_1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7a2d2ceab5_1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6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6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7a2d2ceab5_1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17a2d2ceab5_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6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9002e09b0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19002e09b09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marcarles a los estudiantes que existen tutoriales en la web, que elijan el que más se adecúe a las características de su equipo.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b="1">
                <a:solidFill>
                  <a:schemeClr val="dk1"/>
                </a:solidFill>
                <a:latin typeface="DM Sans"/>
                <a:ea typeface="DM Sans"/>
                <a:cs typeface="DM Sans"/>
                <a:sym typeface="DM Sans"/>
              </a:rPr>
              <a:t>Descarga el zip en la versión indicada. Ejecuta el curl.exe que se encuentra en la carpeta “bin” y podrás ejecutar curl desde tu línea de comandos.</a:t>
            </a:r>
            <a:endParaRPr>
              <a:solidFill>
                <a:schemeClr val="dk1"/>
              </a:solidFill>
              <a:latin typeface="DM Sans"/>
              <a:ea typeface="DM Sans"/>
              <a:cs typeface="DM Sans"/>
              <a:sym typeface="DM Sans"/>
            </a:endParaRPr>
          </a:p>
        </p:txBody>
      </p:sp>
    </p:spTree>
  </p:cSld>
  <p:clrMapOvr>
    <a:masterClrMapping/>
  </p:clrMapOvr>
</p:notes>
</file>

<file path=ppt/notesSlides/notesSlide16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923f8879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1923f8879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923f88797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923f88797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1b656eba67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1b656eba67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9e687ff1a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9e687ff1a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6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923f88797a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1923f88797a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923f88797a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1923f88797a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923f88797a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1923f88797a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923f88797a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923f88797a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9e687ff1a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19e687ff1ac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6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8e67b4f39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g18e67b4f39e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923f88797a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g1923f88797a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Para que los estudiantes que no hayan instalado la clase anterior, puedan formar parte de la clase.</a:t>
            </a:r>
            <a:endParaRPr>
              <a:latin typeface="DM Sans"/>
              <a:ea typeface="DM Sans"/>
              <a:cs typeface="DM Sans"/>
              <a:sym typeface="DM Sans"/>
            </a:endParaRPr>
          </a:p>
        </p:txBody>
      </p:sp>
    </p:spTree>
  </p:cSld>
  <p:clrMapOvr>
    <a:masterClrMapping/>
  </p:clrMapOvr>
</p:notes>
</file>

<file path=ppt/notesSlides/notesSlide16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923f88797a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1923f88797a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8da9bed6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g18da9bed6e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25637c3d2b_0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3" name="Google Shape;793;g125637c3d2b_0_5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8e67b4f39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18e67b4f39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8e67b4f39e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8e67b4f39e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8e67b4f39e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18e67b4f39e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6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9e687ff1ac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19e687ff1ac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8e67b4f39e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18e67b4f39e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8e67b4f39e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g18e67b4f39e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8e67b4f39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g18e67b4f39e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8d9d65daae_3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18d9d65daae_3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8d9d65daae_3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18d9d65daae_3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8d9d65daae_3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18d9d65daae_3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25637c3d2b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g125637c3d2b_0_5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6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9e687ff1ac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19e687ff1ac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8d9d65daae_3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g18d9d65daae_3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8d9d65daae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8d9d65daae_3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6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6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9e7b2bdcf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19e7b2bdcf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16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6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a137e64c7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1a137e64c76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6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6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97da37e96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97da37e96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25637c3d2b_0_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125637c3d2b_0_6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6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97da37e96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97da37e96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97da37e967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97da37e96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97da37e967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197da37e967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97da37e967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97da37e967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97da37e967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97da37e96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Puedes forkear el proyecto a partir de este link: https://github.com/CoderContenidos/RecursosBackend-Docker.git</a:t>
            </a:r>
            <a:endParaRPr/>
          </a:p>
        </p:txBody>
      </p:sp>
    </p:spTree>
  </p:cSld>
  <p:clrMapOvr>
    <a:masterClrMapping/>
  </p:clrMapOvr>
</p:notes>
</file>

<file path=ppt/notesSlides/notesSlide16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97da37e967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97da37e967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97da37e967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97da37e96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97da37e96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97da37e96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97da37e967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97da37e967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97da37e967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97da37e967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1b656eba67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1b656eba67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97da37e967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97da37e967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97da37e967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97da37e967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6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79fc1c523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6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9f7d52455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19f7d52455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6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97da37e967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197da37e967_0_4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6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9f7d52455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9f7d52455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 gráfico es sobre balanceador de cargas. sumar en slide oculta</a:t>
            </a:r>
            <a:endParaRPr/>
          </a:p>
        </p:txBody>
      </p:sp>
    </p:spTree>
  </p:cSld>
  <p:clrMapOvr>
    <a:masterClrMapping/>
  </p:clrMapOvr>
</p:notes>
</file>

<file path=ppt/notesSlides/notesSlide16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a137e64c76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a137e64c7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 gráfico es sobre balanceador de cargas</a:t>
            </a:r>
            <a:endParaRPr/>
          </a:p>
        </p:txBody>
      </p:sp>
    </p:spTree>
  </p:cSld>
  <p:clrMapOvr>
    <a:masterClrMapping/>
  </p:clrMapOvr>
</p:notes>
</file>

<file path=ppt/notesSlides/notesSlide16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9f7d52455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19f7d524557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6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9f7d524557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19f7d524557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Profesor, esta es la instancia de la clase 35 y la clase 36 que seguramente causará una enorme cantidad de problemas y frustraciones a los estudiantes. Sabemos la complejidad que implica el poder realizar una clusterización de kubernetes si es nuestro primer acercamiento.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 clase, si bien es bastante útil para entender las nociones principales de una orquestación de contenedores, puede ser un infierno para un estudiante sin conocimientos, si el profesor no lo convierte en algo más digerible, ¡Así que hay que meter mucho ánimo y empeño en explicar cada una de las cosas que se necesitan entender del proceso de deploy visto en esta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El resto de la clase cuenta con diapositivas muy densas con mucha información sobre el proceso de deploy local de un cluster de kubernetes con minikube. ¡Te recomiendo enormemente que lo tengas bien practicado, para que puedas convertirlo en una clase más fluida! La idea no es que aprendan a implementarlo en tan solo una clase, sino que puedas aprovechar para hacerles entender los conceptos principales que implican estos procesos de orquestación de contenedores.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¡Kubernetes fue ampliamente solicitado por ti, profesor, es tu momento de lucir! </a:t>
            </a:r>
            <a:endParaRPr>
              <a:solidFill>
                <a:schemeClr val="dk1"/>
              </a:solidFill>
              <a:latin typeface="DM Sans"/>
              <a:ea typeface="DM Sans"/>
              <a:cs typeface="DM Sans"/>
              <a:sym typeface="DM Sans"/>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1b656eba67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11b656eba67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8c1f939c4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18c1f939c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Esta diapositiva de instalación funciona para windows.</a:t>
            </a:r>
            <a:endParaRPr>
              <a:solidFill>
                <a:schemeClr val="dk1"/>
              </a:solidFill>
              <a:latin typeface="DM Sans"/>
              <a:ea typeface="DM Sans"/>
              <a:cs typeface="DM Sans"/>
              <a:sym typeface="DM Sans"/>
            </a:endParaRPr>
          </a:p>
        </p:txBody>
      </p:sp>
    </p:spTree>
  </p:cSld>
  <p:clrMapOvr>
    <a:masterClrMapping/>
  </p:clrMapOvr>
</p:notes>
</file>

<file path=ppt/notesSlides/notesSlide16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6c0185fc4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6c0185fc4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97da37e96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g197da37e967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6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97da37e96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97da37e96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98cee134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198cee1345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8c1f939c4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18c1f939c47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6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90c9c5802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190c9c5802c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6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90c9c5802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190c9c5802c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6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9f7d524557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19f7d524557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25637c3d2b_0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125637c3d2b_0_7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6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6c0185fc4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6c0185fc4b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6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98cee13459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198cee13459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98cee1345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198cee13459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98cee13459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198cee13459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98cee13459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198cee13459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98cee1345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g198cee13459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98cee13459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198cee13459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98cee13459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g198cee13459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98cee1345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g198cee13459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a137e64c7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g1a137e64c7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1b656eba67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1b656eba67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98cee13459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198cee13459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98cee13459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g198cee13459_0_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98cee13459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g198cee13459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98cee13459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198cee13459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98cee13459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8" name="Google Shape;708;g198cee13459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98cee13459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198cee13459_0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98cee13459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g198cee13459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La cantidad de comandos y configuraciones podrá haber dejado a algunos estudiantes algo desasosegados por todo lo que implica una configuración de kubernetes. ¡Anímate a animarlos, que es algo bastante útil para su desarrollo profesional!</a:t>
            </a:r>
            <a:endParaRPr>
              <a:latin typeface="DM Sans"/>
              <a:ea typeface="DM Sans"/>
              <a:cs typeface="DM Sans"/>
              <a:sym typeface="DM Sans"/>
            </a:endParaRPr>
          </a:p>
        </p:txBody>
      </p:sp>
    </p:spTree>
  </p:cSld>
  <p:clrMapOvr>
    <a:masterClrMapping/>
  </p:clrMapOvr>
</p:notes>
</file>

<file path=ppt/notesSlides/notesSlide16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a137e64c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0" name="Google Shape;730;g1a137e64c7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 la idea es que en este momento de la clase anticipes a los estudiantes que la próxima clase será una práctica integradora de todos los temas vistos hasta el momento. En ella el profesor hace una demostración de los pasos a completar en una tarea, y luego los estudiantes de forma asincrónica replican esa tarea pero aplicada a sus proyectos finales. Para llegar mejor preparados, sugerimos a los estudiantes mirar la guía de skills así si consideran que necesitan repasar algún tema, lo hacen antes de la práctica integradora.</a:t>
            </a:r>
            <a:endParaRPr>
              <a:latin typeface="DM Sans"/>
              <a:ea typeface="DM Sans"/>
              <a:cs typeface="DM Sans"/>
              <a:sym typeface="DM Sans"/>
            </a:endParaRPr>
          </a:p>
        </p:txBody>
      </p:sp>
    </p:spTree>
  </p:cSld>
  <p:clrMapOvr>
    <a:masterClrMapping/>
  </p:clrMapOvr>
</p:notes>
</file>

<file path=ppt/notesSlides/notesSlide16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6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1b656eba67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1b656eba67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3b34bddd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13b34bddd4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b34bddd4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3b34bddd43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3b34bddd43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3b34bddd43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p:txBody>
      </p:sp>
    </p:spTree>
  </p:cSld>
  <p:clrMapOvr>
    <a:masterClrMapping/>
  </p:clrMapOvr>
</p:notes>
</file>

<file path=ppt/notesSlides/notesSlide16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3b34bddd43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3b34bddd43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6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b34bddd43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13b34bddd43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Un checklist de skills para los estudiantes es excelente para su formación. Conforme avanzamos, el estudiante comienza a desarrollar algo que nos pasa a todos: El síndrome del impostor. Muchas veces el estudiante avanza clase a clase sin sentir que está aprendiendo demasiado. ¡Una lista de skills le hará ver todo lo que ha avanzado hasta este punto! Así, el estudiante podrá sentirse más seguro al ver todos los temas que ya domina.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caso de que no los domine? Es una lista excelente para que el estudiante sepa retroceder los pasos a la clase que le corresponde y tenga una lista de temas para repasar. ¡Hay que fomentar que el estudiante sepa atacar temas específicos (De otra manera, caemos en el estudiante que simplemente dice “No entendí nada”).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importante tu habilidad comunicativa y qué tanto puedas conectar con tus estudiantes, para poder llevar esta checklist de skills como una herramienta que los motive a superarse y no como una barrera para continuar. </a:t>
            </a:r>
            <a:endParaRPr>
              <a:solidFill>
                <a:schemeClr val="dk1"/>
              </a:solidFill>
              <a:latin typeface="DM Sans"/>
              <a:ea typeface="DM Sans"/>
              <a:cs typeface="DM Sans"/>
              <a:sym typeface="DM Sans"/>
            </a:endParaRPr>
          </a:p>
        </p:txBody>
      </p:sp>
    </p:spTree>
  </p:cSld>
  <p:clrMapOvr>
    <a:masterClrMapping/>
  </p:clrMapOvr>
</p:notes>
</file>

<file path=ppt/notesSlides/notesSlide16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3b34bddd43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13b34bddd43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3b34bddd43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3b34bddd43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6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3b34bddd43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3b34bddd43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b34bddd43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g13b34bddd43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23877e9cca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1" name="Google Shape;811;g123877e9cca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25637c3d2b_0_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8" name="Google Shape;848;g125637c3d2b_0_7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7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b34bddd43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13b34bddd43_0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Este esquema es flexible y lo definirá el proyecto que decidas desarrollar, Puedes cambiar el orden de esta diapositiva, con el fin de que se ajuste al ritmo que vas a desarrollar para tu proyecto (Recuerda que puedes hacerlo en el orden que quieras, pero </a:t>
            </a:r>
            <a:r>
              <a:rPr lang="es" b="1">
                <a:solidFill>
                  <a:schemeClr val="dk1"/>
                </a:solidFill>
                <a:latin typeface="DM Sans"/>
                <a:ea typeface="DM Sans"/>
                <a:cs typeface="DM Sans"/>
                <a:sym typeface="DM Sans"/>
              </a:rPr>
              <a:t>siempre debes cubrir todos los temas planteados en la lista de Elementos a integrar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7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3b34bddd43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3b34bddd43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u="sng">
                <a:solidFill>
                  <a:schemeClr val="hlink"/>
                </a:solidFill>
                <a:latin typeface="DM Sans"/>
                <a:ea typeface="DM Sans"/>
                <a:cs typeface="DM Sans"/>
                <a:sym typeface="DM Sans"/>
                <a:hlinkClick r:id="rId3"/>
              </a:rPr>
              <a:t>https://github.com/CoderContenidos/PracticaIntegradoraCursoBackend</a:t>
            </a:r>
            <a:r>
              <a:rPr lang="es">
                <a:solidFill>
                  <a:schemeClr val="dk1"/>
                </a:solidFill>
                <a:latin typeface="DM Sans"/>
                <a:ea typeface="DM Sans"/>
                <a:cs typeface="DM Sans"/>
                <a:sym typeface="DM Sans"/>
              </a:rPr>
              <a:t> - La segunda práctica integradora está en la rama “parte-3”</a:t>
            </a:r>
            <a:endParaRPr>
              <a:solidFill>
                <a:schemeClr val="dk1"/>
              </a:solidFill>
              <a:latin typeface="DM Sans"/>
              <a:ea typeface="DM Sans"/>
              <a:cs typeface="DM Sans"/>
              <a:sym typeface="DM Sans"/>
            </a:endParaRPr>
          </a:p>
        </p:txBody>
      </p:sp>
    </p:spTree>
  </p:cSld>
  <p:clrMapOvr>
    <a:masterClrMapping/>
  </p:clrMapOvr>
</p:notes>
</file>

<file path=ppt/notesSlides/notesSlide17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55b38404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55b38404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u="sng">
                <a:solidFill>
                  <a:schemeClr val="hlink"/>
                </a:solidFill>
                <a:latin typeface="DM Sans"/>
                <a:ea typeface="DM Sans"/>
                <a:cs typeface="DM Sans"/>
                <a:sym typeface="DM Sans"/>
                <a:hlinkClick r:id="rId3"/>
              </a:rPr>
              <a:t>https://github.com/CoderContenidos/PracticaIntegradoraCursoBackend</a:t>
            </a:r>
            <a:r>
              <a:rPr lang="es">
                <a:solidFill>
                  <a:schemeClr val="dk1"/>
                </a:solidFill>
                <a:latin typeface="DM Sans"/>
                <a:ea typeface="DM Sans"/>
                <a:cs typeface="DM Sans"/>
                <a:sym typeface="DM Sans"/>
              </a:rPr>
              <a:t> - La segunda práctica integradora está en la rama “parte-3”</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7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55b384045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55b384045a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55b384045a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55b384045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7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7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ab5fb71225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1ab5fb71225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7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7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25637c3d2b_0_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4" name="Google Shape;854;g125637c3d2b_0_8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79fc1c523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7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36d6a4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536d6a4b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7a2d2ceab5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7a2d2ceab5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aa98c432e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aa98c432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a2096b98b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a2096b98b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Profe, tal vez no seas un desarrollador con maestría en seguridad informática (Aunque, si es así, ¡felicidades!), el desarrollo no siempre está ligado a conceptos de seguridad informática, y muchas veces un desarrollador debe apoyarse de gente con mayor conocimiento en esta área. Es importante que aclares a tus estudiantes que el enfoque de esta clase no está pensado para profundizar en </a:t>
            </a:r>
            <a:r>
              <a:rPr lang="es" b="1">
                <a:solidFill>
                  <a:schemeClr val="dk1"/>
                </a:solidFill>
                <a:latin typeface="DM Sans"/>
                <a:ea typeface="DM Sans"/>
                <a:cs typeface="DM Sans"/>
                <a:sym typeface="DM Sans"/>
              </a:rPr>
              <a:t>conceptos de seguridad informática</a:t>
            </a:r>
            <a:r>
              <a:rPr lang="es">
                <a:solidFill>
                  <a:schemeClr val="dk1"/>
                </a:solidFill>
                <a:latin typeface="DM Sans"/>
                <a:ea typeface="DM Sans"/>
                <a:cs typeface="DM Sans"/>
                <a:sym typeface="DM Sans"/>
              </a:rPr>
              <a:t>, sólo en lo necesario para poder entender vulnerabilidades en nuestras páginas web. </a:t>
            </a:r>
            <a:endParaRPr>
              <a:latin typeface="DM Sans"/>
              <a:ea typeface="DM Sans"/>
              <a:cs typeface="DM Sans"/>
              <a:sym typeface="DM Sans"/>
            </a:endParaRPr>
          </a:p>
        </p:txBody>
      </p:sp>
    </p:spTree>
  </p:cSld>
  <p:clrMapOvr>
    <a:masterClrMapping/>
  </p:clrMapOvr>
</p:notes>
</file>

<file path=ppt/notesSlides/notesSlide17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a2096b98b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a2096b98b5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536d6a4b6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536d6a4b6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7a2d2ceab5_1_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7a2d2ceab5_1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a2096b98b5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a2096b98b5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7a2d2ceab5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7a2d2ceab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25637c3d2b_0_8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9" name="Google Shape;859;g125637c3d2b_0_8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a2096b98b5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a2096b98b5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7a2d2ceab5_1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7a2d2ceab5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a2096b98b5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1a2096b98b5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a2096b98b5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a2096b98b5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a2096b98b5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a2096b98b5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aa98c432e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aa98c432e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a2096b98b5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1a2096b98b5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a2096b98b5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a2096b98b5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a2096b98b5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a2096b98b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aa98c432e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aa98c432e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25637c3d2b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7" name="Google Shape;867;g125637c3d2b_0_9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a2096b98b5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1a2096b98b5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a2096b98b5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a2096b98b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7a2d2ceab5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7a2d2ceab5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aa98c432e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aa98c432e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a2096b98b5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a2096b98b5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7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7a2d2ceab5_1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17a2d2ceab5_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7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5ad1fdc1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a446929e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1a446929e0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7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a2096b98b5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a2096b98b5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Principales vulnerabilidades del proyecto 1 (Sólo las principales observaciones, si quieres aclarar alguna adicional, ¡adelante!)</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A05 Misconfiguration : El puerto está hardcodeado, lo cual se prestará a problemáticas futuras.</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A04 Insecure Design: El input de password no tiene type=password y por lo tanto se puede visualizar.</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A04 Insecure Design: Al guardar al usuario, no se hace ninguna validación del input y el usuario se puede guardar vacío.</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A04 Insecure Design: El patrón de diseño por capas no se está aplicando correctamente, el router  de vistas sí accede al controlador de vistas, pero el router de sesión tiene implementada directamente la funcionalidad, sin separarlo del controller.</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A06 Vulnerable and Outdated components: ¿Por qué tenemos un módulo de FileSystem para usuarios que fue dejado a la mitad y nunca se implementó? Claro ejemplo de feature obsoleta o sin haberse implementado.</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A07: Identification and authentication failures: El password no se está hasheando (a pesar de que bcrypt está instalado).</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(No es necesario mencionar otras vulnerabilidades porque evidentemente no están siquiera implementadas, como configuraciones,  logging y monitoreo, etc.</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 </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7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a2096b98b5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1a2096b98b5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Principales vulnerabilidades del proyecto 2  (Sólo las principales observaciones, si quieres aclarar alguna adicional, ¡adelante!)</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A05 - Security Misconfiguration : El puerto está hardcodeado, lo cual se prestará a problemáticas futuras.</a:t>
            </a:r>
            <a:br>
              <a:rPr lang="es">
                <a:solidFill>
                  <a:schemeClr val="dk1"/>
                </a:solidFill>
                <a:highlight>
                  <a:schemeClr val="lt1"/>
                </a:highlight>
                <a:latin typeface="DM Sans"/>
                <a:ea typeface="DM Sans"/>
                <a:cs typeface="DM Sans"/>
                <a:sym typeface="DM Sans"/>
              </a:rPr>
            </a:br>
            <a:r>
              <a:rPr lang="es">
                <a:solidFill>
                  <a:schemeClr val="dk1"/>
                </a:solidFill>
                <a:highlight>
                  <a:schemeClr val="lt1"/>
                </a:highlight>
                <a:latin typeface="DM Sans"/>
                <a:ea typeface="DM Sans"/>
                <a:cs typeface="DM Sans"/>
                <a:sym typeface="DM Sans"/>
              </a:rPr>
              <a:t>A05 - Security Misconfiguration: La url de Mongo está hardcodeada.</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A04 - Insecure Design: El proyecto no hace validación del correo repetido al registrar a un usuario</a:t>
            </a:r>
            <a:endParaRPr>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A04 Insecure Design: El input de password no tiene type=password y por lo tanto se puede visualizar.</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A09 - Logging and monitoring Failures: Intenta registrar dos usuarios con el mismo correo. ¿Qué pasa? La base de datos devuelve un error, pero nuestro log es muy “genérico”. Nota cómo en la consola se imprime sólo “error” lo cual no nos da suficiente información sobre el error ocurrido.</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A05 - Security Misconfiguration: La configuración general de errores está mal implementada, al mandar un campo vacío en el registro, la alerta devuelve success, aunque haya ocurrido un error por detrás. (lo mismo para login)</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highlight>
                <a:schemeClr val="lt1"/>
              </a:highlight>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highlight>
                  <a:schemeClr val="lt1"/>
                </a:highlight>
                <a:latin typeface="DM Sans"/>
                <a:ea typeface="DM Sans"/>
                <a:cs typeface="DM Sans"/>
                <a:sym typeface="DM Sans"/>
              </a:rPr>
              <a:t>Nota que el Dao de Mongo y el Dao de FileSystem existentes en el proyecto, no están relacionados en el nombre del método. Si se hizo una migración desde FileSystem hacia Mongo, entonces el dao de Filesystem es innecesario y es un A06 - Outdated component. Por otra parte, si la intención sí es hacer uso de ambos o por alguna razón el dao de FileSystem sí será utilizado, entonces es un A04 - Insecure design, debido a que no está implementándose correctamente el patrón de diseño correspondiente a la persistencia, pues la lógica de negocio está fuertemente acoplada a un método del Dao, haciendo que, si en algún punto se llegara a forzar un cambio de persistencia, el servidor se vendría abajo debido a que no coincidirían los nombres de los métodos. Ésto no es necesariamente una vulnerabilidad, sin embargo, podemos tomarlo como ejemplo práctico de casos más complejos.</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 </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24cbfe83dc_1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g124cbfe83dc_1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7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a2096b98b5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1a2096b98b5_0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Principales vulnerabilidades del proyecto 3 (Sólo las principales observaciones, si quieres aclarar alguna adicional, ¡adelante!)</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A05 - Security Misconfiguration: A pesar de ya estar utilizando dotenv para poder cargar la información de Mongo, notamos cómo el token de jsonwebtoken no tiene oculto el secret con el cual se armó.</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A01 - Broken Access Control: El token de sesión del usuario expira en 30 segundos, ¿por qué puedo seguir navegando a la ruta de perfil?</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A01 - Broken Access Control: Si mi sesión está pensada para ver mi perfil, ¿por qué al cambiar la url de manera manual, puedo ver el perfil de las otras personas, si éste debería ser privado?</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A03 - Injection: Busca los cambios en el Dao de usuarios de Mongo, ahora recibe parámetros para dinamizar la búsqueda, Sin embargo, en el controlador de usuario notamos que no hay una validación del query que se recibe desde el request, de manera que está propenso a que se pueda manipular para llegar a datos más sensibles.</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highlight>
                  <a:schemeClr val="lt1"/>
                </a:highlight>
                <a:latin typeface="DM Sans"/>
                <a:ea typeface="DM Sans"/>
                <a:cs typeface="DM Sans"/>
                <a:sym typeface="DM Sans"/>
              </a:rPr>
              <a:t>A07 - Identification and authentication failures: El sistema que actualmente tenemos permite hacer </a:t>
            </a:r>
            <a:r>
              <a:rPr lang="es" b="1">
                <a:solidFill>
                  <a:schemeClr val="dk1"/>
                </a:solidFill>
                <a:highlight>
                  <a:schemeClr val="lt1"/>
                </a:highlight>
                <a:latin typeface="DM Sans"/>
                <a:ea typeface="DM Sans"/>
                <a:cs typeface="DM Sans"/>
                <a:sym typeface="DM Sans"/>
              </a:rPr>
              <a:t>n</a:t>
            </a:r>
            <a:r>
              <a:rPr lang="es">
                <a:solidFill>
                  <a:schemeClr val="dk1"/>
                </a:solidFill>
                <a:highlight>
                  <a:schemeClr val="lt1"/>
                </a:highlight>
                <a:latin typeface="DM Sans"/>
                <a:ea typeface="DM Sans"/>
                <a:cs typeface="DM Sans"/>
                <a:sym typeface="DM Sans"/>
              </a:rPr>
              <a:t> intentos de logueo, sin algún bloqueo, por lo que está expuesto a ataques de ruptura por fuerza bruta.</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7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7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7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9e7b2bdcf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19e7b2bdcf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17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7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a137e64c7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1a137e64c76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7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97da37e96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97da37e96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97da37e96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97da37e96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b7a003ee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b7a003ee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b7a003eec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b7a003eec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1b656eba67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1b656eba67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a4aa4333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1a4aa43331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marL="914400" lvl="1" indent="-298450" algn="l" rtl="0">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3"/>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914400" lvl="1" indent="-298450" algn="l" rtl="0">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4"/>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17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a4aa433316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a4aa43331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a4aa433316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a4aa43331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97da37e967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97da37e96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97da37e967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197da37e967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97da37e967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97da37e96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97da37e96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97da37e96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b7a003eec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b7a003eec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b7a003eece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b7a003eec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Profe, se recomienda ampliamente que utilices el tiempo que corresponde a la intención de la clase, como en este caso es la documentación. La idea es que no pierdas tiempo pensando en algún proyecto para documentar, sino que ya se te proporcione uno y sólo tengamos que configurar lo que falta.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b2a8e8660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b2a8e8660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1af22068b0_8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1af22068b0_8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17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97da37e967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97da37e967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b2a8e8660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b2a8e8660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b7a003eece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b7a003eec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b2a8e8660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b2a8e8660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b2a8e86604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b2a8e86604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9f7d52455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19f7d524557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7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b2a8e86604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1b2a8e86604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7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79fc1c523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7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b2a8e86604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b2a8e8660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b2a8e86604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b2a8e8660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1af22068b0_8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1af22068b0_8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a137e64c7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1a137e64c7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b2a8e86604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b2a8e86604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9f7d52455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9f7d52455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b2a8e86604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b2a8e8660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b2a8e86604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b2a8e86604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b2a8e86604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b2a8e86604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b2a8e86604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b2a8e86604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b2a8e86604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b2a8e86604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b2a8e86604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b2a8e86604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1af22068b0_4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g11af22068b0_4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98cee13459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98cee13459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Si algo ha cambiado referente al ref de archivos splitteados al momento de leer esta diapositiva, hacer caso omiso.</a:t>
            </a:r>
            <a:endParaRPr>
              <a:latin typeface="DM Sans"/>
              <a:ea typeface="DM Sans"/>
              <a:cs typeface="DM Sans"/>
              <a:sym typeface="DM Sans"/>
            </a:endParaRPr>
          </a:p>
        </p:txBody>
      </p:sp>
    </p:spTree>
  </p:cSld>
  <p:clrMapOvr>
    <a:masterClrMapping/>
  </p:clrMapOvr>
</p:notes>
</file>

<file path=ppt/notesSlides/notesSlide17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b2a8e86604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b2a8e86604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17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b2a8e86604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b2a8e86604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b319701fd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g1b319701fd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17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b319701fd2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1b319701fd2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Profe, debe comentarle a sus estudiantes que este desafio es importante porque permite desarrollar soft skills tales como trabajo en equipo con otro desarrollador de manera mas ordenada</a:t>
            </a:r>
            <a:endParaRPr>
              <a:latin typeface="DM Sans"/>
              <a:ea typeface="DM Sans"/>
              <a:cs typeface="DM Sans"/>
              <a:sym typeface="DM Sans"/>
            </a:endParaRPr>
          </a:p>
        </p:txBody>
      </p:sp>
    </p:spTree>
  </p:cSld>
  <p:clrMapOvr>
    <a:masterClrMapping/>
  </p:clrMapOvr>
</p:notes>
</file>

<file path=ppt/notesSlides/notesSlide17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7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7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9e7b2bdcf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19e7b2bdcf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17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7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a137e64c7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1a137e64c76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7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97da37e96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97da37e96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97da37e96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97da37e96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97da37e967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97da37e96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97da37e967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97da37e96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afd3b244f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afd3b244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b319701f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g1b319701f7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97da37e967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97da37e96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b5322740f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b5322740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afd3b244f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afd3b244f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b0e0aa93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1b0e0aa93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1b28027ff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1b28027ff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18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97da37e967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97da37e967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97da37e967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97da37e967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Esta estructura de carpetas y archivos no es más que una propuesta utilizada en algunos proyectos, sin embargo, puedes hacer la propuesta de estructura que mejor acople a tu estilo de enseñanza</a:t>
            </a:r>
            <a:endParaRPr/>
          </a:p>
        </p:txBody>
      </p:sp>
    </p:spTree>
  </p:cSld>
  <p:clrMapOvr>
    <a:masterClrMapping/>
  </p:clrMapOvr>
</p:notes>
</file>

<file path=ppt/notesSlides/notesSlide18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97da37e967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97da37e967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97da37e967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97da37e967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98cee1345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198cee13459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b2a8e8660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b2a8e8660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b2a8e86604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b2a8e8660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afd3b244f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afd3b244f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97da37e96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97da37e96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b86a9dac9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b86a9dac93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18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b86a9dac93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g1b86a9dac93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8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98cee13459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198cee13459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b2a8e8660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b2a8e8660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b86a9dac93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b86a9dac9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b86a9dac93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b86a9dac93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9f7d52455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9f7d524557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8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b86a9dac93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1b86a9dac93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b2a8e86604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b2a8e8660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79fc1c523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8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afd3b244f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g1afd3b244fe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268670fc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1268670fc2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8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9f7d52455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9f7d52455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a137e64c7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1a137e64c7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80bf3c47e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180bf3c47e5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80bf3c47e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g180bf3c47e5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8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80bf3c47e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g180bf3c47e5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8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80bf3c47e5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80bf3c47e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18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80bf3c47e5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80bf3c47e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 hasheo efectivo de password por parte de bcrypt siempre devolverá, por lo menos:</a:t>
            </a:r>
            <a:endParaRPr/>
          </a:p>
          <a:p>
            <a:pPr marL="457200" lvl="0" indent="-298450" algn="l" rtl="0">
              <a:spcBef>
                <a:spcPts val="0"/>
              </a:spcBef>
              <a:spcAft>
                <a:spcPts val="0"/>
              </a:spcAft>
              <a:buSzPts val="1100"/>
              <a:buChar char="●"/>
            </a:pPr>
            <a:r>
              <a:rPr lang="es"/>
              <a:t>Un caracter especial</a:t>
            </a:r>
            <a:endParaRPr/>
          </a:p>
          <a:p>
            <a:pPr marL="457200" lvl="0" indent="-298450" algn="l" rtl="0">
              <a:spcBef>
                <a:spcPts val="0"/>
              </a:spcBef>
              <a:spcAft>
                <a:spcPts val="0"/>
              </a:spcAft>
              <a:buSzPts val="1100"/>
              <a:buChar char="●"/>
            </a:pPr>
            <a:r>
              <a:rPr lang="es"/>
              <a:t>Un valor en minúscula</a:t>
            </a:r>
            <a:endParaRPr/>
          </a:p>
          <a:p>
            <a:pPr marL="457200" lvl="0" indent="-298450" algn="l" rtl="0">
              <a:spcBef>
                <a:spcPts val="0"/>
              </a:spcBef>
              <a:spcAft>
                <a:spcPts val="0"/>
              </a:spcAft>
              <a:buSzPts val="1100"/>
              <a:buChar char="●"/>
            </a:pPr>
            <a:r>
              <a:rPr lang="es"/>
              <a:t>Un valor en mayúscula</a:t>
            </a:r>
            <a:endParaRPr/>
          </a:p>
          <a:p>
            <a:pPr marL="457200" lvl="0" indent="-298450" algn="l" rtl="0">
              <a:spcBef>
                <a:spcPts val="0"/>
              </a:spcBef>
              <a:spcAft>
                <a:spcPts val="0"/>
              </a:spcAft>
              <a:buSzPts val="1100"/>
              <a:buChar char="●"/>
            </a:pPr>
            <a:r>
              <a:rPr lang="es"/>
              <a:t>Un número</a:t>
            </a:r>
            <a:endParaRPr/>
          </a:p>
          <a:p>
            <a:pPr marL="457200" lvl="0" indent="-298450" algn="l" rtl="0">
              <a:spcBef>
                <a:spcPts val="0"/>
              </a:spcBef>
              <a:spcAft>
                <a:spcPts val="0"/>
              </a:spcAft>
              <a:buSzPts val="1100"/>
              <a:buChar char="●"/>
            </a:pPr>
            <a:r>
              <a:rPr lang="es"/>
              <a:t>Una longitud mayor a 8 dígitos.</a:t>
            </a:r>
            <a:endParaRPr/>
          </a:p>
          <a:p>
            <a:pPr marL="0" lvl="0" indent="0" algn="l" rtl="0">
              <a:spcBef>
                <a:spcPts val="0"/>
              </a:spcBef>
              <a:spcAft>
                <a:spcPts val="0"/>
              </a:spcAft>
              <a:buNone/>
            </a:pPr>
            <a:br>
              <a:rPr lang="es"/>
            </a:br>
            <a:r>
              <a:rPr lang="es"/>
              <a:t>Para alcanzar esto, puedes hacer un test a partir de una expresión regular. Con el fin de no perder tiempo construyéndola (además de que la clase no es de expresiones regulares), te comparto la expresión regular a utilizar: </a:t>
            </a:r>
            <a:r>
              <a:rPr lang="es" sz="1050">
                <a:solidFill>
                  <a:srgbClr val="D16969"/>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A-Za-z0-9@#$%/^.,{}&amp;+!=</a:t>
            </a:r>
            <a:r>
              <a:rPr lang="es" sz="1050">
                <a:solidFill>
                  <a:srgbClr val="CE9178"/>
                </a:solidFill>
                <a:highlight>
                  <a:srgbClr val="1E1E1E"/>
                </a:highlight>
                <a:latin typeface="Courier New"/>
                <a:ea typeface="Courier New"/>
                <a:cs typeface="Courier New"/>
                <a:sym typeface="Courier New"/>
              </a:rPr>
              <a:t>]</a:t>
            </a:r>
            <a:r>
              <a:rPr lang="es" sz="1050">
                <a:solidFill>
                  <a:srgbClr val="D7BA7D"/>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a:t>
            </a:r>
            <a:r>
              <a:rPr lang="es" sz="1050">
                <a:solidFill>
                  <a:srgbClr val="D7BA7D"/>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a-z</a:t>
            </a:r>
            <a:r>
              <a:rPr lang="es" sz="1050">
                <a:solidFill>
                  <a:srgbClr val="CE9178"/>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a:t>
            </a:r>
            <a:r>
              <a:rPr lang="es" sz="1050">
                <a:solidFill>
                  <a:srgbClr val="D7BA7D"/>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A-Z</a:t>
            </a:r>
            <a:r>
              <a:rPr lang="es" sz="1050">
                <a:solidFill>
                  <a:srgbClr val="CE9178"/>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a:t>
            </a:r>
            <a:r>
              <a:rPr lang="es" sz="1050">
                <a:solidFill>
                  <a:srgbClr val="D7BA7D"/>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0-9</a:t>
            </a:r>
            <a:r>
              <a:rPr lang="es" sz="1050">
                <a:solidFill>
                  <a:srgbClr val="CE9178"/>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a:t>
            </a:r>
            <a:r>
              <a:rPr lang="es" sz="1050">
                <a:solidFill>
                  <a:srgbClr val="D7BA7D"/>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@#$%^&amp;+!=</a:t>
            </a:r>
            <a:r>
              <a:rPr lang="es" sz="1050">
                <a:solidFill>
                  <a:srgbClr val="CE9178"/>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a:t>
            </a:r>
            <a:r>
              <a:rPr lang="es" sz="1050">
                <a:solidFill>
                  <a:srgbClr val="D7BA7D"/>
                </a:solidFill>
                <a:highlight>
                  <a:srgbClr val="1E1E1E"/>
                </a:highlight>
                <a:latin typeface="Courier New"/>
                <a:ea typeface="Courier New"/>
                <a:cs typeface="Courier New"/>
                <a:sym typeface="Courier New"/>
              </a:rPr>
              <a:t>{8,}</a:t>
            </a:r>
            <a:r>
              <a:rPr lang="es" sz="1050">
                <a:solidFill>
                  <a:srgbClr val="CE9178"/>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a:t>
            </a:r>
            <a:r>
              <a:rPr lang="es" sz="1050">
                <a:solidFill>
                  <a:srgbClr val="D7BA7D"/>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a:t>
            </a:r>
            <a:r>
              <a:rPr lang="es" sz="1050">
                <a:solidFill>
                  <a:srgbClr val="D16969"/>
                </a:solidFill>
                <a:highlight>
                  <a:srgbClr val="1E1E1E"/>
                </a:highlight>
                <a:latin typeface="Courier New"/>
                <a:ea typeface="Courier New"/>
                <a:cs typeface="Courier New"/>
                <a:sym typeface="Courier New"/>
              </a:rPr>
              <a:t>/</a:t>
            </a:r>
            <a:r>
              <a:rPr lang="es" sz="1050">
                <a:solidFill>
                  <a:srgbClr val="569CD6"/>
                </a:solidFill>
                <a:highlight>
                  <a:srgbClr val="1E1E1E"/>
                </a:highlight>
                <a:latin typeface="Courier New"/>
                <a:ea typeface="Courier New"/>
                <a:cs typeface="Courier New"/>
                <a:sym typeface="Courier New"/>
              </a:rPr>
              <a:t>g</a:t>
            </a:r>
            <a:endParaRPr sz="1050">
              <a:solidFill>
                <a:srgbClr val="569CD6"/>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18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8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2287736baa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12287736baa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8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afd4c8c663_5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afd4c8c663_5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afd4c8c663_5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afd4c8c663_5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8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a137e64c7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1a137e64c76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c573ea28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c573ea28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97da37e967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97da37e96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97da37e967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97da37e967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97da37e96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97da37e96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be94de8ae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be94de8ae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97da37e967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97da37e96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2287736baa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12287736baa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8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c573ea282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c573ea282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b0e0aa93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b0e0aa93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98cee1345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98cee13459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97da37e967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97da37e967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b2a8e8660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b2a8e8660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c573ea282a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c573ea282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573ea282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c573ea282a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18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bfbc4727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bfbc4727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97da37e96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97da37e96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bfbc47273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1bfbc472733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bfbc47273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bfbc472733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8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b199b4d29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1b199b4d297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8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9f7d52455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19f7d524557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8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afd4c8c66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1afd4c8c663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b7b58267e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b7b58267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b7b58267e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b7b58267e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b86a9dac93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b86a9dac9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bca0a2915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bca0a2915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bca0a2915d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bca0a2915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98cee13459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198cee13459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2287736baa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12287736baa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bca0a2915d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1bca0a2915d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8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bca0a2915d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1bca0a2915d_1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8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bca0a2915d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1bca0a2915d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b7b58267e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b7b58267e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b7b58267e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b7b58267e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b7b58267e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b7b58267e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bd81de426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bd81de426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bd81de426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bd81de426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20b44b0dae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27c7f9a8e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27c7f9a8e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bd81de426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1bd81de4262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18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bd81de426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g1bd81de4262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18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8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8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8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9e793e712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9e793e712a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18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9fc1c523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2287736ba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12287736ba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9e793e71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19e793e71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8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966628af2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g1966628af2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8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9e793e712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19e793e712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8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966628af2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1966628af2d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Profe, esta diapositiva es una punzada al corazón, pues sabes que un framework puede pasar, de la noche a la mañana, a ser sólo “una herramienta más” en lugar de la implementación  tan maravillosa que siempre hemos utilizado.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Al día de hoy, Nest js parece ser la solución más sólida además de express para poder elegir entre los frameworks. Puede ser que en algún momento estas clases pasen a ser un punto de dolor por tener que ver un framework que en algún momento podría no ser implementado en el entorno empresarial. ¡Ánimo, que siempre pensaremos en una constante actualización!</a:t>
            </a:r>
            <a:endParaRPr>
              <a:solidFill>
                <a:schemeClr val="dk1"/>
              </a:solidFill>
              <a:latin typeface="DM Sans"/>
              <a:ea typeface="DM Sans"/>
              <a:cs typeface="DM Sans"/>
              <a:sym typeface="DM Sans"/>
            </a:endParaRPr>
          </a:p>
        </p:txBody>
      </p:sp>
    </p:spTree>
  </p:cSld>
  <p:clrMapOvr>
    <a:masterClrMapping/>
  </p:clrMapOvr>
</p:notes>
</file>

<file path=ppt/notesSlides/notesSlide18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9e793e712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19e793e712a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Profe, esta diapositiva es una punzada al corazón, pues sabes que un framework puede pasar, de la noche a la mañana, a ser sólo “una herramienta más” en lugar de la implementación  tan maravillosa que siempre hemos utilizado.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Al día de hoy, Nest js parece ser la solución más sólida además de express para poder elegir entre los frameworks. Puede ser que en algún momento estas clases pasen a ser un punto de dolor por tener que ver un framework que en algún momento podría no ser implementado en el entorno empresarial. ¡Ánimo, que siempre pensaremos en una constante actualización!</a:t>
            </a:r>
            <a:endParaRPr>
              <a:solidFill>
                <a:schemeClr val="dk1"/>
              </a:solidFill>
              <a:latin typeface="DM Sans"/>
              <a:ea typeface="DM Sans"/>
              <a:cs typeface="DM Sans"/>
              <a:sym typeface="DM Sans"/>
            </a:endParaRPr>
          </a:p>
        </p:txBody>
      </p:sp>
    </p:spTree>
  </p:cSld>
  <p:clrMapOvr>
    <a:masterClrMapping/>
  </p:clrMapOvr>
</p:notes>
</file>

<file path=ppt/notesSlides/notesSlide18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6c0185fc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16c0185fc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8c1f939c4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18c1f939c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Esta diapositiva de instalación funciona para windows.</a:t>
            </a:r>
            <a:endParaRPr>
              <a:solidFill>
                <a:schemeClr val="dk1"/>
              </a:solidFill>
              <a:latin typeface="DM Sans"/>
              <a:ea typeface="DM Sans"/>
              <a:cs typeface="DM Sans"/>
              <a:sym typeface="DM Sans"/>
            </a:endParaRPr>
          </a:p>
        </p:txBody>
      </p:sp>
    </p:spTree>
  </p:cSld>
  <p:clrMapOvr>
    <a:masterClrMapping/>
  </p:clrMapOvr>
</p:notes>
</file>

<file path=ppt/notesSlides/notesSlide18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6c0185fc4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6c0185fc4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6c0185fc4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6c0185fc4b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6c0185fc4b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6c0185fc4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27c7f9a8e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27c7f9a8e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966628af2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966628af2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966628af2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966628af2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966628af2d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966628af2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966628af2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966628af2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66628af2d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1966628af2d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Entendemos que el estudiante se puede sentir intimidado por un nuevo lenguaje. ¡Sólo ve demostrándoles las similitudes.</a:t>
            </a:r>
            <a:endParaRPr>
              <a:latin typeface="DM Sans"/>
              <a:ea typeface="DM Sans"/>
              <a:cs typeface="DM Sans"/>
              <a:sym typeface="DM Sans"/>
            </a:endParaRPr>
          </a:p>
        </p:txBody>
      </p:sp>
    </p:spTree>
  </p:cSld>
  <p:clrMapOvr>
    <a:masterClrMapping/>
  </p:clrMapOvr>
</p:notes>
</file>

<file path=ppt/notesSlides/notesSlide18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966628af2d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966628af2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966628af2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1966628af2d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966628af2d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966628af2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966628af2d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966628af2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966628af2d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966628af2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23877e9cca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23877e9cca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f3eb72b74c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f3eb72b74c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91e2cd106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91e2cd10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966628af2d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966628af2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966628af2d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966628af2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90c9c5802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190c9c5802c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9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91e2cd106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191e2cd1068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9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91e2cd106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191e2cd1068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91e2cd106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91e2cd106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91e2cd1068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91e2cd106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91e2cd1068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91e2cd106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91e2cd1068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91e2cd106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2287736baa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12287736baa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91e2cd1068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91e2cd1068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91e2cd106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191e2cd1068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91e2cd1068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g191e2cd1068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91e2cd1068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191e2cd1068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91e2cd1068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191e2cd1068_0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91e2cd1068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91e2cd1068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91e2cd1068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91e2cd1068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91e2cd1068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91e2cd1068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91e2cd1068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191e2cd1068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9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91e2cd1068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 name="Google Shape;653;g191e2cd1068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287736baa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12287736baa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9918fe67b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19918fe67bb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9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9918fe67bb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9918fe67b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19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9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9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9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b13382e60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1b13382e6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19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6c0185fc4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6c0185fc4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2287736baa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12287736baa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79fc1c523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9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c08f87165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1c08f87165d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9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966628af2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966628af2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9319b7c8b6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9319b7c8b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966628af2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1966628af2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9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c08f87165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c08f87165d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9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91e2cd1068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191e2cd1068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08f87165d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c08f87165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966628af2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966628af2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9319b7c8b6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19319b7c8b6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2287736baa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12287736baa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9319b7c8b6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9319b7c8b6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9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934656ca5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g1934656ca5f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966628af2d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966628af2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966628af2d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966628af2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966628af2d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966628af2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91e2cd106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91e2cd10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966628af2d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966628af2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91e2cd106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91e2cd1068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9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966628af2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1966628af2d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966628af2d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966628af2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2287736baa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12287736baa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90c9c5802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190c9c5802c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9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91e2cd106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91e2cd106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bdb64f090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bdb64f090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bdb64f090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bdb64f090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91e2cd1068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91e2cd106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91e2cd1068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91e2cd106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b7f67789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b7f67789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91e2cd1068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191e2cd1068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bdb64f090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1bdb64f0902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bdb64f0902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9" name="Google Shape;609;g1bdb64f0902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2287736baa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12287736baa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probable que a estas alturas te encuentres con algunos estudiantes que te comenten “que quisieran aprender la lógica interna de todo”, es decir. Cuando comiences a explicar que utilizaremos un módulo que ya trabaja archivos, hay quienes querrán aprender cómo funciona de manera interna todo el flujo de los archivos y que quieren hacerlo desde 0, desde el control del flujo de bytes.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Te recomiendo comentarles el principio de esta diapositiva: No reinventar la rueda. De esta manera, se enseñarán a utilizar herramientas de terceros para poder afrontar sus problemas específicos.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hacerles saber que, en realidad, todas las herramientas que han utilizado, utilizan y utilizarán a lo largo de su carrera, ya es algo que un tercero les proporcionó: React, node js, Visual Studio Code, librerías, frameworks, etc, son soluciones que ya nos proporcionaron los demás para no tener que recrear todo desde cero.</a:t>
            </a:r>
            <a:endParaRPr>
              <a:solidFill>
                <a:schemeClr val="dk1"/>
              </a:solidFill>
              <a:latin typeface="DM Sans"/>
              <a:ea typeface="DM Sans"/>
              <a:cs typeface="DM Sans"/>
              <a:sym typeface="DM Sans"/>
            </a:endParaRPr>
          </a:p>
        </p:txBody>
      </p:sp>
    </p:spTree>
  </p:cSld>
  <p:clrMapOvr>
    <a:masterClrMapping/>
  </p:clrMapOvr>
</p:notes>
</file>

<file path=ppt/notesSlides/notesSlide19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b7f67789c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1b7f67789c3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bdb64f0902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1bdb64f0902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20b44b0dae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9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c269339e7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g1c269339e7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 la idea es que en este momento de la clase anticipes a los estudiantes que la próxima clase será una práctica integradora de todos los temas vistos hasta el momento. En ella el profesor hace una demostración de los pasos a completar en una tarea, y luego los estudiantes de forma asincrónica replican esa tarea pero aplicada a sus proyectos finales. Para llegar mejor preparados, sugerimos a los estudiantes mirar la guía de skills así si consideran que necesitan repasar algún tema, lo hacen antes de la práctica integradora.</a:t>
            </a:r>
            <a:endParaRPr>
              <a:latin typeface="DM Sans"/>
              <a:ea typeface="DM Sans"/>
              <a:cs typeface="DM Sans"/>
              <a:sym typeface="DM Sans"/>
            </a:endParaRPr>
          </a:p>
        </p:txBody>
      </p:sp>
    </p:spTree>
  </p:cSld>
  <p:clrMapOvr>
    <a:masterClrMapping/>
  </p:clrMapOvr>
</p:notes>
</file>

<file path=ppt/notesSlides/notesSlide19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0b44b0da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9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9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ce92a88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13ce92a88b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u="sng">
                <a:solidFill>
                  <a:schemeClr val="hlink"/>
                </a:solidFill>
                <a:latin typeface="DM Sans"/>
                <a:ea typeface="DM Sans"/>
                <a:cs typeface="DM Sans"/>
                <a:sym typeface="DM Sans"/>
                <a:hlinkClick r:id="rId3"/>
              </a:rPr>
              <a:t>https://github.com/CoderContenidos/PracticaIntegradoraCursoBackend</a:t>
            </a:r>
            <a:r>
              <a:rPr lang="es">
                <a:solidFill>
                  <a:schemeClr val="dk1"/>
                </a:solidFill>
                <a:latin typeface="DM Sans"/>
                <a:ea typeface="DM Sans"/>
                <a:cs typeface="DM Sans"/>
                <a:sym typeface="DM Sans"/>
              </a:rPr>
              <a:t> - La cuarta práctica integradora está en la rama “parte-4”</a:t>
            </a:r>
            <a:endParaRPr/>
          </a:p>
        </p:txBody>
      </p:sp>
    </p:spTree>
  </p:cSld>
  <p:clrMapOvr>
    <a:masterClrMapping/>
  </p:clrMapOvr>
</p:notes>
</file>

<file path=ppt/notesSlides/notesSlide19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3b34bddd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13b34bddd4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b34bddd4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13b34bddd43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27c7f9a8e4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27c7f9a8e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3b34bddd43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13b34bddd43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p:txBody>
      </p:sp>
    </p:spTree>
  </p:cSld>
  <p:clrMapOvr>
    <a:masterClrMapping/>
  </p:clrMapOvr>
</p:notes>
</file>

<file path=ppt/notesSlides/notesSlide19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b34bddd43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3b34bddd43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3b34bddd43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g13b34bddd43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Un checklist de skills para los estudiantes es excelente para su formación. Conforme avanzamos, el estudiante comienza a desarrollar algo que nos pasa a todos: El síndrome del impostor. Muchas veces el estudiante avanza clase a clase sin sentir que está aprendiendo demasiado. ¡Una lista de skills le hará ver todo lo que ha avanzado hasta este punto! Así, el estudiante podrá sentirse más seguro al ver todos los temas que ya domina.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caso de que no los domine? Es una lista excelente para que el estudiante sepa retroceder los pasos a la clase que le corresponde y tenga una lista de temas para repasar. ¡Hay que fomentar que el estudiante sepa atacar temas específicos (De otra manera, caemos en el estudiante que simplemente dice “No entendí nada”).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importante tu habilidad comunicativa y qué tanto puedas conectar con tus estudiantes, para poder llevar esta checklist de skills como una herramienta que los motive a superarse y no como una barrera para continuar. </a:t>
            </a:r>
            <a:endParaRPr>
              <a:solidFill>
                <a:schemeClr val="dk1"/>
              </a:solidFill>
              <a:latin typeface="DM Sans"/>
              <a:ea typeface="DM Sans"/>
              <a:cs typeface="DM Sans"/>
              <a:sym typeface="DM Sans"/>
            </a:endParaRPr>
          </a:p>
        </p:txBody>
      </p:sp>
    </p:spTree>
  </p:cSld>
  <p:clrMapOvr>
    <a:masterClrMapping/>
  </p:clrMapOvr>
</p:notes>
</file>

<file path=ppt/notesSlides/notesSlide19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b34bddd43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3b34bddd43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3b34bddd43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13b34bddd43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9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3b34bddd43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13b34bddd43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9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3b34bddd43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3b34bddd43_0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Este esquema es flexible y lo definirá el proyecto que decidas desarrollar, Puedes cambiar el orden de esta diapositiva, con el fin de que se ajuste al ritmo que vas a desarrollar para tu proyecto (Recuerda que puedes hacerlo en el orden que quieras, pero </a:t>
            </a:r>
            <a:r>
              <a:rPr lang="es" b="1">
                <a:solidFill>
                  <a:schemeClr val="dk1"/>
                </a:solidFill>
                <a:latin typeface="DM Sans"/>
                <a:ea typeface="DM Sans"/>
                <a:cs typeface="DM Sans"/>
                <a:sym typeface="DM Sans"/>
              </a:rPr>
              <a:t>siempre debes cubrir todos los temas planteados en la lista de Elementos a integrar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9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b34bddd43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3b34bddd43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u="sng">
                <a:solidFill>
                  <a:schemeClr val="hlink"/>
                </a:solidFill>
                <a:latin typeface="DM Sans"/>
                <a:ea typeface="DM Sans"/>
                <a:cs typeface="DM Sans"/>
                <a:sym typeface="DM Sans"/>
                <a:hlinkClick r:id="rId3"/>
              </a:rPr>
              <a:t>https://github.com/CoderContenidos/PracticaIntegradoraCursoBackend</a:t>
            </a:r>
            <a:r>
              <a:rPr lang="es">
                <a:solidFill>
                  <a:schemeClr val="dk1"/>
                </a:solidFill>
                <a:latin typeface="DM Sans"/>
                <a:ea typeface="DM Sans"/>
                <a:cs typeface="DM Sans"/>
                <a:sym typeface="DM Sans"/>
              </a:rPr>
              <a:t> - está en la rama “parte-4”</a:t>
            </a:r>
            <a:endParaRPr>
              <a:solidFill>
                <a:schemeClr val="dk1"/>
              </a:solidFill>
              <a:latin typeface="DM Sans"/>
              <a:ea typeface="DM Sans"/>
              <a:cs typeface="DM Sans"/>
              <a:sym typeface="DM Sans"/>
            </a:endParaRPr>
          </a:p>
        </p:txBody>
      </p:sp>
    </p:spTree>
  </p:cSld>
  <p:clrMapOvr>
    <a:masterClrMapping/>
  </p:clrMapOvr>
</p:notes>
</file>

<file path=ppt/notesSlides/notesSlide19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55b38404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55b384045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Genérico en:  </a:t>
            </a:r>
            <a:r>
              <a:rPr lang="es" u="sng">
                <a:solidFill>
                  <a:schemeClr val="hlink"/>
                </a:solidFill>
                <a:latin typeface="DM Sans"/>
                <a:ea typeface="DM Sans"/>
                <a:cs typeface="DM Sans"/>
                <a:sym typeface="DM Sans"/>
                <a:hlinkClick r:id="rId3"/>
              </a:rPr>
              <a:t>https://github.com/CoderContenidos/PracticaIntegradoraCursoBackend</a:t>
            </a:r>
            <a:r>
              <a:rPr lang="es">
                <a:solidFill>
                  <a:schemeClr val="dk1"/>
                </a:solidFill>
                <a:latin typeface="DM Sans"/>
                <a:ea typeface="DM Sans"/>
                <a:cs typeface="DM Sans"/>
                <a:sym typeface="DM Sans"/>
              </a:rPr>
              <a:t> - La cuarta práctica integradora está en la rama “parte-4”</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9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55b384045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155b384045a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2287736baa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12287736baa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bee2d021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1bee2d0210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55b384045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155b384045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9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19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9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a137e64c7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1a137e64c76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97da37e967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97da37e96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97da37e967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97da37e967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Aprovecha complementando estas etapas con aquellas que apliques en la empresa donde labores, siempre es bueno que contemplen la razón de ser de cada etapa, además de ayudarlo a tener una perspectiva más amplia de otras stages que no puede visualizar en esta clase.</a:t>
            </a:r>
            <a:endParaRPr/>
          </a:p>
        </p:txBody>
      </p:sp>
    </p:spTree>
  </p:cSld>
  <p:clrMapOvr>
    <a:masterClrMapping/>
  </p:clrMapOvr>
</p:notes>
</file>

<file path=ppt/notesSlides/notesSlide19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97da37e96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97da37e96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c2781242b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c2781242b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Aprovecha complementando estas etapas con aquellas que apliques en la empresa donde labores, siempre es bueno que contemplen la razón de ser de cada etapa, además de ayudarlo a tener una perspectiva más amplia de otras stages que no puede visualizar en esta clase.</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671ed7b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12671ed7bc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c2781242b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c2781242b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Aprovecha complementando estas etapas con aquellas que apliques en la empresa donde labores, siempre es bueno que contemplen la razón de ser de cada etapa, además de ayudarlo a tener una perspectiva más amplia de otras stages que no puede visualizar en esta clase.</a:t>
            </a:r>
            <a:endParaRPr/>
          </a:p>
        </p:txBody>
      </p:sp>
    </p:spTree>
  </p:cSld>
  <p:clrMapOvr>
    <a:masterClrMapping/>
  </p:clrMapOvr>
</p:notes>
</file>

<file path=ppt/notesSlides/notesSlide19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8cee13459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198cee13459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97da37e96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97da37e96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bf498b094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bf498b094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97da37e967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97da37e96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97da37e967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97da37e967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be94de8ae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1be94de8ae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NOTA IMPORTANTE:</a:t>
            </a:r>
            <a:r>
              <a:rPr lang="es">
                <a:solidFill>
                  <a:schemeClr val="dk1"/>
                </a:solidFill>
                <a:latin typeface="DM Sans"/>
                <a:ea typeface="DM Sans"/>
                <a:cs typeface="DM Sans"/>
                <a:sym typeface="DM Sans"/>
              </a:rPr>
              <a:t> Profe, a continuación se te está presentando una de tantas alternativas para poder hacer el proceso de deploy que habíamos mencionado. Es importante que tengas en cuenta que estas diapositivas se han armado al momento en el que railway es lo suficientemente sólido para enseñarse, sin embargo: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tenemos conocimiento de cómo responderá en un futuro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tenemos conocimiento de si tendrá algún cambio o dejará de ser gratuito en algún momento como Heroku.</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Pedimos tu máxima comprensión para que puedas enseñar el proceso de deploy con esta herramienta SIEMPRE QUE TE SEA POSIBLE, en el momento en el que éste comience a generarte conflictos, deje de ser gratuito o algo parecido, confiamos en que podrás enseñar la alternativa que mejor te acople en ese momento (Fly.io, Vercel, Render, CloudFlare, etc).</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Si llegas a ocupar en algún momento una herramienta alternativa, PROCURA QUE ESTA SEA GRATUITA Y REPLICABLE POR EL ESTUDIANTE.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Recuerda además que este modelo de railway.app maneja un sistema de créditos, en el momento en el que tengas un agotamiento de créditos en la plataforma, basta con entrar con otra cuenta de correo electrónico (los 5USD de crédito se refrescan al mes, así que podrás estar permutando entre una y otra cuenta si así lo deseas).</a:t>
            </a:r>
            <a:endParaRPr>
              <a:solidFill>
                <a:schemeClr val="dk1"/>
              </a:solidFill>
              <a:latin typeface="DM Sans"/>
              <a:ea typeface="DM Sans"/>
              <a:cs typeface="DM Sans"/>
              <a:sym typeface="DM Sans"/>
            </a:endParaRPr>
          </a:p>
        </p:txBody>
      </p:sp>
    </p:spTree>
  </p:cSld>
  <p:clrMapOvr>
    <a:masterClrMapping/>
  </p:clrMapOvr>
</p:notes>
</file>

<file path=ppt/notesSlides/notesSlide19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98cee1345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198cee13459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c2781242b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c2781242b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b0e0aa93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1b0e0aa93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f3d990c0b2_2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f3d990c0b2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2128dbe834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12128dbe834_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2671ed7bc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12671ed7bc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0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b2a8e86604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b2a8e8660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bf498b094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bf498b094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bf498b094c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bf498b094c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bf498b094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bf498b094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bf498b094c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bf498b094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b2a8e86604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b2a8e8660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b2a8e8660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b2a8e8660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Profe, recomendamos compartir pantalla</a:t>
            </a:r>
            <a:endParaRPr/>
          </a:p>
        </p:txBody>
      </p:sp>
    </p:spTree>
  </p:cSld>
  <p:clrMapOvr>
    <a:masterClrMapping/>
  </p:clrMapOvr>
</p:notes>
</file>

<file path=ppt/notesSlides/notesSlide20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bfbc4727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bfbc4727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bf498b094c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bf498b094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bd81de426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bd81de426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f3eb72b74c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gf3eb72b74c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97da37e967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97da37e967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9f7d52455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19f7d524557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0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afd4c8c66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afd4c8c663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0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9f7d52455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9f7d52455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bf498b094c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1bf498b094c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20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a137e64c7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1a137e64c7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0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Profe, te recomendamos compartir pantalla</a:t>
            </a:r>
            <a:endParaRPr/>
          </a:p>
        </p:txBody>
      </p:sp>
    </p:spTree>
  </p:cSld>
  <p:clrMapOvr>
    <a:masterClrMapping/>
  </p:clrMapOvr>
</p:notes>
</file>

<file path=ppt/notesSlides/notesSlide20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80bf3c47e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80bf3c47e5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0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bd81de426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bd81de426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bd81de426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bd81de426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7c7f9a8e4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27c7f9a8e4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bf498b094c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bf498b094c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20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bf498b094c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bf498b094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b1995b4d7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b1995b4d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20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c32002db80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c32002db80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20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20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a137e64c7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1a137e64c76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0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97da37e967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97da37e967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97da37e967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97da37e967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Se elige explicar Stripe…</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2287736baa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12287736baa_0_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0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97da37e96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97da37e96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c2781242b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c2781242b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c2781242b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c2781242b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c28075cfd1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c28075cfd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98cee13459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198cee13459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 en este momento podría compartir algún problema o una mal práctica que haya sucedido y usted conozca. </a:t>
            </a:r>
            <a:endParaRPr>
              <a:latin typeface="DM Sans"/>
              <a:ea typeface="DM Sans"/>
              <a:cs typeface="DM Sans"/>
              <a:sym typeface="DM Sans"/>
            </a:endParaRPr>
          </a:p>
        </p:txBody>
      </p:sp>
    </p:spTree>
  </p:cSld>
  <p:clrMapOvr>
    <a:masterClrMapping/>
  </p:clrMapOvr>
</p:notes>
</file>

<file path=ppt/notesSlides/notesSlide20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c28075cfd1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1c28075cfd1_1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0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c28075cfd1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c28075cfd1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b0e0aa93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1b0e0aa93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c28075cfd1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1c28075cfd1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bf498b094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bf498b094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27c7f9a8e4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g127c7f9a8e4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0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c2781242b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c2781242b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97da37e96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97da37e96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cac13bf5d9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cac13bf5d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97da37e967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97da37e96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97da37e967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97da37e967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c32002db8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c32002db8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be94de8ae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1be94de8ae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p:txBody>
      </p:sp>
    </p:spTree>
  </p:cSld>
  <p:clrMapOvr>
    <a:masterClrMapping/>
  </p:clrMapOvr>
</p:notes>
</file>

<file path=ppt/notesSlides/notesSlide20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8cee1345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198cee13459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0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b2a8e86604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b2a8e8660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cac13bf5d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1cac13bf5d9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2671ed7bc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0" name="Google Shape;750;g12671ed7bcf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0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cac13bf5d9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cac13bf5d9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0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bf498b094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bf498b094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cac13bf5d9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cac13bf5d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Te dejo el arreglo de productos para que coincidan con el front:</a:t>
            </a:r>
            <a:endParaRPr/>
          </a:p>
          <a:p>
            <a:pPr marL="0" lvl="0" indent="0" algn="l" rtl="0">
              <a:lnSpc>
                <a:spcPct val="135714"/>
              </a:lnSpc>
              <a:spcBef>
                <a:spcPts val="0"/>
              </a:spcBef>
              <a:spcAft>
                <a:spcPts val="0"/>
              </a:spcAft>
              <a:buClr>
                <a:schemeClr val="dk1"/>
              </a:buClr>
              <a:buSzPts val="1100"/>
              <a:buFont typeface="Arial"/>
              <a:buNone/>
            </a:pPr>
            <a:r>
              <a:rPr lang="es" sz="850">
                <a:solidFill>
                  <a:srgbClr val="569CD6"/>
                </a:solidFill>
                <a:highlight>
                  <a:srgbClr val="1E1E1E"/>
                </a:highlight>
                <a:latin typeface="Courier New"/>
                <a:ea typeface="Courier New"/>
                <a:cs typeface="Courier New"/>
                <a:sym typeface="Courier New"/>
              </a:rPr>
              <a:t>const</a:t>
            </a:r>
            <a:r>
              <a:rPr lang="es" sz="850">
                <a:solidFill>
                  <a:srgbClr val="D4D4D4"/>
                </a:solidFill>
                <a:highlight>
                  <a:srgbClr val="1E1E1E"/>
                </a:highlight>
                <a:latin typeface="Courier New"/>
                <a:ea typeface="Courier New"/>
                <a:cs typeface="Courier New"/>
                <a:sym typeface="Courier New"/>
              </a:rPr>
              <a:t> </a:t>
            </a:r>
            <a:r>
              <a:rPr lang="es" sz="850">
                <a:solidFill>
                  <a:srgbClr val="4FC1FF"/>
                </a:solidFill>
                <a:highlight>
                  <a:srgbClr val="1E1E1E"/>
                </a:highlight>
                <a:latin typeface="Courier New"/>
                <a:ea typeface="Courier New"/>
                <a:cs typeface="Courier New"/>
                <a:sym typeface="Courier New"/>
              </a:rPr>
              <a:t>products</a:t>
            </a:r>
            <a:r>
              <a:rPr lang="es" sz="850">
                <a:solidFill>
                  <a:srgbClr val="D4D4D4"/>
                </a:solidFill>
                <a:highlight>
                  <a:srgbClr val="1E1E1E"/>
                </a:highlight>
                <a:latin typeface="Courier New"/>
                <a:ea typeface="Courier New"/>
                <a:cs typeface="Courier New"/>
                <a:sym typeface="Courier New"/>
              </a:rPr>
              <a:t> = [</a:t>
            </a:r>
            <a:endParaRPr sz="8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850">
                <a:solidFill>
                  <a:srgbClr val="D4D4D4"/>
                </a:solidFill>
                <a:highlight>
                  <a:srgbClr val="1E1E1E"/>
                </a:highlight>
                <a:latin typeface="Courier New"/>
                <a:ea typeface="Courier New"/>
                <a:cs typeface="Courier New"/>
                <a:sym typeface="Courier New"/>
              </a:rPr>
              <a:t>    { </a:t>
            </a:r>
            <a:r>
              <a:rPr lang="es" sz="850">
                <a:solidFill>
                  <a:srgbClr val="9CDCFE"/>
                </a:solidFill>
                <a:highlight>
                  <a:srgbClr val="1E1E1E"/>
                </a:highlight>
                <a:latin typeface="Courier New"/>
                <a:ea typeface="Courier New"/>
                <a:cs typeface="Courier New"/>
                <a:sym typeface="Courier New"/>
              </a:rPr>
              <a:t>id:</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1</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name:</a:t>
            </a:r>
            <a:r>
              <a:rPr lang="es" sz="850">
                <a:solidFill>
                  <a:srgbClr val="D4D4D4"/>
                </a:solidFill>
                <a:highlight>
                  <a:srgbClr val="1E1E1E"/>
                </a:highlight>
                <a:latin typeface="Courier New"/>
                <a:ea typeface="Courier New"/>
                <a:cs typeface="Courier New"/>
                <a:sym typeface="Courier New"/>
              </a:rPr>
              <a:t> </a:t>
            </a:r>
            <a:r>
              <a:rPr lang="es" sz="850">
                <a:solidFill>
                  <a:srgbClr val="CE9178"/>
                </a:solidFill>
                <a:highlight>
                  <a:srgbClr val="1E1E1E"/>
                </a:highlight>
                <a:latin typeface="Courier New"/>
                <a:ea typeface="Courier New"/>
                <a:cs typeface="Courier New"/>
                <a:sym typeface="Courier New"/>
              </a:rPr>
              <a:t>"papas"</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price:</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1000</a:t>
            </a:r>
            <a:r>
              <a:rPr lang="es"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850">
                <a:solidFill>
                  <a:srgbClr val="D4D4D4"/>
                </a:solidFill>
                <a:highlight>
                  <a:srgbClr val="1E1E1E"/>
                </a:highlight>
                <a:latin typeface="Courier New"/>
                <a:ea typeface="Courier New"/>
                <a:cs typeface="Courier New"/>
                <a:sym typeface="Courier New"/>
              </a:rPr>
              <a:t>    { </a:t>
            </a:r>
            <a:r>
              <a:rPr lang="es" sz="850">
                <a:solidFill>
                  <a:srgbClr val="9CDCFE"/>
                </a:solidFill>
                <a:highlight>
                  <a:srgbClr val="1E1E1E"/>
                </a:highlight>
                <a:latin typeface="Courier New"/>
                <a:ea typeface="Courier New"/>
                <a:cs typeface="Courier New"/>
                <a:sym typeface="Courier New"/>
              </a:rPr>
              <a:t>id:</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2</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name:</a:t>
            </a:r>
            <a:r>
              <a:rPr lang="es" sz="850">
                <a:solidFill>
                  <a:srgbClr val="D4D4D4"/>
                </a:solidFill>
                <a:highlight>
                  <a:srgbClr val="1E1E1E"/>
                </a:highlight>
                <a:latin typeface="Courier New"/>
                <a:ea typeface="Courier New"/>
                <a:cs typeface="Courier New"/>
                <a:sym typeface="Courier New"/>
              </a:rPr>
              <a:t> </a:t>
            </a:r>
            <a:r>
              <a:rPr lang="es" sz="850">
                <a:solidFill>
                  <a:srgbClr val="CE9178"/>
                </a:solidFill>
                <a:highlight>
                  <a:srgbClr val="1E1E1E"/>
                </a:highlight>
                <a:latin typeface="Courier New"/>
                <a:ea typeface="Courier New"/>
                <a:cs typeface="Courier New"/>
                <a:sym typeface="Courier New"/>
              </a:rPr>
              <a:t>"queso"</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price:</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500</a:t>
            </a:r>
            <a:r>
              <a:rPr lang="es"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850">
                <a:solidFill>
                  <a:srgbClr val="D4D4D4"/>
                </a:solidFill>
                <a:highlight>
                  <a:srgbClr val="1E1E1E"/>
                </a:highlight>
                <a:latin typeface="Courier New"/>
                <a:ea typeface="Courier New"/>
                <a:cs typeface="Courier New"/>
                <a:sym typeface="Courier New"/>
              </a:rPr>
              <a:t>    { </a:t>
            </a:r>
            <a:r>
              <a:rPr lang="es" sz="850">
                <a:solidFill>
                  <a:srgbClr val="9CDCFE"/>
                </a:solidFill>
                <a:highlight>
                  <a:srgbClr val="1E1E1E"/>
                </a:highlight>
                <a:latin typeface="Courier New"/>
                <a:ea typeface="Courier New"/>
                <a:cs typeface="Courier New"/>
                <a:sym typeface="Courier New"/>
              </a:rPr>
              <a:t>id:</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3</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name:</a:t>
            </a:r>
            <a:r>
              <a:rPr lang="es" sz="850">
                <a:solidFill>
                  <a:srgbClr val="D4D4D4"/>
                </a:solidFill>
                <a:highlight>
                  <a:srgbClr val="1E1E1E"/>
                </a:highlight>
                <a:latin typeface="Courier New"/>
                <a:ea typeface="Courier New"/>
                <a:cs typeface="Courier New"/>
                <a:sym typeface="Courier New"/>
              </a:rPr>
              <a:t> </a:t>
            </a:r>
            <a:r>
              <a:rPr lang="es" sz="850">
                <a:solidFill>
                  <a:srgbClr val="CE9178"/>
                </a:solidFill>
                <a:highlight>
                  <a:srgbClr val="1E1E1E"/>
                </a:highlight>
                <a:latin typeface="Courier New"/>
                <a:ea typeface="Courier New"/>
                <a:cs typeface="Courier New"/>
                <a:sym typeface="Courier New"/>
              </a:rPr>
              <a:t>"hamburguesa"</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price:</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1500</a:t>
            </a:r>
            <a:r>
              <a:rPr lang="es"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850">
                <a:solidFill>
                  <a:srgbClr val="D4D4D4"/>
                </a:solidFill>
                <a:highlight>
                  <a:srgbClr val="1E1E1E"/>
                </a:highlight>
                <a:latin typeface="Courier New"/>
                <a:ea typeface="Courier New"/>
                <a:cs typeface="Courier New"/>
                <a:sym typeface="Courier New"/>
              </a:rPr>
              <a:t>    { </a:t>
            </a:r>
            <a:r>
              <a:rPr lang="es" sz="850">
                <a:solidFill>
                  <a:srgbClr val="9CDCFE"/>
                </a:solidFill>
                <a:highlight>
                  <a:srgbClr val="1E1E1E"/>
                </a:highlight>
                <a:latin typeface="Courier New"/>
                <a:ea typeface="Courier New"/>
                <a:cs typeface="Courier New"/>
                <a:sym typeface="Courier New"/>
              </a:rPr>
              <a:t>id:</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4</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name:</a:t>
            </a:r>
            <a:r>
              <a:rPr lang="es" sz="850">
                <a:solidFill>
                  <a:srgbClr val="D4D4D4"/>
                </a:solidFill>
                <a:highlight>
                  <a:srgbClr val="1E1E1E"/>
                </a:highlight>
                <a:latin typeface="Courier New"/>
                <a:ea typeface="Courier New"/>
                <a:cs typeface="Courier New"/>
                <a:sym typeface="Courier New"/>
              </a:rPr>
              <a:t> </a:t>
            </a:r>
            <a:r>
              <a:rPr lang="es" sz="850">
                <a:solidFill>
                  <a:srgbClr val="CE9178"/>
                </a:solidFill>
                <a:highlight>
                  <a:srgbClr val="1E1E1E"/>
                </a:highlight>
                <a:latin typeface="Courier New"/>
                <a:ea typeface="Courier New"/>
                <a:cs typeface="Courier New"/>
                <a:sym typeface="Courier New"/>
              </a:rPr>
              <a:t>"soda"</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price:</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1000</a:t>
            </a:r>
            <a:r>
              <a:rPr lang="es"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850">
                <a:solidFill>
                  <a:srgbClr val="D4D4D4"/>
                </a:solidFill>
                <a:highlight>
                  <a:srgbClr val="1E1E1E"/>
                </a:highlight>
                <a:latin typeface="Courier New"/>
                <a:ea typeface="Courier New"/>
                <a:cs typeface="Courier New"/>
                <a:sym typeface="Courier New"/>
              </a:rPr>
              <a:t>    { </a:t>
            </a:r>
            <a:r>
              <a:rPr lang="es" sz="850">
                <a:solidFill>
                  <a:srgbClr val="9CDCFE"/>
                </a:solidFill>
                <a:highlight>
                  <a:srgbClr val="1E1E1E"/>
                </a:highlight>
                <a:latin typeface="Courier New"/>
                <a:ea typeface="Courier New"/>
                <a:cs typeface="Courier New"/>
                <a:sym typeface="Courier New"/>
              </a:rPr>
              <a:t>id:</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5</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name:</a:t>
            </a:r>
            <a:r>
              <a:rPr lang="es" sz="850">
                <a:solidFill>
                  <a:srgbClr val="D4D4D4"/>
                </a:solidFill>
                <a:highlight>
                  <a:srgbClr val="1E1E1E"/>
                </a:highlight>
                <a:latin typeface="Courier New"/>
                <a:ea typeface="Courier New"/>
                <a:cs typeface="Courier New"/>
                <a:sym typeface="Courier New"/>
              </a:rPr>
              <a:t> </a:t>
            </a:r>
            <a:r>
              <a:rPr lang="es" sz="850">
                <a:solidFill>
                  <a:srgbClr val="CE9178"/>
                </a:solidFill>
                <a:highlight>
                  <a:srgbClr val="1E1E1E"/>
                </a:highlight>
                <a:latin typeface="Courier New"/>
                <a:ea typeface="Courier New"/>
                <a:cs typeface="Courier New"/>
                <a:sym typeface="Courier New"/>
              </a:rPr>
              <a:t>"golosinas"</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price:</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800</a:t>
            </a:r>
            <a:r>
              <a:rPr lang="es"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notes>
</file>

<file path=ppt/notesSlides/notesSlide20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cac13bf5d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cac13bf5d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cac13bf5d9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cac13bf5d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bf498b094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bf498b094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IMPORTANTE: Te recomendamos ampliamente que hagas console.logs del movimiento, para que puedas explicar la estructura interna de todo lo que implica un paymentIntent, al ser un ejemplo, la idea no es desglosarlo en diapositivas, sino que te tomes el tiempo que tú consideres necesario para señalar los puntos que quieras.</a:t>
            </a:r>
            <a:endParaRPr/>
          </a:p>
          <a:p>
            <a:pPr marL="0" lvl="0" indent="0" algn="l" rtl="0">
              <a:spcBef>
                <a:spcPts val="0"/>
              </a:spcBef>
              <a:spcAft>
                <a:spcPts val="0"/>
              </a:spcAft>
              <a:buNone/>
            </a:pPr>
            <a:endParaRPr/>
          </a:p>
        </p:txBody>
      </p:sp>
    </p:spTree>
  </p:cSld>
  <p:clrMapOvr>
    <a:masterClrMapping/>
  </p:clrMapOvr>
</p:notes>
</file>

<file path=ppt/notesSlides/notesSlide20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cac13bf5d9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cac13bf5d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9f7d52455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9f7d524557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0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cac13bf5d9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1cac13bf5d9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0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9f7d52455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9f7d52455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2671ed7bc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g12671ed7bcf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cac13bf5d9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cac13bf5d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bf498b094c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bf498b094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cac13bf5d9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cac13bf5d9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cac13bf5d9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cac13bf5d9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cac13bf5d9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1cac13bf5d9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b2a8e86604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b2a8e8660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b2a8e8660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b2a8e8660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Profe, recomendamos compartir pantalla</a:t>
            </a:r>
            <a:endParaRPr/>
          </a:p>
        </p:txBody>
      </p:sp>
    </p:spTree>
  </p:cSld>
  <p:clrMapOvr>
    <a:masterClrMapping/>
  </p:clrMapOvr>
</p:notes>
</file>

<file path=ppt/notesSlides/notesSlide20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bfbc4727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bfbc4727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cac13bf5d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1cac13bf5d9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cac13bf5d9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cac13bf5d9_0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NOTA IMPORTANTE: Profe, sabemos que muchos estudiantes no se llevan con el frontend, de manera que el desarrollo de las vistas para el flujo de compra dependerá del peso que hayas dado tú al desarrollo de vistas en el curso.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27c7f9a8e4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27c7f9a8e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c32002db80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1c32002db80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NOTA IMPORTANTE: Profe, sabemos que muchos estudiantes no se llevan con el frontend, de manera que el desarrollo de las vistas para el flujo de compra dependerá del peso que hayas dado tú al desarrollo de vistas en el curso. </a:t>
            </a:r>
            <a:endParaRPr/>
          </a:p>
        </p:txBody>
      </p:sp>
    </p:spTree>
  </p:cSld>
  <p:clrMapOvr>
    <a:masterClrMapping/>
  </p:clrMapOvr>
</p:notes>
</file>

<file path=ppt/notesSlides/notesSlide20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cac13bf5d9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1cac13bf5d9_0_3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25637c3d2b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5" name="Google Shape;775;g125637c3d2b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2671ed7bc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2671ed7bcf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f3d990c0b2_7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f3d990c0b2_7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cifras.</a:t>
            </a:r>
            <a:endParaRPr>
              <a:latin typeface="DM Sans"/>
              <a:ea typeface="DM Sans"/>
              <a:cs typeface="DM Sans"/>
              <a:sym typeface="DM Sans"/>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2671ed7bc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2671ed7bcf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2671ed7bcf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g12671ed7bcf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671ed7bcf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8" name="Google Shape;808;g12671ed7bcf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Te recomiendo profundizar más sobre esta parte de fileSystem. Si bien los elementos síncronos y de callbacks existen y son utilizados, éstas serán las que utilizarán para su desafío entregable y para las clases más adelante. Si sientes que te está tomando mucho tiempo el desarrollo de los primeros dos (síncronos y callbacks), entonces te recomiendo no profundizar tanto en ellos y concentrarte más aquí. </a:t>
            </a:r>
            <a:endParaRPr>
              <a:latin typeface="DM Sans"/>
              <a:ea typeface="DM Sans"/>
              <a:cs typeface="DM Sans"/>
              <a:sym typeface="DM Sans"/>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2671ed7bcf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12671ed7bcf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2671ed7bcf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g12671ed7bcf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2671ed7bcf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1" name="Google Shape;831;g12671ed7bcf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27c7f9a8e4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27c7f9a8e4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2671ed7bcf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7" name="Google Shape;847;g12671ed7bcf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2671ed7bcf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g12671ed7bcf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267f35782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9" name="Google Shape;859;g1267f357822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Para evitar explicaciones que no tienen un enorme valor, te recomiendo que hagas una aclaración rápida de lo que es el replacer y por qué se suele utilizar el \t. No se coloca en la diapositiva por ser una explicación bastante breve.</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218ead9b96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g1218ead9b96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67f35782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g1267f357822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671ed7bcf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2671ed7bcf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2671ed7bcf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12671ed7bcf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67f357822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g1267f35782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67f357822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67f357822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267f357822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g1267f357822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267f357822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0" name="Google Shape;920;g1267f35782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267f357822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7" name="Google Shape;927;g1267f357822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r>
              <a:rPr lang="es" b="1">
                <a:solidFill>
                  <a:schemeClr val="dk1"/>
                </a:solidFill>
                <a:latin typeface="DM Sans"/>
                <a:ea typeface="DM Sans"/>
                <a:cs typeface="DM Sans"/>
                <a:sym typeface="DM Sans"/>
              </a:rPr>
              <a:t>A pesar de que los datos viajan comúnmente a través de la web en formato JSON, no necesitamos un lector de archivos para recibirlos, donde sí solemos utilizarlo es para leer jsons internos (aunque recientemente existe la manera de importarlos ya directamente con require o con import), o para leer certs, tal vez algunas keys, etc. También se puede utilizar como método de almacenamiento de sesiones para sistemas pequeños.</a:t>
            </a:r>
            <a:endParaRPr>
              <a:latin typeface="DM Sans"/>
              <a:ea typeface="DM Sans"/>
              <a:cs typeface="DM Sans"/>
              <a:sym typeface="DM Sans"/>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1af22068b0_8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1af22068b0_8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1af22068b0_8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1af22068b0_8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2128dbe834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7" name="Google Shape;867;g12128dbe834_0_5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1267f35782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1267f35782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229fb7e1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1229fb7e1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267f35782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267f35782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indicar a tus alumnos que el entregable es muy similar al entregable de clases que habían hecho anteriormente, sólo que esta vez tienen que hacerlo con fileSystem.</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267f357822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267f35782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Nota:</a:t>
            </a:r>
            <a:endParaRPr>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 todos los entregables tendrán una descripción de test tan amplia como este. Es importante hacer un “¿Cómo evaluaremos este entregable?” más amplio en esta situación, porque es su primer entregable y necesitan ir conociendo la mecánica de evaluación. Conforme se avance en el curso, los test cases pueden</a:t>
            </a:r>
            <a:endParaRPr>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ser más concisos.</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267f357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1267f3579e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2459b0aaf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2459b0aaf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67f3579e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1267f3579e2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267f3579e2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267f3579e2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267f3579e2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g1267f3579e2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267f3579e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267f3579e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267f3579e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267f3579e2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1267f3579e2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267f3579e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1267f3579e2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267f3579e2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g1267f3579e2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Aclarar que no son todos los módulos nativos Node js, sólo algunos de los más importantes. </a:t>
            </a:r>
            <a:endParaRPr>
              <a:solidFill>
                <a:schemeClr val="dk1"/>
              </a:solidFill>
              <a:latin typeface="DM Sans"/>
              <a:ea typeface="DM Sans"/>
              <a:cs typeface="DM Sans"/>
              <a:sym typeface="DM Sans"/>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67f3579e2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g1267f3579e2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267f3579e2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267f3579e2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218ead9b96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2" name="Google Shape;882;g1218ead9b96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267f3579e2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267f3579e2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se recomienda que utilices el método Hmac de Crypto (como se sugiere en el código que se te proporcionó). Te recomendamos no utilizar demasiado tiempo en explicar el funcionamiento interno de crypto (porque es muy complejo), sólo muéstrales el código que implica hashear y comparar una contraseña. Si haces esto, no tendrás apuros de tiempo.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287c5a2e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287c5a2e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2671ed7bcf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g12671ed7bcf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671ed7bcf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g12671ed7bcf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67f3579e2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267f3579e2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t>Página oficial de NPM </a:t>
            </a:r>
            <a:r>
              <a:rPr lang="es"/>
              <a:t>Cuenta con un link directo a la página</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267f3579e2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g1267f3579e2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267f3579e2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g1267f3579e2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67f3579e2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1267f3579e2_0_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267f3579e2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1267f3579e2_0_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267f3579e2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g1267f3579e2_0_4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Te recomiendo que muestres los pasos a tus estudiantes como un flujo. ¡Las diapositivas son recursos de repaso para ellos! Si explicas el paso a paso con la lentitud que se hace en las diapositivas, puede que no te alcance el tiempo para ver los versionados e instalaciones globales. </a:t>
            </a:r>
            <a:r>
              <a:rPr lang="es" b="1">
                <a:solidFill>
                  <a:schemeClr val="dk1"/>
                </a:solidFill>
                <a:latin typeface="DM Sans"/>
                <a:ea typeface="DM Sans"/>
                <a:cs typeface="DM Sans"/>
                <a:sym typeface="DM Sans"/>
              </a:rPr>
              <a:t>evalúalo según el flujo de tu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2128dbe834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g12128dbe834_0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267f3579e2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g1267f3579e2_0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287c5a2e8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g1287c5a2e8b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267f3579e2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1267f3579e2_0_5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Puedes explicar que con npm init -y se puede dar skip a los pasos de selección, indicando las precauciones que hay que tomar al usar npm init -y</a:t>
            </a:r>
            <a:endParaRPr>
              <a:latin typeface="DM Sans"/>
              <a:ea typeface="DM Sans"/>
              <a:cs typeface="DM Sans"/>
              <a:sym typeface="DM Sans"/>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267f3579e2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267f3579e2_0_5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u="sng">
                <a:latin typeface="DM Sans"/>
                <a:ea typeface="DM Sans"/>
                <a:cs typeface="DM Sans"/>
                <a:sym typeface="DM Sans"/>
              </a:rPr>
              <a:t>momentjs</a:t>
            </a:r>
            <a:r>
              <a:rPr lang="es">
                <a:latin typeface="DM Sans"/>
                <a:ea typeface="DM Sans"/>
                <a:cs typeface="DM Sans"/>
                <a:sym typeface="DM Sans"/>
              </a:rPr>
              <a:t> tiene adjunto el link de la librería en caso de querer mostrar de qué se trata.</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Explicar qué implica node_modules, abrir la carpeta para mostrar a los estudiantes</a:t>
            </a:r>
            <a:endParaRPr>
              <a:latin typeface="DM Sans"/>
              <a:ea typeface="DM Sans"/>
              <a:cs typeface="DM Sans"/>
              <a:sym typeface="DM Sans"/>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267f3579e2_0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g1267f3579e2_0_5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267f3579e2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6" name="Google Shape;796;g1267f3579e2_0_5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267f3579e2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g1267f3579e2_0_5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r>
              <a:rPr lang="es" sz="1000">
                <a:solidFill>
                  <a:schemeClr val="dk1"/>
                </a:solidFill>
                <a:latin typeface="DM Sans"/>
                <a:ea typeface="DM Sans"/>
                <a:cs typeface="DM Sans"/>
                <a:sym typeface="DM Sans"/>
              </a:rPr>
              <a:t>Si los módulos que instalo son de terceras personas, ¿Cómo saber qué puedo hacer con ellos y qué no?</a:t>
            </a:r>
            <a:endParaRPr sz="1000">
              <a:solidFill>
                <a:schemeClr val="dk1"/>
              </a:solidFill>
              <a:latin typeface="DM Sans"/>
              <a:ea typeface="DM Sans"/>
              <a:cs typeface="DM Sans"/>
              <a:sym typeface="DM Sans"/>
            </a:endParaRPr>
          </a:p>
          <a:p>
            <a:pPr marL="914400" lvl="1" indent="-292100" algn="l" rtl="0">
              <a:spcBef>
                <a:spcPts val="0"/>
              </a:spcBef>
              <a:spcAft>
                <a:spcPts val="0"/>
              </a:spcAft>
              <a:buClr>
                <a:schemeClr val="dk1"/>
              </a:buClr>
              <a:buSzPts val="1000"/>
              <a:buFont typeface="DM Sans"/>
              <a:buChar char="○"/>
            </a:pPr>
            <a:r>
              <a:rPr lang="es" sz="1000">
                <a:solidFill>
                  <a:schemeClr val="dk1"/>
                </a:solidFill>
                <a:latin typeface="DM Sans"/>
                <a:ea typeface="DM Sans"/>
                <a:cs typeface="DM Sans"/>
                <a:sym typeface="DM Sans"/>
              </a:rPr>
              <a:t>Cada módulo que instalamos, debe contar con una documentación en su página oficial o en la misma página de npm, donde explicará el alcance que tiene su módulo y algún o algunos ejemplos de cómo utilizarlo. Si un módulo no tiene documentación </a:t>
            </a:r>
            <a:r>
              <a:rPr lang="es" sz="1000" b="1">
                <a:solidFill>
                  <a:schemeClr val="dk1"/>
                </a:solidFill>
                <a:latin typeface="DM Sans"/>
                <a:ea typeface="DM Sans"/>
                <a:cs typeface="DM Sans"/>
                <a:sym typeface="DM Sans"/>
              </a:rPr>
              <a:t>piénsalo dos veces, puede no ser confiable</a:t>
            </a:r>
            <a:endParaRPr sz="1000">
              <a:solidFill>
                <a:schemeClr val="dk1"/>
              </a:solidFill>
              <a:latin typeface="DM Sans"/>
              <a:ea typeface="DM Sans"/>
              <a:cs typeface="DM Sans"/>
              <a:sym typeface="DM Sans"/>
            </a:endParaRPr>
          </a:p>
          <a:p>
            <a:pPr marL="457200" lvl="0" indent="-292100" algn="l" rtl="0">
              <a:spcBef>
                <a:spcPts val="0"/>
              </a:spcBef>
              <a:spcAft>
                <a:spcPts val="0"/>
              </a:spcAft>
              <a:buClr>
                <a:schemeClr val="dk1"/>
              </a:buClr>
              <a:buSzPts val="1000"/>
              <a:buFont typeface="DM Sans"/>
              <a:buChar char="-"/>
            </a:pPr>
            <a:r>
              <a:rPr lang="es" sz="1000">
                <a:solidFill>
                  <a:schemeClr val="dk1"/>
                </a:solidFill>
                <a:latin typeface="DM Sans"/>
                <a:ea typeface="DM Sans"/>
                <a:cs typeface="DM Sans"/>
                <a:sym typeface="DM Sans"/>
              </a:rPr>
              <a:t>¿Debo hacer la instalación del módulo en cada proyecto que vaya a hacer?</a:t>
            </a:r>
            <a:endParaRPr sz="1000">
              <a:solidFill>
                <a:schemeClr val="dk1"/>
              </a:solidFill>
              <a:latin typeface="DM Sans"/>
              <a:ea typeface="DM Sans"/>
              <a:cs typeface="DM Sans"/>
              <a:sym typeface="DM Sans"/>
            </a:endParaRPr>
          </a:p>
          <a:p>
            <a:pPr marL="914400" lvl="1" indent="-292100" algn="l" rtl="0">
              <a:spcBef>
                <a:spcPts val="0"/>
              </a:spcBef>
              <a:spcAft>
                <a:spcPts val="0"/>
              </a:spcAft>
              <a:buClr>
                <a:schemeClr val="dk1"/>
              </a:buClr>
              <a:buSzPts val="1000"/>
              <a:buFont typeface="DM Sans"/>
              <a:buChar char="-"/>
            </a:pPr>
            <a:r>
              <a:rPr lang="es" sz="1000">
                <a:solidFill>
                  <a:schemeClr val="dk1"/>
                </a:solidFill>
                <a:latin typeface="DM Sans"/>
                <a:ea typeface="DM Sans"/>
                <a:cs typeface="DM Sans"/>
                <a:sym typeface="DM Sans"/>
              </a:rPr>
              <a:t>Es recomendable. Se verá unas diapositivas más adelante la instalación global, donde se explicará para qué sirve y por qué no hay que instalar un módulo único para todos los proyectos.</a:t>
            </a:r>
            <a:endParaRPr sz="1000">
              <a:solidFill>
                <a:schemeClr val="dk1"/>
              </a:solidFill>
              <a:latin typeface="DM Sans"/>
              <a:ea typeface="DM Sans"/>
              <a:cs typeface="DM Sans"/>
              <a:sym typeface="DM Sans"/>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27e5223b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1" name="Google Shape;811;g127e5223bb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27e5223bb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g127e5223bb3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27e5223bb3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g127e5223bb3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1b28027ff2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1b28027ff2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27e5223bb3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g127e5223bb3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27e5223bb3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127e5223bb3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27e5223bb3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127e5223bb3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27e5223bb3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 name="Google Shape;851;g127e5223bb3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27e5223bb3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g127e5223bb3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27e5223bb3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3" name="Google Shape;863;g127e5223bb3_0_3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Sabemos que hay más operadores de control de versiones, sin embargo, mencionamos estos dos para no saturar de información a los estudiantes y que sea entendible con lo que se ha mencionado.</a:t>
            </a:r>
            <a:endParaRPr>
              <a:latin typeface="DM Sans"/>
              <a:ea typeface="DM Sans"/>
              <a:cs typeface="DM Sans"/>
              <a:sym typeface="DM Sans"/>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2829b8b5e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2" name="Google Shape;872;g12829b8b5e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27e5223bb3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127e5223bb3_0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27e5223bb3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g127e5223bb3_0_3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27e5223bb3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g127e5223bb3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f3d990c0b2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f3d990c0b2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27da238b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67f357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g1267f3579e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267f3579e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g1267f3579e2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27da238b60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127da238b60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Al mencionar una configuración por defecto, menciona que sí se puede configurar para que sólo atienda clientes específicos por seguridad, pero no será nuestro caso de momento.</a:t>
            </a:r>
            <a:endParaRPr>
              <a:latin typeface="DM Sans"/>
              <a:ea typeface="DM Sans"/>
              <a:cs typeface="DM Sans"/>
              <a:sym typeface="DM Sans"/>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7da238b60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g127da238b60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El servidor, a diferencia de nuestros programas convencionales, queda </a:t>
            </a:r>
            <a:r>
              <a:rPr lang="es" b="1">
                <a:solidFill>
                  <a:schemeClr val="dk1"/>
                </a:solidFill>
                <a:latin typeface="DM Sans"/>
                <a:ea typeface="DM Sans"/>
                <a:cs typeface="DM Sans"/>
                <a:sym typeface="DM Sans"/>
              </a:rPr>
              <a:t>escuchando, </a:t>
            </a:r>
            <a:r>
              <a:rPr lang="es">
                <a:solidFill>
                  <a:schemeClr val="dk1"/>
                </a:solidFill>
                <a:latin typeface="DM Sans"/>
                <a:ea typeface="DM Sans"/>
                <a:cs typeface="DM Sans"/>
                <a:sym typeface="DM Sans"/>
              </a:rPr>
              <a:t>eso significa que se mantendrá activo a cualquier evento que implique una petición de cualquier lado. El servidor sólo puede detenerse si ocurre un error que no pueda controlar, o si llamamos a alguna instrucción que lo finalice.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1b28027ff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2" name="Google Shape;912;g11b28027ff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27da238b6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27da238b6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Cuando comenzamos a explicar el protocolo a los estudiantes, es normal que alguno de éstos tenga problemas para entender cómo funciona todo el intercambio de información, muchos vienen de cursos de frontend, entonces hay que hacer esta aclaración, para que sepan </a:t>
            </a:r>
            <a:r>
              <a:rPr lang="es" b="1">
                <a:solidFill>
                  <a:schemeClr val="dk1"/>
                </a:solidFill>
                <a:latin typeface="DM Sans"/>
                <a:ea typeface="DM Sans"/>
                <a:cs typeface="DM Sans"/>
                <a:sym typeface="DM Sans"/>
              </a:rPr>
              <a:t>de qué lado están jugando, </a:t>
            </a:r>
            <a:r>
              <a:rPr lang="es">
                <a:solidFill>
                  <a:schemeClr val="dk1"/>
                </a:solidFill>
                <a:latin typeface="DM Sans"/>
                <a:ea typeface="DM Sans"/>
                <a:cs typeface="DM Sans"/>
                <a:sym typeface="DM Sans"/>
              </a:rPr>
              <a:t>ya les explicamos backend, pero no lo han aterrizado de manera técnica, esta clase es el punto perfecto para que tengan bien delimitado esto, pues de otra forma no terminarán de entender cuál es su propósito en este curso.</a:t>
            </a:r>
            <a:endParaRPr>
              <a:latin typeface="DM Sans"/>
              <a:ea typeface="DM Sans"/>
              <a:cs typeface="DM Sans"/>
              <a:sym typeface="DM Sans"/>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3241c9a71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13241c9a71d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Cuando comenzamos a explicar el protocolo a los estudiantes, es normal que alguno de éstos tenga problemas para entender cómo funciona todo el intercambio de información, muchos vienen de cursos de frontend, entonces hay que hacer esta aclaración, para que sepan </a:t>
            </a:r>
            <a:r>
              <a:rPr lang="es" b="1">
                <a:solidFill>
                  <a:schemeClr val="dk1"/>
                </a:solidFill>
                <a:latin typeface="DM Sans"/>
                <a:ea typeface="DM Sans"/>
                <a:cs typeface="DM Sans"/>
                <a:sym typeface="DM Sans"/>
              </a:rPr>
              <a:t>de qué lado están jugando, </a:t>
            </a:r>
            <a:r>
              <a:rPr lang="es">
                <a:solidFill>
                  <a:schemeClr val="dk1"/>
                </a:solidFill>
                <a:latin typeface="DM Sans"/>
                <a:ea typeface="DM Sans"/>
                <a:cs typeface="DM Sans"/>
                <a:sym typeface="DM Sans"/>
              </a:rPr>
              <a:t>ya les explicamos backend, pero no lo han aterrizado de manera técnica, esta clase es el punto perfecto para que tengan bien delimitado esto, pues de otra forma no terminarán de entender cuál es su propósito en este curso.</a:t>
            </a:r>
            <a:endParaRPr>
              <a:latin typeface="DM Sans"/>
              <a:ea typeface="DM Sans"/>
              <a:cs typeface="DM Sans"/>
              <a:sym typeface="DM Sans"/>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27da238b6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127da238b60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267f3579e2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267f3579e2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Es un buen punto para aclarar por qué aquí sí estamos haciendo instalación global, a pesar de que habíamos mencionado su peligro anteriormente.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Es posible que algunos estudiantes tengan problema corriendo instalaciones globales desde visual studio code, o puede que tengan problemas al correr nodemon por primera vez. Corroborar con los estudiantes si lo están corriendo desde powershell. En caso de que les salga el error “la ejecución de scripts está deshabilitada en el sistema”, deberán abrir una consola de powershell y correr el comando: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sz="1300" b="1" i="1">
                <a:solidFill>
                  <a:srgbClr val="212121"/>
                </a:solidFill>
                <a:highlight>
                  <a:srgbClr val="FFFFFF"/>
                </a:highlight>
              </a:rPr>
              <a:t>Set-ExecutionPolicy Unrestricted</a:t>
            </a:r>
            <a:endParaRPr sz="1300" b="1" i="1">
              <a:solidFill>
                <a:srgbClr val="212121"/>
              </a:solidFill>
              <a:highlight>
                <a:srgbClr val="FFFFFF"/>
              </a:highlight>
            </a:endParaRPr>
          </a:p>
          <a:p>
            <a:pPr marL="0" lvl="0" indent="0" algn="l" rtl="0">
              <a:lnSpc>
                <a:spcPct val="100000"/>
              </a:lnSpc>
              <a:spcBef>
                <a:spcPts val="0"/>
              </a:spcBef>
              <a:spcAft>
                <a:spcPts val="0"/>
              </a:spcAft>
              <a:buNone/>
            </a:pPr>
            <a:endParaRPr sz="1300" b="1" i="1">
              <a:solidFill>
                <a:srgbClr val="212121"/>
              </a:solidFill>
              <a:highlight>
                <a:srgbClr val="FFFFFF"/>
              </a:highlight>
            </a:endParaRPr>
          </a:p>
          <a:p>
            <a:pPr marL="0" lvl="0" indent="0" algn="l" rtl="0">
              <a:lnSpc>
                <a:spcPct val="100000"/>
              </a:lnSpc>
              <a:spcBef>
                <a:spcPts val="0"/>
              </a:spcBef>
              <a:spcAft>
                <a:spcPts val="0"/>
              </a:spcAft>
              <a:buNone/>
            </a:pPr>
            <a:r>
              <a:rPr lang="es">
                <a:solidFill>
                  <a:srgbClr val="212121"/>
                </a:solidFill>
                <a:highlight>
                  <a:srgbClr val="FFFFFF"/>
                </a:highlight>
              </a:rPr>
              <a:t>Corroborar con los estudiantes si esto les solucionó el problema, en caso contrario, habrá que revisar el problema de manera más interna (aquí de puedes apoyar de tus compañeros tutores para que atiendan al alumno por privado)</a:t>
            </a:r>
            <a:endParaRPr>
              <a:solidFill>
                <a:srgbClr val="212121"/>
              </a:solidFill>
              <a:highlight>
                <a:srgbClr val="FFFFFF"/>
              </a:highlight>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27da238b60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27da238b60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Procura no utilizar mucho tiempo en este ejemplo, la implementación que realmente nos interesa es la de Expressjs. Este módulo no lo volverán a utilizar en el resto de su curso. Lo único en lo que se recomienda profundizar a lo largo de este ejemplo, es recalcar cómo el servidor se queda escuchando por peticiones y que no finaliza abruptamente.</a:t>
            </a:r>
            <a:endParaRPr>
              <a:latin typeface="DM Sans"/>
              <a:ea typeface="DM Sans"/>
              <a:cs typeface="DM Sans"/>
              <a:sym typeface="DM Sans"/>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97bf1312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97bf131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97bf13127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97bf1312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27da238b60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127da238b60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27da238b60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127da238b60_0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Sabemos que la comunidad de desarrolladores está dividida en definir a Express js como una librería o como un framework minimalista, aquí se menciona como un framework, pero se recomienda indicar que “cualquier enfoque de estos dos está bien”.</a:t>
            </a:r>
            <a:endParaRPr>
              <a:latin typeface="DM Sans"/>
              <a:ea typeface="DM Sans"/>
              <a:cs typeface="DM Sans"/>
              <a:sym typeface="DM Sans"/>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27da238b60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27da238b60_0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96d7c2cc9_5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1396d7c2cc9_5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2128dbe834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8" name="Google Shape;918;g12128dbe834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27da238b60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27da238b60_0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todos estos pasos son para llevar de la mano al estudiante, si puedes explicar los tres pasos sin necesidad de tener que pasar por las diapositivas, te ayudas ahorrándote un poco más de tiempo, para así concentrarte en los desafíos de express</a:t>
            </a:r>
            <a:endParaRPr>
              <a:latin typeface="DM Sans"/>
              <a:ea typeface="DM Sans"/>
              <a:cs typeface="DM Sans"/>
              <a:sym typeface="DM Sans"/>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27da238b60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27da238b60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27da238b60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127da238b60_0_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Hacer mención muy clara sobre colocar el </a:t>
            </a:r>
            <a:r>
              <a:rPr lang="es" b="1">
                <a:latin typeface="DM Sans"/>
                <a:ea typeface="DM Sans"/>
                <a:cs typeface="DM Sans"/>
                <a:sym typeface="DM Sans"/>
              </a:rPr>
              <a:t>type</a:t>
            </a:r>
            <a:r>
              <a:rPr lang="es">
                <a:latin typeface="DM Sans"/>
                <a:ea typeface="DM Sans"/>
                <a:cs typeface="DM Sans"/>
                <a:sym typeface="DM Sans"/>
              </a:rPr>
              <a:t>:</a:t>
            </a:r>
            <a:r>
              <a:rPr lang="es" b="1">
                <a:latin typeface="DM Sans"/>
                <a:ea typeface="DM Sans"/>
                <a:cs typeface="DM Sans"/>
                <a:sym typeface="DM Sans"/>
              </a:rPr>
              <a:t>module</a:t>
            </a:r>
            <a:r>
              <a:rPr lang="es">
                <a:latin typeface="DM Sans"/>
                <a:ea typeface="DM Sans"/>
                <a:cs typeface="DM Sans"/>
                <a:sym typeface="DM Sans"/>
              </a:rPr>
              <a:t> al momento de querer utilizar import basado en module.</a:t>
            </a:r>
            <a:endParaRPr>
              <a:latin typeface="DM Sans"/>
              <a:ea typeface="DM Sans"/>
              <a:cs typeface="DM Sans"/>
              <a:sym typeface="DM Sans"/>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27da238b60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127da238b60_0_4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397bf1312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397bf1312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397bf13127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397bf1312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267f3579e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267f3579e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1267f3579e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27da238b60_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27da238b60_0_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267f3579e2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1267f3579e2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2459b0aaf0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2459b0aaf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267f3579e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1267f3579e2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obviamos req.path y req.method</a:t>
            </a:r>
            <a:endParaRPr>
              <a:latin typeface="DM Sans"/>
              <a:ea typeface="DM Sans"/>
              <a:cs typeface="DM Sans"/>
              <a:sym typeface="DM Sans"/>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27da238b60_0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127da238b60_0_5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3241c9a71d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13241c9a71d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27da238b60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27da238b60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27da238b60_0_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27da238b60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1b8ecd9da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11b8ecd9da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397bf1312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397bf1312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397bf13127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397bf1312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1b8ecd9da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11b8ecd9da7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1b8ecd9da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11b8ecd9da7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2459b0aaf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2459b0aaf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b8ecd9da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11b8ecd9da7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397bf13127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397bf13127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1b8ecd9da7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1b8ecd9da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b8ecd9da7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11b8ecd9da7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397bf13127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397bf13127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b8ecd9da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1b8ecd9da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1b8ecd9da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6" name="Google Shape;686;g11b8ecd9da7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1b8ecd9da7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11b8ecd9da7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3241c9a71d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13241c9a71d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1b8ecd9da7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11b8ecd9da7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2459b0aaf0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2459b0aaf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DM Sans"/>
              <a:ea typeface="DM Sans"/>
              <a:cs typeface="DM Sans"/>
              <a:sym typeface="DM Sans"/>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1b8ecd9da7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11b8ecd9da7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Recomiendo enormemente plantear un afterclass de apoyo para este entregable, ya que muchos estudiantes suelen estancarse al no entender cómo conectar lo que ya llevan con esta nueva implementación del servidor. Este es de los pocos puntos en los que los estudiantes no saben cómo conectar las cosas, así que no siempre será necesario apoyarlos tanto como en este entregable.</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Asimismo, te recomiendo que hagas énfasis en indicar a los estudiantes que este será el proyecto sobre el cual comenzarán a trabajar su proyecto final, esto les ayudará a dar el seguimiento necesario a este proyecto, ya ellos decidirán si los otros desafíos los arman sobre este mismo proyecto, o si lo hacen todo en proyectos separados y hacen el proyecto final desde 0. ¡Ellos deciden, pero no habrá quedado en tus manos el haber hecho mención!</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Como nota adicional, recuerda que su ProductManager está trabajando con archivos, y por lo tanto, con asincronismo, hacer mención de que su callback</a:t>
            </a:r>
            <a:r>
              <a:rPr lang="es" b="1">
                <a:solidFill>
                  <a:schemeClr val="dk1"/>
                </a:solidFill>
                <a:highlight>
                  <a:schemeClr val="lt1"/>
                </a:highlight>
                <a:latin typeface="DM Sans"/>
                <a:ea typeface="DM Sans"/>
                <a:cs typeface="DM Sans"/>
                <a:sym typeface="DM Sans"/>
              </a:rPr>
              <a:t> (req,res) =&gt;</a:t>
            </a:r>
            <a:r>
              <a:rPr lang="es">
                <a:solidFill>
                  <a:schemeClr val="dk1"/>
                </a:solidFill>
                <a:highlight>
                  <a:schemeClr val="lt1"/>
                </a:highlight>
                <a:latin typeface="DM Sans"/>
                <a:ea typeface="DM Sans"/>
                <a:cs typeface="DM Sans"/>
                <a:sym typeface="DM Sans"/>
              </a:rPr>
              <a:t> tiene que ser </a:t>
            </a:r>
            <a:r>
              <a:rPr lang="es" b="1">
                <a:solidFill>
                  <a:schemeClr val="dk1"/>
                </a:solidFill>
                <a:highlight>
                  <a:schemeClr val="lt1"/>
                </a:highlight>
                <a:latin typeface="DM Sans"/>
                <a:ea typeface="DM Sans"/>
                <a:cs typeface="DM Sans"/>
                <a:sym typeface="DM Sans"/>
              </a:rPr>
              <a:t>async (req,res) =&gt;</a:t>
            </a:r>
            <a:r>
              <a:rPr lang="es">
                <a:solidFill>
                  <a:schemeClr val="dk1"/>
                </a:solidFill>
                <a:highlight>
                  <a:schemeClr val="lt1"/>
                </a:highlight>
                <a:latin typeface="DM Sans"/>
                <a:ea typeface="DM Sans"/>
                <a:cs typeface="DM Sans"/>
                <a:sym typeface="DM Sans"/>
              </a:rPr>
              <a:t> para que funcione correctamente al momento de llamar el servicio de su ProductManager.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da238b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67f357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1267f3579e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7da238b60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27da238b60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t>
            </a:r>
            <a:endParaRPr>
              <a:latin typeface="DM Sans"/>
              <a:ea typeface="DM Sans"/>
              <a:cs typeface="DM Sans"/>
              <a:sym typeface="DM Sans"/>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32cb0c93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32cb0c93b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2128dbe83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12128dbe834_0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13196a43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313196a431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Ejemplos de cómo lo ven los usuarios</a:t>
            </a:r>
            <a:endParaRPr sz="1400">
              <a:solidFill>
                <a:schemeClr val="dk1"/>
              </a:solidFill>
            </a:endParaRPr>
          </a:p>
          <a:p>
            <a:pPr marL="0" lvl="0" indent="0" algn="l" rtl="0">
              <a:lnSpc>
                <a:spcPct val="100000"/>
              </a:lnSpc>
              <a:spcBef>
                <a:spcPts val="0"/>
              </a:spcBef>
              <a:spcAft>
                <a:spcPts val="0"/>
              </a:spcAft>
              <a:buNone/>
            </a:pPr>
            <a:endParaRPr>
              <a:solidFill>
                <a:srgbClr val="212121"/>
              </a:solidFill>
              <a:highlight>
                <a:srgbClr val="FFFFFF"/>
              </a:highlight>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313196a43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1313196a431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Ejemplos de cómo lo ven los usuarios</a:t>
            </a:r>
            <a:endParaRPr sz="1400">
              <a:solidFill>
                <a:schemeClr val="dk1"/>
              </a:solidFill>
            </a:endParaRPr>
          </a:p>
          <a:p>
            <a:pPr marL="0" lvl="0" indent="0" algn="l" rtl="0">
              <a:lnSpc>
                <a:spcPct val="100000"/>
              </a:lnSpc>
              <a:spcBef>
                <a:spcPts val="0"/>
              </a:spcBef>
              <a:spcAft>
                <a:spcPts val="0"/>
              </a:spcAft>
              <a:buNone/>
            </a:pPr>
            <a:endParaRPr>
              <a:solidFill>
                <a:srgbClr val="212121"/>
              </a:solidFill>
              <a:highlight>
                <a:srgbClr val="FFFFFF"/>
              </a:highlight>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27da238b60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27da238b60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latin typeface="DM Sans"/>
              <a:ea typeface="DM Sans"/>
              <a:cs typeface="DM Sans"/>
              <a:sym typeface="DM Sans"/>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27da238b6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127da238b6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27da238b6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27da238b60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267f3579e2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1267f3579e2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rgbClr val="212121"/>
                </a:solidFill>
                <a:highlight>
                  <a:srgbClr val="FFFFFF"/>
                </a:highlight>
              </a:rPr>
              <a:t>Profe: puedes usar el genially o la captura de pantalla de la slide siguiente.</a:t>
            </a:r>
            <a:endParaRPr>
              <a:solidFill>
                <a:srgbClr val="212121"/>
              </a:solidFill>
              <a:highlight>
                <a:srgbClr val="FFFFFF"/>
              </a:highlight>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3383246fdc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3383246fd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30ee9a4253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30ee9a4253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212121"/>
              </a:solidFill>
              <a:highlight>
                <a:srgbClr val="FFFFFF"/>
              </a:highlight>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30ee9a425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30ee9a425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30ee9a425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130ee9a4253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2128dbe834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g12128dbe834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30ee9a425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30ee9a425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0ee9a4253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130ee9a4253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1d1a7c6343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1d1a7c6343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1d1a7c6343_2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1d1a7c6343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1d1a7c6343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1d1a7c6343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1d1a7c6343_2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1d1a7c6343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1d1a7c6343_2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1d1a7c6343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0ee9a4253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130ee9a4253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30ee9a4253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130ee9a4253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2128dbe834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4" name="Google Shape;954;g12128dbe834_0_5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d1a7c6343_2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1d1a7c6343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30ee9a425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30ee9a425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1d1a7c6343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1d1a7c6343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30ee9a4253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130ee9a4253_0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30ee9a4253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130ee9a4253_0_3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importante que expliques el funcionamiento general sin necesidad de atiborrar el paso a paso del software. Esto lo irán aprendiendo más con la misma práctica a lo largo de la clase. De igual manera puedes proponer ThunderClient si así lo deseas, pero conforme se vaya haciendo más robusto, mejor dejarles esta herramienta  a la mano.</a:t>
            </a:r>
            <a:endParaRPr>
              <a:latin typeface="DM Sans"/>
              <a:ea typeface="DM Sans"/>
              <a:cs typeface="DM Sans"/>
              <a:sym typeface="DM Sans"/>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30ee9a4253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30ee9a4253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30ee9a4253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30ee9a4253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32cb0c93b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132cb0c93b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32cb0c93be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132cb0c93be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3383246fd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3383246fd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2128dbe834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g12128dbe834_0_5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30ee9a4253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g130ee9a4253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 </a:t>
            </a:r>
            <a:r>
              <a:rPr lang="es">
                <a:solidFill>
                  <a:schemeClr val="dk1"/>
                </a:solidFill>
                <a:latin typeface="DM Sans"/>
                <a:ea typeface="DM Sans"/>
                <a:cs typeface="DM Sans"/>
                <a:sym typeface="DM Sans"/>
              </a:rPr>
              <a:t>El paso a paso de las slides que siguen es una guía para el estudiante.  Se espera que compartas la pantalla, describiendo el proceso en vivo.</a:t>
            </a:r>
            <a:endParaRPr>
              <a:latin typeface="DM Sans"/>
              <a:ea typeface="DM Sans"/>
              <a:cs typeface="DM Sans"/>
              <a:sym typeface="DM Sans"/>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30ee9a4253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30ee9a4253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Sabemos que el manual para probar el endpoint puede alargarse mucho, de manera que se recomienda seguir los siguientes pasos:</a:t>
            </a:r>
            <a:endParaRPr/>
          </a:p>
          <a:p>
            <a:pPr marL="0" lvl="0" indent="0" algn="l" rtl="0">
              <a:spcBef>
                <a:spcPts val="0"/>
              </a:spcBef>
              <a:spcAft>
                <a:spcPts val="0"/>
              </a:spcAft>
              <a:buNone/>
            </a:pPr>
            <a:br>
              <a:rPr lang="es"/>
            </a:br>
            <a:r>
              <a:rPr lang="es"/>
              <a:t>1.- Crear una colección (Explicar que es el equivalente de un proyecto, pero para pruebas de endpoints)</a:t>
            </a:r>
            <a:endParaRPr/>
          </a:p>
          <a:p>
            <a:pPr marL="0" lvl="0" indent="0" algn="l" rtl="0">
              <a:spcBef>
                <a:spcPts val="0"/>
              </a:spcBef>
              <a:spcAft>
                <a:spcPts val="0"/>
              </a:spcAft>
              <a:buNone/>
            </a:pPr>
            <a:r>
              <a:rPr lang="es"/>
              <a:t>2.- Crear un request (Indicar que viva dentro de la colección, para mantener el orden en nuestro proyecto</a:t>
            </a:r>
            <a:endParaRPr/>
          </a:p>
          <a:p>
            <a:pPr marL="0" lvl="0" indent="0" algn="l" rtl="0">
              <a:spcBef>
                <a:spcPts val="0"/>
              </a:spcBef>
              <a:spcAft>
                <a:spcPts val="0"/>
              </a:spcAft>
              <a:buNone/>
            </a:pPr>
            <a:r>
              <a:rPr lang="es"/>
              <a:t>3.- Agregar un nombre a nuestro request. Indicamos un nombre que sea útil para reconocer la operación que realiza dicho request.</a:t>
            </a:r>
            <a:endParaRPr/>
          </a:p>
          <a:p>
            <a:pPr marL="0" lvl="0" indent="0" algn="l" rtl="0">
              <a:spcBef>
                <a:spcPts val="0"/>
              </a:spcBef>
              <a:spcAft>
                <a:spcPts val="0"/>
              </a:spcAft>
              <a:buNone/>
            </a:pPr>
            <a:r>
              <a:rPr lang="es"/>
              <a:t>4.- Cambiamos el </a:t>
            </a:r>
            <a:r>
              <a:rPr lang="es" b="1"/>
              <a:t>MÉTODO</a:t>
            </a:r>
            <a:r>
              <a:rPr lang="es"/>
              <a:t>, es crucial para que el estudiante tenga bien claro que está trabajando con múltiples métodos</a:t>
            </a:r>
            <a:endParaRPr/>
          </a:p>
          <a:p>
            <a:pPr marL="0" lvl="0" indent="0" algn="l" rtl="0">
              <a:spcBef>
                <a:spcPts val="0"/>
              </a:spcBef>
              <a:spcAft>
                <a:spcPts val="0"/>
              </a:spcAft>
              <a:buNone/>
            </a:pPr>
            <a:r>
              <a:rPr lang="es"/>
              <a:t>5.- Ingresamos la URL (endpoint) a utilizar, con el fin de que coincida con el declarado en el servidor.</a:t>
            </a:r>
            <a:endParaRPr/>
          </a:p>
          <a:p>
            <a:pPr marL="0" lvl="0" indent="0" algn="l" rtl="0">
              <a:spcBef>
                <a:spcPts val="0"/>
              </a:spcBef>
              <a:spcAft>
                <a:spcPts val="0"/>
              </a:spcAft>
              <a:buNone/>
            </a:pPr>
            <a:r>
              <a:rPr lang="es"/>
              <a:t>6.- Seleccionamos la pestaña “body” para ingresar contenido para enviar al servidor</a:t>
            </a:r>
            <a:endParaRPr/>
          </a:p>
          <a:p>
            <a:pPr marL="0" lvl="0" indent="0" algn="l" rtl="0">
              <a:spcBef>
                <a:spcPts val="0"/>
              </a:spcBef>
              <a:spcAft>
                <a:spcPts val="0"/>
              </a:spcAft>
              <a:buNone/>
            </a:pPr>
            <a:r>
              <a:rPr lang="es"/>
              <a:t>7.- Colocamos el modo “raw” indicando que el cuerpo se creará from scratch</a:t>
            </a:r>
            <a:endParaRPr/>
          </a:p>
          <a:p>
            <a:pPr marL="0" lvl="0" indent="0" algn="l" rtl="0">
              <a:spcBef>
                <a:spcPts val="0"/>
              </a:spcBef>
              <a:spcAft>
                <a:spcPts val="0"/>
              </a:spcAft>
              <a:buNone/>
            </a:pPr>
            <a:r>
              <a:rPr lang="es"/>
              <a:t>8.- Seleccionamos la opción “JSON”, ya que es la estructura  que utilizaremos.</a:t>
            </a:r>
            <a:endParaRPr/>
          </a:p>
          <a:p>
            <a:pPr marL="0" lvl="0" indent="0" algn="l" rtl="0">
              <a:spcBef>
                <a:spcPts val="0"/>
              </a:spcBef>
              <a:spcAft>
                <a:spcPts val="0"/>
              </a:spcAft>
              <a:buNone/>
            </a:pPr>
            <a:r>
              <a:rPr lang="es"/>
              <a:t>9.- Especificamos el JSON a enviar</a:t>
            </a:r>
            <a:endParaRPr/>
          </a:p>
          <a:p>
            <a:pPr marL="0" lvl="0" indent="0" algn="l" rtl="0">
              <a:spcBef>
                <a:spcPts val="0"/>
              </a:spcBef>
              <a:spcAft>
                <a:spcPts val="0"/>
              </a:spcAft>
              <a:buNone/>
            </a:pPr>
            <a:r>
              <a:rPr lang="es"/>
              <a:t>10.- Damos click al botón send.</a:t>
            </a:r>
            <a:endParaRPr/>
          </a:p>
          <a:p>
            <a:pPr marL="0" lvl="0" indent="0" algn="l" rtl="0">
              <a:spcBef>
                <a:spcPts val="0"/>
              </a:spcBef>
              <a:spcAft>
                <a:spcPts val="0"/>
              </a:spcAft>
              <a:buNone/>
            </a:pPr>
            <a:r>
              <a:rPr lang="es"/>
              <a:t>11.- En este panel visualizaremos los resultados.</a:t>
            </a:r>
            <a:endParaRPr/>
          </a:p>
          <a:p>
            <a:pPr marL="0" lvl="0" indent="0" algn="l" rtl="0">
              <a:spcBef>
                <a:spcPts val="0"/>
              </a:spcBef>
              <a:spcAft>
                <a:spcPts val="0"/>
              </a:spcAft>
              <a:buNone/>
            </a:pPr>
            <a:endParaRPr/>
          </a:p>
          <a:p>
            <a:pPr marL="0" lvl="0" indent="0" algn="l" rtl="0">
              <a:spcBef>
                <a:spcPts val="0"/>
              </a:spcBef>
              <a:spcAft>
                <a:spcPts val="0"/>
              </a:spcAft>
              <a:buNone/>
            </a:pPr>
            <a:r>
              <a:rPr lang="es"/>
              <a:t>SEGUIR LOS PASOS REALIZANDO LA PRUEBA DEL ENDPOINT GENERADO ANTERIORMENTE, ya que si lo vemos por separado, no te dará el tiempo suficiente para atender el resto de puntos de la clase.</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32cb0c93be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g132cb0c93be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32cb0c93be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132cb0c93be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32cb0c93be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132cb0c93be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0ee9a4253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0ee9a4253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30ee9a4253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30ee9a4253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30ee9a4253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130ee9a4253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3383246fdc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3383246fd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30ee9a4253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g130ee9a4253_0_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6fb07351f9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6fb07351f9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3383246fdc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3383246fd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30ee9a4253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130ee9a4253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267f3579e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267f3579e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1267f3579e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0ee9a4253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7" name="Google Shape;787;g130ee9a4253_0_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30ee9a4253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130ee9a4253_0_4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Profe, esta última pregunta es una bienvenida a la clase próxima. No buscamos que los estudiantes la respondan ahora.</a:t>
            </a:r>
            <a:endParaRPr>
              <a:latin typeface="DM Sans"/>
              <a:ea typeface="DM Sans"/>
              <a:cs typeface="DM Sans"/>
              <a:sym typeface="DM Sans"/>
            </a:endParaRPr>
          </a:p>
          <a:p>
            <a:pPr marL="0" lvl="0" indent="0" algn="l" rtl="0">
              <a:lnSpc>
                <a:spcPct val="100000"/>
              </a:lnSpc>
              <a:spcBef>
                <a:spcPts val="0"/>
              </a:spcBef>
              <a:spcAft>
                <a:spcPts val="0"/>
              </a:spcAft>
              <a:buNone/>
            </a:pPr>
            <a:endParaRPr>
              <a:latin typeface="DM Sans"/>
              <a:ea typeface="DM Sans"/>
              <a:cs typeface="DM Sans"/>
              <a:sym typeface="DM Sans"/>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059bba2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13059bba2e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27da238b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305406917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1305406917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305406917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05406917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305406917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30540691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305406917f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305406917f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 olvides poner a nivel general el app.use(express.json()) para recibir body. Aquí puedes comenzar a mencionar a los chicos que estamos utilizando mucho el </a:t>
            </a:r>
            <a:r>
              <a:rPr lang="es" b="1"/>
              <a:t>app.use</a:t>
            </a:r>
            <a:r>
              <a:rPr lang="es"/>
              <a:t>, ya lo usamos en </a:t>
            </a:r>
            <a:endParaRPr/>
          </a:p>
          <a:p>
            <a:pPr marL="0" lvl="0" indent="0" algn="l" rtl="0">
              <a:spcBef>
                <a:spcPts val="0"/>
              </a:spcBef>
              <a:spcAft>
                <a:spcPts val="0"/>
              </a:spcAft>
              <a:buNone/>
            </a:pPr>
            <a:endParaRPr/>
          </a:p>
          <a:p>
            <a:pPr marL="0" lvl="0" indent="0" algn="l" rtl="0">
              <a:spcBef>
                <a:spcPts val="0"/>
              </a:spcBef>
              <a:spcAft>
                <a:spcPts val="0"/>
              </a:spcAft>
              <a:buNone/>
            </a:pPr>
            <a:r>
              <a:rPr lang="es"/>
              <a:t>app.use(express.json())</a:t>
            </a:r>
            <a:endParaRPr/>
          </a:p>
          <a:p>
            <a:pPr marL="0" lvl="0" indent="0" algn="l" rtl="0">
              <a:spcBef>
                <a:spcPts val="0"/>
              </a:spcBef>
              <a:spcAft>
                <a:spcPts val="0"/>
              </a:spcAft>
              <a:buNone/>
            </a:pPr>
            <a:r>
              <a:rPr lang="es"/>
              <a:t>app.use(express.urlencoded({extended:true})</a:t>
            </a:r>
            <a:endParaRPr/>
          </a:p>
          <a:p>
            <a:pPr marL="0" lvl="0" indent="0" algn="l" rtl="0">
              <a:spcBef>
                <a:spcPts val="0"/>
              </a:spcBef>
              <a:spcAft>
                <a:spcPts val="0"/>
              </a:spcAft>
              <a:buNone/>
            </a:pPr>
            <a:r>
              <a:rPr lang="es"/>
              <a:t>app.use(‘/api/users’,usersRouter)</a:t>
            </a:r>
            <a:endParaRPr/>
          </a:p>
          <a:p>
            <a:pPr marL="0" lvl="0" indent="0" algn="l" rtl="0">
              <a:spcBef>
                <a:spcPts val="0"/>
              </a:spcBef>
              <a:spcAft>
                <a:spcPts val="0"/>
              </a:spcAft>
              <a:buNone/>
            </a:pPr>
            <a:r>
              <a:rPr lang="es"/>
              <a:t>app.use(‘/api/pets’,petsRouter)</a:t>
            </a:r>
            <a:endParaRPr/>
          </a:p>
          <a:p>
            <a:pPr marL="0" lvl="0" indent="0" algn="l" rtl="0">
              <a:spcBef>
                <a:spcPts val="0"/>
              </a:spcBef>
              <a:spcAft>
                <a:spcPts val="0"/>
              </a:spcAft>
              <a:buNone/>
            </a:pPr>
            <a:endParaRPr/>
          </a:p>
          <a:p>
            <a:pPr marL="0" lvl="0" indent="0" algn="l" rtl="0">
              <a:spcBef>
                <a:spcPts val="0"/>
              </a:spcBef>
              <a:spcAft>
                <a:spcPts val="0"/>
              </a:spcAft>
              <a:buNone/>
            </a:pPr>
            <a:r>
              <a:rPr lang="es"/>
              <a:t>Hacer énfasis en esto, te permitirá abordar de mejor manera los middlewares que vienen más adelante en esta clase.</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305406917f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1305406917f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267f357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1267f3579e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396d7c2cc9_5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396d7c2cc9_5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305406917f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305406917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305406917f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305406917f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305406917f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305406917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305406917f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305406917f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305406917f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305406917f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Es sumamente importante que expliques qué pasa con __dirname  al momento de trabajar con modules, hay múltiples soluciones para resolver el __dirname cuando trabajamos en un proyecto “module”. Te recomiendo enseñar la que consideres más óptima para tus estudiantes. Si al momento de leer esto ya hay alguna solución estandarizada para __dirname en un proyecto module, o bien si el curso lo estás enseñando meramente con require, ignorar esta nota.</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05406917f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1305406917f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05406917f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305406917f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267f3579e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67f3579e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1267f3579e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3aa2d354b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g13aa2d354b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0ee9a4253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130ee9a4253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27da238b60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127da238b60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305406917f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305406917f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27da238b6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127da238b6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Aún en las partes más avanzadas del curso, nos encontramos a estudiantes que aún no comprenden por qué un middleware, por ejemplo, de autorización, no está entrando al router. Al revisar, notamos que tienen desordenados sus middlewares, hay que hacer énfasis en esto para poder reducir el número de estudiantes con estos casos.</a:t>
            </a:r>
            <a:endParaRPr>
              <a:latin typeface="DM Sans"/>
              <a:ea typeface="DM Sans"/>
              <a:cs typeface="DM Sans"/>
              <a:sym typeface="DM Sans"/>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7da238b6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127da238b60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32cac041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32cac041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No profundices con ejemplos complejos de cada uno de éstos, la información queda en las diapositivas para el estudiante, pero procura hacer sólo énfasis en los más importantes, haciendo mención de que algunos de éstos tendrán que profundizarlos y aplicarlos sobre la práctica.</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32cac0414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32cac0414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32cac04149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32cac0414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32cac04149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32cac0414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2cac04149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32cac0414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5" name="Google Shape;865;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32cac0414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32cac0414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32cac04149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32cac0414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305406917f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1305406917f_0_5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305406917f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1305406917f_0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305406917f_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305406917f_0_5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32cac04149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32cac0414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05406917f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g1305406917f_0_6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305406917f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g1305406917f_0_6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305406917f_0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305406917f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05406917f_0_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g1305406917f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2447340f97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2447340f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a:latin typeface="DM Sans"/>
                <a:ea typeface="DM Sans"/>
                <a:cs typeface="DM Sans"/>
                <a:sym typeface="DM Sans"/>
              </a:rPr>
              <a:t>Profe: estimamos 5 minutos de preparación de la actividad y explicación y 5 minutos para resolverla)</a:t>
            </a:r>
            <a:endParaRPr>
              <a:latin typeface="DM Sans"/>
              <a:ea typeface="DM Sans"/>
              <a:cs typeface="DM Sans"/>
              <a:sym typeface="DM Sans"/>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305406917f_0_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305406917f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326ede673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g1326ede673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305406917f_0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305406917f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326ede6730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g1326ede6730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326ede673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1326ede6730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Multer necesita que el campo “file” del uploader debe mantenerse para que pueda recibirlo correctamente.</a:t>
            </a:r>
            <a:endParaRPr>
              <a:latin typeface="DM Sans"/>
              <a:ea typeface="DM Sans"/>
              <a:cs typeface="DM Sans"/>
              <a:sym typeface="DM Sans"/>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40411b3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1340411b33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55b29de5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55b29de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Este es el primer gran reto del estudiante a lo largo del curso, puede sentirse intimidado de conectar todas las cosas ya que recién está acostumbrándose a los managers y a las rutas. ES CRUCIAL que, para mantenerlo animado para el resto del curso, tú y tus tutores puedan apoyar al máximo al estudiante en esta entrega. ¡No lo dejes solo con las dudas, eso sería fatal para él a esta altura del curso! </a:t>
            </a:r>
            <a:br>
              <a:rPr lang="es">
                <a:solidFill>
                  <a:schemeClr val="dk1"/>
                </a:solidFill>
              </a:rPr>
            </a:br>
            <a:br>
              <a:rPr lang="es">
                <a:solidFill>
                  <a:schemeClr val="dk1"/>
                </a:solidFill>
              </a:rPr>
            </a:br>
            <a:r>
              <a:rPr lang="es">
                <a:solidFill>
                  <a:schemeClr val="dk1"/>
                </a:solidFill>
              </a:rPr>
              <a:t>Es muy probable que requiera apoyo en código y que requiera algunas explicaciones adicionales, para ello, se recomienda que se den consejos de códigos y afterclass si es posible.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55b29de50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55b29de50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55b29de50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55b29de50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55b29de50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55b29de50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2447340f9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2447340f9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4325" algn="l" rtl="0">
              <a:lnSpc>
                <a:spcPct val="115000"/>
              </a:lnSpc>
              <a:spcBef>
                <a:spcPts val="0"/>
              </a:spcBef>
              <a:spcAft>
                <a:spcPts val="0"/>
              </a:spcAft>
              <a:buClr>
                <a:srgbClr val="EA90FF"/>
              </a:buClr>
              <a:buSzPts val="1350"/>
              <a:buFont typeface="Helvetica Neue"/>
              <a:buChar char="✓"/>
            </a:pPr>
            <a:r>
              <a:rPr lang="es" sz="1350" b="1">
                <a:solidFill>
                  <a:schemeClr val="dk1"/>
                </a:solidFill>
                <a:latin typeface="DM Sans"/>
                <a:ea typeface="DM Sans"/>
                <a:cs typeface="DM Sans"/>
                <a:sym typeface="DM Sans"/>
              </a:rPr>
              <a:t>Los tipos de datos que se pueden apreciar en el ejercicio son:</a:t>
            </a:r>
            <a:endParaRPr sz="1350" b="1">
              <a:solidFill>
                <a:schemeClr val="dk1"/>
              </a:solidFill>
              <a:latin typeface="DM Sans"/>
              <a:ea typeface="DM Sans"/>
              <a:cs typeface="DM Sans"/>
              <a:sym typeface="DM Sans"/>
            </a:endParaRPr>
          </a:p>
          <a:p>
            <a:pPr marL="914400" lvl="1" indent="-314325" algn="l" rtl="0">
              <a:lnSpc>
                <a:spcPct val="115000"/>
              </a:lnSpc>
              <a:spcBef>
                <a:spcPts val="0"/>
              </a:spcBef>
              <a:spcAft>
                <a:spcPts val="0"/>
              </a:spcAft>
              <a:buClr>
                <a:schemeClr val="dk1"/>
              </a:buClr>
              <a:buSzPts val="1350"/>
              <a:buFont typeface="DM Sans"/>
              <a:buChar char="○"/>
            </a:pPr>
            <a:r>
              <a:rPr lang="es" sz="1350" b="1">
                <a:solidFill>
                  <a:schemeClr val="dk1"/>
                </a:solidFill>
                <a:latin typeface="DM Sans"/>
                <a:ea typeface="DM Sans"/>
                <a:cs typeface="DM Sans"/>
                <a:sym typeface="DM Sans"/>
              </a:rPr>
              <a:t>Array en variable people.</a:t>
            </a:r>
            <a:endParaRPr sz="1350" b="1">
              <a:solidFill>
                <a:schemeClr val="dk1"/>
              </a:solidFill>
              <a:latin typeface="DM Sans"/>
              <a:ea typeface="DM Sans"/>
              <a:cs typeface="DM Sans"/>
              <a:sym typeface="DM Sans"/>
            </a:endParaRPr>
          </a:p>
          <a:p>
            <a:pPr marL="914400" lvl="1" indent="-314325" algn="l" rtl="0">
              <a:lnSpc>
                <a:spcPct val="115000"/>
              </a:lnSpc>
              <a:spcBef>
                <a:spcPts val="0"/>
              </a:spcBef>
              <a:spcAft>
                <a:spcPts val="0"/>
              </a:spcAft>
              <a:buClr>
                <a:schemeClr val="dk1"/>
              </a:buClr>
              <a:buSzPts val="1350"/>
              <a:buFont typeface="DM Sans"/>
              <a:buChar char="○"/>
            </a:pPr>
            <a:r>
              <a:rPr lang="es" sz="1350" b="1">
                <a:solidFill>
                  <a:schemeClr val="dk1"/>
                </a:solidFill>
                <a:latin typeface="DM Sans"/>
                <a:ea typeface="DM Sans"/>
                <a:cs typeface="DM Sans"/>
                <a:sym typeface="DM Sans"/>
              </a:rPr>
              <a:t>Objetos con cada elemento dentro del array.</a:t>
            </a:r>
            <a:endParaRPr sz="1350" b="1">
              <a:solidFill>
                <a:schemeClr val="dk1"/>
              </a:solidFill>
              <a:latin typeface="DM Sans"/>
              <a:ea typeface="DM Sans"/>
              <a:cs typeface="DM Sans"/>
              <a:sym typeface="DM Sans"/>
            </a:endParaRPr>
          </a:p>
          <a:p>
            <a:pPr marL="1371600" lvl="2" indent="-314325" algn="l" rtl="0">
              <a:lnSpc>
                <a:spcPct val="115000"/>
              </a:lnSpc>
              <a:spcBef>
                <a:spcPts val="0"/>
              </a:spcBef>
              <a:spcAft>
                <a:spcPts val="0"/>
              </a:spcAft>
              <a:buClr>
                <a:schemeClr val="dk1"/>
              </a:buClr>
              <a:buSzPts val="1350"/>
              <a:buFont typeface="DM Sans"/>
              <a:buChar char="■"/>
            </a:pPr>
            <a:r>
              <a:rPr lang="es" sz="1350" b="1">
                <a:solidFill>
                  <a:schemeClr val="dk1"/>
                </a:solidFill>
                <a:latin typeface="DM Sans"/>
                <a:ea typeface="DM Sans"/>
                <a:cs typeface="DM Sans"/>
                <a:sym typeface="DM Sans"/>
              </a:rPr>
              <a:t>Number en el id y en age</a:t>
            </a:r>
            <a:endParaRPr sz="1350" b="1">
              <a:solidFill>
                <a:schemeClr val="dk1"/>
              </a:solidFill>
              <a:latin typeface="DM Sans"/>
              <a:ea typeface="DM Sans"/>
              <a:cs typeface="DM Sans"/>
              <a:sym typeface="DM Sans"/>
            </a:endParaRPr>
          </a:p>
          <a:p>
            <a:pPr marL="1371600" lvl="2" indent="-314325" algn="l" rtl="0">
              <a:lnSpc>
                <a:spcPct val="115000"/>
              </a:lnSpc>
              <a:spcBef>
                <a:spcPts val="0"/>
              </a:spcBef>
              <a:spcAft>
                <a:spcPts val="0"/>
              </a:spcAft>
              <a:buClr>
                <a:schemeClr val="dk1"/>
              </a:buClr>
              <a:buSzPts val="1350"/>
              <a:buFont typeface="DM Sans"/>
              <a:buChar char="■"/>
            </a:pPr>
            <a:r>
              <a:rPr lang="es" sz="1350" b="1">
                <a:solidFill>
                  <a:schemeClr val="dk1"/>
                </a:solidFill>
                <a:latin typeface="DM Sans"/>
                <a:ea typeface="DM Sans"/>
                <a:cs typeface="DM Sans"/>
                <a:sym typeface="DM Sans"/>
              </a:rPr>
              <a:t>string en first_name,last_name,gender</a:t>
            </a:r>
            <a:endParaRPr sz="1350" b="1">
              <a:solidFill>
                <a:schemeClr val="dk1"/>
              </a:solidFill>
              <a:latin typeface="DM Sans"/>
              <a:ea typeface="DM Sans"/>
              <a:cs typeface="DM Sans"/>
              <a:sym typeface="DM Sans"/>
            </a:endParaRPr>
          </a:p>
          <a:p>
            <a:pPr marL="914400" lvl="1" indent="-314325" algn="l" rtl="0">
              <a:lnSpc>
                <a:spcPct val="115000"/>
              </a:lnSpc>
              <a:spcBef>
                <a:spcPts val="0"/>
              </a:spcBef>
              <a:spcAft>
                <a:spcPts val="0"/>
              </a:spcAft>
              <a:buClr>
                <a:schemeClr val="dk1"/>
              </a:buClr>
              <a:buSzPts val="1350"/>
              <a:buFont typeface="DM Sans"/>
              <a:buChar char="○"/>
            </a:pPr>
            <a:r>
              <a:rPr lang="es" sz="1350" b="1">
                <a:solidFill>
                  <a:schemeClr val="dk1"/>
                </a:solidFill>
                <a:latin typeface="DM Sans"/>
                <a:ea typeface="DM Sans"/>
                <a:cs typeface="DM Sans"/>
                <a:sym typeface="DM Sans"/>
              </a:rPr>
              <a:t>Objeto en la variable person</a:t>
            </a:r>
            <a:endParaRPr sz="1350" b="1">
              <a:solidFill>
                <a:schemeClr val="dk1"/>
              </a:solidFill>
              <a:latin typeface="DM Sans"/>
              <a:ea typeface="DM Sans"/>
              <a:cs typeface="DM Sans"/>
              <a:sym typeface="DM Sans"/>
            </a:endParaRPr>
          </a:p>
          <a:p>
            <a:pPr marL="914400" lvl="1" indent="-314325" algn="l" rtl="0">
              <a:lnSpc>
                <a:spcPct val="115000"/>
              </a:lnSpc>
              <a:spcBef>
                <a:spcPts val="0"/>
              </a:spcBef>
              <a:spcAft>
                <a:spcPts val="0"/>
              </a:spcAft>
              <a:buClr>
                <a:schemeClr val="dk1"/>
              </a:buClr>
              <a:buSzPts val="1350"/>
              <a:buFont typeface="DM Sans"/>
              <a:buChar char="○"/>
            </a:pPr>
            <a:r>
              <a:rPr lang="es" sz="1350" b="1">
                <a:solidFill>
                  <a:schemeClr val="dk1"/>
                </a:solidFill>
                <a:latin typeface="DM Sans"/>
                <a:ea typeface="DM Sans"/>
                <a:cs typeface="DM Sans"/>
                <a:sym typeface="DM Sans"/>
              </a:rPr>
              <a:t>Objeto (function) como método en find().</a:t>
            </a:r>
            <a:endParaRPr sz="1350" b="1">
              <a:solidFill>
                <a:schemeClr val="dk1"/>
              </a:solidFill>
              <a:latin typeface="DM Sans"/>
              <a:ea typeface="DM Sans"/>
              <a:cs typeface="DM Sans"/>
              <a:sym typeface="DM Sans"/>
            </a:endParaRPr>
          </a:p>
          <a:p>
            <a:pPr marL="914400" lvl="1" indent="-314325" algn="l" rtl="0">
              <a:lnSpc>
                <a:spcPct val="115000"/>
              </a:lnSpc>
              <a:spcBef>
                <a:spcPts val="0"/>
              </a:spcBef>
              <a:spcAft>
                <a:spcPts val="0"/>
              </a:spcAft>
              <a:buClr>
                <a:schemeClr val="dk1"/>
              </a:buClr>
              <a:buSzPts val="1350"/>
              <a:buFont typeface="DM Sans"/>
              <a:buChar char="○"/>
            </a:pPr>
            <a:r>
              <a:rPr lang="es" sz="1350" b="1">
                <a:solidFill>
                  <a:schemeClr val="dk1"/>
                </a:solidFill>
                <a:latin typeface="DM Sans"/>
                <a:ea typeface="DM Sans"/>
                <a:cs typeface="DM Sans"/>
                <a:sym typeface="DM Sans"/>
              </a:rPr>
              <a:t>Boolean en la variable test al evaluar dentro de find</a:t>
            </a:r>
            <a:endParaRPr sz="1350" b="1">
              <a:solidFill>
                <a:schemeClr val="dk1"/>
              </a:solidFill>
              <a:latin typeface="DM Sans"/>
              <a:ea typeface="DM Sans"/>
              <a:cs typeface="DM Sans"/>
              <a:sym typeface="DM Sans"/>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55b29de50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55b29de50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55b29de50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55b29de50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27da238b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33a95ca1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33a95ca1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3a95ca1c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33a95ca1c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447340f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2447340f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4325" algn="l" rtl="0">
              <a:lnSpc>
                <a:spcPct val="115000"/>
              </a:lnSpc>
              <a:spcBef>
                <a:spcPts val="0"/>
              </a:spcBef>
              <a:spcAft>
                <a:spcPts val="0"/>
              </a:spcAft>
              <a:buClr>
                <a:srgbClr val="EA90FF"/>
              </a:buClr>
              <a:buSzPts val="1350"/>
              <a:buFont typeface="Helvetica Neue"/>
              <a:buChar char="✓"/>
            </a:pPr>
            <a:r>
              <a:rPr lang="es" sz="1350" b="1">
                <a:solidFill>
                  <a:schemeClr val="dk1"/>
                </a:solidFill>
                <a:latin typeface="DM Sans"/>
                <a:ea typeface="DM Sans"/>
                <a:cs typeface="DM Sans"/>
                <a:sym typeface="DM Sans"/>
              </a:rPr>
              <a:t>Tipo Primitivos: </a:t>
            </a:r>
            <a:r>
              <a:rPr lang="es" sz="1350" i="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Incluyen a las cadenas de texto (String), variables booleanas cuyo valor puede ser true o false (Boolean) y números (Number). Además hay dos tipos primitivos especiales que son Null y Undefined. La copia es por valor.</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rgbClr val="EA90FF"/>
              </a:buClr>
              <a:buSzPts val="1350"/>
              <a:buFont typeface="Helvetica Neue"/>
              <a:buChar char="✓"/>
            </a:pPr>
            <a:r>
              <a:rPr lang="es" sz="1350" b="1">
                <a:solidFill>
                  <a:schemeClr val="dk1"/>
                </a:solidFill>
                <a:latin typeface="DM Sans"/>
                <a:ea typeface="DM Sans"/>
                <a:cs typeface="DM Sans"/>
                <a:sym typeface="DM Sans"/>
              </a:rPr>
              <a:t>Tipo Objeto: </a:t>
            </a:r>
            <a:r>
              <a:rPr lang="es" sz="1350">
                <a:solidFill>
                  <a:schemeClr val="dk1"/>
                </a:solidFill>
                <a:latin typeface="DM Sans"/>
                <a:ea typeface="DM Sans"/>
                <a:cs typeface="DM Sans"/>
                <a:sym typeface="DM Sans"/>
              </a:rPr>
              <a:t>Incluyen a los objetos (Object), a los arrays (Array) y funciones. La copia es por referencia.</a:t>
            </a:r>
            <a:endParaRPr>
              <a:solidFill>
                <a:schemeClr val="dk1"/>
              </a:solidFill>
              <a:latin typeface="DM Sans"/>
              <a:ea typeface="DM Sans"/>
              <a:cs typeface="DM Sans"/>
              <a:sym typeface="DM Sans"/>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3153af47c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3153af47c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305406917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305406917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32b82de45c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132b82de45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estas alturas te encontrarás con 2 tipos principales de comentarios por parte de los alumnos: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Comentarios de alumnos que no entienden por qué estás hablando de páginas web, de vistas, de etiquetas html, cuando están en un curso de backend. </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Comentarios de alumnos que consideran un motor de plantillas obsoleto, planteando “que ya tienen React, Vue, Angular” para ello.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Tomaremos un espacio para explicar la utilidad de un motor de plantillas y por qué un buen desarrollador debe saber definir cuándo utilizar una tecnología.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Contarás con un par de diapositivas más adelante para desarrollar esta explicación, sin embargo, recuerda que la tecnología se actualiza muy rápidamente. Si consideras que en la actualidad ya la forma de plantear estas diferencias han cambiado, te invito a modificar las diapositivas referentes a ésto para brindar una diferenciación más actual.</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Evidentemente esto se puede prestar a un debate largo que tal vez desglose una clase completa, así que evitaremos eso colocando sólo un enfoque: El enfoque de dinamismo. Si tú consideras alguna otra comparativa importante a mencionar y consideras que te puede dar el tiempo para ello sin afectar el resto de la clase, eres libre de comentarlo o modificar el enfoque que se presenta en este momento, por uno más actualizado. </a:t>
            </a:r>
            <a:endParaRPr>
              <a:solidFill>
                <a:schemeClr val="dk1"/>
              </a:solidFill>
              <a:latin typeface="DM Sans"/>
              <a:ea typeface="DM Sans"/>
              <a:cs typeface="DM Sans"/>
              <a:sym typeface="DM Sans"/>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2b82de45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132b82de45c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05406917f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1305406917f_0_6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267f357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1267f3579e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3a95ca1c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33a95ca1c7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El recurso puede llegar a ser subjetivo ya que en realidad podemos utilizar React, Vue, Angular, para cualquiera de las tres opciones, lo importante es hacer entender al estudiante que hay que ampliar nuestro criterio sobre la utilización de una tecnología. </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Ante el posible escepticismo de los estudiantes, puedes apoyarte de estos planteamientos.</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Si en una empresa necesitan hacer una landing page, ¿Qué tan necesario sería levantar un proyecto de react completo para una única vista?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Si tu cliente te pide una agenda personalizada al 100% con diferentes módulos, notas, tareas, contactos, sistema de recordatorios, ¿Realmente te tomarás el tiempo para levantar esto en plain javascript?</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Si tendré un website de dinamismo controlado para mostrar productos, o para mostrar diferentes mensajes o contenidos según sea el usuario, pero no habrá una interacción tan compleja con éste y el contenido no cambiará tan drásticamente, seguro podemos utilizar un motor de plantillas. </a:t>
            </a:r>
            <a:endParaRPr>
              <a:latin typeface="DM Sans"/>
              <a:ea typeface="DM Sans"/>
              <a:cs typeface="DM Sans"/>
              <a:sym typeface="DM Sans"/>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32b82de45c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132b82de45c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El recurso puede llegar a ser subjetivo ya que en realidad podemos utilizar React, Vue, Angular, para cualquiera de las tres opciones, lo importante es hacer entender al estudiante que hay que ampliar nuestro criterio sobre la utilización de una tecnología. </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Ante el posible escepticismo de los estudiantes, puedes apoyarte de estos planteamientos.</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Si en una empresa necesitan hacer una landing page, ¿Qué tan necesario sería levantar un proyecto de react completo para una única vista?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Si tu cliente te pide una agenda personalizada al 100% con diferentes módulos, notas, tareas, contactos, sistema de recordatorios, ¿Realmente te tomarás el tiempo para levantar esto en plain javascript?</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Si tendré un website de dinamismo controlado para mostrar productos, o para mostrar diferentes mensajes o contenidos según sea el usuario, pero no habrá una interacción tan compleja con éste y el contenido no cambiará tan drásticamente, seguro podemos utilizar un motor de plantillas. </a:t>
            </a:r>
            <a:endParaRPr>
              <a:latin typeface="DM Sans"/>
              <a:ea typeface="DM Sans"/>
              <a:cs typeface="DM Sans"/>
              <a:sym typeface="DM Sans"/>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27da238b6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127da238b6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32b82de45c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32b82de45c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2500810a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2500810a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32b82de45c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132b82de45c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305406917f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1305406917f_0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32b82de45c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132b82de45c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(Ignorar si en versiones más nuevas no aplica). El nombre de la carpeta layouts y el archivo main.handlebars deben respetar ese nombre para que el motor de plantillas reconozca correctamente el marco inicial.</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2: Cuida muy bien dejar los archivos en el nivel indicado, de otra manera no se leerá correctamente. Haz énfasis a los chicos de la importancia del nombre de los archivos, carpetas, y el nivel de cada uno. </a:t>
            </a:r>
            <a:endParaRPr>
              <a:latin typeface="DM Sans"/>
              <a:ea typeface="DM Sans"/>
              <a:cs typeface="DM Sans"/>
              <a:sym typeface="DM Sans"/>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33a95ca1c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33a95ca1c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Puedes mencionar alguna herramienta de autocompletado para hbs para Visual Studio Code. Revisa cuáles sirven mejor para tu clase y compártelas con tus alumnos. </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NOTA 2: Menciona que </a:t>
            </a:r>
            <a:r>
              <a:rPr lang="es" b="1">
                <a:solidFill>
                  <a:schemeClr val="dk1"/>
                </a:solidFill>
              </a:rPr>
              <a:t>body</a:t>
            </a:r>
            <a:r>
              <a:rPr lang="es">
                <a:solidFill>
                  <a:schemeClr val="dk1"/>
                </a:solidFill>
              </a:rPr>
              <a:t> es la única etiqueta en handlebars que utiliza la triple llave {{{}}} el resto siempre son dos {{}}</a:t>
            </a: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33a95ca1c7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33a95ca1c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33a95ca1c7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33a95ca1c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3a95ca1c7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3a95ca1c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Aquí estamos utilizando un __dirname generado para trabajar con type module. Recuerda que este “__dirname” lo puedes enseñar bajo tu libertad y según qué tan actualizado esté el tema al momento de dar la clase. De igual manera, se deja una diapositiva adicional para explicar el método actual.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33a95ca1c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33a95ca1c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33a95ca1c7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33a95ca1c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2500810ac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2500810ac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32b82de45c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32b82de45c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267f3579e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267f3579e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g1267f3579e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305406917f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1305406917f_0_5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27da238b60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g127da238b60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305406917f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1305406917f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3a95ca1c7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3a95ca1c7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33a95ca1c7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33a95ca1c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32b82de45c_1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32b82de45c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20b44b0dae_0_1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2" name="Google Shape;912;g120b44b0dae_0_1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3995798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133995798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32b82de45c_1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132b82de45c_1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339957984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339957984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339957984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339957984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339957984b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1339957984b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339957984b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8" name="Google Shape;698;g1339957984b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339957984b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339957984b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33a95ca1c7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33a95ca1c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339957984b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1339957984b_2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339957984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339957984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1af22068b0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7" name="Google Shape;917;g11af22068b0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339957984b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339957984b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326ede6730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g1326ede6730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326ede673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326ede6730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Recuerda que, según el tiempo con el que cuentes, puedes considerar hacer un all hands en lugar de una actividad de clase. </a:t>
            </a:r>
            <a:endParaRPr>
              <a:latin typeface="DM Sans"/>
              <a:ea typeface="DM Sans"/>
              <a:cs typeface="DM Sans"/>
              <a:sym typeface="DM Sans"/>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27da238b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3a95ca1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133a95ca1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2128dbe8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12128dbe834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20b44b0dae_0_1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6" name="Google Shape;926;g120b44b0dae_0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3153af47c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3153af47c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Un caso práctico no significa que se resolverá como en un ejemplo o como en un ejercicio, simplemente que veremos un enfoque “práctico” es decir, de aplicación en el mundo real, sobre el concepto teórico que estamos abarcando, con el fin de que el estudiante pueda entender el problema que resuelve lo que estamos aprendiendo.</a:t>
            </a:r>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05406917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305406917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32b82de45c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132b82de45c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305406917f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305406917f_0_6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El que se considere lenta para tiempo real, se debe a que los sistemas actuales son mucho más exigentes que antes, la solución que se plantea aquí es obsoleta. </a:t>
            </a:r>
            <a:endParaRPr>
              <a:latin typeface="DM Sans"/>
              <a:ea typeface="DM Sans"/>
              <a:cs typeface="DM Sans"/>
              <a:sym typeface="DM Sans"/>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67f357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1267f3579e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2b82de45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132b82de45c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50732f2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350732f2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33e31f48c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33e31f48c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33e31f48ca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33e31f48c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1245d6b95a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1245d6b95a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33e31f48ca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133e31f48ca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PROPUESTA: Aquí vendría bien una actividad, donde haya múltiples opciones, y el estudiante pueda seleccionar todas las que considere correctas, al final, el profesor puede utilizar este recurso para poder comentar el por qué sería correcta una opción o por qué sería incorrecta.</a:t>
            </a:r>
            <a:endParaRPr>
              <a:latin typeface="DM Sans"/>
              <a:ea typeface="DM Sans"/>
              <a:cs typeface="DM Sans"/>
              <a:sym typeface="DM Sans"/>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33e31f48ca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33e31f48c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33e31f48ca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33e31f48c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350732f22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350732f229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2b82de45c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132b82de45c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350732f22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1350732f229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27da238b6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27da238b6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32b82de45c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132b82de45c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245d6b95a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245d6b95a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33e31f48ca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33e31f48ca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33e31f48ca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33e31f48ca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33e31f48ca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33e31f48ca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32b82de45c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g132b82de45c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IMPORTANTE. El resto de la clase es una guía completa de instalación, configuración y uso de sockets, la cantidad de código es grande debido a que estamos comenzando a estructurar cosas más complejas. Queda a tu criterio como profesor si lo vas a desarrollar paso a paso siguiendo y leyendo las diapositivas. o si éstas las sintetizarás dando una explicación completa y fluida de tu parte. Cuida tus tiempos</a:t>
            </a:r>
            <a:endParaRPr>
              <a:latin typeface="DM Sans"/>
              <a:ea typeface="DM Sans"/>
              <a:cs typeface="DM Sans"/>
              <a:sym typeface="DM Sans"/>
            </a:endParaRPr>
          </a:p>
        </p:txBody>
      </p:sp>
    </p:spTree>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305406917f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1305406917f_0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32b82de45c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32b82de45c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33a95ca1c7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33a95ca1c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Aquí estamos utilizando un __dirname generado para trabajar con type module. Recuerda que este “__dirname” lo puedes enseñar bajo tu libertad y según qué tan actualizado esté el tema al momento de dar la clase. De igual manera, se deja una diapositiva adicional para explicar el método actual.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3a95ca1c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33a95ca1c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33e31f48ca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33e31f48ca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Generamos router que se importa en la línea 4 y se utiliza en la línea 17 de nuestro archivo app.js</a:t>
            </a: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33e31f48ca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33e31f48c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Recuerda mencionar la estructura de layouts que debe seguir handlebars para poder renderizar correctamente las vistas, de otra forma no podremos renderizar nada.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245d6b95a9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245d6b95a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33a95ca1c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33a95ca1c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NOTA: Recuerda que, si en este punto alguien pregunta de dónde se sacó la ruta /socket.io/socket.io.js, comentar que es una ruta que podemos acceder en el momento que instalamos socket.io en el node_modules</a:t>
            </a:r>
            <a:endParaRPr>
              <a:latin typeface="DM Sans"/>
              <a:ea typeface="DM Sans"/>
              <a:cs typeface="DM Sans"/>
              <a:sym typeface="DM Sans"/>
            </a:endParaRPr>
          </a:p>
        </p:txBody>
      </p:sp>
    </p:spTree>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33a95ca1c7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33a95ca1c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NOTA: Recuerda que si quieres comprobar que la instalación se hizo correctamente, puedes entrar a localhost:8080/ con el fin de corroborar que la consola del navegador no marque ningún error referente a la importación del módulo.</a:t>
            </a:r>
            <a:endParaRPr>
              <a:latin typeface="DM Sans"/>
              <a:ea typeface="DM Sans"/>
              <a:cs typeface="DM Sans"/>
              <a:sym typeface="DM Sans"/>
            </a:endParaRPr>
          </a:p>
        </p:txBody>
      </p:sp>
    </p:spTree>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33e31f48ca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133e31f48ca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33e31f48ca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g133e31f48ca_0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El que se considere lenta para tiempo real, se debe a que los sistemas actuales son mucho más exigentes que antes, la solución que se plantea aquí es obsoleta. </a:t>
            </a:r>
            <a:endParaRPr>
              <a:latin typeface="DM Sans"/>
              <a:ea typeface="DM Sans"/>
              <a:cs typeface="DM Sans"/>
              <a:sym typeface="DM Sans"/>
            </a:endParaRPr>
          </a:p>
        </p:txBody>
      </p:sp>
    </p:spTree>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33a95ca1c7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33a95ca1c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NOTA: procurar que el estudiante reconozca perfectamente la relación entre</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s">
                <a:latin typeface="DM Sans"/>
                <a:ea typeface="DM Sans"/>
                <a:cs typeface="DM Sans"/>
                <a:sym typeface="DM Sans"/>
              </a:rPr>
              <a:t>on = escuchar/recibir</a:t>
            </a:r>
            <a:endParaRPr>
              <a:latin typeface="DM Sans"/>
              <a:ea typeface="DM Sans"/>
              <a:cs typeface="DM Sans"/>
              <a:sym typeface="DM Sans"/>
            </a:endParaRPr>
          </a:p>
          <a:p>
            <a:pPr marL="457200" lvl="0" indent="-298450" algn="l" rtl="0">
              <a:spcBef>
                <a:spcPts val="0"/>
              </a:spcBef>
              <a:spcAft>
                <a:spcPts val="0"/>
              </a:spcAft>
              <a:buSzPts val="1100"/>
              <a:buFont typeface="DM Sans"/>
              <a:buChar char="●"/>
            </a:pPr>
            <a:r>
              <a:rPr lang="es">
                <a:latin typeface="DM Sans"/>
                <a:ea typeface="DM Sans"/>
                <a:cs typeface="DM Sans"/>
                <a:sym typeface="DM Sans"/>
              </a:rPr>
              <a:t>emit = hablar/enviar</a:t>
            </a:r>
            <a:endParaRPr>
              <a:latin typeface="DM Sans"/>
              <a:ea typeface="DM Sans"/>
              <a:cs typeface="DM Sans"/>
              <a:sym typeface="DM Sans"/>
            </a:endParaRPr>
          </a:p>
        </p:txBody>
      </p:sp>
    </p:spTree>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3e31f48ca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3e31f48ca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33e31f48ca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33e31f48ca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NOTA: Recuerda que si quieres comprobar que la instalación se hizo correctamente, puedes entrar a localhost:8080/ con el fin de corroborar que la consola del navegador no marque ningún error referente a la importación del módulo.</a:t>
            </a:r>
            <a:endParaRPr>
              <a:latin typeface="DM Sans"/>
              <a:ea typeface="DM Sans"/>
              <a:cs typeface="DM Sans"/>
              <a:sym typeface="DM Sans"/>
            </a:endParaRPr>
          </a:p>
        </p:txBody>
      </p:sp>
    </p:spTree>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32fcaf8f6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32fcaf8f6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32fcaf8f6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32fcaf8f6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33e31f48ca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33e31f48c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1245d6b95a9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1245d6b95a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32fcaf8f6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32fcaf8f6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2fcaf8f6c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g132fcaf8f6c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Algunas de las principales formas que puedes mencionar son</a:t>
            </a:r>
            <a:endParaRPr>
              <a:latin typeface="DM Sans"/>
              <a:ea typeface="DM Sans"/>
              <a:cs typeface="DM Sans"/>
              <a:sym typeface="DM Sans"/>
            </a:endParaRPr>
          </a:p>
          <a:p>
            <a:pPr marL="0" lvl="0" indent="0" algn="l" rtl="0">
              <a:lnSpc>
                <a:spcPct val="100000"/>
              </a:lnSpc>
              <a:spcBef>
                <a:spcPts val="0"/>
              </a:spcBef>
              <a:spcAft>
                <a:spcPts val="0"/>
              </a:spcAft>
              <a:buNone/>
            </a:pP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socket.emit  =&gt; Lo utilizamos cuando queremos que la comunicación sea sólo hacia el socket conectado, pueden ser notificaciones personales (como las notificaciones de una red social)</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socket.broadcast.emit =&gt; Lo utilizamos cuando queremos que todos, </a:t>
            </a:r>
            <a:r>
              <a:rPr lang="es" b="1">
                <a:latin typeface="DM Sans"/>
                <a:ea typeface="DM Sans"/>
                <a:cs typeface="DM Sans"/>
                <a:sym typeface="DM Sans"/>
              </a:rPr>
              <a:t>menos el socket que desencadenó el evento</a:t>
            </a:r>
            <a:r>
              <a:rPr lang="es">
                <a:latin typeface="DM Sans"/>
                <a:ea typeface="DM Sans"/>
                <a:cs typeface="DM Sans"/>
                <a:sym typeface="DM Sans"/>
              </a:rPr>
              <a:t>, vean el evento. Por ejemplo, cuando en un chat alguien se conecta, podemos decir “X usuario se ha conectado”, pero este mensaje no le interesa al que se conectó, sino a los demás.</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socketServer.emit =&gt; como dijimos, éste va para todos, de manera que lo utilizamos cuando queremos que la actualización se vea reflejada para todos, por ejemplo en un chat, cuando un usuario envía un mensaje, todos, incluyendo a quien envió el mensaje, deberíamos poder ver el mensaje. </a:t>
            </a:r>
            <a:endParaRPr>
              <a:latin typeface="DM Sans"/>
              <a:ea typeface="DM Sans"/>
              <a:cs typeface="DM Sans"/>
              <a:sym typeface="DM Sans"/>
            </a:endParaRPr>
          </a:p>
        </p:txBody>
      </p:sp>
    </p:spTree>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267f3579e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350732f229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3" name="Google Shape;753;g1350732f229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267f3579e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g1267f3579e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32fcaf8f6c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3" name="Google Shape;773;g132fcaf8f6c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55940305f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155940305f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55940305f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155940305f1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55940305f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155940305f1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245d6b95a9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245d6b95a9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27da238b6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27da238b6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La razón de esta diapositiva se debe a que algunos estudiantes consideran que, al ser una clase meramente práctica, en ocasiones no es necesario seguir la clase completamente, por lo que pueden sólo dejar la clase “abierta”, para hacer acto de presencia, o bien incluso expresando “Yo lo hago después en grabación”. Ésto hace que los estudiantes que se dispersen, al momento de querer seguir el código en la clase, pueden presentar dudas que </a:t>
            </a:r>
            <a:r>
              <a:rPr lang="es" b="1">
                <a:latin typeface="DM Sans"/>
                <a:ea typeface="DM Sans"/>
                <a:cs typeface="DM Sans"/>
                <a:sym typeface="DM Sans"/>
              </a:rPr>
              <a:t>ya no podrás resolver, porque no quisieron aclararla en vivo</a:t>
            </a:r>
            <a:r>
              <a:rPr lang="es">
                <a:latin typeface="DM Sans"/>
                <a:ea typeface="DM Sans"/>
                <a:cs typeface="DM Sans"/>
                <a:sym typeface="DM Sans"/>
              </a:rPr>
              <a:t>. No tenemos el control sobre estos estudiantes, pero sí es importante que aclares que la clase se debe seguir con normalidad, e invitarlos a que codeen contigo y aclaren sus dudas en el momento (de lo contrario será incómodo o molesto para tus tutores o para ti)</a:t>
            </a:r>
            <a:endParaRPr>
              <a:latin typeface="DM Sans"/>
              <a:ea typeface="DM Sans"/>
              <a:cs typeface="DM Sans"/>
              <a:sym typeface="DM Sans"/>
            </a:endParaRPr>
          </a:p>
        </p:txBody>
      </p:sp>
    </p:spTree>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da238b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153af47c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153af47c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 código “from scratch” comprende de la diapositiva 12 a la diapositiva 20. ¡Analiza tus tiempos! El desarrollo “from scratch” implica que el estudiante repase de raíz el código que ha venido trabajando. Esto puede ayudarlos a que solidifiquen las estructuras principales de su servidor, brindándoles más confianza al entender que “es lo mismo que ya vieron”.</a:t>
            </a:r>
            <a:endParaRPr/>
          </a:p>
          <a:p>
            <a:pPr marL="0" lvl="0" indent="0" algn="l" rtl="0">
              <a:spcBef>
                <a:spcPts val="0"/>
              </a:spcBef>
              <a:spcAft>
                <a:spcPts val="0"/>
              </a:spcAft>
              <a:buNone/>
            </a:pPr>
            <a:endParaRPr/>
          </a:p>
          <a:p>
            <a:pPr marL="0" lvl="0" indent="0" algn="l" rtl="0">
              <a:spcBef>
                <a:spcPts val="0"/>
              </a:spcBef>
              <a:spcAft>
                <a:spcPts val="0"/>
              </a:spcAft>
              <a:buNone/>
            </a:pPr>
            <a:r>
              <a:rPr lang="es"/>
              <a:t>Sin embargo, consideras que tu grupo puede trabajar perfectamente sin necesidad de este “from scratch”, puedes optar por entregar la estructura base (es decir, el proyecto ya con el código correspondiente a las diapositivas 12 a 20, y comenzar a trabajar la clase desde ahí, sin embargo, recuerda medir tu tiempo para que no te sobren minutos si decides retirar esto.</a:t>
            </a:r>
            <a:endParaRPr/>
          </a:p>
        </p:txBody>
      </p:sp>
    </p:spTree>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35a39d1f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35a39d1f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35a39d1f4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35a39d1f4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5a39d1f4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5a39d1f4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Aquí estamos utilizando un __dirname generado para trabajar con type module. Recuerda que este “__dirname” lo puedes enseñar bajo tu libertad y según qué tan actualizado esté el tema al momento de dar la clase. De igual manera, se deja una diapositiva adicional para explicar el método actual.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245d6b95a9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245d6b95a9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35a39d1f4e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g135a39d1f4e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5a39d1f4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35a39d1f4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5a39d1f4e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5a39d1f4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Generamos router que se importa en la línea 4 y se utiliza en la línea 17 de nuestro archivo app.js</a:t>
            </a: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35a39d1f4e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35a39d1f4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Recuerda mencionar la estructura de layouts que debe seguir handlebars para poder renderizar correctamente las vistas, de otra forma no podremos renderizar nada. </a:t>
            </a:r>
            <a:endParaRPr>
              <a:latin typeface="DM Sans"/>
              <a:ea typeface="DM Sans"/>
              <a:cs typeface="DM Sans"/>
              <a:sym typeface="DM Sans"/>
            </a:endParaRPr>
          </a:p>
        </p:txBody>
      </p:sp>
    </p:spTree>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35a39d1f4e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35a39d1f4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NOTA: Recuerda que, si en este punto alguien pregunta de dónde se sacó la ruta /socket.io/socket.io.js, comentar que es una ruta que podemos acceder en el momento que instalamos socket.io en el node_modules</a:t>
            </a:r>
            <a:endParaRPr>
              <a:latin typeface="DM Sans"/>
              <a:ea typeface="DM Sans"/>
              <a:cs typeface="DM Sans"/>
              <a:sym typeface="DM Sans"/>
            </a:endParaRPr>
          </a:p>
        </p:txBody>
      </p:sp>
    </p:spTree>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35a39d1f4e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35a39d1f4e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NOTA: Recuerda que si quieres comprobar que la instalación se hizo correctamente, puedes entrar a localhost:8080/ con el fin de corroborar que la consola del navegador no marque ningún error referente a la importación del módulo.</a:t>
            </a:r>
            <a:endParaRPr>
              <a:latin typeface="DM Sans"/>
              <a:ea typeface="DM Sans"/>
              <a:cs typeface="DM Sans"/>
              <a:sym typeface="DM Sans"/>
            </a:endParaRPr>
          </a:p>
        </p:txBody>
      </p:sp>
    </p:spTree>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32b82de45c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132b82de45c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05406917f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1305406917f_0_6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El que se considere lenta para tiempo real, se debe a que los sistemas actuales son mucho más exigentes que antes, la solución que se plantea aquí es obsoleta. </a:t>
            </a:r>
            <a:endParaRPr>
              <a:latin typeface="DM Sans"/>
              <a:ea typeface="DM Sans"/>
              <a:cs typeface="DM Sans"/>
              <a:sym typeface="DM Sans"/>
            </a:endParaRPr>
          </a:p>
        </p:txBody>
      </p:sp>
    </p:spTree>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35a39d1f4e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35a39d1f4e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35a39d1f4e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35a39d1f4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245d6b95a9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245d6b95a9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35a39d1f4e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135a39d1f4e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350732f2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350732f2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35a39d1f4e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35a39d1f4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35a39d1f4e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35a39d1f4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35a39d1f4e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35a39d1f4e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35a39d1f4e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35a39d1f4e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35a39d1f4e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35a39d1f4e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35a39d1f4e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35a39d1f4e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35a39d1f4e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35a39d1f4e_0_4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35a39d1f4e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135a39d1f4e_0_4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1af22068b0_4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3" name="Google Shape;983;g11af22068b0_4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35a39d1f4e_0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135a39d1f4e_0_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5a39d1f4e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 name="Google Shape;655;g135a39d1f4e_0_5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Trabajaremos con un enfoque de linkeo con Github, de manera que es importante que corrobores que tus estudiantes saben subir su repositorio a github (Estamos en un curso avanzado, de manera que seguro serán a lo mucho 1 o 2 los que no sepan). Si consideras que los tiempos comienzan a estar apretados en este punto de la clase, haz la carga de tu chat al repositorio de manera rápida, en caso de que consideres que te falta tiempo por cubrir, puedes hacer el proceso de subida de proyecto a Github de manera lenta y mejor explicada (aunque no es el objetivo de la clase, nunca deja de ser útil)</a:t>
            </a:r>
            <a:endParaRPr>
              <a:latin typeface="DM Sans"/>
              <a:ea typeface="DM Sans"/>
              <a:cs typeface="DM Sans"/>
              <a:sym typeface="DM Sans"/>
            </a:endParaRPr>
          </a:p>
        </p:txBody>
      </p:sp>
    </p:spTree>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35a39d1f4e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135a39d1f4e_0_5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305406917f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g1305406917f_0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32b82de45c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32b82de45c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35a39d1f4e_0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g135a39d1f4e_0_5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33a95ca1c7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33a95ca1c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35a39d1f4e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35a39d1f4e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1af22068b0_4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1af22068b0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33a95ca1c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33a95ca1c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NOTA: Te recomiendo enormemente que practiques esta parte antes de dar la clase. La versión mencionada es al momento de la generación de esta clase, si ha habido algún cambio en Glitch.com o en su versionado, es importante que te anticipes y lo practiques antes de la clase. </a:t>
            </a:r>
            <a:endParaRPr>
              <a:latin typeface="DM Sans"/>
              <a:ea typeface="DM Sans"/>
              <a:cs typeface="DM Sans"/>
              <a:sym typeface="DM Sans"/>
            </a:endParaRPr>
          </a:p>
        </p:txBody>
      </p:sp>
    </p:spTree>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33e31f48ca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33e31f48c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287736ba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35a39d1f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135a39d1f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27da238b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5a39d1f4e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5a39d1f4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396d7c2cc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396d7c2cc9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20b44b0dae_0_1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g120b44b0dae_0_1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35a39d1f4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35a39d1f4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3a96912d7b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3a96912d7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153af47c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153af47c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Tendrás diferentes tablas con pasos para resolver ciertas tareas, no es necesario repasar todas NI MUCHO MENOS RESOLVERLO. Sólo charlar con los estudiantes sobre la complejidad que implica cada una</a:t>
            </a:r>
            <a:endParaRPr/>
          </a:p>
        </p:txBody>
      </p:sp>
    </p:spTree>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35a9e9b08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135a9e9b08b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35a9e9b0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135a9e9b08b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35a9e9b08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135a9e9b08b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114300" lvl="0" indent="0" algn="l" rtl="0">
              <a:lnSpc>
                <a:spcPct val="142857"/>
              </a:lnSpc>
              <a:spcBef>
                <a:spcPts val="500"/>
              </a:spcBef>
              <a:spcAft>
                <a:spcPts val="0"/>
              </a:spcAft>
              <a:buClr>
                <a:schemeClr val="dk1"/>
              </a:buClr>
              <a:buSzPts val="1100"/>
              <a:buFont typeface="Arial"/>
              <a:buNone/>
            </a:pPr>
            <a:r>
              <a:rPr lang="es" sz="1050">
                <a:solidFill>
                  <a:srgbClr val="3C4043"/>
                </a:solidFill>
                <a:highlight>
                  <a:srgbClr val="FFFFFF"/>
                </a:highlight>
                <a:latin typeface="Roboto"/>
                <a:ea typeface="Roboto"/>
                <a:cs typeface="Roboto"/>
                <a:sym typeface="Roboto"/>
              </a:rPr>
              <a:t>No importa cual sea la tarea, siempre es mas agil usar BD que filesystem</a:t>
            </a:r>
            <a:endParaRPr sz="1050">
              <a:solidFill>
                <a:srgbClr val="3C4043"/>
              </a:solidFill>
              <a:highlight>
                <a:srgbClr val="FFFFFF"/>
              </a:highlight>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5a9e9b08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135a9e9b08b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05406917f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1305406917f_0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3a96912d7b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3a96912d7b_2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245d6b95a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245d6b95a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35b4fc0998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35b4fc0998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Esta diapositiva es CLAVE para poder hacer entender a los chicos el por qué no podemos ocupar el tiempo de bases de datos relacionales en este curso. Toca hacerles comprender que, el fin que ellos tienen en este momento será sobre las bases de datos no relacionales. En las siguientes diapositivas reducimos el impacto de esta decisión para aclarar las dudas a aquellos estudiantes que no comprendan por qué no lo veremos</a:t>
            </a:r>
            <a:endParaRPr>
              <a:latin typeface="DM Sans"/>
              <a:ea typeface="DM Sans"/>
              <a:cs typeface="DM Sans"/>
              <a:sym typeface="DM Sans"/>
            </a:endParaRPr>
          </a:p>
        </p:txBody>
      </p:sp>
    </p:spTree>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35b4fc0998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135b4fc0998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3a96912d7b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13a96912d7b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35b4fc099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135b4fc0998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27da238b6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g127da238b6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35b4fc0998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135b4fc0998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Puedes aprovechar este apartado para recalcar que SQL es ampliamente utilizado y, a pesar de que no se abordará en este curso, Coder cuenta con un curso específicamente para SQL, el cual podría servirle como complemento de este curso. </a:t>
            </a:r>
            <a:endParaRPr>
              <a:latin typeface="DM Sans"/>
              <a:ea typeface="DM Sans"/>
              <a:cs typeface="DM Sans"/>
              <a:sym typeface="DM Sans"/>
            </a:endParaRPr>
          </a:p>
        </p:txBody>
      </p:sp>
    </p:spTree>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35a39d1f4e_0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135a39d1f4e_0_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35a39d1f4e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35a39d1f4e_0_5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35b4fc0998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35b4fc0998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35b4fc0998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35b4fc0998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11af22068b0_4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5" name="Google Shape;1015;g11af22068b0_4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35a39d1f4e_0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g135a39d1f4e_0_5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33e31f48ca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33e31f48c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CRUCIAL: No todos nuestros alumnos son usuarios de Windows. Es importante hacer aclaración a los usuarios de sistemas como Linux o MacOS que contemplen que el proceso de instalación se verá </a:t>
            </a:r>
            <a:r>
              <a:rPr lang="es" b="1">
                <a:latin typeface="DM Sans"/>
                <a:ea typeface="DM Sans"/>
                <a:cs typeface="DM Sans"/>
                <a:sym typeface="DM Sans"/>
              </a:rPr>
              <a:t>sólo contemplando windows</a:t>
            </a:r>
            <a:r>
              <a:rPr lang="es">
                <a:latin typeface="DM Sans"/>
                <a:ea typeface="DM Sans"/>
                <a:cs typeface="DM Sans"/>
                <a:sym typeface="DM Sans"/>
              </a:rPr>
              <a:t>, de manera que, si existe algún problema con la instalación, el profesor no puede hacerse responsable de otras instalaciones ajenas a Windows. </a:t>
            </a:r>
            <a:endParaRPr>
              <a:latin typeface="DM Sans"/>
              <a:ea typeface="DM Sans"/>
              <a:cs typeface="DM Sans"/>
              <a:sym typeface="DM Sans"/>
            </a:endParaRPr>
          </a:p>
        </p:txBody>
      </p:sp>
    </p:spTree>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35a39d1f4e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135a39d1f4e_0_5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34cd112ca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34cd112ca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4ced11cb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34ced11cb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34ced11cb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34ced11cb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34ced11cb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g134ced11cb3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3a96912d7b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3a96912d7b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3a96912d7b_2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3a96912d7b_2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12268ff10ca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12268ff10c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34ced11cb3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134ced11cb3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Estudiantes: Si bien recomendamos instalar mongo como servicio, en caso de contar con una computadora que no lo permite, dejamos esta recomendación para ustedes.</a:t>
            </a:r>
            <a:endParaRPr>
              <a:latin typeface="DM Sans"/>
              <a:ea typeface="DM Sans"/>
              <a:cs typeface="DM Sans"/>
              <a:sym typeface="DM Sans"/>
            </a:endParaRPr>
          </a:p>
        </p:txBody>
      </p:sp>
    </p:spTree>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3a96912d7b_2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3a96912d7b_2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34ced11cb3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134ced11cb3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34ced11cb3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134ced11cb3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Explicación de lo que se puede hacer una vez instalado, ya lo instalaste, vamos a hacer lo siguiente. </a:t>
            </a:r>
            <a:endParaRPr>
              <a:latin typeface="DM Sans"/>
              <a:ea typeface="DM Sans"/>
              <a:cs typeface="DM Sans"/>
              <a:sym typeface="DM Sans"/>
            </a:endParaRPr>
          </a:p>
        </p:txBody>
      </p:sp>
    </p:spTree>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34ced11cb3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g134ced11cb3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34ced11cb3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g134ced11cb3_0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34ced11cb3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134ced11cb3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245d6b95a9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245d6b95a9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35a39d1f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135a39d1f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37b5ae0d4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137b5ae0d4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37b5ae0d4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137b5ae0d48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35a39d1f4e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35a39d1f4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37b5ae0d48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137b5ae0d48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37b5ae0d48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37b5ae0d4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7b5ae0d48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37b5ae0d48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NOTA</a:t>
            </a:r>
            <a:r>
              <a:rPr lang="es">
                <a:solidFill>
                  <a:schemeClr val="dk1"/>
                </a:solidFill>
                <a:latin typeface="DM Sans"/>
                <a:ea typeface="DM Sans"/>
                <a:cs typeface="DM Sans"/>
                <a:sym typeface="DM Sans"/>
              </a:rPr>
              <a:t>: Como sabrás, no en todos los ejemplos se te podrá apoyar con diapositivas que expliquen el ejemplo más adelante. Se recomienda enormemente que te tomes el tiempo para poder resolver el ejemplo y tenerlo listo para presentarlo al momento de la clase. ¡Algunos de estos ejemplos podrías considerarlos como mini desafíos express para ti!</a:t>
            </a:r>
            <a:endParaRPr>
              <a:latin typeface="DM Sans"/>
              <a:ea typeface="DM Sans"/>
              <a:cs typeface="DM Sans"/>
              <a:sym typeface="DM Sans"/>
            </a:endParaRPr>
          </a:p>
        </p:txBody>
      </p:sp>
    </p:spTree>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37b5ae0d4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37b5ae0d48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b="1">
                <a:solidFill>
                  <a:schemeClr val="dk1"/>
                </a:solidFill>
                <a:latin typeface="DM Sans"/>
                <a:ea typeface="DM Sans"/>
                <a:cs typeface="DM Sans"/>
                <a:sym typeface="DM Sans"/>
              </a:rPr>
              <a:t>La respuesta está en la inconsistencia</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Aprovecha esta diapositiva para volver a explicar por qué los datos podrían llegar a ser inconsistentes, puedes apoyarte de las redes sociales, o bien de los sistemas de GPS (bastante útil para esta explicación).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Además, para la segunda pregunta podrías hablar sobre las transacciones (en esencia ya es factible su implementación). Sin embargo, recalcar que la palabra “SIEMPRE” puede ser peligrosa en el mundo de gestión </a:t>
            </a:r>
            <a:r>
              <a:rPr lang="es" b="1">
                <a:solidFill>
                  <a:schemeClr val="dk1"/>
                </a:solidFill>
                <a:latin typeface="DM Sans"/>
                <a:ea typeface="DM Sans"/>
                <a:cs typeface="DM Sans"/>
                <a:sym typeface="DM Sans"/>
              </a:rPr>
              <a:t>no relacional</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11af22068b0_4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g11af22068b0_4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37b5ae0d4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137b5ae0d48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37b5ae0d48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37b5ae0d48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7b5ae0d48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37b5ae0d48_0_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37b5ae0d48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137b5ae0d48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7b5ae0d48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7b5ae0d48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37b5ae0d48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37b5ae0d48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37b5ae0d48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37b5ae0d4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7b5ae0d48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7b5ae0d48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37b5ae0d48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137b5ae0d48_0_4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1af22068b0_4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 name="Google Shape;1049;g11af22068b0_4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37b5ae0d48_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137b5ae0d48_0_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37b5ae0d48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137b5ae0d48_0_5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37b5ae0d48_0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137b5ae0d48_0_5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37b5ae0d48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37b5ae0d48_0_5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37b5ae0d48_0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137b5ae0d48_0_5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453bdb87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gf453bdb87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37b5ae0d48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37b5ae0d48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37b5ae0d48_0_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137b5ae0d48_0_6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37b5ae0d48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137b5ae0d48_0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1af22068b0_4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1af22068b0_4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37b5ae0d48_0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137b5ae0d48_0_6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453bdb87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f453bdb875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7b5ae0d48_0_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137b5ae0d48_0_6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Puede servir de repaso o luego de un desafío genérico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arenR"/>
            </a:pPr>
            <a:r>
              <a:rPr lang="es">
                <a:solidFill>
                  <a:schemeClr val="dk1"/>
                </a:solidFill>
                <a:latin typeface="DM Sans"/>
                <a:ea typeface="DM Sans"/>
                <a:cs typeface="DM Sans"/>
                <a:sym typeface="DM Sans"/>
              </a:rPr>
              <a:t>Consultar a los/as estudiantes si están teniendo dificultades para avanzar con alguna parte en el código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arenR"/>
            </a:pPr>
            <a:r>
              <a:rPr lang="es">
                <a:solidFill>
                  <a:schemeClr val="dk1"/>
                </a:solidFill>
                <a:latin typeface="DM Sans"/>
                <a:ea typeface="DM Sans"/>
                <a:cs typeface="DM Sans"/>
                <a:sym typeface="DM Sans"/>
              </a:rPr>
              <a:t>Preguntar a los/as estudiantes que hayan contestado afirmativamente si quieren compartir pantalla para guiarlo colaborativamente en la resolución del conflicto. </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AutoNum type="arabicParenR"/>
            </a:pPr>
            <a:r>
              <a:rPr lang="es">
                <a:solidFill>
                  <a:schemeClr val="dk1"/>
                </a:solidFill>
                <a:latin typeface="DM Sans"/>
                <a:ea typeface="DM Sans"/>
                <a:cs typeface="DM Sans"/>
                <a:sym typeface="DM Sans"/>
              </a:rPr>
              <a:t>La clase (Profesor/a a cargo, tutores/as, coordinador/a y </a:t>
            </a:r>
            <a:r>
              <a:rPr lang="es" b="1">
                <a:solidFill>
                  <a:schemeClr val="dk1"/>
                </a:solidFill>
                <a:latin typeface="DM Sans"/>
                <a:ea typeface="DM Sans"/>
                <a:cs typeface="DM Sans"/>
                <a:sym typeface="DM Sans"/>
              </a:rPr>
              <a:t>estudiantes</a:t>
            </a:r>
            <a:r>
              <a:rPr lang="es">
                <a:solidFill>
                  <a:schemeClr val="dk1"/>
                </a:solidFill>
                <a:latin typeface="DM Sans"/>
                <a:ea typeface="DM Sans"/>
                <a:cs typeface="DM Sans"/>
                <a:sym typeface="DM Sans"/>
              </a:rPr>
              <a:t>) leerá el código del/a compañero/a en busca del error que está ocasionando el defecto.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arenR"/>
            </a:pPr>
            <a:r>
              <a:rPr lang="es">
                <a:solidFill>
                  <a:schemeClr val="dk1"/>
                </a:solidFill>
                <a:latin typeface="DM Sans"/>
                <a:ea typeface="DM Sans"/>
                <a:cs typeface="DM Sans"/>
                <a:sym typeface="DM Sans"/>
              </a:rPr>
              <a:t>Solicitar a los/as estudiantes que propongan soluciones para arreglar el error </a:t>
            </a:r>
            <a:endParaRPr>
              <a:latin typeface="DM Sans"/>
              <a:ea typeface="DM Sans"/>
              <a:cs typeface="DM Sans"/>
              <a:sym typeface="DM Sans"/>
            </a:endParaRPr>
          </a:p>
        </p:txBody>
      </p:sp>
    </p:spTree>
  </p:cSld>
  <p:clrMapOvr>
    <a:masterClrMapping/>
  </p:clrMapOvr>
</p:notes>
</file>

<file path=ppt/notesSlides/notesSlide6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7b5ae0d48_0_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g137b5ae0d48_0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Font typeface="DM Sans"/>
              <a:buAutoNum type="arabicPeriod"/>
            </a:pPr>
            <a:r>
              <a:rPr lang="es">
                <a:latin typeface="DM Sans"/>
                <a:ea typeface="DM Sans"/>
                <a:cs typeface="DM Sans"/>
                <a:sym typeface="DM Sans"/>
              </a:rPr>
              <a:t>Los errores son:</a:t>
            </a:r>
            <a:endParaRPr>
              <a:latin typeface="DM Sans"/>
              <a:ea typeface="DM Sans"/>
              <a:cs typeface="DM Sans"/>
              <a:sym typeface="DM Sans"/>
            </a:endParaRPr>
          </a:p>
          <a:p>
            <a:pPr marL="914400" lvl="1" indent="-298450" algn="l" rtl="0">
              <a:lnSpc>
                <a:spcPct val="100000"/>
              </a:lnSpc>
              <a:spcBef>
                <a:spcPts val="0"/>
              </a:spcBef>
              <a:spcAft>
                <a:spcPts val="0"/>
              </a:spcAft>
              <a:buSzPts val="1100"/>
              <a:buFont typeface="DM Sans"/>
              <a:buAutoNum type="alphaLcPeriod"/>
            </a:pPr>
            <a:r>
              <a:rPr lang="es">
                <a:latin typeface="DM Sans"/>
                <a:ea typeface="DM Sans"/>
                <a:cs typeface="DM Sans"/>
                <a:sym typeface="DM Sans"/>
              </a:rPr>
              <a:t>InsertOne sólo permite insertar un elemento, no muchos.</a:t>
            </a:r>
            <a:endParaRPr>
              <a:latin typeface="DM Sans"/>
              <a:ea typeface="DM Sans"/>
              <a:cs typeface="DM Sans"/>
              <a:sym typeface="DM Sans"/>
            </a:endParaRPr>
          </a:p>
          <a:p>
            <a:pPr marL="914400" lvl="1" indent="-298450" algn="l" rtl="0">
              <a:lnSpc>
                <a:spcPct val="100000"/>
              </a:lnSpc>
              <a:spcBef>
                <a:spcPts val="0"/>
              </a:spcBef>
              <a:spcAft>
                <a:spcPts val="0"/>
              </a:spcAft>
              <a:buSzPts val="1100"/>
              <a:buFont typeface="DM Sans"/>
              <a:buAutoNum type="alphaLcPeriod"/>
            </a:pPr>
            <a:r>
              <a:rPr lang="es">
                <a:latin typeface="DM Sans"/>
                <a:ea typeface="DM Sans"/>
                <a:cs typeface="DM Sans"/>
                <a:sym typeface="DM Sans"/>
              </a:rPr>
              <a:t>El documento de nombre “Doby” abre llaves, pero no las cierra.</a:t>
            </a:r>
            <a:endParaRPr>
              <a:latin typeface="DM Sans"/>
              <a:ea typeface="DM Sans"/>
              <a:cs typeface="DM Sans"/>
              <a:sym typeface="DM Sans"/>
            </a:endParaRPr>
          </a:p>
          <a:p>
            <a:pPr marL="914400" lvl="1" indent="-298450" algn="l" rtl="0">
              <a:lnSpc>
                <a:spcPct val="100000"/>
              </a:lnSpc>
              <a:spcBef>
                <a:spcPts val="0"/>
              </a:spcBef>
              <a:spcAft>
                <a:spcPts val="0"/>
              </a:spcAft>
              <a:buSzPts val="1100"/>
              <a:buFont typeface="DM Sans"/>
              <a:buAutoNum type="alphaLcPeriod"/>
            </a:pPr>
            <a:r>
              <a:rPr lang="es">
                <a:latin typeface="DM Sans"/>
                <a:ea typeface="DM Sans"/>
                <a:cs typeface="DM Sans"/>
                <a:sym typeface="DM Sans"/>
              </a:rPr>
              <a:t>¿El que falten datos es un error? Realmente no. Mongo nos deja y es válido (esto es un argumento excelente para fungir como introductorio de Mongoose)</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AutoNum type="arabicPeriod"/>
            </a:pPr>
            <a:r>
              <a:rPr lang="es">
                <a:latin typeface="DM Sans"/>
                <a:ea typeface="DM Sans"/>
                <a:cs typeface="DM Sans"/>
                <a:sym typeface="DM Sans"/>
              </a:rPr>
              <a:t>Los errores son:</a:t>
            </a:r>
            <a:endParaRPr>
              <a:latin typeface="DM Sans"/>
              <a:ea typeface="DM Sans"/>
              <a:cs typeface="DM Sans"/>
              <a:sym typeface="DM Sans"/>
            </a:endParaRPr>
          </a:p>
          <a:p>
            <a:pPr marL="914400" lvl="1" indent="-298450" algn="l" rtl="0">
              <a:lnSpc>
                <a:spcPct val="100000"/>
              </a:lnSpc>
              <a:spcBef>
                <a:spcPts val="0"/>
              </a:spcBef>
              <a:spcAft>
                <a:spcPts val="0"/>
              </a:spcAft>
              <a:buSzPts val="1100"/>
              <a:buFont typeface="DM Sans"/>
              <a:buAutoNum type="alphaLcPeriod"/>
            </a:pPr>
            <a:r>
              <a:rPr lang="es">
                <a:latin typeface="DM Sans"/>
                <a:ea typeface="DM Sans"/>
                <a:cs typeface="DM Sans"/>
                <a:sym typeface="DM Sans"/>
              </a:rPr>
              <a:t>Falta realizar un ordenamiento para obtener las últimas 5 mascotas, ya que la consulta devuelve las primeras 5.</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AutoNum type="arabicPeriod"/>
            </a:pPr>
            <a:r>
              <a:rPr lang="es">
                <a:latin typeface="DM Sans"/>
                <a:ea typeface="DM Sans"/>
                <a:cs typeface="DM Sans"/>
                <a:sym typeface="DM Sans"/>
              </a:rPr>
              <a:t>Los errores son:</a:t>
            </a:r>
            <a:endParaRPr>
              <a:latin typeface="DM Sans"/>
              <a:ea typeface="DM Sans"/>
              <a:cs typeface="DM Sans"/>
              <a:sym typeface="DM Sans"/>
            </a:endParaRPr>
          </a:p>
          <a:p>
            <a:pPr marL="914400" lvl="1" indent="-298450" algn="l" rtl="0">
              <a:lnSpc>
                <a:spcPct val="100000"/>
              </a:lnSpc>
              <a:spcBef>
                <a:spcPts val="0"/>
              </a:spcBef>
              <a:spcAft>
                <a:spcPts val="0"/>
              </a:spcAft>
              <a:buSzPts val="1100"/>
              <a:buFont typeface="DM Sans"/>
              <a:buAutoNum type="alphaLcPeriod"/>
            </a:pPr>
            <a:r>
              <a:rPr lang="es">
                <a:latin typeface="DM Sans"/>
                <a:ea typeface="DM Sans"/>
                <a:cs typeface="DM Sans"/>
                <a:sym typeface="DM Sans"/>
              </a:rPr>
              <a:t>faltó una llave de apertura y sobran dos llaves después de gte</a:t>
            </a:r>
            <a:endParaRPr>
              <a:latin typeface="DM Sans"/>
              <a:ea typeface="DM Sans"/>
              <a:cs typeface="DM Sans"/>
              <a:sym typeface="DM Sans"/>
            </a:endParaRPr>
          </a:p>
          <a:p>
            <a:pPr marL="914400" lvl="1" indent="-298450" algn="l" rtl="0">
              <a:lnSpc>
                <a:spcPct val="100000"/>
              </a:lnSpc>
              <a:spcBef>
                <a:spcPts val="0"/>
              </a:spcBef>
              <a:spcAft>
                <a:spcPts val="0"/>
              </a:spcAft>
              <a:buSzPts val="1100"/>
              <a:buFont typeface="DM Sans"/>
              <a:buAutoNum type="alphaLcPeriod"/>
            </a:pPr>
            <a:r>
              <a:rPr lang="es">
                <a:latin typeface="DM Sans"/>
                <a:ea typeface="DM Sans"/>
                <a:cs typeface="DM Sans"/>
                <a:sym typeface="DM Sans"/>
              </a:rPr>
              <a:t>gte es para mayor o igual, para ser menor sólo usamos lt</a:t>
            </a:r>
            <a:endParaRPr>
              <a:latin typeface="DM Sans"/>
              <a:ea typeface="DM Sans"/>
              <a:cs typeface="DM Sans"/>
              <a:sym typeface="DM Sans"/>
            </a:endParaRPr>
          </a:p>
          <a:p>
            <a:pPr marL="914400" lvl="1" indent="-298450" algn="l" rtl="0">
              <a:lnSpc>
                <a:spcPct val="100000"/>
              </a:lnSpc>
              <a:spcBef>
                <a:spcPts val="0"/>
              </a:spcBef>
              <a:spcAft>
                <a:spcPts val="0"/>
              </a:spcAft>
              <a:buSzPts val="1100"/>
              <a:buFont typeface="DM Sans"/>
              <a:buAutoNum type="alphaLcPeriod"/>
            </a:pPr>
            <a:r>
              <a:rPr lang="es">
                <a:latin typeface="DM Sans"/>
                <a:ea typeface="DM Sans"/>
                <a:cs typeface="DM Sans"/>
                <a:sym typeface="DM Sans"/>
              </a:rPr>
              <a:t>El ordenamiento debería ser al revés</a:t>
            </a:r>
            <a:endParaRPr>
              <a:latin typeface="DM Sans"/>
              <a:ea typeface="DM Sans"/>
              <a:cs typeface="DM Sans"/>
              <a:sym typeface="DM Sans"/>
            </a:endParaRPr>
          </a:p>
        </p:txBody>
      </p:sp>
    </p:spTree>
  </p:cSld>
  <p:clrMapOvr>
    <a:masterClrMapping/>
  </p:clrMapOvr>
</p:notes>
</file>

<file path=ppt/notesSlides/notesSlide6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6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6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3975c83e39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3975c83e3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6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A pesar de que hay 20 diapositivas destinadas al tema de Clientes de bases de datos y DBaaS con MongoAtlas, la realidad es que este fragmento debe ser realmente sencillo de explicar y su tiempo de explicación debe comprender de 30 a 35 minutos como máximo. Es importante que consideres este tiempo máximo para poder destinar el tiempo necesario a Mongoose, pues éste es el tema que permitirá conectar todo en la práctica integradora de la siguiente clase. Si no destinas el tiempo correspondiente a mongoose para trabajar la base de datos en nodejs, entonces deberás destinar un fragmento de la práctica integradora para terminar de enseñar el tema (lo cual no es el objetivo)</a:t>
            </a:r>
            <a:endParaRPr>
              <a:latin typeface="DM Sans"/>
              <a:ea typeface="DM Sans"/>
              <a:cs typeface="DM Sans"/>
              <a:sym typeface="DM Sans"/>
            </a:endParaRPr>
          </a:p>
        </p:txBody>
      </p:sp>
    </p:spTree>
  </p:cSld>
  <p:clrMapOvr>
    <a:masterClrMapping/>
  </p:clrMapOvr>
</p:notes>
</file>

<file path=ppt/notesSlides/notesSlide6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35a39d1f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35a39d1f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245d6b95a9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1245d6b95a9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5a39d1f4e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35a39d1f4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34cea32b2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34cea32b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34cea32b2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134cea32b2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4cea32b28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34cea32b2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4cea32b28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34cea32b28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b37266cd8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13b37266cd8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 va, es para guiar el uso del template.</a:t>
            </a:r>
            <a:endParaRPr>
              <a:latin typeface="DM Sans"/>
              <a:ea typeface="DM Sans"/>
              <a:cs typeface="DM Sans"/>
              <a:sym typeface="DM Sans"/>
            </a:endParaRPr>
          </a:p>
        </p:txBody>
      </p:sp>
    </p:spTree>
  </p:cSld>
  <p:clrMapOvr>
    <a:masterClrMapping/>
  </p:clrMapOvr>
</p:notes>
</file>

<file path=ppt/notesSlides/notesSlide6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34cea32b28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134cea32b28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34cea32b28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34cea32b2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4cea32b28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134cea32b28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34cea32b28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34cea32b2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20b44b0dae_0_1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2" name="Google Shape;1072;g120b44b0dae_0_1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34cea32b28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34cea32b2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34cea32b28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34cea32b28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34cea32b28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134cea32b28_0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4cea32b28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34cea32b28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34cea32b28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34cea32b28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34cea32b28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34cea32b28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34cea32b28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34cea32b28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34cea32b28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34cea32b28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34cea32b28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34cea32b28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CRUCIAL: No todos nuestros alumnos son usuarios de Windows. Es importante hacer aclaración a los usuarios de sistemas como Linux o MacOS que contemplen que el proceso de instalación se verá </a:t>
            </a:r>
            <a:r>
              <a:rPr lang="es" b="1">
                <a:latin typeface="DM Sans"/>
                <a:ea typeface="DM Sans"/>
                <a:cs typeface="DM Sans"/>
                <a:sym typeface="DM Sans"/>
              </a:rPr>
              <a:t>sólo contemplando windows</a:t>
            </a:r>
            <a:r>
              <a:rPr lang="es">
                <a:latin typeface="DM Sans"/>
                <a:ea typeface="DM Sans"/>
                <a:cs typeface="DM Sans"/>
                <a:sym typeface="DM Sans"/>
              </a:rPr>
              <a:t>, de manera que, si existe algún problema con la instalación, el profesor no puede hacerse responsable de otras instalaciones ajenas a Windows.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28dbe83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12128dbe834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1af22068b0_4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11af22068b0_4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34cea32b28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g134cea32b28_0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3b2c036e6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13b2c036e6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3b2c036e6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13b2c036e6c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b37266cd8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13b37266cd8_1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3b2c036e6c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g13b2c036e6c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3b37266cd8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13b37266cd8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3b2c036e6c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3b2c036e6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b37266cd8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b37266cd8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Podemos analizar el recorrido que tuvo esa métrica</a:t>
            </a:r>
            <a:endParaRPr>
              <a:highlight>
                <a:srgbClr val="EAFF6A"/>
              </a:highlight>
              <a:latin typeface="DM Sans"/>
              <a:ea typeface="DM Sans"/>
              <a:cs typeface="DM Sans"/>
              <a:sym typeface="DM Sans"/>
            </a:endParaRPr>
          </a:p>
        </p:txBody>
      </p:sp>
    </p:spTree>
  </p:cSld>
  <p:clrMapOvr>
    <a:masterClrMapping/>
  </p:clrMapOvr>
</p:notes>
</file>

<file path=ppt/notesSlides/notesSlide7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3b2f856ea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3b2f856ea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b2f856ea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b2f856ea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1af22068b0_8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1af22068b0_8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3b2f856ea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3b2f856e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3b37266cd8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3b37266cd8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highlight>
                  <a:srgbClr val="EAFF6A"/>
                </a:highlight>
                <a:latin typeface="DM Sans"/>
                <a:ea typeface="DM Sans"/>
                <a:cs typeface="DM Sans"/>
                <a:sym typeface="DM Sans"/>
              </a:rPr>
              <a:t>Podemos analizar el recorrido que tuvo esa métrica</a:t>
            </a:r>
            <a:endParaRPr>
              <a:highlight>
                <a:srgbClr val="EAFF6A"/>
              </a:highlight>
              <a:latin typeface="DM Sans"/>
              <a:ea typeface="DM Sans"/>
              <a:cs typeface="DM Sans"/>
              <a:sym typeface="DM Sans"/>
            </a:endParaRPr>
          </a:p>
        </p:txBody>
      </p:sp>
    </p:spTree>
  </p:cSld>
  <p:clrMapOvr>
    <a:masterClrMapping/>
  </p:clrMapOvr>
</p:notes>
</file>

<file path=ppt/notesSlides/notesSlide7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3975c83e3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3975c83e3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7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3b2f856ea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3b2f856ea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3b2f856ea9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13b2f856ea9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3975c83e39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3975c83e3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7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3b2f856ea9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3b2f856ea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3975c83e39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3975c83e3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7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3b2f856ea9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g13b2f856ea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7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3b2f856ea9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3b2f856ea9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1af22068b0_8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1af22068b0_8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3b37266cd8_1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13b37266cd8_1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7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3b37266cd8_1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g13b37266cd8_1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 la idea es que en este momento de la clase anticipes a los estudiantes que la próxima clase será una práctica integradora de todos los temas vistos hasta el momento. En ella el profesor hace una demostración de los pasos a completar en una tarea, y luego los estudiantes de forma asincrónica replican esa tarea pero aplicada a sus proyectos finales. Para llegar mejor preparados, sugerimos a los estudiantes mirar la guía de skills así si consideran que necesitan repasar algún tema, lo hacen antes de la práctica integradora.</a:t>
            </a:r>
            <a:endParaRPr>
              <a:latin typeface="DM Sans"/>
              <a:ea typeface="DM Sans"/>
              <a:cs typeface="DM Sans"/>
              <a:sym typeface="DM Sans"/>
            </a:endParaRPr>
          </a:p>
        </p:txBody>
      </p:sp>
    </p:spTree>
  </p:cSld>
  <p:clrMapOvr>
    <a:masterClrMapping/>
  </p:clrMapOvr>
</p:notes>
</file>

<file path=ppt/notesSlides/notesSlide7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dirty="0">
                <a:solidFill>
                  <a:schemeClr val="dk1"/>
                </a:solidFill>
                <a:latin typeface="DM Sans"/>
                <a:ea typeface="DM Sans"/>
                <a:cs typeface="DM Sans"/>
                <a:sym typeface="DM Sans"/>
              </a:rPr>
              <a:t>Recurso: Temario del curso</a:t>
            </a:r>
            <a:br>
              <a:rPr lang="es" dirty="0">
                <a:solidFill>
                  <a:schemeClr val="dk1"/>
                </a:solidFill>
                <a:latin typeface="DM Sans"/>
                <a:ea typeface="DM Sans"/>
                <a:cs typeface="DM Sans"/>
                <a:sym typeface="DM Sans"/>
              </a:rPr>
            </a:br>
            <a:r>
              <a:rPr lang="es" dirty="0">
                <a:solidFill>
                  <a:schemeClr val="dk1"/>
                </a:solidFill>
                <a:latin typeface="DM Sans"/>
                <a:ea typeface="DM Sans"/>
                <a:cs typeface="DM Sans"/>
                <a:sym typeface="DM Sans"/>
              </a:rPr>
              <a:t>- Se muestra al</a:t>
            </a:r>
            <a:r>
              <a:rPr lang="es" b="1" dirty="0">
                <a:solidFill>
                  <a:schemeClr val="dk1"/>
                </a:solidFill>
                <a:latin typeface="DM Sans"/>
                <a:ea typeface="DM Sans"/>
                <a:cs typeface="DM Sans"/>
                <a:sym typeface="DM Sans"/>
              </a:rPr>
              <a:t> inicio</a:t>
            </a:r>
            <a:r>
              <a:rPr lang="es" dirty="0">
                <a:solidFill>
                  <a:schemeClr val="dk1"/>
                </a:solidFill>
                <a:latin typeface="DM Sans"/>
                <a:ea typeface="DM Sans"/>
                <a:cs typeface="DM Sans"/>
                <a:sym typeface="DM Sans"/>
              </a:rPr>
              <a:t> de cada clase </a:t>
            </a:r>
            <a:endParaRPr dirty="0">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 Tiene un aspecto similar a un </a:t>
            </a:r>
            <a:r>
              <a:rPr lang="es" b="1" dirty="0">
                <a:solidFill>
                  <a:schemeClr val="dk1"/>
                </a:solidFill>
                <a:latin typeface="DM Sans"/>
                <a:ea typeface="DM Sans"/>
                <a:cs typeface="DM Sans"/>
                <a:sym typeface="DM Sans"/>
              </a:rPr>
              <a:t>calendario.</a:t>
            </a:r>
            <a:br>
              <a:rPr lang="es" dirty="0">
                <a:solidFill>
                  <a:schemeClr val="dk1"/>
                </a:solidFill>
                <a:latin typeface="DM Sans"/>
                <a:ea typeface="DM Sans"/>
                <a:cs typeface="DM Sans"/>
                <a:sym typeface="DM Sans"/>
              </a:rPr>
            </a:br>
            <a:r>
              <a:rPr lang="es" dirty="0">
                <a:solidFill>
                  <a:schemeClr val="dk1"/>
                </a:solidFill>
                <a:latin typeface="DM Sans"/>
                <a:ea typeface="DM Sans"/>
                <a:cs typeface="DM Sans"/>
                <a:sym typeface="DM Sans"/>
              </a:rPr>
              <a:t>- Resume rápidamente: título de la clase, número y contenidos que abarca</a:t>
            </a:r>
            <a:endParaRPr dirty="0">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 Guía rápida tanto para docentes, como para estudiantes.</a:t>
            </a:r>
            <a:br>
              <a:rPr lang="es" dirty="0">
                <a:solidFill>
                  <a:schemeClr val="dk1"/>
                </a:solidFill>
                <a:latin typeface="DM Sans"/>
                <a:ea typeface="DM Sans"/>
                <a:cs typeface="DM Sans"/>
                <a:sym typeface="DM Sans"/>
              </a:rPr>
            </a:br>
            <a:r>
              <a:rPr lang="es" dirty="0">
                <a:solidFill>
                  <a:schemeClr val="dk1"/>
                </a:solidFill>
                <a:latin typeface="DM Sans"/>
                <a:ea typeface="DM Sans"/>
                <a:cs typeface="DM Sans"/>
                <a:sym typeface="DM Sans"/>
              </a:rPr>
              <a:t>- Para mayor ubicación en el curso, también muestra en un tamaño más pequeño lo sucedido la clase anterior y la siguiente.</a:t>
            </a:r>
            <a:endParaRPr dirty="0">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 </a:t>
            </a:r>
            <a:r>
              <a:rPr lang="es" b="1" dirty="0">
                <a:solidFill>
                  <a:schemeClr val="dk1"/>
                </a:solidFill>
                <a:latin typeface="DM Sans"/>
                <a:ea typeface="DM Sans"/>
                <a:cs typeface="DM Sans"/>
                <a:sym typeface="DM Sans"/>
              </a:rPr>
              <a:t>Se colocan los temas de la clase</a:t>
            </a:r>
            <a:r>
              <a:rPr lang="es" dirty="0">
                <a:solidFill>
                  <a:schemeClr val="dk1"/>
                </a:solidFill>
                <a:latin typeface="DM Sans"/>
                <a:ea typeface="DM Sans"/>
                <a:cs typeface="DM Sans"/>
                <a:sym typeface="DM Sans"/>
              </a:rPr>
              <a:t> y deben enlazarse a la diapositiva correspondiente.</a:t>
            </a:r>
            <a:endParaRPr dirty="0">
              <a:solidFill>
                <a:schemeClr val="dk1"/>
              </a:solidFill>
              <a:latin typeface="DM Sans"/>
              <a:ea typeface="DM Sans"/>
              <a:cs typeface="DM Sans"/>
              <a:sym typeface="DM Sans"/>
            </a:endParaRPr>
          </a:p>
        </p:txBody>
      </p:sp>
    </p:spTree>
  </p:cSld>
  <p:clrMapOvr>
    <a:masterClrMapping/>
  </p:clrMapOvr>
</p:notes>
</file>

<file path=ppt/notesSlides/notesSlide7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7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3ce92a88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13ce92a88b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Slide para profesores, el objetivo es tener un primer panorama para lograr repartir el tiempo adecuadamente.</a:t>
            </a:r>
            <a:endParaRPr/>
          </a:p>
        </p:txBody>
      </p:sp>
    </p:spTree>
  </p:cSld>
  <p:clrMapOvr>
    <a:masterClrMapping/>
  </p:clrMapOvr>
</p:notes>
</file>

<file path=ppt/notesSlides/notesSlide7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A pesar de que hay 20 diapositivas destinadas al tema de Clientes de bases de datos y DBaaS con MongoAtlas, la realidad es que este fragmento debe ser realmente sencillo de explicar y su tiempo de explicación debe comprender de 30 a 35 minutos como máximo. Es importante que consideres este tiempo máximo para poder destinar el tiempo necesario a Mongoose, pues éste es el tema que permitirá conectar todo en la práctica integradora de la siguiente clase. Si no destinas el tiempo correspondiente a mongoose para trabajar la base de datos en nodejs, entonces deberás destinar un fragmento de la práctica integradora para terminar de enseñar el tema (lo cual no es el objetivo)</a:t>
            </a:r>
            <a:endParaRPr>
              <a:latin typeface="DM Sans"/>
              <a:ea typeface="DM Sans"/>
              <a:cs typeface="DM Sans"/>
              <a:sym typeface="DM Sans"/>
            </a:endParaRPr>
          </a:p>
        </p:txBody>
      </p:sp>
    </p:spTree>
  </p:cSld>
  <p:clrMapOvr>
    <a:masterClrMapping/>
  </p:clrMapOvr>
</p:notes>
</file>

<file path=ppt/notesSlides/notesSlide7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3b34bddd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13b34bddd4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b34bddd4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3b34bddd43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3b34bddd43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13b34bddd43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NOTA IMPORTANTE: En este punto el estudiante definitivamente te preguntará: ¿Por qué no estamos integrando websockets? </a:t>
            </a:r>
            <a:endParaRPr dirty="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dirty="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latin typeface="DM Sans"/>
                <a:ea typeface="DM Sans"/>
                <a:cs typeface="DM Sans"/>
                <a:sym typeface="DM Sans"/>
              </a:rPr>
              <a:t>Para poder responder a esto, toca explicarle que el chat funciona perfectamente con el asunto de las </a:t>
            </a:r>
            <a:r>
              <a:rPr lang="es" b="1" dirty="0">
                <a:solidFill>
                  <a:schemeClr val="dk1"/>
                </a:solidFill>
                <a:latin typeface="DM Sans"/>
                <a:ea typeface="DM Sans"/>
                <a:cs typeface="DM Sans"/>
                <a:sym typeface="DM Sans"/>
              </a:rPr>
              <a:t>sessions</a:t>
            </a:r>
            <a:r>
              <a:rPr lang="es" dirty="0">
                <a:solidFill>
                  <a:schemeClr val="dk1"/>
                </a:solidFill>
                <a:latin typeface="DM Sans"/>
                <a:ea typeface="DM Sans"/>
                <a:cs typeface="DM Sans"/>
                <a:sym typeface="DM Sans"/>
              </a:rPr>
              <a:t>, esto aún no lo hemos abordado.</a:t>
            </a:r>
            <a:endParaRPr dirty="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latin typeface="DM Sans"/>
                <a:ea typeface="DM Sans"/>
                <a:cs typeface="DM Sans"/>
                <a:sym typeface="DM Sans"/>
              </a:rPr>
              <a:t>Es importante aclarar a los estudiantes que habrá más prácticas integradoras a lo largo del curso, y que TODO el asunto de los chats, vendrá mejor verlo en una práctica integradora destinada para ello. </a:t>
            </a:r>
            <a:endParaRPr dirty="0">
              <a:solidFill>
                <a:schemeClr val="dk1"/>
              </a:solidFill>
              <a:latin typeface="DM Sans"/>
              <a:ea typeface="DM Sans"/>
              <a:cs typeface="DM Sans"/>
              <a:sym typeface="DM Sans"/>
            </a:endParaRPr>
          </a:p>
        </p:txBody>
      </p:sp>
    </p:spTree>
  </p:cSld>
  <p:clrMapOvr>
    <a:masterClrMapping/>
  </p:clrMapOvr>
</p:notes>
</file>

<file path=ppt/notesSlides/notesSlide7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3b34bddd43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13b34bddd43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120b44b0dae_0_1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g120b44b0dae_0_1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7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3b34bddd43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3b34bddd43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Un checklist de skills para los estudiantes es excelente para su formación. Conforme avanzamos, el estudiante comienza a desarrollar algo que nos pasa a todos: El síndrome del impostor. Muchas veces el estudiante avanza clase a clase sin sentir que está aprendiendo demasiado. ¡Una lista de skills le hará ver todo lo que ha avanzado hasta este punto! Así, el estudiante podrá sentirse más seguro al ver todos los temas que ya domina.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caso de que no los domine? Es una lista excelente para que el estudiante sepa retroceder los pasos a la clase que le corresponde y tenga una lista de temas para repasar. ¡Hay que fomentar que el estudiante sepa atacar temas específicos (De otra manera, caemos en el estudiante que simplemente dice “No entendí nada”).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importante tu habilidad comunicativa y qué tanto puedas conectar con tus estudiantes, para poder llevar esta checklist de skills como una herramienta que los motive a superarse y no como una barrera para continuar. </a:t>
            </a:r>
            <a:endParaRPr>
              <a:solidFill>
                <a:schemeClr val="dk1"/>
              </a:solidFill>
              <a:latin typeface="DM Sans"/>
              <a:ea typeface="DM Sans"/>
              <a:cs typeface="DM Sans"/>
              <a:sym typeface="DM Sans"/>
            </a:endParaRPr>
          </a:p>
        </p:txBody>
      </p:sp>
    </p:spTree>
  </p:cSld>
  <p:clrMapOvr>
    <a:masterClrMapping/>
  </p:clrMapOvr>
</p:notes>
</file>

<file path=ppt/notesSlides/notesSlide7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b34bddd43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3b34bddd43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3b34bddd43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13b34bddd43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7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3b34bddd43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13b34bddd43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3b34bddd43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13b34bddd43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3981ed252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g13981ed252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3b34bddd43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13b34bddd43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7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3b34bddd43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13b34bddd43_0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Este esquema es flexible y lo definirá el proyecto que decidas desarrollar, Puedes cambiar el orden de esta diapositiva, con el fin de que se ajuste al ritmo que vas a desarrollar para tu proyecto (Recuerda que puedes hacerlo en el orden que quieras, pero </a:t>
            </a:r>
            <a:r>
              <a:rPr lang="es" b="1">
                <a:solidFill>
                  <a:schemeClr val="dk1"/>
                </a:solidFill>
                <a:latin typeface="DM Sans"/>
                <a:ea typeface="DM Sans"/>
                <a:cs typeface="DM Sans"/>
                <a:sym typeface="DM Sans"/>
              </a:rPr>
              <a:t>siempre debes cubrir todos los temas planteados en la lista de Elementos a integrar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7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b34bddd43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13b34bddd43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forkear el proyecto en:  https://github.com/CoderContenidos/PracticaIntegradoraCursoBackend</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7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55b19b03f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55b19b03fe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124ba0c4b9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g124ba0c4b9a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55b19b03fe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55b19b03fe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7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55b19b03fe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155b19b03fe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7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124ba0c4b9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4" name="Google Shape;1114;g124ba0c4b9a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hacer la observación a tus estudiantes indicando: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Que siempre habrá un código de alguna empresa en alguna parte que los implemente, por lo tanto era necesario hacer una mención del mismo.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Es mejor centrarnos en las </a:t>
            </a:r>
            <a:r>
              <a:rPr lang="es" b="1">
                <a:solidFill>
                  <a:schemeClr val="dk1"/>
                </a:solidFill>
                <a:latin typeface="DM Sans"/>
                <a:ea typeface="DM Sans"/>
                <a:cs typeface="DM Sans"/>
                <a:sym typeface="DM Sans"/>
              </a:rPr>
              <a:t>clases</a:t>
            </a:r>
            <a:r>
              <a:rPr lang="es">
                <a:solidFill>
                  <a:schemeClr val="dk1"/>
                </a:solidFill>
                <a:latin typeface="DM Sans"/>
                <a:ea typeface="DM Sans"/>
                <a:cs typeface="DM Sans"/>
                <a:sym typeface="DM Sans"/>
              </a:rPr>
              <a:t>, para que tengan un acercamiento más laboral y, quien esté interesado en ver cómo funciona a profundidad, siempre puede investigarlo por su cuenta.</a:t>
            </a:r>
            <a:endParaRPr>
              <a:solidFill>
                <a:schemeClr val="dk1"/>
              </a:solidFill>
              <a:latin typeface="DM Sans"/>
              <a:ea typeface="DM Sans"/>
              <a:cs typeface="DM Sans"/>
              <a:sym typeface="DM Sans"/>
            </a:endParaRPr>
          </a:p>
        </p:txBody>
      </p:sp>
    </p:spTree>
  </p:cSld>
  <p:clrMapOvr>
    <a:masterClrMapping/>
  </p:clrMapOvr>
</p:notes>
</file>

<file path=ppt/notesSlides/notesSlide7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1af22068b0_4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1" name="Google Shape;1121;g11af22068b0_4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20b44b0dae_0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6" name="Google Shape;1126;g120b44b0dae_0_1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1af22068b0_4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3" name="Google Shape;1133;g11af22068b0_4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2268ff10c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12268ff10c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3aa180457e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13aa180457e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1af22068b0_4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11af22068b0_4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20b44b0dae_0_1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1" name="Google Shape;1151;g120b44b0dae_0_1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8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11af22068b0_4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11af22068b0_4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 la resolución</a:t>
            </a:r>
            <a:endParaRPr/>
          </a:p>
        </p:txBody>
      </p:sp>
    </p:spTree>
  </p:cSld>
  <p:clrMapOvr>
    <a:masterClrMapping/>
  </p:clrMapOvr>
</p:notes>
</file>

<file path=ppt/notesSlides/notesSlide8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11af22068b0_8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11af22068b0_8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8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468df0de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468df0de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8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38237022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38237022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8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8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4c45f953c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4c45f953c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32b82de45c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32b82de45c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Muchos preguntan ¿Por qué una cookie es llamada una cookie? Te invito a que investigues un poco al respecto, ya que hay múltiples interpretaciones y diferentes personas han asignado diferentes orígenes. Algunos que te puedo aportar son:</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Por analogía: Se dice que el nombre se acuñó a la historia de Hansel y Gretel, donde ambos dejaban un rastro de migajas de galleta para no perder el camino, estos “rastros” o breadcrumbs son pequeñas marcas que definen nuestra navegación y hacen referencia a las migajas de una galleta.</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Por UNIX: </a:t>
            </a:r>
            <a:r>
              <a:rPr lang="es" sz="1150">
                <a:solidFill>
                  <a:srgbClr val="282829"/>
                </a:solidFill>
                <a:highlight>
                  <a:srgbClr val="FFFFFF"/>
                </a:highlight>
                <a:latin typeface="Roboto"/>
                <a:ea typeface="Roboto"/>
                <a:cs typeface="Roboto"/>
                <a:sym typeface="Roboto"/>
              </a:rPr>
              <a:t>El término fué acuñado por un programador web llamado Lou Montulli, se deriva del término "magic cookie" que es un paquete de datos que un programa recibe y envía de regreso sin modificaciones, el cual es utilizado por los programadores de UNIX, fueron de estas primeras implementaciones para poder enviar información también entre computadoras.</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1af22068b0_8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1af22068b0_8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9d5a54dbb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139d5a54dbb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33a95ca1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133a95ca1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27da238b6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127da238b6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429a29001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429a29001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305406917f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1305406917f_0_6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429a29001e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429a29001e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4c45f953c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14c45f953c6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33a95ca1c7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33a95ca1c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429a29001e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429a29001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429a29001e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429a29001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11af22068b0_4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5" name="Google Shape;1185;g11af22068b0_4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8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429a29001e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429a29001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429a29001e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429a29001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32b82de45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132b82de45c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33e31f48ca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33e31f48c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39d5a54dbb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39d5a54db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429a29001e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1429a29001e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8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429a29001e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1429a29001e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8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8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32b82de45c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132b82de45c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4c45f953c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14c45f953c6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4c45f953c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4c45f953c6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429a29001e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429a29001e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32b82de45c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32b82de45c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42b5dcdc5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142b5dcdc54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33a95ca1c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33a95ca1c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Más adelante abordaremos jwt como la solución final para poder resolver el asunto de sesiones, por el simple detalle de la disponibilidad y alcance en diferentes sistemas.</a:t>
            </a:r>
            <a:endParaRPr>
              <a:latin typeface="DM Sans"/>
              <a:ea typeface="DM Sans"/>
              <a:cs typeface="DM Sans"/>
              <a:sym typeface="DM Sans"/>
            </a:endParaRPr>
          </a:p>
        </p:txBody>
      </p:sp>
    </p:spTree>
  </p:cSld>
  <p:clrMapOvr>
    <a:masterClrMapping/>
  </p:clrMapOvr>
</p:notes>
</file>

<file path=ppt/notesSlides/notesSlide8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33a95ca1c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33a95ca1c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33e31f48ca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33e31f48c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NOTA: Puedes hacer mención del sistema “touch” para sesiones activas en caso de que consideres que el estudiante necesita mayor contexto.</a:t>
            </a:r>
            <a:endParaRPr>
              <a:latin typeface="DM Sans"/>
              <a:ea typeface="DM Sans"/>
              <a:cs typeface="DM Sans"/>
              <a:sym typeface="DM Sans"/>
            </a:endParaRPr>
          </a:p>
        </p:txBody>
      </p:sp>
    </p:spTree>
  </p:cSld>
  <p:clrMapOvr>
    <a:masterClrMapping/>
  </p:clrMapOvr>
</p:notes>
</file>

<file path=ppt/notesSlides/notesSlide8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33e31f48ca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33e31f48ca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8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33a95ca1c7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33a95ca1c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2b5dcdc54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2b5dcdc5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42b5dcdc54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42b5dcdc5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42b5dcdc54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42b5dcdc5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42b5dcdc54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42b5dcdc5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42b5dcdc54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42b5dcdc5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42b5dcdc54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42b5dcdc5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67f3579e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8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350732f229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9" name="Google Shape;719;g1350732f229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notesSlides/notesSlide8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27ce4183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27ce4183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8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8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8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8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558a0d640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558a0d64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42e494b1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142e494b1a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8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7da238b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3a95ca1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133a95ca1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153af47c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153af47c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NOTA: Un caso práctico no significa que se resolverá como en un ejemplo o como en un ejercicio, simplemente que veremos un enfoque “práctico” es decir, de aplicación en el mundo real, sobre el concepto teórico que estamos abarcando, con el fin de que el estudiante pueda entender el problema que resuelve lo que estamos aprendiendo.</a:t>
            </a:r>
            <a:endParaRPr/>
          </a:p>
        </p:txBody>
      </p:sp>
    </p:spTree>
  </p:cSld>
  <p:clrMapOvr>
    <a:masterClrMapping/>
  </p:clrMapOvr>
</p:notes>
</file>

<file path=ppt/notesSlides/notesSlide8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42e494b1a9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142e494b1a9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42e494b1a9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42e494b1a9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32b82de45c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132b82de45c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42e494b1a9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42e494b1a9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267f357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1267f3579e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42e494b1a9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142e494b1a9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350732f2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350732f2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439afe2d66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1439afe2d66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58a0d640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58a0d640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558a0d6403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558a0d640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05406917f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2128dbe834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5" name="Google Shape;755;g12128dbe834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51d8506b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251d8506b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39afe2d6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g1439afe2d6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9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439afe2d6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g1439afe2d66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9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9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43a48d967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143a48d967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43a48d967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43a48d967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9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43a48d967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43a48d96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558a0d6403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1558a0d6403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43ffa66e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143ffa66e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9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43ffa66ea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g143ffa66ea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9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43ffa66ea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g143ffa66ea0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24cbfe83dc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124cbfe83dc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cifras.</a:t>
            </a:r>
            <a:endParaRPr>
              <a:latin typeface="DM Sans"/>
              <a:ea typeface="DM Sans"/>
              <a:cs typeface="DM Sans"/>
              <a:sym typeface="DM Sans"/>
            </a:endParaRPr>
          </a:p>
        </p:txBody>
      </p:sp>
    </p:spTree>
  </p:cSld>
  <p:clrMapOvr>
    <a:masterClrMapping/>
  </p:clrMapOvr>
</p:notes>
</file>

<file path=ppt/notesSlides/notesSlide9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6dc29f0c9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g16dc29f0c9c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9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43ffa66ea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g143ffa66ea0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9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9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9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9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9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ff0eeccc8e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ff0eeccc8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50732f2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50732f2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f0eeccc8e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f0eeccc8e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3a95ca1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33a95ca1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af22068b0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11af22068b0_1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ff0eeccc8e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ff0eeccc8e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32b82de45c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32b82de45c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4457bed44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4457bed446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9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4457bed44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4457bed446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9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4457bed446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14457bed44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267f357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267f3579e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2e494b1a9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42e494b1a9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4457bed446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 name="Google Shape;471;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4457bed446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14457bed446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9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457bed446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457bed44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1af22068b0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1af22068b0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4457bed446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4457bed446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4457bed44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4457bed44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4457bed446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4457bed446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4457bed446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4457bed446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4457bed446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14457bed446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La diferencia del Hash en comparación con el cifrado radica en el carácter de irreversibilidad. El cifrado por definición puede </a:t>
            </a:r>
            <a:r>
              <a:rPr lang="es" b="1">
                <a:solidFill>
                  <a:schemeClr val="dk1"/>
                </a:solidFill>
                <a:latin typeface="DM Sans"/>
                <a:ea typeface="DM Sans"/>
                <a:cs typeface="DM Sans"/>
                <a:sym typeface="DM Sans"/>
              </a:rPr>
              <a:t>descifrarse</a:t>
            </a:r>
            <a:r>
              <a:rPr lang="es">
                <a:solidFill>
                  <a:schemeClr val="dk1"/>
                </a:solidFill>
                <a:latin typeface="DM Sans"/>
                <a:ea typeface="DM Sans"/>
                <a:cs typeface="DM Sans"/>
                <a:sym typeface="DM Sans"/>
              </a:rPr>
              <a:t>, de manera que, con la llave privada correcta, podríamos obtener el password original del usuario. </a:t>
            </a:r>
            <a:r>
              <a:rPr lang="es" b="1">
                <a:solidFill>
                  <a:schemeClr val="dk1"/>
                </a:solidFill>
                <a:latin typeface="DM Sans"/>
                <a:ea typeface="DM Sans"/>
                <a:cs typeface="DM Sans"/>
                <a:sym typeface="DM Sans"/>
              </a:rPr>
              <a:t>Lo cual no es ético</a:t>
            </a:r>
            <a:r>
              <a:rPr lang="es">
                <a:solidFill>
                  <a:schemeClr val="dk1"/>
                </a:solidFill>
                <a:latin typeface="DM Sans"/>
                <a:ea typeface="DM Sans"/>
                <a:cs typeface="DM Sans"/>
                <a:sym typeface="DM Sans"/>
              </a:rPr>
              <a:t>, hoy en día casi no se encuentran sitios que te devuelvan tu contraseña si la olvidaste, sino que prefieren aplicar un método de restauración de contraseña.</a:t>
            </a:r>
            <a:endParaRPr>
              <a:latin typeface="DM Sans"/>
              <a:ea typeface="DM Sans"/>
              <a:cs typeface="DM Sans"/>
              <a:sym typeface="DM Sans"/>
            </a:endParaRPr>
          </a:p>
        </p:txBody>
      </p:sp>
    </p:spTree>
  </p:cSld>
  <p:clrMapOvr>
    <a:masterClrMapping/>
  </p:clrMapOvr>
</p:notes>
</file>

<file path=ppt/notesSlides/notesSlide9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4457bed446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14457bed446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9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457bed446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14457bed446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9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9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4457bed446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14457bed446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7c75c94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27c75c94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4457bed446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14457bed446_0_4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4457bed446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g14457bed446_0_4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4457bed446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14457bed446_0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4457bed446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4457bed446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4457bed446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4457bed446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ff0eeccc8e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ff0eeccc8e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4457bed446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4457bed446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4457bed44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g14457bed446_0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4457bed446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4457bed446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4cbfe83dc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24cbfe83dc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39cecc576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139cecc576b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39cecc576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139cecc576b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4457bed446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4457bed446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4457bed446_0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4457bed446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4457bed446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4457bed446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4457bed446_0_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4457bed446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9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9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9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24cbfe83dc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g124cbfe83dc_1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9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3f6b22780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3f6b22780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3f6b22780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3f6b22780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f6b22780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3f6b22780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f6b227809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f6b22780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445e87357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445e87357b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9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445e87357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445e87357b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4457bed446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14457bed446_0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3f6b22780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3f6b227809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446a2f152e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446a2f152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51d8506b2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51d8506b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3f32391335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3f3239133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267f357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1267f3579e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No hay mucho por comentar en estas diapositivas de configuración. RECUERDA QUE UNA APLICACIÓN CAMBIA A MENUDO. No tiene sentido profundizar en los detalles de la configuración de una aplicación. Es muy importante que, antes de la clase, revises y repases con mucho cuidado la configuración de tu aplicación. Estos cuadros pueden llegar a ser inservibles en cualquier momento, así que te recomiendo que revises bien la configuración que se te solicita.</a:t>
            </a:r>
            <a:endParaRPr>
              <a:latin typeface="DM Sans"/>
              <a:ea typeface="DM Sans"/>
              <a:cs typeface="DM Sans"/>
              <a:sym typeface="DM Sans"/>
            </a:endParaRPr>
          </a:p>
        </p:txBody>
      </p:sp>
    </p:spTree>
  </p:cSld>
  <p:clrMapOvr>
    <a:masterClrMapping/>
  </p:clrMapOvr>
</p:notes>
</file>

<file path=ppt/notesSlides/notesSlide9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42e494b1a9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42e494b1a9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4457bed446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g14457bed446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9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446a2f152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446a2f152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446a2f152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446a2f152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4457bed446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4457bed446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4457bed446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446a2f152e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446a2f152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4cbfe83dc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124cbfe83dc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4457bed446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4457bed44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446a2f152e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446a2f152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4457bed446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g14457bed446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La idea está en buscar un dato en común del cual podamos relacionar el usuario que está autenticándose. Una vez encontrado este dato en común podemos relacionarlo con el objeto de la base.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¡Ahora, hay algo interesante aquí! Cuando el usuario se loguee por otra plataforma, mientras más plataformas utilice para su autenticación, podemos ir construyendo un usuario mucho más complejo y completo, haciendo así un usuario sólido en data para analizar y utilizar en nuestra página, según sea su propósito.</a:t>
            </a:r>
            <a:endParaRPr>
              <a:latin typeface="DM Sans"/>
              <a:ea typeface="DM Sans"/>
              <a:cs typeface="DM Sans"/>
              <a:sym typeface="DM Sans"/>
            </a:endParaRPr>
          </a:p>
        </p:txBody>
      </p:sp>
    </p:spTree>
  </p:cSld>
  <p:clrMapOvr>
    <a:masterClrMapping/>
  </p:clrMapOvr>
</p:notes>
</file>

<file path=ppt/notesSlides/notesSlide9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9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4457bed446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14457bed446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4457bed446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4457bed446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41dbf29c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141dbf29c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latin typeface="DM Sans"/>
              <a:ea typeface="DM Sans"/>
              <a:cs typeface="DM Sans"/>
              <a:sym typeface="DM Sans"/>
            </a:endParaRPr>
          </a:p>
        </p:txBody>
      </p:sp>
    </p:spTree>
  </p:cSld>
  <p:clrMapOvr>
    <a:masterClrMapping/>
  </p:clrMapOvr>
</p:notes>
</file>

<file path=ppt/notesSlides/notesSlide9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4457bed446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g14457bed446_0_4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IMPORTANTE: Hasta este punto,podrás encontrarte con muchos estudiantes que comenzarán a quejarse de “ver sessions durante 2 semanas y luego quitarlo del camino”.</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 La idea de esto es que tengas claro el transmitir al estudiante el alcance que puede tener tu aplicación. Session será extremadamente útil para alguna aplicación sencilla o llegando a una estructura de complejidad intermedia, sin embargo, la realidad está en que no suele ser la mejor opción para un servidor desarrollado a gran escala. Claramente puede ser útil para contextos bancarios, mas habría que analizar cada situación y, en el caso de un ecommerce no sería lo más óptimo. </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Por ello, reconocer que el estudiante debe tener contemplados panoramas sencillos y panoramas más escalables, es lo que le dará el expertise para saber tomar la decisión de qué herramienta utilizar en un futuro.</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A partir de ahora, en el curso abordaremos JWT, por lo tanto tienes que hacer esta labor de convencimiento lo más eficientemente posible.</a:t>
            </a:r>
            <a:endParaRPr>
              <a:latin typeface="DM Sans"/>
              <a:ea typeface="DM Sans"/>
              <a:cs typeface="DM Sans"/>
              <a:sym typeface="DM Sans"/>
            </a:endParaRPr>
          </a:p>
        </p:txBody>
      </p:sp>
    </p:spTree>
  </p:cSld>
  <p:clrMapOvr>
    <a:masterClrMapping/>
  </p:clrMapOvr>
</p:notes>
</file>

<file path=ppt/notesSlides/notesSlide9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4457bed446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4457bed446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24cbfe83dc_1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24cbfe83dc_1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4457bed446_0_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4457bed446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3f6b227809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3f6b22780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4457bed446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g14457bed446_0_4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446a2f152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g1446a2f152e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4457bed446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14457bed446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4457bed446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4457bed446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4457bed446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g14457bed446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9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4457bed446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14457bed446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 PROFUNDICES DEMASIADO, JWT tendrá su parte protagónica en otra clase, de manera que los estudiantes sólo necesitan los elementos cruciales y teóricos de éste., para poder aplicarlo correctamente después. Exhórtalos a que sea algo sencillo y, en caso de que lo armes tú con ellos, realízalo de la manera más sencilla también.</a:t>
            </a:r>
            <a:endParaRPr>
              <a:solidFill>
                <a:schemeClr val="dk1"/>
              </a:solidFill>
              <a:latin typeface="DM Sans"/>
              <a:ea typeface="DM Sans"/>
              <a:cs typeface="DM Sans"/>
              <a:sym typeface="DM Sans"/>
            </a:endParaRPr>
          </a:p>
        </p:txBody>
      </p:sp>
    </p:spTree>
  </p:cSld>
  <p:clrMapOvr>
    <a:masterClrMapping/>
  </p:clrMapOvr>
</p:notes>
</file>

<file path=ppt/notesSlides/notesSlide9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446a2f152e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1446a2f152e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9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446a2f152e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446a2f152e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3F5F-5481-4322-8822-5FC44684B5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AR"/>
          </a:p>
        </p:txBody>
      </p:sp>
      <p:sp>
        <p:nvSpPr>
          <p:cNvPr id="3" name="Subtitle 2">
            <a:extLst>
              <a:ext uri="{FF2B5EF4-FFF2-40B4-BE49-F238E27FC236}">
                <a16:creationId xmlns:a16="http://schemas.microsoft.com/office/drawing/2014/main" id="{1BE961A6-78A9-4A24-B8BF-5E008FB319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AR"/>
          </a:p>
        </p:txBody>
      </p:sp>
      <p:sp>
        <p:nvSpPr>
          <p:cNvPr id="4" name="Date Placeholder 3">
            <a:extLst>
              <a:ext uri="{FF2B5EF4-FFF2-40B4-BE49-F238E27FC236}">
                <a16:creationId xmlns:a16="http://schemas.microsoft.com/office/drawing/2014/main" id="{08FA1D62-382D-40F9-AE58-0C79F5F3B546}"/>
              </a:ext>
            </a:extLst>
          </p:cNvPr>
          <p:cNvSpPr>
            <a:spLocks noGrp="1"/>
          </p:cNvSpPr>
          <p:nvPr>
            <p:ph type="dt" sz="half" idx="10"/>
          </p:nvPr>
        </p:nvSpPr>
        <p:spPr/>
        <p:txBody>
          <a:bodyPr/>
          <a:lstStyle/>
          <a:p>
            <a:fld id="{911E8C7E-BFBD-4F5C-9BDE-88F8AAC98686}" type="datetimeFigureOut">
              <a:rPr lang="es-AR" smtClean="0"/>
              <a:t>27/7/2023</a:t>
            </a:fld>
            <a:endParaRPr lang="es-AR"/>
          </a:p>
        </p:txBody>
      </p:sp>
      <p:sp>
        <p:nvSpPr>
          <p:cNvPr id="5" name="Footer Placeholder 4">
            <a:extLst>
              <a:ext uri="{FF2B5EF4-FFF2-40B4-BE49-F238E27FC236}">
                <a16:creationId xmlns:a16="http://schemas.microsoft.com/office/drawing/2014/main" id="{53FD3203-DF18-400C-950D-35D8DC0A29B9}"/>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006CA27E-E891-45BA-BFDE-154A9540F69F}"/>
              </a:ext>
            </a:extLst>
          </p:cNvPr>
          <p:cNvSpPr>
            <a:spLocks noGrp="1"/>
          </p:cNvSpPr>
          <p:nvPr>
            <p:ph type="sldNum" sz="quarter" idx="12"/>
          </p:nvPr>
        </p:nvSpPr>
        <p:spPr/>
        <p:txBody>
          <a:bodyPr/>
          <a:lstStyle/>
          <a:p>
            <a:fld id="{0C5DB9D3-BF9D-4B1A-9413-6580019272FB}" type="slidenum">
              <a:rPr lang="es-AR" smtClean="0"/>
              <a:t>‹#›</a:t>
            </a:fld>
            <a:endParaRPr lang="es-AR"/>
          </a:p>
        </p:txBody>
      </p:sp>
    </p:spTree>
    <p:extLst>
      <p:ext uri="{BB962C8B-B14F-4D97-AF65-F5344CB8AC3E}">
        <p14:creationId xmlns:p14="http://schemas.microsoft.com/office/powerpoint/2010/main" val="1945393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F0903-6400-4099-AB26-495C4B57FE79}"/>
              </a:ext>
            </a:extLst>
          </p:cNvPr>
          <p:cNvSpPr>
            <a:spLocks noGrp="1"/>
          </p:cNvSpPr>
          <p:nvPr>
            <p:ph type="title"/>
          </p:nvPr>
        </p:nvSpPr>
        <p:spPr/>
        <p:txBody>
          <a:bodyPr/>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45F42080-4DCB-47E7-8102-94DBD73EFA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97BC5194-7DEB-45CB-A3DE-C8638F0DA399}"/>
              </a:ext>
            </a:extLst>
          </p:cNvPr>
          <p:cNvSpPr>
            <a:spLocks noGrp="1"/>
          </p:cNvSpPr>
          <p:nvPr>
            <p:ph type="dt" sz="half" idx="10"/>
          </p:nvPr>
        </p:nvSpPr>
        <p:spPr/>
        <p:txBody>
          <a:bodyPr/>
          <a:lstStyle/>
          <a:p>
            <a:fld id="{911E8C7E-BFBD-4F5C-9BDE-88F8AAC98686}" type="datetimeFigureOut">
              <a:rPr lang="es-AR" smtClean="0"/>
              <a:t>27/7/2023</a:t>
            </a:fld>
            <a:endParaRPr lang="es-AR"/>
          </a:p>
        </p:txBody>
      </p:sp>
      <p:sp>
        <p:nvSpPr>
          <p:cNvPr id="5" name="Footer Placeholder 4">
            <a:extLst>
              <a:ext uri="{FF2B5EF4-FFF2-40B4-BE49-F238E27FC236}">
                <a16:creationId xmlns:a16="http://schemas.microsoft.com/office/drawing/2014/main" id="{988BF52D-C85D-4F70-9583-246E97FDDA63}"/>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F8C236BF-061B-464F-8375-96FEEAF9E675}"/>
              </a:ext>
            </a:extLst>
          </p:cNvPr>
          <p:cNvSpPr>
            <a:spLocks noGrp="1"/>
          </p:cNvSpPr>
          <p:nvPr>
            <p:ph type="sldNum" sz="quarter" idx="12"/>
          </p:nvPr>
        </p:nvSpPr>
        <p:spPr/>
        <p:txBody>
          <a:bodyPr/>
          <a:lstStyle/>
          <a:p>
            <a:fld id="{0C5DB9D3-BF9D-4B1A-9413-6580019272FB}" type="slidenum">
              <a:rPr lang="es-AR" smtClean="0"/>
              <a:t>‹#›</a:t>
            </a:fld>
            <a:endParaRPr lang="es-AR"/>
          </a:p>
        </p:txBody>
      </p:sp>
    </p:spTree>
    <p:extLst>
      <p:ext uri="{BB962C8B-B14F-4D97-AF65-F5344CB8AC3E}">
        <p14:creationId xmlns:p14="http://schemas.microsoft.com/office/powerpoint/2010/main" val="2798446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D792A-6D63-40E2-9407-825BC224B0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3DCD715B-6ECA-4BD0-BBA4-E58986FA05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99ED6B25-3A67-481D-B1FA-109027313E09}"/>
              </a:ext>
            </a:extLst>
          </p:cNvPr>
          <p:cNvSpPr>
            <a:spLocks noGrp="1"/>
          </p:cNvSpPr>
          <p:nvPr>
            <p:ph type="dt" sz="half" idx="10"/>
          </p:nvPr>
        </p:nvSpPr>
        <p:spPr/>
        <p:txBody>
          <a:bodyPr/>
          <a:lstStyle/>
          <a:p>
            <a:fld id="{911E8C7E-BFBD-4F5C-9BDE-88F8AAC98686}" type="datetimeFigureOut">
              <a:rPr lang="es-AR" smtClean="0"/>
              <a:t>27/7/2023</a:t>
            </a:fld>
            <a:endParaRPr lang="es-AR"/>
          </a:p>
        </p:txBody>
      </p:sp>
      <p:sp>
        <p:nvSpPr>
          <p:cNvPr id="5" name="Footer Placeholder 4">
            <a:extLst>
              <a:ext uri="{FF2B5EF4-FFF2-40B4-BE49-F238E27FC236}">
                <a16:creationId xmlns:a16="http://schemas.microsoft.com/office/drawing/2014/main" id="{C1DB7D6B-8A28-47AB-96B1-7844583DA9BE}"/>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DD4EFA6E-6A44-4DA3-AE5A-388A3AC0C5CF}"/>
              </a:ext>
            </a:extLst>
          </p:cNvPr>
          <p:cNvSpPr>
            <a:spLocks noGrp="1"/>
          </p:cNvSpPr>
          <p:nvPr>
            <p:ph type="sldNum" sz="quarter" idx="12"/>
          </p:nvPr>
        </p:nvSpPr>
        <p:spPr/>
        <p:txBody>
          <a:bodyPr/>
          <a:lstStyle/>
          <a:p>
            <a:fld id="{0C5DB9D3-BF9D-4B1A-9413-6580019272FB}" type="slidenum">
              <a:rPr lang="es-AR" smtClean="0"/>
              <a:t>‹#›</a:t>
            </a:fld>
            <a:endParaRPr lang="es-AR"/>
          </a:p>
        </p:txBody>
      </p:sp>
    </p:spTree>
    <p:extLst>
      <p:ext uri="{BB962C8B-B14F-4D97-AF65-F5344CB8AC3E}">
        <p14:creationId xmlns:p14="http://schemas.microsoft.com/office/powerpoint/2010/main" val="428871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A">
  <p:cSld name="02-A">
    <p:bg>
      <p:bgPr>
        <a:blipFill>
          <a:blip r:embed="rId2">
            <a:alphaModFix/>
          </a:blip>
          <a:stretch>
            <a:fillRect/>
          </a:stretch>
        </a:blipFill>
        <a:effectLst/>
      </p:bgPr>
    </p:bg>
    <p:spTree>
      <p:nvGrpSpPr>
        <p:cNvPr id="1" name="Shape 55"/>
        <p:cNvGrpSpPr/>
        <p:nvPr/>
      </p:nvGrpSpPr>
      <p:grpSpPr>
        <a:xfrm>
          <a:off x="0" y="0"/>
          <a:ext cx="0" cy="0"/>
          <a:chOff x="0" y="0"/>
          <a:chExt cx="0" cy="0"/>
        </a:xfrm>
      </p:grpSpPr>
      <p:pic>
        <p:nvPicPr>
          <p:cNvPr id="56" name="Google Shape;56;p15"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3569764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B">
  <p:cSld name="02-B">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16" title="logo coderhouse"/>
          <p:cNvPicPr preferRelativeResize="0"/>
          <p:nvPr/>
        </p:nvPicPr>
        <p:blipFill rotWithShape="1">
          <a:blip r:embed="rId3">
            <a:alphaModFix/>
          </a:blip>
          <a:srcRect/>
          <a:stretch/>
        </p:blipFill>
        <p:spPr>
          <a:xfrm>
            <a:off x="10499701" y="6293667"/>
            <a:ext cx="1365367" cy="282167"/>
          </a:xfrm>
          <a:prstGeom prst="rect">
            <a:avLst/>
          </a:prstGeom>
          <a:noFill/>
          <a:ln>
            <a:noFill/>
          </a:ln>
        </p:spPr>
      </p:pic>
    </p:spTree>
    <p:extLst>
      <p:ext uri="{BB962C8B-B14F-4D97-AF65-F5344CB8AC3E}">
        <p14:creationId xmlns:p14="http://schemas.microsoft.com/office/powerpoint/2010/main" val="2412387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2">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3197899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 imagen">
  <p:cSld name="Con imagen">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20"/>
          <p:cNvSpPr/>
          <p:nvPr/>
        </p:nvSpPr>
        <p:spPr>
          <a:xfrm>
            <a:off x="8789967" y="0"/>
            <a:ext cx="3402000" cy="6858000"/>
          </a:xfrm>
          <a:prstGeom prst="rect">
            <a:avLst/>
          </a:prstGeom>
          <a:solidFill>
            <a:srgbClr val="EAFF6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67" name="Google Shape;67;p20"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098275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rátula 1">
  <p:cSld name="Carátula 1">
    <p:bg>
      <p:bgPr>
        <a:blipFill>
          <a:blip r:embed="rId2">
            <a:alphaModFix/>
          </a:blip>
          <a:stretch>
            <a:fillRect/>
          </a:stretch>
        </a:blipFill>
        <a:effectLst/>
      </p:bgPr>
    </p:bg>
    <p:spTree>
      <p:nvGrpSpPr>
        <p:cNvPr id="1" name="Shape 68"/>
        <p:cNvGrpSpPr/>
        <p:nvPr/>
      </p:nvGrpSpPr>
      <p:grpSpPr>
        <a:xfrm>
          <a:off x="0" y="0"/>
          <a:ext cx="0" cy="0"/>
          <a:chOff x="0" y="0"/>
          <a:chExt cx="0" cy="0"/>
        </a:xfrm>
      </p:grpSpPr>
      <p:pic>
        <p:nvPicPr>
          <p:cNvPr id="69" name="Google Shape;69;p21"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2876995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3-B">
  <p:cSld name="03-B">
    <p:bg>
      <p:bgPr>
        <a:blipFill>
          <a:blip r:embed="rId2">
            <a:alphaModFix/>
          </a:blip>
          <a:stretch>
            <a:fillRect/>
          </a:stretch>
        </a:blipFill>
        <a:effectLst/>
      </p:bgPr>
    </p:bg>
    <p:spTree>
      <p:nvGrpSpPr>
        <p:cNvPr id="1" name="Shape 81"/>
        <p:cNvGrpSpPr/>
        <p:nvPr/>
      </p:nvGrpSpPr>
      <p:grpSpPr>
        <a:xfrm>
          <a:off x="0" y="0"/>
          <a:ext cx="0" cy="0"/>
          <a:chOff x="0" y="0"/>
          <a:chExt cx="0" cy="0"/>
        </a:xfrm>
      </p:grpSpPr>
      <p:pic>
        <p:nvPicPr>
          <p:cNvPr id="82" name="Google Shape;82;p26"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798867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1"/>
        <p:cNvGrpSpPr/>
        <p:nvPr/>
      </p:nvGrpSpPr>
      <p:grpSpPr>
        <a:xfrm>
          <a:off x="0" y="0"/>
          <a:ext cx="0" cy="0"/>
          <a:chOff x="0" y="0"/>
          <a:chExt cx="0" cy="0"/>
        </a:xfrm>
      </p:grpSpPr>
      <p:sp>
        <p:nvSpPr>
          <p:cNvPr id="102" name="Google Shape;102;p3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3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04" name="Google Shape;104;p3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357288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Cuadro">
    <p:bg>
      <p:bgPr>
        <a:blipFill>
          <a:blip r:embed="rId2">
            <a:alphaModFix/>
          </a:blip>
          <a:stretch>
            <a:fillRect/>
          </a:stretch>
        </a:blipFill>
        <a:effectLst/>
      </p:bgPr>
    </p:bg>
    <p:spTree>
      <p:nvGrpSpPr>
        <p:cNvPr id="1" name="Shape 123"/>
        <p:cNvGrpSpPr/>
        <p:nvPr/>
      </p:nvGrpSpPr>
      <p:grpSpPr>
        <a:xfrm>
          <a:off x="0" y="0"/>
          <a:ext cx="0" cy="0"/>
          <a:chOff x="0" y="0"/>
          <a:chExt cx="0" cy="0"/>
        </a:xfrm>
      </p:grpSpPr>
      <p:pic>
        <p:nvPicPr>
          <p:cNvPr id="124" name="Google Shape;124;p43" title="logo coderhouse"/>
          <p:cNvPicPr preferRelativeResize="0"/>
          <p:nvPr/>
        </p:nvPicPr>
        <p:blipFill>
          <a:blip r:embed="rId3">
            <a:alphaModFix/>
          </a:blip>
          <a:stretch>
            <a:fill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3767834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17439-56A7-4B6E-B37C-7FC85D2019DD}"/>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16AA249A-B469-4DA0-B903-BBE787ED61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8BDB9406-6B29-4EC3-87CF-676229CA3231}"/>
              </a:ext>
            </a:extLst>
          </p:cNvPr>
          <p:cNvSpPr>
            <a:spLocks noGrp="1"/>
          </p:cNvSpPr>
          <p:nvPr>
            <p:ph type="dt" sz="half" idx="10"/>
          </p:nvPr>
        </p:nvSpPr>
        <p:spPr/>
        <p:txBody>
          <a:bodyPr/>
          <a:lstStyle/>
          <a:p>
            <a:fld id="{911E8C7E-BFBD-4F5C-9BDE-88F8AAC98686}" type="datetimeFigureOut">
              <a:rPr lang="es-AR" smtClean="0"/>
              <a:t>27/7/2023</a:t>
            </a:fld>
            <a:endParaRPr lang="es-AR"/>
          </a:p>
        </p:txBody>
      </p:sp>
      <p:sp>
        <p:nvSpPr>
          <p:cNvPr id="5" name="Footer Placeholder 4">
            <a:extLst>
              <a:ext uri="{FF2B5EF4-FFF2-40B4-BE49-F238E27FC236}">
                <a16:creationId xmlns:a16="http://schemas.microsoft.com/office/drawing/2014/main" id="{B4152643-4FA9-44A3-9B5D-7985FE895056}"/>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FAC70AB8-CDDF-4A0E-A2D6-F2FC33638D78}"/>
              </a:ext>
            </a:extLst>
          </p:cNvPr>
          <p:cNvSpPr>
            <a:spLocks noGrp="1"/>
          </p:cNvSpPr>
          <p:nvPr>
            <p:ph type="sldNum" sz="quarter" idx="12"/>
          </p:nvPr>
        </p:nvSpPr>
        <p:spPr/>
        <p:txBody>
          <a:bodyPr/>
          <a:lstStyle/>
          <a:p>
            <a:fld id="{0C5DB9D3-BF9D-4B1A-9413-6580019272FB}" type="slidenum">
              <a:rPr lang="es-AR" smtClean="0"/>
              <a:t>‹#›</a:t>
            </a:fld>
            <a:endParaRPr lang="es-AR"/>
          </a:p>
        </p:txBody>
      </p:sp>
    </p:spTree>
    <p:extLst>
      <p:ext uri="{BB962C8B-B14F-4D97-AF65-F5344CB8AC3E}">
        <p14:creationId xmlns:p14="http://schemas.microsoft.com/office/powerpoint/2010/main" val="340083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3-B 1">
  <p:cSld name="03-B 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10499701" y="6293667"/>
            <a:ext cx="1365367" cy="282167"/>
          </a:xfrm>
          <a:prstGeom prst="rect">
            <a:avLst/>
          </a:prstGeom>
          <a:noFill/>
          <a:ln>
            <a:noFill/>
          </a:ln>
        </p:spPr>
      </p:pic>
    </p:spTree>
    <p:extLst>
      <p:ext uri="{BB962C8B-B14F-4D97-AF65-F5344CB8AC3E}">
        <p14:creationId xmlns:p14="http://schemas.microsoft.com/office/powerpoint/2010/main" val="758247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rátula 2">
  <p:cSld name="Carátula 2">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2187094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rátula 3">
  <p:cSld name="Carátula 3">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201485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B 5">
  <p:cSld name="03-B 5">
    <p:bg>
      <p:bgPr>
        <a:blipFill>
          <a:blip r:embed="rId2">
            <a:alphaModFix/>
          </a:blip>
          <a:stretch>
            <a:fillRect/>
          </a:stretch>
        </a:blipFill>
        <a:effectLst/>
      </p:bgPr>
    </p:bg>
    <p:spTree>
      <p:nvGrpSpPr>
        <p:cNvPr id="1" name="Shape 455"/>
        <p:cNvGrpSpPr/>
        <p:nvPr/>
      </p:nvGrpSpPr>
      <p:grpSpPr>
        <a:xfrm>
          <a:off x="0" y="0"/>
          <a:ext cx="0" cy="0"/>
          <a:chOff x="0" y="0"/>
          <a:chExt cx="0" cy="0"/>
        </a:xfrm>
      </p:grpSpPr>
      <p:pic>
        <p:nvPicPr>
          <p:cNvPr id="456" name="Google Shape;456;p142" title="logo coderhouse"/>
          <p:cNvPicPr preferRelativeResize="0"/>
          <p:nvPr/>
        </p:nvPicPr>
        <p:blipFill>
          <a:blip r:embed="rId3">
            <a:alphaModFix/>
          </a:blip>
          <a:stretch>
            <a:fill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8518956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3-B 6">
  <p:cSld name="03-B 6">
    <p:bg>
      <p:bgPr>
        <a:blipFill>
          <a:blip r:embed="rId2">
            <a:alphaModFix/>
          </a:blip>
          <a:stretch>
            <a:fillRect/>
          </a:stretch>
        </a:blipFill>
        <a:effectLst/>
      </p:bgPr>
    </p:bg>
    <p:spTree>
      <p:nvGrpSpPr>
        <p:cNvPr id="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686358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co 1 1">
  <p:cSld name="Blanco 1 1">
    <p:spTree>
      <p:nvGrpSpPr>
        <p:cNvPr id="1" name="Shape 454"/>
        <p:cNvGrpSpPr/>
        <p:nvPr/>
      </p:nvGrpSpPr>
      <p:grpSpPr>
        <a:xfrm>
          <a:off x="0" y="0"/>
          <a:ext cx="0" cy="0"/>
          <a:chOff x="0" y="0"/>
          <a:chExt cx="0" cy="0"/>
        </a:xfrm>
      </p:grpSpPr>
      <p:sp>
        <p:nvSpPr>
          <p:cNvPr id="455" name="Google Shape;455;p145"/>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5333" b="1">
                <a:latin typeface="DM Sans"/>
                <a:ea typeface="DM Sans"/>
                <a:cs typeface="DM Sans"/>
                <a:sym typeface="DM Sans"/>
              </a:defRPr>
            </a:lvl1pPr>
            <a:lvl2pPr lvl="1" algn="ctr" rtl="0">
              <a:lnSpc>
                <a:spcPct val="100000"/>
              </a:lnSpc>
              <a:spcBef>
                <a:spcPts val="0"/>
              </a:spcBef>
              <a:spcAft>
                <a:spcPts val="0"/>
              </a:spcAft>
              <a:buSzPts val="5200"/>
              <a:buNone/>
              <a:defRPr sz="6933"/>
            </a:lvl2pPr>
            <a:lvl3pPr lvl="2" algn="ctr" rtl="0">
              <a:lnSpc>
                <a:spcPct val="100000"/>
              </a:lnSpc>
              <a:spcBef>
                <a:spcPts val="0"/>
              </a:spcBef>
              <a:spcAft>
                <a:spcPts val="0"/>
              </a:spcAft>
              <a:buSzPts val="5200"/>
              <a:buNone/>
              <a:defRPr sz="6933"/>
            </a:lvl3pPr>
            <a:lvl4pPr lvl="3" algn="ctr" rtl="0">
              <a:lnSpc>
                <a:spcPct val="100000"/>
              </a:lnSpc>
              <a:spcBef>
                <a:spcPts val="0"/>
              </a:spcBef>
              <a:spcAft>
                <a:spcPts val="0"/>
              </a:spcAft>
              <a:buSzPts val="5200"/>
              <a:buNone/>
              <a:defRPr sz="6933"/>
            </a:lvl4pPr>
            <a:lvl5pPr lvl="4" algn="ctr" rtl="0">
              <a:lnSpc>
                <a:spcPct val="100000"/>
              </a:lnSpc>
              <a:spcBef>
                <a:spcPts val="0"/>
              </a:spcBef>
              <a:spcAft>
                <a:spcPts val="0"/>
              </a:spcAft>
              <a:buSzPts val="5200"/>
              <a:buNone/>
              <a:defRPr sz="6933"/>
            </a:lvl5pPr>
            <a:lvl6pPr lvl="5" algn="ctr" rtl="0">
              <a:lnSpc>
                <a:spcPct val="100000"/>
              </a:lnSpc>
              <a:spcBef>
                <a:spcPts val="0"/>
              </a:spcBef>
              <a:spcAft>
                <a:spcPts val="0"/>
              </a:spcAft>
              <a:buSzPts val="5200"/>
              <a:buNone/>
              <a:defRPr sz="6933"/>
            </a:lvl6pPr>
            <a:lvl7pPr lvl="6" algn="ctr" rtl="0">
              <a:lnSpc>
                <a:spcPct val="100000"/>
              </a:lnSpc>
              <a:spcBef>
                <a:spcPts val="0"/>
              </a:spcBef>
              <a:spcAft>
                <a:spcPts val="0"/>
              </a:spcAft>
              <a:buSzPts val="5200"/>
              <a:buNone/>
              <a:defRPr sz="6933"/>
            </a:lvl7pPr>
            <a:lvl8pPr lvl="7" algn="ctr" rtl="0">
              <a:lnSpc>
                <a:spcPct val="100000"/>
              </a:lnSpc>
              <a:spcBef>
                <a:spcPts val="0"/>
              </a:spcBef>
              <a:spcAft>
                <a:spcPts val="0"/>
              </a:spcAft>
              <a:buSzPts val="5200"/>
              <a:buNone/>
              <a:defRPr sz="6933"/>
            </a:lvl8pPr>
            <a:lvl9pPr lvl="8" algn="ctr" rtl="0">
              <a:lnSpc>
                <a:spcPct val="100000"/>
              </a:lnSpc>
              <a:spcBef>
                <a:spcPts val="0"/>
              </a:spcBef>
              <a:spcAft>
                <a:spcPts val="0"/>
              </a:spcAft>
              <a:buSzPts val="5200"/>
              <a:buNone/>
              <a:defRPr sz="6933"/>
            </a:lvl9pPr>
          </a:lstStyle>
          <a:p>
            <a:endParaRPr/>
          </a:p>
        </p:txBody>
      </p:sp>
      <p:sp>
        <p:nvSpPr>
          <p:cNvPr id="456" name="Google Shape;456;p145"/>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667">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pic>
        <p:nvPicPr>
          <p:cNvPr id="457" name="Google Shape;457;p145" title="logo CoderHouse"/>
          <p:cNvPicPr preferRelativeResize="0"/>
          <p:nvPr/>
        </p:nvPicPr>
        <p:blipFill rotWithShape="1">
          <a:blip r:embed="rId2">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4809395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458"/>
        <p:cNvGrpSpPr/>
        <p:nvPr/>
      </p:nvGrpSpPr>
      <p:grpSpPr>
        <a:xfrm>
          <a:off x="0" y="0"/>
          <a:ext cx="0" cy="0"/>
          <a:chOff x="0" y="0"/>
          <a:chExt cx="0" cy="0"/>
        </a:xfrm>
      </p:grpSpPr>
      <p:sp>
        <p:nvSpPr>
          <p:cNvPr id="459" name="Google Shape;459;p14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60" name="Google Shape;460;p14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461" name="Google Shape;461;p14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s" smtClean="0"/>
              <a:pPr algn="l"/>
              <a:t>‹#›</a:t>
            </a:fld>
            <a:endParaRPr lang="es"/>
          </a:p>
        </p:txBody>
      </p:sp>
    </p:spTree>
    <p:extLst>
      <p:ext uri="{BB962C8B-B14F-4D97-AF65-F5344CB8AC3E}">
        <p14:creationId xmlns:p14="http://schemas.microsoft.com/office/powerpoint/2010/main" val="19061156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3-A">
  <p:cSld name="03-A">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3860336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14">
  <p:cSld name="TITLE_AND_BODY_14">
    <p:spTree>
      <p:nvGrpSpPr>
        <p:cNvPr id="1" name="Shape 223"/>
        <p:cNvGrpSpPr/>
        <p:nvPr/>
      </p:nvGrpSpPr>
      <p:grpSpPr>
        <a:xfrm>
          <a:off x="0" y="0"/>
          <a:ext cx="0" cy="0"/>
          <a:chOff x="0" y="0"/>
          <a:chExt cx="0" cy="0"/>
        </a:xfrm>
      </p:grpSpPr>
      <p:sp>
        <p:nvSpPr>
          <p:cNvPr id="224" name="Google Shape;224;p6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25" name="Google Shape;225;p6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26" name="Google Shape;226;p6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s" smtClean="0"/>
              <a:pPr algn="l"/>
              <a:t>‹#›</a:t>
            </a:fld>
            <a:endParaRPr lang="es"/>
          </a:p>
        </p:txBody>
      </p:sp>
    </p:spTree>
    <p:extLst>
      <p:ext uri="{BB962C8B-B14F-4D97-AF65-F5344CB8AC3E}">
        <p14:creationId xmlns:p14="http://schemas.microsoft.com/office/powerpoint/2010/main" val="1517157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3-B 7">
  <p:cSld name="03-B 7">
    <p:bg>
      <p:bgPr>
        <a:blipFill>
          <a:blip r:embed="rId2">
            <a:alphaModFix/>
          </a:blip>
          <a:stretch>
            <a:fillRect/>
          </a:stretch>
        </a:blipFill>
        <a:effectLst/>
      </p:bgPr>
    </p:bg>
    <p:spTree>
      <p:nvGrpSpPr>
        <p:cNvPr id="1" name="Shape 223"/>
        <p:cNvGrpSpPr/>
        <p:nvPr/>
      </p:nvGrpSpPr>
      <p:grpSpPr>
        <a:xfrm>
          <a:off x="0" y="0"/>
          <a:ext cx="0" cy="0"/>
          <a:chOff x="0" y="0"/>
          <a:chExt cx="0" cy="0"/>
        </a:xfrm>
      </p:grpSpPr>
      <p:pic>
        <p:nvPicPr>
          <p:cNvPr id="224" name="Google Shape;224;p66"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95536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C851-9FDC-454F-B76D-AD9E2257AB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AR"/>
          </a:p>
        </p:txBody>
      </p:sp>
      <p:sp>
        <p:nvSpPr>
          <p:cNvPr id="3" name="Text Placeholder 2">
            <a:extLst>
              <a:ext uri="{FF2B5EF4-FFF2-40B4-BE49-F238E27FC236}">
                <a16:creationId xmlns:a16="http://schemas.microsoft.com/office/drawing/2014/main" id="{F267E930-D95F-4273-B404-F77244F934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7EF5E9-3B1D-40C9-83E3-844CAA0B9ED1}"/>
              </a:ext>
            </a:extLst>
          </p:cNvPr>
          <p:cNvSpPr>
            <a:spLocks noGrp="1"/>
          </p:cNvSpPr>
          <p:nvPr>
            <p:ph type="dt" sz="half" idx="10"/>
          </p:nvPr>
        </p:nvSpPr>
        <p:spPr/>
        <p:txBody>
          <a:bodyPr/>
          <a:lstStyle/>
          <a:p>
            <a:fld id="{911E8C7E-BFBD-4F5C-9BDE-88F8AAC98686}" type="datetimeFigureOut">
              <a:rPr lang="es-AR" smtClean="0"/>
              <a:t>27/7/2023</a:t>
            </a:fld>
            <a:endParaRPr lang="es-AR"/>
          </a:p>
        </p:txBody>
      </p:sp>
      <p:sp>
        <p:nvSpPr>
          <p:cNvPr id="5" name="Footer Placeholder 4">
            <a:extLst>
              <a:ext uri="{FF2B5EF4-FFF2-40B4-BE49-F238E27FC236}">
                <a16:creationId xmlns:a16="http://schemas.microsoft.com/office/drawing/2014/main" id="{4D455539-3892-41F5-8B77-2FDAE16B3BFD}"/>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B2CCEFCE-6CED-433F-BD4C-445B2614E921}"/>
              </a:ext>
            </a:extLst>
          </p:cNvPr>
          <p:cNvSpPr>
            <a:spLocks noGrp="1"/>
          </p:cNvSpPr>
          <p:nvPr>
            <p:ph type="sldNum" sz="quarter" idx="12"/>
          </p:nvPr>
        </p:nvSpPr>
        <p:spPr/>
        <p:txBody>
          <a:bodyPr/>
          <a:lstStyle/>
          <a:p>
            <a:fld id="{0C5DB9D3-BF9D-4B1A-9413-6580019272FB}" type="slidenum">
              <a:rPr lang="es-AR" smtClean="0"/>
              <a:t>‹#›</a:t>
            </a:fld>
            <a:endParaRPr lang="es-AR"/>
          </a:p>
        </p:txBody>
      </p:sp>
    </p:spTree>
    <p:extLst>
      <p:ext uri="{BB962C8B-B14F-4D97-AF65-F5344CB8AC3E}">
        <p14:creationId xmlns:p14="http://schemas.microsoft.com/office/powerpoint/2010/main" val="27670716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3-B 9">
  <p:cSld name="03-B 9">
    <p:bg>
      <p:bgPr>
        <a:blipFill>
          <a:blip r:embed="rId2">
            <a:alphaModFix/>
          </a:blip>
          <a:stretch>
            <a:fillRect/>
          </a:stretch>
        </a:blipFill>
        <a:effectLst/>
      </p:bgPr>
    </p:bg>
    <p:spTree>
      <p:nvGrpSpPr>
        <p:cNvPr id="1" name="Shape 227"/>
        <p:cNvGrpSpPr/>
        <p:nvPr/>
      </p:nvGrpSpPr>
      <p:grpSpPr>
        <a:xfrm>
          <a:off x="0" y="0"/>
          <a:ext cx="0" cy="0"/>
          <a:chOff x="0" y="0"/>
          <a:chExt cx="0" cy="0"/>
        </a:xfrm>
      </p:grpSpPr>
      <p:pic>
        <p:nvPicPr>
          <p:cNvPr id="228" name="Google Shape;228;p68" title="logo coderhouse"/>
          <p:cNvPicPr preferRelativeResize="0"/>
          <p:nvPr/>
        </p:nvPicPr>
        <p:blipFill>
          <a:blip r:embed="rId3">
            <a:alphaModFix/>
          </a:blip>
          <a:stretch>
            <a:fill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495198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D1B1-0ECE-4F63-B4E7-4BCB174439A7}"/>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506430E2-D9AA-4BFC-8A2A-D446F2EA9A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a:extLst>
              <a:ext uri="{FF2B5EF4-FFF2-40B4-BE49-F238E27FC236}">
                <a16:creationId xmlns:a16="http://schemas.microsoft.com/office/drawing/2014/main" id="{2C05A693-CAF1-4275-96E1-1C34C8BE96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a:extLst>
              <a:ext uri="{FF2B5EF4-FFF2-40B4-BE49-F238E27FC236}">
                <a16:creationId xmlns:a16="http://schemas.microsoft.com/office/drawing/2014/main" id="{16E4EAE4-C80D-4623-8027-4CECFAADFFD8}"/>
              </a:ext>
            </a:extLst>
          </p:cNvPr>
          <p:cNvSpPr>
            <a:spLocks noGrp="1"/>
          </p:cNvSpPr>
          <p:nvPr>
            <p:ph type="dt" sz="half" idx="10"/>
          </p:nvPr>
        </p:nvSpPr>
        <p:spPr/>
        <p:txBody>
          <a:bodyPr/>
          <a:lstStyle/>
          <a:p>
            <a:fld id="{911E8C7E-BFBD-4F5C-9BDE-88F8AAC98686}" type="datetimeFigureOut">
              <a:rPr lang="es-AR" smtClean="0"/>
              <a:t>27/7/2023</a:t>
            </a:fld>
            <a:endParaRPr lang="es-AR"/>
          </a:p>
        </p:txBody>
      </p:sp>
      <p:sp>
        <p:nvSpPr>
          <p:cNvPr id="6" name="Footer Placeholder 5">
            <a:extLst>
              <a:ext uri="{FF2B5EF4-FFF2-40B4-BE49-F238E27FC236}">
                <a16:creationId xmlns:a16="http://schemas.microsoft.com/office/drawing/2014/main" id="{E414F96F-702E-4C10-BF2E-CC79E651ED7E}"/>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8F4CC330-0B91-43D0-B6FB-A5CDCF63DDC9}"/>
              </a:ext>
            </a:extLst>
          </p:cNvPr>
          <p:cNvSpPr>
            <a:spLocks noGrp="1"/>
          </p:cNvSpPr>
          <p:nvPr>
            <p:ph type="sldNum" sz="quarter" idx="12"/>
          </p:nvPr>
        </p:nvSpPr>
        <p:spPr/>
        <p:txBody>
          <a:bodyPr/>
          <a:lstStyle/>
          <a:p>
            <a:fld id="{0C5DB9D3-BF9D-4B1A-9413-6580019272FB}" type="slidenum">
              <a:rPr lang="es-AR" smtClean="0"/>
              <a:t>‹#›</a:t>
            </a:fld>
            <a:endParaRPr lang="es-AR"/>
          </a:p>
        </p:txBody>
      </p:sp>
    </p:spTree>
    <p:extLst>
      <p:ext uri="{BB962C8B-B14F-4D97-AF65-F5344CB8AC3E}">
        <p14:creationId xmlns:p14="http://schemas.microsoft.com/office/powerpoint/2010/main" val="397690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23ED-61E4-44C2-8173-56006023C98A}"/>
              </a:ext>
            </a:extLst>
          </p:cNvPr>
          <p:cNvSpPr>
            <a:spLocks noGrp="1"/>
          </p:cNvSpPr>
          <p:nvPr>
            <p:ph type="title"/>
          </p:nvPr>
        </p:nvSpPr>
        <p:spPr>
          <a:xfrm>
            <a:off x="839788" y="365125"/>
            <a:ext cx="10515600" cy="1325563"/>
          </a:xfrm>
        </p:spPr>
        <p:txBody>
          <a:bodyPr/>
          <a:lstStyle/>
          <a:p>
            <a:r>
              <a:rPr lang="en-US"/>
              <a:t>Click to edit Master title style</a:t>
            </a:r>
            <a:endParaRPr lang="es-AR"/>
          </a:p>
        </p:txBody>
      </p:sp>
      <p:sp>
        <p:nvSpPr>
          <p:cNvPr id="3" name="Text Placeholder 2">
            <a:extLst>
              <a:ext uri="{FF2B5EF4-FFF2-40B4-BE49-F238E27FC236}">
                <a16:creationId xmlns:a16="http://schemas.microsoft.com/office/drawing/2014/main" id="{B84964D6-C9CF-4D87-A4F3-7893B64791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5A603B-93FA-43D3-89EC-13B132D50B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a:extLst>
              <a:ext uri="{FF2B5EF4-FFF2-40B4-BE49-F238E27FC236}">
                <a16:creationId xmlns:a16="http://schemas.microsoft.com/office/drawing/2014/main" id="{B4755729-3A0D-47EB-9F31-EAEC1BFC72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B2FC23-345B-48EE-8691-1331B62A2C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a:extLst>
              <a:ext uri="{FF2B5EF4-FFF2-40B4-BE49-F238E27FC236}">
                <a16:creationId xmlns:a16="http://schemas.microsoft.com/office/drawing/2014/main" id="{DCE1F12C-869B-4E53-BDE9-C92D91245EE8}"/>
              </a:ext>
            </a:extLst>
          </p:cNvPr>
          <p:cNvSpPr>
            <a:spLocks noGrp="1"/>
          </p:cNvSpPr>
          <p:nvPr>
            <p:ph type="dt" sz="half" idx="10"/>
          </p:nvPr>
        </p:nvSpPr>
        <p:spPr/>
        <p:txBody>
          <a:bodyPr/>
          <a:lstStyle/>
          <a:p>
            <a:fld id="{911E8C7E-BFBD-4F5C-9BDE-88F8AAC98686}" type="datetimeFigureOut">
              <a:rPr lang="es-AR" smtClean="0"/>
              <a:t>27/7/2023</a:t>
            </a:fld>
            <a:endParaRPr lang="es-AR"/>
          </a:p>
        </p:txBody>
      </p:sp>
      <p:sp>
        <p:nvSpPr>
          <p:cNvPr id="8" name="Footer Placeholder 7">
            <a:extLst>
              <a:ext uri="{FF2B5EF4-FFF2-40B4-BE49-F238E27FC236}">
                <a16:creationId xmlns:a16="http://schemas.microsoft.com/office/drawing/2014/main" id="{27D79323-1BF1-4685-9CBD-C13A004C096B}"/>
              </a:ext>
            </a:extLst>
          </p:cNvPr>
          <p:cNvSpPr>
            <a:spLocks noGrp="1"/>
          </p:cNvSpPr>
          <p:nvPr>
            <p:ph type="ftr" sz="quarter" idx="11"/>
          </p:nvPr>
        </p:nvSpPr>
        <p:spPr/>
        <p:txBody>
          <a:bodyPr/>
          <a:lstStyle/>
          <a:p>
            <a:endParaRPr lang="es-AR"/>
          </a:p>
        </p:txBody>
      </p:sp>
      <p:sp>
        <p:nvSpPr>
          <p:cNvPr id="9" name="Slide Number Placeholder 8">
            <a:extLst>
              <a:ext uri="{FF2B5EF4-FFF2-40B4-BE49-F238E27FC236}">
                <a16:creationId xmlns:a16="http://schemas.microsoft.com/office/drawing/2014/main" id="{95CD26E0-1B0D-4044-ADCC-937BD5481726}"/>
              </a:ext>
            </a:extLst>
          </p:cNvPr>
          <p:cNvSpPr>
            <a:spLocks noGrp="1"/>
          </p:cNvSpPr>
          <p:nvPr>
            <p:ph type="sldNum" sz="quarter" idx="12"/>
          </p:nvPr>
        </p:nvSpPr>
        <p:spPr/>
        <p:txBody>
          <a:bodyPr/>
          <a:lstStyle/>
          <a:p>
            <a:fld id="{0C5DB9D3-BF9D-4B1A-9413-6580019272FB}" type="slidenum">
              <a:rPr lang="es-AR" smtClean="0"/>
              <a:t>‹#›</a:t>
            </a:fld>
            <a:endParaRPr lang="es-AR"/>
          </a:p>
        </p:txBody>
      </p:sp>
    </p:spTree>
    <p:extLst>
      <p:ext uri="{BB962C8B-B14F-4D97-AF65-F5344CB8AC3E}">
        <p14:creationId xmlns:p14="http://schemas.microsoft.com/office/powerpoint/2010/main" val="2102123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CA70-23A5-49B9-A31C-8C06C399D69D}"/>
              </a:ext>
            </a:extLst>
          </p:cNvPr>
          <p:cNvSpPr>
            <a:spLocks noGrp="1"/>
          </p:cNvSpPr>
          <p:nvPr>
            <p:ph type="title"/>
          </p:nvPr>
        </p:nvSpPr>
        <p:spPr/>
        <p:txBody>
          <a:bodyPr/>
          <a:lstStyle/>
          <a:p>
            <a:r>
              <a:rPr lang="en-US"/>
              <a:t>Click to edit Master title style</a:t>
            </a:r>
            <a:endParaRPr lang="es-AR"/>
          </a:p>
        </p:txBody>
      </p:sp>
      <p:sp>
        <p:nvSpPr>
          <p:cNvPr id="3" name="Date Placeholder 2">
            <a:extLst>
              <a:ext uri="{FF2B5EF4-FFF2-40B4-BE49-F238E27FC236}">
                <a16:creationId xmlns:a16="http://schemas.microsoft.com/office/drawing/2014/main" id="{4D9E3CB4-6793-428F-B66F-46BCAACA85BA}"/>
              </a:ext>
            </a:extLst>
          </p:cNvPr>
          <p:cNvSpPr>
            <a:spLocks noGrp="1"/>
          </p:cNvSpPr>
          <p:nvPr>
            <p:ph type="dt" sz="half" idx="10"/>
          </p:nvPr>
        </p:nvSpPr>
        <p:spPr/>
        <p:txBody>
          <a:bodyPr/>
          <a:lstStyle/>
          <a:p>
            <a:fld id="{911E8C7E-BFBD-4F5C-9BDE-88F8AAC98686}" type="datetimeFigureOut">
              <a:rPr lang="es-AR" smtClean="0"/>
              <a:t>27/7/2023</a:t>
            </a:fld>
            <a:endParaRPr lang="es-AR"/>
          </a:p>
        </p:txBody>
      </p:sp>
      <p:sp>
        <p:nvSpPr>
          <p:cNvPr id="4" name="Footer Placeholder 3">
            <a:extLst>
              <a:ext uri="{FF2B5EF4-FFF2-40B4-BE49-F238E27FC236}">
                <a16:creationId xmlns:a16="http://schemas.microsoft.com/office/drawing/2014/main" id="{8D4C332D-DE50-4BC0-ABC7-FF5F9D415E09}"/>
              </a:ext>
            </a:extLst>
          </p:cNvPr>
          <p:cNvSpPr>
            <a:spLocks noGrp="1"/>
          </p:cNvSpPr>
          <p:nvPr>
            <p:ph type="ftr" sz="quarter" idx="11"/>
          </p:nvPr>
        </p:nvSpPr>
        <p:spPr/>
        <p:txBody>
          <a:bodyPr/>
          <a:lstStyle/>
          <a:p>
            <a:endParaRPr lang="es-AR"/>
          </a:p>
        </p:txBody>
      </p:sp>
      <p:sp>
        <p:nvSpPr>
          <p:cNvPr id="5" name="Slide Number Placeholder 4">
            <a:extLst>
              <a:ext uri="{FF2B5EF4-FFF2-40B4-BE49-F238E27FC236}">
                <a16:creationId xmlns:a16="http://schemas.microsoft.com/office/drawing/2014/main" id="{318CE2EE-6EB5-47FD-B313-31C1D3F733A7}"/>
              </a:ext>
            </a:extLst>
          </p:cNvPr>
          <p:cNvSpPr>
            <a:spLocks noGrp="1"/>
          </p:cNvSpPr>
          <p:nvPr>
            <p:ph type="sldNum" sz="quarter" idx="12"/>
          </p:nvPr>
        </p:nvSpPr>
        <p:spPr/>
        <p:txBody>
          <a:bodyPr/>
          <a:lstStyle/>
          <a:p>
            <a:fld id="{0C5DB9D3-BF9D-4B1A-9413-6580019272FB}" type="slidenum">
              <a:rPr lang="es-AR" smtClean="0"/>
              <a:t>‹#›</a:t>
            </a:fld>
            <a:endParaRPr lang="es-AR"/>
          </a:p>
        </p:txBody>
      </p:sp>
    </p:spTree>
    <p:extLst>
      <p:ext uri="{BB962C8B-B14F-4D97-AF65-F5344CB8AC3E}">
        <p14:creationId xmlns:p14="http://schemas.microsoft.com/office/powerpoint/2010/main" val="151277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FD9F04-CAB4-420B-AE2C-DF46991DC819}"/>
              </a:ext>
            </a:extLst>
          </p:cNvPr>
          <p:cNvSpPr>
            <a:spLocks noGrp="1"/>
          </p:cNvSpPr>
          <p:nvPr>
            <p:ph type="dt" sz="half" idx="10"/>
          </p:nvPr>
        </p:nvSpPr>
        <p:spPr/>
        <p:txBody>
          <a:bodyPr/>
          <a:lstStyle/>
          <a:p>
            <a:fld id="{911E8C7E-BFBD-4F5C-9BDE-88F8AAC98686}" type="datetimeFigureOut">
              <a:rPr lang="es-AR" smtClean="0"/>
              <a:t>27/7/2023</a:t>
            </a:fld>
            <a:endParaRPr lang="es-AR"/>
          </a:p>
        </p:txBody>
      </p:sp>
      <p:sp>
        <p:nvSpPr>
          <p:cNvPr id="3" name="Footer Placeholder 2">
            <a:extLst>
              <a:ext uri="{FF2B5EF4-FFF2-40B4-BE49-F238E27FC236}">
                <a16:creationId xmlns:a16="http://schemas.microsoft.com/office/drawing/2014/main" id="{CE411522-0B84-45C3-B5BB-717F31E2EEC7}"/>
              </a:ext>
            </a:extLst>
          </p:cNvPr>
          <p:cNvSpPr>
            <a:spLocks noGrp="1"/>
          </p:cNvSpPr>
          <p:nvPr>
            <p:ph type="ftr" sz="quarter" idx="11"/>
          </p:nvPr>
        </p:nvSpPr>
        <p:spPr/>
        <p:txBody>
          <a:bodyPr/>
          <a:lstStyle/>
          <a:p>
            <a:endParaRPr lang="es-AR"/>
          </a:p>
        </p:txBody>
      </p:sp>
      <p:sp>
        <p:nvSpPr>
          <p:cNvPr id="4" name="Slide Number Placeholder 3">
            <a:extLst>
              <a:ext uri="{FF2B5EF4-FFF2-40B4-BE49-F238E27FC236}">
                <a16:creationId xmlns:a16="http://schemas.microsoft.com/office/drawing/2014/main" id="{CC93FBC9-FDCF-42CF-B1F3-7A24AE7DCB1B}"/>
              </a:ext>
            </a:extLst>
          </p:cNvPr>
          <p:cNvSpPr>
            <a:spLocks noGrp="1"/>
          </p:cNvSpPr>
          <p:nvPr>
            <p:ph type="sldNum" sz="quarter" idx="12"/>
          </p:nvPr>
        </p:nvSpPr>
        <p:spPr/>
        <p:txBody>
          <a:bodyPr/>
          <a:lstStyle/>
          <a:p>
            <a:fld id="{0C5DB9D3-BF9D-4B1A-9413-6580019272FB}" type="slidenum">
              <a:rPr lang="es-AR" smtClean="0"/>
              <a:t>‹#›</a:t>
            </a:fld>
            <a:endParaRPr lang="es-AR"/>
          </a:p>
        </p:txBody>
      </p:sp>
    </p:spTree>
    <p:extLst>
      <p:ext uri="{BB962C8B-B14F-4D97-AF65-F5344CB8AC3E}">
        <p14:creationId xmlns:p14="http://schemas.microsoft.com/office/powerpoint/2010/main" val="1272326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315F-AEDF-455E-83B6-816A7FAF38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Content Placeholder 2">
            <a:extLst>
              <a:ext uri="{FF2B5EF4-FFF2-40B4-BE49-F238E27FC236}">
                <a16:creationId xmlns:a16="http://schemas.microsoft.com/office/drawing/2014/main" id="{BBF24F9D-A1C9-4982-AAD7-A9FB81DD96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a:extLst>
              <a:ext uri="{FF2B5EF4-FFF2-40B4-BE49-F238E27FC236}">
                <a16:creationId xmlns:a16="http://schemas.microsoft.com/office/drawing/2014/main" id="{F4B39552-87D6-45E2-9B05-9D8E9F844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15C48-4553-4FD2-B83A-BED3C9BC90A5}"/>
              </a:ext>
            </a:extLst>
          </p:cNvPr>
          <p:cNvSpPr>
            <a:spLocks noGrp="1"/>
          </p:cNvSpPr>
          <p:nvPr>
            <p:ph type="dt" sz="half" idx="10"/>
          </p:nvPr>
        </p:nvSpPr>
        <p:spPr/>
        <p:txBody>
          <a:bodyPr/>
          <a:lstStyle/>
          <a:p>
            <a:fld id="{911E8C7E-BFBD-4F5C-9BDE-88F8AAC98686}" type="datetimeFigureOut">
              <a:rPr lang="es-AR" smtClean="0"/>
              <a:t>27/7/2023</a:t>
            </a:fld>
            <a:endParaRPr lang="es-AR"/>
          </a:p>
        </p:txBody>
      </p:sp>
      <p:sp>
        <p:nvSpPr>
          <p:cNvPr id="6" name="Footer Placeholder 5">
            <a:extLst>
              <a:ext uri="{FF2B5EF4-FFF2-40B4-BE49-F238E27FC236}">
                <a16:creationId xmlns:a16="http://schemas.microsoft.com/office/drawing/2014/main" id="{57F3DA0B-F6DA-4278-8BC4-924B01FC3459}"/>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5283E256-CBF9-4947-B7B2-27B803799BC0}"/>
              </a:ext>
            </a:extLst>
          </p:cNvPr>
          <p:cNvSpPr>
            <a:spLocks noGrp="1"/>
          </p:cNvSpPr>
          <p:nvPr>
            <p:ph type="sldNum" sz="quarter" idx="12"/>
          </p:nvPr>
        </p:nvSpPr>
        <p:spPr/>
        <p:txBody>
          <a:bodyPr/>
          <a:lstStyle/>
          <a:p>
            <a:fld id="{0C5DB9D3-BF9D-4B1A-9413-6580019272FB}" type="slidenum">
              <a:rPr lang="es-AR" smtClean="0"/>
              <a:t>‹#›</a:t>
            </a:fld>
            <a:endParaRPr lang="es-AR"/>
          </a:p>
        </p:txBody>
      </p:sp>
    </p:spTree>
    <p:extLst>
      <p:ext uri="{BB962C8B-B14F-4D97-AF65-F5344CB8AC3E}">
        <p14:creationId xmlns:p14="http://schemas.microsoft.com/office/powerpoint/2010/main" val="3722570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38F8-ACCF-4C4B-AF58-78F54A5AC0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Picture Placeholder 2">
            <a:extLst>
              <a:ext uri="{FF2B5EF4-FFF2-40B4-BE49-F238E27FC236}">
                <a16:creationId xmlns:a16="http://schemas.microsoft.com/office/drawing/2014/main" id="{82C3366A-5185-4B55-808B-470E450279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Text Placeholder 3">
            <a:extLst>
              <a:ext uri="{FF2B5EF4-FFF2-40B4-BE49-F238E27FC236}">
                <a16:creationId xmlns:a16="http://schemas.microsoft.com/office/drawing/2014/main" id="{02607809-80A6-4C4C-B101-EB685218F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584CC8-7CF2-438C-BBCA-E53D19269A15}"/>
              </a:ext>
            </a:extLst>
          </p:cNvPr>
          <p:cNvSpPr>
            <a:spLocks noGrp="1"/>
          </p:cNvSpPr>
          <p:nvPr>
            <p:ph type="dt" sz="half" idx="10"/>
          </p:nvPr>
        </p:nvSpPr>
        <p:spPr/>
        <p:txBody>
          <a:bodyPr/>
          <a:lstStyle/>
          <a:p>
            <a:fld id="{911E8C7E-BFBD-4F5C-9BDE-88F8AAC98686}" type="datetimeFigureOut">
              <a:rPr lang="es-AR" smtClean="0"/>
              <a:t>27/7/2023</a:t>
            </a:fld>
            <a:endParaRPr lang="es-AR"/>
          </a:p>
        </p:txBody>
      </p:sp>
      <p:sp>
        <p:nvSpPr>
          <p:cNvPr id="6" name="Footer Placeholder 5">
            <a:extLst>
              <a:ext uri="{FF2B5EF4-FFF2-40B4-BE49-F238E27FC236}">
                <a16:creationId xmlns:a16="http://schemas.microsoft.com/office/drawing/2014/main" id="{80699126-CB3C-42B8-B312-12554C8CE3C7}"/>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18FA45C9-A1EF-45E7-8358-91C2A58EC4B0}"/>
              </a:ext>
            </a:extLst>
          </p:cNvPr>
          <p:cNvSpPr>
            <a:spLocks noGrp="1"/>
          </p:cNvSpPr>
          <p:nvPr>
            <p:ph type="sldNum" sz="quarter" idx="12"/>
          </p:nvPr>
        </p:nvSpPr>
        <p:spPr/>
        <p:txBody>
          <a:bodyPr/>
          <a:lstStyle/>
          <a:p>
            <a:fld id="{0C5DB9D3-BF9D-4B1A-9413-6580019272FB}" type="slidenum">
              <a:rPr lang="es-AR" smtClean="0"/>
              <a:t>‹#›</a:t>
            </a:fld>
            <a:endParaRPr lang="es-AR"/>
          </a:p>
        </p:txBody>
      </p:sp>
    </p:spTree>
    <p:extLst>
      <p:ext uri="{BB962C8B-B14F-4D97-AF65-F5344CB8AC3E}">
        <p14:creationId xmlns:p14="http://schemas.microsoft.com/office/powerpoint/2010/main" val="885291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603FD5-9943-40AA-85A7-DD50D93A53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a:extLst>
              <a:ext uri="{FF2B5EF4-FFF2-40B4-BE49-F238E27FC236}">
                <a16:creationId xmlns:a16="http://schemas.microsoft.com/office/drawing/2014/main" id="{0C26A075-7DFA-4B41-A87C-323616E1E6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7802CE11-C34E-45A8-9080-73D628EF30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E8C7E-BFBD-4F5C-9BDE-88F8AAC98686}" type="datetimeFigureOut">
              <a:rPr lang="es-AR" smtClean="0"/>
              <a:t>27/7/2023</a:t>
            </a:fld>
            <a:endParaRPr lang="es-AR"/>
          </a:p>
        </p:txBody>
      </p:sp>
      <p:sp>
        <p:nvSpPr>
          <p:cNvPr id="5" name="Footer Placeholder 4">
            <a:extLst>
              <a:ext uri="{FF2B5EF4-FFF2-40B4-BE49-F238E27FC236}">
                <a16:creationId xmlns:a16="http://schemas.microsoft.com/office/drawing/2014/main" id="{1928AEB9-DB9F-4870-BB7F-6FC5C8AEFC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Slide Number Placeholder 5">
            <a:extLst>
              <a:ext uri="{FF2B5EF4-FFF2-40B4-BE49-F238E27FC236}">
                <a16:creationId xmlns:a16="http://schemas.microsoft.com/office/drawing/2014/main" id="{1B2C7F2F-78F1-441A-A0D3-35E50A845A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DB9D3-BF9D-4B1A-9413-6580019272FB}" type="slidenum">
              <a:rPr lang="es-AR" smtClean="0"/>
              <a:t>‹#›</a:t>
            </a:fld>
            <a:endParaRPr lang="es-AR"/>
          </a:p>
        </p:txBody>
      </p:sp>
    </p:spTree>
    <p:extLst>
      <p:ext uri="{BB962C8B-B14F-4D97-AF65-F5344CB8AC3E}">
        <p14:creationId xmlns:p14="http://schemas.microsoft.com/office/powerpoint/2010/main" val="106379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0.xml"/><Relationship Id="rId1" Type="http://schemas.openxmlformats.org/officeDocument/2006/relationships/slideLayout" Target="../slideLayouts/slideLayout17.xml"/></Relationships>
</file>

<file path=ppt/slides/_rels/slide100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027.xml"/><Relationship Id="rId2" Type="http://schemas.openxmlformats.org/officeDocument/2006/relationships/notesSlide" Target="../notesSlides/notesSlide1000.xml"/><Relationship Id="rId1" Type="http://schemas.openxmlformats.org/officeDocument/2006/relationships/slideLayout" Target="../slideLayouts/slideLayout17.xml"/><Relationship Id="rId6" Type="http://schemas.openxmlformats.org/officeDocument/2006/relationships/slide" Target="slide1017.xml"/><Relationship Id="rId5" Type="http://schemas.openxmlformats.org/officeDocument/2006/relationships/slide" Target="slide1005.xml"/><Relationship Id="rId4" Type="http://schemas.openxmlformats.org/officeDocument/2006/relationships/image" Target="../media/image17.png"/></Relationships>
</file>

<file path=ppt/slides/_rels/slide10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01.xml"/><Relationship Id="rId1" Type="http://schemas.openxmlformats.org/officeDocument/2006/relationships/slideLayout" Target="../slideLayouts/slideLayout20.xml"/></Relationships>
</file>

<file path=ppt/slides/_rels/slide1002.xml.rels><?xml version="1.0" encoding="UTF-8" standalone="yes"?>
<Relationships xmlns="http://schemas.openxmlformats.org/package/2006/relationships"><Relationship Id="rId2" Type="http://schemas.openxmlformats.org/officeDocument/2006/relationships/notesSlide" Target="../notesSlides/notesSlide1002.xml"/><Relationship Id="rId1" Type="http://schemas.openxmlformats.org/officeDocument/2006/relationships/slideLayout" Target="../slideLayouts/slideLayout14.xml"/></Relationships>
</file>

<file path=ppt/slides/_rels/slide10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03.xml"/><Relationship Id="rId1" Type="http://schemas.openxmlformats.org/officeDocument/2006/relationships/slideLayout" Target="../slideLayouts/slideLayout14.xml"/></Relationships>
</file>

<file path=ppt/slides/_rels/slide10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4.xml"/><Relationship Id="rId1" Type="http://schemas.openxmlformats.org/officeDocument/2006/relationships/slideLayout" Target="../slideLayouts/slideLayout29.xml"/></Relationships>
</file>

<file path=ppt/slides/_rels/slide1005.xml.rels><?xml version="1.0" encoding="UTF-8" standalone="yes"?>
<Relationships xmlns="http://schemas.openxmlformats.org/package/2006/relationships"><Relationship Id="rId2" Type="http://schemas.openxmlformats.org/officeDocument/2006/relationships/notesSlide" Target="../notesSlides/notesSlide1005.xml"/><Relationship Id="rId1" Type="http://schemas.openxmlformats.org/officeDocument/2006/relationships/slideLayout" Target="../slideLayouts/slideLayout13.xml"/></Relationships>
</file>

<file path=ppt/slides/_rels/slide1006.xml.rels><?xml version="1.0" encoding="UTF-8" standalone="yes"?>
<Relationships xmlns="http://schemas.openxmlformats.org/package/2006/relationships"><Relationship Id="rId2" Type="http://schemas.openxmlformats.org/officeDocument/2006/relationships/notesSlide" Target="../notesSlides/notesSlide1006.xml"/><Relationship Id="rId1" Type="http://schemas.openxmlformats.org/officeDocument/2006/relationships/slideLayout" Target="../slideLayouts/slideLayout14.xml"/></Relationships>
</file>

<file path=ppt/slides/_rels/slide1007.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007.xml"/><Relationship Id="rId1" Type="http://schemas.openxmlformats.org/officeDocument/2006/relationships/slideLayout" Target="../slideLayouts/slideLayout19.xml"/></Relationships>
</file>

<file path=ppt/slides/_rels/slide100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1008.xml"/><Relationship Id="rId1" Type="http://schemas.openxmlformats.org/officeDocument/2006/relationships/slideLayout" Target="../slideLayouts/slideLayout19.xml"/></Relationships>
</file>

<file path=ppt/slides/_rels/slide1009.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1009.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1.xml"/><Relationship Id="rId1" Type="http://schemas.openxmlformats.org/officeDocument/2006/relationships/slideLayout" Target="../slideLayouts/slideLayout19.xml"/></Relationships>
</file>

<file path=ppt/slides/_rels/slide1010.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notesSlide" Target="../notesSlides/notesSlide1010.xml"/><Relationship Id="rId1" Type="http://schemas.openxmlformats.org/officeDocument/2006/relationships/slideLayout" Target="../slideLayouts/slideLayout19.xml"/></Relationships>
</file>

<file path=ppt/slides/_rels/slide1011.xml.rels><?xml version="1.0" encoding="UTF-8" standalone="yes"?>
<Relationships xmlns="http://schemas.openxmlformats.org/package/2006/relationships"><Relationship Id="rId2" Type="http://schemas.openxmlformats.org/officeDocument/2006/relationships/notesSlide" Target="../notesSlides/notesSlide1011.xml"/><Relationship Id="rId1" Type="http://schemas.openxmlformats.org/officeDocument/2006/relationships/slideLayout" Target="../slideLayouts/slideLayout16.xml"/></Relationships>
</file>

<file path=ppt/slides/_rels/slide1012.xml.rels><?xml version="1.0" encoding="UTF-8" standalone="yes"?>
<Relationships xmlns="http://schemas.openxmlformats.org/package/2006/relationships"><Relationship Id="rId2" Type="http://schemas.openxmlformats.org/officeDocument/2006/relationships/notesSlide" Target="../notesSlides/notesSlide1012.xml"/><Relationship Id="rId1" Type="http://schemas.openxmlformats.org/officeDocument/2006/relationships/slideLayout" Target="../slideLayouts/slideLayout14.xml"/></Relationships>
</file>

<file path=ppt/slides/_rels/slide1013.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1013.xml"/><Relationship Id="rId1" Type="http://schemas.openxmlformats.org/officeDocument/2006/relationships/slideLayout" Target="../slideLayouts/slideLayout15.xml"/></Relationships>
</file>

<file path=ppt/slides/_rels/slide1014.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notesSlide" Target="../notesSlides/notesSlide1014.xml"/><Relationship Id="rId1" Type="http://schemas.openxmlformats.org/officeDocument/2006/relationships/slideLayout" Target="../slideLayouts/slideLayout14.xml"/></Relationships>
</file>

<file path=ppt/slides/_rels/slide10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5.xml"/><Relationship Id="rId1" Type="http://schemas.openxmlformats.org/officeDocument/2006/relationships/slideLayout" Target="../slideLayouts/slideLayout1.xml"/></Relationships>
</file>

<file path=ppt/slides/_rels/slide10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6.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017.xml.rels><?xml version="1.0" encoding="UTF-8" standalone="yes"?>
<Relationships xmlns="http://schemas.openxmlformats.org/package/2006/relationships"><Relationship Id="rId2" Type="http://schemas.openxmlformats.org/officeDocument/2006/relationships/notesSlide" Target="../notesSlides/notesSlide1017.xml"/><Relationship Id="rId1" Type="http://schemas.openxmlformats.org/officeDocument/2006/relationships/slideLayout" Target="../slideLayouts/slideLayout13.xml"/></Relationships>
</file>

<file path=ppt/slides/_rels/slide1018.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notesSlide" Target="../notesSlides/notesSlide1018.xml"/><Relationship Id="rId1" Type="http://schemas.openxmlformats.org/officeDocument/2006/relationships/slideLayout" Target="../slideLayouts/slideLayout15.xml"/></Relationships>
</file>

<file path=ppt/slides/_rels/slide1019.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notesSlide" Target="../notesSlides/notesSlide1019.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020.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notesSlide" Target="../notesSlides/notesSlide1020.xml"/><Relationship Id="rId1" Type="http://schemas.openxmlformats.org/officeDocument/2006/relationships/slideLayout" Target="../slideLayouts/slideLayout14.xml"/></Relationships>
</file>

<file path=ppt/slides/_rels/slide10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21.xml"/><Relationship Id="rId1" Type="http://schemas.openxmlformats.org/officeDocument/2006/relationships/slideLayout" Target="../slideLayouts/slideLayout14.xml"/><Relationship Id="rId4" Type="http://schemas.openxmlformats.org/officeDocument/2006/relationships/image" Target="../media/image500.png"/></Relationships>
</file>

<file path=ppt/slides/_rels/slide1022.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1022.xml"/><Relationship Id="rId1" Type="http://schemas.openxmlformats.org/officeDocument/2006/relationships/slideLayout" Target="../slideLayouts/slideLayout19.xml"/></Relationships>
</file>

<file path=ppt/slides/_rels/slide1023.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1023.xml"/><Relationship Id="rId1" Type="http://schemas.openxmlformats.org/officeDocument/2006/relationships/slideLayout" Target="../slideLayouts/slideLayout19.xml"/></Relationships>
</file>

<file path=ppt/slides/_rels/slide10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4.xml"/><Relationship Id="rId1" Type="http://schemas.openxmlformats.org/officeDocument/2006/relationships/slideLayout" Target="../slideLayouts/slideLayout17.xml"/></Relationships>
</file>

<file path=ppt/slides/_rels/slide10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5.xml"/><Relationship Id="rId1" Type="http://schemas.openxmlformats.org/officeDocument/2006/relationships/slideLayout" Target="../slideLayouts/slideLayout14.xml"/><Relationship Id="rId4" Type="http://schemas.openxmlformats.org/officeDocument/2006/relationships/image" Target="../media/image503.png"/></Relationships>
</file>

<file path=ppt/slides/_rels/slide1026.xml.rels><?xml version="1.0" encoding="UTF-8" standalone="yes"?>
<Relationships xmlns="http://schemas.openxmlformats.org/package/2006/relationships"><Relationship Id="rId2" Type="http://schemas.openxmlformats.org/officeDocument/2006/relationships/notesSlide" Target="../notesSlides/notesSlide1026.xml"/><Relationship Id="rId1" Type="http://schemas.openxmlformats.org/officeDocument/2006/relationships/slideLayout" Target="../slideLayouts/slideLayout13.xml"/></Relationships>
</file>

<file path=ppt/slides/_rels/slide1027.xml.rels><?xml version="1.0" encoding="UTF-8" standalone="yes"?>
<Relationships xmlns="http://schemas.openxmlformats.org/package/2006/relationships"><Relationship Id="rId2" Type="http://schemas.openxmlformats.org/officeDocument/2006/relationships/notesSlide" Target="../notesSlides/notesSlide1027.xml"/><Relationship Id="rId1" Type="http://schemas.openxmlformats.org/officeDocument/2006/relationships/slideLayout" Target="../slideLayouts/slideLayout13.xml"/></Relationships>
</file>

<file path=ppt/slides/_rels/slide1028.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notesSlide" Target="../notesSlides/notesSlide1028.xml"/><Relationship Id="rId1" Type="http://schemas.openxmlformats.org/officeDocument/2006/relationships/slideLayout" Target="../slideLayouts/slideLayout19.xml"/></Relationships>
</file>

<file path=ppt/slides/_rels/slide1029.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notesSlide" Target="../notesSlides/notesSlide1029.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030.xml.rels><?xml version="1.0" encoding="UTF-8" standalone="yes"?>
<Relationships xmlns="http://schemas.openxmlformats.org/package/2006/relationships"><Relationship Id="rId2" Type="http://schemas.openxmlformats.org/officeDocument/2006/relationships/notesSlide" Target="../notesSlides/notesSlide1030.xml"/><Relationship Id="rId1" Type="http://schemas.openxmlformats.org/officeDocument/2006/relationships/slideLayout" Target="../slideLayouts/slideLayout17.xml"/></Relationships>
</file>

<file path=ppt/slides/_rels/slide1031.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1031.xml"/><Relationship Id="rId1" Type="http://schemas.openxmlformats.org/officeDocument/2006/relationships/slideLayout" Target="../slideLayouts/slideLayout19.xml"/></Relationships>
</file>

<file path=ppt/slides/_rels/slide1032.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1032.xml"/><Relationship Id="rId1" Type="http://schemas.openxmlformats.org/officeDocument/2006/relationships/slideLayout" Target="../slideLayouts/slideLayout19.xml"/></Relationships>
</file>

<file path=ppt/slides/_rels/slide1033.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1033.xml"/><Relationship Id="rId1" Type="http://schemas.openxmlformats.org/officeDocument/2006/relationships/slideLayout" Target="../slideLayouts/slideLayout19.xml"/></Relationships>
</file>

<file path=ppt/slides/_rels/slide1034.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1034.xml"/><Relationship Id="rId1" Type="http://schemas.openxmlformats.org/officeDocument/2006/relationships/slideLayout" Target="../slideLayouts/slideLayout19.xml"/></Relationships>
</file>

<file path=ppt/slides/_rels/slide1035.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1035.xml"/><Relationship Id="rId1" Type="http://schemas.openxmlformats.org/officeDocument/2006/relationships/slideLayout" Target="../slideLayouts/slideLayout15.xml"/></Relationships>
</file>

<file path=ppt/slides/_rels/slide1036.xml.rels><?xml version="1.0" encoding="UTF-8" standalone="yes"?>
<Relationships xmlns="http://schemas.openxmlformats.org/package/2006/relationships"><Relationship Id="rId2" Type="http://schemas.openxmlformats.org/officeDocument/2006/relationships/notesSlide" Target="../notesSlides/notesSlide1036.xml"/><Relationship Id="rId1" Type="http://schemas.openxmlformats.org/officeDocument/2006/relationships/slideLayout" Target="../slideLayouts/slideLayout22.xml"/></Relationships>
</file>

<file path=ppt/slides/_rels/slide103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037.xml"/><Relationship Id="rId1" Type="http://schemas.openxmlformats.org/officeDocument/2006/relationships/slideLayout" Target="../slideLayouts/slideLayout15.xml"/></Relationships>
</file>

<file path=ppt/slides/_rels/slide1038.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038.xml"/><Relationship Id="rId1" Type="http://schemas.openxmlformats.org/officeDocument/2006/relationships/slideLayout" Target="../slideLayouts/slideLayout15.xml"/><Relationship Id="rId4" Type="http://schemas.openxmlformats.org/officeDocument/2006/relationships/image" Target="../media/image512.png"/></Relationships>
</file>

<file path=ppt/slides/_rels/slide1039.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notesSlide" Target="../notesSlides/notesSlide1039.xml"/><Relationship Id="rId1" Type="http://schemas.openxmlformats.org/officeDocument/2006/relationships/slideLayout" Target="../slideLayouts/slideLayout19.xml"/><Relationship Id="rId4" Type="http://schemas.openxmlformats.org/officeDocument/2006/relationships/image" Target="../media/image514.png"/></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17.xml"/></Relationships>
</file>

<file path=ppt/slides/_rels/slide1040.xml.rels><?xml version="1.0" encoding="UTF-8" standalone="yes"?>
<Relationships xmlns="http://schemas.openxmlformats.org/package/2006/relationships"><Relationship Id="rId2" Type="http://schemas.openxmlformats.org/officeDocument/2006/relationships/notesSlide" Target="../notesSlides/notesSlide1040.xml"/><Relationship Id="rId1" Type="http://schemas.openxmlformats.org/officeDocument/2006/relationships/slideLayout" Target="../slideLayouts/slideLayout17.xml"/></Relationships>
</file>

<file path=ppt/slides/_rels/slide10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41.xml"/><Relationship Id="rId1" Type="http://schemas.openxmlformats.org/officeDocument/2006/relationships/slideLayout" Target="../slideLayouts/slideLayout17.xml"/></Relationships>
</file>

<file path=ppt/slides/_rels/slide10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42.xml"/><Relationship Id="rId1" Type="http://schemas.openxmlformats.org/officeDocument/2006/relationships/slideLayout" Target="../slideLayouts/slideLayout17.xml"/><Relationship Id="rId6" Type="http://schemas.openxmlformats.org/officeDocument/2006/relationships/slide" Target="slide1073.xml"/><Relationship Id="rId5" Type="http://schemas.openxmlformats.org/officeDocument/2006/relationships/slide" Target="slide1061.xml"/><Relationship Id="rId4" Type="http://schemas.openxmlformats.org/officeDocument/2006/relationships/image" Target="../media/image17.png"/></Relationships>
</file>

<file path=ppt/slides/_rels/slide10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43.xml"/><Relationship Id="rId1" Type="http://schemas.openxmlformats.org/officeDocument/2006/relationships/slideLayout" Target="../slideLayouts/slideLayout20.xml"/></Relationships>
</file>

<file path=ppt/slides/_rels/slide1044.xml.rels><?xml version="1.0" encoding="UTF-8" standalone="yes"?>
<Relationships xmlns="http://schemas.openxmlformats.org/package/2006/relationships"><Relationship Id="rId2" Type="http://schemas.openxmlformats.org/officeDocument/2006/relationships/notesSlide" Target="../notesSlides/notesSlide1044.xml"/><Relationship Id="rId1" Type="http://schemas.openxmlformats.org/officeDocument/2006/relationships/slideLayout" Target="../slideLayouts/slideLayout14.xml"/></Relationships>
</file>

<file path=ppt/slides/_rels/slide10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45.xml"/><Relationship Id="rId1" Type="http://schemas.openxmlformats.org/officeDocument/2006/relationships/slideLayout" Target="../slideLayouts/slideLayout14.xml"/></Relationships>
</file>

<file path=ppt/slides/_rels/slide1046.xml.rels><?xml version="1.0" encoding="UTF-8" standalone="yes"?>
<Relationships xmlns="http://schemas.openxmlformats.org/package/2006/relationships"><Relationship Id="rId2" Type="http://schemas.openxmlformats.org/officeDocument/2006/relationships/notesSlide" Target="../notesSlides/notesSlide1046.xml"/><Relationship Id="rId1" Type="http://schemas.openxmlformats.org/officeDocument/2006/relationships/slideLayout" Target="../slideLayouts/slideLayout13.xml"/></Relationships>
</file>

<file path=ppt/slides/_rels/slide1047.xml.rels><?xml version="1.0" encoding="UTF-8" standalone="yes"?>
<Relationships xmlns="http://schemas.openxmlformats.org/package/2006/relationships"><Relationship Id="rId2" Type="http://schemas.openxmlformats.org/officeDocument/2006/relationships/notesSlide" Target="../notesSlides/notesSlide1047.xml"/><Relationship Id="rId1" Type="http://schemas.openxmlformats.org/officeDocument/2006/relationships/slideLayout" Target="../slideLayouts/slideLayout14.xml"/></Relationships>
</file>

<file path=ppt/slides/_rels/slide1048.xml.rels><?xml version="1.0" encoding="UTF-8" standalone="yes"?>
<Relationships xmlns="http://schemas.openxmlformats.org/package/2006/relationships"><Relationship Id="rId2" Type="http://schemas.openxmlformats.org/officeDocument/2006/relationships/notesSlide" Target="../notesSlides/notesSlide1048.xml"/><Relationship Id="rId1" Type="http://schemas.openxmlformats.org/officeDocument/2006/relationships/slideLayout" Target="../slideLayouts/slideLayout16.xml"/></Relationships>
</file>

<file path=ppt/slides/_rels/slide1049.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notesSlide" Target="../notesSlides/notesSlide1049.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5.xml"/><Relationship Id="rId1" Type="http://schemas.openxmlformats.org/officeDocument/2006/relationships/slideLayout" Target="../slideLayouts/slideLayout19.xml"/></Relationships>
</file>

<file path=ppt/slides/_rels/slide1050.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1050.xml"/><Relationship Id="rId1" Type="http://schemas.openxmlformats.org/officeDocument/2006/relationships/slideLayout" Target="../slideLayouts/slideLayout14.xml"/></Relationships>
</file>

<file path=ppt/slides/_rels/slide1051.xml.rels><?xml version="1.0" encoding="UTF-8" standalone="yes"?>
<Relationships xmlns="http://schemas.openxmlformats.org/package/2006/relationships"><Relationship Id="rId2" Type="http://schemas.openxmlformats.org/officeDocument/2006/relationships/notesSlide" Target="../notesSlides/notesSlide1051.xml"/><Relationship Id="rId1" Type="http://schemas.openxmlformats.org/officeDocument/2006/relationships/slideLayout" Target="../slideLayouts/slideLayout19.xml"/></Relationships>
</file>

<file path=ppt/slides/_rels/slide1052.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1052.xml"/><Relationship Id="rId1" Type="http://schemas.openxmlformats.org/officeDocument/2006/relationships/slideLayout" Target="../slideLayouts/slideLayout19.xml"/></Relationships>
</file>

<file path=ppt/slides/_rels/slide105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1053.xml"/><Relationship Id="rId1" Type="http://schemas.openxmlformats.org/officeDocument/2006/relationships/slideLayout" Target="../slideLayouts/slideLayout14.xml"/></Relationships>
</file>

<file path=ppt/slides/_rels/slide1054.xml.rels><?xml version="1.0" encoding="UTF-8" standalone="yes"?>
<Relationships xmlns="http://schemas.openxmlformats.org/package/2006/relationships"><Relationship Id="rId2" Type="http://schemas.openxmlformats.org/officeDocument/2006/relationships/notesSlide" Target="../notesSlides/notesSlide1054.xml"/><Relationship Id="rId1" Type="http://schemas.openxmlformats.org/officeDocument/2006/relationships/slideLayout" Target="../slideLayouts/slideLayout16.xml"/></Relationships>
</file>

<file path=ppt/slides/_rels/slide1055.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1055.xml"/><Relationship Id="rId1" Type="http://schemas.openxmlformats.org/officeDocument/2006/relationships/slideLayout" Target="../slideLayouts/slideLayout14.xml"/></Relationships>
</file>

<file path=ppt/slides/_rels/slide1056.xml.rels><?xml version="1.0" encoding="UTF-8" standalone="yes"?>
<Relationships xmlns="http://schemas.openxmlformats.org/package/2006/relationships"><Relationship Id="rId2" Type="http://schemas.openxmlformats.org/officeDocument/2006/relationships/notesSlide" Target="../notesSlides/notesSlide1056.xml"/><Relationship Id="rId1" Type="http://schemas.openxmlformats.org/officeDocument/2006/relationships/slideLayout" Target="../slideLayouts/slideLayout14.xml"/></Relationships>
</file>

<file path=ppt/slides/_rels/slide105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057.xml"/><Relationship Id="rId1" Type="http://schemas.openxmlformats.org/officeDocument/2006/relationships/slideLayout" Target="../slideLayouts/slideLayout19.xml"/><Relationship Id="rId4" Type="http://schemas.openxmlformats.org/officeDocument/2006/relationships/image" Target="../media/image521.png"/></Relationships>
</file>

<file path=ppt/slides/_rels/slide1058.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notesSlide" Target="../notesSlides/notesSlide1058.xml"/><Relationship Id="rId1" Type="http://schemas.openxmlformats.org/officeDocument/2006/relationships/slideLayout" Target="../slideLayouts/slideLayout19.xml"/></Relationships>
</file>

<file path=ppt/slides/_rels/slide10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5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6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061.xml.rels><?xml version="1.0" encoding="UTF-8" standalone="yes"?>
<Relationships xmlns="http://schemas.openxmlformats.org/package/2006/relationships"><Relationship Id="rId2" Type="http://schemas.openxmlformats.org/officeDocument/2006/relationships/notesSlide" Target="../notesSlides/notesSlide1061.xml"/><Relationship Id="rId1" Type="http://schemas.openxmlformats.org/officeDocument/2006/relationships/slideLayout" Target="../slideLayouts/slideLayout13.xml"/></Relationships>
</file>

<file path=ppt/slides/_rels/slide1062.xml.rels><?xml version="1.0" encoding="UTF-8" standalone="yes"?>
<Relationships xmlns="http://schemas.openxmlformats.org/package/2006/relationships"><Relationship Id="rId2" Type="http://schemas.openxmlformats.org/officeDocument/2006/relationships/notesSlide" Target="../notesSlides/notesSlide1062.xml"/><Relationship Id="rId1" Type="http://schemas.openxmlformats.org/officeDocument/2006/relationships/slideLayout" Target="../slideLayouts/slideLayout14.xml"/></Relationships>
</file>

<file path=ppt/slides/_rels/slide1063.xml.rels><?xml version="1.0" encoding="UTF-8" standalone="yes"?>
<Relationships xmlns="http://schemas.openxmlformats.org/package/2006/relationships"><Relationship Id="rId2" Type="http://schemas.openxmlformats.org/officeDocument/2006/relationships/notesSlide" Target="../notesSlides/notesSlide1063.xml"/><Relationship Id="rId1" Type="http://schemas.openxmlformats.org/officeDocument/2006/relationships/slideLayout" Target="../slideLayouts/slideLayout14.xml"/></Relationships>
</file>

<file path=ppt/slides/_rels/slide1064.xml.rels><?xml version="1.0" encoding="UTF-8" standalone="yes"?>
<Relationships xmlns="http://schemas.openxmlformats.org/package/2006/relationships"><Relationship Id="rId2" Type="http://schemas.openxmlformats.org/officeDocument/2006/relationships/notesSlide" Target="../notesSlides/notesSlide1064.xml"/><Relationship Id="rId1" Type="http://schemas.openxmlformats.org/officeDocument/2006/relationships/slideLayout" Target="../slideLayouts/slideLayout14.xml"/></Relationships>
</file>

<file path=ppt/slides/_rels/slide1065.xml.rels><?xml version="1.0" encoding="UTF-8" standalone="yes"?>
<Relationships xmlns="http://schemas.openxmlformats.org/package/2006/relationships"><Relationship Id="rId2" Type="http://schemas.openxmlformats.org/officeDocument/2006/relationships/notesSlide" Target="../notesSlides/notesSlide1065.xml"/><Relationship Id="rId1" Type="http://schemas.openxmlformats.org/officeDocument/2006/relationships/slideLayout" Target="../slideLayouts/slideLayout21.xml"/></Relationships>
</file>

<file path=ppt/slides/_rels/slide106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66.xml"/><Relationship Id="rId1" Type="http://schemas.openxmlformats.org/officeDocument/2006/relationships/slideLayout" Target="../slideLayouts/slideLayout19.xml"/><Relationship Id="rId4" Type="http://schemas.openxmlformats.org/officeDocument/2006/relationships/image" Target="../media/image523.png"/></Relationships>
</file>

<file path=ppt/slides/_rels/slide106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67.xml"/><Relationship Id="rId1" Type="http://schemas.openxmlformats.org/officeDocument/2006/relationships/slideLayout" Target="../slideLayouts/slideLayout19.xml"/><Relationship Id="rId4" Type="http://schemas.openxmlformats.org/officeDocument/2006/relationships/image" Target="../media/image524.png"/></Relationships>
</file>

<file path=ppt/slides/_rels/slide1068.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notesSlide" Target="../notesSlides/notesSlide1068.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1069.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notesSlide" Target="../notesSlides/notesSlide1069.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7.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070.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1070.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10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71.xml"/><Relationship Id="rId1" Type="http://schemas.openxmlformats.org/officeDocument/2006/relationships/slideLayout" Target="../slideLayouts/slideLayout17.xml"/></Relationships>
</file>

<file path=ppt/slides/_rels/slide1072.xml.rels><?xml version="1.0" encoding="UTF-8" standalone="yes"?>
<Relationships xmlns="http://schemas.openxmlformats.org/package/2006/relationships"><Relationship Id="rId2" Type="http://schemas.openxmlformats.org/officeDocument/2006/relationships/notesSlide" Target="../notesSlides/notesSlide1072.xml"/><Relationship Id="rId1" Type="http://schemas.openxmlformats.org/officeDocument/2006/relationships/slideLayout" Target="../slideLayouts/slideLayout13.xml"/></Relationships>
</file>

<file path=ppt/slides/_rels/slide1073.xml.rels><?xml version="1.0" encoding="UTF-8" standalone="yes"?>
<Relationships xmlns="http://schemas.openxmlformats.org/package/2006/relationships"><Relationship Id="rId2" Type="http://schemas.openxmlformats.org/officeDocument/2006/relationships/notesSlide" Target="../notesSlides/notesSlide1073.xml"/><Relationship Id="rId1" Type="http://schemas.openxmlformats.org/officeDocument/2006/relationships/slideLayout" Target="../slideLayouts/slideLayout13.xml"/></Relationships>
</file>

<file path=ppt/slides/_rels/slide1074.xml.rels><?xml version="1.0" encoding="UTF-8" standalone="yes"?>
<Relationships xmlns="http://schemas.openxmlformats.org/package/2006/relationships"><Relationship Id="rId2" Type="http://schemas.openxmlformats.org/officeDocument/2006/relationships/notesSlide" Target="../notesSlides/notesSlide1074.xml"/><Relationship Id="rId1" Type="http://schemas.openxmlformats.org/officeDocument/2006/relationships/slideLayout" Target="../slideLayouts/slideLayout14.xml"/></Relationships>
</file>

<file path=ppt/slides/_rels/slide1075.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notesSlide" Target="../notesSlides/notesSlide1075.xml"/><Relationship Id="rId1" Type="http://schemas.openxmlformats.org/officeDocument/2006/relationships/slideLayout" Target="../slideLayouts/slideLayout19.xml"/></Relationships>
</file>

<file path=ppt/slides/_rels/slide1076.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notesSlide" Target="../notesSlides/notesSlide1076.xml"/><Relationship Id="rId1" Type="http://schemas.openxmlformats.org/officeDocument/2006/relationships/slideLayout" Target="../slideLayouts/slideLayout19.xml"/><Relationship Id="rId4" Type="http://schemas.openxmlformats.org/officeDocument/2006/relationships/image" Target="../media/image530.png"/></Relationships>
</file>

<file path=ppt/slides/_rels/slide1077.xml.rels><?xml version="1.0" encoding="UTF-8" standalone="yes"?>
<Relationships xmlns="http://schemas.openxmlformats.org/package/2006/relationships"><Relationship Id="rId2" Type="http://schemas.openxmlformats.org/officeDocument/2006/relationships/notesSlide" Target="../notesSlides/notesSlide1077.xml"/><Relationship Id="rId1" Type="http://schemas.openxmlformats.org/officeDocument/2006/relationships/slideLayout" Target="../slideLayouts/slideLayout22.xml"/></Relationships>
</file>

<file path=ppt/slides/_rels/slide1078.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notesSlide" Target="../notesSlides/notesSlide1078.xml"/><Relationship Id="rId1" Type="http://schemas.openxmlformats.org/officeDocument/2006/relationships/slideLayout" Target="../slideLayouts/slideLayout14.xml"/></Relationships>
</file>

<file path=ppt/slides/_rels/slide1079.xml.rels><?xml version="1.0" encoding="UTF-8" standalone="yes"?>
<Relationships xmlns="http://schemas.openxmlformats.org/package/2006/relationships"><Relationship Id="rId2" Type="http://schemas.openxmlformats.org/officeDocument/2006/relationships/notesSlide" Target="../notesSlides/notesSlide1079.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080.xml.rels><?xml version="1.0" encoding="UTF-8" standalone="yes"?>
<Relationships xmlns="http://schemas.openxmlformats.org/package/2006/relationships"><Relationship Id="rId2" Type="http://schemas.openxmlformats.org/officeDocument/2006/relationships/notesSlide" Target="../notesSlides/notesSlide1080.xml"/><Relationship Id="rId1" Type="http://schemas.openxmlformats.org/officeDocument/2006/relationships/slideLayout" Target="../slideLayouts/slideLayout14.xml"/></Relationships>
</file>

<file path=ppt/slides/_rels/slide10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81.xml"/><Relationship Id="rId1" Type="http://schemas.openxmlformats.org/officeDocument/2006/relationships/slideLayout" Target="../slideLayouts/slideLayout23.xml"/></Relationships>
</file>

<file path=ppt/slides/_rels/slide10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82.xml"/><Relationship Id="rId1" Type="http://schemas.openxmlformats.org/officeDocument/2006/relationships/slideLayout" Target="../slideLayouts/slideLayout14.xml"/></Relationships>
</file>

<file path=ppt/slides/_rels/slide10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83.xml"/><Relationship Id="rId1" Type="http://schemas.openxmlformats.org/officeDocument/2006/relationships/slideLayout" Target="../slideLayouts/slideLayout14.xml"/></Relationships>
</file>

<file path=ppt/slides/_rels/slide108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84.xml"/><Relationship Id="rId1" Type="http://schemas.openxmlformats.org/officeDocument/2006/relationships/slideLayout" Target="../slideLayouts/slideLayout19.xml"/><Relationship Id="rId4" Type="http://schemas.openxmlformats.org/officeDocument/2006/relationships/image" Target="../media/image532.png"/></Relationships>
</file>

<file path=ppt/slides/_rels/slide108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85.xml"/><Relationship Id="rId1" Type="http://schemas.openxmlformats.org/officeDocument/2006/relationships/slideLayout" Target="../slideLayouts/slideLayout19.xml"/><Relationship Id="rId4" Type="http://schemas.openxmlformats.org/officeDocument/2006/relationships/image" Target="../media/image533.png"/></Relationships>
</file>

<file path=ppt/slides/_rels/slide108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86.xml"/><Relationship Id="rId1" Type="http://schemas.openxmlformats.org/officeDocument/2006/relationships/slideLayout" Target="../slideLayouts/slideLayout19.xml"/><Relationship Id="rId4" Type="http://schemas.openxmlformats.org/officeDocument/2006/relationships/image" Target="../media/image534.png"/></Relationships>
</file>

<file path=ppt/slides/_rels/slide10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87.xml"/><Relationship Id="rId1" Type="http://schemas.openxmlformats.org/officeDocument/2006/relationships/slideLayout" Target="../slideLayouts/slideLayout19.xml"/><Relationship Id="rId4" Type="http://schemas.openxmlformats.org/officeDocument/2006/relationships/image" Target="../media/image535.png"/></Relationships>
</file>

<file path=ppt/slides/_rels/slide108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88.xml"/><Relationship Id="rId1" Type="http://schemas.openxmlformats.org/officeDocument/2006/relationships/slideLayout" Target="../slideLayouts/slideLayout19.xml"/><Relationship Id="rId4" Type="http://schemas.openxmlformats.org/officeDocument/2006/relationships/image" Target="../media/image536.png"/></Relationships>
</file>

<file path=ppt/slides/_rels/slide108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89.xml"/><Relationship Id="rId1" Type="http://schemas.openxmlformats.org/officeDocument/2006/relationships/slideLayout" Target="../slideLayouts/slideLayout19.xml"/><Relationship Id="rId4" Type="http://schemas.openxmlformats.org/officeDocument/2006/relationships/image" Target="../media/image53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09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90.xml"/><Relationship Id="rId1" Type="http://schemas.openxmlformats.org/officeDocument/2006/relationships/slideLayout" Target="../slideLayouts/slideLayout19.xml"/><Relationship Id="rId4" Type="http://schemas.openxmlformats.org/officeDocument/2006/relationships/image" Target="../media/image538.png"/></Relationships>
</file>

<file path=ppt/slides/_rels/slide10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91.xml"/><Relationship Id="rId1" Type="http://schemas.openxmlformats.org/officeDocument/2006/relationships/slideLayout" Target="../slideLayouts/slideLayout17.xml"/><Relationship Id="rId6" Type="http://schemas.openxmlformats.org/officeDocument/2006/relationships/slide" Target="slide1106.xml"/><Relationship Id="rId5" Type="http://schemas.openxmlformats.org/officeDocument/2006/relationships/slide" Target="slide1098.xml"/><Relationship Id="rId4" Type="http://schemas.openxmlformats.org/officeDocument/2006/relationships/image" Target="../media/image17.png"/></Relationships>
</file>

<file path=ppt/slides/_rels/slide10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92.xml"/><Relationship Id="rId1" Type="http://schemas.openxmlformats.org/officeDocument/2006/relationships/slideLayout" Target="../slideLayouts/slideLayout20.xml"/></Relationships>
</file>

<file path=ppt/slides/_rels/slide109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093.xml"/><Relationship Id="rId1" Type="http://schemas.openxmlformats.org/officeDocument/2006/relationships/slideLayout" Target="../slideLayouts/slideLayout28.xml"/></Relationships>
</file>

<file path=ppt/slides/_rels/slide1094.xml.rels><?xml version="1.0" encoding="UTF-8" standalone="yes"?>
<Relationships xmlns="http://schemas.openxmlformats.org/package/2006/relationships"><Relationship Id="rId2" Type="http://schemas.openxmlformats.org/officeDocument/2006/relationships/notesSlide" Target="../notesSlides/notesSlide1094.xml"/><Relationship Id="rId1" Type="http://schemas.openxmlformats.org/officeDocument/2006/relationships/slideLayout" Target="../slideLayouts/slideLayout17.xml"/></Relationships>
</file>

<file path=ppt/slides/_rels/slide109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095.xml"/><Relationship Id="rId1" Type="http://schemas.openxmlformats.org/officeDocument/2006/relationships/slideLayout" Target="../slideLayouts/slideLayout15.xml"/></Relationships>
</file>

<file path=ppt/slides/_rels/slide1096.xml.rels><?xml version="1.0" encoding="UTF-8" standalone="yes"?>
<Relationships xmlns="http://schemas.openxmlformats.org/package/2006/relationships"><Relationship Id="rId2" Type="http://schemas.openxmlformats.org/officeDocument/2006/relationships/notesSlide" Target="../notesSlides/notesSlide1096.xml"/><Relationship Id="rId1" Type="http://schemas.openxmlformats.org/officeDocument/2006/relationships/slideLayout" Target="../slideLayouts/slideLayout21.xml"/></Relationships>
</file>

<file path=ppt/slides/_rels/slide1097.xml.rels><?xml version="1.0" encoding="UTF-8" standalone="yes"?>
<Relationships xmlns="http://schemas.openxmlformats.org/package/2006/relationships"><Relationship Id="rId2" Type="http://schemas.openxmlformats.org/officeDocument/2006/relationships/notesSlide" Target="../notesSlides/notesSlide1097.xml"/><Relationship Id="rId1" Type="http://schemas.openxmlformats.org/officeDocument/2006/relationships/slideLayout" Target="../slideLayouts/slideLayout14.xml"/></Relationships>
</file>

<file path=ppt/slides/_rels/slide1098.xml.rels><?xml version="1.0" encoding="UTF-8" standalone="yes"?>
<Relationships xmlns="http://schemas.openxmlformats.org/package/2006/relationships"><Relationship Id="rId2" Type="http://schemas.openxmlformats.org/officeDocument/2006/relationships/notesSlide" Target="../notesSlides/notesSlide1098.xml"/><Relationship Id="rId1" Type="http://schemas.openxmlformats.org/officeDocument/2006/relationships/slideLayout" Target="../slideLayouts/slideLayout13.xml"/></Relationships>
</file>

<file path=ppt/slides/_rels/slide1099.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109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0.xml"/><Relationship Id="rId1" Type="http://schemas.openxmlformats.org/officeDocument/2006/relationships/slideLayout" Target="../slideLayouts/slideLayout17.xml"/></Relationships>
</file>

<file path=ppt/slides/_rels/slide1100.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100.xml"/><Relationship Id="rId1" Type="http://schemas.openxmlformats.org/officeDocument/2006/relationships/slideLayout" Target="../slideLayouts/slideLayout14.xml"/></Relationships>
</file>

<file path=ppt/slides/_rels/slide1101.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1101.xml"/><Relationship Id="rId1" Type="http://schemas.openxmlformats.org/officeDocument/2006/relationships/slideLayout" Target="../slideLayouts/slideLayout15.xml"/></Relationships>
</file>

<file path=ppt/slides/_rels/slide1102.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1102.xml"/><Relationship Id="rId1" Type="http://schemas.openxmlformats.org/officeDocument/2006/relationships/slideLayout" Target="../slideLayouts/slideLayout14.xml"/></Relationships>
</file>

<file path=ppt/slides/_rels/slide110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103.xml"/><Relationship Id="rId1" Type="http://schemas.openxmlformats.org/officeDocument/2006/relationships/slideLayout" Target="../slideLayouts/slideLayout15.xml"/></Relationships>
</file>

<file path=ppt/slides/_rels/slide1104.xml.rels><?xml version="1.0" encoding="UTF-8" standalone="yes"?>
<Relationships xmlns="http://schemas.openxmlformats.org/package/2006/relationships"><Relationship Id="rId2" Type="http://schemas.openxmlformats.org/officeDocument/2006/relationships/notesSlide" Target="../notesSlides/notesSlide1104.xml"/><Relationship Id="rId1" Type="http://schemas.openxmlformats.org/officeDocument/2006/relationships/slideLayout" Target="../slideLayouts/slideLayout17.xml"/></Relationships>
</file>

<file path=ppt/slides/_rels/slide110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1105.xml"/><Relationship Id="rId1" Type="http://schemas.openxmlformats.org/officeDocument/2006/relationships/slideLayout" Target="../slideLayouts/slideLayout14.xml"/></Relationships>
</file>

<file path=ppt/slides/_rels/slide1106.xml.rels><?xml version="1.0" encoding="UTF-8" standalone="yes"?>
<Relationships xmlns="http://schemas.openxmlformats.org/package/2006/relationships"><Relationship Id="rId2" Type="http://schemas.openxmlformats.org/officeDocument/2006/relationships/notesSlide" Target="../notesSlides/notesSlide1106.xml"/><Relationship Id="rId1" Type="http://schemas.openxmlformats.org/officeDocument/2006/relationships/slideLayout" Target="../slideLayouts/slideLayout13.xml"/></Relationships>
</file>

<file path=ppt/slides/_rels/slide11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07.xml"/><Relationship Id="rId1" Type="http://schemas.openxmlformats.org/officeDocument/2006/relationships/slideLayout" Target="../slideLayouts/slideLayout1.xml"/></Relationships>
</file>

<file path=ppt/slides/_rels/slide1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8.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9.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137.xml"/><Relationship Id="rId2" Type="http://schemas.openxmlformats.org/officeDocument/2006/relationships/notesSlide" Target="../notesSlides/notesSlide1110.xml"/><Relationship Id="rId1" Type="http://schemas.openxmlformats.org/officeDocument/2006/relationships/slideLayout" Target="../slideLayouts/slideLayout17.xml"/><Relationship Id="rId6" Type="http://schemas.openxmlformats.org/officeDocument/2006/relationships/slide" Target="slide1123.xml"/><Relationship Id="rId5" Type="http://schemas.openxmlformats.org/officeDocument/2006/relationships/slide" Target="slide1112.xml"/><Relationship Id="rId4" Type="http://schemas.openxmlformats.org/officeDocument/2006/relationships/image" Target="../media/image17.png"/></Relationships>
</file>

<file path=ppt/slides/_rels/slide11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11.xml"/><Relationship Id="rId1" Type="http://schemas.openxmlformats.org/officeDocument/2006/relationships/slideLayout" Target="../slideLayouts/slideLayout20.xml"/></Relationships>
</file>

<file path=ppt/slides/_rels/slide1112.xml.rels><?xml version="1.0" encoding="UTF-8" standalone="yes"?>
<Relationships xmlns="http://schemas.openxmlformats.org/package/2006/relationships"><Relationship Id="rId2" Type="http://schemas.openxmlformats.org/officeDocument/2006/relationships/notesSlide" Target="../notesSlides/notesSlide1112.xml"/><Relationship Id="rId1" Type="http://schemas.openxmlformats.org/officeDocument/2006/relationships/slideLayout" Target="../slideLayouts/slideLayout13.xml"/></Relationships>
</file>

<file path=ppt/slides/_rels/slide1113.xml.rels><?xml version="1.0" encoding="UTF-8" standalone="yes"?>
<Relationships xmlns="http://schemas.openxmlformats.org/package/2006/relationships"><Relationship Id="rId2" Type="http://schemas.openxmlformats.org/officeDocument/2006/relationships/notesSlide" Target="../notesSlides/notesSlide1113.xml"/><Relationship Id="rId1" Type="http://schemas.openxmlformats.org/officeDocument/2006/relationships/slideLayout" Target="../slideLayouts/slideLayout15.xml"/></Relationships>
</file>

<file path=ppt/slides/_rels/slide1114.xml.rels><?xml version="1.0" encoding="UTF-8" standalone="yes"?>
<Relationships xmlns="http://schemas.openxmlformats.org/package/2006/relationships"><Relationship Id="rId2" Type="http://schemas.openxmlformats.org/officeDocument/2006/relationships/notesSlide" Target="../notesSlides/notesSlide1114.xml"/><Relationship Id="rId1" Type="http://schemas.openxmlformats.org/officeDocument/2006/relationships/slideLayout" Target="../slideLayouts/slideLayout14.xml"/></Relationships>
</file>

<file path=ppt/slides/_rels/slide1115.xml.rels><?xml version="1.0" encoding="UTF-8" standalone="yes"?>
<Relationships xmlns="http://schemas.openxmlformats.org/package/2006/relationships"><Relationship Id="rId2" Type="http://schemas.openxmlformats.org/officeDocument/2006/relationships/notesSlide" Target="../notesSlides/notesSlide1115.xml"/><Relationship Id="rId1" Type="http://schemas.openxmlformats.org/officeDocument/2006/relationships/slideLayout" Target="../slideLayouts/slideLayout16.xml"/></Relationships>
</file>

<file path=ppt/slides/_rels/slide1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6.xml"/><Relationship Id="rId1" Type="http://schemas.openxmlformats.org/officeDocument/2006/relationships/slideLayout" Target="../slideLayouts/slideLayout14.xml"/></Relationships>
</file>

<file path=ppt/slides/_rels/slide1117.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notesSlide" Target="../notesSlides/notesSlide1117.xml"/><Relationship Id="rId1" Type="http://schemas.openxmlformats.org/officeDocument/2006/relationships/slideLayout" Target="../slideLayouts/slideLayout19.xml"/></Relationships>
</file>

<file path=ppt/slides/_rels/slide1118.xml.rels><?xml version="1.0" encoding="UTF-8" standalone="yes"?>
<Relationships xmlns="http://schemas.openxmlformats.org/package/2006/relationships"><Relationship Id="rId2" Type="http://schemas.openxmlformats.org/officeDocument/2006/relationships/notesSlide" Target="../notesSlides/notesSlide1118.xml"/><Relationship Id="rId1" Type="http://schemas.openxmlformats.org/officeDocument/2006/relationships/slideLayout" Target="../slideLayouts/slideLayout16.xml"/></Relationships>
</file>

<file path=ppt/slides/_rels/slide1119.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1119.xml"/><Relationship Id="rId1" Type="http://schemas.openxmlformats.org/officeDocument/2006/relationships/slideLayout" Target="../slideLayouts/slideLayout15.xml"/><Relationship Id="rId4" Type="http://schemas.openxmlformats.org/officeDocument/2006/relationships/image" Target="../media/image544.png"/></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20.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1120.xml"/><Relationship Id="rId1" Type="http://schemas.openxmlformats.org/officeDocument/2006/relationships/slideLayout" Target="../slideLayouts/slideLayout19.xml"/></Relationships>
</file>

<file path=ppt/slides/_rels/slide1121.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1121.xml"/><Relationship Id="rId1" Type="http://schemas.openxmlformats.org/officeDocument/2006/relationships/slideLayout" Target="../slideLayouts/slideLayout19.xml"/><Relationship Id="rId6" Type="http://schemas.openxmlformats.org/officeDocument/2006/relationships/image" Target="../media/image549.png"/><Relationship Id="rId5" Type="http://schemas.openxmlformats.org/officeDocument/2006/relationships/image" Target="../media/image548.png"/><Relationship Id="rId4" Type="http://schemas.openxmlformats.org/officeDocument/2006/relationships/image" Target="../media/image547.png"/></Relationships>
</file>

<file path=ppt/slides/_rels/slide11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22.xml"/><Relationship Id="rId1" Type="http://schemas.openxmlformats.org/officeDocument/2006/relationships/slideLayout" Target="../slideLayouts/slideLayout17.xml"/></Relationships>
</file>

<file path=ppt/slides/_rels/slide1123.xml.rels><?xml version="1.0" encoding="UTF-8" standalone="yes"?>
<Relationships xmlns="http://schemas.openxmlformats.org/package/2006/relationships"><Relationship Id="rId2" Type="http://schemas.openxmlformats.org/officeDocument/2006/relationships/notesSlide" Target="../notesSlides/notesSlide1123.xml"/><Relationship Id="rId1" Type="http://schemas.openxmlformats.org/officeDocument/2006/relationships/slideLayout" Target="../slideLayouts/slideLayout13.xml"/></Relationships>
</file>

<file path=ppt/slides/_rels/slide112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124.xml"/><Relationship Id="rId1" Type="http://schemas.openxmlformats.org/officeDocument/2006/relationships/slideLayout" Target="../slideLayouts/slideLayout14.xml"/></Relationships>
</file>

<file path=ppt/slides/_rels/slide1125.xml.rels><?xml version="1.0" encoding="UTF-8" standalone="yes"?>
<Relationships xmlns="http://schemas.openxmlformats.org/package/2006/relationships"><Relationship Id="rId2" Type="http://schemas.openxmlformats.org/officeDocument/2006/relationships/notesSlide" Target="../notesSlides/notesSlide1125.xml"/><Relationship Id="rId1" Type="http://schemas.openxmlformats.org/officeDocument/2006/relationships/slideLayout" Target="../slideLayouts/slideLayout14.xml"/></Relationships>
</file>

<file path=ppt/slides/_rels/slide1126.xml.rels><?xml version="1.0" encoding="UTF-8" standalone="yes"?>
<Relationships xmlns="http://schemas.openxmlformats.org/package/2006/relationships"><Relationship Id="rId2" Type="http://schemas.openxmlformats.org/officeDocument/2006/relationships/notesSlide" Target="../notesSlides/notesSlide1126.xml"/><Relationship Id="rId1" Type="http://schemas.openxmlformats.org/officeDocument/2006/relationships/slideLayout" Target="../slideLayouts/slideLayout21.xml"/></Relationships>
</file>

<file path=ppt/slides/_rels/slide1127.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1127.xml"/><Relationship Id="rId1" Type="http://schemas.openxmlformats.org/officeDocument/2006/relationships/slideLayout" Target="../slideLayouts/slideLayout15.xml"/><Relationship Id="rId4" Type="http://schemas.openxmlformats.org/officeDocument/2006/relationships/image" Target="../media/image552.png"/></Relationships>
</file>

<file path=ppt/slides/_rels/slide1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8.xml"/><Relationship Id="rId1" Type="http://schemas.openxmlformats.org/officeDocument/2006/relationships/slideLayout" Target="../slideLayouts/slideLayout14.xml"/><Relationship Id="rId5" Type="http://schemas.openxmlformats.org/officeDocument/2006/relationships/image" Target="../media/image554.png"/><Relationship Id="rId4" Type="http://schemas.openxmlformats.org/officeDocument/2006/relationships/image" Target="../media/image553.png"/></Relationships>
</file>

<file path=ppt/slides/_rels/slide1129.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1129.xml"/><Relationship Id="rId1" Type="http://schemas.openxmlformats.org/officeDocument/2006/relationships/slideLayout" Target="../slideLayouts/slideLayout14.xml"/><Relationship Id="rId4" Type="http://schemas.openxmlformats.org/officeDocument/2006/relationships/image" Target="../media/image556.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1.xml"/></Relationships>
</file>

<file path=ppt/slides/_rels/slide1130.xml.rels><?xml version="1.0" encoding="UTF-8" standalone="yes"?>
<Relationships xmlns="http://schemas.openxmlformats.org/package/2006/relationships"><Relationship Id="rId2" Type="http://schemas.openxmlformats.org/officeDocument/2006/relationships/notesSlide" Target="../notesSlides/notesSlide1130.xml"/><Relationship Id="rId1" Type="http://schemas.openxmlformats.org/officeDocument/2006/relationships/slideLayout" Target="../slideLayouts/slideLayout21.xml"/></Relationships>
</file>

<file path=ppt/slides/_rels/slide1131.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notesSlide" Target="../notesSlides/notesSlide1131.xml"/><Relationship Id="rId1" Type="http://schemas.openxmlformats.org/officeDocument/2006/relationships/slideLayout" Target="../slideLayouts/slideLayout15.xml"/><Relationship Id="rId4" Type="http://schemas.openxmlformats.org/officeDocument/2006/relationships/image" Target="../media/image558.png"/></Relationships>
</file>

<file path=ppt/slides/_rels/slide1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2.xml"/><Relationship Id="rId1" Type="http://schemas.openxmlformats.org/officeDocument/2006/relationships/slideLayout" Target="../slideLayouts/slideLayout14.xml"/><Relationship Id="rId4" Type="http://schemas.openxmlformats.org/officeDocument/2006/relationships/image" Target="../media/image559.png"/></Relationships>
</file>

<file path=ppt/slides/_rels/slide113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133.xml"/><Relationship Id="rId1" Type="http://schemas.openxmlformats.org/officeDocument/2006/relationships/slideLayout" Target="../slideLayouts/slideLayout19.xml"/><Relationship Id="rId4" Type="http://schemas.openxmlformats.org/officeDocument/2006/relationships/image" Target="../media/image561.png"/></Relationships>
</file>

<file path=ppt/slides/_rels/slide11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34.xml"/><Relationship Id="rId1" Type="http://schemas.openxmlformats.org/officeDocument/2006/relationships/slideLayout" Target="../slideLayouts/slideLayout1.xml"/></Relationships>
</file>

<file path=ppt/slides/_rels/slide1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3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136.xml.rels><?xml version="1.0" encoding="UTF-8" standalone="yes"?>
<Relationships xmlns="http://schemas.openxmlformats.org/package/2006/relationships"><Relationship Id="rId2" Type="http://schemas.openxmlformats.org/officeDocument/2006/relationships/notesSlide" Target="../notesSlides/notesSlide1136.xml"/><Relationship Id="rId1" Type="http://schemas.openxmlformats.org/officeDocument/2006/relationships/slideLayout" Target="../slideLayouts/slideLayout13.xml"/></Relationships>
</file>

<file path=ppt/slides/_rels/slide1137.xml.rels><?xml version="1.0" encoding="UTF-8" standalone="yes"?>
<Relationships xmlns="http://schemas.openxmlformats.org/package/2006/relationships"><Relationship Id="rId2" Type="http://schemas.openxmlformats.org/officeDocument/2006/relationships/notesSlide" Target="../notesSlides/notesSlide1137.xml"/><Relationship Id="rId1" Type="http://schemas.openxmlformats.org/officeDocument/2006/relationships/slideLayout" Target="../slideLayouts/slideLayout13.xml"/></Relationships>
</file>

<file path=ppt/slides/_rels/slide1138.xml.rels><?xml version="1.0" encoding="UTF-8" standalone="yes"?>
<Relationships xmlns="http://schemas.openxmlformats.org/package/2006/relationships"><Relationship Id="rId2" Type="http://schemas.openxmlformats.org/officeDocument/2006/relationships/notesSlide" Target="../notesSlides/notesSlide1138.xml"/><Relationship Id="rId1" Type="http://schemas.openxmlformats.org/officeDocument/2006/relationships/slideLayout" Target="../slideLayouts/slideLayout14.xml"/></Relationships>
</file>

<file path=ppt/slides/_rels/slide1139.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notesSlide" Target="../notesSlides/notesSlide1139.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140.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1140.xml"/><Relationship Id="rId1" Type="http://schemas.openxmlformats.org/officeDocument/2006/relationships/slideLayout" Target="../slideLayouts/slideLayout19.xml"/><Relationship Id="rId4" Type="http://schemas.openxmlformats.org/officeDocument/2006/relationships/image" Target="../media/image564.png"/></Relationships>
</file>

<file path=ppt/slides/_rels/slide1141.xml.rels><?xml version="1.0" encoding="UTF-8" standalone="yes"?>
<Relationships xmlns="http://schemas.openxmlformats.org/package/2006/relationships"><Relationship Id="rId2" Type="http://schemas.openxmlformats.org/officeDocument/2006/relationships/notesSlide" Target="../notesSlides/notesSlide1141.xml"/><Relationship Id="rId1" Type="http://schemas.openxmlformats.org/officeDocument/2006/relationships/slideLayout" Target="../slideLayouts/slideLayout14.xml"/></Relationships>
</file>

<file path=ppt/slides/_rels/slide1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42.xml"/><Relationship Id="rId1" Type="http://schemas.openxmlformats.org/officeDocument/2006/relationships/slideLayout" Target="../slideLayouts/slideLayout17.xml"/></Relationships>
</file>

<file path=ppt/slides/_rels/slide1143.xml.rels><?xml version="1.0" encoding="UTF-8" standalone="yes"?>
<Relationships xmlns="http://schemas.openxmlformats.org/package/2006/relationships"><Relationship Id="rId2" Type="http://schemas.openxmlformats.org/officeDocument/2006/relationships/notesSlide" Target="../notesSlides/notesSlide1143.xml"/><Relationship Id="rId1" Type="http://schemas.openxmlformats.org/officeDocument/2006/relationships/slideLayout" Target="../slideLayouts/slideLayout22.xml"/></Relationships>
</file>

<file path=ppt/slides/_rels/slide1144.xml.rels><?xml version="1.0" encoding="UTF-8" standalone="yes"?>
<Relationships xmlns="http://schemas.openxmlformats.org/package/2006/relationships"><Relationship Id="rId2" Type="http://schemas.openxmlformats.org/officeDocument/2006/relationships/notesSlide" Target="../notesSlides/notesSlide1144.xml"/><Relationship Id="rId1" Type="http://schemas.openxmlformats.org/officeDocument/2006/relationships/slideLayout" Target="../slideLayouts/slideLayout15.xml"/></Relationships>
</file>

<file path=ppt/slides/_rels/slide1145.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1145.xml"/><Relationship Id="rId1" Type="http://schemas.openxmlformats.org/officeDocument/2006/relationships/slideLayout" Target="../slideLayouts/slideLayout14.xml"/></Relationships>
</file>

<file path=ppt/slides/_rels/slide1146.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notesSlide" Target="../notesSlides/notesSlide1146.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1147.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notesSlide" Target="../notesSlides/notesSlide1147.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1148.xml.rels><?xml version="1.0" encoding="UTF-8" standalone="yes"?>
<Relationships xmlns="http://schemas.openxmlformats.org/package/2006/relationships"><Relationship Id="rId2" Type="http://schemas.openxmlformats.org/officeDocument/2006/relationships/notesSlide" Target="../notesSlides/notesSlide1148.xml"/><Relationship Id="rId1" Type="http://schemas.openxmlformats.org/officeDocument/2006/relationships/slideLayout" Target="../slideLayouts/slideLayout17.xml"/></Relationships>
</file>

<file path=ppt/slides/_rels/slide1149.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1149.xml"/><Relationship Id="rId1" Type="http://schemas.openxmlformats.org/officeDocument/2006/relationships/slideLayout" Target="../slideLayouts/slideLayout15.xml"/><Relationship Id="rId5" Type="http://schemas.openxmlformats.org/officeDocument/2006/relationships/image" Target="../media/image196.png"/><Relationship Id="rId4" Type="http://schemas.openxmlformats.org/officeDocument/2006/relationships/image" Target="../media/image56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5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150.xml"/><Relationship Id="rId1" Type="http://schemas.openxmlformats.org/officeDocument/2006/relationships/slideLayout" Target="../slideLayouts/slideLayout14.xml"/><Relationship Id="rId5" Type="http://schemas.openxmlformats.org/officeDocument/2006/relationships/image" Target="../media/image196.png"/><Relationship Id="rId4" Type="http://schemas.openxmlformats.org/officeDocument/2006/relationships/image" Target="../media/image571.png"/></Relationships>
</file>

<file path=ppt/slides/_rels/slide1151.xml.rels><?xml version="1.0" encoding="UTF-8" standalone="yes"?>
<Relationships xmlns="http://schemas.openxmlformats.org/package/2006/relationships"><Relationship Id="rId2" Type="http://schemas.openxmlformats.org/officeDocument/2006/relationships/notesSlide" Target="../notesSlides/notesSlide1151.xml"/><Relationship Id="rId1" Type="http://schemas.openxmlformats.org/officeDocument/2006/relationships/slideLayout" Target="../slideLayouts/slideLayout14.xml"/></Relationships>
</file>

<file path=ppt/slides/_rels/slide11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52.xml"/><Relationship Id="rId1" Type="http://schemas.openxmlformats.org/officeDocument/2006/relationships/slideLayout" Target="../slideLayouts/slideLayout1.xml"/></Relationships>
</file>

<file path=ppt/slides/_rels/slide11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53.xml"/><Relationship Id="rId1" Type="http://schemas.openxmlformats.org/officeDocument/2006/relationships/slideLayout" Target="../slideLayouts/slideLayout14.xml"/><Relationship Id="rId5" Type="http://schemas.openxmlformats.org/officeDocument/2006/relationships/image" Target="../media/image572.png"/><Relationship Id="rId4" Type="http://schemas.openxmlformats.org/officeDocument/2006/relationships/image" Target="../media/image2.png"/></Relationships>
</file>

<file path=ppt/slides/_rels/slide11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5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15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175.xml"/><Relationship Id="rId2" Type="http://schemas.openxmlformats.org/officeDocument/2006/relationships/notesSlide" Target="../notesSlides/notesSlide1155.xml"/><Relationship Id="rId1" Type="http://schemas.openxmlformats.org/officeDocument/2006/relationships/slideLayout" Target="../slideLayouts/slideLayout17.xml"/><Relationship Id="rId6" Type="http://schemas.openxmlformats.org/officeDocument/2006/relationships/slide" Target="slide1167.xml"/><Relationship Id="rId5" Type="http://schemas.openxmlformats.org/officeDocument/2006/relationships/slide" Target="slide1157.xml"/><Relationship Id="rId4" Type="http://schemas.openxmlformats.org/officeDocument/2006/relationships/image" Target="../media/image17.png"/></Relationships>
</file>

<file path=ppt/slides/_rels/slide11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56.xml"/><Relationship Id="rId1" Type="http://schemas.openxmlformats.org/officeDocument/2006/relationships/slideLayout" Target="../slideLayouts/slideLayout20.xml"/></Relationships>
</file>

<file path=ppt/slides/_rels/slide1157.xml.rels><?xml version="1.0" encoding="UTF-8" standalone="yes"?>
<Relationships xmlns="http://schemas.openxmlformats.org/package/2006/relationships"><Relationship Id="rId2" Type="http://schemas.openxmlformats.org/officeDocument/2006/relationships/notesSlide" Target="../notesSlides/notesSlide1157.xml"/><Relationship Id="rId1" Type="http://schemas.openxmlformats.org/officeDocument/2006/relationships/slideLayout" Target="../slideLayouts/slideLayout17.xml"/></Relationships>
</file>

<file path=ppt/slides/_rels/slide1158.xml.rels><?xml version="1.0" encoding="UTF-8" standalone="yes"?>
<Relationships xmlns="http://schemas.openxmlformats.org/package/2006/relationships"><Relationship Id="rId2" Type="http://schemas.openxmlformats.org/officeDocument/2006/relationships/notesSlide" Target="../notesSlides/notesSlide1158.xml"/><Relationship Id="rId1" Type="http://schemas.openxmlformats.org/officeDocument/2006/relationships/slideLayout" Target="../slideLayouts/slideLayout15.xml"/></Relationships>
</file>

<file path=ppt/slides/_rels/slide1159.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1159.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160.xml.rels><?xml version="1.0" encoding="UTF-8" standalone="yes"?>
<Relationships xmlns="http://schemas.openxmlformats.org/package/2006/relationships"><Relationship Id="rId2" Type="http://schemas.openxmlformats.org/officeDocument/2006/relationships/notesSlide" Target="../notesSlides/notesSlide1160.xml"/><Relationship Id="rId1" Type="http://schemas.openxmlformats.org/officeDocument/2006/relationships/slideLayout" Target="../slideLayouts/slideLayout16.xml"/></Relationships>
</file>

<file path=ppt/slides/_rels/slide1161.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notesSlide" Target="../notesSlides/notesSlide1161.xml"/><Relationship Id="rId1" Type="http://schemas.openxmlformats.org/officeDocument/2006/relationships/slideLayout" Target="../slideLayouts/slideLayout14.xml"/></Relationships>
</file>

<file path=ppt/slides/_rels/slide1162.xml.rels><?xml version="1.0" encoding="UTF-8" standalone="yes"?>
<Relationships xmlns="http://schemas.openxmlformats.org/package/2006/relationships"><Relationship Id="rId2" Type="http://schemas.openxmlformats.org/officeDocument/2006/relationships/notesSlide" Target="../notesSlides/notesSlide1162.xml"/><Relationship Id="rId1" Type="http://schemas.openxmlformats.org/officeDocument/2006/relationships/slideLayout" Target="../slideLayouts/slideLayout19.xml"/></Relationships>
</file>

<file path=ppt/slides/_rels/slide1163.xml.rels><?xml version="1.0" encoding="UTF-8" standalone="yes"?>
<Relationships xmlns="http://schemas.openxmlformats.org/package/2006/relationships"><Relationship Id="rId2" Type="http://schemas.openxmlformats.org/officeDocument/2006/relationships/notesSlide" Target="../notesSlides/notesSlide1163.xml"/><Relationship Id="rId1" Type="http://schemas.openxmlformats.org/officeDocument/2006/relationships/slideLayout" Target="../slideLayouts/slideLayout19.xml"/></Relationships>
</file>

<file path=ppt/slides/_rels/slide1164.xml.rels><?xml version="1.0" encoding="UTF-8" standalone="yes"?>
<Relationships xmlns="http://schemas.openxmlformats.org/package/2006/relationships"><Relationship Id="rId2" Type="http://schemas.openxmlformats.org/officeDocument/2006/relationships/notesSlide" Target="../notesSlides/notesSlide1164.xml"/><Relationship Id="rId1" Type="http://schemas.openxmlformats.org/officeDocument/2006/relationships/slideLayout" Target="../slideLayouts/slideLayout19.xml"/></Relationships>
</file>

<file path=ppt/slides/_rels/slide1165.xml.rels><?xml version="1.0" encoding="UTF-8" standalone="yes"?>
<Relationships xmlns="http://schemas.openxmlformats.org/package/2006/relationships"><Relationship Id="rId2" Type="http://schemas.openxmlformats.org/officeDocument/2006/relationships/notesSlide" Target="../notesSlides/notesSlide1165.xml"/><Relationship Id="rId1" Type="http://schemas.openxmlformats.org/officeDocument/2006/relationships/slideLayout" Target="../slideLayouts/slideLayout15.xml"/></Relationships>
</file>

<file path=ppt/slides/_rels/slide1166.xml.rels><?xml version="1.0" encoding="UTF-8" standalone="yes"?>
<Relationships xmlns="http://schemas.openxmlformats.org/package/2006/relationships"><Relationship Id="rId2" Type="http://schemas.openxmlformats.org/officeDocument/2006/relationships/notesSlide" Target="../notesSlides/notesSlide1166.xml"/><Relationship Id="rId1" Type="http://schemas.openxmlformats.org/officeDocument/2006/relationships/slideLayout" Target="../slideLayouts/slideLayout15.xml"/></Relationships>
</file>

<file path=ppt/slides/_rels/slide1167.xml.rels><?xml version="1.0" encoding="UTF-8" standalone="yes"?>
<Relationships xmlns="http://schemas.openxmlformats.org/package/2006/relationships"><Relationship Id="rId2" Type="http://schemas.openxmlformats.org/officeDocument/2006/relationships/notesSlide" Target="../notesSlides/notesSlide1167.xml"/><Relationship Id="rId1" Type="http://schemas.openxmlformats.org/officeDocument/2006/relationships/slideLayout" Target="../slideLayouts/slideLayout13.xml"/></Relationships>
</file>

<file path=ppt/slides/_rels/slide1168.xml.rels><?xml version="1.0" encoding="UTF-8" standalone="yes"?>
<Relationships xmlns="http://schemas.openxmlformats.org/package/2006/relationships"><Relationship Id="rId2" Type="http://schemas.openxmlformats.org/officeDocument/2006/relationships/notesSlide" Target="../notesSlides/notesSlide1168.xml"/><Relationship Id="rId1" Type="http://schemas.openxmlformats.org/officeDocument/2006/relationships/slideLayout" Target="../slideLayouts/slideLayout15.xml"/></Relationships>
</file>

<file path=ppt/slides/_rels/slide1169.xml.rels><?xml version="1.0" encoding="UTF-8" standalone="yes"?>
<Relationships xmlns="http://schemas.openxmlformats.org/package/2006/relationships"><Relationship Id="rId2" Type="http://schemas.openxmlformats.org/officeDocument/2006/relationships/notesSlide" Target="../notesSlides/notesSlide1169.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17.xml"/></Relationships>
</file>

<file path=ppt/slides/_rels/slide11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70.xml"/><Relationship Id="rId1" Type="http://schemas.openxmlformats.org/officeDocument/2006/relationships/slideLayout" Target="../slideLayouts/slideLayout1.xml"/></Relationships>
</file>

<file path=ppt/slides/_rels/slide11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7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1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2.xml"/><Relationship Id="rId1" Type="http://schemas.openxmlformats.org/officeDocument/2006/relationships/slideLayout" Target="../slideLayouts/slideLayout23.xml"/></Relationships>
</file>

<file path=ppt/slides/_rels/slide11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73.xml"/><Relationship Id="rId1" Type="http://schemas.openxmlformats.org/officeDocument/2006/relationships/slideLayout" Target="../slideLayouts/slideLayout14.xml"/></Relationships>
</file>

<file path=ppt/slides/_rels/slide1174.xml.rels><?xml version="1.0" encoding="UTF-8" standalone="yes"?>
<Relationships xmlns="http://schemas.openxmlformats.org/package/2006/relationships"><Relationship Id="rId2" Type="http://schemas.openxmlformats.org/officeDocument/2006/relationships/notesSlide" Target="../notesSlides/notesSlide1174.xml"/><Relationship Id="rId1" Type="http://schemas.openxmlformats.org/officeDocument/2006/relationships/slideLayout" Target="../slideLayouts/slideLayout13.xml"/></Relationships>
</file>

<file path=ppt/slides/_rels/slide1175.xml.rels><?xml version="1.0" encoding="UTF-8" standalone="yes"?>
<Relationships xmlns="http://schemas.openxmlformats.org/package/2006/relationships"><Relationship Id="rId2" Type="http://schemas.openxmlformats.org/officeDocument/2006/relationships/notesSlide" Target="../notesSlides/notesSlide1175.xml"/><Relationship Id="rId1" Type="http://schemas.openxmlformats.org/officeDocument/2006/relationships/slideLayout" Target="../slideLayouts/slideLayout13.xml"/></Relationships>
</file>

<file path=ppt/slides/_rels/slide1176.xml.rels><?xml version="1.0" encoding="UTF-8" standalone="yes"?>
<Relationships xmlns="http://schemas.openxmlformats.org/package/2006/relationships"><Relationship Id="rId2" Type="http://schemas.openxmlformats.org/officeDocument/2006/relationships/notesSlide" Target="../notesSlides/notesSlide1176.xml"/><Relationship Id="rId1" Type="http://schemas.openxmlformats.org/officeDocument/2006/relationships/slideLayout" Target="../slideLayouts/slideLayout14.xml"/></Relationships>
</file>

<file path=ppt/slides/_rels/slide1177.xml.rels><?xml version="1.0" encoding="UTF-8" standalone="yes"?>
<Relationships xmlns="http://schemas.openxmlformats.org/package/2006/relationships"><Relationship Id="rId3" Type="http://schemas.openxmlformats.org/officeDocument/2006/relationships/image" Target="../media/image575.png"/><Relationship Id="rId2" Type="http://schemas.openxmlformats.org/officeDocument/2006/relationships/notesSlide" Target="../notesSlides/notesSlide1177.xml"/><Relationship Id="rId1" Type="http://schemas.openxmlformats.org/officeDocument/2006/relationships/slideLayout" Target="../slideLayouts/slideLayout19.xml"/></Relationships>
</file>

<file path=ppt/slides/_rels/slide1178.xml.rels><?xml version="1.0" encoding="UTF-8" standalone="yes"?>
<Relationships xmlns="http://schemas.openxmlformats.org/package/2006/relationships"><Relationship Id="rId3" Type="http://schemas.openxmlformats.org/officeDocument/2006/relationships/image" Target="../media/image575.png"/><Relationship Id="rId2" Type="http://schemas.openxmlformats.org/officeDocument/2006/relationships/notesSlide" Target="../notesSlides/notesSlide1178.xml"/><Relationship Id="rId1" Type="http://schemas.openxmlformats.org/officeDocument/2006/relationships/slideLayout" Target="../slideLayouts/slideLayout19.xml"/></Relationships>
</file>

<file path=ppt/slides/_rels/slide1179.xml.rels><?xml version="1.0" encoding="UTF-8" standalone="yes"?>
<Relationships xmlns="http://schemas.openxmlformats.org/package/2006/relationships"><Relationship Id="rId3" Type="http://schemas.openxmlformats.org/officeDocument/2006/relationships/image" Target="../media/image575.png"/><Relationship Id="rId2" Type="http://schemas.openxmlformats.org/officeDocument/2006/relationships/notesSlide" Target="../notesSlides/notesSlide1179.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8.xml"/><Relationship Id="rId1" Type="http://schemas.openxmlformats.org/officeDocument/2006/relationships/slideLayout" Target="../slideLayouts/slideLayout19.xml"/></Relationships>
</file>

<file path=ppt/slides/_rels/slide1180.xml.rels><?xml version="1.0" encoding="UTF-8" standalone="yes"?>
<Relationships xmlns="http://schemas.openxmlformats.org/package/2006/relationships"><Relationship Id="rId3" Type="http://schemas.openxmlformats.org/officeDocument/2006/relationships/image" Target="../media/image575.png"/><Relationship Id="rId2" Type="http://schemas.openxmlformats.org/officeDocument/2006/relationships/notesSlide" Target="../notesSlides/notesSlide1180.xml"/><Relationship Id="rId1" Type="http://schemas.openxmlformats.org/officeDocument/2006/relationships/slideLayout" Target="../slideLayouts/slideLayout19.xml"/></Relationships>
</file>

<file path=ppt/slides/_rels/slide1181.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181.xml"/><Relationship Id="rId1" Type="http://schemas.openxmlformats.org/officeDocument/2006/relationships/slideLayout" Target="../slideLayouts/slideLayout19.xml"/><Relationship Id="rId5" Type="http://schemas.openxmlformats.org/officeDocument/2006/relationships/image" Target="../media/image577.png"/><Relationship Id="rId4" Type="http://schemas.openxmlformats.org/officeDocument/2006/relationships/image" Target="../media/image576.png"/></Relationships>
</file>

<file path=ppt/slides/_rels/slide1182.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182.xml"/><Relationship Id="rId1" Type="http://schemas.openxmlformats.org/officeDocument/2006/relationships/slideLayout" Target="../slideLayouts/slideLayout19.xml"/><Relationship Id="rId6" Type="http://schemas.openxmlformats.org/officeDocument/2006/relationships/image" Target="../media/image575.png"/><Relationship Id="rId5" Type="http://schemas.openxmlformats.org/officeDocument/2006/relationships/image" Target="../media/image577.png"/><Relationship Id="rId4" Type="http://schemas.openxmlformats.org/officeDocument/2006/relationships/image" Target="../media/image576.png"/></Relationships>
</file>

<file path=ppt/slides/_rels/slide11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83.xml"/><Relationship Id="rId1" Type="http://schemas.openxmlformats.org/officeDocument/2006/relationships/slideLayout" Target="../slideLayouts/slideLayout17.xml"/></Relationships>
</file>

<file path=ppt/slides/_rels/slide11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84.xml"/><Relationship Id="rId1" Type="http://schemas.openxmlformats.org/officeDocument/2006/relationships/slideLayout" Target="../slideLayouts/slideLayout1.xml"/></Relationships>
</file>

<file path=ppt/slides/_rels/slide11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85.xml"/><Relationship Id="rId1" Type="http://schemas.openxmlformats.org/officeDocument/2006/relationships/slideLayout" Target="../slideLayouts/slideLayout14.xml"/><Relationship Id="rId5" Type="http://schemas.openxmlformats.org/officeDocument/2006/relationships/hyperlink" Target="https://kahoot.it/" TargetMode="External"/><Relationship Id="rId4" Type="http://schemas.openxmlformats.org/officeDocument/2006/relationships/image" Target="../media/image2.png"/></Relationships>
</file>

<file path=ppt/slides/_rels/slide11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86.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1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87.xml"/><Relationship Id="rId1" Type="http://schemas.openxmlformats.org/officeDocument/2006/relationships/slideLayout" Target="../slideLayouts/slideLayout20.xml"/></Relationships>
</file>

<file path=ppt/slides/_rels/slide1188.xml.rels><?xml version="1.0" encoding="UTF-8" standalone="yes"?>
<Relationships xmlns="http://schemas.openxmlformats.org/package/2006/relationships"><Relationship Id="rId2" Type="http://schemas.openxmlformats.org/officeDocument/2006/relationships/notesSlide" Target="../notesSlides/notesSlide1188.xml"/><Relationship Id="rId1" Type="http://schemas.openxmlformats.org/officeDocument/2006/relationships/slideLayout" Target="../slideLayouts/slideLayout17.xml"/></Relationships>
</file>

<file path=ppt/slides/_rels/slide1189.xml.rels><?xml version="1.0" encoding="UTF-8" standalone="yes"?>
<Relationships xmlns="http://schemas.openxmlformats.org/package/2006/relationships"><Relationship Id="rId3" Type="http://schemas.openxmlformats.org/officeDocument/2006/relationships/image" Target="../media/image578.gif"/><Relationship Id="rId2" Type="http://schemas.openxmlformats.org/officeDocument/2006/relationships/notesSlide" Target="../notesSlides/notesSlide1189.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1.xml"/></Relationships>
</file>

<file path=ppt/slides/_rels/slide1190.xml.rels><?xml version="1.0" encoding="UTF-8" standalone="yes"?>
<Relationships xmlns="http://schemas.openxmlformats.org/package/2006/relationships"><Relationship Id="rId3" Type="http://schemas.openxmlformats.org/officeDocument/2006/relationships/image" Target="../media/image579.png"/><Relationship Id="rId2" Type="http://schemas.openxmlformats.org/officeDocument/2006/relationships/notesSlide" Target="../notesSlides/notesSlide1190.xml"/><Relationship Id="rId1" Type="http://schemas.openxmlformats.org/officeDocument/2006/relationships/slideLayout" Target="../slideLayouts/slideLayout19.xml"/></Relationships>
</file>

<file path=ppt/slides/_rels/slide119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1191.xml"/><Relationship Id="rId1" Type="http://schemas.openxmlformats.org/officeDocument/2006/relationships/slideLayout" Target="../slideLayouts/slideLayout19.xml"/></Relationships>
</file>

<file path=ppt/slides/_rels/slide1192.xml.rels><?xml version="1.0" encoding="UTF-8" standalone="yes"?>
<Relationships xmlns="http://schemas.openxmlformats.org/package/2006/relationships"><Relationship Id="rId2" Type="http://schemas.openxmlformats.org/officeDocument/2006/relationships/notesSlide" Target="../notesSlides/notesSlide1192.xml"/><Relationship Id="rId1" Type="http://schemas.openxmlformats.org/officeDocument/2006/relationships/slideLayout" Target="../slideLayouts/slideLayout14.xml"/></Relationships>
</file>

<file path=ppt/slides/_rels/slide1193.xml.rels><?xml version="1.0" encoding="UTF-8" standalone="yes"?>
<Relationships xmlns="http://schemas.openxmlformats.org/package/2006/relationships"><Relationship Id="rId2" Type="http://schemas.openxmlformats.org/officeDocument/2006/relationships/notesSlide" Target="../notesSlides/notesSlide1193.xml"/><Relationship Id="rId1" Type="http://schemas.openxmlformats.org/officeDocument/2006/relationships/slideLayout" Target="../slideLayouts/slideLayout16.xml"/></Relationships>
</file>

<file path=ppt/slides/_rels/slide1194.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notesSlide" Target="../notesSlides/notesSlide1194.xml"/><Relationship Id="rId1" Type="http://schemas.openxmlformats.org/officeDocument/2006/relationships/slideLayout" Target="../slideLayouts/slideLayout14.xml"/></Relationships>
</file>

<file path=ppt/slides/_rels/slide1195.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1195.xml"/><Relationship Id="rId1" Type="http://schemas.openxmlformats.org/officeDocument/2006/relationships/slideLayout" Target="../slideLayouts/slideLayout14.xml"/></Relationships>
</file>

<file path=ppt/slides/_rels/slide119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1196.xml"/><Relationship Id="rId1" Type="http://schemas.openxmlformats.org/officeDocument/2006/relationships/slideLayout" Target="../slideLayouts/slideLayout15.xml"/></Relationships>
</file>

<file path=ppt/slides/_rels/slide1197.xml.rels><?xml version="1.0" encoding="UTF-8" standalone="yes"?>
<Relationships xmlns="http://schemas.openxmlformats.org/package/2006/relationships"><Relationship Id="rId2" Type="http://schemas.openxmlformats.org/officeDocument/2006/relationships/notesSlide" Target="../notesSlides/notesSlide1197.xml"/><Relationship Id="rId1" Type="http://schemas.openxmlformats.org/officeDocument/2006/relationships/slideLayout" Target="../slideLayouts/slideLayout15.xml"/></Relationships>
</file>

<file path=ppt/slides/_rels/slide1198.xml.rels><?xml version="1.0" encoding="UTF-8" standalone="yes"?>
<Relationships xmlns="http://schemas.openxmlformats.org/package/2006/relationships"><Relationship Id="rId2" Type="http://schemas.openxmlformats.org/officeDocument/2006/relationships/notesSlide" Target="../notesSlides/notesSlide1198.xml"/><Relationship Id="rId1" Type="http://schemas.openxmlformats.org/officeDocument/2006/relationships/slideLayout" Target="../slideLayouts/slideLayout13.xml"/></Relationships>
</file>

<file path=ppt/slides/_rels/slide1199.xml.rels><?xml version="1.0" encoding="UTF-8" standalone="yes"?>
<Relationships xmlns="http://schemas.openxmlformats.org/package/2006/relationships"><Relationship Id="rId2" Type="http://schemas.openxmlformats.org/officeDocument/2006/relationships/notesSlide" Target="../notesSlides/notesSlide119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200.xml.rels><?xml version="1.0" encoding="UTF-8" standalone="yes"?>
<Relationships xmlns="http://schemas.openxmlformats.org/package/2006/relationships"><Relationship Id="rId2" Type="http://schemas.openxmlformats.org/officeDocument/2006/relationships/notesSlide" Target="../notesSlides/notesSlide1200.xml"/><Relationship Id="rId1" Type="http://schemas.openxmlformats.org/officeDocument/2006/relationships/slideLayout" Target="../slideLayouts/slideLayout17.xml"/></Relationships>
</file>

<file path=ppt/slides/_rels/slide1201.xml.rels><?xml version="1.0" encoding="UTF-8" standalone="yes"?>
<Relationships xmlns="http://schemas.openxmlformats.org/package/2006/relationships"><Relationship Id="rId2" Type="http://schemas.openxmlformats.org/officeDocument/2006/relationships/notesSlide" Target="../notesSlides/notesSlide1201.xml"/><Relationship Id="rId1" Type="http://schemas.openxmlformats.org/officeDocument/2006/relationships/slideLayout" Target="../slideLayouts/slideLayout21.xml"/></Relationships>
</file>

<file path=ppt/slides/_rels/slide1202.xml.rels><?xml version="1.0" encoding="UTF-8" standalone="yes"?>
<Relationships xmlns="http://schemas.openxmlformats.org/package/2006/relationships"><Relationship Id="rId2" Type="http://schemas.openxmlformats.org/officeDocument/2006/relationships/notesSlide" Target="../notesSlides/notesSlide1202.xml"/><Relationship Id="rId1" Type="http://schemas.openxmlformats.org/officeDocument/2006/relationships/slideLayout" Target="../slideLayouts/slideLayout19.xml"/></Relationships>
</file>

<file path=ppt/slides/_rels/slide1203.xml.rels><?xml version="1.0" encoding="UTF-8" standalone="yes"?>
<Relationships xmlns="http://schemas.openxmlformats.org/package/2006/relationships"><Relationship Id="rId2" Type="http://schemas.openxmlformats.org/officeDocument/2006/relationships/notesSlide" Target="../notesSlides/notesSlide1203.xml"/><Relationship Id="rId1" Type="http://schemas.openxmlformats.org/officeDocument/2006/relationships/slideLayout" Target="../slideLayouts/slideLayout19.xml"/></Relationships>
</file>

<file path=ppt/slides/_rels/slide1204.xml.rels><?xml version="1.0" encoding="UTF-8" standalone="yes"?>
<Relationships xmlns="http://schemas.openxmlformats.org/package/2006/relationships"><Relationship Id="rId2" Type="http://schemas.openxmlformats.org/officeDocument/2006/relationships/notesSlide" Target="../notesSlides/notesSlide1204.xml"/><Relationship Id="rId1" Type="http://schemas.openxmlformats.org/officeDocument/2006/relationships/slideLayout" Target="../slideLayouts/slideLayout19.xml"/></Relationships>
</file>

<file path=ppt/slides/_rels/slide1205.xml.rels><?xml version="1.0" encoding="UTF-8" standalone="yes"?>
<Relationships xmlns="http://schemas.openxmlformats.org/package/2006/relationships"><Relationship Id="rId2" Type="http://schemas.openxmlformats.org/officeDocument/2006/relationships/notesSlide" Target="../notesSlides/notesSlide1205.xml"/><Relationship Id="rId1" Type="http://schemas.openxmlformats.org/officeDocument/2006/relationships/slideLayout" Target="../slideLayouts/slideLayout21.xml"/></Relationships>
</file>

<file path=ppt/slides/_rels/slide1206.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notesSlide" Target="../notesSlides/notesSlide1206.xml"/><Relationship Id="rId1" Type="http://schemas.openxmlformats.org/officeDocument/2006/relationships/slideLayout" Target="../slideLayouts/slideLayout19.xml"/></Relationships>
</file>

<file path=ppt/slides/_rels/slide1207.xml.rels><?xml version="1.0" encoding="UTF-8" standalone="yes"?>
<Relationships xmlns="http://schemas.openxmlformats.org/package/2006/relationships"><Relationship Id="rId3" Type="http://schemas.openxmlformats.org/officeDocument/2006/relationships/image" Target="../media/image583.png"/><Relationship Id="rId2" Type="http://schemas.openxmlformats.org/officeDocument/2006/relationships/notesSlide" Target="../notesSlides/notesSlide1207.xml"/><Relationship Id="rId1" Type="http://schemas.openxmlformats.org/officeDocument/2006/relationships/slideLayout" Target="../slideLayouts/slideLayout19.xml"/></Relationships>
</file>

<file path=ppt/slides/_rels/slide12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08.xml"/><Relationship Id="rId1" Type="http://schemas.openxmlformats.org/officeDocument/2006/relationships/slideLayout" Target="../slideLayouts/slideLayout17.xml"/></Relationships>
</file>

<file path=ppt/slides/_rels/slide1209.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notesSlide" Target="../notesSlides/notesSlide1209.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1.xml"/><Relationship Id="rId1" Type="http://schemas.openxmlformats.org/officeDocument/2006/relationships/slideLayout" Target="../slideLayouts/slideLayout17.xml"/></Relationships>
</file>

<file path=ppt/slides/_rels/slide1210.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notesSlide" Target="../notesSlides/notesSlide1210.xml"/><Relationship Id="rId1" Type="http://schemas.openxmlformats.org/officeDocument/2006/relationships/slideLayout" Target="../slideLayouts/slideLayout19.xml"/></Relationships>
</file>

<file path=ppt/slides/_rels/slide1211.xml.rels><?xml version="1.0" encoding="UTF-8" standalone="yes"?>
<Relationships xmlns="http://schemas.openxmlformats.org/package/2006/relationships"><Relationship Id="rId2" Type="http://schemas.openxmlformats.org/officeDocument/2006/relationships/notesSlide" Target="../notesSlides/notesSlide1211.xml"/><Relationship Id="rId1" Type="http://schemas.openxmlformats.org/officeDocument/2006/relationships/slideLayout" Target="../slideLayouts/slideLayout13.xml"/></Relationships>
</file>

<file path=ppt/slides/_rels/slide1212.xml.rels><?xml version="1.0" encoding="UTF-8" standalone="yes"?>
<Relationships xmlns="http://schemas.openxmlformats.org/package/2006/relationships"><Relationship Id="rId2" Type="http://schemas.openxmlformats.org/officeDocument/2006/relationships/notesSlide" Target="../notesSlides/notesSlide1212.xml"/><Relationship Id="rId1" Type="http://schemas.openxmlformats.org/officeDocument/2006/relationships/slideLayout" Target="../slideLayouts/slideLayout13.xml"/></Relationships>
</file>

<file path=ppt/slides/_rels/slide1213.xml.rels><?xml version="1.0" encoding="UTF-8" standalone="yes"?>
<Relationships xmlns="http://schemas.openxmlformats.org/package/2006/relationships"><Relationship Id="rId2" Type="http://schemas.openxmlformats.org/officeDocument/2006/relationships/notesSlide" Target="../notesSlides/notesSlide1213.xml"/><Relationship Id="rId1" Type="http://schemas.openxmlformats.org/officeDocument/2006/relationships/slideLayout" Target="../slideLayouts/slideLayout14.xml"/></Relationships>
</file>

<file path=ppt/slides/_rels/slide1214.xml.rels><?xml version="1.0" encoding="UTF-8" standalone="yes"?>
<Relationships xmlns="http://schemas.openxmlformats.org/package/2006/relationships"><Relationship Id="rId2" Type="http://schemas.openxmlformats.org/officeDocument/2006/relationships/notesSlide" Target="../notesSlides/notesSlide1214.xml"/><Relationship Id="rId1" Type="http://schemas.openxmlformats.org/officeDocument/2006/relationships/slideLayout" Target="../slideLayouts/slideLayout19.xml"/></Relationships>
</file>

<file path=ppt/slides/_rels/slide1215.xml.rels><?xml version="1.0" encoding="UTF-8" standalone="yes"?>
<Relationships xmlns="http://schemas.openxmlformats.org/package/2006/relationships"><Relationship Id="rId2" Type="http://schemas.openxmlformats.org/officeDocument/2006/relationships/notesSlide" Target="../notesSlides/notesSlide1215.xml"/><Relationship Id="rId1" Type="http://schemas.openxmlformats.org/officeDocument/2006/relationships/slideLayout" Target="../slideLayouts/slideLayout14.xml"/></Relationships>
</file>

<file path=ppt/slides/_rels/slide1216.xml.rels><?xml version="1.0" encoding="UTF-8" standalone="yes"?>
<Relationships xmlns="http://schemas.openxmlformats.org/package/2006/relationships"><Relationship Id="rId2" Type="http://schemas.openxmlformats.org/officeDocument/2006/relationships/notesSlide" Target="../notesSlides/notesSlide1216.xml"/><Relationship Id="rId1" Type="http://schemas.openxmlformats.org/officeDocument/2006/relationships/slideLayout" Target="../slideLayouts/slideLayout15.xml"/></Relationships>
</file>

<file path=ppt/slides/_rels/slide1217.xml.rels><?xml version="1.0" encoding="UTF-8" standalone="yes"?>
<Relationships xmlns="http://schemas.openxmlformats.org/package/2006/relationships"><Relationship Id="rId3" Type="http://schemas.openxmlformats.org/officeDocument/2006/relationships/image" Target="../media/image586.png"/><Relationship Id="rId2" Type="http://schemas.openxmlformats.org/officeDocument/2006/relationships/notesSlide" Target="../notesSlides/notesSlide1217.xml"/><Relationship Id="rId1" Type="http://schemas.openxmlformats.org/officeDocument/2006/relationships/slideLayout" Target="../slideLayouts/slideLayout19.xml"/></Relationships>
</file>

<file path=ppt/slides/_rels/slide1218.xml.rels><?xml version="1.0" encoding="UTF-8" standalone="yes"?>
<Relationships xmlns="http://schemas.openxmlformats.org/package/2006/relationships"><Relationship Id="rId3" Type="http://schemas.openxmlformats.org/officeDocument/2006/relationships/image" Target="../media/image587.png"/><Relationship Id="rId2" Type="http://schemas.openxmlformats.org/officeDocument/2006/relationships/notesSlide" Target="../notesSlides/notesSlide1218.xml"/><Relationship Id="rId1" Type="http://schemas.openxmlformats.org/officeDocument/2006/relationships/slideLayout" Target="../slideLayouts/slideLayout19.xml"/></Relationships>
</file>

<file path=ppt/slides/_rels/slide1219.xml.rels><?xml version="1.0" encoding="UTF-8" standalone="yes"?>
<Relationships xmlns="http://schemas.openxmlformats.org/package/2006/relationships"><Relationship Id="rId3" Type="http://schemas.openxmlformats.org/officeDocument/2006/relationships/image" Target="../media/image588.png"/><Relationship Id="rId2" Type="http://schemas.openxmlformats.org/officeDocument/2006/relationships/notesSlide" Target="../notesSlides/notesSlide1219.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2.xml"/><Relationship Id="rId1" Type="http://schemas.openxmlformats.org/officeDocument/2006/relationships/slideLayout" Target="../slideLayouts/slideLayout19.xml"/></Relationships>
</file>

<file path=ppt/slides/_rels/slide1220.xml.rels><?xml version="1.0" encoding="UTF-8" standalone="yes"?>
<Relationships xmlns="http://schemas.openxmlformats.org/package/2006/relationships"><Relationship Id="rId2" Type="http://schemas.openxmlformats.org/officeDocument/2006/relationships/notesSlide" Target="../notesSlides/notesSlide1220.xml"/><Relationship Id="rId1" Type="http://schemas.openxmlformats.org/officeDocument/2006/relationships/slideLayout" Target="../slideLayouts/slideLayout17.xml"/></Relationships>
</file>

<file path=ppt/slides/_rels/slide1221.xml.rels><?xml version="1.0" encoding="UTF-8" standalone="yes"?>
<Relationships xmlns="http://schemas.openxmlformats.org/package/2006/relationships"><Relationship Id="rId2" Type="http://schemas.openxmlformats.org/officeDocument/2006/relationships/notesSlide" Target="../notesSlides/notesSlide1221.xml"/><Relationship Id="rId1" Type="http://schemas.openxmlformats.org/officeDocument/2006/relationships/slideLayout" Target="../slideLayouts/slideLayout22.xml"/></Relationships>
</file>

<file path=ppt/slides/_rels/slide12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22.xml"/><Relationship Id="rId1" Type="http://schemas.openxmlformats.org/officeDocument/2006/relationships/slideLayout" Target="../slideLayouts/slideLayout17.xml"/></Relationships>
</file>

<file path=ppt/slides/_rels/slide1223.xml.rels><?xml version="1.0" encoding="UTF-8" standalone="yes"?>
<Relationships xmlns="http://schemas.openxmlformats.org/package/2006/relationships"><Relationship Id="rId3" Type="http://schemas.openxmlformats.org/officeDocument/2006/relationships/image" Target="../media/image589.png"/><Relationship Id="rId2" Type="http://schemas.openxmlformats.org/officeDocument/2006/relationships/notesSlide" Target="../notesSlides/notesSlide1223.xml"/><Relationship Id="rId1" Type="http://schemas.openxmlformats.org/officeDocument/2006/relationships/slideLayout" Target="../slideLayouts/slideLayout15.xml"/></Relationships>
</file>

<file path=ppt/slides/_rels/slide122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224.xml"/><Relationship Id="rId1" Type="http://schemas.openxmlformats.org/officeDocument/2006/relationships/slideLayout" Target="../slideLayouts/slideLayout14.xml"/><Relationship Id="rId4" Type="http://schemas.openxmlformats.org/officeDocument/2006/relationships/image" Target="../media/image591.png"/></Relationships>
</file>

<file path=ppt/slides/_rels/slide1225.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notesSlide" Target="../notesSlides/notesSlide1225.xml"/><Relationship Id="rId1" Type="http://schemas.openxmlformats.org/officeDocument/2006/relationships/slideLayout" Target="../slideLayouts/slideLayout19.xml"/></Relationships>
</file>

<file path=ppt/slides/_rels/slide1226.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notesSlide" Target="../notesSlides/notesSlide1226.xml"/><Relationship Id="rId1" Type="http://schemas.openxmlformats.org/officeDocument/2006/relationships/slideLayout" Target="../slideLayouts/slideLayout19.xml"/></Relationships>
</file>

<file path=ppt/slides/_rels/slide1227.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notesSlide" Target="../notesSlides/notesSlide1227.xml"/><Relationship Id="rId1" Type="http://schemas.openxmlformats.org/officeDocument/2006/relationships/slideLayout" Target="../slideLayouts/slideLayout19.xml"/></Relationships>
</file>

<file path=ppt/slides/_rels/slide1228.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notesSlide" Target="../notesSlides/notesSlide1228.xml"/><Relationship Id="rId1" Type="http://schemas.openxmlformats.org/officeDocument/2006/relationships/slideLayout" Target="../slideLayouts/slideLayout14.xml"/></Relationships>
</file>

<file path=ppt/slides/_rels/slide1229.xml.rels><?xml version="1.0" encoding="UTF-8" standalone="yes"?>
<Relationships xmlns="http://schemas.openxmlformats.org/package/2006/relationships"><Relationship Id="rId3" Type="http://schemas.openxmlformats.org/officeDocument/2006/relationships/image" Target="../media/image596.png"/><Relationship Id="rId2" Type="http://schemas.openxmlformats.org/officeDocument/2006/relationships/notesSlide" Target="../notesSlides/notesSlide1229.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3.xml"/><Relationship Id="rId1" Type="http://schemas.openxmlformats.org/officeDocument/2006/relationships/slideLayout" Target="../slideLayouts/slideLayout23.xml"/></Relationships>
</file>

<file path=ppt/slides/_rels/slide1230.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notesSlide" Target="../notesSlides/notesSlide1230.xml"/><Relationship Id="rId1" Type="http://schemas.openxmlformats.org/officeDocument/2006/relationships/slideLayout" Target="../slideLayouts/slideLayout19.xml"/></Relationships>
</file>

<file path=ppt/slides/_rels/slide1231.xml.rels><?xml version="1.0" encoding="UTF-8" standalone="yes"?>
<Relationships xmlns="http://schemas.openxmlformats.org/package/2006/relationships"><Relationship Id="rId3" Type="http://schemas.openxmlformats.org/officeDocument/2006/relationships/image" Target="../media/image598.png"/><Relationship Id="rId2" Type="http://schemas.openxmlformats.org/officeDocument/2006/relationships/notesSlide" Target="../notesSlides/notesSlide1231.xml"/><Relationship Id="rId1" Type="http://schemas.openxmlformats.org/officeDocument/2006/relationships/slideLayout" Target="../slideLayouts/slideLayout15.xml"/></Relationships>
</file>

<file path=ppt/slides/_rels/slide12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32.xml"/><Relationship Id="rId1" Type="http://schemas.openxmlformats.org/officeDocument/2006/relationships/slideLayout" Target="../slideLayouts/slideLayout1.xml"/></Relationships>
</file>

<file path=ppt/slides/_rels/slide12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3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2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34.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2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35.xml"/><Relationship Id="rId1" Type="http://schemas.openxmlformats.org/officeDocument/2006/relationships/slideLayout" Target="../slideLayouts/slideLayout20.xml"/></Relationships>
</file>

<file path=ppt/slides/_rels/slide1236.xml.rels><?xml version="1.0" encoding="UTF-8" standalone="yes"?>
<Relationships xmlns="http://schemas.openxmlformats.org/package/2006/relationships"><Relationship Id="rId2" Type="http://schemas.openxmlformats.org/officeDocument/2006/relationships/notesSlide" Target="../notesSlides/notesSlide1236.xml"/><Relationship Id="rId1" Type="http://schemas.openxmlformats.org/officeDocument/2006/relationships/slideLayout" Target="../slideLayouts/slideLayout17.xml"/></Relationships>
</file>

<file path=ppt/slides/_rels/slide1237.xml.rels><?xml version="1.0" encoding="UTF-8" standalone="yes"?>
<Relationships xmlns="http://schemas.openxmlformats.org/package/2006/relationships"><Relationship Id="rId2" Type="http://schemas.openxmlformats.org/officeDocument/2006/relationships/notesSlide" Target="../notesSlides/notesSlide1237.xml"/><Relationship Id="rId1" Type="http://schemas.openxmlformats.org/officeDocument/2006/relationships/slideLayout" Target="../slideLayouts/slideLayout14.xml"/></Relationships>
</file>

<file path=ppt/slides/_rels/slide1238.xml.rels><?xml version="1.0" encoding="UTF-8" standalone="yes"?>
<Relationships xmlns="http://schemas.openxmlformats.org/package/2006/relationships"><Relationship Id="rId2" Type="http://schemas.openxmlformats.org/officeDocument/2006/relationships/notesSlide" Target="../notesSlides/notesSlide1238.xml"/><Relationship Id="rId1" Type="http://schemas.openxmlformats.org/officeDocument/2006/relationships/slideLayout" Target="../slideLayouts/slideLayout19.xml"/></Relationships>
</file>

<file path=ppt/slides/_rels/slide1239.xml.rels><?xml version="1.0" encoding="UTF-8" standalone="yes"?>
<Relationships xmlns="http://schemas.openxmlformats.org/package/2006/relationships"><Relationship Id="rId3" Type="http://schemas.openxmlformats.org/officeDocument/2006/relationships/image" Target="../media/image599.png"/><Relationship Id="rId2" Type="http://schemas.openxmlformats.org/officeDocument/2006/relationships/notesSlide" Target="../notesSlides/notesSlide1239.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1240.xml.rels><?xml version="1.0" encoding="UTF-8" standalone="yes"?>
<Relationships xmlns="http://schemas.openxmlformats.org/package/2006/relationships"><Relationship Id="rId2" Type="http://schemas.openxmlformats.org/officeDocument/2006/relationships/notesSlide" Target="../notesSlides/notesSlide1240.xml"/><Relationship Id="rId1" Type="http://schemas.openxmlformats.org/officeDocument/2006/relationships/slideLayout" Target="../slideLayouts/slideLayout14.xml"/></Relationships>
</file>

<file path=ppt/slides/_rels/slide1241.xml.rels><?xml version="1.0" encoding="UTF-8" standalone="yes"?>
<Relationships xmlns="http://schemas.openxmlformats.org/package/2006/relationships"><Relationship Id="rId2" Type="http://schemas.openxmlformats.org/officeDocument/2006/relationships/notesSlide" Target="../notesSlides/notesSlide1241.xml"/><Relationship Id="rId1" Type="http://schemas.openxmlformats.org/officeDocument/2006/relationships/slideLayout" Target="../slideLayouts/slideLayout16.xml"/></Relationships>
</file>

<file path=ppt/slides/_rels/slide124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242.xml"/><Relationship Id="rId1" Type="http://schemas.openxmlformats.org/officeDocument/2006/relationships/slideLayout" Target="../slideLayouts/slideLayout14.xml"/></Relationships>
</file>

<file path=ppt/slides/_rels/slide12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43.xml"/><Relationship Id="rId1" Type="http://schemas.openxmlformats.org/officeDocument/2006/relationships/slideLayout" Target="../slideLayouts/slideLayout17.xml"/></Relationships>
</file>

<file path=ppt/slides/_rels/slide1244.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notesSlide" Target="../notesSlides/notesSlide1244.xml"/><Relationship Id="rId1" Type="http://schemas.openxmlformats.org/officeDocument/2006/relationships/slideLayout" Target="../slideLayouts/slideLayout19.xml"/></Relationships>
</file>

<file path=ppt/slides/_rels/slide1245.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1245.xml"/><Relationship Id="rId1" Type="http://schemas.openxmlformats.org/officeDocument/2006/relationships/slideLayout" Target="../slideLayouts/slideLayout19.xml"/></Relationships>
</file>

<file path=ppt/slides/_rels/slide1246.xml.rels><?xml version="1.0" encoding="UTF-8" standalone="yes"?>
<Relationships xmlns="http://schemas.openxmlformats.org/package/2006/relationships"><Relationship Id="rId3" Type="http://schemas.openxmlformats.org/officeDocument/2006/relationships/image" Target="../media/image603.png"/><Relationship Id="rId2" Type="http://schemas.openxmlformats.org/officeDocument/2006/relationships/notesSlide" Target="../notesSlides/notesSlide1246.xml"/><Relationship Id="rId1" Type="http://schemas.openxmlformats.org/officeDocument/2006/relationships/slideLayout" Target="../slideLayouts/slideLayout19.xml"/></Relationships>
</file>

<file path=ppt/slides/_rels/slide1247.xml.rels><?xml version="1.0" encoding="UTF-8" standalone="yes"?>
<Relationships xmlns="http://schemas.openxmlformats.org/package/2006/relationships"><Relationship Id="rId3" Type="http://schemas.openxmlformats.org/officeDocument/2006/relationships/image" Target="../media/image604.png"/><Relationship Id="rId2" Type="http://schemas.openxmlformats.org/officeDocument/2006/relationships/notesSlide" Target="../notesSlides/notesSlide1247.xml"/><Relationship Id="rId1" Type="http://schemas.openxmlformats.org/officeDocument/2006/relationships/slideLayout" Target="../slideLayouts/slideLayout19.xml"/></Relationships>
</file>

<file path=ppt/slides/_rels/slide1248.xml.rels><?xml version="1.0" encoding="UTF-8" standalone="yes"?>
<Relationships xmlns="http://schemas.openxmlformats.org/package/2006/relationships"><Relationship Id="rId2" Type="http://schemas.openxmlformats.org/officeDocument/2006/relationships/notesSlide" Target="../notesSlides/notesSlide1248.xml"/><Relationship Id="rId1" Type="http://schemas.openxmlformats.org/officeDocument/2006/relationships/slideLayout" Target="../slideLayouts/slideLayout14.xml"/></Relationships>
</file>

<file path=ppt/slides/_rels/slide12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49.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12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5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251.xml.rels><?xml version="1.0" encoding="UTF-8" standalone="yes"?>
<Relationships xmlns="http://schemas.openxmlformats.org/package/2006/relationships"><Relationship Id="rId2" Type="http://schemas.openxmlformats.org/officeDocument/2006/relationships/notesSlide" Target="../notesSlides/notesSlide1251.xml"/><Relationship Id="rId1" Type="http://schemas.openxmlformats.org/officeDocument/2006/relationships/slideLayout" Target="../slideLayouts/slideLayout13.xml"/></Relationships>
</file>

<file path=ppt/slides/_rels/slide1252.xml.rels><?xml version="1.0" encoding="UTF-8" standalone="yes"?>
<Relationships xmlns="http://schemas.openxmlformats.org/package/2006/relationships"><Relationship Id="rId2" Type="http://schemas.openxmlformats.org/officeDocument/2006/relationships/notesSlide" Target="../notesSlides/notesSlide1252.xml"/><Relationship Id="rId1" Type="http://schemas.openxmlformats.org/officeDocument/2006/relationships/slideLayout" Target="../slideLayouts/slideLayout13.xml"/></Relationships>
</file>

<file path=ppt/slides/_rels/slide1253.xml.rels><?xml version="1.0" encoding="UTF-8" standalone="yes"?>
<Relationships xmlns="http://schemas.openxmlformats.org/package/2006/relationships"><Relationship Id="rId2" Type="http://schemas.openxmlformats.org/officeDocument/2006/relationships/notesSlide" Target="../notesSlides/notesSlide1253.xml"/><Relationship Id="rId1" Type="http://schemas.openxmlformats.org/officeDocument/2006/relationships/slideLayout" Target="../slideLayouts/slideLayout19.xml"/></Relationships>
</file>

<file path=ppt/slides/_rels/slide1254.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notesSlide" Target="../notesSlides/notesSlide1254.xml"/><Relationship Id="rId1" Type="http://schemas.openxmlformats.org/officeDocument/2006/relationships/slideLayout" Target="../slideLayouts/slideLayout19.xml"/></Relationships>
</file>

<file path=ppt/slides/_rels/slide1255.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notesSlide" Target="../notesSlides/notesSlide1255.xml"/><Relationship Id="rId1" Type="http://schemas.openxmlformats.org/officeDocument/2006/relationships/slideLayout" Target="../slideLayouts/slideLayout19.xml"/></Relationships>
</file>

<file path=ppt/slides/_rels/slide1256.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notesSlide" Target="../notesSlides/notesSlide1256.xml"/><Relationship Id="rId1" Type="http://schemas.openxmlformats.org/officeDocument/2006/relationships/slideLayout" Target="../slideLayouts/slideLayout19.xml"/></Relationships>
</file>

<file path=ppt/slides/_rels/slide1257.xml.rels><?xml version="1.0" encoding="UTF-8" standalone="yes"?>
<Relationships xmlns="http://schemas.openxmlformats.org/package/2006/relationships"><Relationship Id="rId2" Type="http://schemas.openxmlformats.org/officeDocument/2006/relationships/notesSlide" Target="../notesSlides/notesSlide1257.xml"/><Relationship Id="rId1" Type="http://schemas.openxmlformats.org/officeDocument/2006/relationships/slideLayout" Target="../slideLayouts/slideLayout15.xml"/></Relationships>
</file>

<file path=ppt/slides/_rels/slide1258.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notesSlide" Target="../notesSlides/notesSlide1258.xml"/><Relationship Id="rId1" Type="http://schemas.openxmlformats.org/officeDocument/2006/relationships/slideLayout" Target="../slideLayouts/slideLayout19.xml"/></Relationships>
</file>

<file path=ppt/slides/_rels/slide1259.xml.rels><?xml version="1.0" encoding="UTF-8" standalone="yes"?>
<Relationships xmlns="http://schemas.openxmlformats.org/package/2006/relationships"><Relationship Id="rId2" Type="http://schemas.openxmlformats.org/officeDocument/2006/relationships/notesSlide" Target="../notesSlides/notesSlide1259.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60.xml.rels><?xml version="1.0" encoding="UTF-8" standalone="yes"?>
<Relationships xmlns="http://schemas.openxmlformats.org/package/2006/relationships"><Relationship Id="rId2" Type="http://schemas.openxmlformats.org/officeDocument/2006/relationships/notesSlide" Target="../notesSlides/notesSlide1260.xml"/><Relationship Id="rId1" Type="http://schemas.openxmlformats.org/officeDocument/2006/relationships/slideLayout" Target="../slideLayouts/slideLayout21.xml"/></Relationships>
</file>

<file path=ppt/slides/_rels/slide1261.xml.rels><?xml version="1.0" encoding="UTF-8" standalone="yes"?>
<Relationships xmlns="http://schemas.openxmlformats.org/package/2006/relationships"><Relationship Id="rId3" Type="http://schemas.openxmlformats.org/officeDocument/2006/relationships/image" Target="../media/image609.png"/><Relationship Id="rId2" Type="http://schemas.openxmlformats.org/officeDocument/2006/relationships/notesSlide" Target="../notesSlides/notesSlide1261.xml"/><Relationship Id="rId1" Type="http://schemas.openxmlformats.org/officeDocument/2006/relationships/slideLayout" Target="../slideLayouts/slideLayout14.xml"/></Relationships>
</file>

<file path=ppt/slides/_rels/slide1262.xml.rels><?xml version="1.0" encoding="UTF-8" standalone="yes"?>
<Relationships xmlns="http://schemas.openxmlformats.org/package/2006/relationships"><Relationship Id="rId2" Type="http://schemas.openxmlformats.org/officeDocument/2006/relationships/notesSlide" Target="../notesSlides/notesSlide1262.xml"/><Relationship Id="rId1" Type="http://schemas.openxmlformats.org/officeDocument/2006/relationships/slideLayout" Target="../slideLayouts/slideLayout19.xml"/></Relationships>
</file>

<file path=ppt/slides/_rels/slide1263.xml.rels><?xml version="1.0" encoding="UTF-8" standalone="yes"?>
<Relationships xmlns="http://schemas.openxmlformats.org/package/2006/relationships"><Relationship Id="rId2" Type="http://schemas.openxmlformats.org/officeDocument/2006/relationships/notesSlide" Target="../notesSlides/notesSlide1263.xml"/><Relationship Id="rId1" Type="http://schemas.openxmlformats.org/officeDocument/2006/relationships/slideLayout" Target="../slideLayouts/slideLayout19.xml"/></Relationships>
</file>

<file path=ppt/slides/_rels/slide126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264.xml"/><Relationship Id="rId1" Type="http://schemas.openxmlformats.org/officeDocument/2006/relationships/slideLayout" Target="../slideLayouts/slideLayout19.xml"/></Relationships>
</file>

<file path=ppt/slides/_rels/slide1265.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1265.xml"/><Relationship Id="rId1" Type="http://schemas.openxmlformats.org/officeDocument/2006/relationships/slideLayout" Target="../slideLayouts/slideLayout19.xml"/></Relationships>
</file>

<file path=ppt/slides/_rels/slide1266.xml.rels><?xml version="1.0" encoding="UTF-8" standalone="yes"?>
<Relationships xmlns="http://schemas.openxmlformats.org/package/2006/relationships"><Relationship Id="rId2" Type="http://schemas.openxmlformats.org/officeDocument/2006/relationships/notesSlide" Target="../notesSlides/notesSlide1266.xml"/><Relationship Id="rId1" Type="http://schemas.openxmlformats.org/officeDocument/2006/relationships/slideLayout" Target="../slideLayouts/slideLayout13.xml"/></Relationships>
</file>

<file path=ppt/slides/_rels/slide1267.xml.rels><?xml version="1.0" encoding="UTF-8" standalone="yes"?>
<Relationships xmlns="http://schemas.openxmlformats.org/package/2006/relationships"><Relationship Id="rId2" Type="http://schemas.openxmlformats.org/officeDocument/2006/relationships/notesSlide" Target="../notesSlides/notesSlide1267.xml"/><Relationship Id="rId1" Type="http://schemas.openxmlformats.org/officeDocument/2006/relationships/slideLayout" Target="../slideLayouts/slideLayout19.xml"/></Relationships>
</file>

<file path=ppt/slides/_rels/slide1268.xml.rels><?xml version="1.0" encoding="UTF-8" standalone="yes"?>
<Relationships xmlns="http://schemas.openxmlformats.org/package/2006/relationships"><Relationship Id="rId2" Type="http://schemas.openxmlformats.org/officeDocument/2006/relationships/notesSlide" Target="../notesSlides/notesSlide1268.xml"/><Relationship Id="rId1" Type="http://schemas.openxmlformats.org/officeDocument/2006/relationships/slideLayout" Target="../slideLayouts/slideLayout21.xml"/></Relationships>
</file>

<file path=ppt/slides/_rels/slide1269.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notesSlide" Target="../notesSlides/notesSlide1269.xml"/><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7.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hyperlink" Target="https://docs.google.com/presentation/d/1x9kVx6k5RlVk4_ELHtL8epQWGKjN5H8Fwc2TaE8rHKQ/edit#slide=id.g11af22068b0_8_697" TargetMode="External"/></Relationships>
</file>

<file path=ppt/slides/_rels/slide1270.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1270.xml"/><Relationship Id="rId1" Type="http://schemas.openxmlformats.org/officeDocument/2006/relationships/slideLayout" Target="../slideLayouts/slideLayout19.xml"/></Relationships>
</file>

<file path=ppt/slides/_rels/slide1271.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notesSlide" Target="../notesSlides/notesSlide1271.xml"/><Relationship Id="rId1" Type="http://schemas.openxmlformats.org/officeDocument/2006/relationships/slideLayout" Target="../slideLayouts/slideLayout19.xml"/></Relationships>
</file>

<file path=ppt/slides/_rels/slide12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2.xml"/><Relationship Id="rId1" Type="http://schemas.openxmlformats.org/officeDocument/2006/relationships/slideLayout" Target="../slideLayouts/slideLayout1.xml"/></Relationships>
</file>

<file path=ppt/slides/_rels/slide12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2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74.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2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75.xml"/><Relationship Id="rId1" Type="http://schemas.openxmlformats.org/officeDocument/2006/relationships/slideLayout" Target="../slideLayouts/slideLayout20.xml"/></Relationships>
</file>

<file path=ppt/slides/_rels/slide12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76.xml"/><Relationship Id="rId1" Type="http://schemas.openxmlformats.org/officeDocument/2006/relationships/slideLayout" Target="../slideLayouts/slideLayout23.xml"/></Relationships>
</file>

<file path=ppt/slides/_rels/slide12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77.xml"/><Relationship Id="rId1" Type="http://schemas.openxmlformats.org/officeDocument/2006/relationships/slideLayout" Target="../slideLayouts/slideLayout14.xml"/></Relationships>
</file>

<file path=ppt/slides/_rels/slide1278.xml.rels><?xml version="1.0" encoding="UTF-8" standalone="yes"?>
<Relationships xmlns="http://schemas.openxmlformats.org/package/2006/relationships"><Relationship Id="rId2" Type="http://schemas.openxmlformats.org/officeDocument/2006/relationships/notesSlide" Target="../notesSlides/notesSlide1278.xml"/><Relationship Id="rId1" Type="http://schemas.openxmlformats.org/officeDocument/2006/relationships/slideLayout" Target="../slideLayouts/slideLayout17.xml"/></Relationships>
</file>

<file path=ppt/slides/_rels/slide1279.xml.rels><?xml version="1.0" encoding="UTF-8" standalone="yes"?>
<Relationships xmlns="http://schemas.openxmlformats.org/package/2006/relationships"><Relationship Id="rId2" Type="http://schemas.openxmlformats.org/officeDocument/2006/relationships/notesSlide" Target="../notesSlides/notesSlide1279.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8.xml"/><Relationship Id="rId1" Type="http://schemas.openxmlformats.org/officeDocument/2006/relationships/slideLayout" Target="../slideLayouts/slideLayout14.xml"/><Relationship Id="rId5" Type="http://schemas.openxmlformats.org/officeDocument/2006/relationships/hyperlink" Target="https://docs.google.com/document/d/1RUkOh3sNySZWtLnj4sI6uy1Ecu7q0WfpySXRvgi5kn4/edit" TargetMode="External"/><Relationship Id="rId4" Type="http://schemas.openxmlformats.org/officeDocument/2006/relationships/image" Target="../media/image9.png"/></Relationships>
</file>

<file path=ppt/slides/_rels/slide1280.xml.rels><?xml version="1.0" encoding="UTF-8" standalone="yes"?>
<Relationships xmlns="http://schemas.openxmlformats.org/package/2006/relationships"><Relationship Id="rId2" Type="http://schemas.openxmlformats.org/officeDocument/2006/relationships/notesSlide" Target="../notesSlides/notesSlide1280.xml"/><Relationship Id="rId1" Type="http://schemas.openxmlformats.org/officeDocument/2006/relationships/slideLayout" Target="../slideLayouts/slideLayout15.xml"/></Relationships>
</file>

<file path=ppt/slides/_rels/slide1281.xml.rels><?xml version="1.0" encoding="UTF-8" standalone="yes"?>
<Relationships xmlns="http://schemas.openxmlformats.org/package/2006/relationships"><Relationship Id="rId3" Type="http://schemas.openxmlformats.org/officeDocument/2006/relationships/image" Target="../media/image615.png"/><Relationship Id="rId2" Type="http://schemas.openxmlformats.org/officeDocument/2006/relationships/notesSlide" Target="../notesSlides/notesSlide1281.xml"/><Relationship Id="rId1" Type="http://schemas.openxmlformats.org/officeDocument/2006/relationships/slideLayout" Target="../slideLayouts/slideLayout19.xml"/></Relationships>
</file>

<file path=ppt/slides/_rels/slide1282.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notesSlide" Target="../notesSlides/notesSlide1282.xml"/><Relationship Id="rId1" Type="http://schemas.openxmlformats.org/officeDocument/2006/relationships/slideLayout" Target="../slideLayouts/slideLayout19.xml"/></Relationships>
</file>

<file path=ppt/slides/_rels/slide1283.xml.rels><?xml version="1.0" encoding="UTF-8" standalone="yes"?>
<Relationships xmlns="http://schemas.openxmlformats.org/package/2006/relationships"><Relationship Id="rId3" Type="http://schemas.openxmlformats.org/officeDocument/2006/relationships/image" Target="../media/image617.png"/><Relationship Id="rId2" Type="http://schemas.openxmlformats.org/officeDocument/2006/relationships/notesSlide" Target="../notesSlides/notesSlide1283.xml"/><Relationship Id="rId1" Type="http://schemas.openxmlformats.org/officeDocument/2006/relationships/slideLayout" Target="../slideLayouts/slideLayout19.xml"/></Relationships>
</file>

<file path=ppt/slides/_rels/slide1284.xml.rels><?xml version="1.0" encoding="UTF-8" standalone="yes"?>
<Relationships xmlns="http://schemas.openxmlformats.org/package/2006/relationships"><Relationship Id="rId3" Type="http://schemas.openxmlformats.org/officeDocument/2006/relationships/image" Target="../media/image618.png"/><Relationship Id="rId2" Type="http://schemas.openxmlformats.org/officeDocument/2006/relationships/notesSlide" Target="../notesSlides/notesSlide1284.xml"/><Relationship Id="rId1" Type="http://schemas.openxmlformats.org/officeDocument/2006/relationships/slideLayout" Target="../slideLayouts/slideLayout19.xml"/></Relationships>
</file>

<file path=ppt/slides/_rels/slide1285.xml.rels><?xml version="1.0" encoding="UTF-8" standalone="yes"?>
<Relationships xmlns="http://schemas.openxmlformats.org/package/2006/relationships"><Relationship Id="rId3" Type="http://schemas.openxmlformats.org/officeDocument/2006/relationships/image" Target="../media/image619.png"/><Relationship Id="rId2" Type="http://schemas.openxmlformats.org/officeDocument/2006/relationships/notesSlide" Target="../notesSlides/notesSlide1285.xml"/><Relationship Id="rId1" Type="http://schemas.openxmlformats.org/officeDocument/2006/relationships/slideLayout" Target="../slideLayouts/slideLayout15.xml"/><Relationship Id="rId4" Type="http://schemas.openxmlformats.org/officeDocument/2006/relationships/image" Target="../media/image620.png"/></Relationships>
</file>

<file path=ppt/slides/_rels/slide1286.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1286.xml"/><Relationship Id="rId1" Type="http://schemas.openxmlformats.org/officeDocument/2006/relationships/slideLayout" Target="../slideLayouts/slideLayout15.xml"/><Relationship Id="rId4" Type="http://schemas.openxmlformats.org/officeDocument/2006/relationships/image" Target="../media/image622.png"/></Relationships>
</file>

<file path=ppt/slides/_rels/slide1287.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notesSlide" Target="../notesSlides/notesSlide1287.xml"/><Relationship Id="rId1" Type="http://schemas.openxmlformats.org/officeDocument/2006/relationships/slideLayout" Target="../slideLayouts/slideLayout13.xml"/></Relationships>
</file>

<file path=ppt/slides/_rels/slide1288.xml.rels><?xml version="1.0" encoding="UTF-8" standalone="yes"?>
<Relationships xmlns="http://schemas.openxmlformats.org/package/2006/relationships"><Relationship Id="rId2" Type="http://schemas.openxmlformats.org/officeDocument/2006/relationships/notesSlide" Target="../notesSlides/notesSlide1288.xml"/><Relationship Id="rId1" Type="http://schemas.openxmlformats.org/officeDocument/2006/relationships/slideLayout" Target="../slideLayouts/slideLayout13.xml"/></Relationships>
</file>

<file path=ppt/slides/_rels/slide1289.xml.rels><?xml version="1.0" encoding="UTF-8" standalone="yes"?>
<Relationships xmlns="http://schemas.openxmlformats.org/package/2006/relationships"><Relationship Id="rId2" Type="http://schemas.openxmlformats.org/officeDocument/2006/relationships/notesSlide" Target="../notesSlides/notesSlide1289.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8" Type="http://schemas.openxmlformats.org/officeDocument/2006/relationships/slide" Target="slide164.xml"/><Relationship Id="rId3" Type="http://schemas.openxmlformats.org/officeDocument/2006/relationships/image" Target="../media/image16.png"/><Relationship Id="rId7" Type="http://schemas.openxmlformats.org/officeDocument/2006/relationships/slide" Target="slide152.xml"/><Relationship Id="rId2" Type="http://schemas.openxmlformats.org/officeDocument/2006/relationships/notesSlide" Target="../notesSlides/notesSlide129.xml"/><Relationship Id="rId1" Type="http://schemas.openxmlformats.org/officeDocument/2006/relationships/slideLayout" Target="../slideLayouts/slideLayout17.xml"/><Relationship Id="rId6" Type="http://schemas.openxmlformats.org/officeDocument/2006/relationships/slide" Target="slide135.xml"/><Relationship Id="rId5" Type="http://schemas.openxmlformats.org/officeDocument/2006/relationships/slide" Target="slide132.xml"/><Relationship Id="rId4" Type="http://schemas.openxmlformats.org/officeDocument/2006/relationships/image" Target="../media/image17.png"/></Relationships>
</file>

<file path=ppt/slides/_rels/slide1290.xml.rels><?xml version="1.0" encoding="UTF-8" standalone="yes"?>
<Relationships xmlns="http://schemas.openxmlformats.org/package/2006/relationships"><Relationship Id="rId3" Type="http://schemas.openxmlformats.org/officeDocument/2006/relationships/image" Target="../media/image624.png"/><Relationship Id="rId2" Type="http://schemas.openxmlformats.org/officeDocument/2006/relationships/notesSlide" Target="../notesSlides/notesSlide1290.xml"/><Relationship Id="rId1" Type="http://schemas.openxmlformats.org/officeDocument/2006/relationships/slideLayout" Target="../slideLayouts/slideLayout19.xml"/></Relationships>
</file>

<file path=ppt/slides/_rels/slide1291.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notesSlide" Target="../notesSlides/notesSlide1291.xml"/><Relationship Id="rId1" Type="http://schemas.openxmlformats.org/officeDocument/2006/relationships/slideLayout" Target="../slideLayouts/slideLayout19.xml"/></Relationships>
</file>

<file path=ppt/slides/_rels/slide1292.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notesSlide" Target="../notesSlides/notesSlide1292.xml"/><Relationship Id="rId1" Type="http://schemas.openxmlformats.org/officeDocument/2006/relationships/slideLayout" Target="../slideLayouts/slideLayout19.xml"/></Relationships>
</file>

<file path=ppt/slides/_rels/slide1293.xml.rels><?xml version="1.0" encoding="UTF-8" standalone="yes"?>
<Relationships xmlns="http://schemas.openxmlformats.org/package/2006/relationships"><Relationship Id="rId3" Type="http://schemas.openxmlformats.org/officeDocument/2006/relationships/image" Target="../media/image627.png"/><Relationship Id="rId2" Type="http://schemas.openxmlformats.org/officeDocument/2006/relationships/notesSlide" Target="../notesSlides/notesSlide1293.xml"/><Relationship Id="rId1" Type="http://schemas.openxmlformats.org/officeDocument/2006/relationships/slideLayout" Target="../slideLayouts/slideLayout14.xml"/><Relationship Id="rId4" Type="http://schemas.openxmlformats.org/officeDocument/2006/relationships/image" Target="../media/image628.png"/></Relationships>
</file>

<file path=ppt/slides/_rels/slide1294.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notesSlide" Target="../notesSlides/notesSlide1294.xml"/><Relationship Id="rId1" Type="http://schemas.openxmlformats.org/officeDocument/2006/relationships/slideLayout" Target="../slideLayouts/slideLayout14.xml"/><Relationship Id="rId4" Type="http://schemas.openxmlformats.org/officeDocument/2006/relationships/image" Target="../media/image630.png"/></Relationships>
</file>

<file path=ppt/slides/_rels/slide1295.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notesSlide" Target="../notesSlides/notesSlide1295.xml"/><Relationship Id="rId1" Type="http://schemas.openxmlformats.org/officeDocument/2006/relationships/slideLayout" Target="../slideLayouts/slideLayout14.xml"/><Relationship Id="rId4" Type="http://schemas.openxmlformats.org/officeDocument/2006/relationships/image" Target="../media/image632.png"/></Relationships>
</file>

<file path=ppt/slides/_rels/slide1296.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notesSlide" Target="../notesSlides/notesSlide1296.xml"/><Relationship Id="rId1" Type="http://schemas.openxmlformats.org/officeDocument/2006/relationships/slideLayout" Target="../slideLayouts/slideLayout13.xml"/></Relationships>
</file>

<file path=ppt/slides/_rels/slide1297.xml.rels><?xml version="1.0" encoding="UTF-8" standalone="yes"?>
<Relationships xmlns="http://schemas.openxmlformats.org/package/2006/relationships"><Relationship Id="rId2" Type="http://schemas.openxmlformats.org/officeDocument/2006/relationships/notesSlide" Target="../notesSlides/notesSlide1297.xml"/><Relationship Id="rId1" Type="http://schemas.openxmlformats.org/officeDocument/2006/relationships/slideLayout" Target="../slideLayouts/slideLayout13.xml"/></Relationships>
</file>

<file path=ppt/slides/_rels/slide1298.xml.rels><?xml version="1.0" encoding="UTF-8" standalone="yes"?>
<Relationships xmlns="http://schemas.openxmlformats.org/package/2006/relationships"><Relationship Id="rId2" Type="http://schemas.openxmlformats.org/officeDocument/2006/relationships/notesSlide" Target="../notesSlides/notesSlide1298.xml"/><Relationship Id="rId1" Type="http://schemas.openxmlformats.org/officeDocument/2006/relationships/slideLayout" Target="../slideLayouts/slideLayout21.xml"/></Relationships>
</file>

<file path=ppt/slides/_rels/slide1299.xml.rels><?xml version="1.0" encoding="UTF-8" standalone="yes"?>
<Relationships xmlns="http://schemas.openxmlformats.org/package/2006/relationships"><Relationship Id="rId2" Type="http://schemas.openxmlformats.org/officeDocument/2006/relationships/notesSlide" Target="../notesSlides/notesSlide129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0.xml"/><Relationship Id="rId1" Type="http://schemas.openxmlformats.org/officeDocument/2006/relationships/slideLayout" Target="../slideLayouts/slideLayout20.xml"/></Relationships>
</file>

<file path=ppt/slides/_rels/slide1300.xml.rels><?xml version="1.0" encoding="UTF-8" standalone="yes"?>
<Relationships xmlns="http://schemas.openxmlformats.org/package/2006/relationships"><Relationship Id="rId3" Type="http://schemas.openxmlformats.org/officeDocument/2006/relationships/image" Target="../media/image633.png"/><Relationship Id="rId2" Type="http://schemas.openxmlformats.org/officeDocument/2006/relationships/notesSlide" Target="../notesSlides/notesSlide1300.xml"/><Relationship Id="rId1" Type="http://schemas.openxmlformats.org/officeDocument/2006/relationships/slideLayout" Target="../slideLayouts/slideLayout19.xml"/></Relationships>
</file>

<file path=ppt/slides/_rels/slide1301.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notesSlide" Target="../notesSlides/notesSlide1301.xml"/><Relationship Id="rId1" Type="http://schemas.openxmlformats.org/officeDocument/2006/relationships/slideLayout" Target="../slideLayouts/slideLayout19.xml"/></Relationships>
</file>

<file path=ppt/slides/_rels/slide1302.xml.rels><?xml version="1.0" encoding="UTF-8" standalone="yes"?>
<Relationships xmlns="http://schemas.openxmlformats.org/package/2006/relationships"><Relationship Id="rId3" Type="http://schemas.openxmlformats.org/officeDocument/2006/relationships/image" Target="../media/image635.png"/><Relationship Id="rId2" Type="http://schemas.openxmlformats.org/officeDocument/2006/relationships/notesSlide" Target="../notesSlides/notesSlide1302.xml"/><Relationship Id="rId1" Type="http://schemas.openxmlformats.org/officeDocument/2006/relationships/slideLayout" Target="../slideLayouts/slideLayout19.xml"/></Relationships>
</file>

<file path=ppt/slides/_rels/slide1303.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notesSlide" Target="../notesSlides/notesSlide1303.xml"/><Relationship Id="rId1" Type="http://schemas.openxmlformats.org/officeDocument/2006/relationships/slideLayout" Target="../slideLayouts/slideLayout19.xml"/></Relationships>
</file>

<file path=ppt/slides/_rels/slide1304.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notesSlide" Target="../notesSlides/notesSlide1304.xml"/><Relationship Id="rId1" Type="http://schemas.openxmlformats.org/officeDocument/2006/relationships/slideLayout" Target="../slideLayouts/slideLayout19.xml"/></Relationships>
</file>

<file path=ppt/slides/_rels/slide1305.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notesSlide" Target="../notesSlides/notesSlide1305.xml"/><Relationship Id="rId1" Type="http://schemas.openxmlformats.org/officeDocument/2006/relationships/slideLayout" Target="../slideLayouts/slideLayout19.xml"/></Relationships>
</file>

<file path=ppt/slides/_rels/slide1306.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notesSlide" Target="../notesSlides/notesSlide1306.xml"/><Relationship Id="rId1" Type="http://schemas.openxmlformats.org/officeDocument/2006/relationships/slideLayout" Target="../slideLayouts/slideLayout19.xml"/></Relationships>
</file>

<file path=ppt/slides/_rels/slide130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307.xml"/><Relationship Id="rId1" Type="http://schemas.openxmlformats.org/officeDocument/2006/relationships/slideLayout" Target="../slideLayouts/slideLayout19.xml"/></Relationships>
</file>

<file path=ppt/slides/_rels/slide1308.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1308.xml"/><Relationship Id="rId1" Type="http://schemas.openxmlformats.org/officeDocument/2006/relationships/slideLayout" Target="../slideLayouts/slideLayout19.xml"/></Relationships>
</file>

<file path=ppt/slides/_rels/slide1309.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notesSlide" Target="../notesSlides/notesSlide1309.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1.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3.png"/></Relationships>
</file>

<file path=ppt/slides/_rels/slide1310.xml.rels><?xml version="1.0" encoding="UTF-8" standalone="yes"?>
<Relationships xmlns="http://schemas.openxmlformats.org/package/2006/relationships"><Relationship Id="rId2" Type="http://schemas.openxmlformats.org/officeDocument/2006/relationships/notesSlide" Target="../notesSlides/notesSlide1310.xml"/><Relationship Id="rId1" Type="http://schemas.openxmlformats.org/officeDocument/2006/relationships/slideLayout" Target="../slideLayouts/slideLayout13.xml"/></Relationships>
</file>

<file path=ppt/slides/_rels/slide1311.xml.rels><?xml version="1.0" encoding="UTF-8" standalone="yes"?>
<Relationships xmlns="http://schemas.openxmlformats.org/package/2006/relationships"><Relationship Id="rId3" Type="http://schemas.openxmlformats.org/officeDocument/2006/relationships/image" Target="../media/image642.png"/><Relationship Id="rId2" Type="http://schemas.openxmlformats.org/officeDocument/2006/relationships/notesSlide" Target="../notesSlides/notesSlide1311.xml"/><Relationship Id="rId1" Type="http://schemas.openxmlformats.org/officeDocument/2006/relationships/slideLayout" Target="../slideLayouts/slideLayout19.xml"/><Relationship Id="rId4" Type="http://schemas.openxmlformats.org/officeDocument/2006/relationships/image" Target="../media/image643.png"/></Relationships>
</file>

<file path=ppt/slides/_rels/slide1312.xml.rels><?xml version="1.0" encoding="UTF-8" standalone="yes"?>
<Relationships xmlns="http://schemas.openxmlformats.org/package/2006/relationships"><Relationship Id="rId3" Type="http://schemas.openxmlformats.org/officeDocument/2006/relationships/image" Target="../media/image644.png"/><Relationship Id="rId2" Type="http://schemas.openxmlformats.org/officeDocument/2006/relationships/notesSlide" Target="../notesSlides/notesSlide1312.xml"/><Relationship Id="rId1" Type="http://schemas.openxmlformats.org/officeDocument/2006/relationships/slideLayout" Target="../slideLayouts/slideLayout19.xml"/><Relationship Id="rId4" Type="http://schemas.openxmlformats.org/officeDocument/2006/relationships/image" Target="../media/image645.png"/></Relationships>
</file>

<file path=ppt/slides/_rels/slide1313.xml.rels><?xml version="1.0" encoding="UTF-8" standalone="yes"?>
<Relationships xmlns="http://schemas.openxmlformats.org/package/2006/relationships"><Relationship Id="rId3" Type="http://schemas.openxmlformats.org/officeDocument/2006/relationships/image" Target="../media/image646.png"/><Relationship Id="rId2" Type="http://schemas.openxmlformats.org/officeDocument/2006/relationships/notesSlide" Target="../notesSlides/notesSlide1313.xml"/><Relationship Id="rId1" Type="http://schemas.openxmlformats.org/officeDocument/2006/relationships/slideLayout" Target="../slideLayouts/slideLayout15.xml"/><Relationship Id="rId4" Type="http://schemas.openxmlformats.org/officeDocument/2006/relationships/image" Target="../media/image647.png"/></Relationships>
</file>

<file path=ppt/slides/_rels/slide1314.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notesSlide" Target="../notesSlides/notesSlide1314.xml"/><Relationship Id="rId1" Type="http://schemas.openxmlformats.org/officeDocument/2006/relationships/slideLayout" Target="../slideLayouts/slideLayout15.xml"/><Relationship Id="rId4" Type="http://schemas.openxmlformats.org/officeDocument/2006/relationships/image" Target="../media/image649.png"/></Relationships>
</file>

<file path=ppt/slides/_rels/slide1315.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315.xml"/><Relationship Id="rId1" Type="http://schemas.openxmlformats.org/officeDocument/2006/relationships/slideLayout" Target="../slideLayouts/slideLayout15.xml"/></Relationships>
</file>

<file path=ppt/slides/_rels/slide1316.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1316.xml"/><Relationship Id="rId1" Type="http://schemas.openxmlformats.org/officeDocument/2006/relationships/slideLayout" Target="../slideLayouts/slideLayout19.xml"/></Relationships>
</file>

<file path=ppt/slides/_rels/slide1317.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notesSlide" Target="../notesSlides/notesSlide1317.xml"/><Relationship Id="rId1" Type="http://schemas.openxmlformats.org/officeDocument/2006/relationships/slideLayout" Target="../slideLayouts/slideLayout19.xml"/></Relationships>
</file>

<file path=ppt/slides/_rels/slide1318.xml.rels><?xml version="1.0" encoding="UTF-8" standalone="yes"?>
<Relationships xmlns="http://schemas.openxmlformats.org/package/2006/relationships"><Relationship Id="rId2" Type="http://schemas.openxmlformats.org/officeDocument/2006/relationships/notesSlide" Target="../notesSlides/notesSlide1318.xml"/><Relationship Id="rId1" Type="http://schemas.openxmlformats.org/officeDocument/2006/relationships/slideLayout" Target="../slideLayouts/slideLayout12.xml"/></Relationships>
</file>

<file path=ppt/slides/_rels/slide13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19.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20.xml.rels><?xml version="1.0" encoding="UTF-8" standalone="yes"?>
<Relationships xmlns="http://schemas.openxmlformats.org/package/2006/relationships"><Relationship Id="rId2" Type="http://schemas.openxmlformats.org/officeDocument/2006/relationships/notesSlide" Target="../notesSlides/notesSlide1320.xml"/><Relationship Id="rId1" Type="http://schemas.openxmlformats.org/officeDocument/2006/relationships/slideLayout" Target="../slideLayouts/slideLayout17.xml"/></Relationships>
</file>

<file path=ppt/slides/_rels/slide1321.xml.rels><?xml version="1.0" encoding="UTF-8" standalone="yes"?>
<Relationships xmlns="http://schemas.openxmlformats.org/package/2006/relationships"><Relationship Id="rId3" Type="http://schemas.openxmlformats.org/officeDocument/2006/relationships/image" Target="../media/image653.png"/><Relationship Id="rId2" Type="http://schemas.openxmlformats.org/officeDocument/2006/relationships/notesSlide" Target="../notesSlides/notesSlide1321.xml"/><Relationship Id="rId1" Type="http://schemas.openxmlformats.org/officeDocument/2006/relationships/slideLayout" Target="../slideLayouts/slideLayout15.xml"/></Relationships>
</file>

<file path=ppt/slides/_rels/slide1322.xml.rels><?xml version="1.0" encoding="UTF-8" standalone="yes"?>
<Relationships xmlns="http://schemas.openxmlformats.org/package/2006/relationships"><Relationship Id="rId3" Type="http://schemas.openxmlformats.org/officeDocument/2006/relationships/image" Target="../media/image654.png"/><Relationship Id="rId2" Type="http://schemas.openxmlformats.org/officeDocument/2006/relationships/notesSlide" Target="../notesSlides/notesSlide1322.xml"/><Relationship Id="rId1" Type="http://schemas.openxmlformats.org/officeDocument/2006/relationships/slideLayout" Target="../slideLayouts/slideLayout19.xml"/></Relationships>
</file>

<file path=ppt/slides/_rels/slide1323.xml.rels><?xml version="1.0" encoding="UTF-8" standalone="yes"?>
<Relationships xmlns="http://schemas.openxmlformats.org/package/2006/relationships"><Relationship Id="rId3" Type="http://schemas.openxmlformats.org/officeDocument/2006/relationships/image" Target="../media/image655.png"/><Relationship Id="rId2" Type="http://schemas.openxmlformats.org/officeDocument/2006/relationships/notesSlide" Target="../notesSlides/notesSlide1323.xml"/><Relationship Id="rId1" Type="http://schemas.openxmlformats.org/officeDocument/2006/relationships/slideLayout" Target="../slideLayouts/slideLayout19.xml"/><Relationship Id="rId6" Type="http://schemas.openxmlformats.org/officeDocument/2006/relationships/image" Target="../media/image658.png"/><Relationship Id="rId5" Type="http://schemas.openxmlformats.org/officeDocument/2006/relationships/image" Target="../media/image657.png"/><Relationship Id="rId4" Type="http://schemas.openxmlformats.org/officeDocument/2006/relationships/image" Target="../media/image656.png"/></Relationships>
</file>

<file path=ppt/slides/_rels/slide1324.xml.rels><?xml version="1.0" encoding="UTF-8" standalone="yes"?>
<Relationships xmlns="http://schemas.openxmlformats.org/package/2006/relationships"><Relationship Id="rId2" Type="http://schemas.openxmlformats.org/officeDocument/2006/relationships/notesSlide" Target="../notesSlides/notesSlide1324.xml"/><Relationship Id="rId1" Type="http://schemas.openxmlformats.org/officeDocument/2006/relationships/slideLayout" Target="../slideLayouts/slideLayout16.xml"/></Relationships>
</file>

<file path=ppt/slides/_rels/slide1325.xml.rels><?xml version="1.0" encoding="UTF-8" standalone="yes"?>
<Relationships xmlns="http://schemas.openxmlformats.org/package/2006/relationships"><Relationship Id="rId2" Type="http://schemas.openxmlformats.org/officeDocument/2006/relationships/notesSlide" Target="../notesSlides/notesSlide1325.xml"/><Relationship Id="rId1" Type="http://schemas.openxmlformats.org/officeDocument/2006/relationships/slideLayout" Target="../slideLayouts/slideLayout19.xml"/></Relationships>
</file>

<file path=ppt/slides/_rels/slide1326.xml.rels><?xml version="1.0" encoding="UTF-8" standalone="yes"?>
<Relationships xmlns="http://schemas.openxmlformats.org/package/2006/relationships"><Relationship Id="rId3" Type="http://schemas.openxmlformats.org/officeDocument/2006/relationships/image" Target="../media/image659.png"/><Relationship Id="rId2" Type="http://schemas.openxmlformats.org/officeDocument/2006/relationships/notesSlide" Target="../notesSlides/notesSlide1326.xml"/><Relationship Id="rId1" Type="http://schemas.openxmlformats.org/officeDocument/2006/relationships/slideLayout" Target="../slideLayouts/slideLayout14.xml"/></Relationships>
</file>

<file path=ppt/slides/_rels/slide132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327.xml"/><Relationship Id="rId1" Type="http://schemas.openxmlformats.org/officeDocument/2006/relationships/slideLayout" Target="../slideLayouts/slideLayout14.xml"/><Relationship Id="rId4" Type="http://schemas.openxmlformats.org/officeDocument/2006/relationships/image" Target="../media/image661.png"/></Relationships>
</file>

<file path=ppt/slides/_rels/slide1328.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notesSlide" Target="../notesSlides/notesSlide1328.xml"/><Relationship Id="rId1" Type="http://schemas.openxmlformats.org/officeDocument/2006/relationships/slideLayout" Target="../slideLayouts/slideLayout15.xml"/></Relationships>
</file>

<file path=ppt/slides/_rels/slide1329.xml.rels><?xml version="1.0" encoding="UTF-8" standalone="yes"?>
<Relationships xmlns="http://schemas.openxmlformats.org/package/2006/relationships"><Relationship Id="rId3" Type="http://schemas.openxmlformats.org/officeDocument/2006/relationships/image" Target="../media/image663.png"/><Relationship Id="rId2" Type="http://schemas.openxmlformats.org/officeDocument/2006/relationships/notesSlide" Target="../notesSlides/notesSlide1329.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3.xml"/><Relationship Id="rId1" Type="http://schemas.openxmlformats.org/officeDocument/2006/relationships/slideLayout" Target="../slideLayouts/slideLayout17.xml"/></Relationships>
</file>

<file path=ppt/slides/_rels/slide1330.xml.rels><?xml version="1.0" encoding="UTF-8" standalone="yes"?>
<Relationships xmlns="http://schemas.openxmlformats.org/package/2006/relationships"><Relationship Id="rId3" Type="http://schemas.openxmlformats.org/officeDocument/2006/relationships/image" Target="../media/image664.png"/><Relationship Id="rId2" Type="http://schemas.openxmlformats.org/officeDocument/2006/relationships/notesSlide" Target="../notesSlides/notesSlide1330.xml"/><Relationship Id="rId1" Type="http://schemas.openxmlformats.org/officeDocument/2006/relationships/slideLayout" Target="../slideLayouts/slideLayout19.xml"/></Relationships>
</file>

<file path=ppt/slides/_rels/slide1331.xml.rels><?xml version="1.0" encoding="UTF-8" standalone="yes"?>
<Relationships xmlns="http://schemas.openxmlformats.org/package/2006/relationships"><Relationship Id="rId3" Type="http://schemas.openxmlformats.org/officeDocument/2006/relationships/image" Target="../media/image665.png"/><Relationship Id="rId2" Type="http://schemas.openxmlformats.org/officeDocument/2006/relationships/notesSlide" Target="../notesSlides/notesSlide1331.xml"/><Relationship Id="rId1" Type="http://schemas.openxmlformats.org/officeDocument/2006/relationships/slideLayout" Target="../slideLayouts/slideLayout19.xml"/></Relationships>
</file>

<file path=ppt/slides/_rels/slide1332.xml.rels><?xml version="1.0" encoding="UTF-8" standalone="yes"?>
<Relationships xmlns="http://schemas.openxmlformats.org/package/2006/relationships"><Relationship Id="rId3" Type="http://schemas.openxmlformats.org/officeDocument/2006/relationships/image" Target="../media/image666.png"/><Relationship Id="rId2" Type="http://schemas.openxmlformats.org/officeDocument/2006/relationships/notesSlide" Target="../notesSlides/notesSlide1332.xml"/><Relationship Id="rId1" Type="http://schemas.openxmlformats.org/officeDocument/2006/relationships/slideLayout" Target="../slideLayouts/slideLayout19.xml"/><Relationship Id="rId4" Type="http://schemas.openxmlformats.org/officeDocument/2006/relationships/image" Target="../media/image667.png"/></Relationships>
</file>

<file path=ppt/slides/_rels/slide1333.xml.rels><?xml version="1.0" encoding="UTF-8" standalone="yes"?>
<Relationships xmlns="http://schemas.openxmlformats.org/package/2006/relationships"><Relationship Id="rId2" Type="http://schemas.openxmlformats.org/officeDocument/2006/relationships/notesSlide" Target="../notesSlides/notesSlide1333.xml"/><Relationship Id="rId1" Type="http://schemas.openxmlformats.org/officeDocument/2006/relationships/slideLayout" Target="../slideLayouts/slideLayout16.xml"/></Relationships>
</file>

<file path=ppt/slides/_rels/slide1334.xml.rels><?xml version="1.0" encoding="UTF-8" standalone="yes"?>
<Relationships xmlns="http://schemas.openxmlformats.org/package/2006/relationships"><Relationship Id="rId2" Type="http://schemas.openxmlformats.org/officeDocument/2006/relationships/notesSlide" Target="../notesSlides/notesSlide1334.xml"/><Relationship Id="rId1" Type="http://schemas.openxmlformats.org/officeDocument/2006/relationships/slideLayout" Target="../slideLayouts/slideLayout14.xml"/></Relationships>
</file>

<file path=ppt/slides/_rels/slide1335.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1335.xml"/><Relationship Id="rId1" Type="http://schemas.openxmlformats.org/officeDocument/2006/relationships/slideLayout" Target="../slideLayouts/slideLayout19.xml"/></Relationships>
</file>

<file path=ppt/slides/_rels/slide1336.xml.rels><?xml version="1.0" encoding="UTF-8" standalone="yes"?>
<Relationships xmlns="http://schemas.openxmlformats.org/package/2006/relationships"><Relationship Id="rId3" Type="http://schemas.openxmlformats.org/officeDocument/2006/relationships/image" Target="../media/image669.png"/><Relationship Id="rId2" Type="http://schemas.openxmlformats.org/officeDocument/2006/relationships/notesSlide" Target="../notesSlides/notesSlide1336.xml"/><Relationship Id="rId1" Type="http://schemas.openxmlformats.org/officeDocument/2006/relationships/slideLayout" Target="../slideLayouts/slideLayout19.xml"/></Relationships>
</file>

<file path=ppt/slides/_rels/slide13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37.xml"/><Relationship Id="rId1" Type="http://schemas.openxmlformats.org/officeDocument/2006/relationships/slideLayout" Target="../slideLayouts/slideLayout1.xml"/></Relationships>
</file>

<file path=ppt/slides/_rels/slide13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38.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339.xml.rels><?xml version="1.0" encoding="UTF-8" standalone="yes"?>
<Relationships xmlns="http://schemas.openxmlformats.org/package/2006/relationships"><Relationship Id="rId2" Type="http://schemas.openxmlformats.org/officeDocument/2006/relationships/notesSlide" Target="../notesSlides/notesSlide1339.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4.xml"/><Relationship Id="rId1" Type="http://schemas.openxmlformats.org/officeDocument/2006/relationships/slideLayout" Target="../slideLayouts/slideLayout17.xml"/></Relationships>
</file>

<file path=ppt/slides/_rels/slide1340.xml.rels><?xml version="1.0" encoding="UTF-8" standalone="yes"?>
<Relationships xmlns="http://schemas.openxmlformats.org/package/2006/relationships"><Relationship Id="rId2" Type="http://schemas.openxmlformats.org/officeDocument/2006/relationships/notesSlide" Target="../notesSlides/notesSlide1340.xml"/><Relationship Id="rId1" Type="http://schemas.openxmlformats.org/officeDocument/2006/relationships/slideLayout" Target="../slideLayouts/slideLayout13.xml"/></Relationships>
</file>

<file path=ppt/slides/_rels/slide134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1341.xml"/><Relationship Id="rId1" Type="http://schemas.openxmlformats.org/officeDocument/2006/relationships/slideLayout" Target="../slideLayouts/slideLayout15.xml"/></Relationships>
</file>

<file path=ppt/slides/_rels/slide1342.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1342.xml"/><Relationship Id="rId1" Type="http://schemas.openxmlformats.org/officeDocument/2006/relationships/slideLayout" Target="../slideLayouts/slideLayout19.xml"/></Relationships>
</file>

<file path=ppt/slides/_rels/slide1343.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notesSlide" Target="../notesSlides/notesSlide1343.xml"/><Relationship Id="rId1" Type="http://schemas.openxmlformats.org/officeDocument/2006/relationships/slideLayout" Target="../slideLayouts/slideLayout13.xml"/></Relationships>
</file>

<file path=ppt/slides/_rels/slide1344.xml.rels><?xml version="1.0" encoding="UTF-8" standalone="yes"?>
<Relationships xmlns="http://schemas.openxmlformats.org/package/2006/relationships"><Relationship Id="rId2" Type="http://schemas.openxmlformats.org/officeDocument/2006/relationships/notesSlide" Target="../notesSlides/notesSlide1344.xml"/><Relationship Id="rId1" Type="http://schemas.openxmlformats.org/officeDocument/2006/relationships/slideLayout" Target="../slideLayouts/slideLayout21.xml"/></Relationships>
</file>

<file path=ppt/slides/_rels/slide1345.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notesSlide" Target="../notesSlides/notesSlide1345.xml"/><Relationship Id="rId1" Type="http://schemas.openxmlformats.org/officeDocument/2006/relationships/slideLayout" Target="../slideLayouts/slideLayout14.xml"/></Relationships>
</file>

<file path=ppt/slides/_rels/slide1346.xml.rels><?xml version="1.0" encoding="UTF-8" standalone="yes"?>
<Relationships xmlns="http://schemas.openxmlformats.org/package/2006/relationships"><Relationship Id="rId3" Type="http://schemas.openxmlformats.org/officeDocument/2006/relationships/image" Target="../media/image674.png"/><Relationship Id="rId2" Type="http://schemas.openxmlformats.org/officeDocument/2006/relationships/notesSlide" Target="../notesSlides/notesSlide1346.xml"/><Relationship Id="rId1" Type="http://schemas.openxmlformats.org/officeDocument/2006/relationships/slideLayout" Target="../slideLayouts/slideLayout14.xml"/></Relationships>
</file>

<file path=ppt/slides/_rels/slide1347.xml.rels><?xml version="1.0" encoding="UTF-8" standalone="yes"?>
<Relationships xmlns="http://schemas.openxmlformats.org/package/2006/relationships"><Relationship Id="rId3" Type="http://schemas.openxmlformats.org/officeDocument/2006/relationships/image" Target="../media/image675.png"/><Relationship Id="rId2" Type="http://schemas.openxmlformats.org/officeDocument/2006/relationships/notesSlide" Target="../notesSlides/notesSlide1347.xml"/><Relationship Id="rId1" Type="http://schemas.openxmlformats.org/officeDocument/2006/relationships/slideLayout" Target="../slideLayouts/slideLayout14.xml"/></Relationships>
</file>

<file path=ppt/slides/_rels/slide1348.xml.rels><?xml version="1.0" encoding="UTF-8" standalone="yes"?>
<Relationships xmlns="http://schemas.openxmlformats.org/package/2006/relationships"><Relationship Id="rId3" Type="http://schemas.openxmlformats.org/officeDocument/2006/relationships/image" Target="../media/image676.png"/><Relationship Id="rId2" Type="http://schemas.openxmlformats.org/officeDocument/2006/relationships/notesSlide" Target="../notesSlides/notesSlide1348.xml"/><Relationship Id="rId1" Type="http://schemas.openxmlformats.org/officeDocument/2006/relationships/slideLayout" Target="../slideLayouts/slideLayout15.xml"/></Relationships>
</file>

<file path=ppt/slides/_rels/slide1349.xml.rels><?xml version="1.0" encoding="UTF-8" standalone="yes"?>
<Relationships xmlns="http://schemas.openxmlformats.org/package/2006/relationships"><Relationship Id="rId2" Type="http://schemas.openxmlformats.org/officeDocument/2006/relationships/notesSlide" Target="../notesSlides/notesSlide1349.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50.xml.rels><?xml version="1.0" encoding="UTF-8" standalone="yes"?>
<Relationships xmlns="http://schemas.openxmlformats.org/package/2006/relationships"><Relationship Id="rId3" Type="http://schemas.openxmlformats.org/officeDocument/2006/relationships/image" Target="../media/image677.png"/><Relationship Id="rId2" Type="http://schemas.openxmlformats.org/officeDocument/2006/relationships/notesSlide" Target="../notesSlides/notesSlide1350.xml"/><Relationship Id="rId1" Type="http://schemas.openxmlformats.org/officeDocument/2006/relationships/slideLayout" Target="../slideLayouts/slideLayout15.xml"/></Relationships>
</file>

<file path=ppt/slides/_rels/slide1351.xml.rels><?xml version="1.0" encoding="UTF-8" standalone="yes"?>
<Relationships xmlns="http://schemas.openxmlformats.org/package/2006/relationships"><Relationship Id="rId3" Type="http://schemas.openxmlformats.org/officeDocument/2006/relationships/image" Target="../media/image678.png"/><Relationship Id="rId2" Type="http://schemas.openxmlformats.org/officeDocument/2006/relationships/notesSlide" Target="../notesSlides/notesSlide1351.xml"/><Relationship Id="rId1" Type="http://schemas.openxmlformats.org/officeDocument/2006/relationships/slideLayout" Target="../slideLayouts/slideLayout14.xml"/><Relationship Id="rId4" Type="http://schemas.openxmlformats.org/officeDocument/2006/relationships/image" Target="../media/image679.png"/></Relationships>
</file>

<file path=ppt/slides/_rels/slide135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352.xml"/><Relationship Id="rId1" Type="http://schemas.openxmlformats.org/officeDocument/2006/relationships/slideLayout" Target="../slideLayouts/slideLayout15.xml"/></Relationships>
</file>

<file path=ppt/slides/_rels/slide1353.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1353.xml"/><Relationship Id="rId1" Type="http://schemas.openxmlformats.org/officeDocument/2006/relationships/slideLayout" Target="../slideLayouts/slideLayout19.xml"/></Relationships>
</file>

<file path=ppt/slides/_rels/slide1354.xml.rels><?xml version="1.0" encoding="UTF-8" standalone="yes"?>
<Relationships xmlns="http://schemas.openxmlformats.org/package/2006/relationships"><Relationship Id="rId3" Type="http://schemas.openxmlformats.org/officeDocument/2006/relationships/image" Target="../media/image682.png"/><Relationship Id="rId2" Type="http://schemas.openxmlformats.org/officeDocument/2006/relationships/notesSlide" Target="../notesSlides/notesSlide1354.xml"/><Relationship Id="rId1" Type="http://schemas.openxmlformats.org/officeDocument/2006/relationships/slideLayout" Target="../slideLayouts/slideLayout19.xml"/></Relationships>
</file>

<file path=ppt/slides/_rels/slide1355.xml.rels><?xml version="1.0" encoding="UTF-8" standalone="yes"?>
<Relationships xmlns="http://schemas.openxmlformats.org/package/2006/relationships"><Relationship Id="rId2" Type="http://schemas.openxmlformats.org/officeDocument/2006/relationships/notesSlide" Target="../notesSlides/notesSlide1355.xml"/><Relationship Id="rId1" Type="http://schemas.openxmlformats.org/officeDocument/2006/relationships/slideLayout" Target="../slideLayouts/slideLayout17.xml"/></Relationships>
</file>

<file path=ppt/slides/_rels/slide13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56.xml"/><Relationship Id="rId1" Type="http://schemas.openxmlformats.org/officeDocument/2006/relationships/slideLayout" Target="../slideLayouts/slideLayout1.xml"/></Relationships>
</file>

<file path=ppt/slides/_rels/slide13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57.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3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58.xml"/><Relationship Id="rId1" Type="http://schemas.openxmlformats.org/officeDocument/2006/relationships/slideLayout" Target="../slideLayouts/slideLayout1.xml"/></Relationships>
</file>

<file path=ppt/slides/_rels/slide13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5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3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6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3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6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3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6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3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63.xml"/><Relationship Id="rId1" Type="http://schemas.openxmlformats.org/officeDocument/2006/relationships/slideLayout" Target="../slideLayouts/slideLayout17.xml"/><Relationship Id="rId6" Type="http://schemas.openxmlformats.org/officeDocument/2006/relationships/slide" Target="slide1395.xml"/><Relationship Id="rId5" Type="http://schemas.openxmlformats.org/officeDocument/2006/relationships/slide" Target="slide1366.xml"/><Relationship Id="rId4" Type="http://schemas.openxmlformats.org/officeDocument/2006/relationships/image" Target="../media/image17.png"/></Relationships>
</file>

<file path=ppt/slides/_rels/slide13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64.xml"/><Relationship Id="rId1" Type="http://schemas.openxmlformats.org/officeDocument/2006/relationships/slideLayout" Target="../slideLayouts/slideLayout20.xml"/></Relationships>
</file>

<file path=ppt/slides/_rels/slide13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65.xml"/><Relationship Id="rId1" Type="http://schemas.openxmlformats.org/officeDocument/2006/relationships/slideLayout" Target="../slideLayouts/slideLayout14.xml"/></Relationships>
</file>

<file path=ppt/slides/_rels/slide1366.xml.rels><?xml version="1.0" encoding="UTF-8" standalone="yes"?>
<Relationships xmlns="http://schemas.openxmlformats.org/package/2006/relationships"><Relationship Id="rId2" Type="http://schemas.openxmlformats.org/officeDocument/2006/relationships/notesSlide" Target="../notesSlides/notesSlide1366.xml"/><Relationship Id="rId1" Type="http://schemas.openxmlformats.org/officeDocument/2006/relationships/slideLayout" Target="../slideLayouts/slideLayout17.xml"/></Relationships>
</file>

<file path=ppt/slides/_rels/slide1367.xml.rels><?xml version="1.0" encoding="UTF-8" standalone="yes"?>
<Relationships xmlns="http://schemas.openxmlformats.org/package/2006/relationships"><Relationship Id="rId2" Type="http://schemas.openxmlformats.org/officeDocument/2006/relationships/notesSlide" Target="../notesSlides/notesSlide1367.xml"/><Relationship Id="rId1" Type="http://schemas.openxmlformats.org/officeDocument/2006/relationships/slideLayout" Target="../slideLayouts/slideLayout14.xml"/></Relationships>
</file>

<file path=ppt/slides/_rels/slide1368.xml.rels><?xml version="1.0" encoding="UTF-8" standalone="yes"?>
<Relationships xmlns="http://schemas.openxmlformats.org/package/2006/relationships"><Relationship Id="rId3" Type="http://schemas.openxmlformats.org/officeDocument/2006/relationships/image" Target="../media/image683.png"/><Relationship Id="rId2" Type="http://schemas.openxmlformats.org/officeDocument/2006/relationships/notesSlide" Target="../notesSlides/notesSlide1368.xml"/><Relationship Id="rId1" Type="http://schemas.openxmlformats.org/officeDocument/2006/relationships/slideLayout" Target="../slideLayouts/slideLayout15.xml"/></Relationships>
</file>

<file path=ppt/slides/_rels/slide1369.xml.rels><?xml version="1.0" encoding="UTF-8" standalone="yes"?>
<Relationships xmlns="http://schemas.openxmlformats.org/package/2006/relationships"><Relationship Id="rId2" Type="http://schemas.openxmlformats.org/officeDocument/2006/relationships/notesSlide" Target="../notesSlides/notesSlide1369.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7.xml"/><Relationship Id="rId1" Type="http://schemas.openxmlformats.org/officeDocument/2006/relationships/slideLayout" Target="../slideLayouts/slideLayout17.xml"/></Relationships>
</file>

<file path=ppt/slides/_rels/slide1370.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notesSlide" Target="../notesSlides/notesSlide1370.xml"/><Relationship Id="rId1" Type="http://schemas.openxmlformats.org/officeDocument/2006/relationships/slideLayout" Target="../slideLayouts/slideLayout14.xml"/><Relationship Id="rId6" Type="http://schemas.openxmlformats.org/officeDocument/2006/relationships/hyperlink" Target="https://www.bbc.com/mundo/noticias-58810097" TargetMode="External"/><Relationship Id="rId5" Type="http://schemas.openxmlformats.org/officeDocument/2006/relationships/hyperlink" Target="https://cnnespanol.cnn.com/2022/09/20/apple-error-temblar-camara-iphone-14-pro-trax/" TargetMode="External"/><Relationship Id="rId4" Type="http://schemas.openxmlformats.org/officeDocument/2006/relationships/image" Target="../media/image685.png"/></Relationships>
</file>

<file path=ppt/slides/_rels/slide1371.xml.rels><?xml version="1.0" encoding="UTF-8" standalone="yes"?>
<Relationships xmlns="http://schemas.openxmlformats.org/package/2006/relationships"><Relationship Id="rId3" Type="http://schemas.openxmlformats.org/officeDocument/2006/relationships/image" Target="../media/image686.png"/><Relationship Id="rId2" Type="http://schemas.openxmlformats.org/officeDocument/2006/relationships/notesSlide" Target="../notesSlides/notesSlide1371.xml"/><Relationship Id="rId1" Type="http://schemas.openxmlformats.org/officeDocument/2006/relationships/slideLayout" Target="../slideLayouts/slideLayout15.xml"/></Relationships>
</file>

<file path=ppt/slides/_rels/slide1372.xml.rels><?xml version="1.0" encoding="UTF-8" standalone="yes"?>
<Relationships xmlns="http://schemas.openxmlformats.org/package/2006/relationships"><Relationship Id="rId2" Type="http://schemas.openxmlformats.org/officeDocument/2006/relationships/notesSlide" Target="../notesSlides/notesSlide1372.xml"/><Relationship Id="rId1" Type="http://schemas.openxmlformats.org/officeDocument/2006/relationships/slideLayout" Target="../slideLayouts/slideLayout14.xml"/></Relationships>
</file>

<file path=ppt/slides/_rels/slide1373.xml.rels><?xml version="1.0" encoding="UTF-8" standalone="yes"?>
<Relationships xmlns="http://schemas.openxmlformats.org/package/2006/relationships"><Relationship Id="rId3" Type="http://schemas.openxmlformats.org/officeDocument/2006/relationships/image" Target="../media/image687.png"/><Relationship Id="rId2" Type="http://schemas.openxmlformats.org/officeDocument/2006/relationships/notesSlide" Target="../notesSlides/notesSlide1373.xml"/><Relationship Id="rId1" Type="http://schemas.openxmlformats.org/officeDocument/2006/relationships/slideLayout" Target="../slideLayouts/slideLayout19.xml"/></Relationships>
</file>

<file path=ppt/slides/_rels/slide1374.xml.rels><?xml version="1.0" encoding="UTF-8" standalone="yes"?>
<Relationships xmlns="http://schemas.openxmlformats.org/package/2006/relationships"><Relationship Id="rId2" Type="http://schemas.openxmlformats.org/officeDocument/2006/relationships/notesSlide" Target="../notesSlides/notesSlide1374.xml"/><Relationship Id="rId1" Type="http://schemas.openxmlformats.org/officeDocument/2006/relationships/slideLayout" Target="../slideLayouts/slideLayout16.xml"/></Relationships>
</file>

<file path=ppt/slides/_rels/slide1375.xml.rels><?xml version="1.0" encoding="UTF-8" standalone="yes"?>
<Relationships xmlns="http://schemas.openxmlformats.org/package/2006/relationships"><Relationship Id="rId3" Type="http://schemas.openxmlformats.org/officeDocument/2006/relationships/image" Target="../media/image688.png"/><Relationship Id="rId2" Type="http://schemas.openxmlformats.org/officeDocument/2006/relationships/notesSlide" Target="../notesSlides/notesSlide1375.xml"/><Relationship Id="rId1" Type="http://schemas.openxmlformats.org/officeDocument/2006/relationships/slideLayout" Target="../slideLayouts/slideLayout15.xml"/></Relationships>
</file>

<file path=ppt/slides/_rels/slide1376.xml.rels><?xml version="1.0" encoding="UTF-8" standalone="yes"?>
<Relationships xmlns="http://schemas.openxmlformats.org/package/2006/relationships"><Relationship Id="rId2" Type="http://schemas.openxmlformats.org/officeDocument/2006/relationships/notesSlide" Target="../notesSlides/notesSlide1376.xml"/><Relationship Id="rId1" Type="http://schemas.openxmlformats.org/officeDocument/2006/relationships/slideLayout" Target="../slideLayouts/slideLayout14.xml"/></Relationships>
</file>

<file path=ppt/slides/_rels/slide1377.xml.rels><?xml version="1.0" encoding="UTF-8" standalone="yes"?>
<Relationships xmlns="http://schemas.openxmlformats.org/package/2006/relationships"><Relationship Id="rId3" Type="http://schemas.openxmlformats.org/officeDocument/2006/relationships/image" Target="../media/image689.png"/><Relationship Id="rId2" Type="http://schemas.openxmlformats.org/officeDocument/2006/relationships/notesSlide" Target="../notesSlides/notesSlide1377.xml"/><Relationship Id="rId1" Type="http://schemas.openxmlformats.org/officeDocument/2006/relationships/slideLayout" Target="../slideLayouts/slideLayout19.xml"/><Relationship Id="rId4" Type="http://schemas.openxmlformats.org/officeDocument/2006/relationships/image" Target="../media/image690.png"/></Relationships>
</file>

<file path=ppt/slides/_rels/slide1378.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notesSlide" Target="../notesSlides/notesSlide1378.xml"/><Relationship Id="rId1" Type="http://schemas.openxmlformats.org/officeDocument/2006/relationships/slideLayout" Target="../slideLayouts/slideLayout19.xml"/></Relationships>
</file>

<file path=ppt/slides/_rels/slide1379.xml.rels><?xml version="1.0" encoding="UTF-8" standalone="yes"?>
<Relationships xmlns="http://schemas.openxmlformats.org/package/2006/relationships"><Relationship Id="rId3" Type="http://schemas.openxmlformats.org/officeDocument/2006/relationships/image" Target="../media/image692.png"/><Relationship Id="rId2" Type="http://schemas.openxmlformats.org/officeDocument/2006/relationships/notesSlide" Target="../notesSlides/notesSlide1379.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8.xml"/><Relationship Id="rId1" Type="http://schemas.openxmlformats.org/officeDocument/2006/relationships/slideLayout" Target="../slideLayouts/slideLayout19.xml"/></Relationships>
</file>

<file path=ppt/slides/_rels/slide1380.xml.rels><?xml version="1.0" encoding="UTF-8" standalone="yes"?>
<Relationships xmlns="http://schemas.openxmlformats.org/package/2006/relationships"><Relationship Id="rId3" Type="http://schemas.openxmlformats.org/officeDocument/2006/relationships/image" Target="../media/image693.png"/><Relationship Id="rId2" Type="http://schemas.openxmlformats.org/officeDocument/2006/relationships/notesSlide" Target="../notesSlides/notesSlide1380.xml"/><Relationship Id="rId1" Type="http://schemas.openxmlformats.org/officeDocument/2006/relationships/slideLayout" Target="../slideLayouts/slideLayout19.xml"/></Relationships>
</file>

<file path=ppt/slides/_rels/slide1381.xml.rels><?xml version="1.0" encoding="UTF-8" standalone="yes"?>
<Relationships xmlns="http://schemas.openxmlformats.org/package/2006/relationships"><Relationship Id="rId2" Type="http://schemas.openxmlformats.org/officeDocument/2006/relationships/notesSlide" Target="../notesSlides/notesSlide1381.xml"/><Relationship Id="rId1" Type="http://schemas.openxmlformats.org/officeDocument/2006/relationships/slideLayout" Target="../slideLayouts/slideLayout16.xml"/></Relationships>
</file>

<file path=ppt/slides/_rels/slide1382.xml.rels><?xml version="1.0" encoding="UTF-8" standalone="yes"?>
<Relationships xmlns="http://schemas.openxmlformats.org/package/2006/relationships"><Relationship Id="rId3" Type="http://schemas.openxmlformats.org/officeDocument/2006/relationships/image" Target="../media/image694.png"/><Relationship Id="rId2" Type="http://schemas.openxmlformats.org/officeDocument/2006/relationships/notesSlide" Target="../notesSlides/notesSlide1382.xml"/><Relationship Id="rId1" Type="http://schemas.openxmlformats.org/officeDocument/2006/relationships/slideLayout" Target="../slideLayouts/slideLayout15.xml"/><Relationship Id="rId4" Type="http://schemas.openxmlformats.org/officeDocument/2006/relationships/image" Target="../media/image695.png"/></Relationships>
</file>

<file path=ppt/slides/_rels/slide1383.xml.rels><?xml version="1.0" encoding="UTF-8" standalone="yes"?>
<Relationships xmlns="http://schemas.openxmlformats.org/package/2006/relationships"><Relationship Id="rId3" Type="http://schemas.openxmlformats.org/officeDocument/2006/relationships/image" Target="../media/image696.png"/><Relationship Id="rId2" Type="http://schemas.openxmlformats.org/officeDocument/2006/relationships/notesSlide" Target="../notesSlides/notesSlide1383.xml"/><Relationship Id="rId1" Type="http://schemas.openxmlformats.org/officeDocument/2006/relationships/slideLayout" Target="../slideLayouts/slideLayout15.xml"/><Relationship Id="rId4" Type="http://schemas.openxmlformats.org/officeDocument/2006/relationships/image" Target="../media/image697.png"/></Relationships>
</file>

<file path=ppt/slides/_rels/slide1384.xml.rels><?xml version="1.0" encoding="UTF-8" standalone="yes"?>
<Relationships xmlns="http://schemas.openxmlformats.org/package/2006/relationships"><Relationship Id="rId3" Type="http://schemas.openxmlformats.org/officeDocument/2006/relationships/image" Target="../media/image698.png"/><Relationship Id="rId2" Type="http://schemas.openxmlformats.org/officeDocument/2006/relationships/notesSlide" Target="../notesSlides/notesSlide1384.xml"/><Relationship Id="rId1" Type="http://schemas.openxmlformats.org/officeDocument/2006/relationships/slideLayout" Target="../slideLayouts/slideLayout15.xml"/><Relationship Id="rId4" Type="http://schemas.openxmlformats.org/officeDocument/2006/relationships/image" Target="../media/image699.png"/></Relationships>
</file>

<file path=ppt/slides/_rels/slide1385.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385.xml"/><Relationship Id="rId1" Type="http://schemas.openxmlformats.org/officeDocument/2006/relationships/slideLayout" Target="../slideLayouts/slideLayout15.xml"/></Relationships>
</file>

<file path=ppt/slides/_rels/slide1386.xml.rels><?xml version="1.0" encoding="UTF-8" standalone="yes"?>
<Relationships xmlns="http://schemas.openxmlformats.org/package/2006/relationships"><Relationship Id="rId2" Type="http://schemas.openxmlformats.org/officeDocument/2006/relationships/notesSlide" Target="../notesSlides/notesSlide1386.xml"/><Relationship Id="rId1" Type="http://schemas.openxmlformats.org/officeDocument/2006/relationships/slideLayout" Target="../slideLayouts/slideLayout16.xml"/></Relationships>
</file>

<file path=ppt/slides/_rels/slide1387.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notesSlide" Target="../notesSlides/notesSlide1387.xml"/><Relationship Id="rId1" Type="http://schemas.openxmlformats.org/officeDocument/2006/relationships/slideLayout" Target="../slideLayouts/slideLayout14.xml"/></Relationships>
</file>

<file path=ppt/slides/_rels/slide1388.xml.rels><?xml version="1.0" encoding="UTF-8" standalone="yes"?>
<Relationships xmlns="http://schemas.openxmlformats.org/package/2006/relationships"><Relationship Id="rId2" Type="http://schemas.openxmlformats.org/officeDocument/2006/relationships/notesSlide" Target="../notesSlides/notesSlide1388.xml"/><Relationship Id="rId1" Type="http://schemas.openxmlformats.org/officeDocument/2006/relationships/slideLayout" Target="../slideLayouts/slideLayout14.xml"/></Relationships>
</file>

<file path=ppt/slides/_rels/slide1389.xml.rels><?xml version="1.0" encoding="UTF-8" standalone="yes"?>
<Relationships xmlns="http://schemas.openxmlformats.org/package/2006/relationships"><Relationship Id="rId3" Type="http://schemas.openxmlformats.org/officeDocument/2006/relationships/image" Target="../media/image702.png"/><Relationship Id="rId2" Type="http://schemas.openxmlformats.org/officeDocument/2006/relationships/notesSlide" Target="../notesSlides/notesSlide1389.xml"/><Relationship Id="rId1" Type="http://schemas.openxmlformats.org/officeDocument/2006/relationships/slideLayout" Target="../slideLayouts/slideLayout19.xml"/><Relationship Id="rId5" Type="http://schemas.openxmlformats.org/officeDocument/2006/relationships/image" Target="../media/image703.png"/><Relationship Id="rId4" Type="http://schemas.openxmlformats.org/officeDocument/2006/relationships/image" Target="../media/image700.png"/></Relationships>
</file>

<file path=ppt/slides/_rels/slide1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9.xml"/><Relationship Id="rId1" Type="http://schemas.openxmlformats.org/officeDocument/2006/relationships/slideLayout" Target="../slideLayouts/slideLayout17.xml"/></Relationships>
</file>

<file path=ppt/slides/_rels/slide1390.xml.rels><?xml version="1.0" encoding="UTF-8" standalone="yes"?>
<Relationships xmlns="http://schemas.openxmlformats.org/package/2006/relationships"><Relationship Id="rId2" Type="http://schemas.openxmlformats.org/officeDocument/2006/relationships/notesSlide" Target="../notesSlides/notesSlide1390.xml"/><Relationship Id="rId1" Type="http://schemas.openxmlformats.org/officeDocument/2006/relationships/slideLayout" Target="../slideLayouts/slideLayout14.xml"/></Relationships>
</file>

<file path=ppt/slides/_rels/slide1391.xml.rels><?xml version="1.0" encoding="UTF-8" standalone="yes"?>
<Relationships xmlns="http://schemas.openxmlformats.org/package/2006/relationships"><Relationship Id="rId2" Type="http://schemas.openxmlformats.org/officeDocument/2006/relationships/notesSlide" Target="../notesSlides/notesSlide1391.xml"/><Relationship Id="rId1" Type="http://schemas.openxmlformats.org/officeDocument/2006/relationships/slideLayout" Target="../slideLayouts/slideLayout17.xml"/></Relationships>
</file>

<file path=ppt/slides/_rels/slide13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92.xml"/><Relationship Id="rId1" Type="http://schemas.openxmlformats.org/officeDocument/2006/relationships/slideLayout" Target="../slideLayouts/slideLayout1.xml"/></Relationships>
</file>

<file path=ppt/slides/_rels/slide13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9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394.xml.rels><?xml version="1.0" encoding="UTF-8" standalone="yes"?>
<Relationships xmlns="http://schemas.openxmlformats.org/package/2006/relationships"><Relationship Id="rId2" Type="http://schemas.openxmlformats.org/officeDocument/2006/relationships/notesSlide" Target="../notesSlides/notesSlide1394.xml"/><Relationship Id="rId1" Type="http://schemas.openxmlformats.org/officeDocument/2006/relationships/slideLayout" Target="../slideLayouts/slideLayout13.xml"/></Relationships>
</file>

<file path=ppt/slides/_rels/slide1395.xml.rels><?xml version="1.0" encoding="UTF-8" standalone="yes"?>
<Relationships xmlns="http://schemas.openxmlformats.org/package/2006/relationships"><Relationship Id="rId2" Type="http://schemas.openxmlformats.org/officeDocument/2006/relationships/notesSlide" Target="../notesSlides/notesSlide1395.xml"/><Relationship Id="rId1" Type="http://schemas.openxmlformats.org/officeDocument/2006/relationships/slideLayout" Target="../slideLayouts/slideLayout13.xml"/></Relationships>
</file>

<file path=ppt/slides/_rels/slide1396.xml.rels><?xml version="1.0" encoding="UTF-8" standalone="yes"?>
<Relationships xmlns="http://schemas.openxmlformats.org/package/2006/relationships"><Relationship Id="rId3" Type="http://schemas.openxmlformats.org/officeDocument/2006/relationships/image" Target="../media/image704.png"/><Relationship Id="rId2" Type="http://schemas.openxmlformats.org/officeDocument/2006/relationships/notesSlide" Target="../notesSlides/notesSlide1396.xml"/><Relationship Id="rId1" Type="http://schemas.openxmlformats.org/officeDocument/2006/relationships/slideLayout" Target="../slideLayouts/slideLayout19.xml"/></Relationships>
</file>

<file path=ppt/slides/_rels/slide1397.xml.rels><?xml version="1.0" encoding="UTF-8" standalone="yes"?>
<Relationships xmlns="http://schemas.openxmlformats.org/package/2006/relationships"><Relationship Id="rId2" Type="http://schemas.openxmlformats.org/officeDocument/2006/relationships/notesSlide" Target="../notesSlides/notesSlide1397.xml"/><Relationship Id="rId1" Type="http://schemas.openxmlformats.org/officeDocument/2006/relationships/slideLayout" Target="../slideLayouts/slideLayout14.xml"/></Relationships>
</file>

<file path=ppt/slides/_rels/slide1398.xml.rels><?xml version="1.0" encoding="UTF-8" standalone="yes"?>
<Relationships xmlns="http://schemas.openxmlformats.org/package/2006/relationships"><Relationship Id="rId2" Type="http://schemas.openxmlformats.org/officeDocument/2006/relationships/notesSlide" Target="../notesSlides/notesSlide1398.xml"/><Relationship Id="rId1" Type="http://schemas.openxmlformats.org/officeDocument/2006/relationships/slideLayout" Target="../slideLayouts/slideLayout21.xml"/></Relationships>
</file>

<file path=ppt/slides/_rels/slide1399.xml.rels><?xml version="1.0" encoding="UTF-8" standalone="yes"?>
<Relationships xmlns="http://schemas.openxmlformats.org/package/2006/relationships"><Relationship Id="rId3" Type="http://schemas.openxmlformats.org/officeDocument/2006/relationships/image" Target="../media/image705.png"/><Relationship Id="rId2" Type="http://schemas.openxmlformats.org/officeDocument/2006/relationships/notesSlide" Target="../notesSlides/notesSlide139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0.xml"/><Relationship Id="rId1" Type="http://schemas.openxmlformats.org/officeDocument/2006/relationships/slideLayout" Target="../slideLayouts/slideLayout19.xml"/></Relationships>
</file>

<file path=ppt/slides/_rels/slide1400.xml.rels><?xml version="1.0" encoding="UTF-8" standalone="yes"?>
<Relationships xmlns="http://schemas.openxmlformats.org/package/2006/relationships"><Relationship Id="rId3" Type="http://schemas.openxmlformats.org/officeDocument/2006/relationships/image" Target="../media/image706.png"/><Relationship Id="rId2" Type="http://schemas.openxmlformats.org/officeDocument/2006/relationships/notesSlide" Target="../notesSlides/notesSlide1400.xml"/><Relationship Id="rId1" Type="http://schemas.openxmlformats.org/officeDocument/2006/relationships/slideLayout" Target="../slideLayouts/slideLayout19.xml"/><Relationship Id="rId4" Type="http://schemas.openxmlformats.org/officeDocument/2006/relationships/hyperlink" Target="https://fakerjs.dev/api/" TargetMode="External"/></Relationships>
</file>

<file path=ppt/slides/_rels/slide1401.xml.rels><?xml version="1.0" encoding="UTF-8" standalone="yes"?>
<Relationships xmlns="http://schemas.openxmlformats.org/package/2006/relationships"><Relationship Id="rId3" Type="http://schemas.openxmlformats.org/officeDocument/2006/relationships/image" Target="../media/image707.png"/><Relationship Id="rId2" Type="http://schemas.openxmlformats.org/officeDocument/2006/relationships/notesSlide" Target="../notesSlides/notesSlide1401.xml"/><Relationship Id="rId1" Type="http://schemas.openxmlformats.org/officeDocument/2006/relationships/slideLayout" Target="../slideLayouts/slideLayout19.xml"/></Relationships>
</file>

<file path=ppt/slides/_rels/slide14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02.xml"/><Relationship Id="rId1" Type="http://schemas.openxmlformats.org/officeDocument/2006/relationships/slideLayout" Target="../slideLayouts/slideLayout23.xml"/></Relationships>
</file>

<file path=ppt/slides/_rels/slide14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03.xml"/><Relationship Id="rId1" Type="http://schemas.openxmlformats.org/officeDocument/2006/relationships/slideLayout" Target="../slideLayouts/slideLayout14.xml"/></Relationships>
</file>

<file path=ppt/slides/_rels/slide1404.xml.rels><?xml version="1.0" encoding="UTF-8" standalone="yes"?>
<Relationships xmlns="http://schemas.openxmlformats.org/package/2006/relationships"><Relationship Id="rId3" Type="http://schemas.openxmlformats.org/officeDocument/2006/relationships/image" Target="../media/image708.png"/><Relationship Id="rId2" Type="http://schemas.openxmlformats.org/officeDocument/2006/relationships/notesSlide" Target="../notesSlides/notesSlide1404.xml"/><Relationship Id="rId1" Type="http://schemas.openxmlformats.org/officeDocument/2006/relationships/slideLayout" Target="../slideLayouts/slideLayout19.xml"/></Relationships>
</file>

<file path=ppt/slides/_rels/slide1405.xml.rels><?xml version="1.0" encoding="UTF-8" standalone="yes"?>
<Relationships xmlns="http://schemas.openxmlformats.org/package/2006/relationships"><Relationship Id="rId3" Type="http://schemas.openxmlformats.org/officeDocument/2006/relationships/image" Target="../media/image709.png"/><Relationship Id="rId2" Type="http://schemas.openxmlformats.org/officeDocument/2006/relationships/notesSlide" Target="../notesSlides/notesSlide1405.xml"/><Relationship Id="rId1" Type="http://schemas.openxmlformats.org/officeDocument/2006/relationships/slideLayout" Target="../slideLayouts/slideLayout19.xml"/></Relationships>
</file>

<file path=ppt/slides/_rels/slide140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406.xml"/><Relationship Id="rId1" Type="http://schemas.openxmlformats.org/officeDocument/2006/relationships/slideLayout" Target="../slideLayouts/slideLayout19.xml"/><Relationship Id="rId4" Type="http://schemas.openxmlformats.org/officeDocument/2006/relationships/image" Target="../media/image711.png"/></Relationships>
</file>

<file path=ppt/slides/_rels/slide1407.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notesSlide" Target="../notesSlides/notesSlide1407.xml"/><Relationship Id="rId1" Type="http://schemas.openxmlformats.org/officeDocument/2006/relationships/slideLayout" Target="../slideLayouts/slideLayout19.xml"/></Relationships>
</file>

<file path=ppt/slides/_rels/slide1408.xml.rels><?xml version="1.0" encoding="UTF-8" standalone="yes"?>
<Relationships xmlns="http://schemas.openxmlformats.org/package/2006/relationships"><Relationship Id="rId3" Type="http://schemas.openxmlformats.org/officeDocument/2006/relationships/image" Target="../media/image713.png"/><Relationship Id="rId2" Type="http://schemas.openxmlformats.org/officeDocument/2006/relationships/notesSlide" Target="../notesSlides/notesSlide1408.xml"/><Relationship Id="rId1" Type="http://schemas.openxmlformats.org/officeDocument/2006/relationships/slideLayout" Target="../slideLayouts/slideLayout19.xml"/></Relationships>
</file>

<file path=ppt/slides/_rels/slide14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09.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1.xml"/><Relationship Id="rId1" Type="http://schemas.openxmlformats.org/officeDocument/2006/relationships/slideLayout" Target="../slideLayouts/slideLayout17.xml"/></Relationships>
</file>

<file path=ppt/slides/_rels/slide14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10.xml"/><Relationship Id="rId1" Type="http://schemas.openxmlformats.org/officeDocument/2006/relationships/slideLayout" Target="../slideLayouts/slideLayout14.xml"/><Relationship Id="rId5" Type="http://schemas.openxmlformats.org/officeDocument/2006/relationships/hyperlink" Target="https://fakerjs.dev/api/" TargetMode="External"/><Relationship Id="rId4" Type="http://schemas.openxmlformats.org/officeDocument/2006/relationships/image" Target="../media/image2.png"/></Relationships>
</file>

<file path=ppt/slides/_rels/slide1411.xml.rels><?xml version="1.0" encoding="UTF-8" standalone="yes"?>
<Relationships xmlns="http://schemas.openxmlformats.org/package/2006/relationships"><Relationship Id="rId3" Type="http://schemas.openxmlformats.org/officeDocument/2006/relationships/image" Target="../media/image707.png"/><Relationship Id="rId2" Type="http://schemas.openxmlformats.org/officeDocument/2006/relationships/notesSlide" Target="../notesSlides/notesSlide1411.xml"/><Relationship Id="rId1" Type="http://schemas.openxmlformats.org/officeDocument/2006/relationships/slideLayout" Target="../slideLayouts/slideLayout19.xml"/></Relationships>
</file>

<file path=ppt/slides/_rels/slide14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446.xml"/><Relationship Id="rId2" Type="http://schemas.openxmlformats.org/officeDocument/2006/relationships/notesSlide" Target="../notesSlides/notesSlide1412.xml"/><Relationship Id="rId1" Type="http://schemas.openxmlformats.org/officeDocument/2006/relationships/slideLayout" Target="../slideLayouts/slideLayout17.xml"/><Relationship Id="rId6" Type="http://schemas.openxmlformats.org/officeDocument/2006/relationships/slide" Target="slide1439.xml"/><Relationship Id="rId5" Type="http://schemas.openxmlformats.org/officeDocument/2006/relationships/slide" Target="slide1415.xml"/><Relationship Id="rId4" Type="http://schemas.openxmlformats.org/officeDocument/2006/relationships/image" Target="../media/image17.png"/></Relationships>
</file>

<file path=ppt/slides/_rels/slide14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13.xml"/><Relationship Id="rId1" Type="http://schemas.openxmlformats.org/officeDocument/2006/relationships/slideLayout" Target="../slideLayouts/slideLayout20.xml"/></Relationships>
</file>

<file path=ppt/slides/_rels/slide14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14.xml"/><Relationship Id="rId1" Type="http://schemas.openxmlformats.org/officeDocument/2006/relationships/slideLayout" Target="../slideLayouts/slideLayout14.xml"/></Relationships>
</file>

<file path=ppt/slides/_rels/slide1415.xml.rels><?xml version="1.0" encoding="UTF-8" standalone="yes"?>
<Relationships xmlns="http://schemas.openxmlformats.org/package/2006/relationships"><Relationship Id="rId2" Type="http://schemas.openxmlformats.org/officeDocument/2006/relationships/notesSlide" Target="../notesSlides/notesSlide1415.xml"/><Relationship Id="rId1" Type="http://schemas.openxmlformats.org/officeDocument/2006/relationships/slideLayout" Target="../slideLayouts/slideLayout17.xml"/></Relationships>
</file>

<file path=ppt/slides/_rels/slide1416.xml.rels><?xml version="1.0" encoding="UTF-8" standalone="yes"?>
<Relationships xmlns="http://schemas.openxmlformats.org/package/2006/relationships"><Relationship Id="rId3" Type="http://schemas.openxmlformats.org/officeDocument/2006/relationships/image" Target="../media/image714.png"/><Relationship Id="rId2" Type="http://schemas.openxmlformats.org/officeDocument/2006/relationships/notesSlide" Target="../notesSlides/notesSlide1416.xml"/><Relationship Id="rId1" Type="http://schemas.openxmlformats.org/officeDocument/2006/relationships/slideLayout" Target="../slideLayouts/slideLayout15.xml"/></Relationships>
</file>

<file path=ppt/slides/_rels/slide1417.xml.rels><?xml version="1.0" encoding="UTF-8" standalone="yes"?>
<Relationships xmlns="http://schemas.openxmlformats.org/package/2006/relationships"><Relationship Id="rId2" Type="http://schemas.openxmlformats.org/officeDocument/2006/relationships/notesSlide" Target="../notesSlides/notesSlide1417.xml"/><Relationship Id="rId1" Type="http://schemas.openxmlformats.org/officeDocument/2006/relationships/slideLayout" Target="../slideLayouts/slideLayout14.xml"/></Relationships>
</file>

<file path=ppt/slides/_rels/slide1418.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notesSlide" Target="../notesSlides/notesSlide1418.xml"/><Relationship Id="rId1" Type="http://schemas.openxmlformats.org/officeDocument/2006/relationships/slideLayout" Target="../slideLayouts/slideLayout19.xml"/></Relationships>
</file>

<file path=ppt/slides/_rels/slide1419.xml.rels><?xml version="1.0" encoding="UTF-8" standalone="yes"?>
<Relationships xmlns="http://schemas.openxmlformats.org/package/2006/relationships"><Relationship Id="rId3" Type="http://schemas.openxmlformats.org/officeDocument/2006/relationships/image" Target="../media/image716.png"/><Relationship Id="rId2" Type="http://schemas.openxmlformats.org/officeDocument/2006/relationships/notesSlide" Target="../notesSlides/notesSlide1419.xml"/><Relationship Id="rId1" Type="http://schemas.openxmlformats.org/officeDocument/2006/relationships/slideLayout" Target="../slideLayouts/slideLayout19.xml"/><Relationship Id="rId4" Type="http://schemas.openxmlformats.org/officeDocument/2006/relationships/image" Target="../media/image717.png"/></Relationships>
</file>

<file path=ppt/slides/_rels/slide1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2.xml"/><Relationship Id="rId1" Type="http://schemas.openxmlformats.org/officeDocument/2006/relationships/slideLayout" Target="../slideLayouts/slideLayout19.xml"/></Relationships>
</file>

<file path=ppt/slides/_rels/slide1420.xml.rels><?xml version="1.0" encoding="UTF-8" standalone="yes"?>
<Relationships xmlns="http://schemas.openxmlformats.org/package/2006/relationships"><Relationship Id="rId2" Type="http://schemas.openxmlformats.org/officeDocument/2006/relationships/notesSlide" Target="../notesSlides/notesSlide1420.xml"/><Relationship Id="rId1" Type="http://schemas.openxmlformats.org/officeDocument/2006/relationships/slideLayout" Target="../slideLayouts/slideLayout19.xml"/></Relationships>
</file>

<file path=ppt/slides/_rels/slide1421.xml.rels><?xml version="1.0" encoding="UTF-8" standalone="yes"?>
<Relationships xmlns="http://schemas.openxmlformats.org/package/2006/relationships"><Relationship Id="rId3" Type="http://schemas.openxmlformats.org/officeDocument/2006/relationships/image" Target="../media/image718.png"/><Relationship Id="rId2" Type="http://schemas.openxmlformats.org/officeDocument/2006/relationships/notesSlide" Target="../notesSlides/notesSlide1421.xml"/><Relationship Id="rId1" Type="http://schemas.openxmlformats.org/officeDocument/2006/relationships/slideLayout" Target="../slideLayouts/slideLayout19.xml"/></Relationships>
</file>

<file path=ppt/slides/_rels/slide1422.xml.rels><?xml version="1.0" encoding="UTF-8" standalone="yes"?>
<Relationships xmlns="http://schemas.openxmlformats.org/package/2006/relationships"><Relationship Id="rId3" Type="http://schemas.openxmlformats.org/officeDocument/2006/relationships/image" Target="../media/image719.png"/><Relationship Id="rId2" Type="http://schemas.openxmlformats.org/officeDocument/2006/relationships/notesSlide" Target="../notesSlides/notesSlide1422.xml"/><Relationship Id="rId1" Type="http://schemas.openxmlformats.org/officeDocument/2006/relationships/slideLayout" Target="../slideLayouts/slideLayout19.xml"/></Relationships>
</file>

<file path=ppt/slides/_rels/slide1423.xml.rels><?xml version="1.0" encoding="UTF-8" standalone="yes"?>
<Relationships xmlns="http://schemas.openxmlformats.org/package/2006/relationships"><Relationship Id="rId2" Type="http://schemas.openxmlformats.org/officeDocument/2006/relationships/notesSlide" Target="../notesSlides/notesSlide1423.xml"/><Relationship Id="rId1" Type="http://schemas.openxmlformats.org/officeDocument/2006/relationships/slideLayout" Target="../slideLayouts/slideLayout19.xml"/></Relationships>
</file>

<file path=ppt/slides/_rels/slide1424.xml.rels><?xml version="1.0" encoding="UTF-8" standalone="yes"?>
<Relationships xmlns="http://schemas.openxmlformats.org/package/2006/relationships"><Relationship Id="rId2" Type="http://schemas.openxmlformats.org/officeDocument/2006/relationships/notesSlide" Target="../notesSlides/notesSlide1424.xml"/><Relationship Id="rId1" Type="http://schemas.openxmlformats.org/officeDocument/2006/relationships/slideLayout" Target="../slideLayouts/slideLayout19.xml"/></Relationships>
</file>

<file path=ppt/slides/_rels/slide1425.xml.rels><?xml version="1.0" encoding="UTF-8" standalone="yes"?>
<Relationships xmlns="http://schemas.openxmlformats.org/package/2006/relationships"><Relationship Id="rId2" Type="http://schemas.openxmlformats.org/officeDocument/2006/relationships/notesSlide" Target="../notesSlides/notesSlide1425.xml"/><Relationship Id="rId1" Type="http://schemas.openxmlformats.org/officeDocument/2006/relationships/slideLayout" Target="../slideLayouts/slideLayout19.xml"/></Relationships>
</file>

<file path=ppt/slides/_rels/slide1426.xml.rels><?xml version="1.0" encoding="UTF-8" standalone="yes"?>
<Relationships xmlns="http://schemas.openxmlformats.org/package/2006/relationships"><Relationship Id="rId2" Type="http://schemas.openxmlformats.org/officeDocument/2006/relationships/notesSlide" Target="../notesSlides/notesSlide1426.xml"/><Relationship Id="rId1" Type="http://schemas.openxmlformats.org/officeDocument/2006/relationships/slideLayout" Target="../slideLayouts/slideLayout19.xml"/></Relationships>
</file>

<file path=ppt/slides/_rels/slide1427.xml.rels><?xml version="1.0" encoding="UTF-8" standalone="yes"?>
<Relationships xmlns="http://schemas.openxmlformats.org/package/2006/relationships"><Relationship Id="rId2" Type="http://schemas.openxmlformats.org/officeDocument/2006/relationships/notesSlide" Target="../notesSlides/notesSlide1427.xml"/><Relationship Id="rId1" Type="http://schemas.openxmlformats.org/officeDocument/2006/relationships/slideLayout" Target="../slideLayouts/slideLayout17.xml"/></Relationships>
</file>

<file path=ppt/slides/_rels/slide1428.xml.rels><?xml version="1.0" encoding="UTF-8" standalone="yes"?>
<Relationships xmlns="http://schemas.openxmlformats.org/package/2006/relationships"><Relationship Id="rId2" Type="http://schemas.openxmlformats.org/officeDocument/2006/relationships/notesSlide" Target="../notesSlides/notesSlide1428.xml"/><Relationship Id="rId1" Type="http://schemas.openxmlformats.org/officeDocument/2006/relationships/slideLayout" Target="../slideLayouts/slideLayout16.xml"/></Relationships>
</file>

<file path=ppt/slides/_rels/slide1429.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1429.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30.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1430.xml"/><Relationship Id="rId1" Type="http://schemas.openxmlformats.org/officeDocument/2006/relationships/slideLayout" Target="../slideLayouts/slideLayout15.xml"/><Relationship Id="rId4" Type="http://schemas.openxmlformats.org/officeDocument/2006/relationships/image" Target="../media/image722.png"/></Relationships>
</file>

<file path=ppt/slides/_rels/slide14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31.xml"/><Relationship Id="rId1" Type="http://schemas.openxmlformats.org/officeDocument/2006/relationships/slideLayout" Target="../slideLayouts/slideLayout17.xml"/></Relationships>
</file>

<file path=ppt/slides/_rels/slide1432.xml.rels><?xml version="1.0" encoding="UTF-8" standalone="yes"?>
<Relationships xmlns="http://schemas.openxmlformats.org/package/2006/relationships"><Relationship Id="rId3" Type="http://schemas.openxmlformats.org/officeDocument/2006/relationships/image" Target="../media/image723.png"/><Relationship Id="rId2" Type="http://schemas.openxmlformats.org/officeDocument/2006/relationships/notesSlide" Target="../notesSlides/notesSlide1432.xml"/><Relationship Id="rId1" Type="http://schemas.openxmlformats.org/officeDocument/2006/relationships/slideLayout" Target="../slideLayouts/slideLayout14.xml"/></Relationships>
</file>

<file path=ppt/slides/_rels/slide1433.xml.rels><?xml version="1.0" encoding="UTF-8" standalone="yes"?>
<Relationships xmlns="http://schemas.openxmlformats.org/package/2006/relationships"><Relationship Id="rId3" Type="http://schemas.openxmlformats.org/officeDocument/2006/relationships/image" Target="../media/image724.png"/><Relationship Id="rId2" Type="http://schemas.openxmlformats.org/officeDocument/2006/relationships/notesSlide" Target="../notesSlides/notesSlide1433.xml"/><Relationship Id="rId1" Type="http://schemas.openxmlformats.org/officeDocument/2006/relationships/slideLayout" Target="../slideLayouts/slideLayout14.xml"/></Relationships>
</file>

<file path=ppt/slides/_rels/slide1434.xml.rels><?xml version="1.0" encoding="UTF-8" standalone="yes"?>
<Relationships xmlns="http://schemas.openxmlformats.org/package/2006/relationships"><Relationship Id="rId3" Type="http://schemas.openxmlformats.org/officeDocument/2006/relationships/image" Target="../media/image724.png"/><Relationship Id="rId2" Type="http://schemas.openxmlformats.org/officeDocument/2006/relationships/notesSlide" Target="../notesSlides/notesSlide1434.xml"/><Relationship Id="rId1" Type="http://schemas.openxmlformats.org/officeDocument/2006/relationships/slideLayout" Target="../slideLayouts/slideLayout14.xml"/></Relationships>
</file>

<file path=ppt/slides/_rels/slide1435.xml.rels><?xml version="1.0" encoding="UTF-8" standalone="yes"?>
<Relationships xmlns="http://schemas.openxmlformats.org/package/2006/relationships"><Relationship Id="rId3" Type="http://schemas.openxmlformats.org/officeDocument/2006/relationships/image" Target="../media/image725.png"/><Relationship Id="rId2" Type="http://schemas.openxmlformats.org/officeDocument/2006/relationships/notesSlide" Target="../notesSlides/notesSlide1435.xml"/><Relationship Id="rId1" Type="http://schemas.openxmlformats.org/officeDocument/2006/relationships/slideLayout" Target="../slideLayouts/slideLayout14.xml"/></Relationships>
</file>

<file path=ppt/slides/_rels/slide1436.xml.rels><?xml version="1.0" encoding="UTF-8" standalone="yes"?>
<Relationships xmlns="http://schemas.openxmlformats.org/package/2006/relationships"><Relationship Id="rId3" Type="http://schemas.openxmlformats.org/officeDocument/2006/relationships/image" Target="../media/image726.png"/><Relationship Id="rId2" Type="http://schemas.openxmlformats.org/officeDocument/2006/relationships/notesSlide" Target="../notesSlides/notesSlide1436.xml"/><Relationship Id="rId1" Type="http://schemas.openxmlformats.org/officeDocument/2006/relationships/slideLayout" Target="../slideLayouts/slideLayout14.xml"/></Relationships>
</file>

<file path=ppt/slides/_rels/slide1437.xml.rels><?xml version="1.0" encoding="UTF-8" standalone="yes"?>
<Relationships xmlns="http://schemas.openxmlformats.org/package/2006/relationships"><Relationship Id="rId3" Type="http://schemas.openxmlformats.org/officeDocument/2006/relationships/image" Target="../media/image727.png"/><Relationship Id="rId2" Type="http://schemas.openxmlformats.org/officeDocument/2006/relationships/notesSlide" Target="../notesSlides/notesSlide1437.xml"/><Relationship Id="rId1" Type="http://schemas.openxmlformats.org/officeDocument/2006/relationships/slideLayout" Target="../slideLayouts/slideLayout14.xml"/></Relationships>
</file>

<file path=ppt/slides/_rels/slide1438.xml.rels><?xml version="1.0" encoding="UTF-8" standalone="yes"?>
<Relationships xmlns="http://schemas.openxmlformats.org/package/2006/relationships"><Relationship Id="rId2" Type="http://schemas.openxmlformats.org/officeDocument/2006/relationships/notesSlide" Target="../notesSlides/notesSlide1438.xml"/><Relationship Id="rId1" Type="http://schemas.openxmlformats.org/officeDocument/2006/relationships/slideLayout" Target="../slideLayouts/slideLayout13.xml"/></Relationships>
</file>

<file path=ppt/slides/_rels/slide1439.xml.rels><?xml version="1.0" encoding="UTF-8" standalone="yes"?>
<Relationships xmlns="http://schemas.openxmlformats.org/package/2006/relationships"><Relationship Id="rId2" Type="http://schemas.openxmlformats.org/officeDocument/2006/relationships/notesSlide" Target="../notesSlides/notesSlide1439.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4.xml"/><Relationship Id="rId1" Type="http://schemas.openxmlformats.org/officeDocument/2006/relationships/slideLayout" Target="../slideLayouts/slideLayout19.xml"/></Relationships>
</file>

<file path=ppt/slides/_rels/slide1440.xml.rels><?xml version="1.0" encoding="UTF-8" standalone="yes"?>
<Relationships xmlns="http://schemas.openxmlformats.org/package/2006/relationships"><Relationship Id="rId2" Type="http://schemas.openxmlformats.org/officeDocument/2006/relationships/notesSlide" Target="../notesSlides/notesSlide1440.xml"/><Relationship Id="rId1" Type="http://schemas.openxmlformats.org/officeDocument/2006/relationships/slideLayout" Target="../slideLayouts/slideLayout14.xml"/></Relationships>
</file>

<file path=ppt/slides/_rels/slide1441.xml.rels><?xml version="1.0" encoding="UTF-8" standalone="yes"?>
<Relationships xmlns="http://schemas.openxmlformats.org/package/2006/relationships"><Relationship Id="rId3" Type="http://schemas.openxmlformats.org/officeDocument/2006/relationships/image" Target="../media/image728.png"/><Relationship Id="rId2" Type="http://schemas.openxmlformats.org/officeDocument/2006/relationships/notesSlide" Target="../notesSlides/notesSlide1441.xml"/><Relationship Id="rId1" Type="http://schemas.openxmlformats.org/officeDocument/2006/relationships/slideLayout" Target="../slideLayouts/slideLayout14.xml"/></Relationships>
</file>

<file path=ppt/slides/_rels/slide1442.xml.rels><?xml version="1.0" encoding="UTF-8" standalone="yes"?>
<Relationships xmlns="http://schemas.openxmlformats.org/package/2006/relationships"><Relationship Id="rId3" Type="http://schemas.openxmlformats.org/officeDocument/2006/relationships/image" Target="../media/image729.png"/><Relationship Id="rId2" Type="http://schemas.openxmlformats.org/officeDocument/2006/relationships/notesSlide" Target="../notesSlides/notesSlide1442.xml"/><Relationship Id="rId1" Type="http://schemas.openxmlformats.org/officeDocument/2006/relationships/slideLayout" Target="../slideLayouts/slideLayout14.xml"/></Relationships>
</file>

<file path=ppt/slides/_rels/slide144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1443.xml"/><Relationship Id="rId1" Type="http://schemas.openxmlformats.org/officeDocument/2006/relationships/slideLayout" Target="../slideLayouts/slideLayout14.xml"/></Relationships>
</file>

<file path=ppt/slides/_rels/slide1444.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notesSlide" Target="../notesSlides/notesSlide1444.xml"/><Relationship Id="rId1" Type="http://schemas.openxmlformats.org/officeDocument/2006/relationships/slideLayout" Target="../slideLayouts/slideLayout14.xml"/></Relationships>
</file>

<file path=ppt/slides/_rels/slide1445.xml.rels><?xml version="1.0" encoding="UTF-8" standalone="yes"?>
<Relationships xmlns="http://schemas.openxmlformats.org/package/2006/relationships"><Relationship Id="rId2" Type="http://schemas.openxmlformats.org/officeDocument/2006/relationships/notesSlide" Target="../notesSlides/notesSlide1445.xml"/><Relationship Id="rId1" Type="http://schemas.openxmlformats.org/officeDocument/2006/relationships/slideLayout" Target="../slideLayouts/slideLayout17.xml"/></Relationships>
</file>

<file path=ppt/slides/_rels/slide1446.xml.rels><?xml version="1.0" encoding="UTF-8" standalone="yes"?>
<Relationships xmlns="http://schemas.openxmlformats.org/package/2006/relationships"><Relationship Id="rId2" Type="http://schemas.openxmlformats.org/officeDocument/2006/relationships/notesSlide" Target="../notesSlides/notesSlide1446.xml"/><Relationship Id="rId1" Type="http://schemas.openxmlformats.org/officeDocument/2006/relationships/slideLayout" Target="../slideLayouts/slideLayout13.xml"/></Relationships>
</file>

<file path=ppt/slides/_rels/slide1447.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notesSlide" Target="../notesSlides/notesSlide1447.xml"/><Relationship Id="rId1" Type="http://schemas.openxmlformats.org/officeDocument/2006/relationships/slideLayout" Target="../slideLayouts/slideLayout15.xml"/></Relationships>
</file>

<file path=ppt/slides/_rels/slide1448.xml.rels><?xml version="1.0" encoding="UTF-8" standalone="yes"?>
<Relationships xmlns="http://schemas.openxmlformats.org/package/2006/relationships"><Relationship Id="rId2" Type="http://schemas.openxmlformats.org/officeDocument/2006/relationships/notesSlide" Target="../notesSlides/notesSlide1448.xml"/><Relationship Id="rId1" Type="http://schemas.openxmlformats.org/officeDocument/2006/relationships/slideLayout" Target="../slideLayouts/slideLayout14.xml"/></Relationships>
</file>

<file path=ppt/slides/_rels/slide14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49.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6.xml"/></Relationships>
</file>

<file path=ppt/slides/_rels/slide1450.xml.rels><?xml version="1.0" encoding="UTF-8" standalone="yes"?>
<Relationships xmlns="http://schemas.openxmlformats.org/package/2006/relationships"><Relationship Id="rId3" Type="http://schemas.openxmlformats.org/officeDocument/2006/relationships/image" Target="../media/image733.png"/><Relationship Id="rId2" Type="http://schemas.openxmlformats.org/officeDocument/2006/relationships/notesSlide" Target="../notesSlides/notesSlide1450.xml"/><Relationship Id="rId1" Type="http://schemas.openxmlformats.org/officeDocument/2006/relationships/slideLayout" Target="../slideLayouts/slideLayout14.xml"/></Relationships>
</file>

<file path=ppt/slides/_rels/slide1451.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notesSlide" Target="../notesSlides/notesSlide1451.xml"/><Relationship Id="rId1" Type="http://schemas.openxmlformats.org/officeDocument/2006/relationships/slideLayout" Target="../slideLayouts/slideLayout14.xml"/></Relationships>
</file>

<file path=ppt/slides/_rels/slide1452.xml.rels><?xml version="1.0" encoding="UTF-8" standalone="yes"?>
<Relationships xmlns="http://schemas.openxmlformats.org/package/2006/relationships"><Relationship Id="rId3" Type="http://schemas.openxmlformats.org/officeDocument/2006/relationships/image" Target="../media/image735.png"/><Relationship Id="rId2" Type="http://schemas.openxmlformats.org/officeDocument/2006/relationships/notesSlide" Target="../notesSlides/notesSlide1452.xml"/><Relationship Id="rId1" Type="http://schemas.openxmlformats.org/officeDocument/2006/relationships/slideLayout" Target="../slideLayouts/slideLayout14.xml"/></Relationships>
</file>

<file path=ppt/slides/_rels/slide1453.xml.rels><?xml version="1.0" encoding="UTF-8" standalone="yes"?>
<Relationships xmlns="http://schemas.openxmlformats.org/package/2006/relationships"><Relationship Id="rId3" Type="http://schemas.openxmlformats.org/officeDocument/2006/relationships/image" Target="../media/image736.png"/><Relationship Id="rId2" Type="http://schemas.openxmlformats.org/officeDocument/2006/relationships/notesSlide" Target="../notesSlides/notesSlide1453.xml"/><Relationship Id="rId1" Type="http://schemas.openxmlformats.org/officeDocument/2006/relationships/slideLayout" Target="../slideLayouts/slideLayout14.xml"/></Relationships>
</file>

<file path=ppt/slides/_rels/slide1454.xml.rels><?xml version="1.0" encoding="UTF-8" standalone="yes"?>
<Relationships xmlns="http://schemas.openxmlformats.org/package/2006/relationships"><Relationship Id="rId3" Type="http://schemas.openxmlformats.org/officeDocument/2006/relationships/image" Target="../media/image737.png"/><Relationship Id="rId2" Type="http://schemas.openxmlformats.org/officeDocument/2006/relationships/notesSlide" Target="../notesSlides/notesSlide1454.xml"/><Relationship Id="rId1" Type="http://schemas.openxmlformats.org/officeDocument/2006/relationships/slideLayout" Target="../slideLayouts/slideLayout14.xml"/></Relationships>
</file>

<file path=ppt/slides/_rels/slide1455.xml.rels><?xml version="1.0" encoding="UTF-8" standalone="yes"?>
<Relationships xmlns="http://schemas.openxmlformats.org/package/2006/relationships"><Relationship Id="rId3" Type="http://schemas.openxmlformats.org/officeDocument/2006/relationships/image" Target="../media/image738.png"/><Relationship Id="rId2" Type="http://schemas.openxmlformats.org/officeDocument/2006/relationships/notesSlide" Target="../notesSlides/notesSlide1455.xml"/><Relationship Id="rId1" Type="http://schemas.openxmlformats.org/officeDocument/2006/relationships/slideLayout" Target="../slideLayouts/slideLayout14.xml"/></Relationships>
</file>

<file path=ppt/slides/_rels/slide1456.xml.rels><?xml version="1.0" encoding="UTF-8" standalone="yes"?>
<Relationships xmlns="http://schemas.openxmlformats.org/package/2006/relationships"><Relationship Id="rId3" Type="http://schemas.openxmlformats.org/officeDocument/2006/relationships/image" Target="../media/image739.png"/><Relationship Id="rId2" Type="http://schemas.openxmlformats.org/officeDocument/2006/relationships/notesSlide" Target="../notesSlides/notesSlide1456.xml"/><Relationship Id="rId1" Type="http://schemas.openxmlformats.org/officeDocument/2006/relationships/slideLayout" Target="../slideLayouts/slideLayout14.xml"/></Relationships>
</file>

<file path=ppt/slides/_rels/slide1457.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457.xml"/><Relationship Id="rId1" Type="http://schemas.openxmlformats.org/officeDocument/2006/relationships/slideLayout" Target="../slideLayouts/slideLayout14.xml"/></Relationships>
</file>

<file path=ppt/slides/_rels/slide1458.xml.rels><?xml version="1.0" encoding="UTF-8" standalone="yes"?>
<Relationships xmlns="http://schemas.openxmlformats.org/package/2006/relationships"><Relationship Id="rId3" Type="http://schemas.openxmlformats.org/officeDocument/2006/relationships/image" Target="../media/image741.png"/><Relationship Id="rId2" Type="http://schemas.openxmlformats.org/officeDocument/2006/relationships/notesSlide" Target="../notesSlides/notesSlide1458.xml"/><Relationship Id="rId1" Type="http://schemas.openxmlformats.org/officeDocument/2006/relationships/slideLayout" Target="../slideLayouts/slideLayout14.xml"/><Relationship Id="rId4" Type="http://schemas.openxmlformats.org/officeDocument/2006/relationships/image" Target="../media/image742.png"/></Relationships>
</file>

<file path=ppt/slides/_rels/slide14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59.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6.xml"/><Relationship Id="rId1" Type="http://schemas.openxmlformats.org/officeDocument/2006/relationships/slideLayout" Target="../slideLayouts/slideLayout19.xml"/></Relationships>
</file>

<file path=ppt/slides/_rels/slide14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6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4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61.xml"/><Relationship Id="rId1" Type="http://schemas.openxmlformats.org/officeDocument/2006/relationships/slideLayout" Target="../slideLayouts/slideLayout1.xml"/></Relationships>
</file>

<file path=ppt/slides/_rels/slide14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6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4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63.xml"/><Relationship Id="rId1" Type="http://schemas.openxmlformats.org/officeDocument/2006/relationships/slideLayout" Target="../slideLayouts/slideLayout20.xml"/></Relationships>
</file>

<file path=ppt/slides/_rels/slide14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64.xml"/><Relationship Id="rId1" Type="http://schemas.openxmlformats.org/officeDocument/2006/relationships/slideLayout" Target="../slideLayouts/slideLayout14.xml"/></Relationships>
</file>

<file path=ppt/slides/_rels/slide1465.xml.rels><?xml version="1.0" encoding="UTF-8" standalone="yes"?>
<Relationships xmlns="http://schemas.openxmlformats.org/package/2006/relationships"><Relationship Id="rId2" Type="http://schemas.openxmlformats.org/officeDocument/2006/relationships/notesSlide" Target="../notesSlides/notesSlide1465.xml"/><Relationship Id="rId1" Type="http://schemas.openxmlformats.org/officeDocument/2006/relationships/slideLayout" Target="../slideLayouts/slideLayout14.xml"/></Relationships>
</file>

<file path=ppt/slides/_rels/slide1466.xml.rels><?xml version="1.0" encoding="UTF-8" standalone="yes"?>
<Relationships xmlns="http://schemas.openxmlformats.org/package/2006/relationships"><Relationship Id="rId2" Type="http://schemas.openxmlformats.org/officeDocument/2006/relationships/notesSlide" Target="../notesSlides/notesSlide1466.xml"/><Relationship Id="rId1" Type="http://schemas.openxmlformats.org/officeDocument/2006/relationships/slideLayout" Target="../slideLayouts/slideLayout17.xml"/></Relationships>
</file>

<file path=ppt/slides/_rels/slide1467.xml.rels><?xml version="1.0" encoding="UTF-8" standalone="yes"?>
<Relationships xmlns="http://schemas.openxmlformats.org/package/2006/relationships"><Relationship Id="rId3" Type="http://schemas.openxmlformats.org/officeDocument/2006/relationships/image" Target="../media/image743.png"/><Relationship Id="rId2" Type="http://schemas.openxmlformats.org/officeDocument/2006/relationships/notesSlide" Target="../notesSlides/notesSlide1467.xml"/><Relationship Id="rId1" Type="http://schemas.openxmlformats.org/officeDocument/2006/relationships/slideLayout" Target="../slideLayouts/slideLayout15.xml"/><Relationship Id="rId4" Type="http://schemas.openxmlformats.org/officeDocument/2006/relationships/image" Target="../media/image744.png"/></Relationships>
</file>

<file path=ppt/slides/_rels/slide14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68.xml"/><Relationship Id="rId1" Type="http://schemas.openxmlformats.org/officeDocument/2006/relationships/slideLayout" Target="../slideLayouts/slideLayout14.xml"/></Relationships>
</file>

<file path=ppt/slides/_rels/slide1469.xml.rels><?xml version="1.0" encoding="UTF-8" standalone="yes"?>
<Relationships xmlns="http://schemas.openxmlformats.org/package/2006/relationships"><Relationship Id="rId3" Type="http://schemas.openxmlformats.org/officeDocument/2006/relationships/hyperlink" Target="https://github.com/coreybutler/nvm-windows/releases" TargetMode="External"/><Relationship Id="rId2" Type="http://schemas.openxmlformats.org/officeDocument/2006/relationships/notesSlide" Target="../notesSlides/notesSlide1469.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7.xml"/><Relationship Id="rId1" Type="http://schemas.openxmlformats.org/officeDocument/2006/relationships/slideLayout" Target="../slideLayouts/slideLayout19.xml"/></Relationships>
</file>

<file path=ppt/slides/_rels/slide1470.xml.rels><?xml version="1.0" encoding="UTF-8" standalone="yes"?>
<Relationships xmlns="http://schemas.openxmlformats.org/package/2006/relationships"><Relationship Id="rId3" Type="http://schemas.openxmlformats.org/officeDocument/2006/relationships/image" Target="../media/image745.png"/><Relationship Id="rId2" Type="http://schemas.openxmlformats.org/officeDocument/2006/relationships/notesSlide" Target="../notesSlides/notesSlide1470.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1471.xml.rels><?xml version="1.0" encoding="UTF-8" standalone="yes"?>
<Relationships xmlns="http://schemas.openxmlformats.org/package/2006/relationships"><Relationship Id="rId3" Type="http://schemas.openxmlformats.org/officeDocument/2006/relationships/image" Target="../media/image746.png"/><Relationship Id="rId2" Type="http://schemas.openxmlformats.org/officeDocument/2006/relationships/notesSlide" Target="../notesSlides/notesSlide1471.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1472.xml.rels><?xml version="1.0" encoding="UTF-8" standalone="yes"?>
<Relationships xmlns="http://schemas.openxmlformats.org/package/2006/relationships"><Relationship Id="rId3" Type="http://schemas.openxmlformats.org/officeDocument/2006/relationships/image" Target="../media/image747.png"/><Relationship Id="rId2" Type="http://schemas.openxmlformats.org/officeDocument/2006/relationships/notesSlide" Target="../notesSlides/notesSlide1472.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749.png"/><Relationship Id="rId4" Type="http://schemas.openxmlformats.org/officeDocument/2006/relationships/image" Target="../media/image748.png"/></Relationships>
</file>

<file path=ppt/slides/_rels/slide147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473.xm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751.png"/></Relationships>
</file>

<file path=ppt/slides/_rels/slide1474.xml.rels><?xml version="1.0" encoding="UTF-8" standalone="yes"?>
<Relationships xmlns="http://schemas.openxmlformats.org/package/2006/relationships"><Relationship Id="rId3" Type="http://schemas.openxmlformats.org/officeDocument/2006/relationships/image" Target="../media/image752.png"/><Relationship Id="rId2" Type="http://schemas.openxmlformats.org/officeDocument/2006/relationships/notesSlide" Target="../notesSlides/notesSlide1474.xm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753.png"/></Relationships>
</file>

<file path=ppt/slides/_rels/slide1475.xml.rels><?xml version="1.0" encoding="UTF-8" standalone="yes"?>
<Relationships xmlns="http://schemas.openxmlformats.org/package/2006/relationships"><Relationship Id="rId3" Type="http://schemas.openxmlformats.org/officeDocument/2006/relationships/image" Target="../media/image754.png"/><Relationship Id="rId2" Type="http://schemas.openxmlformats.org/officeDocument/2006/relationships/notesSlide" Target="../notesSlides/notesSlide1475.xm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755.png"/></Relationships>
</file>

<file path=ppt/slides/_rels/slide1476.xml.rels><?xml version="1.0" encoding="UTF-8" standalone="yes"?>
<Relationships xmlns="http://schemas.openxmlformats.org/package/2006/relationships"><Relationship Id="rId3" Type="http://schemas.openxmlformats.org/officeDocument/2006/relationships/image" Target="../media/image756.png"/><Relationship Id="rId2" Type="http://schemas.openxmlformats.org/officeDocument/2006/relationships/notesSlide" Target="../notesSlides/notesSlide1476.xm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757.png"/></Relationships>
</file>

<file path=ppt/slides/_rels/slide14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77.xml"/><Relationship Id="rId1" Type="http://schemas.openxmlformats.org/officeDocument/2006/relationships/slideLayout" Target="../slideLayouts/slideLayout18.xml"/><Relationship Id="rId4" Type="http://schemas.openxmlformats.org/officeDocument/2006/relationships/hyperlink" Target="https://github.com/nvm-sh/nvm" TargetMode="External"/></Relationships>
</file>

<file path=ppt/slides/_rels/slide1478.xml.rels><?xml version="1.0" encoding="UTF-8" standalone="yes"?>
<Relationships xmlns="http://schemas.openxmlformats.org/package/2006/relationships"><Relationship Id="rId3" Type="http://schemas.openxmlformats.org/officeDocument/2006/relationships/image" Target="../media/image758.png"/><Relationship Id="rId2" Type="http://schemas.openxmlformats.org/officeDocument/2006/relationships/notesSlide" Target="../notesSlides/notesSlide1478.xml"/><Relationship Id="rId1" Type="http://schemas.openxmlformats.org/officeDocument/2006/relationships/slideLayout" Target="../slideLayouts/slideLayout19.xml"/></Relationships>
</file>

<file path=ppt/slides/_rels/slide1479.xml.rels><?xml version="1.0" encoding="UTF-8" standalone="yes"?>
<Relationships xmlns="http://schemas.openxmlformats.org/package/2006/relationships"><Relationship Id="rId3" Type="http://schemas.openxmlformats.org/officeDocument/2006/relationships/image" Target="../media/image759.png"/><Relationship Id="rId2" Type="http://schemas.openxmlformats.org/officeDocument/2006/relationships/notesSlide" Target="../notesSlides/notesSlide1479.xml"/><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7.xml"/></Relationships>
</file>

<file path=ppt/slides/_rels/slide1480.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1480.xml"/><Relationship Id="rId1" Type="http://schemas.openxmlformats.org/officeDocument/2006/relationships/slideLayout" Target="../slideLayouts/slideLayout19.xml"/></Relationships>
</file>

<file path=ppt/slides/_rels/slide1481.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1481.xml"/><Relationship Id="rId1" Type="http://schemas.openxmlformats.org/officeDocument/2006/relationships/slideLayout" Target="../slideLayouts/slideLayout19.xml"/></Relationships>
</file>

<file path=ppt/slides/_rels/slide1482.xml.rels><?xml version="1.0" encoding="UTF-8" standalone="yes"?>
<Relationships xmlns="http://schemas.openxmlformats.org/package/2006/relationships"><Relationship Id="rId3" Type="http://schemas.openxmlformats.org/officeDocument/2006/relationships/image" Target="../media/image762.png"/><Relationship Id="rId2" Type="http://schemas.openxmlformats.org/officeDocument/2006/relationships/notesSlide" Target="../notesSlides/notesSlide1482.xml"/><Relationship Id="rId1" Type="http://schemas.openxmlformats.org/officeDocument/2006/relationships/slideLayout" Target="../slideLayouts/slideLayout19.xml"/></Relationships>
</file>

<file path=ppt/slides/_rels/slide1483.xml.rels><?xml version="1.0" encoding="UTF-8" standalone="yes"?>
<Relationships xmlns="http://schemas.openxmlformats.org/package/2006/relationships"><Relationship Id="rId2" Type="http://schemas.openxmlformats.org/officeDocument/2006/relationships/notesSlide" Target="../notesSlides/notesSlide1483.xml"/><Relationship Id="rId1" Type="http://schemas.openxmlformats.org/officeDocument/2006/relationships/slideLayout" Target="../slideLayouts/slideLayout17.xml"/></Relationships>
</file>

<file path=ppt/slides/_rels/slide14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84.xml"/><Relationship Id="rId1" Type="http://schemas.openxmlformats.org/officeDocument/2006/relationships/slideLayout" Target="../slideLayouts/slideLayout1.xml"/></Relationships>
</file>

<file path=ppt/slides/_rels/slide14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8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486.xml.rels><?xml version="1.0" encoding="UTF-8" standalone="yes"?>
<Relationships xmlns="http://schemas.openxmlformats.org/package/2006/relationships"><Relationship Id="rId2" Type="http://schemas.openxmlformats.org/officeDocument/2006/relationships/notesSlide" Target="../notesSlides/notesSlide1486.xml"/><Relationship Id="rId1" Type="http://schemas.openxmlformats.org/officeDocument/2006/relationships/slideLayout" Target="../slideLayouts/slideLayout13.xml"/></Relationships>
</file>

<file path=ppt/slides/_rels/slide1487.xml.rels><?xml version="1.0" encoding="UTF-8" standalone="yes"?>
<Relationships xmlns="http://schemas.openxmlformats.org/package/2006/relationships"><Relationship Id="rId3" Type="http://schemas.openxmlformats.org/officeDocument/2006/relationships/image" Target="../media/image763.png"/><Relationship Id="rId2" Type="http://schemas.openxmlformats.org/officeDocument/2006/relationships/notesSlide" Target="../notesSlides/notesSlide1487.xml"/><Relationship Id="rId1" Type="http://schemas.openxmlformats.org/officeDocument/2006/relationships/slideLayout" Target="../slideLayouts/slideLayout14.xml"/></Relationships>
</file>

<file path=ppt/slides/_rels/slide1488.xml.rels><?xml version="1.0" encoding="UTF-8" standalone="yes"?>
<Relationships xmlns="http://schemas.openxmlformats.org/package/2006/relationships"><Relationship Id="rId3" Type="http://schemas.openxmlformats.org/officeDocument/2006/relationships/image" Target="../media/image764.png"/><Relationship Id="rId2" Type="http://schemas.openxmlformats.org/officeDocument/2006/relationships/notesSlide" Target="../notesSlides/notesSlide1488.xml"/><Relationship Id="rId1" Type="http://schemas.openxmlformats.org/officeDocument/2006/relationships/slideLayout" Target="../slideLayouts/slideLayout15.xml"/></Relationships>
</file>

<file path=ppt/slides/_rels/slide1489.xml.rels><?xml version="1.0" encoding="UTF-8" standalone="yes"?>
<Relationships xmlns="http://schemas.openxmlformats.org/package/2006/relationships"><Relationship Id="rId2" Type="http://schemas.openxmlformats.org/officeDocument/2006/relationships/notesSlide" Target="../notesSlides/notesSlide1489.xml"/><Relationship Id="rId1" Type="http://schemas.openxmlformats.org/officeDocument/2006/relationships/slideLayout" Target="../slideLayouts/slideLayout21.xml"/></Relationships>
</file>

<file path=ppt/slides/_rels/slide1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1490.xml.rels><?xml version="1.0" encoding="UTF-8" standalone="yes"?>
<Relationships xmlns="http://schemas.openxmlformats.org/package/2006/relationships"><Relationship Id="rId3" Type="http://schemas.openxmlformats.org/officeDocument/2006/relationships/image" Target="../media/image765.png"/><Relationship Id="rId2" Type="http://schemas.openxmlformats.org/officeDocument/2006/relationships/notesSlide" Target="../notesSlides/notesSlide1490.xml"/><Relationship Id="rId1" Type="http://schemas.openxmlformats.org/officeDocument/2006/relationships/slideLayout" Target="../slideLayouts/slideLayout14.xml"/></Relationships>
</file>

<file path=ppt/slides/_rels/slide1491.xml.rels><?xml version="1.0" encoding="UTF-8" standalone="yes"?>
<Relationships xmlns="http://schemas.openxmlformats.org/package/2006/relationships"><Relationship Id="rId3" Type="http://schemas.openxmlformats.org/officeDocument/2006/relationships/image" Target="../media/image766.png"/><Relationship Id="rId2" Type="http://schemas.openxmlformats.org/officeDocument/2006/relationships/notesSlide" Target="../notesSlides/notesSlide1491.xml"/><Relationship Id="rId1" Type="http://schemas.openxmlformats.org/officeDocument/2006/relationships/slideLayout" Target="../slideLayouts/slideLayout19.xml"/><Relationship Id="rId4" Type="http://schemas.openxmlformats.org/officeDocument/2006/relationships/image" Target="../media/image767.png"/></Relationships>
</file>

<file path=ppt/slides/_rels/slide1492.xml.rels><?xml version="1.0" encoding="UTF-8" standalone="yes"?>
<Relationships xmlns="http://schemas.openxmlformats.org/package/2006/relationships"><Relationship Id="rId3" Type="http://schemas.openxmlformats.org/officeDocument/2006/relationships/image" Target="../media/image768.png"/><Relationship Id="rId2" Type="http://schemas.openxmlformats.org/officeDocument/2006/relationships/notesSlide" Target="../notesSlides/notesSlide1492.xml"/><Relationship Id="rId1" Type="http://schemas.openxmlformats.org/officeDocument/2006/relationships/slideLayout" Target="../slideLayouts/slideLayout19.xml"/><Relationship Id="rId4" Type="http://schemas.openxmlformats.org/officeDocument/2006/relationships/image" Target="../media/image769.png"/></Relationships>
</file>

<file path=ppt/slides/_rels/slide149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1493.xml"/><Relationship Id="rId1" Type="http://schemas.openxmlformats.org/officeDocument/2006/relationships/slideLayout" Target="../slideLayouts/slideLayout19.xml"/><Relationship Id="rId4" Type="http://schemas.openxmlformats.org/officeDocument/2006/relationships/image" Target="../media/image771.png"/></Relationships>
</file>

<file path=ppt/slides/_rels/slide1494.xml.rels><?xml version="1.0" encoding="UTF-8" standalone="yes"?>
<Relationships xmlns="http://schemas.openxmlformats.org/package/2006/relationships"><Relationship Id="rId3" Type="http://schemas.openxmlformats.org/officeDocument/2006/relationships/image" Target="../media/image772.png"/><Relationship Id="rId2" Type="http://schemas.openxmlformats.org/officeDocument/2006/relationships/notesSlide" Target="../notesSlides/notesSlide1494.xml"/><Relationship Id="rId1" Type="http://schemas.openxmlformats.org/officeDocument/2006/relationships/slideLayout" Target="../slideLayouts/slideLayout19.xml"/></Relationships>
</file>

<file path=ppt/slides/_rels/slide14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95.xml"/><Relationship Id="rId1" Type="http://schemas.openxmlformats.org/officeDocument/2006/relationships/slideLayout" Target="../slideLayouts/slideLayout1.xml"/></Relationships>
</file>

<file path=ppt/slides/_rels/slide14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96.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497.xml.rels><?xml version="1.0" encoding="UTF-8" standalone="yes"?>
<Relationships xmlns="http://schemas.openxmlformats.org/package/2006/relationships"><Relationship Id="rId2" Type="http://schemas.openxmlformats.org/officeDocument/2006/relationships/notesSlide" Target="../notesSlides/notesSlide1497.xml"/><Relationship Id="rId1" Type="http://schemas.openxmlformats.org/officeDocument/2006/relationships/slideLayout" Target="../slideLayouts/slideLayout13.xml"/></Relationships>
</file>

<file path=ppt/slides/_rels/slide1498.xml.rels><?xml version="1.0" encoding="UTF-8" standalone="yes"?>
<Relationships xmlns="http://schemas.openxmlformats.org/package/2006/relationships"><Relationship Id="rId2" Type="http://schemas.openxmlformats.org/officeDocument/2006/relationships/notesSlide" Target="../notesSlides/notesSlide1498.xml"/><Relationship Id="rId1" Type="http://schemas.openxmlformats.org/officeDocument/2006/relationships/slideLayout" Target="../slideLayouts/slideLayout13.xml"/></Relationships>
</file>

<file path=ppt/slides/_rels/slide1499.xml.rels><?xml version="1.0" encoding="UTF-8" standalone="yes"?>
<Relationships xmlns="http://schemas.openxmlformats.org/package/2006/relationships"><Relationship Id="rId3" Type="http://schemas.openxmlformats.org/officeDocument/2006/relationships/image" Target="../media/image773.png"/><Relationship Id="rId2" Type="http://schemas.openxmlformats.org/officeDocument/2006/relationships/notesSlide" Target="../notesSlides/notesSlide149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0.xml"/><Relationship Id="rId1" Type="http://schemas.openxmlformats.org/officeDocument/2006/relationships/slideLayout" Target="../slideLayouts/slideLayout17.xml"/></Relationships>
</file>

<file path=ppt/slides/_rels/slide1500.xml.rels><?xml version="1.0" encoding="UTF-8" standalone="yes"?>
<Relationships xmlns="http://schemas.openxmlformats.org/package/2006/relationships"><Relationship Id="rId2" Type="http://schemas.openxmlformats.org/officeDocument/2006/relationships/notesSlide" Target="../notesSlides/notesSlide1500.xml"/><Relationship Id="rId1" Type="http://schemas.openxmlformats.org/officeDocument/2006/relationships/slideLayout" Target="../slideLayouts/slideLayout14.xml"/></Relationships>
</file>

<file path=ppt/slides/_rels/slide1501.xml.rels><?xml version="1.0" encoding="UTF-8" standalone="yes"?>
<Relationships xmlns="http://schemas.openxmlformats.org/package/2006/relationships"><Relationship Id="rId2" Type="http://schemas.openxmlformats.org/officeDocument/2006/relationships/notesSlide" Target="../notesSlides/notesSlide1501.xml"/><Relationship Id="rId1" Type="http://schemas.openxmlformats.org/officeDocument/2006/relationships/slideLayout" Target="../slideLayouts/slideLayout14.xml"/></Relationships>
</file>

<file path=ppt/slides/_rels/slide1502.xml.rels><?xml version="1.0" encoding="UTF-8" standalone="yes"?>
<Relationships xmlns="http://schemas.openxmlformats.org/package/2006/relationships"><Relationship Id="rId3" Type="http://schemas.openxmlformats.org/officeDocument/2006/relationships/image" Target="../media/image774.png"/><Relationship Id="rId2" Type="http://schemas.openxmlformats.org/officeDocument/2006/relationships/notesSlide" Target="../notesSlides/notesSlide1502.xml"/><Relationship Id="rId1" Type="http://schemas.openxmlformats.org/officeDocument/2006/relationships/slideLayout" Target="../slideLayouts/slideLayout14.xml"/></Relationships>
</file>

<file path=ppt/slides/_rels/slide1503.xml.rels><?xml version="1.0" encoding="UTF-8" standalone="yes"?>
<Relationships xmlns="http://schemas.openxmlformats.org/package/2006/relationships"><Relationship Id="rId2" Type="http://schemas.openxmlformats.org/officeDocument/2006/relationships/notesSlide" Target="../notesSlides/notesSlide1503.xml"/><Relationship Id="rId1" Type="http://schemas.openxmlformats.org/officeDocument/2006/relationships/slideLayout" Target="../slideLayouts/slideLayout14.xml"/></Relationships>
</file>

<file path=ppt/slides/_rels/slide1504.xml.rels><?xml version="1.0" encoding="UTF-8" standalone="yes"?>
<Relationships xmlns="http://schemas.openxmlformats.org/package/2006/relationships"><Relationship Id="rId3" Type="http://schemas.openxmlformats.org/officeDocument/2006/relationships/image" Target="../media/image775.png"/><Relationship Id="rId2" Type="http://schemas.openxmlformats.org/officeDocument/2006/relationships/notesSlide" Target="../notesSlides/notesSlide1504.xml"/><Relationship Id="rId1" Type="http://schemas.openxmlformats.org/officeDocument/2006/relationships/slideLayout" Target="../slideLayouts/slideLayout15.xml"/><Relationship Id="rId5" Type="http://schemas.openxmlformats.org/officeDocument/2006/relationships/image" Target="../media/image777.png"/><Relationship Id="rId4" Type="http://schemas.openxmlformats.org/officeDocument/2006/relationships/image" Target="../media/image776.png"/></Relationships>
</file>

<file path=ppt/slides/_rels/slide1505.xml.rels><?xml version="1.0" encoding="UTF-8" standalone="yes"?>
<Relationships xmlns="http://schemas.openxmlformats.org/package/2006/relationships"><Relationship Id="rId2" Type="http://schemas.openxmlformats.org/officeDocument/2006/relationships/notesSlide" Target="../notesSlides/notesSlide1505.xml"/><Relationship Id="rId1" Type="http://schemas.openxmlformats.org/officeDocument/2006/relationships/slideLayout" Target="../slideLayouts/slideLayout22.xml"/></Relationships>
</file>

<file path=ppt/slides/_rels/slide1506.xml.rels><?xml version="1.0" encoding="UTF-8" standalone="yes"?>
<Relationships xmlns="http://schemas.openxmlformats.org/package/2006/relationships"><Relationship Id="rId3" Type="http://schemas.openxmlformats.org/officeDocument/2006/relationships/hyperlink" Target="https://www.npmjs.com/signup" TargetMode="External"/><Relationship Id="rId2" Type="http://schemas.openxmlformats.org/officeDocument/2006/relationships/notesSlide" Target="../notesSlides/notesSlide1506.xml"/><Relationship Id="rId1" Type="http://schemas.openxmlformats.org/officeDocument/2006/relationships/slideLayout" Target="../slideLayouts/slideLayout14.xml"/></Relationships>
</file>

<file path=ppt/slides/_rels/slide1507.xml.rels><?xml version="1.0" encoding="UTF-8" standalone="yes"?>
<Relationships xmlns="http://schemas.openxmlformats.org/package/2006/relationships"><Relationship Id="rId3" Type="http://schemas.openxmlformats.org/officeDocument/2006/relationships/image" Target="../media/image778.png"/><Relationship Id="rId2" Type="http://schemas.openxmlformats.org/officeDocument/2006/relationships/notesSlide" Target="../notesSlides/notesSlide1507.xml"/><Relationship Id="rId1" Type="http://schemas.openxmlformats.org/officeDocument/2006/relationships/slideLayout" Target="../slideLayouts/slideLayout19.xml"/></Relationships>
</file>

<file path=ppt/slides/_rels/slide1508.xml.rels><?xml version="1.0" encoding="UTF-8" standalone="yes"?>
<Relationships xmlns="http://schemas.openxmlformats.org/package/2006/relationships"><Relationship Id="rId3" Type="http://schemas.openxmlformats.org/officeDocument/2006/relationships/image" Target="../media/image779.png"/><Relationship Id="rId2" Type="http://schemas.openxmlformats.org/officeDocument/2006/relationships/notesSlide" Target="../notesSlides/notesSlide1508.xml"/><Relationship Id="rId1" Type="http://schemas.openxmlformats.org/officeDocument/2006/relationships/slideLayout" Target="../slideLayouts/slideLayout14.xml"/></Relationships>
</file>

<file path=ppt/slides/_rels/slide1509.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1509.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1.xml"/><Relationship Id="rId1" Type="http://schemas.openxmlformats.org/officeDocument/2006/relationships/slideLayout" Target="../slideLayouts/slideLayout17.xml"/></Relationships>
</file>

<file path=ppt/slides/_rels/slide1510.xml.rels><?xml version="1.0" encoding="UTF-8" standalone="yes"?>
<Relationships xmlns="http://schemas.openxmlformats.org/package/2006/relationships"><Relationship Id="rId2" Type="http://schemas.openxmlformats.org/officeDocument/2006/relationships/notesSlide" Target="../notesSlides/notesSlide1510.xml"/><Relationship Id="rId1" Type="http://schemas.openxmlformats.org/officeDocument/2006/relationships/slideLayout" Target="../slideLayouts/slideLayout14.xml"/></Relationships>
</file>

<file path=ppt/slides/_rels/slide1511.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notesSlide" Target="../notesSlides/notesSlide1511.xml"/><Relationship Id="rId1" Type="http://schemas.openxmlformats.org/officeDocument/2006/relationships/slideLayout" Target="../slideLayouts/slideLayout14.xml"/><Relationship Id="rId5" Type="http://schemas.openxmlformats.org/officeDocument/2006/relationships/image" Target="../media/image782.png"/><Relationship Id="rId4" Type="http://schemas.openxmlformats.org/officeDocument/2006/relationships/image" Target="../media/image773.png"/></Relationships>
</file>

<file path=ppt/slides/_rels/slide15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12.xml"/><Relationship Id="rId1" Type="http://schemas.openxmlformats.org/officeDocument/2006/relationships/slideLayout" Target="../slideLayouts/slideLayout1.xml"/></Relationships>
</file>

<file path=ppt/slides/_rels/slide15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13.xml"/><Relationship Id="rId1" Type="http://schemas.openxmlformats.org/officeDocument/2006/relationships/slideLayout" Target="../slideLayouts/slideLayout14.xml"/><Relationship Id="rId5" Type="http://schemas.openxmlformats.org/officeDocument/2006/relationships/hyperlink" Target="https://www.npmjs.com/package/nombre-del-paquete" TargetMode="External"/><Relationship Id="rId4" Type="http://schemas.openxmlformats.org/officeDocument/2006/relationships/image" Target="../media/image2.png"/></Relationships>
</file>

<file path=ppt/slides/_rels/slide15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557.xml"/><Relationship Id="rId2" Type="http://schemas.openxmlformats.org/officeDocument/2006/relationships/notesSlide" Target="../notesSlides/notesSlide1514.xml"/><Relationship Id="rId1" Type="http://schemas.openxmlformats.org/officeDocument/2006/relationships/slideLayout" Target="../slideLayouts/slideLayout17.xml"/><Relationship Id="rId6" Type="http://schemas.openxmlformats.org/officeDocument/2006/relationships/slide" Target="slide1539.xml"/><Relationship Id="rId5" Type="http://schemas.openxmlformats.org/officeDocument/2006/relationships/slide" Target="slide1517.xml"/><Relationship Id="rId4" Type="http://schemas.openxmlformats.org/officeDocument/2006/relationships/image" Target="../media/image17.png"/></Relationships>
</file>

<file path=ppt/slides/_rels/slide15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15.xml"/><Relationship Id="rId1" Type="http://schemas.openxmlformats.org/officeDocument/2006/relationships/slideLayout" Target="../slideLayouts/slideLayout20.xml"/></Relationships>
</file>

<file path=ppt/slides/_rels/slide15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16.xml"/><Relationship Id="rId1" Type="http://schemas.openxmlformats.org/officeDocument/2006/relationships/slideLayout" Target="../slideLayouts/slideLayout14.xml"/></Relationships>
</file>

<file path=ppt/slides/_rels/slide1517.xml.rels><?xml version="1.0" encoding="UTF-8" standalone="yes"?>
<Relationships xmlns="http://schemas.openxmlformats.org/package/2006/relationships"><Relationship Id="rId2" Type="http://schemas.openxmlformats.org/officeDocument/2006/relationships/notesSlide" Target="../notesSlides/notesSlide1517.xml"/><Relationship Id="rId1" Type="http://schemas.openxmlformats.org/officeDocument/2006/relationships/slideLayout" Target="../slideLayouts/slideLayout17.xml"/></Relationships>
</file>

<file path=ppt/slides/_rels/slide1518.xml.rels><?xml version="1.0" encoding="UTF-8" standalone="yes"?>
<Relationships xmlns="http://schemas.openxmlformats.org/package/2006/relationships"><Relationship Id="rId2" Type="http://schemas.openxmlformats.org/officeDocument/2006/relationships/notesSlide" Target="../notesSlides/notesSlide1518.xml"/><Relationship Id="rId1" Type="http://schemas.openxmlformats.org/officeDocument/2006/relationships/slideLayout" Target="../slideLayouts/slideLayout15.xml"/></Relationships>
</file>

<file path=ppt/slides/_rels/slide15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19.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20.xml.rels><?xml version="1.0" encoding="UTF-8" standalone="yes"?>
<Relationships xmlns="http://schemas.openxmlformats.org/package/2006/relationships"><Relationship Id="rId2" Type="http://schemas.openxmlformats.org/officeDocument/2006/relationships/notesSlide" Target="../notesSlides/notesSlide1520.xml"/><Relationship Id="rId1" Type="http://schemas.openxmlformats.org/officeDocument/2006/relationships/slideLayout" Target="../slideLayouts/slideLayout19.xml"/></Relationships>
</file>

<file path=ppt/slides/_rels/slide1521.xml.rels><?xml version="1.0" encoding="UTF-8" standalone="yes"?>
<Relationships xmlns="http://schemas.openxmlformats.org/package/2006/relationships"><Relationship Id="rId2" Type="http://schemas.openxmlformats.org/officeDocument/2006/relationships/notesSlide" Target="../notesSlides/notesSlide1521.xml"/><Relationship Id="rId1" Type="http://schemas.openxmlformats.org/officeDocument/2006/relationships/slideLayout" Target="../slideLayouts/slideLayout16.xml"/></Relationships>
</file>

<file path=ppt/slides/_rels/slide152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1522.xml"/><Relationship Id="rId1" Type="http://schemas.openxmlformats.org/officeDocument/2006/relationships/slideLayout" Target="../slideLayouts/slideLayout15.xml"/></Relationships>
</file>

<file path=ppt/slides/_rels/slide1523.xml.rels><?xml version="1.0" encoding="UTF-8" standalone="yes"?>
<Relationships xmlns="http://schemas.openxmlformats.org/package/2006/relationships"><Relationship Id="rId3" Type="http://schemas.openxmlformats.org/officeDocument/2006/relationships/image" Target="../media/image784.png"/><Relationship Id="rId2" Type="http://schemas.openxmlformats.org/officeDocument/2006/relationships/notesSlide" Target="../notesSlides/notesSlide1523.xml"/><Relationship Id="rId1" Type="http://schemas.openxmlformats.org/officeDocument/2006/relationships/slideLayout" Target="../slideLayouts/slideLayout19.xml"/><Relationship Id="rId5" Type="http://schemas.openxmlformats.org/officeDocument/2006/relationships/image" Target="../media/image785.png"/><Relationship Id="rId4" Type="http://schemas.openxmlformats.org/officeDocument/2006/relationships/image" Target="../media/image432.png"/></Relationships>
</file>

<file path=ppt/slides/_rels/slide1524.xml.rels><?xml version="1.0" encoding="UTF-8" standalone="yes"?>
<Relationships xmlns="http://schemas.openxmlformats.org/package/2006/relationships"><Relationship Id="rId3" Type="http://schemas.openxmlformats.org/officeDocument/2006/relationships/image" Target="../media/image786.png"/><Relationship Id="rId2" Type="http://schemas.openxmlformats.org/officeDocument/2006/relationships/notesSlide" Target="../notesSlides/notesSlide1524.xml"/><Relationship Id="rId1" Type="http://schemas.openxmlformats.org/officeDocument/2006/relationships/slideLayout" Target="../slideLayouts/slideLayout19.xml"/></Relationships>
</file>

<file path=ppt/slides/_rels/slide1525.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1525.xml"/><Relationship Id="rId1" Type="http://schemas.openxmlformats.org/officeDocument/2006/relationships/slideLayout" Target="../slideLayouts/slideLayout19.xml"/><Relationship Id="rId5" Type="http://schemas.openxmlformats.org/officeDocument/2006/relationships/image" Target="../media/image788.png"/><Relationship Id="rId4" Type="http://schemas.openxmlformats.org/officeDocument/2006/relationships/image" Target="../media/image787.png"/></Relationships>
</file>

<file path=ppt/slides/_rels/slide1526.xml.rels><?xml version="1.0" encoding="UTF-8" standalone="yes"?>
<Relationships xmlns="http://schemas.openxmlformats.org/package/2006/relationships"><Relationship Id="rId3" Type="http://schemas.openxmlformats.org/officeDocument/2006/relationships/image" Target="../media/image789.png"/><Relationship Id="rId2" Type="http://schemas.openxmlformats.org/officeDocument/2006/relationships/notesSlide" Target="../notesSlides/notesSlide1526.xml"/><Relationship Id="rId1" Type="http://schemas.openxmlformats.org/officeDocument/2006/relationships/slideLayout" Target="../slideLayouts/slideLayout19.xml"/></Relationships>
</file>

<file path=ppt/slides/_rels/slide1527.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1527.xml"/><Relationship Id="rId1" Type="http://schemas.openxmlformats.org/officeDocument/2006/relationships/slideLayout" Target="../slideLayouts/slideLayout19.xml"/></Relationships>
</file>

<file path=ppt/slides/_rels/slide1528.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1528.xml"/><Relationship Id="rId1" Type="http://schemas.openxmlformats.org/officeDocument/2006/relationships/slideLayout" Target="../slideLayouts/slideLayout19.xml"/></Relationships>
</file>

<file path=ppt/slides/_rels/slide1529.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1529.xml"/><Relationship Id="rId1" Type="http://schemas.openxmlformats.org/officeDocument/2006/relationships/slideLayout" Target="../slideLayouts/slideLayout15.xml"/><Relationship Id="rId5" Type="http://schemas.openxmlformats.org/officeDocument/2006/relationships/image" Target="../media/image788.png"/><Relationship Id="rId4" Type="http://schemas.openxmlformats.org/officeDocument/2006/relationships/image" Target="../media/image787.png"/></Relationships>
</file>

<file path=ppt/slides/_rels/slide1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530.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1530.xml"/><Relationship Id="rId1" Type="http://schemas.openxmlformats.org/officeDocument/2006/relationships/slideLayout" Target="../slideLayouts/slideLayout19.xml"/></Relationships>
</file>

<file path=ppt/slides/_rels/slide1531.xml.rels><?xml version="1.0" encoding="UTF-8" standalone="yes"?>
<Relationships xmlns="http://schemas.openxmlformats.org/package/2006/relationships"><Relationship Id="rId3" Type="http://schemas.openxmlformats.org/officeDocument/2006/relationships/image" Target="../media/image793.png"/><Relationship Id="rId2" Type="http://schemas.openxmlformats.org/officeDocument/2006/relationships/notesSlide" Target="../notesSlides/notesSlide1531.xml"/><Relationship Id="rId1" Type="http://schemas.openxmlformats.org/officeDocument/2006/relationships/slideLayout" Target="../slideLayouts/slideLayout19.xml"/><Relationship Id="rId4" Type="http://schemas.openxmlformats.org/officeDocument/2006/relationships/image" Target="../media/image794.png"/></Relationships>
</file>

<file path=ppt/slides/_rels/slide15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32.xml"/><Relationship Id="rId1" Type="http://schemas.openxmlformats.org/officeDocument/2006/relationships/slideLayout" Target="../slideLayouts/slideLayout1.xml"/></Relationships>
</file>

<file path=ppt/slides/_rels/slide15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3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534.xml.rels><?xml version="1.0" encoding="UTF-8" standalone="yes"?>
<Relationships xmlns="http://schemas.openxmlformats.org/package/2006/relationships"><Relationship Id="rId3" Type="http://schemas.openxmlformats.org/officeDocument/2006/relationships/image" Target="../media/image795.png"/><Relationship Id="rId2" Type="http://schemas.openxmlformats.org/officeDocument/2006/relationships/notesSlide" Target="../notesSlides/notesSlide1534.xml"/><Relationship Id="rId1" Type="http://schemas.openxmlformats.org/officeDocument/2006/relationships/slideLayout" Target="../slideLayouts/slideLayout14.xml"/></Relationships>
</file>

<file path=ppt/slides/_rels/slide1535.xml.rels><?xml version="1.0" encoding="UTF-8" standalone="yes"?>
<Relationships xmlns="http://schemas.openxmlformats.org/package/2006/relationships"><Relationship Id="rId3" Type="http://schemas.openxmlformats.org/officeDocument/2006/relationships/image" Target="../media/image796.png"/><Relationship Id="rId2" Type="http://schemas.openxmlformats.org/officeDocument/2006/relationships/notesSlide" Target="../notesSlides/notesSlide1535.xml"/><Relationship Id="rId1" Type="http://schemas.openxmlformats.org/officeDocument/2006/relationships/slideLayout" Target="../slideLayouts/slideLayout15.xml"/></Relationships>
</file>

<file path=ppt/slides/_rels/slide1536.xml.rels><?xml version="1.0" encoding="UTF-8" standalone="yes"?>
<Relationships xmlns="http://schemas.openxmlformats.org/package/2006/relationships"><Relationship Id="rId3" Type="http://schemas.openxmlformats.org/officeDocument/2006/relationships/image" Target="../media/image797.png"/><Relationship Id="rId2" Type="http://schemas.openxmlformats.org/officeDocument/2006/relationships/notesSlide" Target="../notesSlides/notesSlide1536.xml"/><Relationship Id="rId1" Type="http://schemas.openxmlformats.org/officeDocument/2006/relationships/slideLayout" Target="../slideLayouts/slideLayout19.xml"/></Relationships>
</file>

<file path=ppt/slides/_rels/slide1537.xml.rels><?xml version="1.0" encoding="UTF-8" standalone="yes"?>
<Relationships xmlns="http://schemas.openxmlformats.org/package/2006/relationships"><Relationship Id="rId2" Type="http://schemas.openxmlformats.org/officeDocument/2006/relationships/notesSlide" Target="../notesSlides/notesSlide1537.xml"/><Relationship Id="rId1" Type="http://schemas.openxmlformats.org/officeDocument/2006/relationships/slideLayout" Target="../slideLayouts/slideLayout13.xml"/></Relationships>
</file>

<file path=ppt/slides/_rels/slide1538.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notesSlide" Target="../notesSlides/notesSlide1538.xml"/><Relationship Id="rId1" Type="http://schemas.openxmlformats.org/officeDocument/2006/relationships/slideLayout" Target="../slideLayouts/slideLayout13.xml"/><Relationship Id="rId4" Type="http://schemas.openxmlformats.org/officeDocument/2006/relationships/image" Target="../media/image341.gif"/></Relationships>
</file>

<file path=ppt/slides/_rels/slide1539.xml.rels><?xml version="1.0" encoding="UTF-8" standalone="yes"?>
<Relationships xmlns="http://schemas.openxmlformats.org/package/2006/relationships"><Relationship Id="rId2" Type="http://schemas.openxmlformats.org/officeDocument/2006/relationships/notesSlide" Target="../notesSlides/notesSlide1539.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1.xml"/></Relationships>
</file>

<file path=ppt/slides/_rels/slide1540.xml.rels><?xml version="1.0" encoding="UTF-8" standalone="yes"?>
<Relationships xmlns="http://schemas.openxmlformats.org/package/2006/relationships"><Relationship Id="rId3" Type="http://schemas.openxmlformats.org/officeDocument/2006/relationships/image" Target="../media/image798.png"/><Relationship Id="rId2" Type="http://schemas.openxmlformats.org/officeDocument/2006/relationships/notesSlide" Target="../notesSlides/notesSlide1540.xml"/><Relationship Id="rId1" Type="http://schemas.openxmlformats.org/officeDocument/2006/relationships/slideLayout" Target="../slideLayouts/slideLayout14.xml"/></Relationships>
</file>

<file path=ppt/slides/_rels/slide1541.xml.rels><?xml version="1.0" encoding="UTF-8" standalone="yes"?>
<Relationships xmlns="http://schemas.openxmlformats.org/package/2006/relationships"><Relationship Id="rId2" Type="http://schemas.openxmlformats.org/officeDocument/2006/relationships/notesSlide" Target="../notesSlides/notesSlide1541.xml"/><Relationship Id="rId1" Type="http://schemas.openxmlformats.org/officeDocument/2006/relationships/slideLayout" Target="../slideLayouts/slideLayout19.xml"/></Relationships>
</file>

<file path=ppt/slides/_rels/slide1542.xml.rels><?xml version="1.0" encoding="UTF-8" standalone="yes"?>
<Relationships xmlns="http://schemas.openxmlformats.org/package/2006/relationships"><Relationship Id="rId2" Type="http://schemas.openxmlformats.org/officeDocument/2006/relationships/notesSlide" Target="../notesSlides/notesSlide1542.xml"/><Relationship Id="rId1" Type="http://schemas.openxmlformats.org/officeDocument/2006/relationships/slideLayout" Target="../slideLayouts/slideLayout21.xml"/></Relationships>
</file>

<file path=ppt/slides/_rels/slide1543.xml.rels><?xml version="1.0" encoding="UTF-8" standalone="yes"?>
<Relationships xmlns="http://schemas.openxmlformats.org/package/2006/relationships"><Relationship Id="rId3" Type="http://schemas.openxmlformats.org/officeDocument/2006/relationships/image" Target="../media/image799.png"/><Relationship Id="rId2" Type="http://schemas.openxmlformats.org/officeDocument/2006/relationships/notesSlide" Target="../notesSlides/notesSlide1543.xml"/><Relationship Id="rId1" Type="http://schemas.openxmlformats.org/officeDocument/2006/relationships/slideLayout" Target="../slideLayouts/slideLayout15.xml"/></Relationships>
</file>

<file path=ppt/slides/_rels/slide1544.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1544.xml"/><Relationship Id="rId1" Type="http://schemas.openxmlformats.org/officeDocument/2006/relationships/slideLayout" Target="../slideLayouts/slideLayout19.xml"/><Relationship Id="rId4" Type="http://schemas.openxmlformats.org/officeDocument/2006/relationships/image" Target="../media/image801.png"/></Relationships>
</file>

<file path=ppt/slides/_rels/slide1545.xml.rels><?xml version="1.0" encoding="UTF-8" standalone="yes"?>
<Relationships xmlns="http://schemas.openxmlformats.org/package/2006/relationships"><Relationship Id="rId3" Type="http://schemas.openxmlformats.org/officeDocument/2006/relationships/image" Target="../media/image802.png"/><Relationship Id="rId2" Type="http://schemas.openxmlformats.org/officeDocument/2006/relationships/notesSlide" Target="../notesSlides/notesSlide1545.xml"/><Relationship Id="rId1" Type="http://schemas.openxmlformats.org/officeDocument/2006/relationships/slideLayout" Target="../slideLayouts/slideLayout19.xml"/></Relationships>
</file>

<file path=ppt/slides/_rels/slide1546.xml.rels><?xml version="1.0" encoding="UTF-8" standalone="yes"?>
<Relationships xmlns="http://schemas.openxmlformats.org/package/2006/relationships"><Relationship Id="rId3" Type="http://schemas.openxmlformats.org/officeDocument/2006/relationships/image" Target="../media/image803.png"/><Relationship Id="rId2" Type="http://schemas.openxmlformats.org/officeDocument/2006/relationships/notesSlide" Target="../notesSlides/notesSlide1546.xml"/><Relationship Id="rId1" Type="http://schemas.openxmlformats.org/officeDocument/2006/relationships/slideLayout" Target="../slideLayouts/slideLayout15.xml"/></Relationships>
</file>

<file path=ppt/slides/_rels/slide1547.xml.rels><?xml version="1.0" encoding="UTF-8" standalone="yes"?>
<Relationships xmlns="http://schemas.openxmlformats.org/package/2006/relationships"><Relationship Id="rId3" Type="http://schemas.openxmlformats.org/officeDocument/2006/relationships/image" Target="../media/image804.png"/><Relationship Id="rId2" Type="http://schemas.openxmlformats.org/officeDocument/2006/relationships/notesSlide" Target="../notesSlides/notesSlide1547.xml"/><Relationship Id="rId1" Type="http://schemas.openxmlformats.org/officeDocument/2006/relationships/slideLayout" Target="../slideLayouts/slideLayout15.xml"/></Relationships>
</file>

<file path=ppt/slides/_rels/slide1548.xml.rels><?xml version="1.0" encoding="UTF-8" standalone="yes"?>
<Relationships xmlns="http://schemas.openxmlformats.org/package/2006/relationships"><Relationship Id="rId3" Type="http://schemas.openxmlformats.org/officeDocument/2006/relationships/image" Target="../media/image805.png"/><Relationship Id="rId2" Type="http://schemas.openxmlformats.org/officeDocument/2006/relationships/notesSlide" Target="../notesSlides/notesSlide1548.xml"/><Relationship Id="rId1" Type="http://schemas.openxmlformats.org/officeDocument/2006/relationships/slideLayout" Target="../slideLayouts/slideLayout14.xml"/></Relationships>
</file>

<file path=ppt/slides/_rels/slide1549.xml.rels><?xml version="1.0" encoding="UTF-8" standalone="yes"?>
<Relationships xmlns="http://schemas.openxmlformats.org/package/2006/relationships"><Relationship Id="rId3" Type="http://schemas.openxmlformats.org/officeDocument/2006/relationships/image" Target="../media/image806.png"/><Relationship Id="rId2" Type="http://schemas.openxmlformats.org/officeDocument/2006/relationships/notesSlide" Target="../notesSlides/notesSlide1549.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50.xml.rels><?xml version="1.0" encoding="UTF-8" standalone="yes"?>
<Relationships xmlns="http://schemas.openxmlformats.org/package/2006/relationships"><Relationship Id="rId3" Type="http://schemas.openxmlformats.org/officeDocument/2006/relationships/image" Target="../media/image807.png"/><Relationship Id="rId2" Type="http://schemas.openxmlformats.org/officeDocument/2006/relationships/notesSlide" Target="../notesSlides/notesSlide1550.xml"/><Relationship Id="rId1" Type="http://schemas.openxmlformats.org/officeDocument/2006/relationships/slideLayout" Target="../slideLayouts/slideLayout14.xml"/></Relationships>
</file>

<file path=ppt/slides/_rels/slide1551.xml.rels><?xml version="1.0" encoding="UTF-8" standalone="yes"?>
<Relationships xmlns="http://schemas.openxmlformats.org/package/2006/relationships"><Relationship Id="rId3" Type="http://schemas.openxmlformats.org/officeDocument/2006/relationships/image" Target="../media/image808.png"/><Relationship Id="rId2" Type="http://schemas.openxmlformats.org/officeDocument/2006/relationships/notesSlide" Target="../notesSlides/notesSlide1551.xml"/><Relationship Id="rId1" Type="http://schemas.openxmlformats.org/officeDocument/2006/relationships/slideLayout" Target="../slideLayouts/slideLayout15.xml"/></Relationships>
</file>

<file path=ppt/slides/_rels/slide1552.xml.rels><?xml version="1.0" encoding="UTF-8" standalone="yes"?>
<Relationships xmlns="http://schemas.openxmlformats.org/package/2006/relationships"><Relationship Id="rId3" Type="http://schemas.openxmlformats.org/officeDocument/2006/relationships/image" Target="../media/image809.png"/><Relationship Id="rId2" Type="http://schemas.openxmlformats.org/officeDocument/2006/relationships/notesSlide" Target="../notesSlides/notesSlide1552.xml"/><Relationship Id="rId1" Type="http://schemas.openxmlformats.org/officeDocument/2006/relationships/slideLayout" Target="../slideLayouts/slideLayout14.xml"/></Relationships>
</file>

<file path=ppt/slides/_rels/slide155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553.xml"/><Relationship Id="rId1" Type="http://schemas.openxmlformats.org/officeDocument/2006/relationships/slideLayout" Target="../slideLayouts/slideLayout14.xml"/></Relationships>
</file>

<file path=ppt/slides/_rels/slide1554.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1554.xml"/><Relationship Id="rId1" Type="http://schemas.openxmlformats.org/officeDocument/2006/relationships/slideLayout" Target="../slideLayouts/slideLayout14.xml"/></Relationships>
</file>

<file path=ppt/slides/_rels/slide1555.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notesSlide" Target="../notesSlides/notesSlide1555.xml"/><Relationship Id="rId1" Type="http://schemas.openxmlformats.org/officeDocument/2006/relationships/slideLayout" Target="../slideLayouts/slideLayout14.xml"/></Relationships>
</file>

<file path=ppt/slides/_rels/slide1556.xml.rels><?xml version="1.0" encoding="UTF-8" standalone="yes"?>
<Relationships xmlns="http://schemas.openxmlformats.org/package/2006/relationships"><Relationship Id="rId2" Type="http://schemas.openxmlformats.org/officeDocument/2006/relationships/notesSlide" Target="../notesSlides/notesSlide1556.xml"/><Relationship Id="rId1" Type="http://schemas.openxmlformats.org/officeDocument/2006/relationships/slideLayout" Target="../slideLayouts/slideLayout14.xml"/></Relationships>
</file>

<file path=ppt/slides/_rels/slide1557.xml.rels><?xml version="1.0" encoding="UTF-8" standalone="yes"?>
<Relationships xmlns="http://schemas.openxmlformats.org/package/2006/relationships"><Relationship Id="rId2" Type="http://schemas.openxmlformats.org/officeDocument/2006/relationships/notesSlide" Target="../notesSlides/notesSlide1557.xml"/><Relationship Id="rId1" Type="http://schemas.openxmlformats.org/officeDocument/2006/relationships/slideLayout" Target="../slideLayouts/slideLayout13.xml"/></Relationships>
</file>

<file path=ppt/slides/_rels/slide1558.xml.rels><?xml version="1.0" encoding="UTF-8" standalone="yes"?>
<Relationships xmlns="http://schemas.openxmlformats.org/package/2006/relationships"><Relationship Id="rId3" Type="http://schemas.openxmlformats.org/officeDocument/2006/relationships/image" Target="../media/image813.png"/><Relationship Id="rId2" Type="http://schemas.openxmlformats.org/officeDocument/2006/relationships/notesSlide" Target="../notesSlides/notesSlide1558.xml"/><Relationship Id="rId1" Type="http://schemas.openxmlformats.org/officeDocument/2006/relationships/slideLayout" Target="../slideLayouts/slideLayout14.xml"/></Relationships>
</file>

<file path=ppt/slides/_rels/slide1559.xml.rels><?xml version="1.0" encoding="UTF-8" standalone="yes"?>
<Relationships xmlns="http://schemas.openxmlformats.org/package/2006/relationships"><Relationship Id="rId2" Type="http://schemas.openxmlformats.org/officeDocument/2006/relationships/notesSlide" Target="../notesSlides/notesSlide1559.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1.xml"/></Relationships>
</file>

<file path=ppt/slides/_rels/slide15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60.xml"/><Relationship Id="rId1" Type="http://schemas.openxmlformats.org/officeDocument/2006/relationships/slideLayout" Target="../slideLayouts/slideLayout17.xml"/></Relationships>
</file>

<file path=ppt/slides/_rels/slide1561.xml.rels><?xml version="1.0" encoding="UTF-8" standalone="yes"?>
<Relationships xmlns="http://schemas.openxmlformats.org/package/2006/relationships"><Relationship Id="rId3" Type="http://schemas.openxmlformats.org/officeDocument/2006/relationships/image" Target="../media/image814.png"/><Relationship Id="rId2" Type="http://schemas.openxmlformats.org/officeDocument/2006/relationships/notesSlide" Target="../notesSlides/notesSlide1561.xml"/><Relationship Id="rId1" Type="http://schemas.openxmlformats.org/officeDocument/2006/relationships/slideLayout" Target="../slideLayouts/slideLayout15.xml"/></Relationships>
</file>

<file path=ppt/slides/_rels/slide1562.xml.rels><?xml version="1.0" encoding="UTF-8" standalone="yes"?>
<Relationships xmlns="http://schemas.openxmlformats.org/package/2006/relationships"><Relationship Id="rId3" Type="http://schemas.openxmlformats.org/officeDocument/2006/relationships/image" Target="../media/image815.png"/><Relationship Id="rId2" Type="http://schemas.openxmlformats.org/officeDocument/2006/relationships/notesSlide" Target="../notesSlides/notesSlide1562.xml"/><Relationship Id="rId1" Type="http://schemas.openxmlformats.org/officeDocument/2006/relationships/slideLayout" Target="../slideLayouts/slideLayout15.xml"/></Relationships>
</file>

<file path=ppt/slides/_rels/slide1563.xml.rels><?xml version="1.0" encoding="UTF-8" standalone="yes"?>
<Relationships xmlns="http://schemas.openxmlformats.org/package/2006/relationships"><Relationship Id="rId3" Type="http://schemas.openxmlformats.org/officeDocument/2006/relationships/image" Target="../media/image816.png"/><Relationship Id="rId2" Type="http://schemas.openxmlformats.org/officeDocument/2006/relationships/notesSlide" Target="../notesSlides/notesSlide1563.xml"/><Relationship Id="rId1" Type="http://schemas.openxmlformats.org/officeDocument/2006/relationships/slideLayout" Target="../slideLayouts/slideLayout15.xml"/></Relationships>
</file>

<file path=ppt/slides/_rels/slide1564.xml.rels><?xml version="1.0" encoding="UTF-8" standalone="yes"?>
<Relationships xmlns="http://schemas.openxmlformats.org/package/2006/relationships"><Relationship Id="rId3" Type="http://schemas.openxmlformats.org/officeDocument/2006/relationships/image" Target="../media/image817.png"/><Relationship Id="rId2" Type="http://schemas.openxmlformats.org/officeDocument/2006/relationships/notesSlide" Target="../notesSlides/notesSlide1564.xml"/><Relationship Id="rId1" Type="http://schemas.openxmlformats.org/officeDocument/2006/relationships/slideLayout" Target="../slideLayouts/slideLayout19.xml"/></Relationships>
</file>

<file path=ppt/slides/_rels/slide1565.xml.rels><?xml version="1.0" encoding="UTF-8" standalone="yes"?>
<Relationships xmlns="http://schemas.openxmlformats.org/package/2006/relationships"><Relationship Id="rId3" Type="http://schemas.openxmlformats.org/officeDocument/2006/relationships/image" Target="../media/image818.png"/><Relationship Id="rId2" Type="http://schemas.openxmlformats.org/officeDocument/2006/relationships/notesSlide" Target="../notesSlides/notesSlide1565.xml"/><Relationship Id="rId1" Type="http://schemas.openxmlformats.org/officeDocument/2006/relationships/slideLayout" Target="../slideLayouts/slideLayout19.xml"/></Relationships>
</file>

<file path=ppt/slides/_rels/slide1566.xml.rels><?xml version="1.0" encoding="UTF-8" standalone="yes"?>
<Relationships xmlns="http://schemas.openxmlformats.org/package/2006/relationships"><Relationship Id="rId3" Type="http://schemas.openxmlformats.org/officeDocument/2006/relationships/image" Target="../media/image819.png"/><Relationship Id="rId2" Type="http://schemas.openxmlformats.org/officeDocument/2006/relationships/notesSlide" Target="../notesSlides/notesSlide1566.xml"/><Relationship Id="rId1" Type="http://schemas.openxmlformats.org/officeDocument/2006/relationships/slideLayout" Target="../slideLayouts/slideLayout19.xml"/></Relationships>
</file>

<file path=ppt/slides/_rels/slide1567.xml.rels><?xml version="1.0" encoding="UTF-8" standalone="yes"?>
<Relationships xmlns="http://schemas.openxmlformats.org/package/2006/relationships"><Relationship Id="rId3" Type="http://schemas.openxmlformats.org/officeDocument/2006/relationships/image" Target="../media/image819.png"/><Relationship Id="rId2" Type="http://schemas.openxmlformats.org/officeDocument/2006/relationships/notesSlide" Target="../notesSlides/notesSlide1567.xml"/><Relationship Id="rId1" Type="http://schemas.openxmlformats.org/officeDocument/2006/relationships/slideLayout" Target="../slideLayouts/slideLayout19.xml"/></Relationships>
</file>

<file path=ppt/slides/_rels/slide156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1568.xml"/><Relationship Id="rId1" Type="http://schemas.openxmlformats.org/officeDocument/2006/relationships/slideLayout" Target="../slideLayouts/slideLayout19.xml"/><Relationship Id="rId5" Type="http://schemas.openxmlformats.org/officeDocument/2006/relationships/image" Target="../media/image822.png"/><Relationship Id="rId4" Type="http://schemas.openxmlformats.org/officeDocument/2006/relationships/image" Target="../media/image821.png"/></Relationships>
</file>

<file path=ppt/slides/_rels/slide1569.xml.rels><?xml version="1.0" encoding="UTF-8" standalone="yes"?>
<Relationships xmlns="http://schemas.openxmlformats.org/package/2006/relationships"><Relationship Id="rId3" Type="http://schemas.openxmlformats.org/officeDocument/2006/relationships/image" Target="../media/image823.png"/><Relationship Id="rId2" Type="http://schemas.openxmlformats.org/officeDocument/2006/relationships/notesSlide" Target="../notesSlides/notesSlide1569.xml"/><Relationship Id="rId1" Type="http://schemas.openxmlformats.org/officeDocument/2006/relationships/slideLayout" Target="../slideLayouts/slideLayout19.xml"/><Relationship Id="rId5" Type="http://schemas.openxmlformats.org/officeDocument/2006/relationships/image" Target="../media/image825.png"/><Relationship Id="rId4" Type="http://schemas.openxmlformats.org/officeDocument/2006/relationships/image" Target="../media/image824.png"/></Relationships>
</file>

<file path=ppt/slides/_rels/slide1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7.xml"/><Relationship Id="rId1" Type="http://schemas.openxmlformats.org/officeDocument/2006/relationships/slideLayout" Target="../slideLayouts/slideLayout17.xml"/></Relationships>
</file>

<file path=ppt/slides/_rels/slide1570.xml.rels><?xml version="1.0" encoding="UTF-8" standalone="yes"?>
<Relationships xmlns="http://schemas.openxmlformats.org/package/2006/relationships"><Relationship Id="rId3" Type="http://schemas.openxmlformats.org/officeDocument/2006/relationships/image" Target="../media/image826.png"/><Relationship Id="rId2" Type="http://schemas.openxmlformats.org/officeDocument/2006/relationships/notesSlide" Target="../notesSlides/notesSlide1570.xml"/><Relationship Id="rId1" Type="http://schemas.openxmlformats.org/officeDocument/2006/relationships/slideLayout" Target="../slideLayouts/slideLayout19.xml"/><Relationship Id="rId4" Type="http://schemas.openxmlformats.org/officeDocument/2006/relationships/image" Target="../media/image827.png"/></Relationships>
</file>

<file path=ppt/slides/_rels/slide1571.xml.rels><?xml version="1.0" encoding="UTF-8" standalone="yes"?>
<Relationships xmlns="http://schemas.openxmlformats.org/package/2006/relationships"><Relationship Id="rId3" Type="http://schemas.openxmlformats.org/officeDocument/2006/relationships/hyperlink" Target="https://www.youtube.com/watch?v=9awV3Y-rpI0" TargetMode="External"/><Relationship Id="rId2" Type="http://schemas.openxmlformats.org/officeDocument/2006/relationships/notesSlide" Target="../notesSlides/notesSlide1571.xml"/><Relationship Id="rId1" Type="http://schemas.openxmlformats.org/officeDocument/2006/relationships/slideLayout" Target="../slideLayouts/slideLayout13.xml"/><Relationship Id="rId6" Type="http://schemas.openxmlformats.org/officeDocument/2006/relationships/hyperlink" Target="https://www.docker.com/products/docker-desktop/alternatives/" TargetMode="External"/><Relationship Id="rId5" Type="http://schemas.openxmlformats.org/officeDocument/2006/relationships/image" Target="../media/image341.gif"/><Relationship Id="rId4" Type="http://schemas.openxmlformats.org/officeDocument/2006/relationships/hyperlink" Target="https://www.docker.com/" TargetMode="External"/></Relationships>
</file>

<file path=ppt/slides/_rels/slide15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72.xml"/><Relationship Id="rId1" Type="http://schemas.openxmlformats.org/officeDocument/2006/relationships/slideLayout" Target="../slideLayouts/slideLayout1.xml"/></Relationships>
</file>

<file path=ppt/slides/_rels/slide15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73.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15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7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5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75.xml"/><Relationship Id="rId1" Type="http://schemas.openxmlformats.org/officeDocument/2006/relationships/slideLayout" Target="../slideLayouts/slideLayout14.xml"/><Relationship Id="rId5" Type="http://schemas.openxmlformats.org/officeDocument/2006/relationships/hyperlink" Target="https://docs.google.com/document/d/1t--s1L7rv9cg5GENOveul9sHM6LcSclkIC1UWYU3TKs/edit" TargetMode="External"/><Relationship Id="rId4" Type="http://schemas.openxmlformats.org/officeDocument/2006/relationships/image" Target="../media/image2.png"/></Relationships>
</file>

<file path=ppt/slides/_rels/slide157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614.xml"/><Relationship Id="rId2" Type="http://schemas.openxmlformats.org/officeDocument/2006/relationships/notesSlide" Target="../notesSlides/notesSlide1576.xml"/><Relationship Id="rId1" Type="http://schemas.openxmlformats.org/officeDocument/2006/relationships/slideLayout" Target="../slideLayouts/slideLayout17.xml"/><Relationship Id="rId6" Type="http://schemas.openxmlformats.org/officeDocument/2006/relationships/slide" Target="slide1606.xml"/><Relationship Id="rId5" Type="http://schemas.openxmlformats.org/officeDocument/2006/relationships/slide" Target="slide1580.xml"/><Relationship Id="rId4" Type="http://schemas.openxmlformats.org/officeDocument/2006/relationships/image" Target="../media/image17.png"/></Relationships>
</file>

<file path=ppt/slides/_rels/slide15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77.xml"/><Relationship Id="rId1" Type="http://schemas.openxmlformats.org/officeDocument/2006/relationships/slideLayout" Target="../slideLayouts/slideLayout20.xml"/></Relationships>
</file>

<file path=ppt/slides/_rels/slide1578.xml.rels><?xml version="1.0" encoding="UTF-8" standalone="yes"?>
<Relationships xmlns="http://schemas.openxmlformats.org/package/2006/relationships"><Relationship Id="rId2" Type="http://schemas.openxmlformats.org/officeDocument/2006/relationships/notesSlide" Target="../notesSlides/notesSlide1578.xml"/><Relationship Id="rId1" Type="http://schemas.openxmlformats.org/officeDocument/2006/relationships/slideLayout" Target="../slideLayouts/slideLayout14.xml"/></Relationships>
</file>

<file path=ppt/slides/_rels/slide15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79.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8.xml"/><Relationship Id="rId1" Type="http://schemas.openxmlformats.org/officeDocument/2006/relationships/slideLayout" Target="../slideLayouts/slideLayout19.xml"/></Relationships>
</file>

<file path=ppt/slides/_rels/slide1580.xml.rels><?xml version="1.0" encoding="UTF-8" standalone="yes"?>
<Relationships xmlns="http://schemas.openxmlformats.org/package/2006/relationships"><Relationship Id="rId2" Type="http://schemas.openxmlformats.org/officeDocument/2006/relationships/notesSlide" Target="../notesSlides/notesSlide1580.xml"/><Relationship Id="rId1" Type="http://schemas.openxmlformats.org/officeDocument/2006/relationships/slideLayout" Target="../slideLayouts/slideLayout17.xml"/></Relationships>
</file>

<file path=ppt/slides/_rels/slide1581.xml.rels><?xml version="1.0" encoding="UTF-8" standalone="yes"?>
<Relationships xmlns="http://schemas.openxmlformats.org/package/2006/relationships"><Relationship Id="rId2" Type="http://schemas.openxmlformats.org/officeDocument/2006/relationships/notesSlide" Target="../notesSlides/notesSlide1581.xml"/><Relationship Id="rId1" Type="http://schemas.openxmlformats.org/officeDocument/2006/relationships/slideLayout" Target="../slideLayouts/slideLayout15.xml"/></Relationships>
</file>

<file path=ppt/slides/_rels/slide15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82.xml"/><Relationship Id="rId1" Type="http://schemas.openxmlformats.org/officeDocument/2006/relationships/slideLayout" Target="../slideLayouts/slideLayout14.xml"/></Relationships>
</file>

<file path=ppt/slides/_rels/slide15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83.xml"/><Relationship Id="rId1" Type="http://schemas.openxmlformats.org/officeDocument/2006/relationships/slideLayout" Target="../slideLayouts/slideLayout14.xml"/></Relationships>
</file>

<file path=ppt/slides/_rels/slide15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84.xml"/><Relationship Id="rId1" Type="http://schemas.openxmlformats.org/officeDocument/2006/relationships/slideLayout" Target="../slideLayouts/slideLayout14.xml"/></Relationships>
</file>

<file path=ppt/slides/_rels/slide1585.xml.rels><?xml version="1.0" encoding="UTF-8" standalone="yes"?>
<Relationships xmlns="http://schemas.openxmlformats.org/package/2006/relationships"><Relationship Id="rId3" Type="http://schemas.openxmlformats.org/officeDocument/2006/relationships/image" Target="../media/image828.png"/><Relationship Id="rId2" Type="http://schemas.openxmlformats.org/officeDocument/2006/relationships/notesSlide" Target="../notesSlides/notesSlide1585.xml"/><Relationship Id="rId1" Type="http://schemas.openxmlformats.org/officeDocument/2006/relationships/slideLayout" Target="../slideLayouts/slideLayout19.xml"/></Relationships>
</file>

<file path=ppt/slides/_rels/slide1586.xml.rels><?xml version="1.0" encoding="UTF-8" standalone="yes"?>
<Relationships xmlns="http://schemas.openxmlformats.org/package/2006/relationships"><Relationship Id="rId3" Type="http://schemas.openxmlformats.org/officeDocument/2006/relationships/image" Target="../media/image829.png"/><Relationship Id="rId2" Type="http://schemas.openxmlformats.org/officeDocument/2006/relationships/notesSlide" Target="../notesSlides/notesSlide1586.xml"/><Relationship Id="rId1" Type="http://schemas.openxmlformats.org/officeDocument/2006/relationships/slideLayout" Target="../slideLayouts/slideLayout19.xml"/></Relationships>
</file>

<file path=ppt/slides/_rels/slide1587.xml.rels><?xml version="1.0" encoding="UTF-8" standalone="yes"?>
<Relationships xmlns="http://schemas.openxmlformats.org/package/2006/relationships"><Relationship Id="rId2" Type="http://schemas.openxmlformats.org/officeDocument/2006/relationships/notesSlide" Target="../notesSlides/notesSlide1587.xml"/><Relationship Id="rId1" Type="http://schemas.openxmlformats.org/officeDocument/2006/relationships/slideLayout" Target="../slideLayouts/slideLayout19.xml"/></Relationships>
</file>

<file path=ppt/slides/_rels/slide1588.xml.rels><?xml version="1.0" encoding="UTF-8" standalone="yes"?>
<Relationships xmlns="http://schemas.openxmlformats.org/package/2006/relationships"><Relationship Id="rId2" Type="http://schemas.openxmlformats.org/officeDocument/2006/relationships/notesSlide" Target="../notesSlides/notesSlide1588.xml"/><Relationship Id="rId1" Type="http://schemas.openxmlformats.org/officeDocument/2006/relationships/slideLayout" Target="../slideLayouts/slideLayout16.xml"/></Relationships>
</file>

<file path=ppt/slides/_rels/slide1589.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1589.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1590.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1590.xml"/><Relationship Id="rId1" Type="http://schemas.openxmlformats.org/officeDocument/2006/relationships/slideLayout" Target="../slideLayouts/slideLayout19.xml"/><Relationship Id="rId4" Type="http://schemas.openxmlformats.org/officeDocument/2006/relationships/image" Target="../media/image832.png"/></Relationships>
</file>

<file path=ppt/slides/_rels/slide1591.xml.rels><?xml version="1.0" encoding="UTF-8" standalone="yes"?>
<Relationships xmlns="http://schemas.openxmlformats.org/package/2006/relationships"><Relationship Id="rId2" Type="http://schemas.openxmlformats.org/officeDocument/2006/relationships/notesSlide" Target="../notesSlides/notesSlide1591.xml"/><Relationship Id="rId1" Type="http://schemas.openxmlformats.org/officeDocument/2006/relationships/slideLayout" Target="../slideLayouts/slideLayout15.xml"/></Relationships>
</file>

<file path=ppt/slides/_rels/slide1592.xml.rels><?xml version="1.0" encoding="UTF-8" standalone="yes"?>
<Relationships xmlns="http://schemas.openxmlformats.org/package/2006/relationships"><Relationship Id="rId3" Type="http://schemas.openxmlformats.org/officeDocument/2006/relationships/image" Target="../media/image833.png"/><Relationship Id="rId2" Type="http://schemas.openxmlformats.org/officeDocument/2006/relationships/notesSlide" Target="../notesSlides/notesSlide1592.xml"/><Relationship Id="rId1" Type="http://schemas.openxmlformats.org/officeDocument/2006/relationships/slideLayout" Target="../slideLayouts/slideLayout19.xml"/><Relationship Id="rId4" Type="http://schemas.openxmlformats.org/officeDocument/2006/relationships/image" Target="../media/image834.png"/></Relationships>
</file>

<file path=ppt/slides/_rels/slide1593.xml.rels><?xml version="1.0" encoding="UTF-8" standalone="yes"?>
<Relationships xmlns="http://schemas.openxmlformats.org/package/2006/relationships"><Relationship Id="rId3" Type="http://schemas.openxmlformats.org/officeDocument/2006/relationships/image" Target="../media/image835.png"/><Relationship Id="rId2" Type="http://schemas.openxmlformats.org/officeDocument/2006/relationships/notesSlide" Target="../notesSlides/notesSlide1593.xml"/><Relationship Id="rId1" Type="http://schemas.openxmlformats.org/officeDocument/2006/relationships/slideLayout" Target="../slideLayouts/slideLayout19.xml"/><Relationship Id="rId4" Type="http://schemas.openxmlformats.org/officeDocument/2006/relationships/image" Target="../media/image836.png"/></Relationships>
</file>

<file path=ppt/slides/_rels/slide1594.xml.rels><?xml version="1.0" encoding="UTF-8" standalone="yes"?>
<Relationships xmlns="http://schemas.openxmlformats.org/package/2006/relationships"><Relationship Id="rId3" Type="http://schemas.openxmlformats.org/officeDocument/2006/relationships/image" Target="../media/image837.png"/><Relationship Id="rId2" Type="http://schemas.openxmlformats.org/officeDocument/2006/relationships/notesSlide" Target="../notesSlides/notesSlide1594.xml"/><Relationship Id="rId1" Type="http://schemas.openxmlformats.org/officeDocument/2006/relationships/slideLayout" Target="../slideLayouts/slideLayout19.xml"/><Relationship Id="rId4" Type="http://schemas.openxmlformats.org/officeDocument/2006/relationships/image" Target="../media/image838.png"/></Relationships>
</file>

<file path=ppt/slides/_rels/slide1595.xml.rels><?xml version="1.0" encoding="UTF-8" standalone="yes"?>
<Relationships xmlns="http://schemas.openxmlformats.org/package/2006/relationships"><Relationship Id="rId3" Type="http://schemas.openxmlformats.org/officeDocument/2006/relationships/image" Target="../media/image839.png"/><Relationship Id="rId2" Type="http://schemas.openxmlformats.org/officeDocument/2006/relationships/notesSlide" Target="../notesSlides/notesSlide1595.xml"/><Relationship Id="rId1" Type="http://schemas.openxmlformats.org/officeDocument/2006/relationships/slideLayout" Target="../slideLayouts/slideLayout14.xml"/><Relationship Id="rId4" Type="http://schemas.openxmlformats.org/officeDocument/2006/relationships/image" Target="../media/image840.png"/></Relationships>
</file>

<file path=ppt/slides/_rels/slide1596.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notesSlide" Target="../notesSlides/notesSlide1596.xml"/><Relationship Id="rId1" Type="http://schemas.openxmlformats.org/officeDocument/2006/relationships/slideLayout" Target="../slideLayouts/slideLayout14.xml"/></Relationships>
</file>

<file path=ppt/slides/_rels/slide1597.xml.rels><?xml version="1.0" encoding="UTF-8" standalone="yes"?>
<Relationships xmlns="http://schemas.openxmlformats.org/package/2006/relationships"><Relationship Id="rId3" Type="http://schemas.openxmlformats.org/officeDocument/2006/relationships/image" Target="../media/image842.png"/><Relationship Id="rId2" Type="http://schemas.openxmlformats.org/officeDocument/2006/relationships/notesSlide" Target="../notesSlides/notesSlide1597.xml"/><Relationship Id="rId1" Type="http://schemas.openxmlformats.org/officeDocument/2006/relationships/slideLayout" Target="../slideLayouts/slideLayout15.xml"/><Relationship Id="rId4" Type="http://schemas.openxmlformats.org/officeDocument/2006/relationships/image" Target="../media/image843.png"/></Relationships>
</file>

<file path=ppt/slides/_rels/slide1598.xml.rels><?xml version="1.0" encoding="UTF-8" standalone="yes"?>
<Relationships xmlns="http://schemas.openxmlformats.org/package/2006/relationships"><Relationship Id="rId3" Type="http://schemas.openxmlformats.org/officeDocument/2006/relationships/image" Target="../media/image844.png"/><Relationship Id="rId2" Type="http://schemas.openxmlformats.org/officeDocument/2006/relationships/notesSlide" Target="../notesSlides/notesSlide1598.xml"/><Relationship Id="rId1" Type="http://schemas.openxmlformats.org/officeDocument/2006/relationships/slideLayout" Target="../slideLayouts/slideLayout19.xml"/></Relationships>
</file>

<file path=ppt/slides/_rels/slide1599.xml.rels><?xml version="1.0" encoding="UTF-8" standalone="yes"?>
<Relationships xmlns="http://schemas.openxmlformats.org/package/2006/relationships"><Relationship Id="rId3" Type="http://schemas.openxmlformats.org/officeDocument/2006/relationships/image" Target="../media/image845.png"/><Relationship Id="rId2" Type="http://schemas.openxmlformats.org/officeDocument/2006/relationships/notesSlide" Target="../notesSlides/notesSlide1599.xml"/><Relationship Id="rId1" Type="http://schemas.openxmlformats.org/officeDocument/2006/relationships/slideLayout" Target="../slideLayouts/slideLayout19.xml"/><Relationship Id="rId4" Type="http://schemas.openxmlformats.org/officeDocument/2006/relationships/image" Target="../media/image8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0.xml"/><Relationship Id="rId1" Type="http://schemas.openxmlformats.org/officeDocument/2006/relationships/slideLayout" Target="../slideLayouts/slideLayout17.xml"/></Relationships>
</file>

<file path=ppt/slides/_rels/slide1600.xml.rels><?xml version="1.0" encoding="UTF-8" standalone="yes"?>
<Relationships xmlns="http://schemas.openxmlformats.org/package/2006/relationships"><Relationship Id="rId3" Type="http://schemas.openxmlformats.org/officeDocument/2006/relationships/image" Target="../media/image847.png"/><Relationship Id="rId2" Type="http://schemas.openxmlformats.org/officeDocument/2006/relationships/notesSlide" Target="../notesSlides/notesSlide1600.xml"/><Relationship Id="rId1" Type="http://schemas.openxmlformats.org/officeDocument/2006/relationships/slideLayout" Target="../slideLayouts/slideLayout19.xml"/><Relationship Id="rId4" Type="http://schemas.openxmlformats.org/officeDocument/2006/relationships/image" Target="../media/image848.png"/></Relationships>
</file>

<file path=ppt/slides/_rels/slide1601.xml.rels><?xml version="1.0" encoding="UTF-8" standalone="yes"?>
<Relationships xmlns="http://schemas.openxmlformats.org/package/2006/relationships"><Relationship Id="rId3" Type="http://schemas.openxmlformats.org/officeDocument/2006/relationships/image" Target="../media/image849.png"/><Relationship Id="rId2" Type="http://schemas.openxmlformats.org/officeDocument/2006/relationships/notesSlide" Target="../notesSlides/notesSlide1601.xml"/><Relationship Id="rId1" Type="http://schemas.openxmlformats.org/officeDocument/2006/relationships/slideLayout" Target="../slideLayouts/slideLayout19.xml"/></Relationships>
</file>

<file path=ppt/slides/_rels/slide1602.xml.rels><?xml version="1.0" encoding="UTF-8" standalone="yes"?>
<Relationships xmlns="http://schemas.openxmlformats.org/package/2006/relationships"><Relationship Id="rId2" Type="http://schemas.openxmlformats.org/officeDocument/2006/relationships/notesSlide" Target="../notesSlides/notesSlide1602.xml"/><Relationship Id="rId1" Type="http://schemas.openxmlformats.org/officeDocument/2006/relationships/slideLayout" Target="../slideLayouts/slideLayout17.xml"/></Relationships>
</file>

<file path=ppt/slides/_rels/slide16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03.xml"/><Relationship Id="rId1" Type="http://schemas.openxmlformats.org/officeDocument/2006/relationships/slideLayout" Target="../slideLayouts/slideLayout1.xml"/></Relationships>
</file>

<file path=ppt/slides/_rels/slide160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04.xml"/><Relationship Id="rId1" Type="http://schemas.openxmlformats.org/officeDocument/2006/relationships/slideLayout" Target="../slideLayouts/slideLayout14.xml"/><Relationship Id="rId5" Type="http://schemas.openxmlformats.org/officeDocument/2006/relationships/image" Target="../media/image850.png"/><Relationship Id="rId4" Type="http://schemas.openxmlformats.org/officeDocument/2006/relationships/image" Target="../media/image2.png"/></Relationships>
</file>

<file path=ppt/slides/_rels/slide1605.xml.rels><?xml version="1.0" encoding="UTF-8" standalone="yes"?>
<Relationships xmlns="http://schemas.openxmlformats.org/package/2006/relationships"><Relationship Id="rId2" Type="http://schemas.openxmlformats.org/officeDocument/2006/relationships/notesSlide" Target="../notesSlides/notesSlide1605.xml"/><Relationship Id="rId1" Type="http://schemas.openxmlformats.org/officeDocument/2006/relationships/slideLayout" Target="../slideLayouts/slideLayout13.xml"/></Relationships>
</file>

<file path=ppt/slides/_rels/slide1606.xml.rels><?xml version="1.0" encoding="UTF-8" standalone="yes"?>
<Relationships xmlns="http://schemas.openxmlformats.org/package/2006/relationships"><Relationship Id="rId2" Type="http://schemas.openxmlformats.org/officeDocument/2006/relationships/notesSlide" Target="../notesSlides/notesSlide1606.xml"/><Relationship Id="rId1" Type="http://schemas.openxmlformats.org/officeDocument/2006/relationships/slideLayout" Target="../slideLayouts/slideLayout13.xml"/></Relationships>
</file>

<file path=ppt/slides/_rels/slide1607.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notesSlide" Target="../notesSlides/notesSlide1607.xml"/><Relationship Id="rId1" Type="http://schemas.openxmlformats.org/officeDocument/2006/relationships/slideLayout" Target="../slideLayouts/slideLayout13.xml"/><Relationship Id="rId6" Type="http://schemas.openxmlformats.org/officeDocument/2006/relationships/hyperlink" Target="https://curl.se/" TargetMode="External"/><Relationship Id="rId5" Type="http://schemas.openxmlformats.org/officeDocument/2006/relationships/image" Target="../media/image341.gif"/><Relationship Id="rId4" Type="http://schemas.openxmlformats.org/officeDocument/2006/relationships/hyperlink" Target="https://curl.se/download.html" TargetMode="External"/></Relationships>
</file>

<file path=ppt/slides/_rels/slide1608.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1608.xml"/><Relationship Id="rId1" Type="http://schemas.openxmlformats.org/officeDocument/2006/relationships/slideLayout" Target="../slideLayouts/slideLayout15.xml"/></Relationships>
</file>

<file path=ppt/slides/_rels/slide1609.xml.rels><?xml version="1.0" encoding="UTF-8" standalone="yes"?>
<Relationships xmlns="http://schemas.openxmlformats.org/package/2006/relationships"><Relationship Id="rId2" Type="http://schemas.openxmlformats.org/officeDocument/2006/relationships/notesSlide" Target="../notesSlides/notesSlide1609.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1.xml"/><Relationship Id="rId1" Type="http://schemas.openxmlformats.org/officeDocument/2006/relationships/slideLayout" Target="../slideLayouts/slideLayout19.xml"/></Relationships>
</file>

<file path=ppt/slides/_rels/slide16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10.xml"/><Relationship Id="rId1" Type="http://schemas.openxmlformats.org/officeDocument/2006/relationships/slideLayout" Target="../slideLayouts/slideLayout14.xml"/></Relationships>
</file>

<file path=ppt/slides/_rels/slide1611.xml.rels><?xml version="1.0" encoding="UTF-8" standalone="yes"?>
<Relationships xmlns="http://schemas.openxmlformats.org/package/2006/relationships"><Relationship Id="rId3" Type="http://schemas.openxmlformats.org/officeDocument/2006/relationships/image" Target="../media/image852.png"/><Relationship Id="rId2" Type="http://schemas.openxmlformats.org/officeDocument/2006/relationships/notesSlide" Target="../notesSlides/notesSlide1611.xml"/><Relationship Id="rId1" Type="http://schemas.openxmlformats.org/officeDocument/2006/relationships/slideLayout" Target="../slideLayouts/slideLayout15.xml"/></Relationships>
</file>

<file path=ppt/slides/_rels/slide1612.xml.rels><?xml version="1.0" encoding="UTF-8" standalone="yes"?>
<Relationships xmlns="http://schemas.openxmlformats.org/package/2006/relationships"><Relationship Id="rId3" Type="http://schemas.openxmlformats.org/officeDocument/2006/relationships/image" Target="../media/image853.png"/><Relationship Id="rId2" Type="http://schemas.openxmlformats.org/officeDocument/2006/relationships/notesSlide" Target="../notesSlides/notesSlide1612.xml"/><Relationship Id="rId1" Type="http://schemas.openxmlformats.org/officeDocument/2006/relationships/slideLayout" Target="../slideLayouts/slideLayout14.xml"/></Relationships>
</file>

<file path=ppt/slides/_rels/slide1613.xml.rels><?xml version="1.0" encoding="UTF-8" standalone="yes"?>
<Relationships xmlns="http://schemas.openxmlformats.org/package/2006/relationships"><Relationship Id="rId2" Type="http://schemas.openxmlformats.org/officeDocument/2006/relationships/notesSlide" Target="../notesSlides/notesSlide1613.xml"/><Relationship Id="rId1" Type="http://schemas.openxmlformats.org/officeDocument/2006/relationships/slideLayout" Target="../slideLayouts/slideLayout19.xml"/></Relationships>
</file>

<file path=ppt/slides/_rels/slide1614.xml.rels><?xml version="1.0" encoding="UTF-8" standalone="yes"?>
<Relationships xmlns="http://schemas.openxmlformats.org/package/2006/relationships"><Relationship Id="rId2" Type="http://schemas.openxmlformats.org/officeDocument/2006/relationships/notesSlide" Target="../notesSlides/notesSlide1614.xml"/><Relationship Id="rId1" Type="http://schemas.openxmlformats.org/officeDocument/2006/relationships/slideLayout" Target="../slideLayouts/slideLayout14.xml"/></Relationships>
</file>

<file path=ppt/slides/_rels/slide1615.xml.rels><?xml version="1.0" encoding="UTF-8" standalone="yes"?>
<Relationships xmlns="http://schemas.openxmlformats.org/package/2006/relationships"><Relationship Id="rId2" Type="http://schemas.openxmlformats.org/officeDocument/2006/relationships/notesSlide" Target="../notesSlides/notesSlide1615.xml"/><Relationship Id="rId1" Type="http://schemas.openxmlformats.org/officeDocument/2006/relationships/slideLayout" Target="../slideLayouts/slideLayout14.xml"/></Relationships>
</file>

<file path=ppt/slides/_rels/slide1616.xml.rels><?xml version="1.0" encoding="UTF-8" standalone="yes"?>
<Relationships xmlns="http://schemas.openxmlformats.org/package/2006/relationships"><Relationship Id="rId2" Type="http://schemas.openxmlformats.org/officeDocument/2006/relationships/notesSlide" Target="../notesSlides/notesSlide1616.xml"/><Relationship Id="rId1" Type="http://schemas.openxmlformats.org/officeDocument/2006/relationships/slideLayout" Target="../slideLayouts/slideLayout21.xml"/></Relationships>
</file>

<file path=ppt/slides/_rels/slide1617.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notesSlide" Target="../notesSlides/notesSlide1617.xml"/><Relationship Id="rId1" Type="http://schemas.openxmlformats.org/officeDocument/2006/relationships/slideLayout" Target="../slideLayouts/slideLayout15.xml"/><Relationship Id="rId4" Type="http://schemas.openxmlformats.org/officeDocument/2006/relationships/image" Target="../media/image854.png"/></Relationships>
</file>

<file path=ppt/slides/_rels/slide1618.xml.rels><?xml version="1.0" encoding="UTF-8" standalone="yes"?>
<Relationships xmlns="http://schemas.openxmlformats.org/package/2006/relationships"><Relationship Id="rId3" Type="http://schemas.openxmlformats.org/officeDocument/2006/relationships/image" Target="../media/image855.png"/><Relationship Id="rId2" Type="http://schemas.openxmlformats.org/officeDocument/2006/relationships/notesSlide" Target="../notesSlides/notesSlide1618.xml"/><Relationship Id="rId1" Type="http://schemas.openxmlformats.org/officeDocument/2006/relationships/slideLayout" Target="../slideLayouts/slideLayout15.xml"/><Relationship Id="rId6" Type="http://schemas.openxmlformats.org/officeDocument/2006/relationships/image" Target="../media/image858.png"/><Relationship Id="rId5" Type="http://schemas.openxmlformats.org/officeDocument/2006/relationships/image" Target="../media/image857.png"/><Relationship Id="rId4" Type="http://schemas.openxmlformats.org/officeDocument/2006/relationships/image" Target="../media/image856.png"/></Relationships>
</file>

<file path=ppt/slides/_rels/slide1619.xml.rels><?xml version="1.0" encoding="UTF-8" standalone="yes"?>
<Relationships xmlns="http://schemas.openxmlformats.org/package/2006/relationships"><Relationship Id="rId2" Type="http://schemas.openxmlformats.org/officeDocument/2006/relationships/notesSlide" Target="../notesSlides/notesSlide1619.xml"/><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2.xml"/><Relationship Id="rId1" Type="http://schemas.openxmlformats.org/officeDocument/2006/relationships/slideLayout" Target="../slideLayouts/slideLayout19.xml"/></Relationships>
</file>

<file path=ppt/slides/_rels/slide1620.xml.rels><?xml version="1.0" encoding="UTF-8" standalone="yes"?>
<Relationships xmlns="http://schemas.openxmlformats.org/package/2006/relationships"><Relationship Id="rId3" Type="http://schemas.openxmlformats.org/officeDocument/2006/relationships/image" Target="../media/image859.png"/><Relationship Id="rId2" Type="http://schemas.openxmlformats.org/officeDocument/2006/relationships/notesSlide" Target="../notesSlides/notesSlide1620.xml"/><Relationship Id="rId1" Type="http://schemas.openxmlformats.org/officeDocument/2006/relationships/slideLayout" Target="../slideLayouts/slideLayout15.xml"/></Relationships>
</file>

<file path=ppt/slides/_rels/slide1621.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1621.xml"/><Relationship Id="rId1" Type="http://schemas.openxmlformats.org/officeDocument/2006/relationships/slideLayout" Target="../slideLayouts/slideLayout15.xml"/></Relationships>
</file>

<file path=ppt/slides/_rels/slide16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22.xml"/><Relationship Id="rId1" Type="http://schemas.openxmlformats.org/officeDocument/2006/relationships/slideLayout" Target="../slideLayouts/slideLayout17.xml"/><Relationship Id="rId4" Type="http://schemas.openxmlformats.org/officeDocument/2006/relationships/hyperlink" Target="https://hub.docker.com/" TargetMode="External"/></Relationships>
</file>

<file path=ppt/slides/_rels/slide1623.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notesSlide" Target="../notesSlides/notesSlide1623.xml"/><Relationship Id="rId1" Type="http://schemas.openxmlformats.org/officeDocument/2006/relationships/slideLayout" Target="../slideLayouts/slideLayout15.xml"/></Relationships>
</file>

<file path=ppt/slides/_rels/slide1624.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notesSlide" Target="../notesSlides/notesSlide1624.xml"/><Relationship Id="rId1" Type="http://schemas.openxmlformats.org/officeDocument/2006/relationships/slideLayout" Target="../slideLayouts/slideLayout15.xml"/></Relationships>
</file>

<file path=ppt/slides/_rels/slide1625.xml.rels><?xml version="1.0" encoding="UTF-8" standalone="yes"?>
<Relationships xmlns="http://schemas.openxmlformats.org/package/2006/relationships"><Relationship Id="rId3" Type="http://schemas.openxmlformats.org/officeDocument/2006/relationships/image" Target="../media/image862.png"/><Relationship Id="rId2" Type="http://schemas.openxmlformats.org/officeDocument/2006/relationships/notesSlide" Target="../notesSlides/notesSlide1625.xml"/><Relationship Id="rId1" Type="http://schemas.openxmlformats.org/officeDocument/2006/relationships/slideLayout" Target="../slideLayouts/slideLayout15.xml"/><Relationship Id="rId4" Type="http://schemas.openxmlformats.org/officeDocument/2006/relationships/image" Target="../media/image863.png"/></Relationships>
</file>

<file path=ppt/slides/_rels/slide1626.xml.rels><?xml version="1.0" encoding="UTF-8" standalone="yes"?>
<Relationships xmlns="http://schemas.openxmlformats.org/package/2006/relationships"><Relationship Id="rId3" Type="http://schemas.openxmlformats.org/officeDocument/2006/relationships/image" Target="../media/image864.png"/><Relationship Id="rId2" Type="http://schemas.openxmlformats.org/officeDocument/2006/relationships/notesSlide" Target="../notesSlides/notesSlide1626.xml"/><Relationship Id="rId1" Type="http://schemas.openxmlformats.org/officeDocument/2006/relationships/slideLayout" Target="../slideLayouts/slideLayout15.xml"/><Relationship Id="rId5" Type="http://schemas.openxmlformats.org/officeDocument/2006/relationships/image" Target="../media/image866.png"/><Relationship Id="rId4" Type="http://schemas.openxmlformats.org/officeDocument/2006/relationships/image" Target="../media/image865.png"/></Relationships>
</file>

<file path=ppt/slides/_rels/slide1627.xml.rels><?xml version="1.0" encoding="UTF-8" standalone="yes"?>
<Relationships xmlns="http://schemas.openxmlformats.org/package/2006/relationships"><Relationship Id="rId2" Type="http://schemas.openxmlformats.org/officeDocument/2006/relationships/notesSlide" Target="../notesSlides/notesSlide1627.xml"/><Relationship Id="rId1" Type="http://schemas.openxmlformats.org/officeDocument/2006/relationships/slideLayout" Target="../slideLayouts/slideLayout21.xml"/></Relationships>
</file>

<file path=ppt/slides/_rels/slide1628.xml.rels><?xml version="1.0" encoding="UTF-8" standalone="yes"?>
<Relationships xmlns="http://schemas.openxmlformats.org/package/2006/relationships"><Relationship Id="rId3" Type="http://schemas.openxmlformats.org/officeDocument/2006/relationships/image" Target="../media/image867.png"/><Relationship Id="rId2" Type="http://schemas.openxmlformats.org/officeDocument/2006/relationships/notesSlide" Target="../notesSlides/notesSlide1628.xml"/><Relationship Id="rId1" Type="http://schemas.openxmlformats.org/officeDocument/2006/relationships/slideLayout" Target="../slideLayouts/slideLayout14.xml"/><Relationship Id="rId5" Type="http://schemas.openxmlformats.org/officeDocument/2006/relationships/image" Target="../media/image869.png"/><Relationship Id="rId4" Type="http://schemas.openxmlformats.org/officeDocument/2006/relationships/image" Target="../media/image868.png"/></Relationships>
</file>

<file path=ppt/slides/_rels/slide1629.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1629.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30.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1630.xml"/><Relationship Id="rId1" Type="http://schemas.openxmlformats.org/officeDocument/2006/relationships/slideLayout" Target="../slideLayouts/slideLayout14.xml"/></Relationships>
</file>

<file path=ppt/slides/_rels/slide1631.xml.rels><?xml version="1.0" encoding="UTF-8" standalone="yes"?>
<Relationships xmlns="http://schemas.openxmlformats.org/package/2006/relationships"><Relationship Id="rId3" Type="http://schemas.openxmlformats.org/officeDocument/2006/relationships/image" Target="../media/image872.png"/><Relationship Id="rId2" Type="http://schemas.openxmlformats.org/officeDocument/2006/relationships/notesSlide" Target="../notesSlides/notesSlide1631.xml"/><Relationship Id="rId1" Type="http://schemas.openxmlformats.org/officeDocument/2006/relationships/slideLayout" Target="../slideLayouts/slideLayout14.xml"/></Relationships>
</file>

<file path=ppt/slides/_rels/slide1632.xml.rels><?xml version="1.0" encoding="UTF-8" standalone="yes"?>
<Relationships xmlns="http://schemas.openxmlformats.org/package/2006/relationships"><Relationship Id="rId2" Type="http://schemas.openxmlformats.org/officeDocument/2006/relationships/notesSlide" Target="../notesSlides/notesSlide1632.xml"/><Relationship Id="rId1" Type="http://schemas.openxmlformats.org/officeDocument/2006/relationships/slideLayout" Target="../slideLayouts/slideLayout14.xml"/></Relationships>
</file>

<file path=ppt/slides/_rels/slide163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659.xml"/><Relationship Id="rId2" Type="http://schemas.openxmlformats.org/officeDocument/2006/relationships/notesSlide" Target="../notesSlides/notesSlide1633.xml"/><Relationship Id="rId1" Type="http://schemas.openxmlformats.org/officeDocument/2006/relationships/slideLayout" Target="../slideLayouts/slideLayout17.xml"/><Relationship Id="rId6" Type="http://schemas.openxmlformats.org/officeDocument/2006/relationships/slide" Target="slide1651.xml"/><Relationship Id="rId5" Type="http://schemas.openxmlformats.org/officeDocument/2006/relationships/slide" Target="slide1638.xml"/><Relationship Id="rId4" Type="http://schemas.openxmlformats.org/officeDocument/2006/relationships/image" Target="../media/image17.png"/></Relationships>
</file>

<file path=ppt/slides/_rels/slide16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34.xml"/><Relationship Id="rId1" Type="http://schemas.openxmlformats.org/officeDocument/2006/relationships/slideLayout" Target="../slideLayouts/slideLayout20.xml"/></Relationships>
</file>

<file path=ppt/slides/_rels/slide1635.xml.rels><?xml version="1.0" encoding="UTF-8" standalone="yes"?>
<Relationships xmlns="http://schemas.openxmlformats.org/package/2006/relationships"><Relationship Id="rId2" Type="http://schemas.openxmlformats.org/officeDocument/2006/relationships/notesSlide" Target="../notesSlides/notesSlide1635.xml"/><Relationship Id="rId1" Type="http://schemas.openxmlformats.org/officeDocument/2006/relationships/slideLayout" Target="../slideLayouts/slideLayout14.xml"/></Relationships>
</file>

<file path=ppt/slides/_rels/slide16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36.xml"/><Relationship Id="rId1" Type="http://schemas.openxmlformats.org/officeDocument/2006/relationships/slideLayout" Target="../slideLayouts/slideLayout14.xml"/></Relationships>
</file>

<file path=ppt/slides/_rels/slide1637.xml.rels><?xml version="1.0" encoding="UTF-8" standalone="yes"?>
<Relationships xmlns="http://schemas.openxmlformats.org/package/2006/relationships"><Relationship Id="rId2" Type="http://schemas.openxmlformats.org/officeDocument/2006/relationships/notesSlide" Target="../notesSlides/notesSlide1637.xml"/><Relationship Id="rId1" Type="http://schemas.openxmlformats.org/officeDocument/2006/relationships/slideLayout" Target="../slideLayouts/slideLayout17.xml"/></Relationships>
</file>

<file path=ppt/slides/_rels/slide1638.xml.rels><?xml version="1.0" encoding="UTF-8" standalone="yes"?>
<Relationships xmlns="http://schemas.openxmlformats.org/package/2006/relationships"><Relationship Id="rId2" Type="http://schemas.openxmlformats.org/officeDocument/2006/relationships/notesSlide" Target="../notesSlides/notesSlide1638.xml"/><Relationship Id="rId1" Type="http://schemas.openxmlformats.org/officeDocument/2006/relationships/slideLayout" Target="../slideLayouts/slideLayout17.xml"/></Relationships>
</file>

<file path=ppt/slides/_rels/slide1639.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notesSlide" Target="../notesSlides/notesSlide1639.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640.xml.rels><?xml version="1.0" encoding="UTF-8" standalone="yes"?>
<Relationships xmlns="http://schemas.openxmlformats.org/package/2006/relationships"><Relationship Id="rId2" Type="http://schemas.openxmlformats.org/officeDocument/2006/relationships/notesSlide" Target="../notesSlides/notesSlide1640.xml"/><Relationship Id="rId1" Type="http://schemas.openxmlformats.org/officeDocument/2006/relationships/slideLayout" Target="../slideLayouts/slideLayout14.xml"/></Relationships>
</file>

<file path=ppt/slides/_rels/slide1641.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1641.xml"/><Relationship Id="rId1" Type="http://schemas.openxmlformats.org/officeDocument/2006/relationships/slideLayout" Target="../slideLayouts/slideLayout15.xml"/></Relationships>
</file>

<file path=ppt/slides/_rels/slide1642.xml.rels><?xml version="1.0" encoding="UTF-8" standalone="yes"?>
<Relationships xmlns="http://schemas.openxmlformats.org/package/2006/relationships"><Relationship Id="rId3" Type="http://schemas.openxmlformats.org/officeDocument/2006/relationships/image" Target="../media/image875.png"/><Relationship Id="rId2" Type="http://schemas.openxmlformats.org/officeDocument/2006/relationships/notesSlide" Target="../notesSlides/notesSlide1642.xml"/><Relationship Id="rId1" Type="http://schemas.openxmlformats.org/officeDocument/2006/relationships/slideLayout" Target="../slideLayouts/slideLayout14.xml"/></Relationships>
</file>

<file path=ppt/slides/_rels/slide1643.xml.rels><?xml version="1.0" encoding="UTF-8" standalone="yes"?>
<Relationships xmlns="http://schemas.openxmlformats.org/package/2006/relationships"><Relationship Id="rId2" Type="http://schemas.openxmlformats.org/officeDocument/2006/relationships/notesSlide" Target="../notesSlides/notesSlide1643.xml"/><Relationship Id="rId1" Type="http://schemas.openxmlformats.org/officeDocument/2006/relationships/slideLayout" Target="../slideLayouts/slideLayout16.xml"/></Relationships>
</file>

<file path=ppt/slides/_rels/slide164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644.xml"/><Relationship Id="rId1" Type="http://schemas.openxmlformats.org/officeDocument/2006/relationships/slideLayout" Target="../slideLayouts/slideLayout14.xml"/></Relationships>
</file>

<file path=ppt/slides/_rels/slide1645.xml.rels><?xml version="1.0" encoding="UTF-8" standalone="yes"?>
<Relationships xmlns="http://schemas.openxmlformats.org/package/2006/relationships"><Relationship Id="rId3" Type="http://schemas.openxmlformats.org/officeDocument/2006/relationships/image" Target="../media/image877.png"/><Relationship Id="rId2" Type="http://schemas.openxmlformats.org/officeDocument/2006/relationships/notesSlide" Target="../notesSlides/notesSlide1645.xml"/><Relationship Id="rId1" Type="http://schemas.openxmlformats.org/officeDocument/2006/relationships/slideLayout" Target="../slideLayouts/slideLayout15.xml"/><Relationship Id="rId4" Type="http://schemas.openxmlformats.org/officeDocument/2006/relationships/image" Target="../media/image876.png"/></Relationships>
</file>

<file path=ppt/slides/_rels/slide1646.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646.xml"/><Relationship Id="rId1" Type="http://schemas.openxmlformats.org/officeDocument/2006/relationships/slideLayout" Target="../slideLayouts/slideLayout15.xml"/><Relationship Id="rId5" Type="http://schemas.openxmlformats.org/officeDocument/2006/relationships/image" Target="../media/image879.png"/><Relationship Id="rId4" Type="http://schemas.openxmlformats.org/officeDocument/2006/relationships/image" Target="../media/image878.png"/></Relationships>
</file>

<file path=ppt/slides/_rels/slide1647.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647.xml"/><Relationship Id="rId1" Type="http://schemas.openxmlformats.org/officeDocument/2006/relationships/slideLayout" Target="../slideLayouts/slideLayout14.xml"/><Relationship Id="rId5" Type="http://schemas.openxmlformats.org/officeDocument/2006/relationships/image" Target="../media/image881.png"/><Relationship Id="rId4" Type="http://schemas.openxmlformats.org/officeDocument/2006/relationships/image" Target="../media/image880.png"/></Relationships>
</file>

<file path=ppt/slides/_rels/slide1648.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648.xml"/><Relationship Id="rId1" Type="http://schemas.openxmlformats.org/officeDocument/2006/relationships/slideLayout" Target="../slideLayouts/slideLayout15.xml"/><Relationship Id="rId5" Type="http://schemas.openxmlformats.org/officeDocument/2006/relationships/image" Target="../media/image883.png"/><Relationship Id="rId4" Type="http://schemas.openxmlformats.org/officeDocument/2006/relationships/image" Target="../media/image882.png"/></Relationships>
</file>

<file path=ppt/slides/_rels/slide1649.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649.xml"/><Relationship Id="rId1" Type="http://schemas.openxmlformats.org/officeDocument/2006/relationships/slideLayout" Target="../slideLayouts/slideLayout15.xml"/><Relationship Id="rId5" Type="http://schemas.openxmlformats.org/officeDocument/2006/relationships/image" Target="../media/image885.png"/><Relationship Id="rId4" Type="http://schemas.openxmlformats.org/officeDocument/2006/relationships/image" Target="../media/image884.png"/></Relationships>
</file>

<file path=ppt/slides/_rels/slide1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1650.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650.xml"/><Relationship Id="rId1" Type="http://schemas.openxmlformats.org/officeDocument/2006/relationships/slideLayout" Target="../slideLayouts/slideLayout15.xml"/><Relationship Id="rId5" Type="http://schemas.openxmlformats.org/officeDocument/2006/relationships/image" Target="../media/image886.png"/><Relationship Id="rId4" Type="http://schemas.openxmlformats.org/officeDocument/2006/relationships/image" Target="../media/image885.png"/></Relationships>
</file>

<file path=ppt/slides/_rels/slide1651.xml.rels><?xml version="1.0" encoding="UTF-8" standalone="yes"?>
<Relationships xmlns="http://schemas.openxmlformats.org/package/2006/relationships"><Relationship Id="rId2" Type="http://schemas.openxmlformats.org/officeDocument/2006/relationships/notesSlide" Target="../notesSlides/notesSlide1651.xml"/><Relationship Id="rId1" Type="http://schemas.openxmlformats.org/officeDocument/2006/relationships/slideLayout" Target="../slideLayouts/slideLayout13.xml"/></Relationships>
</file>

<file path=ppt/slides/_rels/slide1652.xml.rels><?xml version="1.0" encoding="UTF-8" standalone="yes"?>
<Relationships xmlns="http://schemas.openxmlformats.org/package/2006/relationships"><Relationship Id="rId2" Type="http://schemas.openxmlformats.org/officeDocument/2006/relationships/notesSlide" Target="../notesSlides/notesSlide1652.xml"/><Relationship Id="rId1" Type="http://schemas.openxmlformats.org/officeDocument/2006/relationships/slideLayout" Target="../slideLayouts/slideLayout14.xml"/></Relationships>
</file>

<file path=ppt/slides/_rels/slide16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53.xml"/><Relationship Id="rId1" Type="http://schemas.openxmlformats.org/officeDocument/2006/relationships/slideLayout" Target="../slideLayouts/slideLayout14.xml"/></Relationships>
</file>

<file path=ppt/slides/_rels/slide16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54.xml"/><Relationship Id="rId1" Type="http://schemas.openxmlformats.org/officeDocument/2006/relationships/slideLayout" Target="../slideLayouts/slideLayout17.xml"/></Relationships>
</file>

<file path=ppt/slides/_rels/slide16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55.xml"/><Relationship Id="rId1" Type="http://schemas.openxmlformats.org/officeDocument/2006/relationships/slideLayout" Target="../slideLayouts/slideLayout14.xml"/></Relationships>
</file>

<file path=ppt/slides/_rels/slide1656.xml.rels><?xml version="1.0" encoding="UTF-8" standalone="yes"?>
<Relationships xmlns="http://schemas.openxmlformats.org/package/2006/relationships"><Relationship Id="rId2" Type="http://schemas.openxmlformats.org/officeDocument/2006/relationships/notesSlide" Target="../notesSlides/notesSlide1656.xml"/><Relationship Id="rId1" Type="http://schemas.openxmlformats.org/officeDocument/2006/relationships/slideLayout" Target="../slideLayouts/slideLayout15.xml"/></Relationships>
</file>

<file path=ppt/slides/_rels/slide1657.xml.rels><?xml version="1.0" encoding="UTF-8" standalone="yes"?>
<Relationships xmlns="http://schemas.openxmlformats.org/package/2006/relationships"><Relationship Id="rId3" Type="http://schemas.openxmlformats.org/officeDocument/2006/relationships/image" Target="../media/image887.png"/><Relationship Id="rId2" Type="http://schemas.openxmlformats.org/officeDocument/2006/relationships/notesSlide" Target="../notesSlides/notesSlide1657.xml"/><Relationship Id="rId1" Type="http://schemas.openxmlformats.org/officeDocument/2006/relationships/slideLayout" Target="../slideLayouts/slideLayout14.xml"/></Relationships>
</file>

<file path=ppt/slides/_rels/slide1658.xml.rels><?xml version="1.0" encoding="UTF-8" standalone="yes"?>
<Relationships xmlns="http://schemas.openxmlformats.org/package/2006/relationships"><Relationship Id="rId2" Type="http://schemas.openxmlformats.org/officeDocument/2006/relationships/notesSlide" Target="../notesSlides/notesSlide1658.xml"/><Relationship Id="rId1" Type="http://schemas.openxmlformats.org/officeDocument/2006/relationships/slideLayout" Target="../slideLayouts/slideLayout13.xml"/></Relationships>
</file>

<file path=ppt/slides/_rels/slide1659.xml.rels><?xml version="1.0" encoding="UTF-8" standalone="yes"?>
<Relationships xmlns="http://schemas.openxmlformats.org/package/2006/relationships"><Relationship Id="rId2" Type="http://schemas.openxmlformats.org/officeDocument/2006/relationships/notesSlide" Target="../notesSlides/notesSlide1659.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6.xml"/><Relationship Id="rId1" Type="http://schemas.openxmlformats.org/officeDocument/2006/relationships/slideLayout" Target="../slideLayouts/slideLayout14.xml"/></Relationships>
</file>

<file path=ppt/slides/_rels/slide1660.xml.rels><?xml version="1.0" encoding="UTF-8" standalone="yes"?>
<Relationships xmlns="http://schemas.openxmlformats.org/package/2006/relationships"><Relationship Id="rId2" Type="http://schemas.openxmlformats.org/officeDocument/2006/relationships/notesSlide" Target="../notesSlides/notesSlide1660.xml"/><Relationship Id="rId1" Type="http://schemas.openxmlformats.org/officeDocument/2006/relationships/slideLayout" Target="../slideLayouts/slideLayout15.xml"/></Relationships>
</file>

<file path=ppt/slides/_rels/slide1661.xml.rels><?xml version="1.0" encoding="UTF-8" standalone="yes"?>
<Relationships xmlns="http://schemas.openxmlformats.org/package/2006/relationships"><Relationship Id="rId3" Type="http://schemas.openxmlformats.org/officeDocument/2006/relationships/hyperlink" Target="https://kubernetes.io/docs/tasks/tools/install-kubectl-linux/" TargetMode="External"/><Relationship Id="rId2" Type="http://schemas.openxmlformats.org/officeDocument/2006/relationships/notesSlide" Target="../notesSlides/notesSlide1661.xml"/><Relationship Id="rId1" Type="http://schemas.openxmlformats.org/officeDocument/2006/relationships/slideLayout" Target="../slideLayouts/slideLayout14.xml"/><Relationship Id="rId6" Type="http://schemas.openxmlformats.org/officeDocument/2006/relationships/image" Target="../media/image888.png"/><Relationship Id="rId5" Type="http://schemas.openxmlformats.org/officeDocument/2006/relationships/image" Target="../media/image2.png"/><Relationship Id="rId4" Type="http://schemas.openxmlformats.org/officeDocument/2006/relationships/hyperlink" Target="https://kubernetes.io/docs/tasks/tools/install-kubectl-macos/" TargetMode="External"/></Relationships>
</file>

<file path=ppt/slides/_rels/slide1662.xml.rels><?xml version="1.0" encoding="UTF-8" standalone="yes"?>
<Relationships xmlns="http://schemas.openxmlformats.org/package/2006/relationships"><Relationship Id="rId3" Type="http://schemas.openxmlformats.org/officeDocument/2006/relationships/image" Target="../media/image889.png"/><Relationship Id="rId2" Type="http://schemas.openxmlformats.org/officeDocument/2006/relationships/notesSlide" Target="../notesSlides/notesSlide1662.xml"/><Relationship Id="rId1" Type="http://schemas.openxmlformats.org/officeDocument/2006/relationships/slideLayout" Target="../slideLayouts/slideLayout15.xml"/></Relationships>
</file>

<file path=ppt/slides/_rels/slide16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63.xml"/><Relationship Id="rId1" Type="http://schemas.openxmlformats.org/officeDocument/2006/relationships/slideLayout" Target="../slideLayouts/slideLayout14.xml"/><Relationship Id="rId5" Type="http://schemas.openxmlformats.org/officeDocument/2006/relationships/image" Target="../media/image890.png"/><Relationship Id="rId4" Type="http://schemas.openxmlformats.org/officeDocument/2006/relationships/hyperlink" Target="https://minikube.sigs.k8s.io/docs/start/" TargetMode="External"/></Relationships>
</file>

<file path=ppt/slides/_rels/slide1664.xml.rels><?xml version="1.0" encoding="UTF-8" standalone="yes"?>
<Relationships xmlns="http://schemas.openxmlformats.org/package/2006/relationships"><Relationship Id="rId3" Type="http://schemas.openxmlformats.org/officeDocument/2006/relationships/image" Target="../media/image891.png"/><Relationship Id="rId2" Type="http://schemas.openxmlformats.org/officeDocument/2006/relationships/notesSlide" Target="../notesSlides/notesSlide1664.xml"/><Relationship Id="rId1" Type="http://schemas.openxmlformats.org/officeDocument/2006/relationships/slideLayout" Target="../slideLayouts/slideLayout15.xml"/><Relationship Id="rId6" Type="http://schemas.openxmlformats.org/officeDocument/2006/relationships/image" Target="../media/image894.png"/><Relationship Id="rId5" Type="http://schemas.openxmlformats.org/officeDocument/2006/relationships/image" Target="../media/image893.png"/><Relationship Id="rId4" Type="http://schemas.openxmlformats.org/officeDocument/2006/relationships/image" Target="../media/image892.png"/></Relationships>
</file>

<file path=ppt/slides/_rels/slide1665.xml.rels><?xml version="1.0" encoding="UTF-8" standalone="yes"?>
<Relationships xmlns="http://schemas.openxmlformats.org/package/2006/relationships"><Relationship Id="rId2" Type="http://schemas.openxmlformats.org/officeDocument/2006/relationships/notesSlide" Target="../notesSlides/notesSlide1665.xml"/><Relationship Id="rId1" Type="http://schemas.openxmlformats.org/officeDocument/2006/relationships/slideLayout" Target="../slideLayouts/slideLayout22.xml"/></Relationships>
</file>

<file path=ppt/slides/_rels/slide16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66.xml"/><Relationship Id="rId1" Type="http://schemas.openxmlformats.org/officeDocument/2006/relationships/slideLayout" Target="../slideLayouts/slideLayout14.xml"/></Relationships>
</file>

<file path=ppt/slides/_rels/slide16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67.xml"/><Relationship Id="rId1" Type="http://schemas.openxmlformats.org/officeDocument/2006/relationships/slideLayout" Target="../slideLayouts/slideLayout14.xml"/><Relationship Id="rId5" Type="http://schemas.openxmlformats.org/officeDocument/2006/relationships/image" Target="../media/image896.png"/><Relationship Id="rId4" Type="http://schemas.openxmlformats.org/officeDocument/2006/relationships/image" Target="../media/image895.png"/></Relationships>
</file>

<file path=ppt/slides/_rels/slide16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68.xml"/><Relationship Id="rId1" Type="http://schemas.openxmlformats.org/officeDocument/2006/relationships/slideLayout" Target="../slideLayouts/slideLayout14.xml"/><Relationship Id="rId4" Type="http://schemas.openxmlformats.org/officeDocument/2006/relationships/image" Target="../media/image897.png"/></Relationships>
</file>

<file path=ppt/slides/_rels/slide16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69.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7.xml"/></Relationships>
</file>

<file path=ppt/slides/_rels/slide16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70.xml"/><Relationship Id="rId1" Type="http://schemas.openxmlformats.org/officeDocument/2006/relationships/slideLayout" Target="../slideLayouts/slideLayout14.xml"/></Relationships>
</file>

<file path=ppt/slides/_rels/slide1671.xml.rels><?xml version="1.0" encoding="UTF-8" standalone="yes"?>
<Relationships xmlns="http://schemas.openxmlformats.org/package/2006/relationships"><Relationship Id="rId2" Type="http://schemas.openxmlformats.org/officeDocument/2006/relationships/notesSlide" Target="../notesSlides/notesSlide1671.xml"/><Relationship Id="rId1" Type="http://schemas.openxmlformats.org/officeDocument/2006/relationships/slideLayout" Target="../slideLayouts/slideLayout22.xml"/></Relationships>
</file>

<file path=ppt/slides/_rels/slide1672.xml.rels><?xml version="1.0" encoding="UTF-8" standalone="yes"?>
<Relationships xmlns="http://schemas.openxmlformats.org/package/2006/relationships"><Relationship Id="rId3" Type="http://schemas.openxmlformats.org/officeDocument/2006/relationships/image" Target="../media/image898.png"/><Relationship Id="rId2" Type="http://schemas.openxmlformats.org/officeDocument/2006/relationships/notesSlide" Target="../notesSlides/notesSlide1672.xml"/><Relationship Id="rId1" Type="http://schemas.openxmlformats.org/officeDocument/2006/relationships/slideLayout" Target="../slideLayouts/slideLayout15.xml"/></Relationships>
</file>

<file path=ppt/slides/_rels/slide1673.xml.rels><?xml version="1.0" encoding="UTF-8" standalone="yes"?>
<Relationships xmlns="http://schemas.openxmlformats.org/package/2006/relationships"><Relationship Id="rId3" Type="http://schemas.openxmlformats.org/officeDocument/2006/relationships/image" Target="../media/image899.png"/><Relationship Id="rId2" Type="http://schemas.openxmlformats.org/officeDocument/2006/relationships/notesSlide" Target="../notesSlides/notesSlide1673.xml"/><Relationship Id="rId1" Type="http://schemas.openxmlformats.org/officeDocument/2006/relationships/slideLayout" Target="../slideLayouts/slideLayout15.xml"/></Relationships>
</file>

<file path=ppt/slides/_rels/slide1674.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1674.xml"/><Relationship Id="rId1" Type="http://schemas.openxmlformats.org/officeDocument/2006/relationships/slideLayout" Target="../slideLayouts/slideLayout15.xml"/></Relationships>
</file>

<file path=ppt/slides/_rels/slide1675.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1675.xml"/><Relationship Id="rId1" Type="http://schemas.openxmlformats.org/officeDocument/2006/relationships/slideLayout" Target="../slideLayouts/slideLayout15.xml"/></Relationships>
</file>

<file path=ppt/slides/_rels/slide1676.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1676.xml"/><Relationship Id="rId1" Type="http://schemas.openxmlformats.org/officeDocument/2006/relationships/slideLayout" Target="../slideLayouts/slideLayout15.xml"/></Relationships>
</file>

<file path=ppt/slides/_rels/slide1677.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1677.xml"/><Relationship Id="rId1" Type="http://schemas.openxmlformats.org/officeDocument/2006/relationships/slideLayout" Target="../slideLayouts/slideLayout15.xml"/></Relationships>
</file>

<file path=ppt/slides/_rels/slide1678.xml.rels><?xml version="1.0" encoding="UTF-8" standalone="yes"?>
<Relationships xmlns="http://schemas.openxmlformats.org/package/2006/relationships"><Relationship Id="rId3" Type="http://schemas.openxmlformats.org/officeDocument/2006/relationships/image" Target="../media/image903.png"/><Relationship Id="rId2" Type="http://schemas.openxmlformats.org/officeDocument/2006/relationships/notesSlide" Target="../notesSlides/notesSlide1678.xml"/><Relationship Id="rId1" Type="http://schemas.openxmlformats.org/officeDocument/2006/relationships/slideLayout" Target="../slideLayouts/slideLayout14.xml"/></Relationships>
</file>

<file path=ppt/slides/_rels/slide1679.xml.rels><?xml version="1.0" encoding="UTF-8" standalone="yes"?>
<Relationships xmlns="http://schemas.openxmlformats.org/package/2006/relationships"><Relationship Id="rId3" Type="http://schemas.openxmlformats.org/officeDocument/2006/relationships/image" Target="../media/image903.png"/><Relationship Id="rId2" Type="http://schemas.openxmlformats.org/officeDocument/2006/relationships/notesSlide" Target="../notesSlides/notesSlide1679.xml"/><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1680.xml.rels><?xml version="1.0" encoding="UTF-8" standalone="yes"?>
<Relationships xmlns="http://schemas.openxmlformats.org/package/2006/relationships"><Relationship Id="rId3" Type="http://schemas.openxmlformats.org/officeDocument/2006/relationships/image" Target="../media/image904.png"/><Relationship Id="rId2" Type="http://schemas.openxmlformats.org/officeDocument/2006/relationships/notesSlide" Target="../notesSlides/notesSlide1680.xml"/><Relationship Id="rId1" Type="http://schemas.openxmlformats.org/officeDocument/2006/relationships/slideLayout" Target="../slideLayouts/slideLayout14.xml"/><Relationship Id="rId4" Type="http://schemas.openxmlformats.org/officeDocument/2006/relationships/image" Target="../media/image905.png"/></Relationships>
</file>

<file path=ppt/slides/_rels/slide1681.xml.rels><?xml version="1.0" encoding="UTF-8" standalone="yes"?>
<Relationships xmlns="http://schemas.openxmlformats.org/package/2006/relationships"><Relationship Id="rId3" Type="http://schemas.openxmlformats.org/officeDocument/2006/relationships/image" Target="../media/image906.png"/><Relationship Id="rId2" Type="http://schemas.openxmlformats.org/officeDocument/2006/relationships/notesSlide" Target="../notesSlides/notesSlide1681.xml"/><Relationship Id="rId1" Type="http://schemas.openxmlformats.org/officeDocument/2006/relationships/slideLayout" Target="../slideLayouts/slideLayout14.xml"/><Relationship Id="rId4" Type="http://schemas.openxmlformats.org/officeDocument/2006/relationships/image" Target="../media/image907.png"/></Relationships>
</file>

<file path=ppt/slides/_rels/slide1682.xml.rels><?xml version="1.0" encoding="UTF-8" standalone="yes"?>
<Relationships xmlns="http://schemas.openxmlformats.org/package/2006/relationships"><Relationship Id="rId3" Type="http://schemas.openxmlformats.org/officeDocument/2006/relationships/image" Target="../media/image908.png"/><Relationship Id="rId2" Type="http://schemas.openxmlformats.org/officeDocument/2006/relationships/notesSlide" Target="../notesSlides/notesSlide1682.xml"/><Relationship Id="rId1" Type="http://schemas.openxmlformats.org/officeDocument/2006/relationships/slideLayout" Target="../slideLayouts/slideLayout14.xml"/><Relationship Id="rId4" Type="http://schemas.openxmlformats.org/officeDocument/2006/relationships/image" Target="../media/image909.png"/></Relationships>
</file>

<file path=ppt/slides/_rels/slide1683.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1683.xml"/><Relationship Id="rId1" Type="http://schemas.openxmlformats.org/officeDocument/2006/relationships/slideLayout" Target="../slideLayouts/slideLayout14.xml"/><Relationship Id="rId4" Type="http://schemas.openxmlformats.org/officeDocument/2006/relationships/image" Target="../media/image911.png"/></Relationships>
</file>

<file path=ppt/slides/_rels/slide1684.xml.rels><?xml version="1.0" encoding="UTF-8" standalone="yes"?>
<Relationships xmlns="http://schemas.openxmlformats.org/package/2006/relationships"><Relationship Id="rId3" Type="http://schemas.openxmlformats.org/officeDocument/2006/relationships/image" Target="../media/image912.png"/><Relationship Id="rId2" Type="http://schemas.openxmlformats.org/officeDocument/2006/relationships/notesSlide" Target="../notesSlides/notesSlide1684.xml"/><Relationship Id="rId1" Type="http://schemas.openxmlformats.org/officeDocument/2006/relationships/slideLayout" Target="../slideLayouts/slideLayout14.xml"/><Relationship Id="rId4" Type="http://schemas.openxmlformats.org/officeDocument/2006/relationships/image" Target="../media/image913.png"/></Relationships>
</file>

<file path=ppt/slides/_rels/slide1685.xml.rels><?xml version="1.0" encoding="UTF-8" standalone="yes"?>
<Relationships xmlns="http://schemas.openxmlformats.org/package/2006/relationships"><Relationship Id="rId3" Type="http://schemas.openxmlformats.org/officeDocument/2006/relationships/image" Target="../media/image914.png"/><Relationship Id="rId2" Type="http://schemas.openxmlformats.org/officeDocument/2006/relationships/notesSlide" Target="../notesSlides/notesSlide1685.xml"/><Relationship Id="rId1" Type="http://schemas.openxmlformats.org/officeDocument/2006/relationships/slideLayout" Target="../slideLayouts/slideLayout14.xml"/><Relationship Id="rId5" Type="http://schemas.openxmlformats.org/officeDocument/2006/relationships/image" Target="../media/image916.png"/><Relationship Id="rId4" Type="http://schemas.openxmlformats.org/officeDocument/2006/relationships/image" Target="../media/image915.png"/></Relationships>
</file>

<file path=ppt/slides/_rels/slide1686.xml.rels><?xml version="1.0" encoding="UTF-8" standalone="yes"?>
<Relationships xmlns="http://schemas.openxmlformats.org/package/2006/relationships"><Relationship Id="rId2" Type="http://schemas.openxmlformats.org/officeDocument/2006/relationships/notesSlide" Target="../notesSlides/notesSlide1686.xml"/><Relationship Id="rId1" Type="http://schemas.openxmlformats.org/officeDocument/2006/relationships/slideLayout" Target="../slideLayouts/slideLayout17.xml"/></Relationships>
</file>

<file path=ppt/slides/_rels/slide1687.xml.rels><?xml version="1.0" encoding="UTF-8" standalone="yes"?>
<Relationships xmlns="http://schemas.openxmlformats.org/package/2006/relationships"><Relationship Id="rId3" Type="http://schemas.openxmlformats.org/officeDocument/2006/relationships/image" Target="../media/image341.gif"/><Relationship Id="rId2" Type="http://schemas.openxmlformats.org/officeDocument/2006/relationships/notesSlide" Target="../notesSlides/notesSlide1687.xml"/><Relationship Id="rId1" Type="http://schemas.openxmlformats.org/officeDocument/2006/relationships/slideLayout" Target="../slideLayouts/slideLayout13.xml"/></Relationships>
</file>

<file path=ppt/slides/_rels/slide168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690.xml"/><Relationship Id="rId2" Type="http://schemas.openxmlformats.org/officeDocument/2006/relationships/notesSlide" Target="../notesSlides/notesSlide1688.xml"/><Relationship Id="rId1" Type="http://schemas.openxmlformats.org/officeDocument/2006/relationships/slideLayout" Target="../slideLayouts/slideLayout17.xml"/><Relationship Id="rId6" Type="http://schemas.openxmlformats.org/officeDocument/2006/relationships/slide" Target="slide1701.xml"/><Relationship Id="rId5" Type="http://schemas.openxmlformats.org/officeDocument/2006/relationships/slide" Target="slide1694.xml"/><Relationship Id="rId4" Type="http://schemas.openxmlformats.org/officeDocument/2006/relationships/image" Target="../media/image17.png"/></Relationships>
</file>

<file path=ppt/slides/_rels/slide16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89.xml"/><Relationship Id="rId1" Type="http://schemas.openxmlformats.org/officeDocument/2006/relationships/slideLayout" Target="../slideLayouts/slideLayout2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1690.xml.rels><?xml version="1.0" encoding="UTF-8" standalone="yes"?>
<Relationships xmlns="http://schemas.openxmlformats.org/package/2006/relationships"><Relationship Id="rId2" Type="http://schemas.openxmlformats.org/officeDocument/2006/relationships/notesSlide" Target="../notesSlides/notesSlide1690.xml"/><Relationship Id="rId1" Type="http://schemas.openxmlformats.org/officeDocument/2006/relationships/slideLayout" Target="../slideLayouts/slideLayout17.xml"/></Relationships>
</file>

<file path=ppt/slides/_rels/slide169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691.xml"/><Relationship Id="rId1" Type="http://schemas.openxmlformats.org/officeDocument/2006/relationships/slideLayout" Target="../slideLayouts/slideLayout15.xml"/></Relationships>
</file>

<file path=ppt/slides/_rels/slide1692.xml.rels><?xml version="1.0" encoding="UTF-8" standalone="yes"?>
<Relationships xmlns="http://schemas.openxmlformats.org/package/2006/relationships"><Relationship Id="rId2" Type="http://schemas.openxmlformats.org/officeDocument/2006/relationships/notesSlide" Target="../notesSlides/notesSlide1692.xml"/><Relationship Id="rId1" Type="http://schemas.openxmlformats.org/officeDocument/2006/relationships/slideLayout" Target="../slideLayouts/slideLayout21.xml"/></Relationships>
</file>

<file path=ppt/slides/_rels/slide1693.xml.rels><?xml version="1.0" encoding="UTF-8" standalone="yes"?>
<Relationships xmlns="http://schemas.openxmlformats.org/package/2006/relationships"><Relationship Id="rId2" Type="http://schemas.openxmlformats.org/officeDocument/2006/relationships/notesSlide" Target="../notesSlides/notesSlide1693.xml"/><Relationship Id="rId1" Type="http://schemas.openxmlformats.org/officeDocument/2006/relationships/slideLayout" Target="../slideLayouts/slideLayout14.xml"/></Relationships>
</file>

<file path=ppt/slides/_rels/slide1694.xml.rels><?xml version="1.0" encoding="UTF-8" standalone="yes"?>
<Relationships xmlns="http://schemas.openxmlformats.org/package/2006/relationships"><Relationship Id="rId2" Type="http://schemas.openxmlformats.org/officeDocument/2006/relationships/notesSlide" Target="../notesSlides/notesSlide1694.xml"/><Relationship Id="rId1" Type="http://schemas.openxmlformats.org/officeDocument/2006/relationships/slideLayout" Target="../slideLayouts/slideLayout13.xml"/></Relationships>
</file>

<file path=ppt/slides/_rels/slide1695.xml.rels><?xml version="1.0" encoding="UTF-8" standalone="yes"?>
<Relationships xmlns="http://schemas.openxmlformats.org/package/2006/relationships"><Relationship Id="rId3" Type="http://schemas.openxmlformats.org/officeDocument/2006/relationships/image" Target="../media/image917.png"/><Relationship Id="rId2" Type="http://schemas.openxmlformats.org/officeDocument/2006/relationships/notesSlide" Target="../notesSlides/notesSlide1695.xml"/><Relationship Id="rId1" Type="http://schemas.openxmlformats.org/officeDocument/2006/relationships/slideLayout" Target="../slideLayouts/slideLayout15.xml"/></Relationships>
</file>

<file path=ppt/slides/_rels/slide1696.xml.rels><?xml version="1.0" encoding="UTF-8" standalone="yes"?>
<Relationships xmlns="http://schemas.openxmlformats.org/package/2006/relationships"><Relationship Id="rId3" Type="http://schemas.openxmlformats.org/officeDocument/2006/relationships/image" Target="../media/image918.png"/><Relationship Id="rId2" Type="http://schemas.openxmlformats.org/officeDocument/2006/relationships/notesSlide" Target="../notesSlides/notesSlide1696.xml"/><Relationship Id="rId1" Type="http://schemas.openxmlformats.org/officeDocument/2006/relationships/slideLayout" Target="../slideLayouts/slideLayout14.xml"/></Relationships>
</file>

<file path=ppt/slides/_rels/slide1697.xml.rels><?xml version="1.0" encoding="UTF-8" standalone="yes"?>
<Relationships xmlns="http://schemas.openxmlformats.org/package/2006/relationships"><Relationship Id="rId3" Type="http://schemas.openxmlformats.org/officeDocument/2006/relationships/image" Target="../media/image919.png"/><Relationship Id="rId2" Type="http://schemas.openxmlformats.org/officeDocument/2006/relationships/notesSlide" Target="../notesSlides/notesSlide1697.xml"/><Relationship Id="rId1" Type="http://schemas.openxmlformats.org/officeDocument/2006/relationships/slideLayout" Target="../slideLayouts/slideLayout15.xml"/></Relationships>
</file>

<file path=ppt/slides/_rels/slide1698.xml.rels><?xml version="1.0" encoding="UTF-8" standalone="yes"?>
<Relationships xmlns="http://schemas.openxmlformats.org/package/2006/relationships"><Relationship Id="rId2" Type="http://schemas.openxmlformats.org/officeDocument/2006/relationships/notesSlide" Target="../notesSlides/notesSlide1698.xml"/><Relationship Id="rId1" Type="http://schemas.openxmlformats.org/officeDocument/2006/relationships/slideLayout" Target="../slideLayouts/slideLayout14.xml"/></Relationships>
</file>

<file path=ppt/slides/_rels/slide1699.xml.rels><?xml version="1.0" encoding="UTF-8" standalone="yes"?>
<Relationships xmlns="http://schemas.openxmlformats.org/package/2006/relationships"><Relationship Id="rId2" Type="http://schemas.openxmlformats.org/officeDocument/2006/relationships/notesSlide" Target="../notesSlides/notesSlide1699.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7.xml"/></Relationships>
</file>

<file path=ppt/slides/_rels/slide1700.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1700.xml"/><Relationship Id="rId1" Type="http://schemas.openxmlformats.org/officeDocument/2006/relationships/slideLayout" Target="../slideLayouts/slideLayout14.xml"/></Relationships>
</file>

<file path=ppt/slides/_rels/slide1701.xml.rels><?xml version="1.0" encoding="UTF-8" standalone="yes"?>
<Relationships xmlns="http://schemas.openxmlformats.org/package/2006/relationships"><Relationship Id="rId2" Type="http://schemas.openxmlformats.org/officeDocument/2006/relationships/notesSlide" Target="../notesSlides/notesSlide1701.xml"/><Relationship Id="rId1" Type="http://schemas.openxmlformats.org/officeDocument/2006/relationships/slideLayout" Target="../slideLayouts/slideLayout13.xml"/></Relationships>
</file>

<file path=ppt/slides/_rels/slide17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02.xml"/><Relationship Id="rId1" Type="http://schemas.openxmlformats.org/officeDocument/2006/relationships/slideLayout" Target="../slideLayouts/slideLayout1.xml"/></Relationships>
</file>

<file path=ppt/slides/_rels/slide17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0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7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04.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70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718.xml"/><Relationship Id="rId2" Type="http://schemas.openxmlformats.org/officeDocument/2006/relationships/notesSlide" Target="../notesSlides/notesSlide1705.xml"/><Relationship Id="rId1" Type="http://schemas.openxmlformats.org/officeDocument/2006/relationships/slideLayout" Target="../slideLayouts/slideLayout17.xml"/><Relationship Id="rId6" Type="http://schemas.openxmlformats.org/officeDocument/2006/relationships/slide" Target="slide1715.xml"/><Relationship Id="rId5" Type="http://schemas.openxmlformats.org/officeDocument/2006/relationships/slide" Target="slide1708.xml"/><Relationship Id="rId4" Type="http://schemas.openxmlformats.org/officeDocument/2006/relationships/image" Target="../media/image17.png"/></Relationships>
</file>

<file path=ppt/slides/_rels/slide17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06.xml"/><Relationship Id="rId1" Type="http://schemas.openxmlformats.org/officeDocument/2006/relationships/slideLayout" Target="../slideLayouts/slideLayout20.xml"/></Relationships>
</file>

<file path=ppt/slides/_rels/slide17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07.xml"/><Relationship Id="rId1" Type="http://schemas.openxmlformats.org/officeDocument/2006/relationships/slideLayout" Target="../slideLayouts/slideLayout14.xml"/></Relationships>
</file>

<file path=ppt/slides/_rels/slide1708.xml.rels><?xml version="1.0" encoding="UTF-8" standalone="yes"?>
<Relationships xmlns="http://schemas.openxmlformats.org/package/2006/relationships"><Relationship Id="rId2" Type="http://schemas.openxmlformats.org/officeDocument/2006/relationships/notesSlide" Target="../notesSlides/notesSlide1708.xml"/><Relationship Id="rId1" Type="http://schemas.openxmlformats.org/officeDocument/2006/relationships/slideLayout" Target="../slideLayouts/slideLayout17.xml"/></Relationships>
</file>

<file path=ppt/slides/_rels/slide170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1709.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2.xml"/></Relationships>
</file>

<file path=ppt/slides/_rels/slide17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10.xml"/><Relationship Id="rId1" Type="http://schemas.openxmlformats.org/officeDocument/2006/relationships/slideLayout" Target="../slideLayouts/slideLayout14.xml"/></Relationships>
</file>

<file path=ppt/slides/_rels/slide1711.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notesSlide" Target="../notesSlides/notesSlide1711.xml"/><Relationship Id="rId1" Type="http://schemas.openxmlformats.org/officeDocument/2006/relationships/slideLayout" Target="../slideLayouts/slideLayout19.xml"/></Relationships>
</file>

<file path=ppt/slides/_rels/slide17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12.xml"/><Relationship Id="rId1" Type="http://schemas.openxmlformats.org/officeDocument/2006/relationships/slideLayout" Target="../slideLayouts/slideLayout15.xml"/></Relationships>
</file>

<file path=ppt/slides/_rels/slide17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13.xml"/><Relationship Id="rId1" Type="http://schemas.openxmlformats.org/officeDocument/2006/relationships/slideLayout" Target="../slideLayouts/slideLayout18.xml"/></Relationships>
</file>

<file path=ppt/slides/_rels/slide1714.xml.rels><?xml version="1.0" encoding="UTF-8" standalone="yes"?>
<Relationships xmlns="http://schemas.openxmlformats.org/package/2006/relationships"><Relationship Id="rId2" Type="http://schemas.openxmlformats.org/officeDocument/2006/relationships/notesSlide" Target="../notesSlides/notesSlide1714.xml"/><Relationship Id="rId1" Type="http://schemas.openxmlformats.org/officeDocument/2006/relationships/slideLayout" Target="../slideLayouts/slideLayout17.xml"/></Relationships>
</file>

<file path=ppt/slides/_rels/slide1715.xml.rels><?xml version="1.0" encoding="UTF-8" standalone="yes"?>
<Relationships xmlns="http://schemas.openxmlformats.org/package/2006/relationships"><Relationship Id="rId2" Type="http://schemas.openxmlformats.org/officeDocument/2006/relationships/notesSlide" Target="../notesSlides/notesSlide1715.xml"/><Relationship Id="rId1" Type="http://schemas.openxmlformats.org/officeDocument/2006/relationships/slideLayout" Target="../slideLayouts/slideLayout16.xml"/></Relationships>
</file>

<file path=ppt/slides/_rels/slide1716.xml.rels><?xml version="1.0" encoding="UTF-8" standalone="yes"?>
<Relationships xmlns="http://schemas.openxmlformats.org/package/2006/relationships"><Relationship Id="rId3" Type="http://schemas.openxmlformats.org/officeDocument/2006/relationships/image" Target="../media/image922.png"/><Relationship Id="rId2" Type="http://schemas.openxmlformats.org/officeDocument/2006/relationships/notesSlide" Target="../notesSlides/notesSlide1716.xml"/><Relationship Id="rId1" Type="http://schemas.openxmlformats.org/officeDocument/2006/relationships/slideLayout" Target="../slideLayouts/slideLayout15.xml"/></Relationships>
</file>

<file path=ppt/slides/_rels/slide1717.xml.rels><?xml version="1.0" encoding="UTF-8" standalone="yes"?>
<Relationships xmlns="http://schemas.openxmlformats.org/package/2006/relationships"><Relationship Id="rId3" Type="http://schemas.openxmlformats.org/officeDocument/2006/relationships/hyperlink" Target="https://owasp.org/www-project-zap/" TargetMode="External"/><Relationship Id="rId2" Type="http://schemas.openxmlformats.org/officeDocument/2006/relationships/notesSlide" Target="../notesSlides/notesSlide1717.xml"/><Relationship Id="rId1" Type="http://schemas.openxmlformats.org/officeDocument/2006/relationships/slideLayout" Target="../slideLayouts/slideLayout14.xml"/><Relationship Id="rId5" Type="http://schemas.openxmlformats.org/officeDocument/2006/relationships/hyperlink" Target="https://owasp.org/www-project-web-security-testing-guide/" TargetMode="External"/><Relationship Id="rId4" Type="http://schemas.openxmlformats.org/officeDocument/2006/relationships/hyperlink" Target="https://owasp.org/www-project-juice-shop/" TargetMode="External"/></Relationships>
</file>

<file path=ppt/slides/_rels/slide1718.xml.rels><?xml version="1.0" encoding="UTF-8" standalone="yes"?>
<Relationships xmlns="http://schemas.openxmlformats.org/package/2006/relationships"><Relationship Id="rId2" Type="http://schemas.openxmlformats.org/officeDocument/2006/relationships/notesSlide" Target="../notesSlides/notesSlide1718.xml"/><Relationship Id="rId1" Type="http://schemas.openxmlformats.org/officeDocument/2006/relationships/slideLayout" Target="../slideLayouts/slideLayout16.xml"/></Relationships>
</file>

<file path=ppt/slides/_rels/slide17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19.xml"/><Relationship Id="rId1" Type="http://schemas.openxmlformats.org/officeDocument/2006/relationships/slideLayout" Target="../slideLayouts/slideLayout18.xml"/><Relationship Id="rId5" Type="http://schemas.openxmlformats.org/officeDocument/2006/relationships/image" Target="../media/image923.png"/><Relationship Id="rId4" Type="http://schemas.openxmlformats.org/officeDocument/2006/relationships/hyperlink" Target="https://owasp.org/www-project-top-ten/" TargetMode="Externa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1720.xml.rels><?xml version="1.0" encoding="UTF-8" standalone="yes"?>
<Relationships xmlns="http://schemas.openxmlformats.org/package/2006/relationships"><Relationship Id="rId3" Type="http://schemas.openxmlformats.org/officeDocument/2006/relationships/hyperlink" Target="https://owasp.org/Top10/A01_2021-Broken_Access_Control/" TargetMode="External"/><Relationship Id="rId2" Type="http://schemas.openxmlformats.org/officeDocument/2006/relationships/notesSlide" Target="../notesSlides/notesSlide1720.xml"/><Relationship Id="rId1" Type="http://schemas.openxmlformats.org/officeDocument/2006/relationships/slideLayout" Target="../slideLayouts/slideLayout14.xml"/><Relationship Id="rId4" Type="http://schemas.openxmlformats.org/officeDocument/2006/relationships/image" Target="../media/image924.png"/></Relationships>
</file>

<file path=ppt/slides/_rels/slide17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21.xml"/><Relationship Id="rId1" Type="http://schemas.openxmlformats.org/officeDocument/2006/relationships/slideLayout" Target="../slideLayouts/slideLayout18.xml"/><Relationship Id="rId4" Type="http://schemas.openxmlformats.org/officeDocument/2006/relationships/hyperlink" Target="https://owasp.org/Top10/A02_2021-Cryptographic_Failures/" TargetMode="External"/></Relationships>
</file>

<file path=ppt/slides/_rels/slide1722.xml.rels><?xml version="1.0" encoding="UTF-8" standalone="yes"?>
<Relationships xmlns="http://schemas.openxmlformats.org/package/2006/relationships"><Relationship Id="rId3" Type="http://schemas.openxmlformats.org/officeDocument/2006/relationships/hyperlink" Target="https://owasp.org/Top10/A03_2021-Injection/" TargetMode="External"/><Relationship Id="rId2" Type="http://schemas.openxmlformats.org/officeDocument/2006/relationships/notesSlide" Target="../notesSlides/notesSlide1722.xml"/><Relationship Id="rId1" Type="http://schemas.openxmlformats.org/officeDocument/2006/relationships/slideLayout" Target="../slideLayouts/slideLayout14.xml"/><Relationship Id="rId4" Type="http://schemas.openxmlformats.org/officeDocument/2006/relationships/image" Target="../media/image925.png"/></Relationships>
</file>

<file path=ppt/slides/_rels/slide1723.xml.rels><?xml version="1.0" encoding="UTF-8" standalone="yes"?>
<Relationships xmlns="http://schemas.openxmlformats.org/package/2006/relationships"><Relationship Id="rId3" Type="http://schemas.openxmlformats.org/officeDocument/2006/relationships/hyperlink" Target="https://owasp.org/Top10/A04_2021-Insecure_Design/" TargetMode="External"/><Relationship Id="rId2" Type="http://schemas.openxmlformats.org/officeDocument/2006/relationships/notesSlide" Target="../notesSlides/notesSlide1723.xml"/><Relationship Id="rId1" Type="http://schemas.openxmlformats.org/officeDocument/2006/relationships/slideLayout" Target="../slideLayouts/slideLayout14.xml"/><Relationship Id="rId4" Type="http://schemas.openxmlformats.org/officeDocument/2006/relationships/image" Target="../media/image926.png"/></Relationships>
</file>

<file path=ppt/slides/_rels/slide17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24.xml"/><Relationship Id="rId1" Type="http://schemas.openxmlformats.org/officeDocument/2006/relationships/slideLayout" Target="../slideLayouts/slideLayout14.xml"/><Relationship Id="rId4" Type="http://schemas.openxmlformats.org/officeDocument/2006/relationships/hyperlink" Target="https://owasp.org/Top10/A05_2021-Security_Misconfiguration/" TargetMode="External"/></Relationships>
</file>

<file path=ppt/slides/_rels/slide17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25.xml"/><Relationship Id="rId1" Type="http://schemas.openxmlformats.org/officeDocument/2006/relationships/slideLayout" Target="../slideLayouts/slideLayout14.xml"/><Relationship Id="rId4" Type="http://schemas.openxmlformats.org/officeDocument/2006/relationships/hyperlink" Target="https://owasp.org/Top10/A05_2021-Security_Misconfiguration/" TargetMode="External"/></Relationships>
</file>

<file path=ppt/slides/_rels/slide1726.xml.rels><?xml version="1.0" encoding="UTF-8" standalone="yes"?>
<Relationships xmlns="http://schemas.openxmlformats.org/package/2006/relationships"><Relationship Id="rId3" Type="http://schemas.openxmlformats.org/officeDocument/2006/relationships/hyperlink" Target="https://owasp.org/Top10/A06_2021-Vulnerable_and_Outdated_Components/" TargetMode="External"/><Relationship Id="rId2" Type="http://schemas.openxmlformats.org/officeDocument/2006/relationships/notesSlide" Target="../notesSlides/notesSlide1726.xml"/><Relationship Id="rId1" Type="http://schemas.openxmlformats.org/officeDocument/2006/relationships/slideLayout" Target="../slideLayouts/slideLayout14.xml"/><Relationship Id="rId4" Type="http://schemas.openxmlformats.org/officeDocument/2006/relationships/image" Target="../media/image927.png"/></Relationships>
</file>

<file path=ppt/slides/_rels/slide1727.xml.rels><?xml version="1.0" encoding="UTF-8" standalone="yes"?>
<Relationships xmlns="http://schemas.openxmlformats.org/package/2006/relationships"><Relationship Id="rId3" Type="http://schemas.openxmlformats.org/officeDocument/2006/relationships/hyperlink" Target="https://owasp.org/Top10/A07_2021-Identification_and_Authentication_Failures/" TargetMode="External"/><Relationship Id="rId2" Type="http://schemas.openxmlformats.org/officeDocument/2006/relationships/notesSlide" Target="../notesSlides/notesSlide1727.xml"/><Relationship Id="rId1" Type="http://schemas.openxmlformats.org/officeDocument/2006/relationships/slideLayout" Target="../slideLayouts/slideLayout14.xml"/><Relationship Id="rId4" Type="http://schemas.openxmlformats.org/officeDocument/2006/relationships/image" Target="../media/image928.png"/></Relationships>
</file>

<file path=ppt/slides/_rels/slide17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28.xml"/><Relationship Id="rId1" Type="http://schemas.openxmlformats.org/officeDocument/2006/relationships/slideLayout" Target="../slideLayouts/slideLayout18.xml"/><Relationship Id="rId4" Type="http://schemas.openxmlformats.org/officeDocument/2006/relationships/hyperlink" Target="https://owasp.org/Top10/A08_2021-Software_and_Data_Integrity_Failures/" TargetMode="External"/></Relationships>
</file>

<file path=ppt/slides/_rels/slide17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29.xml"/><Relationship Id="rId1" Type="http://schemas.openxmlformats.org/officeDocument/2006/relationships/slideLayout" Target="../slideLayouts/slideLayout18.xml"/><Relationship Id="rId6" Type="http://schemas.openxmlformats.org/officeDocument/2006/relationships/hyperlink" Target="https://www.theregister.com/2022/04/21/github-stolen-oauth-tokens-used-in-breaches/" TargetMode="External"/><Relationship Id="rId5" Type="http://schemas.openxmlformats.org/officeDocument/2006/relationships/hyperlink" Target="https://alexmarket.medium.com/faker-js-y-aaron-swartz-5bc4a5d5958" TargetMode="External"/><Relationship Id="rId4" Type="http://schemas.openxmlformats.org/officeDocument/2006/relationships/hyperlink" Target="https://owasp.org/Top10/A08_2021-Software_and_Data_Integrity_Failures/" TargetMode="Externa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1730.xml.rels><?xml version="1.0" encoding="UTF-8" standalone="yes"?>
<Relationships xmlns="http://schemas.openxmlformats.org/package/2006/relationships"><Relationship Id="rId3" Type="http://schemas.openxmlformats.org/officeDocument/2006/relationships/hyperlink" Target="https://owasp.org/Top10/A09_2021-Security_Logging_and_Monitoring_Failures/" TargetMode="External"/><Relationship Id="rId2" Type="http://schemas.openxmlformats.org/officeDocument/2006/relationships/notesSlide" Target="../notesSlides/notesSlide1730.xml"/><Relationship Id="rId1" Type="http://schemas.openxmlformats.org/officeDocument/2006/relationships/slideLayout" Target="../slideLayouts/slideLayout14.xml"/><Relationship Id="rId4" Type="http://schemas.openxmlformats.org/officeDocument/2006/relationships/image" Target="../media/image929.png"/></Relationships>
</file>

<file path=ppt/slides/_rels/slide17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31.xml"/><Relationship Id="rId1" Type="http://schemas.openxmlformats.org/officeDocument/2006/relationships/slideLayout" Target="../slideLayouts/slideLayout18.xml"/><Relationship Id="rId4" Type="http://schemas.openxmlformats.org/officeDocument/2006/relationships/hyperlink" Target="https://owasp.org/Top10/A10_2021-Server-Side_Request_Forgery_%28SSRF%29/" TargetMode="External"/></Relationships>
</file>

<file path=ppt/slides/_rels/slide17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32.xml"/><Relationship Id="rId1" Type="http://schemas.openxmlformats.org/officeDocument/2006/relationships/slideLayout" Target="../slideLayouts/slideLayout15.xml"/></Relationships>
</file>

<file path=ppt/slides/_rels/slide1733.xml.rels><?xml version="1.0" encoding="UTF-8" standalone="yes"?>
<Relationships xmlns="http://schemas.openxmlformats.org/package/2006/relationships"><Relationship Id="rId3" Type="http://schemas.openxmlformats.org/officeDocument/2006/relationships/hyperlink" Target="https://dev.owasp.org/projects/" TargetMode="External"/><Relationship Id="rId2" Type="http://schemas.openxmlformats.org/officeDocument/2006/relationships/notesSlide" Target="../notesSlides/notesSlide1733.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734.xml.rels><?xml version="1.0" encoding="UTF-8" standalone="yes"?>
<Relationships xmlns="http://schemas.openxmlformats.org/package/2006/relationships"><Relationship Id="rId2" Type="http://schemas.openxmlformats.org/officeDocument/2006/relationships/notesSlide" Target="../notesSlides/notesSlide1734.xml"/><Relationship Id="rId1" Type="http://schemas.openxmlformats.org/officeDocument/2006/relationships/slideLayout" Target="../slideLayouts/slideLayout13.xml"/></Relationships>
</file>

<file path=ppt/slides/_rels/slide1735.xml.rels><?xml version="1.0" encoding="UTF-8" standalone="yes"?>
<Relationships xmlns="http://schemas.openxmlformats.org/package/2006/relationships"><Relationship Id="rId2" Type="http://schemas.openxmlformats.org/officeDocument/2006/relationships/notesSlide" Target="../notesSlides/notesSlide1735.xml"/><Relationship Id="rId1" Type="http://schemas.openxmlformats.org/officeDocument/2006/relationships/slideLayout" Target="../slideLayouts/slideLayout13.xml"/></Relationships>
</file>

<file path=ppt/slides/_rels/slide173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1736.xml"/><Relationship Id="rId1" Type="http://schemas.openxmlformats.org/officeDocument/2006/relationships/slideLayout" Target="../slideLayouts/slideLayout14.xml"/></Relationships>
</file>

<file path=ppt/slides/_rels/slide1737.xml.rels><?xml version="1.0" encoding="UTF-8" standalone="yes"?>
<Relationships xmlns="http://schemas.openxmlformats.org/package/2006/relationships"><Relationship Id="rId2" Type="http://schemas.openxmlformats.org/officeDocument/2006/relationships/notesSlide" Target="../notesSlides/notesSlide1737.xml"/><Relationship Id="rId1" Type="http://schemas.openxmlformats.org/officeDocument/2006/relationships/slideLayout" Target="../slideLayouts/slideLayout19.xml"/></Relationships>
</file>

<file path=ppt/slides/_rels/slide173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738.xml"/><Relationship Id="rId1" Type="http://schemas.openxmlformats.org/officeDocument/2006/relationships/slideLayout" Target="../slideLayouts/slideLayout17.xml"/><Relationship Id="rId5" Type="http://schemas.openxmlformats.org/officeDocument/2006/relationships/hyperlink" Target="https://github.com/CoderContenidos/RecursosBackend-Vulnerabilidades" TargetMode="External"/><Relationship Id="rId4" Type="http://schemas.openxmlformats.org/officeDocument/2006/relationships/image" Target="../media/image931.png"/></Relationships>
</file>

<file path=ppt/slides/_rels/slide173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739.xml"/><Relationship Id="rId1" Type="http://schemas.openxmlformats.org/officeDocument/2006/relationships/slideLayout" Target="../slideLayouts/slideLayout17.xml"/><Relationship Id="rId5" Type="http://schemas.openxmlformats.org/officeDocument/2006/relationships/hyperlink" Target="https://github.com/CoderContenidos/RecursosBackend-Vulnerabilidades" TargetMode="External"/><Relationship Id="rId4" Type="http://schemas.openxmlformats.org/officeDocument/2006/relationships/image" Target="../media/image931.png"/></Relationships>
</file>

<file path=ppt/slides/_rels/slide1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4.xml"/><Relationship Id="rId1" Type="http://schemas.openxmlformats.org/officeDocument/2006/relationships/slideLayout" Target="../slideLayouts/slideLayout17.xml"/></Relationships>
</file>

<file path=ppt/slides/_rels/slide1740.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740.xml"/><Relationship Id="rId1" Type="http://schemas.openxmlformats.org/officeDocument/2006/relationships/slideLayout" Target="../slideLayouts/slideLayout17.xml"/><Relationship Id="rId5" Type="http://schemas.openxmlformats.org/officeDocument/2006/relationships/hyperlink" Target="https://github.com/CoderContenidos/RecursosBackend-Vulnerabilidades" TargetMode="External"/><Relationship Id="rId4" Type="http://schemas.openxmlformats.org/officeDocument/2006/relationships/image" Target="../media/image931.png"/></Relationships>
</file>

<file path=ppt/slides/_rels/slide17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41.xml"/><Relationship Id="rId1" Type="http://schemas.openxmlformats.org/officeDocument/2006/relationships/slideLayout" Target="../slideLayouts/slideLayout17.xml"/><Relationship Id="rId6" Type="http://schemas.openxmlformats.org/officeDocument/2006/relationships/slide" Target="slide1754.xml"/><Relationship Id="rId5" Type="http://schemas.openxmlformats.org/officeDocument/2006/relationships/slide" Target="slide1745.xml"/><Relationship Id="rId4" Type="http://schemas.openxmlformats.org/officeDocument/2006/relationships/image" Target="../media/image17.png"/></Relationships>
</file>

<file path=ppt/slides/_rels/slide17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42.xml"/><Relationship Id="rId1" Type="http://schemas.openxmlformats.org/officeDocument/2006/relationships/slideLayout" Target="../slideLayouts/slideLayout20.xml"/></Relationships>
</file>

<file path=ppt/slides/_rels/slide1743.xml.rels><?xml version="1.0" encoding="UTF-8" standalone="yes"?>
<Relationships xmlns="http://schemas.openxmlformats.org/package/2006/relationships"><Relationship Id="rId2" Type="http://schemas.openxmlformats.org/officeDocument/2006/relationships/notesSlide" Target="../notesSlides/notesSlide1743.xml"/><Relationship Id="rId1" Type="http://schemas.openxmlformats.org/officeDocument/2006/relationships/slideLayout" Target="../slideLayouts/slideLayout14.xml"/></Relationships>
</file>

<file path=ppt/slides/_rels/slide17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44.xml"/><Relationship Id="rId1" Type="http://schemas.openxmlformats.org/officeDocument/2006/relationships/slideLayout" Target="../slideLayouts/slideLayout14.xml"/></Relationships>
</file>

<file path=ppt/slides/_rels/slide1745.xml.rels><?xml version="1.0" encoding="UTF-8" standalone="yes"?>
<Relationships xmlns="http://schemas.openxmlformats.org/package/2006/relationships"><Relationship Id="rId2" Type="http://schemas.openxmlformats.org/officeDocument/2006/relationships/notesSlide" Target="../notesSlides/notesSlide1745.xml"/><Relationship Id="rId1" Type="http://schemas.openxmlformats.org/officeDocument/2006/relationships/slideLayout" Target="../slideLayouts/slideLayout17.xml"/></Relationships>
</file>

<file path=ppt/slides/_rels/slide1746.xml.rels><?xml version="1.0" encoding="UTF-8" standalone="yes"?>
<Relationships xmlns="http://schemas.openxmlformats.org/package/2006/relationships"><Relationship Id="rId3" Type="http://schemas.openxmlformats.org/officeDocument/2006/relationships/image" Target="../media/image932.png"/><Relationship Id="rId2" Type="http://schemas.openxmlformats.org/officeDocument/2006/relationships/notesSlide" Target="../notesSlides/notesSlide1746.xml"/><Relationship Id="rId1" Type="http://schemas.openxmlformats.org/officeDocument/2006/relationships/slideLayout" Target="../slideLayouts/slideLayout15.xml"/></Relationships>
</file>

<file path=ppt/slides/_rels/slide1747.xml.rels><?xml version="1.0" encoding="UTF-8" standalone="yes"?>
<Relationships xmlns="http://schemas.openxmlformats.org/package/2006/relationships"><Relationship Id="rId2" Type="http://schemas.openxmlformats.org/officeDocument/2006/relationships/notesSlide" Target="../notesSlides/notesSlide1747.xml"/><Relationship Id="rId1" Type="http://schemas.openxmlformats.org/officeDocument/2006/relationships/slideLayout" Target="../slideLayouts/slideLayout14.xml"/></Relationships>
</file>

<file path=ppt/slides/_rels/slide1748.xml.rels><?xml version="1.0" encoding="UTF-8" standalone="yes"?>
<Relationships xmlns="http://schemas.openxmlformats.org/package/2006/relationships"><Relationship Id="rId2" Type="http://schemas.openxmlformats.org/officeDocument/2006/relationships/notesSlide" Target="../notesSlides/notesSlide1748.xml"/><Relationship Id="rId1" Type="http://schemas.openxmlformats.org/officeDocument/2006/relationships/slideLayout" Target="../slideLayouts/slideLayout14.xml"/></Relationships>
</file>

<file path=ppt/slides/_rels/slide1749.xml.rels><?xml version="1.0" encoding="UTF-8" standalone="yes"?>
<Relationships xmlns="http://schemas.openxmlformats.org/package/2006/relationships"><Relationship Id="rId2" Type="http://schemas.openxmlformats.org/officeDocument/2006/relationships/notesSlide" Target="../notesSlides/notesSlide1749.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5.xml"/><Relationship Id="rId1" Type="http://schemas.openxmlformats.org/officeDocument/2006/relationships/slideLayout" Target="../slideLayouts/slideLayout19.xml"/></Relationships>
</file>

<file path=ppt/slides/_rels/slide17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50.xml"/><Relationship Id="rId1" Type="http://schemas.openxmlformats.org/officeDocument/2006/relationships/slideLayout" Target="../slideLayouts/slideLayout17.xml"/></Relationships>
</file>

<file path=ppt/slides/_rels/slide1751.xml.rels><?xml version="1.0" encoding="UTF-8" standalone="yes"?>
<Relationships xmlns="http://schemas.openxmlformats.org/package/2006/relationships"><Relationship Id="rId3" Type="http://schemas.openxmlformats.org/officeDocument/2006/relationships/image" Target="../media/image933.png"/><Relationship Id="rId2" Type="http://schemas.openxmlformats.org/officeDocument/2006/relationships/notesSlide" Target="../notesSlides/notesSlide1751.xml"/><Relationship Id="rId1" Type="http://schemas.openxmlformats.org/officeDocument/2006/relationships/slideLayout" Target="../slideLayouts/slideLayout17.xml"/></Relationships>
</file>

<file path=ppt/slides/_rels/slide1752.xml.rels><?xml version="1.0" encoding="UTF-8" standalone="yes"?>
<Relationships xmlns="http://schemas.openxmlformats.org/package/2006/relationships"><Relationship Id="rId2" Type="http://schemas.openxmlformats.org/officeDocument/2006/relationships/notesSlide" Target="../notesSlides/notesSlide1752.xml"/><Relationship Id="rId1" Type="http://schemas.openxmlformats.org/officeDocument/2006/relationships/slideLayout" Target="../slideLayouts/slideLayout14.xml"/></Relationships>
</file>

<file path=ppt/slides/_rels/slide1753.xml.rels><?xml version="1.0" encoding="UTF-8" standalone="yes"?>
<Relationships xmlns="http://schemas.openxmlformats.org/package/2006/relationships"><Relationship Id="rId2" Type="http://schemas.openxmlformats.org/officeDocument/2006/relationships/notesSlide" Target="../notesSlides/notesSlide1753.xml"/><Relationship Id="rId1" Type="http://schemas.openxmlformats.org/officeDocument/2006/relationships/slideLayout" Target="../slideLayouts/slideLayout14.xml"/></Relationships>
</file>

<file path=ppt/slides/_rels/slide1754.xml.rels><?xml version="1.0" encoding="UTF-8" standalone="yes"?>
<Relationships xmlns="http://schemas.openxmlformats.org/package/2006/relationships"><Relationship Id="rId2" Type="http://schemas.openxmlformats.org/officeDocument/2006/relationships/notesSlide" Target="../notesSlides/notesSlide1754.xml"/><Relationship Id="rId1" Type="http://schemas.openxmlformats.org/officeDocument/2006/relationships/slideLayout" Target="../slideLayouts/slideLayout16.xml"/></Relationships>
</file>

<file path=ppt/slides/_rels/slide1755.xml.rels><?xml version="1.0" encoding="UTF-8" standalone="yes"?>
<Relationships xmlns="http://schemas.openxmlformats.org/package/2006/relationships"><Relationship Id="rId3" Type="http://schemas.openxmlformats.org/officeDocument/2006/relationships/image" Target="../media/image934.png"/><Relationship Id="rId2" Type="http://schemas.openxmlformats.org/officeDocument/2006/relationships/notesSlide" Target="../notesSlides/notesSlide1755.xml"/><Relationship Id="rId1" Type="http://schemas.openxmlformats.org/officeDocument/2006/relationships/slideLayout" Target="../slideLayouts/slideLayout15.xml"/></Relationships>
</file>

<file path=ppt/slides/_rels/slide1756.xml.rels><?xml version="1.0" encoding="UTF-8" standalone="yes"?>
<Relationships xmlns="http://schemas.openxmlformats.org/package/2006/relationships"><Relationship Id="rId2" Type="http://schemas.openxmlformats.org/officeDocument/2006/relationships/notesSlide" Target="../notesSlides/notesSlide1756.xml"/><Relationship Id="rId1" Type="http://schemas.openxmlformats.org/officeDocument/2006/relationships/slideLayout" Target="../slideLayouts/slideLayout14.xml"/></Relationships>
</file>

<file path=ppt/slides/_rels/slide1757.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757.xml"/><Relationship Id="rId1" Type="http://schemas.openxmlformats.org/officeDocument/2006/relationships/slideLayout" Target="../slideLayouts/slideLayout14.xml"/></Relationships>
</file>

<file path=ppt/slides/_rels/slide1758.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758.xml"/><Relationship Id="rId1" Type="http://schemas.openxmlformats.org/officeDocument/2006/relationships/slideLayout" Target="../slideLayouts/slideLayout14.xml"/><Relationship Id="rId4" Type="http://schemas.openxmlformats.org/officeDocument/2006/relationships/hyperlink" Target="https://github.com/CoderContenidos/RecursosBackend-Adoptme" TargetMode="External"/></Relationships>
</file>

<file path=ppt/slides/_rels/slide1759.xml.rels><?xml version="1.0" encoding="UTF-8" standalone="yes"?>
<Relationships xmlns="http://schemas.openxmlformats.org/package/2006/relationships"><Relationship Id="rId3" Type="http://schemas.openxmlformats.org/officeDocument/2006/relationships/image" Target="../media/image931.png"/><Relationship Id="rId2" Type="http://schemas.openxmlformats.org/officeDocument/2006/relationships/notesSlide" Target="../notesSlides/notesSlide1759.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6.xml"/><Relationship Id="rId1" Type="http://schemas.openxmlformats.org/officeDocument/2006/relationships/slideLayout" Target="../slideLayouts/slideLayout23.xml"/></Relationships>
</file>

<file path=ppt/slides/_rels/slide1760.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760.xml"/><Relationship Id="rId1" Type="http://schemas.openxmlformats.org/officeDocument/2006/relationships/slideLayout" Target="../slideLayouts/slideLayout15.xml"/><Relationship Id="rId4" Type="http://schemas.openxmlformats.org/officeDocument/2006/relationships/image" Target="../media/image935.png"/></Relationships>
</file>

<file path=ppt/slides/_rels/slide1761.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761.xml"/><Relationship Id="rId1" Type="http://schemas.openxmlformats.org/officeDocument/2006/relationships/slideLayout" Target="../slideLayouts/slideLayout15.xml"/><Relationship Id="rId4" Type="http://schemas.openxmlformats.org/officeDocument/2006/relationships/image" Target="../media/image936.png"/></Relationships>
</file>

<file path=ppt/slides/_rels/slide1762.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762.xml"/><Relationship Id="rId1" Type="http://schemas.openxmlformats.org/officeDocument/2006/relationships/slideLayout" Target="../slideLayouts/slideLayout14.xml"/><Relationship Id="rId4" Type="http://schemas.openxmlformats.org/officeDocument/2006/relationships/image" Target="../media/image937.png"/></Relationships>
</file>

<file path=ppt/slides/_rels/slide1763.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763.xml"/><Relationship Id="rId1" Type="http://schemas.openxmlformats.org/officeDocument/2006/relationships/slideLayout" Target="../slideLayouts/slideLayout19.xml"/><Relationship Id="rId4" Type="http://schemas.openxmlformats.org/officeDocument/2006/relationships/image" Target="../media/image938.png"/></Relationships>
</file>

<file path=ppt/slides/_rels/slide176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1764.xml"/><Relationship Id="rId1" Type="http://schemas.openxmlformats.org/officeDocument/2006/relationships/slideLayout" Target="../slideLayouts/slideLayout19.xml"/><Relationship Id="rId4" Type="http://schemas.openxmlformats.org/officeDocument/2006/relationships/image" Target="../media/image939.png"/></Relationships>
</file>

<file path=ppt/slides/_rels/slide1765.xml.rels><?xml version="1.0" encoding="UTF-8" standalone="yes"?>
<Relationships xmlns="http://schemas.openxmlformats.org/package/2006/relationships"><Relationship Id="rId2" Type="http://schemas.openxmlformats.org/officeDocument/2006/relationships/notesSlide" Target="../notesSlides/notesSlide1765.xml"/><Relationship Id="rId1" Type="http://schemas.openxmlformats.org/officeDocument/2006/relationships/slideLayout" Target="../slideLayouts/slideLayout13.xml"/></Relationships>
</file>

<file path=ppt/slides/_rels/slide1766.xml.rels><?xml version="1.0" encoding="UTF-8" standalone="yes"?>
<Relationships xmlns="http://schemas.openxmlformats.org/package/2006/relationships"><Relationship Id="rId2" Type="http://schemas.openxmlformats.org/officeDocument/2006/relationships/notesSlide" Target="../notesSlides/notesSlide1766.xml"/><Relationship Id="rId1" Type="http://schemas.openxmlformats.org/officeDocument/2006/relationships/slideLayout" Target="../slideLayouts/slideLayout13.xml"/></Relationships>
</file>

<file path=ppt/slides/_rels/slide17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67.xml"/><Relationship Id="rId1" Type="http://schemas.openxmlformats.org/officeDocument/2006/relationships/slideLayout" Target="../slideLayouts/slideLayout14.xml"/></Relationships>
</file>

<file path=ppt/slides/_rels/slide1768.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1768.xml"/><Relationship Id="rId1" Type="http://schemas.openxmlformats.org/officeDocument/2006/relationships/slideLayout" Target="../slideLayouts/slideLayout15.xml"/></Relationships>
</file>

<file path=ppt/slides/_rels/slide1769.xml.rels><?xml version="1.0" encoding="UTF-8" standalone="yes"?>
<Relationships xmlns="http://schemas.openxmlformats.org/package/2006/relationships"><Relationship Id="rId3" Type="http://schemas.openxmlformats.org/officeDocument/2006/relationships/image" Target="../media/image941.png"/><Relationship Id="rId2" Type="http://schemas.openxmlformats.org/officeDocument/2006/relationships/notesSlide" Target="../notesSlides/notesSlide1769.xml"/><Relationship Id="rId1" Type="http://schemas.openxmlformats.org/officeDocument/2006/relationships/slideLayout" Target="../slideLayouts/slideLayout15.xml"/><Relationship Id="rId4" Type="http://schemas.openxmlformats.org/officeDocument/2006/relationships/image" Target="../media/image942.png"/></Relationships>
</file>

<file path=ppt/slides/_rels/slide1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7.xml"/><Relationship Id="rId1" Type="http://schemas.openxmlformats.org/officeDocument/2006/relationships/slideLayout" Target="../slideLayouts/slideLayout14.xml"/></Relationships>
</file>

<file path=ppt/slides/_rels/slide1770.xml.rels><?xml version="1.0" encoding="UTF-8" standalone="yes"?>
<Relationships xmlns="http://schemas.openxmlformats.org/package/2006/relationships"><Relationship Id="rId3" Type="http://schemas.openxmlformats.org/officeDocument/2006/relationships/image" Target="../media/image943.png"/><Relationship Id="rId2" Type="http://schemas.openxmlformats.org/officeDocument/2006/relationships/notesSlide" Target="../notesSlides/notesSlide1770.xml"/><Relationship Id="rId1" Type="http://schemas.openxmlformats.org/officeDocument/2006/relationships/slideLayout" Target="../slideLayouts/slideLayout14.xml"/><Relationship Id="rId4" Type="http://schemas.openxmlformats.org/officeDocument/2006/relationships/image" Target="../media/image944.png"/></Relationships>
</file>

<file path=ppt/slides/_rels/slide1771.xml.rels><?xml version="1.0" encoding="UTF-8" standalone="yes"?>
<Relationships xmlns="http://schemas.openxmlformats.org/package/2006/relationships"><Relationship Id="rId3" Type="http://schemas.openxmlformats.org/officeDocument/2006/relationships/image" Target="../media/image944.png"/><Relationship Id="rId2" Type="http://schemas.openxmlformats.org/officeDocument/2006/relationships/notesSlide" Target="../notesSlides/notesSlide1771.xml"/><Relationship Id="rId1" Type="http://schemas.openxmlformats.org/officeDocument/2006/relationships/slideLayout" Target="../slideLayouts/slideLayout14.xml"/><Relationship Id="rId4" Type="http://schemas.openxmlformats.org/officeDocument/2006/relationships/image" Target="../media/image945.png"/></Relationships>
</file>

<file path=ppt/slides/_rels/slide1772.xml.rels><?xml version="1.0" encoding="UTF-8" standalone="yes"?>
<Relationships xmlns="http://schemas.openxmlformats.org/package/2006/relationships"><Relationship Id="rId2" Type="http://schemas.openxmlformats.org/officeDocument/2006/relationships/notesSlide" Target="../notesSlides/notesSlide1772.xml"/><Relationship Id="rId1" Type="http://schemas.openxmlformats.org/officeDocument/2006/relationships/slideLayout" Target="../slideLayouts/slideLayout15.xml"/></Relationships>
</file>

<file path=ppt/slides/_rels/slide1773.xml.rels><?xml version="1.0" encoding="UTF-8" standalone="yes"?>
<Relationships xmlns="http://schemas.openxmlformats.org/package/2006/relationships"><Relationship Id="rId3" Type="http://schemas.openxmlformats.org/officeDocument/2006/relationships/image" Target="../media/image946.png"/><Relationship Id="rId2" Type="http://schemas.openxmlformats.org/officeDocument/2006/relationships/notesSlide" Target="../notesSlides/notesSlide1773.xml"/><Relationship Id="rId1" Type="http://schemas.openxmlformats.org/officeDocument/2006/relationships/slideLayout" Target="../slideLayouts/slideLayout19.xml"/></Relationships>
</file>

<file path=ppt/slides/_rels/slide1774.xml.rels><?xml version="1.0" encoding="UTF-8" standalone="yes"?>
<Relationships xmlns="http://schemas.openxmlformats.org/package/2006/relationships"><Relationship Id="rId3" Type="http://schemas.openxmlformats.org/officeDocument/2006/relationships/image" Target="../media/image947.png"/><Relationship Id="rId2" Type="http://schemas.openxmlformats.org/officeDocument/2006/relationships/notesSlide" Target="../notesSlides/notesSlide1774.xml"/><Relationship Id="rId1" Type="http://schemas.openxmlformats.org/officeDocument/2006/relationships/slideLayout" Target="../slideLayouts/slideLayout19.xml"/></Relationships>
</file>

<file path=ppt/slides/_rels/slide1775.xml.rels><?xml version="1.0" encoding="UTF-8" standalone="yes"?>
<Relationships xmlns="http://schemas.openxmlformats.org/package/2006/relationships"><Relationship Id="rId3" Type="http://schemas.openxmlformats.org/officeDocument/2006/relationships/image" Target="../media/image948.png"/><Relationship Id="rId2" Type="http://schemas.openxmlformats.org/officeDocument/2006/relationships/notesSlide" Target="../notesSlides/notesSlide1775.xml"/><Relationship Id="rId1" Type="http://schemas.openxmlformats.org/officeDocument/2006/relationships/slideLayout" Target="../slideLayouts/slideLayout15.xml"/></Relationships>
</file>

<file path=ppt/slides/_rels/slide1776.xml.rels><?xml version="1.0" encoding="UTF-8" standalone="yes"?>
<Relationships xmlns="http://schemas.openxmlformats.org/package/2006/relationships"><Relationship Id="rId3" Type="http://schemas.openxmlformats.org/officeDocument/2006/relationships/image" Target="../media/image949.png"/><Relationship Id="rId2" Type="http://schemas.openxmlformats.org/officeDocument/2006/relationships/notesSlide" Target="../notesSlides/notesSlide1776.xml"/><Relationship Id="rId1" Type="http://schemas.openxmlformats.org/officeDocument/2006/relationships/slideLayout" Target="../slideLayouts/slideLayout15.xml"/><Relationship Id="rId4" Type="http://schemas.openxmlformats.org/officeDocument/2006/relationships/image" Target="../media/image950.png"/></Relationships>
</file>

<file path=ppt/slides/_rels/slide1777.xml.rels><?xml version="1.0" encoding="UTF-8" standalone="yes"?>
<Relationships xmlns="http://schemas.openxmlformats.org/package/2006/relationships"><Relationship Id="rId3" Type="http://schemas.openxmlformats.org/officeDocument/2006/relationships/image" Target="../media/image951.png"/><Relationship Id="rId2" Type="http://schemas.openxmlformats.org/officeDocument/2006/relationships/notesSlide" Target="../notesSlides/notesSlide1777.xml"/><Relationship Id="rId1" Type="http://schemas.openxmlformats.org/officeDocument/2006/relationships/slideLayout" Target="../slideLayouts/slideLayout15.xml"/></Relationships>
</file>

<file path=ppt/slides/_rels/slide1778.xml.rels><?xml version="1.0" encoding="UTF-8" standalone="yes"?>
<Relationships xmlns="http://schemas.openxmlformats.org/package/2006/relationships"><Relationship Id="rId3" Type="http://schemas.openxmlformats.org/officeDocument/2006/relationships/image" Target="../media/image952.png"/><Relationship Id="rId2" Type="http://schemas.openxmlformats.org/officeDocument/2006/relationships/notesSlide" Target="../notesSlides/notesSlide1778.xml"/><Relationship Id="rId1" Type="http://schemas.openxmlformats.org/officeDocument/2006/relationships/slideLayout" Target="../slideLayouts/slideLayout15.xml"/></Relationships>
</file>

<file path=ppt/slides/_rels/slide1779.xml.rels><?xml version="1.0" encoding="UTF-8" standalone="yes"?>
<Relationships xmlns="http://schemas.openxmlformats.org/package/2006/relationships"><Relationship Id="rId3" Type="http://schemas.openxmlformats.org/officeDocument/2006/relationships/image" Target="../media/image953.png"/><Relationship Id="rId2" Type="http://schemas.openxmlformats.org/officeDocument/2006/relationships/notesSlide" Target="../notesSlides/notesSlide1779.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8.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1780.xml.rels><?xml version="1.0" encoding="UTF-8" standalone="yes"?>
<Relationships xmlns="http://schemas.openxmlformats.org/package/2006/relationships"><Relationship Id="rId2" Type="http://schemas.openxmlformats.org/officeDocument/2006/relationships/notesSlide" Target="../notesSlides/notesSlide1780.xml"/><Relationship Id="rId1" Type="http://schemas.openxmlformats.org/officeDocument/2006/relationships/slideLayout" Target="../slideLayouts/slideLayout17.xml"/></Relationships>
</file>

<file path=ppt/slides/_rels/slide17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81.xml"/><Relationship Id="rId1" Type="http://schemas.openxmlformats.org/officeDocument/2006/relationships/slideLayout" Target="../slideLayouts/slideLayout23.xml"/></Relationships>
</file>

<file path=ppt/slides/_rels/slide17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82.xml"/><Relationship Id="rId1" Type="http://schemas.openxmlformats.org/officeDocument/2006/relationships/slideLayout" Target="../slideLayouts/slideLayout14.xml"/></Relationships>
</file>

<file path=ppt/slides/_rels/slide17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83.xml"/><Relationship Id="rId1" Type="http://schemas.openxmlformats.org/officeDocument/2006/relationships/slideLayout" Target="../slideLayouts/slideLayout1.xml"/></Relationships>
</file>

<file path=ppt/slides/_rels/slide17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8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78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817.xml"/><Relationship Id="rId2" Type="http://schemas.openxmlformats.org/officeDocument/2006/relationships/notesSlide" Target="../notesSlides/notesSlide1785.xml"/><Relationship Id="rId1" Type="http://schemas.openxmlformats.org/officeDocument/2006/relationships/slideLayout" Target="../slideLayouts/slideLayout17.xml"/><Relationship Id="rId6" Type="http://schemas.openxmlformats.org/officeDocument/2006/relationships/slide" Target="slide1796.xml"/><Relationship Id="rId5" Type="http://schemas.openxmlformats.org/officeDocument/2006/relationships/slide" Target="slide1789.xml"/><Relationship Id="rId4" Type="http://schemas.openxmlformats.org/officeDocument/2006/relationships/image" Target="../media/image17.png"/></Relationships>
</file>

<file path=ppt/slides/_rels/slide17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86.xml"/><Relationship Id="rId1" Type="http://schemas.openxmlformats.org/officeDocument/2006/relationships/slideLayout" Target="../slideLayouts/slideLayout20.xml"/></Relationships>
</file>

<file path=ppt/slides/_rels/slide1787.xml.rels><?xml version="1.0" encoding="UTF-8" standalone="yes"?>
<Relationships xmlns="http://schemas.openxmlformats.org/package/2006/relationships"><Relationship Id="rId2" Type="http://schemas.openxmlformats.org/officeDocument/2006/relationships/notesSlide" Target="../notesSlides/notesSlide1787.xml"/><Relationship Id="rId1" Type="http://schemas.openxmlformats.org/officeDocument/2006/relationships/slideLayout" Target="../slideLayouts/slideLayout14.xml"/></Relationships>
</file>

<file path=ppt/slides/_rels/slide17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88.xml"/><Relationship Id="rId1" Type="http://schemas.openxmlformats.org/officeDocument/2006/relationships/slideLayout" Target="../slideLayouts/slideLayout14.xml"/></Relationships>
</file>

<file path=ppt/slides/_rels/slide1789.xml.rels><?xml version="1.0" encoding="UTF-8" standalone="yes"?>
<Relationships xmlns="http://schemas.openxmlformats.org/package/2006/relationships"><Relationship Id="rId2" Type="http://schemas.openxmlformats.org/officeDocument/2006/relationships/notesSlide" Target="../notesSlides/notesSlide1789.xml"/><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8" Type="http://schemas.openxmlformats.org/officeDocument/2006/relationships/slide" Target="slide212.xml"/><Relationship Id="rId3" Type="http://schemas.openxmlformats.org/officeDocument/2006/relationships/image" Target="../media/image16.png"/><Relationship Id="rId7" Type="http://schemas.openxmlformats.org/officeDocument/2006/relationships/slide" Target="slide197.xml"/><Relationship Id="rId2" Type="http://schemas.openxmlformats.org/officeDocument/2006/relationships/notesSlide" Target="../notesSlides/notesSlide179.xml"/><Relationship Id="rId1" Type="http://schemas.openxmlformats.org/officeDocument/2006/relationships/slideLayout" Target="../slideLayouts/slideLayout17.xml"/><Relationship Id="rId6" Type="http://schemas.openxmlformats.org/officeDocument/2006/relationships/slide" Target="slide190.xml"/><Relationship Id="rId5" Type="http://schemas.openxmlformats.org/officeDocument/2006/relationships/slide" Target="slide185.xml"/><Relationship Id="rId4" Type="http://schemas.openxmlformats.org/officeDocument/2006/relationships/image" Target="../media/image17.png"/></Relationships>
</file>

<file path=ppt/slides/_rels/slide1790.xml.rels><?xml version="1.0" encoding="UTF-8" standalone="yes"?>
<Relationships xmlns="http://schemas.openxmlformats.org/package/2006/relationships"><Relationship Id="rId2" Type="http://schemas.openxmlformats.org/officeDocument/2006/relationships/notesSlide" Target="../notesSlides/notesSlide1790.xml"/><Relationship Id="rId1" Type="http://schemas.openxmlformats.org/officeDocument/2006/relationships/slideLayout" Target="../slideLayouts/slideLayout14.xml"/></Relationships>
</file>

<file path=ppt/slides/_rels/slide1791.xml.rels><?xml version="1.0" encoding="UTF-8" standalone="yes"?>
<Relationships xmlns="http://schemas.openxmlformats.org/package/2006/relationships"><Relationship Id="rId2" Type="http://schemas.openxmlformats.org/officeDocument/2006/relationships/notesSlide" Target="../notesSlides/notesSlide1791.xml"/><Relationship Id="rId1" Type="http://schemas.openxmlformats.org/officeDocument/2006/relationships/slideLayout" Target="../slideLayouts/slideLayout14.xml"/></Relationships>
</file>

<file path=ppt/slides/_rels/slide1792.xml.rels><?xml version="1.0" encoding="UTF-8" standalone="yes"?>
<Relationships xmlns="http://schemas.openxmlformats.org/package/2006/relationships"><Relationship Id="rId2" Type="http://schemas.openxmlformats.org/officeDocument/2006/relationships/notesSlide" Target="../notesSlides/notesSlide1792.xml"/><Relationship Id="rId1" Type="http://schemas.openxmlformats.org/officeDocument/2006/relationships/slideLayout" Target="../slideLayouts/slideLayout15.xml"/></Relationships>
</file>

<file path=ppt/slides/_rels/slide1793.xml.rels><?xml version="1.0" encoding="UTF-8" standalone="yes"?>
<Relationships xmlns="http://schemas.openxmlformats.org/package/2006/relationships"><Relationship Id="rId2" Type="http://schemas.openxmlformats.org/officeDocument/2006/relationships/notesSlide" Target="../notesSlides/notesSlide1793.xml"/><Relationship Id="rId1" Type="http://schemas.openxmlformats.org/officeDocument/2006/relationships/slideLayout" Target="../slideLayouts/slideLayout15.xml"/></Relationships>
</file>

<file path=ppt/slides/_rels/slide1794.xml.rels><?xml version="1.0" encoding="UTF-8" standalone="yes"?>
<Relationships xmlns="http://schemas.openxmlformats.org/package/2006/relationships"><Relationship Id="rId2" Type="http://schemas.openxmlformats.org/officeDocument/2006/relationships/notesSlide" Target="../notesSlides/notesSlide1794.xml"/><Relationship Id="rId1" Type="http://schemas.openxmlformats.org/officeDocument/2006/relationships/slideLayout" Target="../slideLayouts/slideLayout14.xml"/></Relationships>
</file>

<file path=ppt/slides/_rels/slide1795.xml.rels><?xml version="1.0" encoding="UTF-8" standalone="yes"?>
<Relationships xmlns="http://schemas.openxmlformats.org/package/2006/relationships"><Relationship Id="rId2" Type="http://schemas.openxmlformats.org/officeDocument/2006/relationships/notesSlide" Target="../notesSlides/notesSlide1795.xml"/><Relationship Id="rId1" Type="http://schemas.openxmlformats.org/officeDocument/2006/relationships/slideLayout" Target="../slideLayouts/slideLayout16.xml"/></Relationships>
</file>

<file path=ppt/slides/_rels/slide1796.xml.rels><?xml version="1.0" encoding="UTF-8" standalone="yes"?>
<Relationships xmlns="http://schemas.openxmlformats.org/package/2006/relationships"><Relationship Id="rId3" Type="http://schemas.openxmlformats.org/officeDocument/2006/relationships/image" Target="../media/image954.png"/><Relationship Id="rId2" Type="http://schemas.openxmlformats.org/officeDocument/2006/relationships/notesSlide" Target="../notesSlides/notesSlide1796.xml"/><Relationship Id="rId1" Type="http://schemas.openxmlformats.org/officeDocument/2006/relationships/slideLayout" Target="../slideLayouts/slideLayout15.xml"/></Relationships>
</file>

<file path=ppt/slides/_rels/slide1797.xml.rels><?xml version="1.0" encoding="UTF-8" standalone="yes"?>
<Relationships xmlns="http://schemas.openxmlformats.org/package/2006/relationships"><Relationship Id="rId2" Type="http://schemas.openxmlformats.org/officeDocument/2006/relationships/notesSlide" Target="../notesSlides/notesSlide1797.xml"/><Relationship Id="rId1" Type="http://schemas.openxmlformats.org/officeDocument/2006/relationships/slideLayout" Target="../slideLayouts/slideLayout14.xml"/></Relationships>
</file>

<file path=ppt/slides/_rels/slide1798.xml.rels><?xml version="1.0" encoding="UTF-8" standalone="yes"?>
<Relationships xmlns="http://schemas.openxmlformats.org/package/2006/relationships"><Relationship Id="rId2" Type="http://schemas.openxmlformats.org/officeDocument/2006/relationships/notesSlide" Target="../notesSlides/notesSlide1798.xml"/><Relationship Id="rId1" Type="http://schemas.openxmlformats.org/officeDocument/2006/relationships/slideLayout" Target="../slideLayouts/slideLayout14.xml"/></Relationships>
</file>

<file path=ppt/slides/_rels/slide1799.xml.rels><?xml version="1.0" encoding="UTF-8" standalone="yes"?>
<Relationships xmlns="http://schemas.openxmlformats.org/package/2006/relationships"><Relationship Id="rId3" Type="http://schemas.openxmlformats.org/officeDocument/2006/relationships/hyperlink" Target="https://github.com/CoderContenidos/RecursosBackend-Adoptme" TargetMode="External"/><Relationship Id="rId2" Type="http://schemas.openxmlformats.org/officeDocument/2006/relationships/notesSlide" Target="../notesSlides/notesSlide1799.xml"/><Relationship Id="rId1" Type="http://schemas.openxmlformats.org/officeDocument/2006/relationships/slideLayout" Target="../slideLayouts/slideLayout13.xml"/><Relationship Id="rId4" Type="http://schemas.openxmlformats.org/officeDocument/2006/relationships/image" Target="../media/image9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0.xml"/><Relationship Id="rId1" Type="http://schemas.openxmlformats.org/officeDocument/2006/relationships/slideLayout" Target="../slideLayouts/slideLayout20.xml"/></Relationships>
</file>

<file path=ppt/slides/_rels/slide1800.xml.rels><?xml version="1.0" encoding="UTF-8" standalone="yes"?>
<Relationships xmlns="http://schemas.openxmlformats.org/package/2006/relationships"><Relationship Id="rId2" Type="http://schemas.openxmlformats.org/officeDocument/2006/relationships/notesSlide" Target="../notesSlides/notesSlide1800.xml"/><Relationship Id="rId1" Type="http://schemas.openxmlformats.org/officeDocument/2006/relationships/slideLayout" Target="../slideLayouts/slideLayout15.xml"/></Relationships>
</file>

<file path=ppt/slides/_rels/slide1801.xml.rels><?xml version="1.0" encoding="UTF-8" standalone="yes"?>
<Relationships xmlns="http://schemas.openxmlformats.org/package/2006/relationships"><Relationship Id="rId3" Type="http://schemas.openxmlformats.org/officeDocument/2006/relationships/image" Target="../media/image955.png"/><Relationship Id="rId2" Type="http://schemas.openxmlformats.org/officeDocument/2006/relationships/notesSlide" Target="../notesSlides/notesSlide1801.xml"/><Relationship Id="rId1" Type="http://schemas.openxmlformats.org/officeDocument/2006/relationships/slideLayout" Target="../slideLayouts/slideLayout14.xml"/></Relationships>
</file>

<file path=ppt/slides/_rels/slide1802.xml.rels><?xml version="1.0" encoding="UTF-8" standalone="yes"?>
<Relationships xmlns="http://schemas.openxmlformats.org/package/2006/relationships"><Relationship Id="rId2" Type="http://schemas.openxmlformats.org/officeDocument/2006/relationships/notesSlide" Target="../notesSlides/notesSlide1802.xml"/><Relationship Id="rId1" Type="http://schemas.openxmlformats.org/officeDocument/2006/relationships/slideLayout" Target="../slideLayouts/slideLayout16.xml"/></Relationships>
</file>

<file path=ppt/slides/_rels/slide1803.xml.rels><?xml version="1.0" encoding="UTF-8" standalone="yes"?>
<Relationships xmlns="http://schemas.openxmlformats.org/package/2006/relationships"><Relationship Id="rId3" Type="http://schemas.openxmlformats.org/officeDocument/2006/relationships/image" Target="../media/image956.png"/><Relationship Id="rId2" Type="http://schemas.openxmlformats.org/officeDocument/2006/relationships/notesSlide" Target="../notesSlides/notesSlide1803.xml"/><Relationship Id="rId1" Type="http://schemas.openxmlformats.org/officeDocument/2006/relationships/slideLayout" Target="../slideLayouts/slideLayout14.xml"/></Relationships>
</file>

<file path=ppt/slides/_rels/slide1804.xml.rels><?xml version="1.0" encoding="UTF-8" standalone="yes"?>
<Relationships xmlns="http://schemas.openxmlformats.org/package/2006/relationships"><Relationship Id="rId3" Type="http://schemas.openxmlformats.org/officeDocument/2006/relationships/image" Target="../media/image957.png"/><Relationship Id="rId2" Type="http://schemas.openxmlformats.org/officeDocument/2006/relationships/notesSlide" Target="../notesSlides/notesSlide1804.xml"/><Relationship Id="rId1" Type="http://schemas.openxmlformats.org/officeDocument/2006/relationships/slideLayout" Target="../slideLayouts/slideLayout14.xml"/></Relationships>
</file>

<file path=ppt/slides/_rels/slide1805.xml.rels><?xml version="1.0" encoding="UTF-8" standalone="yes"?>
<Relationships xmlns="http://schemas.openxmlformats.org/package/2006/relationships"><Relationship Id="rId3" Type="http://schemas.openxmlformats.org/officeDocument/2006/relationships/image" Target="../media/image958.png"/><Relationship Id="rId2" Type="http://schemas.openxmlformats.org/officeDocument/2006/relationships/notesSlide" Target="../notesSlides/notesSlide1805.xml"/><Relationship Id="rId1" Type="http://schemas.openxmlformats.org/officeDocument/2006/relationships/slideLayout" Target="../slideLayouts/slideLayout14.xml"/></Relationships>
</file>

<file path=ppt/slides/_rels/slide1806.xml.rels><?xml version="1.0" encoding="UTF-8" standalone="yes"?>
<Relationships xmlns="http://schemas.openxmlformats.org/package/2006/relationships"><Relationship Id="rId3" Type="http://schemas.openxmlformats.org/officeDocument/2006/relationships/image" Target="../media/image959.png"/><Relationship Id="rId2" Type="http://schemas.openxmlformats.org/officeDocument/2006/relationships/notesSlide" Target="../notesSlides/notesSlide1806.xml"/><Relationship Id="rId1" Type="http://schemas.openxmlformats.org/officeDocument/2006/relationships/slideLayout" Target="../slideLayouts/slideLayout14.xml"/></Relationships>
</file>

<file path=ppt/slides/_rels/slide1807.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1807.xml"/><Relationship Id="rId1" Type="http://schemas.openxmlformats.org/officeDocument/2006/relationships/slideLayout" Target="../slideLayouts/slideLayout15.xml"/></Relationships>
</file>

<file path=ppt/slides/_rels/slide1808.xml.rels><?xml version="1.0" encoding="UTF-8" standalone="yes"?>
<Relationships xmlns="http://schemas.openxmlformats.org/package/2006/relationships"><Relationship Id="rId3" Type="http://schemas.openxmlformats.org/officeDocument/2006/relationships/image" Target="../media/image961.png"/><Relationship Id="rId2" Type="http://schemas.openxmlformats.org/officeDocument/2006/relationships/notesSlide" Target="../notesSlides/notesSlide1808.xml"/><Relationship Id="rId1" Type="http://schemas.openxmlformats.org/officeDocument/2006/relationships/slideLayout" Target="../slideLayouts/slideLayout15.xml"/></Relationships>
</file>

<file path=ppt/slides/_rels/slide18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09.xml"/><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18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10.xml"/><Relationship Id="rId1" Type="http://schemas.openxmlformats.org/officeDocument/2006/relationships/slideLayout" Target="../slideLayouts/slideLayout17.xml"/></Relationships>
</file>

<file path=ppt/slides/_rels/slide1811.xml.rels><?xml version="1.0" encoding="UTF-8" standalone="yes"?>
<Relationships xmlns="http://schemas.openxmlformats.org/package/2006/relationships"><Relationship Id="rId3" Type="http://schemas.openxmlformats.org/officeDocument/2006/relationships/image" Target="../media/image962.png"/><Relationship Id="rId2" Type="http://schemas.openxmlformats.org/officeDocument/2006/relationships/notesSlide" Target="../notesSlides/notesSlide1811.xml"/><Relationship Id="rId1" Type="http://schemas.openxmlformats.org/officeDocument/2006/relationships/slideLayout" Target="../slideLayouts/slideLayout17.xml"/></Relationships>
</file>

<file path=ppt/slides/_rels/slide1812.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1812.xml"/><Relationship Id="rId1" Type="http://schemas.openxmlformats.org/officeDocument/2006/relationships/slideLayout" Target="../slideLayouts/slideLayout19.xml"/></Relationships>
</file>

<file path=ppt/slides/_rels/slide1813.xml.rels><?xml version="1.0" encoding="UTF-8" standalone="yes"?>
<Relationships xmlns="http://schemas.openxmlformats.org/package/2006/relationships"><Relationship Id="rId3" Type="http://schemas.openxmlformats.org/officeDocument/2006/relationships/image" Target="../media/image964.png"/><Relationship Id="rId2" Type="http://schemas.openxmlformats.org/officeDocument/2006/relationships/notesSlide" Target="../notesSlides/notesSlide1813.xml"/><Relationship Id="rId1" Type="http://schemas.openxmlformats.org/officeDocument/2006/relationships/slideLayout" Target="../slideLayouts/slideLayout19.xml"/></Relationships>
</file>

<file path=ppt/slides/_rels/slide1814.xml.rels><?xml version="1.0" encoding="UTF-8" standalone="yes"?>
<Relationships xmlns="http://schemas.openxmlformats.org/package/2006/relationships"><Relationship Id="rId3" Type="http://schemas.openxmlformats.org/officeDocument/2006/relationships/image" Target="../media/image965.png"/><Relationship Id="rId2" Type="http://schemas.openxmlformats.org/officeDocument/2006/relationships/notesSlide" Target="../notesSlides/notesSlide1814.xml"/><Relationship Id="rId1" Type="http://schemas.openxmlformats.org/officeDocument/2006/relationships/slideLayout" Target="../slideLayouts/slideLayout19.xml"/></Relationships>
</file>

<file path=ppt/slides/_rels/slide1815.xml.rels><?xml version="1.0" encoding="UTF-8" standalone="yes"?>
<Relationships xmlns="http://schemas.openxmlformats.org/package/2006/relationships"><Relationship Id="rId2" Type="http://schemas.openxmlformats.org/officeDocument/2006/relationships/notesSlide" Target="../notesSlides/notesSlide1815.xml"/><Relationship Id="rId1" Type="http://schemas.openxmlformats.org/officeDocument/2006/relationships/slideLayout" Target="../slideLayouts/slideLayout13.xml"/></Relationships>
</file>

<file path=ppt/slides/_rels/slide1816.xml.rels><?xml version="1.0" encoding="UTF-8" standalone="yes"?>
<Relationships xmlns="http://schemas.openxmlformats.org/package/2006/relationships"><Relationship Id="rId2" Type="http://schemas.openxmlformats.org/officeDocument/2006/relationships/notesSlide" Target="../notesSlides/notesSlide1816.xml"/><Relationship Id="rId1" Type="http://schemas.openxmlformats.org/officeDocument/2006/relationships/slideLayout" Target="../slideLayouts/slideLayout13.xml"/></Relationships>
</file>

<file path=ppt/slides/_rels/slide1817.xml.rels><?xml version="1.0" encoding="UTF-8" standalone="yes"?>
<Relationships xmlns="http://schemas.openxmlformats.org/package/2006/relationships"><Relationship Id="rId3" Type="http://schemas.openxmlformats.org/officeDocument/2006/relationships/image" Target="../media/image966.png"/><Relationship Id="rId2" Type="http://schemas.openxmlformats.org/officeDocument/2006/relationships/notesSlide" Target="../notesSlides/notesSlide1817.xml"/><Relationship Id="rId1" Type="http://schemas.openxmlformats.org/officeDocument/2006/relationships/slideLayout" Target="../slideLayouts/slideLayout15.xml"/></Relationships>
</file>

<file path=ppt/slides/_rels/slide18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18.xml"/><Relationship Id="rId1" Type="http://schemas.openxmlformats.org/officeDocument/2006/relationships/slideLayout" Target="../slideLayouts/slideLayout15.xml"/></Relationships>
</file>

<file path=ppt/slides/_rels/slide1819.xml.rels><?xml version="1.0" encoding="UTF-8" standalone="yes"?>
<Relationships xmlns="http://schemas.openxmlformats.org/package/2006/relationships"><Relationship Id="rId3" Type="http://schemas.openxmlformats.org/officeDocument/2006/relationships/hyperlink" Target="https://www.chaijs.com/api/bdd/#method_equal" TargetMode="External"/><Relationship Id="rId2" Type="http://schemas.openxmlformats.org/officeDocument/2006/relationships/notesSlide" Target="../notesSlides/notesSlide1819.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1820.xml.rels><?xml version="1.0" encoding="UTF-8" standalone="yes"?>
<Relationships xmlns="http://schemas.openxmlformats.org/package/2006/relationships"><Relationship Id="rId3" Type="http://schemas.openxmlformats.org/officeDocument/2006/relationships/image" Target="../media/image967.png"/><Relationship Id="rId2" Type="http://schemas.openxmlformats.org/officeDocument/2006/relationships/notesSlide" Target="../notesSlides/notesSlide1820.xml"/><Relationship Id="rId1" Type="http://schemas.openxmlformats.org/officeDocument/2006/relationships/slideLayout" Target="../slideLayouts/slideLayout14.xml"/><Relationship Id="rId4" Type="http://schemas.openxmlformats.org/officeDocument/2006/relationships/image" Target="../media/image968.png"/></Relationships>
</file>

<file path=ppt/slides/_rels/slide1821.xml.rels><?xml version="1.0" encoding="UTF-8" standalone="yes"?>
<Relationships xmlns="http://schemas.openxmlformats.org/package/2006/relationships"><Relationship Id="rId3" Type="http://schemas.openxmlformats.org/officeDocument/2006/relationships/image" Target="../media/image969.png"/><Relationship Id="rId2" Type="http://schemas.openxmlformats.org/officeDocument/2006/relationships/notesSlide" Target="../notesSlides/notesSlide1821.xml"/><Relationship Id="rId1" Type="http://schemas.openxmlformats.org/officeDocument/2006/relationships/slideLayout" Target="../slideLayouts/slideLayout14.xml"/></Relationships>
</file>

<file path=ppt/slides/_rels/slide1822.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1822.xml"/><Relationship Id="rId1" Type="http://schemas.openxmlformats.org/officeDocument/2006/relationships/slideLayout" Target="../slideLayouts/slideLayout14.xml"/></Relationships>
</file>

<file path=ppt/slides/_rels/slide1823.xml.rels><?xml version="1.0" encoding="UTF-8" standalone="yes"?>
<Relationships xmlns="http://schemas.openxmlformats.org/package/2006/relationships"><Relationship Id="rId3" Type="http://schemas.openxmlformats.org/officeDocument/2006/relationships/image" Target="../media/image971.png"/><Relationship Id="rId2" Type="http://schemas.openxmlformats.org/officeDocument/2006/relationships/notesSlide" Target="../notesSlides/notesSlide1823.xml"/><Relationship Id="rId1" Type="http://schemas.openxmlformats.org/officeDocument/2006/relationships/slideLayout" Target="../slideLayouts/slideLayout14.xml"/><Relationship Id="rId6" Type="http://schemas.openxmlformats.org/officeDocument/2006/relationships/image" Target="../media/image974.png"/><Relationship Id="rId5" Type="http://schemas.openxmlformats.org/officeDocument/2006/relationships/image" Target="../media/image973.png"/><Relationship Id="rId4" Type="http://schemas.openxmlformats.org/officeDocument/2006/relationships/image" Target="../media/image972.png"/></Relationships>
</file>

<file path=ppt/slides/_rels/slide18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24.xml"/><Relationship Id="rId1" Type="http://schemas.openxmlformats.org/officeDocument/2006/relationships/slideLayout" Target="../slideLayouts/slideLayout1.xml"/></Relationships>
</file>

<file path=ppt/slides/_rels/slide18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25.xml"/><Relationship Id="rId1" Type="http://schemas.openxmlformats.org/officeDocument/2006/relationships/slideLayout" Target="../slideLayouts/slideLayout14.xml"/><Relationship Id="rId5" Type="http://schemas.openxmlformats.org/officeDocument/2006/relationships/hyperlink" Target="https://www.chaijs.com/api/bdd/#method_equal" TargetMode="External"/><Relationship Id="rId4" Type="http://schemas.openxmlformats.org/officeDocument/2006/relationships/image" Target="../media/image2.png"/></Relationships>
</file>

<file path=ppt/slides/_rels/slide18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26.xml"/><Relationship Id="rId1" Type="http://schemas.openxmlformats.org/officeDocument/2006/relationships/slideLayout" Target="../slideLayouts/slideLayout23.xml"/></Relationships>
</file>

<file path=ppt/slides/_rels/slide18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27.xml"/><Relationship Id="rId1" Type="http://schemas.openxmlformats.org/officeDocument/2006/relationships/slideLayout" Target="../slideLayouts/slideLayout14.xml"/></Relationships>
</file>

<file path=ppt/slides/_rels/slide182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853.xml"/><Relationship Id="rId2" Type="http://schemas.openxmlformats.org/officeDocument/2006/relationships/notesSlide" Target="../notesSlides/notesSlide1828.xml"/><Relationship Id="rId1" Type="http://schemas.openxmlformats.org/officeDocument/2006/relationships/slideLayout" Target="../slideLayouts/slideLayout17.xml"/><Relationship Id="rId6" Type="http://schemas.openxmlformats.org/officeDocument/2006/relationships/slide" Target="slide1838.xml"/><Relationship Id="rId5" Type="http://schemas.openxmlformats.org/officeDocument/2006/relationships/slide" Target="slide1833.xml"/><Relationship Id="rId4" Type="http://schemas.openxmlformats.org/officeDocument/2006/relationships/image" Target="../media/image17.png"/></Relationships>
</file>

<file path=ppt/slides/_rels/slide18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29.xml"/><Relationship Id="rId1" Type="http://schemas.openxmlformats.org/officeDocument/2006/relationships/slideLayout" Target="../slideLayouts/slideLayout20.xml"/></Relationships>
</file>

<file path=ppt/slides/_rels/slide1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3.xml"/><Relationship Id="rId1" Type="http://schemas.openxmlformats.org/officeDocument/2006/relationships/slideLayout" Target="../slideLayouts/slideLayout24.xml"/></Relationships>
</file>

<file path=ppt/slides/_rels/slide1830.xml.rels><?xml version="1.0" encoding="UTF-8" standalone="yes"?>
<Relationships xmlns="http://schemas.openxmlformats.org/package/2006/relationships"><Relationship Id="rId2" Type="http://schemas.openxmlformats.org/officeDocument/2006/relationships/notesSlide" Target="../notesSlides/notesSlide1830.xml"/><Relationship Id="rId1" Type="http://schemas.openxmlformats.org/officeDocument/2006/relationships/slideLayout" Target="../slideLayouts/slideLayout14.xml"/></Relationships>
</file>

<file path=ppt/slides/_rels/slide1831.xml.rels><?xml version="1.0" encoding="UTF-8" standalone="yes"?>
<Relationships xmlns="http://schemas.openxmlformats.org/package/2006/relationships"><Relationship Id="rId2" Type="http://schemas.openxmlformats.org/officeDocument/2006/relationships/notesSlide" Target="../notesSlides/notesSlide1831.xml"/><Relationship Id="rId1" Type="http://schemas.openxmlformats.org/officeDocument/2006/relationships/slideLayout" Target="../slideLayouts/slideLayout14.xml"/></Relationships>
</file>

<file path=ppt/slides/_rels/slide18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32.xml"/><Relationship Id="rId1" Type="http://schemas.openxmlformats.org/officeDocument/2006/relationships/slideLayout" Target="../slideLayouts/slideLayout14.xml"/></Relationships>
</file>

<file path=ppt/slides/_rels/slide1833.xml.rels><?xml version="1.0" encoding="UTF-8" standalone="yes"?>
<Relationships xmlns="http://schemas.openxmlformats.org/package/2006/relationships"><Relationship Id="rId2" Type="http://schemas.openxmlformats.org/officeDocument/2006/relationships/notesSlide" Target="../notesSlides/notesSlide1833.xml"/><Relationship Id="rId1" Type="http://schemas.openxmlformats.org/officeDocument/2006/relationships/slideLayout" Target="../slideLayouts/slideLayout17.xml"/></Relationships>
</file>

<file path=ppt/slides/_rels/slide1834.xml.rels><?xml version="1.0" encoding="UTF-8" standalone="yes"?>
<Relationships xmlns="http://schemas.openxmlformats.org/package/2006/relationships"><Relationship Id="rId2" Type="http://schemas.openxmlformats.org/officeDocument/2006/relationships/notesSlide" Target="../notesSlides/notesSlide1834.xml"/><Relationship Id="rId1" Type="http://schemas.openxmlformats.org/officeDocument/2006/relationships/slideLayout" Target="../slideLayouts/slideLayout14.xml"/></Relationships>
</file>

<file path=ppt/slides/_rels/slide1835.xml.rels><?xml version="1.0" encoding="UTF-8" standalone="yes"?>
<Relationships xmlns="http://schemas.openxmlformats.org/package/2006/relationships"><Relationship Id="rId3" Type="http://schemas.openxmlformats.org/officeDocument/2006/relationships/image" Target="../media/image975.gif"/><Relationship Id="rId2" Type="http://schemas.openxmlformats.org/officeDocument/2006/relationships/notesSlide" Target="../notesSlides/notesSlide1835.xml"/><Relationship Id="rId1" Type="http://schemas.openxmlformats.org/officeDocument/2006/relationships/slideLayout" Target="../slideLayouts/slideLayout15.xml"/></Relationships>
</file>

<file path=ppt/slides/_rels/slide1836.xml.rels><?xml version="1.0" encoding="UTF-8" standalone="yes"?>
<Relationships xmlns="http://schemas.openxmlformats.org/package/2006/relationships"><Relationship Id="rId3" Type="http://schemas.openxmlformats.org/officeDocument/2006/relationships/image" Target="../media/image976.png"/><Relationship Id="rId2" Type="http://schemas.openxmlformats.org/officeDocument/2006/relationships/notesSlide" Target="../notesSlides/notesSlide1836.xml"/><Relationship Id="rId1" Type="http://schemas.openxmlformats.org/officeDocument/2006/relationships/slideLayout" Target="../slideLayouts/slideLayout15.xml"/></Relationships>
</file>

<file path=ppt/slides/_rels/slide1837.xml.rels><?xml version="1.0" encoding="UTF-8" standalone="yes"?>
<Relationships xmlns="http://schemas.openxmlformats.org/package/2006/relationships"><Relationship Id="rId2" Type="http://schemas.openxmlformats.org/officeDocument/2006/relationships/notesSlide" Target="../notesSlides/notesSlide1837.xml"/><Relationship Id="rId1" Type="http://schemas.openxmlformats.org/officeDocument/2006/relationships/slideLayout" Target="../slideLayouts/slideLayout14.xml"/></Relationships>
</file>

<file path=ppt/slides/_rels/slide1838.xml.rels><?xml version="1.0" encoding="UTF-8" standalone="yes"?>
<Relationships xmlns="http://schemas.openxmlformats.org/package/2006/relationships"><Relationship Id="rId2" Type="http://schemas.openxmlformats.org/officeDocument/2006/relationships/notesSlide" Target="../notesSlides/notesSlide1838.xml"/><Relationship Id="rId1" Type="http://schemas.openxmlformats.org/officeDocument/2006/relationships/slideLayout" Target="../slideLayouts/slideLayout13.xml"/></Relationships>
</file>

<file path=ppt/slides/_rels/slide1839.xml.rels><?xml version="1.0" encoding="UTF-8" standalone="yes"?>
<Relationships xmlns="http://schemas.openxmlformats.org/package/2006/relationships"><Relationship Id="rId3" Type="http://schemas.openxmlformats.org/officeDocument/2006/relationships/image" Target="../media/image977.png"/><Relationship Id="rId2" Type="http://schemas.openxmlformats.org/officeDocument/2006/relationships/notesSlide" Target="../notesSlides/notesSlide1839.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4.xml"/><Relationship Id="rId1" Type="http://schemas.openxmlformats.org/officeDocument/2006/relationships/slideLayout" Target="../slideLayouts/slideLayout24.xml"/></Relationships>
</file>

<file path=ppt/slides/_rels/slide1840.xml.rels><?xml version="1.0" encoding="UTF-8" standalone="yes"?>
<Relationships xmlns="http://schemas.openxmlformats.org/package/2006/relationships"><Relationship Id="rId2" Type="http://schemas.openxmlformats.org/officeDocument/2006/relationships/notesSlide" Target="../notesSlides/notesSlide1840.xml"/><Relationship Id="rId1" Type="http://schemas.openxmlformats.org/officeDocument/2006/relationships/slideLayout" Target="../slideLayouts/slideLayout14.xml"/></Relationships>
</file>

<file path=ppt/slides/_rels/slide1841.xml.rels><?xml version="1.0" encoding="UTF-8" standalone="yes"?>
<Relationships xmlns="http://schemas.openxmlformats.org/package/2006/relationships"><Relationship Id="rId3" Type="http://schemas.openxmlformats.org/officeDocument/2006/relationships/hyperlink" Target="https://github.com/CoderContenidos/RecursosBackend-Adoptme" TargetMode="External"/><Relationship Id="rId2" Type="http://schemas.openxmlformats.org/officeDocument/2006/relationships/notesSlide" Target="../notesSlides/notesSlide1841.xml"/><Relationship Id="rId1" Type="http://schemas.openxmlformats.org/officeDocument/2006/relationships/slideLayout" Target="../slideLayouts/slideLayout13.xml"/><Relationship Id="rId4" Type="http://schemas.openxmlformats.org/officeDocument/2006/relationships/image" Target="../media/image931.png"/></Relationships>
</file>

<file path=ppt/slides/_rels/slide1842.xml.rels><?xml version="1.0" encoding="UTF-8" standalone="yes"?>
<Relationships xmlns="http://schemas.openxmlformats.org/package/2006/relationships"><Relationship Id="rId3" Type="http://schemas.openxmlformats.org/officeDocument/2006/relationships/image" Target="../media/image978.png"/><Relationship Id="rId2" Type="http://schemas.openxmlformats.org/officeDocument/2006/relationships/notesSlide" Target="../notesSlides/notesSlide1842.xml"/><Relationship Id="rId1" Type="http://schemas.openxmlformats.org/officeDocument/2006/relationships/slideLayout" Target="../slideLayouts/slideLayout14.xml"/></Relationships>
</file>

<file path=ppt/slides/_rels/slide1843.xml.rels><?xml version="1.0" encoding="UTF-8" standalone="yes"?>
<Relationships xmlns="http://schemas.openxmlformats.org/package/2006/relationships"><Relationship Id="rId3" Type="http://schemas.openxmlformats.org/officeDocument/2006/relationships/image" Target="../media/image979.png"/><Relationship Id="rId2" Type="http://schemas.openxmlformats.org/officeDocument/2006/relationships/notesSlide" Target="../notesSlides/notesSlide1843.xml"/><Relationship Id="rId1" Type="http://schemas.openxmlformats.org/officeDocument/2006/relationships/slideLayout" Target="../slideLayouts/slideLayout15.xml"/></Relationships>
</file>

<file path=ppt/slides/_rels/slide1844.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1844.xml"/><Relationship Id="rId1" Type="http://schemas.openxmlformats.org/officeDocument/2006/relationships/slideLayout" Target="../slideLayouts/slideLayout15.xml"/></Relationships>
</file>

<file path=ppt/slides/_rels/slide1845.xml.rels><?xml version="1.0" encoding="UTF-8" standalone="yes"?>
<Relationships xmlns="http://schemas.openxmlformats.org/package/2006/relationships"><Relationship Id="rId2" Type="http://schemas.openxmlformats.org/officeDocument/2006/relationships/notesSlide" Target="../notesSlides/notesSlide1845.xml"/><Relationship Id="rId1" Type="http://schemas.openxmlformats.org/officeDocument/2006/relationships/slideLayout" Target="../slideLayouts/slideLayout14.xml"/></Relationships>
</file>

<file path=ppt/slides/_rels/slide1846.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notesSlide" Target="../notesSlides/notesSlide1846.xml"/><Relationship Id="rId1" Type="http://schemas.openxmlformats.org/officeDocument/2006/relationships/slideLayout" Target="../slideLayouts/slideLayout19.xml"/></Relationships>
</file>

<file path=ppt/slides/_rels/slide1847.xml.rels><?xml version="1.0" encoding="UTF-8" standalone="yes"?>
<Relationships xmlns="http://schemas.openxmlformats.org/package/2006/relationships"><Relationship Id="rId3" Type="http://schemas.openxmlformats.org/officeDocument/2006/relationships/image" Target="../media/image982.png"/><Relationship Id="rId2" Type="http://schemas.openxmlformats.org/officeDocument/2006/relationships/notesSlide" Target="../notesSlides/notesSlide1847.xml"/><Relationship Id="rId1" Type="http://schemas.openxmlformats.org/officeDocument/2006/relationships/slideLayout" Target="../slideLayouts/slideLayout15.xml"/></Relationships>
</file>

<file path=ppt/slides/_rels/slide1848.xml.rels><?xml version="1.0" encoding="UTF-8" standalone="yes"?>
<Relationships xmlns="http://schemas.openxmlformats.org/package/2006/relationships"><Relationship Id="rId2" Type="http://schemas.openxmlformats.org/officeDocument/2006/relationships/notesSlide" Target="../notesSlides/notesSlide1848.xml"/><Relationship Id="rId1" Type="http://schemas.openxmlformats.org/officeDocument/2006/relationships/slideLayout" Target="../slideLayouts/slideLayout14.xml"/></Relationships>
</file>

<file path=ppt/slides/_rels/slide18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49.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8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5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8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51.xml"/><Relationship Id="rId1" Type="http://schemas.openxmlformats.org/officeDocument/2006/relationships/slideLayout" Target="../slideLayouts/slideLayout17.xml"/></Relationships>
</file>

<file path=ppt/slides/_rels/slide1852.xml.rels><?xml version="1.0" encoding="UTF-8" standalone="yes"?>
<Relationships xmlns="http://schemas.openxmlformats.org/package/2006/relationships"><Relationship Id="rId2" Type="http://schemas.openxmlformats.org/officeDocument/2006/relationships/notesSlide" Target="../notesSlides/notesSlide1852.xml"/><Relationship Id="rId1" Type="http://schemas.openxmlformats.org/officeDocument/2006/relationships/slideLayout" Target="../slideLayouts/slideLayout13.xml"/></Relationships>
</file>

<file path=ppt/slides/_rels/slide1853.xml.rels><?xml version="1.0" encoding="UTF-8" standalone="yes"?>
<Relationships xmlns="http://schemas.openxmlformats.org/package/2006/relationships"><Relationship Id="rId2" Type="http://schemas.openxmlformats.org/officeDocument/2006/relationships/notesSlide" Target="../notesSlides/notesSlide1853.xml"/><Relationship Id="rId1" Type="http://schemas.openxmlformats.org/officeDocument/2006/relationships/slideLayout" Target="../slideLayouts/slideLayout13.xml"/></Relationships>
</file>

<file path=ppt/slides/_rels/slide1854.xml.rels><?xml version="1.0" encoding="UTF-8" standalone="yes"?>
<Relationships xmlns="http://schemas.openxmlformats.org/package/2006/relationships"><Relationship Id="rId2" Type="http://schemas.openxmlformats.org/officeDocument/2006/relationships/notesSlide" Target="../notesSlides/notesSlide1854.xml"/><Relationship Id="rId1" Type="http://schemas.openxmlformats.org/officeDocument/2006/relationships/slideLayout" Target="../slideLayouts/slideLayout14.xml"/></Relationships>
</file>

<file path=ppt/slides/_rels/slide1855.xml.rels><?xml version="1.0" encoding="UTF-8" standalone="yes"?>
<Relationships xmlns="http://schemas.openxmlformats.org/package/2006/relationships"><Relationship Id="rId2" Type="http://schemas.openxmlformats.org/officeDocument/2006/relationships/notesSlide" Target="../notesSlides/notesSlide1855.xml"/><Relationship Id="rId1" Type="http://schemas.openxmlformats.org/officeDocument/2006/relationships/slideLayout" Target="../slideLayouts/slideLayout14.xml"/></Relationships>
</file>

<file path=ppt/slides/_rels/slide1856.xml.rels><?xml version="1.0" encoding="UTF-8" standalone="yes"?>
<Relationships xmlns="http://schemas.openxmlformats.org/package/2006/relationships"><Relationship Id="rId3" Type="http://schemas.openxmlformats.org/officeDocument/2006/relationships/image" Target="../media/image983.png"/><Relationship Id="rId2" Type="http://schemas.openxmlformats.org/officeDocument/2006/relationships/notesSlide" Target="../notesSlides/notesSlide1856.xml"/><Relationship Id="rId1" Type="http://schemas.openxmlformats.org/officeDocument/2006/relationships/slideLayout" Target="../slideLayouts/slideLayout19.xml"/></Relationships>
</file>

<file path=ppt/slides/_rels/slide1857.xml.rels><?xml version="1.0" encoding="UTF-8" standalone="yes"?>
<Relationships xmlns="http://schemas.openxmlformats.org/package/2006/relationships"><Relationship Id="rId3" Type="http://schemas.openxmlformats.org/officeDocument/2006/relationships/image" Target="../media/image984.png"/><Relationship Id="rId2" Type="http://schemas.openxmlformats.org/officeDocument/2006/relationships/notesSlide" Target="../notesSlides/notesSlide1857.xml"/><Relationship Id="rId1" Type="http://schemas.openxmlformats.org/officeDocument/2006/relationships/slideLayout" Target="../slideLayouts/slideLayout19.xml"/><Relationship Id="rId4" Type="http://schemas.openxmlformats.org/officeDocument/2006/relationships/image" Target="../media/image2.png"/></Relationships>
</file>

<file path=ppt/slides/_rels/slide1858.xml.rels><?xml version="1.0" encoding="UTF-8" standalone="yes"?>
<Relationships xmlns="http://schemas.openxmlformats.org/package/2006/relationships"><Relationship Id="rId3" Type="http://schemas.openxmlformats.org/officeDocument/2006/relationships/image" Target="../media/image985.png"/><Relationship Id="rId2" Type="http://schemas.openxmlformats.org/officeDocument/2006/relationships/notesSlide" Target="../notesSlides/notesSlide1858.xml"/><Relationship Id="rId1" Type="http://schemas.openxmlformats.org/officeDocument/2006/relationships/slideLayout" Target="../slideLayouts/slideLayout19.xml"/></Relationships>
</file>

<file path=ppt/slides/_rels/slide1859.xml.rels><?xml version="1.0" encoding="UTF-8" standalone="yes"?>
<Relationships xmlns="http://schemas.openxmlformats.org/package/2006/relationships"><Relationship Id="rId2" Type="http://schemas.openxmlformats.org/officeDocument/2006/relationships/notesSlide" Target="../notesSlides/notesSlide1859.xml"/><Relationship Id="rId1" Type="http://schemas.openxmlformats.org/officeDocument/2006/relationships/slideLayout" Target="../slideLayouts/slideLayout1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18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60.xml"/><Relationship Id="rId1" Type="http://schemas.openxmlformats.org/officeDocument/2006/relationships/slideLayout" Target="../slideLayouts/slideLayout1.xml"/></Relationships>
</file>

<file path=ppt/slides/_rels/slide18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61.xml"/><Relationship Id="rId1" Type="http://schemas.openxmlformats.org/officeDocument/2006/relationships/slideLayout" Target="../slideLayouts/slideLayout14.xml"/><Relationship Id="rId5" Type="http://schemas.openxmlformats.org/officeDocument/2006/relationships/image" Target="../media/image986.png"/><Relationship Id="rId4" Type="http://schemas.openxmlformats.org/officeDocument/2006/relationships/image" Target="../media/image2.png"/></Relationships>
</file>

<file path=ppt/slides/_rels/slide1862.xml.rels><?xml version="1.0" encoding="UTF-8" standalone="yes"?>
<Relationships xmlns="http://schemas.openxmlformats.org/package/2006/relationships"><Relationship Id="rId2" Type="http://schemas.openxmlformats.org/officeDocument/2006/relationships/notesSlide" Target="../notesSlides/notesSlide1862.xml"/><Relationship Id="rId1" Type="http://schemas.openxmlformats.org/officeDocument/2006/relationships/slideLayout" Target="../slideLayouts/slideLayout22.xml"/></Relationships>
</file>

<file path=ppt/slides/_rels/slide1863.xml.rels><?xml version="1.0" encoding="UTF-8" standalone="yes"?>
<Relationships xmlns="http://schemas.openxmlformats.org/package/2006/relationships"><Relationship Id="rId3" Type="http://schemas.openxmlformats.org/officeDocument/2006/relationships/image" Target="../media/image987.png"/><Relationship Id="rId2" Type="http://schemas.openxmlformats.org/officeDocument/2006/relationships/notesSlide" Target="../notesSlides/notesSlide1863.xml"/><Relationship Id="rId1" Type="http://schemas.openxmlformats.org/officeDocument/2006/relationships/slideLayout" Target="../slideLayouts/slideLayout14.xml"/></Relationships>
</file>

<file path=ppt/slides/_rels/slide1864.xml.rels><?xml version="1.0" encoding="UTF-8" standalone="yes"?>
<Relationships xmlns="http://schemas.openxmlformats.org/package/2006/relationships"><Relationship Id="rId3" Type="http://schemas.openxmlformats.org/officeDocument/2006/relationships/image" Target="../media/image988.png"/><Relationship Id="rId2" Type="http://schemas.openxmlformats.org/officeDocument/2006/relationships/notesSlide" Target="../notesSlides/notesSlide1864.xml"/><Relationship Id="rId1" Type="http://schemas.openxmlformats.org/officeDocument/2006/relationships/slideLayout" Target="../slideLayouts/slideLayout15.xml"/></Relationships>
</file>

<file path=ppt/slides/_rels/slide1865.xml.rels><?xml version="1.0" encoding="UTF-8" standalone="yes"?>
<Relationships xmlns="http://schemas.openxmlformats.org/package/2006/relationships"><Relationship Id="rId3" Type="http://schemas.openxmlformats.org/officeDocument/2006/relationships/image" Target="../media/image989.png"/><Relationship Id="rId2" Type="http://schemas.openxmlformats.org/officeDocument/2006/relationships/notesSlide" Target="../notesSlides/notesSlide1865.xml"/><Relationship Id="rId1" Type="http://schemas.openxmlformats.org/officeDocument/2006/relationships/slideLayout" Target="../slideLayouts/slideLayout14.xml"/></Relationships>
</file>

<file path=ppt/slides/_rels/slide186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1866.xml"/><Relationship Id="rId1" Type="http://schemas.openxmlformats.org/officeDocument/2006/relationships/slideLayout" Target="../slideLayouts/slideLayout15.xml"/></Relationships>
</file>

<file path=ppt/slides/_rels/slide1867.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notesSlide" Target="../notesSlides/notesSlide1867.xml"/><Relationship Id="rId1" Type="http://schemas.openxmlformats.org/officeDocument/2006/relationships/slideLayout" Target="../slideLayouts/slideLayout15.xml"/></Relationships>
</file>

<file path=ppt/slides/_rels/slide1868.xml.rels><?xml version="1.0" encoding="UTF-8" standalone="yes"?>
<Relationships xmlns="http://schemas.openxmlformats.org/package/2006/relationships"><Relationship Id="rId3" Type="http://schemas.openxmlformats.org/officeDocument/2006/relationships/image" Target="../media/image992.png"/><Relationship Id="rId2" Type="http://schemas.openxmlformats.org/officeDocument/2006/relationships/notesSlide" Target="../notesSlides/notesSlide1868.xml"/><Relationship Id="rId1" Type="http://schemas.openxmlformats.org/officeDocument/2006/relationships/slideLayout" Target="../slideLayouts/slideLayout15.xml"/></Relationships>
</file>

<file path=ppt/slides/_rels/slide1869.xml.rels><?xml version="1.0" encoding="UTF-8" standalone="yes"?>
<Relationships xmlns="http://schemas.openxmlformats.org/package/2006/relationships"><Relationship Id="rId2" Type="http://schemas.openxmlformats.org/officeDocument/2006/relationships/notesSlide" Target="../notesSlides/notesSlide1869.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7.xml"/><Relationship Id="rId1" Type="http://schemas.openxmlformats.org/officeDocument/2006/relationships/slideLayout" Target="../slideLayouts/slideLayout19.xml"/></Relationships>
</file>

<file path=ppt/slides/_rels/slide1870.xml.rels><?xml version="1.0" encoding="UTF-8" standalone="yes"?>
<Relationships xmlns="http://schemas.openxmlformats.org/package/2006/relationships"><Relationship Id="rId3" Type="http://schemas.openxmlformats.org/officeDocument/2006/relationships/image" Target="../media/image993.png"/><Relationship Id="rId2" Type="http://schemas.openxmlformats.org/officeDocument/2006/relationships/notesSlide" Target="../notesSlides/notesSlide1870.xml"/><Relationship Id="rId1" Type="http://schemas.openxmlformats.org/officeDocument/2006/relationships/slideLayout" Target="../slideLayouts/slideLayout1.xml"/></Relationships>
</file>

<file path=ppt/slides/_rels/slide1871.xml.rels><?xml version="1.0" encoding="UTF-8" standalone="yes"?>
<Relationships xmlns="http://schemas.openxmlformats.org/package/2006/relationships"><Relationship Id="rId3" Type="http://schemas.openxmlformats.org/officeDocument/2006/relationships/image" Target="../media/image993.png"/><Relationship Id="rId2" Type="http://schemas.openxmlformats.org/officeDocument/2006/relationships/notesSlide" Target="../notesSlides/notesSlide187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87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1905.xml"/><Relationship Id="rId2" Type="http://schemas.openxmlformats.org/officeDocument/2006/relationships/notesSlide" Target="../notesSlides/notesSlide1872.xml"/><Relationship Id="rId1" Type="http://schemas.openxmlformats.org/officeDocument/2006/relationships/slideLayout" Target="../slideLayouts/slideLayout17.xml"/><Relationship Id="rId6" Type="http://schemas.openxmlformats.org/officeDocument/2006/relationships/slide" Target="slide1885.xml"/><Relationship Id="rId5" Type="http://schemas.openxmlformats.org/officeDocument/2006/relationships/slide" Target="slide1876.xml"/><Relationship Id="rId4" Type="http://schemas.openxmlformats.org/officeDocument/2006/relationships/image" Target="../media/image17.png"/></Relationships>
</file>

<file path=ppt/slides/_rels/slide18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73.xml"/><Relationship Id="rId1" Type="http://schemas.openxmlformats.org/officeDocument/2006/relationships/slideLayout" Target="../slideLayouts/slideLayout20.xml"/></Relationships>
</file>

<file path=ppt/slides/_rels/slide18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74.xml"/><Relationship Id="rId1" Type="http://schemas.openxmlformats.org/officeDocument/2006/relationships/slideLayout" Target="../slideLayouts/slideLayout14.xml"/></Relationships>
</file>

<file path=ppt/slides/_rels/slide1875.xml.rels><?xml version="1.0" encoding="UTF-8" standalone="yes"?>
<Relationships xmlns="http://schemas.openxmlformats.org/package/2006/relationships"><Relationship Id="rId2" Type="http://schemas.openxmlformats.org/officeDocument/2006/relationships/notesSlide" Target="../notesSlides/notesSlide1875.xml"/><Relationship Id="rId1" Type="http://schemas.openxmlformats.org/officeDocument/2006/relationships/slideLayout" Target="../slideLayouts/slideLayout14.xml"/></Relationships>
</file>

<file path=ppt/slides/_rels/slide1876.xml.rels><?xml version="1.0" encoding="UTF-8" standalone="yes"?>
<Relationships xmlns="http://schemas.openxmlformats.org/package/2006/relationships"><Relationship Id="rId2" Type="http://schemas.openxmlformats.org/officeDocument/2006/relationships/notesSlide" Target="../notesSlides/notesSlide1876.xml"/><Relationship Id="rId1" Type="http://schemas.openxmlformats.org/officeDocument/2006/relationships/slideLayout" Target="../slideLayouts/slideLayout17.xml"/></Relationships>
</file>

<file path=ppt/slides/_rels/slide1877.xml.rels><?xml version="1.0" encoding="UTF-8" standalone="yes"?>
<Relationships xmlns="http://schemas.openxmlformats.org/package/2006/relationships"><Relationship Id="rId3" Type="http://schemas.openxmlformats.org/officeDocument/2006/relationships/image" Target="../media/image994.png"/><Relationship Id="rId2" Type="http://schemas.openxmlformats.org/officeDocument/2006/relationships/notesSlide" Target="../notesSlides/notesSlide1877.xml"/><Relationship Id="rId1" Type="http://schemas.openxmlformats.org/officeDocument/2006/relationships/slideLayout" Target="../slideLayouts/slideLayout14.xml"/><Relationship Id="rId6" Type="http://schemas.openxmlformats.org/officeDocument/2006/relationships/image" Target="../media/image997.png"/><Relationship Id="rId5" Type="http://schemas.openxmlformats.org/officeDocument/2006/relationships/image" Target="../media/image996.png"/><Relationship Id="rId4" Type="http://schemas.openxmlformats.org/officeDocument/2006/relationships/image" Target="../media/image995.png"/></Relationships>
</file>

<file path=ppt/slides/_rels/slide1878.xml.rels><?xml version="1.0" encoding="UTF-8" standalone="yes"?>
<Relationships xmlns="http://schemas.openxmlformats.org/package/2006/relationships"><Relationship Id="rId2" Type="http://schemas.openxmlformats.org/officeDocument/2006/relationships/notesSlide" Target="../notesSlides/notesSlide1878.xml"/><Relationship Id="rId1" Type="http://schemas.openxmlformats.org/officeDocument/2006/relationships/slideLayout" Target="../slideLayouts/slideLayout14.xml"/></Relationships>
</file>

<file path=ppt/slides/_rels/slide18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79.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18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80.xml"/><Relationship Id="rId1" Type="http://schemas.openxmlformats.org/officeDocument/2006/relationships/slideLayout" Target="../slideLayouts/slideLayout14.xml"/></Relationships>
</file>

<file path=ppt/slides/_rels/slide18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81.xml"/><Relationship Id="rId1" Type="http://schemas.openxmlformats.org/officeDocument/2006/relationships/slideLayout" Target="../slideLayouts/slideLayout14.xml"/></Relationships>
</file>

<file path=ppt/slides/_rels/slide18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82.xml"/><Relationship Id="rId1" Type="http://schemas.openxmlformats.org/officeDocument/2006/relationships/slideLayout" Target="../slideLayouts/slideLayout14.xml"/></Relationships>
</file>

<file path=ppt/slides/_rels/slide18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83.xml"/><Relationship Id="rId1" Type="http://schemas.openxmlformats.org/officeDocument/2006/relationships/slideLayout" Target="../slideLayouts/slideLayout14.xml"/></Relationships>
</file>

<file path=ppt/slides/_rels/slide18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84.xml"/><Relationship Id="rId1" Type="http://schemas.openxmlformats.org/officeDocument/2006/relationships/slideLayout" Target="../slideLayouts/slideLayout14.xml"/></Relationships>
</file>

<file path=ppt/slides/_rels/slide1885.xml.rels><?xml version="1.0" encoding="UTF-8" standalone="yes"?>
<Relationships xmlns="http://schemas.openxmlformats.org/package/2006/relationships"><Relationship Id="rId2" Type="http://schemas.openxmlformats.org/officeDocument/2006/relationships/notesSlide" Target="../notesSlides/notesSlide1885.xml"/><Relationship Id="rId1" Type="http://schemas.openxmlformats.org/officeDocument/2006/relationships/slideLayout" Target="../slideLayouts/slideLayout16.xml"/></Relationships>
</file>

<file path=ppt/slides/_rels/slide18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86.xml"/><Relationship Id="rId1" Type="http://schemas.openxmlformats.org/officeDocument/2006/relationships/slideLayout" Target="../slideLayouts/slideLayout14.xml"/></Relationships>
</file>

<file path=ppt/slides/_rels/slide1887.xml.rels><?xml version="1.0" encoding="UTF-8" standalone="yes"?>
<Relationships xmlns="http://schemas.openxmlformats.org/package/2006/relationships"><Relationship Id="rId3" Type="http://schemas.openxmlformats.org/officeDocument/2006/relationships/image" Target="../media/image998.png"/><Relationship Id="rId2" Type="http://schemas.openxmlformats.org/officeDocument/2006/relationships/notesSlide" Target="../notesSlides/notesSlide1887.xml"/><Relationship Id="rId1" Type="http://schemas.openxmlformats.org/officeDocument/2006/relationships/slideLayout" Target="../slideLayouts/slideLayout14.xml"/><Relationship Id="rId5" Type="http://schemas.openxmlformats.org/officeDocument/2006/relationships/image" Target="../media/image1000.png"/><Relationship Id="rId4" Type="http://schemas.openxmlformats.org/officeDocument/2006/relationships/image" Target="../media/image999.png"/></Relationships>
</file>

<file path=ppt/slides/_rels/slide1888.xml.rels><?xml version="1.0" encoding="UTF-8" standalone="yes"?>
<Relationships xmlns="http://schemas.openxmlformats.org/package/2006/relationships"><Relationship Id="rId2" Type="http://schemas.openxmlformats.org/officeDocument/2006/relationships/notesSlide" Target="../notesSlides/notesSlide1888.xml"/><Relationship Id="rId1" Type="http://schemas.openxmlformats.org/officeDocument/2006/relationships/slideLayout" Target="../slideLayouts/slideLayout16.xml"/></Relationships>
</file>

<file path=ppt/slides/_rels/slide1889.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1889.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9.xml"/><Relationship Id="rId1" Type="http://schemas.openxmlformats.org/officeDocument/2006/relationships/slideLayout" Target="../slideLayouts/slideLayout19.xml"/></Relationships>
</file>

<file path=ppt/slides/_rels/slide1890.xml.rels><?xml version="1.0" encoding="UTF-8" standalone="yes"?>
<Relationships xmlns="http://schemas.openxmlformats.org/package/2006/relationships"><Relationship Id="rId3" Type="http://schemas.openxmlformats.org/officeDocument/2006/relationships/hyperlink" Target="https://eslint.org/" TargetMode="External"/><Relationship Id="rId2" Type="http://schemas.openxmlformats.org/officeDocument/2006/relationships/notesSlide" Target="../notesSlides/notesSlide1890.xml"/><Relationship Id="rId1" Type="http://schemas.openxmlformats.org/officeDocument/2006/relationships/slideLayout" Target="../slideLayouts/slideLayout15.xml"/><Relationship Id="rId4" Type="http://schemas.openxmlformats.org/officeDocument/2006/relationships/image" Target="../media/image1002.png"/></Relationships>
</file>

<file path=ppt/slides/_rels/slide1891.xml.rels><?xml version="1.0" encoding="UTF-8" standalone="yes"?>
<Relationships xmlns="http://schemas.openxmlformats.org/package/2006/relationships"><Relationship Id="rId3" Type="http://schemas.openxmlformats.org/officeDocument/2006/relationships/hyperlink" Target="https://prettier.io/" TargetMode="External"/><Relationship Id="rId2" Type="http://schemas.openxmlformats.org/officeDocument/2006/relationships/notesSlide" Target="../notesSlides/notesSlide1891.xml"/><Relationship Id="rId1" Type="http://schemas.openxmlformats.org/officeDocument/2006/relationships/slideLayout" Target="../slideLayouts/slideLayout15.xml"/><Relationship Id="rId4" Type="http://schemas.openxmlformats.org/officeDocument/2006/relationships/image" Target="../media/image1003.png"/></Relationships>
</file>

<file path=ppt/slides/_rels/slide1892.xml.rels><?xml version="1.0" encoding="UTF-8" standalone="yes"?>
<Relationships xmlns="http://schemas.openxmlformats.org/package/2006/relationships"><Relationship Id="rId3" Type="http://schemas.openxmlformats.org/officeDocument/2006/relationships/image" Target="../media/image1004.png"/><Relationship Id="rId2" Type="http://schemas.openxmlformats.org/officeDocument/2006/relationships/notesSlide" Target="../notesSlides/notesSlide1892.xml"/><Relationship Id="rId1" Type="http://schemas.openxmlformats.org/officeDocument/2006/relationships/slideLayout" Target="../slideLayouts/slideLayout15.xml"/><Relationship Id="rId4" Type="http://schemas.openxmlformats.org/officeDocument/2006/relationships/image" Target="../media/image1005.png"/></Relationships>
</file>

<file path=ppt/slides/_rels/slide1893.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notesSlide" Target="../notesSlides/notesSlide1893.xml"/><Relationship Id="rId1" Type="http://schemas.openxmlformats.org/officeDocument/2006/relationships/slideLayout" Target="../slideLayouts/slideLayout15.xml"/><Relationship Id="rId4" Type="http://schemas.openxmlformats.org/officeDocument/2006/relationships/image" Target="../media/image1006.png"/></Relationships>
</file>

<file path=ppt/slides/_rels/slide1894.xml.rels><?xml version="1.0" encoding="UTF-8" standalone="yes"?>
<Relationships xmlns="http://schemas.openxmlformats.org/package/2006/relationships"><Relationship Id="rId2" Type="http://schemas.openxmlformats.org/officeDocument/2006/relationships/notesSlide" Target="../notesSlides/notesSlide1894.xml"/><Relationship Id="rId1" Type="http://schemas.openxmlformats.org/officeDocument/2006/relationships/slideLayout" Target="../slideLayouts/slideLayout17.xml"/></Relationships>
</file>

<file path=ppt/slides/_rels/slide1895.xml.rels><?xml version="1.0" encoding="UTF-8" standalone="yes"?>
<Relationships xmlns="http://schemas.openxmlformats.org/package/2006/relationships"><Relationship Id="rId3" Type="http://schemas.openxmlformats.org/officeDocument/2006/relationships/image" Target="../media/image1007.png"/><Relationship Id="rId2" Type="http://schemas.openxmlformats.org/officeDocument/2006/relationships/notesSlide" Target="../notesSlides/notesSlide1895.xml"/><Relationship Id="rId1" Type="http://schemas.openxmlformats.org/officeDocument/2006/relationships/slideLayout" Target="../slideLayouts/slideLayout15.xml"/><Relationship Id="rId4" Type="http://schemas.openxmlformats.org/officeDocument/2006/relationships/image" Target="../media/image1008.png"/></Relationships>
</file>

<file path=ppt/slides/_rels/slide1896.xml.rels><?xml version="1.0" encoding="UTF-8" standalone="yes"?>
<Relationships xmlns="http://schemas.openxmlformats.org/package/2006/relationships"><Relationship Id="rId2" Type="http://schemas.openxmlformats.org/officeDocument/2006/relationships/notesSlide" Target="../notesSlides/notesSlide1896.xml"/><Relationship Id="rId1" Type="http://schemas.openxmlformats.org/officeDocument/2006/relationships/slideLayout" Target="../slideLayouts/slideLayout13.xml"/></Relationships>
</file>

<file path=ppt/slides/_rels/slide1897.xml.rels><?xml version="1.0" encoding="UTF-8" standalone="yes"?>
<Relationships xmlns="http://schemas.openxmlformats.org/package/2006/relationships"><Relationship Id="rId3" Type="http://schemas.openxmlformats.org/officeDocument/2006/relationships/image" Target="../media/image1009.png"/><Relationship Id="rId2" Type="http://schemas.openxmlformats.org/officeDocument/2006/relationships/notesSlide" Target="../notesSlides/notesSlide1897.xml"/><Relationship Id="rId1" Type="http://schemas.openxmlformats.org/officeDocument/2006/relationships/slideLayout" Target="../slideLayouts/slideLayout15.xml"/></Relationships>
</file>

<file path=ppt/slides/_rels/slide1898.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898.xml"/><Relationship Id="rId1" Type="http://schemas.openxmlformats.org/officeDocument/2006/relationships/slideLayout" Target="../slideLayouts/slideLayout15.xml"/></Relationships>
</file>

<file path=ppt/slides/_rels/slide1899.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189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1900.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1900.xml"/><Relationship Id="rId1" Type="http://schemas.openxmlformats.org/officeDocument/2006/relationships/slideLayout" Target="../slideLayouts/slideLayout15.xml"/></Relationships>
</file>

<file path=ppt/slides/_rels/slide1901.xml.rels><?xml version="1.0" encoding="UTF-8" standalone="yes"?>
<Relationships xmlns="http://schemas.openxmlformats.org/package/2006/relationships"><Relationship Id="rId3" Type="http://schemas.openxmlformats.org/officeDocument/2006/relationships/image" Target="../media/image1012.png"/><Relationship Id="rId2" Type="http://schemas.openxmlformats.org/officeDocument/2006/relationships/notesSlide" Target="../notesSlides/notesSlide1901.xml"/><Relationship Id="rId1" Type="http://schemas.openxmlformats.org/officeDocument/2006/relationships/slideLayout" Target="../slideLayouts/slideLayout15.xml"/></Relationships>
</file>

<file path=ppt/slides/_rels/slide1902.xml.rels><?xml version="1.0" encoding="UTF-8" standalone="yes"?>
<Relationships xmlns="http://schemas.openxmlformats.org/package/2006/relationships"><Relationship Id="rId3" Type="http://schemas.openxmlformats.org/officeDocument/2006/relationships/image" Target="../media/image1013.png"/><Relationship Id="rId2" Type="http://schemas.openxmlformats.org/officeDocument/2006/relationships/notesSlide" Target="../notesSlides/notesSlide1902.xml"/><Relationship Id="rId1" Type="http://schemas.openxmlformats.org/officeDocument/2006/relationships/slideLayout" Target="../slideLayouts/slideLayout15.xml"/><Relationship Id="rId4" Type="http://schemas.openxmlformats.org/officeDocument/2006/relationships/image" Target="../media/image1014.png"/></Relationships>
</file>

<file path=ppt/slides/_rels/slide19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03.xml"/><Relationship Id="rId1" Type="http://schemas.openxmlformats.org/officeDocument/2006/relationships/slideLayout" Target="../slideLayouts/slideLayout14.xml"/></Relationships>
</file>

<file path=ppt/slides/_rels/slide1904.xml.rels><?xml version="1.0" encoding="UTF-8" standalone="yes"?>
<Relationships xmlns="http://schemas.openxmlformats.org/package/2006/relationships"><Relationship Id="rId2" Type="http://schemas.openxmlformats.org/officeDocument/2006/relationships/notesSlide" Target="../notesSlides/notesSlide1904.xml"/><Relationship Id="rId1" Type="http://schemas.openxmlformats.org/officeDocument/2006/relationships/slideLayout" Target="../slideLayouts/slideLayout13.xml"/></Relationships>
</file>

<file path=ppt/slides/_rels/slide1905.xml.rels><?xml version="1.0" encoding="UTF-8" standalone="yes"?>
<Relationships xmlns="http://schemas.openxmlformats.org/package/2006/relationships"><Relationship Id="rId2" Type="http://schemas.openxmlformats.org/officeDocument/2006/relationships/notesSlide" Target="../notesSlides/notesSlide1905.xml"/><Relationship Id="rId1" Type="http://schemas.openxmlformats.org/officeDocument/2006/relationships/slideLayout" Target="../slideLayouts/slideLayout13.xml"/></Relationships>
</file>

<file path=ppt/slides/_rels/slide1906.xml.rels><?xml version="1.0" encoding="UTF-8" standalone="yes"?>
<Relationships xmlns="http://schemas.openxmlformats.org/package/2006/relationships"><Relationship Id="rId3" Type="http://schemas.openxmlformats.org/officeDocument/2006/relationships/image" Target="../media/image1015.png"/><Relationship Id="rId2" Type="http://schemas.openxmlformats.org/officeDocument/2006/relationships/notesSlide" Target="../notesSlides/notesSlide1906.xml"/><Relationship Id="rId1" Type="http://schemas.openxmlformats.org/officeDocument/2006/relationships/slideLayout" Target="../slideLayouts/slideLayout14.xml"/><Relationship Id="rId4" Type="http://schemas.openxmlformats.org/officeDocument/2006/relationships/image" Target="../media/image1016.png"/></Relationships>
</file>

<file path=ppt/slides/_rels/slide1907.xml.rels><?xml version="1.0" encoding="UTF-8" standalone="yes"?>
<Relationships xmlns="http://schemas.openxmlformats.org/package/2006/relationships"><Relationship Id="rId3" Type="http://schemas.openxmlformats.org/officeDocument/2006/relationships/image" Target="../media/image1017.png"/><Relationship Id="rId2" Type="http://schemas.openxmlformats.org/officeDocument/2006/relationships/notesSlide" Target="../notesSlides/notesSlide1907.xml"/><Relationship Id="rId1" Type="http://schemas.openxmlformats.org/officeDocument/2006/relationships/slideLayout" Target="../slideLayouts/slideLayout15.xml"/><Relationship Id="rId4" Type="http://schemas.openxmlformats.org/officeDocument/2006/relationships/image" Target="../media/image1018.png"/></Relationships>
</file>

<file path=ppt/slides/_rels/slide1908.xml.rels><?xml version="1.0" encoding="UTF-8" standalone="yes"?>
<Relationships xmlns="http://schemas.openxmlformats.org/package/2006/relationships"><Relationship Id="rId3" Type="http://schemas.openxmlformats.org/officeDocument/2006/relationships/image" Target="../media/image1019.png"/><Relationship Id="rId2" Type="http://schemas.openxmlformats.org/officeDocument/2006/relationships/notesSlide" Target="../notesSlides/notesSlide1908.xml"/><Relationship Id="rId1" Type="http://schemas.openxmlformats.org/officeDocument/2006/relationships/slideLayout" Target="../slideLayouts/slideLayout15.xml"/></Relationships>
</file>

<file path=ppt/slides/_rels/slide1909.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909.xml"/><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1910.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1910.xml"/><Relationship Id="rId1" Type="http://schemas.openxmlformats.org/officeDocument/2006/relationships/slideLayout" Target="../slideLayouts/slideLayout15.xml"/></Relationships>
</file>

<file path=ppt/slides/_rels/slide1911.xml.rels><?xml version="1.0" encoding="UTF-8" standalone="yes"?>
<Relationships xmlns="http://schemas.openxmlformats.org/package/2006/relationships"><Relationship Id="rId3" Type="http://schemas.openxmlformats.org/officeDocument/2006/relationships/image" Target="../media/image1022.png"/><Relationship Id="rId2" Type="http://schemas.openxmlformats.org/officeDocument/2006/relationships/notesSlide" Target="../notesSlides/notesSlide1911.xml"/><Relationship Id="rId1" Type="http://schemas.openxmlformats.org/officeDocument/2006/relationships/slideLayout" Target="../slideLayouts/slideLayout14.xml"/><Relationship Id="rId6" Type="http://schemas.openxmlformats.org/officeDocument/2006/relationships/image" Target="../media/image1025.png"/><Relationship Id="rId5" Type="http://schemas.openxmlformats.org/officeDocument/2006/relationships/image" Target="../media/image1024.png"/><Relationship Id="rId4" Type="http://schemas.openxmlformats.org/officeDocument/2006/relationships/image" Target="../media/image1023.png"/></Relationships>
</file>

<file path=ppt/slides/_rels/slide1912.xml.rels><?xml version="1.0" encoding="UTF-8" standalone="yes"?>
<Relationships xmlns="http://schemas.openxmlformats.org/package/2006/relationships"><Relationship Id="rId2" Type="http://schemas.openxmlformats.org/officeDocument/2006/relationships/notesSlide" Target="../notesSlides/notesSlide1912.xml"/><Relationship Id="rId1" Type="http://schemas.openxmlformats.org/officeDocument/2006/relationships/slideLayout" Target="../slideLayouts/slideLayout22.xml"/></Relationships>
</file>

<file path=ppt/slides/_rels/slide1913.xml.rels><?xml version="1.0" encoding="UTF-8" standalone="yes"?>
<Relationships xmlns="http://schemas.openxmlformats.org/package/2006/relationships"><Relationship Id="rId3" Type="http://schemas.openxmlformats.org/officeDocument/2006/relationships/image" Target="../media/image1026.png"/><Relationship Id="rId2" Type="http://schemas.openxmlformats.org/officeDocument/2006/relationships/notesSlide" Target="../notesSlides/notesSlide1913.xml"/><Relationship Id="rId1" Type="http://schemas.openxmlformats.org/officeDocument/2006/relationships/slideLayout" Target="../slideLayouts/slideLayout14.xml"/></Relationships>
</file>

<file path=ppt/slides/_rels/slide1914.xml.rels><?xml version="1.0" encoding="UTF-8" standalone="yes"?>
<Relationships xmlns="http://schemas.openxmlformats.org/package/2006/relationships"><Relationship Id="rId3" Type="http://schemas.openxmlformats.org/officeDocument/2006/relationships/image" Target="../media/image1027.png"/><Relationship Id="rId2" Type="http://schemas.openxmlformats.org/officeDocument/2006/relationships/notesSlide" Target="../notesSlides/notesSlide1914.xml"/><Relationship Id="rId1" Type="http://schemas.openxmlformats.org/officeDocument/2006/relationships/slideLayout" Target="../slideLayouts/slideLayout14.xml"/></Relationships>
</file>

<file path=ppt/slides/_rels/slide1915.xml.rels><?xml version="1.0" encoding="UTF-8" standalone="yes"?>
<Relationships xmlns="http://schemas.openxmlformats.org/package/2006/relationships"><Relationship Id="rId3" Type="http://schemas.openxmlformats.org/officeDocument/2006/relationships/image" Target="../media/image1028.png"/><Relationship Id="rId2" Type="http://schemas.openxmlformats.org/officeDocument/2006/relationships/notesSlide" Target="../notesSlides/notesSlide1915.xml"/><Relationship Id="rId1" Type="http://schemas.openxmlformats.org/officeDocument/2006/relationships/slideLayout" Target="../slideLayouts/slideLayout15.xml"/><Relationship Id="rId4" Type="http://schemas.openxmlformats.org/officeDocument/2006/relationships/image" Target="../media/image1029.png"/></Relationships>
</file>

<file path=ppt/slides/_rels/slide1916.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1916.xml"/><Relationship Id="rId1" Type="http://schemas.openxmlformats.org/officeDocument/2006/relationships/slideLayout" Target="../slideLayouts/slideLayout14.xml"/></Relationships>
</file>

<file path=ppt/slides/_rels/slide1917.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1917.xml"/><Relationship Id="rId1" Type="http://schemas.openxmlformats.org/officeDocument/2006/relationships/slideLayout" Target="../slideLayouts/slideLayout15.xml"/></Relationships>
</file>

<file path=ppt/slides/_rels/slide19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18.xml"/><Relationship Id="rId1" Type="http://schemas.openxmlformats.org/officeDocument/2006/relationships/slideLayout" Target="../slideLayouts/slideLayout1.xml"/></Relationships>
</file>

<file path=ppt/slides/_rels/slide19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1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92.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92.xml"/><Relationship Id="rId1" Type="http://schemas.openxmlformats.org/officeDocument/2006/relationships/slideLayout" Target="../slideLayouts/slideLayout15.xml"/></Relationships>
</file>

<file path=ppt/slides/_rels/slide19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20.xml"/><Relationship Id="rId1" Type="http://schemas.openxmlformats.org/officeDocument/2006/relationships/slideLayout" Target="../slideLayouts/slideLayout17.xml"/></Relationships>
</file>

<file path=ppt/slides/_rels/slide19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21.xml"/><Relationship Id="rId1" Type="http://schemas.openxmlformats.org/officeDocument/2006/relationships/slideLayout" Target="../slideLayouts/slideLayout23.xml"/></Relationships>
</file>

<file path=ppt/slides/_rels/slide19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22.xml"/><Relationship Id="rId1" Type="http://schemas.openxmlformats.org/officeDocument/2006/relationships/slideLayout" Target="../slideLayouts/slideLayout17.xml"/><Relationship Id="rId6" Type="http://schemas.openxmlformats.org/officeDocument/2006/relationships/slide" Target="slide1948.xml"/><Relationship Id="rId5" Type="http://schemas.openxmlformats.org/officeDocument/2006/relationships/slide" Target="slide1926.xml"/><Relationship Id="rId4" Type="http://schemas.openxmlformats.org/officeDocument/2006/relationships/image" Target="../media/image17.png"/></Relationships>
</file>

<file path=ppt/slides/_rels/slide19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23.xml"/><Relationship Id="rId1" Type="http://schemas.openxmlformats.org/officeDocument/2006/relationships/slideLayout" Target="../slideLayouts/slideLayout20.xml"/></Relationships>
</file>

<file path=ppt/slides/_rels/slide19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24.xml"/><Relationship Id="rId1" Type="http://schemas.openxmlformats.org/officeDocument/2006/relationships/slideLayout" Target="../slideLayouts/slideLayout14.xml"/></Relationships>
</file>

<file path=ppt/slides/_rels/slide1925.xml.rels><?xml version="1.0" encoding="UTF-8" standalone="yes"?>
<Relationships xmlns="http://schemas.openxmlformats.org/package/2006/relationships"><Relationship Id="rId2" Type="http://schemas.openxmlformats.org/officeDocument/2006/relationships/notesSlide" Target="../notesSlides/notesSlide1925.xml"/><Relationship Id="rId1" Type="http://schemas.openxmlformats.org/officeDocument/2006/relationships/slideLayout" Target="../slideLayouts/slideLayout14.xml"/></Relationships>
</file>

<file path=ppt/slides/_rels/slide1926.xml.rels><?xml version="1.0" encoding="UTF-8" standalone="yes"?>
<Relationships xmlns="http://schemas.openxmlformats.org/package/2006/relationships"><Relationship Id="rId2" Type="http://schemas.openxmlformats.org/officeDocument/2006/relationships/notesSlide" Target="../notesSlides/notesSlide1926.xml"/><Relationship Id="rId1" Type="http://schemas.openxmlformats.org/officeDocument/2006/relationships/slideLayout" Target="../slideLayouts/slideLayout17.xml"/></Relationships>
</file>

<file path=ppt/slides/_rels/slide1927.xml.rels><?xml version="1.0" encoding="UTF-8" standalone="yes"?>
<Relationships xmlns="http://schemas.openxmlformats.org/package/2006/relationships"><Relationship Id="rId3" Type="http://schemas.openxmlformats.org/officeDocument/2006/relationships/image" Target="../media/image1032.png"/><Relationship Id="rId2" Type="http://schemas.openxmlformats.org/officeDocument/2006/relationships/notesSlide" Target="../notesSlides/notesSlide1927.xml"/><Relationship Id="rId1" Type="http://schemas.openxmlformats.org/officeDocument/2006/relationships/slideLayout" Target="../slideLayouts/slideLayout15.xml"/><Relationship Id="rId4" Type="http://schemas.openxmlformats.org/officeDocument/2006/relationships/image" Target="../media/image1033.png"/></Relationships>
</file>

<file path=ppt/slides/_rels/slide1928.xml.rels><?xml version="1.0" encoding="UTF-8" standalone="yes"?>
<Relationships xmlns="http://schemas.openxmlformats.org/package/2006/relationships"><Relationship Id="rId3" Type="http://schemas.openxmlformats.org/officeDocument/2006/relationships/image" Target="../media/image1034.png"/><Relationship Id="rId2" Type="http://schemas.openxmlformats.org/officeDocument/2006/relationships/notesSlide" Target="../notesSlides/notesSlide1928.xml"/><Relationship Id="rId1" Type="http://schemas.openxmlformats.org/officeDocument/2006/relationships/slideLayout" Target="../slideLayouts/slideLayout14.xml"/><Relationship Id="rId5" Type="http://schemas.openxmlformats.org/officeDocument/2006/relationships/image" Target="../media/image1035.gif"/><Relationship Id="rId4" Type="http://schemas.openxmlformats.org/officeDocument/2006/relationships/image" Target="../media/image876.png"/></Relationships>
</file>

<file path=ppt/slides/_rels/slide1929.xml.rels><?xml version="1.0" encoding="UTF-8" standalone="yes"?>
<Relationships xmlns="http://schemas.openxmlformats.org/package/2006/relationships"><Relationship Id="rId3" Type="http://schemas.openxmlformats.org/officeDocument/2006/relationships/image" Target="../media/image1036.png"/><Relationship Id="rId2" Type="http://schemas.openxmlformats.org/officeDocument/2006/relationships/notesSlide" Target="../notesSlides/notesSlide1929.xml"/><Relationship Id="rId1" Type="http://schemas.openxmlformats.org/officeDocument/2006/relationships/slideLayout" Target="../slideLayouts/slideLayout15.xml"/><Relationship Id="rId4" Type="http://schemas.openxmlformats.org/officeDocument/2006/relationships/image" Target="../media/image876.png"/></Relationships>
</file>

<file path=ppt/slides/_rels/slide1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3.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19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30.xml"/><Relationship Id="rId1" Type="http://schemas.openxmlformats.org/officeDocument/2006/relationships/slideLayout" Target="../slideLayouts/slideLayout14.xml"/><Relationship Id="rId6" Type="http://schemas.openxmlformats.org/officeDocument/2006/relationships/image" Target="../media/image876.png"/><Relationship Id="rId5" Type="http://schemas.openxmlformats.org/officeDocument/2006/relationships/image" Target="../media/image1038.png"/><Relationship Id="rId4" Type="http://schemas.openxmlformats.org/officeDocument/2006/relationships/image" Target="../media/image1037.png"/></Relationships>
</file>

<file path=ppt/slides/_rels/slide19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31.xml"/><Relationship Id="rId1" Type="http://schemas.openxmlformats.org/officeDocument/2006/relationships/slideLayout" Target="../slideLayouts/slideLayout17.xml"/><Relationship Id="rId4" Type="http://schemas.openxmlformats.org/officeDocument/2006/relationships/image" Target="../media/image1039.png"/></Relationships>
</file>

<file path=ppt/slides/_rels/slide1932.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1932.xml"/><Relationship Id="rId1" Type="http://schemas.openxmlformats.org/officeDocument/2006/relationships/slideLayout" Target="../slideLayouts/slideLayout15.xml"/></Relationships>
</file>

<file path=ppt/slides/_rels/slide1933.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notesSlide" Target="../notesSlides/notesSlide1933.xml"/><Relationship Id="rId1" Type="http://schemas.openxmlformats.org/officeDocument/2006/relationships/slideLayout" Target="../slideLayouts/slideLayout15.xml"/><Relationship Id="rId4" Type="http://schemas.openxmlformats.org/officeDocument/2006/relationships/image" Target="../media/image1042.png"/></Relationships>
</file>

<file path=ppt/slides/_rels/slide19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34.xml"/><Relationship Id="rId1" Type="http://schemas.openxmlformats.org/officeDocument/2006/relationships/slideLayout" Target="../slideLayouts/slideLayout14.xml"/></Relationships>
</file>

<file path=ppt/slides/_rels/slide1935.xml.rels><?xml version="1.0" encoding="UTF-8" standalone="yes"?>
<Relationships xmlns="http://schemas.openxmlformats.org/package/2006/relationships"><Relationship Id="rId3" Type="http://schemas.openxmlformats.org/officeDocument/2006/relationships/image" Target="../media/image1043.png"/><Relationship Id="rId2" Type="http://schemas.openxmlformats.org/officeDocument/2006/relationships/notesSlide" Target="../notesSlides/notesSlide1935.xml"/><Relationship Id="rId1" Type="http://schemas.openxmlformats.org/officeDocument/2006/relationships/slideLayout" Target="../slideLayouts/slideLayout19.xml"/><Relationship Id="rId4" Type="http://schemas.openxmlformats.org/officeDocument/2006/relationships/image" Target="../media/image1044.png"/></Relationships>
</file>

<file path=ppt/slides/_rels/slide1936.xml.rels><?xml version="1.0" encoding="UTF-8" standalone="yes"?>
<Relationships xmlns="http://schemas.openxmlformats.org/package/2006/relationships"><Relationship Id="rId3" Type="http://schemas.openxmlformats.org/officeDocument/2006/relationships/image" Target="../media/image1045.png"/><Relationship Id="rId2" Type="http://schemas.openxmlformats.org/officeDocument/2006/relationships/notesSlide" Target="../notesSlides/notesSlide1936.xml"/><Relationship Id="rId1" Type="http://schemas.openxmlformats.org/officeDocument/2006/relationships/slideLayout" Target="../slideLayouts/slideLayout14.xml"/></Relationships>
</file>

<file path=ppt/slides/_rels/slide1937.xml.rels><?xml version="1.0" encoding="UTF-8" standalone="yes"?>
<Relationships xmlns="http://schemas.openxmlformats.org/package/2006/relationships"><Relationship Id="rId3" Type="http://schemas.openxmlformats.org/officeDocument/2006/relationships/image" Target="../media/image1046.png"/><Relationship Id="rId2" Type="http://schemas.openxmlformats.org/officeDocument/2006/relationships/notesSlide" Target="../notesSlides/notesSlide1937.xml"/><Relationship Id="rId1" Type="http://schemas.openxmlformats.org/officeDocument/2006/relationships/slideLayout" Target="../slideLayouts/slideLayout15.xml"/></Relationships>
</file>

<file path=ppt/slides/_rels/slide1938.xml.rels><?xml version="1.0" encoding="UTF-8" standalone="yes"?>
<Relationships xmlns="http://schemas.openxmlformats.org/package/2006/relationships"><Relationship Id="rId3" Type="http://schemas.openxmlformats.org/officeDocument/2006/relationships/image" Target="../media/image1047.png"/><Relationship Id="rId2" Type="http://schemas.openxmlformats.org/officeDocument/2006/relationships/notesSlide" Target="../notesSlides/notesSlide1938.xml"/><Relationship Id="rId1" Type="http://schemas.openxmlformats.org/officeDocument/2006/relationships/slideLayout" Target="../slideLayouts/slideLayout15.xml"/><Relationship Id="rId4" Type="http://schemas.openxmlformats.org/officeDocument/2006/relationships/image" Target="../media/image1048.png"/></Relationships>
</file>

<file path=ppt/slides/_rels/slide19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39.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1.xml"/></Relationships>
</file>

<file path=ppt/slides/_rels/slide19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40.xml"/><Relationship Id="rId1" Type="http://schemas.openxmlformats.org/officeDocument/2006/relationships/slideLayout" Target="../slideLayouts/slideLayout14.xml"/><Relationship Id="rId5" Type="http://schemas.openxmlformats.org/officeDocument/2006/relationships/image" Target="../media/image1049.png"/><Relationship Id="rId4" Type="http://schemas.openxmlformats.org/officeDocument/2006/relationships/image" Target="../media/image2.png"/></Relationships>
</file>

<file path=ppt/slides/_rels/slide1941.xml.rels><?xml version="1.0" encoding="UTF-8" standalone="yes"?>
<Relationships xmlns="http://schemas.openxmlformats.org/package/2006/relationships"><Relationship Id="rId2" Type="http://schemas.openxmlformats.org/officeDocument/2006/relationships/notesSlide" Target="../notesSlides/notesSlide1941.xml"/><Relationship Id="rId1" Type="http://schemas.openxmlformats.org/officeDocument/2006/relationships/slideLayout" Target="../slideLayouts/slideLayout13.xml"/></Relationships>
</file>

<file path=ppt/slides/_rels/slide1942.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1942.xml"/><Relationship Id="rId1" Type="http://schemas.openxmlformats.org/officeDocument/2006/relationships/slideLayout" Target="../slideLayouts/slideLayout15.xml"/></Relationships>
</file>

<file path=ppt/slides/_rels/slide1943.xml.rels><?xml version="1.0" encoding="UTF-8" standalone="yes"?>
<Relationships xmlns="http://schemas.openxmlformats.org/package/2006/relationships"><Relationship Id="rId3" Type="http://schemas.openxmlformats.org/officeDocument/2006/relationships/image" Target="../media/image1051.png"/><Relationship Id="rId2" Type="http://schemas.openxmlformats.org/officeDocument/2006/relationships/notesSlide" Target="../notesSlides/notesSlide1943.xml"/><Relationship Id="rId1" Type="http://schemas.openxmlformats.org/officeDocument/2006/relationships/slideLayout" Target="../slideLayouts/slideLayout15.xml"/></Relationships>
</file>

<file path=ppt/slides/_rels/slide1944.xml.rels><?xml version="1.0" encoding="UTF-8" standalone="yes"?>
<Relationships xmlns="http://schemas.openxmlformats.org/package/2006/relationships"><Relationship Id="rId3" Type="http://schemas.openxmlformats.org/officeDocument/2006/relationships/image" Target="../media/image1052.png"/><Relationship Id="rId2" Type="http://schemas.openxmlformats.org/officeDocument/2006/relationships/notesSlide" Target="../notesSlides/notesSlide1944.xml"/><Relationship Id="rId1" Type="http://schemas.openxmlformats.org/officeDocument/2006/relationships/slideLayout" Target="../slideLayouts/slideLayout15.xml"/></Relationships>
</file>

<file path=ppt/slides/_rels/slide1945.xml.rels><?xml version="1.0" encoding="UTF-8" standalone="yes"?>
<Relationships xmlns="http://schemas.openxmlformats.org/package/2006/relationships"><Relationship Id="rId3" Type="http://schemas.openxmlformats.org/officeDocument/2006/relationships/image" Target="../media/image1053.png"/><Relationship Id="rId2" Type="http://schemas.openxmlformats.org/officeDocument/2006/relationships/notesSlide" Target="../notesSlides/notesSlide1945.xml"/><Relationship Id="rId1" Type="http://schemas.openxmlformats.org/officeDocument/2006/relationships/slideLayout" Target="../slideLayouts/slideLayout15.xml"/></Relationships>
</file>

<file path=ppt/slides/_rels/slide1946.xml.rels><?xml version="1.0" encoding="UTF-8" standalone="yes"?>
<Relationships xmlns="http://schemas.openxmlformats.org/package/2006/relationships"><Relationship Id="rId3" Type="http://schemas.openxmlformats.org/officeDocument/2006/relationships/image" Target="../media/image1054.png"/><Relationship Id="rId2" Type="http://schemas.openxmlformats.org/officeDocument/2006/relationships/notesSlide" Target="../notesSlides/notesSlide1946.xml"/><Relationship Id="rId1" Type="http://schemas.openxmlformats.org/officeDocument/2006/relationships/slideLayout" Target="../slideLayouts/slideLayout15.xml"/></Relationships>
</file>

<file path=ppt/slides/_rels/slide1947.xml.rels><?xml version="1.0" encoding="UTF-8" standalone="yes"?>
<Relationships xmlns="http://schemas.openxmlformats.org/package/2006/relationships"><Relationship Id="rId2" Type="http://schemas.openxmlformats.org/officeDocument/2006/relationships/notesSlide" Target="../notesSlides/notesSlide1947.xml"/><Relationship Id="rId1" Type="http://schemas.openxmlformats.org/officeDocument/2006/relationships/slideLayout" Target="../slideLayouts/slideLayout13.xml"/></Relationships>
</file>

<file path=ppt/slides/_rels/slide1948.xml.rels><?xml version="1.0" encoding="UTF-8" standalone="yes"?>
<Relationships xmlns="http://schemas.openxmlformats.org/package/2006/relationships"><Relationship Id="rId2" Type="http://schemas.openxmlformats.org/officeDocument/2006/relationships/notesSlide" Target="../notesSlides/notesSlide1948.xml"/><Relationship Id="rId1" Type="http://schemas.openxmlformats.org/officeDocument/2006/relationships/slideLayout" Target="../slideLayouts/slideLayout13.xml"/></Relationships>
</file>

<file path=ppt/slides/_rels/slide1949.xml.rels><?xml version="1.0" encoding="UTF-8" standalone="yes"?>
<Relationships xmlns="http://schemas.openxmlformats.org/package/2006/relationships"><Relationship Id="rId3" Type="http://schemas.openxmlformats.org/officeDocument/2006/relationships/image" Target="../media/image1036.png"/><Relationship Id="rId2" Type="http://schemas.openxmlformats.org/officeDocument/2006/relationships/notesSlide" Target="../notesSlides/notesSlide1949.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19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50.xml"/><Relationship Id="rId1" Type="http://schemas.openxmlformats.org/officeDocument/2006/relationships/slideLayout" Target="../slideLayouts/slideLayout14.xml"/></Relationships>
</file>

<file path=ppt/slides/_rels/slide1951.xml.rels><?xml version="1.0" encoding="UTF-8" standalone="yes"?>
<Relationships xmlns="http://schemas.openxmlformats.org/package/2006/relationships"><Relationship Id="rId3" Type="http://schemas.openxmlformats.org/officeDocument/2006/relationships/image" Target="../media/image1055.png"/><Relationship Id="rId2" Type="http://schemas.openxmlformats.org/officeDocument/2006/relationships/notesSlide" Target="../notesSlides/notesSlide1951.xml"/><Relationship Id="rId1" Type="http://schemas.openxmlformats.org/officeDocument/2006/relationships/slideLayout" Target="../slideLayouts/slideLayout15.xml"/><Relationship Id="rId4" Type="http://schemas.openxmlformats.org/officeDocument/2006/relationships/image" Target="../media/image1056.png"/></Relationships>
</file>

<file path=ppt/slides/_rels/slide1952.xml.rels><?xml version="1.0" encoding="UTF-8" standalone="yes"?>
<Relationships xmlns="http://schemas.openxmlformats.org/package/2006/relationships"><Relationship Id="rId3" Type="http://schemas.openxmlformats.org/officeDocument/2006/relationships/image" Target="../media/image1057.png"/><Relationship Id="rId2" Type="http://schemas.openxmlformats.org/officeDocument/2006/relationships/notesSlide" Target="../notesSlides/notesSlide1952.xml"/><Relationship Id="rId1" Type="http://schemas.openxmlformats.org/officeDocument/2006/relationships/slideLayout" Target="../slideLayouts/slideLayout15.xml"/></Relationships>
</file>

<file path=ppt/slides/_rels/slide1953.xml.rels><?xml version="1.0" encoding="UTF-8" standalone="yes"?>
<Relationships xmlns="http://schemas.openxmlformats.org/package/2006/relationships"><Relationship Id="rId3" Type="http://schemas.openxmlformats.org/officeDocument/2006/relationships/image" Target="../media/image1057.png"/><Relationship Id="rId2" Type="http://schemas.openxmlformats.org/officeDocument/2006/relationships/notesSlide" Target="../notesSlides/notesSlide1953.xml"/><Relationship Id="rId1" Type="http://schemas.openxmlformats.org/officeDocument/2006/relationships/slideLayout" Target="../slideLayouts/slideLayout15.xml"/></Relationships>
</file>

<file path=ppt/slides/_rels/slide1954.xml.rels><?xml version="1.0" encoding="UTF-8" standalone="yes"?>
<Relationships xmlns="http://schemas.openxmlformats.org/package/2006/relationships"><Relationship Id="rId3" Type="http://schemas.openxmlformats.org/officeDocument/2006/relationships/image" Target="../media/image1058.png"/><Relationship Id="rId2" Type="http://schemas.openxmlformats.org/officeDocument/2006/relationships/notesSlide" Target="../notesSlides/notesSlide1954.xml"/><Relationship Id="rId1" Type="http://schemas.openxmlformats.org/officeDocument/2006/relationships/slideLayout" Target="../slideLayouts/slideLayout15.xml"/></Relationships>
</file>

<file path=ppt/slides/_rels/slide1955.xml.rels><?xml version="1.0" encoding="UTF-8" standalone="yes"?>
<Relationships xmlns="http://schemas.openxmlformats.org/package/2006/relationships"><Relationship Id="rId3" Type="http://schemas.openxmlformats.org/officeDocument/2006/relationships/image" Target="../media/image1059.png"/><Relationship Id="rId2" Type="http://schemas.openxmlformats.org/officeDocument/2006/relationships/notesSlide" Target="../notesSlides/notesSlide1955.xml"/><Relationship Id="rId1" Type="http://schemas.openxmlformats.org/officeDocument/2006/relationships/slideLayout" Target="../slideLayouts/slideLayout15.xml"/></Relationships>
</file>

<file path=ppt/slides/_rels/slide1956.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1956.xml"/><Relationship Id="rId1" Type="http://schemas.openxmlformats.org/officeDocument/2006/relationships/slideLayout" Target="../slideLayouts/slideLayout14.xml"/><Relationship Id="rId6" Type="http://schemas.openxmlformats.org/officeDocument/2006/relationships/image" Target="../media/image1063.png"/><Relationship Id="rId5" Type="http://schemas.openxmlformats.org/officeDocument/2006/relationships/image" Target="../media/image1062.png"/><Relationship Id="rId4" Type="http://schemas.openxmlformats.org/officeDocument/2006/relationships/image" Target="../media/image1061.png"/></Relationships>
</file>

<file path=ppt/slides/_rels/slide1957.xml.rels><?xml version="1.0" encoding="UTF-8" standalone="yes"?>
<Relationships xmlns="http://schemas.openxmlformats.org/package/2006/relationships"><Relationship Id="rId2" Type="http://schemas.openxmlformats.org/officeDocument/2006/relationships/notesSlide" Target="../notesSlides/notesSlide1957.xml"/><Relationship Id="rId1" Type="http://schemas.openxmlformats.org/officeDocument/2006/relationships/slideLayout" Target="../slideLayouts/slideLayout22.xml"/></Relationships>
</file>

<file path=ppt/slides/_rels/slide1958.xml.rels><?xml version="1.0" encoding="UTF-8" standalone="yes"?>
<Relationships xmlns="http://schemas.openxmlformats.org/package/2006/relationships"><Relationship Id="rId2" Type="http://schemas.openxmlformats.org/officeDocument/2006/relationships/notesSlide" Target="../notesSlides/notesSlide1958.xml"/><Relationship Id="rId1" Type="http://schemas.openxmlformats.org/officeDocument/2006/relationships/slideLayout" Target="../slideLayouts/slideLayout14.xml"/></Relationships>
</file>

<file path=ppt/slides/_rels/slide1959.xml.rels><?xml version="1.0" encoding="UTF-8" standalone="yes"?>
<Relationships xmlns="http://schemas.openxmlformats.org/package/2006/relationships"><Relationship Id="rId2" Type="http://schemas.openxmlformats.org/officeDocument/2006/relationships/notesSlide" Target="../notesSlides/notesSlide1959.xml"/><Relationship Id="rId1" Type="http://schemas.openxmlformats.org/officeDocument/2006/relationships/slideLayout" Target="../slideLayouts/slideLayout19.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7.xml"/></Relationships>
</file>

<file path=ppt/slides/_rels/slide1960.xml.rels><?xml version="1.0" encoding="UTF-8" standalone="yes"?>
<Relationships xmlns="http://schemas.openxmlformats.org/package/2006/relationships"><Relationship Id="rId2" Type="http://schemas.openxmlformats.org/officeDocument/2006/relationships/notesSlide" Target="../notesSlides/notesSlide1960.xml"/><Relationship Id="rId1" Type="http://schemas.openxmlformats.org/officeDocument/2006/relationships/slideLayout" Target="../slideLayouts/slideLayout14.xml"/></Relationships>
</file>

<file path=ppt/slides/_rels/slide1961.xml.rels><?xml version="1.0" encoding="UTF-8" standalone="yes"?>
<Relationships xmlns="http://schemas.openxmlformats.org/package/2006/relationships"><Relationship Id="rId3" Type="http://schemas.openxmlformats.org/officeDocument/2006/relationships/image" Target="../media/image1064.png"/><Relationship Id="rId2" Type="http://schemas.openxmlformats.org/officeDocument/2006/relationships/notesSlide" Target="../notesSlides/notesSlide1961.xml"/><Relationship Id="rId1" Type="http://schemas.openxmlformats.org/officeDocument/2006/relationships/slideLayout" Target="../slideLayouts/slideLayout14.xml"/></Relationships>
</file>

<file path=ppt/slides/_rels/slide1962.xml.rels><?xml version="1.0" encoding="UTF-8" standalone="yes"?>
<Relationships xmlns="http://schemas.openxmlformats.org/package/2006/relationships"><Relationship Id="rId2" Type="http://schemas.openxmlformats.org/officeDocument/2006/relationships/notesSlide" Target="../notesSlides/notesSlide1962.xml"/><Relationship Id="rId1" Type="http://schemas.openxmlformats.org/officeDocument/2006/relationships/slideLayout" Target="../slideLayouts/slideLayout13.xml"/></Relationships>
</file>

<file path=ppt/slides/_rels/slide1963.xml.rels><?xml version="1.0" encoding="UTF-8" standalone="yes"?>
<Relationships xmlns="http://schemas.openxmlformats.org/package/2006/relationships"><Relationship Id="rId3" Type="http://schemas.openxmlformats.org/officeDocument/2006/relationships/hyperlink" Target="https://docs.google.com/document/d/1jo3OkCXNgWfPzfTScwPrdUeMO6Q8ibxfEDqLA8hOmA8/edit" TargetMode="External"/><Relationship Id="rId2" Type="http://schemas.openxmlformats.org/officeDocument/2006/relationships/notesSlide" Target="../notesSlides/notesSlide1963.xml"/><Relationship Id="rId1" Type="http://schemas.openxmlformats.org/officeDocument/2006/relationships/slideLayout" Target="../slideLayouts/slideLayout13.xml"/><Relationship Id="rId4" Type="http://schemas.openxmlformats.org/officeDocument/2006/relationships/image" Target="../media/image341.gif"/></Relationships>
</file>

<file path=ppt/slides/_rels/slide19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64.xml"/><Relationship Id="rId1" Type="http://schemas.openxmlformats.org/officeDocument/2006/relationships/slideLayout" Target="../slideLayouts/slideLayout17.xml"/><Relationship Id="rId6" Type="http://schemas.openxmlformats.org/officeDocument/2006/relationships/slide" Target="slide1977.xml"/><Relationship Id="rId5" Type="http://schemas.openxmlformats.org/officeDocument/2006/relationships/slide" Target="slide1971.xml"/><Relationship Id="rId4" Type="http://schemas.openxmlformats.org/officeDocument/2006/relationships/image" Target="../media/image17.png"/></Relationships>
</file>

<file path=ppt/slides/_rels/slide19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65.xml"/><Relationship Id="rId1" Type="http://schemas.openxmlformats.org/officeDocument/2006/relationships/slideLayout" Target="../slideLayouts/slideLayout20.xml"/></Relationships>
</file>

<file path=ppt/slides/_rels/slide1966.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966.xml"/><Relationship Id="rId1" Type="http://schemas.openxmlformats.org/officeDocument/2006/relationships/slideLayout" Target="../slideLayouts/slideLayout28.xml"/></Relationships>
</file>

<file path=ppt/slides/_rels/slide1967.xml.rels><?xml version="1.0" encoding="UTF-8" standalone="yes"?>
<Relationships xmlns="http://schemas.openxmlformats.org/package/2006/relationships"><Relationship Id="rId2" Type="http://schemas.openxmlformats.org/officeDocument/2006/relationships/notesSlide" Target="../notesSlides/notesSlide1967.xml"/><Relationship Id="rId1" Type="http://schemas.openxmlformats.org/officeDocument/2006/relationships/slideLayout" Target="../slideLayouts/slideLayout17.xml"/></Relationships>
</file>

<file path=ppt/slides/_rels/slide1968.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968.xml"/><Relationship Id="rId1" Type="http://schemas.openxmlformats.org/officeDocument/2006/relationships/slideLayout" Target="../slideLayouts/slideLayout15.xml"/></Relationships>
</file>

<file path=ppt/slides/_rels/slide1969.xml.rels><?xml version="1.0" encoding="UTF-8" standalone="yes"?>
<Relationships xmlns="http://schemas.openxmlformats.org/package/2006/relationships"><Relationship Id="rId2" Type="http://schemas.openxmlformats.org/officeDocument/2006/relationships/notesSlide" Target="../notesSlides/notesSlide1969.xml"/><Relationship Id="rId1" Type="http://schemas.openxmlformats.org/officeDocument/2006/relationships/slideLayout" Target="../slideLayouts/slideLayout2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3.xml"/></Relationships>
</file>

<file path=ppt/slides/_rels/slide1970.xml.rels><?xml version="1.0" encoding="UTF-8" standalone="yes"?>
<Relationships xmlns="http://schemas.openxmlformats.org/package/2006/relationships"><Relationship Id="rId2" Type="http://schemas.openxmlformats.org/officeDocument/2006/relationships/notesSlide" Target="../notesSlides/notesSlide1970.xml"/><Relationship Id="rId1" Type="http://schemas.openxmlformats.org/officeDocument/2006/relationships/slideLayout" Target="../slideLayouts/slideLayout14.xml"/></Relationships>
</file>

<file path=ppt/slides/_rels/slide1971.xml.rels><?xml version="1.0" encoding="UTF-8" standalone="yes"?>
<Relationships xmlns="http://schemas.openxmlformats.org/package/2006/relationships"><Relationship Id="rId2" Type="http://schemas.openxmlformats.org/officeDocument/2006/relationships/notesSlide" Target="../notesSlides/notesSlide1971.xml"/><Relationship Id="rId1" Type="http://schemas.openxmlformats.org/officeDocument/2006/relationships/slideLayout" Target="../slideLayouts/slideLayout13.xml"/></Relationships>
</file>

<file path=ppt/slides/_rels/slide1972.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1972.xml"/><Relationship Id="rId1" Type="http://schemas.openxmlformats.org/officeDocument/2006/relationships/slideLayout" Target="../slideLayouts/slideLayout15.xml"/></Relationships>
</file>

<file path=ppt/slides/_rels/slide1973.xml.rels><?xml version="1.0" encoding="UTF-8" standalone="yes"?>
<Relationships xmlns="http://schemas.openxmlformats.org/package/2006/relationships"><Relationship Id="rId3" Type="http://schemas.openxmlformats.org/officeDocument/2006/relationships/image" Target="../media/image1065.png"/><Relationship Id="rId2" Type="http://schemas.openxmlformats.org/officeDocument/2006/relationships/notesSlide" Target="../notesSlides/notesSlide1973.xml"/><Relationship Id="rId1" Type="http://schemas.openxmlformats.org/officeDocument/2006/relationships/slideLayout" Target="../slideLayouts/slideLayout14.xml"/></Relationships>
</file>

<file path=ppt/slides/_rels/slide1974.xml.rels><?xml version="1.0" encoding="UTF-8" standalone="yes"?>
<Relationships xmlns="http://schemas.openxmlformats.org/package/2006/relationships"><Relationship Id="rId3" Type="http://schemas.openxmlformats.org/officeDocument/2006/relationships/image" Target="../media/image1066.png"/><Relationship Id="rId2" Type="http://schemas.openxmlformats.org/officeDocument/2006/relationships/notesSlide" Target="../notesSlides/notesSlide1974.xml"/><Relationship Id="rId1" Type="http://schemas.openxmlformats.org/officeDocument/2006/relationships/slideLayout" Target="../slideLayouts/slideLayout15.xml"/><Relationship Id="rId5" Type="http://schemas.openxmlformats.org/officeDocument/2006/relationships/image" Target="../media/image1068.png"/><Relationship Id="rId4" Type="http://schemas.openxmlformats.org/officeDocument/2006/relationships/image" Target="../media/image1067.png"/></Relationships>
</file>

<file path=ppt/slides/_rels/slide1975.xml.rels><?xml version="1.0" encoding="UTF-8" standalone="yes"?>
<Relationships xmlns="http://schemas.openxmlformats.org/package/2006/relationships"><Relationship Id="rId2" Type="http://schemas.openxmlformats.org/officeDocument/2006/relationships/notesSlide" Target="../notesSlides/notesSlide1975.xml"/><Relationship Id="rId1" Type="http://schemas.openxmlformats.org/officeDocument/2006/relationships/slideLayout" Target="../slideLayouts/slideLayout17.xml"/></Relationships>
</file>

<file path=ppt/slides/_rels/slide197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1976.xml"/><Relationship Id="rId1" Type="http://schemas.openxmlformats.org/officeDocument/2006/relationships/slideLayout" Target="../slideLayouts/slideLayout14.xml"/></Relationships>
</file>

<file path=ppt/slides/_rels/slide1977.xml.rels><?xml version="1.0" encoding="UTF-8" standalone="yes"?>
<Relationships xmlns="http://schemas.openxmlformats.org/package/2006/relationships"><Relationship Id="rId2" Type="http://schemas.openxmlformats.org/officeDocument/2006/relationships/notesSlide" Target="../notesSlides/notesSlide1977.xml"/><Relationship Id="rId1" Type="http://schemas.openxmlformats.org/officeDocument/2006/relationships/slideLayout" Target="../slideLayouts/slideLayout13.xml"/></Relationships>
</file>

<file path=ppt/slides/_rels/slide19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78.xml"/><Relationship Id="rId1" Type="http://schemas.openxmlformats.org/officeDocument/2006/relationships/slideLayout" Target="../slideLayouts/slideLayout1.xml"/></Relationships>
</file>

<file path=ppt/slides/_rels/slide19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79.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8.xml"/><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19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80.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9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81.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9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82.xml"/><Relationship Id="rId1" Type="http://schemas.openxmlformats.org/officeDocument/2006/relationships/slideLayout" Target="../slideLayouts/slideLayout17.xml"/><Relationship Id="rId6" Type="http://schemas.openxmlformats.org/officeDocument/2006/relationships/slide" Target="slide1996.xml"/><Relationship Id="rId5" Type="http://schemas.openxmlformats.org/officeDocument/2006/relationships/slide" Target="slide1985.xml"/><Relationship Id="rId4" Type="http://schemas.openxmlformats.org/officeDocument/2006/relationships/image" Target="../media/image17.png"/></Relationships>
</file>

<file path=ppt/slides/_rels/slide19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83.xml"/><Relationship Id="rId1" Type="http://schemas.openxmlformats.org/officeDocument/2006/relationships/slideLayout" Target="../slideLayouts/slideLayout20.xml"/></Relationships>
</file>

<file path=ppt/slides/_rels/slide19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84.xml"/><Relationship Id="rId1" Type="http://schemas.openxmlformats.org/officeDocument/2006/relationships/slideLayout" Target="../slideLayouts/slideLayout14.xml"/></Relationships>
</file>

<file path=ppt/slides/_rels/slide1985.xml.rels><?xml version="1.0" encoding="UTF-8" standalone="yes"?>
<Relationships xmlns="http://schemas.openxmlformats.org/package/2006/relationships"><Relationship Id="rId2" Type="http://schemas.openxmlformats.org/officeDocument/2006/relationships/notesSlide" Target="../notesSlides/notesSlide1985.xml"/><Relationship Id="rId1" Type="http://schemas.openxmlformats.org/officeDocument/2006/relationships/slideLayout" Target="../slideLayouts/slideLayout17.xml"/></Relationships>
</file>

<file path=ppt/slides/_rels/slide1986.xml.rels><?xml version="1.0" encoding="UTF-8" standalone="yes"?>
<Relationships xmlns="http://schemas.openxmlformats.org/package/2006/relationships"><Relationship Id="rId3" Type="http://schemas.openxmlformats.org/officeDocument/2006/relationships/image" Target="../media/image1069.png"/><Relationship Id="rId2" Type="http://schemas.openxmlformats.org/officeDocument/2006/relationships/notesSlide" Target="../notesSlides/notesSlide1986.xml"/><Relationship Id="rId1" Type="http://schemas.openxmlformats.org/officeDocument/2006/relationships/slideLayout" Target="../slideLayouts/slideLayout15.xml"/></Relationships>
</file>

<file path=ppt/slides/_rels/slide1987.xml.rels><?xml version="1.0" encoding="UTF-8" standalone="yes"?>
<Relationships xmlns="http://schemas.openxmlformats.org/package/2006/relationships"><Relationship Id="rId3" Type="http://schemas.openxmlformats.org/officeDocument/2006/relationships/image" Target="../media/image976.png"/><Relationship Id="rId2" Type="http://schemas.openxmlformats.org/officeDocument/2006/relationships/notesSlide" Target="../notesSlides/notesSlide1987.xml"/><Relationship Id="rId1" Type="http://schemas.openxmlformats.org/officeDocument/2006/relationships/slideLayout" Target="../slideLayouts/slideLayout14.xml"/></Relationships>
</file>

<file path=ppt/slides/_rels/slide1988.xml.rels><?xml version="1.0" encoding="UTF-8" standalone="yes"?>
<Relationships xmlns="http://schemas.openxmlformats.org/package/2006/relationships"><Relationship Id="rId3" Type="http://schemas.openxmlformats.org/officeDocument/2006/relationships/image" Target="../media/image1070.gif"/><Relationship Id="rId2" Type="http://schemas.openxmlformats.org/officeDocument/2006/relationships/notesSlide" Target="../notesSlides/notesSlide1988.xml"/><Relationship Id="rId1" Type="http://schemas.openxmlformats.org/officeDocument/2006/relationships/slideLayout" Target="../slideLayouts/slideLayout15.xml"/></Relationships>
</file>

<file path=ppt/slides/_rels/slide1989.xml.rels><?xml version="1.0" encoding="UTF-8" standalone="yes"?>
<Relationships xmlns="http://schemas.openxmlformats.org/package/2006/relationships"><Relationship Id="rId2" Type="http://schemas.openxmlformats.org/officeDocument/2006/relationships/notesSlide" Target="../notesSlides/notesSlide1989.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1.xml"/></Relationships>
</file>

<file path=ppt/slides/_rels/slide1990.xml.rels><?xml version="1.0" encoding="UTF-8" standalone="yes"?>
<Relationships xmlns="http://schemas.openxmlformats.org/package/2006/relationships"><Relationship Id="rId2" Type="http://schemas.openxmlformats.org/officeDocument/2006/relationships/notesSlide" Target="../notesSlides/notesSlide1990.xml"/><Relationship Id="rId1" Type="http://schemas.openxmlformats.org/officeDocument/2006/relationships/slideLayout" Target="../slideLayouts/slideLayout14.xml"/></Relationships>
</file>

<file path=ppt/slides/_rels/slide1991.xml.rels><?xml version="1.0" encoding="UTF-8" standalone="yes"?>
<Relationships xmlns="http://schemas.openxmlformats.org/package/2006/relationships"><Relationship Id="rId2" Type="http://schemas.openxmlformats.org/officeDocument/2006/relationships/notesSlide" Target="../notesSlides/notesSlide1991.xml"/><Relationship Id="rId1" Type="http://schemas.openxmlformats.org/officeDocument/2006/relationships/slideLayout" Target="../slideLayouts/slideLayout17.xml"/></Relationships>
</file>

<file path=ppt/slides/_rels/slide1992.xml.rels><?xml version="1.0" encoding="UTF-8" standalone="yes"?>
<Relationships xmlns="http://schemas.openxmlformats.org/package/2006/relationships"><Relationship Id="rId2" Type="http://schemas.openxmlformats.org/officeDocument/2006/relationships/notesSlide" Target="../notesSlides/notesSlide1992.xml"/><Relationship Id="rId1" Type="http://schemas.openxmlformats.org/officeDocument/2006/relationships/slideLayout" Target="../slideLayouts/slideLayout14.xml"/></Relationships>
</file>

<file path=ppt/slides/_rels/slide1993.xml.rels><?xml version="1.0" encoding="UTF-8" standalone="yes"?>
<Relationships xmlns="http://schemas.openxmlformats.org/package/2006/relationships"><Relationship Id="rId2" Type="http://schemas.openxmlformats.org/officeDocument/2006/relationships/notesSlide" Target="../notesSlides/notesSlide1993.xml"/><Relationship Id="rId1" Type="http://schemas.openxmlformats.org/officeDocument/2006/relationships/slideLayout" Target="../slideLayouts/slideLayout15.xml"/></Relationships>
</file>

<file path=ppt/slides/_rels/slide1994.xml.rels><?xml version="1.0" encoding="UTF-8" standalone="yes"?>
<Relationships xmlns="http://schemas.openxmlformats.org/package/2006/relationships"><Relationship Id="rId3" Type="http://schemas.openxmlformats.org/officeDocument/2006/relationships/image" Target="../media/image1071.png"/><Relationship Id="rId2" Type="http://schemas.openxmlformats.org/officeDocument/2006/relationships/notesSlide" Target="../notesSlides/notesSlide1994.xml"/><Relationship Id="rId1" Type="http://schemas.openxmlformats.org/officeDocument/2006/relationships/slideLayout" Target="../slideLayouts/slideLayout15.xml"/><Relationship Id="rId5" Type="http://schemas.openxmlformats.org/officeDocument/2006/relationships/image" Target="../media/image1073.png"/><Relationship Id="rId4" Type="http://schemas.openxmlformats.org/officeDocument/2006/relationships/image" Target="../media/image1072.png"/></Relationships>
</file>

<file path=ppt/slides/_rels/slide1995.xml.rels><?xml version="1.0" encoding="UTF-8" standalone="yes"?>
<Relationships xmlns="http://schemas.openxmlformats.org/package/2006/relationships"><Relationship Id="rId3" Type="http://schemas.openxmlformats.org/officeDocument/2006/relationships/image" Target="../media/image1074.png"/><Relationship Id="rId2" Type="http://schemas.openxmlformats.org/officeDocument/2006/relationships/notesSlide" Target="../notesSlides/notesSlide1995.xml"/><Relationship Id="rId1" Type="http://schemas.openxmlformats.org/officeDocument/2006/relationships/slideLayout" Target="../slideLayouts/slideLayout15.xml"/><Relationship Id="rId5" Type="http://schemas.openxmlformats.org/officeDocument/2006/relationships/image" Target="../media/image1076.png"/><Relationship Id="rId4" Type="http://schemas.openxmlformats.org/officeDocument/2006/relationships/image" Target="../media/image1075.png"/></Relationships>
</file>

<file path=ppt/slides/_rels/slide1996.xml.rels><?xml version="1.0" encoding="UTF-8" standalone="yes"?>
<Relationships xmlns="http://schemas.openxmlformats.org/package/2006/relationships"><Relationship Id="rId2" Type="http://schemas.openxmlformats.org/officeDocument/2006/relationships/notesSlide" Target="../notesSlides/notesSlide1996.xml"/><Relationship Id="rId1" Type="http://schemas.openxmlformats.org/officeDocument/2006/relationships/slideLayout" Target="../slideLayouts/slideLayout13.xml"/></Relationships>
</file>

<file path=ppt/slides/_rels/slide1997.xml.rels><?xml version="1.0" encoding="UTF-8" standalone="yes"?>
<Relationships xmlns="http://schemas.openxmlformats.org/package/2006/relationships"><Relationship Id="rId3" Type="http://schemas.openxmlformats.org/officeDocument/2006/relationships/image" Target="../media/image1077.png"/><Relationship Id="rId2" Type="http://schemas.openxmlformats.org/officeDocument/2006/relationships/notesSlide" Target="../notesSlides/notesSlide1997.xml"/><Relationship Id="rId1" Type="http://schemas.openxmlformats.org/officeDocument/2006/relationships/slideLayout" Target="../slideLayouts/slideLayout14.xml"/></Relationships>
</file>

<file path=ppt/slides/_rels/slide1998.xml.rels><?xml version="1.0" encoding="UTF-8" standalone="yes"?>
<Relationships xmlns="http://schemas.openxmlformats.org/package/2006/relationships"><Relationship Id="rId2" Type="http://schemas.openxmlformats.org/officeDocument/2006/relationships/notesSlide" Target="../notesSlides/notesSlide1998.xml"/><Relationship Id="rId1" Type="http://schemas.openxmlformats.org/officeDocument/2006/relationships/slideLayout" Target="../slideLayouts/slideLayout14.xml"/></Relationships>
</file>

<file path=ppt/slides/_rels/slide1999.xml.rels><?xml version="1.0" encoding="UTF-8" standalone="yes"?>
<Relationships xmlns="http://schemas.openxmlformats.org/package/2006/relationships"><Relationship Id="rId3" Type="http://schemas.openxmlformats.org/officeDocument/2006/relationships/hyperlink" Target="https://github.com/CoderContenidos/RecursosBackend-Adoptme" TargetMode="External"/><Relationship Id="rId2" Type="http://schemas.openxmlformats.org/officeDocument/2006/relationships/notesSlide" Target="../notesSlides/notesSlide1999.xml"/><Relationship Id="rId1" Type="http://schemas.openxmlformats.org/officeDocument/2006/relationships/slideLayout" Target="../slideLayouts/slideLayout13.xml"/><Relationship Id="rId5" Type="http://schemas.openxmlformats.org/officeDocument/2006/relationships/image" Target="../media/image931.png"/><Relationship Id="rId4" Type="http://schemas.openxmlformats.org/officeDocument/2006/relationships/hyperlink" Target="https://railway.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4.xml"/></Relationships>
</file>

<file path=ppt/slides/_rels/slide2000.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00.xml"/><Relationship Id="rId1" Type="http://schemas.openxmlformats.org/officeDocument/2006/relationships/slideLayout" Target="../slideLayouts/slideLayout15.xml"/></Relationships>
</file>

<file path=ppt/slides/_rels/slide2001.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01.xml"/><Relationship Id="rId1" Type="http://schemas.openxmlformats.org/officeDocument/2006/relationships/slideLayout" Target="../slideLayouts/slideLayout14.xml"/><Relationship Id="rId4" Type="http://schemas.openxmlformats.org/officeDocument/2006/relationships/image" Target="../media/image1078.png"/></Relationships>
</file>

<file path=ppt/slides/_rels/slide2002.xml.rels><?xml version="1.0" encoding="UTF-8" standalone="yes"?>
<Relationships xmlns="http://schemas.openxmlformats.org/package/2006/relationships"><Relationship Id="rId2" Type="http://schemas.openxmlformats.org/officeDocument/2006/relationships/notesSlide" Target="../notesSlides/notesSlide2002.xml"/><Relationship Id="rId1" Type="http://schemas.openxmlformats.org/officeDocument/2006/relationships/slideLayout" Target="../slideLayouts/slideLayout17.xml"/></Relationships>
</file>

<file path=ppt/slides/_rels/slide2003.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03.xml"/><Relationship Id="rId1" Type="http://schemas.openxmlformats.org/officeDocument/2006/relationships/slideLayout" Target="../slideLayouts/slideLayout14.xml"/><Relationship Id="rId4" Type="http://schemas.openxmlformats.org/officeDocument/2006/relationships/image" Target="../media/image1079.png"/></Relationships>
</file>

<file path=ppt/slides/_rels/slide200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04.xml"/><Relationship Id="rId1" Type="http://schemas.openxmlformats.org/officeDocument/2006/relationships/slideLayout" Target="../slideLayouts/slideLayout14.xml"/><Relationship Id="rId4" Type="http://schemas.openxmlformats.org/officeDocument/2006/relationships/image" Target="../media/image1080.png"/></Relationships>
</file>

<file path=ppt/slides/_rels/slide2005.xml.rels><?xml version="1.0" encoding="UTF-8" standalone="yes"?>
<Relationships xmlns="http://schemas.openxmlformats.org/package/2006/relationships"><Relationship Id="rId3" Type="http://schemas.openxmlformats.org/officeDocument/2006/relationships/image" Target="../media/image1081.png"/><Relationship Id="rId2" Type="http://schemas.openxmlformats.org/officeDocument/2006/relationships/notesSlide" Target="../notesSlides/notesSlide2005.xml"/><Relationship Id="rId1" Type="http://schemas.openxmlformats.org/officeDocument/2006/relationships/slideLayout" Target="../slideLayouts/slideLayout14.xml"/></Relationships>
</file>

<file path=ppt/slides/_rels/slide2006.xml.rels><?xml version="1.0" encoding="UTF-8" standalone="yes"?>
<Relationships xmlns="http://schemas.openxmlformats.org/package/2006/relationships"><Relationship Id="rId3" Type="http://schemas.openxmlformats.org/officeDocument/2006/relationships/image" Target="../media/image1082.png"/><Relationship Id="rId2" Type="http://schemas.openxmlformats.org/officeDocument/2006/relationships/notesSlide" Target="../notesSlides/notesSlide2006.xml"/><Relationship Id="rId1" Type="http://schemas.openxmlformats.org/officeDocument/2006/relationships/slideLayout" Target="../slideLayouts/slideLayout14.xml"/><Relationship Id="rId4" Type="http://schemas.openxmlformats.org/officeDocument/2006/relationships/image" Target="../media/image876.png"/></Relationships>
</file>

<file path=ppt/slides/_rels/slide2007.xml.rels><?xml version="1.0" encoding="UTF-8" standalone="yes"?>
<Relationships xmlns="http://schemas.openxmlformats.org/package/2006/relationships"><Relationship Id="rId3" Type="http://schemas.openxmlformats.org/officeDocument/2006/relationships/image" Target="../media/image1083.png"/><Relationship Id="rId2" Type="http://schemas.openxmlformats.org/officeDocument/2006/relationships/notesSlide" Target="../notesSlides/notesSlide2007.xml"/><Relationship Id="rId1" Type="http://schemas.openxmlformats.org/officeDocument/2006/relationships/slideLayout" Target="../slideLayouts/slideLayout14.xml"/><Relationship Id="rId5" Type="http://schemas.openxmlformats.org/officeDocument/2006/relationships/image" Target="../media/image1084.png"/><Relationship Id="rId4" Type="http://schemas.openxmlformats.org/officeDocument/2006/relationships/image" Target="../media/image876.png"/></Relationships>
</file>

<file path=ppt/slides/_rels/slide2008.xml.rels><?xml version="1.0" encoding="UTF-8" standalone="yes"?>
<Relationships xmlns="http://schemas.openxmlformats.org/package/2006/relationships"><Relationship Id="rId3" Type="http://schemas.openxmlformats.org/officeDocument/2006/relationships/image" Target="../media/image1085.png"/><Relationship Id="rId2" Type="http://schemas.openxmlformats.org/officeDocument/2006/relationships/notesSlide" Target="../notesSlides/notesSlide2008.xml"/><Relationship Id="rId1" Type="http://schemas.openxmlformats.org/officeDocument/2006/relationships/slideLayout" Target="../slideLayouts/slideLayout14.xml"/><Relationship Id="rId4" Type="http://schemas.openxmlformats.org/officeDocument/2006/relationships/image" Target="../media/image876.png"/></Relationships>
</file>

<file path=ppt/slides/_rels/slide2009.xml.rels><?xml version="1.0" encoding="UTF-8" standalone="yes"?>
<Relationships xmlns="http://schemas.openxmlformats.org/package/2006/relationships"><Relationship Id="rId3" Type="http://schemas.openxmlformats.org/officeDocument/2006/relationships/image" Target="../media/image1086.png"/><Relationship Id="rId2" Type="http://schemas.openxmlformats.org/officeDocument/2006/relationships/notesSlide" Target="../notesSlides/notesSlide2009.xml"/><Relationship Id="rId1" Type="http://schemas.openxmlformats.org/officeDocument/2006/relationships/slideLayout" Target="../slideLayouts/slideLayout14.xml"/><Relationship Id="rId5" Type="http://schemas.openxmlformats.org/officeDocument/2006/relationships/image" Target="../media/image876.png"/><Relationship Id="rId4" Type="http://schemas.openxmlformats.org/officeDocument/2006/relationships/image" Target="../media/image1087.png"/></Relationships>
</file>

<file path=ppt/slides/_rels/slide2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1.xml"/><Relationship Id="rId1" Type="http://schemas.openxmlformats.org/officeDocument/2006/relationships/slideLayout" Target="../slideLayouts/slideLayout17.xml"/></Relationships>
</file>

<file path=ppt/slides/_rels/slide2010.xml.rels><?xml version="1.0" encoding="UTF-8" standalone="yes"?>
<Relationships xmlns="http://schemas.openxmlformats.org/package/2006/relationships"><Relationship Id="rId3" Type="http://schemas.openxmlformats.org/officeDocument/2006/relationships/image" Target="../media/image1088.png"/><Relationship Id="rId2" Type="http://schemas.openxmlformats.org/officeDocument/2006/relationships/notesSlide" Target="../notesSlides/notesSlide2010.xml"/><Relationship Id="rId1" Type="http://schemas.openxmlformats.org/officeDocument/2006/relationships/slideLayout" Target="../slideLayouts/slideLayout14.xml"/><Relationship Id="rId4" Type="http://schemas.openxmlformats.org/officeDocument/2006/relationships/image" Target="../media/image876.png"/></Relationships>
</file>

<file path=ppt/slides/_rels/slide2011.xml.rels><?xml version="1.0" encoding="UTF-8" standalone="yes"?>
<Relationships xmlns="http://schemas.openxmlformats.org/package/2006/relationships"><Relationship Id="rId2" Type="http://schemas.openxmlformats.org/officeDocument/2006/relationships/notesSlide" Target="../notesSlides/notesSlide2011.xml"/><Relationship Id="rId1" Type="http://schemas.openxmlformats.org/officeDocument/2006/relationships/slideLayout" Target="../slideLayouts/slideLayout13.xml"/></Relationships>
</file>

<file path=ppt/slides/_rels/slide2012.xml.rels><?xml version="1.0" encoding="UTF-8" standalone="yes"?>
<Relationships xmlns="http://schemas.openxmlformats.org/package/2006/relationships"><Relationship Id="rId2" Type="http://schemas.openxmlformats.org/officeDocument/2006/relationships/notesSlide" Target="../notesSlides/notesSlide2012.xml"/><Relationship Id="rId1" Type="http://schemas.openxmlformats.org/officeDocument/2006/relationships/slideLayout" Target="../slideLayouts/slideLayout13.xml"/></Relationships>
</file>

<file path=ppt/slides/_rels/slide2013.xml.rels><?xml version="1.0" encoding="UTF-8" standalone="yes"?>
<Relationships xmlns="http://schemas.openxmlformats.org/package/2006/relationships"><Relationship Id="rId2" Type="http://schemas.openxmlformats.org/officeDocument/2006/relationships/notesSlide" Target="../notesSlides/notesSlide2013.xml"/><Relationship Id="rId1" Type="http://schemas.openxmlformats.org/officeDocument/2006/relationships/slideLayout" Target="../slideLayouts/slideLayout15.xml"/></Relationships>
</file>

<file path=ppt/slides/_rels/slide2014.xml.rels><?xml version="1.0" encoding="UTF-8" standalone="yes"?>
<Relationships xmlns="http://schemas.openxmlformats.org/package/2006/relationships"><Relationship Id="rId2" Type="http://schemas.openxmlformats.org/officeDocument/2006/relationships/notesSlide" Target="../notesSlides/notesSlide2014.xml"/><Relationship Id="rId1" Type="http://schemas.openxmlformats.org/officeDocument/2006/relationships/slideLayout" Target="../slideLayouts/slideLayout14.xml"/></Relationships>
</file>

<file path=ppt/slides/_rels/slide2015.xml.rels><?xml version="1.0" encoding="UTF-8" standalone="yes"?>
<Relationships xmlns="http://schemas.openxmlformats.org/package/2006/relationships"><Relationship Id="rId3" Type="http://schemas.openxmlformats.org/officeDocument/2006/relationships/image" Target="../media/image1089.png"/><Relationship Id="rId2" Type="http://schemas.openxmlformats.org/officeDocument/2006/relationships/notesSlide" Target="../notesSlides/notesSlide2015.xml"/><Relationship Id="rId1" Type="http://schemas.openxmlformats.org/officeDocument/2006/relationships/slideLayout" Target="../slideLayouts/slideLayout14.xml"/><Relationship Id="rId4" Type="http://schemas.openxmlformats.org/officeDocument/2006/relationships/image" Target="../media/image1090.png"/></Relationships>
</file>

<file path=ppt/slides/_rels/slide2016.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2016.xml"/><Relationship Id="rId1" Type="http://schemas.openxmlformats.org/officeDocument/2006/relationships/slideLayout" Target="../slideLayouts/slideLayout15.xml"/><Relationship Id="rId4" Type="http://schemas.openxmlformats.org/officeDocument/2006/relationships/image" Target="../media/image1092.png"/></Relationships>
</file>

<file path=ppt/slides/_rels/slide2017.xml.rels><?xml version="1.0" encoding="UTF-8" standalone="yes"?>
<Relationships xmlns="http://schemas.openxmlformats.org/package/2006/relationships"><Relationship Id="rId3" Type="http://schemas.openxmlformats.org/officeDocument/2006/relationships/image" Target="../media/image1093.png"/><Relationship Id="rId2" Type="http://schemas.openxmlformats.org/officeDocument/2006/relationships/notesSlide" Target="../notesSlides/notesSlide2017.xml"/><Relationship Id="rId1" Type="http://schemas.openxmlformats.org/officeDocument/2006/relationships/slideLayout" Target="../slideLayouts/slideLayout14.xml"/><Relationship Id="rId4" Type="http://schemas.openxmlformats.org/officeDocument/2006/relationships/image" Target="../media/image1094.png"/></Relationships>
</file>

<file path=ppt/slides/_rels/slide2018.xml.rels><?xml version="1.0" encoding="UTF-8" standalone="yes"?>
<Relationships xmlns="http://schemas.openxmlformats.org/package/2006/relationships"><Relationship Id="rId3" Type="http://schemas.openxmlformats.org/officeDocument/2006/relationships/image" Target="../media/image1095.gif"/><Relationship Id="rId2" Type="http://schemas.openxmlformats.org/officeDocument/2006/relationships/notesSlide" Target="../notesSlides/notesSlide2018.xml"/><Relationship Id="rId1" Type="http://schemas.openxmlformats.org/officeDocument/2006/relationships/slideLayout" Target="../slideLayouts/slideLayout15.xml"/></Relationships>
</file>

<file path=ppt/slides/_rels/slide2019.xml.rels><?xml version="1.0" encoding="UTF-8" standalone="yes"?>
<Relationships xmlns="http://schemas.openxmlformats.org/package/2006/relationships"><Relationship Id="rId3" Type="http://schemas.openxmlformats.org/officeDocument/2006/relationships/image" Target="../media/image1096.png"/><Relationship Id="rId2" Type="http://schemas.openxmlformats.org/officeDocument/2006/relationships/notesSlide" Target="../notesSlides/notesSlide2019.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2.xml"/><Relationship Id="rId1" Type="http://schemas.openxmlformats.org/officeDocument/2006/relationships/slideLayout" Target="../slideLayouts/slideLayout19.xml"/></Relationships>
</file>

<file path=ppt/slides/_rels/slide20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20.xml"/><Relationship Id="rId1" Type="http://schemas.openxmlformats.org/officeDocument/2006/relationships/slideLayout" Target="../slideLayouts/slideLayout23.xml"/></Relationships>
</file>

<file path=ppt/slides/_rels/slide20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21.xml"/><Relationship Id="rId1" Type="http://schemas.openxmlformats.org/officeDocument/2006/relationships/slideLayout" Target="../slideLayouts/slideLayout14.xml"/></Relationships>
</file>

<file path=ppt/slides/_rels/slide20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22.xml"/><Relationship Id="rId1" Type="http://schemas.openxmlformats.org/officeDocument/2006/relationships/slideLayout" Target="../slideLayouts/slideLayout14.xml"/></Relationships>
</file>

<file path=ppt/slides/_rels/slide20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23.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0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24.xml"/><Relationship Id="rId1" Type="http://schemas.openxmlformats.org/officeDocument/2006/relationships/slideLayout" Target="../slideLayouts/slideLayout20.xml"/></Relationships>
</file>

<file path=ppt/slides/_rels/slide2025.xml.rels><?xml version="1.0" encoding="UTF-8" standalone="yes"?>
<Relationships xmlns="http://schemas.openxmlformats.org/package/2006/relationships"><Relationship Id="rId2" Type="http://schemas.openxmlformats.org/officeDocument/2006/relationships/notesSlide" Target="../notesSlides/notesSlide2025.xml"/><Relationship Id="rId1" Type="http://schemas.openxmlformats.org/officeDocument/2006/relationships/slideLayout" Target="../slideLayouts/slideLayout14.xml"/></Relationships>
</file>

<file path=ppt/slides/_rels/slide20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26.xml"/><Relationship Id="rId1" Type="http://schemas.openxmlformats.org/officeDocument/2006/relationships/slideLayout" Target="../slideLayouts/slideLayout14.xml"/></Relationships>
</file>

<file path=ppt/slides/_rels/slide2027.xml.rels><?xml version="1.0" encoding="UTF-8" standalone="yes"?>
<Relationships xmlns="http://schemas.openxmlformats.org/package/2006/relationships"><Relationship Id="rId2" Type="http://schemas.openxmlformats.org/officeDocument/2006/relationships/notesSlide" Target="../notesSlides/notesSlide2027.xml"/><Relationship Id="rId1" Type="http://schemas.openxmlformats.org/officeDocument/2006/relationships/slideLayout" Target="../slideLayouts/slideLayout17.xml"/></Relationships>
</file>

<file path=ppt/slides/_rels/slide2028.xml.rels><?xml version="1.0" encoding="UTF-8" standalone="yes"?>
<Relationships xmlns="http://schemas.openxmlformats.org/package/2006/relationships"><Relationship Id="rId3" Type="http://schemas.openxmlformats.org/officeDocument/2006/relationships/image" Target="../media/image1097.gif"/><Relationship Id="rId2" Type="http://schemas.openxmlformats.org/officeDocument/2006/relationships/notesSlide" Target="../notesSlides/notesSlide2028.xml"/><Relationship Id="rId1" Type="http://schemas.openxmlformats.org/officeDocument/2006/relationships/slideLayout" Target="../slideLayouts/slideLayout15.xml"/><Relationship Id="rId5" Type="http://schemas.openxmlformats.org/officeDocument/2006/relationships/image" Target="../media/image1099.gif"/><Relationship Id="rId4" Type="http://schemas.openxmlformats.org/officeDocument/2006/relationships/image" Target="../media/image1098.gif"/></Relationships>
</file>

<file path=ppt/slides/_rels/slide2029.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029.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1.xml"/></Relationships>
</file>

<file path=ppt/slides/_rels/slide2030.xml.rels><?xml version="1.0" encoding="UTF-8" standalone="yes"?>
<Relationships xmlns="http://schemas.openxmlformats.org/package/2006/relationships"><Relationship Id="rId3" Type="http://schemas.openxmlformats.org/officeDocument/2006/relationships/image" Target="../media/image1101.png"/><Relationship Id="rId2" Type="http://schemas.openxmlformats.org/officeDocument/2006/relationships/notesSlide" Target="../notesSlides/notesSlide2030.xml"/><Relationship Id="rId1" Type="http://schemas.openxmlformats.org/officeDocument/2006/relationships/slideLayout" Target="../slideLayouts/slideLayout15.xml"/></Relationships>
</file>

<file path=ppt/slides/_rels/slide2031.xml.rels><?xml version="1.0" encoding="UTF-8" standalone="yes"?>
<Relationships xmlns="http://schemas.openxmlformats.org/package/2006/relationships"><Relationship Id="rId2" Type="http://schemas.openxmlformats.org/officeDocument/2006/relationships/notesSlide" Target="../notesSlides/notesSlide2031.xml"/><Relationship Id="rId1" Type="http://schemas.openxmlformats.org/officeDocument/2006/relationships/slideLayout" Target="../slideLayouts/slideLayout14.xml"/></Relationships>
</file>

<file path=ppt/slides/_rels/slide2032.xml.rels><?xml version="1.0" encoding="UTF-8" standalone="yes"?>
<Relationships xmlns="http://schemas.openxmlformats.org/package/2006/relationships"><Relationship Id="rId2" Type="http://schemas.openxmlformats.org/officeDocument/2006/relationships/notesSlide" Target="../notesSlides/notesSlide2032.xml"/><Relationship Id="rId1" Type="http://schemas.openxmlformats.org/officeDocument/2006/relationships/slideLayout" Target="../slideLayouts/slideLayout14.xml"/></Relationships>
</file>

<file path=ppt/slides/_rels/slide2033.xml.rels><?xml version="1.0" encoding="UTF-8" standalone="yes"?>
<Relationships xmlns="http://schemas.openxmlformats.org/package/2006/relationships"><Relationship Id="rId2" Type="http://schemas.openxmlformats.org/officeDocument/2006/relationships/notesSlide" Target="../notesSlides/notesSlide2033.xml"/><Relationship Id="rId1" Type="http://schemas.openxmlformats.org/officeDocument/2006/relationships/slideLayout" Target="../slideLayouts/slideLayout14.xml"/></Relationships>
</file>

<file path=ppt/slides/_rels/slide2034.xml.rels><?xml version="1.0" encoding="UTF-8" standalone="yes"?>
<Relationships xmlns="http://schemas.openxmlformats.org/package/2006/relationships"><Relationship Id="rId2" Type="http://schemas.openxmlformats.org/officeDocument/2006/relationships/notesSlide" Target="../notesSlides/notesSlide2034.xml"/><Relationship Id="rId1" Type="http://schemas.openxmlformats.org/officeDocument/2006/relationships/slideLayout" Target="../slideLayouts/slideLayout17.xml"/></Relationships>
</file>

<file path=ppt/slides/_rels/slide2035.xml.rels><?xml version="1.0" encoding="UTF-8" standalone="yes"?>
<Relationships xmlns="http://schemas.openxmlformats.org/package/2006/relationships"><Relationship Id="rId2" Type="http://schemas.openxmlformats.org/officeDocument/2006/relationships/notesSlide" Target="../notesSlides/notesSlide2035.xml"/><Relationship Id="rId1" Type="http://schemas.openxmlformats.org/officeDocument/2006/relationships/slideLayout" Target="../slideLayouts/slideLayout16.xml"/></Relationships>
</file>

<file path=ppt/slides/_rels/slide2036.xml.rels><?xml version="1.0" encoding="UTF-8" standalone="yes"?>
<Relationships xmlns="http://schemas.openxmlformats.org/package/2006/relationships"><Relationship Id="rId3" Type="http://schemas.openxmlformats.org/officeDocument/2006/relationships/hyperlink" Target="https://github.com/CoderContenidos/RecursosBackend-StripeFrontend.git" TargetMode="External"/><Relationship Id="rId2" Type="http://schemas.openxmlformats.org/officeDocument/2006/relationships/notesSlide" Target="../notesSlides/notesSlide2036.xml"/><Relationship Id="rId1" Type="http://schemas.openxmlformats.org/officeDocument/2006/relationships/slideLayout" Target="../slideLayouts/slideLayout15.xml"/></Relationships>
</file>

<file path=ppt/slides/_rels/slide2037.xml.rels><?xml version="1.0" encoding="UTF-8" standalone="yes"?>
<Relationships xmlns="http://schemas.openxmlformats.org/package/2006/relationships"><Relationship Id="rId3" Type="http://schemas.openxmlformats.org/officeDocument/2006/relationships/hyperlink" Target="https://github.com/CoderContenidos/RecursosBackend-StripeFrontend.git" TargetMode="External"/><Relationship Id="rId2" Type="http://schemas.openxmlformats.org/officeDocument/2006/relationships/notesSlide" Target="../notesSlides/notesSlide2037.xml"/><Relationship Id="rId1" Type="http://schemas.openxmlformats.org/officeDocument/2006/relationships/slideLayout" Target="../slideLayouts/slideLayout13.xml"/><Relationship Id="rId4" Type="http://schemas.openxmlformats.org/officeDocument/2006/relationships/image" Target="../media/image931.png"/></Relationships>
</file>

<file path=ppt/slides/_rels/slide2038.xml.rels><?xml version="1.0" encoding="UTF-8" standalone="yes"?>
<Relationships xmlns="http://schemas.openxmlformats.org/package/2006/relationships"><Relationship Id="rId2" Type="http://schemas.openxmlformats.org/officeDocument/2006/relationships/notesSlide" Target="../notesSlides/notesSlide2038.xml"/><Relationship Id="rId1" Type="http://schemas.openxmlformats.org/officeDocument/2006/relationships/slideLayout" Target="../slideLayouts/slideLayout13.xml"/></Relationships>
</file>

<file path=ppt/slides/_rels/slide2039.xml.rels><?xml version="1.0" encoding="UTF-8" standalone="yes"?>
<Relationships xmlns="http://schemas.openxmlformats.org/package/2006/relationships"><Relationship Id="rId3" Type="http://schemas.openxmlformats.org/officeDocument/2006/relationships/image" Target="../media/image1102.png"/><Relationship Id="rId2" Type="http://schemas.openxmlformats.org/officeDocument/2006/relationships/notesSlide" Target="../notesSlides/notesSlide2039.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40.xml.rels><?xml version="1.0" encoding="UTF-8" standalone="yes"?>
<Relationships xmlns="http://schemas.openxmlformats.org/package/2006/relationships"><Relationship Id="rId2" Type="http://schemas.openxmlformats.org/officeDocument/2006/relationships/notesSlide" Target="../notesSlides/notesSlide2040.xml"/><Relationship Id="rId1" Type="http://schemas.openxmlformats.org/officeDocument/2006/relationships/slideLayout" Target="../slideLayouts/slideLayout14.xml"/></Relationships>
</file>

<file path=ppt/slides/_rels/slide2041.xml.rels><?xml version="1.0" encoding="UTF-8" standalone="yes"?>
<Relationships xmlns="http://schemas.openxmlformats.org/package/2006/relationships"><Relationship Id="rId3" Type="http://schemas.openxmlformats.org/officeDocument/2006/relationships/image" Target="../media/image1103.png"/><Relationship Id="rId2" Type="http://schemas.openxmlformats.org/officeDocument/2006/relationships/notesSlide" Target="../notesSlides/notesSlide2041.xml"/><Relationship Id="rId1" Type="http://schemas.openxmlformats.org/officeDocument/2006/relationships/slideLayout" Target="../slideLayouts/slideLayout14.xml"/></Relationships>
</file>

<file path=ppt/slides/_rels/slide2042.xml.rels><?xml version="1.0" encoding="UTF-8" standalone="yes"?>
<Relationships xmlns="http://schemas.openxmlformats.org/package/2006/relationships"><Relationship Id="rId3" Type="http://schemas.openxmlformats.org/officeDocument/2006/relationships/image" Target="../media/image1104.png"/><Relationship Id="rId2" Type="http://schemas.openxmlformats.org/officeDocument/2006/relationships/notesSlide" Target="../notesSlides/notesSlide2042.xml"/><Relationship Id="rId1" Type="http://schemas.openxmlformats.org/officeDocument/2006/relationships/slideLayout" Target="../slideLayouts/slideLayout14.xml"/></Relationships>
</file>

<file path=ppt/slides/_rels/slide2043.xml.rels><?xml version="1.0" encoding="UTF-8" standalone="yes"?>
<Relationships xmlns="http://schemas.openxmlformats.org/package/2006/relationships"><Relationship Id="rId3" Type="http://schemas.openxmlformats.org/officeDocument/2006/relationships/image" Target="../media/image1105.png"/><Relationship Id="rId2" Type="http://schemas.openxmlformats.org/officeDocument/2006/relationships/notesSlide" Target="../notesSlides/notesSlide2043.xml"/><Relationship Id="rId1" Type="http://schemas.openxmlformats.org/officeDocument/2006/relationships/slideLayout" Target="../slideLayouts/slideLayout15.xml"/></Relationships>
</file>

<file path=ppt/slides/_rels/slide2044.xml.rels><?xml version="1.0" encoding="UTF-8" standalone="yes"?>
<Relationships xmlns="http://schemas.openxmlformats.org/package/2006/relationships"><Relationship Id="rId2" Type="http://schemas.openxmlformats.org/officeDocument/2006/relationships/notesSlide" Target="../notesSlides/notesSlide2044.xml"/><Relationship Id="rId1" Type="http://schemas.openxmlformats.org/officeDocument/2006/relationships/slideLayout" Target="../slideLayouts/slideLayout15.xml"/></Relationships>
</file>

<file path=ppt/slides/_rels/slide2045.xml.rels><?xml version="1.0" encoding="UTF-8" standalone="yes"?>
<Relationships xmlns="http://schemas.openxmlformats.org/package/2006/relationships"><Relationship Id="rId3" Type="http://schemas.openxmlformats.org/officeDocument/2006/relationships/image" Target="../media/image1106.png"/><Relationship Id="rId2" Type="http://schemas.openxmlformats.org/officeDocument/2006/relationships/notesSlide" Target="../notesSlides/notesSlide2045.xml"/><Relationship Id="rId1" Type="http://schemas.openxmlformats.org/officeDocument/2006/relationships/slideLayout" Target="../slideLayouts/slideLayout14.xml"/></Relationships>
</file>

<file path=ppt/slides/_rels/slide2046.xml.rels><?xml version="1.0" encoding="UTF-8" standalone="yes"?>
<Relationships xmlns="http://schemas.openxmlformats.org/package/2006/relationships"><Relationship Id="rId2" Type="http://schemas.openxmlformats.org/officeDocument/2006/relationships/notesSlide" Target="../notesSlides/notesSlide2046.xml"/><Relationship Id="rId1" Type="http://schemas.openxmlformats.org/officeDocument/2006/relationships/slideLayout" Target="../slideLayouts/slideLayout13.xml"/></Relationships>
</file>

<file path=ppt/slides/_rels/slide2047.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47.xml"/><Relationship Id="rId1" Type="http://schemas.openxmlformats.org/officeDocument/2006/relationships/slideLayout" Target="../slideLayouts/slideLayout14.xml"/><Relationship Id="rId5" Type="http://schemas.openxmlformats.org/officeDocument/2006/relationships/image" Target="../media/image1108.png"/><Relationship Id="rId4" Type="http://schemas.openxmlformats.org/officeDocument/2006/relationships/image" Target="../media/image1107.png"/></Relationships>
</file>

<file path=ppt/slides/_rels/slide2048.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48.xml"/><Relationship Id="rId1" Type="http://schemas.openxmlformats.org/officeDocument/2006/relationships/slideLayout" Target="../slideLayouts/slideLayout15.xml"/><Relationship Id="rId5" Type="http://schemas.openxmlformats.org/officeDocument/2006/relationships/image" Target="../media/image1110.png"/><Relationship Id="rId4" Type="http://schemas.openxmlformats.org/officeDocument/2006/relationships/image" Target="../media/image1109.png"/></Relationships>
</file>

<file path=ppt/slides/_rels/slide2049.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49.xml"/><Relationship Id="rId1" Type="http://schemas.openxmlformats.org/officeDocument/2006/relationships/slideLayout" Target="../slideLayouts/slideLayout14.xml"/><Relationship Id="rId5" Type="http://schemas.openxmlformats.org/officeDocument/2006/relationships/image" Target="../media/image1112.png"/><Relationship Id="rId4" Type="http://schemas.openxmlformats.org/officeDocument/2006/relationships/image" Target="../media/image1111.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50.xml"/><Relationship Id="rId1" Type="http://schemas.openxmlformats.org/officeDocument/2006/relationships/slideLayout" Target="../slideLayouts/slideLayout17.xml"/></Relationships>
</file>

<file path=ppt/slides/_rels/slide2051.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51.xml"/><Relationship Id="rId1" Type="http://schemas.openxmlformats.org/officeDocument/2006/relationships/slideLayout" Target="../slideLayouts/slideLayout14.xml"/><Relationship Id="rId5" Type="http://schemas.openxmlformats.org/officeDocument/2006/relationships/image" Target="../media/image1114.png"/><Relationship Id="rId4" Type="http://schemas.openxmlformats.org/officeDocument/2006/relationships/image" Target="../media/image1113.png"/></Relationships>
</file>

<file path=ppt/slides/_rels/slide2052.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52.xml"/><Relationship Id="rId1" Type="http://schemas.openxmlformats.org/officeDocument/2006/relationships/slideLayout" Target="../slideLayouts/slideLayout14.xml"/><Relationship Id="rId4" Type="http://schemas.openxmlformats.org/officeDocument/2006/relationships/image" Target="../media/image1115.png"/></Relationships>
</file>

<file path=ppt/slides/_rels/slide2053.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53.xml"/><Relationship Id="rId1" Type="http://schemas.openxmlformats.org/officeDocument/2006/relationships/slideLayout" Target="../slideLayouts/slideLayout14.xml"/><Relationship Id="rId4" Type="http://schemas.openxmlformats.org/officeDocument/2006/relationships/image" Target="../media/image1115.png"/></Relationships>
</file>

<file path=ppt/slides/_rels/slide2054.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54.xml"/><Relationship Id="rId1" Type="http://schemas.openxmlformats.org/officeDocument/2006/relationships/slideLayout" Target="../slideLayouts/slideLayout14.xml"/><Relationship Id="rId4" Type="http://schemas.openxmlformats.org/officeDocument/2006/relationships/image" Target="../media/image1116.png"/></Relationships>
</file>

<file path=ppt/slides/_rels/slide2055.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55.xml"/><Relationship Id="rId1" Type="http://schemas.openxmlformats.org/officeDocument/2006/relationships/slideLayout" Target="../slideLayouts/slideLayout14.xml"/><Relationship Id="rId4" Type="http://schemas.openxmlformats.org/officeDocument/2006/relationships/image" Target="../media/image1117.png"/></Relationships>
</file>

<file path=ppt/slides/_rels/slide2056.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2056.xml"/><Relationship Id="rId1" Type="http://schemas.openxmlformats.org/officeDocument/2006/relationships/slideLayout" Target="../slideLayouts/slideLayout14.xml"/><Relationship Id="rId4" Type="http://schemas.openxmlformats.org/officeDocument/2006/relationships/image" Target="../media/image1118.png"/></Relationships>
</file>

<file path=ppt/slides/_rels/slide2057.xml.rels><?xml version="1.0" encoding="UTF-8" standalone="yes"?>
<Relationships xmlns="http://schemas.openxmlformats.org/package/2006/relationships"><Relationship Id="rId2" Type="http://schemas.openxmlformats.org/officeDocument/2006/relationships/notesSlide" Target="../notesSlides/notesSlide2057.xml"/><Relationship Id="rId1" Type="http://schemas.openxmlformats.org/officeDocument/2006/relationships/slideLayout" Target="../slideLayouts/slideLayout13.xml"/></Relationships>
</file>

<file path=ppt/slides/_rels/slide2058.xml.rels><?xml version="1.0" encoding="UTF-8" standalone="yes"?>
<Relationships xmlns="http://schemas.openxmlformats.org/package/2006/relationships"><Relationship Id="rId2" Type="http://schemas.openxmlformats.org/officeDocument/2006/relationships/notesSlide" Target="../notesSlides/notesSlide2058.xml"/><Relationship Id="rId1" Type="http://schemas.openxmlformats.org/officeDocument/2006/relationships/slideLayout" Target="../slideLayouts/slideLayout13.xml"/></Relationships>
</file>

<file path=ppt/slides/_rels/slide2059.xml.rels><?xml version="1.0" encoding="UTF-8" standalone="yes"?>
<Relationships xmlns="http://schemas.openxmlformats.org/package/2006/relationships"><Relationship Id="rId3" Type="http://schemas.openxmlformats.org/officeDocument/2006/relationships/image" Target="../media/image1119.png"/><Relationship Id="rId2" Type="http://schemas.openxmlformats.org/officeDocument/2006/relationships/notesSlide" Target="../notesSlides/notesSlide2059.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6.xml"/><Relationship Id="rId1" Type="http://schemas.openxmlformats.org/officeDocument/2006/relationships/slideLayout" Target="../slideLayouts/slideLayout17.xml"/></Relationships>
</file>

<file path=ppt/slides/_rels/slide2060.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2060.xml"/><Relationship Id="rId1" Type="http://schemas.openxmlformats.org/officeDocument/2006/relationships/slideLayout" Target="../slideLayouts/slideLayout15.xml"/></Relationships>
</file>

<file path=ppt/slides/_rels/slide2061.xml.rels><?xml version="1.0" encoding="UTF-8" standalone="yes"?>
<Relationships xmlns="http://schemas.openxmlformats.org/package/2006/relationships"><Relationship Id="rId3" Type="http://schemas.openxmlformats.org/officeDocument/2006/relationships/hyperlink" Target="https://stripe.com/docs/testing" TargetMode="External"/><Relationship Id="rId2" Type="http://schemas.openxmlformats.org/officeDocument/2006/relationships/notesSlide" Target="../notesSlides/notesSlide2061.xml"/><Relationship Id="rId1" Type="http://schemas.openxmlformats.org/officeDocument/2006/relationships/slideLayout" Target="../slideLayouts/slideLayout14.xml"/></Relationships>
</file>

<file path=ppt/slides/_rels/slide2062.xml.rels><?xml version="1.0" encoding="UTF-8" standalone="yes"?>
<Relationships xmlns="http://schemas.openxmlformats.org/package/2006/relationships"><Relationship Id="rId2" Type="http://schemas.openxmlformats.org/officeDocument/2006/relationships/notesSlide" Target="../notesSlides/notesSlide2062.xml"/><Relationship Id="rId1" Type="http://schemas.openxmlformats.org/officeDocument/2006/relationships/slideLayout" Target="../slideLayouts/slideLayout14.xml"/></Relationships>
</file>

<file path=ppt/slides/_rels/slide2063.xml.rels><?xml version="1.0" encoding="UTF-8" standalone="yes"?>
<Relationships xmlns="http://schemas.openxmlformats.org/package/2006/relationships"><Relationship Id="rId3" Type="http://schemas.openxmlformats.org/officeDocument/2006/relationships/image" Target="../media/image1121.png"/><Relationship Id="rId2" Type="http://schemas.openxmlformats.org/officeDocument/2006/relationships/notesSlide" Target="../notesSlides/notesSlide2063.xml"/><Relationship Id="rId1" Type="http://schemas.openxmlformats.org/officeDocument/2006/relationships/slideLayout" Target="../slideLayouts/slideLayout14.xml"/><Relationship Id="rId5" Type="http://schemas.openxmlformats.org/officeDocument/2006/relationships/image" Target="../media/image1123.png"/><Relationship Id="rId4" Type="http://schemas.openxmlformats.org/officeDocument/2006/relationships/image" Target="../media/image1122.png"/></Relationships>
</file>

<file path=ppt/slides/_rels/slide2064.xml.rels><?xml version="1.0" encoding="UTF-8" standalone="yes"?>
<Relationships xmlns="http://schemas.openxmlformats.org/package/2006/relationships"><Relationship Id="rId2" Type="http://schemas.openxmlformats.org/officeDocument/2006/relationships/notesSlide" Target="../notesSlides/notesSlide2064.xml"/><Relationship Id="rId1" Type="http://schemas.openxmlformats.org/officeDocument/2006/relationships/slideLayout" Target="../slideLayouts/slideLayout17.xml"/></Relationships>
</file>

<file path=ppt/slides/_rels/slide2065.xml.rels><?xml version="1.0" encoding="UTF-8" standalone="yes"?>
<Relationships xmlns="http://schemas.openxmlformats.org/package/2006/relationships"><Relationship Id="rId2" Type="http://schemas.openxmlformats.org/officeDocument/2006/relationships/notesSlide" Target="../notesSlides/notesSlide2065.xml"/><Relationship Id="rId1" Type="http://schemas.openxmlformats.org/officeDocument/2006/relationships/slideLayout" Target="../slideLayouts/slideLayout14.xml"/></Relationships>
</file>

<file path=ppt/slides/_rels/slide2066.xml.rels><?xml version="1.0" encoding="UTF-8" standalone="yes"?>
<Relationships xmlns="http://schemas.openxmlformats.org/package/2006/relationships"><Relationship Id="rId3" Type="http://schemas.openxmlformats.org/officeDocument/2006/relationships/image" Target="../media/image1124.png"/><Relationship Id="rId2" Type="http://schemas.openxmlformats.org/officeDocument/2006/relationships/notesSlide" Target="../notesSlides/notesSlide2066.xml"/><Relationship Id="rId1" Type="http://schemas.openxmlformats.org/officeDocument/2006/relationships/slideLayout" Target="../slideLayouts/slideLayout14.xml"/></Relationships>
</file>

<file path=ppt/slides/_rels/slide2067.xml.rels><?xml version="1.0" encoding="UTF-8" standalone="yes"?>
<Relationships xmlns="http://schemas.openxmlformats.org/package/2006/relationships"><Relationship Id="rId3" Type="http://schemas.openxmlformats.org/officeDocument/2006/relationships/image" Target="../media/image1125.png"/><Relationship Id="rId2" Type="http://schemas.openxmlformats.org/officeDocument/2006/relationships/notesSlide" Target="../notesSlides/notesSlide2067.xml"/><Relationship Id="rId1" Type="http://schemas.openxmlformats.org/officeDocument/2006/relationships/slideLayout" Target="../slideLayouts/slideLayout14.xml"/></Relationships>
</file>

<file path=ppt/slides/_rels/slide20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68.xml"/><Relationship Id="rId1" Type="http://schemas.openxmlformats.org/officeDocument/2006/relationships/slideLayout" Target="../slideLayouts/slideLayout1.xml"/></Relationships>
</file>

<file path=ppt/slides/_rels/slide20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6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7.xml"/><Relationship Id="rId1" Type="http://schemas.openxmlformats.org/officeDocument/2006/relationships/slideLayout" Target="../slideLayouts/slideLayout19.xml"/></Relationships>
</file>

<file path=ppt/slides/_rels/slide20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7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0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7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7.xml"/></Relationships>
</file>

<file path=ppt/slides/_rels/slide2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13.xml"/><Relationship Id="rId1" Type="http://schemas.openxmlformats.org/officeDocument/2006/relationships/slideLayout" Target="../slideLayouts/slideLayout1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5.xml"/><Relationship Id="rId1" Type="http://schemas.openxmlformats.org/officeDocument/2006/relationships/slideLayout" Target="../slideLayouts/slideLayout17.xml"/></Relationships>
</file>

<file path=ppt/slides/_rels/slide2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6.xml"/><Relationship Id="rId1" Type="http://schemas.openxmlformats.org/officeDocument/2006/relationships/slideLayout" Target="../slideLayouts/slideLayout19.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9.xml"/><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0.xml"/><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1.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1.xml"/></Relationships>
</file>

<file path=ppt/slides/_rels/slide2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7.xml"/><Relationship Id="rId1" Type="http://schemas.openxmlformats.org/officeDocument/2006/relationships/slideLayout" Target="../slideLayouts/slideLayout17.xml"/></Relationships>
</file>

<file path=ppt/slides/_rels/slide2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8.xml"/><Relationship Id="rId1" Type="http://schemas.openxmlformats.org/officeDocument/2006/relationships/slideLayout" Target="../slideLayouts/slideLayout23.xml"/></Relationships>
</file>

<file path=ppt/slides/_rels/slide2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0.xml"/><Relationship Id="rId1" Type="http://schemas.openxmlformats.org/officeDocument/2006/relationships/slideLayout" Target="../slideLayouts/slideLayout25.xml"/></Relationships>
</file>

<file path=ppt/slides/_rels/slide2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1.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2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2.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3.xml"/><Relationship Id="rId1" Type="http://schemas.openxmlformats.org/officeDocument/2006/relationships/slideLayout" Target="../slideLayouts/slideLayout14.xml"/><Relationship Id="rId5" Type="http://schemas.openxmlformats.org/officeDocument/2006/relationships/hyperlink" Target="https://docs.google.com/document/d/1DFXV0mj_N8MEjXUv6aVE1KDgncADT4eR4YJ2cb1vFzc/edit" TargetMode="External"/><Relationship Id="rId4" Type="http://schemas.openxmlformats.org/officeDocument/2006/relationships/image" Target="../media/image9.png"/></Relationships>
</file>

<file path=ppt/slides/_rels/slide234.xml.rels><?xml version="1.0" encoding="UTF-8" standalone="yes"?>
<Relationships xmlns="http://schemas.openxmlformats.org/package/2006/relationships"><Relationship Id="rId8" Type="http://schemas.openxmlformats.org/officeDocument/2006/relationships/slide" Target="slide245.xml"/><Relationship Id="rId3" Type="http://schemas.openxmlformats.org/officeDocument/2006/relationships/image" Target="../media/image17.png"/><Relationship Id="rId7" Type="http://schemas.openxmlformats.org/officeDocument/2006/relationships/slide" Target="slide252.xml"/><Relationship Id="rId2" Type="http://schemas.openxmlformats.org/officeDocument/2006/relationships/notesSlide" Target="../notesSlides/notesSlide234.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slide" Target="slide246.xml"/><Relationship Id="rId4" Type="http://schemas.openxmlformats.org/officeDocument/2006/relationships/slide" Target="slide238.xml"/><Relationship Id="rId9" Type="http://schemas.openxmlformats.org/officeDocument/2006/relationships/slide" Target="slide267.xml"/></Relationships>
</file>

<file path=ppt/slides/_rels/slide2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5.xml"/><Relationship Id="rId1" Type="http://schemas.openxmlformats.org/officeDocument/2006/relationships/slideLayout" Target="../slideLayouts/slideLayout2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7.xml"/><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9.xml"/><Relationship Id="rId1" Type="http://schemas.openxmlformats.org/officeDocument/2006/relationships/slideLayout" Target="../slideLayouts/slideLayout19.xml"/><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0.xml"/><Relationship Id="rId1" Type="http://schemas.openxmlformats.org/officeDocument/2006/relationships/slideLayout" Target="../slideLayouts/slideLayout15.xml"/><Relationship Id="rId4" Type="http://schemas.openxmlformats.org/officeDocument/2006/relationships/image" Target="../media/image102.png"/></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7.xml"/></Relationships>
</file>

<file path=ppt/slides/_rels/slide2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0.xml"/><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1.xml"/><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3.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4.xml"/><Relationship Id="rId1" Type="http://schemas.openxmlformats.org/officeDocument/2006/relationships/slideLayout" Target="../slideLayouts/slideLayout14.xml"/><Relationship Id="rId4" Type="http://schemas.openxmlformats.org/officeDocument/2006/relationships/hyperlink" Target="https://www.npmjs.com/" TargetMode="Externa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6.xml"/></Relationships>
</file>

<file path=ppt/slides/_rels/slide2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7.xml"/><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1.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1.xml"/><Relationship Id="rId1" Type="http://schemas.openxmlformats.org/officeDocument/2006/relationships/slideLayout" Target="../slideLayouts/slideLayout14.xml"/><Relationship Id="rId4" Type="http://schemas.openxmlformats.org/officeDocument/2006/relationships/image" Target="../media/image109.png"/></Relationships>
</file>

<file path=ppt/slides/_rels/slide2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hyperlink" Target="https://www.npmjs.com/package/moment" TargetMode="External"/><Relationship Id="rId2" Type="http://schemas.openxmlformats.org/officeDocument/2006/relationships/notesSlide" Target="../notesSlides/notesSlide263.xml"/><Relationship Id="rId1" Type="http://schemas.openxmlformats.org/officeDocument/2006/relationships/slideLayout" Target="../slideLayouts/slideLayout14.xml"/><Relationship Id="rId5" Type="http://schemas.openxmlformats.org/officeDocument/2006/relationships/image" Target="../media/image112.png"/><Relationship Id="rId4" Type="http://schemas.openxmlformats.org/officeDocument/2006/relationships/image" Target="../media/image111.png"/></Relationships>
</file>

<file path=ppt/slides/_rels/slide2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6.xml"/><Relationship Id="rId1" Type="http://schemas.openxmlformats.org/officeDocument/2006/relationships/slideLayout" Target="../slideLayouts/slideLayout1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8.xml"/><Relationship Id="rId1" Type="http://schemas.openxmlformats.org/officeDocument/2006/relationships/slideLayout" Target="../slideLayouts/slideLayout14.xml"/><Relationship Id="rId4" Type="http://schemas.openxmlformats.org/officeDocument/2006/relationships/image" Target="../media/image115.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0.xml"/><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2.xml"/><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73.xml"/><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2.xml"/></Relationships>
</file>

<file path=ppt/slides/_rels/slide2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5.xml"/><Relationship Id="rId1" Type="http://schemas.openxmlformats.org/officeDocument/2006/relationships/slideLayout" Target="../slideLayouts/slideLayout14.xml"/><Relationship Id="rId4" Type="http://schemas.openxmlformats.org/officeDocument/2006/relationships/image" Target="../media/image119.png"/></Relationships>
</file>

<file path=ppt/slides/_rels/slide2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6.xml"/><Relationship Id="rId1" Type="http://schemas.openxmlformats.org/officeDocument/2006/relationships/slideLayout" Target="../slideLayouts/slideLayout14.xml"/><Relationship Id="rId4" Type="http://schemas.openxmlformats.org/officeDocument/2006/relationships/image" Target="../media/image119.png"/></Relationships>
</file>

<file path=ppt/slides/_rels/slide2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7.xml"/><Relationship Id="rId1" Type="http://schemas.openxmlformats.org/officeDocument/2006/relationships/slideLayout" Target="../slideLayouts/slideLayout1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8.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9.xml"/><Relationship Id="rId1" Type="http://schemas.openxmlformats.org/officeDocument/2006/relationships/slideLayout" Target="../slideLayouts/slideLayout15.xml"/><Relationship Id="rId5" Type="http://schemas.openxmlformats.org/officeDocument/2006/relationships/image" Target="../media/image12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8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09.xml"/><Relationship Id="rId2" Type="http://schemas.openxmlformats.org/officeDocument/2006/relationships/notesSlide" Target="../notesSlides/notesSlide280.xml"/><Relationship Id="rId1" Type="http://schemas.openxmlformats.org/officeDocument/2006/relationships/slideLayout" Target="../slideLayouts/slideLayout17.xml"/><Relationship Id="rId6" Type="http://schemas.openxmlformats.org/officeDocument/2006/relationships/slide" Target="slide297.xml"/><Relationship Id="rId5" Type="http://schemas.openxmlformats.org/officeDocument/2006/relationships/slide" Target="slide284.xml"/><Relationship Id="rId4" Type="http://schemas.openxmlformats.org/officeDocument/2006/relationships/image" Target="../media/image17.png"/></Relationships>
</file>

<file path=ppt/slides/_rels/slide2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1.xml"/><Relationship Id="rId1" Type="http://schemas.openxmlformats.org/officeDocument/2006/relationships/slideLayout" Target="../slideLayouts/slideLayout20.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4.xml"/></Relationships>
</file>

<file path=ppt/slides/_rels/slide2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3.xml"/><Relationship Id="rId1" Type="http://schemas.openxmlformats.org/officeDocument/2006/relationships/slideLayout" Target="../slideLayouts/slideLayout14.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28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86.xml"/><Relationship Id="rId1" Type="http://schemas.openxmlformats.org/officeDocument/2006/relationships/slideLayout" Target="../slideLayouts/slideLayout19.xml"/></Relationships>
</file>

<file path=ppt/slides/_rels/slide2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7.xml"/><Relationship Id="rId1" Type="http://schemas.openxmlformats.org/officeDocument/2006/relationships/slideLayout" Target="../slideLayouts/slideLayout14.xml"/><Relationship Id="rId4" Type="http://schemas.openxmlformats.org/officeDocument/2006/relationships/image" Target="../media/image126.png"/></Relationships>
</file>

<file path=ppt/slides/_rels/slide2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88.xml"/><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9.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7.xml"/></Relationships>
</file>

<file path=ppt/slides/_rels/slide2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1.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6.xml"/></Relationships>
</file>

<file path=ppt/slides/_rels/slide2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3.xml"/><Relationship Id="rId1" Type="http://schemas.openxmlformats.org/officeDocument/2006/relationships/slideLayout" Target="../slideLayouts/slideLayout14.xml"/><Relationship Id="rId4" Type="http://schemas.openxmlformats.org/officeDocument/2006/relationships/image" Target="../media/image129.png"/></Relationships>
</file>

<file path=ppt/slides/_rels/slide2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4.xml"/><Relationship Id="rId1" Type="http://schemas.openxmlformats.org/officeDocument/2006/relationships/slideLayout" Target="../slideLayouts/slideLayout17.xml"/></Relationships>
</file>

<file path=ppt/slides/_rels/slide2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5.xml"/><Relationship Id="rId1" Type="http://schemas.openxmlformats.org/officeDocument/2006/relationships/slideLayout" Target="../slideLayouts/slideLayout19.xml"/></Relationships>
</file>

<file path=ppt/slides/_rels/slide2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96.xml"/><Relationship Id="rId1" Type="http://schemas.openxmlformats.org/officeDocument/2006/relationships/slideLayout" Target="../slideLayouts/slideLayout19.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3.xml"/></Relationships>
</file>

<file path=ppt/slides/_rels/slide2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98.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00.xml"/><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01.xml"/><Relationship Id="rId1" Type="http://schemas.openxmlformats.org/officeDocument/2006/relationships/slideLayout" Target="../slideLayouts/slideLayout15.xml"/></Relationships>
</file>

<file path=ppt/slides/_rels/slide3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02.xml"/><Relationship Id="rId1" Type="http://schemas.openxmlformats.org/officeDocument/2006/relationships/slideLayout" Target="../slideLayouts/slideLayout15.xml"/><Relationship Id="rId5" Type="http://schemas.openxmlformats.org/officeDocument/2006/relationships/image" Target="../media/image137.png"/><Relationship Id="rId4" Type="http://schemas.openxmlformats.org/officeDocument/2006/relationships/image" Target="../media/image136.png"/></Relationships>
</file>

<file path=ppt/slides/_rels/slide3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3.xml"/><Relationship Id="rId1" Type="http://schemas.openxmlformats.org/officeDocument/2006/relationships/slideLayout" Target="../slideLayouts/slideLayout17.xml"/></Relationships>
</file>

<file path=ppt/slides/_rels/slide3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4.xml"/><Relationship Id="rId1" Type="http://schemas.openxmlformats.org/officeDocument/2006/relationships/slideLayout" Target="../slideLayouts/slideLayout14.xml"/><Relationship Id="rId4" Type="http://schemas.openxmlformats.org/officeDocument/2006/relationships/image" Target="../media/image138.png"/></Relationships>
</file>

<file path=ppt/slides/_rels/slide30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05.xml"/><Relationship Id="rId1" Type="http://schemas.openxmlformats.org/officeDocument/2006/relationships/slideLayout" Target="../slideLayouts/slideLayout19.xml"/></Relationships>
</file>

<file path=ppt/slides/_rels/slide30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6.xml"/><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7.xml"/><Relationship Id="rId1" Type="http://schemas.openxmlformats.org/officeDocument/2006/relationships/slideLayout" Target="../slideLayouts/slideLayout14.xml"/><Relationship Id="rId5" Type="http://schemas.openxmlformats.org/officeDocument/2006/relationships/image" Target="../media/image140.png"/><Relationship Id="rId4" Type="http://schemas.openxmlformats.org/officeDocument/2006/relationships/image" Target="../media/image2.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4.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13.xml"/><Relationship Id="rId1" Type="http://schemas.openxmlformats.org/officeDocument/2006/relationships/slideLayout" Target="../slideLayouts/slideLayout14.xml"/></Relationships>
</file>

<file path=ppt/slides/_rels/slide3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14.xml"/><Relationship Id="rId1" Type="http://schemas.openxmlformats.org/officeDocument/2006/relationships/slideLayout" Target="../slideLayouts/slideLayout14.xml"/><Relationship Id="rId4" Type="http://schemas.openxmlformats.org/officeDocument/2006/relationships/image" Target="../media/image143.png"/></Relationships>
</file>

<file path=ppt/slides/_rels/slide3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5.xml"/><Relationship Id="rId1" Type="http://schemas.openxmlformats.org/officeDocument/2006/relationships/slideLayout" Target="../slideLayouts/slideLayout17.xml"/></Relationships>
</file>

<file path=ppt/slides/_rels/slide3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6.xml"/><Relationship Id="rId1" Type="http://schemas.openxmlformats.org/officeDocument/2006/relationships/slideLayout" Target="../slideLayouts/slideLayout14.xml"/><Relationship Id="rId4" Type="http://schemas.openxmlformats.org/officeDocument/2006/relationships/image" Target="../media/image144.png"/></Relationships>
</file>

<file path=ppt/slides/_rels/slide3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7.xml"/><Relationship Id="rId1" Type="http://schemas.openxmlformats.org/officeDocument/2006/relationships/slideLayout" Target="../slideLayouts/slideLayout1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2.xml"/></Relationships>
</file>

<file path=ppt/slides/_rels/slide3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1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20.xml"/><Relationship Id="rId1" Type="http://schemas.openxmlformats.org/officeDocument/2006/relationships/slideLayout" Target="../slideLayouts/slideLayout17.xml"/></Relationships>
</file>

<file path=ppt/slides/_rels/slide3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1.xml"/><Relationship Id="rId1" Type="http://schemas.openxmlformats.org/officeDocument/2006/relationships/slideLayout" Target="../slideLayouts/slideLayout14.xml"/><Relationship Id="rId4" Type="http://schemas.openxmlformats.org/officeDocument/2006/relationships/image" Target="../media/image150.png"/></Relationships>
</file>

<file path=ppt/slides/_rels/slide3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22.xml"/><Relationship Id="rId1" Type="http://schemas.openxmlformats.org/officeDocument/2006/relationships/slideLayout" Target="../slideLayouts/slideLayout17.xml"/><Relationship Id="rId5" Type="http://schemas.openxmlformats.org/officeDocument/2006/relationships/image" Target="../media/image153.png"/><Relationship Id="rId4" Type="http://schemas.openxmlformats.org/officeDocument/2006/relationships/image" Target="../media/image152.png"/></Relationships>
</file>

<file path=ppt/slides/_rels/slide3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3.xml"/><Relationship Id="rId1" Type="http://schemas.openxmlformats.org/officeDocument/2006/relationships/slideLayout" Target="../slideLayouts/slideLayout17.xml"/></Relationships>
</file>

<file path=ppt/slides/_rels/slide3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4.xml"/><Relationship Id="rId1" Type="http://schemas.openxmlformats.org/officeDocument/2006/relationships/slideLayout" Target="../slideLayouts/slideLayout14.xml"/><Relationship Id="rId4" Type="http://schemas.openxmlformats.org/officeDocument/2006/relationships/image" Target="../media/image154.png"/></Relationships>
</file>

<file path=ppt/slides/_rels/slide32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25.xml"/><Relationship Id="rId1" Type="http://schemas.openxmlformats.org/officeDocument/2006/relationships/slideLayout" Target="../slideLayouts/slideLayout17.xml"/><Relationship Id="rId5" Type="http://schemas.openxmlformats.org/officeDocument/2006/relationships/image" Target="../media/image157.png"/><Relationship Id="rId4" Type="http://schemas.openxmlformats.org/officeDocument/2006/relationships/image" Target="../media/image156.png"/></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8.xml"/><Relationship Id="rId1" Type="http://schemas.openxmlformats.org/officeDocument/2006/relationships/slideLayout" Target="../slideLayouts/slideLayout18.xml"/></Relationships>
</file>

<file path=ppt/slides/_rels/slide3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0.xml"/><Relationship Id="rId1" Type="http://schemas.openxmlformats.org/officeDocument/2006/relationships/slideLayout" Target="../slideLayouts/slideLayout14.xml"/><Relationship Id="rId5" Type="http://schemas.openxmlformats.org/officeDocument/2006/relationships/hyperlink" Target="https://docs.google.com/document/d/1ihCTk8qiizDgvAlRBsChdM5Xb8Moe_HLk-7ifM02fvw/edit" TargetMode="External"/><Relationship Id="rId4" Type="http://schemas.openxmlformats.org/officeDocument/2006/relationships/image" Target="../media/image2.png"/></Relationships>
</file>

<file path=ppt/slides/_rels/slide3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1.xml"/><Relationship Id="rId1" Type="http://schemas.openxmlformats.org/officeDocument/2006/relationships/slideLayout" Target="../slideLayouts/slideLayout17.xml"/><Relationship Id="rId6" Type="http://schemas.openxmlformats.org/officeDocument/2006/relationships/slide" Target="slide358.xml"/><Relationship Id="rId5" Type="http://schemas.openxmlformats.org/officeDocument/2006/relationships/slide" Target="slide335.xml"/><Relationship Id="rId4" Type="http://schemas.openxmlformats.org/officeDocument/2006/relationships/image" Target="../media/image17.png"/></Relationships>
</file>

<file path=ppt/slides/_rels/slide3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2.xml"/><Relationship Id="rId1" Type="http://schemas.openxmlformats.org/officeDocument/2006/relationships/slideLayout" Target="../slideLayouts/slideLayout20.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4.xml"/></Relationships>
</file>

<file path=ppt/slides/_rels/slide3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4.xml"/><Relationship Id="rId1" Type="http://schemas.openxmlformats.org/officeDocument/2006/relationships/slideLayout" Target="../slideLayouts/slideLayout14.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3.xml"/></Relationships>
</file>

<file path=ppt/slides/_rels/slide3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36.xml"/><Relationship Id="rId1" Type="http://schemas.openxmlformats.org/officeDocument/2006/relationships/slideLayout" Target="../slideLayouts/slideLayout15.xml"/></Relationships>
</file>

<file path=ppt/slides/_rels/slide3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37.xml"/><Relationship Id="rId1" Type="http://schemas.openxmlformats.org/officeDocument/2006/relationships/slideLayout" Target="../slideLayouts/slideLayout19.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4.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notesSlide" Target="../notesSlides/notesSlide340.xml"/><Relationship Id="rId1" Type="http://schemas.openxmlformats.org/officeDocument/2006/relationships/slideLayout" Target="../slideLayouts/slideLayout14.xml"/></Relationships>
</file>

<file path=ppt/slides/_rels/slide34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1.xml"/><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2.xml"/><Relationship Id="rId1" Type="http://schemas.openxmlformats.org/officeDocument/2006/relationships/slideLayout" Target="../slideLayouts/slideLayout17.xml"/><Relationship Id="rId5" Type="http://schemas.openxmlformats.org/officeDocument/2006/relationships/image" Target="../media/image162.png"/><Relationship Id="rId4" Type="http://schemas.openxmlformats.org/officeDocument/2006/relationships/hyperlink" Target="https://datatracker.ietf.org/doc/html/rfc2324#section-2.3.2" TargetMode="Externa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6.xml"/></Relationships>
</file>

<file path=ppt/slides/_rels/slide345.xml.rels><?xml version="1.0" encoding="UTF-8" standalone="yes"?>
<Relationships xmlns="http://schemas.openxmlformats.org/package/2006/relationships"><Relationship Id="rId3" Type="http://schemas.openxmlformats.org/officeDocument/2006/relationships/hyperlink" Target="https://view.genial.ly/62a249990d2a7e00113e0154/interactive-content-api" TargetMode="External"/><Relationship Id="rId2" Type="http://schemas.openxmlformats.org/officeDocument/2006/relationships/notesSlide" Target="../notesSlides/notesSlide345.xml"/><Relationship Id="rId1" Type="http://schemas.openxmlformats.org/officeDocument/2006/relationships/slideLayout" Target="../slideLayouts/slideLayout14.xml"/></Relationships>
</file>

<file path=ppt/slides/_rels/slide3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6.xml"/><Relationship Id="rId1" Type="http://schemas.openxmlformats.org/officeDocument/2006/relationships/slideLayout" Target="../slideLayouts/slideLayout14.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8.xml"/><Relationship Id="rId1" Type="http://schemas.openxmlformats.org/officeDocument/2006/relationships/slideLayout" Target="../slideLayouts/slideLayout14.xml"/><Relationship Id="rId4" Type="http://schemas.openxmlformats.org/officeDocument/2006/relationships/image" Target="../media/image165.png"/></Relationships>
</file>

<file path=ppt/slides/_rels/slide34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5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50.xml"/><Relationship Id="rId1" Type="http://schemas.openxmlformats.org/officeDocument/2006/relationships/slideLayout" Target="../slideLayouts/slideLayout19.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6.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4.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4.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4.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4.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4.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7.xml"/></Relationships>
</file>

<file path=ppt/slides/_rels/slide35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5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4.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9.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9.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1.xml"/></Relationships>
</file>

<file path=ppt/slides/_rels/slide36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64.xml"/><Relationship Id="rId1" Type="http://schemas.openxmlformats.org/officeDocument/2006/relationships/slideLayout" Target="../slideLayouts/slideLayout14.xml"/><Relationship Id="rId4" Type="http://schemas.openxmlformats.org/officeDocument/2006/relationships/hyperlink" Target="https://www.postman.com/" TargetMode="Externa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1.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4.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7.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7.xml"/></Relationships>
</file>

<file path=ppt/slides/_rels/slide3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9.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2.png"/></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2.xml"/></Relationships>
</file>

<file path=ppt/slides/_rels/slide37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71.xml"/><Relationship Id="rId1" Type="http://schemas.openxmlformats.org/officeDocument/2006/relationships/slideLayout" Target="../slideLayouts/slideLayout1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4.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4.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4.xml"/></Relationships>
</file>

<file path=ppt/slides/_rels/slide37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75.xml"/><Relationship Id="rId1" Type="http://schemas.openxmlformats.org/officeDocument/2006/relationships/slideLayout" Target="../slideLayouts/slideLayout14.xml"/></Relationships>
</file>

<file path=ppt/slides/_rels/slide3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76.xml"/><Relationship Id="rId1" Type="http://schemas.openxmlformats.org/officeDocument/2006/relationships/slideLayout" Target="../slideLayouts/slideLayout14.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14.xml"/></Relationships>
</file>

<file path=ppt/slides/_rels/slide3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78.xml"/><Relationship Id="rId1" Type="http://schemas.openxmlformats.org/officeDocument/2006/relationships/slideLayout" Target="../slideLayouts/slideLayout19.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80.xml"/><Relationship Id="rId1" Type="http://schemas.openxmlformats.org/officeDocument/2006/relationships/slideLayout" Target="../slideLayouts/slideLayout19.xml"/></Relationships>
</file>

<file path=ppt/slides/_rels/slide3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1.xml"/><Relationship Id="rId1" Type="http://schemas.openxmlformats.org/officeDocument/2006/relationships/slideLayout" Target="../slideLayouts/slideLayout17.xml"/></Relationships>
</file>

<file path=ppt/slides/_rels/slide3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2.xml"/><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5.xml"/><Relationship Id="rId1" Type="http://schemas.openxmlformats.org/officeDocument/2006/relationships/slideLayout" Target="../slideLayouts/slideLayout17.xml"/></Relationships>
</file>

<file path=ppt/slides/_rels/slide38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22.xml"/><Relationship Id="rId2" Type="http://schemas.openxmlformats.org/officeDocument/2006/relationships/notesSlide" Target="../notesSlides/notesSlide386.xml"/><Relationship Id="rId1" Type="http://schemas.openxmlformats.org/officeDocument/2006/relationships/slideLayout" Target="../slideLayouts/slideLayout17.xml"/><Relationship Id="rId6" Type="http://schemas.openxmlformats.org/officeDocument/2006/relationships/slide" Target="slide410.xml"/><Relationship Id="rId5" Type="http://schemas.openxmlformats.org/officeDocument/2006/relationships/slide" Target="slide390.xml"/><Relationship Id="rId4" Type="http://schemas.openxmlformats.org/officeDocument/2006/relationships/image" Target="../media/image17.png"/></Relationships>
</file>

<file path=ppt/slides/_rels/slide3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7.xml"/><Relationship Id="rId1" Type="http://schemas.openxmlformats.org/officeDocument/2006/relationships/slideLayout" Target="../slideLayouts/slideLayout20.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4.xml"/></Relationships>
</file>

<file path=ppt/slides/_rels/slide3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60.xml"/><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slide" Target="slide48.xml"/><Relationship Id="rId5" Type="http://schemas.openxmlformats.org/officeDocument/2006/relationships/slide" Target="slide42.xml"/><Relationship Id="rId4" Type="http://schemas.openxmlformats.org/officeDocument/2006/relationships/image" Target="../media/image17.png"/></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4.xml"/></Relationships>
</file>

<file path=ppt/slides/_rels/slide39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92.xml"/><Relationship Id="rId1" Type="http://schemas.openxmlformats.org/officeDocument/2006/relationships/slideLayout" Target="../slideLayouts/slideLayout15.xml"/></Relationships>
</file>

<file path=ppt/slides/_rels/slide39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93.xml"/><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94.xml"/><Relationship Id="rId1" Type="http://schemas.openxmlformats.org/officeDocument/2006/relationships/slideLayout" Target="../slideLayouts/slideLayout14.xml"/></Relationships>
</file>

<file path=ppt/slides/_rels/slide3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5.xml"/><Relationship Id="rId1" Type="http://schemas.openxmlformats.org/officeDocument/2006/relationships/slideLayout" Target="../slideLayouts/slideLayout23.xml"/></Relationships>
</file>

<file path=ppt/slides/_rels/slide3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6.xml"/><Relationship Id="rId1" Type="http://schemas.openxmlformats.org/officeDocument/2006/relationships/slideLayout" Target="../slideLayouts/slideLayout14.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6.xml"/></Relationships>
</file>

<file path=ppt/slides/_rels/slide39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98.xml"/><Relationship Id="rId1" Type="http://schemas.openxmlformats.org/officeDocument/2006/relationships/slideLayout" Target="../slideLayouts/slideLayout19.xml"/></Relationships>
</file>

<file path=ppt/slides/_rels/slide39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9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4.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8.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8.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8.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8.xml"/></Relationships>
</file>

<file path=ppt/slides/_rels/slide4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5.xml"/><Relationship Id="rId1" Type="http://schemas.openxmlformats.org/officeDocument/2006/relationships/slideLayout" Target="../slideLayouts/slideLayout17.xml"/></Relationships>
</file>

<file path=ppt/slides/_rels/slide40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06.xml"/><Relationship Id="rId1" Type="http://schemas.openxmlformats.org/officeDocument/2006/relationships/slideLayout" Target="../slideLayouts/slideLayout19.xml"/></Relationships>
</file>

<file path=ppt/slides/_rels/slide4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7.xml"/><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8.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1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14.xml"/></Relationships>
</file>

<file path=ppt/slides/_rels/slide412.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412.xml"/><Relationship Id="rId1" Type="http://schemas.openxmlformats.org/officeDocument/2006/relationships/slideLayout" Target="../slideLayouts/slideLayout14.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1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1.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14.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19.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19.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19.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19.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19.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13.xml"/></Relationships>
</file>

<file path=ppt/slides/_rels/slide42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23.xml"/><Relationship Id="rId1" Type="http://schemas.openxmlformats.org/officeDocument/2006/relationships/slideLayout" Target="../slideLayouts/slideLayout15.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2.xml"/></Relationships>
</file>

<file path=ppt/slides/_rels/slide4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5.xml"/><Relationship Id="rId1" Type="http://schemas.openxmlformats.org/officeDocument/2006/relationships/slideLayout" Target="../slideLayouts/slideLayout17.xml"/></Relationships>
</file>

<file path=ppt/slides/_rels/slide42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26.xml"/><Relationship Id="rId1" Type="http://schemas.openxmlformats.org/officeDocument/2006/relationships/slideLayout" Target="../slideLayouts/slideLayout15.xml"/><Relationship Id="rId4" Type="http://schemas.openxmlformats.org/officeDocument/2006/relationships/image" Target="../media/image183.png"/></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14.xml"/></Relationships>
</file>

<file path=ppt/slides/_rels/slide4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28.xml"/><Relationship Id="rId1" Type="http://schemas.openxmlformats.org/officeDocument/2006/relationships/slideLayout" Target="../slideLayouts/slideLayout19.xml"/></Relationships>
</file>

<file path=ppt/slides/_rels/slide4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2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0.xml"/><Relationship Id="rId1" Type="http://schemas.openxmlformats.org/officeDocument/2006/relationships/slideLayout" Target="../slideLayouts/slideLayout19.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17.xml"/></Relationships>
</file>

<file path=ppt/slides/_rels/slide43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32.xml"/><Relationship Id="rId1" Type="http://schemas.openxmlformats.org/officeDocument/2006/relationships/slideLayout" Target="../slideLayouts/slideLayout14.xml"/></Relationships>
</file>

<file path=ppt/slides/_rels/slide4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3.xml"/><Relationship Id="rId1" Type="http://schemas.openxmlformats.org/officeDocument/2006/relationships/slideLayout" Target="../slideLayouts/slideLayout1.xml"/></Relationships>
</file>

<file path=ppt/slides/_rels/slide4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18.xml"/></Relationships>
</file>

<file path=ppt/slides/_rels/slide4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6.xml"/><Relationship Id="rId1" Type="http://schemas.openxmlformats.org/officeDocument/2006/relationships/slideLayout" Target="../slideLayouts/slideLayout1.xml"/></Relationships>
</file>

<file path=ppt/slides/_rels/slide4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9.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hyperlink" Target="https://app.mural.co/t/coderhouse7028/m/coderhouse7028/1650892996060/dacd3e788656b752358d106e2097d141cf8d03bb?sender=ud899263c2847ce9554027191"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0.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2.xml"/><Relationship Id="rId1" Type="http://schemas.openxmlformats.org/officeDocument/2006/relationships/slideLayout" Target="../slideLayouts/slideLayout17.xml"/><Relationship Id="rId6" Type="http://schemas.openxmlformats.org/officeDocument/2006/relationships/slide" Target="slide459.xml"/><Relationship Id="rId5" Type="http://schemas.openxmlformats.org/officeDocument/2006/relationships/slide" Target="slide446.xml"/><Relationship Id="rId4" Type="http://schemas.openxmlformats.org/officeDocument/2006/relationships/image" Target="../media/image17.png"/></Relationships>
</file>

<file path=ppt/slides/_rels/slide4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3.xml"/><Relationship Id="rId1" Type="http://schemas.openxmlformats.org/officeDocument/2006/relationships/slideLayout" Target="../slideLayouts/slideLayout20.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14.xml"/></Relationships>
</file>

<file path=ppt/slides/_rels/slide4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5.xml"/><Relationship Id="rId1" Type="http://schemas.openxmlformats.org/officeDocument/2006/relationships/slideLayout" Target="../slideLayouts/slideLayout14.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17.xml"/></Relationships>
</file>

<file path=ppt/slides/_rels/slide44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47.xml"/><Relationship Id="rId1" Type="http://schemas.openxmlformats.org/officeDocument/2006/relationships/slideLayout" Target="../slideLayouts/slideLayout14.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14.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50.xml"/><Relationship Id="rId1" Type="http://schemas.openxmlformats.org/officeDocument/2006/relationships/slideLayout" Target="../slideLayouts/slideLayout19.xml"/></Relationships>
</file>

<file path=ppt/slides/_rels/slide45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51.xml"/><Relationship Id="rId1" Type="http://schemas.openxmlformats.org/officeDocument/2006/relationships/slideLayout" Target="../slideLayouts/slideLayout15.xml"/><Relationship Id="rId5" Type="http://schemas.openxmlformats.org/officeDocument/2006/relationships/image" Target="../media/image192.png"/><Relationship Id="rId4" Type="http://schemas.openxmlformats.org/officeDocument/2006/relationships/image" Target="../media/image191.png"/></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7.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16.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14.xml"/></Relationships>
</file>

<file path=ppt/slides/_rels/slide45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55.xml"/><Relationship Id="rId1" Type="http://schemas.openxmlformats.org/officeDocument/2006/relationships/slideLayout" Target="../slideLayouts/slideLayout19.xml"/><Relationship Id="rId5" Type="http://schemas.openxmlformats.org/officeDocument/2006/relationships/image" Target="../media/image194.png"/><Relationship Id="rId4" Type="http://schemas.openxmlformats.org/officeDocument/2006/relationships/image" Target="../media/image190.png"/></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14.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14.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1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6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60.xml"/><Relationship Id="rId1" Type="http://schemas.openxmlformats.org/officeDocument/2006/relationships/slideLayout" Target="../slideLayouts/slideLayout19.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1.xml"/></Relationships>
</file>

<file path=ppt/slides/_rels/slide4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62.xml"/><Relationship Id="rId1" Type="http://schemas.openxmlformats.org/officeDocument/2006/relationships/slideLayout" Target="../slideLayouts/slideLayout15.xml"/><Relationship Id="rId4" Type="http://schemas.openxmlformats.org/officeDocument/2006/relationships/image" Target="../media/image196.png"/></Relationships>
</file>

<file path=ppt/slides/_rels/slide46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63.xml"/><Relationship Id="rId1" Type="http://schemas.openxmlformats.org/officeDocument/2006/relationships/slideLayout" Target="../slideLayouts/slideLayout14.xml"/><Relationship Id="rId4" Type="http://schemas.openxmlformats.org/officeDocument/2006/relationships/image" Target="../media/image196.png"/></Relationships>
</file>

<file path=ppt/slides/_rels/slide46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464.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46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65.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4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66.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46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467.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4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68.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46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69.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7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70.xml"/><Relationship Id="rId1" Type="http://schemas.openxmlformats.org/officeDocument/2006/relationships/slideLayout" Target="../slideLayouts/slideLayout14.xml"/><Relationship Id="rId6" Type="http://schemas.openxmlformats.org/officeDocument/2006/relationships/image" Target="../media/image196.png"/><Relationship Id="rId5" Type="http://schemas.openxmlformats.org/officeDocument/2006/relationships/image" Target="../media/image206.png"/><Relationship Id="rId4" Type="http://schemas.openxmlformats.org/officeDocument/2006/relationships/image" Target="../media/image205.png"/></Relationships>
</file>

<file path=ppt/slides/_rels/slide4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1.xml"/><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13.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13.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14.xml"/></Relationships>
</file>

<file path=ppt/slides/_rels/slide4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6.xml"/><Relationship Id="rId1" Type="http://schemas.openxmlformats.org/officeDocument/2006/relationships/slideLayout" Target="../slideLayouts/slideLayout17.xml"/></Relationships>
</file>

<file path=ppt/slides/_rels/slide47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77.xml"/><Relationship Id="rId1" Type="http://schemas.openxmlformats.org/officeDocument/2006/relationships/slideLayout" Target="../slideLayouts/slideLayout19.xml"/></Relationships>
</file>

<file path=ppt/slides/_rels/slide47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78.xml"/><Relationship Id="rId1" Type="http://schemas.openxmlformats.org/officeDocument/2006/relationships/slideLayout" Target="../slideLayouts/slideLayout19.xml"/></Relationships>
</file>

<file path=ppt/slides/_rels/slide47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79.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1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22.xml"/></Relationships>
</file>

<file path=ppt/slides/_rels/slide48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81.xml"/><Relationship Id="rId1" Type="http://schemas.openxmlformats.org/officeDocument/2006/relationships/slideLayout" Target="../slideLayouts/slideLayout15.xml"/></Relationships>
</file>

<file path=ppt/slides/_rels/slide48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82.xml"/><Relationship Id="rId1" Type="http://schemas.openxmlformats.org/officeDocument/2006/relationships/slideLayout" Target="../slideLayouts/slideLayout1.xml"/></Relationships>
</file>

<file path=ppt/slides/_rels/slide48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83.xml"/><Relationship Id="rId1" Type="http://schemas.openxmlformats.org/officeDocument/2006/relationships/slideLayout" Target="../slideLayouts/slideLayout1.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22.xml"/></Relationships>
</file>

<file path=ppt/slides/_rels/slide48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85.xml"/><Relationship Id="rId1" Type="http://schemas.openxmlformats.org/officeDocument/2006/relationships/slideLayout" Target="../slideLayouts/slideLayout15.xml"/></Relationships>
</file>

<file path=ppt/slides/_rels/slide48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86.xml"/><Relationship Id="rId1" Type="http://schemas.openxmlformats.org/officeDocument/2006/relationships/slideLayout" Target="../slideLayouts/slideLayout14.xml"/></Relationships>
</file>

<file path=ppt/slides/_rels/slide48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487.xml"/><Relationship Id="rId1" Type="http://schemas.openxmlformats.org/officeDocument/2006/relationships/slideLayout" Target="../slideLayouts/slideLayout19.xml"/></Relationships>
</file>

<file path=ppt/slides/_rels/slide48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88.xml"/><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8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49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90.xml"/><Relationship Id="rId1" Type="http://schemas.openxmlformats.org/officeDocument/2006/relationships/slideLayout" Target="../slideLayouts/slideLayout14.xml"/></Relationships>
</file>

<file path=ppt/slides/_rels/slide4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1.xml"/><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4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3.xml"/><Relationship Id="rId1" Type="http://schemas.openxmlformats.org/officeDocument/2006/relationships/slideLayout" Target="../slideLayouts/slideLayout17.xml"/><Relationship Id="rId6" Type="http://schemas.openxmlformats.org/officeDocument/2006/relationships/slide" Target="slide518.xml"/><Relationship Id="rId5" Type="http://schemas.openxmlformats.org/officeDocument/2006/relationships/slide" Target="slide497.xml"/><Relationship Id="rId4" Type="http://schemas.openxmlformats.org/officeDocument/2006/relationships/image" Target="../media/image17.png"/></Relationships>
</file>

<file path=ppt/slides/_rels/slide4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4.xml"/><Relationship Id="rId1" Type="http://schemas.openxmlformats.org/officeDocument/2006/relationships/slideLayout" Target="../slideLayouts/slideLayout20.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14.xml"/></Relationships>
</file>

<file path=ppt/slides/_rels/slide4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6.xml"/><Relationship Id="rId1" Type="http://schemas.openxmlformats.org/officeDocument/2006/relationships/slideLayout" Target="../slideLayouts/slideLayout14.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17.xml"/></Relationships>
</file>

<file path=ppt/slides/_rels/slide4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98.xml"/><Relationship Id="rId1" Type="http://schemas.openxmlformats.org/officeDocument/2006/relationships/slideLayout" Target="../slideLayouts/slideLayout14.xml"/><Relationship Id="rId4" Type="http://schemas.openxmlformats.org/officeDocument/2006/relationships/image" Target="../media/image221.png"/></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0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00.xml"/><Relationship Id="rId1" Type="http://schemas.openxmlformats.org/officeDocument/2006/relationships/slideLayout" Target="../slideLayouts/slideLayout16.xml"/></Relationships>
</file>

<file path=ppt/slides/_rels/slide50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01.xml"/><Relationship Id="rId1" Type="http://schemas.openxmlformats.org/officeDocument/2006/relationships/slideLayout" Target="../slideLayouts/slideLayout15.xml"/></Relationships>
</file>

<file path=ppt/slides/_rels/slide50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02.xml"/><Relationship Id="rId1" Type="http://schemas.openxmlformats.org/officeDocument/2006/relationships/slideLayout" Target="../slideLayouts/slideLayout14.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14.xml"/></Relationships>
</file>

<file path=ppt/slides/_rels/slide50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04.xml"/><Relationship Id="rId1" Type="http://schemas.openxmlformats.org/officeDocument/2006/relationships/slideLayout" Target="../slideLayouts/slideLayout19.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16.xml"/></Relationships>
</file>

<file path=ppt/slides/_rels/slide50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06.xml"/><Relationship Id="rId1" Type="http://schemas.openxmlformats.org/officeDocument/2006/relationships/slideLayout" Target="../slideLayouts/slideLayout15.xml"/></Relationships>
</file>

<file path=ppt/slides/_rels/slide50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07.xml"/><Relationship Id="rId1" Type="http://schemas.openxmlformats.org/officeDocument/2006/relationships/slideLayout" Target="../slideLayouts/slideLayout15.xml"/></Relationships>
</file>

<file path=ppt/slides/_rels/slide50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508.xml"/><Relationship Id="rId1" Type="http://schemas.openxmlformats.org/officeDocument/2006/relationships/slideLayout" Target="../slideLayouts/slideLayout18.xml"/><Relationship Id="rId4" Type="http://schemas.openxmlformats.org/officeDocument/2006/relationships/image" Target="../media/image228.png"/></Relationships>
</file>

<file path=ppt/slides/_rels/slide50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509.xml"/><Relationship Id="rId1" Type="http://schemas.openxmlformats.org/officeDocument/2006/relationships/slideLayout" Target="../slideLayouts/slideLayout14.xml"/><Relationship Id="rId4" Type="http://schemas.openxmlformats.org/officeDocument/2006/relationships/image" Target="../media/image230.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0.xml"/><Relationship Id="rId1" Type="http://schemas.openxmlformats.org/officeDocument/2006/relationships/slideLayout" Target="../slideLayouts/slideLayout1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18.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18.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14.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514.xml"/><Relationship Id="rId1" Type="http://schemas.openxmlformats.org/officeDocument/2006/relationships/slideLayout" Target="../slideLayouts/slideLayout14.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14.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1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13.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17.xml"/></Relationships>
</file>

<file path=ppt/slides/_rels/slide51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19.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18.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18.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18.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21.xml"/></Relationships>
</file>

<file path=ppt/slides/_rels/slide52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524.xml"/><Relationship Id="rId1" Type="http://schemas.openxmlformats.org/officeDocument/2006/relationships/slideLayout" Target="../slideLayouts/slideLayout15.xml"/><Relationship Id="rId4" Type="http://schemas.openxmlformats.org/officeDocument/2006/relationships/image" Target="../media/image196.png"/></Relationships>
</file>

<file path=ppt/slides/_rels/slide52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525.xml"/><Relationship Id="rId1" Type="http://schemas.openxmlformats.org/officeDocument/2006/relationships/slideLayout" Target="../slideLayouts/slideLayout14.xml"/><Relationship Id="rId4" Type="http://schemas.openxmlformats.org/officeDocument/2006/relationships/image" Target="../media/image196.png"/></Relationships>
</file>

<file path=ppt/slides/_rels/slide52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526.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2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27.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2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28.xml"/><Relationship Id="rId1" Type="http://schemas.openxmlformats.org/officeDocument/2006/relationships/slideLayout" Target="../slideLayouts/slideLayout19.xml"/><Relationship Id="rId4" Type="http://schemas.openxmlformats.org/officeDocument/2006/relationships/image" Target="../media/image235.png"/></Relationships>
</file>

<file path=ppt/slides/_rels/slide52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529.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53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30.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3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31.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16.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14.xml"/></Relationships>
</file>

<file path=ppt/slides/_rels/slide53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534.xml"/><Relationship Id="rId1" Type="http://schemas.openxmlformats.org/officeDocument/2006/relationships/slideLayout" Target="../slideLayouts/slideLayout19.xml"/></Relationships>
</file>

<file path=ppt/slides/_rels/slide53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35.xml"/><Relationship Id="rId1" Type="http://schemas.openxmlformats.org/officeDocument/2006/relationships/slideLayout" Target="../slideLayouts/slideLayout19.xml"/><Relationship Id="rId4" Type="http://schemas.openxmlformats.org/officeDocument/2006/relationships/image" Target="../media/image241.png"/></Relationships>
</file>

<file path=ppt/slides/_rels/slide53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536.xml"/><Relationship Id="rId1" Type="http://schemas.openxmlformats.org/officeDocument/2006/relationships/slideLayout" Target="../slideLayouts/slideLayout19.xml"/></Relationships>
</file>

<file path=ppt/slides/_rels/slide53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537.xml"/><Relationship Id="rId1" Type="http://schemas.openxmlformats.org/officeDocument/2006/relationships/slideLayout" Target="../slideLayouts/slideLayout19.xml"/></Relationships>
</file>

<file path=ppt/slides/_rels/slide53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538.xml"/><Relationship Id="rId1" Type="http://schemas.openxmlformats.org/officeDocument/2006/relationships/slideLayout" Target="../slideLayouts/slideLayout14.xml"/><Relationship Id="rId5" Type="http://schemas.openxmlformats.org/officeDocument/2006/relationships/image" Target="../media/image246.png"/><Relationship Id="rId4" Type="http://schemas.openxmlformats.org/officeDocument/2006/relationships/image" Target="../media/image245.png"/></Relationships>
</file>

<file path=ppt/slides/_rels/slide53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539.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4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40.xml"/><Relationship Id="rId1" Type="http://schemas.openxmlformats.org/officeDocument/2006/relationships/slideLayout" Target="../slideLayouts/slideLayout19.xml"/></Relationships>
</file>

<file path=ppt/slides/_rels/slide5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1.xml"/><Relationship Id="rId1" Type="http://schemas.openxmlformats.org/officeDocument/2006/relationships/slideLayout" Target="../slideLayouts/slideLayout17.xml"/></Relationships>
</file>

<file path=ppt/slides/_rels/slide5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2.xml"/><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3.xml"/><Relationship Id="rId1" Type="http://schemas.openxmlformats.org/officeDocument/2006/relationships/slideLayout" Target="../slideLayouts/slideLayout14.xml"/></Relationships>
</file>

<file path=ppt/slides/_rels/slide5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4.xml"/><Relationship Id="rId1" Type="http://schemas.openxmlformats.org/officeDocument/2006/relationships/slideLayout" Target="../slideLayouts/slideLayout14.xml"/></Relationships>
</file>

<file path=ppt/slides/_rels/slide54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545.xml"/><Relationship Id="rId1" Type="http://schemas.openxmlformats.org/officeDocument/2006/relationships/slideLayout" Target="../slideLayouts/slideLayout18.xml"/></Relationships>
</file>

<file path=ppt/slides/_rels/slide5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6.xml"/><Relationship Id="rId1" Type="http://schemas.openxmlformats.org/officeDocument/2006/relationships/slideLayout" Target="../slideLayouts/slideLayout1.xml"/></Relationships>
</file>

<file path=ppt/slides/_rels/slide5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7.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8.xml"/><Relationship Id="rId1" Type="http://schemas.openxmlformats.org/officeDocument/2006/relationships/slideLayout" Target="../slideLayouts/slideLayout14.xml"/><Relationship Id="rId5" Type="http://schemas.openxmlformats.org/officeDocument/2006/relationships/hyperlink" Target="https://docs.google.com/document/d/16Jft1QNbHBhzSS4ko8z42viFub7dnejAeLxr1c-LMTw/edit" TargetMode="External"/><Relationship Id="rId4" Type="http://schemas.openxmlformats.org/officeDocument/2006/relationships/image" Target="../media/image2.png"/></Relationships>
</file>

<file path=ppt/slides/_rels/slide5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9.xml"/><Relationship Id="rId1" Type="http://schemas.openxmlformats.org/officeDocument/2006/relationships/slideLayout" Target="../slideLayouts/slideLayout17.xml"/><Relationship Id="rId6" Type="http://schemas.openxmlformats.org/officeDocument/2006/relationships/slide" Target="slide581.xml"/><Relationship Id="rId5" Type="http://schemas.openxmlformats.org/officeDocument/2006/relationships/slide" Target="slide553.xm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0.xml"/><Relationship Id="rId1" Type="http://schemas.openxmlformats.org/officeDocument/2006/relationships/slideLayout" Target="../slideLayouts/slideLayout20.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51.xml"/><Relationship Id="rId1" Type="http://schemas.openxmlformats.org/officeDocument/2006/relationships/slideLayout" Target="../slideLayouts/slideLayout14.xml"/></Relationships>
</file>

<file path=ppt/slides/_rels/slide5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2.xml"/><Relationship Id="rId1" Type="http://schemas.openxmlformats.org/officeDocument/2006/relationships/slideLayout" Target="../slideLayouts/slideLayout14.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553.xml"/><Relationship Id="rId1" Type="http://schemas.openxmlformats.org/officeDocument/2006/relationships/slideLayout" Target="../slideLayouts/slideLayout1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554.xml"/><Relationship Id="rId1" Type="http://schemas.openxmlformats.org/officeDocument/2006/relationships/slideLayout" Target="../slideLayouts/slideLayout1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555.xml"/><Relationship Id="rId1" Type="http://schemas.openxmlformats.org/officeDocument/2006/relationships/slideLayout" Target="../slideLayouts/slideLayout14.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56.xml"/><Relationship Id="rId1" Type="http://schemas.openxmlformats.org/officeDocument/2006/relationships/slideLayout" Target="../slideLayouts/slideLayout16.xml"/></Relationships>
</file>

<file path=ppt/slides/_rels/slide55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557.xml"/><Relationship Id="rId1" Type="http://schemas.openxmlformats.org/officeDocument/2006/relationships/slideLayout" Target="../slideLayouts/slideLayout15.xml"/><Relationship Id="rId4" Type="http://schemas.openxmlformats.org/officeDocument/2006/relationships/image" Target="../media/image196.png"/></Relationships>
</file>

<file path=ppt/slides/_rels/slide55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558.xml"/><Relationship Id="rId1" Type="http://schemas.openxmlformats.org/officeDocument/2006/relationships/slideLayout" Target="../slideLayouts/slideLayout14.xml"/><Relationship Id="rId4" Type="http://schemas.openxmlformats.org/officeDocument/2006/relationships/image" Target="../media/image196.png"/></Relationships>
</file>

<file path=ppt/slides/_rels/slide55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59.xml"/><Relationship Id="rId1" Type="http://schemas.openxmlformats.org/officeDocument/2006/relationships/slideLayout" Target="../slideLayouts/slideLayout19.xml"/><Relationship Id="rId4" Type="http://schemas.openxmlformats.org/officeDocument/2006/relationships/image" Target="../media/image250.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560.xml"/><Relationship Id="rId1" Type="http://schemas.openxmlformats.org/officeDocument/2006/relationships/slideLayout" Target="../slideLayouts/slideLayout17.xml"/></Relationships>
</file>

<file path=ppt/slides/_rels/slide56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61.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6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62.xml"/><Relationship Id="rId1" Type="http://schemas.openxmlformats.org/officeDocument/2006/relationships/slideLayout" Target="../slideLayouts/slideLayout19.xml"/><Relationship Id="rId4" Type="http://schemas.openxmlformats.org/officeDocument/2006/relationships/image" Target="../media/image235.png"/></Relationships>
</file>

<file path=ppt/slides/_rels/slide56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563.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564.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6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65.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17.xml"/></Relationships>
</file>

<file path=ppt/slides/_rels/slide56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567.xml"/><Relationship Id="rId1" Type="http://schemas.openxmlformats.org/officeDocument/2006/relationships/slideLayout" Target="../slideLayouts/slideLayout14.xml"/><Relationship Id="rId4" Type="http://schemas.openxmlformats.org/officeDocument/2006/relationships/image" Target="../media/image196.png"/></Relationships>
</file>

<file path=ppt/slides/_rels/slide56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568.xml"/><Relationship Id="rId1" Type="http://schemas.openxmlformats.org/officeDocument/2006/relationships/slideLayout" Target="../slideLayouts/slideLayout14.xml"/><Relationship Id="rId5" Type="http://schemas.openxmlformats.org/officeDocument/2006/relationships/image" Target="../media/image196.png"/><Relationship Id="rId4" Type="http://schemas.openxmlformats.org/officeDocument/2006/relationships/image" Target="../media/image253.png"/></Relationships>
</file>

<file path=ppt/slides/_rels/slide56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569.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21.xml"/></Relationships>
</file>

<file path=ppt/slides/_rels/slide57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571.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7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572.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7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573.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7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574.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7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575.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7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76.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57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577.xml"/><Relationship Id="rId1" Type="http://schemas.openxmlformats.org/officeDocument/2006/relationships/slideLayout" Target="../slideLayouts/slideLayout19.xml"/></Relationships>
</file>

<file path=ppt/slides/_rels/slide5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8.xml"/><Relationship Id="rId1" Type="http://schemas.openxmlformats.org/officeDocument/2006/relationships/slideLayout" Target="../slideLayouts/slideLayout1.xml"/></Relationships>
</file>

<file path=ppt/slides/_rels/slide5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9.xml"/><Relationship Id="rId1" Type="http://schemas.openxmlformats.org/officeDocument/2006/relationships/slideLayout" Target="../slideLayouts/slideLayout14.xml"/><Relationship Id="rId5" Type="http://schemas.openxmlformats.org/officeDocument/2006/relationships/image" Target="../media/image262.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580.xml"/><Relationship Id="rId1" Type="http://schemas.openxmlformats.org/officeDocument/2006/relationships/slideLayout" Target="../slideLayouts/slideLayout13.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13.xml"/></Relationships>
</file>

<file path=ppt/slides/_rels/slide58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582.xml"/><Relationship Id="rId1" Type="http://schemas.openxmlformats.org/officeDocument/2006/relationships/slideLayout" Target="../slideLayouts/slideLayout19.xml"/><Relationship Id="rId4" Type="http://schemas.openxmlformats.org/officeDocument/2006/relationships/image" Target="../media/image264.png"/></Relationships>
</file>

<file path=ppt/slides/_rels/slide58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583.xml"/><Relationship Id="rId1" Type="http://schemas.openxmlformats.org/officeDocument/2006/relationships/slideLayout" Target="../slideLayouts/slideLayout19.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22.xml"/></Relationships>
</file>

<file path=ppt/slides/_rels/slide58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85.xml"/><Relationship Id="rId1" Type="http://schemas.openxmlformats.org/officeDocument/2006/relationships/slideLayout" Target="../slideLayouts/slideLayout14.xml"/><Relationship Id="rId4" Type="http://schemas.openxmlformats.org/officeDocument/2006/relationships/image" Target="../media/image266.png"/></Relationships>
</file>

<file path=ppt/slides/_rels/slide58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86.xml"/><Relationship Id="rId1" Type="http://schemas.openxmlformats.org/officeDocument/2006/relationships/slideLayout" Target="../slideLayouts/slideLayout14.xml"/><Relationship Id="rId4" Type="http://schemas.openxmlformats.org/officeDocument/2006/relationships/image" Target="../media/image267.png"/></Relationships>
</file>

<file path=ppt/slides/_rels/slide5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87.xml"/><Relationship Id="rId1" Type="http://schemas.openxmlformats.org/officeDocument/2006/relationships/slideLayout" Target="../slideLayouts/slideLayout15.xml"/><Relationship Id="rId4" Type="http://schemas.openxmlformats.org/officeDocument/2006/relationships/image" Target="../media/image268.png"/></Relationships>
</file>

<file path=ppt/slides/_rels/slide58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88.xml"/><Relationship Id="rId1" Type="http://schemas.openxmlformats.org/officeDocument/2006/relationships/slideLayout" Target="../slideLayouts/slideLayout19.xml"/><Relationship Id="rId4" Type="http://schemas.openxmlformats.org/officeDocument/2006/relationships/image" Target="../media/image269.png"/></Relationships>
</file>

<file path=ppt/slides/_rels/slide58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89.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59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90.xml"/><Relationship Id="rId1" Type="http://schemas.openxmlformats.org/officeDocument/2006/relationships/slideLayout" Target="../slideLayouts/slideLayout19.xml"/><Relationship Id="rId4" Type="http://schemas.openxmlformats.org/officeDocument/2006/relationships/image" Target="../media/image271.png"/></Relationships>
</file>

<file path=ppt/slides/_rels/slide59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591.xml"/><Relationship Id="rId1" Type="http://schemas.openxmlformats.org/officeDocument/2006/relationships/slideLayout" Target="../slideLayouts/slideLayout19.xml"/><Relationship Id="rId5" Type="http://schemas.openxmlformats.org/officeDocument/2006/relationships/image" Target="../media/image196.png"/><Relationship Id="rId4" Type="http://schemas.openxmlformats.org/officeDocument/2006/relationships/image" Target="../media/image273.png"/></Relationships>
</file>

<file path=ppt/slides/_rels/slide59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616.xml"/><Relationship Id="rId2" Type="http://schemas.openxmlformats.org/officeDocument/2006/relationships/notesSlide" Target="../notesSlides/notesSlide592.xml"/><Relationship Id="rId1" Type="http://schemas.openxmlformats.org/officeDocument/2006/relationships/slideLayout" Target="../slideLayouts/slideLayout17.xml"/><Relationship Id="rId6" Type="http://schemas.openxmlformats.org/officeDocument/2006/relationships/slide" Target="slide606.xml"/><Relationship Id="rId5" Type="http://schemas.openxmlformats.org/officeDocument/2006/relationships/slide" Target="slide596.xml"/><Relationship Id="rId4" Type="http://schemas.openxmlformats.org/officeDocument/2006/relationships/image" Target="../media/image17.png"/></Relationships>
</file>

<file path=ppt/slides/_rels/slide5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3.xml"/><Relationship Id="rId1" Type="http://schemas.openxmlformats.org/officeDocument/2006/relationships/slideLayout" Target="../slideLayouts/slideLayout20.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94.xml"/><Relationship Id="rId1" Type="http://schemas.openxmlformats.org/officeDocument/2006/relationships/slideLayout" Target="../slideLayouts/slideLayout14.xml"/></Relationships>
</file>

<file path=ppt/slides/_rels/slide5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5.xml"/><Relationship Id="rId1" Type="http://schemas.openxmlformats.org/officeDocument/2006/relationships/slideLayout" Target="../slideLayouts/slideLayout14.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17.xml"/></Relationships>
</file>

<file path=ppt/slides/_rels/slide597.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597.xml"/><Relationship Id="rId1" Type="http://schemas.openxmlformats.org/officeDocument/2006/relationships/slideLayout" Target="../slideLayouts/slideLayout15.xml"/><Relationship Id="rId4" Type="http://schemas.openxmlformats.org/officeDocument/2006/relationships/image" Target="../media/image275.png"/></Relationships>
</file>

<file path=ppt/slides/_rels/slide59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598.xml"/><Relationship Id="rId1" Type="http://schemas.openxmlformats.org/officeDocument/2006/relationships/slideLayout" Target="../slideLayouts/slideLayout14.xml"/><Relationship Id="rId4" Type="http://schemas.openxmlformats.org/officeDocument/2006/relationships/image" Target="../media/image274.png"/></Relationships>
</file>

<file path=ppt/slides/_rels/slide59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599.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0.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slide" Target="slide20.xml"/><Relationship Id="rId5" Type="http://schemas.openxmlformats.org/officeDocument/2006/relationships/slide" Target="slide9.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600.xml"/><Relationship Id="rId1" Type="http://schemas.openxmlformats.org/officeDocument/2006/relationships/slideLayout" Target="../slideLayouts/slideLayout14.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601.xml"/><Relationship Id="rId1" Type="http://schemas.openxmlformats.org/officeDocument/2006/relationships/slideLayout" Target="../slideLayouts/slideLayout14.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16.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603.xml"/><Relationship Id="rId1" Type="http://schemas.openxmlformats.org/officeDocument/2006/relationships/slideLayout" Target="../slideLayouts/slideLayout14.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14.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14.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606.xml"/><Relationship Id="rId1" Type="http://schemas.openxmlformats.org/officeDocument/2006/relationships/slideLayout" Target="../slideLayouts/slideLayout13.xml"/></Relationships>
</file>

<file path=ppt/slides/_rels/slide60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607.xml"/><Relationship Id="rId1" Type="http://schemas.openxmlformats.org/officeDocument/2006/relationships/slideLayout" Target="../slideLayouts/slideLayout19.xml"/></Relationships>
</file>

<file path=ppt/slides/_rels/slide60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608.xml"/><Relationship Id="rId1" Type="http://schemas.openxmlformats.org/officeDocument/2006/relationships/slideLayout" Target="../slideLayouts/slideLayout15.xml"/></Relationships>
</file>

<file path=ppt/slides/_rels/slide60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609.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0.xml"/><Relationship Id="rId1" Type="http://schemas.openxmlformats.org/officeDocument/2006/relationships/slideLayout" Target="../slideLayouts/slideLayout19.xml"/><Relationship Id="rId4" Type="http://schemas.openxmlformats.org/officeDocument/2006/relationships/image" Target="../media/image280.png"/></Relationships>
</file>

<file path=ppt/slides/_rels/slide61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611.xml"/><Relationship Id="rId1" Type="http://schemas.openxmlformats.org/officeDocument/2006/relationships/slideLayout" Target="../slideLayouts/slideLayout19.xml"/></Relationships>
</file>

<file path=ppt/slides/_rels/slide61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612.xml"/><Relationship Id="rId1" Type="http://schemas.openxmlformats.org/officeDocument/2006/relationships/slideLayout" Target="../slideLayouts/slideLayout15.xml"/></Relationships>
</file>

<file path=ppt/slides/_rels/slide61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613.xml"/><Relationship Id="rId1" Type="http://schemas.openxmlformats.org/officeDocument/2006/relationships/slideLayout" Target="../slideLayouts/slideLayout15.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614.xml"/><Relationship Id="rId1" Type="http://schemas.openxmlformats.org/officeDocument/2006/relationships/slideLayout" Target="../slideLayouts/slideLayout17.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615.xml"/><Relationship Id="rId1" Type="http://schemas.openxmlformats.org/officeDocument/2006/relationships/slideLayout" Target="../slideLayouts/slideLayout14.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616.xml"/><Relationship Id="rId1" Type="http://schemas.openxmlformats.org/officeDocument/2006/relationships/slideLayout" Target="../slideLayouts/slideLayout13.xml"/></Relationships>
</file>

<file path=ppt/slides/_rels/slide61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617.xml"/><Relationship Id="rId1" Type="http://schemas.openxmlformats.org/officeDocument/2006/relationships/slideLayout" Target="../slideLayouts/slideLayout19.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618.xml"/><Relationship Id="rId1" Type="http://schemas.openxmlformats.org/officeDocument/2006/relationships/slideLayout" Target="../slideLayouts/slideLayout18.xml"/></Relationships>
</file>

<file path=ppt/slides/_rels/slide61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619.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2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620.xml"/><Relationship Id="rId1" Type="http://schemas.openxmlformats.org/officeDocument/2006/relationships/slideLayout" Target="../slideLayouts/slideLayout15.xml"/></Relationships>
</file>

<file path=ppt/slides/_rels/slide62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621.xml"/><Relationship Id="rId1" Type="http://schemas.openxmlformats.org/officeDocument/2006/relationships/slideLayout" Target="../slideLayouts/slideLayout19.xml"/><Relationship Id="rId4" Type="http://schemas.openxmlformats.org/officeDocument/2006/relationships/image" Target="../media/image287.jpg"/></Relationships>
</file>

<file path=ppt/slides/_rels/slide622.xml.rels><?xml version="1.0" encoding="UTF-8" standalone="yes"?>
<Relationships xmlns="http://schemas.openxmlformats.org/package/2006/relationships"><Relationship Id="rId3" Type="http://schemas.openxmlformats.org/officeDocument/2006/relationships/hyperlink" Target="https://www.coderhouse.com/online/sql" TargetMode="External"/><Relationship Id="rId2" Type="http://schemas.openxmlformats.org/officeDocument/2006/relationships/notesSlide" Target="../notesSlides/notesSlide622.xml"/><Relationship Id="rId1" Type="http://schemas.openxmlformats.org/officeDocument/2006/relationships/slideLayout" Target="../slideLayouts/slideLayout13.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623.xml"/><Relationship Id="rId1" Type="http://schemas.openxmlformats.org/officeDocument/2006/relationships/slideLayout" Target="../slideLayouts/slideLayout22.xml"/></Relationships>
</file>

<file path=ppt/slides/_rels/slide624.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624.xml"/><Relationship Id="rId1" Type="http://schemas.openxmlformats.org/officeDocument/2006/relationships/slideLayout" Target="../slideLayouts/slideLayout15.xml"/><Relationship Id="rId5" Type="http://schemas.openxmlformats.org/officeDocument/2006/relationships/image" Target="../media/image196.png"/><Relationship Id="rId4" Type="http://schemas.openxmlformats.org/officeDocument/2006/relationships/image" Target="../media/image289.png"/></Relationships>
</file>

<file path=ppt/slides/_rels/slide62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25.xml"/><Relationship Id="rId1" Type="http://schemas.openxmlformats.org/officeDocument/2006/relationships/slideLayout" Target="../slideLayouts/slideLayout15.xml"/><Relationship Id="rId4" Type="http://schemas.openxmlformats.org/officeDocument/2006/relationships/image" Target="../media/image196.png"/></Relationships>
</file>

<file path=ppt/slides/_rels/slide62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626.xml"/><Relationship Id="rId1" Type="http://schemas.openxmlformats.org/officeDocument/2006/relationships/slideLayout" Target="../slideLayouts/slideLayout18.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627.xml"/><Relationship Id="rId1" Type="http://schemas.openxmlformats.org/officeDocument/2006/relationships/slideLayout" Target="../slideLayouts/slideLayout22.xml"/></Relationships>
</file>

<file path=ppt/slides/_rels/slide62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628.xml"/><Relationship Id="rId1" Type="http://schemas.openxmlformats.org/officeDocument/2006/relationships/slideLayout" Target="../slideLayouts/slideLayout19.xml"/><Relationship Id="rId4" Type="http://schemas.openxmlformats.org/officeDocument/2006/relationships/image" Target="../media/image296.png"/></Relationships>
</file>

<file path=ppt/slides/_rels/slide62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629.xml"/><Relationship Id="rId1" Type="http://schemas.openxmlformats.org/officeDocument/2006/relationships/slideLayout" Target="../slideLayouts/slideLayout19.xml"/><Relationship Id="rId4" Type="http://schemas.openxmlformats.org/officeDocument/2006/relationships/image" Target="../media/image296.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30.xml.rels><?xml version="1.0" encoding="UTF-8" standalone="yes"?>
<Relationships xmlns="http://schemas.openxmlformats.org/package/2006/relationships"><Relationship Id="rId3" Type="http://schemas.openxmlformats.org/officeDocument/2006/relationships/hyperlink" Target="https://www.mongodb.com/docs/manual/reference/program/mongod/#std-option-mongod.--dbpath" TargetMode="External"/><Relationship Id="rId2" Type="http://schemas.openxmlformats.org/officeDocument/2006/relationships/notesSlide" Target="../notesSlides/notesSlide630.xml"/><Relationship Id="rId1" Type="http://schemas.openxmlformats.org/officeDocument/2006/relationships/slideLayout" Target="../slideLayouts/slideLayout17.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631.xml"/><Relationship Id="rId1" Type="http://schemas.openxmlformats.org/officeDocument/2006/relationships/slideLayout" Target="../slideLayouts/slideLayout14.xml"/></Relationships>
</file>

<file path=ppt/slides/_rels/slide63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632.xml"/><Relationship Id="rId1" Type="http://schemas.openxmlformats.org/officeDocument/2006/relationships/slideLayout" Target="../slideLayouts/slideLayout19.xml"/><Relationship Id="rId5" Type="http://schemas.openxmlformats.org/officeDocument/2006/relationships/image" Target="../media/image299.png"/><Relationship Id="rId4" Type="http://schemas.openxmlformats.org/officeDocument/2006/relationships/image" Target="../media/image298.png"/></Relationships>
</file>

<file path=ppt/slides/_rels/slide63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633.xml"/><Relationship Id="rId1" Type="http://schemas.openxmlformats.org/officeDocument/2006/relationships/slideLayout" Target="../slideLayouts/slideLayout19.xml"/></Relationships>
</file>

<file path=ppt/slides/_rels/slide63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634.xml"/><Relationship Id="rId1" Type="http://schemas.openxmlformats.org/officeDocument/2006/relationships/slideLayout" Target="../slideLayouts/slideLayout19.xml"/></Relationships>
</file>

<file path=ppt/slides/_rels/slide6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5.xml"/><Relationship Id="rId1" Type="http://schemas.openxmlformats.org/officeDocument/2006/relationships/slideLayout" Target="../slideLayouts/slideLayout1.xml"/></Relationships>
</file>

<file path=ppt/slides/_rels/slide6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6.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63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664.xml"/><Relationship Id="rId2" Type="http://schemas.openxmlformats.org/officeDocument/2006/relationships/notesSlide" Target="../notesSlides/notesSlide637.xml"/><Relationship Id="rId1" Type="http://schemas.openxmlformats.org/officeDocument/2006/relationships/slideLayout" Target="../slideLayouts/slideLayout17.xml"/><Relationship Id="rId6" Type="http://schemas.openxmlformats.org/officeDocument/2006/relationships/slide" Target="slide652.xml"/><Relationship Id="rId5" Type="http://schemas.openxmlformats.org/officeDocument/2006/relationships/slide" Target="slide641.xml"/><Relationship Id="rId4" Type="http://schemas.openxmlformats.org/officeDocument/2006/relationships/image" Target="../media/image17.png"/></Relationships>
</file>

<file path=ppt/slides/_rels/slide6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8.xml"/><Relationship Id="rId1" Type="http://schemas.openxmlformats.org/officeDocument/2006/relationships/slideLayout" Target="../slideLayouts/slideLayout20.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639.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0.xml"/><Relationship Id="rId1" Type="http://schemas.openxmlformats.org/officeDocument/2006/relationships/slideLayout" Target="../slideLayouts/slideLayout14.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641.xml"/><Relationship Id="rId1" Type="http://schemas.openxmlformats.org/officeDocument/2006/relationships/slideLayout" Target="../slideLayouts/slideLayout17.xml"/></Relationships>
</file>

<file path=ppt/slides/_rels/slide64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642.xml"/><Relationship Id="rId1" Type="http://schemas.openxmlformats.org/officeDocument/2006/relationships/slideLayout" Target="../slideLayouts/slideLayout15.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643.xml"/><Relationship Id="rId1" Type="http://schemas.openxmlformats.org/officeDocument/2006/relationships/slideLayout" Target="../slideLayouts/slideLayout14.xml"/></Relationships>
</file>

<file path=ppt/slides/_rels/slide64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644.xml"/><Relationship Id="rId1" Type="http://schemas.openxmlformats.org/officeDocument/2006/relationships/slideLayout" Target="../slideLayouts/slideLayout14.xml"/></Relationships>
</file>

<file path=ppt/slides/_rels/slide645.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645.xml"/><Relationship Id="rId1" Type="http://schemas.openxmlformats.org/officeDocument/2006/relationships/slideLayout" Target="../slideLayouts/slideLayout19.xml"/></Relationships>
</file>

<file path=ppt/slides/_rels/slide64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646.xml"/><Relationship Id="rId1" Type="http://schemas.openxmlformats.org/officeDocument/2006/relationships/slideLayout" Target="../slideLayouts/slideLayout19.xml"/></Relationships>
</file>

<file path=ppt/slides/_rels/slide64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647.xml"/><Relationship Id="rId1" Type="http://schemas.openxmlformats.org/officeDocument/2006/relationships/slideLayout" Target="../slideLayouts/slideLayout19.xml"/></Relationships>
</file>

<file path=ppt/slides/_rels/slide6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8.xml"/><Relationship Id="rId1" Type="http://schemas.openxmlformats.org/officeDocument/2006/relationships/slideLayout" Target="../slideLayouts/slideLayout17.xml"/></Relationships>
</file>

<file path=ppt/slides/_rels/slide6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9.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6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0.xml"/><Relationship Id="rId1" Type="http://schemas.openxmlformats.org/officeDocument/2006/relationships/slideLayout" Target="../slideLayouts/slideLayout1.xml"/></Relationships>
</file>

<file path=ppt/slides/_rels/slide6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652.xml.rels><?xml version="1.0" encoding="UTF-8" standalone="yes"?>
<Relationships xmlns="http://schemas.openxmlformats.org/package/2006/relationships"><Relationship Id="rId2" Type="http://schemas.openxmlformats.org/officeDocument/2006/relationships/notesSlide" Target="../notesSlides/notesSlide652.xml"/><Relationship Id="rId1" Type="http://schemas.openxmlformats.org/officeDocument/2006/relationships/slideLayout" Target="../slideLayouts/slideLayout13.xml"/></Relationships>
</file>

<file path=ppt/slides/_rels/slide65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653.xml"/><Relationship Id="rId1" Type="http://schemas.openxmlformats.org/officeDocument/2006/relationships/slideLayout" Target="../slideLayouts/slideLayout15.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654.xml"/><Relationship Id="rId1" Type="http://schemas.openxmlformats.org/officeDocument/2006/relationships/slideLayout" Target="../slideLayouts/slideLayout18.xml"/></Relationships>
</file>

<file path=ppt/slides/_rels/slide655.xml.rels><?xml version="1.0" encoding="UTF-8" standalone="yes"?>
<Relationships xmlns="http://schemas.openxmlformats.org/package/2006/relationships"><Relationship Id="rId3" Type="http://schemas.openxmlformats.org/officeDocument/2006/relationships/hyperlink" Target="https://docs.mongodb.com/manual/reference/operator/query/" TargetMode="External"/><Relationship Id="rId2" Type="http://schemas.openxmlformats.org/officeDocument/2006/relationships/notesSlide" Target="../notesSlides/notesSlide655.xml"/><Relationship Id="rId1" Type="http://schemas.openxmlformats.org/officeDocument/2006/relationships/slideLayout" Target="../slideLayouts/slideLayout18.xml"/></Relationships>
</file>

<file path=ppt/slides/_rels/slide656.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656.xml"/><Relationship Id="rId1" Type="http://schemas.openxmlformats.org/officeDocument/2006/relationships/slideLayout" Target="../slideLayouts/slideLayout19.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657.xml"/><Relationship Id="rId1" Type="http://schemas.openxmlformats.org/officeDocument/2006/relationships/slideLayout" Target="../slideLayouts/slideLayout18.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658.xml"/><Relationship Id="rId1" Type="http://schemas.openxmlformats.org/officeDocument/2006/relationships/slideLayout" Target="../slideLayouts/slideLayout13.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659.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6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660.xml"/><Relationship Id="rId1" Type="http://schemas.openxmlformats.org/officeDocument/2006/relationships/slideLayout" Target="../slideLayouts/slideLayout19.xml"/></Relationships>
</file>

<file path=ppt/slides/_rels/slide66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61.xml"/><Relationship Id="rId1" Type="http://schemas.openxmlformats.org/officeDocument/2006/relationships/slideLayout" Target="../slideLayouts/slideLayout19.xml"/></Relationships>
</file>

<file path=ppt/slides/_rels/slide66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662.xml"/><Relationship Id="rId1" Type="http://schemas.openxmlformats.org/officeDocument/2006/relationships/slideLayout" Target="../slideLayouts/slideLayout19.xml"/></Relationships>
</file>

<file path=ppt/slides/_rels/slide6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3.xml"/><Relationship Id="rId1" Type="http://schemas.openxmlformats.org/officeDocument/2006/relationships/slideLayout" Target="../slideLayouts/slideLayout17.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664.xml"/><Relationship Id="rId1" Type="http://schemas.openxmlformats.org/officeDocument/2006/relationships/slideLayout" Target="../slideLayouts/slideLayout13.xml"/></Relationships>
</file>

<file path=ppt/slides/_rels/slide66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665.xml"/><Relationship Id="rId1" Type="http://schemas.openxmlformats.org/officeDocument/2006/relationships/slideLayout" Target="../slideLayouts/slideLayout14.xml"/></Relationships>
</file>

<file path=ppt/slides/_rels/slide66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666.xml"/><Relationship Id="rId1" Type="http://schemas.openxmlformats.org/officeDocument/2006/relationships/slideLayout" Target="../slideLayouts/slideLayout14.xml"/></Relationships>
</file>

<file path=ppt/slides/_rels/slide667.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667.xml"/><Relationship Id="rId1" Type="http://schemas.openxmlformats.org/officeDocument/2006/relationships/slideLayout" Target="../slideLayouts/slideLayout19.xml"/></Relationships>
</file>

<file path=ppt/slides/_rels/slide66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668.xml"/><Relationship Id="rId1" Type="http://schemas.openxmlformats.org/officeDocument/2006/relationships/slideLayout" Target="../slideLayouts/slideLayout14.xml"/></Relationships>
</file>

<file path=ppt/slides/_rels/slide6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6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672.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672.xml"/><Relationship Id="rId1" Type="http://schemas.openxmlformats.org/officeDocument/2006/relationships/slideLayout" Target="../slideLayouts/slideLayout17.xml"/></Relationships>
</file>

<file path=ppt/slides/_rels/slide673.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673.xml"/><Relationship Id="rId1" Type="http://schemas.openxmlformats.org/officeDocument/2006/relationships/slideLayout" Target="../slideLayouts/slideLayout17.xml"/></Relationships>
</file>

<file path=ppt/slides/_rels/slide67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700.xml"/><Relationship Id="rId2" Type="http://schemas.openxmlformats.org/officeDocument/2006/relationships/notesSlide" Target="../notesSlides/notesSlide674.xml"/><Relationship Id="rId1" Type="http://schemas.openxmlformats.org/officeDocument/2006/relationships/slideLayout" Target="../slideLayouts/slideLayout17.xml"/><Relationship Id="rId6" Type="http://schemas.openxmlformats.org/officeDocument/2006/relationships/slide" Target="slide684.xml"/><Relationship Id="rId5" Type="http://schemas.openxmlformats.org/officeDocument/2006/relationships/slide" Target="slide678.xml"/><Relationship Id="rId4" Type="http://schemas.openxmlformats.org/officeDocument/2006/relationships/image" Target="../media/image17.png"/></Relationships>
</file>

<file path=ppt/slides/_rels/slide6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5.xml"/><Relationship Id="rId1" Type="http://schemas.openxmlformats.org/officeDocument/2006/relationships/slideLayout" Target="../slideLayouts/slideLayout20.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676.xml"/><Relationship Id="rId1" Type="http://schemas.openxmlformats.org/officeDocument/2006/relationships/slideLayout" Target="../slideLayouts/slideLayout14.xml"/></Relationships>
</file>

<file path=ppt/slides/_rels/slide6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7.xml"/><Relationship Id="rId1" Type="http://schemas.openxmlformats.org/officeDocument/2006/relationships/slideLayout" Target="../slideLayouts/slideLayout14.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678.xml"/><Relationship Id="rId1" Type="http://schemas.openxmlformats.org/officeDocument/2006/relationships/slideLayout" Target="../slideLayouts/slideLayout17.xml"/></Relationships>
</file>

<file path=ppt/slides/_rels/slide67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679.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80.xml.rels><?xml version="1.0" encoding="UTF-8" standalone="yes"?>
<Relationships xmlns="http://schemas.openxmlformats.org/package/2006/relationships"><Relationship Id="rId3" Type="http://schemas.openxmlformats.org/officeDocument/2006/relationships/hyperlink" Target="https://www.mongodb.com/try/download/compass" TargetMode="External"/><Relationship Id="rId2" Type="http://schemas.openxmlformats.org/officeDocument/2006/relationships/notesSlide" Target="../notesSlides/notesSlide680.xml"/><Relationship Id="rId1" Type="http://schemas.openxmlformats.org/officeDocument/2006/relationships/slideLayout" Target="../slideLayouts/slideLayout19.xml"/><Relationship Id="rId4" Type="http://schemas.openxmlformats.org/officeDocument/2006/relationships/image" Target="../media/image315.png"/></Relationships>
</file>

<file path=ppt/slides/_rels/slide68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681.xml"/><Relationship Id="rId1" Type="http://schemas.openxmlformats.org/officeDocument/2006/relationships/slideLayout" Target="../slideLayouts/slideLayout19.xml"/></Relationships>
</file>

<file path=ppt/slides/_rels/slide68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682.xml"/><Relationship Id="rId1" Type="http://schemas.openxmlformats.org/officeDocument/2006/relationships/slideLayout" Target="../slideLayouts/slideLayout19.xml"/></Relationships>
</file>

<file path=ppt/slides/_rels/slide68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683.xml"/><Relationship Id="rId1" Type="http://schemas.openxmlformats.org/officeDocument/2006/relationships/slideLayout" Target="../slideLayouts/slideLayout19.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684.xml"/><Relationship Id="rId1" Type="http://schemas.openxmlformats.org/officeDocument/2006/relationships/slideLayout" Target="../slideLayouts/slideLayout13.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685.xml"/><Relationship Id="rId1" Type="http://schemas.openxmlformats.org/officeDocument/2006/relationships/slideLayout" Target="../slideLayouts/slideLayout14.xml"/></Relationships>
</file>

<file path=ppt/slides/_rels/slide686.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686.xml"/><Relationship Id="rId1" Type="http://schemas.openxmlformats.org/officeDocument/2006/relationships/slideLayout" Target="../slideLayouts/slideLayout14.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687.xml"/><Relationship Id="rId1" Type="http://schemas.openxmlformats.org/officeDocument/2006/relationships/slideLayout" Target="../slideLayouts/slideLayout18.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688.xml"/><Relationship Id="rId1" Type="http://schemas.openxmlformats.org/officeDocument/2006/relationships/slideLayout" Target="../slideLayouts/slideLayout21.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68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xml"/></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690.xml"/><Relationship Id="rId1" Type="http://schemas.openxmlformats.org/officeDocument/2006/relationships/slideLayout" Target="../slideLayouts/slideLayout18.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691.xml"/><Relationship Id="rId1" Type="http://schemas.openxmlformats.org/officeDocument/2006/relationships/slideLayout" Target="../slideLayouts/slideLayout21.xml"/></Relationships>
</file>

<file path=ppt/slides/_rels/slide69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92.xml"/><Relationship Id="rId1" Type="http://schemas.openxmlformats.org/officeDocument/2006/relationships/slideLayout" Target="../slideLayouts/slideLayout15.xml"/><Relationship Id="rId4" Type="http://schemas.openxmlformats.org/officeDocument/2006/relationships/image" Target="../media/image196.png"/></Relationships>
</file>

<file path=ppt/slides/_rels/slide69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693.xml"/><Relationship Id="rId1" Type="http://schemas.openxmlformats.org/officeDocument/2006/relationships/slideLayout" Target="../slideLayouts/slideLayout14.xml"/><Relationship Id="rId4" Type="http://schemas.openxmlformats.org/officeDocument/2006/relationships/image" Target="../media/image196.png"/></Relationships>
</file>

<file path=ppt/slides/_rels/slide69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694.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695.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695.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696.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696.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697.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697.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69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698.xml"/><Relationship Id="rId1" Type="http://schemas.openxmlformats.org/officeDocument/2006/relationships/slideLayout" Target="../slideLayouts/slideLayout19.xml"/></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69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700.xml"/><Relationship Id="rId1" Type="http://schemas.openxmlformats.org/officeDocument/2006/relationships/slideLayout" Target="../slideLayouts/slideLayout13.xml"/></Relationships>
</file>

<file path=ppt/slides/_rels/slide7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1.xml"/><Relationship Id="rId1" Type="http://schemas.openxmlformats.org/officeDocument/2006/relationships/slideLayout" Target="../slideLayouts/slideLayout15.xml"/><Relationship Id="rId4" Type="http://schemas.openxmlformats.org/officeDocument/2006/relationships/image" Target="../media/image327.png"/></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702.xml"/><Relationship Id="rId1" Type="http://schemas.openxmlformats.org/officeDocument/2006/relationships/slideLayout" Target="../slideLayouts/slideLayout22.xml"/></Relationships>
</file>

<file path=ppt/slides/_rels/slide70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03.xml"/><Relationship Id="rId1" Type="http://schemas.openxmlformats.org/officeDocument/2006/relationships/slideLayout" Target="../slideLayouts/slideLayout15.xml"/><Relationship Id="rId4" Type="http://schemas.openxmlformats.org/officeDocument/2006/relationships/image" Target="../media/image328.png"/></Relationships>
</file>

<file path=ppt/slides/_rels/slide704.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704.xml"/><Relationship Id="rId1" Type="http://schemas.openxmlformats.org/officeDocument/2006/relationships/slideLayout" Target="../slideLayouts/slideLayout14.xml"/><Relationship Id="rId4" Type="http://schemas.openxmlformats.org/officeDocument/2006/relationships/image" Target="../media/image196.png"/></Relationships>
</file>

<file path=ppt/slides/_rels/slide70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05.xml"/><Relationship Id="rId1" Type="http://schemas.openxmlformats.org/officeDocument/2006/relationships/slideLayout" Target="../slideLayouts/slideLayout15.xml"/><Relationship Id="rId4" Type="http://schemas.openxmlformats.org/officeDocument/2006/relationships/image" Target="../media/image330.png"/></Relationships>
</file>

<file path=ppt/slides/_rels/slide70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06.xml"/><Relationship Id="rId1" Type="http://schemas.openxmlformats.org/officeDocument/2006/relationships/slideLayout" Target="../slideLayouts/slideLayout19.xml"/><Relationship Id="rId4" Type="http://schemas.openxmlformats.org/officeDocument/2006/relationships/image" Target="../media/image331.png"/></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707.xml"/><Relationship Id="rId1" Type="http://schemas.openxmlformats.org/officeDocument/2006/relationships/slideLayout" Target="../slideLayouts/slideLayout14.xml"/></Relationships>
</file>

<file path=ppt/slides/_rels/slide70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708.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709.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709.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10.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710.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711.xml"/><Relationship Id="rId1" Type="http://schemas.openxmlformats.org/officeDocument/2006/relationships/slideLayout" Target="../slideLayouts/slideLayout14.xml"/></Relationships>
</file>

<file path=ppt/slides/_rels/slide7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2.xml"/><Relationship Id="rId1" Type="http://schemas.openxmlformats.org/officeDocument/2006/relationships/slideLayout" Target="../slideLayouts/slideLayout14.xml"/><Relationship Id="rId4" Type="http://schemas.openxmlformats.org/officeDocument/2006/relationships/image" Target="../media/image335.png"/></Relationships>
</file>

<file path=ppt/slides/_rels/slide713.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713.xml"/><Relationship Id="rId1" Type="http://schemas.openxmlformats.org/officeDocument/2006/relationships/slideLayout" Target="../slideLayouts/slideLayout13.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714.xml"/><Relationship Id="rId1" Type="http://schemas.openxmlformats.org/officeDocument/2006/relationships/slideLayout" Target="../slideLayouts/slideLayout22.xml"/></Relationships>
</file>

<file path=ppt/slides/_rels/slide7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5.xml"/><Relationship Id="rId1" Type="http://schemas.openxmlformats.org/officeDocument/2006/relationships/slideLayout" Target="../slideLayouts/slideLayout14.xml"/><Relationship Id="rId4" Type="http://schemas.openxmlformats.org/officeDocument/2006/relationships/image" Target="../media/image337.png"/></Relationships>
</file>

<file path=ppt/slides/_rels/slide716.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716.xml"/><Relationship Id="rId1" Type="http://schemas.openxmlformats.org/officeDocument/2006/relationships/slideLayout" Target="../slideLayouts/slideLayout13.xml"/></Relationships>
</file>

<file path=ppt/slides/_rels/slide7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7.xml"/><Relationship Id="rId1" Type="http://schemas.openxmlformats.org/officeDocument/2006/relationships/slideLayout" Target="../slideLayouts/slideLayout14.xml"/><Relationship Id="rId4" Type="http://schemas.openxmlformats.org/officeDocument/2006/relationships/image" Target="../media/image339.png"/></Relationships>
</file>

<file path=ppt/slides/_rels/slide7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8.xml"/><Relationship Id="rId1" Type="http://schemas.openxmlformats.org/officeDocument/2006/relationships/slideLayout" Target="../slideLayouts/slideLayout1.xml"/></Relationships>
</file>

<file path=ppt/slides/_rels/slide7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0.xml"/><Relationship Id="rId1" Type="http://schemas.openxmlformats.org/officeDocument/2006/relationships/slideLayout" Target="../slideLayouts/slideLayout14.xml"/><Relationship Id="rId5" Type="http://schemas.openxmlformats.org/officeDocument/2006/relationships/image" Target="../media/image340.png"/><Relationship Id="rId4" Type="http://schemas.openxmlformats.org/officeDocument/2006/relationships/image" Target="../media/image2.png"/></Relationships>
</file>

<file path=ppt/slides/_rels/slide721.xml.rels><?xml version="1.0" encoding="UTF-8" standalone="yes"?>
<Relationships xmlns="http://schemas.openxmlformats.org/package/2006/relationships"><Relationship Id="rId3" Type="http://schemas.openxmlformats.org/officeDocument/2006/relationships/hyperlink" Target="https://docs.google.com/document/d/1EpKYWXsweUd9pBAJyZN1mTVstDPDdSBfGRdwign8w7A/edit?usp=sharing" TargetMode="External"/><Relationship Id="rId2" Type="http://schemas.openxmlformats.org/officeDocument/2006/relationships/notesSlide" Target="../notesSlides/notesSlide721.xml"/><Relationship Id="rId1" Type="http://schemas.openxmlformats.org/officeDocument/2006/relationships/slideLayout" Target="../slideLayouts/slideLayout13.xml"/><Relationship Id="rId4" Type="http://schemas.openxmlformats.org/officeDocument/2006/relationships/image" Target="../media/image341.gif"/></Relationships>
</file>

<file path=ppt/slides/_rels/slide7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22.xml"/><Relationship Id="rId1" Type="http://schemas.openxmlformats.org/officeDocument/2006/relationships/slideLayout" Target="../slideLayouts/slideLayout17.xml"/><Relationship Id="rId6" Type="http://schemas.openxmlformats.org/officeDocument/2006/relationships/slide" Target="slide738.xml"/><Relationship Id="rId5" Type="http://schemas.openxmlformats.org/officeDocument/2006/relationships/slide" Target="slide729.xml"/><Relationship Id="rId4" Type="http://schemas.openxmlformats.org/officeDocument/2006/relationships/image" Target="../media/image17.png"/></Relationships>
</file>

<file path=ppt/slides/_rels/slide7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3.xml"/><Relationship Id="rId1" Type="http://schemas.openxmlformats.org/officeDocument/2006/relationships/slideLayout" Target="../slideLayouts/slideLayout20.xml"/></Relationships>
</file>

<file path=ppt/slides/_rels/slide72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724.xml"/><Relationship Id="rId1" Type="http://schemas.openxmlformats.org/officeDocument/2006/relationships/slideLayout" Target="../slideLayouts/slideLayout28.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725.xml"/><Relationship Id="rId1" Type="http://schemas.openxmlformats.org/officeDocument/2006/relationships/slideLayout" Target="../slideLayouts/slideLayout17.xml"/></Relationships>
</file>

<file path=ppt/slides/_rels/slide726.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726.xml"/><Relationship Id="rId1" Type="http://schemas.openxmlformats.org/officeDocument/2006/relationships/slideLayout" Target="../slideLayouts/slideLayout15.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727.xml"/><Relationship Id="rId1" Type="http://schemas.openxmlformats.org/officeDocument/2006/relationships/slideLayout" Target="../slideLayouts/slideLayout21.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728.xml"/><Relationship Id="rId1" Type="http://schemas.openxmlformats.org/officeDocument/2006/relationships/slideLayout" Target="../slideLayouts/slideLayout14.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72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30.xml.rels><?xml version="1.0" encoding="UTF-8" standalone="yes"?>
<Relationships xmlns="http://schemas.openxmlformats.org/package/2006/relationships"><Relationship Id="rId3" Type="http://schemas.openxmlformats.org/officeDocument/2006/relationships/hyperlink" Target="https://docs.google.com/presentation/d/1ABw_Klus0gE9NJE09ScVzIAgrxU3yOFlcz4fevgpgP4/edit" TargetMode="External"/><Relationship Id="rId2" Type="http://schemas.openxmlformats.org/officeDocument/2006/relationships/notesSlide" Target="../notesSlides/notesSlide730.xml"/><Relationship Id="rId1" Type="http://schemas.openxmlformats.org/officeDocument/2006/relationships/slideLayout" Target="../slideLayouts/slideLayout15.xml"/><Relationship Id="rId4" Type="http://schemas.openxmlformats.org/officeDocument/2006/relationships/image" Target="../media/image344.png"/></Relationships>
</file>

<file path=ppt/slides/_rels/slide731.xml.rels><?xml version="1.0" encoding="UTF-8" standalone="yes"?>
<Relationships xmlns="http://schemas.openxmlformats.org/package/2006/relationships"><Relationship Id="rId3" Type="http://schemas.openxmlformats.org/officeDocument/2006/relationships/hyperlink" Target="https://docs.google.com/presentation/d/1bbLX__I2f2SO9BeC9AeDc-Fxw0hyz1n67soldDLZXxU/edit" TargetMode="External"/><Relationship Id="rId2" Type="http://schemas.openxmlformats.org/officeDocument/2006/relationships/notesSlide" Target="../notesSlides/notesSlide731.xml"/><Relationship Id="rId1" Type="http://schemas.openxmlformats.org/officeDocument/2006/relationships/slideLayout" Target="../slideLayouts/slideLayout14.xml"/><Relationship Id="rId5" Type="http://schemas.openxmlformats.org/officeDocument/2006/relationships/image" Target="../media/image345.png"/><Relationship Id="rId4" Type="http://schemas.openxmlformats.org/officeDocument/2006/relationships/hyperlink" Target="https://docs.google.com/presentation/d/19eTwZWaLojRSXE1GAqt161oWSCBOZxuGIJiYZcw04dg/edit" TargetMode="External"/></Relationships>
</file>

<file path=ppt/slides/_rels/slide732.xml.rels><?xml version="1.0" encoding="UTF-8" standalone="yes"?>
<Relationships xmlns="http://schemas.openxmlformats.org/package/2006/relationships"><Relationship Id="rId3" Type="http://schemas.openxmlformats.org/officeDocument/2006/relationships/hyperlink" Target="https://docs.google.com/presentation/d/1p2Le26RYr5y_jAmAWGOqJ3Ac0UXG85qyTXdDAlQF9Jk/edit" TargetMode="External"/><Relationship Id="rId2" Type="http://schemas.openxmlformats.org/officeDocument/2006/relationships/notesSlide" Target="../notesSlides/notesSlide732.xml"/><Relationship Id="rId1" Type="http://schemas.openxmlformats.org/officeDocument/2006/relationships/slideLayout" Target="../slideLayouts/slideLayout15.xml"/><Relationship Id="rId4" Type="http://schemas.openxmlformats.org/officeDocument/2006/relationships/image" Target="../media/image181.png"/></Relationships>
</file>

<file path=ppt/slides/_rels/slide733.xml.rels><?xml version="1.0" encoding="UTF-8" standalone="yes"?>
<Relationships xmlns="http://schemas.openxmlformats.org/package/2006/relationships"><Relationship Id="rId3" Type="http://schemas.openxmlformats.org/officeDocument/2006/relationships/hyperlink" Target="https://docs.google.com/presentation/d/1eOsphA-Ra73LsVOKslcAZuk7HRi6L_PHX8lwgRsDMUE/edit" TargetMode="External"/><Relationship Id="rId2" Type="http://schemas.openxmlformats.org/officeDocument/2006/relationships/notesSlide" Target="../notesSlides/notesSlide733.xml"/><Relationship Id="rId1" Type="http://schemas.openxmlformats.org/officeDocument/2006/relationships/slideLayout" Target="../slideLayouts/slideLayout14.xml"/><Relationship Id="rId4" Type="http://schemas.openxmlformats.org/officeDocument/2006/relationships/image" Target="../media/image190.png"/></Relationships>
</file>

<file path=ppt/slides/_rels/slide73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734.xml"/><Relationship Id="rId1" Type="http://schemas.openxmlformats.org/officeDocument/2006/relationships/slideLayout" Target="../slideLayouts/slideLayout15.xml"/></Relationships>
</file>

<file path=ppt/slides/_rels/slide735.xml.rels><?xml version="1.0" encoding="UTF-8" standalone="yes"?>
<Relationships xmlns="http://schemas.openxmlformats.org/package/2006/relationships"><Relationship Id="rId3" Type="http://schemas.openxmlformats.org/officeDocument/2006/relationships/hyperlink" Target="https://docs.google.com/presentation/d/161SSG9I9VD3Dxnv7YEp-Qu4bCT8ZWr60YdSGRfcEIFM/edit#slide=id.g120b44b0dae_0_606" TargetMode="External"/><Relationship Id="rId2" Type="http://schemas.openxmlformats.org/officeDocument/2006/relationships/notesSlide" Target="../notesSlides/notesSlide735.xml"/><Relationship Id="rId1" Type="http://schemas.openxmlformats.org/officeDocument/2006/relationships/slideLayout" Target="../slideLayouts/slideLayout15.xml"/><Relationship Id="rId6" Type="http://schemas.openxmlformats.org/officeDocument/2006/relationships/image" Target="../media/image346.png"/><Relationship Id="rId5" Type="http://schemas.openxmlformats.org/officeDocument/2006/relationships/hyperlink" Target="https://docs.google.com/presentation/d/11kW_IfK83Cygt1FoEyUWGPv8MmPInmNYqE4WQyfPzgE/edit#slide=id.g120b44b0dae_0_606" TargetMode="External"/><Relationship Id="rId4" Type="http://schemas.openxmlformats.org/officeDocument/2006/relationships/hyperlink" Target="https://docs.google.com/presentation/d/1DkeNmuwT25Tq1n6EpcWR-NfDRRHKIMCojuoaWMCfNOE/edit#slide=id.g120b44b0dae_0_606" TargetMode="Externa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736.xml"/><Relationship Id="rId1" Type="http://schemas.openxmlformats.org/officeDocument/2006/relationships/slideLayout" Target="../slideLayouts/slideLayout17.xml"/></Relationships>
</file>

<file path=ppt/slides/_rels/slide73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737.xml"/><Relationship Id="rId1" Type="http://schemas.openxmlformats.org/officeDocument/2006/relationships/slideLayout" Target="../slideLayouts/slideLayout14.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738.xml"/><Relationship Id="rId1" Type="http://schemas.openxmlformats.org/officeDocument/2006/relationships/slideLayout" Target="../slideLayouts/slideLayout13.xml"/></Relationships>
</file>

<file path=ppt/slides/_rels/slide7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0.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7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1.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7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2.xml"/><Relationship Id="rId1" Type="http://schemas.openxmlformats.org/officeDocument/2006/relationships/slideLayout" Target="../slideLayouts/slideLayout17.xml"/><Relationship Id="rId6" Type="http://schemas.openxmlformats.org/officeDocument/2006/relationships/slide" Target="slide764.xml"/><Relationship Id="rId5" Type="http://schemas.openxmlformats.org/officeDocument/2006/relationships/slide" Target="slide746.xml"/><Relationship Id="rId4" Type="http://schemas.openxmlformats.org/officeDocument/2006/relationships/image" Target="../media/image17.png"/></Relationships>
</file>

<file path=ppt/slides/_rels/slide7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3.xml"/><Relationship Id="rId1" Type="http://schemas.openxmlformats.org/officeDocument/2006/relationships/slideLayout" Target="../slideLayouts/slideLayout20.xml"/></Relationships>
</file>

<file path=ppt/slides/_rels/slide744.xml.rels><?xml version="1.0" encoding="UTF-8" standalone="yes"?>
<Relationships xmlns="http://schemas.openxmlformats.org/package/2006/relationships"><Relationship Id="rId2" Type="http://schemas.openxmlformats.org/officeDocument/2006/relationships/notesSlide" Target="../notesSlides/notesSlide744.xml"/><Relationship Id="rId1" Type="http://schemas.openxmlformats.org/officeDocument/2006/relationships/slideLayout" Target="../slideLayouts/slideLayout14.xml"/></Relationships>
</file>

<file path=ppt/slides/_rels/slide7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5.xml"/><Relationship Id="rId1" Type="http://schemas.openxmlformats.org/officeDocument/2006/relationships/slideLayout" Target="../slideLayouts/slideLayout14.xml"/></Relationships>
</file>

<file path=ppt/slides/_rels/slide746.xml.rels><?xml version="1.0" encoding="UTF-8" standalone="yes"?>
<Relationships xmlns="http://schemas.openxmlformats.org/package/2006/relationships"><Relationship Id="rId2" Type="http://schemas.openxmlformats.org/officeDocument/2006/relationships/notesSlide" Target="../notesSlides/notesSlide746.xml"/><Relationship Id="rId1" Type="http://schemas.openxmlformats.org/officeDocument/2006/relationships/slideLayout" Target="../slideLayouts/slideLayout17.xml"/></Relationships>
</file>

<file path=ppt/slides/_rels/slide74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747.xml"/><Relationship Id="rId1" Type="http://schemas.openxmlformats.org/officeDocument/2006/relationships/slideLayout" Target="../slideLayouts/slideLayout15.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748.xml"/><Relationship Id="rId1" Type="http://schemas.openxmlformats.org/officeDocument/2006/relationships/slideLayout" Target="../slideLayouts/slideLayout14.xml"/></Relationships>
</file>

<file path=ppt/slides/_rels/slide7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49.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50.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750.xml"/><Relationship Id="rId1" Type="http://schemas.openxmlformats.org/officeDocument/2006/relationships/slideLayout" Target="../slideLayouts/slideLayout19.xml"/></Relationships>
</file>

<file path=ppt/slides/_rels/slide7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751.xml"/><Relationship Id="rId1" Type="http://schemas.openxmlformats.org/officeDocument/2006/relationships/slideLayout" Target="../slideLayouts/slideLayout19.xml"/></Relationships>
</file>

<file path=ppt/slides/_rels/slide752.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752.xml"/><Relationship Id="rId1" Type="http://schemas.openxmlformats.org/officeDocument/2006/relationships/slideLayout" Target="../slideLayouts/slideLayout19.xml"/></Relationships>
</file>

<file path=ppt/slides/_rels/slide75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753.xml"/><Relationship Id="rId1" Type="http://schemas.openxmlformats.org/officeDocument/2006/relationships/slideLayout" Target="../slideLayouts/slideLayout15.xml"/></Relationships>
</file>

<file path=ppt/slides/_rels/slide754.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754.xml"/><Relationship Id="rId1" Type="http://schemas.openxmlformats.org/officeDocument/2006/relationships/slideLayout" Target="../slideLayouts/slideLayout19.xml"/></Relationships>
</file>

<file path=ppt/slides/_rels/slide75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755.xml"/><Relationship Id="rId1" Type="http://schemas.openxmlformats.org/officeDocument/2006/relationships/slideLayout" Target="../slideLayouts/slideLayout19.xml"/></Relationships>
</file>

<file path=ppt/slides/_rels/slide756.xml.rels><?xml version="1.0" encoding="UTF-8" standalone="yes"?>
<Relationships xmlns="http://schemas.openxmlformats.org/package/2006/relationships"><Relationship Id="rId2" Type="http://schemas.openxmlformats.org/officeDocument/2006/relationships/notesSlide" Target="../notesSlides/notesSlide756.xml"/><Relationship Id="rId1" Type="http://schemas.openxmlformats.org/officeDocument/2006/relationships/slideLayout" Target="../slideLayouts/slideLayout14.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757.xml"/><Relationship Id="rId1" Type="http://schemas.openxmlformats.org/officeDocument/2006/relationships/slideLayout" Target="../slideLayouts/slideLayout17.xml"/></Relationships>
</file>

<file path=ppt/slides/_rels/slide758.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758.xml"/><Relationship Id="rId1" Type="http://schemas.openxmlformats.org/officeDocument/2006/relationships/slideLayout" Target="../slideLayouts/slideLayout14.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75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0.xml"/><Relationship Id="rId1" Type="http://schemas.openxmlformats.org/officeDocument/2006/relationships/slideLayout" Target="../slideLayouts/slideLayout17.xml"/></Relationships>
</file>

<file path=ppt/slides/_rels/slide7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1.xml"/><Relationship Id="rId1" Type="http://schemas.openxmlformats.org/officeDocument/2006/relationships/slideLayout" Target="../slideLayouts/slideLayout14.xml"/></Relationships>
</file>

<file path=ppt/slides/_rels/slide7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2.xml"/><Relationship Id="rId1" Type="http://schemas.openxmlformats.org/officeDocument/2006/relationships/slideLayout" Target="../slideLayouts/slideLayout14.xml"/></Relationships>
</file>

<file path=ppt/slides/_rels/slide763.xml.rels><?xml version="1.0" encoding="UTF-8" standalone="yes"?>
<Relationships xmlns="http://schemas.openxmlformats.org/package/2006/relationships"><Relationship Id="rId2" Type="http://schemas.openxmlformats.org/officeDocument/2006/relationships/notesSlide" Target="../notesSlides/notesSlide763.xml"/><Relationship Id="rId1" Type="http://schemas.openxmlformats.org/officeDocument/2006/relationships/slideLayout" Target="../slideLayouts/slideLayout13.xml"/></Relationships>
</file>

<file path=ppt/slides/_rels/slide764.xml.rels><?xml version="1.0" encoding="UTF-8" standalone="yes"?>
<Relationships xmlns="http://schemas.openxmlformats.org/package/2006/relationships"><Relationship Id="rId2" Type="http://schemas.openxmlformats.org/officeDocument/2006/relationships/notesSlide" Target="../notesSlides/notesSlide764.xml"/><Relationship Id="rId1" Type="http://schemas.openxmlformats.org/officeDocument/2006/relationships/slideLayout" Target="../slideLayouts/slideLayout13.xml"/></Relationships>
</file>

<file path=ppt/slides/_rels/slide76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765.xml"/><Relationship Id="rId1" Type="http://schemas.openxmlformats.org/officeDocument/2006/relationships/slideLayout" Target="../slideLayouts/slideLayout19.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766.xml"/><Relationship Id="rId1" Type="http://schemas.openxmlformats.org/officeDocument/2006/relationships/slideLayout" Target="../slideLayouts/slideLayout14.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767.xml"/><Relationship Id="rId1" Type="http://schemas.openxmlformats.org/officeDocument/2006/relationships/slideLayout" Target="../slideLayouts/slideLayout14.xml"/></Relationships>
</file>

<file path=ppt/slides/_rels/slide768.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768.xml"/><Relationship Id="rId1" Type="http://schemas.openxmlformats.org/officeDocument/2006/relationships/slideLayout" Target="../slideLayouts/slideLayout15.xml"/></Relationships>
</file>

<file path=ppt/slides/_rels/slide769.xml.rels><?xml version="1.0" encoding="UTF-8" standalone="yes"?>
<Relationships xmlns="http://schemas.openxmlformats.org/package/2006/relationships"><Relationship Id="rId2" Type="http://schemas.openxmlformats.org/officeDocument/2006/relationships/notesSlide" Target="../notesSlides/notesSlide769.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70.xml.rels><?xml version="1.0" encoding="UTF-8" standalone="yes"?>
<Relationships xmlns="http://schemas.openxmlformats.org/package/2006/relationships"><Relationship Id="rId2" Type="http://schemas.openxmlformats.org/officeDocument/2006/relationships/notesSlide" Target="../notesSlides/notesSlide770.xml"/><Relationship Id="rId1" Type="http://schemas.openxmlformats.org/officeDocument/2006/relationships/slideLayout" Target="../slideLayouts/slideLayout18.xml"/></Relationships>
</file>

<file path=ppt/slides/_rels/slide77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71.xml"/><Relationship Id="rId1" Type="http://schemas.openxmlformats.org/officeDocument/2006/relationships/slideLayout" Target="../slideLayouts/slideLayout15.xml"/><Relationship Id="rId4" Type="http://schemas.openxmlformats.org/officeDocument/2006/relationships/image" Target="../media/image358.png"/></Relationships>
</file>

<file path=ppt/slides/_rels/slide7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72.xml"/><Relationship Id="rId1" Type="http://schemas.openxmlformats.org/officeDocument/2006/relationships/slideLayout" Target="../slideLayouts/slideLayout19.xml"/><Relationship Id="rId4" Type="http://schemas.openxmlformats.org/officeDocument/2006/relationships/image" Target="../media/image359.png"/></Relationships>
</file>

<file path=ppt/slides/_rels/slide77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73.xml"/><Relationship Id="rId1" Type="http://schemas.openxmlformats.org/officeDocument/2006/relationships/slideLayout" Target="../slideLayouts/slideLayout19.xml"/><Relationship Id="rId5" Type="http://schemas.openxmlformats.org/officeDocument/2006/relationships/image" Target="../media/image361.png"/><Relationship Id="rId4" Type="http://schemas.openxmlformats.org/officeDocument/2006/relationships/image" Target="../media/image360.png"/></Relationships>
</file>

<file path=ppt/slides/_rels/slide77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74.xml"/><Relationship Id="rId1" Type="http://schemas.openxmlformats.org/officeDocument/2006/relationships/slideLayout" Target="../slideLayouts/slideLayout19.xml"/><Relationship Id="rId4" Type="http://schemas.openxmlformats.org/officeDocument/2006/relationships/image" Target="../media/image362.png"/></Relationships>
</file>

<file path=ppt/slides/_rels/slide775.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775.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776.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776.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365.png"/></Relationships>
</file>

<file path=ppt/slides/_rels/slide777.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777.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365.png"/></Relationships>
</file>

<file path=ppt/slides/_rels/slide778.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778.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7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79.xml"/><Relationship Id="rId1" Type="http://schemas.openxmlformats.org/officeDocument/2006/relationships/slideLayout" Target="../slideLayouts/slideLayout15.xml"/><Relationship Id="rId4" Type="http://schemas.openxmlformats.org/officeDocument/2006/relationships/image" Target="../media/image36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2.xml"/></Relationships>
</file>

<file path=ppt/slides/_rels/slide780.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780.xml"/><Relationship Id="rId1" Type="http://schemas.openxmlformats.org/officeDocument/2006/relationships/slideLayout" Target="../slideLayouts/slideLayout14.xml"/><Relationship Id="rId5" Type="http://schemas.openxmlformats.org/officeDocument/2006/relationships/image" Target="../media/image196.png"/><Relationship Id="rId4" Type="http://schemas.openxmlformats.org/officeDocument/2006/relationships/image" Target="../media/image369.png"/></Relationships>
</file>

<file path=ppt/slides/_rels/slide78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81.xml"/><Relationship Id="rId1" Type="http://schemas.openxmlformats.org/officeDocument/2006/relationships/slideLayout" Target="../slideLayouts/slideLayout19.xml"/><Relationship Id="rId4" Type="http://schemas.openxmlformats.org/officeDocument/2006/relationships/image" Target="../media/image370.png"/></Relationships>
</file>

<file path=ppt/slides/_rels/slide78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782.xml"/><Relationship Id="rId1" Type="http://schemas.openxmlformats.org/officeDocument/2006/relationships/slideLayout" Target="../slideLayouts/slideLayout14.xml"/></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783.xml"/><Relationship Id="rId1" Type="http://schemas.openxmlformats.org/officeDocument/2006/relationships/slideLayout" Target="../slideLayouts/slideLayout17.xml"/></Relationships>
</file>

<file path=ppt/slides/_rels/slide784.xml.rels><?xml version="1.0" encoding="UTF-8" standalone="yes"?>
<Relationships xmlns="http://schemas.openxmlformats.org/package/2006/relationships"><Relationship Id="rId2" Type="http://schemas.openxmlformats.org/officeDocument/2006/relationships/notesSlide" Target="../notesSlides/notesSlide784.xml"/><Relationship Id="rId1" Type="http://schemas.openxmlformats.org/officeDocument/2006/relationships/slideLayout" Target="../slideLayouts/slideLayout22.xml"/></Relationships>
</file>

<file path=ppt/slides/_rels/slide785.xml.rels><?xml version="1.0" encoding="UTF-8" standalone="yes"?>
<Relationships xmlns="http://schemas.openxmlformats.org/package/2006/relationships"><Relationship Id="rId2" Type="http://schemas.openxmlformats.org/officeDocument/2006/relationships/notesSlide" Target="../notesSlides/notesSlide785.xml"/><Relationship Id="rId1" Type="http://schemas.openxmlformats.org/officeDocument/2006/relationships/slideLayout" Target="../slideLayouts/slideLayout14.xml"/></Relationships>
</file>

<file path=ppt/slides/_rels/slide78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786.xml"/><Relationship Id="rId1" Type="http://schemas.openxmlformats.org/officeDocument/2006/relationships/slideLayout" Target="../slideLayouts/slideLayout19.xml"/></Relationships>
</file>

<file path=ppt/slides/_rels/slide78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787.xml"/><Relationship Id="rId1" Type="http://schemas.openxmlformats.org/officeDocument/2006/relationships/slideLayout" Target="../slideLayouts/slideLayout19.xml"/></Relationships>
</file>

<file path=ppt/slides/_rels/slide78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788.xml"/><Relationship Id="rId1" Type="http://schemas.openxmlformats.org/officeDocument/2006/relationships/slideLayout" Target="../slideLayouts/slideLayout19.xml"/><Relationship Id="rId4" Type="http://schemas.openxmlformats.org/officeDocument/2006/relationships/image" Target="../media/image375.png"/></Relationships>
</file>

<file path=ppt/slides/_rels/slide7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89.xml"/><Relationship Id="rId1" Type="http://schemas.openxmlformats.org/officeDocument/2006/relationships/slideLayout" Target="../slideLayouts/slideLayout29.xml"/><Relationship Id="rId6" Type="http://schemas.openxmlformats.org/officeDocument/2006/relationships/slide" Target="slide815.xml"/><Relationship Id="rId5" Type="http://schemas.openxmlformats.org/officeDocument/2006/relationships/slide" Target="slide793.xml"/><Relationship Id="rId4" Type="http://schemas.openxmlformats.org/officeDocument/2006/relationships/image" Target="../media/image17.png"/></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7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90.xml"/><Relationship Id="rId1" Type="http://schemas.openxmlformats.org/officeDocument/2006/relationships/slideLayout" Target="../slideLayouts/slideLayout20.xml"/></Relationships>
</file>

<file path=ppt/slides/_rels/slide791.xml.rels><?xml version="1.0" encoding="UTF-8" standalone="yes"?>
<Relationships xmlns="http://schemas.openxmlformats.org/package/2006/relationships"><Relationship Id="rId2" Type="http://schemas.openxmlformats.org/officeDocument/2006/relationships/notesSlide" Target="../notesSlides/notesSlide791.xml"/><Relationship Id="rId1" Type="http://schemas.openxmlformats.org/officeDocument/2006/relationships/slideLayout" Target="../slideLayouts/slideLayout14.xml"/></Relationships>
</file>

<file path=ppt/slides/_rels/slide7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92.xml"/><Relationship Id="rId1" Type="http://schemas.openxmlformats.org/officeDocument/2006/relationships/slideLayout" Target="../slideLayouts/slideLayout14.xml"/></Relationships>
</file>

<file path=ppt/slides/_rels/slide793.xml.rels><?xml version="1.0" encoding="UTF-8" standalone="yes"?>
<Relationships xmlns="http://schemas.openxmlformats.org/package/2006/relationships"><Relationship Id="rId2" Type="http://schemas.openxmlformats.org/officeDocument/2006/relationships/notesSlide" Target="../notesSlides/notesSlide793.xml"/><Relationship Id="rId1" Type="http://schemas.openxmlformats.org/officeDocument/2006/relationships/slideLayout" Target="../slideLayouts/slideLayout17.xml"/></Relationships>
</file>

<file path=ppt/slides/_rels/slide794.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794.xml"/><Relationship Id="rId1" Type="http://schemas.openxmlformats.org/officeDocument/2006/relationships/slideLayout" Target="../slideLayouts/slideLayout15.xml"/></Relationships>
</file>

<file path=ppt/slides/_rels/slide795.xml.rels><?xml version="1.0" encoding="UTF-8" standalone="yes"?>
<Relationships xmlns="http://schemas.openxmlformats.org/package/2006/relationships"><Relationship Id="rId2" Type="http://schemas.openxmlformats.org/officeDocument/2006/relationships/notesSlide" Target="../notesSlides/notesSlide795.xml"/><Relationship Id="rId1" Type="http://schemas.openxmlformats.org/officeDocument/2006/relationships/slideLayout" Target="../slideLayouts/slideLayout14.xml"/></Relationships>
</file>

<file path=ppt/slides/_rels/slide796.xml.rels><?xml version="1.0" encoding="UTF-8" standalone="yes"?>
<Relationships xmlns="http://schemas.openxmlformats.org/package/2006/relationships"><Relationship Id="rId3" Type="http://schemas.openxmlformats.org/officeDocument/2006/relationships/hyperlink" Target="https://www.mongodb.com/docs/manual/meta/aggregation-quick-reference/" TargetMode="External"/><Relationship Id="rId2" Type="http://schemas.openxmlformats.org/officeDocument/2006/relationships/notesSlide" Target="../notesSlides/notesSlide796.xml"/><Relationship Id="rId1" Type="http://schemas.openxmlformats.org/officeDocument/2006/relationships/slideLayout" Target="../slideLayouts/slideLayout14.xml"/></Relationships>
</file>

<file path=ppt/slides/_rels/slide797.xml.rels><?xml version="1.0" encoding="UTF-8" standalone="yes"?>
<Relationships xmlns="http://schemas.openxmlformats.org/package/2006/relationships"><Relationship Id="rId3" Type="http://schemas.openxmlformats.org/officeDocument/2006/relationships/hyperlink" Target="https://www.mongodb.com/docs/manual/meta/aggregation-quick-reference/" TargetMode="External"/><Relationship Id="rId2" Type="http://schemas.openxmlformats.org/officeDocument/2006/relationships/notesSlide" Target="../notesSlides/notesSlide797.xml"/><Relationship Id="rId1" Type="http://schemas.openxmlformats.org/officeDocument/2006/relationships/slideLayout" Target="../slideLayouts/slideLayout14.xml"/></Relationships>
</file>

<file path=ppt/slides/_rels/slide7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8.xml"/><Relationship Id="rId1" Type="http://schemas.openxmlformats.org/officeDocument/2006/relationships/slideLayout" Target="../slideLayouts/slideLayout17.xml"/></Relationships>
</file>

<file path=ppt/slides/_rels/slide799.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799.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00.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800.xml"/><Relationship Id="rId1" Type="http://schemas.openxmlformats.org/officeDocument/2006/relationships/slideLayout" Target="../slideLayouts/slideLayout19.xml"/></Relationships>
</file>

<file path=ppt/slides/_rels/slide801.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801.xml"/><Relationship Id="rId1" Type="http://schemas.openxmlformats.org/officeDocument/2006/relationships/slideLayout" Target="../slideLayouts/slideLayout15.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802.xml"/><Relationship Id="rId1" Type="http://schemas.openxmlformats.org/officeDocument/2006/relationships/slideLayout" Target="../slideLayouts/slideLayout14.xml"/></Relationships>
</file>

<file path=ppt/slides/_rels/slide80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803.xml"/><Relationship Id="rId1" Type="http://schemas.openxmlformats.org/officeDocument/2006/relationships/slideLayout" Target="../slideLayouts/slideLayout19.xml"/></Relationships>
</file>

<file path=ppt/slides/_rels/slide804.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804.xml"/><Relationship Id="rId1" Type="http://schemas.openxmlformats.org/officeDocument/2006/relationships/slideLayout" Target="../slideLayouts/slideLayout15.xml"/></Relationships>
</file>

<file path=ppt/slides/_rels/slide80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805.xml"/><Relationship Id="rId1" Type="http://schemas.openxmlformats.org/officeDocument/2006/relationships/slideLayout" Target="../slideLayouts/slideLayout19.xml"/></Relationships>
</file>

<file path=ppt/slides/_rels/slide806.xml.rels><?xml version="1.0" encoding="UTF-8" standalone="yes"?>
<Relationships xmlns="http://schemas.openxmlformats.org/package/2006/relationships"><Relationship Id="rId2" Type="http://schemas.openxmlformats.org/officeDocument/2006/relationships/notesSlide" Target="../notesSlides/notesSlide806.xml"/><Relationship Id="rId1" Type="http://schemas.openxmlformats.org/officeDocument/2006/relationships/slideLayout" Target="../slideLayouts/slideLayout14.xml"/></Relationships>
</file>

<file path=ppt/slides/_rels/slide807.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807.xml"/><Relationship Id="rId1" Type="http://schemas.openxmlformats.org/officeDocument/2006/relationships/slideLayout" Target="../slideLayouts/slideLayout19.xml"/></Relationships>
</file>

<file path=ppt/slides/_rels/slide808.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808.xml"/><Relationship Id="rId1" Type="http://schemas.openxmlformats.org/officeDocument/2006/relationships/slideLayout" Target="../slideLayouts/slideLayout19.xml"/></Relationships>
</file>

<file path=ppt/slides/_rels/slide809.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809.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0.xml"/><Relationship Id="rId1" Type="http://schemas.openxmlformats.org/officeDocument/2006/relationships/slideLayout" Target="../slideLayouts/slideLayout17.xml"/></Relationships>
</file>

<file path=ppt/slides/_rels/slide8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1.xml"/><Relationship Id="rId1" Type="http://schemas.openxmlformats.org/officeDocument/2006/relationships/slideLayout" Target="../slideLayouts/slideLayout1.xml"/></Relationships>
</file>

<file path=ppt/slides/_rels/slide8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8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814.xml.rels><?xml version="1.0" encoding="UTF-8" standalone="yes"?>
<Relationships xmlns="http://schemas.openxmlformats.org/package/2006/relationships"><Relationship Id="rId2" Type="http://schemas.openxmlformats.org/officeDocument/2006/relationships/notesSlide" Target="../notesSlides/notesSlide814.xml"/><Relationship Id="rId1" Type="http://schemas.openxmlformats.org/officeDocument/2006/relationships/slideLayout" Target="../slideLayouts/slideLayout13.xml"/></Relationships>
</file>

<file path=ppt/slides/_rels/slide815.xml.rels><?xml version="1.0" encoding="UTF-8" standalone="yes"?>
<Relationships xmlns="http://schemas.openxmlformats.org/package/2006/relationships"><Relationship Id="rId2" Type="http://schemas.openxmlformats.org/officeDocument/2006/relationships/notesSlide" Target="../notesSlides/notesSlide815.xml"/><Relationship Id="rId1" Type="http://schemas.openxmlformats.org/officeDocument/2006/relationships/slideLayout" Target="../slideLayouts/slideLayout13.xml"/></Relationships>
</file>

<file path=ppt/slides/_rels/slide816.xml.rels><?xml version="1.0" encoding="UTF-8" standalone="yes"?>
<Relationships xmlns="http://schemas.openxmlformats.org/package/2006/relationships"><Relationship Id="rId2" Type="http://schemas.openxmlformats.org/officeDocument/2006/relationships/notesSlide" Target="../notesSlides/notesSlide816.xml"/><Relationship Id="rId1" Type="http://schemas.openxmlformats.org/officeDocument/2006/relationships/slideLayout" Target="../slideLayouts/slideLayout14.xml"/></Relationships>
</file>

<file path=ppt/slides/_rels/slide817.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817.xml"/><Relationship Id="rId1" Type="http://schemas.openxmlformats.org/officeDocument/2006/relationships/slideLayout" Target="../slideLayouts/slideLayout19.xml"/></Relationships>
</file>

<file path=ppt/slides/_rels/slide818.xml.rels><?xml version="1.0" encoding="UTF-8" standalone="yes"?>
<Relationships xmlns="http://schemas.openxmlformats.org/package/2006/relationships"><Relationship Id="rId2" Type="http://schemas.openxmlformats.org/officeDocument/2006/relationships/notesSlide" Target="../notesSlides/notesSlide818.xml"/><Relationship Id="rId1" Type="http://schemas.openxmlformats.org/officeDocument/2006/relationships/slideLayout" Target="../slideLayouts/slideLayout21.xml"/></Relationships>
</file>

<file path=ppt/slides/_rels/slide81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819.xml"/><Relationship Id="rId1" Type="http://schemas.openxmlformats.org/officeDocument/2006/relationships/slideLayout" Target="../slideLayouts/slideLayout15.xml"/><Relationship Id="rId4" Type="http://schemas.openxmlformats.org/officeDocument/2006/relationships/image" Target="../media/image388.png"/></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20.xml.rels><?xml version="1.0" encoding="UTF-8" standalone="yes"?>
<Relationships xmlns="http://schemas.openxmlformats.org/package/2006/relationships"><Relationship Id="rId2" Type="http://schemas.openxmlformats.org/officeDocument/2006/relationships/notesSlide" Target="../notesSlides/notesSlide820.xml"/><Relationship Id="rId1" Type="http://schemas.openxmlformats.org/officeDocument/2006/relationships/slideLayout" Target="../slideLayouts/slideLayout14.xml"/></Relationships>
</file>

<file path=ppt/slides/_rels/slide821.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821.xml"/><Relationship Id="rId1" Type="http://schemas.openxmlformats.org/officeDocument/2006/relationships/slideLayout" Target="../slideLayouts/slideLayout19.xml"/></Relationships>
</file>

<file path=ppt/slides/_rels/slide82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822.xml"/><Relationship Id="rId1" Type="http://schemas.openxmlformats.org/officeDocument/2006/relationships/slideLayout" Target="../slideLayouts/slideLayout19.xml"/></Relationships>
</file>

<file path=ppt/slides/_rels/slide82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823.xml"/><Relationship Id="rId1" Type="http://schemas.openxmlformats.org/officeDocument/2006/relationships/slideLayout" Target="../slideLayouts/slideLayout19.xml"/></Relationships>
</file>

<file path=ppt/slides/_rels/slide82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824.xml"/><Relationship Id="rId1" Type="http://schemas.openxmlformats.org/officeDocument/2006/relationships/slideLayout" Target="../slideLayouts/slideLayout14.xml"/><Relationship Id="rId4" Type="http://schemas.openxmlformats.org/officeDocument/2006/relationships/image" Target="../media/image393.png"/></Relationships>
</file>

<file path=ppt/slides/_rels/slide8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25.xml"/><Relationship Id="rId1" Type="http://schemas.openxmlformats.org/officeDocument/2006/relationships/slideLayout" Target="../slideLayouts/slideLayout17.xml"/></Relationships>
</file>

<file path=ppt/slides/_rels/slide8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6.xml"/><Relationship Id="rId1" Type="http://schemas.openxmlformats.org/officeDocument/2006/relationships/slideLayout" Target="../slideLayouts/slideLayout23.xml"/></Relationships>
</file>

<file path=ppt/slides/_rels/slide8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7.xml"/><Relationship Id="rId1" Type="http://schemas.openxmlformats.org/officeDocument/2006/relationships/slideLayout" Target="../slideLayouts/slideLayout14.xml"/></Relationships>
</file>

<file path=ppt/slides/_rels/slide8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8.xml"/><Relationship Id="rId1" Type="http://schemas.openxmlformats.org/officeDocument/2006/relationships/slideLayout" Target="../slideLayouts/slideLayout1.xml"/></Relationships>
</file>

<file path=ppt/slides/_rels/slide8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2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8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0.xml"/><Relationship Id="rId1" Type="http://schemas.openxmlformats.org/officeDocument/2006/relationships/slideLayout" Target="../slideLayouts/slideLayout14.xml"/></Relationships>
</file>

<file path=ppt/slides/_rels/slide8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1.xml"/><Relationship Id="rId1" Type="http://schemas.openxmlformats.org/officeDocument/2006/relationships/slideLayout" Target="../slideLayouts/slideLayout14.xml"/></Relationships>
</file>

<file path=ppt/slides/_rels/slide8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2.xml"/><Relationship Id="rId1" Type="http://schemas.openxmlformats.org/officeDocument/2006/relationships/slideLayout" Target="../slideLayouts/slideLayout14.xml"/></Relationships>
</file>

<file path=ppt/slides/_rels/slide8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33.xml"/><Relationship Id="rId1" Type="http://schemas.openxmlformats.org/officeDocument/2006/relationships/slideLayout" Target="../slideLayouts/slideLayout14.xml"/></Relationships>
</file>

<file path=ppt/slides/_rels/slide8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34.xml"/><Relationship Id="rId1" Type="http://schemas.openxmlformats.org/officeDocument/2006/relationships/slideLayout" Target="../slideLayouts/slideLayout30.xml"/><Relationship Id="rId6" Type="http://schemas.openxmlformats.org/officeDocument/2006/relationships/slide" Target="slide860.xml"/><Relationship Id="rId5" Type="http://schemas.openxmlformats.org/officeDocument/2006/relationships/slide" Target="slide837.xml"/><Relationship Id="rId4" Type="http://schemas.openxmlformats.org/officeDocument/2006/relationships/image" Target="../media/image17.png"/></Relationships>
</file>

<file path=ppt/slides/_rels/slide8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5.xml"/><Relationship Id="rId1" Type="http://schemas.openxmlformats.org/officeDocument/2006/relationships/slideLayout" Target="../slideLayouts/slideLayout29.xml"/></Relationships>
</file>

<file path=ppt/slides/_rels/slide8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36.xml"/><Relationship Id="rId1" Type="http://schemas.openxmlformats.org/officeDocument/2006/relationships/slideLayout" Target="../slideLayouts/slideLayout14.xml"/></Relationships>
</file>

<file path=ppt/slides/_rels/slide837.xml.rels><?xml version="1.0" encoding="UTF-8" standalone="yes"?>
<Relationships xmlns="http://schemas.openxmlformats.org/package/2006/relationships"><Relationship Id="rId2" Type="http://schemas.openxmlformats.org/officeDocument/2006/relationships/notesSlide" Target="../notesSlides/notesSlide837.xml"/><Relationship Id="rId1" Type="http://schemas.openxmlformats.org/officeDocument/2006/relationships/slideLayout" Target="../slideLayouts/slideLayout17.xml"/></Relationships>
</file>

<file path=ppt/slides/_rels/slide838.xml.rels><?xml version="1.0" encoding="UTF-8" standalone="yes"?>
<Relationships xmlns="http://schemas.openxmlformats.org/package/2006/relationships"><Relationship Id="rId2" Type="http://schemas.openxmlformats.org/officeDocument/2006/relationships/notesSlide" Target="../notesSlides/notesSlide838.xml"/><Relationship Id="rId1" Type="http://schemas.openxmlformats.org/officeDocument/2006/relationships/slideLayout" Target="../slideLayouts/slideLayout14.xml"/></Relationships>
</file>

<file path=ppt/slides/_rels/slide839.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839.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40.xml.rels><?xml version="1.0" encoding="UTF-8" standalone="yes"?>
<Relationships xmlns="http://schemas.openxmlformats.org/package/2006/relationships"><Relationship Id="rId2" Type="http://schemas.openxmlformats.org/officeDocument/2006/relationships/notesSlide" Target="../notesSlides/notesSlide840.xml"/><Relationship Id="rId1" Type="http://schemas.openxmlformats.org/officeDocument/2006/relationships/slideLayout" Target="../slideLayouts/slideLayout17.xml"/></Relationships>
</file>

<file path=ppt/slides/_rels/slide841.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841.xml"/><Relationship Id="rId1" Type="http://schemas.openxmlformats.org/officeDocument/2006/relationships/slideLayout" Target="../slideLayouts/slideLayout14.xml"/><Relationship Id="rId5" Type="http://schemas.openxmlformats.org/officeDocument/2006/relationships/image" Target="../media/image397.png"/><Relationship Id="rId4" Type="http://schemas.openxmlformats.org/officeDocument/2006/relationships/image" Target="../media/image396.png"/></Relationships>
</file>

<file path=ppt/slides/_rels/slide842.xml.rels><?xml version="1.0" encoding="UTF-8" standalone="yes"?>
<Relationships xmlns="http://schemas.openxmlformats.org/package/2006/relationships"><Relationship Id="rId2" Type="http://schemas.openxmlformats.org/officeDocument/2006/relationships/notesSlide" Target="../notesSlides/notesSlide842.xml"/><Relationship Id="rId1" Type="http://schemas.openxmlformats.org/officeDocument/2006/relationships/slideLayout" Target="../slideLayouts/slideLayout17.xml"/></Relationships>
</file>

<file path=ppt/slides/_rels/slide843.xml.rels><?xml version="1.0" encoding="UTF-8" standalone="yes"?>
<Relationships xmlns="http://schemas.openxmlformats.org/package/2006/relationships"><Relationship Id="rId2" Type="http://schemas.openxmlformats.org/officeDocument/2006/relationships/notesSlide" Target="../notesSlides/notesSlide843.xml"/><Relationship Id="rId1" Type="http://schemas.openxmlformats.org/officeDocument/2006/relationships/slideLayout" Target="../slideLayouts/slideLayout18.xml"/></Relationships>
</file>

<file path=ppt/slides/_rels/slide844.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844.xml"/><Relationship Id="rId1" Type="http://schemas.openxmlformats.org/officeDocument/2006/relationships/slideLayout" Target="../slideLayouts/slideLayout14.xml"/><Relationship Id="rId4" Type="http://schemas.openxmlformats.org/officeDocument/2006/relationships/image" Target="../media/image399.png"/></Relationships>
</file>

<file path=ppt/slides/_rels/slide845.xml.rels><?xml version="1.0" encoding="UTF-8" standalone="yes"?>
<Relationships xmlns="http://schemas.openxmlformats.org/package/2006/relationships"><Relationship Id="rId2" Type="http://schemas.openxmlformats.org/officeDocument/2006/relationships/notesSlide" Target="../notesSlides/notesSlide845.xml"/><Relationship Id="rId1" Type="http://schemas.openxmlformats.org/officeDocument/2006/relationships/slideLayout" Target="../slideLayouts/slideLayout16.xml"/></Relationships>
</file>

<file path=ppt/slides/_rels/slide846.xml.rels><?xml version="1.0" encoding="UTF-8" standalone="yes"?>
<Relationships xmlns="http://schemas.openxmlformats.org/package/2006/relationships"><Relationship Id="rId2" Type="http://schemas.openxmlformats.org/officeDocument/2006/relationships/notesSlide" Target="../notesSlides/notesSlide846.xml"/><Relationship Id="rId1" Type="http://schemas.openxmlformats.org/officeDocument/2006/relationships/slideLayout" Target="../slideLayouts/slideLayout14.xml"/></Relationships>
</file>

<file path=ppt/slides/_rels/slide8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847.xml"/><Relationship Id="rId1" Type="http://schemas.openxmlformats.org/officeDocument/2006/relationships/slideLayout" Target="../slideLayouts/slideLayout19.xml"/></Relationships>
</file>

<file path=ppt/slides/_rels/slide848.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848.xml"/><Relationship Id="rId1" Type="http://schemas.openxmlformats.org/officeDocument/2006/relationships/slideLayout" Target="../slideLayouts/slideLayout19.xml"/></Relationships>
</file>

<file path=ppt/slides/_rels/slide849.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849.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85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850.xml"/><Relationship Id="rId1" Type="http://schemas.openxmlformats.org/officeDocument/2006/relationships/slideLayout" Target="../slideLayouts/slideLayout19.xml"/></Relationships>
</file>

<file path=ppt/slides/_rels/slide851.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851.xml"/><Relationship Id="rId1" Type="http://schemas.openxmlformats.org/officeDocument/2006/relationships/slideLayout" Target="../slideLayouts/slideLayout19.xml"/></Relationships>
</file>

<file path=ppt/slides/_rels/slide852.xml.rels><?xml version="1.0" encoding="UTF-8" standalone="yes"?>
<Relationships xmlns="http://schemas.openxmlformats.org/package/2006/relationships"><Relationship Id="rId2" Type="http://schemas.openxmlformats.org/officeDocument/2006/relationships/notesSlide" Target="../notesSlides/notesSlide852.xml"/><Relationship Id="rId1" Type="http://schemas.openxmlformats.org/officeDocument/2006/relationships/slideLayout" Target="../slideLayouts/slideLayout16.xml"/></Relationships>
</file>

<file path=ppt/slides/_rels/slide853.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853.xml"/><Relationship Id="rId1" Type="http://schemas.openxmlformats.org/officeDocument/2006/relationships/slideLayout" Target="../slideLayouts/slideLayout15.xml"/><Relationship Id="rId4" Type="http://schemas.openxmlformats.org/officeDocument/2006/relationships/image" Target="../media/image406.png"/></Relationships>
</file>

<file path=ppt/slides/_rels/slide854.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854.xml"/><Relationship Id="rId1" Type="http://schemas.openxmlformats.org/officeDocument/2006/relationships/slideLayout" Target="../slideLayouts/slideLayout14.xml"/></Relationships>
</file>

<file path=ppt/slides/_rels/slide855.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855.xml"/><Relationship Id="rId1" Type="http://schemas.openxmlformats.org/officeDocument/2006/relationships/slideLayout" Target="../slideLayouts/slideLayout14.xml"/></Relationships>
</file>

<file path=ppt/slides/_rels/slide85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856.xml"/><Relationship Id="rId1" Type="http://schemas.openxmlformats.org/officeDocument/2006/relationships/slideLayout" Target="../slideLayouts/slideLayout19.xml"/></Relationships>
</file>

<file path=ppt/slides/_rels/slide8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7.xml"/><Relationship Id="rId1" Type="http://schemas.openxmlformats.org/officeDocument/2006/relationships/slideLayout" Target="../slideLayouts/slideLayout1.xml"/></Relationships>
</file>

<file path=ppt/slides/_rels/slide8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8.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859.xml.rels><?xml version="1.0" encoding="UTF-8" standalone="yes"?>
<Relationships xmlns="http://schemas.openxmlformats.org/package/2006/relationships"><Relationship Id="rId2" Type="http://schemas.openxmlformats.org/officeDocument/2006/relationships/notesSlide" Target="../notesSlides/notesSlide859.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6.xml"/><Relationship Id="rId1" Type="http://schemas.openxmlformats.org/officeDocument/2006/relationships/slideLayout" Target="../slideLayouts/slideLayout17.xml"/><Relationship Id="rId5" Type="http://schemas.openxmlformats.org/officeDocument/2006/relationships/slide" Target="slide89.xml"/><Relationship Id="rId4" Type="http://schemas.openxmlformats.org/officeDocument/2006/relationships/image" Target="../media/image17.png"/></Relationships>
</file>

<file path=ppt/slides/_rels/slide860.xml.rels><?xml version="1.0" encoding="UTF-8" standalone="yes"?>
<Relationships xmlns="http://schemas.openxmlformats.org/package/2006/relationships"><Relationship Id="rId2" Type="http://schemas.openxmlformats.org/officeDocument/2006/relationships/notesSlide" Target="../notesSlides/notesSlide860.xml"/><Relationship Id="rId1" Type="http://schemas.openxmlformats.org/officeDocument/2006/relationships/slideLayout" Target="../slideLayouts/slideLayout17.xml"/></Relationships>
</file>

<file path=ppt/slides/_rels/slide861.xml.rels><?xml version="1.0" encoding="UTF-8" standalone="yes"?>
<Relationships xmlns="http://schemas.openxmlformats.org/package/2006/relationships"><Relationship Id="rId2" Type="http://schemas.openxmlformats.org/officeDocument/2006/relationships/notesSlide" Target="../notesSlides/notesSlide861.xml"/><Relationship Id="rId1" Type="http://schemas.openxmlformats.org/officeDocument/2006/relationships/slideLayout" Target="../slideLayouts/slideLayout14.xml"/></Relationships>
</file>

<file path=ppt/slides/_rels/slide862.xml.rels><?xml version="1.0" encoding="UTF-8" standalone="yes"?>
<Relationships xmlns="http://schemas.openxmlformats.org/package/2006/relationships"><Relationship Id="rId2" Type="http://schemas.openxmlformats.org/officeDocument/2006/relationships/notesSlide" Target="../notesSlides/notesSlide862.xml"/><Relationship Id="rId1" Type="http://schemas.openxmlformats.org/officeDocument/2006/relationships/slideLayout" Target="../slideLayouts/slideLayout14.xml"/></Relationships>
</file>

<file path=ppt/slides/_rels/slide86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863.xml"/><Relationship Id="rId1" Type="http://schemas.openxmlformats.org/officeDocument/2006/relationships/slideLayout" Target="../slideLayouts/slideLayout14.xml"/></Relationships>
</file>

<file path=ppt/slides/_rels/slide864.xml.rels><?xml version="1.0" encoding="UTF-8" standalone="yes"?>
<Relationships xmlns="http://schemas.openxmlformats.org/package/2006/relationships"><Relationship Id="rId2" Type="http://schemas.openxmlformats.org/officeDocument/2006/relationships/notesSlide" Target="../notesSlides/notesSlide864.xml"/><Relationship Id="rId1" Type="http://schemas.openxmlformats.org/officeDocument/2006/relationships/slideLayout" Target="../slideLayouts/slideLayout14.xml"/></Relationships>
</file>

<file path=ppt/slides/_rels/slide865.xml.rels><?xml version="1.0" encoding="UTF-8" standalone="yes"?>
<Relationships xmlns="http://schemas.openxmlformats.org/package/2006/relationships"><Relationship Id="rId2" Type="http://schemas.openxmlformats.org/officeDocument/2006/relationships/notesSlide" Target="../notesSlides/notesSlide865.xml"/><Relationship Id="rId1" Type="http://schemas.openxmlformats.org/officeDocument/2006/relationships/slideLayout" Target="../slideLayouts/slideLayout21.xml"/></Relationships>
</file>

<file path=ppt/slides/_rels/slide866.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866.xml"/><Relationship Id="rId1" Type="http://schemas.openxmlformats.org/officeDocument/2006/relationships/slideLayout" Target="../slideLayouts/slideLayout19.xml"/></Relationships>
</file>

<file path=ppt/slides/_rels/slide86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867.xml"/><Relationship Id="rId1" Type="http://schemas.openxmlformats.org/officeDocument/2006/relationships/slideLayout" Target="../slideLayouts/slideLayout19.xml"/><Relationship Id="rId4" Type="http://schemas.openxmlformats.org/officeDocument/2006/relationships/image" Target="../media/image412.png"/></Relationships>
</file>

<file path=ppt/slides/_rels/slide868.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868.xml"/><Relationship Id="rId1" Type="http://schemas.openxmlformats.org/officeDocument/2006/relationships/slideLayout" Target="../slideLayouts/slideLayout19.xml"/></Relationships>
</file>

<file path=ppt/slides/_rels/slide869.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869.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20.xml"/></Relationships>
</file>

<file path=ppt/slides/_rels/slide870.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870.xml"/><Relationship Id="rId1" Type="http://schemas.openxmlformats.org/officeDocument/2006/relationships/slideLayout" Target="../slideLayouts/slideLayout19.xml"/></Relationships>
</file>

<file path=ppt/slides/_rels/slide87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871.xml"/><Relationship Id="rId1" Type="http://schemas.openxmlformats.org/officeDocument/2006/relationships/slideLayout" Target="../slideLayouts/slideLayout19.xml"/><Relationship Id="rId4" Type="http://schemas.openxmlformats.org/officeDocument/2006/relationships/image" Target="../media/image417.png"/></Relationships>
</file>

<file path=ppt/slides/_rels/slide87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872.xml"/><Relationship Id="rId1" Type="http://schemas.openxmlformats.org/officeDocument/2006/relationships/slideLayout" Target="../slideLayouts/slideLayout18.xml"/></Relationships>
</file>

<file path=ppt/slides/_rels/slide873.xml.rels><?xml version="1.0" encoding="UTF-8" standalone="yes"?>
<Relationships xmlns="http://schemas.openxmlformats.org/package/2006/relationships"><Relationship Id="rId2" Type="http://schemas.openxmlformats.org/officeDocument/2006/relationships/notesSlide" Target="../notesSlides/notesSlide873.xml"/><Relationship Id="rId1" Type="http://schemas.openxmlformats.org/officeDocument/2006/relationships/slideLayout" Target="../slideLayouts/slideLayout18.xml"/></Relationships>
</file>

<file path=ppt/slides/_rels/slide874.xml.rels><?xml version="1.0" encoding="UTF-8" standalone="yes"?>
<Relationships xmlns="http://schemas.openxmlformats.org/package/2006/relationships"><Relationship Id="rId2" Type="http://schemas.openxmlformats.org/officeDocument/2006/relationships/notesSlide" Target="../notesSlides/notesSlide874.xml"/><Relationship Id="rId1" Type="http://schemas.openxmlformats.org/officeDocument/2006/relationships/slideLayout" Target="../slideLayouts/slideLayout18.xml"/></Relationships>
</file>

<file path=ppt/slides/_rels/slide875.xml.rels><?xml version="1.0" encoding="UTF-8" standalone="yes"?>
<Relationships xmlns="http://schemas.openxmlformats.org/package/2006/relationships"><Relationship Id="rId2" Type="http://schemas.openxmlformats.org/officeDocument/2006/relationships/notesSlide" Target="../notesSlides/notesSlide875.xml"/><Relationship Id="rId1" Type="http://schemas.openxmlformats.org/officeDocument/2006/relationships/slideLayout" Target="../slideLayouts/slideLayout18.xml"/></Relationships>
</file>

<file path=ppt/slides/_rels/slide876.xml.rels><?xml version="1.0" encoding="UTF-8" standalone="yes"?>
<Relationships xmlns="http://schemas.openxmlformats.org/package/2006/relationships"><Relationship Id="rId2" Type="http://schemas.openxmlformats.org/officeDocument/2006/relationships/notesSlide" Target="../notesSlides/notesSlide876.xml"/><Relationship Id="rId1" Type="http://schemas.openxmlformats.org/officeDocument/2006/relationships/slideLayout" Target="../slideLayouts/slideLayout18.xml"/></Relationships>
</file>

<file path=ppt/slides/_rels/slide8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77.xml"/><Relationship Id="rId1" Type="http://schemas.openxmlformats.org/officeDocument/2006/relationships/slideLayout" Target="../slideLayouts/slideLayout1.xml"/></Relationships>
</file>

<file path=ppt/slides/_rels/slide8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78.xml"/><Relationship Id="rId1" Type="http://schemas.openxmlformats.org/officeDocument/2006/relationships/slideLayout" Target="../slideLayouts/slideLayout14.xml"/></Relationships>
</file>

<file path=ppt/slides/_rels/slide87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903.xml"/><Relationship Id="rId2" Type="http://schemas.openxmlformats.org/officeDocument/2006/relationships/notesSlide" Target="../notesSlides/notesSlide879.xml"/><Relationship Id="rId1" Type="http://schemas.openxmlformats.org/officeDocument/2006/relationships/slideLayout" Target="../slideLayouts/slideLayout17.xml"/><Relationship Id="rId6" Type="http://schemas.openxmlformats.org/officeDocument/2006/relationships/slide" Target="slide893.xml"/><Relationship Id="rId5" Type="http://schemas.openxmlformats.org/officeDocument/2006/relationships/slide" Target="slide883.xml"/><Relationship Id="rId4" Type="http://schemas.openxmlformats.org/officeDocument/2006/relationships/image" Target="../media/image17.png"/></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0.xml"/><Relationship Id="rId1" Type="http://schemas.openxmlformats.org/officeDocument/2006/relationships/slideLayout" Target="../slideLayouts/slideLayout20.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881.xml"/><Relationship Id="rId1" Type="http://schemas.openxmlformats.org/officeDocument/2006/relationships/slideLayout" Target="../slideLayouts/slideLayout14.xml"/></Relationships>
</file>

<file path=ppt/slides/_rels/slide8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82.xml"/><Relationship Id="rId1" Type="http://schemas.openxmlformats.org/officeDocument/2006/relationships/slideLayout" Target="../slideLayouts/slideLayout14.xml"/></Relationships>
</file>

<file path=ppt/slides/_rels/slide883.xml.rels><?xml version="1.0" encoding="UTF-8" standalone="yes"?>
<Relationships xmlns="http://schemas.openxmlformats.org/package/2006/relationships"><Relationship Id="rId2" Type="http://schemas.openxmlformats.org/officeDocument/2006/relationships/notesSlide" Target="../notesSlides/notesSlide883.xml"/><Relationship Id="rId1" Type="http://schemas.openxmlformats.org/officeDocument/2006/relationships/slideLayout" Target="../slideLayouts/slideLayout13.xml"/></Relationships>
</file>

<file path=ppt/slides/_rels/slide8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4.xml"/><Relationship Id="rId1" Type="http://schemas.openxmlformats.org/officeDocument/2006/relationships/slideLayout" Target="../slideLayouts/slideLayout17.xml"/></Relationships>
</file>

<file path=ppt/slides/_rels/slide885.xml.rels><?xml version="1.0" encoding="UTF-8" standalone="yes"?>
<Relationships xmlns="http://schemas.openxmlformats.org/package/2006/relationships"><Relationship Id="rId8" Type="http://schemas.openxmlformats.org/officeDocument/2006/relationships/image" Target="../media/image424.png"/><Relationship Id="rId3" Type="http://schemas.openxmlformats.org/officeDocument/2006/relationships/image" Target="../media/image419.png"/><Relationship Id="rId7" Type="http://schemas.openxmlformats.org/officeDocument/2006/relationships/image" Target="../media/image423.png"/><Relationship Id="rId2" Type="http://schemas.openxmlformats.org/officeDocument/2006/relationships/notesSlide" Target="../notesSlides/notesSlide885.xml"/><Relationship Id="rId1" Type="http://schemas.openxmlformats.org/officeDocument/2006/relationships/slideLayout" Target="../slideLayouts/slideLayout14.xml"/><Relationship Id="rId6" Type="http://schemas.openxmlformats.org/officeDocument/2006/relationships/image" Target="../media/image422.png"/><Relationship Id="rId5" Type="http://schemas.openxmlformats.org/officeDocument/2006/relationships/image" Target="../media/image421.png"/><Relationship Id="rId4" Type="http://schemas.openxmlformats.org/officeDocument/2006/relationships/image" Target="../media/image420.png"/></Relationships>
</file>

<file path=ppt/slides/_rels/slide886.xml.rels><?xml version="1.0" encoding="UTF-8" standalone="yes"?>
<Relationships xmlns="http://schemas.openxmlformats.org/package/2006/relationships"><Relationship Id="rId2" Type="http://schemas.openxmlformats.org/officeDocument/2006/relationships/notesSlide" Target="../notesSlides/notesSlide886.xml"/><Relationship Id="rId1" Type="http://schemas.openxmlformats.org/officeDocument/2006/relationships/slideLayout" Target="../slideLayouts/slideLayout14.xml"/></Relationships>
</file>

<file path=ppt/slides/_rels/slide887.xml.rels><?xml version="1.0" encoding="UTF-8" standalone="yes"?>
<Relationships xmlns="http://schemas.openxmlformats.org/package/2006/relationships"><Relationship Id="rId2" Type="http://schemas.openxmlformats.org/officeDocument/2006/relationships/notesSlide" Target="../notesSlides/notesSlide887.xml"/><Relationship Id="rId1" Type="http://schemas.openxmlformats.org/officeDocument/2006/relationships/slideLayout" Target="../slideLayouts/slideLayout16.xml"/></Relationships>
</file>

<file path=ppt/slides/_rels/slide888.xml.rels><?xml version="1.0" encoding="UTF-8" standalone="yes"?>
<Relationships xmlns="http://schemas.openxmlformats.org/package/2006/relationships"><Relationship Id="rId2" Type="http://schemas.openxmlformats.org/officeDocument/2006/relationships/notesSlide" Target="../notesSlides/notesSlide888.xml"/><Relationship Id="rId1" Type="http://schemas.openxmlformats.org/officeDocument/2006/relationships/slideLayout" Target="../slideLayouts/slideLayout14.xml"/></Relationships>
</file>

<file path=ppt/slides/_rels/slide889.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19.png"/><Relationship Id="rId7" Type="http://schemas.openxmlformats.org/officeDocument/2006/relationships/image" Target="../media/image425.png"/><Relationship Id="rId2" Type="http://schemas.openxmlformats.org/officeDocument/2006/relationships/notesSlide" Target="../notesSlides/notesSlide889.xml"/><Relationship Id="rId1" Type="http://schemas.openxmlformats.org/officeDocument/2006/relationships/slideLayout" Target="../slideLayouts/slideLayout14.xml"/><Relationship Id="rId6" Type="http://schemas.openxmlformats.org/officeDocument/2006/relationships/image" Target="../media/image423.png"/><Relationship Id="rId5" Type="http://schemas.openxmlformats.org/officeDocument/2006/relationships/image" Target="../media/image422.png"/><Relationship Id="rId4" Type="http://schemas.openxmlformats.org/officeDocument/2006/relationships/image" Target="../media/image42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890.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890.xml"/><Relationship Id="rId1" Type="http://schemas.openxmlformats.org/officeDocument/2006/relationships/slideLayout" Target="../slideLayouts/slideLayout14.xml"/><Relationship Id="rId4" Type="http://schemas.openxmlformats.org/officeDocument/2006/relationships/image" Target="../media/image427.png"/></Relationships>
</file>

<file path=ppt/slides/_rels/slide891.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891.xml"/><Relationship Id="rId1" Type="http://schemas.openxmlformats.org/officeDocument/2006/relationships/slideLayout" Target="../slideLayouts/slideLayout14.xml"/></Relationships>
</file>

<file path=ppt/slides/_rels/slide892.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892.xml"/><Relationship Id="rId1" Type="http://schemas.openxmlformats.org/officeDocument/2006/relationships/slideLayout" Target="../slideLayouts/slideLayout19.xml"/></Relationships>
</file>

<file path=ppt/slides/_rels/slide893.xml.rels><?xml version="1.0" encoding="UTF-8" standalone="yes"?>
<Relationships xmlns="http://schemas.openxmlformats.org/package/2006/relationships"><Relationship Id="rId2" Type="http://schemas.openxmlformats.org/officeDocument/2006/relationships/notesSlide" Target="../notesSlides/notesSlide893.xml"/><Relationship Id="rId1" Type="http://schemas.openxmlformats.org/officeDocument/2006/relationships/slideLayout" Target="../slideLayouts/slideLayout13.xml"/></Relationships>
</file>

<file path=ppt/slides/_rels/slide89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894.xml"/><Relationship Id="rId1" Type="http://schemas.openxmlformats.org/officeDocument/2006/relationships/slideLayout" Target="../slideLayouts/slideLayout15.xml"/><Relationship Id="rId4" Type="http://schemas.openxmlformats.org/officeDocument/2006/relationships/image" Target="../media/image431.png"/></Relationships>
</file>

<file path=ppt/slides/_rels/slide895.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19.png"/><Relationship Id="rId7" Type="http://schemas.openxmlformats.org/officeDocument/2006/relationships/image" Target="../media/image420.png"/><Relationship Id="rId2" Type="http://schemas.openxmlformats.org/officeDocument/2006/relationships/notesSlide" Target="../notesSlides/notesSlide895.xml"/><Relationship Id="rId1" Type="http://schemas.openxmlformats.org/officeDocument/2006/relationships/slideLayout" Target="../slideLayouts/slideLayout14.xml"/><Relationship Id="rId6" Type="http://schemas.openxmlformats.org/officeDocument/2006/relationships/image" Target="../media/image423.png"/><Relationship Id="rId5" Type="http://schemas.openxmlformats.org/officeDocument/2006/relationships/image" Target="../media/image422.png"/><Relationship Id="rId4" Type="http://schemas.openxmlformats.org/officeDocument/2006/relationships/image" Target="../media/image421.png"/></Relationships>
</file>

<file path=ppt/slides/_rels/slide896.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896.xml"/><Relationship Id="rId1" Type="http://schemas.openxmlformats.org/officeDocument/2006/relationships/slideLayout" Target="../slideLayouts/slideLayout15.xml"/><Relationship Id="rId4" Type="http://schemas.openxmlformats.org/officeDocument/2006/relationships/image" Target="../media/image434.png"/></Relationships>
</file>

<file path=ppt/slides/_rels/slide897.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897.xml"/><Relationship Id="rId1" Type="http://schemas.openxmlformats.org/officeDocument/2006/relationships/slideLayout" Target="../slideLayouts/slideLayout19.xml"/><Relationship Id="rId4" Type="http://schemas.openxmlformats.org/officeDocument/2006/relationships/image" Target="../media/image436.png"/></Relationships>
</file>

<file path=ppt/slides/_rels/slide898.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898.xml"/><Relationship Id="rId1" Type="http://schemas.openxmlformats.org/officeDocument/2006/relationships/slideLayout" Target="../slideLayouts/slideLayout19.xml"/><Relationship Id="rId4" Type="http://schemas.openxmlformats.org/officeDocument/2006/relationships/image" Target="../media/image438.png"/></Relationships>
</file>

<file path=ppt/slides/_rels/slide899.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899.xml"/><Relationship Id="rId1" Type="http://schemas.openxmlformats.org/officeDocument/2006/relationships/slideLayout" Target="../slideLayouts/slideLayout19.xml"/><Relationship Id="rId4" Type="http://schemas.openxmlformats.org/officeDocument/2006/relationships/image" Target="../media/image4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00.xml"/><Relationship Id="rId1" Type="http://schemas.openxmlformats.org/officeDocument/2006/relationships/slideLayout" Target="../slideLayouts/slideLayout1.xml"/></Relationships>
</file>

<file path=ppt/slides/_rels/slide9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0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902.xml.rels><?xml version="1.0" encoding="UTF-8" standalone="yes"?>
<Relationships xmlns="http://schemas.openxmlformats.org/package/2006/relationships"><Relationship Id="rId2" Type="http://schemas.openxmlformats.org/officeDocument/2006/relationships/notesSlide" Target="../notesSlides/notesSlide902.xml"/><Relationship Id="rId1" Type="http://schemas.openxmlformats.org/officeDocument/2006/relationships/slideLayout" Target="../slideLayouts/slideLayout13.xml"/></Relationships>
</file>

<file path=ppt/slides/_rels/slide903.xml.rels><?xml version="1.0" encoding="UTF-8" standalone="yes"?>
<Relationships xmlns="http://schemas.openxmlformats.org/package/2006/relationships"><Relationship Id="rId2" Type="http://schemas.openxmlformats.org/officeDocument/2006/relationships/notesSlide" Target="../notesSlides/notesSlide903.xml"/><Relationship Id="rId1" Type="http://schemas.openxmlformats.org/officeDocument/2006/relationships/slideLayout" Target="../slideLayouts/slideLayout13.xml"/></Relationships>
</file>

<file path=ppt/slides/_rels/slide9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04.xml"/><Relationship Id="rId1" Type="http://schemas.openxmlformats.org/officeDocument/2006/relationships/slideLayout" Target="../slideLayouts/slideLayout23.xml"/></Relationships>
</file>

<file path=ppt/slides/_rels/slide9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5.xml"/><Relationship Id="rId1" Type="http://schemas.openxmlformats.org/officeDocument/2006/relationships/slideLayout" Target="../slideLayouts/slideLayout14.xml"/></Relationships>
</file>

<file path=ppt/slides/_rels/slide9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6.xml"/><Relationship Id="rId1" Type="http://schemas.openxmlformats.org/officeDocument/2006/relationships/slideLayout" Target="../slideLayouts/slideLayout14.xml"/></Relationships>
</file>

<file path=ppt/slides/_rels/slide9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07.xml"/><Relationship Id="rId1" Type="http://schemas.openxmlformats.org/officeDocument/2006/relationships/slideLayout" Target="../slideLayouts/slideLayout1.xml"/></Relationships>
</file>

<file path=ppt/slides/_rels/slide9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08.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9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0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10.xml"/><Relationship Id="rId1" Type="http://schemas.openxmlformats.org/officeDocument/2006/relationships/slideLayout" Target="../slideLayouts/slideLayout14.xml"/><Relationship Id="rId5" Type="http://schemas.openxmlformats.org/officeDocument/2006/relationships/hyperlink" Target="mailto:adminCoder@coder.com" TargetMode="External"/><Relationship Id="rId4" Type="http://schemas.openxmlformats.org/officeDocument/2006/relationships/image" Target="../media/image2.png"/></Relationships>
</file>

<file path=ppt/slides/_rels/slide9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1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9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12.xml"/><Relationship Id="rId1" Type="http://schemas.openxmlformats.org/officeDocument/2006/relationships/slideLayout" Target="../slideLayouts/slideLayout17.xml"/><Relationship Id="rId6" Type="http://schemas.openxmlformats.org/officeDocument/2006/relationships/slide" Target="slide938.xml"/><Relationship Id="rId5" Type="http://schemas.openxmlformats.org/officeDocument/2006/relationships/slide" Target="slide916.xml"/><Relationship Id="rId4" Type="http://schemas.openxmlformats.org/officeDocument/2006/relationships/image" Target="../media/image17.png"/></Relationships>
</file>

<file path=ppt/slides/_rels/slide9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3.xml"/><Relationship Id="rId1" Type="http://schemas.openxmlformats.org/officeDocument/2006/relationships/slideLayout" Target="../slideLayouts/slideLayout20.xml"/></Relationships>
</file>

<file path=ppt/slides/_rels/slide914.xml.rels><?xml version="1.0" encoding="UTF-8" standalone="yes"?>
<Relationships xmlns="http://schemas.openxmlformats.org/package/2006/relationships"><Relationship Id="rId2" Type="http://schemas.openxmlformats.org/officeDocument/2006/relationships/notesSlide" Target="../notesSlides/notesSlide914.xml"/><Relationship Id="rId1" Type="http://schemas.openxmlformats.org/officeDocument/2006/relationships/slideLayout" Target="../slideLayouts/slideLayout14.xml"/></Relationships>
</file>

<file path=ppt/slides/_rels/slide9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15.xml"/><Relationship Id="rId1" Type="http://schemas.openxmlformats.org/officeDocument/2006/relationships/slideLayout" Target="../slideLayouts/slideLayout14.xml"/></Relationships>
</file>

<file path=ppt/slides/_rels/slide916.xml.rels><?xml version="1.0" encoding="UTF-8" standalone="yes"?>
<Relationships xmlns="http://schemas.openxmlformats.org/package/2006/relationships"><Relationship Id="rId2" Type="http://schemas.openxmlformats.org/officeDocument/2006/relationships/notesSlide" Target="../notesSlides/notesSlide916.xml"/><Relationship Id="rId1" Type="http://schemas.openxmlformats.org/officeDocument/2006/relationships/slideLayout" Target="../slideLayouts/slideLayout13.xml"/></Relationships>
</file>

<file path=ppt/slides/_rels/slide91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17.xml"/><Relationship Id="rId1" Type="http://schemas.openxmlformats.org/officeDocument/2006/relationships/slideLayout" Target="../slideLayouts/slideLayout15.xml"/></Relationships>
</file>

<file path=ppt/slides/_rels/slide91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18.xml"/><Relationship Id="rId1" Type="http://schemas.openxmlformats.org/officeDocument/2006/relationships/slideLayout" Target="../slideLayouts/slideLayout15.xml"/></Relationships>
</file>

<file path=ppt/slides/_rels/slide919.xml.rels><?xml version="1.0" encoding="UTF-8" standalone="yes"?>
<Relationships xmlns="http://schemas.openxmlformats.org/package/2006/relationships"><Relationship Id="rId2" Type="http://schemas.openxmlformats.org/officeDocument/2006/relationships/notesSlide" Target="../notesSlides/notesSlide919.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6.xml"/></Relationships>
</file>

<file path=ppt/slides/_rels/slide920.xml.rels><?xml version="1.0" encoding="UTF-8" standalone="yes"?>
<Relationships xmlns="http://schemas.openxmlformats.org/package/2006/relationships"><Relationship Id="rId2" Type="http://schemas.openxmlformats.org/officeDocument/2006/relationships/notesSlide" Target="../notesSlides/notesSlide920.xml"/><Relationship Id="rId1" Type="http://schemas.openxmlformats.org/officeDocument/2006/relationships/slideLayout" Target="../slideLayouts/slideLayout14.xml"/></Relationships>
</file>

<file path=ppt/slides/_rels/slide921.xml.rels><?xml version="1.0" encoding="UTF-8" standalone="yes"?>
<Relationships xmlns="http://schemas.openxmlformats.org/package/2006/relationships"><Relationship Id="rId2" Type="http://schemas.openxmlformats.org/officeDocument/2006/relationships/notesSlide" Target="../notesSlides/notesSlide921.xml"/><Relationship Id="rId1" Type="http://schemas.openxmlformats.org/officeDocument/2006/relationships/slideLayout" Target="../slideLayouts/slideLayout14.xml"/></Relationships>
</file>

<file path=ppt/slides/_rels/slide922.xml.rels><?xml version="1.0" encoding="UTF-8" standalone="yes"?>
<Relationships xmlns="http://schemas.openxmlformats.org/package/2006/relationships"><Relationship Id="rId2" Type="http://schemas.openxmlformats.org/officeDocument/2006/relationships/notesSlide" Target="../notesSlides/notesSlide922.xml"/><Relationship Id="rId1" Type="http://schemas.openxmlformats.org/officeDocument/2006/relationships/slideLayout" Target="../slideLayouts/slideLayout17.xml"/></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923.xml"/><Relationship Id="rId1" Type="http://schemas.openxmlformats.org/officeDocument/2006/relationships/slideLayout" Target="../slideLayouts/slideLayout14.xml"/></Relationships>
</file>

<file path=ppt/slides/_rels/slide924.xml.rels><?xml version="1.0" encoding="UTF-8" standalone="yes"?>
<Relationships xmlns="http://schemas.openxmlformats.org/package/2006/relationships"><Relationship Id="rId2" Type="http://schemas.openxmlformats.org/officeDocument/2006/relationships/notesSlide" Target="../notesSlides/notesSlide924.xml"/><Relationship Id="rId1" Type="http://schemas.openxmlformats.org/officeDocument/2006/relationships/slideLayout" Target="../slideLayouts/slideLayout16.xml"/></Relationships>
</file>

<file path=ppt/slides/_rels/slide92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925.xml"/><Relationship Id="rId1" Type="http://schemas.openxmlformats.org/officeDocument/2006/relationships/slideLayout" Target="../slideLayouts/slideLayout19.xml"/></Relationships>
</file>

<file path=ppt/slides/_rels/slide926.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926.xml"/><Relationship Id="rId1" Type="http://schemas.openxmlformats.org/officeDocument/2006/relationships/slideLayout" Target="../slideLayouts/slideLayout14.xml"/></Relationships>
</file>

<file path=ppt/slides/_rels/slide927.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notesSlide" Target="../notesSlides/notesSlide927.xml"/><Relationship Id="rId1" Type="http://schemas.openxmlformats.org/officeDocument/2006/relationships/slideLayout" Target="../slideLayouts/slideLayout19.xml"/></Relationships>
</file>

<file path=ppt/slides/_rels/slide9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28.xml"/><Relationship Id="rId1" Type="http://schemas.openxmlformats.org/officeDocument/2006/relationships/slideLayout" Target="../slideLayouts/slideLayout17.xml"/></Relationships>
</file>

<file path=ppt/slides/_rels/slide929.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notesSlide" Target="../notesSlides/notesSlide929.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30.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notesSlide" Target="../notesSlides/notesSlide930.xml"/><Relationship Id="rId1" Type="http://schemas.openxmlformats.org/officeDocument/2006/relationships/slideLayout" Target="../slideLayouts/slideLayout19.xml"/></Relationships>
</file>

<file path=ppt/slides/_rels/slide931.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931.xml"/><Relationship Id="rId1" Type="http://schemas.openxmlformats.org/officeDocument/2006/relationships/slideLayout" Target="../slideLayouts/slideLayout19.xml"/><Relationship Id="rId4" Type="http://schemas.openxmlformats.org/officeDocument/2006/relationships/image" Target="../media/image447.png"/></Relationships>
</file>

<file path=ppt/slides/_rels/slide932.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932.xml"/><Relationship Id="rId1" Type="http://schemas.openxmlformats.org/officeDocument/2006/relationships/slideLayout" Target="../slideLayouts/slideLayout19.xml"/></Relationships>
</file>

<file path=ppt/slides/_rels/slide933.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933.xml"/><Relationship Id="rId1" Type="http://schemas.openxmlformats.org/officeDocument/2006/relationships/slideLayout" Target="../slideLayouts/slideLayout19.xml"/><Relationship Id="rId4" Type="http://schemas.openxmlformats.org/officeDocument/2006/relationships/image" Target="../media/image450.png"/></Relationships>
</file>

<file path=ppt/slides/_rels/slide9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4.xml"/><Relationship Id="rId1" Type="http://schemas.openxmlformats.org/officeDocument/2006/relationships/slideLayout" Target="../slideLayouts/slideLayout17.xml"/></Relationships>
</file>

<file path=ppt/slides/_rels/slide9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35.xml"/><Relationship Id="rId1" Type="http://schemas.openxmlformats.org/officeDocument/2006/relationships/slideLayout" Target="../slideLayouts/slideLayout1.xml"/></Relationships>
</file>

<file path=ppt/slides/_rels/slide9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36.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937.xml.rels><?xml version="1.0" encoding="UTF-8" standalone="yes"?>
<Relationships xmlns="http://schemas.openxmlformats.org/package/2006/relationships"><Relationship Id="rId2" Type="http://schemas.openxmlformats.org/officeDocument/2006/relationships/notesSlide" Target="../notesSlides/notesSlide937.xml"/><Relationship Id="rId1" Type="http://schemas.openxmlformats.org/officeDocument/2006/relationships/slideLayout" Target="../slideLayouts/slideLayout13.xml"/></Relationships>
</file>

<file path=ppt/slides/_rels/slide938.xml.rels><?xml version="1.0" encoding="UTF-8" standalone="yes"?>
<Relationships xmlns="http://schemas.openxmlformats.org/package/2006/relationships"><Relationship Id="rId2" Type="http://schemas.openxmlformats.org/officeDocument/2006/relationships/notesSlide" Target="../notesSlides/notesSlide938.xml"/><Relationship Id="rId1" Type="http://schemas.openxmlformats.org/officeDocument/2006/relationships/slideLayout" Target="../slideLayouts/slideLayout13.xml"/></Relationships>
</file>

<file path=ppt/slides/_rels/slide93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939.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6.xml"/></Relationships>
</file>

<file path=ppt/slides/_rels/slide940.xml.rels><?xml version="1.0" encoding="UTF-8" standalone="yes"?>
<Relationships xmlns="http://schemas.openxmlformats.org/package/2006/relationships"><Relationship Id="rId2" Type="http://schemas.openxmlformats.org/officeDocument/2006/relationships/notesSlide" Target="../notesSlides/notesSlide940.xml"/><Relationship Id="rId1" Type="http://schemas.openxmlformats.org/officeDocument/2006/relationships/slideLayout" Target="../slideLayouts/slideLayout21.xml"/></Relationships>
</file>

<file path=ppt/slides/_rels/slide941.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notesSlide" Target="../notesSlides/notesSlide941.xml"/><Relationship Id="rId1" Type="http://schemas.openxmlformats.org/officeDocument/2006/relationships/slideLayout" Target="../slideLayouts/slideLayout19.xml"/><Relationship Id="rId4" Type="http://schemas.openxmlformats.org/officeDocument/2006/relationships/image" Target="../media/image453.png"/></Relationships>
</file>

<file path=ppt/slides/_rels/slide942.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942.xml"/><Relationship Id="rId1" Type="http://schemas.openxmlformats.org/officeDocument/2006/relationships/slideLayout" Target="../slideLayouts/slideLayout19.xml"/><Relationship Id="rId4" Type="http://schemas.openxmlformats.org/officeDocument/2006/relationships/image" Target="../media/image455.png"/></Relationships>
</file>

<file path=ppt/slides/_rels/slide943.xml.rels><?xml version="1.0" encoding="UTF-8" standalone="yes"?>
<Relationships xmlns="http://schemas.openxmlformats.org/package/2006/relationships"><Relationship Id="rId2" Type="http://schemas.openxmlformats.org/officeDocument/2006/relationships/notesSlide" Target="../notesSlides/notesSlide943.xml"/><Relationship Id="rId1" Type="http://schemas.openxmlformats.org/officeDocument/2006/relationships/slideLayout" Target="../slideLayouts/slideLayout14.xml"/></Relationships>
</file>

<file path=ppt/slides/_rels/slide94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944.xml"/><Relationship Id="rId1" Type="http://schemas.openxmlformats.org/officeDocument/2006/relationships/slideLayout" Target="../slideLayouts/slideLayout19.xml"/></Relationships>
</file>

<file path=ppt/slides/_rels/slide945.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945.xml"/><Relationship Id="rId1" Type="http://schemas.openxmlformats.org/officeDocument/2006/relationships/slideLayout" Target="../slideLayouts/slideLayout19.xml"/></Relationships>
</file>

<file path=ppt/slides/_rels/slide946.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notesSlide" Target="../notesSlides/notesSlide946.xml"/><Relationship Id="rId1" Type="http://schemas.openxmlformats.org/officeDocument/2006/relationships/slideLayout" Target="../slideLayouts/slideLayout15.xml"/></Relationships>
</file>

<file path=ppt/slides/_rels/slide947.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notesSlide" Target="../notesSlides/notesSlide947.xml"/><Relationship Id="rId1" Type="http://schemas.openxmlformats.org/officeDocument/2006/relationships/slideLayout" Target="../slideLayouts/slideLayout15.xml"/></Relationships>
</file>

<file path=ppt/slides/_rels/slide948.xml.rels><?xml version="1.0" encoding="UTF-8" standalone="yes"?>
<Relationships xmlns="http://schemas.openxmlformats.org/package/2006/relationships"><Relationship Id="rId2" Type="http://schemas.openxmlformats.org/officeDocument/2006/relationships/notesSlide" Target="../notesSlides/notesSlide948.xml"/><Relationship Id="rId1" Type="http://schemas.openxmlformats.org/officeDocument/2006/relationships/slideLayout" Target="../slideLayouts/slideLayout14.xml"/></Relationships>
</file>

<file path=ppt/slides/_rels/slide94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949.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950.xml.rels><?xml version="1.0" encoding="UTF-8" standalone="yes"?>
<Relationships xmlns="http://schemas.openxmlformats.org/package/2006/relationships"><Relationship Id="rId2" Type="http://schemas.openxmlformats.org/officeDocument/2006/relationships/notesSlide" Target="../notesSlides/notesSlide950.xml"/><Relationship Id="rId1" Type="http://schemas.openxmlformats.org/officeDocument/2006/relationships/slideLayout" Target="../slideLayouts/slideLayout14.xml"/></Relationships>
</file>

<file path=ppt/slides/_rels/slide951.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951.xml"/><Relationship Id="rId1" Type="http://schemas.openxmlformats.org/officeDocument/2006/relationships/slideLayout" Target="../slideLayouts/slideLayout14.xml"/></Relationships>
</file>

<file path=ppt/slides/_rels/slide95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952.xml"/><Relationship Id="rId1" Type="http://schemas.openxmlformats.org/officeDocument/2006/relationships/slideLayout" Target="../slideLayouts/slideLayout19.xml"/></Relationships>
</file>

<file path=ppt/slides/_rels/slide95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notesSlide" Target="../notesSlides/notesSlide953.xml"/><Relationship Id="rId1" Type="http://schemas.openxmlformats.org/officeDocument/2006/relationships/slideLayout" Target="../slideLayouts/slideLayout19.xml"/></Relationships>
</file>

<file path=ppt/slides/_rels/slide954.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954.xml"/><Relationship Id="rId1" Type="http://schemas.openxmlformats.org/officeDocument/2006/relationships/slideLayout" Target="../slideLayouts/slideLayout19.xml"/></Relationships>
</file>

<file path=ppt/slides/_rels/slide955.xml.rels><?xml version="1.0" encoding="UTF-8" standalone="yes"?>
<Relationships xmlns="http://schemas.openxmlformats.org/package/2006/relationships"><Relationship Id="rId2" Type="http://schemas.openxmlformats.org/officeDocument/2006/relationships/notesSlide" Target="../notesSlides/notesSlide955.xml"/><Relationship Id="rId1" Type="http://schemas.openxmlformats.org/officeDocument/2006/relationships/slideLayout" Target="../slideLayouts/slideLayout15.xml"/></Relationships>
</file>

<file path=ppt/slides/_rels/slide9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56.xml"/><Relationship Id="rId1" Type="http://schemas.openxmlformats.org/officeDocument/2006/relationships/slideLayout" Target="../slideLayouts/slideLayout17.xml"/><Relationship Id="rId6" Type="http://schemas.openxmlformats.org/officeDocument/2006/relationships/slide" Target="slide985.xml"/><Relationship Id="rId5" Type="http://schemas.openxmlformats.org/officeDocument/2006/relationships/slide" Target="slide960.xml"/><Relationship Id="rId4" Type="http://schemas.openxmlformats.org/officeDocument/2006/relationships/image" Target="../media/image17.png"/></Relationships>
</file>

<file path=ppt/slides/_rels/slide9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57.xml"/><Relationship Id="rId1" Type="http://schemas.openxmlformats.org/officeDocument/2006/relationships/slideLayout" Target="../slideLayouts/slideLayout20.xml"/></Relationships>
</file>

<file path=ppt/slides/_rels/slide958.xml.rels><?xml version="1.0" encoding="UTF-8" standalone="yes"?>
<Relationships xmlns="http://schemas.openxmlformats.org/package/2006/relationships"><Relationship Id="rId2" Type="http://schemas.openxmlformats.org/officeDocument/2006/relationships/notesSlide" Target="../notesSlides/notesSlide958.xml"/><Relationship Id="rId1" Type="http://schemas.openxmlformats.org/officeDocument/2006/relationships/slideLayout" Target="../slideLayouts/slideLayout14.xml"/></Relationships>
</file>

<file path=ppt/slides/_rels/slide9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59.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960.xml.rels><?xml version="1.0" encoding="UTF-8" standalone="yes"?>
<Relationships xmlns="http://schemas.openxmlformats.org/package/2006/relationships"><Relationship Id="rId2" Type="http://schemas.openxmlformats.org/officeDocument/2006/relationships/notesSlide" Target="../notesSlides/notesSlide960.xml"/><Relationship Id="rId1" Type="http://schemas.openxmlformats.org/officeDocument/2006/relationships/slideLayout" Target="../slideLayouts/slideLayout17.xml"/></Relationships>
</file>

<file path=ppt/slides/_rels/slide961.xml.rels><?xml version="1.0" encoding="UTF-8" standalone="yes"?>
<Relationships xmlns="http://schemas.openxmlformats.org/package/2006/relationships"><Relationship Id="rId3" Type="http://schemas.openxmlformats.org/officeDocument/2006/relationships/image" Target="../media/image465.gif"/><Relationship Id="rId2" Type="http://schemas.openxmlformats.org/officeDocument/2006/relationships/notesSlide" Target="../notesSlides/notesSlide961.xml"/><Relationship Id="rId1" Type="http://schemas.openxmlformats.org/officeDocument/2006/relationships/slideLayout" Target="../slideLayouts/slideLayout15.xml"/></Relationships>
</file>

<file path=ppt/slides/_rels/slide962.xml.rels><?xml version="1.0" encoding="UTF-8" standalone="yes"?>
<Relationships xmlns="http://schemas.openxmlformats.org/package/2006/relationships"><Relationship Id="rId3" Type="http://schemas.openxmlformats.org/officeDocument/2006/relationships/image" Target="../media/image465.gif"/><Relationship Id="rId2" Type="http://schemas.openxmlformats.org/officeDocument/2006/relationships/notesSlide" Target="../notesSlides/notesSlide962.xml"/><Relationship Id="rId1" Type="http://schemas.openxmlformats.org/officeDocument/2006/relationships/slideLayout" Target="../slideLayouts/slideLayout15.xml"/></Relationships>
</file>

<file path=ppt/slides/_rels/slide963.xml.rels><?xml version="1.0" encoding="UTF-8" standalone="yes"?>
<Relationships xmlns="http://schemas.openxmlformats.org/package/2006/relationships"><Relationship Id="rId3" Type="http://schemas.openxmlformats.org/officeDocument/2006/relationships/image" Target="../media/image465.gif"/><Relationship Id="rId2" Type="http://schemas.openxmlformats.org/officeDocument/2006/relationships/notesSlide" Target="../notesSlides/notesSlide963.xml"/><Relationship Id="rId1" Type="http://schemas.openxmlformats.org/officeDocument/2006/relationships/slideLayout" Target="../slideLayouts/slideLayout15.xml"/></Relationships>
</file>

<file path=ppt/slides/_rels/slide964.xml.rels><?xml version="1.0" encoding="UTF-8" standalone="yes"?>
<Relationships xmlns="http://schemas.openxmlformats.org/package/2006/relationships"><Relationship Id="rId3" Type="http://schemas.openxmlformats.org/officeDocument/2006/relationships/image" Target="../media/image465.gif"/><Relationship Id="rId2" Type="http://schemas.openxmlformats.org/officeDocument/2006/relationships/notesSlide" Target="../notesSlides/notesSlide964.xml"/><Relationship Id="rId1" Type="http://schemas.openxmlformats.org/officeDocument/2006/relationships/slideLayout" Target="../slideLayouts/slideLayout15.xml"/></Relationships>
</file>

<file path=ppt/slides/_rels/slide965.xml.rels><?xml version="1.0" encoding="UTF-8" standalone="yes"?>
<Relationships xmlns="http://schemas.openxmlformats.org/package/2006/relationships"><Relationship Id="rId2" Type="http://schemas.openxmlformats.org/officeDocument/2006/relationships/notesSlide" Target="../notesSlides/notesSlide965.xml"/><Relationship Id="rId1" Type="http://schemas.openxmlformats.org/officeDocument/2006/relationships/slideLayout" Target="../slideLayouts/slideLayout14.xml"/></Relationships>
</file>

<file path=ppt/slides/_rels/slide966.xml.rels><?xml version="1.0" encoding="UTF-8" standalone="yes"?>
<Relationships xmlns="http://schemas.openxmlformats.org/package/2006/relationships"><Relationship Id="rId2" Type="http://schemas.openxmlformats.org/officeDocument/2006/relationships/notesSlide" Target="../notesSlides/notesSlide966.xml"/><Relationship Id="rId1" Type="http://schemas.openxmlformats.org/officeDocument/2006/relationships/slideLayout" Target="../slideLayouts/slideLayout16.xml"/></Relationships>
</file>

<file path=ppt/slides/_rels/slide967.xml.rels><?xml version="1.0" encoding="UTF-8" standalone="yes"?>
<Relationships xmlns="http://schemas.openxmlformats.org/package/2006/relationships"><Relationship Id="rId2" Type="http://schemas.openxmlformats.org/officeDocument/2006/relationships/notesSlide" Target="../notesSlides/notesSlide967.xml"/><Relationship Id="rId1" Type="http://schemas.openxmlformats.org/officeDocument/2006/relationships/slideLayout" Target="../slideLayouts/slideLayout14.xml"/></Relationships>
</file>

<file path=ppt/slides/_rels/slide968.xml.rels><?xml version="1.0" encoding="UTF-8" standalone="yes"?>
<Relationships xmlns="http://schemas.openxmlformats.org/package/2006/relationships"><Relationship Id="rId2" Type="http://schemas.openxmlformats.org/officeDocument/2006/relationships/notesSlide" Target="../notesSlides/notesSlide968.xml"/><Relationship Id="rId1" Type="http://schemas.openxmlformats.org/officeDocument/2006/relationships/slideLayout" Target="../slideLayouts/slideLayout14.xml"/></Relationships>
</file>

<file path=ppt/slides/_rels/slide96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969.xml"/><Relationship Id="rId1" Type="http://schemas.openxmlformats.org/officeDocument/2006/relationships/slideLayout" Target="../slideLayouts/slideLayout15.xml"/><Relationship Id="rId4" Type="http://schemas.openxmlformats.org/officeDocument/2006/relationships/image" Target="../media/image466.png"/></Relationships>
</file>

<file path=ppt/slides/_rels/slide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97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970.xml"/><Relationship Id="rId1" Type="http://schemas.openxmlformats.org/officeDocument/2006/relationships/slideLayout" Target="../slideLayouts/slideLayout15.xml"/><Relationship Id="rId4" Type="http://schemas.openxmlformats.org/officeDocument/2006/relationships/image" Target="../media/image467.png"/></Relationships>
</file>

<file path=ppt/slides/_rels/slide971.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971.xml"/><Relationship Id="rId1" Type="http://schemas.openxmlformats.org/officeDocument/2006/relationships/slideLayout" Target="../slideLayouts/slideLayout19.xml"/><Relationship Id="rId6" Type="http://schemas.openxmlformats.org/officeDocument/2006/relationships/image" Target="../media/image470.png"/><Relationship Id="rId5" Type="http://schemas.openxmlformats.org/officeDocument/2006/relationships/image" Target="../media/image196.png"/><Relationship Id="rId4" Type="http://schemas.openxmlformats.org/officeDocument/2006/relationships/image" Target="../media/image469.png"/></Relationships>
</file>

<file path=ppt/slides/_rels/slide97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972.xml"/><Relationship Id="rId1" Type="http://schemas.openxmlformats.org/officeDocument/2006/relationships/slideLayout" Target="../slideLayouts/slideLayout14.xml"/></Relationships>
</file>

<file path=ppt/slides/_rels/slide973.xml.rels><?xml version="1.0" encoding="UTF-8" standalone="yes"?>
<Relationships xmlns="http://schemas.openxmlformats.org/package/2006/relationships"><Relationship Id="rId2" Type="http://schemas.openxmlformats.org/officeDocument/2006/relationships/notesSlide" Target="../notesSlides/notesSlide973.xml"/><Relationship Id="rId1" Type="http://schemas.openxmlformats.org/officeDocument/2006/relationships/slideLayout" Target="../slideLayouts/slideLayout17.xml"/></Relationships>
</file>

<file path=ppt/slides/_rels/slide97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974.xml"/><Relationship Id="rId1" Type="http://schemas.openxmlformats.org/officeDocument/2006/relationships/slideLayout" Target="../slideLayouts/slideLayout15.xml"/><Relationship Id="rId4" Type="http://schemas.openxmlformats.org/officeDocument/2006/relationships/image" Target="../media/image472.png"/></Relationships>
</file>

<file path=ppt/slides/_rels/slide975.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975.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976.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notesSlide" Target="../notesSlides/notesSlide976.xml"/><Relationship Id="rId1" Type="http://schemas.openxmlformats.org/officeDocument/2006/relationships/slideLayout" Target="../slideLayouts/slideLayout19.xml"/><Relationship Id="rId5" Type="http://schemas.openxmlformats.org/officeDocument/2006/relationships/image" Target="../media/image196.png"/><Relationship Id="rId4" Type="http://schemas.openxmlformats.org/officeDocument/2006/relationships/image" Target="../media/image475.png"/></Relationships>
</file>

<file path=ppt/slides/_rels/slide977.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notesSlide" Target="../notesSlides/notesSlide977.xml"/><Relationship Id="rId1" Type="http://schemas.openxmlformats.org/officeDocument/2006/relationships/slideLayout" Target="../slideLayouts/slideLayout19.xml"/><Relationship Id="rId4" Type="http://schemas.openxmlformats.org/officeDocument/2006/relationships/image" Target="../media/image196.png"/></Relationships>
</file>

<file path=ppt/slides/_rels/slide978.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notesSlide" Target="../notesSlides/notesSlide978.xml"/><Relationship Id="rId1" Type="http://schemas.openxmlformats.org/officeDocument/2006/relationships/slideLayout" Target="../slideLayouts/slideLayout19.xml"/></Relationships>
</file>

<file path=ppt/slides/_rels/slide979.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notesSlide" Target="../notesSlides/notesSlide979.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980.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notesSlide" Target="../notesSlides/notesSlide980.xml"/><Relationship Id="rId1" Type="http://schemas.openxmlformats.org/officeDocument/2006/relationships/slideLayout" Target="../slideLayouts/slideLayout19.xml"/></Relationships>
</file>

<file path=ppt/slides/_rels/slide98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81.xml"/><Relationship Id="rId1" Type="http://schemas.openxmlformats.org/officeDocument/2006/relationships/slideLayout" Target="../slideLayouts/slideLayout19.xml"/></Relationships>
</file>

<file path=ppt/slides/_rels/slide982.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982.xml"/><Relationship Id="rId1" Type="http://schemas.openxmlformats.org/officeDocument/2006/relationships/slideLayout" Target="../slideLayouts/slideLayout19.xml"/></Relationships>
</file>

<file path=ppt/slides/_rels/slide9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83.xml"/><Relationship Id="rId1" Type="http://schemas.openxmlformats.org/officeDocument/2006/relationships/slideLayout" Target="../slideLayouts/slideLayout17.xml"/></Relationships>
</file>

<file path=ppt/slides/_rels/slide984.xml.rels><?xml version="1.0" encoding="UTF-8" standalone="yes"?>
<Relationships xmlns="http://schemas.openxmlformats.org/package/2006/relationships"><Relationship Id="rId2" Type="http://schemas.openxmlformats.org/officeDocument/2006/relationships/notesSlide" Target="../notesSlides/notesSlide984.xml"/><Relationship Id="rId1" Type="http://schemas.openxmlformats.org/officeDocument/2006/relationships/slideLayout" Target="../slideLayouts/slideLayout13.xml"/></Relationships>
</file>

<file path=ppt/slides/_rels/slide985.xml.rels><?xml version="1.0" encoding="UTF-8" standalone="yes"?>
<Relationships xmlns="http://schemas.openxmlformats.org/package/2006/relationships"><Relationship Id="rId2" Type="http://schemas.openxmlformats.org/officeDocument/2006/relationships/notesSlide" Target="../notesSlides/notesSlide985.xml"/><Relationship Id="rId1" Type="http://schemas.openxmlformats.org/officeDocument/2006/relationships/slideLayout" Target="../slideLayouts/slideLayout13.xml"/></Relationships>
</file>

<file path=ppt/slides/_rels/slide986.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986.xml"/><Relationship Id="rId1" Type="http://schemas.openxmlformats.org/officeDocument/2006/relationships/slideLayout" Target="../slideLayouts/slideLayout15.xml"/></Relationships>
</file>

<file path=ppt/slides/_rels/slide9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87.xml"/><Relationship Id="rId1" Type="http://schemas.openxmlformats.org/officeDocument/2006/relationships/slideLayout" Target="../slideLayouts/slideLayout17.xml"/></Relationships>
</file>

<file path=ppt/slides/_rels/slide988.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notesSlide" Target="../notesSlides/notesSlide988.xml"/><Relationship Id="rId1" Type="http://schemas.openxmlformats.org/officeDocument/2006/relationships/slideLayout" Target="../slideLayouts/slideLayout19.xml"/><Relationship Id="rId4" Type="http://schemas.openxmlformats.org/officeDocument/2006/relationships/image" Target="../media/image484.png"/></Relationships>
</file>

<file path=ppt/slides/_rels/slide989.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989.xml"/><Relationship Id="rId1" Type="http://schemas.openxmlformats.org/officeDocument/2006/relationships/slideLayout" Target="../slideLayouts/slideLayout18.xml"/><Relationship Id="rId4" Type="http://schemas.openxmlformats.org/officeDocument/2006/relationships/image" Target="../media/image486.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9.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990.xml.rels><?xml version="1.0" encoding="UTF-8" standalone="yes"?>
<Relationships xmlns="http://schemas.openxmlformats.org/package/2006/relationships"><Relationship Id="rId2" Type="http://schemas.openxmlformats.org/officeDocument/2006/relationships/notesSlide" Target="../notesSlides/notesSlide990.xml"/><Relationship Id="rId1" Type="http://schemas.openxmlformats.org/officeDocument/2006/relationships/slideLayout" Target="../slideLayouts/slideLayout15.xml"/></Relationships>
</file>

<file path=ppt/slides/_rels/slide991.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991.xml"/><Relationship Id="rId1" Type="http://schemas.openxmlformats.org/officeDocument/2006/relationships/slideLayout" Target="../slideLayouts/slideLayout18.xml"/><Relationship Id="rId5" Type="http://schemas.openxmlformats.org/officeDocument/2006/relationships/image" Target="../media/image487.png"/><Relationship Id="rId4" Type="http://schemas.openxmlformats.org/officeDocument/2006/relationships/image" Target="../media/image486.png"/></Relationships>
</file>

<file path=ppt/slides/_rels/slide992.xml.rels><?xml version="1.0" encoding="UTF-8" standalone="yes"?>
<Relationships xmlns="http://schemas.openxmlformats.org/package/2006/relationships"><Relationship Id="rId2" Type="http://schemas.openxmlformats.org/officeDocument/2006/relationships/notesSlide" Target="../notesSlides/notesSlide992.xml"/><Relationship Id="rId1" Type="http://schemas.openxmlformats.org/officeDocument/2006/relationships/slideLayout" Target="../slideLayouts/slideLayout21.xml"/></Relationships>
</file>

<file path=ppt/slides/_rels/slide993.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993.xml"/><Relationship Id="rId1" Type="http://schemas.openxmlformats.org/officeDocument/2006/relationships/slideLayout" Target="../slideLayouts/slideLayout15.xml"/></Relationships>
</file>

<file path=ppt/slides/_rels/slide994.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994.xml"/><Relationship Id="rId1" Type="http://schemas.openxmlformats.org/officeDocument/2006/relationships/slideLayout" Target="../slideLayouts/slideLayout19.xml"/></Relationships>
</file>

<file path=ppt/slides/_rels/slide99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995.xml"/><Relationship Id="rId1" Type="http://schemas.openxmlformats.org/officeDocument/2006/relationships/slideLayout" Target="../slideLayouts/slideLayout19.xml"/></Relationships>
</file>

<file path=ppt/slides/_rels/slide9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6.xml"/><Relationship Id="rId1" Type="http://schemas.openxmlformats.org/officeDocument/2006/relationships/slideLayout" Target="../slideLayouts/slideLayout1.xml"/></Relationships>
</file>

<file path=ppt/slides/_rels/slide9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7.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9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98.xml"/><Relationship Id="rId1" Type="http://schemas.openxmlformats.org/officeDocument/2006/relationships/slideLayout" Target="../slideLayouts/slideLayout1.xml"/></Relationships>
</file>

<file path=ppt/slides/_rels/slide9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99.xml"/><Relationship Id="rId1" Type="http://schemas.openxmlformats.org/officeDocument/2006/relationships/slideLayout" Target="../slideLayouts/slideLayout1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21"/>
          <p:cNvSpPr txBox="1"/>
          <p:nvPr/>
        </p:nvSpPr>
        <p:spPr>
          <a:xfrm>
            <a:off x="668600" y="1193301"/>
            <a:ext cx="5125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Proyecto final</a:t>
            </a:r>
            <a:endParaRPr sz="5333" b="1">
              <a:solidFill>
                <a:schemeClr val="dk1"/>
              </a:solidFill>
              <a:latin typeface="DM Sans"/>
              <a:ea typeface="DM Sans"/>
              <a:cs typeface="DM Sans"/>
              <a:sym typeface="DM Sans"/>
            </a:endParaRPr>
          </a:p>
        </p:txBody>
      </p:sp>
      <p:sp>
        <p:nvSpPr>
          <p:cNvPr id="501" name="Google Shape;501;p121"/>
          <p:cNvSpPr txBox="1"/>
          <p:nvPr/>
        </p:nvSpPr>
        <p:spPr>
          <a:xfrm>
            <a:off x="631133" y="2544234"/>
            <a:ext cx="5112800" cy="301617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latin typeface="DM Sans"/>
                <a:ea typeface="DM Sans"/>
                <a:cs typeface="DM Sans"/>
                <a:sym typeface="DM Sans"/>
              </a:rPr>
              <a:t>El Proyecto final se construye a partir de </a:t>
            </a:r>
            <a:r>
              <a:rPr lang="es" b="1">
                <a:highlight>
                  <a:srgbClr val="EAFF6A"/>
                </a:highlight>
                <a:latin typeface="DM Sans"/>
                <a:ea typeface="DM Sans"/>
                <a:cs typeface="DM Sans"/>
                <a:sym typeface="DM Sans"/>
              </a:rPr>
              <a:t>los desafíos</a:t>
            </a:r>
            <a:r>
              <a:rPr lang="es">
                <a:latin typeface="DM Sans"/>
                <a:ea typeface="DM Sans"/>
                <a:cs typeface="DM Sans"/>
                <a:sym typeface="DM Sans"/>
              </a:rPr>
              <a:t> que se realizan clase a clase. Se va creando a medida que el estudiante sube los desafíos entregables a nuestra plataforma.</a:t>
            </a:r>
            <a:endParaRPr>
              <a:latin typeface="DM Sans"/>
              <a:ea typeface="DM Sans"/>
              <a:cs typeface="DM Sans"/>
              <a:sym typeface="DM Sans"/>
            </a:endParaRPr>
          </a:p>
          <a:p>
            <a:pPr>
              <a:buClr>
                <a:schemeClr val="dk1"/>
              </a:buClr>
              <a:buSzPts val="1100"/>
            </a:pPr>
            <a:endParaRPr>
              <a:latin typeface="DM Sans"/>
              <a:ea typeface="DM Sans"/>
              <a:cs typeface="DM Sans"/>
              <a:sym typeface="DM Sans"/>
            </a:endParaRPr>
          </a:p>
          <a:p>
            <a:pPr>
              <a:buClr>
                <a:schemeClr val="dk1"/>
              </a:buClr>
              <a:buSzPts val="1100"/>
            </a:pPr>
            <a:r>
              <a:rPr lang="es">
                <a:latin typeface="DM Sans"/>
                <a:ea typeface="DM Sans"/>
                <a:cs typeface="DM Sans"/>
                <a:sym typeface="DM Sans"/>
              </a:rPr>
              <a:t>El objetivo es que cada estudiante pueda utilizar su Proyecto final como parte de su portfolio personal.</a:t>
            </a:r>
            <a:endParaRPr>
              <a:latin typeface="DM Sans"/>
              <a:ea typeface="DM Sans"/>
              <a:cs typeface="DM Sans"/>
              <a:sym typeface="DM Sans"/>
            </a:endParaRPr>
          </a:p>
          <a:p>
            <a:pPr>
              <a:buClr>
                <a:schemeClr val="dk1"/>
              </a:buClr>
              <a:buSzPts val="1100"/>
            </a:pPr>
            <a:endParaRPr>
              <a:latin typeface="DM Sans"/>
              <a:ea typeface="DM Sans"/>
              <a:cs typeface="DM Sans"/>
              <a:sym typeface="DM Sans"/>
            </a:endParaRPr>
          </a:p>
          <a:p>
            <a:endParaRPr>
              <a:latin typeface="DM Sans"/>
              <a:ea typeface="DM Sans"/>
              <a:cs typeface="DM Sans"/>
              <a:sym typeface="DM Sans"/>
            </a:endParaRPr>
          </a:p>
        </p:txBody>
      </p:sp>
      <p:sp>
        <p:nvSpPr>
          <p:cNvPr id="502" name="Google Shape;502;p121"/>
          <p:cNvSpPr txBox="1"/>
          <p:nvPr/>
        </p:nvSpPr>
        <p:spPr>
          <a:xfrm>
            <a:off x="6036767" y="2544233"/>
            <a:ext cx="51128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debe subir a la plataforma la ante-última o última clase del curso. En caso de no hacerlo </a:t>
            </a:r>
            <a:r>
              <a:rPr lang="es" b="1">
                <a:latin typeface="DM Sans"/>
                <a:ea typeface="DM Sans"/>
                <a:cs typeface="DM Sans"/>
                <a:sym typeface="DM Sans"/>
              </a:rPr>
              <a:t>tendrás 20 días </a:t>
            </a:r>
            <a:r>
              <a:rPr lang="es">
                <a:latin typeface="DM Sans"/>
                <a:ea typeface="DM Sans"/>
                <a:cs typeface="DM Sans"/>
                <a:sym typeface="DM Sans"/>
              </a:rPr>
              <a:t>a partir de la finalización del curso para cargarlo en la plataforma. Pasados esos días el botón de entrega se inhabilitará.</a:t>
            </a:r>
            <a:endParaRPr>
              <a:latin typeface="DM Sans"/>
              <a:ea typeface="DM Sans"/>
              <a:cs typeface="DM Sans"/>
              <a:sym typeface="DM Sans"/>
            </a:endParaRPr>
          </a:p>
        </p:txBody>
      </p:sp>
      <p:sp>
        <p:nvSpPr>
          <p:cNvPr id="503" name="Google Shape;503;p121"/>
          <p:cNvSpPr/>
          <p:nvPr/>
        </p:nvSpPr>
        <p:spPr>
          <a:xfrm>
            <a:off x="784700" y="915400"/>
            <a:ext cx="3611600" cy="161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04" name="Google Shape;504;p121"/>
          <p:cNvSpPr txBox="1"/>
          <p:nvPr/>
        </p:nvSpPr>
        <p:spPr>
          <a:xfrm>
            <a:off x="784700" y="646201"/>
            <a:ext cx="6306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DESAFÍOS Y ENTREGABLES</a:t>
            </a:r>
            <a:endParaRPr sz="2400">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3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es el desarrollo web?</a:t>
            </a:r>
            <a:endParaRPr sz="5333" b="1">
              <a:solidFill>
                <a:schemeClr val="dk1"/>
              </a:solidFill>
              <a:latin typeface="DM Sans"/>
              <a:ea typeface="DM Sans"/>
              <a:cs typeface="DM Sans"/>
              <a:sym typeface="DM Sans"/>
            </a:endParaRPr>
          </a:p>
        </p:txBody>
      </p:sp>
      <p:sp>
        <p:nvSpPr>
          <p:cNvPr id="763" name="Google Shape;763;p133"/>
          <p:cNvSpPr txBox="1"/>
          <p:nvPr/>
        </p:nvSpPr>
        <p:spPr>
          <a:xfrm>
            <a:off x="631133" y="2544234"/>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hablamos de desarrollo web, nos referimos a la construcción y mantenimiento de estos sitios que pueden encontrarse en la World Wide Web (www) y sus redes derivadas.</a:t>
            </a:r>
            <a:endParaRPr>
              <a:latin typeface="DM Sans"/>
              <a:ea typeface="DM Sans"/>
              <a:cs typeface="DM Sans"/>
              <a:sym typeface="DM Sans"/>
            </a:endParaRPr>
          </a:p>
        </p:txBody>
      </p:sp>
      <p:sp>
        <p:nvSpPr>
          <p:cNvPr id="764" name="Google Shape;764;p133"/>
          <p:cNvSpPr txBox="1"/>
          <p:nvPr/>
        </p:nvSpPr>
        <p:spPr>
          <a:xfrm>
            <a:off x="6036767" y="2544233"/>
            <a:ext cx="5112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Originalmente éste sólo se basaba en el desarrollo de páginas estáticas. Sin embargo, con el paso del tiempo estas fueron requiriendo más dinamismo, al punto de comenzar a desarrollar no sólo páginas estáticas, sino</a:t>
            </a:r>
            <a:r>
              <a:rPr lang="es" b="1">
                <a:latin typeface="DM Sans"/>
                <a:ea typeface="DM Sans"/>
                <a:cs typeface="DM Sans"/>
                <a:sym typeface="DM Sans"/>
              </a:rPr>
              <a:t> sitios web completos</a:t>
            </a:r>
            <a:r>
              <a:rPr lang="es">
                <a:latin typeface="DM Sans"/>
                <a:ea typeface="DM Sans"/>
                <a:cs typeface="DM Sans"/>
                <a:sym typeface="DM Sans"/>
              </a:rPr>
              <a:t> o incluso </a:t>
            </a:r>
            <a:r>
              <a:rPr lang="es" b="1">
                <a:latin typeface="DM Sans"/>
                <a:ea typeface="DM Sans"/>
                <a:cs typeface="DM Sans"/>
                <a:sym typeface="DM Sans"/>
              </a:rPr>
              <a:t>aplicaciones web.</a:t>
            </a:r>
            <a:endParaRPr b="1">
              <a:solidFill>
                <a:srgbClr val="000000"/>
              </a:solidFill>
              <a:latin typeface="DM Sans"/>
              <a:ea typeface="DM Sans"/>
              <a:cs typeface="DM Sans"/>
              <a:sym typeface="DM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73"/>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656" name="Google Shape;656;p173"/>
          <p:cNvSpPr txBox="1"/>
          <p:nvPr/>
        </p:nvSpPr>
        <p:spPr>
          <a:xfrm>
            <a:off x="631133" y="2168134"/>
            <a:ext cx="9559200" cy="1271974"/>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Utilización de operadores nullish</a:t>
            </a:r>
            <a:endParaRPr sz="3333">
              <a:solidFill>
                <a:srgbClr val="B7B7B7"/>
              </a:solidFill>
              <a:latin typeface="DM Sans"/>
              <a:ea typeface="DM Sans"/>
              <a:cs typeface="DM Sans"/>
              <a:sym typeface="DM Sans"/>
            </a:endParaRPr>
          </a:p>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Utilización de variables privadas</a:t>
            </a:r>
            <a:endParaRPr sz="3333">
              <a:solidFill>
                <a:srgbClr val="B7B7B7"/>
              </a:solidFill>
              <a:latin typeface="DM Sans"/>
              <a:ea typeface="DM Sans"/>
              <a:cs typeface="DM Sans"/>
              <a:sym typeface="DM Sans"/>
            </a:endParaRPr>
          </a:p>
        </p:txBody>
      </p:sp>
      <p:grpSp>
        <p:nvGrpSpPr>
          <p:cNvPr id="657" name="Google Shape;657;p173"/>
          <p:cNvGrpSpPr/>
          <p:nvPr/>
        </p:nvGrpSpPr>
        <p:grpSpPr>
          <a:xfrm>
            <a:off x="631135" y="826031"/>
            <a:ext cx="985200" cy="985200"/>
            <a:chOff x="473351" y="619523"/>
            <a:chExt cx="738900" cy="738900"/>
          </a:xfrm>
        </p:grpSpPr>
        <p:sp>
          <p:nvSpPr>
            <p:cNvPr id="658" name="Google Shape;658;p17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59" name="Google Shape;659;p17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98"/>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18" name="Google Shape;318;p98"/>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19" name="Google Shape;319;p98"/>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20" name="Google Shape;320;p98"/>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21" name="Google Shape;321;p98"/>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rgbClr val="999999"/>
                </a:solidFill>
                <a:latin typeface="DM Sans"/>
                <a:ea typeface="DM Sans"/>
                <a:cs typeface="DM Sans"/>
                <a:sym typeface="DM Sans"/>
              </a:rPr>
              <a:t>21</a:t>
            </a:r>
            <a:endParaRPr sz="2133">
              <a:solidFill>
                <a:srgbClr val="999999"/>
              </a:solidFill>
              <a:latin typeface="DM Sans"/>
              <a:ea typeface="DM Sans"/>
              <a:cs typeface="DM Sans"/>
              <a:sym typeface="DM Sans"/>
            </a:endParaRPr>
          </a:p>
        </p:txBody>
      </p:sp>
      <p:cxnSp>
        <p:nvCxnSpPr>
          <p:cNvPr id="322" name="Google Shape;322;p98"/>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3" name="Google Shape;323;p98"/>
          <p:cNvSpPr txBox="1"/>
          <p:nvPr/>
        </p:nvSpPr>
        <p:spPr>
          <a:xfrm>
            <a:off x="1919184" y="2390733"/>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dirty="0">
                <a:solidFill>
                  <a:srgbClr val="999999"/>
                </a:solidFill>
                <a:latin typeface="DM Sans"/>
                <a:ea typeface="DM Sans"/>
                <a:cs typeface="DM Sans"/>
                <a:sym typeface="DM Sans"/>
              </a:rPr>
              <a:t>Estrategia de autenticación por terceros + JWT</a:t>
            </a:r>
            <a:endParaRPr sz="2000" b="1" dirty="0">
              <a:solidFill>
                <a:srgbClr val="999999"/>
              </a:solidFill>
              <a:latin typeface="DM Sans"/>
              <a:ea typeface="DM Sans"/>
              <a:cs typeface="DM Sans"/>
              <a:sym typeface="DM Sans"/>
            </a:endParaRPr>
          </a:p>
        </p:txBody>
      </p:sp>
      <p:sp>
        <p:nvSpPr>
          <p:cNvPr id="324" name="Google Shape;324;p98"/>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22</a:t>
            </a:r>
            <a:endParaRPr sz="2133" b="1">
              <a:solidFill>
                <a:srgbClr val="FFFFFF"/>
              </a:solidFill>
              <a:latin typeface="DM Sans"/>
              <a:ea typeface="DM Sans"/>
              <a:cs typeface="DM Sans"/>
              <a:sym typeface="DM Sans"/>
            </a:endParaRPr>
          </a:p>
        </p:txBody>
      </p:sp>
      <p:cxnSp>
        <p:nvCxnSpPr>
          <p:cNvPr id="325" name="Google Shape;325;p98"/>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26" name="Google Shape;326;p98"/>
          <p:cNvSpPr txBox="1"/>
          <p:nvPr/>
        </p:nvSpPr>
        <p:spPr>
          <a:xfrm>
            <a:off x="4930784" y="2545001"/>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Passport Avanzado</a:t>
            </a:r>
            <a:endParaRPr sz="2000" b="1">
              <a:solidFill>
                <a:srgbClr val="EAFF6A"/>
              </a:solidFill>
              <a:latin typeface="DM Sans"/>
              <a:ea typeface="DM Sans"/>
              <a:cs typeface="DM Sans"/>
              <a:sym typeface="DM Sans"/>
            </a:endParaRPr>
          </a:p>
        </p:txBody>
      </p:sp>
      <p:cxnSp>
        <p:nvCxnSpPr>
          <p:cNvPr id="327" name="Google Shape;327;p98"/>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28" name="Google Shape;328;p98"/>
          <p:cNvCxnSpPr/>
          <p:nvPr/>
        </p:nvCxnSpPr>
        <p:spPr>
          <a:xfrm>
            <a:off x="5030967" y="2498333"/>
            <a:ext cx="2371200" cy="0"/>
          </a:xfrm>
          <a:prstGeom prst="straightConnector1">
            <a:avLst/>
          </a:prstGeom>
          <a:noFill/>
          <a:ln w="9525" cap="flat" cmpd="sng">
            <a:solidFill>
              <a:srgbClr val="434343"/>
            </a:solidFill>
            <a:prstDash val="solid"/>
            <a:round/>
            <a:headEnd type="none" w="sm" len="sm"/>
            <a:tailEnd type="none" w="sm" len="sm"/>
          </a:ln>
        </p:spPr>
      </p:cxnSp>
      <p:sp>
        <p:nvSpPr>
          <p:cNvPr id="329" name="Google Shape;329;p98"/>
          <p:cNvSpPr txBox="1"/>
          <p:nvPr/>
        </p:nvSpPr>
        <p:spPr>
          <a:xfrm>
            <a:off x="5061568" y="3642800"/>
            <a:ext cx="23100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Formas de envío de JWT </a:t>
            </a:r>
            <a:endParaRPr sz="1600">
              <a:solidFill>
                <a:srgbClr val="83AEFB"/>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Estrategia de JWT</a:t>
            </a:r>
            <a:endParaRPr sz="1600">
              <a:solidFill>
                <a:srgbClr val="83AEFB"/>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Control interno de mensajes y sistema</a:t>
            </a:r>
            <a:endParaRPr sz="1600">
              <a:solidFill>
                <a:srgbClr val="83AEFB"/>
              </a:solidFill>
              <a:latin typeface="DM Sans"/>
              <a:ea typeface="DM Sans"/>
              <a:cs typeface="DM Sans"/>
              <a:sym typeface="DM Sans"/>
            </a:endParaRPr>
          </a:p>
          <a:p>
            <a:endParaRPr sz="1600">
              <a:solidFill>
                <a:schemeClr val="lt1"/>
              </a:solidFill>
              <a:latin typeface="DM Sans"/>
              <a:ea typeface="DM Sans"/>
              <a:cs typeface="DM Sans"/>
              <a:sym typeface="DM Sans"/>
            </a:endParaRPr>
          </a:p>
        </p:txBody>
      </p:sp>
      <p:sp>
        <p:nvSpPr>
          <p:cNvPr id="330" name="Google Shape;330;p98"/>
          <p:cNvSpPr txBox="1"/>
          <p:nvPr/>
        </p:nvSpPr>
        <p:spPr>
          <a:xfrm>
            <a:off x="1849567" y="3642801"/>
            <a:ext cx="2571600" cy="1723508"/>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dirty="0">
                <a:solidFill>
                  <a:schemeClr val="lt1"/>
                </a:solidFill>
                <a:latin typeface="DM Sans"/>
                <a:ea typeface="DM Sans"/>
                <a:cs typeface="DM Sans"/>
                <a:sym typeface="DM Sans"/>
              </a:rPr>
              <a:t>Autenticación por terceros </a:t>
            </a:r>
            <a:endParaRPr sz="1600" dirty="0">
              <a:solidFill>
                <a:schemeClr val="lt1"/>
              </a:solidFill>
              <a:latin typeface="DM Sans"/>
              <a:ea typeface="DM Sans"/>
              <a:cs typeface="DM Sans"/>
              <a:sym typeface="DM Sans"/>
            </a:endParaRPr>
          </a:p>
          <a:p>
            <a:pPr marL="609585"/>
            <a:endParaRPr sz="1600" dirty="0">
              <a:solidFill>
                <a:schemeClr val="lt1"/>
              </a:solidFill>
              <a:latin typeface="DM Sans"/>
              <a:ea typeface="DM Sans"/>
              <a:cs typeface="DM Sans"/>
              <a:sym typeface="DM Sans"/>
            </a:endParaRPr>
          </a:p>
          <a:p>
            <a:pPr marL="609585" indent="-406390">
              <a:buClr>
                <a:srgbClr val="EA90FF"/>
              </a:buClr>
              <a:buSzPts val="1200"/>
              <a:buFont typeface="DM Sans"/>
              <a:buChar char="✓"/>
            </a:pPr>
            <a:r>
              <a:rPr lang="es" sz="1600" dirty="0">
                <a:solidFill>
                  <a:schemeClr val="lt1"/>
                </a:solidFill>
                <a:latin typeface="DM Sans"/>
                <a:ea typeface="DM Sans"/>
                <a:cs typeface="DM Sans"/>
                <a:sym typeface="DM Sans"/>
              </a:rPr>
              <a:t>Un panorama distinto a session: JWT</a:t>
            </a:r>
            <a:endParaRPr sz="1600" dirty="0">
              <a:solidFill>
                <a:schemeClr val="lt1"/>
              </a:solidFill>
              <a:latin typeface="DM Sans"/>
              <a:ea typeface="DM Sans"/>
              <a:cs typeface="DM Sans"/>
              <a:sym typeface="DM Sans"/>
            </a:endParaRPr>
          </a:p>
        </p:txBody>
      </p:sp>
      <p:pic>
        <p:nvPicPr>
          <p:cNvPr id="331" name="Google Shape;331;p98"/>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32" name="Google Shape;332;p98"/>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rgbClr val="999999"/>
                </a:solidFill>
                <a:latin typeface="DM Sans"/>
                <a:ea typeface="DM Sans"/>
                <a:cs typeface="DM Sans"/>
                <a:sym typeface="DM Sans"/>
              </a:rPr>
              <a:t>23</a:t>
            </a:r>
            <a:endParaRPr sz="2133">
              <a:solidFill>
                <a:srgbClr val="999999"/>
              </a:solidFill>
              <a:latin typeface="DM Sans"/>
              <a:ea typeface="DM Sans"/>
              <a:cs typeface="DM Sans"/>
              <a:sym typeface="DM Sans"/>
            </a:endParaRPr>
          </a:p>
        </p:txBody>
      </p:sp>
      <p:cxnSp>
        <p:nvCxnSpPr>
          <p:cNvPr id="333" name="Google Shape;333;p98"/>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34" name="Google Shape;334;p98"/>
          <p:cNvSpPr txBox="1"/>
          <p:nvPr/>
        </p:nvSpPr>
        <p:spPr>
          <a:xfrm>
            <a:off x="7938284" y="2377501"/>
            <a:ext cx="2571600" cy="2092840"/>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400" b="1">
                <a:solidFill>
                  <a:srgbClr val="999999"/>
                </a:solidFill>
                <a:latin typeface="DM Sans"/>
                <a:ea typeface="DM Sans"/>
                <a:cs typeface="DM Sans"/>
                <a:sym typeface="DM Sans"/>
              </a:rPr>
              <a:t>Ruteo Avanzado y manejo de políticas de autorización</a:t>
            </a:r>
            <a:endParaRPr sz="2000" b="1">
              <a:solidFill>
                <a:srgbClr val="999999"/>
              </a:solidFill>
              <a:latin typeface="DM Sans"/>
              <a:ea typeface="DM Sans"/>
              <a:cs typeface="DM Sans"/>
              <a:sym typeface="DM Sans"/>
            </a:endParaRPr>
          </a:p>
        </p:txBody>
      </p:sp>
      <p:cxnSp>
        <p:nvCxnSpPr>
          <p:cNvPr id="335" name="Google Shape;335;p98"/>
          <p:cNvCxnSpPr/>
          <p:nvPr/>
        </p:nvCxnSpPr>
        <p:spPr>
          <a:xfrm>
            <a:off x="7978551" y="2397733"/>
            <a:ext cx="2371200" cy="0"/>
          </a:xfrm>
          <a:prstGeom prst="straightConnector1">
            <a:avLst/>
          </a:prstGeom>
          <a:noFill/>
          <a:ln w="9525" cap="flat" cmpd="sng">
            <a:solidFill>
              <a:srgbClr val="434343"/>
            </a:solidFill>
            <a:prstDash val="solid"/>
            <a:round/>
            <a:headEnd type="none" w="sm" len="sm"/>
            <a:tailEnd type="none" w="sm" len="sm"/>
          </a:ln>
        </p:spPr>
      </p:cxnSp>
      <p:sp>
        <p:nvSpPr>
          <p:cNvPr id="336" name="Google Shape;336;p98"/>
          <p:cNvSpPr txBox="1"/>
          <p:nvPr/>
        </p:nvSpPr>
        <p:spPr>
          <a:xfrm>
            <a:off x="7938300" y="3545667"/>
            <a:ext cx="2611600" cy="2052316"/>
          </a:xfrm>
          <a:prstGeom prst="rect">
            <a:avLst/>
          </a:prstGeom>
          <a:noFill/>
          <a:ln>
            <a:noFill/>
          </a:ln>
        </p:spPr>
        <p:txBody>
          <a:bodyPr spcFirstLastPara="1" wrap="square" lIns="121900" tIns="121900" rIns="121900" bIns="121900" anchor="t" anchorCtr="0">
            <a:spAutoFit/>
          </a:bodyPr>
          <a:lstStyle/>
          <a:p>
            <a:pPr marL="609585" indent="-397923">
              <a:buClr>
                <a:srgbClr val="EA90FF"/>
              </a:buClr>
              <a:buSzPts val="1100"/>
              <a:buFont typeface="DM Sans"/>
              <a:buChar char="✓"/>
            </a:pPr>
            <a:r>
              <a:rPr lang="es" sz="1467">
                <a:solidFill>
                  <a:schemeClr val="lt1"/>
                </a:solidFill>
                <a:latin typeface="DM Sans"/>
                <a:ea typeface="DM Sans"/>
                <a:cs typeface="DM Sans"/>
                <a:sym typeface="DM Sans"/>
              </a:rPr>
              <a:t>Estrategías avanzadas de Router </a:t>
            </a:r>
            <a:endParaRPr sz="1467">
              <a:solidFill>
                <a:schemeClr val="lt1"/>
              </a:solidFill>
              <a:latin typeface="DM Sans"/>
              <a:ea typeface="DM Sans"/>
              <a:cs typeface="DM Sans"/>
              <a:sym typeface="DM Sans"/>
            </a:endParaRPr>
          </a:p>
          <a:p>
            <a:pPr marL="609585"/>
            <a:endParaRPr sz="1467">
              <a:solidFill>
                <a:schemeClr val="lt1"/>
              </a:solidFill>
              <a:latin typeface="DM Sans"/>
              <a:ea typeface="DM Sans"/>
              <a:cs typeface="DM Sans"/>
              <a:sym typeface="DM Sans"/>
            </a:endParaRPr>
          </a:p>
          <a:p>
            <a:pPr marL="609585" indent="-397923">
              <a:buClr>
                <a:srgbClr val="EA90FF"/>
              </a:buClr>
              <a:buSzPts val="1100"/>
              <a:buFont typeface="DM Sans"/>
              <a:buChar char="✓"/>
            </a:pPr>
            <a:r>
              <a:rPr lang="es" sz="1467">
                <a:solidFill>
                  <a:schemeClr val="lt1"/>
                </a:solidFill>
                <a:latin typeface="DM Sans"/>
                <a:ea typeface="DM Sans"/>
                <a:cs typeface="DM Sans"/>
                <a:sym typeface="DM Sans"/>
              </a:rPr>
              <a:t>Custom Router</a:t>
            </a:r>
            <a:endParaRPr sz="1467">
              <a:solidFill>
                <a:schemeClr val="lt1"/>
              </a:solidFill>
              <a:latin typeface="DM Sans"/>
              <a:ea typeface="DM Sans"/>
              <a:cs typeface="DM Sans"/>
              <a:sym typeface="DM Sans"/>
            </a:endParaRPr>
          </a:p>
          <a:p>
            <a:pPr marL="609585"/>
            <a:endParaRPr sz="1467">
              <a:solidFill>
                <a:schemeClr val="lt1"/>
              </a:solidFill>
              <a:latin typeface="DM Sans"/>
              <a:ea typeface="DM Sans"/>
              <a:cs typeface="DM Sans"/>
              <a:sym typeface="DM Sans"/>
            </a:endParaRPr>
          </a:p>
          <a:p>
            <a:pPr marL="609585" indent="-397923">
              <a:buClr>
                <a:srgbClr val="EA90FF"/>
              </a:buClr>
              <a:buSzPts val="1100"/>
              <a:buFont typeface="DM Sans"/>
              <a:buChar char="✓"/>
            </a:pPr>
            <a:r>
              <a:rPr lang="es" sz="1467">
                <a:solidFill>
                  <a:schemeClr val="lt1"/>
                </a:solidFill>
                <a:latin typeface="DM Sans"/>
                <a:ea typeface="DM Sans"/>
                <a:cs typeface="DM Sans"/>
                <a:sym typeface="DM Sans"/>
              </a:rPr>
              <a:t>Aprovechando al máximo Custom Router</a:t>
            </a:r>
            <a:endParaRPr sz="1467">
              <a:solidFill>
                <a:schemeClr val="lt1"/>
              </a:solidFill>
              <a:latin typeface="DM Sans"/>
              <a:ea typeface="DM Sans"/>
              <a:cs typeface="DM Sans"/>
              <a:sym typeface="DM Sans"/>
            </a:endParaRPr>
          </a:p>
        </p:txBody>
      </p:sp>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99"/>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2" name="Google Shape;342;p99"/>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43" name="Google Shape;343;p99"/>
          <p:cNvSpPr txBox="1"/>
          <p:nvPr/>
        </p:nvSpPr>
        <p:spPr>
          <a:xfrm>
            <a:off x="3368100" y="2158167"/>
            <a:ext cx="5932400" cy="615513"/>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Aplicar </a:t>
            </a:r>
            <a:r>
              <a:rPr lang="es" sz="2400">
                <a:solidFill>
                  <a:schemeClr val="lt1"/>
                </a:solidFill>
                <a:latin typeface="DM Sans"/>
                <a:ea typeface="DM Sans"/>
                <a:cs typeface="DM Sans"/>
                <a:sym typeface="DM Sans"/>
              </a:rPr>
              <a:t>JWT desde cookie</a:t>
            </a:r>
            <a:endParaRPr sz="2400">
              <a:solidFill>
                <a:schemeClr val="lt1"/>
              </a:solidFill>
              <a:latin typeface="DM Sans"/>
              <a:ea typeface="DM Sans"/>
              <a:cs typeface="DM Sans"/>
              <a:sym typeface="DM Sans"/>
            </a:endParaRPr>
          </a:p>
        </p:txBody>
      </p:sp>
      <p:pic>
        <p:nvPicPr>
          <p:cNvPr id="344" name="Google Shape;344;p99"/>
          <p:cNvPicPr preferRelativeResize="0"/>
          <p:nvPr/>
        </p:nvPicPr>
        <p:blipFill>
          <a:blip r:embed="rId3">
            <a:alphaModFix/>
          </a:blip>
          <a:stretch>
            <a:fillRect/>
          </a:stretch>
        </p:blipFill>
        <p:spPr>
          <a:xfrm>
            <a:off x="2894234" y="3187234"/>
            <a:ext cx="262633" cy="262633"/>
          </a:xfrm>
          <a:prstGeom prst="rect">
            <a:avLst/>
          </a:prstGeom>
          <a:noFill/>
          <a:ln>
            <a:noFill/>
          </a:ln>
        </p:spPr>
      </p:pic>
      <p:cxnSp>
        <p:nvCxnSpPr>
          <p:cNvPr id="345" name="Google Shape;345;p99"/>
          <p:cNvCxnSpPr>
            <a:stCxn id="342" idx="2"/>
            <a:endCxn id="344" idx="0"/>
          </p:cNvCxnSpPr>
          <p:nvPr/>
        </p:nvCxnSpPr>
        <p:spPr>
          <a:xfrm rot="5400000">
            <a:off x="2711500" y="2870283"/>
            <a:ext cx="630800" cy="2800"/>
          </a:xfrm>
          <a:prstGeom prst="bentConnector3">
            <a:avLst>
              <a:gd name="adj1" fmla="val 50012"/>
            </a:avLst>
          </a:prstGeom>
          <a:noFill/>
          <a:ln w="9525" cap="flat" cmpd="sng">
            <a:solidFill>
              <a:srgbClr val="EAFF6A"/>
            </a:solidFill>
            <a:prstDash val="solid"/>
            <a:round/>
            <a:headEnd type="none" w="med" len="med"/>
            <a:tailEnd type="none" w="med" len="med"/>
          </a:ln>
        </p:spPr>
      </p:cxnSp>
      <p:sp>
        <p:nvSpPr>
          <p:cNvPr id="346" name="Google Shape;346;p99"/>
          <p:cNvSpPr txBox="1"/>
          <p:nvPr/>
        </p:nvSpPr>
        <p:spPr>
          <a:xfrm>
            <a:off x="3368100" y="3945301"/>
            <a:ext cx="4784800" cy="615513"/>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Comprender Passport-jwt</a:t>
            </a:r>
            <a:endParaRPr sz="2400" b="1">
              <a:solidFill>
                <a:schemeClr val="lt1"/>
              </a:solidFill>
              <a:latin typeface="DM Sans"/>
              <a:ea typeface="DM Sans"/>
              <a:cs typeface="DM Sans"/>
              <a:sym typeface="DM Sans"/>
            </a:endParaRPr>
          </a:p>
        </p:txBody>
      </p:sp>
      <p:pic>
        <p:nvPicPr>
          <p:cNvPr id="347" name="Google Shape;347;p99"/>
          <p:cNvPicPr preferRelativeResize="0"/>
          <p:nvPr/>
        </p:nvPicPr>
        <p:blipFill>
          <a:blip r:embed="rId3">
            <a:alphaModFix/>
          </a:blip>
          <a:stretch>
            <a:fillRect/>
          </a:stretch>
        </p:blipFill>
        <p:spPr>
          <a:xfrm>
            <a:off x="2894234" y="4080818"/>
            <a:ext cx="262633" cy="262633"/>
          </a:xfrm>
          <a:prstGeom prst="rect">
            <a:avLst/>
          </a:prstGeom>
          <a:noFill/>
          <a:ln>
            <a:noFill/>
          </a:ln>
        </p:spPr>
      </p:pic>
      <p:sp>
        <p:nvSpPr>
          <p:cNvPr id="348" name="Google Shape;348;p99"/>
          <p:cNvSpPr txBox="1"/>
          <p:nvPr/>
        </p:nvSpPr>
        <p:spPr>
          <a:xfrm>
            <a:off x="3316384" y="3051734"/>
            <a:ext cx="593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Conceptuar</a:t>
            </a:r>
            <a:r>
              <a:rPr lang="es" sz="2400">
                <a:solidFill>
                  <a:schemeClr val="lt1"/>
                </a:solidFill>
                <a:latin typeface="DM Sans"/>
                <a:ea typeface="DM Sans"/>
                <a:cs typeface="DM Sans"/>
                <a:sym typeface="DM Sans"/>
              </a:rPr>
              <a:t> de manera avanzada Passport</a:t>
            </a:r>
            <a:endParaRPr sz="2400">
              <a:solidFill>
                <a:schemeClr val="lt1"/>
              </a:solidFill>
              <a:latin typeface="DM Sans"/>
              <a:ea typeface="DM Sans"/>
              <a:cs typeface="DM Sans"/>
              <a:sym typeface="DM Sans"/>
            </a:endParaRPr>
          </a:p>
        </p:txBody>
      </p:sp>
      <p:cxnSp>
        <p:nvCxnSpPr>
          <p:cNvPr id="349" name="Google Shape;349;p99"/>
          <p:cNvCxnSpPr>
            <a:stCxn id="344" idx="2"/>
          </p:cNvCxnSpPr>
          <p:nvPr/>
        </p:nvCxnSpPr>
        <p:spPr>
          <a:xfrm rot="5400000">
            <a:off x="2708949" y="3764067"/>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00"/>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N°21</a:t>
            </a:r>
            <a:endParaRPr sz="1867">
              <a:solidFill>
                <a:srgbClr val="000000"/>
              </a:solidFill>
              <a:latin typeface="DM Sans"/>
              <a:ea typeface="DM Sans"/>
              <a:cs typeface="DM Sans"/>
              <a:sym typeface="DM Sans"/>
            </a:endParaRPr>
          </a:p>
        </p:txBody>
      </p:sp>
      <p:sp>
        <p:nvSpPr>
          <p:cNvPr id="355" name="Google Shape;355;p100"/>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56" name="Google Shape;356;p100"/>
          <p:cNvSpPr txBox="1"/>
          <p:nvPr/>
        </p:nvSpPr>
        <p:spPr>
          <a:xfrm>
            <a:off x="620367" y="2286101"/>
            <a:ext cx="5112800" cy="279457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Autenticación por terceros</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Proceso por el cual realizamos una obtención de credenciales a partir de una aplicación externa. </a:t>
            </a:r>
            <a:r>
              <a:rPr lang="es" b="1">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Passport-github </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Módulo externo de node que permite conectar la dependencia de passport con una estrategia de autenticación por terceros basada en github.</a:t>
            </a:r>
            <a:endParaRPr>
              <a:solidFill>
                <a:schemeClr val="dk1"/>
              </a:solidFill>
              <a:latin typeface="DM Sans"/>
              <a:ea typeface="DM Sans"/>
              <a:cs typeface="DM Sans"/>
              <a:sym typeface="DM Sans"/>
            </a:endParaRPr>
          </a:p>
        </p:txBody>
      </p:sp>
      <p:sp>
        <p:nvSpPr>
          <p:cNvPr id="357" name="Google Shape;357;p100"/>
          <p:cNvSpPr txBox="1"/>
          <p:nvPr/>
        </p:nvSpPr>
        <p:spPr>
          <a:xfrm>
            <a:off x="5792767" y="2327001"/>
            <a:ext cx="5112800" cy="1838925"/>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JWT</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Estandar de creación de accesos basados en JSONS, generando tokens de autenticación con el fin de delegar la responsabilidad de sesión al frontend.</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01"/>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3" name="Google Shape;363;p101"/>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64" name="Google Shape;364;p101"/>
          <p:cNvSpPr/>
          <p:nvPr/>
        </p:nvSpPr>
        <p:spPr>
          <a:xfrm>
            <a:off x="784700" y="27510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JWT</a:t>
            </a:r>
            <a:endParaRPr sz="1600">
              <a:solidFill>
                <a:srgbClr val="FFFFFF"/>
              </a:solidFill>
              <a:latin typeface="DM Sans"/>
              <a:ea typeface="DM Sans"/>
              <a:cs typeface="DM Sans"/>
              <a:sym typeface="DM Sans"/>
            </a:endParaRPr>
          </a:p>
        </p:txBody>
      </p:sp>
      <p:sp>
        <p:nvSpPr>
          <p:cNvPr id="365" name="Google Shape;365;p101"/>
          <p:cNvSpPr/>
          <p:nvPr/>
        </p:nvSpPr>
        <p:spPr>
          <a:xfrm>
            <a:off x="3759541" y="1857467"/>
            <a:ext cx="2129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Envío</a:t>
            </a:r>
            <a:endParaRPr sz="1600">
              <a:solidFill>
                <a:schemeClr val="dk1"/>
              </a:solidFill>
              <a:latin typeface="DM Sans"/>
              <a:ea typeface="DM Sans"/>
              <a:cs typeface="DM Sans"/>
              <a:sym typeface="DM Sans"/>
            </a:endParaRPr>
          </a:p>
        </p:txBody>
      </p:sp>
      <p:cxnSp>
        <p:nvCxnSpPr>
          <p:cNvPr id="366" name="Google Shape;366;p101"/>
          <p:cNvCxnSpPr>
            <a:stCxn id="364" idx="3"/>
            <a:endCxn id="365" idx="1"/>
          </p:cNvCxnSpPr>
          <p:nvPr/>
        </p:nvCxnSpPr>
        <p:spPr>
          <a:xfrm rot="10800000" flipH="1">
            <a:off x="2650300" y="2244245"/>
            <a:ext cx="1109200" cy="893600"/>
          </a:xfrm>
          <a:prstGeom prst="bentConnector3">
            <a:avLst>
              <a:gd name="adj1" fmla="val 50002"/>
            </a:avLst>
          </a:prstGeom>
          <a:noFill/>
          <a:ln w="9525" cap="flat" cmpd="sng">
            <a:solidFill>
              <a:srgbClr val="CCCCCC"/>
            </a:solidFill>
            <a:prstDash val="solid"/>
            <a:round/>
            <a:headEnd type="none" w="sm" len="sm"/>
            <a:tailEnd type="oval" w="med" len="med"/>
          </a:ln>
        </p:spPr>
      </p:cxnSp>
      <p:cxnSp>
        <p:nvCxnSpPr>
          <p:cNvPr id="367" name="Google Shape;367;p101"/>
          <p:cNvCxnSpPr>
            <a:stCxn id="365" idx="3"/>
            <a:endCxn id="368" idx="1"/>
          </p:cNvCxnSpPr>
          <p:nvPr/>
        </p:nvCxnSpPr>
        <p:spPr>
          <a:xfrm>
            <a:off x="5888741" y="2244267"/>
            <a:ext cx="774800" cy="800"/>
          </a:xfrm>
          <a:prstGeom prst="bentConnector3">
            <a:avLst>
              <a:gd name="adj1" fmla="val 50011"/>
            </a:avLst>
          </a:prstGeom>
          <a:noFill/>
          <a:ln w="9525" cap="flat" cmpd="sng">
            <a:solidFill>
              <a:srgbClr val="CCCCCC"/>
            </a:solidFill>
            <a:prstDash val="solid"/>
            <a:round/>
            <a:headEnd type="none" w="sm" len="sm"/>
            <a:tailEnd type="oval" w="med" len="med"/>
          </a:ln>
        </p:spPr>
      </p:cxnSp>
      <p:pic>
        <p:nvPicPr>
          <p:cNvPr id="369" name="Google Shape;369;p101"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68" name="Google Shape;368;p101"/>
          <p:cNvSpPr/>
          <p:nvPr/>
        </p:nvSpPr>
        <p:spPr>
          <a:xfrm>
            <a:off x="6663708" y="18574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headers de autorización</a:t>
            </a:r>
            <a:endParaRPr sz="1600">
              <a:solidFill>
                <a:srgbClr val="222222"/>
              </a:solidFill>
              <a:latin typeface="DM Sans"/>
              <a:ea typeface="DM Sans"/>
              <a:cs typeface="DM Sans"/>
              <a:sym typeface="DM Sans"/>
            </a:endParaRPr>
          </a:p>
        </p:txBody>
      </p:sp>
      <p:cxnSp>
        <p:nvCxnSpPr>
          <p:cNvPr id="370" name="Google Shape;370;p101"/>
          <p:cNvCxnSpPr>
            <a:stCxn id="368" idx="3"/>
            <a:endCxn id="371" idx="1"/>
          </p:cNvCxnSpPr>
          <p:nvPr/>
        </p:nvCxnSpPr>
        <p:spPr>
          <a:xfrm>
            <a:off x="8792908" y="2244252"/>
            <a:ext cx="774800" cy="800"/>
          </a:xfrm>
          <a:prstGeom prst="bentConnector3">
            <a:avLst>
              <a:gd name="adj1" fmla="val 50011"/>
            </a:avLst>
          </a:prstGeom>
          <a:noFill/>
          <a:ln w="9525" cap="flat" cmpd="sng">
            <a:solidFill>
              <a:srgbClr val="CCCCCC"/>
            </a:solidFill>
            <a:prstDash val="solid"/>
            <a:round/>
            <a:headEnd type="none" w="sm" len="sm"/>
            <a:tailEnd type="oval" w="med" len="med"/>
          </a:ln>
        </p:spPr>
      </p:cxnSp>
      <p:sp>
        <p:nvSpPr>
          <p:cNvPr id="371" name="Google Shape;371;p101"/>
          <p:cNvSpPr/>
          <p:nvPr/>
        </p:nvSpPr>
        <p:spPr>
          <a:xfrm>
            <a:off x="9567875" y="18578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Localstorage</a:t>
            </a:r>
            <a:endParaRPr sz="1600">
              <a:solidFill>
                <a:srgbClr val="222222"/>
              </a:solidFill>
              <a:latin typeface="DM Sans"/>
              <a:ea typeface="DM Sans"/>
              <a:cs typeface="DM Sans"/>
              <a:sym typeface="DM Sans"/>
            </a:endParaRPr>
          </a:p>
        </p:txBody>
      </p:sp>
      <p:sp>
        <p:nvSpPr>
          <p:cNvPr id="372" name="Google Shape;372;p101"/>
          <p:cNvSpPr/>
          <p:nvPr/>
        </p:nvSpPr>
        <p:spPr>
          <a:xfrm>
            <a:off x="3759541" y="3746400"/>
            <a:ext cx="2129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Passport</a:t>
            </a:r>
            <a:endParaRPr sz="1600">
              <a:solidFill>
                <a:schemeClr val="dk1"/>
              </a:solidFill>
              <a:latin typeface="DM Sans"/>
              <a:ea typeface="DM Sans"/>
              <a:cs typeface="DM Sans"/>
              <a:sym typeface="DM Sans"/>
            </a:endParaRPr>
          </a:p>
        </p:txBody>
      </p:sp>
      <p:cxnSp>
        <p:nvCxnSpPr>
          <p:cNvPr id="373" name="Google Shape;373;p101"/>
          <p:cNvCxnSpPr>
            <a:stCxn id="364" idx="3"/>
            <a:endCxn id="372" idx="1"/>
          </p:cNvCxnSpPr>
          <p:nvPr/>
        </p:nvCxnSpPr>
        <p:spPr>
          <a:xfrm>
            <a:off x="2650300" y="3137845"/>
            <a:ext cx="1109200" cy="995200"/>
          </a:xfrm>
          <a:prstGeom prst="bentConnector3">
            <a:avLst>
              <a:gd name="adj1" fmla="val 50002"/>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grpSp>
        <p:nvGrpSpPr>
          <p:cNvPr id="378" name="Google Shape;378;p102"/>
          <p:cNvGrpSpPr/>
          <p:nvPr/>
        </p:nvGrpSpPr>
        <p:grpSpPr>
          <a:xfrm>
            <a:off x="609784" y="624381"/>
            <a:ext cx="574800" cy="574800"/>
            <a:chOff x="4616400" y="1950761"/>
            <a:chExt cx="431100" cy="431100"/>
          </a:xfrm>
        </p:grpSpPr>
        <p:sp>
          <p:nvSpPr>
            <p:cNvPr id="379" name="Google Shape;379;p102"/>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80" name="Google Shape;380;p102"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381" name="Google Shape;381;p102"/>
          <p:cNvSpPr txBox="1"/>
          <p:nvPr/>
        </p:nvSpPr>
        <p:spPr>
          <a:xfrm>
            <a:off x="609800" y="2427433"/>
            <a:ext cx="112900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JsonWebToken es un estándar que soluciona el problema de consultas y escalabilidad que presenta session. Este se basa en encriptar la información del usuario en un token que se guardará del lado del cliente, y el cliente lo enviará al servidor en cada consulta, para poder desencriptar y obtener la información de usuario interna.</a:t>
            </a:r>
            <a:endParaRPr sz="3333" b="1">
              <a:solidFill>
                <a:srgbClr val="EAFF6A"/>
              </a:solidFill>
              <a:latin typeface="DM Sans"/>
              <a:ea typeface="DM Sans"/>
              <a:cs typeface="DM Sans"/>
              <a:sym typeface="DM Sans"/>
            </a:endParaRPr>
          </a:p>
        </p:txBody>
      </p:sp>
      <p:sp>
        <p:nvSpPr>
          <p:cNvPr id="382" name="Google Shape;382;p102"/>
          <p:cNvSpPr txBox="1"/>
          <p:nvPr/>
        </p:nvSpPr>
        <p:spPr>
          <a:xfrm>
            <a:off x="668600" y="132068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JWT</a:t>
            </a:r>
            <a:endParaRPr sz="5333" b="1">
              <a:solidFill>
                <a:srgbClr val="EAFF6A"/>
              </a:solidFill>
              <a:latin typeface="DM Sans"/>
              <a:ea typeface="DM Sans"/>
              <a:cs typeface="DM Sans"/>
              <a:sym typeface="DM Sans"/>
            </a:endParaRPr>
          </a:p>
        </p:txBody>
      </p:sp>
      <p:sp>
        <p:nvSpPr>
          <p:cNvPr id="383" name="Google Shape;383;p102"/>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lt1"/>
                </a:solidFill>
                <a:latin typeface="DM Sans"/>
                <a:ea typeface="DM Sans"/>
                <a:cs typeface="DM Sans"/>
                <a:sym typeface="DM Sans"/>
              </a:rPr>
              <a:t>PARA RECORDAR</a:t>
            </a:r>
            <a:endParaRPr sz="1867">
              <a:solidFill>
                <a:schemeClr val="lt1"/>
              </a:solidFill>
              <a:latin typeface="DM Sans"/>
              <a:ea typeface="DM Sans"/>
              <a:cs typeface="DM Sans"/>
              <a:sym typeface="DM Sans"/>
            </a:endParaRPr>
          </a:p>
        </p:txBody>
      </p:sp>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03"/>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1100"/>
            </a:pPr>
            <a:r>
              <a:rPr lang="es" sz="5333" b="1">
                <a:solidFill>
                  <a:schemeClr val="lt1"/>
                </a:solidFill>
                <a:latin typeface="DM Sans"/>
                <a:ea typeface="DM Sans"/>
                <a:cs typeface="DM Sans"/>
                <a:sym typeface="DM Sans"/>
              </a:rPr>
              <a:t>Formas de envío </a:t>
            </a:r>
            <a:endParaRPr sz="5333" b="1">
              <a:solidFill>
                <a:schemeClr val="lt1"/>
              </a:solidFill>
              <a:latin typeface="DM Sans"/>
              <a:ea typeface="DM Sans"/>
              <a:cs typeface="DM Sans"/>
              <a:sym typeface="DM Sans"/>
            </a:endParaRPr>
          </a:p>
          <a:p>
            <a:pPr algn="ctr">
              <a:lnSpc>
                <a:spcPct val="90000"/>
              </a:lnSpc>
              <a:buClr>
                <a:schemeClr val="dk1"/>
              </a:buClr>
              <a:buSzPts val="1100"/>
            </a:pPr>
            <a:r>
              <a:rPr lang="es" sz="5333" b="1">
                <a:solidFill>
                  <a:schemeClr val="lt1"/>
                </a:solidFill>
                <a:latin typeface="DM Sans"/>
                <a:ea typeface="DM Sans"/>
                <a:cs typeface="DM Sans"/>
                <a:sym typeface="DM Sans"/>
              </a:rPr>
              <a:t>de </a:t>
            </a:r>
            <a:r>
              <a:rPr lang="es" sz="5333" b="1">
                <a:solidFill>
                  <a:schemeClr val="accent6"/>
                </a:solidFill>
                <a:latin typeface="DM Sans"/>
                <a:ea typeface="DM Sans"/>
                <a:cs typeface="DM Sans"/>
                <a:sym typeface="DM Sans"/>
              </a:rPr>
              <a:t>JWT</a:t>
            </a:r>
            <a:endParaRPr sz="5333" b="1">
              <a:solidFill>
                <a:schemeClr val="accent6"/>
              </a:solidFill>
              <a:latin typeface="DM Sans"/>
              <a:ea typeface="DM Sans"/>
              <a:cs typeface="DM Sans"/>
              <a:sym typeface="DM Sans"/>
            </a:endParaRPr>
          </a:p>
        </p:txBody>
      </p:sp>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04"/>
          <p:cNvSpPr txBox="1"/>
          <p:nvPr/>
        </p:nvSpPr>
        <p:spPr>
          <a:xfrm>
            <a:off x="631133" y="826034"/>
            <a:ext cx="10854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Envío desde headers de autorización</a:t>
            </a:r>
            <a:endParaRPr sz="5333" b="1">
              <a:solidFill>
                <a:schemeClr val="dk1"/>
              </a:solidFill>
              <a:latin typeface="DM Sans"/>
              <a:ea typeface="DM Sans"/>
              <a:cs typeface="DM Sans"/>
              <a:sym typeface="DM Sans"/>
            </a:endParaRPr>
          </a:p>
        </p:txBody>
      </p:sp>
      <p:sp>
        <p:nvSpPr>
          <p:cNvPr id="394" name="Google Shape;394;p104"/>
          <p:cNvSpPr txBox="1"/>
          <p:nvPr/>
        </p:nvSpPr>
        <p:spPr>
          <a:xfrm>
            <a:off x="631133" y="2544233"/>
            <a:ext cx="5112800" cy="184623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a:solidFill>
                  <a:schemeClr val="dk1"/>
                </a:solidFill>
                <a:latin typeface="DM Sans"/>
                <a:ea typeface="DM Sans"/>
                <a:cs typeface="DM Sans"/>
                <a:sym typeface="DM Sans"/>
              </a:rPr>
              <a:t>Una de las formas en las cuales se puede trabajar con JWT es apoyándonos del </a:t>
            </a:r>
            <a:r>
              <a:rPr lang="es" sz="1733" b="1">
                <a:solidFill>
                  <a:schemeClr val="dk1"/>
                </a:solidFill>
                <a:latin typeface="DM Sans"/>
                <a:ea typeface="DM Sans"/>
                <a:cs typeface="DM Sans"/>
                <a:sym typeface="DM Sans"/>
              </a:rPr>
              <a:t>local storage</a:t>
            </a:r>
            <a:r>
              <a:rPr lang="es" sz="1733">
                <a:solidFill>
                  <a:schemeClr val="dk1"/>
                </a:solidFill>
                <a:latin typeface="DM Sans"/>
                <a:ea typeface="DM Sans"/>
                <a:cs typeface="DM Sans"/>
                <a:sym typeface="DM Sans"/>
              </a:rPr>
              <a:t>. Este es un recurso que almacena información en una “base interna” del navegador. Así, este podrá acceder al recurso guardado desde cualquier vista. </a:t>
            </a:r>
            <a:endParaRPr>
              <a:latin typeface="DM Sans"/>
              <a:ea typeface="DM Sans"/>
              <a:cs typeface="DM Sans"/>
              <a:sym typeface="DM Sans"/>
            </a:endParaRPr>
          </a:p>
        </p:txBody>
      </p:sp>
      <p:sp>
        <p:nvSpPr>
          <p:cNvPr id="395" name="Google Shape;395;p104"/>
          <p:cNvSpPr txBox="1"/>
          <p:nvPr/>
        </p:nvSpPr>
        <p:spPr>
          <a:xfrm>
            <a:off x="6036767" y="2544234"/>
            <a:ext cx="5112800" cy="2912937"/>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b="1">
                <a:solidFill>
                  <a:schemeClr val="dk1"/>
                </a:solidFill>
                <a:latin typeface="DM Sans"/>
                <a:ea typeface="DM Sans"/>
                <a:cs typeface="DM Sans"/>
                <a:sym typeface="DM Sans"/>
              </a:rPr>
              <a:t>¿Cómo conecta esto con nosotros?</a:t>
            </a:r>
            <a:endParaRPr sz="1733" b="1">
              <a:solidFill>
                <a:schemeClr val="dk1"/>
              </a:solidFill>
              <a:latin typeface="DM Sans"/>
              <a:ea typeface="DM Sans"/>
              <a:cs typeface="DM Sans"/>
              <a:sym typeface="DM Sans"/>
            </a:endParaRPr>
          </a:p>
          <a:p>
            <a:pPr>
              <a:buClr>
                <a:schemeClr val="dk1"/>
              </a:buClr>
              <a:buSzPts val="1100"/>
            </a:pPr>
            <a:r>
              <a:rPr lang="es" sz="1733">
                <a:solidFill>
                  <a:schemeClr val="dk1"/>
                </a:solidFill>
                <a:latin typeface="DM Sans"/>
                <a:ea typeface="DM Sans"/>
                <a:cs typeface="DM Sans"/>
                <a:sym typeface="DM Sans"/>
              </a:rPr>
              <a:t>Cuando el cliente hace alguna consulta al servidor, este envía desde sus headers un header “Authorization”, donde se enviará el token guardado, precedido por la palabra “Bearer”.</a:t>
            </a:r>
            <a:endParaRPr sz="1733">
              <a:solidFill>
                <a:schemeClr val="dk1"/>
              </a:solidFill>
              <a:latin typeface="DM Sans"/>
              <a:ea typeface="DM Sans"/>
              <a:cs typeface="DM Sans"/>
              <a:sym typeface="DM Sans"/>
            </a:endParaRPr>
          </a:p>
          <a:p>
            <a:pPr>
              <a:buClr>
                <a:schemeClr val="dk1"/>
              </a:buClr>
              <a:buSzPts val="1100"/>
            </a:pPr>
            <a:endParaRPr sz="1733">
              <a:solidFill>
                <a:schemeClr val="dk1"/>
              </a:solidFill>
              <a:latin typeface="DM Sans"/>
              <a:ea typeface="DM Sans"/>
              <a:cs typeface="DM Sans"/>
              <a:sym typeface="DM Sans"/>
            </a:endParaRPr>
          </a:p>
          <a:p>
            <a:pPr>
              <a:buClr>
                <a:schemeClr val="dk1"/>
              </a:buClr>
              <a:buSzPts val="1100"/>
            </a:pPr>
            <a:endParaRPr sz="1733">
              <a:solidFill>
                <a:schemeClr val="dk1"/>
              </a:solidFill>
              <a:latin typeface="DM Sans"/>
              <a:ea typeface="DM Sans"/>
              <a:cs typeface="DM Sans"/>
              <a:sym typeface="DM Sans"/>
            </a:endParaRPr>
          </a:p>
          <a:p>
            <a:pPr>
              <a:buClr>
                <a:schemeClr val="dk1"/>
              </a:buClr>
              <a:buSzPts val="1100"/>
            </a:pPr>
            <a:r>
              <a:rPr lang="es" sz="1733">
                <a:solidFill>
                  <a:schemeClr val="dk1"/>
                </a:solidFill>
                <a:latin typeface="DM Sans"/>
                <a:ea typeface="DM Sans"/>
                <a:cs typeface="DM Sans"/>
                <a:sym typeface="DM Sans"/>
              </a:rPr>
              <a:t>Un ejemplo de un token enviado sería</a:t>
            </a:r>
            <a:endParaRPr sz="1733">
              <a:solidFill>
                <a:schemeClr val="dk1"/>
              </a:solidFill>
              <a:latin typeface="DM Sans"/>
              <a:ea typeface="DM Sans"/>
              <a:cs typeface="DM Sans"/>
              <a:sym typeface="DM Sans"/>
            </a:endParaRPr>
          </a:p>
          <a:p>
            <a:pPr>
              <a:buClr>
                <a:schemeClr val="dk1"/>
              </a:buClr>
              <a:buSzPts val="1100"/>
            </a:pPr>
            <a:endParaRPr sz="1733">
              <a:solidFill>
                <a:schemeClr val="dk1"/>
              </a:solidFill>
              <a:latin typeface="DM Sans"/>
              <a:ea typeface="DM Sans"/>
              <a:cs typeface="DM Sans"/>
              <a:sym typeface="DM Sans"/>
            </a:endParaRPr>
          </a:p>
          <a:p>
            <a:pPr>
              <a:buClr>
                <a:schemeClr val="dk1"/>
              </a:buClr>
              <a:buSzPts val="1100"/>
            </a:pPr>
            <a:r>
              <a:rPr lang="es" sz="1733">
                <a:solidFill>
                  <a:schemeClr val="dk1"/>
                </a:solidFill>
                <a:latin typeface="DM Sans"/>
                <a:ea typeface="DM Sans"/>
                <a:cs typeface="DM Sans"/>
                <a:sym typeface="DM Sans"/>
              </a:rPr>
              <a:t>Authorization : “Bearer </a:t>
            </a:r>
            <a:r>
              <a:rPr lang="es" sz="1733" b="1">
                <a:solidFill>
                  <a:schemeClr val="dk1"/>
                </a:solidFill>
                <a:latin typeface="DM Sans"/>
                <a:ea typeface="DM Sans"/>
                <a:cs typeface="DM Sans"/>
                <a:sym typeface="DM Sans"/>
              </a:rPr>
              <a:t>asLKcU132zccllfxzl34</a:t>
            </a:r>
            <a:r>
              <a:rPr lang="es" sz="1733">
                <a:solidFill>
                  <a:schemeClr val="dk1"/>
                </a:solidFill>
                <a:latin typeface="DM Sans"/>
                <a:ea typeface="DM Sans"/>
                <a:cs typeface="DM Sans"/>
                <a:sym typeface="DM Sans"/>
              </a:rPr>
              <a:t>”</a:t>
            </a:r>
            <a:endParaRPr>
              <a:latin typeface="DM Sans"/>
              <a:ea typeface="DM Sans"/>
              <a:cs typeface="DM Sans"/>
              <a:sym typeface="DM Sans"/>
            </a:endParaRPr>
          </a:p>
        </p:txBody>
      </p:sp>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05"/>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01" name="Google Shape;401;p105"/>
          <p:cNvSpPr txBox="1"/>
          <p:nvPr/>
        </p:nvSpPr>
        <p:spPr>
          <a:xfrm>
            <a:off x="1948400" y="307701"/>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chemeClr val="lt1"/>
                </a:solidFill>
                <a:latin typeface="DM Sans"/>
                <a:ea typeface="DM Sans"/>
                <a:cs typeface="DM Sans"/>
                <a:sym typeface="DM Sans"/>
              </a:rPr>
              <a:t>Envío desde headers de autorización</a:t>
            </a:r>
            <a:endParaRPr sz="4000" b="1">
              <a:solidFill>
                <a:schemeClr val="lt1"/>
              </a:solidFill>
              <a:latin typeface="DM Sans"/>
              <a:ea typeface="DM Sans"/>
              <a:cs typeface="DM Sans"/>
              <a:sym typeface="DM Sans"/>
            </a:endParaRPr>
          </a:p>
        </p:txBody>
      </p:sp>
      <p:sp>
        <p:nvSpPr>
          <p:cNvPr id="402" name="Google Shape;402;p105"/>
          <p:cNvSpPr txBox="1"/>
          <p:nvPr/>
        </p:nvSpPr>
        <p:spPr>
          <a:xfrm>
            <a:off x="7932033" y="2717201"/>
            <a:ext cx="2888400" cy="1908174"/>
          </a:xfrm>
          <a:prstGeom prst="rect">
            <a:avLst/>
          </a:prstGeom>
          <a:noFill/>
          <a:ln>
            <a:noFill/>
          </a:ln>
        </p:spPr>
        <p:txBody>
          <a:bodyPr spcFirstLastPara="1" wrap="square" lIns="121900" tIns="121900" rIns="121900" bIns="121900" anchor="t" anchorCtr="0">
            <a:spAutoFit/>
          </a:bodyPr>
          <a:lstStyle/>
          <a:p>
            <a:pPr marL="609585" indent="-419090">
              <a:buClr>
                <a:schemeClr val="dk1"/>
              </a:buClr>
              <a:buSzPts val="1350"/>
              <a:buFont typeface="DM Sans"/>
              <a:buAutoNum type="arabicPeriod"/>
            </a:pPr>
            <a:r>
              <a:rPr lang="es">
                <a:solidFill>
                  <a:schemeClr val="dk1"/>
                </a:solidFill>
                <a:latin typeface="DM Sans"/>
                <a:ea typeface="DM Sans"/>
                <a:cs typeface="DM Sans"/>
                <a:sym typeface="DM Sans"/>
              </a:rPr>
              <a:t>El cliente envía la petición de login como lo hemos visto en clases pasadas</a:t>
            </a:r>
            <a:endParaRPr>
              <a:solidFill>
                <a:schemeClr val="dk1"/>
              </a:solidFill>
              <a:latin typeface="DM Sans"/>
              <a:ea typeface="DM Sans"/>
              <a:cs typeface="DM Sans"/>
              <a:sym typeface="DM Sans"/>
            </a:endParaRPr>
          </a:p>
          <a:p>
            <a:pPr marL="609585"/>
            <a:endParaRPr>
              <a:latin typeface="DM Sans"/>
              <a:ea typeface="DM Sans"/>
              <a:cs typeface="DM Sans"/>
              <a:sym typeface="DM Sans"/>
            </a:endParaRPr>
          </a:p>
        </p:txBody>
      </p:sp>
      <p:sp>
        <p:nvSpPr>
          <p:cNvPr id="403" name="Google Shape;403;p105"/>
          <p:cNvSpPr txBox="1"/>
          <p:nvPr/>
        </p:nvSpPr>
        <p:spPr>
          <a:xfrm>
            <a:off x="7932033" y="1961867"/>
            <a:ext cx="2888400" cy="615513"/>
          </a:xfrm>
          <a:prstGeom prst="rect">
            <a:avLst/>
          </a:prstGeom>
          <a:noFill/>
          <a:ln>
            <a:noFill/>
          </a:ln>
        </p:spPr>
        <p:txBody>
          <a:bodyPr spcFirstLastPara="1" wrap="square" lIns="121900" tIns="121900" rIns="121900" bIns="121900" anchor="t" anchorCtr="0">
            <a:spAutoFit/>
          </a:bodyPr>
          <a:lstStyle/>
          <a:p>
            <a:endParaRPr sz="2400" b="1">
              <a:latin typeface="DM Sans"/>
              <a:ea typeface="DM Sans"/>
              <a:cs typeface="DM Sans"/>
              <a:sym typeface="DM Sans"/>
            </a:endParaRPr>
          </a:p>
        </p:txBody>
      </p:sp>
      <p:pic>
        <p:nvPicPr>
          <p:cNvPr id="404" name="Google Shape;404;p105"/>
          <p:cNvPicPr preferRelativeResize="0"/>
          <p:nvPr/>
        </p:nvPicPr>
        <p:blipFill>
          <a:blip r:embed="rId3">
            <a:alphaModFix/>
          </a:blip>
          <a:stretch>
            <a:fillRect/>
          </a:stretch>
        </p:blipFill>
        <p:spPr>
          <a:xfrm>
            <a:off x="1558101" y="2863367"/>
            <a:ext cx="5404833" cy="1867533"/>
          </a:xfrm>
          <a:prstGeom prst="rect">
            <a:avLst/>
          </a:prstGeom>
          <a:noFill/>
          <a:ln>
            <a:noFill/>
          </a:ln>
        </p:spPr>
      </p:pic>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06"/>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10" name="Google Shape;410;p106"/>
          <p:cNvSpPr txBox="1"/>
          <p:nvPr/>
        </p:nvSpPr>
        <p:spPr>
          <a:xfrm>
            <a:off x="1948400" y="231134"/>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chemeClr val="lt1"/>
                </a:solidFill>
                <a:latin typeface="DM Sans"/>
                <a:ea typeface="DM Sans"/>
                <a:cs typeface="DM Sans"/>
                <a:sym typeface="DM Sans"/>
              </a:rPr>
              <a:t>Envío desde headers de autorización</a:t>
            </a:r>
            <a:endParaRPr sz="4000" b="1">
              <a:solidFill>
                <a:schemeClr val="lt1"/>
              </a:solidFill>
              <a:latin typeface="DM Sans"/>
              <a:ea typeface="DM Sans"/>
              <a:cs typeface="DM Sans"/>
              <a:sym typeface="DM Sans"/>
            </a:endParaRPr>
          </a:p>
        </p:txBody>
      </p:sp>
      <p:sp>
        <p:nvSpPr>
          <p:cNvPr id="411" name="Google Shape;411;p106"/>
          <p:cNvSpPr txBox="1"/>
          <p:nvPr/>
        </p:nvSpPr>
        <p:spPr>
          <a:xfrm>
            <a:off x="7932033" y="2717200"/>
            <a:ext cx="2888400" cy="1354176"/>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2.  Nota que el token generado </a:t>
            </a:r>
            <a:r>
              <a:rPr lang="es" b="1">
                <a:solidFill>
                  <a:schemeClr val="dk1"/>
                </a:solidFill>
                <a:latin typeface="DM Sans"/>
                <a:ea typeface="DM Sans"/>
                <a:cs typeface="DM Sans"/>
                <a:sym typeface="DM Sans"/>
              </a:rPr>
              <a:t>es enviado en el json de respuesta.</a:t>
            </a:r>
            <a:endParaRPr>
              <a:solidFill>
                <a:schemeClr val="dk1"/>
              </a:solidFill>
              <a:latin typeface="DM Sans"/>
              <a:ea typeface="DM Sans"/>
              <a:cs typeface="DM Sans"/>
              <a:sym typeface="DM Sans"/>
            </a:endParaRPr>
          </a:p>
          <a:p>
            <a:pPr marL="609585"/>
            <a:endParaRPr>
              <a:latin typeface="DM Sans"/>
              <a:ea typeface="DM Sans"/>
              <a:cs typeface="DM Sans"/>
              <a:sym typeface="DM Sans"/>
            </a:endParaRPr>
          </a:p>
        </p:txBody>
      </p:sp>
      <p:sp>
        <p:nvSpPr>
          <p:cNvPr id="412" name="Google Shape;412;p106"/>
          <p:cNvSpPr txBox="1"/>
          <p:nvPr/>
        </p:nvSpPr>
        <p:spPr>
          <a:xfrm>
            <a:off x="7932033" y="1961867"/>
            <a:ext cx="2888400" cy="615513"/>
          </a:xfrm>
          <a:prstGeom prst="rect">
            <a:avLst/>
          </a:prstGeom>
          <a:noFill/>
          <a:ln>
            <a:noFill/>
          </a:ln>
        </p:spPr>
        <p:txBody>
          <a:bodyPr spcFirstLastPara="1" wrap="square" lIns="121900" tIns="121900" rIns="121900" bIns="121900" anchor="t" anchorCtr="0">
            <a:spAutoFit/>
          </a:bodyPr>
          <a:lstStyle/>
          <a:p>
            <a:endParaRPr sz="2400" b="1">
              <a:latin typeface="DM Sans"/>
              <a:ea typeface="DM Sans"/>
              <a:cs typeface="DM Sans"/>
              <a:sym typeface="DM Sans"/>
            </a:endParaRPr>
          </a:p>
        </p:txBody>
      </p:sp>
      <p:pic>
        <p:nvPicPr>
          <p:cNvPr id="413" name="Google Shape;413;p106"/>
          <p:cNvPicPr preferRelativeResize="0"/>
          <p:nvPr/>
        </p:nvPicPr>
        <p:blipFill>
          <a:blip r:embed="rId3">
            <a:alphaModFix/>
          </a:blip>
          <a:stretch>
            <a:fillRect/>
          </a:stretch>
        </p:blipFill>
        <p:spPr>
          <a:xfrm>
            <a:off x="1235034" y="2697134"/>
            <a:ext cx="6538332" cy="1463733"/>
          </a:xfrm>
          <a:prstGeom prst="rect">
            <a:avLst/>
          </a:prstGeom>
          <a:noFill/>
          <a:ln>
            <a:noFill/>
          </a:ln>
        </p:spPr>
      </p:pic>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07"/>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19" name="Google Shape;419;p107"/>
          <p:cNvSpPr txBox="1"/>
          <p:nvPr/>
        </p:nvSpPr>
        <p:spPr>
          <a:xfrm>
            <a:off x="1948400" y="231134"/>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chemeClr val="lt1"/>
                </a:solidFill>
                <a:latin typeface="DM Sans"/>
                <a:ea typeface="DM Sans"/>
                <a:cs typeface="DM Sans"/>
                <a:sym typeface="DM Sans"/>
              </a:rPr>
              <a:t>Envío desde headers de autorización</a:t>
            </a:r>
            <a:endParaRPr sz="4000" b="1">
              <a:solidFill>
                <a:schemeClr val="lt1"/>
              </a:solidFill>
              <a:latin typeface="DM Sans"/>
              <a:ea typeface="DM Sans"/>
              <a:cs typeface="DM Sans"/>
              <a:sym typeface="DM Sans"/>
            </a:endParaRPr>
          </a:p>
        </p:txBody>
      </p:sp>
      <p:sp>
        <p:nvSpPr>
          <p:cNvPr id="420" name="Google Shape;420;p107"/>
          <p:cNvSpPr txBox="1"/>
          <p:nvPr/>
        </p:nvSpPr>
        <p:spPr>
          <a:xfrm>
            <a:off x="7932033" y="2717200"/>
            <a:ext cx="2888400" cy="2185173"/>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3.  El cliente recibirá el token desde la respuesta y lo almacenará en </a:t>
            </a:r>
            <a:r>
              <a:rPr lang="es" b="1">
                <a:solidFill>
                  <a:schemeClr val="dk1"/>
                </a:solidFill>
                <a:latin typeface="DM Sans"/>
                <a:ea typeface="DM Sans"/>
                <a:cs typeface="DM Sans"/>
                <a:sym typeface="DM Sans"/>
              </a:rPr>
              <a:t>localstorage</a:t>
            </a:r>
            <a:r>
              <a:rPr lang="es">
                <a:solidFill>
                  <a:schemeClr val="dk1"/>
                </a:solidFill>
                <a:latin typeface="DM Sans"/>
                <a:ea typeface="DM Sans"/>
                <a:cs typeface="DM Sans"/>
                <a:sym typeface="DM Sans"/>
              </a:rPr>
              <a:t>. Es decir, de manera interna en el navegador. </a:t>
            </a:r>
            <a:endParaRPr>
              <a:solidFill>
                <a:schemeClr val="dk1"/>
              </a:solidFill>
              <a:latin typeface="DM Sans"/>
              <a:ea typeface="DM Sans"/>
              <a:cs typeface="DM Sans"/>
              <a:sym typeface="DM Sans"/>
            </a:endParaRPr>
          </a:p>
          <a:p>
            <a:pPr marL="609585"/>
            <a:endParaRPr>
              <a:latin typeface="DM Sans"/>
              <a:ea typeface="DM Sans"/>
              <a:cs typeface="DM Sans"/>
              <a:sym typeface="DM Sans"/>
            </a:endParaRPr>
          </a:p>
        </p:txBody>
      </p:sp>
      <p:sp>
        <p:nvSpPr>
          <p:cNvPr id="421" name="Google Shape;421;p107"/>
          <p:cNvSpPr txBox="1"/>
          <p:nvPr/>
        </p:nvSpPr>
        <p:spPr>
          <a:xfrm>
            <a:off x="7932033" y="1961867"/>
            <a:ext cx="2888400" cy="615513"/>
          </a:xfrm>
          <a:prstGeom prst="rect">
            <a:avLst/>
          </a:prstGeom>
          <a:noFill/>
          <a:ln>
            <a:noFill/>
          </a:ln>
        </p:spPr>
        <p:txBody>
          <a:bodyPr spcFirstLastPara="1" wrap="square" lIns="121900" tIns="121900" rIns="121900" bIns="121900" anchor="t" anchorCtr="0">
            <a:spAutoFit/>
          </a:bodyPr>
          <a:lstStyle/>
          <a:p>
            <a:endParaRPr sz="2400" b="1">
              <a:latin typeface="DM Sans"/>
              <a:ea typeface="DM Sans"/>
              <a:cs typeface="DM Sans"/>
              <a:sym typeface="DM Sans"/>
            </a:endParaRPr>
          </a:p>
        </p:txBody>
      </p:sp>
      <p:pic>
        <p:nvPicPr>
          <p:cNvPr id="422" name="Google Shape;422;p107"/>
          <p:cNvPicPr preferRelativeResize="0"/>
          <p:nvPr/>
        </p:nvPicPr>
        <p:blipFill>
          <a:blip r:embed="rId3">
            <a:alphaModFix/>
          </a:blip>
          <a:stretch>
            <a:fillRect/>
          </a:stretch>
        </p:blipFill>
        <p:spPr>
          <a:xfrm>
            <a:off x="1438233" y="2597584"/>
            <a:ext cx="5689600" cy="239911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74"/>
          <p:cNvSpPr txBox="1"/>
          <p:nvPr/>
        </p:nvSpPr>
        <p:spPr>
          <a:xfrm>
            <a:off x="360633" y="258101"/>
            <a:ext cx="114644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de uso de Object.entries, Object.keys, Object.values</a:t>
            </a:r>
            <a:endParaRPr sz="4667" b="1">
              <a:solidFill>
                <a:schemeClr val="lt1"/>
              </a:solidFill>
              <a:latin typeface="DM Sans"/>
              <a:ea typeface="DM Sans"/>
              <a:cs typeface="DM Sans"/>
              <a:sym typeface="DM Sans"/>
            </a:endParaRPr>
          </a:p>
        </p:txBody>
      </p:sp>
      <p:sp>
        <p:nvSpPr>
          <p:cNvPr id="665" name="Google Shape;665;p174"/>
          <p:cNvSpPr txBox="1"/>
          <p:nvPr/>
        </p:nvSpPr>
        <p:spPr>
          <a:xfrm>
            <a:off x="563033" y="5521933"/>
            <a:ext cx="114896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rPr>
              <a:t>EJEMPLO DE USO DE SPREAD OPERATOR Y REST OPERATOR</a:t>
            </a:r>
            <a:endParaRPr sz="2400">
              <a:solidFill>
                <a:schemeClr val="lt1"/>
              </a:solidFill>
            </a:endParaRPr>
          </a:p>
        </p:txBody>
      </p:sp>
      <p:sp>
        <p:nvSpPr>
          <p:cNvPr id="666" name="Google Shape;666;p174"/>
          <p:cNvSpPr txBox="1"/>
          <p:nvPr/>
        </p:nvSpPr>
        <p:spPr>
          <a:xfrm>
            <a:off x="227267" y="6262200"/>
            <a:ext cx="10371600" cy="471948"/>
          </a:xfrm>
          <a:prstGeom prst="rect">
            <a:avLst/>
          </a:prstGeom>
          <a:noFill/>
          <a:ln>
            <a:noFill/>
          </a:ln>
        </p:spPr>
        <p:txBody>
          <a:bodyPr spcFirstLastPara="1" wrap="square" lIns="121900" tIns="121900" rIns="121900" bIns="121900" anchor="t" anchorCtr="0">
            <a:spAutoFit/>
          </a:bodyPr>
          <a:lstStyle/>
          <a:p>
            <a:r>
              <a:rPr lang="es" sz="1467">
                <a:solidFill>
                  <a:srgbClr val="999999"/>
                </a:solidFill>
                <a:latin typeface="DM Sans"/>
                <a:ea typeface="DM Sans"/>
                <a:cs typeface="DM Sans"/>
                <a:sym typeface="DM Sans"/>
              </a:rPr>
              <a:t>Nota: reduce es un método complejo al momento de utilizarlo, puede aprovecharse este ejemplo para ahondar en él.</a:t>
            </a:r>
            <a:endParaRPr sz="1467">
              <a:solidFill>
                <a:srgbClr val="999999"/>
              </a:solidFill>
              <a:latin typeface="DM Sans"/>
              <a:ea typeface="DM Sans"/>
              <a:cs typeface="DM Sans"/>
              <a:sym typeface="DM Sans"/>
            </a:endParaRPr>
          </a:p>
        </p:txBody>
      </p:sp>
      <p:pic>
        <p:nvPicPr>
          <p:cNvPr id="667" name="Google Shape;667;p174"/>
          <p:cNvPicPr preferRelativeResize="0"/>
          <p:nvPr/>
        </p:nvPicPr>
        <p:blipFill>
          <a:blip r:embed="rId3">
            <a:alphaModFix/>
          </a:blip>
          <a:stretch>
            <a:fillRect/>
          </a:stretch>
        </p:blipFill>
        <p:spPr>
          <a:xfrm>
            <a:off x="957601" y="1811402"/>
            <a:ext cx="10610932" cy="4363533"/>
          </a:xfrm>
          <a:prstGeom prst="rect">
            <a:avLst/>
          </a:prstGeom>
          <a:noFill/>
          <a:ln>
            <a:noFill/>
          </a:ln>
        </p:spPr>
      </p:pic>
    </p:spTree>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08"/>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28" name="Google Shape;428;p108"/>
          <p:cNvSpPr txBox="1"/>
          <p:nvPr/>
        </p:nvSpPr>
        <p:spPr>
          <a:xfrm>
            <a:off x="1948400" y="231134"/>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chemeClr val="lt1"/>
                </a:solidFill>
                <a:latin typeface="DM Sans"/>
                <a:ea typeface="DM Sans"/>
                <a:cs typeface="DM Sans"/>
                <a:sym typeface="DM Sans"/>
              </a:rPr>
              <a:t>Envío desde headers de autorización</a:t>
            </a:r>
            <a:endParaRPr sz="4000" b="1">
              <a:solidFill>
                <a:schemeClr val="lt1"/>
              </a:solidFill>
              <a:latin typeface="DM Sans"/>
              <a:ea typeface="DM Sans"/>
              <a:cs typeface="DM Sans"/>
              <a:sym typeface="DM Sans"/>
            </a:endParaRPr>
          </a:p>
        </p:txBody>
      </p:sp>
      <p:sp>
        <p:nvSpPr>
          <p:cNvPr id="429" name="Google Shape;429;p108"/>
          <p:cNvSpPr txBox="1"/>
          <p:nvPr/>
        </p:nvSpPr>
        <p:spPr>
          <a:xfrm>
            <a:off x="7932033" y="2717200"/>
            <a:ext cx="2888400" cy="2462172"/>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4.  La próxima vez que el cliente quiera hacer una petición, enviará en sus headers un nuevo campo de</a:t>
            </a:r>
            <a:r>
              <a:rPr lang="es" b="1">
                <a:solidFill>
                  <a:schemeClr val="dk1"/>
                </a:solidFill>
                <a:latin typeface="DM Sans"/>
                <a:ea typeface="DM Sans"/>
                <a:cs typeface="DM Sans"/>
                <a:sym typeface="DM Sans"/>
              </a:rPr>
              <a:t> Authorization</a:t>
            </a:r>
            <a:r>
              <a:rPr lang="es">
                <a:solidFill>
                  <a:schemeClr val="dk1"/>
                </a:solidFill>
                <a:latin typeface="DM Sans"/>
                <a:ea typeface="DM Sans"/>
                <a:cs typeface="DM Sans"/>
                <a:sym typeface="DM Sans"/>
              </a:rPr>
              <a:t>, el cual contendrá el token previamente almacenado.</a:t>
            </a:r>
            <a:endParaRPr>
              <a:solidFill>
                <a:schemeClr val="dk1"/>
              </a:solidFill>
              <a:latin typeface="DM Sans"/>
              <a:ea typeface="DM Sans"/>
              <a:cs typeface="DM Sans"/>
              <a:sym typeface="DM Sans"/>
            </a:endParaRPr>
          </a:p>
          <a:p>
            <a:pPr marL="609585"/>
            <a:endParaRPr>
              <a:latin typeface="DM Sans"/>
              <a:ea typeface="DM Sans"/>
              <a:cs typeface="DM Sans"/>
              <a:sym typeface="DM Sans"/>
            </a:endParaRPr>
          </a:p>
        </p:txBody>
      </p:sp>
      <p:sp>
        <p:nvSpPr>
          <p:cNvPr id="430" name="Google Shape;430;p108"/>
          <p:cNvSpPr txBox="1"/>
          <p:nvPr/>
        </p:nvSpPr>
        <p:spPr>
          <a:xfrm>
            <a:off x="7932033" y="1961867"/>
            <a:ext cx="2888400" cy="615513"/>
          </a:xfrm>
          <a:prstGeom prst="rect">
            <a:avLst/>
          </a:prstGeom>
          <a:noFill/>
          <a:ln>
            <a:noFill/>
          </a:ln>
        </p:spPr>
        <p:txBody>
          <a:bodyPr spcFirstLastPara="1" wrap="square" lIns="121900" tIns="121900" rIns="121900" bIns="121900" anchor="t" anchorCtr="0">
            <a:spAutoFit/>
          </a:bodyPr>
          <a:lstStyle/>
          <a:p>
            <a:endParaRPr sz="2400" b="1">
              <a:latin typeface="DM Sans"/>
              <a:ea typeface="DM Sans"/>
              <a:cs typeface="DM Sans"/>
              <a:sym typeface="DM Sans"/>
            </a:endParaRPr>
          </a:p>
        </p:txBody>
      </p:sp>
      <p:pic>
        <p:nvPicPr>
          <p:cNvPr id="431" name="Google Shape;431;p108"/>
          <p:cNvPicPr preferRelativeResize="0"/>
          <p:nvPr/>
        </p:nvPicPr>
        <p:blipFill>
          <a:blip r:embed="rId3">
            <a:alphaModFix/>
          </a:blip>
          <a:stretch>
            <a:fillRect/>
          </a:stretch>
        </p:blipFill>
        <p:spPr>
          <a:xfrm>
            <a:off x="1129200" y="3203178"/>
            <a:ext cx="6672067" cy="1187905"/>
          </a:xfrm>
          <a:prstGeom prst="rect">
            <a:avLst/>
          </a:prstGeom>
          <a:noFill/>
          <a:ln>
            <a:noFill/>
          </a:ln>
        </p:spPr>
      </p:pic>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09"/>
          <p:cNvSpPr txBox="1"/>
          <p:nvPr/>
        </p:nvSpPr>
        <p:spPr>
          <a:xfrm>
            <a:off x="1948400" y="22778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Vulnerabilidad en localstorage</a:t>
            </a:r>
            <a:endParaRPr sz="5333" b="1">
              <a:solidFill>
                <a:schemeClr val="dk1"/>
              </a:solidFill>
              <a:latin typeface="DM Sans"/>
              <a:ea typeface="DM Sans"/>
              <a:cs typeface="DM Sans"/>
              <a:sym typeface="DM Sans"/>
            </a:endParaRPr>
          </a:p>
        </p:txBody>
      </p:sp>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10"/>
          <p:cNvSpPr txBox="1"/>
          <p:nvPr/>
        </p:nvSpPr>
        <p:spPr>
          <a:xfrm>
            <a:off x="631133" y="826034"/>
            <a:ext cx="10854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Localstorage no es del todo seguro</a:t>
            </a:r>
            <a:endParaRPr sz="5333" b="1">
              <a:solidFill>
                <a:schemeClr val="dk1"/>
              </a:solidFill>
              <a:latin typeface="DM Sans"/>
              <a:ea typeface="DM Sans"/>
              <a:cs typeface="DM Sans"/>
              <a:sym typeface="DM Sans"/>
            </a:endParaRPr>
          </a:p>
        </p:txBody>
      </p:sp>
      <p:sp>
        <p:nvSpPr>
          <p:cNvPr id="442" name="Google Shape;442;p110"/>
          <p:cNvSpPr txBox="1"/>
          <p:nvPr/>
        </p:nvSpPr>
        <p:spPr>
          <a:xfrm>
            <a:off x="631133" y="2544234"/>
            <a:ext cx="5112800" cy="1785448"/>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667">
                <a:solidFill>
                  <a:schemeClr val="dk1"/>
                </a:solidFill>
                <a:latin typeface="DM Sans"/>
                <a:ea typeface="DM Sans"/>
                <a:cs typeface="DM Sans"/>
                <a:sym typeface="DM Sans"/>
              </a:rPr>
              <a:t>Pasa que el utilizar jwt con localstorage puede prestarse a ataques maliciosos, donde el más importante a considerar es un ataque de tipo XSS ( Cross Site Scripting ), donde se puede inyectar scripting malicioso a la información, con el fin de tomar la información que se considere necesaria. </a:t>
            </a:r>
            <a:endParaRPr>
              <a:latin typeface="DM Sans"/>
              <a:ea typeface="DM Sans"/>
              <a:cs typeface="DM Sans"/>
              <a:sym typeface="DM Sans"/>
            </a:endParaRPr>
          </a:p>
        </p:txBody>
      </p:sp>
      <p:sp>
        <p:nvSpPr>
          <p:cNvPr id="443" name="Google Shape;443;p110"/>
          <p:cNvSpPr txBox="1"/>
          <p:nvPr/>
        </p:nvSpPr>
        <p:spPr>
          <a:xfrm>
            <a:off x="6036767" y="2544234"/>
            <a:ext cx="5112800" cy="204199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667">
                <a:solidFill>
                  <a:schemeClr val="dk1"/>
                </a:solidFill>
                <a:latin typeface="DM Sans"/>
                <a:ea typeface="DM Sans"/>
                <a:cs typeface="DM Sans"/>
                <a:sym typeface="DM Sans"/>
              </a:rPr>
              <a:t>Una solución a esto suele ser el crear una conexión entre nuestro front y nuestro back a partir de un header personalizado.</a:t>
            </a:r>
            <a:endParaRPr sz="1667">
              <a:solidFill>
                <a:schemeClr val="dk1"/>
              </a:solidFill>
              <a:latin typeface="DM Sans"/>
              <a:ea typeface="DM Sans"/>
              <a:cs typeface="DM Sans"/>
              <a:sym typeface="DM Sans"/>
            </a:endParaRPr>
          </a:p>
          <a:p>
            <a:pPr>
              <a:buClr>
                <a:schemeClr val="dk1"/>
              </a:buClr>
              <a:buSzPts val="1100"/>
            </a:pPr>
            <a:endParaRPr sz="1667">
              <a:solidFill>
                <a:schemeClr val="dk1"/>
              </a:solidFill>
              <a:latin typeface="DM Sans"/>
              <a:ea typeface="DM Sans"/>
              <a:cs typeface="DM Sans"/>
              <a:sym typeface="DM Sans"/>
            </a:endParaRPr>
          </a:p>
          <a:p>
            <a:pPr>
              <a:buClr>
                <a:schemeClr val="dk1"/>
              </a:buClr>
              <a:buSzPts val="1100"/>
            </a:pPr>
            <a:r>
              <a:rPr lang="es" sz="1667">
                <a:solidFill>
                  <a:schemeClr val="dk1"/>
                </a:solidFill>
                <a:latin typeface="DM Sans"/>
                <a:ea typeface="DM Sans"/>
                <a:cs typeface="DM Sans"/>
                <a:sym typeface="DM Sans"/>
              </a:rPr>
              <a:t>Sin embargo, podemos evitar esta configuración adicional de headers si optamos por guardar nuestro jwt desde una cookie para el cliente.</a:t>
            </a:r>
            <a:endParaRPr>
              <a:latin typeface="DM Sans"/>
              <a:ea typeface="DM Sans"/>
              <a:cs typeface="DM Sans"/>
              <a:sym typeface="DM Sans"/>
            </a:endParaRPr>
          </a:p>
        </p:txBody>
      </p:sp>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11"/>
          <p:cNvSpPr txBox="1"/>
          <p:nvPr/>
        </p:nvSpPr>
        <p:spPr>
          <a:xfrm>
            <a:off x="248567" y="257501"/>
            <a:ext cx="749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Enviar token desde cookie</a:t>
            </a:r>
            <a:endParaRPr sz="5333" b="1">
              <a:solidFill>
                <a:schemeClr val="dk1"/>
              </a:solidFill>
              <a:latin typeface="DM Sans"/>
              <a:ea typeface="DM Sans"/>
              <a:cs typeface="DM Sans"/>
              <a:sym typeface="DM Sans"/>
            </a:endParaRPr>
          </a:p>
        </p:txBody>
      </p:sp>
      <p:sp>
        <p:nvSpPr>
          <p:cNvPr id="449" name="Google Shape;449;p111"/>
          <p:cNvSpPr txBox="1"/>
          <p:nvPr/>
        </p:nvSpPr>
        <p:spPr>
          <a:xfrm>
            <a:off x="248567" y="1981501"/>
            <a:ext cx="7492800" cy="4246315"/>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El proceso es muy similar a lo visto anteriormente: </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El cliente enviará sus credenciales para su proceso de autenticación</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Esta vez, en lugar de enviar el token directamente en nuestro res.send(), se colocará el token en una cookie para almacenarse en el lado del cliente. </a:t>
            </a:r>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Así, la cookie será enviada al momento de la petición y ya no necesita ser almacenada en localstorage.</a:t>
            </a:r>
            <a:endParaRPr sz="1733">
              <a:latin typeface="DM Sans"/>
              <a:ea typeface="DM Sans"/>
              <a:cs typeface="DM Sans"/>
              <a:sym typeface="DM Sans"/>
            </a:endParaRPr>
          </a:p>
        </p:txBody>
      </p:sp>
      <p:pic>
        <p:nvPicPr>
          <p:cNvPr id="450" name="Google Shape;450;p111"/>
          <p:cNvPicPr preferRelativeResize="0"/>
          <p:nvPr/>
        </p:nvPicPr>
        <p:blipFill>
          <a:blip r:embed="rId3">
            <a:alphaModFix/>
          </a:blip>
          <a:stretch>
            <a:fillRect/>
          </a:stretch>
        </p:blipFill>
        <p:spPr>
          <a:xfrm>
            <a:off x="248567" y="4415801"/>
            <a:ext cx="7226300" cy="1130300"/>
          </a:xfrm>
          <a:prstGeom prst="rect">
            <a:avLst/>
          </a:prstGeom>
          <a:noFill/>
          <a:ln>
            <a:noFill/>
          </a:ln>
        </p:spPr>
      </p:pic>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12"/>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6" name="Google Shape;456;p112"/>
          <p:cNvSpPr txBox="1"/>
          <p:nvPr/>
        </p:nvSpPr>
        <p:spPr>
          <a:xfrm>
            <a:off x="3737300" y="262385"/>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¡Pero falta algo!</a:t>
            </a:r>
            <a:endParaRPr sz="5333" b="1">
              <a:solidFill>
                <a:schemeClr val="dk1"/>
              </a:solidFill>
              <a:latin typeface="DM Sans"/>
              <a:ea typeface="DM Sans"/>
              <a:cs typeface="DM Sans"/>
              <a:sym typeface="DM Sans"/>
            </a:endParaRPr>
          </a:p>
        </p:txBody>
      </p:sp>
      <p:sp>
        <p:nvSpPr>
          <p:cNvPr id="457" name="Google Shape;457;p112"/>
          <p:cNvSpPr txBox="1"/>
          <p:nvPr/>
        </p:nvSpPr>
        <p:spPr>
          <a:xfrm>
            <a:off x="3737300" y="1388867"/>
            <a:ext cx="8033600" cy="2912937"/>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Aún con jwt en la cookie recién vista, es importante recordar que, de lado del frontend, las cookies pueden ser fácilmente accedidas a partir de </a:t>
            </a:r>
            <a:r>
              <a:rPr lang="es" sz="1733" b="1">
                <a:latin typeface="DM Sans"/>
                <a:ea typeface="DM Sans"/>
                <a:cs typeface="DM Sans"/>
                <a:sym typeface="DM Sans"/>
              </a:rPr>
              <a:t>document.cookie</a:t>
            </a:r>
            <a:r>
              <a:rPr lang="es" sz="1733">
                <a:latin typeface="DM Sans"/>
                <a:ea typeface="DM Sans"/>
                <a:cs typeface="DM Sans"/>
                <a:sym typeface="DM Sans"/>
              </a:rPr>
              <a:t>. ¿No es, entonces, una forma sencilla de acceder a la información que queremos?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Por ello, no permitiremos que nuestra cookie pueda ser accedida por medio de código ajeno a una petición. </a:t>
            </a:r>
            <a:r>
              <a:rPr lang="es" sz="1733" b="1">
                <a:latin typeface="DM Sans"/>
                <a:ea typeface="DM Sans"/>
                <a:cs typeface="DM Sans"/>
                <a:sym typeface="DM Sans"/>
              </a:rPr>
              <a:t>Se configura entonces la cookie para que sólo exista en el proceso de la petición HTTP</a:t>
            </a:r>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p:txBody>
      </p:sp>
      <p:pic>
        <p:nvPicPr>
          <p:cNvPr id="458" name="Google Shape;458;p112"/>
          <p:cNvPicPr preferRelativeResize="0"/>
          <p:nvPr/>
        </p:nvPicPr>
        <p:blipFill>
          <a:blip r:embed="rId3">
            <a:alphaModFix/>
          </a:blip>
          <a:stretch>
            <a:fillRect/>
          </a:stretch>
        </p:blipFill>
        <p:spPr>
          <a:xfrm>
            <a:off x="3737301" y="4047726"/>
            <a:ext cx="8346433" cy="1571241"/>
          </a:xfrm>
          <a:prstGeom prst="rect">
            <a:avLst/>
          </a:prstGeom>
          <a:noFill/>
          <a:ln>
            <a:noFill/>
          </a:ln>
        </p:spPr>
      </p:pic>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pSp>
        <p:nvGrpSpPr>
          <p:cNvPr id="463" name="Google Shape;463;p113"/>
          <p:cNvGrpSpPr/>
          <p:nvPr/>
        </p:nvGrpSpPr>
        <p:grpSpPr>
          <a:xfrm>
            <a:off x="5603408" y="1325564"/>
            <a:ext cx="985200" cy="985200"/>
            <a:chOff x="974706" y="2467173"/>
            <a:chExt cx="738900" cy="738900"/>
          </a:xfrm>
        </p:grpSpPr>
        <p:sp>
          <p:nvSpPr>
            <p:cNvPr id="464" name="Google Shape;464;p113"/>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65" name="Google Shape;465;p11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66" name="Google Shape;466;p113"/>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Jwt desde cookie</a:t>
            </a:r>
            <a:endParaRPr sz="5333" b="1">
              <a:solidFill>
                <a:schemeClr val="dk1"/>
              </a:solidFill>
              <a:highlight>
                <a:srgbClr val="EAFF6A"/>
              </a:highlight>
              <a:latin typeface="DM Sans"/>
              <a:ea typeface="DM Sans"/>
              <a:cs typeface="DM Sans"/>
              <a:sym typeface="DM Sans"/>
            </a:endParaRPr>
          </a:p>
        </p:txBody>
      </p:sp>
      <p:sp>
        <p:nvSpPr>
          <p:cNvPr id="467" name="Google Shape;467;p113"/>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10 - 15 min</a:t>
            </a:r>
            <a:endParaRPr sz="2667" b="1">
              <a:solidFill>
                <a:srgbClr val="83AEFB"/>
              </a:solidFill>
              <a:latin typeface="DM Sans"/>
              <a:ea typeface="DM Sans"/>
              <a:cs typeface="DM Sans"/>
              <a:sym typeface="DM Sans"/>
            </a:endParaRPr>
          </a:p>
        </p:txBody>
      </p:sp>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grpSp>
        <p:nvGrpSpPr>
          <p:cNvPr id="472" name="Google Shape;472;p114"/>
          <p:cNvGrpSpPr/>
          <p:nvPr/>
        </p:nvGrpSpPr>
        <p:grpSpPr>
          <a:xfrm>
            <a:off x="609796" y="624398"/>
            <a:ext cx="574765" cy="574765"/>
            <a:chOff x="974706" y="2467173"/>
            <a:chExt cx="738900" cy="738900"/>
          </a:xfrm>
        </p:grpSpPr>
        <p:sp>
          <p:nvSpPr>
            <p:cNvPr id="473" name="Google Shape;473;p114"/>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74" name="Google Shape;474;p11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75" name="Google Shape;475;p114"/>
          <p:cNvSpPr txBox="1"/>
          <p:nvPr/>
        </p:nvSpPr>
        <p:spPr>
          <a:xfrm>
            <a:off x="782900" y="1434167"/>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Jwt desde cookie</a:t>
            </a:r>
            <a:endParaRPr sz="5333" b="1">
              <a:solidFill>
                <a:schemeClr val="dk1"/>
              </a:solidFill>
              <a:latin typeface="DM Sans"/>
              <a:ea typeface="DM Sans"/>
              <a:cs typeface="DM Sans"/>
              <a:sym typeface="DM Sans"/>
            </a:endParaRPr>
          </a:p>
        </p:txBody>
      </p:sp>
      <p:pic>
        <p:nvPicPr>
          <p:cNvPr id="476" name="Google Shape;476;p114"/>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477" name="Google Shape;477;p114"/>
          <p:cNvSpPr txBox="1"/>
          <p:nvPr/>
        </p:nvSpPr>
        <p:spPr>
          <a:xfrm>
            <a:off x="732700" y="2585900"/>
            <a:ext cx="111836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Desarrollar un sistema sencillo de express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Colocar una vista en public (No utilizar motores de plantillas), dicha vista contará con dos campos: correo y contraseña, deberá además mandar a llamar un servicio de login que devuelva el token por medio de una cookie como lo visto en el ejemplo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No colocar el </a:t>
            </a:r>
            <a:r>
              <a:rPr lang="es" b="1">
                <a:latin typeface="DM Sans"/>
                <a:ea typeface="DM Sans"/>
                <a:cs typeface="DM Sans"/>
                <a:sym typeface="DM Sans"/>
              </a:rPr>
              <a:t>httpOnly. </a:t>
            </a:r>
            <a:r>
              <a:rPr lang="es">
                <a:latin typeface="DM Sans"/>
                <a:ea typeface="DM Sans"/>
                <a:cs typeface="DM Sans"/>
                <a:sym typeface="DM Sans"/>
              </a:rPr>
              <a:t>Intenta el proceso de login y setea la cookie en el navegador. Después, hacer un console.log simple en el archivo js con el comando </a:t>
            </a:r>
            <a:r>
              <a:rPr lang="es" b="1">
                <a:latin typeface="DM Sans"/>
                <a:ea typeface="DM Sans"/>
                <a:cs typeface="DM Sans"/>
                <a:sym typeface="DM Sans"/>
              </a:rPr>
              <a:t>document.cookie</a:t>
            </a:r>
            <a:r>
              <a:rPr lang="es">
                <a:latin typeface="DM Sans"/>
                <a:ea typeface="DM Sans"/>
                <a:cs typeface="DM Sans"/>
                <a:sym typeface="DM Sans"/>
              </a:rPr>
              <a:t>, corroborar que se muestre en la consola del navegador la cookie asociada a tu token. ¡Peligroso!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Limpiar esta cookie y </a:t>
            </a:r>
            <a:r>
              <a:rPr lang="es" b="1">
                <a:latin typeface="DM Sans"/>
                <a:ea typeface="DM Sans"/>
                <a:cs typeface="DM Sans"/>
                <a:sym typeface="DM Sans"/>
              </a:rPr>
              <a:t>colocar el httpOnly </a:t>
            </a:r>
            <a:r>
              <a:rPr lang="es">
                <a:latin typeface="DM Sans"/>
                <a:ea typeface="DM Sans"/>
                <a:cs typeface="DM Sans"/>
                <a:sym typeface="DM Sans"/>
              </a:rPr>
              <a:t>en la configuración, repite el proceso del primer punto y corrobora si la cookie aparece en la consola.</a:t>
            </a:r>
            <a:endParaRPr>
              <a:latin typeface="DM Sans"/>
              <a:ea typeface="DM Sans"/>
              <a:cs typeface="DM Sans"/>
              <a:sym typeface="DM Sans"/>
            </a:endParaRPr>
          </a:p>
        </p:txBody>
      </p:sp>
      <p:sp>
        <p:nvSpPr>
          <p:cNvPr id="478" name="Google Shape;478;p114"/>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115"/>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Estrategia de jwt</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con passport</a:t>
            </a:r>
            <a:endParaRPr sz="5333" b="1">
              <a:solidFill>
                <a:srgbClr val="EA90FF"/>
              </a:solidFill>
              <a:latin typeface="DM Sans"/>
              <a:ea typeface="DM Sans"/>
              <a:cs typeface="DM Sans"/>
              <a:sym typeface="DM Sans"/>
            </a:endParaRPr>
          </a:p>
        </p:txBody>
      </p:sp>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16"/>
          <p:cNvSpPr txBox="1"/>
          <p:nvPr/>
        </p:nvSpPr>
        <p:spPr>
          <a:xfrm>
            <a:off x="290200" y="146934"/>
            <a:ext cx="749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Configurar el servidor a trabajar</a:t>
            </a:r>
            <a:endParaRPr sz="5333" b="1">
              <a:solidFill>
                <a:schemeClr val="dk1"/>
              </a:solidFill>
              <a:latin typeface="DM Sans"/>
              <a:ea typeface="DM Sans"/>
              <a:cs typeface="DM Sans"/>
              <a:sym typeface="DM Sans"/>
            </a:endParaRPr>
          </a:p>
        </p:txBody>
      </p:sp>
      <p:sp>
        <p:nvSpPr>
          <p:cNvPr id="489" name="Google Shape;489;p116"/>
          <p:cNvSpPr txBox="1"/>
          <p:nvPr/>
        </p:nvSpPr>
        <p:spPr>
          <a:xfrm>
            <a:off x="290200" y="2079401"/>
            <a:ext cx="7492800" cy="2912937"/>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A estas alturas, ya conocemos passport y cómo funciona una configuración passport habitual, vamos a aplicar una nueva estrategia para nuestro passport, con el fin de que esta pueda trabajar con jwt</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La estrategia de jwt permitirá obtener el token, descifrarlo, verificarlo y parsearlo en el usuario que corresponda a ese token.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Ya tenemos instalado jwt en este momento, así que solo nos falta instalar passport y passport-jwt como se indica.</a:t>
            </a:r>
            <a:endParaRPr sz="1733">
              <a:latin typeface="DM Sans"/>
              <a:ea typeface="DM Sans"/>
              <a:cs typeface="DM Sans"/>
              <a:sym typeface="DM Sans"/>
            </a:endParaRPr>
          </a:p>
          <a:p>
            <a:endParaRPr sz="1733">
              <a:latin typeface="DM Sans"/>
              <a:ea typeface="DM Sans"/>
              <a:cs typeface="DM Sans"/>
              <a:sym typeface="DM Sans"/>
            </a:endParaRPr>
          </a:p>
        </p:txBody>
      </p:sp>
      <p:pic>
        <p:nvPicPr>
          <p:cNvPr id="490" name="Google Shape;490;p116"/>
          <p:cNvPicPr preferRelativeResize="0"/>
          <p:nvPr/>
        </p:nvPicPr>
        <p:blipFill>
          <a:blip r:embed="rId3">
            <a:alphaModFix/>
          </a:blip>
          <a:stretch>
            <a:fillRect/>
          </a:stretch>
        </p:blipFill>
        <p:spPr>
          <a:xfrm>
            <a:off x="1699800" y="5333901"/>
            <a:ext cx="4673600" cy="444500"/>
          </a:xfrm>
          <a:prstGeom prst="rect">
            <a:avLst/>
          </a:prstGeom>
          <a:noFill/>
          <a:ln>
            <a:noFill/>
          </a:ln>
        </p:spPr>
      </p:pic>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17"/>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96" name="Google Shape;496;p117"/>
          <p:cNvSpPr txBox="1"/>
          <p:nvPr/>
        </p:nvSpPr>
        <p:spPr>
          <a:xfrm>
            <a:off x="1999500" y="976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Configurar el servidor a trabajar</a:t>
            </a:r>
            <a:endParaRPr sz="4667" b="1">
              <a:solidFill>
                <a:schemeClr val="lt1"/>
              </a:solidFill>
              <a:latin typeface="DM Sans"/>
              <a:ea typeface="DM Sans"/>
              <a:cs typeface="DM Sans"/>
              <a:sym typeface="DM Sans"/>
            </a:endParaRPr>
          </a:p>
        </p:txBody>
      </p:sp>
      <p:sp>
        <p:nvSpPr>
          <p:cNvPr id="497" name="Google Shape;497;p117"/>
          <p:cNvSpPr txBox="1"/>
          <p:nvPr/>
        </p:nvSpPr>
        <p:spPr>
          <a:xfrm>
            <a:off x="7932033" y="2717201"/>
            <a:ext cx="28884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Comenzamos con el cuerpo inicial de passport.Nota que declaremos la estrategia que vamos a utilizar. </a:t>
            </a:r>
            <a:endParaRPr>
              <a:latin typeface="DM Sans"/>
              <a:ea typeface="DM Sans"/>
              <a:cs typeface="DM Sans"/>
              <a:sym typeface="DM Sans"/>
            </a:endParaRPr>
          </a:p>
        </p:txBody>
      </p:sp>
      <p:sp>
        <p:nvSpPr>
          <p:cNvPr id="498" name="Google Shape;498;p117"/>
          <p:cNvSpPr txBox="1"/>
          <p:nvPr/>
        </p:nvSpPr>
        <p:spPr>
          <a:xfrm>
            <a:off x="7932033" y="1961867"/>
            <a:ext cx="2888400" cy="615513"/>
          </a:xfrm>
          <a:prstGeom prst="rect">
            <a:avLst/>
          </a:prstGeom>
          <a:noFill/>
          <a:ln>
            <a:noFill/>
          </a:ln>
        </p:spPr>
        <p:txBody>
          <a:bodyPr spcFirstLastPara="1" wrap="square" lIns="121900" tIns="121900" rIns="121900" bIns="121900" anchor="t" anchorCtr="0">
            <a:spAutoFit/>
          </a:bodyPr>
          <a:lstStyle/>
          <a:p>
            <a:endParaRPr sz="2400" b="1">
              <a:latin typeface="DM Sans"/>
              <a:ea typeface="DM Sans"/>
              <a:cs typeface="DM Sans"/>
              <a:sym typeface="DM Sans"/>
            </a:endParaRPr>
          </a:p>
        </p:txBody>
      </p:sp>
      <p:sp>
        <p:nvSpPr>
          <p:cNvPr id="499" name="Google Shape;499;p117"/>
          <p:cNvSpPr txBox="1"/>
          <p:nvPr/>
        </p:nvSpPr>
        <p:spPr>
          <a:xfrm>
            <a:off x="3267675" y="3396937"/>
            <a:ext cx="2246800" cy="800179"/>
          </a:xfrm>
          <a:prstGeom prst="rect">
            <a:avLst/>
          </a:prstGeom>
          <a:noFill/>
          <a:ln>
            <a:noFill/>
          </a:ln>
        </p:spPr>
        <p:txBody>
          <a:bodyPr spcFirstLastPara="1" wrap="square" lIns="121900" tIns="121900" rIns="121900" bIns="121900" anchor="t" anchorCtr="0">
            <a:spAutoFit/>
          </a:bodyPr>
          <a:lstStyle/>
          <a:p>
            <a:pPr algn="ct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r>
              <a:rPr lang="es">
                <a:solidFill>
                  <a:schemeClr val="dk1"/>
                </a:solidFill>
                <a:latin typeface="DM Sans"/>
                <a:ea typeface="DM Sans"/>
                <a:cs typeface="DM Sans"/>
                <a:sym typeface="DM Sans"/>
              </a:rPr>
              <a:t>POR IMAGEN</a:t>
            </a:r>
            <a:endParaRPr>
              <a:latin typeface="DM Sans"/>
              <a:ea typeface="DM Sans"/>
              <a:cs typeface="DM Sans"/>
              <a:sym typeface="DM Sans"/>
            </a:endParaRPr>
          </a:p>
        </p:txBody>
      </p:sp>
      <p:pic>
        <p:nvPicPr>
          <p:cNvPr id="500" name="Google Shape;500;p117"/>
          <p:cNvPicPr preferRelativeResize="0"/>
          <p:nvPr/>
        </p:nvPicPr>
        <p:blipFill>
          <a:blip r:embed="rId3">
            <a:alphaModFix/>
          </a:blip>
          <a:stretch>
            <a:fillRect/>
          </a:stretch>
        </p:blipFill>
        <p:spPr>
          <a:xfrm>
            <a:off x="1540134" y="1892067"/>
            <a:ext cx="5637533" cy="3852733"/>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75"/>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Javascript y ES9</a:t>
            </a:r>
            <a:endParaRPr sz="5333" b="1">
              <a:solidFill>
                <a:schemeClr val="dk1"/>
              </a:solidFill>
              <a:latin typeface="DM Sans"/>
              <a:ea typeface="DM Sans"/>
              <a:cs typeface="DM Sans"/>
              <a:sym typeface="DM Sans"/>
            </a:endParaRPr>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1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Nociones importantes</a:t>
            </a:r>
            <a:endParaRPr sz="5333" b="1">
              <a:solidFill>
                <a:schemeClr val="dk1"/>
              </a:solidFill>
              <a:latin typeface="DM Sans"/>
              <a:ea typeface="DM Sans"/>
              <a:cs typeface="DM Sans"/>
              <a:sym typeface="DM Sans"/>
            </a:endParaRPr>
          </a:p>
        </p:txBody>
      </p:sp>
      <p:sp>
        <p:nvSpPr>
          <p:cNvPr id="506" name="Google Shape;506;p118"/>
          <p:cNvSpPr txBox="1"/>
          <p:nvPr/>
        </p:nvSpPr>
        <p:spPr>
          <a:xfrm>
            <a:off x="631133" y="2259000"/>
            <a:ext cx="5112800" cy="3016170"/>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chemeClr val="dk1"/>
                </a:solidFill>
                <a:latin typeface="DM Sans"/>
                <a:ea typeface="DM Sans"/>
                <a:cs typeface="DM Sans"/>
                <a:sym typeface="DM Sans"/>
              </a:rPr>
              <a:t>Entendiendo que jwt se puede obtener de los headers, del body mismo, o bien de una cookie, necesitaremos el estilo de “extracción de token” que vayamos a utilizar.</a:t>
            </a:r>
            <a:endParaRPr>
              <a:solidFill>
                <a:schemeClr val="dk1"/>
              </a:solidFill>
              <a:latin typeface="DM Sans"/>
              <a:ea typeface="DM Sans"/>
              <a:cs typeface="DM Sans"/>
              <a:sym typeface="DM Sans"/>
            </a:endParaRPr>
          </a:p>
          <a:p>
            <a:pPr marL="609585">
              <a:buClr>
                <a:schemeClr val="dk1"/>
              </a:buClr>
              <a:buSzPts val="1100"/>
            </a:pP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Passport no controla las cookies por sí solo. ocupará una función </a:t>
            </a:r>
            <a:r>
              <a:rPr lang="es" b="1">
                <a:solidFill>
                  <a:schemeClr val="dk1"/>
                </a:solidFill>
                <a:latin typeface="DM Sans"/>
                <a:ea typeface="DM Sans"/>
                <a:cs typeface="DM Sans"/>
                <a:sym typeface="DM Sans"/>
              </a:rPr>
              <a:t>personalizada por nosotros</a:t>
            </a:r>
            <a:r>
              <a:rPr lang="es">
                <a:solidFill>
                  <a:schemeClr val="dk1"/>
                </a:solidFill>
                <a:latin typeface="DM Sans"/>
                <a:ea typeface="DM Sans"/>
                <a:cs typeface="DM Sans"/>
                <a:sym typeface="DM Sans"/>
              </a:rPr>
              <a:t> para extraer la cookie, a lo cual llamaremos </a:t>
            </a:r>
            <a:r>
              <a:rPr lang="es" b="1">
                <a:solidFill>
                  <a:schemeClr val="dk1"/>
                </a:solidFill>
                <a:latin typeface="DM Sans"/>
                <a:ea typeface="DM Sans"/>
                <a:cs typeface="DM Sans"/>
                <a:sym typeface="DM Sans"/>
              </a:rPr>
              <a:t>cookieExtractor</a:t>
            </a:r>
            <a:r>
              <a:rPr lang="es">
                <a:solidFill>
                  <a:schemeClr val="dk1"/>
                </a:solidFill>
                <a:latin typeface="DM Sans"/>
                <a:ea typeface="DM Sans"/>
                <a:cs typeface="DM Sans"/>
                <a:sym typeface="DM Sans"/>
              </a:rPr>
              <a:t>.</a:t>
            </a:r>
            <a:endParaRPr>
              <a:latin typeface="DM Sans"/>
              <a:ea typeface="DM Sans"/>
              <a:cs typeface="DM Sans"/>
              <a:sym typeface="DM Sans"/>
            </a:endParaRPr>
          </a:p>
        </p:txBody>
      </p:sp>
      <p:sp>
        <p:nvSpPr>
          <p:cNvPr id="507" name="Google Shape;507;p118"/>
          <p:cNvSpPr txBox="1"/>
          <p:nvPr/>
        </p:nvSpPr>
        <p:spPr>
          <a:xfrm>
            <a:off x="5985667" y="2322833"/>
            <a:ext cx="5112800" cy="329316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chemeClr val="dk1"/>
                </a:solidFill>
                <a:latin typeface="DM Sans"/>
                <a:ea typeface="DM Sans"/>
                <a:cs typeface="DM Sans"/>
                <a:sym typeface="DM Sans"/>
              </a:rPr>
              <a:t>Ya que el módulo session es quien controlaba las cookies y ahora no lo utilizamos, tendremos que volver a utilizar el middleware de </a:t>
            </a:r>
            <a:r>
              <a:rPr lang="es" b="1">
                <a:solidFill>
                  <a:schemeClr val="dk1"/>
                </a:solidFill>
                <a:latin typeface="DM Sans"/>
                <a:ea typeface="DM Sans"/>
                <a:cs typeface="DM Sans"/>
                <a:sym typeface="DM Sans"/>
              </a:rPr>
              <a:t>cookieParser</a:t>
            </a:r>
            <a:r>
              <a:rPr lang="es">
                <a:solidFill>
                  <a:schemeClr val="dk1"/>
                </a:solidFill>
                <a:latin typeface="DM Sans"/>
                <a:ea typeface="DM Sans"/>
                <a:cs typeface="DM Sans"/>
                <a:sym typeface="DM Sans"/>
              </a:rPr>
              <a:t>. (Ten claro el                                     ) y configurar el middleware en app.js</a:t>
            </a:r>
            <a:endParaRPr>
              <a:solidFill>
                <a:schemeClr val="dk1"/>
              </a:solidFill>
              <a:latin typeface="DM Sans"/>
              <a:ea typeface="DM Sans"/>
              <a:cs typeface="DM Sans"/>
              <a:sym typeface="DM Sans"/>
            </a:endParaRPr>
          </a:p>
          <a:p>
            <a:pPr marL="1219170">
              <a:buClr>
                <a:schemeClr val="dk1"/>
              </a:buClr>
              <a:buSzPts val="1100"/>
            </a:pP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Si se configura correctamente la estrategia, passport contendrá el usuario ya parseado a partir de un campo </a:t>
            </a:r>
            <a:r>
              <a:rPr lang="es" b="1">
                <a:solidFill>
                  <a:schemeClr val="dk1"/>
                </a:solidFill>
                <a:latin typeface="DM Sans"/>
                <a:ea typeface="DM Sans"/>
                <a:cs typeface="DM Sans"/>
                <a:sym typeface="DM Sans"/>
              </a:rPr>
              <a:t>jwt_payload</a:t>
            </a:r>
            <a:r>
              <a:rPr lang="es">
                <a:solidFill>
                  <a:schemeClr val="dk1"/>
                </a:solidFill>
                <a:latin typeface="DM Sans"/>
                <a:ea typeface="DM Sans"/>
                <a:cs typeface="DM Sans"/>
                <a:sym typeface="DM Sans"/>
              </a:rPr>
              <a:t>.</a:t>
            </a:r>
            <a:endParaRPr>
              <a:latin typeface="DM Sans"/>
              <a:ea typeface="DM Sans"/>
              <a:cs typeface="DM Sans"/>
              <a:sym typeface="DM Sans"/>
            </a:endParaRPr>
          </a:p>
        </p:txBody>
      </p:sp>
      <p:pic>
        <p:nvPicPr>
          <p:cNvPr id="508" name="Google Shape;508;p118"/>
          <p:cNvPicPr preferRelativeResize="0"/>
          <p:nvPr/>
        </p:nvPicPr>
        <p:blipFill>
          <a:blip r:embed="rId3">
            <a:alphaModFix/>
          </a:blip>
          <a:stretch>
            <a:fillRect/>
          </a:stretch>
        </p:blipFill>
        <p:spPr>
          <a:xfrm>
            <a:off x="8184723" y="3575900"/>
            <a:ext cx="1866652" cy="251533"/>
          </a:xfrm>
          <a:prstGeom prst="rect">
            <a:avLst/>
          </a:prstGeom>
          <a:noFill/>
          <a:ln>
            <a:noFill/>
          </a:ln>
        </p:spPr>
      </p:pic>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119"/>
          <p:cNvPicPr preferRelativeResize="0"/>
          <p:nvPr/>
        </p:nvPicPr>
        <p:blipFill>
          <a:blip r:embed="rId3">
            <a:alphaModFix/>
          </a:blip>
          <a:stretch>
            <a:fillRect/>
          </a:stretch>
        </p:blipFill>
        <p:spPr>
          <a:xfrm>
            <a:off x="10415218" y="6256367"/>
            <a:ext cx="1534333" cy="356767"/>
          </a:xfrm>
          <a:prstGeom prst="rect">
            <a:avLst/>
          </a:prstGeom>
          <a:noFill/>
          <a:ln>
            <a:noFill/>
          </a:ln>
        </p:spPr>
      </p:pic>
      <p:sp>
        <p:nvSpPr>
          <p:cNvPr id="514" name="Google Shape;514;p119"/>
          <p:cNvSpPr txBox="1"/>
          <p:nvPr/>
        </p:nvSpPr>
        <p:spPr>
          <a:xfrm>
            <a:off x="4972608" y="3019771"/>
            <a:ext cx="2246800" cy="800179"/>
          </a:xfrm>
          <a:prstGeom prst="rect">
            <a:avLst/>
          </a:prstGeom>
          <a:noFill/>
          <a:ln>
            <a:noFill/>
          </a:ln>
        </p:spPr>
        <p:txBody>
          <a:bodyPr spcFirstLastPara="1" wrap="square" lIns="121900" tIns="121900" rIns="121900" bIns="121900" anchor="t" anchorCtr="0">
            <a:spAutoFit/>
          </a:bodyPr>
          <a:lstStyle/>
          <a:p>
            <a:pPr algn="ct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r>
              <a:rPr lang="es">
                <a:solidFill>
                  <a:schemeClr val="dk1"/>
                </a:solidFill>
                <a:latin typeface="DM Sans"/>
                <a:ea typeface="DM Sans"/>
                <a:cs typeface="DM Sans"/>
                <a:sym typeface="DM Sans"/>
              </a:rPr>
              <a:t>POR IMAGEN</a:t>
            </a:r>
            <a:endParaRPr>
              <a:latin typeface="DM Sans"/>
              <a:ea typeface="DM Sans"/>
              <a:cs typeface="DM Sans"/>
              <a:sym typeface="DM Sans"/>
            </a:endParaRPr>
          </a:p>
        </p:txBody>
      </p:sp>
      <p:pic>
        <p:nvPicPr>
          <p:cNvPr id="515" name="Google Shape;515;p119"/>
          <p:cNvPicPr preferRelativeResize="0"/>
          <p:nvPr/>
        </p:nvPicPr>
        <p:blipFill>
          <a:blip r:embed="rId4">
            <a:alphaModFix/>
          </a:blip>
          <a:stretch>
            <a:fillRect/>
          </a:stretch>
        </p:blipFill>
        <p:spPr>
          <a:xfrm>
            <a:off x="692516" y="912250"/>
            <a:ext cx="10763101" cy="5241533"/>
          </a:xfrm>
          <a:prstGeom prst="rect">
            <a:avLst/>
          </a:prstGeom>
          <a:noFill/>
          <a:ln>
            <a:noFill/>
          </a:ln>
        </p:spPr>
      </p:pic>
      <p:sp>
        <p:nvSpPr>
          <p:cNvPr id="516" name="Google Shape;516;p119"/>
          <p:cNvSpPr txBox="1"/>
          <p:nvPr/>
        </p:nvSpPr>
        <p:spPr>
          <a:xfrm>
            <a:off x="1315800" y="193833"/>
            <a:ext cx="9560400" cy="718170"/>
          </a:xfrm>
          <a:prstGeom prst="rect">
            <a:avLst/>
          </a:prstGeom>
          <a:noFill/>
          <a:ln>
            <a:noFill/>
          </a:ln>
        </p:spPr>
        <p:txBody>
          <a:bodyPr spcFirstLastPara="1" wrap="square" lIns="121900" tIns="121900" rIns="121900" bIns="121900" anchor="t" anchorCtr="0">
            <a:spAutoFit/>
          </a:bodyPr>
          <a:lstStyle/>
          <a:p>
            <a:r>
              <a:rPr lang="es" sz="3067" b="1">
                <a:latin typeface="DM Sans"/>
                <a:ea typeface="DM Sans"/>
                <a:cs typeface="DM Sans"/>
                <a:sym typeface="DM Sans"/>
              </a:rPr>
              <a:t>Cuerpo de una estrategia de JWT para passport</a:t>
            </a:r>
            <a:endParaRPr sz="3067" b="1">
              <a:latin typeface="DM Sans"/>
              <a:ea typeface="DM Sans"/>
              <a:cs typeface="DM Sans"/>
              <a:sym typeface="DM Sans"/>
            </a:endParaRPr>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120"/>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22" name="Google Shape;522;p120"/>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CookieExtractor</a:t>
            </a:r>
            <a:endParaRPr sz="4667" b="1">
              <a:solidFill>
                <a:schemeClr val="lt1"/>
              </a:solidFill>
              <a:latin typeface="DM Sans"/>
              <a:ea typeface="DM Sans"/>
              <a:cs typeface="DM Sans"/>
              <a:sym typeface="DM Sans"/>
            </a:endParaRPr>
          </a:p>
        </p:txBody>
      </p:sp>
      <p:sp>
        <p:nvSpPr>
          <p:cNvPr id="523" name="Google Shape;523;p120"/>
          <p:cNvSpPr txBox="1"/>
          <p:nvPr/>
        </p:nvSpPr>
        <p:spPr>
          <a:xfrm>
            <a:off x="8062800" y="2561734"/>
            <a:ext cx="2888400" cy="2739171"/>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El cookieExtractor que se utiliza en la captura anterior. </a:t>
            </a:r>
            <a:endParaRPr>
              <a:solidFill>
                <a:schemeClr val="dk1"/>
              </a:solidFill>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Puedes colocar esta función en el mismo archivo donde estás realizando la configuración de tu estrategia.</a:t>
            </a:r>
            <a:endParaRPr>
              <a:latin typeface="DM Sans"/>
              <a:ea typeface="DM Sans"/>
              <a:cs typeface="DM Sans"/>
              <a:sym typeface="DM Sans"/>
            </a:endParaRPr>
          </a:p>
        </p:txBody>
      </p:sp>
      <p:sp>
        <p:nvSpPr>
          <p:cNvPr id="524" name="Google Shape;524;p120"/>
          <p:cNvSpPr txBox="1"/>
          <p:nvPr/>
        </p:nvSpPr>
        <p:spPr>
          <a:xfrm>
            <a:off x="7932033" y="1961867"/>
            <a:ext cx="2888400" cy="615513"/>
          </a:xfrm>
          <a:prstGeom prst="rect">
            <a:avLst/>
          </a:prstGeom>
          <a:noFill/>
          <a:ln>
            <a:noFill/>
          </a:ln>
        </p:spPr>
        <p:txBody>
          <a:bodyPr spcFirstLastPara="1" wrap="square" lIns="121900" tIns="121900" rIns="121900" bIns="121900" anchor="t" anchorCtr="0">
            <a:spAutoFit/>
          </a:bodyPr>
          <a:lstStyle/>
          <a:p>
            <a:endParaRPr sz="2400" b="1">
              <a:latin typeface="DM Sans"/>
              <a:ea typeface="DM Sans"/>
              <a:cs typeface="DM Sans"/>
              <a:sym typeface="DM Sans"/>
            </a:endParaRPr>
          </a:p>
        </p:txBody>
      </p:sp>
      <p:pic>
        <p:nvPicPr>
          <p:cNvPr id="525" name="Google Shape;525;p120"/>
          <p:cNvPicPr preferRelativeResize="0"/>
          <p:nvPr/>
        </p:nvPicPr>
        <p:blipFill>
          <a:blip r:embed="rId3">
            <a:alphaModFix/>
          </a:blip>
          <a:stretch>
            <a:fillRect/>
          </a:stretch>
        </p:blipFill>
        <p:spPr>
          <a:xfrm>
            <a:off x="1040967" y="3045134"/>
            <a:ext cx="6891068" cy="1386533"/>
          </a:xfrm>
          <a:prstGeom prst="rect">
            <a:avLst/>
          </a:prstGeom>
          <a:noFill/>
          <a:ln>
            <a:noFill/>
          </a:ln>
        </p:spPr>
      </p:pic>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21"/>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1" name="Google Shape;531;p121"/>
          <p:cNvSpPr txBox="1"/>
          <p:nvPr/>
        </p:nvSpPr>
        <p:spPr>
          <a:xfrm>
            <a:off x="392200" y="687568"/>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Por último, los middlewares</a:t>
            </a:r>
            <a:endParaRPr sz="4667" b="1">
              <a:solidFill>
                <a:schemeClr val="lt1"/>
              </a:solidFill>
              <a:latin typeface="DM Sans"/>
              <a:ea typeface="DM Sans"/>
              <a:cs typeface="DM Sans"/>
              <a:sym typeface="DM Sans"/>
            </a:endParaRPr>
          </a:p>
        </p:txBody>
      </p:sp>
      <p:pic>
        <p:nvPicPr>
          <p:cNvPr id="532" name="Google Shape;532;p121"/>
          <p:cNvPicPr preferRelativeResize="0"/>
          <p:nvPr/>
        </p:nvPicPr>
        <p:blipFill>
          <a:blip r:embed="rId3">
            <a:alphaModFix/>
          </a:blip>
          <a:stretch>
            <a:fillRect/>
          </a:stretch>
        </p:blipFill>
        <p:spPr>
          <a:xfrm>
            <a:off x="5982067" y="2812667"/>
            <a:ext cx="5012733" cy="2272133"/>
          </a:xfrm>
          <a:prstGeom prst="rect">
            <a:avLst/>
          </a:prstGeom>
          <a:noFill/>
          <a:ln>
            <a:noFill/>
          </a:ln>
        </p:spPr>
      </p:pic>
      <p:sp>
        <p:nvSpPr>
          <p:cNvPr id="533" name="Google Shape;533;p121"/>
          <p:cNvSpPr txBox="1"/>
          <p:nvPr/>
        </p:nvSpPr>
        <p:spPr>
          <a:xfrm>
            <a:off x="6259633" y="2200667"/>
            <a:ext cx="4457600" cy="615513"/>
          </a:xfrm>
          <a:prstGeom prst="rect">
            <a:avLst/>
          </a:prstGeom>
          <a:noFill/>
          <a:ln>
            <a:noFill/>
          </a:ln>
        </p:spPr>
        <p:txBody>
          <a:bodyPr spcFirstLastPara="1" wrap="square" lIns="121900" tIns="121900" rIns="121900" bIns="121900" anchor="t" anchorCtr="0">
            <a:spAutoFit/>
          </a:bodyPr>
          <a:lstStyle/>
          <a:p>
            <a:pPr algn="ctr"/>
            <a:r>
              <a:rPr lang="es" sz="2400"/>
              <a:t>Middlewares en app.js</a:t>
            </a:r>
            <a:endParaRPr sz="2400"/>
          </a:p>
        </p:txBody>
      </p:sp>
      <p:sp>
        <p:nvSpPr>
          <p:cNvPr id="534" name="Google Shape;534;p121"/>
          <p:cNvSpPr txBox="1"/>
          <p:nvPr/>
        </p:nvSpPr>
        <p:spPr>
          <a:xfrm>
            <a:off x="1261767" y="2666034"/>
            <a:ext cx="4457600" cy="2462172"/>
          </a:xfrm>
          <a:prstGeom prst="rect">
            <a:avLst/>
          </a:prstGeom>
          <a:noFill/>
          <a:ln>
            <a:noFill/>
          </a:ln>
        </p:spPr>
        <p:txBody>
          <a:bodyPr spcFirstLastPara="1" wrap="square" lIns="121900" tIns="121900" rIns="121900" bIns="121900" anchor="t" anchorCtr="0">
            <a:spAutoFit/>
          </a:bodyPr>
          <a:lstStyle/>
          <a:p>
            <a:r>
              <a:rPr lang="es" sz="2400"/>
              <a:t>Ahora, en app.js colocamos la inicialización de nuestro passport, la inicialización de passport y cookieParser también para que el servidor pueda reconocer correctamente las cookies. </a:t>
            </a:r>
            <a:endParaRPr sz="2400"/>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22"/>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540" name="Google Shape;540;p122"/>
          <p:cNvSpPr txBox="1"/>
          <p:nvPr/>
        </p:nvSpPr>
        <p:spPr>
          <a:xfrm>
            <a:off x="631133" y="1964034"/>
            <a:ext cx="9559200" cy="4760943"/>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a:solidFill>
                  <a:srgbClr val="B7B7B7"/>
                </a:solidFill>
                <a:latin typeface="DM Sans"/>
                <a:ea typeface="DM Sans"/>
                <a:cs typeface="DM Sans"/>
                <a:sym typeface="DM Sans"/>
              </a:rPr>
              <a:t>Con la estructura del inicio de la clase:</a:t>
            </a:r>
            <a:endParaRPr sz="2667">
              <a:solidFill>
                <a:srgbClr val="B7B7B7"/>
              </a:solidFill>
              <a:latin typeface="DM Sans"/>
              <a:ea typeface="DM Sans"/>
              <a:cs typeface="DM Sans"/>
              <a:sym typeface="DM Sans"/>
            </a:endParaRPr>
          </a:p>
          <a:p>
            <a:endParaRPr sz="2667">
              <a:solidFill>
                <a:srgbClr val="B7B7B7"/>
              </a:solidFill>
              <a:latin typeface="DM Sans"/>
              <a:ea typeface="DM Sans"/>
              <a:cs typeface="DM Sans"/>
              <a:sym typeface="DM Sans"/>
            </a:endParaRPr>
          </a:p>
          <a:p>
            <a:pPr marL="609585" indent="-474121">
              <a:buClr>
                <a:schemeClr val="accent6"/>
              </a:buClr>
              <a:buSzPts val="2000"/>
              <a:buFont typeface="DM Sans"/>
              <a:buChar char="✓"/>
            </a:pPr>
            <a:r>
              <a:rPr lang="es" sz="2667">
                <a:solidFill>
                  <a:srgbClr val="B7B7B7"/>
                </a:solidFill>
                <a:latin typeface="DM Sans"/>
                <a:ea typeface="DM Sans"/>
                <a:cs typeface="DM Sans"/>
                <a:sym typeface="DM Sans"/>
              </a:rPr>
              <a:t>Desarrollar la estructura de las diapositivas previas para configurar la estrategia de passport-jwt</a:t>
            </a:r>
            <a:endParaRPr sz="2667">
              <a:solidFill>
                <a:srgbClr val="B7B7B7"/>
              </a:solidFill>
              <a:latin typeface="DM Sans"/>
              <a:ea typeface="DM Sans"/>
              <a:cs typeface="DM Sans"/>
              <a:sym typeface="DM Sans"/>
            </a:endParaRPr>
          </a:p>
          <a:p>
            <a:pPr marL="609585" indent="-474121">
              <a:buClr>
                <a:schemeClr val="accent6"/>
              </a:buClr>
              <a:buSzPts val="2000"/>
              <a:buFont typeface="DM Sans"/>
              <a:buChar char="✓"/>
            </a:pPr>
            <a:r>
              <a:rPr lang="es" sz="2667">
                <a:solidFill>
                  <a:srgbClr val="B7B7B7"/>
                </a:solidFill>
                <a:latin typeface="DM Sans"/>
                <a:ea typeface="DM Sans"/>
                <a:cs typeface="DM Sans"/>
                <a:sym typeface="DM Sans"/>
              </a:rPr>
              <a:t>Mantener el endpoint de login previamente visto, no requerirá alteración.</a:t>
            </a:r>
            <a:endParaRPr sz="2667">
              <a:solidFill>
                <a:srgbClr val="B7B7B7"/>
              </a:solidFill>
              <a:latin typeface="DM Sans"/>
              <a:ea typeface="DM Sans"/>
              <a:cs typeface="DM Sans"/>
              <a:sym typeface="DM Sans"/>
            </a:endParaRPr>
          </a:p>
          <a:p>
            <a:pPr marL="609585" indent="-474121">
              <a:buClr>
                <a:schemeClr val="accent6"/>
              </a:buClr>
              <a:buSzPts val="2000"/>
              <a:buFont typeface="DM Sans"/>
              <a:buChar char="✓"/>
            </a:pPr>
            <a:r>
              <a:rPr lang="es" sz="2667">
                <a:solidFill>
                  <a:srgbClr val="B7B7B7"/>
                </a:solidFill>
                <a:latin typeface="DM Sans"/>
                <a:ea typeface="DM Sans"/>
                <a:cs typeface="DM Sans"/>
                <a:sym typeface="DM Sans"/>
              </a:rPr>
              <a:t>Crear un endpoint en la ruta ‘/current’ con el método GET, el cual utilice la autenticación de passport-jwt (apagar la session, ya que no la utilizamos).</a:t>
            </a:r>
            <a:endParaRPr sz="2667">
              <a:solidFill>
                <a:srgbClr val="B7B7B7"/>
              </a:solidFill>
              <a:latin typeface="DM Sans"/>
              <a:ea typeface="DM Sans"/>
              <a:cs typeface="DM Sans"/>
              <a:sym typeface="DM Sans"/>
            </a:endParaRPr>
          </a:p>
          <a:p>
            <a:endParaRPr sz="2667">
              <a:solidFill>
                <a:srgbClr val="B7B7B7"/>
              </a:solidFill>
              <a:latin typeface="DM Sans"/>
              <a:ea typeface="DM Sans"/>
              <a:cs typeface="DM Sans"/>
              <a:sym typeface="DM Sans"/>
            </a:endParaRPr>
          </a:p>
          <a:p>
            <a:r>
              <a:rPr lang="es" sz="2667" b="1">
                <a:solidFill>
                  <a:srgbClr val="83AEFB"/>
                </a:solidFill>
                <a:latin typeface="DM Sans"/>
                <a:ea typeface="DM Sans"/>
                <a:cs typeface="DM Sans"/>
                <a:sym typeface="DM Sans"/>
              </a:rPr>
              <a:t>Tiempo estimado: 15 minutos</a:t>
            </a:r>
            <a:endParaRPr sz="2667" b="1">
              <a:solidFill>
                <a:srgbClr val="83AEFB"/>
              </a:solidFill>
              <a:latin typeface="DM Sans"/>
              <a:ea typeface="DM Sans"/>
              <a:cs typeface="DM Sans"/>
              <a:sym typeface="DM Sans"/>
            </a:endParaRPr>
          </a:p>
        </p:txBody>
      </p:sp>
      <p:grpSp>
        <p:nvGrpSpPr>
          <p:cNvPr id="541" name="Google Shape;541;p122"/>
          <p:cNvGrpSpPr/>
          <p:nvPr/>
        </p:nvGrpSpPr>
        <p:grpSpPr>
          <a:xfrm>
            <a:off x="631135" y="826031"/>
            <a:ext cx="985200" cy="985200"/>
            <a:chOff x="473351" y="619523"/>
            <a:chExt cx="738900" cy="738900"/>
          </a:xfrm>
        </p:grpSpPr>
        <p:sp>
          <p:nvSpPr>
            <p:cNvPr id="542" name="Google Shape;542;p122"/>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43" name="Google Shape;543;p12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23"/>
          <p:cNvSpPr txBox="1"/>
          <p:nvPr/>
        </p:nvSpPr>
        <p:spPr>
          <a:xfrm>
            <a:off x="668600" y="1320684"/>
            <a:ext cx="9746800" cy="984781"/>
          </a:xfrm>
          <a:prstGeom prst="rect">
            <a:avLst/>
          </a:prstGeom>
          <a:noFill/>
          <a:ln>
            <a:noFill/>
          </a:ln>
        </p:spPr>
        <p:txBody>
          <a:bodyPr spcFirstLastPara="1" wrap="square" lIns="121900" tIns="121900" rIns="121900" bIns="121900" anchor="t" anchorCtr="0">
            <a:spAutoFit/>
          </a:bodyPr>
          <a:lstStyle/>
          <a:p>
            <a:pPr>
              <a:lnSpc>
                <a:spcPct val="90000"/>
              </a:lnSpc>
            </a:pPr>
            <a:endParaRPr sz="5333" b="1">
              <a:solidFill>
                <a:schemeClr val="dk1"/>
              </a:solidFill>
              <a:latin typeface="DM Sans"/>
              <a:ea typeface="DM Sans"/>
              <a:cs typeface="DM Sans"/>
              <a:sym typeface="DM Sans"/>
            </a:endParaRPr>
          </a:p>
        </p:txBody>
      </p:sp>
      <p:sp>
        <p:nvSpPr>
          <p:cNvPr id="549" name="Google Shape;549;p123"/>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EJEMPLO EN VIVO</a:t>
            </a:r>
            <a:endParaRPr sz="2400">
              <a:latin typeface="DM Sans"/>
              <a:ea typeface="DM Sans"/>
              <a:cs typeface="DM Sans"/>
              <a:sym typeface="DM Sans"/>
            </a:endParaRPr>
          </a:p>
        </p:txBody>
      </p:sp>
      <p:sp>
        <p:nvSpPr>
          <p:cNvPr id="550" name="Google Shape;550;p123"/>
          <p:cNvSpPr txBox="1"/>
          <p:nvPr/>
        </p:nvSpPr>
        <p:spPr>
          <a:xfrm>
            <a:off x="609800" y="1692567"/>
            <a:ext cx="8987200" cy="800179"/>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Creando un endpoint current para obtener el usuario a partir de jwt. Colocamos session:false debido a que no ocupamos express-session para estos procesos. </a:t>
            </a:r>
            <a:endParaRPr>
              <a:solidFill>
                <a:schemeClr val="dk1"/>
              </a:solidFill>
              <a:latin typeface="DM Sans"/>
              <a:ea typeface="DM Sans"/>
              <a:cs typeface="DM Sans"/>
              <a:sym typeface="DM Sans"/>
            </a:endParaRPr>
          </a:p>
        </p:txBody>
      </p:sp>
      <p:sp>
        <p:nvSpPr>
          <p:cNvPr id="551" name="Google Shape;551;p123"/>
          <p:cNvSpPr txBox="1"/>
          <p:nvPr/>
        </p:nvSpPr>
        <p:spPr>
          <a:xfrm>
            <a:off x="609800" y="6198333"/>
            <a:ext cx="9408400" cy="451302"/>
          </a:xfrm>
          <a:prstGeom prst="rect">
            <a:avLst/>
          </a:prstGeom>
          <a:noFill/>
          <a:ln>
            <a:noFill/>
          </a:ln>
        </p:spPr>
        <p:txBody>
          <a:bodyPr spcFirstLastPara="1" wrap="square" lIns="121900" tIns="121900" rIns="121900" bIns="121900" anchor="t" anchorCtr="0">
            <a:spAutoFit/>
          </a:bodyPr>
          <a:lstStyle/>
          <a:p>
            <a:pPr>
              <a:buClr>
                <a:schemeClr val="dk1"/>
              </a:buClr>
              <a:buSzPts val="1100"/>
            </a:pPr>
            <a:endParaRPr sz="1333" i="1" u="sng">
              <a:solidFill>
                <a:srgbClr val="83AEFB"/>
              </a:solidFill>
              <a:latin typeface="DM Sans"/>
              <a:ea typeface="DM Sans"/>
              <a:cs typeface="DM Sans"/>
              <a:sym typeface="DM Sans"/>
            </a:endParaRPr>
          </a:p>
        </p:txBody>
      </p:sp>
      <p:grpSp>
        <p:nvGrpSpPr>
          <p:cNvPr id="552" name="Google Shape;552;p123"/>
          <p:cNvGrpSpPr/>
          <p:nvPr/>
        </p:nvGrpSpPr>
        <p:grpSpPr>
          <a:xfrm>
            <a:off x="326001" y="419164"/>
            <a:ext cx="985200" cy="985200"/>
            <a:chOff x="473351" y="619523"/>
            <a:chExt cx="738900" cy="738900"/>
          </a:xfrm>
        </p:grpSpPr>
        <p:sp>
          <p:nvSpPr>
            <p:cNvPr id="553" name="Google Shape;553;p12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54" name="Google Shape;554;p12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pic>
        <p:nvPicPr>
          <p:cNvPr id="555" name="Google Shape;555;p123"/>
          <p:cNvPicPr preferRelativeResize="0"/>
          <p:nvPr/>
        </p:nvPicPr>
        <p:blipFill>
          <a:blip r:embed="rId4">
            <a:alphaModFix/>
          </a:blip>
          <a:stretch>
            <a:fillRect/>
          </a:stretch>
        </p:blipFill>
        <p:spPr>
          <a:xfrm>
            <a:off x="437079" y="2781165"/>
            <a:ext cx="10964287" cy="1630000"/>
          </a:xfrm>
          <a:prstGeom prst="rect">
            <a:avLst/>
          </a:prstGeom>
          <a:noFill/>
          <a:ln>
            <a:noFill/>
          </a:ln>
        </p:spPr>
      </p:pic>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24"/>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61" name="Google Shape;561;p124"/>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25"/>
          <p:cNvSpPr txBox="1"/>
          <p:nvPr/>
        </p:nvSpPr>
        <p:spPr>
          <a:xfrm>
            <a:off x="1948384" y="21976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Control interno de mensajes y sistema de roles con </a:t>
            </a:r>
            <a:r>
              <a:rPr lang="es" sz="5333" b="1">
                <a:solidFill>
                  <a:schemeClr val="accent5"/>
                </a:solidFill>
                <a:latin typeface="DM Sans"/>
                <a:ea typeface="DM Sans"/>
                <a:cs typeface="DM Sans"/>
                <a:sym typeface="DM Sans"/>
              </a:rPr>
              <a:t>passport</a:t>
            </a:r>
            <a:endParaRPr sz="5333" b="1">
              <a:solidFill>
                <a:schemeClr val="accent5"/>
              </a:solidFill>
              <a:latin typeface="DM Sans"/>
              <a:ea typeface="DM Sans"/>
              <a:cs typeface="DM Sans"/>
              <a:sym typeface="DM Sans"/>
            </a:endParaRPr>
          </a:p>
        </p:txBody>
      </p:sp>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26"/>
          <p:cNvSpPr/>
          <p:nvPr/>
        </p:nvSpPr>
        <p:spPr>
          <a:xfrm>
            <a:off x="520767" y="1785100"/>
            <a:ext cx="11150400" cy="4546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72" name="Google Shape;572;p126"/>
          <p:cNvSpPr txBox="1"/>
          <p:nvPr/>
        </p:nvSpPr>
        <p:spPr>
          <a:xfrm>
            <a:off x="2022167" y="2459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¿Cómo gestionar un error en passport?</a:t>
            </a:r>
            <a:endParaRPr sz="4667" b="1">
              <a:solidFill>
                <a:schemeClr val="lt1"/>
              </a:solidFill>
              <a:latin typeface="DM Sans"/>
              <a:ea typeface="DM Sans"/>
              <a:cs typeface="DM Sans"/>
              <a:sym typeface="DM Sans"/>
            </a:endParaRPr>
          </a:p>
        </p:txBody>
      </p:sp>
      <p:sp>
        <p:nvSpPr>
          <p:cNvPr id="573" name="Google Shape;573;p126"/>
          <p:cNvSpPr txBox="1"/>
          <p:nvPr/>
        </p:nvSpPr>
        <p:spPr>
          <a:xfrm>
            <a:off x="668367" y="1785101"/>
            <a:ext cx="110028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muchas ocasiones necesitamos obtener información más específica sobre la información que estamos tratando de obtener. Un status 401 significa </a:t>
            </a:r>
            <a:r>
              <a:rPr lang="es" b="1">
                <a:latin typeface="DM Sans"/>
                <a:ea typeface="DM Sans"/>
                <a:cs typeface="DM Sans"/>
                <a:sym typeface="DM Sans"/>
              </a:rPr>
              <a:t>unauthorized</a:t>
            </a:r>
            <a:r>
              <a:rPr lang="es">
                <a:latin typeface="DM Sans"/>
                <a:ea typeface="DM Sans"/>
                <a:cs typeface="DM Sans"/>
                <a:sym typeface="DM Sans"/>
              </a:rPr>
              <a:t>, más no sabemos realmente por qué está ocurriendo dicho error.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Por ejemplo, esto es lo que obtengo si corremos nuestra estrategia de jwt en la ruta “/current” </a:t>
            </a:r>
            <a:r>
              <a:rPr lang="es" b="1">
                <a:latin typeface="DM Sans"/>
                <a:ea typeface="DM Sans"/>
                <a:cs typeface="DM Sans"/>
                <a:sym typeface="DM Sans"/>
              </a:rPr>
              <a:t>sin haber enviado un token</a:t>
            </a:r>
            <a:r>
              <a:rPr lang="es">
                <a:latin typeface="DM Sans"/>
                <a:ea typeface="DM Sans"/>
                <a:cs typeface="DM Sans"/>
                <a:sym typeface="DM Sans"/>
              </a:rPr>
              <a:t>. Obtenemos esto:</a:t>
            </a:r>
            <a:endParaRPr>
              <a:latin typeface="DM Sans"/>
              <a:ea typeface="DM Sans"/>
              <a:cs typeface="DM Sans"/>
              <a:sym typeface="DM Sans"/>
            </a:endParaRPr>
          </a:p>
        </p:txBody>
      </p:sp>
      <p:pic>
        <p:nvPicPr>
          <p:cNvPr id="574" name="Google Shape;574;p126"/>
          <p:cNvPicPr preferRelativeResize="0"/>
          <p:nvPr/>
        </p:nvPicPr>
        <p:blipFill>
          <a:blip r:embed="rId3">
            <a:alphaModFix/>
          </a:blip>
          <a:stretch>
            <a:fillRect/>
          </a:stretch>
        </p:blipFill>
        <p:spPr>
          <a:xfrm>
            <a:off x="1257300" y="3693885"/>
            <a:ext cx="9677400" cy="2197100"/>
          </a:xfrm>
          <a:prstGeom prst="rect">
            <a:avLst/>
          </a:prstGeom>
          <a:noFill/>
          <a:ln>
            <a:noFill/>
          </a:ln>
        </p:spPr>
      </p:pic>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27"/>
          <p:cNvSpPr/>
          <p:nvPr/>
        </p:nvSpPr>
        <p:spPr>
          <a:xfrm>
            <a:off x="520767" y="1262467"/>
            <a:ext cx="11150400" cy="5069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0" name="Google Shape;580;p127"/>
          <p:cNvSpPr txBox="1"/>
          <p:nvPr/>
        </p:nvSpPr>
        <p:spPr>
          <a:xfrm>
            <a:off x="1948400" y="-162433"/>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¿Cómo gestionar un error en passport?</a:t>
            </a:r>
            <a:endParaRPr sz="4667" b="1">
              <a:solidFill>
                <a:schemeClr val="lt1"/>
              </a:solidFill>
              <a:latin typeface="DM Sans"/>
              <a:ea typeface="DM Sans"/>
              <a:cs typeface="DM Sans"/>
              <a:sym typeface="DM Sans"/>
            </a:endParaRPr>
          </a:p>
        </p:txBody>
      </p:sp>
      <p:sp>
        <p:nvSpPr>
          <p:cNvPr id="581" name="Google Shape;581;p127"/>
          <p:cNvSpPr txBox="1"/>
          <p:nvPr/>
        </p:nvSpPr>
        <p:spPr>
          <a:xfrm>
            <a:off x="594567" y="1431400"/>
            <a:ext cx="110028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Y vale, me queda claro que no estoy autorizado, pero ¿por qué?, ¿el front no lo envió? ¿El token está corrupto? ¿Expiró? ¿Qué pasa?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Ahora, supongamos que el cliente manda un jwt </a:t>
            </a:r>
            <a:r>
              <a:rPr lang="es" b="1">
                <a:latin typeface="DM Sans"/>
                <a:ea typeface="DM Sans"/>
                <a:cs typeface="DM Sans"/>
                <a:sym typeface="DM Sans"/>
              </a:rPr>
              <a:t>que ha sido alterado o está corrupto</a:t>
            </a:r>
            <a:r>
              <a:rPr lang="es">
                <a:latin typeface="DM Sans"/>
                <a:ea typeface="DM Sans"/>
                <a:cs typeface="DM Sans"/>
                <a:sym typeface="DM Sans"/>
              </a:rPr>
              <a:t>, el mensaje que obtendremos es el siguiente:</a:t>
            </a:r>
            <a:endParaRPr>
              <a:latin typeface="DM Sans"/>
              <a:ea typeface="DM Sans"/>
              <a:cs typeface="DM Sans"/>
              <a:sym typeface="DM Sans"/>
            </a:endParaRPr>
          </a:p>
        </p:txBody>
      </p:sp>
      <p:pic>
        <p:nvPicPr>
          <p:cNvPr id="582" name="Google Shape;582;p127"/>
          <p:cNvPicPr preferRelativeResize="0"/>
          <p:nvPr/>
        </p:nvPicPr>
        <p:blipFill>
          <a:blip r:embed="rId3">
            <a:alphaModFix/>
          </a:blip>
          <a:stretch>
            <a:fillRect/>
          </a:stretch>
        </p:blipFill>
        <p:spPr>
          <a:xfrm>
            <a:off x="1257300" y="3693885"/>
            <a:ext cx="9677400" cy="21971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76"/>
          <p:cNvSpPr txBox="1"/>
          <p:nvPr/>
        </p:nvSpPr>
        <p:spPr>
          <a:xfrm>
            <a:off x="691467" y="1002534"/>
            <a:ext cx="8914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podemos destacar?</a:t>
            </a:r>
            <a:endParaRPr sz="5333" b="1">
              <a:solidFill>
                <a:schemeClr val="dk1"/>
              </a:solidFill>
              <a:latin typeface="DM Sans"/>
              <a:ea typeface="DM Sans"/>
              <a:cs typeface="DM Sans"/>
              <a:sym typeface="DM Sans"/>
            </a:endParaRPr>
          </a:p>
        </p:txBody>
      </p:sp>
      <p:pic>
        <p:nvPicPr>
          <p:cNvPr id="678" name="Google Shape;678;p176"/>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679" name="Google Shape;679;p176"/>
          <p:cNvSpPr txBox="1"/>
          <p:nvPr/>
        </p:nvSpPr>
        <p:spPr>
          <a:xfrm>
            <a:off x="801400" y="2514385"/>
            <a:ext cx="66496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Las principales funcionalidades de este release son: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Resolvedores de promesas con .finally(), para atender una promesa, se cumpla o no se cumpla.</a:t>
            </a:r>
            <a:endParaRPr b="1">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Mayor control a los objetos con operadores </a:t>
            </a:r>
            <a:r>
              <a:rPr lang="es" b="1">
                <a:latin typeface="DM Sans"/>
                <a:ea typeface="DM Sans"/>
                <a:cs typeface="DM Sans"/>
                <a:sym typeface="DM Sans"/>
              </a:rPr>
              <a:t>rest</a:t>
            </a:r>
            <a:r>
              <a:rPr lang="es">
                <a:latin typeface="DM Sans"/>
                <a:ea typeface="DM Sans"/>
                <a:cs typeface="DM Sans"/>
                <a:sym typeface="DM Sans"/>
              </a:rPr>
              <a:t> y </a:t>
            </a:r>
            <a:r>
              <a:rPr lang="es" b="1">
                <a:latin typeface="DM Sans"/>
                <a:ea typeface="DM Sans"/>
                <a:cs typeface="DM Sans"/>
                <a:sym typeface="DM Sans"/>
              </a:rPr>
              <a:t>spread </a:t>
            </a:r>
            <a:r>
              <a:rPr lang="es">
                <a:latin typeface="DM Sans"/>
                <a:ea typeface="DM Sans"/>
                <a:cs typeface="DM Sans"/>
                <a:sym typeface="DM Sans"/>
              </a:rPr>
              <a:t>(aplicable también a arrays)</a:t>
            </a:r>
            <a:endParaRPr>
              <a:latin typeface="DM Sans"/>
              <a:ea typeface="DM Sans"/>
              <a:cs typeface="DM Sans"/>
              <a:sym typeface="DM Sans"/>
            </a:endParaRPr>
          </a:p>
          <a:p>
            <a:pPr marL="609585"/>
            <a:endParaRPr b="1">
              <a:latin typeface="DM Sans"/>
              <a:ea typeface="DM Sans"/>
              <a:cs typeface="DM Sans"/>
              <a:sym typeface="DM Sans"/>
            </a:endParaRPr>
          </a:p>
        </p:txBody>
      </p:sp>
      <p:pic>
        <p:nvPicPr>
          <p:cNvPr id="680" name="Google Shape;680;p176"/>
          <p:cNvPicPr preferRelativeResize="0"/>
          <p:nvPr/>
        </p:nvPicPr>
        <p:blipFill>
          <a:blip r:embed="rId4">
            <a:alphaModFix/>
          </a:blip>
          <a:stretch>
            <a:fillRect/>
          </a:stretch>
        </p:blipFill>
        <p:spPr>
          <a:xfrm>
            <a:off x="7316000" y="2514384"/>
            <a:ext cx="4633563" cy="2173349"/>
          </a:xfrm>
          <a:prstGeom prst="rect">
            <a:avLst/>
          </a:prstGeom>
          <a:noFill/>
          <a:ln>
            <a:noFill/>
          </a:ln>
        </p:spPr>
      </p:pic>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28"/>
          <p:cNvSpPr txBox="1"/>
          <p:nvPr/>
        </p:nvSpPr>
        <p:spPr>
          <a:xfrm>
            <a:off x="631133" y="7298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588" name="Google Shape;588;p128"/>
          <p:cNvSpPr txBox="1"/>
          <p:nvPr/>
        </p:nvSpPr>
        <p:spPr>
          <a:xfrm>
            <a:off x="631133" y="2087134"/>
            <a:ext cx="10854800" cy="2051547"/>
          </a:xfrm>
          <a:prstGeom prst="rect">
            <a:avLst/>
          </a:prstGeom>
          <a:noFill/>
          <a:ln>
            <a:noFill/>
          </a:ln>
        </p:spPr>
        <p:txBody>
          <a:bodyPr spcFirstLastPara="1" wrap="square" lIns="121900" tIns="121900" rIns="121900" bIns="121900" anchor="t" anchorCtr="0">
            <a:spAutoFit/>
          </a:bodyPr>
          <a:lstStyle/>
          <a:p>
            <a:r>
              <a:rPr lang="es" sz="2933">
                <a:solidFill>
                  <a:schemeClr val="lt1"/>
                </a:solidFill>
                <a:latin typeface="DM Sans"/>
                <a:ea typeface="DM Sans"/>
                <a:cs typeface="DM Sans"/>
                <a:sym typeface="DM Sans"/>
              </a:rPr>
              <a:t>¡Nota que no hay diferencia! Cuando desarrollamos, es crucial tener un registro claro de la razón del error, por lo que necesitamos encontrar una forma de saber las razones por las cuales ocurre dicho código 401.</a:t>
            </a:r>
            <a:endParaRPr sz="2933">
              <a:solidFill>
                <a:schemeClr val="lt1"/>
              </a:solidFill>
              <a:latin typeface="DM Sans"/>
              <a:ea typeface="DM Sans"/>
              <a:cs typeface="DM Sans"/>
              <a:sym typeface="DM Sans"/>
            </a:endParaRPr>
          </a:p>
        </p:txBody>
      </p:sp>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29"/>
          <p:cNvSpPr/>
          <p:nvPr/>
        </p:nvSpPr>
        <p:spPr>
          <a:xfrm>
            <a:off x="520767" y="1262467"/>
            <a:ext cx="11150400" cy="4798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94" name="Google Shape;594;p129"/>
          <p:cNvSpPr txBox="1"/>
          <p:nvPr/>
        </p:nvSpPr>
        <p:spPr>
          <a:xfrm>
            <a:off x="1026000" y="203367"/>
            <a:ext cx="101400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Creando un custom passportCall</a:t>
            </a:r>
            <a:endParaRPr sz="4667" b="1">
              <a:solidFill>
                <a:schemeClr val="lt1"/>
              </a:solidFill>
              <a:latin typeface="DM Sans"/>
              <a:ea typeface="DM Sans"/>
              <a:cs typeface="DM Sans"/>
              <a:sym typeface="DM Sans"/>
            </a:endParaRPr>
          </a:p>
        </p:txBody>
      </p:sp>
      <p:sp>
        <p:nvSpPr>
          <p:cNvPr id="595" name="Google Shape;595;p129"/>
          <p:cNvSpPr txBox="1"/>
          <p:nvPr/>
        </p:nvSpPr>
        <p:spPr>
          <a:xfrm>
            <a:off x="822400" y="1328867"/>
            <a:ext cx="107508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Crearemos, en un archivo utils.js, una función que utilice la función authenticate de passport, sin embargo, configuraremos la función raíz para poder controlar los errores, el usuario, pero sobre todo, </a:t>
            </a:r>
            <a:r>
              <a:rPr lang="es" b="1">
                <a:latin typeface="DM Sans"/>
                <a:ea typeface="DM Sans"/>
                <a:cs typeface="DM Sans"/>
                <a:sym typeface="DM Sans"/>
              </a:rPr>
              <a:t>los mensajes de información.</a:t>
            </a:r>
            <a:endParaRPr sz="1667" b="1">
              <a:latin typeface="DM Sans"/>
              <a:ea typeface="DM Sans"/>
              <a:cs typeface="DM Sans"/>
              <a:sym typeface="DM Sans"/>
            </a:endParaRPr>
          </a:p>
        </p:txBody>
      </p:sp>
      <p:pic>
        <p:nvPicPr>
          <p:cNvPr id="596" name="Google Shape;596;p129"/>
          <p:cNvPicPr preferRelativeResize="0"/>
          <p:nvPr/>
        </p:nvPicPr>
        <p:blipFill>
          <a:blip r:embed="rId3">
            <a:alphaModFix/>
          </a:blip>
          <a:stretch>
            <a:fillRect/>
          </a:stretch>
        </p:blipFill>
        <p:spPr>
          <a:xfrm>
            <a:off x="1617454" y="2558167"/>
            <a:ext cx="8539900" cy="3251933"/>
          </a:xfrm>
          <a:prstGeom prst="rect">
            <a:avLst/>
          </a:prstGeom>
          <a:noFill/>
          <a:ln>
            <a:noFill/>
          </a:ln>
        </p:spPr>
      </p:pic>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30"/>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02" name="Google Shape;602;p130"/>
          <p:cNvSpPr txBox="1"/>
          <p:nvPr/>
        </p:nvSpPr>
        <p:spPr>
          <a:xfrm>
            <a:off x="1897333" y="352834"/>
            <a:ext cx="8751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chemeClr val="lt1"/>
                </a:solidFill>
                <a:latin typeface="DM Sans"/>
                <a:ea typeface="DM Sans"/>
                <a:cs typeface="DM Sans"/>
                <a:sym typeface="DM Sans"/>
              </a:rPr>
              <a:t>¿Cómo utilizar passportCall?</a:t>
            </a:r>
            <a:endParaRPr sz="4667" b="1">
              <a:solidFill>
                <a:schemeClr val="lt1"/>
              </a:solidFill>
              <a:latin typeface="DM Sans"/>
              <a:ea typeface="DM Sans"/>
              <a:cs typeface="DM Sans"/>
              <a:sym typeface="DM Sans"/>
            </a:endParaRPr>
          </a:p>
        </p:txBody>
      </p:sp>
      <p:sp>
        <p:nvSpPr>
          <p:cNvPr id="603" name="Google Shape;603;p130"/>
          <p:cNvSpPr txBox="1"/>
          <p:nvPr/>
        </p:nvSpPr>
        <p:spPr>
          <a:xfrm>
            <a:off x="1205267" y="1783800"/>
            <a:ext cx="100252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Ya que nuestra Custom Call manda a llamar de manera interna, podemos intuir que al final podemos utilizarlo como un middleware más, por lo que, al momento de mandar a llamar el endpoint donde queremos que se utilice, solo lo mandamos a llamar, con el nombre de la estrategia de mi interés:</a:t>
            </a:r>
            <a:endParaRPr>
              <a:latin typeface="DM Sans"/>
              <a:ea typeface="DM Sans"/>
              <a:cs typeface="DM Sans"/>
              <a:sym typeface="DM Sans"/>
            </a:endParaRPr>
          </a:p>
        </p:txBody>
      </p:sp>
      <p:pic>
        <p:nvPicPr>
          <p:cNvPr id="604" name="Google Shape;604;p130"/>
          <p:cNvPicPr preferRelativeResize="0"/>
          <p:nvPr/>
        </p:nvPicPr>
        <p:blipFill>
          <a:blip r:embed="rId3">
            <a:alphaModFix/>
          </a:blip>
          <a:stretch>
            <a:fillRect/>
          </a:stretch>
        </p:blipFill>
        <p:spPr>
          <a:xfrm>
            <a:off x="2215900" y="3541167"/>
            <a:ext cx="7569200" cy="1295400"/>
          </a:xfrm>
          <a:prstGeom prst="rect">
            <a:avLst/>
          </a:prstGeom>
          <a:noFill/>
          <a:ln>
            <a:noFill/>
          </a:ln>
        </p:spPr>
      </p:pic>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31"/>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10" name="Google Shape;610;p131"/>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Volvamos a hacer pruebas</a:t>
            </a:r>
            <a:endParaRPr sz="4667" b="1">
              <a:solidFill>
                <a:schemeClr val="lt1"/>
              </a:solidFill>
              <a:latin typeface="DM Sans"/>
              <a:ea typeface="DM Sans"/>
              <a:cs typeface="DM Sans"/>
              <a:sym typeface="DM Sans"/>
            </a:endParaRPr>
          </a:p>
        </p:txBody>
      </p:sp>
      <p:sp>
        <p:nvSpPr>
          <p:cNvPr id="611" name="Google Shape;611;p131"/>
          <p:cNvSpPr txBox="1"/>
          <p:nvPr/>
        </p:nvSpPr>
        <p:spPr>
          <a:xfrm>
            <a:off x="8222633" y="2753601"/>
            <a:ext cx="2888400" cy="1354176"/>
          </a:xfrm>
          <a:prstGeom prst="rect">
            <a:avLst/>
          </a:prstGeom>
          <a:noFill/>
          <a:ln>
            <a:noFill/>
          </a:ln>
        </p:spPr>
        <p:txBody>
          <a:bodyPr spcFirstLastPara="1" wrap="square" lIns="121900" tIns="121900" rIns="121900" bIns="121900" anchor="t" anchorCtr="0">
            <a:spAutoFit/>
          </a:bodyPr>
          <a:lstStyle/>
          <a:p>
            <a:r>
              <a:rPr lang="es" sz="2400" b="1">
                <a:latin typeface="DM Sans"/>
                <a:ea typeface="DM Sans"/>
                <a:cs typeface="DM Sans"/>
                <a:sym typeface="DM Sans"/>
              </a:rPr>
              <a:t>Mandar a llamar a “current” SIN TOKEN</a:t>
            </a:r>
            <a:endParaRPr sz="2400" b="1">
              <a:latin typeface="DM Sans"/>
              <a:ea typeface="DM Sans"/>
              <a:cs typeface="DM Sans"/>
              <a:sym typeface="DM Sans"/>
            </a:endParaRPr>
          </a:p>
        </p:txBody>
      </p:sp>
      <p:pic>
        <p:nvPicPr>
          <p:cNvPr id="612" name="Google Shape;612;p131"/>
          <p:cNvPicPr preferRelativeResize="0"/>
          <p:nvPr/>
        </p:nvPicPr>
        <p:blipFill>
          <a:blip r:embed="rId3">
            <a:alphaModFix/>
          </a:blip>
          <a:stretch>
            <a:fillRect/>
          </a:stretch>
        </p:blipFill>
        <p:spPr>
          <a:xfrm>
            <a:off x="1196600" y="2571734"/>
            <a:ext cx="6706365" cy="1831500"/>
          </a:xfrm>
          <a:prstGeom prst="rect">
            <a:avLst/>
          </a:prstGeom>
          <a:noFill/>
          <a:ln>
            <a:noFill/>
          </a:ln>
        </p:spPr>
      </p:pic>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3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18" name="Google Shape;618;p132"/>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Volvamos a hacer pruebas</a:t>
            </a:r>
            <a:endParaRPr sz="4667" b="1">
              <a:solidFill>
                <a:schemeClr val="lt1"/>
              </a:solidFill>
              <a:latin typeface="DM Sans"/>
              <a:ea typeface="DM Sans"/>
              <a:cs typeface="DM Sans"/>
              <a:sym typeface="DM Sans"/>
            </a:endParaRPr>
          </a:p>
        </p:txBody>
      </p:sp>
      <p:sp>
        <p:nvSpPr>
          <p:cNvPr id="619" name="Google Shape;619;p132"/>
          <p:cNvSpPr txBox="1"/>
          <p:nvPr/>
        </p:nvSpPr>
        <p:spPr>
          <a:xfrm>
            <a:off x="8222633" y="2753601"/>
            <a:ext cx="2888400" cy="2092840"/>
          </a:xfrm>
          <a:prstGeom prst="rect">
            <a:avLst/>
          </a:prstGeom>
          <a:noFill/>
          <a:ln>
            <a:noFill/>
          </a:ln>
        </p:spPr>
        <p:txBody>
          <a:bodyPr spcFirstLastPara="1" wrap="square" lIns="121900" tIns="121900" rIns="121900" bIns="121900" anchor="t" anchorCtr="0">
            <a:spAutoFit/>
          </a:bodyPr>
          <a:lstStyle/>
          <a:p>
            <a:r>
              <a:rPr lang="es" sz="2400" b="1">
                <a:latin typeface="DM Sans"/>
                <a:ea typeface="DM Sans"/>
                <a:cs typeface="DM Sans"/>
                <a:sym typeface="DM Sans"/>
              </a:rPr>
              <a:t>Mandando a llamar a “current” con un token alterado o corrupto.</a:t>
            </a:r>
            <a:endParaRPr sz="2400" b="1">
              <a:latin typeface="DM Sans"/>
              <a:ea typeface="DM Sans"/>
              <a:cs typeface="DM Sans"/>
              <a:sym typeface="DM Sans"/>
            </a:endParaRPr>
          </a:p>
        </p:txBody>
      </p:sp>
      <p:pic>
        <p:nvPicPr>
          <p:cNvPr id="620" name="Google Shape;620;p132"/>
          <p:cNvPicPr preferRelativeResize="0"/>
          <p:nvPr/>
        </p:nvPicPr>
        <p:blipFill>
          <a:blip r:embed="rId3">
            <a:alphaModFix/>
          </a:blip>
          <a:stretch>
            <a:fillRect/>
          </a:stretch>
        </p:blipFill>
        <p:spPr>
          <a:xfrm>
            <a:off x="1087568" y="2670400"/>
            <a:ext cx="7042033" cy="2253467"/>
          </a:xfrm>
          <a:prstGeom prst="rect">
            <a:avLst/>
          </a:prstGeom>
          <a:noFill/>
          <a:ln>
            <a:noFill/>
          </a:ln>
        </p:spPr>
      </p:pic>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33"/>
          <p:cNvSpPr txBox="1"/>
          <p:nvPr/>
        </p:nvSpPr>
        <p:spPr>
          <a:xfrm>
            <a:off x="372733" y="840800"/>
            <a:ext cx="7910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¡Mucho mejor!</a:t>
            </a:r>
            <a:endParaRPr sz="5333" b="1">
              <a:solidFill>
                <a:schemeClr val="dk1"/>
              </a:solidFill>
              <a:latin typeface="DM Sans"/>
              <a:ea typeface="DM Sans"/>
              <a:cs typeface="DM Sans"/>
              <a:sym typeface="DM Sans"/>
            </a:endParaRPr>
          </a:p>
        </p:txBody>
      </p:sp>
      <p:sp>
        <p:nvSpPr>
          <p:cNvPr id="626" name="Google Shape;626;p133"/>
          <p:cNvSpPr txBox="1"/>
          <p:nvPr/>
        </p:nvSpPr>
        <p:spPr>
          <a:xfrm>
            <a:off x="312067" y="1733600"/>
            <a:ext cx="785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627" name="Google Shape;627;p133"/>
          <p:cNvSpPr txBox="1"/>
          <p:nvPr/>
        </p:nvSpPr>
        <p:spPr>
          <a:xfrm>
            <a:off x="344733" y="2267201"/>
            <a:ext cx="7966800" cy="430883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Ahora es mucho más fácil visualizar errores, warnings, o información en general de lo que necesite enviar durante mis estrategias de passport.</a:t>
            </a:r>
            <a:endParaRPr>
              <a:latin typeface="DM Sans"/>
              <a:ea typeface="DM Sans"/>
              <a:cs typeface="DM Sans"/>
              <a:sym typeface="DM Sans"/>
            </a:endParaRPr>
          </a:p>
          <a:p>
            <a:pPr marL="609585"/>
            <a:endParaRPr>
              <a:latin typeface="DM Sans"/>
              <a:ea typeface="DM Sans"/>
              <a:cs typeface="DM Sans"/>
              <a:sym typeface="DM Sans"/>
            </a:endParaRPr>
          </a:p>
          <a:p>
            <a:r>
              <a:rPr lang="es">
                <a:latin typeface="DM Sans"/>
                <a:ea typeface="DM Sans"/>
                <a:cs typeface="DM Sans"/>
                <a:sym typeface="DM Sans"/>
              </a:rPr>
              <a:t>Por ejemplo, si quisiéramos indicar que hay un error por “User not found”, tendríamos que enviar el mismo callback (done, false), pero añadiendo un argumento nuevo con la información que nos interesa:</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¡Maravilloso! Ahora podemos mantener un informe más transparente de lo que sucede durante el proceso de cada una de nuestras estrategias</a:t>
            </a:r>
            <a:br>
              <a:rPr lang="es" sz="2400"/>
            </a:br>
            <a:br>
              <a:rPr lang="es" sz="2400"/>
            </a:br>
            <a:endParaRPr sz="2400"/>
          </a:p>
        </p:txBody>
      </p:sp>
      <p:pic>
        <p:nvPicPr>
          <p:cNvPr id="628" name="Google Shape;628;p133"/>
          <p:cNvPicPr preferRelativeResize="0"/>
          <p:nvPr/>
        </p:nvPicPr>
        <p:blipFill>
          <a:blip r:embed="rId3">
            <a:alphaModFix/>
          </a:blip>
          <a:stretch>
            <a:fillRect/>
          </a:stretch>
        </p:blipFill>
        <p:spPr>
          <a:xfrm>
            <a:off x="488967" y="4348400"/>
            <a:ext cx="8098067" cy="533400"/>
          </a:xfrm>
          <a:prstGeom prst="rect">
            <a:avLst/>
          </a:prstGeom>
          <a:noFill/>
          <a:ln>
            <a:noFill/>
          </a:ln>
        </p:spPr>
      </p:pic>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34"/>
          <p:cNvSpPr txBox="1"/>
          <p:nvPr/>
        </p:nvSpPr>
        <p:spPr>
          <a:xfrm>
            <a:off x="1871767" y="2004133"/>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4000"/>
            </a:pPr>
            <a:r>
              <a:rPr lang="es" sz="5333" b="1">
                <a:solidFill>
                  <a:schemeClr val="dk1"/>
                </a:solidFill>
                <a:latin typeface="DM Sans"/>
                <a:ea typeface="DM Sans"/>
                <a:cs typeface="DM Sans"/>
                <a:sym typeface="DM Sans"/>
              </a:rPr>
              <a:t>Middleware de autorización mezclado con Passport</a:t>
            </a:r>
            <a:endParaRPr sz="5333" b="1">
              <a:solidFill>
                <a:schemeClr val="dk1"/>
              </a:solidFill>
              <a:latin typeface="DM Sans"/>
              <a:ea typeface="DM Sans"/>
              <a:cs typeface="DM Sans"/>
              <a:sym typeface="DM Sans"/>
            </a:endParaRPr>
          </a:p>
        </p:txBody>
      </p:sp>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35"/>
          <p:cNvSpPr txBox="1"/>
          <p:nvPr/>
        </p:nvSpPr>
        <p:spPr>
          <a:xfrm>
            <a:off x="108200" y="728001"/>
            <a:ext cx="8500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Creando el middleware de autorización</a:t>
            </a:r>
            <a:r>
              <a:rPr lang="es" sz="4667" b="1">
                <a:solidFill>
                  <a:schemeClr val="dk1"/>
                </a:solidFill>
                <a:latin typeface="DM Sans"/>
                <a:ea typeface="DM Sans"/>
                <a:cs typeface="DM Sans"/>
                <a:sym typeface="DM Sans"/>
              </a:rPr>
              <a:t> </a:t>
            </a:r>
            <a:endParaRPr sz="4667" b="1">
              <a:solidFill>
                <a:schemeClr val="dk1"/>
              </a:solidFill>
              <a:latin typeface="DM Sans"/>
              <a:ea typeface="DM Sans"/>
              <a:cs typeface="DM Sans"/>
              <a:sym typeface="DM Sans"/>
            </a:endParaRPr>
          </a:p>
        </p:txBody>
      </p:sp>
      <p:sp>
        <p:nvSpPr>
          <p:cNvPr id="639" name="Google Shape;639;p135"/>
          <p:cNvSpPr txBox="1"/>
          <p:nvPr/>
        </p:nvSpPr>
        <p:spPr>
          <a:xfrm>
            <a:off x="312067" y="1733600"/>
            <a:ext cx="785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640" name="Google Shape;640;p135"/>
          <p:cNvSpPr txBox="1"/>
          <p:nvPr/>
        </p:nvSpPr>
        <p:spPr>
          <a:xfrm>
            <a:off x="312067" y="2739500"/>
            <a:ext cx="73888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Primero, comenzamos con el middleware elemental de autorización para corroborar si el usuario es “user” o “admin”.</a:t>
            </a:r>
            <a:endParaRPr>
              <a:latin typeface="DM Sans"/>
              <a:ea typeface="DM Sans"/>
              <a:cs typeface="DM Sans"/>
              <a:sym typeface="DM Sans"/>
            </a:endParaRPr>
          </a:p>
        </p:txBody>
      </p:sp>
      <p:pic>
        <p:nvPicPr>
          <p:cNvPr id="641" name="Google Shape;641;p135"/>
          <p:cNvPicPr preferRelativeResize="0"/>
          <p:nvPr/>
        </p:nvPicPr>
        <p:blipFill>
          <a:blip r:embed="rId3">
            <a:alphaModFix/>
          </a:blip>
          <a:stretch>
            <a:fillRect/>
          </a:stretch>
        </p:blipFill>
        <p:spPr>
          <a:xfrm>
            <a:off x="312067" y="3840233"/>
            <a:ext cx="7780965" cy="1797267"/>
          </a:xfrm>
          <a:prstGeom prst="rect">
            <a:avLst/>
          </a:prstGeom>
          <a:noFill/>
          <a:ln>
            <a:noFill/>
          </a:ln>
        </p:spPr>
      </p:pic>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36"/>
          <p:cNvSpPr txBox="1"/>
          <p:nvPr/>
        </p:nvSpPr>
        <p:spPr>
          <a:xfrm>
            <a:off x="0" y="301567"/>
            <a:ext cx="1029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Conectando middlewares</a:t>
            </a:r>
            <a:endParaRPr sz="5333" b="1">
              <a:solidFill>
                <a:schemeClr val="dk1"/>
              </a:solidFill>
              <a:latin typeface="DM Sans"/>
              <a:ea typeface="DM Sans"/>
              <a:cs typeface="DM Sans"/>
              <a:sym typeface="DM Sans"/>
            </a:endParaRPr>
          </a:p>
        </p:txBody>
      </p:sp>
      <p:sp>
        <p:nvSpPr>
          <p:cNvPr id="647" name="Google Shape;647;p136"/>
          <p:cNvSpPr txBox="1"/>
          <p:nvPr/>
        </p:nvSpPr>
        <p:spPr>
          <a:xfrm>
            <a:off x="163033" y="1286767"/>
            <a:ext cx="81584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que passport nos devuelva al usuario, será mucho más sencillo colocar como middleware siguiente, el middleware de autorización que acabamos de hacer:</a:t>
            </a:r>
            <a:endParaRPr>
              <a:latin typeface="DM Sans"/>
              <a:ea typeface="DM Sans"/>
              <a:cs typeface="DM Sans"/>
              <a:sym typeface="DM Sans"/>
            </a:endParaRPr>
          </a:p>
        </p:txBody>
      </p:sp>
      <p:pic>
        <p:nvPicPr>
          <p:cNvPr id="648" name="Google Shape;648;p136"/>
          <p:cNvPicPr preferRelativeResize="0"/>
          <p:nvPr/>
        </p:nvPicPr>
        <p:blipFill>
          <a:blip r:embed="rId3">
            <a:alphaModFix/>
          </a:blip>
          <a:stretch>
            <a:fillRect/>
          </a:stretch>
        </p:blipFill>
        <p:spPr>
          <a:xfrm>
            <a:off x="163034" y="2793400"/>
            <a:ext cx="8380401" cy="985200"/>
          </a:xfrm>
          <a:prstGeom prst="rect">
            <a:avLst/>
          </a:prstGeom>
          <a:noFill/>
          <a:ln>
            <a:noFill/>
          </a:ln>
        </p:spPr>
      </p:pic>
      <p:sp>
        <p:nvSpPr>
          <p:cNvPr id="649" name="Google Shape;649;p136"/>
          <p:cNvSpPr txBox="1"/>
          <p:nvPr/>
        </p:nvSpPr>
        <p:spPr>
          <a:xfrm>
            <a:off x="163033" y="3972785"/>
            <a:ext cx="82436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probar esto, modificaremos nuestro login del inicio, para darle un rol a nuestro usuario hardcodeado.</a:t>
            </a:r>
            <a:endParaRPr>
              <a:latin typeface="DM Sans"/>
              <a:ea typeface="DM Sans"/>
              <a:cs typeface="DM Sans"/>
              <a:sym typeface="DM Sans"/>
            </a:endParaRPr>
          </a:p>
        </p:txBody>
      </p:sp>
      <p:pic>
        <p:nvPicPr>
          <p:cNvPr id="650" name="Google Shape;650;p136"/>
          <p:cNvPicPr preferRelativeResize="0"/>
          <p:nvPr/>
        </p:nvPicPr>
        <p:blipFill>
          <a:blip r:embed="rId4">
            <a:alphaModFix/>
          </a:blip>
          <a:stretch>
            <a:fillRect/>
          </a:stretch>
        </p:blipFill>
        <p:spPr>
          <a:xfrm>
            <a:off x="203201" y="5099884"/>
            <a:ext cx="8158401" cy="298053"/>
          </a:xfrm>
          <a:prstGeom prst="rect">
            <a:avLst/>
          </a:prstGeom>
          <a:noFill/>
          <a:ln>
            <a:noFill/>
          </a:ln>
        </p:spPr>
      </p:pic>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37"/>
          <p:cNvSpPr/>
          <p:nvPr/>
        </p:nvSpPr>
        <p:spPr>
          <a:xfrm>
            <a:off x="863200" y="940100"/>
            <a:ext cx="10465600" cy="5068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56" name="Google Shape;656;p137"/>
          <p:cNvPicPr preferRelativeResize="0"/>
          <p:nvPr/>
        </p:nvPicPr>
        <p:blipFill>
          <a:blip r:embed="rId3">
            <a:alphaModFix/>
          </a:blip>
          <a:stretch>
            <a:fillRect/>
          </a:stretch>
        </p:blipFill>
        <p:spPr>
          <a:xfrm>
            <a:off x="5840495" y="3594339"/>
            <a:ext cx="4698672" cy="1736061"/>
          </a:xfrm>
          <a:prstGeom prst="rect">
            <a:avLst/>
          </a:prstGeom>
          <a:noFill/>
          <a:ln>
            <a:noFill/>
          </a:ln>
        </p:spPr>
      </p:pic>
      <p:sp>
        <p:nvSpPr>
          <p:cNvPr id="657" name="Google Shape;657;p137"/>
          <p:cNvSpPr txBox="1"/>
          <p:nvPr/>
        </p:nvSpPr>
        <p:spPr>
          <a:xfrm>
            <a:off x="2059700" y="3725687"/>
            <a:ext cx="32272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Sin embargo, en caso de colocar algún valor diferente al middleware de autorización, el resultado será: </a:t>
            </a:r>
            <a:endParaRPr>
              <a:latin typeface="DM Sans"/>
              <a:ea typeface="DM Sans"/>
              <a:cs typeface="DM Sans"/>
              <a:sym typeface="DM Sans"/>
            </a:endParaRPr>
          </a:p>
        </p:txBody>
      </p:sp>
      <p:pic>
        <p:nvPicPr>
          <p:cNvPr id="658" name="Google Shape;658;p137"/>
          <p:cNvPicPr preferRelativeResize="0"/>
          <p:nvPr/>
        </p:nvPicPr>
        <p:blipFill rotWithShape="1">
          <a:blip r:embed="rId4">
            <a:alphaModFix/>
          </a:blip>
          <a:srcRect r="19620"/>
          <a:stretch/>
        </p:blipFill>
        <p:spPr>
          <a:xfrm>
            <a:off x="1944964" y="1283400"/>
            <a:ext cx="3898003" cy="1736061"/>
          </a:xfrm>
          <a:prstGeom prst="rect">
            <a:avLst/>
          </a:prstGeom>
          <a:noFill/>
          <a:ln>
            <a:noFill/>
          </a:ln>
        </p:spPr>
      </p:pic>
      <p:sp>
        <p:nvSpPr>
          <p:cNvPr id="659" name="Google Shape;659;p137"/>
          <p:cNvSpPr txBox="1"/>
          <p:nvPr/>
        </p:nvSpPr>
        <p:spPr>
          <a:xfrm>
            <a:off x="6236565" y="1739703"/>
            <a:ext cx="3227200" cy="1077178"/>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En caso de que el rol se cumpla en el middleware, el resultado será:</a:t>
            </a:r>
            <a:endParaRPr>
              <a:solidFill>
                <a:schemeClr val="dk1"/>
              </a:solidFill>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77"/>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686" name="Google Shape;686;p177"/>
          <p:cNvSpPr txBox="1"/>
          <p:nvPr/>
        </p:nvSpPr>
        <p:spPr>
          <a:xfrm>
            <a:off x="631133" y="2168134"/>
            <a:ext cx="9559200" cy="1271974"/>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Utilización básica de operador rest y operador spread en los objetos.</a:t>
            </a:r>
            <a:endParaRPr sz="3333" b="1">
              <a:solidFill>
                <a:srgbClr val="B7B7B7"/>
              </a:solidFill>
              <a:latin typeface="Helvetica Neue"/>
              <a:ea typeface="Helvetica Neue"/>
              <a:cs typeface="Helvetica Neue"/>
              <a:sym typeface="Helvetica Neue"/>
            </a:endParaRPr>
          </a:p>
        </p:txBody>
      </p:sp>
      <p:grpSp>
        <p:nvGrpSpPr>
          <p:cNvPr id="687" name="Google Shape;687;p177"/>
          <p:cNvGrpSpPr/>
          <p:nvPr/>
        </p:nvGrpSpPr>
        <p:grpSpPr>
          <a:xfrm>
            <a:off x="631135" y="826031"/>
            <a:ext cx="985200" cy="985200"/>
            <a:chOff x="473351" y="619523"/>
            <a:chExt cx="738900" cy="738900"/>
          </a:xfrm>
        </p:grpSpPr>
        <p:sp>
          <p:nvSpPr>
            <p:cNvPr id="688" name="Google Shape;688;p177"/>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89" name="Google Shape;689;p17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38"/>
          <p:cNvSpPr txBox="1"/>
          <p:nvPr/>
        </p:nvSpPr>
        <p:spPr>
          <a:xfrm>
            <a:off x="556133" y="8958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665" name="Google Shape;665;p138"/>
          <p:cNvSpPr txBox="1"/>
          <p:nvPr/>
        </p:nvSpPr>
        <p:spPr>
          <a:xfrm>
            <a:off x="556133" y="2048834"/>
            <a:ext cx="10854800" cy="2502889"/>
          </a:xfrm>
          <a:prstGeom prst="rect">
            <a:avLst/>
          </a:prstGeom>
          <a:noFill/>
          <a:ln>
            <a:noFill/>
          </a:ln>
        </p:spPr>
        <p:txBody>
          <a:bodyPr spcFirstLastPara="1" wrap="square" lIns="121900" tIns="121900" rIns="121900" bIns="121900" anchor="t" anchorCtr="0">
            <a:spAutoFit/>
          </a:bodyPr>
          <a:lstStyle/>
          <a:p>
            <a:r>
              <a:rPr lang="es" sz="2933">
                <a:solidFill>
                  <a:schemeClr val="lt1"/>
                </a:solidFill>
                <a:latin typeface="DM Sans"/>
                <a:ea typeface="DM Sans"/>
                <a:cs typeface="DM Sans"/>
                <a:sym typeface="DM Sans"/>
              </a:rPr>
              <a:t>Los middlewares van paso a paso. Hay que tener cuidado referente al orden en el que mandamos a llamar cada middleware. Si colocamos la autorización antes que el call de passport, no habrá un </a:t>
            </a:r>
            <a:r>
              <a:rPr lang="es" sz="2933" b="1">
                <a:solidFill>
                  <a:schemeClr val="lt1"/>
                </a:solidFill>
                <a:latin typeface="DM Sans"/>
                <a:ea typeface="DM Sans"/>
                <a:cs typeface="DM Sans"/>
                <a:sym typeface="DM Sans"/>
              </a:rPr>
              <a:t>req.user</a:t>
            </a:r>
            <a:r>
              <a:rPr lang="es" sz="2933">
                <a:solidFill>
                  <a:schemeClr val="lt1"/>
                </a:solidFill>
                <a:latin typeface="DM Sans"/>
                <a:ea typeface="DM Sans"/>
                <a:cs typeface="DM Sans"/>
                <a:sym typeface="DM Sans"/>
              </a:rPr>
              <a:t> del cual apoyarse, y te podría causar errores lógicos.</a:t>
            </a:r>
            <a:endParaRPr sz="2933">
              <a:solidFill>
                <a:schemeClr val="lt1"/>
              </a:solidFill>
              <a:latin typeface="DM Sans"/>
              <a:ea typeface="DM Sans"/>
              <a:cs typeface="DM Sans"/>
              <a:sym typeface="DM Sans"/>
            </a:endParaRPr>
          </a:p>
        </p:txBody>
      </p:sp>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139"/>
          <p:cNvGrpSpPr/>
          <p:nvPr/>
        </p:nvGrpSpPr>
        <p:grpSpPr>
          <a:xfrm>
            <a:off x="631162" y="825911"/>
            <a:ext cx="985207" cy="985207"/>
            <a:chOff x="575612" y="1950748"/>
            <a:chExt cx="431100" cy="431100"/>
          </a:xfrm>
        </p:grpSpPr>
        <p:sp>
          <p:nvSpPr>
            <p:cNvPr id="671" name="Google Shape;671;p139"/>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72" name="Google Shape;672;p139"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73" name="Google Shape;673;p13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674" name="Google Shape;674;p139"/>
          <p:cNvSpPr txBox="1"/>
          <p:nvPr/>
        </p:nvSpPr>
        <p:spPr>
          <a:xfrm>
            <a:off x="381967" y="2168134"/>
            <a:ext cx="11299600" cy="178487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¿Cómo mantendrías un sistema de autorización más complejo, si hubiera múltiples roles en lugar de solo admin y usuario?</a:t>
            </a:r>
            <a:endParaRPr sz="3333">
              <a:solidFill>
                <a:srgbClr val="B7B7B7"/>
              </a:solidFill>
              <a:latin typeface="DM Sans"/>
              <a:ea typeface="DM Sans"/>
              <a:cs typeface="DM Sans"/>
              <a:sym typeface="DM Sans"/>
            </a:endParaRPr>
          </a:p>
        </p:txBody>
      </p:sp>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98"/>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18" name="Google Shape;318;p98"/>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19" name="Google Shape;319;p98"/>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20" name="Google Shape;320;p98"/>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21" name="Google Shape;321;p98"/>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22</a:t>
            </a:r>
            <a:endParaRPr sz="2133">
              <a:solidFill>
                <a:schemeClr val="lt1"/>
              </a:solidFill>
              <a:latin typeface="DM Sans"/>
              <a:ea typeface="DM Sans"/>
              <a:cs typeface="DM Sans"/>
              <a:sym typeface="DM Sans"/>
            </a:endParaRPr>
          </a:p>
        </p:txBody>
      </p:sp>
      <p:cxnSp>
        <p:nvCxnSpPr>
          <p:cNvPr id="322" name="Google Shape;322;p98"/>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3" name="Google Shape;323;p98"/>
          <p:cNvSpPr txBox="1"/>
          <p:nvPr/>
        </p:nvSpPr>
        <p:spPr>
          <a:xfrm>
            <a:off x="1919184" y="24923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dirty="0">
                <a:solidFill>
                  <a:srgbClr val="999999"/>
                </a:solidFill>
                <a:latin typeface="DM Sans"/>
                <a:ea typeface="DM Sans"/>
                <a:cs typeface="DM Sans"/>
                <a:sym typeface="DM Sans"/>
              </a:rPr>
              <a:t>Passport Avanzado</a:t>
            </a:r>
            <a:endParaRPr sz="2000" b="1" dirty="0">
              <a:solidFill>
                <a:srgbClr val="999999"/>
              </a:solidFill>
              <a:latin typeface="DM Sans"/>
              <a:ea typeface="DM Sans"/>
              <a:cs typeface="DM Sans"/>
              <a:sym typeface="DM Sans"/>
            </a:endParaRPr>
          </a:p>
        </p:txBody>
      </p:sp>
      <p:sp>
        <p:nvSpPr>
          <p:cNvPr id="324" name="Google Shape;324;p98"/>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23</a:t>
            </a:r>
            <a:endParaRPr sz="2133" b="1">
              <a:solidFill>
                <a:srgbClr val="FFFFFF"/>
              </a:solidFill>
              <a:latin typeface="DM Sans"/>
              <a:ea typeface="DM Sans"/>
              <a:cs typeface="DM Sans"/>
              <a:sym typeface="DM Sans"/>
            </a:endParaRPr>
          </a:p>
        </p:txBody>
      </p:sp>
      <p:cxnSp>
        <p:nvCxnSpPr>
          <p:cNvPr id="325" name="Google Shape;325;p98"/>
          <p:cNvCxnSpPr/>
          <p:nvPr/>
        </p:nvCxnSpPr>
        <p:spPr>
          <a:xfrm>
            <a:off x="5010551" y="3541200"/>
            <a:ext cx="2371200" cy="0"/>
          </a:xfrm>
          <a:prstGeom prst="straightConnector1">
            <a:avLst/>
          </a:prstGeom>
          <a:noFill/>
          <a:ln w="9525" cap="flat" cmpd="sng">
            <a:solidFill>
              <a:srgbClr val="434343"/>
            </a:solidFill>
            <a:prstDash val="solid"/>
            <a:round/>
            <a:headEnd type="none" w="sm" len="sm"/>
            <a:tailEnd type="none" w="sm" len="sm"/>
          </a:ln>
        </p:spPr>
      </p:cxnSp>
      <p:sp>
        <p:nvSpPr>
          <p:cNvPr id="326" name="Google Shape;326;p98"/>
          <p:cNvSpPr txBox="1"/>
          <p:nvPr/>
        </p:nvSpPr>
        <p:spPr>
          <a:xfrm>
            <a:off x="4910351" y="2479909"/>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dirty="0">
                <a:solidFill>
                  <a:srgbClr val="EAFF6A"/>
                </a:solidFill>
                <a:latin typeface="DM Sans"/>
                <a:ea typeface="DM Sans"/>
                <a:cs typeface="DM Sans"/>
                <a:sym typeface="DM Sans"/>
              </a:rPr>
              <a:t>Ruteo Avanzado y manejo de políticas de autorización</a:t>
            </a:r>
            <a:endParaRPr sz="2000" b="1" dirty="0">
              <a:solidFill>
                <a:srgbClr val="EAFF6A"/>
              </a:solidFill>
              <a:latin typeface="DM Sans"/>
              <a:ea typeface="DM Sans"/>
              <a:cs typeface="DM Sans"/>
              <a:sym typeface="DM Sans"/>
            </a:endParaRPr>
          </a:p>
        </p:txBody>
      </p:sp>
      <p:cxnSp>
        <p:nvCxnSpPr>
          <p:cNvPr id="327" name="Google Shape;327;p98"/>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28" name="Google Shape;328;p98"/>
          <p:cNvCxnSpPr/>
          <p:nvPr/>
        </p:nvCxnSpPr>
        <p:spPr>
          <a:xfrm>
            <a:off x="5030967" y="2498333"/>
            <a:ext cx="2371200" cy="0"/>
          </a:xfrm>
          <a:prstGeom prst="straightConnector1">
            <a:avLst/>
          </a:prstGeom>
          <a:noFill/>
          <a:ln w="9525" cap="flat" cmpd="sng">
            <a:solidFill>
              <a:srgbClr val="434343"/>
            </a:solidFill>
            <a:prstDash val="solid"/>
            <a:round/>
            <a:headEnd type="none" w="sm" len="sm"/>
            <a:tailEnd type="none" w="sm" len="sm"/>
          </a:ln>
        </p:spPr>
      </p:cxnSp>
      <p:sp>
        <p:nvSpPr>
          <p:cNvPr id="329" name="Google Shape;329;p98"/>
          <p:cNvSpPr txBox="1"/>
          <p:nvPr/>
        </p:nvSpPr>
        <p:spPr>
          <a:xfrm>
            <a:off x="4950367" y="3541200"/>
            <a:ext cx="2571600" cy="2278084"/>
          </a:xfrm>
          <a:prstGeom prst="rect">
            <a:avLst/>
          </a:prstGeom>
          <a:noFill/>
          <a:ln>
            <a:noFill/>
          </a:ln>
        </p:spPr>
        <p:txBody>
          <a:bodyPr spcFirstLastPara="1" wrap="square" lIns="121900" tIns="121900" rIns="121900" bIns="121900" anchor="t" anchorCtr="0">
            <a:spAutoFit/>
          </a:bodyPr>
          <a:lstStyle/>
          <a:p>
            <a:pPr marL="609585" indent="-397923">
              <a:buClr>
                <a:schemeClr val="accent6"/>
              </a:buClr>
              <a:buSzPts val="1100"/>
              <a:buFont typeface="DM Sans"/>
              <a:buChar char="✓"/>
            </a:pPr>
            <a:r>
              <a:rPr lang="es" sz="1467" u="sng">
                <a:solidFill>
                  <a:schemeClr val="hlink"/>
                </a:solidFill>
                <a:latin typeface="DM Sans"/>
                <a:ea typeface="DM Sans"/>
                <a:cs typeface="DM Sans"/>
                <a:sym typeface="DM Sans"/>
                <a:hlinkClick r:id="" action="ppaction://noaction"/>
              </a:rPr>
              <a:t>Estrategias avanzadas de Router</a:t>
            </a:r>
            <a:endParaRPr sz="1467">
              <a:solidFill>
                <a:schemeClr val="lt1"/>
              </a:solidFill>
              <a:latin typeface="DM Sans"/>
              <a:ea typeface="DM Sans"/>
              <a:cs typeface="DM Sans"/>
              <a:sym typeface="DM Sans"/>
            </a:endParaRPr>
          </a:p>
          <a:p>
            <a:pPr marL="609585"/>
            <a:endParaRPr sz="1467">
              <a:solidFill>
                <a:schemeClr val="lt1"/>
              </a:solidFill>
              <a:latin typeface="DM Sans"/>
              <a:ea typeface="DM Sans"/>
              <a:cs typeface="DM Sans"/>
              <a:sym typeface="DM Sans"/>
            </a:endParaRPr>
          </a:p>
          <a:p>
            <a:pPr marL="609585" indent="-397923">
              <a:buClr>
                <a:schemeClr val="accent6"/>
              </a:buClr>
              <a:buSzPts val="1100"/>
              <a:buFont typeface="DM Sans"/>
              <a:buChar char="✓"/>
            </a:pPr>
            <a:r>
              <a:rPr lang="es" sz="1467" u="sng">
                <a:solidFill>
                  <a:schemeClr val="hlink"/>
                </a:solidFill>
                <a:latin typeface="DM Sans"/>
                <a:ea typeface="DM Sans"/>
                <a:cs typeface="DM Sans"/>
                <a:sym typeface="DM Sans"/>
                <a:hlinkClick r:id="rId5" action="ppaction://hlinksldjump"/>
              </a:rPr>
              <a:t>Custom Router</a:t>
            </a:r>
            <a:endParaRPr sz="1467">
              <a:solidFill>
                <a:schemeClr val="lt1"/>
              </a:solidFill>
              <a:latin typeface="DM Sans"/>
              <a:ea typeface="DM Sans"/>
              <a:cs typeface="DM Sans"/>
              <a:sym typeface="DM Sans"/>
            </a:endParaRPr>
          </a:p>
          <a:p>
            <a:pPr marL="609585"/>
            <a:endParaRPr sz="1467">
              <a:solidFill>
                <a:schemeClr val="lt1"/>
              </a:solidFill>
              <a:latin typeface="DM Sans"/>
              <a:ea typeface="DM Sans"/>
              <a:cs typeface="DM Sans"/>
              <a:sym typeface="DM Sans"/>
            </a:endParaRPr>
          </a:p>
          <a:p>
            <a:pPr marL="609585" indent="-397923">
              <a:buClr>
                <a:schemeClr val="accent6"/>
              </a:buClr>
              <a:buSzPts val="1100"/>
              <a:buFont typeface="DM Sans"/>
              <a:buChar char="✓"/>
            </a:pPr>
            <a:r>
              <a:rPr lang="es" sz="1467" u="sng">
                <a:solidFill>
                  <a:schemeClr val="hlink"/>
                </a:solidFill>
                <a:latin typeface="DM Sans"/>
                <a:ea typeface="DM Sans"/>
                <a:cs typeface="DM Sans"/>
                <a:sym typeface="DM Sans"/>
                <a:hlinkClick r:id="rId6" action="ppaction://hlinksldjump"/>
              </a:rPr>
              <a:t>Aprovechando al máximo Custom Router</a:t>
            </a:r>
            <a:endParaRPr sz="1467">
              <a:solidFill>
                <a:schemeClr val="lt1"/>
              </a:solidFill>
              <a:latin typeface="DM Sans"/>
              <a:ea typeface="DM Sans"/>
              <a:cs typeface="DM Sans"/>
              <a:sym typeface="DM Sans"/>
            </a:endParaRPr>
          </a:p>
        </p:txBody>
      </p:sp>
      <p:sp>
        <p:nvSpPr>
          <p:cNvPr id="330" name="Google Shape;330;p98"/>
          <p:cNvSpPr txBox="1"/>
          <p:nvPr/>
        </p:nvSpPr>
        <p:spPr>
          <a:xfrm>
            <a:off x="1849567" y="3642801"/>
            <a:ext cx="25716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Formas de envío de JWT </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Estrategia de JWT</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Control interno de mensajes y sistema</a:t>
            </a:r>
            <a:endParaRPr sz="1600">
              <a:solidFill>
                <a:srgbClr val="999999"/>
              </a:solidFill>
              <a:latin typeface="DM Sans"/>
              <a:ea typeface="DM Sans"/>
              <a:cs typeface="DM Sans"/>
              <a:sym typeface="DM Sans"/>
            </a:endParaRPr>
          </a:p>
        </p:txBody>
      </p:sp>
      <p:pic>
        <p:nvPicPr>
          <p:cNvPr id="331" name="Google Shape;331;p98"/>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32" name="Google Shape;332;p98"/>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24</a:t>
            </a:r>
            <a:endParaRPr sz="2133">
              <a:solidFill>
                <a:schemeClr val="lt1"/>
              </a:solidFill>
              <a:latin typeface="DM Sans"/>
              <a:ea typeface="DM Sans"/>
              <a:cs typeface="DM Sans"/>
              <a:sym typeface="DM Sans"/>
            </a:endParaRPr>
          </a:p>
        </p:txBody>
      </p:sp>
      <p:cxnSp>
        <p:nvCxnSpPr>
          <p:cNvPr id="333" name="Google Shape;333;p98"/>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34" name="Google Shape;334;p98"/>
          <p:cNvSpPr txBox="1"/>
          <p:nvPr/>
        </p:nvSpPr>
        <p:spPr>
          <a:xfrm>
            <a:off x="7938284" y="2545001"/>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Segunda práctica integradora</a:t>
            </a:r>
            <a:endParaRPr sz="2000" b="1">
              <a:solidFill>
                <a:srgbClr val="999999"/>
              </a:solidFill>
              <a:latin typeface="DM Sans"/>
              <a:ea typeface="DM Sans"/>
              <a:cs typeface="DM Sans"/>
              <a:sym typeface="DM Sans"/>
            </a:endParaRPr>
          </a:p>
        </p:txBody>
      </p:sp>
      <p:cxnSp>
        <p:nvCxnSpPr>
          <p:cNvPr id="335" name="Google Shape;335;p98"/>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36" name="Google Shape;336;p98"/>
          <p:cNvSpPr txBox="1"/>
          <p:nvPr/>
        </p:nvSpPr>
        <p:spPr>
          <a:xfrm>
            <a:off x="8011167" y="3568533"/>
            <a:ext cx="2371200" cy="1231066"/>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Skills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Práctica integradora</a:t>
            </a:r>
            <a:endParaRPr sz="1600">
              <a:solidFill>
                <a:srgbClr val="999999"/>
              </a:solidFill>
              <a:latin typeface="DM Sans"/>
              <a:ea typeface="DM Sans"/>
              <a:cs typeface="DM Sans"/>
              <a:sym typeface="DM Sans"/>
            </a:endParaRPr>
          </a:p>
        </p:txBody>
      </p:sp>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99"/>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2" name="Google Shape;342;p99"/>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43" name="Google Shape;343;p99"/>
          <p:cNvSpPr txBox="1"/>
          <p:nvPr/>
        </p:nvSpPr>
        <p:spPr>
          <a:xfrm>
            <a:off x="3316400" y="2224901"/>
            <a:ext cx="5932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Practicar para ruteo en Express</a:t>
            </a:r>
            <a:endParaRPr sz="2400">
              <a:solidFill>
                <a:schemeClr val="lt1"/>
              </a:solidFill>
              <a:latin typeface="DM Sans"/>
              <a:ea typeface="DM Sans"/>
              <a:cs typeface="DM Sans"/>
              <a:sym typeface="DM Sans"/>
            </a:endParaRPr>
          </a:p>
        </p:txBody>
      </p:sp>
      <p:pic>
        <p:nvPicPr>
          <p:cNvPr id="344" name="Google Shape;344;p99"/>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45" name="Google Shape;345;p99"/>
          <p:cNvCxnSpPr>
            <a:stCxn id="342" idx="2"/>
            <a:endCxn id="344"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46" name="Google Shape;346;p99"/>
          <p:cNvSpPr txBox="1"/>
          <p:nvPr/>
        </p:nvSpPr>
        <p:spPr>
          <a:xfrm>
            <a:off x="3365367" y="4136801"/>
            <a:ext cx="47848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Manejar las políticas en Router</a:t>
            </a:r>
            <a:endParaRPr sz="2400">
              <a:solidFill>
                <a:schemeClr val="lt1"/>
              </a:solidFill>
              <a:latin typeface="DM Sans"/>
              <a:ea typeface="DM Sans"/>
              <a:cs typeface="DM Sans"/>
              <a:sym typeface="DM Sans"/>
            </a:endParaRPr>
          </a:p>
        </p:txBody>
      </p:sp>
      <p:pic>
        <p:nvPicPr>
          <p:cNvPr id="347" name="Google Shape;347;p99"/>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348" name="Google Shape;348;p99"/>
          <p:cNvSpPr txBox="1"/>
          <p:nvPr/>
        </p:nvSpPr>
        <p:spPr>
          <a:xfrm>
            <a:off x="3316384" y="3291084"/>
            <a:ext cx="5932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Crear un router personalizado</a:t>
            </a:r>
            <a:endParaRPr sz="2400">
              <a:solidFill>
                <a:schemeClr val="lt1"/>
              </a:solidFill>
              <a:latin typeface="DM Sans"/>
              <a:ea typeface="DM Sans"/>
              <a:cs typeface="DM Sans"/>
              <a:sym typeface="DM Sans"/>
            </a:endParaRPr>
          </a:p>
        </p:txBody>
      </p:sp>
      <p:cxnSp>
        <p:nvCxnSpPr>
          <p:cNvPr id="349" name="Google Shape;349;p99"/>
          <p:cNvCxnSpPr>
            <a:stCxn id="344" idx="2"/>
          </p:cNvCxnSpPr>
          <p:nvPr/>
        </p:nvCxnSpPr>
        <p:spPr>
          <a:xfrm rot="5400000">
            <a:off x="2711700" y="40266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00"/>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Nº 22</a:t>
            </a:r>
            <a:endParaRPr sz="1867">
              <a:solidFill>
                <a:srgbClr val="000000"/>
              </a:solidFill>
              <a:latin typeface="DM Sans"/>
              <a:ea typeface="DM Sans"/>
              <a:cs typeface="DM Sans"/>
              <a:sym typeface="DM Sans"/>
            </a:endParaRPr>
          </a:p>
        </p:txBody>
      </p:sp>
      <p:sp>
        <p:nvSpPr>
          <p:cNvPr id="355" name="Google Shape;355;p100"/>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56" name="Google Shape;356;p100"/>
          <p:cNvSpPr txBox="1"/>
          <p:nvPr/>
        </p:nvSpPr>
        <p:spPr>
          <a:xfrm>
            <a:off x="620367" y="2286100"/>
            <a:ext cx="5112800" cy="311312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JWT</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Estandar de creación de accesos basados en JSONS, generando tokens de autenticación con el fin de delegar la responsabilidad de sesión al frontend.</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Localstorage</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Es un recurso que almacena información en una “base interna” del navegador.</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p:txBody>
      </p:sp>
      <p:sp>
        <p:nvSpPr>
          <p:cNvPr id="357" name="Google Shape;357;p100"/>
          <p:cNvSpPr txBox="1"/>
          <p:nvPr/>
        </p:nvSpPr>
        <p:spPr>
          <a:xfrm>
            <a:off x="5792767" y="2286101"/>
            <a:ext cx="5112800" cy="88327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01"/>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3" name="Google Shape;363;p101"/>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64" name="Google Shape;364;p101"/>
          <p:cNvSpPr/>
          <p:nvPr/>
        </p:nvSpPr>
        <p:spPr>
          <a:xfrm>
            <a:off x="808551" y="2426917"/>
            <a:ext cx="1654400" cy="9512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Estrategias de Router</a:t>
            </a:r>
            <a:endParaRPr sz="1600">
              <a:solidFill>
                <a:srgbClr val="FFFFFF"/>
              </a:solidFill>
              <a:latin typeface="DM Sans"/>
              <a:ea typeface="DM Sans"/>
              <a:cs typeface="DM Sans"/>
              <a:sym typeface="DM Sans"/>
            </a:endParaRPr>
          </a:p>
        </p:txBody>
      </p:sp>
      <p:cxnSp>
        <p:nvCxnSpPr>
          <p:cNvPr id="365" name="Google Shape;365;p101"/>
          <p:cNvCxnSpPr>
            <a:stCxn id="364" idx="3"/>
            <a:endCxn id="366" idx="1"/>
          </p:cNvCxnSpPr>
          <p:nvPr/>
        </p:nvCxnSpPr>
        <p:spPr>
          <a:xfrm rot="10800000" flipH="1">
            <a:off x="2462951" y="2145717"/>
            <a:ext cx="1254800" cy="756800"/>
          </a:xfrm>
          <a:prstGeom prst="bentConnector3">
            <a:avLst>
              <a:gd name="adj1" fmla="val 49994"/>
            </a:avLst>
          </a:prstGeom>
          <a:noFill/>
          <a:ln w="9525" cap="flat" cmpd="sng">
            <a:solidFill>
              <a:srgbClr val="CCCCCC"/>
            </a:solidFill>
            <a:prstDash val="solid"/>
            <a:round/>
            <a:headEnd type="none" w="sm" len="sm"/>
            <a:tailEnd type="oval" w="med" len="med"/>
          </a:ln>
        </p:spPr>
      </p:cxnSp>
      <p:pic>
        <p:nvPicPr>
          <p:cNvPr id="367" name="Google Shape;367;p101"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66" name="Google Shape;366;p101"/>
          <p:cNvSpPr/>
          <p:nvPr/>
        </p:nvSpPr>
        <p:spPr>
          <a:xfrm>
            <a:off x="3717795" y="1762333"/>
            <a:ext cx="1594400" cy="7664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Restringiendo parámetros</a:t>
            </a:r>
            <a:endParaRPr sz="1600">
              <a:solidFill>
                <a:srgbClr val="222222"/>
              </a:solidFill>
              <a:latin typeface="DM Sans"/>
              <a:ea typeface="DM Sans"/>
              <a:cs typeface="DM Sans"/>
              <a:sym typeface="DM Sans"/>
            </a:endParaRPr>
          </a:p>
        </p:txBody>
      </p:sp>
      <p:cxnSp>
        <p:nvCxnSpPr>
          <p:cNvPr id="368" name="Google Shape;368;p101"/>
          <p:cNvCxnSpPr/>
          <p:nvPr/>
        </p:nvCxnSpPr>
        <p:spPr>
          <a:xfrm>
            <a:off x="2462952" y="2902523"/>
            <a:ext cx="1246400" cy="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69" name="Google Shape;369;p101"/>
          <p:cNvSpPr/>
          <p:nvPr/>
        </p:nvSpPr>
        <p:spPr>
          <a:xfrm>
            <a:off x="3717795" y="2664696"/>
            <a:ext cx="1594400" cy="7068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Validando parámetros</a:t>
            </a:r>
            <a:endParaRPr sz="1600">
              <a:solidFill>
                <a:srgbClr val="222222"/>
              </a:solidFill>
              <a:latin typeface="DM Sans"/>
              <a:ea typeface="DM Sans"/>
              <a:cs typeface="DM Sans"/>
              <a:sym typeface="DM Sans"/>
            </a:endParaRPr>
          </a:p>
        </p:txBody>
      </p:sp>
      <p:sp>
        <p:nvSpPr>
          <p:cNvPr id="370" name="Google Shape;370;p101"/>
          <p:cNvSpPr/>
          <p:nvPr/>
        </p:nvSpPr>
        <p:spPr>
          <a:xfrm>
            <a:off x="808551" y="4144468"/>
            <a:ext cx="1654400" cy="9512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Creando un custom  router</a:t>
            </a:r>
            <a:endParaRPr sz="1600">
              <a:solidFill>
                <a:srgbClr val="FFFFFF"/>
              </a:solidFill>
              <a:latin typeface="DM Sans"/>
              <a:ea typeface="DM Sans"/>
              <a:cs typeface="DM Sans"/>
              <a:sym typeface="DM Sans"/>
            </a:endParaRPr>
          </a:p>
        </p:txBody>
      </p:sp>
      <p:cxnSp>
        <p:nvCxnSpPr>
          <p:cNvPr id="371" name="Google Shape;371;p101"/>
          <p:cNvCxnSpPr>
            <a:stCxn id="364" idx="2"/>
            <a:endCxn id="370" idx="0"/>
          </p:cNvCxnSpPr>
          <p:nvPr/>
        </p:nvCxnSpPr>
        <p:spPr>
          <a:xfrm rot="-5400000" flipH="1">
            <a:off x="1252951" y="3760917"/>
            <a:ext cx="766400" cy="800"/>
          </a:xfrm>
          <a:prstGeom prst="bentConnector3">
            <a:avLst>
              <a:gd name="adj1" fmla="val 50008"/>
            </a:avLst>
          </a:prstGeom>
          <a:noFill/>
          <a:ln w="9525" cap="flat" cmpd="sng">
            <a:solidFill>
              <a:srgbClr val="CCCCCC"/>
            </a:solidFill>
            <a:prstDash val="solid"/>
            <a:round/>
            <a:headEnd type="none" w="sm" len="sm"/>
            <a:tailEnd type="oval" w="med" len="med"/>
          </a:ln>
        </p:spPr>
      </p:cxnSp>
      <p:cxnSp>
        <p:nvCxnSpPr>
          <p:cNvPr id="372" name="Google Shape;372;p101"/>
          <p:cNvCxnSpPr/>
          <p:nvPr/>
        </p:nvCxnSpPr>
        <p:spPr>
          <a:xfrm>
            <a:off x="2462952" y="4619541"/>
            <a:ext cx="1246400" cy="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73" name="Google Shape;373;p101"/>
          <p:cNvSpPr/>
          <p:nvPr/>
        </p:nvSpPr>
        <p:spPr>
          <a:xfrm>
            <a:off x="3717795" y="4266669"/>
            <a:ext cx="1594400" cy="7068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Proceso de creación</a:t>
            </a:r>
            <a:endParaRPr sz="1600">
              <a:solidFill>
                <a:srgbClr val="222222"/>
              </a:solidFill>
              <a:latin typeface="DM Sans"/>
              <a:ea typeface="DM Sans"/>
              <a:cs typeface="DM Sans"/>
              <a:sym typeface="DM Sans"/>
            </a:endParaRPr>
          </a:p>
        </p:txBody>
      </p:sp>
      <p:cxnSp>
        <p:nvCxnSpPr>
          <p:cNvPr id="374" name="Google Shape;374;p101"/>
          <p:cNvCxnSpPr>
            <a:stCxn id="373" idx="3"/>
          </p:cNvCxnSpPr>
          <p:nvPr/>
        </p:nvCxnSpPr>
        <p:spPr>
          <a:xfrm>
            <a:off x="5312195" y="4620069"/>
            <a:ext cx="1435600" cy="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75" name="Google Shape;375;p101"/>
          <p:cNvSpPr/>
          <p:nvPr/>
        </p:nvSpPr>
        <p:spPr>
          <a:xfrm>
            <a:off x="6697867" y="4133833"/>
            <a:ext cx="1833600" cy="9512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Aprovechándolo al máximo</a:t>
            </a:r>
            <a:endParaRPr sz="1600">
              <a:solidFill>
                <a:srgbClr val="FFFFFF"/>
              </a:solidFill>
              <a:latin typeface="DM Sans"/>
              <a:ea typeface="DM Sans"/>
              <a:cs typeface="DM Sans"/>
              <a:sym typeface="DM Sans"/>
            </a:endParaRPr>
          </a:p>
        </p:txBody>
      </p:sp>
      <p:cxnSp>
        <p:nvCxnSpPr>
          <p:cNvPr id="376" name="Google Shape;376;p101"/>
          <p:cNvCxnSpPr/>
          <p:nvPr/>
        </p:nvCxnSpPr>
        <p:spPr>
          <a:xfrm>
            <a:off x="8402605" y="4609049"/>
            <a:ext cx="1246400" cy="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77" name="Google Shape;377;p101"/>
          <p:cNvSpPr/>
          <p:nvPr/>
        </p:nvSpPr>
        <p:spPr>
          <a:xfrm>
            <a:off x="9657448" y="4256177"/>
            <a:ext cx="1726000" cy="7068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Manejo y sistema de políticas</a:t>
            </a:r>
            <a:endParaRPr sz="1600">
              <a:solidFill>
                <a:srgbClr val="222222"/>
              </a:solidFill>
              <a:latin typeface="DM Sans"/>
              <a:ea typeface="DM Sans"/>
              <a:cs typeface="DM Sans"/>
              <a:sym typeface="DM Sans"/>
            </a:endParaRPr>
          </a:p>
        </p:txBody>
      </p:sp>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02"/>
          <p:cNvSpPr txBox="1"/>
          <p:nvPr/>
        </p:nvSpPr>
        <p:spPr>
          <a:xfrm>
            <a:off x="934600" y="2567001"/>
            <a:ext cx="10322800" cy="1723380"/>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1100"/>
            </a:pPr>
            <a:r>
              <a:rPr lang="es" sz="5333" b="1">
                <a:solidFill>
                  <a:schemeClr val="lt1"/>
                </a:solidFill>
                <a:latin typeface="DM Sans"/>
                <a:ea typeface="DM Sans"/>
                <a:cs typeface="DM Sans"/>
                <a:sym typeface="DM Sans"/>
              </a:rPr>
              <a:t>Estrategias avanzadas de </a:t>
            </a:r>
            <a:r>
              <a:rPr lang="es" sz="5333" b="1">
                <a:solidFill>
                  <a:schemeClr val="accent6"/>
                </a:solidFill>
                <a:latin typeface="DM Sans"/>
                <a:ea typeface="DM Sans"/>
                <a:cs typeface="DM Sans"/>
                <a:sym typeface="DM Sans"/>
              </a:rPr>
              <a:t>Router</a:t>
            </a:r>
            <a:endParaRPr sz="5333" b="1">
              <a:solidFill>
                <a:schemeClr val="accent6"/>
              </a:solidFill>
              <a:latin typeface="DM Sans"/>
              <a:ea typeface="DM Sans"/>
              <a:cs typeface="DM Sans"/>
              <a:sym typeface="DM Sans"/>
            </a:endParaRPr>
          </a:p>
        </p:txBody>
      </p:sp>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03"/>
          <p:cNvSpPr txBox="1"/>
          <p:nvPr/>
        </p:nvSpPr>
        <p:spPr>
          <a:xfrm>
            <a:off x="631367" y="727301"/>
            <a:ext cx="10548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Mejorando las prácticas de router</a:t>
            </a:r>
            <a:endParaRPr sz="5333" b="1">
              <a:solidFill>
                <a:schemeClr val="dk1"/>
              </a:solidFill>
              <a:latin typeface="DM Sans"/>
              <a:ea typeface="DM Sans"/>
              <a:cs typeface="DM Sans"/>
              <a:sym typeface="DM Sans"/>
            </a:endParaRPr>
          </a:p>
        </p:txBody>
      </p:sp>
      <p:sp>
        <p:nvSpPr>
          <p:cNvPr id="388" name="Google Shape;388;p103"/>
          <p:cNvSpPr txBox="1"/>
          <p:nvPr/>
        </p:nvSpPr>
        <p:spPr>
          <a:xfrm>
            <a:off x="539367" y="2342734"/>
            <a:ext cx="10732400" cy="3179613"/>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A estas alturas has podido relacionarte ya con el router en cuanto a:</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Su URL,</a:t>
            </a:r>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Sus Middlewares,</a:t>
            </a:r>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Su callback</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Sin embargo, conforme el proyecto crece, notaremos que algunos conceptos son aplicados de una manera un tanto diferente a lo visto en clases previas.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En esta clase abordaremos algunos conceptos y técnicas necesarias para profesionalizar el uso de router y poder encontrar soluciones óptimas para problemas del mundo real.</a:t>
            </a:r>
            <a:endParaRPr sz="1733">
              <a:latin typeface="DM Sans"/>
              <a:ea typeface="DM Sans"/>
              <a:cs typeface="DM Sans"/>
              <a:sym typeface="DM Sans"/>
            </a:endParaRPr>
          </a:p>
        </p:txBody>
      </p:sp>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04"/>
          <p:cNvSpPr txBox="1"/>
          <p:nvPr/>
        </p:nvSpPr>
        <p:spPr>
          <a:xfrm>
            <a:off x="1948400" y="2665367"/>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Restringiendo parámetros </a:t>
            </a:r>
            <a:endParaRPr sz="5333" b="1">
              <a:solidFill>
                <a:schemeClr val="dk1"/>
              </a:solidFill>
              <a:latin typeface="DM Sans"/>
              <a:ea typeface="DM Sans"/>
              <a:cs typeface="DM Sans"/>
              <a:sym typeface="DM Sans"/>
            </a:endParaRPr>
          </a:p>
        </p:txBody>
      </p:sp>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05"/>
          <p:cNvSpPr txBox="1"/>
          <p:nvPr/>
        </p:nvSpPr>
        <p:spPr>
          <a:xfrm>
            <a:off x="676300" y="851734"/>
            <a:ext cx="11407600" cy="910978"/>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800" b="1">
                <a:solidFill>
                  <a:schemeClr val="dk1"/>
                </a:solidFill>
                <a:latin typeface="DM Sans"/>
                <a:ea typeface="DM Sans"/>
                <a:cs typeface="DM Sans"/>
                <a:sym typeface="DM Sans"/>
              </a:rPr>
              <a:t>No todos los parámetros son buenos</a:t>
            </a:r>
            <a:endParaRPr sz="4800" b="1">
              <a:solidFill>
                <a:schemeClr val="dk1"/>
              </a:solidFill>
              <a:latin typeface="DM Sans"/>
              <a:ea typeface="DM Sans"/>
              <a:cs typeface="DM Sans"/>
              <a:sym typeface="DM Sans"/>
            </a:endParaRPr>
          </a:p>
        </p:txBody>
      </p:sp>
      <p:sp>
        <p:nvSpPr>
          <p:cNvPr id="399" name="Google Shape;399;p105"/>
          <p:cNvSpPr txBox="1"/>
          <p:nvPr/>
        </p:nvSpPr>
        <p:spPr>
          <a:xfrm>
            <a:off x="676300" y="1762934"/>
            <a:ext cx="11119200" cy="4512990"/>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Imagina que tienes tu router configurado de la siguiente manera:</a:t>
            </a:r>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Esto indica que la ruta debe recibir una palabra. El usuario entonces puede colocar:</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Una palabra en mayúsculas: “PERRO”</a:t>
            </a:r>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Una palabra en minúsculas : “gato”</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Pero también puede colocar:</a:t>
            </a:r>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Un número : “12342322”.</a:t>
            </a:r>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Una cadena mixta: “3$adac331”</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Por lo tanto, tenemos que resolver un problema.</a:t>
            </a:r>
            <a:endParaRPr sz="1733">
              <a:latin typeface="DM Sans"/>
              <a:ea typeface="DM Sans"/>
              <a:cs typeface="DM Sans"/>
              <a:sym typeface="DM Sans"/>
            </a:endParaRPr>
          </a:p>
        </p:txBody>
      </p:sp>
      <p:pic>
        <p:nvPicPr>
          <p:cNvPr id="400" name="Google Shape;400;p105"/>
          <p:cNvPicPr preferRelativeResize="0"/>
          <p:nvPr/>
        </p:nvPicPr>
        <p:blipFill>
          <a:blip r:embed="rId3">
            <a:alphaModFix/>
          </a:blip>
          <a:stretch>
            <a:fillRect/>
          </a:stretch>
        </p:blipFill>
        <p:spPr>
          <a:xfrm>
            <a:off x="779134" y="2353667"/>
            <a:ext cx="5092700" cy="8509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78"/>
          <p:cNvSpPr txBox="1"/>
          <p:nvPr/>
        </p:nvSpPr>
        <p:spPr>
          <a:xfrm>
            <a:off x="360633" y="258101"/>
            <a:ext cx="114644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de uso de spread operator y rest operator</a:t>
            </a:r>
            <a:endParaRPr sz="4667" b="1">
              <a:solidFill>
                <a:schemeClr val="lt1"/>
              </a:solidFill>
              <a:latin typeface="DM Sans"/>
              <a:ea typeface="DM Sans"/>
              <a:cs typeface="DM Sans"/>
              <a:sym typeface="DM Sans"/>
            </a:endParaRPr>
          </a:p>
        </p:txBody>
      </p:sp>
      <p:sp>
        <p:nvSpPr>
          <p:cNvPr id="695" name="Google Shape;695;p178"/>
          <p:cNvSpPr txBox="1"/>
          <p:nvPr/>
        </p:nvSpPr>
        <p:spPr>
          <a:xfrm>
            <a:off x="563033" y="5521933"/>
            <a:ext cx="114896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rPr>
              <a:t>EJEMPLO DE USO DE SPREAD OPERATOR Y REST OPERATOR</a:t>
            </a:r>
            <a:endParaRPr sz="2400">
              <a:solidFill>
                <a:schemeClr val="lt1"/>
              </a:solidFill>
            </a:endParaRPr>
          </a:p>
        </p:txBody>
      </p:sp>
      <p:pic>
        <p:nvPicPr>
          <p:cNvPr id="696" name="Google Shape;696;p178"/>
          <p:cNvPicPr preferRelativeResize="0"/>
          <p:nvPr/>
        </p:nvPicPr>
        <p:blipFill>
          <a:blip r:embed="rId3">
            <a:alphaModFix/>
          </a:blip>
          <a:stretch>
            <a:fillRect/>
          </a:stretch>
        </p:blipFill>
        <p:spPr>
          <a:xfrm>
            <a:off x="1867827" y="1655434"/>
            <a:ext cx="8450021" cy="4606767"/>
          </a:xfrm>
          <a:prstGeom prst="rect">
            <a:avLst/>
          </a:prstGeom>
          <a:noFill/>
          <a:ln>
            <a:noFill/>
          </a:ln>
        </p:spPr>
      </p:pic>
    </p:spTree>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6"/>
          <p:cNvSpPr txBox="1"/>
          <p:nvPr/>
        </p:nvSpPr>
        <p:spPr>
          <a:xfrm>
            <a:off x="502533" y="526334"/>
            <a:ext cx="1158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recibir solo lo esperado?</a:t>
            </a:r>
            <a:endParaRPr sz="5333" b="1">
              <a:solidFill>
                <a:schemeClr val="dk1"/>
              </a:solidFill>
              <a:latin typeface="DM Sans"/>
              <a:ea typeface="DM Sans"/>
              <a:cs typeface="DM Sans"/>
              <a:sym typeface="DM Sans"/>
            </a:endParaRPr>
          </a:p>
        </p:txBody>
      </p:sp>
      <p:sp>
        <p:nvSpPr>
          <p:cNvPr id="406" name="Google Shape;406;p106"/>
          <p:cNvSpPr txBox="1"/>
          <p:nvPr/>
        </p:nvSpPr>
        <p:spPr>
          <a:xfrm>
            <a:off x="610317" y="1626667"/>
            <a:ext cx="10435200" cy="1077178"/>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Existen múltiples técnicas para poder abordar esta situación. Primero, bajo este ejemplo, podemos separar la lógica de nuestro dictionary en un router propio. Y posteriormente aplicar una </a:t>
            </a:r>
            <a:r>
              <a:rPr lang="es" b="1">
                <a:solidFill>
                  <a:schemeClr val="dk1"/>
                </a:solidFill>
                <a:latin typeface="DM Sans"/>
                <a:ea typeface="DM Sans"/>
                <a:cs typeface="DM Sans"/>
                <a:sym typeface="DM Sans"/>
              </a:rPr>
              <a:t>expresión regular</a:t>
            </a:r>
            <a:r>
              <a:rPr lang="es">
                <a:solidFill>
                  <a:schemeClr val="dk1"/>
                </a:solidFill>
                <a:latin typeface="DM Sans"/>
                <a:ea typeface="DM Sans"/>
                <a:cs typeface="DM Sans"/>
                <a:sym typeface="DM Sans"/>
              </a:rPr>
              <a:t> que permita tomar solo la ruta indicada.</a:t>
            </a:r>
            <a:endParaRPr>
              <a:solidFill>
                <a:schemeClr val="dk1"/>
              </a:solidFill>
              <a:latin typeface="DM Sans"/>
              <a:ea typeface="DM Sans"/>
              <a:cs typeface="DM Sans"/>
              <a:sym typeface="DM Sans"/>
            </a:endParaRPr>
          </a:p>
        </p:txBody>
      </p:sp>
      <p:pic>
        <p:nvPicPr>
          <p:cNvPr id="407" name="Google Shape;407;p106"/>
          <p:cNvPicPr preferRelativeResize="0"/>
          <p:nvPr/>
        </p:nvPicPr>
        <p:blipFill>
          <a:blip r:embed="rId3">
            <a:alphaModFix/>
          </a:blip>
          <a:stretch>
            <a:fillRect/>
          </a:stretch>
        </p:blipFill>
        <p:spPr>
          <a:xfrm>
            <a:off x="1109851" y="2845867"/>
            <a:ext cx="9436100" cy="2882900"/>
          </a:xfrm>
          <a:prstGeom prst="rect">
            <a:avLst/>
          </a:prstGeom>
          <a:noFill/>
          <a:ln>
            <a:noFill/>
          </a:ln>
        </p:spPr>
      </p:pic>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07"/>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13" name="Google Shape;413;p107"/>
          <p:cNvSpPr txBox="1"/>
          <p:nvPr/>
        </p:nvSpPr>
        <p:spPr>
          <a:xfrm>
            <a:off x="392200" y="648867"/>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¿Qué conseguimos con esto?</a:t>
            </a:r>
            <a:endParaRPr sz="4667" b="1">
              <a:solidFill>
                <a:schemeClr val="lt1"/>
              </a:solidFill>
              <a:latin typeface="DM Sans"/>
              <a:ea typeface="DM Sans"/>
              <a:cs typeface="DM Sans"/>
              <a:sym typeface="DM Sans"/>
            </a:endParaRPr>
          </a:p>
        </p:txBody>
      </p:sp>
      <p:sp>
        <p:nvSpPr>
          <p:cNvPr id="414" name="Google Shape;414;p107"/>
          <p:cNvSpPr txBox="1"/>
          <p:nvPr/>
        </p:nvSpPr>
        <p:spPr>
          <a:xfrm>
            <a:off x="1261767" y="2388933"/>
            <a:ext cx="4457600" cy="3323946"/>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Aplicar una expresión regular en un parámetro, indica que dicho parámetro puede ser tomado </a:t>
            </a:r>
            <a:r>
              <a:rPr lang="es" sz="2000" b="1" dirty="0">
                <a:latin typeface="DM Sans"/>
                <a:ea typeface="DM Sans"/>
                <a:cs typeface="DM Sans"/>
                <a:sym typeface="DM Sans"/>
              </a:rPr>
              <a:t>solo si se cumple la expresión regular indicada en paréntesis</a:t>
            </a:r>
            <a:r>
              <a:rPr lang="es" sz="2000" dirty="0">
                <a:latin typeface="DM Sans"/>
                <a:ea typeface="DM Sans"/>
                <a:cs typeface="DM Sans"/>
                <a:sym typeface="DM Sans"/>
              </a:rPr>
              <a:t>. </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En caso de que el parámetro cumpla correctamente con la expresión regular, podemos seguir accediendo de manera normal a éste. </a:t>
            </a:r>
            <a:endParaRPr sz="2000" dirty="0">
              <a:latin typeface="DM Sans"/>
              <a:ea typeface="DM Sans"/>
              <a:cs typeface="DM Sans"/>
              <a:sym typeface="DM Sans"/>
            </a:endParaRPr>
          </a:p>
        </p:txBody>
      </p:sp>
      <p:sp>
        <p:nvSpPr>
          <p:cNvPr id="415" name="Google Shape;415;p107"/>
          <p:cNvSpPr txBox="1"/>
          <p:nvPr/>
        </p:nvSpPr>
        <p:spPr>
          <a:xfrm>
            <a:off x="6096000" y="2388933"/>
            <a:ext cx="4457600" cy="3077725"/>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Con esta expresión regular acabamos de controlar:</a:t>
            </a:r>
            <a:endParaRPr sz="2000" dirty="0">
              <a:latin typeface="DM Sans"/>
              <a:ea typeface="DM Sans"/>
              <a:cs typeface="DM Sans"/>
              <a:sym typeface="DM Sans"/>
            </a:endParaRPr>
          </a:p>
          <a:p>
            <a:endParaRPr sz="2000" dirty="0">
              <a:latin typeface="DM Sans"/>
              <a:ea typeface="DM Sans"/>
              <a:cs typeface="DM Sans"/>
              <a:sym typeface="DM Sans"/>
            </a:endParaRPr>
          </a:p>
          <a:p>
            <a:pPr marL="609585" indent="-423323">
              <a:buClr>
                <a:srgbClr val="EA90FF"/>
              </a:buClr>
              <a:buSzPts val="1400"/>
              <a:buFont typeface="DM Sans"/>
              <a:buChar char="✓"/>
            </a:pPr>
            <a:r>
              <a:rPr lang="es" sz="2000" dirty="0">
                <a:latin typeface="DM Sans"/>
                <a:ea typeface="DM Sans"/>
                <a:cs typeface="DM Sans"/>
                <a:sym typeface="DM Sans"/>
              </a:rPr>
              <a:t>Parámetro vacío</a:t>
            </a:r>
            <a:endParaRPr sz="2000" dirty="0">
              <a:latin typeface="DM Sans"/>
              <a:ea typeface="DM Sans"/>
              <a:cs typeface="DM Sans"/>
              <a:sym typeface="DM Sans"/>
            </a:endParaRPr>
          </a:p>
          <a:p>
            <a:pPr marL="609585" indent="-423323">
              <a:buClr>
                <a:srgbClr val="EA90FF"/>
              </a:buClr>
              <a:buSzPts val="1400"/>
              <a:buFont typeface="DM Sans"/>
              <a:buChar char="✓"/>
            </a:pPr>
            <a:r>
              <a:rPr lang="es" sz="2000" dirty="0">
                <a:latin typeface="DM Sans"/>
                <a:ea typeface="DM Sans"/>
                <a:cs typeface="DM Sans"/>
                <a:sym typeface="DM Sans"/>
              </a:rPr>
              <a:t>Parámetros numéricos</a:t>
            </a:r>
            <a:endParaRPr sz="2000" dirty="0">
              <a:latin typeface="DM Sans"/>
              <a:ea typeface="DM Sans"/>
              <a:cs typeface="DM Sans"/>
              <a:sym typeface="DM Sans"/>
            </a:endParaRPr>
          </a:p>
          <a:p>
            <a:pPr marL="609585" indent="-423323">
              <a:buClr>
                <a:srgbClr val="EA90FF"/>
              </a:buClr>
              <a:buSzPts val="1400"/>
              <a:buFont typeface="DM Sans"/>
              <a:buChar char="✓"/>
            </a:pPr>
            <a:r>
              <a:rPr lang="es" sz="2000" dirty="0">
                <a:latin typeface="DM Sans"/>
                <a:ea typeface="DM Sans"/>
                <a:cs typeface="DM Sans"/>
                <a:sym typeface="DM Sans"/>
              </a:rPr>
              <a:t>Parámetros con caracteres especiales</a:t>
            </a:r>
            <a:endParaRPr sz="2000" dirty="0">
              <a:latin typeface="DM Sans"/>
              <a:ea typeface="DM Sans"/>
              <a:cs typeface="DM Sans"/>
              <a:sym typeface="DM Sans"/>
            </a:endParaRPr>
          </a:p>
          <a:p>
            <a:pPr marL="609585" indent="-423323">
              <a:buClr>
                <a:srgbClr val="EA90FF"/>
              </a:buClr>
              <a:buSzPts val="1400"/>
              <a:buFont typeface="DM Sans"/>
              <a:buChar char="✓"/>
            </a:pPr>
            <a:r>
              <a:rPr lang="es" sz="2000" dirty="0">
                <a:latin typeface="DM Sans"/>
                <a:ea typeface="DM Sans"/>
                <a:cs typeface="DM Sans"/>
                <a:sym typeface="DM Sans"/>
              </a:rPr>
              <a:t>Parámetros mixtos</a:t>
            </a:r>
            <a:endParaRPr sz="2000" dirty="0">
              <a:latin typeface="DM Sans"/>
              <a:ea typeface="DM Sans"/>
              <a:cs typeface="DM Sans"/>
              <a:sym typeface="DM Sans"/>
            </a:endParaRPr>
          </a:p>
          <a:p>
            <a:endParaRPr sz="2400" dirty="0">
              <a:latin typeface="DM Sans"/>
              <a:ea typeface="DM Sans"/>
              <a:cs typeface="DM Sans"/>
              <a:sym typeface="DM Sans"/>
            </a:endParaRPr>
          </a:p>
        </p:txBody>
      </p:sp>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08"/>
          <p:cNvSpPr/>
          <p:nvPr/>
        </p:nvSpPr>
        <p:spPr>
          <a:xfrm>
            <a:off x="520800" y="1649433"/>
            <a:ext cx="11150400" cy="4694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1" name="Google Shape;421;p108"/>
          <p:cNvSpPr txBox="1"/>
          <p:nvPr/>
        </p:nvSpPr>
        <p:spPr>
          <a:xfrm>
            <a:off x="1948367" y="583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¿Si necesitáramos caracteres diferentes?</a:t>
            </a:r>
            <a:endParaRPr sz="4667" b="1">
              <a:solidFill>
                <a:schemeClr val="lt1"/>
              </a:solidFill>
              <a:latin typeface="DM Sans"/>
              <a:ea typeface="DM Sans"/>
              <a:cs typeface="DM Sans"/>
              <a:sym typeface="DM Sans"/>
            </a:endParaRPr>
          </a:p>
        </p:txBody>
      </p:sp>
      <p:sp>
        <p:nvSpPr>
          <p:cNvPr id="422" name="Google Shape;422;p108"/>
          <p:cNvSpPr txBox="1"/>
          <p:nvPr/>
        </p:nvSpPr>
        <p:spPr>
          <a:xfrm>
            <a:off x="1163367" y="1750567"/>
            <a:ext cx="94396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Como hispano hablantes, sabemos que los caracteres como á, é, í, ó, ú, ü, etc, son de uso común, por lo tanto, excluir de un diccionario todas las palabras que cuenten con estos caracteres no sería correcto. Para poder manejar esto desde la expresión regular, hay que agregar los valores que deseamos que también sean considerados. </a:t>
            </a:r>
            <a:r>
              <a:rPr lang="es" b="1">
                <a:latin typeface="DM Sans"/>
                <a:ea typeface="DM Sans"/>
                <a:cs typeface="DM Sans"/>
                <a:sym typeface="DM Sans"/>
              </a:rPr>
              <a:t>Debe agregarse como byte utf-8 </a:t>
            </a:r>
            <a:endParaRPr>
              <a:latin typeface="DM Sans"/>
              <a:ea typeface="DM Sans"/>
              <a:cs typeface="DM Sans"/>
              <a:sym typeface="DM Sans"/>
            </a:endParaRPr>
          </a:p>
          <a:p>
            <a:endParaRPr>
              <a:latin typeface="DM Sans"/>
              <a:ea typeface="DM Sans"/>
              <a:cs typeface="DM Sans"/>
              <a:sym typeface="DM Sans"/>
            </a:endParaRPr>
          </a:p>
        </p:txBody>
      </p:sp>
      <p:pic>
        <p:nvPicPr>
          <p:cNvPr id="423" name="Google Shape;423;p108"/>
          <p:cNvPicPr preferRelativeResize="0"/>
          <p:nvPr/>
        </p:nvPicPr>
        <p:blipFill>
          <a:blip r:embed="rId3">
            <a:alphaModFix/>
          </a:blip>
          <a:stretch>
            <a:fillRect/>
          </a:stretch>
        </p:blipFill>
        <p:spPr>
          <a:xfrm>
            <a:off x="1163367" y="3812433"/>
            <a:ext cx="8193700" cy="1464099"/>
          </a:xfrm>
          <a:prstGeom prst="rect">
            <a:avLst/>
          </a:prstGeom>
          <a:noFill/>
          <a:ln>
            <a:noFill/>
          </a:ln>
        </p:spPr>
      </p:pic>
      <p:sp>
        <p:nvSpPr>
          <p:cNvPr id="424" name="Google Shape;424;p108"/>
          <p:cNvSpPr txBox="1"/>
          <p:nvPr/>
        </p:nvSpPr>
        <p:spPr>
          <a:xfrm>
            <a:off x="9532800" y="3233067"/>
            <a:ext cx="3508000" cy="2441525"/>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Donde:</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á = </a:t>
            </a:r>
            <a:r>
              <a:rPr lang="es">
                <a:solidFill>
                  <a:srgbClr val="CE9178"/>
                </a:solidFill>
                <a:highlight>
                  <a:srgbClr val="1E1E1E"/>
                </a:highlight>
                <a:latin typeface="Courier New"/>
                <a:ea typeface="Courier New"/>
                <a:cs typeface="Courier New"/>
                <a:sym typeface="Courier New"/>
              </a:rPr>
              <a:t>%C3%A1</a:t>
            </a:r>
            <a:endParaRPr>
              <a:solidFill>
                <a:srgbClr val="CE9178"/>
              </a:solidFill>
              <a:highlight>
                <a:srgbClr val="1E1E1E"/>
              </a:highlight>
              <a:latin typeface="Courier New"/>
              <a:ea typeface="Courier New"/>
              <a:cs typeface="Courier New"/>
              <a:sym typeface="Courier New"/>
            </a:endParaRPr>
          </a:p>
          <a:p>
            <a:r>
              <a:rPr lang="es" sz="1733">
                <a:latin typeface="DM Sans"/>
                <a:ea typeface="DM Sans"/>
                <a:cs typeface="DM Sans"/>
                <a:sym typeface="DM Sans"/>
              </a:rPr>
              <a:t>é = </a:t>
            </a:r>
            <a:r>
              <a:rPr lang="es">
                <a:solidFill>
                  <a:srgbClr val="CE9178"/>
                </a:solidFill>
                <a:highlight>
                  <a:srgbClr val="1E1E1E"/>
                </a:highlight>
                <a:latin typeface="Courier New"/>
                <a:ea typeface="Courier New"/>
                <a:cs typeface="Courier New"/>
                <a:sym typeface="Courier New"/>
              </a:rPr>
              <a:t>%C3%A9</a:t>
            </a:r>
            <a:endParaRPr>
              <a:solidFill>
                <a:srgbClr val="CE9178"/>
              </a:solidFill>
              <a:highlight>
                <a:srgbClr val="1E1E1E"/>
              </a:highlight>
              <a:latin typeface="Courier New"/>
              <a:ea typeface="Courier New"/>
              <a:cs typeface="Courier New"/>
              <a:sym typeface="Courier New"/>
            </a:endParaRPr>
          </a:p>
          <a:p>
            <a:r>
              <a:rPr lang="es" sz="1733">
                <a:latin typeface="DM Sans"/>
                <a:ea typeface="DM Sans"/>
                <a:cs typeface="DM Sans"/>
                <a:sym typeface="DM Sans"/>
              </a:rPr>
              <a:t> í = </a:t>
            </a:r>
            <a:r>
              <a:rPr lang="es">
                <a:solidFill>
                  <a:srgbClr val="CE9178"/>
                </a:solidFill>
                <a:highlight>
                  <a:srgbClr val="1E1E1E"/>
                </a:highlight>
                <a:latin typeface="Courier New"/>
                <a:ea typeface="Courier New"/>
                <a:cs typeface="Courier New"/>
                <a:sym typeface="Courier New"/>
              </a:rPr>
              <a:t>%C3%AD</a:t>
            </a:r>
            <a:endParaRPr>
              <a:solidFill>
                <a:srgbClr val="CE9178"/>
              </a:solidFill>
              <a:highlight>
                <a:srgbClr val="1E1E1E"/>
              </a:highlight>
              <a:latin typeface="Courier New"/>
              <a:ea typeface="Courier New"/>
              <a:cs typeface="Courier New"/>
              <a:sym typeface="Courier New"/>
            </a:endParaRPr>
          </a:p>
          <a:p>
            <a:r>
              <a:rPr lang="es" sz="1733">
                <a:latin typeface="DM Sans"/>
                <a:ea typeface="DM Sans"/>
                <a:cs typeface="DM Sans"/>
                <a:sym typeface="DM Sans"/>
              </a:rPr>
              <a:t>ó = </a:t>
            </a:r>
            <a:r>
              <a:rPr lang="es">
                <a:solidFill>
                  <a:srgbClr val="CE9178"/>
                </a:solidFill>
                <a:highlight>
                  <a:srgbClr val="1E1E1E"/>
                </a:highlight>
                <a:latin typeface="Courier New"/>
                <a:ea typeface="Courier New"/>
                <a:cs typeface="Courier New"/>
                <a:sym typeface="Courier New"/>
              </a:rPr>
              <a:t>%C3%B3</a:t>
            </a:r>
            <a:endParaRPr>
              <a:solidFill>
                <a:srgbClr val="CE9178"/>
              </a:solidFill>
              <a:highlight>
                <a:srgbClr val="1E1E1E"/>
              </a:highlight>
              <a:latin typeface="Courier New"/>
              <a:ea typeface="Courier New"/>
              <a:cs typeface="Courier New"/>
              <a:sym typeface="Courier New"/>
            </a:endParaRPr>
          </a:p>
          <a:p>
            <a:r>
              <a:rPr lang="es" sz="1733">
                <a:latin typeface="DM Sans"/>
                <a:ea typeface="DM Sans"/>
                <a:cs typeface="DM Sans"/>
                <a:sym typeface="DM Sans"/>
              </a:rPr>
              <a:t>ú = </a:t>
            </a:r>
            <a:r>
              <a:rPr lang="es">
                <a:solidFill>
                  <a:srgbClr val="CE9178"/>
                </a:solidFill>
                <a:highlight>
                  <a:srgbClr val="1E1E1E"/>
                </a:highlight>
                <a:latin typeface="Courier New"/>
                <a:ea typeface="Courier New"/>
                <a:cs typeface="Courier New"/>
                <a:sym typeface="Courier New"/>
              </a:rPr>
              <a:t>%C3%BA</a:t>
            </a:r>
            <a:endParaRPr>
              <a:solidFill>
                <a:srgbClr val="CE9178"/>
              </a:solidFill>
              <a:highlight>
                <a:srgbClr val="1E1E1E"/>
              </a:highlight>
              <a:latin typeface="Courier New"/>
              <a:ea typeface="Courier New"/>
              <a:cs typeface="Courier New"/>
              <a:sym typeface="Courier New"/>
            </a:endParaRPr>
          </a:p>
          <a:p>
            <a:r>
              <a:rPr lang="es" sz="1733">
                <a:latin typeface="DM Sans"/>
                <a:ea typeface="DM Sans"/>
                <a:cs typeface="DM Sans"/>
                <a:sym typeface="DM Sans"/>
              </a:rPr>
              <a:t>ü = </a:t>
            </a:r>
            <a:r>
              <a:rPr lang="es">
                <a:solidFill>
                  <a:srgbClr val="CE9178"/>
                </a:solidFill>
                <a:highlight>
                  <a:srgbClr val="1E1E1E"/>
                </a:highlight>
                <a:latin typeface="Courier New"/>
                <a:ea typeface="Courier New"/>
                <a:cs typeface="Courier New"/>
                <a:sym typeface="Courier New"/>
              </a:rPr>
              <a:t>%C3%BC</a:t>
            </a:r>
            <a:endParaRPr sz="1733">
              <a:latin typeface="DM Sans"/>
              <a:ea typeface="DM Sans"/>
              <a:cs typeface="DM Sans"/>
              <a:sym typeface="DM Sans"/>
            </a:endParaRPr>
          </a:p>
        </p:txBody>
      </p:sp>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09"/>
          <p:cNvSpPr txBox="1"/>
          <p:nvPr/>
        </p:nvSpPr>
        <p:spPr>
          <a:xfrm>
            <a:off x="538100" y="490734"/>
            <a:ext cx="115816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hacer con todas las rutas que no coinciden con ningún endpoint?</a:t>
            </a:r>
            <a:endParaRPr sz="5333" b="1">
              <a:solidFill>
                <a:schemeClr val="dk1"/>
              </a:solidFill>
              <a:latin typeface="DM Sans"/>
              <a:ea typeface="DM Sans"/>
              <a:cs typeface="DM Sans"/>
              <a:sym typeface="DM Sans"/>
            </a:endParaRPr>
          </a:p>
        </p:txBody>
      </p:sp>
      <p:sp>
        <p:nvSpPr>
          <p:cNvPr id="430" name="Google Shape;430;p109"/>
          <p:cNvSpPr txBox="1"/>
          <p:nvPr/>
        </p:nvSpPr>
        <p:spPr>
          <a:xfrm>
            <a:off x="586567" y="3089167"/>
            <a:ext cx="8495200" cy="1077178"/>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Dado que estamos trabajando a nivel router, para los casos donde la palabra no cumpla con la expresión regular indicada, podemos indicar un get * a nivel router para indicar que no se está cumpliendo con la ruta. </a:t>
            </a:r>
            <a:endParaRPr>
              <a:solidFill>
                <a:schemeClr val="dk1"/>
              </a:solidFill>
              <a:latin typeface="DM Sans"/>
              <a:ea typeface="DM Sans"/>
              <a:cs typeface="DM Sans"/>
              <a:sym typeface="DM Sans"/>
            </a:endParaRPr>
          </a:p>
        </p:txBody>
      </p:sp>
      <p:pic>
        <p:nvPicPr>
          <p:cNvPr id="431" name="Google Shape;431;p109"/>
          <p:cNvPicPr preferRelativeResize="0"/>
          <p:nvPr/>
        </p:nvPicPr>
        <p:blipFill>
          <a:blip r:embed="rId3">
            <a:alphaModFix/>
          </a:blip>
          <a:stretch>
            <a:fillRect/>
          </a:stretch>
        </p:blipFill>
        <p:spPr>
          <a:xfrm>
            <a:off x="2732133" y="4583700"/>
            <a:ext cx="6727704" cy="1077600"/>
          </a:xfrm>
          <a:prstGeom prst="rect">
            <a:avLst/>
          </a:prstGeom>
          <a:noFill/>
          <a:ln>
            <a:noFill/>
          </a:ln>
        </p:spPr>
      </p:pic>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10"/>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Validando parámetros </a:t>
            </a:r>
            <a:endParaRPr sz="5333" b="1">
              <a:solidFill>
                <a:schemeClr val="dk1"/>
              </a:solidFill>
              <a:latin typeface="DM Sans"/>
              <a:ea typeface="DM Sans"/>
              <a:cs typeface="DM Sans"/>
              <a:sym typeface="DM Sans"/>
            </a:endParaRPr>
          </a:p>
        </p:txBody>
      </p:sp>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11"/>
          <p:cNvSpPr txBox="1"/>
          <p:nvPr/>
        </p:nvSpPr>
        <p:spPr>
          <a:xfrm>
            <a:off x="1091600" y="350134"/>
            <a:ext cx="96820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Supongamos que nuestro router crece</a:t>
            </a:r>
            <a:endParaRPr sz="4000" b="1">
              <a:solidFill>
                <a:schemeClr val="dk1"/>
              </a:solidFill>
              <a:latin typeface="DM Sans"/>
              <a:ea typeface="DM Sans"/>
              <a:cs typeface="DM Sans"/>
              <a:sym typeface="DM Sans"/>
            </a:endParaRPr>
          </a:p>
        </p:txBody>
      </p:sp>
      <p:sp>
        <p:nvSpPr>
          <p:cNvPr id="442" name="Google Shape;442;p111"/>
          <p:cNvSpPr txBox="1"/>
          <p:nvPr/>
        </p:nvSpPr>
        <p:spPr>
          <a:xfrm>
            <a:off x="1191933" y="1696733"/>
            <a:ext cx="96292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Al crecer, contamos con múltiples endpoints que sirven para poder trabajar con las palabras del diccionario. Es decir, ocupamos múltiples veces el parámetro </a:t>
            </a:r>
            <a:r>
              <a:rPr lang="es" b="1">
                <a:latin typeface="DM Sans"/>
                <a:ea typeface="DM Sans"/>
                <a:cs typeface="DM Sans"/>
                <a:sym typeface="DM Sans"/>
              </a:rPr>
              <a:t>word</a:t>
            </a:r>
            <a:endParaRPr>
              <a:latin typeface="DM Sans"/>
              <a:ea typeface="DM Sans"/>
              <a:cs typeface="DM Sans"/>
              <a:sym typeface="DM Sans"/>
            </a:endParaRPr>
          </a:p>
        </p:txBody>
      </p:sp>
      <p:pic>
        <p:nvPicPr>
          <p:cNvPr id="443" name="Google Shape;443;p111"/>
          <p:cNvPicPr preferRelativeResize="0"/>
          <p:nvPr/>
        </p:nvPicPr>
        <p:blipFill>
          <a:blip r:embed="rId3">
            <a:alphaModFix/>
          </a:blip>
          <a:stretch>
            <a:fillRect/>
          </a:stretch>
        </p:blipFill>
        <p:spPr>
          <a:xfrm>
            <a:off x="1191934" y="2781168"/>
            <a:ext cx="9581533" cy="3170433"/>
          </a:xfrm>
          <a:prstGeom prst="rect">
            <a:avLst/>
          </a:prstGeom>
          <a:noFill/>
          <a:ln>
            <a:noFill/>
          </a:ln>
        </p:spPr>
      </p:pic>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12"/>
          <p:cNvSpPr txBox="1"/>
          <p:nvPr/>
        </p:nvSpPr>
        <p:spPr>
          <a:xfrm>
            <a:off x="610300" y="643867"/>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Hay una operación en común</a:t>
            </a:r>
            <a:endParaRPr sz="5333" b="1">
              <a:solidFill>
                <a:schemeClr val="dk1"/>
              </a:solidFill>
              <a:latin typeface="DM Sans"/>
              <a:ea typeface="DM Sans"/>
              <a:cs typeface="DM Sans"/>
              <a:sym typeface="DM Sans"/>
            </a:endParaRPr>
          </a:p>
        </p:txBody>
      </p:sp>
      <p:sp>
        <p:nvSpPr>
          <p:cNvPr id="449" name="Google Shape;449;p112"/>
          <p:cNvSpPr txBox="1"/>
          <p:nvPr/>
        </p:nvSpPr>
        <p:spPr>
          <a:xfrm>
            <a:off x="610300" y="2486800"/>
            <a:ext cx="10435200" cy="2739171"/>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Para cualquiera de los endpoints mostrados anteriormente, necesitaremos hacer lo siguiente:</a:t>
            </a:r>
            <a:br>
              <a:rPr lang="es">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Obtener el parámetro </a:t>
            </a:r>
            <a:r>
              <a:rPr lang="es" b="1">
                <a:solidFill>
                  <a:schemeClr val="dk1"/>
                </a:solidFill>
                <a:latin typeface="DM Sans"/>
                <a:ea typeface="DM Sans"/>
                <a:cs typeface="DM Sans"/>
                <a:sym typeface="DM Sans"/>
              </a:rPr>
              <a:t>word</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buscar el parámetro en la base de datos para validar que se encuentre dentro de nuestro sistema de persistencia.</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Una vez validado, continuar con la operación que queremos.</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A sabiendas de que ésto puede repetirse una y otra vez según los endpoints que vayan utilizando el parámetro word, existe una forma de regular el uso de éste: </a:t>
            </a:r>
            <a:r>
              <a:rPr lang="es" b="1">
                <a:solidFill>
                  <a:schemeClr val="dk1"/>
                </a:solidFill>
                <a:latin typeface="DM Sans"/>
                <a:ea typeface="DM Sans"/>
                <a:cs typeface="DM Sans"/>
                <a:sym typeface="DM Sans"/>
              </a:rPr>
              <a:t>router.param</a:t>
            </a:r>
            <a:endParaRPr>
              <a:solidFill>
                <a:schemeClr val="dk1"/>
              </a:solidFill>
              <a:latin typeface="DM Sans"/>
              <a:ea typeface="DM Sans"/>
              <a:cs typeface="DM Sans"/>
              <a:sym typeface="DM Sans"/>
            </a:endParaRPr>
          </a:p>
        </p:txBody>
      </p:sp>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13"/>
          <p:cNvSpPr/>
          <p:nvPr/>
        </p:nvSpPr>
        <p:spPr>
          <a:xfrm>
            <a:off x="520767" y="18171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5" name="Google Shape;455;p113"/>
          <p:cNvSpPr txBox="1"/>
          <p:nvPr/>
        </p:nvSpPr>
        <p:spPr>
          <a:xfrm>
            <a:off x="1948367" y="369668"/>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router.param</a:t>
            </a:r>
            <a:endParaRPr sz="4667" b="1">
              <a:solidFill>
                <a:schemeClr val="lt1"/>
              </a:solidFill>
              <a:latin typeface="DM Sans"/>
              <a:ea typeface="DM Sans"/>
              <a:cs typeface="DM Sans"/>
              <a:sym typeface="DM Sans"/>
            </a:endParaRPr>
          </a:p>
        </p:txBody>
      </p:sp>
      <p:sp>
        <p:nvSpPr>
          <p:cNvPr id="456" name="Google Shape;456;p113"/>
          <p:cNvSpPr txBox="1"/>
          <p:nvPr/>
        </p:nvSpPr>
        <p:spPr>
          <a:xfrm>
            <a:off x="594567" y="1865767"/>
            <a:ext cx="110028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router.param funciona como un middleware </a:t>
            </a:r>
            <a:r>
              <a:rPr lang="es" b="1">
                <a:latin typeface="DM Sans"/>
                <a:ea typeface="DM Sans"/>
                <a:cs typeface="DM Sans"/>
                <a:sym typeface="DM Sans"/>
              </a:rPr>
              <a:t>específicamente para el parámetro matcheado</a:t>
            </a:r>
            <a:r>
              <a:rPr lang="es">
                <a:latin typeface="DM Sans"/>
                <a:ea typeface="DM Sans"/>
                <a:cs typeface="DM Sans"/>
                <a:sym typeface="DM Sans"/>
              </a:rPr>
              <a:t>, éste se manda a llamar después de los middlewares principales y tiene como función principal el generalizar las operaciones hechas con dicho parámetro. La sintaxis es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En nuestro caso particular de un parámetro word, la función será:</a:t>
            </a:r>
            <a:endParaRPr>
              <a:latin typeface="DM Sans"/>
              <a:ea typeface="DM Sans"/>
              <a:cs typeface="DM Sans"/>
              <a:sym typeface="DM Sans"/>
            </a:endParaRPr>
          </a:p>
        </p:txBody>
      </p:sp>
      <p:pic>
        <p:nvPicPr>
          <p:cNvPr id="457" name="Google Shape;457;p113"/>
          <p:cNvPicPr preferRelativeResize="0"/>
          <p:nvPr/>
        </p:nvPicPr>
        <p:blipFill>
          <a:blip r:embed="rId3">
            <a:alphaModFix/>
          </a:blip>
          <a:stretch>
            <a:fillRect/>
          </a:stretch>
        </p:blipFill>
        <p:spPr>
          <a:xfrm>
            <a:off x="952401" y="2943367"/>
            <a:ext cx="10287201" cy="1249000"/>
          </a:xfrm>
          <a:prstGeom prst="rect">
            <a:avLst/>
          </a:prstGeom>
          <a:noFill/>
          <a:ln>
            <a:noFill/>
          </a:ln>
        </p:spPr>
      </p:pic>
      <p:pic>
        <p:nvPicPr>
          <p:cNvPr id="458" name="Google Shape;458;p113"/>
          <p:cNvPicPr preferRelativeResize="0"/>
          <p:nvPr/>
        </p:nvPicPr>
        <p:blipFill>
          <a:blip r:embed="rId4">
            <a:alphaModFix/>
          </a:blip>
          <a:stretch>
            <a:fillRect/>
          </a:stretch>
        </p:blipFill>
        <p:spPr>
          <a:xfrm>
            <a:off x="2736834" y="4920785"/>
            <a:ext cx="6718300" cy="1231900"/>
          </a:xfrm>
          <a:prstGeom prst="rect">
            <a:avLst/>
          </a:prstGeom>
          <a:noFill/>
          <a:ln>
            <a:noFill/>
          </a:ln>
        </p:spPr>
      </p:pic>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14"/>
          <p:cNvSpPr txBox="1"/>
          <p:nvPr/>
        </p:nvSpPr>
        <p:spPr>
          <a:xfrm>
            <a:off x="0" y="640368"/>
            <a:ext cx="12091200" cy="1271974"/>
          </a:xfrm>
          <a:prstGeom prst="rect">
            <a:avLst/>
          </a:prstGeom>
          <a:noFill/>
          <a:ln>
            <a:noFill/>
          </a:ln>
        </p:spPr>
        <p:txBody>
          <a:bodyPr spcFirstLastPara="1" wrap="square" lIns="121900" tIns="121900" rIns="121900" bIns="121900" anchor="t" anchorCtr="0">
            <a:spAutoFit/>
          </a:bodyPr>
          <a:lstStyle/>
          <a:p>
            <a:pPr algn="ctr"/>
            <a:r>
              <a:rPr lang="es" sz="3333" b="1">
                <a:solidFill>
                  <a:schemeClr val="lt1"/>
                </a:solidFill>
                <a:latin typeface="DM Sans"/>
                <a:ea typeface="DM Sans"/>
                <a:cs typeface="DM Sans"/>
                <a:sym typeface="DM Sans"/>
              </a:rPr>
              <a:t>Simulación de uso de router.param para encontrar una palabra</a:t>
            </a:r>
            <a:endParaRPr sz="3333" b="1">
              <a:solidFill>
                <a:schemeClr val="lt1"/>
              </a:solidFill>
              <a:latin typeface="DM Sans"/>
              <a:ea typeface="DM Sans"/>
              <a:cs typeface="DM Sans"/>
              <a:sym typeface="DM Sans"/>
            </a:endParaRPr>
          </a:p>
        </p:txBody>
      </p:sp>
      <p:pic>
        <p:nvPicPr>
          <p:cNvPr id="464" name="Google Shape;464;p114"/>
          <p:cNvPicPr preferRelativeResize="0"/>
          <p:nvPr/>
        </p:nvPicPr>
        <p:blipFill>
          <a:blip r:embed="rId3">
            <a:alphaModFix/>
          </a:blip>
          <a:stretch>
            <a:fillRect/>
          </a:stretch>
        </p:blipFill>
        <p:spPr>
          <a:xfrm>
            <a:off x="1822451" y="1912767"/>
            <a:ext cx="8547100" cy="3429000"/>
          </a:xfrm>
          <a:prstGeom prst="rect">
            <a:avLst/>
          </a:prstGeom>
          <a:noFill/>
          <a:ln>
            <a:noFill/>
          </a:ln>
        </p:spPr>
      </p:pic>
      <p:sp>
        <p:nvSpPr>
          <p:cNvPr id="465" name="Google Shape;465;p114"/>
          <p:cNvSpPr txBox="1"/>
          <p:nvPr/>
        </p:nvSpPr>
        <p:spPr>
          <a:xfrm>
            <a:off x="178233" y="5993901"/>
            <a:ext cx="97616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req.word aparecerá en todos los endpoints que utilicen el parámetro: word</a:t>
            </a:r>
            <a:endParaRPr sz="2400">
              <a:latin typeface="DM Sans"/>
              <a:ea typeface="DM Sans"/>
              <a:cs typeface="DM Sans"/>
              <a:sym typeface="DM Sans"/>
            </a:endParaRPr>
          </a:p>
        </p:txBody>
      </p:sp>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grpSp>
        <p:nvGrpSpPr>
          <p:cNvPr id="470" name="Google Shape;470;p115"/>
          <p:cNvGrpSpPr/>
          <p:nvPr/>
        </p:nvGrpSpPr>
        <p:grpSpPr>
          <a:xfrm>
            <a:off x="5603408" y="1325564"/>
            <a:ext cx="985200" cy="985200"/>
            <a:chOff x="974706" y="2467173"/>
            <a:chExt cx="738900" cy="738900"/>
          </a:xfrm>
        </p:grpSpPr>
        <p:sp>
          <p:nvSpPr>
            <p:cNvPr id="471" name="Google Shape;471;p115"/>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72" name="Google Shape;472;p11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73" name="Google Shape;473;p115"/>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Router de mascotas</a:t>
            </a:r>
            <a:endParaRPr sz="5333" b="1">
              <a:solidFill>
                <a:schemeClr val="dk1"/>
              </a:solidFill>
              <a:highlight>
                <a:srgbClr val="EAFF6A"/>
              </a:highlight>
              <a:latin typeface="DM Sans"/>
              <a:ea typeface="DM Sans"/>
              <a:cs typeface="DM Sans"/>
              <a:sym typeface="DM Sans"/>
            </a:endParaRPr>
          </a:p>
        </p:txBody>
      </p:sp>
      <p:sp>
        <p:nvSpPr>
          <p:cNvPr id="474" name="Google Shape;474;p115"/>
          <p:cNvSpPr txBox="1"/>
          <p:nvPr/>
        </p:nvSpPr>
        <p:spPr>
          <a:xfrm>
            <a:off x="1316400" y="4707651"/>
            <a:ext cx="9559200" cy="1067047"/>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Individual</a:t>
            </a:r>
            <a:endParaRPr sz="2667">
              <a:solidFill>
                <a:srgbClr val="83AEFB"/>
              </a:solidFill>
              <a:latin typeface="DM Sans"/>
              <a:ea typeface="DM Sans"/>
              <a:cs typeface="DM Sans"/>
              <a:sym typeface="DM Sans"/>
            </a:endParaRPr>
          </a:p>
          <a:p>
            <a:pPr algn="ctr">
              <a:buClr>
                <a:srgbClr val="000000"/>
              </a:buClr>
              <a:buSzPts val="2000"/>
            </a:pPr>
            <a:r>
              <a:rPr lang="es" sz="2667">
                <a:solidFill>
                  <a:srgbClr val="83AEFB"/>
                </a:solidFill>
                <a:latin typeface="DM Sans"/>
                <a:ea typeface="DM Sans"/>
                <a:cs typeface="DM Sans"/>
                <a:sym typeface="DM Sans"/>
              </a:rPr>
              <a:t>Duración: 15 min</a:t>
            </a:r>
            <a:endParaRPr sz="2667" b="1">
              <a:solidFill>
                <a:srgbClr val="83AEFB"/>
              </a:solidFill>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pSp>
        <p:nvGrpSpPr>
          <p:cNvPr id="701" name="Google Shape;701;p179"/>
          <p:cNvGrpSpPr/>
          <p:nvPr/>
        </p:nvGrpSpPr>
        <p:grpSpPr>
          <a:xfrm>
            <a:off x="5603408" y="1325564"/>
            <a:ext cx="985200" cy="9852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Utilización ES6-ES9</a:t>
            </a:r>
            <a:endParaRPr sz="5333" b="1">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15-20 min</a:t>
            </a:r>
            <a:endParaRPr sz="2667" b="1">
              <a:solidFill>
                <a:srgbClr val="83AEFB"/>
              </a:solidFill>
              <a:latin typeface="DM Sans"/>
              <a:ea typeface="DM Sans"/>
              <a:cs typeface="DM Sans"/>
              <a:sym typeface="DM Sans"/>
            </a:endParaRPr>
          </a:p>
        </p:txBody>
      </p:sp>
      <p:sp>
        <p:nvSpPr>
          <p:cNvPr id="706" name="Google Shape;706;p179"/>
          <p:cNvSpPr txBox="1"/>
          <p:nvPr/>
        </p:nvSpPr>
        <p:spPr>
          <a:xfrm>
            <a:off x="1316400" y="3930051"/>
            <a:ext cx="9559200" cy="1067047"/>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Pongamos en práctica algunos de los módulos vistos en los ejemplos</a:t>
            </a:r>
            <a:endParaRPr sz="2667">
              <a:solidFill>
                <a:srgbClr val="999999"/>
              </a:solidFill>
              <a:latin typeface="DM Sans"/>
              <a:ea typeface="DM Sans"/>
              <a:cs typeface="DM Sans"/>
              <a:sym typeface="DM Sans"/>
            </a:endParaRPr>
          </a:p>
        </p:txBody>
      </p:sp>
    </p:spTree>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116"/>
          <p:cNvGrpSpPr/>
          <p:nvPr/>
        </p:nvGrpSpPr>
        <p:grpSpPr>
          <a:xfrm>
            <a:off x="609796" y="624398"/>
            <a:ext cx="574765" cy="574765"/>
            <a:chOff x="974706" y="2467173"/>
            <a:chExt cx="738900" cy="738900"/>
          </a:xfrm>
        </p:grpSpPr>
        <p:sp>
          <p:nvSpPr>
            <p:cNvPr id="480" name="Google Shape;480;p11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81" name="Google Shape;481;p11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82" name="Google Shape;482;p116"/>
          <p:cNvSpPr txBox="1"/>
          <p:nvPr/>
        </p:nvSpPr>
        <p:spPr>
          <a:xfrm>
            <a:off x="782900" y="1238234"/>
            <a:ext cx="10676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Router de mascotas</a:t>
            </a:r>
            <a:endParaRPr sz="5333" b="1">
              <a:solidFill>
                <a:schemeClr val="dk1"/>
              </a:solidFill>
              <a:latin typeface="DM Sans"/>
              <a:ea typeface="DM Sans"/>
              <a:cs typeface="DM Sans"/>
              <a:sym typeface="DM Sans"/>
            </a:endParaRPr>
          </a:p>
        </p:txBody>
      </p:sp>
      <p:pic>
        <p:nvPicPr>
          <p:cNvPr id="483" name="Google Shape;483;p116"/>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484" name="Google Shape;484;p116"/>
          <p:cNvSpPr txBox="1"/>
          <p:nvPr/>
        </p:nvSpPr>
        <p:spPr>
          <a:xfrm>
            <a:off x="765967" y="2145034"/>
            <a:ext cx="11183600" cy="440116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Desarrollar un sistema sencillo de express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Crear un router para manejo de mascotas en una ruta base ‘/api/pets’, éste gestionará diferentes mascotas en un arreglo como persistencia. Posteriormente, desarrollar los siguientes endpoints: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POST (‘/’): deberá insertar una nueva mascota. El formato de cada mascota será {name:String, specie: String}</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GET(‘/:pet’): Deberá traer la mascota con el nombre indicado. </a:t>
            </a:r>
            <a:r>
              <a:rPr lang="es">
                <a:solidFill>
                  <a:schemeClr val="dk1"/>
                </a:solidFill>
                <a:latin typeface="DM Sans"/>
                <a:ea typeface="DM Sans"/>
                <a:cs typeface="DM Sans"/>
                <a:sym typeface="DM Sans"/>
              </a:rPr>
              <a:t>Utilizar una expresión regular para que sólo se puedan recibir letras e incluso espacios (recuerda cómo se lee un espacio a nivel URL). No debe permitir números.</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PUT (‘/:pet’): Deberá traer la mascota y añadirle un campo “adopted:true” a dicha mascota en caso de existir. </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Generar además un router.param que permita acceder de manera directa a la mascota, colocándola en </a:t>
            </a:r>
            <a:r>
              <a:rPr lang="es" b="1">
                <a:solidFill>
                  <a:schemeClr val="dk1"/>
                </a:solidFill>
                <a:latin typeface="DM Sans"/>
                <a:ea typeface="DM Sans"/>
                <a:cs typeface="DM Sans"/>
                <a:sym typeface="DM Sans"/>
              </a:rPr>
              <a:t>req.pet</a:t>
            </a:r>
            <a:endParaRPr>
              <a:solidFill>
                <a:schemeClr val="dk1"/>
              </a:solidFill>
              <a:latin typeface="DM Sans"/>
              <a:ea typeface="DM Sans"/>
              <a:cs typeface="DM Sans"/>
              <a:sym typeface="DM Sans"/>
            </a:endParaRPr>
          </a:p>
        </p:txBody>
      </p:sp>
      <p:sp>
        <p:nvSpPr>
          <p:cNvPr id="485" name="Google Shape;485;p116"/>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17"/>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Creando un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custom router</a:t>
            </a:r>
            <a:endParaRPr sz="5333" b="1">
              <a:solidFill>
                <a:srgbClr val="EA90FF"/>
              </a:solidFill>
              <a:latin typeface="DM Sans"/>
              <a:ea typeface="DM Sans"/>
              <a:cs typeface="DM Sans"/>
              <a:sym typeface="DM Sans"/>
            </a:endParaRPr>
          </a:p>
        </p:txBody>
      </p:sp>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18"/>
          <p:cNvSpPr txBox="1"/>
          <p:nvPr/>
        </p:nvSpPr>
        <p:spPr>
          <a:xfrm>
            <a:off x="616967" y="804701"/>
            <a:ext cx="10382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El router no es tan simple como parece</a:t>
            </a:r>
            <a:endParaRPr sz="5333" b="1">
              <a:solidFill>
                <a:schemeClr val="dk1"/>
              </a:solidFill>
              <a:latin typeface="DM Sans"/>
              <a:ea typeface="DM Sans"/>
              <a:cs typeface="DM Sans"/>
              <a:sym typeface="DM Sans"/>
            </a:endParaRPr>
          </a:p>
        </p:txBody>
      </p:sp>
      <p:sp>
        <p:nvSpPr>
          <p:cNvPr id="496" name="Google Shape;496;p118"/>
          <p:cNvSpPr txBox="1"/>
          <p:nvPr/>
        </p:nvSpPr>
        <p:spPr>
          <a:xfrm>
            <a:off x="480933" y="1886200"/>
            <a:ext cx="7077600" cy="512857"/>
          </a:xfrm>
          <a:prstGeom prst="rect">
            <a:avLst/>
          </a:prstGeom>
          <a:noFill/>
          <a:ln>
            <a:noFill/>
          </a:ln>
        </p:spPr>
        <p:txBody>
          <a:bodyPr spcFirstLastPara="1" wrap="square" lIns="121900" tIns="121900" rIns="121900" bIns="121900" anchor="t" anchorCtr="0">
            <a:spAutoFit/>
          </a:bodyPr>
          <a:lstStyle/>
          <a:p>
            <a:endParaRPr sz="1733" b="1">
              <a:latin typeface="DM Sans"/>
              <a:ea typeface="DM Sans"/>
              <a:cs typeface="DM Sans"/>
              <a:sym typeface="DM Sans"/>
            </a:endParaRPr>
          </a:p>
        </p:txBody>
      </p:sp>
      <p:sp>
        <p:nvSpPr>
          <p:cNvPr id="497" name="Google Shape;497;p118"/>
          <p:cNvSpPr txBox="1"/>
          <p:nvPr/>
        </p:nvSpPr>
        <p:spPr>
          <a:xfrm>
            <a:off x="624617" y="2779367"/>
            <a:ext cx="54636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Hemos realizado innumerables veces el router de Express para poder conectar los endpoints que necesitamos, sin embargo, hay algunas limitantes en la escalabilidad y limpieza de nuestro código con las implementaciones de router que se tienen actualmente. </a:t>
            </a:r>
            <a:endParaRPr>
              <a:latin typeface="DM Sans"/>
              <a:ea typeface="DM Sans"/>
              <a:cs typeface="DM Sans"/>
              <a:sym typeface="DM Sans"/>
            </a:endParaRPr>
          </a:p>
          <a:p>
            <a:endParaRPr>
              <a:latin typeface="DM Sans"/>
              <a:ea typeface="DM Sans"/>
              <a:cs typeface="DM Sans"/>
              <a:sym typeface="DM Sans"/>
            </a:endParaRPr>
          </a:p>
          <a:p>
            <a:r>
              <a:rPr lang="es" b="1">
                <a:latin typeface="DM Sans"/>
                <a:ea typeface="DM Sans"/>
                <a:cs typeface="DM Sans"/>
                <a:sym typeface="DM Sans"/>
              </a:rPr>
              <a:t>¿Por qué customizar un router que ya existe?</a:t>
            </a:r>
            <a:endParaRPr b="1">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sp>
        <p:nvSpPr>
          <p:cNvPr id="498" name="Google Shape;498;p118"/>
          <p:cNvSpPr txBox="1"/>
          <p:nvPr/>
        </p:nvSpPr>
        <p:spPr>
          <a:xfrm>
            <a:off x="6168984" y="2817867"/>
            <a:ext cx="5398400" cy="2462172"/>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Conforme nuestra aplicación crece y el equipo de desarrollo crece, es importante que las implementaciones que hagamos sean lo más normalizadas posibles, así también como lo más ajustado a las necesidades de nuestra empresa.</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highlight>
                  <a:srgbClr val="EAFF6A"/>
                </a:highlight>
                <a:latin typeface="DM Sans"/>
                <a:ea typeface="DM Sans"/>
                <a:cs typeface="DM Sans"/>
                <a:sym typeface="DM Sans"/>
              </a:rPr>
              <a:t>Crearemos nuestro propio router a partir del router de Express.</a:t>
            </a:r>
            <a:endParaRPr>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19"/>
          <p:cNvSpPr txBox="1"/>
          <p:nvPr/>
        </p:nvSpPr>
        <p:spPr>
          <a:xfrm>
            <a:off x="586733" y="2356267"/>
            <a:ext cx="6224400" cy="3570168"/>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solidFill>
                  <a:schemeClr val="dk1"/>
                </a:solidFill>
                <a:highlight>
                  <a:srgbClr val="EAFF6A"/>
                </a:highlight>
                <a:latin typeface="DM Sans"/>
                <a:ea typeface="DM Sans"/>
                <a:cs typeface="DM Sans"/>
                <a:sym typeface="DM Sans"/>
              </a:rPr>
              <a:t>Manejo sistematizado de respuestas: </a:t>
            </a:r>
            <a:r>
              <a:rPr lang="es">
                <a:solidFill>
                  <a:schemeClr val="dk1"/>
                </a:solidFill>
                <a:latin typeface="DM Sans"/>
                <a:ea typeface="DM Sans"/>
                <a:cs typeface="DM Sans"/>
                <a:sym typeface="DM Sans"/>
              </a:rPr>
              <a:t>Si un desarrollador nuevo llegara a tu equipo, ¿cómo explicas el formato específico que tiene que responder cada operación?</a:t>
            </a:r>
            <a:endParaRPr>
              <a:solidFill>
                <a:schemeClr val="dk1"/>
              </a:solidFill>
              <a:latin typeface="DM Sans"/>
              <a:ea typeface="DM Sans"/>
              <a:cs typeface="DM Sans"/>
              <a:sym typeface="DM Sans"/>
            </a:endParaRPr>
          </a:p>
          <a:p>
            <a:pPr marL="609585"/>
            <a:r>
              <a:rPr lang="es">
                <a:solidFill>
                  <a:schemeClr val="dk1"/>
                </a:solidFill>
                <a:latin typeface="DM Sans"/>
                <a:ea typeface="DM Sans"/>
                <a:cs typeface="DM Sans"/>
                <a:sym typeface="DM Sans"/>
              </a:rPr>
              <a:t>Customizar el router permitirá crear “respuestas predefinidas” en el objeto </a:t>
            </a:r>
            <a:r>
              <a:rPr lang="es" b="1">
                <a:solidFill>
                  <a:schemeClr val="dk1"/>
                </a:solidFill>
                <a:latin typeface="DM Sans"/>
                <a:ea typeface="DM Sans"/>
                <a:cs typeface="DM Sans"/>
                <a:sym typeface="DM Sans"/>
              </a:rPr>
              <a:t>res</a:t>
            </a:r>
            <a:r>
              <a:rPr lang="es">
                <a:solidFill>
                  <a:schemeClr val="dk1"/>
                </a:solidFill>
                <a:latin typeface="DM Sans"/>
                <a:ea typeface="DM Sans"/>
                <a:cs typeface="DM Sans"/>
                <a:sym typeface="DM Sans"/>
              </a:rPr>
              <a:t>, con el fin de que el equipo pueda utilizarlo sin preocupación de utilizar mal algún formato.</a:t>
            </a:r>
            <a:endParaRPr>
              <a:solidFill>
                <a:schemeClr val="dk1"/>
              </a:solidFill>
              <a:latin typeface="DM Sans"/>
              <a:ea typeface="DM Sans"/>
              <a:cs typeface="DM Sans"/>
              <a:sym typeface="DM Sans"/>
            </a:endParaRPr>
          </a:p>
          <a:p>
            <a:pPr marL="609585"/>
            <a:r>
              <a:rPr lang="es">
                <a:solidFill>
                  <a:schemeClr val="dk1"/>
                </a:solidFill>
                <a:latin typeface="DM Sans"/>
                <a:ea typeface="DM Sans"/>
                <a:cs typeface="DM Sans"/>
                <a:sym typeface="DM Sans"/>
              </a:rPr>
              <a:t>Podemos abstraer el res.send() habitual y convertirlo en respuestas más intuitivas como res.sendSuccessMessage, res.sendError, res.sendSuccessPayload, etc.</a:t>
            </a:r>
            <a:endParaRPr sz="1533">
              <a:solidFill>
                <a:schemeClr val="dk1"/>
              </a:solidFill>
              <a:latin typeface="DM Sans"/>
              <a:ea typeface="DM Sans"/>
              <a:cs typeface="DM Sans"/>
              <a:sym typeface="DM Sans"/>
            </a:endParaRPr>
          </a:p>
        </p:txBody>
      </p:sp>
      <p:sp>
        <p:nvSpPr>
          <p:cNvPr id="504" name="Google Shape;504;p119"/>
          <p:cNvSpPr txBox="1"/>
          <p:nvPr/>
        </p:nvSpPr>
        <p:spPr>
          <a:xfrm>
            <a:off x="669633" y="1012834"/>
            <a:ext cx="1158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Ventajas de un custom Router</a:t>
            </a:r>
            <a:endParaRPr sz="5333" b="1">
              <a:solidFill>
                <a:schemeClr val="dk1"/>
              </a:solidFill>
              <a:latin typeface="DM Sans"/>
              <a:ea typeface="DM Sans"/>
              <a:cs typeface="DM Sans"/>
              <a:sym typeface="DM Sans"/>
            </a:endParaRPr>
          </a:p>
        </p:txBody>
      </p:sp>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0"/>
          <p:cNvSpPr txBox="1"/>
          <p:nvPr/>
        </p:nvSpPr>
        <p:spPr>
          <a:xfrm>
            <a:off x="669633" y="1012834"/>
            <a:ext cx="1158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Ventajas de un custom Router</a:t>
            </a:r>
            <a:endParaRPr sz="5333" b="1">
              <a:solidFill>
                <a:schemeClr val="dk1"/>
              </a:solidFill>
              <a:latin typeface="DM Sans"/>
              <a:ea typeface="DM Sans"/>
              <a:cs typeface="DM Sans"/>
              <a:sym typeface="DM Sans"/>
            </a:endParaRPr>
          </a:p>
        </p:txBody>
      </p:sp>
      <p:sp>
        <p:nvSpPr>
          <p:cNvPr id="510" name="Google Shape;510;p120"/>
          <p:cNvSpPr txBox="1"/>
          <p:nvPr/>
        </p:nvSpPr>
        <p:spPr>
          <a:xfrm>
            <a:off x="669633" y="2499667"/>
            <a:ext cx="6059600" cy="3570168"/>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chemeClr val="dk1"/>
                </a:solidFill>
                <a:highlight>
                  <a:srgbClr val="EAFF6A"/>
                </a:highlight>
                <a:latin typeface="DM Sans"/>
                <a:ea typeface="DM Sans"/>
                <a:cs typeface="DM Sans"/>
                <a:sym typeface="DM Sans"/>
              </a:rPr>
              <a:t>Gestión de middlewares interiorizada: </a:t>
            </a:r>
            <a:r>
              <a:rPr lang="es">
                <a:solidFill>
                  <a:schemeClr val="dk1"/>
                </a:solidFill>
                <a:latin typeface="DM Sans"/>
                <a:ea typeface="DM Sans"/>
                <a:cs typeface="DM Sans"/>
                <a:sym typeface="DM Sans"/>
              </a:rPr>
              <a:t>Cuando hacemos un app.use(middleware), estamos colocando un middleware para todos nuestros endpoints, ¿Pero si necesitamos que cada endpoint tenga un input dinámico para procesar dicho middleware? Es entonces cuando tenemos que crear middlewares a nivel router, y llenar nuestros endpoints con middlewares escritos explícitamente para colocar sus inputs. </a:t>
            </a:r>
            <a:endParaRPr>
              <a:solidFill>
                <a:schemeClr val="dk1"/>
              </a:solidFill>
              <a:latin typeface="DM Sans"/>
              <a:ea typeface="DM Sans"/>
              <a:cs typeface="DM Sans"/>
              <a:sym typeface="DM Sans"/>
            </a:endParaRPr>
          </a:p>
          <a:p>
            <a:pPr marL="609585"/>
            <a:r>
              <a:rPr lang="es">
                <a:solidFill>
                  <a:schemeClr val="dk1"/>
                </a:solidFill>
                <a:latin typeface="DM Sans"/>
                <a:ea typeface="DM Sans"/>
                <a:cs typeface="DM Sans"/>
                <a:sym typeface="DM Sans"/>
              </a:rPr>
              <a:t>Customizar el router permitirá dinamizar el middleware generalizado como si fuera un parámetro más del endpoint.</a:t>
            </a:r>
            <a:endParaRPr sz="1667">
              <a:solidFill>
                <a:schemeClr val="dk1"/>
              </a:solidFill>
              <a:latin typeface="DM Sans"/>
              <a:ea typeface="DM Sans"/>
              <a:cs typeface="DM Sans"/>
              <a:sym typeface="DM Sans"/>
            </a:endParaRPr>
          </a:p>
        </p:txBody>
      </p:sp>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121"/>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Proceso de creación</a:t>
            </a:r>
            <a:endParaRPr sz="5333" b="1">
              <a:solidFill>
                <a:schemeClr val="dk1"/>
              </a:solidFill>
              <a:latin typeface="DM Sans"/>
              <a:ea typeface="DM Sans"/>
              <a:cs typeface="DM Sans"/>
              <a:sym typeface="DM Sans"/>
            </a:endParaRPr>
          </a:p>
        </p:txBody>
      </p:sp>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22"/>
          <p:cNvSpPr txBox="1"/>
          <p:nvPr/>
        </p:nvSpPr>
        <p:spPr>
          <a:xfrm>
            <a:off x="2119367" y="798301"/>
            <a:ext cx="8204000" cy="1354176"/>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Primero, definir en nuestra carpeta routes una clase router.js. Ésta contendrá la clase principal de todo nuestro router.</a:t>
            </a:r>
            <a:endParaRPr b="1">
              <a:solidFill>
                <a:schemeClr val="lt1"/>
              </a:solidFill>
              <a:latin typeface="DM Sans"/>
              <a:ea typeface="DM Sans"/>
              <a:cs typeface="DM Sans"/>
              <a:sym typeface="DM Sans"/>
            </a:endParaRPr>
          </a:p>
          <a:p>
            <a:endParaRPr b="1">
              <a:solidFill>
                <a:schemeClr val="lt1"/>
              </a:solidFill>
              <a:latin typeface="DM Sans"/>
              <a:ea typeface="DM Sans"/>
              <a:cs typeface="DM Sans"/>
              <a:sym typeface="DM Sans"/>
            </a:endParaRPr>
          </a:p>
          <a:p>
            <a:r>
              <a:rPr lang="es" b="1">
                <a:solidFill>
                  <a:schemeClr val="lt1"/>
                </a:solidFill>
                <a:latin typeface="DM Sans"/>
                <a:ea typeface="DM Sans"/>
                <a:cs typeface="DM Sans"/>
                <a:sym typeface="DM Sans"/>
              </a:rPr>
              <a:t>Éste tendrá como propiedad interna el router de express inicializado.</a:t>
            </a:r>
            <a:endParaRPr b="1">
              <a:solidFill>
                <a:schemeClr val="lt1"/>
              </a:solidFill>
              <a:latin typeface="DM Sans"/>
              <a:ea typeface="DM Sans"/>
              <a:cs typeface="DM Sans"/>
              <a:sym typeface="DM Sans"/>
            </a:endParaRPr>
          </a:p>
        </p:txBody>
      </p:sp>
      <p:grpSp>
        <p:nvGrpSpPr>
          <p:cNvPr id="521" name="Google Shape;521;p122"/>
          <p:cNvGrpSpPr/>
          <p:nvPr/>
        </p:nvGrpSpPr>
        <p:grpSpPr>
          <a:xfrm>
            <a:off x="203191" y="171799"/>
            <a:ext cx="574765" cy="574765"/>
            <a:chOff x="7605951" y="217673"/>
            <a:chExt cx="738900" cy="738900"/>
          </a:xfrm>
        </p:grpSpPr>
        <p:sp>
          <p:nvSpPr>
            <p:cNvPr id="522" name="Google Shape;522;p12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23" name="Google Shape;523;p122"/>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24" name="Google Shape;524;p122"/>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pic>
        <p:nvPicPr>
          <p:cNvPr id="525" name="Google Shape;525;p122"/>
          <p:cNvPicPr preferRelativeResize="0"/>
          <p:nvPr/>
        </p:nvPicPr>
        <p:blipFill>
          <a:blip r:embed="rId4">
            <a:alphaModFix/>
          </a:blip>
          <a:stretch>
            <a:fillRect/>
          </a:stretch>
        </p:blipFill>
        <p:spPr>
          <a:xfrm>
            <a:off x="2881800" y="2474568"/>
            <a:ext cx="6428403" cy="4102233"/>
          </a:xfrm>
          <a:prstGeom prst="rect">
            <a:avLst/>
          </a:prstGeom>
          <a:noFill/>
          <a:ln>
            <a:noFill/>
          </a:ln>
        </p:spPr>
      </p:pic>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23"/>
          <p:cNvSpPr txBox="1"/>
          <p:nvPr/>
        </p:nvSpPr>
        <p:spPr>
          <a:xfrm>
            <a:off x="1572433" y="1176567"/>
            <a:ext cx="9685200" cy="800179"/>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Ahora, necesitamos una función que procese todas las funciones internas del router (middlewares y el callback principal). Lo llamaremos “applyCallbacks”</a:t>
            </a:r>
            <a:endParaRPr b="1">
              <a:solidFill>
                <a:schemeClr val="lt1"/>
              </a:solidFill>
              <a:latin typeface="DM Sans"/>
              <a:ea typeface="DM Sans"/>
              <a:cs typeface="DM Sans"/>
              <a:sym typeface="DM Sans"/>
            </a:endParaRPr>
          </a:p>
        </p:txBody>
      </p:sp>
      <p:grpSp>
        <p:nvGrpSpPr>
          <p:cNvPr id="531" name="Google Shape;531;p123"/>
          <p:cNvGrpSpPr/>
          <p:nvPr/>
        </p:nvGrpSpPr>
        <p:grpSpPr>
          <a:xfrm>
            <a:off x="203191" y="171799"/>
            <a:ext cx="574765" cy="574765"/>
            <a:chOff x="7605951" y="217673"/>
            <a:chExt cx="738900" cy="738900"/>
          </a:xfrm>
        </p:grpSpPr>
        <p:sp>
          <p:nvSpPr>
            <p:cNvPr id="532" name="Google Shape;532;p12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33" name="Google Shape;533;p12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34" name="Google Shape;534;p123"/>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pic>
        <p:nvPicPr>
          <p:cNvPr id="535" name="Google Shape;535;p123"/>
          <p:cNvPicPr preferRelativeResize="0"/>
          <p:nvPr/>
        </p:nvPicPr>
        <p:blipFill>
          <a:blip r:embed="rId4">
            <a:alphaModFix/>
          </a:blip>
          <a:stretch>
            <a:fillRect/>
          </a:stretch>
        </p:blipFill>
        <p:spPr>
          <a:xfrm>
            <a:off x="2262700" y="2397434"/>
            <a:ext cx="7666600" cy="4102233"/>
          </a:xfrm>
          <a:prstGeom prst="rect">
            <a:avLst/>
          </a:prstGeom>
          <a:noFill/>
          <a:ln>
            <a:noFill/>
          </a:ln>
        </p:spPr>
      </p:pic>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124"/>
          <p:cNvPicPr preferRelativeResize="0"/>
          <p:nvPr/>
        </p:nvPicPr>
        <p:blipFill>
          <a:blip r:embed="rId3">
            <a:alphaModFix/>
          </a:blip>
          <a:stretch>
            <a:fillRect/>
          </a:stretch>
        </p:blipFill>
        <p:spPr>
          <a:xfrm>
            <a:off x="806434" y="1672167"/>
            <a:ext cx="10328599" cy="4348333"/>
          </a:xfrm>
          <a:prstGeom prst="rect">
            <a:avLst/>
          </a:prstGeom>
          <a:noFill/>
          <a:ln>
            <a:noFill/>
          </a:ln>
        </p:spPr>
      </p:pic>
      <p:grpSp>
        <p:nvGrpSpPr>
          <p:cNvPr id="541" name="Google Shape;541;p124"/>
          <p:cNvGrpSpPr/>
          <p:nvPr/>
        </p:nvGrpSpPr>
        <p:grpSpPr>
          <a:xfrm>
            <a:off x="154224" y="98332"/>
            <a:ext cx="574765" cy="574765"/>
            <a:chOff x="7605951" y="217673"/>
            <a:chExt cx="738900" cy="738900"/>
          </a:xfrm>
        </p:grpSpPr>
        <p:sp>
          <p:nvSpPr>
            <p:cNvPr id="542" name="Google Shape;542;p12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43" name="Google Shape;543;p124"/>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44" name="Google Shape;544;p124"/>
          <p:cNvSpPr txBox="1"/>
          <p:nvPr/>
        </p:nvSpPr>
        <p:spPr>
          <a:xfrm>
            <a:off x="784667" y="98301"/>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sp>
        <p:nvSpPr>
          <p:cNvPr id="545" name="Google Shape;545;p124"/>
          <p:cNvSpPr txBox="1"/>
          <p:nvPr/>
        </p:nvSpPr>
        <p:spPr>
          <a:xfrm>
            <a:off x="1344533" y="871767"/>
            <a:ext cx="9252400" cy="800179"/>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Para poder crear un router específico, lo crearemos como una clase también, ésta  heredada de la clase genérica “Router”.  </a:t>
            </a:r>
            <a:endParaRPr b="1">
              <a:solidFill>
                <a:schemeClr val="lt1"/>
              </a:solidFill>
              <a:latin typeface="DM Sans"/>
              <a:ea typeface="DM Sans"/>
              <a:cs typeface="DM Sans"/>
              <a:sym typeface="DM Sans"/>
            </a:endParaRPr>
          </a:p>
        </p:txBody>
      </p:sp>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125"/>
          <p:cNvPicPr preferRelativeResize="0"/>
          <p:nvPr/>
        </p:nvPicPr>
        <p:blipFill>
          <a:blip r:embed="rId3">
            <a:alphaModFix/>
          </a:blip>
          <a:stretch>
            <a:fillRect/>
          </a:stretch>
        </p:blipFill>
        <p:spPr>
          <a:xfrm>
            <a:off x="989800" y="2401800"/>
            <a:ext cx="10212400" cy="3462000"/>
          </a:xfrm>
          <a:prstGeom prst="rect">
            <a:avLst/>
          </a:prstGeom>
          <a:noFill/>
          <a:ln>
            <a:noFill/>
          </a:ln>
        </p:spPr>
      </p:pic>
      <p:grpSp>
        <p:nvGrpSpPr>
          <p:cNvPr id="551" name="Google Shape;551;p125"/>
          <p:cNvGrpSpPr/>
          <p:nvPr/>
        </p:nvGrpSpPr>
        <p:grpSpPr>
          <a:xfrm>
            <a:off x="154224" y="98332"/>
            <a:ext cx="574765" cy="574765"/>
            <a:chOff x="7605951" y="217673"/>
            <a:chExt cx="738900" cy="738900"/>
          </a:xfrm>
        </p:grpSpPr>
        <p:sp>
          <p:nvSpPr>
            <p:cNvPr id="552" name="Google Shape;552;p12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53" name="Google Shape;553;p125"/>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54" name="Google Shape;554;p125"/>
          <p:cNvSpPr txBox="1"/>
          <p:nvPr/>
        </p:nvSpPr>
        <p:spPr>
          <a:xfrm>
            <a:off x="784667" y="98301"/>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sp>
        <p:nvSpPr>
          <p:cNvPr id="555" name="Google Shape;555;p125"/>
          <p:cNvSpPr txBox="1"/>
          <p:nvPr/>
        </p:nvSpPr>
        <p:spPr>
          <a:xfrm>
            <a:off x="1640800" y="673101"/>
            <a:ext cx="9366400" cy="1631175"/>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¿Cómo conectamos app con este “nuevo” Router? utilizaremos el middleware de router habitual, sólo que requeriremos instanciar antes el Router. </a:t>
            </a:r>
            <a:endParaRPr b="1">
              <a:solidFill>
                <a:schemeClr val="lt1"/>
              </a:solidFill>
              <a:latin typeface="DM Sans"/>
              <a:ea typeface="DM Sans"/>
              <a:cs typeface="DM Sans"/>
              <a:sym typeface="DM Sans"/>
            </a:endParaRPr>
          </a:p>
          <a:p>
            <a:endParaRPr b="1">
              <a:solidFill>
                <a:schemeClr val="lt1"/>
              </a:solidFill>
              <a:latin typeface="DM Sans"/>
              <a:ea typeface="DM Sans"/>
              <a:cs typeface="DM Sans"/>
              <a:sym typeface="DM Sans"/>
            </a:endParaRPr>
          </a:p>
          <a:p>
            <a:r>
              <a:rPr lang="es" b="1">
                <a:solidFill>
                  <a:schemeClr val="lt1"/>
                </a:solidFill>
                <a:latin typeface="DM Sans"/>
                <a:ea typeface="DM Sans"/>
                <a:cs typeface="DM Sans"/>
                <a:sym typeface="DM Sans"/>
              </a:rPr>
              <a:t>El método getRouter() hará que Express pueda acceder directamente al router de su librería interna. </a:t>
            </a:r>
            <a:endParaRPr b="1">
              <a:solidFill>
                <a:schemeClr val="lt1"/>
              </a:solidFill>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80"/>
          <p:cNvGrpSpPr/>
          <p:nvPr/>
        </p:nvGrpSpPr>
        <p:grpSpPr>
          <a:xfrm>
            <a:off x="609796" y="624398"/>
            <a:ext cx="574765" cy="574765"/>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668600" y="1442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Utilización ES6-ES9</a:t>
            </a:r>
            <a:endParaRPr sz="5333" b="1">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16" name="Google Shape;716;p180"/>
          <p:cNvSpPr txBox="1"/>
          <p:nvPr/>
        </p:nvSpPr>
        <p:spPr>
          <a:xfrm>
            <a:off x="668600" y="2886167"/>
            <a:ext cx="110120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Descripción de la actividad. </a:t>
            </a:r>
            <a:endParaRPr b="1">
              <a:solidFill>
                <a:srgbClr val="000000"/>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Dados los objetos indicados en la siguiente diapositiva: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Realizar una lista nueva  (array) que contenga todos los tipos de productos (no cantidades), consejo: utilizar </a:t>
            </a:r>
            <a:r>
              <a:rPr lang="es" b="1">
                <a:latin typeface="DM Sans"/>
                <a:ea typeface="DM Sans"/>
                <a:cs typeface="DM Sans"/>
                <a:sym typeface="DM Sans"/>
              </a:rPr>
              <a:t>Object.keys</a:t>
            </a:r>
            <a:r>
              <a:rPr lang="es">
                <a:latin typeface="DM Sans"/>
                <a:ea typeface="DM Sans"/>
                <a:cs typeface="DM Sans"/>
                <a:sym typeface="DM Sans"/>
              </a:rPr>
              <a:t> y </a:t>
            </a:r>
            <a:r>
              <a:rPr lang="es" b="1">
                <a:latin typeface="DM Sans"/>
                <a:ea typeface="DM Sans"/>
                <a:cs typeface="DM Sans"/>
                <a:sym typeface="DM Sans"/>
              </a:rPr>
              <a:t>Array.includes. </a:t>
            </a:r>
            <a:r>
              <a:rPr lang="es">
                <a:latin typeface="DM Sans"/>
                <a:ea typeface="DM Sans"/>
                <a:cs typeface="DM Sans"/>
                <a:sym typeface="DM Sans"/>
              </a:rPr>
              <a:t>Mostrar el array por consola.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Posteriormente, obtener el total de productos vendidos por todos los objetos (utilizar </a:t>
            </a:r>
            <a:r>
              <a:rPr lang="es" b="1">
                <a:latin typeface="DM Sans"/>
                <a:ea typeface="DM Sans"/>
                <a:cs typeface="DM Sans"/>
                <a:sym typeface="DM Sans"/>
              </a:rPr>
              <a:t>Object.values)</a:t>
            </a:r>
            <a:endParaRPr b="1">
              <a:latin typeface="DM Sans"/>
              <a:ea typeface="DM Sans"/>
              <a:cs typeface="DM Sans"/>
              <a:sym typeface="DM Sans"/>
            </a:endParaRPr>
          </a:p>
        </p:txBody>
      </p:sp>
      <p:sp>
        <p:nvSpPr>
          <p:cNvPr id="717" name="Google Shape;717;p180"/>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26"/>
          <p:cNvSpPr txBox="1"/>
          <p:nvPr/>
        </p:nvSpPr>
        <p:spPr>
          <a:xfrm>
            <a:off x="1213933" y="1407267"/>
            <a:ext cx="9644000" cy="800179"/>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Si hacemos todo correctamente, podremos inicializar nuestro servidor como siempre lo hemos hecho, al visitar la ruta, el router se encargará de todo.</a:t>
            </a:r>
            <a:endParaRPr b="1">
              <a:solidFill>
                <a:schemeClr val="lt1"/>
              </a:solidFill>
              <a:latin typeface="DM Sans"/>
              <a:ea typeface="DM Sans"/>
              <a:cs typeface="DM Sans"/>
              <a:sym typeface="DM Sans"/>
            </a:endParaRPr>
          </a:p>
        </p:txBody>
      </p:sp>
      <p:pic>
        <p:nvPicPr>
          <p:cNvPr id="561" name="Google Shape;561;p126"/>
          <p:cNvPicPr preferRelativeResize="0"/>
          <p:nvPr/>
        </p:nvPicPr>
        <p:blipFill>
          <a:blip r:embed="rId3">
            <a:alphaModFix/>
          </a:blip>
          <a:stretch>
            <a:fillRect/>
          </a:stretch>
        </p:blipFill>
        <p:spPr>
          <a:xfrm>
            <a:off x="1834851" y="3882300"/>
            <a:ext cx="7679300" cy="1731067"/>
          </a:xfrm>
          <a:prstGeom prst="rect">
            <a:avLst/>
          </a:prstGeom>
          <a:noFill/>
          <a:ln>
            <a:noFill/>
          </a:ln>
        </p:spPr>
      </p:pic>
      <p:grpSp>
        <p:nvGrpSpPr>
          <p:cNvPr id="562" name="Google Shape;562;p126"/>
          <p:cNvGrpSpPr/>
          <p:nvPr/>
        </p:nvGrpSpPr>
        <p:grpSpPr>
          <a:xfrm>
            <a:off x="314691" y="228966"/>
            <a:ext cx="574765" cy="574765"/>
            <a:chOff x="7605951" y="217673"/>
            <a:chExt cx="738900" cy="738900"/>
          </a:xfrm>
        </p:grpSpPr>
        <p:sp>
          <p:nvSpPr>
            <p:cNvPr id="563" name="Google Shape;563;p12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64" name="Google Shape;564;p126"/>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65" name="Google Shape;565;p126"/>
          <p:cNvSpPr txBox="1"/>
          <p:nvPr/>
        </p:nvSpPr>
        <p:spPr>
          <a:xfrm>
            <a:off x="945133" y="228934"/>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pSp>
        <p:nvGrpSpPr>
          <p:cNvPr id="570" name="Google Shape;570;p127"/>
          <p:cNvGrpSpPr/>
          <p:nvPr/>
        </p:nvGrpSpPr>
        <p:grpSpPr>
          <a:xfrm>
            <a:off x="631162" y="825911"/>
            <a:ext cx="985207" cy="985207"/>
            <a:chOff x="575612" y="1950748"/>
            <a:chExt cx="431100" cy="431100"/>
          </a:xfrm>
        </p:grpSpPr>
        <p:sp>
          <p:nvSpPr>
            <p:cNvPr id="571" name="Google Shape;571;p127"/>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72" name="Google Shape;572;p127"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573" name="Google Shape;573;p127"/>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574" name="Google Shape;574;p127"/>
          <p:cNvSpPr txBox="1"/>
          <p:nvPr/>
        </p:nvSpPr>
        <p:spPr>
          <a:xfrm>
            <a:off x="381967" y="2168133"/>
            <a:ext cx="112996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¿Y ahora? La estructura de un router customizado no parece ser la gran cosa mostrada así. </a:t>
            </a: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¿Qué utilidad adicional podríamos sumar a esto?</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¡Tomate un momento para pensarlo!</a:t>
            </a:r>
            <a:endParaRPr sz="3333">
              <a:solidFill>
                <a:srgbClr val="B7B7B7"/>
              </a:solidFill>
              <a:latin typeface="DM Sans"/>
              <a:ea typeface="DM Sans"/>
              <a:cs typeface="DM Sans"/>
              <a:sym typeface="DM Sans"/>
            </a:endParaRPr>
          </a:p>
        </p:txBody>
      </p:sp>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28"/>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80" name="Google Shape;580;p128"/>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29"/>
          <p:cNvSpPr txBox="1"/>
          <p:nvPr/>
        </p:nvSpPr>
        <p:spPr>
          <a:xfrm>
            <a:off x="934600" y="2567001"/>
            <a:ext cx="103228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Aprovechando al máximo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chemeClr val="accent5"/>
                </a:solidFill>
                <a:latin typeface="DM Sans"/>
                <a:ea typeface="DM Sans"/>
                <a:cs typeface="DM Sans"/>
                <a:sym typeface="DM Sans"/>
              </a:rPr>
              <a:t>el Custom Router</a:t>
            </a:r>
            <a:endParaRPr sz="5333" b="1">
              <a:solidFill>
                <a:schemeClr val="accent5"/>
              </a:solidFill>
              <a:latin typeface="DM Sans"/>
              <a:ea typeface="DM Sans"/>
              <a:cs typeface="DM Sans"/>
              <a:sym typeface="DM Sans"/>
            </a:endParaRPr>
          </a:p>
        </p:txBody>
      </p:sp>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130"/>
          <p:cNvSpPr txBox="1"/>
          <p:nvPr/>
        </p:nvSpPr>
        <p:spPr>
          <a:xfrm>
            <a:off x="1021733" y="715685"/>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Custom responses</a:t>
            </a:r>
            <a:endParaRPr sz="5333" b="1">
              <a:solidFill>
                <a:schemeClr val="dk1"/>
              </a:solidFill>
              <a:latin typeface="DM Sans"/>
              <a:ea typeface="DM Sans"/>
              <a:cs typeface="DM Sans"/>
              <a:sym typeface="DM Sans"/>
            </a:endParaRPr>
          </a:p>
        </p:txBody>
      </p:sp>
      <p:sp>
        <p:nvSpPr>
          <p:cNvPr id="591" name="Google Shape;591;p130"/>
          <p:cNvSpPr txBox="1"/>
          <p:nvPr/>
        </p:nvSpPr>
        <p:spPr>
          <a:xfrm>
            <a:off x="921651" y="2097567"/>
            <a:ext cx="50096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manera bastante limpia y escalable de trabajar en un equipo de backend, es que todas las respuestas mantengan un formato específico para que el frontend no tenga que trabajar con diferentes respuestas de diferentes formatos.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Setear una custom response implica dejar respuestas predefinidas con el fin de que los desarrolladores sólo tengan que llamarlas, llenando los datos solicitados.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
        <p:nvSpPr>
          <p:cNvPr id="592" name="Google Shape;592;p130"/>
          <p:cNvSpPr txBox="1"/>
          <p:nvPr/>
        </p:nvSpPr>
        <p:spPr>
          <a:xfrm>
            <a:off x="6260751" y="2097567"/>
            <a:ext cx="5009600" cy="1631175"/>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Utilizaremos un middleware interno del router para poder crear y ligar dichas respuestas, </a:t>
            </a:r>
            <a:r>
              <a:rPr lang="es" b="1">
                <a:solidFill>
                  <a:schemeClr val="dk1"/>
                </a:solidFill>
                <a:latin typeface="DM Sans"/>
                <a:ea typeface="DM Sans"/>
                <a:cs typeface="DM Sans"/>
                <a:sym typeface="DM Sans"/>
              </a:rPr>
              <a:t>el cual ligaremos no solo a una ruta, sino al método get, post, put y delete propios del router</a:t>
            </a:r>
            <a:endParaRPr b="1">
              <a:solidFill>
                <a:schemeClr val="dk1"/>
              </a:solidFill>
              <a:latin typeface="DM Sans"/>
              <a:ea typeface="DM Sans"/>
              <a:cs typeface="DM Sans"/>
              <a:sym typeface="DM Sans"/>
            </a:endParaRPr>
          </a:p>
        </p:txBody>
      </p:sp>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31"/>
          <p:cNvSpPr/>
          <p:nvPr/>
        </p:nvSpPr>
        <p:spPr>
          <a:xfrm>
            <a:off x="927167" y="1701363"/>
            <a:ext cx="10258400" cy="415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98" name="Google Shape;598;p131"/>
          <p:cNvSpPr txBox="1"/>
          <p:nvPr/>
        </p:nvSpPr>
        <p:spPr>
          <a:xfrm>
            <a:off x="1834168" y="369667"/>
            <a:ext cx="867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generateCustomResponses</a:t>
            </a:r>
            <a:endParaRPr sz="4667" b="1">
              <a:solidFill>
                <a:schemeClr val="lt1"/>
              </a:solidFill>
              <a:latin typeface="DM Sans"/>
              <a:ea typeface="DM Sans"/>
              <a:cs typeface="DM Sans"/>
              <a:sym typeface="DM Sans"/>
            </a:endParaRPr>
          </a:p>
        </p:txBody>
      </p:sp>
      <p:sp>
        <p:nvSpPr>
          <p:cNvPr id="599" name="Google Shape;599;p131"/>
          <p:cNvSpPr txBox="1"/>
          <p:nvPr/>
        </p:nvSpPr>
        <p:spPr>
          <a:xfrm>
            <a:off x="1463000" y="1851401"/>
            <a:ext cx="92660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generateCustomResponses es una función que agregará al objeto </a:t>
            </a:r>
            <a:r>
              <a:rPr lang="es" b="1">
                <a:latin typeface="DM Sans"/>
                <a:ea typeface="DM Sans"/>
                <a:cs typeface="DM Sans"/>
                <a:sym typeface="DM Sans"/>
              </a:rPr>
              <a:t>res</a:t>
            </a:r>
            <a:r>
              <a:rPr lang="es">
                <a:latin typeface="DM Sans"/>
                <a:ea typeface="DM Sans"/>
                <a:cs typeface="DM Sans"/>
                <a:sym typeface="DM Sans"/>
              </a:rPr>
              <a:t>, métodos adicionales de envío de información, donde seteamos status específicos, cuerpos específicos e intenciones específicas.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pic>
        <p:nvPicPr>
          <p:cNvPr id="600" name="Google Shape;600;p131"/>
          <p:cNvPicPr preferRelativeResize="0"/>
          <p:nvPr/>
        </p:nvPicPr>
        <p:blipFill>
          <a:blip r:embed="rId3">
            <a:alphaModFix/>
          </a:blip>
          <a:stretch>
            <a:fillRect/>
          </a:stretch>
        </p:blipFill>
        <p:spPr>
          <a:xfrm>
            <a:off x="1391551" y="2923366"/>
            <a:ext cx="9329565" cy="2680565"/>
          </a:xfrm>
          <a:prstGeom prst="rect">
            <a:avLst/>
          </a:prstGeom>
          <a:noFill/>
          <a:ln>
            <a:noFill/>
          </a:ln>
        </p:spPr>
      </p:pic>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32"/>
          <p:cNvSpPr/>
          <p:nvPr/>
        </p:nvSpPr>
        <p:spPr>
          <a:xfrm>
            <a:off x="527467" y="2090067"/>
            <a:ext cx="10894800" cy="377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06" name="Google Shape;606;p132"/>
          <p:cNvSpPr txBox="1"/>
          <p:nvPr/>
        </p:nvSpPr>
        <p:spPr>
          <a:xfrm>
            <a:off x="399700" y="406401"/>
            <a:ext cx="111504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Conectando las nuevas respuestas a nuestros métodos principales</a:t>
            </a:r>
            <a:endParaRPr sz="4667" b="1">
              <a:solidFill>
                <a:schemeClr val="lt1"/>
              </a:solidFill>
              <a:latin typeface="DM Sans"/>
              <a:ea typeface="DM Sans"/>
              <a:cs typeface="DM Sans"/>
              <a:sym typeface="DM Sans"/>
            </a:endParaRPr>
          </a:p>
        </p:txBody>
      </p:sp>
      <p:sp>
        <p:nvSpPr>
          <p:cNvPr id="607" name="Google Shape;607;p132"/>
          <p:cNvSpPr txBox="1"/>
          <p:nvPr/>
        </p:nvSpPr>
        <p:spPr>
          <a:xfrm>
            <a:off x="759367" y="2283967"/>
            <a:ext cx="105600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Al final, nuestros métodos principales de router quedarán homologados con las respuestas correspondientes y podremos utilizar en nuestro router la respuesta directamente.</a:t>
            </a:r>
            <a:endParaRPr>
              <a:latin typeface="DM Sans"/>
              <a:ea typeface="DM Sans"/>
              <a:cs typeface="DM Sans"/>
              <a:sym typeface="DM Sans"/>
            </a:endParaRPr>
          </a:p>
        </p:txBody>
      </p:sp>
      <p:pic>
        <p:nvPicPr>
          <p:cNvPr id="608" name="Google Shape;608;p132"/>
          <p:cNvPicPr preferRelativeResize="0"/>
          <p:nvPr/>
        </p:nvPicPr>
        <p:blipFill>
          <a:blip r:embed="rId3">
            <a:alphaModFix/>
          </a:blip>
          <a:stretch>
            <a:fillRect/>
          </a:stretch>
        </p:blipFill>
        <p:spPr>
          <a:xfrm>
            <a:off x="527467" y="3292215"/>
            <a:ext cx="6528212" cy="2073875"/>
          </a:xfrm>
          <a:prstGeom prst="rect">
            <a:avLst/>
          </a:prstGeom>
          <a:noFill/>
          <a:ln>
            <a:noFill/>
          </a:ln>
        </p:spPr>
      </p:pic>
      <p:pic>
        <p:nvPicPr>
          <p:cNvPr id="609" name="Google Shape;609;p132"/>
          <p:cNvPicPr preferRelativeResize="0"/>
          <p:nvPr/>
        </p:nvPicPr>
        <p:blipFill>
          <a:blip r:embed="rId4">
            <a:alphaModFix/>
          </a:blip>
          <a:stretch>
            <a:fillRect/>
          </a:stretch>
        </p:blipFill>
        <p:spPr>
          <a:xfrm>
            <a:off x="7271089" y="3319672"/>
            <a:ext cx="4151244" cy="2018961"/>
          </a:xfrm>
          <a:prstGeom prst="rect">
            <a:avLst/>
          </a:prstGeom>
          <a:noFill/>
          <a:ln>
            <a:noFill/>
          </a:ln>
        </p:spPr>
      </p:pic>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33"/>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Manejo de políticas</a:t>
            </a:r>
            <a:endParaRPr sz="5333" b="1">
              <a:solidFill>
                <a:schemeClr val="dk1"/>
              </a:solidFill>
              <a:latin typeface="DM Sans"/>
              <a:ea typeface="DM Sans"/>
              <a:cs typeface="DM Sans"/>
              <a:sym typeface="DM Sans"/>
            </a:endParaRPr>
          </a:p>
        </p:txBody>
      </p:sp>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34"/>
          <p:cNvSpPr txBox="1"/>
          <p:nvPr/>
        </p:nvSpPr>
        <p:spPr>
          <a:xfrm>
            <a:off x="951033" y="2770901"/>
            <a:ext cx="4924000" cy="240061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2000" dirty="0">
                <a:latin typeface="DM Sans"/>
                <a:ea typeface="DM Sans"/>
                <a:cs typeface="DM Sans"/>
                <a:sym typeface="DM Sans"/>
              </a:rPr>
              <a:t>Estamos acostumbrados a validar, como método de autorización, que el usuario sea admin o sea usuario. Es decir, la validación habitual que realizamos sólo sirve para definir dos roles. Sin embargo, muy difícilmente encontramos un backend que sólo se base en 2 roles (usuario, admin).</a:t>
            </a:r>
            <a:endParaRPr sz="2000" dirty="0">
              <a:latin typeface="DM Sans"/>
              <a:ea typeface="DM Sans"/>
              <a:cs typeface="DM Sans"/>
              <a:sym typeface="DM Sans"/>
            </a:endParaRPr>
          </a:p>
        </p:txBody>
      </p:sp>
      <p:sp>
        <p:nvSpPr>
          <p:cNvPr id="620" name="Google Shape;620;p134"/>
          <p:cNvSpPr txBox="1"/>
          <p:nvPr/>
        </p:nvSpPr>
        <p:spPr>
          <a:xfrm>
            <a:off x="840400" y="738734"/>
            <a:ext cx="6743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La autorización a nivel escalable</a:t>
            </a:r>
            <a:endParaRPr sz="5333" b="1">
              <a:solidFill>
                <a:schemeClr val="dk1"/>
              </a:solidFill>
              <a:latin typeface="DM Sans"/>
              <a:ea typeface="DM Sans"/>
              <a:cs typeface="DM Sans"/>
              <a:sym typeface="DM Sans"/>
            </a:endParaRPr>
          </a:p>
        </p:txBody>
      </p:sp>
      <p:pic>
        <p:nvPicPr>
          <p:cNvPr id="621" name="Google Shape;621;p134"/>
          <p:cNvPicPr preferRelativeResize="0"/>
          <p:nvPr/>
        </p:nvPicPr>
        <p:blipFill>
          <a:blip r:embed="rId3">
            <a:alphaModFix/>
          </a:blip>
          <a:stretch>
            <a:fillRect/>
          </a:stretch>
        </p:blipFill>
        <p:spPr>
          <a:xfrm>
            <a:off x="8379809" y="1"/>
            <a:ext cx="3812183" cy="6857999"/>
          </a:xfrm>
          <a:prstGeom prst="rect">
            <a:avLst/>
          </a:prstGeom>
          <a:noFill/>
          <a:ln>
            <a:noFill/>
          </a:ln>
        </p:spPr>
      </p:pic>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35"/>
          <p:cNvSpPr txBox="1"/>
          <p:nvPr/>
        </p:nvSpPr>
        <p:spPr>
          <a:xfrm>
            <a:off x="923233" y="437134"/>
            <a:ext cx="10511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La autorización a nivel escalable</a:t>
            </a:r>
            <a:endParaRPr sz="5333" b="1">
              <a:solidFill>
                <a:schemeClr val="dk1"/>
              </a:solidFill>
              <a:latin typeface="DM Sans"/>
              <a:ea typeface="DM Sans"/>
              <a:cs typeface="DM Sans"/>
              <a:sym typeface="DM Sans"/>
            </a:endParaRPr>
          </a:p>
        </p:txBody>
      </p:sp>
      <p:sp>
        <p:nvSpPr>
          <p:cNvPr id="627" name="Google Shape;627;p135"/>
          <p:cNvSpPr txBox="1"/>
          <p:nvPr/>
        </p:nvSpPr>
        <p:spPr>
          <a:xfrm>
            <a:off x="923217" y="2040867"/>
            <a:ext cx="5067600" cy="440116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2000" dirty="0">
                <a:latin typeface="DM Sans"/>
                <a:ea typeface="DM Sans"/>
                <a:cs typeface="DM Sans"/>
                <a:sym typeface="DM Sans"/>
              </a:rPr>
              <a:t>Imagina que en tu trabajo estás desarrollando un ecommerce, y posteriormente te comentan que requieren rutas validadas a diferentes niveles:</a:t>
            </a:r>
            <a:endParaRPr sz="2000" dirty="0">
              <a:latin typeface="DM Sans"/>
              <a:ea typeface="DM Sans"/>
              <a:cs typeface="DM Sans"/>
              <a:sym typeface="DM Sans"/>
            </a:endParaRPr>
          </a:p>
          <a:p>
            <a:pPr>
              <a:buClr>
                <a:srgbClr val="000000"/>
              </a:buClr>
              <a:buSzPts val="1350"/>
            </a:pPr>
            <a:endParaRPr sz="2000" dirty="0">
              <a:latin typeface="DM Sans"/>
              <a:ea typeface="DM Sans"/>
              <a:cs typeface="DM Sans"/>
              <a:sym typeface="DM Sans"/>
            </a:endParaRPr>
          </a:p>
          <a:p>
            <a:pPr marL="609585" indent="-419090">
              <a:buClr>
                <a:schemeClr val="accent4"/>
              </a:buClr>
              <a:buSzPts val="1350"/>
              <a:buFont typeface="DM Sans"/>
              <a:buChar char="✓"/>
            </a:pPr>
            <a:r>
              <a:rPr lang="es" sz="2000" dirty="0">
                <a:latin typeface="DM Sans"/>
                <a:ea typeface="DM Sans"/>
                <a:cs typeface="DM Sans"/>
                <a:sym typeface="DM Sans"/>
              </a:rPr>
              <a:t>Endpoints públicos, es decir, puede acceder a este servicio cualquier cliente.</a:t>
            </a:r>
            <a:endParaRPr sz="2000" dirty="0">
              <a:latin typeface="DM Sans"/>
              <a:ea typeface="DM Sans"/>
              <a:cs typeface="DM Sans"/>
              <a:sym typeface="DM Sans"/>
            </a:endParaRPr>
          </a:p>
          <a:p>
            <a:pPr marL="609585" indent="-419090">
              <a:buClr>
                <a:schemeClr val="accent4"/>
              </a:buClr>
              <a:buSzPts val="1350"/>
              <a:buFont typeface="DM Sans"/>
              <a:buChar char="✓"/>
            </a:pPr>
            <a:r>
              <a:rPr lang="es" sz="2000" dirty="0">
                <a:latin typeface="DM Sans"/>
                <a:ea typeface="DM Sans"/>
                <a:cs typeface="DM Sans"/>
                <a:sym typeface="DM Sans"/>
              </a:rPr>
              <a:t>Endpoints autenticados, es decir, puede acceder a este servicio cualquier cliente </a:t>
            </a:r>
            <a:r>
              <a:rPr lang="es" sz="2000" b="1" dirty="0">
                <a:latin typeface="DM Sans"/>
                <a:ea typeface="DM Sans"/>
                <a:cs typeface="DM Sans"/>
                <a:sym typeface="DM Sans"/>
              </a:rPr>
              <a:t>que cuente con un token de autorización</a:t>
            </a:r>
            <a:r>
              <a:rPr lang="es" sz="2000" dirty="0">
                <a:latin typeface="DM Sans"/>
                <a:ea typeface="DM Sans"/>
                <a:cs typeface="DM Sans"/>
                <a:sym typeface="DM Sans"/>
              </a:rPr>
              <a:t>.</a:t>
            </a:r>
            <a:endParaRPr sz="2000" dirty="0">
              <a:latin typeface="DM Sans"/>
              <a:ea typeface="DM Sans"/>
              <a:cs typeface="DM Sans"/>
              <a:sym typeface="DM Sans"/>
            </a:endParaRPr>
          </a:p>
          <a:p>
            <a:pPr marL="609585" indent="-419090">
              <a:buClr>
                <a:schemeClr val="accent4"/>
              </a:buClr>
              <a:buSzPts val="1350"/>
              <a:buFont typeface="DM Sans"/>
              <a:buChar char="✓"/>
            </a:pPr>
            <a:r>
              <a:rPr lang="es" sz="2000" dirty="0">
                <a:latin typeface="DM Sans"/>
                <a:ea typeface="DM Sans"/>
                <a:cs typeface="DM Sans"/>
                <a:sym typeface="DM Sans"/>
              </a:rPr>
              <a:t>Endpoints para usuarios, puede acceder cualquier cliente del rol usuario.</a:t>
            </a:r>
            <a:endParaRPr sz="2000" dirty="0">
              <a:latin typeface="DM Sans"/>
              <a:ea typeface="DM Sans"/>
              <a:cs typeface="DM Sans"/>
              <a:sym typeface="DM Sans"/>
            </a:endParaRPr>
          </a:p>
        </p:txBody>
      </p:sp>
      <p:sp>
        <p:nvSpPr>
          <p:cNvPr id="628" name="Google Shape;628;p135"/>
          <p:cNvSpPr txBox="1"/>
          <p:nvPr/>
        </p:nvSpPr>
        <p:spPr>
          <a:xfrm>
            <a:off x="6252384" y="2110800"/>
            <a:ext cx="5016400" cy="4247276"/>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sz="2000" dirty="0">
                <a:solidFill>
                  <a:schemeClr val="dk1"/>
                </a:solidFill>
                <a:latin typeface="DM Sans"/>
                <a:ea typeface="DM Sans"/>
                <a:cs typeface="DM Sans"/>
                <a:sym typeface="DM Sans"/>
              </a:rPr>
              <a:t>Endpoints para usuarios premium, puede acceder cualquier cliente de rol usuario premium</a:t>
            </a:r>
            <a:endParaRPr sz="2000"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sz="2000" dirty="0">
                <a:solidFill>
                  <a:schemeClr val="dk1"/>
                </a:solidFill>
                <a:latin typeface="DM Sans"/>
                <a:ea typeface="DM Sans"/>
                <a:cs typeface="DM Sans"/>
                <a:sym typeface="DM Sans"/>
              </a:rPr>
              <a:t>Endpoints para administradores, puede acceder solo el administrador del sitio</a:t>
            </a:r>
            <a:endParaRPr sz="2000"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sz="2000" dirty="0">
                <a:solidFill>
                  <a:schemeClr val="dk1"/>
                </a:solidFill>
                <a:latin typeface="DM Sans"/>
                <a:ea typeface="DM Sans"/>
                <a:cs typeface="DM Sans"/>
                <a:sym typeface="DM Sans"/>
              </a:rPr>
              <a:t>Endpoints mixtos, por ejemplo, mezclas de usuarios y usuarios premium, administradores y usuarios premium, etc.</a:t>
            </a:r>
            <a:endParaRPr sz="2000" dirty="0">
              <a:solidFill>
                <a:schemeClr val="dk1"/>
              </a:solidFill>
              <a:latin typeface="DM Sans"/>
              <a:ea typeface="DM Sans"/>
              <a:cs typeface="DM Sans"/>
              <a:sym typeface="DM Sans"/>
            </a:endParaRPr>
          </a:p>
          <a:p>
            <a:endParaRPr sz="2000" dirty="0">
              <a:solidFill>
                <a:schemeClr val="dk1"/>
              </a:solidFill>
              <a:latin typeface="DM Sans"/>
              <a:ea typeface="DM Sans"/>
              <a:cs typeface="DM Sans"/>
              <a:sym typeface="DM Sans"/>
            </a:endParaRPr>
          </a:p>
          <a:p>
            <a:endParaRPr sz="2000" dirty="0">
              <a:solidFill>
                <a:schemeClr val="dk1"/>
              </a:solidFill>
              <a:latin typeface="DM Sans"/>
              <a:ea typeface="DM Sans"/>
              <a:cs typeface="DM Sans"/>
              <a:sym typeface="DM Sans"/>
            </a:endParaRPr>
          </a:p>
          <a:p>
            <a:r>
              <a:rPr lang="es" sz="2000" dirty="0">
                <a:solidFill>
                  <a:schemeClr val="dk1"/>
                </a:solidFill>
                <a:latin typeface="DM Sans"/>
                <a:ea typeface="DM Sans"/>
                <a:cs typeface="DM Sans"/>
                <a:sym typeface="DM Sans"/>
              </a:rPr>
              <a:t>Entonces, nuestra autorización simple parece ya no ser tan útil. ☹</a:t>
            </a:r>
            <a:endParaRPr sz="2000" dirty="0">
              <a:solidFill>
                <a:schemeClr val="dk1"/>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81"/>
          <p:cNvSpPr txBox="1"/>
          <p:nvPr/>
        </p:nvSpPr>
        <p:spPr>
          <a:xfrm>
            <a:off x="619800" y="412800"/>
            <a:ext cx="10952400" cy="5496000"/>
          </a:xfrm>
          <a:prstGeom prst="rect">
            <a:avLst/>
          </a:prstGeom>
          <a:solidFill>
            <a:srgbClr val="1E1E1E"/>
          </a:solidFill>
          <a:ln>
            <a:noFill/>
          </a:ln>
        </p:spPr>
        <p:txBody>
          <a:bodyPr spcFirstLastPara="1" wrap="square" lIns="121900" tIns="121900" rIns="121900" bIns="121900" anchor="t" anchorCtr="0">
            <a:noAutofit/>
          </a:bodyPr>
          <a:lstStyle/>
          <a:p>
            <a:pPr>
              <a:lnSpc>
                <a:spcPct val="135714"/>
              </a:lnSpc>
              <a:buClr>
                <a:srgbClr val="000000"/>
              </a:buClr>
              <a:buSzPts val="1300"/>
            </a:pPr>
            <a:r>
              <a:rPr lang="es" sz="1733">
                <a:solidFill>
                  <a:srgbClr val="569CD6"/>
                </a:solidFill>
                <a:highlight>
                  <a:srgbClr val="1E1E1E"/>
                </a:highlight>
                <a:latin typeface="Courier New"/>
                <a:ea typeface="Courier New"/>
                <a:cs typeface="Courier New"/>
                <a:sym typeface="Courier New"/>
              </a:rPr>
              <a:t>const</a:t>
            </a:r>
            <a:r>
              <a:rPr lang="es" sz="1733">
                <a:solidFill>
                  <a:srgbClr val="D4D4D4"/>
                </a:solidFill>
                <a:highlight>
                  <a:srgbClr val="1E1E1E"/>
                </a:highlight>
                <a:latin typeface="Courier New"/>
                <a:ea typeface="Courier New"/>
                <a:cs typeface="Courier New"/>
                <a:sym typeface="Courier New"/>
              </a:rPr>
              <a:t> </a:t>
            </a:r>
            <a:r>
              <a:rPr lang="es" sz="1733">
                <a:solidFill>
                  <a:srgbClr val="9CDCFE"/>
                </a:solidFill>
                <a:highlight>
                  <a:srgbClr val="1E1E1E"/>
                </a:highlight>
                <a:latin typeface="Courier New"/>
                <a:ea typeface="Courier New"/>
                <a:cs typeface="Courier New"/>
                <a:sym typeface="Courier New"/>
              </a:rPr>
              <a:t>objetos =  [</a:t>
            </a:r>
            <a:endParaRPr sz="1733">
              <a:solidFill>
                <a:srgbClr val="9CDCFE"/>
              </a:solidFill>
              <a:highlight>
                <a:srgbClr val="1E1E1E"/>
              </a:highlight>
              <a:latin typeface="Courier New"/>
              <a:ea typeface="Courier New"/>
              <a:cs typeface="Courier New"/>
              <a:sym typeface="Courier New"/>
            </a:endParaRPr>
          </a:p>
          <a:p>
            <a:pPr>
              <a:lnSpc>
                <a:spcPct val="135714"/>
              </a:lnSpc>
              <a:buClr>
                <a:srgbClr val="000000"/>
              </a:buClr>
              <a:buSzPts val="1300"/>
            </a:pPr>
            <a:r>
              <a:rPr lang="es" sz="1733">
                <a:solidFill>
                  <a:srgbClr val="9CDCFE"/>
                </a:solidFill>
                <a:highlight>
                  <a:srgbClr val="1E1E1E"/>
                </a:highlight>
                <a:latin typeface="Courier New"/>
                <a:ea typeface="Courier New"/>
                <a:cs typeface="Courier New"/>
                <a:sym typeface="Courier New"/>
              </a:rPr>
              <a:t>	{</a:t>
            </a:r>
            <a:endParaRPr sz="1733">
              <a:solidFill>
                <a:srgbClr val="9CDCFE"/>
              </a:solidFill>
              <a:highlight>
                <a:srgbClr val="1E1E1E"/>
              </a:highlight>
              <a:latin typeface="Courier New"/>
              <a:ea typeface="Courier New"/>
              <a:cs typeface="Courier New"/>
              <a:sym typeface="Courier New"/>
            </a:endParaRPr>
          </a:p>
          <a:p>
            <a:pPr>
              <a:lnSpc>
                <a:spcPct val="135714"/>
              </a:lnSpc>
              <a:buClr>
                <a:srgbClr val="000000"/>
              </a:buClr>
              <a:buSzPts val="1300"/>
            </a:pPr>
            <a:r>
              <a:rPr lang="es" sz="1733">
                <a:solidFill>
                  <a:srgbClr val="9CDCFE"/>
                </a:solidFill>
                <a:highlight>
                  <a:srgbClr val="1E1E1E"/>
                </a:highlight>
                <a:latin typeface="Courier New"/>
                <a:ea typeface="Courier New"/>
                <a:cs typeface="Courier New"/>
                <a:sym typeface="Courier New"/>
              </a:rPr>
              <a:t>		manzanas:3,</a:t>
            </a:r>
            <a:endParaRPr sz="1733">
              <a:solidFill>
                <a:srgbClr val="9CDCFE"/>
              </a:solidFill>
              <a:highlight>
                <a:srgbClr val="1E1E1E"/>
              </a:highlight>
              <a:latin typeface="Courier New"/>
              <a:ea typeface="Courier New"/>
              <a:cs typeface="Courier New"/>
              <a:sym typeface="Courier New"/>
            </a:endParaRPr>
          </a:p>
          <a:p>
            <a:pPr>
              <a:lnSpc>
                <a:spcPct val="135714"/>
              </a:lnSpc>
              <a:buClr>
                <a:srgbClr val="000000"/>
              </a:buClr>
              <a:buSzPts val="1300"/>
            </a:pPr>
            <a:r>
              <a:rPr lang="es" sz="1733">
                <a:solidFill>
                  <a:srgbClr val="9CDCFE"/>
                </a:solidFill>
                <a:highlight>
                  <a:srgbClr val="1E1E1E"/>
                </a:highlight>
                <a:latin typeface="Courier New"/>
                <a:ea typeface="Courier New"/>
                <a:cs typeface="Courier New"/>
                <a:sym typeface="Courier New"/>
              </a:rPr>
              <a:t>		peras:2,</a:t>
            </a:r>
            <a:endParaRPr sz="1733">
              <a:solidFill>
                <a:srgbClr val="9CDCFE"/>
              </a:solidFill>
              <a:highlight>
                <a:srgbClr val="1E1E1E"/>
              </a:highlight>
              <a:latin typeface="Courier New"/>
              <a:ea typeface="Courier New"/>
              <a:cs typeface="Courier New"/>
              <a:sym typeface="Courier New"/>
            </a:endParaRPr>
          </a:p>
          <a:p>
            <a:pPr>
              <a:lnSpc>
                <a:spcPct val="135714"/>
              </a:lnSpc>
              <a:buClr>
                <a:srgbClr val="000000"/>
              </a:buClr>
              <a:buSzPts val="1300"/>
            </a:pPr>
            <a:r>
              <a:rPr lang="es" sz="1733">
                <a:solidFill>
                  <a:srgbClr val="9CDCFE"/>
                </a:solidFill>
                <a:highlight>
                  <a:srgbClr val="1E1E1E"/>
                </a:highlight>
                <a:latin typeface="Courier New"/>
                <a:ea typeface="Courier New"/>
                <a:cs typeface="Courier New"/>
                <a:sym typeface="Courier New"/>
              </a:rPr>
              <a:t>		carne:1,</a:t>
            </a:r>
            <a:endParaRPr sz="1733">
              <a:solidFill>
                <a:srgbClr val="9CDCFE"/>
              </a:solidFill>
              <a:highlight>
                <a:srgbClr val="1E1E1E"/>
              </a:highlight>
              <a:latin typeface="Courier New"/>
              <a:ea typeface="Courier New"/>
              <a:cs typeface="Courier New"/>
              <a:sym typeface="Courier New"/>
            </a:endParaRPr>
          </a:p>
          <a:p>
            <a:pPr>
              <a:lnSpc>
                <a:spcPct val="135714"/>
              </a:lnSpc>
              <a:buClr>
                <a:srgbClr val="000000"/>
              </a:buClr>
              <a:buSzPts val="1300"/>
            </a:pPr>
            <a:r>
              <a:rPr lang="es" sz="1733">
                <a:solidFill>
                  <a:srgbClr val="9CDCFE"/>
                </a:solidFill>
                <a:highlight>
                  <a:srgbClr val="1E1E1E"/>
                </a:highlight>
                <a:latin typeface="Courier New"/>
                <a:ea typeface="Courier New"/>
                <a:cs typeface="Courier New"/>
                <a:sym typeface="Courier New"/>
              </a:rPr>
              <a:t>		jugos:5,</a:t>
            </a:r>
            <a:endParaRPr sz="1733">
              <a:solidFill>
                <a:srgbClr val="9CDCFE"/>
              </a:solidFill>
              <a:highlight>
                <a:srgbClr val="1E1E1E"/>
              </a:highlight>
              <a:latin typeface="Courier New"/>
              <a:ea typeface="Courier New"/>
              <a:cs typeface="Courier New"/>
              <a:sym typeface="Courier New"/>
            </a:endParaRPr>
          </a:p>
          <a:p>
            <a:pPr>
              <a:lnSpc>
                <a:spcPct val="135714"/>
              </a:lnSpc>
              <a:buClr>
                <a:srgbClr val="000000"/>
              </a:buClr>
              <a:buSzPts val="1300"/>
            </a:pPr>
            <a:r>
              <a:rPr lang="es" sz="1733">
                <a:solidFill>
                  <a:srgbClr val="9CDCFE"/>
                </a:solidFill>
                <a:highlight>
                  <a:srgbClr val="1E1E1E"/>
                </a:highlight>
                <a:latin typeface="Courier New"/>
                <a:ea typeface="Courier New"/>
                <a:cs typeface="Courier New"/>
                <a:sym typeface="Courier New"/>
              </a:rPr>
              <a:t>		dulces:2</a:t>
            </a:r>
            <a:endParaRPr sz="1733">
              <a:solidFill>
                <a:srgbClr val="9CDCFE"/>
              </a:solidFill>
              <a:highlight>
                <a:srgbClr val="1E1E1E"/>
              </a:highlight>
              <a:latin typeface="Courier New"/>
              <a:ea typeface="Courier New"/>
              <a:cs typeface="Courier New"/>
              <a:sym typeface="Courier New"/>
            </a:endParaRPr>
          </a:p>
          <a:p>
            <a:pPr>
              <a:lnSpc>
                <a:spcPct val="135714"/>
              </a:lnSpc>
              <a:buClr>
                <a:srgbClr val="000000"/>
              </a:buClr>
              <a:buSzPts val="1300"/>
            </a:pPr>
            <a:r>
              <a:rPr lang="es" sz="1733">
                <a:solidFill>
                  <a:srgbClr val="9CDCFE"/>
                </a:solidFill>
                <a:highlight>
                  <a:srgbClr val="1E1E1E"/>
                </a:highlight>
                <a:latin typeface="Courier New"/>
                <a:ea typeface="Courier New"/>
                <a:cs typeface="Courier New"/>
                <a:sym typeface="Courier New"/>
              </a:rPr>
              <a:t>	},</a:t>
            </a:r>
            <a:endParaRPr sz="1733">
              <a:solidFill>
                <a:srgbClr val="9CDCFE"/>
              </a:solidFill>
              <a:highlight>
                <a:srgbClr val="1E1E1E"/>
              </a:highlight>
              <a:latin typeface="Courier New"/>
              <a:ea typeface="Courier New"/>
              <a:cs typeface="Courier New"/>
              <a:sym typeface="Courier New"/>
            </a:endParaRPr>
          </a:p>
          <a:p>
            <a:pPr>
              <a:lnSpc>
                <a:spcPct val="135714"/>
              </a:lnSpc>
              <a:buClr>
                <a:srgbClr val="000000"/>
              </a:buClr>
              <a:buSzPts val="1300"/>
            </a:pPr>
            <a:r>
              <a:rPr lang="es" sz="1733">
                <a:solidFill>
                  <a:srgbClr val="9CDCFE"/>
                </a:solidFill>
                <a:highlight>
                  <a:srgbClr val="1E1E1E"/>
                </a:highlight>
                <a:latin typeface="Courier New"/>
                <a:ea typeface="Courier New"/>
                <a:cs typeface="Courier New"/>
                <a:sym typeface="Courier New"/>
              </a:rPr>
              <a:t>	{</a:t>
            </a:r>
            <a:endParaRPr sz="1733">
              <a:solidFill>
                <a:srgbClr val="9CDCFE"/>
              </a:solidFill>
              <a:highlight>
                <a:srgbClr val="1E1E1E"/>
              </a:highlight>
              <a:latin typeface="Courier New"/>
              <a:ea typeface="Courier New"/>
              <a:cs typeface="Courier New"/>
              <a:sym typeface="Courier New"/>
            </a:endParaRPr>
          </a:p>
          <a:p>
            <a:pPr>
              <a:lnSpc>
                <a:spcPct val="135714"/>
              </a:lnSpc>
              <a:buClr>
                <a:schemeClr val="dk1"/>
              </a:buClr>
              <a:buSzPts val="1300"/>
            </a:pPr>
            <a:r>
              <a:rPr lang="es" sz="1733">
                <a:solidFill>
                  <a:srgbClr val="9CDCFE"/>
                </a:solidFill>
                <a:highlight>
                  <a:srgbClr val="1E1E1E"/>
                </a:highlight>
                <a:latin typeface="Courier New"/>
                <a:ea typeface="Courier New"/>
                <a:cs typeface="Courier New"/>
                <a:sym typeface="Courier New"/>
              </a:rPr>
              <a:t>		manzanas:1,</a:t>
            </a:r>
            <a:endParaRPr sz="1733">
              <a:solidFill>
                <a:srgbClr val="9CDCFE"/>
              </a:solidFill>
              <a:highlight>
                <a:srgbClr val="1E1E1E"/>
              </a:highlight>
              <a:latin typeface="Courier New"/>
              <a:ea typeface="Courier New"/>
              <a:cs typeface="Courier New"/>
              <a:sym typeface="Courier New"/>
            </a:endParaRPr>
          </a:p>
          <a:p>
            <a:pPr>
              <a:lnSpc>
                <a:spcPct val="135714"/>
              </a:lnSpc>
              <a:buClr>
                <a:schemeClr val="dk1"/>
              </a:buClr>
              <a:buSzPts val="1300"/>
            </a:pPr>
            <a:r>
              <a:rPr lang="es" sz="1733">
                <a:solidFill>
                  <a:srgbClr val="9CDCFE"/>
                </a:solidFill>
                <a:highlight>
                  <a:srgbClr val="1E1E1E"/>
                </a:highlight>
                <a:latin typeface="Courier New"/>
                <a:ea typeface="Courier New"/>
                <a:cs typeface="Courier New"/>
                <a:sym typeface="Courier New"/>
              </a:rPr>
              <a:t>		sandias:1,</a:t>
            </a:r>
            <a:endParaRPr sz="1733">
              <a:solidFill>
                <a:srgbClr val="9CDCFE"/>
              </a:solidFill>
              <a:highlight>
                <a:srgbClr val="1E1E1E"/>
              </a:highlight>
              <a:latin typeface="Courier New"/>
              <a:ea typeface="Courier New"/>
              <a:cs typeface="Courier New"/>
              <a:sym typeface="Courier New"/>
            </a:endParaRPr>
          </a:p>
          <a:p>
            <a:pPr>
              <a:lnSpc>
                <a:spcPct val="135714"/>
              </a:lnSpc>
              <a:buClr>
                <a:schemeClr val="dk1"/>
              </a:buClr>
              <a:buSzPts val="1300"/>
            </a:pPr>
            <a:r>
              <a:rPr lang="es" sz="1733">
                <a:solidFill>
                  <a:srgbClr val="9CDCFE"/>
                </a:solidFill>
                <a:highlight>
                  <a:srgbClr val="1E1E1E"/>
                </a:highlight>
                <a:latin typeface="Courier New"/>
                <a:ea typeface="Courier New"/>
                <a:cs typeface="Courier New"/>
                <a:sym typeface="Courier New"/>
              </a:rPr>
              <a:t>		huevos:6,</a:t>
            </a:r>
            <a:endParaRPr sz="1733">
              <a:solidFill>
                <a:srgbClr val="9CDCFE"/>
              </a:solidFill>
              <a:highlight>
                <a:srgbClr val="1E1E1E"/>
              </a:highlight>
              <a:latin typeface="Courier New"/>
              <a:ea typeface="Courier New"/>
              <a:cs typeface="Courier New"/>
              <a:sym typeface="Courier New"/>
            </a:endParaRPr>
          </a:p>
          <a:p>
            <a:pPr>
              <a:lnSpc>
                <a:spcPct val="135714"/>
              </a:lnSpc>
              <a:buClr>
                <a:schemeClr val="dk1"/>
              </a:buClr>
              <a:buSzPts val="1300"/>
            </a:pPr>
            <a:r>
              <a:rPr lang="es" sz="1733">
                <a:solidFill>
                  <a:srgbClr val="9CDCFE"/>
                </a:solidFill>
                <a:highlight>
                  <a:srgbClr val="1E1E1E"/>
                </a:highlight>
                <a:latin typeface="Courier New"/>
                <a:ea typeface="Courier New"/>
                <a:cs typeface="Courier New"/>
                <a:sym typeface="Courier New"/>
              </a:rPr>
              <a:t>		jugos:1,</a:t>
            </a:r>
            <a:endParaRPr sz="1733">
              <a:solidFill>
                <a:srgbClr val="9CDCFE"/>
              </a:solidFill>
              <a:highlight>
                <a:srgbClr val="1E1E1E"/>
              </a:highlight>
              <a:latin typeface="Courier New"/>
              <a:ea typeface="Courier New"/>
              <a:cs typeface="Courier New"/>
              <a:sym typeface="Courier New"/>
            </a:endParaRPr>
          </a:p>
          <a:p>
            <a:pPr>
              <a:lnSpc>
                <a:spcPct val="135714"/>
              </a:lnSpc>
              <a:buClr>
                <a:schemeClr val="dk1"/>
              </a:buClr>
              <a:buSzPts val="1300"/>
            </a:pPr>
            <a:r>
              <a:rPr lang="es" sz="1733">
                <a:solidFill>
                  <a:srgbClr val="9CDCFE"/>
                </a:solidFill>
                <a:highlight>
                  <a:srgbClr val="1E1E1E"/>
                </a:highlight>
                <a:latin typeface="Courier New"/>
                <a:ea typeface="Courier New"/>
                <a:cs typeface="Courier New"/>
                <a:sym typeface="Courier New"/>
              </a:rPr>
              <a:t>		panes:4</a:t>
            </a:r>
            <a:endParaRPr sz="1733">
              <a:solidFill>
                <a:srgbClr val="9CDCFE"/>
              </a:solidFill>
              <a:highlight>
                <a:srgbClr val="1E1E1E"/>
              </a:highlight>
              <a:latin typeface="Courier New"/>
              <a:ea typeface="Courier New"/>
              <a:cs typeface="Courier New"/>
              <a:sym typeface="Courier New"/>
            </a:endParaRPr>
          </a:p>
          <a:p>
            <a:pPr>
              <a:lnSpc>
                <a:spcPct val="135714"/>
              </a:lnSpc>
              <a:buClr>
                <a:schemeClr val="dk1"/>
              </a:buClr>
              <a:buSzPts val="1300"/>
            </a:pPr>
            <a:r>
              <a:rPr lang="es" sz="1733">
                <a:solidFill>
                  <a:srgbClr val="9CDCFE"/>
                </a:solidFill>
                <a:highlight>
                  <a:srgbClr val="1E1E1E"/>
                </a:highlight>
                <a:latin typeface="Courier New"/>
                <a:ea typeface="Courier New"/>
                <a:cs typeface="Courier New"/>
                <a:sym typeface="Courier New"/>
              </a:rPr>
              <a:t>	}</a:t>
            </a:r>
            <a:endParaRPr sz="1733">
              <a:solidFill>
                <a:srgbClr val="9CDCFE"/>
              </a:solidFill>
              <a:highlight>
                <a:srgbClr val="1E1E1E"/>
              </a:highlight>
              <a:latin typeface="Courier New"/>
              <a:ea typeface="Courier New"/>
              <a:cs typeface="Courier New"/>
              <a:sym typeface="Courier New"/>
            </a:endParaRPr>
          </a:p>
          <a:p>
            <a:pPr>
              <a:lnSpc>
                <a:spcPct val="135714"/>
              </a:lnSpc>
              <a:buClr>
                <a:schemeClr val="dk1"/>
              </a:buClr>
              <a:buSzPts val="1300"/>
            </a:pPr>
            <a:r>
              <a:rPr lang="es" sz="1733">
                <a:solidFill>
                  <a:srgbClr val="9CDCFE"/>
                </a:solidFill>
                <a:highlight>
                  <a:srgbClr val="1E1E1E"/>
                </a:highlight>
                <a:latin typeface="Courier New"/>
                <a:ea typeface="Courier New"/>
                <a:cs typeface="Courier New"/>
                <a:sym typeface="Courier New"/>
              </a:rPr>
              <a:t>]</a:t>
            </a:r>
            <a:endParaRPr sz="1733">
              <a:solidFill>
                <a:srgbClr val="9CDCFE"/>
              </a:solidFill>
              <a:highlight>
                <a:srgbClr val="1E1E1E"/>
              </a:highlight>
              <a:latin typeface="Courier New"/>
              <a:ea typeface="Courier New"/>
              <a:cs typeface="Courier New"/>
              <a:sym typeface="Courier New"/>
            </a:endParaRPr>
          </a:p>
        </p:txBody>
      </p:sp>
    </p:spTree>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36"/>
          <p:cNvSpPr txBox="1"/>
          <p:nvPr/>
        </p:nvSpPr>
        <p:spPr>
          <a:xfrm>
            <a:off x="826467" y="675401"/>
            <a:ext cx="9882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Los sistemas de políticas varían según la empresa</a:t>
            </a:r>
            <a:endParaRPr sz="5333" b="1">
              <a:solidFill>
                <a:schemeClr val="dk1"/>
              </a:solidFill>
              <a:latin typeface="DM Sans"/>
              <a:ea typeface="DM Sans"/>
              <a:cs typeface="DM Sans"/>
              <a:sym typeface="DM Sans"/>
            </a:endParaRPr>
          </a:p>
        </p:txBody>
      </p:sp>
      <p:sp>
        <p:nvSpPr>
          <p:cNvPr id="634" name="Google Shape;634;p136"/>
          <p:cNvSpPr txBox="1"/>
          <p:nvPr/>
        </p:nvSpPr>
        <p:spPr>
          <a:xfrm>
            <a:off x="480933" y="1886200"/>
            <a:ext cx="7077600" cy="512857"/>
          </a:xfrm>
          <a:prstGeom prst="rect">
            <a:avLst/>
          </a:prstGeom>
          <a:noFill/>
          <a:ln>
            <a:noFill/>
          </a:ln>
        </p:spPr>
        <p:txBody>
          <a:bodyPr spcFirstLastPara="1" wrap="square" lIns="121900" tIns="121900" rIns="121900" bIns="121900" anchor="t" anchorCtr="0">
            <a:spAutoFit/>
          </a:bodyPr>
          <a:lstStyle/>
          <a:p>
            <a:endParaRPr sz="1733" b="1">
              <a:latin typeface="DM Sans"/>
              <a:ea typeface="DM Sans"/>
              <a:cs typeface="DM Sans"/>
              <a:sym typeface="DM Sans"/>
            </a:endParaRPr>
          </a:p>
        </p:txBody>
      </p:sp>
      <p:sp>
        <p:nvSpPr>
          <p:cNvPr id="635" name="Google Shape;635;p136"/>
          <p:cNvSpPr txBox="1"/>
          <p:nvPr/>
        </p:nvSpPr>
        <p:spPr>
          <a:xfrm>
            <a:off x="896700" y="2547667"/>
            <a:ext cx="7833600" cy="3631723"/>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Cada empresa tiene sus requisitos a nivel seguridad y como desarrolladores debemos estar abiertos a cualquier combinación de permisos que la empresa requiera, así, en este curso abordarás las siguientes políticas:</a:t>
            </a:r>
            <a:endParaRPr sz="2000" dirty="0">
              <a:latin typeface="DM Sans"/>
              <a:ea typeface="DM Sans"/>
              <a:cs typeface="DM Sans"/>
              <a:sym typeface="DM Sans"/>
            </a:endParaRPr>
          </a:p>
          <a:p>
            <a:endParaRPr sz="2000" dirty="0">
              <a:latin typeface="DM Sans"/>
              <a:ea typeface="DM Sans"/>
              <a:cs typeface="DM Sans"/>
              <a:sym typeface="DM Sans"/>
            </a:endParaRPr>
          </a:p>
          <a:p>
            <a:pPr marL="609585" indent="-423323">
              <a:buClr>
                <a:srgbClr val="EA90FF"/>
              </a:buClr>
              <a:buSzPts val="1400"/>
              <a:buFont typeface="DM Sans"/>
              <a:buChar char="✓"/>
            </a:pPr>
            <a:r>
              <a:rPr lang="es" sz="2000" dirty="0">
                <a:latin typeface="DM Sans"/>
                <a:ea typeface="DM Sans"/>
                <a:cs typeface="DM Sans"/>
                <a:sym typeface="DM Sans"/>
              </a:rPr>
              <a:t>PUBLIC : acceso libre</a:t>
            </a:r>
            <a:endParaRPr sz="2000" dirty="0">
              <a:latin typeface="DM Sans"/>
              <a:ea typeface="DM Sans"/>
              <a:cs typeface="DM Sans"/>
              <a:sym typeface="DM Sans"/>
            </a:endParaRPr>
          </a:p>
          <a:p>
            <a:pPr marL="609585" indent="-423323">
              <a:buClr>
                <a:srgbClr val="EA90FF"/>
              </a:buClr>
              <a:buSzPts val="1400"/>
              <a:buFont typeface="DM Sans"/>
              <a:buChar char="✓"/>
            </a:pPr>
            <a:r>
              <a:rPr lang="es" sz="2000" dirty="0">
                <a:latin typeface="DM Sans"/>
                <a:ea typeface="DM Sans"/>
                <a:cs typeface="DM Sans"/>
                <a:sym typeface="DM Sans"/>
              </a:rPr>
              <a:t>AUTHENTICATED: que cuente con token de acceso (comprende a usuarios, premiums y admins)</a:t>
            </a:r>
            <a:endParaRPr sz="2000" dirty="0">
              <a:latin typeface="DM Sans"/>
              <a:ea typeface="DM Sans"/>
              <a:cs typeface="DM Sans"/>
              <a:sym typeface="DM Sans"/>
            </a:endParaRPr>
          </a:p>
          <a:p>
            <a:pPr marL="609585" indent="-423323">
              <a:buClr>
                <a:srgbClr val="EA90FF"/>
              </a:buClr>
              <a:buSzPts val="1400"/>
              <a:buFont typeface="DM Sans"/>
              <a:buChar char="✓"/>
            </a:pPr>
            <a:r>
              <a:rPr lang="es" sz="2000" dirty="0">
                <a:latin typeface="DM Sans"/>
                <a:ea typeface="DM Sans"/>
                <a:cs typeface="DM Sans"/>
                <a:sym typeface="DM Sans"/>
              </a:rPr>
              <a:t>USER: usuario común</a:t>
            </a:r>
            <a:endParaRPr sz="2000" dirty="0">
              <a:latin typeface="DM Sans"/>
              <a:ea typeface="DM Sans"/>
              <a:cs typeface="DM Sans"/>
              <a:sym typeface="DM Sans"/>
            </a:endParaRPr>
          </a:p>
          <a:p>
            <a:pPr marL="609585" indent="-423323">
              <a:buClr>
                <a:srgbClr val="EA90FF"/>
              </a:buClr>
              <a:buSzPts val="1400"/>
              <a:buFont typeface="DM Sans"/>
              <a:buChar char="✓"/>
            </a:pPr>
            <a:r>
              <a:rPr lang="es" sz="2000" dirty="0">
                <a:latin typeface="DM Sans"/>
                <a:ea typeface="DM Sans"/>
                <a:cs typeface="DM Sans"/>
                <a:sym typeface="DM Sans"/>
              </a:rPr>
              <a:t>USER_PREMIUM: usuario con membresía premium</a:t>
            </a:r>
            <a:endParaRPr sz="2000" dirty="0">
              <a:latin typeface="DM Sans"/>
              <a:ea typeface="DM Sans"/>
              <a:cs typeface="DM Sans"/>
              <a:sym typeface="DM Sans"/>
            </a:endParaRPr>
          </a:p>
          <a:p>
            <a:pPr marL="609585" indent="-423323">
              <a:buClr>
                <a:srgbClr val="EA90FF"/>
              </a:buClr>
              <a:buSzPts val="1400"/>
              <a:buFont typeface="DM Sans"/>
              <a:buChar char="✓"/>
            </a:pPr>
            <a:r>
              <a:rPr lang="es" sz="2000" dirty="0">
                <a:latin typeface="DM Sans"/>
                <a:ea typeface="DM Sans"/>
                <a:cs typeface="DM Sans"/>
                <a:sym typeface="DM Sans"/>
              </a:rPr>
              <a:t>ADMIN: Administrador del sitio. </a:t>
            </a:r>
            <a:endParaRPr sz="2000" dirty="0">
              <a:latin typeface="DM Sans"/>
              <a:ea typeface="DM Sans"/>
              <a:cs typeface="DM Sans"/>
              <a:sym typeface="DM Sans"/>
            </a:endParaRPr>
          </a:p>
        </p:txBody>
      </p:sp>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37"/>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641" name="Google Shape;641;p137"/>
          <p:cNvSpPr txBox="1"/>
          <p:nvPr/>
        </p:nvSpPr>
        <p:spPr>
          <a:xfrm>
            <a:off x="631133" y="1964934"/>
            <a:ext cx="11130000" cy="418514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conectaremos </a:t>
            </a:r>
            <a:r>
              <a:rPr lang="es" sz="2933">
                <a:solidFill>
                  <a:srgbClr val="B7B7B7"/>
                </a:solidFill>
                <a:latin typeface="DM Sans"/>
                <a:ea typeface="DM Sans"/>
                <a:cs typeface="DM Sans"/>
                <a:sym typeface="DM Sans"/>
              </a:rPr>
              <a:t>un sistema de política, utilizando jwt y nuestro custom Router.</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133">
                <a:solidFill>
                  <a:srgbClr val="B7B7B7"/>
                </a:solidFill>
                <a:latin typeface="DM Sans"/>
                <a:ea typeface="DM Sans"/>
                <a:cs typeface="DM Sans"/>
                <a:sym typeface="DM Sans"/>
              </a:rPr>
              <a:t>Tiempo estimado: </a:t>
            </a:r>
            <a:r>
              <a:rPr lang="es" sz="2133" b="1">
                <a:solidFill>
                  <a:srgbClr val="83AEFB"/>
                </a:solidFill>
                <a:latin typeface="DM Sans"/>
                <a:ea typeface="DM Sans"/>
                <a:cs typeface="DM Sans"/>
                <a:sym typeface="DM Sans"/>
              </a:rPr>
              <a:t>25-35</a:t>
            </a:r>
            <a:r>
              <a:rPr lang="es" sz="2133" b="1">
                <a:solidFill>
                  <a:srgbClr val="B7B7B7"/>
                </a:solidFill>
                <a:latin typeface="DM Sans"/>
                <a:ea typeface="DM Sans"/>
                <a:cs typeface="DM Sans"/>
                <a:sym typeface="DM Sans"/>
              </a:rPr>
              <a:t> </a:t>
            </a:r>
            <a:r>
              <a:rPr lang="es" sz="2133" b="1">
                <a:solidFill>
                  <a:srgbClr val="83AEFB"/>
                </a:solidFill>
                <a:latin typeface="DM Sans"/>
                <a:ea typeface="DM Sans"/>
                <a:cs typeface="DM Sans"/>
                <a:sym typeface="DM Sans"/>
              </a:rPr>
              <a:t>minutos</a:t>
            </a:r>
            <a:endParaRPr sz="2133" b="1">
              <a:solidFill>
                <a:srgbClr val="83AEFB"/>
              </a:solidFill>
              <a:latin typeface="DM Sans"/>
              <a:ea typeface="DM Sans"/>
              <a:cs typeface="DM Sans"/>
              <a:sym typeface="DM Sans"/>
            </a:endParaRPr>
          </a:p>
        </p:txBody>
      </p:sp>
      <p:grpSp>
        <p:nvGrpSpPr>
          <p:cNvPr id="642" name="Google Shape;642;p137"/>
          <p:cNvGrpSpPr/>
          <p:nvPr/>
        </p:nvGrpSpPr>
        <p:grpSpPr>
          <a:xfrm>
            <a:off x="631135" y="826031"/>
            <a:ext cx="985200" cy="985200"/>
            <a:chOff x="473351" y="619523"/>
            <a:chExt cx="738900" cy="738900"/>
          </a:xfrm>
        </p:grpSpPr>
        <p:sp>
          <p:nvSpPr>
            <p:cNvPr id="643" name="Google Shape;643;p137"/>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44" name="Google Shape;644;p13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grpSp>
        <p:nvGrpSpPr>
          <p:cNvPr id="649" name="Google Shape;649;p138"/>
          <p:cNvGrpSpPr/>
          <p:nvPr/>
        </p:nvGrpSpPr>
        <p:grpSpPr>
          <a:xfrm>
            <a:off x="609800" y="624382"/>
            <a:ext cx="574765" cy="574765"/>
            <a:chOff x="473351" y="619523"/>
            <a:chExt cx="738900" cy="738900"/>
          </a:xfrm>
        </p:grpSpPr>
        <p:sp>
          <p:nvSpPr>
            <p:cNvPr id="650" name="Google Shape;650;p138"/>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51" name="Google Shape;651;p13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52" name="Google Shape;652;p138"/>
          <p:cNvSpPr txBox="1"/>
          <p:nvPr/>
        </p:nvSpPr>
        <p:spPr>
          <a:xfrm>
            <a:off x="526400" y="1199167"/>
            <a:ext cx="11365600" cy="966378"/>
          </a:xfrm>
          <a:prstGeom prst="rect">
            <a:avLst/>
          </a:prstGeom>
          <a:noFill/>
          <a:ln>
            <a:noFill/>
          </a:ln>
        </p:spPr>
        <p:txBody>
          <a:bodyPr spcFirstLastPara="1" wrap="square" lIns="121900" tIns="121900" rIns="121900" bIns="121900" anchor="t" anchorCtr="0">
            <a:spAutoFit/>
          </a:bodyPr>
          <a:lstStyle/>
          <a:p>
            <a:pPr>
              <a:lnSpc>
                <a:spcPct val="90000"/>
              </a:lnSpc>
            </a:pPr>
            <a:r>
              <a:rPr lang="es" sz="5200" b="1">
                <a:solidFill>
                  <a:schemeClr val="dk1"/>
                </a:solidFill>
                <a:latin typeface="DM Sans"/>
                <a:ea typeface="DM Sans"/>
                <a:cs typeface="DM Sans"/>
                <a:sym typeface="DM Sans"/>
              </a:rPr>
              <a:t>Sistema de políticas</a:t>
            </a:r>
            <a:endParaRPr sz="5200" b="1">
              <a:solidFill>
                <a:schemeClr val="dk1"/>
              </a:solidFill>
              <a:latin typeface="DM Sans"/>
              <a:ea typeface="DM Sans"/>
              <a:cs typeface="DM Sans"/>
              <a:sym typeface="DM Sans"/>
            </a:endParaRPr>
          </a:p>
        </p:txBody>
      </p:sp>
      <p:sp>
        <p:nvSpPr>
          <p:cNvPr id="653" name="Google Shape;653;p138"/>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54" name="Google Shape;654;p138"/>
          <p:cNvSpPr txBox="1"/>
          <p:nvPr/>
        </p:nvSpPr>
        <p:spPr>
          <a:xfrm>
            <a:off x="565267" y="2387333"/>
            <a:ext cx="108524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Se creará un middleware que, en cada momento, valide el acceso a partir de las políticas (Sólo PUBLIC, USER, ADMIN).</a:t>
            </a:r>
            <a:endParaRPr b="1">
              <a:latin typeface="DM Sans"/>
              <a:ea typeface="DM Sans"/>
              <a:cs typeface="DM Sans"/>
              <a:sym typeface="DM Sans"/>
            </a:endParaRPr>
          </a:p>
          <a:p>
            <a:endParaRPr b="1">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una función </a:t>
            </a:r>
            <a:r>
              <a:rPr lang="es" b="1">
                <a:latin typeface="DM Sans"/>
                <a:ea typeface="DM Sans"/>
                <a:cs typeface="DM Sans"/>
                <a:sym typeface="DM Sans"/>
              </a:rPr>
              <a:t>handlePolicies</a:t>
            </a:r>
            <a:r>
              <a:rPr lang="es">
                <a:latin typeface="DM Sans"/>
                <a:ea typeface="DM Sans"/>
                <a:cs typeface="DM Sans"/>
                <a:sym typeface="DM Sans"/>
              </a:rPr>
              <a:t>, </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método deberá recibir un </a:t>
            </a:r>
            <a:r>
              <a:rPr lang="es" b="1">
                <a:latin typeface="DM Sans"/>
                <a:ea typeface="DM Sans"/>
                <a:cs typeface="DM Sans"/>
                <a:sym typeface="DM Sans"/>
              </a:rPr>
              <a:t>arreglo de políticas (strings)</a:t>
            </a:r>
            <a:r>
              <a:rPr lang="es">
                <a:latin typeface="DM Sans"/>
                <a:ea typeface="DM Sans"/>
                <a:cs typeface="DM Sans"/>
                <a:sym typeface="DM Sans"/>
              </a:rPr>
              <a:t> y seguir los siguientes pasos:</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Si la única política es “PUBLIC”, continuar sin problema. </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para el resto de casos, primero procesar el token de jwt, el cual llegará desde los headers de autorización.</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Posteriormente, validar el rol del usuario que esté dentro del token para corroborar si se encuentra dentro de las políticas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Cada método get, post, put, delete deberá recibir </a:t>
            </a:r>
            <a:r>
              <a:rPr lang="es" b="1">
                <a:latin typeface="DM Sans"/>
                <a:ea typeface="DM Sans"/>
                <a:cs typeface="DM Sans"/>
                <a:sym typeface="DM Sans"/>
              </a:rPr>
              <a:t>antes de los callbacks</a:t>
            </a:r>
            <a:r>
              <a:rPr lang="es">
                <a:latin typeface="DM Sans"/>
                <a:ea typeface="DM Sans"/>
                <a:cs typeface="DM Sans"/>
                <a:sym typeface="DM Sans"/>
              </a:rPr>
              <a:t>, un arreglo de políticas. </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Colocar handlePolicies como el primer middleware del procesamiento.</a:t>
            </a:r>
            <a:endParaRPr>
              <a:latin typeface="DM Sans"/>
              <a:ea typeface="DM Sans"/>
              <a:cs typeface="DM Sans"/>
              <a:sym typeface="DM Sans"/>
            </a:endParaRPr>
          </a:p>
        </p:txBody>
      </p:sp>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139"/>
          <p:cNvGrpSpPr/>
          <p:nvPr/>
        </p:nvGrpSpPr>
        <p:grpSpPr>
          <a:xfrm>
            <a:off x="609800" y="624382"/>
            <a:ext cx="574765" cy="574765"/>
            <a:chOff x="473351" y="619523"/>
            <a:chExt cx="738900" cy="738900"/>
          </a:xfrm>
        </p:grpSpPr>
        <p:sp>
          <p:nvSpPr>
            <p:cNvPr id="660" name="Google Shape;660;p13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61" name="Google Shape;661;p139"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62" name="Google Shape;662;p139"/>
          <p:cNvSpPr txBox="1"/>
          <p:nvPr/>
        </p:nvSpPr>
        <p:spPr>
          <a:xfrm>
            <a:off x="526400" y="1199167"/>
            <a:ext cx="11365600" cy="966378"/>
          </a:xfrm>
          <a:prstGeom prst="rect">
            <a:avLst/>
          </a:prstGeom>
          <a:noFill/>
          <a:ln>
            <a:noFill/>
          </a:ln>
        </p:spPr>
        <p:txBody>
          <a:bodyPr spcFirstLastPara="1" wrap="square" lIns="121900" tIns="121900" rIns="121900" bIns="121900" anchor="t" anchorCtr="0">
            <a:spAutoFit/>
          </a:bodyPr>
          <a:lstStyle/>
          <a:p>
            <a:pPr>
              <a:lnSpc>
                <a:spcPct val="90000"/>
              </a:lnSpc>
            </a:pPr>
            <a:r>
              <a:rPr lang="es" sz="5200" b="1">
                <a:solidFill>
                  <a:schemeClr val="dk1"/>
                </a:solidFill>
                <a:latin typeface="DM Sans"/>
                <a:ea typeface="DM Sans"/>
                <a:cs typeface="DM Sans"/>
                <a:sym typeface="DM Sans"/>
              </a:rPr>
              <a:t>Sistema de políticas</a:t>
            </a:r>
            <a:endParaRPr sz="5200" b="1">
              <a:solidFill>
                <a:schemeClr val="dk1"/>
              </a:solidFill>
              <a:latin typeface="DM Sans"/>
              <a:ea typeface="DM Sans"/>
              <a:cs typeface="DM Sans"/>
              <a:sym typeface="DM Sans"/>
            </a:endParaRPr>
          </a:p>
        </p:txBody>
      </p:sp>
      <p:sp>
        <p:nvSpPr>
          <p:cNvPr id="663" name="Google Shape;663;p139"/>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64" name="Google Shape;664;p139"/>
          <p:cNvSpPr txBox="1"/>
          <p:nvPr/>
        </p:nvSpPr>
        <p:spPr>
          <a:xfrm>
            <a:off x="565267" y="2387334"/>
            <a:ext cx="108524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configurado el router: </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Crear un router </a:t>
            </a:r>
            <a:r>
              <a:rPr lang="es" b="1">
                <a:solidFill>
                  <a:schemeClr val="dk1"/>
                </a:solidFill>
                <a:latin typeface="DM Sans"/>
                <a:ea typeface="DM Sans"/>
                <a:cs typeface="DM Sans"/>
                <a:sym typeface="DM Sans"/>
              </a:rPr>
              <a:t>session</a:t>
            </a:r>
            <a:r>
              <a:rPr lang="es">
                <a:solidFill>
                  <a:schemeClr val="dk1"/>
                </a:solidFill>
                <a:latin typeface="DM Sans"/>
                <a:ea typeface="DM Sans"/>
                <a:cs typeface="DM Sans"/>
                <a:sym typeface="DM Sans"/>
              </a:rPr>
              <a:t> que cuente con un endpoint ‘/login’, el cual guardará al usuario en un token (no es necesario un registro, todo es hardcodeado para agilizar el proceso de políticas)</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En el router de usuario que ya existe, crear un endpoint que utilice las políticas de usuario, y otro que utilice sólo políticas públicas.</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Validar políticas con Postman.</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CONSIDERACIONES:</a:t>
            </a:r>
            <a:br>
              <a:rPr lang="es">
                <a:solidFill>
                  <a:schemeClr val="dk1"/>
                </a:solidFill>
                <a:latin typeface="DM Sans"/>
                <a:ea typeface="DM Sans"/>
                <a:cs typeface="DM Sans"/>
                <a:sym typeface="DM Sans"/>
              </a:rPr>
            </a:br>
            <a:r>
              <a:rPr lang="es" b="1">
                <a:solidFill>
                  <a:srgbClr val="EA90FF"/>
                </a:solidFill>
                <a:latin typeface="DM Sans"/>
                <a:ea typeface="DM Sans"/>
                <a:cs typeface="DM Sans"/>
                <a:sym typeface="DM Sans"/>
              </a:rPr>
              <a:t>1.</a:t>
            </a:r>
            <a:r>
              <a:rPr lang="es">
                <a:solidFill>
                  <a:schemeClr val="dk1"/>
                </a:solidFill>
                <a:latin typeface="DM Sans"/>
                <a:ea typeface="DM Sans"/>
                <a:cs typeface="DM Sans"/>
                <a:sym typeface="DM Sans"/>
              </a:rPr>
              <a:t> Recordar agregar app.use(express.json()); para el login</a:t>
            </a:r>
            <a:endParaRPr>
              <a:solidFill>
                <a:schemeClr val="dk1"/>
              </a:solidFill>
              <a:latin typeface="DM Sans"/>
              <a:ea typeface="DM Sans"/>
              <a:cs typeface="DM Sans"/>
              <a:sym typeface="DM Sans"/>
            </a:endParaRPr>
          </a:p>
          <a:p>
            <a:r>
              <a:rPr lang="es" b="1">
                <a:solidFill>
                  <a:srgbClr val="EA90FF"/>
                </a:solidFill>
                <a:latin typeface="DM Sans"/>
                <a:ea typeface="DM Sans"/>
                <a:cs typeface="DM Sans"/>
                <a:sym typeface="DM Sans"/>
              </a:rPr>
              <a:t>2.</a:t>
            </a:r>
            <a:r>
              <a:rPr lang="es">
                <a:solidFill>
                  <a:schemeClr val="dk1"/>
                </a:solidFill>
                <a:latin typeface="DM Sans"/>
                <a:ea typeface="DM Sans"/>
                <a:cs typeface="DM Sans"/>
                <a:sym typeface="DM Sans"/>
              </a:rPr>
              <a:t> Recordar agregar a los headers de autorización el Bearer token en Postman.</a:t>
            </a:r>
            <a:endParaRPr>
              <a:solidFill>
                <a:schemeClr val="dk1"/>
              </a:solidFill>
              <a:latin typeface="DM Sans"/>
              <a:ea typeface="DM Sans"/>
              <a:cs typeface="DM Sans"/>
              <a:sym typeface="DM Sans"/>
            </a:endParaRPr>
          </a:p>
          <a:p>
            <a:r>
              <a:rPr lang="es" b="1">
                <a:solidFill>
                  <a:srgbClr val="EA90FF"/>
                </a:solidFill>
                <a:latin typeface="DM Sans"/>
                <a:ea typeface="DM Sans"/>
                <a:cs typeface="DM Sans"/>
                <a:sym typeface="DM Sans"/>
              </a:rPr>
              <a:t>3</a:t>
            </a:r>
            <a:r>
              <a:rPr lang="es">
                <a:solidFill>
                  <a:schemeClr val="dk1"/>
                </a:solidFill>
                <a:latin typeface="DM Sans"/>
                <a:ea typeface="DM Sans"/>
                <a:cs typeface="DM Sans"/>
                <a:sym typeface="DM Sans"/>
              </a:rPr>
              <a:t>. Enviar el jwt por medio de body para este caso</a:t>
            </a:r>
            <a:endParaRPr>
              <a:solidFill>
                <a:schemeClr val="dk1"/>
              </a:solidFill>
              <a:latin typeface="DM Sans"/>
              <a:ea typeface="DM Sans"/>
              <a:cs typeface="DM Sans"/>
              <a:sym typeface="DM Sans"/>
            </a:endParaRPr>
          </a:p>
          <a:p>
            <a:r>
              <a:rPr lang="es" b="1">
                <a:solidFill>
                  <a:srgbClr val="EA90FF"/>
                </a:solidFill>
                <a:latin typeface="DM Sans"/>
                <a:ea typeface="DM Sans"/>
                <a:cs typeface="DM Sans"/>
                <a:sym typeface="DM Sans"/>
              </a:rPr>
              <a:t>4.</a:t>
            </a:r>
            <a:r>
              <a:rPr lang="es">
                <a:solidFill>
                  <a:schemeClr val="dk1"/>
                </a:solidFill>
                <a:latin typeface="DM Sans"/>
                <a:ea typeface="DM Sans"/>
                <a:cs typeface="DM Sans"/>
                <a:sym typeface="DM Sans"/>
              </a:rPr>
              <a:t> Hardcodear el rol del cliente en “user”.</a:t>
            </a:r>
            <a:endParaRPr>
              <a:solidFill>
                <a:schemeClr val="dk1"/>
              </a:solidFill>
              <a:latin typeface="DM Sans"/>
              <a:ea typeface="DM Sans"/>
              <a:cs typeface="DM Sans"/>
              <a:sym typeface="DM Sans"/>
            </a:endParaRPr>
          </a:p>
        </p:txBody>
      </p:sp>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140"/>
          <p:cNvGrpSpPr/>
          <p:nvPr/>
        </p:nvGrpSpPr>
        <p:grpSpPr>
          <a:xfrm>
            <a:off x="203191" y="171799"/>
            <a:ext cx="574765" cy="574765"/>
            <a:chOff x="7605951" y="217673"/>
            <a:chExt cx="738900" cy="738900"/>
          </a:xfrm>
        </p:grpSpPr>
        <p:sp>
          <p:nvSpPr>
            <p:cNvPr id="670" name="Google Shape;670;p14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71" name="Google Shape;671;p140"/>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72" name="Google Shape;672;p140"/>
          <p:cNvSpPr txBox="1"/>
          <p:nvPr/>
        </p:nvSpPr>
        <p:spPr>
          <a:xfrm>
            <a:off x="817600" y="464334"/>
            <a:ext cx="10556800" cy="861734"/>
          </a:xfrm>
          <a:prstGeom prst="rect">
            <a:avLst/>
          </a:prstGeom>
          <a:noFill/>
          <a:ln>
            <a:noFill/>
          </a:ln>
        </p:spPr>
        <p:txBody>
          <a:bodyPr spcFirstLastPara="1" wrap="square" lIns="121900" tIns="121900" rIns="121900" bIns="121900" anchor="t" anchorCtr="0">
            <a:spAutoFit/>
          </a:bodyPr>
          <a:lstStyle/>
          <a:p>
            <a:pPr algn="ctr"/>
            <a:r>
              <a:rPr lang="es" sz="4000" b="1">
                <a:solidFill>
                  <a:srgbClr val="FFFFFF"/>
                </a:solidFill>
                <a:latin typeface="DM Sans"/>
                <a:ea typeface="DM Sans"/>
                <a:cs typeface="DM Sans"/>
                <a:sym typeface="DM Sans"/>
              </a:rPr>
              <a:t>SnapShots : handlePolicies</a:t>
            </a:r>
            <a:endParaRPr sz="4000" b="1">
              <a:solidFill>
                <a:srgbClr val="FFFFFF"/>
              </a:solidFill>
              <a:latin typeface="DM Sans"/>
              <a:ea typeface="DM Sans"/>
              <a:cs typeface="DM Sans"/>
              <a:sym typeface="DM Sans"/>
            </a:endParaRPr>
          </a:p>
        </p:txBody>
      </p:sp>
      <p:pic>
        <p:nvPicPr>
          <p:cNvPr id="673" name="Google Shape;673;p140"/>
          <p:cNvPicPr preferRelativeResize="0"/>
          <p:nvPr/>
        </p:nvPicPr>
        <p:blipFill>
          <a:blip r:embed="rId4">
            <a:alphaModFix/>
          </a:blip>
          <a:stretch>
            <a:fillRect/>
          </a:stretch>
        </p:blipFill>
        <p:spPr>
          <a:xfrm>
            <a:off x="1235501" y="2369268"/>
            <a:ext cx="9721001" cy="3256833"/>
          </a:xfrm>
          <a:prstGeom prst="rect">
            <a:avLst/>
          </a:prstGeom>
          <a:noFill/>
          <a:ln>
            <a:noFill/>
          </a:ln>
        </p:spPr>
      </p:pic>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pSp>
        <p:nvGrpSpPr>
          <p:cNvPr id="678" name="Google Shape;678;p141"/>
          <p:cNvGrpSpPr/>
          <p:nvPr/>
        </p:nvGrpSpPr>
        <p:grpSpPr>
          <a:xfrm>
            <a:off x="203191" y="171799"/>
            <a:ext cx="574765" cy="574765"/>
            <a:chOff x="7605951" y="217673"/>
            <a:chExt cx="738900" cy="738900"/>
          </a:xfrm>
        </p:grpSpPr>
        <p:sp>
          <p:nvSpPr>
            <p:cNvPr id="679" name="Google Shape;679;p14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80" name="Google Shape;680;p14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81" name="Google Shape;681;p141"/>
          <p:cNvSpPr txBox="1"/>
          <p:nvPr/>
        </p:nvSpPr>
        <p:spPr>
          <a:xfrm>
            <a:off x="833633" y="171767"/>
            <a:ext cx="11072800" cy="1477287"/>
          </a:xfrm>
          <a:prstGeom prst="rect">
            <a:avLst/>
          </a:prstGeom>
          <a:noFill/>
          <a:ln>
            <a:noFill/>
          </a:ln>
        </p:spPr>
        <p:txBody>
          <a:bodyPr spcFirstLastPara="1" wrap="square" lIns="121900" tIns="121900" rIns="121900" bIns="121900" anchor="t" anchorCtr="0">
            <a:spAutoFit/>
          </a:bodyPr>
          <a:lstStyle/>
          <a:p>
            <a:pPr algn="ctr"/>
            <a:r>
              <a:rPr lang="es" sz="4000" b="1">
                <a:solidFill>
                  <a:srgbClr val="FFFFFF"/>
                </a:solidFill>
                <a:latin typeface="DM Sans"/>
                <a:ea typeface="DM Sans"/>
                <a:cs typeface="DM Sans"/>
                <a:sym typeface="DM Sans"/>
              </a:rPr>
              <a:t>SnapShots : Aplicando handlePolicies </a:t>
            </a:r>
            <a:endParaRPr sz="4000" b="1">
              <a:solidFill>
                <a:srgbClr val="FFFFFF"/>
              </a:solidFill>
              <a:latin typeface="DM Sans"/>
              <a:ea typeface="DM Sans"/>
              <a:cs typeface="DM Sans"/>
              <a:sym typeface="DM Sans"/>
            </a:endParaRPr>
          </a:p>
          <a:p>
            <a:pPr algn="ctr"/>
            <a:r>
              <a:rPr lang="es" sz="4000" b="1">
                <a:solidFill>
                  <a:srgbClr val="FFFFFF"/>
                </a:solidFill>
                <a:latin typeface="DM Sans"/>
                <a:ea typeface="DM Sans"/>
                <a:cs typeface="DM Sans"/>
                <a:sym typeface="DM Sans"/>
              </a:rPr>
              <a:t>a los métodos get, post, put, delete</a:t>
            </a:r>
            <a:endParaRPr sz="4000" b="1">
              <a:solidFill>
                <a:srgbClr val="FFFFFF"/>
              </a:solidFill>
              <a:latin typeface="DM Sans"/>
              <a:ea typeface="DM Sans"/>
              <a:cs typeface="DM Sans"/>
              <a:sym typeface="DM Sans"/>
            </a:endParaRPr>
          </a:p>
        </p:txBody>
      </p:sp>
      <p:pic>
        <p:nvPicPr>
          <p:cNvPr id="682" name="Google Shape;682;p141"/>
          <p:cNvPicPr preferRelativeResize="0"/>
          <p:nvPr/>
        </p:nvPicPr>
        <p:blipFill>
          <a:blip r:embed="rId4">
            <a:alphaModFix/>
          </a:blip>
          <a:stretch>
            <a:fillRect/>
          </a:stretch>
        </p:blipFill>
        <p:spPr>
          <a:xfrm>
            <a:off x="656200" y="1929933"/>
            <a:ext cx="10879600" cy="3595267"/>
          </a:xfrm>
          <a:prstGeom prst="rect">
            <a:avLst/>
          </a:prstGeom>
          <a:noFill/>
          <a:ln>
            <a:noFill/>
          </a:ln>
        </p:spPr>
      </p:pic>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687" name="Google Shape;687;p142"/>
          <p:cNvGrpSpPr/>
          <p:nvPr/>
        </p:nvGrpSpPr>
        <p:grpSpPr>
          <a:xfrm>
            <a:off x="203191" y="171799"/>
            <a:ext cx="574765" cy="574765"/>
            <a:chOff x="7605951" y="217673"/>
            <a:chExt cx="738900" cy="738900"/>
          </a:xfrm>
        </p:grpSpPr>
        <p:sp>
          <p:nvSpPr>
            <p:cNvPr id="688" name="Google Shape;688;p14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89" name="Google Shape;689;p142"/>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90" name="Google Shape;690;p142"/>
          <p:cNvSpPr txBox="1"/>
          <p:nvPr/>
        </p:nvSpPr>
        <p:spPr>
          <a:xfrm>
            <a:off x="833633" y="171767"/>
            <a:ext cx="11072800" cy="1784872"/>
          </a:xfrm>
          <a:prstGeom prst="rect">
            <a:avLst/>
          </a:prstGeom>
          <a:noFill/>
          <a:ln>
            <a:noFill/>
          </a:ln>
        </p:spPr>
        <p:txBody>
          <a:bodyPr spcFirstLastPara="1" wrap="square" lIns="121900" tIns="121900" rIns="121900" bIns="121900" anchor="t" anchorCtr="0">
            <a:spAutoFit/>
          </a:bodyPr>
          <a:lstStyle/>
          <a:p>
            <a:r>
              <a:rPr lang="es" sz="3333" b="1">
                <a:solidFill>
                  <a:srgbClr val="FFFFFF"/>
                </a:solidFill>
                <a:latin typeface="DM Sans"/>
                <a:ea typeface="DM Sans"/>
                <a:cs typeface="DM Sans"/>
                <a:sym typeface="DM Sans"/>
              </a:rPr>
              <a:t>SnapShots : Sessions Router con login hardCodeado (No estamos aquí para validar cosas con el login, sino para practicar políticas).</a:t>
            </a:r>
            <a:endParaRPr sz="3333" b="1">
              <a:solidFill>
                <a:srgbClr val="FFFFFF"/>
              </a:solidFill>
              <a:latin typeface="DM Sans"/>
              <a:ea typeface="DM Sans"/>
              <a:cs typeface="DM Sans"/>
              <a:sym typeface="DM Sans"/>
            </a:endParaRPr>
          </a:p>
        </p:txBody>
      </p:sp>
      <p:pic>
        <p:nvPicPr>
          <p:cNvPr id="691" name="Google Shape;691;p142"/>
          <p:cNvPicPr preferRelativeResize="0"/>
          <p:nvPr/>
        </p:nvPicPr>
        <p:blipFill>
          <a:blip r:embed="rId4">
            <a:alphaModFix/>
          </a:blip>
          <a:stretch>
            <a:fillRect/>
          </a:stretch>
        </p:blipFill>
        <p:spPr>
          <a:xfrm>
            <a:off x="2334767" y="1957367"/>
            <a:ext cx="7522468" cy="4355667"/>
          </a:xfrm>
          <a:prstGeom prst="rect">
            <a:avLst/>
          </a:prstGeom>
          <a:noFill/>
          <a:ln>
            <a:noFill/>
          </a:ln>
        </p:spPr>
      </p:pic>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grpSp>
        <p:nvGrpSpPr>
          <p:cNvPr id="696" name="Google Shape;696;p143"/>
          <p:cNvGrpSpPr/>
          <p:nvPr/>
        </p:nvGrpSpPr>
        <p:grpSpPr>
          <a:xfrm>
            <a:off x="203191" y="171799"/>
            <a:ext cx="574765" cy="574765"/>
            <a:chOff x="7605951" y="217673"/>
            <a:chExt cx="738900" cy="738900"/>
          </a:xfrm>
        </p:grpSpPr>
        <p:sp>
          <p:nvSpPr>
            <p:cNvPr id="697" name="Google Shape;697;p14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98" name="Google Shape;698;p14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99" name="Google Shape;699;p143"/>
          <p:cNvSpPr txBox="1"/>
          <p:nvPr/>
        </p:nvSpPr>
        <p:spPr>
          <a:xfrm>
            <a:off x="833633" y="171767"/>
            <a:ext cx="11072800" cy="1723508"/>
          </a:xfrm>
          <a:prstGeom prst="rect">
            <a:avLst/>
          </a:prstGeom>
          <a:noFill/>
          <a:ln>
            <a:noFill/>
          </a:ln>
        </p:spPr>
        <p:txBody>
          <a:bodyPr spcFirstLastPara="1" wrap="square" lIns="121900" tIns="121900" rIns="121900" bIns="121900" anchor="t" anchorCtr="0">
            <a:spAutoFit/>
          </a:bodyPr>
          <a:lstStyle/>
          <a:p>
            <a:r>
              <a:rPr lang="es" sz="3200" b="1">
                <a:solidFill>
                  <a:srgbClr val="FFFFFF"/>
                </a:solidFill>
                <a:latin typeface="DM Sans"/>
                <a:ea typeface="DM Sans"/>
                <a:cs typeface="DM Sans"/>
                <a:sym typeface="DM Sans"/>
              </a:rPr>
              <a:t>SnapShots : UsersRouter, ahora todas las rutas tienen un parámetro intermedio con todos los roles que serán aceptados (recuerda que PUBLIC es para todos)</a:t>
            </a:r>
            <a:endParaRPr sz="3200" b="1">
              <a:solidFill>
                <a:srgbClr val="FFFFFF"/>
              </a:solidFill>
              <a:latin typeface="DM Sans"/>
              <a:ea typeface="DM Sans"/>
              <a:cs typeface="DM Sans"/>
              <a:sym typeface="DM Sans"/>
            </a:endParaRPr>
          </a:p>
        </p:txBody>
      </p:sp>
      <p:pic>
        <p:nvPicPr>
          <p:cNvPr id="700" name="Google Shape;700;p143"/>
          <p:cNvPicPr preferRelativeResize="0"/>
          <p:nvPr/>
        </p:nvPicPr>
        <p:blipFill>
          <a:blip r:embed="rId4">
            <a:alphaModFix/>
          </a:blip>
          <a:stretch>
            <a:fillRect/>
          </a:stretch>
        </p:blipFill>
        <p:spPr>
          <a:xfrm>
            <a:off x="1741051" y="1895767"/>
            <a:ext cx="8709899" cy="4278933"/>
          </a:xfrm>
          <a:prstGeom prst="rect">
            <a:avLst/>
          </a:prstGeom>
          <a:noFill/>
          <a:ln>
            <a:noFill/>
          </a:ln>
        </p:spPr>
      </p:pic>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grpSp>
        <p:nvGrpSpPr>
          <p:cNvPr id="705" name="Google Shape;705;p144"/>
          <p:cNvGrpSpPr/>
          <p:nvPr/>
        </p:nvGrpSpPr>
        <p:grpSpPr>
          <a:xfrm>
            <a:off x="203191" y="171799"/>
            <a:ext cx="574765" cy="574765"/>
            <a:chOff x="7605951" y="217673"/>
            <a:chExt cx="738900" cy="738900"/>
          </a:xfrm>
        </p:grpSpPr>
        <p:sp>
          <p:nvSpPr>
            <p:cNvPr id="706" name="Google Shape;706;p14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707" name="Google Shape;707;p144"/>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708" name="Google Shape;708;p144"/>
          <p:cNvSpPr txBox="1"/>
          <p:nvPr/>
        </p:nvSpPr>
        <p:spPr>
          <a:xfrm>
            <a:off x="833633" y="171768"/>
            <a:ext cx="11072800" cy="1477287"/>
          </a:xfrm>
          <a:prstGeom prst="rect">
            <a:avLst/>
          </a:prstGeom>
          <a:noFill/>
          <a:ln>
            <a:noFill/>
          </a:ln>
        </p:spPr>
        <p:txBody>
          <a:bodyPr spcFirstLastPara="1" wrap="square" lIns="121900" tIns="121900" rIns="121900" bIns="121900" anchor="t" anchorCtr="0">
            <a:spAutoFit/>
          </a:bodyPr>
          <a:lstStyle/>
          <a:p>
            <a:pPr algn="ctr"/>
            <a:r>
              <a:rPr lang="es" sz="4000" b="1">
                <a:solidFill>
                  <a:srgbClr val="FFFFFF"/>
                </a:solidFill>
                <a:latin typeface="DM Sans"/>
                <a:ea typeface="DM Sans"/>
                <a:cs typeface="DM Sans"/>
                <a:sym typeface="DM Sans"/>
              </a:rPr>
              <a:t>SnapShots : Probando en Postman la ruta currentUser SIN LOGUEARME</a:t>
            </a:r>
            <a:endParaRPr sz="4000" b="1">
              <a:solidFill>
                <a:srgbClr val="FFFFFF"/>
              </a:solidFill>
              <a:latin typeface="DM Sans"/>
              <a:ea typeface="DM Sans"/>
              <a:cs typeface="DM Sans"/>
              <a:sym typeface="DM Sans"/>
            </a:endParaRPr>
          </a:p>
        </p:txBody>
      </p:sp>
      <p:pic>
        <p:nvPicPr>
          <p:cNvPr id="709" name="Google Shape;709;p144"/>
          <p:cNvPicPr preferRelativeResize="0"/>
          <p:nvPr/>
        </p:nvPicPr>
        <p:blipFill>
          <a:blip r:embed="rId4">
            <a:alphaModFix/>
          </a:blip>
          <a:stretch>
            <a:fillRect/>
          </a:stretch>
        </p:blipFill>
        <p:spPr>
          <a:xfrm>
            <a:off x="3511284" y="1649367"/>
            <a:ext cx="5169432" cy="48254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145"/>
          <p:cNvGrpSpPr/>
          <p:nvPr/>
        </p:nvGrpSpPr>
        <p:grpSpPr>
          <a:xfrm>
            <a:off x="203191" y="171799"/>
            <a:ext cx="574765" cy="574765"/>
            <a:chOff x="7605951" y="217673"/>
            <a:chExt cx="738900" cy="738900"/>
          </a:xfrm>
        </p:grpSpPr>
        <p:sp>
          <p:nvSpPr>
            <p:cNvPr id="715" name="Google Shape;715;p14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716" name="Google Shape;716;p145"/>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717" name="Google Shape;717;p145"/>
          <p:cNvSpPr txBox="1"/>
          <p:nvPr/>
        </p:nvSpPr>
        <p:spPr>
          <a:xfrm>
            <a:off x="676367" y="378717"/>
            <a:ext cx="11072800" cy="861734"/>
          </a:xfrm>
          <a:prstGeom prst="rect">
            <a:avLst/>
          </a:prstGeom>
          <a:noFill/>
          <a:ln>
            <a:noFill/>
          </a:ln>
        </p:spPr>
        <p:txBody>
          <a:bodyPr spcFirstLastPara="1" wrap="square" lIns="121900" tIns="121900" rIns="121900" bIns="121900" anchor="t" anchorCtr="0">
            <a:spAutoFit/>
          </a:bodyPr>
          <a:lstStyle/>
          <a:p>
            <a:pPr algn="ctr"/>
            <a:r>
              <a:rPr lang="es" sz="4000" b="1">
                <a:solidFill>
                  <a:srgbClr val="FFFFFF"/>
                </a:solidFill>
                <a:latin typeface="DM Sans"/>
                <a:ea typeface="DM Sans"/>
                <a:cs typeface="DM Sans"/>
                <a:sym typeface="DM Sans"/>
              </a:rPr>
              <a:t>SnapShots : Obteniendo token del login</a:t>
            </a:r>
            <a:endParaRPr sz="4000" b="1">
              <a:solidFill>
                <a:srgbClr val="FFFFFF"/>
              </a:solidFill>
              <a:latin typeface="DM Sans"/>
              <a:ea typeface="DM Sans"/>
              <a:cs typeface="DM Sans"/>
              <a:sym typeface="DM Sans"/>
            </a:endParaRPr>
          </a:p>
        </p:txBody>
      </p:sp>
      <p:pic>
        <p:nvPicPr>
          <p:cNvPr id="718" name="Google Shape;718;p145"/>
          <p:cNvPicPr preferRelativeResize="0"/>
          <p:nvPr/>
        </p:nvPicPr>
        <p:blipFill>
          <a:blip r:embed="rId4">
            <a:alphaModFix/>
          </a:blip>
          <a:stretch>
            <a:fillRect/>
          </a:stretch>
        </p:blipFill>
        <p:spPr>
          <a:xfrm>
            <a:off x="2094768" y="1451167"/>
            <a:ext cx="8002465" cy="5241933"/>
          </a:xfrm>
          <a:prstGeom prst="rect">
            <a:avLst/>
          </a:prstGeom>
          <a:noFill/>
          <a:ln w="9525" cap="flat" cmpd="sng">
            <a:solidFill>
              <a:srgbClr val="E8E7E3"/>
            </a:solidFill>
            <a:prstDash val="solid"/>
            <a:round/>
            <a:headEnd type="none" w="sm" len="sm"/>
            <a:tailEnd type="none" w="sm" len="sm"/>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82"/>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728" name="Google Shape;728;p182"/>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grpSp>
        <p:nvGrpSpPr>
          <p:cNvPr id="723" name="Google Shape;723;p146"/>
          <p:cNvGrpSpPr/>
          <p:nvPr/>
        </p:nvGrpSpPr>
        <p:grpSpPr>
          <a:xfrm>
            <a:off x="203191" y="171799"/>
            <a:ext cx="574765" cy="574765"/>
            <a:chOff x="7605951" y="217673"/>
            <a:chExt cx="738900" cy="738900"/>
          </a:xfrm>
        </p:grpSpPr>
        <p:sp>
          <p:nvSpPr>
            <p:cNvPr id="724" name="Google Shape;724;p14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725" name="Google Shape;725;p146"/>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726" name="Google Shape;726;p146"/>
          <p:cNvSpPr txBox="1"/>
          <p:nvPr/>
        </p:nvSpPr>
        <p:spPr>
          <a:xfrm>
            <a:off x="559600" y="405834"/>
            <a:ext cx="11072800" cy="1313268"/>
          </a:xfrm>
          <a:prstGeom prst="rect">
            <a:avLst/>
          </a:prstGeom>
          <a:noFill/>
          <a:ln>
            <a:noFill/>
          </a:ln>
        </p:spPr>
        <p:txBody>
          <a:bodyPr spcFirstLastPara="1" wrap="square" lIns="121900" tIns="121900" rIns="121900" bIns="121900" anchor="t" anchorCtr="0">
            <a:spAutoFit/>
          </a:bodyPr>
          <a:lstStyle/>
          <a:p>
            <a:pPr algn="ctr"/>
            <a:r>
              <a:rPr lang="es" sz="3467" b="1">
                <a:solidFill>
                  <a:srgbClr val="FFFFFF"/>
                </a:solidFill>
                <a:latin typeface="DM Sans"/>
                <a:ea typeface="DM Sans"/>
                <a:cs typeface="DM Sans"/>
                <a:sym typeface="DM Sans"/>
              </a:rPr>
              <a:t>SnapShots : llamando a currentUser enviando el token. (el role coincidió con el arreglo de políticas) </a:t>
            </a:r>
            <a:endParaRPr sz="3467" b="1">
              <a:solidFill>
                <a:srgbClr val="FFFFFF"/>
              </a:solidFill>
              <a:latin typeface="DM Sans"/>
              <a:ea typeface="DM Sans"/>
              <a:cs typeface="DM Sans"/>
              <a:sym typeface="DM Sans"/>
            </a:endParaRPr>
          </a:p>
        </p:txBody>
      </p:sp>
      <p:pic>
        <p:nvPicPr>
          <p:cNvPr id="727" name="Google Shape;727;p146"/>
          <p:cNvPicPr preferRelativeResize="0"/>
          <p:nvPr/>
        </p:nvPicPr>
        <p:blipFill>
          <a:blip r:embed="rId4">
            <a:alphaModFix/>
          </a:blip>
          <a:stretch>
            <a:fillRect/>
          </a:stretch>
        </p:blipFill>
        <p:spPr>
          <a:xfrm>
            <a:off x="2192018" y="1719433"/>
            <a:ext cx="7807965" cy="4648467"/>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5" name="Google Shape;285;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6" name="Google Shape;286;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7" name="Google Shape;287;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8" name="Google Shape;288;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23</a:t>
            </a:r>
            <a:endParaRPr sz="2133">
              <a:solidFill>
                <a:schemeClr val="lt1"/>
              </a:solidFill>
              <a:latin typeface="DM Sans"/>
              <a:ea typeface="DM Sans"/>
              <a:cs typeface="DM Sans"/>
              <a:sym typeface="DM Sans"/>
            </a:endParaRPr>
          </a:p>
        </p:txBody>
      </p:sp>
      <p:cxnSp>
        <p:nvCxnSpPr>
          <p:cNvPr id="289" name="Google Shape;289;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0" name="Google Shape;290;p84"/>
          <p:cNvSpPr txBox="1"/>
          <p:nvPr/>
        </p:nvSpPr>
        <p:spPr>
          <a:xfrm>
            <a:off x="1919184" y="2390734"/>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dirty="0">
                <a:solidFill>
                  <a:srgbClr val="999999"/>
                </a:solidFill>
                <a:latin typeface="DM Sans"/>
                <a:ea typeface="DM Sans"/>
                <a:cs typeface="DM Sans"/>
                <a:sym typeface="DM Sans"/>
              </a:rPr>
              <a:t>Ruteo avanzado y manejo de políticas de autorización</a:t>
            </a:r>
            <a:endParaRPr sz="2000" b="1" dirty="0">
              <a:solidFill>
                <a:srgbClr val="999999"/>
              </a:solidFill>
              <a:latin typeface="DM Sans"/>
              <a:ea typeface="DM Sans"/>
              <a:cs typeface="DM Sans"/>
              <a:sym typeface="DM Sans"/>
            </a:endParaRPr>
          </a:p>
        </p:txBody>
      </p:sp>
      <p:sp>
        <p:nvSpPr>
          <p:cNvPr id="291" name="Google Shape;291;p84"/>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24</a:t>
            </a:r>
            <a:endParaRPr sz="2133" b="1">
              <a:solidFill>
                <a:srgbClr val="FFFFFF"/>
              </a:solidFill>
              <a:latin typeface="DM Sans"/>
              <a:ea typeface="DM Sans"/>
              <a:cs typeface="DM Sans"/>
              <a:sym typeface="DM Sans"/>
            </a:endParaRPr>
          </a:p>
        </p:txBody>
      </p:sp>
      <p:cxnSp>
        <p:nvCxnSpPr>
          <p:cNvPr id="292" name="Google Shape;292;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3" name="Google Shape;293;p84"/>
          <p:cNvSpPr txBox="1"/>
          <p:nvPr/>
        </p:nvSpPr>
        <p:spPr>
          <a:xfrm>
            <a:off x="4930767" y="26463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Segunda Práctica Integradora</a:t>
            </a:r>
            <a:endParaRPr sz="2000" b="1">
              <a:solidFill>
                <a:srgbClr val="EAFF6A"/>
              </a:solidFill>
              <a:latin typeface="DM Sans"/>
              <a:ea typeface="DM Sans"/>
              <a:cs typeface="DM Sans"/>
              <a:sym typeface="DM Sans"/>
            </a:endParaRPr>
          </a:p>
        </p:txBody>
      </p:sp>
      <p:cxnSp>
        <p:nvCxnSpPr>
          <p:cNvPr id="294" name="Google Shape;294;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5" name="Google Shape;295;p84"/>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296" name="Google Shape;296;p84"/>
          <p:cNvSpPr txBox="1"/>
          <p:nvPr/>
        </p:nvSpPr>
        <p:spPr>
          <a:xfrm>
            <a:off x="5061584" y="3642800"/>
            <a:ext cx="2310000" cy="1682600"/>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Skills</a:t>
            </a:r>
            <a:endParaRPr sz="1600">
              <a:solidFill>
                <a:schemeClr val="lt1"/>
              </a:solidFill>
              <a:latin typeface="DM Sans"/>
              <a:ea typeface="DM Sans"/>
              <a:cs typeface="DM Sans"/>
              <a:sym typeface="DM Sans"/>
            </a:endParaRPr>
          </a:p>
          <a:p>
            <a:pPr marL="1219170"/>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Práctica integradora</a:t>
            </a:r>
            <a:endParaRPr sz="1600">
              <a:solidFill>
                <a:schemeClr val="lt1"/>
              </a:solidFill>
              <a:latin typeface="DM Sans"/>
              <a:ea typeface="DM Sans"/>
              <a:cs typeface="DM Sans"/>
              <a:sym typeface="DM Sans"/>
            </a:endParaRPr>
          </a:p>
          <a:p>
            <a:pPr marL="609585">
              <a:buClr>
                <a:schemeClr val="dk1"/>
              </a:buClr>
              <a:buSzPts val="1100"/>
            </a:pPr>
            <a:endParaRPr sz="1467">
              <a:solidFill>
                <a:schemeClr val="lt1"/>
              </a:solidFill>
              <a:latin typeface="DM Sans"/>
              <a:ea typeface="DM Sans"/>
              <a:cs typeface="DM Sans"/>
              <a:sym typeface="DM Sans"/>
            </a:endParaRPr>
          </a:p>
          <a:p>
            <a:pPr marL="609585"/>
            <a:endParaRPr sz="1467">
              <a:solidFill>
                <a:schemeClr val="lt1"/>
              </a:solidFill>
              <a:latin typeface="DM Sans"/>
              <a:ea typeface="DM Sans"/>
              <a:cs typeface="DM Sans"/>
              <a:sym typeface="DM Sans"/>
            </a:endParaRPr>
          </a:p>
        </p:txBody>
      </p:sp>
      <p:sp>
        <p:nvSpPr>
          <p:cNvPr id="297" name="Google Shape;297;p84"/>
          <p:cNvSpPr txBox="1"/>
          <p:nvPr/>
        </p:nvSpPr>
        <p:spPr>
          <a:xfrm>
            <a:off x="1987433" y="3508334"/>
            <a:ext cx="24816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400" dirty="0">
                <a:solidFill>
                  <a:srgbClr val="999999"/>
                </a:solidFill>
                <a:latin typeface="DM Sans"/>
                <a:ea typeface="DM Sans"/>
                <a:cs typeface="DM Sans"/>
                <a:sym typeface="DM Sans"/>
              </a:rPr>
              <a:t>Estrategias avanzadas de Router</a:t>
            </a:r>
            <a:endParaRPr sz="1400" dirty="0">
              <a:solidFill>
                <a:srgbClr val="999999"/>
              </a:solidFill>
              <a:latin typeface="DM Sans"/>
              <a:ea typeface="DM Sans"/>
              <a:cs typeface="DM Sans"/>
              <a:sym typeface="DM Sans"/>
            </a:endParaRPr>
          </a:p>
          <a:p>
            <a:pPr marL="609585"/>
            <a:endParaRPr sz="1400" dirty="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400" dirty="0">
                <a:solidFill>
                  <a:srgbClr val="999999"/>
                </a:solidFill>
                <a:latin typeface="DM Sans"/>
                <a:ea typeface="DM Sans"/>
                <a:cs typeface="DM Sans"/>
                <a:sym typeface="DM Sans"/>
              </a:rPr>
              <a:t>Custom Router</a:t>
            </a:r>
            <a:endParaRPr sz="1400" dirty="0">
              <a:solidFill>
                <a:srgbClr val="999999"/>
              </a:solidFill>
              <a:latin typeface="DM Sans"/>
              <a:ea typeface="DM Sans"/>
              <a:cs typeface="DM Sans"/>
              <a:sym typeface="DM Sans"/>
            </a:endParaRPr>
          </a:p>
          <a:p>
            <a:pPr marL="609585"/>
            <a:endParaRPr sz="1400" dirty="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400" dirty="0">
                <a:solidFill>
                  <a:srgbClr val="999999"/>
                </a:solidFill>
                <a:latin typeface="DM Sans"/>
                <a:ea typeface="DM Sans"/>
                <a:cs typeface="DM Sans"/>
                <a:sym typeface="DM Sans"/>
              </a:rPr>
              <a:t>Aprovechando al máximo Custom Router</a:t>
            </a:r>
            <a:endParaRPr sz="1400" dirty="0">
              <a:solidFill>
                <a:srgbClr val="999999"/>
              </a:solidFill>
              <a:latin typeface="DM Sans"/>
              <a:ea typeface="DM Sans"/>
              <a:cs typeface="DM Sans"/>
              <a:sym typeface="DM Sans"/>
            </a:endParaRPr>
          </a:p>
        </p:txBody>
      </p:sp>
      <p:pic>
        <p:nvPicPr>
          <p:cNvPr id="298" name="Google Shape;298;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9" name="Google Shape;299;p84"/>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25</a:t>
            </a:r>
            <a:endParaRPr sz="2133">
              <a:solidFill>
                <a:schemeClr val="lt1"/>
              </a:solidFill>
              <a:latin typeface="DM Sans"/>
              <a:ea typeface="DM Sans"/>
              <a:cs typeface="DM Sans"/>
              <a:sym typeface="DM Sans"/>
            </a:endParaRPr>
          </a:p>
        </p:txBody>
      </p:sp>
      <p:cxnSp>
        <p:nvCxnSpPr>
          <p:cNvPr id="300" name="Google Shape;300;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7938284" y="2492333"/>
            <a:ext cx="2571600" cy="1046208"/>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1733" b="1">
                <a:solidFill>
                  <a:srgbClr val="999999"/>
                </a:solidFill>
                <a:latin typeface="DM Sans"/>
                <a:ea typeface="DM Sans"/>
                <a:cs typeface="DM Sans"/>
                <a:sym typeface="DM Sans"/>
              </a:rPr>
              <a:t>Proceso principal del servidor + Global &amp; Child process</a:t>
            </a:r>
            <a:endParaRPr sz="1733" b="1">
              <a:solidFill>
                <a:srgbClr val="999999"/>
              </a:solidFill>
              <a:latin typeface="DM Sans"/>
              <a:ea typeface="DM Sans"/>
              <a:cs typeface="DM Sans"/>
              <a:sym typeface="DM Sans"/>
            </a:endParaRPr>
          </a:p>
        </p:txBody>
      </p:sp>
      <p:cxnSp>
        <p:nvCxnSpPr>
          <p:cNvPr id="302" name="Google Shape;302;p84"/>
          <p:cNvCxnSpPr/>
          <p:nvPr/>
        </p:nvCxnSpPr>
        <p:spPr>
          <a:xfrm>
            <a:off x="7938284" y="2490267"/>
            <a:ext cx="2371200" cy="0"/>
          </a:xfrm>
          <a:prstGeom prst="straightConnector1">
            <a:avLst/>
          </a:prstGeom>
          <a:noFill/>
          <a:ln w="9525" cap="flat" cmpd="sng">
            <a:solidFill>
              <a:srgbClr val="434343"/>
            </a:solidFill>
            <a:prstDash val="solid"/>
            <a:round/>
            <a:headEnd type="none" w="sm" len="sm"/>
            <a:tailEnd type="none" w="sm" len="sm"/>
          </a:ln>
        </p:spPr>
      </p:cxnSp>
      <p:sp>
        <p:nvSpPr>
          <p:cNvPr id="303" name="Google Shape;303;p84"/>
          <p:cNvSpPr txBox="1"/>
          <p:nvPr/>
        </p:nvSpPr>
        <p:spPr>
          <a:xfrm>
            <a:off x="8011167" y="3524067"/>
            <a:ext cx="2371200" cy="2000507"/>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400" dirty="0">
                <a:solidFill>
                  <a:srgbClr val="999999"/>
                </a:solidFill>
                <a:latin typeface="DM Sans"/>
                <a:ea typeface="DM Sans"/>
                <a:cs typeface="DM Sans"/>
                <a:sym typeface="DM Sans"/>
              </a:rPr>
              <a:t>Process</a:t>
            </a:r>
            <a:endParaRPr sz="1400" dirty="0">
              <a:solidFill>
                <a:srgbClr val="999999"/>
              </a:solidFill>
              <a:latin typeface="DM Sans"/>
              <a:ea typeface="DM Sans"/>
              <a:cs typeface="DM Sans"/>
              <a:sym typeface="DM Sans"/>
            </a:endParaRPr>
          </a:p>
          <a:p>
            <a:pPr marL="609585"/>
            <a:endParaRPr sz="1400" dirty="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400" dirty="0">
                <a:solidFill>
                  <a:srgbClr val="999999"/>
                </a:solidFill>
                <a:latin typeface="DM Sans"/>
                <a:ea typeface="DM Sans"/>
                <a:cs typeface="DM Sans"/>
                <a:sym typeface="DM Sans"/>
              </a:rPr>
              <a:t>Manejo de variables de entorno</a:t>
            </a:r>
            <a:endParaRPr sz="1400" dirty="0">
              <a:solidFill>
                <a:srgbClr val="999999"/>
              </a:solidFill>
              <a:latin typeface="DM Sans"/>
              <a:ea typeface="DM Sans"/>
              <a:cs typeface="DM Sans"/>
              <a:sym typeface="DM Sans"/>
            </a:endParaRPr>
          </a:p>
          <a:p>
            <a:pPr marL="609585"/>
            <a:endParaRPr sz="1400" dirty="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400" dirty="0">
                <a:solidFill>
                  <a:srgbClr val="999999"/>
                </a:solidFill>
                <a:latin typeface="DM Sans"/>
                <a:ea typeface="DM Sans"/>
                <a:cs typeface="DM Sans"/>
                <a:sym typeface="DM Sans"/>
              </a:rPr>
              <a:t>Global &amp; child process</a:t>
            </a:r>
            <a:endParaRPr sz="1400" dirty="0">
              <a:solidFill>
                <a:srgbClr val="999999"/>
              </a:solidFill>
              <a:latin typeface="DM Sans"/>
              <a:ea typeface="DM Sans"/>
              <a:cs typeface="DM Sans"/>
              <a:sym typeface="DM Sans"/>
            </a:endParaRPr>
          </a:p>
          <a:p>
            <a:endParaRPr sz="1600" dirty="0">
              <a:solidFill>
                <a:srgbClr val="999999"/>
              </a:solidFill>
              <a:latin typeface="DM Sans"/>
              <a:ea typeface="DM Sans"/>
              <a:cs typeface="DM Sans"/>
              <a:sym typeface="DM Sans"/>
            </a:endParaRPr>
          </a:p>
        </p:txBody>
      </p:sp>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7001" y="2831985"/>
            <a:ext cx="272737" cy="262633"/>
          </a:xfrm>
          <a:prstGeom prst="rect">
            <a:avLst/>
          </a:prstGeom>
          <a:noFill/>
          <a:ln>
            <a:noFill/>
          </a:ln>
        </p:spPr>
      </p:pic>
      <p:sp>
        <p:nvSpPr>
          <p:cNvPr id="310" name="Google Shape;310;p85"/>
          <p:cNvSpPr txBox="1"/>
          <p:nvPr/>
        </p:nvSpPr>
        <p:spPr>
          <a:xfrm>
            <a:off x="3386241" y="2696501"/>
            <a:ext cx="6175200" cy="1723508"/>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Hacer una integración práctica de todos los conceptos vistos hasta el momento, bajo el desarrollo de un proyecto paralelo a nuestro proyecto final.</a:t>
            </a:r>
            <a:endParaRPr sz="2400">
              <a:solidFill>
                <a:schemeClr val="lt1"/>
              </a:solidFill>
              <a:latin typeface="DM Sans"/>
              <a:ea typeface="DM Sans"/>
              <a:cs typeface="DM Sans"/>
              <a:sym typeface="DM Sans"/>
            </a:endParaRPr>
          </a:p>
        </p:txBody>
      </p:sp>
      <p:sp>
        <p:nvSpPr>
          <p:cNvPr id="311" name="Google Shape;311;p85"/>
          <p:cNvSpPr txBox="1"/>
          <p:nvPr/>
        </p:nvSpPr>
        <p:spPr>
          <a:xfrm>
            <a:off x="3338680" y="4586600"/>
            <a:ext cx="5940000" cy="615513"/>
          </a:xfrm>
          <a:prstGeom prst="rect">
            <a:avLst/>
          </a:prstGeom>
          <a:noFill/>
          <a:ln>
            <a:noFill/>
          </a:ln>
        </p:spPr>
        <p:txBody>
          <a:bodyPr spcFirstLastPara="1" wrap="square" lIns="121900" tIns="121900" rIns="121900" bIns="121900" anchor="t" anchorCtr="0">
            <a:spAutoFit/>
          </a:bodyPr>
          <a:lstStyle/>
          <a:p>
            <a:endParaRPr sz="2400">
              <a:solidFill>
                <a:schemeClr val="lt1"/>
              </a:solidFill>
              <a:latin typeface="DM Sans"/>
              <a:ea typeface="DM Sans"/>
              <a:cs typeface="DM Sans"/>
              <a:sym typeface="DM Sans"/>
            </a:endParaRPr>
          </a:p>
        </p:txBody>
      </p:sp>
      <p:sp>
        <p:nvSpPr>
          <p:cNvPr id="312" name="Google Shape;312;p85"/>
          <p:cNvSpPr txBox="1"/>
          <p:nvPr/>
        </p:nvSpPr>
        <p:spPr>
          <a:xfrm>
            <a:off x="3386241" y="3501951"/>
            <a:ext cx="6175200" cy="615513"/>
          </a:xfrm>
          <a:prstGeom prst="rect">
            <a:avLst/>
          </a:prstGeom>
          <a:noFill/>
          <a:ln>
            <a:noFill/>
          </a:ln>
        </p:spPr>
        <p:txBody>
          <a:bodyPr spcFirstLastPara="1" wrap="square" lIns="121900" tIns="121900" rIns="121900" bIns="121900" anchor="t" anchorCtr="0">
            <a:spAutoFit/>
          </a:bodyPr>
          <a:lstStyle/>
          <a:p>
            <a:endParaRPr sz="2400">
              <a:solidFill>
                <a:schemeClr val="lt1"/>
              </a:solidFill>
              <a:latin typeface="DM Sans"/>
              <a:ea typeface="DM Sans"/>
              <a:cs typeface="DM Sans"/>
              <a:sym typeface="DM Sans"/>
            </a:endParaRPr>
          </a:p>
        </p:txBody>
      </p:sp>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8" name="Google Shape;318;p86"/>
          <p:cNvSpPr txBox="1"/>
          <p:nvPr/>
        </p:nvSpPr>
        <p:spPr>
          <a:xfrm>
            <a:off x="557700" y="-123333"/>
            <a:ext cx="9310800" cy="131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3000"/>
            </a:pPr>
            <a:r>
              <a:rPr lang="es" sz="5333" b="1">
                <a:latin typeface="DM Sans"/>
                <a:ea typeface="DM Sans"/>
                <a:cs typeface="DM Sans"/>
                <a:sym typeface="DM Sans"/>
              </a:rPr>
              <a:t>¿Cómo organizar la clase?</a:t>
            </a:r>
            <a:endParaRPr sz="5333" b="1">
              <a:solidFill>
                <a:srgbClr val="000000"/>
              </a:solidFill>
              <a:latin typeface="DM Sans"/>
              <a:ea typeface="DM Sans"/>
              <a:cs typeface="DM Sans"/>
              <a:sym typeface="DM Sans"/>
            </a:endParaRPr>
          </a:p>
        </p:txBody>
      </p:sp>
      <p:graphicFrame>
        <p:nvGraphicFramePr>
          <p:cNvPr id="319" name="Google Shape;319;p86"/>
          <p:cNvGraphicFramePr/>
          <p:nvPr/>
        </p:nvGraphicFramePr>
        <p:xfrm>
          <a:off x="557700" y="1118593"/>
          <a:ext cx="10657366" cy="5139294"/>
        </p:xfrm>
        <a:graphic>
          <a:graphicData uri="http://schemas.openxmlformats.org/drawingml/2006/table">
            <a:tbl>
              <a:tblPr>
                <a:noFill/>
              </a:tblPr>
              <a:tblGrid>
                <a:gridCol w="2946633">
                  <a:extLst>
                    <a:ext uri="{9D8B030D-6E8A-4147-A177-3AD203B41FA5}">
                      <a16:colId xmlns:a16="http://schemas.microsoft.com/office/drawing/2014/main" val="20000"/>
                    </a:ext>
                  </a:extLst>
                </a:gridCol>
                <a:gridCol w="2413133">
                  <a:extLst>
                    <a:ext uri="{9D8B030D-6E8A-4147-A177-3AD203B41FA5}">
                      <a16:colId xmlns:a16="http://schemas.microsoft.com/office/drawing/2014/main" val="20001"/>
                    </a:ext>
                  </a:extLst>
                </a:gridCol>
                <a:gridCol w="5297600">
                  <a:extLst>
                    <a:ext uri="{9D8B030D-6E8A-4147-A177-3AD203B41FA5}">
                      <a16:colId xmlns:a16="http://schemas.microsoft.com/office/drawing/2014/main" val="20002"/>
                    </a:ext>
                  </a:extLst>
                </a:gridCol>
              </a:tblGrid>
              <a:tr h="873733">
                <a:tc>
                  <a:txBody>
                    <a:bodyPr/>
                    <a:lstStyle/>
                    <a:p>
                      <a:pPr marL="0" lvl="0" indent="0" algn="ctr" rtl="0">
                        <a:spcBef>
                          <a:spcPts val="0"/>
                        </a:spcBef>
                        <a:spcAft>
                          <a:spcPts val="0"/>
                        </a:spcAft>
                        <a:buNone/>
                      </a:pPr>
                      <a:r>
                        <a:rPr lang="es" sz="2100" b="1">
                          <a:latin typeface="DM Sans"/>
                          <a:ea typeface="DM Sans"/>
                          <a:cs typeface="DM Sans"/>
                          <a:sym typeface="DM Sans"/>
                        </a:rPr>
                        <a:t>Estructura general de la clase</a:t>
                      </a:r>
                      <a:endParaRPr sz="2100" b="1">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2100" b="1">
                          <a:latin typeface="DM Sans"/>
                          <a:ea typeface="DM Sans"/>
                          <a:cs typeface="DM Sans"/>
                          <a:sym typeface="DM Sans"/>
                        </a:rPr>
                        <a:t>Tiempo de dedicación</a:t>
                      </a:r>
                      <a:endParaRPr sz="2100" b="1">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2100" b="1">
                          <a:latin typeface="DM Sans"/>
                          <a:ea typeface="DM Sans"/>
                          <a:cs typeface="DM Sans"/>
                          <a:sym typeface="DM Sans"/>
                        </a:rPr>
                        <a:t>Enfoques</a:t>
                      </a:r>
                      <a:endParaRPr sz="2100" b="1">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744967">
                <a:tc>
                  <a:txBody>
                    <a:bodyPr/>
                    <a:lstStyle/>
                    <a:p>
                      <a:pPr marL="0" lvl="0" indent="0" algn="l" rtl="0">
                        <a:lnSpc>
                          <a:spcPct val="115000"/>
                        </a:lnSpc>
                        <a:spcBef>
                          <a:spcPts val="0"/>
                        </a:spcBef>
                        <a:spcAft>
                          <a:spcPts val="0"/>
                        </a:spcAft>
                        <a:buNone/>
                      </a:pPr>
                      <a:r>
                        <a:rPr lang="es" sz="1800">
                          <a:latin typeface="DM Sans"/>
                          <a:ea typeface="DM Sans"/>
                          <a:cs typeface="DM Sans"/>
                          <a:sym typeface="DM Sans"/>
                        </a:rPr>
                        <a:t>Skills</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s" sz="1800">
                          <a:latin typeface="DM Sans"/>
                          <a:ea typeface="DM Sans"/>
                          <a:cs typeface="DM Sans"/>
                          <a:sym typeface="DM Sans"/>
                        </a:rPr>
                        <a:t>10 min</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457200" lvl="0" indent="-295275" algn="l" rtl="0">
                        <a:lnSpc>
                          <a:spcPct val="115000"/>
                        </a:lnSpc>
                        <a:spcBef>
                          <a:spcPts val="0"/>
                        </a:spcBef>
                        <a:spcAft>
                          <a:spcPts val="0"/>
                        </a:spcAft>
                        <a:buClr>
                          <a:srgbClr val="EA90FF"/>
                        </a:buClr>
                        <a:buSzPts val="1050"/>
                        <a:buFont typeface="DM Sans"/>
                        <a:buChar char="✓"/>
                      </a:pPr>
                      <a:r>
                        <a:rPr lang="es" sz="1400">
                          <a:latin typeface="DM Sans"/>
                          <a:ea typeface="DM Sans"/>
                          <a:cs typeface="DM Sans"/>
                          <a:sym typeface="DM Sans"/>
                        </a:rPr>
                        <a:t>No detenerse a explicar cada skill</a:t>
                      </a:r>
                      <a:endParaRPr sz="1400">
                        <a:latin typeface="DM Sans"/>
                        <a:ea typeface="DM Sans"/>
                        <a:cs typeface="DM Sans"/>
                        <a:sym typeface="DM Sans"/>
                      </a:endParaRPr>
                    </a:p>
                    <a:p>
                      <a:pPr marL="457200" lvl="0" indent="-295275" algn="l" rtl="0">
                        <a:lnSpc>
                          <a:spcPct val="115000"/>
                        </a:lnSpc>
                        <a:spcBef>
                          <a:spcPts val="0"/>
                        </a:spcBef>
                        <a:spcAft>
                          <a:spcPts val="0"/>
                        </a:spcAft>
                        <a:buClr>
                          <a:srgbClr val="EA90FF"/>
                        </a:buClr>
                        <a:buSzPts val="1050"/>
                        <a:buFont typeface="DM Sans"/>
                        <a:buChar char="✓"/>
                      </a:pPr>
                      <a:r>
                        <a:rPr lang="es" sz="1400">
                          <a:latin typeface="DM Sans"/>
                          <a:ea typeface="DM Sans"/>
                          <a:cs typeface="DM Sans"/>
                          <a:sym typeface="DM Sans"/>
                        </a:rPr>
                        <a:t>Utilízalo como motivador, no como stopper.</a:t>
                      </a:r>
                      <a:endParaRPr sz="14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683047">
                <a:tc>
                  <a:txBody>
                    <a:bodyPr/>
                    <a:lstStyle/>
                    <a:p>
                      <a:pPr marL="0" lvl="0" indent="0" algn="l" rtl="0">
                        <a:lnSpc>
                          <a:spcPct val="115000"/>
                        </a:lnSpc>
                        <a:spcBef>
                          <a:spcPts val="0"/>
                        </a:spcBef>
                        <a:spcAft>
                          <a:spcPts val="0"/>
                        </a:spcAft>
                        <a:buNone/>
                      </a:pPr>
                      <a:r>
                        <a:rPr lang="es" sz="1800">
                          <a:latin typeface="DM Sans"/>
                          <a:ea typeface="DM Sans"/>
                          <a:cs typeface="DM Sans"/>
                          <a:sym typeface="DM Sans"/>
                        </a:rPr>
                        <a:t>Práctica integradora</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800">
                          <a:latin typeface="DM Sans"/>
                          <a:ea typeface="DM Sans"/>
                          <a:cs typeface="DM Sans"/>
                          <a:sym typeface="DM Sans"/>
                        </a:rPr>
                        <a:t>1hr 40 min (contemplando break a tu elección)</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5275" algn="l" rtl="0">
                        <a:lnSpc>
                          <a:spcPct val="115000"/>
                        </a:lnSpc>
                        <a:spcBef>
                          <a:spcPts val="0"/>
                        </a:spcBef>
                        <a:spcAft>
                          <a:spcPts val="0"/>
                        </a:spcAft>
                        <a:buClr>
                          <a:srgbClr val="EA90FF"/>
                        </a:buClr>
                        <a:buSzPts val="1050"/>
                        <a:buFont typeface="DM Sans"/>
                        <a:buChar char="✓"/>
                      </a:pPr>
                      <a:r>
                        <a:rPr lang="es" sz="1400">
                          <a:latin typeface="DM Sans"/>
                          <a:ea typeface="DM Sans"/>
                          <a:cs typeface="DM Sans"/>
                          <a:sym typeface="DM Sans"/>
                        </a:rPr>
                        <a:t>Recuerda que estás retomando un proyecto de práctica integradora previo. No pierdas tiempo repasando cosas de la práctica integradora anterior</a:t>
                      </a:r>
                      <a:endParaRPr sz="1400">
                        <a:latin typeface="DM Sans"/>
                        <a:ea typeface="DM Sans"/>
                        <a:cs typeface="DM Sans"/>
                        <a:sym typeface="DM Sans"/>
                      </a:endParaRPr>
                    </a:p>
                    <a:p>
                      <a:pPr marL="457200" lvl="0" indent="-295275" algn="l" rtl="0">
                        <a:lnSpc>
                          <a:spcPct val="115000"/>
                        </a:lnSpc>
                        <a:spcBef>
                          <a:spcPts val="0"/>
                        </a:spcBef>
                        <a:spcAft>
                          <a:spcPts val="0"/>
                        </a:spcAft>
                        <a:buClr>
                          <a:srgbClr val="EA90FF"/>
                        </a:buClr>
                        <a:buSzPts val="1050"/>
                        <a:buFont typeface="DM Sans"/>
                        <a:buChar char="✓"/>
                      </a:pPr>
                      <a:r>
                        <a:rPr lang="es" sz="1400">
                          <a:latin typeface="DM Sans"/>
                          <a:ea typeface="DM Sans"/>
                          <a:cs typeface="DM Sans"/>
                          <a:sym typeface="DM Sans"/>
                        </a:rPr>
                        <a:t>Centralizarse en sistemas de usuarios en general: Autenticación y autorización.</a:t>
                      </a:r>
                      <a:endParaRPr sz="1400">
                        <a:latin typeface="DM Sans"/>
                        <a:ea typeface="DM Sans"/>
                        <a:cs typeface="DM Sans"/>
                        <a:sym typeface="DM Sans"/>
                      </a:endParaRPr>
                    </a:p>
                    <a:p>
                      <a:pPr marL="457200" lvl="0" indent="-295275" algn="l" rtl="0">
                        <a:lnSpc>
                          <a:spcPct val="115000"/>
                        </a:lnSpc>
                        <a:spcBef>
                          <a:spcPts val="0"/>
                        </a:spcBef>
                        <a:spcAft>
                          <a:spcPts val="0"/>
                        </a:spcAft>
                        <a:buClr>
                          <a:srgbClr val="EA90FF"/>
                        </a:buClr>
                        <a:buSzPts val="1050"/>
                        <a:buFont typeface="DM Sans"/>
                        <a:buChar char="✓"/>
                      </a:pPr>
                      <a:r>
                        <a:rPr lang="es" sz="1400">
                          <a:latin typeface="DM Sans"/>
                          <a:ea typeface="DM Sans"/>
                          <a:cs typeface="DM Sans"/>
                          <a:sym typeface="DM Sans"/>
                        </a:rPr>
                        <a:t>El estudiante ya sabe aplicar una estrategia de terceros, dado que es el proceso que más puede demorar, te recomiendo que lo contemples </a:t>
                      </a:r>
                      <a:r>
                        <a:rPr lang="es" sz="1400" b="1">
                          <a:latin typeface="DM Sans"/>
                          <a:ea typeface="DM Sans"/>
                          <a:cs typeface="DM Sans"/>
                          <a:sym typeface="DM Sans"/>
                        </a:rPr>
                        <a:t>sólo si realmente tienes tiempo para ello</a:t>
                      </a:r>
                      <a:r>
                        <a:rPr lang="es" sz="1400">
                          <a:latin typeface="DM Sans"/>
                          <a:ea typeface="DM Sans"/>
                          <a:cs typeface="DM Sans"/>
                          <a:sym typeface="DM Sans"/>
                        </a:rPr>
                        <a:t>.</a:t>
                      </a:r>
                      <a:endParaRPr sz="1400">
                        <a:latin typeface="DM Sans"/>
                        <a:ea typeface="DM Sans"/>
                        <a:cs typeface="DM Sans"/>
                        <a:sym typeface="DM Sans"/>
                      </a:endParaRPr>
                    </a:p>
                    <a:p>
                      <a:pPr marL="457200" lvl="0" indent="-295275" algn="l" rtl="0">
                        <a:lnSpc>
                          <a:spcPct val="115000"/>
                        </a:lnSpc>
                        <a:spcBef>
                          <a:spcPts val="0"/>
                        </a:spcBef>
                        <a:spcAft>
                          <a:spcPts val="0"/>
                        </a:spcAft>
                        <a:buClr>
                          <a:srgbClr val="EA90FF"/>
                        </a:buClr>
                        <a:buSzPts val="1050"/>
                        <a:buFont typeface="DM Sans"/>
                        <a:buChar char="✓"/>
                      </a:pPr>
                      <a:r>
                        <a:rPr lang="es" sz="1400">
                          <a:latin typeface="DM Sans"/>
                          <a:ea typeface="DM Sans"/>
                          <a:cs typeface="DM Sans"/>
                          <a:sym typeface="DM Sans"/>
                        </a:rPr>
                        <a:t>Puedes utilizar un custom router o decidir seguir con los estudiantes mediante el router habitual.</a:t>
                      </a:r>
                      <a:endParaRPr sz="14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827400">
                <a:tc>
                  <a:txBody>
                    <a:bodyPr/>
                    <a:lstStyle/>
                    <a:p>
                      <a:pPr marL="0" lvl="0" indent="0" algn="l" rtl="0">
                        <a:lnSpc>
                          <a:spcPct val="115000"/>
                        </a:lnSpc>
                        <a:spcBef>
                          <a:spcPts val="0"/>
                        </a:spcBef>
                        <a:spcAft>
                          <a:spcPts val="0"/>
                        </a:spcAft>
                        <a:buNone/>
                      </a:pPr>
                      <a:r>
                        <a:rPr lang="es" sz="1800">
                          <a:latin typeface="DM Sans"/>
                          <a:ea typeface="DM Sans"/>
                          <a:cs typeface="DM Sans"/>
                          <a:sym typeface="DM Sans"/>
                        </a:rPr>
                        <a:t>Presentación del desafío</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s" sz="1800">
                          <a:latin typeface="DM Sans"/>
                          <a:ea typeface="DM Sans"/>
                          <a:cs typeface="DM Sans"/>
                          <a:sym typeface="DM Sans"/>
                        </a:rPr>
                        <a:t>10 min</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228600" lvl="0" indent="0" algn="l" rtl="0">
                        <a:lnSpc>
                          <a:spcPct val="115000"/>
                        </a:lnSpc>
                        <a:spcBef>
                          <a:spcPts val="0"/>
                        </a:spcBef>
                        <a:spcAft>
                          <a:spcPts val="0"/>
                        </a:spcAft>
                        <a:buNone/>
                      </a:pP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pic>
        <p:nvPicPr>
          <p:cNvPr id="320" name="Google Shape;320;p86"/>
          <p:cNvPicPr preferRelativeResize="0"/>
          <p:nvPr/>
        </p:nvPicPr>
        <p:blipFill>
          <a:blip r:embed="rId3">
            <a:alphaModFix/>
          </a:blip>
          <a:stretch>
            <a:fillRect/>
          </a:stretch>
        </p:blipFill>
        <p:spPr>
          <a:xfrm>
            <a:off x="10181314" y="6260866"/>
            <a:ext cx="1481733" cy="344900"/>
          </a:xfrm>
          <a:prstGeom prst="rect">
            <a:avLst/>
          </a:prstGeom>
          <a:noFill/>
          <a:ln>
            <a:noFill/>
          </a:ln>
        </p:spPr>
      </p:pic>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87"/>
          <p:cNvSpPr txBox="1"/>
          <p:nvPr/>
        </p:nvSpPr>
        <p:spPr>
          <a:xfrm>
            <a:off x="1157437"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¿Qué estamos por ver?</a:t>
            </a:r>
            <a:endParaRPr sz="5333" b="1">
              <a:solidFill>
                <a:schemeClr val="accent6"/>
              </a:solidFill>
              <a:latin typeface="DM Sans"/>
              <a:ea typeface="DM Sans"/>
              <a:cs typeface="DM Sans"/>
              <a:sym typeface="DM Sans"/>
            </a:endParaRPr>
          </a:p>
        </p:txBody>
      </p:sp>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88"/>
          <p:cNvPicPr preferRelativeResize="0"/>
          <p:nvPr/>
        </p:nvPicPr>
        <p:blipFill>
          <a:blip r:embed="rId3">
            <a:alphaModFix/>
          </a:blip>
          <a:stretch>
            <a:fillRect/>
          </a:stretch>
        </p:blipFill>
        <p:spPr>
          <a:xfrm>
            <a:off x="7987701" y="2187684"/>
            <a:ext cx="3485633" cy="3485633"/>
          </a:xfrm>
          <a:prstGeom prst="rect">
            <a:avLst/>
          </a:prstGeom>
          <a:noFill/>
          <a:ln>
            <a:noFill/>
          </a:ln>
        </p:spPr>
      </p:pic>
      <p:sp>
        <p:nvSpPr>
          <p:cNvPr id="331" name="Google Shape;331;p88"/>
          <p:cNvSpPr txBox="1"/>
          <p:nvPr/>
        </p:nvSpPr>
        <p:spPr>
          <a:xfrm>
            <a:off x="610300" y="1292067"/>
            <a:ext cx="742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Práctica integradora</a:t>
            </a:r>
            <a:endParaRPr sz="5333" b="1">
              <a:solidFill>
                <a:schemeClr val="dk1"/>
              </a:solidFill>
              <a:latin typeface="DM Sans"/>
              <a:ea typeface="DM Sans"/>
              <a:cs typeface="DM Sans"/>
              <a:sym typeface="DM Sans"/>
            </a:endParaRPr>
          </a:p>
        </p:txBody>
      </p:sp>
      <p:sp>
        <p:nvSpPr>
          <p:cNvPr id="332" name="Google Shape;332;p88"/>
          <p:cNvSpPr txBox="1"/>
          <p:nvPr/>
        </p:nvSpPr>
        <p:spPr>
          <a:xfrm>
            <a:off x="610300" y="2422101"/>
            <a:ext cx="6306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mejor forma de repasar los temas vistos hasta el momento, es hacer un repaso integrado de todos los elementos.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 bien es correcto repasar el código parte por parte, es importante que como desarrolladores comencemos a trabajar en nuestra </a:t>
            </a:r>
            <a:r>
              <a:rPr lang="es" b="1">
                <a:latin typeface="DM Sans"/>
                <a:ea typeface="DM Sans"/>
                <a:cs typeface="DM Sans"/>
                <a:sym typeface="DM Sans"/>
              </a:rPr>
              <a:t>lógica de integración</a:t>
            </a:r>
            <a:r>
              <a:rPr lang="es">
                <a:latin typeface="DM Sans"/>
                <a:ea typeface="DM Sans"/>
                <a:cs typeface="DM Sans"/>
                <a:sym typeface="DM Sans"/>
              </a:rPr>
              <a:t>, es decir, tenemos que tener siempre contemplado el cómo vamos a juntar todo lo aprendido, para tener un proyecto sólido</a:t>
            </a:r>
            <a:endParaRPr>
              <a:latin typeface="DM Sans"/>
              <a:ea typeface="DM Sans"/>
              <a:cs typeface="DM Sans"/>
              <a:sym typeface="DM Sans"/>
            </a:endParaRPr>
          </a:p>
        </p:txBody>
      </p:sp>
      <p:sp>
        <p:nvSpPr>
          <p:cNvPr id="333" name="Google Shape;333;p88"/>
          <p:cNvSpPr txBox="1"/>
          <p:nvPr/>
        </p:nvSpPr>
        <p:spPr>
          <a:xfrm>
            <a:off x="8039900" y="2571567"/>
            <a:ext cx="1580000" cy="615513"/>
          </a:xfrm>
          <a:prstGeom prst="rect">
            <a:avLst/>
          </a:prstGeom>
          <a:noFill/>
          <a:ln>
            <a:noFill/>
          </a:ln>
        </p:spPr>
        <p:txBody>
          <a:bodyPr spcFirstLastPara="1" wrap="square" lIns="121900" tIns="121900" rIns="121900" bIns="121900" anchor="t" anchorCtr="0">
            <a:spAutoFit/>
          </a:bodyPr>
          <a:lstStyle/>
          <a:p>
            <a:pPr algn="ctr"/>
            <a:r>
              <a:rPr lang="es" sz="2400" b="1">
                <a:latin typeface="DM Sans"/>
                <a:ea typeface="DM Sans"/>
                <a:cs typeface="DM Sans"/>
                <a:sym typeface="DM Sans"/>
              </a:rPr>
              <a:t>Auth</a:t>
            </a:r>
            <a:endParaRPr sz="2400" b="1">
              <a:latin typeface="DM Sans"/>
              <a:ea typeface="DM Sans"/>
              <a:cs typeface="DM Sans"/>
              <a:sym typeface="DM Sans"/>
            </a:endParaRPr>
          </a:p>
        </p:txBody>
      </p:sp>
      <p:sp>
        <p:nvSpPr>
          <p:cNvPr id="334" name="Google Shape;334;p88"/>
          <p:cNvSpPr txBox="1"/>
          <p:nvPr/>
        </p:nvSpPr>
        <p:spPr>
          <a:xfrm>
            <a:off x="9567333" y="2571568"/>
            <a:ext cx="1422000" cy="615513"/>
          </a:xfrm>
          <a:prstGeom prst="rect">
            <a:avLst/>
          </a:prstGeom>
          <a:noFill/>
          <a:ln>
            <a:noFill/>
          </a:ln>
        </p:spPr>
        <p:txBody>
          <a:bodyPr spcFirstLastPara="1" wrap="square" lIns="121900" tIns="121900" rIns="121900" bIns="121900" anchor="t" anchorCtr="0">
            <a:spAutoFit/>
          </a:bodyPr>
          <a:lstStyle/>
          <a:p>
            <a:pPr algn="ctr"/>
            <a:r>
              <a:rPr lang="es" sz="2400" b="1">
                <a:latin typeface="DM Sans"/>
                <a:ea typeface="DM Sans"/>
                <a:cs typeface="DM Sans"/>
                <a:sym typeface="DM Sans"/>
              </a:rPr>
              <a:t>Passport</a:t>
            </a:r>
            <a:endParaRPr sz="2400" b="1">
              <a:latin typeface="DM Sans"/>
              <a:ea typeface="DM Sans"/>
              <a:cs typeface="DM Sans"/>
              <a:sym typeface="DM Sans"/>
            </a:endParaRPr>
          </a:p>
        </p:txBody>
      </p:sp>
      <p:sp>
        <p:nvSpPr>
          <p:cNvPr id="335" name="Google Shape;335;p88"/>
          <p:cNvSpPr txBox="1"/>
          <p:nvPr/>
        </p:nvSpPr>
        <p:spPr>
          <a:xfrm>
            <a:off x="8039900" y="3758301"/>
            <a:ext cx="1348400" cy="615513"/>
          </a:xfrm>
          <a:prstGeom prst="rect">
            <a:avLst/>
          </a:prstGeom>
          <a:noFill/>
          <a:ln>
            <a:noFill/>
          </a:ln>
        </p:spPr>
        <p:txBody>
          <a:bodyPr spcFirstLastPara="1" wrap="square" lIns="121900" tIns="121900" rIns="121900" bIns="121900" anchor="t" anchorCtr="0">
            <a:spAutoFit/>
          </a:bodyPr>
          <a:lstStyle/>
          <a:p>
            <a:pPr algn="ctr"/>
            <a:r>
              <a:rPr lang="es" sz="2400" b="1">
                <a:latin typeface="DM Sans"/>
                <a:ea typeface="DM Sans"/>
                <a:cs typeface="DM Sans"/>
                <a:sym typeface="DM Sans"/>
              </a:rPr>
              <a:t>Políticas</a:t>
            </a:r>
            <a:endParaRPr sz="2400" b="1">
              <a:latin typeface="DM Sans"/>
              <a:ea typeface="DM Sans"/>
              <a:cs typeface="DM Sans"/>
              <a:sym typeface="DM Sans"/>
            </a:endParaRPr>
          </a:p>
        </p:txBody>
      </p:sp>
      <p:sp>
        <p:nvSpPr>
          <p:cNvPr id="336" name="Google Shape;336;p88"/>
          <p:cNvSpPr txBox="1"/>
          <p:nvPr/>
        </p:nvSpPr>
        <p:spPr>
          <a:xfrm rot="-1231326">
            <a:off x="9431570" y="4456387"/>
            <a:ext cx="1580289" cy="615513"/>
          </a:xfrm>
          <a:prstGeom prst="rect">
            <a:avLst/>
          </a:prstGeom>
          <a:noFill/>
          <a:ln>
            <a:noFill/>
          </a:ln>
        </p:spPr>
        <p:txBody>
          <a:bodyPr spcFirstLastPara="1" wrap="square" lIns="121900" tIns="121900" rIns="121900" bIns="121900" anchor="t" anchorCtr="0">
            <a:spAutoFit/>
          </a:bodyPr>
          <a:lstStyle/>
          <a:p>
            <a:pPr algn="ctr"/>
            <a:r>
              <a:rPr lang="es" sz="2400" b="1">
                <a:latin typeface="DM Sans"/>
                <a:ea typeface="DM Sans"/>
                <a:cs typeface="DM Sans"/>
                <a:sym typeface="DM Sans"/>
              </a:rPr>
              <a:t>jwt</a:t>
            </a:r>
            <a:endParaRPr sz="2400" b="1">
              <a:latin typeface="DM Sans"/>
              <a:ea typeface="DM Sans"/>
              <a:cs typeface="DM Sans"/>
              <a:sym typeface="DM Sans"/>
            </a:endParaRPr>
          </a:p>
        </p:txBody>
      </p:sp>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89"/>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Elementos a integrar</a:t>
            </a:r>
            <a:endParaRPr sz="5333" b="1">
              <a:solidFill>
                <a:schemeClr val="dk1"/>
              </a:solidFill>
              <a:latin typeface="DM Sans"/>
              <a:ea typeface="DM Sans"/>
              <a:cs typeface="DM Sans"/>
              <a:sym typeface="DM Sans"/>
            </a:endParaRPr>
          </a:p>
        </p:txBody>
      </p:sp>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9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Elementos a integrar</a:t>
            </a:r>
            <a:endParaRPr sz="5333" b="1">
              <a:solidFill>
                <a:schemeClr val="dk1"/>
              </a:solidFill>
              <a:latin typeface="DM Sans"/>
              <a:ea typeface="DM Sans"/>
              <a:cs typeface="DM Sans"/>
              <a:sym typeface="DM Sans"/>
            </a:endParaRPr>
          </a:p>
        </p:txBody>
      </p:sp>
      <p:sp>
        <p:nvSpPr>
          <p:cNvPr id="347" name="Google Shape;347;p90"/>
          <p:cNvSpPr txBox="1"/>
          <p:nvPr/>
        </p:nvSpPr>
        <p:spPr>
          <a:xfrm>
            <a:off x="631133" y="2751801"/>
            <a:ext cx="5112800" cy="111808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933">
                <a:latin typeface="DM Sans"/>
                <a:ea typeface="DM Sans"/>
                <a:cs typeface="DM Sans"/>
                <a:sym typeface="DM Sans"/>
              </a:rPr>
              <a:t>En el desarrollo de esta práctica de integración, repasarás y conectarás los siguientes conceptos:</a:t>
            </a:r>
            <a:endParaRPr sz="1933">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
        <p:nvSpPr>
          <p:cNvPr id="348" name="Google Shape;348;p90"/>
          <p:cNvSpPr txBox="1"/>
          <p:nvPr/>
        </p:nvSpPr>
        <p:spPr>
          <a:xfrm>
            <a:off x="6036767" y="1997600"/>
            <a:ext cx="5112800" cy="3220713"/>
          </a:xfrm>
          <a:prstGeom prst="rect">
            <a:avLst/>
          </a:prstGeom>
          <a:noFill/>
          <a:ln>
            <a:noFill/>
          </a:ln>
        </p:spPr>
        <p:txBody>
          <a:bodyPr spcFirstLastPara="1" wrap="square" lIns="121900" tIns="121900" rIns="121900" bIns="121900" anchor="t" anchorCtr="0">
            <a:spAutoFit/>
          </a:bodyPr>
          <a:lstStyle/>
          <a:p>
            <a:pPr marL="609585" indent="-427556">
              <a:buClr>
                <a:schemeClr val="accent4"/>
              </a:buClr>
              <a:buSzPts val="1450"/>
              <a:buFont typeface="DM Sans"/>
              <a:buChar char="✓"/>
            </a:pPr>
            <a:r>
              <a:rPr lang="es" sz="1933">
                <a:latin typeface="DM Sans"/>
                <a:ea typeface="DM Sans"/>
                <a:cs typeface="DM Sans"/>
                <a:sym typeface="DM Sans"/>
              </a:rPr>
              <a:t>Mongo Avanzado</a:t>
            </a:r>
            <a:endParaRPr sz="1933">
              <a:latin typeface="DM Sans"/>
              <a:ea typeface="DM Sans"/>
              <a:cs typeface="DM Sans"/>
              <a:sym typeface="DM Sans"/>
            </a:endParaRPr>
          </a:p>
          <a:p>
            <a:pPr marL="609585"/>
            <a:endParaRPr sz="1933">
              <a:latin typeface="DM Sans"/>
              <a:ea typeface="DM Sans"/>
              <a:cs typeface="DM Sans"/>
              <a:sym typeface="DM Sans"/>
            </a:endParaRPr>
          </a:p>
          <a:p>
            <a:pPr marL="609585" indent="-427556">
              <a:buClr>
                <a:schemeClr val="accent4"/>
              </a:buClr>
              <a:buSzPts val="1450"/>
              <a:buFont typeface="DM Sans"/>
              <a:buChar char="✓"/>
            </a:pPr>
            <a:r>
              <a:rPr lang="es" sz="1933">
                <a:latin typeface="DM Sans"/>
                <a:ea typeface="DM Sans"/>
                <a:cs typeface="DM Sans"/>
                <a:sym typeface="DM Sans"/>
              </a:rPr>
              <a:t>Cookies</a:t>
            </a:r>
            <a:endParaRPr sz="1933">
              <a:latin typeface="DM Sans"/>
              <a:ea typeface="DM Sans"/>
              <a:cs typeface="DM Sans"/>
              <a:sym typeface="DM Sans"/>
            </a:endParaRPr>
          </a:p>
          <a:p>
            <a:pPr marL="609585"/>
            <a:endParaRPr sz="1933">
              <a:latin typeface="DM Sans"/>
              <a:ea typeface="DM Sans"/>
              <a:cs typeface="DM Sans"/>
              <a:sym typeface="DM Sans"/>
            </a:endParaRPr>
          </a:p>
          <a:p>
            <a:pPr marL="609585" indent="-427556">
              <a:buClr>
                <a:schemeClr val="accent4"/>
              </a:buClr>
              <a:buSzPts val="1450"/>
              <a:buFont typeface="DM Sans"/>
              <a:buChar char="✓"/>
            </a:pPr>
            <a:r>
              <a:rPr lang="es" sz="1933">
                <a:latin typeface="DM Sans"/>
                <a:ea typeface="DM Sans"/>
                <a:cs typeface="DM Sans"/>
                <a:sym typeface="DM Sans"/>
              </a:rPr>
              <a:t>Autenticación y autorización</a:t>
            </a:r>
            <a:endParaRPr sz="1933">
              <a:latin typeface="DM Sans"/>
              <a:ea typeface="DM Sans"/>
              <a:cs typeface="DM Sans"/>
              <a:sym typeface="DM Sans"/>
            </a:endParaRPr>
          </a:p>
          <a:p>
            <a:pPr marL="609585"/>
            <a:endParaRPr sz="1933">
              <a:latin typeface="DM Sans"/>
              <a:ea typeface="DM Sans"/>
              <a:cs typeface="DM Sans"/>
              <a:sym typeface="DM Sans"/>
            </a:endParaRPr>
          </a:p>
          <a:p>
            <a:pPr marL="609585" indent="-427556">
              <a:buClr>
                <a:schemeClr val="accent4"/>
              </a:buClr>
              <a:buSzPts val="1450"/>
              <a:buFont typeface="DM Sans"/>
              <a:buChar char="✓"/>
            </a:pPr>
            <a:r>
              <a:rPr lang="es" sz="1933">
                <a:latin typeface="DM Sans"/>
                <a:ea typeface="DM Sans"/>
                <a:cs typeface="DM Sans"/>
                <a:sym typeface="DM Sans"/>
              </a:rPr>
              <a:t>Passport</a:t>
            </a:r>
            <a:endParaRPr sz="1933">
              <a:latin typeface="DM Sans"/>
              <a:ea typeface="DM Sans"/>
              <a:cs typeface="DM Sans"/>
              <a:sym typeface="DM Sans"/>
            </a:endParaRPr>
          </a:p>
          <a:p>
            <a:endParaRPr sz="1933">
              <a:latin typeface="DM Sans"/>
              <a:ea typeface="DM Sans"/>
              <a:cs typeface="DM Sans"/>
              <a:sym typeface="DM Sans"/>
            </a:endParaRPr>
          </a:p>
          <a:p>
            <a:pPr marL="609585" indent="-427556">
              <a:buClr>
                <a:schemeClr val="accent4"/>
              </a:buClr>
              <a:buSzPts val="1450"/>
              <a:buFont typeface="DM Sans"/>
              <a:buChar char="✓"/>
            </a:pPr>
            <a:r>
              <a:rPr lang="es" sz="1933">
                <a:latin typeface="DM Sans"/>
                <a:ea typeface="DM Sans"/>
                <a:cs typeface="DM Sans"/>
                <a:sym typeface="DM Sans"/>
              </a:rPr>
              <a:t>jwt</a:t>
            </a:r>
            <a:endParaRPr sz="1933">
              <a:latin typeface="DM Sans"/>
              <a:ea typeface="DM Sans"/>
              <a:cs typeface="DM Sans"/>
              <a:sym typeface="DM Sans"/>
            </a:endParaRPr>
          </a:p>
          <a:p>
            <a:endParaRPr sz="1933">
              <a:latin typeface="DM Sans"/>
              <a:ea typeface="DM Sans"/>
              <a:cs typeface="DM Sans"/>
              <a:sym typeface="DM Sans"/>
            </a:endParaRPr>
          </a:p>
        </p:txBody>
      </p:sp>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91"/>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4"/>
                </a:solidFill>
                <a:latin typeface="DM Sans"/>
                <a:ea typeface="DM Sans"/>
                <a:cs typeface="DM Sans"/>
                <a:sym typeface="DM Sans"/>
              </a:rPr>
              <a:t>Skills</a:t>
            </a:r>
            <a:r>
              <a:rPr lang="es" sz="5333" b="1">
                <a:solidFill>
                  <a:schemeClr val="lt1"/>
                </a:solidFill>
                <a:latin typeface="DM Sans"/>
                <a:ea typeface="DM Sans"/>
                <a:cs typeface="DM Sans"/>
                <a:sym typeface="DM Sans"/>
              </a:rPr>
              <a:t> para esta </a:t>
            </a:r>
            <a:r>
              <a:rPr lang="es" sz="5333" b="1">
                <a:solidFill>
                  <a:srgbClr val="EA90FF"/>
                </a:solidFill>
                <a:latin typeface="DM Sans"/>
                <a:ea typeface="DM Sans"/>
                <a:cs typeface="DM Sans"/>
                <a:sym typeface="DM Sans"/>
              </a:rPr>
              <a:t>práctica integradora</a:t>
            </a:r>
            <a:endParaRPr sz="5333" b="1">
              <a:solidFill>
                <a:srgbClr val="EA90FF"/>
              </a:solidFill>
              <a:latin typeface="DM Sans"/>
              <a:ea typeface="DM Sans"/>
              <a:cs typeface="DM Sans"/>
              <a:sym typeface="DM Sans"/>
            </a:endParaRPr>
          </a:p>
        </p:txBody>
      </p:sp>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92"/>
          <p:cNvSpPr txBox="1"/>
          <p:nvPr/>
        </p:nvSpPr>
        <p:spPr>
          <a:xfrm>
            <a:off x="94200" y="547534"/>
            <a:ext cx="11163600" cy="9479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067" b="1">
                <a:solidFill>
                  <a:schemeClr val="dk1"/>
                </a:solidFill>
                <a:latin typeface="DM Sans"/>
                <a:ea typeface="DM Sans"/>
                <a:cs typeface="DM Sans"/>
                <a:sym typeface="DM Sans"/>
              </a:rPr>
              <a:t>Skills para Mongo Avanzado</a:t>
            </a:r>
            <a:endParaRPr sz="5067" b="1">
              <a:solidFill>
                <a:schemeClr val="dk1"/>
              </a:solidFill>
              <a:latin typeface="DM Sans"/>
              <a:ea typeface="DM Sans"/>
              <a:cs typeface="DM Sans"/>
              <a:sym typeface="DM Sans"/>
            </a:endParaRPr>
          </a:p>
        </p:txBody>
      </p:sp>
      <p:sp>
        <p:nvSpPr>
          <p:cNvPr id="359" name="Google Shape;359;p92"/>
          <p:cNvSpPr txBox="1"/>
          <p:nvPr/>
        </p:nvSpPr>
        <p:spPr>
          <a:xfrm>
            <a:off x="317700" y="1591000"/>
            <a:ext cx="6907200" cy="4401164"/>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Comprender el uso de una referencia por ObjectId</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Saber definir referencias en un schema de mongoose</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Comprender el uso de populations</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Aplicar una population en mongoose entre dos esquemas con una referencia</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Comprender la necesidad de la utilización de paginaciones</a:t>
            </a:r>
            <a:endParaRPr b="1">
              <a:latin typeface="DM Sans"/>
              <a:ea typeface="DM Sans"/>
              <a:cs typeface="DM Sans"/>
              <a:sym typeface="DM Sans"/>
            </a:endParaRPr>
          </a:p>
          <a:p>
            <a:pPr marL="609585"/>
            <a:endParaRPr b="1">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Aplicar paginaciones en consultas con mongoose-paginatev2</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Puedes revisar las clases 16 y 17 sobre Mongo Avanzado</a:t>
            </a:r>
            <a:endParaRPr>
              <a:latin typeface="DM Sans"/>
              <a:ea typeface="DM Sans"/>
              <a:cs typeface="DM Sans"/>
              <a:sym typeface="DM Sans"/>
            </a:endParaRPr>
          </a:p>
          <a:p>
            <a:pPr marL="609585"/>
            <a:endParaRPr b="1">
              <a:latin typeface="DM Sans"/>
              <a:ea typeface="DM Sans"/>
              <a:cs typeface="DM Sans"/>
              <a:sym typeface="DM Sans"/>
            </a:endParaRPr>
          </a:p>
        </p:txBody>
      </p:sp>
      <p:pic>
        <p:nvPicPr>
          <p:cNvPr id="360" name="Google Shape;360;p92"/>
          <p:cNvPicPr preferRelativeResize="0"/>
          <p:nvPr/>
        </p:nvPicPr>
        <p:blipFill>
          <a:blip r:embed="rId3">
            <a:alphaModFix/>
          </a:blip>
          <a:stretch>
            <a:fillRect/>
          </a:stretch>
        </p:blipFill>
        <p:spPr>
          <a:xfrm>
            <a:off x="8018200" y="2278700"/>
            <a:ext cx="2834168" cy="28341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34"/>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70" name="Google Shape;770;p134"/>
          <p:cNvPicPr preferRelativeResize="0"/>
          <p:nvPr/>
        </p:nvPicPr>
        <p:blipFill rotWithShape="1">
          <a:blip r:embed="rId3">
            <a:alphaModFix/>
          </a:blip>
          <a:srcRect/>
          <a:stretch/>
        </p:blipFill>
        <p:spPr>
          <a:xfrm>
            <a:off x="673167" y="624367"/>
            <a:ext cx="3898631" cy="5491667"/>
          </a:xfrm>
          <a:prstGeom prst="rect">
            <a:avLst/>
          </a:prstGeom>
          <a:noFill/>
          <a:ln>
            <a:noFill/>
          </a:ln>
        </p:spPr>
      </p:pic>
      <p:sp>
        <p:nvSpPr>
          <p:cNvPr id="771" name="Google Shape;771;p134"/>
          <p:cNvSpPr txBox="1"/>
          <p:nvPr/>
        </p:nvSpPr>
        <p:spPr>
          <a:xfrm>
            <a:off x="1626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772" name="Google Shape;772;p134"/>
          <p:cNvSpPr txBox="1"/>
          <p:nvPr/>
        </p:nvSpPr>
        <p:spPr>
          <a:xfrm>
            <a:off x="4850633" y="677367"/>
            <a:ext cx="7346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Las dos caras de una misma moneda</a:t>
            </a:r>
            <a:endParaRPr sz="5333" b="1">
              <a:solidFill>
                <a:schemeClr val="dk1"/>
              </a:solidFill>
              <a:latin typeface="DM Sans"/>
              <a:ea typeface="DM Sans"/>
              <a:cs typeface="DM Sans"/>
              <a:sym typeface="DM Sans"/>
            </a:endParaRPr>
          </a:p>
        </p:txBody>
      </p:sp>
      <p:sp>
        <p:nvSpPr>
          <p:cNvPr id="773" name="Google Shape;773;p134"/>
          <p:cNvSpPr txBox="1"/>
          <p:nvPr/>
        </p:nvSpPr>
        <p:spPr>
          <a:xfrm>
            <a:off x="4866000" y="2948818"/>
            <a:ext cx="66496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Conforme las necesidades del desarrollo web van creciendo, surge la necesidad de comenzar a separar el desarrollo en dos aspectos importantes: </a:t>
            </a:r>
            <a:r>
              <a:rPr lang="es" b="1">
                <a:latin typeface="DM Sans"/>
                <a:ea typeface="DM Sans"/>
                <a:cs typeface="DM Sans"/>
                <a:sym typeface="DM Sans"/>
              </a:rPr>
              <a:t>FrontEnd y BackEnd.</a:t>
            </a:r>
            <a:endParaRPr b="1">
              <a:solidFill>
                <a:srgbClr val="000000"/>
              </a:solidFill>
              <a:latin typeface="DM Sans"/>
              <a:ea typeface="DM Sans"/>
              <a:cs typeface="DM Sans"/>
              <a:sym typeface="DM Sans"/>
            </a:endParaRPr>
          </a:p>
        </p:txBody>
      </p:sp>
      <p:pic>
        <p:nvPicPr>
          <p:cNvPr id="774" name="Google Shape;774;p134"/>
          <p:cNvPicPr preferRelativeResize="0"/>
          <p:nvPr/>
        </p:nvPicPr>
        <p:blipFill>
          <a:blip r:embed="rId4">
            <a:alphaModFix/>
          </a:blip>
          <a:stretch>
            <a:fillRect/>
          </a:stretch>
        </p:blipFill>
        <p:spPr>
          <a:xfrm>
            <a:off x="673167" y="624367"/>
            <a:ext cx="3898632" cy="2645067"/>
          </a:xfrm>
          <a:prstGeom prst="rect">
            <a:avLst/>
          </a:prstGeom>
          <a:noFill/>
          <a:ln>
            <a:noFill/>
          </a:ln>
        </p:spPr>
      </p:pic>
      <p:pic>
        <p:nvPicPr>
          <p:cNvPr id="775" name="Google Shape;775;p134"/>
          <p:cNvPicPr preferRelativeResize="0"/>
          <p:nvPr/>
        </p:nvPicPr>
        <p:blipFill>
          <a:blip r:embed="rId5">
            <a:alphaModFix/>
          </a:blip>
          <a:stretch>
            <a:fillRect/>
          </a:stretch>
        </p:blipFill>
        <p:spPr>
          <a:xfrm>
            <a:off x="673167" y="3269433"/>
            <a:ext cx="3898635" cy="28466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183"/>
          <p:cNvGrpSpPr/>
          <p:nvPr/>
        </p:nvGrpSpPr>
        <p:grpSpPr>
          <a:xfrm>
            <a:off x="631162" y="825911"/>
            <a:ext cx="985207" cy="985207"/>
            <a:chOff x="575612" y="1950748"/>
            <a:chExt cx="431100" cy="431100"/>
          </a:xfrm>
        </p:grpSpPr>
        <p:sp>
          <p:nvSpPr>
            <p:cNvPr id="734" name="Google Shape;734;p183"/>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35" name="Google Shape;735;p183"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36" name="Google Shape;736;p183"/>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737" name="Google Shape;737;p183"/>
          <p:cNvSpPr txBox="1"/>
          <p:nvPr/>
        </p:nvSpPr>
        <p:spPr>
          <a:xfrm>
            <a:off x="631133" y="2168133"/>
            <a:ext cx="10293200" cy="383645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Hemos notado muchas cosas que se han implementado a lo largo de ECMAScript.</a:t>
            </a:r>
            <a:endParaRPr sz="3333">
              <a:solidFill>
                <a:srgbClr val="B7B7B7"/>
              </a:solidFill>
              <a:latin typeface="DM Sans"/>
              <a:ea typeface="DM Sans"/>
              <a:cs typeface="DM Sans"/>
              <a:sym typeface="DM Sans"/>
            </a:endParaRPr>
          </a:p>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¿Es obligatorio aprender cada nueva implementación para mantenerse en el mundo laboral? </a:t>
            </a:r>
            <a:endParaRPr sz="3333">
              <a:solidFill>
                <a:srgbClr val="B7B7B7"/>
              </a:solidFill>
              <a:latin typeface="DM Sans"/>
              <a:ea typeface="DM Sans"/>
              <a:cs typeface="DM Sans"/>
              <a:sym typeface="DM Sans"/>
            </a:endParaRPr>
          </a:p>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¿El uso de una nueva implementación implica el reemplazo de lo viejo?</a:t>
            </a:r>
            <a:endParaRPr sz="3333">
              <a:solidFill>
                <a:srgbClr val="B7B7B7"/>
              </a:solidFill>
              <a:latin typeface="DM Sans"/>
              <a:ea typeface="DM Sans"/>
              <a:cs typeface="DM Sans"/>
              <a:sym typeface="DM Sans"/>
            </a:endParaRPr>
          </a:p>
        </p:txBody>
      </p:sp>
    </p:spTree>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93"/>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6" name="Google Shape;366;p93"/>
          <p:cNvSpPr txBox="1"/>
          <p:nvPr/>
        </p:nvSpPr>
        <p:spPr>
          <a:xfrm>
            <a:off x="4814033" y="942051"/>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Cookies</a:t>
            </a:r>
            <a:endParaRPr sz="5333" b="1">
              <a:solidFill>
                <a:schemeClr val="dk1"/>
              </a:solidFill>
              <a:latin typeface="DM Sans"/>
              <a:ea typeface="DM Sans"/>
              <a:cs typeface="DM Sans"/>
              <a:sym typeface="DM Sans"/>
            </a:endParaRPr>
          </a:p>
        </p:txBody>
      </p:sp>
      <p:sp>
        <p:nvSpPr>
          <p:cNvPr id="367" name="Google Shape;367;p93"/>
          <p:cNvSpPr txBox="1"/>
          <p:nvPr/>
        </p:nvSpPr>
        <p:spPr>
          <a:xfrm>
            <a:off x="4571800" y="1927268"/>
            <a:ext cx="7340400" cy="3750217"/>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Char char="✓"/>
            </a:pPr>
            <a:r>
              <a:rPr lang="es">
                <a:latin typeface="DM Sans"/>
                <a:ea typeface="DM Sans"/>
                <a:cs typeface="DM Sans"/>
                <a:sym typeface="DM Sans"/>
              </a:rPr>
              <a:t>Entender el funcionamiento de una cookie</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Saber setear una cookie </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Saber configurar el tiempo de vida de una cookie</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Saber limpiar una cookie</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Comprender la conexión de una cookie con jwt</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Puedes revisar la clase 18 para recordar conceptos de cookies</a:t>
            </a:r>
            <a:endParaRPr b="1">
              <a:latin typeface="DM Sans"/>
              <a:ea typeface="DM Sans"/>
              <a:cs typeface="DM Sans"/>
              <a:sym typeface="DM Sans"/>
            </a:endParaRPr>
          </a:p>
        </p:txBody>
      </p:sp>
      <p:pic>
        <p:nvPicPr>
          <p:cNvPr id="368" name="Google Shape;368;p93"/>
          <p:cNvPicPr preferRelativeResize="0"/>
          <p:nvPr/>
        </p:nvPicPr>
        <p:blipFill>
          <a:blip r:embed="rId3">
            <a:alphaModFix/>
          </a:blip>
          <a:stretch>
            <a:fillRect/>
          </a:stretch>
        </p:blipFill>
        <p:spPr>
          <a:xfrm>
            <a:off x="334968" y="2867665"/>
            <a:ext cx="3817233" cy="2147200"/>
          </a:xfrm>
          <a:prstGeom prst="rect">
            <a:avLst/>
          </a:prstGeom>
          <a:noFill/>
          <a:ln>
            <a:noFill/>
          </a:ln>
        </p:spPr>
      </p:pic>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94"/>
          <p:cNvSpPr txBox="1"/>
          <p:nvPr/>
        </p:nvSpPr>
        <p:spPr>
          <a:xfrm>
            <a:off x="561800" y="292767"/>
            <a:ext cx="7080800" cy="13541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Skills para autenticación y autorización</a:t>
            </a:r>
            <a:endParaRPr sz="4000" b="1">
              <a:solidFill>
                <a:schemeClr val="dk1"/>
              </a:solidFill>
              <a:latin typeface="DM Sans"/>
              <a:ea typeface="DM Sans"/>
              <a:cs typeface="DM Sans"/>
              <a:sym typeface="DM Sans"/>
            </a:endParaRPr>
          </a:p>
        </p:txBody>
      </p:sp>
      <p:sp>
        <p:nvSpPr>
          <p:cNvPr id="374" name="Google Shape;374;p94"/>
          <p:cNvSpPr txBox="1"/>
          <p:nvPr/>
        </p:nvSpPr>
        <p:spPr>
          <a:xfrm>
            <a:off x="561800" y="1813067"/>
            <a:ext cx="6738000" cy="4165715"/>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Char char="✓"/>
            </a:pPr>
            <a:r>
              <a:rPr lang="es">
                <a:latin typeface="DM Sans"/>
                <a:ea typeface="DM Sans"/>
                <a:cs typeface="DM Sans"/>
                <a:sym typeface="DM Sans"/>
              </a:rPr>
              <a:t>Comprender la lógica de registro de un usuario</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Comprender el concepto de autenticación y la lógica de login de un usuario</a:t>
            </a:r>
            <a:endParaRPr>
              <a:latin typeface="DM Sans"/>
              <a:ea typeface="DM Sans"/>
              <a:cs typeface="DM Sans"/>
              <a:sym typeface="DM Sans"/>
            </a:endParaRPr>
          </a:p>
          <a:p>
            <a:pPr>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Comprender la diferencia entre autenticación y autorización</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Construir middlewares de autorización y control de códigos de estado 401 y 403</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Manejo de políticas</a:t>
            </a:r>
            <a:endParaRPr>
              <a:latin typeface="DM Sans"/>
              <a:ea typeface="DM Sans"/>
              <a:cs typeface="DM Sans"/>
              <a:sym typeface="DM Sans"/>
            </a:endParaRPr>
          </a:p>
          <a:p>
            <a:pPr marL="609585">
              <a:lnSpc>
                <a:spcPct val="150000"/>
              </a:lnSpc>
            </a:pPr>
            <a:endParaRPr b="1">
              <a:latin typeface="DM Sans"/>
              <a:ea typeface="DM Sans"/>
              <a:cs typeface="DM Sans"/>
              <a:sym typeface="DM Sans"/>
            </a:endParaRPr>
          </a:p>
        </p:txBody>
      </p:sp>
      <p:pic>
        <p:nvPicPr>
          <p:cNvPr id="375" name="Google Shape;375;p94"/>
          <p:cNvPicPr preferRelativeResize="0"/>
          <p:nvPr/>
        </p:nvPicPr>
        <p:blipFill>
          <a:blip r:embed="rId3">
            <a:alphaModFix/>
          </a:blip>
          <a:stretch>
            <a:fillRect/>
          </a:stretch>
        </p:blipFill>
        <p:spPr>
          <a:xfrm>
            <a:off x="7642600" y="2538664"/>
            <a:ext cx="3266333" cy="2259433"/>
          </a:xfrm>
          <a:prstGeom prst="rect">
            <a:avLst/>
          </a:prstGeom>
          <a:noFill/>
          <a:ln>
            <a:noFill/>
          </a:ln>
        </p:spPr>
      </p:pic>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95"/>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81" name="Google Shape;381;p95"/>
          <p:cNvSpPr txBox="1"/>
          <p:nvPr/>
        </p:nvSpPr>
        <p:spPr>
          <a:xfrm>
            <a:off x="4866000" y="702001"/>
            <a:ext cx="6842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Passport</a:t>
            </a:r>
            <a:endParaRPr sz="5333" b="1">
              <a:solidFill>
                <a:schemeClr val="dk1"/>
              </a:solidFill>
              <a:latin typeface="DM Sans"/>
              <a:ea typeface="DM Sans"/>
              <a:cs typeface="DM Sans"/>
              <a:sym typeface="DM Sans"/>
            </a:endParaRPr>
          </a:p>
        </p:txBody>
      </p:sp>
      <p:sp>
        <p:nvSpPr>
          <p:cNvPr id="382" name="Google Shape;382;p95"/>
          <p:cNvSpPr txBox="1"/>
          <p:nvPr/>
        </p:nvSpPr>
        <p:spPr>
          <a:xfrm>
            <a:off x="4866000" y="2492834"/>
            <a:ext cx="6842400" cy="3570168"/>
          </a:xfrm>
          <a:prstGeom prst="rect">
            <a:avLst/>
          </a:prstGeom>
          <a:noFill/>
          <a:ln>
            <a:noFill/>
          </a:ln>
        </p:spPr>
        <p:txBody>
          <a:bodyPr spcFirstLastPara="1" wrap="square" lIns="121900" tIns="121900" rIns="121900" bIns="121900" anchor="t" anchorCtr="0">
            <a:spAutoFit/>
          </a:bodyPr>
          <a:lstStyle/>
          <a:p>
            <a:pPr marL="609585" indent="-419090">
              <a:lnSpc>
                <a:spcPct val="150000"/>
              </a:lnSpc>
              <a:buClr>
                <a:schemeClr val="accent4"/>
              </a:buClr>
              <a:buSzPts val="1350"/>
              <a:buFont typeface="DM Sans"/>
              <a:buChar char="✓"/>
            </a:pPr>
            <a:r>
              <a:rPr lang="es">
                <a:latin typeface="DM Sans"/>
                <a:ea typeface="DM Sans"/>
                <a:cs typeface="DM Sans"/>
                <a:sym typeface="DM Sans"/>
              </a:rPr>
              <a:t>Comprender el uso de una estrategia</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Comprender la lógica de una estrategia local y sus configuraciones</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Comprender la lógica de una estrategia por terceros y sus configuraciones</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Comprender la lógica de una estrategia de tokenización y su configuración</a:t>
            </a:r>
            <a:endParaRPr>
              <a:latin typeface="DM Sans"/>
              <a:ea typeface="DM Sans"/>
              <a:cs typeface="DM Sans"/>
              <a:sym typeface="DM Sans"/>
            </a:endParaRPr>
          </a:p>
          <a:p>
            <a:pPr marL="609585">
              <a:lnSpc>
                <a:spcPct val="150000"/>
              </a:lnSpc>
            </a:pPr>
            <a:endParaRPr b="1">
              <a:latin typeface="DM Sans"/>
              <a:ea typeface="DM Sans"/>
              <a:cs typeface="DM Sans"/>
              <a:sym typeface="DM Sans"/>
            </a:endParaRPr>
          </a:p>
        </p:txBody>
      </p:sp>
      <p:pic>
        <p:nvPicPr>
          <p:cNvPr id="383" name="Google Shape;383;p95"/>
          <p:cNvPicPr preferRelativeResize="0"/>
          <p:nvPr/>
        </p:nvPicPr>
        <p:blipFill>
          <a:blip r:embed="rId3">
            <a:alphaModFix/>
          </a:blip>
          <a:stretch>
            <a:fillRect/>
          </a:stretch>
        </p:blipFill>
        <p:spPr>
          <a:xfrm>
            <a:off x="1690833" y="2351767"/>
            <a:ext cx="2875267" cy="2875267"/>
          </a:xfrm>
          <a:prstGeom prst="rect">
            <a:avLst/>
          </a:prstGeom>
          <a:noFill/>
          <a:ln>
            <a:noFill/>
          </a:ln>
        </p:spPr>
      </p:pic>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96"/>
          <p:cNvSpPr txBox="1"/>
          <p:nvPr/>
        </p:nvSpPr>
        <p:spPr>
          <a:xfrm>
            <a:off x="610300" y="257534"/>
            <a:ext cx="811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JsonWebToken</a:t>
            </a:r>
            <a:endParaRPr sz="5333" b="1">
              <a:solidFill>
                <a:schemeClr val="dk1"/>
              </a:solidFill>
              <a:latin typeface="DM Sans"/>
              <a:ea typeface="DM Sans"/>
              <a:cs typeface="DM Sans"/>
              <a:sym typeface="DM Sans"/>
            </a:endParaRPr>
          </a:p>
        </p:txBody>
      </p:sp>
      <p:sp>
        <p:nvSpPr>
          <p:cNvPr id="389" name="Google Shape;389;p96"/>
          <p:cNvSpPr txBox="1"/>
          <p:nvPr/>
        </p:nvSpPr>
        <p:spPr>
          <a:xfrm>
            <a:off x="610300" y="2492800"/>
            <a:ext cx="6902400" cy="2794571"/>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Char char="✓"/>
            </a:pPr>
            <a:r>
              <a:rPr lang="es" dirty="0">
                <a:latin typeface="DM Sans"/>
                <a:ea typeface="DM Sans"/>
                <a:cs typeface="DM Sans"/>
                <a:sym typeface="DM Sans"/>
              </a:rPr>
              <a:t>Comprender la diferencia entre una sesión y una tokenización</a:t>
            </a:r>
            <a:endParaRPr dirty="0">
              <a:latin typeface="DM Sans"/>
              <a:ea typeface="DM Sans"/>
              <a:cs typeface="DM Sans"/>
              <a:sym typeface="DM Sans"/>
            </a:endParaRPr>
          </a:p>
          <a:p>
            <a:pPr marL="609585">
              <a:lnSpc>
                <a:spcPct val="115000"/>
              </a:lnSpc>
            </a:pPr>
            <a:endParaRPr dirty="0">
              <a:latin typeface="DM Sans"/>
              <a:ea typeface="DM Sans"/>
              <a:cs typeface="DM Sans"/>
              <a:sym typeface="DM Sans"/>
            </a:endParaRPr>
          </a:p>
          <a:p>
            <a:pPr marL="609585" indent="-419090">
              <a:lnSpc>
                <a:spcPct val="115000"/>
              </a:lnSpc>
              <a:buClr>
                <a:schemeClr val="accent4"/>
              </a:buClr>
              <a:buSzPts val="1350"/>
              <a:buFont typeface="DM Sans"/>
              <a:buChar char="✓"/>
            </a:pPr>
            <a:r>
              <a:rPr lang="es" dirty="0">
                <a:latin typeface="DM Sans"/>
                <a:ea typeface="DM Sans"/>
                <a:cs typeface="DM Sans"/>
                <a:sym typeface="DM Sans"/>
              </a:rPr>
              <a:t>Firmar información en un token</a:t>
            </a:r>
            <a:endParaRPr dirty="0">
              <a:latin typeface="DM Sans"/>
              <a:ea typeface="DM Sans"/>
              <a:cs typeface="DM Sans"/>
              <a:sym typeface="DM Sans"/>
            </a:endParaRPr>
          </a:p>
          <a:p>
            <a:pPr marL="609585">
              <a:lnSpc>
                <a:spcPct val="115000"/>
              </a:lnSpc>
            </a:pPr>
            <a:endParaRPr dirty="0">
              <a:latin typeface="DM Sans"/>
              <a:ea typeface="DM Sans"/>
              <a:cs typeface="DM Sans"/>
              <a:sym typeface="DM Sans"/>
            </a:endParaRPr>
          </a:p>
          <a:p>
            <a:pPr marL="609585" indent="-419090">
              <a:lnSpc>
                <a:spcPct val="115000"/>
              </a:lnSpc>
              <a:buClr>
                <a:schemeClr val="accent4"/>
              </a:buClr>
              <a:buSzPts val="1350"/>
              <a:buFont typeface="DM Sans"/>
              <a:buChar char="✓"/>
            </a:pPr>
            <a:r>
              <a:rPr lang="es" dirty="0">
                <a:latin typeface="DM Sans"/>
                <a:ea typeface="DM Sans"/>
                <a:cs typeface="DM Sans"/>
                <a:sym typeface="DM Sans"/>
              </a:rPr>
              <a:t>Guardar tokens en cookies HTTP - Only</a:t>
            </a:r>
            <a:endParaRPr dirty="0">
              <a:latin typeface="DM Sans"/>
              <a:ea typeface="DM Sans"/>
              <a:cs typeface="DM Sans"/>
              <a:sym typeface="DM Sans"/>
            </a:endParaRPr>
          </a:p>
          <a:p>
            <a:pPr marL="609585">
              <a:lnSpc>
                <a:spcPct val="115000"/>
              </a:lnSpc>
            </a:pPr>
            <a:endParaRPr dirty="0">
              <a:latin typeface="DM Sans"/>
              <a:ea typeface="DM Sans"/>
              <a:cs typeface="DM Sans"/>
              <a:sym typeface="DM Sans"/>
            </a:endParaRPr>
          </a:p>
          <a:p>
            <a:pPr marL="609585" indent="-419090">
              <a:lnSpc>
                <a:spcPct val="115000"/>
              </a:lnSpc>
              <a:buClr>
                <a:schemeClr val="accent4"/>
              </a:buClr>
              <a:buSzPts val="1350"/>
              <a:buFont typeface="DM Sans"/>
              <a:buChar char="✓"/>
            </a:pPr>
            <a:r>
              <a:rPr lang="es" dirty="0">
                <a:latin typeface="DM Sans"/>
                <a:ea typeface="DM Sans"/>
                <a:cs typeface="DM Sans"/>
                <a:sym typeface="DM Sans"/>
              </a:rPr>
              <a:t>Utilizar Passport-jwt</a:t>
            </a:r>
            <a:endParaRPr dirty="0">
              <a:latin typeface="DM Sans"/>
              <a:ea typeface="DM Sans"/>
              <a:cs typeface="DM Sans"/>
              <a:sym typeface="DM Sans"/>
            </a:endParaRPr>
          </a:p>
          <a:p>
            <a:pPr marL="609585">
              <a:lnSpc>
                <a:spcPct val="115000"/>
              </a:lnSpc>
            </a:pPr>
            <a:endParaRPr b="1" dirty="0">
              <a:latin typeface="DM Sans"/>
              <a:ea typeface="DM Sans"/>
              <a:cs typeface="DM Sans"/>
              <a:sym typeface="DM Sans"/>
            </a:endParaRPr>
          </a:p>
        </p:txBody>
      </p:sp>
      <p:pic>
        <p:nvPicPr>
          <p:cNvPr id="390" name="Google Shape;390;p96"/>
          <p:cNvPicPr preferRelativeResize="0"/>
          <p:nvPr/>
        </p:nvPicPr>
        <p:blipFill>
          <a:blip r:embed="rId3">
            <a:alphaModFix/>
          </a:blip>
          <a:stretch>
            <a:fillRect/>
          </a:stretch>
        </p:blipFill>
        <p:spPr>
          <a:xfrm>
            <a:off x="8035636" y="2983344"/>
            <a:ext cx="4021269" cy="1592333"/>
          </a:xfrm>
          <a:prstGeom prst="rect">
            <a:avLst/>
          </a:prstGeom>
          <a:noFill/>
          <a:ln>
            <a:noFill/>
          </a:ln>
        </p:spPr>
      </p:pic>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9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396" name="Google Shape;396;p97"/>
          <p:cNvSpPr txBox="1"/>
          <p:nvPr/>
        </p:nvSpPr>
        <p:spPr>
          <a:xfrm>
            <a:off x="631133" y="1872700"/>
            <a:ext cx="102760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La práctica hace al maestro, si consideras que aún necesitas practicar algún aspecto de los skills mencionados en las diapositivas previas, siempre puedes repasar las clases previas. Sin embargo, no significa que no puedas avanzar. ¡Esta práctica integradora te ayudará a sentirte más seguro en estos temas!</a:t>
            </a:r>
            <a:endParaRPr sz="3333" b="1">
              <a:solidFill>
                <a:srgbClr val="EAFF6A"/>
              </a:solidFill>
              <a:latin typeface="DM Sans"/>
              <a:ea typeface="DM Sans"/>
              <a:cs typeface="DM Sans"/>
              <a:sym typeface="DM Sans"/>
            </a:endParaRPr>
          </a:p>
        </p:txBody>
      </p:sp>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98"/>
          <p:cNvSpPr txBox="1"/>
          <p:nvPr/>
        </p:nvSpPr>
        <p:spPr>
          <a:xfrm>
            <a:off x="668600" y="380367"/>
            <a:ext cx="6637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Desarrollo de esta práctica integradora</a:t>
            </a:r>
            <a:endParaRPr sz="5333" b="1">
              <a:solidFill>
                <a:schemeClr val="dk1"/>
              </a:solidFill>
              <a:latin typeface="DM Sans"/>
              <a:ea typeface="DM Sans"/>
              <a:cs typeface="DM Sans"/>
              <a:sym typeface="DM Sans"/>
            </a:endParaRPr>
          </a:p>
        </p:txBody>
      </p:sp>
      <p:sp>
        <p:nvSpPr>
          <p:cNvPr id="402" name="Google Shape;402;p98"/>
          <p:cNvSpPr txBox="1"/>
          <p:nvPr/>
        </p:nvSpPr>
        <p:spPr>
          <a:xfrm>
            <a:off x="1398967" y="3998801"/>
            <a:ext cx="2601200" cy="1201827"/>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350"/>
            </a:pPr>
            <a:r>
              <a:rPr lang="es">
                <a:solidFill>
                  <a:schemeClr val="dk1"/>
                </a:solidFill>
                <a:latin typeface="DM Sans"/>
                <a:ea typeface="DM Sans"/>
                <a:cs typeface="DM Sans"/>
                <a:sym typeface="DM Sans"/>
              </a:rPr>
              <a:t>Reestructuración de usuarios para manejo de referencias</a:t>
            </a:r>
            <a:endParaRPr>
              <a:solidFill>
                <a:srgbClr val="000000"/>
              </a:solidFill>
              <a:latin typeface="DM Sans"/>
              <a:ea typeface="DM Sans"/>
              <a:cs typeface="DM Sans"/>
              <a:sym typeface="DM Sans"/>
            </a:endParaRPr>
          </a:p>
        </p:txBody>
      </p:sp>
      <p:sp>
        <p:nvSpPr>
          <p:cNvPr id="403" name="Google Shape;403;p98"/>
          <p:cNvSpPr txBox="1"/>
          <p:nvPr/>
        </p:nvSpPr>
        <p:spPr>
          <a:xfrm>
            <a:off x="4795400" y="3998801"/>
            <a:ext cx="2601200" cy="883278"/>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Configuración de vistas y estrategias</a:t>
            </a:r>
            <a:endParaRPr>
              <a:solidFill>
                <a:srgbClr val="000000"/>
              </a:solidFill>
              <a:latin typeface="DM Sans"/>
              <a:ea typeface="DM Sans"/>
              <a:cs typeface="DM Sans"/>
              <a:sym typeface="DM Sans"/>
            </a:endParaRPr>
          </a:p>
        </p:txBody>
      </p:sp>
      <p:sp>
        <p:nvSpPr>
          <p:cNvPr id="404" name="Google Shape;404;p98"/>
          <p:cNvSpPr txBox="1"/>
          <p:nvPr/>
        </p:nvSpPr>
        <p:spPr>
          <a:xfrm>
            <a:off x="8191833" y="3998800"/>
            <a:ext cx="2601200" cy="883278"/>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Seteo de modelo de sesión stateful / stateless</a:t>
            </a:r>
            <a:endParaRPr>
              <a:solidFill>
                <a:srgbClr val="000000"/>
              </a:solidFill>
              <a:latin typeface="DM Sans"/>
              <a:ea typeface="DM Sans"/>
              <a:cs typeface="DM Sans"/>
              <a:sym typeface="DM Sans"/>
            </a:endParaRPr>
          </a:p>
        </p:txBody>
      </p:sp>
      <p:pic>
        <p:nvPicPr>
          <p:cNvPr id="405" name="Google Shape;405;p98"/>
          <p:cNvPicPr preferRelativeResize="0"/>
          <p:nvPr/>
        </p:nvPicPr>
        <p:blipFill>
          <a:blip r:embed="rId3">
            <a:alphaModFix/>
          </a:blip>
          <a:stretch>
            <a:fillRect/>
          </a:stretch>
        </p:blipFill>
        <p:spPr>
          <a:xfrm>
            <a:off x="8018734" y="83218"/>
            <a:ext cx="3057101" cy="3057101"/>
          </a:xfrm>
          <a:prstGeom prst="rect">
            <a:avLst/>
          </a:prstGeom>
          <a:noFill/>
          <a:ln>
            <a:noFill/>
          </a:ln>
        </p:spPr>
      </p:pic>
      <p:sp>
        <p:nvSpPr>
          <p:cNvPr id="406" name="Google Shape;406;p98"/>
          <p:cNvSpPr/>
          <p:nvPr/>
        </p:nvSpPr>
        <p:spPr>
          <a:xfrm>
            <a:off x="5704587" y="3121939"/>
            <a:ext cx="782800" cy="7828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407" name="Google Shape;407;p98"/>
          <p:cNvSpPr/>
          <p:nvPr/>
        </p:nvSpPr>
        <p:spPr>
          <a:xfrm>
            <a:off x="9101035" y="3121972"/>
            <a:ext cx="782800" cy="7828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cxnSp>
        <p:nvCxnSpPr>
          <p:cNvPr id="408" name="Google Shape;408;p98"/>
          <p:cNvCxnSpPr>
            <a:stCxn id="409" idx="6"/>
            <a:endCxn id="406" idx="2"/>
          </p:cNvCxnSpPr>
          <p:nvPr/>
        </p:nvCxnSpPr>
        <p:spPr>
          <a:xfrm>
            <a:off x="3090951" y="3513372"/>
            <a:ext cx="2613600" cy="0"/>
          </a:xfrm>
          <a:prstGeom prst="straightConnector1">
            <a:avLst/>
          </a:prstGeom>
          <a:noFill/>
          <a:ln w="9525" cap="flat" cmpd="sng">
            <a:solidFill>
              <a:srgbClr val="EAFF6A"/>
            </a:solidFill>
            <a:prstDash val="solid"/>
            <a:round/>
            <a:headEnd type="none" w="med" len="med"/>
            <a:tailEnd type="none" w="med" len="med"/>
          </a:ln>
        </p:spPr>
      </p:cxnSp>
      <p:cxnSp>
        <p:nvCxnSpPr>
          <p:cNvPr id="410" name="Google Shape;410;p98"/>
          <p:cNvCxnSpPr>
            <a:stCxn id="406" idx="6"/>
            <a:endCxn id="407" idx="2"/>
          </p:cNvCxnSpPr>
          <p:nvPr/>
        </p:nvCxnSpPr>
        <p:spPr>
          <a:xfrm>
            <a:off x="6487387" y="3513339"/>
            <a:ext cx="2613600" cy="0"/>
          </a:xfrm>
          <a:prstGeom prst="straightConnector1">
            <a:avLst/>
          </a:prstGeom>
          <a:noFill/>
          <a:ln w="9525" cap="flat" cmpd="sng">
            <a:solidFill>
              <a:srgbClr val="EAFF6A"/>
            </a:solidFill>
            <a:prstDash val="solid"/>
            <a:round/>
            <a:headEnd type="none" w="med" len="med"/>
            <a:tailEnd type="none" w="med" len="med"/>
          </a:ln>
        </p:spPr>
      </p:cxnSp>
      <p:sp>
        <p:nvSpPr>
          <p:cNvPr id="411" name="Google Shape;411;p98"/>
          <p:cNvSpPr txBox="1"/>
          <p:nvPr/>
        </p:nvSpPr>
        <p:spPr>
          <a:xfrm>
            <a:off x="5819851" y="31131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2</a:t>
            </a:r>
            <a:endParaRPr sz="4000" b="1">
              <a:solidFill>
                <a:srgbClr val="000000"/>
              </a:solidFill>
              <a:latin typeface="DM Sans"/>
              <a:ea typeface="DM Sans"/>
              <a:cs typeface="DM Sans"/>
              <a:sym typeface="DM Sans"/>
            </a:endParaRPr>
          </a:p>
        </p:txBody>
      </p:sp>
      <p:sp>
        <p:nvSpPr>
          <p:cNvPr id="412" name="Google Shape;412;p98"/>
          <p:cNvSpPr txBox="1"/>
          <p:nvPr/>
        </p:nvSpPr>
        <p:spPr>
          <a:xfrm>
            <a:off x="9216251" y="31131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3</a:t>
            </a:r>
            <a:endParaRPr sz="4000" b="1">
              <a:solidFill>
                <a:srgbClr val="000000"/>
              </a:solidFill>
              <a:latin typeface="DM Sans"/>
              <a:ea typeface="DM Sans"/>
              <a:cs typeface="DM Sans"/>
              <a:sym typeface="DM Sans"/>
            </a:endParaRPr>
          </a:p>
        </p:txBody>
      </p:sp>
      <p:grpSp>
        <p:nvGrpSpPr>
          <p:cNvPr id="413" name="Google Shape;413;p98"/>
          <p:cNvGrpSpPr/>
          <p:nvPr/>
        </p:nvGrpSpPr>
        <p:grpSpPr>
          <a:xfrm>
            <a:off x="2308151" y="3113135"/>
            <a:ext cx="782800" cy="800179"/>
            <a:chOff x="1731113" y="1953850"/>
            <a:chExt cx="587100" cy="600134"/>
          </a:xfrm>
        </p:grpSpPr>
        <p:sp>
          <p:nvSpPr>
            <p:cNvPr id="409" name="Google Shape;409;p98"/>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414" name="Google Shape;414;p98"/>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1</a:t>
              </a:r>
              <a:endParaRPr sz="4000" b="1">
                <a:solidFill>
                  <a:srgbClr val="000000"/>
                </a:solidFill>
                <a:latin typeface="DM Sans"/>
                <a:ea typeface="DM Sans"/>
                <a:cs typeface="DM Sans"/>
                <a:sym typeface="DM Sans"/>
              </a:endParaRPr>
            </a:p>
          </p:txBody>
        </p:sp>
      </p:grpSp>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99"/>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¡Comenzamos!</a:t>
            </a:r>
            <a:endParaRPr sz="5333" b="1">
              <a:solidFill>
                <a:srgbClr val="EAFF6A"/>
              </a:solidFill>
              <a:latin typeface="DM Sans"/>
              <a:ea typeface="DM Sans"/>
              <a:cs typeface="DM Sans"/>
              <a:sym typeface="DM Sans"/>
            </a:endParaRPr>
          </a:p>
        </p:txBody>
      </p:sp>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00"/>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Práctica de integración sobre tu ecommerce</a:t>
            </a:r>
            <a:endParaRPr sz="5333" b="1">
              <a:solidFill>
                <a:schemeClr val="dk1"/>
              </a:solidFill>
              <a:highlight>
                <a:srgbClr val="EAFF6A"/>
              </a:highlight>
              <a:latin typeface="DM Sans"/>
              <a:ea typeface="DM Sans"/>
              <a:cs typeface="DM Sans"/>
              <a:sym typeface="DM Sans"/>
            </a:endParaRPr>
          </a:p>
        </p:txBody>
      </p:sp>
      <p:grpSp>
        <p:nvGrpSpPr>
          <p:cNvPr id="425" name="Google Shape;425;p100"/>
          <p:cNvGrpSpPr/>
          <p:nvPr/>
        </p:nvGrpSpPr>
        <p:grpSpPr>
          <a:xfrm>
            <a:off x="5376371" y="1321335"/>
            <a:ext cx="1198064" cy="1198099"/>
            <a:chOff x="7203613" y="720174"/>
            <a:chExt cx="254100" cy="254100"/>
          </a:xfrm>
        </p:grpSpPr>
        <p:sp>
          <p:nvSpPr>
            <p:cNvPr id="426" name="Google Shape;426;p100"/>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27" name="Google Shape;427;p100"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01"/>
          <p:cNvSpPr txBox="1"/>
          <p:nvPr/>
        </p:nvSpPr>
        <p:spPr>
          <a:xfrm>
            <a:off x="609800" y="1357233"/>
            <a:ext cx="5112800" cy="55189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chemeClr val="dk1"/>
                </a:solidFill>
                <a:latin typeface="DM Sans"/>
                <a:ea typeface="DM Sans"/>
                <a:cs typeface="DM Sans"/>
                <a:sym typeface="DM Sans"/>
              </a:rPr>
              <a:t>Consigna</a:t>
            </a:r>
            <a:endParaRPr b="1">
              <a:solidFill>
                <a:schemeClr val="dk1"/>
              </a:solidFill>
              <a:latin typeface="DM Sans"/>
              <a:ea typeface="DM Sans"/>
              <a:cs typeface="DM Sans"/>
              <a:sym typeface="DM Sans"/>
            </a:endParaRPr>
          </a:p>
          <a:p>
            <a:pPr>
              <a:lnSpc>
                <a:spcPct val="30000"/>
              </a:lnSpc>
              <a:buClr>
                <a:srgbClr val="000000"/>
              </a:buClr>
              <a:buSzPts val="1350"/>
            </a:pPr>
            <a:endParaRPr b="1">
              <a:solidFill>
                <a:schemeClr val="dk1"/>
              </a:solidFill>
              <a:latin typeface="DM Sans"/>
              <a:ea typeface="DM Sans"/>
              <a:cs typeface="DM Sans"/>
              <a:sym typeface="DM Sans"/>
            </a:endParaRPr>
          </a:p>
          <a:p>
            <a:pPr marL="609585"/>
            <a:r>
              <a:rPr lang="es">
                <a:solidFill>
                  <a:schemeClr val="dk1"/>
                </a:solidFill>
                <a:latin typeface="DM Sans"/>
                <a:ea typeface="DM Sans"/>
                <a:cs typeface="DM Sans"/>
                <a:sym typeface="DM Sans"/>
              </a:rPr>
              <a:t>Continuar sobre el proyecto que has trabajado para tu ecommerce y configurar los siguientes elementos:</a:t>
            </a:r>
            <a:endParaRPr>
              <a:solidFill>
                <a:schemeClr val="dk1"/>
              </a:solidFill>
              <a:latin typeface="DM Sans"/>
              <a:ea typeface="DM Sans"/>
              <a:cs typeface="DM Sans"/>
              <a:sym typeface="DM Sans"/>
            </a:endParaRPr>
          </a:p>
          <a:p>
            <a:pPr>
              <a:spcBef>
                <a:spcPts val="1067"/>
              </a:spcBef>
              <a:buClr>
                <a:srgbClr val="000000"/>
              </a:buClr>
              <a:buSzPts val="1350"/>
            </a:pPr>
            <a:endParaRPr>
              <a:solidFill>
                <a:schemeClr val="dk1"/>
              </a:solidFill>
              <a:latin typeface="DM Sans"/>
              <a:ea typeface="DM Sans"/>
              <a:cs typeface="DM Sans"/>
              <a:sym typeface="DM Sans"/>
            </a:endParaRPr>
          </a:p>
          <a:p>
            <a:pPr>
              <a:buClr>
                <a:srgbClr val="000000"/>
              </a:buClr>
              <a:buSzPts val="1350"/>
            </a:pPr>
            <a:r>
              <a:rPr lang="es" b="1">
                <a:solidFill>
                  <a:schemeClr val="dk1"/>
                </a:solidFill>
                <a:latin typeface="DM Sans"/>
                <a:ea typeface="DM Sans"/>
                <a:cs typeface="DM Sans"/>
                <a:sym typeface="DM Sans"/>
              </a:rPr>
              <a:t>Aspectos a incluir</a:t>
            </a:r>
            <a:endParaRPr b="1">
              <a:solidFill>
                <a:schemeClr val="dk1"/>
              </a:solidFill>
              <a:latin typeface="DM Sans"/>
              <a:ea typeface="DM Sans"/>
              <a:cs typeface="DM Sans"/>
              <a:sym typeface="DM Sans"/>
            </a:endParaRPr>
          </a:p>
          <a:p>
            <a:pPr>
              <a:lnSpc>
                <a:spcPct val="30000"/>
              </a:lnSpc>
              <a:buClr>
                <a:srgbClr val="000000"/>
              </a:buClr>
              <a:buSzPts val="1350"/>
            </a:pPr>
            <a:endParaRPr b="1">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Crear un modelo User el cual contará con los campos:</a:t>
            </a:r>
            <a:endParaRPr>
              <a:solidFill>
                <a:schemeClr val="dk1"/>
              </a:solidFill>
              <a:latin typeface="DM Sans"/>
              <a:ea typeface="DM Sans"/>
              <a:cs typeface="DM Sans"/>
              <a:sym typeface="DM Sans"/>
            </a:endParaRPr>
          </a:p>
          <a:p>
            <a:pPr marL="1219170" lvl="1" indent="-419090">
              <a:buClr>
                <a:schemeClr val="dk1"/>
              </a:buClr>
              <a:buSzPts val="1350"/>
              <a:buFont typeface="DM Sans"/>
              <a:buChar char="○"/>
            </a:pPr>
            <a:r>
              <a:rPr lang="es">
                <a:solidFill>
                  <a:schemeClr val="dk1"/>
                </a:solidFill>
                <a:latin typeface="DM Sans"/>
                <a:ea typeface="DM Sans"/>
                <a:cs typeface="DM Sans"/>
                <a:sym typeface="DM Sans"/>
              </a:rPr>
              <a:t>first_name:String,</a:t>
            </a:r>
            <a:endParaRPr>
              <a:solidFill>
                <a:schemeClr val="dk1"/>
              </a:solidFill>
              <a:latin typeface="DM Sans"/>
              <a:ea typeface="DM Sans"/>
              <a:cs typeface="DM Sans"/>
              <a:sym typeface="DM Sans"/>
            </a:endParaRPr>
          </a:p>
          <a:p>
            <a:pPr marL="1219170" lvl="1" indent="-419090">
              <a:buClr>
                <a:schemeClr val="dk1"/>
              </a:buClr>
              <a:buSzPts val="1350"/>
              <a:buFont typeface="DM Sans"/>
              <a:buChar char="○"/>
            </a:pPr>
            <a:r>
              <a:rPr lang="es">
                <a:solidFill>
                  <a:schemeClr val="dk1"/>
                </a:solidFill>
                <a:latin typeface="DM Sans"/>
                <a:ea typeface="DM Sans"/>
                <a:cs typeface="DM Sans"/>
                <a:sym typeface="DM Sans"/>
              </a:rPr>
              <a:t>last_name:String,</a:t>
            </a:r>
            <a:endParaRPr>
              <a:solidFill>
                <a:schemeClr val="dk1"/>
              </a:solidFill>
              <a:latin typeface="DM Sans"/>
              <a:ea typeface="DM Sans"/>
              <a:cs typeface="DM Sans"/>
              <a:sym typeface="DM Sans"/>
            </a:endParaRPr>
          </a:p>
          <a:p>
            <a:pPr marL="1219170" lvl="1" indent="-419090">
              <a:buClr>
                <a:schemeClr val="dk1"/>
              </a:buClr>
              <a:buSzPts val="1350"/>
              <a:buFont typeface="DM Sans"/>
              <a:buChar char="○"/>
            </a:pPr>
            <a:r>
              <a:rPr lang="es">
                <a:solidFill>
                  <a:schemeClr val="dk1"/>
                </a:solidFill>
                <a:latin typeface="DM Sans"/>
                <a:ea typeface="DM Sans"/>
                <a:cs typeface="DM Sans"/>
                <a:sym typeface="DM Sans"/>
              </a:rPr>
              <a:t>email:String (único)</a:t>
            </a:r>
            <a:endParaRPr>
              <a:solidFill>
                <a:schemeClr val="dk1"/>
              </a:solidFill>
              <a:latin typeface="DM Sans"/>
              <a:ea typeface="DM Sans"/>
              <a:cs typeface="DM Sans"/>
              <a:sym typeface="DM Sans"/>
            </a:endParaRPr>
          </a:p>
          <a:p>
            <a:pPr marL="1219170" lvl="1" indent="-419090">
              <a:buClr>
                <a:schemeClr val="dk1"/>
              </a:buClr>
              <a:buSzPts val="1350"/>
              <a:buFont typeface="DM Sans"/>
              <a:buChar char="○"/>
            </a:pPr>
            <a:r>
              <a:rPr lang="es">
                <a:solidFill>
                  <a:schemeClr val="dk1"/>
                </a:solidFill>
                <a:latin typeface="DM Sans"/>
                <a:ea typeface="DM Sans"/>
                <a:cs typeface="DM Sans"/>
                <a:sym typeface="DM Sans"/>
              </a:rPr>
              <a:t>age:Number,</a:t>
            </a:r>
            <a:endParaRPr>
              <a:solidFill>
                <a:schemeClr val="dk1"/>
              </a:solidFill>
              <a:latin typeface="DM Sans"/>
              <a:ea typeface="DM Sans"/>
              <a:cs typeface="DM Sans"/>
              <a:sym typeface="DM Sans"/>
            </a:endParaRPr>
          </a:p>
          <a:p>
            <a:pPr marL="1219170" lvl="1" indent="-419090">
              <a:buClr>
                <a:schemeClr val="dk1"/>
              </a:buClr>
              <a:buSzPts val="1350"/>
              <a:buFont typeface="DM Sans"/>
              <a:buChar char="○"/>
            </a:pPr>
            <a:r>
              <a:rPr lang="es">
                <a:solidFill>
                  <a:schemeClr val="dk1"/>
                </a:solidFill>
                <a:latin typeface="DM Sans"/>
                <a:ea typeface="DM Sans"/>
                <a:cs typeface="DM Sans"/>
                <a:sym typeface="DM Sans"/>
              </a:rPr>
              <a:t>password:String(Hash)</a:t>
            </a:r>
            <a:endParaRPr>
              <a:solidFill>
                <a:schemeClr val="dk1"/>
              </a:solidFill>
              <a:latin typeface="DM Sans"/>
              <a:ea typeface="DM Sans"/>
              <a:cs typeface="DM Sans"/>
              <a:sym typeface="DM Sans"/>
            </a:endParaRPr>
          </a:p>
          <a:p>
            <a:pPr marL="1219170" lvl="1" indent="-419090">
              <a:buClr>
                <a:schemeClr val="dk1"/>
              </a:buClr>
              <a:buSzPts val="1350"/>
              <a:buFont typeface="DM Sans"/>
              <a:buChar char="○"/>
            </a:pPr>
            <a:r>
              <a:rPr lang="es">
                <a:solidFill>
                  <a:schemeClr val="dk1"/>
                </a:solidFill>
                <a:latin typeface="DM Sans"/>
                <a:ea typeface="DM Sans"/>
                <a:cs typeface="DM Sans"/>
                <a:sym typeface="DM Sans"/>
              </a:rPr>
              <a:t>cart:Id con referencia a Carts</a:t>
            </a:r>
            <a:endParaRPr>
              <a:solidFill>
                <a:schemeClr val="dk1"/>
              </a:solidFill>
              <a:latin typeface="DM Sans"/>
              <a:ea typeface="DM Sans"/>
              <a:cs typeface="DM Sans"/>
              <a:sym typeface="DM Sans"/>
            </a:endParaRPr>
          </a:p>
          <a:p>
            <a:pPr marL="1219170" lvl="1" indent="-419090">
              <a:buClr>
                <a:schemeClr val="dk1"/>
              </a:buClr>
              <a:buSzPts val="1350"/>
              <a:buFont typeface="DM Sans"/>
              <a:buChar char="○"/>
            </a:pPr>
            <a:r>
              <a:rPr lang="es">
                <a:solidFill>
                  <a:schemeClr val="dk1"/>
                </a:solidFill>
                <a:latin typeface="DM Sans"/>
                <a:ea typeface="DM Sans"/>
                <a:cs typeface="DM Sans"/>
                <a:sym typeface="DM Sans"/>
              </a:rPr>
              <a:t>role:String(default:’user’)</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Desarrollar las estrategias de Passport para que funcionen con este modelo de usuarios</a:t>
            </a:r>
            <a:endParaRPr>
              <a:solidFill>
                <a:schemeClr val="dk1"/>
              </a:solidFill>
              <a:latin typeface="DM Sans"/>
              <a:ea typeface="DM Sans"/>
              <a:cs typeface="DM Sans"/>
              <a:sym typeface="DM Sans"/>
            </a:endParaRPr>
          </a:p>
          <a:p>
            <a:pPr marL="609585"/>
            <a:endParaRPr sz="1667">
              <a:solidFill>
                <a:srgbClr val="999999"/>
              </a:solidFill>
              <a:latin typeface="DM Sans"/>
              <a:ea typeface="DM Sans"/>
              <a:cs typeface="DM Sans"/>
              <a:sym typeface="DM Sans"/>
            </a:endParaRPr>
          </a:p>
        </p:txBody>
      </p:sp>
      <p:pic>
        <p:nvPicPr>
          <p:cNvPr id="433" name="Google Shape;433;p101"/>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34" name="Google Shape;434;p101"/>
          <p:cNvSpPr txBox="1"/>
          <p:nvPr/>
        </p:nvSpPr>
        <p:spPr>
          <a:xfrm>
            <a:off x="1240733" y="624367"/>
            <a:ext cx="39320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COMPLEMENTARIO</a:t>
            </a:r>
            <a:endParaRPr sz="1867">
              <a:solidFill>
                <a:srgbClr val="000000"/>
              </a:solidFill>
              <a:latin typeface="DM Sans"/>
              <a:ea typeface="DM Sans"/>
              <a:cs typeface="DM Sans"/>
              <a:sym typeface="DM Sans"/>
            </a:endParaRPr>
          </a:p>
        </p:txBody>
      </p:sp>
      <p:sp>
        <p:nvSpPr>
          <p:cNvPr id="435" name="Google Shape;435;p101"/>
          <p:cNvSpPr/>
          <p:nvPr/>
        </p:nvSpPr>
        <p:spPr>
          <a:xfrm>
            <a:off x="848600" y="1118233"/>
            <a:ext cx="10715600" cy="80800"/>
          </a:xfrm>
          <a:prstGeom prst="rect">
            <a:avLst/>
          </a:prstGeom>
          <a:solidFill>
            <a:schemeClr val="accent5"/>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36" name="Google Shape;436;p101"/>
          <p:cNvSpPr txBox="1"/>
          <p:nvPr/>
        </p:nvSpPr>
        <p:spPr>
          <a:xfrm>
            <a:off x="5824200" y="1503968"/>
            <a:ext cx="5112800" cy="4437008"/>
          </a:xfrm>
          <a:prstGeom prst="rect">
            <a:avLst/>
          </a:prstGeom>
          <a:noFill/>
          <a:ln>
            <a:noFill/>
          </a:ln>
        </p:spPr>
        <p:txBody>
          <a:bodyPr spcFirstLastPara="1" wrap="square" lIns="121900" tIns="121900" rIns="121900" bIns="121900" anchor="t" anchorCtr="0">
            <a:spAutoFit/>
          </a:bodyPr>
          <a:lstStyle/>
          <a:p>
            <a:pPr>
              <a:lnSpc>
                <a:spcPct val="30000"/>
              </a:lnSpc>
              <a:buClr>
                <a:srgbClr val="000000"/>
              </a:buClr>
              <a:buSzPts val="1350"/>
            </a:pPr>
            <a:endParaRPr sz="1667" b="1">
              <a:solidFill>
                <a:schemeClr val="dk1"/>
              </a:solidFill>
              <a:latin typeface="DM Sans"/>
              <a:ea typeface="DM Sans"/>
              <a:cs typeface="DM Sans"/>
              <a:sym typeface="DM Sans"/>
            </a:endParaRPr>
          </a:p>
          <a:p>
            <a:pPr marL="609585" indent="-436022">
              <a:buClr>
                <a:schemeClr val="accent4"/>
              </a:buClr>
              <a:buSzPts val="1550"/>
              <a:buFont typeface="DM Sans"/>
              <a:buChar char="✓"/>
            </a:pPr>
            <a:r>
              <a:rPr lang="es">
                <a:solidFill>
                  <a:schemeClr val="dk1"/>
                </a:solidFill>
                <a:latin typeface="DM Sans"/>
                <a:ea typeface="DM Sans"/>
                <a:cs typeface="DM Sans"/>
                <a:sym typeface="DM Sans"/>
              </a:rPr>
              <a:t>Modificar el sistema de login del usuario para poder trabajar con session o con jwt (a tu elección). </a:t>
            </a:r>
            <a:endParaRPr>
              <a:solidFill>
                <a:schemeClr val="dk1"/>
              </a:solidFill>
              <a:latin typeface="DM Sans"/>
              <a:ea typeface="DM Sans"/>
              <a:cs typeface="DM Sans"/>
              <a:sym typeface="DM Sans"/>
            </a:endParaRPr>
          </a:p>
          <a:p>
            <a:pPr marL="609585" indent="-436022">
              <a:buClr>
                <a:schemeClr val="accent4"/>
              </a:buClr>
              <a:buSzPts val="1550"/>
              <a:buFont typeface="DM Sans"/>
              <a:buChar char="✓"/>
            </a:pPr>
            <a:r>
              <a:rPr lang="es">
                <a:solidFill>
                  <a:schemeClr val="dk1"/>
                </a:solidFill>
                <a:latin typeface="DM Sans"/>
                <a:ea typeface="DM Sans"/>
                <a:cs typeface="DM Sans"/>
                <a:sym typeface="DM Sans"/>
              </a:rPr>
              <a:t>(Sólo para jwt) desarrollar una estrategia “current” para extraer la cookie que contiene el token para obtener el usuario asociado a dicho token, en caso de tener el token, devolver al usuario asociado al token, caso contrario devolver un error de passport, utilizar un extractor de cookie.</a:t>
            </a:r>
            <a:endParaRPr>
              <a:solidFill>
                <a:schemeClr val="dk1"/>
              </a:solidFill>
              <a:latin typeface="DM Sans"/>
              <a:ea typeface="DM Sans"/>
              <a:cs typeface="DM Sans"/>
              <a:sym typeface="DM Sans"/>
            </a:endParaRPr>
          </a:p>
          <a:p>
            <a:pPr marL="609585" indent="-436022">
              <a:buClr>
                <a:schemeClr val="accent4"/>
              </a:buClr>
              <a:buSzPts val="1550"/>
              <a:buFont typeface="DM Sans"/>
              <a:buChar char="✓"/>
            </a:pPr>
            <a:r>
              <a:rPr lang="es">
                <a:solidFill>
                  <a:schemeClr val="dk1"/>
                </a:solidFill>
                <a:latin typeface="DM Sans"/>
                <a:ea typeface="DM Sans"/>
                <a:cs typeface="DM Sans"/>
                <a:sym typeface="DM Sans"/>
              </a:rPr>
              <a:t>Agregar al router /api/sessions/ la ruta /current, la cual utilizará el modelo de sesión que estés utilizando, para poder devolver en una respuesta el usuario actual.</a:t>
            </a:r>
            <a:endParaRPr sz="1533">
              <a:solidFill>
                <a:schemeClr val="dk1"/>
              </a:solidFill>
              <a:latin typeface="DM Sans"/>
              <a:ea typeface="DM Sans"/>
              <a:cs typeface="DM Sans"/>
              <a:sym typeface="DM Sans"/>
            </a:endParaRPr>
          </a:p>
          <a:p>
            <a:pPr marL="609585"/>
            <a:endParaRPr sz="1533">
              <a:solidFill>
                <a:srgbClr val="999999"/>
              </a:solidFill>
              <a:latin typeface="DM Sans"/>
              <a:ea typeface="DM Sans"/>
              <a:cs typeface="DM Sans"/>
              <a:sym typeface="DM Sans"/>
            </a:endParaRPr>
          </a:p>
        </p:txBody>
      </p:sp>
      <p:grpSp>
        <p:nvGrpSpPr>
          <p:cNvPr id="437" name="Google Shape;437;p101"/>
          <p:cNvGrpSpPr/>
          <p:nvPr/>
        </p:nvGrpSpPr>
        <p:grpSpPr>
          <a:xfrm>
            <a:off x="559209" y="624256"/>
            <a:ext cx="574775" cy="574808"/>
            <a:chOff x="7203613" y="720174"/>
            <a:chExt cx="254100" cy="254100"/>
          </a:xfrm>
        </p:grpSpPr>
        <p:sp>
          <p:nvSpPr>
            <p:cNvPr id="438" name="Google Shape;438;p101"/>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39" name="Google Shape;439;p101"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102"/>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45" name="Google Shape;445;p102"/>
          <p:cNvSpPr txBox="1"/>
          <p:nvPr/>
        </p:nvSpPr>
        <p:spPr>
          <a:xfrm>
            <a:off x="1240733" y="624367"/>
            <a:ext cx="50204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COMPLEMENTARIO</a:t>
            </a:r>
            <a:endParaRPr sz="1867">
              <a:solidFill>
                <a:srgbClr val="000000"/>
              </a:solidFill>
              <a:latin typeface="DM Sans"/>
              <a:ea typeface="DM Sans"/>
              <a:cs typeface="DM Sans"/>
              <a:sym typeface="DM Sans"/>
            </a:endParaRPr>
          </a:p>
        </p:txBody>
      </p:sp>
      <p:sp>
        <p:nvSpPr>
          <p:cNvPr id="446" name="Google Shape;446;p102"/>
          <p:cNvSpPr/>
          <p:nvPr/>
        </p:nvSpPr>
        <p:spPr>
          <a:xfrm>
            <a:off x="848600" y="1118233"/>
            <a:ext cx="10715600" cy="80800"/>
          </a:xfrm>
          <a:prstGeom prst="rect">
            <a:avLst/>
          </a:prstGeom>
          <a:solidFill>
            <a:schemeClr val="accent5"/>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7" name="Google Shape;447;p102"/>
          <p:cNvSpPr txBox="1"/>
          <p:nvPr/>
        </p:nvSpPr>
        <p:spPr>
          <a:xfrm>
            <a:off x="1240733" y="1633367"/>
            <a:ext cx="5112800" cy="2864270"/>
          </a:xfrm>
          <a:prstGeom prst="rect">
            <a:avLst/>
          </a:prstGeom>
          <a:noFill/>
          <a:ln>
            <a:noFill/>
          </a:ln>
        </p:spPr>
        <p:txBody>
          <a:bodyPr spcFirstLastPara="1" wrap="square" lIns="121900" tIns="121900" rIns="121900" bIns="121900" anchor="t" anchorCtr="0">
            <a:spAutoFit/>
          </a:bodyPr>
          <a:lstStyle/>
          <a:p>
            <a:r>
              <a:rPr lang="es" b="1">
                <a:solidFill>
                  <a:schemeClr val="dk1"/>
                </a:solidFill>
                <a:latin typeface="DM Sans"/>
                <a:ea typeface="DM Sans"/>
                <a:cs typeface="DM Sans"/>
                <a:sym typeface="DM Sans"/>
              </a:rPr>
              <a:t>Formato</a:t>
            </a:r>
            <a:endParaRPr b="1">
              <a:solidFill>
                <a:schemeClr val="dk1"/>
              </a:solidFill>
              <a:latin typeface="DM Sans"/>
              <a:ea typeface="DM Sans"/>
              <a:cs typeface="DM Sans"/>
              <a:sym typeface="DM Sans"/>
            </a:endParaRPr>
          </a:p>
          <a:p>
            <a:pPr>
              <a:lnSpc>
                <a:spcPct val="30000"/>
              </a:lnSpc>
            </a:pPr>
            <a:endParaRPr b="1">
              <a:solidFill>
                <a:schemeClr val="dk1"/>
              </a:solidFill>
              <a:latin typeface="DM Sans"/>
              <a:ea typeface="DM Sans"/>
              <a:cs typeface="DM Sans"/>
              <a:sym typeface="DM Sans"/>
            </a:endParaRPr>
          </a:p>
          <a:p>
            <a:pPr marL="609585" indent="-419090">
              <a:buClr>
                <a:schemeClr val="dk1"/>
              </a:buClr>
              <a:buSzPts val="1350"/>
              <a:buFont typeface="DM Sans"/>
              <a:buChar char="✓"/>
            </a:pPr>
            <a:r>
              <a:rPr lang="es">
                <a:solidFill>
                  <a:schemeClr val="dk1"/>
                </a:solidFill>
                <a:latin typeface="DM Sans"/>
                <a:ea typeface="DM Sans"/>
                <a:cs typeface="DM Sans"/>
                <a:sym typeface="DM Sans"/>
              </a:rPr>
              <a:t>Link al repositorio de GitHub con el proyecto completo (No incluir node_modules).</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r>
              <a:rPr lang="es" b="1">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a:lnSpc>
                <a:spcPct val="30000"/>
              </a:lnSpc>
            </a:pPr>
            <a:endParaRPr b="1">
              <a:solidFill>
                <a:schemeClr val="dk1"/>
              </a:solidFill>
              <a:latin typeface="DM Sans"/>
              <a:ea typeface="DM Sans"/>
              <a:cs typeface="DM Sans"/>
              <a:sym typeface="DM Sans"/>
            </a:endParaRPr>
          </a:p>
          <a:p>
            <a:pPr marL="609585" indent="-419090">
              <a:buClr>
                <a:schemeClr val="dk1"/>
              </a:buClr>
              <a:buSzPts val="1350"/>
              <a:buFont typeface="DM Sans"/>
              <a:buChar char="✓"/>
            </a:pPr>
            <a:r>
              <a:rPr lang="es">
                <a:solidFill>
                  <a:schemeClr val="dk1"/>
                </a:solidFill>
                <a:latin typeface="DM Sans"/>
                <a:ea typeface="DM Sans"/>
                <a:cs typeface="DM Sans"/>
                <a:sym typeface="DM Sans"/>
              </a:rPr>
              <a:t>Te recomendamos trabajar con el modelo de sesión con el cual te sientas más cómodo (sessions / jwt)</a:t>
            </a:r>
            <a:endParaRPr>
              <a:solidFill>
                <a:schemeClr val="dk1"/>
              </a:solidFill>
              <a:latin typeface="DM Sans"/>
              <a:ea typeface="DM Sans"/>
              <a:cs typeface="DM Sans"/>
              <a:sym typeface="DM Sans"/>
            </a:endParaRPr>
          </a:p>
          <a:p>
            <a:pPr marL="609585"/>
            <a:endParaRPr sz="1533">
              <a:solidFill>
                <a:srgbClr val="999999"/>
              </a:solidFill>
              <a:latin typeface="DM Sans"/>
              <a:ea typeface="DM Sans"/>
              <a:cs typeface="DM Sans"/>
              <a:sym typeface="DM Sans"/>
            </a:endParaRPr>
          </a:p>
        </p:txBody>
      </p:sp>
      <p:grpSp>
        <p:nvGrpSpPr>
          <p:cNvPr id="448" name="Google Shape;448;p102"/>
          <p:cNvGrpSpPr/>
          <p:nvPr/>
        </p:nvGrpSpPr>
        <p:grpSpPr>
          <a:xfrm>
            <a:off x="559209" y="624256"/>
            <a:ext cx="574775" cy="574808"/>
            <a:chOff x="7203613" y="720174"/>
            <a:chExt cx="254100" cy="254100"/>
          </a:xfrm>
        </p:grpSpPr>
        <p:sp>
          <p:nvSpPr>
            <p:cNvPr id="449" name="Google Shape;449;p102"/>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50" name="Google Shape;450;p102"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84"/>
          <p:cNvSpPr txBox="1"/>
          <p:nvPr/>
        </p:nvSpPr>
        <p:spPr>
          <a:xfrm>
            <a:off x="1948384" y="21976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Nuevas implementaciones con </a:t>
            </a:r>
            <a:r>
              <a:rPr lang="es" sz="5333" b="1">
                <a:solidFill>
                  <a:schemeClr val="accent4"/>
                </a:solidFill>
                <a:latin typeface="DM Sans"/>
                <a:ea typeface="DM Sans"/>
                <a:cs typeface="DM Sans"/>
                <a:sym typeface="DM Sans"/>
              </a:rPr>
              <a:t>ECMAScript 10 y 11</a:t>
            </a:r>
            <a:endParaRPr sz="5333" b="1">
              <a:solidFill>
                <a:schemeClr val="accent4"/>
              </a:solidFill>
              <a:latin typeface="DM Sans"/>
              <a:ea typeface="DM Sans"/>
              <a:cs typeface="DM Sans"/>
              <a:sym typeface="DM Sans"/>
            </a:endParaRPr>
          </a:p>
        </p:txBody>
      </p:sp>
    </p:spTree>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92"/>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02" name="Google Shape;302;p92"/>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03" name="Google Shape;303;p92"/>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04" name="Google Shape;304;p92"/>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05" name="Google Shape;305;p92"/>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rgbClr val="999999"/>
                </a:solidFill>
                <a:latin typeface="DM Sans"/>
                <a:ea typeface="DM Sans"/>
                <a:cs typeface="DM Sans"/>
                <a:sym typeface="DM Sans"/>
              </a:rPr>
              <a:t>24</a:t>
            </a:r>
            <a:endParaRPr sz="2133">
              <a:solidFill>
                <a:srgbClr val="999999"/>
              </a:solidFill>
              <a:latin typeface="DM Sans"/>
              <a:ea typeface="DM Sans"/>
              <a:cs typeface="DM Sans"/>
              <a:sym typeface="DM Sans"/>
            </a:endParaRPr>
          </a:p>
        </p:txBody>
      </p:sp>
      <p:cxnSp>
        <p:nvCxnSpPr>
          <p:cNvPr id="306" name="Google Shape;306;p92"/>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07" name="Google Shape;307;p92"/>
          <p:cNvSpPr txBox="1"/>
          <p:nvPr/>
        </p:nvSpPr>
        <p:spPr>
          <a:xfrm>
            <a:off x="1919184" y="24923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Segunda práctica integradora</a:t>
            </a:r>
            <a:endParaRPr sz="2000" b="1">
              <a:solidFill>
                <a:srgbClr val="999999"/>
              </a:solidFill>
              <a:latin typeface="DM Sans"/>
              <a:ea typeface="DM Sans"/>
              <a:cs typeface="DM Sans"/>
              <a:sym typeface="DM Sans"/>
            </a:endParaRPr>
          </a:p>
        </p:txBody>
      </p:sp>
      <p:sp>
        <p:nvSpPr>
          <p:cNvPr id="308" name="Google Shape;308;p92"/>
          <p:cNvSpPr txBox="1"/>
          <p:nvPr/>
        </p:nvSpPr>
        <p:spPr>
          <a:xfrm>
            <a:off x="4930351" y="19465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25</a:t>
            </a:r>
            <a:endParaRPr sz="2133" b="1">
              <a:solidFill>
                <a:srgbClr val="FFFFFF"/>
              </a:solidFill>
              <a:latin typeface="DM Sans"/>
              <a:ea typeface="DM Sans"/>
              <a:cs typeface="DM Sans"/>
              <a:sym typeface="DM Sans"/>
            </a:endParaRPr>
          </a:p>
        </p:txBody>
      </p:sp>
      <p:cxnSp>
        <p:nvCxnSpPr>
          <p:cNvPr id="309" name="Google Shape;309;p92"/>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10" name="Google Shape;310;p92"/>
          <p:cNvSpPr txBox="1"/>
          <p:nvPr/>
        </p:nvSpPr>
        <p:spPr>
          <a:xfrm>
            <a:off x="4930351" y="2492333"/>
            <a:ext cx="2571600" cy="1046208"/>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1733" b="1">
                <a:solidFill>
                  <a:srgbClr val="EAFF6A"/>
                </a:solidFill>
                <a:latin typeface="DM Sans"/>
                <a:ea typeface="DM Sans"/>
                <a:cs typeface="DM Sans"/>
                <a:sym typeface="DM Sans"/>
              </a:rPr>
              <a:t>Proceso principal del servidor + Global &amp; Child process</a:t>
            </a:r>
            <a:endParaRPr sz="1733" b="1">
              <a:solidFill>
                <a:srgbClr val="EAFF6A"/>
              </a:solidFill>
              <a:latin typeface="DM Sans"/>
              <a:ea typeface="DM Sans"/>
              <a:cs typeface="DM Sans"/>
              <a:sym typeface="DM Sans"/>
            </a:endParaRPr>
          </a:p>
        </p:txBody>
      </p:sp>
      <p:cxnSp>
        <p:nvCxnSpPr>
          <p:cNvPr id="311" name="Google Shape;311;p92"/>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12" name="Google Shape;312;p92"/>
          <p:cNvCxnSpPr/>
          <p:nvPr/>
        </p:nvCxnSpPr>
        <p:spPr>
          <a:xfrm>
            <a:off x="5030833" y="2390733"/>
            <a:ext cx="2371200" cy="0"/>
          </a:xfrm>
          <a:prstGeom prst="straightConnector1">
            <a:avLst/>
          </a:prstGeom>
          <a:noFill/>
          <a:ln w="9525" cap="flat" cmpd="sng">
            <a:solidFill>
              <a:srgbClr val="434343"/>
            </a:solidFill>
            <a:prstDash val="solid"/>
            <a:round/>
            <a:headEnd type="none" w="sm" len="sm"/>
            <a:tailEnd type="none" w="sm" len="sm"/>
          </a:ln>
        </p:spPr>
      </p:cxnSp>
      <p:sp>
        <p:nvSpPr>
          <p:cNvPr id="313" name="Google Shape;313;p92"/>
          <p:cNvSpPr txBox="1"/>
          <p:nvPr/>
        </p:nvSpPr>
        <p:spPr>
          <a:xfrm>
            <a:off x="4854784" y="3746467"/>
            <a:ext cx="27236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dirty="0">
                <a:solidFill>
                  <a:schemeClr val="hlink"/>
                </a:solidFill>
                <a:latin typeface="DM Sans"/>
                <a:ea typeface="DM Sans"/>
                <a:cs typeface="DM Sans"/>
                <a:sym typeface="DM Sans"/>
                <a:hlinkClick r:id="rId5" action="ppaction://hlinksldjump"/>
              </a:rPr>
              <a:t>Process</a:t>
            </a:r>
            <a:endParaRPr sz="1600" dirty="0">
              <a:solidFill>
                <a:schemeClr val="lt1"/>
              </a:solidFill>
              <a:latin typeface="DM Sans"/>
              <a:ea typeface="DM Sans"/>
              <a:cs typeface="DM Sans"/>
              <a:sym typeface="DM Sans"/>
            </a:endParaRPr>
          </a:p>
          <a:p>
            <a:pPr marL="609585"/>
            <a:endParaRPr sz="1600" dirty="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dirty="0">
                <a:solidFill>
                  <a:schemeClr val="hlink"/>
                </a:solidFill>
                <a:latin typeface="DM Sans"/>
                <a:ea typeface="DM Sans"/>
                <a:cs typeface="DM Sans"/>
                <a:sym typeface="DM Sans"/>
                <a:hlinkClick r:id="rId6" action="ppaction://hlinksldjump"/>
              </a:rPr>
              <a:t>Manejo de variables de entorno</a:t>
            </a:r>
            <a:endParaRPr sz="1600" dirty="0">
              <a:solidFill>
                <a:schemeClr val="lt1"/>
              </a:solidFill>
              <a:latin typeface="DM Sans"/>
              <a:ea typeface="DM Sans"/>
              <a:cs typeface="DM Sans"/>
              <a:sym typeface="DM Sans"/>
            </a:endParaRPr>
          </a:p>
          <a:p>
            <a:pPr marL="609585"/>
            <a:endParaRPr sz="1600" dirty="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dirty="0">
                <a:solidFill>
                  <a:schemeClr val="hlink"/>
                </a:solidFill>
                <a:latin typeface="DM Sans"/>
                <a:ea typeface="DM Sans"/>
                <a:cs typeface="DM Sans"/>
                <a:sym typeface="DM Sans"/>
                <a:hlinkClick r:id="rId7" action="ppaction://hlinksldjump"/>
              </a:rPr>
              <a:t>Global &amp; child process</a:t>
            </a:r>
            <a:endParaRPr sz="1600" dirty="0">
              <a:solidFill>
                <a:schemeClr val="lt1"/>
              </a:solidFill>
              <a:latin typeface="DM Sans"/>
              <a:ea typeface="DM Sans"/>
              <a:cs typeface="DM Sans"/>
              <a:sym typeface="DM Sans"/>
            </a:endParaRPr>
          </a:p>
          <a:p>
            <a:pPr marL="609585"/>
            <a:endParaRPr sz="1600" dirty="0">
              <a:solidFill>
                <a:schemeClr val="lt1"/>
              </a:solidFill>
              <a:latin typeface="DM Sans"/>
              <a:ea typeface="DM Sans"/>
              <a:cs typeface="DM Sans"/>
              <a:sym typeface="DM Sans"/>
            </a:endParaRPr>
          </a:p>
        </p:txBody>
      </p:sp>
      <p:pic>
        <p:nvPicPr>
          <p:cNvPr id="314" name="Google Shape;314;p92"/>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15" name="Google Shape;315;p92"/>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rgbClr val="999999"/>
                </a:solidFill>
                <a:latin typeface="DM Sans"/>
                <a:ea typeface="DM Sans"/>
                <a:cs typeface="DM Sans"/>
                <a:sym typeface="DM Sans"/>
              </a:rPr>
              <a:t>26</a:t>
            </a:r>
            <a:endParaRPr sz="1600">
              <a:solidFill>
                <a:srgbClr val="999999"/>
              </a:solidFill>
              <a:latin typeface="DM Sans"/>
              <a:ea typeface="DM Sans"/>
              <a:cs typeface="DM Sans"/>
              <a:sym typeface="DM Sans"/>
            </a:endParaRPr>
          </a:p>
        </p:txBody>
      </p:sp>
      <p:cxnSp>
        <p:nvCxnSpPr>
          <p:cNvPr id="316" name="Google Shape;316;p92"/>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17" name="Google Shape;317;p92"/>
          <p:cNvSpPr txBox="1"/>
          <p:nvPr/>
        </p:nvSpPr>
        <p:spPr>
          <a:xfrm>
            <a:off x="7938284" y="25635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Arquitectura de capas</a:t>
            </a:r>
            <a:endParaRPr sz="2000" b="1">
              <a:solidFill>
                <a:srgbClr val="999999"/>
              </a:solidFill>
              <a:latin typeface="DM Sans"/>
              <a:ea typeface="DM Sans"/>
              <a:cs typeface="DM Sans"/>
              <a:sym typeface="DM Sans"/>
            </a:endParaRPr>
          </a:p>
        </p:txBody>
      </p:sp>
      <p:cxnSp>
        <p:nvCxnSpPr>
          <p:cNvPr id="318" name="Google Shape;318;p92"/>
          <p:cNvCxnSpPr/>
          <p:nvPr/>
        </p:nvCxnSpPr>
        <p:spPr>
          <a:xfrm>
            <a:off x="8021451" y="2443400"/>
            <a:ext cx="2371200" cy="0"/>
          </a:xfrm>
          <a:prstGeom prst="straightConnector1">
            <a:avLst/>
          </a:prstGeom>
          <a:noFill/>
          <a:ln w="9525" cap="flat" cmpd="sng">
            <a:solidFill>
              <a:srgbClr val="434343"/>
            </a:solidFill>
            <a:prstDash val="solid"/>
            <a:round/>
            <a:headEnd type="none" w="sm" len="sm"/>
            <a:tailEnd type="none" w="sm" len="sm"/>
          </a:ln>
        </p:spPr>
      </p:cxnSp>
      <p:sp>
        <p:nvSpPr>
          <p:cNvPr id="319" name="Google Shape;319;p92"/>
          <p:cNvSpPr txBox="1"/>
          <p:nvPr/>
        </p:nvSpPr>
        <p:spPr>
          <a:xfrm>
            <a:off x="7938300" y="3665801"/>
            <a:ext cx="24908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Arquitectura de capas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Capas adicionales para Node js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Analizando el flujo de arquitectura</a:t>
            </a:r>
            <a:endParaRPr sz="1600">
              <a:solidFill>
                <a:srgbClr val="999999"/>
              </a:solidFill>
              <a:latin typeface="DM Sans"/>
              <a:ea typeface="DM Sans"/>
              <a:cs typeface="DM Sans"/>
              <a:sym typeface="DM Sans"/>
            </a:endParaRPr>
          </a:p>
        </p:txBody>
      </p:sp>
      <p:sp>
        <p:nvSpPr>
          <p:cNvPr id="320" name="Google Shape;320;p92"/>
          <p:cNvSpPr txBox="1"/>
          <p:nvPr/>
        </p:nvSpPr>
        <p:spPr>
          <a:xfrm>
            <a:off x="2051101" y="3737000"/>
            <a:ext cx="2310000" cy="1231066"/>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Skills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Práctica Integradora</a:t>
            </a:r>
            <a:endParaRPr sz="1600">
              <a:solidFill>
                <a:srgbClr val="999999"/>
              </a:solidFill>
              <a:latin typeface="DM Sans"/>
              <a:ea typeface="DM Sans"/>
              <a:cs typeface="DM Sans"/>
              <a:sym typeface="DM Sans"/>
            </a:endParaRPr>
          </a:p>
        </p:txBody>
      </p:sp>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93"/>
          <p:cNvSpPr txBox="1"/>
          <p:nvPr/>
        </p:nvSpPr>
        <p:spPr>
          <a:xfrm>
            <a:off x="668600" y="6243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26" name="Google Shape;326;p93"/>
          <p:cNvPicPr preferRelativeResize="0"/>
          <p:nvPr/>
        </p:nvPicPr>
        <p:blipFill>
          <a:blip r:embed="rId3">
            <a:alphaModFix/>
          </a:blip>
          <a:stretch>
            <a:fillRect/>
          </a:stretch>
        </p:blipFill>
        <p:spPr>
          <a:xfrm>
            <a:off x="2896585" y="2060418"/>
            <a:ext cx="262633" cy="262633"/>
          </a:xfrm>
          <a:prstGeom prst="rect">
            <a:avLst/>
          </a:prstGeom>
          <a:noFill/>
          <a:ln>
            <a:noFill/>
          </a:ln>
        </p:spPr>
      </p:pic>
      <p:sp>
        <p:nvSpPr>
          <p:cNvPr id="327" name="Google Shape;327;p93"/>
          <p:cNvSpPr txBox="1"/>
          <p:nvPr/>
        </p:nvSpPr>
        <p:spPr>
          <a:xfrm>
            <a:off x="3310748" y="1930118"/>
            <a:ext cx="5708400" cy="523180"/>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Conocer </a:t>
            </a:r>
            <a:r>
              <a:rPr lang="es">
                <a:solidFill>
                  <a:schemeClr val="lt1"/>
                </a:solidFill>
                <a:latin typeface="DM Sans"/>
                <a:ea typeface="DM Sans"/>
                <a:cs typeface="DM Sans"/>
                <a:sym typeface="DM Sans"/>
              </a:rPr>
              <a:t>el objeto process en nodejs</a:t>
            </a:r>
            <a:endParaRPr>
              <a:solidFill>
                <a:schemeClr val="lt1"/>
              </a:solidFill>
              <a:latin typeface="DM Sans"/>
              <a:ea typeface="DM Sans"/>
              <a:cs typeface="DM Sans"/>
              <a:sym typeface="DM Sans"/>
            </a:endParaRPr>
          </a:p>
        </p:txBody>
      </p:sp>
      <p:pic>
        <p:nvPicPr>
          <p:cNvPr id="328" name="Google Shape;328;p93"/>
          <p:cNvPicPr preferRelativeResize="0"/>
          <p:nvPr/>
        </p:nvPicPr>
        <p:blipFill>
          <a:blip r:embed="rId3">
            <a:alphaModFix/>
          </a:blip>
          <a:stretch>
            <a:fillRect/>
          </a:stretch>
        </p:blipFill>
        <p:spPr>
          <a:xfrm>
            <a:off x="2896985" y="3015201"/>
            <a:ext cx="262633" cy="262633"/>
          </a:xfrm>
          <a:prstGeom prst="rect">
            <a:avLst/>
          </a:prstGeom>
          <a:noFill/>
          <a:ln>
            <a:noFill/>
          </a:ln>
        </p:spPr>
      </p:pic>
      <p:sp>
        <p:nvSpPr>
          <p:cNvPr id="329" name="Google Shape;329;p93"/>
          <p:cNvSpPr txBox="1"/>
          <p:nvPr/>
        </p:nvSpPr>
        <p:spPr>
          <a:xfrm>
            <a:off x="3310748" y="3969985"/>
            <a:ext cx="5708400" cy="523180"/>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Aprender a manejar</a:t>
            </a:r>
            <a:r>
              <a:rPr lang="es">
                <a:solidFill>
                  <a:schemeClr val="lt1"/>
                </a:solidFill>
                <a:latin typeface="DM Sans"/>
                <a:ea typeface="DM Sans"/>
                <a:cs typeface="DM Sans"/>
                <a:sym typeface="DM Sans"/>
              </a:rPr>
              <a:t> variables de entornos </a:t>
            </a:r>
            <a:endParaRPr>
              <a:solidFill>
                <a:schemeClr val="lt1"/>
              </a:solidFill>
              <a:latin typeface="DM Sans"/>
              <a:ea typeface="DM Sans"/>
              <a:cs typeface="DM Sans"/>
              <a:sym typeface="DM Sans"/>
            </a:endParaRPr>
          </a:p>
        </p:txBody>
      </p:sp>
      <p:cxnSp>
        <p:nvCxnSpPr>
          <p:cNvPr id="330" name="Google Shape;330;p93"/>
          <p:cNvCxnSpPr>
            <a:stCxn id="326" idx="2"/>
            <a:endCxn id="328" idx="0"/>
          </p:cNvCxnSpPr>
          <p:nvPr/>
        </p:nvCxnSpPr>
        <p:spPr>
          <a:xfrm rot="-5400000" flipH="1">
            <a:off x="2682300" y="2668649"/>
            <a:ext cx="692000" cy="800"/>
          </a:xfrm>
          <a:prstGeom prst="bentConnector3">
            <a:avLst>
              <a:gd name="adj1" fmla="val 50011"/>
            </a:avLst>
          </a:prstGeom>
          <a:noFill/>
          <a:ln w="9525" cap="flat" cmpd="sng">
            <a:solidFill>
              <a:srgbClr val="EAFF6A"/>
            </a:solidFill>
            <a:prstDash val="solid"/>
            <a:round/>
            <a:headEnd type="none" w="med" len="med"/>
            <a:tailEnd type="none" w="med" len="med"/>
          </a:ln>
        </p:spPr>
      </p:cxnSp>
      <p:pic>
        <p:nvPicPr>
          <p:cNvPr id="331" name="Google Shape;331;p93"/>
          <p:cNvPicPr preferRelativeResize="0"/>
          <p:nvPr/>
        </p:nvPicPr>
        <p:blipFill>
          <a:blip r:embed="rId3">
            <a:alphaModFix/>
          </a:blip>
          <a:stretch>
            <a:fillRect/>
          </a:stretch>
        </p:blipFill>
        <p:spPr>
          <a:xfrm>
            <a:off x="2897000" y="3970000"/>
            <a:ext cx="262600" cy="262600"/>
          </a:xfrm>
          <a:prstGeom prst="rect">
            <a:avLst/>
          </a:prstGeom>
          <a:noFill/>
          <a:ln>
            <a:noFill/>
          </a:ln>
        </p:spPr>
      </p:pic>
      <p:cxnSp>
        <p:nvCxnSpPr>
          <p:cNvPr id="332" name="Google Shape;332;p93"/>
          <p:cNvCxnSpPr>
            <a:stCxn id="328" idx="2"/>
            <a:endCxn id="331" idx="0"/>
          </p:cNvCxnSpPr>
          <p:nvPr/>
        </p:nvCxnSpPr>
        <p:spPr>
          <a:xfrm rot="-5400000" flipH="1">
            <a:off x="2682700" y="3623433"/>
            <a:ext cx="692000" cy="800"/>
          </a:xfrm>
          <a:prstGeom prst="bentConnector3">
            <a:avLst>
              <a:gd name="adj1" fmla="val 50012"/>
            </a:avLst>
          </a:prstGeom>
          <a:noFill/>
          <a:ln w="9525" cap="flat" cmpd="sng">
            <a:solidFill>
              <a:srgbClr val="EAFF6A"/>
            </a:solidFill>
            <a:prstDash val="solid"/>
            <a:round/>
            <a:headEnd type="none" w="med" len="med"/>
            <a:tailEnd type="none" w="med" len="med"/>
          </a:ln>
        </p:spPr>
      </p:cxnSp>
      <p:sp>
        <p:nvSpPr>
          <p:cNvPr id="333" name="Google Shape;333;p93"/>
          <p:cNvSpPr txBox="1"/>
          <p:nvPr/>
        </p:nvSpPr>
        <p:spPr>
          <a:xfrm>
            <a:off x="3310748" y="2899367"/>
            <a:ext cx="5708400" cy="800179"/>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Entender </a:t>
            </a:r>
            <a:r>
              <a:rPr lang="es">
                <a:solidFill>
                  <a:schemeClr val="lt1"/>
                </a:solidFill>
                <a:latin typeface="DM Sans"/>
                <a:ea typeface="DM Sans"/>
                <a:cs typeface="DM Sans"/>
                <a:sym typeface="DM Sans"/>
              </a:rPr>
              <a:t>las implementaciones principales de un process</a:t>
            </a:r>
            <a:endParaRPr>
              <a:solidFill>
                <a:schemeClr val="lt1"/>
              </a:solidFill>
              <a:latin typeface="DM Sans"/>
              <a:ea typeface="DM Sans"/>
              <a:cs typeface="DM Sans"/>
              <a:sym typeface="DM Sans"/>
            </a:endParaRPr>
          </a:p>
        </p:txBody>
      </p:sp>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94"/>
          <p:cNvSpPr txBox="1"/>
          <p:nvPr/>
        </p:nvSpPr>
        <p:spPr>
          <a:xfrm>
            <a:off x="1893084" y="25670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Process</a:t>
            </a:r>
            <a:endParaRPr sz="5333" b="1">
              <a:solidFill>
                <a:srgbClr val="EAFF6A"/>
              </a:solidFill>
              <a:latin typeface="DM Sans"/>
              <a:ea typeface="DM Sans"/>
              <a:cs typeface="DM Sans"/>
              <a:sym typeface="DM Sans"/>
            </a:endParaRPr>
          </a:p>
        </p:txBody>
      </p:sp>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95"/>
          <p:cNvSpPr txBox="1"/>
          <p:nvPr/>
        </p:nvSpPr>
        <p:spPr>
          <a:xfrm>
            <a:off x="779267" y="876134"/>
            <a:ext cx="630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process?</a:t>
            </a:r>
            <a:endParaRPr sz="5333" b="1">
              <a:solidFill>
                <a:schemeClr val="dk1"/>
              </a:solidFill>
              <a:latin typeface="DM Sans"/>
              <a:ea typeface="DM Sans"/>
              <a:cs typeface="DM Sans"/>
              <a:sym typeface="DM Sans"/>
            </a:endParaRPr>
          </a:p>
        </p:txBody>
      </p:sp>
      <p:sp>
        <p:nvSpPr>
          <p:cNvPr id="344" name="Google Shape;344;p95"/>
          <p:cNvSpPr txBox="1"/>
          <p:nvPr/>
        </p:nvSpPr>
        <p:spPr>
          <a:xfrm>
            <a:off x="779267" y="2336568"/>
            <a:ext cx="7382800" cy="3629158"/>
          </a:xfrm>
          <a:prstGeom prst="rect">
            <a:avLst/>
          </a:prstGeom>
          <a:noFill/>
          <a:ln>
            <a:noFill/>
          </a:ln>
        </p:spPr>
        <p:txBody>
          <a:bodyPr spcFirstLastPara="1" wrap="square" lIns="121900" tIns="121900" rIns="121900" bIns="121900" anchor="t" anchorCtr="0">
            <a:spAutoFit/>
          </a:bodyPr>
          <a:lstStyle/>
          <a:p>
            <a:pPr>
              <a:spcBef>
                <a:spcPts val="1333"/>
              </a:spcBef>
            </a:pPr>
            <a:r>
              <a:rPr lang="es">
                <a:solidFill>
                  <a:schemeClr val="dk1"/>
                </a:solidFill>
                <a:latin typeface="DM Sans"/>
                <a:ea typeface="DM Sans"/>
                <a:cs typeface="DM Sans"/>
                <a:sym typeface="DM Sans"/>
              </a:rPr>
              <a:t>Cada vez que corremos un proceso en nodejs, éste genera un objeto llamado </a:t>
            </a:r>
            <a:r>
              <a:rPr lang="es" b="1">
                <a:solidFill>
                  <a:schemeClr val="dk1"/>
                </a:solidFill>
                <a:latin typeface="DM Sans"/>
                <a:ea typeface="DM Sans"/>
                <a:cs typeface="DM Sans"/>
                <a:sym typeface="DM Sans"/>
              </a:rPr>
              <a:t>process</a:t>
            </a:r>
            <a:r>
              <a:rPr lang="es">
                <a:solidFill>
                  <a:schemeClr val="dk1"/>
                </a:solidFill>
                <a:latin typeface="DM Sans"/>
                <a:ea typeface="DM Sans"/>
                <a:cs typeface="DM Sans"/>
                <a:sym typeface="DM Sans"/>
              </a:rPr>
              <a:t>, el cual contiene información referente a todo lo implicado con el proceso, cosas como:</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Uso de memoria</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Id del proceso en el sistema operativo</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En qué sistema operativo o plataforma está corriendo</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En qué entorno está corriendo.</a:t>
            </a:r>
            <a:endParaRPr>
              <a:solidFill>
                <a:schemeClr val="dk1"/>
              </a:solidFill>
              <a:latin typeface="DM Sans"/>
              <a:ea typeface="DM Sans"/>
              <a:cs typeface="DM Sans"/>
              <a:sym typeface="DM Sans"/>
            </a:endParaRPr>
          </a:p>
          <a:p>
            <a:pPr marL="609585" indent="-419090">
              <a:spcBef>
                <a:spcPts val="1333"/>
              </a:spcBef>
              <a:spcAft>
                <a:spcPts val="1333"/>
              </a:spcAft>
              <a:buClr>
                <a:schemeClr val="accent4"/>
              </a:buClr>
              <a:buSzPts val="1350"/>
              <a:buFont typeface="DM Sans"/>
              <a:buChar char="✓"/>
            </a:pPr>
            <a:r>
              <a:rPr lang="es">
                <a:solidFill>
                  <a:schemeClr val="dk1"/>
                </a:solidFill>
                <a:latin typeface="DM Sans"/>
                <a:ea typeface="DM Sans"/>
                <a:cs typeface="DM Sans"/>
                <a:sym typeface="DM Sans"/>
              </a:rPr>
              <a:t>Qué argumentos tiene el entorno. </a:t>
            </a:r>
            <a:endParaRPr>
              <a:solidFill>
                <a:schemeClr val="dk1"/>
              </a:solidFill>
              <a:latin typeface="DM Sans"/>
              <a:ea typeface="DM Sans"/>
              <a:cs typeface="DM Sans"/>
              <a:sym typeface="DM Sans"/>
            </a:endParaRPr>
          </a:p>
        </p:txBody>
      </p:sp>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96"/>
          <p:cNvSpPr txBox="1"/>
          <p:nvPr/>
        </p:nvSpPr>
        <p:spPr>
          <a:xfrm>
            <a:off x="444533" y="379301"/>
            <a:ext cx="10131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elementos importantes de process</a:t>
            </a:r>
            <a:endParaRPr sz="5333" b="1">
              <a:solidFill>
                <a:schemeClr val="dk1"/>
              </a:solidFill>
              <a:latin typeface="DM Sans"/>
              <a:ea typeface="DM Sans"/>
              <a:cs typeface="DM Sans"/>
              <a:sym typeface="DM Sans"/>
            </a:endParaRPr>
          </a:p>
        </p:txBody>
      </p:sp>
      <p:sp>
        <p:nvSpPr>
          <p:cNvPr id="350" name="Google Shape;350;p96"/>
          <p:cNvSpPr txBox="1"/>
          <p:nvPr/>
        </p:nvSpPr>
        <p:spPr>
          <a:xfrm>
            <a:off x="444533" y="2524634"/>
            <a:ext cx="5576000" cy="3018735"/>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Font typeface="DM Sans"/>
              <a:buChar char="✓"/>
            </a:pPr>
            <a:r>
              <a:rPr lang="es">
                <a:latin typeface="DM Sans"/>
                <a:ea typeface="DM Sans"/>
                <a:cs typeface="DM Sans"/>
                <a:sym typeface="DM Sans"/>
              </a:rPr>
              <a:t>process.</a:t>
            </a:r>
            <a:r>
              <a:rPr lang="es" b="1" i="1">
                <a:latin typeface="DM Sans"/>
                <a:ea typeface="DM Sans"/>
                <a:cs typeface="DM Sans"/>
                <a:sym typeface="DM Sans"/>
              </a:rPr>
              <a:t>cwd</a:t>
            </a:r>
            <a:r>
              <a:rPr lang="es" i="1">
                <a:latin typeface="DM Sans"/>
                <a:ea typeface="DM Sans"/>
                <a:cs typeface="DM Sans"/>
                <a:sym typeface="DM Sans"/>
              </a:rPr>
              <a:t>() : </a:t>
            </a:r>
            <a:r>
              <a:rPr lang="es">
                <a:latin typeface="DM Sans"/>
                <a:ea typeface="DM Sans"/>
                <a:cs typeface="DM Sans"/>
                <a:sym typeface="DM Sans"/>
              </a:rPr>
              <a:t>Directorio actual del proceso.</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process.</a:t>
            </a:r>
            <a:r>
              <a:rPr lang="es" b="1">
                <a:latin typeface="DM Sans"/>
                <a:ea typeface="DM Sans"/>
                <a:cs typeface="DM Sans"/>
                <a:sym typeface="DM Sans"/>
              </a:rPr>
              <a:t>pid</a:t>
            </a:r>
            <a:r>
              <a:rPr lang="es">
                <a:latin typeface="DM Sans"/>
                <a:ea typeface="DM Sans"/>
                <a:cs typeface="DM Sans"/>
                <a:sym typeface="DM Sans"/>
              </a:rPr>
              <a:t> : id del proceso en el sistema</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process.</a:t>
            </a:r>
            <a:r>
              <a:rPr lang="es" b="1">
                <a:latin typeface="DM Sans"/>
                <a:ea typeface="DM Sans"/>
                <a:cs typeface="DM Sans"/>
                <a:sym typeface="DM Sans"/>
              </a:rPr>
              <a:t>MemoryUsage</a:t>
            </a:r>
            <a:r>
              <a:rPr lang="es">
                <a:latin typeface="DM Sans"/>
                <a:ea typeface="DM Sans"/>
                <a:cs typeface="DM Sans"/>
                <a:sym typeface="DM Sans"/>
              </a:rPr>
              <a:t>() : </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process.env : Accede al objeto del entorno actual</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process.argv : Muestra los argumentos pasados por CLI</a:t>
            </a:r>
            <a:endParaRPr>
              <a:latin typeface="DM Sans"/>
              <a:ea typeface="DM Sans"/>
              <a:cs typeface="DM Sans"/>
              <a:sym typeface="DM Sans"/>
            </a:endParaRPr>
          </a:p>
        </p:txBody>
      </p:sp>
      <p:sp>
        <p:nvSpPr>
          <p:cNvPr id="351" name="Google Shape;351;p96"/>
          <p:cNvSpPr txBox="1"/>
          <p:nvPr/>
        </p:nvSpPr>
        <p:spPr>
          <a:xfrm>
            <a:off x="6096000" y="2524634"/>
            <a:ext cx="5291200" cy="2131312"/>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process.version : Muestra la versión del proceso (node en este caso)</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process.on() : Permite setear un listener de eventos</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process.exit() : Permite salir del proceso.</a:t>
            </a:r>
            <a:endParaRPr sz="2400"/>
          </a:p>
        </p:txBody>
      </p:sp>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97"/>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Manejo de argumentos </a:t>
            </a:r>
            <a:endParaRPr sz="5333" b="1">
              <a:solidFill>
                <a:schemeClr val="dk1"/>
              </a:solidFill>
              <a:latin typeface="DM Sans"/>
              <a:ea typeface="DM Sans"/>
              <a:cs typeface="DM Sans"/>
              <a:sym typeface="DM Sans"/>
            </a:endParaRPr>
          </a:p>
        </p:txBody>
      </p:sp>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98"/>
          <p:cNvSpPr txBox="1"/>
          <p:nvPr/>
        </p:nvSpPr>
        <p:spPr>
          <a:xfrm>
            <a:off x="407800" y="702701"/>
            <a:ext cx="9565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Argumentos en consola</a:t>
            </a:r>
            <a:endParaRPr sz="5333" b="1">
              <a:solidFill>
                <a:schemeClr val="dk1"/>
              </a:solidFill>
              <a:latin typeface="DM Sans"/>
              <a:ea typeface="DM Sans"/>
              <a:cs typeface="DM Sans"/>
              <a:sym typeface="DM Sans"/>
            </a:endParaRPr>
          </a:p>
        </p:txBody>
      </p:sp>
      <p:pic>
        <p:nvPicPr>
          <p:cNvPr id="362" name="Google Shape;362;p98"/>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363" name="Google Shape;363;p98"/>
          <p:cNvSpPr txBox="1"/>
          <p:nvPr/>
        </p:nvSpPr>
        <p:spPr>
          <a:xfrm>
            <a:off x="525400" y="2097500"/>
            <a:ext cx="49284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Los argumentos permiten iniciar la ejecución de un programa a partir de ciertos elementos iniciales. Con argumentos podemos:</a:t>
            </a:r>
            <a:br>
              <a:rPr lang="es">
                <a:latin typeface="DM Sans"/>
                <a:ea typeface="DM Sans"/>
                <a:cs typeface="DM Sans"/>
                <a:sym typeface="DM Sans"/>
              </a:rPr>
            </a:b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Setear configuraciones de arranque</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Agregar valores predeterminados</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Resolver outputs específicos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 </a:t>
            </a:r>
            <a:endParaRPr>
              <a:latin typeface="DM Sans"/>
              <a:ea typeface="DM Sans"/>
              <a:cs typeface="DM Sans"/>
              <a:sym typeface="DM Sans"/>
            </a:endParaRPr>
          </a:p>
        </p:txBody>
      </p:sp>
      <p:sp>
        <p:nvSpPr>
          <p:cNvPr id="364" name="Google Shape;364;p98"/>
          <p:cNvSpPr txBox="1"/>
          <p:nvPr/>
        </p:nvSpPr>
        <p:spPr>
          <a:xfrm>
            <a:off x="5886800" y="2097500"/>
            <a:ext cx="5160800" cy="1631175"/>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Para poder trabajar con argumentos, podemos hacerlo a partir de </a:t>
            </a:r>
            <a:r>
              <a:rPr lang="es" b="1" i="1" u="sng">
                <a:solidFill>
                  <a:schemeClr val="dk1"/>
                </a:solidFill>
                <a:latin typeface="DM Sans"/>
                <a:ea typeface="DM Sans"/>
                <a:cs typeface="DM Sans"/>
                <a:sym typeface="DM Sans"/>
              </a:rPr>
              <a:t>process.argv</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 Recordemos que, por defecto, process.argv siempre tendrá dos elementos iniciales </a:t>
            </a:r>
            <a:endParaRPr sz="2400"/>
          </a:p>
        </p:txBody>
      </p:sp>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99"/>
          <p:cNvSpPr txBox="1"/>
          <p:nvPr/>
        </p:nvSpPr>
        <p:spPr>
          <a:xfrm>
            <a:off x="1500800" y="278467"/>
            <a:ext cx="91904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Ejecutando process con diferentes argumentos</a:t>
            </a:r>
            <a:endParaRPr sz="4000" b="1">
              <a:solidFill>
                <a:schemeClr val="lt1"/>
              </a:solidFill>
              <a:latin typeface="DM Sans"/>
              <a:ea typeface="DM Sans"/>
              <a:cs typeface="DM Sans"/>
              <a:sym typeface="DM Sans"/>
            </a:endParaRPr>
          </a:p>
        </p:txBody>
      </p:sp>
      <p:pic>
        <p:nvPicPr>
          <p:cNvPr id="370" name="Google Shape;370;p99"/>
          <p:cNvPicPr preferRelativeResize="0"/>
          <p:nvPr/>
        </p:nvPicPr>
        <p:blipFill>
          <a:blip r:embed="rId3">
            <a:alphaModFix/>
          </a:blip>
          <a:stretch>
            <a:fillRect/>
          </a:stretch>
        </p:blipFill>
        <p:spPr>
          <a:xfrm>
            <a:off x="946618" y="1504118"/>
            <a:ext cx="10298765" cy="4949167"/>
          </a:xfrm>
          <a:prstGeom prst="rect">
            <a:avLst/>
          </a:prstGeom>
          <a:noFill/>
          <a:ln>
            <a:noFill/>
          </a:ln>
        </p:spPr>
      </p:pic>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00"/>
          <p:cNvSpPr txBox="1"/>
          <p:nvPr/>
        </p:nvSpPr>
        <p:spPr>
          <a:xfrm>
            <a:off x="664800" y="2567001"/>
            <a:ext cx="108624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Procesamiento de argumentos con Commander</a:t>
            </a:r>
            <a:endParaRPr sz="5333" b="1">
              <a:solidFill>
                <a:schemeClr val="dk1"/>
              </a:solidFill>
              <a:latin typeface="DM Sans"/>
              <a:ea typeface="DM Sans"/>
              <a:cs typeface="DM Sans"/>
              <a:sym typeface="DM Sans"/>
            </a:endParaRPr>
          </a:p>
        </p:txBody>
      </p:sp>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01"/>
          <p:cNvSpPr txBox="1"/>
          <p:nvPr/>
        </p:nvSpPr>
        <p:spPr>
          <a:xfrm>
            <a:off x="561400" y="5947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Commander</a:t>
            </a:r>
            <a:endParaRPr sz="5333" b="1">
              <a:solidFill>
                <a:schemeClr val="dk1"/>
              </a:solidFill>
              <a:latin typeface="DM Sans"/>
              <a:ea typeface="DM Sans"/>
              <a:cs typeface="DM Sans"/>
              <a:sym typeface="DM Sans"/>
            </a:endParaRPr>
          </a:p>
        </p:txBody>
      </p:sp>
      <p:sp>
        <p:nvSpPr>
          <p:cNvPr id="381" name="Google Shape;381;p101"/>
          <p:cNvSpPr txBox="1"/>
          <p:nvPr/>
        </p:nvSpPr>
        <p:spPr>
          <a:xfrm>
            <a:off x="640400" y="1764067"/>
            <a:ext cx="6227600" cy="368301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Commander es una de las librerías más utilizadas a la fecha para el manejo de argumentos. Permite realizar funciones como: </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a:latin typeface="DM Sans"/>
                <a:ea typeface="DM Sans"/>
                <a:cs typeface="DM Sans"/>
                <a:sym typeface="DM Sans"/>
              </a:rPr>
              <a:t>Convertir flags directamente en booleanos</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a:latin typeface="DM Sans"/>
                <a:ea typeface="DM Sans"/>
                <a:cs typeface="DM Sans"/>
                <a:sym typeface="DM Sans"/>
              </a:rPr>
              <a:t>Limitar sólo las flags configuradas (cualquier otra impide el procesamiento del programa)</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a:latin typeface="DM Sans"/>
                <a:ea typeface="DM Sans"/>
                <a:cs typeface="DM Sans"/>
                <a:sym typeface="DM Sans"/>
              </a:rPr>
              <a:t>Colocar argumentos predeterminados</a:t>
            </a:r>
            <a:endParaRPr>
              <a:latin typeface="DM Sans"/>
              <a:ea typeface="DM Sans"/>
              <a:cs typeface="DM Sans"/>
              <a:sym typeface="DM Sans"/>
            </a:endParaRPr>
          </a:p>
          <a:p>
            <a:pPr>
              <a:spcBef>
                <a:spcPts val="1333"/>
              </a:spcBef>
            </a:pPr>
            <a:r>
              <a:rPr lang="es">
                <a:latin typeface="DM Sans"/>
                <a:ea typeface="DM Sans"/>
                <a:cs typeface="DM Sans"/>
                <a:sym typeface="DM Sans"/>
              </a:rPr>
              <a:t>Y muchas herramientas más para trabajar con argumentos!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Instalamos commander con el comando</a:t>
            </a:r>
            <a:endParaRPr b="1">
              <a:latin typeface="DM Sans"/>
              <a:ea typeface="DM Sans"/>
              <a:cs typeface="DM Sans"/>
              <a:sym typeface="DM Sans"/>
            </a:endParaRPr>
          </a:p>
        </p:txBody>
      </p:sp>
      <p:pic>
        <p:nvPicPr>
          <p:cNvPr id="382" name="Google Shape;382;p101"/>
          <p:cNvPicPr preferRelativeResize="0"/>
          <p:nvPr/>
        </p:nvPicPr>
        <p:blipFill>
          <a:blip r:embed="rId3">
            <a:alphaModFix/>
          </a:blip>
          <a:stretch>
            <a:fillRect/>
          </a:stretch>
        </p:blipFill>
        <p:spPr>
          <a:xfrm>
            <a:off x="6928733" y="2131218"/>
            <a:ext cx="4848867" cy="2727487"/>
          </a:xfrm>
          <a:prstGeom prst="rect">
            <a:avLst/>
          </a:prstGeom>
          <a:noFill/>
          <a:ln w="9525" cap="flat" cmpd="sng">
            <a:solidFill>
              <a:schemeClr val="lt2"/>
            </a:solidFill>
            <a:prstDash val="solid"/>
            <a:round/>
            <a:headEnd type="none" w="sm" len="sm"/>
            <a:tailEnd type="none" w="sm" len="sm"/>
          </a:ln>
        </p:spPr>
      </p:pic>
      <p:pic>
        <p:nvPicPr>
          <p:cNvPr id="383" name="Google Shape;383;p101"/>
          <p:cNvPicPr preferRelativeResize="0"/>
          <p:nvPr/>
        </p:nvPicPr>
        <p:blipFill>
          <a:blip r:embed="rId4">
            <a:alphaModFix/>
          </a:blip>
          <a:stretch>
            <a:fillRect/>
          </a:stretch>
        </p:blipFill>
        <p:spPr>
          <a:xfrm>
            <a:off x="640400" y="5844333"/>
            <a:ext cx="3798933" cy="47486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85"/>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considerar aquí?</a:t>
            </a:r>
            <a:endParaRPr sz="5333" b="1">
              <a:solidFill>
                <a:schemeClr val="dk1"/>
              </a:solidFill>
              <a:latin typeface="DM Sans"/>
              <a:ea typeface="DM Sans"/>
              <a:cs typeface="DM Sans"/>
              <a:sym typeface="DM Sans"/>
            </a:endParaRPr>
          </a:p>
        </p:txBody>
      </p:sp>
      <p:sp>
        <p:nvSpPr>
          <p:cNvPr id="748" name="Google Shape;748;p185"/>
          <p:cNvSpPr txBox="1"/>
          <p:nvPr/>
        </p:nvSpPr>
        <p:spPr>
          <a:xfrm>
            <a:off x="610300" y="3355234"/>
            <a:ext cx="6306800" cy="1908174"/>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A partir de estas implementaciones, tenemos que hacer una aclaración importante. Muchos de los cambios en estas versiones están estrechamente ligados con otros conceptos que irás aprendiendo a lo largo del curso. Por lo tanto, sólo se hará énfasis en los elementos con los que podemos trabajar a esta altura del curso.</a:t>
            </a:r>
            <a:endParaRPr>
              <a:latin typeface="DM Sans"/>
              <a:ea typeface="DM Sans"/>
              <a:cs typeface="DM Sans"/>
              <a:sym typeface="DM Sans"/>
            </a:endParaRPr>
          </a:p>
        </p:txBody>
      </p:sp>
      <p:pic>
        <p:nvPicPr>
          <p:cNvPr id="749" name="Google Shape;749;p185"/>
          <p:cNvPicPr preferRelativeResize="0"/>
          <p:nvPr/>
        </p:nvPicPr>
        <p:blipFill rotWithShape="1">
          <a:blip r:embed="rId3">
            <a:alphaModFix/>
          </a:blip>
          <a:srcRect l="2185" t="2340" r="1530" b="4410"/>
          <a:stretch/>
        </p:blipFill>
        <p:spPr>
          <a:xfrm>
            <a:off x="7270901" y="3152068"/>
            <a:ext cx="4438633" cy="1646233"/>
          </a:xfrm>
          <a:prstGeom prst="rect">
            <a:avLst/>
          </a:prstGeom>
          <a:noFill/>
          <a:ln>
            <a:noFill/>
          </a:ln>
        </p:spPr>
      </p:pic>
    </p:spTree>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0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89" name="Google Shape;389;p102"/>
          <p:cNvSpPr txBox="1"/>
          <p:nvPr/>
        </p:nvSpPr>
        <p:spPr>
          <a:xfrm>
            <a:off x="1405800" y="423001"/>
            <a:ext cx="9380400" cy="892576"/>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1100"/>
            </a:pPr>
            <a:r>
              <a:rPr lang="es" sz="4667" b="1">
                <a:solidFill>
                  <a:schemeClr val="lt1"/>
                </a:solidFill>
                <a:latin typeface="DM Sans"/>
                <a:ea typeface="DM Sans"/>
                <a:cs typeface="DM Sans"/>
                <a:sym typeface="DM Sans"/>
              </a:rPr>
              <a:t>Ejemplo de uso de commander</a:t>
            </a:r>
            <a:endParaRPr sz="4667" b="1">
              <a:solidFill>
                <a:schemeClr val="lt1"/>
              </a:solidFill>
              <a:latin typeface="DM Sans"/>
              <a:ea typeface="DM Sans"/>
              <a:cs typeface="DM Sans"/>
              <a:sym typeface="DM Sans"/>
            </a:endParaRPr>
          </a:p>
        </p:txBody>
      </p:sp>
      <p:pic>
        <p:nvPicPr>
          <p:cNvPr id="390" name="Google Shape;390;p102"/>
          <p:cNvPicPr preferRelativeResize="0"/>
          <p:nvPr/>
        </p:nvPicPr>
        <p:blipFill>
          <a:blip r:embed="rId3">
            <a:alphaModFix/>
          </a:blip>
          <a:stretch>
            <a:fillRect/>
          </a:stretch>
        </p:blipFill>
        <p:spPr>
          <a:xfrm>
            <a:off x="1378801" y="2242285"/>
            <a:ext cx="9434399" cy="3109700"/>
          </a:xfrm>
          <a:prstGeom prst="rect">
            <a:avLst/>
          </a:prstGeom>
          <a:noFill/>
          <a:ln>
            <a:noFill/>
          </a:ln>
        </p:spPr>
      </p:pic>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03"/>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96" name="Google Shape;396;p103"/>
          <p:cNvSpPr txBox="1"/>
          <p:nvPr/>
        </p:nvSpPr>
        <p:spPr>
          <a:xfrm>
            <a:off x="613200" y="384701"/>
            <a:ext cx="11353600" cy="892576"/>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1100"/>
            </a:pPr>
            <a:r>
              <a:rPr lang="es" sz="4667" b="1">
                <a:solidFill>
                  <a:schemeClr val="lt1"/>
                </a:solidFill>
                <a:latin typeface="DM Sans"/>
                <a:ea typeface="DM Sans"/>
                <a:cs typeface="DM Sans"/>
                <a:sym typeface="DM Sans"/>
              </a:rPr>
              <a:t>Enviando argumentos a commander</a:t>
            </a:r>
            <a:endParaRPr sz="4667" b="1">
              <a:solidFill>
                <a:schemeClr val="lt1"/>
              </a:solidFill>
              <a:latin typeface="DM Sans"/>
              <a:ea typeface="DM Sans"/>
              <a:cs typeface="DM Sans"/>
              <a:sym typeface="DM Sans"/>
            </a:endParaRPr>
          </a:p>
        </p:txBody>
      </p:sp>
      <p:pic>
        <p:nvPicPr>
          <p:cNvPr id="397" name="Google Shape;397;p103"/>
          <p:cNvPicPr preferRelativeResize="0"/>
          <p:nvPr/>
        </p:nvPicPr>
        <p:blipFill>
          <a:blip r:embed="rId3">
            <a:alphaModFix/>
          </a:blip>
          <a:stretch>
            <a:fillRect/>
          </a:stretch>
        </p:blipFill>
        <p:spPr>
          <a:xfrm>
            <a:off x="1502601" y="2407404"/>
            <a:ext cx="5633911" cy="310585"/>
          </a:xfrm>
          <a:prstGeom prst="rect">
            <a:avLst/>
          </a:prstGeom>
          <a:noFill/>
          <a:ln>
            <a:noFill/>
          </a:ln>
        </p:spPr>
      </p:pic>
      <p:pic>
        <p:nvPicPr>
          <p:cNvPr id="398" name="Google Shape;398;p103"/>
          <p:cNvPicPr preferRelativeResize="0"/>
          <p:nvPr/>
        </p:nvPicPr>
        <p:blipFill>
          <a:blip r:embed="rId4">
            <a:alphaModFix/>
          </a:blip>
          <a:stretch>
            <a:fillRect/>
          </a:stretch>
        </p:blipFill>
        <p:spPr>
          <a:xfrm>
            <a:off x="7655241" y="1675200"/>
            <a:ext cx="2668617" cy="1774989"/>
          </a:xfrm>
          <a:prstGeom prst="rect">
            <a:avLst/>
          </a:prstGeom>
          <a:noFill/>
          <a:ln>
            <a:noFill/>
          </a:ln>
        </p:spPr>
      </p:pic>
      <p:pic>
        <p:nvPicPr>
          <p:cNvPr id="399" name="Google Shape;399;p103"/>
          <p:cNvPicPr preferRelativeResize="0"/>
          <p:nvPr/>
        </p:nvPicPr>
        <p:blipFill>
          <a:blip r:embed="rId5">
            <a:alphaModFix/>
          </a:blip>
          <a:stretch>
            <a:fillRect/>
          </a:stretch>
        </p:blipFill>
        <p:spPr>
          <a:xfrm>
            <a:off x="1589951" y="4841028"/>
            <a:ext cx="4801261" cy="379357"/>
          </a:xfrm>
          <a:prstGeom prst="rect">
            <a:avLst/>
          </a:prstGeom>
          <a:noFill/>
          <a:ln>
            <a:noFill/>
          </a:ln>
        </p:spPr>
      </p:pic>
      <p:pic>
        <p:nvPicPr>
          <p:cNvPr id="400" name="Google Shape;400;p103"/>
          <p:cNvPicPr preferRelativeResize="0"/>
          <p:nvPr/>
        </p:nvPicPr>
        <p:blipFill>
          <a:blip r:embed="rId6">
            <a:alphaModFix/>
          </a:blip>
          <a:stretch>
            <a:fillRect/>
          </a:stretch>
        </p:blipFill>
        <p:spPr>
          <a:xfrm>
            <a:off x="7047997" y="4056844"/>
            <a:ext cx="3537603" cy="1774989"/>
          </a:xfrm>
          <a:prstGeom prst="rect">
            <a:avLst/>
          </a:prstGeom>
          <a:noFill/>
          <a:ln>
            <a:noFill/>
          </a:ln>
        </p:spPr>
      </p:pic>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5" name="Google Shape;405;p104"/>
          <p:cNvGrpSpPr/>
          <p:nvPr/>
        </p:nvGrpSpPr>
        <p:grpSpPr>
          <a:xfrm>
            <a:off x="631162" y="825911"/>
            <a:ext cx="985207" cy="985207"/>
            <a:chOff x="575612" y="1950748"/>
            <a:chExt cx="431100" cy="431100"/>
          </a:xfrm>
        </p:grpSpPr>
        <p:sp>
          <p:nvSpPr>
            <p:cNvPr id="406" name="Google Shape;406;p104"/>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07" name="Google Shape;407;p104"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408" name="Google Shape;408;p10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409" name="Google Shape;409;p104"/>
          <p:cNvSpPr txBox="1"/>
          <p:nvPr/>
        </p:nvSpPr>
        <p:spPr>
          <a:xfrm>
            <a:off x="631133" y="2168134"/>
            <a:ext cx="95592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El manejo de argumentos permite iniciar un programa con valores iniciales</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¿Con qué fines consideras que puede utilizarse?</a:t>
            </a:r>
            <a:endParaRPr sz="3333">
              <a:solidFill>
                <a:srgbClr val="B7B7B7"/>
              </a:solidFill>
              <a:latin typeface="DM Sans"/>
              <a:ea typeface="DM Sans"/>
              <a:cs typeface="DM Sans"/>
              <a:sym typeface="DM Sans"/>
            </a:endParaRPr>
          </a:p>
        </p:txBody>
      </p:sp>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05"/>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Manejo de variables</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de entorno</a:t>
            </a:r>
            <a:endParaRPr sz="5333" b="1">
              <a:solidFill>
                <a:srgbClr val="EA90FF"/>
              </a:solidFill>
              <a:latin typeface="DM Sans"/>
              <a:ea typeface="DM Sans"/>
              <a:cs typeface="DM Sans"/>
              <a:sym typeface="DM Sans"/>
            </a:endParaRPr>
          </a:p>
        </p:txBody>
      </p:sp>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06"/>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0" name="Google Shape;420;p106"/>
          <p:cNvSpPr txBox="1"/>
          <p:nvPr/>
        </p:nvSpPr>
        <p:spPr>
          <a:xfrm>
            <a:off x="4692133" y="632818"/>
            <a:ext cx="6649600" cy="9293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933" b="1">
                <a:solidFill>
                  <a:schemeClr val="dk1"/>
                </a:solidFill>
                <a:latin typeface="DM Sans"/>
                <a:ea typeface="DM Sans"/>
                <a:cs typeface="DM Sans"/>
                <a:sym typeface="DM Sans"/>
              </a:rPr>
              <a:t>Sobre los entornos</a:t>
            </a:r>
            <a:endParaRPr sz="4933" b="1">
              <a:solidFill>
                <a:schemeClr val="dk1"/>
              </a:solidFill>
              <a:latin typeface="DM Sans"/>
              <a:ea typeface="DM Sans"/>
              <a:cs typeface="DM Sans"/>
              <a:sym typeface="DM Sans"/>
            </a:endParaRPr>
          </a:p>
        </p:txBody>
      </p:sp>
      <p:sp>
        <p:nvSpPr>
          <p:cNvPr id="421" name="Google Shape;421;p106"/>
          <p:cNvSpPr txBox="1"/>
          <p:nvPr/>
        </p:nvSpPr>
        <p:spPr>
          <a:xfrm>
            <a:off x="4866000" y="2948818"/>
            <a:ext cx="66496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rgbClr val="000000"/>
              </a:solidFill>
              <a:latin typeface="DM Sans"/>
              <a:ea typeface="DM Sans"/>
              <a:cs typeface="DM Sans"/>
              <a:sym typeface="DM Sans"/>
            </a:endParaRPr>
          </a:p>
        </p:txBody>
      </p:sp>
      <p:pic>
        <p:nvPicPr>
          <p:cNvPr id="422" name="Google Shape;422;p106"/>
          <p:cNvPicPr preferRelativeResize="0"/>
          <p:nvPr/>
        </p:nvPicPr>
        <p:blipFill>
          <a:blip r:embed="rId3">
            <a:alphaModFix/>
          </a:blip>
          <a:stretch>
            <a:fillRect/>
          </a:stretch>
        </p:blipFill>
        <p:spPr>
          <a:xfrm>
            <a:off x="246800" y="2665684"/>
            <a:ext cx="3819349" cy="2148384"/>
          </a:xfrm>
          <a:prstGeom prst="rect">
            <a:avLst/>
          </a:prstGeom>
          <a:noFill/>
          <a:ln w="9525" cap="flat" cmpd="sng">
            <a:solidFill>
              <a:schemeClr val="lt2"/>
            </a:solidFill>
            <a:prstDash val="solid"/>
            <a:round/>
            <a:headEnd type="none" w="sm" len="sm"/>
            <a:tailEnd type="none" w="sm" len="sm"/>
          </a:ln>
        </p:spPr>
      </p:pic>
      <p:sp>
        <p:nvSpPr>
          <p:cNvPr id="423" name="Google Shape;423;p106"/>
          <p:cNvSpPr txBox="1"/>
          <p:nvPr/>
        </p:nvSpPr>
        <p:spPr>
          <a:xfrm>
            <a:off x="4692133" y="1947701"/>
            <a:ext cx="6450000" cy="4370387"/>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Seguramente, a estas alturas del desarrollo entenderás que un código no puede simplemente hacerse y llegar al cliente. </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Para que un código esté listo para llegar al cliente, es necesario que pase por diferentes fases.</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Sin embargo, para que estas fases se encuentren aisladas de las otras fases (no queremos que la fase de desarrollo tenga datos de producción, o que haya datos de producción en staging), necesitaremos crear entornos específicos para estas fases.</a:t>
            </a:r>
            <a:endParaRPr sz="2000" dirty="0">
              <a:latin typeface="DM Sans"/>
              <a:ea typeface="DM Sans"/>
              <a:cs typeface="DM Sans"/>
              <a:sym typeface="DM Sans"/>
            </a:endParaRPr>
          </a:p>
          <a:p>
            <a:endParaRPr sz="2400" dirty="0">
              <a:latin typeface="DM Sans"/>
              <a:ea typeface="DM Sans"/>
              <a:cs typeface="DM Sans"/>
              <a:sym typeface="DM Sans"/>
            </a:endParaRPr>
          </a:p>
          <a:p>
            <a:r>
              <a:rPr lang="es" sz="2000" dirty="0">
                <a:latin typeface="DM Sans"/>
                <a:ea typeface="DM Sans"/>
                <a:cs typeface="DM Sans"/>
                <a:sym typeface="DM Sans"/>
              </a:rPr>
              <a:t>Nuestras variables cambiarán según el entorno.</a:t>
            </a:r>
            <a:endParaRPr sz="2000" dirty="0">
              <a:latin typeface="DM Sans"/>
              <a:ea typeface="DM Sans"/>
              <a:cs typeface="DM Sans"/>
              <a:sym typeface="DM Sans"/>
            </a:endParaRPr>
          </a:p>
        </p:txBody>
      </p:sp>
    </p:spTree>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0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Usos de una variable de entorno</a:t>
            </a:r>
            <a:endParaRPr sz="5333" b="1">
              <a:solidFill>
                <a:schemeClr val="dk1"/>
              </a:solidFill>
              <a:latin typeface="DM Sans"/>
              <a:ea typeface="DM Sans"/>
              <a:cs typeface="DM Sans"/>
              <a:sym typeface="DM Sans"/>
            </a:endParaRPr>
          </a:p>
        </p:txBody>
      </p:sp>
      <p:sp>
        <p:nvSpPr>
          <p:cNvPr id="429" name="Google Shape;429;p107"/>
          <p:cNvSpPr txBox="1"/>
          <p:nvPr/>
        </p:nvSpPr>
        <p:spPr>
          <a:xfrm>
            <a:off x="631133" y="2544234"/>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primer uso radica en que una variable cambie según el entorno donde se esté corriendo, esto permite que pueda apuntar a una base de datos prueba o a una base de datos productiva con sólo cambiar el apuntador de dónde se está corriendo.</a:t>
            </a:r>
            <a:endParaRPr>
              <a:latin typeface="DM Sans"/>
              <a:ea typeface="DM Sans"/>
              <a:cs typeface="DM Sans"/>
              <a:sym typeface="DM Sans"/>
            </a:endParaRPr>
          </a:p>
        </p:txBody>
      </p:sp>
      <p:sp>
        <p:nvSpPr>
          <p:cNvPr id="430" name="Google Shape;430;p107"/>
          <p:cNvSpPr txBox="1"/>
          <p:nvPr/>
        </p:nvSpPr>
        <p:spPr>
          <a:xfrm>
            <a:off x="5975400" y="2544234"/>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Otro factor importante es el factor seguridad. Con las variables de entorno podemos ocultar la información sensible de nuestro código, como credenciales, claves de acceso, tokens, secrets, etc.</a:t>
            </a:r>
            <a:endParaRPr>
              <a:latin typeface="DM Sans"/>
              <a:ea typeface="DM Sans"/>
              <a:cs typeface="DM Sans"/>
              <a:sym typeface="DM Sans"/>
            </a:endParaRPr>
          </a:p>
        </p:txBody>
      </p:sp>
    </p:spTree>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08"/>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dotenv</a:t>
            </a:r>
            <a:endParaRPr sz="5333" b="1">
              <a:solidFill>
                <a:schemeClr val="dk1"/>
              </a:solidFill>
              <a:latin typeface="DM Sans"/>
              <a:ea typeface="DM Sans"/>
              <a:cs typeface="DM Sans"/>
              <a:sym typeface="DM Sans"/>
            </a:endParaRPr>
          </a:p>
        </p:txBody>
      </p:sp>
    </p:spTree>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09"/>
          <p:cNvSpPr txBox="1"/>
          <p:nvPr/>
        </p:nvSpPr>
        <p:spPr>
          <a:xfrm>
            <a:off x="387500" y="5453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Utilizando dotenv</a:t>
            </a:r>
            <a:endParaRPr sz="5333" b="1">
              <a:solidFill>
                <a:schemeClr val="dk1"/>
              </a:solidFill>
              <a:latin typeface="DM Sans"/>
              <a:ea typeface="DM Sans"/>
              <a:cs typeface="DM Sans"/>
              <a:sym typeface="DM Sans"/>
            </a:endParaRPr>
          </a:p>
        </p:txBody>
      </p:sp>
      <p:sp>
        <p:nvSpPr>
          <p:cNvPr id="441" name="Google Shape;441;p109"/>
          <p:cNvSpPr txBox="1"/>
          <p:nvPr/>
        </p:nvSpPr>
        <p:spPr>
          <a:xfrm>
            <a:off x="387500" y="2141734"/>
            <a:ext cx="63068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librería dotenv nos permitirá setear un entorno en un archivo </a:t>
            </a:r>
            <a:r>
              <a:rPr lang="es" b="1">
                <a:latin typeface="DM Sans"/>
                <a:ea typeface="DM Sans"/>
                <a:cs typeface="DM Sans"/>
                <a:sym typeface="DM Sans"/>
              </a:rPr>
              <a:t>.env</a:t>
            </a:r>
            <a:r>
              <a:rPr lang="es">
                <a:latin typeface="DM Sans"/>
                <a:ea typeface="DM Sans"/>
                <a:cs typeface="DM Sans"/>
                <a:sym typeface="DM Sans"/>
              </a:rPr>
              <a:t>, a partir de éste, colocaremos todas las variables que queramos proteger y mantener de manera dinámica.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El archivo no requiere ningún tipo de consideración, bastará con declarar variables de la forma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NOMBRE = VALOR</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Para comenzar con dotenv, basta hacer </a:t>
            </a:r>
            <a:endParaRPr>
              <a:latin typeface="DM Sans"/>
              <a:ea typeface="DM Sans"/>
              <a:cs typeface="DM Sans"/>
              <a:sym typeface="DM Sans"/>
            </a:endParaRPr>
          </a:p>
        </p:txBody>
      </p:sp>
      <p:pic>
        <p:nvPicPr>
          <p:cNvPr id="442" name="Google Shape;442;p109"/>
          <p:cNvPicPr preferRelativeResize="0"/>
          <p:nvPr/>
        </p:nvPicPr>
        <p:blipFill>
          <a:blip r:embed="rId3">
            <a:alphaModFix/>
          </a:blip>
          <a:stretch>
            <a:fillRect/>
          </a:stretch>
        </p:blipFill>
        <p:spPr>
          <a:xfrm>
            <a:off x="7322733" y="2141718"/>
            <a:ext cx="4641472" cy="2574567"/>
          </a:xfrm>
          <a:prstGeom prst="rect">
            <a:avLst/>
          </a:prstGeom>
          <a:noFill/>
          <a:ln>
            <a:noFill/>
          </a:ln>
        </p:spPr>
      </p:pic>
      <p:pic>
        <p:nvPicPr>
          <p:cNvPr id="443" name="Google Shape;443;p109"/>
          <p:cNvPicPr preferRelativeResize="0"/>
          <p:nvPr/>
        </p:nvPicPr>
        <p:blipFill>
          <a:blip r:embed="rId4">
            <a:alphaModFix/>
          </a:blip>
          <a:stretch>
            <a:fillRect/>
          </a:stretch>
        </p:blipFill>
        <p:spPr>
          <a:xfrm>
            <a:off x="4787034" y="4842734"/>
            <a:ext cx="2217300" cy="639900"/>
          </a:xfrm>
          <a:prstGeom prst="rect">
            <a:avLst/>
          </a:prstGeom>
          <a:noFill/>
          <a:ln>
            <a:noFill/>
          </a:ln>
        </p:spPr>
      </p:pic>
    </p:spTree>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10"/>
          <p:cNvSpPr txBox="1"/>
          <p:nvPr/>
        </p:nvSpPr>
        <p:spPr>
          <a:xfrm>
            <a:off x="524800" y="477800"/>
            <a:ext cx="8914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Archivo config</a:t>
            </a:r>
            <a:endParaRPr sz="5333" b="1">
              <a:solidFill>
                <a:schemeClr val="dk1"/>
              </a:solidFill>
              <a:latin typeface="DM Sans"/>
              <a:ea typeface="DM Sans"/>
              <a:cs typeface="DM Sans"/>
              <a:sym typeface="DM Sans"/>
            </a:endParaRPr>
          </a:p>
        </p:txBody>
      </p:sp>
      <p:pic>
        <p:nvPicPr>
          <p:cNvPr id="449" name="Google Shape;449;p110"/>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50" name="Google Shape;450;p110"/>
          <p:cNvSpPr txBox="1"/>
          <p:nvPr/>
        </p:nvSpPr>
        <p:spPr>
          <a:xfrm>
            <a:off x="456100" y="2034800"/>
            <a:ext cx="5640000" cy="3847167"/>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Una vez instalado dotenv, bastará contar con un archivo de configuración llamado </a:t>
            </a:r>
            <a:r>
              <a:rPr lang="es" b="1" i="1" dirty="0">
                <a:latin typeface="DM Sans"/>
                <a:ea typeface="DM Sans"/>
                <a:cs typeface="DM Sans"/>
                <a:sym typeface="DM Sans"/>
              </a:rPr>
              <a:t>config.js</a:t>
            </a:r>
            <a:r>
              <a:rPr lang="es" dirty="0">
                <a:latin typeface="DM Sans"/>
                <a:ea typeface="DM Sans"/>
                <a:cs typeface="DM Sans"/>
                <a:sym typeface="DM Sans"/>
              </a:rPr>
              <a:t>. En éste, colocaremos un objeto, donde cada key : value corresponderá a la variable de dotenv.</a:t>
            </a:r>
            <a:endParaRPr dirty="0">
              <a:latin typeface="DM Sans"/>
              <a:ea typeface="DM Sans"/>
              <a:cs typeface="DM Sans"/>
              <a:sym typeface="DM Sans"/>
            </a:endParaRPr>
          </a:p>
          <a:p>
            <a:r>
              <a:rPr lang="es" dirty="0">
                <a:latin typeface="DM Sans"/>
                <a:ea typeface="DM Sans"/>
                <a:cs typeface="DM Sans"/>
                <a:sym typeface="DM Sans"/>
              </a:rPr>
              <a:t>todo se basará en utilizar el objeto process nuevamente, esta vez usando </a:t>
            </a:r>
            <a:endParaRPr dirty="0">
              <a:latin typeface="DM Sans"/>
              <a:ea typeface="DM Sans"/>
              <a:cs typeface="DM Sans"/>
              <a:sym typeface="DM Sans"/>
            </a:endParaRPr>
          </a:p>
          <a:p>
            <a:endParaRPr dirty="0">
              <a:latin typeface="DM Sans"/>
              <a:ea typeface="DM Sans"/>
              <a:cs typeface="DM Sans"/>
              <a:sym typeface="DM Sans"/>
            </a:endParaRPr>
          </a:p>
          <a:p>
            <a:r>
              <a:rPr lang="es" b="1" u="sng" dirty="0">
                <a:latin typeface="DM Sans"/>
                <a:ea typeface="DM Sans"/>
                <a:cs typeface="DM Sans"/>
                <a:sym typeface="DM Sans"/>
              </a:rPr>
              <a:t>process.env.VARIABLE</a:t>
            </a:r>
            <a:endParaRPr b="1" u="sng"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Usando </a:t>
            </a:r>
            <a:r>
              <a:rPr lang="es" b="1" dirty="0">
                <a:latin typeface="DM Sans"/>
                <a:ea typeface="DM Sans"/>
                <a:cs typeface="DM Sans"/>
                <a:sym typeface="DM Sans"/>
              </a:rPr>
              <a:t>dotenv.config()</a:t>
            </a:r>
            <a:r>
              <a:rPr lang="es" dirty="0">
                <a:latin typeface="DM Sans"/>
                <a:ea typeface="DM Sans"/>
                <a:cs typeface="DM Sans"/>
                <a:sym typeface="DM Sans"/>
              </a:rPr>
              <a:t>, indicamos a la computadora que cargue las variables del archivo </a:t>
            </a:r>
            <a:r>
              <a:rPr lang="es" b="1" dirty="0">
                <a:latin typeface="DM Sans"/>
                <a:ea typeface="DM Sans"/>
                <a:cs typeface="DM Sans"/>
                <a:sym typeface="DM Sans"/>
              </a:rPr>
              <a:t>.env</a:t>
            </a:r>
            <a:r>
              <a:rPr lang="es" dirty="0">
                <a:latin typeface="DM Sans"/>
                <a:ea typeface="DM Sans"/>
                <a:cs typeface="DM Sans"/>
                <a:sym typeface="DM Sans"/>
              </a:rPr>
              <a:t>, el cual estará seteado dentro del proyecto.</a:t>
            </a:r>
            <a:endParaRPr dirty="0">
              <a:latin typeface="DM Sans"/>
              <a:ea typeface="DM Sans"/>
              <a:cs typeface="DM Sans"/>
              <a:sym typeface="DM Sans"/>
            </a:endParaRPr>
          </a:p>
        </p:txBody>
      </p:sp>
      <p:pic>
        <p:nvPicPr>
          <p:cNvPr id="451" name="Google Shape;451;p110"/>
          <p:cNvPicPr preferRelativeResize="0"/>
          <p:nvPr/>
        </p:nvPicPr>
        <p:blipFill>
          <a:blip r:embed="rId4">
            <a:alphaModFix/>
          </a:blip>
          <a:stretch>
            <a:fillRect/>
          </a:stretch>
        </p:blipFill>
        <p:spPr>
          <a:xfrm>
            <a:off x="7211292" y="1039733"/>
            <a:ext cx="4147917" cy="2813952"/>
          </a:xfrm>
          <a:prstGeom prst="rect">
            <a:avLst/>
          </a:prstGeom>
          <a:noFill/>
          <a:ln>
            <a:noFill/>
          </a:ln>
        </p:spPr>
      </p:pic>
      <p:pic>
        <p:nvPicPr>
          <p:cNvPr id="452" name="Google Shape;452;p110"/>
          <p:cNvPicPr preferRelativeResize="0"/>
          <p:nvPr/>
        </p:nvPicPr>
        <p:blipFill>
          <a:blip r:embed="rId5">
            <a:alphaModFix/>
          </a:blip>
          <a:stretch>
            <a:fillRect/>
          </a:stretch>
        </p:blipFill>
        <p:spPr>
          <a:xfrm>
            <a:off x="7153101" y="3948884"/>
            <a:ext cx="4264300" cy="1676017"/>
          </a:xfrm>
          <a:prstGeom prst="rect">
            <a:avLst/>
          </a:prstGeom>
          <a:noFill/>
          <a:ln>
            <a:noFill/>
          </a:ln>
        </p:spPr>
      </p:pic>
    </p:spTree>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11"/>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8" name="Google Shape;458;p111"/>
          <p:cNvSpPr txBox="1"/>
          <p:nvPr/>
        </p:nvSpPr>
        <p:spPr>
          <a:xfrm>
            <a:off x="6294267" y="848835"/>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Utilizando la configuración</a:t>
            </a:r>
            <a:endParaRPr sz="5333" b="1">
              <a:solidFill>
                <a:schemeClr val="dk1"/>
              </a:solidFill>
              <a:latin typeface="DM Sans"/>
              <a:ea typeface="DM Sans"/>
              <a:cs typeface="DM Sans"/>
              <a:sym typeface="DM Sans"/>
            </a:endParaRPr>
          </a:p>
        </p:txBody>
      </p:sp>
      <p:sp>
        <p:nvSpPr>
          <p:cNvPr id="459" name="Google Shape;459;p111"/>
          <p:cNvSpPr txBox="1"/>
          <p:nvPr/>
        </p:nvSpPr>
        <p:spPr>
          <a:xfrm>
            <a:off x="6294267" y="2889551"/>
            <a:ext cx="5558400" cy="3016170"/>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Una vez finalizada la configuración, podemos importarla y visualizar los resultados:</a:t>
            </a:r>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Al final lo que ocurre es lo siguiente: al ejecutar el comando dotenv.config(), éste busca las variables localizadas en .env y procede a colocarlas en el objeto </a:t>
            </a:r>
            <a:r>
              <a:rPr lang="es" b="1" dirty="0">
                <a:latin typeface="DM Sans"/>
                <a:ea typeface="DM Sans"/>
                <a:cs typeface="DM Sans"/>
                <a:sym typeface="DM Sans"/>
              </a:rPr>
              <a:t>process.env</a:t>
            </a:r>
            <a:r>
              <a:rPr lang="es" dirty="0">
                <a:latin typeface="DM Sans"/>
                <a:ea typeface="DM Sans"/>
                <a:cs typeface="DM Sans"/>
                <a:sym typeface="DM Sans"/>
              </a:rPr>
              <a:t>.</a:t>
            </a:r>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¡Entonces conseguimos tener un objeto de configuración listo para este entorno!</a:t>
            </a:r>
            <a:endParaRPr dirty="0">
              <a:latin typeface="DM Sans"/>
              <a:ea typeface="DM Sans"/>
              <a:cs typeface="DM Sans"/>
              <a:sym typeface="DM Sans"/>
            </a:endParaRPr>
          </a:p>
        </p:txBody>
      </p:sp>
      <p:pic>
        <p:nvPicPr>
          <p:cNvPr id="460" name="Google Shape;460;p111"/>
          <p:cNvPicPr preferRelativeResize="0"/>
          <p:nvPr/>
        </p:nvPicPr>
        <p:blipFill>
          <a:blip r:embed="rId3">
            <a:alphaModFix/>
          </a:blip>
          <a:stretch>
            <a:fillRect/>
          </a:stretch>
        </p:blipFill>
        <p:spPr>
          <a:xfrm>
            <a:off x="659000" y="1736350"/>
            <a:ext cx="5213125" cy="1252732"/>
          </a:xfrm>
          <a:prstGeom prst="rect">
            <a:avLst/>
          </a:prstGeom>
          <a:noFill/>
          <a:ln>
            <a:noFill/>
          </a:ln>
        </p:spPr>
      </p:pic>
      <p:pic>
        <p:nvPicPr>
          <p:cNvPr id="461" name="Google Shape;461;p111"/>
          <p:cNvPicPr preferRelativeResize="0"/>
          <p:nvPr/>
        </p:nvPicPr>
        <p:blipFill>
          <a:blip r:embed="rId4">
            <a:alphaModFix/>
          </a:blip>
          <a:stretch>
            <a:fillRect/>
          </a:stretch>
        </p:blipFill>
        <p:spPr>
          <a:xfrm>
            <a:off x="659000" y="3474063"/>
            <a:ext cx="5251765" cy="164758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86"/>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Javascript y ES10</a:t>
            </a:r>
            <a:endParaRPr sz="5333" b="1">
              <a:solidFill>
                <a:schemeClr val="dk1"/>
              </a:solidFill>
              <a:latin typeface="DM Sans"/>
              <a:ea typeface="DM Sans"/>
              <a:cs typeface="DM Sans"/>
              <a:sym typeface="DM Sans"/>
            </a:endParaRPr>
          </a:p>
        </p:txBody>
      </p:sp>
    </p:spTree>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12"/>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Múltiples entornos</a:t>
            </a:r>
            <a:endParaRPr sz="5333" b="1">
              <a:solidFill>
                <a:schemeClr val="dk1"/>
              </a:solidFill>
              <a:latin typeface="DM Sans"/>
              <a:ea typeface="DM Sans"/>
              <a:cs typeface="DM Sans"/>
              <a:sym typeface="DM Sans"/>
            </a:endParaRPr>
          </a:p>
        </p:txBody>
      </p:sp>
    </p:spTree>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13"/>
          <p:cNvSpPr txBox="1"/>
          <p:nvPr/>
        </p:nvSpPr>
        <p:spPr>
          <a:xfrm>
            <a:off x="387500" y="468734"/>
            <a:ext cx="8412000" cy="13541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Múltiples entornos = múltiples archivos</a:t>
            </a:r>
            <a:endParaRPr sz="4000" b="1">
              <a:solidFill>
                <a:schemeClr val="dk1"/>
              </a:solidFill>
              <a:latin typeface="DM Sans"/>
              <a:ea typeface="DM Sans"/>
              <a:cs typeface="DM Sans"/>
              <a:sym typeface="DM Sans"/>
            </a:endParaRPr>
          </a:p>
        </p:txBody>
      </p:sp>
      <p:sp>
        <p:nvSpPr>
          <p:cNvPr id="472" name="Google Shape;472;p113"/>
          <p:cNvSpPr txBox="1"/>
          <p:nvPr/>
        </p:nvSpPr>
        <p:spPr>
          <a:xfrm>
            <a:off x="387500" y="2141733"/>
            <a:ext cx="82220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Al trabajar con más de un entorno (por ejemplo, desarrollo Y producción), es necesario setear diferentes archivos con el fin de apuntar a diferentes elementos (Por ejemplo, el entorno de desarrollo podría almacenar en archivos, y el entorno productivo podría almacenar en base de datos).</a:t>
            </a: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a:buClr>
                <a:srgbClr val="000000"/>
              </a:buClr>
              <a:buSzPts val="1350"/>
            </a:pPr>
            <a:r>
              <a:rPr lang="es" dirty="0">
                <a:latin typeface="DM Sans"/>
                <a:ea typeface="DM Sans"/>
                <a:cs typeface="DM Sans"/>
                <a:sym typeface="DM Sans"/>
              </a:rPr>
              <a:t>Para esto, setearemos un archivo por cada entorno que deseamos trabajar.</a:t>
            </a: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a:buClr>
                <a:srgbClr val="000000"/>
              </a:buClr>
              <a:buSzPts val="1350"/>
            </a:pPr>
            <a:r>
              <a:rPr lang="es" dirty="0">
                <a:latin typeface="DM Sans"/>
                <a:ea typeface="DM Sans"/>
                <a:cs typeface="DM Sans"/>
                <a:sym typeface="DM Sans"/>
              </a:rPr>
              <a:t>La idea es que ambos archivos tengan las mismas variables, pero con diferentes valores.</a:t>
            </a:r>
            <a:endParaRPr dirty="0">
              <a:latin typeface="DM Sans"/>
              <a:ea typeface="DM Sans"/>
              <a:cs typeface="DM Sans"/>
              <a:sym typeface="DM Sans"/>
            </a:endParaRPr>
          </a:p>
        </p:txBody>
      </p:sp>
      <p:pic>
        <p:nvPicPr>
          <p:cNvPr id="473" name="Google Shape;473;p113"/>
          <p:cNvPicPr preferRelativeResize="0"/>
          <p:nvPr/>
        </p:nvPicPr>
        <p:blipFill>
          <a:blip r:embed="rId3">
            <a:alphaModFix/>
          </a:blip>
          <a:stretch>
            <a:fillRect/>
          </a:stretch>
        </p:blipFill>
        <p:spPr>
          <a:xfrm>
            <a:off x="8609501" y="2474600"/>
            <a:ext cx="2388300" cy="774267"/>
          </a:xfrm>
          <a:prstGeom prst="rect">
            <a:avLst/>
          </a:prstGeom>
          <a:noFill/>
          <a:ln>
            <a:noFill/>
          </a:ln>
        </p:spPr>
      </p:pic>
      <p:pic>
        <p:nvPicPr>
          <p:cNvPr id="474" name="Google Shape;474;p113"/>
          <p:cNvPicPr preferRelativeResize="0"/>
          <p:nvPr/>
        </p:nvPicPr>
        <p:blipFill>
          <a:blip r:embed="rId4">
            <a:alphaModFix/>
          </a:blip>
          <a:stretch>
            <a:fillRect/>
          </a:stretch>
        </p:blipFill>
        <p:spPr>
          <a:xfrm>
            <a:off x="526134" y="4881734"/>
            <a:ext cx="6280935" cy="1428933"/>
          </a:xfrm>
          <a:prstGeom prst="rect">
            <a:avLst/>
          </a:prstGeom>
          <a:noFill/>
          <a:ln>
            <a:noFill/>
          </a:ln>
        </p:spPr>
      </p:pic>
    </p:spTree>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114"/>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80" name="Google Shape;480;p114"/>
          <p:cNvSpPr txBox="1"/>
          <p:nvPr/>
        </p:nvSpPr>
        <p:spPr>
          <a:xfrm>
            <a:off x="699567" y="646651"/>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Luego, en dotenv…</a:t>
            </a:r>
            <a:endParaRPr sz="5333" b="1">
              <a:solidFill>
                <a:schemeClr val="dk1"/>
              </a:solidFill>
              <a:latin typeface="DM Sans"/>
              <a:ea typeface="DM Sans"/>
              <a:cs typeface="DM Sans"/>
              <a:sym typeface="DM Sans"/>
            </a:endParaRPr>
          </a:p>
        </p:txBody>
      </p:sp>
      <p:sp>
        <p:nvSpPr>
          <p:cNvPr id="481" name="Google Shape;481;p114"/>
          <p:cNvSpPr txBox="1"/>
          <p:nvPr/>
        </p:nvSpPr>
        <p:spPr>
          <a:xfrm>
            <a:off x="699567" y="1724100"/>
            <a:ext cx="7708000" cy="1354176"/>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La ejecución de dotenv.config() ya no bastará, ya que esta vez tenemos que poder identificar a cuál archivo queremos apuntar. Para esto utilizaremos la configuración </a:t>
            </a:r>
            <a:r>
              <a:rPr lang="es" b="1">
                <a:solidFill>
                  <a:schemeClr val="dk1"/>
                </a:solidFill>
                <a:latin typeface="DM Sans"/>
                <a:ea typeface="DM Sans"/>
                <a:cs typeface="DM Sans"/>
                <a:sym typeface="DM Sans"/>
              </a:rPr>
              <a:t>path</a:t>
            </a:r>
            <a:r>
              <a:rPr lang="es">
                <a:solidFill>
                  <a:schemeClr val="dk1"/>
                </a:solidFill>
                <a:latin typeface="DM Sans"/>
                <a:ea typeface="DM Sans"/>
                <a:cs typeface="DM Sans"/>
                <a:sym typeface="DM Sans"/>
              </a:rPr>
              <a:t>, apuntaremos según lo indicado por la constante “environment”.</a:t>
            </a:r>
            <a:endParaRPr>
              <a:solidFill>
                <a:schemeClr val="dk1"/>
              </a:solidFill>
              <a:latin typeface="DM Sans"/>
              <a:ea typeface="DM Sans"/>
              <a:cs typeface="DM Sans"/>
              <a:sym typeface="DM Sans"/>
            </a:endParaRPr>
          </a:p>
        </p:txBody>
      </p:sp>
      <p:pic>
        <p:nvPicPr>
          <p:cNvPr id="482" name="Google Shape;482;p114"/>
          <p:cNvPicPr preferRelativeResize="0"/>
          <p:nvPr/>
        </p:nvPicPr>
        <p:blipFill>
          <a:blip r:embed="rId4">
            <a:alphaModFix/>
          </a:blip>
          <a:stretch>
            <a:fillRect/>
          </a:stretch>
        </p:blipFill>
        <p:spPr>
          <a:xfrm>
            <a:off x="699567" y="3334367"/>
            <a:ext cx="9259135" cy="2740767"/>
          </a:xfrm>
          <a:prstGeom prst="rect">
            <a:avLst/>
          </a:prstGeom>
          <a:noFill/>
          <a:ln>
            <a:noFill/>
          </a:ln>
        </p:spPr>
      </p:pic>
    </p:spTree>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15"/>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88" name="Google Shape;488;p115"/>
          <p:cNvSpPr txBox="1"/>
          <p:nvPr/>
        </p:nvSpPr>
        <p:spPr>
          <a:xfrm>
            <a:off x="863200" y="267933"/>
            <a:ext cx="10465600" cy="1317372"/>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1100"/>
            </a:pPr>
            <a:r>
              <a:rPr lang="es" sz="3867" b="1">
                <a:solidFill>
                  <a:schemeClr val="lt1"/>
                </a:solidFill>
                <a:latin typeface="DM Sans"/>
                <a:ea typeface="DM Sans"/>
                <a:cs typeface="DM Sans"/>
                <a:sym typeface="DM Sans"/>
              </a:rPr>
              <a:t>Ejemplo de diferencias según cómo se manda a llamar al entorno</a:t>
            </a:r>
            <a:endParaRPr sz="3867" b="1">
              <a:solidFill>
                <a:schemeClr val="lt1"/>
              </a:solidFill>
              <a:latin typeface="DM Sans"/>
              <a:ea typeface="DM Sans"/>
              <a:cs typeface="DM Sans"/>
              <a:sym typeface="DM Sans"/>
            </a:endParaRPr>
          </a:p>
        </p:txBody>
      </p:sp>
      <p:pic>
        <p:nvPicPr>
          <p:cNvPr id="489" name="Google Shape;489;p115"/>
          <p:cNvPicPr preferRelativeResize="0"/>
          <p:nvPr/>
        </p:nvPicPr>
        <p:blipFill>
          <a:blip r:embed="rId3">
            <a:alphaModFix/>
          </a:blip>
          <a:stretch>
            <a:fillRect/>
          </a:stretch>
        </p:blipFill>
        <p:spPr>
          <a:xfrm>
            <a:off x="1742785" y="3587400"/>
            <a:ext cx="4562792" cy="1155485"/>
          </a:xfrm>
          <a:prstGeom prst="rect">
            <a:avLst/>
          </a:prstGeom>
          <a:noFill/>
          <a:ln>
            <a:noFill/>
          </a:ln>
        </p:spPr>
      </p:pic>
      <p:pic>
        <p:nvPicPr>
          <p:cNvPr id="490" name="Google Shape;490;p115"/>
          <p:cNvPicPr preferRelativeResize="0"/>
          <p:nvPr/>
        </p:nvPicPr>
        <p:blipFill>
          <a:blip r:embed="rId4">
            <a:alphaModFix/>
          </a:blip>
          <a:stretch>
            <a:fillRect/>
          </a:stretch>
        </p:blipFill>
        <p:spPr>
          <a:xfrm>
            <a:off x="6771589" y="3587415"/>
            <a:ext cx="4001795" cy="1155485"/>
          </a:xfrm>
          <a:prstGeom prst="rect">
            <a:avLst/>
          </a:prstGeom>
          <a:noFill/>
          <a:ln>
            <a:noFill/>
          </a:ln>
        </p:spPr>
      </p:pic>
      <p:sp>
        <p:nvSpPr>
          <p:cNvPr id="491" name="Google Shape;491;p115"/>
          <p:cNvSpPr txBox="1"/>
          <p:nvPr/>
        </p:nvSpPr>
        <p:spPr>
          <a:xfrm>
            <a:off x="1742800" y="2303784"/>
            <a:ext cx="4000000" cy="800179"/>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Ejecutando con environment = DEVELOPMENT</a:t>
            </a:r>
            <a:endParaRPr>
              <a:solidFill>
                <a:schemeClr val="dk1"/>
              </a:solidFill>
              <a:latin typeface="DM Sans"/>
              <a:ea typeface="DM Sans"/>
              <a:cs typeface="DM Sans"/>
              <a:sym typeface="DM Sans"/>
            </a:endParaRPr>
          </a:p>
        </p:txBody>
      </p:sp>
      <p:sp>
        <p:nvSpPr>
          <p:cNvPr id="492" name="Google Shape;492;p115"/>
          <p:cNvSpPr txBox="1"/>
          <p:nvPr/>
        </p:nvSpPr>
        <p:spPr>
          <a:xfrm>
            <a:off x="6772500" y="2293600"/>
            <a:ext cx="4000000" cy="800179"/>
          </a:xfrm>
          <a:prstGeom prst="rect">
            <a:avLst/>
          </a:prstGeom>
          <a:noFill/>
          <a:ln>
            <a:noFill/>
          </a:ln>
        </p:spPr>
        <p:txBody>
          <a:bodyPr spcFirstLastPara="1" wrap="square" lIns="121900" tIns="121900" rIns="121900" bIns="121900" anchor="t" anchorCtr="0">
            <a:spAutoFit/>
          </a:bodyPr>
          <a:lstStyle/>
          <a:p>
            <a:r>
              <a:rPr lang="es" dirty="0">
                <a:solidFill>
                  <a:schemeClr val="dk1"/>
                </a:solidFill>
                <a:latin typeface="DM Sans"/>
                <a:ea typeface="DM Sans"/>
                <a:cs typeface="DM Sans"/>
                <a:sym typeface="DM Sans"/>
              </a:rPr>
              <a:t>Ejecutando con environment = PRODUCTION</a:t>
            </a:r>
            <a:endParaRPr dirty="0">
              <a:solidFill>
                <a:schemeClr val="dk1"/>
              </a:solidFill>
              <a:latin typeface="DM Sans"/>
              <a:ea typeface="DM Sans"/>
              <a:cs typeface="DM Sans"/>
              <a:sym typeface="DM Sans"/>
            </a:endParaRPr>
          </a:p>
        </p:txBody>
      </p:sp>
    </p:spTree>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p116"/>
          <p:cNvGrpSpPr/>
          <p:nvPr/>
        </p:nvGrpSpPr>
        <p:grpSpPr>
          <a:xfrm>
            <a:off x="5603408" y="1325564"/>
            <a:ext cx="985200" cy="985200"/>
            <a:chOff x="974706" y="2467173"/>
            <a:chExt cx="738900" cy="738900"/>
          </a:xfrm>
        </p:grpSpPr>
        <p:sp>
          <p:nvSpPr>
            <p:cNvPr id="498" name="Google Shape;498;p11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99" name="Google Shape;499;p11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00" name="Google Shape;500;p116"/>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Utilizando argumentos con dotenv</a:t>
            </a:r>
            <a:endParaRPr sz="5333" b="1">
              <a:solidFill>
                <a:schemeClr val="dk1"/>
              </a:solidFill>
              <a:highlight>
                <a:srgbClr val="EAFF6A"/>
              </a:highlight>
              <a:latin typeface="DM Sans"/>
              <a:ea typeface="DM Sans"/>
              <a:cs typeface="DM Sans"/>
              <a:sym typeface="DM Sans"/>
            </a:endParaRPr>
          </a:p>
        </p:txBody>
      </p:sp>
      <p:sp>
        <p:nvSpPr>
          <p:cNvPr id="501" name="Google Shape;501;p116"/>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min</a:t>
            </a:r>
            <a:endParaRPr sz="2667" b="1">
              <a:solidFill>
                <a:srgbClr val="83AEFB"/>
              </a:solidFill>
              <a:latin typeface="DM Sans"/>
              <a:ea typeface="DM Sans"/>
              <a:cs typeface="DM Sans"/>
              <a:sym typeface="DM Sans"/>
            </a:endParaRPr>
          </a:p>
        </p:txBody>
      </p:sp>
    </p:spTree>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06" name="Google Shape;506;p117"/>
          <p:cNvGrpSpPr/>
          <p:nvPr/>
        </p:nvGrpSpPr>
        <p:grpSpPr>
          <a:xfrm>
            <a:off x="609796" y="624398"/>
            <a:ext cx="574765" cy="574765"/>
            <a:chOff x="974706" y="2467173"/>
            <a:chExt cx="738900" cy="738900"/>
          </a:xfrm>
        </p:grpSpPr>
        <p:sp>
          <p:nvSpPr>
            <p:cNvPr id="507" name="Google Shape;507;p11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08" name="Google Shape;508;p11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09" name="Google Shape;509;p117"/>
          <p:cNvSpPr txBox="1"/>
          <p:nvPr/>
        </p:nvSpPr>
        <p:spPr>
          <a:xfrm>
            <a:off x="668600" y="1300067"/>
            <a:ext cx="10559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Utilizando argumentos con dotenv</a:t>
            </a:r>
            <a:endParaRPr sz="5333" b="1">
              <a:solidFill>
                <a:schemeClr val="dk1"/>
              </a:solidFill>
              <a:latin typeface="DM Sans"/>
              <a:ea typeface="DM Sans"/>
              <a:cs typeface="DM Sans"/>
              <a:sym typeface="DM Sans"/>
            </a:endParaRPr>
          </a:p>
        </p:txBody>
      </p:sp>
      <p:pic>
        <p:nvPicPr>
          <p:cNvPr id="510" name="Google Shape;510;p117"/>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11" name="Google Shape;511;p117"/>
          <p:cNvSpPr txBox="1"/>
          <p:nvPr/>
        </p:nvSpPr>
        <p:spPr>
          <a:xfrm>
            <a:off x="609800" y="3066401"/>
            <a:ext cx="8902400" cy="3129021"/>
          </a:xfrm>
          <a:prstGeom prst="rect">
            <a:avLst/>
          </a:prstGeom>
          <a:noFill/>
          <a:ln>
            <a:noFill/>
          </a:ln>
        </p:spPr>
        <p:txBody>
          <a:bodyPr spcFirstLastPara="1" wrap="square" lIns="121900" tIns="121900" rIns="121900" bIns="121900" anchor="t" anchorCtr="0">
            <a:spAutoFit/>
          </a:bodyPr>
          <a:lstStyle/>
          <a:p>
            <a:pPr>
              <a:spcBef>
                <a:spcPts val="1333"/>
              </a:spcBef>
              <a:buClr>
                <a:srgbClr val="000000"/>
              </a:buClr>
              <a:buSzPts val="1350"/>
            </a:pPr>
            <a:r>
              <a:rPr lang="es" b="1">
                <a:latin typeface="DM Sans"/>
                <a:ea typeface="DM Sans"/>
                <a:cs typeface="DM Sans"/>
                <a:sym typeface="DM Sans"/>
              </a:rPr>
              <a:t>Consigna</a:t>
            </a:r>
            <a:r>
              <a:rPr lang="es">
                <a:latin typeface="DM Sans"/>
                <a:ea typeface="DM Sans"/>
                <a:cs typeface="DM Sans"/>
                <a:sym typeface="DM Sans"/>
              </a:rPr>
              <a:t>:</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a:latin typeface="DM Sans"/>
                <a:ea typeface="DM Sans"/>
                <a:cs typeface="DM Sans"/>
                <a:sym typeface="DM Sans"/>
              </a:rPr>
              <a:t>Realizar un servidor basado en node js con express, El cual reciba por flag de cli el comando </a:t>
            </a:r>
            <a:r>
              <a:rPr lang="es" b="1">
                <a:latin typeface="DM Sans"/>
                <a:ea typeface="DM Sans"/>
                <a:cs typeface="DM Sans"/>
                <a:sym typeface="DM Sans"/>
              </a:rPr>
              <a:t>--mode &lt;modo&gt; </a:t>
            </a:r>
            <a:r>
              <a:rPr lang="es">
                <a:latin typeface="DM Sans"/>
                <a:ea typeface="DM Sans"/>
                <a:cs typeface="DM Sans"/>
                <a:sym typeface="DM Sans"/>
              </a:rPr>
              <a:t>y sea procesado por commander</a:t>
            </a:r>
            <a:r>
              <a:rPr lang="es" b="1">
                <a:latin typeface="DM Sans"/>
                <a:ea typeface="DM Sans"/>
                <a:cs typeface="DM Sans"/>
                <a:sym typeface="DM Sans"/>
              </a:rPr>
              <a:t>.</a:t>
            </a:r>
            <a:endParaRPr b="1">
              <a:latin typeface="DM Sans"/>
              <a:ea typeface="DM Sans"/>
              <a:cs typeface="DM Sans"/>
              <a:sym typeface="DM Sans"/>
            </a:endParaRPr>
          </a:p>
          <a:p>
            <a:pPr marL="609585" indent="-419090">
              <a:spcBef>
                <a:spcPts val="1333"/>
              </a:spcBef>
              <a:buClr>
                <a:schemeClr val="accent4"/>
              </a:buClr>
              <a:buSzPts val="1350"/>
              <a:buFont typeface="DM Sans"/>
              <a:buChar char="✓"/>
            </a:pPr>
            <a:r>
              <a:rPr lang="es">
                <a:latin typeface="DM Sans"/>
                <a:ea typeface="DM Sans"/>
                <a:cs typeface="DM Sans"/>
                <a:sym typeface="DM Sans"/>
              </a:rPr>
              <a:t>Acorde con este argumento, hacer una lectura a los diferentes entornos, y ejecutar dotenv en el path correspondiente a cada modo (--mode development debería conectar con .env.development).</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a:latin typeface="DM Sans"/>
                <a:ea typeface="DM Sans"/>
                <a:cs typeface="DM Sans"/>
                <a:sym typeface="DM Sans"/>
              </a:rPr>
              <a:t>Para el entorno development, el servidor debe escuchar en el puerto 8080, para el entorno productivo, el servidor debe escuchar en el puerto 3000. </a:t>
            </a:r>
            <a:endParaRPr>
              <a:latin typeface="DM Sans"/>
              <a:ea typeface="DM Sans"/>
              <a:cs typeface="DM Sans"/>
              <a:sym typeface="DM Sans"/>
            </a:endParaRPr>
          </a:p>
        </p:txBody>
      </p:sp>
      <p:sp>
        <p:nvSpPr>
          <p:cNvPr id="512" name="Google Shape;512;p117"/>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18"/>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18" name="Google Shape;518;p118"/>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19"/>
          <p:cNvSpPr txBox="1"/>
          <p:nvPr/>
        </p:nvSpPr>
        <p:spPr>
          <a:xfrm>
            <a:off x="1738001" y="2567000"/>
            <a:ext cx="871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Continuando con process</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Global &amp; child process</a:t>
            </a:r>
            <a:endParaRPr sz="5333" b="1">
              <a:solidFill>
                <a:srgbClr val="83AEFB"/>
              </a:solidFill>
              <a:latin typeface="DM Sans"/>
              <a:ea typeface="DM Sans"/>
              <a:cs typeface="DM Sans"/>
              <a:sym typeface="DM Sans"/>
            </a:endParaRPr>
          </a:p>
        </p:txBody>
      </p:sp>
    </p:spTree>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20"/>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29" name="Google Shape;529;p120"/>
          <p:cNvSpPr txBox="1"/>
          <p:nvPr/>
        </p:nvSpPr>
        <p:spPr>
          <a:xfrm>
            <a:off x="4010433" y="58688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Listeners</a:t>
            </a:r>
            <a:endParaRPr sz="5333" b="1">
              <a:solidFill>
                <a:schemeClr val="dk1"/>
              </a:solidFill>
              <a:latin typeface="DM Sans"/>
              <a:ea typeface="DM Sans"/>
              <a:cs typeface="DM Sans"/>
              <a:sym typeface="DM Sans"/>
            </a:endParaRPr>
          </a:p>
        </p:txBody>
      </p:sp>
      <p:sp>
        <p:nvSpPr>
          <p:cNvPr id="530" name="Google Shape;530;p120"/>
          <p:cNvSpPr txBox="1"/>
          <p:nvPr/>
        </p:nvSpPr>
        <p:spPr>
          <a:xfrm>
            <a:off x="4010433" y="1735751"/>
            <a:ext cx="66496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Además de todas las funcionalidades que hemos visto de process, tenemos otra más para trabajar: el método </a:t>
            </a:r>
            <a:r>
              <a:rPr lang="es" b="1">
                <a:latin typeface="DM Sans"/>
                <a:ea typeface="DM Sans"/>
                <a:cs typeface="DM Sans"/>
                <a:sym typeface="DM Sans"/>
              </a:rPr>
              <a:t>on</a:t>
            </a:r>
            <a:r>
              <a:rPr lang="es">
                <a:latin typeface="DM Sans"/>
                <a:ea typeface="DM Sans"/>
                <a:cs typeface="DM Sans"/>
                <a:sym typeface="DM Sans"/>
              </a:rPr>
              <a:t>. Permitirá poner a nuestro proceso principal a la escucha de algún evento para poder ejecutar alguna acción en caso de que algo ocurra.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b="1">
                <a:latin typeface="DM Sans"/>
                <a:ea typeface="DM Sans"/>
                <a:cs typeface="DM Sans"/>
                <a:sym typeface="DM Sans"/>
              </a:rPr>
              <a:t>Algunos de los listeners más utilizados son</a:t>
            </a:r>
            <a:endParaRPr b="1">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on ‘exit’ : Para ejecutar un código </a:t>
            </a:r>
            <a:r>
              <a:rPr lang="es" b="1">
                <a:latin typeface="DM Sans"/>
                <a:ea typeface="DM Sans"/>
                <a:cs typeface="DM Sans"/>
                <a:sym typeface="DM Sans"/>
              </a:rPr>
              <a:t>justo antes</a:t>
            </a:r>
            <a:r>
              <a:rPr lang="es">
                <a:latin typeface="DM Sans"/>
                <a:ea typeface="DM Sans"/>
                <a:cs typeface="DM Sans"/>
                <a:sym typeface="DM Sans"/>
              </a:rPr>
              <a:t> de la finalización del proceso.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on ‘uncaughtException’ : Para atrapar alguna excepción que no haya sido considerada en algún catch</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on ‘message’ para poder comunicarse con otro proceso</a:t>
            </a:r>
            <a:endParaRPr>
              <a:latin typeface="DM Sans"/>
              <a:ea typeface="DM Sans"/>
              <a:cs typeface="DM Sans"/>
              <a:sym typeface="DM Sans"/>
            </a:endParaRPr>
          </a:p>
        </p:txBody>
      </p:sp>
    </p:spTree>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21"/>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6" name="Google Shape;536;p121"/>
          <p:cNvSpPr txBox="1"/>
          <p:nvPr/>
        </p:nvSpPr>
        <p:spPr>
          <a:xfrm>
            <a:off x="638733" y="574434"/>
            <a:ext cx="11353600" cy="781777"/>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1100"/>
            </a:pPr>
            <a:r>
              <a:rPr lang="es" sz="3867" b="1">
                <a:solidFill>
                  <a:schemeClr val="lt1"/>
                </a:solidFill>
                <a:latin typeface="DM Sans"/>
                <a:ea typeface="DM Sans"/>
                <a:cs typeface="DM Sans"/>
                <a:sym typeface="DM Sans"/>
              </a:rPr>
              <a:t>listeners con process.on</a:t>
            </a:r>
            <a:endParaRPr sz="3867" b="1">
              <a:solidFill>
                <a:schemeClr val="lt1"/>
              </a:solidFill>
              <a:latin typeface="DM Sans"/>
              <a:ea typeface="DM Sans"/>
              <a:cs typeface="DM Sans"/>
              <a:sym typeface="DM Sans"/>
            </a:endParaRPr>
          </a:p>
        </p:txBody>
      </p:sp>
      <p:pic>
        <p:nvPicPr>
          <p:cNvPr id="537" name="Google Shape;537;p121"/>
          <p:cNvPicPr preferRelativeResize="0"/>
          <p:nvPr/>
        </p:nvPicPr>
        <p:blipFill>
          <a:blip r:embed="rId3">
            <a:alphaModFix/>
          </a:blip>
          <a:stretch>
            <a:fillRect/>
          </a:stretch>
        </p:blipFill>
        <p:spPr>
          <a:xfrm>
            <a:off x="1169649" y="2130603"/>
            <a:ext cx="9852699" cy="3230533"/>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87"/>
          <p:cNvSpPr txBox="1"/>
          <p:nvPr/>
        </p:nvSpPr>
        <p:spPr>
          <a:xfrm>
            <a:off x="691467" y="1002534"/>
            <a:ext cx="8914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podemos destacar?</a:t>
            </a:r>
            <a:endParaRPr sz="5333" b="1">
              <a:solidFill>
                <a:schemeClr val="dk1"/>
              </a:solidFill>
              <a:latin typeface="DM Sans"/>
              <a:ea typeface="DM Sans"/>
              <a:cs typeface="DM Sans"/>
              <a:sym typeface="DM Sans"/>
            </a:endParaRPr>
          </a:p>
        </p:txBody>
      </p:sp>
      <p:pic>
        <p:nvPicPr>
          <p:cNvPr id="760" name="Google Shape;760;p187"/>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761" name="Google Shape;761;p187"/>
          <p:cNvSpPr txBox="1"/>
          <p:nvPr/>
        </p:nvSpPr>
        <p:spPr>
          <a:xfrm>
            <a:off x="801400" y="2514384"/>
            <a:ext cx="66496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Las principales funcionalidades de este release son: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String.trim(): Remueve los espacios innecesarios en una cadena. Sirve para validar cadenas enviadas vacías o eliminar los espacios iniciales y finales.</a:t>
            </a:r>
            <a:endParaRPr b="1">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Array.flat():Remueve anidaciones internas en arrays para dejar un arreglo plano.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Dynamic import: Permite importar </a:t>
            </a:r>
            <a:r>
              <a:rPr lang="es" b="1">
                <a:latin typeface="DM Sans"/>
                <a:ea typeface="DM Sans"/>
                <a:cs typeface="DM Sans"/>
                <a:sym typeface="DM Sans"/>
              </a:rPr>
              <a:t>sólo los módulos necesarios</a:t>
            </a:r>
            <a:r>
              <a:rPr lang="es">
                <a:latin typeface="DM Sans"/>
                <a:ea typeface="DM Sans"/>
                <a:cs typeface="DM Sans"/>
                <a:sym typeface="DM Sans"/>
              </a:rPr>
              <a:t>, ahorrando espacio y memoria.</a:t>
            </a:r>
            <a:endParaRPr>
              <a:latin typeface="DM Sans"/>
              <a:ea typeface="DM Sans"/>
              <a:cs typeface="DM Sans"/>
              <a:sym typeface="DM Sans"/>
            </a:endParaRPr>
          </a:p>
          <a:p>
            <a:pPr marL="609585"/>
            <a:endParaRPr b="1">
              <a:latin typeface="DM Sans"/>
              <a:ea typeface="DM Sans"/>
              <a:cs typeface="DM Sans"/>
              <a:sym typeface="DM Sans"/>
            </a:endParaRPr>
          </a:p>
        </p:txBody>
      </p:sp>
      <p:pic>
        <p:nvPicPr>
          <p:cNvPr id="762" name="Google Shape;762;p187"/>
          <p:cNvPicPr preferRelativeResize="0"/>
          <p:nvPr/>
        </p:nvPicPr>
        <p:blipFill>
          <a:blip r:embed="rId4">
            <a:alphaModFix/>
          </a:blip>
          <a:stretch>
            <a:fillRect/>
          </a:stretch>
        </p:blipFill>
        <p:spPr>
          <a:xfrm>
            <a:off x="7316000" y="2514384"/>
            <a:ext cx="4633563" cy="2173349"/>
          </a:xfrm>
          <a:prstGeom prst="rect">
            <a:avLst/>
          </a:prstGeom>
          <a:noFill/>
          <a:ln>
            <a:noFill/>
          </a:ln>
        </p:spPr>
      </p:pic>
    </p:spTree>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2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43" name="Google Shape;543;p122"/>
          <p:cNvSpPr txBox="1"/>
          <p:nvPr/>
        </p:nvSpPr>
        <p:spPr>
          <a:xfrm>
            <a:off x="523833" y="417867"/>
            <a:ext cx="11353600" cy="1095772"/>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1100"/>
            </a:pPr>
            <a:r>
              <a:rPr lang="es" sz="3067" b="1">
                <a:solidFill>
                  <a:schemeClr val="lt1"/>
                </a:solidFill>
                <a:latin typeface="DM Sans"/>
                <a:ea typeface="DM Sans"/>
                <a:cs typeface="DM Sans"/>
                <a:sym typeface="DM Sans"/>
              </a:rPr>
              <a:t>Por ejemplo, sin en algún punto llegase a cometer algún error, como llamar console() en lugar de console.log()</a:t>
            </a:r>
            <a:endParaRPr sz="3067" b="1">
              <a:solidFill>
                <a:schemeClr val="lt1"/>
              </a:solidFill>
              <a:latin typeface="DM Sans"/>
              <a:ea typeface="DM Sans"/>
              <a:cs typeface="DM Sans"/>
              <a:sym typeface="DM Sans"/>
            </a:endParaRPr>
          </a:p>
        </p:txBody>
      </p:sp>
      <p:pic>
        <p:nvPicPr>
          <p:cNvPr id="544" name="Google Shape;544;p122"/>
          <p:cNvPicPr preferRelativeResize="0"/>
          <p:nvPr/>
        </p:nvPicPr>
        <p:blipFill>
          <a:blip r:embed="rId3">
            <a:alphaModFix/>
          </a:blip>
          <a:stretch>
            <a:fillRect/>
          </a:stretch>
        </p:blipFill>
        <p:spPr>
          <a:xfrm>
            <a:off x="1009168" y="3774661"/>
            <a:ext cx="10173667" cy="1154003"/>
          </a:xfrm>
          <a:prstGeom prst="rect">
            <a:avLst/>
          </a:prstGeom>
          <a:noFill/>
          <a:ln>
            <a:noFill/>
          </a:ln>
        </p:spPr>
      </p:pic>
      <p:pic>
        <p:nvPicPr>
          <p:cNvPr id="545" name="Google Shape;545;p122"/>
          <p:cNvPicPr preferRelativeResize="0"/>
          <p:nvPr/>
        </p:nvPicPr>
        <p:blipFill>
          <a:blip r:embed="rId4">
            <a:alphaModFix/>
          </a:blip>
          <a:stretch>
            <a:fillRect/>
          </a:stretch>
        </p:blipFill>
        <p:spPr>
          <a:xfrm>
            <a:off x="1408803" y="2232464"/>
            <a:ext cx="9374395" cy="1071371"/>
          </a:xfrm>
          <a:prstGeom prst="rect">
            <a:avLst/>
          </a:prstGeom>
          <a:noFill/>
          <a:ln>
            <a:noFill/>
          </a:ln>
        </p:spPr>
      </p:pic>
    </p:spTree>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2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Códigos de salida de process</a:t>
            </a:r>
            <a:endParaRPr sz="5333" b="1">
              <a:solidFill>
                <a:schemeClr val="dk1"/>
              </a:solidFill>
              <a:latin typeface="DM Sans"/>
              <a:ea typeface="DM Sans"/>
              <a:cs typeface="DM Sans"/>
              <a:sym typeface="DM Sans"/>
            </a:endParaRPr>
          </a:p>
        </p:txBody>
      </p:sp>
      <p:sp>
        <p:nvSpPr>
          <p:cNvPr id="551" name="Google Shape;551;p123"/>
          <p:cNvSpPr txBox="1"/>
          <p:nvPr/>
        </p:nvSpPr>
        <p:spPr>
          <a:xfrm>
            <a:off x="631133" y="2544233"/>
            <a:ext cx="5112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ejecutamos una salida con process.exit() como argumento, podemos enviar un código que sirve como identificador para el desarrollador sobre la razón de la salida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Hay que conocer los códigos de salida para saber cómo utilizarlos. También podemos crear nuestros propios códigos.</a:t>
            </a:r>
            <a:endParaRPr>
              <a:latin typeface="DM Sans"/>
              <a:ea typeface="DM Sans"/>
              <a:cs typeface="DM Sans"/>
              <a:sym typeface="DM Sans"/>
            </a:endParaRPr>
          </a:p>
        </p:txBody>
      </p:sp>
      <p:sp>
        <p:nvSpPr>
          <p:cNvPr id="552" name="Google Shape;552;p123"/>
          <p:cNvSpPr txBox="1"/>
          <p:nvPr/>
        </p:nvSpPr>
        <p:spPr>
          <a:xfrm>
            <a:off x="6046267" y="2544234"/>
            <a:ext cx="51128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Algunos de los códigos importantes son: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0 : proceso finalizado normalmente.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1 : proceso finalizado por excepción fatal</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5 : Error fatal del motor V8.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9 : Para argumentos inválidos al momento de la ejecución.</a:t>
            </a:r>
            <a:endParaRPr>
              <a:latin typeface="DM Sans"/>
              <a:ea typeface="DM Sans"/>
              <a:cs typeface="DM Sans"/>
              <a:sym typeface="DM Sans"/>
            </a:endParaRPr>
          </a:p>
        </p:txBody>
      </p:sp>
    </p:spTree>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24"/>
          <p:cNvSpPr txBox="1"/>
          <p:nvPr/>
        </p:nvSpPr>
        <p:spPr>
          <a:xfrm>
            <a:off x="1945833" y="5200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558" name="Google Shape;558;p124"/>
          <p:cNvSpPr txBox="1"/>
          <p:nvPr/>
        </p:nvSpPr>
        <p:spPr>
          <a:xfrm>
            <a:off x="650100" y="1769733"/>
            <a:ext cx="11042400" cy="3940077"/>
          </a:xfrm>
          <a:prstGeom prst="rect">
            <a:avLst/>
          </a:prstGeom>
          <a:noFill/>
          <a:ln>
            <a:noFill/>
          </a:ln>
        </p:spPr>
        <p:txBody>
          <a:bodyPr spcFirstLastPara="1" wrap="square" lIns="121900" tIns="121900" rIns="121900" bIns="121900" anchor="t" anchorCtr="0">
            <a:spAutoFit/>
          </a:bodyPr>
          <a:lstStyle/>
          <a:p>
            <a:pPr marL="609585" indent="-474121">
              <a:buClr>
                <a:schemeClr val="accent6"/>
              </a:buClr>
              <a:buSzPts val="2000"/>
              <a:buFont typeface="DM Sans"/>
              <a:buChar char="✓"/>
            </a:pPr>
            <a:r>
              <a:rPr lang="es" sz="2667">
                <a:solidFill>
                  <a:srgbClr val="B7B7B7"/>
                </a:solidFill>
                <a:latin typeface="DM Sans"/>
                <a:ea typeface="DM Sans"/>
                <a:cs typeface="DM Sans"/>
                <a:sym typeface="DM Sans"/>
              </a:rPr>
              <a:t>Se creará una función llamada “listNumbers” el cual recibirá un número indefinido de argumentos (...numbers)</a:t>
            </a:r>
            <a:endParaRPr sz="2667">
              <a:solidFill>
                <a:srgbClr val="B7B7B7"/>
              </a:solidFill>
              <a:latin typeface="DM Sans"/>
              <a:ea typeface="DM Sans"/>
              <a:cs typeface="DM Sans"/>
              <a:sym typeface="DM Sans"/>
            </a:endParaRPr>
          </a:p>
          <a:p>
            <a:pPr marL="609585" indent="-474121">
              <a:buClr>
                <a:schemeClr val="accent6"/>
              </a:buClr>
              <a:buSzPts val="2000"/>
              <a:buFont typeface="DM Sans"/>
              <a:buChar char="✓"/>
            </a:pPr>
            <a:r>
              <a:rPr lang="es" sz="2667">
                <a:solidFill>
                  <a:srgbClr val="B7B7B7"/>
                </a:solidFill>
                <a:latin typeface="DM Sans"/>
                <a:ea typeface="DM Sans"/>
                <a:cs typeface="DM Sans"/>
                <a:sym typeface="DM Sans"/>
              </a:rPr>
              <a:t>Si se pasa un argumento no numérico, entonces deberá mostrar por consola un error indicando “Invalid parameters” seguido de una lista con los tipos de dato (para [1,2,”a”,true], el error mostrará [number,number,string,boolean]</a:t>
            </a:r>
            <a:endParaRPr sz="2667">
              <a:solidFill>
                <a:srgbClr val="B7B7B7"/>
              </a:solidFill>
              <a:latin typeface="DM Sans"/>
              <a:ea typeface="DM Sans"/>
              <a:cs typeface="DM Sans"/>
              <a:sym typeface="DM Sans"/>
            </a:endParaRPr>
          </a:p>
          <a:p>
            <a:pPr marL="609585" indent="-474121">
              <a:buClr>
                <a:schemeClr val="accent6"/>
              </a:buClr>
              <a:buSzPts val="2000"/>
              <a:buFont typeface="DM Sans"/>
              <a:buChar char="✓"/>
            </a:pPr>
            <a:r>
              <a:rPr lang="es" sz="2667">
                <a:solidFill>
                  <a:srgbClr val="B7B7B7"/>
                </a:solidFill>
                <a:latin typeface="DM Sans"/>
                <a:ea typeface="DM Sans"/>
                <a:cs typeface="DM Sans"/>
                <a:sym typeface="DM Sans"/>
              </a:rPr>
              <a:t>Escapar del proceso con un código -4. Utilizando un listener, obtener el código de escape del error y mostrar un mensaje “Proceso finalizado por argumentación inválida en una función”</a:t>
            </a:r>
            <a:endParaRPr sz="2667">
              <a:solidFill>
                <a:srgbClr val="B7B7B7"/>
              </a:solidFill>
              <a:latin typeface="DM Sans"/>
              <a:ea typeface="DM Sans"/>
              <a:cs typeface="DM Sans"/>
              <a:sym typeface="DM Sans"/>
            </a:endParaRPr>
          </a:p>
        </p:txBody>
      </p:sp>
      <p:grpSp>
        <p:nvGrpSpPr>
          <p:cNvPr id="559" name="Google Shape;559;p124"/>
          <p:cNvGrpSpPr/>
          <p:nvPr/>
        </p:nvGrpSpPr>
        <p:grpSpPr>
          <a:xfrm>
            <a:off x="595101" y="473831"/>
            <a:ext cx="985200" cy="985200"/>
            <a:chOff x="473351" y="619523"/>
            <a:chExt cx="738900" cy="738900"/>
          </a:xfrm>
        </p:grpSpPr>
        <p:sp>
          <p:nvSpPr>
            <p:cNvPr id="560" name="Google Shape;560;p12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61" name="Google Shape;561;p12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62" name="Google Shape;562;p124"/>
          <p:cNvSpPr txBox="1"/>
          <p:nvPr/>
        </p:nvSpPr>
        <p:spPr>
          <a:xfrm>
            <a:off x="225600" y="5710134"/>
            <a:ext cx="39196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 min</a:t>
            </a:r>
            <a:endParaRPr sz="2667" b="1">
              <a:solidFill>
                <a:srgbClr val="83AEFB"/>
              </a:solidFill>
              <a:latin typeface="DM Sans"/>
              <a:ea typeface="DM Sans"/>
              <a:cs typeface="DM Sans"/>
              <a:sym typeface="DM Sans"/>
            </a:endParaRPr>
          </a:p>
        </p:txBody>
      </p:sp>
    </p:spTree>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25"/>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Child process</a:t>
            </a:r>
            <a:endParaRPr sz="5333" b="1">
              <a:solidFill>
                <a:schemeClr val="dk1"/>
              </a:solidFill>
              <a:latin typeface="DM Sans"/>
              <a:ea typeface="DM Sans"/>
              <a:cs typeface="DM Sans"/>
              <a:sym typeface="DM Sans"/>
            </a:endParaRPr>
          </a:p>
        </p:txBody>
      </p:sp>
    </p:spTree>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26"/>
          <p:cNvSpPr txBox="1"/>
          <p:nvPr/>
        </p:nvSpPr>
        <p:spPr>
          <a:xfrm>
            <a:off x="610300" y="444567"/>
            <a:ext cx="7383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Un proceso creando otro proceso</a:t>
            </a:r>
            <a:endParaRPr sz="5333" b="1">
              <a:solidFill>
                <a:schemeClr val="dk1"/>
              </a:solidFill>
              <a:latin typeface="DM Sans"/>
              <a:ea typeface="DM Sans"/>
              <a:cs typeface="DM Sans"/>
              <a:sym typeface="DM Sans"/>
            </a:endParaRPr>
          </a:p>
        </p:txBody>
      </p:sp>
      <p:sp>
        <p:nvSpPr>
          <p:cNvPr id="573" name="Google Shape;573;p126"/>
          <p:cNvSpPr txBox="1"/>
          <p:nvPr/>
        </p:nvSpPr>
        <p:spPr>
          <a:xfrm>
            <a:off x="610300" y="2642001"/>
            <a:ext cx="70984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Existen casos en los que un proceso de node necesitará crear otro proceso para poder resolver una función de gran complejidad.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Algunas operaciones requieren mucho procesamiento, como: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Lectura de archivos enormes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Consultas a bases muy complejas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Por lo que, para no bloquear las tareas actuales de, un servidor, por ejemplo, ocupamos separar esa tarea en otro subproceso.</a:t>
            </a:r>
            <a:endParaRPr>
              <a:latin typeface="DM Sans"/>
              <a:ea typeface="DM Sans"/>
              <a:cs typeface="DM Sans"/>
              <a:sym typeface="DM Sans"/>
            </a:endParaRPr>
          </a:p>
        </p:txBody>
      </p:sp>
    </p:spTree>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27"/>
          <p:cNvSpPr txBox="1"/>
          <p:nvPr/>
        </p:nvSpPr>
        <p:spPr>
          <a:xfrm>
            <a:off x="631133" y="688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crear un child process</a:t>
            </a:r>
            <a:endParaRPr sz="5333" b="1">
              <a:solidFill>
                <a:schemeClr val="dk1"/>
              </a:solidFill>
              <a:latin typeface="DM Sans"/>
              <a:ea typeface="DM Sans"/>
              <a:cs typeface="DM Sans"/>
              <a:sym typeface="DM Sans"/>
            </a:endParaRPr>
          </a:p>
        </p:txBody>
      </p:sp>
      <p:sp>
        <p:nvSpPr>
          <p:cNvPr id="579" name="Google Shape;579;p127"/>
          <p:cNvSpPr txBox="1"/>
          <p:nvPr/>
        </p:nvSpPr>
        <p:spPr>
          <a:xfrm>
            <a:off x="631133" y="2136334"/>
            <a:ext cx="39096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Existen diferentes formas para que un proceso de node pueda ejecutar otro proceso, hay cuatro operadores que pueden ser utilizados y manipulados de diferentes formas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En esta clase aprenderemos sobre el método fork() Sin embargo, se te invita a que profundices sobre los diferentes métodos e indagues contextos de aplicación. </a:t>
            </a:r>
            <a:endParaRPr>
              <a:latin typeface="DM Sans"/>
              <a:ea typeface="DM Sans"/>
              <a:cs typeface="DM Sans"/>
              <a:sym typeface="DM Sans"/>
            </a:endParaRPr>
          </a:p>
        </p:txBody>
      </p:sp>
      <p:pic>
        <p:nvPicPr>
          <p:cNvPr id="580" name="Google Shape;580;p127"/>
          <p:cNvPicPr preferRelativeResize="0"/>
          <p:nvPr/>
        </p:nvPicPr>
        <p:blipFill>
          <a:blip r:embed="rId3">
            <a:alphaModFix/>
          </a:blip>
          <a:stretch>
            <a:fillRect/>
          </a:stretch>
        </p:blipFill>
        <p:spPr>
          <a:xfrm>
            <a:off x="4669534" y="1941933"/>
            <a:ext cx="7186501" cy="4042400"/>
          </a:xfrm>
          <a:prstGeom prst="rect">
            <a:avLst/>
          </a:prstGeom>
          <a:noFill/>
          <a:ln>
            <a:noFill/>
          </a:ln>
        </p:spPr>
      </p:pic>
      <p:sp>
        <p:nvSpPr>
          <p:cNvPr id="581" name="Google Shape;581;p127"/>
          <p:cNvSpPr/>
          <p:nvPr/>
        </p:nvSpPr>
        <p:spPr>
          <a:xfrm>
            <a:off x="10100533" y="3620600"/>
            <a:ext cx="363200" cy="332000"/>
          </a:xfrm>
          <a:prstGeom prst="star5">
            <a:avLst>
              <a:gd name="adj" fmla="val 19098"/>
              <a:gd name="hf" fmla="val 105146"/>
              <a:gd name="vf" fmla="val 110557"/>
            </a:avLst>
          </a:prstGeom>
          <a:solidFill>
            <a:schemeClr val="accent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28"/>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7" name="Google Shape;587;p128"/>
          <p:cNvSpPr txBox="1"/>
          <p:nvPr/>
        </p:nvSpPr>
        <p:spPr>
          <a:xfrm>
            <a:off x="6602941" y="3396937"/>
            <a:ext cx="22468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588" name="Google Shape;588;p128"/>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método fork: problema</a:t>
            </a:r>
            <a:endParaRPr sz="4667" b="1">
              <a:solidFill>
                <a:schemeClr val="lt1"/>
              </a:solidFill>
              <a:latin typeface="DM Sans"/>
              <a:ea typeface="DM Sans"/>
              <a:cs typeface="DM Sans"/>
              <a:sym typeface="DM Sans"/>
            </a:endParaRPr>
          </a:p>
        </p:txBody>
      </p:sp>
      <p:sp>
        <p:nvSpPr>
          <p:cNvPr id="589" name="Google Shape;589;p128"/>
          <p:cNvSpPr txBox="1"/>
          <p:nvPr/>
        </p:nvSpPr>
        <p:spPr>
          <a:xfrm>
            <a:off x="1223600" y="2717201"/>
            <a:ext cx="27204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Supongamos que tenemos una operación en nuestro servidor express que consume muchos recursos y demora una fuerte cantidad de tiempo (en este caso, sólo será una suma).</a:t>
            </a:r>
            <a:endParaRPr>
              <a:solidFill>
                <a:srgbClr val="000000"/>
              </a:solidFill>
              <a:latin typeface="DM Sans"/>
              <a:ea typeface="DM Sans"/>
              <a:cs typeface="DM Sans"/>
              <a:sym typeface="DM Sans"/>
            </a:endParaRPr>
          </a:p>
        </p:txBody>
      </p:sp>
      <p:sp>
        <p:nvSpPr>
          <p:cNvPr id="590" name="Google Shape;590;p128"/>
          <p:cNvSpPr txBox="1"/>
          <p:nvPr/>
        </p:nvSpPr>
        <p:spPr>
          <a:xfrm>
            <a:off x="1223600" y="1961868"/>
            <a:ext cx="2888400" cy="98484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Caso de uso de fork</a:t>
            </a:r>
            <a:endParaRPr sz="1867" b="1">
              <a:solidFill>
                <a:srgbClr val="000000"/>
              </a:solidFill>
              <a:latin typeface="DM Sans"/>
              <a:ea typeface="DM Sans"/>
              <a:cs typeface="DM Sans"/>
              <a:sym typeface="DM Sans"/>
            </a:endParaRPr>
          </a:p>
        </p:txBody>
      </p:sp>
      <p:pic>
        <p:nvPicPr>
          <p:cNvPr id="591" name="Google Shape;591;p128"/>
          <p:cNvPicPr preferRelativeResize="0"/>
          <p:nvPr/>
        </p:nvPicPr>
        <p:blipFill>
          <a:blip r:embed="rId3">
            <a:alphaModFix/>
          </a:blip>
          <a:stretch>
            <a:fillRect/>
          </a:stretch>
        </p:blipFill>
        <p:spPr>
          <a:xfrm>
            <a:off x="3997451" y="1803233"/>
            <a:ext cx="7175500" cy="3987800"/>
          </a:xfrm>
          <a:prstGeom prst="rect">
            <a:avLst/>
          </a:prstGeom>
          <a:noFill/>
          <a:ln>
            <a:noFill/>
          </a:ln>
        </p:spPr>
      </p:pic>
      <p:grpSp>
        <p:nvGrpSpPr>
          <p:cNvPr id="592" name="Google Shape;592;p128"/>
          <p:cNvGrpSpPr/>
          <p:nvPr/>
        </p:nvGrpSpPr>
        <p:grpSpPr>
          <a:xfrm>
            <a:off x="151258" y="15"/>
            <a:ext cx="574765" cy="574765"/>
            <a:chOff x="7605951" y="217673"/>
            <a:chExt cx="738900" cy="738900"/>
          </a:xfrm>
        </p:grpSpPr>
        <p:sp>
          <p:nvSpPr>
            <p:cNvPr id="593" name="Google Shape;593;p128"/>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94" name="Google Shape;594;p12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95" name="Google Shape;595;p128"/>
          <p:cNvSpPr txBox="1"/>
          <p:nvPr/>
        </p:nvSpPr>
        <p:spPr>
          <a:xfrm>
            <a:off x="782200" y="1"/>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29"/>
          <p:cNvSpPr/>
          <p:nvPr/>
        </p:nvSpPr>
        <p:spPr>
          <a:xfrm>
            <a:off x="863200" y="1598400"/>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01" name="Google Shape;601;p129"/>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método fork: problema</a:t>
            </a:r>
            <a:endParaRPr sz="4667" b="1">
              <a:solidFill>
                <a:schemeClr val="lt1"/>
              </a:solidFill>
              <a:latin typeface="DM Sans"/>
              <a:ea typeface="DM Sans"/>
              <a:cs typeface="DM Sans"/>
              <a:sym typeface="DM Sans"/>
            </a:endParaRPr>
          </a:p>
        </p:txBody>
      </p:sp>
      <p:sp>
        <p:nvSpPr>
          <p:cNvPr id="602" name="Google Shape;602;p129"/>
          <p:cNvSpPr txBox="1"/>
          <p:nvPr/>
        </p:nvSpPr>
        <p:spPr>
          <a:xfrm>
            <a:off x="7932033" y="3033200"/>
            <a:ext cx="28884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Al llamar al endpoint ‘/suma’, notamos algo horrible! Las operaciones se han bloqueado en todos los demás endpoints si se llaman en paralelo.</a:t>
            </a:r>
            <a:endParaRPr>
              <a:solidFill>
                <a:srgbClr val="000000"/>
              </a:solidFill>
              <a:latin typeface="DM Sans"/>
              <a:ea typeface="DM Sans"/>
              <a:cs typeface="DM Sans"/>
              <a:sym typeface="DM Sans"/>
            </a:endParaRPr>
          </a:p>
        </p:txBody>
      </p:sp>
      <p:sp>
        <p:nvSpPr>
          <p:cNvPr id="603" name="Google Shape;603;p129"/>
          <p:cNvSpPr txBox="1"/>
          <p:nvPr/>
        </p:nvSpPr>
        <p:spPr>
          <a:xfrm>
            <a:off x="7932033" y="2186201"/>
            <a:ext cx="2888400" cy="98484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Comienzan las complicaciones</a:t>
            </a:r>
            <a:endParaRPr sz="1867" b="1">
              <a:solidFill>
                <a:srgbClr val="000000"/>
              </a:solidFill>
              <a:latin typeface="DM Sans"/>
              <a:ea typeface="DM Sans"/>
              <a:cs typeface="DM Sans"/>
              <a:sym typeface="DM Sans"/>
            </a:endParaRPr>
          </a:p>
        </p:txBody>
      </p:sp>
      <p:pic>
        <p:nvPicPr>
          <p:cNvPr id="604" name="Google Shape;604;p129"/>
          <p:cNvPicPr preferRelativeResize="0"/>
          <p:nvPr/>
        </p:nvPicPr>
        <p:blipFill>
          <a:blip r:embed="rId3">
            <a:alphaModFix/>
          </a:blip>
          <a:stretch>
            <a:fillRect/>
          </a:stretch>
        </p:blipFill>
        <p:spPr>
          <a:xfrm>
            <a:off x="1171468" y="2186200"/>
            <a:ext cx="6472265" cy="3221867"/>
          </a:xfrm>
          <a:prstGeom prst="rect">
            <a:avLst/>
          </a:prstGeom>
          <a:noFill/>
          <a:ln>
            <a:noFill/>
          </a:ln>
        </p:spPr>
      </p:pic>
      <p:sp>
        <p:nvSpPr>
          <p:cNvPr id="605" name="Google Shape;605;p129"/>
          <p:cNvSpPr txBox="1"/>
          <p:nvPr/>
        </p:nvSpPr>
        <p:spPr>
          <a:xfrm rot="898">
            <a:off x="1224101" y="4667016"/>
            <a:ext cx="3064000" cy="656421"/>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Mientras “suma” se ejecuta en esta ventana</a:t>
            </a:r>
            <a:endParaRPr sz="1333">
              <a:latin typeface="DM Sans"/>
              <a:ea typeface="DM Sans"/>
              <a:cs typeface="DM Sans"/>
              <a:sym typeface="DM Sans"/>
            </a:endParaRPr>
          </a:p>
        </p:txBody>
      </p:sp>
      <p:sp>
        <p:nvSpPr>
          <p:cNvPr id="606" name="Google Shape;606;p129"/>
          <p:cNvSpPr txBox="1"/>
          <p:nvPr/>
        </p:nvSpPr>
        <p:spPr>
          <a:xfrm>
            <a:off x="4504523" y="4051645"/>
            <a:ext cx="3064000" cy="1271783"/>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Si en otra ventana tratamos de llamar cualquier otro endpoint al mismo tiempo, no se ejecutará hasta que termine la operación ‘suma de la otra ventana</a:t>
            </a:r>
            <a:endParaRPr sz="1333">
              <a:latin typeface="DM Sans"/>
              <a:ea typeface="DM Sans"/>
              <a:cs typeface="DM Sans"/>
              <a:sym typeface="DM Sans"/>
            </a:endParaRPr>
          </a:p>
        </p:txBody>
      </p:sp>
      <p:grpSp>
        <p:nvGrpSpPr>
          <p:cNvPr id="607" name="Google Shape;607;p129"/>
          <p:cNvGrpSpPr/>
          <p:nvPr/>
        </p:nvGrpSpPr>
        <p:grpSpPr>
          <a:xfrm>
            <a:off x="166258" y="135082"/>
            <a:ext cx="574765" cy="574765"/>
            <a:chOff x="7605951" y="217673"/>
            <a:chExt cx="738900" cy="738900"/>
          </a:xfrm>
        </p:grpSpPr>
        <p:sp>
          <p:nvSpPr>
            <p:cNvPr id="608" name="Google Shape;608;p129"/>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09" name="Google Shape;609;p129"/>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10" name="Google Shape;610;p129"/>
          <p:cNvSpPr txBox="1"/>
          <p:nvPr/>
        </p:nvSpPr>
        <p:spPr>
          <a:xfrm>
            <a:off x="797200" y="1350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3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Pensando una solución</a:t>
            </a:r>
            <a:endParaRPr sz="5333" b="1">
              <a:solidFill>
                <a:srgbClr val="EAFF6A"/>
              </a:solidFill>
              <a:latin typeface="DM Sans"/>
              <a:ea typeface="DM Sans"/>
              <a:cs typeface="DM Sans"/>
              <a:sym typeface="DM Sans"/>
            </a:endParaRPr>
          </a:p>
        </p:txBody>
      </p:sp>
      <p:sp>
        <p:nvSpPr>
          <p:cNvPr id="616" name="Google Shape;616;p130"/>
          <p:cNvSpPr txBox="1"/>
          <p:nvPr/>
        </p:nvSpPr>
        <p:spPr>
          <a:xfrm>
            <a:off x="631133" y="1811234"/>
            <a:ext cx="9559200" cy="434935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No podemos simplemente “no hacer la operación”. Debemos buscar la manera de que esta operación se pueda hacer sin bloquear otros endpoints. 🤔</a:t>
            </a:r>
            <a:endParaRPr sz="3333">
              <a:solidFill>
                <a:schemeClr val="lt1"/>
              </a:solidFill>
              <a:latin typeface="DM Sans"/>
              <a:ea typeface="DM Sans"/>
              <a:cs typeface="DM Sans"/>
              <a:sym typeface="DM Sans"/>
            </a:endParaRPr>
          </a:p>
          <a:p>
            <a:pPr>
              <a:buClr>
                <a:srgbClr val="000000"/>
              </a:buClr>
              <a:buSzPts val="2500"/>
            </a:pPr>
            <a:endParaRPr sz="3333">
              <a:solidFill>
                <a:schemeClr val="lt1"/>
              </a:solidFill>
              <a:latin typeface="DM Sans"/>
              <a:ea typeface="DM Sans"/>
              <a:cs typeface="DM Sans"/>
              <a:sym typeface="DM Sans"/>
            </a:endParaRPr>
          </a:p>
          <a:p>
            <a:pPr>
              <a:buClr>
                <a:srgbClr val="000000"/>
              </a:buClr>
              <a:buSzPts val="2500"/>
            </a:pPr>
            <a:r>
              <a:rPr lang="es" sz="3333">
                <a:solidFill>
                  <a:schemeClr val="lt1"/>
                </a:solidFill>
                <a:latin typeface="DM Sans"/>
                <a:ea typeface="DM Sans"/>
                <a:cs typeface="DM Sans"/>
                <a:sym typeface="DM Sans"/>
              </a:rPr>
              <a:t>¿Y si delegamos a un proceso hijo para que sólo se encargue de ese proceso, mientras yo sigo atendiendo solicitudes? Suena bien ¿no?</a:t>
            </a:r>
            <a:endParaRPr sz="3333">
              <a:solidFill>
                <a:schemeClr val="lt1"/>
              </a:solidFill>
              <a:latin typeface="DM Sans"/>
              <a:ea typeface="DM Sans"/>
              <a:cs typeface="DM Sans"/>
              <a:sym typeface="DM Sans"/>
            </a:endParaRPr>
          </a:p>
        </p:txBody>
      </p:sp>
    </p:spTree>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31"/>
          <p:cNvSpPr txBox="1"/>
          <p:nvPr/>
        </p:nvSpPr>
        <p:spPr>
          <a:xfrm>
            <a:off x="610300" y="383434"/>
            <a:ext cx="762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Comenzando a estructurar un forkeo</a:t>
            </a:r>
            <a:endParaRPr sz="5333" b="1">
              <a:solidFill>
                <a:schemeClr val="dk1"/>
              </a:solidFill>
              <a:latin typeface="DM Sans"/>
              <a:ea typeface="DM Sans"/>
              <a:cs typeface="DM Sans"/>
              <a:sym typeface="DM Sans"/>
            </a:endParaRPr>
          </a:p>
        </p:txBody>
      </p:sp>
      <p:sp>
        <p:nvSpPr>
          <p:cNvPr id="622" name="Google Shape;622;p131"/>
          <p:cNvSpPr txBox="1"/>
          <p:nvPr/>
        </p:nvSpPr>
        <p:spPr>
          <a:xfrm>
            <a:off x="610300" y="2107433"/>
            <a:ext cx="6301600" cy="1354176"/>
          </a:xfrm>
          <a:prstGeom prst="rect">
            <a:avLst/>
          </a:prstGeom>
          <a:noFill/>
          <a:ln>
            <a:noFill/>
          </a:ln>
        </p:spPr>
        <p:txBody>
          <a:bodyPr spcFirstLastPara="1" wrap="square" lIns="121900" tIns="121900" rIns="121900" bIns="121900" anchor="t" anchorCtr="0">
            <a:spAutoFit/>
          </a:bodyPr>
          <a:lstStyle/>
          <a:p>
            <a:pPr marL="609585" indent="-419090">
              <a:buClr>
                <a:srgbClr val="000000"/>
              </a:buClr>
              <a:buSzPts val="1350"/>
              <a:buFont typeface="DM Sans"/>
              <a:buAutoNum type="arabicPeriod"/>
            </a:pPr>
            <a:r>
              <a:rPr lang="es">
                <a:latin typeface="DM Sans"/>
                <a:ea typeface="DM Sans"/>
                <a:cs typeface="DM Sans"/>
                <a:sym typeface="DM Sans"/>
              </a:rPr>
              <a:t>Separar la función que está causando problemas en un archivo diferente y reestructurarla para que sólo se ejecute cuando el padre se lo indique (usaremos el process.on(‘message’))</a:t>
            </a:r>
            <a:endParaRPr>
              <a:latin typeface="DM Sans"/>
              <a:ea typeface="DM Sans"/>
              <a:cs typeface="DM Sans"/>
              <a:sym typeface="DM Sans"/>
            </a:endParaRPr>
          </a:p>
        </p:txBody>
      </p:sp>
      <p:pic>
        <p:nvPicPr>
          <p:cNvPr id="623" name="Google Shape;623;p131"/>
          <p:cNvPicPr preferRelativeResize="0"/>
          <p:nvPr/>
        </p:nvPicPr>
        <p:blipFill>
          <a:blip r:embed="rId3">
            <a:alphaModFix/>
          </a:blip>
          <a:stretch>
            <a:fillRect/>
          </a:stretch>
        </p:blipFill>
        <p:spPr>
          <a:xfrm>
            <a:off x="815100" y="3597401"/>
            <a:ext cx="3295251" cy="2386500"/>
          </a:xfrm>
          <a:prstGeom prst="rect">
            <a:avLst/>
          </a:prstGeom>
          <a:noFill/>
          <a:ln>
            <a:noFill/>
          </a:ln>
        </p:spPr>
      </p:pic>
      <p:cxnSp>
        <p:nvCxnSpPr>
          <p:cNvPr id="624" name="Google Shape;624;p131"/>
          <p:cNvCxnSpPr>
            <a:stCxn id="623" idx="3"/>
            <a:endCxn id="625" idx="1"/>
          </p:cNvCxnSpPr>
          <p:nvPr/>
        </p:nvCxnSpPr>
        <p:spPr>
          <a:xfrm>
            <a:off x="4110351" y="4790649"/>
            <a:ext cx="1986000" cy="0"/>
          </a:xfrm>
          <a:prstGeom prst="straightConnector1">
            <a:avLst/>
          </a:prstGeom>
          <a:noFill/>
          <a:ln w="9525" cap="flat" cmpd="sng">
            <a:solidFill>
              <a:schemeClr val="dk2"/>
            </a:solidFill>
            <a:prstDash val="solid"/>
            <a:round/>
            <a:headEnd type="none" w="med" len="med"/>
            <a:tailEnd type="none" w="med" len="med"/>
          </a:ln>
        </p:spPr>
      </p:cxnSp>
      <p:pic>
        <p:nvPicPr>
          <p:cNvPr id="625" name="Google Shape;625;p131"/>
          <p:cNvPicPr preferRelativeResize="0"/>
          <p:nvPr/>
        </p:nvPicPr>
        <p:blipFill>
          <a:blip r:embed="rId4">
            <a:alphaModFix/>
          </a:blip>
          <a:stretch>
            <a:fillRect/>
          </a:stretch>
        </p:blipFill>
        <p:spPr>
          <a:xfrm>
            <a:off x="6096202" y="3597417"/>
            <a:ext cx="4462533" cy="2386500"/>
          </a:xfrm>
          <a:prstGeom prst="rect">
            <a:avLst/>
          </a:prstGeom>
          <a:noFill/>
          <a:ln>
            <a:noFill/>
          </a:ln>
        </p:spPr>
      </p:pic>
      <p:sp>
        <p:nvSpPr>
          <p:cNvPr id="626" name="Google Shape;626;p131"/>
          <p:cNvSpPr txBox="1"/>
          <p:nvPr/>
        </p:nvSpPr>
        <p:spPr>
          <a:xfrm>
            <a:off x="6096000" y="6068833"/>
            <a:ext cx="4135600" cy="492402"/>
          </a:xfrm>
          <a:prstGeom prst="rect">
            <a:avLst/>
          </a:prstGeom>
          <a:noFill/>
          <a:ln>
            <a:noFill/>
          </a:ln>
        </p:spPr>
        <p:txBody>
          <a:bodyPr spcFirstLastPara="1" wrap="square" lIns="121900" tIns="121900" rIns="121900" bIns="121900" anchor="t" anchorCtr="0">
            <a:spAutoFit/>
          </a:bodyPr>
          <a:lstStyle/>
          <a:p>
            <a:r>
              <a:rPr lang="es" sz="1600">
                <a:solidFill>
                  <a:schemeClr val="dk1"/>
                </a:solidFill>
                <a:latin typeface="DM Sans"/>
                <a:ea typeface="DM Sans"/>
                <a:cs typeface="DM Sans"/>
                <a:sym typeface="DM Sans"/>
              </a:rPr>
              <a:t>el return se convierte en process.send</a:t>
            </a:r>
            <a:endParaRPr sz="1600">
              <a:solidFill>
                <a:schemeClr val="dk1"/>
              </a:solidFill>
              <a:latin typeface="DM Sans"/>
              <a:ea typeface="DM Sans"/>
              <a:cs typeface="DM Sans"/>
              <a:sym typeface="DM Sans"/>
            </a:endParaRPr>
          </a:p>
        </p:txBody>
      </p:sp>
      <p:grpSp>
        <p:nvGrpSpPr>
          <p:cNvPr id="627" name="Google Shape;627;p131"/>
          <p:cNvGrpSpPr/>
          <p:nvPr/>
        </p:nvGrpSpPr>
        <p:grpSpPr>
          <a:xfrm>
            <a:off x="151258" y="15"/>
            <a:ext cx="574765" cy="574765"/>
            <a:chOff x="7605951" y="217673"/>
            <a:chExt cx="738900" cy="738900"/>
          </a:xfrm>
        </p:grpSpPr>
        <p:sp>
          <p:nvSpPr>
            <p:cNvPr id="628" name="Google Shape;628;p13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29" name="Google Shape;629;p131"/>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630" name="Google Shape;630;p131"/>
          <p:cNvSpPr txBox="1"/>
          <p:nvPr/>
        </p:nvSpPr>
        <p:spPr>
          <a:xfrm>
            <a:off x="782200" y="1"/>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8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Dynamic import</a:t>
            </a:r>
            <a:endParaRPr sz="5333" b="1">
              <a:solidFill>
                <a:schemeClr val="dk1"/>
              </a:solidFill>
              <a:latin typeface="DM Sans"/>
              <a:ea typeface="DM Sans"/>
              <a:cs typeface="DM Sans"/>
              <a:sym typeface="DM Sans"/>
            </a:endParaRPr>
          </a:p>
        </p:txBody>
      </p:sp>
      <p:sp>
        <p:nvSpPr>
          <p:cNvPr id="768" name="Google Shape;768;p188"/>
          <p:cNvSpPr txBox="1"/>
          <p:nvPr/>
        </p:nvSpPr>
        <p:spPr>
          <a:xfrm>
            <a:off x="631133" y="2544234"/>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Uno de los problemas principales de los imports tradicionales, es que terminamos importando TODOS LOS MÓDULOS, aun cuando no estamos utilizando todos al mismo tiempo.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Con dynamic import, esto cambia.</a:t>
            </a:r>
            <a:endParaRPr>
              <a:latin typeface="DM Sans"/>
              <a:ea typeface="DM Sans"/>
              <a:cs typeface="DM Sans"/>
              <a:sym typeface="DM Sans"/>
            </a:endParaRPr>
          </a:p>
        </p:txBody>
      </p:sp>
      <p:sp>
        <p:nvSpPr>
          <p:cNvPr id="769" name="Google Shape;769;p188"/>
          <p:cNvSpPr txBox="1"/>
          <p:nvPr/>
        </p:nvSpPr>
        <p:spPr>
          <a:xfrm>
            <a:off x="6036767" y="2544234"/>
            <a:ext cx="5112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Dynamic import permite importar </a:t>
            </a:r>
            <a:r>
              <a:rPr lang="es" b="1">
                <a:latin typeface="DM Sans"/>
                <a:ea typeface="DM Sans"/>
                <a:cs typeface="DM Sans"/>
                <a:sym typeface="DM Sans"/>
              </a:rPr>
              <a:t>sólo los módulos</a:t>
            </a:r>
            <a:r>
              <a:rPr lang="es">
                <a:latin typeface="DM Sans"/>
                <a:ea typeface="DM Sans"/>
                <a:cs typeface="DM Sans"/>
                <a:sym typeface="DM Sans"/>
              </a:rPr>
              <a:t> que necesito según una situación particular, lo cual permite optimizar la utilización de recursos, al pedir a la computadora sólo lo que estaré utilizando.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Es utilizado principalmente en códigos que utilizan el patrón de diseño Factory (se abordará más adelante).</a:t>
            </a:r>
            <a:endParaRPr>
              <a:latin typeface="DM Sans"/>
              <a:ea typeface="DM Sans"/>
              <a:cs typeface="DM Sans"/>
              <a:sym typeface="DM Sans"/>
            </a:endParaRPr>
          </a:p>
        </p:txBody>
      </p:sp>
    </p:spTree>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32"/>
          <p:cNvSpPr txBox="1"/>
          <p:nvPr/>
        </p:nvSpPr>
        <p:spPr>
          <a:xfrm>
            <a:off x="627900" y="663034"/>
            <a:ext cx="96420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Volviendo a nuestro app.js</a:t>
            </a:r>
            <a:endParaRPr sz="5333" b="1">
              <a:solidFill>
                <a:schemeClr val="dk1"/>
              </a:solidFill>
              <a:latin typeface="DM Sans"/>
              <a:ea typeface="DM Sans"/>
              <a:cs typeface="DM Sans"/>
              <a:sym typeface="DM Sans"/>
            </a:endParaRPr>
          </a:p>
        </p:txBody>
      </p:sp>
      <p:sp>
        <p:nvSpPr>
          <p:cNvPr id="636" name="Google Shape;636;p132"/>
          <p:cNvSpPr txBox="1"/>
          <p:nvPr/>
        </p:nvSpPr>
        <p:spPr>
          <a:xfrm>
            <a:off x="627900" y="1946700"/>
            <a:ext cx="75760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Comenzamos importando fork:</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No es necesario instalar nada, el módulo “child_process” ya es un proceso nativo. Luego. Reestructuramos nuestro endpoint /suma</a:t>
            </a:r>
            <a:endParaRPr>
              <a:latin typeface="DM Sans"/>
              <a:ea typeface="DM Sans"/>
              <a:cs typeface="DM Sans"/>
              <a:sym typeface="DM Sans"/>
            </a:endParaRPr>
          </a:p>
        </p:txBody>
      </p:sp>
      <p:pic>
        <p:nvPicPr>
          <p:cNvPr id="637" name="Google Shape;637;p132"/>
          <p:cNvPicPr preferRelativeResize="0"/>
          <p:nvPr/>
        </p:nvPicPr>
        <p:blipFill>
          <a:blip r:embed="rId3">
            <a:alphaModFix/>
          </a:blip>
          <a:stretch>
            <a:fillRect/>
          </a:stretch>
        </p:blipFill>
        <p:spPr>
          <a:xfrm>
            <a:off x="4231567" y="2036834"/>
            <a:ext cx="4025900" cy="342900"/>
          </a:xfrm>
          <a:prstGeom prst="rect">
            <a:avLst/>
          </a:prstGeom>
          <a:noFill/>
          <a:ln>
            <a:noFill/>
          </a:ln>
        </p:spPr>
      </p:pic>
      <p:pic>
        <p:nvPicPr>
          <p:cNvPr id="638" name="Google Shape;638;p132"/>
          <p:cNvPicPr preferRelativeResize="0"/>
          <p:nvPr/>
        </p:nvPicPr>
        <p:blipFill>
          <a:blip r:embed="rId4">
            <a:alphaModFix/>
          </a:blip>
          <a:stretch>
            <a:fillRect/>
          </a:stretch>
        </p:blipFill>
        <p:spPr>
          <a:xfrm>
            <a:off x="750667" y="3718800"/>
            <a:ext cx="10840035" cy="1972933"/>
          </a:xfrm>
          <a:prstGeom prst="rect">
            <a:avLst/>
          </a:prstGeom>
          <a:noFill/>
          <a:ln>
            <a:noFill/>
          </a:ln>
        </p:spPr>
      </p:pic>
      <p:grpSp>
        <p:nvGrpSpPr>
          <p:cNvPr id="639" name="Google Shape;639;p132"/>
          <p:cNvGrpSpPr/>
          <p:nvPr/>
        </p:nvGrpSpPr>
        <p:grpSpPr>
          <a:xfrm>
            <a:off x="151258" y="15"/>
            <a:ext cx="574765" cy="574765"/>
            <a:chOff x="7605951" y="217673"/>
            <a:chExt cx="738900" cy="738900"/>
          </a:xfrm>
        </p:grpSpPr>
        <p:sp>
          <p:nvSpPr>
            <p:cNvPr id="640" name="Google Shape;640;p13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41" name="Google Shape;641;p132"/>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642" name="Google Shape;642;p132"/>
          <p:cNvSpPr txBox="1"/>
          <p:nvPr/>
        </p:nvSpPr>
        <p:spPr>
          <a:xfrm>
            <a:off x="782200" y="1"/>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grpSp>
        <p:nvGrpSpPr>
          <p:cNvPr id="647" name="Google Shape;647;p133"/>
          <p:cNvGrpSpPr/>
          <p:nvPr/>
        </p:nvGrpSpPr>
        <p:grpSpPr>
          <a:xfrm>
            <a:off x="2896135" y="1972867"/>
            <a:ext cx="262800" cy="262800"/>
            <a:chOff x="2172088" y="1852650"/>
            <a:chExt cx="197100" cy="197100"/>
          </a:xfrm>
        </p:grpSpPr>
        <p:sp>
          <p:nvSpPr>
            <p:cNvPr id="648" name="Google Shape;648;p133"/>
            <p:cNvSpPr/>
            <p:nvPr/>
          </p:nvSpPr>
          <p:spPr>
            <a:xfrm>
              <a:off x="2172088" y="1852650"/>
              <a:ext cx="197100" cy="197100"/>
            </a:xfrm>
            <a:prstGeom prst="ellipse">
              <a:avLst/>
            </a:prstGeom>
            <a:solidFill>
              <a:srgbClr val="DEFC5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49" name="Google Shape;649;p133"/>
            <p:cNvSpPr/>
            <p:nvPr/>
          </p:nvSpPr>
          <p:spPr>
            <a:xfrm>
              <a:off x="2227138" y="1907700"/>
              <a:ext cx="87000" cy="870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650" name="Google Shape;650;p133"/>
          <p:cNvGrpSpPr/>
          <p:nvPr/>
        </p:nvGrpSpPr>
        <p:grpSpPr>
          <a:xfrm>
            <a:off x="2896135" y="2777033"/>
            <a:ext cx="262800" cy="262800"/>
            <a:chOff x="2172088" y="2455775"/>
            <a:chExt cx="197100" cy="197100"/>
          </a:xfrm>
        </p:grpSpPr>
        <p:sp>
          <p:nvSpPr>
            <p:cNvPr id="651" name="Google Shape;651;p133"/>
            <p:cNvSpPr/>
            <p:nvPr/>
          </p:nvSpPr>
          <p:spPr>
            <a:xfrm>
              <a:off x="2172088" y="2455775"/>
              <a:ext cx="197100" cy="197100"/>
            </a:xfrm>
            <a:prstGeom prst="ellipse">
              <a:avLst/>
            </a:prstGeom>
            <a:solidFill>
              <a:srgbClr val="DEFC5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52" name="Google Shape;652;p133"/>
            <p:cNvSpPr/>
            <p:nvPr/>
          </p:nvSpPr>
          <p:spPr>
            <a:xfrm>
              <a:off x="2227138" y="2510825"/>
              <a:ext cx="87000" cy="870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cxnSp>
        <p:nvCxnSpPr>
          <p:cNvPr id="653" name="Google Shape;653;p133"/>
          <p:cNvCxnSpPr>
            <a:endCxn id="651" idx="0"/>
          </p:cNvCxnSpPr>
          <p:nvPr/>
        </p:nvCxnSpPr>
        <p:spPr>
          <a:xfrm>
            <a:off x="3027535" y="2235833"/>
            <a:ext cx="0" cy="541200"/>
          </a:xfrm>
          <a:prstGeom prst="straightConnector1">
            <a:avLst/>
          </a:prstGeom>
          <a:noFill/>
          <a:ln w="9525" cap="flat" cmpd="sng">
            <a:solidFill>
              <a:srgbClr val="DEFC52"/>
            </a:solidFill>
            <a:prstDash val="solid"/>
            <a:round/>
            <a:headEnd type="none" w="sm" len="sm"/>
            <a:tailEnd type="none" w="sm" len="sm"/>
          </a:ln>
        </p:spPr>
      </p:cxnSp>
      <p:sp>
        <p:nvSpPr>
          <p:cNvPr id="654" name="Google Shape;654;p133"/>
          <p:cNvSpPr txBox="1"/>
          <p:nvPr/>
        </p:nvSpPr>
        <p:spPr>
          <a:xfrm>
            <a:off x="668600" y="5450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Recapitulando…</a:t>
            </a:r>
            <a:endParaRPr sz="5333" b="1">
              <a:solidFill>
                <a:schemeClr val="dk1"/>
              </a:solidFill>
              <a:latin typeface="DM Sans"/>
              <a:ea typeface="DM Sans"/>
              <a:cs typeface="DM Sans"/>
              <a:sym typeface="DM Sans"/>
            </a:endParaRPr>
          </a:p>
        </p:txBody>
      </p:sp>
      <p:sp>
        <p:nvSpPr>
          <p:cNvPr id="655" name="Google Shape;655;p133"/>
          <p:cNvSpPr txBox="1"/>
          <p:nvPr/>
        </p:nvSpPr>
        <p:spPr>
          <a:xfrm>
            <a:off x="3587447" y="1811218"/>
            <a:ext cx="57084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solidFill>
                  <a:schemeClr val="dk1"/>
                </a:solidFill>
                <a:latin typeface="DM Sans"/>
                <a:ea typeface="DM Sans"/>
                <a:cs typeface="DM Sans"/>
                <a:sym typeface="DM Sans"/>
              </a:rPr>
              <a:t>El padre realiza un </a:t>
            </a:r>
            <a:r>
              <a:rPr lang="es" b="1">
                <a:solidFill>
                  <a:schemeClr val="dk1"/>
                </a:solidFill>
                <a:latin typeface="DM Sans"/>
                <a:ea typeface="DM Sans"/>
                <a:cs typeface="DM Sans"/>
                <a:sym typeface="DM Sans"/>
              </a:rPr>
              <a:t>fork </a:t>
            </a:r>
            <a:r>
              <a:rPr lang="es">
                <a:solidFill>
                  <a:schemeClr val="dk1"/>
                </a:solidFill>
                <a:latin typeface="DM Sans"/>
                <a:ea typeface="DM Sans"/>
                <a:cs typeface="DM Sans"/>
                <a:sym typeface="DM Sans"/>
              </a:rPr>
              <a:t>al proceso hijo.</a:t>
            </a:r>
            <a:endParaRPr>
              <a:solidFill>
                <a:schemeClr val="dk1"/>
              </a:solidFill>
              <a:latin typeface="DM Sans"/>
              <a:ea typeface="DM Sans"/>
              <a:cs typeface="DM Sans"/>
              <a:sym typeface="DM Sans"/>
            </a:endParaRPr>
          </a:p>
        </p:txBody>
      </p:sp>
      <p:sp>
        <p:nvSpPr>
          <p:cNvPr id="656" name="Google Shape;656;p133"/>
          <p:cNvSpPr txBox="1"/>
          <p:nvPr/>
        </p:nvSpPr>
        <p:spPr>
          <a:xfrm>
            <a:off x="3587447" y="2615385"/>
            <a:ext cx="57084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solidFill>
                  <a:schemeClr val="dk1"/>
                </a:solidFill>
                <a:latin typeface="DM Sans"/>
                <a:ea typeface="DM Sans"/>
                <a:cs typeface="DM Sans"/>
                <a:sym typeface="DM Sans"/>
              </a:rPr>
              <a:t>El padre </a:t>
            </a:r>
            <a:r>
              <a:rPr lang="es" b="1">
                <a:solidFill>
                  <a:schemeClr val="dk1"/>
                </a:solidFill>
                <a:latin typeface="DM Sans"/>
                <a:ea typeface="DM Sans"/>
                <a:cs typeface="DM Sans"/>
                <a:sym typeface="DM Sans"/>
              </a:rPr>
              <a:t>envía un mensaje</a:t>
            </a:r>
            <a:r>
              <a:rPr lang="es">
                <a:solidFill>
                  <a:schemeClr val="dk1"/>
                </a:solidFill>
                <a:latin typeface="DM Sans"/>
                <a:ea typeface="DM Sans"/>
                <a:cs typeface="DM Sans"/>
                <a:sym typeface="DM Sans"/>
              </a:rPr>
              <a:t> al proceso hijo</a:t>
            </a:r>
            <a:endParaRPr>
              <a:solidFill>
                <a:schemeClr val="dk1"/>
              </a:solidFill>
              <a:latin typeface="DM Sans"/>
              <a:ea typeface="DM Sans"/>
              <a:cs typeface="DM Sans"/>
              <a:sym typeface="DM Sans"/>
            </a:endParaRPr>
          </a:p>
        </p:txBody>
      </p:sp>
      <p:grpSp>
        <p:nvGrpSpPr>
          <p:cNvPr id="657" name="Google Shape;657;p133"/>
          <p:cNvGrpSpPr/>
          <p:nvPr/>
        </p:nvGrpSpPr>
        <p:grpSpPr>
          <a:xfrm>
            <a:off x="2896135" y="3612467"/>
            <a:ext cx="262800" cy="262800"/>
            <a:chOff x="2172088" y="3058775"/>
            <a:chExt cx="197100" cy="197100"/>
          </a:xfrm>
        </p:grpSpPr>
        <p:sp>
          <p:nvSpPr>
            <p:cNvPr id="658" name="Google Shape;658;p133"/>
            <p:cNvSpPr/>
            <p:nvPr/>
          </p:nvSpPr>
          <p:spPr>
            <a:xfrm>
              <a:off x="2172088" y="3058775"/>
              <a:ext cx="197100" cy="197100"/>
            </a:xfrm>
            <a:prstGeom prst="ellipse">
              <a:avLst/>
            </a:prstGeom>
            <a:solidFill>
              <a:srgbClr val="DEFC5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59" name="Google Shape;659;p133"/>
            <p:cNvSpPr/>
            <p:nvPr/>
          </p:nvSpPr>
          <p:spPr>
            <a:xfrm>
              <a:off x="2227138" y="3113825"/>
              <a:ext cx="87000" cy="870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cxnSp>
        <p:nvCxnSpPr>
          <p:cNvPr id="660" name="Google Shape;660;p133"/>
          <p:cNvCxnSpPr>
            <a:endCxn id="658" idx="0"/>
          </p:cNvCxnSpPr>
          <p:nvPr/>
        </p:nvCxnSpPr>
        <p:spPr>
          <a:xfrm>
            <a:off x="3027535" y="3071267"/>
            <a:ext cx="0" cy="541200"/>
          </a:xfrm>
          <a:prstGeom prst="straightConnector1">
            <a:avLst/>
          </a:prstGeom>
          <a:noFill/>
          <a:ln w="9525" cap="flat" cmpd="sng">
            <a:solidFill>
              <a:srgbClr val="DEFC52"/>
            </a:solidFill>
            <a:prstDash val="solid"/>
            <a:round/>
            <a:headEnd type="none" w="sm" len="sm"/>
            <a:tailEnd type="none" w="sm" len="sm"/>
          </a:ln>
        </p:spPr>
      </p:cxnSp>
      <p:grpSp>
        <p:nvGrpSpPr>
          <p:cNvPr id="661" name="Google Shape;661;p133"/>
          <p:cNvGrpSpPr/>
          <p:nvPr/>
        </p:nvGrpSpPr>
        <p:grpSpPr>
          <a:xfrm>
            <a:off x="2896135" y="4625300"/>
            <a:ext cx="262800" cy="262800"/>
            <a:chOff x="2172088" y="3661775"/>
            <a:chExt cx="197100" cy="197100"/>
          </a:xfrm>
        </p:grpSpPr>
        <p:sp>
          <p:nvSpPr>
            <p:cNvPr id="662" name="Google Shape;662;p133"/>
            <p:cNvSpPr/>
            <p:nvPr/>
          </p:nvSpPr>
          <p:spPr>
            <a:xfrm>
              <a:off x="2172088" y="3661775"/>
              <a:ext cx="197100" cy="197100"/>
            </a:xfrm>
            <a:prstGeom prst="ellipse">
              <a:avLst/>
            </a:prstGeom>
            <a:solidFill>
              <a:srgbClr val="DEFC5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63" name="Google Shape;663;p133"/>
            <p:cNvSpPr/>
            <p:nvPr/>
          </p:nvSpPr>
          <p:spPr>
            <a:xfrm>
              <a:off x="2227138" y="3716825"/>
              <a:ext cx="87000" cy="870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cxnSp>
        <p:nvCxnSpPr>
          <p:cNvPr id="664" name="Google Shape;664;p133"/>
          <p:cNvCxnSpPr>
            <a:stCxn id="659" idx="4"/>
            <a:endCxn id="662" idx="0"/>
          </p:cNvCxnSpPr>
          <p:nvPr/>
        </p:nvCxnSpPr>
        <p:spPr>
          <a:xfrm>
            <a:off x="3027535" y="3801867"/>
            <a:ext cx="0" cy="823600"/>
          </a:xfrm>
          <a:prstGeom prst="straightConnector1">
            <a:avLst/>
          </a:prstGeom>
          <a:noFill/>
          <a:ln w="9525" cap="flat" cmpd="sng">
            <a:solidFill>
              <a:srgbClr val="DEFC52"/>
            </a:solidFill>
            <a:prstDash val="solid"/>
            <a:round/>
            <a:headEnd type="none" w="sm" len="sm"/>
            <a:tailEnd type="none" w="sm" len="sm"/>
          </a:ln>
        </p:spPr>
      </p:cxnSp>
      <p:sp>
        <p:nvSpPr>
          <p:cNvPr id="665" name="Google Shape;665;p133"/>
          <p:cNvSpPr txBox="1"/>
          <p:nvPr/>
        </p:nvSpPr>
        <p:spPr>
          <a:xfrm>
            <a:off x="3587447" y="3482251"/>
            <a:ext cx="57084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solidFill>
                  <a:schemeClr val="dk1"/>
                </a:solidFill>
                <a:latin typeface="DM Sans"/>
                <a:ea typeface="DM Sans"/>
                <a:cs typeface="DM Sans"/>
                <a:sym typeface="DM Sans"/>
              </a:rPr>
              <a:t>El proceso hijo </a:t>
            </a:r>
            <a:r>
              <a:rPr lang="es" b="1">
                <a:solidFill>
                  <a:schemeClr val="dk1"/>
                </a:solidFill>
                <a:latin typeface="DM Sans"/>
                <a:ea typeface="DM Sans"/>
                <a:cs typeface="DM Sans"/>
                <a:sym typeface="DM Sans"/>
              </a:rPr>
              <a:t>tiene su propio listener</a:t>
            </a:r>
            <a:r>
              <a:rPr lang="es">
                <a:solidFill>
                  <a:schemeClr val="dk1"/>
                </a:solidFill>
                <a:latin typeface="DM Sans"/>
                <a:ea typeface="DM Sans"/>
                <a:cs typeface="DM Sans"/>
                <a:sym typeface="DM Sans"/>
              </a:rPr>
              <a:t>, al recibir el mensaje del padre, entiende que tiene que comenzar con su cálculo.</a:t>
            </a:r>
            <a:endParaRPr>
              <a:solidFill>
                <a:schemeClr val="dk1"/>
              </a:solidFill>
              <a:latin typeface="DM Sans"/>
              <a:ea typeface="DM Sans"/>
              <a:cs typeface="DM Sans"/>
              <a:sym typeface="DM Sans"/>
            </a:endParaRPr>
          </a:p>
        </p:txBody>
      </p:sp>
      <p:sp>
        <p:nvSpPr>
          <p:cNvPr id="666" name="Google Shape;666;p133"/>
          <p:cNvSpPr txBox="1"/>
          <p:nvPr/>
        </p:nvSpPr>
        <p:spPr>
          <a:xfrm>
            <a:off x="3530513" y="4495085"/>
            <a:ext cx="57084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solidFill>
                  <a:schemeClr val="dk1"/>
                </a:solidFill>
                <a:latin typeface="DM Sans"/>
                <a:ea typeface="DM Sans"/>
                <a:cs typeface="DM Sans"/>
                <a:sym typeface="DM Sans"/>
              </a:rPr>
              <a:t>Una vez que el hijo termina de calcular, le </a:t>
            </a:r>
            <a:r>
              <a:rPr lang="es" b="1">
                <a:solidFill>
                  <a:schemeClr val="dk1"/>
                </a:solidFill>
                <a:latin typeface="DM Sans"/>
                <a:ea typeface="DM Sans"/>
                <a:cs typeface="DM Sans"/>
                <a:sym typeface="DM Sans"/>
              </a:rPr>
              <a:t>reenvía un mensaje</a:t>
            </a:r>
            <a:r>
              <a:rPr lang="es">
                <a:solidFill>
                  <a:schemeClr val="dk1"/>
                </a:solidFill>
                <a:latin typeface="DM Sans"/>
                <a:ea typeface="DM Sans"/>
                <a:cs typeface="DM Sans"/>
                <a:sym typeface="DM Sans"/>
              </a:rPr>
              <a:t> al padre, donde el contenido del mensaje será el resultado.</a:t>
            </a:r>
            <a:endParaRPr>
              <a:solidFill>
                <a:schemeClr val="dk1"/>
              </a:solidFill>
              <a:latin typeface="DM Sans"/>
              <a:ea typeface="DM Sans"/>
              <a:cs typeface="DM Sans"/>
              <a:sym typeface="DM Sans"/>
            </a:endParaRPr>
          </a:p>
        </p:txBody>
      </p:sp>
      <p:grpSp>
        <p:nvGrpSpPr>
          <p:cNvPr id="667" name="Google Shape;667;p133"/>
          <p:cNvGrpSpPr/>
          <p:nvPr/>
        </p:nvGrpSpPr>
        <p:grpSpPr>
          <a:xfrm>
            <a:off x="2896135" y="5900933"/>
            <a:ext cx="262800" cy="262800"/>
            <a:chOff x="2172088" y="3661775"/>
            <a:chExt cx="197100" cy="197100"/>
          </a:xfrm>
        </p:grpSpPr>
        <p:sp>
          <p:nvSpPr>
            <p:cNvPr id="668" name="Google Shape;668;p133"/>
            <p:cNvSpPr/>
            <p:nvPr/>
          </p:nvSpPr>
          <p:spPr>
            <a:xfrm>
              <a:off x="2172088" y="3661775"/>
              <a:ext cx="197100" cy="197100"/>
            </a:xfrm>
            <a:prstGeom prst="ellipse">
              <a:avLst/>
            </a:prstGeom>
            <a:solidFill>
              <a:srgbClr val="DEFC5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69" name="Google Shape;669;p133"/>
            <p:cNvSpPr/>
            <p:nvPr/>
          </p:nvSpPr>
          <p:spPr>
            <a:xfrm>
              <a:off x="2227138" y="3716825"/>
              <a:ext cx="87000" cy="870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cxnSp>
        <p:nvCxnSpPr>
          <p:cNvPr id="670" name="Google Shape;670;p133"/>
          <p:cNvCxnSpPr>
            <a:endCxn id="669" idx="0"/>
          </p:cNvCxnSpPr>
          <p:nvPr/>
        </p:nvCxnSpPr>
        <p:spPr>
          <a:xfrm>
            <a:off x="3027535" y="4820733"/>
            <a:ext cx="0" cy="1153600"/>
          </a:xfrm>
          <a:prstGeom prst="straightConnector1">
            <a:avLst/>
          </a:prstGeom>
          <a:noFill/>
          <a:ln w="9525" cap="flat" cmpd="sng">
            <a:solidFill>
              <a:srgbClr val="DEFC52"/>
            </a:solidFill>
            <a:prstDash val="solid"/>
            <a:round/>
            <a:headEnd type="none" w="sm" len="sm"/>
            <a:tailEnd type="none" w="sm" len="sm"/>
          </a:ln>
        </p:spPr>
      </p:cxnSp>
      <p:sp>
        <p:nvSpPr>
          <p:cNvPr id="671" name="Google Shape;671;p133"/>
          <p:cNvSpPr txBox="1"/>
          <p:nvPr/>
        </p:nvSpPr>
        <p:spPr>
          <a:xfrm>
            <a:off x="3477613" y="5770718"/>
            <a:ext cx="57084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solidFill>
                  <a:schemeClr val="dk1"/>
                </a:solidFill>
                <a:latin typeface="DM Sans"/>
                <a:ea typeface="DM Sans"/>
                <a:cs typeface="DM Sans"/>
                <a:sym typeface="DM Sans"/>
              </a:rPr>
              <a:t>Ese resultado se envía al cliente.</a:t>
            </a:r>
            <a:endParaRPr>
              <a:solidFill>
                <a:schemeClr val="dk1"/>
              </a:solidFill>
              <a:latin typeface="DM Sans"/>
              <a:ea typeface="DM Sans"/>
              <a:cs typeface="DM Sans"/>
              <a:sym typeface="DM Sans"/>
            </a:endParaRPr>
          </a:p>
        </p:txBody>
      </p:sp>
    </p:spTree>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grpSp>
        <p:nvGrpSpPr>
          <p:cNvPr id="676" name="Google Shape;676;p134"/>
          <p:cNvGrpSpPr/>
          <p:nvPr/>
        </p:nvGrpSpPr>
        <p:grpSpPr>
          <a:xfrm>
            <a:off x="5603408" y="1325564"/>
            <a:ext cx="985200" cy="985200"/>
            <a:chOff x="974706" y="2467173"/>
            <a:chExt cx="738900" cy="738900"/>
          </a:xfrm>
        </p:grpSpPr>
        <p:sp>
          <p:nvSpPr>
            <p:cNvPr id="677" name="Google Shape;677;p134"/>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78" name="Google Shape;678;p13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79" name="Google Shape;679;p134"/>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Cálculo bloqueante con contador</a:t>
            </a:r>
            <a:endParaRPr sz="5333" b="1">
              <a:solidFill>
                <a:schemeClr val="dk1"/>
              </a:solidFill>
              <a:highlight>
                <a:srgbClr val="EAFF6A"/>
              </a:highlight>
              <a:latin typeface="DM Sans"/>
              <a:ea typeface="DM Sans"/>
              <a:cs typeface="DM Sans"/>
              <a:sym typeface="DM Sans"/>
            </a:endParaRPr>
          </a:p>
        </p:txBody>
      </p:sp>
      <p:sp>
        <p:nvSpPr>
          <p:cNvPr id="680" name="Google Shape;680;p134"/>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 min</a:t>
            </a:r>
            <a:endParaRPr sz="2667" b="1">
              <a:solidFill>
                <a:srgbClr val="83AEFB"/>
              </a:solidFill>
              <a:latin typeface="DM Sans"/>
              <a:ea typeface="DM Sans"/>
              <a:cs typeface="DM Sans"/>
              <a:sym typeface="DM Sans"/>
            </a:endParaRPr>
          </a:p>
        </p:txBody>
      </p:sp>
    </p:spTree>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grpSp>
        <p:nvGrpSpPr>
          <p:cNvPr id="685" name="Google Shape;685;p135"/>
          <p:cNvGrpSpPr/>
          <p:nvPr/>
        </p:nvGrpSpPr>
        <p:grpSpPr>
          <a:xfrm>
            <a:off x="609796" y="624398"/>
            <a:ext cx="574765" cy="574765"/>
            <a:chOff x="974706" y="2467173"/>
            <a:chExt cx="738900" cy="738900"/>
          </a:xfrm>
        </p:grpSpPr>
        <p:sp>
          <p:nvSpPr>
            <p:cNvPr id="686" name="Google Shape;686;p135"/>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87" name="Google Shape;687;p13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88" name="Google Shape;688;p135"/>
          <p:cNvSpPr txBox="1"/>
          <p:nvPr/>
        </p:nvSpPr>
        <p:spPr>
          <a:xfrm>
            <a:off x="668600" y="1442334"/>
            <a:ext cx="66496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Cálculo bloqueante con contador</a:t>
            </a:r>
            <a:endParaRPr sz="4667" b="1">
              <a:solidFill>
                <a:schemeClr val="dk1"/>
              </a:solidFill>
              <a:latin typeface="DM Sans"/>
              <a:ea typeface="DM Sans"/>
              <a:cs typeface="DM Sans"/>
              <a:sym typeface="DM Sans"/>
            </a:endParaRPr>
          </a:p>
        </p:txBody>
      </p:sp>
      <p:pic>
        <p:nvPicPr>
          <p:cNvPr id="689" name="Google Shape;689;p135"/>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90" name="Google Shape;690;p135"/>
          <p:cNvSpPr txBox="1"/>
          <p:nvPr/>
        </p:nvSpPr>
        <p:spPr>
          <a:xfrm>
            <a:off x="668600" y="2981518"/>
            <a:ext cx="6649600" cy="2390037"/>
          </a:xfrm>
          <a:prstGeom prst="rect">
            <a:avLst/>
          </a:prstGeom>
          <a:noFill/>
          <a:ln>
            <a:noFill/>
          </a:ln>
        </p:spPr>
        <p:txBody>
          <a:bodyPr spcFirstLastPara="1" wrap="square" lIns="121900" tIns="121900" rIns="121900" bIns="121900" anchor="t" anchorCtr="0">
            <a:spAutoFit/>
          </a:bodyPr>
          <a:lstStyle/>
          <a:p>
            <a:pPr>
              <a:lnSpc>
                <a:spcPct val="115000"/>
              </a:lnSpc>
            </a:pPr>
            <a:r>
              <a:rPr lang="es" sz="1733">
                <a:highlight>
                  <a:srgbClr val="FFFFFF"/>
                </a:highlight>
                <a:latin typeface="DM Sans"/>
                <a:ea typeface="DM Sans"/>
                <a:cs typeface="DM Sans"/>
                <a:sym typeface="DM Sans"/>
              </a:rPr>
              <a:t>Realizar un servidor en express que contenga una ruta raíz '/' donde se represente la cantidad de visitas totales a este endpoint</a:t>
            </a:r>
            <a:endParaRPr sz="1733">
              <a:highlight>
                <a:srgbClr val="FFFFFF"/>
              </a:highlight>
              <a:latin typeface="DM Sans"/>
              <a:ea typeface="DM Sans"/>
              <a:cs typeface="DM Sans"/>
              <a:sym typeface="DM Sans"/>
            </a:endParaRPr>
          </a:p>
          <a:p>
            <a:pPr>
              <a:lnSpc>
                <a:spcPct val="115000"/>
              </a:lnSpc>
              <a:spcBef>
                <a:spcPts val="1333"/>
              </a:spcBef>
            </a:pPr>
            <a:r>
              <a:rPr lang="es" sz="1733">
                <a:highlight>
                  <a:srgbClr val="FFFFFF"/>
                </a:highlight>
                <a:latin typeface="DM Sans"/>
                <a:ea typeface="DM Sans"/>
                <a:cs typeface="DM Sans"/>
                <a:sym typeface="DM Sans"/>
              </a:rPr>
              <a:t>Se implementará otra ruta '/calculo-bloq', que permita realizar una suma incremental de los números del 0 al 100000 con el siguiente algoritmo.</a:t>
            </a:r>
            <a:endParaRPr sz="1733">
              <a:highlight>
                <a:srgbClr val="FFFFFF"/>
              </a:highlight>
              <a:latin typeface="DM Sans"/>
              <a:ea typeface="DM Sans"/>
              <a:cs typeface="DM Sans"/>
              <a:sym typeface="DM Sans"/>
            </a:endParaRPr>
          </a:p>
          <a:p>
            <a:pPr>
              <a:spcBef>
                <a:spcPts val="1333"/>
              </a:spcBef>
              <a:buClr>
                <a:srgbClr val="000000"/>
              </a:buClr>
              <a:buSzPts val="1350"/>
            </a:pPr>
            <a:endParaRPr>
              <a:latin typeface="DM Sans"/>
              <a:ea typeface="DM Sans"/>
              <a:cs typeface="DM Sans"/>
              <a:sym typeface="DM Sans"/>
            </a:endParaRPr>
          </a:p>
        </p:txBody>
      </p:sp>
      <p:sp>
        <p:nvSpPr>
          <p:cNvPr id="691" name="Google Shape;691;p135"/>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pic>
        <p:nvPicPr>
          <p:cNvPr id="692" name="Google Shape;692;p135"/>
          <p:cNvPicPr preferRelativeResize="0"/>
          <p:nvPr/>
        </p:nvPicPr>
        <p:blipFill>
          <a:blip r:embed="rId5">
            <a:alphaModFix/>
          </a:blip>
          <a:stretch>
            <a:fillRect/>
          </a:stretch>
        </p:blipFill>
        <p:spPr>
          <a:xfrm>
            <a:off x="7675501" y="3171066"/>
            <a:ext cx="3099633" cy="1718033"/>
          </a:xfrm>
          <a:prstGeom prst="rect">
            <a:avLst/>
          </a:prstGeom>
          <a:noFill/>
          <a:ln w="19050" cap="flat" cmpd="sng">
            <a:solidFill>
              <a:srgbClr val="595959"/>
            </a:solidFill>
            <a:prstDash val="solid"/>
            <a:round/>
            <a:headEnd type="none" w="sm" len="sm"/>
            <a:tailEnd type="none" w="sm" len="sm"/>
          </a:ln>
        </p:spPr>
      </p:pic>
    </p:spTree>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pSp>
        <p:nvGrpSpPr>
          <p:cNvPr id="697" name="Google Shape;697;p136"/>
          <p:cNvGrpSpPr/>
          <p:nvPr/>
        </p:nvGrpSpPr>
        <p:grpSpPr>
          <a:xfrm>
            <a:off x="609796" y="624398"/>
            <a:ext cx="574765" cy="574765"/>
            <a:chOff x="974706" y="2467173"/>
            <a:chExt cx="738900" cy="738900"/>
          </a:xfrm>
        </p:grpSpPr>
        <p:sp>
          <p:nvSpPr>
            <p:cNvPr id="698" name="Google Shape;698;p13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99" name="Google Shape;699;p13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0" name="Google Shape;700;p136"/>
          <p:cNvSpPr txBox="1"/>
          <p:nvPr/>
        </p:nvSpPr>
        <p:spPr>
          <a:xfrm>
            <a:off x="668600" y="1442334"/>
            <a:ext cx="66496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Cálculo bloqueante con contador</a:t>
            </a:r>
            <a:endParaRPr sz="4667" b="1">
              <a:solidFill>
                <a:schemeClr val="dk1"/>
              </a:solidFill>
              <a:latin typeface="DM Sans"/>
              <a:ea typeface="DM Sans"/>
              <a:cs typeface="DM Sans"/>
              <a:sym typeface="DM Sans"/>
            </a:endParaRPr>
          </a:p>
        </p:txBody>
      </p:sp>
      <p:pic>
        <p:nvPicPr>
          <p:cNvPr id="701" name="Google Shape;701;p136"/>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02" name="Google Shape;702;p136"/>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
        <p:nvSpPr>
          <p:cNvPr id="703" name="Google Shape;703;p136"/>
          <p:cNvSpPr txBox="1"/>
          <p:nvPr/>
        </p:nvSpPr>
        <p:spPr>
          <a:xfrm>
            <a:off x="847933" y="3129600"/>
            <a:ext cx="8832800" cy="24492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1100"/>
            </a:pPr>
            <a:r>
              <a:rPr lang="es" sz="1733">
                <a:solidFill>
                  <a:srgbClr val="000000"/>
                </a:solidFill>
                <a:highlight>
                  <a:srgbClr val="FFFFFF"/>
                </a:highlight>
                <a:latin typeface="DM Sans"/>
                <a:ea typeface="DM Sans"/>
                <a:cs typeface="DM Sans"/>
                <a:sym typeface="DM Sans"/>
              </a:rPr>
              <a:t>Comprobar que al alcanzar esta ruta en una pestaña del navegador, el proceso queda en espera del resultado. Constatar que durante dicha espera, la ruta de visitas no responde hasta terminar este proceso.</a:t>
            </a:r>
            <a:endParaRPr sz="1733">
              <a:solidFill>
                <a:srgbClr val="000000"/>
              </a:solidFill>
              <a:highlight>
                <a:srgbClr val="FFFFFF"/>
              </a:highlight>
              <a:latin typeface="DM Sans"/>
              <a:ea typeface="DM Sans"/>
              <a:cs typeface="DM Sans"/>
              <a:sym typeface="DM Sans"/>
            </a:endParaRPr>
          </a:p>
          <a:p>
            <a:pPr>
              <a:lnSpc>
                <a:spcPct val="115000"/>
              </a:lnSpc>
              <a:spcBef>
                <a:spcPts val="1333"/>
              </a:spcBef>
              <a:spcAft>
                <a:spcPts val="1333"/>
              </a:spcAft>
              <a:buClr>
                <a:srgbClr val="000000"/>
              </a:buClr>
              <a:buSzPts val="1100"/>
            </a:pPr>
            <a:r>
              <a:rPr lang="es" sz="1733">
                <a:solidFill>
                  <a:srgbClr val="000000"/>
                </a:solidFill>
                <a:highlight>
                  <a:srgbClr val="FFFFFF"/>
                </a:highlight>
                <a:latin typeface="DM Sans"/>
                <a:ea typeface="DM Sans"/>
                <a:cs typeface="DM Sans"/>
                <a:sym typeface="DM Sans"/>
              </a:rPr>
              <a:t>Luego crear la ruta '/calculo-nobloq' que hará dicho cálculo forkeando el algoritmo en un child_process, comprobando ahora que el request a esta ruta no bloquee la ruta de visitas. </a:t>
            </a:r>
            <a:endParaRPr sz="1733">
              <a:highlight>
                <a:srgbClr val="FFFFFF"/>
              </a:highlight>
              <a:latin typeface="DM Sans"/>
              <a:ea typeface="DM Sans"/>
              <a:cs typeface="DM Sans"/>
              <a:sym typeface="DM Sans"/>
            </a:endParaRPr>
          </a:p>
        </p:txBody>
      </p:sp>
    </p:spTree>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98"/>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18" name="Google Shape;318;p98"/>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19" name="Google Shape;319;p98"/>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20" name="Google Shape;320;p98"/>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21" name="Google Shape;321;p98"/>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24</a:t>
            </a:r>
            <a:endParaRPr sz="2133">
              <a:solidFill>
                <a:schemeClr val="lt1"/>
              </a:solidFill>
              <a:latin typeface="DM Sans"/>
              <a:ea typeface="DM Sans"/>
              <a:cs typeface="DM Sans"/>
              <a:sym typeface="DM Sans"/>
            </a:endParaRPr>
          </a:p>
        </p:txBody>
      </p:sp>
      <p:cxnSp>
        <p:nvCxnSpPr>
          <p:cNvPr id="322" name="Google Shape;322;p98"/>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3" name="Google Shape;323;p98"/>
          <p:cNvSpPr txBox="1"/>
          <p:nvPr/>
        </p:nvSpPr>
        <p:spPr>
          <a:xfrm>
            <a:off x="1864217" y="2422033"/>
            <a:ext cx="27232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dirty="0">
                <a:solidFill>
                  <a:srgbClr val="999999"/>
                </a:solidFill>
                <a:latin typeface="DM Sans"/>
                <a:ea typeface="DM Sans"/>
                <a:cs typeface="DM Sans"/>
                <a:sym typeface="DM Sans"/>
              </a:rPr>
              <a:t>Proceso principal del servidor + Global &amp; Child process</a:t>
            </a:r>
            <a:endParaRPr sz="2000" b="1" dirty="0">
              <a:solidFill>
                <a:srgbClr val="999999"/>
              </a:solidFill>
              <a:latin typeface="DM Sans"/>
              <a:ea typeface="DM Sans"/>
              <a:cs typeface="DM Sans"/>
              <a:sym typeface="DM Sans"/>
            </a:endParaRPr>
          </a:p>
        </p:txBody>
      </p:sp>
      <p:sp>
        <p:nvSpPr>
          <p:cNvPr id="324" name="Google Shape;324;p98"/>
          <p:cNvSpPr txBox="1"/>
          <p:nvPr/>
        </p:nvSpPr>
        <p:spPr>
          <a:xfrm>
            <a:off x="4890684" y="18208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25</a:t>
            </a:r>
            <a:endParaRPr sz="2133" b="1">
              <a:solidFill>
                <a:srgbClr val="FFFFFF"/>
              </a:solidFill>
              <a:latin typeface="DM Sans"/>
              <a:ea typeface="DM Sans"/>
              <a:cs typeface="DM Sans"/>
              <a:sym typeface="DM Sans"/>
            </a:endParaRPr>
          </a:p>
        </p:txBody>
      </p:sp>
      <p:cxnSp>
        <p:nvCxnSpPr>
          <p:cNvPr id="325" name="Google Shape;325;p98"/>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26" name="Google Shape;326;p98"/>
          <p:cNvSpPr txBox="1"/>
          <p:nvPr/>
        </p:nvSpPr>
        <p:spPr>
          <a:xfrm>
            <a:off x="5210055" y="2555828"/>
            <a:ext cx="1932857"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dirty="0">
                <a:solidFill>
                  <a:srgbClr val="EAFF6A"/>
                </a:solidFill>
                <a:latin typeface="DM Sans"/>
                <a:ea typeface="DM Sans"/>
                <a:cs typeface="DM Sans"/>
                <a:sym typeface="DM Sans"/>
              </a:rPr>
              <a:t>Arquitectura de capas</a:t>
            </a:r>
            <a:endParaRPr sz="2000" b="1" dirty="0">
              <a:solidFill>
                <a:srgbClr val="EAFF6A"/>
              </a:solidFill>
              <a:latin typeface="DM Sans"/>
              <a:ea typeface="DM Sans"/>
              <a:cs typeface="DM Sans"/>
              <a:sym typeface="DM Sans"/>
            </a:endParaRPr>
          </a:p>
        </p:txBody>
      </p:sp>
      <p:cxnSp>
        <p:nvCxnSpPr>
          <p:cNvPr id="327" name="Google Shape;327;p98"/>
          <p:cNvCxnSpPr/>
          <p:nvPr/>
        </p:nvCxnSpPr>
        <p:spPr>
          <a:xfrm>
            <a:off x="2040217" y="2394833"/>
            <a:ext cx="2371200" cy="0"/>
          </a:xfrm>
          <a:prstGeom prst="straightConnector1">
            <a:avLst/>
          </a:prstGeom>
          <a:noFill/>
          <a:ln w="9525" cap="flat" cmpd="sng">
            <a:solidFill>
              <a:srgbClr val="434343"/>
            </a:solidFill>
            <a:prstDash val="solid"/>
            <a:round/>
            <a:headEnd type="none" w="sm" len="sm"/>
            <a:tailEnd type="none" w="sm" len="sm"/>
          </a:ln>
        </p:spPr>
      </p:cxnSp>
      <p:cxnSp>
        <p:nvCxnSpPr>
          <p:cNvPr id="328" name="Google Shape;328;p98"/>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329" name="Google Shape;329;p98"/>
          <p:cNvSpPr txBox="1"/>
          <p:nvPr/>
        </p:nvSpPr>
        <p:spPr>
          <a:xfrm>
            <a:off x="4950367" y="3642801"/>
            <a:ext cx="2571600" cy="2215951"/>
          </a:xfrm>
          <a:prstGeom prst="rect">
            <a:avLst/>
          </a:prstGeom>
          <a:noFill/>
          <a:ln>
            <a:noFill/>
          </a:ln>
        </p:spPr>
        <p:txBody>
          <a:bodyPr spcFirstLastPara="1" wrap="square" lIns="121900" tIns="121900" rIns="121900" bIns="121900" anchor="t" anchorCtr="0">
            <a:spAutoFit/>
          </a:bodyPr>
          <a:lstStyle/>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5" action="ppaction://hlinksldjump"/>
              </a:rPr>
              <a:t>Arquitectura por capas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6" action="ppaction://hlinksldjump"/>
              </a:rPr>
              <a:t>Capas adicionales para node js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7" action="ppaction://hlinksldjump"/>
              </a:rPr>
              <a:t>Flujo de arquitectura</a:t>
            </a:r>
            <a:endParaRPr sz="1600">
              <a:solidFill>
                <a:schemeClr val="lt1"/>
              </a:solidFill>
              <a:latin typeface="DM Sans"/>
              <a:ea typeface="DM Sans"/>
              <a:cs typeface="DM Sans"/>
              <a:sym typeface="DM Sans"/>
            </a:endParaRPr>
          </a:p>
        </p:txBody>
      </p:sp>
      <p:sp>
        <p:nvSpPr>
          <p:cNvPr id="330" name="Google Shape;330;p98"/>
          <p:cNvSpPr txBox="1"/>
          <p:nvPr/>
        </p:nvSpPr>
        <p:spPr>
          <a:xfrm>
            <a:off x="1849567" y="3642801"/>
            <a:ext cx="2611600" cy="2223645"/>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chemeClr val="lt1"/>
                </a:solidFill>
                <a:latin typeface="DM Sans"/>
                <a:ea typeface="DM Sans"/>
                <a:cs typeface="DM Sans"/>
                <a:sym typeface="DM Sans"/>
              </a:rPr>
              <a:t>Process</a:t>
            </a:r>
            <a:endParaRPr sz="1600">
              <a:solidFill>
                <a:schemeClr val="lt1"/>
              </a:solidFill>
              <a:latin typeface="DM Sans"/>
              <a:ea typeface="DM Sans"/>
              <a:cs typeface="DM Sans"/>
              <a:sym typeface="DM Sans"/>
            </a:endParaRPr>
          </a:p>
          <a:p>
            <a:pPr marL="609585" indent="-406390">
              <a:spcBef>
                <a:spcPts val="1333"/>
              </a:spcBef>
              <a:buClr>
                <a:srgbClr val="EA90FF"/>
              </a:buClr>
              <a:buSzPts val="1200"/>
              <a:buFont typeface="DM Sans"/>
              <a:buChar char="✓"/>
            </a:pPr>
            <a:r>
              <a:rPr lang="es" sz="1600">
                <a:solidFill>
                  <a:schemeClr val="lt1"/>
                </a:solidFill>
                <a:latin typeface="DM Sans"/>
                <a:ea typeface="DM Sans"/>
                <a:cs typeface="DM Sans"/>
                <a:sym typeface="DM Sans"/>
              </a:rPr>
              <a:t>Manejo de variables de entorno</a:t>
            </a:r>
            <a:endParaRPr sz="1600">
              <a:solidFill>
                <a:schemeClr val="lt1"/>
              </a:solidFill>
              <a:latin typeface="DM Sans"/>
              <a:ea typeface="DM Sans"/>
              <a:cs typeface="DM Sans"/>
              <a:sym typeface="DM Sans"/>
            </a:endParaRPr>
          </a:p>
          <a:p>
            <a:pPr marL="609585" indent="-406390">
              <a:spcBef>
                <a:spcPts val="1333"/>
              </a:spcBef>
              <a:spcAft>
                <a:spcPts val="1333"/>
              </a:spcAft>
              <a:buClr>
                <a:srgbClr val="EA90FF"/>
              </a:buClr>
              <a:buSzPts val="1200"/>
              <a:buFont typeface="DM Sans"/>
              <a:buChar char="✓"/>
            </a:pPr>
            <a:r>
              <a:rPr lang="es" sz="1600">
                <a:solidFill>
                  <a:schemeClr val="lt1"/>
                </a:solidFill>
                <a:latin typeface="DM Sans"/>
                <a:ea typeface="DM Sans"/>
                <a:cs typeface="DM Sans"/>
                <a:sym typeface="DM Sans"/>
              </a:rPr>
              <a:t>Global &amp; child process</a:t>
            </a:r>
            <a:endParaRPr sz="1600">
              <a:solidFill>
                <a:schemeClr val="lt1"/>
              </a:solidFill>
              <a:latin typeface="DM Sans"/>
              <a:ea typeface="DM Sans"/>
              <a:cs typeface="DM Sans"/>
              <a:sym typeface="DM Sans"/>
            </a:endParaRPr>
          </a:p>
        </p:txBody>
      </p:sp>
      <p:pic>
        <p:nvPicPr>
          <p:cNvPr id="331" name="Google Shape;331;p98"/>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32" name="Google Shape;332;p98"/>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26</a:t>
            </a:r>
            <a:endParaRPr sz="2133">
              <a:solidFill>
                <a:schemeClr val="lt1"/>
              </a:solidFill>
              <a:latin typeface="DM Sans"/>
              <a:ea typeface="DM Sans"/>
              <a:cs typeface="DM Sans"/>
              <a:sym typeface="DM Sans"/>
            </a:endParaRPr>
          </a:p>
        </p:txBody>
      </p:sp>
      <p:cxnSp>
        <p:nvCxnSpPr>
          <p:cNvPr id="333" name="Google Shape;333;p98"/>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34" name="Google Shape;334;p98"/>
          <p:cNvSpPr txBox="1"/>
          <p:nvPr/>
        </p:nvSpPr>
        <p:spPr>
          <a:xfrm>
            <a:off x="7941550" y="2610168"/>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dirty="0">
                <a:solidFill>
                  <a:srgbClr val="999999"/>
                </a:solidFill>
                <a:latin typeface="DM Sans"/>
                <a:ea typeface="DM Sans"/>
                <a:cs typeface="DM Sans"/>
                <a:sym typeface="DM Sans"/>
              </a:rPr>
              <a:t>Arquitectura del servidor</a:t>
            </a:r>
            <a:endParaRPr sz="2000" b="1" dirty="0">
              <a:solidFill>
                <a:srgbClr val="999999"/>
              </a:solidFill>
              <a:latin typeface="DM Sans"/>
              <a:ea typeface="DM Sans"/>
              <a:cs typeface="DM Sans"/>
              <a:sym typeface="DM Sans"/>
            </a:endParaRPr>
          </a:p>
        </p:txBody>
      </p:sp>
      <p:cxnSp>
        <p:nvCxnSpPr>
          <p:cNvPr id="335" name="Google Shape;335;p98"/>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36" name="Google Shape;336;p98"/>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37" name="Google Shape;337;p98"/>
          <p:cNvSpPr txBox="1"/>
          <p:nvPr/>
        </p:nvSpPr>
        <p:spPr>
          <a:xfrm>
            <a:off x="7941567" y="3615401"/>
            <a:ext cx="2571600" cy="2215951"/>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rgbClr val="FFFFFF"/>
                </a:solidFill>
                <a:latin typeface="DM Sans"/>
                <a:ea typeface="DM Sans"/>
                <a:cs typeface="DM Sans"/>
                <a:sym typeface="DM Sans"/>
              </a:rPr>
              <a:t>Patrones de diseño</a:t>
            </a:r>
            <a:endParaRPr sz="1600">
              <a:solidFill>
                <a:srgbClr val="FFFFFF"/>
              </a:solidFill>
              <a:latin typeface="DM Sans"/>
              <a:ea typeface="DM Sans"/>
              <a:cs typeface="DM Sans"/>
              <a:sym typeface="DM Sans"/>
            </a:endParaRPr>
          </a:p>
          <a:p>
            <a:pPr marL="609585"/>
            <a:endParaRPr sz="1600">
              <a:solidFill>
                <a:srgbClr val="FFFFFF"/>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FFFFFF"/>
                </a:solidFill>
                <a:latin typeface="DM Sans"/>
                <a:ea typeface="DM Sans"/>
                <a:cs typeface="DM Sans"/>
                <a:sym typeface="DM Sans"/>
              </a:rPr>
              <a:t>Patrones en Express</a:t>
            </a:r>
            <a:endParaRPr sz="1600">
              <a:solidFill>
                <a:srgbClr val="FFFFFF"/>
              </a:solidFill>
              <a:latin typeface="DM Sans"/>
              <a:ea typeface="DM Sans"/>
              <a:cs typeface="DM Sans"/>
              <a:sym typeface="DM Sans"/>
            </a:endParaRPr>
          </a:p>
          <a:p>
            <a:pPr marL="609585"/>
            <a:endParaRPr sz="1600">
              <a:solidFill>
                <a:srgbClr val="FFFFFF"/>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FFFFFF"/>
                </a:solidFill>
                <a:latin typeface="DM Sans"/>
                <a:ea typeface="DM Sans"/>
                <a:cs typeface="DM Sans"/>
                <a:sym typeface="DM Sans"/>
              </a:rPr>
              <a:t>Comunicación front - back</a:t>
            </a:r>
            <a:endParaRPr sz="1600">
              <a:solidFill>
                <a:srgbClr val="FFFFFF"/>
              </a:solidFill>
              <a:latin typeface="DM Sans"/>
              <a:ea typeface="DM Sans"/>
              <a:cs typeface="DM Sans"/>
              <a:sym typeface="DM Sans"/>
            </a:endParaRPr>
          </a:p>
        </p:txBody>
      </p:sp>
    </p:spTree>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99"/>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3" name="Google Shape;343;p99"/>
          <p:cNvPicPr preferRelativeResize="0"/>
          <p:nvPr/>
        </p:nvPicPr>
        <p:blipFill>
          <a:blip r:embed="rId3">
            <a:alphaModFix/>
          </a:blip>
          <a:stretch>
            <a:fillRect/>
          </a:stretch>
        </p:blipFill>
        <p:spPr>
          <a:xfrm>
            <a:off x="2894234" y="2527718"/>
            <a:ext cx="262633" cy="262633"/>
          </a:xfrm>
          <a:prstGeom prst="rect">
            <a:avLst/>
          </a:prstGeom>
          <a:noFill/>
          <a:ln>
            <a:noFill/>
          </a:ln>
        </p:spPr>
      </p:pic>
      <p:sp>
        <p:nvSpPr>
          <p:cNvPr id="344" name="Google Shape;344;p99"/>
          <p:cNvSpPr txBox="1"/>
          <p:nvPr/>
        </p:nvSpPr>
        <p:spPr>
          <a:xfrm>
            <a:off x="3316384" y="2392234"/>
            <a:ext cx="593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Entender </a:t>
            </a:r>
            <a:r>
              <a:rPr lang="es" sz="2400">
                <a:solidFill>
                  <a:schemeClr val="lt1"/>
                </a:solidFill>
                <a:latin typeface="DM Sans"/>
                <a:ea typeface="DM Sans"/>
                <a:cs typeface="DM Sans"/>
                <a:sym typeface="DM Sans"/>
              </a:rPr>
              <a:t>el modelo de capas de un proyecto</a:t>
            </a:r>
            <a:endParaRPr sz="2400">
              <a:solidFill>
                <a:schemeClr val="lt1"/>
              </a:solidFill>
              <a:latin typeface="DM Sans"/>
              <a:ea typeface="DM Sans"/>
              <a:cs typeface="DM Sans"/>
              <a:sym typeface="DM Sans"/>
            </a:endParaRPr>
          </a:p>
        </p:txBody>
      </p:sp>
      <p:pic>
        <p:nvPicPr>
          <p:cNvPr id="345" name="Google Shape;345;p99"/>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46" name="Google Shape;346;p99"/>
          <p:cNvCxnSpPr>
            <a:stCxn id="343" idx="2"/>
            <a:endCxn id="345" idx="0"/>
          </p:cNvCxnSpPr>
          <p:nvPr/>
        </p:nvCxnSpPr>
        <p:spPr>
          <a:xfrm rot="-5400000" flipH="1">
            <a:off x="2697149" y="3118749"/>
            <a:ext cx="659600" cy="2800"/>
          </a:xfrm>
          <a:prstGeom prst="bentConnector3">
            <a:avLst>
              <a:gd name="adj1" fmla="val 49986"/>
            </a:avLst>
          </a:prstGeom>
          <a:noFill/>
          <a:ln w="9525" cap="flat" cmpd="sng">
            <a:solidFill>
              <a:srgbClr val="EAFF6A"/>
            </a:solidFill>
            <a:prstDash val="solid"/>
            <a:round/>
            <a:headEnd type="none" w="med" len="med"/>
            <a:tailEnd type="none" w="med" len="med"/>
          </a:ln>
        </p:spPr>
      </p:cxnSp>
      <p:sp>
        <p:nvSpPr>
          <p:cNvPr id="347" name="Google Shape;347;p99"/>
          <p:cNvSpPr txBox="1"/>
          <p:nvPr/>
        </p:nvSpPr>
        <p:spPr>
          <a:xfrm>
            <a:off x="3365367" y="4136801"/>
            <a:ext cx="500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Lograr separar</a:t>
            </a:r>
            <a:r>
              <a:rPr lang="es" sz="2400">
                <a:solidFill>
                  <a:schemeClr val="lt1"/>
                </a:solidFill>
                <a:latin typeface="DM Sans"/>
                <a:ea typeface="DM Sans"/>
                <a:cs typeface="DM Sans"/>
                <a:sym typeface="DM Sans"/>
              </a:rPr>
              <a:t> un proyecto completo por capas</a:t>
            </a:r>
            <a:endParaRPr sz="2400">
              <a:solidFill>
                <a:schemeClr val="lt1"/>
              </a:solidFill>
              <a:latin typeface="DM Sans"/>
              <a:ea typeface="DM Sans"/>
              <a:cs typeface="DM Sans"/>
              <a:sym typeface="DM Sans"/>
            </a:endParaRPr>
          </a:p>
        </p:txBody>
      </p:sp>
      <p:pic>
        <p:nvPicPr>
          <p:cNvPr id="348" name="Google Shape;348;p99"/>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349" name="Google Shape;349;p99"/>
          <p:cNvSpPr txBox="1"/>
          <p:nvPr/>
        </p:nvSpPr>
        <p:spPr>
          <a:xfrm>
            <a:off x="3316384" y="3291084"/>
            <a:ext cx="5932400" cy="615513"/>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Delegar</a:t>
            </a:r>
            <a:r>
              <a:rPr lang="es" sz="2400">
                <a:solidFill>
                  <a:schemeClr val="lt1"/>
                </a:solidFill>
                <a:latin typeface="DM Sans"/>
                <a:ea typeface="DM Sans"/>
                <a:cs typeface="DM Sans"/>
                <a:sym typeface="DM Sans"/>
              </a:rPr>
              <a:t> responsabilidades</a:t>
            </a:r>
            <a:endParaRPr sz="2400">
              <a:solidFill>
                <a:schemeClr val="lt1"/>
              </a:solidFill>
              <a:latin typeface="DM Sans"/>
              <a:ea typeface="DM Sans"/>
              <a:cs typeface="DM Sans"/>
              <a:sym typeface="DM Sans"/>
            </a:endParaRPr>
          </a:p>
        </p:txBody>
      </p:sp>
      <p:cxnSp>
        <p:nvCxnSpPr>
          <p:cNvPr id="350" name="Google Shape;350;p99"/>
          <p:cNvCxnSpPr>
            <a:stCxn id="345" idx="2"/>
          </p:cNvCxnSpPr>
          <p:nvPr/>
        </p:nvCxnSpPr>
        <p:spPr>
          <a:xfrm rot="5400000">
            <a:off x="2711700" y="40266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00"/>
          <p:cNvSpPr txBox="1"/>
          <p:nvPr/>
        </p:nvSpPr>
        <p:spPr>
          <a:xfrm>
            <a:off x="1083004" y="3070267"/>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Arquitectura por capas</a:t>
            </a:r>
            <a:endParaRPr sz="5333" b="1">
              <a:solidFill>
                <a:schemeClr val="accent6"/>
              </a:solidFill>
              <a:latin typeface="DM Sans"/>
              <a:ea typeface="DM Sans"/>
              <a:cs typeface="DM Sans"/>
              <a:sym typeface="DM Sans"/>
            </a:endParaRPr>
          </a:p>
        </p:txBody>
      </p:sp>
    </p:spTree>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01"/>
          <p:cNvSpPr txBox="1"/>
          <p:nvPr/>
        </p:nvSpPr>
        <p:spPr>
          <a:xfrm>
            <a:off x="687333" y="761001"/>
            <a:ext cx="7492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Arquitectura de capas</a:t>
            </a:r>
            <a:endParaRPr sz="4000" b="1">
              <a:solidFill>
                <a:schemeClr val="dk1"/>
              </a:solidFill>
              <a:latin typeface="DM Sans"/>
              <a:ea typeface="DM Sans"/>
              <a:cs typeface="DM Sans"/>
              <a:sym typeface="DM Sans"/>
            </a:endParaRPr>
          </a:p>
        </p:txBody>
      </p:sp>
      <p:sp>
        <p:nvSpPr>
          <p:cNvPr id="361" name="Google Shape;361;p101"/>
          <p:cNvSpPr txBox="1"/>
          <p:nvPr/>
        </p:nvSpPr>
        <p:spPr>
          <a:xfrm>
            <a:off x="687333" y="1849467"/>
            <a:ext cx="7492800" cy="3979639"/>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Es un patrón de diseño donde los módulos contemplados dentro de nuestro aplicativo son separados por “capas”</a:t>
            </a:r>
            <a:endParaRPr sz="1733">
              <a:latin typeface="DM Sans"/>
              <a:ea typeface="DM Sans"/>
              <a:cs typeface="DM Sans"/>
              <a:sym typeface="DM Sans"/>
            </a:endParaRPr>
          </a:p>
          <a:p>
            <a:endParaRPr sz="1733">
              <a:latin typeface="DM Sans"/>
              <a:ea typeface="DM Sans"/>
              <a:cs typeface="DM Sans"/>
              <a:sym typeface="DM Sans"/>
            </a:endParaRPr>
          </a:p>
          <a:p>
            <a:r>
              <a:rPr lang="es" sz="1733" b="1">
                <a:latin typeface="DM Sans"/>
                <a:ea typeface="DM Sans"/>
                <a:cs typeface="DM Sans"/>
                <a:sym typeface="DM Sans"/>
              </a:rPr>
              <a:t>¿Pero qué implica una “capa”?</a:t>
            </a:r>
            <a:endParaRPr sz="1733" b="1">
              <a:latin typeface="DM Sans"/>
              <a:ea typeface="DM Sans"/>
              <a:cs typeface="DM Sans"/>
              <a:sym typeface="DM Sans"/>
            </a:endParaRPr>
          </a:p>
          <a:p>
            <a:endParaRPr sz="1733" b="1">
              <a:latin typeface="DM Sans"/>
              <a:ea typeface="DM Sans"/>
              <a:cs typeface="DM Sans"/>
              <a:sym typeface="DM Sans"/>
            </a:endParaRPr>
          </a:p>
          <a:p>
            <a:r>
              <a:rPr lang="es" sz="1733">
                <a:latin typeface="DM Sans"/>
                <a:ea typeface="DM Sans"/>
                <a:cs typeface="DM Sans"/>
                <a:sym typeface="DM Sans"/>
              </a:rPr>
              <a:t>El nombre “capa” hace referencia a cada rol que debe cumplirse dentro de todo el aplicativo.</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Por ejemplo:</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Contamos con ciertos archivos que tienen la labor de mostrar vistas: ¿Por qué estos archivos tendrían que hacer otro cálculo más allá de renderizar una vista?</a:t>
            </a:r>
            <a:endParaRPr sz="1733">
              <a:latin typeface="DM Sans"/>
              <a:ea typeface="DM Sans"/>
              <a:cs typeface="DM Sans"/>
              <a:sym typeface="DM Sans"/>
            </a:endParaRPr>
          </a:p>
          <a:p>
            <a:endParaRPr sz="1733">
              <a:latin typeface="DM Sans"/>
              <a:ea typeface="DM Sans"/>
              <a:cs typeface="DM Sans"/>
              <a:sym typeface="DM Sans"/>
            </a:endParaRPr>
          </a:p>
        </p:txBody>
      </p:sp>
    </p:spTree>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0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7" name="Google Shape;367;p102"/>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Responsabilidades</a:t>
            </a:r>
            <a:endParaRPr sz="4667" b="1">
              <a:solidFill>
                <a:schemeClr val="lt1"/>
              </a:solidFill>
              <a:latin typeface="DM Sans"/>
              <a:ea typeface="DM Sans"/>
              <a:cs typeface="DM Sans"/>
              <a:sym typeface="DM Sans"/>
            </a:endParaRPr>
          </a:p>
        </p:txBody>
      </p:sp>
      <p:sp>
        <p:nvSpPr>
          <p:cNvPr id="368" name="Google Shape;368;p102"/>
          <p:cNvSpPr txBox="1"/>
          <p:nvPr/>
        </p:nvSpPr>
        <p:spPr>
          <a:xfrm>
            <a:off x="1325900" y="2059001"/>
            <a:ext cx="37064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trabajamos con capas, entendemos que cada archivo debe cumplir una función específica, permitiendo así que, si llegase a ocurrir algún “error” o si llegase a requerirse modificación en algún punto, tengamos más claro dónde debemos atacar esos cambios!</a:t>
            </a:r>
            <a:endParaRPr>
              <a:solidFill>
                <a:srgbClr val="000000"/>
              </a:solidFill>
              <a:latin typeface="DM Sans"/>
              <a:ea typeface="DM Sans"/>
              <a:cs typeface="DM Sans"/>
              <a:sym typeface="DM Sans"/>
            </a:endParaRPr>
          </a:p>
        </p:txBody>
      </p:sp>
      <p:pic>
        <p:nvPicPr>
          <p:cNvPr id="369" name="Google Shape;369;p102"/>
          <p:cNvPicPr preferRelativeResize="0"/>
          <p:nvPr/>
        </p:nvPicPr>
        <p:blipFill>
          <a:blip r:embed="rId3">
            <a:alphaModFix/>
          </a:blip>
          <a:stretch>
            <a:fillRect/>
          </a:stretch>
        </p:blipFill>
        <p:spPr>
          <a:xfrm>
            <a:off x="5470205" y="1873146"/>
            <a:ext cx="5208723" cy="384796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189"/>
          <p:cNvPicPr preferRelativeResize="0"/>
          <p:nvPr/>
        </p:nvPicPr>
        <p:blipFill>
          <a:blip r:embed="rId3">
            <a:alphaModFix/>
          </a:blip>
          <a:stretch>
            <a:fillRect/>
          </a:stretch>
        </p:blipFill>
        <p:spPr>
          <a:xfrm>
            <a:off x="677001" y="308667"/>
            <a:ext cx="10408332" cy="5851832"/>
          </a:xfrm>
          <a:prstGeom prst="rect">
            <a:avLst/>
          </a:prstGeom>
          <a:noFill/>
          <a:ln>
            <a:noFill/>
          </a:ln>
        </p:spPr>
      </p:pic>
      <p:sp>
        <p:nvSpPr>
          <p:cNvPr id="775" name="Google Shape;775;p189"/>
          <p:cNvSpPr txBox="1"/>
          <p:nvPr/>
        </p:nvSpPr>
        <p:spPr>
          <a:xfrm>
            <a:off x="3364675" y="4839586"/>
            <a:ext cx="5032800" cy="1067047"/>
          </a:xfrm>
          <a:prstGeom prst="rect">
            <a:avLst/>
          </a:prstGeom>
          <a:noFill/>
          <a:ln>
            <a:noFill/>
          </a:ln>
        </p:spPr>
        <p:txBody>
          <a:bodyPr spcFirstLastPara="1" wrap="square" lIns="121900" tIns="121900" rIns="121900" bIns="121900" anchor="t" anchorCtr="0">
            <a:spAutoFit/>
          </a:bodyPr>
          <a:lstStyle/>
          <a:p>
            <a:pPr algn="ctr"/>
            <a:r>
              <a:rPr lang="es" sz="2667" b="1">
                <a:solidFill>
                  <a:schemeClr val="accent6"/>
                </a:solidFill>
                <a:latin typeface="DM Sans"/>
                <a:ea typeface="DM Sans"/>
                <a:cs typeface="DM Sans"/>
                <a:sym typeface="DM Sans"/>
              </a:rPr>
              <a:t>¡Así se ve un dynamic import!</a:t>
            </a:r>
            <a:endParaRPr sz="2667" b="1">
              <a:solidFill>
                <a:schemeClr val="accent6"/>
              </a:solidFill>
              <a:latin typeface="DM Sans"/>
              <a:ea typeface="DM Sans"/>
              <a:cs typeface="DM Sans"/>
              <a:sym typeface="DM Sans"/>
            </a:endParaRPr>
          </a:p>
        </p:txBody>
      </p:sp>
    </p:spTree>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03"/>
          <p:cNvSpPr txBox="1"/>
          <p:nvPr/>
        </p:nvSpPr>
        <p:spPr>
          <a:xfrm>
            <a:off x="1948400" y="2665367"/>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Capas base</a:t>
            </a:r>
            <a:endParaRPr sz="5333" b="1">
              <a:solidFill>
                <a:schemeClr val="dk1"/>
              </a:solidFill>
              <a:latin typeface="DM Sans"/>
              <a:ea typeface="DM Sans"/>
              <a:cs typeface="DM Sans"/>
              <a:sym typeface="DM Sans"/>
            </a:endParaRPr>
          </a:p>
        </p:txBody>
      </p:sp>
    </p:spTree>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04"/>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80" name="Google Shape;380;p104"/>
          <p:cNvSpPr txBox="1"/>
          <p:nvPr/>
        </p:nvSpPr>
        <p:spPr>
          <a:xfrm>
            <a:off x="5275400" y="911767"/>
            <a:ext cx="4333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Capas base</a:t>
            </a:r>
            <a:endParaRPr sz="5333" b="1">
              <a:solidFill>
                <a:schemeClr val="dk1"/>
              </a:solidFill>
              <a:latin typeface="DM Sans"/>
              <a:ea typeface="DM Sans"/>
              <a:cs typeface="DM Sans"/>
              <a:sym typeface="DM Sans"/>
            </a:endParaRPr>
          </a:p>
        </p:txBody>
      </p:sp>
      <p:sp>
        <p:nvSpPr>
          <p:cNvPr id="381" name="Google Shape;381;p104"/>
          <p:cNvSpPr txBox="1"/>
          <p:nvPr/>
        </p:nvSpPr>
        <p:spPr>
          <a:xfrm>
            <a:off x="5275400" y="2238600"/>
            <a:ext cx="5914400" cy="3446288"/>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En un sistema que trabaje con este modelo, es necesario contar con tres capas base:</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Capa de Modelo o Persistencia</a:t>
            </a:r>
            <a:endParaRPr sz="1733">
              <a:latin typeface="DM Sans"/>
              <a:ea typeface="DM Sans"/>
              <a:cs typeface="DM Sans"/>
              <a:sym typeface="DM Sans"/>
            </a:endParaRPr>
          </a:p>
          <a:p>
            <a:pPr marL="609585"/>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Capa de Controlador o Negocio</a:t>
            </a:r>
            <a:endParaRPr sz="1733">
              <a:latin typeface="DM Sans"/>
              <a:ea typeface="DM Sans"/>
              <a:cs typeface="DM Sans"/>
              <a:sym typeface="DM Sans"/>
            </a:endParaRPr>
          </a:p>
          <a:p>
            <a:pPr marL="609585"/>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Capa de Vista o Renderización.</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Sin estas tres capas, el modelo se volvería inconsistente y la comunicación entre los módulos sería débil y generaría muchos problemas.</a:t>
            </a:r>
            <a:endParaRPr sz="1733">
              <a:latin typeface="DM Sans"/>
              <a:ea typeface="DM Sans"/>
              <a:cs typeface="DM Sans"/>
              <a:sym typeface="DM Sans"/>
            </a:endParaRPr>
          </a:p>
        </p:txBody>
      </p:sp>
      <p:pic>
        <p:nvPicPr>
          <p:cNvPr id="382" name="Google Shape;382;p104"/>
          <p:cNvPicPr preferRelativeResize="0"/>
          <p:nvPr/>
        </p:nvPicPr>
        <p:blipFill rotWithShape="1">
          <a:blip r:embed="rId3">
            <a:alphaModFix/>
          </a:blip>
          <a:srcRect l="2454" r="2795" b="4780"/>
          <a:stretch/>
        </p:blipFill>
        <p:spPr>
          <a:xfrm>
            <a:off x="637234" y="1999151"/>
            <a:ext cx="4431399" cy="28597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05"/>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88" name="Google Shape;388;p105"/>
          <p:cNvSpPr txBox="1"/>
          <p:nvPr/>
        </p:nvSpPr>
        <p:spPr>
          <a:xfrm>
            <a:off x="392200" y="387101"/>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Capa de Persistencia</a:t>
            </a:r>
            <a:endParaRPr sz="4667" b="1">
              <a:solidFill>
                <a:schemeClr val="lt1"/>
              </a:solidFill>
              <a:latin typeface="DM Sans"/>
              <a:ea typeface="DM Sans"/>
              <a:cs typeface="DM Sans"/>
              <a:sym typeface="DM Sans"/>
            </a:endParaRPr>
          </a:p>
        </p:txBody>
      </p:sp>
      <p:sp>
        <p:nvSpPr>
          <p:cNvPr id="389" name="Google Shape;389;p105"/>
          <p:cNvSpPr txBox="1"/>
          <p:nvPr/>
        </p:nvSpPr>
        <p:spPr>
          <a:xfrm>
            <a:off x="1261767" y="2388934"/>
            <a:ext cx="44576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Esta capa tiene por principal objetivo la conexión directa con el modelo de persistencia a trabajar, es decir, debe saber conectar con la persistencia en memoria, en archivos o en bases de datos. Todo dependendiendo de cómo haya sido programada la capa.</a:t>
            </a:r>
            <a:endParaRPr>
              <a:latin typeface="DM Sans"/>
              <a:ea typeface="DM Sans"/>
              <a:cs typeface="DM Sans"/>
              <a:sym typeface="DM Sans"/>
            </a:endParaRPr>
          </a:p>
          <a:p>
            <a:endParaRPr>
              <a:latin typeface="DM Sans"/>
              <a:ea typeface="DM Sans"/>
              <a:cs typeface="DM Sans"/>
              <a:sym typeface="DM Sans"/>
            </a:endParaRPr>
          </a:p>
        </p:txBody>
      </p:sp>
      <p:sp>
        <p:nvSpPr>
          <p:cNvPr id="390" name="Google Shape;390;p105"/>
          <p:cNvSpPr txBox="1"/>
          <p:nvPr/>
        </p:nvSpPr>
        <p:spPr>
          <a:xfrm>
            <a:off x="6096000" y="2388934"/>
            <a:ext cx="4457600" cy="3016170"/>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La capa de persistencia no debería realizar validaciones ni operaciones más allá del CRUD que corresponde a una capa de persistencia.</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Para modelos más complejos como Persistencias en bases de datos, también es posible configurar operaciones transaccionales y Agregaciones en este mismo punto. </a:t>
            </a:r>
            <a:endParaRPr>
              <a:solidFill>
                <a:schemeClr val="dk1"/>
              </a:solidFill>
              <a:latin typeface="DM Sans"/>
              <a:ea typeface="DM Sans"/>
              <a:cs typeface="DM Sans"/>
              <a:sym typeface="DM Sans"/>
            </a:endParaRPr>
          </a:p>
        </p:txBody>
      </p:sp>
    </p:spTree>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06"/>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96" name="Google Shape;396;p106"/>
          <p:cNvSpPr txBox="1"/>
          <p:nvPr/>
        </p:nvSpPr>
        <p:spPr>
          <a:xfrm>
            <a:off x="392200" y="387101"/>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Capa de Negocio</a:t>
            </a:r>
            <a:endParaRPr sz="4667" b="1">
              <a:solidFill>
                <a:schemeClr val="lt1"/>
              </a:solidFill>
              <a:latin typeface="DM Sans"/>
              <a:ea typeface="DM Sans"/>
              <a:cs typeface="DM Sans"/>
              <a:sym typeface="DM Sans"/>
            </a:endParaRPr>
          </a:p>
        </p:txBody>
      </p:sp>
      <p:sp>
        <p:nvSpPr>
          <p:cNvPr id="397" name="Google Shape;397;p106"/>
          <p:cNvSpPr txBox="1"/>
          <p:nvPr/>
        </p:nvSpPr>
        <p:spPr>
          <a:xfrm>
            <a:off x="1261767" y="2388933"/>
            <a:ext cx="44576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Esta capa tiene como fin el desarrollar la lógica correspondiente a la acción de la función.  Es decir, debe realizar todas las operaciones necesarias para que la operación esté finalizada.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Negocio usualmente necesita de las otras capas para poder resolver la tarea solicitada.</a:t>
            </a:r>
            <a:endParaRPr>
              <a:latin typeface="DM Sans"/>
              <a:ea typeface="DM Sans"/>
              <a:cs typeface="DM Sans"/>
              <a:sym typeface="DM Sans"/>
            </a:endParaRPr>
          </a:p>
        </p:txBody>
      </p:sp>
      <p:sp>
        <p:nvSpPr>
          <p:cNvPr id="398" name="Google Shape;398;p106"/>
          <p:cNvSpPr txBox="1"/>
          <p:nvPr/>
        </p:nvSpPr>
        <p:spPr>
          <a:xfrm>
            <a:off x="6096000" y="2388933"/>
            <a:ext cx="4457600" cy="2739171"/>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Negocio no puede acceder ni modificar directamente a los datos, sino que tiene que hacerlo a partir de la utilización de Persistencia.</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Por lo tanto, Negocio suele tener una instancia de Persistencia para poder utilizarla. </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p:txBody>
      </p:sp>
    </p:spTree>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07"/>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04" name="Google Shape;404;p107"/>
          <p:cNvSpPr txBox="1"/>
          <p:nvPr/>
        </p:nvSpPr>
        <p:spPr>
          <a:xfrm>
            <a:off x="392200" y="387101"/>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Capa de Renderizado</a:t>
            </a:r>
            <a:endParaRPr sz="4667" b="1">
              <a:solidFill>
                <a:schemeClr val="lt1"/>
              </a:solidFill>
              <a:latin typeface="DM Sans"/>
              <a:ea typeface="DM Sans"/>
              <a:cs typeface="DM Sans"/>
              <a:sym typeface="DM Sans"/>
            </a:endParaRPr>
          </a:p>
        </p:txBody>
      </p:sp>
      <p:sp>
        <p:nvSpPr>
          <p:cNvPr id="405" name="Google Shape;405;p107"/>
          <p:cNvSpPr txBox="1"/>
          <p:nvPr/>
        </p:nvSpPr>
        <p:spPr>
          <a:xfrm>
            <a:off x="1379700" y="2191767"/>
            <a:ext cx="44576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 capa de renderizado o Vista, como indica su nombre, sólo tiene la función de tomar datos para poder ser renderizados.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Esta capa es una de las más subjetivas en la arquitectura, pues si bien TODOS los modelos requieren renderizar contenido, se hace de maneras muy diferentes</a:t>
            </a:r>
            <a:endParaRPr>
              <a:latin typeface="DM Sans"/>
              <a:ea typeface="DM Sans"/>
              <a:cs typeface="DM Sans"/>
              <a:sym typeface="DM Sans"/>
            </a:endParaRPr>
          </a:p>
        </p:txBody>
      </p:sp>
      <p:sp>
        <p:nvSpPr>
          <p:cNvPr id="406" name="Google Shape;406;p107"/>
          <p:cNvSpPr txBox="1"/>
          <p:nvPr/>
        </p:nvSpPr>
        <p:spPr>
          <a:xfrm>
            <a:off x="6096000" y="2191767"/>
            <a:ext cx="4755600" cy="3847167"/>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Renderizado, según sea el enfoque del equipo, también puede acceder a Persistencia sin necesidad de pasar por negocio, siempre y cuando ésta tenga como fin único el de mostrar la información correspondiente. </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En ocasiones, también se suele contemplar la capa de renderizado fuera de la arquitectura interna y usar algún aplicativo externo (como enviar la info a React para que él la renderice, que es lo más habitual)</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p:txBody>
      </p:sp>
    </p:spTree>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08"/>
          <p:cNvSpPr txBox="1"/>
          <p:nvPr/>
        </p:nvSpPr>
        <p:spPr>
          <a:xfrm>
            <a:off x="610300" y="838333"/>
            <a:ext cx="6306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¿Has notado tus componentes?</a:t>
            </a:r>
            <a:endParaRPr sz="5333" b="1">
              <a:solidFill>
                <a:schemeClr val="dk1"/>
              </a:solidFill>
              <a:latin typeface="DM Sans"/>
              <a:ea typeface="DM Sans"/>
              <a:cs typeface="DM Sans"/>
              <a:sym typeface="DM Sans"/>
            </a:endParaRPr>
          </a:p>
        </p:txBody>
      </p:sp>
      <p:sp>
        <p:nvSpPr>
          <p:cNvPr id="412" name="Google Shape;412;p108"/>
          <p:cNvSpPr txBox="1"/>
          <p:nvPr/>
        </p:nvSpPr>
        <p:spPr>
          <a:xfrm>
            <a:off x="610300" y="2948833"/>
            <a:ext cx="6306800" cy="2318992"/>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667">
                <a:solidFill>
                  <a:schemeClr val="dk1"/>
                </a:solidFill>
                <a:latin typeface="DM Sans"/>
                <a:ea typeface="DM Sans"/>
                <a:cs typeface="DM Sans"/>
                <a:sym typeface="DM Sans"/>
              </a:rPr>
              <a:t>¿Te has dado cuenta de que, la capa que corresponde al renderizado en tu página, no conecta de manera tan consistente con las demás capas de tu aplicativo? </a:t>
            </a:r>
            <a:endParaRPr sz="1667">
              <a:solidFill>
                <a:schemeClr val="dk1"/>
              </a:solidFill>
              <a:latin typeface="DM Sans"/>
              <a:ea typeface="DM Sans"/>
              <a:cs typeface="DM Sans"/>
              <a:sym typeface="DM Sans"/>
            </a:endParaRPr>
          </a:p>
          <a:p>
            <a:pPr>
              <a:buClr>
                <a:schemeClr val="dk1"/>
              </a:buClr>
              <a:buSzPts val="1100"/>
            </a:pPr>
            <a:endParaRPr sz="1667">
              <a:solidFill>
                <a:schemeClr val="dk1"/>
              </a:solidFill>
              <a:latin typeface="DM Sans"/>
              <a:ea typeface="DM Sans"/>
              <a:cs typeface="DM Sans"/>
              <a:sym typeface="DM Sans"/>
            </a:endParaRPr>
          </a:p>
          <a:p>
            <a:pPr>
              <a:buClr>
                <a:schemeClr val="dk1"/>
              </a:buClr>
              <a:buSzPts val="1100"/>
            </a:pPr>
            <a:r>
              <a:rPr lang="es" sz="1667">
                <a:solidFill>
                  <a:schemeClr val="dk1"/>
                </a:solidFill>
                <a:latin typeface="DM Sans"/>
                <a:ea typeface="DM Sans"/>
                <a:cs typeface="DM Sans"/>
                <a:sym typeface="DM Sans"/>
              </a:rPr>
              <a:t>Es decir, </a:t>
            </a:r>
            <a:r>
              <a:rPr lang="es" sz="1667">
                <a:solidFill>
                  <a:schemeClr val="dk1"/>
                </a:solidFill>
                <a:highlight>
                  <a:srgbClr val="EAFF6A"/>
                </a:highlight>
                <a:latin typeface="DM Sans"/>
                <a:ea typeface="DM Sans"/>
                <a:cs typeface="DM Sans"/>
                <a:sym typeface="DM Sans"/>
              </a:rPr>
              <a:t>contamos con capas que acceden a persistencia, contamos con capas que hacen operaciones, pero nada de esto toca directamente el renderizado.</a:t>
            </a:r>
            <a:endParaRPr sz="1667">
              <a:solidFill>
                <a:schemeClr val="dk1"/>
              </a:solidFill>
              <a:highlight>
                <a:srgbClr val="EAFF6A"/>
              </a:highlight>
              <a:latin typeface="DM Sans"/>
              <a:ea typeface="DM Sans"/>
              <a:cs typeface="DM Sans"/>
              <a:sym typeface="DM Sans"/>
            </a:endParaRPr>
          </a:p>
          <a:p>
            <a:endParaRPr>
              <a:latin typeface="DM Sans"/>
              <a:ea typeface="DM Sans"/>
              <a:cs typeface="DM Sans"/>
              <a:sym typeface="DM Sans"/>
            </a:endParaRPr>
          </a:p>
        </p:txBody>
      </p:sp>
    </p:spTree>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109"/>
          <p:cNvSpPr txBox="1"/>
          <p:nvPr/>
        </p:nvSpPr>
        <p:spPr>
          <a:xfrm>
            <a:off x="610300" y="838333"/>
            <a:ext cx="6306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¿Has notado tus componentes?</a:t>
            </a:r>
            <a:endParaRPr sz="5333" b="1">
              <a:solidFill>
                <a:schemeClr val="dk1"/>
              </a:solidFill>
              <a:latin typeface="DM Sans"/>
              <a:ea typeface="DM Sans"/>
              <a:cs typeface="DM Sans"/>
              <a:sym typeface="DM Sans"/>
            </a:endParaRPr>
          </a:p>
        </p:txBody>
      </p:sp>
      <p:sp>
        <p:nvSpPr>
          <p:cNvPr id="418" name="Google Shape;418;p109"/>
          <p:cNvSpPr txBox="1"/>
          <p:nvPr/>
        </p:nvSpPr>
        <p:spPr>
          <a:xfrm>
            <a:off x="610300" y="2948834"/>
            <a:ext cx="6306800" cy="3088626"/>
          </a:xfrm>
          <a:prstGeom prst="rect">
            <a:avLst/>
          </a:prstGeom>
          <a:noFill/>
          <a:ln>
            <a:noFill/>
          </a:ln>
        </p:spPr>
        <p:txBody>
          <a:bodyPr spcFirstLastPara="1" wrap="square" lIns="121900" tIns="121900" rIns="121900" bIns="121900" anchor="t" anchorCtr="0">
            <a:spAutoFit/>
          </a:bodyPr>
          <a:lstStyle/>
          <a:p>
            <a:r>
              <a:rPr lang="es" sz="1667">
                <a:solidFill>
                  <a:schemeClr val="dk1"/>
                </a:solidFill>
                <a:latin typeface="DM Sans"/>
                <a:ea typeface="DM Sans"/>
                <a:cs typeface="DM Sans"/>
                <a:sym typeface="DM Sans"/>
              </a:rPr>
              <a:t>Estos modelos son habitualmente utilizados cuando se trata de manejar un sistema “simple” de sitios web sin tanta complejidad. Ya que, si tuviéramos modelos más complejos, sí necesitaríamos retirar nuestras vistas internas y proceder a utilizar los renderizados con un front externo.</a:t>
            </a:r>
            <a:endParaRPr sz="1667">
              <a:solidFill>
                <a:schemeClr val="dk1"/>
              </a:solidFill>
              <a:latin typeface="DM Sans"/>
              <a:ea typeface="DM Sans"/>
              <a:cs typeface="DM Sans"/>
              <a:sym typeface="DM Sans"/>
            </a:endParaRPr>
          </a:p>
          <a:p>
            <a:endParaRPr sz="1667">
              <a:solidFill>
                <a:schemeClr val="dk1"/>
              </a:solidFill>
              <a:latin typeface="DM Sans"/>
              <a:ea typeface="DM Sans"/>
              <a:cs typeface="DM Sans"/>
              <a:sym typeface="DM Sans"/>
            </a:endParaRPr>
          </a:p>
          <a:p>
            <a:r>
              <a:rPr lang="es" sz="1667">
                <a:solidFill>
                  <a:schemeClr val="dk1"/>
                </a:solidFill>
                <a:latin typeface="DM Sans"/>
                <a:ea typeface="DM Sans"/>
                <a:cs typeface="DM Sans"/>
                <a:sym typeface="DM Sans"/>
              </a:rPr>
              <a:t>Muchas aplicaciones web que encontrarás más adelante, se regirán bajo este segundo modelo (front externo), por lo que debemos hacer énfasis en cómo separar de una manera ligeramente diferente las cosas en nodejs</a:t>
            </a:r>
            <a:endParaRPr sz="1667">
              <a:solidFill>
                <a:schemeClr val="dk1"/>
              </a:solidFill>
              <a:latin typeface="DM Sans"/>
              <a:ea typeface="DM Sans"/>
              <a:cs typeface="DM Sans"/>
              <a:sym typeface="DM Sans"/>
            </a:endParaRPr>
          </a:p>
          <a:p>
            <a:endParaRPr>
              <a:latin typeface="DM Sans"/>
              <a:ea typeface="DM Sans"/>
              <a:cs typeface="DM Sans"/>
              <a:sym typeface="DM Sans"/>
            </a:endParaRPr>
          </a:p>
        </p:txBody>
      </p:sp>
    </p:spTree>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110"/>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Capas adicionales</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para node js</a:t>
            </a:r>
            <a:endParaRPr sz="5333" b="1">
              <a:solidFill>
                <a:srgbClr val="EA90FF"/>
              </a:solidFill>
              <a:latin typeface="DM Sans"/>
              <a:ea typeface="DM Sans"/>
              <a:cs typeface="DM Sans"/>
              <a:sym typeface="DM Sans"/>
            </a:endParaRPr>
          </a:p>
        </p:txBody>
      </p:sp>
    </p:spTree>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11"/>
          <p:cNvSpPr txBox="1"/>
          <p:nvPr/>
        </p:nvSpPr>
        <p:spPr>
          <a:xfrm>
            <a:off x="371800" y="820934"/>
            <a:ext cx="749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Capa de routing</a:t>
            </a:r>
            <a:endParaRPr sz="5333" b="1">
              <a:solidFill>
                <a:schemeClr val="dk1"/>
              </a:solidFill>
              <a:latin typeface="DM Sans"/>
              <a:ea typeface="DM Sans"/>
              <a:cs typeface="DM Sans"/>
              <a:sym typeface="DM Sans"/>
            </a:endParaRPr>
          </a:p>
        </p:txBody>
      </p:sp>
      <p:sp>
        <p:nvSpPr>
          <p:cNvPr id="429" name="Google Shape;429;p111"/>
          <p:cNvSpPr txBox="1"/>
          <p:nvPr/>
        </p:nvSpPr>
        <p:spPr>
          <a:xfrm>
            <a:off x="371800" y="2330167"/>
            <a:ext cx="74112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 capa de routing </a:t>
            </a:r>
            <a:r>
              <a:rPr lang="es">
                <a:highlight>
                  <a:srgbClr val="EAFF6A"/>
                </a:highlight>
                <a:latin typeface="DM Sans"/>
                <a:ea typeface="DM Sans"/>
                <a:cs typeface="DM Sans"/>
                <a:sym typeface="DM Sans"/>
              </a:rPr>
              <a:t>contendrá todos los archivos de tipo “router”</a:t>
            </a:r>
            <a:r>
              <a:rPr lang="es">
                <a:latin typeface="DM Sans"/>
                <a:ea typeface="DM Sans"/>
                <a:cs typeface="DM Sans"/>
                <a:sym typeface="DM Sans"/>
              </a:rPr>
              <a:t> que, como estamos ya acostumbrados, es una capa basada en redireccionamientos hacia puntos específicos de nuestra API</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Actualmente, con el uso de motores de plantillas, nuestra capa de routing está estrechamente conectada con la capa de renderización (al utilizar un views router)</a:t>
            </a:r>
            <a:endParaRPr>
              <a:latin typeface="DM Sans"/>
              <a:ea typeface="DM Sans"/>
              <a:cs typeface="DM Sans"/>
              <a:sym typeface="DM Sans"/>
            </a:endParaRPr>
          </a:p>
          <a:p>
            <a:endParaRPr>
              <a:latin typeface="DM Sans"/>
              <a:ea typeface="DM Sans"/>
              <a:cs typeface="DM Sans"/>
              <a:sym typeface="DM Sans"/>
            </a:endParaRPr>
          </a:p>
          <a:p>
            <a:r>
              <a:rPr lang="es" b="1">
                <a:latin typeface="DM Sans"/>
                <a:ea typeface="DM Sans"/>
                <a:cs typeface="DM Sans"/>
                <a:sym typeface="DM Sans"/>
              </a:rPr>
              <a:t>Sin esta capa, todas nuestras rutas de todas nuestras entidades se encontrarían en un mismo archivo, complicando la lectura del código posteriormente.</a:t>
            </a:r>
            <a:endParaRPr b="1">
              <a:latin typeface="DM Sans"/>
              <a:ea typeface="DM Sans"/>
              <a:cs typeface="DM Sans"/>
              <a:sym typeface="DM Sans"/>
            </a:endParaRPr>
          </a:p>
        </p:txBody>
      </p:sp>
    </p:spTree>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12"/>
          <p:cNvSpPr txBox="1"/>
          <p:nvPr/>
        </p:nvSpPr>
        <p:spPr>
          <a:xfrm>
            <a:off x="331000" y="770367"/>
            <a:ext cx="749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Capa de servicio</a:t>
            </a:r>
            <a:endParaRPr sz="5333" b="1">
              <a:solidFill>
                <a:schemeClr val="dk1"/>
              </a:solidFill>
              <a:latin typeface="DM Sans"/>
              <a:ea typeface="DM Sans"/>
              <a:cs typeface="DM Sans"/>
              <a:sym typeface="DM Sans"/>
            </a:endParaRPr>
          </a:p>
        </p:txBody>
      </p:sp>
      <p:sp>
        <p:nvSpPr>
          <p:cNvPr id="435" name="Google Shape;435;p112"/>
          <p:cNvSpPr txBox="1"/>
          <p:nvPr/>
        </p:nvSpPr>
        <p:spPr>
          <a:xfrm>
            <a:off x="590867" y="2094234"/>
            <a:ext cx="74112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 capa de servicios </a:t>
            </a:r>
            <a:r>
              <a:rPr lang="es">
                <a:highlight>
                  <a:srgbClr val="EAFF6A"/>
                </a:highlight>
                <a:latin typeface="DM Sans"/>
                <a:ea typeface="DM Sans"/>
                <a:cs typeface="DM Sans"/>
                <a:sym typeface="DM Sans"/>
              </a:rPr>
              <a:t>es una capa intermedia entre el controlador y la persistencia, en esencia, un servicio tiene la capacidad de servir como “tunel” de conexión, para que el controlador pueda acceder de manera más homologada a la persistencia.</a:t>
            </a:r>
            <a:endParaRPr>
              <a:highlight>
                <a:srgbClr val="EAFF6A"/>
              </a:highlight>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Contar con una capa de servicio impide que los accesos a persistencia se hagan descontroladamente, con argumentos erróneos, etc.</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Además, son el punto clave para aplicar un patrón repository.</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 confundir una capa de servicio con la capa de negocio, solo es un punto intermedio de conexión.</a:t>
            </a:r>
            <a:endParaRPr>
              <a:latin typeface="DM Sans"/>
              <a:ea typeface="DM Sans"/>
              <a:cs typeface="DM Sans"/>
              <a:sym typeface="DM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90"/>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781" name="Google Shape;781;p190"/>
          <p:cNvSpPr txBox="1"/>
          <p:nvPr/>
        </p:nvSpPr>
        <p:spPr>
          <a:xfrm>
            <a:off x="631133" y="2168134"/>
            <a:ext cx="9559200" cy="1784872"/>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Helvetica Neue"/>
              <a:buChar char="✓"/>
            </a:pPr>
            <a:r>
              <a:rPr lang="es" sz="3333">
                <a:solidFill>
                  <a:srgbClr val="B7B7B7"/>
                </a:solidFill>
                <a:latin typeface="DM Sans"/>
                <a:ea typeface="DM Sans"/>
                <a:cs typeface="DM Sans"/>
                <a:sym typeface="DM Sans"/>
              </a:rPr>
              <a:t>Validación de cadena con trim</a:t>
            </a:r>
            <a:endParaRPr sz="3333">
              <a:solidFill>
                <a:srgbClr val="B7B7B7"/>
              </a:solidFill>
              <a:latin typeface="DM Sans"/>
              <a:ea typeface="DM Sans"/>
              <a:cs typeface="DM Sans"/>
              <a:sym typeface="DM Sans"/>
            </a:endParaRPr>
          </a:p>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Aplanado de Array con múltiple anidación</a:t>
            </a:r>
            <a:endParaRPr sz="3333">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782" name="Google Shape;782;p190"/>
          <p:cNvGrpSpPr/>
          <p:nvPr/>
        </p:nvGrpSpPr>
        <p:grpSpPr>
          <a:xfrm>
            <a:off x="631135" y="826031"/>
            <a:ext cx="985200" cy="985200"/>
            <a:chOff x="473351" y="619523"/>
            <a:chExt cx="738900" cy="738900"/>
          </a:xfrm>
        </p:grpSpPr>
        <p:sp>
          <p:nvSpPr>
            <p:cNvPr id="783" name="Google Shape;783;p190"/>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84" name="Google Shape;784;p19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0" name="Google Shape;440;p113"/>
          <p:cNvGrpSpPr/>
          <p:nvPr/>
        </p:nvGrpSpPr>
        <p:grpSpPr>
          <a:xfrm>
            <a:off x="5603408" y="1325564"/>
            <a:ext cx="985200" cy="985200"/>
            <a:chOff x="974706" y="2467173"/>
            <a:chExt cx="738900" cy="738900"/>
          </a:xfrm>
        </p:grpSpPr>
        <p:sp>
          <p:nvSpPr>
            <p:cNvPr id="441" name="Google Shape;441;p113"/>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42" name="Google Shape;442;p11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43" name="Google Shape;443;p113"/>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Creación de un servidor por capas.</a:t>
            </a:r>
            <a:endParaRPr sz="5333" b="1">
              <a:solidFill>
                <a:schemeClr val="dk1"/>
              </a:solidFill>
              <a:highlight>
                <a:srgbClr val="EAFF6A"/>
              </a:highlight>
              <a:latin typeface="DM Sans"/>
              <a:ea typeface="DM Sans"/>
              <a:cs typeface="DM Sans"/>
              <a:sym typeface="DM Sans"/>
            </a:endParaRPr>
          </a:p>
        </p:txBody>
      </p:sp>
      <p:sp>
        <p:nvSpPr>
          <p:cNvPr id="444" name="Google Shape;444;p113"/>
          <p:cNvSpPr txBox="1"/>
          <p:nvPr/>
        </p:nvSpPr>
        <p:spPr>
          <a:xfrm>
            <a:off x="1316400" y="4707652"/>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20 min</a:t>
            </a:r>
            <a:endParaRPr sz="2667" b="1">
              <a:solidFill>
                <a:srgbClr val="83AEFB"/>
              </a:solidFill>
              <a:latin typeface="DM Sans"/>
              <a:ea typeface="DM Sans"/>
              <a:cs typeface="DM Sans"/>
              <a:sym typeface="DM Sans"/>
            </a:endParaRPr>
          </a:p>
        </p:txBody>
      </p:sp>
    </p:spTree>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grpSp>
        <p:nvGrpSpPr>
          <p:cNvPr id="449" name="Google Shape;449;p114"/>
          <p:cNvGrpSpPr/>
          <p:nvPr/>
        </p:nvGrpSpPr>
        <p:grpSpPr>
          <a:xfrm>
            <a:off x="609796" y="624398"/>
            <a:ext cx="574765" cy="574765"/>
            <a:chOff x="974706" y="2467173"/>
            <a:chExt cx="738900" cy="738900"/>
          </a:xfrm>
        </p:grpSpPr>
        <p:sp>
          <p:nvSpPr>
            <p:cNvPr id="450" name="Google Shape;450;p114"/>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51" name="Google Shape;451;p11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52" name="Google Shape;452;p114"/>
          <p:cNvSpPr txBox="1"/>
          <p:nvPr/>
        </p:nvSpPr>
        <p:spPr>
          <a:xfrm>
            <a:off x="782900" y="1095667"/>
            <a:ext cx="10676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Creación de un servidor por capas</a:t>
            </a:r>
            <a:endParaRPr sz="5333" b="1">
              <a:solidFill>
                <a:schemeClr val="dk1"/>
              </a:solidFill>
              <a:latin typeface="DM Sans"/>
              <a:ea typeface="DM Sans"/>
              <a:cs typeface="DM Sans"/>
              <a:sym typeface="DM Sans"/>
            </a:endParaRPr>
          </a:p>
        </p:txBody>
      </p:sp>
      <p:pic>
        <p:nvPicPr>
          <p:cNvPr id="453" name="Google Shape;453;p114"/>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454" name="Google Shape;454;p114"/>
          <p:cNvSpPr txBox="1"/>
          <p:nvPr/>
        </p:nvSpPr>
        <p:spPr>
          <a:xfrm>
            <a:off x="782900" y="2819667"/>
            <a:ext cx="89748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Levantar un servidor de express que contemple una juguetería</a:t>
            </a:r>
            <a:endParaRPr b="1">
              <a:latin typeface="DM Sans"/>
              <a:ea typeface="DM Sans"/>
              <a:cs typeface="DM Sans"/>
              <a:sym typeface="DM Sans"/>
            </a:endParaRPr>
          </a:p>
          <a:p>
            <a:pPr>
              <a:buClr>
                <a:srgbClr val="000000"/>
              </a:buClr>
              <a:buSzPts val="1350"/>
            </a:pPr>
            <a:endParaRPr b="1">
              <a:latin typeface="DM Sans"/>
              <a:ea typeface="DM Sans"/>
              <a:cs typeface="DM Sans"/>
              <a:sym typeface="DM Sans"/>
            </a:endParaRPr>
          </a:p>
          <a:p>
            <a:pPr>
              <a:buClr>
                <a:srgbClr val="000000"/>
              </a:buClr>
              <a:buSzPts val="1350"/>
            </a:pPr>
            <a:r>
              <a:rPr lang="es">
                <a:latin typeface="DM Sans"/>
                <a:ea typeface="DM Sans"/>
                <a:cs typeface="DM Sans"/>
                <a:sym typeface="DM Sans"/>
              </a:rPr>
              <a:t>Este sistema deberá poder gestionar (guardar/leer) juguetes y usuarios, contemplando los siguientes puntos: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Una capa de ruteo</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Una capa de controlador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 será necesario contemplar la capa de vistas, todo será probado con información plana. para la creación se utilizará Postman o Thunderclient</a:t>
            </a:r>
            <a:endParaRPr>
              <a:latin typeface="DM Sans"/>
              <a:ea typeface="DM Sans"/>
              <a:cs typeface="DM Sans"/>
              <a:sym typeface="DM Sans"/>
            </a:endParaRPr>
          </a:p>
        </p:txBody>
      </p:sp>
      <p:sp>
        <p:nvSpPr>
          <p:cNvPr id="455" name="Google Shape;455;p114"/>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115"/>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461" name="Google Shape;461;p115"/>
          <p:cNvSpPr txBox="1"/>
          <p:nvPr/>
        </p:nvSpPr>
        <p:spPr>
          <a:xfrm>
            <a:off x="631133" y="1964934"/>
            <a:ext cx="11130000" cy="418514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repasaremos </a:t>
            </a:r>
            <a:r>
              <a:rPr lang="es" sz="2933">
                <a:solidFill>
                  <a:srgbClr val="B7B7B7"/>
                </a:solidFill>
                <a:latin typeface="DM Sans"/>
                <a:ea typeface="DM Sans"/>
                <a:cs typeface="DM Sans"/>
                <a:sym typeface="DM Sans"/>
              </a:rPr>
              <a:t>algunos de los conceptos vistos en clase con una aplicación</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133">
                <a:solidFill>
                  <a:srgbClr val="B7B7B7"/>
                </a:solidFill>
                <a:latin typeface="DM Sans"/>
                <a:ea typeface="DM Sans"/>
                <a:cs typeface="DM Sans"/>
                <a:sym typeface="DM Sans"/>
              </a:rPr>
              <a:t>Tiempo estimado: </a:t>
            </a:r>
            <a:r>
              <a:rPr lang="es" sz="2133" b="1">
                <a:solidFill>
                  <a:srgbClr val="83AEFB"/>
                </a:solidFill>
                <a:latin typeface="DM Sans"/>
                <a:ea typeface="DM Sans"/>
                <a:cs typeface="DM Sans"/>
                <a:sym typeface="DM Sans"/>
              </a:rPr>
              <a:t>30-35 minutos</a:t>
            </a:r>
            <a:endParaRPr sz="2133" b="1">
              <a:solidFill>
                <a:srgbClr val="83AEFB"/>
              </a:solidFill>
              <a:latin typeface="DM Sans"/>
              <a:ea typeface="DM Sans"/>
              <a:cs typeface="DM Sans"/>
              <a:sym typeface="DM Sans"/>
            </a:endParaRPr>
          </a:p>
        </p:txBody>
      </p:sp>
      <p:grpSp>
        <p:nvGrpSpPr>
          <p:cNvPr id="462" name="Google Shape;462;p115"/>
          <p:cNvGrpSpPr/>
          <p:nvPr/>
        </p:nvGrpSpPr>
        <p:grpSpPr>
          <a:xfrm>
            <a:off x="631135" y="826031"/>
            <a:ext cx="985200" cy="985200"/>
            <a:chOff x="473351" y="619523"/>
            <a:chExt cx="738900" cy="738900"/>
          </a:xfrm>
        </p:grpSpPr>
        <p:sp>
          <p:nvSpPr>
            <p:cNvPr id="463" name="Google Shape;463;p115"/>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464" name="Google Shape;464;p11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grpSp>
        <p:nvGrpSpPr>
          <p:cNvPr id="469" name="Google Shape;469;p116"/>
          <p:cNvGrpSpPr/>
          <p:nvPr/>
        </p:nvGrpSpPr>
        <p:grpSpPr>
          <a:xfrm>
            <a:off x="609800" y="624382"/>
            <a:ext cx="574765" cy="574765"/>
            <a:chOff x="473351" y="619523"/>
            <a:chExt cx="738900" cy="738900"/>
          </a:xfrm>
        </p:grpSpPr>
        <p:sp>
          <p:nvSpPr>
            <p:cNvPr id="470" name="Google Shape;470;p11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471" name="Google Shape;471;p11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472" name="Google Shape;472;p116"/>
          <p:cNvSpPr txBox="1"/>
          <p:nvPr/>
        </p:nvSpPr>
        <p:spPr>
          <a:xfrm>
            <a:off x="526400" y="1199167"/>
            <a:ext cx="113656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Desarrollo de capas restantes</a:t>
            </a:r>
            <a:endParaRPr sz="4667" b="1">
              <a:solidFill>
                <a:schemeClr val="dk1"/>
              </a:solidFill>
              <a:latin typeface="DM Sans"/>
              <a:ea typeface="DM Sans"/>
              <a:cs typeface="DM Sans"/>
              <a:sym typeface="DM Sans"/>
            </a:endParaRPr>
          </a:p>
        </p:txBody>
      </p:sp>
      <p:sp>
        <p:nvSpPr>
          <p:cNvPr id="473" name="Google Shape;473;p116"/>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474" name="Google Shape;474;p116"/>
          <p:cNvSpPr txBox="1"/>
          <p:nvPr/>
        </p:nvSpPr>
        <p:spPr>
          <a:xfrm>
            <a:off x="526400" y="2272400"/>
            <a:ext cx="10852400" cy="333471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Se desarrollarán las capas restantes de  la juguetería, separando. </a:t>
            </a:r>
            <a:endParaRPr b="1">
              <a:latin typeface="DM Sans"/>
              <a:ea typeface="DM Sans"/>
              <a:cs typeface="DM Sans"/>
              <a:sym typeface="DM Sans"/>
            </a:endParaRPr>
          </a:p>
          <a:p>
            <a:endParaRPr b="1">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Una capa de servicio</a:t>
            </a:r>
            <a:endParaRPr>
              <a:solidFill>
                <a:schemeClr val="dk1"/>
              </a:solidFill>
              <a:latin typeface="DM Sans"/>
              <a:ea typeface="DM Sans"/>
              <a:cs typeface="DM Sans"/>
              <a:sym typeface="DM Sans"/>
            </a:endParaRPr>
          </a:p>
          <a:p>
            <a:pPr marL="609585" indent="-419090">
              <a:buClr>
                <a:schemeClr val="dk1"/>
              </a:buClr>
              <a:buSzPts val="1350"/>
              <a:buFont typeface="DM Sans"/>
              <a:buChar char="✓"/>
            </a:pPr>
            <a:r>
              <a:rPr lang="es">
                <a:solidFill>
                  <a:schemeClr val="dk1"/>
                </a:solidFill>
                <a:latin typeface="DM Sans"/>
                <a:ea typeface="DM Sans"/>
                <a:cs typeface="DM Sans"/>
                <a:sym typeface="DM Sans"/>
              </a:rPr>
              <a:t>Una capa de persistencia (memoria)</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Recordemos que la capa de servicio debe ser un intermediario en el controlador y la persistencia, de manera que ésta pueda quedar aislada con el fin de generar un desacoplamiento. </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Si en algún momento tenemos que cambiar de dao, el servicio deberá soportar dicho cambio y no afectar el tener que hacer múltiples cambios en el controlador.</a:t>
            </a:r>
            <a:endParaRPr>
              <a:solidFill>
                <a:schemeClr val="dk1"/>
              </a:solidFill>
              <a:latin typeface="DM Sans"/>
              <a:ea typeface="DM Sans"/>
              <a:cs typeface="DM Sans"/>
              <a:sym typeface="DM Sans"/>
            </a:endParaRPr>
          </a:p>
          <a:p>
            <a:pPr marL="609585">
              <a:lnSpc>
                <a:spcPct val="115000"/>
              </a:lnSpc>
            </a:pPr>
            <a:endParaRPr>
              <a:latin typeface="DM Sans"/>
              <a:ea typeface="DM Sans"/>
              <a:cs typeface="DM Sans"/>
              <a:sym typeface="DM Sans"/>
            </a:endParaRPr>
          </a:p>
        </p:txBody>
      </p:sp>
    </p:spTree>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17"/>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480" name="Google Shape;480;p117"/>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18"/>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Analizando el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flujo de arquitectura</a:t>
            </a:r>
            <a:endParaRPr sz="5333" b="1">
              <a:solidFill>
                <a:srgbClr val="EA90FF"/>
              </a:solidFill>
              <a:latin typeface="DM Sans"/>
              <a:ea typeface="DM Sans"/>
              <a:cs typeface="DM Sans"/>
              <a:sym typeface="DM Sans"/>
            </a:endParaRPr>
          </a:p>
        </p:txBody>
      </p:sp>
    </p:spTree>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19"/>
          <p:cNvSpPr txBox="1"/>
          <p:nvPr/>
        </p:nvSpPr>
        <p:spPr>
          <a:xfrm>
            <a:off x="671667" y="605001"/>
            <a:ext cx="10165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Echemos un vistazo con mayor detenimiento al flujo</a:t>
            </a:r>
            <a:endParaRPr sz="5333" b="1">
              <a:solidFill>
                <a:schemeClr val="dk1"/>
              </a:solidFill>
              <a:latin typeface="DM Sans"/>
              <a:ea typeface="DM Sans"/>
              <a:cs typeface="DM Sans"/>
              <a:sym typeface="DM Sans"/>
            </a:endParaRPr>
          </a:p>
        </p:txBody>
      </p:sp>
      <p:sp>
        <p:nvSpPr>
          <p:cNvPr id="491" name="Google Shape;491;p119"/>
          <p:cNvSpPr txBox="1"/>
          <p:nvPr/>
        </p:nvSpPr>
        <p:spPr>
          <a:xfrm>
            <a:off x="841900" y="2800900"/>
            <a:ext cx="7770400" cy="2185173"/>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Vamos a realizar un repaso sobre cómo deben estar interactuando las capas del proyecto recién desarrollado, atendiendo a comprender el por qué es que están realizando esa tarea</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Para ello, se enunciará la información desde el momento en el que el cliente realiza una consulta al servidor, hasta el momento en el que se resuelve la información y envía como respuesta.</a:t>
            </a:r>
            <a:endParaRPr>
              <a:solidFill>
                <a:schemeClr val="dk1"/>
              </a:solidFill>
              <a:latin typeface="DM Sans"/>
              <a:ea typeface="DM Sans"/>
              <a:cs typeface="DM Sans"/>
              <a:sym typeface="DM Sans"/>
            </a:endParaRPr>
          </a:p>
        </p:txBody>
      </p:sp>
    </p:spTree>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20"/>
          <p:cNvSpPr/>
          <p:nvPr/>
        </p:nvSpPr>
        <p:spPr>
          <a:xfrm>
            <a:off x="517800" y="1817167"/>
            <a:ext cx="11156400" cy="4232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97" name="Google Shape;497;p120"/>
          <p:cNvSpPr txBox="1"/>
          <p:nvPr/>
        </p:nvSpPr>
        <p:spPr>
          <a:xfrm>
            <a:off x="1948367" y="288334"/>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Inicio: capa de vista, presentación o renderizado</a:t>
            </a:r>
            <a:endParaRPr sz="4667" b="1">
              <a:solidFill>
                <a:schemeClr val="lt1"/>
              </a:solidFill>
              <a:latin typeface="DM Sans"/>
              <a:ea typeface="DM Sans"/>
              <a:cs typeface="DM Sans"/>
              <a:sym typeface="DM Sans"/>
            </a:endParaRPr>
          </a:p>
        </p:txBody>
      </p:sp>
      <p:sp>
        <p:nvSpPr>
          <p:cNvPr id="498" name="Google Shape;498;p120"/>
          <p:cNvSpPr txBox="1"/>
          <p:nvPr/>
        </p:nvSpPr>
        <p:spPr>
          <a:xfrm>
            <a:off x="1106000" y="2563167"/>
            <a:ext cx="48264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Como es de esperarse, todo comienza desde el cliente, cuando este carga una página, aprieta un botón o desea buscar un dato, está haciendo una petición al servidor.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Para ello, desde esta capa se hace un “consumo”, el cual hará una operación de solicitud para obtener los datos.</a:t>
            </a:r>
            <a:endParaRPr>
              <a:latin typeface="DM Sans"/>
              <a:ea typeface="DM Sans"/>
              <a:cs typeface="DM Sans"/>
              <a:sym typeface="DM Sans"/>
            </a:endParaRPr>
          </a:p>
        </p:txBody>
      </p:sp>
      <p:pic>
        <p:nvPicPr>
          <p:cNvPr id="499" name="Google Shape;499;p120"/>
          <p:cNvPicPr preferRelativeResize="0"/>
          <p:nvPr/>
        </p:nvPicPr>
        <p:blipFill>
          <a:blip r:embed="rId3">
            <a:alphaModFix/>
          </a:blip>
          <a:stretch>
            <a:fillRect/>
          </a:stretch>
        </p:blipFill>
        <p:spPr>
          <a:xfrm>
            <a:off x="6303769" y="2470167"/>
            <a:ext cx="4524465" cy="2926000"/>
          </a:xfrm>
          <a:prstGeom prst="rect">
            <a:avLst/>
          </a:prstGeom>
          <a:noFill/>
          <a:ln>
            <a:noFill/>
          </a:ln>
        </p:spPr>
      </p:pic>
    </p:spTree>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21"/>
          <p:cNvSpPr/>
          <p:nvPr/>
        </p:nvSpPr>
        <p:spPr>
          <a:xfrm>
            <a:off x="520767" y="1817167"/>
            <a:ext cx="11002800" cy="4164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05" name="Google Shape;505;p121"/>
          <p:cNvSpPr txBox="1"/>
          <p:nvPr/>
        </p:nvSpPr>
        <p:spPr>
          <a:xfrm>
            <a:off x="1948367" y="288334"/>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Primer contacto: </a:t>
            </a:r>
            <a:endParaRPr sz="4667" b="1">
              <a:solidFill>
                <a:schemeClr val="lt1"/>
              </a:solidFill>
              <a:latin typeface="DM Sans"/>
              <a:ea typeface="DM Sans"/>
              <a:cs typeface="DM Sans"/>
              <a:sym typeface="DM Sans"/>
            </a:endParaRPr>
          </a:p>
          <a:p>
            <a:pPr algn="ctr">
              <a:lnSpc>
                <a:spcPct val="90000"/>
              </a:lnSpc>
              <a:buClr>
                <a:srgbClr val="000000"/>
              </a:buClr>
              <a:buSzPts val="3500"/>
            </a:pPr>
            <a:r>
              <a:rPr lang="es" sz="4667" b="1">
                <a:solidFill>
                  <a:schemeClr val="lt1"/>
                </a:solidFill>
                <a:latin typeface="DM Sans"/>
                <a:ea typeface="DM Sans"/>
                <a:cs typeface="DM Sans"/>
                <a:sym typeface="DM Sans"/>
              </a:rPr>
              <a:t>capa de ruteo</a:t>
            </a:r>
            <a:endParaRPr sz="4667" b="1">
              <a:solidFill>
                <a:schemeClr val="lt1"/>
              </a:solidFill>
              <a:latin typeface="DM Sans"/>
              <a:ea typeface="DM Sans"/>
              <a:cs typeface="DM Sans"/>
              <a:sym typeface="DM Sans"/>
            </a:endParaRPr>
          </a:p>
        </p:txBody>
      </p:sp>
      <p:sp>
        <p:nvSpPr>
          <p:cNvPr id="506" name="Google Shape;506;p121"/>
          <p:cNvSpPr txBox="1"/>
          <p:nvPr/>
        </p:nvSpPr>
        <p:spPr>
          <a:xfrm>
            <a:off x="921900" y="2154534"/>
            <a:ext cx="9940400" cy="109763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 petición tuvo que realizarse a partir de un endpoint, el cual entra a la capa de ruteo y designa cuál de todas las rutas corresponden a la acción que desea realizar el cliente.</a:t>
            </a:r>
            <a:endParaRPr>
              <a:latin typeface="DM Sans"/>
              <a:ea typeface="DM Sans"/>
              <a:cs typeface="DM Sans"/>
              <a:sym typeface="DM Sans"/>
            </a:endParaRPr>
          </a:p>
          <a:p>
            <a:endParaRPr sz="1933">
              <a:latin typeface="DM Sans"/>
              <a:ea typeface="DM Sans"/>
              <a:cs typeface="DM Sans"/>
              <a:sym typeface="DM Sans"/>
            </a:endParaRPr>
          </a:p>
        </p:txBody>
      </p:sp>
      <p:pic>
        <p:nvPicPr>
          <p:cNvPr id="507" name="Google Shape;507;p121"/>
          <p:cNvPicPr preferRelativeResize="0"/>
          <p:nvPr/>
        </p:nvPicPr>
        <p:blipFill>
          <a:blip r:embed="rId3">
            <a:alphaModFix/>
          </a:blip>
          <a:stretch>
            <a:fillRect/>
          </a:stretch>
        </p:blipFill>
        <p:spPr>
          <a:xfrm>
            <a:off x="1812434" y="3202100"/>
            <a:ext cx="3518333" cy="2275333"/>
          </a:xfrm>
          <a:prstGeom prst="rect">
            <a:avLst/>
          </a:prstGeom>
          <a:noFill/>
          <a:ln>
            <a:noFill/>
          </a:ln>
        </p:spPr>
      </p:pic>
      <p:sp>
        <p:nvSpPr>
          <p:cNvPr id="508" name="Google Shape;508;p121"/>
          <p:cNvSpPr/>
          <p:nvPr/>
        </p:nvSpPr>
        <p:spPr>
          <a:xfrm>
            <a:off x="5330767" y="4145967"/>
            <a:ext cx="2087200" cy="387600"/>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9" name="Google Shape;509;p121"/>
          <p:cNvSpPr/>
          <p:nvPr/>
        </p:nvSpPr>
        <p:spPr>
          <a:xfrm>
            <a:off x="7417967" y="3735967"/>
            <a:ext cx="1398800" cy="1313200"/>
          </a:xfrm>
          <a:prstGeom prst="ellipse">
            <a:avLst/>
          </a:prstGeom>
          <a:solidFill>
            <a:schemeClr val="accent5"/>
          </a:solidFill>
          <a:ln>
            <a:noFill/>
          </a:ln>
        </p:spPr>
        <p:txBody>
          <a:bodyPr spcFirstLastPara="1" wrap="square" lIns="121900" tIns="121900" rIns="121900" bIns="121900" anchor="ctr" anchorCtr="0">
            <a:noAutofit/>
          </a:bodyPr>
          <a:lstStyle/>
          <a:p>
            <a:r>
              <a:rPr lang="es" sz="2400"/>
              <a:t>Router</a:t>
            </a:r>
            <a:endParaRPr sz="2400"/>
          </a:p>
        </p:txBody>
      </p:sp>
      <p:sp>
        <p:nvSpPr>
          <p:cNvPr id="510" name="Google Shape;510;p121"/>
          <p:cNvSpPr/>
          <p:nvPr/>
        </p:nvSpPr>
        <p:spPr>
          <a:xfrm rot="-2700946">
            <a:off x="8446876" y="3406888"/>
            <a:ext cx="1028133" cy="309429"/>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1" name="Google Shape;511;p121"/>
          <p:cNvSpPr/>
          <p:nvPr/>
        </p:nvSpPr>
        <p:spPr>
          <a:xfrm rot="-2067411">
            <a:off x="8683583" y="3744914"/>
            <a:ext cx="1027952" cy="309325"/>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2" name="Google Shape;512;p121"/>
          <p:cNvSpPr/>
          <p:nvPr/>
        </p:nvSpPr>
        <p:spPr>
          <a:xfrm rot="306820">
            <a:off x="8828709" y="4363147"/>
            <a:ext cx="1027691" cy="309271"/>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3" name="Google Shape;513;p121"/>
          <p:cNvSpPr/>
          <p:nvPr/>
        </p:nvSpPr>
        <p:spPr>
          <a:xfrm rot="1372940">
            <a:off x="8508093" y="4929219"/>
            <a:ext cx="1027672" cy="309360"/>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22"/>
          <p:cNvSpPr/>
          <p:nvPr/>
        </p:nvSpPr>
        <p:spPr>
          <a:xfrm>
            <a:off x="594600" y="1790067"/>
            <a:ext cx="11002800" cy="455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19" name="Google Shape;519;p122"/>
          <p:cNvSpPr txBox="1"/>
          <p:nvPr/>
        </p:nvSpPr>
        <p:spPr>
          <a:xfrm>
            <a:off x="1948400" y="253334"/>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Segundo contacto: </a:t>
            </a:r>
            <a:endParaRPr sz="4667" b="1">
              <a:solidFill>
                <a:schemeClr val="lt1"/>
              </a:solidFill>
              <a:latin typeface="DM Sans"/>
              <a:ea typeface="DM Sans"/>
              <a:cs typeface="DM Sans"/>
              <a:sym typeface="DM Sans"/>
            </a:endParaRPr>
          </a:p>
          <a:p>
            <a:pPr algn="ctr">
              <a:lnSpc>
                <a:spcPct val="90000"/>
              </a:lnSpc>
              <a:buClr>
                <a:srgbClr val="000000"/>
              </a:buClr>
              <a:buSzPts val="3500"/>
            </a:pPr>
            <a:r>
              <a:rPr lang="es" sz="4667" b="1">
                <a:solidFill>
                  <a:schemeClr val="lt1"/>
                </a:solidFill>
                <a:latin typeface="DM Sans"/>
                <a:ea typeface="DM Sans"/>
                <a:cs typeface="DM Sans"/>
                <a:sym typeface="DM Sans"/>
              </a:rPr>
              <a:t>capa de controlador</a:t>
            </a:r>
            <a:endParaRPr sz="4667" b="1">
              <a:solidFill>
                <a:schemeClr val="lt1"/>
              </a:solidFill>
              <a:latin typeface="DM Sans"/>
              <a:ea typeface="DM Sans"/>
              <a:cs typeface="DM Sans"/>
              <a:sym typeface="DM Sans"/>
            </a:endParaRPr>
          </a:p>
        </p:txBody>
      </p:sp>
      <p:sp>
        <p:nvSpPr>
          <p:cNvPr id="520" name="Google Shape;520;p122"/>
          <p:cNvSpPr txBox="1"/>
          <p:nvPr/>
        </p:nvSpPr>
        <p:spPr>
          <a:xfrm>
            <a:off x="1022833" y="2005001"/>
            <a:ext cx="9328000" cy="137463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Cada ruta está relacionada con algún método o función de un controlador, así, cuando el router reconoce adónde está apuntando el cliente, sabe llevarlo a la función adecuada. (En esta explicación, el usuario quiere obtener los usuarios)</a:t>
            </a:r>
            <a:endParaRPr>
              <a:latin typeface="DM Sans"/>
              <a:ea typeface="DM Sans"/>
              <a:cs typeface="DM Sans"/>
              <a:sym typeface="DM Sans"/>
            </a:endParaRPr>
          </a:p>
          <a:p>
            <a:endParaRPr sz="1933">
              <a:latin typeface="DM Sans"/>
              <a:ea typeface="DM Sans"/>
              <a:cs typeface="DM Sans"/>
              <a:sym typeface="DM Sans"/>
            </a:endParaRPr>
          </a:p>
        </p:txBody>
      </p:sp>
      <p:sp>
        <p:nvSpPr>
          <p:cNvPr id="521" name="Google Shape;521;p122"/>
          <p:cNvSpPr/>
          <p:nvPr/>
        </p:nvSpPr>
        <p:spPr>
          <a:xfrm>
            <a:off x="5214333" y="4619967"/>
            <a:ext cx="1238400" cy="387600"/>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2" name="Google Shape;522;p122"/>
          <p:cNvSpPr/>
          <p:nvPr/>
        </p:nvSpPr>
        <p:spPr>
          <a:xfrm>
            <a:off x="6452733" y="4299400"/>
            <a:ext cx="1371600" cy="1207600"/>
          </a:xfrm>
          <a:prstGeom prst="ellipse">
            <a:avLst/>
          </a:prstGeom>
          <a:solidFill>
            <a:schemeClr val="accent5"/>
          </a:solidFill>
          <a:ln>
            <a:noFill/>
          </a:ln>
        </p:spPr>
        <p:txBody>
          <a:bodyPr spcFirstLastPara="1" wrap="square" lIns="121900" tIns="121900" rIns="121900" bIns="121900" anchor="ctr" anchorCtr="0">
            <a:noAutofit/>
          </a:bodyPr>
          <a:lstStyle/>
          <a:p>
            <a:r>
              <a:rPr lang="es" sz="2400">
                <a:latin typeface="DM Sans"/>
                <a:ea typeface="DM Sans"/>
                <a:cs typeface="DM Sans"/>
                <a:sym typeface="DM Sans"/>
              </a:rPr>
              <a:t>Router</a:t>
            </a:r>
            <a:endParaRPr sz="2400">
              <a:latin typeface="DM Sans"/>
              <a:ea typeface="DM Sans"/>
              <a:cs typeface="DM Sans"/>
              <a:sym typeface="DM Sans"/>
            </a:endParaRPr>
          </a:p>
        </p:txBody>
      </p:sp>
      <p:sp>
        <p:nvSpPr>
          <p:cNvPr id="523" name="Google Shape;523;p122"/>
          <p:cNvSpPr/>
          <p:nvPr/>
        </p:nvSpPr>
        <p:spPr>
          <a:xfrm rot="-2700946">
            <a:off x="7379343" y="3910955"/>
            <a:ext cx="1028133" cy="309429"/>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 name="Google Shape;524;p122"/>
          <p:cNvSpPr/>
          <p:nvPr/>
        </p:nvSpPr>
        <p:spPr>
          <a:xfrm rot="-1592704">
            <a:off x="7691349" y="4327205"/>
            <a:ext cx="1025729" cy="377628"/>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 name="Google Shape;525;p122"/>
          <p:cNvSpPr/>
          <p:nvPr/>
        </p:nvSpPr>
        <p:spPr>
          <a:xfrm rot="306820">
            <a:off x="7836276" y="4872914"/>
            <a:ext cx="1027691" cy="309271"/>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 name="Google Shape;526;p122"/>
          <p:cNvSpPr/>
          <p:nvPr/>
        </p:nvSpPr>
        <p:spPr>
          <a:xfrm rot="2245384">
            <a:off x="7500241" y="5470083"/>
            <a:ext cx="1027488" cy="309221"/>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7" name="Google Shape;527;p122"/>
          <p:cNvSpPr/>
          <p:nvPr/>
        </p:nvSpPr>
        <p:spPr>
          <a:xfrm>
            <a:off x="8197100" y="3054533"/>
            <a:ext cx="945600" cy="86960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r>
              <a:rPr lang="es" sz="1200">
                <a:latin typeface="DM Sans"/>
                <a:ea typeface="DM Sans"/>
                <a:cs typeface="DM Sans"/>
                <a:sym typeface="DM Sans"/>
              </a:rPr>
              <a:t>get users</a:t>
            </a:r>
            <a:endParaRPr sz="1200">
              <a:latin typeface="DM Sans"/>
              <a:ea typeface="DM Sans"/>
              <a:cs typeface="DM Sans"/>
              <a:sym typeface="DM Sans"/>
            </a:endParaRPr>
          </a:p>
        </p:txBody>
      </p:sp>
      <p:sp>
        <p:nvSpPr>
          <p:cNvPr id="528" name="Google Shape;528;p122"/>
          <p:cNvSpPr/>
          <p:nvPr/>
        </p:nvSpPr>
        <p:spPr>
          <a:xfrm>
            <a:off x="8683567" y="3850933"/>
            <a:ext cx="879600" cy="79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s" sz="1067">
                <a:solidFill>
                  <a:schemeClr val="dk1"/>
                </a:solidFill>
                <a:latin typeface="DM Sans"/>
                <a:ea typeface="DM Sans"/>
                <a:cs typeface="DM Sans"/>
                <a:sym typeface="DM Sans"/>
              </a:rPr>
              <a:t>get toy</a:t>
            </a:r>
            <a:endParaRPr sz="2400">
              <a:latin typeface="DM Sans"/>
              <a:ea typeface="DM Sans"/>
              <a:cs typeface="DM Sans"/>
              <a:sym typeface="DM Sans"/>
            </a:endParaRPr>
          </a:p>
        </p:txBody>
      </p:sp>
      <p:sp>
        <p:nvSpPr>
          <p:cNvPr id="529" name="Google Shape;529;p122"/>
          <p:cNvSpPr/>
          <p:nvPr/>
        </p:nvSpPr>
        <p:spPr>
          <a:xfrm>
            <a:off x="8812200" y="4827733"/>
            <a:ext cx="879600" cy="79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s" sz="933">
                <a:solidFill>
                  <a:schemeClr val="dk1"/>
                </a:solidFill>
                <a:latin typeface="DM Sans"/>
                <a:ea typeface="DM Sans"/>
                <a:cs typeface="DM Sans"/>
                <a:sym typeface="DM Sans"/>
              </a:rPr>
              <a:t>create toy</a:t>
            </a:r>
            <a:endParaRPr sz="1733">
              <a:latin typeface="DM Sans"/>
              <a:ea typeface="DM Sans"/>
              <a:cs typeface="DM Sans"/>
              <a:sym typeface="DM Sans"/>
            </a:endParaRPr>
          </a:p>
        </p:txBody>
      </p:sp>
      <p:sp>
        <p:nvSpPr>
          <p:cNvPr id="530" name="Google Shape;530;p122"/>
          <p:cNvSpPr/>
          <p:nvPr/>
        </p:nvSpPr>
        <p:spPr>
          <a:xfrm>
            <a:off x="8366200" y="5716733"/>
            <a:ext cx="879600" cy="79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1067">
                <a:latin typeface="DM Sans"/>
                <a:ea typeface="DM Sans"/>
                <a:cs typeface="DM Sans"/>
                <a:sym typeface="DM Sans"/>
              </a:rPr>
              <a:t>create user</a:t>
            </a:r>
            <a:endParaRPr sz="1067">
              <a:latin typeface="DM Sans"/>
              <a:ea typeface="DM Sans"/>
              <a:cs typeface="DM Sans"/>
              <a:sym typeface="DM Sans"/>
            </a:endParaRPr>
          </a:p>
        </p:txBody>
      </p:sp>
      <p:pic>
        <p:nvPicPr>
          <p:cNvPr id="531" name="Google Shape;531;p122"/>
          <p:cNvPicPr preferRelativeResize="0"/>
          <p:nvPr/>
        </p:nvPicPr>
        <p:blipFill>
          <a:blip r:embed="rId3">
            <a:alphaModFix/>
          </a:blip>
          <a:stretch>
            <a:fillRect/>
          </a:stretch>
        </p:blipFill>
        <p:spPr>
          <a:xfrm>
            <a:off x="2500200" y="3936141"/>
            <a:ext cx="2714133" cy="175525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91"/>
          <p:cNvSpPr txBox="1"/>
          <p:nvPr/>
        </p:nvSpPr>
        <p:spPr>
          <a:xfrm>
            <a:off x="360633" y="258101"/>
            <a:ext cx="114644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de uso de los métodos trim y flat</a:t>
            </a:r>
            <a:endParaRPr sz="4667" b="1">
              <a:solidFill>
                <a:schemeClr val="lt1"/>
              </a:solidFill>
              <a:latin typeface="DM Sans"/>
              <a:ea typeface="DM Sans"/>
              <a:cs typeface="DM Sans"/>
              <a:sym typeface="DM Sans"/>
            </a:endParaRPr>
          </a:p>
        </p:txBody>
      </p:sp>
      <p:sp>
        <p:nvSpPr>
          <p:cNvPr id="790" name="Google Shape;790;p191"/>
          <p:cNvSpPr txBox="1"/>
          <p:nvPr/>
        </p:nvSpPr>
        <p:spPr>
          <a:xfrm>
            <a:off x="563033" y="5521933"/>
            <a:ext cx="114896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rPr>
              <a:t>EJEMPLO DE USO DE SPREAD OPERATOR Y REST OPERATOR</a:t>
            </a:r>
            <a:endParaRPr sz="2400">
              <a:solidFill>
                <a:schemeClr val="lt1"/>
              </a:solidFill>
            </a:endParaRPr>
          </a:p>
        </p:txBody>
      </p:sp>
      <p:pic>
        <p:nvPicPr>
          <p:cNvPr id="791" name="Google Shape;791;p191"/>
          <p:cNvPicPr preferRelativeResize="0"/>
          <p:nvPr/>
        </p:nvPicPr>
        <p:blipFill>
          <a:blip r:embed="rId3">
            <a:alphaModFix/>
          </a:blip>
          <a:stretch>
            <a:fillRect/>
          </a:stretch>
        </p:blipFill>
        <p:spPr>
          <a:xfrm>
            <a:off x="960979" y="1797301"/>
            <a:ext cx="10693707" cy="4332700"/>
          </a:xfrm>
          <a:prstGeom prst="rect">
            <a:avLst/>
          </a:prstGeom>
          <a:noFill/>
          <a:ln>
            <a:noFill/>
          </a:ln>
        </p:spPr>
      </p:pic>
    </p:spTree>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23"/>
          <p:cNvSpPr/>
          <p:nvPr/>
        </p:nvSpPr>
        <p:spPr>
          <a:xfrm>
            <a:off x="558833" y="1909667"/>
            <a:ext cx="11002800" cy="4527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7" name="Google Shape;537;p123"/>
          <p:cNvSpPr txBox="1"/>
          <p:nvPr/>
        </p:nvSpPr>
        <p:spPr>
          <a:xfrm>
            <a:off x="1948400" y="288334"/>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Tercer contacto: </a:t>
            </a:r>
            <a:endParaRPr sz="4667" b="1">
              <a:solidFill>
                <a:schemeClr val="lt1"/>
              </a:solidFill>
              <a:latin typeface="DM Sans"/>
              <a:ea typeface="DM Sans"/>
              <a:cs typeface="DM Sans"/>
              <a:sym typeface="DM Sans"/>
            </a:endParaRPr>
          </a:p>
          <a:p>
            <a:pPr algn="ctr">
              <a:lnSpc>
                <a:spcPct val="90000"/>
              </a:lnSpc>
              <a:buClr>
                <a:srgbClr val="000000"/>
              </a:buClr>
              <a:buSzPts val="3500"/>
            </a:pPr>
            <a:r>
              <a:rPr lang="es" sz="4667" b="1">
                <a:solidFill>
                  <a:schemeClr val="lt1"/>
                </a:solidFill>
                <a:latin typeface="DM Sans"/>
                <a:ea typeface="DM Sans"/>
                <a:cs typeface="DM Sans"/>
                <a:sym typeface="DM Sans"/>
              </a:rPr>
              <a:t>Capa de Servicio</a:t>
            </a:r>
            <a:endParaRPr sz="4667" b="1">
              <a:solidFill>
                <a:schemeClr val="lt1"/>
              </a:solidFill>
              <a:latin typeface="DM Sans"/>
              <a:ea typeface="DM Sans"/>
              <a:cs typeface="DM Sans"/>
              <a:sym typeface="DM Sans"/>
            </a:endParaRPr>
          </a:p>
        </p:txBody>
      </p:sp>
      <p:sp>
        <p:nvSpPr>
          <p:cNvPr id="538" name="Google Shape;538;p123"/>
          <p:cNvSpPr txBox="1"/>
          <p:nvPr/>
        </p:nvSpPr>
        <p:spPr>
          <a:xfrm>
            <a:off x="1135000" y="2047834"/>
            <a:ext cx="9374400" cy="109763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poder obtener los usuarios, la función getUsers requerirá acceder al userService, que es el punto intermedio entre el controlador y entre la capa de persistencia.</a:t>
            </a:r>
            <a:endParaRPr>
              <a:latin typeface="DM Sans"/>
              <a:ea typeface="DM Sans"/>
              <a:cs typeface="DM Sans"/>
              <a:sym typeface="DM Sans"/>
            </a:endParaRPr>
          </a:p>
          <a:p>
            <a:endParaRPr sz="1933">
              <a:latin typeface="DM Sans"/>
              <a:ea typeface="DM Sans"/>
              <a:cs typeface="DM Sans"/>
              <a:sym typeface="DM Sans"/>
            </a:endParaRPr>
          </a:p>
        </p:txBody>
      </p:sp>
      <p:sp>
        <p:nvSpPr>
          <p:cNvPr id="539" name="Google Shape;539;p123"/>
          <p:cNvSpPr/>
          <p:nvPr/>
        </p:nvSpPr>
        <p:spPr>
          <a:xfrm>
            <a:off x="2924433" y="4412167"/>
            <a:ext cx="1238400" cy="387600"/>
          </a:xfrm>
          <a:prstGeom prst="rightArrow">
            <a:avLst>
              <a:gd name="adj1" fmla="val 50000"/>
              <a:gd name="adj2" fmla="val 50000"/>
            </a:avLst>
          </a:prstGeom>
          <a:solidFill>
            <a:schemeClr val="lt2"/>
          </a:solidFill>
          <a:ln>
            <a:noFill/>
          </a:ln>
        </p:spPr>
        <p:txBody>
          <a:bodyPr spcFirstLastPara="1" wrap="square" lIns="121900" tIns="121900" rIns="121900" bIns="121900" anchor="ctr" anchorCtr="0">
            <a:noAutofit/>
          </a:bodyPr>
          <a:lstStyle/>
          <a:p>
            <a:endParaRPr sz="2400"/>
          </a:p>
        </p:txBody>
      </p:sp>
      <p:sp>
        <p:nvSpPr>
          <p:cNvPr id="540" name="Google Shape;540;p123"/>
          <p:cNvSpPr/>
          <p:nvPr/>
        </p:nvSpPr>
        <p:spPr>
          <a:xfrm>
            <a:off x="4162833" y="4121533"/>
            <a:ext cx="1371600" cy="1207600"/>
          </a:xfrm>
          <a:prstGeom prst="ellipse">
            <a:avLst/>
          </a:prstGeom>
          <a:solidFill>
            <a:schemeClr val="accent5"/>
          </a:solidFill>
          <a:ln>
            <a:noFill/>
          </a:ln>
        </p:spPr>
        <p:txBody>
          <a:bodyPr spcFirstLastPara="1" wrap="square" lIns="121900" tIns="121900" rIns="121900" bIns="121900" anchor="ctr" anchorCtr="0">
            <a:noAutofit/>
          </a:bodyPr>
          <a:lstStyle/>
          <a:p>
            <a:r>
              <a:rPr lang="es" sz="2400">
                <a:latin typeface="DM Sans"/>
                <a:ea typeface="DM Sans"/>
                <a:cs typeface="DM Sans"/>
                <a:sym typeface="DM Sans"/>
              </a:rPr>
              <a:t>Router</a:t>
            </a:r>
            <a:endParaRPr sz="2400">
              <a:latin typeface="DM Sans"/>
              <a:ea typeface="DM Sans"/>
              <a:cs typeface="DM Sans"/>
              <a:sym typeface="DM Sans"/>
            </a:endParaRPr>
          </a:p>
        </p:txBody>
      </p:sp>
      <p:sp>
        <p:nvSpPr>
          <p:cNvPr id="541" name="Google Shape;541;p123"/>
          <p:cNvSpPr/>
          <p:nvPr/>
        </p:nvSpPr>
        <p:spPr>
          <a:xfrm rot="-2700946">
            <a:off x="5089443" y="3733088"/>
            <a:ext cx="1028133" cy="309429"/>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2" name="Google Shape;542;p123"/>
          <p:cNvSpPr/>
          <p:nvPr/>
        </p:nvSpPr>
        <p:spPr>
          <a:xfrm rot="-1592704">
            <a:off x="5401449" y="4149338"/>
            <a:ext cx="1025729" cy="377628"/>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3" name="Google Shape;543;p123"/>
          <p:cNvSpPr/>
          <p:nvPr/>
        </p:nvSpPr>
        <p:spPr>
          <a:xfrm rot="306820">
            <a:off x="5546376" y="4695047"/>
            <a:ext cx="1027691" cy="309271"/>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4" name="Google Shape;544;p123"/>
          <p:cNvSpPr/>
          <p:nvPr/>
        </p:nvSpPr>
        <p:spPr>
          <a:xfrm rot="2245384">
            <a:off x="5210341" y="5292216"/>
            <a:ext cx="1027488" cy="309221"/>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5" name="Google Shape;545;p123"/>
          <p:cNvSpPr/>
          <p:nvPr/>
        </p:nvSpPr>
        <p:spPr>
          <a:xfrm>
            <a:off x="5907200" y="2876667"/>
            <a:ext cx="945600" cy="86960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r>
              <a:rPr lang="es" sz="1200">
                <a:latin typeface="DM Sans"/>
                <a:ea typeface="DM Sans"/>
                <a:cs typeface="DM Sans"/>
                <a:sym typeface="DM Sans"/>
              </a:rPr>
              <a:t>get users</a:t>
            </a:r>
            <a:endParaRPr sz="1200">
              <a:latin typeface="DM Sans"/>
              <a:ea typeface="DM Sans"/>
              <a:cs typeface="DM Sans"/>
              <a:sym typeface="DM Sans"/>
            </a:endParaRPr>
          </a:p>
        </p:txBody>
      </p:sp>
      <p:sp>
        <p:nvSpPr>
          <p:cNvPr id="546" name="Google Shape;546;p123"/>
          <p:cNvSpPr/>
          <p:nvPr/>
        </p:nvSpPr>
        <p:spPr>
          <a:xfrm>
            <a:off x="6393667" y="3673067"/>
            <a:ext cx="879600" cy="79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1067">
                <a:solidFill>
                  <a:schemeClr val="dk1"/>
                </a:solidFill>
                <a:latin typeface="DM Sans"/>
                <a:ea typeface="DM Sans"/>
                <a:cs typeface="DM Sans"/>
                <a:sym typeface="DM Sans"/>
              </a:rPr>
              <a:t>get toy</a:t>
            </a:r>
            <a:endParaRPr sz="2400">
              <a:latin typeface="DM Sans"/>
              <a:ea typeface="DM Sans"/>
              <a:cs typeface="DM Sans"/>
              <a:sym typeface="DM Sans"/>
            </a:endParaRPr>
          </a:p>
        </p:txBody>
      </p:sp>
      <p:sp>
        <p:nvSpPr>
          <p:cNvPr id="547" name="Google Shape;547;p123"/>
          <p:cNvSpPr/>
          <p:nvPr/>
        </p:nvSpPr>
        <p:spPr>
          <a:xfrm>
            <a:off x="6522300" y="4649867"/>
            <a:ext cx="879600" cy="79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933">
                <a:solidFill>
                  <a:schemeClr val="dk1"/>
                </a:solidFill>
                <a:latin typeface="DM Sans"/>
                <a:ea typeface="DM Sans"/>
                <a:cs typeface="DM Sans"/>
                <a:sym typeface="DM Sans"/>
              </a:rPr>
              <a:t>create toy</a:t>
            </a:r>
            <a:endParaRPr sz="1733">
              <a:latin typeface="DM Sans"/>
              <a:ea typeface="DM Sans"/>
              <a:cs typeface="DM Sans"/>
              <a:sym typeface="DM Sans"/>
            </a:endParaRPr>
          </a:p>
        </p:txBody>
      </p:sp>
      <p:sp>
        <p:nvSpPr>
          <p:cNvPr id="548" name="Google Shape;548;p123"/>
          <p:cNvSpPr/>
          <p:nvPr/>
        </p:nvSpPr>
        <p:spPr>
          <a:xfrm>
            <a:off x="6076300" y="5538867"/>
            <a:ext cx="879600" cy="79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1067">
                <a:latin typeface="DM Sans"/>
                <a:ea typeface="DM Sans"/>
                <a:cs typeface="DM Sans"/>
                <a:sym typeface="DM Sans"/>
              </a:rPr>
              <a:t>create user</a:t>
            </a:r>
            <a:endParaRPr sz="1067">
              <a:latin typeface="DM Sans"/>
              <a:ea typeface="DM Sans"/>
              <a:cs typeface="DM Sans"/>
              <a:sym typeface="DM Sans"/>
            </a:endParaRPr>
          </a:p>
        </p:txBody>
      </p:sp>
      <p:pic>
        <p:nvPicPr>
          <p:cNvPr id="549" name="Google Shape;549;p123"/>
          <p:cNvPicPr preferRelativeResize="0"/>
          <p:nvPr/>
        </p:nvPicPr>
        <p:blipFill rotWithShape="1">
          <a:blip r:embed="rId3">
            <a:alphaModFix/>
          </a:blip>
          <a:srcRect l="74263"/>
          <a:stretch/>
        </p:blipFill>
        <p:spPr>
          <a:xfrm>
            <a:off x="2225900" y="3728333"/>
            <a:ext cx="698533" cy="1755267"/>
          </a:xfrm>
          <a:prstGeom prst="rect">
            <a:avLst/>
          </a:prstGeom>
          <a:noFill/>
          <a:ln>
            <a:noFill/>
          </a:ln>
        </p:spPr>
      </p:pic>
      <p:sp>
        <p:nvSpPr>
          <p:cNvPr id="550" name="Google Shape;550;p123"/>
          <p:cNvSpPr/>
          <p:nvPr/>
        </p:nvSpPr>
        <p:spPr>
          <a:xfrm rot="1354390">
            <a:off x="6790819" y="3537223"/>
            <a:ext cx="1472400" cy="387692"/>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1" name="Google Shape;551;p123"/>
          <p:cNvSpPr/>
          <p:nvPr/>
        </p:nvSpPr>
        <p:spPr>
          <a:xfrm>
            <a:off x="8132500" y="3597433"/>
            <a:ext cx="1833600" cy="1603600"/>
          </a:xfrm>
          <a:prstGeom prst="ellipse">
            <a:avLst/>
          </a:prstGeom>
          <a:solidFill>
            <a:srgbClr val="EA90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s" sz="2400">
                <a:latin typeface="DM Sans"/>
                <a:ea typeface="DM Sans"/>
                <a:cs typeface="DM Sans"/>
                <a:sym typeface="DM Sans"/>
              </a:rPr>
              <a:t>Users Service</a:t>
            </a:r>
            <a:endParaRPr sz="2400">
              <a:latin typeface="DM Sans"/>
              <a:ea typeface="DM Sans"/>
              <a:cs typeface="DM Sans"/>
              <a:sym typeface="DM Sans"/>
            </a:endParaRPr>
          </a:p>
        </p:txBody>
      </p:sp>
    </p:spTree>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24"/>
          <p:cNvSpPr/>
          <p:nvPr/>
        </p:nvSpPr>
        <p:spPr>
          <a:xfrm>
            <a:off x="688200" y="1749967"/>
            <a:ext cx="11013600" cy="4429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7" name="Google Shape;557;p124"/>
          <p:cNvSpPr txBox="1"/>
          <p:nvPr/>
        </p:nvSpPr>
        <p:spPr>
          <a:xfrm>
            <a:off x="1948400" y="1801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Cuarto contacto: </a:t>
            </a:r>
            <a:endParaRPr sz="4667" b="1">
              <a:solidFill>
                <a:schemeClr val="lt1"/>
              </a:solidFill>
              <a:latin typeface="DM Sans"/>
              <a:ea typeface="DM Sans"/>
              <a:cs typeface="DM Sans"/>
              <a:sym typeface="DM Sans"/>
            </a:endParaRPr>
          </a:p>
          <a:p>
            <a:pPr algn="ctr">
              <a:lnSpc>
                <a:spcPct val="90000"/>
              </a:lnSpc>
              <a:buClr>
                <a:srgbClr val="000000"/>
              </a:buClr>
              <a:buSzPts val="3500"/>
            </a:pPr>
            <a:r>
              <a:rPr lang="es" sz="4667" b="1">
                <a:solidFill>
                  <a:schemeClr val="lt1"/>
                </a:solidFill>
                <a:latin typeface="DM Sans"/>
                <a:ea typeface="DM Sans"/>
                <a:cs typeface="DM Sans"/>
                <a:sym typeface="DM Sans"/>
              </a:rPr>
              <a:t>Capa de Persistencia</a:t>
            </a:r>
            <a:endParaRPr sz="4667" b="1">
              <a:solidFill>
                <a:schemeClr val="lt1"/>
              </a:solidFill>
              <a:latin typeface="DM Sans"/>
              <a:ea typeface="DM Sans"/>
              <a:cs typeface="DM Sans"/>
              <a:sym typeface="DM Sans"/>
            </a:endParaRPr>
          </a:p>
        </p:txBody>
      </p:sp>
      <p:sp>
        <p:nvSpPr>
          <p:cNvPr id="558" name="Google Shape;558;p124"/>
          <p:cNvSpPr txBox="1"/>
          <p:nvPr/>
        </p:nvSpPr>
        <p:spPr>
          <a:xfrm>
            <a:off x="1220200" y="1905351"/>
            <a:ext cx="9751600" cy="1435994"/>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El servicio de usuarios </a:t>
            </a:r>
            <a:r>
              <a:rPr lang="es" sz="1933" b="1">
                <a:latin typeface="DM Sans"/>
                <a:ea typeface="DM Sans"/>
                <a:cs typeface="DM Sans"/>
                <a:sym typeface="DM Sans"/>
              </a:rPr>
              <a:t>sabe que debe acceder a usuarios</a:t>
            </a:r>
            <a:r>
              <a:rPr lang="es" sz="1933">
                <a:latin typeface="DM Sans"/>
                <a:ea typeface="DM Sans"/>
                <a:cs typeface="DM Sans"/>
                <a:sym typeface="DM Sans"/>
              </a:rPr>
              <a:t>, el detalle es ¿de qué persistencia? ¿Memoria, archivos, base de datos? El servicio sabrá a qué persistencia conectar y obtendrá los datos</a:t>
            </a:r>
            <a:endParaRPr sz="1933">
              <a:latin typeface="DM Sans"/>
              <a:ea typeface="DM Sans"/>
              <a:cs typeface="DM Sans"/>
              <a:sym typeface="DM Sans"/>
            </a:endParaRPr>
          </a:p>
          <a:p>
            <a:endParaRPr sz="1933">
              <a:latin typeface="DM Sans"/>
              <a:ea typeface="DM Sans"/>
              <a:cs typeface="DM Sans"/>
              <a:sym typeface="DM Sans"/>
            </a:endParaRPr>
          </a:p>
        </p:txBody>
      </p:sp>
      <p:sp>
        <p:nvSpPr>
          <p:cNvPr id="559" name="Google Shape;559;p124"/>
          <p:cNvSpPr/>
          <p:nvPr/>
        </p:nvSpPr>
        <p:spPr>
          <a:xfrm>
            <a:off x="1568199" y="4147867"/>
            <a:ext cx="1316800" cy="1059600"/>
          </a:xfrm>
          <a:prstGeom prst="ellipse">
            <a:avLst/>
          </a:prstGeom>
          <a:solidFill>
            <a:schemeClr val="accent5"/>
          </a:solidFill>
          <a:ln>
            <a:noFill/>
          </a:ln>
        </p:spPr>
        <p:txBody>
          <a:bodyPr spcFirstLastPara="1" wrap="square" lIns="121900" tIns="121900" rIns="121900" bIns="121900" anchor="ctr" anchorCtr="0">
            <a:noAutofit/>
          </a:bodyPr>
          <a:lstStyle/>
          <a:p>
            <a:r>
              <a:rPr lang="es" sz="1733">
                <a:latin typeface="DM Sans"/>
                <a:ea typeface="DM Sans"/>
                <a:cs typeface="DM Sans"/>
                <a:sym typeface="DM Sans"/>
              </a:rPr>
              <a:t>Router</a:t>
            </a:r>
            <a:endParaRPr sz="1733">
              <a:latin typeface="DM Sans"/>
              <a:ea typeface="DM Sans"/>
              <a:cs typeface="DM Sans"/>
              <a:sym typeface="DM Sans"/>
            </a:endParaRPr>
          </a:p>
        </p:txBody>
      </p:sp>
      <p:sp>
        <p:nvSpPr>
          <p:cNvPr id="560" name="Google Shape;560;p124"/>
          <p:cNvSpPr/>
          <p:nvPr/>
        </p:nvSpPr>
        <p:spPr>
          <a:xfrm rot="-2626195">
            <a:off x="2487252" y="3804079"/>
            <a:ext cx="922280" cy="277532"/>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1" name="Google Shape;561;p124"/>
          <p:cNvSpPr/>
          <p:nvPr/>
        </p:nvSpPr>
        <p:spPr>
          <a:xfrm rot="-1534524">
            <a:off x="2767195" y="4170689"/>
            <a:ext cx="932132" cy="334204"/>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2" name="Google Shape;562;p124"/>
          <p:cNvSpPr/>
          <p:nvPr/>
        </p:nvSpPr>
        <p:spPr>
          <a:xfrm rot="293946">
            <a:off x="2896256" y="4651104"/>
            <a:ext cx="941440" cy="271609"/>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3" name="Google Shape;563;p124"/>
          <p:cNvSpPr/>
          <p:nvPr/>
        </p:nvSpPr>
        <p:spPr>
          <a:xfrm rot="2174512">
            <a:off x="2595304" y="5172895"/>
            <a:ext cx="926936" cy="275991"/>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 name="Google Shape;564;p124"/>
          <p:cNvSpPr/>
          <p:nvPr/>
        </p:nvSpPr>
        <p:spPr>
          <a:xfrm>
            <a:off x="3226701" y="3055512"/>
            <a:ext cx="866400" cy="76320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r>
              <a:rPr lang="es" sz="1200">
                <a:latin typeface="DM Sans"/>
                <a:ea typeface="DM Sans"/>
                <a:cs typeface="DM Sans"/>
                <a:sym typeface="DM Sans"/>
              </a:rPr>
              <a:t>get users</a:t>
            </a:r>
            <a:endParaRPr sz="1200">
              <a:latin typeface="DM Sans"/>
              <a:ea typeface="DM Sans"/>
              <a:cs typeface="DM Sans"/>
              <a:sym typeface="DM Sans"/>
            </a:endParaRPr>
          </a:p>
        </p:txBody>
      </p:sp>
      <p:sp>
        <p:nvSpPr>
          <p:cNvPr id="565" name="Google Shape;565;p124"/>
          <p:cNvSpPr/>
          <p:nvPr/>
        </p:nvSpPr>
        <p:spPr>
          <a:xfrm>
            <a:off x="3672457" y="3754352"/>
            <a:ext cx="806000" cy="69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1067">
                <a:solidFill>
                  <a:schemeClr val="dk1"/>
                </a:solidFill>
                <a:latin typeface="DM Sans"/>
                <a:ea typeface="DM Sans"/>
                <a:cs typeface="DM Sans"/>
                <a:sym typeface="DM Sans"/>
              </a:rPr>
              <a:t>get toy</a:t>
            </a:r>
            <a:endParaRPr sz="2400"/>
          </a:p>
        </p:txBody>
      </p:sp>
      <p:sp>
        <p:nvSpPr>
          <p:cNvPr id="566" name="Google Shape;566;p124"/>
          <p:cNvSpPr/>
          <p:nvPr/>
        </p:nvSpPr>
        <p:spPr>
          <a:xfrm>
            <a:off x="3790325" y="4611495"/>
            <a:ext cx="806000" cy="69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933">
                <a:solidFill>
                  <a:schemeClr val="dk1"/>
                </a:solidFill>
                <a:latin typeface="DM Sans"/>
                <a:ea typeface="DM Sans"/>
                <a:cs typeface="DM Sans"/>
                <a:sym typeface="DM Sans"/>
              </a:rPr>
              <a:t>create toy</a:t>
            </a:r>
            <a:endParaRPr sz="1733"/>
          </a:p>
        </p:txBody>
      </p:sp>
      <p:sp>
        <p:nvSpPr>
          <p:cNvPr id="567" name="Google Shape;567;p124"/>
          <p:cNvSpPr/>
          <p:nvPr/>
        </p:nvSpPr>
        <p:spPr>
          <a:xfrm>
            <a:off x="3381649" y="5391592"/>
            <a:ext cx="806000" cy="69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1067"/>
              <a:t>create user</a:t>
            </a:r>
            <a:endParaRPr sz="1067"/>
          </a:p>
        </p:txBody>
      </p:sp>
      <p:sp>
        <p:nvSpPr>
          <p:cNvPr id="568" name="Google Shape;568;p124"/>
          <p:cNvSpPr/>
          <p:nvPr/>
        </p:nvSpPr>
        <p:spPr>
          <a:xfrm rot="1302372">
            <a:off x="4062624" y="3662279"/>
            <a:ext cx="1341093" cy="342347"/>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9" name="Google Shape;569;p124"/>
          <p:cNvSpPr/>
          <p:nvPr/>
        </p:nvSpPr>
        <p:spPr>
          <a:xfrm>
            <a:off x="5265773" y="3687984"/>
            <a:ext cx="1680000" cy="1407200"/>
          </a:xfrm>
          <a:prstGeom prst="ellipse">
            <a:avLst/>
          </a:prstGeom>
          <a:solidFill>
            <a:srgbClr val="EA90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s" sz="1733">
                <a:latin typeface="DM Sans"/>
                <a:ea typeface="DM Sans"/>
                <a:cs typeface="DM Sans"/>
                <a:sym typeface="DM Sans"/>
              </a:rPr>
              <a:t>Users Service</a:t>
            </a:r>
            <a:endParaRPr sz="1733">
              <a:latin typeface="DM Sans"/>
              <a:ea typeface="DM Sans"/>
              <a:cs typeface="DM Sans"/>
              <a:sym typeface="DM Sans"/>
            </a:endParaRPr>
          </a:p>
        </p:txBody>
      </p:sp>
      <p:sp>
        <p:nvSpPr>
          <p:cNvPr id="570" name="Google Shape;570;p124"/>
          <p:cNvSpPr/>
          <p:nvPr/>
        </p:nvSpPr>
        <p:spPr>
          <a:xfrm rot="-2626195">
            <a:off x="6553179" y="3434798"/>
            <a:ext cx="922280" cy="277532"/>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 name="Google Shape;571;p124"/>
          <p:cNvSpPr/>
          <p:nvPr/>
        </p:nvSpPr>
        <p:spPr>
          <a:xfrm rot="293946">
            <a:off x="6957051" y="4278166"/>
            <a:ext cx="941440" cy="271609"/>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 name="Google Shape;572;p124"/>
          <p:cNvSpPr/>
          <p:nvPr/>
        </p:nvSpPr>
        <p:spPr>
          <a:xfrm rot="2174512">
            <a:off x="6523783" y="5082805"/>
            <a:ext cx="926936" cy="275991"/>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3" name="Google Shape;573;p124"/>
          <p:cNvSpPr/>
          <p:nvPr/>
        </p:nvSpPr>
        <p:spPr>
          <a:xfrm>
            <a:off x="7383220" y="2762397"/>
            <a:ext cx="995200" cy="925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1333">
                <a:solidFill>
                  <a:schemeClr val="dk1"/>
                </a:solidFill>
                <a:latin typeface="DM Sans"/>
                <a:ea typeface="DM Sans"/>
                <a:cs typeface="DM Sans"/>
                <a:sym typeface="DM Sans"/>
              </a:rPr>
              <a:t>getAllUsers</a:t>
            </a:r>
            <a:endParaRPr sz="2133"/>
          </a:p>
        </p:txBody>
      </p:sp>
      <p:sp>
        <p:nvSpPr>
          <p:cNvPr id="574" name="Google Shape;574;p124"/>
          <p:cNvSpPr/>
          <p:nvPr/>
        </p:nvSpPr>
        <p:spPr>
          <a:xfrm>
            <a:off x="7909520" y="3951088"/>
            <a:ext cx="995200" cy="925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1333">
                <a:solidFill>
                  <a:schemeClr val="dk1"/>
                </a:solidFill>
                <a:latin typeface="DM Sans"/>
                <a:ea typeface="DM Sans"/>
                <a:cs typeface="DM Sans"/>
                <a:sym typeface="DM Sans"/>
              </a:rPr>
              <a:t>save User</a:t>
            </a:r>
            <a:endParaRPr sz="2133"/>
          </a:p>
        </p:txBody>
      </p:sp>
      <p:sp>
        <p:nvSpPr>
          <p:cNvPr id="575" name="Google Shape;575;p124"/>
          <p:cNvSpPr/>
          <p:nvPr/>
        </p:nvSpPr>
        <p:spPr>
          <a:xfrm>
            <a:off x="7383220" y="4962144"/>
            <a:ext cx="995200" cy="925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1333">
                <a:solidFill>
                  <a:schemeClr val="dk1"/>
                </a:solidFill>
                <a:latin typeface="DM Sans"/>
                <a:ea typeface="DM Sans"/>
                <a:cs typeface="DM Sans"/>
                <a:sym typeface="DM Sans"/>
              </a:rPr>
              <a:t>save User</a:t>
            </a:r>
            <a:endParaRPr sz="2133"/>
          </a:p>
        </p:txBody>
      </p:sp>
      <p:sp>
        <p:nvSpPr>
          <p:cNvPr id="576" name="Google Shape;576;p124"/>
          <p:cNvSpPr/>
          <p:nvPr/>
        </p:nvSpPr>
        <p:spPr>
          <a:xfrm rot="293946">
            <a:off x="8389463" y="3229086"/>
            <a:ext cx="941440" cy="271609"/>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77" name="Google Shape;577;p124"/>
          <p:cNvPicPr preferRelativeResize="0"/>
          <p:nvPr/>
        </p:nvPicPr>
        <p:blipFill>
          <a:blip r:embed="rId3">
            <a:alphaModFix/>
          </a:blip>
          <a:stretch>
            <a:fillRect/>
          </a:stretch>
        </p:blipFill>
        <p:spPr>
          <a:xfrm>
            <a:off x="9528767" y="2656600"/>
            <a:ext cx="805989" cy="771848"/>
          </a:xfrm>
          <a:prstGeom prst="rect">
            <a:avLst/>
          </a:prstGeom>
          <a:noFill/>
          <a:ln>
            <a:noFill/>
          </a:ln>
        </p:spPr>
      </p:pic>
      <p:pic>
        <p:nvPicPr>
          <p:cNvPr id="578" name="Google Shape;578;p124"/>
          <p:cNvPicPr preferRelativeResize="0"/>
          <p:nvPr/>
        </p:nvPicPr>
        <p:blipFill>
          <a:blip r:embed="rId4">
            <a:alphaModFix/>
          </a:blip>
          <a:stretch>
            <a:fillRect/>
          </a:stretch>
        </p:blipFill>
        <p:spPr>
          <a:xfrm>
            <a:off x="9457143" y="4611495"/>
            <a:ext cx="1106540" cy="1059671"/>
          </a:xfrm>
          <a:prstGeom prst="rect">
            <a:avLst/>
          </a:prstGeom>
          <a:noFill/>
          <a:ln>
            <a:noFill/>
          </a:ln>
        </p:spPr>
      </p:pic>
      <p:pic>
        <p:nvPicPr>
          <p:cNvPr id="579" name="Google Shape;579;p124"/>
          <p:cNvPicPr preferRelativeResize="0"/>
          <p:nvPr/>
        </p:nvPicPr>
        <p:blipFill>
          <a:blip r:embed="rId5">
            <a:alphaModFix/>
          </a:blip>
          <a:stretch>
            <a:fillRect/>
          </a:stretch>
        </p:blipFill>
        <p:spPr>
          <a:xfrm>
            <a:off x="9550241" y="3687971"/>
            <a:ext cx="920345" cy="1031733"/>
          </a:xfrm>
          <a:prstGeom prst="rect">
            <a:avLst/>
          </a:prstGeom>
          <a:noFill/>
          <a:ln>
            <a:noFill/>
          </a:ln>
        </p:spPr>
      </p:pic>
    </p:spTree>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25"/>
          <p:cNvSpPr/>
          <p:nvPr/>
        </p:nvSpPr>
        <p:spPr>
          <a:xfrm>
            <a:off x="737300" y="1827533"/>
            <a:ext cx="107316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5" name="Google Shape;585;p125"/>
          <p:cNvSpPr txBox="1"/>
          <p:nvPr/>
        </p:nvSpPr>
        <p:spPr>
          <a:xfrm>
            <a:off x="1948400" y="1801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Regreso: vuelta de datos y envío al cliente.</a:t>
            </a:r>
            <a:endParaRPr sz="4667" b="1">
              <a:solidFill>
                <a:schemeClr val="lt1"/>
              </a:solidFill>
              <a:latin typeface="DM Sans"/>
              <a:ea typeface="DM Sans"/>
              <a:cs typeface="DM Sans"/>
              <a:sym typeface="DM Sans"/>
            </a:endParaRPr>
          </a:p>
        </p:txBody>
      </p:sp>
      <p:sp>
        <p:nvSpPr>
          <p:cNvPr id="586" name="Google Shape;586;p125"/>
          <p:cNvSpPr txBox="1"/>
          <p:nvPr/>
        </p:nvSpPr>
        <p:spPr>
          <a:xfrm>
            <a:off x="1157400" y="1936534"/>
            <a:ext cx="9877200" cy="1435994"/>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Una vez obtenidos los datos a partir de la persistencia, el controlador termina de procesarlos y puede finalmente enviarlos al cliente para terminar el procesamiento de esa petición.</a:t>
            </a:r>
            <a:endParaRPr sz="1933">
              <a:latin typeface="DM Sans"/>
              <a:ea typeface="DM Sans"/>
              <a:cs typeface="DM Sans"/>
              <a:sym typeface="DM Sans"/>
            </a:endParaRPr>
          </a:p>
          <a:p>
            <a:endParaRPr sz="1933">
              <a:latin typeface="DM Sans"/>
              <a:ea typeface="DM Sans"/>
              <a:cs typeface="DM Sans"/>
              <a:sym typeface="DM Sans"/>
            </a:endParaRPr>
          </a:p>
        </p:txBody>
      </p:sp>
      <p:sp>
        <p:nvSpPr>
          <p:cNvPr id="587" name="Google Shape;587;p125"/>
          <p:cNvSpPr/>
          <p:nvPr/>
        </p:nvSpPr>
        <p:spPr>
          <a:xfrm>
            <a:off x="3823800" y="4385913"/>
            <a:ext cx="926800" cy="772000"/>
          </a:xfrm>
          <a:prstGeom prst="ellipse">
            <a:avLst/>
          </a:prstGeom>
          <a:solidFill>
            <a:schemeClr val="accent5"/>
          </a:solidFill>
          <a:ln>
            <a:noFill/>
          </a:ln>
        </p:spPr>
        <p:txBody>
          <a:bodyPr spcFirstLastPara="1" wrap="square" lIns="121900" tIns="121900" rIns="121900" bIns="121900" anchor="ctr" anchorCtr="0">
            <a:noAutofit/>
          </a:bodyPr>
          <a:lstStyle/>
          <a:p>
            <a:r>
              <a:rPr lang="es" sz="1067">
                <a:latin typeface="DM Sans"/>
                <a:ea typeface="DM Sans"/>
                <a:cs typeface="DM Sans"/>
                <a:sym typeface="DM Sans"/>
              </a:rPr>
              <a:t>Router</a:t>
            </a:r>
            <a:endParaRPr sz="1067">
              <a:latin typeface="DM Sans"/>
              <a:ea typeface="DM Sans"/>
              <a:cs typeface="DM Sans"/>
              <a:sym typeface="DM Sans"/>
            </a:endParaRPr>
          </a:p>
        </p:txBody>
      </p:sp>
      <p:sp>
        <p:nvSpPr>
          <p:cNvPr id="588" name="Google Shape;588;p125"/>
          <p:cNvSpPr/>
          <p:nvPr/>
        </p:nvSpPr>
        <p:spPr>
          <a:xfrm rot="-2603613">
            <a:off x="4459505" y="4134935"/>
            <a:ext cx="675977" cy="203725"/>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 name="Google Shape;589;p125"/>
          <p:cNvSpPr/>
          <p:nvPr/>
        </p:nvSpPr>
        <p:spPr>
          <a:xfrm rot="-1516764">
            <a:off x="4664462" y="4402460"/>
            <a:ext cx="685661" cy="244405"/>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 name="Google Shape;590;p125"/>
          <p:cNvSpPr/>
          <p:nvPr/>
        </p:nvSpPr>
        <p:spPr>
          <a:xfrm rot="291745">
            <a:off x="4758995" y="4752601"/>
            <a:ext cx="693696" cy="198095"/>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 name="Google Shape;591;p125"/>
          <p:cNvSpPr/>
          <p:nvPr/>
        </p:nvSpPr>
        <p:spPr>
          <a:xfrm rot="2153625">
            <a:off x="4538580" y="5132143"/>
            <a:ext cx="680899" cy="201596"/>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 name="Google Shape;592;p125"/>
          <p:cNvSpPr/>
          <p:nvPr/>
        </p:nvSpPr>
        <p:spPr>
          <a:xfrm>
            <a:off x="5002645" y="3590160"/>
            <a:ext cx="639200" cy="555200"/>
          </a:xfrm>
          <a:prstGeom prst="ellipse">
            <a:avLst/>
          </a:prstGeom>
          <a:solidFill>
            <a:schemeClr val="lt1"/>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r>
              <a:rPr lang="es" sz="533">
                <a:latin typeface="DM Sans"/>
                <a:ea typeface="DM Sans"/>
                <a:cs typeface="DM Sans"/>
                <a:sym typeface="DM Sans"/>
              </a:rPr>
              <a:t>get users</a:t>
            </a:r>
            <a:endParaRPr sz="533">
              <a:latin typeface="DM Sans"/>
              <a:ea typeface="DM Sans"/>
              <a:cs typeface="DM Sans"/>
              <a:sym typeface="DM Sans"/>
            </a:endParaRPr>
          </a:p>
        </p:txBody>
      </p:sp>
      <p:sp>
        <p:nvSpPr>
          <p:cNvPr id="593" name="Google Shape;593;p125"/>
          <p:cNvSpPr/>
          <p:nvPr/>
        </p:nvSpPr>
        <p:spPr>
          <a:xfrm>
            <a:off x="5331400" y="4099240"/>
            <a:ext cx="594800" cy="509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667">
                <a:solidFill>
                  <a:schemeClr val="dk1"/>
                </a:solidFill>
                <a:latin typeface="DM Sans"/>
                <a:ea typeface="DM Sans"/>
                <a:cs typeface="DM Sans"/>
                <a:sym typeface="DM Sans"/>
              </a:rPr>
              <a:t>get toy</a:t>
            </a:r>
            <a:endParaRPr sz="1467">
              <a:latin typeface="DM Sans"/>
              <a:ea typeface="DM Sans"/>
              <a:cs typeface="DM Sans"/>
              <a:sym typeface="DM Sans"/>
            </a:endParaRPr>
          </a:p>
        </p:txBody>
      </p:sp>
      <p:sp>
        <p:nvSpPr>
          <p:cNvPr id="594" name="Google Shape;594;p125"/>
          <p:cNvSpPr/>
          <p:nvPr/>
        </p:nvSpPr>
        <p:spPr>
          <a:xfrm>
            <a:off x="5418331" y="4723639"/>
            <a:ext cx="594800" cy="509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533">
                <a:solidFill>
                  <a:schemeClr val="dk1"/>
                </a:solidFill>
                <a:latin typeface="DM Sans"/>
                <a:ea typeface="DM Sans"/>
                <a:cs typeface="DM Sans"/>
                <a:sym typeface="DM Sans"/>
              </a:rPr>
              <a:t>create toy</a:t>
            </a:r>
            <a:endParaRPr sz="1333">
              <a:latin typeface="DM Sans"/>
              <a:ea typeface="DM Sans"/>
              <a:cs typeface="DM Sans"/>
              <a:sym typeface="DM Sans"/>
            </a:endParaRPr>
          </a:p>
        </p:txBody>
      </p:sp>
      <p:sp>
        <p:nvSpPr>
          <p:cNvPr id="595" name="Google Shape;595;p125"/>
          <p:cNvSpPr/>
          <p:nvPr/>
        </p:nvSpPr>
        <p:spPr>
          <a:xfrm>
            <a:off x="5116924" y="5291912"/>
            <a:ext cx="594800" cy="509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667">
                <a:latin typeface="DM Sans"/>
                <a:ea typeface="DM Sans"/>
                <a:cs typeface="DM Sans"/>
                <a:sym typeface="DM Sans"/>
              </a:rPr>
              <a:t>create user</a:t>
            </a:r>
            <a:endParaRPr sz="667">
              <a:latin typeface="DM Sans"/>
              <a:ea typeface="DM Sans"/>
              <a:cs typeface="DM Sans"/>
              <a:sym typeface="DM Sans"/>
            </a:endParaRPr>
          </a:p>
        </p:txBody>
      </p:sp>
      <p:sp>
        <p:nvSpPr>
          <p:cNvPr id="596" name="Google Shape;596;p125"/>
          <p:cNvSpPr/>
          <p:nvPr/>
        </p:nvSpPr>
        <p:spPr>
          <a:xfrm rot="1287651">
            <a:off x="5619899" y="4031823"/>
            <a:ext cx="987248" cy="250020"/>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 name="Google Shape;597;p125"/>
          <p:cNvSpPr/>
          <p:nvPr/>
        </p:nvSpPr>
        <p:spPr>
          <a:xfrm>
            <a:off x="6506507" y="4050893"/>
            <a:ext cx="1239200" cy="1024800"/>
          </a:xfrm>
          <a:prstGeom prst="ellipse">
            <a:avLst/>
          </a:prstGeom>
          <a:solidFill>
            <a:srgbClr val="EA90FF"/>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r>
              <a:rPr lang="es" sz="1333">
                <a:latin typeface="DM Sans"/>
                <a:ea typeface="DM Sans"/>
                <a:cs typeface="DM Sans"/>
                <a:sym typeface="DM Sans"/>
              </a:rPr>
              <a:t>Users Service</a:t>
            </a:r>
            <a:endParaRPr sz="1333">
              <a:latin typeface="DM Sans"/>
              <a:ea typeface="DM Sans"/>
              <a:cs typeface="DM Sans"/>
              <a:sym typeface="DM Sans"/>
            </a:endParaRPr>
          </a:p>
        </p:txBody>
      </p:sp>
      <p:sp>
        <p:nvSpPr>
          <p:cNvPr id="598" name="Google Shape;598;p125"/>
          <p:cNvSpPr/>
          <p:nvPr/>
        </p:nvSpPr>
        <p:spPr>
          <a:xfrm rot="-2603613">
            <a:off x="7458216" y="3865927"/>
            <a:ext cx="675977" cy="203725"/>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9" name="Google Shape;599;p125"/>
          <p:cNvSpPr/>
          <p:nvPr/>
        </p:nvSpPr>
        <p:spPr>
          <a:xfrm rot="291745">
            <a:off x="7753923" y="4480930"/>
            <a:ext cx="693696" cy="198095"/>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0" name="Google Shape;600;p125"/>
          <p:cNvSpPr/>
          <p:nvPr/>
        </p:nvSpPr>
        <p:spPr>
          <a:xfrm rot="2153625">
            <a:off x="7435921" y="5066517"/>
            <a:ext cx="680899" cy="201596"/>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1" name="Google Shape;601;p125"/>
          <p:cNvSpPr/>
          <p:nvPr/>
        </p:nvSpPr>
        <p:spPr>
          <a:xfrm>
            <a:off x="8068172" y="3376636"/>
            <a:ext cx="733600" cy="67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800">
                <a:solidFill>
                  <a:schemeClr val="dk1"/>
                </a:solidFill>
                <a:latin typeface="DM Sans"/>
                <a:ea typeface="DM Sans"/>
                <a:cs typeface="DM Sans"/>
                <a:sym typeface="DM Sans"/>
              </a:rPr>
              <a:t>getAllUsers</a:t>
            </a:r>
            <a:endParaRPr sz="1600">
              <a:latin typeface="DM Sans"/>
              <a:ea typeface="DM Sans"/>
              <a:cs typeface="DM Sans"/>
              <a:sym typeface="DM Sans"/>
            </a:endParaRPr>
          </a:p>
        </p:txBody>
      </p:sp>
      <p:sp>
        <p:nvSpPr>
          <p:cNvPr id="602" name="Google Shape;602;p125"/>
          <p:cNvSpPr/>
          <p:nvPr/>
        </p:nvSpPr>
        <p:spPr>
          <a:xfrm>
            <a:off x="8456329" y="4242556"/>
            <a:ext cx="733600" cy="67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933">
                <a:solidFill>
                  <a:schemeClr val="dk1"/>
                </a:solidFill>
                <a:latin typeface="DM Sans"/>
                <a:ea typeface="DM Sans"/>
                <a:cs typeface="DM Sans"/>
                <a:sym typeface="DM Sans"/>
              </a:rPr>
              <a:t>save User</a:t>
            </a:r>
            <a:endParaRPr sz="1733">
              <a:latin typeface="DM Sans"/>
              <a:ea typeface="DM Sans"/>
              <a:cs typeface="DM Sans"/>
              <a:sym typeface="DM Sans"/>
            </a:endParaRPr>
          </a:p>
        </p:txBody>
      </p:sp>
      <p:sp>
        <p:nvSpPr>
          <p:cNvPr id="603" name="Google Shape;603;p125"/>
          <p:cNvSpPr/>
          <p:nvPr/>
        </p:nvSpPr>
        <p:spPr>
          <a:xfrm>
            <a:off x="8068172" y="4979073"/>
            <a:ext cx="733600" cy="67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933">
                <a:solidFill>
                  <a:schemeClr val="dk1"/>
                </a:solidFill>
                <a:latin typeface="DM Sans"/>
                <a:ea typeface="DM Sans"/>
                <a:cs typeface="DM Sans"/>
                <a:sym typeface="DM Sans"/>
              </a:rPr>
              <a:t>save User</a:t>
            </a:r>
            <a:endParaRPr sz="1733">
              <a:latin typeface="DM Sans"/>
              <a:ea typeface="DM Sans"/>
              <a:cs typeface="DM Sans"/>
              <a:sym typeface="DM Sans"/>
            </a:endParaRPr>
          </a:p>
        </p:txBody>
      </p:sp>
      <p:sp>
        <p:nvSpPr>
          <p:cNvPr id="604" name="Google Shape;604;p125"/>
          <p:cNvSpPr/>
          <p:nvPr/>
        </p:nvSpPr>
        <p:spPr>
          <a:xfrm rot="291745">
            <a:off x="8810357" y="3716711"/>
            <a:ext cx="693696" cy="198095"/>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605" name="Google Shape;605;p125"/>
          <p:cNvPicPr preferRelativeResize="0"/>
          <p:nvPr/>
        </p:nvPicPr>
        <p:blipFill>
          <a:blip r:embed="rId3">
            <a:alphaModFix/>
          </a:blip>
          <a:stretch>
            <a:fillRect/>
          </a:stretch>
        </p:blipFill>
        <p:spPr>
          <a:xfrm>
            <a:off x="9650561" y="3299567"/>
            <a:ext cx="594435" cy="562264"/>
          </a:xfrm>
          <a:prstGeom prst="rect">
            <a:avLst/>
          </a:prstGeom>
          <a:noFill/>
          <a:ln>
            <a:noFill/>
          </a:ln>
        </p:spPr>
      </p:pic>
      <p:pic>
        <p:nvPicPr>
          <p:cNvPr id="606" name="Google Shape;606;p125"/>
          <p:cNvPicPr preferRelativeResize="0"/>
          <p:nvPr/>
        </p:nvPicPr>
        <p:blipFill>
          <a:blip r:embed="rId4">
            <a:alphaModFix/>
          </a:blip>
          <a:stretch>
            <a:fillRect/>
          </a:stretch>
        </p:blipFill>
        <p:spPr>
          <a:xfrm>
            <a:off x="9597737" y="4723640"/>
            <a:ext cx="816097" cy="771929"/>
          </a:xfrm>
          <a:prstGeom prst="rect">
            <a:avLst/>
          </a:prstGeom>
          <a:noFill/>
          <a:ln>
            <a:noFill/>
          </a:ln>
        </p:spPr>
      </p:pic>
      <p:pic>
        <p:nvPicPr>
          <p:cNvPr id="607" name="Google Shape;607;p125"/>
          <p:cNvPicPr preferRelativeResize="0"/>
          <p:nvPr/>
        </p:nvPicPr>
        <p:blipFill>
          <a:blip r:embed="rId5">
            <a:alphaModFix/>
          </a:blip>
          <a:stretch>
            <a:fillRect/>
          </a:stretch>
        </p:blipFill>
        <p:spPr>
          <a:xfrm>
            <a:off x="9666397" y="4050884"/>
            <a:ext cx="678776" cy="751581"/>
          </a:xfrm>
          <a:prstGeom prst="rect">
            <a:avLst/>
          </a:prstGeom>
          <a:noFill/>
          <a:ln>
            <a:noFill/>
          </a:ln>
        </p:spPr>
      </p:pic>
      <p:sp>
        <p:nvSpPr>
          <p:cNvPr id="608" name="Google Shape;608;p125"/>
          <p:cNvSpPr/>
          <p:nvPr/>
        </p:nvSpPr>
        <p:spPr>
          <a:xfrm flipH="1">
            <a:off x="7034384" y="5442100"/>
            <a:ext cx="2801200" cy="772000"/>
          </a:xfrm>
          <a:prstGeom prst="curvedUpArrow">
            <a:avLst>
              <a:gd name="adj1" fmla="val 25000"/>
              <a:gd name="adj2" fmla="val 50000"/>
              <a:gd name="adj3" fmla="val 25000"/>
            </a:avLst>
          </a:prstGeom>
          <a:solidFill>
            <a:schemeClr val="accent5"/>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125"/>
          <p:cNvSpPr/>
          <p:nvPr/>
        </p:nvSpPr>
        <p:spPr>
          <a:xfrm rot="-10151872">
            <a:off x="5445983" y="2823513"/>
            <a:ext cx="2044631" cy="961793"/>
          </a:xfrm>
          <a:prstGeom prst="curvedUpArrow">
            <a:avLst>
              <a:gd name="adj1" fmla="val 25000"/>
              <a:gd name="adj2" fmla="val 50000"/>
              <a:gd name="adj3" fmla="val 25000"/>
            </a:avLst>
          </a:prstGeom>
          <a:solidFill>
            <a:schemeClr val="accent5"/>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610" name="Google Shape;610;p125"/>
          <p:cNvPicPr preferRelativeResize="0"/>
          <p:nvPr/>
        </p:nvPicPr>
        <p:blipFill>
          <a:blip r:embed="rId6">
            <a:alphaModFix/>
          </a:blip>
          <a:stretch>
            <a:fillRect/>
          </a:stretch>
        </p:blipFill>
        <p:spPr>
          <a:xfrm>
            <a:off x="1778183" y="4259359"/>
            <a:ext cx="1585067" cy="1025084"/>
          </a:xfrm>
          <a:prstGeom prst="rect">
            <a:avLst/>
          </a:prstGeom>
          <a:noFill/>
          <a:ln>
            <a:noFill/>
          </a:ln>
        </p:spPr>
      </p:pic>
      <p:sp>
        <p:nvSpPr>
          <p:cNvPr id="611" name="Google Shape;611;p125"/>
          <p:cNvSpPr/>
          <p:nvPr/>
        </p:nvSpPr>
        <p:spPr>
          <a:xfrm>
            <a:off x="3369284" y="4723633"/>
            <a:ext cx="516800" cy="256000"/>
          </a:xfrm>
          <a:prstGeom prst="rightArrow">
            <a:avLst>
              <a:gd name="adj1" fmla="val 50000"/>
              <a:gd name="adj2" fmla="val 50000"/>
            </a:avLst>
          </a:prstGeom>
          <a:solidFill>
            <a:schemeClr val="lt2"/>
          </a:solidFill>
          <a:ln>
            <a:noFill/>
          </a:ln>
        </p:spPr>
        <p:txBody>
          <a:bodyPr spcFirstLastPara="1" wrap="square" lIns="121900" tIns="121900" rIns="121900" bIns="121900" anchor="ctr" anchorCtr="0">
            <a:noAutofit/>
          </a:bodyPr>
          <a:lstStyle/>
          <a:p>
            <a:endParaRPr sz="2400"/>
          </a:p>
        </p:txBody>
      </p:sp>
      <p:sp>
        <p:nvSpPr>
          <p:cNvPr id="612" name="Google Shape;612;p125"/>
          <p:cNvSpPr/>
          <p:nvPr/>
        </p:nvSpPr>
        <p:spPr>
          <a:xfrm rot="10082377">
            <a:off x="2096935" y="2948042"/>
            <a:ext cx="3061256" cy="961740"/>
          </a:xfrm>
          <a:prstGeom prst="curvedUpArrow">
            <a:avLst>
              <a:gd name="adj1" fmla="val 25000"/>
              <a:gd name="adj2" fmla="val 50000"/>
              <a:gd name="adj3" fmla="val 25000"/>
            </a:avLst>
          </a:prstGeom>
          <a:solidFill>
            <a:schemeClr val="accent5"/>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grpSp>
        <p:nvGrpSpPr>
          <p:cNvPr id="617" name="Google Shape;617;p126"/>
          <p:cNvGrpSpPr/>
          <p:nvPr/>
        </p:nvGrpSpPr>
        <p:grpSpPr>
          <a:xfrm>
            <a:off x="631162" y="825911"/>
            <a:ext cx="985207" cy="985207"/>
            <a:chOff x="575612" y="1950748"/>
            <a:chExt cx="431100" cy="431100"/>
          </a:xfrm>
        </p:grpSpPr>
        <p:sp>
          <p:nvSpPr>
            <p:cNvPr id="618" name="Google Shape;618;p126"/>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19" name="Google Shape;619;p126"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20" name="Google Shape;620;p126"/>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621" name="Google Shape;621;p126"/>
          <p:cNvSpPr txBox="1"/>
          <p:nvPr/>
        </p:nvSpPr>
        <p:spPr>
          <a:xfrm>
            <a:off x="631133" y="2168134"/>
            <a:ext cx="95592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Mencionamos que el servicio toma en cuenta </a:t>
            </a:r>
            <a:r>
              <a:rPr lang="es" sz="3333" b="1">
                <a:solidFill>
                  <a:srgbClr val="B7B7B7"/>
                </a:solidFill>
                <a:latin typeface="DM Sans"/>
                <a:ea typeface="DM Sans"/>
                <a:cs typeface="DM Sans"/>
                <a:sym typeface="DM Sans"/>
              </a:rPr>
              <a:t>alguna</a:t>
            </a:r>
            <a:r>
              <a:rPr lang="es" sz="3333">
                <a:solidFill>
                  <a:srgbClr val="B7B7B7"/>
                </a:solidFill>
                <a:latin typeface="DM Sans"/>
                <a:ea typeface="DM Sans"/>
                <a:cs typeface="DM Sans"/>
                <a:sym typeface="DM Sans"/>
              </a:rPr>
              <a:t> persistencia, entonces </a:t>
            </a:r>
            <a:r>
              <a:rPr lang="es" sz="3333">
                <a:solidFill>
                  <a:srgbClr val="EAFF6A"/>
                </a:solidFill>
                <a:latin typeface="DM Sans"/>
                <a:ea typeface="DM Sans"/>
                <a:cs typeface="DM Sans"/>
                <a:sym typeface="DM Sans"/>
              </a:rPr>
              <a:t>¿puedo cambiar de persistencia, sin tener que modificar el servicio?</a:t>
            </a:r>
            <a:endParaRPr sz="3333">
              <a:solidFill>
                <a:srgbClr val="EAFF6A"/>
              </a:solidFill>
              <a:latin typeface="DM Sans"/>
              <a:ea typeface="DM Sans"/>
              <a:cs typeface="DM Sans"/>
              <a:sym typeface="DM Sans"/>
            </a:endParaRPr>
          </a:p>
        </p:txBody>
      </p:sp>
    </p:spTree>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26" name="Google Shape;626;p127"/>
          <p:cNvGrpSpPr/>
          <p:nvPr/>
        </p:nvGrpSpPr>
        <p:grpSpPr>
          <a:xfrm>
            <a:off x="5603408" y="1325564"/>
            <a:ext cx="985200" cy="985200"/>
            <a:chOff x="974706" y="2467173"/>
            <a:chExt cx="738900" cy="738900"/>
          </a:xfrm>
        </p:grpSpPr>
        <p:sp>
          <p:nvSpPr>
            <p:cNvPr id="627" name="Google Shape;627;p12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28" name="Google Shape;628;p12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29" name="Google Shape;629;p127"/>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¡Kahoot time!</a:t>
            </a:r>
            <a:endParaRPr sz="5333" b="1">
              <a:solidFill>
                <a:schemeClr val="dk1"/>
              </a:solidFill>
              <a:highlight>
                <a:srgbClr val="EAFF6A"/>
              </a:highlight>
              <a:latin typeface="DM Sans"/>
              <a:ea typeface="DM Sans"/>
              <a:cs typeface="DM Sans"/>
              <a:sym typeface="DM Sans"/>
            </a:endParaRPr>
          </a:p>
        </p:txBody>
      </p:sp>
      <p:sp>
        <p:nvSpPr>
          <p:cNvPr id="630" name="Google Shape;630;p127"/>
          <p:cNvSpPr txBox="1"/>
          <p:nvPr/>
        </p:nvSpPr>
        <p:spPr>
          <a:xfrm>
            <a:off x="1316400" y="4707652"/>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15/20 min</a:t>
            </a:r>
            <a:endParaRPr sz="2667" b="1">
              <a:solidFill>
                <a:srgbClr val="83AEFB"/>
              </a:solidFill>
              <a:latin typeface="DM Sans"/>
              <a:ea typeface="DM Sans"/>
              <a:cs typeface="DM Sans"/>
              <a:sym typeface="DM Sans"/>
            </a:endParaRPr>
          </a:p>
        </p:txBody>
      </p:sp>
    </p:spTree>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635" name="Google Shape;635;p128"/>
          <p:cNvGrpSpPr/>
          <p:nvPr/>
        </p:nvGrpSpPr>
        <p:grpSpPr>
          <a:xfrm>
            <a:off x="609796" y="624398"/>
            <a:ext cx="574765" cy="574765"/>
            <a:chOff x="974706" y="2467173"/>
            <a:chExt cx="738900" cy="738900"/>
          </a:xfrm>
        </p:grpSpPr>
        <p:sp>
          <p:nvSpPr>
            <p:cNvPr id="636" name="Google Shape;636;p12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37" name="Google Shape;637;p12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38" name="Google Shape;638;p128"/>
          <p:cNvSpPr txBox="1"/>
          <p:nvPr/>
        </p:nvSpPr>
        <p:spPr>
          <a:xfrm>
            <a:off x="782900" y="1095667"/>
            <a:ext cx="106760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¡Kahoot time!</a:t>
            </a:r>
            <a:endParaRPr sz="5333" b="1">
              <a:solidFill>
                <a:schemeClr val="dk1"/>
              </a:solidFill>
              <a:latin typeface="DM Sans"/>
              <a:ea typeface="DM Sans"/>
              <a:cs typeface="DM Sans"/>
              <a:sym typeface="DM Sans"/>
            </a:endParaRPr>
          </a:p>
        </p:txBody>
      </p:sp>
      <p:pic>
        <p:nvPicPr>
          <p:cNvPr id="639" name="Google Shape;639;p128"/>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40" name="Google Shape;640;p128"/>
          <p:cNvSpPr txBox="1"/>
          <p:nvPr/>
        </p:nvSpPr>
        <p:spPr>
          <a:xfrm>
            <a:off x="782900" y="2685567"/>
            <a:ext cx="81932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Realizaremos una trivia de repaso por los contenidos más importantes de la clase. Deberán:</a:t>
            </a:r>
            <a:endParaRPr>
              <a:latin typeface="DM Sans"/>
              <a:ea typeface="DM Sans"/>
              <a:cs typeface="DM Sans"/>
              <a:sym typeface="DM Sans"/>
            </a:endParaRPr>
          </a:p>
          <a:p>
            <a:endParaRPr>
              <a:latin typeface="DM Sans"/>
              <a:ea typeface="DM Sans"/>
              <a:cs typeface="DM Sans"/>
              <a:sym typeface="DM Sans"/>
            </a:endParaRPr>
          </a:p>
          <a:p>
            <a:pPr marL="609585" indent="-419090">
              <a:buSzPts val="1350"/>
              <a:buFont typeface="DM Sans"/>
              <a:buAutoNum type="arabicPeriod"/>
            </a:pPr>
            <a:r>
              <a:rPr lang="es">
                <a:solidFill>
                  <a:schemeClr val="dk1"/>
                </a:solidFill>
                <a:highlight>
                  <a:schemeClr val="lt1"/>
                </a:highlight>
                <a:latin typeface="DM Sans"/>
                <a:ea typeface="DM Sans"/>
                <a:cs typeface="DM Sans"/>
                <a:sym typeface="DM Sans"/>
              </a:rPr>
              <a:t>Ingresar a</a:t>
            </a:r>
            <a:r>
              <a:rPr lang="es" u="sng">
                <a:solidFill>
                  <a:srgbClr val="2200CC"/>
                </a:solidFill>
                <a:highlight>
                  <a:schemeClr val="lt1"/>
                </a:highlight>
                <a:latin typeface="DM Sans"/>
                <a:ea typeface="DM Sans"/>
                <a:cs typeface="DM Sans"/>
                <a:sym typeface="DM Sans"/>
                <a:hlinkClick r:id="rId5">
                  <a:extLst>
                    <a:ext uri="{A12FA001-AC4F-418D-AE19-62706E023703}">
                      <ahyp:hlinkClr xmlns:ahyp="http://schemas.microsoft.com/office/drawing/2018/hyperlinkcolor" val="tx"/>
                    </a:ext>
                  </a:extLst>
                </a:hlinkClick>
              </a:rPr>
              <a:t> Kahoot.it</a:t>
            </a:r>
            <a:r>
              <a:rPr lang="es">
                <a:solidFill>
                  <a:schemeClr val="dk1"/>
                </a:solidFill>
                <a:highlight>
                  <a:schemeClr val="lt1"/>
                </a:highlight>
                <a:latin typeface="DM Sans"/>
                <a:ea typeface="DM Sans"/>
                <a:cs typeface="DM Sans"/>
                <a:sym typeface="DM Sans"/>
              </a:rPr>
              <a:t> </a:t>
            </a:r>
            <a:endParaRPr>
              <a:solidFill>
                <a:schemeClr val="dk1"/>
              </a:solidFill>
              <a:highlight>
                <a:schemeClr val="lt1"/>
              </a:highlight>
              <a:latin typeface="DM Sans"/>
              <a:ea typeface="DM Sans"/>
              <a:cs typeface="DM Sans"/>
              <a:sym typeface="DM Sans"/>
            </a:endParaRPr>
          </a:p>
          <a:p>
            <a:pPr marL="609585" indent="-419090">
              <a:buClr>
                <a:schemeClr val="dk1"/>
              </a:buClr>
              <a:buSzPts val="1350"/>
              <a:buFont typeface="DM Sans"/>
              <a:buAutoNum type="arabicPeriod"/>
            </a:pPr>
            <a:r>
              <a:rPr lang="es">
                <a:solidFill>
                  <a:schemeClr val="dk1"/>
                </a:solidFill>
                <a:highlight>
                  <a:schemeClr val="lt1"/>
                </a:highlight>
                <a:latin typeface="DM Sans"/>
                <a:ea typeface="DM Sans"/>
                <a:cs typeface="DM Sans"/>
                <a:sym typeface="DM Sans"/>
              </a:rPr>
              <a:t>Ingresar el pin de juego indicado por el/la docente </a:t>
            </a:r>
            <a:endParaRPr>
              <a:solidFill>
                <a:schemeClr val="dk1"/>
              </a:solidFill>
              <a:highlight>
                <a:schemeClr val="lt1"/>
              </a:highlight>
              <a:latin typeface="DM Sans"/>
              <a:ea typeface="DM Sans"/>
              <a:cs typeface="DM Sans"/>
              <a:sym typeface="DM Sans"/>
            </a:endParaRPr>
          </a:p>
          <a:p>
            <a:pPr marL="609585" indent="-419090">
              <a:buClr>
                <a:schemeClr val="dk1"/>
              </a:buClr>
              <a:buSzPts val="1350"/>
              <a:buFont typeface="DM Sans"/>
              <a:buAutoNum type="arabicPeriod"/>
            </a:pPr>
            <a:r>
              <a:rPr lang="es">
                <a:solidFill>
                  <a:schemeClr val="dk1"/>
                </a:solidFill>
                <a:highlight>
                  <a:schemeClr val="lt1"/>
                </a:highlight>
                <a:latin typeface="DM Sans"/>
                <a:ea typeface="DM Sans"/>
                <a:cs typeface="DM Sans"/>
                <a:sym typeface="DM Sans"/>
              </a:rPr>
              <a:t>Escribir su nombre</a:t>
            </a:r>
            <a:endParaRPr>
              <a:solidFill>
                <a:schemeClr val="dk1"/>
              </a:solidFill>
              <a:highlight>
                <a:schemeClr val="lt1"/>
              </a:highlight>
              <a:latin typeface="DM Sans"/>
              <a:ea typeface="DM Sans"/>
              <a:cs typeface="DM Sans"/>
              <a:sym typeface="DM Sans"/>
            </a:endParaRPr>
          </a:p>
          <a:p>
            <a:pPr marL="609585" indent="-419090">
              <a:buClr>
                <a:schemeClr val="dk1"/>
              </a:buClr>
              <a:buSzPts val="1350"/>
              <a:buFont typeface="DM Sans"/>
              <a:buAutoNum type="arabicPeriod"/>
            </a:pPr>
            <a:r>
              <a:rPr lang="es">
                <a:solidFill>
                  <a:schemeClr val="dk1"/>
                </a:solidFill>
                <a:highlight>
                  <a:schemeClr val="lt1"/>
                </a:highlight>
                <a:latin typeface="DM Sans"/>
                <a:ea typeface="DM Sans"/>
                <a:cs typeface="DM Sans"/>
                <a:sym typeface="DM Sans"/>
              </a:rPr>
              <a:t>Aguardar a que esté toda la comisión y ¡a jugar!</a:t>
            </a:r>
            <a:endParaRPr>
              <a:solidFill>
                <a:schemeClr val="dk1"/>
              </a:solidFill>
              <a:highlight>
                <a:schemeClr val="lt1"/>
              </a:highlight>
              <a:latin typeface="DM Sans"/>
              <a:ea typeface="DM Sans"/>
              <a:cs typeface="DM Sans"/>
              <a:sym typeface="DM Sans"/>
            </a:endParaRPr>
          </a:p>
          <a:p>
            <a:pPr marL="609585">
              <a:buClr>
                <a:schemeClr val="dk1"/>
              </a:buClr>
              <a:buSzPts val="1100"/>
            </a:pPr>
            <a:endParaRPr>
              <a:solidFill>
                <a:schemeClr val="dk1"/>
              </a:solidFill>
              <a:highlight>
                <a:schemeClr val="lt1"/>
              </a:highlight>
              <a:latin typeface="DM Sans"/>
              <a:ea typeface="DM Sans"/>
              <a:cs typeface="DM Sans"/>
              <a:sym typeface="DM Sans"/>
            </a:endParaRPr>
          </a:p>
        </p:txBody>
      </p:sp>
      <p:sp>
        <p:nvSpPr>
          <p:cNvPr id="641" name="Google Shape;641;p128"/>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98"/>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18" name="Google Shape;318;p98"/>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19" name="Google Shape;319;p98"/>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20" name="Google Shape;320;p98"/>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21" name="Google Shape;321;p98"/>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26</a:t>
            </a:r>
            <a:endParaRPr sz="2133">
              <a:solidFill>
                <a:schemeClr val="lt1"/>
              </a:solidFill>
              <a:latin typeface="DM Sans"/>
              <a:ea typeface="DM Sans"/>
              <a:cs typeface="DM Sans"/>
              <a:sym typeface="DM Sans"/>
            </a:endParaRPr>
          </a:p>
        </p:txBody>
      </p:sp>
      <p:cxnSp>
        <p:nvCxnSpPr>
          <p:cNvPr id="322" name="Google Shape;322;p98"/>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3" name="Google Shape;323;p98"/>
          <p:cNvSpPr txBox="1"/>
          <p:nvPr/>
        </p:nvSpPr>
        <p:spPr>
          <a:xfrm>
            <a:off x="1960017" y="25318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Arquitectura de capas</a:t>
            </a:r>
            <a:endParaRPr sz="2000" b="1">
              <a:solidFill>
                <a:srgbClr val="999999"/>
              </a:solidFill>
              <a:latin typeface="DM Sans"/>
              <a:ea typeface="DM Sans"/>
              <a:cs typeface="DM Sans"/>
              <a:sym typeface="DM Sans"/>
            </a:endParaRPr>
          </a:p>
        </p:txBody>
      </p:sp>
      <p:sp>
        <p:nvSpPr>
          <p:cNvPr id="324" name="Google Shape;324;p98"/>
          <p:cNvSpPr txBox="1"/>
          <p:nvPr/>
        </p:nvSpPr>
        <p:spPr>
          <a:xfrm>
            <a:off x="4890684" y="18208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27</a:t>
            </a:r>
            <a:endParaRPr sz="2133" b="1">
              <a:solidFill>
                <a:srgbClr val="FFFFFF"/>
              </a:solidFill>
              <a:latin typeface="DM Sans"/>
              <a:ea typeface="DM Sans"/>
              <a:cs typeface="DM Sans"/>
              <a:sym typeface="DM Sans"/>
            </a:endParaRPr>
          </a:p>
        </p:txBody>
      </p:sp>
      <p:cxnSp>
        <p:nvCxnSpPr>
          <p:cNvPr id="325" name="Google Shape;325;p98"/>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26" name="Google Shape;326;p98"/>
          <p:cNvSpPr txBox="1"/>
          <p:nvPr/>
        </p:nvSpPr>
        <p:spPr>
          <a:xfrm>
            <a:off x="4890667" y="25164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Arquitectura del servidor: Diseño</a:t>
            </a:r>
            <a:endParaRPr sz="2000" b="1">
              <a:solidFill>
                <a:srgbClr val="EAFF6A"/>
              </a:solidFill>
              <a:latin typeface="DM Sans"/>
              <a:ea typeface="DM Sans"/>
              <a:cs typeface="DM Sans"/>
              <a:sym typeface="DM Sans"/>
            </a:endParaRPr>
          </a:p>
        </p:txBody>
      </p:sp>
      <p:cxnSp>
        <p:nvCxnSpPr>
          <p:cNvPr id="327" name="Google Shape;327;p98"/>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28" name="Google Shape;328;p98"/>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329" name="Google Shape;329;p98"/>
          <p:cNvSpPr txBox="1"/>
          <p:nvPr/>
        </p:nvSpPr>
        <p:spPr>
          <a:xfrm>
            <a:off x="5061568" y="3642800"/>
            <a:ext cx="2310000" cy="2215951"/>
          </a:xfrm>
          <a:prstGeom prst="rect">
            <a:avLst/>
          </a:prstGeom>
          <a:noFill/>
          <a:ln>
            <a:noFill/>
          </a:ln>
        </p:spPr>
        <p:txBody>
          <a:bodyPr spcFirstLastPara="1" wrap="square" lIns="121900" tIns="121900" rIns="121900" bIns="121900" anchor="t" anchorCtr="0">
            <a:spAutoFit/>
          </a:bodyPr>
          <a:lstStyle/>
          <a:p>
            <a:pPr marL="609585" indent="-406390">
              <a:buClr>
                <a:schemeClr val="lt1"/>
              </a:buClr>
              <a:buSzPts val="1200"/>
              <a:buFont typeface="DM Sans"/>
              <a:buChar char="✓"/>
            </a:pPr>
            <a:r>
              <a:rPr lang="es" sz="1600">
                <a:solidFill>
                  <a:schemeClr val="lt1"/>
                </a:solidFill>
                <a:latin typeface="DM Sans"/>
                <a:ea typeface="DM Sans"/>
                <a:cs typeface="DM Sans"/>
                <a:sym typeface="DM Sans"/>
              </a:rPr>
              <a:t>Patrones de diseño</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lt1"/>
              </a:buClr>
              <a:buSzPts val="1200"/>
              <a:buFont typeface="DM Sans"/>
              <a:buChar char="✓"/>
            </a:pPr>
            <a:r>
              <a:rPr lang="es" sz="1600">
                <a:solidFill>
                  <a:schemeClr val="lt1"/>
                </a:solidFill>
                <a:latin typeface="DM Sans"/>
                <a:ea typeface="DM Sans"/>
                <a:cs typeface="DM Sans"/>
                <a:sym typeface="DM Sans"/>
              </a:rPr>
              <a:t>Patrones en Express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lt1"/>
              </a:buClr>
              <a:buSzPts val="1200"/>
              <a:buFont typeface="DM Sans"/>
              <a:buChar char="✓"/>
            </a:pPr>
            <a:r>
              <a:rPr lang="es" sz="1600">
                <a:solidFill>
                  <a:schemeClr val="lt1"/>
                </a:solidFill>
                <a:latin typeface="DM Sans"/>
                <a:ea typeface="DM Sans"/>
                <a:cs typeface="DM Sans"/>
                <a:sym typeface="DM Sans"/>
              </a:rPr>
              <a:t>Comunicación front - back</a:t>
            </a:r>
            <a:endParaRPr sz="1600">
              <a:solidFill>
                <a:schemeClr val="lt1"/>
              </a:solidFill>
              <a:latin typeface="DM Sans"/>
              <a:ea typeface="DM Sans"/>
              <a:cs typeface="DM Sans"/>
              <a:sym typeface="DM Sans"/>
            </a:endParaRPr>
          </a:p>
        </p:txBody>
      </p:sp>
      <p:sp>
        <p:nvSpPr>
          <p:cNvPr id="330" name="Google Shape;330;p98"/>
          <p:cNvSpPr txBox="1"/>
          <p:nvPr/>
        </p:nvSpPr>
        <p:spPr>
          <a:xfrm>
            <a:off x="1996800" y="3642801"/>
            <a:ext cx="25716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Patrones de diseño</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Patrones en Express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Comunicación front - back</a:t>
            </a:r>
            <a:endParaRPr sz="1600">
              <a:solidFill>
                <a:srgbClr val="999999"/>
              </a:solidFill>
              <a:latin typeface="DM Sans"/>
              <a:ea typeface="DM Sans"/>
              <a:cs typeface="DM Sans"/>
              <a:sym typeface="DM Sans"/>
            </a:endParaRPr>
          </a:p>
        </p:txBody>
      </p:sp>
      <p:pic>
        <p:nvPicPr>
          <p:cNvPr id="331" name="Google Shape;331;p98"/>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32" name="Google Shape;332;p98"/>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26</a:t>
            </a:r>
            <a:endParaRPr sz="2133">
              <a:solidFill>
                <a:schemeClr val="lt1"/>
              </a:solidFill>
              <a:latin typeface="DM Sans"/>
              <a:ea typeface="DM Sans"/>
              <a:cs typeface="DM Sans"/>
              <a:sym typeface="DM Sans"/>
            </a:endParaRPr>
          </a:p>
        </p:txBody>
      </p:sp>
      <p:cxnSp>
        <p:nvCxnSpPr>
          <p:cNvPr id="333" name="Google Shape;333;p98"/>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34" name="Google Shape;334;p98"/>
          <p:cNvSpPr txBox="1"/>
          <p:nvPr/>
        </p:nvSpPr>
        <p:spPr>
          <a:xfrm>
            <a:off x="7938284" y="2443401"/>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Arquitectura del servidor</a:t>
            </a:r>
            <a:endParaRPr sz="2000" b="1">
              <a:solidFill>
                <a:srgbClr val="999999"/>
              </a:solidFill>
              <a:latin typeface="DM Sans"/>
              <a:ea typeface="DM Sans"/>
              <a:cs typeface="DM Sans"/>
              <a:sym typeface="DM Sans"/>
            </a:endParaRPr>
          </a:p>
        </p:txBody>
      </p:sp>
      <p:cxnSp>
        <p:nvCxnSpPr>
          <p:cNvPr id="335" name="Google Shape;335;p98"/>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36" name="Google Shape;336;p98"/>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Tree>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99"/>
          <p:cNvSpPr txBox="1"/>
          <p:nvPr/>
        </p:nvSpPr>
        <p:spPr>
          <a:xfrm>
            <a:off x="668600" y="1087851"/>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2" name="Google Shape;342;p99"/>
          <p:cNvPicPr preferRelativeResize="0"/>
          <p:nvPr/>
        </p:nvPicPr>
        <p:blipFill>
          <a:blip r:embed="rId3">
            <a:alphaModFix/>
          </a:blip>
          <a:stretch>
            <a:fillRect/>
          </a:stretch>
        </p:blipFill>
        <p:spPr>
          <a:xfrm>
            <a:off x="2921468" y="2731701"/>
            <a:ext cx="262633" cy="262633"/>
          </a:xfrm>
          <a:prstGeom prst="rect">
            <a:avLst/>
          </a:prstGeom>
          <a:noFill/>
          <a:ln>
            <a:noFill/>
          </a:ln>
        </p:spPr>
      </p:pic>
      <p:sp>
        <p:nvSpPr>
          <p:cNvPr id="343" name="Google Shape;343;p99"/>
          <p:cNvSpPr txBox="1"/>
          <p:nvPr/>
        </p:nvSpPr>
        <p:spPr>
          <a:xfrm>
            <a:off x="3340884" y="2596251"/>
            <a:ext cx="593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Apropiarse</a:t>
            </a:r>
            <a:r>
              <a:rPr lang="es" sz="2400">
                <a:solidFill>
                  <a:schemeClr val="lt1"/>
                </a:solidFill>
                <a:latin typeface="DM Sans"/>
                <a:ea typeface="DM Sans"/>
                <a:cs typeface="DM Sans"/>
                <a:sym typeface="DM Sans"/>
              </a:rPr>
              <a:t> de buenas prácticas y patrones de diseño en el desarrollo</a:t>
            </a:r>
            <a:endParaRPr sz="2400">
              <a:solidFill>
                <a:schemeClr val="lt1"/>
              </a:solidFill>
              <a:latin typeface="DM Sans"/>
              <a:ea typeface="DM Sans"/>
              <a:cs typeface="DM Sans"/>
              <a:sym typeface="DM Sans"/>
            </a:endParaRPr>
          </a:p>
        </p:txBody>
      </p:sp>
      <p:pic>
        <p:nvPicPr>
          <p:cNvPr id="344" name="Google Shape;344;p99"/>
          <p:cNvPicPr preferRelativeResize="0"/>
          <p:nvPr/>
        </p:nvPicPr>
        <p:blipFill>
          <a:blip r:embed="rId3">
            <a:alphaModFix/>
          </a:blip>
          <a:stretch>
            <a:fillRect/>
          </a:stretch>
        </p:blipFill>
        <p:spPr>
          <a:xfrm>
            <a:off x="2921468" y="3887818"/>
            <a:ext cx="262633" cy="262633"/>
          </a:xfrm>
          <a:prstGeom prst="rect">
            <a:avLst/>
          </a:prstGeom>
          <a:noFill/>
          <a:ln>
            <a:noFill/>
          </a:ln>
        </p:spPr>
      </p:pic>
      <p:cxnSp>
        <p:nvCxnSpPr>
          <p:cNvPr id="345" name="Google Shape;345;p99"/>
          <p:cNvCxnSpPr>
            <a:stCxn id="342" idx="2"/>
            <a:endCxn id="344" idx="0"/>
          </p:cNvCxnSpPr>
          <p:nvPr/>
        </p:nvCxnSpPr>
        <p:spPr>
          <a:xfrm rot="-5400000" flipH="1">
            <a:off x="2606383" y="344073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46" name="Google Shape;346;p99"/>
          <p:cNvSpPr txBox="1"/>
          <p:nvPr/>
        </p:nvSpPr>
        <p:spPr>
          <a:xfrm>
            <a:off x="3389851" y="4574852"/>
            <a:ext cx="47848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Reconocer</a:t>
            </a:r>
            <a:r>
              <a:rPr lang="es" sz="2400">
                <a:solidFill>
                  <a:schemeClr val="lt1"/>
                </a:solidFill>
                <a:latin typeface="DM Sans"/>
                <a:ea typeface="DM Sans"/>
                <a:cs typeface="DM Sans"/>
                <a:sym typeface="DM Sans"/>
              </a:rPr>
              <a:t> los patrones de diseño en Expressjs</a:t>
            </a:r>
            <a:endParaRPr sz="2400">
              <a:solidFill>
                <a:schemeClr val="lt1"/>
              </a:solidFill>
              <a:latin typeface="DM Sans"/>
              <a:ea typeface="DM Sans"/>
              <a:cs typeface="DM Sans"/>
              <a:sym typeface="DM Sans"/>
            </a:endParaRPr>
          </a:p>
        </p:txBody>
      </p:sp>
      <p:pic>
        <p:nvPicPr>
          <p:cNvPr id="347" name="Google Shape;347;p99"/>
          <p:cNvPicPr preferRelativeResize="0"/>
          <p:nvPr/>
        </p:nvPicPr>
        <p:blipFill>
          <a:blip r:embed="rId3">
            <a:alphaModFix/>
          </a:blip>
          <a:stretch>
            <a:fillRect/>
          </a:stretch>
        </p:blipFill>
        <p:spPr>
          <a:xfrm>
            <a:off x="2918718" y="4768501"/>
            <a:ext cx="262633" cy="262633"/>
          </a:xfrm>
          <a:prstGeom prst="rect">
            <a:avLst/>
          </a:prstGeom>
          <a:noFill/>
          <a:ln>
            <a:noFill/>
          </a:ln>
        </p:spPr>
      </p:pic>
      <p:sp>
        <p:nvSpPr>
          <p:cNvPr id="348" name="Google Shape;348;p99"/>
          <p:cNvSpPr txBox="1"/>
          <p:nvPr/>
        </p:nvSpPr>
        <p:spPr>
          <a:xfrm>
            <a:off x="3340867" y="3729134"/>
            <a:ext cx="593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Entender </a:t>
            </a:r>
            <a:r>
              <a:rPr lang="es" sz="2400">
                <a:solidFill>
                  <a:schemeClr val="lt1"/>
                </a:solidFill>
                <a:latin typeface="DM Sans"/>
                <a:ea typeface="DM Sans"/>
                <a:cs typeface="DM Sans"/>
                <a:sym typeface="DM Sans"/>
              </a:rPr>
              <a:t>el concepto de patrones de diseño</a:t>
            </a:r>
            <a:endParaRPr sz="2400">
              <a:solidFill>
                <a:schemeClr val="lt1"/>
              </a:solidFill>
              <a:latin typeface="DM Sans"/>
              <a:ea typeface="DM Sans"/>
              <a:cs typeface="DM Sans"/>
              <a:sym typeface="DM Sans"/>
            </a:endParaRPr>
          </a:p>
        </p:txBody>
      </p:sp>
      <p:cxnSp>
        <p:nvCxnSpPr>
          <p:cNvPr id="349" name="Google Shape;349;p99"/>
          <p:cNvCxnSpPr>
            <a:stCxn id="344" idx="2"/>
          </p:cNvCxnSpPr>
          <p:nvPr/>
        </p:nvCxnSpPr>
        <p:spPr>
          <a:xfrm rot="5400000">
            <a:off x="2736183" y="4464649"/>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00"/>
          <p:cNvSpPr txBox="1"/>
          <p:nvPr/>
        </p:nvSpPr>
        <p:spPr>
          <a:xfrm>
            <a:off x="1083004" y="2567001"/>
            <a:ext cx="1002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Punto de partida para </a:t>
            </a:r>
            <a:r>
              <a:rPr lang="es" sz="5333" b="1">
                <a:solidFill>
                  <a:schemeClr val="accent6"/>
                </a:solidFill>
                <a:latin typeface="DM Sans"/>
                <a:ea typeface="DM Sans"/>
                <a:cs typeface="DM Sans"/>
                <a:sym typeface="DM Sans"/>
              </a:rPr>
              <a:t>desarrollar un servidor</a:t>
            </a:r>
            <a:endParaRPr sz="5333" b="1">
              <a:solidFill>
                <a:schemeClr val="accent6"/>
              </a:solidFill>
              <a:latin typeface="DM Sans"/>
              <a:ea typeface="DM Sans"/>
              <a:cs typeface="DM Sans"/>
              <a:sym typeface="DM Sans"/>
            </a:endParaRPr>
          </a:p>
        </p:txBody>
      </p:sp>
    </p:spTree>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01"/>
          <p:cNvSpPr txBox="1"/>
          <p:nvPr/>
        </p:nvSpPr>
        <p:spPr>
          <a:xfrm>
            <a:off x="688100" y="1838400"/>
            <a:ext cx="5818800" cy="3179613"/>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Lo primero que tenemos que contemplar al momento de levantar un proyecto, </a:t>
            </a:r>
            <a:r>
              <a:rPr lang="es" sz="1733" b="1">
                <a:latin typeface="DM Sans"/>
                <a:ea typeface="DM Sans"/>
                <a:cs typeface="DM Sans"/>
                <a:sym typeface="DM Sans"/>
              </a:rPr>
              <a:t>es tener un enfoque claro de la estructura que tendrá el código. </a:t>
            </a:r>
            <a:endParaRPr sz="1733" b="1">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Para plantear una estructura, hay que contemplar</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Tener código reutilizable</a:t>
            </a:r>
            <a:endParaRPr sz="1733">
              <a:latin typeface="DM Sans"/>
              <a:ea typeface="DM Sans"/>
              <a:cs typeface="DM Sans"/>
              <a:sym typeface="DM Sans"/>
            </a:endParaRPr>
          </a:p>
          <a:p>
            <a:pPr marL="609585"/>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Pensar en código escalable</a:t>
            </a:r>
            <a:endParaRPr sz="1733">
              <a:latin typeface="DM Sans"/>
              <a:ea typeface="DM Sans"/>
              <a:cs typeface="DM Sans"/>
              <a:sym typeface="DM Sans"/>
            </a:endParaRPr>
          </a:p>
          <a:p>
            <a:pPr marL="609585"/>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Homologación de patrones de diseño</a:t>
            </a:r>
            <a:endParaRPr sz="1733">
              <a:latin typeface="DM Sans"/>
              <a:ea typeface="DM Sans"/>
              <a:cs typeface="DM Sans"/>
              <a:sym typeface="DM Sans"/>
            </a:endParaRPr>
          </a:p>
        </p:txBody>
      </p:sp>
      <p:pic>
        <p:nvPicPr>
          <p:cNvPr id="360" name="Google Shape;360;p101"/>
          <p:cNvPicPr preferRelativeResize="0"/>
          <p:nvPr/>
        </p:nvPicPr>
        <p:blipFill>
          <a:blip r:embed="rId3">
            <a:alphaModFix/>
          </a:blip>
          <a:stretch>
            <a:fillRect/>
          </a:stretch>
        </p:blipFill>
        <p:spPr>
          <a:xfrm>
            <a:off x="6792034" y="1694451"/>
            <a:ext cx="4599901" cy="346909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92"/>
          <p:cNvSpPr txBox="1"/>
          <p:nvPr/>
        </p:nvSpPr>
        <p:spPr>
          <a:xfrm>
            <a:off x="1948400" y="25670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Javascript y ES11</a:t>
            </a:r>
            <a:endParaRPr sz="5333" b="1">
              <a:solidFill>
                <a:schemeClr val="dk1"/>
              </a:solidFill>
              <a:latin typeface="DM Sans"/>
              <a:ea typeface="DM Sans"/>
              <a:cs typeface="DM Sans"/>
              <a:sym typeface="DM Sans"/>
            </a:endParaRPr>
          </a:p>
        </p:txBody>
      </p:sp>
    </p:spTree>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0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6" name="Google Shape;366;p102"/>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Código reutilizable</a:t>
            </a:r>
            <a:endParaRPr sz="4667" b="1">
              <a:solidFill>
                <a:schemeClr val="lt1"/>
              </a:solidFill>
              <a:latin typeface="DM Sans"/>
              <a:ea typeface="DM Sans"/>
              <a:cs typeface="DM Sans"/>
              <a:sym typeface="DM Sans"/>
            </a:endParaRPr>
          </a:p>
        </p:txBody>
      </p:sp>
      <p:sp>
        <p:nvSpPr>
          <p:cNvPr id="367" name="Google Shape;367;p102"/>
          <p:cNvSpPr txBox="1"/>
          <p:nvPr/>
        </p:nvSpPr>
        <p:spPr>
          <a:xfrm>
            <a:off x="1299033" y="2011734"/>
            <a:ext cx="32244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Contar con funciones que se puedan reutilizar a lo largo de otras funciones, permitirá evitar repeticiones de código innecesarias, haciendo el código más legible. Entender una función y reconocerla en diferentes procesos será más fácil de entender para futuros desarrolladores. </a:t>
            </a:r>
            <a:endParaRPr>
              <a:solidFill>
                <a:srgbClr val="000000"/>
              </a:solidFill>
              <a:latin typeface="DM Sans"/>
              <a:ea typeface="DM Sans"/>
              <a:cs typeface="DM Sans"/>
              <a:sym typeface="DM Sans"/>
            </a:endParaRPr>
          </a:p>
        </p:txBody>
      </p:sp>
      <p:pic>
        <p:nvPicPr>
          <p:cNvPr id="368" name="Google Shape;368;p102"/>
          <p:cNvPicPr preferRelativeResize="0"/>
          <p:nvPr/>
        </p:nvPicPr>
        <p:blipFill>
          <a:blip r:embed="rId3">
            <a:alphaModFix/>
          </a:blip>
          <a:stretch>
            <a:fillRect/>
          </a:stretch>
        </p:blipFill>
        <p:spPr>
          <a:xfrm>
            <a:off x="4675634" y="2628066"/>
            <a:ext cx="6266733" cy="2338133"/>
          </a:xfrm>
          <a:prstGeom prst="rect">
            <a:avLst/>
          </a:prstGeom>
          <a:noFill/>
          <a:ln>
            <a:noFill/>
          </a:ln>
        </p:spPr>
      </p:pic>
    </p:spTree>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03"/>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74" name="Google Shape;374;p103"/>
          <p:cNvSpPr txBox="1"/>
          <p:nvPr/>
        </p:nvSpPr>
        <p:spPr>
          <a:xfrm>
            <a:off x="392200" y="387101"/>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Pensar en código escalable</a:t>
            </a:r>
            <a:endParaRPr sz="4667" b="1">
              <a:solidFill>
                <a:schemeClr val="lt1"/>
              </a:solidFill>
              <a:latin typeface="DM Sans"/>
              <a:ea typeface="DM Sans"/>
              <a:cs typeface="DM Sans"/>
              <a:sym typeface="DM Sans"/>
            </a:endParaRPr>
          </a:p>
        </p:txBody>
      </p:sp>
      <p:sp>
        <p:nvSpPr>
          <p:cNvPr id="375" name="Google Shape;375;p103"/>
          <p:cNvSpPr txBox="1"/>
          <p:nvPr/>
        </p:nvSpPr>
        <p:spPr>
          <a:xfrm>
            <a:off x="1299033" y="2101734"/>
            <a:ext cx="4037600" cy="3939500"/>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Un error común en los desarrolladores que recién comienzan es hacer código sin pensar en la escalabilidad que pueda llegar a tener. </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Puede llevar un tiempo adicional el hacer un método “genérico”, pero nos puede ayudar bastante posteriormente para no tener que pensar en reajustes complejos para cada caso nuevo en el futuro.</a:t>
            </a:r>
            <a:endParaRPr sz="2000" dirty="0">
              <a:latin typeface="DM Sans"/>
              <a:ea typeface="DM Sans"/>
              <a:cs typeface="DM Sans"/>
              <a:sym typeface="DM Sans"/>
            </a:endParaRPr>
          </a:p>
        </p:txBody>
      </p:sp>
      <p:pic>
        <p:nvPicPr>
          <p:cNvPr id="376" name="Google Shape;376;p103"/>
          <p:cNvPicPr preferRelativeResize="0"/>
          <p:nvPr/>
        </p:nvPicPr>
        <p:blipFill>
          <a:blip r:embed="rId3">
            <a:alphaModFix/>
          </a:blip>
          <a:stretch>
            <a:fillRect/>
          </a:stretch>
        </p:blipFill>
        <p:spPr>
          <a:xfrm>
            <a:off x="5395167" y="2587733"/>
            <a:ext cx="5638933" cy="2722000"/>
          </a:xfrm>
          <a:prstGeom prst="rect">
            <a:avLst/>
          </a:prstGeom>
          <a:noFill/>
          <a:ln>
            <a:noFill/>
          </a:ln>
        </p:spPr>
      </p:pic>
    </p:spTree>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04"/>
          <p:cNvSpPr txBox="1"/>
          <p:nvPr/>
        </p:nvSpPr>
        <p:spPr>
          <a:xfrm>
            <a:off x="631133" y="494001"/>
            <a:ext cx="9433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Homologación de patrones de diseño</a:t>
            </a:r>
            <a:endParaRPr sz="5333" b="1">
              <a:solidFill>
                <a:schemeClr val="dk1"/>
              </a:solidFill>
              <a:latin typeface="DM Sans"/>
              <a:ea typeface="DM Sans"/>
              <a:cs typeface="DM Sans"/>
              <a:sym typeface="DM Sans"/>
            </a:endParaRPr>
          </a:p>
        </p:txBody>
      </p:sp>
      <p:sp>
        <p:nvSpPr>
          <p:cNvPr id="382" name="Google Shape;382;p104"/>
          <p:cNvSpPr txBox="1"/>
          <p:nvPr/>
        </p:nvSpPr>
        <p:spPr>
          <a:xfrm>
            <a:off x="631133" y="2544233"/>
            <a:ext cx="5112800" cy="2185173"/>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Otro error común es no acordar con el equipo de trabajo los patrones de diseño que se están utilizando. Esto hace que el nuevo desarrollador no entienda los modelos de trabajo principales que utilizamos para la aplicación.</a:t>
            </a:r>
            <a:endParaRPr>
              <a:solidFill>
                <a:schemeClr val="dk1"/>
              </a:solidFill>
              <a:latin typeface="DM Sans"/>
              <a:ea typeface="DM Sans"/>
              <a:cs typeface="DM Sans"/>
              <a:sym typeface="DM Sans"/>
            </a:endParaRPr>
          </a:p>
          <a:p>
            <a:pPr>
              <a:buClr>
                <a:schemeClr val="dk1"/>
              </a:buClr>
              <a:buSzPts val="1350"/>
            </a:pPr>
            <a:endParaRPr>
              <a:solidFill>
                <a:schemeClr val="dk1"/>
              </a:solidFill>
              <a:latin typeface="DM Sans"/>
              <a:ea typeface="DM Sans"/>
              <a:cs typeface="DM Sans"/>
              <a:sym typeface="DM Sans"/>
            </a:endParaRPr>
          </a:p>
          <a:p>
            <a:pPr>
              <a:buClr>
                <a:schemeClr val="dk1"/>
              </a:buClr>
              <a:buSzPts val="1350"/>
            </a:pPr>
            <a:endParaRPr>
              <a:latin typeface="DM Sans"/>
              <a:ea typeface="DM Sans"/>
              <a:cs typeface="DM Sans"/>
              <a:sym typeface="DM Sans"/>
            </a:endParaRPr>
          </a:p>
        </p:txBody>
      </p:sp>
      <p:sp>
        <p:nvSpPr>
          <p:cNvPr id="383" name="Google Shape;383;p104"/>
          <p:cNvSpPr txBox="1"/>
          <p:nvPr/>
        </p:nvSpPr>
        <p:spPr>
          <a:xfrm>
            <a:off x="6036767" y="2544233"/>
            <a:ext cx="5112800" cy="3570168"/>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Contar con una lista clara y ejemplos de los patrones que están implementándose, permitirán que el desarrollador se acostumbre más fácilmente a los modelos de trabajo que actualmente lleva el equipo, así también como impedir que se trabaje sobre patrones adicionales.</a:t>
            </a:r>
            <a:endParaRPr>
              <a:solidFill>
                <a:schemeClr val="dk1"/>
              </a:solidFill>
              <a:latin typeface="DM Sans"/>
              <a:ea typeface="DM Sans"/>
              <a:cs typeface="DM Sans"/>
              <a:sym typeface="DM Sans"/>
            </a:endParaRPr>
          </a:p>
          <a:p>
            <a:pPr>
              <a:buClr>
                <a:schemeClr val="dk1"/>
              </a:buClr>
              <a:buSzPts val="1350"/>
            </a:pPr>
            <a:endParaRPr>
              <a:solidFill>
                <a:schemeClr val="dk1"/>
              </a:solidFill>
              <a:latin typeface="DM Sans"/>
              <a:ea typeface="DM Sans"/>
              <a:cs typeface="DM Sans"/>
              <a:sym typeface="DM Sans"/>
            </a:endParaRPr>
          </a:p>
          <a:p>
            <a:pPr>
              <a:buClr>
                <a:schemeClr val="dk1"/>
              </a:buClr>
              <a:buSzPts val="1350"/>
            </a:pPr>
            <a:r>
              <a:rPr lang="es">
                <a:solidFill>
                  <a:schemeClr val="dk1"/>
                </a:solidFill>
                <a:latin typeface="DM Sans"/>
                <a:ea typeface="DM Sans"/>
                <a:cs typeface="DM Sans"/>
                <a:sym typeface="DM Sans"/>
              </a:rPr>
              <a:t>Sin hacer esto, conseguimos que nuestro código siga lógicas de programación muy dispares, haciéndolo menos entendible.</a:t>
            </a:r>
            <a:endParaRPr>
              <a:solidFill>
                <a:schemeClr val="dk1"/>
              </a:solidFill>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Tree>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05"/>
          <p:cNvSpPr txBox="1"/>
          <p:nvPr/>
        </p:nvSpPr>
        <p:spPr>
          <a:xfrm>
            <a:off x="2018600" y="2993067"/>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Buenas prácticas</a:t>
            </a:r>
            <a:endParaRPr sz="5333" b="1">
              <a:solidFill>
                <a:schemeClr val="dk1"/>
              </a:solidFill>
              <a:latin typeface="DM Sans"/>
              <a:ea typeface="DM Sans"/>
              <a:cs typeface="DM Sans"/>
              <a:sym typeface="DM Sans"/>
            </a:endParaRPr>
          </a:p>
        </p:txBody>
      </p:sp>
    </p:spTree>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06"/>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94" name="Google Shape;394;p106"/>
          <p:cNvSpPr txBox="1"/>
          <p:nvPr/>
        </p:nvSpPr>
        <p:spPr>
          <a:xfrm>
            <a:off x="5274967" y="950401"/>
            <a:ext cx="691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Adoptar un modelo por capas</a:t>
            </a:r>
            <a:endParaRPr sz="5333" b="1">
              <a:solidFill>
                <a:schemeClr val="dk1"/>
              </a:solidFill>
              <a:latin typeface="DM Sans"/>
              <a:ea typeface="DM Sans"/>
              <a:cs typeface="DM Sans"/>
              <a:sym typeface="DM Sans"/>
            </a:endParaRPr>
          </a:p>
        </p:txBody>
      </p:sp>
      <p:sp>
        <p:nvSpPr>
          <p:cNvPr id="395" name="Google Shape;395;p106"/>
          <p:cNvSpPr txBox="1"/>
          <p:nvPr/>
        </p:nvSpPr>
        <p:spPr>
          <a:xfrm>
            <a:off x="5275200" y="2993234"/>
            <a:ext cx="6030000" cy="2912937"/>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Es importante aprender a mantener un modelo de delegación de responsabilidades para poder tener nuestro código bien segmentado</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Tener contempladas las capas y no mezclarlas dentro de la práctica ayudarán a un código bastante limpio, ordenado y escalable.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Contemplemos ésto no sólo a nivel “funcionamiento” sino también a nivel de estructura de carpetas.</a:t>
            </a:r>
            <a:endParaRPr sz="1733">
              <a:latin typeface="DM Sans"/>
              <a:ea typeface="DM Sans"/>
              <a:cs typeface="DM Sans"/>
              <a:sym typeface="DM Sans"/>
            </a:endParaRPr>
          </a:p>
        </p:txBody>
      </p:sp>
      <p:pic>
        <p:nvPicPr>
          <p:cNvPr id="396" name="Google Shape;396;p106"/>
          <p:cNvPicPr preferRelativeResize="0"/>
          <p:nvPr/>
        </p:nvPicPr>
        <p:blipFill rotWithShape="1">
          <a:blip r:embed="rId3">
            <a:alphaModFix/>
          </a:blip>
          <a:srcRect l="2454" r="2795" b="4780"/>
          <a:stretch/>
        </p:blipFill>
        <p:spPr>
          <a:xfrm>
            <a:off x="651801" y="2025484"/>
            <a:ext cx="4349799" cy="280703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07"/>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02" name="Google Shape;402;p107"/>
          <p:cNvSpPr txBox="1"/>
          <p:nvPr/>
        </p:nvSpPr>
        <p:spPr>
          <a:xfrm>
            <a:off x="4889000" y="482218"/>
            <a:ext cx="7722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Manejo de entornos</a:t>
            </a:r>
            <a:endParaRPr sz="5333" b="1">
              <a:solidFill>
                <a:schemeClr val="dk1"/>
              </a:solidFill>
              <a:latin typeface="DM Sans"/>
              <a:ea typeface="DM Sans"/>
              <a:cs typeface="DM Sans"/>
              <a:sym typeface="DM Sans"/>
            </a:endParaRPr>
          </a:p>
        </p:txBody>
      </p:sp>
      <p:sp>
        <p:nvSpPr>
          <p:cNvPr id="403" name="Google Shape;403;p107"/>
          <p:cNvSpPr txBox="1"/>
          <p:nvPr/>
        </p:nvSpPr>
        <p:spPr>
          <a:xfrm>
            <a:off x="4889000" y="1696584"/>
            <a:ext cx="6381200" cy="4678163"/>
          </a:xfrm>
          <a:prstGeom prst="rect">
            <a:avLst/>
          </a:prstGeom>
          <a:noFill/>
          <a:ln>
            <a:noFill/>
          </a:ln>
        </p:spPr>
        <p:txBody>
          <a:bodyPr spcFirstLastPara="1" wrap="square" lIns="121900" tIns="121900" rIns="121900" bIns="121900" anchor="t" anchorCtr="0">
            <a:spAutoFit/>
          </a:bodyPr>
          <a:lstStyle/>
          <a:p>
            <a:r>
              <a:rPr lang="es" sz="1600">
                <a:latin typeface="DM Sans"/>
                <a:ea typeface="DM Sans"/>
                <a:cs typeface="DM Sans"/>
                <a:sym typeface="DM Sans"/>
              </a:rPr>
              <a:t>Tener contemplados los diferentes entornos en los que podrá correr nuestro código, hace necesario que nuestras variables cambien también con el fin de no afectar contextos reales, a contextos de desarrollo, y contextos de prueba. </a:t>
            </a:r>
            <a:endParaRPr sz="1600">
              <a:latin typeface="DM Sans"/>
              <a:ea typeface="DM Sans"/>
              <a:cs typeface="DM Sans"/>
              <a:sym typeface="DM Sans"/>
            </a:endParaRPr>
          </a:p>
          <a:p>
            <a:endParaRPr sz="1600">
              <a:latin typeface="DM Sans"/>
              <a:ea typeface="DM Sans"/>
              <a:cs typeface="DM Sans"/>
              <a:sym typeface="DM Sans"/>
            </a:endParaRPr>
          </a:p>
          <a:p>
            <a:r>
              <a:rPr lang="es" sz="1600">
                <a:latin typeface="DM Sans"/>
                <a:ea typeface="DM Sans"/>
                <a:cs typeface="DM Sans"/>
                <a:sym typeface="DM Sans"/>
              </a:rPr>
              <a:t>Todo desarrollo serio trabaja bajo al menos 3 entornos.</a:t>
            </a:r>
            <a:endParaRPr sz="1600">
              <a:latin typeface="DM Sans"/>
              <a:ea typeface="DM Sans"/>
              <a:cs typeface="DM Sans"/>
              <a:sym typeface="DM Sans"/>
            </a:endParaRPr>
          </a:p>
          <a:p>
            <a:endParaRPr sz="1600">
              <a:latin typeface="DM Sans"/>
              <a:ea typeface="DM Sans"/>
              <a:cs typeface="DM Sans"/>
              <a:sym typeface="DM Sans"/>
            </a:endParaRPr>
          </a:p>
          <a:p>
            <a:pPr marL="609585" indent="-406390">
              <a:buClr>
                <a:srgbClr val="EA90FF"/>
              </a:buClr>
              <a:buSzPts val="1200"/>
              <a:buFont typeface="DM Sans"/>
              <a:buChar char="✓"/>
            </a:pPr>
            <a:r>
              <a:rPr lang="es" sz="1600">
                <a:latin typeface="DM Sans"/>
                <a:ea typeface="DM Sans"/>
                <a:cs typeface="DM Sans"/>
                <a:sym typeface="DM Sans"/>
              </a:rPr>
              <a:t>El entorno pensado para desarrollar: Un entorno bastante dinámico, volátil. Plausible a errores y modificaciones.</a:t>
            </a:r>
            <a:endParaRPr sz="1600">
              <a:latin typeface="DM Sans"/>
              <a:ea typeface="DM Sans"/>
              <a:cs typeface="DM Sans"/>
              <a:sym typeface="DM Sans"/>
            </a:endParaRPr>
          </a:p>
          <a:p>
            <a:pPr marL="609585"/>
            <a:endParaRPr sz="1600">
              <a:latin typeface="DM Sans"/>
              <a:ea typeface="DM Sans"/>
              <a:cs typeface="DM Sans"/>
              <a:sym typeface="DM Sans"/>
            </a:endParaRPr>
          </a:p>
          <a:p>
            <a:pPr marL="609585" indent="-406390">
              <a:buClr>
                <a:srgbClr val="EA90FF"/>
              </a:buClr>
              <a:buSzPts val="1200"/>
              <a:buFont typeface="DM Sans"/>
              <a:buChar char="✓"/>
            </a:pPr>
            <a:r>
              <a:rPr lang="es" sz="1600">
                <a:latin typeface="DM Sans"/>
                <a:ea typeface="DM Sans"/>
                <a:cs typeface="DM Sans"/>
                <a:sym typeface="DM Sans"/>
              </a:rPr>
              <a:t>El entorno pensado para pruebas: Un entorno contemplado con datos más “serios” pensados para pasar por operaciones que NO deberían fallar.</a:t>
            </a:r>
            <a:endParaRPr sz="1600">
              <a:latin typeface="DM Sans"/>
              <a:ea typeface="DM Sans"/>
              <a:cs typeface="DM Sans"/>
              <a:sym typeface="DM Sans"/>
            </a:endParaRPr>
          </a:p>
          <a:p>
            <a:pPr marL="609585"/>
            <a:endParaRPr sz="1600">
              <a:latin typeface="DM Sans"/>
              <a:ea typeface="DM Sans"/>
              <a:cs typeface="DM Sans"/>
              <a:sym typeface="DM Sans"/>
            </a:endParaRPr>
          </a:p>
          <a:p>
            <a:pPr marL="609585" indent="-406390">
              <a:buClr>
                <a:srgbClr val="EA90FF"/>
              </a:buClr>
              <a:buSzPts val="1200"/>
              <a:buFont typeface="DM Sans"/>
              <a:buChar char="✓"/>
            </a:pPr>
            <a:r>
              <a:rPr lang="es" sz="1600">
                <a:latin typeface="DM Sans"/>
                <a:ea typeface="DM Sans"/>
                <a:cs typeface="DM Sans"/>
                <a:sym typeface="DM Sans"/>
              </a:rPr>
              <a:t>Entorno productivo : El entorno final que puede apreciar el cliente. Éste tiene por objetivo ser SIEMPRE funcional para el cliente. El deber ser, es que este entorno jamás tenga un error que el cliente pueda percibir. </a:t>
            </a:r>
            <a:endParaRPr sz="1600">
              <a:latin typeface="DM Sans"/>
              <a:ea typeface="DM Sans"/>
              <a:cs typeface="DM Sans"/>
              <a:sym typeface="DM Sans"/>
            </a:endParaRPr>
          </a:p>
        </p:txBody>
      </p:sp>
      <p:pic>
        <p:nvPicPr>
          <p:cNvPr id="404" name="Google Shape;404;p107"/>
          <p:cNvPicPr preferRelativeResize="0"/>
          <p:nvPr/>
        </p:nvPicPr>
        <p:blipFill>
          <a:blip r:embed="rId3">
            <a:alphaModFix/>
          </a:blip>
          <a:stretch>
            <a:fillRect/>
          </a:stretch>
        </p:blipFill>
        <p:spPr>
          <a:xfrm>
            <a:off x="425155" y="2238600"/>
            <a:ext cx="4292156" cy="2380800"/>
          </a:xfrm>
          <a:prstGeom prst="rect">
            <a:avLst/>
          </a:prstGeom>
          <a:noFill/>
          <a:ln>
            <a:noFill/>
          </a:ln>
        </p:spPr>
      </p:pic>
    </p:spTree>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08"/>
          <p:cNvSpPr txBox="1"/>
          <p:nvPr/>
        </p:nvSpPr>
        <p:spPr>
          <a:xfrm>
            <a:off x="784100" y="1005285"/>
            <a:ext cx="74928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¡Testing, por favor!</a:t>
            </a:r>
            <a:endParaRPr sz="4667" b="1">
              <a:solidFill>
                <a:schemeClr val="dk1"/>
              </a:solidFill>
              <a:latin typeface="DM Sans"/>
              <a:ea typeface="DM Sans"/>
              <a:cs typeface="DM Sans"/>
              <a:sym typeface="DM Sans"/>
            </a:endParaRPr>
          </a:p>
        </p:txBody>
      </p:sp>
      <p:sp>
        <p:nvSpPr>
          <p:cNvPr id="410" name="Google Shape;410;p108"/>
          <p:cNvSpPr txBox="1"/>
          <p:nvPr/>
        </p:nvSpPr>
        <p:spPr>
          <a:xfrm>
            <a:off x="784100" y="2004717"/>
            <a:ext cx="6179200" cy="3570168"/>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Adoptar prácticas de testing como el TDD para la creación de nuestros códigos, pueden salvarnos de situaciones muy engorrosas en productivo o puede evitar el rechazo de nuestros avances. </a:t>
            </a:r>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Contemplar pruebas unitarias o de integración de nuestras funcionalidades permite darnos la seguridad de que “todo” saldrá bien cuando se haga el despliegue de la misma, o al menos reducirá al mínimo el rango de error de éste.</a:t>
            </a:r>
            <a:endParaRPr dirty="0">
              <a:latin typeface="DM Sans"/>
              <a:ea typeface="DM Sans"/>
              <a:cs typeface="DM Sans"/>
              <a:sym typeface="DM Sans"/>
            </a:endParaRPr>
          </a:p>
          <a:p>
            <a:endParaRPr dirty="0">
              <a:latin typeface="DM Sans"/>
              <a:ea typeface="DM Sans"/>
              <a:cs typeface="DM Sans"/>
              <a:sym typeface="DM Sans"/>
            </a:endParaRPr>
          </a:p>
          <a:p>
            <a:r>
              <a:rPr lang="es" b="1" dirty="0">
                <a:latin typeface="DM Sans"/>
                <a:ea typeface="DM Sans"/>
                <a:cs typeface="DM Sans"/>
                <a:sym typeface="DM Sans"/>
              </a:rPr>
              <a:t>No hace falta ser un departamento de QA para probar tus propias funcionalidades</a:t>
            </a:r>
            <a:r>
              <a:rPr lang="es" dirty="0">
                <a:latin typeface="DM Sans"/>
                <a:ea typeface="DM Sans"/>
                <a:cs typeface="DM Sans"/>
                <a:sym typeface="DM Sans"/>
              </a:rPr>
              <a:t>.</a:t>
            </a:r>
            <a:endParaRPr dirty="0">
              <a:latin typeface="DM Sans"/>
              <a:ea typeface="DM Sans"/>
              <a:cs typeface="DM Sans"/>
              <a:sym typeface="DM Sans"/>
            </a:endParaRPr>
          </a:p>
        </p:txBody>
      </p:sp>
      <p:pic>
        <p:nvPicPr>
          <p:cNvPr id="411" name="Google Shape;411;p108"/>
          <p:cNvPicPr preferRelativeResize="0"/>
          <p:nvPr/>
        </p:nvPicPr>
        <p:blipFill>
          <a:blip r:embed="rId3">
            <a:alphaModFix/>
          </a:blip>
          <a:stretch>
            <a:fillRect/>
          </a:stretch>
        </p:blipFill>
        <p:spPr>
          <a:xfrm>
            <a:off x="7228901" y="2101051"/>
            <a:ext cx="4426500" cy="2655900"/>
          </a:xfrm>
          <a:prstGeom prst="rect">
            <a:avLst/>
          </a:prstGeom>
          <a:noFill/>
          <a:ln w="9525" cap="flat" cmpd="sng">
            <a:solidFill>
              <a:srgbClr val="E8E7E3"/>
            </a:solidFill>
            <a:prstDash val="solid"/>
            <a:round/>
            <a:headEnd type="none" w="sm" len="sm"/>
            <a:tailEnd type="none" w="sm" len="sm"/>
          </a:ln>
        </p:spPr>
      </p:pic>
    </p:spTree>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09"/>
          <p:cNvSpPr txBox="1"/>
          <p:nvPr/>
        </p:nvSpPr>
        <p:spPr>
          <a:xfrm>
            <a:off x="770033" y="1355201"/>
            <a:ext cx="7492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Loggear y documentar</a:t>
            </a:r>
            <a:endParaRPr sz="4000" b="1">
              <a:solidFill>
                <a:schemeClr val="dk1"/>
              </a:solidFill>
              <a:latin typeface="DM Sans"/>
              <a:ea typeface="DM Sans"/>
              <a:cs typeface="DM Sans"/>
              <a:sym typeface="DM Sans"/>
            </a:endParaRPr>
          </a:p>
        </p:txBody>
      </p:sp>
      <p:sp>
        <p:nvSpPr>
          <p:cNvPr id="417" name="Google Shape;417;p109"/>
          <p:cNvSpPr txBox="1"/>
          <p:nvPr/>
        </p:nvSpPr>
        <p:spPr>
          <a:xfrm>
            <a:off x="770033" y="2569467"/>
            <a:ext cx="7082800" cy="2462172"/>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Tener una buena herramienta para mostrar mensajes de diferentes niveles (informativos, de alerta o de error, por ejemplo), permiten que la aplicación tenga un flujo más controlado, y nos permitirá atender sólo los mensajes de nuestro servidor que nos interesan</a:t>
            </a:r>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Además, una correcta documentación permitirá que el código sea más entendible para el futuro desarrollador que lo lea (o, también para nosotros cuando volvamos en unos meses) 🤭</a:t>
            </a:r>
            <a:endParaRPr dirty="0">
              <a:latin typeface="DM Sans"/>
              <a:ea typeface="DM Sans"/>
              <a:cs typeface="DM Sans"/>
              <a:sym typeface="DM Sans"/>
            </a:endParaRPr>
          </a:p>
        </p:txBody>
      </p:sp>
    </p:spTree>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10"/>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Entendiendo los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patrones de diseño</a:t>
            </a:r>
            <a:endParaRPr sz="5333" b="1">
              <a:solidFill>
                <a:srgbClr val="EA90FF"/>
              </a:solidFill>
              <a:latin typeface="DM Sans"/>
              <a:ea typeface="DM Sans"/>
              <a:cs typeface="DM Sans"/>
              <a:sym typeface="DM Sans"/>
            </a:endParaRPr>
          </a:p>
        </p:txBody>
      </p:sp>
    </p:spTree>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11"/>
          <p:cNvSpPr txBox="1"/>
          <p:nvPr/>
        </p:nvSpPr>
        <p:spPr>
          <a:xfrm>
            <a:off x="631133" y="4940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Patrones de diseño</a:t>
            </a:r>
            <a:endParaRPr sz="5333" b="1">
              <a:solidFill>
                <a:schemeClr val="dk1"/>
              </a:solidFill>
              <a:latin typeface="DM Sans"/>
              <a:ea typeface="DM Sans"/>
              <a:cs typeface="DM Sans"/>
              <a:sym typeface="DM Sans"/>
            </a:endParaRPr>
          </a:p>
        </p:txBody>
      </p:sp>
      <p:sp>
        <p:nvSpPr>
          <p:cNvPr id="428" name="Google Shape;428;p111"/>
          <p:cNvSpPr txBox="1"/>
          <p:nvPr/>
        </p:nvSpPr>
        <p:spPr>
          <a:xfrm>
            <a:off x="631133" y="1990234"/>
            <a:ext cx="51128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pensamos resolver un problema, en muchas ocasiones no tenemos que crear la solución desde 0 para poder conseguir solucionarlo. Si queremos manejar archivos, podemos utilizar el módulo ‘fs’.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Al final, sabemos que es una solución comprobada que me permitirá centrarme en los problemas específicos que procuro resolver. Lo mismo para cualquier módulo que instalemos en nuestro aplicativo. </a:t>
            </a:r>
            <a:endParaRPr>
              <a:latin typeface="DM Sans"/>
              <a:ea typeface="DM Sans"/>
              <a:cs typeface="DM Sans"/>
              <a:sym typeface="DM Sans"/>
            </a:endParaRPr>
          </a:p>
        </p:txBody>
      </p:sp>
      <p:sp>
        <p:nvSpPr>
          <p:cNvPr id="429" name="Google Shape;429;p111"/>
          <p:cNvSpPr txBox="1"/>
          <p:nvPr/>
        </p:nvSpPr>
        <p:spPr>
          <a:xfrm>
            <a:off x="6096000" y="2059001"/>
            <a:ext cx="5112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highlight>
                  <a:srgbClr val="EAFF6A"/>
                </a:highlight>
                <a:latin typeface="DM Sans"/>
                <a:ea typeface="DM Sans"/>
                <a:cs typeface="DM Sans"/>
                <a:sym typeface="DM Sans"/>
              </a:rPr>
              <a:t>Un patrón de diseño es básicamente lo mismo, es una solución replicable para problemas comunes de desarrollo. </a:t>
            </a:r>
            <a:endParaRPr>
              <a:highlight>
                <a:srgbClr val="EAFF6A"/>
              </a:highlight>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Los patrones </a:t>
            </a:r>
            <a:r>
              <a:rPr lang="es" b="1">
                <a:latin typeface="DM Sans"/>
                <a:ea typeface="DM Sans"/>
                <a:cs typeface="DM Sans"/>
                <a:sym typeface="DM Sans"/>
              </a:rPr>
              <a:t>NO</a:t>
            </a:r>
            <a:r>
              <a:rPr lang="es">
                <a:latin typeface="DM Sans"/>
                <a:ea typeface="DM Sans"/>
                <a:cs typeface="DM Sans"/>
                <a:sym typeface="DM Sans"/>
              </a:rPr>
              <a:t> son código ya realizado, sino que son descripciones acerca de cómo resolver un problema, y el desarrollador debe corroborar su respectiva implementación en su respectiva tecnología. </a:t>
            </a:r>
            <a:endParaRPr>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35"/>
          <p:cNvSpPr txBox="1"/>
          <p:nvPr/>
        </p:nvSpPr>
        <p:spPr>
          <a:xfrm>
            <a:off x="1296700" y="2936401"/>
            <a:ext cx="91244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FrontEnd y BackEnd</a:t>
            </a:r>
            <a:endParaRPr sz="5333" b="1">
              <a:solidFill>
                <a:schemeClr val="dk1"/>
              </a:solidFill>
              <a:latin typeface="DM Sans"/>
              <a:ea typeface="DM Sans"/>
              <a:cs typeface="DM Sans"/>
              <a:sym typeface="DM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93"/>
          <p:cNvSpPr txBox="1"/>
          <p:nvPr/>
        </p:nvSpPr>
        <p:spPr>
          <a:xfrm>
            <a:off x="691467" y="1002534"/>
            <a:ext cx="8914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podemos destacar?</a:t>
            </a:r>
            <a:endParaRPr sz="5333" b="1">
              <a:solidFill>
                <a:schemeClr val="dk1"/>
              </a:solidFill>
              <a:latin typeface="DM Sans"/>
              <a:ea typeface="DM Sans"/>
              <a:cs typeface="DM Sans"/>
              <a:sym typeface="DM Sans"/>
            </a:endParaRPr>
          </a:p>
        </p:txBody>
      </p:sp>
      <p:pic>
        <p:nvPicPr>
          <p:cNvPr id="802" name="Google Shape;802;p193"/>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803" name="Google Shape;803;p193"/>
          <p:cNvSpPr txBox="1"/>
          <p:nvPr/>
        </p:nvSpPr>
        <p:spPr>
          <a:xfrm>
            <a:off x="801400" y="2514385"/>
            <a:ext cx="66496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Las principales funcionalidades de este release son: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Operador nullish. Sirve para poder colocar un valor por default a variables que podrían ser nulas o indefinidas, a diferencia del operador ||, éstas filtran “falseys”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Variables privadas dentro de las clases, esto permite que algunas variables no sean accesibles desde el entorno de instancia de una clase y sólo sea utilizada de manera interna.</a:t>
            </a:r>
            <a:endParaRPr b="1">
              <a:latin typeface="DM Sans"/>
              <a:ea typeface="DM Sans"/>
              <a:cs typeface="DM Sans"/>
              <a:sym typeface="DM Sans"/>
            </a:endParaRPr>
          </a:p>
        </p:txBody>
      </p:sp>
      <p:pic>
        <p:nvPicPr>
          <p:cNvPr id="804" name="Google Shape;804;p193"/>
          <p:cNvPicPr preferRelativeResize="0"/>
          <p:nvPr/>
        </p:nvPicPr>
        <p:blipFill>
          <a:blip r:embed="rId4">
            <a:alphaModFix/>
          </a:blip>
          <a:stretch>
            <a:fillRect/>
          </a:stretch>
        </p:blipFill>
        <p:spPr>
          <a:xfrm>
            <a:off x="7316000" y="2514384"/>
            <a:ext cx="4633563" cy="2173349"/>
          </a:xfrm>
          <a:prstGeom prst="rect">
            <a:avLst/>
          </a:prstGeom>
          <a:noFill/>
          <a:ln>
            <a:noFill/>
          </a:ln>
        </p:spPr>
      </p:pic>
    </p:spTree>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12"/>
          <p:cNvSpPr txBox="1"/>
          <p:nvPr/>
        </p:nvSpPr>
        <p:spPr>
          <a:xfrm>
            <a:off x="713033" y="854401"/>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¡Importante!</a:t>
            </a:r>
            <a:endParaRPr sz="4667" b="1">
              <a:solidFill>
                <a:srgbClr val="EAFF6A"/>
              </a:solidFill>
              <a:latin typeface="DM Sans"/>
              <a:ea typeface="DM Sans"/>
              <a:cs typeface="DM Sans"/>
              <a:sym typeface="DM Sans"/>
            </a:endParaRPr>
          </a:p>
        </p:txBody>
      </p:sp>
      <p:sp>
        <p:nvSpPr>
          <p:cNvPr id="435" name="Google Shape;435;p112"/>
          <p:cNvSpPr txBox="1"/>
          <p:nvPr/>
        </p:nvSpPr>
        <p:spPr>
          <a:xfrm>
            <a:off x="713033" y="2179834"/>
            <a:ext cx="9559200" cy="178487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Al ser “descriptivo” un patrón de diseño suele ser subjetivo, por lo que puedes encontrar múltiples aplicaciones. ¡No hay una respuesta absoluta!</a:t>
            </a:r>
            <a:endParaRPr sz="3333">
              <a:solidFill>
                <a:srgbClr val="B7B7B7"/>
              </a:solidFill>
              <a:latin typeface="DM Sans"/>
              <a:ea typeface="DM Sans"/>
              <a:cs typeface="DM Sans"/>
              <a:sym typeface="DM Sans"/>
            </a:endParaRPr>
          </a:p>
        </p:txBody>
      </p:sp>
    </p:spTree>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13"/>
          <p:cNvSpPr txBox="1"/>
          <p:nvPr/>
        </p:nvSpPr>
        <p:spPr>
          <a:xfrm>
            <a:off x="1658800" y="2567001"/>
            <a:ext cx="88744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Patrones de diseño reconocidos en Expressjs</a:t>
            </a:r>
            <a:endParaRPr sz="5333" b="1">
              <a:solidFill>
                <a:schemeClr val="dk1"/>
              </a:solidFill>
              <a:latin typeface="DM Sans"/>
              <a:ea typeface="DM Sans"/>
              <a:cs typeface="DM Sans"/>
              <a:sym typeface="DM Sans"/>
            </a:endParaRPr>
          </a:p>
        </p:txBody>
      </p:sp>
    </p:spTree>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14"/>
          <p:cNvSpPr/>
          <p:nvPr/>
        </p:nvSpPr>
        <p:spPr>
          <a:xfrm>
            <a:off x="520800" y="1859933"/>
            <a:ext cx="11150400" cy="4104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6" name="Google Shape;446;p114"/>
          <p:cNvSpPr txBox="1"/>
          <p:nvPr/>
        </p:nvSpPr>
        <p:spPr>
          <a:xfrm>
            <a:off x="1948400" y="277967"/>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Cadena de responsabilidades</a:t>
            </a:r>
            <a:endParaRPr sz="4667" b="1">
              <a:solidFill>
                <a:schemeClr val="lt1"/>
              </a:solidFill>
              <a:latin typeface="DM Sans"/>
              <a:ea typeface="DM Sans"/>
              <a:cs typeface="DM Sans"/>
              <a:sym typeface="DM Sans"/>
            </a:endParaRPr>
          </a:p>
        </p:txBody>
      </p:sp>
      <p:sp>
        <p:nvSpPr>
          <p:cNvPr id="447" name="Google Shape;447;p114"/>
          <p:cNvSpPr txBox="1"/>
          <p:nvPr/>
        </p:nvSpPr>
        <p:spPr>
          <a:xfrm>
            <a:off x="1029867" y="2152534"/>
            <a:ext cx="4658000" cy="3220713"/>
          </a:xfrm>
          <a:prstGeom prst="rect">
            <a:avLst/>
          </a:prstGeom>
          <a:noFill/>
          <a:ln>
            <a:noFill/>
          </a:ln>
        </p:spPr>
        <p:txBody>
          <a:bodyPr spcFirstLastPara="1" wrap="square" lIns="121900" tIns="121900" rIns="121900" bIns="121900" anchor="t" anchorCtr="0">
            <a:spAutoFit/>
          </a:bodyPr>
          <a:lstStyle/>
          <a:p>
            <a:pPr algn="ctr"/>
            <a:r>
              <a:rPr lang="es" sz="1933" b="1">
                <a:latin typeface="DM Sans"/>
                <a:ea typeface="DM Sans"/>
                <a:cs typeface="DM Sans"/>
                <a:sym typeface="DM Sans"/>
              </a:rPr>
              <a:t>Teoría</a:t>
            </a:r>
            <a:endParaRPr sz="1933" b="1">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Permite que, cuando algún elemento envía información (sender) y existe alguien que lo reciba (receiver),  a esa petición puedan recibirla y procesarla múltiples objetos (o funciones). Esto permite tener un mejor control de la petición, agregar filtros y reenviar el objeto con sus respectivas alteraciones.</a:t>
            </a:r>
            <a:endParaRPr sz="1933">
              <a:latin typeface="DM Sans"/>
              <a:ea typeface="DM Sans"/>
              <a:cs typeface="DM Sans"/>
              <a:sym typeface="DM Sans"/>
            </a:endParaRPr>
          </a:p>
        </p:txBody>
      </p:sp>
      <p:sp>
        <p:nvSpPr>
          <p:cNvPr id="448" name="Google Shape;448;p114"/>
          <p:cNvSpPr txBox="1"/>
          <p:nvPr/>
        </p:nvSpPr>
        <p:spPr>
          <a:xfrm>
            <a:off x="6096000" y="2103101"/>
            <a:ext cx="4963600" cy="3518167"/>
          </a:xfrm>
          <a:prstGeom prst="rect">
            <a:avLst/>
          </a:prstGeom>
          <a:noFill/>
          <a:ln>
            <a:noFill/>
          </a:ln>
        </p:spPr>
        <p:txBody>
          <a:bodyPr spcFirstLastPara="1" wrap="square" lIns="121900" tIns="121900" rIns="121900" bIns="121900" anchor="t" anchorCtr="0">
            <a:spAutoFit/>
          </a:bodyPr>
          <a:lstStyle/>
          <a:p>
            <a:pPr algn="ctr"/>
            <a:r>
              <a:rPr lang="es" sz="1933" b="1">
                <a:latin typeface="DM Sans"/>
                <a:ea typeface="DM Sans"/>
                <a:cs typeface="DM Sans"/>
                <a:sym typeface="DM Sans"/>
              </a:rPr>
              <a:t>¿Cómo reconocerlo en express?</a:t>
            </a:r>
            <a:endParaRPr sz="1933" b="1">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Express popularizó enormemente el concepto de un Middleware, que al final es una variante de la inyección de dependencias, donde al recibir un request, éste puede pasar por diferentes lógicas en cada middleware, al final, un middleware responde para recibirse por otro middleware, y así sucesivamente hasta llegar al endpoint principal</a:t>
            </a:r>
            <a:endParaRPr sz="1933">
              <a:latin typeface="DM Sans"/>
              <a:ea typeface="DM Sans"/>
              <a:cs typeface="DM Sans"/>
              <a:sym typeface="DM Sans"/>
            </a:endParaRPr>
          </a:p>
        </p:txBody>
      </p:sp>
    </p:spTree>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15"/>
          <p:cNvSpPr/>
          <p:nvPr/>
        </p:nvSpPr>
        <p:spPr>
          <a:xfrm>
            <a:off x="520800" y="1973467"/>
            <a:ext cx="11150400" cy="4092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4" name="Google Shape;454;p115"/>
          <p:cNvSpPr txBox="1"/>
          <p:nvPr/>
        </p:nvSpPr>
        <p:spPr>
          <a:xfrm>
            <a:off x="1948400" y="430134"/>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Decorador</a:t>
            </a:r>
            <a:endParaRPr sz="4667" b="1">
              <a:solidFill>
                <a:schemeClr val="lt1"/>
              </a:solidFill>
              <a:latin typeface="DM Sans"/>
              <a:ea typeface="DM Sans"/>
              <a:cs typeface="DM Sans"/>
              <a:sym typeface="DM Sans"/>
            </a:endParaRPr>
          </a:p>
        </p:txBody>
      </p:sp>
      <p:sp>
        <p:nvSpPr>
          <p:cNvPr id="455" name="Google Shape;455;p115"/>
          <p:cNvSpPr txBox="1"/>
          <p:nvPr/>
        </p:nvSpPr>
        <p:spPr>
          <a:xfrm>
            <a:off x="1018000" y="2234467"/>
            <a:ext cx="4938800" cy="3570168"/>
          </a:xfrm>
          <a:prstGeom prst="rect">
            <a:avLst/>
          </a:prstGeom>
          <a:noFill/>
          <a:ln>
            <a:noFill/>
          </a:ln>
        </p:spPr>
        <p:txBody>
          <a:bodyPr spcFirstLastPara="1" wrap="square" lIns="121900" tIns="121900" rIns="121900" bIns="121900" anchor="t" anchorCtr="0">
            <a:spAutoFit/>
          </a:bodyPr>
          <a:lstStyle/>
          <a:p>
            <a:pPr algn="ctr"/>
            <a:r>
              <a:rPr lang="es" b="1">
                <a:latin typeface="DM Sans"/>
                <a:ea typeface="DM Sans"/>
                <a:cs typeface="DM Sans"/>
                <a:sym typeface="DM Sans"/>
              </a:rPr>
              <a:t>Teoría</a:t>
            </a:r>
            <a:endParaRPr b="1">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Permite mantener un objeto inicial </a:t>
            </a:r>
            <a:r>
              <a:rPr lang="es" b="1">
                <a:latin typeface="DM Sans"/>
                <a:ea typeface="DM Sans"/>
                <a:cs typeface="DM Sans"/>
                <a:sym typeface="DM Sans"/>
              </a:rPr>
              <a:t>genérico</a:t>
            </a:r>
            <a:r>
              <a:rPr lang="es">
                <a:latin typeface="DM Sans"/>
                <a:ea typeface="DM Sans"/>
                <a:cs typeface="DM Sans"/>
                <a:sym typeface="DM Sans"/>
              </a:rPr>
              <a:t> para poder procesar información, pero al ser utilizado éste está abierto a ser transformado a lo largo del flujo del proceso.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De no querer que un objeto tenga añadiduras nuevas, podemos congelar el objeto con “Object.freeze()”, sin embargo, rompería con el patrón decorador al no permitir que se le cambie.</a:t>
            </a:r>
            <a:endParaRPr>
              <a:latin typeface="DM Sans"/>
              <a:ea typeface="DM Sans"/>
              <a:cs typeface="DM Sans"/>
              <a:sym typeface="DM Sans"/>
            </a:endParaRPr>
          </a:p>
        </p:txBody>
      </p:sp>
      <p:sp>
        <p:nvSpPr>
          <p:cNvPr id="456" name="Google Shape;456;p115"/>
          <p:cNvSpPr txBox="1"/>
          <p:nvPr/>
        </p:nvSpPr>
        <p:spPr>
          <a:xfrm>
            <a:off x="6378167" y="2234467"/>
            <a:ext cx="4833600" cy="3570168"/>
          </a:xfrm>
          <a:prstGeom prst="rect">
            <a:avLst/>
          </a:prstGeom>
          <a:noFill/>
          <a:ln>
            <a:noFill/>
          </a:ln>
        </p:spPr>
        <p:txBody>
          <a:bodyPr spcFirstLastPara="1" wrap="square" lIns="121900" tIns="121900" rIns="121900" bIns="121900" anchor="t" anchorCtr="0">
            <a:spAutoFit/>
          </a:bodyPr>
          <a:lstStyle/>
          <a:p>
            <a:pPr algn="ctr"/>
            <a:r>
              <a:rPr lang="es" b="1">
                <a:latin typeface="DM Sans"/>
                <a:ea typeface="DM Sans"/>
                <a:cs typeface="DM Sans"/>
                <a:sym typeface="DM Sans"/>
              </a:rPr>
              <a:t>¿Cómo reconocerlo en express?</a:t>
            </a:r>
            <a:endParaRPr b="1">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Cuando recibimos un request, el objeto request está predefinido con ciertas propiedades, sin embargo, podemos procesar </a:t>
            </a:r>
            <a:r>
              <a:rPr lang="es" b="1" i="1">
                <a:latin typeface="DM Sans"/>
                <a:ea typeface="DM Sans"/>
                <a:cs typeface="DM Sans"/>
                <a:sym typeface="DM Sans"/>
              </a:rPr>
              <a:t>n </a:t>
            </a:r>
            <a:r>
              <a:rPr lang="es">
                <a:latin typeface="DM Sans"/>
                <a:ea typeface="DM Sans"/>
                <a:cs typeface="DM Sans"/>
                <a:sym typeface="DM Sans"/>
              </a:rPr>
              <a:t>middlewares para transformar el request.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 usar multer, por ejemplo, a nuestro endpoint llega una propiedad req.</a:t>
            </a:r>
            <a:r>
              <a:rPr lang="es" b="1">
                <a:latin typeface="DM Sans"/>
                <a:ea typeface="DM Sans"/>
                <a:cs typeface="DM Sans"/>
                <a:sym typeface="DM Sans"/>
              </a:rPr>
              <a:t>file</a:t>
            </a:r>
            <a:r>
              <a:rPr lang="es">
                <a:latin typeface="DM Sans"/>
                <a:ea typeface="DM Sans"/>
                <a:cs typeface="DM Sans"/>
                <a:sym typeface="DM Sans"/>
              </a:rPr>
              <a:t> o req.</a:t>
            </a:r>
            <a:r>
              <a:rPr lang="es" b="1">
                <a:latin typeface="DM Sans"/>
                <a:ea typeface="DM Sans"/>
                <a:cs typeface="DM Sans"/>
                <a:sym typeface="DM Sans"/>
              </a:rPr>
              <a:t>files</a:t>
            </a:r>
            <a:r>
              <a:rPr lang="es">
                <a:latin typeface="DM Sans"/>
                <a:ea typeface="DM Sans"/>
                <a:cs typeface="DM Sans"/>
                <a:sym typeface="DM Sans"/>
              </a:rPr>
              <a:t>, cosa que no teníamos antes del middleware. </a:t>
            </a:r>
            <a:endParaRPr>
              <a:latin typeface="DM Sans"/>
              <a:ea typeface="DM Sans"/>
              <a:cs typeface="DM Sans"/>
              <a:sym typeface="DM Sans"/>
            </a:endParaRPr>
          </a:p>
        </p:txBody>
      </p:sp>
    </p:spTree>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16"/>
          <p:cNvSpPr/>
          <p:nvPr/>
        </p:nvSpPr>
        <p:spPr>
          <a:xfrm>
            <a:off x="520800" y="1676733"/>
            <a:ext cx="11150400" cy="4326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62" name="Google Shape;462;p116"/>
          <p:cNvSpPr txBox="1"/>
          <p:nvPr/>
        </p:nvSpPr>
        <p:spPr>
          <a:xfrm>
            <a:off x="1948400" y="277968"/>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Proxy</a:t>
            </a:r>
            <a:endParaRPr sz="4667" b="1">
              <a:solidFill>
                <a:schemeClr val="lt1"/>
              </a:solidFill>
              <a:latin typeface="DM Sans"/>
              <a:ea typeface="DM Sans"/>
              <a:cs typeface="DM Sans"/>
              <a:sym typeface="DM Sans"/>
            </a:endParaRPr>
          </a:p>
        </p:txBody>
      </p:sp>
      <p:sp>
        <p:nvSpPr>
          <p:cNvPr id="463" name="Google Shape;463;p116"/>
          <p:cNvSpPr txBox="1"/>
          <p:nvPr/>
        </p:nvSpPr>
        <p:spPr>
          <a:xfrm>
            <a:off x="1018167" y="1906767"/>
            <a:ext cx="4892000" cy="3847167"/>
          </a:xfrm>
          <a:prstGeom prst="rect">
            <a:avLst/>
          </a:prstGeom>
          <a:noFill/>
          <a:ln>
            <a:noFill/>
          </a:ln>
        </p:spPr>
        <p:txBody>
          <a:bodyPr spcFirstLastPara="1" wrap="square" lIns="121900" tIns="121900" rIns="121900" bIns="121900" anchor="t" anchorCtr="0">
            <a:spAutoFit/>
          </a:bodyPr>
          <a:lstStyle/>
          <a:p>
            <a:pPr algn="ctr"/>
            <a:r>
              <a:rPr lang="es" b="1">
                <a:latin typeface="DM Sans"/>
                <a:ea typeface="DM Sans"/>
                <a:cs typeface="DM Sans"/>
                <a:sym typeface="DM Sans"/>
              </a:rPr>
              <a:t>Teoría</a:t>
            </a:r>
            <a:endParaRPr b="1">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También conocido como Proxy routing o simplemente Routing pattern, implica tener un sustituto (surrogate), el cual reciba una petición y controlar el acceso hacia otro objeto (subject). El sustituto recibirá </a:t>
            </a:r>
            <a:r>
              <a:rPr lang="es" b="1">
                <a:latin typeface="DM Sans"/>
                <a:ea typeface="DM Sans"/>
                <a:cs typeface="DM Sans"/>
                <a:sym typeface="DM Sans"/>
              </a:rPr>
              <a:t>todas</a:t>
            </a:r>
            <a:r>
              <a:rPr lang="es">
                <a:latin typeface="DM Sans"/>
                <a:ea typeface="DM Sans"/>
                <a:cs typeface="DM Sans"/>
                <a:sym typeface="DM Sans"/>
              </a:rPr>
              <a:t> las peticiones, para después corroborar a quién debería corresponder dicha petición y enviársela.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sustituto y el objeto final deben contar con la misma interfaz. </a:t>
            </a:r>
            <a:endParaRPr>
              <a:latin typeface="DM Sans"/>
              <a:ea typeface="DM Sans"/>
              <a:cs typeface="DM Sans"/>
              <a:sym typeface="DM Sans"/>
            </a:endParaRPr>
          </a:p>
        </p:txBody>
      </p:sp>
      <p:sp>
        <p:nvSpPr>
          <p:cNvPr id="464" name="Google Shape;464;p116"/>
          <p:cNvSpPr txBox="1"/>
          <p:nvPr/>
        </p:nvSpPr>
        <p:spPr>
          <a:xfrm>
            <a:off x="6261133" y="1906767"/>
            <a:ext cx="5008800" cy="3293169"/>
          </a:xfrm>
          <a:prstGeom prst="rect">
            <a:avLst/>
          </a:prstGeom>
          <a:noFill/>
          <a:ln>
            <a:noFill/>
          </a:ln>
        </p:spPr>
        <p:txBody>
          <a:bodyPr spcFirstLastPara="1" wrap="square" lIns="121900" tIns="121900" rIns="121900" bIns="121900" anchor="t" anchorCtr="0">
            <a:spAutoFit/>
          </a:bodyPr>
          <a:lstStyle/>
          <a:p>
            <a:pPr algn="ctr"/>
            <a:r>
              <a:rPr lang="es" b="1">
                <a:latin typeface="DM Sans"/>
                <a:ea typeface="DM Sans"/>
                <a:cs typeface="DM Sans"/>
                <a:sym typeface="DM Sans"/>
              </a:rPr>
              <a:t>¿Cómo reconocerlo en express?</a:t>
            </a:r>
            <a:endParaRPr b="1">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Cuando creamos un nuevo router en la aplicación principal de Express, y conectamos el middleware de router con app.use(), éste se convierte en un sustituto que definirá a cuál router redirigir la información.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 el patrón más común que se puede reconocer en Express, pues son los primeros pasos que damos al comenzar a utilizarlo.</a:t>
            </a:r>
            <a:endParaRPr>
              <a:latin typeface="DM Sans"/>
              <a:ea typeface="DM Sans"/>
              <a:cs typeface="DM Sans"/>
              <a:sym typeface="DM Sans"/>
            </a:endParaRPr>
          </a:p>
        </p:txBody>
      </p:sp>
    </p:spTree>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17"/>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Patrones de diseño adicionales</a:t>
            </a:r>
            <a:endParaRPr sz="5333" b="1">
              <a:solidFill>
                <a:schemeClr val="dk1"/>
              </a:solidFill>
              <a:latin typeface="DM Sans"/>
              <a:ea typeface="DM Sans"/>
              <a:cs typeface="DM Sans"/>
              <a:sym typeface="DM Sans"/>
            </a:endParaRPr>
          </a:p>
        </p:txBody>
      </p:sp>
    </p:spTree>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18"/>
          <p:cNvSpPr/>
          <p:nvPr/>
        </p:nvSpPr>
        <p:spPr>
          <a:xfrm>
            <a:off x="520767" y="1817167"/>
            <a:ext cx="11150400" cy="403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75" name="Google Shape;475;p118"/>
          <p:cNvSpPr txBox="1"/>
          <p:nvPr/>
        </p:nvSpPr>
        <p:spPr>
          <a:xfrm>
            <a:off x="1995233" y="500334"/>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Patrón MVC</a:t>
            </a:r>
            <a:endParaRPr sz="4667" b="1">
              <a:solidFill>
                <a:schemeClr val="lt1"/>
              </a:solidFill>
              <a:latin typeface="DM Sans"/>
              <a:ea typeface="DM Sans"/>
              <a:cs typeface="DM Sans"/>
              <a:sym typeface="DM Sans"/>
            </a:endParaRPr>
          </a:p>
        </p:txBody>
      </p:sp>
      <p:sp>
        <p:nvSpPr>
          <p:cNvPr id="476" name="Google Shape;476;p118"/>
          <p:cNvSpPr txBox="1"/>
          <p:nvPr/>
        </p:nvSpPr>
        <p:spPr>
          <a:xfrm>
            <a:off x="1064800" y="2281267"/>
            <a:ext cx="5031200" cy="3220713"/>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Es un patrón que ya se ha platicado ampliamente en las últimas clases, éste consistiendo en la separación de capas de modelo (persistencia), Vista (presentación) y Controlador (Negocio).</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Recordemos que al final el objetivo es mantener un flujo con actividades bien delegadas y así poder tener mejor control sobre el código. </a:t>
            </a:r>
            <a:endParaRPr sz="1933">
              <a:latin typeface="DM Sans"/>
              <a:ea typeface="DM Sans"/>
              <a:cs typeface="DM Sans"/>
              <a:sym typeface="DM Sans"/>
            </a:endParaRPr>
          </a:p>
        </p:txBody>
      </p:sp>
      <p:pic>
        <p:nvPicPr>
          <p:cNvPr id="477" name="Google Shape;477;p118"/>
          <p:cNvPicPr preferRelativeResize="0"/>
          <p:nvPr/>
        </p:nvPicPr>
        <p:blipFill>
          <a:blip r:embed="rId3">
            <a:alphaModFix/>
          </a:blip>
          <a:stretch>
            <a:fillRect/>
          </a:stretch>
        </p:blipFill>
        <p:spPr>
          <a:xfrm>
            <a:off x="6395067" y="2281267"/>
            <a:ext cx="4840868" cy="3106200"/>
          </a:xfrm>
          <a:prstGeom prst="rect">
            <a:avLst/>
          </a:prstGeom>
          <a:noFill/>
          <a:ln>
            <a:noFill/>
          </a:ln>
        </p:spPr>
      </p:pic>
    </p:spTree>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19"/>
          <p:cNvSpPr/>
          <p:nvPr/>
        </p:nvSpPr>
        <p:spPr>
          <a:xfrm>
            <a:off x="520767" y="1661833"/>
            <a:ext cx="11150400" cy="4470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83" name="Google Shape;483;p119"/>
          <p:cNvSpPr txBox="1"/>
          <p:nvPr/>
        </p:nvSpPr>
        <p:spPr>
          <a:xfrm>
            <a:off x="1948367" y="4067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Patrón Singleton</a:t>
            </a:r>
            <a:endParaRPr sz="4667" b="1">
              <a:solidFill>
                <a:schemeClr val="lt1"/>
              </a:solidFill>
              <a:latin typeface="DM Sans"/>
              <a:ea typeface="DM Sans"/>
              <a:cs typeface="DM Sans"/>
              <a:sym typeface="DM Sans"/>
            </a:endParaRPr>
          </a:p>
        </p:txBody>
      </p:sp>
      <p:sp>
        <p:nvSpPr>
          <p:cNvPr id="484" name="Google Shape;484;p119"/>
          <p:cNvSpPr txBox="1"/>
          <p:nvPr/>
        </p:nvSpPr>
        <p:spPr>
          <a:xfrm>
            <a:off x="1123500" y="1988434"/>
            <a:ext cx="5032400" cy="3815620"/>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Es un patrón utilizado para tener una instancia global a nivel aplicación. </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En ocasiones, se requiere que la aplicación tenga una única instancia de dicha clase (Por ejemplo, al abrir una conexión en base de datos). </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El patrón singleton corrobora si ya existe una instancia de esta clase. En caso de que sí, devolverá la instancia, caso contrario creará la instancia.</a:t>
            </a:r>
            <a:endParaRPr sz="1933">
              <a:latin typeface="DM Sans"/>
              <a:ea typeface="DM Sans"/>
              <a:cs typeface="DM Sans"/>
              <a:sym typeface="DM Sans"/>
            </a:endParaRPr>
          </a:p>
        </p:txBody>
      </p:sp>
      <p:pic>
        <p:nvPicPr>
          <p:cNvPr id="485" name="Google Shape;485;p119"/>
          <p:cNvPicPr preferRelativeResize="0"/>
          <p:nvPr/>
        </p:nvPicPr>
        <p:blipFill>
          <a:blip r:embed="rId3">
            <a:alphaModFix/>
          </a:blip>
          <a:stretch>
            <a:fillRect/>
          </a:stretch>
        </p:blipFill>
        <p:spPr>
          <a:xfrm>
            <a:off x="6666567" y="2267834"/>
            <a:ext cx="4348000" cy="3258367"/>
          </a:xfrm>
          <a:prstGeom prst="rect">
            <a:avLst/>
          </a:prstGeom>
          <a:noFill/>
          <a:ln>
            <a:noFill/>
          </a:ln>
        </p:spPr>
      </p:pic>
    </p:spTree>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20"/>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491" name="Google Shape;491;p120"/>
          <p:cNvSpPr txBox="1"/>
          <p:nvPr/>
        </p:nvSpPr>
        <p:spPr>
          <a:xfrm>
            <a:off x="631133" y="2168133"/>
            <a:ext cx="107588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El profesor desarrollará un patrón singleton para realizar una única conexión a la base de datos de MongoDB. Si la instancia trata de volver a llamarse, sólo deberá indicar “Conexión previamente establecida”.</a:t>
            </a:r>
            <a:endParaRPr sz="3333">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492" name="Google Shape;492;p120"/>
          <p:cNvGrpSpPr/>
          <p:nvPr/>
        </p:nvGrpSpPr>
        <p:grpSpPr>
          <a:xfrm>
            <a:off x="631135" y="826031"/>
            <a:ext cx="985200" cy="985200"/>
            <a:chOff x="473351" y="619523"/>
            <a:chExt cx="738900" cy="738900"/>
          </a:xfrm>
        </p:grpSpPr>
        <p:sp>
          <p:nvSpPr>
            <p:cNvPr id="493" name="Google Shape;493;p120"/>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94" name="Google Shape;494;p12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95" name="Google Shape;495;p120"/>
          <p:cNvSpPr txBox="1"/>
          <p:nvPr/>
        </p:nvSpPr>
        <p:spPr>
          <a:xfrm>
            <a:off x="631133" y="5569234"/>
            <a:ext cx="34224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20 min</a:t>
            </a:r>
            <a:endParaRPr sz="2667" b="1">
              <a:solidFill>
                <a:srgbClr val="83AEFB"/>
              </a:solidFill>
              <a:latin typeface="DM Sans"/>
              <a:ea typeface="DM Sans"/>
              <a:cs typeface="DM Sans"/>
              <a:sym typeface="DM Sans"/>
            </a:endParaRPr>
          </a:p>
        </p:txBody>
      </p:sp>
    </p:spTree>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21"/>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Ejemplo: Clase Singleton</a:t>
            </a:r>
            <a:endParaRPr sz="4667" b="1">
              <a:solidFill>
                <a:schemeClr val="lt1"/>
              </a:solidFill>
              <a:latin typeface="DM Sans"/>
              <a:ea typeface="DM Sans"/>
              <a:cs typeface="DM Sans"/>
              <a:sym typeface="DM Sans"/>
            </a:endParaRPr>
          </a:p>
        </p:txBody>
      </p:sp>
      <p:pic>
        <p:nvPicPr>
          <p:cNvPr id="501" name="Google Shape;501;p121"/>
          <p:cNvPicPr preferRelativeResize="0"/>
          <p:nvPr/>
        </p:nvPicPr>
        <p:blipFill>
          <a:blip r:embed="rId3">
            <a:alphaModFix/>
          </a:blip>
          <a:stretch>
            <a:fillRect/>
          </a:stretch>
        </p:blipFill>
        <p:spPr>
          <a:xfrm>
            <a:off x="1776867" y="1354101"/>
            <a:ext cx="8638277" cy="5097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9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810" name="Google Shape;810;p194"/>
          <p:cNvSpPr txBox="1"/>
          <p:nvPr/>
        </p:nvSpPr>
        <p:spPr>
          <a:xfrm>
            <a:off x="631133" y="2168134"/>
            <a:ext cx="9559200" cy="2810665"/>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Explicación de asignación de variable a partir de un nullish, para entender su diferencia con el operador OR ||</a:t>
            </a:r>
            <a:endParaRPr sz="3333">
              <a:solidFill>
                <a:srgbClr val="B7B7B7"/>
              </a:solidFill>
              <a:latin typeface="DM Sans"/>
              <a:ea typeface="DM Sans"/>
              <a:cs typeface="DM Sans"/>
              <a:sym typeface="DM Sans"/>
            </a:endParaRPr>
          </a:p>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Explicación de una variable privada en una clase.</a:t>
            </a:r>
            <a:endParaRPr sz="3333">
              <a:solidFill>
                <a:srgbClr val="B7B7B7"/>
              </a:solidFill>
              <a:latin typeface="DM Sans"/>
              <a:ea typeface="DM Sans"/>
              <a:cs typeface="DM Sans"/>
              <a:sym typeface="DM Sans"/>
            </a:endParaRPr>
          </a:p>
        </p:txBody>
      </p:sp>
      <p:grpSp>
        <p:nvGrpSpPr>
          <p:cNvPr id="811" name="Google Shape;811;p194"/>
          <p:cNvGrpSpPr/>
          <p:nvPr/>
        </p:nvGrpSpPr>
        <p:grpSpPr>
          <a:xfrm>
            <a:off x="576135" y="872231"/>
            <a:ext cx="985200" cy="985200"/>
            <a:chOff x="473351" y="619523"/>
            <a:chExt cx="738900" cy="738900"/>
          </a:xfrm>
        </p:grpSpPr>
        <p:sp>
          <p:nvSpPr>
            <p:cNvPr id="812" name="Google Shape;812;p19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13" name="Google Shape;813;p19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22"/>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Ejemplo: Test del singleton</a:t>
            </a:r>
            <a:endParaRPr sz="4667" b="1">
              <a:solidFill>
                <a:schemeClr val="lt1"/>
              </a:solidFill>
              <a:latin typeface="DM Sans"/>
              <a:ea typeface="DM Sans"/>
              <a:cs typeface="DM Sans"/>
              <a:sym typeface="DM Sans"/>
            </a:endParaRPr>
          </a:p>
        </p:txBody>
      </p:sp>
      <p:pic>
        <p:nvPicPr>
          <p:cNvPr id="507" name="Google Shape;507;p122"/>
          <p:cNvPicPr preferRelativeResize="0"/>
          <p:nvPr/>
        </p:nvPicPr>
        <p:blipFill>
          <a:blip r:embed="rId3">
            <a:alphaModFix/>
          </a:blip>
          <a:stretch>
            <a:fillRect/>
          </a:stretch>
        </p:blipFill>
        <p:spPr>
          <a:xfrm>
            <a:off x="203201" y="1954333"/>
            <a:ext cx="11785601" cy="3343000"/>
          </a:xfrm>
          <a:prstGeom prst="rect">
            <a:avLst/>
          </a:prstGeom>
          <a:noFill/>
          <a:ln>
            <a:noFill/>
          </a:ln>
        </p:spPr>
      </p:pic>
    </p:spTree>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123"/>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13" name="Google Shape;513;p123"/>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24"/>
          <p:cNvSpPr txBox="1"/>
          <p:nvPr/>
        </p:nvSpPr>
        <p:spPr>
          <a:xfrm>
            <a:off x="1873151" y="2588500"/>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Comunicación entre</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Frontend y Backend</a:t>
            </a:r>
            <a:endParaRPr sz="5333" b="1">
              <a:solidFill>
                <a:srgbClr val="83AEFB"/>
              </a:solidFill>
              <a:latin typeface="DM Sans"/>
              <a:ea typeface="DM Sans"/>
              <a:cs typeface="DM Sans"/>
              <a:sym typeface="DM Sans"/>
            </a:endParaRPr>
          </a:p>
        </p:txBody>
      </p:sp>
    </p:spTree>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25"/>
          <p:cNvSpPr txBox="1"/>
          <p:nvPr/>
        </p:nvSpPr>
        <p:spPr>
          <a:xfrm>
            <a:off x="550200" y="678434"/>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Server Side Rendering</a:t>
            </a:r>
            <a:endParaRPr sz="5333" b="1">
              <a:solidFill>
                <a:schemeClr val="dk1"/>
              </a:solidFill>
              <a:latin typeface="DM Sans"/>
              <a:ea typeface="DM Sans"/>
              <a:cs typeface="DM Sans"/>
              <a:sym typeface="DM Sans"/>
            </a:endParaRPr>
          </a:p>
        </p:txBody>
      </p:sp>
      <p:sp>
        <p:nvSpPr>
          <p:cNvPr id="524" name="Google Shape;524;p125"/>
          <p:cNvSpPr txBox="1"/>
          <p:nvPr/>
        </p:nvSpPr>
        <p:spPr>
          <a:xfrm>
            <a:off x="550200" y="2059000"/>
            <a:ext cx="5137600" cy="2739171"/>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Hasta este punto, hemos conseguido hacer una conexión entre el cliente y el servidor de una manera bastante sencilla: utilizando un motor de plantillas para generar las vistas con la información precargada y enviar toda la vista al cliente.</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p:txBody>
      </p:sp>
      <p:sp>
        <p:nvSpPr>
          <p:cNvPr id="525" name="Google Shape;525;p125"/>
          <p:cNvSpPr txBox="1"/>
          <p:nvPr/>
        </p:nvSpPr>
        <p:spPr>
          <a:xfrm>
            <a:off x="6307967" y="2028901"/>
            <a:ext cx="5009200" cy="2739171"/>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Esta práctica es conocida como </a:t>
            </a:r>
            <a:r>
              <a:rPr lang="es" b="1">
                <a:solidFill>
                  <a:schemeClr val="dk1"/>
                </a:solidFill>
                <a:latin typeface="DM Sans"/>
                <a:ea typeface="DM Sans"/>
                <a:cs typeface="DM Sans"/>
                <a:sym typeface="DM Sans"/>
              </a:rPr>
              <a:t>Server Side Rendering</a:t>
            </a:r>
            <a:r>
              <a:rPr lang="es">
                <a:solidFill>
                  <a:schemeClr val="dk1"/>
                </a:solidFill>
                <a:latin typeface="DM Sans"/>
                <a:ea typeface="DM Sans"/>
                <a:cs typeface="DM Sans"/>
                <a:sym typeface="DM Sans"/>
              </a:rPr>
              <a:t> y toda la lógica para llenar la información está antes de enviarse al cliente. Una vez que se hace la renderización, ya no habría necesidad de hacer cálculos complejos para rellenar información, lo cual ahorra grandes “cantidades de Javascript” y fetchs adicionales. Es útil para páginas minimalistas o estáticas, con baja interacción.</a:t>
            </a:r>
            <a:endParaRPr sz="2400"/>
          </a:p>
        </p:txBody>
      </p:sp>
    </p:spTree>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26"/>
          <p:cNvSpPr/>
          <p:nvPr/>
        </p:nvSpPr>
        <p:spPr>
          <a:xfrm>
            <a:off x="520767" y="1817167"/>
            <a:ext cx="11150400" cy="3882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1" name="Google Shape;531;p126"/>
          <p:cNvSpPr txBox="1"/>
          <p:nvPr/>
        </p:nvSpPr>
        <p:spPr>
          <a:xfrm>
            <a:off x="1948367" y="288334"/>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¿Qué javascript conservo?</a:t>
            </a:r>
            <a:endParaRPr sz="4667" b="1">
              <a:solidFill>
                <a:schemeClr val="lt1"/>
              </a:solidFill>
              <a:latin typeface="DM Sans"/>
              <a:ea typeface="DM Sans"/>
              <a:cs typeface="DM Sans"/>
              <a:sym typeface="DM Sans"/>
            </a:endParaRPr>
          </a:p>
        </p:txBody>
      </p:sp>
      <p:sp>
        <p:nvSpPr>
          <p:cNvPr id="532" name="Google Shape;532;p126"/>
          <p:cNvSpPr txBox="1"/>
          <p:nvPr/>
        </p:nvSpPr>
        <p:spPr>
          <a:xfrm>
            <a:off x="1110367" y="2147367"/>
            <a:ext cx="9971200" cy="3220713"/>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El código js enviado al cliente al final sólo es el necesario para poder concretar información que no se podía resolver desde el servidor, ésto puede ser:</a:t>
            </a:r>
            <a:endParaRPr sz="1933">
              <a:latin typeface="DM Sans"/>
              <a:ea typeface="DM Sans"/>
              <a:cs typeface="DM Sans"/>
              <a:sym typeface="DM Sans"/>
            </a:endParaRPr>
          </a:p>
          <a:p>
            <a:endParaRPr sz="1933">
              <a:latin typeface="DM Sans"/>
              <a:ea typeface="DM Sans"/>
              <a:cs typeface="DM Sans"/>
              <a:sym typeface="DM Sans"/>
            </a:endParaRPr>
          </a:p>
          <a:p>
            <a:pPr marL="609585" indent="-427556">
              <a:buSzPts val="1450"/>
              <a:buFont typeface="DM Sans"/>
              <a:buChar char="✓"/>
            </a:pPr>
            <a:r>
              <a:rPr lang="es" sz="1933">
                <a:latin typeface="DM Sans"/>
                <a:ea typeface="DM Sans"/>
                <a:cs typeface="DM Sans"/>
                <a:sym typeface="DM Sans"/>
              </a:rPr>
              <a:t>Conexión a un websocket</a:t>
            </a:r>
            <a:endParaRPr sz="1933">
              <a:latin typeface="DM Sans"/>
              <a:ea typeface="DM Sans"/>
              <a:cs typeface="DM Sans"/>
              <a:sym typeface="DM Sans"/>
            </a:endParaRPr>
          </a:p>
          <a:p>
            <a:pPr marL="609585" indent="-427556">
              <a:buSzPts val="1450"/>
              <a:buFont typeface="DM Sans"/>
              <a:buChar char="✓"/>
            </a:pPr>
            <a:r>
              <a:rPr lang="es" sz="1933">
                <a:latin typeface="DM Sans"/>
                <a:ea typeface="DM Sans"/>
                <a:cs typeface="DM Sans"/>
                <a:sym typeface="DM Sans"/>
              </a:rPr>
              <a:t>Envíos de formularios al servidor</a:t>
            </a:r>
            <a:endParaRPr sz="1933">
              <a:latin typeface="DM Sans"/>
              <a:ea typeface="DM Sans"/>
              <a:cs typeface="DM Sans"/>
              <a:sym typeface="DM Sans"/>
            </a:endParaRPr>
          </a:p>
          <a:p>
            <a:pPr marL="609585" indent="-427556">
              <a:buSzPts val="1450"/>
              <a:buFont typeface="DM Sans"/>
              <a:buChar char="✓"/>
            </a:pPr>
            <a:r>
              <a:rPr lang="es" sz="1933">
                <a:latin typeface="DM Sans"/>
                <a:ea typeface="DM Sans"/>
                <a:cs typeface="DM Sans"/>
                <a:sym typeface="DM Sans"/>
              </a:rPr>
              <a:t>Obtener información adicional no renderizable</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Sin embargo, la mayoría del código para rellenar y crear elementos y componentes, ya habrá quedado de lado del servidor y habremos ahorrado mucho estrés de carga en el navegador del cliente.</a:t>
            </a:r>
            <a:endParaRPr sz="1933">
              <a:latin typeface="DM Sans"/>
              <a:ea typeface="DM Sans"/>
              <a:cs typeface="DM Sans"/>
              <a:sym typeface="DM Sans"/>
            </a:endParaRPr>
          </a:p>
        </p:txBody>
      </p:sp>
    </p:spTree>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27"/>
          <p:cNvSpPr txBox="1"/>
          <p:nvPr/>
        </p:nvSpPr>
        <p:spPr>
          <a:xfrm>
            <a:off x="685200" y="526300"/>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Client Side Rendering</a:t>
            </a:r>
            <a:endParaRPr sz="5333" b="1">
              <a:solidFill>
                <a:schemeClr val="dk1"/>
              </a:solidFill>
              <a:latin typeface="DM Sans"/>
              <a:ea typeface="DM Sans"/>
              <a:cs typeface="DM Sans"/>
              <a:sym typeface="DM Sans"/>
            </a:endParaRPr>
          </a:p>
        </p:txBody>
      </p:sp>
      <p:sp>
        <p:nvSpPr>
          <p:cNvPr id="538" name="Google Shape;538;p127"/>
          <p:cNvSpPr txBox="1"/>
          <p:nvPr/>
        </p:nvSpPr>
        <p:spPr>
          <a:xfrm>
            <a:off x="685200" y="1723201"/>
            <a:ext cx="7542000" cy="4124166"/>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En este caso, la responsabilidad de carga en general pasa a ser del cliente y su navegador.  </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En este modelo, la página realiza una carga de todo desde el navegador, haciendo que éste también se encargue de la solicitud de los datos. Esto implica que, al momento de la carga de la página, se hacen </a:t>
            </a:r>
            <a:r>
              <a:rPr lang="es" b="1" i="1">
                <a:solidFill>
                  <a:schemeClr val="dk1"/>
                </a:solidFill>
                <a:latin typeface="DM Sans"/>
                <a:ea typeface="DM Sans"/>
                <a:cs typeface="DM Sans"/>
                <a:sym typeface="DM Sans"/>
              </a:rPr>
              <a:t>n</a:t>
            </a:r>
            <a:r>
              <a:rPr lang="es">
                <a:solidFill>
                  <a:schemeClr val="dk1"/>
                </a:solidFill>
                <a:latin typeface="DM Sans"/>
                <a:ea typeface="DM Sans"/>
                <a:cs typeface="DM Sans"/>
                <a:sym typeface="DM Sans"/>
              </a:rPr>
              <a:t> peticiones hacia el servidor para traer la información que se cargará de manera dinámica.  </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Se contempla para sitios altamente dinámicos, ya que no requieren recargar toda la página al tener que renderizar algún cambio.</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Sin embargo, al querer cargar todo el javascript inicialmente, notaremos una carga inicial bastante lenta en comparación. </a:t>
            </a:r>
            <a:endParaRPr>
              <a:solidFill>
                <a:schemeClr val="dk1"/>
              </a:solidFill>
              <a:latin typeface="DM Sans"/>
              <a:ea typeface="DM Sans"/>
              <a:cs typeface="DM Sans"/>
              <a:sym typeface="DM Sans"/>
            </a:endParaRPr>
          </a:p>
        </p:txBody>
      </p:sp>
    </p:spTree>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28"/>
          <p:cNvSpPr txBox="1"/>
          <p:nvPr/>
        </p:nvSpPr>
        <p:spPr>
          <a:xfrm>
            <a:off x="541300" y="575601"/>
            <a:ext cx="8172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conecta el cliente con el servidor? </a:t>
            </a:r>
            <a:endParaRPr sz="5333" b="1">
              <a:solidFill>
                <a:schemeClr val="dk1"/>
              </a:solidFill>
              <a:latin typeface="DM Sans"/>
              <a:ea typeface="DM Sans"/>
              <a:cs typeface="DM Sans"/>
              <a:sym typeface="DM Sans"/>
            </a:endParaRPr>
          </a:p>
        </p:txBody>
      </p:sp>
      <p:sp>
        <p:nvSpPr>
          <p:cNvPr id="544" name="Google Shape;544;p128"/>
          <p:cNvSpPr txBox="1"/>
          <p:nvPr/>
        </p:nvSpPr>
        <p:spPr>
          <a:xfrm>
            <a:off x="541300" y="2508134"/>
            <a:ext cx="7343600" cy="288235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933">
                <a:latin typeface="DM Sans"/>
                <a:ea typeface="DM Sans"/>
                <a:cs typeface="DM Sans"/>
                <a:sym typeface="DM Sans"/>
              </a:rPr>
              <a:t>Cualquiera que sea el modo de renderizado a trabajar, en algún momento el cliente tendrá que enviar información al servidor nuevamente. ¿Cómo funciona esta comunicación?</a:t>
            </a:r>
            <a:endParaRPr sz="1933">
              <a:latin typeface="DM Sans"/>
              <a:ea typeface="DM Sans"/>
              <a:cs typeface="DM Sans"/>
              <a:sym typeface="DM Sans"/>
            </a:endParaRPr>
          </a:p>
          <a:p>
            <a:pPr>
              <a:buClr>
                <a:srgbClr val="000000"/>
              </a:buClr>
              <a:buSzPts val="1350"/>
            </a:pPr>
            <a:endParaRPr sz="1933">
              <a:latin typeface="DM Sans"/>
              <a:ea typeface="DM Sans"/>
              <a:cs typeface="DM Sans"/>
              <a:sym typeface="DM Sans"/>
            </a:endParaRPr>
          </a:p>
          <a:p>
            <a:pPr>
              <a:buClr>
                <a:srgbClr val="000000"/>
              </a:buClr>
              <a:buSzPts val="1350"/>
            </a:pPr>
            <a:r>
              <a:rPr lang="es" sz="1933">
                <a:latin typeface="DM Sans"/>
                <a:ea typeface="DM Sans"/>
                <a:cs typeface="DM Sans"/>
                <a:sym typeface="DM Sans"/>
              </a:rPr>
              <a:t>Tenemos perfectamente clara la noción del request - response, mas no se ha profundizado sobre la esencia de esta comunicación. </a:t>
            </a:r>
            <a:endParaRPr sz="1933">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Tree>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29"/>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0" name="Google Shape;550;p129"/>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Headers</a:t>
            </a:r>
            <a:endParaRPr sz="4667" b="1">
              <a:solidFill>
                <a:schemeClr val="lt1"/>
              </a:solidFill>
              <a:latin typeface="DM Sans"/>
              <a:ea typeface="DM Sans"/>
              <a:cs typeface="DM Sans"/>
              <a:sym typeface="DM Sans"/>
            </a:endParaRPr>
          </a:p>
        </p:txBody>
      </p:sp>
      <p:sp>
        <p:nvSpPr>
          <p:cNvPr id="551" name="Google Shape;551;p129"/>
          <p:cNvSpPr txBox="1"/>
          <p:nvPr/>
        </p:nvSpPr>
        <p:spPr>
          <a:xfrm>
            <a:off x="1023667" y="2165834"/>
            <a:ext cx="28884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rgbClr val="000000"/>
              </a:solidFill>
              <a:latin typeface="DM Sans"/>
              <a:ea typeface="DM Sans"/>
              <a:cs typeface="DM Sans"/>
              <a:sym typeface="DM Sans"/>
            </a:endParaRPr>
          </a:p>
        </p:txBody>
      </p:sp>
      <p:sp>
        <p:nvSpPr>
          <p:cNvPr id="552" name="Google Shape;552;p129"/>
          <p:cNvSpPr txBox="1"/>
          <p:nvPr/>
        </p:nvSpPr>
        <p:spPr>
          <a:xfrm>
            <a:off x="1223600" y="1950134"/>
            <a:ext cx="3024800" cy="3447057"/>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1600">
                <a:latin typeface="DM Sans"/>
                <a:ea typeface="DM Sans"/>
                <a:cs typeface="DM Sans"/>
                <a:sym typeface="DM Sans"/>
              </a:rPr>
              <a:t>Los headers pasan del cliente al servidor o del servidor al cliente, y contienen información importante para acceder a la solicitud, allí podemos setear cosas como:</a:t>
            </a:r>
            <a:endParaRPr sz="1600">
              <a:latin typeface="DM Sans"/>
              <a:ea typeface="DM Sans"/>
              <a:cs typeface="DM Sans"/>
              <a:sym typeface="DM Sans"/>
            </a:endParaRPr>
          </a:p>
          <a:p>
            <a:pPr>
              <a:buClr>
                <a:srgbClr val="000000"/>
              </a:buClr>
              <a:buSzPts val="1400"/>
            </a:pPr>
            <a:endParaRPr sz="1600">
              <a:latin typeface="DM Sans"/>
              <a:ea typeface="DM Sans"/>
              <a:cs typeface="DM Sans"/>
              <a:sym typeface="DM Sans"/>
            </a:endParaRPr>
          </a:p>
          <a:p>
            <a:pPr marL="609585" indent="-406390">
              <a:buSzPts val="1200"/>
              <a:buFont typeface="DM Sans"/>
              <a:buChar char="✓"/>
            </a:pPr>
            <a:r>
              <a:rPr lang="es" sz="1600">
                <a:latin typeface="DM Sans"/>
                <a:ea typeface="DM Sans"/>
                <a:cs typeface="DM Sans"/>
                <a:sym typeface="DM Sans"/>
              </a:rPr>
              <a:t>Token de autorización</a:t>
            </a:r>
            <a:endParaRPr sz="1600">
              <a:latin typeface="DM Sans"/>
              <a:ea typeface="DM Sans"/>
              <a:cs typeface="DM Sans"/>
              <a:sym typeface="DM Sans"/>
            </a:endParaRPr>
          </a:p>
          <a:p>
            <a:pPr marL="609585" indent="-406390">
              <a:buSzPts val="1200"/>
              <a:buFont typeface="DM Sans"/>
              <a:buChar char="✓"/>
            </a:pPr>
            <a:r>
              <a:rPr lang="es" sz="1600">
                <a:latin typeface="DM Sans"/>
                <a:ea typeface="DM Sans"/>
                <a:cs typeface="DM Sans"/>
                <a:sym typeface="DM Sans"/>
              </a:rPr>
              <a:t>Formato de envío de datos</a:t>
            </a:r>
            <a:endParaRPr sz="1600">
              <a:latin typeface="DM Sans"/>
              <a:ea typeface="DM Sans"/>
              <a:cs typeface="DM Sans"/>
              <a:sym typeface="DM Sans"/>
            </a:endParaRPr>
          </a:p>
          <a:p>
            <a:pPr marL="609585" indent="-406390">
              <a:buSzPts val="1200"/>
              <a:buFont typeface="DM Sans"/>
              <a:buChar char="✓"/>
            </a:pPr>
            <a:r>
              <a:rPr lang="es" sz="1600">
                <a:latin typeface="DM Sans"/>
                <a:ea typeface="DM Sans"/>
                <a:cs typeface="DM Sans"/>
                <a:sym typeface="DM Sans"/>
              </a:rPr>
              <a:t>Identificador del elemento que hace la petición</a:t>
            </a:r>
            <a:endParaRPr sz="1600">
              <a:latin typeface="DM Sans"/>
              <a:ea typeface="DM Sans"/>
              <a:cs typeface="DM Sans"/>
              <a:sym typeface="DM Sans"/>
            </a:endParaRPr>
          </a:p>
        </p:txBody>
      </p:sp>
      <p:pic>
        <p:nvPicPr>
          <p:cNvPr id="553" name="Google Shape;553;p129"/>
          <p:cNvPicPr preferRelativeResize="0"/>
          <p:nvPr/>
        </p:nvPicPr>
        <p:blipFill>
          <a:blip r:embed="rId3">
            <a:alphaModFix/>
          </a:blip>
          <a:stretch>
            <a:fillRect/>
          </a:stretch>
        </p:blipFill>
        <p:spPr>
          <a:xfrm>
            <a:off x="4414933" y="2765367"/>
            <a:ext cx="6796667" cy="2063532"/>
          </a:xfrm>
          <a:prstGeom prst="rect">
            <a:avLst/>
          </a:prstGeom>
          <a:noFill/>
          <a:ln>
            <a:noFill/>
          </a:ln>
        </p:spPr>
      </p:pic>
    </p:spTree>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130"/>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9" name="Google Shape;559;p130"/>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Datos a enviar</a:t>
            </a:r>
            <a:endParaRPr sz="4667" b="1">
              <a:solidFill>
                <a:schemeClr val="lt1"/>
              </a:solidFill>
              <a:latin typeface="DM Sans"/>
              <a:ea typeface="DM Sans"/>
              <a:cs typeface="DM Sans"/>
              <a:sym typeface="DM Sans"/>
            </a:endParaRPr>
          </a:p>
        </p:txBody>
      </p:sp>
      <p:sp>
        <p:nvSpPr>
          <p:cNvPr id="560" name="Google Shape;560;p130"/>
          <p:cNvSpPr txBox="1"/>
          <p:nvPr/>
        </p:nvSpPr>
        <p:spPr>
          <a:xfrm>
            <a:off x="1023667" y="2165834"/>
            <a:ext cx="28884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rgbClr val="000000"/>
              </a:solidFill>
              <a:latin typeface="DM Sans"/>
              <a:ea typeface="DM Sans"/>
              <a:cs typeface="DM Sans"/>
              <a:sym typeface="DM Sans"/>
            </a:endParaRPr>
          </a:p>
        </p:txBody>
      </p:sp>
      <p:sp>
        <p:nvSpPr>
          <p:cNvPr id="561" name="Google Shape;561;p130"/>
          <p:cNvSpPr txBox="1"/>
          <p:nvPr/>
        </p:nvSpPr>
        <p:spPr>
          <a:xfrm>
            <a:off x="1235300" y="2073134"/>
            <a:ext cx="3246800" cy="3447057"/>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1600">
                <a:latin typeface="DM Sans"/>
                <a:ea typeface="DM Sans"/>
                <a:cs typeface="DM Sans"/>
                <a:sym typeface="DM Sans"/>
              </a:rPr>
              <a:t>Cuando el cliente hace una petición, puede enviar información a la petición de muchas formas:</a:t>
            </a:r>
            <a:endParaRPr sz="1600">
              <a:latin typeface="DM Sans"/>
              <a:ea typeface="DM Sans"/>
              <a:cs typeface="DM Sans"/>
              <a:sym typeface="DM Sans"/>
            </a:endParaRPr>
          </a:p>
          <a:p>
            <a:pPr>
              <a:buClr>
                <a:srgbClr val="000000"/>
              </a:buClr>
              <a:buSzPts val="1400"/>
            </a:pPr>
            <a:endParaRPr sz="1600">
              <a:latin typeface="DM Sans"/>
              <a:ea typeface="DM Sans"/>
              <a:cs typeface="DM Sans"/>
              <a:sym typeface="DM Sans"/>
            </a:endParaRPr>
          </a:p>
          <a:p>
            <a:pPr marL="609585" indent="-406390">
              <a:buSzPts val="1200"/>
              <a:buFont typeface="DM Sans"/>
              <a:buChar char="✓"/>
            </a:pPr>
            <a:r>
              <a:rPr lang="es" sz="1600">
                <a:latin typeface="DM Sans"/>
                <a:ea typeface="DM Sans"/>
                <a:cs typeface="DM Sans"/>
                <a:sym typeface="DM Sans"/>
              </a:rPr>
              <a:t>A partir de los headers</a:t>
            </a:r>
            <a:endParaRPr sz="1600">
              <a:latin typeface="DM Sans"/>
              <a:ea typeface="DM Sans"/>
              <a:cs typeface="DM Sans"/>
              <a:sym typeface="DM Sans"/>
            </a:endParaRPr>
          </a:p>
          <a:p>
            <a:pPr marL="609585" indent="-406390">
              <a:buSzPts val="1200"/>
              <a:buFont typeface="DM Sans"/>
              <a:buChar char="✓"/>
            </a:pPr>
            <a:r>
              <a:rPr lang="es" sz="1600">
                <a:latin typeface="DM Sans"/>
                <a:ea typeface="DM Sans"/>
                <a:cs typeface="DM Sans"/>
                <a:sym typeface="DM Sans"/>
              </a:rPr>
              <a:t>A partir de query params</a:t>
            </a:r>
            <a:endParaRPr sz="1600">
              <a:latin typeface="DM Sans"/>
              <a:ea typeface="DM Sans"/>
              <a:cs typeface="DM Sans"/>
              <a:sym typeface="DM Sans"/>
            </a:endParaRPr>
          </a:p>
          <a:p>
            <a:pPr marL="609585" indent="-406390">
              <a:buSzPts val="1200"/>
              <a:buFont typeface="DM Sans"/>
              <a:buChar char="✓"/>
            </a:pPr>
            <a:r>
              <a:rPr lang="es" sz="1600">
                <a:latin typeface="DM Sans"/>
                <a:ea typeface="DM Sans"/>
                <a:cs typeface="DM Sans"/>
                <a:sym typeface="DM Sans"/>
              </a:rPr>
              <a:t>A partir de route params</a:t>
            </a:r>
            <a:endParaRPr sz="1600">
              <a:latin typeface="DM Sans"/>
              <a:ea typeface="DM Sans"/>
              <a:cs typeface="DM Sans"/>
              <a:sym typeface="DM Sans"/>
            </a:endParaRPr>
          </a:p>
          <a:p>
            <a:pPr marL="609585" indent="-406390">
              <a:buSzPts val="1200"/>
              <a:buFont typeface="DM Sans"/>
              <a:buChar char="✓"/>
            </a:pPr>
            <a:r>
              <a:rPr lang="es" sz="1600">
                <a:latin typeface="DM Sans"/>
                <a:ea typeface="DM Sans"/>
                <a:cs typeface="DM Sans"/>
                <a:sym typeface="DM Sans"/>
              </a:rPr>
              <a:t>A partir de body.</a:t>
            </a:r>
            <a:endParaRPr sz="1600">
              <a:latin typeface="DM Sans"/>
              <a:ea typeface="DM Sans"/>
              <a:cs typeface="DM Sans"/>
              <a:sym typeface="DM Sans"/>
            </a:endParaRPr>
          </a:p>
          <a:p>
            <a:endParaRPr sz="1600">
              <a:latin typeface="DM Sans"/>
              <a:ea typeface="DM Sans"/>
              <a:cs typeface="DM Sans"/>
              <a:sym typeface="DM Sans"/>
            </a:endParaRPr>
          </a:p>
          <a:p>
            <a:r>
              <a:rPr lang="es" sz="1600">
                <a:latin typeface="DM Sans"/>
                <a:ea typeface="DM Sans"/>
                <a:cs typeface="DM Sans"/>
                <a:sym typeface="DM Sans"/>
              </a:rPr>
              <a:t>Ésto dependerá del método con el que se haga la petición y la forma en que lo solicite la API</a:t>
            </a:r>
            <a:endParaRPr sz="1600">
              <a:latin typeface="DM Sans"/>
              <a:ea typeface="DM Sans"/>
              <a:cs typeface="DM Sans"/>
              <a:sym typeface="DM Sans"/>
            </a:endParaRPr>
          </a:p>
        </p:txBody>
      </p:sp>
      <p:pic>
        <p:nvPicPr>
          <p:cNvPr id="562" name="Google Shape;562;p130"/>
          <p:cNvPicPr preferRelativeResize="0"/>
          <p:nvPr/>
        </p:nvPicPr>
        <p:blipFill>
          <a:blip r:embed="rId3">
            <a:alphaModFix/>
          </a:blip>
          <a:stretch>
            <a:fillRect/>
          </a:stretch>
        </p:blipFill>
        <p:spPr>
          <a:xfrm>
            <a:off x="4669600" y="2427867"/>
            <a:ext cx="6319568" cy="2738533"/>
          </a:xfrm>
          <a:prstGeom prst="rect">
            <a:avLst/>
          </a:prstGeom>
          <a:noFill/>
          <a:ln>
            <a:noFill/>
          </a:ln>
        </p:spPr>
      </p:pic>
    </p:spTree>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31"/>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68" name="Google Shape;568;p131"/>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Origen</a:t>
            </a:r>
            <a:endParaRPr sz="4667" b="1">
              <a:solidFill>
                <a:schemeClr val="lt1"/>
              </a:solidFill>
              <a:latin typeface="DM Sans"/>
              <a:ea typeface="DM Sans"/>
              <a:cs typeface="DM Sans"/>
              <a:sym typeface="DM Sans"/>
            </a:endParaRPr>
          </a:p>
        </p:txBody>
      </p:sp>
      <p:sp>
        <p:nvSpPr>
          <p:cNvPr id="569" name="Google Shape;569;p131"/>
          <p:cNvSpPr txBox="1"/>
          <p:nvPr/>
        </p:nvSpPr>
        <p:spPr>
          <a:xfrm>
            <a:off x="1506567" y="2073134"/>
            <a:ext cx="3818400" cy="3446288"/>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Un punto importante al comunicar front y back es entender el origen de la petición.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Es básicamente un “la petición viene de (origen)”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Es crucial que el servidor reconozca de dónde viene dicha petición, para corroborar si se atiende correctamente o se rechaza la conexión</a:t>
            </a:r>
            <a:endParaRPr sz="1733">
              <a:latin typeface="DM Sans"/>
              <a:ea typeface="DM Sans"/>
              <a:cs typeface="DM Sans"/>
              <a:sym typeface="DM Sans"/>
            </a:endParaRPr>
          </a:p>
        </p:txBody>
      </p:sp>
      <p:pic>
        <p:nvPicPr>
          <p:cNvPr id="570" name="Google Shape;570;p131"/>
          <p:cNvPicPr preferRelativeResize="0"/>
          <p:nvPr/>
        </p:nvPicPr>
        <p:blipFill rotWithShape="1">
          <a:blip r:embed="rId3">
            <a:alphaModFix/>
          </a:blip>
          <a:srcRect r="14937"/>
          <a:stretch/>
        </p:blipFill>
        <p:spPr>
          <a:xfrm>
            <a:off x="5621368" y="1892133"/>
            <a:ext cx="5066601" cy="3810000"/>
          </a:xfrm>
          <a:prstGeom prst="rect">
            <a:avLst/>
          </a:prstGeom>
          <a:noFill/>
          <a:ln>
            <a:noFill/>
          </a:ln>
        </p:spPr>
      </p:pic>
      <p:sp>
        <p:nvSpPr>
          <p:cNvPr id="571" name="Google Shape;571;p131"/>
          <p:cNvSpPr txBox="1"/>
          <p:nvPr/>
        </p:nvSpPr>
        <p:spPr>
          <a:xfrm>
            <a:off x="7398333" y="4720734"/>
            <a:ext cx="2695200" cy="615513"/>
          </a:xfrm>
          <a:prstGeom prst="rect">
            <a:avLst/>
          </a:prstGeom>
          <a:noFill/>
          <a:ln>
            <a:noFill/>
          </a:ln>
        </p:spPr>
        <p:txBody>
          <a:bodyPr spcFirstLastPara="1" wrap="square" lIns="121900" tIns="121900" rIns="121900" bIns="121900" anchor="t" anchorCtr="0">
            <a:spAutoFit/>
          </a:bodyPr>
          <a:lstStyle/>
          <a:p>
            <a:r>
              <a:rPr lang="es" sz="1200"/>
              <a:t>Es null cuando se hace con plain javascript sin un servidor de escucha</a:t>
            </a:r>
            <a:endParaRPr sz="1200"/>
          </a:p>
        </p:txBody>
      </p:sp>
      <p:sp>
        <p:nvSpPr>
          <p:cNvPr id="572" name="Google Shape;572;p131"/>
          <p:cNvSpPr txBox="1"/>
          <p:nvPr/>
        </p:nvSpPr>
        <p:spPr>
          <a:xfrm>
            <a:off x="8486900" y="4443733"/>
            <a:ext cx="2695200" cy="430847"/>
          </a:xfrm>
          <a:prstGeom prst="rect">
            <a:avLst/>
          </a:prstGeom>
          <a:noFill/>
          <a:ln>
            <a:noFill/>
          </a:ln>
        </p:spPr>
        <p:txBody>
          <a:bodyPr spcFirstLastPara="1" wrap="square" lIns="121900" tIns="121900" rIns="121900" bIns="121900" anchor="t" anchorCtr="0">
            <a:spAutoFit/>
          </a:bodyPr>
          <a:lstStyle/>
          <a:p>
            <a:r>
              <a:rPr lang="es" sz="1200"/>
              <a:t>¿A qué host envié la petición?</a:t>
            </a:r>
            <a:endParaRPr sz="12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95"/>
          <p:cNvSpPr txBox="1"/>
          <p:nvPr/>
        </p:nvSpPr>
        <p:spPr>
          <a:xfrm>
            <a:off x="360633" y="258101"/>
            <a:ext cx="114644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de operador nullish y variables privadas</a:t>
            </a:r>
            <a:endParaRPr sz="4667" b="1">
              <a:solidFill>
                <a:schemeClr val="lt1"/>
              </a:solidFill>
              <a:latin typeface="DM Sans"/>
              <a:ea typeface="DM Sans"/>
              <a:cs typeface="DM Sans"/>
              <a:sym typeface="DM Sans"/>
            </a:endParaRPr>
          </a:p>
        </p:txBody>
      </p:sp>
      <p:sp>
        <p:nvSpPr>
          <p:cNvPr id="819" name="Google Shape;819;p195"/>
          <p:cNvSpPr txBox="1"/>
          <p:nvPr/>
        </p:nvSpPr>
        <p:spPr>
          <a:xfrm>
            <a:off x="563033" y="5521933"/>
            <a:ext cx="114896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rPr>
              <a:t>EJEMPLO DE USO DE SPREAD OPERATOR Y REST OPERATOR</a:t>
            </a:r>
            <a:endParaRPr sz="2400">
              <a:solidFill>
                <a:schemeClr val="lt1"/>
              </a:solidFill>
            </a:endParaRPr>
          </a:p>
        </p:txBody>
      </p:sp>
      <p:pic>
        <p:nvPicPr>
          <p:cNvPr id="820" name="Google Shape;820;p195"/>
          <p:cNvPicPr preferRelativeResize="0"/>
          <p:nvPr/>
        </p:nvPicPr>
        <p:blipFill>
          <a:blip r:embed="rId3">
            <a:alphaModFix/>
          </a:blip>
          <a:stretch>
            <a:fillRect/>
          </a:stretch>
        </p:blipFill>
        <p:spPr>
          <a:xfrm>
            <a:off x="1813316" y="1841734"/>
            <a:ext cx="8559035" cy="4662665"/>
          </a:xfrm>
          <a:prstGeom prst="rect">
            <a:avLst/>
          </a:prstGeom>
          <a:noFill/>
          <a:ln>
            <a:noFill/>
          </a:ln>
        </p:spPr>
      </p:pic>
    </p:spTree>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32"/>
          <p:cNvSpPr txBox="1"/>
          <p:nvPr/>
        </p:nvSpPr>
        <p:spPr>
          <a:xfrm>
            <a:off x="631133" y="6678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¡Importante!</a:t>
            </a:r>
            <a:endParaRPr sz="4667" b="1">
              <a:solidFill>
                <a:srgbClr val="EAFF6A"/>
              </a:solidFill>
              <a:latin typeface="DM Sans"/>
              <a:ea typeface="DM Sans"/>
              <a:cs typeface="DM Sans"/>
              <a:sym typeface="DM Sans"/>
            </a:endParaRPr>
          </a:p>
        </p:txBody>
      </p:sp>
      <p:sp>
        <p:nvSpPr>
          <p:cNvPr id="578" name="Google Shape;578;p132"/>
          <p:cNvSpPr txBox="1"/>
          <p:nvPr/>
        </p:nvSpPr>
        <p:spPr>
          <a:xfrm>
            <a:off x="631133" y="2168134"/>
            <a:ext cx="10278800" cy="178487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Si el origen es distinto al del servidor devolverá un error, pues no aceptará un origen “extraño” que no sea él mismo.</a:t>
            </a:r>
            <a:endParaRPr sz="3333">
              <a:solidFill>
                <a:srgbClr val="B7B7B7"/>
              </a:solidFill>
              <a:latin typeface="DM Sans"/>
              <a:ea typeface="DM Sans"/>
              <a:cs typeface="DM Sans"/>
              <a:sym typeface="DM Sans"/>
            </a:endParaRPr>
          </a:p>
        </p:txBody>
      </p:sp>
    </p:spTree>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33"/>
          <p:cNvSpPr txBox="1"/>
          <p:nvPr/>
        </p:nvSpPr>
        <p:spPr>
          <a:xfrm>
            <a:off x="1948400" y="25670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Conflictos de origen</a:t>
            </a:r>
            <a:endParaRPr sz="5333" b="1">
              <a:solidFill>
                <a:schemeClr val="dk1"/>
              </a:solidFill>
              <a:latin typeface="DM Sans"/>
              <a:ea typeface="DM Sans"/>
              <a:cs typeface="DM Sans"/>
              <a:sym typeface="DM Sans"/>
            </a:endParaRPr>
          </a:p>
        </p:txBody>
      </p:sp>
    </p:spTree>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3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589" name="Google Shape;589;p134"/>
          <p:cNvSpPr txBox="1"/>
          <p:nvPr/>
        </p:nvSpPr>
        <p:spPr>
          <a:xfrm>
            <a:off x="631133" y="2168134"/>
            <a:ext cx="107588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Se levantará un servidor y un frontend sencillo basado en html y javascript con el fin de probar la conexión de origen. </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Se corroborará un conflicto de origen y su respectiva resolución</a:t>
            </a:r>
            <a:endParaRPr sz="3333">
              <a:solidFill>
                <a:srgbClr val="B7B7B7"/>
              </a:solidFill>
              <a:latin typeface="DM Sans"/>
              <a:ea typeface="DM Sans"/>
              <a:cs typeface="DM Sans"/>
              <a:sym typeface="DM Sans"/>
            </a:endParaRPr>
          </a:p>
        </p:txBody>
      </p:sp>
      <p:grpSp>
        <p:nvGrpSpPr>
          <p:cNvPr id="590" name="Google Shape;590;p134"/>
          <p:cNvGrpSpPr/>
          <p:nvPr/>
        </p:nvGrpSpPr>
        <p:grpSpPr>
          <a:xfrm>
            <a:off x="631135" y="826031"/>
            <a:ext cx="985200" cy="985200"/>
            <a:chOff x="473351" y="619523"/>
            <a:chExt cx="738900" cy="738900"/>
          </a:xfrm>
        </p:grpSpPr>
        <p:sp>
          <p:nvSpPr>
            <p:cNvPr id="591" name="Google Shape;591;p13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92" name="Google Shape;592;p13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93" name="Google Shape;593;p134"/>
          <p:cNvSpPr txBox="1"/>
          <p:nvPr/>
        </p:nvSpPr>
        <p:spPr>
          <a:xfrm>
            <a:off x="631133" y="5569234"/>
            <a:ext cx="34224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10 - 15min</a:t>
            </a:r>
            <a:endParaRPr sz="2667" b="1">
              <a:solidFill>
                <a:srgbClr val="83AEFB"/>
              </a:solidFill>
              <a:latin typeface="DM Sans"/>
              <a:ea typeface="DM Sans"/>
              <a:cs typeface="DM Sans"/>
              <a:sym typeface="DM Sans"/>
            </a:endParaRPr>
          </a:p>
        </p:txBody>
      </p:sp>
    </p:spTree>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35"/>
          <p:cNvSpPr txBox="1"/>
          <p:nvPr/>
        </p:nvSpPr>
        <p:spPr>
          <a:xfrm>
            <a:off x="559367" y="466600"/>
            <a:ext cx="43092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Creamos un servidor base</a:t>
            </a:r>
            <a:endParaRPr sz="5333" b="1">
              <a:solidFill>
                <a:schemeClr val="dk1"/>
              </a:solidFill>
              <a:latin typeface="DM Sans"/>
              <a:ea typeface="DM Sans"/>
              <a:cs typeface="DM Sans"/>
              <a:sym typeface="DM Sans"/>
            </a:endParaRPr>
          </a:p>
        </p:txBody>
      </p:sp>
      <p:sp>
        <p:nvSpPr>
          <p:cNvPr id="599" name="Google Shape;599;p135"/>
          <p:cNvSpPr txBox="1"/>
          <p:nvPr/>
        </p:nvSpPr>
        <p:spPr>
          <a:xfrm>
            <a:off x="485476" y="2254623"/>
            <a:ext cx="4887200" cy="3349595"/>
          </a:xfrm>
          <a:prstGeom prst="rect">
            <a:avLst/>
          </a:prstGeom>
          <a:noFill/>
          <a:ln>
            <a:noFill/>
          </a:ln>
        </p:spPr>
        <p:txBody>
          <a:bodyPr spcFirstLastPara="1" wrap="square" lIns="121900" tIns="121900" rIns="121900" bIns="121900" anchor="t" anchorCtr="0">
            <a:spAutoFit/>
          </a:bodyPr>
          <a:lstStyle/>
          <a:p>
            <a:pPr>
              <a:spcBef>
                <a:spcPts val="1333"/>
              </a:spcBef>
            </a:pPr>
            <a:r>
              <a:rPr lang="es" sz="2000" dirty="0">
                <a:latin typeface="DM Sans"/>
                <a:ea typeface="DM Sans"/>
                <a:cs typeface="DM Sans"/>
                <a:sym typeface="DM Sans"/>
              </a:rPr>
              <a:t>Lo primero es contar con un servidor express que tenga una ruta /test, para poder probar la conexión desde otro origen</a:t>
            </a:r>
            <a:endParaRPr sz="2000" dirty="0">
              <a:latin typeface="DM Sans"/>
              <a:ea typeface="DM Sans"/>
              <a:cs typeface="DM Sans"/>
              <a:sym typeface="DM Sans"/>
            </a:endParaRPr>
          </a:p>
          <a:p>
            <a:pPr>
              <a:spcBef>
                <a:spcPts val="1333"/>
              </a:spcBef>
            </a:pPr>
            <a:r>
              <a:rPr lang="es" sz="2000" dirty="0">
                <a:latin typeface="DM Sans"/>
                <a:ea typeface="DM Sans"/>
                <a:cs typeface="DM Sans"/>
                <a:sym typeface="DM Sans"/>
              </a:rPr>
              <a:t>El servidor escuchará en el puerto 8080, cuando levantemos nuestro origen con LiveServer, éste se levantará en el puerto 5500, por lo que tendremos dos lugares diferentes desde donde se está realizando la consulta.</a:t>
            </a:r>
            <a:endParaRPr sz="2000" dirty="0">
              <a:latin typeface="DM Sans"/>
              <a:ea typeface="DM Sans"/>
              <a:cs typeface="DM Sans"/>
              <a:sym typeface="DM Sans"/>
            </a:endParaRPr>
          </a:p>
        </p:txBody>
      </p:sp>
      <p:pic>
        <p:nvPicPr>
          <p:cNvPr id="600" name="Google Shape;600;p135"/>
          <p:cNvPicPr preferRelativeResize="0"/>
          <p:nvPr/>
        </p:nvPicPr>
        <p:blipFill>
          <a:blip r:embed="rId3">
            <a:alphaModFix/>
          </a:blip>
          <a:stretch>
            <a:fillRect/>
          </a:stretch>
        </p:blipFill>
        <p:spPr>
          <a:xfrm>
            <a:off x="5618091" y="2180620"/>
            <a:ext cx="6088433" cy="3497600"/>
          </a:xfrm>
          <a:prstGeom prst="rect">
            <a:avLst/>
          </a:prstGeom>
          <a:noFill/>
          <a:ln>
            <a:noFill/>
          </a:ln>
        </p:spPr>
      </p:pic>
    </p:spTree>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36"/>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06" name="Google Shape;606;p136"/>
          <p:cNvSpPr txBox="1"/>
          <p:nvPr/>
        </p:nvSpPr>
        <p:spPr>
          <a:xfrm>
            <a:off x="4725533" y="1773867"/>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Creamos el cliente externo</a:t>
            </a:r>
            <a:endParaRPr sz="5333" b="1">
              <a:solidFill>
                <a:schemeClr val="dk1"/>
              </a:solidFill>
              <a:latin typeface="DM Sans"/>
              <a:ea typeface="DM Sans"/>
              <a:cs typeface="DM Sans"/>
              <a:sym typeface="DM Sans"/>
            </a:endParaRPr>
          </a:p>
        </p:txBody>
      </p:sp>
      <p:sp>
        <p:nvSpPr>
          <p:cNvPr id="607" name="Google Shape;607;p136"/>
          <p:cNvSpPr txBox="1"/>
          <p:nvPr/>
        </p:nvSpPr>
        <p:spPr>
          <a:xfrm>
            <a:off x="4725533" y="3729700"/>
            <a:ext cx="6216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Crearemos en una carpeta nueva un index.html y un index.js que se encarguen de fungir como clientes, éste lo correremos con la extensión </a:t>
            </a:r>
            <a:r>
              <a:rPr lang="es" b="1">
                <a:latin typeface="DM Sans"/>
                <a:ea typeface="DM Sans"/>
                <a:cs typeface="DM Sans"/>
                <a:sym typeface="DM Sans"/>
              </a:rPr>
              <a:t>liveserver</a:t>
            </a:r>
            <a:r>
              <a:rPr lang="es">
                <a:latin typeface="DM Sans"/>
                <a:ea typeface="DM Sans"/>
                <a:cs typeface="DM Sans"/>
                <a:sym typeface="DM Sans"/>
              </a:rPr>
              <a:t>, el cual escuchará en el puerto 5500.</a:t>
            </a:r>
            <a:endParaRPr>
              <a:solidFill>
                <a:srgbClr val="000000"/>
              </a:solidFill>
              <a:latin typeface="DM Sans"/>
              <a:ea typeface="DM Sans"/>
              <a:cs typeface="DM Sans"/>
              <a:sym typeface="DM Sans"/>
            </a:endParaRPr>
          </a:p>
        </p:txBody>
      </p:sp>
      <p:pic>
        <p:nvPicPr>
          <p:cNvPr id="608" name="Google Shape;608;p136"/>
          <p:cNvPicPr preferRelativeResize="0"/>
          <p:nvPr/>
        </p:nvPicPr>
        <p:blipFill>
          <a:blip r:embed="rId3">
            <a:alphaModFix/>
          </a:blip>
          <a:stretch>
            <a:fillRect/>
          </a:stretch>
        </p:blipFill>
        <p:spPr>
          <a:xfrm>
            <a:off x="1583267" y="3748169"/>
            <a:ext cx="2278733" cy="1358481"/>
          </a:xfrm>
          <a:prstGeom prst="rect">
            <a:avLst/>
          </a:prstGeom>
          <a:noFill/>
          <a:ln>
            <a:noFill/>
          </a:ln>
        </p:spPr>
      </p:pic>
      <p:pic>
        <p:nvPicPr>
          <p:cNvPr id="609" name="Google Shape;609;p136"/>
          <p:cNvPicPr preferRelativeResize="0"/>
          <p:nvPr/>
        </p:nvPicPr>
        <p:blipFill rotWithShape="1">
          <a:blip r:embed="rId4">
            <a:alphaModFix/>
          </a:blip>
          <a:srcRect r="11824"/>
          <a:stretch/>
        </p:blipFill>
        <p:spPr>
          <a:xfrm>
            <a:off x="1583267" y="1847535"/>
            <a:ext cx="2278733" cy="1420000"/>
          </a:xfrm>
          <a:prstGeom prst="rect">
            <a:avLst/>
          </a:prstGeom>
          <a:noFill/>
          <a:ln>
            <a:noFill/>
          </a:ln>
        </p:spPr>
      </p:pic>
    </p:spTree>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37"/>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Cliente: index.html</a:t>
            </a:r>
            <a:endParaRPr sz="4667" b="1">
              <a:solidFill>
                <a:schemeClr val="lt1"/>
              </a:solidFill>
              <a:latin typeface="DM Sans"/>
              <a:ea typeface="DM Sans"/>
              <a:cs typeface="DM Sans"/>
              <a:sym typeface="DM Sans"/>
            </a:endParaRPr>
          </a:p>
        </p:txBody>
      </p:sp>
      <p:pic>
        <p:nvPicPr>
          <p:cNvPr id="615" name="Google Shape;615;p137"/>
          <p:cNvPicPr preferRelativeResize="0"/>
          <p:nvPr/>
        </p:nvPicPr>
        <p:blipFill>
          <a:blip r:embed="rId3">
            <a:alphaModFix/>
          </a:blip>
          <a:stretch>
            <a:fillRect/>
          </a:stretch>
        </p:blipFill>
        <p:spPr>
          <a:xfrm>
            <a:off x="203201" y="1634967"/>
            <a:ext cx="11785601" cy="4486392"/>
          </a:xfrm>
          <a:prstGeom prst="rect">
            <a:avLst/>
          </a:prstGeom>
          <a:noFill/>
          <a:ln>
            <a:noFill/>
          </a:ln>
        </p:spPr>
      </p:pic>
    </p:spTree>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38"/>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Cliente: index.js</a:t>
            </a:r>
            <a:endParaRPr sz="4667" b="1">
              <a:solidFill>
                <a:schemeClr val="lt1"/>
              </a:solidFill>
              <a:latin typeface="DM Sans"/>
              <a:ea typeface="DM Sans"/>
              <a:cs typeface="DM Sans"/>
              <a:sym typeface="DM Sans"/>
            </a:endParaRPr>
          </a:p>
        </p:txBody>
      </p:sp>
      <p:pic>
        <p:nvPicPr>
          <p:cNvPr id="621" name="Google Shape;621;p138"/>
          <p:cNvPicPr preferRelativeResize="0"/>
          <p:nvPr/>
        </p:nvPicPr>
        <p:blipFill>
          <a:blip r:embed="rId3">
            <a:alphaModFix/>
          </a:blip>
          <a:stretch>
            <a:fillRect/>
          </a:stretch>
        </p:blipFill>
        <p:spPr>
          <a:xfrm>
            <a:off x="203200" y="2443517"/>
            <a:ext cx="11785600" cy="2883827"/>
          </a:xfrm>
          <a:prstGeom prst="rect">
            <a:avLst/>
          </a:prstGeom>
          <a:noFill/>
          <a:ln>
            <a:noFill/>
          </a:ln>
        </p:spPr>
      </p:pic>
    </p:spTree>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39"/>
          <p:cNvSpPr txBox="1"/>
          <p:nvPr/>
        </p:nvSpPr>
        <p:spPr>
          <a:xfrm>
            <a:off x="645167" y="206201"/>
            <a:ext cx="112836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Cliente: Enviando la petición </a:t>
            </a:r>
            <a:endParaRPr sz="4667" b="1">
              <a:solidFill>
                <a:schemeClr val="lt1"/>
              </a:solidFill>
              <a:latin typeface="DM Sans"/>
              <a:ea typeface="DM Sans"/>
              <a:cs typeface="DM Sans"/>
              <a:sym typeface="DM Sans"/>
            </a:endParaRPr>
          </a:p>
          <a:p>
            <a:pPr algn="ctr">
              <a:lnSpc>
                <a:spcPct val="90000"/>
              </a:lnSpc>
              <a:buClr>
                <a:srgbClr val="000000"/>
              </a:buClr>
              <a:buSzPts val="3500"/>
            </a:pPr>
            <a:r>
              <a:rPr lang="es" sz="4667" b="1">
                <a:solidFill>
                  <a:schemeClr val="lt1"/>
                </a:solidFill>
                <a:latin typeface="DM Sans"/>
                <a:ea typeface="DM Sans"/>
                <a:cs typeface="DM Sans"/>
                <a:sym typeface="DM Sans"/>
              </a:rPr>
              <a:t>con el botón</a:t>
            </a:r>
            <a:endParaRPr sz="4667" b="1">
              <a:solidFill>
                <a:schemeClr val="lt1"/>
              </a:solidFill>
              <a:latin typeface="DM Sans"/>
              <a:ea typeface="DM Sans"/>
              <a:cs typeface="DM Sans"/>
              <a:sym typeface="DM Sans"/>
            </a:endParaRPr>
          </a:p>
        </p:txBody>
      </p:sp>
      <p:pic>
        <p:nvPicPr>
          <p:cNvPr id="627" name="Google Shape;627;p139"/>
          <p:cNvPicPr preferRelativeResize="0"/>
          <p:nvPr/>
        </p:nvPicPr>
        <p:blipFill>
          <a:blip r:embed="rId3">
            <a:alphaModFix/>
          </a:blip>
          <a:stretch>
            <a:fillRect/>
          </a:stretch>
        </p:blipFill>
        <p:spPr>
          <a:xfrm>
            <a:off x="647985" y="1745400"/>
            <a:ext cx="10896049" cy="47062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4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ocurrió?</a:t>
            </a:r>
            <a:endParaRPr sz="5333" b="1">
              <a:solidFill>
                <a:schemeClr val="dk1"/>
              </a:solidFill>
              <a:latin typeface="DM Sans"/>
              <a:ea typeface="DM Sans"/>
              <a:cs typeface="DM Sans"/>
              <a:sym typeface="DM Sans"/>
            </a:endParaRPr>
          </a:p>
        </p:txBody>
      </p:sp>
      <p:sp>
        <p:nvSpPr>
          <p:cNvPr id="633" name="Google Shape;633;p140"/>
          <p:cNvSpPr txBox="1"/>
          <p:nvPr/>
        </p:nvSpPr>
        <p:spPr>
          <a:xfrm>
            <a:off x="631133" y="2544234"/>
            <a:ext cx="5112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cuanto nuestro servidor reconoció que el origen de la petición era distinto, bloqueó la petición indicando que no aceptará peticiones de origen extraño. Esto significa que no tiene activados sus CORS (Cross-Origin Resource Sharing), es decir, que debemos activar explícitamente que el servidor acepte orígenes extraños</a:t>
            </a:r>
            <a:endParaRPr>
              <a:solidFill>
                <a:srgbClr val="000000"/>
              </a:solidFill>
              <a:latin typeface="DM Sans"/>
              <a:ea typeface="DM Sans"/>
              <a:cs typeface="DM Sans"/>
              <a:sym typeface="DM Sans"/>
            </a:endParaRPr>
          </a:p>
        </p:txBody>
      </p:sp>
      <p:sp>
        <p:nvSpPr>
          <p:cNvPr id="634" name="Google Shape;634;p140"/>
          <p:cNvSpPr txBox="1"/>
          <p:nvPr/>
        </p:nvSpPr>
        <p:spPr>
          <a:xfrm>
            <a:off x="6036767" y="2544234"/>
            <a:ext cx="5112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hacer esta activación, ocuparemos instalar primero CORS mediante: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Y éste lo colocaremos al iniciar nuestra aplicación, como un middleware más de express.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635" name="Google Shape;635;p140"/>
          <p:cNvPicPr preferRelativeResize="0"/>
          <p:nvPr/>
        </p:nvPicPr>
        <p:blipFill>
          <a:blip r:embed="rId3">
            <a:alphaModFix/>
          </a:blip>
          <a:stretch>
            <a:fillRect/>
          </a:stretch>
        </p:blipFill>
        <p:spPr>
          <a:xfrm>
            <a:off x="7301301" y="3429000"/>
            <a:ext cx="2298700" cy="330200"/>
          </a:xfrm>
          <a:prstGeom prst="rect">
            <a:avLst/>
          </a:prstGeom>
          <a:noFill/>
          <a:ln>
            <a:noFill/>
          </a:ln>
        </p:spPr>
      </p:pic>
    </p:spTree>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41"/>
          <p:cNvSpPr txBox="1"/>
          <p:nvPr/>
        </p:nvSpPr>
        <p:spPr>
          <a:xfrm>
            <a:off x="454200" y="545601"/>
            <a:ext cx="112836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Colocando los cors en </a:t>
            </a:r>
            <a:endParaRPr sz="4667" b="1">
              <a:solidFill>
                <a:schemeClr val="lt1"/>
              </a:solidFill>
              <a:latin typeface="DM Sans"/>
              <a:ea typeface="DM Sans"/>
              <a:cs typeface="DM Sans"/>
              <a:sym typeface="DM Sans"/>
            </a:endParaRPr>
          </a:p>
          <a:p>
            <a:pPr algn="ctr">
              <a:lnSpc>
                <a:spcPct val="90000"/>
              </a:lnSpc>
              <a:buClr>
                <a:srgbClr val="000000"/>
              </a:buClr>
              <a:buSzPts val="3500"/>
            </a:pPr>
            <a:r>
              <a:rPr lang="es" sz="4667" b="1">
                <a:solidFill>
                  <a:schemeClr val="lt1"/>
                </a:solidFill>
                <a:latin typeface="DM Sans"/>
                <a:ea typeface="DM Sans"/>
                <a:cs typeface="DM Sans"/>
                <a:sym typeface="DM Sans"/>
              </a:rPr>
              <a:t>nuestra aplicación</a:t>
            </a:r>
            <a:endParaRPr sz="4667" b="1">
              <a:solidFill>
                <a:schemeClr val="lt1"/>
              </a:solidFill>
              <a:latin typeface="DM Sans"/>
              <a:ea typeface="DM Sans"/>
              <a:cs typeface="DM Sans"/>
              <a:sym typeface="DM Sans"/>
            </a:endParaRPr>
          </a:p>
        </p:txBody>
      </p:sp>
      <p:pic>
        <p:nvPicPr>
          <p:cNvPr id="641" name="Google Shape;641;p141"/>
          <p:cNvPicPr preferRelativeResize="0"/>
          <p:nvPr/>
        </p:nvPicPr>
        <p:blipFill>
          <a:blip r:embed="rId3">
            <a:alphaModFix/>
          </a:blip>
          <a:stretch>
            <a:fillRect/>
          </a:stretch>
        </p:blipFill>
        <p:spPr>
          <a:xfrm>
            <a:off x="3094485" y="2302400"/>
            <a:ext cx="6003033" cy="3588133"/>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96"/>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826" name="Google Shape;826;p196"/>
          <p:cNvSpPr txBox="1"/>
          <p:nvPr/>
        </p:nvSpPr>
        <p:spPr>
          <a:xfrm>
            <a:off x="631133" y="1964934"/>
            <a:ext cx="11130000" cy="418514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repasaremos </a:t>
            </a:r>
            <a:r>
              <a:rPr lang="es" sz="2933">
                <a:solidFill>
                  <a:srgbClr val="B7B7B7"/>
                </a:solidFill>
                <a:latin typeface="DM Sans"/>
                <a:ea typeface="DM Sans"/>
                <a:cs typeface="DM Sans"/>
                <a:sym typeface="DM Sans"/>
              </a:rPr>
              <a:t>algunos de los conceptos vistos en clase con una aplicación</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133">
                <a:solidFill>
                  <a:srgbClr val="B7B7B7"/>
                </a:solidFill>
                <a:latin typeface="DM Sans"/>
                <a:ea typeface="DM Sans"/>
                <a:cs typeface="DM Sans"/>
                <a:sym typeface="DM Sans"/>
              </a:rPr>
              <a:t>Tiempo estimado: </a:t>
            </a:r>
            <a:r>
              <a:rPr lang="es" sz="2133" b="1">
                <a:solidFill>
                  <a:srgbClr val="83AEFB"/>
                </a:solidFill>
                <a:latin typeface="DM Sans"/>
                <a:ea typeface="DM Sans"/>
                <a:cs typeface="DM Sans"/>
                <a:sym typeface="DM Sans"/>
              </a:rPr>
              <a:t>20</a:t>
            </a:r>
            <a:r>
              <a:rPr lang="es" sz="2133" b="1">
                <a:solidFill>
                  <a:srgbClr val="B7B7B7"/>
                </a:solidFill>
                <a:latin typeface="DM Sans"/>
                <a:ea typeface="DM Sans"/>
                <a:cs typeface="DM Sans"/>
                <a:sym typeface="DM Sans"/>
              </a:rPr>
              <a:t> </a:t>
            </a:r>
            <a:r>
              <a:rPr lang="es" sz="2133" b="1">
                <a:solidFill>
                  <a:srgbClr val="83AEFB"/>
                </a:solidFill>
                <a:latin typeface="DM Sans"/>
                <a:ea typeface="DM Sans"/>
                <a:cs typeface="DM Sans"/>
                <a:sym typeface="DM Sans"/>
              </a:rPr>
              <a:t>minutos</a:t>
            </a:r>
            <a:endParaRPr sz="2133" b="1">
              <a:solidFill>
                <a:srgbClr val="83AEFB"/>
              </a:solidFill>
              <a:latin typeface="DM Sans"/>
              <a:ea typeface="DM Sans"/>
              <a:cs typeface="DM Sans"/>
              <a:sym typeface="DM Sans"/>
            </a:endParaRPr>
          </a:p>
        </p:txBody>
      </p:sp>
      <p:grpSp>
        <p:nvGrpSpPr>
          <p:cNvPr id="827" name="Google Shape;827;p196"/>
          <p:cNvGrpSpPr/>
          <p:nvPr/>
        </p:nvGrpSpPr>
        <p:grpSpPr>
          <a:xfrm>
            <a:off x="631135" y="826031"/>
            <a:ext cx="985200" cy="985200"/>
            <a:chOff x="473351" y="619523"/>
            <a:chExt cx="738900" cy="738900"/>
          </a:xfrm>
        </p:grpSpPr>
        <p:sp>
          <p:nvSpPr>
            <p:cNvPr id="828" name="Google Shape;828;p19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829" name="Google Shape;829;p19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42"/>
          <p:cNvSpPr txBox="1"/>
          <p:nvPr/>
        </p:nvSpPr>
        <p:spPr>
          <a:xfrm>
            <a:off x="454200" y="522201"/>
            <a:ext cx="112836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Volvemos a probar el botón </a:t>
            </a:r>
            <a:endParaRPr sz="4667" b="1">
              <a:solidFill>
                <a:schemeClr val="lt1"/>
              </a:solidFill>
              <a:latin typeface="DM Sans"/>
              <a:ea typeface="DM Sans"/>
              <a:cs typeface="DM Sans"/>
              <a:sym typeface="DM Sans"/>
            </a:endParaRPr>
          </a:p>
          <a:p>
            <a:pPr algn="ctr">
              <a:lnSpc>
                <a:spcPct val="90000"/>
              </a:lnSpc>
              <a:buClr>
                <a:srgbClr val="000000"/>
              </a:buClr>
              <a:buSzPts val="3500"/>
            </a:pPr>
            <a:r>
              <a:rPr lang="es" sz="4667" b="1">
                <a:solidFill>
                  <a:schemeClr val="lt1"/>
                </a:solidFill>
                <a:latin typeface="DM Sans"/>
                <a:ea typeface="DM Sans"/>
                <a:cs typeface="DM Sans"/>
                <a:sym typeface="DM Sans"/>
              </a:rPr>
              <a:t>con la petición</a:t>
            </a:r>
            <a:endParaRPr sz="4667" b="1">
              <a:solidFill>
                <a:schemeClr val="lt1"/>
              </a:solidFill>
              <a:latin typeface="DM Sans"/>
              <a:ea typeface="DM Sans"/>
              <a:cs typeface="DM Sans"/>
              <a:sym typeface="DM Sans"/>
            </a:endParaRPr>
          </a:p>
        </p:txBody>
      </p:sp>
      <p:pic>
        <p:nvPicPr>
          <p:cNvPr id="647" name="Google Shape;647;p142"/>
          <p:cNvPicPr preferRelativeResize="0"/>
          <p:nvPr/>
        </p:nvPicPr>
        <p:blipFill>
          <a:blip r:embed="rId3">
            <a:alphaModFix/>
          </a:blip>
          <a:stretch>
            <a:fillRect/>
          </a:stretch>
        </p:blipFill>
        <p:spPr>
          <a:xfrm>
            <a:off x="1097268" y="2243367"/>
            <a:ext cx="9997433" cy="3374133"/>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43"/>
          <p:cNvSpPr txBox="1"/>
          <p:nvPr/>
        </p:nvSpPr>
        <p:spPr>
          <a:xfrm>
            <a:off x="610300" y="486033"/>
            <a:ext cx="66104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¡Listo, podemos trabajar con un front externo!</a:t>
            </a:r>
            <a:endParaRPr sz="5333" b="1">
              <a:solidFill>
                <a:schemeClr val="dk1"/>
              </a:solidFill>
              <a:latin typeface="DM Sans"/>
              <a:ea typeface="DM Sans"/>
              <a:cs typeface="DM Sans"/>
              <a:sym typeface="DM Sans"/>
            </a:endParaRPr>
          </a:p>
        </p:txBody>
      </p:sp>
      <p:sp>
        <p:nvSpPr>
          <p:cNvPr id="653" name="Google Shape;653;p143"/>
          <p:cNvSpPr txBox="1"/>
          <p:nvPr/>
        </p:nvSpPr>
        <p:spPr>
          <a:xfrm>
            <a:off x="610300" y="3429000"/>
            <a:ext cx="55340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Esto te será útil si quieres conectar entonces algún proyecto de front que tengas aparte, por ejemplo, alguno con React para sentirte más cómodo trabajando con tu ecommerce.</a:t>
            </a:r>
            <a:endParaRPr>
              <a:solidFill>
                <a:srgbClr val="000000"/>
              </a:solidFill>
              <a:latin typeface="DM Sans"/>
              <a:ea typeface="DM Sans"/>
              <a:cs typeface="DM Sans"/>
              <a:sym typeface="DM Sans"/>
            </a:endParaRPr>
          </a:p>
        </p:txBody>
      </p:sp>
      <p:pic>
        <p:nvPicPr>
          <p:cNvPr id="654" name="Google Shape;654;p143"/>
          <p:cNvPicPr preferRelativeResize="0"/>
          <p:nvPr/>
        </p:nvPicPr>
        <p:blipFill>
          <a:blip r:embed="rId3">
            <a:alphaModFix/>
          </a:blip>
          <a:stretch>
            <a:fillRect/>
          </a:stretch>
        </p:blipFill>
        <p:spPr>
          <a:xfrm>
            <a:off x="6581967" y="2660867"/>
            <a:ext cx="4868499" cy="2890671"/>
          </a:xfrm>
          <a:prstGeom prst="rect">
            <a:avLst/>
          </a:prstGeom>
          <a:noFill/>
          <a:ln>
            <a:noFill/>
          </a:ln>
        </p:spPr>
      </p:pic>
    </p:spTree>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144"/>
          <p:cNvGrpSpPr/>
          <p:nvPr/>
        </p:nvGrpSpPr>
        <p:grpSpPr>
          <a:xfrm>
            <a:off x="5603411" y="1325564"/>
            <a:ext cx="985200" cy="985200"/>
            <a:chOff x="3137108" y="2467173"/>
            <a:chExt cx="738900" cy="738900"/>
          </a:xfrm>
        </p:grpSpPr>
        <p:sp>
          <p:nvSpPr>
            <p:cNvPr id="660" name="Google Shape;660;p144"/>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61" name="Google Shape;661;p144"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62" name="Google Shape;662;p144"/>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Reestructura de nuestro servidor</a:t>
            </a:r>
            <a:endParaRPr sz="5333"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grpSp>
        <p:nvGrpSpPr>
          <p:cNvPr id="667" name="Google Shape;667;p145"/>
          <p:cNvGrpSpPr/>
          <p:nvPr/>
        </p:nvGrpSpPr>
        <p:grpSpPr>
          <a:xfrm>
            <a:off x="609795" y="624264"/>
            <a:ext cx="574765" cy="574765"/>
            <a:chOff x="3137108" y="2467173"/>
            <a:chExt cx="738900" cy="738900"/>
          </a:xfrm>
        </p:grpSpPr>
        <p:sp>
          <p:nvSpPr>
            <p:cNvPr id="668" name="Google Shape;668;p145"/>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69" name="Google Shape;669;p145"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70" name="Google Shape;670;p145"/>
          <p:cNvSpPr txBox="1"/>
          <p:nvPr/>
        </p:nvSpPr>
        <p:spPr>
          <a:xfrm>
            <a:off x="609800" y="2923033"/>
            <a:ext cx="5112800" cy="387743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solidFill>
                  <a:srgbClr val="000000"/>
                </a:solidFill>
                <a:latin typeface="DM Sans"/>
                <a:ea typeface="DM Sans"/>
                <a:cs typeface="DM Sans"/>
                <a:sym typeface="DM Sans"/>
              </a:rPr>
              <a:t>Consigna</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dirty="0">
                <a:solidFill>
                  <a:srgbClr val="999999"/>
                </a:solidFill>
                <a:latin typeface="DM Sans"/>
                <a:ea typeface="DM Sans"/>
                <a:cs typeface="DM Sans"/>
                <a:sym typeface="DM Sans"/>
              </a:rPr>
              <a:t>Con base en las clases previamente vistas, realizar los cambios necesarios en tu proyecto para que se base en un modelo de capas.</a:t>
            </a:r>
            <a:endParaRPr dirty="0">
              <a:solidFill>
                <a:srgbClr val="000000"/>
              </a:solidFill>
              <a:latin typeface="DM Sans"/>
              <a:ea typeface="DM Sans"/>
              <a:cs typeface="DM Sans"/>
              <a:sym typeface="DM Sans"/>
            </a:endParaRPr>
          </a:p>
          <a:p>
            <a:pPr>
              <a:spcBef>
                <a:spcPts val="1067"/>
              </a:spcBef>
              <a:buClr>
                <a:srgbClr val="000000"/>
              </a:buClr>
              <a:buSzPts val="1350"/>
            </a:pPr>
            <a:endParaRPr dirty="0">
              <a:solidFill>
                <a:srgbClr val="000000"/>
              </a:solidFill>
              <a:latin typeface="DM Sans"/>
              <a:ea typeface="DM Sans"/>
              <a:cs typeface="DM Sans"/>
              <a:sym typeface="DM Sans"/>
            </a:endParaRPr>
          </a:p>
          <a:p>
            <a:pPr>
              <a:buClr>
                <a:srgbClr val="000000"/>
              </a:buClr>
              <a:buSzPts val="1350"/>
            </a:pPr>
            <a:r>
              <a:rPr lang="es" b="1" dirty="0">
                <a:solidFill>
                  <a:srgbClr val="000000"/>
                </a:solidFill>
                <a:latin typeface="DM Sans"/>
                <a:ea typeface="DM Sans"/>
                <a:cs typeface="DM Sans"/>
                <a:sym typeface="DM Sans"/>
              </a:rPr>
              <a:t>Aspectos a incluir</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dirty="0">
                <a:solidFill>
                  <a:srgbClr val="999999"/>
                </a:solidFill>
                <a:latin typeface="DM Sans"/>
                <a:ea typeface="DM Sans"/>
                <a:cs typeface="DM Sans"/>
                <a:sym typeface="DM Sans"/>
              </a:rPr>
              <a:t>El proyecto debe contar con capas de routing, controlador, dao, con nuestras vistas bien separadas y con las responsabilidades correctamente delegadas.</a:t>
            </a:r>
            <a:endParaRPr u="sng" dirty="0">
              <a:solidFill>
                <a:srgbClr val="83AEFB"/>
              </a:solidFill>
              <a:latin typeface="DM Sans"/>
              <a:ea typeface="DM Sans"/>
              <a:cs typeface="DM Sans"/>
              <a:sym typeface="DM Sans"/>
            </a:endParaRPr>
          </a:p>
        </p:txBody>
      </p:sp>
      <p:sp>
        <p:nvSpPr>
          <p:cNvPr id="671" name="Google Shape;671;p145"/>
          <p:cNvSpPr txBox="1"/>
          <p:nvPr/>
        </p:nvSpPr>
        <p:spPr>
          <a:xfrm>
            <a:off x="609800" y="1199034"/>
            <a:ext cx="974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chemeClr val="dk1"/>
                </a:solidFill>
                <a:latin typeface="DM Sans"/>
                <a:ea typeface="DM Sans"/>
                <a:cs typeface="DM Sans"/>
                <a:sym typeface="DM Sans"/>
              </a:rPr>
              <a:t>Reestructura de nuestro servidor</a:t>
            </a:r>
            <a:endParaRPr sz="5333" b="1" dirty="0">
              <a:solidFill>
                <a:schemeClr val="dk1"/>
              </a:solidFill>
              <a:latin typeface="DM Sans"/>
              <a:ea typeface="DM Sans"/>
              <a:cs typeface="DM Sans"/>
              <a:sym typeface="DM Sans"/>
            </a:endParaRPr>
          </a:p>
        </p:txBody>
      </p:sp>
      <p:pic>
        <p:nvPicPr>
          <p:cNvPr id="672" name="Google Shape;672;p145"/>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73" name="Google Shape;673;p145"/>
          <p:cNvSpPr txBox="1"/>
          <p:nvPr/>
        </p:nvSpPr>
        <p:spPr>
          <a:xfrm>
            <a:off x="1162887" y="630824"/>
            <a:ext cx="4320313"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dirty="0">
                <a:solidFill>
                  <a:schemeClr val="dk1"/>
                </a:solidFill>
                <a:latin typeface="DM Sans"/>
                <a:ea typeface="DM Sans"/>
                <a:cs typeface="DM Sans"/>
                <a:sym typeface="DM Sans"/>
              </a:rPr>
              <a:t>DESAFÍO ENTREGABLE</a:t>
            </a:r>
            <a:endParaRPr sz="1867" dirty="0">
              <a:solidFill>
                <a:srgbClr val="000000"/>
              </a:solidFill>
              <a:latin typeface="DM Sans"/>
              <a:ea typeface="DM Sans"/>
              <a:cs typeface="DM Sans"/>
              <a:sym typeface="DM Sans"/>
            </a:endParaRPr>
          </a:p>
        </p:txBody>
      </p:sp>
      <p:sp>
        <p:nvSpPr>
          <p:cNvPr id="674" name="Google Shape;674;p145"/>
          <p:cNvSpPr txBox="1"/>
          <p:nvPr/>
        </p:nvSpPr>
        <p:spPr>
          <a:xfrm>
            <a:off x="6048467" y="2923034"/>
            <a:ext cx="5112800" cy="3459368"/>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b="1">
                <a:solidFill>
                  <a:schemeClr val="dk1"/>
                </a:solidFill>
                <a:latin typeface="DM Sans"/>
                <a:ea typeface="DM Sans"/>
                <a:cs typeface="DM Sans"/>
                <a:sym typeface="DM Sans"/>
              </a:rPr>
              <a:t>Aspectos a incluir</a:t>
            </a:r>
            <a:endParaRPr b="1">
              <a:solidFill>
                <a:schemeClr val="dk1"/>
              </a:solidFill>
              <a:latin typeface="DM Sans"/>
              <a:ea typeface="DM Sans"/>
              <a:cs typeface="DM Sans"/>
              <a:sym typeface="DM Sans"/>
            </a:endParaRPr>
          </a:p>
          <a:p>
            <a:pPr>
              <a:lnSpc>
                <a:spcPct val="30000"/>
              </a:lnSpc>
              <a:buClr>
                <a:schemeClr val="dk1"/>
              </a:buClr>
              <a:buSzPts val="1350"/>
            </a:pPr>
            <a:endParaRPr b="1">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Además, mover del proyecto todas las partes importantes y comprometedoras en un archivo .env para poder leerlo bajo variables de entorno en un archivo config.js</a:t>
            </a:r>
            <a:endParaRPr b="1">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Formato</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Link al repositorio de Github para poder clonar, además. adjunto el archivo .env para poder relacionar las variables de entorno.</a:t>
            </a:r>
            <a:endParaRPr>
              <a:solidFill>
                <a:srgbClr val="999999"/>
              </a:solidFill>
              <a:latin typeface="DM Sans"/>
              <a:ea typeface="DM Sans"/>
              <a:cs typeface="DM Sans"/>
              <a:sym typeface="DM Sans"/>
            </a:endParaRPr>
          </a:p>
        </p:txBody>
      </p:sp>
      <p:sp>
        <p:nvSpPr>
          <p:cNvPr id="675" name="Google Shape;675;p145"/>
          <p:cNvSpPr/>
          <p:nvPr/>
        </p:nvSpPr>
        <p:spPr>
          <a:xfrm>
            <a:off x="866605" y="1130996"/>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dirty="0">
              <a:solidFill>
                <a:srgbClr val="000000"/>
              </a:solidFill>
              <a:latin typeface="Arial"/>
              <a:ea typeface="Arial"/>
              <a:cs typeface="Arial"/>
              <a:sym typeface="Arial"/>
            </a:endParaRPr>
          </a:p>
        </p:txBody>
      </p:sp>
    </p:spTree>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27</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960017" y="25318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Arquictectura del servidor: Diseño</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84" y="18208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28</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890667" y="2313267"/>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Arquitectura del servidor: Persistencia</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5061568" y="3642800"/>
            <a:ext cx="2310000" cy="2215951"/>
          </a:xfrm>
          <a:prstGeom prst="rect">
            <a:avLst/>
          </a:prstGeom>
          <a:noFill/>
          <a:ln>
            <a:noFill/>
          </a:ln>
        </p:spPr>
        <p:txBody>
          <a:bodyPr spcFirstLastPara="1" wrap="square" lIns="121900" tIns="121900" rIns="121900" bIns="121900" anchor="t" anchorCtr="0">
            <a:spAutoFit/>
          </a:bodyPr>
          <a:lstStyle/>
          <a:p>
            <a:pPr marL="609585" indent="-406390">
              <a:buClr>
                <a:schemeClr val="lt1"/>
              </a:buClr>
              <a:buSzPts val="1200"/>
              <a:buFont typeface="DM Sans"/>
              <a:buChar char="✓"/>
            </a:pPr>
            <a:r>
              <a:rPr lang="es" sz="1600">
                <a:solidFill>
                  <a:schemeClr val="lt1"/>
                </a:solidFill>
                <a:latin typeface="DM Sans"/>
                <a:ea typeface="DM Sans"/>
                <a:cs typeface="DM Sans"/>
                <a:sym typeface="DM Sans"/>
              </a:rPr>
              <a:t>Patrones de diseño</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lt1"/>
              </a:buClr>
              <a:buSzPts val="1200"/>
              <a:buFont typeface="DM Sans"/>
              <a:buChar char="✓"/>
            </a:pPr>
            <a:r>
              <a:rPr lang="es" sz="1600">
                <a:solidFill>
                  <a:schemeClr val="lt1"/>
                </a:solidFill>
                <a:latin typeface="DM Sans"/>
                <a:ea typeface="DM Sans"/>
                <a:cs typeface="DM Sans"/>
                <a:sym typeface="DM Sans"/>
              </a:rPr>
              <a:t>Patrones en Express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lt1"/>
              </a:buClr>
              <a:buSzPts val="1200"/>
              <a:buFont typeface="DM Sans"/>
              <a:buChar char="✓"/>
            </a:pPr>
            <a:r>
              <a:rPr lang="es" sz="1600">
                <a:solidFill>
                  <a:schemeClr val="lt1"/>
                </a:solidFill>
                <a:latin typeface="DM Sans"/>
                <a:ea typeface="DM Sans"/>
                <a:cs typeface="DM Sans"/>
                <a:sym typeface="DM Sans"/>
              </a:rPr>
              <a:t>Comunicación front - back</a:t>
            </a:r>
            <a:endParaRPr sz="1600">
              <a:solidFill>
                <a:schemeClr val="lt1"/>
              </a:solidFill>
              <a:latin typeface="DM Sans"/>
              <a:ea typeface="DM Sans"/>
              <a:cs typeface="DM Sans"/>
              <a:sym typeface="DM Sans"/>
            </a:endParaRPr>
          </a:p>
        </p:txBody>
      </p:sp>
      <p:sp>
        <p:nvSpPr>
          <p:cNvPr id="295" name="Google Shape;295;p84"/>
          <p:cNvSpPr txBox="1"/>
          <p:nvPr/>
        </p:nvSpPr>
        <p:spPr>
          <a:xfrm>
            <a:off x="1849567" y="3642801"/>
            <a:ext cx="2571600" cy="492402"/>
          </a:xfrm>
          <a:prstGeom prst="rect">
            <a:avLst/>
          </a:prstGeom>
          <a:noFill/>
          <a:ln>
            <a:noFill/>
          </a:ln>
        </p:spPr>
        <p:txBody>
          <a:bodyPr spcFirstLastPara="1" wrap="square" lIns="121900" tIns="121900" rIns="121900" bIns="121900" anchor="t" anchorCtr="0">
            <a:spAutoFit/>
          </a:bodyPr>
          <a:lstStyle/>
          <a:p>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29</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4"/>
          <p:cNvSpPr txBox="1"/>
          <p:nvPr/>
        </p:nvSpPr>
        <p:spPr>
          <a:xfrm>
            <a:off x="7938284" y="2443400"/>
            <a:ext cx="2571600" cy="147728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Desarrollo de un servidor web basado en capas completo</a:t>
            </a:r>
            <a:endParaRPr sz="2000" b="1">
              <a:solidFill>
                <a:srgbClr val="999999"/>
              </a:solidFill>
              <a:latin typeface="DM Sans"/>
              <a:ea typeface="DM Sans"/>
              <a:cs typeface="DM Sans"/>
              <a:sym typeface="DM Sans"/>
            </a:endParaRPr>
          </a:p>
        </p:txBody>
      </p:sp>
      <p:cxnSp>
        <p:nvCxnSpPr>
          <p:cNvPr id="300" name="Google Shape;300;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Tree>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85"/>
          <p:cNvSpPr txBox="1"/>
          <p:nvPr/>
        </p:nvSpPr>
        <p:spPr>
          <a:xfrm>
            <a:off x="668600" y="675701"/>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7" name="Google Shape;307;p85"/>
          <p:cNvPicPr preferRelativeResize="0"/>
          <p:nvPr/>
        </p:nvPicPr>
        <p:blipFill>
          <a:blip r:embed="rId3">
            <a:alphaModFix/>
          </a:blip>
          <a:stretch>
            <a:fillRect/>
          </a:stretch>
        </p:blipFill>
        <p:spPr>
          <a:xfrm>
            <a:off x="2895618" y="2462052"/>
            <a:ext cx="262633" cy="262633"/>
          </a:xfrm>
          <a:prstGeom prst="rect">
            <a:avLst/>
          </a:prstGeom>
          <a:noFill/>
          <a:ln>
            <a:noFill/>
          </a:ln>
        </p:spPr>
      </p:pic>
      <p:sp>
        <p:nvSpPr>
          <p:cNvPr id="308" name="Google Shape;308;p85"/>
          <p:cNvSpPr txBox="1"/>
          <p:nvPr/>
        </p:nvSpPr>
        <p:spPr>
          <a:xfrm>
            <a:off x="3363982" y="2312125"/>
            <a:ext cx="5932400" cy="861734"/>
          </a:xfrm>
          <a:prstGeom prst="rect">
            <a:avLst/>
          </a:prstGeom>
          <a:noFill/>
          <a:ln>
            <a:noFill/>
          </a:ln>
        </p:spPr>
        <p:txBody>
          <a:bodyPr spcFirstLastPara="1" wrap="square" lIns="121900" tIns="121900" rIns="121900" bIns="121900" anchor="t" anchorCtr="0">
            <a:spAutoFit/>
          </a:bodyPr>
          <a:lstStyle/>
          <a:p>
            <a:r>
              <a:rPr lang="es" sz="2000" b="1" dirty="0">
                <a:solidFill>
                  <a:schemeClr val="lt1"/>
                </a:solidFill>
                <a:latin typeface="DM Sans"/>
                <a:ea typeface="DM Sans"/>
                <a:cs typeface="DM Sans"/>
                <a:sym typeface="DM Sans"/>
              </a:rPr>
              <a:t>Conocer </a:t>
            </a:r>
            <a:r>
              <a:rPr lang="es" sz="2000" dirty="0">
                <a:solidFill>
                  <a:schemeClr val="lt1"/>
                </a:solidFill>
                <a:latin typeface="DM Sans"/>
                <a:ea typeface="DM Sans"/>
                <a:cs typeface="DM Sans"/>
                <a:sym typeface="DM Sans"/>
              </a:rPr>
              <a:t>los principales patrones utilizados en la capa de persistencia.</a:t>
            </a:r>
            <a:endParaRPr sz="2000" dirty="0">
              <a:solidFill>
                <a:schemeClr val="lt1"/>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2852" y="3360034"/>
            <a:ext cx="262633" cy="262633"/>
          </a:xfrm>
          <a:prstGeom prst="rect">
            <a:avLst/>
          </a:prstGeom>
          <a:noFill/>
          <a:ln>
            <a:noFill/>
          </a:ln>
        </p:spPr>
      </p:pic>
      <p:cxnSp>
        <p:nvCxnSpPr>
          <p:cNvPr id="310" name="Google Shape;310;p85"/>
          <p:cNvCxnSpPr>
            <a:stCxn id="307" idx="2"/>
            <a:endCxn id="309" idx="0"/>
          </p:cNvCxnSpPr>
          <p:nvPr/>
        </p:nvCxnSpPr>
        <p:spPr>
          <a:xfrm rot="5400000">
            <a:off x="2707933" y="3040883"/>
            <a:ext cx="635200" cy="2800"/>
          </a:xfrm>
          <a:prstGeom prst="bentConnector3">
            <a:avLst>
              <a:gd name="adj1" fmla="val 50012"/>
            </a:avLst>
          </a:prstGeom>
          <a:noFill/>
          <a:ln w="9525" cap="flat" cmpd="sng">
            <a:solidFill>
              <a:srgbClr val="EAFF6A"/>
            </a:solidFill>
            <a:prstDash val="solid"/>
            <a:round/>
            <a:headEnd type="none" w="med" len="med"/>
            <a:tailEnd type="none" w="med" len="med"/>
          </a:ln>
        </p:spPr>
      </p:cxnSp>
      <p:sp>
        <p:nvSpPr>
          <p:cNvPr id="311" name="Google Shape;311;p85"/>
          <p:cNvSpPr txBox="1"/>
          <p:nvPr/>
        </p:nvSpPr>
        <p:spPr>
          <a:xfrm>
            <a:off x="3361216" y="4071475"/>
            <a:ext cx="4784800" cy="553957"/>
          </a:xfrm>
          <a:prstGeom prst="rect">
            <a:avLst/>
          </a:prstGeom>
          <a:noFill/>
          <a:ln>
            <a:noFill/>
          </a:ln>
        </p:spPr>
        <p:txBody>
          <a:bodyPr spcFirstLastPara="1" wrap="square" lIns="121900" tIns="121900" rIns="121900" bIns="121900" anchor="t" anchorCtr="0">
            <a:spAutoFit/>
          </a:bodyPr>
          <a:lstStyle/>
          <a:p>
            <a:r>
              <a:rPr lang="es" sz="2000" b="1" dirty="0">
                <a:solidFill>
                  <a:schemeClr val="lt1"/>
                </a:solidFill>
                <a:latin typeface="DM Sans"/>
                <a:ea typeface="DM Sans"/>
                <a:cs typeface="DM Sans"/>
                <a:sym typeface="DM Sans"/>
              </a:rPr>
              <a:t>Aplicar </a:t>
            </a:r>
            <a:r>
              <a:rPr lang="es" sz="2000" dirty="0">
                <a:solidFill>
                  <a:schemeClr val="lt1"/>
                </a:solidFill>
                <a:latin typeface="DM Sans"/>
                <a:ea typeface="DM Sans"/>
                <a:cs typeface="DM Sans"/>
                <a:sym typeface="DM Sans"/>
              </a:rPr>
              <a:t>patrones de manera práctica</a:t>
            </a:r>
            <a:endParaRPr sz="2000" dirty="0">
              <a:solidFill>
                <a:schemeClr val="lt1"/>
              </a:solidFill>
              <a:latin typeface="DM Sans"/>
              <a:ea typeface="DM Sans"/>
              <a:cs typeface="DM Sans"/>
              <a:sym typeface="DM Sans"/>
            </a:endParaRPr>
          </a:p>
        </p:txBody>
      </p:sp>
      <p:pic>
        <p:nvPicPr>
          <p:cNvPr id="312" name="Google Shape;312;p85"/>
          <p:cNvPicPr preferRelativeResize="0"/>
          <p:nvPr/>
        </p:nvPicPr>
        <p:blipFill>
          <a:blip r:embed="rId3">
            <a:alphaModFix/>
          </a:blip>
          <a:stretch>
            <a:fillRect/>
          </a:stretch>
        </p:blipFill>
        <p:spPr>
          <a:xfrm>
            <a:off x="2895634" y="4191485"/>
            <a:ext cx="262633" cy="262633"/>
          </a:xfrm>
          <a:prstGeom prst="rect">
            <a:avLst/>
          </a:prstGeom>
          <a:noFill/>
          <a:ln>
            <a:noFill/>
          </a:ln>
        </p:spPr>
      </p:pic>
      <p:sp>
        <p:nvSpPr>
          <p:cNvPr id="313" name="Google Shape;313;p85"/>
          <p:cNvSpPr txBox="1"/>
          <p:nvPr/>
        </p:nvSpPr>
        <p:spPr>
          <a:xfrm>
            <a:off x="3363982" y="3191800"/>
            <a:ext cx="5932400" cy="861734"/>
          </a:xfrm>
          <a:prstGeom prst="rect">
            <a:avLst/>
          </a:prstGeom>
          <a:noFill/>
          <a:ln>
            <a:noFill/>
          </a:ln>
        </p:spPr>
        <p:txBody>
          <a:bodyPr spcFirstLastPara="1" wrap="square" lIns="121900" tIns="121900" rIns="121900" bIns="121900" anchor="t" anchorCtr="0">
            <a:spAutoFit/>
          </a:bodyPr>
          <a:lstStyle/>
          <a:p>
            <a:r>
              <a:rPr lang="es" sz="2000" b="1" dirty="0">
                <a:solidFill>
                  <a:schemeClr val="lt1"/>
                </a:solidFill>
                <a:latin typeface="DM Sans"/>
                <a:ea typeface="DM Sans"/>
                <a:cs typeface="DM Sans"/>
                <a:sym typeface="DM Sans"/>
              </a:rPr>
              <a:t>Conocer </a:t>
            </a:r>
            <a:r>
              <a:rPr lang="es" sz="2000" dirty="0">
                <a:solidFill>
                  <a:schemeClr val="lt1"/>
                </a:solidFill>
                <a:latin typeface="DM Sans"/>
                <a:ea typeface="DM Sans"/>
                <a:cs typeface="DM Sans"/>
                <a:sym typeface="DM Sans"/>
              </a:rPr>
              <a:t>los principales patrones utilizados en la conexión de servicio con persistencia.</a:t>
            </a:r>
            <a:endParaRPr sz="2000" dirty="0">
              <a:solidFill>
                <a:schemeClr val="lt1"/>
              </a:solidFill>
              <a:latin typeface="DM Sans"/>
              <a:ea typeface="DM Sans"/>
              <a:cs typeface="DM Sans"/>
              <a:sym typeface="DM Sans"/>
            </a:endParaRPr>
          </a:p>
        </p:txBody>
      </p:sp>
      <p:cxnSp>
        <p:nvCxnSpPr>
          <p:cNvPr id="314" name="Google Shape;314;p85"/>
          <p:cNvCxnSpPr>
            <a:stCxn id="309" idx="2"/>
          </p:cNvCxnSpPr>
          <p:nvPr/>
        </p:nvCxnSpPr>
        <p:spPr>
          <a:xfrm rot="5400000">
            <a:off x="2707567" y="3936867"/>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86"/>
          <p:cNvSpPr txBox="1"/>
          <p:nvPr/>
        </p:nvSpPr>
        <p:spPr>
          <a:xfrm>
            <a:off x="1083004" y="2455001"/>
            <a:ext cx="1002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Patrón DAO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chemeClr val="accent6"/>
                </a:solidFill>
                <a:latin typeface="DM Sans"/>
                <a:ea typeface="DM Sans"/>
                <a:cs typeface="DM Sans"/>
                <a:sym typeface="DM Sans"/>
              </a:rPr>
              <a:t>(Data Access Object)</a:t>
            </a:r>
            <a:endParaRPr sz="5333" b="1">
              <a:solidFill>
                <a:schemeClr val="accent6"/>
              </a:solidFill>
              <a:latin typeface="DM Sans"/>
              <a:ea typeface="DM Sans"/>
              <a:cs typeface="DM Sans"/>
              <a:sym typeface="DM Sans"/>
            </a:endParaRPr>
          </a:p>
        </p:txBody>
      </p:sp>
    </p:spTree>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87"/>
          <p:cNvSpPr txBox="1"/>
          <p:nvPr/>
        </p:nvSpPr>
        <p:spPr>
          <a:xfrm>
            <a:off x="668600" y="820234"/>
            <a:ext cx="9017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Entendiendo una fuente de datos</a:t>
            </a:r>
            <a:endParaRPr sz="5333" b="1">
              <a:solidFill>
                <a:schemeClr val="dk1"/>
              </a:solidFill>
              <a:latin typeface="DM Sans"/>
              <a:ea typeface="DM Sans"/>
              <a:cs typeface="DM Sans"/>
              <a:sym typeface="DM Sans"/>
            </a:endParaRPr>
          </a:p>
        </p:txBody>
      </p:sp>
      <p:sp>
        <p:nvSpPr>
          <p:cNvPr id="325" name="Google Shape;325;p87"/>
          <p:cNvSpPr txBox="1"/>
          <p:nvPr/>
        </p:nvSpPr>
        <p:spPr>
          <a:xfrm>
            <a:off x="631133" y="2544234"/>
            <a:ext cx="5112800" cy="346693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dirty="0">
                <a:solidFill>
                  <a:schemeClr val="dk1"/>
                </a:solidFill>
                <a:latin typeface="DM Sans"/>
                <a:ea typeface="DM Sans"/>
                <a:cs typeface="DM Sans"/>
                <a:sym typeface="DM Sans"/>
              </a:rPr>
              <a:t>Todos los aplicativos tienen algo en común: Necesitan contar con una fuente de datos. Es decir, se necesita algún elemento que permita alimentar de información al aplicativo, de manera que pueda acceder a dicha información para leerla, insertar nueva información, modificarla o eliminarla.</a:t>
            </a:r>
            <a:endParaRPr sz="1733" dirty="0">
              <a:solidFill>
                <a:schemeClr val="dk1"/>
              </a:solidFill>
              <a:latin typeface="DM Sans"/>
              <a:ea typeface="DM Sans"/>
              <a:cs typeface="DM Sans"/>
              <a:sym typeface="DM Sans"/>
            </a:endParaRPr>
          </a:p>
          <a:p>
            <a:pPr>
              <a:buClr>
                <a:schemeClr val="dk1"/>
              </a:buClr>
              <a:buSzPts val="1100"/>
            </a:pPr>
            <a:endParaRPr sz="1733" dirty="0">
              <a:solidFill>
                <a:schemeClr val="dk1"/>
              </a:solidFill>
              <a:highlight>
                <a:srgbClr val="EAFF6A"/>
              </a:highlight>
              <a:latin typeface="DM Sans"/>
              <a:ea typeface="DM Sans"/>
              <a:cs typeface="DM Sans"/>
              <a:sym typeface="DM Sans"/>
            </a:endParaRPr>
          </a:p>
          <a:p>
            <a:pPr>
              <a:buClr>
                <a:schemeClr val="dk1"/>
              </a:buClr>
              <a:buSzPts val="1100"/>
            </a:pPr>
            <a:r>
              <a:rPr lang="es" sz="1733" dirty="0">
                <a:solidFill>
                  <a:schemeClr val="dk1"/>
                </a:solidFill>
                <a:highlight>
                  <a:srgbClr val="EAFF6A"/>
                </a:highlight>
                <a:latin typeface="DM Sans"/>
                <a:ea typeface="DM Sans"/>
                <a:cs typeface="DM Sans"/>
                <a:sym typeface="DM Sans"/>
              </a:rPr>
              <a:t>Las fuentes de datos principales que utilizamos son: </a:t>
            </a:r>
            <a:endParaRPr sz="1733" dirty="0">
              <a:solidFill>
                <a:schemeClr val="dk1"/>
              </a:solidFill>
              <a:highlight>
                <a:srgbClr val="EAFF6A"/>
              </a:highlight>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p:txBody>
      </p:sp>
      <p:sp>
        <p:nvSpPr>
          <p:cNvPr id="326" name="Google Shape;326;p87"/>
          <p:cNvSpPr txBox="1"/>
          <p:nvPr/>
        </p:nvSpPr>
        <p:spPr>
          <a:xfrm>
            <a:off x="6036767" y="2544233"/>
            <a:ext cx="5233200" cy="3979639"/>
          </a:xfrm>
          <a:prstGeom prst="rect">
            <a:avLst/>
          </a:prstGeom>
          <a:noFill/>
          <a:ln>
            <a:noFill/>
          </a:ln>
        </p:spPr>
        <p:txBody>
          <a:bodyPr spcFirstLastPara="1" wrap="square" lIns="121900" tIns="121900" rIns="121900" bIns="121900" anchor="t" anchorCtr="0">
            <a:spAutoFit/>
          </a:bodyPr>
          <a:lstStyle/>
          <a:p>
            <a:pPr marL="609585" indent="-414856">
              <a:buClr>
                <a:srgbClr val="EA90FF"/>
              </a:buClr>
              <a:buSzPts val="1300"/>
              <a:buFont typeface="DM Sans"/>
              <a:buChar char="✓"/>
            </a:pPr>
            <a:r>
              <a:rPr lang="es" sz="1733" b="1" dirty="0">
                <a:solidFill>
                  <a:schemeClr val="dk1"/>
                </a:solidFill>
                <a:latin typeface="DM Sans"/>
                <a:ea typeface="DM Sans"/>
                <a:cs typeface="DM Sans"/>
                <a:sym typeface="DM Sans"/>
              </a:rPr>
              <a:t>Memoria: </a:t>
            </a:r>
            <a:r>
              <a:rPr lang="es" sz="1733" dirty="0">
                <a:solidFill>
                  <a:schemeClr val="dk1"/>
                </a:solidFill>
                <a:latin typeface="DM Sans"/>
                <a:ea typeface="DM Sans"/>
                <a:cs typeface="DM Sans"/>
                <a:sym typeface="DM Sans"/>
              </a:rPr>
              <a:t>La información persiste sólo durante el ciclo de vida del programa, si se reinicia, la información desaparece.</a:t>
            </a:r>
            <a:endParaRPr sz="1733" dirty="0">
              <a:solidFill>
                <a:schemeClr val="dk1"/>
              </a:solidFill>
              <a:latin typeface="DM Sans"/>
              <a:ea typeface="DM Sans"/>
              <a:cs typeface="DM Sans"/>
              <a:sym typeface="DM Sans"/>
            </a:endParaRPr>
          </a:p>
          <a:p>
            <a:pPr marL="609585">
              <a:buClr>
                <a:schemeClr val="dk1"/>
              </a:buClr>
              <a:buSzPts val="1100"/>
            </a:pPr>
            <a:endParaRPr sz="1733" dirty="0">
              <a:solidFill>
                <a:schemeClr val="dk1"/>
              </a:solidFill>
              <a:latin typeface="DM Sans"/>
              <a:ea typeface="DM Sans"/>
              <a:cs typeface="DM Sans"/>
              <a:sym typeface="DM Sans"/>
            </a:endParaRPr>
          </a:p>
          <a:p>
            <a:pPr marL="609585" indent="-414856">
              <a:buClr>
                <a:srgbClr val="EA90FF"/>
              </a:buClr>
              <a:buSzPts val="1300"/>
              <a:buFont typeface="DM Sans"/>
              <a:buChar char="✓"/>
            </a:pPr>
            <a:r>
              <a:rPr lang="es" sz="1733" b="1" dirty="0">
                <a:solidFill>
                  <a:schemeClr val="dk1"/>
                </a:solidFill>
                <a:latin typeface="DM Sans"/>
                <a:ea typeface="DM Sans"/>
                <a:cs typeface="DM Sans"/>
                <a:sym typeface="DM Sans"/>
              </a:rPr>
              <a:t>Archivos: </a:t>
            </a:r>
            <a:r>
              <a:rPr lang="es" sz="1733" dirty="0">
                <a:solidFill>
                  <a:schemeClr val="dk1"/>
                </a:solidFill>
                <a:latin typeface="DM Sans"/>
                <a:ea typeface="DM Sans"/>
                <a:cs typeface="DM Sans"/>
                <a:sym typeface="DM Sans"/>
              </a:rPr>
              <a:t>La información se guarda en un fichero que permite persistir la información, aun cuando el programa se reinicie o apague.</a:t>
            </a:r>
            <a:endParaRPr sz="1733" dirty="0">
              <a:solidFill>
                <a:schemeClr val="dk1"/>
              </a:solidFill>
              <a:latin typeface="DM Sans"/>
              <a:ea typeface="DM Sans"/>
              <a:cs typeface="DM Sans"/>
              <a:sym typeface="DM Sans"/>
            </a:endParaRPr>
          </a:p>
          <a:p>
            <a:pPr marL="609585">
              <a:buClr>
                <a:schemeClr val="dk1"/>
              </a:buClr>
              <a:buSzPts val="1100"/>
            </a:pPr>
            <a:endParaRPr sz="1733" b="1" dirty="0">
              <a:solidFill>
                <a:schemeClr val="dk1"/>
              </a:solidFill>
              <a:latin typeface="DM Sans"/>
              <a:ea typeface="DM Sans"/>
              <a:cs typeface="DM Sans"/>
              <a:sym typeface="DM Sans"/>
            </a:endParaRPr>
          </a:p>
          <a:p>
            <a:pPr marL="609585" indent="-414856">
              <a:buClr>
                <a:srgbClr val="EA90FF"/>
              </a:buClr>
              <a:buSzPts val="1300"/>
              <a:buFont typeface="DM Sans"/>
              <a:buChar char="✓"/>
            </a:pPr>
            <a:r>
              <a:rPr lang="es" sz="1733" b="1" dirty="0">
                <a:solidFill>
                  <a:schemeClr val="dk1"/>
                </a:solidFill>
                <a:latin typeface="DM Sans"/>
                <a:ea typeface="DM Sans"/>
                <a:cs typeface="DM Sans"/>
                <a:sym typeface="DM Sans"/>
              </a:rPr>
              <a:t>Base de datos: </a:t>
            </a:r>
            <a:r>
              <a:rPr lang="es" sz="1733" dirty="0">
                <a:solidFill>
                  <a:schemeClr val="dk1"/>
                </a:solidFill>
                <a:latin typeface="DM Sans"/>
                <a:ea typeface="DM Sans"/>
                <a:cs typeface="DM Sans"/>
                <a:sym typeface="DM Sans"/>
              </a:rPr>
              <a:t>Permite que no solo se pueda almacenar información, sino también facilita la aplicación de un CRUD de manera rápida y segura. Es la persistencia por excelencia.</a:t>
            </a:r>
            <a:endParaRPr dirty="0">
              <a:latin typeface="DM Sans"/>
              <a:ea typeface="DM Sans"/>
              <a:cs typeface="DM Sans"/>
              <a:sym typeface="DM Sans"/>
            </a:endParaRPr>
          </a:p>
        </p:txBody>
      </p:sp>
    </p:spTree>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88"/>
          <p:cNvSpPr/>
          <p:nvPr/>
        </p:nvSpPr>
        <p:spPr>
          <a:xfrm>
            <a:off x="863200" y="2059000"/>
            <a:ext cx="10465600" cy="387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2" name="Google Shape;332;p88"/>
          <p:cNvSpPr txBox="1"/>
          <p:nvPr/>
        </p:nvSpPr>
        <p:spPr>
          <a:xfrm>
            <a:off x="1948400" y="1548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Problema: </a:t>
            </a:r>
            <a:endParaRPr sz="4667" b="1">
              <a:solidFill>
                <a:schemeClr val="lt1"/>
              </a:solidFill>
              <a:latin typeface="DM Sans"/>
              <a:ea typeface="DM Sans"/>
              <a:cs typeface="DM Sans"/>
              <a:sym typeface="DM Sans"/>
            </a:endParaRPr>
          </a:p>
          <a:p>
            <a:pPr algn="ctr">
              <a:lnSpc>
                <a:spcPct val="90000"/>
              </a:lnSpc>
              <a:buClr>
                <a:srgbClr val="000000"/>
              </a:buClr>
              <a:buSzPts val="3500"/>
            </a:pPr>
            <a:r>
              <a:rPr lang="es" sz="4667" b="1">
                <a:solidFill>
                  <a:schemeClr val="lt1"/>
                </a:solidFill>
                <a:latin typeface="DM Sans"/>
                <a:ea typeface="DM Sans"/>
                <a:cs typeface="DM Sans"/>
                <a:sym typeface="DM Sans"/>
              </a:rPr>
              <a:t>Múltiples fuentes de datos</a:t>
            </a:r>
            <a:endParaRPr sz="4667" b="1">
              <a:solidFill>
                <a:schemeClr val="lt1"/>
              </a:solidFill>
              <a:latin typeface="DM Sans"/>
              <a:ea typeface="DM Sans"/>
              <a:cs typeface="DM Sans"/>
              <a:sym typeface="DM Sans"/>
            </a:endParaRPr>
          </a:p>
        </p:txBody>
      </p:sp>
      <p:sp>
        <p:nvSpPr>
          <p:cNvPr id="333" name="Google Shape;333;p88"/>
          <p:cNvSpPr txBox="1"/>
          <p:nvPr/>
        </p:nvSpPr>
        <p:spPr>
          <a:xfrm>
            <a:off x="1611200" y="2487800"/>
            <a:ext cx="89696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Sin embargo, existe la posibilidad de que necesitemos cambiar la persistencia de nuestra aplicación en algún momento particular.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Debemos conseguir, entonces, que nuestra aplicación pueda soportar este cambio de fuentes de datos, sin que se vea afectada la lógica de negocio.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Para ello, tendremos que pensar la arquitectura de nuestro servidor para </a:t>
            </a:r>
            <a:r>
              <a:rPr lang="es" b="1">
                <a:latin typeface="DM Sans"/>
                <a:ea typeface="DM Sans"/>
                <a:cs typeface="DM Sans"/>
                <a:sym typeface="DM Sans"/>
              </a:rPr>
              <a:t>no tener el acceso a datos directamente en la lógica de negocio.</a:t>
            </a:r>
            <a:endParaRPr b="1">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Implementaremos el patrón de diseño DAO para poder resolver este problema. </a:t>
            </a:r>
            <a:endParaRPr>
              <a:latin typeface="DM Sans"/>
              <a:ea typeface="DM Sans"/>
              <a:cs typeface="DM Sans"/>
              <a:sym typeface="DM Sans"/>
            </a:endParaRPr>
          </a:p>
        </p:txBody>
      </p:sp>
    </p:spTree>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89"/>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9" name="Google Shape;339;p89"/>
          <p:cNvSpPr txBox="1"/>
          <p:nvPr/>
        </p:nvSpPr>
        <p:spPr>
          <a:xfrm>
            <a:off x="5008833" y="908518"/>
            <a:ext cx="66396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DAO = persistencia aislada.</a:t>
            </a:r>
            <a:endParaRPr sz="4667" b="1">
              <a:solidFill>
                <a:schemeClr val="dk1"/>
              </a:solidFill>
              <a:latin typeface="DM Sans"/>
              <a:ea typeface="DM Sans"/>
              <a:cs typeface="DM Sans"/>
              <a:sym typeface="DM Sans"/>
            </a:endParaRPr>
          </a:p>
        </p:txBody>
      </p:sp>
      <p:sp>
        <p:nvSpPr>
          <p:cNvPr id="340" name="Google Shape;340;p89"/>
          <p:cNvSpPr txBox="1"/>
          <p:nvPr/>
        </p:nvSpPr>
        <p:spPr>
          <a:xfrm>
            <a:off x="5008833" y="2655485"/>
            <a:ext cx="63576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patrón DAO consiste en separar la lógica de acceso a la fuente de datos en un archivo. Éste contará con métodos </a:t>
            </a:r>
            <a:r>
              <a:rPr lang="es" b="1">
                <a:latin typeface="DM Sans"/>
                <a:ea typeface="DM Sans"/>
                <a:cs typeface="DM Sans"/>
                <a:sym typeface="DM Sans"/>
              </a:rPr>
              <a:t>homologados</a:t>
            </a:r>
            <a:r>
              <a:rPr lang="es">
                <a:latin typeface="DM Sans"/>
                <a:ea typeface="DM Sans"/>
                <a:cs typeface="DM Sans"/>
                <a:sym typeface="DM Sans"/>
              </a:rPr>
              <a:t> de manera que, si en algún momento necesitamos cambiar el acceso a los datos, el DAO de la nueva fuente de datos tenga exactamente el mismo nombre de métodos que el anterior, evitando así que haya conflictos al acceder a la información.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Así, podemos tener un MemoryDAO, un fileDAO, un databaseDAO según sea el caso, e intercambiarlos sin problema.</a:t>
            </a:r>
            <a:endParaRPr>
              <a:latin typeface="DM Sans"/>
              <a:ea typeface="DM Sans"/>
              <a:cs typeface="DM Sans"/>
              <a:sym typeface="DM Sans"/>
            </a:endParaRPr>
          </a:p>
        </p:txBody>
      </p:sp>
      <p:pic>
        <p:nvPicPr>
          <p:cNvPr id="341" name="Google Shape;341;p89"/>
          <p:cNvPicPr preferRelativeResize="0"/>
          <p:nvPr/>
        </p:nvPicPr>
        <p:blipFill>
          <a:blip r:embed="rId3">
            <a:alphaModFix/>
          </a:blip>
          <a:stretch>
            <a:fillRect/>
          </a:stretch>
        </p:blipFill>
        <p:spPr>
          <a:xfrm>
            <a:off x="749401" y="2304134"/>
            <a:ext cx="3999532" cy="224973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grpSp>
        <p:nvGrpSpPr>
          <p:cNvPr id="834" name="Google Shape;834;p197"/>
          <p:cNvGrpSpPr/>
          <p:nvPr/>
        </p:nvGrpSpPr>
        <p:grpSpPr>
          <a:xfrm>
            <a:off x="609800" y="624382"/>
            <a:ext cx="574765" cy="574765"/>
            <a:chOff x="473351" y="619523"/>
            <a:chExt cx="738900" cy="738900"/>
          </a:xfrm>
        </p:grpSpPr>
        <p:sp>
          <p:nvSpPr>
            <p:cNvPr id="835" name="Google Shape;835;p197"/>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836" name="Google Shape;836;p19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37" name="Google Shape;837;p197"/>
          <p:cNvSpPr txBox="1"/>
          <p:nvPr/>
        </p:nvSpPr>
        <p:spPr>
          <a:xfrm>
            <a:off x="526400" y="1199167"/>
            <a:ext cx="11365600" cy="966378"/>
          </a:xfrm>
          <a:prstGeom prst="rect">
            <a:avLst/>
          </a:prstGeom>
          <a:noFill/>
          <a:ln>
            <a:noFill/>
          </a:ln>
        </p:spPr>
        <p:txBody>
          <a:bodyPr spcFirstLastPara="1" wrap="square" lIns="121900" tIns="121900" rIns="121900" bIns="121900" anchor="t" anchorCtr="0">
            <a:spAutoFit/>
          </a:bodyPr>
          <a:lstStyle/>
          <a:p>
            <a:pPr>
              <a:lnSpc>
                <a:spcPct val="90000"/>
              </a:lnSpc>
            </a:pPr>
            <a:r>
              <a:rPr lang="es" sz="5200" b="1">
                <a:solidFill>
                  <a:schemeClr val="dk1"/>
                </a:solidFill>
                <a:latin typeface="DM Sans"/>
                <a:ea typeface="DM Sans"/>
                <a:cs typeface="DM Sans"/>
                <a:sym typeface="DM Sans"/>
              </a:rPr>
              <a:t>Registrador de tickets de eventos</a:t>
            </a:r>
            <a:endParaRPr sz="5200" b="1">
              <a:solidFill>
                <a:schemeClr val="dk1"/>
              </a:solidFill>
              <a:latin typeface="DM Sans"/>
              <a:ea typeface="DM Sans"/>
              <a:cs typeface="DM Sans"/>
              <a:sym typeface="DM Sans"/>
            </a:endParaRPr>
          </a:p>
        </p:txBody>
      </p:sp>
      <p:sp>
        <p:nvSpPr>
          <p:cNvPr id="838" name="Google Shape;838;p197"/>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839" name="Google Shape;839;p197"/>
          <p:cNvSpPr txBox="1"/>
          <p:nvPr/>
        </p:nvSpPr>
        <p:spPr>
          <a:xfrm>
            <a:off x="526400" y="2272400"/>
            <a:ext cx="10852400" cy="471971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Se creará una clase que permitirá llevar una gestión completa de usuarios que deseen acceder a dichos eventos.</a:t>
            </a:r>
            <a:endParaRPr b="1">
              <a:latin typeface="DM Sans"/>
              <a:ea typeface="DM Sans"/>
              <a:cs typeface="DM Sans"/>
              <a:sym typeface="DM Sans"/>
            </a:endParaRPr>
          </a:p>
          <a:p>
            <a:endParaRPr b="1">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clase TicketManager, el cual tendrá un arreglo de eventos que iniciará vacío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La clase debe contar con una variable privada “precioBaseDeGanancia”, la cual añadirá un costo adicional al precio de cada evento.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Debe contar con el método “getEventos” El cual mostrará los eventos guardados.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Debe contar con el método “agregarEvento” El cual recibirá los siguientes parámetros:</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nombre</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lugar</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precio (deberá agregarse un 0.15 del valor original)</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capacidad (50 por defecto)</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fecha (hoy por defecto)</a:t>
            </a:r>
            <a:endParaRPr>
              <a:latin typeface="DM Sans"/>
              <a:ea typeface="DM Sans"/>
              <a:cs typeface="DM Sans"/>
              <a:sym typeface="DM Sans"/>
            </a:endParaRPr>
          </a:p>
          <a:p>
            <a:pPr marL="609585"/>
            <a:r>
              <a:rPr lang="es">
                <a:latin typeface="DM Sans"/>
                <a:ea typeface="DM Sans"/>
                <a:cs typeface="DM Sans"/>
                <a:sym typeface="DM Sans"/>
              </a:rPr>
              <a:t>El método deberá crear además el campo id autoincrementable y el campo “participantes” que siempre iniciará con un arreglo vacío.</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p:txBody>
      </p:sp>
    </p:spTree>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90"/>
          <p:cNvSpPr txBox="1"/>
          <p:nvPr/>
        </p:nvSpPr>
        <p:spPr>
          <a:xfrm>
            <a:off x="668600" y="820234"/>
            <a:ext cx="9017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hará el DAO?</a:t>
            </a:r>
            <a:endParaRPr sz="5333" b="1">
              <a:solidFill>
                <a:schemeClr val="dk1"/>
              </a:solidFill>
              <a:latin typeface="DM Sans"/>
              <a:ea typeface="DM Sans"/>
              <a:cs typeface="DM Sans"/>
              <a:sym typeface="DM Sans"/>
            </a:endParaRPr>
          </a:p>
        </p:txBody>
      </p:sp>
      <p:sp>
        <p:nvSpPr>
          <p:cNvPr id="347" name="Google Shape;347;p90"/>
          <p:cNvSpPr txBox="1"/>
          <p:nvPr/>
        </p:nvSpPr>
        <p:spPr>
          <a:xfrm>
            <a:off x="668600" y="2382068"/>
            <a:ext cx="5112800" cy="4185721"/>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000" dirty="0">
                <a:solidFill>
                  <a:schemeClr val="dk1"/>
                </a:solidFill>
                <a:latin typeface="DM Sans"/>
                <a:ea typeface="DM Sans"/>
                <a:cs typeface="DM Sans"/>
                <a:sym typeface="DM Sans"/>
              </a:rPr>
              <a:t>Dao se encargará de conectar con nuestra fuente de datos según la hayamos programado, habrá DAOs programados para hacer CRUD en memoria, DAOs para hacer CRUD en archivos, etc.</a:t>
            </a:r>
            <a:endParaRPr sz="2000" dirty="0">
              <a:solidFill>
                <a:schemeClr val="dk1"/>
              </a:solidFill>
              <a:latin typeface="DM Sans"/>
              <a:ea typeface="DM Sans"/>
              <a:cs typeface="DM Sans"/>
              <a:sym typeface="DM Sans"/>
            </a:endParaRPr>
          </a:p>
          <a:p>
            <a:pPr>
              <a:buClr>
                <a:schemeClr val="dk1"/>
              </a:buClr>
              <a:buSzPts val="1100"/>
            </a:pPr>
            <a:endParaRPr sz="2000" dirty="0">
              <a:solidFill>
                <a:schemeClr val="dk1"/>
              </a:solidFill>
              <a:latin typeface="DM Sans"/>
              <a:ea typeface="DM Sans"/>
              <a:cs typeface="DM Sans"/>
              <a:sym typeface="DM Sans"/>
            </a:endParaRPr>
          </a:p>
          <a:p>
            <a:pPr>
              <a:buClr>
                <a:schemeClr val="dk1"/>
              </a:buClr>
              <a:buSzPts val="1100"/>
            </a:pPr>
            <a:r>
              <a:rPr lang="es" sz="2000" dirty="0">
                <a:solidFill>
                  <a:schemeClr val="dk1"/>
                </a:solidFill>
                <a:latin typeface="DM Sans"/>
                <a:ea typeface="DM Sans"/>
                <a:cs typeface="DM Sans"/>
                <a:sym typeface="DM Sans"/>
              </a:rPr>
              <a:t>Así, en la lógica de negocio sólo se necesita importar el DAO a trabajar y utilizarlo. Si en algún momento necesitamos cambiar de persistencia, bastará con cambiar el DAO</a:t>
            </a:r>
            <a:endParaRPr sz="2000" dirty="0">
              <a:solidFill>
                <a:schemeClr val="dk1"/>
              </a:solidFill>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p:txBody>
      </p:sp>
    </p:spTree>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91"/>
          <p:cNvSpPr txBox="1"/>
          <p:nvPr/>
        </p:nvSpPr>
        <p:spPr>
          <a:xfrm>
            <a:off x="1948400" y="2665367"/>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Homologación de métodos</a:t>
            </a:r>
            <a:endParaRPr sz="5333" b="1">
              <a:solidFill>
                <a:schemeClr val="dk1"/>
              </a:solidFill>
              <a:latin typeface="DM Sans"/>
              <a:ea typeface="DM Sans"/>
              <a:cs typeface="DM Sans"/>
              <a:sym typeface="DM Sans"/>
            </a:endParaRPr>
          </a:p>
        </p:txBody>
      </p:sp>
    </p:spTree>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92"/>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58" name="Google Shape;358;p92"/>
          <p:cNvSpPr txBox="1"/>
          <p:nvPr/>
        </p:nvSpPr>
        <p:spPr>
          <a:xfrm>
            <a:off x="5277767" y="535234"/>
            <a:ext cx="6622000" cy="2074374"/>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400" b="1">
                <a:solidFill>
                  <a:schemeClr val="dk1"/>
                </a:solidFill>
                <a:latin typeface="DM Sans"/>
                <a:ea typeface="DM Sans"/>
                <a:cs typeface="DM Sans"/>
                <a:sym typeface="DM Sans"/>
              </a:rPr>
              <a:t>El nombre del método de persistencia no importa</a:t>
            </a:r>
            <a:endParaRPr sz="4400" b="1">
              <a:solidFill>
                <a:schemeClr val="dk1"/>
              </a:solidFill>
              <a:latin typeface="DM Sans"/>
              <a:ea typeface="DM Sans"/>
              <a:cs typeface="DM Sans"/>
              <a:sym typeface="DM Sans"/>
            </a:endParaRPr>
          </a:p>
        </p:txBody>
      </p:sp>
      <p:pic>
        <p:nvPicPr>
          <p:cNvPr id="359" name="Google Shape;359;p92"/>
          <p:cNvPicPr preferRelativeResize="0"/>
          <p:nvPr/>
        </p:nvPicPr>
        <p:blipFill>
          <a:blip r:embed="rId3">
            <a:alphaModFix/>
          </a:blip>
          <a:stretch>
            <a:fillRect/>
          </a:stretch>
        </p:blipFill>
        <p:spPr>
          <a:xfrm>
            <a:off x="191633" y="3588233"/>
            <a:ext cx="4909235" cy="1737600"/>
          </a:xfrm>
          <a:prstGeom prst="rect">
            <a:avLst/>
          </a:prstGeom>
          <a:noFill/>
          <a:ln>
            <a:noFill/>
          </a:ln>
        </p:spPr>
      </p:pic>
      <p:sp>
        <p:nvSpPr>
          <p:cNvPr id="360" name="Google Shape;360;p92"/>
          <p:cNvSpPr txBox="1"/>
          <p:nvPr/>
        </p:nvSpPr>
        <p:spPr>
          <a:xfrm>
            <a:off x="5351500" y="2610034"/>
            <a:ext cx="5383600" cy="3570168"/>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Sabemos que para archivos nuestra lectura se hace con </a:t>
            </a:r>
            <a:r>
              <a:rPr lang="es" b="1" dirty="0">
                <a:latin typeface="DM Sans"/>
                <a:ea typeface="DM Sans"/>
                <a:cs typeface="DM Sans"/>
                <a:sym typeface="DM Sans"/>
              </a:rPr>
              <a:t>read</a:t>
            </a:r>
            <a:r>
              <a:rPr lang="es" dirty="0">
                <a:latin typeface="DM Sans"/>
                <a:ea typeface="DM Sans"/>
                <a:cs typeface="DM Sans"/>
                <a:sym typeface="DM Sans"/>
              </a:rPr>
              <a:t>, con mongo se hace un </a:t>
            </a:r>
            <a:r>
              <a:rPr lang="es" b="1" dirty="0">
                <a:latin typeface="DM Sans"/>
                <a:ea typeface="DM Sans"/>
                <a:cs typeface="DM Sans"/>
                <a:sym typeface="DM Sans"/>
              </a:rPr>
              <a:t>find</a:t>
            </a:r>
            <a:r>
              <a:rPr lang="es" dirty="0">
                <a:latin typeface="DM Sans"/>
                <a:ea typeface="DM Sans"/>
                <a:cs typeface="DM Sans"/>
                <a:sym typeface="DM Sans"/>
              </a:rPr>
              <a:t>, con SQL un </a:t>
            </a:r>
            <a:r>
              <a:rPr lang="es" b="1" dirty="0">
                <a:latin typeface="DM Sans"/>
                <a:ea typeface="DM Sans"/>
                <a:cs typeface="DM Sans"/>
                <a:sym typeface="DM Sans"/>
              </a:rPr>
              <a:t>select</a:t>
            </a:r>
            <a:r>
              <a:rPr lang="es" dirty="0">
                <a:latin typeface="DM Sans"/>
                <a:ea typeface="DM Sans"/>
                <a:cs typeface="DM Sans"/>
                <a:sym typeface="DM Sans"/>
              </a:rPr>
              <a:t>, etc. Todos estos métodos son diferentes en nombre y puede resultar problemático al momento de utilizarlos, entonces, la idea es que los nombres sean homologados, por ejemplo: </a:t>
            </a:r>
            <a:r>
              <a:rPr lang="es" b="1" dirty="0">
                <a:latin typeface="DM Sans"/>
                <a:ea typeface="DM Sans"/>
                <a:cs typeface="DM Sans"/>
                <a:sym typeface="DM Sans"/>
              </a:rPr>
              <a:t>get</a:t>
            </a:r>
            <a:endParaRPr b="1" dirty="0">
              <a:latin typeface="DM Sans"/>
              <a:ea typeface="DM Sans"/>
              <a:cs typeface="DM Sans"/>
              <a:sym typeface="DM Sans"/>
            </a:endParaRPr>
          </a:p>
          <a:p>
            <a:endParaRPr b="1" dirty="0">
              <a:latin typeface="DM Sans"/>
              <a:ea typeface="DM Sans"/>
              <a:cs typeface="DM Sans"/>
              <a:sym typeface="DM Sans"/>
            </a:endParaRPr>
          </a:p>
          <a:p>
            <a:r>
              <a:rPr lang="es" dirty="0">
                <a:latin typeface="DM Sans"/>
                <a:ea typeface="DM Sans"/>
                <a:cs typeface="DM Sans"/>
                <a:sym typeface="DM Sans"/>
              </a:rPr>
              <a:t>En la imagen podemos visualizar cómo abstraemos el método. Ahora ¿Qué sentido tiene abstraer esto? Se demostrará la utilidad de un DAO mediante un ejemplo práctico.</a:t>
            </a:r>
            <a:endParaRPr b="1" dirty="0">
              <a:latin typeface="DM Sans"/>
              <a:ea typeface="DM Sans"/>
              <a:cs typeface="DM Sans"/>
              <a:sym typeface="DM Sans"/>
            </a:endParaRPr>
          </a:p>
        </p:txBody>
      </p:sp>
    </p:spTree>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93"/>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366" name="Google Shape;366;p93"/>
          <p:cNvSpPr txBox="1"/>
          <p:nvPr/>
        </p:nvSpPr>
        <p:spPr>
          <a:xfrm>
            <a:off x="631133" y="1811234"/>
            <a:ext cx="10425600" cy="434935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Se creará un DAO para contactos que trabaje con una fuente de datos de MongoDB. Además, se creará un DAO para contactos que trabaje con una fuente de datos de memoria.</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Intercambiar imports y corroborar que la obtención de datos se mantiene sólida desde negocio</a:t>
            </a:r>
            <a:endParaRPr sz="3333">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367" name="Google Shape;367;p93"/>
          <p:cNvGrpSpPr/>
          <p:nvPr/>
        </p:nvGrpSpPr>
        <p:grpSpPr>
          <a:xfrm>
            <a:off x="631135" y="826031"/>
            <a:ext cx="985200" cy="985200"/>
            <a:chOff x="473351" y="619523"/>
            <a:chExt cx="738900" cy="738900"/>
          </a:xfrm>
        </p:grpSpPr>
        <p:sp>
          <p:nvSpPr>
            <p:cNvPr id="368" name="Google Shape;368;p9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69" name="Google Shape;369;p9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370" name="Google Shape;370;p93"/>
          <p:cNvSpPr txBox="1"/>
          <p:nvPr/>
        </p:nvSpPr>
        <p:spPr>
          <a:xfrm>
            <a:off x="340967" y="6058268"/>
            <a:ext cx="36808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30 min</a:t>
            </a:r>
            <a:endParaRPr sz="2667" b="1">
              <a:solidFill>
                <a:srgbClr val="83AEFB"/>
              </a:solidFill>
              <a:latin typeface="DM Sans"/>
              <a:ea typeface="DM Sans"/>
              <a:cs typeface="DM Sans"/>
              <a:sym typeface="DM Sans"/>
            </a:endParaRPr>
          </a:p>
        </p:txBody>
      </p:sp>
    </p:spTree>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94"/>
          <p:cNvSpPr txBox="1"/>
          <p:nvPr/>
        </p:nvSpPr>
        <p:spPr>
          <a:xfrm>
            <a:off x="1948400" y="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Ejemplo de una clase DAO de Contactos para persistencia de Mongo</a:t>
            </a:r>
            <a:endParaRPr sz="4000" b="1">
              <a:solidFill>
                <a:schemeClr val="lt1"/>
              </a:solidFill>
              <a:latin typeface="DM Sans"/>
              <a:ea typeface="DM Sans"/>
              <a:cs typeface="DM Sans"/>
              <a:sym typeface="DM Sans"/>
            </a:endParaRPr>
          </a:p>
        </p:txBody>
      </p:sp>
      <p:pic>
        <p:nvPicPr>
          <p:cNvPr id="376" name="Google Shape;376;p94"/>
          <p:cNvPicPr preferRelativeResize="0"/>
          <p:nvPr/>
        </p:nvPicPr>
        <p:blipFill>
          <a:blip r:embed="rId3">
            <a:alphaModFix/>
          </a:blip>
          <a:stretch>
            <a:fillRect/>
          </a:stretch>
        </p:blipFill>
        <p:spPr>
          <a:xfrm>
            <a:off x="1930400" y="1976933"/>
            <a:ext cx="8331200" cy="4470400"/>
          </a:xfrm>
          <a:prstGeom prst="rect">
            <a:avLst/>
          </a:prstGeom>
          <a:noFill/>
          <a:ln>
            <a:noFill/>
          </a:ln>
        </p:spPr>
      </p:pic>
    </p:spTree>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95"/>
          <p:cNvSpPr txBox="1"/>
          <p:nvPr/>
        </p:nvSpPr>
        <p:spPr>
          <a:xfrm>
            <a:off x="1948400" y="1"/>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Ejemplo: Utilizando el Dao en negocio</a:t>
            </a:r>
            <a:endParaRPr sz="4000" b="1">
              <a:solidFill>
                <a:schemeClr val="lt1"/>
              </a:solidFill>
              <a:latin typeface="DM Sans"/>
              <a:ea typeface="DM Sans"/>
              <a:cs typeface="DM Sans"/>
              <a:sym typeface="DM Sans"/>
            </a:endParaRPr>
          </a:p>
        </p:txBody>
      </p:sp>
      <p:pic>
        <p:nvPicPr>
          <p:cNvPr id="382" name="Google Shape;382;p95"/>
          <p:cNvPicPr preferRelativeResize="0"/>
          <p:nvPr/>
        </p:nvPicPr>
        <p:blipFill>
          <a:blip r:embed="rId3">
            <a:alphaModFix/>
          </a:blip>
          <a:stretch>
            <a:fillRect/>
          </a:stretch>
        </p:blipFill>
        <p:spPr>
          <a:xfrm>
            <a:off x="1108167" y="1497567"/>
            <a:ext cx="9975675" cy="5097199"/>
          </a:xfrm>
          <a:prstGeom prst="rect">
            <a:avLst/>
          </a:prstGeom>
          <a:noFill/>
          <a:ln>
            <a:noFill/>
          </a:ln>
        </p:spPr>
      </p:pic>
    </p:spTree>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96"/>
          <p:cNvSpPr txBox="1"/>
          <p:nvPr/>
        </p:nvSpPr>
        <p:spPr>
          <a:xfrm>
            <a:off x="1948400" y="1"/>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Ejemplo: Conectando el router a app</a:t>
            </a:r>
            <a:endParaRPr sz="4000" b="1">
              <a:solidFill>
                <a:schemeClr val="lt1"/>
              </a:solidFill>
              <a:latin typeface="DM Sans"/>
              <a:ea typeface="DM Sans"/>
              <a:cs typeface="DM Sans"/>
              <a:sym typeface="DM Sans"/>
            </a:endParaRPr>
          </a:p>
        </p:txBody>
      </p:sp>
      <p:pic>
        <p:nvPicPr>
          <p:cNvPr id="388" name="Google Shape;388;p96"/>
          <p:cNvPicPr preferRelativeResize="0"/>
          <p:nvPr/>
        </p:nvPicPr>
        <p:blipFill>
          <a:blip r:embed="rId3">
            <a:alphaModFix/>
          </a:blip>
          <a:stretch>
            <a:fillRect/>
          </a:stretch>
        </p:blipFill>
        <p:spPr>
          <a:xfrm>
            <a:off x="2168034" y="1697168"/>
            <a:ext cx="7855933" cy="4275433"/>
          </a:xfrm>
          <a:prstGeom prst="rect">
            <a:avLst/>
          </a:prstGeom>
          <a:noFill/>
          <a:ln>
            <a:noFill/>
          </a:ln>
        </p:spPr>
      </p:pic>
    </p:spTree>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97"/>
          <p:cNvSpPr txBox="1"/>
          <p:nvPr/>
        </p:nvSpPr>
        <p:spPr>
          <a:xfrm>
            <a:off x="1948400" y="1"/>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Ejemplo: Creando DAO de memoria</a:t>
            </a:r>
            <a:endParaRPr sz="4000" b="1">
              <a:solidFill>
                <a:schemeClr val="lt1"/>
              </a:solidFill>
              <a:latin typeface="DM Sans"/>
              <a:ea typeface="DM Sans"/>
              <a:cs typeface="DM Sans"/>
              <a:sym typeface="DM Sans"/>
            </a:endParaRPr>
          </a:p>
        </p:txBody>
      </p:sp>
      <p:pic>
        <p:nvPicPr>
          <p:cNvPr id="394" name="Google Shape;394;p97"/>
          <p:cNvPicPr preferRelativeResize="0"/>
          <p:nvPr/>
        </p:nvPicPr>
        <p:blipFill>
          <a:blip r:embed="rId3">
            <a:alphaModFix/>
          </a:blip>
          <a:stretch>
            <a:fillRect/>
          </a:stretch>
        </p:blipFill>
        <p:spPr>
          <a:xfrm>
            <a:off x="1230001" y="1632667"/>
            <a:ext cx="9731996" cy="5097200"/>
          </a:xfrm>
          <a:prstGeom prst="rect">
            <a:avLst/>
          </a:prstGeom>
          <a:noFill/>
          <a:ln>
            <a:noFill/>
          </a:ln>
        </p:spPr>
      </p:pic>
    </p:spTree>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8"/>
          <p:cNvSpPr txBox="1"/>
          <p:nvPr/>
        </p:nvSpPr>
        <p:spPr>
          <a:xfrm>
            <a:off x="631133" y="4940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ocurre?</a:t>
            </a:r>
            <a:endParaRPr sz="5333" b="1">
              <a:solidFill>
                <a:schemeClr val="dk1"/>
              </a:solidFill>
              <a:latin typeface="DM Sans"/>
              <a:ea typeface="DM Sans"/>
              <a:cs typeface="DM Sans"/>
              <a:sym typeface="DM Sans"/>
            </a:endParaRPr>
          </a:p>
        </p:txBody>
      </p:sp>
      <p:sp>
        <p:nvSpPr>
          <p:cNvPr id="400" name="Google Shape;400;p98"/>
          <p:cNvSpPr txBox="1"/>
          <p:nvPr/>
        </p:nvSpPr>
        <p:spPr>
          <a:xfrm>
            <a:off x="631133" y="2544234"/>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Ya que el método “get” del DAO de MongoDB tiene exactamente el mismo nombre que el método “get” del DAO de memoria, al intercambiar imports no supondrá ningún problema. </a:t>
            </a:r>
            <a:endParaRPr>
              <a:latin typeface="DM Sans"/>
              <a:ea typeface="DM Sans"/>
              <a:cs typeface="DM Sans"/>
              <a:sym typeface="DM Sans"/>
            </a:endParaRPr>
          </a:p>
        </p:txBody>
      </p:sp>
      <p:sp>
        <p:nvSpPr>
          <p:cNvPr id="401" name="Google Shape;401;p98"/>
          <p:cNvSpPr txBox="1"/>
          <p:nvPr/>
        </p:nvSpPr>
        <p:spPr>
          <a:xfrm>
            <a:off x="6036767" y="2544234"/>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Los cambios de persistencia no son TAN comunes, sin embargo, es muy importante tener separada esta lógica, para así poder afrontar el problema de utilizar diversas persistencias según sea el entorno.</a:t>
            </a:r>
            <a:endParaRPr>
              <a:latin typeface="DM Sans"/>
              <a:ea typeface="DM Sans"/>
              <a:cs typeface="DM Sans"/>
              <a:sym typeface="DM Sans"/>
            </a:endParaRPr>
          </a:p>
        </p:txBody>
      </p:sp>
    </p:spTree>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6" name="Google Shape;406;p99"/>
          <p:cNvGrpSpPr/>
          <p:nvPr/>
        </p:nvGrpSpPr>
        <p:grpSpPr>
          <a:xfrm>
            <a:off x="5603408" y="1325564"/>
            <a:ext cx="985200" cy="985200"/>
            <a:chOff x="974706" y="2467173"/>
            <a:chExt cx="738900" cy="738900"/>
          </a:xfrm>
        </p:grpSpPr>
        <p:sp>
          <p:nvSpPr>
            <p:cNvPr id="407" name="Google Shape;407;p99"/>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08" name="Google Shape;408;p9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09" name="Google Shape;409;p99"/>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Completitud del DAO</a:t>
            </a:r>
            <a:endParaRPr sz="5333" b="1">
              <a:solidFill>
                <a:schemeClr val="dk1"/>
              </a:solidFill>
              <a:highlight>
                <a:srgbClr val="EAFF6A"/>
              </a:highlight>
              <a:latin typeface="DM Sans"/>
              <a:ea typeface="DM Sans"/>
              <a:cs typeface="DM Sans"/>
              <a:sym typeface="DM Sans"/>
            </a:endParaRPr>
          </a:p>
        </p:txBody>
      </p:sp>
      <p:sp>
        <p:nvSpPr>
          <p:cNvPr id="410" name="Google Shape;410;p99"/>
          <p:cNvSpPr txBox="1"/>
          <p:nvPr/>
        </p:nvSpPr>
        <p:spPr>
          <a:xfrm>
            <a:off x="1316400" y="4707652"/>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10 min</a:t>
            </a:r>
            <a:endParaRPr sz="2667" b="1">
              <a:solidFill>
                <a:srgbClr val="83AEFB"/>
              </a:solidFill>
              <a:latin typeface="DM Sans"/>
              <a:ea typeface="DM Sans"/>
              <a:cs typeface="DM Sans"/>
              <a:sym typeface="DM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Google Shape;844;p198"/>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845" name="Google Shape;845;p198"/>
          <p:cNvSpPr txBox="1"/>
          <p:nvPr/>
        </p:nvSpPr>
        <p:spPr>
          <a:xfrm>
            <a:off x="430633" y="2296367"/>
            <a:ext cx="10626000" cy="3570168"/>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latin typeface="DM Sans"/>
                <a:ea typeface="DM Sans"/>
                <a:cs typeface="DM Sans"/>
                <a:sym typeface="DM Sans"/>
              </a:rPr>
              <a:t>Debe contar con un método “agregarUsuario” El cual recibirá:</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id del evento (debe existir, agregar validaciones)</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id del usuario</a:t>
            </a:r>
            <a:endParaRPr>
              <a:latin typeface="DM Sans"/>
              <a:ea typeface="DM Sans"/>
              <a:cs typeface="DM Sans"/>
              <a:sym typeface="DM Sans"/>
            </a:endParaRPr>
          </a:p>
          <a:p>
            <a:pPr marL="609585"/>
            <a:r>
              <a:rPr lang="es">
                <a:latin typeface="DM Sans"/>
                <a:ea typeface="DM Sans"/>
                <a:cs typeface="DM Sans"/>
                <a:sym typeface="DM Sans"/>
              </a:rPr>
              <a:t>El método debe evaluar que el evento exista y que el usuario no haya estado registrado previamente (validación de fecha y capacidad se evitará para no alargar el reto)</a:t>
            </a:r>
            <a:endParaRPr>
              <a:latin typeface="DM Sans"/>
              <a:ea typeface="DM Sans"/>
              <a:cs typeface="DM Sans"/>
              <a:sym typeface="DM Sans"/>
            </a:endParaRPr>
          </a:p>
          <a:p>
            <a:pPr marL="609585"/>
            <a:r>
              <a:rPr lang="es">
                <a:latin typeface="DM Sans"/>
                <a:ea typeface="DM Sans"/>
                <a:cs typeface="DM Sans"/>
                <a:sym typeface="DM Sans"/>
              </a:rPr>
              <a:t>Si todo está en orden, debe agregar el id del usuario en el arreglo “participantes” de ese evento.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Debe contar con un método “ponerEventoEnGira” El cual recibirá:</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id del evento</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nueva localidad</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nueva fecha</a:t>
            </a:r>
            <a:endParaRPr>
              <a:latin typeface="DM Sans"/>
              <a:ea typeface="DM Sans"/>
              <a:cs typeface="DM Sans"/>
              <a:sym typeface="DM Sans"/>
            </a:endParaRPr>
          </a:p>
          <a:p>
            <a:pPr marL="609585"/>
            <a:r>
              <a:rPr lang="es">
                <a:latin typeface="DM Sans"/>
                <a:ea typeface="DM Sans"/>
                <a:cs typeface="DM Sans"/>
                <a:sym typeface="DM Sans"/>
              </a:rPr>
              <a:t>El método debe copiar el evento existente, con una nueva localidad, nueva fecha, nuevo id y sus participantes vacíos (Usar spread operator para el resto de las propiedades)</a:t>
            </a:r>
            <a:endParaRPr>
              <a:latin typeface="DM Sans"/>
              <a:ea typeface="DM Sans"/>
              <a:cs typeface="DM Sans"/>
              <a:sym typeface="DM Sans"/>
            </a:endParaRPr>
          </a:p>
        </p:txBody>
      </p:sp>
      <p:grpSp>
        <p:nvGrpSpPr>
          <p:cNvPr id="846" name="Google Shape;846;p198"/>
          <p:cNvGrpSpPr/>
          <p:nvPr/>
        </p:nvGrpSpPr>
        <p:grpSpPr>
          <a:xfrm>
            <a:off x="609800" y="624382"/>
            <a:ext cx="574765" cy="574765"/>
            <a:chOff x="473351" y="619523"/>
            <a:chExt cx="738900" cy="738900"/>
          </a:xfrm>
        </p:grpSpPr>
        <p:sp>
          <p:nvSpPr>
            <p:cNvPr id="847" name="Google Shape;847;p198"/>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848" name="Google Shape;848;p198"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849" name="Google Shape;849;p198"/>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850" name="Google Shape;850;p198"/>
          <p:cNvSpPr txBox="1"/>
          <p:nvPr/>
        </p:nvSpPr>
        <p:spPr>
          <a:xfrm>
            <a:off x="526400" y="1199167"/>
            <a:ext cx="11423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Registrador de tickets de eventos</a:t>
            </a:r>
            <a:endParaRPr sz="5200" b="1">
              <a:solidFill>
                <a:schemeClr val="dk1"/>
              </a:solidFill>
              <a:latin typeface="DM Sans"/>
              <a:ea typeface="DM Sans"/>
              <a:cs typeface="DM Sans"/>
              <a:sym typeface="DM Sans"/>
            </a:endParaRPr>
          </a:p>
        </p:txBody>
      </p:sp>
    </p:spTree>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grpSp>
        <p:nvGrpSpPr>
          <p:cNvPr id="415" name="Google Shape;415;p100"/>
          <p:cNvGrpSpPr/>
          <p:nvPr/>
        </p:nvGrpSpPr>
        <p:grpSpPr>
          <a:xfrm>
            <a:off x="609796" y="624398"/>
            <a:ext cx="574765" cy="574765"/>
            <a:chOff x="974706" y="2467173"/>
            <a:chExt cx="738900" cy="738900"/>
          </a:xfrm>
        </p:grpSpPr>
        <p:sp>
          <p:nvSpPr>
            <p:cNvPr id="416" name="Google Shape;416;p100"/>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17" name="Google Shape;417;p10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18" name="Google Shape;418;p100"/>
          <p:cNvSpPr txBox="1"/>
          <p:nvPr/>
        </p:nvSpPr>
        <p:spPr>
          <a:xfrm>
            <a:off x="782900" y="1095667"/>
            <a:ext cx="10676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Completitud del DAO</a:t>
            </a:r>
            <a:endParaRPr sz="5333" b="1">
              <a:solidFill>
                <a:schemeClr val="dk1"/>
              </a:solidFill>
              <a:latin typeface="DM Sans"/>
              <a:ea typeface="DM Sans"/>
              <a:cs typeface="DM Sans"/>
              <a:sym typeface="DM Sans"/>
            </a:endParaRPr>
          </a:p>
        </p:txBody>
      </p:sp>
      <p:pic>
        <p:nvPicPr>
          <p:cNvPr id="419" name="Google Shape;419;p100"/>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420" name="Google Shape;420;p100"/>
          <p:cNvSpPr txBox="1"/>
          <p:nvPr/>
        </p:nvSpPr>
        <p:spPr>
          <a:xfrm>
            <a:off x="782900" y="2685567"/>
            <a:ext cx="11183600" cy="2739171"/>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Con base en el DAO presentado en el ejemplo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Realizar un servidor de express que cuente con el resto del CRUD para el dao de memoria y de MongoDB</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Insertar dos usuarios en el DAO de memoria.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Cambiar persistencia al DAO de MongoDB, realizar un método get() y corroborar que el resultado esté vacío (esto confirmará la separación de las dos persistencias). </a:t>
            </a:r>
            <a:endParaRPr>
              <a:latin typeface="DM Sans"/>
              <a:ea typeface="DM Sans"/>
              <a:cs typeface="DM Sans"/>
              <a:sym typeface="DM Sans"/>
            </a:endParaRPr>
          </a:p>
          <a:p>
            <a:endParaRPr>
              <a:latin typeface="DM Sans"/>
              <a:ea typeface="DM Sans"/>
              <a:cs typeface="DM Sans"/>
              <a:sym typeface="DM Sans"/>
            </a:endParaRPr>
          </a:p>
        </p:txBody>
      </p:sp>
      <p:sp>
        <p:nvSpPr>
          <p:cNvPr id="421" name="Google Shape;421;p100"/>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01"/>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427" name="Google Shape;427;p101"/>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02"/>
          <p:cNvSpPr txBox="1"/>
          <p:nvPr/>
        </p:nvSpPr>
        <p:spPr>
          <a:xfrm>
            <a:off x="1223600" y="2567000"/>
            <a:ext cx="97448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Dinamizando la persistencia:</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patrón de diseño Factory</a:t>
            </a:r>
            <a:endParaRPr sz="5333" b="1">
              <a:solidFill>
                <a:srgbClr val="EA90FF"/>
              </a:solidFill>
              <a:latin typeface="DM Sans"/>
              <a:ea typeface="DM Sans"/>
              <a:cs typeface="DM Sans"/>
              <a:sym typeface="DM Sans"/>
            </a:endParaRPr>
          </a:p>
        </p:txBody>
      </p:sp>
    </p:spTree>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03"/>
          <p:cNvSpPr/>
          <p:nvPr/>
        </p:nvSpPr>
        <p:spPr>
          <a:xfrm>
            <a:off x="717400" y="2019733"/>
            <a:ext cx="10757200" cy="4068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38" name="Google Shape;438;p103"/>
          <p:cNvSpPr txBox="1"/>
          <p:nvPr/>
        </p:nvSpPr>
        <p:spPr>
          <a:xfrm>
            <a:off x="1948400" y="6465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Tenemos un problema</a:t>
            </a:r>
            <a:endParaRPr sz="4667" b="1">
              <a:solidFill>
                <a:schemeClr val="lt1"/>
              </a:solidFill>
              <a:latin typeface="DM Sans"/>
              <a:ea typeface="DM Sans"/>
              <a:cs typeface="DM Sans"/>
              <a:sym typeface="DM Sans"/>
            </a:endParaRPr>
          </a:p>
        </p:txBody>
      </p:sp>
      <p:sp>
        <p:nvSpPr>
          <p:cNvPr id="439" name="Google Shape;439;p103"/>
          <p:cNvSpPr txBox="1"/>
          <p:nvPr/>
        </p:nvSpPr>
        <p:spPr>
          <a:xfrm>
            <a:off x="1093033" y="2298033"/>
            <a:ext cx="5199600" cy="3220713"/>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Seguramente pensaste: “¡Qué absurdo tener que cambiar los imports para tener diferente persistencia!”</a:t>
            </a:r>
            <a:endParaRPr sz="1933">
              <a:latin typeface="DM Sans"/>
              <a:ea typeface="DM Sans"/>
              <a:cs typeface="DM Sans"/>
              <a:sym typeface="DM Sans"/>
            </a:endParaRPr>
          </a:p>
          <a:p>
            <a:br>
              <a:rPr lang="es" sz="1933" b="1">
                <a:latin typeface="DM Sans"/>
                <a:ea typeface="DM Sans"/>
                <a:cs typeface="DM Sans"/>
                <a:sym typeface="DM Sans"/>
              </a:rPr>
            </a:br>
            <a:r>
              <a:rPr lang="es" sz="1933" b="1">
                <a:latin typeface="DM Sans"/>
                <a:ea typeface="DM Sans"/>
                <a:cs typeface="DM Sans"/>
                <a:sym typeface="DM Sans"/>
              </a:rPr>
              <a:t>¡Y tienes toda la razón! </a:t>
            </a:r>
            <a:endParaRPr sz="1933" b="1">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La realidad es que, en una aplicación lo correcto es poder dinamizar el comportamiento del código, y no forzarlo con cambios manuales tan absurdos. </a:t>
            </a:r>
            <a:endParaRPr sz="1933">
              <a:latin typeface="DM Sans"/>
              <a:ea typeface="DM Sans"/>
              <a:cs typeface="DM Sans"/>
              <a:sym typeface="DM Sans"/>
            </a:endParaRPr>
          </a:p>
        </p:txBody>
      </p:sp>
      <p:sp>
        <p:nvSpPr>
          <p:cNvPr id="440" name="Google Shape;440;p103"/>
          <p:cNvSpPr txBox="1"/>
          <p:nvPr/>
        </p:nvSpPr>
        <p:spPr>
          <a:xfrm>
            <a:off x="6292633" y="2255600"/>
            <a:ext cx="5034400" cy="3518167"/>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Para resolver esta problemática, retomaremos de manera teórica un concepto que trabajaste en tu segunda entrega. </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Durante tu segunda entrega, tuviste que dinamizar el cambio de persistencia. ¿Cómo se llama a eso que hiciste? Hoy toca profundizar en el concepto</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Analizaremos el patrón </a:t>
            </a:r>
            <a:r>
              <a:rPr lang="es" sz="1933" b="1">
                <a:latin typeface="DM Sans"/>
                <a:ea typeface="DM Sans"/>
                <a:cs typeface="DM Sans"/>
                <a:sym typeface="DM Sans"/>
              </a:rPr>
              <a:t>Factory</a:t>
            </a:r>
            <a:r>
              <a:rPr lang="es" sz="1933">
                <a:latin typeface="DM Sans"/>
                <a:ea typeface="DM Sans"/>
                <a:cs typeface="DM Sans"/>
                <a:sym typeface="DM Sans"/>
              </a:rPr>
              <a:t>.</a:t>
            </a:r>
            <a:endParaRPr sz="1933">
              <a:latin typeface="DM Sans"/>
              <a:ea typeface="DM Sans"/>
              <a:cs typeface="DM Sans"/>
              <a:sym typeface="DM Sans"/>
            </a:endParaRPr>
          </a:p>
        </p:txBody>
      </p:sp>
    </p:spTree>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04"/>
          <p:cNvSpPr/>
          <p:nvPr/>
        </p:nvSpPr>
        <p:spPr>
          <a:xfrm>
            <a:off x="520767" y="18171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6" name="Google Shape;446;p104"/>
          <p:cNvSpPr txBox="1"/>
          <p:nvPr/>
        </p:nvSpPr>
        <p:spPr>
          <a:xfrm>
            <a:off x="1948400" y="4549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Patrón Factory</a:t>
            </a:r>
            <a:endParaRPr sz="4667" b="1">
              <a:solidFill>
                <a:schemeClr val="lt1"/>
              </a:solidFill>
              <a:latin typeface="DM Sans"/>
              <a:ea typeface="DM Sans"/>
              <a:cs typeface="DM Sans"/>
              <a:sym typeface="DM Sans"/>
            </a:endParaRPr>
          </a:p>
        </p:txBody>
      </p:sp>
      <p:sp>
        <p:nvSpPr>
          <p:cNvPr id="447" name="Google Shape;447;p104"/>
          <p:cNvSpPr txBox="1"/>
          <p:nvPr/>
        </p:nvSpPr>
        <p:spPr>
          <a:xfrm>
            <a:off x="958267" y="2463367"/>
            <a:ext cx="5137600" cy="2625807"/>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La idea del patrón Factory, es basarse en una variable de entorno o configuración por argumentos, la cual tomará para decidir qué tipo de persistencia manejar.</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Esta “Fábrica” se encargará de devolver sólo el DAO que necesitemos acorde con lo solicitado en el entorno o los argumentos. </a:t>
            </a:r>
            <a:endParaRPr sz="1933">
              <a:latin typeface="DM Sans"/>
              <a:ea typeface="DM Sans"/>
              <a:cs typeface="DM Sans"/>
              <a:sym typeface="DM Sans"/>
            </a:endParaRPr>
          </a:p>
        </p:txBody>
      </p:sp>
      <p:pic>
        <p:nvPicPr>
          <p:cNvPr id="448" name="Google Shape;448;p104"/>
          <p:cNvPicPr preferRelativeResize="0"/>
          <p:nvPr/>
        </p:nvPicPr>
        <p:blipFill>
          <a:blip r:embed="rId3">
            <a:alphaModFix/>
          </a:blip>
          <a:stretch>
            <a:fillRect/>
          </a:stretch>
        </p:blipFill>
        <p:spPr>
          <a:xfrm>
            <a:off x="6780333" y="2432300"/>
            <a:ext cx="4230000" cy="2820000"/>
          </a:xfrm>
          <a:prstGeom prst="rect">
            <a:avLst/>
          </a:prstGeom>
          <a:noFill/>
          <a:ln>
            <a:noFill/>
          </a:ln>
        </p:spPr>
      </p:pic>
    </p:spTree>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05"/>
          <p:cNvSpPr/>
          <p:nvPr/>
        </p:nvSpPr>
        <p:spPr>
          <a:xfrm>
            <a:off x="520767" y="1817167"/>
            <a:ext cx="11022400" cy="4374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4" name="Google Shape;454;p105"/>
          <p:cNvSpPr txBox="1"/>
          <p:nvPr/>
        </p:nvSpPr>
        <p:spPr>
          <a:xfrm>
            <a:off x="1948400" y="425368"/>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Uso de Factory</a:t>
            </a:r>
            <a:endParaRPr sz="4667" b="1">
              <a:solidFill>
                <a:schemeClr val="lt1"/>
              </a:solidFill>
              <a:latin typeface="DM Sans"/>
              <a:ea typeface="DM Sans"/>
              <a:cs typeface="DM Sans"/>
              <a:sym typeface="DM Sans"/>
            </a:endParaRPr>
          </a:p>
        </p:txBody>
      </p:sp>
      <p:sp>
        <p:nvSpPr>
          <p:cNvPr id="455" name="Google Shape;455;p105"/>
          <p:cNvSpPr txBox="1"/>
          <p:nvPr/>
        </p:nvSpPr>
        <p:spPr>
          <a:xfrm>
            <a:off x="899300" y="2095968"/>
            <a:ext cx="4653200" cy="3220713"/>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Se contará con un archivo “index.js” o “factory.js” el cual se encargará de exportar solo las clases solicitadas.</a:t>
            </a:r>
            <a:endParaRPr sz="1933">
              <a:latin typeface="DM Sans"/>
              <a:ea typeface="DM Sans"/>
              <a:cs typeface="DM Sans"/>
              <a:sym typeface="DM Sans"/>
            </a:endParaRPr>
          </a:p>
          <a:p>
            <a:r>
              <a:rPr lang="es" sz="1933">
                <a:latin typeface="DM Sans"/>
                <a:ea typeface="DM Sans"/>
                <a:cs typeface="DM Sans"/>
                <a:sym typeface="DM Sans"/>
              </a:rPr>
              <a:t>Factory debe ser lo único importado a partir de ahora con el fin de que esta fabrique la persistencia que deseamos. </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Para ello, primero setearemos una implementación de </a:t>
            </a:r>
            <a:r>
              <a:rPr lang="es" sz="1933" b="1">
                <a:latin typeface="DM Sans"/>
                <a:ea typeface="DM Sans"/>
                <a:cs typeface="DM Sans"/>
                <a:sym typeface="DM Sans"/>
              </a:rPr>
              <a:t>dotenv</a:t>
            </a:r>
            <a:r>
              <a:rPr lang="es" sz="1933">
                <a:latin typeface="DM Sans"/>
                <a:ea typeface="DM Sans"/>
                <a:cs typeface="DM Sans"/>
                <a:sym typeface="DM Sans"/>
              </a:rPr>
              <a:t>, con el fin de visualizar el entorno de manera clara. </a:t>
            </a:r>
            <a:endParaRPr sz="1933">
              <a:latin typeface="DM Sans"/>
              <a:ea typeface="DM Sans"/>
              <a:cs typeface="DM Sans"/>
              <a:sym typeface="DM Sans"/>
            </a:endParaRPr>
          </a:p>
        </p:txBody>
      </p:sp>
      <p:pic>
        <p:nvPicPr>
          <p:cNvPr id="456" name="Google Shape;456;p105"/>
          <p:cNvPicPr preferRelativeResize="0"/>
          <p:nvPr/>
        </p:nvPicPr>
        <p:blipFill>
          <a:blip r:embed="rId3">
            <a:alphaModFix/>
          </a:blip>
          <a:stretch>
            <a:fillRect/>
          </a:stretch>
        </p:blipFill>
        <p:spPr>
          <a:xfrm>
            <a:off x="5686734" y="2308967"/>
            <a:ext cx="5370065" cy="3391200"/>
          </a:xfrm>
          <a:prstGeom prst="rect">
            <a:avLst/>
          </a:prstGeom>
          <a:noFill/>
          <a:ln>
            <a:noFill/>
          </a:ln>
        </p:spPr>
      </p:pic>
    </p:spTree>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06"/>
          <p:cNvSpPr/>
          <p:nvPr/>
        </p:nvSpPr>
        <p:spPr>
          <a:xfrm>
            <a:off x="520767" y="18171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62" name="Google Shape;462;p106"/>
          <p:cNvSpPr txBox="1"/>
          <p:nvPr/>
        </p:nvSpPr>
        <p:spPr>
          <a:xfrm>
            <a:off x="1948400" y="3959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Uso de Factory</a:t>
            </a:r>
            <a:endParaRPr sz="4667" b="1">
              <a:solidFill>
                <a:schemeClr val="lt1"/>
              </a:solidFill>
              <a:latin typeface="DM Sans"/>
              <a:ea typeface="DM Sans"/>
              <a:cs typeface="DM Sans"/>
              <a:sym typeface="DM Sans"/>
            </a:endParaRPr>
          </a:p>
        </p:txBody>
      </p:sp>
      <p:sp>
        <p:nvSpPr>
          <p:cNvPr id="463" name="Google Shape;463;p106"/>
          <p:cNvSpPr txBox="1"/>
          <p:nvPr/>
        </p:nvSpPr>
        <p:spPr>
          <a:xfrm>
            <a:off x="960600" y="2612167"/>
            <a:ext cx="4945600" cy="2923260"/>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El archivo config entonces tomará en su objeto principal, la propiedad “persistence” el cual contendrá lo indicado en nuestro archivo </a:t>
            </a:r>
            <a:r>
              <a:rPr lang="es" sz="1933" b="1">
                <a:latin typeface="DM Sans"/>
                <a:ea typeface="DM Sans"/>
                <a:cs typeface="DM Sans"/>
                <a:sym typeface="DM Sans"/>
              </a:rPr>
              <a:t>.env.</a:t>
            </a:r>
            <a:endParaRPr sz="1933" b="1">
              <a:latin typeface="DM Sans"/>
              <a:ea typeface="DM Sans"/>
              <a:cs typeface="DM Sans"/>
              <a:sym typeface="DM Sans"/>
            </a:endParaRPr>
          </a:p>
          <a:p>
            <a:endParaRPr sz="1933" b="1">
              <a:latin typeface="DM Sans"/>
              <a:ea typeface="DM Sans"/>
              <a:cs typeface="DM Sans"/>
              <a:sym typeface="DM Sans"/>
            </a:endParaRPr>
          </a:p>
          <a:p>
            <a:r>
              <a:rPr lang="es" sz="1933">
                <a:latin typeface="DM Sans"/>
                <a:ea typeface="DM Sans"/>
                <a:cs typeface="DM Sans"/>
                <a:sym typeface="DM Sans"/>
              </a:rPr>
              <a:t>A partir de este punto, podremos controlar la persistencia sólo inicializando con MONGO, MEMORY, FILE, etc. Según sea lo que deseemos. </a:t>
            </a:r>
            <a:endParaRPr sz="1933">
              <a:latin typeface="DM Sans"/>
              <a:ea typeface="DM Sans"/>
              <a:cs typeface="DM Sans"/>
              <a:sym typeface="DM Sans"/>
            </a:endParaRPr>
          </a:p>
        </p:txBody>
      </p:sp>
      <p:pic>
        <p:nvPicPr>
          <p:cNvPr id="464" name="Google Shape;464;p106"/>
          <p:cNvPicPr preferRelativeResize="0"/>
          <p:nvPr/>
        </p:nvPicPr>
        <p:blipFill>
          <a:blip r:embed="rId3">
            <a:alphaModFix/>
          </a:blip>
          <a:stretch>
            <a:fillRect/>
          </a:stretch>
        </p:blipFill>
        <p:spPr>
          <a:xfrm>
            <a:off x="6096000" y="2016181"/>
            <a:ext cx="4945600" cy="4116372"/>
          </a:xfrm>
          <a:prstGeom prst="rect">
            <a:avLst/>
          </a:prstGeom>
          <a:noFill/>
          <a:ln>
            <a:noFill/>
          </a:ln>
        </p:spPr>
      </p:pic>
    </p:spTree>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07"/>
          <p:cNvSpPr txBox="1"/>
          <p:nvPr/>
        </p:nvSpPr>
        <p:spPr>
          <a:xfrm>
            <a:off x="595533" y="1222101"/>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Implementando el archivo factory.js</a:t>
            </a:r>
            <a:endParaRPr sz="5333" b="1">
              <a:solidFill>
                <a:schemeClr val="dk1"/>
              </a:solidFill>
              <a:latin typeface="DM Sans"/>
              <a:ea typeface="DM Sans"/>
              <a:cs typeface="DM Sans"/>
              <a:sym typeface="DM Sans"/>
            </a:endParaRPr>
          </a:p>
        </p:txBody>
      </p:sp>
      <p:sp>
        <p:nvSpPr>
          <p:cNvPr id="470" name="Google Shape;470;p107"/>
          <p:cNvSpPr txBox="1"/>
          <p:nvPr/>
        </p:nvSpPr>
        <p:spPr>
          <a:xfrm>
            <a:off x="595533" y="3173101"/>
            <a:ext cx="6306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Dentro de nuestra carpeta </a:t>
            </a:r>
            <a:r>
              <a:rPr lang="es" b="1">
                <a:latin typeface="DM Sans"/>
                <a:ea typeface="DM Sans"/>
                <a:cs typeface="DM Sans"/>
                <a:sym typeface="DM Sans"/>
              </a:rPr>
              <a:t>dao</a:t>
            </a:r>
            <a:r>
              <a:rPr lang="es">
                <a:latin typeface="DM Sans"/>
                <a:ea typeface="DM Sans"/>
                <a:cs typeface="DM Sans"/>
                <a:sym typeface="DM Sans"/>
              </a:rPr>
              <a:t>, podremos colocar un archivo factory.js, el cual leerá la configuración y, a partir de un switch, podremos hacer un import dinámico que devuelva sólo la clase que nos interesa.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idea es contar con una variable de cada tipo que se ajuste al import que se está realizando. Al final, la variable exportada será la que utilizaremos en el negocio. </a:t>
            </a:r>
            <a:endParaRPr>
              <a:latin typeface="DM Sans"/>
              <a:ea typeface="DM Sans"/>
              <a:cs typeface="DM Sans"/>
              <a:sym typeface="DM Sans"/>
            </a:endParaRPr>
          </a:p>
        </p:txBody>
      </p:sp>
    </p:spTree>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08"/>
          <p:cNvSpPr/>
          <p:nvPr/>
        </p:nvSpPr>
        <p:spPr>
          <a:xfrm>
            <a:off x="520767" y="1817167"/>
            <a:ext cx="11150400" cy="4374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76" name="Google Shape;476;p108"/>
          <p:cNvSpPr txBox="1"/>
          <p:nvPr/>
        </p:nvSpPr>
        <p:spPr>
          <a:xfrm>
            <a:off x="1948367" y="3517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factory.js</a:t>
            </a:r>
            <a:endParaRPr sz="4667" b="1">
              <a:solidFill>
                <a:schemeClr val="lt1"/>
              </a:solidFill>
              <a:latin typeface="DM Sans"/>
              <a:ea typeface="DM Sans"/>
              <a:cs typeface="DM Sans"/>
              <a:sym typeface="DM Sans"/>
            </a:endParaRPr>
          </a:p>
        </p:txBody>
      </p:sp>
      <p:pic>
        <p:nvPicPr>
          <p:cNvPr id="477" name="Google Shape;477;p108"/>
          <p:cNvPicPr preferRelativeResize="0"/>
          <p:nvPr/>
        </p:nvPicPr>
        <p:blipFill>
          <a:blip r:embed="rId3">
            <a:alphaModFix/>
          </a:blip>
          <a:stretch>
            <a:fillRect/>
          </a:stretch>
        </p:blipFill>
        <p:spPr>
          <a:xfrm>
            <a:off x="1411833" y="2070867"/>
            <a:ext cx="9368267" cy="3886733"/>
          </a:xfrm>
          <a:prstGeom prst="rect">
            <a:avLst/>
          </a:prstGeom>
          <a:noFill/>
          <a:ln>
            <a:noFill/>
          </a:ln>
        </p:spPr>
      </p:pic>
    </p:spTree>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09"/>
          <p:cNvSpPr txBox="1"/>
          <p:nvPr/>
        </p:nvSpPr>
        <p:spPr>
          <a:xfrm>
            <a:off x="304967" y="292668"/>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¡Importante!</a:t>
            </a:r>
            <a:endParaRPr sz="4667" b="1">
              <a:solidFill>
                <a:srgbClr val="EAFF6A"/>
              </a:solidFill>
              <a:latin typeface="DM Sans"/>
              <a:ea typeface="DM Sans"/>
              <a:cs typeface="DM Sans"/>
              <a:sym typeface="DM Sans"/>
            </a:endParaRPr>
          </a:p>
        </p:txBody>
      </p:sp>
      <p:sp>
        <p:nvSpPr>
          <p:cNvPr id="483" name="Google Shape;483;p109"/>
          <p:cNvSpPr txBox="1"/>
          <p:nvPr/>
        </p:nvSpPr>
        <p:spPr>
          <a:xfrm>
            <a:off x="631133" y="1510200"/>
            <a:ext cx="9559200" cy="383645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Factory es una solución a un problema donde tenemos que utilizar múltiples persistencias variables según el entorno ( lo cual no ocurre demasiadas veces en un entorno laboral real ). No se recomienda aplicar un patrón Factory “sólo porque sí”, sino tener contemplada la solución por si se presenta.</a:t>
            </a:r>
            <a:endParaRPr sz="3333">
              <a:solidFill>
                <a:srgbClr val="B7B7B7"/>
              </a:solidFill>
              <a:latin typeface="DM Sans"/>
              <a:ea typeface="DM Sans"/>
              <a:cs typeface="DM Sans"/>
              <a:sym typeface="DM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grpSp>
        <p:nvGrpSpPr>
          <p:cNvPr id="855" name="Google Shape;855;p199"/>
          <p:cNvGrpSpPr/>
          <p:nvPr/>
        </p:nvGrpSpPr>
        <p:grpSpPr>
          <a:xfrm>
            <a:off x="5603411" y="1325564"/>
            <a:ext cx="985200" cy="985200"/>
            <a:chOff x="3137108" y="2467173"/>
            <a:chExt cx="738900" cy="738900"/>
          </a:xfrm>
        </p:grpSpPr>
        <p:sp>
          <p:nvSpPr>
            <p:cNvPr id="856" name="Google Shape;856;p199"/>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857" name="Google Shape;857;p19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58" name="Google Shape;858;p199"/>
          <p:cNvSpPr txBox="1"/>
          <p:nvPr/>
        </p:nvSpPr>
        <p:spPr>
          <a:xfrm>
            <a:off x="1948400" y="2741633"/>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dk1"/>
                </a:solidFill>
                <a:latin typeface="DM Sans"/>
                <a:ea typeface="DM Sans"/>
                <a:cs typeface="DM Sans"/>
                <a:sym typeface="DM Sans"/>
              </a:rPr>
              <a:t>Clases con ECMAScript y ECMAScript avanzado </a:t>
            </a:r>
            <a:endParaRPr sz="5333" b="1">
              <a:solidFill>
                <a:schemeClr val="dk1"/>
              </a:solidFill>
              <a:latin typeface="DM Sans"/>
              <a:ea typeface="DM Sans"/>
              <a:cs typeface="DM Sans"/>
              <a:sym typeface="DM Sans"/>
            </a:endParaRPr>
          </a:p>
        </p:txBody>
      </p:sp>
      <p:sp>
        <p:nvSpPr>
          <p:cNvPr id="859" name="Google Shape;859;p199"/>
          <p:cNvSpPr txBox="1"/>
          <p:nvPr/>
        </p:nvSpPr>
        <p:spPr>
          <a:xfrm>
            <a:off x="1165233" y="3576585"/>
            <a:ext cx="9559200" cy="656614"/>
          </a:xfrm>
          <a:prstGeom prst="rect">
            <a:avLst/>
          </a:prstGeom>
          <a:noFill/>
          <a:ln>
            <a:noFill/>
          </a:ln>
        </p:spPr>
        <p:txBody>
          <a:bodyPr spcFirstLastPara="1" wrap="square" lIns="121900" tIns="121900" rIns="121900" bIns="121900" anchor="t" anchorCtr="0">
            <a:spAutoFit/>
          </a:bodyPr>
          <a:lstStyle/>
          <a:p>
            <a:endParaRPr sz="2667">
              <a:solidFill>
                <a:srgbClr val="999999"/>
              </a:solidFill>
              <a:latin typeface="DM Sans"/>
              <a:ea typeface="DM Sans"/>
              <a:cs typeface="DM Sans"/>
              <a:sym typeface="DM Sans"/>
            </a:endParaRPr>
          </a:p>
        </p:txBody>
      </p:sp>
    </p:spTree>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10"/>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chemeClr val="dk1"/>
                </a:solidFill>
                <a:latin typeface="DM Sans"/>
                <a:ea typeface="DM Sans"/>
                <a:cs typeface="DM Sans"/>
                <a:sym typeface="DM Sans"/>
              </a:rPr>
              <a:t>DTO</a:t>
            </a:r>
            <a:endParaRPr sz="5333" b="1" dirty="0">
              <a:solidFill>
                <a:schemeClr val="dk1"/>
              </a:solidFill>
              <a:latin typeface="DM Sans"/>
              <a:ea typeface="DM Sans"/>
              <a:cs typeface="DM Sans"/>
              <a:sym typeface="DM Sans"/>
            </a:endParaRPr>
          </a:p>
        </p:txBody>
      </p:sp>
    </p:spTree>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11"/>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94" name="Google Shape;494;p111"/>
          <p:cNvSpPr txBox="1"/>
          <p:nvPr/>
        </p:nvSpPr>
        <p:spPr>
          <a:xfrm>
            <a:off x="4350000" y="359001"/>
            <a:ext cx="7283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Data Transfer Object</a:t>
            </a:r>
            <a:endParaRPr sz="5333" b="1">
              <a:solidFill>
                <a:schemeClr val="dk1"/>
              </a:solidFill>
              <a:latin typeface="DM Sans"/>
              <a:ea typeface="DM Sans"/>
              <a:cs typeface="DM Sans"/>
              <a:sym typeface="DM Sans"/>
            </a:endParaRPr>
          </a:p>
        </p:txBody>
      </p:sp>
      <p:sp>
        <p:nvSpPr>
          <p:cNvPr id="495" name="Google Shape;495;p111"/>
          <p:cNvSpPr txBox="1"/>
          <p:nvPr/>
        </p:nvSpPr>
        <p:spPr>
          <a:xfrm>
            <a:off x="4460600" y="1490251"/>
            <a:ext cx="6649600" cy="4403729"/>
          </a:xfrm>
          <a:prstGeom prst="rect">
            <a:avLst/>
          </a:prstGeom>
          <a:noFill/>
          <a:ln>
            <a:noFill/>
          </a:ln>
        </p:spPr>
        <p:txBody>
          <a:bodyPr spcFirstLastPara="1" wrap="square" lIns="121900" tIns="121900" rIns="121900" bIns="121900" anchor="t" anchorCtr="0">
            <a:spAutoFit/>
          </a:bodyPr>
          <a:lstStyle/>
          <a:p>
            <a:pPr>
              <a:spcBef>
                <a:spcPts val="1333"/>
              </a:spcBef>
              <a:buClr>
                <a:srgbClr val="000000"/>
              </a:buClr>
              <a:buSzPts val="1350"/>
            </a:pPr>
            <a:r>
              <a:rPr lang="es" dirty="0">
                <a:latin typeface="DM Sans"/>
                <a:ea typeface="DM Sans"/>
                <a:cs typeface="DM Sans"/>
                <a:sym typeface="DM Sans"/>
              </a:rPr>
              <a:t>Nuestro servidor tiene dos retos cuando se trata de trabajar con datos:</a:t>
            </a:r>
            <a:endParaRPr dirty="0">
              <a:latin typeface="DM Sans"/>
              <a:ea typeface="DM Sans"/>
              <a:cs typeface="DM Sans"/>
              <a:sym typeface="DM Sans"/>
            </a:endParaRPr>
          </a:p>
          <a:p>
            <a:pPr marL="609585" indent="-419090">
              <a:spcBef>
                <a:spcPts val="1333"/>
              </a:spcBef>
              <a:buClr>
                <a:srgbClr val="EA90FF"/>
              </a:buClr>
              <a:buSzPts val="1350"/>
              <a:buFont typeface="DM Sans"/>
              <a:buChar char="✓"/>
            </a:pPr>
            <a:r>
              <a:rPr lang="es" dirty="0">
                <a:latin typeface="DM Sans"/>
                <a:ea typeface="DM Sans"/>
                <a:cs typeface="DM Sans"/>
                <a:sym typeface="DM Sans"/>
              </a:rPr>
              <a:t>Enfrentarse a los datos que vienen por parte del cliente.</a:t>
            </a:r>
            <a:endParaRPr dirty="0">
              <a:latin typeface="DM Sans"/>
              <a:ea typeface="DM Sans"/>
              <a:cs typeface="DM Sans"/>
              <a:sym typeface="DM Sans"/>
            </a:endParaRPr>
          </a:p>
          <a:p>
            <a:pPr marL="609585" indent="-419090">
              <a:spcBef>
                <a:spcPts val="1333"/>
              </a:spcBef>
              <a:buClr>
                <a:srgbClr val="EA90FF"/>
              </a:buClr>
              <a:buSzPts val="1350"/>
              <a:buFont typeface="DM Sans"/>
              <a:buChar char="✓"/>
            </a:pPr>
            <a:r>
              <a:rPr lang="es" dirty="0">
                <a:latin typeface="DM Sans"/>
                <a:ea typeface="DM Sans"/>
                <a:cs typeface="DM Sans"/>
                <a:sym typeface="DM Sans"/>
              </a:rPr>
              <a:t>Enfrentarse a los datos que devuelve la base de datos. </a:t>
            </a:r>
            <a:endParaRPr dirty="0">
              <a:latin typeface="DM Sans"/>
              <a:ea typeface="DM Sans"/>
              <a:cs typeface="DM Sans"/>
              <a:sym typeface="DM Sans"/>
            </a:endParaRPr>
          </a:p>
          <a:p>
            <a:pPr>
              <a:spcBef>
                <a:spcPts val="1333"/>
              </a:spcBef>
            </a:pPr>
            <a:r>
              <a:rPr lang="es" dirty="0">
                <a:latin typeface="DM Sans"/>
                <a:ea typeface="DM Sans"/>
                <a:cs typeface="DM Sans"/>
                <a:sym typeface="DM Sans"/>
              </a:rPr>
              <a:t>Para cualquiera de los dos casos, tenemos que tener contemplados escenarios en los que necesitamos mantener una “estructura” de los datos que estamos trabajando. </a:t>
            </a:r>
            <a:endParaRPr dirty="0">
              <a:latin typeface="DM Sans"/>
              <a:ea typeface="DM Sans"/>
              <a:cs typeface="DM Sans"/>
              <a:sym typeface="DM Sans"/>
            </a:endParaRPr>
          </a:p>
          <a:p>
            <a:pPr>
              <a:spcBef>
                <a:spcPts val="1333"/>
              </a:spcBef>
            </a:pPr>
            <a:r>
              <a:rPr lang="es" dirty="0">
                <a:latin typeface="DM Sans"/>
                <a:ea typeface="DM Sans"/>
                <a:cs typeface="DM Sans"/>
                <a:sym typeface="DM Sans"/>
              </a:rPr>
              <a:t>DTO es un patrón de diseño que sirve para resolver casos en los que existe este factor de “incertidumbre” en el que no sabemos si los datos serán siempre consistentes, ya sea en existencia o en tipo de dato. Además, nos permite transformar la información y crear un dato antes de transferirlo.</a:t>
            </a:r>
            <a:endParaRPr dirty="0">
              <a:latin typeface="DM Sans"/>
              <a:ea typeface="DM Sans"/>
              <a:cs typeface="DM Sans"/>
              <a:sym typeface="DM Sans"/>
            </a:endParaRPr>
          </a:p>
        </p:txBody>
      </p:sp>
      <p:pic>
        <p:nvPicPr>
          <p:cNvPr id="496" name="Google Shape;496;p111"/>
          <p:cNvPicPr preferRelativeResize="0"/>
          <p:nvPr/>
        </p:nvPicPr>
        <p:blipFill>
          <a:blip r:embed="rId3">
            <a:alphaModFix/>
          </a:blip>
          <a:stretch>
            <a:fillRect/>
          </a:stretch>
        </p:blipFill>
        <p:spPr>
          <a:xfrm>
            <a:off x="734667" y="2353967"/>
            <a:ext cx="3437467" cy="2150067"/>
          </a:xfrm>
          <a:prstGeom prst="rect">
            <a:avLst/>
          </a:prstGeom>
          <a:noFill/>
          <a:ln>
            <a:noFill/>
          </a:ln>
        </p:spPr>
      </p:pic>
    </p:spTree>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112"/>
          <p:cNvSpPr/>
          <p:nvPr/>
        </p:nvSpPr>
        <p:spPr>
          <a:xfrm>
            <a:off x="520767" y="2019700"/>
            <a:ext cx="11150400" cy="345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02" name="Google Shape;502;p112"/>
          <p:cNvSpPr txBox="1"/>
          <p:nvPr/>
        </p:nvSpPr>
        <p:spPr>
          <a:xfrm>
            <a:off x="1948400" y="277967"/>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dirty="0">
                <a:solidFill>
                  <a:schemeClr val="lt1"/>
                </a:solidFill>
                <a:latin typeface="DM Sans"/>
                <a:ea typeface="DM Sans"/>
                <a:cs typeface="DM Sans"/>
                <a:sym typeface="DM Sans"/>
              </a:rPr>
              <a:t>DTO: Escenario práctico</a:t>
            </a:r>
            <a:endParaRPr sz="4667" b="1" dirty="0">
              <a:solidFill>
                <a:schemeClr val="lt1"/>
              </a:solidFill>
              <a:latin typeface="DM Sans"/>
              <a:ea typeface="DM Sans"/>
              <a:cs typeface="DM Sans"/>
              <a:sym typeface="DM Sans"/>
            </a:endParaRPr>
          </a:p>
        </p:txBody>
      </p:sp>
      <p:sp>
        <p:nvSpPr>
          <p:cNvPr id="503" name="Google Shape;503;p112"/>
          <p:cNvSpPr txBox="1"/>
          <p:nvPr/>
        </p:nvSpPr>
        <p:spPr>
          <a:xfrm>
            <a:off x="1017233" y="2612167"/>
            <a:ext cx="4776400" cy="2328354"/>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El esquema de tu base de datos de MongoDB requiere un campo “fullName”, además de “first_name” y “last_name”, sin embargo, el frontend tiene dos inputs para “first_name” y “last_name”. Evidentemente tenemos que completar el campo faltante.</a:t>
            </a:r>
            <a:endParaRPr sz="1933">
              <a:latin typeface="DM Sans"/>
              <a:ea typeface="DM Sans"/>
              <a:cs typeface="DM Sans"/>
              <a:sym typeface="DM Sans"/>
            </a:endParaRPr>
          </a:p>
        </p:txBody>
      </p:sp>
      <p:sp>
        <p:nvSpPr>
          <p:cNvPr id="504" name="Google Shape;504;p112"/>
          <p:cNvSpPr txBox="1"/>
          <p:nvPr/>
        </p:nvSpPr>
        <p:spPr>
          <a:xfrm>
            <a:off x="6545667" y="2612167"/>
            <a:ext cx="4776400" cy="292326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933" dirty="0">
                <a:solidFill>
                  <a:schemeClr val="dk1"/>
                </a:solidFill>
                <a:latin typeface="DM Sans"/>
                <a:ea typeface="DM Sans"/>
                <a:cs typeface="DM Sans"/>
                <a:sym typeface="DM Sans"/>
              </a:rPr>
              <a:t> Procesar mi objeto con un DTO antes de enviarlo a la base de datos me puede permitir crear un campo “fullName” que se componga de “first_name” y “last_name”, así, al llegar a la base de datos, no existirá esta inconsistencia en la información.</a:t>
            </a:r>
            <a:endParaRPr sz="1933" dirty="0">
              <a:solidFill>
                <a:schemeClr val="dk1"/>
              </a:solidFill>
              <a:latin typeface="DM Sans"/>
              <a:ea typeface="DM Sans"/>
              <a:cs typeface="DM Sans"/>
              <a:sym typeface="DM Sans"/>
            </a:endParaRPr>
          </a:p>
          <a:p>
            <a:pPr>
              <a:buClr>
                <a:schemeClr val="dk1"/>
              </a:buClr>
              <a:buSzPts val="1100"/>
            </a:pPr>
            <a:endParaRPr sz="1933" dirty="0">
              <a:solidFill>
                <a:schemeClr val="dk1"/>
              </a:solidFill>
              <a:latin typeface="DM Sans"/>
              <a:ea typeface="DM Sans"/>
              <a:cs typeface="DM Sans"/>
              <a:sym typeface="DM Sans"/>
            </a:endParaRPr>
          </a:p>
          <a:p>
            <a:endParaRPr sz="1933" dirty="0">
              <a:latin typeface="DM Sans"/>
              <a:ea typeface="DM Sans"/>
              <a:cs typeface="DM Sans"/>
              <a:sym typeface="DM Sans"/>
            </a:endParaRPr>
          </a:p>
        </p:txBody>
      </p:sp>
    </p:spTree>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13"/>
          <p:cNvSpPr/>
          <p:nvPr/>
        </p:nvSpPr>
        <p:spPr>
          <a:xfrm>
            <a:off x="520767" y="1817167"/>
            <a:ext cx="11150400" cy="4047924"/>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10" name="Google Shape;510;p113"/>
          <p:cNvSpPr txBox="1"/>
          <p:nvPr/>
        </p:nvSpPr>
        <p:spPr>
          <a:xfrm>
            <a:off x="1948400" y="277967"/>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dirty="0">
                <a:solidFill>
                  <a:schemeClr val="lt1"/>
                </a:solidFill>
                <a:latin typeface="DM Sans"/>
                <a:ea typeface="DM Sans"/>
                <a:cs typeface="DM Sans"/>
                <a:sym typeface="DM Sans"/>
              </a:rPr>
              <a:t>DTO: Consideraciones</a:t>
            </a:r>
            <a:endParaRPr sz="4667" b="1" dirty="0">
              <a:solidFill>
                <a:schemeClr val="lt1"/>
              </a:solidFill>
              <a:latin typeface="DM Sans"/>
              <a:ea typeface="DM Sans"/>
              <a:cs typeface="DM Sans"/>
              <a:sym typeface="DM Sans"/>
            </a:endParaRPr>
          </a:p>
        </p:txBody>
      </p:sp>
      <p:sp>
        <p:nvSpPr>
          <p:cNvPr id="511" name="Google Shape;511;p113"/>
          <p:cNvSpPr txBox="1"/>
          <p:nvPr/>
        </p:nvSpPr>
        <p:spPr>
          <a:xfrm>
            <a:off x="726800" y="3058567"/>
            <a:ext cx="5369200" cy="232835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933" dirty="0">
                <a:solidFill>
                  <a:schemeClr val="dk1"/>
                </a:solidFill>
                <a:latin typeface="DM Sans"/>
                <a:ea typeface="DM Sans"/>
                <a:cs typeface="DM Sans"/>
                <a:sym typeface="DM Sans"/>
              </a:rPr>
              <a:t>Nuestro DTO será una clase que se creará a partir de un objeto, y devolverá un objeto equivalente, con las modificaciones listas para poder ser </a:t>
            </a:r>
            <a:r>
              <a:rPr lang="es" sz="1933" b="1" dirty="0">
                <a:solidFill>
                  <a:schemeClr val="dk1"/>
                </a:solidFill>
                <a:latin typeface="DM Sans"/>
                <a:ea typeface="DM Sans"/>
                <a:cs typeface="DM Sans"/>
                <a:sym typeface="DM Sans"/>
              </a:rPr>
              <a:t>transferido</a:t>
            </a:r>
            <a:r>
              <a:rPr lang="es" sz="1933" dirty="0">
                <a:solidFill>
                  <a:schemeClr val="dk1"/>
                </a:solidFill>
                <a:latin typeface="DM Sans"/>
                <a:ea typeface="DM Sans"/>
                <a:cs typeface="DM Sans"/>
                <a:sym typeface="DM Sans"/>
              </a:rPr>
              <a:t> (de ahí el nombre).</a:t>
            </a:r>
            <a:endParaRPr sz="1933" dirty="0">
              <a:latin typeface="DM Sans"/>
              <a:ea typeface="DM Sans"/>
              <a:cs typeface="DM Sans"/>
              <a:sym typeface="DM Sans"/>
            </a:endParaRPr>
          </a:p>
          <a:p>
            <a:endParaRPr sz="1933" dirty="0">
              <a:latin typeface="DM Sans"/>
              <a:ea typeface="DM Sans"/>
              <a:cs typeface="DM Sans"/>
              <a:sym typeface="DM Sans"/>
            </a:endParaRPr>
          </a:p>
          <a:p>
            <a:r>
              <a:rPr lang="es" sz="1933" dirty="0">
                <a:latin typeface="DM Sans"/>
                <a:ea typeface="DM Sans"/>
                <a:cs typeface="DM Sans"/>
                <a:sym typeface="DM Sans"/>
              </a:rPr>
              <a:t>En Frontend se suele utilizar sin clases, sólo con funciones.</a:t>
            </a:r>
            <a:endParaRPr sz="1933" dirty="0">
              <a:latin typeface="DM Sans"/>
              <a:ea typeface="DM Sans"/>
              <a:cs typeface="DM Sans"/>
              <a:sym typeface="DM Sans"/>
            </a:endParaRPr>
          </a:p>
        </p:txBody>
      </p:sp>
      <p:sp>
        <p:nvSpPr>
          <p:cNvPr id="512" name="Google Shape;512;p113"/>
          <p:cNvSpPr txBox="1"/>
          <p:nvPr/>
        </p:nvSpPr>
        <p:spPr>
          <a:xfrm>
            <a:off x="6065167" y="3058567"/>
            <a:ext cx="5606000" cy="2328354"/>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Un DTO se puede utilizar para moldear un objeto antes de enviarlo al DAO, o bien se puede utilizar al modo inverso, para moldear un objeto antes de enviarlo al cliente.</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No es necesario implementarlo en ambos lados, salvo que sea sumamente necesario.</a:t>
            </a:r>
            <a:endParaRPr sz="1933">
              <a:latin typeface="DM Sans"/>
              <a:ea typeface="DM Sans"/>
              <a:cs typeface="DM Sans"/>
              <a:sym typeface="DM Sans"/>
            </a:endParaRPr>
          </a:p>
        </p:txBody>
      </p:sp>
    </p:spTree>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114"/>
          <p:cNvPicPr preferRelativeResize="0"/>
          <p:nvPr/>
        </p:nvPicPr>
        <p:blipFill>
          <a:blip r:embed="rId3">
            <a:alphaModFix/>
          </a:blip>
          <a:stretch>
            <a:fillRect/>
          </a:stretch>
        </p:blipFill>
        <p:spPr>
          <a:xfrm>
            <a:off x="387927" y="1354177"/>
            <a:ext cx="11416145" cy="4577874"/>
          </a:xfrm>
          <a:prstGeom prst="rect">
            <a:avLst/>
          </a:prstGeom>
          <a:noFill/>
          <a:ln>
            <a:noFill/>
          </a:ln>
        </p:spPr>
      </p:pic>
      <p:sp>
        <p:nvSpPr>
          <p:cNvPr id="518" name="Google Shape;518;p114"/>
          <p:cNvSpPr txBox="1"/>
          <p:nvPr/>
        </p:nvSpPr>
        <p:spPr>
          <a:xfrm>
            <a:off x="1948400" y="1"/>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Ejemplo: Creando DTO de contacto</a:t>
            </a:r>
            <a:endParaRPr sz="4000" b="1">
              <a:solidFill>
                <a:schemeClr val="lt1"/>
              </a:solidFill>
              <a:latin typeface="DM Sans"/>
              <a:ea typeface="DM Sans"/>
              <a:cs typeface="DM Sans"/>
              <a:sym typeface="DM Sans"/>
            </a:endParaRPr>
          </a:p>
        </p:txBody>
      </p:sp>
    </p:spTree>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15"/>
          <p:cNvSpPr txBox="1"/>
          <p:nvPr/>
        </p:nvSpPr>
        <p:spPr>
          <a:xfrm>
            <a:off x="1948400" y="1"/>
            <a:ext cx="82952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Ejemplo: Utilizando DTO</a:t>
            </a:r>
            <a:endParaRPr sz="4000" b="1">
              <a:solidFill>
                <a:schemeClr val="lt1"/>
              </a:solidFill>
              <a:latin typeface="DM Sans"/>
              <a:ea typeface="DM Sans"/>
              <a:cs typeface="DM Sans"/>
              <a:sym typeface="DM Sans"/>
            </a:endParaRPr>
          </a:p>
        </p:txBody>
      </p:sp>
      <p:pic>
        <p:nvPicPr>
          <p:cNvPr id="524" name="Google Shape;524;p115"/>
          <p:cNvPicPr preferRelativeResize="0"/>
          <p:nvPr/>
        </p:nvPicPr>
        <p:blipFill>
          <a:blip r:embed="rId3">
            <a:alphaModFix/>
          </a:blip>
          <a:stretch>
            <a:fillRect/>
          </a:stretch>
        </p:blipFill>
        <p:spPr>
          <a:xfrm>
            <a:off x="2293585" y="913534"/>
            <a:ext cx="7604817" cy="5651199"/>
          </a:xfrm>
          <a:prstGeom prst="rect">
            <a:avLst/>
          </a:prstGeom>
          <a:noFill/>
          <a:ln>
            <a:noFill/>
          </a:ln>
        </p:spPr>
      </p:pic>
    </p:spTree>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16"/>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Patrón de diseño</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Repository</a:t>
            </a:r>
            <a:endParaRPr sz="5333" b="1">
              <a:solidFill>
                <a:srgbClr val="83AEFB"/>
              </a:solidFill>
              <a:latin typeface="DM Sans"/>
              <a:ea typeface="DM Sans"/>
              <a:cs typeface="DM Sans"/>
              <a:sym typeface="DM Sans"/>
            </a:endParaRPr>
          </a:p>
        </p:txBody>
      </p:sp>
    </p:spTree>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17"/>
          <p:cNvSpPr/>
          <p:nvPr/>
        </p:nvSpPr>
        <p:spPr>
          <a:xfrm>
            <a:off x="520767" y="1817167"/>
            <a:ext cx="11150400" cy="4325015"/>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r>
              <a:rPr lang="es-MX" sz="1867" dirty="0">
                <a:solidFill>
                  <a:srgbClr val="000000"/>
                </a:solidFill>
                <a:latin typeface="Arial"/>
                <a:ea typeface="Arial"/>
                <a:cs typeface="Arial"/>
                <a:sym typeface="Arial"/>
              </a:rPr>
              <a:t>                        </a:t>
            </a:r>
            <a:endParaRPr sz="1867" dirty="0">
              <a:solidFill>
                <a:srgbClr val="000000"/>
              </a:solidFill>
              <a:latin typeface="Arial"/>
              <a:ea typeface="Arial"/>
              <a:cs typeface="Arial"/>
              <a:sym typeface="Arial"/>
            </a:endParaRPr>
          </a:p>
        </p:txBody>
      </p:sp>
      <p:sp>
        <p:nvSpPr>
          <p:cNvPr id="535" name="Google Shape;535;p117"/>
          <p:cNvSpPr txBox="1"/>
          <p:nvPr/>
        </p:nvSpPr>
        <p:spPr>
          <a:xfrm>
            <a:off x="1948400" y="277967"/>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Repository: Planteamiento</a:t>
            </a:r>
            <a:endParaRPr sz="4667" b="1">
              <a:solidFill>
                <a:schemeClr val="lt1"/>
              </a:solidFill>
              <a:latin typeface="DM Sans"/>
              <a:ea typeface="DM Sans"/>
              <a:cs typeface="DM Sans"/>
              <a:sym typeface="DM Sans"/>
            </a:endParaRPr>
          </a:p>
        </p:txBody>
      </p:sp>
      <p:sp>
        <p:nvSpPr>
          <p:cNvPr id="536" name="Google Shape;536;p117"/>
          <p:cNvSpPr txBox="1"/>
          <p:nvPr/>
        </p:nvSpPr>
        <p:spPr>
          <a:xfrm>
            <a:off x="726800" y="3058567"/>
            <a:ext cx="5369200" cy="2030900"/>
          </a:xfrm>
          <a:prstGeom prst="rect">
            <a:avLst/>
          </a:prstGeom>
          <a:noFill/>
          <a:ln>
            <a:noFill/>
          </a:ln>
        </p:spPr>
        <p:txBody>
          <a:bodyPr spcFirstLastPara="1" wrap="square" lIns="121900" tIns="121900" rIns="121900" bIns="121900" anchor="t" anchorCtr="0">
            <a:spAutoFit/>
          </a:bodyPr>
          <a:lstStyle/>
          <a:p>
            <a:r>
              <a:rPr lang="es" sz="1933" dirty="0">
                <a:solidFill>
                  <a:schemeClr val="dk1"/>
                </a:solidFill>
                <a:latin typeface="DM Sans"/>
                <a:ea typeface="DM Sans"/>
                <a:cs typeface="DM Sans"/>
                <a:sym typeface="DM Sans"/>
              </a:rPr>
              <a:t>El patrón repository es sumamente útil para poder desacoplar aún más la lógica del DAO y del negocio, contando con una capa de “servicios” el cual se encargará de ejecutar la instrucción para obtener la información del DAO.</a:t>
            </a:r>
            <a:endParaRPr sz="1933" dirty="0">
              <a:latin typeface="DM Sans"/>
              <a:ea typeface="DM Sans"/>
              <a:cs typeface="DM Sans"/>
              <a:sym typeface="DM Sans"/>
            </a:endParaRPr>
          </a:p>
        </p:txBody>
      </p:sp>
      <p:sp>
        <p:nvSpPr>
          <p:cNvPr id="537" name="Google Shape;537;p117"/>
          <p:cNvSpPr txBox="1"/>
          <p:nvPr/>
        </p:nvSpPr>
        <p:spPr>
          <a:xfrm>
            <a:off x="6065167" y="3058567"/>
            <a:ext cx="5606000" cy="2328354"/>
          </a:xfrm>
          <a:prstGeom prst="rect">
            <a:avLst/>
          </a:prstGeom>
          <a:noFill/>
          <a:ln>
            <a:noFill/>
          </a:ln>
        </p:spPr>
        <p:txBody>
          <a:bodyPr spcFirstLastPara="1" wrap="square" lIns="121900" tIns="121900" rIns="121900" bIns="121900" anchor="t" anchorCtr="0">
            <a:spAutoFit/>
          </a:bodyPr>
          <a:lstStyle/>
          <a:p>
            <a:r>
              <a:rPr lang="es" sz="1933" dirty="0">
                <a:latin typeface="DM Sans"/>
                <a:ea typeface="DM Sans"/>
                <a:cs typeface="DM Sans"/>
                <a:sym typeface="DM Sans"/>
              </a:rPr>
              <a:t>La idea de la capa de servicios es añadir un nivel extra de abstracción para dejar cada vez más limpio y entendible el negocio. </a:t>
            </a:r>
            <a:endParaRPr sz="1933" dirty="0">
              <a:latin typeface="DM Sans"/>
              <a:ea typeface="DM Sans"/>
              <a:cs typeface="DM Sans"/>
              <a:sym typeface="DM Sans"/>
            </a:endParaRPr>
          </a:p>
          <a:p>
            <a:r>
              <a:rPr lang="es-MX" sz="1933" dirty="0">
                <a:latin typeface="DM Sans"/>
                <a:ea typeface="DM Sans"/>
                <a:cs typeface="DM Sans"/>
                <a:sym typeface="DM Sans"/>
              </a:rPr>
              <a:t>                                                                                             </a:t>
            </a:r>
            <a:endParaRPr sz="1933" dirty="0">
              <a:latin typeface="DM Sans"/>
              <a:ea typeface="DM Sans"/>
              <a:cs typeface="DM Sans"/>
              <a:sym typeface="DM Sans"/>
            </a:endParaRPr>
          </a:p>
          <a:p>
            <a:r>
              <a:rPr lang="es" sz="1933" dirty="0">
                <a:latin typeface="DM Sans"/>
                <a:ea typeface="DM Sans"/>
                <a:cs typeface="DM Sans"/>
                <a:sym typeface="DM Sans"/>
              </a:rPr>
              <a:t>Podemos colocar los DTOs en un servicio, para que el DAO y el negocio nunca sepan del parseo que se está realizando</a:t>
            </a:r>
            <a:endParaRPr sz="1933" dirty="0">
              <a:latin typeface="DM Sans"/>
              <a:ea typeface="DM Sans"/>
              <a:cs typeface="DM Sans"/>
              <a:sym typeface="DM Sans"/>
            </a:endParaRPr>
          </a:p>
        </p:txBody>
      </p:sp>
    </p:spTree>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18"/>
          <p:cNvSpPr txBox="1"/>
          <p:nvPr/>
        </p:nvSpPr>
        <p:spPr>
          <a:xfrm>
            <a:off x="1948400" y="2396167"/>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Creación de capa de servicios  o repositorios</a:t>
            </a:r>
            <a:endParaRPr sz="5333" b="1">
              <a:solidFill>
                <a:schemeClr val="dk1"/>
              </a:solidFill>
              <a:latin typeface="DM Sans"/>
              <a:ea typeface="DM Sans"/>
              <a:cs typeface="DM Sans"/>
              <a:sym typeface="DM Sans"/>
            </a:endParaRPr>
          </a:p>
        </p:txBody>
      </p:sp>
    </p:spTree>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19"/>
          <p:cNvSpPr txBox="1"/>
          <p:nvPr/>
        </p:nvSpPr>
        <p:spPr>
          <a:xfrm>
            <a:off x="1948400" y="1"/>
            <a:ext cx="82952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Repository para contactos</a:t>
            </a:r>
            <a:endParaRPr sz="4000" b="1">
              <a:solidFill>
                <a:schemeClr val="lt1"/>
              </a:solidFill>
              <a:latin typeface="DM Sans"/>
              <a:ea typeface="DM Sans"/>
              <a:cs typeface="DM Sans"/>
              <a:sym typeface="DM Sans"/>
            </a:endParaRPr>
          </a:p>
        </p:txBody>
      </p:sp>
      <p:pic>
        <p:nvPicPr>
          <p:cNvPr id="548" name="Google Shape;548;p119"/>
          <p:cNvPicPr preferRelativeResize="0"/>
          <p:nvPr/>
        </p:nvPicPr>
        <p:blipFill>
          <a:blip r:embed="rId3">
            <a:alphaModFix/>
          </a:blip>
          <a:stretch>
            <a:fillRect/>
          </a:stretch>
        </p:blipFill>
        <p:spPr>
          <a:xfrm>
            <a:off x="1425301" y="1018601"/>
            <a:ext cx="9341415" cy="565119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grpSp>
        <p:nvGrpSpPr>
          <p:cNvPr id="864" name="Google Shape;864;p200"/>
          <p:cNvGrpSpPr/>
          <p:nvPr/>
        </p:nvGrpSpPr>
        <p:grpSpPr>
          <a:xfrm>
            <a:off x="609794" y="624263"/>
            <a:ext cx="574765" cy="574765"/>
            <a:chOff x="3137108" y="2467173"/>
            <a:chExt cx="738900" cy="738900"/>
          </a:xfrm>
        </p:grpSpPr>
        <p:sp>
          <p:nvSpPr>
            <p:cNvPr id="865" name="Google Shape;865;p200"/>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866" name="Google Shape;866;p20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67" name="Google Shape;867;p200"/>
          <p:cNvSpPr txBox="1"/>
          <p:nvPr/>
        </p:nvSpPr>
        <p:spPr>
          <a:xfrm>
            <a:off x="678533" y="3087034"/>
            <a:ext cx="6049200" cy="3328563"/>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Consigna</a:t>
            </a:r>
            <a:endParaRPr b="1">
              <a:latin typeface="DM Sans"/>
              <a:ea typeface="DM Sans"/>
              <a:cs typeface="DM Sans"/>
              <a:sym typeface="DM Sans"/>
            </a:endParaRPr>
          </a:p>
          <a:p>
            <a:pPr>
              <a:lnSpc>
                <a:spcPct val="30000"/>
              </a:lnSpc>
            </a:pPr>
            <a:endParaRPr b="1">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Realizar una clase “ProductManager” que gestione un conjunto de productos.</a:t>
            </a:r>
            <a:endParaRPr>
              <a:solidFill>
                <a:srgbClr val="999999"/>
              </a:solidFill>
              <a:latin typeface="DM Sans"/>
              <a:ea typeface="DM Sans"/>
              <a:cs typeface="DM Sans"/>
              <a:sym typeface="DM Sans"/>
            </a:endParaRPr>
          </a:p>
          <a:p>
            <a:pPr>
              <a:spcBef>
                <a:spcPts val="1067"/>
              </a:spcBef>
            </a:pPr>
            <a:r>
              <a:rPr lang="es" b="1">
                <a:solidFill>
                  <a:schemeClr val="dk1"/>
                </a:solidFill>
                <a:latin typeface="DM Sans"/>
                <a:ea typeface="DM Sans"/>
                <a:cs typeface="DM Sans"/>
                <a:sym typeface="DM Sans"/>
              </a:rPr>
              <a:t>Te acercamos esta ayuda 👉</a:t>
            </a:r>
            <a:endParaRPr>
              <a:solidFill>
                <a:srgbClr val="999999"/>
              </a:solidFill>
              <a:latin typeface="DM Sans"/>
              <a:ea typeface="DM Sans"/>
              <a:cs typeface="DM Sans"/>
              <a:sym typeface="DM Sans"/>
            </a:endParaRPr>
          </a:p>
          <a:p>
            <a:pPr>
              <a:spcBef>
                <a:spcPts val="1067"/>
              </a:spcBef>
            </a:pPr>
            <a:r>
              <a:rPr lang="es" u="sng">
                <a:solidFill>
                  <a:schemeClr val="hlink"/>
                </a:solidFill>
                <a:latin typeface="DM Sans"/>
                <a:ea typeface="DM Sans"/>
                <a:cs typeface="DM Sans"/>
                <a:sym typeface="DM Sans"/>
                <a:hlinkClick r:id="rId4"/>
              </a:rPr>
              <a:t>Hands on lab sobre creación de clases</a:t>
            </a:r>
            <a:r>
              <a:rPr lang="es">
                <a:solidFill>
                  <a:srgbClr val="999999"/>
                </a:solidFill>
                <a:latin typeface="DM Sans"/>
                <a:ea typeface="DM Sans"/>
                <a:cs typeface="DM Sans"/>
                <a:sym typeface="DM Sans"/>
              </a:rPr>
              <a:t> (clase 1)</a:t>
            </a:r>
            <a:endParaRPr>
              <a:solidFill>
                <a:srgbClr val="999999"/>
              </a:solidFill>
              <a:latin typeface="DM Sans"/>
              <a:ea typeface="DM Sans"/>
              <a:cs typeface="DM Sans"/>
              <a:sym typeface="DM Sans"/>
            </a:endParaRPr>
          </a:p>
          <a:p>
            <a:pPr>
              <a:spcBef>
                <a:spcPts val="1067"/>
              </a:spcBef>
            </a:pPr>
            <a:endParaRPr>
              <a:latin typeface="DM Sans"/>
              <a:ea typeface="DM Sans"/>
              <a:cs typeface="DM Sans"/>
              <a:sym typeface="DM Sans"/>
            </a:endParaRPr>
          </a:p>
          <a:p>
            <a:r>
              <a:rPr lang="es" b="1">
                <a:latin typeface="DM Sans"/>
                <a:ea typeface="DM Sans"/>
                <a:cs typeface="DM Sans"/>
                <a:sym typeface="DM Sans"/>
              </a:rPr>
              <a:t>Aspectos a incluir</a:t>
            </a:r>
            <a:endParaRPr b="1">
              <a:latin typeface="DM Sans"/>
              <a:ea typeface="DM Sans"/>
              <a:cs typeface="DM Sans"/>
              <a:sym typeface="DM Sans"/>
            </a:endParaRPr>
          </a:p>
          <a:p>
            <a:pPr>
              <a:lnSpc>
                <a:spcPct val="30000"/>
              </a:lnSpc>
            </a:pPr>
            <a:endParaRPr b="1">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Debe crearse desde su constructor con el elemento products, el cual será un arreglo vacío.</a:t>
            </a:r>
            <a:endParaRPr>
              <a:solidFill>
                <a:srgbClr val="999999"/>
              </a:solidFill>
              <a:latin typeface="DM Sans"/>
              <a:ea typeface="DM Sans"/>
              <a:cs typeface="DM Sans"/>
              <a:sym typeface="DM Sans"/>
            </a:endParaRPr>
          </a:p>
        </p:txBody>
      </p:sp>
      <p:sp>
        <p:nvSpPr>
          <p:cNvPr id="868" name="Google Shape;868;p200"/>
          <p:cNvSpPr txBox="1"/>
          <p:nvPr/>
        </p:nvSpPr>
        <p:spPr>
          <a:xfrm>
            <a:off x="690700" y="1321434"/>
            <a:ext cx="107156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5333" b="1">
                <a:solidFill>
                  <a:schemeClr val="dk1"/>
                </a:solidFill>
                <a:latin typeface="DM Sans"/>
                <a:ea typeface="DM Sans"/>
                <a:cs typeface="DM Sans"/>
                <a:sym typeface="DM Sans"/>
              </a:rPr>
              <a:t>Clases con ECMAScript y ECMAScript avanzado</a:t>
            </a:r>
            <a:endParaRPr sz="5333" b="1">
              <a:solidFill>
                <a:schemeClr val="dk1"/>
              </a:solidFill>
              <a:latin typeface="DM Sans"/>
              <a:ea typeface="DM Sans"/>
              <a:cs typeface="DM Sans"/>
              <a:sym typeface="DM Sans"/>
            </a:endParaRPr>
          </a:p>
        </p:txBody>
      </p:sp>
      <p:pic>
        <p:nvPicPr>
          <p:cNvPr id="869" name="Google Shape;869;p200"/>
          <p:cNvPicPr preferRelativeResize="0"/>
          <p:nvPr/>
        </p:nvPicPr>
        <p:blipFill>
          <a:blip r:embed="rId5">
            <a:alphaModFix/>
          </a:blip>
          <a:stretch>
            <a:fillRect/>
          </a:stretch>
        </p:blipFill>
        <p:spPr>
          <a:xfrm>
            <a:off x="10415218" y="6256367"/>
            <a:ext cx="1534333" cy="356767"/>
          </a:xfrm>
          <a:prstGeom prst="rect">
            <a:avLst/>
          </a:prstGeom>
          <a:noFill/>
          <a:ln>
            <a:noFill/>
          </a:ln>
        </p:spPr>
      </p:pic>
      <p:sp>
        <p:nvSpPr>
          <p:cNvPr id="870" name="Google Shape;870;p200"/>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DESAFÍO ENTREGABLE</a:t>
            </a:r>
            <a:endParaRPr sz="2400">
              <a:latin typeface="DM Sans"/>
              <a:ea typeface="DM Sans"/>
              <a:cs typeface="DM Sans"/>
              <a:sym typeface="DM Sans"/>
            </a:endParaRPr>
          </a:p>
        </p:txBody>
      </p:sp>
      <p:sp>
        <p:nvSpPr>
          <p:cNvPr id="871" name="Google Shape;871;p200"/>
          <p:cNvSpPr txBox="1"/>
          <p:nvPr/>
        </p:nvSpPr>
        <p:spPr>
          <a:xfrm>
            <a:off x="6494733" y="3087033"/>
            <a:ext cx="5112800" cy="3016170"/>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rgbClr val="999999"/>
                </a:solidFill>
                <a:latin typeface="DM Sans"/>
                <a:ea typeface="DM Sans"/>
                <a:cs typeface="DM Sans"/>
                <a:sym typeface="DM Sans"/>
              </a:rPr>
              <a:t>Cada producto que gestione debe contar con las propiedades:</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title (nombre del producto)</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description (descripción del producto)</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price (precio)</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thumbnail (ruta de imagen)</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code (código identificador)</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stock (número de piezas disponibles)</a:t>
            </a:r>
            <a:endParaRPr>
              <a:solidFill>
                <a:srgbClr val="999999"/>
              </a:solidFill>
              <a:latin typeface="DM Sans"/>
              <a:ea typeface="DM Sans"/>
              <a:cs typeface="DM Sans"/>
              <a:sym typeface="DM Sans"/>
            </a:endParaRPr>
          </a:p>
        </p:txBody>
      </p:sp>
      <p:sp>
        <p:nvSpPr>
          <p:cNvPr id="872" name="Google Shape;872;p200"/>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20"/>
          <p:cNvSpPr txBox="1"/>
          <p:nvPr/>
        </p:nvSpPr>
        <p:spPr>
          <a:xfrm>
            <a:off x="1948400" y="1"/>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index para instanciar repositorios</a:t>
            </a:r>
            <a:endParaRPr sz="4000" b="1">
              <a:solidFill>
                <a:schemeClr val="lt1"/>
              </a:solidFill>
              <a:latin typeface="DM Sans"/>
              <a:ea typeface="DM Sans"/>
              <a:cs typeface="DM Sans"/>
              <a:sym typeface="DM Sans"/>
            </a:endParaRPr>
          </a:p>
        </p:txBody>
      </p:sp>
      <p:pic>
        <p:nvPicPr>
          <p:cNvPr id="554" name="Google Shape;554;p120"/>
          <p:cNvPicPr preferRelativeResize="0"/>
          <p:nvPr/>
        </p:nvPicPr>
        <p:blipFill>
          <a:blip r:embed="rId3">
            <a:alphaModFix/>
          </a:blip>
          <a:stretch>
            <a:fillRect/>
          </a:stretch>
        </p:blipFill>
        <p:spPr>
          <a:xfrm>
            <a:off x="203201" y="1528834"/>
            <a:ext cx="11785601" cy="5170049"/>
          </a:xfrm>
          <a:prstGeom prst="rect">
            <a:avLst/>
          </a:prstGeom>
          <a:noFill/>
          <a:ln>
            <a:noFill/>
          </a:ln>
        </p:spPr>
      </p:pic>
    </p:spTree>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21"/>
          <p:cNvSpPr txBox="1"/>
          <p:nvPr/>
        </p:nvSpPr>
        <p:spPr>
          <a:xfrm>
            <a:off x="1948400" y="1"/>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Usando repositorio como un servicio</a:t>
            </a:r>
            <a:endParaRPr sz="4000" b="1">
              <a:solidFill>
                <a:schemeClr val="lt1"/>
              </a:solidFill>
              <a:latin typeface="DM Sans"/>
              <a:ea typeface="DM Sans"/>
              <a:cs typeface="DM Sans"/>
              <a:sym typeface="DM Sans"/>
            </a:endParaRPr>
          </a:p>
        </p:txBody>
      </p:sp>
      <p:pic>
        <p:nvPicPr>
          <p:cNvPr id="560" name="Google Shape;560;p121"/>
          <p:cNvPicPr preferRelativeResize="0"/>
          <p:nvPr/>
        </p:nvPicPr>
        <p:blipFill>
          <a:blip r:embed="rId3">
            <a:alphaModFix/>
          </a:blip>
          <a:stretch>
            <a:fillRect/>
          </a:stretch>
        </p:blipFill>
        <p:spPr>
          <a:xfrm>
            <a:off x="1604267" y="1452534"/>
            <a:ext cx="8983461" cy="5097199"/>
          </a:xfrm>
          <a:prstGeom prst="rect">
            <a:avLst/>
          </a:prstGeom>
          <a:noFill/>
          <a:ln>
            <a:noFill/>
          </a:ln>
        </p:spPr>
      </p:pic>
    </p:spTree>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122"/>
          <p:cNvGrpSpPr/>
          <p:nvPr/>
        </p:nvGrpSpPr>
        <p:grpSpPr>
          <a:xfrm>
            <a:off x="5603408" y="1325564"/>
            <a:ext cx="985200" cy="985200"/>
            <a:chOff x="974706" y="2467173"/>
            <a:chExt cx="738900" cy="738900"/>
          </a:xfrm>
        </p:grpSpPr>
        <p:sp>
          <p:nvSpPr>
            <p:cNvPr id="566" name="Google Shape;566;p122"/>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67" name="Google Shape;567;p12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8" name="Google Shape;568;p122"/>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Implementación de Repository</a:t>
            </a:r>
            <a:endParaRPr sz="5333" b="1">
              <a:solidFill>
                <a:schemeClr val="dk1"/>
              </a:solidFill>
              <a:highlight>
                <a:srgbClr val="EAFF6A"/>
              </a:highlight>
              <a:latin typeface="DM Sans"/>
              <a:ea typeface="DM Sans"/>
              <a:cs typeface="DM Sans"/>
              <a:sym typeface="DM Sans"/>
            </a:endParaRPr>
          </a:p>
        </p:txBody>
      </p:sp>
      <p:sp>
        <p:nvSpPr>
          <p:cNvPr id="569" name="Google Shape;569;p122"/>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20 min</a:t>
            </a:r>
            <a:endParaRPr sz="2667" b="1">
              <a:solidFill>
                <a:srgbClr val="83AEFB"/>
              </a:solidFill>
              <a:latin typeface="DM Sans"/>
              <a:ea typeface="DM Sans"/>
              <a:cs typeface="DM Sans"/>
              <a:sym typeface="DM Sans"/>
            </a:endParaRPr>
          </a:p>
        </p:txBody>
      </p:sp>
    </p:spTree>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grpSp>
        <p:nvGrpSpPr>
          <p:cNvPr id="574" name="Google Shape;574;p123"/>
          <p:cNvGrpSpPr/>
          <p:nvPr/>
        </p:nvGrpSpPr>
        <p:grpSpPr>
          <a:xfrm>
            <a:off x="609796" y="624398"/>
            <a:ext cx="574765" cy="574765"/>
            <a:chOff x="974706" y="2467173"/>
            <a:chExt cx="738900" cy="738900"/>
          </a:xfrm>
        </p:grpSpPr>
        <p:sp>
          <p:nvSpPr>
            <p:cNvPr id="575" name="Google Shape;575;p123"/>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76" name="Google Shape;576;p12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77" name="Google Shape;577;p123"/>
          <p:cNvSpPr txBox="1"/>
          <p:nvPr/>
        </p:nvSpPr>
        <p:spPr>
          <a:xfrm>
            <a:off x="668600" y="1442334"/>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Implementación de Repository</a:t>
            </a:r>
            <a:endParaRPr sz="5333" b="1">
              <a:solidFill>
                <a:schemeClr val="dk1"/>
              </a:solidFill>
              <a:latin typeface="DM Sans"/>
              <a:ea typeface="DM Sans"/>
              <a:cs typeface="DM Sans"/>
              <a:sym typeface="DM Sans"/>
            </a:endParaRPr>
          </a:p>
        </p:txBody>
      </p:sp>
      <p:pic>
        <p:nvPicPr>
          <p:cNvPr id="578" name="Google Shape;578;p123"/>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79" name="Google Shape;579;p123"/>
          <p:cNvSpPr txBox="1"/>
          <p:nvPr/>
        </p:nvSpPr>
        <p:spPr>
          <a:xfrm>
            <a:off x="732700" y="3614601"/>
            <a:ext cx="96220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Basado en la implementación del repository de Contactos</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marL="609585" indent="-419090">
              <a:buClr>
                <a:srgbClr val="000000"/>
              </a:buClr>
              <a:buSzPts val="1350"/>
              <a:buFont typeface="DM Sans"/>
              <a:buChar char="●"/>
            </a:pPr>
            <a:r>
              <a:rPr lang="es">
                <a:latin typeface="DM Sans"/>
                <a:ea typeface="DM Sans"/>
                <a:cs typeface="DM Sans"/>
                <a:sym typeface="DM Sans"/>
              </a:rPr>
              <a:t>Crear un DAO para productos (que sólo implemente el get, puede ser en memoria o en MongoDB.)</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Crear un Repositorio producto (que sólo implemente el get)</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Conectar el Repositorio al DAO en el archivo index de services.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Crear un Router productos (que importe el Repositorio)</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Corroborar que al mandar a llamar al router, devuelva un arreglo vacío (indicando que sí se pudo acceder a la persistencia).</a:t>
            </a:r>
            <a:endParaRPr>
              <a:latin typeface="DM Sans"/>
              <a:ea typeface="DM Sans"/>
              <a:cs typeface="DM Sans"/>
              <a:sym typeface="DM Sans"/>
            </a:endParaRPr>
          </a:p>
        </p:txBody>
      </p:sp>
      <p:sp>
        <p:nvSpPr>
          <p:cNvPr id="580" name="Google Shape;580;p123"/>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28</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960033" y="2467267"/>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Arquictectura del servidor: Persistencia</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84" y="18208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29</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890667" y="2313267"/>
            <a:ext cx="2571600" cy="147728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Desarrollo de un servidor web completo, basado en capas.</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5061568" y="3642800"/>
            <a:ext cx="2310000" cy="1969730"/>
          </a:xfrm>
          <a:prstGeom prst="rect">
            <a:avLst/>
          </a:prstGeom>
          <a:noFill/>
          <a:ln>
            <a:noFill/>
          </a:ln>
        </p:spPr>
        <p:txBody>
          <a:bodyPr spcFirstLastPara="1" wrap="square" lIns="121900" tIns="121900" rIns="121900" bIns="121900" anchor="t" anchorCtr="0">
            <a:spAutoFit/>
          </a:bodyPr>
          <a:lstStyle/>
          <a:p>
            <a:endParaRPr sz="1400" dirty="0">
              <a:solidFill>
                <a:schemeClr val="lt1"/>
              </a:solidFill>
              <a:latin typeface="DM Sans"/>
              <a:ea typeface="DM Sans"/>
              <a:cs typeface="DM Sans"/>
              <a:sym typeface="DM Sans"/>
            </a:endParaRPr>
          </a:p>
          <a:p>
            <a:pPr marL="609585" indent="-406390">
              <a:buClr>
                <a:schemeClr val="lt1"/>
              </a:buClr>
              <a:buSzPts val="1200"/>
              <a:buFont typeface="DM Sans"/>
              <a:buChar char="✓"/>
            </a:pPr>
            <a:r>
              <a:rPr lang="es" sz="1400" dirty="0">
                <a:solidFill>
                  <a:schemeClr val="lt1"/>
                </a:solidFill>
                <a:latin typeface="DM Sans"/>
                <a:ea typeface="DM Sans"/>
                <a:cs typeface="DM Sans"/>
                <a:sym typeface="DM Sans"/>
              </a:rPr>
              <a:t>Práctica de desarrollo de aplicación backend completa.</a:t>
            </a:r>
            <a:endParaRPr sz="1400" dirty="0">
              <a:solidFill>
                <a:schemeClr val="lt1"/>
              </a:solidFill>
              <a:latin typeface="DM Sans"/>
              <a:ea typeface="DM Sans"/>
              <a:cs typeface="DM Sans"/>
              <a:sym typeface="DM Sans"/>
            </a:endParaRPr>
          </a:p>
          <a:p>
            <a:pPr marL="609585" indent="-406390">
              <a:buClr>
                <a:schemeClr val="lt1"/>
              </a:buClr>
              <a:buSzPts val="1200"/>
              <a:buFont typeface="DM Sans"/>
              <a:buChar char="✓"/>
            </a:pPr>
            <a:r>
              <a:rPr lang="es" sz="1400" dirty="0">
                <a:solidFill>
                  <a:schemeClr val="lt1"/>
                </a:solidFill>
                <a:latin typeface="DM Sans"/>
                <a:ea typeface="DM Sans"/>
                <a:cs typeface="DM Sans"/>
                <a:sym typeface="DM Sans"/>
              </a:rPr>
              <a:t>Conexión front-back</a:t>
            </a:r>
            <a:endParaRPr sz="1400" dirty="0">
              <a:solidFill>
                <a:schemeClr val="lt1"/>
              </a:solidFill>
              <a:latin typeface="DM Sans"/>
              <a:ea typeface="DM Sans"/>
              <a:cs typeface="DM Sans"/>
              <a:sym typeface="DM Sans"/>
            </a:endParaRPr>
          </a:p>
        </p:txBody>
      </p:sp>
      <p:sp>
        <p:nvSpPr>
          <p:cNvPr id="295" name="Google Shape;295;p84"/>
          <p:cNvSpPr txBox="1"/>
          <p:nvPr/>
        </p:nvSpPr>
        <p:spPr>
          <a:xfrm>
            <a:off x="1849567" y="3642801"/>
            <a:ext cx="2571600" cy="492402"/>
          </a:xfrm>
          <a:prstGeom prst="rect">
            <a:avLst/>
          </a:prstGeom>
          <a:noFill/>
          <a:ln>
            <a:noFill/>
          </a:ln>
        </p:spPr>
        <p:txBody>
          <a:bodyPr spcFirstLastPara="1" wrap="square" lIns="121900" tIns="121900" rIns="121900" bIns="121900" anchor="t" anchorCtr="0">
            <a:spAutoFit/>
          </a:bodyPr>
          <a:lstStyle/>
          <a:p>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30</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4"/>
          <p:cNvSpPr txBox="1"/>
          <p:nvPr/>
        </p:nvSpPr>
        <p:spPr>
          <a:xfrm>
            <a:off x="7938284" y="26084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Mailing</a:t>
            </a:r>
            <a:endParaRPr sz="2000" b="1">
              <a:solidFill>
                <a:srgbClr val="999999"/>
              </a:solidFill>
              <a:latin typeface="DM Sans"/>
              <a:ea typeface="DM Sans"/>
              <a:cs typeface="DM Sans"/>
              <a:sym typeface="DM Sans"/>
            </a:endParaRPr>
          </a:p>
        </p:txBody>
      </p:sp>
      <p:cxnSp>
        <p:nvCxnSpPr>
          <p:cNvPr id="300" name="Google Shape;300;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Tree>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85"/>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6" name="Google Shape;306;p85"/>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07" name="Google Shape;307;p85"/>
          <p:cNvSpPr txBox="1"/>
          <p:nvPr/>
        </p:nvSpPr>
        <p:spPr>
          <a:xfrm>
            <a:off x="3368100" y="2158167"/>
            <a:ext cx="5932400" cy="615513"/>
          </a:xfrm>
          <a:prstGeom prst="rect">
            <a:avLst/>
          </a:prstGeom>
          <a:noFill/>
          <a:ln>
            <a:noFill/>
          </a:ln>
        </p:spPr>
        <p:txBody>
          <a:bodyPr spcFirstLastPara="1" wrap="square" lIns="121900" tIns="121900" rIns="121900" bIns="121900" anchor="t" anchorCtr="0">
            <a:spAutoFit/>
          </a:bodyPr>
          <a:lstStyle/>
          <a:p>
            <a:endParaRPr sz="2400">
              <a:solidFill>
                <a:schemeClr val="lt1"/>
              </a:solidFill>
              <a:latin typeface="DM Sans"/>
              <a:ea typeface="DM Sans"/>
              <a:cs typeface="DM Sans"/>
              <a:sym typeface="DM Sans"/>
            </a:endParaRPr>
          </a:p>
        </p:txBody>
      </p:sp>
      <p:cxnSp>
        <p:nvCxnSpPr>
          <p:cNvPr id="308" name="Google Shape;308;p85"/>
          <p:cNvCxnSpPr>
            <a:stCxn id="306" idx="2"/>
          </p:cNvCxnSpPr>
          <p:nvPr/>
        </p:nvCxnSpPr>
        <p:spPr>
          <a:xfrm rot="-5400000" flipH="1">
            <a:off x="2372100" y="3212483"/>
            <a:ext cx="1315600" cy="32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09" name="Google Shape;309;p85"/>
          <p:cNvSpPr txBox="1"/>
          <p:nvPr/>
        </p:nvSpPr>
        <p:spPr>
          <a:xfrm>
            <a:off x="3365367" y="4136801"/>
            <a:ext cx="4784800" cy="1723508"/>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Se desarrollará un frontend que conecte con nuestro backend y se profundizará sobre su interacción. </a:t>
            </a:r>
            <a:endParaRPr sz="2400">
              <a:solidFill>
                <a:schemeClr val="lt1"/>
              </a:solidFill>
              <a:latin typeface="DM Sans"/>
              <a:ea typeface="DM Sans"/>
              <a:cs typeface="DM Sans"/>
              <a:sym typeface="DM Sans"/>
            </a:endParaRPr>
          </a:p>
        </p:txBody>
      </p:sp>
      <p:pic>
        <p:nvPicPr>
          <p:cNvPr id="310" name="Google Shape;310;p85"/>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311" name="Google Shape;311;p85"/>
          <p:cNvSpPr txBox="1"/>
          <p:nvPr/>
        </p:nvSpPr>
        <p:spPr>
          <a:xfrm>
            <a:off x="3368084" y="2064734"/>
            <a:ext cx="5932400" cy="1723508"/>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Se repasará de manera práctica el concepto de la arquitectura de software, realizando una aplicación con los elementos esenciales.</a:t>
            </a:r>
            <a:endParaRPr sz="2400">
              <a:solidFill>
                <a:schemeClr val="lt1"/>
              </a:solidFill>
              <a:latin typeface="DM Sans"/>
              <a:ea typeface="DM Sans"/>
              <a:cs typeface="DM Sans"/>
              <a:sym typeface="DM Sans"/>
            </a:endParaRPr>
          </a:p>
        </p:txBody>
      </p:sp>
      <p:cxnSp>
        <p:nvCxnSpPr>
          <p:cNvPr id="312" name="Google Shape;312;p85"/>
          <p:cNvCxnSpPr>
            <a:stCxn id="313" idx="2"/>
          </p:cNvCxnSpPr>
          <p:nvPr/>
        </p:nvCxnSpPr>
        <p:spPr>
          <a:xfrm rot="5400000">
            <a:off x="2711700" y="40266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86"/>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319" name="Google Shape;319;p86"/>
          <p:cNvSpPr txBox="1"/>
          <p:nvPr/>
        </p:nvSpPr>
        <p:spPr>
          <a:xfrm>
            <a:off x="631133" y="1964934"/>
            <a:ext cx="11130000" cy="418514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repasaremos </a:t>
            </a:r>
            <a:r>
              <a:rPr lang="es" sz="2933">
                <a:solidFill>
                  <a:srgbClr val="B7B7B7"/>
                </a:solidFill>
                <a:latin typeface="DM Sans"/>
                <a:ea typeface="DM Sans"/>
                <a:cs typeface="DM Sans"/>
                <a:sym typeface="DM Sans"/>
              </a:rPr>
              <a:t>algunos de los conceptos vistos en clase con una aplicación</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133">
                <a:solidFill>
                  <a:srgbClr val="B7B7B7"/>
                </a:solidFill>
                <a:latin typeface="DM Sans"/>
                <a:ea typeface="DM Sans"/>
                <a:cs typeface="DM Sans"/>
                <a:sym typeface="DM Sans"/>
              </a:rPr>
              <a:t>Tiempo estimado: </a:t>
            </a:r>
            <a:r>
              <a:rPr lang="es" sz="2133" b="1">
                <a:solidFill>
                  <a:srgbClr val="83AEFB"/>
                </a:solidFill>
                <a:latin typeface="DM Sans"/>
                <a:ea typeface="DM Sans"/>
                <a:cs typeface="DM Sans"/>
                <a:sym typeface="DM Sans"/>
              </a:rPr>
              <a:t>90 minutos</a:t>
            </a:r>
            <a:endParaRPr sz="2133" b="1">
              <a:solidFill>
                <a:srgbClr val="83AEFB"/>
              </a:solidFill>
              <a:latin typeface="DM Sans"/>
              <a:ea typeface="DM Sans"/>
              <a:cs typeface="DM Sans"/>
              <a:sym typeface="DM Sans"/>
            </a:endParaRPr>
          </a:p>
        </p:txBody>
      </p:sp>
      <p:grpSp>
        <p:nvGrpSpPr>
          <p:cNvPr id="320" name="Google Shape;320;p86"/>
          <p:cNvGrpSpPr/>
          <p:nvPr/>
        </p:nvGrpSpPr>
        <p:grpSpPr>
          <a:xfrm>
            <a:off x="631135" y="826031"/>
            <a:ext cx="985200" cy="985200"/>
            <a:chOff x="473351" y="619523"/>
            <a:chExt cx="738900" cy="738900"/>
          </a:xfrm>
        </p:grpSpPr>
        <p:sp>
          <p:nvSpPr>
            <p:cNvPr id="321" name="Google Shape;321;p8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322" name="Google Shape;322;p8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grpSp>
        <p:nvGrpSpPr>
          <p:cNvPr id="327" name="Google Shape;327;p87"/>
          <p:cNvGrpSpPr/>
          <p:nvPr/>
        </p:nvGrpSpPr>
        <p:grpSpPr>
          <a:xfrm>
            <a:off x="609800" y="624382"/>
            <a:ext cx="574765" cy="574765"/>
            <a:chOff x="473351" y="619523"/>
            <a:chExt cx="738900" cy="738900"/>
          </a:xfrm>
        </p:grpSpPr>
        <p:sp>
          <p:nvSpPr>
            <p:cNvPr id="328" name="Google Shape;328;p87"/>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329" name="Google Shape;329;p8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30" name="Google Shape;330;p87"/>
          <p:cNvSpPr txBox="1"/>
          <p:nvPr/>
        </p:nvSpPr>
        <p:spPr>
          <a:xfrm>
            <a:off x="526400" y="1199167"/>
            <a:ext cx="113656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Coder-eats : food delivery para devs.</a:t>
            </a:r>
            <a:endParaRPr sz="4667" b="1">
              <a:solidFill>
                <a:schemeClr val="dk1"/>
              </a:solidFill>
              <a:latin typeface="DM Sans"/>
              <a:ea typeface="DM Sans"/>
              <a:cs typeface="DM Sans"/>
              <a:sym typeface="DM Sans"/>
            </a:endParaRPr>
          </a:p>
        </p:txBody>
      </p:sp>
      <p:sp>
        <p:nvSpPr>
          <p:cNvPr id="331" name="Google Shape;331;p87"/>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332" name="Google Shape;332;p87"/>
          <p:cNvSpPr txBox="1"/>
          <p:nvPr/>
        </p:nvSpPr>
        <p:spPr>
          <a:xfrm>
            <a:off x="526400" y="2272400"/>
            <a:ext cx="10852400" cy="388871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Se desarrollará un sistema completo con routing, controladores, dao y servicios. Se recomienda realizar el proyecto en 4 etapas.</a:t>
            </a:r>
            <a:endParaRPr b="1">
              <a:latin typeface="DM Sans"/>
              <a:ea typeface="DM Sans"/>
              <a:cs typeface="DM Sans"/>
              <a:sym typeface="DM Sans"/>
            </a:endParaRPr>
          </a:p>
          <a:p>
            <a:endParaRPr b="1">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Etapa de routing y controladores.</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Etapa de dao de mongoDB y conexión</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Etapa de negocio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Etapa de servicios</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Etapa de frontend</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p:txBody>
      </p:sp>
    </p:spTree>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88"/>
          <p:cNvSpPr txBox="1"/>
          <p:nvPr/>
        </p:nvSpPr>
        <p:spPr>
          <a:xfrm>
            <a:off x="376233" y="617401"/>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¡Importante!</a:t>
            </a:r>
            <a:endParaRPr sz="4667" b="1">
              <a:solidFill>
                <a:srgbClr val="EAFF6A"/>
              </a:solidFill>
              <a:latin typeface="DM Sans"/>
              <a:ea typeface="DM Sans"/>
              <a:cs typeface="DM Sans"/>
              <a:sym typeface="DM Sans"/>
            </a:endParaRPr>
          </a:p>
        </p:txBody>
      </p:sp>
      <p:sp>
        <p:nvSpPr>
          <p:cNvPr id="338" name="Google Shape;338;p88"/>
          <p:cNvSpPr txBox="1"/>
          <p:nvPr/>
        </p:nvSpPr>
        <p:spPr>
          <a:xfrm>
            <a:off x="631133" y="1510200"/>
            <a:ext cx="9559200" cy="434935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Esta clase es principalmente práctica, con un nivel de complejidad de medio a alto, por lo que es importante que trates de seguir al pie de la letra a tu profesor. </a:t>
            </a: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Sin embargo, podrás tener ciertos “checkpoints”, los cuales contendrán el código realizado hasta ese punto, con el fin de que puedas retomar el código desde donde vas. </a:t>
            </a:r>
            <a:endParaRPr sz="3333">
              <a:solidFill>
                <a:srgbClr val="B7B7B7"/>
              </a:solidFill>
              <a:latin typeface="DM Sans"/>
              <a:ea typeface="DM Sans"/>
              <a:cs typeface="DM Sans"/>
              <a:sym typeface="DM Sans"/>
            </a:endParaRPr>
          </a:p>
        </p:txBody>
      </p:sp>
    </p:spTree>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89"/>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Parte 1:</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chemeClr val="accent6"/>
                </a:solidFill>
                <a:latin typeface="DM Sans"/>
                <a:ea typeface="DM Sans"/>
                <a:cs typeface="DM Sans"/>
                <a:sym typeface="DM Sans"/>
              </a:rPr>
              <a:t>Routers y controladores</a:t>
            </a:r>
            <a:endParaRPr sz="5333" b="1">
              <a:solidFill>
                <a:schemeClr val="accent6"/>
              </a:solidFill>
              <a:latin typeface="DM Sans"/>
              <a:ea typeface="DM Sans"/>
              <a:cs typeface="DM Sans"/>
              <a:sym typeface="DM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7" name="Google Shape;877;p201"/>
          <p:cNvGrpSpPr/>
          <p:nvPr/>
        </p:nvGrpSpPr>
        <p:grpSpPr>
          <a:xfrm>
            <a:off x="609794" y="624263"/>
            <a:ext cx="574765" cy="574765"/>
            <a:chOff x="3137108" y="2467173"/>
            <a:chExt cx="738900" cy="738900"/>
          </a:xfrm>
        </p:grpSpPr>
        <p:sp>
          <p:nvSpPr>
            <p:cNvPr id="878" name="Google Shape;878;p201"/>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879" name="Google Shape;879;p20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80" name="Google Shape;880;p201"/>
          <p:cNvSpPr txBox="1"/>
          <p:nvPr/>
        </p:nvSpPr>
        <p:spPr>
          <a:xfrm>
            <a:off x="678533" y="1808767"/>
            <a:ext cx="5112800" cy="3930266"/>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Aspectos a incluir</a:t>
            </a:r>
            <a:endParaRPr b="1">
              <a:latin typeface="DM Sans"/>
              <a:ea typeface="DM Sans"/>
              <a:cs typeface="DM Sans"/>
              <a:sym typeface="DM Sans"/>
            </a:endParaRPr>
          </a:p>
          <a:p>
            <a:pPr>
              <a:lnSpc>
                <a:spcPct val="30000"/>
              </a:lnSpc>
            </a:pPr>
            <a:endParaRPr b="1">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Debe contar con un método “addProduct” el cual agregará un producto al arreglo de productos inicial.</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Validar que no se repita el campo “code” y que todos los campos sean obligatorios</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Al agregarlo, debe crearse con un id autoincrementable</a:t>
            </a:r>
            <a:endParaRPr>
              <a:solidFill>
                <a:srgbClr val="999999"/>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Debe contar con un método “getProducts” el cual debe devolver el arreglo con todos los productos creados hasta ese momento</a:t>
            </a:r>
            <a:endParaRPr u="sng">
              <a:solidFill>
                <a:srgbClr val="83AEFB"/>
              </a:solidFill>
              <a:latin typeface="DM Sans"/>
              <a:ea typeface="DM Sans"/>
              <a:cs typeface="DM Sans"/>
              <a:sym typeface="DM Sans"/>
            </a:endParaRPr>
          </a:p>
        </p:txBody>
      </p:sp>
      <p:pic>
        <p:nvPicPr>
          <p:cNvPr id="881" name="Google Shape;881;p201"/>
          <p:cNvPicPr preferRelativeResize="0"/>
          <p:nvPr/>
        </p:nvPicPr>
        <p:blipFill>
          <a:blip r:embed="rId4">
            <a:alphaModFix/>
          </a:blip>
          <a:stretch>
            <a:fillRect/>
          </a:stretch>
        </p:blipFill>
        <p:spPr>
          <a:xfrm>
            <a:off x="10415218" y="6256367"/>
            <a:ext cx="1534333" cy="356767"/>
          </a:xfrm>
          <a:prstGeom prst="rect">
            <a:avLst/>
          </a:prstGeom>
          <a:noFill/>
          <a:ln>
            <a:noFill/>
          </a:ln>
        </p:spPr>
      </p:pic>
      <p:sp>
        <p:nvSpPr>
          <p:cNvPr id="882" name="Google Shape;882;p201"/>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DESAFÍO ENTREGABLE</a:t>
            </a:r>
            <a:endParaRPr sz="2400">
              <a:latin typeface="DM Sans"/>
              <a:ea typeface="DM Sans"/>
              <a:cs typeface="DM Sans"/>
              <a:sym typeface="DM Sans"/>
            </a:endParaRPr>
          </a:p>
        </p:txBody>
      </p:sp>
      <p:sp>
        <p:nvSpPr>
          <p:cNvPr id="883" name="Google Shape;883;p201"/>
          <p:cNvSpPr txBox="1"/>
          <p:nvPr/>
        </p:nvSpPr>
        <p:spPr>
          <a:xfrm>
            <a:off x="5941933" y="1808768"/>
            <a:ext cx="5112800" cy="3935396"/>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rgbClr val="999999"/>
                </a:solidFill>
                <a:latin typeface="DM Sans"/>
                <a:ea typeface="DM Sans"/>
                <a:cs typeface="DM Sans"/>
                <a:sym typeface="DM Sans"/>
              </a:rPr>
              <a:t>Debe contar con un método “getProductById” el cual debe buscar en el arreglo el producto que coincida con el id</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En caso de no coincidir ningún id, mostrar en consola un error “Not found”</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endParaRPr>
              <a:solidFill>
                <a:srgbClr val="999999"/>
              </a:solidFill>
              <a:latin typeface="DM Sans"/>
              <a:ea typeface="DM Sans"/>
              <a:cs typeface="DM Sans"/>
              <a:sym typeface="DM Sans"/>
            </a:endParaRPr>
          </a:p>
          <a:p>
            <a:pPr>
              <a:spcBef>
                <a:spcPts val="1067"/>
              </a:spcBef>
            </a:pPr>
            <a:r>
              <a:rPr lang="es" b="1">
                <a:solidFill>
                  <a:schemeClr val="dk1"/>
                </a:solidFill>
                <a:latin typeface="DM Sans"/>
                <a:ea typeface="DM Sans"/>
                <a:cs typeface="DM Sans"/>
                <a:sym typeface="DM Sans"/>
              </a:rPr>
              <a:t>Formato del entregable</a:t>
            </a:r>
            <a:endParaRPr b="1">
              <a:solidFill>
                <a:schemeClr val="dk1"/>
              </a:solidFill>
              <a:latin typeface="DM Sans"/>
              <a:ea typeface="DM Sans"/>
              <a:cs typeface="DM Sans"/>
              <a:sym typeface="DM Sans"/>
            </a:endParaRPr>
          </a:p>
          <a:p>
            <a:pPr>
              <a:lnSpc>
                <a:spcPct val="30000"/>
              </a:lnSpc>
            </a:pPr>
            <a:endParaRPr b="1">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Archivo de Javascript listo para ejecutarse desde node.</a:t>
            </a:r>
            <a:endParaRPr>
              <a:solidFill>
                <a:srgbClr val="999999"/>
              </a:solidFill>
              <a:latin typeface="DM Sans"/>
              <a:ea typeface="DM Sans"/>
              <a:cs typeface="DM Sans"/>
              <a:sym typeface="DM Sans"/>
            </a:endParaRPr>
          </a:p>
          <a:p>
            <a:pPr>
              <a:spcBef>
                <a:spcPts val="1067"/>
              </a:spcBef>
            </a:pPr>
            <a:r>
              <a:rPr lang="es" b="1" u="sng">
                <a:solidFill>
                  <a:schemeClr val="accent5"/>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Proceso de testing de este entregable ✅</a:t>
            </a:r>
            <a:endParaRPr>
              <a:solidFill>
                <a:srgbClr val="999999"/>
              </a:solidFill>
              <a:latin typeface="DM Sans"/>
              <a:ea typeface="DM Sans"/>
              <a:cs typeface="DM Sans"/>
              <a:sym typeface="DM Sans"/>
            </a:endParaRPr>
          </a:p>
        </p:txBody>
      </p:sp>
      <p:sp>
        <p:nvSpPr>
          <p:cNvPr id="884" name="Google Shape;884;p201"/>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90"/>
          <p:cNvSpPr txBox="1"/>
          <p:nvPr/>
        </p:nvSpPr>
        <p:spPr>
          <a:xfrm>
            <a:off x="248567" y="483767"/>
            <a:ext cx="8550800" cy="1354176"/>
          </a:xfrm>
          <a:prstGeom prst="rect">
            <a:avLst/>
          </a:prstGeom>
          <a:noFill/>
          <a:ln>
            <a:noFill/>
          </a:ln>
        </p:spPr>
        <p:txBody>
          <a:bodyPr spcFirstLastPara="1" wrap="square" lIns="121900" tIns="121900" rIns="121900" bIns="121900" anchor="t" anchorCtr="0">
            <a:spAutoFit/>
          </a:bodyPr>
          <a:lstStyle/>
          <a:p>
            <a:pPr marL="609585" indent="-558786">
              <a:lnSpc>
                <a:spcPct val="90000"/>
              </a:lnSpc>
              <a:buClr>
                <a:schemeClr val="dk1"/>
              </a:buClr>
              <a:buSzPts val="3000"/>
              <a:buFont typeface="DM Sans"/>
              <a:buAutoNum type="arabicPeriod"/>
            </a:pPr>
            <a:r>
              <a:rPr lang="es" sz="4000" b="1">
                <a:solidFill>
                  <a:schemeClr val="dk1"/>
                </a:solidFill>
                <a:latin typeface="DM Sans"/>
                <a:ea typeface="DM Sans"/>
                <a:cs typeface="DM Sans"/>
                <a:sym typeface="DM Sans"/>
              </a:rPr>
              <a:t>Etapa de routing y controladores</a:t>
            </a:r>
            <a:endParaRPr sz="4000" b="1">
              <a:solidFill>
                <a:schemeClr val="dk1"/>
              </a:solidFill>
              <a:latin typeface="DM Sans"/>
              <a:ea typeface="DM Sans"/>
              <a:cs typeface="DM Sans"/>
              <a:sym typeface="DM Sans"/>
            </a:endParaRPr>
          </a:p>
        </p:txBody>
      </p:sp>
      <p:sp>
        <p:nvSpPr>
          <p:cNvPr id="349" name="Google Shape;349;p90"/>
          <p:cNvSpPr txBox="1"/>
          <p:nvPr/>
        </p:nvSpPr>
        <p:spPr>
          <a:xfrm>
            <a:off x="248567" y="1682500"/>
            <a:ext cx="7492800" cy="4512990"/>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El objetivo de esta etapa es poder contar con rutas y controladores bien definidos para usuarios (quien pide la comida), negocios (quien provee la comida) y órdenes (cada pedido que se haga por parte de un usuario hacia un negocio).</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La lógica de trabajo será simple:</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SzPts val="1300"/>
              <a:buFont typeface="DM Sans"/>
              <a:buChar char="●"/>
            </a:pPr>
            <a:r>
              <a:rPr lang="es" sz="1733">
                <a:latin typeface="DM Sans"/>
                <a:ea typeface="DM Sans"/>
                <a:cs typeface="DM Sans"/>
                <a:sym typeface="DM Sans"/>
              </a:rPr>
              <a:t>El negocio cuenta con ciertos productos.</a:t>
            </a:r>
            <a:endParaRPr sz="1733">
              <a:latin typeface="DM Sans"/>
              <a:ea typeface="DM Sans"/>
              <a:cs typeface="DM Sans"/>
              <a:sym typeface="DM Sans"/>
            </a:endParaRPr>
          </a:p>
          <a:p>
            <a:pPr marL="609585" indent="-414856">
              <a:buSzPts val="1300"/>
              <a:buFont typeface="DM Sans"/>
              <a:buChar char="●"/>
            </a:pPr>
            <a:r>
              <a:rPr lang="es" sz="1733">
                <a:latin typeface="DM Sans"/>
                <a:ea typeface="DM Sans"/>
                <a:cs typeface="DM Sans"/>
                <a:sym typeface="DM Sans"/>
              </a:rPr>
              <a:t>El usuario hace un pedido.</a:t>
            </a:r>
            <a:endParaRPr sz="1733">
              <a:latin typeface="DM Sans"/>
              <a:ea typeface="DM Sans"/>
              <a:cs typeface="DM Sans"/>
              <a:sym typeface="DM Sans"/>
            </a:endParaRPr>
          </a:p>
          <a:p>
            <a:pPr marL="609585" indent="-414856">
              <a:buSzPts val="1300"/>
              <a:buFont typeface="DM Sans"/>
              <a:buChar char="●"/>
            </a:pPr>
            <a:r>
              <a:rPr lang="es" sz="1733">
                <a:latin typeface="DM Sans"/>
                <a:ea typeface="DM Sans"/>
                <a:cs typeface="DM Sans"/>
                <a:sym typeface="DM Sans"/>
              </a:rPr>
              <a:t>Se crea la orden a partir de los productos de un determinado negocio, según la elección del usuario.</a:t>
            </a:r>
            <a:endParaRPr sz="1733">
              <a:latin typeface="DM Sans"/>
              <a:ea typeface="DM Sans"/>
              <a:cs typeface="DM Sans"/>
              <a:sym typeface="DM Sans"/>
            </a:endParaRPr>
          </a:p>
          <a:p>
            <a:pPr marL="609585" indent="-414856">
              <a:buSzPts val="1300"/>
              <a:buFont typeface="DM Sans"/>
              <a:buChar char="●"/>
            </a:pPr>
            <a:r>
              <a:rPr lang="es" sz="1733">
                <a:latin typeface="DM Sans"/>
                <a:ea typeface="DM Sans"/>
                <a:cs typeface="DM Sans"/>
                <a:sym typeface="DM Sans"/>
              </a:rPr>
              <a:t>El Negocio podrá resolverse, ya sea completándose o cancelándose.</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No crearemos todo un CRUD para cada uno de estos elementos, solo las operaciones básicas para llegar a resolver este problema.</a:t>
            </a:r>
            <a:endParaRPr sz="1733">
              <a:latin typeface="DM Sans"/>
              <a:ea typeface="DM Sans"/>
              <a:cs typeface="DM Sans"/>
              <a:sym typeface="DM Sans"/>
            </a:endParaRPr>
          </a:p>
        </p:txBody>
      </p:sp>
    </p:spTree>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91"/>
          <p:cNvSpPr txBox="1"/>
          <p:nvPr/>
        </p:nvSpPr>
        <p:spPr>
          <a:xfrm>
            <a:off x="915433" y="154801"/>
            <a:ext cx="106056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Levantando el servidor y definiendo las primeras rutas.</a:t>
            </a:r>
            <a:endParaRPr sz="4667" b="1">
              <a:solidFill>
                <a:schemeClr val="lt1"/>
              </a:solidFill>
              <a:latin typeface="DM Sans"/>
              <a:ea typeface="DM Sans"/>
              <a:cs typeface="DM Sans"/>
              <a:sym typeface="DM Sans"/>
            </a:endParaRPr>
          </a:p>
        </p:txBody>
      </p:sp>
      <p:sp>
        <p:nvSpPr>
          <p:cNvPr id="355" name="Google Shape;355;p91"/>
          <p:cNvSpPr txBox="1"/>
          <p:nvPr/>
        </p:nvSpPr>
        <p:spPr>
          <a:xfrm>
            <a:off x="1223600" y="2059001"/>
            <a:ext cx="99892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p:txBody>
      </p:sp>
      <p:pic>
        <p:nvPicPr>
          <p:cNvPr id="356" name="Google Shape;356;p91"/>
          <p:cNvPicPr preferRelativeResize="0"/>
          <p:nvPr/>
        </p:nvPicPr>
        <p:blipFill>
          <a:blip r:embed="rId3">
            <a:alphaModFix/>
          </a:blip>
          <a:stretch>
            <a:fillRect/>
          </a:stretch>
        </p:blipFill>
        <p:spPr>
          <a:xfrm>
            <a:off x="915434" y="1615767"/>
            <a:ext cx="10605532" cy="5002133"/>
          </a:xfrm>
          <a:prstGeom prst="rect">
            <a:avLst/>
          </a:prstGeom>
          <a:noFill/>
          <a:ln>
            <a:noFill/>
          </a:ln>
        </p:spPr>
      </p:pic>
    </p:spTree>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92"/>
          <p:cNvSpPr/>
          <p:nvPr/>
        </p:nvSpPr>
        <p:spPr>
          <a:xfrm>
            <a:off x="320633" y="1638800"/>
            <a:ext cx="11560400" cy="43640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362" name="Google Shape;362;p92"/>
          <p:cNvSpPr txBox="1"/>
          <p:nvPr/>
        </p:nvSpPr>
        <p:spPr>
          <a:xfrm>
            <a:off x="9060104" y="2059414"/>
            <a:ext cx="2572965" cy="2739171"/>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dirty="0">
                <a:solidFill>
                  <a:schemeClr val="dk1"/>
                </a:solidFill>
                <a:latin typeface="DM Sans"/>
                <a:ea typeface="DM Sans"/>
                <a:cs typeface="DM Sans"/>
                <a:sym typeface="DM Sans"/>
              </a:rPr>
              <a:t>Definimos los routers que se están utilizando en la imagen anterior, de momento los tres routers utilizarán esta estructura inicial, después, daremos forma a cada una de éstas.</a:t>
            </a:r>
            <a:endParaRPr dirty="0">
              <a:latin typeface="DM Sans"/>
              <a:ea typeface="DM Sans"/>
              <a:cs typeface="DM Sans"/>
              <a:sym typeface="DM Sans"/>
            </a:endParaRPr>
          </a:p>
        </p:txBody>
      </p:sp>
      <p:pic>
        <p:nvPicPr>
          <p:cNvPr id="363" name="Google Shape;363;p92"/>
          <p:cNvPicPr preferRelativeResize="0"/>
          <p:nvPr/>
        </p:nvPicPr>
        <p:blipFill>
          <a:blip r:embed="rId3">
            <a:alphaModFix/>
          </a:blip>
          <a:stretch>
            <a:fillRect/>
          </a:stretch>
        </p:blipFill>
        <p:spPr>
          <a:xfrm>
            <a:off x="480968" y="1841001"/>
            <a:ext cx="8418801" cy="3616193"/>
          </a:xfrm>
          <a:prstGeom prst="rect">
            <a:avLst/>
          </a:prstGeom>
          <a:noFill/>
          <a:ln>
            <a:noFill/>
          </a:ln>
        </p:spPr>
      </p:pic>
    </p:spTree>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93"/>
          <p:cNvSpPr/>
          <p:nvPr/>
        </p:nvSpPr>
        <p:spPr>
          <a:xfrm>
            <a:off x="716600" y="1443033"/>
            <a:ext cx="10758800" cy="4649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369" name="Google Shape;369;p93"/>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Pensando en controladores</a:t>
            </a:r>
            <a:endParaRPr sz="4667" b="1">
              <a:solidFill>
                <a:schemeClr val="lt1"/>
              </a:solidFill>
              <a:latin typeface="DM Sans"/>
              <a:ea typeface="DM Sans"/>
              <a:cs typeface="DM Sans"/>
              <a:sym typeface="DM Sans"/>
            </a:endParaRPr>
          </a:p>
        </p:txBody>
      </p:sp>
      <p:sp>
        <p:nvSpPr>
          <p:cNvPr id="370" name="Google Shape;370;p93"/>
          <p:cNvSpPr txBox="1"/>
          <p:nvPr/>
        </p:nvSpPr>
        <p:spPr>
          <a:xfrm>
            <a:off x="8575933" y="2074803"/>
            <a:ext cx="2888400" cy="270839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600" dirty="0">
                <a:solidFill>
                  <a:schemeClr val="dk1"/>
                </a:solidFill>
                <a:latin typeface="DM Sans"/>
                <a:ea typeface="DM Sans"/>
                <a:cs typeface="DM Sans"/>
                <a:sym typeface="DM Sans"/>
              </a:rPr>
              <a:t>La idea de una capa adicional de controlador será que todas las funciones callbacks sean declaradas en un archivo aparte, con el fin de mantener una mejor organización en el router. </a:t>
            </a:r>
            <a:endParaRPr sz="1600" dirty="0">
              <a:solidFill>
                <a:schemeClr val="dk1"/>
              </a:solidFill>
              <a:latin typeface="DM Sans"/>
              <a:ea typeface="DM Sans"/>
              <a:cs typeface="DM Sans"/>
              <a:sym typeface="DM Sans"/>
            </a:endParaRPr>
          </a:p>
          <a:p>
            <a:pPr>
              <a:buClr>
                <a:schemeClr val="dk1"/>
              </a:buClr>
              <a:buSzPts val="1100"/>
            </a:pPr>
            <a:endParaRPr sz="1600" dirty="0">
              <a:solidFill>
                <a:schemeClr val="dk1"/>
              </a:solidFill>
              <a:latin typeface="DM Sans"/>
              <a:ea typeface="DM Sans"/>
              <a:cs typeface="DM Sans"/>
              <a:sym typeface="DM Sans"/>
            </a:endParaRPr>
          </a:p>
          <a:p>
            <a:pPr>
              <a:buClr>
                <a:schemeClr val="dk1"/>
              </a:buClr>
              <a:buSzPts val="1100"/>
            </a:pPr>
            <a:r>
              <a:rPr lang="es" sz="1600" dirty="0">
                <a:solidFill>
                  <a:schemeClr val="dk1"/>
                </a:solidFill>
                <a:latin typeface="DM Sans"/>
                <a:ea typeface="DM Sans"/>
                <a:cs typeface="DM Sans"/>
                <a:sym typeface="DM Sans"/>
              </a:rPr>
              <a:t>Como ejemplo tomaremos el controlador de usuarios</a:t>
            </a:r>
            <a:endParaRPr sz="1600" dirty="0">
              <a:latin typeface="DM Sans"/>
              <a:ea typeface="DM Sans"/>
              <a:cs typeface="DM Sans"/>
              <a:sym typeface="DM Sans"/>
            </a:endParaRPr>
          </a:p>
        </p:txBody>
      </p:sp>
      <p:pic>
        <p:nvPicPr>
          <p:cNvPr id="371" name="Google Shape;371;p93"/>
          <p:cNvPicPr preferRelativeResize="0"/>
          <p:nvPr/>
        </p:nvPicPr>
        <p:blipFill rotWithShape="1">
          <a:blip r:embed="rId3">
            <a:alphaModFix/>
          </a:blip>
          <a:srcRect b="22558"/>
          <a:stretch/>
        </p:blipFill>
        <p:spPr>
          <a:xfrm>
            <a:off x="847837" y="2217051"/>
            <a:ext cx="7728096" cy="3101167"/>
          </a:xfrm>
          <a:prstGeom prst="rect">
            <a:avLst/>
          </a:prstGeom>
          <a:noFill/>
          <a:ln>
            <a:noFill/>
          </a:ln>
        </p:spPr>
      </p:pic>
    </p:spTree>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94"/>
          <p:cNvSpPr/>
          <p:nvPr/>
        </p:nvSpPr>
        <p:spPr>
          <a:xfrm>
            <a:off x="356267" y="944100"/>
            <a:ext cx="11578400" cy="50056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377" name="Google Shape;377;p94"/>
          <p:cNvSpPr txBox="1"/>
          <p:nvPr/>
        </p:nvSpPr>
        <p:spPr>
          <a:xfrm>
            <a:off x="9225949" y="1905526"/>
            <a:ext cx="2708800" cy="3046948"/>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400" dirty="0">
                <a:solidFill>
                  <a:schemeClr val="dk1"/>
                </a:solidFill>
                <a:latin typeface="DM Sans"/>
                <a:ea typeface="DM Sans"/>
                <a:cs typeface="DM Sans"/>
                <a:sym typeface="DM Sans"/>
              </a:rPr>
              <a:t>Una vez definidos los métodos, estos los utilizaremos en el router de usuario.</a:t>
            </a:r>
            <a:endParaRPr sz="1400" dirty="0">
              <a:solidFill>
                <a:schemeClr val="dk1"/>
              </a:solidFill>
              <a:latin typeface="DM Sans"/>
              <a:ea typeface="DM Sans"/>
              <a:cs typeface="DM Sans"/>
              <a:sym typeface="DM Sans"/>
            </a:endParaRPr>
          </a:p>
          <a:p>
            <a:pPr>
              <a:buClr>
                <a:schemeClr val="dk1"/>
              </a:buClr>
              <a:buSzPts val="1100"/>
            </a:pPr>
            <a:endParaRPr sz="1400" dirty="0">
              <a:solidFill>
                <a:schemeClr val="dk1"/>
              </a:solidFill>
              <a:latin typeface="DM Sans"/>
              <a:ea typeface="DM Sans"/>
              <a:cs typeface="DM Sans"/>
              <a:sym typeface="DM Sans"/>
            </a:endParaRPr>
          </a:p>
          <a:p>
            <a:pPr>
              <a:buClr>
                <a:schemeClr val="dk1"/>
              </a:buClr>
              <a:buSzPts val="1100"/>
            </a:pPr>
            <a:r>
              <a:rPr lang="es" sz="1400" dirty="0">
                <a:solidFill>
                  <a:schemeClr val="dk1"/>
                </a:solidFill>
                <a:latin typeface="DM Sans"/>
                <a:ea typeface="DM Sans"/>
                <a:cs typeface="DM Sans"/>
                <a:sym typeface="DM Sans"/>
              </a:rPr>
              <a:t>Nota cómo el código del router queda bastante limpio, al final, aún agregando más rutas, el router seguirá siendo legible.</a:t>
            </a:r>
            <a:endParaRPr sz="1400" dirty="0">
              <a:solidFill>
                <a:schemeClr val="dk1"/>
              </a:solidFill>
              <a:latin typeface="DM Sans"/>
              <a:ea typeface="DM Sans"/>
              <a:cs typeface="DM Sans"/>
              <a:sym typeface="DM Sans"/>
            </a:endParaRPr>
          </a:p>
          <a:p>
            <a:pPr>
              <a:buClr>
                <a:schemeClr val="dk1"/>
              </a:buClr>
              <a:buSzPts val="1100"/>
            </a:pPr>
            <a:endParaRPr sz="1400" dirty="0">
              <a:solidFill>
                <a:schemeClr val="dk1"/>
              </a:solidFill>
              <a:latin typeface="DM Sans"/>
              <a:ea typeface="DM Sans"/>
              <a:cs typeface="DM Sans"/>
              <a:sym typeface="DM Sans"/>
            </a:endParaRPr>
          </a:p>
          <a:p>
            <a:pPr>
              <a:buClr>
                <a:schemeClr val="dk1"/>
              </a:buClr>
              <a:buSzPts val="1100"/>
            </a:pPr>
            <a:r>
              <a:rPr lang="es" sz="1400" dirty="0">
                <a:solidFill>
                  <a:schemeClr val="dk1"/>
                </a:solidFill>
                <a:latin typeface="DM Sans"/>
                <a:ea typeface="DM Sans"/>
                <a:cs typeface="DM Sans"/>
                <a:sym typeface="DM Sans"/>
              </a:rPr>
              <a:t>Al final también nos permite tener una mejor perspectiva de las rutas y evitar inconvenientes.</a:t>
            </a:r>
            <a:endParaRPr sz="1400" dirty="0">
              <a:latin typeface="DM Sans"/>
              <a:ea typeface="DM Sans"/>
              <a:cs typeface="DM Sans"/>
              <a:sym typeface="DM Sans"/>
            </a:endParaRPr>
          </a:p>
        </p:txBody>
      </p:sp>
      <p:pic>
        <p:nvPicPr>
          <p:cNvPr id="378" name="Google Shape;378;p94"/>
          <p:cNvPicPr preferRelativeResize="0"/>
          <p:nvPr/>
        </p:nvPicPr>
        <p:blipFill>
          <a:blip r:embed="rId3">
            <a:alphaModFix/>
          </a:blip>
          <a:stretch>
            <a:fillRect/>
          </a:stretch>
        </p:blipFill>
        <p:spPr>
          <a:xfrm>
            <a:off x="552230" y="1696234"/>
            <a:ext cx="8673801" cy="3465537"/>
          </a:xfrm>
          <a:prstGeom prst="rect">
            <a:avLst/>
          </a:prstGeom>
          <a:noFill/>
          <a:ln>
            <a:noFill/>
          </a:ln>
        </p:spPr>
      </p:pic>
    </p:spTree>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95"/>
          <p:cNvSpPr txBox="1"/>
          <p:nvPr/>
        </p:nvSpPr>
        <p:spPr>
          <a:xfrm>
            <a:off x="290200" y="146934"/>
            <a:ext cx="85336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Controladores restantes.</a:t>
            </a:r>
            <a:endParaRPr sz="4667" b="1">
              <a:solidFill>
                <a:schemeClr val="dk1"/>
              </a:solidFill>
              <a:latin typeface="DM Sans"/>
              <a:ea typeface="DM Sans"/>
              <a:cs typeface="DM Sans"/>
              <a:sym typeface="DM Sans"/>
            </a:endParaRPr>
          </a:p>
        </p:txBody>
      </p:sp>
      <p:pic>
        <p:nvPicPr>
          <p:cNvPr id="384" name="Google Shape;384;p95"/>
          <p:cNvPicPr preferRelativeResize="0"/>
          <p:nvPr/>
        </p:nvPicPr>
        <p:blipFill>
          <a:blip r:embed="rId3">
            <a:alphaModFix/>
          </a:blip>
          <a:stretch>
            <a:fillRect/>
          </a:stretch>
        </p:blipFill>
        <p:spPr>
          <a:xfrm>
            <a:off x="0" y="1155533"/>
            <a:ext cx="7093733" cy="2746200"/>
          </a:xfrm>
          <a:prstGeom prst="rect">
            <a:avLst/>
          </a:prstGeom>
          <a:noFill/>
          <a:ln>
            <a:noFill/>
          </a:ln>
        </p:spPr>
      </p:pic>
      <p:pic>
        <p:nvPicPr>
          <p:cNvPr id="385" name="Google Shape;385;p95"/>
          <p:cNvPicPr preferRelativeResize="0"/>
          <p:nvPr/>
        </p:nvPicPr>
        <p:blipFill>
          <a:blip r:embed="rId4">
            <a:alphaModFix/>
          </a:blip>
          <a:stretch>
            <a:fillRect/>
          </a:stretch>
        </p:blipFill>
        <p:spPr>
          <a:xfrm>
            <a:off x="5444398" y="4111800"/>
            <a:ext cx="6747605" cy="2746200"/>
          </a:xfrm>
          <a:prstGeom prst="rect">
            <a:avLst/>
          </a:prstGeom>
          <a:noFill/>
          <a:ln>
            <a:noFill/>
          </a:ln>
        </p:spPr>
      </p:pic>
      <p:sp>
        <p:nvSpPr>
          <p:cNvPr id="386" name="Google Shape;386;p95"/>
          <p:cNvSpPr txBox="1"/>
          <p:nvPr/>
        </p:nvSpPr>
        <p:spPr>
          <a:xfrm>
            <a:off x="7353200" y="1665734"/>
            <a:ext cx="4472000" cy="1292814"/>
          </a:xfrm>
          <a:prstGeom prst="rect">
            <a:avLst/>
          </a:prstGeom>
          <a:noFill/>
          <a:ln>
            <a:noFill/>
          </a:ln>
        </p:spPr>
        <p:txBody>
          <a:bodyPr spcFirstLastPara="1" wrap="square" lIns="121900" tIns="121900" rIns="121900" bIns="121900" anchor="t" anchorCtr="0">
            <a:spAutoFit/>
          </a:bodyPr>
          <a:lstStyle/>
          <a:p>
            <a:r>
              <a:rPr lang="es" sz="2267">
                <a:latin typeface="DM Sans"/>
                <a:ea typeface="DM Sans"/>
                <a:cs typeface="DM Sans"/>
                <a:sym typeface="DM Sans"/>
              </a:rPr>
              <a:t>Controlador de Negocio, pensado para operaciones muy básicas</a:t>
            </a:r>
            <a:endParaRPr sz="2267">
              <a:latin typeface="DM Sans"/>
              <a:ea typeface="DM Sans"/>
              <a:cs typeface="DM Sans"/>
              <a:sym typeface="DM Sans"/>
            </a:endParaRPr>
          </a:p>
        </p:txBody>
      </p:sp>
      <p:sp>
        <p:nvSpPr>
          <p:cNvPr id="387" name="Google Shape;387;p95"/>
          <p:cNvSpPr txBox="1"/>
          <p:nvPr/>
        </p:nvSpPr>
        <p:spPr>
          <a:xfrm>
            <a:off x="83133" y="5074501"/>
            <a:ext cx="4472000" cy="943936"/>
          </a:xfrm>
          <a:prstGeom prst="rect">
            <a:avLst/>
          </a:prstGeom>
          <a:noFill/>
          <a:ln>
            <a:noFill/>
          </a:ln>
        </p:spPr>
        <p:txBody>
          <a:bodyPr spcFirstLastPara="1" wrap="square" lIns="121900" tIns="121900" rIns="121900" bIns="121900" anchor="t" anchorCtr="0">
            <a:spAutoFit/>
          </a:bodyPr>
          <a:lstStyle/>
          <a:p>
            <a:r>
              <a:rPr lang="es" sz="2267">
                <a:latin typeface="DM Sans"/>
                <a:ea typeface="DM Sans"/>
                <a:cs typeface="DM Sans"/>
                <a:sym typeface="DM Sans"/>
              </a:rPr>
              <a:t>Controlador de órdenes, solo con lo elemental.</a:t>
            </a:r>
            <a:endParaRPr sz="2267">
              <a:latin typeface="DM Sans"/>
              <a:ea typeface="DM Sans"/>
              <a:cs typeface="DM Sans"/>
              <a:sym typeface="DM Sans"/>
            </a:endParaRPr>
          </a:p>
        </p:txBody>
      </p:sp>
    </p:spTree>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96"/>
          <p:cNvSpPr txBox="1"/>
          <p:nvPr/>
        </p:nvSpPr>
        <p:spPr>
          <a:xfrm>
            <a:off x="0" y="131934"/>
            <a:ext cx="85336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Conectando controladores.</a:t>
            </a:r>
            <a:endParaRPr sz="4667" b="1">
              <a:solidFill>
                <a:schemeClr val="dk1"/>
              </a:solidFill>
              <a:latin typeface="DM Sans"/>
              <a:ea typeface="DM Sans"/>
              <a:cs typeface="DM Sans"/>
              <a:sym typeface="DM Sans"/>
            </a:endParaRPr>
          </a:p>
        </p:txBody>
      </p:sp>
      <p:sp>
        <p:nvSpPr>
          <p:cNvPr id="393" name="Google Shape;393;p96"/>
          <p:cNvSpPr txBox="1"/>
          <p:nvPr/>
        </p:nvSpPr>
        <p:spPr>
          <a:xfrm>
            <a:off x="9514167" y="1755801"/>
            <a:ext cx="1830800" cy="656614"/>
          </a:xfrm>
          <a:prstGeom prst="rect">
            <a:avLst/>
          </a:prstGeom>
          <a:noFill/>
          <a:ln>
            <a:noFill/>
          </a:ln>
        </p:spPr>
        <p:txBody>
          <a:bodyPr spcFirstLastPara="1" wrap="square" lIns="121900" tIns="121900" rIns="121900" bIns="121900" anchor="t" anchorCtr="0">
            <a:spAutoFit/>
          </a:bodyPr>
          <a:lstStyle/>
          <a:p>
            <a:r>
              <a:rPr lang="es" sz="2667">
                <a:latin typeface="DM Sans"/>
                <a:ea typeface="DM Sans"/>
                <a:cs typeface="DM Sans"/>
                <a:sym typeface="DM Sans"/>
              </a:rPr>
              <a:t>Negocio</a:t>
            </a:r>
            <a:endParaRPr sz="2667">
              <a:latin typeface="DM Sans"/>
              <a:ea typeface="DM Sans"/>
              <a:cs typeface="DM Sans"/>
              <a:sym typeface="DM Sans"/>
            </a:endParaRPr>
          </a:p>
        </p:txBody>
      </p:sp>
      <p:sp>
        <p:nvSpPr>
          <p:cNvPr id="394" name="Google Shape;394;p96"/>
          <p:cNvSpPr txBox="1"/>
          <p:nvPr/>
        </p:nvSpPr>
        <p:spPr>
          <a:xfrm>
            <a:off x="83133" y="5074501"/>
            <a:ext cx="4472000" cy="656614"/>
          </a:xfrm>
          <a:prstGeom prst="rect">
            <a:avLst/>
          </a:prstGeom>
          <a:noFill/>
          <a:ln>
            <a:noFill/>
          </a:ln>
        </p:spPr>
        <p:txBody>
          <a:bodyPr spcFirstLastPara="1" wrap="square" lIns="121900" tIns="121900" rIns="121900" bIns="121900" anchor="t" anchorCtr="0">
            <a:spAutoFit/>
          </a:bodyPr>
          <a:lstStyle/>
          <a:p>
            <a:r>
              <a:rPr lang="es" sz="2667">
                <a:latin typeface="DM Sans"/>
                <a:ea typeface="DM Sans"/>
                <a:cs typeface="DM Sans"/>
                <a:sym typeface="DM Sans"/>
              </a:rPr>
              <a:t>Órdenes.</a:t>
            </a:r>
            <a:endParaRPr sz="2667">
              <a:latin typeface="DM Sans"/>
              <a:ea typeface="DM Sans"/>
              <a:cs typeface="DM Sans"/>
              <a:sym typeface="DM Sans"/>
            </a:endParaRPr>
          </a:p>
        </p:txBody>
      </p:sp>
      <p:pic>
        <p:nvPicPr>
          <p:cNvPr id="395" name="Google Shape;395;p96"/>
          <p:cNvPicPr preferRelativeResize="0"/>
          <p:nvPr/>
        </p:nvPicPr>
        <p:blipFill>
          <a:blip r:embed="rId3">
            <a:alphaModFix/>
          </a:blip>
          <a:stretch>
            <a:fillRect/>
          </a:stretch>
        </p:blipFill>
        <p:spPr>
          <a:xfrm>
            <a:off x="1" y="1024734"/>
            <a:ext cx="8951001" cy="2549933"/>
          </a:xfrm>
          <a:prstGeom prst="rect">
            <a:avLst/>
          </a:prstGeom>
          <a:noFill/>
          <a:ln>
            <a:noFill/>
          </a:ln>
        </p:spPr>
      </p:pic>
      <p:pic>
        <p:nvPicPr>
          <p:cNvPr id="396" name="Google Shape;396;p96"/>
          <p:cNvPicPr preferRelativeResize="0"/>
          <p:nvPr/>
        </p:nvPicPr>
        <p:blipFill>
          <a:blip r:embed="rId4">
            <a:alphaModFix/>
          </a:blip>
          <a:stretch>
            <a:fillRect/>
          </a:stretch>
        </p:blipFill>
        <p:spPr>
          <a:xfrm>
            <a:off x="2596134" y="3843500"/>
            <a:ext cx="9309565" cy="2878733"/>
          </a:xfrm>
          <a:prstGeom prst="rect">
            <a:avLst/>
          </a:prstGeom>
          <a:noFill/>
          <a:ln>
            <a:noFill/>
          </a:ln>
        </p:spPr>
      </p:pic>
    </p:spTree>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97"/>
          <p:cNvSpPr txBox="1"/>
          <p:nvPr/>
        </p:nvSpPr>
        <p:spPr>
          <a:xfrm>
            <a:off x="1795533" y="1507633"/>
            <a:ext cx="8295200" cy="26467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Checkpoint: routes y controllers</a:t>
            </a:r>
            <a:endParaRPr sz="5333" b="1">
              <a:solidFill>
                <a:schemeClr val="lt1"/>
              </a:solidFill>
              <a:latin typeface="DM Sans"/>
              <a:ea typeface="DM Sans"/>
              <a:cs typeface="DM Sans"/>
              <a:sym typeface="DM Sans"/>
            </a:endParaRPr>
          </a:p>
        </p:txBody>
      </p:sp>
      <p:sp>
        <p:nvSpPr>
          <p:cNvPr id="402" name="Google Shape;402;p97"/>
          <p:cNvSpPr txBox="1"/>
          <p:nvPr/>
        </p:nvSpPr>
        <p:spPr>
          <a:xfrm>
            <a:off x="1826400" y="4053934"/>
            <a:ext cx="9146400" cy="1477480"/>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Revisa tu código, analiza errores o descarga el código correspondiente al checkpoint 1 localizada en tu carpeta compartida.</a:t>
            </a:r>
            <a:endParaRPr sz="2667">
              <a:solidFill>
                <a:schemeClr val="lt1"/>
              </a:solidFill>
              <a:latin typeface="DM Sans"/>
              <a:ea typeface="DM Sans"/>
              <a:cs typeface="DM Sans"/>
              <a:sym typeface="DM Sans"/>
            </a:endParaRPr>
          </a:p>
        </p:txBody>
      </p:sp>
      <p:pic>
        <p:nvPicPr>
          <p:cNvPr id="403" name="Google Shape;403;p97"/>
          <p:cNvPicPr preferRelativeResize="0"/>
          <p:nvPr/>
        </p:nvPicPr>
        <p:blipFill>
          <a:blip r:embed="rId3">
            <a:alphaModFix/>
          </a:blip>
          <a:stretch>
            <a:fillRect/>
          </a:stretch>
        </p:blipFill>
        <p:spPr>
          <a:xfrm>
            <a:off x="4737300" y="301067"/>
            <a:ext cx="2411701" cy="2411701"/>
          </a:xfrm>
          <a:prstGeom prst="rect">
            <a:avLst/>
          </a:prstGeom>
          <a:noFill/>
          <a:ln>
            <a:noFill/>
          </a:ln>
        </p:spPr>
      </p:pic>
      <p:sp>
        <p:nvSpPr>
          <p:cNvPr id="404" name="Google Shape;404;p97"/>
          <p:cNvSpPr txBox="1"/>
          <p:nvPr/>
        </p:nvSpPr>
        <p:spPr>
          <a:xfrm rot="-2795">
            <a:off x="4223901" y="5710302"/>
            <a:ext cx="5412801" cy="605190"/>
          </a:xfrm>
          <a:prstGeom prst="rect">
            <a:avLst/>
          </a:prstGeom>
          <a:noFill/>
          <a:ln>
            <a:noFill/>
          </a:ln>
        </p:spPr>
        <p:txBody>
          <a:bodyPr spcFirstLastPara="1" wrap="square" lIns="121900" tIns="121900" rIns="121900" bIns="121900" anchor="t" anchorCtr="0">
            <a:spAutoFit/>
          </a:bodyPr>
          <a:lstStyle/>
          <a:p>
            <a:r>
              <a:rPr lang="es" sz="2333">
                <a:solidFill>
                  <a:schemeClr val="accent5"/>
                </a:solidFill>
                <a:latin typeface="DM Sans"/>
                <a:ea typeface="DM Sans"/>
                <a:cs typeface="DM Sans"/>
                <a:sym typeface="DM Sans"/>
              </a:rPr>
              <a:t>Tiempo estimado:</a:t>
            </a:r>
            <a:r>
              <a:rPr lang="es" sz="2333" b="1">
                <a:solidFill>
                  <a:schemeClr val="accent5"/>
                </a:solidFill>
                <a:latin typeface="DM Sans"/>
                <a:ea typeface="DM Sans"/>
                <a:cs typeface="DM Sans"/>
                <a:sym typeface="DM Sans"/>
              </a:rPr>
              <a:t> 3 minutos</a:t>
            </a:r>
            <a:endParaRPr sz="2333"/>
          </a:p>
        </p:txBody>
      </p:sp>
    </p:spTree>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98"/>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Parte 2:</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DAO</a:t>
            </a:r>
            <a:endParaRPr sz="5333" b="1">
              <a:solidFill>
                <a:srgbClr val="EA90FF"/>
              </a:solidFill>
              <a:latin typeface="DM Sans"/>
              <a:ea typeface="DM Sans"/>
              <a:cs typeface="DM Sans"/>
              <a:sym typeface="DM Sans"/>
            </a:endParaRPr>
          </a:p>
        </p:txBody>
      </p:sp>
    </p:spTree>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99"/>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15" name="Google Shape;415;p99"/>
          <p:cNvSpPr txBox="1"/>
          <p:nvPr/>
        </p:nvSpPr>
        <p:spPr>
          <a:xfrm>
            <a:off x="3931733" y="255100"/>
            <a:ext cx="8425200" cy="14281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267" b="1">
                <a:solidFill>
                  <a:schemeClr val="dk1"/>
                </a:solidFill>
                <a:latin typeface="DM Sans"/>
                <a:ea typeface="DM Sans"/>
                <a:cs typeface="DM Sans"/>
                <a:sym typeface="DM Sans"/>
              </a:rPr>
              <a:t>Instalamos mongoose y comenzamos con los schemas.</a:t>
            </a:r>
            <a:endParaRPr sz="4267" b="1">
              <a:solidFill>
                <a:schemeClr val="dk1"/>
              </a:solidFill>
              <a:latin typeface="DM Sans"/>
              <a:ea typeface="DM Sans"/>
              <a:cs typeface="DM Sans"/>
              <a:sym typeface="DM Sans"/>
            </a:endParaRPr>
          </a:p>
        </p:txBody>
      </p:sp>
      <p:sp>
        <p:nvSpPr>
          <p:cNvPr id="416" name="Google Shape;416;p99"/>
          <p:cNvSpPr txBox="1"/>
          <p:nvPr/>
        </p:nvSpPr>
        <p:spPr>
          <a:xfrm>
            <a:off x="5275200" y="2782667"/>
            <a:ext cx="6916800" cy="615513"/>
          </a:xfrm>
          <a:prstGeom prst="rect">
            <a:avLst/>
          </a:prstGeom>
          <a:noFill/>
          <a:ln>
            <a:noFill/>
          </a:ln>
        </p:spPr>
        <p:txBody>
          <a:bodyPr spcFirstLastPara="1" wrap="square" lIns="121900" tIns="121900" rIns="121900" bIns="121900" anchor="t" anchorCtr="0">
            <a:spAutoFit/>
          </a:bodyPr>
          <a:lstStyle/>
          <a:p>
            <a:endParaRPr sz="2400" b="1">
              <a:latin typeface="DM Sans"/>
              <a:ea typeface="DM Sans"/>
              <a:cs typeface="DM Sans"/>
              <a:sym typeface="DM Sans"/>
            </a:endParaRPr>
          </a:p>
        </p:txBody>
      </p:sp>
      <p:sp>
        <p:nvSpPr>
          <p:cNvPr id="417" name="Google Shape;417;p99"/>
          <p:cNvSpPr txBox="1"/>
          <p:nvPr/>
        </p:nvSpPr>
        <p:spPr>
          <a:xfrm>
            <a:off x="3931733" y="1895933"/>
            <a:ext cx="7492800" cy="4779666"/>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El objetivo de esta etapa es poder contar con los schemas bien definidos para cada collection, los cuales, de momento, consistirán en:</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SzPts val="1300"/>
              <a:buFont typeface="DM Sans"/>
              <a:buChar char="●"/>
            </a:pPr>
            <a:r>
              <a:rPr lang="es" sz="1733">
                <a:latin typeface="DM Sans"/>
                <a:ea typeface="DM Sans"/>
                <a:cs typeface="DM Sans"/>
                <a:sym typeface="DM Sans"/>
              </a:rPr>
              <a:t>Usuario</a:t>
            </a:r>
            <a:endParaRPr sz="1733">
              <a:latin typeface="DM Sans"/>
              <a:ea typeface="DM Sans"/>
              <a:cs typeface="DM Sans"/>
              <a:sym typeface="DM Sans"/>
            </a:endParaRPr>
          </a:p>
          <a:p>
            <a:pPr marL="1219170" lvl="1" indent="-414856">
              <a:buSzPts val="1300"/>
              <a:buFont typeface="DM Sans"/>
              <a:buChar char="○"/>
            </a:pPr>
            <a:r>
              <a:rPr lang="es" sz="1733">
                <a:latin typeface="DM Sans"/>
                <a:ea typeface="DM Sans"/>
                <a:cs typeface="DM Sans"/>
                <a:sym typeface="DM Sans"/>
              </a:rPr>
              <a:t>nombre</a:t>
            </a:r>
            <a:endParaRPr sz="1733">
              <a:latin typeface="DM Sans"/>
              <a:ea typeface="DM Sans"/>
              <a:cs typeface="DM Sans"/>
              <a:sym typeface="DM Sans"/>
            </a:endParaRPr>
          </a:p>
          <a:p>
            <a:pPr marL="1219170" lvl="1" indent="-414856">
              <a:buSzPts val="1300"/>
              <a:buFont typeface="DM Sans"/>
              <a:buChar char="○"/>
            </a:pPr>
            <a:r>
              <a:rPr lang="es" sz="1733">
                <a:latin typeface="DM Sans"/>
                <a:ea typeface="DM Sans"/>
                <a:cs typeface="DM Sans"/>
                <a:sym typeface="DM Sans"/>
              </a:rPr>
              <a:t>correo</a:t>
            </a:r>
            <a:endParaRPr sz="1733">
              <a:latin typeface="DM Sans"/>
              <a:ea typeface="DM Sans"/>
              <a:cs typeface="DM Sans"/>
              <a:sym typeface="DM Sans"/>
            </a:endParaRPr>
          </a:p>
          <a:p>
            <a:pPr marL="1219170" lvl="1" indent="-414856">
              <a:buSzPts val="1300"/>
              <a:buFont typeface="DM Sans"/>
              <a:buChar char="○"/>
            </a:pPr>
            <a:r>
              <a:rPr lang="es" sz="1733">
                <a:latin typeface="DM Sans"/>
                <a:ea typeface="DM Sans"/>
                <a:cs typeface="DM Sans"/>
                <a:sym typeface="DM Sans"/>
              </a:rPr>
              <a:t>rol</a:t>
            </a:r>
            <a:endParaRPr sz="1733">
              <a:latin typeface="DM Sans"/>
              <a:ea typeface="DM Sans"/>
              <a:cs typeface="DM Sans"/>
              <a:sym typeface="DM Sans"/>
            </a:endParaRPr>
          </a:p>
          <a:p>
            <a:pPr marL="1219170" lvl="1" indent="-414856">
              <a:buSzPts val="1300"/>
              <a:buFont typeface="DM Sans"/>
              <a:buChar char="○"/>
            </a:pPr>
            <a:r>
              <a:rPr lang="es" sz="1733">
                <a:latin typeface="DM Sans"/>
                <a:ea typeface="DM Sans"/>
                <a:cs typeface="DM Sans"/>
                <a:sym typeface="DM Sans"/>
              </a:rPr>
              <a:t>pedidos</a:t>
            </a:r>
            <a:endParaRPr sz="1733">
              <a:latin typeface="DM Sans"/>
              <a:ea typeface="DM Sans"/>
              <a:cs typeface="DM Sans"/>
              <a:sym typeface="DM Sans"/>
            </a:endParaRPr>
          </a:p>
          <a:p>
            <a:pPr marL="609585" indent="-414856">
              <a:buSzPts val="1300"/>
              <a:buFont typeface="DM Sans"/>
              <a:buChar char="●"/>
            </a:pPr>
            <a:r>
              <a:rPr lang="es" sz="1733">
                <a:latin typeface="DM Sans"/>
                <a:ea typeface="DM Sans"/>
                <a:cs typeface="DM Sans"/>
                <a:sym typeface="DM Sans"/>
              </a:rPr>
              <a:t>Negocio</a:t>
            </a:r>
            <a:endParaRPr sz="1733">
              <a:latin typeface="DM Sans"/>
              <a:ea typeface="DM Sans"/>
              <a:cs typeface="DM Sans"/>
              <a:sym typeface="DM Sans"/>
            </a:endParaRPr>
          </a:p>
          <a:p>
            <a:pPr marL="1219170" lvl="1" indent="-414856">
              <a:buSzPts val="1300"/>
              <a:buFont typeface="DM Sans"/>
              <a:buChar char="○"/>
            </a:pPr>
            <a:r>
              <a:rPr lang="es" sz="1733">
                <a:latin typeface="DM Sans"/>
                <a:ea typeface="DM Sans"/>
                <a:cs typeface="DM Sans"/>
                <a:sym typeface="DM Sans"/>
              </a:rPr>
              <a:t>nombre</a:t>
            </a:r>
            <a:endParaRPr sz="1733">
              <a:latin typeface="DM Sans"/>
              <a:ea typeface="DM Sans"/>
              <a:cs typeface="DM Sans"/>
              <a:sym typeface="DM Sans"/>
            </a:endParaRPr>
          </a:p>
          <a:p>
            <a:pPr marL="1219170" lvl="1" indent="-414856">
              <a:buSzPts val="1300"/>
              <a:buFont typeface="DM Sans"/>
              <a:buChar char="○"/>
            </a:pPr>
            <a:r>
              <a:rPr lang="es" sz="1733">
                <a:latin typeface="DM Sans"/>
                <a:ea typeface="DM Sans"/>
                <a:cs typeface="DM Sans"/>
                <a:sym typeface="DM Sans"/>
              </a:rPr>
              <a:t>productos</a:t>
            </a:r>
            <a:endParaRPr sz="1733">
              <a:latin typeface="DM Sans"/>
              <a:ea typeface="DM Sans"/>
              <a:cs typeface="DM Sans"/>
              <a:sym typeface="DM Sans"/>
            </a:endParaRPr>
          </a:p>
          <a:p>
            <a:pPr marL="609585" indent="-414856">
              <a:buSzPts val="1300"/>
              <a:buFont typeface="DM Sans"/>
              <a:buChar char="●"/>
            </a:pPr>
            <a:r>
              <a:rPr lang="es" sz="1733">
                <a:latin typeface="DM Sans"/>
                <a:ea typeface="DM Sans"/>
                <a:cs typeface="DM Sans"/>
                <a:sym typeface="DM Sans"/>
              </a:rPr>
              <a:t>Orden</a:t>
            </a:r>
            <a:endParaRPr sz="1733">
              <a:latin typeface="DM Sans"/>
              <a:ea typeface="DM Sans"/>
              <a:cs typeface="DM Sans"/>
              <a:sym typeface="DM Sans"/>
            </a:endParaRPr>
          </a:p>
          <a:p>
            <a:pPr marL="1219170" lvl="1" indent="-414856">
              <a:buSzPts val="1300"/>
              <a:buFont typeface="DM Sans"/>
              <a:buChar char="○"/>
            </a:pPr>
            <a:r>
              <a:rPr lang="es" sz="1733">
                <a:latin typeface="DM Sans"/>
                <a:ea typeface="DM Sans"/>
                <a:cs typeface="DM Sans"/>
                <a:sym typeface="DM Sans"/>
              </a:rPr>
              <a:t>Número de orden</a:t>
            </a:r>
            <a:endParaRPr sz="1733">
              <a:latin typeface="DM Sans"/>
              <a:ea typeface="DM Sans"/>
              <a:cs typeface="DM Sans"/>
              <a:sym typeface="DM Sans"/>
            </a:endParaRPr>
          </a:p>
          <a:p>
            <a:pPr marL="1219170" lvl="1" indent="-414856">
              <a:buSzPts val="1300"/>
              <a:buFont typeface="DM Sans"/>
              <a:buChar char="○"/>
            </a:pPr>
            <a:r>
              <a:rPr lang="es" sz="1733">
                <a:latin typeface="DM Sans"/>
                <a:ea typeface="DM Sans"/>
                <a:cs typeface="DM Sans"/>
                <a:sym typeface="DM Sans"/>
              </a:rPr>
              <a:t>Negocio</a:t>
            </a:r>
            <a:endParaRPr sz="1733">
              <a:latin typeface="DM Sans"/>
              <a:ea typeface="DM Sans"/>
              <a:cs typeface="DM Sans"/>
              <a:sym typeface="DM Sans"/>
            </a:endParaRPr>
          </a:p>
          <a:p>
            <a:pPr marL="1219170" lvl="1" indent="-414856">
              <a:buSzPts val="1300"/>
              <a:buFont typeface="DM Sans"/>
              <a:buChar char="○"/>
            </a:pPr>
            <a:r>
              <a:rPr lang="es" sz="1733">
                <a:latin typeface="DM Sans"/>
                <a:ea typeface="DM Sans"/>
                <a:cs typeface="DM Sans"/>
                <a:sym typeface="DM Sans"/>
              </a:rPr>
              <a:t>Usuario</a:t>
            </a:r>
            <a:endParaRPr sz="1733">
              <a:latin typeface="DM Sans"/>
              <a:ea typeface="DM Sans"/>
              <a:cs typeface="DM Sans"/>
              <a:sym typeface="DM Sans"/>
            </a:endParaRPr>
          </a:p>
          <a:p>
            <a:pPr marL="1219170" lvl="1" indent="-414856">
              <a:buSzPts val="1300"/>
              <a:buFont typeface="DM Sans"/>
              <a:buChar char="○"/>
            </a:pPr>
            <a:r>
              <a:rPr lang="es" sz="1733">
                <a:latin typeface="DM Sans"/>
                <a:ea typeface="DM Sans"/>
                <a:cs typeface="DM Sans"/>
                <a:sym typeface="DM Sans"/>
              </a:rPr>
              <a:t>Productos</a:t>
            </a:r>
            <a:endParaRPr sz="1733">
              <a:latin typeface="DM Sans"/>
              <a:ea typeface="DM Sans"/>
              <a:cs typeface="DM Sans"/>
              <a:sym typeface="DM Sans"/>
            </a:endParaRPr>
          </a:p>
          <a:p>
            <a:pPr marL="1219170" lvl="1" indent="-414856">
              <a:buSzPts val="1300"/>
              <a:buFont typeface="DM Sans"/>
              <a:buChar char="○"/>
            </a:pPr>
            <a:r>
              <a:rPr lang="es" sz="1733">
                <a:latin typeface="DM Sans"/>
                <a:ea typeface="DM Sans"/>
                <a:cs typeface="DM Sans"/>
                <a:sym typeface="DM Sans"/>
              </a:rPr>
              <a:t>Precio</a:t>
            </a:r>
            <a:endParaRPr sz="1733">
              <a:latin typeface="DM Sans"/>
              <a:ea typeface="DM Sans"/>
              <a:cs typeface="DM Sans"/>
              <a:sym typeface="DM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158"/>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501" name="Google Shape;501;p158"/>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502" name="Google Shape;502;p158"/>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503" name="Google Shape;503;p158"/>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504" name="Google Shape;504;p158"/>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02</a:t>
            </a:r>
            <a:endParaRPr sz="2133">
              <a:solidFill>
                <a:schemeClr val="lt1"/>
              </a:solidFill>
              <a:latin typeface="DM Sans"/>
              <a:ea typeface="DM Sans"/>
              <a:cs typeface="DM Sans"/>
              <a:sym typeface="DM Sans"/>
            </a:endParaRPr>
          </a:p>
        </p:txBody>
      </p:sp>
      <p:cxnSp>
        <p:nvCxnSpPr>
          <p:cNvPr id="505" name="Google Shape;505;p158"/>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506" name="Google Shape;506;p158"/>
          <p:cNvSpPr txBox="1"/>
          <p:nvPr/>
        </p:nvSpPr>
        <p:spPr>
          <a:xfrm>
            <a:off x="1919184" y="2390733"/>
            <a:ext cx="2571600" cy="1169511"/>
          </a:xfrm>
          <a:prstGeom prst="rect">
            <a:avLst/>
          </a:prstGeom>
          <a:noFill/>
          <a:ln>
            <a:noFill/>
          </a:ln>
        </p:spPr>
        <p:txBody>
          <a:bodyPr spcFirstLastPara="1" wrap="square" lIns="121900" tIns="121900" rIns="121900" bIns="121900" anchor="t" anchorCtr="0">
            <a:spAutoFit/>
          </a:bodyPr>
          <a:lstStyle/>
          <a:p>
            <a:pPr algn="ctr">
              <a:buClr>
                <a:schemeClr val="dk1"/>
              </a:buClr>
              <a:buSzPts val="1500"/>
            </a:pPr>
            <a:r>
              <a:rPr lang="es" sz="2000" b="1">
                <a:solidFill>
                  <a:srgbClr val="999999"/>
                </a:solidFill>
                <a:latin typeface="DM Sans"/>
                <a:ea typeface="DM Sans"/>
                <a:cs typeface="DM Sans"/>
                <a:sym typeface="DM Sans"/>
              </a:rPr>
              <a:t>Funcionalidades de los lenguajes ECMAScript</a:t>
            </a:r>
            <a:endParaRPr sz="2000" b="1">
              <a:solidFill>
                <a:srgbClr val="999999"/>
              </a:solidFill>
              <a:latin typeface="DM Sans"/>
              <a:ea typeface="DM Sans"/>
              <a:cs typeface="DM Sans"/>
              <a:sym typeface="DM Sans"/>
            </a:endParaRPr>
          </a:p>
        </p:txBody>
      </p:sp>
      <p:sp>
        <p:nvSpPr>
          <p:cNvPr id="507" name="Google Shape;507;p158"/>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03</a:t>
            </a:r>
            <a:endParaRPr sz="2133" b="1">
              <a:solidFill>
                <a:srgbClr val="FFFFFF"/>
              </a:solidFill>
              <a:latin typeface="DM Sans"/>
              <a:ea typeface="DM Sans"/>
              <a:cs typeface="DM Sans"/>
              <a:sym typeface="DM Sans"/>
            </a:endParaRPr>
          </a:p>
        </p:txBody>
      </p:sp>
      <p:cxnSp>
        <p:nvCxnSpPr>
          <p:cNvPr id="508" name="Google Shape;508;p158"/>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509" name="Google Shape;509;p158"/>
          <p:cNvSpPr txBox="1"/>
          <p:nvPr/>
        </p:nvSpPr>
        <p:spPr>
          <a:xfrm>
            <a:off x="4930351" y="2492334"/>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Programación sincrónica y asincrónica</a:t>
            </a:r>
            <a:endParaRPr sz="2000" b="1">
              <a:solidFill>
                <a:srgbClr val="EAFF6A"/>
              </a:solidFill>
              <a:latin typeface="DM Sans"/>
              <a:ea typeface="DM Sans"/>
              <a:cs typeface="DM Sans"/>
              <a:sym typeface="DM Sans"/>
            </a:endParaRPr>
          </a:p>
        </p:txBody>
      </p:sp>
      <p:cxnSp>
        <p:nvCxnSpPr>
          <p:cNvPr id="510" name="Google Shape;510;p158"/>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511" name="Google Shape;511;p158"/>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512" name="Google Shape;512;p158"/>
          <p:cNvSpPr txBox="1"/>
          <p:nvPr/>
        </p:nvSpPr>
        <p:spPr>
          <a:xfrm>
            <a:off x="5061584" y="3725267"/>
            <a:ext cx="23100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Funciones en Javascript</a:t>
            </a:r>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Callbacks</a:t>
            </a:r>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Promesas</a:t>
            </a:r>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8" action="ppaction://hlinksldjump"/>
              </a:rPr>
              <a:t>Sincronismo vs. Asincronismo</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p:txBody>
      </p:sp>
      <p:sp>
        <p:nvSpPr>
          <p:cNvPr id="513" name="Google Shape;513;p158"/>
          <p:cNvSpPr txBox="1"/>
          <p:nvPr/>
        </p:nvSpPr>
        <p:spPr>
          <a:xfrm>
            <a:off x="2029667" y="3625668"/>
            <a:ext cx="23712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u="sng">
                <a:solidFill>
                  <a:srgbClr val="999999"/>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Nuevas funciones de ECMAScript</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Funciones más utilizadas en backend</a:t>
            </a:r>
            <a:endParaRPr sz="1600">
              <a:solidFill>
                <a:srgbClr val="999999"/>
              </a:solidFill>
              <a:latin typeface="DM Sans"/>
              <a:ea typeface="DM Sans"/>
              <a:cs typeface="DM Sans"/>
              <a:sym typeface="DM Sans"/>
            </a:endParaRPr>
          </a:p>
        </p:txBody>
      </p:sp>
      <p:pic>
        <p:nvPicPr>
          <p:cNvPr id="514" name="Google Shape;514;p158"/>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515" name="Google Shape;515;p158"/>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04</a:t>
            </a:r>
            <a:endParaRPr sz="2133">
              <a:solidFill>
                <a:schemeClr val="lt1"/>
              </a:solidFill>
              <a:latin typeface="DM Sans"/>
              <a:ea typeface="DM Sans"/>
              <a:cs typeface="DM Sans"/>
              <a:sym typeface="DM Sans"/>
            </a:endParaRPr>
          </a:p>
        </p:txBody>
      </p:sp>
      <p:cxnSp>
        <p:nvCxnSpPr>
          <p:cNvPr id="516" name="Google Shape;516;p158"/>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517" name="Google Shape;517;p158"/>
          <p:cNvSpPr txBox="1"/>
          <p:nvPr/>
        </p:nvSpPr>
        <p:spPr>
          <a:xfrm>
            <a:off x="7900684" y="2390734"/>
            <a:ext cx="2571600" cy="1169511"/>
          </a:xfrm>
          <a:prstGeom prst="rect">
            <a:avLst/>
          </a:prstGeom>
          <a:noFill/>
          <a:ln>
            <a:noFill/>
          </a:ln>
        </p:spPr>
        <p:txBody>
          <a:bodyPr spcFirstLastPara="1" wrap="square" lIns="121900" tIns="121900" rIns="121900" bIns="121900" anchor="t" anchorCtr="0">
            <a:spAutoFit/>
          </a:bodyPr>
          <a:lstStyle/>
          <a:p>
            <a:pPr algn="ctr">
              <a:buClr>
                <a:schemeClr val="dk1"/>
              </a:buClr>
              <a:buSzPts val="1500"/>
            </a:pPr>
            <a:r>
              <a:rPr lang="es" sz="2000" b="1">
                <a:solidFill>
                  <a:srgbClr val="999999"/>
                </a:solidFill>
                <a:latin typeface="DM Sans"/>
                <a:ea typeface="DM Sans"/>
                <a:cs typeface="DM Sans"/>
                <a:sym typeface="DM Sans"/>
              </a:rPr>
              <a:t>Manejo de archivos en Javascript</a:t>
            </a:r>
            <a:endParaRPr sz="2000" b="1">
              <a:solidFill>
                <a:srgbClr val="999999"/>
              </a:solidFill>
              <a:latin typeface="DM Sans"/>
              <a:ea typeface="DM Sans"/>
              <a:cs typeface="DM Sans"/>
              <a:sym typeface="DM Sans"/>
            </a:endParaRPr>
          </a:p>
        </p:txBody>
      </p:sp>
      <p:cxnSp>
        <p:nvCxnSpPr>
          <p:cNvPr id="518" name="Google Shape;518;p158"/>
          <p:cNvCxnSpPr/>
          <p:nvPr/>
        </p:nvCxnSpPr>
        <p:spPr>
          <a:xfrm>
            <a:off x="8021451" y="2443400"/>
            <a:ext cx="2371200" cy="0"/>
          </a:xfrm>
          <a:prstGeom prst="straightConnector1">
            <a:avLst/>
          </a:prstGeom>
          <a:noFill/>
          <a:ln w="9525" cap="flat" cmpd="sng">
            <a:solidFill>
              <a:srgbClr val="434343"/>
            </a:solidFill>
            <a:prstDash val="solid"/>
            <a:round/>
            <a:headEnd type="none" w="sm" len="sm"/>
            <a:tailEnd type="none" w="sm" len="sm"/>
          </a:ln>
        </p:spPr>
      </p:cxnSp>
      <p:sp>
        <p:nvSpPr>
          <p:cNvPr id="519" name="Google Shape;519;p158"/>
          <p:cNvSpPr txBox="1"/>
          <p:nvPr/>
        </p:nvSpPr>
        <p:spPr>
          <a:xfrm>
            <a:off x="8031467" y="3645067"/>
            <a:ext cx="2611600" cy="1477287"/>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Archivos síncronos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Manejo de archivos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File system</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Promesas</a:t>
            </a:r>
            <a:endParaRPr sz="1600">
              <a:solidFill>
                <a:srgbClr val="999999"/>
              </a:solidFill>
              <a:latin typeface="DM Sans"/>
              <a:ea typeface="DM Sans"/>
              <a:cs typeface="DM Sans"/>
              <a:sym typeface="DM Sans"/>
            </a:endParaRPr>
          </a:p>
        </p:txBody>
      </p:sp>
    </p:spTree>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00"/>
          <p:cNvSpPr txBox="1"/>
          <p:nvPr/>
        </p:nvSpPr>
        <p:spPr>
          <a:xfrm>
            <a:off x="1948400" y="1"/>
            <a:ext cx="82952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Modelo de mongoose para users</a:t>
            </a:r>
            <a:endParaRPr sz="4000" b="1">
              <a:solidFill>
                <a:schemeClr val="lt1"/>
              </a:solidFill>
              <a:latin typeface="DM Sans"/>
              <a:ea typeface="DM Sans"/>
              <a:cs typeface="DM Sans"/>
              <a:sym typeface="DM Sans"/>
            </a:endParaRPr>
          </a:p>
        </p:txBody>
      </p:sp>
      <p:pic>
        <p:nvPicPr>
          <p:cNvPr id="423" name="Google Shape;423;p100"/>
          <p:cNvPicPr preferRelativeResize="0"/>
          <p:nvPr/>
        </p:nvPicPr>
        <p:blipFill>
          <a:blip r:embed="rId3">
            <a:alphaModFix/>
          </a:blip>
          <a:stretch>
            <a:fillRect/>
          </a:stretch>
        </p:blipFill>
        <p:spPr>
          <a:xfrm>
            <a:off x="1526218" y="1811867"/>
            <a:ext cx="9139553" cy="4542800"/>
          </a:xfrm>
          <a:prstGeom prst="rect">
            <a:avLst/>
          </a:prstGeom>
          <a:noFill/>
          <a:ln>
            <a:noFill/>
          </a:ln>
        </p:spPr>
      </p:pic>
    </p:spTree>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01"/>
          <p:cNvSpPr txBox="1"/>
          <p:nvPr/>
        </p:nvSpPr>
        <p:spPr>
          <a:xfrm>
            <a:off x="1637800" y="210101"/>
            <a:ext cx="8916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Modelo de mongoose para orders</a:t>
            </a:r>
            <a:endParaRPr sz="4000" b="1">
              <a:solidFill>
                <a:schemeClr val="lt1"/>
              </a:solidFill>
              <a:latin typeface="DM Sans"/>
              <a:ea typeface="DM Sans"/>
              <a:cs typeface="DM Sans"/>
              <a:sym typeface="DM Sans"/>
            </a:endParaRPr>
          </a:p>
        </p:txBody>
      </p:sp>
      <p:pic>
        <p:nvPicPr>
          <p:cNvPr id="429" name="Google Shape;429;p101"/>
          <p:cNvPicPr preferRelativeResize="0"/>
          <p:nvPr/>
        </p:nvPicPr>
        <p:blipFill>
          <a:blip r:embed="rId3">
            <a:alphaModFix/>
          </a:blip>
          <a:stretch>
            <a:fillRect/>
          </a:stretch>
        </p:blipFill>
        <p:spPr>
          <a:xfrm>
            <a:off x="1541701" y="1422567"/>
            <a:ext cx="9108607" cy="5097200"/>
          </a:xfrm>
          <a:prstGeom prst="rect">
            <a:avLst/>
          </a:prstGeom>
          <a:noFill/>
          <a:ln>
            <a:noFill/>
          </a:ln>
        </p:spPr>
      </p:pic>
    </p:spTree>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02"/>
          <p:cNvSpPr txBox="1"/>
          <p:nvPr/>
        </p:nvSpPr>
        <p:spPr>
          <a:xfrm>
            <a:off x="1948400" y="1"/>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modelo de mongoose para business</a:t>
            </a:r>
            <a:endParaRPr sz="4000" b="1">
              <a:solidFill>
                <a:schemeClr val="lt1"/>
              </a:solidFill>
              <a:latin typeface="DM Sans"/>
              <a:ea typeface="DM Sans"/>
              <a:cs typeface="DM Sans"/>
              <a:sym typeface="DM Sans"/>
            </a:endParaRPr>
          </a:p>
        </p:txBody>
      </p:sp>
      <p:pic>
        <p:nvPicPr>
          <p:cNvPr id="435" name="Google Shape;435;p102"/>
          <p:cNvPicPr preferRelativeResize="0"/>
          <p:nvPr/>
        </p:nvPicPr>
        <p:blipFill>
          <a:blip r:embed="rId3">
            <a:alphaModFix/>
          </a:blip>
          <a:stretch>
            <a:fillRect/>
          </a:stretch>
        </p:blipFill>
        <p:spPr>
          <a:xfrm>
            <a:off x="863600" y="1647634"/>
            <a:ext cx="10464800" cy="4635500"/>
          </a:xfrm>
          <a:prstGeom prst="rect">
            <a:avLst/>
          </a:prstGeom>
          <a:noFill/>
          <a:ln>
            <a:noFill/>
          </a:ln>
        </p:spPr>
      </p:pic>
    </p:spTree>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03"/>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1" name="Google Shape;441;p103"/>
          <p:cNvSpPr txBox="1"/>
          <p:nvPr/>
        </p:nvSpPr>
        <p:spPr>
          <a:xfrm>
            <a:off x="6604333" y="134533"/>
            <a:ext cx="5369600" cy="2019167"/>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267" b="1">
                <a:solidFill>
                  <a:schemeClr val="dk1"/>
                </a:solidFill>
                <a:latin typeface="DM Sans"/>
                <a:ea typeface="DM Sans"/>
                <a:cs typeface="DM Sans"/>
                <a:sym typeface="DM Sans"/>
              </a:rPr>
              <a:t>Abstraemos los modelos en DAOs: usuarios</a:t>
            </a:r>
            <a:endParaRPr sz="4267" b="1">
              <a:solidFill>
                <a:schemeClr val="dk1"/>
              </a:solidFill>
              <a:latin typeface="DM Sans"/>
              <a:ea typeface="DM Sans"/>
              <a:cs typeface="DM Sans"/>
              <a:sym typeface="DM Sans"/>
            </a:endParaRPr>
          </a:p>
        </p:txBody>
      </p:sp>
      <p:sp>
        <p:nvSpPr>
          <p:cNvPr id="442" name="Google Shape;442;p103"/>
          <p:cNvSpPr txBox="1"/>
          <p:nvPr/>
        </p:nvSpPr>
        <p:spPr>
          <a:xfrm>
            <a:off x="5275200" y="2782667"/>
            <a:ext cx="6916800" cy="615513"/>
          </a:xfrm>
          <a:prstGeom prst="rect">
            <a:avLst/>
          </a:prstGeom>
          <a:noFill/>
          <a:ln>
            <a:noFill/>
          </a:ln>
        </p:spPr>
        <p:txBody>
          <a:bodyPr spcFirstLastPara="1" wrap="square" lIns="121900" tIns="121900" rIns="121900" bIns="121900" anchor="t" anchorCtr="0">
            <a:spAutoFit/>
          </a:bodyPr>
          <a:lstStyle/>
          <a:p>
            <a:endParaRPr sz="2400" b="1">
              <a:latin typeface="DM Sans"/>
              <a:ea typeface="DM Sans"/>
              <a:cs typeface="DM Sans"/>
              <a:sym typeface="DM Sans"/>
            </a:endParaRPr>
          </a:p>
        </p:txBody>
      </p:sp>
      <p:pic>
        <p:nvPicPr>
          <p:cNvPr id="443" name="Google Shape;443;p103"/>
          <p:cNvPicPr preferRelativeResize="0"/>
          <p:nvPr/>
        </p:nvPicPr>
        <p:blipFill>
          <a:blip r:embed="rId3">
            <a:alphaModFix/>
          </a:blip>
          <a:stretch>
            <a:fillRect/>
          </a:stretch>
        </p:blipFill>
        <p:spPr>
          <a:xfrm>
            <a:off x="149967" y="79517"/>
            <a:ext cx="5946032" cy="6698983"/>
          </a:xfrm>
          <a:prstGeom prst="rect">
            <a:avLst/>
          </a:prstGeom>
          <a:noFill/>
          <a:ln>
            <a:noFill/>
          </a:ln>
        </p:spPr>
      </p:pic>
      <p:pic>
        <p:nvPicPr>
          <p:cNvPr id="444" name="Google Shape;444;p103"/>
          <p:cNvPicPr preferRelativeResize="0"/>
          <p:nvPr/>
        </p:nvPicPr>
        <p:blipFill>
          <a:blip r:embed="rId4">
            <a:alphaModFix/>
          </a:blip>
          <a:stretch>
            <a:fillRect/>
          </a:stretch>
        </p:blipFill>
        <p:spPr>
          <a:xfrm>
            <a:off x="6096000" y="3429001"/>
            <a:ext cx="6180195" cy="3349500"/>
          </a:xfrm>
          <a:prstGeom prst="rect">
            <a:avLst/>
          </a:prstGeom>
          <a:noFill/>
          <a:ln>
            <a:noFill/>
          </a:ln>
        </p:spPr>
      </p:pic>
    </p:spTree>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04"/>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0" name="Google Shape;450;p104"/>
          <p:cNvSpPr txBox="1"/>
          <p:nvPr/>
        </p:nvSpPr>
        <p:spPr>
          <a:xfrm>
            <a:off x="6604333" y="134533"/>
            <a:ext cx="5369600" cy="2019167"/>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267" b="1">
                <a:solidFill>
                  <a:schemeClr val="dk1"/>
                </a:solidFill>
                <a:latin typeface="DM Sans"/>
                <a:ea typeface="DM Sans"/>
                <a:cs typeface="DM Sans"/>
                <a:sym typeface="DM Sans"/>
              </a:rPr>
              <a:t>Abstraemos los modelos en DAOs: órdenes</a:t>
            </a:r>
            <a:endParaRPr sz="4267" b="1">
              <a:solidFill>
                <a:schemeClr val="dk1"/>
              </a:solidFill>
              <a:latin typeface="DM Sans"/>
              <a:ea typeface="DM Sans"/>
              <a:cs typeface="DM Sans"/>
              <a:sym typeface="DM Sans"/>
            </a:endParaRPr>
          </a:p>
        </p:txBody>
      </p:sp>
      <p:sp>
        <p:nvSpPr>
          <p:cNvPr id="451" name="Google Shape;451;p104"/>
          <p:cNvSpPr txBox="1"/>
          <p:nvPr/>
        </p:nvSpPr>
        <p:spPr>
          <a:xfrm>
            <a:off x="5275200" y="2782667"/>
            <a:ext cx="6916800" cy="615513"/>
          </a:xfrm>
          <a:prstGeom prst="rect">
            <a:avLst/>
          </a:prstGeom>
          <a:noFill/>
          <a:ln>
            <a:noFill/>
          </a:ln>
        </p:spPr>
        <p:txBody>
          <a:bodyPr spcFirstLastPara="1" wrap="square" lIns="121900" tIns="121900" rIns="121900" bIns="121900" anchor="t" anchorCtr="0">
            <a:spAutoFit/>
          </a:bodyPr>
          <a:lstStyle/>
          <a:p>
            <a:endParaRPr sz="2400" b="1">
              <a:latin typeface="DM Sans"/>
              <a:ea typeface="DM Sans"/>
              <a:cs typeface="DM Sans"/>
              <a:sym typeface="DM Sans"/>
            </a:endParaRPr>
          </a:p>
        </p:txBody>
      </p:sp>
      <p:pic>
        <p:nvPicPr>
          <p:cNvPr id="452" name="Google Shape;452;p104"/>
          <p:cNvPicPr preferRelativeResize="0"/>
          <p:nvPr/>
        </p:nvPicPr>
        <p:blipFill>
          <a:blip r:embed="rId3">
            <a:alphaModFix/>
          </a:blip>
          <a:stretch>
            <a:fillRect/>
          </a:stretch>
        </p:blipFill>
        <p:spPr>
          <a:xfrm>
            <a:off x="133500" y="395834"/>
            <a:ext cx="5827467" cy="6372127"/>
          </a:xfrm>
          <a:prstGeom prst="rect">
            <a:avLst/>
          </a:prstGeom>
          <a:noFill/>
          <a:ln>
            <a:noFill/>
          </a:ln>
        </p:spPr>
      </p:pic>
      <p:pic>
        <p:nvPicPr>
          <p:cNvPr id="453" name="Google Shape;453;p104"/>
          <p:cNvPicPr preferRelativeResize="0"/>
          <p:nvPr/>
        </p:nvPicPr>
        <p:blipFill>
          <a:blip r:embed="rId4">
            <a:alphaModFix/>
          </a:blip>
          <a:stretch>
            <a:fillRect/>
          </a:stretch>
        </p:blipFill>
        <p:spPr>
          <a:xfrm>
            <a:off x="5960967" y="3316267"/>
            <a:ext cx="6231032" cy="3441520"/>
          </a:xfrm>
          <a:prstGeom prst="rect">
            <a:avLst/>
          </a:prstGeom>
          <a:noFill/>
          <a:ln>
            <a:noFill/>
          </a:ln>
        </p:spPr>
      </p:pic>
    </p:spTree>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05"/>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9" name="Google Shape;459;p105"/>
          <p:cNvSpPr txBox="1"/>
          <p:nvPr/>
        </p:nvSpPr>
        <p:spPr>
          <a:xfrm>
            <a:off x="6604333" y="134533"/>
            <a:ext cx="5369600" cy="2019167"/>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267" b="1">
                <a:solidFill>
                  <a:schemeClr val="dk1"/>
                </a:solidFill>
                <a:latin typeface="DM Sans"/>
                <a:ea typeface="DM Sans"/>
                <a:cs typeface="DM Sans"/>
                <a:sym typeface="DM Sans"/>
              </a:rPr>
              <a:t>Abstraemos los modelos en DAOs: negocios</a:t>
            </a:r>
            <a:endParaRPr sz="4267" b="1">
              <a:solidFill>
                <a:schemeClr val="dk1"/>
              </a:solidFill>
              <a:latin typeface="DM Sans"/>
              <a:ea typeface="DM Sans"/>
              <a:cs typeface="DM Sans"/>
              <a:sym typeface="DM Sans"/>
            </a:endParaRPr>
          </a:p>
        </p:txBody>
      </p:sp>
      <p:pic>
        <p:nvPicPr>
          <p:cNvPr id="460" name="Google Shape;460;p105"/>
          <p:cNvPicPr preferRelativeResize="0"/>
          <p:nvPr/>
        </p:nvPicPr>
        <p:blipFill>
          <a:blip r:embed="rId3">
            <a:alphaModFix/>
          </a:blip>
          <a:stretch>
            <a:fillRect/>
          </a:stretch>
        </p:blipFill>
        <p:spPr>
          <a:xfrm>
            <a:off x="179500" y="368701"/>
            <a:ext cx="6107133" cy="6399268"/>
          </a:xfrm>
          <a:prstGeom prst="rect">
            <a:avLst/>
          </a:prstGeom>
          <a:noFill/>
          <a:ln>
            <a:noFill/>
          </a:ln>
        </p:spPr>
      </p:pic>
      <p:pic>
        <p:nvPicPr>
          <p:cNvPr id="461" name="Google Shape;461;p105"/>
          <p:cNvPicPr preferRelativeResize="0"/>
          <p:nvPr/>
        </p:nvPicPr>
        <p:blipFill>
          <a:blip r:embed="rId4">
            <a:alphaModFix/>
          </a:blip>
          <a:stretch>
            <a:fillRect/>
          </a:stretch>
        </p:blipFill>
        <p:spPr>
          <a:xfrm>
            <a:off x="6286634" y="3668600"/>
            <a:ext cx="5905367" cy="3099373"/>
          </a:xfrm>
          <a:prstGeom prst="rect">
            <a:avLst/>
          </a:prstGeom>
          <a:noFill/>
          <a:ln>
            <a:noFill/>
          </a:ln>
        </p:spPr>
      </p:pic>
    </p:spTree>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06"/>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Checkpoint: DAO</a:t>
            </a:r>
            <a:endParaRPr sz="5333" b="1">
              <a:solidFill>
                <a:schemeClr val="lt1"/>
              </a:solidFill>
              <a:latin typeface="DM Sans"/>
              <a:ea typeface="DM Sans"/>
              <a:cs typeface="DM Sans"/>
              <a:sym typeface="DM Sans"/>
            </a:endParaRPr>
          </a:p>
        </p:txBody>
      </p:sp>
      <p:sp>
        <p:nvSpPr>
          <p:cNvPr id="467" name="Google Shape;467;p106"/>
          <p:cNvSpPr txBox="1"/>
          <p:nvPr/>
        </p:nvSpPr>
        <p:spPr>
          <a:xfrm>
            <a:off x="2433567" y="4039901"/>
            <a:ext cx="8147200" cy="1477480"/>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Revisa tu código, analiza errores o descarga el código correspondiente al checkpoint 2 localizada en tu carpeta compartida.</a:t>
            </a:r>
            <a:endParaRPr sz="2667">
              <a:solidFill>
                <a:schemeClr val="lt1"/>
              </a:solidFill>
              <a:latin typeface="DM Sans"/>
              <a:ea typeface="DM Sans"/>
              <a:cs typeface="DM Sans"/>
              <a:sym typeface="DM Sans"/>
            </a:endParaRPr>
          </a:p>
        </p:txBody>
      </p:sp>
      <p:pic>
        <p:nvPicPr>
          <p:cNvPr id="468" name="Google Shape;468;p106"/>
          <p:cNvPicPr preferRelativeResize="0"/>
          <p:nvPr/>
        </p:nvPicPr>
        <p:blipFill>
          <a:blip r:embed="rId3">
            <a:alphaModFix/>
          </a:blip>
          <a:stretch>
            <a:fillRect/>
          </a:stretch>
        </p:blipFill>
        <p:spPr>
          <a:xfrm>
            <a:off x="4755084" y="806600"/>
            <a:ext cx="2411701" cy="2411701"/>
          </a:xfrm>
          <a:prstGeom prst="rect">
            <a:avLst/>
          </a:prstGeom>
          <a:noFill/>
          <a:ln>
            <a:noFill/>
          </a:ln>
        </p:spPr>
      </p:pic>
      <p:sp>
        <p:nvSpPr>
          <p:cNvPr id="469" name="Google Shape;469;p106"/>
          <p:cNvSpPr txBox="1"/>
          <p:nvPr/>
        </p:nvSpPr>
        <p:spPr>
          <a:xfrm rot="-2795">
            <a:off x="4223901" y="5710302"/>
            <a:ext cx="5412801" cy="605190"/>
          </a:xfrm>
          <a:prstGeom prst="rect">
            <a:avLst/>
          </a:prstGeom>
          <a:noFill/>
          <a:ln>
            <a:noFill/>
          </a:ln>
        </p:spPr>
        <p:txBody>
          <a:bodyPr spcFirstLastPara="1" wrap="square" lIns="121900" tIns="121900" rIns="121900" bIns="121900" anchor="t" anchorCtr="0">
            <a:spAutoFit/>
          </a:bodyPr>
          <a:lstStyle/>
          <a:p>
            <a:r>
              <a:rPr lang="es" sz="2333">
                <a:solidFill>
                  <a:schemeClr val="accent5"/>
                </a:solidFill>
                <a:latin typeface="DM Sans"/>
                <a:ea typeface="DM Sans"/>
                <a:cs typeface="DM Sans"/>
                <a:sym typeface="DM Sans"/>
              </a:rPr>
              <a:t>Tiempo estimado:</a:t>
            </a:r>
            <a:r>
              <a:rPr lang="es" sz="2333" b="1">
                <a:solidFill>
                  <a:schemeClr val="accent5"/>
                </a:solidFill>
                <a:latin typeface="DM Sans"/>
                <a:ea typeface="DM Sans"/>
                <a:cs typeface="DM Sans"/>
                <a:sym typeface="DM Sans"/>
              </a:rPr>
              <a:t> 3 minutos</a:t>
            </a:r>
            <a:endParaRPr sz="2333"/>
          </a:p>
        </p:txBody>
      </p:sp>
    </p:spTree>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07"/>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475" name="Google Shape;475;p107"/>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¡5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08"/>
          <p:cNvSpPr txBox="1"/>
          <p:nvPr/>
        </p:nvSpPr>
        <p:spPr>
          <a:xfrm>
            <a:off x="1948400" y="29364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Conectando el DAO al negocio</a:t>
            </a:r>
            <a:endParaRPr sz="5333" b="1">
              <a:solidFill>
                <a:schemeClr val="dk1"/>
              </a:solidFill>
              <a:latin typeface="DM Sans"/>
              <a:ea typeface="DM Sans"/>
              <a:cs typeface="DM Sans"/>
              <a:sym typeface="DM Sans"/>
            </a:endParaRPr>
          </a:p>
        </p:txBody>
      </p:sp>
    </p:spTree>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09"/>
          <p:cNvSpPr txBox="1"/>
          <p:nvPr/>
        </p:nvSpPr>
        <p:spPr>
          <a:xfrm>
            <a:off x="631133" y="4940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¿De qué se trata?</a:t>
            </a:r>
            <a:endParaRPr sz="5333" b="1">
              <a:solidFill>
                <a:schemeClr val="dk1"/>
              </a:solidFill>
              <a:latin typeface="DM Sans"/>
              <a:ea typeface="DM Sans"/>
              <a:cs typeface="DM Sans"/>
              <a:sym typeface="DM Sans"/>
            </a:endParaRPr>
          </a:p>
        </p:txBody>
      </p:sp>
      <p:sp>
        <p:nvSpPr>
          <p:cNvPr id="486" name="Google Shape;486;p109"/>
          <p:cNvSpPr txBox="1"/>
          <p:nvPr/>
        </p:nvSpPr>
        <p:spPr>
          <a:xfrm>
            <a:off x="631133" y="2544233"/>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Con los DAOs generados, podemos comenzar a llenar los controladores con lógica real, de manera que podremos comenzar a conectar todos nuestros elementos. </a:t>
            </a:r>
            <a:endParaRPr>
              <a:latin typeface="DM Sans"/>
              <a:ea typeface="DM Sans"/>
              <a:cs typeface="DM Sans"/>
              <a:sym typeface="DM Sans"/>
            </a:endParaRPr>
          </a:p>
        </p:txBody>
      </p:sp>
      <p:sp>
        <p:nvSpPr>
          <p:cNvPr id="487" name="Google Shape;487;p109"/>
          <p:cNvSpPr txBox="1"/>
          <p:nvPr/>
        </p:nvSpPr>
        <p:spPr>
          <a:xfrm>
            <a:off x="6036767" y="2544233"/>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Utilizaremos directamente el DAO en el negocio y rellenaremos los controladores para que cumplan con las acciones planteadas al inicio del ejercicio.</a:t>
            </a:r>
            <a:endParaRPr>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3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FrontEnd y Backend</a:t>
            </a:r>
            <a:endParaRPr sz="5333" b="1">
              <a:solidFill>
                <a:schemeClr val="dk1"/>
              </a:solidFill>
              <a:latin typeface="DM Sans"/>
              <a:ea typeface="DM Sans"/>
              <a:cs typeface="DM Sans"/>
              <a:sym typeface="DM Sans"/>
            </a:endParaRPr>
          </a:p>
        </p:txBody>
      </p:sp>
      <p:sp>
        <p:nvSpPr>
          <p:cNvPr id="786" name="Google Shape;786;p136"/>
          <p:cNvSpPr txBox="1"/>
          <p:nvPr/>
        </p:nvSpPr>
        <p:spPr>
          <a:xfrm>
            <a:off x="631133" y="2694501"/>
            <a:ext cx="5112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a:t>
            </a:r>
            <a:r>
              <a:rPr lang="es" b="1">
                <a:latin typeface="DM Sans"/>
                <a:ea typeface="DM Sans"/>
                <a:cs typeface="DM Sans"/>
                <a:sym typeface="DM Sans"/>
              </a:rPr>
              <a:t>FrontEnd</a:t>
            </a:r>
            <a:r>
              <a:rPr lang="es">
                <a:latin typeface="DM Sans"/>
                <a:ea typeface="DM Sans"/>
                <a:cs typeface="DM Sans"/>
                <a:sym typeface="DM Sans"/>
              </a:rPr>
              <a:t> comprende toda la parte </a:t>
            </a:r>
            <a:r>
              <a:rPr lang="es" b="1">
                <a:latin typeface="DM Sans"/>
                <a:ea typeface="DM Sans"/>
                <a:cs typeface="DM Sans"/>
                <a:sym typeface="DM Sans"/>
              </a:rPr>
              <a:t>visual y de interacción directa</a:t>
            </a:r>
            <a:r>
              <a:rPr lang="es">
                <a:latin typeface="DM Sans"/>
                <a:ea typeface="DM Sans"/>
                <a:cs typeface="DM Sans"/>
                <a:sym typeface="DM Sans"/>
              </a:rPr>
              <a:t> con el usuario. Su fin es dar la mejor impresión al usuario sobre la página o aplicación.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Imágenes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Colores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Botones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Interacciones</a:t>
            </a:r>
            <a:endParaRPr>
              <a:latin typeface="DM Sans"/>
              <a:ea typeface="DM Sans"/>
              <a:cs typeface="DM Sans"/>
              <a:sym typeface="DM Sans"/>
            </a:endParaRPr>
          </a:p>
        </p:txBody>
      </p:sp>
      <p:sp>
        <p:nvSpPr>
          <p:cNvPr id="787" name="Google Shape;787;p136"/>
          <p:cNvSpPr txBox="1"/>
          <p:nvPr/>
        </p:nvSpPr>
        <p:spPr>
          <a:xfrm>
            <a:off x="6027700" y="2694500"/>
            <a:ext cx="5112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a:t>
            </a:r>
            <a:r>
              <a:rPr lang="es" b="1">
                <a:latin typeface="DM Sans"/>
                <a:ea typeface="DM Sans"/>
                <a:cs typeface="DM Sans"/>
                <a:sym typeface="DM Sans"/>
              </a:rPr>
              <a:t>BackEnd </a:t>
            </a:r>
            <a:r>
              <a:rPr lang="es">
                <a:latin typeface="DM Sans"/>
                <a:ea typeface="DM Sans"/>
                <a:cs typeface="DM Sans"/>
                <a:sym typeface="DM Sans"/>
              </a:rPr>
              <a:t>comprende toda la parte </a:t>
            </a:r>
            <a:r>
              <a:rPr lang="es" b="1">
                <a:latin typeface="DM Sans"/>
                <a:ea typeface="DM Sans"/>
                <a:cs typeface="DM Sans"/>
                <a:sym typeface="DM Sans"/>
              </a:rPr>
              <a:t>lógica y de manejo de información</a:t>
            </a:r>
            <a:r>
              <a:rPr lang="es">
                <a:latin typeface="DM Sans"/>
                <a:ea typeface="DM Sans"/>
                <a:cs typeface="DM Sans"/>
                <a:sym typeface="DM Sans"/>
              </a:rPr>
              <a:t>. Es decir, la base lógica de nuestra página o aplicación. El usuario NO sabe lo que hay detrás.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El almacenamiento de información</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Los cálculos complejos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Los servidores donde viven las páginas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Manejo de información en general</a:t>
            </a:r>
            <a:endParaRPr>
              <a:latin typeface="DM Sans"/>
              <a:ea typeface="DM Sans"/>
              <a:cs typeface="DM Sans"/>
              <a:sym typeface="DM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59"/>
          <p:cNvSpPr txBox="1"/>
          <p:nvPr/>
        </p:nvSpPr>
        <p:spPr>
          <a:xfrm>
            <a:off x="668600" y="6243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525" name="Google Shape;525;p159"/>
          <p:cNvPicPr preferRelativeResize="0"/>
          <p:nvPr/>
        </p:nvPicPr>
        <p:blipFill>
          <a:blip r:embed="rId3">
            <a:alphaModFix/>
          </a:blip>
          <a:stretch>
            <a:fillRect/>
          </a:stretch>
        </p:blipFill>
        <p:spPr>
          <a:xfrm>
            <a:off x="2896585" y="2060418"/>
            <a:ext cx="262633" cy="262633"/>
          </a:xfrm>
          <a:prstGeom prst="rect">
            <a:avLst/>
          </a:prstGeom>
          <a:noFill/>
          <a:ln>
            <a:noFill/>
          </a:ln>
        </p:spPr>
      </p:pic>
      <p:sp>
        <p:nvSpPr>
          <p:cNvPr id="526" name="Google Shape;526;p159"/>
          <p:cNvSpPr txBox="1"/>
          <p:nvPr/>
        </p:nvSpPr>
        <p:spPr>
          <a:xfrm>
            <a:off x="3474448" y="1930118"/>
            <a:ext cx="5708400" cy="523180"/>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Repasar las funciones en Javascript</a:t>
            </a:r>
            <a:endParaRPr>
              <a:solidFill>
                <a:schemeClr val="lt1"/>
              </a:solidFill>
              <a:latin typeface="DM Sans"/>
              <a:ea typeface="DM Sans"/>
              <a:cs typeface="DM Sans"/>
              <a:sym typeface="DM Sans"/>
            </a:endParaRPr>
          </a:p>
        </p:txBody>
      </p:sp>
      <p:pic>
        <p:nvPicPr>
          <p:cNvPr id="527" name="Google Shape;527;p159"/>
          <p:cNvPicPr preferRelativeResize="0"/>
          <p:nvPr/>
        </p:nvPicPr>
        <p:blipFill>
          <a:blip r:embed="rId3">
            <a:alphaModFix/>
          </a:blip>
          <a:stretch>
            <a:fillRect/>
          </a:stretch>
        </p:blipFill>
        <p:spPr>
          <a:xfrm>
            <a:off x="2896185" y="2904952"/>
            <a:ext cx="262633" cy="262633"/>
          </a:xfrm>
          <a:prstGeom prst="rect">
            <a:avLst/>
          </a:prstGeom>
          <a:noFill/>
          <a:ln>
            <a:noFill/>
          </a:ln>
        </p:spPr>
      </p:pic>
      <p:cxnSp>
        <p:nvCxnSpPr>
          <p:cNvPr id="528" name="Google Shape;528;p159"/>
          <p:cNvCxnSpPr>
            <a:stCxn id="525" idx="2"/>
            <a:endCxn id="527" idx="0"/>
          </p:cNvCxnSpPr>
          <p:nvPr/>
        </p:nvCxnSpPr>
        <p:spPr>
          <a:xfrm rot="-5400000" flipH="1">
            <a:off x="2737300" y="2613649"/>
            <a:ext cx="582000" cy="800"/>
          </a:xfrm>
          <a:prstGeom prst="bentConnector3">
            <a:avLst>
              <a:gd name="adj1" fmla="val 49991"/>
            </a:avLst>
          </a:prstGeom>
          <a:noFill/>
          <a:ln w="9525" cap="flat" cmpd="sng">
            <a:solidFill>
              <a:srgbClr val="EAFF6A"/>
            </a:solidFill>
            <a:prstDash val="solid"/>
            <a:round/>
            <a:headEnd type="none" w="med" len="med"/>
            <a:tailEnd type="none" w="med" len="med"/>
          </a:ln>
        </p:spPr>
      </p:cxnSp>
      <p:sp>
        <p:nvSpPr>
          <p:cNvPr id="529" name="Google Shape;529;p159"/>
          <p:cNvSpPr txBox="1"/>
          <p:nvPr/>
        </p:nvSpPr>
        <p:spPr>
          <a:xfrm>
            <a:off x="3474448" y="2657206"/>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Comprender un callback y cómo se relacionan las funciones con éstos.</a:t>
            </a:r>
            <a:endParaRPr>
              <a:solidFill>
                <a:schemeClr val="lt1"/>
              </a:solidFill>
              <a:latin typeface="DM Sans"/>
              <a:ea typeface="DM Sans"/>
              <a:cs typeface="DM Sans"/>
              <a:sym typeface="DM Sans"/>
            </a:endParaRPr>
          </a:p>
        </p:txBody>
      </p:sp>
      <p:pic>
        <p:nvPicPr>
          <p:cNvPr id="530" name="Google Shape;530;p159"/>
          <p:cNvPicPr preferRelativeResize="0"/>
          <p:nvPr/>
        </p:nvPicPr>
        <p:blipFill>
          <a:blip r:embed="rId3">
            <a:alphaModFix/>
          </a:blip>
          <a:stretch>
            <a:fillRect/>
          </a:stretch>
        </p:blipFill>
        <p:spPr>
          <a:xfrm>
            <a:off x="2896385" y="2875418"/>
            <a:ext cx="262633" cy="262633"/>
          </a:xfrm>
          <a:prstGeom prst="rect">
            <a:avLst/>
          </a:prstGeom>
          <a:noFill/>
          <a:ln>
            <a:noFill/>
          </a:ln>
        </p:spPr>
      </p:pic>
      <p:pic>
        <p:nvPicPr>
          <p:cNvPr id="531" name="Google Shape;531;p159"/>
          <p:cNvPicPr preferRelativeResize="0"/>
          <p:nvPr/>
        </p:nvPicPr>
        <p:blipFill>
          <a:blip r:embed="rId3">
            <a:alphaModFix/>
          </a:blip>
          <a:stretch>
            <a:fillRect/>
          </a:stretch>
        </p:blipFill>
        <p:spPr>
          <a:xfrm>
            <a:off x="2896985" y="3803285"/>
            <a:ext cx="262633" cy="262633"/>
          </a:xfrm>
          <a:prstGeom prst="rect">
            <a:avLst/>
          </a:prstGeom>
          <a:noFill/>
          <a:ln>
            <a:noFill/>
          </a:ln>
        </p:spPr>
      </p:pic>
      <p:cxnSp>
        <p:nvCxnSpPr>
          <p:cNvPr id="532" name="Google Shape;532;p159"/>
          <p:cNvCxnSpPr>
            <a:stCxn id="530" idx="2"/>
            <a:endCxn id="531" idx="0"/>
          </p:cNvCxnSpPr>
          <p:nvPr/>
        </p:nvCxnSpPr>
        <p:spPr>
          <a:xfrm rot="-5400000" flipH="1">
            <a:off x="2695500" y="3470249"/>
            <a:ext cx="665200" cy="800"/>
          </a:xfrm>
          <a:prstGeom prst="bentConnector3">
            <a:avLst>
              <a:gd name="adj1" fmla="val 50003"/>
            </a:avLst>
          </a:prstGeom>
          <a:noFill/>
          <a:ln w="9525" cap="flat" cmpd="sng">
            <a:solidFill>
              <a:srgbClr val="EAFF6A"/>
            </a:solidFill>
            <a:prstDash val="solid"/>
            <a:round/>
            <a:headEnd type="none" w="med" len="med"/>
            <a:tailEnd type="none" w="med" len="med"/>
          </a:ln>
        </p:spPr>
      </p:cxnSp>
      <p:sp>
        <p:nvSpPr>
          <p:cNvPr id="533" name="Google Shape;533;p159"/>
          <p:cNvSpPr txBox="1"/>
          <p:nvPr/>
        </p:nvSpPr>
        <p:spPr>
          <a:xfrm>
            <a:off x="3474448" y="3661496"/>
            <a:ext cx="5708400" cy="523180"/>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Usar promesas en Javascript</a:t>
            </a:r>
            <a:endParaRPr>
              <a:solidFill>
                <a:schemeClr val="lt1"/>
              </a:solidFill>
              <a:latin typeface="DM Sans"/>
              <a:ea typeface="DM Sans"/>
              <a:cs typeface="DM Sans"/>
              <a:sym typeface="DM Sans"/>
            </a:endParaRPr>
          </a:p>
        </p:txBody>
      </p:sp>
      <p:pic>
        <p:nvPicPr>
          <p:cNvPr id="534" name="Google Shape;534;p159"/>
          <p:cNvPicPr preferRelativeResize="0"/>
          <p:nvPr/>
        </p:nvPicPr>
        <p:blipFill>
          <a:blip r:embed="rId3">
            <a:alphaModFix/>
          </a:blip>
          <a:stretch>
            <a:fillRect/>
          </a:stretch>
        </p:blipFill>
        <p:spPr>
          <a:xfrm>
            <a:off x="2896985" y="4535018"/>
            <a:ext cx="262633" cy="262633"/>
          </a:xfrm>
          <a:prstGeom prst="rect">
            <a:avLst/>
          </a:prstGeom>
          <a:noFill/>
          <a:ln>
            <a:noFill/>
          </a:ln>
        </p:spPr>
      </p:pic>
      <p:cxnSp>
        <p:nvCxnSpPr>
          <p:cNvPr id="535" name="Google Shape;535;p159"/>
          <p:cNvCxnSpPr>
            <a:stCxn id="531" idx="2"/>
            <a:endCxn id="534" idx="0"/>
          </p:cNvCxnSpPr>
          <p:nvPr/>
        </p:nvCxnSpPr>
        <p:spPr>
          <a:xfrm rot="-5400000" flipH="1">
            <a:off x="2794100" y="4300116"/>
            <a:ext cx="469200" cy="800"/>
          </a:xfrm>
          <a:prstGeom prst="bentConnector3">
            <a:avLst>
              <a:gd name="adj1" fmla="val 49989"/>
            </a:avLst>
          </a:prstGeom>
          <a:noFill/>
          <a:ln w="9525" cap="flat" cmpd="sng">
            <a:solidFill>
              <a:srgbClr val="EAFF6A"/>
            </a:solidFill>
            <a:prstDash val="solid"/>
            <a:round/>
            <a:headEnd type="none" w="med" len="med"/>
            <a:tailEnd type="none" w="med" len="med"/>
          </a:ln>
        </p:spPr>
      </p:cxnSp>
      <p:sp>
        <p:nvSpPr>
          <p:cNvPr id="536" name="Google Shape;536;p159"/>
          <p:cNvSpPr txBox="1"/>
          <p:nvPr/>
        </p:nvSpPr>
        <p:spPr>
          <a:xfrm>
            <a:off x="3474448" y="4388585"/>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Concretar la diferencia entre programación sincrónica y asincrónica.</a:t>
            </a:r>
            <a:endParaRPr>
              <a:solidFill>
                <a:schemeClr val="lt1"/>
              </a:solidFill>
              <a:latin typeface="DM Sans"/>
              <a:ea typeface="DM Sans"/>
              <a:cs typeface="DM Sans"/>
              <a:sym typeface="DM Sans"/>
            </a:endParaRPr>
          </a:p>
        </p:txBody>
      </p:sp>
    </p:spTree>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10"/>
          <p:cNvSpPr txBox="1"/>
          <p:nvPr/>
        </p:nvSpPr>
        <p:spPr>
          <a:xfrm>
            <a:off x="1948400" y="1"/>
            <a:ext cx="82952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Controlador de negocio</a:t>
            </a:r>
            <a:endParaRPr sz="4000" b="1">
              <a:solidFill>
                <a:schemeClr val="lt1"/>
              </a:solidFill>
              <a:latin typeface="DM Sans"/>
              <a:ea typeface="DM Sans"/>
              <a:cs typeface="DM Sans"/>
              <a:sym typeface="DM Sans"/>
            </a:endParaRPr>
          </a:p>
        </p:txBody>
      </p:sp>
      <p:pic>
        <p:nvPicPr>
          <p:cNvPr id="493" name="Google Shape;493;p110"/>
          <p:cNvPicPr preferRelativeResize="0"/>
          <p:nvPr/>
        </p:nvPicPr>
        <p:blipFill>
          <a:blip r:embed="rId3">
            <a:alphaModFix/>
          </a:blip>
          <a:stretch>
            <a:fillRect/>
          </a:stretch>
        </p:blipFill>
        <p:spPr>
          <a:xfrm>
            <a:off x="1496484" y="928567"/>
            <a:ext cx="9199037" cy="5651199"/>
          </a:xfrm>
          <a:prstGeom prst="rect">
            <a:avLst/>
          </a:prstGeom>
          <a:noFill/>
          <a:ln>
            <a:noFill/>
          </a:ln>
        </p:spPr>
      </p:pic>
    </p:spTree>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11"/>
          <p:cNvSpPr txBox="1"/>
          <p:nvPr/>
        </p:nvSpPr>
        <p:spPr>
          <a:xfrm>
            <a:off x="1948400" y="1"/>
            <a:ext cx="82952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Controlador de usuario</a:t>
            </a:r>
            <a:endParaRPr sz="4000" b="1">
              <a:solidFill>
                <a:schemeClr val="lt1"/>
              </a:solidFill>
              <a:latin typeface="DM Sans"/>
              <a:ea typeface="DM Sans"/>
              <a:cs typeface="DM Sans"/>
              <a:sym typeface="DM Sans"/>
            </a:endParaRPr>
          </a:p>
        </p:txBody>
      </p:sp>
      <p:pic>
        <p:nvPicPr>
          <p:cNvPr id="499" name="Google Shape;499;p111"/>
          <p:cNvPicPr preferRelativeResize="0"/>
          <p:nvPr/>
        </p:nvPicPr>
        <p:blipFill>
          <a:blip r:embed="rId3">
            <a:alphaModFix/>
          </a:blip>
          <a:stretch>
            <a:fillRect/>
          </a:stretch>
        </p:blipFill>
        <p:spPr>
          <a:xfrm>
            <a:off x="1286334" y="1003600"/>
            <a:ext cx="9619324" cy="5651200"/>
          </a:xfrm>
          <a:prstGeom prst="rect">
            <a:avLst/>
          </a:prstGeom>
          <a:noFill/>
          <a:ln>
            <a:noFill/>
          </a:ln>
        </p:spPr>
      </p:pic>
    </p:spTree>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12"/>
          <p:cNvSpPr txBox="1"/>
          <p:nvPr/>
        </p:nvSpPr>
        <p:spPr>
          <a:xfrm>
            <a:off x="1948400" y="285134"/>
            <a:ext cx="82952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Controlador de órdenes: Parte 1</a:t>
            </a:r>
            <a:endParaRPr sz="4000" b="1">
              <a:solidFill>
                <a:schemeClr val="lt1"/>
              </a:solidFill>
              <a:latin typeface="DM Sans"/>
              <a:ea typeface="DM Sans"/>
              <a:cs typeface="DM Sans"/>
              <a:sym typeface="DM Sans"/>
            </a:endParaRPr>
          </a:p>
        </p:txBody>
      </p:sp>
      <p:pic>
        <p:nvPicPr>
          <p:cNvPr id="505" name="Google Shape;505;p112"/>
          <p:cNvPicPr preferRelativeResize="0"/>
          <p:nvPr/>
        </p:nvPicPr>
        <p:blipFill>
          <a:blip r:embed="rId3">
            <a:alphaModFix/>
          </a:blip>
          <a:stretch>
            <a:fillRect/>
          </a:stretch>
        </p:blipFill>
        <p:spPr>
          <a:xfrm>
            <a:off x="1162051" y="1693901"/>
            <a:ext cx="9867900" cy="4991100"/>
          </a:xfrm>
          <a:prstGeom prst="rect">
            <a:avLst/>
          </a:prstGeom>
          <a:noFill/>
          <a:ln>
            <a:noFill/>
          </a:ln>
        </p:spPr>
      </p:pic>
    </p:spTree>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13"/>
          <p:cNvSpPr txBox="1"/>
          <p:nvPr/>
        </p:nvSpPr>
        <p:spPr>
          <a:xfrm>
            <a:off x="1948400" y="285134"/>
            <a:ext cx="82952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Controlador de órdenes: Parte 2</a:t>
            </a:r>
            <a:endParaRPr sz="4000" b="1">
              <a:solidFill>
                <a:schemeClr val="lt1"/>
              </a:solidFill>
              <a:latin typeface="DM Sans"/>
              <a:ea typeface="DM Sans"/>
              <a:cs typeface="DM Sans"/>
              <a:sym typeface="DM Sans"/>
            </a:endParaRPr>
          </a:p>
        </p:txBody>
      </p:sp>
      <p:pic>
        <p:nvPicPr>
          <p:cNvPr id="511" name="Google Shape;511;p113"/>
          <p:cNvPicPr preferRelativeResize="0"/>
          <p:nvPr/>
        </p:nvPicPr>
        <p:blipFill>
          <a:blip r:embed="rId3">
            <a:alphaModFix/>
          </a:blip>
          <a:stretch>
            <a:fillRect/>
          </a:stretch>
        </p:blipFill>
        <p:spPr>
          <a:xfrm>
            <a:off x="1351051" y="1333767"/>
            <a:ext cx="9489895" cy="5366067"/>
          </a:xfrm>
          <a:prstGeom prst="rect">
            <a:avLst/>
          </a:prstGeom>
          <a:noFill/>
          <a:ln>
            <a:noFill/>
          </a:ln>
        </p:spPr>
      </p:pic>
    </p:spTree>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14"/>
          <p:cNvSpPr txBox="1"/>
          <p:nvPr/>
        </p:nvSpPr>
        <p:spPr>
          <a:xfrm>
            <a:off x="1948400" y="285134"/>
            <a:ext cx="82952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Controlador de órdenes: Parte 3</a:t>
            </a:r>
            <a:endParaRPr sz="4000" b="1">
              <a:solidFill>
                <a:schemeClr val="lt1"/>
              </a:solidFill>
              <a:latin typeface="DM Sans"/>
              <a:ea typeface="DM Sans"/>
              <a:cs typeface="DM Sans"/>
              <a:sym typeface="DM Sans"/>
            </a:endParaRPr>
          </a:p>
        </p:txBody>
      </p:sp>
      <p:pic>
        <p:nvPicPr>
          <p:cNvPr id="517" name="Google Shape;517;p114"/>
          <p:cNvPicPr preferRelativeResize="0"/>
          <p:nvPr/>
        </p:nvPicPr>
        <p:blipFill>
          <a:blip r:embed="rId3">
            <a:alphaModFix/>
          </a:blip>
          <a:stretch>
            <a:fillRect/>
          </a:stretch>
        </p:blipFill>
        <p:spPr>
          <a:xfrm>
            <a:off x="1714500" y="3344634"/>
            <a:ext cx="8763000" cy="2222500"/>
          </a:xfrm>
          <a:prstGeom prst="rect">
            <a:avLst/>
          </a:prstGeom>
          <a:noFill/>
          <a:ln>
            <a:noFill/>
          </a:ln>
        </p:spPr>
      </p:pic>
    </p:spTree>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115"/>
          <p:cNvSpPr/>
          <p:nvPr/>
        </p:nvSpPr>
        <p:spPr>
          <a:xfrm>
            <a:off x="520800" y="1757133"/>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23" name="Google Shape;523;p115"/>
          <p:cNvSpPr txBox="1"/>
          <p:nvPr/>
        </p:nvSpPr>
        <p:spPr>
          <a:xfrm>
            <a:off x="1948400" y="97867"/>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No olvidemos reconfigurar app.js</a:t>
            </a:r>
            <a:endParaRPr sz="4667" b="1">
              <a:solidFill>
                <a:schemeClr val="lt1"/>
              </a:solidFill>
              <a:latin typeface="DM Sans"/>
              <a:ea typeface="DM Sans"/>
              <a:cs typeface="DM Sans"/>
              <a:sym typeface="DM Sans"/>
            </a:endParaRPr>
          </a:p>
        </p:txBody>
      </p:sp>
      <p:sp>
        <p:nvSpPr>
          <p:cNvPr id="524" name="Google Shape;524;p115"/>
          <p:cNvSpPr txBox="1"/>
          <p:nvPr/>
        </p:nvSpPr>
        <p:spPr>
          <a:xfrm>
            <a:off x="726800" y="2463367"/>
            <a:ext cx="4255200" cy="2923260"/>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Recordemos que aún tenemos que trabajar con nuestros dos middlewares de </a:t>
            </a:r>
            <a:r>
              <a:rPr lang="es" sz="1933" b="1">
                <a:latin typeface="DM Sans"/>
                <a:ea typeface="DM Sans"/>
                <a:cs typeface="DM Sans"/>
                <a:sym typeface="DM Sans"/>
              </a:rPr>
              <a:t>express.json </a:t>
            </a:r>
            <a:r>
              <a:rPr lang="es" sz="1933">
                <a:latin typeface="DM Sans"/>
                <a:ea typeface="DM Sans"/>
                <a:cs typeface="DM Sans"/>
                <a:sym typeface="DM Sans"/>
              </a:rPr>
              <a:t>y </a:t>
            </a:r>
            <a:r>
              <a:rPr lang="es" sz="1933" b="1">
                <a:latin typeface="DM Sans"/>
                <a:ea typeface="DM Sans"/>
                <a:cs typeface="DM Sans"/>
                <a:sym typeface="DM Sans"/>
              </a:rPr>
              <a:t>express.urlencoded</a:t>
            </a:r>
            <a:r>
              <a:rPr lang="es" sz="1933">
                <a:latin typeface="DM Sans"/>
                <a:ea typeface="DM Sans"/>
                <a:cs typeface="DM Sans"/>
                <a:sym typeface="DM Sans"/>
              </a:rPr>
              <a:t>. </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También setearemos una conexión directa a mongoose, debido a que no trabajaremos con más DAOs diferentes a mongoDB</a:t>
            </a:r>
            <a:endParaRPr sz="1933">
              <a:latin typeface="DM Sans"/>
              <a:ea typeface="DM Sans"/>
              <a:cs typeface="DM Sans"/>
              <a:sym typeface="DM Sans"/>
            </a:endParaRPr>
          </a:p>
        </p:txBody>
      </p:sp>
      <p:pic>
        <p:nvPicPr>
          <p:cNvPr id="525" name="Google Shape;525;p115"/>
          <p:cNvPicPr preferRelativeResize="0"/>
          <p:nvPr/>
        </p:nvPicPr>
        <p:blipFill>
          <a:blip r:embed="rId3">
            <a:alphaModFix/>
          </a:blip>
          <a:stretch>
            <a:fillRect/>
          </a:stretch>
        </p:blipFill>
        <p:spPr>
          <a:xfrm>
            <a:off x="5384685" y="3202051"/>
            <a:ext cx="6286500" cy="1384300"/>
          </a:xfrm>
          <a:prstGeom prst="rect">
            <a:avLst/>
          </a:prstGeom>
          <a:noFill/>
          <a:ln>
            <a:noFill/>
          </a:ln>
        </p:spPr>
      </p:pic>
    </p:spTree>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16"/>
          <p:cNvSpPr/>
          <p:nvPr/>
        </p:nvSpPr>
        <p:spPr>
          <a:xfrm>
            <a:off x="210100" y="1140500"/>
            <a:ext cx="11780400" cy="5462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1" name="Google Shape;531;p116"/>
          <p:cNvSpPr txBox="1"/>
          <p:nvPr/>
        </p:nvSpPr>
        <p:spPr>
          <a:xfrm>
            <a:off x="0" y="1"/>
            <a:ext cx="12260400" cy="781777"/>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3867" b="1">
                <a:solidFill>
                  <a:schemeClr val="lt1"/>
                </a:solidFill>
                <a:latin typeface="DM Sans"/>
                <a:ea typeface="DM Sans"/>
                <a:cs typeface="DM Sans"/>
                <a:sym typeface="DM Sans"/>
              </a:rPr>
              <a:t>Probando endpoints: Crear usuario</a:t>
            </a:r>
            <a:endParaRPr sz="3867" b="1">
              <a:solidFill>
                <a:schemeClr val="lt1"/>
              </a:solidFill>
              <a:latin typeface="DM Sans"/>
              <a:ea typeface="DM Sans"/>
              <a:cs typeface="DM Sans"/>
              <a:sym typeface="DM Sans"/>
            </a:endParaRPr>
          </a:p>
        </p:txBody>
      </p:sp>
      <p:sp>
        <p:nvSpPr>
          <p:cNvPr id="532" name="Google Shape;532;p116"/>
          <p:cNvSpPr txBox="1"/>
          <p:nvPr/>
        </p:nvSpPr>
        <p:spPr>
          <a:xfrm>
            <a:off x="336667" y="2192401"/>
            <a:ext cx="6746400" cy="2472881"/>
          </a:xfrm>
          <a:prstGeom prst="rect">
            <a:avLst/>
          </a:prstGeom>
          <a:noFill/>
          <a:ln>
            <a:noFill/>
          </a:ln>
        </p:spPr>
        <p:txBody>
          <a:bodyPr spcFirstLastPara="1" wrap="square" lIns="121900" tIns="121900" rIns="121900" bIns="121900" anchor="t" anchorCtr="0">
            <a:spAutoFit/>
          </a:bodyPr>
          <a:lstStyle/>
          <a:p>
            <a:r>
              <a:rPr lang="es" sz="2067">
                <a:latin typeface="DM Sans"/>
                <a:ea typeface="DM Sans"/>
                <a:cs typeface="DM Sans"/>
                <a:sym typeface="DM Sans"/>
              </a:rPr>
              <a:t>Creamos el usuario a partir del modelo previamente definido. </a:t>
            </a:r>
            <a:endParaRPr sz="2067">
              <a:latin typeface="DM Sans"/>
              <a:ea typeface="DM Sans"/>
              <a:cs typeface="DM Sans"/>
              <a:sym typeface="DM Sans"/>
            </a:endParaRPr>
          </a:p>
          <a:p>
            <a:endParaRPr sz="2067">
              <a:latin typeface="DM Sans"/>
              <a:ea typeface="DM Sans"/>
              <a:cs typeface="DM Sans"/>
              <a:sym typeface="DM Sans"/>
            </a:endParaRPr>
          </a:p>
          <a:p>
            <a:r>
              <a:rPr lang="es" sz="2067">
                <a:latin typeface="DM Sans"/>
                <a:ea typeface="DM Sans"/>
                <a:cs typeface="DM Sans"/>
                <a:sym typeface="DM Sans"/>
              </a:rPr>
              <a:t>La intención es utilizar este usuario para poder generar las órdenes acorde con un negocio, no será necesario contar con más usuarios, así que con uno bastará para corroborar que todo esté bien</a:t>
            </a:r>
            <a:endParaRPr sz="2067">
              <a:latin typeface="DM Sans"/>
              <a:ea typeface="DM Sans"/>
              <a:cs typeface="DM Sans"/>
              <a:sym typeface="DM Sans"/>
            </a:endParaRPr>
          </a:p>
        </p:txBody>
      </p:sp>
      <p:pic>
        <p:nvPicPr>
          <p:cNvPr id="533" name="Google Shape;533;p116"/>
          <p:cNvPicPr preferRelativeResize="0"/>
          <p:nvPr/>
        </p:nvPicPr>
        <p:blipFill>
          <a:blip r:embed="rId3">
            <a:alphaModFix/>
          </a:blip>
          <a:stretch>
            <a:fillRect/>
          </a:stretch>
        </p:blipFill>
        <p:spPr>
          <a:xfrm>
            <a:off x="7240467" y="1140500"/>
            <a:ext cx="3499165" cy="5462400"/>
          </a:xfrm>
          <a:prstGeom prst="rect">
            <a:avLst/>
          </a:prstGeom>
          <a:noFill/>
          <a:ln>
            <a:noFill/>
          </a:ln>
        </p:spPr>
      </p:pic>
    </p:spTree>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17"/>
          <p:cNvSpPr/>
          <p:nvPr/>
        </p:nvSpPr>
        <p:spPr>
          <a:xfrm>
            <a:off x="210100" y="1140500"/>
            <a:ext cx="11780400" cy="5462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9" name="Google Shape;539;p117"/>
          <p:cNvSpPr txBox="1"/>
          <p:nvPr/>
        </p:nvSpPr>
        <p:spPr>
          <a:xfrm>
            <a:off x="0" y="1"/>
            <a:ext cx="12260400" cy="781777"/>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3867" b="1">
                <a:solidFill>
                  <a:schemeClr val="lt1"/>
                </a:solidFill>
                <a:latin typeface="DM Sans"/>
                <a:ea typeface="DM Sans"/>
                <a:cs typeface="DM Sans"/>
                <a:sym typeface="DM Sans"/>
              </a:rPr>
              <a:t>Probando endpoints: Crear business</a:t>
            </a:r>
            <a:endParaRPr sz="3867" b="1">
              <a:solidFill>
                <a:schemeClr val="lt1"/>
              </a:solidFill>
              <a:latin typeface="DM Sans"/>
              <a:ea typeface="DM Sans"/>
              <a:cs typeface="DM Sans"/>
              <a:sym typeface="DM Sans"/>
            </a:endParaRPr>
          </a:p>
        </p:txBody>
      </p:sp>
      <p:sp>
        <p:nvSpPr>
          <p:cNvPr id="540" name="Google Shape;540;p117"/>
          <p:cNvSpPr txBox="1"/>
          <p:nvPr/>
        </p:nvSpPr>
        <p:spPr>
          <a:xfrm>
            <a:off x="336667" y="2192401"/>
            <a:ext cx="6026000" cy="2472881"/>
          </a:xfrm>
          <a:prstGeom prst="rect">
            <a:avLst/>
          </a:prstGeom>
          <a:noFill/>
          <a:ln>
            <a:noFill/>
          </a:ln>
        </p:spPr>
        <p:txBody>
          <a:bodyPr spcFirstLastPara="1" wrap="square" lIns="121900" tIns="121900" rIns="121900" bIns="121900" anchor="t" anchorCtr="0">
            <a:spAutoFit/>
          </a:bodyPr>
          <a:lstStyle/>
          <a:p>
            <a:r>
              <a:rPr lang="es" sz="2067">
                <a:latin typeface="DM Sans"/>
                <a:ea typeface="DM Sans"/>
                <a:cs typeface="DM Sans"/>
                <a:sym typeface="DM Sans"/>
              </a:rPr>
              <a:t>Creamos el negocio, éste contará con tres productos para poder hacer órdenes a partir de éstos. </a:t>
            </a:r>
            <a:endParaRPr sz="2067">
              <a:latin typeface="DM Sans"/>
              <a:ea typeface="DM Sans"/>
              <a:cs typeface="DM Sans"/>
              <a:sym typeface="DM Sans"/>
            </a:endParaRPr>
          </a:p>
          <a:p>
            <a:endParaRPr sz="2067">
              <a:latin typeface="DM Sans"/>
              <a:ea typeface="DM Sans"/>
              <a:cs typeface="DM Sans"/>
              <a:sym typeface="DM Sans"/>
            </a:endParaRPr>
          </a:p>
          <a:p>
            <a:r>
              <a:rPr lang="es" sz="2067">
                <a:latin typeface="DM Sans"/>
                <a:ea typeface="DM Sans"/>
                <a:cs typeface="DM Sans"/>
                <a:sym typeface="DM Sans"/>
              </a:rPr>
              <a:t>Ahora que tenemos un usuario creado y un negocio creado, podemos proceder a crear una orden a partir de éste.</a:t>
            </a:r>
            <a:endParaRPr sz="2067">
              <a:latin typeface="DM Sans"/>
              <a:ea typeface="DM Sans"/>
              <a:cs typeface="DM Sans"/>
              <a:sym typeface="DM Sans"/>
            </a:endParaRPr>
          </a:p>
        </p:txBody>
      </p:sp>
      <p:pic>
        <p:nvPicPr>
          <p:cNvPr id="541" name="Google Shape;541;p117"/>
          <p:cNvPicPr preferRelativeResize="0"/>
          <p:nvPr/>
        </p:nvPicPr>
        <p:blipFill>
          <a:blip r:embed="rId3">
            <a:alphaModFix/>
          </a:blip>
          <a:stretch>
            <a:fillRect/>
          </a:stretch>
        </p:blipFill>
        <p:spPr>
          <a:xfrm>
            <a:off x="6927753" y="1140500"/>
            <a:ext cx="4759231" cy="5462400"/>
          </a:xfrm>
          <a:prstGeom prst="rect">
            <a:avLst/>
          </a:prstGeom>
          <a:noFill/>
          <a:ln>
            <a:noFill/>
          </a:ln>
        </p:spPr>
      </p:pic>
    </p:spTree>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118"/>
          <p:cNvSpPr/>
          <p:nvPr/>
        </p:nvSpPr>
        <p:spPr>
          <a:xfrm>
            <a:off x="210100" y="1140500"/>
            <a:ext cx="11780400" cy="5462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47" name="Google Shape;547;p118"/>
          <p:cNvSpPr txBox="1"/>
          <p:nvPr/>
        </p:nvSpPr>
        <p:spPr>
          <a:xfrm>
            <a:off x="-29900" y="-90034"/>
            <a:ext cx="12260400" cy="1317372"/>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3867" b="1">
                <a:solidFill>
                  <a:schemeClr val="lt1"/>
                </a:solidFill>
                <a:latin typeface="DM Sans"/>
                <a:ea typeface="DM Sans"/>
                <a:cs typeface="DM Sans"/>
                <a:sym typeface="DM Sans"/>
              </a:rPr>
              <a:t>Probando endpoints: Crear orden a partir de usuario y negocio previo</a:t>
            </a:r>
            <a:endParaRPr sz="3867" b="1">
              <a:solidFill>
                <a:schemeClr val="lt1"/>
              </a:solidFill>
              <a:latin typeface="DM Sans"/>
              <a:ea typeface="DM Sans"/>
              <a:cs typeface="DM Sans"/>
              <a:sym typeface="DM Sans"/>
            </a:endParaRPr>
          </a:p>
        </p:txBody>
      </p:sp>
      <p:sp>
        <p:nvSpPr>
          <p:cNvPr id="548" name="Google Shape;548;p118"/>
          <p:cNvSpPr txBox="1"/>
          <p:nvPr/>
        </p:nvSpPr>
        <p:spPr>
          <a:xfrm>
            <a:off x="336667" y="2192401"/>
            <a:ext cx="4705600" cy="2472881"/>
          </a:xfrm>
          <a:prstGeom prst="rect">
            <a:avLst/>
          </a:prstGeom>
          <a:noFill/>
          <a:ln>
            <a:noFill/>
          </a:ln>
        </p:spPr>
        <p:txBody>
          <a:bodyPr spcFirstLastPara="1" wrap="square" lIns="121900" tIns="121900" rIns="121900" bIns="121900" anchor="t" anchorCtr="0">
            <a:spAutoFit/>
          </a:bodyPr>
          <a:lstStyle/>
          <a:p>
            <a:r>
              <a:rPr lang="es" sz="2067">
                <a:latin typeface="DM Sans"/>
                <a:ea typeface="DM Sans"/>
                <a:cs typeface="DM Sans"/>
                <a:sym typeface="DM Sans"/>
              </a:rPr>
              <a:t>Para crear la orden sólo necesitamos el id generado por el usuario en la base, el id del negocio creado en la base y, además, en un arreglo, sólo los números del id de los productos que estén dentro del arreglo del producto del negocio.</a:t>
            </a:r>
            <a:endParaRPr sz="2067">
              <a:latin typeface="DM Sans"/>
              <a:ea typeface="DM Sans"/>
              <a:cs typeface="DM Sans"/>
              <a:sym typeface="DM Sans"/>
            </a:endParaRPr>
          </a:p>
        </p:txBody>
      </p:sp>
      <p:pic>
        <p:nvPicPr>
          <p:cNvPr id="549" name="Google Shape;549;p118"/>
          <p:cNvPicPr preferRelativeResize="0"/>
          <p:nvPr/>
        </p:nvPicPr>
        <p:blipFill>
          <a:blip r:embed="rId3">
            <a:alphaModFix/>
          </a:blip>
          <a:stretch>
            <a:fillRect/>
          </a:stretch>
        </p:blipFill>
        <p:spPr>
          <a:xfrm>
            <a:off x="5349233" y="1317601"/>
            <a:ext cx="6641267" cy="5237268"/>
          </a:xfrm>
          <a:prstGeom prst="rect">
            <a:avLst/>
          </a:prstGeom>
          <a:noFill/>
          <a:ln>
            <a:noFill/>
          </a:ln>
        </p:spPr>
      </p:pic>
    </p:spTree>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19"/>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Checkpoint: Negocio</a:t>
            </a:r>
            <a:endParaRPr sz="5333" b="1">
              <a:solidFill>
                <a:schemeClr val="lt1"/>
              </a:solidFill>
              <a:latin typeface="DM Sans"/>
              <a:ea typeface="DM Sans"/>
              <a:cs typeface="DM Sans"/>
              <a:sym typeface="DM Sans"/>
            </a:endParaRPr>
          </a:p>
        </p:txBody>
      </p:sp>
      <p:sp>
        <p:nvSpPr>
          <p:cNvPr id="555" name="Google Shape;555;p119"/>
          <p:cNvSpPr txBox="1"/>
          <p:nvPr/>
        </p:nvSpPr>
        <p:spPr>
          <a:xfrm>
            <a:off x="2487000" y="4214268"/>
            <a:ext cx="7218000" cy="1477480"/>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Revisa tu código, analiza errores o descarga el código correspondiente al checkpoint 3 localizada en tu carpeta compartida.</a:t>
            </a:r>
            <a:endParaRPr sz="2667">
              <a:solidFill>
                <a:schemeClr val="lt1"/>
              </a:solidFill>
              <a:latin typeface="DM Sans"/>
              <a:ea typeface="DM Sans"/>
              <a:cs typeface="DM Sans"/>
              <a:sym typeface="DM Sans"/>
            </a:endParaRPr>
          </a:p>
        </p:txBody>
      </p:sp>
      <p:pic>
        <p:nvPicPr>
          <p:cNvPr id="556" name="Google Shape;556;p119"/>
          <p:cNvPicPr preferRelativeResize="0"/>
          <p:nvPr/>
        </p:nvPicPr>
        <p:blipFill>
          <a:blip r:embed="rId3">
            <a:alphaModFix/>
          </a:blip>
          <a:stretch>
            <a:fillRect/>
          </a:stretch>
        </p:blipFill>
        <p:spPr>
          <a:xfrm>
            <a:off x="4755084" y="806600"/>
            <a:ext cx="2411701" cy="2411701"/>
          </a:xfrm>
          <a:prstGeom prst="rect">
            <a:avLst/>
          </a:prstGeom>
          <a:noFill/>
          <a:ln>
            <a:noFill/>
          </a:ln>
        </p:spPr>
      </p:pic>
      <p:sp>
        <p:nvSpPr>
          <p:cNvPr id="557" name="Google Shape;557;p119"/>
          <p:cNvSpPr txBox="1"/>
          <p:nvPr/>
        </p:nvSpPr>
        <p:spPr>
          <a:xfrm rot="-2795">
            <a:off x="4223901" y="5710302"/>
            <a:ext cx="5412801" cy="605190"/>
          </a:xfrm>
          <a:prstGeom prst="rect">
            <a:avLst/>
          </a:prstGeom>
          <a:noFill/>
          <a:ln>
            <a:noFill/>
          </a:ln>
        </p:spPr>
        <p:txBody>
          <a:bodyPr spcFirstLastPara="1" wrap="square" lIns="121900" tIns="121900" rIns="121900" bIns="121900" anchor="t" anchorCtr="0">
            <a:spAutoFit/>
          </a:bodyPr>
          <a:lstStyle/>
          <a:p>
            <a:r>
              <a:rPr lang="es" sz="2333">
                <a:solidFill>
                  <a:schemeClr val="accent5"/>
                </a:solidFill>
                <a:latin typeface="DM Sans"/>
                <a:ea typeface="DM Sans"/>
                <a:cs typeface="DM Sans"/>
                <a:sym typeface="DM Sans"/>
              </a:rPr>
              <a:t>Tiempo estimado:</a:t>
            </a:r>
            <a:r>
              <a:rPr lang="es" sz="2333" b="1">
                <a:solidFill>
                  <a:schemeClr val="accent5"/>
                </a:solidFill>
                <a:latin typeface="DM Sans"/>
                <a:ea typeface="DM Sans"/>
                <a:cs typeface="DM Sans"/>
                <a:sym typeface="DM Sans"/>
              </a:rPr>
              <a:t> 3 minutos</a:t>
            </a:r>
            <a:endParaRPr sz="2333"/>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60"/>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42" name="Google Shape;542;p160"/>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543" name="Google Shape;543;p160"/>
          <p:cNvSpPr/>
          <p:nvPr/>
        </p:nvSpPr>
        <p:spPr>
          <a:xfrm>
            <a:off x="4367033" y="1455967"/>
            <a:ext cx="3458000" cy="4832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Funciones</a:t>
            </a:r>
            <a:endParaRPr sz="1600">
              <a:solidFill>
                <a:srgbClr val="FFFFFF"/>
              </a:solidFill>
              <a:latin typeface="DM Sans"/>
              <a:ea typeface="DM Sans"/>
              <a:cs typeface="DM Sans"/>
              <a:sym typeface="DM Sans"/>
            </a:endParaRPr>
          </a:p>
        </p:txBody>
      </p:sp>
      <p:sp>
        <p:nvSpPr>
          <p:cNvPr id="544" name="Google Shape;544;p160"/>
          <p:cNvSpPr/>
          <p:nvPr/>
        </p:nvSpPr>
        <p:spPr>
          <a:xfrm>
            <a:off x="1018067" y="2615591"/>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tradicionales</a:t>
            </a:r>
            <a:endParaRPr sz="1600">
              <a:solidFill>
                <a:srgbClr val="FFFFFF"/>
              </a:solidFill>
              <a:latin typeface="DM Sans"/>
              <a:ea typeface="DM Sans"/>
              <a:cs typeface="DM Sans"/>
              <a:sym typeface="DM Sans"/>
            </a:endParaRPr>
          </a:p>
        </p:txBody>
      </p:sp>
      <p:cxnSp>
        <p:nvCxnSpPr>
          <p:cNvPr id="545" name="Google Shape;545;p160"/>
          <p:cNvCxnSpPr>
            <a:stCxn id="543" idx="2"/>
            <a:endCxn id="544" idx="0"/>
          </p:cNvCxnSpPr>
          <p:nvPr/>
        </p:nvCxnSpPr>
        <p:spPr>
          <a:xfrm rot="5400000">
            <a:off x="3685233" y="204767"/>
            <a:ext cx="676400" cy="41452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546" name="Google Shape;546;p160"/>
          <p:cNvSpPr/>
          <p:nvPr/>
        </p:nvSpPr>
        <p:spPr>
          <a:xfrm>
            <a:off x="3781500" y="2615491"/>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Arrow function</a:t>
            </a:r>
            <a:endParaRPr sz="1600">
              <a:solidFill>
                <a:srgbClr val="FFFFFF"/>
              </a:solidFill>
              <a:latin typeface="DM Sans"/>
              <a:ea typeface="DM Sans"/>
              <a:cs typeface="DM Sans"/>
              <a:sym typeface="DM Sans"/>
            </a:endParaRPr>
          </a:p>
        </p:txBody>
      </p:sp>
      <p:cxnSp>
        <p:nvCxnSpPr>
          <p:cNvPr id="547" name="Google Shape;547;p160"/>
          <p:cNvCxnSpPr>
            <a:stCxn id="543" idx="2"/>
            <a:endCxn id="546" idx="0"/>
          </p:cNvCxnSpPr>
          <p:nvPr/>
        </p:nvCxnSpPr>
        <p:spPr>
          <a:xfrm rot="5400000">
            <a:off x="5067033" y="1586567"/>
            <a:ext cx="676400" cy="13816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548" name="Google Shape;548;p160"/>
          <p:cNvSpPr/>
          <p:nvPr/>
        </p:nvSpPr>
        <p:spPr>
          <a:xfrm>
            <a:off x="6544933" y="2615491"/>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Función definida</a:t>
            </a:r>
            <a:endParaRPr sz="1600">
              <a:solidFill>
                <a:srgbClr val="FFFFFF"/>
              </a:solidFill>
              <a:latin typeface="DM Sans"/>
              <a:ea typeface="DM Sans"/>
              <a:cs typeface="DM Sans"/>
              <a:sym typeface="DM Sans"/>
            </a:endParaRPr>
          </a:p>
        </p:txBody>
      </p:sp>
      <p:cxnSp>
        <p:nvCxnSpPr>
          <p:cNvPr id="549" name="Google Shape;549;p160"/>
          <p:cNvCxnSpPr>
            <a:stCxn id="543" idx="2"/>
            <a:endCxn id="548" idx="0"/>
          </p:cNvCxnSpPr>
          <p:nvPr/>
        </p:nvCxnSpPr>
        <p:spPr>
          <a:xfrm rot="-5400000" flipH="1">
            <a:off x="6448633" y="1586567"/>
            <a:ext cx="676400" cy="13816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550" name="Google Shape;550;p160"/>
          <p:cNvSpPr/>
          <p:nvPr/>
        </p:nvSpPr>
        <p:spPr>
          <a:xfrm>
            <a:off x="9308367" y="2615591"/>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Función anónima</a:t>
            </a:r>
            <a:endParaRPr sz="1600">
              <a:solidFill>
                <a:srgbClr val="FFFFFF"/>
              </a:solidFill>
              <a:latin typeface="DM Sans"/>
              <a:ea typeface="DM Sans"/>
              <a:cs typeface="DM Sans"/>
              <a:sym typeface="DM Sans"/>
            </a:endParaRPr>
          </a:p>
        </p:txBody>
      </p:sp>
      <p:cxnSp>
        <p:nvCxnSpPr>
          <p:cNvPr id="551" name="Google Shape;551;p160"/>
          <p:cNvCxnSpPr>
            <a:stCxn id="543" idx="2"/>
            <a:endCxn id="550" idx="0"/>
          </p:cNvCxnSpPr>
          <p:nvPr/>
        </p:nvCxnSpPr>
        <p:spPr>
          <a:xfrm rot="-5400000" flipH="1">
            <a:off x="7830433" y="204767"/>
            <a:ext cx="676400" cy="41452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552" name="Google Shape;552;p160"/>
          <p:cNvSpPr/>
          <p:nvPr/>
        </p:nvSpPr>
        <p:spPr>
          <a:xfrm>
            <a:off x="3482700" y="5794300"/>
            <a:ext cx="2710400" cy="773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Anónima intrínsecamente.</a:t>
            </a:r>
            <a:endParaRPr sz="1600">
              <a:solidFill>
                <a:srgbClr val="222222"/>
              </a:solidFill>
              <a:latin typeface="DM Sans"/>
              <a:ea typeface="DM Sans"/>
              <a:cs typeface="DM Sans"/>
              <a:sym typeface="DM Sans"/>
            </a:endParaRPr>
          </a:p>
        </p:txBody>
      </p:sp>
      <p:cxnSp>
        <p:nvCxnSpPr>
          <p:cNvPr id="553" name="Google Shape;553;p160"/>
          <p:cNvCxnSpPr>
            <a:stCxn id="544" idx="2"/>
          </p:cNvCxnSpPr>
          <p:nvPr/>
        </p:nvCxnSpPr>
        <p:spPr>
          <a:xfrm>
            <a:off x="1950867" y="3389191"/>
            <a:ext cx="0" cy="1631200"/>
          </a:xfrm>
          <a:prstGeom prst="straightConnector1">
            <a:avLst/>
          </a:prstGeom>
          <a:noFill/>
          <a:ln w="9525" cap="flat" cmpd="sng">
            <a:solidFill>
              <a:srgbClr val="CCCCCC"/>
            </a:solidFill>
            <a:prstDash val="solid"/>
            <a:round/>
            <a:headEnd type="none" w="sm" len="sm"/>
            <a:tailEnd type="none" w="sm" len="sm"/>
          </a:ln>
        </p:spPr>
      </p:cxnSp>
      <p:sp>
        <p:nvSpPr>
          <p:cNvPr id="554" name="Google Shape;554;p160"/>
          <p:cNvSpPr/>
          <p:nvPr/>
        </p:nvSpPr>
        <p:spPr>
          <a:xfrm>
            <a:off x="548633" y="3831333"/>
            <a:ext cx="2646400" cy="1831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200"/>
            </a:pPr>
            <a:r>
              <a:rPr lang="es" sz="1600">
                <a:solidFill>
                  <a:srgbClr val="222222"/>
                </a:solidFill>
                <a:latin typeface="DM Sans"/>
                <a:ea typeface="DM Sans"/>
                <a:cs typeface="DM Sans"/>
                <a:sym typeface="DM Sans"/>
              </a:rPr>
              <a:t>Declaradas bajo la sintaxis:</a:t>
            </a:r>
            <a:endParaRPr sz="1600">
              <a:solidFill>
                <a:srgbClr val="222222"/>
              </a:solidFill>
              <a:latin typeface="DM Sans"/>
              <a:ea typeface="DM Sans"/>
              <a:cs typeface="DM Sans"/>
              <a:sym typeface="DM Sans"/>
            </a:endParaRPr>
          </a:p>
        </p:txBody>
      </p:sp>
      <p:cxnSp>
        <p:nvCxnSpPr>
          <p:cNvPr id="555" name="Google Shape;555;p160"/>
          <p:cNvCxnSpPr>
            <a:stCxn id="546" idx="2"/>
            <a:endCxn id="552" idx="0"/>
          </p:cNvCxnSpPr>
          <p:nvPr/>
        </p:nvCxnSpPr>
        <p:spPr>
          <a:xfrm>
            <a:off x="4714300" y="3389091"/>
            <a:ext cx="123600" cy="2405200"/>
          </a:xfrm>
          <a:prstGeom prst="straightConnector1">
            <a:avLst/>
          </a:prstGeom>
          <a:noFill/>
          <a:ln w="9525" cap="flat" cmpd="sng">
            <a:solidFill>
              <a:srgbClr val="CCCCCC"/>
            </a:solidFill>
            <a:prstDash val="solid"/>
            <a:round/>
            <a:headEnd type="none" w="sm" len="sm"/>
            <a:tailEnd type="none" w="sm" len="sm"/>
          </a:ln>
        </p:spPr>
      </p:cxnSp>
      <p:sp>
        <p:nvSpPr>
          <p:cNvPr id="556" name="Google Shape;556;p160"/>
          <p:cNvSpPr/>
          <p:nvPr/>
        </p:nvSpPr>
        <p:spPr>
          <a:xfrm>
            <a:off x="3546767" y="3831467"/>
            <a:ext cx="2646400" cy="1831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200"/>
            </a:pPr>
            <a:r>
              <a:rPr lang="es" sz="1600">
                <a:solidFill>
                  <a:srgbClr val="222222"/>
                </a:solidFill>
                <a:latin typeface="DM Sans"/>
                <a:ea typeface="DM Sans"/>
                <a:cs typeface="DM Sans"/>
                <a:sym typeface="DM Sans"/>
              </a:rPr>
              <a:t>Declaradas bajo la sintaxis:</a:t>
            </a:r>
            <a:endParaRPr sz="1600">
              <a:solidFill>
                <a:srgbClr val="222222"/>
              </a:solidFill>
              <a:latin typeface="DM Sans"/>
              <a:ea typeface="DM Sans"/>
              <a:cs typeface="DM Sans"/>
              <a:sym typeface="DM Sans"/>
            </a:endParaRPr>
          </a:p>
          <a:p>
            <a:pPr algn="ctr">
              <a:buClr>
                <a:srgbClr val="000000"/>
              </a:buClr>
              <a:buSzPts val="1200"/>
            </a:pPr>
            <a:endParaRPr sz="1600">
              <a:solidFill>
                <a:srgbClr val="222222"/>
              </a:solidFill>
              <a:latin typeface="DM Sans"/>
              <a:ea typeface="DM Sans"/>
              <a:cs typeface="DM Sans"/>
              <a:sym typeface="DM Sans"/>
            </a:endParaRPr>
          </a:p>
        </p:txBody>
      </p:sp>
      <p:sp>
        <p:nvSpPr>
          <p:cNvPr id="557" name="Google Shape;557;p160"/>
          <p:cNvSpPr/>
          <p:nvPr/>
        </p:nvSpPr>
        <p:spPr>
          <a:xfrm>
            <a:off x="6544916" y="5020547"/>
            <a:ext cx="1865600" cy="773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Usualmente se usan para NO reasignarse.</a:t>
            </a:r>
            <a:endParaRPr sz="1600">
              <a:solidFill>
                <a:srgbClr val="222222"/>
              </a:solidFill>
              <a:latin typeface="DM Sans"/>
              <a:ea typeface="DM Sans"/>
              <a:cs typeface="DM Sans"/>
              <a:sym typeface="DM Sans"/>
            </a:endParaRPr>
          </a:p>
        </p:txBody>
      </p:sp>
      <p:sp>
        <p:nvSpPr>
          <p:cNvPr id="558" name="Google Shape;558;p160"/>
          <p:cNvSpPr/>
          <p:nvPr/>
        </p:nvSpPr>
        <p:spPr>
          <a:xfrm>
            <a:off x="8858933" y="4875667"/>
            <a:ext cx="2904800" cy="1353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Son usualmente pensadas para reasignarse o utilizarse en un proceso sin almacenarse en memoria</a:t>
            </a:r>
            <a:endParaRPr sz="1600">
              <a:solidFill>
                <a:srgbClr val="222222"/>
              </a:solidFill>
              <a:latin typeface="DM Sans"/>
              <a:ea typeface="DM Sans"/>
              <a:cs typeface="DM Sans"/>
              <a:sym typeface="DM Sans"/>
            </a:endParaRPr>
          </a:p>
        </p:txBody>
      </p:sp>
      <p:cxnSp>
        <p:nvCxnSpPr>
          <p:cNvPr id="559" name="Google Shape;559;p160"/>
          <p:cNvCxnSpPr>
            <a:stCxn id="548" idx="2"/>
          </p:cNvCxnSpPr>
          <p:nvPr/>
        </p:nvCxnSpPr>
        <p:spPr>
          <a:xfrm>
            <a:off x="7477733" y="3389091"/>
            <a:ext cx="0" cy="1631200"/>
          </a:xfrm>
          <a:prstGeom prst="straightConnector1">
            <a:avLst/>
          </a:prstGeom>
          <a:noFill/>
          <a:ln w="9525" cap="flat" cmpd="sng">
            <a:solidFill>
              <a:srgbClr val="CCCCCC"/>
            </a:solidFill>
            <a:prstDash val="solid"/>
            <a:round/>
            <a:headEnd type="none" w="sm" len="sm"/>
            <a:tailEnd type="none" w="sm" len="sm"/>
          </a:ln>
        </p:spPr>
      </p:cxnSp>
      <p:sp>
        <p:nvSpPr>
          <p:cNvPr id="560" name="Google Shape;560;p160"/>
          <p:cNvSpPr/>
          <p:nvPr/>
        </p:nvSpPr>
        <p:spPr>
          <a:xfrm>
            <a:off x="6544916" y="3831480"/>
            <a:ext cx="1865600" cy="773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Cuenta con un nombre específico</a:t>
            </a:r>
            <a:endParaRPr sz="1600">
              <a:solidFill>
                <a:srgbClr val="222222"/>
              </a:solidFill>
              <a:latin typeface="DM Sans"/>
              <a:ea typeface="DM Sans"/>
              <a:cs typeface="DM Sans"/>
              <a:sym typeface="DM Sans"/>
            </a:endParaRPr>
          </a:p>
        </p:txBody>
      </p:sp>
      <p:cxnSp>
        <p:nvCxnSpPr>
          <p:cNvPr id="561" name="Google Shape;561;p160"/>
          <p:cNvCxnSpPr>
            <a:stCxn id="550" idx="2"/>
            <a:endCxn id="558" idx="0"/>
          </p:cNvCxnSpPr>
          <p:nvPr/>
        </p:nvCxnSpPr>
        <p:spPr>
          <a:xfrm>
            <a:off x="10241167" y="3389191"/>
            <a:ext cx="70000" cy="1486400"/>
          </a:xfrm>
          <a:prstGeom prst="straightConnector1">
            <a:avLst/>
          </a:prstGeom>
          <a:noFill/>
          <a:ln w="9525" cap="flat" cmpd="sng">
            <a:solidFill>
              <a:srgbClr val="CCCCCC"/>
            </a:solidFill>
            <a:prstDash val="solid"/>
            <a:round/>
            <a:headEnd type="none" w="sm" len="sm"/>
            <a:tailEnd type="none" w="sm" len="sm"/>
          </a:ln>
        </p:spPr>
      </p:cxnSp>
      <p:sp>
        <p:nvSpPr>
          <p:cNvPr id="562" name="Google Shape;562;p160"/>
          <p:cNvSpPr/>
          <p:nvPr/>
        </p:nvSpPr>
        <p:spPr>
          <a:xfrm>
            <a:off x="9308349" y="3831480"/>
            <a:ext cx="1865600" cy="773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No cuenta con nombre, sólo implementación</a:t>
            </a:r>
            <a:endParaRPr sz="1600">
              <a:solidFill>
                <a:srgbClr val="222222"/>
              </a:solidFill>
              <a:latin typeface="DM Sans"/>
              <a:ea typeface="DM Sans"/>
              <a:cs typeface="DM Sans"/>
              <a:sym typeface="DM Sans"/>
            </a:endParaRPr>
          </a:p>
        </p:txBody>
      </p:sp>
      <p:pic>
        <p:nvPicPr>
          <p:cNvPr id="563" name="Google Shape;563;p160"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pic>
        <p:nvPicPr>
          <p:cNvPr id="564" name="Google Shape;564;p160"/>
          <p:cNvPicPr preferRelativeResize="0"/>
          <p:nvPr/>
        </p:nvPicPr>
        <p:blipFill>
          <a:blip r:embed="rId4">
            <a:alphaModFix/>
          </a:blip>
          <a:stretch>
            <a:fillRect/>
          </a:stretch>
        </p:blipFill>
        <p:spPr>
          <a:xfrm>
            <a:off x="684367" y="4673334"/>
            <a:ext cx="2374900" cy="749300"/>
          </a:xfrm>
          <a:prstGeom prst="rect">
            <a:avLst/>
          </a:prstGeom>
          <a:noFill/>
          <a:ln>
            <a:noFill/>
          </a:ln>
        </p:spPr>
      </p:pic>
      <p:pic>
        <p:nvPicPr>
          <p:cNvPr id="565" name="Google Shape;565;p160"/>
          <p:cNvPicPr preferRelativeResize="0"/>
          <p:nvPr/>
        </p:nvPicPr>
        <p:blipFill rotWithShape="1">
          <a:blip r:embed="rId5">
            <a:alphaModFix/>
          </a:blip>
          <a:srcRect r="10185"/>
          <a:stretch/>
        </p:blipFill>
        <p:spPr>
          <a:xfrm>
            <a:off x="3546767" y="4654284"/>
            <a:ext cx="2646400" cy="787400"/>
          </a:xfrm>
          <a:prstGeom prst="rect">
            <a:avLst/>
          </a:prstGeom>
          <a:noFill/>
          <a:ln>
            <a:noFill/>
          </a:ln>
        </p:spPr>
      </p:pic>
    </p:spTree>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20"/>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Visualizando órdenes en un </a:t>
            </a:r>
            <a:r>
              <a:rPr lang="es" sz="5333" b="1">
                <a:solidFill>
                  <a:schemeClr val="accent5"/>
                </a:solidFill>
                <a:latin typeface="DM Sans"/>
                <a:ea typeface="DM Sans"/>
                <a:cs typeface="DM Sans"/>
                <a:sym typeface="DM Sans"/>
              </a:rPr>
              <a:t>Frontend </a:t>
            </a:r>
            <a:r>
              <a:rPr lang="es" sz="5333" b="1">
                <a:solidFill>
                  <a:schemeClr val="lt1"/>
                </a:solidFill>
                <a:latin typeface="DM Sans"/>
                <a:ea typeface="DM Sans"/>
                <a:cs typeface="DM Sans"/>
                <a:sym typeface="DM Sans"/>
              </a:rPr>
              <a:t>sencillo</a:t>
            </a:r>
            <a:endParaRPr sz="5333" b="1">
              <a:solidFill>
                <a:schemeClr val="lt1"/>
              </a:solidFill>
              <a:latin typeface="DM Sans"/>
              <a:ea typeface="DM Sans"/>
              <a:cs typeface="DM Sans"/>
              <a:sym typeface="DM Sans"/>
            </a:endParaRPr>
          </a:p>
        </p:txBody>
      </p:sp>
    </p:spTree>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21"/>
          <p:cNvSpPr/>
          <p:nvPr/>
        </p:nvSpPr>
        <p:spPr>
          <a:xfrm>
            <a:off x="210100" y="1140500"/>
            <a:ext cx="11780400" cy="5462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68" name="Google Shape;568;p121"/>
          <p:cNvSpPr txBox="1"/>
          <p:nvPr/>
        </p:nvSpPr>
        <p:spPr>
          <a:xfrm>
            <a:off x="-29900" y="-90033"/>
            <a:ext cx="12260400" cy="781777"/>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3867" b="1">
                <a:solidFill>
                  <a:schemeClr val="lt1"/>
                </a:solidFill>
                <a:latin typeface="DM Sans"/>
                <a:ea typeface="DM Sans"/>
                <a:cs typeface="DM Sans"/>
                <a:sym typeface="DM Sans"/>
              </a:rPr>
              <a:t>Generando Frontend sencillo.</a:t>
            </a:r>
            <a:endParaRPr sz="3867" b="1">
              <a:solidFill>
                <a:schemeClr val="lt1"/>
              </a:solidFill>
              <a:latin typeface="DM Sans"/>
              <a:ea typeface="DM Sans"/>
              <a:cs typeface="DM Sans"/>
              <a:sym typeface="DM Sans"/>
            </a:endParaRPr>
          </a:p>
        </p:txBody>
      </p:sp>
      <p:sp>
        <p:nvSpPr>
          <p:cNvPr id="569" name="Google Shape;569;p121"/>
          <p:cNvSpPr txBox="1"/>
          <p:nvPr/>
        </p:nvSpPr>
        <p:spPr>
          <a:xfrm>
            <a:off x="336667" y="2192401"/>
            <a:ext cx="3730000" cy="3427180"/>
          </a:xfrm>
          <a:prstGeom prst="rect">
            <a:avLst/>
          </a:prstGeom>
          <a:noFill/>
          <a:ln>
            <a:noFill/>
          </a:ln>
        </p:spPr>
        <p:txBody>
          <a:bodyPr spcFirstLastPara="1" wrap="square" lIns="121900" tIns="121900" rIns="121900" bIns="121900" anchor="t" anchorCtr="0">
            <a:spAutoFit/>
          </a:bodyPr>
          <a:lstStyle/>
          <a:p>
            <a:r>
              <a:rPr lang="es" sz="2067">
                <a:latin typeface="DM Sans"/>
                <a:ea typeface="DM Sans"/>
                <a:cs typeface="DM Sans"/>
                <a:sym typeface="DM Sans"/>
              </a:rPr>
              <a:t>Creamos un “Frontend” simple basado en un index.html y un index.js, el cual hará una petición</a:t>
            </a:r>
            <a:endParaRPr sz="2067">
              <a:latin typeface="DM Sans"/>
              <a:ea typeface="DM Sans"/>
              <a:cs typeface="DM Sans"/>
              <a:sym typeface="DM Sans"/>
            </a:endParaRPr>
          </a:p>
          <a:p>
            <a:r>
              <a:rPr lang="es" sz="2067">
                <a:latin typeface="DM Sans"/>
                <a:ea typeface="DM Sans"/>
                <a:cs typeface="DM Sans"/>
                <a:sym typeface="DM Sans"/>
              </a:rPr>
              <a:t>hacia el servidor, solicitando las órdenes generadas en la base de datos. esta solicitud se hará al servidor que tenemos escuchando en 8080</a:t>
            </a:r>
            <a:endParaRPr sz="2067">
              <a:latin typeface="DM Sans"/>
              <a:ea typeface="DM Sans"/>
              <a:cs typeface="DM Sans"/>
              <a:sym typeface="DM Sans"/>
            </a:endParaRPr>
          </a:p>
        </p:txBody>
      </p:sp>
      <p:pic>
        <p:nvPicPr>
          <p:cNvPr id="570" name="Google Shape;570;p121"/>
          <p:cNvPicPr preferRelativeResize="0"/>
          <p:nvPr/>
        </p:nvPicPr>
        <p:blipFill>
          <a:blip r:embed="rId3">
            <a:alphaModFix/>
          </a:blip>
          <a:stretch>
            <a:fillRect/>
          </a:stretch>
        </p:blipFill>
        <p:spPr>
          <a:xfrm>
            <a:off x="4477401" y="1233533"/>
            <a:ext cx="7513100" cy="3196400"/>
          </a:xfrm>
          <a:prstGeom prst="rect">
            <a:avLst/>
          </a:prstGeom>
          <a:noFill/>
          <a:ln>
            <a:noFill/>
          </a:ln>
        </p:spPr>
      </p:pic>
      <p:pic>
        <p:nvPicPr>
          <p:cNvPr id="571" name="Google Shape;571;p121"/>
          <p:cNvPicPr preferRelativeResize="0"/>
          <p:nvPr/>
        </p:nvPicPr>
        <p:blipFill>
          <a:blip r:embed="rId4">
            <a:alphaModFix/>
          </a:blip>
          <a:stretch>
            <a:fillRect/>
          </a:stretch>
        </p:blipFill>
        <p:spPr>
          <a:xfrm>
            <a:off x="4477401" y="4681002"/>
            <a:ext cx="7513100" cy="1317463"/>
          </a:xfrm>
          <a:prstGeom prst="rect">
            <a:avLst/>
          </a:prstGeom>
          <a:noFill/>
          <a:ln>
            <a:noFill/>
          </a:ln>
        </p:spPr>
      </p:pic>
    </p:spTree>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22"/>
          <p:cNvSpPr/>
          <p:nvPr/>
        </p:nvSpPr>
        <p:spPr>
          <a:xfrm>
            <a:off x="210100" y="1140500"/>
            <a:ext cx="11780400" cy="5462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77" name="Google Shape;577;p122"/>
          <p:cNvSpPr txBox="1"/>
          <p:nvPr/>
        </p:nvSpPr>
        <p:spPr>
          <a:xfrm>
            <a:off x="-29900" y="-90033"/>
            <a:ext cx="12260400" cy="781777"/>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3867" b="1">
                <a:solidFill>
                  <a:schemeClr val="lt1"/>
                </a:solidFill>
                <a:latin typeface="DM Sans"/>
                <a:ea typeface="DM Sans"/>
                <a:cs typeface="DM Sans"/>
                <a:sym typeface="DM Sans"/>
              </a:rPr>
              <a:t>Echando a andar el frontend</a:t>
            </a:r>
            <a:endParaRPr sz="3867" b="1">
              <a:solidFill>
                <a:schemeClr val="lt1"/>
              </a:solidFill>
              <a:latin typeface="DM Sans"/>
              <a:ea typeface="DM Sans"/>
              <a:cs typeface="DM Sans"/>
              <a:sym typeface="DM Sans"/>
            </a:endParaRPr>
          </a:p>
        </p:txBody>
      </p:sp>
      <p:sp>
        <p:nvSpPr>
          <p:cNvPr id="578" name="Google Shape;578;p122"/>
          <p:cNvSpPr txBox="1"/>
          <p:nvPr/>
        </p:nvSpPr>
        <p:spPr>
          <a:xfrm>
            <a:off x="321667" y="1345368"/>
            <a:ext cx="6731600" cy="1200481"/>
          </a:xfrm>
          <a:prstGeom prst="rect">
            <a:avLst/>
          </a:prstGeom>
          <a:noFill/>
          <a:ln>
            <a:noFill/>
          </a:ln>
        </p:spPr>
        <p:txBody>
          <a:bodyPr spcFirstLastPara="1" wrap="square" lIns="121900" tIns="121900" rIns="121900" bIns="121900" anchor="t" anchorCtr="0">
            <a:spAutoFit/>
          </a:bodyPr>
          <a:lstStyle/>
          <a:p>
            <a:r>
              <a:rPr lang="es" sz="2067">
                <a:latin typeface="DM Sans"/>
                <a:ea typeface="DM Sans"/>
                <a:cs typeface="DM Sans"/>
                <a:sym typeface="DM Sans"/>
              </a:rPr>
              <a:t>Una vez seteados nuestros archivos, daremos click al botón de Visual Studio Code “Go Live” el cual levantará un servidor en el puerto 5500. </a:t>
            </a:r>
            <a:endParaRPr sz="2067">
              <a:latin typeface="DM Sans"/>
              <a:ea typeface="DM Sans"/>
              <a:cs typeface="DM Sans"/>
              <a:sym typeface="DM Sans"/>
            </a:endParaRPr>
          </a:p>
        </p:txBody>
      </p:sp>
      <p:pic>
        <p:nvPicPr>
          <p:cNvPr id="579" name="Google Shape;579;p122"/>
          <p:cNvPicPr preferRelativeResize="0"/>
          <p:nvPr/>
        </p:nvPicPr>
        <p:blipFill>
          <a:blip r:embed="rId3">
            <a:alphaModFix/>
          </a:blip>
          <a:stretch>
            <a:fillRect/>
          </a:stretch>
        </p:blipFill>
        <p:spPr>
          <a:xfrm>
            <a:off x="8051633" y="1345367"/>
            <a:ext cx="3730000" cy="1067367"/>
          </a:xfrm>
          <a:prstGeom prst="rect">
            <a:avLst/>
          </a:prstGeom>
          <a:noFill/>
          <a:ln>
            <a:noFill/>
          </a:ln>
        </p:spPr>
      </p:pic>
      <p:sp>
        <p:nvSpPr>
          <p:cNvPr id="580" name="Google Shape;580;p122"/>
          <p:cNvSpPr txBox="1"/>
          <p:nvPr/>
        </p:nvSpPr>
        <p:spPr>
          <a:xfrm>
            <a:off x="321667" y="3589467"/>
            <a:ext cx="6731600" cy="1518580"/>
          </a:xfrm>
          <a:prstGeom prst="rect">
            <a:avLst/>
          </a:prstGeom>
          <a:noFill/>
          <a:ln>
            <a:noFill/>
          </a:ln>
        </p:spPr>
        <p:txBody>
          <a:bodyPr spcFirstLastPara="1" wrap="square" lIns="121900" tIns="121900" rIns="121900" bIns="121900" anchor="t" anchorCtr="0">
            <a:spAutoFit/>
          </a:bodyPr>
          <a:lstStyle/>
          <a:p>
            <a:r>
              <a:rPr lang="es" sz="2067">
                <a:latin typeface="DM Sans"/>
                <a:ea typeface="DM Sans"/>
                <a:cs typeface="DM Sans"/>
                <a:sym typeface="DM Sans"/>
              </a:rPr>
              <a:t>Esto nos permitirá tener más claro el origen desde el cual estamos realizando la petición al otro servidor de backend que tenemos levantado. Analizaremos el comportamiento de esta petición. </a:t>
            </a:r>
            <a:endParaRPr sz="2067">
              <a:latin typeface="DM Sans"/>
              <a:ea typeface="DM Sans"/>
              <a:cs typeface="DM Sans"/>
              <a:sym typeface="DM Sans"/>
            </a:endParaRPr>
          </a:p>
        </p:txBody>
      </p:sp>
      <p:pic>
        <p:nvPicPr>
          <p:cNvPr id="581" name="Google Shape;581;p122"/>
          <p:cNvPicPr preferRelativeResize="0"/>
          <p:nvPr/>
        </p:nvPicPr>
        <p:blipFill>
          <a:blip r:embed="rId4">
            <a:alphaModFix/>
          </a:blip>
          <a:stretch>
            <a:fillRect/>
          </a:stretch>
        </p:blipFill>
        <p:spPr>
          <a:xfrm>
            <a:off x="7817575" y="3477436"/>
            <a:ext cx="4172925" cy="1312433"/>
          </a:xfrm>
          <a:prstGeom prst="rect">
            <a:avLst/>
          </a:prstGeom>
          <a:noFill/>
          <a:ln>
            <a:noFill/>
          </a:ln>
        </p:spPr>
      </p:pic>
    </p:spTree>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23"/>
          <p:cNvSpPr txBox="1"/>
          <p:nvPr/>
        </p:nvSpPr>
        <p:spPr>
          <a:xfrm>
            <a:off x="0" y="131934"/>
            <a:ext cx="85336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¡Nuevamente el bloqueo de CORS!</a:t>
            </a:r>
            <a:endParaRPr sz="4667" b="1">
              <a:solidFill>
                <a:schemeClr val="dk1"/>
              </a:solidFill>
              <a:latin typeface="DM Sans"/>
              <a:ea typeface="DM Sans"/>
              <a:cs typeface="DM Sans"/>
              <a:sym typeface="DM Sans"/>
            </a:endParaRPr>
          </a:p>
        </p:txBody>
      </p:sp>
      <p:pic>
        <p:nvPicPr>
          <p:cNvPr id="587" name="Google Shape;587;p123"/>
          <p:cNvPicPr preferRelativeResize="0"/>
          <p:nvPr/>
        </p:nvPicPr>
        <p:blipFill>
          <a:blip r:embed="rId3">
            <a:alphaModFix/>
          </a:blip>
          <a:stretch>
            <a:fillRect/>
          </a:stretch>
        </p:blipFill>
        <p:spPr>
          <a:xfrm>
            <a:off x="3970000" y="1377967"/>
            <a:ext cx="8222168" cy="2425867"/>
          </a:xfrm>
          <a:prstGeom prst="rect">
            <a:avLst/>
          </a:prstGeom>
          <a:noFill/>
          <a:ln>
            <a:noFill/>
          </a:ln>
        </p:spPr>
      </p:pic>
      <p:sp>
        <p:nvSpPr>
          <p:cNvPr id="588" name="Google Shape;588;p123"/>
          <p:cNvSpPr txBox="1"/>
          <p:nvPr/>
        </p:nvSpPr>
        <p:spPr>
          <a:xfrm>
            <a:off x="30000" y="1845801"/>
            <a:ext cx="3940000" cy="3446288"/>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Como vimos la clase pasada, hay un tema de bloqueo por parte de nuestro propio servidor. estos errores de CORS implican que recibió una petición por parte de un origen “extraño”</a:t>
            </a:r>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Si nuestro servidor no tiene sus CORS configurados, encontraremos que bloqueará todo lo que sea diferente a su origen (localhost:8080)</a:t>
            </a:r>
            <a:endParaRPr sz="1733">
              <a:latin typeface="DM Sans"/>
              <a:ea typeface="DM Sans"/>
              <a:cs typeface="DM Sans"/>
              <a:sym typeface="DM Sans"/>
            </a:endParaRPr>
          </a:p>
        </p:txBody>
      </p:sp>
      <p:pic>
        <p:nvPicPr>
          <p:cNvPr id="589" name="Google Shape;589;p123"/>
          <p:cNvPicPr preferRelativeResize="0"/>
          <p:nvPr/>
        </p:nvPicPr>
        <p:blipFill>
          <a:blip r:embed="rId4">
            <a:alphaModFix/>
          </a:blip>
          <a:stretch>
            <a:fillRect/>
          </a:stretch>
        </p:blipFill>
        <p:spPr>
          <a:xfrm>
            <a:off x="3970000" y="4022034"/>
            <a:ext cx="6637717" cy="2647767"/>
          </a:xfrm>
          <a:prstGeom prst="rect">
            <a:avLst/>
          </a:prstGeom>
          <a:noFill/>
          <a:ln>
            <a:noFill/>
          </a:ln>
        </p:spPr>
      </p:pic>
    </p:spTree>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24"/>
          <p:cNvSpPr txBox="1"/>
          <p:nvPr/>
        </p:nvSpPr>
        <p:spPr>
          <a:xfrm>
            <a:off x="0" y="131934"/>
            <a:ext cx="85336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Resolviendo los CORS</a:t>
            </a:r>
            <a:endParaRPr sz="4667" b="1">
              <a:solidFill>
                <a:schemeClr val="dk1"/>
              </a:solidFill>
              <a:latin typeface="DM Sans"/>
              <a:ea typeface="DM Sans"/>
              <a:cs typeface="DM Sans"/>
              <a:sym typeface="DM Sans"/>
            </a:endParaRPr>
          </a:p>
        </p:txBody>
      </p:sp>
      <p:sp>
        <p:nvSpPr>
          <p:cNvPr id="595" name="Google Shape;595;p124"/>
          <p:cNvSpPr txBox="1"/>
          <p:nvPr/>
        </p:nvSpPr>
        <p:spPr>
          <a:xfrm>
            <a:off x="30000" y="1845801"/>
            <a:ext cx="8778800" cy="3179613"/>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Primero instalaremos los cors con                              </a:t>
            </a:r>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Luego, en nuestro archivo </a:t>
            </a:r>
            <a:r>
              <a:rPr lang="es" sz="1733" b="1">
                <a:latin typeface="DM Sans"/>
                <a:ea typeface="DM Sans"/>
                <a:cs typeface="DM Sans"/>
                <a:sym typeface="DM Sans"/>
              </a:rPr>
              <a:t>app.js</a:t>
            </a:r>
            <a:r>
              <a:rPr lang="es" sz="1733">
                <a:latin typeface="DM Sans"/>
                <a:ea typeface="DM Sans"/>
                <a:cs typeface="DM Sans"/>
                <a:sym typeface="DM Sans"/>
              </a:rPr>
              <a:t>, setearemos los cors a partir de su respectivo middleware:</a:t>
            </a:r>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indicamos el origen aceptado y los métodos bajo los cuales se aceptarán sus peticiones</a:t>
            </a:r>
            <a:endParaRPr sz="1733">
              <a:latin typeface="DM Sans"/>
              <a:ea typeface="DM Sans"/>
              <a:cs typeface="DM Sans"/>
              <a:sym typeface="DM Sans"/>
            </a:endParaRPr>
          </a:p>
          <a:p>
            <a:endParaRPr sz="1733">
              <a:latin typeface="DM Sans"/>
              <a:ea typeface="DM Sans"/>
              <a:cs typeface="DM Sans"/>
              <a:sym typeface="DM Sans"/>
            </a:endParaRPr>
          </a:p>
        </p:txBody>
      </p:sp>
      <p:pic>
        <p:nvPicPr>
          <p:cNvPr id="596" name="Google Shape;596;p124"/>
          <p:cNvPicPr preferRelativeResize="0"/>
          <p:nvPr/>
        </p:nvPicPr>
        <p:blipFill>
          <a:blip r:embed="rId3">
            <a:alphaModFix/>
          </a:blip>
          <a:stretch>
            <a:fillRect/>
          </a:stretch>
        </p:blipFill>
        <p:spPr>
          <a:xfrm>
            <a:off x="3744767" y="1797600"/>
            <a:ext cx="2120900" cy="609600"/>
          </a:xfrm>
          <a:prstGeom prst="rect">
            <a:avLst/>
          </a:prstGeom>
          <a:noFill/>
          <a:ln>
            <a:noFill/>
          </a:ln>
        </p:spPr>
      </p:pic>
      <p:pic>
        <p:nvPicPr>
          <p:cNvPr id="597" name="Google Shape;597;p124"/>
          <p:cNvPicPr preferRelativeResize="0"/>
          <p:nvPr/>
        </p:nvPicPr>
        <p:blipFill>
          <a:blip r:embed="rId4">
            <a:alphaModFix/>
          </a:blip>
          <a:stretch>
            <a:fillRect/>
          </a:stretch>
        </p:blipFill>
        <p:spPr>
          <a:xfrm>
            <a:off x="30000" y="3429000"/>
            <a:ext cx="9118600" cy="355600"/>
          </a:xfrm>
          <a:prstGeom prst="rect">
            <a:avLst/>
          </a:prstGeom>
          <a:noFill/>
          <a:ln>
            <a:noFill/>
          </a:ln>
        </p:spPr>
      </p:pic>
    </p:spTree>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25"/>
          <p:cNvSpPr txBox="1"/>
          <p:nvPr/>
        </p:nvSpPr>
        <p:spPr>
          <a:xfrm>
            <a:off x="0" y="131934"/>
            <a:ext cx="85336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Analizando la petición nuevamente</a:t>
            </a:r>
            <a:endParaRPr sz="4667" b="1">
              <a:solidFill>
                <a:schemeClr val="dk1"/>
              </a:solidFill>
              <a:latin typeface="DM Sans"/>
              <a:ea typeface="DM Sans"/>
              <a:cs typeface="DM Sans"/>
              <a:sym typeface="DM Sans"/>
            </a:endParaRPr>
          </a:p>
        </p:txBody>
      </p:sp>
      <p:pic>
        <p:nvPicPr>
          <p:cNvPr id="603" name="Google Shape;603;p125"/>
          <p:cNvPicPr preferRelativeResize="0"/>
          <p:nvPr/>
        </p:nvPicPr>
        <p:blipFill>
          <a:blip r:embed="rId3">
            <a:alphaModFix/>
          </a:blip>
          <a:stretch>
            <a:fillRect/>
          </a:stretch>
        </p:blipFill>
        <p:spPr>
          <a:xfrm>
            <a:off x="203200" y="3119901"/>
            <a:ext cx="11785597" cy="3502911"/>
          </a:xfrm>
          <a:prstGeom prst="rect">
            <a:avLst/>
          </a:prstGeom>
          <a:noFill/>
          <a:ln>
            <a:noFill/>
          </a:ln>
        </p:spPr>
      </p:pic>
      <p:sp>
        <p:nvSpPr>
          <p:cNvPr id="604" name="Google Shape;604;p125"/>
          <p:cNvSpPr txBox="1"/>
          <p:nvPr/>
        </p:nvSpPr>
        <p:spPr>
          <a:xfrm>
            <a:off x="360167" y="1800801"/>
            <a:ext cx="80736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Notamos que ahora, al haber indicado que el servidor en el puerto 5500 sí era conocido, puede responder sin problema a la petición. </a:t>
            </a:r>
            <a:endParaRPr sz="2400">
              <a:latin typeface="DM Sans"/>
              <a:ea typeface="DM Sans"/>
              <a:cs typeface="DM Sans"/>
              <a:sym typeface="DM Sans"/>
            </a:endParaRPr>
          </a:p>
        </p:txBody>
      </p:sp>
    </p:spTree>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26"/>
          <p:cNvSpPr/>
          <p:nvPr/>
        </p:nvSpPr>
        <p:spPr>
          <a:xfrm>
            <a:off x="210100" y="1140500"/>
            <a:ext cx="11780400" cy="5462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10" name="Google Shape;610;p126"/>
          <p:cNvSpPr txBox="1"/>
          <p:nvPr/>
        </p:nvSpPr>
        <p:spPr>
          <a:xfrm>
            <a:off x="-29900" y="-90033"/>
            <a:ext cx="12260400" cy="781777"/>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3867" b="1">
                <a:solidFill>
                  <a:schemeClr val="lt1"/>
                </a:solidFill>
                <a:latin typeface="DM Sans"/>
                <a:ea typeface="DM Sans"/>
                <a:cs typeface="DM Sans"/>
                <a:sym typeface="DM Sans"/>
              </a:rPr>
              <a:t>Últimos cambios al frontend</a:t>
            </a:r>
            <a:endParaRPr sz="3867" b="1">
              <a:solidFill>
                <a:schemeClr val="lt1"/>
              </a:solidFill>
              <a:latin typeface="DM Sans"/>
              <a:ea typeface="DM Sans"/>
              <a:cs typeface="DM Sans"/>
              <a:sym typeface="DM Sans"/>
            </a:endParaRPr>
          </a:p>
        </p:txBody>
      </p:sp>
      <p:pic>
        <p:nvPicPr>
          <p:cNvPr id="611" name="Google Shape;611;p126"/>
          <p:cNvPicPr preferRelativeResize="0"/>
          <p:nvPr/>
        </p:nvPicPr>
        <p:blipFill>
          <a:blip r:embed="rId3">
            <a:alphaModFix/>
          </a:blip>
          <a:stretch>
            <a:fillRect/>
          </a:stretch>
        </p:blipFill>
        <p:spPr>
          <a:xfrm>
            <a:off x="1396165" y="1140497"/>
            <a:ext cx="9399655" cy="5462400"/>
          </a:xfrm>
          <a:prstGeom prst="rect">
            <a:avLst/>
          </a:prstGeom>
          <a:noFill/>
          <a:ln>
            <a:noFill/>
          </a:ln>
        </p:spPr>
      </p:pic>
    </p:spTree>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27"/>
          <p:cNvSpPr/>
          <p:nvPr/>
        </p:nvSpPr>
        <p:spPr>
          <a:xfrm>
            <a:off x="210100" y="1140500"/>
            <a:ext cx="11780400" cy="5462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17" name="Google Shape;617;p127"/>
          <p:cNvSpPr txBox="1"/>
          <p:nvPr/>
        </p:nvSpPr>
        <p:spPr>
          <a:xfrm>
            <a:off x="-29900" y="150067"/>
            <a:ext cx="12260400" cy="781777"/>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3867" b="1">
                <a:solidFill>
                  <a:schemeClr val="lt1"/>
                </a:solidFill>
                <a:latin typeface="DM Sans"/>
                <a:ea typeface="DM Sans"/>
                <a:cs typeface="DM Sans"/>
                <a:sym typeface="DM Sans"/>
              </a:rPr>
              <a:t>Resultado final</a:t>
            </a:r>
            <a:endParaRPr sz="3867" b="1">
              <a:solidFill>
                <a:schemeClr val="lt1"/>
              </a:solidFill>
              <a:latin typeface="DM Sans"/>
              <a:ea typeface="DM Sans"/>
              <a:cs typeface="DM Sans"/>
              <a:sym typeface="DM Sans"/>
            </a:endParaRPr>
          </a:p>
        </p:txBody>
      </p:sp>
      <p:pic>
        <p:nvPicPr>
          <p:cNvPr id="618" name="Google Shape;618;p127"/>
          <p:cNvPicPr preferRelativeResize="0"/>
          <p:nvPr/>
        </p:nvPicPr>
        <p:blipFill>
          <a:blip r:embed="rId3">
            <a:alphaModFix/>
          </a:blip>
          <a:stretch>
            <a:fillRect/>
          </a:stretch>
        </p:blipFill>
        <p:spPr>
          <a:xfrm>
            <a:off x="2306967" y="1204667"/>
            <a:ext cx="7586667" cy="5334067"/>
          </a:xfrm>
          <a:prstGeom prst="rect">
            <a:avLst/>
          </a:prstGeom>
          <a:noFill/>
          <a:ln>
            <a:noFill/>
          </a:ln>
        </p:spPr>
      </p:pic>
    </p:spTree>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83"/>
          <p:cNvSpPr txBox="1"/>
          <p:nvPr/>
        </p:nvSpPr>
        <p:spPr>
          <a:xfrm>
            <a:off x="1948400" y="28344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EAFF6A"/>
                </a:solidFill>
                <a:latin typeface="DM Sans"/>
                <a:ea typeface="DM Sans"/>
                <a:cs typeface="DM Sans"/>
                <a:sym typeface="DM Sans"/>
              </a:rPr>
              <a:t>Mailing y mensajería</a:t>
            </a:r>
            <a:endParaRPr sz="5333" b="1" dirty="0">
              <a:solidFill>
                <a:srgbClr val="EAFF6A"/>
              </a:solidFill>
              <a:latin typeface="DM Sans"/>
              <a:ea typeface="DM Sans"/>
              <a:cs typeface="DM Sans"/>
              <a:sym typeface="DM Sans"/>
            </a:endParaRPr>
          </a:p>
        </p:txBody>
      </p:sp>
      <p:sp>
        <p:nvSpPr>
          <p:cNvPr id="277" name="Google Shape;277;p83"/>
          <p:cNvSpPr txBox="1"/>
          <p:nvPr/>
        </p:nvSpPr>
        <p:spPr>
          <a:xfrm>
            <a:off x="1948400" y="2050800"/>
            <a:ext cx="8295200" cy="615513"/>
          </a:xfrm>
          <a:prstGeom prst="rect">
            <a:avLst/>
          </a:prstGeom>
          <a:noFill/>
          <a:ln>
            <a:noFill/>
          </a:ln>
        </p:spPr>
        <p:txBody>
          <a:bodyPr spcFirstLastPara="1" wrap="square" lIns="121900" tIns="121900" rIns="121900" bIns="121900" anchor="t" anchorCtr="0">
            <a:spAutoFit/>
          </a:bodyPr>
          <a:lstStyle/>
          <a:p>
            <a:pPr algn="ctr">
              <a:buClr>
                <a:srgbClr val="000000"/>
              </a:buClr>
              <a:buSzPts val="1800"/>
            </a:pPr>
            <a:r>
              <a:rPr lang="es" sz="2400" b="1">
                <a:solidFill>
                  <a:schemeClr val="lt1"/>
                </a:solidFill>
                <a:latin typeface="DM Sans"/>
                <a:ea typeface="DM Sans"/>
                <a:cs typeface="DM Sans"/>
                <a:sym typeface="DM Sans"/>
              </a:rPr>
              <a:t>Clase 30. </a:t>
            </a:r>
            <a:r>
              <a:rPr lang="es" sz="2400">
                <a:solidFill>
                  <a:schemeClr val="lt1"/>
                </a:solidFill>
                <a:latin typeface="DM Sans"/>
                <a:ea typeface="DM Sans"/>
                <a:cs typeface="DM Sans"/>
                <a:sym typeface="DM Sans"/>
              </a:rPr>
              <a:t> PROGRAMACIÓN BACKEND</a:t>
            </a:r>
            <a:endParaRPr sz="2133">
              <a:solidFill>
                <a:schemeClr val="lt1"/>
              </a:solidFill>
              <a:latin typeface="DM Sans"/>
              <a:ea typeface="DM Sans"/>
              <a:cs typeface="DM Sans"/>
              <a:sym typeface="DM Sans"/>
            </a:endParaRPr>
          </a:p>
        </p:txBody>
      </p:sp>
    </p:spTree>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84"/>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283" name="Google Shape;283;p84"/>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284" name="Google Shape;284;p84"/>
          <p:cNvSpPr txBox="1"/>
          <p:nvPr/>
        </p:nvSpPr>
        <p:spPr>
          <a:xfrm>
            <a:off x="3368100" y="2158167"/>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Conocer y utilizar el módulo Nodemailer para el desarrollo de mensajería.</a:t>
            </a:r>
            <a:endParaRPr sz="2400">
              <a:solidFill>
                <a:schemeClr val="lt1"/>
              </a:solidFill>
              <a:latin typeface="DM Sans"/>
              <a:ea typeface="DM Sans"/>
              <a:cs typeface="DM Sans"/>
              <a:sym typeface="DM Sans"/>
            </a:endParaRPr>
          </a:p>
        </p:txBody>
      </p:sp>
      <p:pic>
        <p:nvPicPr>
          <p:cNvPr id="285" name="Google Shape;285;p84"/>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286" name="Google Shape;286;p84"/>
          <p:cNvCxnSpPr>
            <a:stCxn id="283" idx="2"/>
            <a:endCxn id="285"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287" name="Google Shape;287;p84"/>
          <p:cNvSpPr txBox="1"/>
          <p:nvPr/>
        </p:nvSpPr>
        <p:spPr>
          <a:xfrm>
            <a:off x="3365367" y="4136801"/>
            <a:ext cx="47848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Desarrollar un modelo práctico de mailing</a:t>
            </a:r>
            <a:endParaRPr sz="2400">
              <a:solidFill>
                <a:schemeClr val="lt1"/>
              </a:solidFill>
              <a:latin typeface="DM Sans"/>
              <a:ea typeface="DM Sans"/>
              <a:cs typeface="DM Sans"/>
              <a:sym typeface="DM Sans"/>
            </a:endParaRPr>
          </a:p>
        </p:txBody>
      </p:sp>
      <p:pic>
        <p:nvPicPr>
          <p:cNvPr id="288" name="Google Shape;288;p84"/>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289" name="Google Shape;289;p84"/>
          <p:cNvSpPr txBox="1"/>
          <p:nvPr/>
        </p:nvSpPr>
        <p:spPr>
          <a:xfrm>
            <a:off x="3316384" y="3291085"/>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Conocer el modelo de mensajería de Twilio</a:t>
            </a:r>
            <a:endParaRPr sz="2400">
              <a:solidFill>
                <a:schemeClr val="lt1"/>
              </a:solidFill>
              <a:latin typeface="DM Sans"/>
              <a:ea typeface="DM Sans"/>
              <a:cs typeface="DM Sans"/>
              <a:sym typeface="DM Sans"/>
            </a:endParaRPr>
          </a:p>
        </p:txBody>
      </p:sp>
      <p:cxnSp>
        <p:nvCxnSpPr>
          <p:cNvPr id="290" name="Google Shape;290;p84"/>
          <p:cNvCxnSpPr>
            <a:stCxn id="285" idx="2"/>
          </p:cNvCxnSpPr>
          <p:nvPr/>
        </p:nvCxnSpPr>
        <p:spPr>
          <a:xfrm rot="5400000">
            <a:off x="2711700" y="40266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1"/>
          <p:cNvSpPr txBox="1"/>
          <p:nvPr/>
        </p:nvSpPr>
        <p:spPr>
          <a:xfrm>
            <a:off x="1893084" y="25670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Funciones </a:t>
            </a:r>
            <a:r>
              <a:rPr lang="es" sz="5333" b="1">
                <a:solidFill>
                  <a:schemeClr val="lt1"/>
                </a:solidFill>
                <a:latin typeface="DM Sans"/>
                <a:ea typeface="DM Sans"/>
                <a:cs typeface="DM Sans"/>
                <a:sym typeface="DM Sans"/>
              </a:rPr>
              <a:t>en Javascript</a:t>
            </a:r>
            <a:endParaRPr sz="5333" b="1">
              <a:solidFill>
                <a:schemeClr val="lt1"/>
              </a:solidFill>
              <a:latin typeface="DM Sans"/>
              <a:ea typeface="DM Sans"/>
              <a:cs typeface="DM Sans"/>
              <a:sym typeface="DM Sans"/>
            </a:endParaRPr>
          </a:p>
        </p:txBody>
      </p:sp>
    </p:spTree>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85"/>
          <p:cNvSpPr txBox="1"/>
          <p:nvPr/>
        </p:nvSpPr>
        <p:spPr>
          <a:xfrm>
            <a:off x="1083004" y="2567001"/>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Sobre el protocolo SMTP</a:t>
            </a:r>
            <a:endParaRPr sz="5333" b="1">
              <a:solidFill>
                <a:schemeClr val="accent6"/>
              </a:solidFill>
              <a:latin typeface="DM Sans"/>
              <a:ea typeface="DM Sans"/>
              <a:cs typeface="DM Sans"/>
              <a:sym typeface="DM Sans"/>
            </a:endParaRPr>
          </a:p>
        </p:txBody>
      </p:sp>
    </p:spTree>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86"/>
          <p:cNvSpPr txBox="1"/>
          <p:nvPr/>
        </p:nvSpPr>
        <p:spPr>
          <a:xfrm>
            <a:off x="248567" y="91867"/>
            <a:ext cx="8550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SMTP - Protocolo para mailing</a:t>
            </a:r>
            <a:endParaRPr sz="4000" b="1">
              <a:solidFill>
                <a:schemeClr val="dk1"/>
              </a:solidFill>
              <a:latin typeface="DM Sans"/>
              <a:ea typeface="DM Sans"/>
              <a:cs typeface="DM Sans"/>
              <a:sym typeface="DM Sans"/>
            </a:endParaRPr>
          </a:p>
        </p:txBody>
      </p:sp>
      <p:sp>
        <p:nvSpPr>
          <p:cNvPr id="301" name="Google Shape;301;p86"/>
          <p:cNvSpPr txBox="1"/>
          <p:nvPr/>
        </p:nvSpPr>
        <p:spPr>
          <a:xfrm>
            <a:off x="290200" y="1832567"/>
            <a:ext cx="7492800" cy="2400617"/>
          </a:xfrm>
          <a:prstGeom prst="rect">
            <a:avLst/>
          </a:prstGeom>
          <a:noFill/>
          <a:ln>
            <a:noFill/>
          </a:ln>
        </p:spPr>
        <p:txBody>
          <a:bodyPr spcFirstLastPara="1" wrap="square" lIns="121900" tIns="121900" rIns="121900" bIns="121900" anchor="t" anchorCtr="0">
            <a:spAutoFit/>
          </a:bodyPr>
          <a:lstStyle/>
          <a:p>
            <a:r>
              <a:rPr lang="es" sz="2000">
                <a:latin typeface="DM Sans"/>
                <a:ea typeface="DM Sans"/>
                <a:cs typeface="DM Sans"/>
                <a:sym typeface="DM Sans"/>
              </a:rPr>
              <a:t>Por sus siglas, Simple Mail Transfer Protocol, o protocolo de transferencia de mail simple, es el protocolo que los aplicativos utilizan siempre que tienen que hacer llegar un correo electrónico.</a:t>
            </a:r>
            <a:endParaRPr sz="2000">
              <a:latin typeface="DM Sans"/>
              <a:ea typeface="DM Sans"/>
              <a:cs typeface="DM Sans"/>
              <a:sym typeface="DM Sans"/>
            </a:endParaRPr>
          </a:p>
          <a:p>
            <a:endParaRPr sz="2000">
              <a:latin typeface="DM Sans"/>
              <a:ea typeface="DM Sans"/>
              <a:cs typeface="DM Sans"/>
              <a:sym typeface="DM Sans"/>
            </a:endParaRPr>
          </a:p>
          <a:p>
            <a:r>
              <a:rPr lang="es" sz="2000">
                <a:latin typeface="DM Sans"/>
                <a:ea typeface="DM Sans"/>
                <a:cs typeface="DM Sans"/>
                <a:sym typeface="DM Sans"/>
              </a:rPr>
              <a:t>Éste utiliza los puertos  25/TCP o 587/TCP, dependiendo del cliente, o bien 465/TCP para SMTPS</a:t>
            </a:r>
            <a:endParaRPr sz="2000">
              <a:latin typeface="DM Sans"/>
              <a:ea typeface="DM Sans"/>
              <a:cs typeface="DM Sans"/>
              <a:sym typeface="DM Sans"/>
            </a:endParaRPr>
          </a:p>
        </p:txBody>
      </p:sp>
      <p:pic>
        <p:nvPicPr>
          <p:cNvPr id="302" name="Google Shape;302;p86"/>
          <p:cNvPicPr preferRelativeResize="0"/>
          <p:nvPr/>
        </p:nvPicPr>
        <p:blipFill>
          <a:blip r:embed="rId3">
            <a:alphaModFix/>
          </a:blip>
          <a:stretch>
            <a:fillRect/>
          </a:stretch>
        </p:blipFill>
        <p:spPr>
          <a:xfrm>
            <a:off x="7886567" y="1924252"/>
            <a:ext cx="4109515" cy="2217833"/>
          </a:xfrm>
          <a:prstGeom prst="rect">
            <a:avLst/>
          </a:prstGeom>
          <a:noFill/>
          <a:ln>
            <a:noFill/>
          </a:ln>
        </p:spPr>
      </p:pic>
    </p:spTree>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87"/>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08" name="Google Shape;308;p87"/>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Nodemailer</a:t>
            </a:r>
            <a:endParaRPr sz="4667" b="1">
              <a:solidFill>
                <a:schemeClr val="lt1"/>
              </a:solidFill>
              <a:latin typeface="DM Sans"/>
              <a:ea typeface="DM Sans"/>
              <a:cs typeface="DM Sans"/>
              <a:sym typeface="DM Sans"/>
            </a:endParaRPr>
          </a:p>
        </p:txBody>
      </p:sp>
      <p:sp>
        <p:nvSpPr>
          <p:cNvPr id="309" name="Google Shape;309;p87"/>
          <p:cNvSpPr txBox="1"/>
          <p:nvPr/>
        </p:nvSpPr>
        <p:spPr>
          <a:xfrm>
            <a:off x="1223600" y="2059000"/>
            <a:ext cx="4103600" cy="292326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933">
                <a:latin typeface="DM Sans"/>
                <a:ea typeface="DM Sans"/>
                <a:cs typeface="DM Sans"/>
                <a:sym typeface="DM Sans"/>
              </a:rPr>
              <a:t>Para poder realizar envío de mensajería a partir de nuestros aplicativos, la librería por defecto que se utiliza es </a:t>
            </a:r>
            <a:r>
              <a:rPr lang="es" sz="1933" b="1">
                <a:latin typeface="DM Sans"/>
                <a:ea typeface="DM Sans"/>
                <a:cs typeface="DM Sans"/>
                <a:sym typeface="DM Sans"/>
              </a:rPr>
              <a:t>nodemailer</a:t>
            </a:r>
            <a:r>
              <a:rPr lang="es" sz="1933">
                <a:latin typeface="DM Sans"/>
                <a:ea typeface="DM Sans"/>
                <a:cs typeface="DM Sans"/>
                <a:sym typeface="DM Sans"/>
              </a:rPr>
              <a:t>, éste nos permitirá conectar con múltiples hosts y servicios de mailing.</a:t>
            </a:r>
            <a:endParaRPr sz="1933">
              <a:latin typeface="DM Sans"/>
              <a:ea typeface="DM Sans"/>
              <a:cs typeface="DM Sans"/>
              <a:sym typeface="DM Sans"/>
            </a:endParaRPr>
          </a:p>
          <a:p>
            <a:pPr>
              <a:buClr>
                <a:srgbClr val="000000"/>
              </a:buClr>
              <a:buSzPts val="1350"/>
            </a:pPr>
            <a:endParaRPr sz="1933">
              <a:latin typeface="DM Sans"/>
              <a:ea typeface="DM Sans"/>
              <a:cs typeface="DM Sans"/>
              <a:sym typeface="DM Sans"/>
            </a:endParaRPr>
          </a:p>
          <a:p>
            <a:pPr>
              <a:buClr>
                <a:srgbClr val="000000"/>
              </a:buClr>
              <a:buSzPts val="1350"/>
            </a:pPr>
            <a:endParaRPr sz="1933">
              <a:latin typeface="DM Sans"/>
              <a:ea typeface="DM Sans"/>
              <a:cs typeface="DM Sans"/>
              <a:sym typeface="DM Sans"/>
            </a:endParaRPr>
          </a:p>
        </p:txBody>
      </p:sp>
      <p:pic>
        <p:nvPicPr>
          <p:cNvPr id="310" name="Google Shape;310;p87"/>
          <p:cNvPicPr preferRelativeResize="0"/>
          <p:nvPr/>
        </p:nvPicPr>
        <p:blipFill>
          <a:blip r:embed="rId3">
            <a:alphaModFix/>
          </a:blip>
          <a:stretch>
            <a:fillRect/>
          </a:stretch>
        </p:blipFill>
        <p:spPr>
          <a:xfrm>
            <a:off x="6288700" y="1889750"/>
            <a:ext cx="4103600" cy="3500701"/>
          </a:xfrm>
          <a:prstGeom prst="rect">
            <a:avLst/>
          </a:prstGeom>
          <a:noFill/>
          <a:ln>
            <a:noFill/>
          </a:ln>
        </p:spPr>
      </p:pic>
    </p:spTree>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88"/>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16" name="Google Shape;316;p88"/>
          <p:cNvSpPr txBox="1"/>
          <p:nvPr/>
        </p:nvSpPr>
        <p:spPr>
          <a:xfrm>
            <a:off x="392200" y="387101"/>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Para trabajar, necesitamos un servicio</a:t>
            </a:r>
            <a:endParaRPr sz="4667" b="1">
              <a:solidFill>
                <a:schemeClr val="lt1"/>
              </a:solidFill>
              <a:latin typeface="DM Sans"/>
              <a:ea typeface="DM Sans"/>
              <a:cs typeface="DM Sans"/>
              <a:sym typeface="DM Sans"/>
            </a:endParaRPr>
          </a:p>
        </p:txBody>
      </p:sp>
      <p:sp>
        <p:nvSpPr>
          <p:cNvPr id="317" name="Google Shape;317;p88"/>
          <p:cNvSpPr txBox="1"/>
          <p:nvPr/>
        </p:nvSpPr>
        <p:spPr>
          <a:xfrm>
            <a:off x="1057433" y="2095200"/>
            <a:ext cx="4457600" cy="3631723"/>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Nodemailer conecta con hosts y servicios, por lo que para poder hacer envíos de gmail, hotmail, etc, ocupamos hacer uso de los servicios de gmail, outlook, sendinblue, sendgrid, entre otros, según sea el caso.</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Es importante que elijamos primero qué servicio ocuparemos para conectar con nodemailer.</a:t>
            </a:r>
            <a:endParaRPr sz="2000" dirty="0">
              <a:latin typeface="DM Sans"/>
              <a:ea typeface="DM Sans"/>
              <a:cs typeface="DM Sans"/>
              <a:sym typeface="DM Sans"/>
            </a:endParaRPr>
          </a:p>
        </p:txBody>
      </p:sp>
      <p:pic>
        <p:nvPicPr>
          <p:cNvPr id="318" name="Google Shape;318;p88"/>
          <p:cNvPicPr preferRelativeResize="0"/>
          <p:nvPr/>
        </p:nvPicPr>
        <p:blipFill>
          <a:blip r:embed="rId3">
            <a:alphaModFix/>
          </a:blip>
          <a:stretch>
            <a:fillRect/>
          </a:stretch>
        </p:blipFill>
        <p:spPr>
          <a:xfrm>
            <a:off x="8906767" y="2095200"/>
            <a:ext cx="1611599" cy="1611599"/>
          </a:xfrm>
          <a:prstGeom prst="rect">
            <a:avLst/>
          </a:prstGeom>
          <a:noFill/>
          <a:ln>
            <a:noFill/>
          </a:ln>
        </p:spPr>
      </p:pic>
      <p:pic>
        <p:nvPicPr>
          <p:cNvPr id="319" name="Google Shape;319;p88"/>
          <p:cNvPicPr preferRelativeResize="0"/>
          <p:nvPr/>
        </p:nvPicPr>
        <p:blipFill>
          <a:blip r:embed="rId4">
            <a:alphaModFix/>
          </a:blip>
          <a:stretch>
            <a:fillRect/>
          </a:stretch>
        </p:blipFill>
        <p:spPr>
          <a:xfrm>
            <a:off x="6484734" y="2296665"/>
            <a:ext cx="1611599" cy="1208699"/>
          </a:xfrm>
          <a:prstGeom prst="rect">
            <a:avLst/>
          </a:prstGeom>
          <a:noFill/>
          <a:ln>
            <a:noFill/>
          </a:ln>
        </p:spPr>
      </p:pic>
      <p:pic>
        <p:nvPicPr>
          <p:cNvPr id="320" name="Google Shape;320;p88"/>
          <p:cNvPicPr preferRelativeResize="0"/>
          <p:nvPr/>
        </p:nvPicPr>
        <p:blipFill>
          <a:blip r:embed="rId5">
            <a:alphaModFix/>
          </a:blip>
          <a:stretch>
            <a:fillRect/>
          </a:stretch>
        </p:blipFill>
        <p:spPr>
          <a:xfrm>
            <a:off x="6484733" y="3919115"/>
            <a:ext cx="1611600" cy="1611600"/>
          </a:xfrm>
          <a:prstGeom prst="rect">
            <a:avLst/>
          </a:prstGeom>
          <a:noFill/>
          <a:ln>
            <a:noFill/>
          </a:ln>
        </p:spPr>
      </p:pic>
      <p:pic>
        <p:nvPicPr>
          <p:cNvPr id="321" name="Google Shape;321;p88"/>
          <p:cNvPicPr preferRelativeResize="0"/>
          <p:nvPr/>
        </p:nvPicPr>
        <p:blipFill>
          <a:blip r:embed="rId6">
            <a:alphaModFix/>
          </a:blip>
          <a:stretch>
            <a:fillRect/>
          </a:stretch>
        </p:blipFill>
        <p:spPr>
          <a:xfrm>
            <a:off x="8747799" y="3911061"/>
            <a:ext cx="1929533" cy="1811933"/>
          </a:xfrm>
          <a:prstGeom prst="rect">
            <a:avLst/>
          </a:prstGeom>
          <a:noFill/>
          <a:ln>
            <a:noFill/>
          </a:ln>
        </p:spPr>
      </p:pic>
    </p:spTree>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89"/>
          <p:cNvSpPr txBox="1"/>
          <p:nvPr/>
        </p:nvSpPr>
        <p:spPr>
          <a:xfrm>
            <a:off x="1948400" y="2665367"/>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Envío de mensajes con gmail</a:t>
            </a:r>
            <a:endParaRPr sz="5333" b="1">
              <a:solidFill>
                <a:schemeClr val="dk1"/>
              </a:solidFill>
              <a:latin typeface="DM Sans"/>
              <a:ea typeface="DM Sans"/>
              <a:cs typeface="DM Sans"/>
              <a:sym typeface="DM Sans"/>
            </a:endParaRPr>
          </a:p>
        </p:txBody>
      </p:sp>
    </p:spTree>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90"/>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2" name="Google Shape;332;p90"/>
          <p:cNvSpPr txBox="1"/>
          <p:nvPr/>
        </p:nvSpPr>
        <p:spPr>
          <a:xfrm>
            <a:off x="1948400" y="1548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Lo primero: habilitar contraseña de aplicaciones</a:t>
            </a:r>
            <a:endParaRPr sz="4667" b="1">
              <a:solidFill>
                <a:schemeClr val="lt1"/>
              </a:solidFill>
              <a:latin typeface="DM Sans"/>
              <a:ea typeface="DM Sans"/>
              <a:cs typeface="DM Sans"/>
              <a:sym typeface="DM Sans"/>
            </a:endParaRPr>
          </a:p>
        </p:txBody>
      </p:sp>
      <p:sp>
        <p:nvSpPr>
          <p:cNvPr id="333" name="Google Shape;333;p90"/>
          <p:cNvSpPr txBox="1"/>
          <p:nvPr/>
        </p:nvSpPr>
        <p:spPr>
          <a:xfrm>
            <a:off x="1223600" y="2059001"/>
            <a:ext cx="99892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Google necesita que tu aplicación realice un proceso de autenticación como cualquier otro, sin embargo, utilizar tu contraseña de gmail de manera explícita (Sí, aún estando en variables de entorno), no es poca cosa para éste.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Por ello, Google tiene una configuración especial llamada “contraseña para aplicaciones” el cual permite que tu aplicativo realice una autenticación con tu correo electrónico sin ocupar tu contraseña personal.</a:t>
            </a:r>
            <a:endParaRPr>
              <a:latin typeface="DM Sans"/>
              <a:ea typeface="DM Sans"/>
              <a:cs typeface="DM Sans"/>
              <a:sym typeface="DM Sans"/>
            </a:endParaRPr>
          </a:p>
        </p:txBody>
      </p:sp>
    </p:spTree>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91"/>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9" name="Google Shape;339;p91"/>
          <p:cNvSpPr txBox="1"/>
          <p:nvPr/>
        </p:nvSpPr>
        <p:spPr>
          <a:xfrm>
            <a:off x="3366800" y="90734"/>
            <a:ext cx="89804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Habilitar autenticación por dos pasos</a:t>
            </a:r>
            <a:endParaRPr sz="4667" b="1">
              <a:solidFill>
                <a:schemeClr val="dk1"/>
              </a:solidFill>
              <a:latin typeface="DM Sans"/>
              <a:ea typeface="DM Sans"/>
              <a:cs typeface="DM Sans"/>
              <a:sym typeface="DM Sans"/>
            </a:endParaRPr>
          </a:p>
        </p:txBody>
      </p:sp>
      <p:sp>
        <p:nvSpPr>
          <p:cNvPr id="340" name="Google Shape;340;p91"/>
          <p:cNvSpPr txBox="1"/>
          <p:nvPr/>
        </p:nvSpPr>
        <p:spPr>
          <a:xfrm>
            <a:off x="3366800" y="1915034"/>
            <a:ext cx="8410400" cy="1046208"/>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Para poder utilizar las contraseñas para aplicaciones, necesitamos activar la autenticación en dos pasos desde nuestra configuración de nuestra cuenta de Google. </a:t>
            </a:r>
            <a:endParaRPr sz="1733">
              <a:latin typeface="DM Sans"/>
              <a:ea typeface="DM Sans"/>
              <a:cs typeface="DM Sans"/>
              <a:sym typeface="DM Sans"/>
            </a:endParaRPr>
          </a:p>
        </p:txBody>
      </p:sp>
      <p:pic>
        <p:nvPicPr>
          <p:cNvPr id="341" name="Google Shape;341;p91"/>
          <p:cNvPicPr preferRelativeResize="0"/>
          <p:nvPr/>
        </p:nvPicPr>
        <p:blipFill rotWithShape="1">
          <a:blip r:embed="rId3">
            <a:alphaModFix/>
          </a:blip>
          <a:srcRect r="546"/>
          <a:stretch/>
        </p:blipFill>
        <p:spPr>
          <a:xfrm>
            <a:off x="0" y="3429000"/>
            <a:ext cx="12192000" cy="2407133"/>
          </a:xfrm>
          <a:prstGeom prst="rect">
            <a:avLst/>
          </a:prstGeom>
          <a:noFill/>
          <a:ln>
            <a:noFill/>
          </a:ln>
        </p:spPr>
      </p:pic>
    </p:spTree>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92"/>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47" name="Google Shape;347;p92"/>
          <p:cNvSpPr txBox="1"/>
          <p:nvPr/>
        </p:nvSpPr>
        <p:spPr>
          <a:xfrm>
            <a:off x="3366800" y="1"/>
            <a:ext cx="8825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Creación de una contraseña de aplicación. </a:t>
            </a:r>
            <a:endParaRPr sz="5333" b="1">
              <a:solidFill>
                <a:schemeClr val="dk1"/>
              </a:solidFill>
              <a:latin typeface="DM Sans"/>
              <a:ea typeface="DM Sans"/>
              <a:cs typeface="DM Sans"/>
              <a:sym typeface="DM Sans"/>
            </a:endParaRPr>
          </a:p>
        </p:txBody>
      </p:sp>
      <p:sp>
        <p:nvSpPr>
          <p:cNvPr id="348" name="Google Shape;348;p92"/>
          <p:cNvSpPr txBox="1"/>
          <p:nvPr/>
        </p:nvSpPr>
        <p:spPr>
          <a:xfrm>
            <a:off x="5215167" y="2519368"/>
            <a:ext cx="6916800" cy="1723508"/>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Una vez habilitada la autenticación en dos pasos, podemos crear una contraseña de aplicación, basta colocarle el nombre y nos dará una contraseña única. </a:t>
            </a:r>
            <a:endParaRPr sz="2400">
              <a:latin typeface="DM Sans"/>
              <a:ea typeface="DM Sans"/>
              <a:cs typeface="DM Sans"/>
              <a:sym typeface="DM Sans"/>
            </a:endParaRPr>
          </a:p>
        </p:txBody>
      </p:sp>
      <p:pic>
        <p:nvPicPr>
          <p:cNvPr id="349" name="Google Shape;349;p92"/>
          <p:cNvPicPr preferRelativeResize="0"/>
          <p:nvPr/>
        </p:nvPicPr>
        <p:blipFill>
          <a:blip r:embed="rId3">
            <a:alphaModFix/>
          </a:blip>
          <a:stretch>
            <a:fillRect/>
          </a:stretch>
        </p:blipFill>
        <p:spPr>
          <a:xfrm>
            <a:off x="112733" y="1639441"/>
            <a:ext cx="5102432" cy="2868251"/>
          </a:xfrm>
          <a:prstGeom prst="rect">
            <a:avLst/>
          </a:prstGeom>
          <a:noFill/>
          <a:ln>
            <a:noFill/>
          </a:ln>
        </p:spPr>
      </p:pic>
      <p:pic>
        <p:nvPicPr>
          <p:cNvPr id="350" name="Google Shape;350;p92"/>
          <p:cNvPicPr preferRelativeResize="0"/>
          <p:nvPr/>
        </p:nvPicPr>
        <p:blipFill rotWithShape="1">
          <a:blip r:embed="rId4">
            <a:alphaModFix/>
          </a:blip>
          <a:srcRect t="5642" r="1623"/>
          <a:stretch/>
        </p:blipFill>
        <p:spPr>
          <a:xfrm>
            <a:off x="112734" y="4697101"/>
            <a:ext cx="5102433" cy="1461521"/>
          </a:xfrm>
          <a:prstGeom prst="rect">
            <a:avLst/>
          </a:prstGeom>
          <a:noFill/>
          <a:ln>
            <a:noFill/>
          </a:ln>
        </p:spPr>
      </p:pic>
      <p:sp>
        <p:nvSpPr>
          <p:cNvPr id="351" name="Google Shape;351;p92"/>
          <p:cNvSpPr txBox="1"/>
          <p:nvPr/>
        </p:nvSpPr>
        <p:spPr>
          <a:xfrm>
            <a:off x="5275200" y="4697101"/>
            <a:ext cx="69168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Esta contraseña generada es única y no se puede revisar nuevamente, si deseamos utilizarla a largo plazo, ¡mejor guardarla en algún lado!</a:t>
            </a:r>
            <a:endParaRPr sz="2400">
              <a:latin typeface="DM Sans"/>
              <a:ea typeface="DM Sans"/>
              <a:cs typeface="DM Sans"/>
              <a:sym typeface="DM Sans"/>
            </a:endParaRPr>
          </a:p>
        </p:txBody>
      </p:sp>
    </p:spTree>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93"/>
          <p:cNvSpPr txBox="1"/>
          <p:nvPr/>
        </p:nvSpPr>
        <p:spPr>
          <a:xfrm>
            <a:off x="290200" y="146934"/>
            <a:ext cx="74928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Utilizando nuestra cuenta de gmail </a:t>
            </a:r>
            <a:endParaRPr sz="4667" b="1">
              <a:solidFill>
                <a:schemeClr val="dk1"/>
              </a:solidFill>
              <a:latin typeface="DM Sans"/>
              <a:ea typeface="DM Sans"/>
              <a:cs typeface="DM Sans"/>
              <a:sym typeface="DM Sans"/>
            </a:endParaRPr>
          </a:p>
        </p:txBody>
      </p:sp>
      <p:sp>
        <p:nvSpPr>
          <p:cNvPr id="357" name="Google Shape;357;p93"/>
          <p:cNvSpPr txBox="1"/>
          <p:nvPr/>
        </p:nvSpPr>
        <p:spPr>
          <a:xfrm>
            <a:off x="331000" y="2013000"/>
            <a:ext cx="7411200" cy="467816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Ahora levantaremos un servidor express como es habitual, además de instalar el módulo de nodemailer a partir de </a:t>
            </a:r>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Posteriormente, se importa al mismo nivel de app.js (al menos dentro de esta prueba).</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Se creará un endpoint “/mail” para poder probar el envío de nodemailer.</a:t>
            </a:r>
            <a:endParaRPr sz="2400">
              <a:latin typeface="DM Sans"/>
              <a:ea typeface="DM Sans"/>
              <a:cs typeface="DM Sans"/>
              <a:sym typeface="DM Sans"/>
            </a:endParaRPr>
          </a:p>
        </p:txBody>
      </p:sp>
      <p:pic>
        <p:nvPicPr>
          <p:cNvPr id="358" name="Google Shape;358;p93"/>
          <p:cNvPicPr preferRelativeResize="0"/>
          <p:nvPr/>
        </p:nvPicPr>
        <p:blipFill>
          <a:blip r:embed="rId3">
            <a:alphaModFix/>
          </a:blip>
          <a:stretch>
            <a:fillRect/>
          </a:stretch>
        </p:blipFill>
        <p:spPr>
          <a:xfrm>
            <a:off x="1620367" y="2958667"/>
            <a:ext cx="4832467" cy="670533"/>
          </a:xfrm>
          <a:prstGeom prst="rect">
            <a:avLst/>
          </a:prstGeom>
          <a:noFill/>
          <a:ln>
            <a:noFill/>
          </a:ln>
        </p:spPr>
      </p:pic>
    </p:spTree>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94"/>
          <p:cNvSpPr txBox="1"/>
          <p:nvPr/>
        </p:nvSpPr>
        <p:spPr>
          <a:xfrm>
            <a:off x="2128500" y="416268"/>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Estructura base</a:t>
            </a:r>
            <a:endParaRPr sz="4667" b="1">
              <a:solidFill>
                <a:schemeClr val="lt1"/>
              </a:solidFill>
              <a:latin typeface="DM Sans"/>
              <a:ea typeface="DM Sans"/>
              <a:cs typeface="DM Sans"/>
              <a:sym typeface="DM Sans"/>
            </a:endParaRPr>
          </a:p>
        </p:txBody>
      </p:sp>
      <p:pic>
        <p:nvPicPr>
          <p:cNvPr id="364" name="Google Shape;364;p94"/>
          <p:cNvPicPr preferRelativeResize="0"/>
          <p:nvPr/>
        </p:nvPicPr>
        <p:blipFill>
          <a:blip r:embed="rId3">
            <a:alphaModFix/>
          </a:blip>
          <a:stretch>
            <a:fillRect/>
          </a:stretch>
        </p:blipFill>
        <p:spPr>
          <a:xfrm>
            <a:off x="3027067" y="2027767"/>
            <a:ext cx="6137867" cy="4004867"/>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5" name="Google Shape;575;p162"/>
          <p:cNvGrpSpPr/>
          <p:nvPr/>
        </p:nvGrpSpPr>
        <p:grpSpPr>
          <a:xfrm>
            <a:off x="609784" y="624381"/>
            <a:ext cx="574800" cy="574800"/>
            <a:chOff x="4616400" y="1950761"/>
            <a:chExt cx="431100" cy="431100"/>
          </a:xfrm>
        </p:grpSpPr>
        <p:sp>
          <p:nvSpPr>
            <p:cNvPr id="576" name="Google Shape;576;p162"/>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77" name="Google Shape;577;p162"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578" name="Google Shape;578;p162"/>
          <p:cNvSpPr txBox="1"/>
          <p:nvPr/>
        </p:nvSpPr>
        <p:spPr>
          <a:xfrm>
            <a:off x="609800" y="24274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Recordemos que las funciones son bloques de código que pueden ser llamados en diferentes momentos de la ejecución de nuestro programa</a:t>
            </a:r>
            <a:r>
              <a:rPr lang="es" sz="3333" b="1">
                <a:solidFill>
                  <a:schemeClr val="lt1"/>
                </a:solidFill>
                <a:latin typeface="DM Sans"/>
                <a:ea typeface="DM Sans"/>
                <a:cs typeface="DM Sans"/>
                <a:sym typeface="DM Sans"/>
              </a:rPr>
              <a:t>. </a:t>
            </a:r>
            <a:r>
              <a:rPr lang="es" sz="3333" b="1">
                <a:solidFill>
                  <a:srgbClr val="EAFF6A"/>
                </a:solidFill>
                <a:latin typeface="DM Sans"/>
                <a:ea typeface="DM Sans"/>
                <a:cs typeface="DM Sans"/>
                <a:sym typeface="DM Sans"/>
              </a:rPr>
              <a:t>Pueden tener su identificador al declararse, o ser anónimas. Además, estas son reasignables.</a:t>
            </a:r>
            <a:endParaRPr sz="3333" b="1">
              <a:solidFill>
                <a:srgbClr val="EAFF6A"/>
              </a:solidFill>
              <a:latin typeface="DM Sans"/>
              <a:ea typeface="DM Sans"/>
              <a:cs typeface="DM Sans"/>
              <a:sym typeface="DM Sans"/>
            </a:endParaRPr>
          </a:p>
        </p:txBody>
      </p:sp>
      <p:sp>
        <p:nvSpPr>
          <p:cNvPr id="579" name="Google Shape;579;p162"/>
          <p:cNvSpPr txBox="1"/>
          <p:nvPr/>
        </p:nvSpPr>
        <p:spPr>
          <a:xfrm>
            <a:off x="668600" y="132068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Sobre las funciones</a:t>
            </a:r>
            <a:endParaRPr sz="5333" b="1">
              <a:solidFill>
                <a:srgbClr val="EAFF6A"/>
              </a:solidFill>
              <a:latin typeface="DM Sans"/>
              <a:ea typeface="DM Sans"/>
              <a:cs typeface="DM Sans"/>
              <a:sym typeface="DM Sans"/>
            </a:endParaRPr>
          </a:p>
        </p:txBody>
      </p:sp>
      <p:sp>
        <p:nvSpPr>
          <p:cNvPr id="580" name="Google Shape;580;p162"/>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lt1"/>
                </a:solidFill>
                <a:latin typeface="DM Sans"/>
                <a:ea typeface="DM Sans"/>
                <a:cs typeface="DM Sans"/>
                <a:sym typeface="DM Sans"/>
              </a:rPr>
              <a:t>PARA RECORDAR</a:t>
            </a:r>
            <a:endParaRPr sz="1867">
              <a:solidFill>
                <a:schemeClr val="lt1"/>
              </a:solidFill>
              <a:latin typeface="DM Sans"/>
              <a:ea typeface="DM Sans"/>
              <a:cs typeface="DM Sans"/>
              <a:sym typeface="DM Sans"/>
            </a:endParaRPr>
          </a:p>
        </p:txBody>
      </p:sp>
    </p:spTree>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95"/>
          <p:cNvSpPr/>
          <p:nvPr/>
        </p:nvSpPr>
        <p:spPr>
          <a:xfrm>
            <a:off x="520767" y="18171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70" name="Google Shape;370;p95"/>
          <p:cNvSpPr txBox="1"/>
          <p:nvPr/>
        </p:nvSpPr>
        <p:spPr>
          <a:xfrm>
            <a:off x="1948400" y="277967"/>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Conectando nuestra cuenta de gmail</a:t>
            </a:r>
            <a:endParaRPr sz="4667" b="1">
              <a:solidFill>
                <a:schemeClr val="lt1"/>
              </a:solidFill>
              <a:latin typeface="DM Sans"/>
              <a:ea typeface="DM Sans"/>
              <a:cs typeface="DM Sans"/>
              <a:sym typeface="DM Sans"/>
            </a:endParaRPr>
          </a:p>
        </p:txBody>
      </p:sp>
      <p:sp>
        <p:nvSpPr>
          <p:cNvPr id="371" name="Google Shape;371;p95"/>
          <p:cNvSpPr txBox="1"/>
          <p:nvPr/>
        </p:nvSpPr>
        <p:spPr>
          <a:xfrm>
            <a:off x="726833" y="1906767"/>
            <a:ext cx="5369200" cy="4113073"/>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Una vez hecho nuestro endpoint, solo falta inicializar un transporte de Gmail para poder comenzar a enviar correos.</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El transporte variará según sea el servicio a utilizar, por lo que es importante revisar la documentación que implica cada servicio.</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Podemos tener múltiples transportes configurados, aunque se recomienda tener un único sistema base para éste. (Debido al reconocimiento de origen del cliente y los correos spam)</a:t>
            </a:r>
            <a:endParaRPr sz="1933">
              <a:latin typeface="DM Sans"/>
              <a:ea typeface="DM Sans"/>
              <a:cs typeface="DM Sans"/>
              <a:sym typeface="DM Sans"/>
            </a:endParaRPr>
          </a:p>
        </p:txBody>
      </p:sp>
      <p:pic>
        <p:nvPicPr>
          <p:cNvPr id="372" name="Google Shape;372;p95"/>
          <p:cNvPicPr preferRelativeResize="0"/>
          <p:nvPr/>
        </p:nvPicPr>
        <p:blipFill>
          <a:blip r:embed="rId3">
            <a:alphaModFix/>
          </a:blip>
          <a:stretch>
            <a:fillRect/>
          </a:stretch>
        </p:blipFill>
        <p:spPr>
          <a:xfrm>
            <a:off x="6301967" y="3026053"/>
            <a:ext cx="5369200" cy="1876227"/>
          </a:xfrm>
          <a:prstGeom prst="rect">
            <a:avLst/>
          </a:prstGeom>
          <a:noFill/>
          <a:ln>
            <a:noFill/>
          </a:ln>
        </p:spPr>
      </p:pic>
    </p:spTree>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96"/>
          <p:cNvSpPr/>
          <p:nvPr/>
        </p:nvSpPr>
        <p:spPr>
          <a:xfrm>
            <a:off x="520767" y="18171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78" name="Google Shape;378;p96"/>
          <p:cNvSpPr txBox="1"/>
          <p:nvPr/>
        </p:nvSpPr>
        <p:spPr>
          <a:xfrm>
            <a:off x="1828333" y="3380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Enviando nuestro correo</a:t>
            </a:r>
            <a:endParaRPr sz="4667" b="1">
              <a:solidFill>
                <a:schemeClr val="lt1"/>
              </a:solidFill>
              <a:latin typeface="DM Sans"/>
              <a:ea typeface="DM Sans"/>
              <a:cs typeface="DM Sans"/>
              <a:sym typeface="DM Sans"/>
            </a:endParaRPr>
          </a:p>
        </p:txBody>
      </p:sp>
      <p:sp>
        <p:nvSpPr>
          <p:cNvPr id="379" name="Google Shape;379;p96"/>
          <p:cNvSpPr txBox="1"/>
          <p:nvPr/>
        </p:nvSpPr>
        <p:spPr>
          <a:xfrm>
            <a:off x="726833" y="1906767"/>
            <a:ext cx="5338400" cy="3815620"/>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Un envío de correo es esencialmente:</a:t>
            </a:r>
            <a:endParaRPr sz="1933">
              <a:latin typeface="DM Sans"/>
              <a:ea typeface="DM Sans"/>
              <a:cs typeface="DM Sans"/>
              <a:sym typeface="DM Sans"/>
            </a:endParaRPr>
          </a:p>
          <a:p>
            <a:endParaRPr sz="1933">
              <a:latin typeface="DM Sans"/>
              <a:ea typeface="DM Sans"/>
              <a:cs typeface="DM Sans"/>
              <a:sym typeface="DM Sans"/>
            </a:endParaRPr>
          </a:p>
          <a:p>
            <a:pPr marL="609585" indent="-427556">
              <a:buSzPts val="1450"/>
              <a:buFont typeface="DM Sans"/>
              <a:buChar char="●"/>
            </a:pPr>
            <a:r>
              <a:rPr lang="es" sz="1933">
                <a:latin typeface="DM Sans"/>
                <a:ea typeface="DM Sans"/>
                <a:cs typeface="DM Sans"/>
                <a:sym typeface="DM Sans"/>
              </a:rPr>
              <a:t>from: ¿Quién envía el correo?</a:t>
            </a:r>
            <a:endParaRPr sz="1933">
              <a:latin typeface="DM Sans"/>
              <a:ea typeface="DM Sans"/>
              <a:cs typeface="DM Sans"/>
              <a:sym typeface="DM Sans"/>
            </a:endParaRPr>
          </a:p>
          <a:p>
            <a:pPr marL="609585" indent="-427556">
              <a:buSzPts val="1450"/>
              <a:buFont typeface="DM Sans"/>
              <a:buChar char="●"/>
            </a:pPr>
            <a:r>
              <a:rPr lang="es" sz="1933">
                <a:latin typeface="DM Sans"/>
                <a:ea typeface="DM Sans"/>
                <a:cs typeface="DM Sans"/>
                <a:sym typeface="DM Sans"/>
              </a:rPr>
              <a:t>to : ¿A quién envío el correo?</a:t>
            </a:r>
            <a:endParaRPr sz="1933">
              <a:latin typeface="DM Sans"/>
              <a:ea typeface="DM Sans"/>
              <a:cs typeface="DM Sans"/>
              <a:sym typeface="DM Sans"/>
            </a:endParaRPr>
          </a:p>
          <a:p>
            <a:pPr marL="609585" indent="-427556">
              <a:buSzPts val="1450"/>
              <a:buFont typeface="DM Sans"/>
              <a:buChar char="●"/>
            </a:pPr>
            <a:r>
              <a:rPr lang="es" sz="1933">
                <a:latin typeface="DM Sans"/>
                <a:ea typeface="DM Sans"/>
                <a:cs typeface="DM Sans"/>
                <a:sym typeface="DM Sans"/>
              </a:rPr>
              <a:t>subject: ¿Qué asunto tiene el correo?</a:t>
            </a:r>
            <a:endParaRPr sz="1933">
              <a:latin typeface="DM Sans"/>
              <a:ea typeface="DM Sans"/>
              <a:cs typeface="DM Sans"/>
              <a:sym typeface="DM Sans"/>
            </a:endParaRPr>
          </a:p>
          <a:p>
            <a:pPr marL="609585" indent="-427556">
              <a:buSzPts val="1450"/>
              <a:buFont typeface="DM Sans"/>
              <a:buChar char="●"/>
            </a:pPr>
            <a:r>
              <a:rPr lang="es" sz="1933">
                <a:latin typeface="DM Sans"/>
                <a:ea typeface="DM Sans"/>
                <a:cs typeface="DM Sans"/>
                <a:sym typeface="DM Sans"/>
              </a:rPr>
              <a:t>html: Plantilla completa con toda la información a enviar, podemos enviar textos planos, o plantillas suficientemente complejas. </a:t>
            </a:r>
            <a:endParaRPr sz="1933">
              <a:latin typeface="DM Sans"/>
              <a:ea typeface="DM Sans"/>
              <a:cs typeface="DM Sans"/>
              <a:sym typeface="DM Sans"/>
            </a:endParaRPr>
          </a:p>
          <a:p>
            <a:pPr marL="609585" indent="-427556">
              <a:buSzPts val="1450"/>
              <a:buFont typeface="DM Sans"/>
              <a:buChar char="●"/>
            </a:pPr>
            <a:r>
              <a:rPr lang="es" sz="1933">
                <a:latin typeface="DM Sans"/>
                <a:ea typeface="DM Sans"/>
                <a:cs typeface="DM Sans"/>
                <a:sym typeface="DM Sans"/>
              </a:rPr>
              <a:t>attachments, es un conjunto de archivos o imágenes que deseamos que aparezcan en el correo.</a:t>
            </a:r>
            <a:endParaRPr sz="1933">
              <a:latin typeface="DM Sans"/>
              <a:ea typeface="DM Sans"/>
              <a:cs typeface="DM Sans"/>
              <a:sym typeface="DM Sans"/>
            </a:endParaRPr>
          </a:p>
        </p:txBody>
      </p:sp>
      <p:sp>
        <p:nvSpPr>
          <p:cNvPr id="380" name="Google Shape;380;p96"/>
          <p:cNvSpPr txBox="1"/>
          <p:nvPr/>
        </p:nvSpPr>
        <p:spPr>
          <a:xfrm>
            <a:off x="6065167" y="1906768"/>
            <a:ext cx="5606000" cy="543635"/>
          </a:xfrm>
          <a:prstGeom prst="rect">
            <a:avLst/>
          </a:prstGeom>
          <a:noFill/>
          <a:ln>
            <a:noFill/>
          </a:ln>
        </p:spPr>
        <p:txBody>
          <a:bodyPr spcFirstLastPara="1" wrap="square" lIns="121900" tIns="121900" rIns="121900" bIns="121900" anchor="t" anchorCtr="0">
            <a:spAutoFit/>
          </a:bodyPr>
          <a:lstStyle/>
          <a:p>
            <a:endParaRPr sz="1933">
              <a:latin typeface="DM Sans"/>
              <a:ea typeface="DM Sans"/>
              <a:cs typeface="DM Sans"/>
              <a:sym typeface="DM Sans"/>
            </a:endParaRPr>
          </a:p>
        </p:txBody>
      </p:sp>
      <p:pic>
        <p:nvPicPr>
          <p:cNvPr id="381" name="Google Shape;381;p96"/>
          <p:cNvPicPr preferRelativeResize="0"/>
          <p:nvPr/>
        </p:nvPicPr>
        <p:blipFill>
          <a:blip r:embed="rId3">
            <a:alphaModFix/>
          </a:blip>
          <a:stretch>
            <a:fillRect/>
          </a:stretch>
        </p:blipFill>
        <p:spPr>
          <a:xfrm>
            <a:off x="5907367" y="2182067"/>
            <a:ext cx="5689600" cy="3784600"/>
          </a:xfrm>
          <a:prstGeom prst="rect">
            <a:avLst/>
          </a:prstGeom>
          <a:noFill/>
          <a:ln>
            <a:noFill/>
          </a:ln>
        </p:spPr>
      </p:pic>
    </p:spTree>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97"/>
          <p:cNvSpPr/>
          <p:nvPr/>
        </p:nvSpPr>
        <p:spPr>
          <a:xfrm>
            <a:off x="520767" y="18171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87" name="Google Shape;387;p97"/>
          <p:cNvSpPr txBox="1"/>
          <p:nvPr/>
        </p:nvSpPr>
        <p:spPr>
          <a:xfrm>
            <a:off x="1948400" y="277967"/>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¡Recibimos un correo!</a:t>
            </a:r>
            <a:endParaRPr sz="4667" b="1">
              <a:solidFill>
                <a:schemeClr val="lt1"/>
              </a:solidFill>
              <a:latin typeface="DM Sans"/>
              <a:ea typeface="DM Sans"/>
              <a:cs typeface="DM Sans"/>
              <a:sym typeface="DM Sans"/>
            </a:endParaRPr>
          </a:p>
        </p:txBody>
      </p:sp>
      <p:sp>
        <p:nvSpPr>
          <p:cNvPr id="388" name="Google Shape;388;p97"/>
          <p:cNvSpPr txBox="1"/>
          <p:nvPr/>
        </p:nvSpPr>
        <p:spPr>
          <a:xfrm>
            <a:off x="726833" y="1906767"/>
            <a:ext cx="11008400" cy="3815620"/>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Finalmente, podemos revisar nuestra bandeja de entrada:</a:t>
            </a:r>
            <a:endParaRPr sz="1933">
              <a:latin typeface="DM Sans"/>
              <a:ea typeface="DM Sans"/>
              <a:cs typeface="DM Sans"/>
              <a:sym typeface="DM Sans"/>
            </a:endParaRPr>
          </a:p>
          <a:p>
            <a:endParaRPr sz="1933">
              <a:latin typeface="DM Sans"/>
              <a:ea typeface="DM Sans"/>
              <a:cs typeface="DM Sans"/>
              <a:sym typeface="DM Sans"/>
            </a:endParaRPr>
          </a:p>
          <a:p>
            <a:endParaRPr sz="1933">
              <a:latin typeface="DM Sans"/>
              <a:ea typeface="DM Sans"/>
              <a:cs typeface="DM Sans"/>
              <a:sym typeface="DM Sans"/>
            </a:endParaRPr>
          </a:p>
          <a:p>
            <a:endParaRPr sz="1933">
              <a:latin typeface="DM Sans"/>
              <a:ea typeface="DM Sans"/>
              <a:cs typeface="DM Sans"/>
              <a:sym typeface="DM Sans"/>
            </a:endParaRPr>
          </a:p>
          <a:p>
            <a:endParaRPr sz="1933">
              <a:latin typeface="DM Sans"/>
              <a:ea typeface="DM Sans"/>
              <a:cs typeface="DM Sans"/>
              <a:sym typeface="DM Sans"/>
            </a:endParaRPr>
          </a:p>
          <a:p>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¡Hemos recibido nuestro primer correo!</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Notamos que, al colocar el formato de “from” como lo hicimos, logramos ocultar de manera explícita el correo del cual estamos enviando. </a:t>
            </a:r>
            <a:endParaRPr sz="1933">
              <a:latin typeface="DM Sans"/>
              <a:ea typeface="DM Sans"/>
              <a:cs typeface="DM Sans"/>
              <a:sym typeface="DM Sans"/>
            </a:endParaRPr>
          </a:p>
          <a:p>
            <a:endParaRPr sz="1933">
              <a:latin typeface="DM Sans"/>
              <a:ea typeface="DM Sans"/>
              <a:cs typeface="DM Sans"/>
              <a:sym typeface="DM Sans"/>
            </a:endParaRPr>
          </a:p>
        </p:txBody>
      </p:sp>
      <p:pic>
        <p:nvPicPr>
          <p:cNvPr id="389" name="Google Shape;389;p97"/>
          <p:cNvPicPr preferRelativeResize="0"/>
          <p:nvPr/>
        </p:nvPicPr>
        <p:blipFill>
          <a:blip r:embed="rId3">
            <a:alphaModFix/>
          </a:blip>
          <a:stretch>
            <a:fillRect/>
          </a:stretch>
        </p:blipFill>
        <p:spPr>
          <a:xfrm>
            <a:off x="1490742" y="2840884"/>
            <a:ext cx="3341617" cy="892800"/>
          </a:xfrm>
          <a:prstGeom prst="rect">
            <a:avLst/>
          </a:prstGeom>
          <a:noFill/>
          <a:ln>
            <a:noFill/>
          </a:ln>
        </p:spPr>
      </p:pic>
      <p:pic>
        <p:nvPicPr>
          <p:cNvPr id="390" name="Google Shape;390;p97"/>
          <p:cNvPicPr preferRelativeResize="0"/>
          <p:nvPr/>
        </p:nvPicPr>
        <p:blipFill>
          <a:blip r:embed="rId4">
            <a:alphaModFix/>
          </a:blip>
          <a:stretch>
            <a:fillRect/>
          </a:stretch>
        </p:blipFill>
        <p:spPr>
          <a:xfrm>
            <a:off x="6096001" y="2686908"/>
            <a:ext cx="5338399" cy="1200784"/>
          </a:xfrm>
          <a:prstGeom prst="rect">
            <a:avLst/>
          </a:prstGeom>
          <a:noFill/>
          <a:ln>
            <a:noFill/>
          </a:ln>
        </p:spPr>
      </p:pic>
    </p:spTree>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98"/>
          <p:cNvSpPr txBox="1"/>
          <p:nvPr/>
        </p:nvSpPr>
        <p:spPr>
          <a:xfrm>
            <a:off x="1948400" y="2665367"/>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Envío con attachments e imágenes.</a:t>
            </a:r>
            <a:endParaRPr sz="5333" b="1">
              <a:solidFill>
                <a:schemeClr val="dk1"/>
              </a:solidFill>
              <a:latin typeface="DM Sans"/>
              <a:ea typeface="DM Sans"/>
              <a:cs typeface="DM Sans"/>
              <a:sym typeface="DM Sans"/>
            </a:endParaRPr>
          </a:p>
        </p:txBody>
      </p:sp>
    </p:spTree>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99"/>
          <p:cNvSpPr txBox="1"/>
          <p:nvPr/>
        </p:nvSpPr>
        <p:spPr>
          <a:xfrm>
            <a:off x="631133" y="494001"/>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Enviando imágenes y documentos.</a:t>
            </a:r>
            <a:endParaRPr sz="5333" b="1">
              <a:solidFill>
                <a:schemeClr val="dk1"/>
              </a:solidFill>
              <a:latin typeface="DM Sans"/>
              <a:ea typeface="DM Sans"/>
              <a:cs typeface="DM Sans"/>
              <a:sym typeface="DM Sans"/>
            </a:endParaRPr>
          </a:p>
        </p:txBody>
      </p:sp>
      <p:sp>
        <p:nvSpPr>
          <p:cNvPr id="401" name="Google Shape;401;p99"/>
          <p:cNvSpPr txBox="1"/>
          <p:nvPr/>
        </p:nvSpPr>
        <p:spPr>
          <a:xfrm>
            <a:off x="631133" y="2544234"/>
            <a:ext cx="51128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Muy difícilmente un correo electrónico cuenta sólo con texto. De manera que el uso de imágenes y anexar documentos se vuelve imprescindible.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Para ello, haremos uso del campo “attachments” el cual es una de las propiedades al momento del envío del correo.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 </a:t>
            </a:r>
            <a:endParaRPr>
              <a:latin typeface="DM Sans"/>
              <a:ea typeface="DM Sans"/>
              <a:cs typeface="DM Sans"/>
              <a:sym typeface="DM Sans"/>
            </a:endParaRPr>
          </a:p>
        </p:txBody>
      </p:sp>
      <p:sp>
        <p:nvSpPr>
          <p:cNvPr id="402" name="Google Shape;402;p99"/>
          <p:cNvSpPr txBox="1"/>
          <p:nvPr/>
        </p:nvSpPr>
        <p:spPr>
          <a:xfrm>
            <a:off x="6036767" y="2544233"/>
            <a:ext cx="5112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Utilizarlo en la plantilla de html es ligeramente más complejo, ya que tenemos que ligar el attachment a un “cid”, con el fin de que podamos utilizarlo dentro del cuerpo del html enviado.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 no relacionamos un cid, al momento de enviar el correo las imágenes saldrán rotas o arrojará un error al momento de cargar.</a:t>
            </a:r>
            <a:endParaRPr>
              <a:latin typeface="DM Sans"/>
              <a:ea typeface="DM Sans"/>
              <a:cs typeface="DM Sans"/>
              <a:sym typeface="DM Sans"/>
            </a:endParaRPr>
          </a:p>
        </p:txBody>
      </p:sp>
    </p:spTree>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00"/>
          <p:cNvSpPr txBox="1"/>
          <p:nvPr/>
        </p:nvSpPr>
        <p:spPr>
          <a:xfrm>
            <a:off x="1948400" y="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Agregando un attachment</a:t>
            </a:r>
            <a:endParaRPr sz="4667" b="1">
              <a:solidFill>
                <a:schemeClr val="lt1"/>
              </a:solidFill>
              <a:latin typeface="DM Sans"/>
              <a:ea typeface="DM Sans"/>
              <a:cs typeface="DM Sans"/>
              <a:sym typeface="DM Sans"/>
            </a:endParaRPr>
          </a:p>
        </p:txBody>
      </p:sp>
      <p:pic>
        <p:nvPicPr>
          <p:cNvPr id="408" name="Google Shape;408;p100"/>
          <p:cNvPicPr preferRelativeResize="0"/>
          <p:nvPr/>
        </p:nvPicPr>
        <p:blipFill>
          <a:blip r:embed="rId3">
            <a:alphaModFix/>
          </a:blip>
          <a:stretch>
            <a:fillRect/>
          </a:stretch>
        </p:blipFill>
        <p:spPr>
          <a:xfrm>
            <a:off x="444500" y="907885"/>
            <a:ext cx="11303000" cy="5803900"/>
          </a:xfrm>
          <a:prstGeom prst="rect">
            <a:avLst/>
          </a:prstGeom>
          <a:noFill/>
          <a:ln>
            <a:noFill/>
          </a:ln>
        </p:spPr>
      </p:pic>
    </p:spTree>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01"/>
          <p:cNvSpPr txBox="1"/>
          <p:nvPr/>
        </p:nvSpPr>
        <p:spPr>
          <a:xfrm>
            <a:off x="1948400" y="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Agregando un attachment</a:t>
            </a:r>
            <a:endParaRPr sz="4667" b="1">
              <a:solidFill>
                <a:schemeClr val="lt1"/>
              </a:solidFill>
              <a:latin typeface="DM Sans"/>
              <a:ea typeface="DM Sans"/>
              <a:cs typeface="DM Sans"/>
              <a:sym typeface="DM Sans"/>
            </a:endParaRPr>
          </a:p>
        </p:txBody>
      </p:sp>
      <p:pic>
        <p:nvPicPr>
          <p:cNvPr id="414" name="Google Shape;414;p101"/>
          <p:cNvPicPr preferRelativeResize="0"/>
          <p:nvPr/>
        </p:nvPicPr>
        <p:blipFill>
          <a:blip r:embed="rId3">
            <a:alphaModFix/>
          </a:blip>
          <a:stretch>
            <a:fillRect/>
          </a:stretch>
        </p:blipFill>
        <p:spPr>
          <a:xfrm>
            <a:off x="2694267" y="892801"/>
            <a:ext cx="6803445" cy="5558799"/>
          </a:xfrm>
          <a:prstGeom prst="rect">
            <a:avLst/>
          </a:prstGeom>
          <a:noFill/>
          <a:ln>
            <a:noFill/>
          </a:ln>
        </p:spPr>
      </p:pic>
    </p:spTree>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pSp>
        <p:nvGrpSpPr>
          <p:cNvPr id="419" name="Google Shape;419;p102"/>
          <p:cNvGrpSpPr/>
          <p:nvPr/>
        </p:nvGrpSpPr>
        <p:grpSpPr>
          <a:xfrm>
            <a:off x="5603408" y="1325564"/>
            <a:ext cx="985200" cy="985200"/>
            <a:chOff x="974706" y="2467173"/>
            <a:chExt cx="738900" cy="738900"/>
          </a:xfrm>
        </p:grpSpPr>
        <p:sp>
          <p:nvSpPr>
            <p:cNvPr id="420" name="Google Shape;420;p102"/>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21" name="Google Shape;421;p10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22" name="Google Shape;422;p102"/>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Envío de correos</a:t>
            </a:r>
            <a:endParaRPr sz="5333" b="1">
              <a:solidFill>
                <a:schemeClr val="dk1"/>
              </a:solidFill>
              <a:highlight>
                <a:srgbClr val="EAFF6A"/>
              </a:highlight>
              <a:latin typeface="DM Sans"/>
              <a:ea typeface="DM Sans"/>
              <a:cs typeface="DM Sans"/>
              <a:sym typeface="DM Sans"/>
            </a:endParaRPr>
          </a:p>
        </p:txBody>
      </p:sp>
      <p:sp>
        <p:nvSpPr>
          <p:cNvPr id="423" name="Google Shape;423;p102"/>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15min</a:t>
            </a:r>
            <a:endParaRPr sz="2667" b="1">
              <a:solidFill>
                <a:srgbClr val="83AEFB"/>
              </a:solidFill>
              <a:latin typeface="DM Sans"/>
              <a:ea typeface="DM Sans"/>
              <a:cs typeface="DM Sans"/>
              <a:sym typeface="DM Sans"/>
            </a:endParaRPr>
          </a:p>
        </p:txBody>
      </p:sp>
    </p:spTree>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grpSp>
        <p:nvGrpSpPr>
          <p:cNvPr id="428" name="Google Shape;428;p103"/>
          <p:cNvGrpSpPr/>
          <p:nvPr/>
        </p:nvGrpSpPr>
        <p:grpSpPr>
          <a:xfrm>
            <a:off x="609796" y="624398"/>
            <a:ext cx="574765" cy="574765"/>
            <a:chOff x="974706" y="2467173"/>
            <a:chExt cx="738900" cy="738900"/>
          </a:xfrm>
        </p:grpSpPr>
        <p:sp>
          <p:nvSpPr>
            <p:cNvPr id="429" name="Google Shape;429;p103"/>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30" name="Google Shape;430;p10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31" name="Google Shape;431;p103"/>
          <p:cNvSpPr txBox="1"/>
          <p:nvPr/>
        </p:nvSpPr>
        <p:spPr>
          <a:xfrm>
            <a:off x="668600" y="1442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Envío de correos</a:t>
            </a:r>
            <a:endParaRPr sz="5333" b="1">
              <a:solidFill>
                <a:schemeClr val="dk1"/>
              </a:solidFill>
              <a:latin typeface="DM Sans"/>
              <a:ea typeface="DM Sans"/>
              <a:cs typeface="DM Sans"/>
              <a:sym typeface="DM Sans"/>
            </a:endParaRPr>
          </a:p>
        </p:txBody>
      </p:sp>
      <p:pic>
        <p:nvPicPr>
          <p:cNvPr id="432" name="Google Shape;432;p103"/>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433" name="Google Shape;433;p103"/>
          <p:cNvSpPr txBox="1"/>
          <p:nvPr/>
        </p:nvSpPr>
        <p:spPr>
          <a:xfrm>
            <a:off x="668600" y="3029351"/>
            <a:ext cx="66496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A partir del módulo de nodemailer</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Realizar el envío de un correo electrónico a partir de tu correo de Gmail, enviando documentos anexos, así también como imágenes en el formato de html. </a:t>
            </a:r>
            <a:br>
              <a:rPr lang="es">
                <a:latin typeface="DM Sans"/>
                <a:ea typeface="DM Sans"/>
                <a:cs typeface="DM Sans"/>
                <a:sym typeface="DM Sans"/>
              </a:rPr>
            </a:br>
            <a:br>
              <a:rPr lang="es">
                <a:latin typeface="DM Sans"/>
                <a:ea typeface="DM Sans"/>
                <a:cs typeface="DM Sans"/>
                <a:sym typeface="DM Sans"/>
              </a:rPr>
            </a:br>
            <a:r>
              <a:rPr lang="es">
                <a:latin typeface="DM Sans"/>
                <a:ea typeface="DM Sans"/>
                <a:cs typeface="DM Sans"/>
                <a:sym typeface="DM Sans"/>
              </a:rPr>
              <a:t>El concepto de envío será libre.</a:t>
            </a:r>
            <a:endParaRPr>
              <a:solidFill>
                <a:srgbClr val="000000"/>
              </a:solidFill>
              <a:latin typeface="DM Sans"/>
              <a:ea typeface="DM Sans"/>
              <a:cs typeface="DM Sans"/>
              <a:sym typeface="DM Sans"/>
            </a:endParaRPr>
          </a:p>
        </p:txBody>
      </p:sp>
      <p:sp>
        <p:nvSpPr>
          <p:cNvPr id="434" name="Google Shape;434;p103"/>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04"/>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440" name="Google Shape;440;p104"/>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grpSp>
        <p:nvGrpSpPr>
          <p:cNvPr id="585" name="Google Shape;585;p163"/>
          <p:cNvGrpSpPr/>
          <p:nvPr/>
        </p:nvGrpSpPr>
        <p:grpSpPr>
          <a:xfrm>
            <a:off x="631162" y="825911"/>
            <a:ext cx="985207" cy="985207"/>
            <a:chOff x="575612" y="1950748"/>
            <a:chExt cx="431100" cy="431100"/>
          </a:xfrm>
        </p:grpSpPr>
        <p:sp>
          <p:nvSpPr>
            <p:cNvPr id="586" name="Google Shape;586;p163"/>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87" name="Google Shape;587;p163"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588" name="Google Shape;588;p163"/>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589" name="Google Shape;589;p163"/>
          <p:cNvSpPr txBox="1"/>
          <p:nvPr/>
        </p:nvSpPr>
        <p:spPr>
          <a:xfrm>
            <a:off x="631133" y="2168134"/>
            <a:ext cx="9559200" cy="2297768"/>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Helvetica Neue"/>
              <a:buChar char="✓"/>
            </a:pPr>
            <a:r>
              <a:rPr lang="es" sz="3333">
                <a:solidFill>
                  <a:srgbClr val="B7B7B7"/>
                </a:solidFill>
                <a:latin typeface="DM Sans"/>
                <a:ea typeface="DM Sans"/>
                <a:cs typeface="DM Sans"/>
                <a:sym typeface="DM Sans"/>
              </a:rPr>
              <a:t>¿Por qué querríamos reasignar una función?</a:t>
            </a:r>
            <a:endParaRPr sz="3333">
              <a:solidFill>
                <a:srgbClr val="B7B7B7"/>
              </a:solidFill>
              <a:latin typeface="DM Sans"/>
              <a:ea typeface="DM Sans"/>
              <a:cs typeface="DM Sans"/>
              <a:sym typeface="DM Sans"/>
            </a:endParaRPr>
          </a:p>
          <a:p>
            <a:pPr marL="609585"/>
            <a:endParaRPr sz="3333">
              <a:solidFill>
                <a:srgbClr val="B7B7B7"/>
              </a:solidFill>
              <a:latin typeface="DM Sans"/>
              <a:ea typeface="DM Sans"/>
              <a:cs typeface="DM Sans"/>
              <a:sym typeface="DM Sans"/>
            </a:endParaRPr>
          </a:p>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¿Por qué querríamos utilizar una función sin definirla primero?</a:t>
            </a:r>
            <a:endParaRPr sz="3333">
              <a:solidFill>
                <a:srgbClr val="B7B7B7"/>
              </a:solidFill>
              <a:latin typeface="DM Sans"/>
              <a:ea typeface="DM Sans"/>
              <a:cs typeface="DM Sans"/>
              <a:sym typeface="DM Sans"/>
            </a:endParaRPr>
          </a:p>
        </p:txBody>
      </p:sp>
    </p:spTree>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05"/>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Envío de mensajería</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con Twilio</a:t>
            </a:r>
            <a:endParaRPr sz="5333" b="1">
              <a:solidFill>
                <a:srgbClr val="EA90FF"/>
              </a:solidFill>
              <a:latin typeface="DM Sans"/>
              <a:ea typeface="DM Sans"/>
              <a:cs typeface="DM Sans"/>
              <a:sym typeface="DM Sans"/>
            </a:endParaRPr>
          </a:p>
        </p:txBody>
      </p:sp>
    </p:spTree>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06"/>
          <p:cNvSpPr txBox="1"/>
          <p:nvPr/>
        </p:nvSpPr>
        <p:spPr>
          <a:xfrm>
            <a:off x="610300" y="227534"/>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Twilio</a:t>
            </a:r>
            <a:endParaRPr sz="5333" b="1">
              <a:solidFill>
                <a:schemeClr val="dk1"/>
              </a:solidFill>
              <a:latin typeface="DM Sans"/>
              <a:ea typeface="DM Sans"/>
              <a:cs typeface="DM Sans"/>
              <a:sym typeface="DM Sans"/>
            </a:endParaRPr>
          </a:p>
        </p:txBody>
      </p:sp>
      <p:sp>
        <p:nvSpPr>
          <p:cNvPr id="451" name="Google Shape;451;p106"/>
          <p:cNvSpPr txBox="1"/>
          <p:nvPr/>
        </p:nvSpPr>
        <p:spPr>
          <a:xfrm>
            <a:off x="610300" y="1508201"/>
            <a:ext cx="6306800" cy="381562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933">
                <a:latin typeface="DM Sans"/>
                <a:ea typeface="DM Sans"/>
                <a:cs typeface="DM Sans"/>
                <a:sym typeface="DM Sans"/>
              </a:rPr>
              <a:t>Twilio es una plataforma de comunicaciones que nos permitirá  establecer un sistema de comunicación más directo con el cliente. </a:t>
            </a:r>
            <a:endParaRPr sz="1933">
              <a:latin typeface="DM Sans"/>
              <a:ea typeface="DM Sans"/>
              <a:cs typeface="DM Sans"/>
              <a:sym typeface="DM Sans"/>
            </a:endParaRPr>
          </a:p>
          <a:p>
            <a:pPr>
              <a:buClr>
                <a:srgbClr val="000000"/>
              </a:buClr>
              <a:buSzPts val="1350"/>
            </a:pPr>
            <a:endParaRPr sz="1933">
              <a:latin typeface="DM Sans"/>
              <a:ea typeface="DM Sans"/>
              <a:cs typeface="DM Sans"/>
              <a:sym typeface="DM Sans"/>
            </a:endParaRPr>
          </a:p>
          <a:p>
            <a:pPr>
              <a:buClr>
                <a:srgbClr val="000000"/>
              </a:buClr>
              <a:buSzPts val="1350"/>
            </a:pPr>
            <a:r>
              <a:rPr lang="es" sz="1933">
                <a:latin typeface="DM Sans"/>
                <a:ea typeface="DM Sans"/>
                <a:cs typeface="DM Sans"/>
                <a:sym typeface="DM Sans"/>
              </a:rPr>
              <a:t>En muchas ocasiones, nuestros correos podrían dar a parar a la bandeja de spam del cliente (Según cómo lo tenga configurado), de modo que ocuparemos realizar mensajería más directa con éste, según sea la intención de nuestro aplicativo</a:t>
            </a:r>
            <a:endParaRPr sz="1933">
              <a:latin typeface="DM Sans"/>
              <a:ea typeface="DM Sans"/>
              <a:cs typeface="DM Sans"/>
              <a:sym typeface="DM Sans"/>
            </a:endParaRPr>
          </a:p>
          <a:p>
            <a:pPr>
              <a:buClr>
                <a:srgbClr val="000000"/>
              </a:buClr>
              <a:buSzPts val="1350"/>
            </a:pPr>
            <a:endParaRPr sz="1933">
              <a:latin typeface="DM Sans"/>
              <a:ea typeface="DM Sans"/>
              <a:cs typeface="DM Sans"/>
              <a:sym typeface="DM Sans"/>
            </a:endParaRPr>
          </a:p>
          <a:p>
            <a:pPr>
              <a:buClr>
                <a:srgbClr val="000000"/>
              </a:buClr>
              <a:buSzPts val="1350"/>
            </a:pPr>
            <a:r>
              <a:rPr lang="es" sz="1933">
                <a:latin typeface="DM Sans"/>
                <a:ea typeface="DM Sans"/>
                <a:cs typeface="DM Sans"/>
                <a:sym typeface="DM Sans"/>
              </a:rPr>
              <a:t>Twilio nos permitirá establecer SMS, whatsapp, chatbots, mensajes de voz pregrabados, etc.</a:t>
            </a:r>
            <a:endParaRPr sz="1933">
              <a:latin typeface="DM Sans"/>
              <a:ea typeface="DM Sans"/>
              <a:cs typeface="DM Sans"/>
              <a:sym typeface="DM Sans"/>
            </a:endParaRPr>
          </a:p>
        </p:txBody>
      </p:sp>
      <p:pic>
        <p:nvPicPr>
          <p:cNvPr id="452" name="Google Shape;452;p106"/>
          <p:cNvPicPr preferRelativeResize="0"/>
          <p:nvPr/>
        </p:nvPicPr>
        <p:blipFill>
          <a:blip r:embed="rId3">
            <a:alphaModFix/>
          </a:blip>
          <a:stretch>
            <a:fillRect/>
          </a:stretch>
        </p:blipFill>
        <p:spPr>
          <a:xfrm>
            <a:off x="7255333" y="2047533"/>
            <a:ext cx="4868499" cy="2738531"/>
          </a:xfrm>
          <a:prstGeom prst="rect">
            <a:avLst/>
          </a:prstGeom>
          <a:noFill/>
          <a:ln>
            <a:noFill/>
          </a:ln>
        </p:spPr>
      </p:pic>
    </p:spTree>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07"/>
          <p:cNvSpPr/>
          <p:nvPr/>
        </p:nvSpPr>
        <p:spPr>
          <a:xfrm>
            <a:off x="520767" y="18171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8" name="Google Shape;458;p107"/>
          <p:cNvSpPr txBox="1"/>
          <p:nvPr/>
        </p:nvSpPr>
        <p:spPr>
          <a:xfrm>
            <a:off x="1948400" y="277968"/>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Cuenta de Twilio</a:t>
            </a:r>
            <a:endParaRPr sz="4667" b="1">
              <a:solidFill>
                <a:schemeClr val="lt1"/>
              </a:solidFill>
              <a:latin typeface="DM Sans"/>
              <a:ea typeface="DM Sans"/>
              <a:cs typeface="DM Sans"/>
              <a:sym typeface="DM Sans"/>
            </a:endParaRPr>
          </a:p>
        </p:txBody>
      </p:sp>
      <p:sp>
        <p:nvSpPr>
          <p:cNvPr id="459" name="Google Shape;459;p107"/>
          <p:cNvSpPr txBox="1"/>
          <p:nvPr/>
        </p:nvSpPr>
        <p:spPr>
          <a:xfrm>
            <a:off x="726800" y="2165767"/>
            <a:ext cx="5369200" cy="3518167"/>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Es importante notar que registrarse en Twilio habla directamente de un free trial, lo cual sí implica que habrá dinero de por medio</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Sin embargo, nuestro registro es totalmente gratuito, además, para nuestras pruebas nos regala 15 USD para el envío de mensajes que ocupemos durante las pruebas.</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No se requiere tarjeta de para registrarse, por lo que no afectará a futuro</a:t>
            </a:r>
            <a:endParaRPr sz="1933">
              <a:latin typeface="DM Sans"/>
              <a:ea typeface="DM Sans"/>
              <a:cs typeface="DM Sans"/>
              <a:sym typeface="DM Sans"/>
            </a:endParaRPr>
          </a:p>
        </p:txBody>
      </p:sp>
      <p:pic>
        <p:nvPicPr>
          <p:cNvPr id="460" name="Google Shape;460;p107"/>
          <p:cNvPicPr preferRelativeResize="0"/>
          <p:nvPr/>
        </p:nvPicPr>
        <p:blipFill>
          <a:blip r:embed="rId3">
            <a:alphaModFix/>
          </a:blip>
          <a:stretch>
            <a:fillRect/>
          </a:stretch>
        </p:blipFill>
        <p:spPr>
          <a:xfrm>
            <a:off x="6864634" y="1983201"/>
            <a:ext cx="4675399" cy="4182332"/>
          </a:xfrm>
          <a:prstGeom prst="rect">
            <a:avLst/>
          </a:prstGeom>
          <a:noFill/>
          <a:ln>
            <a:noFill/>
          </a:ln>
        </p:spPr>
      </p:pic>
    </p:spTree>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08"/>
          <p:cNvSpPr txBox="1"/>
          <p:nvPr/>
        </p:nvSpPr>
        <p:spPr>
          <a:xfrm>
            <a:off x="2944600" y="3917567"/>
            <a:ext cx="6302800" cy="1067047"/>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chemeClr val="lt1"/>
                </a:solidFill>
                <a:latin typeface="DM Sans"/>
                <a:ea typeface="DM Sans"/>
                <a:cs typeface="DM Sans"/>
                <a:sym typeface="DM Sans"/>
              </a:rPr>
              <a:t>Toma 3 minutos para registrarte y verificar tu email</a:t>
            </a:r>
            <a:endParaRPr sz="2667">
              <a:solidFill>
                <a:schemeClr val="lt1"/>
              </a:solidFill>
              <a:latin typeface="DM Sans"/>
              <a:ea typeface="DM Sans"/>
              <a:cs typeface="DM Sans"/>
              <a:sym typeface="DM Sans"/>
            </a:endParaRPr>
          </a:p>
        </p:txBody>
      </p:sp>
      <p:pic>
        <p:nvPicPr>
          <p:cNvPr id="466" name="Google Shape;466;p108"/>
          <p:cNvPicPr preferRelativeResize="0"/>
          <p:nvPr/>
        </p:nvPicPr>
        <p:blipFill>
          <a:blip r:embed="rId3">
            <a:alphaModFix/>
          </a:blip>
          <a:stretch>
            <a:fillRect/>
          </a:stretch>
        </p:blipFill>
        <p:spPr>
          <a:xfrm>
            <a:off x="5297200" y="1974800"/>
            <a:ext cx="1597600" cy="1597600"/>
          </a:xfrm>
          <a:prstGeom prst="rect">
            <a:avLst/>
          </a:prstGeom>
          <a:noFill/>
          <a:ln>
            <a:noFill/>
          </a:ln>
        </p:spPr>
      </p:pic>
    </p:spTree>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09"/>
          <p:cNvSpPr txBox="1"/>
          <p:nvPr/>
        </p:nvSpPr>
        <p:spPr>
          <a:xfrm>
            <a:off x="1948400" y="21110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Entendiendo el panel de Twilio</a:t>
            </a:r>
            <a:endParaRPr sz="5333" b="1">
              <a:solidFill>
                <a:schemeClr val="dk1"/>
              </a:solidFill>
              <a:latin typeface="DM Sans"/>
              <a:ea typeface="DM Sans"/>
              <a:cs typeface="DM Sans"/>
              <a:sym typeface="DM Sans"/>
            </a:endParaRPr>
          </a:p>
        </p:txBody>
      </p:sp>
    </p:spTree>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10"/>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77" name="Google Shape;477;p110"/>
          <p:cNvSpPr txBox="1"/>
          <p:nvPr/>
        </p:nvSpPr>
        <p:spPr>
          <a:xfrm>
            <a:off x="4866000" y="287651"/>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Panel de Twilio</a:t>
            </a:r>
            <a:endParaRPr sz="5333" b="1">
              <a:solidFill>
                <a:schemeClr val="dk1"/>
              </a:solidFill>
              <a:latin typeface="DM Sans"/>
              <a:ea typeface="DM Sans"/>
              <a:cs typeface="DM Sans"/>
              <a:sym typeface="DM Sans"/>
            </a:endParaRPr>
          </a:p>
        </p:txBody>
      </p:sp>
      <p:sp>
        <p:nvSpPr>
          <p:cNvPr id="478" name="Google Shape;478;p110"/>
          <p:cNvSpPr txBox="1"/>
          <p:nvPr/>
        </p:nvSpPr>
        <p:spPr>
          <a:xfrm>
            <a:off x="7248167" y="1720634"/>
            <a:ext cx="48172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vez registrado y logueado, notaremos un panel de bienvenida, además de un campo “Trial” donde se nos indica que tenemos 15.50 USD  de prueba para nuestras implementaciones.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Para comenzar a utilizarlo, daremos click al botón “Get a trial phone number” para contar con un teléfono de prueba para envío de mensajes.</a:t>
            </a:r>
            <a:endParaRPr>
              <a:latin typeface="DM Sans"/>
              <a:ea typeface="DM Sans"/>
              <a:cs typeface="DM Sans"/>
              <a:sym typeface="DM Sans"/>
            </a:endParaRPr>
          </a:p>
        </p:txBody>
      </p:sp>
      <p:pic>
        <p:nvPicPr>
          <p:cNvPr id="479" name="Google Shape;479;p110"/>
          <p:cNvPicPr preferRelativeResize="0"/>
          <p:nvPr/>
        </p:nvPicPr>
        <p:blipFill>
          <a:blip r:embed="rId3">
            <a:alphaModFix/>
          </a:blip>
          <a:stretch>
            <a:fillRect/>
          </a:stretch>
        </p:blipFill>
        <p:spPr>
          <a:xfrm>
            <a:off x="103467" y="1720633"/>
            <a:ext cx="6951232" cy="3861800"/>
          </a:xfrm>
          <a:prstGeom prst="rect">
            <a:avLst/>
          </a:prstGeom>
          <a:noFill/>
          <a:ln>
            <a:noFill/>
          </a:ln>
        </p:spPr>
      </p:pic>
    </p:spTree>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11"/>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85" name="Google Shape;485;p111"/>
          <p:cNvSpPr txBox="1"/>
          <p:nvPr/>
        </p:nvSpPr>
        <p:spPr>
          <a:xfrm>
            <a:off x="4866000" y="287651"/>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Panel de Twilio</a:t>
            </a:r>
            <a:endParaRPr sz="5333" b="1">
              <a:solidFill>
                <a:schemeClr val="dk1"/>
              </a:solidFill>
              <a:latin typeface="DM Sans"/>
              <a:ea typeface="DM Sans"/>
              <a:cs typeface="DM Sans"/>
              <a:sym typeface="DM Sans"/>
            </a:endParaRPr>
          </a:p>
        </p:txBody>
      </p:sp>
      <p:sp>
        <p:nvSpPr>
          <p:cNvPr id="486" name="Google Shape;486;p111"/>
          <p:cNvSpPr txBox="1"/>
          <p:nvPr/>
        </p:nvSpPr>
        <p:spPr>
          <a:xfrm>
            <a:off x="7293167" y="1781333"/>
            <a:ext cx="48172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la parte inferior de nuestro panel, encontraremos tres elementos importantes: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Account SID, importante para poder identificar nuestro aplicativo de Twilio en el código</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Auth Token, clave secreta de autenticación para poder utilizar esta cuenta.</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My Twilio phone number, que es el número de prueba recién generado.</a:t>
            </a:r>
            <a:endParaRPr>
              <a:latin typeface="DM Sans"/>
              <a:ea typeface="DM Sans"/>
              <a:cs typeface="DM Sans"/>
              <a:sym typeface="DM Sans"/>
            </a:endParaRPr>
          </a:p>
        </p:txBody>
      </p:sp>
      <p:pic>
        <p:nvPicPr>
          <p:cNvPr id="487" name="Google Shape;487;p111"/>
          <p:cNvPicPr preferRelativeResize="0"/>
          <p:nvPr/>
        </p:nvPicPr>
        <p:blipFill>
          <a:blip r:embed="rId3">
            <a:alphaModFix/>
          </a:blip>
          <a:stretch>
            <a:fillRect/>
          </a:stretch>
        </p:blipFill>
        <p:spPr>
          <a:xfrm>
            <a:off x="73467" y="2021418"/>
            <a:ext cx="7028135" cy="2815167"/>
          </a:xfrm>
          <a:prstGeom prst="rect">
            <a:avLst/>
          </a:prstGeom>
          <a:noFill/>
          <a:ln>
            <a:noFill/>
          </a:ln>
        </p:spPr>
      </p:pic>
    </p:spTree>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12"/>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93" name="Google Shape;493;p112"/>
          <p:cNvSpPr txBox="1"/>
          <p:nvPr/>
        </p:nvSpPr>
        <p:spPr>
          <a:xfrm>
            <a:off x="4055567" y="1"/>
            <a:ext cx="80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Cuida los números verificados</a:t>
            </a:r>
            <a:endParaRPr sz="5333" b="1">
              <a:solidFill>
                <a:schemeClr val="dk1"/>
              </a:solidFill>
              <a:latin typeface="DM Sans"/>
              <a:ea typeface="DM Sans"/>
              <a:cs typeface="DM Sans"/>
              <a:sym typeface="DM Sans"/>
            </a:endParaRPr>
          </a:p>
        </p:txBody>
      </p:sp>
      <p:sp>
        <p:nvSpPr>
          <p:cNvPr id="494" name="Google Shape;494;p112"/>
          <p:cNvSpPr txBox="1"/>
          <p:nvPr/>
        </p:nvSpPr>
        <p:spPr>
          <a:xfrm>
            <a:off x="7293167" y="2006434"/>
            <a:ext cx="48172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Al ser una cuenta para pruebas, no podemos spammear a cualquier amigo o familiar con nuestros mensajes. La cuenta sólo podrá enviar mensajería a los números verificados.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Nuestro número verificado por defecto siempre será el número de verificación que colocamos al momento de nuestro registro, por lo que no es necesario agregar otro más. </a:t>
            </a:r>
            <a:endParaRPr>
              <a:latin typeface="DM Sans"/>
              <a:ea typeface="DM Sans"/>
              <a:cs typeface="DM Sans"/>
              <a:sym typeface="DM Sans"/>
            </a:endParaRPr>
          </a:p>
        </p:txBody>
      </p:sp>
      <p:pic>
        <p:nvPicPr>
          <p:cNvPr id="495" name="Google Shape;495;p112"/>
          <p:cNvPicPr preferRelativeResize="0"/>
          <p:nvPr/>
        </p:nvPicPr>
        <p:blipFill>
          <a:blip r:embed="rId3">
            <a:alphaModFix/>
          </a:blip>
          <a:stretch>
            <a:fillRect/>
          </a:stretch>
        </p:blipFill>
        <p:spPr>
          <a:xfrm>
            <a:off x="0" y="2568833"/>
            <a:ext cx="7293165" cy="2260600"/>
          </a:xfrm>
          <a:prstGeom prst="rect">
            <a:avLst/>
          </a:prstGeom>
          <a:noFill/>
          <a:ln>
            <a:noFill/>
          </a:ln>
        </p:spPr>
      </p:pic>
    </p:spTree>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13"/>
          <p:cNvSpPr txBox="1"/>
          <p:nvPr/>
        </p:nvSpPr>
        <p:spPr>
          <a:xfrm>
            <a:off x="218900" y="227567"/>
            <a:ext cx="66984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¡Marca los permisos por localización!</a:t>
            </a:r>
            <a:endParaRPr sz="5333" b="1">
              <a:solidFill>
                <a:schemeClr val="dk1"/>
              </a:solidFill>
              <a:latin typeface="DM Sans"/>
              <a:ea typeface="DM Sans"/>
              <a:cs typeface="DM Sans"/>
              <a:sym typeface="DM Sans"/>
            </a:endParaRPr>
          </a:p>
        </p:txBody>
      </p:sp>
      <p:sp>
        <p:nvSpPr>
          <p:cNvPr id="501" name="Google Shape;501;p113"/>
          <p:cNvSpPr txBox="1"/>
          <p:nvPr/>
        </p:nvSpPr>
        <p:spPr>
          <a:xfrm>
            <a:off x="218900" y="3136033"/>
            <a:ext cx="5516000" cy="1518580"/>
          </a:xfrm>
          <a:prstGeom prst="rect">
            <a:avLst/>
          </a:prstGeom>
          <a:noFill/>
          <a:ln>
            <a:noFill/>
          </a:ln>
        </p:spPr>
        <p:txBody>
          <a:bodyPr spcFirstLastPara="1" wrap="square" lIns="121900" tIns="121900" rIns="121900" bIns="121900" anchor="t" anchorCtr="0">
            <a:spAutoFit/>
          </a:bodyPr>
          <a:lstStyle/>
          <a:p>
            <a:r>
              <a:rPr lang="es" sz="2067">
                <a:latin typeface="DM Sans"/>
                <a:ea typeface="DM Sans"/>
                <a:cs typeface="DM Sans"/>
                <a:sym typeface="DM Sans"/>
              </a:rPr>
              <a:t>Es muy importante que, para que Twilio reconozca los prefijos* correspondientes, es importante que marquemos las casillas de los lugares a utilizar.</a:t>
            </a:r>
            <a:endParaRPr sz="2067">
              <a:latin typeface="DM Sans"/>
              <a:ea typeface="DM Sans"/>
              <a:cs typeface="DM Sans"/>
              <a:sym typeface="DM Sans"/>
            </a:endParaRPr>
          </a:p>
        </p:txBody>
      </p:sp>
      <p:pic>
        <p:nvPicPr>
          <p:cNvPr id="502" name="Google Shape;502;p113"/>
          <p:cNvPicPr preferRelativeResize="0"/>
          <p:nvPr/>
        </p:nvPicPr>
        <p:blipFill>
          <a:blip r:embed="rId3">
            <a:alphaModFix/>
          </a:blip>
          <a:stretch>
            <a:fillRect/>
          </a:stretch>
        </p:blipFill>
        <p:spPr>
          <a:xfrm>
            <a:off x="5958683" y="1612486"/>
            <a:ext cx="6306800" cy="3633033"/>
          </a:xfrm>
          <a:prstGeom prst="rect">
            <a:avLst/>
          </a:prstGeom>
          <a:noFill/>
          <a:ln>
            <a:noFill/>
          </a:ln>
        </p:spPr>
      </p:pic>
      <p:sp>
        <p:nvSpPr>
          <p:cNvPr id="503" name="Google Shape;503;p113"/>
          <p:cNvSpPr txBox="1"/>
          <p:nvPr/>
        </p:nvSpPr>
        <p:spPr>
          <a:xfrm>
            <a:off x="320167" y="5948067"/>
            <a:ext cx="8239600" cy="697715"/>
          </a:xfrm>
          <a:prstGeom prst="rect">
            <a:avLst/>
          </a:prstGeom>
          <a:noFill/>
          <a:ln>
            <a:noFill/>
          </a:ln>
        </p:spPr>
        <p:txBody>
          <a:bodyPr spcFirstLastPara="1" wrap="square" lIns="121900" tIns="121900" rIns="121900" bIns="121900" anchor="t" anchorCtr="0">
            <a:spAutoFit/>
          </a:bodyPr>
          <a:lstStyle/>
          <a:p>
            <a:r>
              <a:rPr lang="es" sz="1467">
                <a:latin typeface="DM Sans"/>
                <a:ea typeface="DM Sans"/>
                <a:cs typeface="DM Sans"/>
                <a:sym typeface="DM Sans"/>
              </a:rPr>
              <a:t>*también llamados ladas o código, refiere al signo “+” acompañado de un número que representa la característica telefónica de cada país.</a:t>
            </a:r>
            <a:endParaRPr sz="1467">
              <a:latin typeface="DM Sans"/>
              <a:ea typeface="DM Sans"/>
              <a:cs typeface="DM Sans"/>
              <a:sym typeface="DM Sans"/>
            </a:endParaRPr>
          </a:p>
        </p:txBody>
      </p:sp>
    </p:spTree>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14"/>
          <p:cNvSpPr txBox="1"/>
          <p:nvPr/>
        </p:nvSpPr>
        <p:spPr>
          <a:xfrm>
            <a:off x="1948400" y="21110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Enviando mensajes con Twilio</a:t>
            </a:r>
            <a:endParaRPr sz="5333" b="1">
              <a:solidFill>
                <a:schemeClr val="dk1"/>
              </a:solidFill>
              <a:latin typeface="DM Sans"/>
              <a:ea typeface="DM Sans"/>
              <a:cs typeface="DM Sans"/>
              <a:sym typeface="DM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64"/>
          <p:cNvSpPr txBox="1"/>
          <p:nvPr/>
        </p:nvSpPr>
        <p:spPr>
          <a:xfrm>
            <a:off x="1893084" y="21976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Enviando una función a otra función…</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CALLBACKS</a:t>
            </a:r>
            <a:endParaRPr sz="5333" b="1">
              <a:solidFill>
                <a:srgbClr val="EA90FF"/>
              </a:solidFill>
              <a:latin typeface="DM Sans"/>
              <a:ea typeface="DM Sans"/>
              <a:cs typeface="DM Sans"/>
              <a:sym typeface="DM Sans"/>
            </a:endParaRPr>
          </a:p>
        </p:txBody>
      </p:sp>
    </p:spTree>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15"/>
          <p:cNvSpPr txBox="1"/>
          <p:nvPr/>
        </p:nvSpPr>
        <p:spPr>
          <a:xfrm>
            <a:off x="610300" y="227567"/>
            <a:ext cx="63068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Tomando las variables necesarias</a:t>
            </a:r>
            <a:endParaRPr sz="5333" b="1">
              <a:solidFill>
                <a:schemeClr val="dk1"/>
              </a:solidFill>
              <a:latin typeface="DM Sans"/>
              <a:ea typeface="DM Sans"/>
              <a:cs typeface="DM Sans"/>
              <a:sym typeface="DM Sans"/>
            </a:endParaRPr>
          </a:p>
        </p:txBody>
      </p:sp>
      <p:sp>
        <p:nvSpPr>
          <p:cNvPr id="514" name="Google Shape;514;p115"/>
          <p:cNvSpPr txBox="1"/>
          <p:nvPr/>
        </p:nvSpPr>
        <p:spPr>
          <a:xfrm>
            <a:off x="610300" y="2948833"/>
            <a:ext cx="6306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poder resolver un envío de mensaje de twilio ocuparemos tres campos: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Account SID</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Auth Token</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Twilio Number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Estos tres datos los encontramos en nuestra consola de Twilio.</a:t>
            </a:r>
            <a:endParaRPr>
              <a:latin typeface="DM Sans"/>
              <a:ea typeface="DM Sans"/>
              <a:cs typeface="DM Sans"/>
              <a:sym typeface="DM Sans"/>
            </a:endParaRPr>
          </a:p>
        </p:txBody>
      </p:sp>
      <p:pic>
        <p:nvPicPr>
          <p:cNvPr id="515" name="Google Shape;515;p115"/>
          <p:cNvPicPr preferRelativeResize="0"/>
          <p:nvPr/>
        </p:nvPicPr>
        <p:blipFill>
          <a:blip r:embed="rId3">
            <a:alphaModFix/>
          </a:blip>
          <a:stretch>
            <a:fillRect/>
          </a:stretch>
        </p:blipFill>
        <p:spPr>
          <a:xfrm>
            <a:off x="6917100" y="2045101"/>
            <a:ext cx="5208368" cy="2887867"/>
          </a:xfrm>
          <a:prstGeom prst="rect">
            <a:avLst/>
          </a:prstGeom>
          <a:noFill/>
          <a:ln>
            <a:noFill/>
          </a:ln>
        </p:spPr>
      </p:pic>
    </p:spTree>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16"/>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21" name="Google Shape;521;p116"/>
          <p:cNvSpPr txBox="1"/>
          <p:nvPr/>
        </p:nvSpPr>
        <p:spPr>
          <a:xfrm>
            <a:off x="4866000" y="287651"/>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Instalar twilio + setear variables</a:t>
            </a:r>
            <a:endParaRPr sz="5333" b="1">
              <a:solidFill>
                <a:schemeClr val="dk1"/>
              </a:solidFill>
              <a:latin typeface="DM Sans"/>
              <a:ea typeface="DM Sans"/>
              <a:cs typeface="DM Sans"/>
              <a:sym typeface="DM Sans"/>
            </a:endParaRPr>
          </a:p>
        </p:txBody>
      </p:sp>
      <p:sp>
        <p:nvSpPr>
          <p:cNvPr id="522" name="Google Shape;522;p116"/>
          <p:cNvSpPr txBox="1"/>
          <p:nvPr/>
        </p:nvSpPr>
        <p:spPr>
          <a:xfrm>
            <a:off x="5732400" y="2278101"/>
            <a:ext cx="64596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Utilizamos npm para poder hacer uso de Twilio con el comando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Y colocamos nuestras variables necesarias a nivel app.js (Aunque vendría bien tenerlas en variables de entorno).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523" name="Google Shape;523;p116"/>
          <p:cNvPicPr preferRelativeResize="0"/>
          <p:nvPr/>
        </p:nvPicPr>
        <p:blipFill>
          <a:blip r:embed="rId3">
            <a:alphaModFix/>
          </a:blip>
          <a:stretch>
            <a:fillRect/>
          </a:stretch>
        </p:blipFill>
        <p:spPr>
          <a:xfrm>
            <a:off x="6686767" y="3172040"/>
            <a:ext cx="3008067" cy="639633"/>
          </a:xfrm>
          <a:prstGeom prst="rect">
            <a:avLst/>
          </a:prstGeom>
          <a:noFill/>
          <a:ln>
            <a:noFill/>
          </a:ln>
        </p:spPr>
      </p:pic>
      <p:pic>
        <p:nvPicPr>
          <p:cNvPr id="524" name="Google Shape;524;p116"/>
          <p:cNvPicPr preferRelativeResize="0"/>
          <p:nvPr/>
        </p:nvPicPr>
        <p:blipFill>
          <a:blip r:embed="rId4">
            <a:alphaModFix/>
          </a:blip>
          <a:stretch>
            <a:fillRect/>
          </a:stretch>
        </p:blipFill>
        <p:spPr>
          <a:xfrm>
            <a:off x="0" y="2278100"/>
            <a:ext cx="5547133" cy="2577533"/>
          </a:xfrm>
          <a:prstGeom prst="rect">
            <a:avLst/>
          </a:prstGeom>
          <a:noFill/>
          <a:ln>
            <a:noFill/>
          </a:ln>
        </p:spPr>
      </p:pic>
    </p:spTree>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17"/>
          <p:cNvSpPr txBox="1"/>
          <p:nvPr/>
        </p:nvSpPr>
        <p:spPr>
          <a:xfrm>
            <a:off x="610300" y="2275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Inicializando al cliente</a:t>
            </a:r>
            <a:endParaRPr sz="5333" b="1">
              <a:solidFill>
                <a:schemeClr val="dk1"/>
              </a:solidFill>
              <a:latin typeface="DM Sans"/>
              <a:ea typeface="DM Sans"/>
              <a:cs typeface="DM Sans"/>
              <a:sym typeface="DM Sans"/>
            </a:endParaRPr>
          </a:p>
        </p:txBody>
      </p:sp>
      <p:sp>
        <p:nvSpPr>
          <p:cNvPr id="530" name="Google Shape;530;p117"/>
          <p:cNvSpPr txBox="1"/>
          <p:nvPr/>
        </p:nvSpPr>
        <p:spPr>
          <a:xfrm>
            <a:off x="610300" y="2603700"/>
            <a:ext cx="64128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que tenemos las variables necesarias,</a:t>
            </a:r>
            <a:endParaRPr>
              <a:latin typeface="DM Sans"/>
              <a:ea typeface="DM Sans"/>
              <a:cs typeface="DM Sans"/>
              <a:sym typeface="DM Sans"/>
            </a:endParaRPr>
          </a:p>
          <a:p>
            <a:r>
              <a:rPr lang="es">
                <a:latin typeface="DM Sans"/>
                <a:ea typeface="DM Sans"/>
                <a:cs typeface="DM Sans"/>
                <a:sym typeface="DM Sans"/>
              </a:rPr>
              <a:t>podemos inicializar nuestro cliente para envío</a:t>
            </a:r>
            <a:endParaRPr>
              <a:latin typeface="DM Sans"/>
              <a:ea typeface="DM Sans"/>
              <a:cs typeface="DM Sans"/>
              <a:sym typeface="DM Sans"/>
            </a:endParaRPr>
          </a:p>
          <a:p>
            <a:r>
              <a:rPr lang="es">
                <a:latin typeface="DM Sans"/>
                <a:ea typeface="DM Sans"/>
                <a:cs typeface="DM Sans"/>
                <a:sym typeface="DM Sans"/>
              </a:rPr>
              <a:t>de mensajes.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Ahora podemos proceder a enviar nuestro primer mensaje SMS</a:t>
            </a:r>
            <a:endParaRPr>
              <a:latin typeface="DM Sans"/>
              <a:ea typeface="DM Sans"/>
              <a:cs typeface="DM Sans"/>
              <a:sym typeface="DM Sans"/>
            </a:endParaRPr>
          </a:p>
        </p:txBody>
      </p:sp>
      <p:pic>
        <p:nvPicPr>
          <p:cNvPr id="531" name="Google Shape;531;p117"/>
          <p:cNvPicPr preferRelativeResize="0"/>
          <p:nvPr/>
        </p:nvPicPr>
        <p:blipFill>
          <a:blip r:embed="rId3">
            <a:alphaModFix/>
          </a:blip>
          <a:stretch>
            <a:fillRect/>
          </a:stretch>
        </p:blipFill>
        <p:spPr>
          <a:xfrm>
            <a:off x="610300" y="3984233"/>
            <a:ext cx="6306800" cy="447291"/>
          </a:xfrm>
          <a:prstGeom prst="rect">
            <a:avLst/>
          </a:prstGeom>
          <a:noFill/>
          <a:ln>
            <a:noFill/>
          </a:ln>
        </p:spPr>
      </p:pic>
    </p:spTree>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18"/>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Sms endpoint</a:t>
            </a:r>
            <a:endParaRPr sz="4667" b="1">
              <a:solidFill>
                <a:schemeClr val="lt1"/>
              </a:solidFill>
              <a:latin typeface="DM Sans"/>
              <a:ea typeface="DM Sans"/>
              <a:cs typeface="DM Sans"/>
              <a:sym typeface="DM Sans"/>
            </a:endParaRPr>
          </a:p>
        </p:txBody>
      </p:sp>
      <p:pic>
        <p:nvPicPr>
          <p:cNvPr id="537" name="Google Shape;537;p118"/>
          <p:cNvPicPr preferRelativeResize="0"/>
          <p:nvPr/>
        </p:nvPicPr>
        <p:blipFill>
          <a:blip r:embed="rId3">
            <a:alphaModFix/>
          </a:blip>
          <a:stretch>
            <a:fillRect/>
          </a:stretch>
        </p:blipFill>
        <p:spPr>
          <a:xfrm>
            <a:off x="1948400" y="2361034"/>
            <a:ext cx="8147667" cy="2831233"/>
          </a:xfrm>
          <a:prstGeom prst="rect">
            <a:avLst/>
          </a:prstGeom>
          <a:noFill/>
          <a:ln>
            <a:noFill/>
          </a:ln>
        </p:spPr>
      </p:pic>
    </p:spTree>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19"/>
          <p:cNvSpPr txBox="1"/>
          <p:nvPr/>
        </p:nvSpPr>
        <p:spPr>
          <a:xfrm>
            <a:off x="1948400" y="4613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Voilà!, ¡recibimos nuestro primer mensaje!</a:t>
            </a:r>
            <a:endParaRPr sz="4667" b="1">
              <a:solidFill>
                <a:schemeClr val="lt1"/>
              </a:solidFill>
              <a:latin typeface="DM Sans"/>
              <a:ea typeface="DM Sans"/>
              <a:cs typeface="DM Sans"/>
              <a:sym typeface="DM Sans"/>
            </a:endParaRPr>
          </a:p>
        </p:txBody>
      </p:sp>
      <p:pic>
        <p:nvPicPr>
          <p:cNvPr id="543" name="Google Shape;543;p119"/>
          <p:cNvPicPr preferRelativeResize="0"/>
          <p:nvPr/>
        </p:nvPicPr>
        <p:blipFill>
          <a:blip r:embed="rId3">
            <a:alphaModFix/>
          </a:blip>
          <a:stretch>
            <a:fillRect/>
          </a:stretch>
        </p:blipFill>
        <p:spPr>
          <a:xfrm>
            <a:off x="4003867" y="2322600"/>
            <a:ext cx="4184267" cy="3529933"/>
          </a:xfrm>
          <a:prstGeom prst="rect">
            <a:avLst/>
          </a:prstGeom>
          <a:noFill/>
          <a:ln>
            <a:noFill/>
          </a:ln>
        </p:spPr>
      </p:pic>
    </p:spTree>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20"/>
          <p:cNvSpPr txBox="1"/>
          <p:nvPr/>
        </p:nvSpPr>
        <p:spPr>
          <a:xfrm>
            <a:off x="631133" y="6678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¡Importante!</a:t>
            </a:r>
            <a:endParaRPr sz="4667" b="1">
              <a:solidFill>
                <a:srgbClr val="EAFF6A"/>
              </a:solidFill>
              <a:latin typeface="DM Sans"/>
              <a:ea typeface="DM Sans"/>
              <a:cs typeface="DM Sans"/>
              <a:sym typeface="DM Sans"/>
            </a:endParaRPr>
          </a:p>
        </p:txBody>
      </p:sp>
      <p:sp>
        <p:nvSpPr>
          <p:cNvPr id="549" name="Google Shape;549;p120"/>
          <p:cNvSpPr txBox="1"/>
          <p:nvPr/>
        </p:nvSpPr>
        <p:spPr>
          <a:xfrm>
            <a:off x="631133" y="2168134"/>
            <a:ext cx="102788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Recuerda que cada mensaje enviado y cada implementación genera un coste para Twilio. ¡Te recomendamos aprovecharlo al máximo para decidir si es la opción que necesitas!</a:t>
            </a:r>
            <a:endParaRPr sz="3333">
              <a:solidFill>
                <a:srgbClr val="B7B7B7"/>
              </a:solidFill>
              <a:latin typeface="DM Sans"/>
              <a:ea typeface="DM Sans"/>
              <a:cs typeface="DM Sans"/>
              <a:sym typeface="DM Sans"/>
            </a:endParaRPr>
          </a:p>
        </p:txBody>
      </p:sp>
    </p:spTree>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Google Shape;554;p121"/>
          <p:cNvGrpSpPr/>
          <p:nvPr/>
        </p:nvGrpSpPr>
        <p:grpSpPr>
          <a:xfrm>
            <a:off x="5603408" y="1325564"/>
            <a:ext cx="985200" cy="985200"/>
            <a:chOff x="974706" y="2467173"/>
            <a:chExt cx="738900" cy="738900"/>
          </a:xfrm>
        </p:grpSpPr>
        <p:sp>
          <p:nvSpPr>
            <p:cNvPr id="555" name="Google Shape;555;p121"/>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56" name="Google Shape;556;p12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57" name="Google Shape;557;p121"/>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Envío de mensajería</a:t>
            </a:r>
            <a:endParaRPr sz="5333" b="1">
              <a:solidFill>
                <a:schemeClr val="dk1"/>
              </a:solidFill>
              <a:highlight>
                <a:srgbClr val="EAFF6A"/>
              </a:highlight>
              <a:latin typeface="DM Sans"/>
              <a:ea typeface="DM Sans"/>
              <a:cs typeface="DM Sans"/>
              <a:sym typeface="DM Sans"/>
            </a:endParaRPr>
          </a:p>
        </p:txBody>
      </p:sp>
      <p:sp>
        <p:nvSpPr>
          <p:cNvPr id="558" name="Google Shape;558;p121"/>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15min</a:t>
            </a:r>
            <a:endParaRPr sz="2667" b="1">
              <a:solidFill>
                <a:srgbClr val="83AEFB"/>
              </a:solidFill>
              <a:latin typeface="DM Sans"/>
              <a:ea typeface="DM Sans"/>
              <a:cs typeface="DM Sans"/>
              <a:sym typeface="DM Sans"/>
            </a:endParaRPr>
          </a:p>
        </p:txBody>
      </p:sp>
    </p:spTree>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grpSp>
        <p:nvGrpSpPr>
          <p:cNvPr id="563" name="Google Shape;563;p122"/>
          <p:cNvGrpSpPr/>
          <p:nvPr/>
        </p:nvGrpSpPr>
        <p:grpSpPr>
          <a:xfrm>
            <a:off x="609796" y="624398"/>
            <a:ext cx="574765" cy="574765"/>
            <a:chOff x="974706" y="2467173"/>
            <a:chExt cx="738900" cy="738900"/>
          </a:xfrm>
        </p:grpSpPr>
        <p:sp>
          <p:nvSpPr>
            <p:cNvPr id="564" name="Google Shape;564;p122"/>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65" name="Google Shape;565;p12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6" name="Google Shape;566;p122"/>
          <p:cNvSpPr txBox="1"/>
          <p:nvPr/>
        </p:nvSpPr>
        <p:spPr>
          <a:xfrm>
            <a:off x="668600" y="1442334"/>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Envío de mensajería</a:t>
            </a:r>
            <a:endParaRPr sz="5333" b="1">
              <a:solidFill>
                <a:schemeClr val="dk1"/>
              </a:solidFill>
              <a:latin typeface="DM Sans"/>
              <a:ea typeface="DM Sans"/>
              <a:cs typeface="DM Sans"/>
              <a:sym typeface="DM Sans"/>
            </a:endParaRPr>
          </a:p>
        </p:txBody>
      </p:sp>
      <p:pic>
        <p:nvPicPr>
          <p:cNvPr id="567" name="Google Shape;567;p122"/>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68" name="Google Shape;568;p122"/>
          <p:cNvSpPr txBox="1"/>
          <p:nvPr/>
        </p:nvSpPr>
        <p:spPr>
          <a:xfrm>
            <a:off x="668600" y="3029367"/>
            <a:ext cx="91676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A partir del módulo de Twilio</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Realizar el envío de un sms conectado con tu teléfono personal, el cual enviará el mensaje: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`Gracias, ${nombre}, tu solicitud del producto ${producto} ha sido aprobada`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Donde </a:t>
            </a:r>
            <a:r>
              <a:rPr lang="es" b="1">
                <a:latin typeface="DM Sans"/>
                <a:ea typeface="DM Sans"/>
                <a:cs typeface="DM Sans"/>
                <a:sym typeface="DM Sans"/>
              </a:rPr>
              <a:t>nombre</a:t>
            </a:r>
            <a:r>
              <a:rPr lang="es">
                <a:latin typeface="DM Sans"/>
                <a:ea typeface="DM Sans"/>
                <a:cs typeface="DM Sans"/>
                <a:sym typeface="DM Sans"/>
              </a:rPr>
              <a:t> y </a:t>
            </a:r>
            <a:r>
              <a:rPr lang="es" b="1">
                <a:latin typeface="DM Sans"/>
                <a:ea typeface="DM Sans"/>
                <a:cs typeface="DM Sans"/>
                <a:sym typeface="DM Sans"/>
              </a:rPr>
              <a:t>producto </a:t>
            </a:r>
            <a:r>
              <a:rPr lang="es">
                <a:latin typeface="DM Sans"/>
                <a:ea typeface="DM Sans"/>
                <a:cs typeface="DM Sans"/>
                <a:sym typeface="DM Sans"/>
              </a:rPr>
              <a:t>deberán recibirse por query params.</a:t>
            </a:r>
            <a:endParaRPr>
              <a:latin typeface="DM Sans"/>
              <a:ea typeface="DM Sans"/>
              <a:cs typeface="DM Sans"/>
              <a:sym typeface="DM Sans"/>
            </a:endParaRPr>
          </a:p>
        </p:txBody>
      </p:sp>
      <p:sp>
        <p:nvSpPr>
          <p:cNvPr id="569" name="Google Shape;569;p122"/>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grpSp>
        <p:nvGrpSpPr>
          <p:cNvPr id="574" name="Google Shape;574;p123"/>
          <p:cNvGrpSpPr/>
          <p:nvPr/>
        </p:nvGrpSpPr>
        <p:grpSpPr>
          <a:xfrm>
            <a:off x="5603401" y="1207497"/>
            <a:ext cx="985200" cy="985200"/>
            <a:chOff x="7208351" y="2467173"/>
            <a:chExt cx="738900" cy="738900"/>
          </a:xfrm>
        </p:grpSpPr>
        <p:sp>
          <p:nvSpPr>
            <p:cNvPr id="575" name="Google Shape;575;p123"/>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76" name="Google Shape;576;p123"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77" name="Google Shape;577;p123"/>
          <p:cNvSpPr txBox="1"/>
          <p:nvPr/>
        </p:nvSpPr>
        <p:spPr>
          <a:xfrm>
            <a:off x="1948400" y="2448918"/>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highlight>
                  <a:srgbClr val="EAFF6A"/>
                </a:highlight>
                <a:latin typeface="DM Sans"/>
                <a:ea typeface="DM Sans"/>
                <a:cs typeface="DM Sans"/>
                <a:sym typeface="DM Sans"/>
              </a:rPr>
              <a:t>Tercera entrega</a:t>
            </a:r>
            <a:r>
              <a:rPr lang="es" sz="5333" b="1">
                <a:solidFill>
                  <a:schemeClr val="dk1"/>
                </a:solidFill>
                <a:latin typeface="DM Sans"/>
                <a:ea typeface="DM Sans"/>
                <a:cs typeface="DM Sans"/>
                <a:sym typeface="DM Sans"/>
              </a:rPr>
              <a:t> </a:t>
            </a:r>
            <a:endParaRPr sz="5333" b="1">
              <a:solidFill>
                <a:schemeClr val="dk1"/>
              </a:solidFill>
              <a:latin typeface="DM Sans"/>
              <a:ea typeface="DM Sans"/>
              <a:cs typeface="DM Sans"/>
              <a:sym typeface="DM Sans"/>
            </a:endParaRPr>
          </a:p>
          <a:p>
            <a:pPr algn="ctr">
              <a:lnSpc>
                <a:spcPct val="90000"/>
              </a:lnSpc>
              <a:buClr>
                <a:srgbClr val="000000"/>
              </a:buClr>
              <a:buSzPts val="4000"/>
            </a:pPr>
            <a:r>
              <a:rPr lang="es" sz="5333" b="1">
                <a:solidFill>
                  <a:schemeClr val="dk1"/>
                </a:solidFill>
                <a:latin typeface="DM Sans"/>
                <a:ea typeface="DM Sans"/>
                <a:cs typeface="DM Sans"/>
                <a:sym typeface="DM Sans"/>
              </a:rPr>
              <a:t>de tu Proyecto final</a:t>
            </a:r>
            <a:endParaRPr sz="5333" b="1">
              <a:solidFill>
                <a:schemeClr val="dk1"/>
              </a:solidFill>
              <a:highlight>
                <a:srgbClr val="EAFF6A"/>
              </a:highlight>
              <a:latin typeface="DM Sans"/>
              <a:ea typeface="DM Sans"/>
              <a:cs typeface="DM Sans"/>
              <a:sym typeface="DM Sans"/>
            </a:endParaRPr>
          </a:p>
        </p:txBody>
      </p:sp>
      <p:sp>
        <p:nvSpPr>
          <p:cNvPr id="578" name="Google Shape;578;p123"/>
          <p:cNvSpPr txBox="1"/>
          <p:nvPr/>
        </p:nvSpPr>
        <p:spPr>
          <a:xfrm>
            <a:off x="1316400" y="4172900"/>
            <a:ext cx="9559200" cy="1087309"/>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733">
                <a:solidFill>
                  <a:srgbClr val="999999"/>
                </a:solidFill>
                <a:highlight>
                  <a:srgbClr val="FFFFFF"/>
                </a:highlight>
                <a:latin typeface="DM Sans"/>
                <a:ea typeface="DM Sans"/>
                <a:cs typeface="DM Sans"/>
                <a:sym typeface="DM Sans"/>
              </a:rPr>
              <a:t>Se profundizará sobre los roles de los usuarios, las autorizaciones y sobre la lógica de compra.</a:t>
            </a:r>
            <a:endParaRPr sz="4000">
              <a:solidFill>
                <a:srgbClr val="999999"/>
              </a:solidFill>
              <a:latin typeface="DM Sans"/>
              <a:ea typeface="DM Sans"/>
              <a:cs typeface="DM Sans"/>
              <a:sym typeface="DM Sans"/>
            </a:endParaRPr>
          </a:p>
        </p:txBody>
      </p:sp>
    </p:spTree>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grpSp>
        <p:nvGrpSpPr>
          <p:cNvPr id="583" name="Google Shape;583;p124"/>
          <p:cNvGrpSpPr/>
          <p:nvPr/>
        </p:nvGrpSpPr>
        <p:grpSpPr>
          <a:xfrm>
            <a:off x="609812" y="624398"/>
            <a:ext cx="574765" cy="574765"/>
            <a:chOff x="7208351" y="2467173"/>
            <a:chExt cx="738900" cy="738900"/>
          </a:xfrm>
        </p:grpSpPr>
        <p:sp>
          <p:nvSpPr>
            <p:cNvPr id="584" name="Google Shape;584;p124"/>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85" name="Google Shape;585;p124"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86" name="Google Shape;586;p124"/>
          <p:cNvSpPr txBox="1"/>
          <p:nvPr/>
        </p:nvSpPr>
        <p:spPr>
          <a:xfrm>
            <a:off x="668600" y="1442334"/>
            <a:ext cx="115236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Mejorando la arquitectura del servidor</a:t>
            </a:r>
            <a:endParaRPr sz="4667" b="1">
              <a:solidFill>
                <a:schemeClr val="dk1"/>
              </a:solidFill>
              <a:latin typeface="DM Sans"/>
              <a:ea typeface="DM Sans"/>
              <a:cs typeface="DM Sans"/>
              <a:sym typeface="DM Sans"/>
            </a:endParaRPr>
          </a:p>
        </p:txBody>
      </p:sp>
      <p:pic>
        <p:nvPicPr>
          <p:cNvPr id="587" name="Google Shape;587;p124"/>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88" name="Google Shape;588;p124"/>
          <p:cNvSpPr txBox="1"/>
          <p:nvPr/>
        </p:nvSpPr>
        <p:spPr>
          <a:xfrm>
            <a:off x="1240733" y="624367"/>
            <a:ext cx="467054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dirty="0">
                <a:solidFill>
                  <a:schemeClr val="dk1"/>
                </a:solidFill>
                <a:latin typeface="DM Sans"/>
                <a:ea typeface="DM Sans"/>
                <a:cs typeface="DM Sans"/>
                <a:sym typeface="DM Sans"/>
              </a:rPr>
              <a:t>ENTREGA DEL PROYECTO FINAL</a:t>
            </a:r>
            <a:endParaRPr sz="1867" dirty="0">
              <a:solidFill>
                <a:srgbClr val="000000"/>
              </a:solidFill>
              <a:latin typeface="DM Sans"/>
              <a:ea typeface="DM Sans"/>
              <a:cs typeface="DM Sans"/>
              <a:sym typeface="DM Sans"/>
            </a:endParaRPr>
          </a:p>
        </p:txBody>
      </p:sp>
      <p:sp>
        <p:nvSpPr>
          <p:cNvPr id="589" name="Google Shape;589;p124"/>
          <p:cNvSpPr txBox="1"/>
          <p:nvPr/>
        </p:nvSpPr>
        <p:spPr>
          <a:xfrm>
            <a:off x="6096000" y="2578433"/>
            <a:ext cx="5112800" cy="3376269"/>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b="1" dirty="0">
                <a:solidFill>
                  <a:schemeClr val="dk1"/>
                </a:solidFill>
                <a:latin typeface="DM Sans"/>
                <a:ea typeface="DM Sans"/>
                <a:cs typeface="DM Sans"/>
                <a:sym typeface="DM Sans"/>
              </a:rPr>
              <a:t>Se debe entregar</a:t>
            </a:r>
            <a:endParaRPr b="1" dirty="0">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rgbClr val="999999"/>
              </a:buClr>
              <a:buSzPts val="1350"/>
              <a:buFont typeface="DM Sans"/>
              <a:buChar char="✓"/>
            </a:pPr>
            <a:r>
              <a:rPr lang="es" dirty="0">
                <a:solidFill>
                  <a:srgbClr val="999999"/>
                </a:solidFill>
                <a:latin typeface="DM Sans"/>
                <a:ea typeface="DM Sans"/>
                <a:cs typeface="DM Sans"/>
                <a:sym typeface="DM Sans"/>
              </a:rPr>
              <a:t>El DAO seleccionado (por un parámetro en línea de comandos como lo hicimos anteriormente) será devuelto por una Factory para que la capa de negocio opere con él. (Factory puede ser opcional)</a:t>
            </a:r>
            <a:endParaRPr dirty="0">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strike="sngStrike" dirty="0">
                <a:solidFill>
                  <a:srgbClr val="999999"/>
                </a:solidFill>
                <a:latin typeface="DM Sans"/>
                <a:ea typeface="DM Sans"/>
                <a:cs typeface="DM Sans"/>
                <a:sym typeface="DM Sans"/>
              </a:rPr>
              <a:t>Implementar el patrón Repository para trabajar con el DAO en la lógica de negocio. </a:t>
            </a:r>
            <a:endParaRPr strike="sngStrike" dirty="0">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strike="sngStrike" dirty="0">
                <a:solidFill>
                  <a:srgbClr val="999999"/>
                </a:solidFill>
                <a:latin typeface="DM Sans"/>
                <a:ea typeface="DM Sans"/>
                <a:cs typeface="DM Sans"/>
                <a:sym typeface="DM Sans"/>
              </a:rPr>
              <a:t>Modificar la ruta  /current Para evitar enviar información sensible, enviar un DTO del usuario sólo con la información necesaria.</a:t>
            </a:r>
            <a:endParaRPr strike="sngStrike" dirty="0">
              <a:solidFill>
                <a:srgbClr val="999999"/>
              </a:solidFill>
              <a:latin typeface="DM Sans"/>
              <a:ea typeface="DM Sans"/>
              <a:cs typeface="DM Sans"/>
              <a:sym typeface="DM Sans"/>
            </a:endParaRPr>
          </a:p>
        </p:txBody>
      </p:sp>
      <p:sp>
        <p:nvSpPr>
          <p:cNvPr id="590" name="Google Shape;590;p124"/>
          <p:cNvSpPr txBox="1"/>
          <p:nvPr/>
        </p:nvSpPr>
        <p:spPr>
          <a:xfrm>
            <a:off x="609800" y="2544234"/>
            <a:ext cx="5112800" cy="396053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solidFill>
                  <a:srgbClr val="000000"/>
                </a:solidFill>
                <a:latin typeface="DM Sans"/>
                <a:ea typeface="DM Sans"/>
                <a:cs typeface="DM Sans"/>
                <a:sym typeface="DM Sans"/>
              </a:rPr>
              <a:t>Objetivos generales</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dirty="0">
                <a:solidFill>
                  <a:srgbClr val="999999"/>
                </a:solidFill>
                <a:latin typeface="DM Sans"/>
                <a:ea typeface="DM Sans"/>
                <a:cs typeface="DM Sans"/>
                <a:sym typeface="DM Sans"/>
              </a:rPr>
              <a:t>Profesionalizar el servidor</a:t>
            </a:r>
            <a:endParaRPr dirty="0">
              <a:solidFill>
                <a:srgbClr val="000000"/>
              </a:solidFill>
              <a:latin typeface="DM Sans"/>
              <a:ea typeface="DM Sans"/>
              <a:cs typeface="DM Sans"/>
              <a:sym typeface="DM Sans"/>
            </a:endParaRPr>
          </a:p>
          <a:p>
            <a:pPr>
              <a:buClr>
                <a:srgbClr val="000000"/>
              </a:buClr>
              <a:buSzPts val="1350"/>
            </a:pPr>
            <a:r>
              <a:rPr lang="es" b="1" dirty="0">
                <a:solidFill>
                  <a:srgbClr val="000000"/>
                </a:solidFill>
                <a:latin typeface="DM Sans"/>
                <a:ea typeface="DM Sans"/>
                <a:cs typeface="DM Sans"/>
                <a:sym typeface="DM Sans"/>
              </a:rPr>
              <a:t>Objetivos específicos</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dirty="0">
                <a:solidFill>
                  <a:srgbClr val="999999"/>
                </a:solidFill>
                <a:latin typeface="DM Sans"/>
                <a:ea typeface="DM Sans"/>
                <a:cs typeface="DM Sans"/>
                <a:sym typeface="DM Sans"/>
              </a:rPr>
              <a:t>Aplicar una arquitectura profesional para nuestro servidor</a:t>
            </a:r>
            <a:endParaRPr dirty="0">
              <a:solidFill>
                <a:srgbClr val="999999"/>
              </a:solidFill>
              <a:latin typeface="DM Sans"/>
              <a:ea typeface="DM Sans"/>
              <a:cs typeface="DM Sans"/>
              <a:sym typeface="DM Sans"/>
            </a:endParaRPr>
          </a:p>
          <a:p>
            <a:pPr marL="609585" indent="-419090">
              <a:buClr>
                <a:srgbClr val="EA90FF"/>
              </a:buClr>
              <a:buSzPts val="1350"/>
              <a:buFont typeface="DM Sans"/>
              <a:buChar char="✓"/>
            </a:pPr>
            <a:r>
              <a:rPr lang="es" dirty="0">
                <a:solidFill>
                  <a:srgbClr val="999999"/>
                </a:solidFill>
                <a:latin typeface="DM Sans"/>
                <a:ea typeface="DM Sans"/>
                <a:cs typeface="DM Sans"/>
                <a:sym typeface="DM Sans"/>
              </a:rPr>
              <a:t>Aplicar prácticas como patrones de diseño, mailing, variables de entorno. etc.</a:t>
            </a:r>
            <a:endParaRPr dirty="0">
              <a:solidFill>
                <a:srgbClr val="999999"/>
              </a:solidFill>
              <a:latin typeface="DM Sans"/>
              <a:ea typeface="DM Sans"/>
              <a:cs typeface="DM Sans"/>
              <a:sym typeface="DM Sans"/>
            </a:endParaRPr>
          </a:p>
          <a:p>
            <a:pPr>
              <a:spcBef>
                <a:spcPts val="1067"/>
              </a:spcBef>
              <a:buClr>
                <a:srgbClr val="000000"/>
              </a:buClr>
              <a:buSzPts val="1350"/>
            </a:pPr>
            <a:endParaRPr dirty="0">
              <a:solidFill>
                <a:srgbClr val="000000"/>
              </a:solidFill>
              <a:latin typeface="DM Sans"/>
              <a:ea typeface="DM Sans"/>
              <a:cs typeface="DM Sans"/>
              <a:sym typeface="DM Sans"/>
            </a:endParaRPr>
          </a:p>
          <a:p>
            <a:pPr>
              <a:buClr>
                <a:srgbClr val="000000"/>
              </a:buClr>
              <a:buSzPts val="1350"/>
            </a:pPr>
            <a:r>
              <a:rPr lang="es" b="1" dirty="0">
                <a:solidFill>
                  <a:srgbClr val="000000"/>
                </a:solidFill>
                <a:latin typeface="DM Sans"/>
                <a:ea typeface="DM Sans"/>
                <a:cs typeface="DM Sans"/>
                <a:sym typeface="DM Sans"/>
              </a:rPr>
              <a:t>Se debe entregar</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strike="sngStrike" dirty="0">
                <a:solidFill>
                  <a:srgbClr val="999999"/>
                </a:solidFill>
                <a:latin typeface="DM Sans"/>
                <a:ea typeface="DM Sans"/>
                <a:cs typeface="DM Sans"/>
                <a:sym typeface="DM Sans"/>
              </a:rPr>
              <a:t>Modificar nuestra capa de persistencia para aplicar los conceptos de Factory (opcional), DAO y DTO. </a:t>
            </a:r>
            <a:endParaRPr u="sng" strike="sngStrike" dirty="0">
              <a:solidFill>
                <a:srgbClr val="83AEFB"/>
              </a:solidFill>
              <a:latin typeface="DM Sans"/>
              <a:ea typeface="DM Sans"/>
              <a:cs typeface="DM Sans"/>
              <a:sym typeface="DM Sans"/>
            </a:endParaRPr>
          </a:p>
        </p:txBody>
      </p:sp>
      <p:sp>
        <p:nvSpPr>
          <p:cNvPr id="591" name="Google Shape;591;p124"/>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65"/>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Callbacks</a:t>
            </a:r>
            <a:endParaRPr sz="5333" b="1">
              <a:solidFill>
                <a:schemeClr val="dk1"/>
              </a:solidFill>
              <a:latin typeface="DM Sans"/>
              <a:ea typeface="DM Sans"/>
              <a:cs typeface="DM Sans"/>
              <a:sym typeface="DM Sans"/>
            </a:endParaRPr>
          </a:p>
        </p:txBody>
      </p:sp>
      <p:sp>
        <p:nvSpPr>
          <p:cNvPr id="600" name="Google Shape;600;p165"/>
          <p:cNvSpPr txBox="1"/>
          <p:nvPr/>
        </p:nvSpPr>
        <p:spPr>
          <a:xfrm>
            <a:off x="631133" y="2544233"/>
            <a:ext cx="5112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 callback es una función como cualquier otra, la diferencia está en que ésta se pasa como parámetro (argumento) para poder ser utilizado por otra función.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Permite que entonces las funciones ejecuten operaciones adicionales dentro de sí mismas</a:t>
            </a:r>
            <a:endParaRPr>
              <a:latin typeface="DM Sans"/>
              <a:ea typeface="DM Sans"/>
              <a:cs typeface="DM Sans"/>
              <a:sym typeface="DM Sans"/>
            </a:endParaRPr>
          </a:p>
        </p:txBody>
      </p:sp>
      <p:sp>
        <p:nvSpPr>
          <p:cNvPr id="601" name="Google Shape;601;p165"/>
          <p:cNvSpPr txBox="1"/>
          <p:nvPr/>
        </p:nvSpPr>
        <p:spPr>
          <a:xfrm>
            <a:off x="6023100" y="2475933"/>
            <a:ext cx="51128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pasamos un callback, lo hacemos porque no siempre sabemos qué queremos que se ejecute en cada caso de nuestra función.</a:t>
            </a:r>
            <a:endParaRPr>
              <a:solidFill>
                <a:srgbClr val="000000"/>
              </a:solidFill>
              <a:latin typeface="DM Sans"/>
              <a:ea typeface="DM Sans"/>
              <a:cs typeface="DM Sans"/>
              <a:sym typeface="DM Sans"/>
            </a:endParaRPr>
          </a:p>
        </p:txBody>
      </p:sp>
      <p:sp>
        <p:nvSpPr>
          <p:cNvPr id="602" name="Google Shape;602;p165"/>
          <p:cNvSpPr txBox="1"/>
          <p:nvPr/>
        </p:nvSpPr>
        <p:spPr>
          <a:xfrm>
            <a:off x="6198967" y="3830333"/>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Algunos ejemplos donde has utilizado callbacks (aunque no lo creas) son:</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El método onClick en frontend</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El método forEach</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El método map o filter</a:t>
            </a:r>
            <a:endParaRPr>
              <a:latin typeface="DM Sans"/>
              <a:ea typeface="DM Sans"/>
              <a:cs typeface="DM Sans"/>
              <a:sym typeface="DM Sans"/>
            </a:endParaRPr>
          </a:p>
        </p:txBody>
      </p:sp>
    </p:spTree>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grpSp>
        <p:nvGrpSpPr>
          <p:cNvPr id="596" name="Google Shape;596;p125"/>
          <p:cNvGrpSpPr/>
          <p:nvPr/>
        </p:nvGrpSpPr>
        <p:grpSpPr>
          <a:xfrm>
            <a:off x="609812" y="624398"/>
            <a:ext cx="574765" cy="574765"/>
            <a:chOff x="7208351" y="2467173"/>
            <a:chExt cx="738900" cy="738900"/>
          </a:xfrm>
        </p:grpSpPr>
        <p:sp>
          <p:nvSpPr>
            <p:cNvPr id="597" name="Google Shape;597;p125"/>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98" name="Google Shape;598;p125"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99" name="Google Shape;599;p125"/>
          <p:cNvSpPr txBox="1"/>
          <p:nvPr/>
        </p:nvSpPr>
        <p:spPr>
          <a:xfrm>
            <a:off x="668600" y="1442334"/>
            <a:ext cx="115236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Mejorando la arquitectura del servidor</a:t>
            </a:r>
            <a:endParaRPr sz="4667" b="1">
              <a:solidFill>
                <a:schemeClr val="dk1"/>
              </a:solidFill>
              <a:latin typeface="DM Sans"/>
              <a:ea typeface="DM Sans"/>
              <a:cs typeface="DM Sans"/>
              <a:sym typeface="DM Sans"/>
            </a:endParaRPr>
          </a:p>
        </p:txBody>
      </p:sp>
      <p:pic>
        <p:nvPicPr>
          <p:cNvPr id="600" name="Google Shape;600;p125"/>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01" name="Google Shape;601;p125"/>
          <p:cNvSpPr txBox="1"/>
          <p:nvPr/>
        </p:nvSpPr>
        <p:spPr>
          <a:xfrm>
            <a:off x="1240733" y="624367"/>
            <a:ext cx="5132358"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dirty="0">
                <a:solidFill>
                  <a:schemeClr val="dk1"/>
                </a:solidFill>
                <a:latin typeface="DM Sans"/>
                <a:ea typeface="DM Sans"/>
                <a:cs typeface="DM Sans"/>
                <a:sym typeface="DM Sans"/>
              </a:rPr>
              <a:t>ENTREGA DEL PROYECTO FINAL</a:t>
            </a:r>
            <a:endParaRPr sz="1867" dirty="0">
              <a:solidFill>
                <a:srgbClr val="000000"/>
              </a:solidFill>
              <a:latin typeface="DM Sans"/>
              <a:ea typeface="DM Sans"/>
              <a:cs typeface="DM Sans"/>
              <a:sym typeface="DM Sans"/>
            </a:endParaRPr>
          </a:p>
        </p:txBody>
      </p:sp>
      <p:sp>
        <p:nvSpPr>
          <p:cNvPr id="602" name="Google Shape;602;p125"/>
          <p:cNvSpPr txBox="1"/>
          <p:nvPr/>
        </p:nvSpPr>
        <p:spPr>
          <a:xfrm>
            <a:off x="6036767" y="2544234"/>
            <a:ext cx="5112800" cy="403875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latin typeface="DM Sans"/>
                <a:ea typeface="DM Sans"/>
                <a:cs typeface="DM Sans"/>
                <a:sym typeface="DM Sans"/>
              </a:rPr>
              <a:t>Se debe entregar</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0623">
              <a:buClr>
                <a:srgbClr val="EA90FF"/>
              </a:buClr>
              <a:buSzPts val="1250"/>
              <a:buFont typeface="DM Sans"/>
              <a:buChar char="✓"/>
            </a:pPr>
            <a:r>
              <a:rPr lang="es" sz="1667" dirty="0">
                <a:solidFill>
                  <a:srgbClr val="999999"/>
                </a:solidFill>
                <a:latin typeface="DM Sans"/>
                <a:ea typeface="DM Sans"/>
                <a:cs typeface="DM Sans"/>
                <a:sym typeface="DM Sans"/>
              </a:rPr>
              <a:t>Crear un modelo Ticket el cual contará con todas las formalizaciones de la compra. Éste contará con los campos</a:t>
            </a:r>
            <a:endParaRPr sz="1667" dirty="0">
              <a:solidFill>
                <a:srgbClr val="999999"/>
              </a:solidFill>
              <a:latin typeface="DM Sans"/>
              <a:ea typeface="DM Sans"/>
              <a:cs typeface="DM Sans"/>
              <a:sym typeface="DM Sans"/>
            </a:endParaRPr>
          </a:p>
          <a:p>
            <a:pPr marL="914377" indent="-410623">
              <a:buClr>
                <a:srgbClr val="999999"/>
              </a:buClr>
              <a:buSzPts val="1250"/>
              <a:buFont typeface="DM Sans"/>
              <a:buChar char="-"/>
            </a:pPr>
            <a:r>
              <a:rPr lang="es" sz="1667" dirty="0">
                <a:solidFill>
                  <a:srgbClr val="999999"/>
                </a:solidFill>
                <a:latin typeface="DM Sans"/>
                <a:ea typeface="DM Sans"/>
                <a:cs typeface="DM Sans"/>
                <a:sym typeface="DM Sans"/>
              </a:rPr>
              <a:t>Id (autogenerado por mongo)</a:t>
            </a:r>
            <a:endParaRPr sz="1667" dirty="0">
              <a:solidFill>
                <a:srgbClr val="999999"/>
              </a:solidFill>
              <a:latin typeface="DM Sans"/>
              <a:ea typeface="DM Sans"/>
              <a:cs typeface="DM Sans"/>
              <a:sym typeface="DM Sans"/>
            </a:endParaRPr>
          </a:p>
          <a:p>
            <a:pPr marL="914377" indent="-410623">
              <a:buClr>
                <a:srgbClr val="999999"/>
              </a:buClr>
              <a:buSzPts val="1250"/>
              <a:buFont typeface="DM Sans"/>
              <a:buChar char="-"/>
            </a:pPr>
            <a:r>
              <a:rPr lang="es" sz="1667" dirty="0">
                <a:solidFill>
                  <a:srgbClr val="999999"/>
                </a:solidFill>
                <a:latin typeface="DM Sans"/>
                <a:ea typeface="DM Sans"/>
                <a:cs typeface="DM Sans"/>
                <a:sym typeface="DM Sans"/>
              </a:rPr>
              <a:t>code: String debe autogenerarse y ser único</a:t>
            </a:r>
            <a:endParaRPr sz="1667" dirty="0">
              <a:solidFill>
                <a:srgbClr val="999999"/>
              </a:solidFill>
              <a:latin typeface="DM Sans"/>
              <a:ea typeface="DM Sans"/>
              <a:cs typeface="DM Sans"/>
              <a:sym typeface="DM Sans"/>
            </a:endParaRPr>
          </a:p>
          <a:p>
            <a:pPr marL="914377" indent="-410623">
              <a:buClr>
                <a:srgbClr val="999999"/>
              </a:buClr>
              <a:buSzPts val="1250"/>
              <a:buFont typeface="DM Sans"/>
              <a:buChar char="-"/>
            </a:pPr>
            <a:r>
              <a:rPr lang="es" sz="1667" dirty="0">
                <a:solidFill>
                  <a:srgbClr val="999999"/>
                </a:solidFill>
                <a:latin typeface="DM Sans"/>
                <a:ea typeface="DM Sans"/>
                <a:cs typeface="DM Sans"/>
                <a:sym typeface="DM Sans"/>
              </a:rPr>
              <a:t>purchase_datetime: Deberá guardar la fecha y hora exacta en la cual se formalizó la compra (básicamente es un created_at)</a:t>
            </a:r>
            <a:endParaRPr sz="1667" dirty="0">
              <a:solidFill>
                <a:srgbClr val="999999"/>
              </a:solidFill>
              <a:latin typeface="DM Sans"/>
              <a:ea typeface="DM Sans"/>
              <a:cs typeface="DM Sans"/>
              <a:sym typeface="DM Sans"/>
            </a:endParaRPr>
          </a:p>
          <a:p>
            <a:pPr marL="914377" indent="-410623">
              <a:buClr>
                <a:srgbClr val="999999"/>
              </a:buClr>
              <a:buSzPts val="1250"/>
              <a:buFont typeface="DM Sans"/>
              <a:buChar char="-"/>
            </a:pPr>
            <a:r>
              <a:rPr lang="es" sz="1667" dirty="0">
                <a:solidFill>
                  <a:srgbClr val="999999"/>
                </a:solidFill>
                <a:latin typeface="DM Sans"/>
                <a:ea typeface="DM Sans"/>
                <a:cs typeface="DM Sans"/>
                <a:sym typeface="DM Sans"/>
              </a:rPr>
              <a:t>amount: Number, total de la compra.</a:t>
            </a:r>
            <a:endParaRPr sz="1667" dirty="0">
              <a:solidFill>
                <a:srgbClr val="999999"/>
              </a:solidFill>
              <a:latin typeface="DM Sans"/>
              <a:ea typeface="DM Sans"/>
              <a:cs typeface="DM Sans"/>
              <a:sym typeface="DM Sans"/>
            </a:endParaRPr>
          </a:p>
          <a:p>
            <a:pPr marL="914377" indent="-410623">
              <a:buClr>
                <a:srgbClr val="999999"/>
              </a:buClr>
              <a:buSzPts val="1250"/>
              <a:buFont typeface="DM Sans"/>
              <a:buChar char="-"/>
            </a:pPr>
            <a:r>
              <a:rPr lang="es" sz="1667" dirty="0">
                <a:solidFill>
                  <a:srgbClr val="999999"/>
                </a:solidFill>
                <a:latin typeface="DM Sans"/>
                <a:ea typeface="DM Sans"/>
                <a:cs typeface="DM Sans"/>
                <a:sym typeface="DM Sans"/>
              </a:rPr>
              <a:t>purchaser: String, contendrá el correo del usuario asociado al carrito.</a:t>
            </a:r>
            <a:endParaRPr sz="1667" dirty="0">
              <a:solidFill>
                <a:srgbClr val="999999"/>
              </a:solidFill>
              <a:latin typeface="DM Sans"/>
              <a:ea typeface="DM Sans"/>
              <a:cs typeface="DM Sans"/>
              <a:sym typeface="DM Sans"/>
            </a:endParaRPr>
          </a:p>
          <a:p>
            <a:pPr>
              <a:lnSpc>
                <a:spcPct val="30000"/>
              </a:lnSpc>
              <a:buClr>
                <a:srgbClr val="000000"/>
              </a:buClr>
              <a:buSzPts val="1350"/>
            </a:pPr>
            <a:endParaRPr sz="1667" b="1" dirty="0">
              <a:solidFill>
                <a:srgbClr val="000000"/>
              </a:solidFill>
              <a:latin typeface="DM Sans"/>
              <a:ea typeface="DM Sans"/>
              <a:cs typeface="DM Sans"/>
              <a:sym typeface="DM Sans"/>
            </a:endParaRPr>
          </a:p>
          <a:p>
            <a:endParaRPr dirty="0">
              <a:solidFill>
                <a:srgbClr val="999999"/>
              </a:solidFill>
              <a:latin typeface="DM Sans"/>
              <a:ea typeface="DM Sans"/>
              <a:cs typeface="DM Sans"/>
              <a:sym typeface="DM Sans"/>
            </a:endParaRPr>
          </a:p>
        </p:txBody>
      </p:sp>
      <p:sp>
        <p:nvSpPr>
          <p:cNvPr id="603" name="Google Shape;603;p125"/>
          <p:cNvSpPr txBox="1"/>
          <p:nvPr/>
        </p:nvSpPr>
        <p:spPr>
          <a:xfrm>
            <a:off x="507733" y="2544234"/>
            <a:ext cx="5112800" cy="33762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solidFill>
                  <a:srgbClr val="000000"/>
                </a:solidFill>
                <a:latin typeface="DM Sans"/>
                <a:ea typeface="DM Sans"/>
                <a:cs typeface="DM Sans"/>
                <a:sym typeface="DM Sans"/>
              </a:rPr>
              <a:t>Se debe entregar</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rgbClr val="999999"/>
              </a:buClr>
              <a:buSzPts val="1350"/>
              <a:buFont typeface="DM Sans"/>
              <a:buChar char="✓"/>
            </a:pPr>
            <a:r>
              <a:rPr lang="es" strike="sngStrike" dirty="0">
                <a:solidFill>
                  <a:srgbClr val="999999"/>
                </a:solidFill>
                <a:latin typeface="DM Sans"/>
                <a:ea typeface="DM Sans"/>
                <a:cs typeface="DM Sans"/>
                <a:sym typeface="DM Sans"/>
              </a:rPr>
              <a:t>Realizar un middleware que pueda trabajar en conjunto con la estrategia “current” para hacer un sistema de autorización y delimitar el acceso a dichos endpoints:</a:t>
            </a:r>
            <a:endParaRPr strike="sngStrike" dirty="0">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strike="sngStrike" dirty="0">
                <a:solidFill>
                  <a:srgbClr val="999999"/>
                </a:solidFill>
                <a:latin typeface="DM Sans"/>
                <a:ea typeface="DM Sans"/>
                <a:cs typeface="DM Sans"/>
                <a:sym typeface="DM Sans"/>
              </a:rPr>
              <a:t>Sólo el administrador puede crear, actualizar y eliminar productos.</a:t>
            </a:r>
            <a:endParaRPr strike="sngStrike" dirty="0">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strike="sngStrike" dirty="0">
                <a:solidFill>
                  <a:srgbClr val="999999"/>
                </a:solidFill>
                <a:latin typeface="DM Sans"/>
                <a:ea typeface="DM Sans"/>
                <a:cs typeface="DM Sans"/>
                <a:sym typeface="DM Sans"/>
              </a:rPr>
              <a:t>Sólo el usuario puede enviar mensajes al chat.</a:t>
            </a:r>
            <a:endParaRPr strike="sngStrike" dirty="0">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strike="sngStrike" dirty="0">
                <a:solidFill>
                  <a:srgbClr val="999999"/>
                </a:solidFill>
                <a:latin typeface="DM Sans"/>
                <a:ea typeface="DM Sans"/>
                <a:cs typeface="DM Sans"/>
                <a:sym typeface="DM Sans"/>
              </a:rPr>
              <a:t>Sólo el usuario puede agregar productos a su carrito.</a:t>
            </a:r>
            <a:endParaRPr strike="sngStrike" dirty="0">
              <a:solidFill>
                <a:srgbClr val="999999"/>
              </a:solidFill>
              <a:latin typeface="DM Sans"/>
              <a:ea typeface="DM Sans"/>
              <a:cs typeface="DM Sans"/>
              <a:sym typeface="DM Sans"/>
            </a:endParaRPr>
          </a:p>
        </p:txBody>
      </p:sp>
      <p:sp>
        <p:nvSpPr>
          <p:cNvPr id="604" name="Google Shape;604;p125"/>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grpSp>
        <p:nvGrpSpPr>
          <p:cNvPr id="609" name="Google Shape;609;p126"/>
          <p:cNvGrpSpPr/>
          <p:nvPr/>
        </p:nvGrpSpPr>
        <p:grpSpPr>
          <a:xfrm>
            <a:off x="609812" y="624398"/>
            <a:ext cx="574765" cy="574765"/>
            <a:chOff x="7208351" y="2467173"/>
            <a:chExt cx="738900" cy="738900"/>
          </a:xfrm>
        </p:grpSpPr>
        <p:sp>
          <p:nvSpPr>
            <p:cNvPr id="610" name="Google Shape;610;p126"/>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11" name="Google Shape;611;p126"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12" name="Google Shape;612;p126"/>
          <p:cNvSpPr txBox="1"/>
          <p:nvPr/>
        </p:nvSpPr>
        <p:spPr>
          <a:xfrm>
            <a:off x="668600" y="1442334"/>
            <a:ext cx="115236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Mejorando la arquitectura del servidor</a:t>
            </a:r>
            <a:endParaRPr sz="4667" b="1">
              <a:solidFill>
                <a:schemeClr val="dk1"/>
              </a:solidFill>
              <a:latin typeface="DM Sans"/>
              <a:ea typeface="DM Sans"/>
              <a:cs typeface="DM Sans"/>
              <a:sym typeface="DM Sans"/>
            </a:endParaRPr>
          </a:p>
        </p:txBody>
      </p:sp>
      <p:pic>
        <p:nvPicPr>
          <p:cNvPr id="613" name="Google Shape;613;p126"/>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14" name="Google Shape;614;p126"/>
          <p:cNvSpPr txBox="1"/>
          <p:nvPr/>
        </p:nvSpPr>
        <p:spPr>
          <a:xfrm>
            <a:off x="1240733" y="624367"/>
            <a:ext cx="4796034"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dirty="0">
                <a:solidFill>
                  <a:schemeClr val="dk1"/>
                </a:solidFill>
                <a:latin typeface="DM Sans"/>
                <a:ea typeface="DM Sans"/>
                <a:cs typeface="DM Sans"/>
                <a:sym typeface="DM Sans"/>
              </a:rPr>
              <a:t>ENTREGA DEL PROYECTO FINAL</a:t>
            </a:r>
            <a:endParaRPr sz="1867" dirty="0">
              <a:solidFill>
                <a:srgbClr val="000000"/>
              </a:solidFill>
              <a:latin typeface="DM Sans"/>
              <a:ea typeface="DM Sans"/>
              <a:cs typeface="DM Sans"/>
              <a:sym typeface="DM Sans"/>
            </a:endParaRPr>
          </a:p>
        </p:txBody>
      </p:sp>
      <p:sp>
        <p:nvSpPr>
          <p:cNvPr id="615" name="Google Shape;615;p126"/>
          <p:cNvSpPr txBox="1"/>
          <p:nvPr/>
        </p:nvSpPr>
        <p:spPr>
          <a:xfrm>
            <a:off x="6036767" y="2544234"/>
            <a:ext cx="5112800" cy="391487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latin typeface="DM Sans"/>
                <a:ea typeface="DM Sans"/>
                <a:cs typeface="DM Sans"/>
                <a:sym typeface="DM Sans"/>
              </a:rPr>
              <a:t>Se debe entregar</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914377" indent="-406390">
              <a:buClr>
                <a:srgbClr val="999999"/>
              </a:buClr>
              <a:buSzPts val="1200"/>
              <a:buFont typeface="DM Sans"/>
              <a:buChar char="-"/>
            </a:pPr>
            <a:r>
              <a:rPr lang="es" sz="1600" dirty="0">
                <a:solidFill>
                  <a:srgbClr val="999999"/>
                </a:solidFill>
                <a:latin typeface="DM Sans"/>
                <a:ea typeface="DM Sans"/>
                <a:cs typeface="DM Sans"/>
                <a:sym typeface="DM Sans"/>
              </a:rPr>
              <a:t>Al final, utilizar el servicio de Tickets para poder generar un ticket con los datos de la compra.</a:t>
            </a:r>
            <a:endParaRPr sz="1600" dirty="0">
              <a:solidFill>
                <a:srgbClr val="999999"/>
              </a:solidFill>
              <a:latin typeface="DM Sans"/>
              <a:ea typeface="DM Sans"/>
              <a:cs typeface="DM Sans"/>
              <a:sym typeface="DM Sans"/>
            </a:endParaRPr>
          </a:p>
          <a:p>
            <a:pPr marL="914377" indent="-406390">
              <a:buClr>
                <a:srgbClr val="999999"/>
              </a:buClr>
              <a:buSzPts val="1200"/>
              <a:buFont typeface="DM Sans"/>
              <a:buChar char="-"/>
            </a:pPr>
            <a:r>
              <a:rPr lang="es" sz="1600" dirty="0">
                <a:solidFill>
                  <a:srgbClr val="999999"/>
                </a:solidFill>
                <a:latin typeface="DM Sans"/>
                <a:ea typeface="DM Sans"/>
                <a:cs typeface="DM Sans"/>
                <a:sym typeface="DM Sans"/>
              </a:rPr>
              <a:t>En caso de existir una compra no completada, devolver el arreglo con los ids de los productos que no pudieron procesarse.</a:t>
            </a:r>
            <a:endParaRPr sz="1600" dirty="0">
              <a:solidFill>
                <a:srgbClr val="999999"/>
              </a:solidFill>
              <a:latin typeface="DM Sans"/>
              <a:ea typeface="DM Sans"/>
              <a:cs typeface="DM Sans"/>
              <a:sym typeface="DM Sans"/>
            </a:endParaRPr>
          </a:p>
          <a:p>
            <a:r>
              <a:rPr lang="es" sz="1600" dirty="0">
                <a:solidFill>
                  <a:srgbClr val="999999"/>
                </a:solidFill>
                <a:latin typeface="DM Sans"/>
                <a:ea typeface="DM Sans"/>
                <a:cs typeface="DM Sans"/>
                <a:sym typeface="DM Sans"/>
              </a:rPr>
              <a:t>Una vez finalizada la compra, el carrito asociado al usuario que compró deberá contener sólo los productos que no pudieron comprarse. Es decir, se filtran los que sí se compraron y se quedan aquellos que no tenían disponibilidad.</a:t>
            </a:r>
            <a:endParaRPr sz="1667" dirty="0">
              <a:solidFill>
                <a:srgbClr val="999999"/>
              </a:solidFill>
              <a:latin typeface="DM Sans"/>
              <a:ea typeface="DM Sans"/>
              <a:cs typeface="DM Sans"/>
              <a:sym typeface="DM Sans"/>
            </a:endParaRPr>
          </a:p>
          <a:p>
            <a:pPr>
              <a:lnSpc>
                <a:spcPct val="30000"/>
              </a:lnSpc>
              <a:buClr>
                <a:srgbClr val="000000"/>
              </a:buClr>
              <a:buSzPts val="1350"/>
            </a:pPr>
            <a:endParaRPr sz="1667" b="1" dirty="0">
              <a:solidFill>
                <a:srgbClr val="000000"/>
              </a:solidFill>
              <a:latin typeface="DM Sans"/>
              <a:ea typeface="DM Sans"/>
              <a:cs typeface="DM Sans"/>
              <a:sym typeface="DM Sans"/>
            </a:endParaRPr>
          </a:p>
          <a:p>
            <a:endParaRPr dirty="0">
              <a:solidFill>
                <a:srgbClr val="999999"/>
              </a:solidFill>
              <a:latin typeface="DM Sans"/>
              <a:ea typeface="DM Sans"/>
              <a:cs typeface="DM Sans"/>
              <a:sym typeface="DM Sans"/>
            </a:endParaRPr>
          </a:p>
        </p:txBody>
      </p:sp>
      <p:sp>
        <p:nvSpPr>
          <p:cNvPr id="616" name="Google Shape;616;p126"/>
          <p:cNvSpPr txBox="1"/>
          <p:nvPr/>
        </p:nvSpPr>
        <p:spPr>
          <a:xfrm>
            <a:off x="524733" y="2544234"/>
            <a:ext cx="5112800" cy="408415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solidFill>
                  <a:srgbClr val="000000"/>
                </a:solidFill>
                <a:latin typeface="DM Sans"/>
                <a:ea typeface="DM Sans"/>
                <a:cs typeface="DM Sans"/>
                <a:sym typeface="DM Sans"/>
              </a:rPr>
              <a:t>Se debe entregar</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rgbClr val="999999"/>
              </a:buClr>
              <a:buSzPts val="1350"/>
              <a:buFont typeface="DM Sans"/>
              <a:buChar char="✓"/>
            </a:pPr>
            <a:r>
              <a:rPr lang="es" sz="1600" dirty="0">
                <a:solidFill>
                  <a:srgbClr val="999999"/>
                </a:solidFill>
                <a:latin typeface="DM Sans"/>
                <a:ea typeface="DM Sans"/>
                <a:cs typeface="DM Sans"/>
                <a:sym typeface="DM Sans"/>
              </a:rPr>
              <a:t>Implementar, en el router de carts, la ruta /:cid/purchase, la cual permitirá finalizar el proceso de compra de dicho carrito.</a:t>
            </a:r>
            <a:endParaRPr sz="1600" dirty="0">
              <a:solidFill>
                <a:srgbClr val="999999"/>
              </a:solidFill>
              <a:latin typeface="DM Sans"/>
              <a:ea typeface="DM Sans"/>
              <a:cs typeface="DM Sans"/>
              <a:sym typeface="DM Sans"/>
            </a:endParaRPr>
          </a:p>
          <a:p>
            <a:pPr marL="914377" indent="-406390">
              <a:buClr>
                <a:srgbClr val="999999"/>
              </a:buClr>
              <a:buSzPts val="1200"/>
              <a:buFont typeface="DM Sans"/>
              <a:buChar char="-"/>
            </a:pPr>
            <a:r>
              <a:rPr lang="es" sz="1600" dirty="0">
                <a:solidFill>
                  <a:srgbClr val="999999"/>
                </a:solidFill>
                <a:latin typeface="DM Sans"/>
                <a:ea typeface="DM Sans"/>
                <a:cs typeface="DM Sans"/>
                <a:sym typeface="DM Sans"/>
              </a:rPr>
              <a:t>La compra debe corroborar el stock del producto al momento de finalizarse</a:t>
            </a:r>
            <a:endParaRPr sz="1600" dirty="0">
              <a:solidFill>
                <a:srgbClr val="999999"/>
              </a:solidFill>
              <a:latin typeface="DM Sans"/>
              <a:ea typeface="DM Sans"/>
              <a:cs typeface="DM Sans"/>
              <a:sym typeface="DM Sans"/>
            </a:endParaRPr>
          </a:p>
          <a:p>
            <a:pPr marL="1219170" indent="-406390">
              <a:buClr>
                <a:srgbClr val="999999"/>
              </a:buClr>
              <a:buSzPts val="1200"/>
              <a:buFont typeface="DM Sans"/>
              <a:buChar char="⮚"/>
            </a:pPr>
            <a:r>
              <a:rPr lang="es" sz="1600" dirty="0">
                <a:solidFill>
                  <a:srgbClr val="999999"/>
                </a:solidFill>
                <a:latin typeface="DM Sans"/>
                <a:ea typeface="DM Sans"/>
                <a:cs typeface="DM Sans"/>
                <a:sym typeface="DM Sans"/>
              </a:rPr>
              <a:t>Si el producto tiene suficiente stock para la cantidad indicada en el producto del carrito, entonces restarlo del stock del producto y continuar.</a:t>
            </a:r>
            <a:endParaRPr sz="1600" dirty="0">
              <a:solidFill>
                <a:srgbClr val="999999"/>
              </a:solidFill>
              <a:latin typeface="DM Sans"/>
              <a:ea typeface="DM Sans"/>
              <a:cs typeface="DM Sans"/>
              <a:sym typeface="DM Sans"/>
            </a:endParaRPr>
          </a:p>
          <a:p>
            <a:pPr marL="1219170" indent="-406390">
              <a:buClr>
                <a:srgbClr val="999999"/>
              </a:buClr>
              <a:buSzPts val="1200"/>
              <a:buFont typeface="DM Sans"/>
              <a:buChar char="⮚"/>
            </a:pPr>
            <a:r>
              <a:rPr lang="es" sz="1600" dirty="0">
                <a:solidFill>
                  <a:srgbClr val="999999"/>
                </a:solidFill>
                <a:latin typeface="DM Sans"/>
                <a:ea typeface="DM Sans"/>
                <a:cs typeface="DM Sans"/>
                <a:sym typeface="DM Sans"/>
              </a:rPr>
              <a:t>Si el producto no tiene suficiente stock para la cantidad indicada en el producto del carrito, entonces no agregar el producto al proceso de compra. </a:t>
            </a:r>
            <a:endParaRPr sz="1600" dirty="0">
              <a:solidFill>
                <a:srgbClr val="999999"/>
              </a:solidFill>
              <a:latin typeface="DM Sans"/>
              <a:ea typeface="DM Sans"/>
              <a:cs typeface="DM Sans"/>
              <a:sym typeface="DM Sans"/>
            </a:endParaRPr>
          </a:p>
          <a:p>
            <a:pPr marL="1219170"/>
            <a:endParaRPr dirty="0">
              <a:solidFill>
                <a:srgbClr val="999999"/>
              </a:solidFill>
              <a:latin typeface="DM Sans"/>
              <a:ea typeface="DM Sans"/>
              <a:cs typeface="DM Sans"/>
              <a:sym typeface="DM Sans"/>
            </a:endParaRPr>
          </a:p>
        </p:txBody>
      </p:sp>
      <p:sp>
        <p:nvSpPr>
          <p:cNvPr id="617" name="Google Shape;617;p126"/>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grpSp>
        <p:nvGrpSpPr>
          <p:cNvPr id="622" name="Google Shape;622;p127"/>
          <p:cNvGrpSpPr/>
          <p:nvPr/>
        </p:nvGrpSpPr>
        <p:grpSpPr>
          <a:xfrm>
            <a:off x="609812" y="624398"/>
            <a:ext cx="574765" cy="574765"/>
            <a:chOff x="7208351" y="2467173"/>
            <a:chExt cx="738900" cy="738900"/>
          </a:xfrm>
        </p:grpSpPr>
        <p:sp>
          <p:nvSpPr>
            <p:cNvPr id="623" name="Google Shape;623;p127"/>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24" name="Google Shape;624;p127"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25" name="Google Shape;625;p127"/>
          <p:cNvSpPr txBox="1"/>
          <p:nvPr/>
        </p:nvSpPr>
        <p:spPr>
          <a:xfrm>
            <a:off x="668600" y="1442334"/>
            <a:ext cx="115236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Mejorando la arquitectura del servidor</a:t>
            </a:r>
            <a:endParaRPr sz="4667" b="1">
              <a:solidFill>
                <a:schemeClr val="dk1"/>
              </a:solidFill>
              <a:latin typeface="DM Sans"/>
              <a:ea typeface="DM Sans"/>
              <a:cs typeface="DM Sans"/>
              <a:sym typeface="DM Sans"/>
            </a:endParaRPr>
          </a:p>
        </p:txBody>
      </p:sp>
      <p:pic>
        <p:nvPicPr>
          <p:cNvPr id="626" name="Google Shape;626;p127"/>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27" name="Google Shape;627;p127"/>
          <p:cNvSpPr txBox="1"/>
          <p:nvPr/>
        </p:nvSpPr>
        <p:spPr>
          <a:xfrm>
            <a:off x="1240733" y="624367"/>
            <a:ext cx="467054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dirty="0">
                <a:solidFill>
                  <a:schemeClr val="dk1"/>
                </a:solidFill>
                <a:latin typeface="DM Sans"/>
                <a:ea typeface="DM Sans"/>
                <a:cs typeface="DM Sans"/>
                <a:sym typeface="DM Sans"/>
              </a:rPr>
              <a:t>ENTREGA DEL PROYECTO FINAL</a:t>
            </a:r>
            <a:endParaRPr sz="1867" dirty="0">
              <a:solidFill>
                <a:srgbClr val="000000"/>
              </a:solidFill>
              <a:latin typeface="DM Sans"/>
              <a:ea typeface="DM Sans"/>
              <a:cs typeface="DM Sans"/>
              <a:sym typeface="DM Sans"/>
            </a:endParaRPr>
          </a:p>
        </p:txBody>
      </p:sp>
      <p:sp>
        <p:nvSpPr>
          <p:cNvPr id="628" name="Google Shape;628;p127"/>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29" name="Google Shape;629;p127"/>
          <p:cNvSpPr txBox="1"/>
          <p:nvPr/>
        </p:nvSpPr>
        <p:spPr>
          <a:xfrm>
            <a:off x="609800" y="2493201"/>
            <a:ext cx="5112800" cy="304643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Formato</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Link al repositorio de Github con el proyecto (sin node_modules)</a:t>
            </a:r>
            <a:endParaRPr>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a:solidFill>
                  <a:srgbClr val="999999"/>
                </a:solidFill>
                <a:latin typeface="DM Sans"/>
                <a:ea typeface="DM Sans"/>
                <a:cs typeface="DM Sans"/>
                <a:sym typeface="DM Sans"/>
              </a:rPr>
              <a:t>Además, archivo .env para poder correr el proyecto.</a:t>
            </a:r>
            <a:endParaRPr>
              <a:solidFill>
                <a:srgbClr val="999999"/>
              </a:solidFill>
              <a:latin typeface="DM Sans"/>
              <a:ea typeface="DM Sans"/>
              <a:cs typeface="DM Sans"/>
              <a:sym typeface="DM Sans"/>
            </a:endParaRPr>
          </a:p>
          <a:p>
            <a:pPr>
              <a:spcBef>
                <a:spcPts val="1067"/>
              </a:spcBef>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Sugerencias</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Te recomendamos ver el vídeo explicativo disponible en la carpeta de clase</a:t>
            </a:r>
            <a:endParaRPr>
              <a:solidFill>
                <a:srgbClr val="999999"/>
              </a:solidFill>
              <a:latin typeface="DM Sans"/>
              <a:ea typeface="DM Sans"/>
              <a:cs typeface="DM Sans"/>
              <a:sym typeface="DM Sans"/>
            </a:endParaRPr>
          </a:p>
        </p:txBody>
      </p:sp>
    </p:spTree>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98"/>
          <p:cNvPicPr preferRelativeResize="0"/>
          <p:nvPr/>
        </p:nvPicPr>
        <p:blipFill rotWithShape="1">
          <a:blip r:embed="rId3">
            <a:alphaModFix/>
          </a:blip>
          <a:srcRect/>
          <a:stretch/>
        </p:blipFill>
        <p:spPr>
          <a:xfrm>
            <a:off x="3252300" y="1732217"/>
            <a:ext cx="2723400" cy="4163433"/>
          </a:xfrm>
          <a:prstGeom prst="rect">
            <a:avLst/>
          </a:prstGeom>
          <a:noFill/>
          <a:ln>
            <a:noFill/>
          </a:ln>
        </p:spPr>
      </p:pic>
      <p:pic>
        <p:nvPicPr>
          <p:cNvPr id="318" name="Google Shape;318;p98"/>
          <p:cNvPicPr preferRelativeResize="0"/>
          <p:nvPr/>
        </p:nvPicPr>
        <p:blipFill rotWithShape="1">
          <a:blip r:embed="rId4">
            <a:alphaModFix/>
          </a:blip>
          <a:srcRect/>
          <a:stretch/>
        </p:blipFill>
        <p:spPr>
          <a:xfrm>
            <a:off x="3289384" y="1820867"/>
            <a:ext cx="2611600" cy="3986127"/>
          </a:xfrm>
          <a:prstGeom prst="rect">
            <a:avLst/>
          </a:prstGeom>
          <a:noFill/>
          <a:ln>
            <a:noFill/>
          </a:ln>
        </p:spPr>
      </p:pic>
      <p:sp>
        <p:nvSpPr>
          <p:cNvPr id="319" name="Google Shape;319;p98"/>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20" name="Google Shape;320;p98"/>
          <p:cNvSpPr txBox="1"/>
          <p:nvPr/>
        </p:nvSpPr>
        <p:spPr>
          <a:xfrm>
            <a:off x="3269717" y="18208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31</a:t>
            </a:r>
            <a:endParaRPr sz="2133" b="1">
              <a:solidFill>
                <a:srgbClr val="FFFFFF"/>
              </a:solidFill>
              <a:latin typeface="DM Sans"/>
              <a:ea typeface="DM Sans"/>
              <a:cs typeface="DM Sans"/>
              <a:sym typeface="DM Sans"/>
            </a:endParaRPr>
          </a:p>
        </p:txBody>
      </p:sp>
      <p:cxnSp>
        <p:nvCxnSpPr>
          <p:cNvPr id="321" name="Google Shape;321;p98"/>
          <p:cNvCxnSpPr/>
          <p:nvPr/>
        </p:nvCxnSpPr>
        <p:spPr>
          <a:xfrm>
            <a:off x="3389584"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22" name="Google Shape;322;p98"/>
          <p:cNvSpPr txBox="1"/>
          <p:nvPr/>
        </p:nvSpPr>
        <p:spPr>
          <a:xfrm>
            <a:off x="3269700" y="25164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Mocks</a:t>
            </a:r>
            <a:endParaRPr sz="2000" b="1">
              <a:solidFill>
                <a:srgbClr val="EAFF6A"/>
              </a:solidFill>
              <a:latin typeface="DM Sans"/>
              <a:ea typeface="DM Sans"/>
              <a:cs typeface="DM Sans"/>
              <a:sym typeface="DM Sans"/>
            </a:endParaRPr>
          </a:p>
        </p:txBody>
      </p:sp>
      <p:cxnSp>
        <p:nvCxnSpPr>
          <p:cNvPr id="323" name="Google Shape;323;p98"/>
          <p:cNvCxnSpPr/>
          <p:nvPr/>
        </p:nvCxnSpPr>
        <p:spPr>
          <a:xfrm>
            <a:off x="3369917"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324" name="Google Shape;324;p98"/>
          <p:cNvSpPr txBox="1"/>
          <p:nvPr/>
        </p:nvSpPr>
        <p:spPr>
          <a:xfrm>
            <a:off x="3440601" y="3642800"/>
            <a:ext cx="23100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TDD</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Desarrollo de prácticas preventivas a partir de mocks</a:t>
            </a:r>
            <a:endParaRPr sz="1600">
              <a:solidFill>
                <a:schemeClr val="lt1"/>
              </a:solidFill>
              <a:latin typeface="DM Sans"/>
              <a:ea typeface="DM Sans"/>
              <a:cs typeface="DM Sans"/>
              <a:sym typeface="DM Sans"/>
            </a:endParaRPr>
          </a:p>
        </p:txBody>
      </p:sp>
      <p:pic>
        <p:nvPicPr>
          <p:cNvPr id="325" name="Google Shape;325;p98"/>
          <p:cNvPicPr preferRelativeResize="0"/>
          <p:nvPr/>
        </p:nvPicPr>
        <p:blipFill rotWithShape="1">
          <a:blip r:embed="rId4">
            <a:alphaModFix/>
          </a:blip>
          <a:srcRect/>
          <a:stretch/>
        </p:blipFill>
        <p:spPr>
          <a:xfrm>
            <a:off x="6280567" y="1820867"/>
            <a:ext cx="2611600" cy="3986127"/>
          </a:xfrm>
          <a:prstGeom prst="rect">
            <a:avLst/>
          </a:prstGeom>
          <a:noFill/>
          <a:ln>
            <a:noFill/>
          </a:ln>
        </p:spPr>
      </p:pic>
      <p:sp>
        <p:nvSpPr>
          <p:cNvPr id="326" name="Google Shape;326;p98"/>
          <p:cNvSpPr txBox="1"/>
          <p:nvPr/>
        </p:nvSpPr>
        <p:spPr>
          <a:xfrm>
            <a:off x="6200351"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32</a:t>
            </a:r>
            <a:endParaRPr sz="2133">
              <a:solidFill>
                <a:schemeClr val="lt1"/>
              </a:solidFill>
              <a:latin typeface="DM Sans"/>
              <a:ea typeface="DM Sans"/>
              <a:cs typeface="DM Sans"/>
              <a:sym typeface="DM Sans"/>
            </a:endParaRPr>
          </a:p>
        </p:txBody>
      </p:sp>
      <p:cxnSp>
        <p:nvCxnSpPr>
          <p:cNvPr id="327" name="Google Shape;327;p98"/>
          <p:cNvCxnSpPr/>
          <p:nvPr/>
        </p:nvCxnSpPr>
        <p:spPr>
          <a:xfrm>
            <a:off x="6379917"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8" name="Google Shape;328;p98"/>
          <p:cNvSpPr txBox="1"/>
          <p:nvPr/>
        </p:nvSpPr>
        <p:spPr>
          <a:xfrm>
            <a:off x="6317317" y="2443400"/>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Optimización</a:t>
            </a:r>
            <a:endParaRPr sz="2000" b="1">
              <a:solidFill>
                <a:srgbClr val="999999"/>
              </a:solidFill>
              <a:latin typeface="DM Sans"/>
              <a:ea typeface="DM Sans"/>
              <a:cs typeface="DM Sans"/>
              <a:sym typeface="DM Sans"/>
            </a:endParaRPr>
          </a:p>
        </p:txBody>
      </p:sp>
      <p:cxnSp>
        <p:nvCxnSpPr>
          <p:cNvPr id="329" name="Google Shape;329;p98"/>
          <p:cNvCxnSpPr/>
          <p:nvPr/>
        </p:nvCxnSpPr>
        <p:spPr>
          <a:xfrm>
            <a:off x="6400751"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30" name="Google Shape;330;p98"/>
          <p:cNvSpPr txBox="1"/>
          <p:nvPr/>
        </p:nvSpPr>
        <p:spPr>
          <a:xfrm>
            <a:off x="6390200"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31" name="Google Shape;331;p98"/>
          <p:cNvSpPr txBox="1"/>
          <p:nvPr/>
        </p:nvSpPr>
        <p:spPr>
          <a:xfrm>
            <a:off x="6216100" y="3642800"/>
            <a:ext cx="2723600" cy="2215951"/>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rgbClr val="B7B7B7"/>
                </a:solidFill>
                <a:uFill>
                  <a:noFill/>
                </a:u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Rendimiento en producción</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Comprensión con Brotli</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Middleware para manejo de errores</a:t>
            </a:r>
            <a:endParaRPr sz="1600">
              <a:solidFill>
                <a:srgbClr val="B7B7B7"/>
              </a:solidFill>
              <a:latin typeface="DM Sans"/>
              <a:ea typeface="DM Sans"/>
              <a:cs typeface="DM Sans"/>
              <a:sym typeface="DM Sans"/>
            </a:endParaRPr>
          </a:p>
        </p:txBody>
      </p:sp>
    </p:spTree>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99"/>
          <p:cNvSpPr txBox="1"/>
          <p:nvPr/>
        </p:nvSpPr>
        <p:spPr>
          <a:xfrm>
            <a:off x="668600" y="7604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37" name="Google Shape;337;p99"/>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38" name="Google Shape;338;p99"/>
          <p:cNvSpPr txBox="1"/>
          <p:nvPr/>
        </p:nvSpPr>
        <p:spPr>
          <a:xfrm>
            <a:off x="3368100" y="2158168"/>
            <a:ext cx="5932400" cy="615513"/>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Entender y aplicar </a:t>
            </a:r>
            <a:r>
              <a:rPr lang="es" sz="2400">
                <a:solidFill>
                  <a:schemeClr val="lt1"/>
                </a:solidFill>
                <a:latin typeface="DM Sans"/>
                <a:ea typeface="DM Sans"/>
                <a:cs typeface="DM Sans"/>
                <a:sym typeface="DM Sans"/>
              </a:rPr>
              <a:t>el concepto de TDD</a:t>
            </a:r>
            <a:endParaRPr sz="2400">
              <a:solidFill>
                <a:schemeClr val="lt1"/>
              </a:solidFill>
              <a:latin typeface="DM Sans"/>
              <a:ea typeface="DM Sans"/>
              <a:cs typeface="DM Sans"/>
              <a:sym typeface="DM Sans"/>
            </a:endParaRPr>
          </a:p>
        </p:txBody>
      </p:sp>
      <p:pic>
        <p:nvPicPr>
          <p:cNvPr id="339" name="Google Shape;339;p99"/>
          <p:cNvPicPr preferRelativeResize="0"/>
          <p:nvPr/>
        </p:nvPicPr>
        <p:blipFill>
          <a:blip r:embed="rId3">
            <a:alphaModFix/>
          </a:blip>
          <a:stretch>
            <a:fillRect/>
          </a:stretch>
        </p:blipFill>
        <p:spPr>
          <a:xfrm>
            <a:off x="2894218" y="3335234"/>
            <a:ext cx="262633" cy="262633"/>
          </a:xfrm>
          <a:prstGeom prst="rect">
            <a:avLst/>
          </a:prstGeom>
          <a:noFill/>
          <a:ln>
            <a:noFill/>
          </a:ln>
        </p:spPr>
      </p:pic>
      <p:cxnSp>
        <p:nvCxnSpPr>
          <p:cNvPr id="340" name="Google Shape;340;p99"/>
          <p:cNvCxnSpPr>
            <a:stCxn id="337" idx="2"/>
            <a:endCxn id="339" idx="0"/>
          </p:cNvCxnSpPr>
          <p:nvPr/>
        </p:nvCxnSpPr>
        <p:spPr>
          <a:xfrm rot="5400000">
            <a:off x="2637500" y="2944283"/>
            <a:ext cx="778800" cy="2800"/>
          </a:xfrm>
          <a:prstGeom prst="bentConnector3">
            <a:avLst>
              <a:gd name="adj1" fmla="val 50010"/>
            </a:avLst>
          </a:prstGeom>
          <a:noFill/>
          <a:ln w="9525" cap="flat" cmpd="sng">
            <a:solidFill>
              <a:srgbClr val="EAFF6A"/>
            </a:solidFill>
            <a:prstDash val="solid"/>
            <a:round/>
            <a:headEnd type="none" w="med" len="med"/>
            <a:tailEnd type="none" w="med" len="med"/>
          </a:ln>
        </p:spPr>
      </p:cxnSp>
      <p:sp>
        <p:nvSpPr>
          <p:cNvPr id="341" name="Google Shape;341;p99"/>
          <p:cNvSpPr txBox="1"/>
          <p:nvPr/>
        </p:nvSpPr>
        <p:spPr>
          <a:xfrm>
            <a:off x="3365367" y="4136801"/>
            <a:ext cx="47848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Realizar </a:t>
            </a:r>
            <a:r>
              <a:rPr lang="es" sz="2400">
                <a:solidFill>
                  <a:schemeClr val="lt1"/>
                </a:solidFill>
                <a:latin typeface="DM Sans"/>
                <a:ea typeface="DM Sans"/>
                <a:cs typeface="DM Sans"/>
                <a:sym typeface="DM Sans"/>
              </a:rPr>
              <a:t>un desarrollo práctico de Mocking.</a:t>
            </a:r>
            <a:endParaRPr sz="2400">
              <a:solidFill>
                <a:schemeClr val="lt1"/>
              </a:solidFill>
              <a:latin typeface="DM Sans"/>
              <a:ea typeface="DM Sans"/>
              <a:cs typeface="DM Sans"/>
              <a:sym typeface="DM Sans"/>
            </a:endParaRPr>
          </a:p>
        </p:txBody>
      </p:sp>
      <p:pic>
        <p:nvPicPr>
          <p:cNvPr id="342" name="Google Shape;342;p99"/>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343" name="Google Shape;343;p99"/>
          <p:cNvSpPr txBox="1"/>
          <p:nvPr/>
        </p:nvSpPr>
        <p:spPr>
          <a:xfrm>
            <a:off x="3313617" y="3176552"/>
            <a:ext cx="5932400" cy="615513"/>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Comprender</a:t>
            </a:r>
            <a:r>
              <a:rPr lang="es" sz="2400">
                <a:solidFill>
                  <a:schemeClr val="lt1"/>
                </a:solidFill>
                <a:latin typeface="DM Sans"/>
                <a:ea typeface="DM Sans"/>
                <a:cs typeface="DM Sans"/>
                <a:sym typeface="DM Sans"/>
              </a:rPr>
              <a:t> el concepto de Mocks</a:t>
            </a:r>
            <a:endParaRPr sz="2400">
              <a:solidFill>
                <a:schemeClr val="lt1"/>
              </a:solidFill>
              <a:latin typeface="DM Sans"/>
              <a:ea typeface="DM Sans"/>
              <a:cs typeface="DM Sans"/>
              <a:sym typeface="DM Sans"/>
            </a:endParaRPr>
          </a:p>
        </p:txBody>
      </p:sp>
      <p:cxnSp>
        <p:nvCxnSpPr>
          <p:cNvPr id="344" name="Google Shape;344;p99"/>
          <p:cNvCxnSpPr>
            <a:stCxn id="339" idx="2"/>
            <a:endCxn id="342" idx="0"/>
          </p:cNvCxnSpPr>
          <p:nvPr/>
        </p:nvCxnSpPr>
        <p:spPr>
          <a:xfrm rot="-5400000" flipH="1">
            <a:off x="2659733" y="3963667"/>
            <a:ext cx="732400" cy="800"/>
          </a:xfrm>
          <a:prstGeom prst="bentConnector3">
            <a:avLst>
              <a:gd name="adj1" fmla="val 50013"/>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00"/>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50" name="Google Shape;350;p100"/>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51" name="Google Shape;351;p100"/>
          <p:cNvSpPr/>
          <p:nvPr/>
        </p:nvSpPr>
        <p:spPr>
          <a:xfrm>
            <a:off x="916500" y="2236812"/>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TDD</a:t>
            </a:r>
            <a:endParaRPr sz="1600">
              <a:solidFill>
                <a:srgbClr val="FFFFFF"/>
              </a:solidFill>
              <a:latin typeface="DM Sans"/>
              <a:ea typeface="DM Sans"/>
              <a:cs typeface="DM Sans"/>
              <a:sym typeface="DM Sans"/>
            </a:endParaRPr>
          </a:p>
        </p:txBody>
      </p:sp>
      <p:sp>
        <p:nvSpPr>
          <p:cNvPr id="352" name="Google Shape;352;p100"/>
          <p:cNvSpPr/>
          <p:nvPr/>
        </p:nvSpPr>
        <p:spPr>
          <a:xfrm>
            <a:off x="784708" y="4456800"/>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Desarrollo prevenivo a partir de Mocks</a:t>
            </a:r>
            <a:endParaRPr sz="1600">
              <a:solidFill>
                <a:schemeClr val="lt1"/>
              </a:solidFill>
              <a:latin typeface="DM Sans"/>
              <a:ea typeface="DM Sans"/>
              <a:cs typeface="DM Sans"/>
              <a:sym typeface="DM Sans"/>
            </a:endParaRPr>
          </a:p>
        </p:txBody>
      </p:sp>
      <p:cxnSp>
        <p:nvCxnSpPr>
          <p:cNvPr id="353" name="Google Shape;353;p100"/>
          <p:cNvCxnSpPr>
            <a:stCxn id="351" idx="2"/>
            <a:endCxn id="352" idx="0"/>
          </p:cNvCxnSpPr>
          <p:nvPr/>
        </p:nvCxnSpPr>
        <p:spPr>
          <a:xfrm rot="-5400000" flipH="1">
            <a:off x="1126500" y="3733212"/>
            <a:ext cx="1446400" cy="8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54" name="Google Shape;354;p100"/>
          <p:cNvCxnSpPr>
            <a:stCxn id="351" idx="3"/>
            <a:endCxn id="355" idx="1"/>
          </p:cNvCxnSpPr>
          <p:nvPr/>
        </p:nvCxnSpPr>
        <p:spPr>
          <a:xfrm rot="10800000" flipH="1">
            <a:off x="2782100" y="2014412"/>
            <a:ext cx="1980000" cy="609200"/>
          </a:xfrm>
          <a:prstGeom prst="bentConnector3">
            <a:avLst>
              <a:gd name="adj1" fmla="val 49996"/>
            </a:avLst>
          </a:prstGeom>
          <a:noFill/>
          <a:ln w="9525" cap="flat" cmpd="sng">
            <a:solidFill>
              <a:srgbClr val="CCCCCC"/>
            </a:solidFill>
            <a:prstDash val="solid"/>
            <a:round/>
            <a:headEnd type="none" w="sm" len="sm"/>
            <a:tailEnd type="oval" w="med" len="med"/>
          </a:ln>
        </p:spPr>
      </p:cxnSp>
      <p:pic>
        <p:nvPicPr>
          <p:cNvPr id="356" name="Google Shape;356;p100"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55" name="Google Shape;355;p100"/>
          <p:cNvSpPr/>
          <p:nvPr/>
        </p:nvSpPr>
        <p:spPr>
          <a:xfrm>
            <a:off x="4761941" y="16275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Escribir pruebas fallidas</a:t>
            </a:r>
            <a:endParaRPr sz="1600">
              <a:solidFill>
                <a:srgbClr val="222222"/>
              </a:solidFill>
              <a:latin typeface="DM Sans"/>
              <a:ea typeface="DM Sans"/>
              <a:cs typeface="DM Sans"/>
              <a:sym typeface="DM Sans"/>
            </a:endParaRPr>
          </a:p>
        </p:txBody>
      </p:sp>
      <p:cxnSp>
        <p:nvCxnSpPr>
          <p:cNvPr id="357" name="Google Shape;357;p100"/>
          <p:cNvCxnSpPr>
            <a:stCxn id="351" idx="3"/>
            <a:endCxn id="358" idx="1"/>
          </p:cNvCxnSpPr>
          <p:nvPr/>
        </p:nvCxnSpPr>
        <p:spPr>
          <a:xfrm>
            <a:off x="2782100" y="2623612"/>
            <a:ext cx="1980000" cy="379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58" name="Google Shape;358;p100"/>
          <p:cNvSpPr/>
          <p:nvPr/>
        </p:nvSpPr>
        <p:spPr>
          <a:xfrm>
            <a:off x="4762108" y="26165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Hacer que las pruebas pasen</a:t>
            </a:r>
            <a:endParaRPr sz="1600">
              <a:solidFill>
                <a:srgbClr val="222222"/>
              </a:solidFill>
              <a:latin typeface="DM Sans"/>
              <a:ea typeface="DM Sans"/>
              <a:cs typeface="DM Sans"/>
              <a:sym typeface="DM Sans"/>
            </a:endParaRPr>
          </a:p>
        </p:txBody>
      </p:sp>
      <p:cxnSp>
        <p:nvCxnSpPr>
          <p:cNvPr id="359" name="Google Shape;359;p100"/>
          <p:cNvCxnSpPr>
            <a:stCxn id="351" idx="3"/>
            <a:endCxn id="360" idx="1"/>
          </p:cNvCxnSpPr>
          <p:nvPr/>
        </p:nvCxnSpPr>
        <p:spPr>
          <a:xfrm>
            <a:off x="2782100" y="2623612"/>
            <a:ext cx="2112000" cy="1300000"/>
          </a:xfrm>
          <a:prstGeom prst="bentConnector3">
            <a:avLst>
              <a:gd name="adj1" fmla="val 49995"/>
            </a:avLst>
          </a:prstGeom>
          <a:noFill/>
          <a:ln w="9525" cap="flat" cmpd="sng">
            <a:solidFill>
              <a:srgbClr val="CCCCCC"/>
            </a:solidFill>
            <a:prstDash val="solid"/>
            <a:round/>
            <a:headEnd type="none" w="sm" len="sm"/>
            <a:tailEnd type="oval" w="med" len="med"/>
          </a:ln>
        </p:spPr>
      </p:cxnSp>
      <p:sp>
        <p:nvSpPr>
          <p:cNvPr id="360" name="Google Shape;360;p100"/>
          <p:cNvSpPr/>
          <p:nvPr/>
        </p:nvSpPr>
        <p:spPr>
          <a:xfrm>
            <a:off x="4893900" y="3536667"/>
            <a:ext cx="19800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Refactorizar</a:t>
            </a:r>
            <a:endParaRPr sz="1600">
              <a:solidFill>
                <a:srgbClr val="222222"/>
              </a:solidFill>
              <a:latin typeface="DM Sans"/>
              <a:ea typeface="DM Sans"/>
              <a:cs typeface="DM Sans"/>
              <a:sym typeface="DM Sans"/>
            </a:endParaRPr>
          </a:p>
        </p:txBody>
      </p:sp>
      <p:cxnSp>
        <p:nvCxnSpPr>
          <p:cNvPr id="361" name="Google Shape;361;p100"/>
          <p:cNvCxnSpPr>
            <a:stCxn id="352" idx="3"/>
            <a:endCxn id="362" idx="1"/>
          </p:cNvCxnSpPr>
          <p:nvPr/>
        </p:nvCxnSpPr>
        <p:spPr>
          <a:xfrm>
            <a:off x="2913908" y="4843600"/>
            <a:ext cx="1848000" cy="800"/>
          </a:xfrm>
          <a:prstGeom prst="bentConnector3">
            <a:avLst>
              <a:gd name="adj1" fmla="val 50005"/>
            </a:avLst>
          </a:prstGeom>
          <a:noFill/>
          <a:ln w="9525" cap="flat" cmpd="sng">
            <a:solidFill>
              <a:srgbClr val="CCCCCC"/>
            </a:solidFill>
            <a:prstDash val="solid"/>
            <a:round/>
            <a:headEnd type="none" w="sm" len="sm"/>
            <a:tailEnd type="oval" w="med" len="med"/>
          </a:ln>
        </p:spPr>
      </p:cxnSp>
      <p:sp>
        <p:nvSpPr>
          <p:cNvPr id="362" name="Google Shape;362;p100"/>
          <p:cNvSpPr/>
          <p:nvPr/>
        </p:nvSpPr>
        <p:spPr>
          <a:xfrm>
            <a:off x="4762108" y="44567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Faker js</a:t>
            </a:r>
            <a:endParaRPr sz="1600">
              <a:solidFill>
                <a:srgbClr val="222222"/>
              </a:solidFill>
              <a:latin typeface="DM Sans"/>
              <a:ea typeface="DM Sans"/>
              <a:cs typeface="DM Sans"/>
              <a:sym typeface="DM Sans"/>
            </a:endParaRPr>
          </a:p>
        </p:txBody>
      </p:sp>
    </p:spTree>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01"/>
          <p:cNvSpPr txBox="1"/>
          <p:nvPr/>
        </p:nvSpPr>
        <p:spPr>
          <a:xfrm>
            <a:off x="1083004" y="25670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TDD</a:t>
            </a:r>
            <a:endParaRPr sz="5333" b="1">
              <a:solidFill>
                <a:schemeClr val="accent6"/>
              </a:solidFill>
              <a:latin typeface="DM Sans"/>
              <a:ea typeface="DM Sans"/>
              <a:cs typeface="DM Sans"/>
              <a:sym typeface="DM Sans"/>
            </a:endParaRPr>
          </a:p>
        </p:txBody>
      </p:sp>
    </p:spTree>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02"/>
          <p:cNvSpPr txBox="1"/>
          <p:nvPr/>
        </p:nvSpPr>
        <p:spPr>
          <a:xfrm>
            <a:off x="668600" y="1063134"/>
            <a:ext cx="10854800" cy="8925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4667" b="1">
                <a:solidFill>
                  <a:schemeClr val="dk1"/>
                </a:solidFill>
                <a:latin typeface="DM Sans"/>
                <a:ea typeface="DM Sans"/>
                <a:cs typeface="DM Sans"/>
                <a:sym typeface="DM Sans"/>
              </a:rPr>
              <a:t>Sobre el desarrollo y los errores</a:t>
            </a:r>
            <a:endParaRPr sz="5333" b="1">
              <a:solidFill>
                <a:schemeClr val="dk1"/>
              </a:solidFill>
              <a:latin typeface="DM Sans"/>
              <a:ea typeface="DM Sans"/>
              <a:cs typeface="DM Sans"/>
              <a:sym typeface="DM Sans"/>
            </a:endParaRPr>
          </a:p>
        </p:txBody>
      </p:sp>
      <p:sp>
        <p:nvSpPr>
          <p:cNvPr id="373" name="Google Shape;373;p102"/>
          <p:cNvSpPr txBox="1"/>
          <p:nvPr/>
        </p:nvSpPr>
        <p:spPr>
          <a:xfrm>
            <a:off x="631133" y="2544234"/>
            <a:ext cx="5112800" cy="2646261"/>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a:solidFill>
                  <a:schemeClr val="dk1"/>
                </a:solidFill>
                <a:latin typeface="DM Sans"/>
                <a:ea typeface="DM Sans"/>
                <a:cs typeface="DM Sans"/>
                <a:sym typeface="DM Sans"/>
              </a:rPr>
              <a:t>¿Cuántos errores has cometido en tu código desde que comenzaste a desarrollar? ¿Qué tan graves suelen ser esos errores?</a:t>
            </a:r>
            <a:endParaRPr sz="1733">
              <a:solidFill>
                <a:schemeClr val="dk1"/>
              </a:solidFill>
              <a:latin typeface="DM Sans"/>
              <a:ea typeface="DM Sans"/>
              <a:cs typeface="DM Sans"/>
              <a:sym typeface="DM Sans"/>
            </a:endParaRPr>
          </a:p>
          <a:p>
            <a:pPr>
              <a:buClr>
                <a:schemeClr val="dk1"/>
              </a:buClr>
              <a:buSzPts val="1100"/>
            </a:pPr>
            <a:endParaRPr sz="1733">
              <a:solidFill>
                <a:schemeClr val="dk1"/>
              </a:solidFill>
              <a:latin typeface="DM Sans"/>
              <a:ea typeface="DM Sans"/>
              <a:cs typeface="DM Sans"/>
              <a:sym typeface="DM Sans"/>
            </a:endParaRPr>
          </a:p>
          <a:p>
            <a:pPr>
              <a:buClr>
                <a:schemeClr val="dk1"/>
              </a:buClr>
              <a:buSzPts val="1100"/>
            </a:pPr>
            <a:r>
              <a:rPr lang="es" sz="1733">
                <a:solidFill>
                  <a:schemeClr val="dk1"/>
                </a:solidFill>
                <a:latin typeface="DM Sans"/>
                <a:ea typeface="DM Sans"/>
                <a:cs typeface="DM Sans"/>
                <a:sym typeface="DM Sans"/>
              </a:rPr>
              <a:t>Seguramente tus respuestas serán </a:t>
            </a:r>
            <a:r>
              <a:rPr lang="es" sz="1733" b="1">
                <a:solidFill>
                  <a:schemeClr val="dk1"/>
                </a:solidFill>
                <a:latin typeface="DM Sans"/>
                <a:ea typeface="DM Sans"/>
                <a:cs typeface="DM Sans"/>
                <a:sym typeface="DM Sans"/>
              </a:rPr>
              <a:t>“muchos” </a:t>
            </a:r>
            <a:r>
              <a:rPr lang="es" sz="1733">
                <a:solidFill>
                  <a:schemeClr val="dk1"/>
                </a:solidFill>
                <a:latin typeface="DM Sans"/>
                <a:ea typeface="DM Sans"/>
                <a:cs typeface="DM Sans"/>
                <a:sym typeface="DM Sans"/>
              </a:rPr>
              <a:t>y </a:t>
            </a:r>
            <a:r>
              <a:rPr lang="es" sz="1733" b="1">
                <a:solidFill>
                  <a:schemeClr val="dk1"/>
                </a:solidFill>
                <a:latin typeface="DM Sans"/>
                <a:ea typeface="DM Sans"/>
                <a:cs typeface="DM Sans"/>
                <a:sym typeface="DM Sans"/>
              </a:rPr>
              <a:t>“no muy graves”</a:t>
            </a:r>
            <a:r>
              <a:rPr lang="es" sz="1733">
                <a:solidFill>
                  <a:schemeClr val="dk1"/>
                </a:solidFill>
                <a:latin typeface="DM Sans"/>
                <a:ea typeface="DM Sans"/>
                <a:cs typeface="DM Sans"/>
                <a:sym typeface="DM Sans"/>
              </a:rPr>
              <a:t>. El nivel de gravedad de un error es bastante relativo, sin embargo, muchas veces lo podemos medir por qué tanto impacto tiene directamente en la experiencia del cliente.</a:t>
            </a:r>
            <a:endParaRPr>
              <a:solidFill>
                <a:schemeClr val="dk1"/>
              </a:solidFill>
              <a:latin typeface="DM Sans"/>
              <a:ea typeface="DM Sans"/>
              <a:cs typeface="DM Sans"/>
              <a:sym typeface="DM Sans"/>
            </a:endParaRPr>
          </a:p>
        </p:txBody>
      </p:sp>
      <p:sp>
        <p:nvSpPr>
          <p:cNvPr id="374" name="Google Shape;374;p102"/>
          <p:cNvSpPr txBox="1"/>
          <p:nvPr/>
        </p:nvSpPr>
        <p:spPr>
          <a:xfrm>
            <a:off x="6036767" y="2544234"/>
            <a:ext cx="5192800" cy="131288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a:solidFill>
                  <a:schemeClr val="dk1"/>
                </a:solidFill>
                <a:latin typeface="DM Sans"/>
                <a:ea typeface="DM Sans"/>
                <a:cs typeface="DM Sans"/>
                <a:sym typeface="DM Sans"/>
              </a:rPr>
              <a:t>Si aún no te has desenvuelto en un ambiente productivo, sabrás que todos los errores que se cometen no salen de tu computadora, es decir, todo se queda en un “entorno de desarrollo”.</a:t>
            </a:r>
            <a:endParaRPr>
              <a:solidFill>
                <a:srgbClr val="000000"/>
              </a:solidFill>
              <a:latin typeface="DM Sans"/>
              <a:ea typeface="DM Sans"/>
              <a:cs typeface="DM Sans"/>
              <a:sym typeface="DM Sans"/>
            </a:endParaRPr>
          </a:p>
        </p:txBody>
      </p:sp>
    </p:spTree>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03"/>
          <p:cNvSpPr txBox="1"/>
          <p:nvPr/>
        </p:nvSpPr>
        <p:spPr>
          <a:xfrm>
            <a:off x="725000" y="891301"/>
            <a:ext cx="85508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Errores en entorno productivo</a:t>
            </a:r>
            <a:endParaRPr sz="4667" b="1">
              <a:solidFill>
                <a:schemeClr val="dk1"/>
              </a:solidFill>
              <a:latin typeface="DM Sans"/>
              <a:ea typeface="DM Sans"/>
              <a:cs typeface="DM Sans"/>
              <a:sym typeface="DM Sans"/>
            </a:endParaRPr>
          </a:p>
        </p:txBody>
      </p:sp>
      <p:sp>
        <p:nvSpPr>
          <p:cNvPr id="380" name="Google Shape;380;p103"/>
          <p:cNvSpPr txBox="1"/>
          <p:nvPr/>
        </p:nvSpPr>
        <p:spPr>
          <a:xfrm>
            <a:off x="725000" y="2542534"/>
            <a:ext cx="5586400" cy="3712964"/>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¿Qué pasa cuando ocurre un error estando en un entorno productivo? Recordemos que este entorno es el nivel en el que el cliente puede visualizar e interactuar con todo, de manera que un error en este punto puede ser bastante grave.</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Seamos desarrolladores frontend o backend, recordamos que la experiencia del usuario se puede ver afectada de manera que puede generar molestias al utilizar nuestra página, o incluso llevarlo a no querer volver a utilizarlo.</a:t>
            </a:r>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p:txBody>
      </p:sp>
      <p:pic>
        <p:nvPicPr>
          <p:cNvPr id="381" name="Google Shape;381;p103"/>
          <p:cNvPicPr preferRelativeResize="0"/>
          <p:nvPr/>
        </p:nvPicPr>
        <p:blipFill>
          <a:blip r:embed="rId3">
            <a:alphaModFix/>
          </a:blip>
          <a:stretch>
            <a:fillRect/>
          </a:stretch>
        </p:blipFill>
        <p:spPr>
          <a:xfrm>
            <a:off x="6577368" y="1911520"/>
            <a:ext cx="5395433" cy="3034947"/>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04"/>
          <p:cNvSpPr txBox="1"/>
          <p:nvPr/>
        </p:nvSpPr>
        <p:spPr>
          <a:xfrm>
            <a:off x="668600" y="12090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Tres principales errores:</a:t>
            </a:r>
            <a:endParaRPr sz="5333" b="1">
              <a:solidFill>
                <a:schemeClr val="dk1"/>
              </a:solidFill>
              <a:latin typeface="DM Sans"/>
              <a:ea typeface="DM Sans"/>
              <a:cs typeface="DM Sans"/>
              <a:sym typeface="DM Sans"/>
            </a:endParaRPr>
          </a:p>
        </p:txBody>
      </p:sp>
      <p:sp>
        <p:nvSpPr>
          <p:cNvPr id="387" name="Google Shape;387;p104"/>
          <p:cNvSpPr txBox="1"/>
          <p:nvPr/>
        </p:nvSpPr>
        <p:spPr>
          <a:xfrm>
            <a:off x="631133" y="2544234"/>
            <a:ext cx="5112800" cy="2646261"/>
          </a:xfrm>
          <a:prstGeom prst="rect">
            <a:avLst/>
          </a:prstGeom>
          <a:noFill/>
          <a:ln>
            <a:noFill/>
          </a:ln>
        </p:spPr>
        <p:txBody>
          <a:bodyPr spcFirstLastPara="1" wrap="square" lIns="121900" tIns="121900" rIns="121900" bIns="121900" anchor="t" anchorCtr="0">
            <a:spAutoFit/>
          </a:bodyPr>
          <a:lstStyle/>
          <a:p>
            <a:pPr marL="609585" indent="-414856">
              <a:buClr>
                <a:srgbClr val="EA90FF"/>
              </a:buClr>
              <a:buSzPts val="1300"/>
              <a:buFont typeface="DM Sans"/>
              <a:buChar char="✓"/>
            </a:pPr>
            <a:r>
              <a:rPr lang="es" sz="1733" b="1">
                <a:solidFill>
                  <a:schemeClr val="dk1"/>
                </a:solidFill>
                <a:highlight>
                  <a:srgbClr val="DEFC52"/>
                </a:highlight>
                <a:latin typeface="DM Sans"/>
                <a:ea typeface="DM Sans"/>
                <a:cs typeface="DM Sans"/>
                <a:sym typeface="DM Sans"/>
              </a:rPr>
              <a:t>De compilación:</a:t>
            </a:r>
            <a:r>
              <a:rPr lang="es" sz="1733">
                <a:solidFill>
                  <a:schemeClr val="dk1"/>
                </a:solidFill>
                <a:latin typeface="DM Sans"/>
                <a:ea typeface="DM Sans"/>
                <a:cs typeface="DM Sans"/>
                <a:sym typeface="DM Sans"/>
              </a:rPr>
              <a:t> “Mi código no compila”, ocurre cuando un código no puede iniciarse debido a que el compilador encontró algún error antes de ejecutarlo.</a:t>
            </a:r>
            <a:endParaRPr sz="1733">
              <a:solidFill>
                <a:schemeClr val="dk1"/>
              </a:solidFill>
              <a:latin typeface="DM Sans"/>
              <a:ea typeface="DM Sans"/>
              <a:cs typeface="DM Sans"/>
              <a:sym typeface="DM Sans"/>
            </a:endParaRPr>
          </a:p>
          <a:p>
            <a:pPr marL="609585"/>
            <a:endParaRPr sz="1733">
              <a:solidFill>
                <a:schemeClr val="dk1"/>
              </a:solidFill>
              <a:latin typeface="DM Sans"/>
              <a:ea typeface="DM Sans"/>
              <a:cs typeface="DM Sans"/>
              <a:sym typeface="DM Sans"/>
            </a:endParaRPr>
          </a:p>
          <a:p>
            <a:pPr marL="609585" indent="-414856">
              <a:buClr>
                <a:srgbClr val="EA90FF"/>
              </a:buClr>
              <a:buSzPts val="1300"/>
              <a:buFont typeface="DM Sans"/>
              <a:buChar char="✓"/>
            </a:pPr>
            <a:r>
              <a:rPr lang="es" sz="1733" b="1">
                <a:solidFill>
                  <a:schemeClr val="dk1"/>
                </a:solidFill>
                <a:highlight>
                  <a:srgbClr val="EA90FF"/>
                </a:highlight>
                <a:latin typeface="DM Sans"/>
                <a:ea typeface="DM Sans"/>
                <a:cs typeface="DM Sans"/>
                <a:sym typeface="DM Sans"/>
              </a:rPr>
              <a:t>De ejecución: </a:t>
            </a:r>
            <a:r>
              <a:rPr lang="es" sz="1733">
                <a:solidFill>
                  <a:schemeClr val="dk1"/>
                </a:solidFill>
                <a:latin typeface="DM Sans"/>
                <a:ea typeface="DM Sans"/>
                <a:cs typeface="DM Sans"/>
                <a:sym typeface="DM Sans"/>
              </a:rPr>
              <a:t>“Mi código explotó”, ocurre cuando el código sí logra compilarse, pero a lo largo de su trabajo ocurre un error, usualmente no controlado.</a:t>
            </a:r>
            <a:endParaRPr>
              <a:solidFill>
                <a:schemeClr val="dk1"/>
              </a:solidFill>
              <a:latin typeface="DM Sans"/>
              <a:ea typeface="DM Sans"/>
              <a:cs typeface="DM Sans"/>
              <a:sym typeface="DM Sans"/>
            </a:endParaRPr>
          </a:p>
        </p:txBody>
      </p:sp>
      <p:sp>
        <p:nvSpPr>
          <p:cNvPr id="388" name="Google Shape;388;p104"/>
          <p:cNvSpPr txBox="1"/>
          <p:nvPr/>
        </p:nvSpPr>
        <p:spPr>
          <a:xfrm>
            <a:off x="6036767" y="2544234"/>
            <a:ext cx="5192800" cy="1589882"/>
          </a:xfrm>
          <a:prstGeom prst="rect">
            <a:avLst/>
          </a:prstGeom>
          <a:noFill/>
          <a:ln>
            <a:noFill/>
          </a:ln>
        </p:spPr>
        <p:txBody>
          <a:bodyPr spcFirstLastPara="1" wrap="square" lIns="121900" tIns="121900" rIns="121900" bIns="121900" anchor="t" anchorCtr="0">
            <a:spAutoFit/>
          </a:bodyPr>
          <a:lstStyle/>
          <a:p>
            <a:pPr marL="609585" indent="-414856">
              <a:buClr>
                <a:srgbClr val="EA90FF"/>
              </a:buClr>
              <a:buSzPts val="1300"/>
              <a:buFont typeface="DM Sans"/>
              <a:buChar char="✓"/>
            </a:pPr>
            <a:r>
              <a:rPr lang="es" sz="1733" b="1">
                <a:solidFill>
                  <a:srgbClr val="121212"/>
                </a:solidFill>
                <a:highlight>
                  <a:srgbClr val="83AEFB"/>
                </a:highlight>
                <a:latin typeface="DM Sans"/>
                <a:ea typeface="DM Sans"/>
                <a:cs typeface="DM Sans"/>
                <a:sym typeface="DM Sans"/>
              </a:rPr>
              <a:t>Lógicos:</a:t>
            </a:r>
            <a:r>
              <a:rPr lang="es" sz="1733">
                <a:solidFill>
                  <a:schemeClr val="dk1"/>
                </a:solidFill>
                <a:latin typeface="DM Sans"/>
                <a:ea typeface="DM Sans"/>
                <a:cs typeface="DM Sans"/>
                <a:sym typeface="DM Sans"/>
              </a:rPr>
              <a:t> “Funciona, pero no funciona”, ocurre cuando el código compila y se ejecuta correctamente, pero el resultado no es el esperado.</a:t>
            </a:r>
            <a:endParaRPr sz="1733">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66"/>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map con callback</a:t>
            </a:r>
            <a:endParaRPr sz="4667" b="1">
              <a:solidFill>
                <a:srgbClr val="EAFF6A"/>
              </a:solidFill>
              <a:latin typeface="DM Sans"/>
              <a:ea typeface="DM Sans"/>
              <a:cs typeface="DM Sans"/>
              <a:sym typeface="DM Sans"/>
            </a:endParaRPr>
          </a:p>
        </p:txBody>
      </p:sp>
      <p:sp>
        <p:nvSpPr>
          <p:cNvPr id="608" name="Google Shape;608;p166"/>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Utilizaremos la función map, haciendo énfasis en el callback, para entenderlo de manera convencional</a:t>
            </a:r>
            <a:endParaRPr sz="3333">
              <a:solidFill>
                <a:srgbClr val="B7B7B7"/>
              </a:solidFill>
              <a:latin typeface="DM Sans"/>
              <a:ea typeface="DM Sans"/>
              <a:cs typeface="DM Sans"/>
              <a:sym typeface="DM Sans"/>
            </a:endParaRPr>
          </a:p>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Se explicará el funcionamiento interno de la función map para analizar el momento de utilización del callback.</a:t>
            </a:r>
            <a:endParaRPr sz="3333">
              <a:solidFill>
                <a:srgbClr val="B7B7B7"/>
              </a:solidFill>
              <a:latin typeface="DM Sans"/>
              <a:ea typeface="DM Sans"/>
              <a:cs typeface="DM Sans"/>
              <a:sym typeface="DM Sans"/>
            </a:endParaRPr>
          </a:p>
        </p:txBody>
      </p:sp>
      <p:grpSp>
        <p:nvGrpSpPr>
          <p:cNvPr id="609" name="Google Shape;609;p166"/>
          <p:cNvGrpSpPr/>
          <p:nvPr/>
        </p:nvGrpSpPr>
        <p:grpSpPr>
          <a:xfrm>
            <a:off x="631135" y="826031"/>
            <a:ext cx="985200" cy="985200"/>
            <a:chOff x="473351" y="619523"/>
            <a:chExt cx="738900" cy="738900"/>
          </a:xfrm>
        </p:grpSpPr>
        <p:sp>
          <p:nvSpPr>
            <p:cNvPr id="610" name="Google Shape;610;p16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11" name="Google Shape;611;p16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05"/>
          <p:cNvSpPr txBox="1"/>
          <p:nvPr/>
        </p:nvSpPr>
        <p:spPr>
          <a:xfrm>
            <a:off x="668600" y="10339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Consecuencias</a:t>
            </a:r>
            <a:endParaRPr sz="5333" b="1">
              <a:solidFill>
                <a:schemeClr val="dk1"/>
              </a:solidFill>
              <a:latin typeface="DM Sans"/>
              <a:ea typeface="DM Sans"/>
              <a:cs typeface="DM Sans"/>
              <a:sym typeface="DM Sans"/>
            </a:endParaRPr>
          </a:p>
        </p:txBody>
      </p:sp>
      <p:sp>
        <p:nvSpPr>
          <p:cNvPr id="394" name="Google Shape;394;p105"/>
          <p:cNvSpPr txBox="1"/>
          <p:nvPr/>
        </p:nvSpPr>
        <p:spPr>
          <a:xfrm>
            <a:off x="631133" y="2369234"/>
            <a:ext cx="5112800" cy="2174850"/>
          </a:xfrm>
          <a:prstGeom prst="rect">
            <a:avLst/>
          </a:prstGeom>
          <a:noFill/>
          <a:ln>
            <a:noFill/>
          </a:ln>
        </p:spPr>
        <p:txBody>
          <a:bodyPr spcFirstLastPara="1" wrap="square" lIns="121900" tIns="121900" rIns="121900" bIns="121900" anchor="t" anchorCtr="0">
            <a:spAutoFit/>
          </a:bodyPr>
          <a:lstStyle/>
          <a:p>
            <a:pPr marL="609585" indent="-414856">
              <a:buClr>
                <a:srgbClr val="EA90FF"/>
              </a:buClr>
              <a:buSzPts val="1300"/>
              <a:buFont typeface="DM Sans"/>
              <a:buChar char="✓"/>
            </a:pPr>
            <a:r>
              <a:rPr lang="es">
                <a:solidFill>
                  <a:schemeClr val="dk1"/>
                </a:solidFill>
                <a:latin typeface="DM Sans"/>
                <a:ea typeface="DM Sans"/>
                <a:cs typeface="DM Sans"/>
                <a:sym typeface="DM Sans"/>
              </a:rPr>
              <a:t>Las consecuencias podrán variar, algunas pueden ser muy simples…</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pPr marL="609585"/>
            <a:endParaRPr sz="1733">
              <a:solidFill>
                <a:schemeClr val="dk1"/>
              </a:solidFill>
              <a:latin typeface="DM Sans"/>
              <a:ea typeface="DM Sans"/>
              <a:cs typeface="DM Sans"/>
              <a:sym typeface="DM Sans"/>
            </a:endParaRPr>
          </a:p>
          <a:p>
            <a:pPr marL="609585" indent="-414856">
              <a:buClr>
                <a:srgbClr val="EA90FF"/>
              </a:buClr>
              <a:buSzPts val="1300"/>
              <a:buFont typeface="DM Sans"/>
              <a:buChar char="✓"/>
            </a:pPr>
            <a:r>
              <a:rPr lang="es">
                <a:solidFill>
                  <a:schemeClr val="dk1"/>
                </a:solidFill>
                <a:latin typeface="DM Sans"/>
                <a:ea typeface="DM Sans"/>
                <a:cs typeface="DM Sans"/>
                <a:sym typeface="DM Sans"/>
              </a:rPr>
              <a:t>Y otros que ya no causan tanta gracia</a:t>
            </a:r>
            <a:endParaRPr>
              <a:solidFill>
                <a:schemeClr val="dk1"/>
              </a:solidFill>
              <a:latin typeface="DM Sans"/>
              <a:ea typeface="DM Sans"/>
              <a:cs typeface="DM Sans"/>
              <a:sym typeface="DM Sans"/>
            </a:endParaRPr>
          </a:p>
        </p:txBody>
      </p:sp>
      <p:pic>
        <p:nvPicPr>
          <p:cNvPr id="395" name="Google Shape;395;p105"/>
          <p:cNvPicPr preferRelativeResize="0"/>
          <p:nvPr/>
        </p:nvPicPr>
        <p:blipFill>
          <a:blip r:embed="rId3">
            <a:alphaModFix/>
          </a:blip>
          <a:stretch>
            <a:fillRect/>
          </a:stretch>
        </p:blipFill>
        <p:spPr>
          <a:xfrm>
            <a:off x="1338068" y="3134533"/>
            <a:ext cx="7277473" cy="985200"/>
          </a:xfrm>
          <a:prstGeom prst="rect">
            <a:avLst/>
          </a:prstGeom>
          <a:noFill/>
          <a:ln>
            <a:noFill/>
          </a:ln>
        </p:spPr>
      </p:pic>
      <p:pic>
        <p:nvPicPr>
          <p:cNvPr id="396" name="Google Shape;396;p105"/>
          <p:cNvPicPr preferRelativeResize="0"/>
          <p:nvPr/>
        </p:nvPicPr>
        <p:blipFill>
          <a:blip r:embed="rId4">
            <a:alphaModFix/>
          </a:blip>
          <a:stretch>
            <a:fillRect/>
          </a:stretch>
        </p:blipFill>
        <p:spPr>
          <a:xfrm>
            <a:off x="1338051" y="4475267"/>
            <a:ext cx="6902031" cy="892800"/>
          </a:xfrm>
          <a:prstGeom prst="rect">
            <a:avLst/>
          </a:prstGeom>
          <a:noFill/>
          <a:ln>
            <a:noFill/>
          </a:ln>
        </p:spPr>
      </p:pic>
      <p:sp>
        <p:nvSpPr>
          <p:cNvPr id="397" name="Google Shape;397;p105"/>
          <p:cNvSpPr txBox="1"/>
          <p:nvPr/>
        </p:nvSpPr>
        <p:spPr>
          <a:xfrm>
            <a:off x="631133" y="6188467"/>
            <a:ext cx="9408400" cy="492402"/>
          </a:xfrm>
          <a:prstGeom prst="rect">
            <a:avLst/>
          </a:prstGeom>
          <a:noFill/>
          <a:ln>
            <a:noFill/>
          </a:ln>
        </p:spPr>
        <p:txBody>
          <a:bodyPr spcFirstLastPara="1" wrap="square" lIns="121900" tIns="121900" rIns="121900" bIns="121900" anchor="t" anchorCtr="0">
            <a:spAutoFit/>
          </a:bodyPr>
          <a:lstStyle/>
          <a:p>
            <a:pPr>
              <a:buClr>
                <a:srgbClr val="000000"/>
              </a:buClr>
              <a:buSzPts val="1100"/>
            </a:pPr>
            <a:r>
              <a:rPr lang="es" sz="1467">
                <a:solidFill>
                  <a:srgbClr val="999999"/>
                </a:solidFill>
                <a:latin typeface="DM Sans"/>
                <a:ea typeface="DM Sans"/>
                <a:cs typeface="DM Sans"/>
                <a:sym typeface="DM Sans"/>
              </a:rPr>
              <a:t>Fuente: </a:t>
            </a:r>
            <a:r>
              <a:rPr lang="es" sz="1467" u="sng">
                <a:solidFill>
                  <a:schemeClr val="hlink"/>
                </a:solidFill>
                <a:latin typeface="DM Sans"/>
                <a:ea typeface="DM Sans"/>
                <a:cs typeface="DM Sans"/>
                <a:sym typeface="DM Sans"/>
                <a:hlinkClick r:id="rId5"/>
              </a:rPr>
              <a:t>primera noticia</a:t>
            </a:r>
            <a:r>
              <a:rPr lang="es" sz="1600" i="1" u="sng">
                <a:solidFill>
                  <a:srgbClr val="83AEFB"/>
                </a:solidFill>
                <a:latin typeface="DM Sans"/>
                <a:ea typeface="DM Sans"/>
                <a:cs typeface="DM Sans"/>
                <a:sym typeface="DM Sans"/>
              </a:rPr>
              <a:t> </a:t>
            </a:r>
            <a:r>
              <a:rPr lang="es" sz="1600">
                <a:solidFill>
                  <a:srgbClr val="999999"/>
                </a:solidFill>
                <a:latin typeface="DM Sans"/>
                <a:ea typeface="DM Sans"/>
                <a:cs typeface="DM Sans"/>
                <a:sym typeface="DM Sans"/>
              </a:rPr>
              <a:t>y </a:t>
            </a:r>
            <a:r>
              <a:rPr lang="es" sz="1600" u="sng">
                <a:solidFill>
                  <a:schemeClr val="hlink"/>
                </a:solidFill>
                <a:latin typeface="DM Sans"/>
                <a:ea typeface="DM Sans"/>
                <a:cs typeface="DM Sans"/>
                <a:sym typeface="DM Sans"/>
                <a:hlinkClick r:id="rId6"/>
              </a:rPr>
              <a:t>segunda noticia</a:t>
            </a:r>
            <a:endParaRPr sz="1600">
              <a:solidFill>
                <a:srgbClr val="999999"/>
              </a:solidFill>
              <a:latin typeface="DM Sans"/>
              <a:ea typeface="DM Sans"/>
              <a:cs typeface="DM Sans"/>
              <a:sym typeface="DM Sans"/>
            </a:endParaRPr>
          </a:p>
        </p:txBody>
      </p:sp>
    </p:spTree>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06"/>
          <p:cNvSpPr txBox="1"/>
          <p:nvPr/>
        </p:nvSpPr>
        <p:spPr>
          <a:xfrm>
            <a:off x="725000" y="891301"/>
            <a:ext cx="85508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¡Piensa en tus pruebas!</a:t>
            </a:r>
            <a:endParaRPr sz="4667" b="1">
              <a:solidFill>
                <a:schemeClr val="dk1"/>
              </a:solidFill>
              <a:latin typeface="DM Sans"/>
              <a:ea typeface="DM Sans"/>
              <a:cs typeface="DM Sans"/>
              <a:sym typeface="DM Sans"/>
            </a:endParaRPr>
          </a:p>
        </p:txBody>
      </p:sp>
      <p:sp>
        <p:nvSpPr>
          <p:cNvPr id="403" name="Google Shape;403;p106"/>
          <p:cNvSpPr txBox="1"/>
          <p:nvPr/>
        </p:nvSpPr>
        <p:spPr>
          <a:xfrm>
            <a:off x="725000" y="2422818"/>
            <a:ext cx="5586400" cy="301617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dirty="0">
                <a:solidFill>
                  <a:schemeClr val="dk1"/>
                </a:solidFill>
                <a:latin typeface="DM Sans"/>
                <a:ea typeface="DM Sans"/>
                <a:cs typeface="DM Sans"/>
                <a:sym typeface="DM Sans"/>
              </a:rPr>
              <a:t>Cuando nuestro código comienza a representar una empresa, organización, o cliente, cuya funcionalidad o errores definen las ganancias de la misma, tenemos que pensar que nuestro código, </a:t>
            </a:r>
            <a:r>
              <a:rPr lang="es" b="1" dirty="0">
                <a:solidFill>
                  <a:schemeClr val="dk1"/>
                </a:solidFill>
                <a:latin typeface="DM Sans"/>
                <a:ea typeface="DM Sans"/>
                <a:cs typeface="DM Sans"/>
                <a:sym typeface="DM Sans"/>
              </a:rPr>
              <a:t>no puede fallar</a:t>
            </a:r>
            <a:r>
              <a:rPr lang="es" dirty="0">
                <a:solidFill>
                  <a:schemeClr val="dk1"/>
                </a:solidFill>
                <a:latin typeface="DM Sans"/>
                <a:ea typeface="DM Sans"/>
                <a:cs typeface="DM Sans"/>
                <a:sym typeface="DM Sans"/>
              </a:rPr>
              <a:t>.</a:t>
            </a:r>
            <a:endParaRPr dirty="0">
              <a:solidFill>
                <a:schemeClr val="dk1"/>
              </a:solidFill>
              <a:latin typeface="DM Sans"/>
              <a:ea typeface="DM Sans"/>
              <a:cs typeface="DM Sans"/>
              <a:sym typeface="DM Sans"/>
            </a:endParaRPr>
          </a:p>
          <a:p>
            <a:pPr>
              <a:buClr>
                <a:schemeClr val="dk1"/>
              </a:buClr>
              <a:buSzPts val="1100"/>
            </a:pPr>
            <a:endParaRPr dirty="0">
              <a:solidFill>
                <a:schemeClr val="dk1"/>
              </a:solidFill>
              <a:latin typeface="DM Sans"/>
              <a:ea typeface="DM Sans"/>
              <a:cs typeface="DM Sans"/>
              <a:sym typeface="DM Sans"/>
            </a:endParaRPr>
          </a:p>
          <a:p>
            <a:r>
              <a:rPr lang="es" dirty="0">
                <a:solidFill>
                  <a:schemeClr val="dk1"/>
                </a:solidFill>
                <a:latin typeface="DM Sans"/>
                <a:ea typeface="DM Sans"/>
                <a:cs typeface="DM Sans"/>
                <a:sym typeface="DM Sans"/>
              </a:rPr>
              <a:t>Pensar en un aplicativo con margen de error de 0% es utópico. Sin embargo, hacer pruebas de nuestro código reducirá en gran medida el margen de error de dicho módulo.</a:t>
            </a:r>
            <a:endParaRPr dirty="0">
              <a:latin typeface="DM Sans"/>
              <a:ea typeface="DM Sans"/>
              <a:cs typeface="DM Sans"/>
              <a:sym typeface="DM Sans"/>
            </a:endParaRPr>
          </a:p>
        </p:txBody>
      </p:sp>
      <p:pic>
        <p:nvPicPr>
          <p:cNvPr id="404" name="Google Shape;404;p106"/>
          <p:cNvPicPr preferRelativeResize="0"/>
          <p:nvPr/>
        </p:nvPicPr>
        <p:blipFill>
          <a:blip r:embed="rId3">
            <a:alphaModFix/>
          </a:blip>
          <a:stretch>
            <a:fillRect/>
          </a:stretch>
        </p:blipFill>
        <p:spPr>
          <a:xfrm>
            <a:off x="6825201" y="2303101"/>
            <a:ext cx="4116300" cy="3359033"/>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07"/>
          <p:cNvSpPr txBox="1"/>
          <p:nvPr/>
        </p:nvSpPr>
        <p:spPr>
          <a:xfrm>
            <a:off x="668600" y="1063134"/>
            <a:ext cx="10854800" cy="800179"/>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4000" b="1" dirty="0">
                <a:solidFill>
                  <a:schemeClr val="dk1"/>
                </a:solidFill>
                <a:latin typeface="DM Sans" panose="020B0604020202020204" charset="0"/>
                <a:ea typeface="DM Sans"/>
                <a:cs typeface="DM Sans"/>
                <a:sym typeface="DM Sans"/>
              </a:rPr>
              <a:t>Test Driven Development</a:t>
            </a:r>
            <a:endParaRPr sz="4000" b="1" dirty="0">
              <a:solidFill>
                <a:schemeClr val="dk1"/>
              </a:solidFill>
              <a:latin typeface="DM Sans" panose="020B0604020202020204" charset="0"/>
              <a:ea typeface="DM Sans"/>
              <a:cs typeface="DM Sans"/>
              <a:sym typeface="DM Sans"/>
            </a:endParaRPr>
          </a:p>
        </p:txBody>
      </p:sp>
      <p:sp>
        <p:nvSpPr>
          <p:cNvPr id="410" name="Google Shape;410;p107"/>
          <p:cNvSpPr txBox="1"/>
          <p:nvPr/>
        </p:nvSpPr>
        <p:spPr>
          <a:xfrm>
            <a:off x="631133" y="2544233"/>
            <a:ext cx="5112800" cy="1897851"/>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dirty="0">
                <a:solidFill>
                  <a:schemeClr val="dk1"/>
                </a:solidFill>
                <a:latin typeface="DM Sans"/>
                <a:ea typeface="DM Sans"/>
                <a:cs typeface="DM Sans"/>
                <a:sym typeface="DM Sans"/>
              </a:rPr>
              <a:t>Una de las mejores formas de abordar un problema, por muy grande o pequeño que sea, es a partir de una práctica de programación llamada </a:t>
            </a:r>
            <a:r>
              <a:rPr lang="es" b="1" dirty="0">
                <a:solidFill>
                  <a:schemeClr val="dk1"/>
                </a:solidFill>
                <a:latin typeface="DM Sans"/>
                <a:ea typeface="DM Sans"/>
                <a:cs typeface="DM Sans"/>
                <a:sym typeface="DM Sans"/>
              </a:rPr>
              <a:t>Test Driven Development (TDD, o desarrollo orientado a pruebas).</a:t>
            </a:r>
            <a:r>
              <a:rPr lang="es" dirty="0">
                <a:solidFill>
                  <a:schemeClr val="dk1"/>
                </a:solidFill>
                <a:latin typeface="DM Sans"/>
                <a:ea typeface="DM Sans"/>
                <a:cs typeface="DM Sans"/>
                <a:sym typeface="DM Sans"/>
              </a:rPr>
              <a:t> </a:t>
            </a:r>
            <a:endParaRPr dirty="0">
              <a:solidFill>
                <a:schemeClr val="dk1"/>
              </a:solidFill>
              <a:latin typeface="DM Sans"/>
              <a:ea typeface="DM Sans"/>
              <a:cs typeface="DM Sans"/>
              <a:sym typeface="DM Sans"/>
            </a:endParaRPr>
          </a:p>
          <a:p>
            <a:pPr>
              <a:buClr>
                <a:schemeClr val="dk1"/>
              </a:buClr>
              <a:buSzPts val="1350"/>
            </a:pPr>
            <a:endParaRPr sz="1733" dirty="0">
              <a:solidFill>
                <a:schemeClr val="dk1"/>
              </a:solidFill>
              <a:latin typeface="DM Sans"/>
              <a:ea typeface="DM Sans"/>
              <a:cs typeface="DM Sans"/>
              <a:sym typeface="DM Sans"/>
            </a:endParaRPr>
          </a:p>
        </p:txBody>
      </p:sp>
      <p:sp>
        <p:nvSpPr>
          <p:cNvPr id="411" name="Google Shape;411;p107"/>
          <p:cNvSpPr txBox="1"/>
          <p:nvPr/>
        </p:nvSpPr>
        <p:spPr>
          <a:xfrm>
            <a:off x="6036767" y="2544233"/>
            <a:ext cx="5192800" cy="2185173"/>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Éste consiste en escribir las pruebas del módulo antes incluso de desarrollar dicho módulo, con el fin de dirigir nuestro desarrollo hacia el cumplimiento de estas pruebas. De esta manera, podemos visualizar cómo nuestro código irá cumpliendo punto a punto las cosas que debe abarcar en su uso. </a:t>
            </a:r>
            <a:endParaRPr>
              <a:solidFill>
                <a:srgbClr val="000000"/>
              </a:solidFill>
              <a:latin typeface="DM Sans"/>
              <a:ea typeface="DM Sans"/>
              <a:cs typeface="DM Sans"/>
              <a:sym typeface="DM Sans"/>
            </a:endParaRPr>
          </a:p>
        </p:txBody>
      </p:sp>
    </p:spTree>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108"/>
          <p:cNvPicPr preferRelativeResize="0"/>
          <p:nvPr/>
        </p:nvPicPr>
        <p:blipFill>
          <a:blip r:embed="rId3">
            <a:alphaModFix/>
          </a:blip>
          <a:stretch>
            <a:fillRect/>
          </a:stretch>
        </p:blipFill>
        <p:spPr>
          <a:xfrm>
            <a:off x="5441334" y="671701"/>
            <a:ext cx="5514601" cy="5514601"/>
          </a:xfrm>
          <a:prstGeom prst="rect">
            <a:avLst/>
          </a:prstGeom>
          <a:noFill/>
          <a:ln>
            <a:noFill/>
          </a:ln>
        </p:spPr>
      </p:pic>
      <p:sp>
        <p:nvSpPr>
          <p:cNvPr id="417" name="Google Shape;417;p108"/>
          <p:cNvSpPr txBox="1"/>
          <p:nvPr/>
        </p:nvSpPr>
        <p:spPr>
          <a:xfrm>
            <a:off x="718033" y="1643401"/>
            <a:ext cx="4080000" cy="1785064"/>
          </a:xfrm>
          <a:prstGeom prst="rect">
            <a:avLst/>
          </a:prstGeom>
          <a:noFill/>
          <a:ln>
            <a:noFill/>
          </a:ln>
        </p:spPr>
        <p:txBody>
          <a:bodyPr spcFirstLastPara="1" wrap="square" lIns="121900" tIns="121900" rIns="121900" bIns="121900" anchor="t" anchorCtr="0">
            <a:spAutoFit/>
          </a:bodyPr>
          <a:lstStyle/>
          <a:p>
            <a:r>
              <a:rPr lang="es" sz="2000">
                <a:solidFill>
                  <a:schemeClr val="lt1"/>
                </a:solidFill>
                <a:latin typeface="DM Sans"/>
                <a:ea typeface="DM Sans"/>
                <a:cs typeface="DM Sans"/>
                <a:sym typeface="DM Sans"/>
              </a:rPr>
              <a:t>El TDD es algo subjetivo y hay quienes agregan pasos extras y conceptos adicionales, pero en términos generales consiste en lo siguiente: </a:t>
            </a:r>
            <a:endParaRPr sz="2000">
              <a:solidFill>
                <a:schemeClr val="lt1"/>
              </a:solidFill>
              <a:latin typeface="DM Sans"/>
              <a:ea typeface="DM Sans"/>
              <a:cs typeface="DM Sans"/>
              <a:sym typeface="DM Sans"/>
            </a:endParaRPr>
          </a:p>
        </p:txBody>
      </p:sp>
    </p:spTree>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09"/>
          <p:cNvSpPr txBox="1"/>
          <p:nvPr/>
        </p:nvSpPr>
        <p:spPr>
          <a:xfrm>
            <a:off x="1948400" y="2665367"/>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Etapa 1: Escribir pruebas fallidas</a:t>
            </a:r>
            <a:endParaRPr sz="5333" b="1">
              <a:solidFill>
                <a:schemeClr val="dk1"/>
              </a:solidFill>
              <a:latin typeface="DM Sans"/>
              <a:ea typeface="DM Sans"/>
              <a:cs typeface="DM Sans"/>
              <a:sym typeface="DM Sans"/>
            </a:endParaRPr>
          </a:p>
        </p:txBody>
      </p:sp>
    </p:spTree>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10"/>
          <p:cNvSpPr txBox="1"/>
          <p:nvPr/>
        </p:nvSpPr>
        <p:spPr>
          <a:xfrm>
            <a:off x="684000" y="934467"/>
            <a:ext cx="59664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Escribir una prueba fallida</a:t>
            </a:r>
            <a:endParaRPr sz="4667" b="1">
              <a:solidFill>
                <a:schemeClr val="dk1"/>
              </a:solidFill>
              <a:latin typeface="DM Sans"/>
              <a:ea typeface="DM Sans"/>
              <a:cs typeface="DM Sans"/>
              <a:sym typeface="DM Sans"/>
            </a:endParaRPr>
          </a:p>
        </p:txBody>
      </p:sp>
      <p:sp>
        <p:nvSpPr>
          <p:cNvPr id="428" name="Google Shape;428;p110"/>
          <p:cNvSpPr txBox="1"/>
          <p:nvPr/>
        </p:nvSpPr>
        <p:spPr>
          <a:xfrm>
            <a:off x="684000" y="3014700"/>
            <a:ext cx="5558000" cy="2708393"/>
          </a:xfrm>
          <a:prstGeom prst="rect">
            <a:avLst/>
          </a:prstGeom>
          <a:noFill/>
          <a:ln>
            <a:noFill/>
          </a:ln>
        </p:spPr>
        <p:txBody>
          <a:bodyPr spcFirstLastPara="1" wrap="square" lIns="121900" tIns="121900" rIns="121900" bIns="121900" anchor="t" anchorCtr="0">
            <a:spAutoFit/>
          </a:bodyPr>
          <a:lstStyle/>
          <a:p>
            <a:r>
              <a:rPr lang="es" sz="2000" dirty="0">
                <a:solidFill>
                  <a:schemeClr val="dk1"/>
                </a:solidFill>
                <a:latin typeface="DM Sans"/>
                <a:ea typeface="DM Sans"/>
                <a:cs typeface="DM Sans"/>
                <a:sym typeface="DM Sans"/>
              </a:rPr>
              <a:t>Con alguna herramienta de testing, podemos colocar las pruebas que necesitemos con el fin de corroborar una funcionalidad. </a:t>
            </a:r>
            <a:endParaRPr sz="2000" dirty="0">
              <a:solidFill>
                <a:schemeClr val="dk1"/>
              </a:solidFill>
              <a:latin typeface="DM Sans"/>
              <a:ea typeface="DM Sans"/>
              <a:cs typeface="DM Sans"/>
              <a:sym typeface="DM Sans"/>
            </a:endParaRPr>
          </a:p>
          <a:p>
            <a:endParaRPr sz="2000" dirty="0">
              <a:solidFill>
                <a:schemeClr val="dk1"/>
              </a:solidFill>
              <a:latin typeface="DM Sans"/>
              <a:ea typeface="DM Sans"/>
              <a:cs typeface="DM Sans"/>
              <a:sym typeface="DM Sans"/>
            </a:endParaRPr>
          </a:p>
          <a:p>
            <a:r>
              <a:rPr lang="es" sz="2000" dirty="0">
                <a:solidFill>
                  <a:schemeClr val="dk1"/>
                </a:solidFill>
                <a:latin typeface="DM Sans"/>
                <a:ea typeface="DM Sans"/>
                <a:cs typeface="DM Sans"/>
                <a:sym typeface="DM Sans"/>
              </a:rPr>
              <a:t>Se dice que la primera prueba debe fallar, pues ya que nuestro código aún no ha sido implementado, no hay forma de que se pase. Por ejemplo, pensemos en una función: </a:t>
            </a:r>
            <a:endParaRPr sz="2000" dirty="0">
              <a:latin typeface="DM Sans"/>
              <a:ea typeface="DM Sans"/>
              <a:cs typeface="DM Sans"/>
              <a:sym typeface="DM Sans"/>
            </a:endParaRPr>
          </a:p>
        </p:txBody>
      </p:sp>
      <p:pic>
        <p:nvPicPr>
          <p:cNvPr id="429" name="Google Shape;429;p110"/>
          <p:cNvPicPr preferRelativeResize="0"/>
          <p:nvPr/>
        </p:nvPicPr>
        <p:blipFill>
          <a:blip r:embed="rId3">
            <a:alphaModFix/>
          </a:blip>
          <a:stretch>
            <a:fillRect/>
          </a:stretch>
        </p:blipFill>
        <p:spPr>
          <a:xfrm>
            <a:off x="6946857" y="3197200"/>
            <a:ext cx="3672100" cy="2179800"/>
          </a:xfrm>
          <a:prstGeom prst="rect">
            <a:avLst/>
          </a:prstGeom>
          <a:noFill/>
          <a:ln>
            <a:noFill/>
          </a:ln>
        </p:spPr>
      </p:pic>
    </p:spTree>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11"/>
          <p:cNvSpPr txBox="1"/>
          <p:nvPr/>
        </p:nvSpPr>
        <p:spPr>
          <a:xfrm>
            <a:off x="668600" y="1063134"/>
            <a:ext cx="10854800" cy="8925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4667" b="1">
                <a:solidFill>
                  <a:schemeClr val="dk1"/>
                </a:solidFill>
                <a:latin typeface="DM Sans"/>
                <a:ea typeface="DM Sans"/>
                <a:cs typeface="DM Sans"/>
                <a:sym typeface="DM Sans"/>
              </a:rPr>
              <a:t>¿Qué pruebas hacer con una suma?</a:t>
            </a:r>
            <a:endParaRPr sz="5333" b="1">
              <a:solidFill>
                <a:schemeClr val="dk1"/>
              </a:solidFill>
              <a:latin typeface="DM Sans"/>
              <a:ea typeface="DM Sans"/>
              <a:cs typeface="DM Sans"/>
              <a:sym typeface="DM Sans"/>
            </a:endParaRPr>
          </a:p>
        </p:txBody>
      </p:sp>
      <p:sp>
        <p:nvSpPr>
          <p:cNvPr id="435" name="Google Shape;435;p111"/>
          <p:cNvSpPr txBox="1"/>
          <p:nvPr/>
        </p:nvSpPr>
        <p:spPr>
          <a:xfrm>
            <a:off x="631133" y="2544234"/>
            <a:ext cx="5112800" cy="359062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000" b="1" dirty="0">
                <a:solidFill>
                  <a:schemeClr val="dk1"/>
                </a:solidFill>
                <a:latin typeface="DM Sans"/>
                <a:ea typeface="DM Sans"/>
                <a:cs typeface="DM Sans"/>
                <a:sym typeface="DM Sans"/>
              </a:rPr>
              <a:t>En este punto, podríamos comenzar  a pensar en múltiples escenarios para poner a prueba.</a:t>
            </a:r>
            <a:endParaRPr sz="2000" b="1" dirty="0">
              <a:solidFill>
                <a:schemeClr val="dk1"/>
              </a:solidFill>
              <a:latin typeface="DM Sans"/>
              <a:ea typeface="DM Sans"/>
              <a:cs typeface="DM Sans"/>
              <a:sym typeface="DM Sans"/>
            </a:endParaRPr>
          </a:p>
          <a:p>
            <a:pPr>
              <a:buClr>
                <a:schemeClr val="dk1"/>
              </a:buClr>
              <a:buSzPts val="1100"/>
            </a:pPr>
            <a:endParaRPr sz="2000" dirty="0">
              <a:solidFill>
                <a:schemeClr val="dk1"/>
              </a:solidFill>
              <a:latin typeface="DM Sans"/>
              <a:ea typeface="DM Sans"/>
              <a:cs typeface="DM Sans"/>
              <a:sym typeface="DM Sans"/>
            </a:endParaRPr>
          </a:p>
          <a:p>
            <a:pPr>
              <a:buClr>
                <a:schemeClr val="dk1"/>
              </a:buClr>
              <a:buSzPts val="1100"/>
            </a:pPr>
            <a:r>
              <a:rPr lang="es" sz="2000" dirty="0">
                <a:solidFill>
                  <a:schemeClr val="dk1"/>
                </a:solidFill>
                <a:latin typeface="DM Sans"/>
                <a:ea typeface="DM Sans"/>
                <a:cs typeface="DM Sans"/>
                <a:sym typeface="DM Sans"/>
              </a:rPr>
              <a:t>Estos escenarios pueden hacerse desde un módulo de testing, sin embargo, por fines prácticos, lo haremos sin módulo y ejecutando directamente la función (No te preocupes, más adelante vamos a implementar módulos de testing reales).</a:t>
            </a:r>
            <a:endParaRPr sz="2000" dirty="0">
              <a:solidFill>
                <a:schemeClr val="dk1"/>
              </a:solidFill>
              <a:latin typeface="DM Sans"/>
              <a:ea typeface="DM Sans"/>
              <a:cs typeface="DM Sans"/>
              <a:sym typeface="DM Sans"/>
            </a:endParaRPr>
          </a:p>
          <a:p>
            <a:endParaRPr sz="1733" dirty="0">
              <a:solidFill>
                <a:schemeClr val="dk1"/>
              </a:solidFill>
              <a:latin typeface="DM Sans"/>
              <a:ea typeface="DM Sans"/>
              <a:cs typeface="DM Sans"/>
              <a:sym typeface="DM Sans"/>
            </a:endParaRPr>
          </a:p>
        </p:txBody>
      </p:sp>
      <p:sp>
        <p:nvSpPr>
          <p:cNvPr id="436" name="Google Shape;436;p111"/>
          <p:cNvSpPr txBox="1"/>
          <p:nvPr/>
        </p:nvSpPr>
        <p:spPr>
          <a:xfrm>
            <a:off x="6036767" y="2544234"/>
            <a:ext cx="5192800" cy="3323946"/>
          </a:xfrm>
          <a:prstGeom prst="rect">
            <a:avLst/>
          </a:prstGeom>
          <a:noFill/>
          <a:ln>
            <a:noFill/>
          </a:ln>
        </p:spPr>
        <p:txBody>
          <a:bodyPr spcFirstLastPara="1" wrap="square" lIns="121900" tIns="121900" rIns="121900" bIns="121900" anchor="t" anchorCtr="0">
            <a:spAutoFit/>
          </a:bodyPr>
          <a:lstStyle/>
          <a:p>
            <a:r>
              <a:rPr lang="es" sz="2000" dirty="0">
                <a:solidFill>
                  <a:schemeClr val="dk1"/>
                </a:solidFill>
                <a:highlight>
                  <a:srgbClr val="EAFF6A"/>
                </a:highlight>
                <a:latin typeface="DM Sans"/>
                <a:ea typeface="DM Sans"/>
                <a:cs typeface="DM Sans"/>
                <a:sym typeface="DM Sans"/>
              </a:rPr>
              <a:t>Algunos escenarios a plantear podrían ser:</a:t>
            </a:r>
            <a:endParaRPr sz="2000" dirty="0">
              <a:solidFill>
                <a:schemeClr val="dk1"/>
              </a:solidFill>
              <a:highlight>
                <a:srgbClr val="EAFF6A"/>
              </a:highlight>
              <a:latin typeface="DM Sans"/>
              <a:ea typeface="DM Sans"/>
              <a:cs typeface="DM Sans"/>
              <a:sym typeface="DM Sans"/>
            </a:endParaRPr>
          </a:p>
          <a:p>
            <a:endParaRPr sz="2000" dirty="0">
              <a:solidFill>
                <a:schemeClr val="dk1"/>
              </a:solidFill>
              <a:latin typeface="DM Sans"/>
              <a:ea typeface="DM Sans"/>
              <a:cs typeface="DM Sans"/>
              <a:sym typeface="DM Sans"/>
            </a:endParaRPr>
          </a:p>
          <a:p>
            <a:pPr marL="609585" indent="-423323">
              <a:buClr>
                <a:srgbClr val="EA90FF"/>
              </a:buClr>
              <a:buSzPts val="1400"/>
              <a:buFont typeface="DM Sans"/>
              <a:buChar char="✓"/>
            </a:pPr>
            <a:r>
              <a:rPr lang="es" sz="2000" dirty="0">
                <a:solidFill>
                  <a:schemeClr val="dk1"/>
                </a:solidFill>
                <a:latin typeface="DM Sans"/>
                <a:ea typeface="DM Sans"/>
                <a:cs typeface="DM Sans"/>
                <a:sym typeface="DM Sans"/>
              </a:rPr>
              <a:t>La función debe devolver null si algún parámetro no es numérico.</a:t>
            </a:r>
            <a:endParaRPr sz="2000" dirty="0">
              <a:solidFill>
                <a:schemeClr val="dk1"/>
              </a:solidFill>
              <a:latin typeface="DM Sans"/>
              <a:ea typeface="DM Sans"/>
              <a:cs typeface="DM Sans"/>
              <a:sym typeface="DM Sans"/>
            </a:endParaRPr>
          </a:p>
          <a:p>
            <a:pPr marL="609585" indent="-423323">
              <a:buClr>
                <a:srgbClr val="EA90FF"/>
              </a:buClr>
              <a:buSzPts val="1400"/>
              <a:buFont typeface="DM Sans"/>
              <a:buChar char="✓"/>
            </a:pPr>
            <a:r>
              <a:rPr lang="es" sz="2000" dirty="0">
                <a:solidFill>
                  <a:schemeClr val="dk1"/>
                </a:solidFill>
                <a:latin typeface="DM Sans"/>
                <a:ea typeface="DM Sans"/>
                <a:cs typeface="DM Sans"/>
                <a:sym typeface="DM Sans"/>
              </a:rPr>
              <a:t>La función debe devolver 0 si no se pasó ningún parámetro</a:t>
            </a:r>
            <a:endParaRPr sz="2000" dirty="0">
              <a:solidFill>
                <a:schemeClr val="dk1"/>
              </a:solidFill>
              <a:latin typeface="DM Sans"/>
              <a:ea typeface="DM Sans"/>
              <a:cs typeface="DM Sans"/>
              <a:sym typeface="DM Sans"/>
            </a:endParaRPr>
          </a:p>
          <a:p>
            <a:pPr marL="609585" indent="-423323">
              <a:buClr>
                <a:srgbClr val="EA90FF"/>
              </a:buClr>
              <a:buSzPts val="1400"/>
              <a:buFont typeface="DM Sans"/>
              <a:buChar char="✓"/>
            </a:pPr>
            <a:r>
              <a:rPr lang="es" sz="2000" dirty="0">
                <a:solidFill>
                  <a:schemeClr val="dk1"/>
                </a:solidFill>
                <a:latin typeface="DM Sans"/>
                <a:ea typeface="DM Sans"/>
                <a:cs typeface="DM Sans"/>
                <a:sym typeface="DM Sans"/>
              </a:rPr>
              <a:t>La función debe poder realizar la suma correctamente. </a:t>
            </a:r>
            <a:endParaRPr sz="2000" dirty="0">
              <a:solidFill>
                <a:schemeClr val="dk1"/>
              </a:solidFill>
              <a:latin typeface="DM Sans"/>
              <a:ea typeface="DM Sans"/>
              <a:cs typeface="DM Sans"/>
              <a:sym typeface="DM Sans"/>
            </a:endParaRPr>
          </a:p>
          <a:p>
            <a:pPr marL="609585" indent="-423323">
              <a:buClr>
                <a:srgbClr val="EA90FF"/>
              </a:buClr>
              <a:buSzPts val="1400"/>
              <a:buFont typeface="DM Sans"/>
              <a:buChar char="✓"/>
            </a:pPr>
            <a:r>
              <a:rPr lang="es" sz="2000" dirty="0">
                <a:solidFill>
                  <a:schemeClr val="dk1"/>
                </a:solidFill>
                <a:latin typeface="DM Sans"/>
                <a:ea typeface="DM Sans"/>
                <a:cs typeface="DM Sans"/>
                <a:sym typeface="DM Sans"/>
              </a:rPr>
              <a:t>La función debe poder hacer la suma con cualquier cantidad de números.</a:t>
            </a:r>
            <a:endParaRPr sz="2000" dirty="0">
              <a:solidFill>
                <a:schemeClr val="dk1"/>
              </a:solidFill>
              <a:latin typeface="DM Sans"/>
              <a:ea typeface="DM Sans"/>
              <a:cs typeface="DM Sans"/>
              <a:sym typeface="DM Sans"/>
            </a:endParaRPr>
          </a:p>
        </p:txBody>
      </p:sp>
    </p:spTree>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12"/>
          <p:cNvSpPr/>
          <p:nvPr/>
        </p:nvSpPr>
        <p:spPr>
          <a:xfrm>
            <a:off x="520767" y="18171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2" name="Google Shape;442;p112"/>
          <p:cNvSpPr txBox="1"/>
          <p:nvPr/>
        </p:nvSpPr>
        <p:spPr>
          <a:xfrm>
            <a:off x="1948400" y="277967"/>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Implementando el primer escenario</a:t>
            </a:r>
            <a:endParaRPr sz="4667" b="1">
              <a:solidFill>
                <a:schemeClr val="lt1"/>
              </a:solidFill>
              <a:latin typeface="DM Sans"/>
              <a:ea typeface="DM Sans"/>
              <a:cs typeface="DM Sans"/>
              <a:sym typeface="DM Sans"/>
            </a:endParaRPr>
          </a:p>
        </p:txBody>
      </p:sp>
      <p:sp>
        <p:nvSpPr>
          <p:cNvPr id="443" name="Google Shape;443;p112"/>
          <p:cNvSpPr txBox="1"/>
          <p:nvPr/>
        </p:nvSpPr>
        <p:spPr>
          <a:xfrm>
            <a:off x="794933" y="2211267"/>
            <a:ext cx="8373600" cy="3323946"/>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El primer punto a testear se podría hacer de la siguiente manera:</a:t>
            </a:r>
            <a:endParaRPr sz="2000" dirty="0">
              <a:latin typeface="DM Sans"/>
              <a:ea typeface="DM Sans"/>
              <a:cs typeface="DM Sans"/>
              <a:sym typeface="DM Sans"/>
            </a:endParaRPr>
          </a:p>
          <a:p>
            <a:endParaRPr sz="2400" dirty="0"/>
          </a:p>
          <a:p>
            <a:endParaRPr sz="2400" dirty="0"/>
          </a:p>
          <a:p>
            <a:endParaRPr sz="2400" dirty="0"/>
          </a:p>
          <a:p>
            <a:endParaRPr sz="2400" dirty="0"/>
          </a:p>
          <a:p>
            <a:endParaRPr sz="2400" dirty="0"/>
          </a:p>
          <a:p>
            <a:endParaRPr sz="2000" dirty="0"/>
          </a:p>
          <a:p>
            <a:r>
              <a:rPr lang="es" sz="2000" dirty="0">
                <a:latin typeface="DM Sans"/>
                <a:ea typeface="DM Sans"/>
                <a:cs typeface="DM Sans"/>
                <a:sym typeface="DM Sans"/>
              </a:rPr>
              <a:t>Y, si corremos el código, podremos notar que no pasamos la primera prueba</a:t>
            </a:r>
            <a:endParaRPr sz="2000" dirty="0">
              <a:latin typeface="DM Sans"/>
              <a:ea typeface="DM Sans"/>
              <a:cs typeface="DM Sans"/>
              <a:sym typeface="DM Sans"/>
            </a:endParaRPr>
          </a:p>
        </p:txBody>
      </p:sp>
      <p:pic>
        <p:nvPicPr>
          <p:cNvPr id="444" name="Google Shape;444;p112"/>
          <p:cNvPicPr preferRelativeResize="0"/>
          <p:nvPr/>
        </p:nvPicPr>
        <p:blipFill>
          <a:blip r:embed="rId3">
            <a:alphaModFix/>
          </a:blip>
          <a:stretch>
            <a:fillRect/>
          </a:stretch>
        </p:blipFill>
        <p:spPr>
          <a:xfrm>
            <a:off x="870199" y="5640627"/>
            <a:ext cx="7648300" cy="286300"/>
          </a:xfrm>
          <a:prstGeom prst="rect">
            <a:avLst/>
          </a:prstGeom>
          <a:noFill/>
          <a:ln>
            <a:noFill/>
          </a:ln>
        </p:spPr>
      </p:pic>
      <p:pic>
        <p:nvPicPr>
          <p:cNvPr id="445" name="Google Shape;445;p112"/>
          <p:cNvPicPr preferRelativeResize="0"/>
          <p:nvPr/>
        </p:nvPicPr>
        <p:blipFill>
          <a:blip r:embed="rId4">
            <a:alphaModFix/>
          </a:blip>
          <a:stretch>
            <a:fillRect/>
          </a:stretch>
        </p:blipFill>
        <p:spPr>
          <a:xfrm>
            <a:off x="870199" y="2887221"/>
            <a:ext cx="8572500" cy="1689100"/>
          </a:xfrm>
          <a:prstGeom prst="rect">
            <a:avLst/>
          </a:prstGeom>
          <a:noFill/>
          <a:ln>
            <a:noFill/>
          </a:ln>
        </p:spPr>
      </p:pic>
    </p:spTree>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13"/>
          <p:cNvSpPr txBox="1"/>
          <p:nvPr/>
        </p:nvSpPr>
        <p:spPr>
          <a:xfrm>
            <a:off x="1948400" y="277968"/>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Implementando el resto de escenarios ( 1 ) </a:t>
            </a:r>
            <a:endParaRPr sz="4667" b="1">
              <a:solidFill>
                <a:schemeClr val="lt1"/>
              </a:solidFill>
              <a:latin typeface="DM Sans"/>
              <a:ea typeface="DM Sans"/>
              <a:cs typeface="DM Sans"/>
              <a:sym typeface="DM Sans"/>
            </a:endParaRPr>
          </a:p>
        </p:txBody>
      </p:sp>
      <p:pic>
        <p:nvPicPr>
          <p:cNvPr id="451" name="Google Shape;451;p113"/>
          <p:cNvPicPr preferRelativeResize="0"/>
          <p:nvPr/>
        </p:nvPicPr>
        <p:blipFill>
          <a:blip r:embed="rId3">
            <a:alphaModFix/>
          </a:blip>
          <a:stretch>
            <a:fillRect/>
          </a:stretch>
        </p:blipFill>
        <p:spPr>
          <a:xfrm>
            <a:off x="2534852" y="1817168"/>
            <a:ext cx="7122297" cy="4634433"/>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114"/>
          <p:cNvSpPr txBox="1"/>
          <p:nvPr/>
        </p:nvSpPr>
        <p:spPr>
          <a:xfrm>
            <a:off x="1948400" y="277968"/>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Implementando el resto de escenarios ( 2 ) </a:t>
            </a:r>
            <a:endParaRPr sz="4667" b="1">
              <a:solidFill>
                <a:schemeClr val="lt1"/>
              </a:solidFill>
              <a:latin typeface="DM Sans"/>
              <a:ea typeface="DM Sans"/>
              <a:cs typeface="DM Sans"/>
              <a:sym typeface="DM Sans"/>
            </a:endParaRPr>
          </a:p>
        </p:txBody>
      </p:sp>
      <p:pic>
        <p:nvPicPr>
          <p:cNvPr id="457" name="Google Shape;457;p114"/>
          <p:cNvPicPr preferRelativeResize="0"/>
          <p:nvPr/>
        </p:nvPicPr>
        <p:blipFill>
          <a:blip r:embed="rId3">
            <a:alphaModFix/>
          </a:blip>
          <a:stretch>
            <a:fillRect/>
          </a:stretch>
        </p:blipFill>
        <p:spPr>
          <a:xfrm>
            <a:off x="1612900" y="1930333"/>
            <a:ext cx="8966200" cy="4241800"/>
          </a:xfrm>
          <a:prstGeom prst="rect">
            <a:avLst/>
          </a:prstGeom>
          <a:noFill/>
          <a:ln w="9525" cap="flat" cmpd="sng">
            <a:solidFill>
              <a:srgbClr val="E8E7E3"/>
            </a:solidFill>
            <a:prstDash val="solid"/>
            <a:round/>
            <a:headEnd type="none" w="sm" len="sm"/>
            <a:tailEnd type="none" w="sm" len="sm"/>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67"/>
          <p:cNvSpPr txBox="1"/>
          <p:nvPr/>
        </p:nvSpPr>
        <p:spPr>
          <a:xfrm>
            <a:off x="360633" y="461301"/>
            <a:ext cx="11464400" cy="218536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de uso de un callback en la función map </a:t>
            </a:r>
            <a:endParaRPr sz="4667" b="1">
              <a:solidFill>
                <a:schemeClr val="lt1"/>
              </a:solidFill>
              <a:latin typeface="DM Sans"/>
              <a:ea typeface="DM Sans"/>
              <a:cs typeface="DM Sans"/>
              <a:sym typeface="DM Sans"/>
            </a:endParaRPr>
          </a:p>
          <a:p>
            <a:pPr algn="ctr">
              <a:lnSpc>
                <a:spcPct val="90000"/>
              </a:lnSpc>
            </a:pPr>
            <a:endParaRPr sz="4667" b="1">
              <a:solidFill>
                <a:schemeClr val="lt1"/>
              </a:solidFill>
              <a:latin typeface="DM Sans"/>
              <a:ea typeface="DM Sans"/>
              <a:cs typeface="DM Sans"/>
              <a:sym typeface="DM Sans"/>
            </a:endParaRPr>
          </a:p>
        </p:txBody>
      </p:sp>
      <p:sp>
        <p:nvSpPr>
          <p:cNvPr id="617" name="Google Shape;617;p167"/>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618" name="Google Shape;618;p167"/>
          <p:cNvPicPr preferRelativeResize="0"/>
          <p:nvPr/>
        </p:nvPicPr>
        <p:blipFill>
          <a:blip r:embed="rId3">
            <a:alphaModFix/>
          </a:blip>
          <a:stretch>
            <a:fillRect/>
          </a:stretch>
        </p:blipFill>
        <p:spPr>
          <a:xfrm>
            <a:off x="1322001" y="2091733"/>
            <a:ext cx="9478599" cy="3977200"/>
          </a:xfrm>
          <a:prstGeom prst="rect">
            <a:avLst/>
          </a:prstGeom>
          <a:noFill/>
          <a:ln>
            <a:noFill/>
          </a:ln>
        </p:spPr>
      </p:pic>
    </p:spTree>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15"/>
          <p:cNvSpPr txBox="1"/>
          <p:nvPr/>
        </p:nvSpPr>
        <p:spPr>
          <a:xfrm>
            <a:off x="1948400" y="277967"/>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Ejecutando escenarios</a:t>
            </a:r>
            <a:endParaRPr sz="4667" b="1">
              <a:solidFill>
                <a:schemeClr val="lt1"/>
              </a:solidFill>
              <a:latin typeface="DM Sans"/>
              <a:ea typeface="DM Sans"/>
              <a:cs typeface="DM Sans"/>
              <a:sym typeface="DM Sans"/>
            </a:endParaRPr>
          </a:p>
        </p:txBody>
      </p:sp>
      <p:pic>
        <p:nvPicPr>
          <p:cNvPr id="463" name="Google Shape;463;p115"/>
          <p:cNvPicPr preferRelativeResize="0"/>
          <p:nvPr/>
        </p:nvPicPr>
        <p:blipFill>
          <a:blip r:embed="rId3">
            <a:alphaModFix/>
          </a:blip>
          <a:stretch>
            <a:fillRect/>
          </a:stretch>
        </p:blipFill>
        <p:spPr>
          <a:xfrm>
            <a:off x="1400217" y="2610500"/>
            <a:ext cx="9391567" cy="25188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16"/>
          <p:cNvSpPr txBox="1"/>
          <p:nvPr/>
        </p:nvSpPr>
        <p:spPr>
          <a:xfrm>
            <a:off x="1948400" y="2665367"/>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Etapa 2: Hacer que las pruebas pasen</a:t>
            </a:r>
            <a:endParaRPr sz="5333" b="1">
              <a:solidFill>
                <a:schemeClr val="dk1"/>
              </a:solidFill>
              <a:latin typeface="DM Sans"/>
              <a:ea typeface="DM Sans"/>
              <a:cs typeface="DM Sans"/>
              <a:sym typeface="DM Sans"/>
            </a:endParaRPr>
          </a:p>
        </p:txBody>
      </p:sp>
    </p:spTree>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17"/>
          <p:cNvSpPr txBox="1"/>
          <p:nvPr/>
        </p:nvSpPr>
        <p:spPr>
          <a:xfrm>
            <a:off x="698567" y="661134"/>
            <a:ext cx="7832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Test 1: parámetro no numérico</a:t>
            </a:r>
            <a:endParaRPr sz="4000" b="1">
              <a:solidFill>
                <a:schemeClr val="dk1"/>
              </a:solidFill>
              <a:latin typeface="DM Sans"/>
              <a:ea typeface="DM Sans"/>
              <a:cs typeface="DM Sans"/>
              <a:sym typeface="DM Sans"/>
            </a:endParaRPr>
          </a:p>
        </p:txBody>
      </p:sp>
      <p:sp>
        <p:nvSpPr>
          <p:cNvPr id="474" name="Google Shape;474;p117"/>
          <p:cNvSpPr txBox="1"/>
          <p:nvPr/>
        </p:nvSpPr>
        <p:spPr>
          <a:xfrm>
            <a:off x="739367" y="1691067"/>
            <a:ext cx="7411200" cy="3570168"/>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Resolvamos por pasos, suponiéndose que se reciben dos valores numéricos, entonces podemos hacer:</a:t>
            </a:r>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br>
              <a:rPr lang="es" dirty="0">
                <a:latin typeface="DM Sans"/>
                <a:ea typeface="DM Sans"/>
                <a:cs typeface="DM Sans"/>
                <a:sym typeface="DM Sans"/>
              </a:rPr>
            </a:br>
            <a:r>
              <a:rPr lang="es" dirty="0">
                <a:latin typeface="DM Sans"/>
                <a:ea typeface="DM Sans"/>
                <a:cs typeface="DM Sans"/>
                <a:sym typeface="DM Sans"/>
              </a:rPr>
              <a:t>Hasta ahora entonces tenemos:</a:t>
            </a:r>
            <a:br>
              <a:rPr lang="es" dirty="0">
                <a:latin typeface="DM Sans"/>
                <a:ea typeface="DM Sans"/>
                <a:cs typeface="DM Sans"/>
                <a:sym typeface="DM Sans"/>
              </a:rPr>
            </a:br>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p:txBody>
      </p:sp>
      <p:pic>
        <p:nvPicPr>
          <p:cNvPr id="475" name="Google Shape;475;p117"/>
          <p:cNvPicPr preferRelativeResize="0"/>
          <p:nvPr/>
        </p:nvPicPr>
        <p:blipFill>
          <a:blip r:embed="rId3">
            <a:alphaModFix/>
          </a:blip>
          <a:stretch>
            <a:fillRect/>
          </a:stretch>
        </p:blipFill>
        <p:spPr>
          <a:xfrm>
            <a:off x="813258" y="2628900"/>
            <a:ext cx="6680200" cy="800100"/>
          </a:xfrm>
          <a:prstGeom prst="rect">
            <a:avLst/>
          </a:prstGeom>
          <a:noFill/>
          <a:ln>
            <a:noFill/>
          </a:ln>
        </p:spPr>
      </p:pic>
      <p:pic>
        <p:nvPicPr>
          <p:cNvPr id="476" name="Google Shape;476;p117"/>
          <p:cNvPicPr preferRelativeResize="0"/>
          <p:nvPr/>
        </p:nvPicPr>
        <p:blipFill>
          <a:blip r:embed="rId4">
            <a:alphaModFix/>
          </a:blip>
          <a:stretch>
            <a:fillRect/>
          </a:stretch>
        </p:blipFill>
        <p:spPr>
          <a:xfrm>
            <a:off x="813258" y="4261915"/>
            <a:ext cx="6680200" cy="1810035"/>
          </a:xfrm>
          <a:prstGeom prst="rect">
            <a:avLst/>
          </a:prstGeom>
          <a:noFill/>
          <a:ln>
            <a:noFill/>
          </a:ln>
        </p:spPr>
      </p:pic>
    </p:spTree>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18"/>
          <p:cNvSpPr txBox="1"/>
          <p:nvPr/>
        </p:nvSpPr>
        <p:spPr>
          <a:xfrm>
            <a:off x="743767" y="704867"/>
            <a:ext cx="7492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Test 2: ningún parámetro</a:t>
            </a:r>
            <a:endParaRPr sz="4000" b="1">
              <a:solidFill>
                <a:schemeClr val="dk1"/>
              </a:solidFill>
              <a:latin typeface="DM Sans"/>
              <a:ea typeface="DM Sans"/>
              <a:cs typeface="DM Sans"/>
              <a:sym typeface="DM Sans"/>
            </a:endParaRPr>
          </a:p>
        </p:txBody>
      </p:sp>
      <p:sp>
        <p:nvSpPr>
          <p:cNvPr id="482" name="Google Shape;482;p118"/>
          <p:cNvSpPr txBox="1"/>
          <p:nvPr/>
        </p:nvSpPr>
        <p:spPr>
          <a:xfrm>
            <a:off x="743767" y="1822300"/>
            <a:ext cx="6928400" cy="4247276"/>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Podemos agregar una nueva validación para parámetros vacíos:</a:t>
            </a:r>
            <a:endParaRPr sz="2000" dirty="0">
              <a:latin typeface="DM Sans"/>
              <a:ea typeface="DM Sans"/>
              <a:cs typeface="DM Sans"/>
              <a:sym typeface="DM Sans"/>
            </a:endParaRPr>
          </a:p>
          <a:p>
            <a:endParaRPr sz="2000" dirty="0">
              <a:latin typeface="DM Sans"/>
              <a:ea typeface="DM Sans"/>
              <a:cs typeface="DM Sans"/>
              <a:sym typeface="DM Sans"/>
            </a:endParaRPr>
          </a:p>
          <a:p>
            <a:endParaRPr sz="2000" dirty="0">
              <a:latin typeface="DM Sans"/>
              <a:ea typeface="DM Sans"/>
              <a:cs typeface="DM Sans"/>
              <a:sym typeface="DM Sans"/>
            </a:endParaRPr>
          </a:p>
          <a:p>
            <a:endParaRPr sz="2000" dirty="0">
              <a:latin typeface="DM Sans"/>
              <a:ea typeface="DM Sans"/>
              <a:cs typeface="DM Sans"/>
              <a:sym typeface="DM Sans"/>
            </a:endParaRPr>
          </a:p>
          <a:p>
            <a:endParaRPr sz="2000" dirty="0">
              <a:latin typeface="DM Sans"/>
              <a:ea typeface="DM Sans"/>
              <a:cs typeface="DM Sans"/>
              <a:sym typeface="DM Sans"/>
            </a:endParaRPr>
          </a:p>
          <a:p>
            <a:br>
              <a:rPr lang="es" sz="2000" dirty="0">
                <a:latin typeface="DM Sans"/>
                <a:ea typeface="DM Sans"/>
                <a:cs typeface="DM Sans"/>
                <a:sym typeface="DM Sans"/>
              </a:rPr>
            </a:br>
            <a:endParaRPr sz="2000" dirty="0">
              <a:latin typeface="DM Sans"/>
              <a:ea typeface="DM Sans"/>
              <a:cs typeface="DM Sans"/>
              <a:sym typeface="DM Sans"/>
            </a:endParaRPr>
          </a:p>
          <a:p>
            <a:r>
              <a:rPr lang="es" sz="2000" dirty="0">
                <a:latin typeface="DM Sans"/>
                <a:ea typeface="DM Sans"/>
                <a:cs typeface="DM Sans"/>
                <a:sym typeface="DM Sans"/>
              </a:rPr>
              <a:t>Hasta ahora entonces tenemos:</a:t>
            </a:r>
            <a:br>
              <a:rPr lang="es" sz="2000" dirty="0">
                <a:latin typeface="DM Sans"/>
                <a:ea typeface="DM Sans"/>
                <a:cs typeface="DM Sans"/>
                <a:sym typeface="DM Sans"/>
              </a:rPr>
            </a:br>
            <a:endParaRPr sz="2000" dirty="0">
              <a:latin typeface="DM Sans"/>
              <a:ea typeface="DM Sans"/>
              <a:cs typeface="DM Sans"/>
              <a:sym typeface="DM Sans"/>
            </a:endParaRPr>
          </a:p>
          <a:p>
            <a:endParaRPr sz="2000" dirty="0">
              <a:latin typeface="DM Sans"/>
              <a:ea typeface="DM Sans"/>
              <a:cs typeface="DM Sans"/>
              <a:sym typeface="DM Sans"/>
            </a:endParaRPr>
          </a:p>
          <a:p>
            <a:endParaRPr sz="2000" dirty="0">
              <a:latin typeface="DM Sans"/>
              <a:ea typeface="DM Sans"/>
              <a:cs typeface="DM Sans"/>
              <a:sym typeface="DM Sans"/>
            </a:endParaRPr>
          </a:p>
          <a:p>
            <a:endParaRPr sz="2000" dirty="0">
              <a:latin typeface="DM Sans"/>
              <a:ea typeface="DM Sans"/>
              <a:cs typeface="DM Sans"/>
              <a:sym typeface="DM Sans"/>
            </a:endParaRPr>
          </a:p>
        </p:txBody>
      </p:sp>
      <p:pic>
        <p:nvPicPr>
          <p:cNvPr id="483" name="Google Shape;483;p118"/>
          <p:cNvPicPr preferRelativeResize="0"/>
          <p:nvPr/>
        </p:nvPicPr>
        <p:blipFill>
          <a:blip r:embed="rId3">
            <a:alphaModFix/>
          </a:blip>
          <a:stretch>
            <a:fillRect/>
          </a:stretch>
        </p:blipFill>
        <p:spPr>
          <a:xfrm>
            <a:off x="829767" y="4998841"/>
            <a:ext cx="6680200" cy="876300"/>
          </a:xfrm>
          <a:prstGeom prst="rect">
            <a:avLst/>
          </a:prstGeom>
          <a:noFill/>
          <a:ln>
            <a:noFill/>
          </a:ln>
        </p:spPr>
      </p:pic>
      <p:pic>
        <p:nvPicPr>
          <p:cNvPr id="484" name="Google Shape;484;p118"/>
          <p:cNvPicPr preferRelativeResize="0"/>
          <p:nvPr/>
        </p:nvPicPr>
        <p:blipFill>
          <a:blip r:embed="rId4">
            <a:alphaModFix/>
          </a:blip>
          <a:stretch>
            <a:fillRect/>
          </a:stretch>
        </p:blipFill>
        <p:spPr>
          <a:xfrm>
            <a:off x="829767" y="2752138"/>
            <a:ext cx="6756400" cy="1193800"/>
          </a:xfrm>
          <a:prstGeom prst="rect">
            <a:avLst/>
          </a:prstGeom>
          <a:noFill/>
          <a:ln>
            <a:noFill/>
          </a:ln>
        </p:spPr>
      </p:pic>
    </p:spTree>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119"/>
          <p:cNvSpPr txBox="1"/>
          <p:nvPr/>
        </p:nvSpPr>
        <p:spPr>
          <a:xfrm>
            <a:off x="627100" y="642734"/>
            <a:ext cx="7492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Test 3: Suma</a:t>
            </a:r>
            <a:endParaRPr sz="4000" b="1">
              <a:solidFill>
                <a:schemeClr val="dk1"/>
              </a:solidFill>
              <a:latin typeface="DM Sans"/>
              <a:ea typeface="DM Sans"/>
              <a:cs typeface="DM Sans"/>
              <a:sym typeface="DM Sans"/>
            </a:endParaRPr>
          </a:p>
        </p:txBody>
      </p:sp>
      <p:sp>
        <p:nvSpPr>
          <p:cNvPr id="490" name="Google Shape;490;p119"/>
          <p:cNvSpPr txBox="1"/>
          <p:nvPr/>
        </p:nvSpPr>
        <p:spPr>
          <a:xfrm>
            <a:off x="627100" y="1443133"/>
            <a:ext cx="7074400" cy="4678163"/>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Ejecutamos el código necesario para hacer la suma (no importa la optimización)</a:t>
            </a:r>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br>
              <a:rPr lang="es" dirty="0">
                <a:latin typeface="DM Sans"/>
                <a:ea typeface="DM Sans"/>
                <a:cs typeface="DM Sans"/>
                <a:sym typeface="DM Sans"/>
              </a:rPr>
            </a:br>
            <a:endParaRPr dirty="0">
              <a:latin typeface="DM Sans"/>
              <a:ea typeface="DM Sans"/>
              <a:cs typeface="DM Sans"/>
              <a:sym typeface="DM Sans"/>
            </a:endParaRPr>
          </a:p>
          <a:p>
            <a:r>
              <a:rPr lang="es" dirty="0">
                <a:latin typeface="DM Sans"/>
                <a:ea typeface="DM Sans"/>
                <a:cs typeface="DM Sans"/>
                <a:sym typeface="DM Sans"/>
              </a:rPr>
              <a:t>Ya casi finalizamos:</a:t>
            </a:r>
            <a:endParaRPr dirty="0">
              <a:latin typeface="DM Sans"/>
              <a:ea typeface="DM Sans"/>
              <a:cs typeface="DM Sans"/>
              <a:sym typeface="DM Sans"/>
            </a:endParaRPr>
          </a:p>
          <a:p>
            <a:br>
              <a:rPr lang="es" dirty="0">
                <a:latin typeface="DM Sans"/>
                <a:ea typeface="DM Sans"/>
                <a:cs typeface="DM Sans"/>
                <a:sym typeface="DM Sans"/>
              </a:rPr>
            </a:br>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p:txBody>
      </p:sp>
      <p:pic>
        <p:nvPicPr>
          <p:cNvPr id="491" name="Google Shape;491;p119"/>
          <p:cNvPicPr preferRelativeResize="0"/>
          <p:nvPr/>
        </p:nvPicPr>
        <p:blipFill>
          <a:blip r:embed="rId3">
            <a:alphaModFix/>
          </a:blip>
          <a:stretch>
            <a:fillRect/>
          </a:stretch>
        </p:blipFill>
        <p:spPr>
          <a:xfrm>
            <a:off x="697200" y="2228329"/>
            <a:ext cx="6934200" cy="1828800"/>
          </a:xfrm>
          <a:prstGeom prst="rect">
            <a:avLst/>
          </a:prstGeom>
          <a:noFill/>
          <a:ln>
            <a:noFill/>
          </a:ln>
        </p:spPr>
      </p:pic>
      <p:pic>
        <p:nvPicPr>
          <p:cNvPr id="492" name="Google Shape;492;p119"/>
          <p:cNvPicPr preferRelativeResize="0"/>
          <p:nvPr/>
        </p:nvPicPr>
        <p:blipFill>
          <a:blip r:embed="rId4">
            <a:alphaModFix/>
          </a:blip>
          <a:stretch>
            <a:fillRect/>
          </a:stretch>
        </p:blipFill>
        <p:spPr>
          <a:xfrm>
            <a:off x="697200" y="4700422"/>
            <a:ext cx="6654800" cy="1739900"/>
          </a:xfrm>
          <a:prstGeom prst="rect">
            <a:avLst/>
          </a:prstGeom>
          <a:noFill/>
          <a:ln>
            <a:noFill/>
          </a:ln>
        </p:spPr>
      </p:pic>
    </p:spTree>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20"/>
          <p:cNvSpPr txBox="1"/>
          <p:nvPr/>
        </p:nvSpPr>
        <p:spPr>
          <a:xfrm>
            <a:off x="815200" y="890634"/>
            <a:ext cx="7492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Test 4: ¿ </a:t>
            </a:r>
            <a:r>
              <a:rPr lang="es" sz="4000" b="1" i="1">
                <a:solidFill>
                  <a:schemeClr val="dk1"/>
                </a:solidFill>
                <a:latin typeface="DM Sans"/>
                <a:ea typeface="DM Sans"/>
                <a:cs typeface="DM Sans"/>
                <a:sym typeface="DM Sans"/>
              </a:rPr>
              <a:t>n</a:t>
            </a:r>
            <a:r>
              <a:rPr lang="es" sz="4000">
                <a:solidFill>
                  <a:schemeClr val="dk1"/>
                </a:solidFill>
                <a:latin typeface="DM Sans"/>
                <a:ea typeface="DM Sans"/>
                <a:cs typeface="DM Sans"/>
                <a:sym typeface="DM Sans"/>
              </a:rPr>
              <a:t> </a:t>
            </a:r>
            <a:r>
              <a:rPr lang="es" sz="4000" b="1">
                <a:solidFill>
                  <a:schemeClr val="dk1"/>
                </a:solidFill>
                <a:latin typeface="DM Sans"/>
                <a:ea typeface="DM Sans"/>
                <a:cs typeface="DM Sans"/>
                <a:sym typeface="DM Sans"/>
              </a:rPr>
              <a:t>parámetros?</a:t>
            </a:r>
            <a:endParaRPr sz="4000" b="1">
              <a:solidFill>
                <a:schemeClr val="dk1"/>
              </a:solidFill>
              <a:latin typeface="DM Sans"/>
              <a:ea typeface="DM Sans"/>
              <a:cs typeface="DM Sans"/>
              <a:sym typeface="DM Sans"/>
            </a:endParaRPr>
          </a:p>
        </p:txBody>
      </p:sp>
      <p:sp>
        <p:nvSpPr>
          <p:cNvPr id="498" name="Google Shape;498;p120"/>
          <p:cNvSpPr txBox="1"/>
          <p:nvPr/>
        </p:nvSpPr>
        <p:spPr>
          <a:xfrm>
            <a:off x="815200" y="2305133"/>
            <a:ext cx="4930800" cy="2708393"/>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Notamos que en este punto será necesario hacer cambios más grandes, ya que para n número de parámetros, no servirán las validaciones que tenemos. </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Entonces toca reformular el problema. ¿Cómo trabajar con cualquier número de inputs? Procedemos a los cambios:</a:t>
            </a:r>
            <a:endParaRPr sz="2000" dirty="0">
              <a:latin typeface="DM Sans"/>
              <a:ea typeface="DM Sans"/>
              <a:cs typeface="DM Sans"/>
              <a:sym typeface="DM Sans"/>
            </a:endParaRPr>
          </a:p>
        </p:txBody>
      </p:sp>
      <p:pic>
        <p:nvPicPr>
          <p:cNvPr id="499" name="Google Shape;499;p120"/>
          <p:cNvPicPr preferRelativeResize="0"/>
          <p:nvPr/>
        </p:nvPicPr>
        <p:blipFill>
          <a:blip r:embed="rId3">
            <a:alphaModFix/>
          </a:blip>
          <a:stretch>
            <a:fillRect/>
          </a:stretch>
        </p:blipFill>
        <p:spPr>
          <a:xfrm>
            <a:off x="6096000" y="2238046"/>
            <a:ext cx="5478332" cy="3362467"/>
          </a:xfrm>
          <a:prstGeom prst="rect">
            <a:avLst/>
          </a:prstGeom>
          <a:noFill/>
          <a:ln>
            <a:noFill/>
          </a:ln>
        </p:spPr>
      </p:pic>
    </p:spTree>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21"/>
          <p:cNvSpPr txBox="1"/>
          <p:nvPr/>
        </p:nvSpPr>
        <p:spPr>
          <a:xfrm>
            <a:off x="1948400" y="2665367"/>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Etapa 3: Refactorizar</a:t>
            </a:r>
            <a:endParaRPr sz="5333" b="1">
              <a:solidFill>
                <a:schemeClr val="dk1"/>
              </a:solidFill>
              <a:latin typeface="DM Sans"/>
              <a:ea typeface="DM Sans"/>
              <a:cs typeface="DM Sans"/>
              <a:sym typeface="DM Sans"/>
            </a:endParaRPr>
          </a:p>
        </p:txBody>
      </p:sp>
    </p:spTree>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2"/>
          <p:cNvSpPr txBox="1"/>
          <p:nvPr/>
        </p:nvSpPr>
        <p:spPr>
          <a:xfrm>
            <a:off x="762400" y="8002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¡Listo! </a:t>
            </a:r>
            <a:endParaRPr sz="5333" b="1">
              <a:solidFill>
                <a:schemeClr val="dk1"/>
              </a:solidFill>
              <a:latin typeface="DM Sans"/>
              <a:ea typeface="DM Sans"/>
              <a:cs typeface="DM Sans"/>
              <a:sym typeface="DM Sans"/>
            </a:endParaRPr>
          </a:p>
        </p:txBody>
      </p:sp>
      <p:sp>
        <p:nvSpPr>
          <p:cNvPr id="510" name="Google Shape;510;p122"/>
          <p:cNvSpPr txBox="1"/>
          <p:nvPr/>
        </p:nvSpPr>
        <p:spPr>
          <a:xfrm>
            <a:off x="762400" y="2121301"/>
            <a:ext cx="48088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¡Logramos pasar nuestros tests! Sin embargo, creo que notamos algo bastante serio:</a:t>
            </a:r>
            <a:endParaRPr>
              <a:latin typeface="DM Sans"/>
              <a:ea typeface="DM Sans"/>
              <a:cs typeface="DM Sans"/>
              <a:sym typeface="DM Sans"/>
            </a:endParaRPr>
          </a:p>
          <a:p>
            <a:pPr>
              <a:buClr>
                <a:srgbClr val="000000"/>
              </a:buClr>
              <a:buSzPts val="1350"/>
            </a:pPr>
            <a:br>
              <a:rPr lang="es">
                <a:latin typeface="DM Sans"/>
                <a:ea typeface="DM Sans"/>
                <a:cs typeface="DM Sans"/>
                <a:sym typeface="DM Sans"/>
              </a:rPr>
            </a:br>
            <a:r>
              <a:rPr lang="es">
                <a:latin typeface="DM Sans"/>
                <a:ea typeface="DM Sans"/>
                <a:cs typeface="DM Sans"/>
                <a:sym typeface="DM Sans"/>
              </a:rPr>
              <a:t>El código funciona, de manera que pasamos las pruebas necesarias para considerarse “funcional”, sin embargo, ¿es óptimo?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Tenemos que buscar ahora una forma de que nuestro código sea más limpio y sintetizar el código.</a:t>
            </a:r>
            <a:endParaRPr>
              <a:latin typeface="DM Sans"/>
              <a:ea typeface="DM Sans"/>
              <a:cs typeface="DM Sans"/>
              <a:sym typeface="DM Sans"/>
            </a:endParaRPr>
          </a:p>
        </p:txBody>
      </p:sp>
      <p:pic>
        <p:nvPicPr>
          <p:cNvPr id="511" name="Google Shape;511;p122"/>
          <p:cNvPicPr preferRelativeResize="0"/>
          <p:nvPr/>
        </p:nvPicPr>
        <p:blipFill>
          <a:blip r:embed="rId3">
            <a:alphaModFix/>
          </a:blip>
          <a:stretch>
            <a:fillRect/>
          </a:stretch>
        </p:blipFill>
        <p:spPr>
          <a:xfrm>
            <a:off x="6096000" y="3149967"/>
            <a:ext cx="5205533" cy="1513467"/>
          </a:xfrm>
          <a:prstGeom prst="rect">
            <a:avLst/>
          </a:prstGeom>
          <a:noFill/>
          <a:ln>
            <a:noFill/>
          </a:ln>
        </p:spPr>
      </p:pic>
    </p:spTree>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23"/>
          <p:cNvSpPr txBox="1"/>
          <p:nvPr/>
        </p:nvSpPr>
        <p:spPr>
          <a:xfrm>
            <a:off x="668600" y="1063134"/>
            <a:ext cx="10854800" cy="218536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667" b="1">
                <a:solidFill>
                  <a:schemeClr val="dk1"/>
                </a:solidFill>
                <a:latin typeface="DM Sans"/>
                <a:ea typeface="DM Sans"/>
                <a:cs typeface="DM Sans"/>
                <a:sym typeface="DM Sans"/>
              </a:rPr>
              <a:t>Sobre el arte de la refactorización</a:t>
            </a:r>
            <a:endParaRPr sz="4667" b="1">
              <a:solidFill>
                <a:schemeClr val="dk1"/>
              </a:solidFill>
              <a:latin typeface="DM Sans"/>
              <a:ea typeface="DM Sans"/>
              <a:cs typeface="DM Sans"/>
              <a:sym typeface="DM Sans"/>
            </a:endParaRPr>
          </a:p>
          <a:p>
            <a:pPr>
              <a:lnSpc>
                <a:spcPct val="90000"/>
              </a:lnSpc>
              <a:buClr>
                <a:schemeClr val="dk1"/>
              </a:buClr>
              <a:buSzPts val="1100"/>
            </a:pPr>
            <a:endParaRPr sz="4667" b="1">
              <a:solidFill>
                <a:schemeClr val="dk1"/>
              </a:solidFill>
              <a:latin typeface="DM Sans"/>
              <a:ea typeface="DM Sans"/>
              <a:cs typeface="DM Sans"/>
              <a:sym typeface="DM Sans"/>
            </a:endParaRPr>
          </a:p>
          <a:p>
            <a:pPr>
              <a:lnSpc>
                <a:spcPct val="90000"/>
              </a:lnSpc>
              <a:buClr>
                <a:schemeClr val="dk1"/>
              </a:buClr>
              <a:buSzPts val="1100"/>
            </a:pPr>
            <a:endParaRPr sz="4667" b="1">
              <a:solidFill>
                <a:schemeClr val="dk1"/>
              </a:solidFill>
              <a:latin typeface="DM Sans"/>
              <a:ea typeface="DM Sans"/>
              <a:cs typeface="DM Sans"/>
              <a:sym typeface="DM Sans"/>
            </a:endParaRPr>
          </a:p>
        </p:txBody>
      </p:sp>
      <p:sp>
        <p:nvSpPr>
          <p:cNvPr id="517" name="Google Shape;517;p123"/>
          <p:cNvSpPr txBox="1"/>
          <p:nvPr/>
        </p:nvSpPr>
        <p:spPr>
          <a:xfrm>
            <a:off x="631133" y="2544233"/>
            <a:ext cx="5112800" cy="3262391"/>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Al refactorizar, no pensamos en nuevas funcionalidades ni nada extra al código que tenemos, sino que </a:t>
            </a:r>
            <a:r>
              <a:rPr lang="es" b="1">
                <a:solidFill>
                  <a:schemeClr val="dk1"/>
                </a:solidFill>
                <a:latin typeface="DM Sans"/>
                <a:ea typeface="DM Sans"/>
                <a:cs typeface="DM Sans"/>
                <a:sym typeface="DM Sans"/>
              </a:rPr>
              <a:t>buscamos la manera de poder sintetizar tareas que podrían implementarse de otra forma.</a:t>
            </a:r>
            <a:endParaRPr b="1">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Al refactorizar, conseguimos mantener una funcionalidad idéntica para no afectar los tests, pero realizando tareas mucho más limpias.</a:t>
            </a:r>
            <a:endParaRPr>
              <a:solidFill>
                <a:schemeClr val="dk1"/>
              </a:solidFill>
              <a:latin typeface="DM Sans"/>
              <a:ea typeface="DM Sans"/>
              <a:cs typeface="DM Sans"/>
              <a:sym typeface="DM Sans"/>
            </a:endParaRPr>
          </a:p>
          <a:p>
            <a:endParaRPr sz="1667">
              <a:solidFill>
                <a:schemeClr val="dk1"/>
              </a:solidFill>
              <a:latin typeface="DM Sans"/>
              <a:ea typeface="DM Sans"/>
              <a:cs typeface="DM Sans"/>
              <a:sym typeface="DM Sans"/>
            </a:endParaRPr>
          </a:p>
          <a:p>
            <a:endParaRPr sz="1733">
              <a:solidFill>
                <a:schemeClr val="dk1"/>
              </a:solidFill>
              <a:latin typeface="DM Sans"/>
              <a:ea typeface="DM Sans"/>
              <a:cs typeface="DM Sans"/>
              <a:sym typeface="DM Sans"/>
            </a:endParaRPr>
          </a:p>
        </p:txBody>
      </p:sp>
      <p:sp>
        <p:nvSpPr>
          <p:cNvPr id="518" name="Google Shape;518;p123"/>
          <p:cNvSpPr txBox="1"/>
          <p:nvPr/>
        </p:nvSpPr>
        <p:spPr>
          <a:xfrm>
            <a:off x="6036767" y="2544233"/>
            <a:ext cx="5192800" cy="800179"/>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Es la etapa final del TDD, una vez realizado ésto, podemos dar nuestro código por finalizado. 🎉</a:t>
            </a:r>
            <a:endParaRPr>
              <a:solidFill>
                <a:srgbClr val="000000"/>
              </a:solidFill>
              <a:latin typeface="DM Sans"/>
              <a:ea typeface="DM Sans"/>
              <a:cs typeface="DM Sans"/>
              <a:sym typeface="DM Sans"/>
            </a:endParaRPr>
          </a:p>
        </p:txBody>
      </p:sp>
    </p:spTree>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24"/>
          <p:cNvSpPr/>
          <p:nvPr/>
        </p:nvSpPr>
        <p:spPr>
          <a:xfrm>
            <a:off x="520817" y="15400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24" name="Google Shape;524;p124"/>
          <p:cNvSpPr txBox="1"/>
          <p:nvPr/>
        </p:nvSpPr>
        <p:spPr>
          <a:xfrm>
            <a:off x="1948400" y="308468"/>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Refactorización</a:t>
            </a:r>
            <a:endParaRPr sz="4667" b="1">
              <a:solidFill>
                <a:schemeClr val="lt1"/>
              </a:solidFill>
              <a:latin typeface="DM Sans"/>
              <a:ea typeface="DM Sans"/>
              <a:cs typeface="DM Sans"/>
              <a:sym typeface="DM Sans"/>
            </a:endParaRPr>
          </a:p>
        </p:txBody>
      </p:sp>
      <p:pic>
        <p:nvPicPr>
          <p:cNvPr id="525" name="Google Shape;525;p124"/>
          <p:cNvPicPr preferRelativeResize="0"/>
          <p:nvPr/>
        </p:nvPicPr>
        <p:blipFill>
          <a:blip r:embed="rId3">
            <a:alphaModFix/>
          </a:blip>
          <a:stretch>
            <a:fillRect/>
          </a:stretch>
        </p:blipFill>
        <p:spPr>
          <a:xfrm>
            <a:off x="6358781" y="2431097"/>
            <a:ext cx="5092433" cy="1078272"/>
          </a:xfrm>
          <a:prstGeom prst="rect">
            <a:avLst/>
          </a:prstGeom>
          <a:noFill/>
          <a:ln>
            <a:noFill/>
          </a:ln>
        </p:spPr>
      </p:pic>
      <p:pic>
        <p:nvPicPr>
          <p:cNvPr id="526" name="Google Shape;526;p124"/>
          <p:cNvPicPr preferRelativeResize="0"/>
          <p:nvPr/>
        </p:nvPicPr>
        <p:blipFill>
          <a:blip r:embed="rId4">
            <a:alphaModFix/>
          </a:blip>
          <a:stretch>
            <a:fillRect/>
          </a:stretch>
        </p:blipFill>
        <p:spPr>
          <a:xfrm>
            <a:off x="704602" y="2431100"/>
            <a:ext cx="5211567" cy="3198733"/>
          </a:xfrm>
          <a:prstGeom prst="rect">
            <a:avLst/>
          </a:prstGeom>
          <a:noFill/>
          <a:ln>
            <a:noFill/>
          </a:ln>
        </p:spPr>
      </p:pic>
      <p:sp>
        <p:nvSpPr>
          <p:cNvPr id="527" name="Google Shape;527;p124"/>
          <p:cNvSpPr txBox="1"/>
          <p:nvPr/>
        </p:nvSpPr>
        <p:spPr>
          <a:xfrm>
            <a:off x="704584" y="1613734"/>
            <a:ext cx="5312400" cy="656614"/>
          </a:xfrm>
          <a:prstGeom prst="rect">
            <a:avLst/>
          </a:prstGeom>
          <a:noFill/>
          <a:ln>
            <a:noFill/>
          </a:ln>
        </p:spPr>
        <p:txBody>
          <a:bodyPr spcFirstLastPara="1" wrap="square" lIns="121900" tIns="121900" rIns="121900" bIns="121900" anchor="t" anchorCtr="0">
            <a:spAutoFit/>
          </a:bodyPr>
          <a:lstStyle/>
          <a:p>
            <a:r>
              <a:rPr lang="es" sz="2667">
                <a:latin typeface="DM Sans"/>
                <a:ea typeface="DM Sans"/>
                <a:cs typeface="DM Sans"/>
                <a:sym typeface="DM Sans"/>
              </a:rPr>
              <a:t>Función suma antes</a:t>
            </a:r>
            <a:endParaRPr sz="2667">
              <a:latin typeface="DM Sans"/>
              <a:ea typeface="DM Sans"/>
              <a:cs typeface="DM Sans"/>
              <a:sym typeface="DM Sans"/>
            </a:endParaRPr>
          </a:p>
        </p:txBody>
      </p:sp>
      <p:sp>
        <p:nvSpPr>
          <p:cNvPr id="528" name="Google Shape;528;p124"/>
          <p:cNvSpPr txBox="1"/>
          <p:nvPr/>
        </p:nvSpPr>
        <p:spPr>
          <a:xfrm>
            <a:off x="6358784" y="1613734"/>
            <a:ext cx="5312400" cy="656614"/>
          </a:xfrm>
          <a:prstGeom prst="rect">
            <a:avLst/>
          </a:prstGeom>
          <a:noFill/>
          <a:ln>
            <a:noFill/>
          </a:ln>
        </p:spPr>
        <p:txBody>
          <a:bodyPr spcFirstLastPara="1" wrap="square" lIns="121900" tIns="121900" rIns="121900" bIns="121900" anchor="t" anchorCtr="0">
            <a:spAutoFit/>
          </a:bodyPr>
          <a:lstStyle/>
          <a:p>
            <a:r>
              <a:rPr lang="es" sz="2667">
                <a:latin typeface="DM Sans"/>
                <a:ea typeface="DM Sans"/>
                <a:cs typeface="DM Sans"/>
                <a:sym typeface="DM Sans"/>
              </a:rPr>
              <a:t>Función suma ahora</a:t>
            </a:r>
            <a:endParaRPr sz="2667">
              <a:latin typeface="DM Sans"/>
              <a:ea typeface="DM Sans"/>
              <a:cs typeface="DM Sans"/>
              <a:sym typeface="DM Sans"/>
            </a:endParaRPr>
          </a:p>
        </p:txBody>
      </p:sp>
      <p:sp>
        <p:nvSpPr>
          <p:cNvPr id="529" name="Google Shape;529;p124"/>
          <p:cNvSpPr txBox="1"/>
          <p:nvPr/>
        </p:nvSpPr>
        <p:spPr>
          <a:xfrm>
            <a:off x="6358784" y="3783934"/>
            <a:ext cx="5312400" cy="656614"/>
          </a:xfrm>
          <a:prstGeom prst="rect">
            <a:avLst/>
          </a:prstGeom>
          <a:noFill/>
          <a:ln>
            <a:noFill/>
          </a:ln>
        </p:spPr>
        <p:txBody>
          <a:bodyPr spcFirstLastPara="1" wrap="square" lIns="121900" tIns="121900" rIns="121900" bIns="121900" anchor="t" anchorCtr="0">
            <a:spAutoFit/>
          </a:bodyPr>
          <a:lstStyle/>
          <a:p>
            <a:r>
              <a:rPr lang="es" sz="2667">
                <a:latin typeface="DM Sans"/>
                <a:ea typeface="DM Sans"/>
                <a:cs typeface="DM Sans"/>
                <a:sym typeface="DM Sans"/>
              </a:rPr>
              <a:t>No hay afección en los tests</a:t>
            </a:r>
            <a:endParaRPr sz="2667">
              <a:latin typeface="DM Sans"/>
              <a:ea typeface="DM Sans"/>
              <a:cs typeface="DM Sans"/>
              <a:sym typeface="DM Sans"/>
            </a:endParaRPr>
          </a:p>
        </p:txBody>
      </p:sp>
      <p:pic>
        <p:nvPicPr>
          <p:cNvPr id="530" name="Google Shape;530;p124"/>
          <p:cNvPicPr preferRelativeResize="0"/>
          <p:nvPr/>
        </p:nvPicPr>
        <p:blipFill>
          <a:blip r:embed="rId5">
            <a:alphaModFix/>
          </a:blip>
          <a:stretch>
            <a:fillRect/>
          </a:stretch>
        </p:blipFill>
        <p:spPr>
          <a:xfrm>
            <a:off x="6358785" y="4739201"/>
            <a:ext cx="5092433" cy="36853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68"/>
          <p:cNvSpPr txBox="1"/>
          <p:nvPr/>
        </p:nvSpPr>
        <p:spPr>
          <a:xfrm>
            <a:off x="631133" y="2520734"/>
            <a:ext cx="9559200" cy="2297768"/>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Se hará descomposición de la función map para poder analizarla por dentro. El objetivo es localizar en qué punto la función “map” llamaría de manera interna el callback</a:t>
            </a:r>
            <a:endParaRPr sz="3333">
              <a:solidFill>
                <a:srgbClr val="B7B7B7"/>
              </a:solidFill>
              <a:latin typeface="DM Sans"/>
              <a:ea typeface="DM Sans"/>
              <a:cs typeface="DM Sans"/>
              <a:sym typeface="DM Sans"/>
            </a:endParaRPr>
          </a:p>
        </p:txBody>
      </p:sp>
      <p:sp>
        <p:nvSpPr>
          <p:cNvPr id="624" name="Google Shape;624;p168"/>
          <p:cNvSpPr txBox="1"/>
          <p:nvPr/>
        </p:nvSpPr>
        <p:spPr>
          <a:xfrm>
            <a:off x="1926867" y="918434"/>
            <a:ext cx="95592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descomposición de función map</a:t>
            </a:r>
            <a:endParaRPr sz="4667" b="1">
              <a:solidFill>
                <a:srgbClr val="EAFF6A"/>
              </a:solidFill>
              <a:latin typeface="DM Sans"/>
              <a:ea typeface="DM Sans"/>
              <a:cs typeface="DM Sans"/>
              <a:sym typeface="DM Sans"/>
            </a:endParaRPr>
          </a:p>
        </p:txBody>
      </p:sp>
      <p:grpSp>
        <p:nvGrpSpPr>
          <p:cNvPr id="625" name="Google Shape;625;p168"/>
          <p:cNvGrpSpPr/>
          <p:nvPr/>
        </p:nvGrpSpPr>
        <p:grpSpPr>
          <a:xfrm>
            <a:off x="631135" y="826031"/>
            <a:ext cx="985200" cy="985200"/>
            <a:chOff x="473351" y="619523"/>
            <a:chExt cx="738900" cy="738900"/>
          </a:xfrm>
        </p:grpSpPr>
        <p:sp>
          <p:nvSpPr>
            <p:cNvPr id="626" name="Google Shape;626;p168"/>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27" name="Google Shape;627;p16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25"/>
          <p:cNvSpPr txBox="1"/>
          <p:nvPr/>
        </p:nvSpPr>
        <p:spPr>
          <a:xfrm>
            <a:off x="668600" y="1063134"/>
            <a:ext cx="10854800" cy="283176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4667" b="1">
                <a:solidFill>
                  <a:schemeClr val="dk1"/>
                </a:solidFill>
                <a:latin typeface="DM Sans"/>
                <a:ea typeface="DM Sans"/>
                <a:cs typeface="DM Sans"/>
                <a:sym typeface="DM Sans"/>
              </a:rPr>
              <a:t>Listo, ¡Un módulo desarrollado a partir de un estilo de trabajo TDD!</a:t>
            </a:r>
            <a:endParaRPr sz="4667" b="1">
              <a:solidFill>
                <a:schemeClr val="dk1"/>
              </a:solidFill>
              <a:latin typeface="DM Sans"/>
              <a:ea typeface="DM Sans"/>
              <a:cs typeface="DM Sans"/>
              <a:sym typeface="DM Sans"/>
            </a:endParaRPr>
          </a:p>
          <a:p>
            <a:pPr>
              <a:lnSpc>
                <a:spcPct val="90000"/>
              </a:lnSpc>
              <a:buClr>
                <a:schemeClr val="dk1"/>
              </a:buClr>
              <a:buSzPts val="1100"/>
            </a:pPr>
            <a:endParaRPr sz="4667" b="1">
              <a:solidFill>
                <a:schemeClr val="dk1"/>
              </a:solidFill>
              <a:latin typeface="DM Sans"/>
              <a:ea typeface="DM Sans"/>
              <a:cs typeface="DM Sans"/>
              <a:sym typeface="DM Sans"/>
            </a:endParaRPr>
          </a:p>
          <a:p>
            <a:pPr>
              <a:lnSpc>
                <a:spcPct val="90000"/>
              </a:lnSpc>
              <a:buClr>
                <a:schemeClr val="dk1"/>
              </a:buClr>
              <a:buSzPts val="1100"/>
            </a:pPr>
            <a:endParaRPr sz="4667" b="1">
              <a:solidFill>
                <a:schemeClr val="dk1"/>
              </a:solidFill>
              <a:latin typeface="DM Sans"/>
              <a:ea typeface="DM Sans"/>
              <a:cs typeface="DM Sans"/>
              <a:sym typeface="DM Sans"/>
            </a:endParaRPr>
          </a:p>
        </p:txBody>
      </p:sp>
      <p:sp>
        <p:nvSpPr>
          <p:cNvPr id="536" name="Google Shape;536;p125"/>
          <p:cNvSpPr txBox="1"/>
          <p:nvPr/>
        </p:nvSpPr>
        <p:spPr>
          <a:xfrm>
            <a:off x="796784" y="2923400"/>
            <a:ext cx="5112800" cy="3282846"/>
          </a:xfrm>
          <a:prstGeom prst="rect">
            <a:avLst/>
          </a:prstGeom>
          <a:noFill/>
          <a:ln>
            <a:noFill/>
          </a:ln>
        </p:spPr>
        <p:txBody>
          <a:bodyPr spcFirstLastPara="1" wrap="square" lIns="121900" tIns="121900" rIns="121900" bIns="121900" anchor="t" anchorCtr="0">
            <a:spAutoFit/>
          </a:bodyPr>
          <a:lstStyle/>
          <a:p>
            <a:r>
              <a:rPr lang="es" sz="2000" dirty="0">
                <a:solidFill>
                  <a:schemeClr val="dk1"/>
                </a:solidFill>
                <a:latin typeface="DM Sans"/>
                <a:ea typeface="DM Sans"/>
                <a:cs typeface="DM Sans"/>
                <a:sym typeface="DM Sans"/>
              </a:rPr>
              <a:t>El desarrollo basado en tests es bastante solicitado en nivel empresarial, ya que es una práctica que reduce en gran medida la posibilidad de errores “no contemplados”. </a:t>
            </a:r>
            <a:endParaRPr sz="2000" dirty="0">
              <a:solidFill>
                <a:schemeClr val="dk1"/>
              </a:solidFill>
              <a:latin typeface="DM Sans"/>
              <a:ea typeface="DM Sans"/>
              <a:cs typeface="DM Sans"/>
              <a:sym typeface="DM Sans"/>
            </a:endParaRPr>
          </a:p>
          <a:p>
            <a:endParaRPr sz="2000" b="1" dirty="0">
              <a:solidFill>
                <a:schemeClr val="dk1"/>
              </a:solidFill>
              <a:latin typeface="DM Sans"/>
              <a:ea typeface="DM Sans"/>
              <a:cs typeface="DM Sans"/>
              <a:sym typeface="DM Sans"/>
            </a:endParaRPr>
          </a:p>
          <a:p>
            <a:pPr>
              <a:buClr>
                <a:schemeClr val="dk1"/>
              </a:buClr>
              <a:buSzPts val="1100"/>
            </a:pPr>
            <a:r>
              <a:rPr lang="es" sz="2000" b="1" dirty="0">
                <a:solidFill>
                  <a:schemeClr val="dk1"/>
                </a:solidFill>
                <a:latin typeface="DM Sans"/>
                <a:ea typeface="DM Sans"/>
                <a:cs typeface="DM Sans"/>
                <a:sym typeface="DM Sans"/>
              </a:rPr>
              <a:t>Evidentemente no es posible escribir TODOS los tests para TODOS los escenarios, pero es de gran apoyo.</a:t>
            </a:r>
            <a:endParaRPr sz="2000" b="1" dirty="0">
              <a:solidFill>
                <a:schemeClr val="dk1"/>
              </a:solidFill>
              <a:latin typeface="DM Sans"/>
              <a:ea typeface="DM Sans"/>
              <a:cs typeface="DM Sans"/>
              <a:sym typeface="DM Sans"/>
            </a:endParaRPr>
          </a:p>
          <a:p>
            <a:endParaRPr sz="2000" dirty="0">
              <a:solidFill>
                <a:schemeClr val="dk1"/>
              </a:solidFill>
              <a:latin typeface="DM Sans"/>
              <a:ea typeface="DM Sans"/>
              <a:cs typeface="DM Sans"/>
              <a:sym typeface="DM Sans"/>
            </a:endParaRPr>
          </a:p>
          <a:p>
            <a:endParaRPr sz="1733" dirty="0">
              <a:solidFill>
                <a:schemeClr val="dk1"/>
              </a:solidFill>
              <a:latin typeface="DM Sans"/>
              <a:ea typeface="DM Sans"/>
              <a:cs typeface="DM Sans"/>
              <a:sym typeface="DM Sans"/>
            </a:endParaRPr>
          </a:p>
        </p:txBody>
      </p:sp>
      <p:sp>
        <p:nvSpPr>
          <p:cNvPr id="537" name="Google Shape;537;p125"/>
          <p:cNvSpPr txBox="1"/>
          <p:nvPr/>
        </p:nvSpPr>
        <p:spPr>
          <a:xfrm>
            <a:off x="6202417" y="2923401"/>
            <a:ext cx="5192800" cy="2062063"/>
          </a:xfrm>
          <a:prstGeom prst="rect">
            <a:avLst/>
          </a:prstGeom>
          <a:noFill/>
          <a:ln>
            <a:noFill/>
          </a:ln>
        </p:spPr>
        <p:txBody>
          <a:bodyPr spcFirstLastPara="1" wrap="square" lIns="121900" tIns="121900" rIns="121900" bIns="121900" anchor="t" anchorCtr="0">
            <a:spAutoFit/>
          </a:bodyPr>
          <a:lstStyle/>
          <a:p>
            <a:r>
              <a:rPr lang="es" sz="2000" dirty="0">
                <a:solidFill>
                  <a:schemeClr val="dk1"/>
                </a:solidFill>
                <a:latin typeface="DM Sans"/>
                <a:ea typeface="DM Sans"/>
                <a:cs typeface="DM Sans"/>
                <a:sym typeface="DM Sans"/>
              </a:rPr>
              <a:t>Existen múltiples formas de testear estas funcionalidades, las cuales abordaremos más adelante en el módulo, para darte la seguridad de testear tu código y entregar un trabajo de calidad en tu trabajo. </a:t>
            </a:r>
            <a:endParaRPr sz="2000" dirty="0">
              <a:solidFill>
                <a:schemeClr val="dk1"/>
              </a:solidFill>
              <a:latin typeface="DM Sans"/>
              <a:ea typeface="DM Sans"/>
              <a:cs typeface="DM Sans"/>
              <a:sym typeface="DM Sans"/>
            </a:endParaRPr>
          </a:p>
          <a:p>
            <a:endParaRPr dirty="0">
              <a:solidFill>
                <a:schemeClr val="dk1"/>
              </a:solidFill>
              <a:latin typeface="DM Sans"/>
              <a:ea typeface="DM Sans"/>
              <a:cs typeface="DM Sans"/>
              <a:sym typeface="DM Sans"/>
            </a:endParaRPr>
          </a:p>
        </p:txBody>
      </p:sp>
    </p:spTree>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26"/>
          <p:cNvSpPr txBox="1"/>
          <p:nvPr/>
        </p:nvSpPr>
        <p:spPr>
          <a:xfrm>
            <a:off x="727867" y="715601"/>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¡Importante!</a:t>
            </a:r>
            <a:endParaRPr sz="4667" b="1">
              <a:solidFill>
                <a:srgbClr val="EAFF6A"/>
              </a:solidFill>
              <a:latin typeface="DM Sans"/>
              <a:ea typeface="DM Sans"/>
              <a:cs typeface="DM Sans"/>
              <a:sym typeface="DM Sans"/>
            </a:endParaRPr>
          </a:p>
        </p:txBody>
      </p:sp>
      <p:sp>
        <p:nvSpPr>
          <p:cNvPr id="543" name="Google Shape;543;p126"/>
          <p:cNvSpPr txBox="1"/>
          <p:nvPr/>
        </p:nvSpPr>
        <p:spPr>
          <a:xfrm>
            <a:off x="727867" y="2168133"/>
            <a:ext cx="93496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El TDD no es una herramienta, no es un módulo externo, no es algo de internet que puede implementarse. Es una forma de programar y, por lo tanto, necesitarás profundizar, practicarlo e implementarlo en entornos reales por tu cuenta.</a:t>
            </a:r>
            <a:endParaRPr sz="3333">
              <a:solidFill>
                <a:srgbClr val="B7B7B7"/>
              </a:solidFill>
              <a:latin typeface="DM Sans"/>
              <a:ea typeface="DM Sans"/>
              <a:cs typeface="DM Sans"/>
              <a:sym typeface="DM Sans"/>
            </a:endParaRPr>
          </a:p>
        </p:txBody>
      </p:sp>
    </p:spTree>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8" name="Google Shape;548;p127"/>
          <p:cNvGrpSpPr/>
          <p:nvPr/>
        </p:nvGrpSpPr>
        <p:grpSpPr>
          <a:xfrm>
            <a:off x="5603408" y="1325564"/>
            <a:ext cx="985200" cy="985200"/>
            <a:chOff x="974706" y="2467173"/>
            <a:chExt cx="738900" cy="738900"/>
          </a:xfrm>
        </p:grpSpPr>
        <p:sp>
          <p:nvSpPr>
            <p:cNvPr id="549" name="Google Shape;549;p12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50" name="Google Shape;550;p12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51" name="Google Shape;551;p127"/>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Aplicando TDD</a:t>
            </a:r>
            <a:endParaRPr sz="5333" b="1">
              <a:solidFill>
                <a:schemeClr val="dk1"/>
              </a:solidFill>
              <a:highlight>
                <a:srgbClr val="EAFF6A"/>
              </a:highlight>
              <a:latin typeface="DM Sans"/>
              <a:ea typeface="DM Sans"/>
              <a:cs typeface="DM Sans"/>
              <a:sym typeface="DM Sans"/>
            </a:endParaRPr>
          </a:p>
        </p:txBody>
      </p:sp>
      <p:sp>
        <p:nvSpPr>
          <p:cNvPr id="552" name="Google Shape;552;p127"/>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20-25 min</a:t>
            </a:r>
            <a:endParaRPr sz="2667" b="1">
              <a:solidFill>
                <a:srgbClr val="83AEFB"/>
              </a:solidFill>
              <a:latin typeface="DM Sans"/>
              <a:ea typeface="DM Sans"/>
              <a:cs typeface="DM Sans"/>
              <a:sym typeface="DM Sans"/>
            </a:endParaRPr>
          </a:p>
        </p:txBody>
      </p:sp>
    </p:spTree>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p128"/>
          <p:cNvGrpSpPr/>
          <p:nvPr/>
        </p:nvGrpSpPr>
        <p:grpSpPr>
          <a:xfrm>
            <a:off x="609796" y="624398"/>
            <a:ext cx="574765" cy="574765"/>
            <a:chOff x="974706" y="2467173"/>
            <a:chExt cx="738900" cy="738900"/>
          </a:xfrm>
        </p:grpSpPr>
        <p:sp>
          <p:nvSpPr>
            <p:cNvPr id="558" name="Google Shape;558;p12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59" name="Google Shape;559;p12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0" name="Google Shape;560;p128"/>
          <p:cNvSpPr txBox="1"/>
          <p:nvPr/>
        </p:nvSpPr>
        <p:spPr>
          <a:xfrm>
            <a:off x="668600" y="1320751"/>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Aplicando TDD</a:t>
            </a:r>
            <a:endParaRPr sz="5333" b="1">
              <a:solidFill>
                <a:schemeClr val="dk1"/>
              </a:solidFill>
              <a:latin typeface="DM Sans"/>
              <a:ea typeface="DM Sans"/>
              <a:cs typeface="DM Sans"/>
              <a:sym typeface="DM Sans"/>
            </a:endParaRPr>
          </a:p>
        </p:txBody>
      </p:sp>
      <p:pic>
        <p:nvPicPr>
          <p:cNvPr id="561" name="Google Shape;561;p128"/>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62" name="Google Shape;562;p128"/>
          <p:cNvSpPr txBox="1"/>
          <p:nvPr/>
        </p:nvSpPr>
        <p:spPr>
          <a:xfrm>
            <a:off x="668600" y="2427534"/>
            <a:ext cx="10312800" cy="390256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Aplicar bajo el modelo de trabajo de TDD:</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Una función de login (con usuarios hardcodeados user = coderUser , password = 123)</a:t>
            </a:r>
            <a:endParaRPr>
              <a:latin typeface="DM Sans"/>
              <a:ea typeface="DM Sans"/>
              <a:cs typeface="DM Sans"/>
              <a:sym typeface="DM Sans"/>
            </a:endParaRPr>
          </a:p>
          <a:p>
            <a:pPr>
              <a:lnSpc>
                <a:spcPct val="115000"/>
              </a:lnSpc>
              <a:buClr>
                <a:srgbClr val="000000"/>
              </a:buClr>
              <a:buSzPts val="1350"/>
            </a:pPr>
            <a:endParaRPr>
              <a:latin typeface="DM Sans"/>
              <a:ea typeface="DM Sans"/>
              <a:cs typeface="DM Sans"/>
              <a:sym typeface="DM Sans"/>
            </a:endParaRPr>
          </a:p>
          <a:p>
            <a:pPr marL="609585" indent="-419090">
              <a:lnSpc>
                <a:spcPct val="115000"/>
              </a:lnSpc>
              <a:buClr>
                <a:srgbClr val="EA90FF"/>
              </a:buClr>
              <a:buSzPts val="1350"/>
              <a:buFont typeface="DM Sans"/>
              <a:buChar char="✓"/>
            </a:pPr>
            <a:r>
              <a:rPr lang="es">
                <a:latin typeface="DM Sans"/>
                <a:ea typeface="DM Sans"/>
                <a:cs typeface="DM Sans"/>
                <a:sym typeface="DM Sans"/>
              </a:rPr>
              <a:t>Si se pasa un password vacío, la función debe consologuear (“No se ha proporcionado un password”)</a:t>
            </a:r>
            <a:endParaRPr>
              <a:latin typeface="DM Sans"/>
              <a:ea typeface="DM Sans"/>
              <a:cs typeface="DM Sans"/>
              <a:sym typeface="DM Sans"/>
            </a:endParaRPr>
          </a:p>
          <a:p>
            <a:pPr marL="609585" indent="-419090">
              <a:lnSpc>
                <a:spcPct val="115000"/>
              </a:lnSpc>
              <a:buClr>
                <a:srgbClr val="EA90FF"/>
              </a:buClr>
              <a:buSzPts val="1350"/>
              <a:buFont typeface="DM Sans"/>
              <a:buChar char="✓"/>
            </a:pPr>
            <a:r>
              <a:rPr lang="es">
                <a:latin typeface="DM Sans"/>
                <a:ea typeface="DM Sans"/>
                <a:cs typeface="DM Sans"/>
                <a:sym typeface="DM Sans"/>
              </a:rPr>
              <a:t>Si se pasa un usuario vacío, la función debe consologuear (“No se ha proporcionado un usuario”)</a:t>
            </a:r>
            <a:endParaRPr>
              <a:latin typeface="DM Sans"/>
              <a:ea typeface="DM Sans"/>
              <a:cs typeface="DM Sans"/>
              <a:sym typeface="DM Sans"/>
            </a:endParaRPr>
          </a:p>
          <a:p>
            <a:pPr marL="609585" indent="-419090">
              <a:lnSpc>
                <a:spcPct val="115000"/>
              </a:lnSpc>
              <a:buClr>
                <a:srgbClr val="EA90FF"/>
              </a:buClr>
              <a:buSzPts val="1350"/>
              <a:buFont typeface="DM Sans"/>
              <a:buChar char="✓"/>
            </a:pPr>
            <a:r>
              <a:rPr lang="es">
                <a:latin typeface="DM Sans"/>
                <a:ea typeface="DM Sans"/>
                <a:cs typeface="DM Sans"/>
                <a:sym typeface="DM Sans"/>
              </a:rPr>
              <a:t>Si se pasa un password incorrecto, consologuear (“Contraseña incorrecta”)</a:t>
            </a:r>
            <a:endParaRPr>
              <a:latin typeface="DM Sans"/>
              <a:ea typeface="DM Sans"/>
              <a:cs typeface="DM Sans"/>
              <a:sym typeface="DM Sans"/>
            </a:endParaRPr>
          </a:p>
          <a:p>
            <a:pPr marL="609585" indent="-419090">
              <a:lnSpc>
                <a:spcPct val="115000"/>
              </a:lnSpc>
              <a:buClr>
                <a:srgbClr val="EA90FF"/>
              </a:buClr>
              <a:buSzPts val="1350"/>
              <a:buFont typeface="DM Sans"/>
              <a:buChar char="✓"/>
            </a:pPr>
            <a:r>
              <a:rPr lang="es">
                <a:latin typeface="DM Sans"/>
                <a:ea typeface="DM Sans"/>
                <a:cs typeface="DM Sans"/>
                <a:sym typeface="DM Sans"/>
              </a:rPr>
              <a:t>Si se pasa un usuario incorrecto, consologuear (“Credenciales incorrectas”)</a:t>
            </a:r>
            <a:endParaRPr>
              <a:latin typeface="DM Sans"/>
              <a:ea typeface="DM Sans"/>
              <a:cs typeface="DM Sans"/>
              <a:sym typeface="DM Sans"/>
            </a:endParaRPr>
          </a:p>
          <a:p>
            <a:pPr marL="609585" indent="-419090">
              <a:lnSpc>
                <a:spcPct val="115000"/>
              </a:lnSpc>
              <a:buClr>
                <a:srgbClr val="EA90FF"/>
              </a:buClr>
              <a:buSzPts val="1350"/>
              <a:buFont typeface="DM Sans"/>
              <a:buChar char="✓"/>
            </a:pPr>
            <a:r>
              <a:rPr lang="es">
                <a:latin typeface="DM Sans"/>
                <a:ea typeface="DM Sans"/>
                <a:cs typeface="DM Sans"/>
                <a:sym typeface="DM Sans"/>
              </a:rPr>
              <a:t>Si  el usuario y contraseña coinciden, consologuear (“logueado”)</a:t>
            </a:r>
            <a:endParaRPr>
              <a:latin typeface="DM Sans"/>
              <a:ea typeface="DM Sans"/>
              <a:cs typeface="DM Sans"/>
              <a:sym typeface="DM Sans"/>
            </a:endParaRPr>
          </a:p>
          <a:p>
            <a:endParaRPr>
              <a:latin typeface="DM Sans"/>
              <a:ea typeface="DM Sans"/>
              <a:cs typeface="DM Sans"/>
              <a:sym typeface="DM Sans"/>
            </a:endParaRPr>
          </a:p>
        </p:txBody>
      </p:sp>
      <p:sp>
        <p:nvSpPr>
          <p:cNvPr id="563" name="Google Shape;563;p128"/>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129"/>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69" name="Google Shape;569;p129"/>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130"/>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Desarrollo preventivo a </a:t>
            </a:r>
            <a:r>
              <a:rPr lang="es" sz="5333" b="1">
                <a:solidFill>
                  <a:schemeClr val="accent4"/>
                </a:solidFill>
                <a:latin typeface="DM Sans"/>
                <a:ea typeface="DM Sans"/>
                <a:cs typeface="DM Sans"/>
                <a:sym typeface="DM Sans"/>
              </a:rPr>
              <a:t>partir de </a:t>
            </a:r>
            <a:r>
              <a:rPr lang="es" sz="5333" b="1">
                <a:solidFill>
                  <a:srgbClr val="EA90FF"/>
                </a:solidFill>
                <a:latin typeface="DM Sans"/>
                <a:ea typeface="DM Sans"/>
                <a:cs typeface="DM Sans"/>
                <a:sym typeface="DM Sans"/>
              </a:rPr>
              <a:t>mocks</a:t>
            </a:r>
            <a:endParaRPr sz="5333" b="1">
              <a:solidFill>
                <a:srgbClr val="EA90FF"/>
              </a:solidFill>
              <a:latin typeface="DM Sans"/>
              <a:ea typeface="DM Sans"/>
              <a:cs typeface="DM Sans"/>
              <a:sym typeface="DM Sans"/>
            </a:endParaRPr>
          </a:p>
        </p:txBody>
      </p:sp>
    </p:spTree>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31"/>
          <p:cNvSpPr/>
          <p:nvPr/>
        </p:nvSpPr>
        <p:spPr>
          <a:xfrm>
            <a:off x="863200" y="152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0" name="Google Shape;580;p131"/>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¿Qué es un mock?</a:t>
            </a:r>
            <a:endParaRPr sz="4667" b="1">
              <a:solidFill>
                <a:schemeClr val="lt1"/>
              </a:solidFill>
              <a:latin typeface="DM Sans"/>
              <a:ea typeface="DM Sans"/>
              <a:cs typeface="DM Sans"/>
              <a:sym typeface="DM Sans"/>
            </a:endParaRPr>
          </a:p>
        </p:txBody>
      </p:sp>
      <p:sp>
        <p:nvSpPr>
          <p:cNvPr id="581" name="Google Shape;581;p131"/>
          <p:cNvSpPr txBox="1"/>
          <p:nvPr/>
        </p:nvSpPr>
        <p:spPr>
          <a:xfrm>
            <a:off x="1370867" y="2321133"/>
            <a:ext cx="5177200" cy="3016170"/>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Dentro de sus múltiples traducciones, podemos tomar </a:t>
            </a:r>
            <a:r>
              <a:rPr lang="es" sz="2000" b="1" dirty="0">
                <a:latin typeface="DM Sans"/>
                <a:ea typeface="DM Sans"/>
                <a:cs typeface="DM Sans"/>
                <a:sym typeface="DM Sans"/>
              </a:rPr>
              <a:t>mock</a:t>
            </a:r>
            <a:r>
              <a:rPr lang="es" sz="2000" dirty="0">
                <a:latin typeface="DM Sans"/>
                <a:ea typeface="DM Sans"/>
                <a:cs typeface="DM Sans"/>
                <a:sym typeface="DM Sans"/>
              </a:rPr>
              <a:t> como una “imitación” de un dato real. Nos es altamente útil para poder crear datos “supuestos” con el fin de probar la funcionalidad de alguna función</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Un dato mock no debe comprometer jamás una estructura productiva, por lo que solo se usa en entornos de desarrollo. </a:t>
            </a:r>
            <a:endParaRPr sz="2000" dirty="0">
              <a:latin typeface="DM Sans"/>
              <a:ea typeface="DM Sans"/>
              <a:cs typeface="DM Sans"/>
              <a:sym typeface="DM Sans"/>
            </a:endParaRPr>
          </a:p>
        </p:txBody>
      </p:sp>
      <p:pic>
        <p:nvPicPr>
          <p:cNvPr id="582" name="Google Shape;582;p131"/>
          <p:cNvPicPr preferRelativeResize="0"/>
          <p:nvPr/>
        </p:nvPicPr>
        <p:blipFill>
          <a:blip r:embed="rId3">
            <a:alphaModFix/>
          </a:blip>
          <a:stretch>
            <a:fillRect/>
          </a:stretch>
        </p:blipFill>
        <p:spPr>
          <a:xfrm>
            <a:off x="6730468" y="2228967"/>
            <a:ext cx="4017601" cy="3016333"/>
          </a:xfrm>
          <a:prstGeom prst="rect">
            <a:avLst/>
          </a:prstGeom>
          <a:noFill/>
          <a:ln>
            <a:noFill/>
          </a:ln>
        </p:spPr>
      </p:pic>
    </p:spTree>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32"/>
          <p:cNvSpPr txBox="1"/>
          <p:nvPr/>
        </p:nvSpPr>
        <p:spPr>
          <a:xfrm>
            <a:off x="668600" y="1063134"/>
            <a:ext cx="10854800" cy="8925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667" b="1">
                <a:solidFill>
                  <a:schemeClr val="dk1"/>
                </a:solidFill>
                <a:latin typeface="DM Sans"/>
                <a:ea typeface="DM Sans"/>
                <a:cs typeface="DM Sans"/>
                <a:sym typeface="DM Sans"/>
              </a:rPr>
              <a:t>Usos comunes de mocks</a:t>
            </a:r>
            <a:endParaRPr sz="4667" b="1">
              <a:solidFill>
                <a:schemeClr val="dk1"/>
              </a:solidFill>
              <a:latin typeface="DM Sans"/>
              <a:ea typeface="DM Sans"/>
              <a:cs typeface="DM Sans"/>
              <a:sym typeface="DM Sans"/>
            </a:endParaRPr>
          </a:p>
        </p:txBody>
      </p:sp>
      <p:sp>
        <p:nvSpPr>
          <p:cNvPr id="588" name="Google Shape;588;p132"/>
          <p:cNvSpPr txBox="1"/>
          <p:nvPr/>
        </p:nvSpPr>
        <p:spPr>
          <a:xfrm>
            <a:off x="631133" y="2544233"/>
            <a:ext cx="5112800" cy="3631723"/>
          </a:xfrm>
          <a:prstGeom prst="rect">
            <a:avLst/>
          </a:prstGeom>
          <a:noFill/>
          <a:ln>
            <a:noFill/>
          </a:ln>
        </p:spPr>
        <p:txBody>
          <a:bodyPr spcFirstLastPara="1" wrap="square" lIns="121900" tIns="121900" rIns="121900" bIns="121900" anchor="t" anchorCtr="0">
            <a:spAutoFit/>
          </a:bodyPr>
          <a:lstStyle/>
          <a:p>
            <a:r>
              <a:rPr lang="es" sz="2000" dirty="0">
                <a:solidFill>
                  <a:schemeClr val="dk1"/>
                </a:solidFill>
                <a:latin typeface="DM Sans"/>
                <a:ea typeface="DM Sans"/>
                <a:cs typeface="DM Sans"/>
                <a:sym typeface="DM Sans"/>
              </a:rPr>
              <a:t>El escenario bajo el cual se suelen usar mocks son:</a:t>
            </a:r>
            <a:endParaRPr sz="2000" dirty="0">
              <a:solidFill>
                <a:schemeClr val="dk1"/>
              </a:solidFill>
              <a:latin typeface="DM Sans"/>
              <a:ea typeface="DM Sans"/>
              <a:cs typeface="DM Sans"/>
              <a:sym typeface="DM Sans"/>
            </a:endParaRPr>
          </a:p>
          <a:p>
            <a:pPr>
              <a:buClr>
                <a:schemeClr val="dk1"/>
              </a:buClr>
              <a:buSzPts val="1100"/>
            </a:pPr>
            <a:endParaRPr sz="2000" dirty="0">
              <a:solidFill>
                <a:schemeClr val="dk1"/>
              </a:solidFill>
              <a:latin typeface="DM Sans"/>
              <a:ea typeface="DM Sans"/>
              <a:cs typeface="DM Sans"/>
              <a:sym typeface="DM Sans"/>
            </a:endParaRPr>
          </a:p>
          <a:p>
            <a:pPr marL="609585" indent="-423323">
              <a:buClr>
                <a:srgbClr val="EA90FF"/>
              </a:buClr>
              <a:buSzPts val="1400"/>
              <a:buFont typeface="DM Sans"/>
              <a:buChar char="✓"/>
            </a:pPr>
            <a:r>
              <a:rPr lang="es" sz="2000" dirty="0">
                <a:solidFill>
                  <a:schemeClr val="dk1"/>
                </a:solidFill>
                <a:latin typeface="DM Sans"/>
                <a:ea typeface="DM Sans"/>
                <a:cs typeface="DM Sans"/>
                <a:sym typeface="DM Sans"/>
              </a:rPr>
              <a:t>Para generar usuarios falsos y probar módulos de registros o logins y sesiones.</a:t>
            </a:r>
            <a:endParaRPr sz="2000" dirty="0">
              <a:solidFill>
                <a:schemeClr val="dk1"/>
              </a:solidFill>
              <a:latin typeface="DM Sans"/>
              <a:ea typeface="DM Sans"/>
              <a:cs typeface="DM Sans"/>
              <a:sym typeface="DM Sans"/>
            </a:endParaRPr>
          </a:p>
          <a:p>
            <a:pPr marL="609585">
              <a:buClr>
                <a:schemeClr val="dk1"/>
              </a:buClr>
              <a:buSzPts val="1100"/>
            </a:pPr>
            <a:endParaRPr sz="2000" dirty="0">
              <a:solidFill>
                <a:schemeClr val="dk1"/>
              </a:solidFill>
              <a:latin typeface="DM Sans"/>
              <a:ea typeface="DM Sans"/>
              <a:cs typeface="DM Sans"/>
              <a:sym typeface="DM Sans"/>
            </a:endParaRPr>
          </a:p>
          <a:p>
            <a:pPr marL="609585" indent="-423323">
              <a:buClr>
                <a:srgbClr val="EA90FF"/>
              </a:buClr>
              <a:buSzPts val="1400"/>
              <a:buFont typeface="DM Sans"/>
              <a:buChar char="✓"/>
            </a:pPr>
            <a:r>
              <a:rPr lang="es" sz="2000" dirty="0">
                <a:solidFill>
                  <a:schemeClr val="dk1"/>
                </a:solidFill>
                <a:latin typeface="DM Sans"/>
                <a:ea typeface="DM Sans"/>
                <a:cs typeface="DM Sans"/>
                <a:sym typeface="DM Sans"/>
              </a:rPr>
              <a:t>Para generar productos de prueba en un ecommerce.</a:t>
            </a:r>
            <a:endParaRPr sz="2000" dirty="0">
              <a:solidFill>
                <a:schemeClr val="dk1"/>
              </a:solidFill>
              <a:latin typeface="DM Sans"/>
              <a:ea typeface="DM Sans"/>
              <a:cs typeface="DM Sans"/>
              <a:sym typeface="DM Sans"/>
            </a:endParaRPr>
          </a:p>
          <a:p>
            <a:endParaRPr sz="2000" dirty="0">
              <a:solidFill>
                <a:schemeClr val="dk1"/>
              </a:solidFill>
              <a:latin typeface="DM Sans"/>
              <a:ea typeface="DM Sans"/>
              <a:cs typeface="DM Sans"/>
              <a:sym typeface="DM Sans"/>
            </a:endParaRPr>
          </a:p>
          <a:p>
            <a:endParaRPr sz="2000" dirty="0">
              <a:solidFill>
                <a:schemeClr val="dk1"/>
              </a:solidFill>
              <a:latin typeface="DM Sans"/>
              <a:ea typeface="DM Sans"/>
              <a:cs typeface="DM Sans"/>
              <a:sym typeface="DM Sans"/>
            </a:endParaRPr>
          </a:p>
        </p:txBody>
      </p:sp>
      <p:sp>
        <p:nvSpPr>
          <p:cNvPr id="589" name="Google Shape;589;p132"/>
          <p:cNvSpPr txBox="1"/>
          <p:nvPr/>
        </p:nvSpPr>
        <p:spPr>
          <a:xfrm>
            <a:off x="6009058" y="3468255"/>
            <a:ext cx="5192800" cy="2708393"/>
          </a:xfrm>
          <a:prstGeom prst="rect">
            <a:avLst/>
          </a:prstGeom>
          <a:noFill/>
          <a:ln>
            <a:noFill/>
          </a:ln>
        </p:spPr>
        <p:txBody>
          <a:bodyPr spcFirstLastPara="1" wrap="square" lIns="121900" tIns="121900" rIns="121900" bIns="121900" anchor="t" anchorCtr="0">
            <a:spAutoFit/>
          </a:bodyPr>
          <a:lstStyle/>
          <a:p>
            <a:pPr marL="609585" indent="-423323">
              <a:buClr>
                <a:srgbClr val="EA90FF"/>
              </a:buClr>
              <a:buSzPts val="1400"/>
              <a:buFont typeface="DM Sans"/>
              <a:buChar char="✓"/>
            </a:pPr>
            <a:r>
              <a:rPr lang="es" sz="2000" dirty="0">
                <a:solidFill>
                  <a:schemeClr val="dk1"/>
                </a:solidFill>
                <a:latin typeface="DM Sans"/>
                <a:ea typeface="DM Sans"/>
                <a:cs typeface="DM Sans"/>
                <a:sym typeface="DM Sans"/>
              </a:rPr>
              <a:t>NPCs o personajes prueba para algún videojuego.</a:t>
            </a:r>
            <a:endParaRPr sz="2000" dirty="0">
              <a:solidFill>
                <a:schemeClr val="dk1"/>
              </a:solidFill>
              <a:latin typeface="DM Sans"/>
              <a:ea typeface="DM Sans"/>
              <a:cs typeface="DM Sans"/>
              <a:sym typeface="DM Sans"/>
            </a:endParaRPr>
          </a:p>
          <a:p>
            <a:pPr marL="609585"/>
            <a:endParaRPr sz="2000" dirty="0">
              <a:solidFill>
                <a:schemeClr val="dk1"/>
              </a:solidFill>
              <a:latin typeface="DM Sans"/>
              <a:ea typeface="DM Sans"/>
              <a:cs typeface="DM Sans"/>
              <a:sym typeface="DM Sans"/>
            </a:endParaRPr>
          </a:p>
          <a:p>
            <a:pPr marL="609585" indent="-423323">
              <a:buClr>
                <a:srgbClr val="EA90FF"/>
              </a:buClr>
              <a:buSzPts val="1400"/>
              <a:buFont typeface="DM Sans"/>
              <a:buChar char="✓"/>
            </a:pPr>
            <a:r>
              <a:rPr lang="es" sz="2000" dirty="0">
                <a:solidFill>
                  <a:schemeClr val="dk1"/>
                </a:solidFill>
                <a:latin typeface="DM Sans"/>
                <a:ea typeface="DM Sans"/>
                <a:cs typeface="DM Sans"/>
                <a:sym typeface="DM Sans"/>
              </a:rPr>
              <a:t>Conjuntos de estadísticas para módulos de análisis</a:t>
            </a:r>
            <a:endParaRPr sz="2000" dirty="0">
              <a:solidFill>
                <a:schemeClr val="dk1"/>
              </a:solidFill>
              <a:latin typeface="DM Sans"/>
              <a:ea typeface="DM Sans"/>
              <a:cs typeface="DM Sans"/>
              <a:sym typeface="DM Sans"/>
            </a:endParaRPr>
          </a:p>
          <a:p>
            <a:pPr marL="609585"/>
            <a:endParaRPr sz="2000" dirty="0">
              <a:solidFill>
                <a:schemeClr val="dk1"/>
              </a:solidFill>
              <a:latin typeface="DM Sans"/>
              <a:ea typeface="DM Sans"/>
              <a:cs typeface="DM Sans"/>
              <a:sym typeface="DM Sans"/>
            </a:endParaRPr>
          </a:p>
          <a:p>
            <a:pPr marL="609585" indent="-423323">
              <a:buClr>
                <a:srgbClr val="EA90FF"/>
              </a:buClr>
              <a:buSzPts val="1400"/>
              <a:buFont typeface="DM Sans"/>
              <a:buChar char="✓"/>
            </a:pPr>
            <a:r>
              <a:rPr lang="es" sz="2000" dirty="0">
                <a:solidFill>
                  <a:schemeClr val="dk1"/>
                </a:solidFill>
                <a:latin typeface="DM Sans"/>
                <a:ea typeface="DM Sans"/>
                <a:cs typeface="DM Sans"/>
                <a:sym typeface="DM Sans"/>
              </a:rPr>
              <a:t>Conjuntos de coordenadas para sistemas de geolocalización</a:t>
            </a:r>
            <a:endParaRPr sz="2000" dirty="0">
              <a:solidFill>
                <a:schemeClr val="dk1"/>
              </a:solidFill>
              <a:latin typeface="DM Sans"/>
              <a:ea typeface="DM Sans"/>
              <a:cs typeface="DM Sans"/>
              <a:sym typeface="DM Sans"/>
            </a:endParaRPr>
          </a:p>
        </p:txBody>
      </p:sp>
    </p:spTree>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33"/>
          <p:cNvSpPr txBox="1"/>
          <p:nvPr/>
        </p:nvSpPr>
        <p:spPr>
          <a:xfrm>
            <a:off x="1948400" y="27863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Faker-js</a:t>
            </a:r>
            <a:endParaRPr sz="5333" b="1">
              <a:solidFill>
                <a:schemeClr val="dk1"/>
              </a:solidFill>
              <a:latin typeface="DM Sans"/>
              <a:ea typeface="DM Sans"/>
              <a:cs typeface="DM Sans"/>
              <a:sym typeface="DM Sans"/>
            </a:endParaRPr>
          </a:p>
        </p:txBody>
      </p:sp>
    </p:spTree>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34"/>
          <p:cNvSpPr txBox="1"/>
          <p:nvPr/>
        </p:nvSpPr>
        <p:spPr>
          <a:xfrm>
            <a:off x="812733" y="761600"/>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Faker-js</a:t>
            </a:r>
            <a:endParaRPr sz="5333" b="1">
              <a:solidFill>
                <a:schemeClr val="dk1"/>
              </a:solidFill>
              <a:latin typeface="DM Sans"/>
              <a:ea typeface="DM Sans"/>
              <a:cs typeface="DM Sans"/>
              <a:sym typeface="DM Sans"/>
            </a:endParaRPr>
          </a:p>
        </p:txBody>
      </p:sp>
      <p:sp>
        <p:nvSpPr>
          <p:cNvPr id="600" name="Google Shape;600;p134"/>
          <p:cNvSpPr txBox="1"/>
          <p:nvPr/>
        </p:nvSpPr>
        <p:spPr>
          <a:xfrm>
            <a:off x="812733" y="1971200"/>
            <a:ext cx="6756400" cy="4124166"/>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Faker-js es un módulo externo de node js derivado del original </a:t>
            </a:r>
            <a:r>
              <a:rPr lang="es" b="1">
                <a:solidFill>
                  <a:schemeClr val="dk1"/>
                </a:solidFill>
                <a:latin typeface="DM Sans"/>
                <a:ea typeface="DM Sans"/>
                <a:cs typeface="DM Sans"/>
                <a:sym typeface="DM Sans"/>
              </a:rPr>
              <a:t>fakerjs</a:t>
            </a:r>
            <a:r>
              <a:rPr lang="es">
                <a:solidFill>
                  <a:schemeClr val="dk1"/>
                </a:solidFill>
                <a:latin typeface="DM Sans"/>
                <a:ea typeface="DM Sans"/>
                <a:cs typeface="DM Sans"/>
                <a:sym typeface="DM Sans"/>
              </a:rPr>
              <a:t>, el cual es un módulo pensado para poder realizar modelos de prueba de diferentes formas, en diferentes idiomas y diferentes escenarios. </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highlight>
                  <a:srgbClr val="EAFF6A"/>
                </a:highlight>
                <a:latin typeface="DM Sans"/>
                <a:ea typeface="DM Sans"/>
                <a:cs typeface="DM Sans"/>
                <a:sym typeface="DM Sans"/>
              </a:rPr>
              <a:t>¡Faker es extremadamente potente!</a:t>
            </a:r>
            <a:endParaRPr>
              <a:solidFill>
                <a:schemeClr val="dk1"/>
              </a:solidFill>
              <a:highlight>
                <a:srgbClr val="EAFF6A"/>
              </a:highlight>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Podemos crear mocks de cosas como:</a:t>
            </a:r>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nombres, apellidos, edades</a:t>
            </a:r>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colores, fechas, números</a:t>
            </a:r>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animales, países, géneros musicales</a:t>
            </a:r>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vehículos, Ipv4s, coordenadas geográficas</a:t>
            </a:r>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¡Es un mundo de datos para probar!</a:t>
            </a:r>
            <a:endParaRPr>
              <a:solidFill>
                <a:schemeClr val="dk1"/>
              </a:solidFill>
              <a:latin typeface="DM Sans"/>
              <a:ea typeface="DM Sans"/>
              <a:cs typeface="DM Sans"/>
              <a:sym typeface="DM Sans"/>
            </a:endParaRPr>
          </a:p>
        </p:txBody>
      </p:sp>
      <p:pic>
        <p:nvPicPr>
          <p:cNvPr id="601" name="Google Shape;601;p134"/>
          <p:cNvPicPr preferRelativeResize="0"/>
          <p:nvPr/>
        </p:nvPicPr>
        <p:blipFill>
          <a:blip r:embed="rId3">
            <a:alphaModFix/>
          </a:blip>
          <a:stretch>
            <a:fillRect/>
          </a:stretch>
        </p:blipFill>
        <p:spPr>
          <a:xfrm>
            <a:off x="7848834" y="1886250"/>
            <a:ext cx="3476233" cy="4295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137"/>
          <p:cNvPicPr preferRelativeResize="0"/>
          <p:nvPr/>
        </p:nvPicPr>
        <p:blipFill rotWithShape="1">
          <a:blip r:embed="rId3">
            <a:alphaModFix/>
          </a:blip>
          <a:srcRect b="6480"/>
          <a:stretch/>
        </p:blipFill>
        <p:spPr>
          <a:xfrm>
            <a:off x="1435800" y="637699"/>
            <a:ext cx="4220669" cy="5582603"/>
          </a:xfrm>
          <a:prstGeom prst="rect">
            <a:avLst/>
          </a:prstGeom>
          <a:noFill/>
          <a:ln>
            <a:noFill/>
          </a:ln>
        </p:spPr>
      </p:pic>
      <p:sp>
        <p:nvSpPr>
          <p:cNvPr id="793" name="Google Shape;793;p137"/>
          <p:cNvSpPr txBox="1"/>
          <p:nvPr/>
        </p:nvSpPr>
        <p:spPr>
          <a:xfrm>
            <a:off x="5836200" y="1510918"/>
            <a:ext cx="4814400" cy="1723508"/>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Mientras que el </a:t>
            </a:r>
            <a:r>
              <a:rPr lang="es" sz="2400" b="1">
                <a:latin typeface="DM Sans"/>
                <a:ea typeface="DM Sans"/>
                <a:cs typeface="DM Sans"/>
                <a:sym typeface="DM Sans"/>
              </a:rPr>
              <a:t>FrontEnd</a:t>
            </a:r>
            <a:r>
              <a:rPr lang="es" sz="2400">
                <a:latin typeface="DM Sans"/>
                <a:ea typeface="DM Sans"/>
                <a:cs typeface="DM Sans"/>
                <a:sym typeface="DM Sans"/>
              </a:rPr>
              <a:t> se centra en la experiencia del usuario, </a:t>
            </a:r>
            <a:r>
              <a:rPr lang="es" sz="2400">
                <a:highlight>
                  <a:schemeClr val="accent6"/>
                </a:highlight>
                <a:latin typeface="DM Sans"/>
                <a:ea typeface="DM Sans"/>
                <a:cs typeface="DM Sans"/>
                <a:sym typeface="DM Sans"/>
              </a:rPr>
              <a:t>¡que esta sea lo más presentable y amigable posible!</a:t>
            </a:r>
            <a:endParaRPr sz="2400">
              <a:highlight>
                <a:schemeClr val="accent6"/>
              </a:highlight>
              <a:latin typeface="DM Sans"/>
              <a:ea typeface="DM Sans"/>
              <a:cs typeface="DM Sans"/>
              <a:sym typeface="DM Sans"/>
            </a:endParaRPr>
          </a:p>
        </p:txBody>
      </p:sp>
      <p:sp>
        <p:nvSpPr>
          <p:cNvPr id="794" name="Google Shape;794;p137"/>
          <p:cNvSpPr txBox="1"/>
          <p:nvPr/>
        </p:nvSpPr>
        <p:spPr>
          <a:xfrm>
            <a:off x="5836200" y="4238685"/>
            <a:ext cx="4814400" cy="1723508"/>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…el </a:t>
            </a:r>
            <a:r>
              <a:rPr lang="es" sz="2400" b="1">
                <a:latin typeface="DM Sans"/>
                <a:ea typeface="DM Sans"/>
                <a:cs typeface="DM Sans"/>
                <a:sym typeface="DM Sans"/>
              </a:rPr>
              <a:t>BackEnd </a:t>
            </a:r>
            <a:r>
              <a:rPr lang="es" sz="2400">
                <a:latin typeface="DM Sans"/>
                <a:ea typeface="DM Sans"/>
                <a:cs typeface="DM Sans"/>
                <a:sym typeface="DM Sans"/>
              </a:rPr>
              <a:t>tiene una estructura interna para que todo funcione correctamente. </a:t>
            </a:r>
            <a:r>
              <a:rPr lang="es" sz="2400">
                <a:highlight>
                  <a:schemeClr val="accent6"/>
                </a:highlight>
                <a:latin typeface="DM Sans"/>
                <a:ea typeface="DM Sans"/>
                <a:cs typeface="DM Sans"/>
                <a:sym typeface="DM Sans"/>
              </a:rPr>
              <a:t>¡Que no lo vea el usuario!</a:t>
            </a:r>
            <a:endParaRPr sz="2400">
              <a:highlight>
                <a:schemeClr val="accent6"/>
              </a:highlight>
              <a:latin typeface="DM Sans"/>
              <a:ea typeface="DM Sans"/>
              <a:cs typeface="DM Sans"/>
              <a:sym typeface="DM San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69"/>
          <p:cNvSpPr txBox="1"/>
          <p:nvPr/>
        </p:nvSpPr>
        <p:spPr>
          <a:xfrm>
            <a:off x="360633" y="461301"/>
            <a:ext cx="11464400" cy="13909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133" b="1">
                <a:solidFill>
                  <a:schemeClr val="lt1"/>
                </a:solidFill>
                <a:latin typeface="DM Sans"/>
                <a:ea typeface="DM Sans"/>
                <a:cs typeface="DM Sans"/>
                <a:sym typeface="DM Sans"/>
              </a:rPr>
              <a:t>Ejemplo de recreación interna de función map para localizar su callback</a:t>
            </a:r>
            <a:endParaRPr sz="4133" b="1">
              <a:solidFill>
                <a:schemeClr val="lt1"/>
              </a:solidFill>
              <a:latin typeface="DM Sans"/>
              <a:ea typeface="DM Sans"/>
              <a:cs typeface="DM Sans"/>
              <a:sym typeface="DM Sans"/>
            </a:endParaRPr>
          </a:p>
        </p:txBody>
      </p:sp>
      <p:sp>
        <p:nvSpPr>
          <p:cNvPr id="633" name="Google Shape;633;p169"/>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634" name="Google Shape;634;p169"/>
          <p:cNvPicPr preferRelativeResize="0"/>
          <p:nvPr/>
        </p:nvPicPr>
        <p:blipFill>
          <a:blip r:embed="rId3">
            <a:alphaModFix/>
          </a:blip>
          <a:stretch>
            <a:fillRect/>
          </a:stretch>
        </p:blipFill>
        <p:spPr>
          <a:xfrm>
            <a:off x="2138950" y="1998500"/>
            <a:ext cx="8245901" cy="4632667"/>
          </a:xfrm>
          <a:prstGeom prst="rect">
            <a:avLst/>
          </a:prstGeom>
          <a:noFill/>
          <a:ln>
            <a:noFill/>
          </a:ln>
        </p:spPr>
      </p:pic>
    </p:spTree>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35"/>
          <p:cNvSpPr txBox="1"/>
          <p:nvPr/>
        </p:nvSpPr>
        <p:spPr>
          <a:xfrm>
            <a:off x="412000" y="222667"/>
            <a:ext cx="11780000" cy="707782"/>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3333" b="1">
                <a:solidFill>
                  <a:schemeClr val="lt1"/>
                </a:solidFill>
                <a:latin typeface="DM Sans"/>
                <a:ea typeface="DM Sans"/>
                <a:cs typeface="DM Sans"/>
                <a:sym typeface="DM Sans"/>
              </a:rPr>
              <a:t>Algunas de las cosas que podemos simular con faker</a:t>
            </a:r>
            <a:endParaRPr sz="3333" b="1">
              <a:solidFill>
                <a:schemeClr val="lt1"/>
              </a:solidFill>
              <a:latin typeface="DM Sans"/>
              <a:ea typeface="DM Sans"/>
              <a:cs typeface="DM Sans"/>
              <a:sym typeface="DM Sans"/>
            </a:endParaRPr>
          </a:p>
        </p:txBody>
      </p:sp>
      <p:pic>
        <p:nvPicPr>
          <p:cNvPr id="607" name="Google Shape;607;p135"/>
          <p:cNvPicPr preferRelativeResize="0"/>
          <p:nvPr/>
        </p:nvPicPr>
        <p:blipFill>
          <a:blip r:embed="rId3">
            <a:alphaModFix/>
          </a:blip>
          <a:stretch>
            <a:fillRect/>
          </a:stretch>
        </p:blipFill>
        <p:spPr>
          <a:xfrm>
            <a:off x="3154151" y="997500"/>
            <a:ext cx="5883692" cy="5787565"/>
          </a:xfrm>
          <a:prstGeom prst="rect">
            <a:avLst/>
          </a:prstGeom>
          <a:noFill/>
          <a:ln>
            <a:noFill/>
          </a:ln>
        </p:spPr>
      </p:pic>
      <p:sp>
        <p:nvSpPr>
          <p:cNvPr id="608" name="Google Shape;608;p135"/>
          <p:cNvSpPr txBox="1"/>
          <p:nvPr/>
        </p:nvSpPr>
        <p:spPr>
          <a:xfrm>
            <a:off x="9337867" y="5155501"/>
            <a:ext cx="2656000" cy="738623"/>
          </a:xfrm>
          <a:prstGeom prst="rect">
            <a:avLst/>
          </a:prstGeom>
          <a:noFill/>
          <a:ln>
            <a:noFill/>
          </a:ln>
        </p:spPr>
        <p:txBody>
          <a:bodyPr spcFirstLastPara="1" wrap="square" lIns="121900" tIns="121900" rIns="121900" bIns="121900" anchor="t" anchorCtr="0">
            <a:spAutoFit/>
          </a:bodyPr>
          <a:lstStyle/>
          <a:p>
            <a:r>
              <a:rPr lang="es" sz="1600">
                <a:solidFill>
                  <a:schemeClr val="dk2"/>
                </a:solidFill>
                <a:latin typeface="DM Sans"/>
                <a:ea typeface="DM Sans"/>
                <a:cs typeface="DM Sans"/>
                <a:sym typeface="DM Sans"/>
              </a:rPr>
              <a:t>Referencia completa de la página </a:t>
            </a:r>
            <a:r>
              <a:rPr lang="es" sz="1600" u="sng">
                <a:solidFill>
                  <a:schemeClr val="hlink"/>
                </a:solidFill>
                <a:latin typeface="DM Sans"/>
                <a:ea typeface="DM Sans"/>
                <a:cs typeface="DM Sans"/>
                <a:sym typeface="DM Sans"/>
                <a:hlinkClick r:id="rId4"/>
              </a:rPr>
              <a:t>aquí</a:t>
            </a:r>
            <a:endParaRPr sz="2400">
              <a:solidFill>
                <a:schemeClr val="lt1"/>
              </a:solidFill>
              <a:latin typeface="DM Sans"/>
              <a:ea typeface="DM Sans"/>
              <a:cs typeface="DM Sans"/>
              <a:sym typeface="DM Sans"/>
            </a:endParaRPr>
          </a:p>
        </p:txBody>
      </p:sp>
    </p:spTree>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36"/>
          <p:cNvSpPr/>
          <p:nvPr/>
        </p:nvSpPr>
        <p:spPr>
          <a:xfrm>
            <a:off x="520800" y="1496300"/>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14" name="Google Shape;614;p136"/>
          <p:cNvSpPr txBox="1"/>
          <p:nvPr/>
        </p:nvSpPr>
        <p:spPr>
          <a:xfrm>
            <a:off x="1948367" y="361268"/>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Caso práctico</a:t>
            </a:r>
            <a:endParaRPr sz="4667" b="1">
              <a:solidFill>
                <a:schemeClr val="lt1"/>
              </a:solidFill>
              <a:latin typeface="DM Sans"/>
              <a:ea typeface="DM Sans"/>
              <a:cs typeface="DM Sans"/>
              <a:sym typeface="DM Sans"/>
            </a:endParaRPr>
          </a:p>
        </p:txBody>
      </p:sp>
      <p:sp>
        <p:nvSpPr>
          <p:cNvPr id="615" name="Google Shape;615;p136"/>
          <p:cNvSpPr txBox="1"/>
          <p:nvPr/>
        </p:nvSpPr>
        <p:spPr>
          <a:xfrm>
            <a:off x="755033" y="1696101"/>
            <a:ext cx="6488400" cy="4113073"/>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En la startup que trabajamos, el equipo de data science y analytics necesita realizar algunos algoritmos de análisis a partir de los usuarios que tenemos en nuestra base de datos.</a:t>
            </a:r>
            <a:endParaRPr sz="1933">
              <a:latin typeface="DM Sans"/>
              <a:ea typeface="DM Sans"/>
              <a:cs typeface="DM Sans"/>
              <a:sym typeface="DM Sans"/>
            </a:endParaRPr>
          </a:p>
          <a:p>
            <a:r>
              <a:rPr lang="es" sz="1933">
                <a:latin typeface="DM Sans"/>
                <a:ea typeface="DM Sans"/>
                <a:cs typeface="DM Sans"/>
                <a:sym typeface="DM Sans"/>
              </a:rPr>
              <a:t>Sin embargo, ya que la empresa es nueva, no contamos con una base lo suficientemente amplia para poder alimentar las analíticas del algoritmo que están desarrollando.</a:t>
            </a:r>
            <a:endParaRPr sz="1933">
              <a:latin typeface="DM Sans"/>
              <a:ea typeface="DM Sans"/>
              <a:cs typeface="DM Sans"/>
              <a:sym typeface="DM Sans"/>
            </a:endParaRPr>
          </a:p>
          <a:p>
            <a:endParaRPr sz="1933">
              <a:latin typeface="DM Sans"/>
              <a:ea typeface="DM Sans"/>
              <a:cs typeface="DM Sans"/>
              <a:sym typeface="DM Sans"/>
            </a:endParaRPr>
          </a:p>
          <a:p>
            <a:r>
              <a:rPr lang="es" sz="1933">
                <a:latin typeface="DM Sans"/>
                <a:ea typeface="DM Sans"/>
                <a:cs typeface="DM Sans"/>
                <a:sym typeface="DM Sans"/>
              </a:rPr>
              <a:t>Necesitaremos “simular” múltiples usuarios con el fin de que la respuesta tenga una cantidad de usuarios lo suficientemente abundante para que ellos testeen sus propios algoritmos</a:t>
            </a:r>
            <a:endParaRPr sz="1933">
              <a:latin typeface="DM Sans"/>
              <a:ea typeface="DM Sans"/>
              <a:cs typeface="DM Sans"/>
              <a:sym typeface="DM Sans"/>
            </a:endParaRPr>
          </a:p>
        </p:txBody>
      </p:sp>
      <p:pic>
        <p:nvPicPr>
          <p:cNvPr id="616" name="Google Shape;616;p136"/>
          <p:cNvPicPr preferRelativeResize="0"/>
          <p:nvPr/>
        </p:nvPicPr>
        <p:blipFill rotWithShape="1">
          <a:blip r:embed="rId3">
            <a:alphaModFix/>
          </a:blip>
          <a:srcRect l="5285" t="16192" b="8879"/>
          <a:stretch/>
        </p:blipFill>
        <p:spPr>
          <a:xfrm>
            <a:off x="7338534" y="2587701"/>
            <a:ext cx="4128133" cy="2331600"/>
          </a:xfrm>
          <a:prstGeom prst="rect">
            <a:avLst/>
          </a:prstGeom>
          <a:noFill/>
          <a:ln>
            <a:noFill/>
          </a:ln>
        </p:spPr>
      </p:pic>
      <p:sp>
        <p:nvSpPr>
          <p:cNvPr id="617" name="Google Shape;617;p136"/>
          <p:cNvSpPr txBox="1"/>
          <p:nvPr/>
        </p:nvSpPr>
        <p:spPr>
          <a:xfrm>
            <a:off x="10099467" y="2695467"/>
            <a:ext cx="1367200" cy="574604"/>
          </a:xfrm>
          <a:prstGeom prst="rect">
            <a:avLst/>
          </a:prstGeom>
          <a:noFill/>
          <a:ln>
            <a:noFill/>
          </a:ln>
        </p:spPr>
        <p:txBody>
          <a:bodyPr spcFirstLastPara="1" wrap="square" lIns="121900" tIns="121900" rIns="121900" bIns="121900" anchor="t" anchorCtr="0">
            <a:spAutoFit/>
          </a:bodyPr>
          <a:lstStyle/>
          <a:p>
            <a:r>
              <a:rPr lang="es" sz="1067"/>
              <a:t>Nosotros somos éstos</a:t>
            </a:r>
            <a:endParaRPr sz="1067"/>
          </a:p>
        </p:txBody>
      </p:sp>
      <p:cxnSp>
        <p:nvCxnSpPr>
          <p:cNvPr id="618" name="Google Shape;618;p136"/>
          <p:cNvCxnSpPr/>
          <p:nvPr/>
        </p:nvCxnSpPr>
        <p:spPr>
          <a:xfrm>
            <a:off x="10444600" y="3250700"/>
            <a:ext cx="30000" cy="345200"/>
          </a:xfrm>
          <a:prstGeom prst="straightConnector1">
            <a:avLst/>
          </a:prstGeom>
          <a:noFill/>
          <a:ln w="9525" cap="flat" cmpd="sng">
            <a:solidFill>
              <a:schemeClr val="dk2"/>
            </a:solidFill>
            <a:prstDash val="solid"/>
            <a:round/>
            <a:headEnd type="none" w="med" len="med"/>
            <a:tailEnd type="triangle" w="med" len="med"/>
          </a:ln>
        </p:spPr>
      </p:cxnSp>
      <p:cxnSp>
        <p:nvCxnSpPr>
          <p:cNvPr id="619" name="Google Shape;619;p136"/>
          <p:cNvCxnSpPr>
            <a:stCxn id="617" idx="2"/>
          </p:cNvCxnSpPr>
          <p:nvPr/>
        </p:nvCxnSpPr>
        <p:spPr>
          <a:xfrm>
            <a:off x="10783067" y="3270071"/>
            <a:ext cx="232000" cy="205796"/>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37"/>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625" name="Google Shape;625;p137"/>
          <p:cNvSpPr txBox="1"/>
          <p:nvPr/>
        </p:nvSpPr>
        <p:spPr>
          <a:xfrm>
            <a:off x="631133" y="1964934"/>
            <a:ext cx="11130000" cy="418514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repasaremos </a:t>
            </a:r>
            <a:r>
              <a:rPr lang="es" sz="2933">
                <a:solidFill>
                  <a:srgbClr val="B7B7B7"/>
                </a:solidFill>
                <a:latin typeface="DM Sans"/>
                <a:ea typeface="DM Sans"/>
                <a:cs typeface="DM Sans"/>
                <a:sym typeface="DM Sans"/>
              </a:rPr>
              <a:t>algunos de los conceptos vistos en clase con una aplicación</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133">
                <a:solidFill>
                  <a:srgbClr val="B7B7B7"/>
                </a:solidFill>
                <a:latin typeface="DM Sans"/>
                <a:ea typeface="DM Sans"/>
                <a:cs typeface="DM Sans"/>
                <a:sym typeface="DM Sans"/>
              </a:rPr>
              <a:t>Tiempo estimado: </a:t>
            </a:r>
            <a:r>
              <a:rPr lang="es" sz="2133" b="1">
                <a:solidFill>
                  <a:srgbClr val="83AEFB"/>
                </a:solidFill>
                <a:latin typeface="DM Sans"/>
                <a:ea typeface="DM Sans"/>
                <a:cs typeface="DM Sans"/>
                <a:sym typeface="DM Sans"/>
              </a:rPr>
              <a:t>30 minutos</a:t>
            </a:r>
            <a:endParaRPr sz="2133" b="1">
              <a:solidFill>
                <a:srgbClr val="83AEFB"/>
              </a:solidFill>
              <a:latin typeface="DM Sans"/>
              <a:ea typeface="DM Sans"/>
              <a:cs typeface="DM Sans"/>
              <a:sym typeface="DM Sans"/>
            </a:endParaRPr>
          </a:p>
        </p:txBody>
      </p:sp>
      <p:grpSp>
        <p:nvGrpSpPr>
          <p:cNvPr id="626" name="Google Shape;626;p137"/>
          <p:cNvGrpSpPr/>
          <p:nvPr/>
        </p:nvGrpSpPr>
        <p:grpSpPr>
          <a:xfrm>
            <a:off x="631135" y="826031"/>
            <a:ext cx="985200" cy="985200"/>
            <a:chOff x="473351" y="619523"/>
            <a:chExt cx="738900" cy="738900"/>
          </a:xfrm>
        </p:grpSpPr>
        <p:sp>
          <p:nvSpPr>
            <p:cNvPr id="627" name="Google Shape;627;p137"/>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28" name="Google Shape;628;p13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grpSp>
        <p:nvGrpSpPr>
          <p:cNvPr id="633" name="Google Shape;633;p138"/>
          <p:cNvGrpSpPr/>
          <p:nvPr/>
        </p:nvGrpSpPr>
        <p:grpSpPr>
          <a:xfrm>
            <a:off x="609800" y="624382"/>
            <a:ext cx="574765" cy="574765"/>
            <a:chOff x="473351" y="619523"/>
            <a:chExt cx="738900" cy="738900"/>
          </a:xfrm>
        </p:grpSpPr>
        <p:sp>
          <p:nvSpPr>
            <p:cNvPr id="634" name="Google Shape;634;p138"/>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35" name="Google Shape;635;p13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36" name="Google Shape;636;p138"/>
          <p:cNvSpPr txBox="1"/>
          <p:nvPr/>
        </p:nvSpPr>
        <p:spPr>
          <a:xfrm>
            <a:off x="526400" y="1199168"/>
            <a:ext cx="113656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Mocking API</a:t>
            </a:r>
            <a:endParaRPr sz="4667" b="1">
              <a:solidFill>
                <a:schemeClr val="dk1"/>
              </a:solidFill>
              <a:latin typeface="DM Sans"/>
              <a:ea typeface="DM Sans"/>
              <a:cs typeface="DM Sans"/>
              <a:sym typeface="DM Sans"/>
            </a:endParaRPr>
          </a:p>
        </p:txBody>
      </p:sp>
      <p:sp>
        <p:nvSpPr>
          <p:cNvPr id="637" name="Google Shape;637;p138"/>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38" name="Google Shape;638;p138"/>
          <p:cNvSpPr txBox="1"/>
          <p:nvPr/>
        </p:nvSpPr>
        <p:spPr>
          <a:xfrm>
            <a:off x="526400" y="2272400"/>
            <a:ext cx="10852400" cy="388871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Desarrollaremos un servidor que pueda devolver los datos de prueba que necesitamos para poder presentarlos al equipo correspondiente, para ésto, tendremos que considerar los siguientes elementos:</a:t>
            </a:r>
            <a:endParaRPr b="1">
              <a:latin typeface="DM Sans"/>
              <a:ea typeface="DM Sans"/>
              <a:cs typeface="DM Sans"/>
              <a:sym typeface="DM Sans"/>
            </a:endParaRPr>
          </a:p>
          <a:p>
            <a:endParaRPr b="1">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Necesitaremos crear un modelo de productos de prueba para alimentar los usuarios de prueba.</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Además, necesitaremos crear usuarios de prueba, cuyo carrito  corresponda a un arreglo alimentado por los productos mock creados previamente. </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Contaremos con un endpoint /api/users, el cual se encargará de devolver a los usuarios de prueba.</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Además, tendremos una función “generateUsers” y una función “generateProducts” </a:t>
            </a:r>
            <a:endParaRPr>
              <a:latin typeface="DM Sans"/>
              <a:ea typeface="DM Sans"/>
              <a:cs typeface="DM Sans"/>
              <a:sym typeface="DM Sans"/>
            </a:endParaRPr>
          </a:p>
          <a:p>
            <a:pPr>
              <a:lnSpc>
                <a:spcPct val="115000"/>
              </a:lnSpc>
            </a:pPr>
            <a:endParaRPr>
              <a:latin typeface="DM Sans"/>
              <a:ea typeface="DM Sans"/>
              <a:cs typeface="DM Sans"/>
              <a:sym typeface="DM Sans"/>
            </a:endParaRPr>
          </a:p>
        </p:txBody>
      </p:sp>
    </p:spTree>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39"/>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Snapshot: app.js</a:t>
            </a:r>
            <a:endParaRPr sz="4667" b="1">
              <a:solidFill>
                <a:schemeClr val="lt1"/>
              </a:solidFill>
              <a:latin typeface="DM Sans"/>
              <a:ea typeface="DM Sans"/>
              <a:cs typeface="DM Sans"/>
              <a:sym typeface="DM Sans"/>
            </a:endParaRPr>
          </a:p>
        </p:txBody>
      </p:sp>
      <p:pic>
        <p:nvPicPr>
          <p:cNvPr id="644" name="Google Shape;644;p139"/>
          <p:cNvPicPr preferRelativeResize="0"/>
          <p:nvPr/>
        </p:nvPicPr>
        <p:blipFill>
          <a:blip r:embed="rId3">
            <a:alphaModFix/>
          </a:blip>
          <a:stretch>
            <a:fillRect/>
          </a:stretch>
        </p:blipFill>
        <p:spPr>
          <a:xfrm>
            <a:off x="2209800" y="2322634"/>
            <a:ext cx="7772400" cy="3162300"/>
          </a:xfrm>
          <a:prstGeom prst="rect">
            <a:avLst/>
          </a:prstGeom>
          <a:noFill/>
          <a:ln>
            <a:noFill/>
          </a:ln>
        </p:spPr>
      </p:pic>
    </p:spTree>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40"/>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Snapshot: users.js</a:t>
            </a:r>
            <a:endParaRPr sz="4667" b="1">
              <a:solidFill>
                <a:schemeClr val="lt1"/>
              </a:solidFill>
              <a:latin typeface="DM Sans"/>
              <a:ea typeface="DM Sans"/>
              <a:cs typeface="DM Sans"/>
              <a:sym typeface="DM Sans"/>
            </a:endParaRPr>
          </a:p>
        </p:txBody>
      </p:sp>
      <p:pic>
        <p:nvPicPr>
          <p:cNvPr id="650" name="Google Shape;650;p140"/>
          <p:cNvPicPr preferRelativeResize="0"/>
          <p:nvPr/>
        </p:nvPicPr>
        <p:blipFill>
          <a:blip r:embed="rId3">
            <a:alphaModFix/>
          </a:blip>
          <a:stretch>
            <a:fillRect/>
          </a:stretch>
        </p:blipFill>
        <p:spPr>
          <a:xfrm>
            <a:off x="2667000" y="1639967"/>
            <a:ext cx="6858000" cy="5080000"/>
          </a:xfrm>
          <a:prstGeom prst="rect">
            <a:avLst/>
          </a:prstGeom>
          <a:noFill/>
          <a:ln>
            <a:noFill/>
          </a:ln>
        </p:spPr>
      </p:pic>
    </p:spTree>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41"/>
          <p:cNvSpPr txBox="1"/>
          <p:nvPr/>
        </p:nvSpPr>
        <p:spPr>
          <a:xfrm>
            <a:off x="1948400" y="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Snapshot: utils.js (generateUser)</a:t>
            </a:r>
            <a:endParaRPr sz="4667" b="1">
              <a:solidFill>
                <a:schemeClr val="lt1"/>
              </a:solidFill>
              <a:latin typeface="DM Sans"/>
              <a:ea typeface="DM Sans"/>
              <a:cs typeface="DM Sans"/>
              <a:sym typeface="DM Sans"/>
            </a:endParaRPr>
          </a:p>
        </p:txBody>
      </p:sp>
      <p:sp>
        <p:nvSpPr>
          <p:cNvPr id="656" name="Google Shape;656;p141"/>
          <p:cNvSpPr txBox="1"/>
          <p:nvPr/>
        </p:nvSpPr>
        <p:spPr>
          <a:xfrm>
            <a:off x="65667" y="1504867"/>
            <a:ext cx="82952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2000" b="1">
                <a:solidFill>
                  <a:schemeClr val="lt1"/>
                </a:solidFill>
                <a:latin typeface="DM Sans"/>
                <a:ea typeface="DM Sans"/>
                <a:cs typeface="DM Sans"/>
                <a:sym typeface="DM Sans"/>
              </a:rPr>
              <a:t>Recuerda que aquí comienza la magia del mocking, así que hay que hacer npm install del módulo de faker-js, el cual se hace: </a:t>
            </a:r>
            <a:endParaRPr sz="2000" b="1">
              <a:solidFill>
                <a:schemeClr val="lt1"/>
              </a:solidFill>
              <a:latin typeface="DM Sans"/>
              <a:ea typeface="DM Sans"/>
              <a:cs typeface="DM Sans"/>
              <a:sym typeface="DM Sans"/>
            </a:endParaRPr>
          </a:p>
        </p:txBody>
      </p:sp>
      <p:pic>
        <p:nvPicPr>
          <p:cNvPr id="657" name="Google Shape;657;p141"/>
          <p:cNvPicPr preferRelativeResize="0"/>
          <p:nvPr/>
        </p:nvPicPr>
        <p:blipFill>
          <a:blip r:embed="rId3">
            <a:alphaModFix/>
          </a:blip>
          <a:stretch>
            <a:fillRect/>
          </a:stretch>
        </p:blipFill>
        <p:spPr>
          <a:xfrm>
            <a:off x="8360867" y="1695518"/>
            <a:ext cx="3111500" cy="419100"/>
          </a:xfrm>
          <a:prstGeom prst="rect">
            <a:avLst/>
          </a:prstGeom>
          <a:noFill/>
          <a:ln>
            <a:noFill/>
          </a:ln>
        </p:spPr>
      </p:pic>
      <p:pic>
        <p:nvPicPr>
          <p:cNvPr id="658" name="Google Shape;658;p141"/>
          <p:cNvPicPr preferRelativeResize="0"/>
          <p:nvPr/>
        </p:nvPicPr>
        <p:blipFill>
          <a:blip r:embed="rId4">
            <a:alphaModFix/>
          </a:blip>
          <a:stretch>
            <a:fillRect/>
          </a:stretch>
        </p:blipFill>
        <p:spPr>
          <a:xfrm>
            <a:off x="3158718" y="2523467"/>
            <a:ext cx="5874577" cy="4146333"/>
          </a:xfrm>
          <a:prstGeom prst="rect">
            <a:avLst/>
          </a:prstGeom>
          <a:noFill/>
          <a:ln>
            <a:noFill/>
          </a:ln>
        </p:spPr>
      </p:pic>
    </p:spTree>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42"/>
          <p:cNvSpPr txBox="1"/>
          <p:nvPr/>
        </p:nvSpPr>
        <p:spPr>
          <a:xfrm>
            <a:off x="1948400" y="813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Snapshot: utils.js (generateProduct)</a:t>
            </a:r>
            <a:endParaRPr sz="4667" b="1">
              <a:solidFill>
                <a:schemeClr val="lt1"/>
              </a:solidFill>
              <a:latin typeface="DM Sans"/>
              <a:ea typeface="DM Sans"/>
              <a:cs typeface="DM Sans"/>
              <a:sym typeface="DM Sans"/>
            </a:endParaRPr>
          </a:p>
        </p:txBody>
      </p:sp>
      <p:pic>
        <p:nvPicPr>
          <p:cNvPr id="664" name="Google Shape;664;p142"/>
          <p:cNvPicPr preferRelativeResize="0"/>
          <p:nvPr/>
        </p:nvPicPr>
        <p:blipFill>
          <a:blip r:embed="rId3">
            <a:alphaModFix/>
          </a:blip>
          <a:stretch>
            <a:fillRect/>
          </a:stretch>
        </p:blipFill>
        <p:spPr>
          <a:xfrm>
            <a:off x="2781300" y="2679067"/>
            <a:ext cx="6629400" cy="3111500"/>
          </a:xfrm>
          <a:prstGeom prst="rect">
            <a:avLst/>
          </a:prstGeom>
          <a:noFill/>
          <a:ln>
            <a:noFill/>
          </a:ln>
        </p:spPr>
      </p:pic>
    </p:spTree>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43"/>
          <p:cNvSpPr txBox="1"/>
          <p:nvPr/>
        </p:nvSpPr>
        <p:spPr>
          <a:xfrm>
            <a:off x="1948400" y="813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Snapshot: respuesta del endpoint (¡Cuántos datos!)</a:t>
            </a:r>
            <a:endParaRPr sz="4667" b="1">
              <a:solidFill>
                <a:schemeClr val="lt1"/>
              </a:solidFill>
              <a:latin typeface="DM Sans"/>
              <a:ea typeface="DM Sans"/>
              <a:cs typeface="DM Sans"/>
              <a:sym typeface="DM Sans"/>
            </a:endParaRPr>
          </a:p>
        </p:txBody>
      </p:sp>
      <p:pic>
        <p:nvPicPr>
          <p:cNvPr id="670" name="Google Shape;670;p143"/>
          <p:cNvPicPr preferRelativeResize="0"/>
          <p:nvPr/>
        </p:nvPicPr>
        <p:blipFill>
          <a:blip r:embed="rId3">
            <a:alphaModFix/>
          </a:blip>
          <a:stretch>
            <a:fillRect/>
          </a:stretch>
        </p:blipFill>
        <p:spPr>
          <a:xfrm>
            <a:off x="1675551" y="1778700"/>
            <a:ext cx="8840911" cy="4831099"/>
          </a:xfrm>
          <a:prstGeom prst="rect">
            <a:avLst/>
          </a:prstGeom>
          <a:noFill/>
          <a:ln>
            <a:noFill/>
          </a:ln>
        </p:spPr>
      </p:pic>
    </p:spTree>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grpSp>
        <p:nvGrpSpPr>
          <p:cNvPr id="675" name="Google Shape;675;p144"/>
          <p:cNvGrpSpPr/>
          <p:nvPr/>
        </p:nvGrpSpPr>
        <p:grpSpPr>
          <a:xfrm>
            <a:off x="5603408" y="1325564"/>
            <a:ext cx="985200" cy="985200"/>
            <a:chOff x="974706" y="2467173"/>
            <a:chExt cx="738900" cy="738900"/>
          </a:xfrm>
        </p:grpSpPr>
        <p:sp>
          <p:nvSpPr>
            <p:cNvPr id="676" name="Google Shape;676;p144"/>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77" name="Google Shape;677;p14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78" name="Google Shape;678;p144"/>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Más peticiones </a:t>
            </a:r>
            <a:endParaRPr sz="5333" b="1">
              <a:solidFill>
                <a:schemeClr val="dk1"/>
              </a:solidFill>
              <a:highlight>
                <a:srgbClr val="EAFF6A"/>
              </a:highlight>
              <a:latin typeface="DM Sans"/>
              <a:ea typeface="DM Sans"/>
              <a:cs typeface="DM Sans"/>
              <a:sym typeface="DM Sans"/>
            </a:endParaRPr>
          </a:p>
        </p:txBody>
      </p:sp>
      <p:sp>
        <p:nvSpPr>
          <p:cNvPr id="679" name="Google Shape;679;p144"/>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20-25 min</a:t>
            </a:r>
            <a:endParaRPr sz="2667" b="1">
              <a:solidFill>
                <a:srgbClr val="83AEFB"/>
              </a:solidFill>
              <a:latin typeface="DM Sans"/>
              <a:ea typeface="DM Sans"/>
              <a:cs typeface="DM Sans"/>
              <a:sym typeface="DM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70"/>
          <p:cNvSpPr txBox="1"/>
          <p:nvPr/>
        </p:nvSpPr>
        <p:spPr>
          <a:xfrm>
            <a:off x="631133" y="2317533"/>
            <a:ext cx="9559200" cy="3323562"/>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Se crearán cuatro funciones: sumar, restar, multiplicar y dividir.</a:t>
            </a:r>
            <a:endParaRPr sz="3333">
              <a:solidFill>
                <a:srgbClr val="B7B7B7"/>
              </a:solidFill>
              <a:latin typeface="DM Sans"/>
              <a:ea typeface="DM Sans"/>
              <a:cs typeface="DM Sans"/>
              <a:sym typeface="DM Sans"/>
            </a:endParaRPr>
          </a:p>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Además, se proporcionará otra función operación, que recibirá como callback cualquiera de estas tres funciones para ejecutarla.</a:t>
            </a:r>
            <a:endParaRPr sz="3333">
              <a:solidFill>
                <a:srgbClr val="B7B7B7"/>
              </a:solidFill>
              <a:latin typeface="DM Sans"/>
              <a:ea typeface="DM Sans"/>
              <a:cs typeface="DM Sans"/>
              <a:sym typeface="DM Sans"/>
            </a:endParaRPr>
          </a:p>
        </p:txBody>
      </p:sp>
      <p:sp>
        <p:nvSpPr>
          <p:cNvPr id="640" name="Google Shape;640;p170"/>
          <p:cNvSpPr txBox="1"/>
          <p:nvPr/>
        </p:nvSpPr>
        <p:spPr>
          <a:xfrm>
            <a:off x="1926867" y="918434"/>
            <a:ext cx="95592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callback con operaciones</a:t>
            </a:r>
            <a:endParaRPr sz="4667" b="1">
              <a:solidFill>
                <a:srgbClr val="EAFF6A"/>
              </a:solidFill>
              <a:latin typeface="DM Sans"/>
              <a:ea typeface="DM Sans"/>
              <a:cs typeface="DM Sans"/>
              <a:sym typeface="DM Sans"/>
            </a:endParaRPr>
          </a:p>
        </p:txBody>
      </p:sp>
      <p:grpSp>
        <p:nvGrpSpPr>
          <p:cNvPr id="641" name="Google Shape;641;p170"/>
          <p:cNvGrpSpPr/>
          <p:nvPr/>
        </p:nvGrpSpPr>
        <p:grpSpPr>
          <a:xfrm>
            <a:off x="631135" y="826031"/>
            <a:ext cx="985200" cy="985200"/>
            <a:chOff x="473351" y="619523"/>
            <a:chExt cx="738900" cy="738900"/>
          </a:xfrm>
        </p:grpSpPr>
        <p:sp>
          <p:nvSpPr>
            <p:cNvPr id="642" name="Google Shape;642;p170"/>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43" name="Google Shape;643;p17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145"/>
          <p:cNvGrpSpPr/>
          <p:nvPr/>
        </p:nvGrpSpPr>
        <p:grpSpPr>
          <a:xfrm>
            <a:off x="609796" y="624398"/>
            <a:ext cx="574765" cy="574765"/>
            <a:chOff x="974706" y="2467173"/>
            <a:chExt cx="738900" cy="738900"/>
          </a:xfrm>
        </p:grpSpPr>
        <p:sp>
          <p:nvSpPr>
            <p:cNvPr id="685" name="Google Shape;685;p145"/>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86" name="Google Shape;686;p14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87" name="Google Shape;687;p145"/>
          <p:cNvSpPr txBox="1"/>
          <p:nvPr/>
        </p:nvSpPr>
        <p:spPr>
          <a:xfrm>
            <a:off x="668600" y="1267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Más peticiones</a:t>
            </a:r>
            <a:endParaRPr sz="5333" b="1">
              <a:solidFill>
                <a:schemeClr val="dk1"/>
              </a:solidFill>
              <a:latin typeface="DM Sans"/>
              <a:ea typeface="DM Sans"/>
              <a:cs typeface="DM Sans"/>
              <a:sym typeface="DM Sans"/>
            </a:endParaRPr>
          </a:p>
        </p:txBody>
      </p:sp>
      <p:pic>
        <p:nvPicPr>
          <p:cNvPr id="688" name="Google Shape;688;p145"/>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89" name="Google Shape;689;p145"/>
          <p:cNvSpPr txBox="1"/>
          <p:nvPr/>
        </p:nvSpPr>
        <p:spPr>
          <a:xfrm>
            <a:off x="668600" y="2364434"/>
            <a:ext cx="10108800" cy="412416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A partir del servidor recién desarrollado</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Se nos han solicitado algunas modificaciones para con el desarrollo del mocking:</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Ahora la generación de usuarios necesita que se separen por roles, los posibles roles son:</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cliente</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vendedor</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Un booleano que indique si el usuario es premium (no importando el rol)</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producto debe tener un campo “code” que sea alfanumérico</a:t>
            </a:r>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El producto debe contar con una breve descripción, ya sea por lorem o por producto.</a:t>
            </a:r>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El usuario debe mostrar su actual ocupación laboral.</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¿Cómo sé dónde están estos campos? Vamos a investigar </a:t>
            </a:r>
            <a:r>
              <a:rPr lang="es" u="sng">
                <a:solidFill>
                  <a:schemeClr val="hlink"/>
                </a:solidFill>
                <a:latin typeface="DM Sans"/>
                <a:ea typeface="DM Sans"/>
                <a:cs typeface="DM Sans"/>
                <a:sym typeface="DM Sans"/>
                <a:hlinkClick r:id="rId5"/>
              </a:rPr>
              <a:t>https://fakerjs.dev/api/</a:t>
            </a:r>
            <a:r>
              <a:rPr lang="es">
                <a:solidFill>
                  <a:schemeClr val="dk1"/>
                </a:solidFill>
                <a:latin typeface="DM Sans"/>
                <a:ea typeface="DM Sans"/>
                <a:cs typeface="DM Sans"/>
                <a:sym typeface="DM Sans"/>
              </a:rPr>
              <a:t> </a:t>
            </a:r>
            <a:endParaRPr>
              <a:latin typeface="DM Sans"/>
              <a:ea typeface="DM Sans"/>
              <a:cs typeface="DM Sans"/>
              <a:sym typeface="DM Sans"/>
            </a:endParaRPr>
          </a:p>
          <a:p>
            <a:endParaRPr>
              <a:latin typeface="DM Sans"/>
              <a:ea typeface="DM Sans"/>
              <a:cs typeface="DM Sans"/>
              <a:sym typeface="DM Sans"/>
            </a:endParaRPr>
          </a:p>
        </p:txBody>
      </p:sp>
      <p:sp>
        <p:nvSpPr>
          <p:cNvPr id="690" name="Google Shape;690;p145"/>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46"/>
          <p:cNvSpPr/>
          <p:nvPr/>
        </p:nvSpPr>
        <p:spPr>
          <a:xfrm>
            <a:off x="520800" y="1583833"/>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96" name="Google Shape;696;p146"/>
          <p:cNvSpPr txBox="1"/>
          <p:nvPr/>
        </p:nvSpPr>
        <p:spPr>
          <a:xfrm>
            <a:off x="1948367" y="288334"/>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¡Caso resuelto!</a:t>
            </a:r>
            <a:endParaRPr sz="4667" b="1">
              <a:solidFill>
                <a:schemeClr val="lt1"/>
              </a:solidFill>
              <a:latin typeface="DM Sans"/>
              <a:ea typeface="DM Sans"/>
              <a:cs typeface="DM Sans"/>
              <a:sym typeface="DM Sans"/>
            </a:endParaRPr>
          </a:p>
        </p:txBody>
      </p:sp>
      <p:sp>
        <p:nvSpPr>
          <p:cNvPr id="697" name="Google Shape;697;p146"/>
          <p:cNvSpPr txBox="1"/>
          <p:nvPr/>
        </p:nvSpPr>
        <p:spPr>
          <a:xfrm>
            <a:off x="1021033" y="2378833"/>
            <a:ext cx="6062000" cy="2625807"/>
          </a:xfrm>
          <a:prstGeom prst="rect">
            <a:avLst/>
          </a:prstGeom>
          <a:noFill/>
          <a:ln>
            <a:noFill/>
          </a:ln>
        </p:spPr>
        <p:txBody>
          <a:bodyPr spcFirstLastPara="1" wrap="square" lIns="121900" tIns="121900" rIns="121900" bIns="121900" anchor="t" anchorCtr="0">
            <a:spAutoFit/>
          </a:bodyPr>
          <a:lstStyle/>
          <a:p>
            <a:r>
              <a:rPr lang="es" sz="1933">
                <a:latin typeface="DM Sans"/>
                <a:ea typeface="DM Sans"/>
                <a:cs typeface="DM Sans"/>
                <a:sym typeface="DM Sans"/>
              </a:rPr>
              <a:t>¡Un día de trabajo más! ahora podemos generar 50-100-1000-10000 datos diferentes y todo lo necesario para que otros sectores puedan seguir trabajando.</a:t>
            </a:r>
            <a:endParaRPr sz="1933">
              <a:latin typeface="DM Sans"/>
              <a:ea typeface="DM Sans"/>
              <a:cs typeface="DM Sans"/>
              <a:sym typeface="DM Sans"/>
            </a:endParaRPr>
          </a:p>
          <a:p>
            <a:br>
              <a:rPr lang="es" sz="1933">
                <a:latin typeface="DM Sans"/>
                <a:ea typeface="DM Sans"/>
                <a:cs typeface="DM Sans"/>
                <a:sym typeface="DM Sans"/>
              </a:rPr>
            </a:br>
            <a:r>
              <a:rPr lang="es" sz="1933">
                <a:latin typeface="DM Sans"/>
                <a:ea typeface="DM Sans"/>
                <a:cs typeface="DM Sans"/>
                <a:sym typeface="DM Sans"/>
              </a:rPr>
              <a:t>En este caso particular estamos haciéndolo en un proyecto aislado, ¡más adelante tocará aplicarlo para funcionalidades más complejas, como pruebas de carga, de funcionalidades, etc. </a:t>
            </a:r>
            <a:endParaRPr sz="1933">
              <a:latin typeface="DM Sans"/>
              <a:ea typeface="DM Sans"/>
              <a:cs typeface="DM Sans"/>
              <a:sym typeface="DM Sans"/>
            </a:endParaRPr>
          </a:p>
        </p:txBody>
      </p:sp>
      <p:pic>
        <p:nvPicPr>
          <p:cNvPr id="698" name="Google Shape;698;p146"/>
          <p:cNvPicPr preferRelativeResize="0"/>
          <p:nvPr/>
        </p:nvPicPr>
        <p:blipFill rotWithShape="1">
          <a:blip r:embed="rId3">
            <a:alphaModFix/>
          </a:blip>
          <a:srcRect l="5285" t="16192" b="8879"/>
          <a:stretch/>
        </p:blipFill>
        <p:spPr>
          <a:xfrm>
            <a:off x="7083034" y="2675235"/>
            <a:ext cx="4128133" cy="2331600"/>
          </a:xfrm>
          <a:prstGeom prst="rect">
            <a:avLst/>
          </a:prstGeom>
          <a:noFill/>
          <a:ln>
            <a:noFill/>
          </a:ln>
        </p:spPr>
      </p:pic>
      <p:sp>
        <p:nvSpPr>
          <p:cNvPr id="699" name="Google Shape;699;p146"/>
          <p:cNvSpPr txBox="1"/>
          <p:nvPr/>
        </p:nvSpPr>
        <p:spPr>
          <a:xfrm>
            <a:off x="10099467" y="2783001"/>
            <a:ext cx="1367200" cy="574604"/>
          </a:xfrm>
          <a:prstGeom prst="rect">
            <a:avLst/>
          </a:prstGeom>
          <a:noFill/>
          <a:ln>
            <a:noFill/>
          </a:ln>
        </p:spPr>
        <p:txBody>
          <a:bodyPr spcFirstLastPara="1" wrap="square" lIns="121900" tIns="121900" rIns="121900" bIns="121900" anchor="t" anchorCtr="0">
            <a:spAutoFit/>
          </a:bodyPr>
          <a:lstStyle/>
          <a:p>
            <a:r>
              <a:rPr lang="es" sz="1067"/>
              <a:t>Nosotros somos éstos</a:t>
            </a:r>
            <a:endParaRPr sz="1067"/>
          </a:p>
        </p:txBody>
      </p:sp>
      <p:cxnSp>
        <p:nvCxnSpPr>
          <p:cNvPr id="700" name="Google Shape;700;p146"/>
          <p:cNvCxnSpPr/>
          <p:nvPr/>
        </p:nvCxnSpPr>
        <p:spPr>
          <a:xfrm>
            <a:off x="10444600" y="3338233"/>
            <a:ext cx="30000" cy="345200"/>
          </a:xfrm>
          <a:prstGeom prst="straightConnector1">
            <a:avLst/>
          </a:prstGeom>
          <a:noFill/>
          <a:ln w="9525" cap="flat" cmpd="sng">
            <a:solidFill>
              <a:schemeClr val="dk2"/>
            </a:solidFill>
            <a:prstDash val="solid"/>
            <a:round/>
            <a:headEnd type="none" w="med" len="med"/>
            <a:tailEnd type="triangle" w="med" len="med"/>
          </a:ln>
        </p:spPr>
      </p:cxnSp>
      <p:cxnSp>
        <p:nvCxnSpPr>
          <p:cNvPr id="701" name="Google Shape;701;p146"/>
          <p:cNvCxnSpPr>
            <a:stCxn id="699" idx="2"/>
          </p:cNvCxnSpPr>
          <p:nvPr/>
        </p:nvCxnSpPr>
        <p:spPr>
          <a:xfrm>
            <a:off x="10783067" y="3357605"/>
            <a:ext cx="232000" cy="205796"/>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31</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996784" y="27175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Mocks</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67" y="18688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32</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930784" y="2725000"/>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Optimización</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4890667" y="3642800"/>
            <a:ext cx="27236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accent5"/>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Rendimiento en producción</a:t>
            </a:r>
            <a:endParaRPr sz="1600">
              <a:solidFill>
                <a:schemeClr val="accent5"/>
              </a:solidFill>
              <a:latin typeface="DM Sans"/>
              <a:ea typeface="DM Sans"/>
              <a:cs typeface="DM Sans"/>
              <a:sym typeface="DM Sans"/>
            </a:endParaRPr>
          </a:p>
          <a:p>
            <a:pPr marL="609585"/>
            <a:endParaRPr sz="1600">
              <a:solidFill>
                <a:schemeClr val="accent5"/>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accent5"/>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Comprensión con Brotli</a:t>
            </a:r>
            <a:endParaRPr sz="1600">
              <a:solidFill>
                <a:schemeClr val="accent5"/>
              </a:solidFill>
              <a:latin typeface="DM Sans"/>
              <a:ea typeface="DM Sans"/>
              <a:cs typeface="DM Sans"/>
              <a:sym typeface="DM Sans"/>
            </a:endParaRPr>
          </a:p>
          <a:p>
            <a:pPr marL="609585"/>
            <a:endParaRPr sz="1600">
              <a:solidFill>
                <a:schemeClr val="accent5"/>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accent5"/>
                </a:solidFill>
                <a:latin typeface="DM Sans"/>
                <a:ea typeface="DM Sans"/>
                <a:cs typeface="DM Sans"/>
                <a:sym typeface="DM Sans"/>
                <a:hlinkClick r:id="rId7" action="ppaction://hlinksldjump">
                  <a:extLst>
                    <a:ext uri="{A12FA001-AC4F-418D-AE19-62706E023703}">
                      <ahyp:hlinkClr xmlns:ahyp="http://schemas.microsoft.com/office/drawing/2018/hyperlinkcolor" val="tx"/>
                    </a:ext>
                  </a:extLst>
                </a:hlinkClick>
              </a:rPr>
              <a:t>Middleware para manejo de errores</a:t>
            </a:r>
            <a:endParaRPr sz="1600">
              <a:solidFill>
                <a:schemeClr val="accent5"/>
              </a:solidFill>
              <a:latin typeface="DM Sans"/>
              <a:ea typeface="DM Sans"/>
              <a:cs typeface="DM Sans"/>
              <a:sym typeface="DM Sans"/>
            </a:endParaRPr>
          </a:p>
        </p:txBody>
      </p:sp>
      <p:sp>
        <p:nvSpPr>
          <p:cNvPr id="295" name="Google Shape;295;p84"/>
          <p:cNvSpPr txBox="1"/>
          <p:nvPr/>
        </p:nvSpPr>
        <p:spPr>
          <a:xfrm>
            <a:off x="1996800" y="36428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33</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4"/>
          <p:cNvSpPr txBox="1"/>
          <p:nvPr/>
        </p:nvSpPr>
        <p:spPr>
          <a:xfrm>
            <a:off x="7938284" y="2443401"/>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Versiones y paquetes</a:t>
            </a:r>
            <a:endParaRPr sz="2000" b="1">
              <a:solidFill>
                <a:srgbClr val="999999"/>
              </a:solidFill>
              <a:latin typeface="DM Sans"/>
              <a:ea typeface="DM Sans"/>
              <a:cs typeface="DM Sans"/>
              <a:sym typeface="DM Sans"/>
            </a:endParaRPr>
          </a:p>
        </p:txBody>
      </p:sp>
      <p:cxnSp>
        <p:nvCxnSpPr>
          <p:cNvPr id="300" name="Google Shape;300;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02" name="Google Shape;302;p84"/>
          <p:cNvSpPr txBox="1"/>
          <p:nvPr/>
        </p:nvSpPr>
        <p:spPr>
          <a:xfrm>
            <a:off x="2090835" y="3766000"/>
            <a:ext cx="23100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TDD</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Desarrollo de prácticas preventivas a partir de mocks</a:t>
            </a:r>
            <a:endParaRPr sz="1600">
              <a:solidFill>
                <a:srgbClr val="B7B7B7"/>
              </a:solidFill>
              <a:latin typeface="DM Sans"/>
              <a:ea typeface="DM Sans"/>
              <a:cs typeface="DM Sans"/>
              <a:sym typeface="DM Sans"/>
            </a:endParaRPr>
          </a:p>
        </p:txBody>
      </p:sp>
      <p:sp>
        <p:nvSpPr>
          <p:cNvPr id="303" name="Google Shape;303;p84"/>
          <p:cNvSpPr txBox="1"/>
          <p:nvPr/>
        </p:nvSpPr>
        <p:spPr>
          <a:xfrm>
            <a:off x="7973300" y="3642800"/>
            <a:ext cx="2460400" cy="2215951"/>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rgbClr val="B7B7B7"/>
                </a:solidFill>
                <a:uFill>
                  <a:noFill/>
                </a:u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Node Version Manager</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Administradores de paquetes</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B7B7B7"/>
                </a:solidFill>
                <a:uFill>
                  <a:noFill/>
                </a:uFill>
                <a:latin typeface="DM Sans"/>
                <a:ea typeface="DM Sans"/>
                <a:cs typeface="DM Sans"/>
                <a:sym typeface="DM Sans"/>
                <a:hlinkClick r:id="rId7" action="ppaction://hlinksldjump">
                  <a:extLst>
                    <a:ext uri="{A12FA001-AC4F-418D-AE19-62706E023703}">
                      <ahyp:hlinkClr xmlns:ahyp="http://schemas.microsoft.com/office/drawing/2018/hyperlinkcolor" val="tx"/>
                    </a:ext>
                  </a:extLst>
                </a:hlinkClick>
              </a:rPr>
              <a:t>Profundizando NPM</a:t>
            </a:r>
            <a:endParaRPr sz="1600">
              <a:solidFill>
                <a:srgbClr val="B7B7B7"/>
              </a:solidFill>
              <a:latin typeface="DM Sans"/>
              <a:ea typeface="DM Sans"/>
              <a:cs typeface="DM Sans"/>
              <a:sym typeface="DM Sans"/>
            </a:endParaRPr>
          </a:p>
        </p:txBody>
      </p:sp>
    </p:spTree>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837200" y="7013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10" name="Google Shape;310;p85"/>
          <p:cNvSpPr txBox="1"/>
          <p:nvPr/>
        </p:nvSpPr>
        <p:spPr>
          <a:xfrm>
            <a:off x="3368100" y="2158168"/>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Entender las implicaciones de un servidor en producción</a:t>
            </a:r>
            <a:endParaRPr sz="2400">
              <a:solidFill>
                <a:schemeClr val="lt1"/>
              </a:solidFill>
              <a:latin typeface="DM Sans"/>
              <a:ea typeface="DM Sans"/>
              <a:cs typeface="DM Sans"/>
              <a:sym typeface="DM Sans"/>
            </a:endParaRPr>
          </a:p>
        </p:txBody>
      </p:sp>
      <p:pic>
        <p:nvPicPr>
          <p:cNvPr id="311" name="Google Shape;311;p85"/>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12" name="Google Shape;312;p85"/>
          <p:cNvCxnSpPr>
            <a:stCxn id="309" idx="2"/>
            <a:endCxn id="311"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3" name="Google Shape;313;p85"/>
          <p:cNvSpPr txBox="1"/>
          <p:nvPr/>
        </p:nvSpPr>
        <p:spPr>
          <a:xfrm>
            <a:off x="3365367" y="4136801"/>
            <a:ext cx="47848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Desarrollar un modelo práctico de optimización.</a:t>
            </a:r>
            <a:endParaRPr sz="2400">
              <a:solidFill>
                <a:schemeClr val="lt1"/>
              </a:solidFill>
              <a:latin typeface="DM Sans"/>
              <a:ea typeface="DM Sans"/>
              <a:cs typeface="DM Sans"/>
              <a:sym typeface="DM Sans"/>
            </a:endParaRPr>
          </a:p>
        </p:txBody>
      </p:sp>
      <p:pic>
        <p:nvPicPr>
          <p:cNvPr id="314" name="Google Shape;314;p85"/>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315" name="Google Shape;315;p85"/>
          <p:cNvSpPr txBox="1"/>
          <p:nvPr/>
        </p:nvSpPr>
        <p:spPr>
          <a:xfrm>
            <a:off x="3316384" y="3291085"/>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Teorizar la optimización general de un servidor</a:t>
            </a:r>
            <a:endParaRPr sz="2400">
              <a:solidFill>
                <a:schemeClr val="lt1"/>
              </a:solidFill>
              <a:latin typeface="DM Sans"/>
              <a:ea typeface="DM Sans"/>
              <a:cs typeface="DM Sans"/>
              <a:sym typeface="DM Sans"/>
            </a:endParaRPr>
          </a:p>
        </p:txBody>
      </p:sp>
      <p:cxnSp>
        <p:nvCxnSpPr>
          <p:cNvPr id="316" name="Google Shape;316;p85"/>
          <p:cNvCxnSpPr>
            <a:stCxn id="311" idx="2"/>
          </p:cNvCxnSpPr>
          <p:nvPr/>
        </p:nvCxnSpPr>
        <p:spPr>
          <a:xfrm rot="5400000">
            <a:off x="2711700" y="40266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86"/>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2" name="Google Shape;322;p86"/>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3" name="Google Shape;323;p86"/>
          <p:cNvSpPr/>
          <p:nvPr/>
        </p:nvSpPr>
        <p:spPr>
          <a:xfrm>
            <a:off x="787700" y="1724012"/>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Rendimiento en producción</a:t>
            </a:r>
            <a:endParaRPr sz="1600">
              <a:solidFill>
                <a:srgbClr val="FFFFFF"/>
              </a:solidFill>
              <a:latin typeface="DM Sans"/>
              <a:ea typeface="DM Sans"/>
              <a:cs typeface="DM Sans"/>
              <a:sym typeface="DM Sans"/>
            </a:endParaRPr>
          </a:p>
        </p:txBody>
      </p:sp>
      <p:cxnSp>
        <p:nvCxnSpPr>
          <p:cNvPr id="324" name="Google Shape;324;p86"/>
          <p:cNvCxnSpPr>
            <a:stCxn id="325" idx="3"/>
            <a:endCxn id="326" idx="1"/>
          </p:cNvCxnSpPr>
          <p:nvPr/>
        </p:nvCxnSpPr>
        <p:spPr>
          <a:xfrm>
            <a:off x="2653308" y="2109985"/>
            <a:ext cx="800400" cy="800"/>
          </a:xfrm>
          <a:prstGeom prst="bentConnector3">
            <a:avLst>
              <a:gd name="adj1" fmla="val 50000"/>
            </a:avLst>
          </a:prstGeom>
          <a:noFill/>
          <a:ln w="9525" cap="flat" cmpd="sng">
            <a:solidFill>
              <a:srgbClr val="CCCCCC"/>
            </a:solidFill>
            <a:prstDash val="solid"/>
            <a:round/>
            <a:headEnd type="none" w="sm" len="sm"/>
            <a:tailEnd type="oval" w="med" len="med"/>
          </a:ln>
        </p:spPr>
      </p:cxnSp>
      <p:pic>
        <p:nvPicPr>
          <p:cNvPr id="327" name="Google Shape;327;p86"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26" name="Google Shape;326;p86"/>
          <p:cNvSpPr/>
          <p:nvPr/>
        </p:nvSpPr>
        <p:spPr>
          <a:xfrm>
            <a:off x="3453708" y="17239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Comprensión</a:t>
            </a:r>
            <a:endParaRPr sz="1600">
              <a:solidFill>
                <a:srgbClr val="222222"/>
              </a:solidFill>
              <a:latin typeface="DM Sans"/>
              <a:ea typeface="DM Sans"/>
              <a:cs typeface="DM Sans"/>
              <a:sym typeface="DM Sans"/>
            </a:endParaRPr>
          </a:p>
        </p:txBody>
      </p:sp>
      <p:sp>
        <p:nvSpPr>
          <p:cNvPr id="328" name="Google Shape;328;p86"/>
          <p:cNvSpPr/>
          <p:nvPr/>
        </p:nvSpPr>
        <p:spPr>
          <a:xfrm>
            <a:off x="787700" y="3119912"/>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Comprensión con Brotli</a:t>
            </a:r>
            <a:endParaRPr sz="1600">
              <a:solidFill>
                <a:srgbClr val="FFFFFF"/>
              </a:solidFill>
              <a:latin typeface="DM Sans"/>
              <a:ea typeface="DM Sans"/>
              <a:cs typeface="DM Sans"/>
              <a:sym typeface="DM Sans"/>
            </a:endParaRPr>
          </a:p>
        </p:txBody>
      </p:sp>
      <p:cxnSp>
        <p:nvCxnSpPr>
          <p:cNvPr id="329" name="Google Shape;329;p86"/>
          <p:cNvCxnSpPr>
            <a:endCxn id="330" idx="1"/>
          </p:cNvCxnSpPr>
          <p:nvPr/>
        </p:nvCxnSpPr>
        <p:spPr>
          <a:xfrm>
            <a:off x="2653308" y="3505885"/>
            <a:ext cx="800400" cy="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30" name="Google Shape;330;p86"/>
          <p:cNvSpPr/>
          <p:nvPr/>
        </p:nvSpPr>
        <p:spPr>
          <a:xfrm>
            <a:off x="3453708" y="31198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¿Qué es?</a:t>
            </a:r>
            <a:endParaRPr sz="1600">
              <a:solidFill>
                <a:srgbClr val="222222"/>
              </a:solidFill>
              <a:latin typeface="DM Sans"/>
              <a:ea typeface="DM Sans"/>
              <a:cs typeface="DM Sans"/>
              <a:sym typeface="DM Sans"/>
            </a:endParaRPr>
          </a:p>
        </p:txBody>
      </p:sp>
      <p:sp>
        <p:nvSpPr>
          <p:cNvPr id="331" name="Google Shape;331;p86"/>
          <p:cNvSpPr/>
          <p:nvPr/>
        </p:nvSpPr>
        <p:spPr>
          <a:xfrm>
            <a:off x="787700" y="4799079"/>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Middleware para manejo de errores</a:t>
            </a:r>
            <a:endParaRPr sz="1600">
              <a:solidFill>
                <a:srgbClr val="FFFFFF"/>
              </a:solidFill>
              <a:latin typeface="DM Sans"/>
              <a:ea typeface="DM Sans"/>
              <a:cs typeface="DM Sans"/>
              <a:sym typeface="DM Sans"/>
            </a:endParaRPr>
          </a:p>
        </p:txBody>
      </p:sp>
      <p:cxnSp>
        <p:nvCxnSpPr>
          <p:cNvPr id="332" name="Google Shape;332;p86"/>
          <p:cNvCxnSpPr>
            <a:endCxn id="333" idx="1"/>
          </p:cNvCxnSpPr>
          <p:nvPr/>
        </p:nvCxnSpPr>
        <p:spPr>
          <a:xfrm>
            <a:off x="2653308" y="5185052"/>
            <a:ext cx="800400" cy="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33" name="Google Shape;333;p86"/>
          <p:cNvSpPr/>
          <p:nvPr/>
        </p:nvSpPr>
        <p:spPr>
          <a:xfrm>
            <a:off x="3453708" y="47990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Flujo de errores</a:t>
            </a:r>
            <a:endParaRPr sz="1600">
              <a:solidFill>
                <a:srgbClr val="222222"/>
              </a:solidFill>
              <a:latin typeface="DM Sans"/>
              <a:ea typeface="DM Sans"/>
              <a:cs typeface="DM Sans"/>
              <a:sym typeface="DM Sans"/>
            </a:endParaRPr>
          </a:p>
        </p:txBody>
      </p:sp>
      <p:cxnSp>
        <p:nvCxnSpPr>
          <p:cNvPr id="334" name="Google Shape;334;p86"/>
          <p:cNvCxnSpPr>
            <a:stCxn id="323" idx="2"/>
            <a:endCxn id="328" idx="0"/>
          </p:cNvCxnSpPr>
          <p:nvPr/>
        </p:nvCxnSpPr>
        <p:spPr>
          <a:xfrm rot="-5400000" flipH="1">
            <a:off x="1409700" y="2808412"/>
            <a:ext cx="622400" cy="800"/>
          </a:xfrm>
          <a:prstGeom prst="bentConnector3">
            <a:avLst>
              <a:gd name="adj1" fmla="val 49992"/>
            </a:avLst>
          </a:prstGeom>
          <a:noFill/>
          <a:ln w="9525" cap="flat" cmpd="sng">
            <a:solidFill>
              <a:srgbClr val="CCCCCC"/>
            </a:solidFill>
            <a:prstDash val="solid"/>
            <a:round/>
            <a:headEnd type="none" w="sm" len="sm"/>
            <a:tailEnd type="oval" w="med" len="med"/>
          </a:ln>
        </p:spPr>
      </p:cxnSp>
      <p:cxnSp>
        <p:nvCxnSpPr>
          <p:cNvPr id="335" name="Google Shape;335;p86"/>
          <p:cNvCxnSpPr>
            <a:stCxn id="328" idx="2"/>
            <a:endCxn id="331" idx="0"/>
          </p:cNvCxnSpPr>
          <p:nvPr/>
        </p:nvCxnSpPr>
        <p:spPr>
          <a:xfrm rot="-5400000" flipH="1">
            <a:off x="1268100" y="4345912"/>
            <a:ext cx="905600" cy="800"/>
          </a:xfrm>
          <a:prstGeom prst="bentConnector3">
            <a:avLst>
              <a:gd name="adj1" fmla="val 49998"/>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87"/>
          <p:cNvSpPr txBox="1"/>
          <p:nvPr/>
        </p:nvSpPr>
        <p:spPr>
          <a:xfrm>
            <a:off x="1083004" y="2936401"/>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Rendimiento en producción</a:t>
            </a:r>
            <a:endParaRPr sz="5333" b="1">
              <a:solidFill>
                <a:schemeClr val="accent6"/>
              </a:solidFill>
              <a:latin typeface="DM Sans"/>
              <a:ea typeface="DM Sans"/>
              <a:cs typeface="DM Sans"/>
              <a:sym typeface="DM Sans"/>
            </a:endParaRPr>
          </a:p>
        </p:txBody>
      </p:sp>
    </p:spTree>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88"/>
          <p:cNvSpPr txBox="1"/>
          <p:nvPr/>
        </p:nvSpPr>
        <p:spPr>
          <a:xfrm>
            <a:off x="634000" y="624401"/>
            <a:ext cx="8550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La realidad de un servidor</a:t>
            </a:r>
            <a:endParaRPr sz="5333" b="1">
              <a:solidFill>
                <a:schemeClr val="dk1"/>
              </a:solidFill>
              <a:latin typeface="DM Sans"/>
              <a:ea typeface="DM Sans"/>
              <a:cs typeface="DM Sans"/>
              <a:sym typeface="DM Sans"/>
            </a:endParaRPr>
          </a:p>
        </p:txBody>
      </p:sp>
      <p:sp>
        <p:nvSpPr>
          <p:cNvPr id="346" name="Google Shape;346;p88"/>
          <p:cNvSpPr txBox="1"/>
          <p:nvPr/>
        </p:nvSpPr>
        <p:spPr>
          <a:xfrm>
            <a:off x="634000" y="2268000"/>
            <a:ext cx="74928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Cuando comenzamos a “acostumbrarnos” a desarrollar módulos y funcionalidades en nuestro servidor, seguramente comenzamos a agregar múltiples cosas mientras continuamos aprendiendo a utilizar el universo de herramientas para nuestro servidor.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Sin embargo, cuando queremos mostrar nuestro servidor al mundo, nos encontramos con una terrible realidad: la experiencia del usuario puede verse afectada debido a la saturación de cálculos, herramientas y funcionalidades por cargar.</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b="1">
                <a:latin typeface="DM Sans"/>
                <a:ea typeface="DM Sans"/>
                <a:cs typeface="DM Sans"/>
                <a:sym typeface="DM Sans"/>
              </a:rPr>
              <a:t>¿Qué tanto de lo que colocamos en un servidor, es realmente útil para el usuario?</a:t>
            </a:r>
            <a:endParaRPr>
              <a:latin typeface="DM Sans"/>
              <a:ea typeface="DM Sans"/>
              <a:cs typeface="DM Sans"/>
              <a:sym typeface="DM Sans"/>
            </a:endParaRPr>
          </a:p>
        </p:txBody>
      </p:sp>
      <p:pic>
        <p:nvPicPr>
          <p:cNvPr id="347" name="Google Shape;347;p88"/>
          <p:cNvPicPr preferRelativeResize="0"/>
          <p:nvPr/>
        </p:nvPicPr>
        <p:blipFill>
          <a:blip r:embed="rId3">
            <a:alphaModFix/>
          </a:blip>
          <a:stretch>
            <a:fillRect/>
          </a:stretch>
        </p:blipFill>
        <p:spPr>
          <a:xfrm>
            <a:off x="8043100" y="2392300"/>
            <a:ext cx="3947333" cy="1754400"/>
          </a:xfrm>
          <a:prstGeom prst="rect">
            <a:avLst/>
          </a:prstGeom>
          <a:noFill/>
          <a:ln>
            <a:noFill/>
          </a:ln>
        </p:spPr>
      </p:pic>
    </p:spTree>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89"/>
          <p:cNvSpPr txBox="1"/>
          <p:nvPr/>
        </p:nvSpPr>
        <p:spPr>
          <a:xfrm>
            <a:off x="634000" y="906967"/>
            <a:ext cx="1092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optimizar el rendimiento del servidor?</a:t>
            </a:r>
            <a:endParaRPr sz="5333" b="1">
              <a:solidFill>
                <a:schemeClr val="dk1"/>
              </a:solidFill>
              <a:latin typeface="DM Sans"/>
              <a:ea typeface="DM Sans"/>
              <a:cs typeface="DM Sans"/>
              <a:sym typeface="DM Sans"/>
            </a:endParaRPr>
          </a:p>
        </p:txBody>
      </p:sp>
      <p:sp>
        <p:nvSpPr>
          <p:cNvPr id="353" name="Google Shape;353;p89"/>
          <p:cNvSpPr txBox="1"/>
          <p:nvPr/>
        </p:nvSpPr>
        <p:spPr>
          <a:xfrm>
            <a:off x="634000" y="3376000"/>
            <a:ext cx="103176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que el cliente pueda contar con una experiencia de usuario satisfactoria al utilizar nuestro sistema, podemos implementar algunas prácticas de optimización y hacer un flujo sólido y constante.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 continuación, se te brindarán un conjunto de prácticas que te ayudarán a asegurar un desarrollo de un servidor correctamente optimizado, sustentando una experiencia de usuario agradable.</a:t>
            </a:r>
            <a:endParaRPr>
              <a:latin typeface="DM Sans"/>
              <a:ea typeface="DM Sans"/>
              <a:cs typeface="DM Sans"/>
              <a:sym typeface="DM Sans"/>
            </a:endParaRPr>
          </a:p>
        </p:txBody>
      </p:sp>
    </p:spTree>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90"/>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59" name="Google Shape;359;p90"/>
          <p:cNvSpPr txBox="1"/>
          <p:nvPr/>
        </p:nvSpPr>
        <p:spPr>
          <a:xfrm>
            <a:off x="1291200" y="528034"/>
            <a:ext cx="9609600" cy="892576"/>
          </a:xfrm>
          <a:prstGeom prst="rect">
            <a:avLst/>
          </a:prstGeom>
          <a:noFill/>
          <a:ln>
            <a:noFill/>
          </a:ln>
        </p:spPr>
        <p:txBody>
          <a:bodyPr spcFirstLastPara="1" wrap="square" lIns="121900" tIns="121900" rIns="121900" bIns="121900" anchor="t" anchorCtr="0">
            <a:spAutoFit/>
          </a:bodyPr>
          <a:lstStyle/>
          <a:p>
            <a:pPr marL="609585" indent="-601118" algn="ctr">
              <a:lnSpc>
                <a:spcPct val="90000"/>
              </a:lnSpc>
              <a:buClr>
                <a:schemeClr val="lt1"/>
              </a:buClr>
              <a:buSzPts val="3500"/>
              <a:buFont typeface="DM Sans"/>
              <a:buAutoNum type="arabicPeriod"/>
            </a:pPr>
            <a:r>
              <a:rPr lang="es" sz="4667" b="1">
                <a:solidFill>
                  <a:schemeClr val="lt1"/>
                </a:solidFill>
                <a:latin typeface="DM Sans"/>
                <a:ea typeface="DM Sans"/>
                <a:cs typeface="DM Sans"/>
                <a:sym typeface="DM Sans"/>
              </a:rPr>
              <a:t>Utilizar funciones asíncronas</a:t>
            </a:r>
            <a:endParaRPr sz="4667" b="1">
              <a:solidFill>
                <a:schemeClr val="lt1"/>
              </a:solidFill>
              <a:latin typeface="DM Sans"/>
              <a:ea typeface="DM Sans"/>
              <a:cs typeface="DM Sans"/>
              <a:sym typeface="DM Sans"/>
            </a:endParaRPr>
          </a:p>
        </p:txBody>
      </p:sp>
      <p:sp>
        <p:nvSpPr>
          <p:cNvPr id="360" name="Google Shape;360;p90"/>
          <p:cNvSpPr txBox="1"/>
          <p:nvPr/>
        </p:nvSpPr>
        <p:spPr>
          <a:xfrm>
            <a:off x="863200" y="2150134"/>
            <a:ext cx="50044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Como ya imaginarás, una de las razones por las que hemos utilizado funciones asíncronas todo este tiempo, es debido al carácter no bloqueante con el que éste cuenta en cuanto a sus operaciones.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Las funciones asíncronas permitirán que algunas otras tareas puedan ejecutarse mientras desarrollamos el trabajo principal, permitiendo hacer tareas como escribir archivos, leer datos de una base </a:t>
            </a:r>
            <a:endParaRPr>
              <a:latin typeface="DM Sans"/>
              <a:ea typeface="DM Sans"/>
              <a:cs typeface="DM Sans"/>
              <a:sym typeface="DM Sans"/>
            </a:endParaRPr>
          </a:p>
        </p:txBody>
      </p:sp>
      <p:pic>
        <p:nvPicPr>
          <p:cNvPr id="361" name="Google Shape;361;p90"/>
          <p:cNvPicPr preferRelativeResize="0"/>
          <p:nvPr/>
        </p:nvPicPr>
        <p:blipFill rotWithShape="1">
          <a:blip r:embed="rId3">
            <a:alphaModFix/>
          </a:blip>
          <a:srcRect b="23576"/>
          <a:stretch/>
        </p:blipFill>
        <p:spPr>
          <a:xfrm>
            <a:off x="5867400" y="2623891"/>
            <a:ext cx="5379333" cy="2032917"/>
          </a:xfrm>
          <a:prstGeom prst="rect">
            <a:avLst/>
          </a:prstGeom>
          <a:noFill/>
          <a:ln>
            <a:noFill/>
          </a:ln>
        </p:spPr>
      </p:pic>
    </p:spTree>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1"/>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7" name="Google Shape;367;p91"/>
          <p:cNvSpPr txBox="1"/>
          <p:nvPr/>
        </p:nvSpPr>
        <p:spPr>
          <a:xfrm>
            <a:off x="392200" y="590301"/>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2. Realiza un correcto loggeo</a:t>
            </a:r>
            <a:endParaRPr sz="4667" b="1">
              <a:solidFill>
                <a:schemeClr val="lt1"/>
              </a:solidFill>
              <a:latin typeface="DM Sans"/>
              <a:ea typeface="DM Sans"/>
              <a:cs typeface="DM Sans"/>
              <a:sym typeface="DM Sans"/>
            </a:endParaRPr>
          </a:p>
        </p:txBody>
      </p:sp>
      <p:sp>
        <p:nvSpPr>
          <p:cNvPr id="368" name="Google Shape;368;p91"/>
          <p:cNvSpPr txBox="1"/>
          <p:nvPr/>
        </p:nvSpPr>
        <p:spPr>
          <a:xfrm>
            <a:off x="1057433" y="2290267"/>
            <a:ext cx="62808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Aunque no lo pareciera, los console.logs() que vamos dejando a lo largo de nuestro flujo de desarrollo, pueden llegar a ser perjudiciales al hacer la medición del rendimiento de las tareas de nuestro servidor.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 logger permitirá mostrar sólo lo necesario según el entorno en el que se corra el aplicativo, permitiéndonos loguear en consola cuando estemos desarrollando, pero ocultarlo cuando estemos en producción. Más adelante aprenderás cómo implementar un logger para tu servidor.</a:t>
            </a:r>
            <a:endParaRPr>
              <a:latin typeface="DM Sans"/>
              <a:ea typeface="DM Sans"/>
              <a:cs typeface="DM Sans"/>
              <a:sym typeface="DM Sans"/>
            </a:endParaRPr>
          </a:p>
        </p:txBody>
      </p:sp>
      <p:pic>
        <p:nvPicPr>
          <p:cNvPr id="369" name="Google Shape;369;p91"/>
          <p:cNvPicPr preferRelativeResize="0"/>
          <p:nvPr/>
        </p:nvPicPr>
        <p:blipFill>
          <a:blip r:embed="rId3">
            <a:alphaModFix/>
          </a:blip>
          <a:stretch>
            <a:fillRect/>
          </a:stretch>
        </p:blipFill>
        <p:spPr>
          <a:xfrm>
            <a:off x="7404900" y="2211200"/>
            <a:ext cx="1644067" cy="1644067"/>
          </a:xfrm>
          <a:prstGeom prst="rect">
            <a:avLst/>
          </a:prstGeom>
          <a:noFill/>
          <a:ln>
            <a:noFill/>
          </a:ln>
        </p:spPr>
      </p:pic>
      <p:pic>
        <p:nvPicPr>
          <p:cNvPr id="370" name="Google Shape;370;p91"/>
          <p:cNvPicPr preferRelativeResize="0"/>
          <p:nvPr/>
        </p:nvPicPr>
        <p:blipFill>
          <a:blip r:embed="rId4">
            <a:alphaModFix/>
          </a:blip>
          <a:stretch>
            <a:fillRect/>
          </a:stretch>
        </p:blipFill>
        <p:spPr>
          <a:xfrm>
            <a:off x="9116855" y="4013367"/>
            <a:ext cx="1788760" cy="178873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71"/>
          <p:cNvSpPr txBox="1"/>
          <p:nvPr/>
        </p:nvSpPr>
        <p:spPr>
          <a:xfrm>
            <a:off x="360633" y="461301"/>
            <a:ext cx="11464400" cy="1963382"/>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133" b="1">
                <a:solidFill>
                  <a:schemeClr val="lt1"/>
                </a:solidFill>
                <a:latin typeface="DM Sans"/>
                <a:ea typeface="DM Sans"/>
                <a:cs typeface="DM Sans"/>
                <a:sym typeface="DM Sans"/>
              </a:rPr>
              <a:t>Ejemplo de callbacks utilizando diferentes operaciones</a:t>
            </a:r>
            <a:endParaRPr sz="4133" b="1">
              <a:solidFill>
                <a:schemeClr val="lt1"/>
              </a:solidFill>
              <a:latin typeface="DM Sans"/>
              <a:ea typeface="DM Sans"/>
              <a:cs typeface="DM Sans"/>
              <a:sym typeface="DM Sans"/>
            </a:endParaRPr>
          </a:p>
          <a:p>
            <a:pPr algn="ctr">
              <a:lnSpc>
                <a:spcPct val="90000"/>
              </a:lnSpc>
            </a:pPr>
            <a:endParaRPr sz="4133" b="1">
              <a:solidFill>
                <a:schemeClr val="lt1"/>
              </a:solidFill>
              <a:latin typeface="DM Sans"/>
              <a:ea typeface="DM Sans"/>
              <a:cs typeface="DM Sans"/>
              <a:sym typeface="DM Sans"/>
            </a:endParaRPr>
          </a:p>
        </p:txBody>
      </p:sp>
      <p:sp>
        <p:nvSpPr>
          <p:cNvPr id="649" name="Google Shape;649;p171"/>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650" name="Google Shape;650;p171"/>
          <p:cNvPicPr preferRelativeResize="0"/>
          <p:nvPr/>
        </p:nvPicPr>
        <p:blipFill>
          <a:blip r:embed="rId3">
            <a:alphaModFix/>
          </a:blip>
          <a:stretch>
            <a:fillRect/>
          </a:stretch>
        </p:blipFill>
        <p:spPr>
          <a:xfrm>
            <a:off x="1295734" y="2033700"/>
            <a:ext cx="9600535" cy="3958899"/>
          </a:xfrm>
          <a:prstGeom prst="rect">
            <a:avLst/>
          </a:prstGeom>
          <a:noFill/>
          <a:ln>
            <a:noFill/>
          </a:ln>
        </p:spPr>
      </p:pic>
    </p:spTree>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92"/>
          <p:cNvSpPr/>
          <p:nvPr/>
        </p:nvSpPr>
        <p:spPr>
          <a:xfrm>
            <a:off x="863200" y="2185367"/>
            <a:ext cx="10465600" cy="343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76" name="Google Shape;376;p92"/>
          <p:cNvSpPr txBox="1"/>
          <p:nvPr/>
        </p:nvSpPr>
        <p:spPr>
          <a:xfrm>
            <a:off x="634000" y="655934"/>
            <a:ext cx="109240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3. Usa una variable de entorno </a:t>
            </a:r>
            <a:endParaRPr sz="4667" b="1">
              <a:solidFill>
                <a:schemeClr val="lt1"/>
              </a:solidFill>
              <a:latin typeface="DM Sans"/>
              <a:ea typeface="DM Sans"/>
              <a:cs typeface="DM Sans"/>
              <a:sym typeface="DM Sans"/>
            </a:endParaRPr>
          </a:p>
          <a:p>
            <a:pPr algn="ctr">
              <a:lnSpc>
                <a:spcPct val="90000"/>
              </a:lnSpc>
              <a:buClr>
                <a:srgbClr val="000000"/>
              </a:buClr>
              <a:buSzPts val="3500"/>
            </a:pPr>
            <a:r>
              <a:rPr lang="es" sz="4667" b="1">
                <a:solidFill>
                  <a:schemeClr val="lt1"/>
                </a:solidFill>
                <a:latin typeface="DM Sans"/>
                <a:ea typeface="DM Sans"/>
                <a:cs typeface="DM Sans"/>
                <a:sym typeface="DM Sans"/>
              </a:rPr>
              <a:t>NODE_ENV = production</a:t>
            </a:r>
            <a:endParaRPr sz="4667" b="1">
              <a:solidFill>
                <a:schemeClr val="lt1"/>
              </a:solidFill>
              <a:latin typeface="DM Sans"/>
              <a:ea typeface="DM Sans"/>
              <a:cs typeface="DM Sans"/>
              <a:sym typeface="DM Sans"/>
            </a:endParaRPr>
          </a:p>
        </p:txBody>
      </p:sp>
      <p:sp>
        <p:nvSpPr>
          <p:cNvPr id="377" name="Google Shape;377;p92"/>
          <p:cNvSpPr txBox="1"/>
          <p:nvPr/>
        </p:nvSpPr>
        <p:spPr>
          <a:xfrm>
            <a:off x="1026367" y="2427134"/>
            <a:ext cx="52012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Express no es solo lo que configuramos, sino que también cuenta con una configuración interna que podemos aprovechar colocando esta simple variable en nuestro entorno.</a:t>
            </a: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a:buClr>
                <a:srgbClr val="000000"/>
              </a:buClr>
              <a:buSzPts val="1350"/>
            </a:pPr>
            <a:r>
              <a:rPr lang="es" dirty="0">
                <a:latin typeface="DM Sans"/>
                <a:ea typeface="DM Sans"/>
                <a:cs typeface="DM Sans"/>
                <a:sym typeface="DM Sans"/>
              </a:rPr>
              <a:t>Setear NODE_ENV = production hará que Express de manera interna cambie algunas cosas en su configuración, como es:</a:t>
            </a: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p:txBody>
      </p:sp>
      <p:sp>
        <p:nvSpPr>
          <p:cNvPr id="378" name="Google Shape;378;p92"/>
          <p:cNvSpPr txBox="1"/>
          <p:nvPr/>
        </p:nvSpPr>
        <p:spPr>
          <a:xfrm>
            <a:off x="6096000" y="2427133"/>
            <a:ext cx="5201200" cy="2185173"/>
          </a:xfrm>
          <a:prstGeom prst="rect">
            <a:avLst/>
          </a:prstGeom>
          <a:noFill/>
          <a:ln>
            <a:noFill/>
          </a:ln>
        </p:spPr>
        <p:txBody>
          <a:bodyPr spcFirstLastPara="1" wrap="square" lIns="121900" tIns="121900" rIns="121900" bIns="121900" anchor="t" anchorCtr="0">
            <a:spAutoFit/>
          </a:bodyPr>
          <a:lstStyle/>
          <a:p>
            <a:pPr marL="609585" indent="-419090">
              <a:buSzPts val="1350"/>
              <a:buFont typeface="DM Sans"/>
              <a:buChar char="✓"/>
            </a:pPr>
            <a:r>
              <a:rPr lang="es">
                <a:latin typeface="DM Sans"/>
                <a:ea typeface="DM Sans"/>
                <a:cs typeface="DM Sans"/>
                <a:sym typeface="DM Sans"/>
              </a:rPr>
              <a:t>Guardar en caché templates de vistas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Guardar en caché también archivos de estilos de extensiones CSS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Generar menos mensajes “verbose” de errores. Esto quiere decir que no se ejecutarán los stack traces de los errores.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Tree>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93"/>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84" name="Google Shape;384;p93"/>
          <p:cNvSpPr txBox="1"/>
          <p:nvPr/>
        </p:nvSpPr>
        <p:spPr>
          <a:xfrm>
            <a:off x="1173800" y="655934"/>
            <a:ext cx="984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4. Clusterizar nuestra aplicación</a:t>
            </a:r>
            <a:endParaRPr sz="4667" b="1">
              <a:solidFill>
                <a:schemeClr val="lt1"/>
              </a:solidFill>
              <a:latin typeface="DM Sans"/>
              <a:ea typeface="DM Sans"/>
              <a:cs typeface="DM Sans"/>
              <a:sym typeface="DM Sans"/>
            </a:endParaRPr>
          </a:p>
        </p:txBody>
      </p:sp>
      <p:sp>
        <p:nvSpPr>
          <p:cNvPr id="385" name="Google Shape;385;p93"/>
          <p:cNvSpPr txBox="1"/>
          <p:nvPr/>
        </p:nvSpPr>
        <p:spPr>
          <a:xfrm>
            <a:off x="1101400" y="2427134"/>
            <a:ext cx="52012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Existe una forma de aprovechar los hilos o CPUs de un computador, para levantar múltiples instancias del servidor y poder atender un mayor número de peticiones concurrentes.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clusterización nos ayudará a tener un “equipo de aplicaciones” para atender las tareas más complicadas.</a:t>
            </a:r>
            <a:endParaRPr>
              <a:latin typeface="DM Sans"/>
              <a:ea typeface="DM Sans"/>
              <a:cs typeface="DM Sans"/>
              <a:sym typeface="DM Sans"/>
            </a:endParaRPr>
          </a:p>
        </p:txBody>
      </p:sp>
      <p:pic>
        <p:nvPicPr>
          <p:cNvPr id="386" name="Google Shape;386;p93"/>
          <p:cNvPicPr preferRelativeResize="0"/>
          <p:nvPr/>
        </p:nvPicPr>
        <p:blipFill>
          <a:blip r:embed="rId3">
            <a:alphaModFix/>
          </a:blip>
          <a:stretch>
            <a:fillRect/>
          </a:stretch>
        </p:blipFill>
        <p:spPr>
          <a:xfrm>
            <a:off x="6019534" y="2524113"/>
            <a:ext cx="5201201" cy="2546040"/>
          </a:xfrm>
          <a:prstGeom prst="rect">
            <a:avLst/>
          </a:prstGeom>
          <a:noFill/>
          <a:ln>
            <a:noFill/>
          </a:ln>
        </p:spPr>
      </p:pic>
    </p:spTree>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94"/>
          <p:cNvSpPr/>
          <p:nvPr/>
        </p:nvSpPr>
        <p:spPr>
          <a:xfrm>
            <a:off x="863200" y="1984733"/>
            <a:ext cx="10465600" cy="4024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92" name="Google Shape;392;p94"/>
          <p:cNvSpPr txBox="1"/>
          <p:nvPr/>
        </p:nvSpPr>
        <p:spPr>
          <a:xfrm>
            <a:off x="863200" y="554334"/>
            <a:ext cx="105264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5. Configurar el servidor para que éste se reinicie automáticamente.</a:t>
            </a:r>
            <a:endParaRPr sz="4667" b="1">
              <a:solidFill>
                <a:schemeClr val="lt1"/>
              </a:solidFill>
              <a:latin typeface="DM Sans"/>
              <a:ea typeface="DM Sans"/>
              <a:cs typeface="DM Sans"/>
              <a:sym typeface="DM Sans"/>
            </a:endParaRPr>
          </a:p>
        </p:txBody>
      </p:sp>
      <p:sp>
        <p:nvSpPr>
          <p:cNvPr id="393" name="Google Shape;393;p94"/>
          <p:cNvSpPr txBox="1"/>
          <p:nvPr/>
        </p:nvSpPr>
        <p:spPr>
          <a:xfrm>
            <a:off x="1101400" y="2213833"/>
            <a:ext cx="52012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caso de que un error llegara a ocurrir a lo largo de la aplicación, nuestro servidor podría verse afectado al punto de que éste se caiga.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Sabemos que para estos casos necesitamos reiniciar el servidor de manera manual, pero claramente no es lo más factible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Debe existir algo que permita mantener el servidor con vida, aún ante errores fatales.</a:t>
            </a:r>
            <a:endParaRPr>
              <a:latin typeface="DM Sans"/>
              <a:ea typeface="DM Sans"/>
              <a:cs typeface="DM Sans"/>
              <a:sym typeface="DM Sans"/>
            </a:endParaRPr>
          </a:p>
        </p:txBody>
      </p:sp>
      <p:sp>
        <p:nvSpPr>
          <p:cNvPr id="394" name="Google Shape;394;p94"/>
          <p:cNvSpPr txBox="1"/>
          <p:nvPr/>
        </p:nvSpPr>
        <p:spPr>
          <a:xfrm>
            <a:off x="6302600" y="2213833"/>
            <a:ext cx="52012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Si implementamos lo anterior, podremos mantener múltiples instancias de nuestra aplicación, aunque también podemos utilizar un</a:t>
            </a:r>
            <a:r>
              <a:rPr lang="es" b="1" dirty="0">
                <a:latin typeface="DM Sans"/>
                <a:ea typeface="DM Sans"/>
                <a:cs typeface="DM Sans"/>
                <a:sym typeface="DM Sans"/>
              </a:rPr>
              <a:t> manejador de procesos.</a:t>
            </a: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a:buClr>
                <a:srgbClr val="000000"/>
              </a:buClr>
              <a:buSzPts val="1350"/>
            </a:pPr>
            <a:r>
              <a:rPr lang="es" dirty="0">
                <a:latin typeface="DM Sans"/>
                <a:ea typeface="DM Sans"/>
                <a:cs typeface="DM Sans"/>
                <a:sym typeface="DM Sans"/>
              </a:rPr>
              <a:t>Un manejador de procesos nos permitirá escuchar por estas instancias de aplicación y reiniciar alguna de éstas en caso de que algo malo llegara a suceder con alguna.</a:t>
            </a:r>
            <a:endParaRPr dirty="0">
              <a:latin typeface="DM Sans"/>
              <a:ea typeface="DM Sans"/>
              <a:cs typeface="DM Sans"/>
              <a:sym typeface="DM Sans"/>
            </a:endParaRPr>
          </a:p>
        </p:txBody>
      </p:sp>
      <p:pic>
        <p:nvPicPr>
          <p:cNvPr id="395" name="Google Shape;395;p94"/>
          <p:cNvPicPr preferRelativeResize="0"/>
          <p:nvPr/>
        </p:nvPicPr>
        <p:blipFill>
          <a:blip r:embed="rId3">
            <a:alphaModFix/>
          </a:blip>
          <a:stretch>
            <a:fillRect/>
          </a:stretch>
        </p:blipFill>
        <p:spPr>
          <a:xfrm>
            <a:off x="7020818" y="4953818"/>
            <a:ext cx="2832100" cy="927100"/>
          </a:xfrm>
          <a:prstGeom prst="rect">
            <a:avLst/>
          </a:prstGeom>
          <a:noFill/>
          <a:ln>
            <a:noFill/>
          </a:ln>
        </p:spPr>
      </p:pic>
    </p:spTree>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95"/>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01" name="Google Shape;401;p95"/>
          <p:cNvSpPr txBox="1"/>
          <p:nvPr/>
        </p:nvSpPr>
        <p:spPr>
          <a:xfrm>
            <a:off x="903800" y="673201"/>
            <a:ext cx="1038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6. Manejar correctamente errores</a:t>
            </a:r>
            <a:endParaRPr sz="4667" b="1">
              <a:solidFill>
                <a:schemeClr val="lt1"/>
              </a:solidFill>
              <a:latin typeface="DM Sans"/>
              <a:ea typeface="DM Sans"/>
              <a:cs typeface="DM Sans"/>
              <a:sym typeface="DM Sans"/>
            </a:endParaRPr>
          </a:p>
        </p:txBody>
      </p:sp>
      <p:sp>
        <p:nvSpPr>
          <p:cNvPr id="402" name="Google Shape;402;p95"/>
          <p:cNvSpPr txBox="1"/>
          <p:nvPr/>
        </p:nvSpPr>
        <p:spPr>
          <a:xfrm>
            <a:off x="1101400" y="2075434"/>
            <a:ext cx="52012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Recordemos que un error puede suponer algo fatal para el flujo de una aplicación. Ciertos errores pueden hacer inútil el continuar con</a:t>
            </a:r>
            <a:endParaRPr dirty="0">
              <a:latin typeface="DM Sans"/>
              <a:ea typeface="DM Sans"/>
              <a:cs typeface="DM Sans"/>
              <a:sym typeface="DM Sans"/>
            </a:endParaRPr>
          </a:p>
          <a:p>
            <a:pPr>
              <a:buClr>
                <a:srgbClr val="000000"/>
              </a:buClr>
              <a:buSzPts val="1350"/>
            </a:pPr>
            <a:r>
              <a:rPr lang="es" dirty="0">
                <a:latin typeface="DM Sans"/>
                <a:ea typeface="DM Sans"/>
                <a:cs typeface="DM Sans"/>
                <a:sym typeface="DM Sans"/>
              </a:rPr>
              <a:t>los procesos y pueden dejar el servidor abajo mientras alguien lo levanta nuevamente.</a:t>
            </a: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a:buClr>
                <a:srgbClr val="000000"/>
              </a:buClr>
              <a:buSzPts val="1350"/>
            </a:pPr>
            <a:r>
              <a:rPr lang="es" dirty="0">
                <a:latin typeface="DM Sans"/>
                <a:ea typeface="DM Sans"/>
                <a:cs typeface="DM Sans"/>
                <a:sym typeface="DM Sans"/>
              </a:rPr>
              <a:t>Por ello necesitamos asegurar que nuestro código esté lo mejor controlado posible en cuanto a errores, asegurando que, en caso de ocurrir algo no esperado, siempre podamos impedir que el servidor se venga abajo.</a:t>
            </a:r>
            <a:endParaRPr dirty="0">
              <a:latin typeface="DM Sans"/>
              <a:ea typeface="DM Sans"/>
              <a:cs typeface="DM Sans"/>
              <a:sym typeface="DM Sans"/>
            </a:endParaRPr>
          </a:p>
        </p:txBody>
      </p:sp>
      <p:sp>
        <p:nvSpPr>
          <p:cNvPr id="403" name="Google Shape;403;p95"/>
          <p:cNvSpPr txBox="1"/>
          <p:nvPr/>
        </p:nvSpPr>
        <p:spPr>
          <a:xfrm>
            <a:off x="6302600" y="2059001"/>
            <a:ext cx="4697909"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Si implementamos lo indicado en el número 5, nuestro servidor se reiniciará, pero generará tiempos de reinicio innecesario, idealmente esperamos que </a:t>
            </a:r>
            <a:r>
              <a:rPr lang="es" b="1" dirty="0">
                <a:latin typeface="DM Sans"/>
                <a:ea typeface="DM Sans"/>
                <a:cs typeface="DM Sans"/>
                <a:sym typeface="DM Sans"/>
              </a:rPr>
              <a:t>nunca</a:t>
            </a:r>
            <a:r>
              <a:rPr lang="es" dirty="0">
                <a:latin typeface="DM Sans"/>
                <a:ea typeface="DM Sans"/>
                <a:cs typeface="DM Sans"/>
                <a:sym typeface="DM Sans"/>
              </a:rPr>
              <a:t> se caiga el servidor.</a:t>
            </a: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a:buClr>
                <a:srgbClr val="000000"/>
              </a:buClr>
              <a:buSzPts val="1350"/>
            </a:pPr>
            <a:r>
              <a:rPr lang="es" dirty="0">
                <a:latin typeface="DM Sans"/>
                <a:ea typeface="DM Sans"/>
                <a:cs typeface="DM Sans"/>
                <a:sym typeface="DM Sans"/>
              </a:rPr>
              <a:t>Para ello, podemos utilizar try-catchs, con promesas, e implementar algunos error handlers para impedir que lleguen a puntos críticos del servidor.</a:t>
            </a:r>
            <a:endParaRPr dirty="0">
              <a:latin typeface="DM Sans"/>
              <a:ea typeface="DM Sans"/>
              <a:cs typeface="DM Sans"/>
              <a:sym typeface="DM Sans"/>
            </a:endParaRPr>
          </a:p>
        </p:txBody>
      </p:sp>
    </p:spTree>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96"/>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09" name="Google Shape;409;p96"/>
          <p:cNvSpPr txBox="1"/>
          <p:nvPr/>
        </p:nvSpPr>
        <p:spPr>
          <a:xfrm>
            <a:off x="1173800" y="655934"/>
            <a:ext cx="984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7. Realizar balanceos de carga</a:t>
            </a:r>
            <a:endParaRPr sz="4667" b="1">
              <a:solidFill>
                <a:schemeClr val="lt1"/>
              </a:solidFill>
              <a:latin typeface="DM Sans"/>
              <a:ea typeface="DM Sans"/>
              <a:cs typeface="DM Sans"/>
              <a:sym typeface="DM Sans"/>
            </a:endParaRPr>
          </a:p>
        </p:txBody>
      </p:sp>
      <p:sp>
        <p:nvSpPr>
          <p:cNvPr id="410" name="Google Shape;410;p96"/>
          <p:cNvSpPr txBox="1"/>
          <p:nvPr/>
        </p:nvSpPr>
        <p:spPr>
          <a:xfrm>
            <a:off x="894800" y="2476101"/>
            <a:ext cx="52012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Algunos servidores o algunas instancias pueden procesar más recursos que otros, por ello, cuando múltiples servidores trabajan en conjunto, debemos poder contar con la posibilidad de decidir a qué servidor le debería corresponder un mayor número de peticiones.</a:t>
            </a:r>
            <a:endParaRPr>
              <a:latin typeface="DM Sans"/>
              <a:ea typeface="DM Sans"/>
              <a:cs typeface="DM Sans"/>
              <a:sym typeface="DM Sans"/>
            </a:endParaRPr>
          </a:p>
        </p:txBody>
      </p:sp>
      <p:sp>
        <p:nvSpPr>
          <p:cNvPr id="411" name="Google Shape;411;p96"/>
          <p:cNvSpPr txBox="1"/>
          <p:nvPr/>
        </p:nvSpPr>
        <p:spPr>
          <a:xfrm>
            <a:off x="6096000" y="2459667"/>
            <a:ext cx="52012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De esta manera, el servidor A puede soportar tres veces más que el servidor B y C, o bien podemos hacer que el servidor A se encargue de soportar las peticiones que correspondan a procesos más complejos, mientras que B y C pueden encargarse de las peticiones más simples.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Tree>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97"/>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17" name="Google Shape;417;p97"/>
          <p:cNvSpPr txBox="1"/>
          <p:nvPr/>
        </p:nvSpPr>
        <p:spPr>
          <a:xfrm>
            <a:off x="1173800" y="655934"/>
            <a:ext cx="984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8. Realizar compresión</a:t>
            </a:r>
            <a:endParaRPr sz="4667" b="1">
              <a:solidFill>
                <a:schemeClr val="lt1"/>
              </a:solidFill>
              <a:latin typeface="DM Sans"/>
              <a:ea typeface="DM Sans"/>
              <a:cs typeface="DM Sans"/>
              <a:sym typeface="DM Sans"/>
            </a:endParaRPr>
          </a:p>
        </p:txBody>
      </p:sp>
      <p:sp>
        <p:nvSpPr>
          <p:cNvPr id="418" name="Google Shape;418;p97"/>
          <p:cNvSpPr txBox="1"/>
          <p:nvPr/>
        </p:nvSpPr>
        <p:spPr>
          <a:xfrm>
            <a:off x="1101400" y="2075434"/>
            <a:ext cx="52012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compresión es un recurso utilizado para poder realizar un número más reducido de transferencia, aún manteniendo el mismo contenido de data.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compresión permitirá que nuestros archivos puedan viajar a través de la red de manera más rápida, manteniendo la consistencia.</a:t>
            </a:r>
            <a:endParaRPr>
              <a:latin typeface="DM Sans"/>
              <a:ea typeface="DM Sans"/>
              <a:cs typeface="DM Sans"/>
              <a:sym typeface="DM Sans"/>
            </a:endParaRPr>
          </a:p>
        </p:txBody>
      </p:sp>
      <p:sp>
        <p:nvSpPr>
          <p:cNvPr id="419" name="Google Shape;419;p97"/>
          <p:cNvSpPr txBox="1"/>
          <p:nvPr/>
        </p:nvSpPr>
        <p:spPr>
          <a:xfrm>
            <a:off x="6099400" y="2059000"/>
            <a:ext cx="5201200" cy="38880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Hay que tener en cuenta que realizar una compresión de datos puede resultar en un procesamiento algo complejo dejándose directamente a cargo del servidor (en algún middleware, por ejemplo)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Existe una compensación en compresión/procesamiento, sin embargo, debemos tomar en cuenta estas posibles implementaciones para saber dónde colocarlo correctamente.</a:t>
            </a:r>
            <a:endParaRPr>
              <a:latin typeface="DM Sans"/>
              <a:ea typeface="DM Sans"/>
              <a:cs typeface="DM Sans"/>
              <a:sym typeface="DM Sans"/>
            </a:endParaRPr>
          </a:p>
          <a:p>
            <a:pPr>
              <a:buClr>
                <a:srgbClr val="000000"/>
              </a:buClr>
              <a:buSzPts val="1350"/>
            </a:pPr>
            <a:endParaRPr sz="1933">
              <a:latin typeface="DM Sans"/>
              <a:ea typeface="DM Sans"/>
              <a:cs typeface="DM Sans"/>
              <a:sym typeface="DM Sans"/>
            </a:endParaRPr>
          </a:p>
          <a:p>
            <a:pPr>
              <a:buClr>
                <a:srgbClr val="000000"/>
              </a:buClr>
              <a:buSzPts val="1350"/>
            </a:pPr>
            <a:endParaRPr sz="1933">
              <a:latin typeface="DM Sans"/>
              <a:ea typeface="DM Sans"/>
              <a:cs typeface="DM Sans"/>
              <a:sym typeface="DM Sans"/>
            </a:endParaRPr>
          </a:p>
        </p:txBody>
      </p:sp>
    </p:spTree>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98"/>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5" name="Google Shape;425;p98"/>
          <p:cNvSpPr txBox="1"/>
          <p:nvPr/>
        </p:nvSpPr>
        <p:spPr>
          <a:xfrm>
            <a:off x="1173800" y="554334"/>
            <a:ext cx="984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9. Utilizar un proxy inverso</a:t>
            </a:r>
            <a:endParaRPr sz="4667" b="1">
              <a:solidFill>
                <a:schemeClr val="lt1"/>
              </a:solidFill>
              <a:latin typeface="DM Sans"/>
              <a:ea typeface="DM Sans"/>
              <a:cs typeface="DM Sans"/>
              <a:sym typeface="DM Sans"/>
            </a:endParaRPr>
          </a:p>
        </p:txBody>
      </p:sp>
      <p:sp>
        <p:nvSpPr>
          <p:cNvPr id="426" name="Google Shape;426;p98"/>
          <p:cNvSpPr txBox="1"/>
          <p:nvPr/>
        </p:nvSpPr>
        <p:spPr>
          <a:xfrm>
            <a:off x="898200" y="2177033"/>
            <a:ext cx="52012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Utilizar el punto intermedio entre el servidor y el cliente, como un proxy inverso, nos permitirá tener una mejor gestión de los servidores con los cuales estamos trabajando para el desarrollo de nuestra aplicación.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Un proxy inverso nos será útil para muchas cosas</a:t>
            </a:r>
            <a:endParaRPr>
              <a:latin typeface="DM Sans"/>
              <a:ea typeface="DM Sans"/>
              <a:cs typeface="DM Sans"/>
              <a:sym typeface="DM Sans"/>
            </a:endParaRPr>
          </a:p>
        </p:txBody>
      </p:sp>
      <p:sp>
        <p:nvSpPr>
          <p:cNvPr id="427" name="Google Shape;427;p98"/>
          <p:cNvSpPr txBox="1"/>
          <p:nvPr/>
        </p:nvSpPr>
        <p:spPr>
          <a:xfrm>
            <a:off x="6099400" y="2160601"/>
            <a:ext cx="52012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Algunas de las ventajas que podemos obtener de un proxy inverso son: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Anonimato de servidores, generando un punto de identificación general y redireccionando a los servidores.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Realizar carga de archivos estáticos, para reducir la carga de trabajo al servidor</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Realizar balances de carga y compresiones.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Tree>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99"/>
          <p:cNvSpPr txBox="1"/>
          <p:nvPr/>
        </p:nvSpPr>
        <p:spPr>
          <a:xfrm>
            <a:off x="711367" y="597468"/>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¡Importante!</a:t>
            </a:r>
            <a:endParaRPr sz="4667" b="1">
              <a:solidFill>
                <a:srgbClr val="EAFF6A"/>
              </a:solidFill>
              <a:latin typeface="DM Sans"/>
              <a:ea typeface="DM Sans"/>
              <a:cs typeface="DM Sans"/>
              <a:sym typeface="DM Sans"/>
            </a:endParaRPr>
          </a:p>
        </p:txBody>
      </p:sp>
      <p:sp>
        <p:nvSpPr>
          <p:cNvPr id="433" name="Google Shape;433;p99"/>
          <p:cNvSpPr txBox="1"/>
          <p:nvPr/>
        </p:nvSpPr>
        <p:spPr>
          <a:xfrm>
            <a:off x="631133" y="2168134"/>
            <a:ext cx="95592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b="1">
                <a:solidFill>
                  <a:srgbClr val="B7B7B7"/>
                </a:solidFill>
                <a:latin typeface="DM Sans"/>
                <a:ea typeface="DM Sans"/>
                <a:cs typeface="DM Sans"/>
                <a:sym typeface="DM Sans"/>
              </a:rPr>
              <a:t>¡Aún hay mucho por aprender!</a:t>
            </a:r>
            <a:r>
              <a:rPr lang="es" sz="3333">
                <a:solidFill>
                  <a:srgbClr val="B7B7B7"/>
                </a:solidFill>
                <a:latin typeface="DM Sans"/>
                <a:ea typeface="DM Sans"/>
                <a:cs typeface="DM Sans"/>
                <a:sym typeface="DM Sans"/>
              </a:rPr>
              <a:t> Una vez que nuestro servidor ha cumplido con su función principal, es momento de comenzar a pensar en optimizarlo, mantenerlo y prepararlo para entornos empresariales reales.</a:t>
            </a:r>
            <a:endParaRPr sz="3333">
              <a:solidFill>
                <a:srgbClr val="B7B7B7"/>
              </a:solidFill>
              <a:latin typeface="DM Sans"/>
              <a:ea typeface="DM Sans"/>
              <a:cs typeface="DM Sans"/>
              <a:sym typeface="DM Sans"/>
            </a:endParaRPr>
          </a:p>
        </p:txBody>
      </p:sp>
    </p:spTree>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00"/>
          <p:cNvSpPr txBox="1"/>
          <p:nvPr/>
        </p:nvSpPr>
        <p:spPr>
          <a:xfrm>
            <a:off x="1948400" y="2665367"/>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Compresión</a:t>
            </a:r>
            <a:endParaRPr sz="5333" b="1">
              <a:solidFill>
                <a:schemeClr val="dk1"/>
              </a:solidFill>
              <a:latin typeface="DM Sans"/>
              <a:ea typeface="DM Sans"/>
              <a:cs typeface="DM Sans"/>
              <a:sym typeface="DM Sans"/>
            </a:endParaRPr>
          </a:p>
        </p:txBody>
      </p:sp>
    </p:spTree>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01"/>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4" name="Google Shape;444;p101"/>
          <p:cNvSpPr txBox="1"/>
          <p:nvPr/>
        </p:nvSpPr>
        <p:spPr>
          <a:xfrm>
            <a:off x="3511901" y="575601"/>
            <a:ext cx="8070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es la compresión?</a:t>
            </a:r>
            <a:endParaRPr sz="5333" b="1">
              <a:solidFill>
                <a:schemeClr val="dk1"/>
              </a:solidFill>
              <a:latin typeface="DM Sans"/>
              <a:ea typeface="DM Sans"/>
              <a:cs typeface="DM Sans"/>
              <a:sym typeface="DM Sans"/>
            </a:endParaRPr>
          </a:p>
        </p:txBody>
      </p:sp>
      <p:sp>
        <p:nvSpPr>
          <p:cNvPr id="445" name="Google Shape;445;p101"/>
          <p:cNvSpPr txBox="1"/>
          <p:nvPr/>
        </p:nvSpPr>
        <p:spPr>
          <a:xfrm>
            <a:off x="4016600" y="1692434"/>
            <a:ext cx="7541600" cy="4647386"/>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Cuando el servidor se está comunicando con el cliente en el navegador, parte de esta comunicación implica revisar si hay algún archivo comprimido que necesite descomprimirse, y en caso de que así sea, cuál sería el algoritmo de descompresión a utilizar para poder obtener la información correctamente. </a:t>
            </a:r>
            <a:endParaRPr dirty="0">
              <a:latin typeface="DM Sans"/>
              <a:ea typeface="DM Sans"/>
              <a:cs typeface="DM Sans"/>
              <a:sym typeface="DM Sans"/>
            </a:endParaRPr>
          </a:p>
          <a:p>
            <a:r>
              <a:rPr lang="es" dirty="0">
                <a:latin typeface="DM Sans"/>
                <a:ea typeface="DM Sans"/>
                <a:cs typeface="DM Sans"/>
                <a:sym typeface="DM Sans"/>
              </a:rPr>
              <a:t>Los navegadores modernos pueden aceptar contenido codificado en tres algoritmos principales</a:t>
            </a:r>
            <a:endParaRPr dirty="0">
              <a:latin typeface="DM Sans"/>
              <a:ea typeface="DM Sans"/>
              <a:cs typeface="DM Sans"/>
              <a:sym typeface="DM Sans"/>
            </a:endParaRPr>
          </a:p>
          <a:p>
            <a:endParaRPr dirty="0">
              <a:latin typeface="DM Sans"/>
              <a:ea typeface="DM Sans"/>
              <a:cs typeface="DM Sans"/>
              <a:sym typeface="DM Sans"/>
            </a:endParaRPr>
          </a:p>
          <a:p>
            <a:pPr marL="609585" indent="-419090">
              <a:buSzPts val="1350"/>
              <a:buFont typeface="DM Sans"/>
              <a:buChar char="✓"/>
            </a:pPr>
            <a:r>
              <a:rPr lang="es" dirty="0">
                <a:latin typeface="DM Sans"/>
                <a:ea typeface="DM Sans"/>
                <a:cs typeface="DM Sans"/>
                <a:sym typeface="DM Sans"/>
              </a:rPr>
              <a:t>Deflate</a:t>
            </a:r>
            <a:endParaRPr dirty="0">
              <a:latin typeface="DM Sans"/>
              <a:ea typeface="DM Sans"/>
              <a:cs typeface="DM Sans"/>
              <a:sym typeface="DM Sans"/>
            </a:endParaRPr>
          </a:p>
          <a:p>
            <a:endParaRPr dirty="0">
              <a:latin typeface="DM Sans"/>
              <a:ea typeface="DM Sans"/>
              <a:cs typeface="DM Sans"/>
              <a:sym typeface="DM Sans"/>
            </a:endParaRPr>
          </a:p>
          <a:p>
            <a:pPr marL="609585" indent="-419090">
              <a:buSzPts val="1350"/>
              <a:buFont typeface="DM Sans"/>
              <a:buChar char="✓"/>
            </a:pPr>
            <a:r>
              <a:rPr lang="es" dirty="0">
                <a:latin typeface="DM Sans"/>
                <a:ea typeface="DM Sans"/>
                <a:cs typeface="DM Sans"/>
                <a:sym typeface="DM Sans"/>
              </a:rPr>
              <a:t>Gzip (Deflate + algunas cosas adicionales)</a:t>
            </a:r>
            <a:endParaRPr dirty="0">
              <a:latin typeface="DM Sans"/>
              <a:ea typeface="DM Sans"/>
              <a:cs typeface="DM Sans"/>
              <a:sym typeface="DM Sans"/>
            </a:endParaRPr>
          </a:p>
          <a:p>
            <a:endParaRPr dirty="0">
              <a:latin typeface="DM Sans"/>
              <a:ea typeface="DM Sans"/>
              <a:cs typeface="DM Sans"/>
              <a:sym typeface="DM Sans"/>
            </a:endParaRPr>
          </a:p>
          <a:p>
            <a:pPr marL="609585" indent="-419090">
              <a:buSzPts val="1350"/>
              <a:buFont typeface="DM Sans"/>
              <a:buChar char="✓"/>
            </a:pPr>
            <a:r>
              <a:rPr lang="es" dirty="0">
                <a:latin typeface="DM Sans"/>
                <a:ea typeface="DM Sans"/>
                <a:cs typeface="DM Sans"/>
                <a:sym typeface="DM Sans"/>
              </a:rPr>
              <a:t>Brotli</a:t>
            </a:r>
            <a:endParaRPr dirty="0">
              <a:latin typeface="DM Sans"/>
              <a:ea typeface="DM Sans"/>
              <a:cs typeface="DM Sans"/>
              <a:sym typeface="DM Sans"/>
            </a:endParaRPr>
          </a:p>
          <a:p>
            <a:endParaRPr dirty="0">
              <a:latin typeface="DM Sans"/>
              <a:ea typeface="DM Sans"/>
              <a:cs typeface="DM Sans"/>
              <a:sym typeface="DM Sans"/>
            </a:endParaRPr>
          </a:p>
          <a:p>
            <a:r>
              <a:rPr lang="es" dirty="0">
                <a:highlight>
                  <a:srgbClr val="EAFF6A"/>
                </a:highlight>
                <a:latin typeface="DM Sans"/>
                <a:ea typeface="DM Sans"/>
                <a:cs typeface="DM Sans"/>
                <a:sym typeface="DM Sans"/>
              </a:rPr>
              <a:t>El día de hoy hablaremos sobre Gzip y Brotli </a:t>
            </a:r>
            <a:endParaRPr dirty="0">
              <a:highlight>
                <a:srgbClr val="EAFF6A"/>
              </a:highlight>
              <a:latin typeface="DM Sans"/>
              <a:ea typeface="DM Sans"/>
              <a:cs typeface="DM Sans"/>
              <a:sym typeface="DM Sans"/>
            </a:endParaRPr>
          </a:p>
          <a:p>
            <a:endParaRPr sz="1600" dirty="0">
              <a:latin typeface="DM Sans"/>
              <a:ea typeface="DM Sans"/>
              <a:cs typeface="DM Sans"/>
              <a:sym typeface="DM Sans"/>
            </a:endParaRPr>
          </a:p>
        </p:txBody>
      </p:sp>
      <p:pic>
        <p:nvPicPr>
          <p:cNvPr id="446" name="Google Shape;446;p101"/>
          <p:cNvPicPr preferRelativeResize="0"/>
          <p:nvPr/>
        </p:nvPicPr>
        <p:blipFill>
          <a:blip r:embed="rId3">
            <a:alphaModFix/>
          </a:blip>
          <a:stretch>
            <a:fillRect/>
          </a:stretch>
        </p:blipFill>
        <p:spPr>
          <a:xfrm>
            <a:off x="504699" y="2034179"/>
            <a:ext cx="3366800" cy="347313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72"/>
          <p:cNvSpPr txBox="1"/>
          <p:nvPr/>
        </p:nvSpPr>
        <p:spPr>
          <a:xfrm>
            <a:off x="631133" y="826034"/>
            <a:ext cx="10854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Callbacks: algunas convenciones</a:t>
            </a:r>
            <a:endParaRPr sz="5333" b="1">
              <a:solidFill>
                <a:schemeClr val="dk1"/>
              </a:solidFill>
              <a:latin typeface="DM Sans"/>
              <a:ea typeface="DM Sans"/>
              <a:cs typeface="DM Sans"/>
              <a:sym typeface="DM Sans"/>
            </a:endParaRPr>
          </a:p>
        </p:txBody>
      </p:sp>
      <p:sp>
        <p:nvSpPr>
          <p:cNvPr id="656" name="Google Shape;656;p172"/>
          <p:cNvSpPr txBox="1"/>
          <p:nvPr/>
        </p:nvSpPr>
        <p:spPr>
          <a:xfrm>
            <a:off x="631133" y="2544233"/>
            <a:ext cx="10135200" cy="2185173"/>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El callback siempre es el último parámetro.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El callback suele ser una función que recibe dos parámetros.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La función llama al callback al terminar de ejecutar todas sus operaciones.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Si la operación fue exitosa, la función llamará al callback pasando null como primer parámetro y si generó algún resultado este se pasará como segundo parámetro.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Si la operación resultó en un error, la función llamará al callback pasando el error obtenido como primer parámetro.</a:t>
            </a:r>
            <a:endParaRPr>
              <a:latin typeface="DM Sans"/>
              <a:ea typeface="DM Sans"/>
              <a:cs typeface="DM Sans"/>
              <a:sym typeface="DM Sans"/>
            </a:endParaRPr>
          </a:p>
        </p:txBody>
      </p:sp>
    </p:spTree>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02"/>
          <p:cNvSpPr txBox="1"/>
          <p:nvPr/>
        </p:nvSpPr>
        <p:spPr>
          <a:xfrm>
            <a:off x="696600" y="654934"/>
            <a:ext cx="749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Gzip</a:t>
            </a:r>
            <a:endParaRPr sz="5333" b="1">
              <a:solidFill>
                <a:schemeClr val="dk1"/>
              </a:solidFill>
              <a:latin typeface="DM Sans"/>
              <a:ea typeface="DM Sans"/>
              <a:cs typeface="DM Sans"/>
              <a:sym typeface="DM Sans"/>
            </a:endParaRPr>
          </a:p>
        </p:txBody>
      </p:sp>
      <p:sp>
        <p:nvSpPr>
          <p:cNvPr id="452" name="Google Shape;452;p102"/>
          <p:cNvSpPr txBox="1"/>
          <p:nvPr/>
        </p:nvSpPr>
        <p:spPr>
          <a:xfrm>
            <a:off x="696600" y="2079400"/>
            <a:ext cx="70864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Gzip es el primer y más conocido modelo de compresión, es altamente utilizado y sencillo de utilizar.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La compresión se puede colocar a nivel middleware en nuestro servidor para poder corroborar la diferencia de transferencia entre una respuesta con y sin compresión.</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Para poder utilizarlo, instalaremos el módulo compression</a:t>
            </a:r>
            <a:endParaRPr>
              <a:latin typeface="DM Sans"/>
              <a:ea typeface="DM Sans"/>
              <a:cs typeface="DM Sans"/>
              <a:sym typeface="DM Sans"/>
            </a:endParaRPr>
          </a:p>
        </p:txBody>
      </p:sp>
      <p:pic>
        <p:nvPicPr>
          <p:cNvPr id="453" name="Google Shape;453;p102"/>
          <p:cNvPicPr preferRelativeResize="0"/>
          <p:nvPr/>
        </p:nvPicPr>
        <p:blipFill>
          <a:blip r:embed="rId3">
            <a:alphaModFix/>
          </a:blip>
          <a:stretch>
            <a:fillRect/>
          </a:stretch>
        </p:blipFill>
        <p:spPr>
          <a:xfrm>
            <a:off x="9151633" y="1836900"/>
            <a:ext cx="2743600" cy="2743600"/>
          </a:xfrm>
          <a:prstGeom prst="rect">
            <a:avLst/>
          </a:prstGeom>
          <a:noFill/>
          <a:ln>
            <a:noFill/>
          </a:ln>
        </p:spPr>
      </p:pic>
      <p:pic>
        <p:nvPicPr>
          <p:cNvPr id="454" name="Google Shape;454;p102"/>
          <p:cNvPicPr preferRelativeResize="0"/>
          <p:nvPr/>
        </p:nvPicPr>
        <p:blipFill>
          <a:blip r:embed="rId4">
            <a:alphaModFix/>
          </a:blip>
          <a:stretch>
            <a:fillRect/>
          </a:stretch>
        </p:blipFill>
        <p:spPr>
          <a:xfrm>
            <a:off x="1849001" y="4619933"/>
            <a:ext cx="5042367" cy="722400"/>
          </a:xfrm>
          <a:prstGeom prst="rect">
            <a:avLst/>
          </a:prstGeom>
          <a:noFill/>
          <a:ln>
            <a:noFill/>
          </a:ln>
        </p:spPr>
      </p:pic>
    </p:spTree>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03"/>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460" name="Google Shape;460;p103"/>
          <p:cNvSpPr txBox="1"/>
          <p:nvPr/>
        </p:nvSpPr>
        <p:spPr>
          <a:xfrm>
            <a:off x="631133" y="2168133"/>
            <a:ext cx="107588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Se levantará un servidor de express con un endpoint que responda con una string ridículamente grande. </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Luego, se ejecutará el middleware de compresión para visualizar la diferencia.</a:t>
            </a:r>
            <a:endParaRPr sz="3333">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461" name="Google Shape;461;p103"/>
          <p:cNvGrpSpPr/>
          <p:nvPr/>
        </p:nvGrpSpPr>
        <p:grpSpPr>
          <a:xfrm>
            <a:off x="631135" y="826031"/>
            <a:ext cx="985200" cy="985200"/>
            <a:chOff x="473351" y="619523"/>
            <a:chExt cx="738900" cy="738900"/>
          </a:xfrm>
        </p:grpSpPr>
        <p:sp>
          <p:nvSpPr>
            <p:cNvPr id="462" name="Google Shape;462;p10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63" name="Google Shape;463;p10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64" name="Google Shape;464;p103"/>
          <p:cNvSpPr txBox="1"/>
          <p:nvPr/>
        </p:nvSpPr>
        <p:spPr>
          <a:xfrm>
            <a:off x="631133" y="5569234"/>
            <a:ext cx="34224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15 min</a:t>
            </a:r>
            <a:endParaRPr sz="2667" b="1">
              <a:solidFill>
                <a:srgbClr val="83AEFB"/>
              </a:solidFill>
              <a:latin typeface="DM Sans"/>
              <a:ea typeface="DM Sans"/>
              <a:cs typeface="DM Sans"/>
              <a:sym typeface="DM Sans"/>
            </a:endParaRPr>
          </a:p>
        </p:txBody>
      </p:sp>
    </p:spTree>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04"/>
          <p:cNvSpPr txBox="1"/>
          <p:nvPr/>
        </p:nvSpPr>
        <p:spPr>
          <a:xfrm>
            <a:off x="634000" y="624400"/>
            <a:ext cx="8191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5333" b="1">
                <a:solidFill>
                  <a:schemeClr val="dk1"/>
                </a:solidFill>
                <a:latin typeface="DM Sans"/>
                <a:ea typeface="DM Sans"/>
                <a:cs typeface="DM Sans"/>
                <a:sym typeface="DM Sans"/>
              </a:rPr>
              <a:t>Ejemplo: endpoint</a:t>
            </a:r>
            <a:endParaRPr sz="5333" b="1">
              <a:solidFill>
                <a:schemeClr val="dk1"/>
              </a:solidFill>
              <a:latin typeface="DM Sans"/>
              <a:ea typeface="DM Sans"/>
              <a:cs typeface="DM Sans"/>
              <a:sym typeface="DM Sans"/>
            </a:endParaRPr>
          </a:p>
        </p:txBody>
      </p:sp>
      <p:pic>
        <p:nvPicPr>
          <p:cNvPr id="470" name="Google Shape;470;p104"/>
          <p:cNvPicPr preferRelativeResize="0"/>
          <p:nvPr/>
        </p:nvPicPr>
        <p:blipFill>
          <a:blip r:embed="rId3">
            <a:alphaModFix/>
          </a:blip>
          <a:stretch>
            <a:fillRect/>
          </a:stretch>
        </p:blipFill>
        <p:spPr>
          <a:xfrm>
            <a:off x="1841500" y="1603734"/>
            <a:ext cx="8509000" cy="4559300"/>
          </a:xfrm>
          <a:prstGeom prst="rect">
            <a:avLst/>
          </a:prstGeom>
          <a:noFill/>
          <a:ln>
            <a:noFill/>
          </a:ln>
        </p:spPr>
      </p:pic>
    </p:spTree>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05"/>
          <p:cNvSpPr txBox="1"/>
          <p:nvPr/>
        </p:nvSpPr>
        <p:spPr>
          <a:xfrm>
            <a:off x="634000" y="684367"/>
            <a:ext cx="1032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5333" b="1">
                <a:solidFill>
                  <a:schemeClr val="dk1"/>
                </a:solidFill>
                <a:latin typeface="DM Sans"/>
                <a:ea typeface="DM Sans"/>
                <a:cs typeface="DM Sans"/>
                <a:sym typeface="DM Sans"/>
              </a:rPr>
              <a:t>Ejemplo: prueba de endpoint</a:t>
            </a:r>
            <a:endParaRPr sz="5333" b="1">
              <a:solidFill>
                <a:schemeClr val="dk1"/>
              </a:solidFill>
              <a:latin typeface="DM Sans"/>
              <a:ea typeface="DM Sans"/>
              <a:cs typeface="DM Sans"/>
              <a:sym typeface="DM Sans"/>
            </a:endParaRPr>
          </a:p>
        </p:txBody>
      </p:sp>
      <p:pic>
        <p:nvPicPr>
          <p:cNvPr id="476" name="Google Shape;476;p105"/>
          <p:cNvPicPr preferRelativeResize="0"/>
          <p:nvPr/>
        </p:nvPicPr>
        <p:blipFill>
          <a:blip r:embed="rId3">
            <a:alphaModFix/>
          </a:blip>
          <a:stretch>
            <a:fillRect/>
          </a:stretch>
        </p:blipFill>
        <p:spPr>
          <a:xfrm>
            <a:off x="1580564" y="1762667"/>
            <a:ext cx="8428464" cy="4353335"/>
          </a:xfrm>
          <a:prstGeom prst="rect">
            <a:avLst/>
          </a:prstGeom>
          <a:noFill/>
          <a:ln>
            <a:noFill/>
          </a:ln>
        </p:spPr>
      </p:pic>
    </p:spTree>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06"/>
          <p:cNvSpPr txBox="1"/>
          <p:nvPr/>
        </p:nvSpPr>
        <p:spPr>
          <a:xfrm>
            <a:off x="640433" y="653067"/>
            <a:ext cx="8994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5333" b="1">
                <a:solidFill>
                  <a:schemeClr val="dk1"/>
                </a:solidFill>
                <a:latin typeface="DM Sans"/>
                <a:ea typeface="DM Sans"/>
                <a:cs typeface="DM Sans"/>
                <a:sym typeface="DM Sans"/>
              </a:rPr>
              <a:t>Ejemplo: analizando info</a:t>
            </a:r>
            <a:endParaRPr sz="5333" b="1">
              <a:solidFill>
                <a:schemeClr val="dk1"/>
              </a:solidFill>
              <a:latin typeface="DM Sans"/>
              <a:ea typeface="DM Sans"/>
              <a:cs typeface="DM Sans"/>
              <a:sym typeface="DM Sans"/>
            </a:endParaRPr>
          </a:p>
        </p:txBody>
      </p:sp>
      <p:pic>
        <p:nvPicPr>
          <p:cNvPr id="482" name="Google Shape;482;p106"/>
          <p:cNvPicPr preferRelativeResize="0"/>
          <p:nvPr/>
        </p:nvPicPr>
        <p:blipFill>
          <a:blip r:embed="rId3">
            <a:alphaModFix/>
          </a:blip>
          <a:stretch>
            <a:fillRect/>
          </a:stretch>
        </p:blipFill>
        <p:spPr>
          <a:xfrm>
            <a:off x="1824934" y="1555134"/>
            <a:ext cx="8907769" cy="4600873"/>
          </a:xfrm>
          <a:prstGeom prst="rect">
            <a:avLst/>
          </a:prstGeom>
          <a:noFill/>
          <a:ln>
            <a:noFill/>
          </a:ln>
        </p:spPr>
      </p:pic>
      <p:cxnSp>
        <p:nvCxnSpPr>
          <p:cNvPr id="483" name="Google Shape;483;p106"/>
          <p:cNvCxnSpPr/>
          <p:nvPr/>
        </p:nvCxnSpPr>
        <p:spPr>
          <a:xfrm>
            <a:off x="5611063" y="5166860"/>
            <a:ext cx="567200" cy="775600"/>
          </a:xfrm>
          <a:prstGeom prst="straightConnector1">
            <a:avLst/>
          </a:prstGeom>
          <a:noFill/>
          <a:ln w="9525" cap="flat" cmpd="sng">
            <a:solidFill>
              <a:schemeClr val="dk2"/>
            </a:solidFill>
            <a:prstDash val="solid"/>
            <a:round/>
            <a:headEnd type="none" w="med" len="med"/>
            <a:tailEnd type="triangle" w="med" len="med"/>
          </a:ln>
        </p:spPr>
      </p:cxnSp>
      <p:sp>
        <p:nvSpPr>
          <p:cNvPr id="484" name="Google Shape;484;p106"/>
          <p:cNvSpPr txBox="1"/>
          <p:nvPr/>
        </p:nvSpPr>
        <p:spPr>
          <a:xfrm>
            <a:off x="5003336" y="4506867"/>
            <a:ext cx="1719600" cy="800179"/>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Data transferida</a:t>
            </a:r>
            <a:endParaRPr b="1">
              <a:latin typeface="DM Sans"/>
              <a:ea typeface="DM Sans"/>
              <a:cs typeface="DM Sans"/>
              <a:sym typeface="DM Sans"/>
            </a:endParaRPr>
          </a:p>
        </p:txBody>
      </p:sp>
      <p:cxnSp>
        <p:nvCxnSpPr>
          <p:cNvPr id="485" name="Google Shape;485;p106"/>
          <p:cNvCxnSpPr/>
          <p:nvPr/>
        </p:nvCxnSpPr>
        <p:spPr>
          <a:xfrm rot="10800000">
            <a:off x="8332256" y="5004705"/>
            <a:ext cx="660000" cy="486400"/>
          </a:xfrm>
          <a:prstGeom prst="straightConnector1">
            <a:avLst/>
          </a:prstGeom>
          <a:noFill/>
          <a:ln w="9525" cap="flat" cmpd="sng">
            <a:solidFill>
              <a:schemeClr val="dk2"/>
            </a:solidFill>
            <a:prstDash val="solid"/>
            <a:round/>
            <a:headEnd type="none" w="med" len="med"/>
            <a:tailEnd type="triangle" w="med" len="med"/>
          </a:ln>
        </p:spPr>
      </p:cxnSp>
      <p:sp>
        <p:nvSpPr>
          <p:cNvPr id="486" name="Google Shape;486;p106"/>
          <p:cNvSpPr txBox="1"/>
          <p:nvPr/>
        </p:nvSpPr>
        <p:spPr>
          <a:xfrm>
            <a:off x="7730037" y="5444800"/>
            <a:ext cx="2929600" cy="800179"/>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Qué algoritmos de compresión aceptaría</a:t>
            </a:r>
            <a:endParaRPr b="1">
              <a:latin typeface="DM Sans"/>
              <a:ea typeface="DM Sans"/>
              <a:cs typeface="DM Sans"/>
              <a:sym typeface="DM Sans"/>
            </a:endParaRPr>
          </a:p>
        </p:txBody>
      </p:sp>
      <p:cxnSp>
        <p:nvCxnSpPr>
          <p:cNvPr id="487" name="Google Shape;487;p106"/>
          <p:cNvCxnSpPr/>
          <p:nvPr/>
        </p:nvCxnSpPr>
        <p:spPr>
          <a:xfrm rot="10800000">
            <a:off x="7174345" y="2225679"/>
            <a:ext cx="636800" cy="463200"/>
          </a:xfrm>
          <a:prstGeom prst="straightConnector1">
            <a:avLst/>
          </a:prstGeom>
          <a:noFill/>
          <a:ln w="9525" cap="flat" cmpd="sng">
            <a:solidFill>
              <a:schemeClr val="dk2"/>
            </a:solidFill>
            <a:prstDash val="solid"/>
            <a:round/>
            <a:headEnd type="none" w="med" len="med"/>
            <a:tailEnd type="triangle" w="med" len="med"/>
          </a:ln>
        </p:spPr>
      </p:cxnSp>
      <p:sp>
        <p:nvSpPr>
          <p:cNvPr id="488" name="Google Shape;488;p106"/>
          <p:cNvSpPr txBox="1"/>
          <p:nvPr/>
        </p:nvSpPr>
        <p:spPr>
          <a:xfrm>
            <a:off x="7730092" y="2723613"/>
            <a:ext cx="2929600" cy="1077178"/>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 Caché deshabilitado para probar correctamente</a:t>
            </a:r>
            <a:endParaRPr b="1">
              <a:latin typeface="DM Sans"/>
              <a:ea typeface="DM Sans"/>
              <a:cs typeface="DM Sans"/>
              <a:sym typeface="DM Sans"/>
            </a:endParaRPr>
          </a:p>
        </p:txBody>
      </p:sp>
    </p:spTree>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07"/>
          <p:cNvSpPr txBox="1"/>
          <p:nvPr/>
        </p:nvSpPr>
        <p:spPr>
          <a:xfrm>
            <a:off x="634000" y="556434"/>
            <a:ext cx="1092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5333" b="1">
                <a:solidFill>
                  <a:schemeClr val="dk1"/>
                </a:solidFill>
                <a:latin typeface="DM Sans"/>
                <a:ea typeface="DM Sans"/>
                <a:cs typeface="DM Sans"/>
                <a:sym typeface="DM Sans"/>
              </a:rPr>
              <a:t>Ejemplo: ejecutando middleware de compression</a:t>
            </a:r>
            <a:endParaRPr sz="5333" b="1">
              <a:solidFill>
                <a:schemeClr val="dk1"/>
              </a:solidFill>
              <a:latin typeface="DM Sans"/>
              <a:ea typeface="DM Sans"/>
              <a:cs typeface="DM Sans"/>
              <a:sym typeface="DM Sans"/>
            </a:endParaRPr>
          </a:p>
        </p:txBody>
      </p:sp>
      <p:pic>
        <p:nvPicPr>
          <p:cNvPr id="494" name="Google Shape;494;p107"/>
          <p:cNvPicPr preferRelativeResize="0"/>
          <p:nvPr/>
        </p:nvPicPr>
        <p:blipFill>
          <a:blip r:embed="rId3">
            <a:alphaModFix/>
          </a:blip>
          <a:stretch>
            <a:fillRect/>
          </a:stretch>
        </p:blipFill>
        <p:spPr>
          <a:xfrm>
            <a:off x="2993701" y="2280434"/>
            <a:ext cx="6204593" cy="3835567"/>
          </a:xfrm>
          <a:prstGeom prst="rect">
            <a:avLst/>
          </a:prstGeom>
          <a:noFill/>
          <a:ln>
            <a:noFill/>
          </a:ln>
        </p:spPr>
      </p:pic>
    </p:spTree>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08"/>
          <p:cNvSpPr txBox="1"/>
          <p:nvPr/>
        </p:nvSpPr>
        <p:spPr>
          <a:xfrm>
            <a:off x="634000" y="556434"/>
            <a:ext cx="1092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5333" b="1">
                <a:solidFill>
                  <a:schemeClr val="dk1"/>
                </a:solidFill>
                <a:latin typeface="DM Sans"/>
                <a:ea typeface="DM Sans"/>
                <a:cs typeface="DM Sans"/>
                <a:sym typeface="DM Sans"/>
              </a:rPr>
              <a:t>Revisando nuevamente el resultado</a:t>
            </a:r>
            <a:endParaRPr sz="5333" b="1">
              <a:solidFill>
                <a:schemeClr val="dk1"/>
              </a:solidFill>
              <a:latin typeface="DM Sans"/>
              <a:ea typeface="DM Sans"/>
              <a:cs typeface="DM Sans"/>
              <a:sym typeface="DM Sans"/>
            </a:endParaRPr>
          </a:p>
        </p:txBody>
      </p:sp>
      <p:pic>
        <p:nvPicPr>
          <p:cNvPr id="500" name="Google Shape;500;p108"/>
          <p:cNvPicPr preferRelativeResize="0"/>
          <p:nvPr/>
        </p:nvPicPr>
        <p:blipFill>
          <a:blip r:embed="rId3">
            <a:alphaModFix/>
          </a:blip>
          <a:stretch>
            <a:fillRect/>
          </a:stretch>
        </p:blipFill>
        <p:spPr>
          <a:xfrm>
            <a:off x="2288931" y="2044067"/>
            <a:ext cx="7614136" cy="4071932"/>
          </a:xfrm>
          <a:prstGeom prst="rect">
            <a:avLst/>
          </a:prstGeom>
          <a:noFill/>
          <a:ln>
            <a:noFill/>
          </a:ln>
        </p:spPr>
      </p:pic>
      <p:cxnSp>
        <p:nvCxnSpPr>
          <p:cNvPr id="501" name="Google Shape;501;p108"/>
          <p:cNvCxnSpPr/>
          <p:nvPr/>
        </p:nvCxnSpPr>
        <p:spPr>
          <a:xfrm>
            <a:off x="5878688" y="5061955"/>
            <a:ext cx="326400" cy="836000"/>
          </a:xfrm>
          <a:prstGeom prst="straightConnector1">
            <a:avLst/>
          </a:prstGeom>
          <a:noFill/>
          <a:ln w="9525" cap="flat" cmpd="sng">
            <a:solidFill>
              <a:schemeClr val="dk2"/>
            </a:solidFill>
            <a:prstDash val="solid"/>
            <a:round/>
            <a:headEnd type="none" w="med" len="med"/>
            <a:tailEnd type="triangle" w="med" len="med"/>
          </a:ln>
        </p:spPr>
      </p:cxnSp>
      <p:sp>
        <p:nvSpPr>
          <p:cNvPr id="502" name="Google Shape;502;p108"/>
          <p:cNvSpPr txBox="1"/>
          <p:nvPr/>
        </p:nvSpPr>
        <p:spPr>
          <a:xfrm>
            <a:off x="6666500" y="5190667"/>
            <a:ext cx="2033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503" name="Google Shape;503;p108"/>
          <p:cNvSpPr txBox="1"/>
          <p:nvPr/>
        </p:nvSpPr>
        <p:spPr>
          <a:xfrm>
            <a:off x="5442732" y="4495229"/>
            <a:ext cx="2321200" cy="800179"/>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Nota a diferencia de transferencia!</a:t>
            </a:r>
            <a:endParaRPr b="1">
              <a:latin typeface="DM Sans"/>
              <a:ea typeface="DM Sans"/>
              <a:cs typeface="DM Sans"/>
              <a:sym typeface="DM Sans"/>
            </a:endParaRPr>
          </a:p>
        </p:txBody>
      </p:sp>
    </p:spTree>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9"/>
          <p:cNvSpPr txBox="1"/>
          <p:nvPr/>
        </p:nvSpPr>
        <p:spPr>
          <a:xfrm>
            <a:off x="634000" y="658034"/>
            <a:ext cx="1092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5333" b="1">
                <a:solidFill>
                  <a:schemeClr val="dk1"/>
                </a:solidFill>
                <a:latin typeface="DM Sans"/>
                <a:ea typeface="DM Sans"/>
                <a:cs typeface="DM Sans"/>
                <a:sym typeface="DM Sans"/>
              </a:rPr>
              <a:t>Revisando nuevamente el resultado</a:t>
            </a:r>
            <a:endParaRPr sz="5333" b="1">
              <a:solidFill>
                <a:schemeClr val="dk1"/>
              </a:solidFill>
              <a:latin typeface="DM Sans"/>
              <a:ea typeface="DM Sans"/>
              <a:cs typeface="DM Sans"/>
              <a:sym typeface="DM Sans"/>
            </a:endParaRPr>
          </a:p>
        </p:txBody>
      </p:sp>
      <p:sp>
        <p:nvSpPr>
          <p:cNvPr id="509" name="Google Shape;509;p109"/>
          <p:cNvSpPr txBox="1"/>
          <p:nvPr/>
        </p:nvSpPr>
        <p:spPr>
          <a:xfrm>
            <a:off x="6233333" y="4835833"/>
            <a:ext cx="20336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510" name="Google Shape;510;p109"/>
          <p:cNvPicPr preferRelativeResize="0"/>
          <p:nvPr/>
        </p:nvPicPr>
        <p:blipFill>
          <a:blip r:embed="rId3">
            <a:alphaModFix/>
          </a:blip>
          <a:stretch>
            <a:fillRect/>
          </a:stretch>
        </p:blipFill>
        <p:spPr>
          <a:xfrm>
            <a:off x="2792067" y="2271300"/>
            <a:ext cx="6773667" cy="3844699"/>
          </a:xfrm>
          <a:prstGeom prst="rect">
            <a:avLst/>
          </a:prstGeom>
          <a:noFill/>
          <a:ln>
            <a:noFill/>
          </a:ln>
        </p:spPr>
      </p:pic>
      <p:cxnSp>
        <p:nvCxnSpPr>
          <p:cNvPr id="511" name="Google Shape;511;p109"/>
          <p:cNvCxnSpPr/>
          <p:nvPr/>
        </p:nvCxnSpPr>
        <p:spPr>
          <a:xfrm rot="10800000" flipH="1">
            <a:off x="3574412" y="4084041"/>
            <a:ext cx="906800" cy="229200"/>
          </a:xfrm>
          <a:prstGeom prst="straightConnector1">
            <a:avLst/>
          </a:prstGeom>
          <a:noFill/>
          <a:ln w="9525" cap="flat" cmpd="sng">
            <a:solidFill>
              <a:schemeClr val="dk2"/>
            </a:solidFill>
            <a:prstDash val="solid"/>
            <a:round/>
            <a:headEnd type="none" w="med" len="med"/>
            <a:tailEnd type="triangle" w="med" len="med"/>
          </a:ln>
        </p:spPr>
      </p:cxnSp>
      <p:sp>
        <p:nvSpPr>
          <p:cNvPr id="512" name="Google Shape;512;p109"/>
          <p:cNvSpPr txBox="1"/>
          <p:nvPr/>
        </p:nvSpPr>
        <p:spPr>
          <a:xfrm>
            <a:off x="2089500" y="4427867"/>
            <a:ext cx="2277200" cy="1077178"/>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Indica que se aceptó el gzip configurado</a:t>
            </a:r>
            <a:endParaRPr b="1">
              <a:latin typeface="DM Sans"/>
              <a:ea typeface="DM Sans"/>
              <a:cs typeface="DM Sans"/>
              <a:sym typeface="DM Sans"/>
            </a:endParaRPr>
          </a:p>
        </p:txBody>
      </p:sp>
    </p:spTree>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10"/>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18" name="Google Shape;518;p110"/>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11"/>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Compresión con</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Brotli</a:t>
            </a:r>
            <a:endParaRPr sz="5333" b="1">
              <a:solidFill>
                <a:srgbClr val="EA90FF"/>
              </a:solidFill>
              <a:latin typeface="DM Sans"/>
              <a:ea typeface="DM Sans"/>
              <a:cs typeface="DM Sans"/>
              <a:sym typeface="DM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73"/>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62" name="Google Shape;662;p173"/>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de convenciones</a:t>
            </a:r>
            <a:endParaRPr sz="4667" b="1">
              <a:solidFill>
                <a:schemeClr val="lt1"/>
              </a:solidFill>
              <a:latin typeface="DM Sans"/>
              <a:ea typeface="DM Sans"/>
              <a:cs typeface="DM Sans"/>
              <a:sym typeface="DM Sans"/>
            </a:endParaRPr>
          </a:p>
        </p:txBody>
      </p:sp>
      <p:sp>
        <p:nvSpPr>
          <p:cNvPr id="663" name="Google Shape;663;p173"/>
          <p:cNvSpPr txBox="1"/>
          <p:nvPr/>
        </p:nvSpPr>
        <p:spPr>
          <a:xfrm>
            <a:off x="8293000" y="2372434"/>
            <a:ext cx="2888400" cy="2462172"/>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Desde el lado del callback, estas funciones deberán saber cómo manejar los parámetros. Por este motivo, nos encontraremos muy a menudo con esta estructura.</a:t>
            </a:r>
            <a:endParaRPr>
              <a:latin typeface="DM Sans"/>
              <a:ea typeface="DM Sans"/>
              <a:cs typeface="DM Sans"/>
              <a:sym typeface="DM Sans"/>
            </a:endParaRPr>
          </a:p>
        </p:txBody>
      </p:sp>
      <p:pic>
        <p:nvPicPr>
          <p:cNvPr id="664" name="Google Shape;664;p173"/>
          <p:cNvPicPr preferRelativeResize="0"/>
          <p:nvPr/>
        </p:nvPicPr>
        <p:blipFill>
          <a:blip r:embed="rId3">
            <a:alphaModFix/>
          </a:blip>
          <a:stretch>
            <a:fillRect/>
          </a:stretch>
        </p:blipFill>
        <p:spPr>
          <a:xfrm>
            <a:off x="1375934" y="2380167"/>
            <a:ext cx="6730201" cy="2447333"/>
          </a:xfrm>
          <a:prstGeom prst="rect">
            <a:avLst/>
          </a:prstGeom>
          <a:noFill/>
          <a:ln>
            <a:noFill/>
          </a:ln>
        </p:spPr>
      </p:pic>
    </p:spTree>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12"/>
          <p:cNvSpPr txBox="1"/>
          <p:nvPr/>
        </p:nvSpPr>
        <p:spPr>
          <a:xfrm>
            <a:off x="696600" y="654934"/>
            <a:ext cx="7492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5333" b="1">
                <a:solidFill>
                  <a:schemeClr val="dk1"/>
                </a:solidFill>
                <a:latin typeface="DM Sans"/>
                <a:ea typeface="DM Sans"/>
                <a:cs typeface="DM Sans"/>
                <a:sym typeface="DM Sans"/>
              </a:rPr>
              <a:t>¿Qué es Brotli?</a:t>
            </a:r>
            <a:endParaRPr sz="5333" b="1">
              <a:solidFill>
                <a:schemeClr val="dk1"/>
              </a:solidFill>
              <a:latin typeface="DM Sans"/>
              <a:ea typeface="DM Sans"/>
              <a:cs typeface="DM Sans"/>
              <a:sym typeface="DM Sans"/>
            </a:endParaRPr>
          </a:p>
        </p:txBody>
      </p:sp>
      <p:sp>
        <p:nvSpPr>
          <p:cNvPr id="529" name="Google Shape;529;p112"/>
          <p:cNvSpPr txBox="1"/>
          <p:nvPr/>
        </p:nvSpPr>
        <p:spPr>
          <a:xfrm>
            <a:off x="634000" y="3072567"/>
            <a:ext cx="10924000" cy="1908174"/>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Brotli es conocido como una alternativa “moderna” de Gzip. </a:t>
            </a:r>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Éste fue desarrollado por Google y ofrece un algoritmo cuya compresión puede resultar hasta 30% más efectiva que la compresión de Gzip </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Para ello, podemos seguir utilizando la dependencia de express-compression que recién instalamos, añadiendo un poco de configuración extra.</a:t>
            </a:r>
            <a:endParaRPr>
              <a:solidFill>
                <a:schemeClr val="dk1"/>
              </a:solidFill>
              <a:latin typeface="DM Sans"/>
              <a:ea typeface="DM Sans"/>
              <a:cs typeface="DM Sans"/>
              <a:sym typeface="DM Sans"/>
            </a:endParaRPr>
          </a:p>
        </p:txBody>
      </p:sp>
    </p:spTree>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13"/>
          <p:cNvSpPr txBox="1"/>
          <p:nvPr/>
        </p:nvSpPr>
        <p:spPr>
          <a:xfrm>
            <a:off x="634000" y="379567"/>
            <a:ext cx="10924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Implementación con compression de gzip</a:t>
            </a:r>
            <a:endParaRPr sz="5333" b="1">
              <a:solidFill>
                <a:schemeClr val="dk1"/>
              </a:solidFill>
              <a:latin typeface="DM Sans"/>
              <a:ea typeface="DM Sans"/>
              <a:cs typeface="DM Sans"/>
              <a:sym typeface="DM Sans"/>
            </a:endParaRPr>
          </a:p>
        </p:txBody>
      </p:sp>
      <p:pic>
        <p:nvPicPr>
          <p:cNvPr id="535" name="Google Shape;535;p113"/>
          <p:cNvPicPr preferRelativeResize="0"/>
          <p:nvPr/>
        </p:nvPicPr>
        <p:blipFill>
          <a:blip r:embed="rId3">
            <a:alphaModFix/>
          </a:blip>
          <a:stretch>
            <a:fillRect/>
          </a:stretch>
        </p:blipFill>
        <p:spPr>
          <a:xfrm>
            <a:off x="2441317" y="2001967"/>
            <a:ext cx="7309368" cy="4067067"/>
          </a:xfrm>
          <a:prstGeom prst="rect">
            <a:avLst/>
          </a:prstGeom>
          <a:noFill/>
          <a:ln>
            <a:noFill/>
          </a:ln>
        </p:spPr>
      </p:pic>
    </p:spTree>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14"/>
          <p:cNvSpPr txBox="1"/>
          <p:nvPr/>
        </p:nvSpPr>
        <p:spPr>
          <a:xfrm>
            <a:off x="634000" y="635867"/>
            <a:ext cx="10924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Nivel de compresión con gzip en endpoint</a:t>
            </a:r>
            <a:endParaRPr sz="5333" b="1">
              <a:solidFill>
                <a:schemeClr val="dk1"/>
              </a:solidFill>
              <a:latin typeface="DM Sans"/>
              <a:ea typeface="DM Sans"/>
              <a:cs typeface="DM Sans"/>
              <a:sym typeface="DM Sans"/>
            </a:endParaRPr>
          </a:p>
        </p:txBody>
      </p:sp>
      <p:pic>
        <p:nvPicPr>
          <p:cNvPr id="541" name="Google Shape;541;p114"/>
          <p:cNvPicPr preferRelativeResize="0"/>
          <p:nvPr/>
        </p:nvPicPr>
        <p:blipFill>
          <a:blip r:embed="rId3">
            <a:alphaModFix/>
          </a:blip>
          <a:stretch>
            <a:fillRect/>
          </a:stretch>
        </p:blipFill>
        <p:spPr>
          <a:xfrm>
            <a:off x="4081543" y="1979800"/>
            <a:ext cx="5921741" cy="4136200"/>
          </a:xfrm>
          <a:prstGeom prst="rect">
            <a:avLst/>
          </a:prstGeom>
          <a:noFill/>
          <a:ln>
            <a:noFill/>
          </a:ln>
        </p:spPr>
      </p:pic>
      <p:sp>
        <p:nvSpPr>
          <p:cNvPr id="542" name="Google Shape;542;p114"/>
          <p:cNvSpPr txBox="1"/>
          <p:nvPr/>
        </p:nvSpPr>
        <p:spPr>
          <a:xfrm>
            <a:off x="1888869" y="4289301"/>
            <a:ext cx="1860800" cy="800179"/>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Compresión a 3.4kb</a:t>
            </a:r>
            <a:endParaRPr b="1">
              <a:latin typeface="DM Sans"/>
              <a:ea typeface="DM Sans"/>
              <a:cs typeface="DM Sans"/>
              <a:sym typeface="DM Sans"/>
            </a:endParaRPr>
          </a:p>
        </p:txBody>
      </p:sp>
      <p:cxnSp>
        <p:nvCxnSpPr>
          <p:cNvPr id="543" name="Google Shape;543;p114"/>
          <p:cNvCxnSpPr>
            <a:stCxn id="542" idx="3"/>
          </p:cNvCxnSpPr>
          <p:nvPr/>
        </p:nvCxnSpPr>
        <p:spPr>
          <a:xfrm>
            <a:off x="3749669" y="4689391"/>
            <a:ext cx="3157200" cy="129011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15"/>
          <p:cNvSpPr txBox="1"/>
          <p:nvPr/>
        </p:nvSpPr>
        <p:spPr>
          <a:xfrm>
            <a:off x="634000" y="684367"/>
            <a:ext cx="10924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Realizando configuración para brotli</a:t>
            </a:r>
            <a:endParaRPr sz="5333" b="1">
              <a:solidFill>
                <a:schemeClr val="dk1"/>
              </a:solidFill>
              <a:latin typeface="DM Sans"/>
              <a:ea typeface="DM Sans"/>
              <a:cs typeface="DM Sans"/>
              <a:sym typeface="DM Sans"/>
            </a:endParaRPr>
          </a:p>
        </p:txBody>
      </p:sp>
      <p:sp>
        <p:nvSpPr>
          <p:cNvPr id="549" name="Google Shape;549;p115"/>
          <p:cNvSpPr txBox="1"/>
          <p:nvPr/>
        </p:nvSpPr>
        <p:spPr>
          <a:xfrm>
            <a:off x="678733" y="2383834"/>
            <a:ext cx="109808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 nuestra configuración de compression, añadiremos los siguientes cambios dentro de la instancia del middleware.</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Con esta opción, se reconocerá un tipo de compresión “br” (brotli) al momento de enviar la información. La razón por la que colocamos un objeto zlib vacío se debe a que el módulo de express-compression cuenta con una dependencia interna “zlib”, la cual le permite ejecutar diferentes niveles de compresión.</a:t>
            </a:r>
            <a:endParaRPr>
              <a:latin typeface="DM Sans"/>
              <a:ea typeface="DM Sans"/>
              <a:cs typeface="DM Sans"/>
              <a:sym typeface="DM Sans"/>
            </a:endParaRPr>
          </a:p>
        </p:txBody>
      </p:sp>
      <p:pic>
        <p:nvPicPr>
          <p:cNvPr id="550" name="Google Shape;550;p115"/>
          <p:cNvPicPr preferRelativeResize="0"/>
          <p:nvPr/>
        </p:nvPicPr>
        <p:blipFill>
          <a:blip r:embed="rId3">
            <a:alphaModFix/>
          </a:blip>
          <a:stretch>
            <a:fillRect/>
          </a:stretch>
        </p:blipFill>
        <p:spPr>
          <a:xfrm>
            <a:off x="3292428" y="3257534"/>
            <a:ext cx="5589377" cy="1155700"/>
          </a:xfrm>
          <a:prstGeom prst="rect">
            <a:avLst/>
          </a:prstGeom>
          <a:noFill/>
          <a:ln>
            <a:noFill/>
          </a:ln>
        </p:spPr>
      </p:pic>
    </p:spTree>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16"/>
          <p:cNvSpPr txBox="1"/>
          <p:nvPr/>
        </p:nvSpPr>
        <p:spPr>
          <a:xfrm>
            <a:off x="634000" y="635867"/>
            <a:ext cx="10924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Nivel de compresión con brotli en el mismo endpoint</a:t>
            </a:r>
            <a:endParaRPr sz="5333" b="1">
              <a:solidFill>
                <a:schemeClr val="dk1"/>
              </a:solidFill>
              <a:latin typeface="DM Sans"/>
              <a:ea typeface="DM Sans"/>
              <a:cs typeface="DM Sans"/>
              <a:sym typeface="DM Sans"/>
            </a:endParaRPr>
          </a:p>
        </p:txBody>
      </p:sp>
      <p:sp>
        <p:nvSpPr>
          <p:cNvPr id="556" name="Google Shape;556;p116"/>
          <p:cNvSpPr txBox="1"/>
          <p:nvPr/>
        </p:nvSpPr>
        <p:spPr>
          <a:xfrm>
            <a:off x="763967" y="4409601"/>
            <a:ext cx="2040400" cy="1077178"/>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Compresión a 335B. ¡Una clara diferencia!</a:t>
            </a:r>
            <a:endParaRPr b="1">
              <a:latin typeface="DM Sans"/>
              <a:ea typeface="DM Sans"/>
              <a:cs typeface="DM Sans"/>
              <a:sym typeface="DM Sans"/>
            </a:endParaRPr>
          </a:p>
        </p:txBody>
      </p:sp>
      <p:pic>
        <p:nvPicPr>
          <p:cNvPr id="557" name="Google Shape;557;p116"/>
          <p:cNvPicPr preferRelativeResize="0"/>
          <p:nvPr/>
        </p:nvPicPr>
        <p:blipFill>
          <a:blip r:embed="rId3">
            <a:alphaModFix/>
          </a:blip>
          <a:stretch>
            <a:fillRect/>
          </a:stretch>
        </p:blipFill>
        <p:spPr>
          <a:xfrm>
            <a:off x="2970822" y="2195033"/>
            <a:ext cx="5900812" cy="3864899"/>
          </a:xfrm>
          <a:prstGeom prst="rect">
            <a:avLst/>
          </a:prstGeom>
          <a:noFill/>
          <a:ln>
            <a:noFill/>
          </a:ln>
        </p:spPr>
      </p:pic>
      <p:cxnSp>
        <p:nvCxnSpPr>
          <p:cNvPr id="558" name="Google Shape;558;p116"/>
          <p:cNvCxnSpPr>
            <a:stCxn id="556" idx="3"/>
          </p:cNvCxnSpPr>
          <p:nvPr/>
        </p:nvCxnSpPr>
        <p:spPr>
          <a:xfrm>
            <a:off x="2804367" y="4948190"/>
            <a:ext cx="3178800" cy="1029410"/>
          </a:xfrm>
          <a:prstGeom prst="straightConnector1">
            <a:avLst/>
          </a:prstGeom>
          <a:noFill/>
          <a:ln w="9525" cap="flat" cmpd="sng">
            <a:solidFill>
              <a:schemeClr val="dk2"/>
            </a:solidFill>
            <a:prstDash val="solid"/>
            <a:round/>
            <a:headEnd type="none" w="med" len="med"/>
            <a:tailEnd type="triangle" w="med" len="med"/>
          </a:ln>
        </p:spPr>
      </p:cxnSp>
      <p:sp>
        <p:nvSpPr>
          <p:cNvPr id="559" name="Google Shape;559;p116"/>
          <p:cNvSpPr txBox="1"/>
          <p:nvPr/>
        </p:nvSpPr>
        <p:spPr>
          <a:xfrm>
            <a:off x="9132928" y="4072933"/>
            <a:ext cx="2040400" cy="1354176"/>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Nota cómo ha cambiado el content encoding</a:t>
            </a:r>
            <a:endParaRPr b="1">
              <a:latin typeface="DM Sans"/>
              <a:ea typeface="DM Sans"/>
              <a:cs typeface="DM Sans"/>
              <a:sym typeface="DM Sans"/>
            </a:endParaRPr>
          </a:p>
        </p:txBody>
      </p:sp>
      <p:cxnSp>
        <p:nvCxnSpPr>
          <p:cNvPr id="560" name="Google Shape;560;p116"/>
          <p:cNvCxnSpPr/>
          <p:nvPr/>
        </p:nvCxnSpPr>
        <p:spPr>
          <a:xfrm flipH="1">
            <a:off x="7667472" y="4852881"/>
            <a:ext cx="1560000" cy="910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17"/>
          <p:cNvSpPr txBox="1"/>
          <p:nvPr/>
        </p:nvSpPr>
        <p:spPr>
          <a:xfrm>
            <a:off x="304967" y="292668"/>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¡Importante!</a:t>
            </a:r>
            <a:endParaRPr sz="4667" b="1">
              <a:solidFill>
                <a:srgbClr val="EAFF6A"/>
              </a:solidFill>
              <a:latin typeface="DM Sans"/>
              <a:ea typeface="DM Sans"/>
              <a:cs typeface="DM Sans"/>
              <a:sym typeface="DM Sans"/>
            </a:endParaRPr>
          </a:p>
        </p:txBody>
      </p:sp>
      <p:sp>
        <p:nvSpPr>
          <p:cNvPr id="566" name="Google Shape;566;p117"/>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La compresión de brotli es considerablemente más efectiva que gzip. Sin embargo, utilizarlo como middleware implica un uso del algoritmo de compresión que consume más recursos, por lo que existe una nivelación entre tiempo de compresión y efectividad.</a:t>
            </a:r>
            <a:endParaRPr sz="3333">
              <a:solidFill>
                <a:srgbClr val="B7B7B7"/>
              </a:solidFill>
              <a:latin typeface="DM Sans"/>
              <a:ea typeface="DM Sans"/>
              <a:cs typeface="DM Sans"/>
              <a:sym typeface="DM Sans"/>
            </a:endParaRPr>
          </a:p>
        </p:txBody>
      </p:sp>
    </p:spTree>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18"/>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Middleware para</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manejo de errores</a:t>
            </a:r>
            <a:endParaRPr sz="5333" b="1">
              <a:solidFill>
                <a:srgbClr val="83AEFB"/>
              </a:solidFill>
              <a:latin typeface="DM Sans"/>
              <a:ea typeface="DM Sans"/>
              <a:cs typeface="DM Sans"/>
              <a:sym typeface="DM Sans"/>
            </a:endParaRPr>
          </a:p>
        </p:txBody>
      </p:sp>
    </p:spTree>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19"/>
          <p:cNvSpPr txBox="1"/>
          <p:nvPr/>
        </p:nvSpPr>
        <p:spPr>
          <a:xfrm>
            <a:off x="634000" y="424101"/>
            <a:ext cx="9176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¡Siempre atento a los fallos!</a:t>
            </a:r>
            <a:endParaRPr sz="5333" b="1">
              <a:solidFill>
                <a:schemeClr val="dk1"/>
              </a:solidFill>
              <a:latin typeface="DM Sans"/>
              <a:ea typeface="DM Sans"/>
              <a:cs typeface="DM Sans"/>
              <a:sym typeface="DM Sans"/>
            </a:endParaRPr>
          </a:p>
        </p:txBody>
      </p:sp>
      <p:sp>
        <p:nvSpPr>
          <p:cNvPr id="577" name="Google Shape;577;p119"/>
          <p:cNvSpPr txBox="1"/>
          <p:nvPr/>
        </p:nvSpPr>
        <p:spPr>
          <a:xfrm>
            <a:off x="634000" y="2433834"/>
            <a:ext cx="63068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Aún con amplios años de experiencia, la probabilidad de cometer un error a lo largo de tu carrera como desarrollador </a:t>
            </a:r>
            <a:r>
              <a:rPr lang="es" b="1">
                <a:latin typeface="DM Sans"/>
                <a:ea typeface="DM Sans"/>
                <a:cs typeface="DM Sans"/>
                <a:sym typeface="DM Sans"/>
              </a:rPr>
              <a:t>nunca será cero</a:t>
            </a:r>
            <a:r>
              <a:rPr lang="es">
                <a:latin typeface="DM Sans"/>
                <a:ea typeface="DM Sans"/>
                <a:cs typeface="DM Sans"/>
                <a:sym typeface="DM Sans"/>
              </a:rPr>
              <a:t>.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Es por ello que, parte de tener un servidor correctamente optimizado, es también tener un correcto control de los errores que pueden llegar a ocurrir en el sistema.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578" name="Google Shape;578;p119"/>
          <p:cNvPicPr preferRelativeResize="0"/>
          <p:nvPr/>
        </p:nvPicPr>
        <p:blipFill>
          <a:blip r:embed="rId3">
            <a:alphaModFix/>
          </a:blip>
          <a:stretch>
            <a:fillRect/>
          </a:stretch>
        </p:blipFill>
        <p:spPr>
          <a:xfrm>
            <a:off x="6940800" y="2433834"/>
            <a:ext cx="5123601" cy="2561800"/>
          </a:xfrm>
          <a:prstGeom prst="rect">
            <a:avLst/>
          </a:prstGeom>
          <a:noFill/>
          <a:ln>
            <a:noFill/>
          </a:ln>
        </p:spPr>
      </p:pic>
    </p:spTree>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2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Flujo de errores</a:t>
            </a:r>
            <a:endParaRPr sz="5333" b="1">
              <a:solidFill>
                <a:schemeClr val="dk1"/>
              </a:solidFill>
              <a:latin typeface="DM Sans"/>
              <a:ea typeface="DM Sans"/>
              <a:cs typeface="DM Sans"/>
              <a:sym typeface="DM Sans"/>
            </a:endParaRPr>
          </a:p>
        </p:txBody>
      </p:sp>
      <p:sp>
        <p:nvSpPr>
          <p:cNvPr id="584" name="Google Shape;584;p120"/>
          <p:cNvSpPr txBox="1"/>
          <p:nvPr/>
        </p:nvSpPr>
        <p:spPr>
          <a:xfrm>
            <a:off x="631133" y="2544234"/>
            <a:ext cx="5112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idea será contar con nuestra propia gestión interna de errores, con el fin de mantener un mejor orden en el equipo de desarrollo.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Contar con una librería de errores permitirá que todos los desarrolladores puedan tener una referencia de los errores más comunes dentro de su aplicativo, apoyando así a su respectiva depuración</a:t>
            </a:r>
            <a:endParaRPr>
              <a:latin typeface="DM Sans"/>
              <a:ea typeface="DM Sans"/>
              <a:cs typeface="DM Sans"/>
              <a:sym typeface="DM Sans"/>
            </a:endParaRPr>
          </a:p>
        </p:txBody>
      </p:sp>
      <p:sp>
        <p:nvSpPr>
          <p:cNvPr id="585" name="Google Shape;585;p120"/>
          <p:cNvSpPr txBox="1"/>
          <p:nvPr/>
        </p:nvSpPr>
        <p:spPr>
          <a:xfrm>
            <a:off x="6036767" y="2544233"/>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poder generar este flujo de error, necesitaremos de tres cosas primordiales: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 middleware de recepción de errores.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 generador personalizado de errores.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 diccionario de errores.</a:t>
            </a:r>
            <a:endParaRPr>
              <a:latin typeface="DM Sans"/>
              <a:ea typeface="DM Sans"/>
              <a:cs typeface="DM Sans"/>
              <a:sym typeface="DM Sans"/>
            </a:endParaRPr>
          </a:p>
        </p:txBody>
      </p:sp>
    </p:spTree>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121"/>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591" name="Google Shape;591;p121"/>
          <p:cNvSpPr txBox="1"/>
          <p:nvPr/>
        </p:nvSpPr>
        <p:spPr>
          <a:xfrm>
            <a:off x="631133" y="2168134"/>
            <a:ext cx="95592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Se realizará una implementación completa de manejo de errores personalizados, con el fin de mantener una correcta organización del servidor para el control de éstos.</a:t>
            </a:r>
            <a:endParaRPr sz="3333" b="1">
              <a:solidFill>
                <a:srgbClr val="B7B7B7"/>
              </a:solidFill>
              <a:latin typeface="Helvetica Neue"/>
              <a:ea typeface="Helvetica Neue"/>
              <a:cs typeface="Helvetica Neue"/>
              <a:sym typeface="Helvetica Neue"/>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592" name="Google Shape;592;p121"/>
          <p:cNvGrpSpPr/>
          <p:nvPr/>
        </p:nvGrpSpPr>
        <p:grpSpPr>
          <a:xfrm>
            <a:off x="631135" y="826031"/>
            <a:ext cx="985200" cy="985200"/>
            <a:chOff x="473351" y="619523"/>
            <a:chExt cx="738900" cy="738900"/>
          </a:xfrm>
        </p:grpSpPr>
        <p:sp>
          <p:nvSpPr>
            <p:cNvPr id="593" name="Google Shape;593;p121"/>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94" name="Google Shape;594;p12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95" name="Google Shape;595;p121"/>
          <p:cNvSpPr txBox="1"/>
          <p:nvPr/>
        </p:nvSpPr>
        <p:spPr>
          <a:xfrm>
            <a:off x="631133" y="5307401"/>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25 minutos</a:t>
            </a:r>
            <a:endParaRPr sz="2667" b="1">
              <a:solidFill>
                <a:srgbClr val="83AEFB"/>
              </a:solidFill>
              <a:latin typeface="DM Sans"/>
              <a:ea typeface="DM Sans"/>
              <a:cs typeface="DM Sans"/>
              <a:sym typeface="DM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74"/>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Callbacks anidados</a:t>
            </a:r>
            <a:endParaRPr sz="5333" b="1">
              <a:solidFill>
                <a:schemeClr val="dk1"/>
              </a:solidFill>
              <a:latin typeface="DM Sans"/>
              <a:ea typeface="DM Sans"/>
              <a:cs typeface="DM Sans"/>
              <a:sym typeface="DM Sans"/>
            </a:endParaRPr>
          </a:p>
        </p:txBody>
      </p:sp>
    </p:spTree>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22"/>
          <p:cNvSpPr txBox="1"/>
          <p:nvPr/>
        </p:nvSpPr>
        <p:spPr>
          <a:xfrm>
            <a:off x="634000" y="664501"/>
            <a:ext cx="9609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 CustomError.js</a:t>
            </a:r>
            <a:endParaRPr sz="5333" b="1">
              <a:solidFill>
                <a:schemeClr val="dk1"/>
              </a:solidFill>
              <a:latin typeface="DM Sans"/>
              <a:ea typeface="DM Sans"/>
              <a:cs typeface="DM Sans"/>
              <a:sym typeface="DM Sans"/>
            </a:endParaRPr>
          </a:p>
        </p:txBody>
      </p:sp>
      <p:pic>
        <p:nvPicPr>
          <p:cNvPr id="601" name="Google Shape;601;p122"/>
          <p:cNvPicPr preferRelativeResize="0"/>
          <p:nvPr/>
        </p:nvPicPr>
        <p:blipFill>
          <a:blip r:embed="rId3">
            <a:alphaModFix/>
          </a:blip>
          <a:stretch>
            <a:fillRect/>
          </a:stretch>
        </p:blipFill>
        <p:spPr>
          <a:xfrm>
            <a:off x="1948400" y="1587301"/>
            <a:ext cx="8459553" cy="4528700"/>
          </a:xfrm>
          <a:prstGeom prst="rect">
            <a:avLst/>
          </a:prstGeom>
          <a:noFill/>
          <a:ln>
            <a:noFill/>
          </a:ln>
        </p:spPr>
      </p:pic>
    </p:spTree>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23"/>
          <p:cNvSpPr txBox="1"/>
          <p:nvPr/>
        </p:nvSpPr>
        <p:spPr>
          <a:xfrm>
            <a:off x="634000" y="461300"/>
            <a:ext cx="9609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 EErrors.js</a:t>
            </a:r>
            <a:endParaRPr sz="5333" b="1">
              <a:solidFill>
                <a:schemeClr val="dk1"/>
              </a:solidFill>
              <a:latin typeface="DM Sans"/>
              <a:ea typeface="DM Sans"/>
              <a:cs typeface="DM Sans"/>
              <a:sym typeface="DM Sans"/>
            </a:endParaRPr>
          </a:p>
        </p:txBody>
      </p:sp>
      <p:pic>
        <p:nvPicPr>
          <p:cNvPr id="607" name="Google Shape;607;p123"/>
          <p:cNvPicPr preferRelativeResize="0"/>
          <p:nvPr/>
        </p:nvPicPr>
        <p:blipFill>
          <a:blip r:embed="rId3">
            <a:alphaModFix/>
          </a:blip>
          <a:stretch>
            <a:fillRect/>
          </a:stretch>
        </p:blipFill>
        <p:spPr>
          <a:xfrm>
            <a:off x="2607933" y="1855434"/>
            <a:ext cx="6850867" cy="4260567"/>
          </a:xfrm>
          <a:prstGeom prst="rect">
            <a:avLst/>
          </a:prstGeom>
          <a:noFill/>
          <a:ln>
            <a:noFill/>
          </a:ln>
        </p:spPr>
      </p:pic>
    </p:spTree>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24"/>
          <p:cNvSpPr txBox="1"/>
          <p:nvPr/>
        </p:nvSpPr>
        <p:spPr>
          <a:xfrm>
            <a:off x="634000" y="562900"/>
            <a:ext cx="9609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 info.js</a:t>
            </a:r>
            <a:endParaRPr sz="5333" b="1">
              <a:solidFill>
                <a:schemeClr val="dk1"/>
              </a:solidFill>
              <a:latin typeface="DM Sans"/>
              <a:ea typeface="DM Sans"/>
              <a:cs typeface="DM Sans"/>
              <a:sym typeface="DM Sans"/>
            </a:endParaRPr>
          </a:p>
        </p:txBody>
      </p:sp>
      <p:pic>
        <p:nvPicPr>
          <p:cNvPr id="613" name="Google Shape;613;p124"/>
          <p:cNvPicPr preferRelativeResize="0"/>
          <p:nvPr/>
        </p:nvPicPr>
        <p:blipFill>
          <a:blip r:embed="rId3">
            <a:alphaModFix/>
          </a:blip>
          <a:stretch>
            <a:fillRect/>
          </a:stretch>
        </p:blipFill>
        <p:spPr>
          <a:xfrm>
            <a:off x="1228751" y="1884368"/>
            <a:ext cx="9734500" cy="4231633"/>
          </a:xfrm>
          <a:prstGeom prst="rect">
            <a:avLst/>
          </a:prstGeom>
          <a:noFill/>
          <a:ln>
            <a:noFill/>
          </a:ln>
        </p:spPr>
      </p:pic>
    </p:spTree>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25"/>
          <p:cNvSpPr txBox="1"/>
          <p:nvPr/>
        </p:nvSpPr>
        <p:spPr>
          <a:xfrm>
            <a:off x="634000" y="635467"/>
            <a:ext cx="109240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 users.js (Parte I)</a:t>
            </a:r>
            <a:endParaRPr sz="5333" b="1">
              <a:solidFill>
                <a:schemeClr val="dk1"/>
              </a:solidFill>
              <a:latin typeface="DM Sans"/>
              <a:ea typeface="DM Sans"/>
              <a:cs typeface="DM Sans"/>
              <a:sym typeface="DM Sans"/>
            </a:endParaRPr>
          </a:p>
        </p:txBody>
      </p:sp>
      <p:pic>
        <p:nvPicPr>
          <p:cNvPr id="619" name="Google Shape;619;p125"/>
          <p:cNvPicPr preferRelativeResize="0"/>
          <p:nvPr/>
        </p:nvPicPr>
        <p:blipFill>
          <a:blip r:embed="rId3">
            <a:alphaModFix/>
          </a:blip>
          <a:stretch>
            <a:fillRect/>
          </a:stretch>
        </p:blipFill>
        <p:spPr>
          <a:xfrm>
            <a:off x="805834" y="1947000"/>
            <a:ext cx="10752165" cy="4169000"/>
          </a:xfrm>
          <a:prstGeom prst="rect">
            <a:avLst/>
          </a:prstGeom>
          <a:noFill/>
          <a:ln>
            <a:noFill/>
          </a:ln>
        </p:spPr>
      </p:pic>
    </p:spTree>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26"/>
          <p:cNvSpPr txBox="1"/>
          <p:nvPr/>
        </p:nvSpPr>
        <p:spPr>
          <a:xfrm>
            <a:off x="624867" y="562901"/>
            <a:ext cx="9517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 users.js (Parte II)</a:t>
            </a:r>
            <a:endParaRPr sz="5333" b="1">
              <a:solidFill>
                <a:schemeClr val="dk1"/>
              </a:solidFill>
              <a:latin typeface="DM Sans"/>
              <a:ea typeface="DM Sans"/>
              <a:cs typeface="DM Sans"/>
              <a:sym typeface="DM Sans"/>
            </a:endParaRPr>
          </a:p>
        </p:txBody>
      </p:sp>
      <p:pic>
        <p:nvPicPr>
          <p:cNvPr id="625" name="Google Shape;625;p126"/>
          <p:cNvPicPr preferRelativeResize="0"/>
          <p:nvPr/>
        </p:nvPicPr>
        <p:blipFill>
          <a:blip r:embed="rId3">
            <a:alphaModFix/>
          </a:blip>
          <a:stretch>
            <a:fillRect/>
          </a:stretch>
        </p:blipFill>
        <p:spPr>
          <a:xfrm>
            <a:off x="2810434" y="1693133"/>
            <a:ext cx="6571132" cy="4422867"/>
          </a:xfrm>
          <a:prstGeom prst="rect">
            <a:avLst/>
          </a:prstGeom>
          <a:noFill/>
          <a:ln>
            <a:noFill/>
          </a:ln>
        </p:spPr>
      </p:pic>
    </p:spTree>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27"/>
          <p:cNvSpPr txBox="1"/>
          <p:nvPr/>
        </p:nvSpPr>
        <p:spPr>
          <a:xfrm>
            <a:off x="634000" y="664501"/>
            <a:ext cx="9609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 Error middleware.js</a:t>
            </a:r>
            <a:endParaRPr sz="5333" b="1">
              <a:solidFill>
                <a:schemeClr val="dk1"/>
              </a:solidFill>
              <a:latin typeface="DM Sans"/>
              <a:ea typeface="DM Sans"/>
              <a:cs typeface="DM Sans"/>
              <a:sym typeface="DM Sans"/>
            </a:endParaRPr>
          </a:p>
        </p:txBody>
      </p:sp>
      <p:pic>
        <p:nvPicPr>
          <p:cNvPr id="631" name="Google Shape;631;p127"/>
          <p:cNvPicPr preferRelativeResize="0"/>
          <p:nvPr/>
        </p:nvPicPr>
        <p:blipFill>
          <a:blip r:embed="rId3">
            <a:alphaModFix/>
          </a:blip>
          <a:stretch>
            <a:fillRect/>
          </a:stretch>
        </p:blipFill>
        <p:spPr>
          <a:xfrm>
            <a:off x="1347451" y="1620667"/>
            <a:ext cx="9497096" cy="4451100"/>
          </a:xfrm>
          <a:prstGeom prst="rect">
            <a:avLst/>
          </a:prstGeom>
          <a:noFill/>
          <a:ln>
            <a:noFill/>
          </a:ln>
        </p:spPr>
      </p:pic>
    </p:spTree>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28"/>
          <p:cNvSpPr txBox="1"/>
          <p:nvPr/>
        </p:nvSpPr>
        <p:spPr>
          <a:xfrm>
            <a:off x="634000" y="562900"/>
            <a:ext cx="96096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dirty="0">
                <a:solidFill>
                  <a:schemeClr val="dk1"/>
                </a:solidFill>
                <a:latin typeface="DM Sans"/>
                <a:ea typeface="DM Sans"/>
                <a:cs typeface="DM Sans"/>
                <a:sym typeface="DM Sans"/>
              </a:rPr>
              <a:t>Ejemplo: app.js</a:t>
            </a:r>
            <a:endParaRPr sz="4000" b="1" dirty="0">
              <a:solidFill>
                <a:schemeClr val="dk1"/>
              </a:solidFill>
              <a:latin typeface="DM Sans"/>
              <a:ea typeface="DM Sans"/>
              <a:cs typeface="DM Sans"/>
              <a:sym typeface="DM Sans"/>
            </a:endParaRPr>
          </a:p>
        </p:txBody>
      </p:sp>
      <p:pic>
        <p:nvPicPr>
          <p:cNvPr id="637" name="Google Shape;637;p128"/>
          <p:cNvPicPr preferRelativeResize="0"/>
          <p:nvPr/>
        </p:nvPicPr>
        <p:blipFill>
          <a:blip r:embed="rId3">
            <a:alphaModFix/>
          </a:blip>
          <a:stretch>
            <a:fillRect/>
          </a:stretch>
        </p:blipFill>
        <p:spPr>
          <a:xfrm>
            <a:off x="1037433" y="1548100"/>
            <a:ext cx="10349569" cy="4603733"/>
          </a:xfrm>
          <a:prstGeom prst="rect">
            <a:avLst/>
          </a:prstGeom>
          <a:noFill/>
          <a:ln>
            <a:noFill/>
          </a:ln>
        </p:spPr>
      </p:pic>
    </p:spTree>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29"/>
          <p:cNvSpPr txBox="1"/>
          <p:nvPr/>
        </p:nvSpPr>
        <p:spPr>
          <a:xfrm>
            <a:off x="634000" y="680734"/>
            <a:ext cx="109240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dirty="0">
                <a:solidFill>
                  <a:schemeClr val="dk1"/>
                </a:solidFill>
                <a:latin typeface="DM Sans"/>
                <a:ea typeface="DM Sans"/>
                <a:cs typeface="DM Sans"/>
                <a:sym typeface="DM Sans"/>
              </a:rPr>
              <a:t>Ejemplo: Creando un usuario (Datos completos)</a:t>
            </a:r>
            <a:endParaRPr sz="4000" b="1" dirty="0">
              <a:solidFill>
                <a:schemeClr val="dk1"/>
              </a:solidFill>
              <a:latin typeface="DM Sans"/>
              <a:ea typeface="DM Sans"/>
              <a:cs typeface="DM Sans"/>
              <a:sym typeface="DM Sans"/>
            </a:endParaRPr>
          </a:p>
        </p:txBody>
      </p:sp>
      <p:pic>
        <p:nvPicPr>
          <p:cNvPr id="643" name="Google Shape;643;p129"/>
          <p:cNvPicPr preferRelativeResize="0"/>
          <p:nvPr/>
        </p:nvPicPr>
        <p:blipFill>
          <a:blip r:embed="rId3">
            <a:alphaModFix/>
          </a:blip>
          <a:stretch>
            <a:fillRect/>
          </a:stretch>
        </p:blipFill>
        <p:spPr>
          <a:xfrm>
            <a:off x="3977667" y="2287000"/>
            <a:ext cx="4086300" cy="3829000"/>
          </a:xfrm>
          <a:prstGeom prst="rect">
            <a:avLst/>
          </a:prstGeom>
          <a:noFill/>
          <a:ln>
            <a:noFill/>
          </a:ln>
          <a:effectLst>
            <a:outerShdw blurRad="57150" dist="19050" dir="5400000" algn="bl" rotWithShape="0">
              <a:srgbClr val="000000">
                <a:alpha val="50000"/>
              </a:srgbClr>
            </a:outerShdw>
            <a:reflection endPos="45000" dist="952500" dir="5400000" fadeDir="5400012" sy="-100000" algn="bl" rotWithShape="0"/>
          </a:effectLst>
        </p:spPr>
      </p:pic>
    </p:spTree>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30"/>
          <p:cNvSpPr txBox="1"/>
          <p:nvPr/>
        </p:nvSpPr>
        <p:spPr>
          <a:xfrm>
            <a:off x="634000" y="651667"/>
            <a:ext cx="109240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dirty="0">
                <a:solidFill>
                  <a:schemeClr val="dk1"/>
                </a:solidFill>
                <a:latin typeface="DM Sans"/>
                <a:ea typeface="DM Sans"/>
                <a:cs typeface="DM Sans"/>
                <a:sym typeface="DM Sans"/>
              </a:rPr>
              <a:t>Ejemplo: Creando un usuario (Datos incompletos, generando el error)</a:t>
            </a:r>
            <a:endParaRPr sz="4000" b="1" dirty="0">
              <a:solidFill>
                <a:schemeClr val="dk1"/>
              </a:solidFill>
              <a:latin typeface="DM Sans"/>
              <a:ea typeface="DM Sans"/>
              <a:cs typeface="DM Sans"/>
              <a:sym typeface="DM Sans"/>
            </a:endParaRPr>
          </a:p>
        </p:txBody>
      </p:sp>
      <p:pic>
        <p:nvPicPr>
          <p:cNvPr id="649" name="Google Shape;649;p130"/>
          <p:cNvPicPr preferRelativeResize="0"/>
          <p:nvPr/>
        </p:nvPicPr>
        <p:blipFill>
          <a:blip r:embed="rId3">
            <a:alphaModFix/>
          </a:blip>
          <a:stretch>
            <a:fillRect/>
          </a:stretch>
        </p:blipFill>
        <p:spPr>
          <a:xfrm>
            <a:off x="1375000" y="3028800"/>
            <a:ext cx="2385051" cy="3087200"/>
          </a:xfrm>
          <a:prstGeom prst="rect">
            <a:avLst/>
          </a:prstGeom>
          <a:noFill/>
          <a:ln>
            <a:noFill/>
          </a:ln>
        </p:spPr>
      </p:pic>
      <p:pic>
        <p:nvPicPr>
          <p:cNvPr id="650" name="Google Shape;650;p130"/>
          <p:cNvPicPr preferRelativeResize="0"/>
          <p:nvPr/>
        </p:nvPicPr>
        <p:blipFill>
          <a:blip r:embed="rId4">
            <a:alphaModFix/>
          </a:blip>
          <a:stretch>
            <a:fillRect/>
          </a:stretch>
        </p:blipFill>
        <p:spPr>
          <a:xfrm>
            <a:off x="4344415" y="4223701"/>
            <a:ext cx="7213600" cy="1892300"/>
          </a:xfrm>
          <a:prstGeom prst="rect">
            <a:avLst/>
          </a:prstGeom>
          <a:noFill/>
          <a:ln>
            <a:noFill/>
          </a:ln>
        </p:spPr>
      </p:pic>
      <p:sp>
        <p:nvSpPr>
          <p:cNvPr id="651" name="Google Shape;651;p130"/>
          <p:cNvSpPr txBox="1"/>
          <p:nvPr/>
        </p:nvSpPr>
        <p:spPr>
          <a:xfrm>
            <a:off x="4469600" y="3028800"/>
            <a:ext cx="6963200" cy="800179"/>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Nota lo fácil que es reconocer errores particulares con nuestros propios logs de errores. ¡Depuraciones más efectivas! </a:t>
            </a:r>
            <a:endParaRPr>
              <a:solidFill>
                <a:schemeClr val="dk1"/>
              </a:solidFill>
              <a:latin typeface="DM Sans"/>
              <a:ea typeface="DM Sans"/>
              <a:cs typeface="DM Sans"/>
              <a:sym typeface="DM Sans"/>
            </a:endParaRPr>
          </a:p>
        </p:txBody>
      </p:sp>
    </p:spTree>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131"/>
          <p:cNvGrpSpPr/>
          <p:nvPr/>
        </p:nvGrpSpPr>
        <p:grpSpPr>
          <a:xfrm>
            <a:off x="5603408" y="1325564"/>
            <a:ext cx="985200" cy="985200"/>
            <a:chOff x="974706" y="2467173"/>
            <a:chExt cx="738900" cy="738900"/>
          </a:xfrm>
        </p:grpSpPr>
        <p:sp>
          <p:nvSpPr>
            <p:cNvPr id="657" name="Google Shape;657;p131"/>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58" name="Google Shape;658;p13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59" name="Google Shape;659;p131"/>
          <p:cNvSpPr txBox="1"/>
          <p:nvPr/>
        </p:nvSpPr>
        <p:spPr>
          <a:xfrm>
            <a:off x="930400" y="2567001"/>
            <a:ext cx="104748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Manejador personalizado de errores</a:t>
            </a:r>
            <a:endParaRPr sz="5333" b="1">
              <a:solidFill>
                <a:schemeClr val="dk1"/>
              </a:solidFill>
              <a:highlight>
                <a:srgbClr val="EAFF6A"/>
              </a:highlight>
              <a:latin typeface="DM Sans"/>
              <a:ea typeface="DM Sans"/>
              <a:cs typeface="DM Sans"/>
              <a:sym typeface="DM Sans"/>
            </a:endParaRPr>
          </a:p>
        </p:txBody>
      </p:sp>
      <p:sp>
        <p:nvSpPr>
          <p:cNvPr id="660" name="Google Shape;660;p131"/>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5-10min</a:t>
            </a:r>
            <a:endParaRPr sz="2667" b="1">
              <a:solidFill>
                <a:srgbClr val="83AEFB"/>
              </a:solidFill>
              <a:latin typeface="DM Sans"/>
              <a:ea typeface="DM Sans"/>
              <a:cs typeface="DM Sans"/>
              <a:sym typeface="DM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75"/>
          <p:cNvSpPr/>
          <p:nvPr/>
        </p:nvSpPr>
        <p:spPr>
          <a:xfrm>
            <a:off x="863200" y="1115667"/>
            <a:ext cx="10465600" cy="489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75" name="Google Shape;675;p175"/>
          <p:cNvSpPr txBox="1"/>
          <p:nvPr/>
        </p:nvSpPr>
        <p:spPr>
          <a:xfrm>
            <a:off x="1948400" y="122434"/>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Callbacks anidados</a:t>
            </a:r>
            <a:endParaRPr sz="4667" b="1">
              <a:solidFill>
                <a:schemeClr val="lt1"/>
              </a:solidFill>
              <a:latin typeface="DM Sans"/>
              <a:ea typeface="DM Sans"/>
              <a:cs typeface="DM Sans"/>
              <a:sym typeface="DM Sans"/>
            </a:endParaRPr>
          </a:p>
        </p:txBody>
      </p:sp>
      <p:sp>
        <p:nvSpPr>
          <p:cNvPr id="676" name="Google Shape;676;p175"/>
          <p:cNvSpPr txBox="1"/>
          <p:nvPr/>
        </p:nvSpPr>
        <p:spPr>
          <a:xfrm>
            <a:off x="1000500" y="1306834"/>
            <a:ext cx="3385600" cy="440116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algún momento el mundo laboral te exige hacer más que sólo una suma o una resta. Nos encontraremos con procesos que requieren operaciones de más pasos.</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 nosotros trabajamos con callbacks, podemos encadenar un conjunto de operaciones secuenciales.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Así, </a:t>
            </a:r>
            <a:r>
              <a:rPr lang="es" b="1">
                <a:latin typeface="DM Sans"/>
                <a:ea typeface="DM Sans"/>
                <a:cs typeface="DM Sans"/>
                <a:sym typeface="DM Sans"/>
              </a:rPr>
              <a:t>un callback puede llamar a otro callback, y este puede llamar a otro callback, y este a otro…</a:t>
            </a:r>
            <a:endParaRPr b="1">
              <a:latin typeface="DM Sans"/>
              <a:ea typeface="DM Sans"/>
              <a:cs typeface="DM Sans"/>
              <a:sym typeface="DM Sans"/>
            </a:endParaRPr>
          </a:p>
        </p:txBody>
      </p:sp>
      <p:pic>
        <p:nvPicPr>
          <p:cNvPr id="677" name="Google Shape;677;p175"/>
          <p:cNvPicPr preferRelativeResize="0"/>
          <p:nvPr/>
        </p:nvPicPr>
        <p:blipFill>
          <a:blip r:embed="rId3">
            <a:alphaModFix/>
          </a:blip>
          <a:stretch>
            <a:fillRect/>
          </a:stretch>
        </p:blipFill>
        <p:spPr>
          <a:xfrm>
            <a:off x="4554334" y="1510034"/>
            <a:ext cx="6603300" cy="3455733"/>
          </a:xfrm>
          <a:prstGeom prst="rect">
            <a:avLst/>
          </a:prstGeom>
          <a:noFill/>
          <a:ln>
            <a:noFill/>
          </a:ln>
        </p:spPr>
      </p:pic>
    </p:spTree>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pSp>
        <p:nvGrpSpPr>
          <p:cNvPr id="665" name="Google Shape;665;p132"/>
          <p:cNvGrpSpPr/>
          <p:nvPr/>
        </p:nvGrpSpPr>
        <p:grpSpPr>
          <a:xfrm>
            <a:off x="609796" y="624398"/>
            <a:ext cx="574765" cy="574765"/>
            <a:chOff x="974706" y="2467173"/>
            <a:chExt cx="738900" cy="738900"/>
          </a:xfrm>
        </p:grpSpPr>
        <p:sp>
          <p:nvSpPr>
            <p:cNvPr id="666" name="Google Shape;666;p132"/>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67" name="Google Shape;667;p13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68" name="Google Shape;668;p132"/>
          <p:cNvSpPr txBox="1"/>
          <p:nvPr/>
        </p:nvSpPr>
        <p:spPr>
          <a:xfrm>
            <a:off x="668599" y="1442334"/>
            <a:ext cx="7791909"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dirty="0">
                <a:solidFill>
                  <a:schemeClr val="dk1"/>
                </a:solidFill>
                <a:latin typeface="DM Sans"/>
                <a:ea typeface="DM Sans"/>
                <a:cs typeface="DM Sans"/>
                <a:sym typeface="DM Sans"/>
              </a:rPr>
              <a:t>Manejador personalizado de errores</a:t>
            </a:r>
            <a:endParaRPr sz="4667" b="1" dirty="0">
              <a:solidFill>
                <a:schemeClr val="dk1"/>
              </a:solidFill>
              <a:latin typeface="DM Sans"/>
              <a:ea typeface="DM Sans"/>
              <a:cs typeface="DM Sans"/>
              <a:sym typeface="DM Sans"/>
            </a:endParaRPr>
          </a:p>
        </p:txBody>
      </p:sp>
      <p:pic>
        <p:nvPicPr>
          <p:cNvPr id="669" name="Google Shape;669;p132"/>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70" name="Google Shape;670;p132"/>
          <p:cNvSpPr txBox="1"/>
          <p:nvPr/>
        </p:nvSpPr>
        <p:spPr>
          <a:xfrm>
            <a:off x="609800" y="3239567"/>
            <a:ext cx="114592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latin typeface="DM Sans"/>
                <a:ea typeface="DM Sans"/>
                <a:cs typeface="DM Sans"/>
                <a:sym typeface="DM Sans"/>
              </a:rPr>
              <a:t>Con base en el ejemplo de errores planteado.</a:t>
            </a:r>
            <a:endParaRPr b="1" dirty="0">
              <a:latin typeface="DM Sans"/>
              <a:ea typeface="DM Sans"/>
              <a:cs typeface="DM Sans"/>
              <a:sym typeface="DM Sans"/>
            </a:endParaRPr>
          </a:p>
          <a:p>
            <a:pPr>
              <a:buClr>
                <a:srgbClr val="000000"/>
              </a:buClr>
              <a:buSzPts val="1350"/>
            </a:pPr>
            <a:endParaRPr b="1" dirty="0">
              <a:latin typeface="DM Sans"/>
              <a:ea typeface="DM Sans"/>
              <a:cs typeface="DM Sans"/>
              <a:sym typeface="DM Sans"/>
            </a:endParaRPr>
          </a:p>
          <a:p>
            <a:pPr>
              <a:buClr>
                <a:srgbClr val="000000"/>
              </a:buClr>
              <a:buSzPts val="1350"/>
            </a:pPr>
            <a:r>
              <a:rPr lang="es" dirty="0">
                <a:latin typeface="DM Sans"/>
                <a:ea typeface="DM Sans"/>
                <a:cs typeface="DM Sans"/>
                <a:sym typeface="DM Sans"/>
              </a:rPr>
              <a:t>Crear un endpoint en el router de usuarios router.get(‘/:uid’) para recibir a un usuario. NO centrarse en la lógica para devolver al usuario, sino en el error en caso de que no envíen un parámetro numérico válido.</a:t>
            </a:r>
            <a:endParaRPr dirty="0">
              <a:latin typeface="DM Sans"/>
              <a:ea typeface="DM Sans"/>
              <a:cs typeface="DM Sans"/>
              <a:sym typeface="DM Sans"/>
            </a:endParaRPr>
          </a:p>
          <a:p>
            <a:pPr>
              <a:buClr>
                <a:srgbClr val="000000"/>
              </a:buClr>
              <a:buSzPts val="1350"/>
            </a:pPr>
            <a:endParaRPr dirty="0">
              <a:solidFill>
                <a:srgbClr val="000000"/>
              </a:solidFill>
              <a:latin typeface="DM Sans"/>
              <a:ea typeface="DM Sans"/>
              <a:cs typeface="DM Sans"/>
              <a:sym typeface="DM Sans"/>
            </a:endParaRPr>
          </a:p>
          <a:p>
            <a:pPr>
              <a:buClr>
                <a:srgbClr val="000000"/>
              </a:buClr>
              <a:buSzPts val="1350"/>
            </a:pPr>
            <a:r>
              <a:rPr lang="es" dirty="0">
                <a:latin typeface="DM Sans"/>
                <a:ea typeface="DM Sans"/>
                <a:cs typeface="DM Sans"/>
                <a:sym typeface="DM Sans"/>
              </a:rPr>
              <a:t>Complementar el código para que se pueda arrojar un error de tipo “INVALID_PARAM”, en caso de que se quiera buscar a un usuario por un :uid inválido (por ejemplo, un valor no numérico, numérico negativo o undefined).</a:t>
            </a: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a:buClr>
                <a:srgbClr val="000000"/>
              </a:buClr>
              <a:buSzPts val="1350"/>
            </a:pPr>
            <a:r>
              <a:rPr lang="es" dirty="0">
                <a:latin typeface="DM Sans"/>
                <a:ea typeface="DM Sans"/>
                <a:cs typeface="DM Sans"/>
                <a:sym typeface="DM Sans"/>
              </a:rPr>
              <a:t>Gestionar el tipo de error en el Enum, en el middleware y en la info.</a:t>
            </a:r>
            <a:endParaRPr dirty="0">
              <a:latin typeface="DM Sans"/>
              <a:ea typeface="DM Sans"/>
              <a:cs typeface="DM Sans"/>
              <a:sym typeface="DM Sans"/>
            </a:endParaRPr>
          </a:p>
        </p:txBody>
      </p:sp>
      <p:sp>
        <p:nvSpPr>
          <p:cNvPr id="671" name="Google Shape;671;p132"/>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grpSp>
        <p:nvGrpSpPr>
          <p:cNvPr id="676" name="Google Shape;676;p133"/>
          <p:cNvGrpSpPr/>
          <p:nvPr/>
        </p:nvGrpSpPr>
        <p:grpSpPr>
          <a:xfrm>
            <a:off x="5603411" y="1325564"/>
            <a:ext cx="985200" cy="985200"/>
            <a:chOff x="3137108" y="2467173"/>
            <a:chExt cx="738900" cy="738900"/>
          </a:xfrm>
        </p:grpSpPr>
        <p:sp>
          <p:nvSpPr>
            <p:cNvPr id="677" name="Google Shape;677;p133"/>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78" name="Google Shape;678;p133"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79" name="Google Shape;679;p133"/>
          <p:cNvSpPr txBox="1"/>
          <p:nvPr/>
        </p:nvSpPr>
        <p:spPr>
          <a:xfrm>
            <a:off x="1948400" y="26447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Mocking y manejo de errores</a:t>
            </a:r>
            <a:endParaRPr sz="5333"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134"/>
          <p:cNvGrpSpPr/>
          <p:nvPr/>
        </p:nvGrpSpPr>
        <p:grpSpPr>
          <a:xfrm>
            <a:off x="609795" y="624264"/>
            <a:ext cx="574765" cy="574765"/>
            <a:chOff x="3137108" y="2467173"/>
            <a:chExt cx="738900" cy="738900"/>
          </a:xfrm>
        </p:grpSpPr>
        <p:sp>
          <p:nvSpPr>
            <p:cNvPr id="685" name="Google Shape;685;p134"/>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86" name="Google Shape;686;p134"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87" name="Google Shape;687;p134"/>
          <p:cNvSpPr txBox="1"/>
          <p:nvPr/>
        </p:nvSpPr>
        <p:spPr>
          <a:xfrm>
            <a:off x="848600" y="2444168"/>
            <a:ext cx="5262400" cy="429549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solidFill>
                  <a:srgbClr val="000000"/>
                </a:solidFill>
                <a:latin typeface="DM Sans"/>
                <a:ea typeface="DM Sans"/>
                <a:cs typeface="DM Sans"/>
                <a:sym typeface="DM Sans"/>
              </a:rPr>
              <a:t>Consigna</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dirty="0">
                <a:solidFill>
                  <a:srgbClr val="999999"/>
                </a:solidFill>
                <a:latin typeface="DM Sans"/>
                <a:ea typeface="DM Sans"/>
                <a:cs typeface="DM Sans"/>
                <a:sym typeface="DM Sans"/>
              </a:rPr>
              <a:t>Se aplicará un módulo de mocking y un manejador de errores a tu servidor actual</a:t>
            </a:r>
            <a:endParaRPr dirty="0">
              <a:solidFill>
                <a:srgbClr val="000000"/>
              </a:solidFill>
              <a:latin typeface="DM Sans"/>
              <a:ea typeface="DM Sans"/>
              <a:cs typeface="DM Sans"/>
              <a:sym typeface="DM Sans"/>
            </a:endParaRPr>
          </a:p>
          <a:p>
            <a:pPr>
              <a:spcBef>
                <a:spcPts val="1067"/>
              </a:spcBef>
              <a:buClr>
                <a:srgbClr val="000000"/>
              </a:buClr>
              <a:buSzPts val="1350"/>
            </a:pPr>
            <a:endParaRPr dirty="0">
              <a:solidFill>
                <a:srgbClr val="000000"/>
              </a:solidFill>
              <a:latin typeface="DM Sans"/>
              <a:ea typeface="DM Sans"/>
              <a:cs typeface="DM Sans"/>
              <a:sym typeface="DM Sans"/>
            </a:endParaRPr>
          </a:p>
          <a:p>
            <a:pPr>
              <a:buClr>
                <a:schemeClr val="dk1"/>
              </a:buClr>
              <a:buSzPts val="1350"/>
            </a:pPr>
            <a:r>
              <a:rPr lang="es" b="1" dirty="0">
                <a:solidFill>
                  <a:schemeClr val="dk1"/>
                </a:solidFill>
                <a:latin typeface="DM Sans"/>
                <a:ea typeface="DM Sans"/>
                <a:cs typeface="DM Sans"/>
                <a:sym typeface="DM Sans"/>
              </a:rPr>
              <a:t>Formato</a:t>
            </a:r>
            <a:endParaRPr b="1" dirty="0">
              <a:solidFill>
                <a:schemeClr val="dk1"/>
              </a:solidFill>
              <a:latin typeface="DM Sans"/>
              <a:ea typeface="DM Sans"/>
              <a:cs typeface="DM Sans"/>
              <a:sym typeface="DM Sans"/>
            </a:endParaRPr>
          </a:p>
          <a:p>
            <a:pPr>
              <a:lnSpc>
                <a:spcPct val="30000"/>
              </a:lnSpc>
              <a:buClr>
                <a:schemeClr val="dk1"/>
              </a:buClr>
              <a:buSzPts val="1350"/>
            </a:pPr>
            <a:endParaRPr b="1"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Link al repositorio de github sin node_modules</a:t>
            </a:r>
            <a:endParaRPr dirty="0">
              <a:solidFill>
                <a:srgbClr val="999999"/>
              </a:solidFill>
              <a:latin typeface="DM Sans"/>
              <a:ea typeface="DM Sans"/>
              <a:cs typeface="DM Sans"/>
              <a:sym typeface="DM Sans"/>
            </a:endParaRPr>
          </a:p>
          <a:p>
            <a:pPr>
              <a:spcBef>
                <a:spcPts val="1067"/>
              </a:spcBef>
              <a:buClr>
                <a:schemeClr val="dk1"/>
              </a:buClr>
              <a:buSzPts val="1350"/>
            </a:pPr>
            <a:endParaRPr dirty="0">
              <a:solidFill>
                <a:schemeClr val="dk1"/>
              </a:solidFill>
              <a:latin typeface="DM Sans"/>
              <a:ea typeface="DM Sans"/>
              <a:cs typeface="DM Sans"/>
              <a:sym typeface="DM Sans"/>
            </a:endParaRPr>
          </a:p>
          <a:p>
            <a:pPr>
              <a:buClr>
                <a:schemeClr val="dk1"/>
              </a:buClr>
              <a:buSzPts val="1350"/>
            </a:pPr>
            <a:r>
              <a:rPr lang="es" b="1" dirty="0">
                <a:solidFill>
                  <a:schemeClr val="dk1"/>
                </a:solidFill>
                <a:latin typeface="DM Sans"/>
                <a:ea typeface="DM Sans"/>
                <a:cs typeface="DM Sans"/>
                <a:sym typeface="DM Sans"/>
              </a:rPr>
              <a:t>Sugerencias</a:t>
            </a:r>
            <a:endParaRPr b="1" dirty="0">
              <a:solidFill>
                <a:schemeClr val="dk1"/>
              </a:solidFill>
              <a:latin typeface="DM Sans"/>
              <a:ea typeface="DM Sans"/>
              <a:cs typeface="DM Sans"/>
              <a:sym typeface="DM Sans"/>
            </a:endParaRPr>
          </a:p>
          <a:p>
            <a:pPr marL="609585" indent="-419090">
              <a:buClr>
                <a:srgbClr val="EA90FF"/>
              </a:buClr>
              <a:buSzPts val="1350"/>
              <a:buFont typeface="DM Sans"/>
              <a:buChar char="✓"/>
            </a:pPr>
            <a:r>
              <a:rPr lang="es" dirty="0">
                <a:solidFill>
                  <a:schemeClr val="dk1"/>
                </a:solidFill>
                <a:latin typeface="DM Sans"/>
                <a:ea typeface="DM Sans"/>
                <a:cs typeface="DM Sans"/>
                <a:sym typeface="DM Sans"/>
              </a:rPr>
              <a:t>Céntrate solo en los errores más comunes </a:t>
            </a:r>
            <a:endParaRPr dirty="0">
              <a:solidFill>
                <a:schemeClr val="dk1"/>
              </a:solidFill>
              <a:latin typeface="DM Sans"/>
              <a:ea typeface="DM Sans"/>
              <a:cs typeface="DM Sans"/>
              <a:sym typeface="DM Sans"/>
            </a:endParaRPr>
          </a:p>
          <a:p>
            <a:pPr marL="609585" indent="-419090">
              <a:buClr>
                <a:srgbClr val="EA90FF"/>
              </a:buClr>
              <a:buSzPts val="1350"/>
              <a:buFont typeface="DM Sans"/>
              <a:buChar char="✓"/>
            </a:pPr>
            <a:r>
              <a:rPr lang="es" dirty="0">
                <a:solidFill>
                  <a:schemeClr val="dk1"/>
                </a:solidFill>
                <a:latin typeface="DM Sans"/>
                <a:ea typeface="DM Sans"/>
                <a:cs typeface="DM Sans"/>
                <a:sym typeface="DM Sans"/>
              </a:rPr>
              <a:t>Puedes revisar el documento de testing aquí: </a:t>
            </a:r>
            <a:endParaRPr dirty="0">
              <a:latin typeface="DM Sans"/>
              <a:ea typeface="DM Sans"/>
              <a:cs typeface="DM Sans"/>
              <a:sym typeface="DM Sans"/>
            </a:endParaRPr>
          </a:p>
          <a:p>
            <a:endParaRPr u="sng" dirty="0">
              <a:solidFill>
                <a:srgbClr val="83AEFB"/>
              </a:solidFill>
              <a:latin typeface="DM Sans"/>
              <a:ea typeface="DM Sans"/>
              <a:cs typeface="DM Sans"/>
              <a:sym typeface="DM Sans"/>
            </a:endParaRPr>
          </a:p>
        </p:txBody>
      </p:sp>
      <p:sp>
        <p:nvSpPr>
          <p:cNvPr id="688" name="Google Shape;688;p134"/>
          <p:cNvSpPr txBox="1"/>
          <p:nvPr/>
        </p:nvSpPr>
        <p:spPr>
          <a:xfrm>
            <a:off x="848600" y="1293101"/>
            <a:ext cx="97468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dirty="0">
                <a:solidFill>
                  <a:schemeClr val="dk1"/>
                </a:solidFill>
                <a:latin typeface="DM Sans"/>
                <a:ea typeface="DM Sans"/>
                <a:cs typeface="DM Sans"/>
                <a:sym typeface="DM Sans"/>
              </a:rPr>
              <a:t>Mocking y manejo de errores</a:t>
            </a:r>
            <a:endParaRPr sz="4000" b="1" dirty="0">
              <a:solidFill>
                <a:schemeClr val="dk1"/>
              </a:solidFill>
              <a:latin typeface="DM Sans"/>
              <a:ea typeface="DM Sans"/>
              <a:cs typeface="DM Sans"/>
              <a:sym typeface="DM Sans"/>
            </a:endParaRPr>
          </a:p>
        </p:txBody>
      </p:sp>
      <p:pic>
        <p:nvPicPr>
          <p:cNvPr id="689" name="Google Shape;689;p134"/>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90" name="Google Shape;690;p134"/>
          <p:cNvSpPr txBox="1"/>
          <p:nvPr/>
        </p:nvSpPr>
        <p:spPr>
          <a:xfrm>
            <a:off x="1240732" y="624367"/>
            <a:ext cx="3636067"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dirty="0">
                <a:solidFill>
                  <a:schemeClr val="dk1"/>
                </a:solidFill>
                <a:latin typeface="DM Sans"/>
                <a:ea typeface="DM Sans"/>
                <a:cs typeface="DM Sans"/>
                <a:sym typeface="DM Sans"/>
              </a:rPr>
              <a:t>DESAFÍO ENTREGABLE</a:t>
            </a:r>
            <a:endParaRPr sz="1867" dirty="0">
              <a:solidFill>
                <a:srgbClr val="000000"/>
              </a:solidFill>
              <a:latin typeface="DM Sans"/>
              <a:ea typeface="DM Sans"/>
              <a:cs typeface="DM Sans"/>
              <a:sym typeface="DM Sans"/>
            </a:endParaRPr>
          </a:p>
        </p:txBody>
      </p:sp>
      <p:sp>
        <p:nvSpPr>
          <p:cNvPr id="691" name="Google Shape;691;p134"/>
          <p:cNvSpPr txBox="1"/>
          <p:nvPr/>
        </p:nvSpPr>
        <p:spPr>
          <a:xfrm>
            <a:off x="6368067" y="2372367"/>
            <a:ext cx="5345600" cy="4124166"/>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b="1" dirty="0">
                <a:solidFill>
                  <a:schemeClr val="dk1"/>
                </a:solidFill>
                <a:latin typeface="DM Sans"/>
                <a:ea typeface="DM Sans"/>
                <a:cs typeface="DM Sans"/>
                <a:sym typeface="DM Sans"/>
              </a:rPr>
              <a:t>Aspectos a incluir</a:t>
            </a:r>
            <a:endParaRPr b="1" dirty="0">
              <a:solidFill>
                <a:schemeClr val="dk1"/>
              </a:solidFill>
              <a:latin typeface="DM Sans"/>
              <a:ea typeface="DM Sans"/>
              <a:cs typeface="DM Sans"/>
              <a:sym typeface="DM Sans"/>
            </a:endParaRPr>
          </a:p>
          <a:p>
            <a:pPr marL="609585" indent="-419090" algn="just">
              <a:buClr>
                <a:schemeClr val="accent4"/>
              </a:buClr>
              <a:buSzPts val="1350"/>
              <a:buFont typeface="DM Sans"/>
              <a:buChar char="✓"/>
            </a:pPr>
            <a:r>
              <a:rPr lang="es" dirty="0">
                <a:solidFill>
                  <a:schemeClr val="dk1"/>
                </a:solidFill>
                <a:latin typeface="DM Sans"/>
                <a:ea typeface="DM Sans"/>
                <a:cs typeface="DM Sans"/>
                <a:sym typeface="DM Sans"/>
              </a:rPr>
              <a:t>Generar un módulo de Mocking para el servidor, con el fin de que, al inicializarse pueda generar y entregar 100 productos con el mismo formato que entregaría una petición de Mongo. Ésto solo debe ocurrir en un endpoint determinado (‘/mockingproducts’)</a:t>
            </a:r>
            <a:endParaRPr dirty="0">
              <a:solidFill>
                <a:schemeClr val="dk1"/>
              </a:solidFill>
              <a:latin typeface="DM Sans"/>
              <a:ea typeface="DM Sans"/>
              <a:cs typeface="DM Sans"/>
              <a:sym typeface="DM Sans"/>
            </a:endParaRPr>
          </a:p>
          <a:p>
            <a:pPr marL="609585" algn="just">
              <a:buClr>
                <a:schemeClr val="dk1"/>
              </a:buClr>
              <a:buSzPts val="1100"/>
            </a:pPr>
            <a:endParaRPr dirty="0">
              <a:solidFill>
                <a:schemeClr val="dk1"/>
              </a:solidFill>
              <a:latin typeface="DM Sans"/>
              <a:ea typeface="DM Sans"/>
              <a:cs typeface="DM Sans"/>
              <a:sym typeface="DM Sans"/>
            </a:endParaRPr>
          </a:p>
          <a:p>
            <a:pPr marL="609585" indent="-419090" algn="just">
              <a:buClr>
                <a:schemeClr val="accent4"/>
              </a:buClr>
              <a:buSzPts val="1350"/>
              <a:buFont typeface="DM Sans"/>
              <a:buChar char="✓"/>
            </a:pPr>
            <a:r>
              <a:rPr lang="es" dirty="0">
                <a:solidFill>
                  <a:schemeClr val="dk1"/>
                </a:solidFill>
                <a:latin typeface="DM Sans"/>
                <a:ea typeface="DM Sans"/>
                <a:cs typeface="DM Sans"/>
                <a:sym typeface="DM Sans"/>
              </a:rPr>
              <a:t>Además, generar un customizador de errores y crear un diccionario para tus errores más comunes al crear un producto, agregarlo al carrito, etc.</a:t>
            </a:r>
            <a:endParaRPr b="1" dirty="0">
              <a:latin typeface="DM Sans"/>
              <a:ea typeface="DM Sans"/>
              <a:cs typeface="DM Sans"/>
              <a:sym typeface="DM Sans"/>
            </a:endParaRPr>
          </a:p>
          <a:p>
            <a:pPr marL="609585"/>
            <a:endParaRPr dirty="0">
              <a:latin typeface="DM Sans"/>
              <a:ea typeface="DM Sans"/>
              <a:cs typeface="DM Sans"/>
              <a:sym typeface="DM Sans"/>
            </a:endParaRPr>
          </a:p>
        </p:txBody>
      </p:sp>
      <p:sp>
        <p:nvSpPr>
          <p:cNvPr id="692" name="Google Shape;692;p134"/>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703200" y="776434"/>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5618" y="2308352"/>
            <a:ext cx="262633" cy="262633"/>
          </a:xfrm>
          <a:prstGeom prst="rect">
            <a:avLst/>
          </a:prstGeom>
          <a:noFill/>
          <a:ln>
            <a:noFill/>
          </a:ln>
        </p:spPr>
      </p:pic>
      <p:sp>
        <p:nvSpPr>
          <p:cNvPr id="310" name="Google Shape;310;p85"/>
          <p:cNvSpPr txBox="1"/>
          <p:nvPr/>
        </p:nvSpPr>
        <p:spPr>
          <a:xfrm>
            <a:off x="3366733" y="2172867"/>
            <a:ext cx="593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Conocer y aplicar</a:t>
            </a:r>
            <a:r>
              <a:rPr lang="es" sz="2400">
                <a:solidFill>
                  <a:schemeClr val="lt1"/>
                </a:solidFill>
                <a:latin typeface="DM Sans"/>
                <a:ea typeface="DM Sans"/>
                <a:cs typeface="DM Sans"/>
                <a:sym typeface="DM Sans"/>
              </a:rPr>
              <a:t> NVM como manejador de versiones de node.</a:t>
            </a:r>
            <a:endParaRPr sz="2400">
              <a:solidFill>
                <a:schemeClr val="lt1"/>
              </a:solidFill>
              <a:latin typeface="DM Sans"/>
              <a:ea typeface="DM Sans"/>
              <a:cs typeface="DM Sans"/>
              <a:sym typeface="DM Sans"/>
            </a:endParaRPr>
          </a:p>
        </p:txBody>
      </p:sp>
      <p:pic>
        <p:nvPicPr>
          <p:cNvPr id="311" name="Google Shape;311;p85"/>
          <p:cNvPicPr preferRelativeResize="0"/>
          <p:nvPr/>
        </p:nvPicPr>
        <p:blipFill>
          <a:blip r:embed="rId3">
            <a:alphaModFix/>
          </a:blip>
          <a:stretch>
            <a:fillRect/>
          </a:stretch>
        </p:blipFill>
        <p:spPr>
          <a:xfrm>
            <a:off x="2895618" y="3464468"/>
            <a:ext cx="262633" cy="262633"/>
          </a:xfrm>
          <a:prstGeom prst="rect">
            <a:avLst/>
          </a:prstGeom>
          <a:noFill/>
          <a:ln>
            <a:noFill/>
          </a:ln>
        </p:spPr>
      </p:pic>
      <p:cxnSp>
        <p:nvCxnSpPr>
          <p:cNvPr id="312" name="Google Shape;312;p85"/>
          <p:cNvCxnSpPr>
            <a:stCxn id="309" idx="2"/>
            <a:endCxn id="311" idx="0"/>
          </p:cNvCxnSpPr>
          <p:nvPr/>
        </p:nvCxnSpPr>
        <p:spPr>
          <a:xfrm rot="-5400000" flipH="1">
            <a:off x="2580533" y="30173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3" name="Google Shape;313;p85"/>
          <p:cNvSpPr txBox="1"/>
          <p:nvPr/>
        </p:nvSpPr>
        <p:spPr>
          <a:xfrm>
            <a:off x="3366733" y="4151468"/>
            <a:ext cx="47848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Crear</a:t>
            </a:r>
            <a:r>
              <a:rPr lang="es" sz="2400">
                <a:solidFill>
                  <a:schemeClr val="lt1"/>
                </a:solidFill>
                <a:latin typeface="DM Sans"/>
                <a:ea typeface="DM Sans"/>
                <a:cs typeface="DM Sans"/>
                <a:sym typeface="DM Sans"/>
              </a:rPr>
              <a:t> una dependencia propia para npm</a:t>
            </a:r>
            <a:endParaRPr sz="2400">
              <a:solidFill>
                <a:schemeClr val="lt1"/>
              </a:solidFill>
              <a:latin typeface="DM Sans"/>
              <a:ea typeface="DM Sans"/>
              <a:cs typeface="DM Sans"/>
              <a:sym typeface="DM Sans"/>
            </a:endParaRPr>
          </a:p>
        </p:txBody>
      </p:sp>
      <p:pic>
        <p:nvPicPr>
          <p:cNvPr id="314" name="Google Shape;314;p85"/>
          <p:cNvPicPr preferRelativeResize="0"/>
          <p:nvPr/>
        </p:nvPicPr>
        <p:blipFill>
          <a:blip r:embed="rId3">
            <a:alphaModFix/>
          </a:blip>
          <a:stretch>
            <a:fillRect/>
          </a:stretch>
        </p:blipFill>
        <p:spPr>
          <a:xfrm>
            <a:off x="2892868" y="4345152"/>
            <a:ext cx="262633" cy="262633"/>
          </a:xfrm>
          <a:prstGeom prst="rect">
            <a:avLst/>
          </a:prstGeom>
          <a:noFill/>
          <a:ln>
            <a:noFill/>
          </a:ln>
        </p:spPr>
      </p:pic>
      <p:sp>
        <p:nvSpPr>
          <p:cNvPr id="315" name="Google Shape;315;p85"/>
          <p:cNvSpPr txBox="1"/>
          <p:nvPr/>
        </p:nvSpPr>
        <p:spPr>
          <a:xfrm>
            <a:off x="3366717" y="3305768"/>
            <a:ext cx="593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Profundizar</a:t>
            </a:r>
            <a:r>
              <a:rPr lang="es" sz="2400">
                <a:solidFill>
                  <a:schemeClr val="lt1"/>
                </a:solidFill>
                <a:latin typeface="DM Sans"/>
                <a:ea typeface="DM Sans"/>
                <a:cs typeface="DM Sans"/>
                <a:sym typeface="DM Sans"/>
              </a:rPr>
              <a:t> sobre los administradores de paquetes</a:t>
            </a:r>
            <a:endParaRPr sz="2400">
              <a:solidFill>
                <a:schemeClr val="lt1"/>
              </a:solidFill>
              <a:latin typeface="DM Sans"/>
              <a:ea typeface="DM Sans"/>
              <a:cs typeface="DM Sans"/>
              <a:sym typeface="DM Sans"/>
            </a:endParaRPr>
          </a:p>
        </p:txBody>
      </p:sp>
      <p:cxnSp>
        <p:nvCxnSpPr>
          <p:cNvPr id="316" name="Google Shape;316;p85"/>
          <p:cNvCxnSpPr>
            <a:stCxn id="311" idx="2"/>
          </p:cNvCxnSpPr>
          <p:nvPr/>
        </p:nvCxnSpPr>
        <p:spPr>
          <a:xfrm rot="5400000">
            <a:off x="2710333" y="40413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86"/>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2" name="Google Shape;322;p86"/>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3" name="Google Shape;323;p86"/>
          <p:cNvSpPr/>
          <p:nvPr/>
        </p:nvSpPr>
        <p:spPr>
          <a:xfrm>
            <a:off x="784700" y="1839979"/>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Node Version Manager</a:t>
            </a:r>
            <a:endParaRPr sz="1600">
              <a:solidFill>
                <a:srgbClr val="FFFFFF"/>
              </a:solidFill>
              <a:latin typeface="DM Sans"/>
              <a:ea typeface="DM Sans"/>
              <a:cs typeface="DM Sans"/>
              <a:sym typeface="DM Sans"/>
            </a:endParaRPr>
          </a:p>
        </p:txBody>
      </p:sp>
      <p:sp>
        <p:nvSpPr>
          <p:cNvPr id="324" name="Google Shape;324;p86"/>
          <p:cNvSpPr/>
          <p:nvPr/>
        </p:nvSpPr>
        <p:spPr>
          <a:xfrm>
            <a:off x="784900" y="3165567"/>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Administradores de paquetes</a:t>
            </a:r>
            <a:endParaRPr sz="1600">
              <a:solidFill>
                <a:schemeClr val="lt1"/>
              </a:solidFill>
              <a:latin typeface="DM Sans"/>
              <a:ea typeface="DM Sans"/>
              <a:cs typeface="DM Sans"/>
              <a:sym typeface="DM Sans"/>
            </a:endParaRPr>
          </a:p>
        </p:txBody>
      </p:sp>
      <p:cxnSp>
        <p:nvCxnSpPr>
          <p:cNvPr id="325" name="Google Shape;325;p86"/>
          <p:cNvCxnSpPr>
            <a:stCxn id="323" idx="2"/>
            <a:endCxn id="324" idx="0"/>
          </p:cNvCxnSpPr>
          <p:nvPr/>
        </p:nvCxnSpPr>
        <p:spPr>
          <a:xfrm rot="-5400000" flipH="1">
            <a:off x="1441900" y="2889179"/>
            <a:ext cx="552000" cy="800"/>
          </a:xfrm>
          <a:prstGeom prst="bentConnector3">
            <a:avLst>
              <a:gd name="adj1" fmla="val 49999"/>
            </a:avLst>
          </a:prstGeom>
          <a:noFill/>
          <a:ln w="9525" cap="flat" cmpd="sng">
            <a:solidFill>
              <a:srgbClr val="CCCCCC"/>
            </a:solidFill>
            <a:prstDash val="solid"/>
            <a:round/>
            <a:headEnd type="none" w="sm" len="sm"/>
            <a:tailEnd type="oval" w="med" len="med"/>
          </a:ln>
        </p:spPr>
      </p:cxnSp>
      <p:cxnSp>
        <p:nvCxnSpPr>
          <p:cNvPr id="326" name="Google Shape;326;p86"/>
          <p:cNvCxnSpPr>
            <a:stCxn id="324" idx="3"/>
            <a:endCxn id="327" idx="1"/>
          </p:cNvCxnSpPr>
          <p:nvPr/>
        </p:nvCxnSpPr>
        <p:spPr>
          <a:xfrm>
            <a:off x="2650500" y="3552367"/>
            <a:ext cx="1101600" cy="800"/>
          </a:xfrm>
          <a:prstGeom prst="bentConnector3">
            <a:avLst>
              <a:gd name="adj1" fmla="val 50005"/>
            </a:avLst>
          </a:prstGeom>
          <a:noFill/>
          <a:ln w="9525" cap="flat" cmpd="sng">
            <a:solidFill>
              <a:srgbClr val="CCCCCC"/>
            </a:solidFill>
            <a:prstDash val="solid"/>
            <a:round/>
            <a:headEnd type="none" w="sm" len="sm"/>
            <a:tailEnd type="oval" w="med" len="med"/>
          </a:ln>
        </p:spPr>
      </p:cxnSp>
      <p:pic>
        <p:nvPicPr>
          <p:cNvPr id="328" name="Google Shape;328;p86"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27" name="Google Shape;327;p86"/>
          <p:cNvSpPr/>
          <p:nvPr/>
        </p:nvSpPr>
        <p:spPr>
          <a:xfrm>
            <a:off x="3752208" y="31655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Alternativa de npm</a:t>
            </a:r>
            <a:endParaRPr sz="1600">
              <a:solidFill>
                <a:srgbClr val="222222"/>
              </a:solidFill>
              <a:latin typeface="DM Sans"/>
              <a:ea typeface="DM Sans"/>
              <a:cs typeface="DM Sans"/>
              <a:sym typeface="DM Sans"/>
            </a:endParaRPr>
          </a:p>
        </p:txBody>
      </p:sp>
      <p:sp>
        <p:nvSpPr>
          <p:cNvPr id="329" name="Google Shape;329;p86"/>
          <p:cNvSpPr/>
          <p:nvPr/>
        </p:nvSpPr>
        <p:spPr>
          <a:xfrm>
            <a:off x="784700" y="4491167"/>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Profundizando NPM</a:t>
            </a:r>
            <a:endParaRPr sz="1600">
              <a:solidFill>
                <a:schemeClr val="lt1"/>
              </a:solidFill>
              <a:latin typeface="DM Sans"/>
              <a:ea typeface="DM Sans"/>
              <a:cs typeface="DM Sans"/>
              <a:sym typeface="DM Sans"/>
            </a:endParaRPr>
          </a:p>
        </p:txBody>
      </p:sp>
      <p:cxnSp>
        <p:nvCxnSpPr>
          <p:cNvPr id="330" name="Google Shape;330;p86"/>
          <p:cNvCxnSpPr>
            <a:endCxn id="329" idx="0"/>
          </p:cNvCxnSpPr>
          <p:nvPr/>
        </p:nvCxnSpPr>
        <p:spPr>
          <a:xfrm rot="-5400000" flipH="1">
            <a:off x="1441100" y="4214767"/>
            <a:ext cx="552000" cy="8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31" name="Google Shape;331;p86"/>
          <p:cNvCxnSpPr>
            <a:endCxn id="332" idx="1"/>
          </p:cNvCxnSpPr>
          <p:nvPr/>
        </p:nvCxnSpPr>
        <p:spPr>
          <a:xfrm>
            <a:off x="2650308" y="4877152"/>
            <a:ext cx="1101600" cy="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32" name="Google Shape;332;p86"/>
          <p:cNvSpPr/>
          <p:nvPr/>
        </p:nvSpPr>
        <p:spPr>
          <a:xfrm>
            <a:off x="3751908" y="44911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Creación de un módulo de npm</a:t>
            </a:r>
            <a:endParaRPr sz="1600">
              <a:solidFill>
                <a:srgbClr val="222222"/>
              </a:solidFill>
              <a:latin typeface="DM Sans"/>
              <a:ea typeface="DM Sans"/>
              <a:cs typeface="DM Sans"/>
              <a:sym typeface="DM Sans"/>
            </a:endParaRPr>
          </a:p>
        </p:txBody>
      </p:sp>
    </p:spTree>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87"/>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N°32</a:t>
            </a:r>
            <a:endParaRPr sz="1867">
              <a:solidFill>
                <a:srgbClr val="000000"/>
              </a:solidFill>
              <a:latin typeface="DM Sans"/>
              <a:ea typeface="DM Sans"/>
              <a:cs typeface="DM Sans"/>
              <a:sym typeface="DM Sans"/>
            </a:endParaRPr>
          </a:p>
        </p:txBody>
      </p:sp>
      <p:sp>
        <p:nvSpPr>
          <p:cNvPr id="338" name="Google Shape;338;p87"/>
          <p:cNvSpPr txBox="1"/>
          <p:nvPr/>
        </p:nvSpPr>
        <p:spPr>
          <a:xfrm>
            <a:off x="5670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39" name="Google Shape;339;p87"/>
          <p:cNvSpPr txBox="1"/>
          <p:nvPr/>
        </p:nvSpPr>
        <p:spPr>
          <a:xfrm>
            <a:off x="680933" y="2442367"/>
            <a:ext cx="10854800" cy="343166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b="1">
                <a:solidFill>
                  <a:schemeClr val="dk1"/>
                </a:solidFill>
                <a:highlight>
                  <a:srgbClr val="EAFF6A"/>
                </a:highlight>
                <a:latin typeface="DM Sans"/>
                <a:ea typeface="DM Sans"/>
                <a:cs typeface="DM Sans"/>
                <a:sym typeface="DM Sans"/>
              </a:rPr>
              <a:t>Brotli: </a:t>
            </a:r>
            <a:r>
              <a:rPr lang="es">
                <a:solidFill>
                  <a:schemeClr val="dk1"/>
                </a:solidFill>
                <a:latin typeface="DM Sans"/>
                <a:ea typeface="DM Sans"/>
                <a:cs typeface="DM Sans"/>
                <a:sym typeface="DM Sans"/>
              </a:rPr>
              <a:t>una alternativa “moderna” de Gzip, desarrollado por Google, ofrece un algoritmo cuya compresión puede resultar hasta 30% más efectiva que la compresión de Gzip. </a:t>
            </a:r>
            <a:endParaRPr>
              <a:solidFill>
                <a:schemeClr val="dk1"/>
              </a:solidFill>
              <a:latin typeface="DM Sans"/>
              <a:ea typeface="DM Sans"/>
              <a:cs typeface="DM Sans"/>
              <a:sym typeface="DM Sans"/>
            </a:endParaRPr>
          </a:p>
          <a:p>
            <a:pPr>
              <a:lnSpc>
                <a:spcPct val="115000"/>
              </a:lnSpc>
              <a:buClr>
                <a:schemeClr val="dk1"/>
              </a:buClr>
              <a:buSzPts val="2000"/>
            </a:pPr>
            <a:endParaRPr b="1">
              <a:solidFill>
                <a:schemeClr val="dk1"/>
              </a:solidFill>
              <a:highlight>
                <a:srgbClr val="EAFF6A"/>
              </a:highlight>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Compresión:</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aplicación de fuerzas equilibradas hacia adentro ("empujar") a diferentes puntos de un material o estructura</a:t>
            </a:r>
            <a:endParaRPr>
              <a:solidFill>
                <a:schemeClr val="dk1"/>
              </a:solidFill>
              <a:latin typeface="DM Sans"/>
              <a:ea typeface="DM Sans"/>
              <a:cs typeface="DM Sans"/>
              <a:sym typeface="DM Sans"/>
            </a:endParaRPr>
          </a:p>
          <a:p>
            <a:pPr>
              <a:lnSpc>
                <a:spcPct val="115000"/>
              </a:lnSpc>
              <a:buClr>
                <a:schemeClr val="dk1"/>
              </a:buClr>
              <a:buSzPts val="2000"/>
            </a:pPr>
            <a:br>
              <a:rPr lang="es" b="1">
                <a:solidFill>
                  <a:schemeClr val="dk1"/>
                </a:solidFill>
                <a:highlight>
                  <a:srgbClr val="EAFF6A"/>
                </a:highlight>
                <a:latin typeface="DM Sans"/>
                <a:ea typeface="DM Sans"/>
                <a:cs typeface="DM Sans"/>
                <a:sym typeface="DM Sans"/>
              </a:rPr>
            </a:br>
            <a:r>
              <a:rPr lang="es" b="1">
                <a:solidFill>
                  <a:schemeClr val="dk1"/>
                </a:solidFill>
                <a:highlight>
                  <a:srgbClr val="EAFF6A"/>
                </a:highlight>
                <a:latin typeface="DM Sans"/>
                <a:ea typeface="DM Sans"/>
                <a:cs typeface="DM Sans"/>
                <a:sym typeface="DM Sans"/>
              </a:rPr>
              <a:t>Gzip</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Gzip es el primer y más conocido modelo de compresión, es altamente utilizado y sencillo de utilizar.</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1100"/>
            </a:pPr>
            <a:endParaRPr>
              <a:solidFill>
                <a:schemeClr val="dk1"/>
              </a:solidFill>
              <a:latin typeface="DM Sans"/>
              <a:ea typeface="DM Sans"/>
              <a:cs typeface="DM Sans"/>
              <a:sym typeface="DM Sans"/>
            </a:endParaRPr>
          </a:p>
        </p:txBody>
      </p:sp>
    </p:spTree>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88"/>
          <p:cNvSpPr txBox="1"/>
          <p:nvPr/>
        </p:nvSpPr>
        <p:spPr>
          <a:xfrm>
            <a:off x="1083004"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Node Version Manager</a:t>
            </a:r>
            <a:endParaRPr sz="5333" b="1">
              <a:solidFill>
                <a:schemeClr val="accent6"/>
              </a:solidFill>
              <a:latin typeface="DM Sans"/>
              <a:ea typeface="DM Sans"/>
              <a:cs typeface="DM Sans"/>
              <a:sym typeface="DM Sans"/>
            </a:endParaRPr>
          </a:p>
        </p:txBody>
      </p:sp>
    </p:spTree>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89"/>
          <p:cNvSpPr txBox="1"/>
          <p:nvPr/>
        </p:nvSpPr>
        <p:spPr>
          <a:xfrm>
            <a:off x="784100" y="607301"/>
            <a:ext cx="682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Entendamos el problema</a:t>
            </a:r>
            <a:endParaRPr sz="5333" b="1">
              <a:solidFill>
                <a:schemeClr val="dk1"/>
              </a:solidFill>
              <a:latin typeface="DM Sans"/>
              <a:ea typeface="DM Sans"/>
              <a:cs typeface="DM Sans"/>
              <a:sym typeface="DM Sans"/>
            </a:endParaRPr>
          </a:p>
        </p:txBody>
      </p:sp>
      <p:sp>
        <p:nvSpPr>
          <p:cNvPr id="350" name="Google Shape;350;p89"/>
          <p:cNvSpPr txBox="1"/>
          <p:nvPr/>
        </p:nvSpPr>
        <p:spPr>
          <a:xfrm>
            <a:off x="784100" y="2389800"/>
            <a:ext cx="68228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 estas alturas de tu trayectoria como desarrollador, seguramente habrás hecho ya un conjunto de proyectos de frontend y backend, y muy seguramente haces éstos en las últimas versiones de node, ya que te gusta mantener tus herramientas siempre desarrolladas.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Entonces, la empresa que recién te ha contratado te comenta que sus proyectos se trabajan en una versión de node anterior a la tuya. </a:t>
            </a:r>
            <a:endParaRPr>
              <a:latin typeface="DM Sans"/>
              <a:ea typeface="DM Sans"/>
              <a:cs typeface="DM Sans"/>
              <a:sym typeface="DM Sans"/>
            </a:endParaRPr>
          </a:p>
          <a:p>
            <a:endParaRPr>
              <a:latin typeface="DM Sans"/>
              <a:ea typeface="DM Sans"/>
              <a:cs typeface="DM Sans"/>
              <a:sym typeface="DM Sans"/>
            </a:endParaRPr>
          </a:p>
          <a:p>
            <a:r>
              <a:rPr lang="es" b="1">
                <a:latin typeface="DM Sans"/>
                <a:ea typeface="DM Sans"/>
                <a:cs typeface="DM Sans"/>
                <a:sym typeface="DM Sans"/>
              </a:rPr>
              <a:t>¿Cómo puedo seguir trabajando en mis proyectos, mientras trabajo de manera simultánea con proyectos que necesitan de versiones anteriores?</a:t>
            </a:r>
            <a:endParaRPr b="1">
              <a:latin typeface="DM Sans"/>
              <a:ea typeface="DM Sans"/>
              <a:cs typeface="DM Sans"/>
              <a:sym typeface="DM Sans"/>
            </a:endParaRPr>
          </a:p>
        </p:txBody>
      </p:sp>
      <p:pic>
        <p:nvPicPr>
          <p:cNvPr id="351" name="Google Shape;351;p89"/>
          <p:cNvPicPr preferRelativeResize="0"/>
          <p:nvPr/>
        </p:nvPicPr>
        <p:blipFill>
          <a:blip r:embed="rId3">
            <a:alphaModFix/>
          </a:blip>
          <a:stretch>
            <a:fillRect/>
          </a:stretch>
        </p:blipFill>
        <p:spPr>
          <a:xfrm>
            <a:off x="8000933" y="2049233"/>
            <a:ext cx="3392800" cy="2021800"/>
          </a:xfrm>
          <a:prstGeom prst="rect">
            <a:avLst/>
          </a:prstGeom>
          <a:noFill/>
          <a:ln>
            <a:noFill/>
          </a:ln>
        </p:spPr>
      </p:pic>
      <p:sp>
        <p:nvSpPr>
          <p:cNvPr id="352" name="Google Shape;352;p89"/>
          <p:cNvSpPr txBox="1"/>
          <p:nvPr/>
        </p:nvSpPr>
        <p:spPr>
          <a:xfrm rot="-811">
            <a:off x="8000924" y="1705492"/>
            <a:ext cx="3392800" cy="553957"/>
          </a:xfrm>
          <a:prstGeom prst="rect">
            <a:avLst/>
          </a:prstGeom>
          <a:noFill/>
          <a:ln>
            <a:noFill/>
          </a:ln>
        </p:spPr>
        <p:txBody>
          <a:bodyPr spcFirstLastPara="1" wrap="square" lIns="121900" tIns="121900" rIns="121900" bIns="121900" anchor="t" anchorCtr="0">
            <a:spAutoFit/>
          </a:bodyPr>
          <a:lstStyle/>
          <a:p>
            <a:pPr algn="ctr"/>
            <a:r>
              <a:rPr lang="es" sz="2000" b="1">
                <a:latin typeface="DM Sans"/>
                <a:ea typeface="DM Sans"/>
                <a:cs typeface="DM Sans"/>
                <a:sym typeface="DM Sans"/>
              </a:rPr>
              <a:t>  Version 17.6.0</a:t>
            </a:r>
            <a:endParaRPr sz="2000" b="1">
              <a:latin typeface="DM Sans"/>
              <a:ea typeface="DM Sans"/>
              <a:cs typeface="DM Sans"/>
              <a:sym typeface="DM Sans"/>
            </a:endParaRPr>
          </a:p>
        </p:txBody>
      </p:sp>
      <p:sp>
        <p:nvSpPr>
          <p:cNvPr id="353" name="Google Shape;353;p89"/>
          <p:cNvSpPr txBox="1"/>
          <p:nvPr/>
        </p:nvSpPr>
        <p:spPr>
          <a:xfrm>
            <a:off x="8000933" y="4903367"/>
            <a:ext cx="3392800" cy="553957"/>
          </a:xfrm>
          <a:prstGeom prst="rect">
            <a:avLst/>
          </a:prstGeom>
          <a:noFill/>
          <a:ln>
            <a:noFill/>
          </a:ln>
        </p:spPr>
        <p:txBody>
          <a:bodyPr spcFirstLastPara="1" wrap="square" lIns="121900" tIns="121900" rIns="121900" bIns="121900" anchor="t" anchorCtr="0">
            <a:spAutoFit/>
          </a:bodyPr>
          <a:lstStyle/>
          <a:p>
            <a:pPr algn="ctr"/>
            <a:r>
              <a:rPr lang="es" sz="2000" b="1">
                <a:latin typeface="DM Sans"/>
                <a:ea typeface="DM Sans"/>
                <a:cs typeface="DM Sans"/>
                <a:sym typeface="DM Sans"/>
              </a:rPr>
              <a:t>  Version 15.11.0</a:t>
            </a:r>
            <a:endParaRPr sz="2000" b="1">
              <a:latin typeface="DM Sans"/>
              <a:ea typeface="DM Sans"/>
              <a:cs typeface="DM Sans"/>
              <a:sym typeface="DM Sans"/>
            </a:endParaRPr>
          </a:p>
        </p:txBody>
      </p:sp>
      <p:pic>
        <p:nvPicPr>
          <p:cNvPr id="354" name="Google Shape;354;p89"/>
          <p:cNvPicPr preferRelativeResize="0"/>
          <p:nvPr/>
        </p:nvPicPr>
        <p:blipFill>
          <a:blip r:embed="rId4">
            <a:alphaModFix/>
          </a:blip>
          <a:stretch>
            <a:fillRect/>
          </a:stretch>
        </p:blipFill>
        <p:spPr>
          <a:xfrm>
            <a:off x="9368933" y="4071033"/>
            <a:ext cx="656800" cy="656800"/>
          </a:xfrm>
          <a:prstGeom prst="rect">
            <a:avLst/>
          </a:prstGeom>
          <a:noFill/>
          <a:ln>
            <a:noFill/>
          </a:ln>
        </p:spPr>
      </p:pic>
      <p:sp>
        <p:nvSpPr>
          <p:cNvPr id="355" name="Google Shape;355;p89"/>
          <p:cNvSpPr/>
          <p:nvPr/>
        </p:nvSpPr>
        <p:spPr>
          <a:xfrm>
            <a:off x="8000933" y="1552833"/>
            <a:ext cx="3392800" cy="383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56" name="Google Shape;356;p89"/>
          <p:cNvPicPr preferRelativeResize="0"/>
          <p:nvPr/>
        </p:nvPicPr>
        <p:blipFill>
          <a:blip r:embed="rId3">
            <a:alphaModFix/>
          </a:blip>
          <a:stretch>
            <a:fillRect/>
          </a:stretch>
        </p:blipFill>
        <p:spPr>
          <a:xfrm>
            <a:off x="8000933" y="1897000"/>
            <a:ext cx="3392800" cy="2021800"/>
          </a:xfrm>
          <a:prstGeom prst="rect">
            <a:avLst/>
          </a:prstGeom>
          <a:noFill/>
          <a:ln>
            <a:noFill/>
          </a:ln>
        </p:spPr>
      </p:pic>
      <p:sp>
        <p:nvSpPr>
          <p:cNvPr id="357" name="Google Shape;357;p89"/>
          <p:cNvSpPr txBox="1"/>
          <p:nvPr/>
        </p:nvSpPr>
        <p:spPr>
          <a:xfrm rot="-811">
            <a:off x="8000924" y="1553259"/>
            <a:ext cx="3392800" cy="553957"/>
          </a:xfrm>
          <a:prstGeom prst="rect">
            <a:avLst/>
          </a:prstGeom>
          <a:noFill/>
          <a:ln>
            <a:noFill/>
          </a:ln>
        </p:spPr>
        <p:txBody>
          <a:bodyPr spcFirstLastPara="1" wrap="square" lIns="121900" tIns="121900" rIns="121900" bIns="121900" anchor="t" anchorCtr="0">
            <a:spAutoFit/>
          </a:bodyPr>
          <a:lstStyle/>
          <a:p>
            <a:pPr algn="ctr"/>
            <a:r>
              <a:rPr lang="es" sz="2000" b="1">
                <a:latin typeface="DM Sans"/>
                <a:ea typeface="DM Sans"/>
                <a:cs typeface="DM Sans"/>
                <a:sym typeface="DM Sans"/>
              </a:rPr>
              <a:t>  Versión 17.6.0</a:t>
            </a:r>
            <a:endParaRPr sz="2000" b="1">
              <a:latin typeface="DM Sans"/>
              <a:ea typeface="DM Sans"/>
              <a:cs typeface="DM Sans"/>
              <a:sym typeface="DM Sans"/>
            </a:endParaRPr>
          </a:p>
        </p:txBody>
      </p:sp>
      <p:sp>
        <p:nvSpPr>
          <p:cNvPr id="358" name="Google Shape;358;p89"/>
          <p:cNvSpPr txBox="1"/>
          <p:nvPr/>
        </p:nvSpPr>
        <p:spPr>
          <a:xfrm>
            <a:off x="8000933" y="4751134"/>
            <a:ext cx="3392800" cy="553957"/>
          </a:xfrm>
          <a:prstGeom prst="rect">
            <a:avLst/>
          </a:prstGeom>
          <a:noFill/>
          <a:ln>
            <a:noFill/>
          </a:ln>
        </p:spPr>
        <p:txBody>
          <a:bodyPr spcFirstLastPara="1" wrap="square" lIns="121900" tIns="121900" rIns="121900" bIns="121900" anchor="t" anchorCtr="0">
            <a:spAutoFit/>
          </a:bodyPr>
          <a:lstStyle/>
          <a:p>
            <a:pPr algn="ctr"/>
            <a:r>
              <a:rPr lang="es" sz="2000" b="1">
                <a:latin typeface="DM Sans"/>
                <a:ea typeface="DM Sans"/>
                <a:cs typeface="DM Sans"/>
                <a:sym typeface="DM Sans"/>
              </a:rPr>
              <a:t>  Versión 15.11.0</a:t>
            </a:r>
            <a:endParaRPr sz="2000" b="1">
              <a:latin typeface="DM Sans"/>
              <a:ea typeface="DM Sans"/>
              <a:cs typeface="DM Sans"/>
              <a:sym typeface="DM Sans"/>
            </a:endParaRPr>
          </a:p>
        </p:txBody>
      </p:sp>
      <p:pic>
        <p:nvPicPr>
          <p:cNvPr id="359" name="Google Shape;359;p89"/>
          <p:cNvPicPr preferRelativeResize="0"/>
          <p:nvPr/>
        </p:nvPicPr>
        <p:blipFill>
          <a:blip r:embed="rId4">
            <a:alphaModFix/>
          </a:blip>
          <a:stretch>
            <a:fillRect/>
          </a:stretch>
        </p:blipFill>
        <p:spPr>
          <a:xfrm>
            <a:off x="9368933" y="3918800"/>
            <a:ext cx="656800" cy="656800"/>
          </a:xfrm>
          <a:prstGeom prst="rect">
            <a:avLst/>
          </a:prstGeom>
          <a:noFill/>
          <a:ln>
            <a:noFill/>
          </a:ln>
        </p:spPr>
      </p:pic>
    </p:spTree>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9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Node Version Manager</a:t>
            </a:r>
            <a:endParaRPr sz="5333" b="1">
              <a:solidFill>
                <a:schemeClr val="dk1"/>
              </a:solidFill>
              <a:latin typeface="DM Sans"/>
              <a:ea typeface="DM Sans"/>
              <a:cs typeface="DM Sans"/>
              <a:sym typeface="DM Sans"/>
            </a:endParaRPr>
          </a:p>
        </p:txBody>
      </p:sp>
      <p:sp>
        <p:nvSpPr>
          <p:cNvPr id="365" name="Google Shape;365;p90"/>
          <p:cNvSpPr txBox="1"/>
          <p:nvPr/>
        </p:nvSpPr>
        <p:spPr>
          <a:xfrm>
            <a:off x="631133" y="2544234"/>
            <a:ext cx="5112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NVM </a:t>
            </a:r>
            <a:r>
              <a:rPr lang="es">
                <a:latin typeface="DM Sans"/>
                <a:ea typeface="DM Sans"/>
                <a:cs typeface="DM Sans"/>
                <a:sym typeface="DM Sans"/>
              </a:rPr>
              <a:t>es un software que nos permitirá descargar, instalar y cambiar de versiones de node siempre que lo necesitemos.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Así, podemos contar con un conjunto de entornos distintos para poder trabajar con múltiples proyectos que requieran ciertas compatibilidades, sin afectar los proyectos con los que previamente trabajamos. </a:t>
            </a:r>
            <a:endParaRPr>
              <a:latin typeface="DM Sans"/>
              <a:ea typeface="DM Sans"/>
              <a:cs typeface="DM Sans"/>
              <a:sym typeface="DM Sans"/>
            </a:endParaRPr>
          </a:p>
        </p:txBody>
      </p:sp>
      <p:sp>
        <p:nvSpPr>
          <p:cNvPr id="366" name="Google Shape;366;p90"/>
          <p:cNvSpPr txBox="1"/>
          <p:nvPr/>
        </p:nvSpPr>
        <p:spPr>
          <a:xfrm>
            <a:off x="6036767" y="2544233"/>
            <a:ext cx="51128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Además, éste nos puede servir para probar las funcionalidades de los nuevos releases de node antes de que sean implementados en sus versiones estables (como el más reciente --watch que hace frente a nodemon).</a:t>
            </a:r>
            <a:endParaRPr>
              <a:latin typeface="DM Sans"/>
              <a:ea typeface="DM Sans"/>
              <a:cs typeface="DM Sans"/>
              <a:sym typeface="DM Sans"/>
            </a:endParaRPr>
          </a:p>
        </p:txBody>
      </p:sp>
      <p:pic>
        <p:nvPicPr>
          <p:cNvPr id="367" name="Google Shape;367;p90"/>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91"/>
          <p:cNvSpPr txBox="1"/>
          <p:nvPr/>
        </p:nvSpPr>
        <p:spPr>
          <a:xfrm>
            <a:off x="2285800" y="1732033"/>
            <a:ext cx="7986800" cy="4793200"/>
          </a:xfrm>
          <a:prstGeom prst="rect">
            <a:avLst/>
          </a:prstGeom>
          <a:noFill/>
          <a:ln>
            <a:noFill/>
          </a:ln>
        </p:spPr>
        <p:txBody>
          <a:bodyPr spcFirstLastPara="1" wrap="square" lIns="121900" tIns="121900" rIns="121900" bIns="121900" anchor="t" anchorCtr="0">
            <a:noAutofit/>
          </a:bodyPr>
          <a:lstStyle/>
          <a:p>
            <a:pPr marL="609585">
              <a:lnSpc>
                <a:spcPct val="115000"/>
              </a:lnSpc>
            </a:pPr>
            <a:r>
              <a:rPr lang="es">
                <a:solidFill>
                  <a:schemeClr val="dk1"/>
                </a:solidFill>
                <a:highlight>
                  <a:schemeClr val="lt1"/>
                </a:highlight>
                <a:latin typeface="DM Sans"/>
                <a:ea typeface="DM Sans"/>
                <a:cs typeface="DM Sans"/>
                <a:sym typeface="DM Sans"/>
              </a:rPr>
              <a:t>Primero, descargarlo desde </a:t>
            </a:r>
            <a:r>
              <a:rPr lang="es" u="sng">
                <a:solidFill>
                  <a:schemeClr val="hlink"/>
                </a:solidFill>
                <a:highlight>
                  <a:schemeClr val="lt1"/>
                </a:highlight>
                <a:latin typeface="DM Sans"/>
                <a:ea typeface="DM Sans"/>
                <a:cs typeface="DM Sans"/>
                <a:sym typeface="DM Sans"/>
                <a:hlinkClick r:id="rId3"/>
              </a:rPr>
              <a:t>la página de versiones de NVM</a:t>
            </a:r>
            <a:r>
              <a:rPr lang="es">
                <a:solidFill>
                  <a:schemeClr val="dk1"/>
                </a:solidFill>
                <a:highlight>
                  <a:schemeClr val="lt1"/>
                </a:highlight>
                <a:latin typeface="DM Sans"/>
                <a:ea typeface="DM Sans"/>
                <a:cs typeface="DM Sans"/>
                <a:sym typeface="DM Sans"/>
              </a:rPr>
              <a:t>.</a:t>
            </a:r>
            <a:endParaRPr>
              <a:solidFill>
                <a:schemeClr val="dk1"/>
              </a:solidFill>
              <a:highlight>
                <a:schemeClr val="lt1"/>
              </a:highlight>
              <a:latin typeface="DM Sans"/>
              <a:ea typeface="DM Sans"/>
              <a:cs typeface="DM Sans"/>
              <a:sym typeface="DM Sans"/>
            </a:endParaRPr>
          </a:p>
          <a:p>
            <a:pPr>
              <a:lnSpc>
                <a:spcPct val="115000"/>
              </a:lnSpc>
            </a:pPr>
            <a:endParaRPr>
              <a:solidFill>
                <a:schemeClr val="dk1"/>
              </a:solidFill>
              <a:highlight>
                <a:schemeClr val="lt1"/>
              </a:highlight>
              <a:latin typeface="DM Sans"/>
              <a:ea typeface="DM Sans"/>
              <a:cs typeface="DM Sans"/>
              <a:sym typeface="DM Sans"/>
            </a:endParaRPr>
          </a:p>
          <a:p>
            <a:pPr marL="609585">
              <a:lnSpc>
                <a:spcPct val="115000"/>
              </a:lnSpc>
            </a:pPr>
            <a:r>
              <a:rPr lang="es">
                <a:solidFill>
                  <a:schemeClr val="dk1"/>
                </a:solidFill>
                <a:highlight>
                  <a:schemeClr val="lt1"/>
                </a:highlight>
                <a:latin typeface="DM Sans"/>
                <a:ea typeface="DM Sans"/>
                <a:cs typeface="DM Sans"/>
                <a:sym typeface="DM Sans"/>
              </a:rPr>
              <a:t>Luego, debemos asegurarnos de eliminar la versión de Node y </a:t>
            </a:r>
            <a:r>
              <a:rPr lang="es" i="1">
                <a:solidFill>
                  <a:schemeClr val="dk1"/>
                </a:solidFill>
                <a:highlight>
                  <a:schemeClr val="lt1"/>
                </a:highlight>
                <a:latin typeface="DM Sans"/>
                <a:ea typeface="DM Sans"/>
                <a:cs typeface="DM Sans"/>
                <a:sym typeface="DM Sans"/>
              </a:rPr>
              <a:t>npm</a:t>
            </a:r>
            <a:r>
              <a:rPr lang="es">
                <a:solidFill>
                  <a:schemeClr val="dk1"/>
                </a:solidFill>
                <a:highlight>
                  <a:schemeClr val="lt1"/>
                </a:highlight>
                <a:latin typeface="DM Sans"/>
                <a:ea typeface="DM Sans"/>
                <a:cs typeface="DM Sans"/>
                <a:sym typeface="DM Sans"/>
              </a:rPr>
              <a:t> que tengamos instaladas en nuestro sistema, previo a instalar </a:t>
            </a:r>
            <a:r>
              <a:rPr lang="es" i="1">
                <a:solidFill>
                  <a:schemeClr val="dk1"/>
                </a:solidFill>
                <a:highlight>
                  <a:schemeClr val="lt1"/>
                </a:highlight>
                <a:latin typeface="DM Sans"/>
                <a:ea typeface="DM Sans"/>
                <a:cs typeface="DM Sans"/>
                <a:sym typeface="DM Sans"/>
              </a:rPr>
              <a:t>nvm</a:t>
            </a:r>
            <a:r>
              <a:rPr lang="es">
                <a:solidFill>
                  <a:schemeClr val="dk1"/>
                </a:solidFill>
                <a:highlight>
                  <a:schemeClr val="lt1"/>
                </a:highlight>
                <a:latin typeface="DM Sans"/>
                <a:ea typeface="DM Sans"/>
                <a:cs typeface="DM Sans"/>
                <a:sym typeface="DM Sans"/>
              </a:rPr>
              <a:t>.</a:t>
            </a:r>
            <a:endParaRPr>
              <a:solidFill>
                <a:schemeClr val="dk1"/>
              </a:solidFill>
              <a:highlight>
                <a:schemeClr val="lt1"/>
              </a:highlight>
              <a:latin typeface="DM Sans"/>
              <a:ea typeface="DM Sans"/>
              <a:cs typeface="DM Sans"/>
              <a:sym typeface="DM Sans"/>
            </a:endParaRPr>
          </a:p>
          <a:p>
            <a:pPr marL="609585">
              <a:lnSpc>
                <a:spcPct val="115000"/>
              </a:lnSpc>
            </a:pPr>
            <a:endParaRPr>
              <a:solidFill>
                <a:schemeClr val="dk1"/>
              </a:solidFill>
              <a:highlight>
                <a:schemeClr val="lt1"/>
              </a:highlight>
              <a:latin typeface="DM Sans"/>
              <a:ea typeface="DM Sans"/>
              <a:cs typeface="DM Sans"/>
              <a:sym typeface="DM Sans"/>
            </a:endParaRPr>
          </a:p>
          <a:p>
            <a:pPr marL="609585">
              <a:lnSpc>
                <a:spcPct val="115000"/>
              </a:lnSpc>
            </a:pPr>
            <a:r>
              <a:rPr lang="es">
                <a:solidFill>
                  <a:schemeClr val="dk1"/>
                </a:solidFill>
                <a:highlight>
                  <a:schemeClr val="lt1"/>
                </a:highlight>
                <a:latin typeface="DM Sans"/>
                <a:ea typeface="DM Sans"/>
                <a:cs typeface="DM Sans"/>
                <a:sym typeface="DM Sans"/>
              </a:rPr>
              <a:t>Ejecutar el instalador y seguir los pasos que indica. Aceptar los términos, luego elegir la ruta de instalación. </a:t>
            </a:r>
            <a:endParaRPr>
              <a:solidFill>
                <a:schemeClr val="dk1"/>
              </a:solidFill>
              <a:highlight>
                <a:schemeClr val="lt1"/>
              </a:highlight>
              <a:latin typeface="DM Sans"/>
              <a:ea typeface="DM Sans"/>
              <a:cs typeface="DM Sans"/>
              <a:sym typeface="DM Sans"/>
            </a:endParaRPr>
          </a:p>
          <a:p>
            <a:pPr marL="609585">
              <a:lnSpc>
                <a:spcPct val="115000"/>
              </a:lnSpc>
            </a:pPr>
            <a:endParaRPr>
              <a:solidFill>
                <a:schemeClr val="dk1"/>
              </a:solidFill>
              <a:highlight>
                <a:schemeClr val="lt1"/>
              </a:highlight>
              <a:latin typeface="DM Sans"/>
              <a:ea typeface="DM Sans"/>
              <a:cs typeface="DM Sans"/>
              <a:sym typeface="DM Sans"/>
            </a:endParaRPr>
          </a:p>
          <a:p>
            <a:pPr marL="609585">
              <a:lnSpc>
                <a:spcPct val="115000"/>
              </a:lnSpc>
            </a:pPr>
            <a:r>
              <a:rPr lang="es">
                <a:solidFill>
                  <a:schemeClr val="dk1"/>
                </a:solidFill>
                <a:highlight>
                  <a:schemeClr val="lt1"/>
                </a:highlight>
                <a:latin typeface="DM Sans"/>
                <a:ea typeface="DM Sans"/>
                <a:cs typeface="DM Sans"/>
                <a:sym typeface="DM Sans"/>
              </a:rPr>
              <a:t>Además, tendremos que definir el directorio de instalación de Node que funcionará como un enlace simbólico que apunta a la versión actualmente utilizada de Node.</a:t>
            </a:r>
            <a:endParaRPr>
              <a:solidFill>
                <a:schemeClr val="dk1"/>
              </a:solidFill>
              <a:highlight>
                <a:schemeClr val="lt1"/>
              </a:highlight>
              <a:latin typeface="DM Sans"/>
              <a:ea typeface="DM Sans"/>
              <a:cs typeface="DM Sans"/>
              <a:sym typeface="DM Sans"/>
            </a:endParaRPr>
          </a:p>
        </p:txBody>
      </p:sp>
      <p:sp>
        <p:nvSpPr>
          <p:cNvPr id="373" name="Google Shape;373;p91"/>
          <p:cNvSpPr txBox="1"/>
          <p:nvPr/>
        </p:nvSpPr>
        <p:spPr>
          <a:xfrm>
            <a:off x="454600" y="364933"/>
            <a:ext cx="9044000" cy="10172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s" sz="5333" b="1">
                <a:latin typeface="DM Sans"/>
                <a:ea typeface="DM Sans"/>
                <a:cs typeface="DM Sans"/>
                <a:sym typeface="DM Sans"/>
              </a:rPr>
              <a:t>Instalar NVM en Windows</a:t>
            </a:r>
            <a:endParaRPr sz="5333" b="1">
              <a:latin typeface="DM Sans"/>
              <a:ea typeface="DM Sans"/>
              <a:cs typeface="DM Sans"/>
              <a:sym typeface="DM Sans"/>
            </a:endParaRPr>
          </a:p>
        </p:txBody>
      </p:sp>
      <p:sp>
        <p:nvSpPr>
          <p:cNvPr id="374" name="Google Shape;374;p91"/>
          <p:cNvSpPr/>
          <p:nvPr/>
        </p:nvSpPr>
        <p:spPr>
          <a:xfrm>
            <a:off x="2484791" y="1898067"/>
            <a:ext cx="254000" cy="264800"/>
          </a:xfrm>
          <a:prstGeom prst="ellipse">
            <a:avLst/>
          </a:prstGeom>
          <a:solidFill>
            <a:srgbClr val="DEFC52"/>
          </a:solidFill>
          <a:ln>
            <a:noFill/>
          </a:ln>
        </p:spPr>
        <p:txBody>
          <a:bodyPr spcFirstLastPara="1" wrap="square" lIns="121900" tIns="121900" rIns="121900" bIns="121900" anchor="ctr" anchorCtr="0">
            <a:noAutofit/>
          </a:bodyPr>
          <a:lstStyle/>
          <a:p>
            <a:endParaRPr sz="1067">
              <a:highlight>
                <a:srgbClr val="EAFF6A"/>
              </a:highlight>
            </a:endParaRPr>
          </a:p>
        </p:txBody>
      </p:sp>
      <p:sp>
        <p:nvSpPr>
          <p:cNvPr id="375" name="Google Shape;375;p91"/>
          <p:cNvSpPr txBox="1"/>
          <p:nvPr/>
        </p:nvSpPr>
        <p:spPr>
          <a:xfrm>
            <a:off x="2605761" y="2884345"/>
            <a:ext cx="254000" cy="327200"/>
          </a:xfrm>
          <a:prstGeom prst="rect">
            <a:avLst/>
          </a:prstGeom>
          <a:noFill/>
          <a:ln>
            <a:noFill/>
          </a:ln>
        </p:spPr>
        <p:txBody>
          <a:bodyPr spcFirstLastPara="1" wrap="square" lIns="121900" tIns="121900" rIns="121900" bIns="121900" anchor="t" anchorCtr="0">
            <a:noAutofit/>
          </a:bodyPr>
          <a:lstStyle/>
          <a:p>
            <a:endParaRPr sz="2400">
              <a:latin typeface="Helvetica Neue Light"/>
              <a:ea typeface="Helvetica Neue Light"/>
              <a:cs typeface="Helvetica Neue Light"/>
              <a:sym typeface="Helvetica Neue Light"/>
            </a:endParaRPr>
          </a:p>
        </p:txBody>
      </p:sp>
      <p:sp>
        <p:nvSpPr>
          <p:cNvPr id="376" name="Google Shape;376;p91"/>
          <p:cNvSpPr/>
          <p:nvPr/>
        </p:nvSpPr>
        <p:spPr>
          <a:xfrm>
            <a:off x="2552395" y="1968467"/>
            <a:ext cx="118800" cy="124000"/>
          </a:xfrm>
          <a:prstGeom prst="ellipse">
            <a:avLst/>
          </a:prstGeom>
          <a:solidFill>
            <a:schemeClr val="lt1"/>
          </a:solidFill>
          <a:ln>
            <a:noFill/>
          </a:ln>
        </p:spPr>
        <p:txBody>
          <a:bodyPr spcFirstLastPara="1" wrap="square" lIns="121900" tIns="121900" rIns="121900" bIns="121900" anchor="ctr" anchorCtr="0">
            <a:noAutofit/>
          </a:bodyPr>
          <a:lstStyle/>
          <a:p>
            <a:endParaRPr sz="1067">
              <a:highlight>
                <a:srgbClr val="222222"/>
              </a:highlight>
            </a:endParaRPr>
          </a:p>
        </p:txBody>
      </p:sp>
      <p:sp>
        <p:nvSpPr>
          <p:cNvPr id="377" name="Google Shape;377;p91"/>
          <p:cNvSpPr/>
          <p:nvPr/>
        </p:nvSpPr>
        <p:spPr>
          <a:xfrm>
            <a:off x="2484791" y="2733233"/>
            <a:ext cx="254000" cy="264800"/>
          </a:xfrm>
          <a:prstGeom prst="ellipse">
            <a:avLst/>
          </a:prstGeom>
          <a:solidFill>
            <a:srgbClr val="DEFC52"/>
          </a:solidFill>
          <a:ln>
            <a:noFill/>
          </a:ln>
        </p:spPr>
        <p:txBody>
          <a:bodyPr spcFirstLastPara="1" wrap="square" lIns="121900" tIns="121900" rIns="121900" bIns="121900" anchor="ctr" anchorCtr="0">
            <a:noAutofit/>
          </a:bodyPr>
          <a:lstStyle/>
          <a:p>
            <a:endParaRPr sz="1067">
              <a:highlight>
                <a:srgbClr val="EAFF6A"/>
              </a:highlight>
            </a:endParaRPr>
          </a:p>
        </p:txBody>
      </p:sp>
      <p:sp>
        <p:nvSpPr>
          <p:cNvPr id="378" name="Google Shape;378;p91"/>
          <p:cNvSpPr/>
          <p:nvPr/>
        </p:nvSpPr>
        <p:spPr>
          <a:xfrm>
            <a:off x="2552395" y="2803633"/>
            <a:ext cx="118800" cy="124000"/>
          </a:xfrm>
          <a:prstGeom prst="ellipse">
            <a:avLst/>
          </a:prstGeom>
          <a:solidFill>
            <a:schemeClr val="lt1"/>
          </a:solidFill>
          <a:ln>
            <a:noFill/>
          </a:ln>
        </p:spPr>
        <p:txBody>
          <a:bodyPr spcFirstLastPara="1" wrap="square" lIns="121900" tIns="121900" rIns="121900" bIns="121900" anchor="ctr" anchorCtr="0">
            <a:noAutofit/>
          </a:bodyPr>
          <a:lstStyle/>
          <a:p>
            <a:endParaRPr sz="1067">
              <a:highlight>
                <a:srgbClr val="222222"/>
              </a:highlight>
            </a:endParaRPr>
          </a:p>
        </p:txBody>
      </p:sp>
      <p:sp>
        <p:nvSpPr>
          <p:cNvPr id="379" name="Google Shape;379;p91"/>
          <p:cNvSpPr/>
          <p:nvPr/>
        </p:nvSpPr>
        <p:spPr>
          <a:xfrm>
            <a:off x="2484791" y="3638800"/>
            <a:ext cx="254000" cy="264800"/>
          </a:xfrm>
          <a:prstGeom prst="ellipse">
            <a:avLst/>
          </a:prstGeom>
          <a:solidFill>
            <a:srgbClr val="DEFC52"/>
          </a:solidFill>
          <a:ln>
            <a:noFill/>
          </a:ln>
        </p:spPr>
        <p:txBody>
          <a:bodyPr spcFirstLastPara="1" wrap="square" lIns="121900" tIns="121900" rIns="121900" bIns="121900" anchor="ctr" anchorCtr="0">
            <a:noAutofit/>
          </a:bodyPr>
          <a:lstStyle/>
          <a:p>
            <a:endParaRPr sz="1067">
              <a:highlight>
                <a:srgbClr val="EAFF6A"/>
              </a:highlight>
            </a:endParaRPr>
          </a:p>
        </p:txBody>
      </p:sp>
      <p:sp>
        <p:nvSpPr>
          <p:cNvPr id="380" name="Google Shape;380;p91"/>
          <p:cNvSpPr/>
          <p:nvPr/>
        </p:nvSpPr>
        <p:spPr>
          <a:xfrm>
            <a:off x="2552395" y="3709200"/>
            <a:ext cx="118800" cy="124000"/>
          </a:xfrm>
          <a:prstGeom prst="ellipse">
            <a:avLst/>
          </a:prstGeom>
          <a:solidFill>
            <a:schemeClr val="lt1"/>
          </a:solidFill>
          <a:ln>
            <a:noFill/>
          </a:ln>
        </p:spPr>
        <p:txBody>
          <a:bodyPr spcFirstLastPara="1" wrap="square" lIns="121900" tIns="121900" rIns="121900" bIns="121900" anchor="ctr" anchorCtr="0">
            <a:noAutofit/>
          </a:bodyPr>
          <a:lstStyle/>
          <a:p>
            <a:endParaRPr sz="1067">
              <a:highlight>
                <a:srgbClr val="222222"/>
              </a:highlight>
            </a:endParaRPr>
          </a:p>
        </p:txBody>
      </p:sp>
      <p:sp>
        <p:nvSpPr>
          <p:cNvPr id="381" name="Google Shape;381;p91"/>
          <p:cNvSpPr/>
          <p:nvPr/>
        </p:nvSpPr>
        <p:spPr>
          <a:xfrm>
            <a:off x="2484791" y="4544367"/>
            <a:ext cx="254000" cy="264800"/>
          </a:xfrm>
          <a:prstGeom prst="ellipse">
            <a:avLst/>
          </a:prstGeom>
          <a:solidFill>
            <a:srgbClr val="DEFC52"/>
          </a:solidFill>
          <a:ln>
            <a:noFill/>
          </a:ln>
        </p:spPr>
        <p:txBody>
          <a:bodyPr spcFirstLastPara="1" wrap="square" lIns="121900" tIns="121900" rIns="121900" bIns="121900" anchor="ctr" anchorCtr="0">
            <a:noAutofit/>
          </a:bodyPr>
          <a:lstStyle/>
          <a:p>
            <a:endParaRPr sz="1067">
              <a:highlight>
                <a:srgbClr val="EAFF6A"/>
              </a:highlight>
            </a:endParaRPr>
          </a:p>
        </p:txBody>
      </p:sp>
      <p:sp>
        <p:nvSpPr>
          <p:cNvPr id="382" name="Google Shape;382;p91"/>
          <p:cNvSpPr/>
          <p:nvPr/>
        </p:nvSpPr>
        <p:spPr>
          <a:xfrm>
            <a:off x="2552395" y="4614767"/>
            <a:ext cx="118800" cy="124000"/>
          </a:xfrm>
          <a:prstGeom prst="ellipse">
            <a:avLst/>
          </a:prstGeom>
          <a:solidFill>
            <a:schemeClr val="lt1"/>
          </a:solidFill>
          <a:ln>
            <a:noFill/>
          </a:ln>
        </p:spPr>
        <p:txBody>
          <a:bodyPr spcFirstLastPara="1" wrap="square" lIns="121900" tIns="121900" rIns="121900" bIns="121900" anchor="ctr" anchorCtr="0">
            <a:noAutofit/>
          </a:bodyPr>
          <a:lstStyle/>
          <a:p>
            <a:endParaRPr sz="1067">
              <a:highlight>
                <a:srgbClr val="222222"/>
              </a:highlight>
            </a:endParaRPr>
          </a:p>
        </p:txBody>
      </p:sp>
      <p:cxnSp>
        <p:nvCxnSpPr>
          <p:cNvPr id="383" name="Google Shape;383;p91"/>
          <p:cNvCxnSpPr>
            <a:endCxn id="376" idx="4"/>
          </p:cNvCxnSpPr>
          <p:nvPr/>
        </p:nvCxnSpPr>
        <p:spPr>
          <a:xfrm rot="10800000">
            <a:off x="2611795" y="2092467"/>
            <a:ext cx="0" cy="640800"/>
          </a:xfrm>
          <a:prstGeom prst="straightConnector1">
            <a:avLst/>
          </a:prstGeom>
          <a:noFill/>
          <a:ln w="9525" cap="flat" cmpd="sng">
            <a:solidFill>
              <a:srgbClr val="EAFF6A"/>
            </a:solidFill>
            <a:prstDash val="solid"/>
            <a:round/>
            <a:headEnd type="none" w="med" len="med"/>
            <a:tailEnd type="none" w="med" len="med"/>
          </a:ln>
        </p:spPr>
      </p:cxnSp>
      <p:cxnSp>
        <p:nvCxnSpPr>
          <p:cNvPr id="384" name="Google Shape;384;p91"/>
          <p:cNvCxnSpPr/>
          <p:nvPr/>
        </p:nvCxnSpPr>
        <p:spPr>
          <a:xfrm rot="10800000">
            <a:off x="2611795" y="3033217"/>
            <a:ext cx="0" cy="640800"/>
          </a:xfrm>
          <a:prstGeom prst="straightConnector1">
            <a:avLst/>
          </a:prstGeom>
          <a:noFill/>
          <a:ln w="9525" cap="flat" cmpd="sng">
            <a:solidFill>
              <a:srgbClr val="EAFF6A"/>
            </a:solidFill>
            <a:prstDash val="solid"/>
            <a:round/>
            <a:headEnd type="none" w="med" len="med"/>
            <a:tailEnd type="none" w="med" len="med"/>
          </a:ln>
        </p:spPr>
      </p:cxnSp>
      <p:cxnSp>
        <p:nvCxnSpPr>
          <p:cNvPr id="385" name="Google Shape;385;p91"/>
          <p:cNvCxnSpPr/>
          <p:nvPr/>
        </p:nvCxnSpPr>
        <p:spPr>
          <a:xfrm rot="10800000">
            <a:off x="2611795" y="3938767"/>
            <a:ext cx="0" cy="640800"/>
          </a:xfrm>
          <a:prstGeom prst="straightConnector1">
            <a:avLst/>
          </a:prstGeom>
          <a:noFill/>
          <a:ln w="9525" cap="flat" cmpd="sng">
            <a:solidFill>
              <a:srgbClr val="EAFF6A"/>
            </a:solidFill>
            <a:prstDash val="solid"/>
            <a:round/>
            <a:headEnd type="none" w="med" len="med"/>
            <a:tailEnd type="none" w="med" len="med"/>
          </a:ln>
        </p:spPr>
      </p:cxnSp>
      <p:pic>
        <p:nvPicPr>
          <p:cNvPr id="386" name="Google Shape;386;p91"/>
          <p:cNvPicPr preferRelativeResize="0"/>
          <p:nvPr/>
        </p:nvPicPr>
        <p:blipFill rotWithShape="1">
          <a:blip r:embed="rId4">
            <a:alphaModFix/>
          </a:blip>
          <a:srcRect/>
          <a:stretch/>
        </p:blipFill>
        <p:spPr>
          <a:xfrm>
            <a:off x="10415218" y="6256367"/>
            <a:ext cx="1534333" cy="356767"/>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76"/>
          <p:cNvSpPr txBox="1"/>
          <p:nvPr/>
        </p:nvSpPr>
        <p:spPr>
          <a:xfrm>
            <a:off x="360633" y="461300"/>
            <a:ext cx="11464400" cy="818582"/>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133" b="1">
                <a:solidFill>
                  <a:schemeClr val="lt1"/>
                </a:solidFill>
                <a:latin typeface="DM Sans"/>
                <a:ea typeface="DM Sans"/>
                <a:cs typeface="DM Sans"/>
                <a:sym typeface="DM Sans"/>
              </a:rPr>
              <a:t>Ejemplo de Callback anidado</a:t>
            </a:r>
            <a:endParaRPr sz="4133" b="1">
              <a:solidFill>
                <a:schemeClr val="lt1"/>
              </a:solidFill>
              <a:latin typeface="DM Sans"/>
              <a:ea typeface="DM Sans"/>
              <a:cs typeface="DM Sans"/>
              <a:sym typeface="DM Sans"/>
            </a:endParaRPr>
          </a:p>
        </p:txBody>
      </p:sp>
      <p:sp>
        <p:nvSpPr>
          <p:cNvPr id="683" name="Google Shape;683;p176"/>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684" name="Google Shape;684;p176"/>
          <p:cNvPicPr preferRelativeResize="0"/>
          <p:nvPr/>
        </p:nvPicPr>
        <p:blipFill>
          <a:blip r:embed="rId3">
            <a:alphaModFix/>
          </a:blip>
          <a:stretch>
            <a:fillRect/>
          </a:stretch>
        </p:blipFill>
        <p:spPr>
          <a:xfrm>
            <a:off x="1780300" y="1412527"/>
            <a:ext cx="8625069" cy="4485040"/>
          </a:xfrm>
          <a:prstGeom prst="rect">
            <a:avLst/>
          </a:prstGeom>
          <a:noFill/>
          <a:ln>
            <a:noFill/>
          </a:ln>
        </p:spPr>
      </p:pic>
    </p:spTree>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92"/>
          <p:cNvSpPr txBox="1"/>
          <p:nvPr/>
        </p:nvSpPr>
        <p:spPr>
          <a:xfrm>
            <a:off x="751967" y="2006600"/>
            <a:ext cx="5248400" cy="1747200"/>
          </a:xfrm>
          <a:prstGeom prst="rect">
            <a:avLst/>
          </a:prstGeom>
          <a:noFill/>
          <a:ln>
            <a:noFill/>
          </a:ln>
        </p:spPr>
        <p:txBody>
          <a:bodyPr spcFirstLastPara="1" wrap="square" lIns="121900" tIns="121900" rIns="121900" bIns="121900" anchor="t" anchorCtr="0">
            <a:noAutofit/>
          </a:bodyPr>
          <a:lstStyle/>
          <a:p>
            <a:pPr>
              <a:lnSpc>
                <a:spcPct val="115000"/>
              </a:lnSpc>
              <a:spcBef>
                <a:spcPts val="1733"/>
              </a:spcBef>
              <a:spcAft>
                <a:spcPts val="1333"/>
              </a:spcAft>
            </a:pPr>
            <a:r>
              <a:rPr lang="es">
                <a:solidFill>
                  <a:schemeClr val="dk1"/>
                </a:solidFill>
                <a:highlight>
                  <a:schemeClr val="lt1"/>
                </a:highlight>
                <a:latin typeface="DM Sans"/>
                <a:ea typeface="DM Sans"/>
                <a:cs typeface="DM Sans"/>
                <a:sym typeface="DM Sans"/>
              </a:rPr>
              <a:t>Para instalar o actualizar </a:t>
            </a:r>
            <a:r>
              <a:rPr lang="es" i="1">
                <a:solidFill>
                  <a:schemeClr val="dk1"/>
                </a:solidFill>
                <a:highlight>
                  <a:schemeClr val="lt1"/>
                </a:highlight>
                <a:latin typeface="DM Sans"/>
                <a:ea typeface="DM Sans"/>
                <a:cs typeface="DM Sans"/>
                <a:sym typeface="DM Sans"/>
              </a:rPr>
              <a:t>nvm</a:t>
            </a:r>
            <a:r>
              <a:rPr lang="es">
                <a:solidFill>
                  <a:schemeClr val="dk1"/>
                </a:solidFill>
                <a:highlight>
                  <a:schemeClr val="lt1"/>
                </a:highlight>
                <a:latin typeface="DM Sans"/>
                <a:ea typeface="DM Sans"/>
                <a:cs typeface="DM Sans"/>
                <a:sym typeface="DM Sans"/>
              </a:rPr>
              <a:t> en nuestra distribución de Linux, podemos descargar el </a:t>
            </a:r>
            <a:r>
              <a:rPr lang="es" i="1">
                <a:solidFill>
                  <a:schemeClr val="dk1"/>
                </a:solidFill>
                <a:highlight>
                  <a:schemeClr val="lt1"/>
                </a:highlight>
                <a:latin typeface="DM Sans"/>
                <a:ea typeface="DM Sans"/>
                <a:cs typeface="DM Sans"/>
                <a:sym typeface="DM Sans"/>
              </a:rPr>
              <a:t>script</a:t>
            </a:r>
            <a:r>
              <a:rPr lang="es">
                <a:solidFill>
                  <a:schemeClr val="dk1"/>
                </a:solidFill>
                <a:highlight>
                  <a:schemeClr val="lt1"/>
                </a:highlight>
                <a:latin typeface="DM Sans"/>
                <a:ea typeface="DM Sans"/>
                <a:cs typeface="DM Sans"/>
                <a:sym typeface="DM Sans"/>
              </a:rPr>
              <a:t> de instalación automática usando las herramientas de línea de comando </a:t>
            </a:r>
            <a:r>
              <a:rPr lang="es" i="1">
                <a:solidFill>
                  <a:schemeClr val="dk1"/>
                </a:solidFill>
                <a:highlight>
                  <a:schemeClr val="lt1"/>
                </a:highlight>
                <a:latin typeface="DM Sans"/>
                <a:ea typeface="DM Sans"/>
                <a:cs typeface="DM Sans"/>
                <a:sym typeface="DM Sans"/>
              </a:rPr>
              <a:t>wget</a:t>
            </a:r>
            <a:r>
              <a:rPr lang="es">
                <a:solidFill>
                  <a:schemeClr val="dk1"/>
                </a:solidFill>
                <a:highlight>
                  <a:schemeClr val="lt1"/>
                </a:highlight>
                <a:latin typeface="DM Sans"/>
                <a:ea typeface="DM Sans"/>
                <a:cs typeface="DM Sans"/>
                <a:sym typeface="DM Sans"/>
              </a:rPr>
              <a:t> como se muestra.</a:t>
            </a:r>
            <a:endParaRPr>
              <a:solidFill>
                <a:schemeClr val="dk1"/>
              </a:solidFill>
              <a:highlight>
                <a:schemeClr val="lt1"/>
              </a:highlight>
              <a:latin typeface="DM Sans"/>
              <a:ea typeface="DM Sans"/>
              <a:cs typeface="DM Sans"/>
              <a:sym typeface="DM Sans"/>
            </a:endParaRPr>
          </a:p>
        </p:txBody>
      </p:sp>
      <p:sp>
        <p:nvSpPr>
          <p:cNvPr id="392" name="Google Shape;392;p92"/>
          <p:cNvSpPr txBox="1"/>
          <p:nvPr/>
        </p:nvSpPr>
        <p:spPr>
          <a:xfrm>
            <a:off x="751967" y="615633"/>
            <a:ext cx="90440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Instalar NVM en Linux</a:t>
            </a:r>
            <a:endParaRPr sz="5333" b="1">
              <a:latin typeface="DM Sans"/>
              <a:ea typeface="DM Sans"/>
              <a:cs typeface="DM Sans"/>
              <a:sym typeface="DM Sans"/>
            </a:endParaRPr>
          </a:p>
        </p:txBody>
      </p:sp>
      <p:pic>
        <p:nvPicPr>
          <p:cNvPr id="393" name="Google Shape;393;p92"/>
          <p:cNvPicPr preferRelativeResize="0"/>
          <p:nvPr/>
        </p:nvPicPr>
        <p:blipFill>
          <a:blip r:embed="rId3">
            <a:alphaModFix/>
          </a:blip>
          <a:stretch>
            <a:fillRect/>
          </a:stretch>
        </p:blipFill>
        <p:spPr>
          <a:xfrm>
            <a:off x="751968" y="4229716"/>
            <a:ext cx="10920633" cy="1107733"/>
          </a:xfrm>
          <a:prstGeom prst="rect">
            <a:avLst/>
          </a:prstGeom>
          <a:noFill/>
          <a:ln w="19050" cap="flat" cmpd="sng">
            <a:solidFill>
              <a:schemeClr val="dk2"/>
            </a:solidFill>
            <a:prstDash val="solid"/>
            <a:round/>
            <a:headEnd type="none" w="sm" len="sm"/>
            <a:tailEnd type="none" w="sm" len="sm"/>
          </a:ln>
        </p:spPr>
      </p:pic>
      <p:sp>
        <p:nvSpPr>
          <p:cNvPr id="394" name="Google Shape;394;p92"/>
          <p:cNvSpPr txBox="1"/>
          <p:nvPr/>
        </p:nvSpPr>
        <p:spPr>
          <a:xfrm>
            <a:off x="439367" y="3614133"/>
            <a:ext cx="11056000" cy="1055633"/>
          </a:xfrm>
          <a:prstGeom prst="rect">
            <a:avLst/>
          </a:prstGeom>
          <a:noFill/>
          <a:ln>
            <a:noFill/>
          </a:ln>
        </p:spPr>
        <p:txBody>
          <a:bodyPr spcFirstLastPara="1" wrap="square" lIns="121900" tIns="121900" rIns="121900" bIns="121900" anchor="t" anchorCtr="0">
            <a:spAutoFit/>
          </a:bodyPr>
          <a:lstStyle/>
          <a:p>
            <a:pPr marL="609585">
              <a:lnSpc>
                <a:spcPct val="115000"/>
              </a:lnSpc>
              <a:spcBef>
                <a:spcPts val="1733"/>
              </a:spcBef>
              <a:spcAft>
                <a:spcPts val="1333"/>
              </a:spcAft>
            </a:pPr>
            <a:endParaRPr sz="2400">
              <a:solidFill>
                <a:schemeClr val="dk1"/>
              </a:solidFill>
              <a:highlight>
                <a:schemeClr val="lt1"/>
              </a:highlight>
              <a:latin typeface="Helvetica Neue Light"/>
              <a:ea typeface="Helvetica Neue Light"/>
              <a:cs typeface="Helvetica Neue Light"/>
              <a:sym typeface="Helvetica Neue Light"/>
            </a:endParaRPr>
          </a:p>
        </p:txBody>
      </p:sp>
      <p:pic>
        <p:nvPicPr>
          <p:cNvPr id="395" name="Google Shape;395;p92"/>
          <p:cNvPicPr preferRelativeResize="0"/>
          <p:nvPr/>
        </p:nvPicPr>
        <p:blipFill rotWithShape="1">
          <a:blip r:embed="rId4">
            <a:alphaModFix/>
          </a:blip>
          <a:srcRect/>
          <a:stretch/>
        </p:blipFill>
        <p:spPr>
          <a:xfrm>
            <a:off x="10415218" y="6256367"/>
            <a:ext cx="1534333" cy="356767"/>
          </a:xfrm>
          <a:prstGeom prst="rect">
            <a:avLst/>
          </a:prstGeom>
          <a:noFill/>
          <a:ln>
            <a:noFill/>
          </a:ln>
        </p:spPr>
      </p:pic>
    </p:spTree>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93"/>
          <p:cNvSpPr txBox="1"/>
          <p:nvPr/>
        </p:nvSpPr>
        <p:spPr>
          <a:xfrm>
            <a:off x="568000" y="2194934"/>
            <a:ext cx="6793200" cy="3078751"/>
          </a:xfrm>
          <a:prstGeom prst="rect">
            <a:avLst/>
          </a:prstGeom>
          <a:noFill/>
          <a:ln>
            <a:noFill/>
          </a:ln>
        </p:spPr>
        <p:txBody>
          <a:bodyPr spcFirstLastPara="1" wrap="square" lIns="121900" tIns="121900" rIns="121900" bIns="121900" anchor="t" anchorCtr="0">
            <a:spAutoFit/>
          </a:bodyPr>
          <a:lstStyle/>
          <a:p>
            <a:pPr marL="609585" indent="-419090">
              <a:lnSpc>
                <a:spcPct val="115000"/>
              </a:lnSpc>
              <a:spcBef>
                <a:spcPts val="1733"/>
              </a:spcBef>
              <a:buClr>
                <a:srgbClr val="EAFF6A"/>
              </a:buClr>
              <a:buSzPts val="1350"/>
              <a:buFont typeface="DM Sans"/>
              <a:buChar char="✓"/>
            </a:pPr>
            <a:r>
              <a:rPr lang="es">
                <a:solidFill>
                  <a:schemeClr val="dk1"/>
                </a:solidFill>
                <a:highlight>
                  <a:schemeClr val="lt1"/>
                </a:highlight>
                <a:latin typeface="DM Sans"/>
                <a:ea typeface="DM Sans"/>
                <a:cs typeface="DM Sans"/>
                <a:sym typeface="DM Sans"/>
              </a:rPr>
              <a:t>Esta secuencia de comandos de instalación automática clona el repositorio nvm en ~/.nvm en su directorio de inicio y agrega los comandos de origen necesarios a las secuencias de comandos de inicio de nuestra shell, es decir, ~/.bash_profile, ~/.zshrc, ~/.profile o ~/.bashrc, según el programa de shell que estemos utilizando.</a:t>
            </a:r>
            <a:endParaRPr>
              <a:solidFill>
                <a:schemeClr val="dk1"/>
              </a:solidFill>
              <a:highlight>
                <a:schemeClr val="lt1"/>
              </a:highlight>
              <a:latin typeface="DM Sans"/>
              <a:ea typeface="DM Sans"/>
              <a:cs typeface="DM Sans"/>
              <a:sym typeface="DM Sans"/>
            </a:endParaRPr>
          </a:p>
          <a:p>
            <a:pPr marL="609585" indent="-419090">
              <a:lnSpc>
                <a:spcPct val="115000"/>
              </a:lnSpc>
              <a:spcBef>
                <a:spcPts val="1733"/>
              </a:spcBef>
              <a:spcAft>
                <a:spcPts val="1333"/>
              </a:spcAft>
              <a:buClr>
                <a:srgbClr val="EAFF6A"/>
              </a:buClr>
              <a:buSzPts val="1350"/>
              <a:buFont typeface="DM Sans"/>
              <a:buChar char="✓"/>
            </a:pPr>
            <a:r>
              <a:rPr lang="es">
                <a:solidFill>
                  <a:schemeClr val="dk1"/>
                </a:solidFill>
                <a:highlight>
                  <a:schemeClr val="lt1"/>
                </a:highlight>
                <a:latin typeface="DM Sans"/>
                <a:ea typeface="DM Sans"/>
                <a:cs typeface="DM Sans"/>
                <a:sym typeface="DM Sans"/>
              </a:rPr>
              <a:t>Verificar la instalación de nvm con el comando:</a:t>
            </a:r>
            <a:endParaRPr>
              <a:solidFill>
                <a:schemeClr val="dk1"/>
              </a:solidFill>
              <a:highlight>
                <a:schemeClr val="lt1"/>
              </a:highlight>
              <a:latin typeface="DM Sans"/>
              <a:ea typeface="DM Sans"/>
              <a:cs typeface="DM Sans"/>
              <a:sym typeface="DM Sans"/>
            </a:endParaRPr>
          </a:p>
        </p:txBody>
      </p:sp>
      <p:pic>
        <p:nvPicPr>
          <p:cNvPr id="401" name="Google Shape;401;p93"/>
          <p:cNvPicPr preferRelativeResize="0"/>
          <p:nvPr/>
        </p:nvPicPr>
        <p:blipFill>
          <a:blip r:embed="rId3">
            <a:alphaModFix/>
          </a:blip>
          <a:stretch>
            <a:fillRect/>
          </a:stretch>
        </p:blipFill>
        <p:spPr>
          <a:xfrm>
            <a:off x="6567133" y="4781133"/>
            <a:ext cx="2590800" cy="482600"/>
          </a:xfrm>
          <a:prstGeom prst="rect">
            <a:avLst/>
          </a:prstGeom>
          <a:noFill/>
          <a:ln w="19050" cap="flat" cmpd="sng">
            <a:solidFill>
              <a:schemeClr val="dk2"/>
            </a:solidFill>
            <a:prstDash val="solid"/>
            <a:round/>
            <a:headEnd type="none" w="sm" len="sm"/>
            <a:tailEnd type="none" w="sm" len="sm"/>
          </a:ln>
        </p:spPr>
      </p:pic>
      <p:pic>
        <p:nvPicPr>
          <p:cNvPr id="402" name="Google Shape;402;p93"/>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403" name="Google Shape;403;p93"/>
          <p:cNvSpPr txBox="1"/>
          <p:nvPr/>
        </p:nvSpPr>
        <p:spPr>
          <a:xfrm>
            <a:off x="751967" y="615633"/>
            <a:ext cx="90440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Instalar NVM en Linux</a:t>
            </a:r>
            <a:endParaRPr sz="5333" b="1">
              <a:latin typeface="DM Sans"/>
              <a:ea typeface="DM Sans"/>
              <a:cs typeface="DM Sans"/>
              <a:sym typeface="DM Sans"/>
            </a:endParaRPr>
          </a:p>
        </p:txBody>
      </p:sp>
    </p:spTree>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94"/>
          <p:cNvSpPr txBox="1"/>
          <p:nvPr/>
        </p:nvSpPr>
        <p:spPr>
          <a:xfrm>
            <a:off x="579433" y="2145267"/>
            <a:ext cx="5834000" cy="3257600"/>
          </a:xfrm>
          <a:prstGeom prst="rect">
            <a:avLst/>
          </a:prstGeom>
          <a:noFill/>
          <a:ln>
            <a:noFill/>
          </a:ln>
        </p:spPr>
        <p:txBody>
          <a:bodyPr spcFirstLastPara="1" wrap="square" lIns="121900" tIns="121900" rIns="121900" bIns="121900" anchor="t" anchorCtr="0">
            <a:noAutofit/>
          </a:bodyPr>
          <a:lstStyle/>
          <a:p>
            <a:pPr marL="609585" indent="-419090">
              <a:lnSpc>
                <a:spcPct val="115000"/>
              </a:lnSpc>
              <a:spcBef>
                <a:spcPts val="1733"/>
              </a:spcBef>
              <a:buClr>
                <a:srgbClr val="EAFF6A"/>
              </a:buClr>
              <a:buSzPts val="1350"/>
              <a:buFont typeface="DM Sans"/>
              <a:buChar char="✓"/>
            </a:pPr>
            <a:r>
              <a:rPr lang="es">
                <a:solidFill>
                  <a:schemeClr val="dk1"/>
                </a:solidFill>
                <a:highlight>
                  <a:schemeClr val="lt1"/>
                </a:highlight>
                <a:latin typeface="DM Sans"/>
                <a:ea typeface="DM Sans"/>
                <a:cs typeface="DM Sans"/>
                <a:sym typeface="DM Sans"/>
              </a:rPr>
              <a:t>Para descargar, compilar e instalar la última versión de Node, ejecutar el siguiente comando:</a:t>
            </a:r>
            <a:endParaRPr>
              <a:solidFill>
                <a:schemeClr val="dk1"/>
              </a:solidFill>
              <a:highlight>
                <a:schemeClr val="lt1"/>
              </a:highlight>
              <a:latin typeface="DM Sans"/>
              <a:ea typeface="DM Sans"/>
              <a:cs typeface="DM Sans"/>
              <a:sym typeface="DM Sans"/>
            </a:endParaRPr>
          </a:p>
          <a:p>
            <a:pPr marL="609585" indent="-419090">
              <a:lnSpc>
                <a:spcPct val="115000"/>
              </a:lnSpc>
              <a:spcBef>
                <a:spcPts val="1733"/>
              </a:spcBef>
              <a:buClr>
                <a:srgbClr val="EAFF6A"/>
              </a:buClr>
              <a:buSzPts val="1350"/>
              <a:buFont typeface="DM Sans"/>
              <a:buChar char="✓"/>
            </a:pPr>
            <a:r>
              <a:rPr lang="es">
                <a:solidFill>
                  <a:schemeClr val="dk1"/>
                </a:solidFill>
                <a:highlight>
                  <a:schemeClr val="lt1"/>
                </a:highlight>
                <a:latin typeface="DM Sans"/>
                <a:ea typeface="DM Sans"/>
                <a:cs typeface="DM Sans"/>
                <a:sym typeface="DM Sans"/>
              </a:rPr>
              <a:t>Para instalar una versión específica de Node, primero listar todas las versiones disponibles con el comando: </a:t>
            </a:r>
            <a:endParaRPr>
              <a:solidFill>
                <a:schemeClr val="dk1"/>
              </a:solidFill>
              <a:highlight>
                <a:schemeClr val="lt1"/>
              </a:highlight>
              <a:latin typeface="DM Sans"/>
              <a:ea typeface="DM Sans"/>
              <a:cs typeface="DM Sans"/>
              <a:sym typeface="DM Sans"/>
            </a:endParaRPr>
          </a:p>
          <a:p>
            <a:pPr marL="609585" indent="-419090">
              <a:lnSpc>
                <a:spcPct val="115000"/>
              </a:lnSpc>
              <a:spcBef>
                <a:spcPts val="1733"/>
              </a:spcBef>
              <a:spcAft>
                <a:spcPts val="1333"/>
              </a:spcAft>
              <a:buClr>
                <a:srgbClr val="EAFF6A"/>
              </a:buClr>
              <a:buSzPts val="1350"/>
              <a:buFont typeface="DM Sans"/>
              <a:buChar char="✓"/>
            </a:pPr>
            <a:r>
              <a:rPr lang="es">
                <a:solidFill>
                  <a:schemeClr val="dk1"/>
                </a:solidFill>
                <a:highlight>
                  <a:schemeClr val="lt1"/>
                </a:highlight>
                <a:latin typeface="DM Sans"/>
                <a:ea typeface="DM Sans"/>
                <a:cs typeface="DM Sans"/>
                <a:sym typeface="DM Sans"/>
              </a:rPr>
              <a:t>Luego si instalar la versión deseada con el comando:</a:t>
            </a:r>
            <a:endParaRPr>
              <a:solidFill>
                <a:schemeClr val="dk1"/>
              </a:solidFill>
              <a:highlight>
                <a:schemeClr val="lt1"/>
              </a:highlight>
              <a:latin typeface="DM Sans"/>
              <a:ea typeface="DM Sans"/>
              <a:cs typeface="DM Sans"/>
              <a:sym typeface="DM Sans"/>
            </a:endParaRPr>
          </a:p>
        </p:txBody>
      </p:sp>
      <p:pic>
        <p:nvPicPr>
          <p:cNvPr id="409" name="Google Shape;409;p94"/>
          <p:cNvPicPr preferRelativeResize="0"/>
          <p:nvPr/>
        </p:nvPicPr>
        <p:blipFill>
          <a:blip r:embed="rId3">
            <a:alphaModFix/>
          </a:blip>
          <a:stretch>
            <a:fillRect/>
          </a:stretch>
        </p:blipFill>
        <p:spPr>
          <a:xfrm>
            <a:off x="6506667" y="2736867"/>
            <a:ext cx="2832100" cy="431800"/>
          </a:xfrm>
          <a:prstGeom prst="rect">
            <a:avLst/>
          </a:prstGeom>
          <a:noFill/>
          <a:ln w="9525" cap="flat" cmpd="sng">
            <a:solidFill>
              <a:schemeClr val="dk2"/>
            </a:solidFill>
            <a:prstDash val="solid"/>
            <a:round/>
            <a:headEnd type="none" w="sm" len="sm"/>
            <a:tailEnd type="none" w="sm" len="sm"/>
          </a:ln>
        </p:spPr>
      </p:pic>
      <p:pic>
        <p:nvPicPr>
          <p:cNvPr id="410" name="Google Shape;410;p94"/>
          <p:cNvPicPr preferRelativeResize="0"/>
          <p:nvPr/>
        </p:nvPicPr>
        <p:blipFill>
          <a:blip r:embed="rId4">
            <a:alphaModFix/>
          </a:blip>
          <a:stretch>
            <a:fillRect/>
          </a:stretch>
        </p:blipFill>
        <p:spPr>
          <a:xfrm>
            <a:off x="6506667" y="3962300"/>
            <a:ext cx="2413000" cy="431800"/>
          </a:xfrm>
          <a:prstGeom prst="rect">
            <a:avLst/>
          </a:prstGeom>
          <a:noFill/>
          <a:ln w="9525" cap="flat" cmpd="sng">
            <a:solidFill>
              <a:schemeClr val="dk2"/>
            </a:solidFill>
            <a:prstDash val="solid"/>
            <a:round/>
            <a:headEnd type="none" w="sm" len="sm"/>
            <a:tailEnd type="none" w="sm" len="sm"/>
          </a:ln>
        </p:spPr>
      </p:pic>
      <p:pic>
        <p:nvPicPr>
          <p:cNvPr id="411" name="Google Shape;411;p94"/>
          <p:cNvPicPr preferRelativeResize="0"/>
          <p:nvPr/>
        </p:nvPicPr>
        <p:blipFill>
          <a:blip r:embed="rId5">
            <a:alphaModFix/>
          </a:blip>
          <a:stretch>
            <a:fillRect/>
          </a:stretch>
        </p:blipFill>
        <p:spPr>
          <a:xfrm>
            <a:off x="6506667" y="5047267"/>
            <a:ext cx="3289300" cy="355600"/>
          </a:xfrm>
          <a:prstGeom prst="rect">
            <a:avLst/>
          </a:prstGeom>
          <a:noFill/>
          <a:ln w="9525" cap="flat" cmpd="sng">
            <a:solidFill>
              <a:schemeClr val="dk2"/>
            </a:solidFill>
            <a:prstDash val="solid"/>
            <a:round/>
            <a:headEnd type="none" w="sm" len="sm"/>
            <a:tailEnd type="none" w="sm" len="sm"/>
          </a:ln>
        </p:spPr>
      </p:pic>
      <p:pic>
        <p:nvPicPr>
          <p:cNvPr id="412" name="Google Shape;412;p94"/>
          <p:cNvPicPr preferRelativeResize="0"/>
          <p:nvPr/>
        </p:nvPicPr>
        <p:blipFill rotWithShape="1">
          <a:blip r:embed="rId6">
            <a:alphaModFix/>
          </a:blip>
          <a:srcRect/>
          <a:stretch/>
        </p:blipFill>
        <p:spPr>
          <a:xfrm>
            <a:off x="10415218" y="6256367"/>
            <a:ext cx="1534333" cy="356767"/>
          </a:xfrm>
          <a:prstGeom prst="rect">
            <a:avLst/>
          </a:prstGeom>
          <a:noFill/>
          <a:ln>
            <a:noFill/>
          </a:ln>
        </p:spPr>
      </p:pic>
      <p:sp>
        <p:nvSpPr>
          <p:cNvPr id="413" name="Google Shape;413;p94"/>
          <p:cNvSpPr txBox="1"/>
          <p:nvPr/>
        </p:nvSpPr>
        <p:spPr>
          <a:xfrm>
            <a:off x="751967" y="615633"/>
            <a:ext cx="90440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Instalar NVM en Linux</a:t>
            </a:r>
            <a:endParaRPr sz="5333" b="1">
              <a:latin typeface="DM Sans"/>
              <a:ea typeface="DM Sans"/>
              <a:cs typeface="DM Sans"/>
              <a:sym typeface="DM Sans"/>
            </a:endParaRPr>
          </a:p>
        </p:txBody>
      </p:sp>
    </p:spTree>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95"/>
          <p:cNvSpPr txBox="1"/>
          <p:nvPr/>
        </p:nvSpPr>
        <p:spPr>
          <a:xfrm>
            <a:off x="751967" y="1436900"/>
            <a:ext cx="11056000" cy="1482000"/>
          </a:xfrm>
          <a:prstGeom prst="rect">
            <a:avLst/>
          </a:prstGeom>
          <a:noFill/>
          <a:ln>
            <a:noFill/>
          </a:ln>
        </p:spPr>
        <p:txBody>
          <a:bodyPr spcFirstLastPara="1" wrap="square" lIns="121900" tIns="121900" rIns="121900" bIns="121900" anchor="t" anchorCtr="0">
            <a:noAutofit/>
          </a:bodyPr>
          <a:lstStyle/>
          <a:p>
            <a:pPr>
              <a:lnSpc>
                <a:spcPct val="115000"/>
              </a:lnSpc>
              <a:spcBef>
                <a:spcPts val="1733"/>
              </a:spcBef>
              <a:spcAft>
                <a:spcPts val="1333"/>
              </a:spcAft>
            </a:pPr>
            <a:r>
              <a:rPr lang="es">
                <a:solidFill>
                  <a:schemeClr val="dk1"/>
                </a:solidFill>
                <a:highlight>
                  <a:schemeClr val="lt1"/>
                </a:highlight>
                <a:latin typeface="DM Sans"/>
                <a:ea typeface="DM Sans"/>
                <a:cs typeface="DM Sans"/>
                <a:sym typeface="DM Sans"/>
              </a:rPr>
              <a:t>Es posible verificar todas las versiones de Node instaladas con el comando:</a:t>
            </a:r>
            <a:r>
              <a:rPr lang="es">
                <a:solidFill>
                  <a:schemeClr val="dk1"/>
                </a:solidFill>
                <a:highlight>
                  <a:schemeClr val="lt1"/>
                </a:highlight>
                <a:latin typeface="Helvetica Neue Light"/>
                <a:ea typeface="Helvetica Neue Light"/>
                <a:cs typeface="Helvetica Neue Light"/>
                <a:sym typeface="Helvetica Neue Light"/>
              </a:rPr>
              <a:t> </a:t>
            </a:r>
            <a:endParaRPr>
              <a:solidFill>
                <a:schemeClr val="dk1"/>
              </a:solidFill>
              <a:highlight>
                <a:schemeClr val="lt1"/>
              </a:highlight>
              <a:latin typeface="Helvetica Neue Light"/>
              <a:ea typeface="Helvetica Neue Light"/>
              <a:cs typeface="Helvetica Neue Light"/>
              <a:sym typeface="Helvetica Neue Light"/>
            </a:endParaRPr>
          </a:p>
        </p:txBody>
      </p:sp>
      <p:pic>
        <p:nvPicPr>
          <p:cNvPr id="419" name="Google Shape;419;p95"/>
          <p:cNvPicPr preferRelativeResize="0"/>
          <p:nvPr/>
        </p:nvPicPr>
        <p:blipFill>
          <a:blip r:embed="rId3">
            <a:alphaModFix/>
          </a:blip>
          <a:stretch>
            <a:fillRect/>
          </a:stretch>
        </p:blipFill>
        <p:spPr>
          <a:xfrm>
            <a:off x="9277134" y="1817767"/>
            <a:ext cx="1536700" cy="393700"/>
          </a:xfrm>
          <a:prstGeom prst="rect">
            <a:avLst/>
          </a:prstGeom>
          <a:noFill/>
          <a:ln w="19050" cap="flat" cmpd="sng">
            <a:solidFill>
              <a:schemeClr val="dk2"/>
            </a:solidFill>
            <a:prstDash val="solid"/>
            <a:round/>
            <a:headEnd type="none" w="sm" len="sm"/>
            <a:tailEnd type="none" w="sm" len="sm"/>
          </a:ln>
        </p:spPr>
      </p:pic>
      <p:pic>
        <p:nvPicPr>
          <p:cNvPr id="420" name="Google Shape;420;p95"/>
          <p:cNvPicPr preferRelativeResize="0"/>
          <p:nvPr/>
        </p:nvPicPr>
        <p:blipFill>
          <a:blip r:embed="rId4">
            <a:alphaModFix/>
          </a:blip>
          <a:stretch>
            <a:fillRect/>
          </a:stretch>
        </p:blipFill>
        <p:spPr>
          <a:xfrm>
            <a:off x="2770867" y="2521034"/>
            <a:ext cx="6650268" cy="3532701"/>
          </a:xfrm>
          <a:prstGeom prst="rect">
            <a:avLst/>
          </a:prstGeom>
          <a:noFill/>
          <a:ln w="19050" cap="flat" cmpd="sng">
            <a:solidFill>
              <a:schemeClr val="dk2"/>
            </a:solidFill>
            <a:prstDash val="solid"/>
            <a:round/>
            <a:headEnd type="none" w="sm" len="sm"/>
            <a:tailEnd type="none" w="sm" len="sm"/>
          </a:ln>
        </p:spPr>
      </p:pic>
      <p:pic>
        <p:nvPicPr>
          <p:cNvPr id="421" name="Google Shape;421;p95"/>
          <p:cNvPicPr preferRelativeResize="0"/>
          <p:nvPr/>
        </p:nvPicPr>
        <p:blipFill rotWithShape="1">
          <a:blip r:embed="rId5">
            <a:alphaModFix/>
          </a:blip>
          <a:srcRect/>
          <a:stretch/>
        </p:blipFill>
        <p:spPr>
          <a:xfrm>
            <a:off x="10415218" y="6256367"/>
            <a:ext cx="1534333" cy="356767"/>
          </a:xfrm>
          <a:prstGeom prst="rect">
            <a:avLst/>
          </a:prstGeom>
          <a:noFill/>
          <a:ln>
            <a:noFill/>
          </a:ln>
        </p:spPr>
      </p:pic>
      <p:sp>
        <p:nvSpPr>
          <p:cNvPr id="422" name="Google Shape;422;p95"/>
          <p:cNvSpPr txBox="1"/>
          <p:nvPr/>
        </p:nvSpPr>
        <p:spPr>
          <a:xfrm>
            <a:off x="751967" y="615633"/>
            <a:ext cx="90440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Instalar NVM en Linux</a:t>
            </a:r>
            <a:endParaRPr sz="5333" b="1">
              <a:latin typeface="DM Sans"/>
              <a:ea typeface="DM Sans"/>
              <a:cs typeface="DM Sans"/>
              <a:sym typeface="DM Sans"/>
            </a:endParaRPr>
          </a:p>
        </p:txBody>
      </p:sp>
    </p:spTree>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96"/>
          <p:cNvSpPr txBox="1"/>
          <p:nvPr/>
        </p:nvSpPr>
        <p:spPr>
          <a:xfrm>
            <a:off x="620617" y="2193933"/>
            <a:ext cx="6067600" cy="1482000"/>
          </a:xfrm>
          <a:prstGeom prst="rect">
            <a:avLst/>
          </a:prstGeom>
          <a:noFill/>
          <a:ln>
            <a:noFill/>
          </a:ln>
        </p:spPr>
        <p:txBody>
          <a:bodyPr spcFirstLastPara="1" wrap="square" lIns="121900" tIns="121900" rIns="121900" bIns="121900" anchor="t" anchorCtr="0">
            <a:noAutofit/>
          </a:bodyPr>
          <a:lstStyle/>
          <a:p>
            <a:pPr marL="609585">
              <a:lnSpc>
                <a:spcPct val="115000"/>
              </a:lnSpc>
              <a:spcBef>
                <a:spcPts val="1733"/>
              </a:spcBef>
              <a:spcAft>
                <a:spcPts val="1333"/>
              </a:spcAft>
            </a:pPr>
            <a:r>
              <a:rPr lang="es">
                <a:solidFill>
                  <a:schemeClr val="dk1"/>
                </a:solidFill>
                <a:highlight>
                  <a:schemeClr val="lt1"/>
                </a:highlight>
                <a:latin typeface="DM Sans"/>
                <a:ea typeface="DM Sans"/>
                <a:cs typeface="DM Sans"/>
                <a:sym typeface="DM Sans"/>
              </a:rPr>
              <a:t>Podemos usar la versión de Node que queramos dentro de las instaladas con el comando:</a:t>
            </a:r>
            <a:endParaRPr>
              <a:solidFill>
                <a:schemeClr val="dk1"/>
              </a:solidFill>
              <a:highlight>
                <a:schemeClr val="lt1"/>
              </a:highlight>
              <a:latin typeface="DM Sans"/>
              <a:ea typeface="DM Sans"/>
              <a:cs typeface="DM Sans"/>
              <a:sym typeface="DM Sans"/>
            </a:endParaRPr>
          </a:p>
        </p:txBody>
      </p:sp>
      <p:pic>
        <p:nvPicPr>
          <p:cNvPr id="428" name="Google Shape;428;p96"/>
          <p:cNvPicPr preferRelativeResize="0"/>
          <p:nvPr/>
        </p:nvPicPr>
        <p:blipFill>
          <a:blip r:embed="rId3">
            <a:alphaModFix/>
          </a:blip>
          <a:stretch>
            <a:fillRect/>
          </a:stretch>
        </p:blipFill>
        <p:spPr>
          <a:xfrm>
            <a:off x="6636484" y="2134833"/>
            <a:ext cx="4445000" cy="1193800"/>
          </a:xfrm>
          <a:prstGeom prst="rect">
            <a:avLst/>
          </a:prstGeom>
          <a:noFill/>
          <a:ln w="19050" cap="flat" cmpd="sng">
            <a:solidFill>
              <a:schemeClr val="dk2"/>
            </a:solidFill>
            <a:prstDash val="solid"/>
            <a:round/>
            <a:headEnd type="none" w="sm" len="sm"/>
            <a:tailEnd type="none" w="sm" len="sm"/>
          </a:ln>
        </p:spPr>
      </p:pic>
      <p:sp>
        <p:nvSpPr>
          <p:cNvPr id="429" name="Google Shape;429;p96"/>
          <p:cNvSpPr txBox="1"/>
          <p:nvPr/>
        </p:nvSpPr>
        <p:spPr>
          <a:xfrm>
            <a:off x="447184" y="4600634"/>
            <a:ext cx="6100400" cy="1267999"/>
          </a:xfrm>
          <a:prstGeom prst="rect">
            <a:avLst/>
          </a:prstGeom>
          <a:noFill/>
          <a:ln>
            <a:noFill/>
          </a:ln>
        </p:spPr>
        <p:txBody>
          <a:bodyPr spcFirstLastPara="1" wrap="square" lIns="121900" tIns="121900" rIns="121900" bIns="121900" anchor="t" anchorCtr="0">
            <a:spAutoFit/>
          </a:bodyPr>
          <a:lstStyle/>
          <a:p>
            <a:pPr marL="609585">
              <a:lnSpc>
                <a:spcPct val="115000"/>
              </a:lnSpc>
              <a:spcBef>
                <a:spcPts val="1733"/>
              </a:spcBef>
              <a:spcAft>
                <a:spcPts val="1333"/>
              </a:spcAft>
            </a:pPr>
            <a:r>
              <a:rPr lang="es">
                <a:solidFill>
                  <a:schemeClr val="dk1"/>
                </a:solidFill>
                <a:highlight>
                  <a:schemeClr val="lt1"/>
                </a:highlight>
                <a:latin typeface="DM Sans"/>
                <a:ea typeface="DM Sans"/>
                <a:cs typeface="DM Sans"/>
                <a:sym typeface="DM Sans"/>
              </a:rPr>
              <a:t>Alternativamente, podemos usar la versión de Node directamente ejecutándola:  </a:t>
            </a:r>
            <a:endParaRPr>
              <a:latin typeface="DM Sans"/>
              <a:ea typeface="DM Sans"/>
              <a:cs typeface="DM Sans"/>
              <a:sym typeface="DM Sans"/>
            </a:endParaRPr>
          </a:p>
        </p:txBody>
      </p:sp>
      <p:pic>
        <p:nvPicPr>
          <p:cNvPr id="430" name="Google Shape;430;p96"/>
          <p:cNvPicPr preferRelativeResize="0"/>
          <p:nvPr/>
        </p:nvPicPr>
        <p:blipFill>
          <a:blip r:embed="rId4">
            <a:alphaModFix/>
          </a:blip>
          <a:stretch>
            <a:fillRect/>
          </a:stretch>
        </p:blipFill>
        <p:spPr>
          <a:xfrm>
            <a:off x="6649184" y="4181733"/>
            <a:ext cx="4419600" cy="1295400"/>
          </a:xfrm>
          <a:prstGeom prst="rect">
            <a:avLst/>
          </a:prstGeom>
          <a:noFill/>
          <a:ln w="19050" cap="flat" cmpd="sng">
            <a:solidFill>
              <a:schemeClr val="dk2"/>
            </a:solidFill>
            <a:prstDash val="solid"/>
            <a:round/>
            <a:headEnd type="none" w="sm" len="sm"/>
            <a:tailEnd type="none" w="sm" len="sm"/>
          </a:ln>
        </p:spPr>
      </p:pic>
      <p:pic>
        <p:nvPicPr>
          <p:cNvPr id="431" name="Google Shape;431;p96"/>
          <p:cNvPicPr preferRelativeResize="0"/>
          <p:nvPr/>
        </p:nvPicPr>
        <p:blipFill rotWithShape="1">
          <a:blip r:embed="rId5">
            <a:alphaModFix/>
          </a:blip>
          <a:srcRect/>
          <a:stretch/>
        </p:blipFill>
        <p:spPr>
          <a:xfrm>
            <a:off x="10415218" y="6256367"/>
            <a:ext cx="1534333" cy="356767"/>
          </a:xfrm>
          <a:prstGeom prst="rect">
            <a:avLst/>
          </a:prstGeom>
          <a:noFill/>
          <a:ln>
            <a:noFill/>
          </a:ln>
        </p:spPr>
      </p:pic>
      <p:sp>
        <p:nvSpPr>
          <p:cNvPr id="432" name="Google Shape;432;p96"/>
          <p:cNvSpPr txBox="1"/>
          <p:nvPr/>
        </p:nvSpPr>
        <p:spPr>
          <a:xfrm>
            <a:off x="751967" y="615633"/>
            <a:ext cx="90440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Instalar NVM en Linux</a:t>
            </a:r>
            <a:endParaRPr sz="5333" b="1">
              <a:latin typeface="DM Sans"/>
              <a:ea typeface="DM Sans"/>
              <a:cs typeface="DM Sans"/>
              <a:sym typeface="DM Sans"/>
            </a:endParaRPr>
          </a:p>
        </p:txBody>
      </p:sp>
    </p:spTree>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97"/>
          <p:cNvSpPr txBox="1"/>
          <p:nvPr/>
        </p:nvSpPr>
        <p:spPr>
          <a:xfrm>
            <a:off x="439367" y="1436900"/>
            <a:ext cx="8454800" cy="1482000"/>
          </a:xfrm>
          <a:prstGeom prst="rect">
            <a:avLst/>
          </a:prstGeom>
          <a:noFill/>
          <a:ln>
            <a:noFill/>
          </a:ln>
        </p:spPr>
        <p:txBody>
          <a:bodyPr spcFirstLastPara="1" wrap="square" lIns="121900" tIns="121900" rIns="121900" bIns="121900" anchor="t" anchorCtr="0">
            <a:noAutofit/>
          </a:bodyPr>
          <a:lstStyle/>
          <a:p>
            <a:pPr marL="609585">
              <a:lnSpc>
                <a:spcPct val="115000"/>
              </a:lnSpc>
              <a:spcBef>
                <a:spcPts val="1733"/>
              </a:spcBef>
              <a:spcAft>
                <a:spcPts val="1333"/>
              </a:spcAft>
            </a:pPr>
            <a:r>
              <a:rPr lang="es" sz="2400">
                <a:solidFill>
                  <a:schemeClr val="dk1"/>
                </a:solidFill>
                <a:highlight>
                  <a:schemeClr val="lt1"/>
                </a:highlight>
                <a:latin typeface="DM Sans"/>
                <a:ea typeface="DM Sans"/>
                <a:cs typeface="DM Sans"/>
                <a:sym typeface="DM Sans"/>
              </a:rPr>
              <a:t>Es importante destacar que podemos ver la ruta al ejecutable donde se instaló una versión de Node específica de la siguiente manera:</a:t>
            </a:r>
            <a:endParaRPr sz="2400">
              <a:solidFill>
                <a:schemeClr val="dk1"/>
              </a:solidFill>
              <a:highlight>
                <a:schemeClr val="lt1"/>
              </a:highlight>
              <a:latin typeface="DM Sans"/>
              <a:ea typeface="DM Sans"/>
              <a:cs typeface="DM Sans"/>
              <a:sym typeface="DM Sans"/>
            </a:endParaRPr>
          </a:p>
        </p:txBody>
      </p:sp>
      <p:pic>
        <p:nvPicPr>
          <p:cNvPr id="438" name="Google Shape;438;p97"/>
          <p:cNvPicPr preferRelativeResize="0"/>
          <p:nvPr/>
        </p:nvPicPr>
        <p:blipFill>
          <a:blip r:embed="rId3">
            <a:alphaModFix/>
          </a:blip>
          <a:stretch>
            <a:fillRect/>
          </a:stretch>
        </p:blipFill>
        <p:spPr>
          <a:xfrm>
            <a:off x="1816400" y="2508668"/>
            <a:ext cx="8537336" cy="860833"/>
          </a:xfrm>
          <a:prstGeom prst="rect">
            <a:avLst/>
          </a:prstGeom>
          <a:noFill/>
          <a:ln w="19050" cap="flat" cmpd="sng">
            <a:solidFill>
              <a:schemeClr val="dk2"/>
            </a:solidFill>
            <a:prstDash val="solid"/>
            <a:round/>
            <a:headEnd type="none" w="sm" len="sm"/>
            <a:tailEnd type="none" w="sm" len="sm"/>
          </a:ln>
        </p:spPr>
      </p:pic>
      <p:pic>
        <p:nvPicPr>
          <p:cNvPr id="439" name="Google Shape;439;p97"/>
          <p:cNvPicPr preferRelativeResize="0"/>
          <p:nvPr/>
        </p:nvPicPr>
        <p:blipFill>
          <a:blip r:embed="rId4">
            <a:alphaModFix/>
          </a:blip>
          <a:stretch>
            <a:fillRect/>
          </a:stretch>
        </p:blipFill>
        <p:spPr>
          <a:xfrm>
            <a:off x="1869467" y="3572700"/>
            <a:ext cx="8506149" cy="2810067"/>
          </a:xfrm>
          <a:prstGeom prst="rect">
            <a:avLst/>
          </a:prstGeom>
          <a:noFill/>
          <a:ln w="19050" cap="flat" cmpd="sng">
            <a:solidFill>
              <a:schemeClr val="dk2"/>
            </a:solidFill>
            <a:prstDash val="solid"/>
            <a:round/>
            <a:headEnd type="none" w="sm" len="sm"/>
            <a:tailEnd type="none" w="sm" len="sm"/>
          </a:ln>
        </p:spPr>
      </p:pic>
      <p:pic>
        <p:nvPicPr>
          <p:cNvPr id="440" name="Google Shape;440;p97"/>
          <p:cNvPicPr preferRelativeResize="0"/>
          <p:nvPr/>
        </p:nvPicPr>
        <p:blipFill rotWithShape="1">
          <a:blip r:embed="rId5">
            <a:alphaModFix/>
          </a:blip>
          <a:srcRect/>
          <a:stretch/>
        </p:blipFill>
        <p:spPr>
          <a:xfrm>
            <a:off x="10415218" y="6256367"/>
            <a:ext cx="1534333" cy="356767"/>
          </a:xfrm>
          <a:prstGeom prst="rect">
            <a:avLst/>
          </a:prstGeom>
          <a:noFill/>
          <a:ln>
            <a:noFill/>
          </a:ln>
        </p:spPr>
      </p:pic>
      <p:sp>
        <p:nvSpPr>
          <p:cNvPr id="441" name="Google Shape;441;p97"/>
          <p:cNvSpPr txBox="1"/>
          <p:nvPr/>
        </p:nvSpPr>
        <p:spPr>
          <a:xfrm>
            <a:off x="751967" y="615633"/>
            <a:ext cx="90440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Instalar NVM en Linux</a:t>
            </a:r>
            <a:endParaRPr sz="5333" b="1">
              <a:latin typeface="DM Sans"/>
              <a:ea typeface="DM Sans"/>
              <a:cs typeface="DM Sans"/>
              <a:sym typeface="DM Sans"/>
            </a:endParaRPr>
          </a:p>
        </p:txBody>
      </p:sp>
    </p:spTree>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98"/>
          <p:cNvSpPr txBox="1"/>
          <p:nvPr/>
        </p:nvSpPr>
        <p:spPr>
          <a:xfrm>
            <a:off x="1110792" y="1738167"/>
            <a:ext cx="5528000" cy="1482000"/>
          </a:xfrm>
          <a:prstGeom prst="rect">
            <a:avLst/>
          </a:prstGeom>
          <a:noFill/>
          <a:ln>
            <a:noFill/>
          </a:ln>
        </p:spPr>
        <p:txBody>
          <a:bodyPr spcFirstLastPara="1" wrap="square" lIns="121900" tIns="121900" rIns="121900" bIns="121900" anchor="t" anchorCtr="0">
            <a:noAutofit/>
          </a:bodyPr>
          <a:lstStyle/>
          <a:p>
            <a:pPr>
              <a:lnSpc>
                <a:spcPct val="115000"/>
              </a:lnSpc>
              <a:spcBef>
                <a:spcPts val="1733"/>
              </a:spcBef>
              <a:spcAft>
                <a:spcPts val="1333"/>
              </a:spcAft>
            </a:pPr>
            <a:r>
              <a:rPr lang="es" sz="2400">
                <a:solidFill>
                  <a:schemeClr val="dk1"/>
                </a:solidFill>
                <a:highlight>
                  <a:schemeClr val="lt1"/>
                </a:highlight>
                <a:latin typeface="DM Sans"/>
                <a:ea typeface="DM Sans"/>
                <a:cs typeface="DM Sans"/>
                <a:sym typeface="DM Sans"/>
              </a:rPr>
              <a:t>Además, para configurar manualmente una versión de Node predeterminada que se utilizará en cualquier shell nuevo, utilizar el alias "predeterminado" como se muestra.</a:t>
            </a:r>
            <a:endParaRPr sz="2400">
              <a:solidFill>
                <a:schemeClr val="dk1"/>
              </a:solidFill>
              <a:highlight>
                <a:schemeClr val="lt1"/>
              </a:highlight>
              <a:latin typeface="DM Sans"/>
              <a:ea typeface="DM Sans"/>
              <a:cs typeface="DM Sans"/>
              <a:sym typeface="DM Sans"/>
            </a:endParaRPr>
          </a:p>
        </p:txBody>
      </p:sp>
      <p:pic>
        <p:nvPicPr>
          <p:cNvPr id="447" name="Google Shape;447;p98"/>
          <p:cNvPicPr preferRelativeResize="0"/>
          <p:nvPr/>
        </p:nvPicPr>
        <p:blipFill>
          <a:blip r:embed="rId3">
            <a:alphaModFix/>
          </a:blip>
          <a:stretch>
            <a:fillRect/>
          </a:stretch>
        </p:blipFill>
        <p:spPr>
          <a:xfrm>
            <a:off x="6877518" y="2052067"/>
            <a:ext cx="4203700" cy="1320800"/>
          </a:xfrm>
          <a:prstGeom prst="rect">
            <a:avLst/>
          </a:prstGeom>
          <a:noFill/>
          <a:ln w="19050" cap="flat" cmpd="sng">
            <a:solidFill>
              <a:schemeClr val="dk2"/>
            </a:solidFill>
            <a:prstDash val="solid"/>
            <a:round/>
            <a:headEnd type="none" w="sm" len="sm"/>
            <a:tailEnd type="none" w="sm" len="sm"/>
          </a:ln>
        </p:spPr>
      </p:pic>
      <p:pic>
        <p:nvPicPr>
          <p:cNvPr id="448" name="Google Shape;448;p98"/>
          <p:cNvPicPr preferRelativeResize="0"/>
          <p:nvPr/>
        </p:nvPicPr>
        <p:blipFill>
          <a:blip r:embed="rId4">
            <a:alphaModFix/>
          </a:blip>
          <a:stretch>
            <a:fillRect/>
          </a:stretch>
        </p:blipFill>
        <p:spPr>
          <a:xfrm>
            <a:off x="2357967" y="3751201"/>
            <a:ext cx="7476100" cy="2222633"/>
          </a:xfrm>
          <a:prstGeom prst="rect">
            <a:avLst/>
          </a:prstGeom>
          <a:noFill/>
          <a:ln w="19050" cap="flat" cmpd="sng">
            <a:solidFill>
              <a:schemeClr val="dk2"/>
            </a:solidFill>
            <a:prstDash val="solid"/>
            <a:round/>
            <a:headEnd type="none" w="sm" len="sm"/>
            <a:tailEnd type="none" w="sm" len="sm"/>
          </a:ln>
        </p:spPr>
      </p:pic>
      <p:pic>
        <p:nvPicPr>
          <p:cNvPr id="449" name="Google Shape;449;p98"/>
          <p:cNvPicPr preferRelativeResize="0"/>
          <p:nvPr/>
        </p:nvPicPr>
        <p:blipFill rotWithShape="1">
          <a:blip r:embed="rId5">
            <a:alphaModFix/>
          </a:blip>
          <a:srcRect/>
          <a:stretch/>
        </p:blipFill>
        <p:spPr>
          <a:xfrm>
            <a:off x="10415218" y="6256367"/>
            <a:ext cx="1534333" cy="356767"/>
          </a:xfrm>
          <a:prstGeom prst="rect">
            <a:avLst/>
          </a:prstGeom>
          <a:noFill/>
          <a:ln>
            <a:noFill/>
          </a:ln>
        </p:spPr>
      </p:pic>
      <p:sp>
        <p:nvSpPr>
          <p:cNvPr id="450" name="Google Shape;450;p98"/>
          <p:cNvSpPr txBox="1"/>
          <p:nvPr/>
        </p:nvSpPr>
        <p:spPr>
          <a:xfrm>
            <a:off x="751967" y="615633"/>
            <a:ext cx="90440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Instalar NVM en Linux</a:t>
            </a:r>
            <a:endParaRPr sz="5333" b="1">
              <a:latin typeface="DM Sans"/>
              <a:ea typeface="DM Sans"/>
              <a:cs typeface="DM Sans"/>
              <a:sym typeface="DM Sans"/>
            </a:endParaRPr>
          </a:p>
        </p:txBody>
      </p:sp>
    </p:spTree>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99"/>
          <p:cNvSpPr txBox="1"/>
          <p:nvPr/>
        </p:nvSpPr>
        <p:spPr>
          <a:xfrm>
            <a:off x="555200" y="2000767"/>
            <a:ext cx="5540800" cy="4255600"/>
          </a:xfrm>
          <a:prstGeom prst="rect">
            <a:avLst/>
          </a:prstGeom>
          <a:noFill/>
          <a:ln>
            <a:noFill/>
          </a:ln>
        </p:spPr>
        <p:txBody>
          <a:bodyPr spcFirstLastPara="1" wrap="square" lIns="121900" tIns="121900" rIns="121900" bIns="121900" anchor="t" anchorCtr="0">
            <a:noAutofit/>
          </a:bodyPr>
          <a:lstStyle/>
          <a:p>
            <a:pPr marL="609585" indent="-423323">
              <a:lnSpc>
                <a:spcPct val="115000"/>
              </a:lnSpc>
              <a:spcBef>
                <a:spcPts val="1733"/>
              </a:spcBef>
              <a:buClr>
                <a:srgbClr val="EAFF6A"/>
              </a:buClr>
              <a:buSzPts val="1400"/>
              <a:buFont typeface="DM Sans"/>
              <a:buChar char="✓"/>
            </a:pPr>
            <a:r>
              <a:rPr lang="es" sz="2400">
                <a:solidFill>
                  <a:schemeClr val="dk1"/>
                </a:solidFill>
                <a:highlight>
                  <a:schemeClr val="lt1"/>
                </a:highlight>
                <a:latin typeface="DM Sans"/>
                <a:ea typeface="DM Sans"/>
                <a:cs typeface="DM Sans"/>
                <a:sym typeface="DM Sans"/>
              </a:rPr>
              <a:t>Podemos crear un archivo de inicialización </a:t>
            </a:r>
            <a:r>
              <a:rPr lang="es" sz="2400" i="1">
                <a:solidFill>
                  <a:schemeClr val="dk1"/>
                </a:solidFill>
                <a:highlight>
                  <a:schemeClr val="lt1"/>
                </a:highlight>
                <a:latin typeface="DM Sans"/>
                <a:ea typeface="DM Sans"/>
                <a:cs typeface="DM Sans"/>
                <a:sym typeface="DM Sans"/>
              </a:rPr>
              <a:t>.nvmrc</a:t>
            </a:r>
            <a:r>
              <a:rPr lang="es" sz="2400">
                <a:solidFill>
                  <a:schemeClr val="dk1"/>
                </a:solidFill>
                <a:highlight>
                  <a:schemeClr val="lt1"/>
                </a:highlight>
                <a:latin typeface="DM Sans"/>
                <a:ea typeface="DM Sans"/>
                <a:cs typeface="DM Sans"/>
                <a:sym typeface="DM Sans"/>
              </a:rPr>
              <a:t> en el directorio raíz de nuestro proyecto (o en cualquier directorio principal) y agregar un número de versión de Node o cualquier otro indicador u opción de uso que </a:t>
            </a:r>
            <a:r>
              <a:rPr lang="es" sz="2400" i="1">
                <a:solidFill>
                  <a:schemeClr val="dk1"/>
                </a:solidFill>
                <a:highlight>
                  <a:schemeClr val="lt1"/>
                </a:highlight>
                <a:latin typeface="DM Sans"/>
                <a:ea typeface="DM Sans"/>
                <a:cs typeface="DM Sans"/>
                <a:sym typeface="DM Sans"/>
              </a:rPr>
              <a:t>nvm </a:t>
            </a:r>
            <a:r>
              <a:rPr lang="es" sz="2400">
                <a:solidFill>
                  <a:schemeClr val="dk1"/>
                </a:solidFill>
                <a:highlight>
                  <a:schemeClr val="lt1"/>
                </a:highlight>
                <a:latin typeface="DM Sans"/>
                <a:ea typeface="DM Sans"/>
                <a:cs typeface="DM Sans"/>
                <a:sym typeface="DM Sans"/>
              </a:rPr>
              <a:t>comprenda. Luego utilizamos algunos de los comandos que acabamos de ver para operar con la versión especificada en el archivo.</a:t>
            </a:r>
            <a:endParaRPr sz="2400">
              <a:solidFill>
                <a:schemeClr val="dk1"/>
              </a:solidFill>
              <a:highlight>
                <a:schemeClr val="lt1"/>
              </a:highlight>
              <a:latin typeface="DM Sans"/>
              <a:ea typeface="DM Sans"/>
              <a:cs typeface="DM Sans"/>
              <a:sym typeface="DM Sans"/>
            </a:endParaRPr>
          </a:p>
          <a:p>
            <a:pPr>
              <a:lnSpc>
                <a:spcPct val="115000"/>
              </a:lnSpc>
              <a:spcBef>
                <a:spcPts val="1733"/>
              </a:spcBef>
              <a:spcAft>
                <a:spcPts val="1333"/>
              </a:spcAft>
            </a:pPr>
            <a:endParaRPr sz="2400">
              <a:solidFill>
                <a:schemeClr val="dk1"/>
              </a:solidFill>
              <a:highlight>
                <a:schemeClr val="lt1"/>
              </a:highlight>
              <a:latin typeface="DM Sans"/>
              <a:ea typeface="DM Sans"/>
              <a:cs typeface="DM Sans"/>
              <a:sym typeface="DM Sans"/>
            </a:endParaRPr>
          </a:p>
        </p:txBody>
      </p:sp>
      <p:pic>
        <p:nvPicPr>
          <p:cNvPr id="456" name="Google Shape;456;p99"/>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57" name="Google Shape;457;p99"/>
          <p:cNvSpPr txBox="1"/>
          <p:nvPr/>
        </p:nvSpPr>
        <p:spPr>
          <a:xfrm>
            <a:off x="751967" y="615633"/>
            <a:ext cx="90440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Instalar NVM en Linux</a:t>
            </a:r>
            <a:endParaRPr sz="5333" b="1">
              <a:latin typeface="DM Sans"/>
              <a:ea typeface="DM Sans"/>
              <a:cs typeface="DM Sans"/>
              <a:sym typeface="DM Sans"/>
            </a:endParaRPr>
          </a:p>
        </p:txBody>
      </p:sp>
      <p:sp>
        <p:nvSpPr>
          <p:cNvPr id="458" name="Google Shape;458;p99"/>
          <p:cNvSpPr txBox="1"/>
          <p:nvPr/>
        </p:nvSpPr>
        <p:spPr>
          <a:xfrm>
            <a:off x="6218600" y="1632834"/>
            <a:ext cx="5367600" cy="3822032"/>
          </a:xfrm>
          <a:prstGeom prst="rect">
            <a:avLst/>
          </a:prstGeom>
          <a:noFill/>
          <a:ln>
            <a:noFill/>
          </a:ln>
        </p:spPr>
        <p:txBody>
          <a:bodyPr spcFirstLastPara="1" wrap="square" lIns="121900" tIns="121900" rIns="121900" bIns="121900" anchor="t" anchorCtr="0">
            <a:spAutoFit/>
          </a:bodyPr>
          <a:lstStyle/>
          <a:p>
            <a:pPr>
              <a:lnSpc>
                <a:spcPct val="115000"/>
              </a:lnSpc>
              <a:spcBef>
                <a:spcPts val="1733"/>
              </a:spcBef>
            </a:pPr>
            <a:endParaRPr sz="2400">
              <a:solidFill>
                <a:schemeClr val="dk1"/>
              </a:solidFill>
              <a:highlight>
                <a:schemeClr val="lt1"/>
              </a:highlight>
              <a:latin typeface="DM Sans"/>
              <a:ea typeface="DM Sans"/>
              <a:cs typeface="DM Sans"/>
              <a:sym typeface="DM Sans"/>
            </a:endParaRPr>
          </a:p>
          <a:p>
            <a:pPr marL="609585" indent="-423323">
              <a:lnSpc>
                <a:spcPct val="115000"/>
              </a:lnSpc>
              <a:spcBef>
                <a:spcPts val="1733"/>
              </a:spcBef>
              <a:spcAft>
                <a:spcPts val="1333"/>
              </a:spcAft>
              <a:buClr>
                <a:srgbClr val="EAFF6A"/>
              </a:buClr>
              <a:buSzPts val="1400"/>
              <a:buFont typeface="Helvetica Neue Light"/>
              <a:buChar char="✓"/>
            </a:pPr>
            <a:r>
              <a:rPr lang="es" sz="2400">
                <a:solidFill>
                  <a:schemeClr val="dk1"/>
                </a:solidFill>
                <a:highlight>
                  <a:schemeClr val="lt1"/>
                </a:highlight>
                <a:latin typeface="DM Sans"/>
                <a:ea typeface="DM Sans"/>
                <a:cs typeface="DM Sans"/>
                <a:sym typeface="DM Sans"/>
              </a:rPr>
              <a:t>Para obtener más información, podemos consultar el comando </a:t>
            </a:r>
            <a:r>
              <a:rPr lang="es" sz="2400" i="1">
                <a:solidFill>
                  <a:schemeClr val="lt2"/>
                </a:solidFill>
                <a:highlight>
                  <a:schemeClr val="dk2"/>
                </a:highlight>
                <a:latin typeface="DM Sans"/>
                <a:ea typeface="DM Sans"/>
                <a:cs typeface="DM Sans"/>
                <a:sym typeface="DM Sans"/>
              </a:rPr>
              <a:t>nvm --help</a:t>
            </a:r>
            <a:r>
              <a:rPr lang="es" sz="2400">
                <a:solidFill>
                  <a:schemeClr val="dk1"/>
                </a:solidFill>
                <a:highlight>
                  <a:schemeClr val="lt1"/>
                </a:highlight>
                <a:latin typeface="DM Sans"/>
                <a:ea typeface="DM Sans"/>
                <a:cs typeface="DM Sans"/>
                <a:sym typeface="DM Sans"/>
              </a:rPr>
              <a:t> o entrar al repositorio de Github de Node Version Manager: </a:t>
            </a:r>
            <a:r>
              <a:rPr lang="es" sz="2400" u="sng">
                <a:solidFill>
                  <a:schemeClr val="accent5"/>
                </a:solidFill>
                <a:highlight>
                  <a:schemeClr val="lt1"/>
                </a:highlight>
                <a:latin typeface="DM Sans"/>
                <a:ea typeface="DM Sans"/>
                <a:cs typeface="DM Sans"/>
                <a:sym typeface="DM Sans"/>
                <a:hlinkClick r:id="rId4">
                  <a:extLst>
                    <a:ext uri="{A12FA001-AC4F-418D-AE19-62706E023703}">
                      <ahyp:hlinkClr xmlns:ahyp="http://schemas.microsoft.com/office/drawing/2018/hyperlinkcolor" val="tx"/>
                    </a:ext>
                  </a:extLst>
                </a:hlinkClick>
              </a:rPr>
              <a:t>https://github.com/nvm-sh/nvm</a:t>
            </a:r>
            <a:r>
              <a:rPr lang="es" sz="2400">
                <a:solidFill>
                  <a:schemeClr val="dk1"/>
                </a:solidFill>
                <a:highlight>
                  <a:schemeClr val="lt1"/>
                </a:highlight>
                <a:latin typeface="DM Sans"/>
                <a:ea typeface="DM Sans"/>
                <a:cs typeface="DM Sans"/>
                <a:sym typeface="DM Sans"/>
              </a:rPr>
              <a:t>.</a:t>
            </a:r>
            <a:endParaRPr sz="240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00"/>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64" name="Google Shape;464;p100"/>
          <p:cNvSpPr txBox="1"/>
          <p:nvPr/>
        </p:nvSpPr>
        <p:spPr>
          <a:xfrm>
            <a:off x="1948400" y="440267"/>
            <a:ext cx="8295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lt1"/>
                </a:solidFill>
                <a:latin typeface="DM Sans"/>
                <a:ea typeface="DM Sans"/>
                <a:cs typeface="DM Sans"/>
                <a:sym typeface="DM Sans"/>
              </a:rPr>
              <a:t>Corroborando la instalación</a:t>
            </a:r>
            <a:endParaRPr sz="4667" b="1">
              <a:solidFill>
                <a:schemeClr val="lt1"/>
              </a:solidFill>
              <a:latin typeface="DM Sans"/>
              <a:ea typeface="DM Sans"/>
              <a:cs typeface="DM Sans"/>
              <a:sym typeface="DM Sans"/>
            </a:endParaRPr>
          </a:p>
        </p:txBody>
      </p:sp>
      <p:sp>
        <p:nvSpPr>
          <p:cNvPr id="465" name="Google Shape;465;p100"/>
          <p:cNvSpPr txBox="1"/>
          <p:nvPr/>
        </p:nvSpPr>
        <p:spPr>
          <a:xfrm>
            <a:off x="1208600" y="2150133"/>
            <a:ext cx="39408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vez realizada la instalación en tu respectivo sistema, podemos comprobar que contamos con nvm, corriendo el comando </a:t>
            </a:r>
            <a:r>
              <a:rPr lang="es" b="1" i="1">
                <a:latin typeface="DM Sans"/>
                <a:ea typeface="DM Sans"/>
                <a:cs typeface="DM Sans"/>
                <a:sym typeface="DM Sans"/>
              </a:rPr>
              <a:t>nvm</a:t>
            </a:r>
            <a:r>
              <a:rPr lang="es">
                <a:latin typeface="DM Sans"/>
                <a:ea typeface="DM Sans"/>
                <a:cs typeface="DM Sans"/>
                <a:sym typeface="DM Sans"/>
              </a:rPr>
              <a:t> en una terminal.</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Podremos ver las múltiples recomendaciones de uso, utilizaremos una combinación de estos comandos para proceder a hacer la instalación de nuestras diferentes versiones de node.</a:t>
            </a:r>
            <a:endParaRPr>
              <a:latin typeface="DM Sans"/>
              <a:ea typeface="DM Sans"/>
              <a:cs typeface="DM Sans"/>
              <a:sym typeface="DM Sans"/>
            </a:endParaRPr>
          </a:p>
        </p:txBody>
      </p:sp>
      <p:pic>
        <p:nvPicPr>
          <p:cNvPr id="466" name="Google Shape;466;p100"/>
          <p:cNvPicPr preferRelativeResize="0"/>
          <p:nvPr/>
        </p:nvPicPr>
        <p:blipFill>
          <a:blip r:embed="rId3">
            <a:alphaModFix/>
          </a:blip>
          <a:stretch>
            <a:fillRect/>
          </a:stretch>
        </p:blipFill>
        <p:spPr>
          <a:xfrm>
            <a:off x="5315501" y="2296767"/>
            <a:ext cx="5627065" cy="3000733"/>
          </a:xfrm>
          <a:prstGeom prst="rect">
            <a:avLst/>
          </a:prstGeom>
          <a:noFill/>
          <a:ln>
            <a:noFill/>
          </a:ln>
        </p:spPr>
      </p:pic>
    </p:spTree>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01"/>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72" name="Google Shape;472;p101"/>
          <p:cNvSpPr txBox="1"/>
          <p:nvPr/>
        </p:nvSpPr>
        <p:spPr>
          <a:xfrm>
            <a:off x="392200" y="387101"/>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nvm list available</a:t>
            </a:r>
            <a:endParaRPr sz="4667" b="1">
              <a:solidFill>
                <a:schemeClr val="lt1"/>
              </a:solidFill>
              <a:latin typeface="DM Sans"/>
              <a:ea typeface="DM Sans"/>
              <a:cs typeface="DM Sans"/>
              <a:sym typeface="DM Sans"/>
            </a:endParaRPr>
          </a:p>
        </p:txBody>
      </p:sp>
      <p:sp>
        <p:nvSpPr>
          <p:cNvPr id="473" name="Google Shape;473;p101"/>
          <p:cNvSpPr txBox="1"/>
          <p:nvPr/>
        </p:nvSpPr>
        <p:spPr>
          <a:xfrm>
            <a:off x="1303200" y="2532733"/>
            <a:ext cx="4583600" cy="4308831"/>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Al utilizar el comando </a:t>
            </a:r>
            <a:r>
              <a:rPr lang="es" sz="2400" b="1" i="1">
                <a:latin typeface="DM Sans"/>
                <a:ea typeface="DM Sans"/>
                <a:cs typeface="DM Sans"/>
                <a:sym typeface="DM Sans"/>
              </a:rPr>
              <a:t>nvm list available</a:t>
            </a:r>
            <a:r>
              <a:rPr lang="es" sz="2400" i="1">
                <a:latin typeface="DM Sans"/>
                <a:ea typeface="DM Sans"/>
                <a:cs typeface="DM Sans"/>
                <a:sym typeface="DM Sans"/>
              </a:rPr>
              <a:t>, </a:t>
            </a:r>
            <a:r>
              <a:rPr lang="es" sz="2400">
                <a:latin typeface="DM Sans"/>
                <a:ea typeface="DM Sans"/>
                <a:cs typeface="DM Sans"/>
                <a:sym typeface="DM Sans"/>
              </a:rPr>
              <a:t>estamos indicando a nvm que queremos corroborar qué versiones de node podemos instalar. </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NVM nos entregará entonces una lista de las versiones encontradas en internet, para seleccionar e instalar la que mejor nos parezca. </a:t>
            </a:r>
            <a:endParaRPr sz="2400">
              <a:latin typeface="DM Sans"/>
              <a:ea typeface="DM Sans"/>
              <a:cs typeface="DM Sans"/>
              <a:sym typeface="DM Sans"/>
            </a:endParaRPr>
          </a:p>
        </p:txBody>
      </p:sp>
      <p:pic>
        <p:nvPicPr>
          <p:cNvPr id="474" name="Google Shape;474;p101"/>
          <p:cNvPicPr preferRelativeResize="0"/>
          <p:nvPr/>
        </p:nvPicPr>
        <p:blipFill>
          <a:blip r:embed="rId3">
            <a:alphaModFix/>
          </a:blip>
          <a:stretch>
            <a:fillRect/>
          </a:stretch>
        </p:blipFill>
        <p:spPr>
          <a:xfrm>
            <a:off x="6096000" y="2204933"/>
            <a:ext cx="4788200" cy="34876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7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690" name="Google Shape;690;p177"/>
          <p:cNvSpPr txBox="1"/>
          <p:nvPr/>
        </p:nvSpPr>
        <p:spPr>
          <a:xfrm>
            <a:off x="631133" y="2168133"/>
            <a:ext cx="95592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Mientras más callbacks vamos anidando (según el tamaño del proceso)  vamos formando una pirámide horizontal. en nuestro código, a esto se le conoce como </a:t>
            </a:r>
            <a:r>
              <a:rPr lang="es" sz="3333" b="1" i="1">
                <a:solidFill>
                  <a:schemeClr val="accent6"/>
                </a:solidFill>
                <a:latin typeface="DM Sans"/>
                <a:ea typeface="DM Sans"/>
                <a:cs typeface="DM Sans"/>
                <a:sym typeface="DM Sans"/>
              </a:rPr>
              <a:t>CALLBACK HELL</a:t>
            </a:r>
            <a:r>
              <a:rPr lang="es" sz="3333">
                <a:solidFill>
                  <a:schemeClr val="accent6"/>
                </a:solidFill>
                <a:latin typeface="DM Sans"/>
                <a:ea typeface="DM Sans"/>
                <a:cs typeface="DM Sans"/>
                <a:sym typeface="DM Sans"/>
              </a:rPr>
              <a:t> </a:t>
            </a:r>
            <a:r>
              <a:rPr lang="es" sz="3333">
                <a:solidFill>
                  <a:schemeClr val="lt1"/>
                </a:solidFill>
                <a:latin typeface="DM Sans"/>
                <a:ea typeface="DM Sans"/>
                <a:cs typeface="DM Sans"/>
                <a:sym typeface="DM Sans"/>
              </a:rPr>
              <a:t>(también conocida como Pyramid of Doom por su forma).</a:t>
            </a:r>
            <a:endParaRPr sz="3333">
              <a:solidFill>
                <a:schemeClr val="lt1"/>
              </a:solidFill>
              <a:latin typeface="DM Sans"/>
              <a:ea typeface="DM Sans"/>
              <a:cs typeface="DM Sans"/>
              <a:sym typeface="DM Sans"/>
            </a:endParaRPr>
          </a:p>
        </p:txBody>
      </p:sp>
    </p:spTree>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0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80" name="Google Shape;480;p102"/>
          <p:cNvSpPr txBox="1"/>
          <p:nvPr/>
        </p:nvSpPr>
        <p:spPr>
          <a:xfrm>
            <a:off x="1173800" y="46334"/>
            <a:ext cx="984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nvm install &lt;version&gt;</a:t>
            </a:r>
            <a:endParaRPr sz="4667" b="1">
              <a:solidFill>
                <a:schemeClr val="lt1"/>
              </a:solidFill>
              <a:latin typeface="DM Sans"/>
              <a:ea typeface="DM Sans"/>
              <a:cs typeface="DM Sans"/>
              <a:sym typeface="DM Sans"/>
            </a:endParaRPr>
          </a:p>
        </p:txBody>
      </p:sp>
      <p:sp>
        <p:nvSpPr>
          <p:cNvPr id="481" name="Google Shape;481;p102"/>
          <p:cNvSpPr txBox="1"/>
          <p:nvPr/>
        </p:nvSpPr>
        <p:spPr>
          <a:xfrm>
            <a:off x="1357567" y="2427133"/>
            <a:ext cx="45172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vez que hemos leído la lista de versiones disponibles y nos hemos decidido por una, podemos ejecutar el comando nvm install, seguido de la versión a instalar</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Por ejemplo, ejecutando </a:t>
            </a:r>
            <a:r>
              <a:rPr lang="es" b="1" i="1">
                <a:latin typeface="DM Sans"/>
                <a:ea typeface="DM Sans"/>
                <a:cs typeface="DM Sans"/>
                <a:sym typeface="DM Sans"/>
              </a:rPr>
              <a:t>nvm install 19.0.0,</a:t>
            </a:r>
            <a:r>
              <a:rPr lang="es" i="1">
                <a:latin typeface="DM Sans"/>
                <a:ea typeface="DM Sans"/>
                <a:cs typeface="DM Sans"/>
                <a:sym typeface="DM Sans"/>
              </a:rPr>
              <a:t> </a:t>
            </a:r>
            <a:r>
              <a:rPr lang="es">
                <a:latin typeface="DM Sans"/>
                <a:ea typeface="DM Sans"/>
                <a:cs typeface="DM Sans"/>
                <a:sym typeface="DM Sans"/>
              </a:rPr>
              <a:t>estaremos listos para poder comenzar a trabajar con esta versión.</a:t>
            </a:r>
            <a:endParaRPr>
              <a:latin typeface="DM Sans"/>
              <a:ea typeface="DM Sans"/>
              <a:cs typeface="DM Sans"/>
              <a:sym typeface="DM Sans"/>
            </a:endParaRPr>
          </a:p>
        </p:txBody>
      </p:sp>
      <p:pic>
        <p:nvPicPr>
          <p:cNvPr id="482" name="Google Shape;482;p102"/>
          <p:cNvPicPr preferRelativeResize="0"/>
          <p:nvPr/>
        </p:nvPicPr>
        <p:blipFill>
          <a:blip r:embed="rId3">
            <a:alphaModFix/>
          </a:blip>
          <a:stretch>
            <a:fillRect/>
          </a:stretch>
        </p:blipFill>
        <p:spPr>
          <a:xfrm>
            <a:off x="5978967" y="3154167"/>
            <a:ext cx="4942199" cy="1285933"/>
          </a:xfrm>
          <a:prstGeom prst="rect">
            <a:avLst/>
          </a:prstGeom>
          <a:noFill/>
          <a:ln>
            <a:noFill/>
          </a:ln>
        </p:spPr>
      </p:pic>
    </p:spTree>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03"/>
          <p:cNvSpPr/>
          <p:nvPr/>
        </p:nvSpPr>
        <p:spPr>
          <a:xfrm>
            <a:off x="893600" y="1629500"/>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88" name="Google Shape;488;p103"/>
          <p:cNvSpPr txBox="1"/>
          <p:nvPr/>
        </p:nvSpPr>
        <p:spPr>
          <a:xfrm>
            <a:off x="863200" y="46334"/>
            <a:ext cx="10526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nvm list</a:t>
            </a:r>
            <a:endParaRPr sz="4667" b="1">
              <a:solidFill>
                <a:schemeClr val="lt1"/>
              </a:solidFill>
              <a:latin typeface="DM Sans"/>
              <a:ea typeface="DM Sans"/>
              <a:cs typeface="DM Sans"/>
              <a:sym typeface="DM Sans"/>
            </a:endParaRPr>
          </a:p>
        </p:txBody>
      </p:sp>
      <p:sp>
        <p:nvSpPr>
          <p:cNvPr id="489" name="Google Shape;489;p103"/>
          <p:cNvSpPr txBox="1"/>
          <p:nvPr/>
        </p:nvSpPr>
        <p:spPr>
          <a:xfrm>
            <a:off x="1638433" y="3025300"/>
            <a:ext cx="4938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Por otra parte, si corremos nuevamente el comando </a:t>
            </a:r>
            <a:r>
              <a:rPr lang="es" b="1" i="1">
                <a:latin typeface="DM Sans"/>
                <a:ea typeface="DM Sans"/>
                <a:cs typeface="DM Sans"/>
                <a:sym typeface="DM Sans"/>
              </a:rPr>
              <a:t>nvm list</a:t>
            </a:r>
            <a:r>
              <a:rPr lang="es">
                <a:latin typeface="DM Sans"/>
                <a:ea typeface="DM Sans"/>
                <a:cs typeface="DM Sans"/>
                <a:sym typeface="DM Sans"/>
              </a:rPr>
              <a:t>, esta vez sin la palabra “available”, notaremos cómo nos mostrará un listado de las versiones que ya tengamos instaladas en nuestro computador.</a:t>
            </a:r>
            <a:endParaRPr>
              <a:latin typeface="DM Sans"/>
              <a:ea typeface="DM Sans"/>
              <a:cs typeface="DM Sans"/>
              <a:sym typeface="DM Sans"/>
            </a:endParaRPr>
          </a:p>
        </p:txBody>
      </p:sp>
      <p:pic>
        <p:nvPicPr>
          <p:cNvPr id="490" name="Google Shape;490;p103"/>
          <p:cNvPicPr preferRelativeResize="0"/>
          <p:nvPr/>
        </p:nvPicPr>
        <p:blipFill>
          <a:blip r:embed="rId3">
            <a:alphaModFix/>
          </a:blip>
          <a:stretch>
            <a:fillRect/>
          </a:stretch>
        </p:blipFill>
        <p:spPr>
          <a:xfrm>
            <a:off x="7401033" y="2551567"/>
            <a:ext cx="3282467" cy="2579067"/>
          </a:xfrm>
          <a:prstGeom prst="rect">
            <a:avLst/>
          </a:prstGeom>
          <a:noFill/>
          <a:ln>
            <a:noFill/>
          </a:ln>
        </p:spPr>
      </p:pic>
    </p:spTree>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04"/>
          <p:cNvSpPr/>
          <p:nvPr/>
        </p:nvSpPr>
        <p:spPr>
          <a:xfrm>
            <a:off x="863200" y="1644167"/>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96" name="Google Shape;496;p104"/>
          <p:cNvSpPr txBox="1"/>
          <p:nvPr/>
        </p:nvSpPr>
        <p:spPr>
          <a:xfrm>
            <a:off x="1173800" y="46334"/>
            <a:ext cx="984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nvm use &lt;version&gt;</a:t>
            </a:r>
            <a:endParaRPr sz="4667" b="1">
              <a:solidFill>
                <a:schemeClr val="lt1"/>
              </a:solidFill>
              <a:latin typeface="DM Sans"/>
              <a:ea typeface="DM Sans"/>
              <a:cs typeface="DM Sans"/>
              <a:sym typeface="DM Sans"/>
            </a:endParaRPr>
          </a:p>
        </p:txBody>
      </p:sp>
      <p:sp>
        <p:nvSpPr>
          <p:cNvPr id="497" name="Google Shape;497;p104"/>
          <p:cNvSpPr txBox="1"/>
          <p:nvPr/>
        </p:nvSpPr>
        <p:spPr>
          <a:xfrm>
            <a:off x="1173800" y="2070367"/>
            <a:ext cx="47596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vez instaladas las versiones que queremos, toca decidir sobre cuál trabajar.</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Cada vez que queramos utilizar una versión en particular, utilizaremos </a:t>
            </a:r>
            <a:r>
              <a:rPr lang="es" b="1" i="1">
                <a:latin typeface="DM Sans"/>
                <a:ea typeface="DM Sans"/>
                <a:cs typeface="DM Sans"/>
                <a:sym typeface="DM Sans"/>
              </a:rPr>
              <a:t>nvm use</a:t>
            </a:r>
            <a:r>
              <a:rPr lang="es">
                <a:latin typeface="DM Sans"/>
                <a:ea typeface="DM Sans"/>
                <a:cs typeface="DM Sans"/>
                <a:sym typeface="DM Sans"/>
              </a:rPr>
              <a:t> seguido de la versión que queremos trabajar.</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Ahora, si volvemos a correr </a:t>
            </a:r>
            <a:r>
              <a:rPr lang="es" b="1" i="1">
                <a:latin typeface="DM Sans"/>
                <a:ea typeface="DM Sans"/>
                <a:cs typeface="DM Sans"/>
                <a:sym typeface="DM Sans"/>
              </a:rPr>
              <a:t>nvm list</a:t>
            </a:r>
            <a:r>
              <a:rPr lang="es">
                <a:latin typeface="DM Sans"/>
                <a:ea typeface="DM Sans"/>
                <a:cs typeface="DM Sans"/>
                <a:sym typeface="DM Sans"/>
              </a:rPr>
              <a:t>, en el listado aparecerá una marca indicando que estamos trabajando sobre ésta</a:t>
            </a:r>
            <a:endParaRPr>
              <a:latin typeface="DM Sans"/>
              <a:ea typeface="DM Sans"/>
              <a:cs typeface="DM Sans"/>
              <a:sym typeface="DM Sans"/>
            </a:endParaRPr>
          </a:p>
        </p:txBody>
      </p:sp>
      <p:pic>
        <p:nvPicPr>
          <p:cNvPr id="498" name="Google Shape;498;p104"/>
          <p:cNvPicPr preferRelativeResize="0"/>
          <p:nvPr/>
        </p:nvPicPr>
        <p:blipFill>
          <a:blip r:embed="rId3">
            <a:alphaModFix/>
          </a:blip>
          <a:stretch>
            <a:fillRect/>
          </a:stretch>
        </p:blipFill>
        <p:spPr>
          <a:xfrm>
            <a:off x="6095985" y="3246167"/>
            <a:ext cx="5016500" cy="1219200"/>
          </a:xfrm>
          <a:prstGeom prst="rect">
            <a:avLst/>
          </a:prstGeom>
          <a:noFill/>
          <a:ln>
            <a:noFill/>
          </a:ln>
        </p:spPr>
      </p:pic>
    </p:spTree>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05"/>
          <p:cNvSpPr txBox="1"/>
          <p:nvPr/>
        </p:nvSpPr>
        <p:spPr>
          <a:xfrm>
            <a:off x="631133" y="620368"/>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¡Importante!</a:t>
            </a:r>
            <a:endParaRPr sz="4667" b="1">
              <a:solidFill>
                <a:srgbClr val="EAFF6A"/>
              </a:solidFill>
              <a:latin typeface="DM Sans"/>
              <a:ea typeface="DM Sans"/>
              <a:cs typeface="DM Sans"/>
              <a:sym typeface="DM Sans"/>
            </a:endParaRPr>
          </a:p>
        </p:txBody>
      </p:sp>
      <p:sp>
        <p:nvSpPr>
          <p:cNvPr id="504" name="Google Shape;504;p105"/>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b="1">
                <a:solidFill>
                  <a:srgbClr val="E8E7E3"/>
                </a:solidFill>
                <a:latin typeface="DM Sans"/>
                <a:ea typeface="DM Sans"/>
                <a:cs typeface="DM Sans"/>
                <a:sym typeface="DM Sans"/>
              </a:rPr>
              <a:t>Recuerda que cada versión tiene su entorno de instalaciones y compatibilidades. </a:t>
            </a:r>
            <a:r>
              <a:rPr lang="es" sz="3333">
                <a:solidFill>
                  <a:srgbClr val="E8E7E3"/>
                </a:solidFill>
                <a:latin typeface="DM Sans"/>
                <a:ea typeface="DM Sans"/>
                <a:cs typeface="DM Sans"/>
                <a:sym typeface="DM Sans"/>
              </a:rPr>
              <a:t>Ahora que trabajarás con múltiples versiones, es muy importante que tengas cuidado en siempre poner atención sobre qué versión estás utilizando en ese momento</a:t>
            </a:r>
            <a:endParaRPr sz="3333">
              <a:solidFill>
                <a:srgbClr val="E8E7E3"/>
              </a:solidFill>
              <a:latin typeface="DM Sans"/>
              <a:ea typeface="DM Sans"/>
              <a:cs typeface="DM Sans"/>
              <a:sym typeface="DM Sans"/>
            </a:endParaRPr>
          </a:p>
        </p:txBody>
      </p:sp>
    </p:spTree>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106"/>
          <p:cNvGrpSpPr/>
          <p:nvPr/>
        </p:nvGrpSpPr>
        <p:grpSpPr>
          <a:xfrm>
            <a:off x="5603408" y="1325564"/>
            <a:ext cx="985200" cy="985200"/>
            <a:chOff x="974706" y="2467173"/>
            <a:chExt cx="738900" cy="738900"/>
          </a:xfrm>
        </p:grpSpPr>
        <p:sp>
          <p:nvSpPr>
            <p:cNvPr id="510" name="Google Shape;510;p10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11" name="Google Shape;511;p1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12" name="Google Shape;512;p106"/>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Probando cambios de versiones</a:t>
            </a:r>
            <a:endParaRPr sz="5333" b="1">
              <a:solidFill>
                <a:schemeClr val="dk1"/>
              </a:solidFill>
              <a:highlight>
                <a:srgbClr val="EAFF6A"/>
              </a:highlight>
              <a:latin typeface="DM Sans"/>
              <a:ea typeface="DM Sans"/>
              <a:cs typeface="DM Sans"/>
              <a:sym typeface="DM Sans"/>
            </a:endParaRPr>
          </a:p>
        </p:txBody>
      </p:sp>
      <p:sp>
        <p:nvSpPr>
          <p:cNvPr id="513" name="Google Shape;513;p106"/>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minutos</a:t>
            </a:r>
            <a:endParaRPr sz="2667" b="1">
              <a:solidFill>
                <a:srgbClr val="83AEFB"/>
              </a:solidFill>
              <a:latin typeface="DM Sans"/>
              <a:ea typeface="DM Sans"/>
              <a:cs typeface="DM Sans"/>
              <a:sym typeface="DM Sans"/>
            </a:endParaRPr>
          </a:p>
        </p:txBody>
      </p:sp>
    </p:spTree>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grpSp>
        <p:nvGrpSpPr>
          <p:cNvPr id="518" name="Google Shape;518;p107"/>
          <p:cNvGrpSpPr/>
          <p:nvPr/>
        </p:nvGrpSpPr>
        <p:grpSpPr>
          <a:xfrm>
            <a:off x="609796" y="624398"/>
            <a:ext cx="574765" cy="574765"/>
            <a:chOff x="974706" y="2467173"/>
            <a:chExt cx="738900" cy="738900"/>
          </a:xfrm>
        </p:grpSpPr>
        <p:sp>
          <p:nvSpPr>
            <p:cNvPr id="519" name="Google Shape;519;p10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20" name="Google Shape;520;p10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21" name="Google Shape;521;p107"/>
          <p:cNvSpPr txBox="1"/>
          <p:nvPr/>
        </p:nvSpPr>
        <p:spPr>
          <a:xfrm>
            <a:off x="668600" y="1442334"/>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Probando cambios de versiones</a:t>
            </a:r>
            <a:endParaRPr sz="5333" b="1">
              <a:solidFill>
                <a:schemeClr val="dk1"/>
              </a:solidFill>
              <a:latin typeface="DM Sans"/>
              <a:ea typeface="DM Sans"/>
              <a:cs typeface="DM Sans"/>
              <a:sym typeface="DM Sans"/>
            </a:endParaRPr>
          </a:p>
        </p:txBody>
      </p:sp>
      <p:pic>
        <p:nvPicPr>
          <p:cNvPr id="522" name="Google Shape;522;p107"/>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23" name="Google Shape;523;p107"/>
          <p:cNvSpPr txBox="1"/>
          <p:nvPr/>
        </p:nvSpPr>
        <p:spPr>
          <a:xfrm>
            <a:off x="668600" y="3409500"/>
            <a:ext cx="88052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Se levantará un servidor de express y lo ejecutaremos de diferentes formas.</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Una vez creado nuestro servidor, utilizar la versión 18.11.0 y ejecutar el comando node --watch server.js.</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Éste deberá implementar su última funcionalidad para poner el servidor en escucha y hacer su restart automático cada vez que se guarde un cambio.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Ahora, cambiar a la versión 17.6.0 e intentar correr el comando inicial. Nota la diferencia en la ejecución.</a:t>
            </a:r>
            <a:endParaRPr>
              <a:latin typeface="DM Sans"/>
              <a:ea typeface="DM Sans"/>
              <a:cs typeface="DM Sans"/>
              <a:sym typeface="DM Sans"/>
            </a:endParaRPr>
          </a:p>
        </p:txBody>
      </p:sp>
      <p:sp>
        <p:nvSpPr>
          <p:cNvPr id="524" name="Google Shape;524;p107"/>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08"/>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Administradores de</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paquetes</a:t>
            </a:r>
            <a:endParaRPr sz="5333" b="1">
              <a:solidFill>
                <a:srgbClr val="EA90FF"/>
              </a:solidFill>
              <a:latin typeface="DM Sans"/>
              <a:ea typeface="DM Sans"/>
              <a:cs typeface="DM Sans"/>
              <a:sym typeface="DM Sans"/>
            </a:endParaRPr>
          </a:p>
        </p:txBody>
      </p:sp>
    </p:spTree>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09"/>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5" name="Google Shape;535;p109"/>
          <p:cNvSpPr txBox="1"/>
          <p:nvPr/>
        </p:nvSpPr>
        <p:spPr>
          <a:xfrm>
            <a:off x="4751433" y="465601"/>
            <a:ext cx="6996000" cy="218536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¿Cómo funciona un administrador de paquetes?</a:t>
            </a:r>
            <a:endParaRPr sz="4667" b="1">
              <a:solidFill>
                <a:schemeClr val="dk1"/>
              </a:solidFill>
              <a:latin typeface="DM Sans"/>
              <a:ea typeface="DM Sans"/>
              <a:cs typeface="DM Sans"/>
              <a:sym typeface="DM Sans"/>
            </a:endParaRPr>
          </a:p>
        </p:txBody>
      </p:sp>
      <p:sp>
        <p:nvSpPr>
          <p:cNvPr id="536" name="Google Shape;536;p109"/>
          <p:cNvSpPr txBox="1"/>
          <p:nvPr/>
        </p:nvSpPr>
        <p:spPr>
          <a:xfrm>
            <a:off x="4830467" y="2803367"/>
            <a:ext cx="6568400" cy="3179613"/>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Siempre que necesitamos utilizar algún módulo externo para alguna solución particular, ocupamos la funcionalidad de instalar dichos módulos de internet.</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Al correr el comando </a:t>
            </a:r>
            <a:r>
              <a:rPr lang="es" sz="1733" b="1" i="1">
                <a:latin typeface="DM Sans"/>
                <a:ea typeface="DM Sans"/>
                <a:cs typeface="DM Sans"/>
                <a:sym typeface="DM Sans"/>
              </a:rPr>
              <a:t>npm install</a:t>
            </a:r>
            <a:r>
              <a:rPr lang="es" sz="1733">
                <a:latin typeface="DM Sans"/>
                <a:ea typeface="DM Sans"/>
                <a:cs typeface="DM Sans"/>
                <a:sym typeface="DM Sans"/>
              </a:rPr>
              <a:t> </a:t>
            </a:r>
            <a:r>
              <a:rPr lang="es" sz="1733" b="1" i="1">
                <a:latin typeface="DM Sans"/>
                <a:ea typeface="DM Sans"/>
                <a:cs typeface="DM Sans"/>
                <a:sym typeface="DM Sans"/>
              </a:rPr>
              <a:t>&lt;paquete&gt; </a:t>
            </a:r>
            <a:r>
              <a:rPr lang="es" sz="1733">
                <a:latin typeface="DM Sans"/>
                <a:ea typeface="DM Sans"/>
                <a:cs typeface="DM Sans"/>
                <a:sym typeface="DM Sans"/>
              </a:rPr>
              <a:t>, éste se encarga de buscar en internet el paquete que estamos solicitando, a partir de un repositorio en la página principal de npm.</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Una vez encontrado el paquete, procede a instalarlo en nuestro proyecto y a agregarlo en el campo “dependencias” de nuestro package.json correspondiente.</a:t>
            </a:r>
            <a:endParaRPr sz="1733">
              <a:latin typeface="DM Sans"/>
              <a:ea typeface="DM Sans"/>
              <a:cs typeface="DM Sans"/>
              <a:sym typeface="DM Sans"/>
            </a:endParaRPr>
          </a:p>
        </p:txBody>
      </p:sp>
      <p:pic>
        <p:nvPicPr>
          <p:cNvPr id="537" name="Google Shape;537;p109"/>
          <p:cNvPicPr preferRelativeResize="0"/>
          <p:nvPr/>
        </p:nvPicPr>
        <p:blipFill>
          <a:blip r:embed="rId3">
            <a:alphaModFix/>
          </a:blip>
          <a:stretch>
            <a:fillRect/>
          </a:stretch>
        </p:blipFill>
        <p:spPr>
          <a:xfrm>
            <a:off x="580600" y="2338500"/>
            <a:ext cx="3731600" cy="1817133"/>
          </a:xfrm>
          <a:prstGeom prst="rect">
            <a:avLst/>
          </a:prstGeom>
          <a:noFill/>
          <a:ln>
            <a:noFill/>
          </a:ln>
        </p:spPr>
      </p:pic>
    </p:spTree>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10"/>
          <p:cNvSpPr txBox="1"/>
          <p:nvPr/>
        </p:nvSpPr>
        <p:spPr>
          <a:xfrm>
            <a:off x="652667" y="697001"/>
            <a:ext cx="80428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Actualización de dependencias</a:t>
            </a:r>
            <a:endParaRPr sz="4667" b="1">
              <a:solidFill>
                <a:schemeClr val="dk1"/>
              </a:solidFill>
              <a:latin typeface="DM Sans"/>
              <a:ea typeface="DM Sans"/>
              <a:cs typeface="DM Sans"/>
              <a:sym typeface="DM Sans"/>
            </a:endParaRPr>
          </a:p>
        </p:txBody>
      </p:sp>
      <p:sp>
        <p:nvSpPr>
          <p:cNvPr id="543" name="Google Shape;543;p110"/>
          <p:cNvSpPr txBox="1"/>
          <p:nvPr/>
        </p:nvSpPr>
        <p:spPr>
          <a:xfrm>
            <a:off x="652667" y="2468833"/>
            <a:ext cx="5724400" cy="4308831"/>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Recordemos que también es útil para el mantenimiento de las dependencias que ya tenemos instaladas en el proyecto. Esto permite corroborar si hay alguna versión a actualizar según lo solicitado por nuestro proyecto.</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Para corroborar la integridad de nuestros paquetes y si hay alguna versión actualizable, podemos utilizar el comando </a:t>
            </a:r>
            <a:r>
              <a:rPr lang="es" sz="2400" b="1">
                <a:highlight>
                  <a:schemeClr val="lt2"/>
                </a:highlight>
                <a:latin typeface="DM Sans"/>
                <a:ea typeface="DM Sans"/>
                <a:cs typeface="DM Sans"/>
                <a:sym typeface="DM Sans"/>
              </a:rPr>
              <a:t>npm outdate</a:t>
            </a:r>
            <a:endParaRPr sz="2400">
              <a:highlight>
                <a:schemeClr val="lt2"/>
              </a:highlight>
              <a:latin typeface="DM Sans"/>
              <a:ea typeface="DM Sans"/>
              <a:cs typeface="DM Sans"/>
              <a:sym typeface="DM Sans"/>
            </a:endParaRPr>
          </a:p>
        </p:txBody>
      </p:sp>
      <p:pic>
        <p:nvPicPr>
          <p:cNvPr id="544" name="Google Shape;544;p110"/>
          <p:cNvPicPr preferRelativeResize="0"/>
          <p:nvPr/>
        </p:nvPicPr>
        <p:blipFill>
          <a:blip r:embed="rId3">
            <a:alphaModFix/>
          </a:blip>
          <a:stretch>
            <a:fillRect/>
          </a:stretch>
        </p:blipFill>
        <p:spPr>
          <a:xfrm>
            <a:off x="804833" y="5532615"/>
            <a:ext cx="6666400" cy="497503"/>
          </a:xfrm>
          <a:prstGeom prst="rect">
            <a:avLst/>
          </a:prstGeom>
          <a:noFill/>
          <a:ln>
            <a:noFill/>
          </a:ln>
        </p:spPr>
      </p:pic>
    </p:spTree>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11"/>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Alternativa de npm</a:t>
            </a:r>
            <a:endParaRPr sz="5333" b="1">
              <a:solidFill>
                <a:schemeClr val="dk1"/>
              </a:solidFill>
              <a:latin typeface="DM Sans"/>
              <a:ea typeface="DM Sans"/>
              <a:cs typeface="DM Sans"/>
              <a:sym typeface="DM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78"/>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Cómo reconocerlos</a:t>
            </a:r>
            <a:endParaRPr sz="5333" b="1">
              <a:solidFill>
                <a:schemeClr val="dk1"/>
              </a:solidFill>
              <a:latin typeface="DM Sans"/>
              <a:ea typeface="DM Sans"/>
              <a:cs typeface="DM Sans"/>
              <a:sym typeface="DM Sans"/>
            </a:endParaRPr>
          </a:p>
        </p:txBody>
      </p:sp>
      <p:sp>
        <p:nvSpPr>
          <p:cNvPr id="696" name="Google Shape;696;p178"/>
          <p:cNvSpPr txBox="1"/>
          <p:nvPr/>
        </p:nvSpPr>
        <p:spPr>
          <a:xfrm>
            <a:off x="610300" y="3429001"/>
            <a:ext cx="5810000" cy="1077178"/>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Si estás trabajando con callbacks y tu código comienza a tomar esta forma… ¡Mucho cuidado, hay que cambiar de estrategia! </a:t>
            </a:r>
            <a:endParaRPr>
              <a:latin typeface="DM Sans"/>
              <a:ea typeface="DM Sans"/>
              <a:cs typeface="DM Sans"/>
              <a:sym typeface="DM Sans"/>
            </a:endParaRPr>
          </a:p>
        </p:txBody>
      </p:sp>
      <p:pic>
        <p:nvPicPr>
          <p:cNvPr id="697" name="Google Shape;697;p178"/>
          <p:cNvPicPr preferRelativeResize="0"/>
          <p:nvPr/>
        </p:nvPicPr>
        <p:blipFill rotWithShape="1">
          <a:blip r:embed="rId3">
            <a:alphaModFix/>
          </a:blip>
          <a:srcRect l="11775" r="21994"/>
          <a:stretch/>
        </p:blipFill>
        <p:spPr>
          <a:xfrm>
            <a:off x="7567567" y="1563282"/>
            <a:ext cx="4148500" cy="3731433"/>
          </a:xfrm>
          <a:prstGeom prst="rect">
            <a:avLst/>
          </a:prstGeom>
          <a:noFill/>
          <a:ln>
            <a:noFill/>
          </a:ln>
        </p:spPr>
      </p:pic>
    </p:spTree>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12"/>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5" name="Google Shape;555;p112"/>
          <p:cNvSpPr txBox="1"/>
          <p:nvPr/>
        </p:nvSpPr>
        <p:spPr>
          <a:xfrm>
            <a:off x="5275200" y="625634"/>
            <a:ext cx="69168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Entendiendo a YARN</a:t>
            </a:r>
            <a:endParaRPr sz="4667" b="1">
              <a:solidFill>
                <a:schemeClr val="dk1"/>
              </a:solidFill>
              <a:latin typeface="DM Sans"/>
              <a:ea typeface="DM Sans"/>
              <a:cs typeface="DM Sans"/>
              <a:sym typeface="DM Sans"/>
            </a:endParaRPr>
          </a:p>
        </p:txBody>
      </p:sp>
      <p:sp>
        <p:nvSpPr>
          <p:cNvPr id="556" name="Google Shape;556;p112"/>
          <p:cNvSpPr txBox="1"/>
          <p:nvPr/>
        </p:nvSpPr>
        <p:spPr>
          <a:xfrm>
            <a:off x="5275200" y="1656468"/>
            <a:ext cx="6275600" cy="652482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Yarn es un instalador de paquetes desarrollado por Facebook, el cual está pensado para poder superponerse por encima de npm en cuanto a instalación de repositorios refiere.</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Algunas de las ventajas que tiene yarn por sobre npm son:</a:t>
            </a:r>
            <a:endParaRPr sz="2400">
              <a:latin typeface="DM Sans"/>
              <a:ea typeface="DM Sans"/>
              <a:cs typeface="DM Sans"/>
              <a:sym typeface="DM Sans"/>
            </a:endParaRPr>
          </a:p>
          <a:p>
            <a:endParaRPr sz="2400">
              <a:latin typeface="DM Sans"/>
              <a:ea typeface="DM Sans"/>
              <a:cs typeface="DM Sans"/>
              <a:sym typeface="DM Sans"/>
            </a:endParaRPr>
          </a:p>
          <a:p>
            <a:pPr marL="609585" indent="-423323">
              <a:buClr>
                <a:srgbClr val="EA90FF"/>
              </a:buClr>
              <a:buSzPts val="1400"/>
              <a:buFont typeface="DM Sans"/>
              <a:buChar char="✓"/>
            </a:pPr>
            <a:r>
              <a:rPr lang="es" sz="2400">
                <a:latin typeface="DM Sans"/>
                <a:ea typeface="DM Sans"/>
                <a:cs typeface="DM Sans"/>
                <a:sym typeface="DM Sans"/>
              </a:rPr>
              <a:t>La instalación es más rápida que usando npm</a:t>
            </a:r>
            <a:endParaRPr sz="2400">
              <a:latin typeface="DM Sans"/>
              <a:ea typeface="DM Sans"/>
              <a:cs typeface="DM Sans"/>
              <a:sym typeface="DM Sans"/>
            </a:endParaRPr>
          </a:p>
          <a:p>
            <a:pPr marL="609585" indent="-423323">
              <a:buClr>
                <a:srgbClr val="EA90FF"/>
              </a:buClr>
              <a:buSzPts val="1400"/>
              <a:buFont typeface="DM Sans"/>
              <a:buChar char="✓"/>
            </a:pPr>
            <a:r>
              <a:rPr lang="es" sz="2400">
                <a:latin typeface="DM Sans"/>
                <a:ea typeface="DM Sans"/>
                <a:cs typeface="DM Sans"/>
                <a:sym typeface="DM Sans"/>
              </a:rPr>
              <a:t>Al momento de descargar paquetes, realiza un chequeo de seguridad más efectivo que el utilizado por npm</a:t>
            </a:r>
            <a:endParaRPr sz="2400">
              <a:latin typeface="DM Sans"/>
              <a:ea typeface="DM Sans"/>
              <a:cs typeface="DM Sans"/>
              <a:sym typeface="DM Sans"/>
            </a:endParaRPr>
          </a:p>
          <a:p>
            <a:pPr marL="609585" indent="-423323">
              <a:buClr>
                <a:srgbClr val="EA90FF"/>
              </a:buClr>
              <a:buSzPts val="1400"/>
              <a:buFont typeface="DM Sans"/>
              <a:buChar char="✓"/>
            </a:pPr>
            <a:r>
              <a:rPr lang="es" sz="2400">
                <a:latin typeface="DM Sans"/>
                <a:ea typeface="DM Sans"/>
                <a:cs typeface="DM Sans"/>
                <a:sym typeface="DM Sans"/>
              </a:rPr>
              <a:t>Aprovecha mucho mejor el caché de las descargas, permitiendo instalar módulos aun a falta de internet.</a:t>
            </a:r>
            <a:endParaRPr sz="2400">
              <a:latin typeface="DM Sans"/>
              <a:ea typeface="DM Sans"/>
              <a:cs typeface="DM Sans"/>
              <a:sym typeface="DM Sans"/>
            </a:endParaRPr>
          </a:p>
        </p:txBody>
      </p:sp>
      <p:pic>
        <p:nvPicPr>
          <p:cNvPr id="557" name="Google Shape;557;p112"/>
          <p:cNvPicPr preferRelativeResize="0"/>
          <p:nvPr/>
        </p:nvPicPr>
        <p:blipFill>
          <a:blip r:embed="rId3">
            <a:alphaModFix/>
          </a:blip>
          <a:stretch>
            <a:fillRect/>
          </a:stretch>
        </p:blipFill>
        <p:spPr>
          <a:xfrm>
            <a:off x="354000" y="2124801"/>
            <a:ext cx="4637133" cy="2608399"/>
          </a:xfrm>
          <a:prstGeom prst="rect">
            <a:avLst/>
          </a:prstGeom>
          <a:noFill/>
          <a:ln>
            <a:noFill/>
          </a:ln>
        </p:spPr>
      </p:pic>
    </p:spTree>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13"/>
          <p:cNvSpPr/>
          <p:nvPr/>
        </p:nvSpPr>
        <p:spPr>
          <a:xfrm>
            <a:off x="520800" y="1883265"/>
            <a:ext cx="11150400" cy="4232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63" name="Google Shape;563;p113"/>
          <p:cNvSpPr txBox="1"/>
          <p:nvPr/>
        </p:nvSpPr>
        <p:spPr>
          <a:xfrm>
            <a:off x="1948367" y="3977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5333" b="1">
                <a:solidFill>
                  <a:schemeClr val="lt1"/>
                </a:solidFill>
                <a:latin typeface="DM Sans"/>
                <a:ea typeface="DM Sans"/>
                <a:cs typeface="DM Sans"/>
                <a:sym typeface="DM Sans"/>
              </a:rPr>
              <a:t>Instalar Yarn</a:t>
            </a:r>
            <a:endParaRPr sz="5333" b="1">
              <a:solidFill>
                <a:schemeClr val="lt1"/>
              </a:solidFill>
              <a:latin typeface="DM Sans"/>
              <a:ea typeface="DM Sans"/>
              <a:cs typeface="DM Sans"/>
              <a:sym typeface="DM Sans"/>
            </a:endParaRPr>
          </a:p>
        </p:txBody>
      </p:sp>
      <p:sp>
        <p:nvSpPr>
          <p:cNvPr id="564" name="Google Shape;564;p113"/>
          <p:cNvSpPr txBox="1"/>
          <p:nvPr/>
        </p:nvSpPr>
        <p:spPr>
          <a:xfrm>
            <a:off x="1107967" y="2460867"/>
            <a:ext cx="4872400" cy="3939500"/>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A diferencia de npm, el cual viene instalado por defecto al instalar node, yarn no viene incluido al comenzar a trabajar en node, por lo que es necesario que, para comenzar a trabajar yarn, lo instalemos a partir de npm (Algo irónico).</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Haremos una instalación global: </a:t>
            </a:r>
            <a:endParaRPr sz="2400">
              <a:latin typeface="DM Sans"/>
              <a:ea typeface="DM Sans"/>
              <a:cs typeface="DM Sans"/>
              <a:sym typeface="DM Sans"/>
            </a:endParaRPr>
          </a:p>
        </p:txBody>
      </p:sp>
      <p:pic>
        <p:nvPicPr>
          <p:cNvPr id="565" name="Google Shape;565;p113"/>
          <p:cNvPicPr preferRelativeResize="0"/>
          <p:nvPr/>
        </p:nvPicPr>
        <p:blipFill>
          <a:blip r:embed="rId3">
            <a:alphaModFix/>
          </a:blip>
          <a:stretch>
            <a:fillRect/>
          </a:stretch>
        </p:blipFill>
        <p:spPr>
          <a:xfrm>
            <a:off x="1220408" y="5075868"/>
            <a:ext cx="2761816" cy="472233"/>
          </a:xfrm>
          <a:prstGeom prst="rect">
            <a:avLst/>
          </a:prstGeom>
          <a:noFill/>
          <a:ln>
            <a:noFill/>
          </a:ln>
        </p:spPr>
      </p:pic>
      <p:pic>
        <p:nvPicPr>
          <p:cNvPr id="566" name="Google Shape;566;p113"/>
          <p:cNvPicPr preferRelativeResize="0"/>
          <p:nvPr/>
        </p:nvPicPr>
        <p:blipFill>
          <a:blip r:embed="rId4">
            <a:alphaModFix/>
          </a:blip>
          <a:stretch>
            <a:fillRect/>
          </a:stretch>
        </p:blipFill>
        <p:spPr>
          <a:xfrm>
            <a:off x="6447701" y="3286818"/>
            <a:ext cx="2064500" cy="560367"/>
          </a:xfrm>
          <a:prstGeom prst="rect">
            <a:avLst/>
          </a:prstGeom>
          <a:noFill/>
          <a:ln>
            <a:noFill/>
          </a:ln>
        </p:spPr>
      </p:pic>
      <p:sp>
        <p:nvSpPr>
          <p:cNvPr id="567" name="Google Shape;567;p113"/>
          <p:cNvSpPr txBox="1"/>
          <p:nvPr/>
        </p:nvSpPr>
        <p:spPr>
          <a:xfrm>
            <a:off x="6296300" y="2460867"/>
            <a:ext cx="4472400" cy="4678163"/>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Y una vez instalado, corroboramos la versión instalada con </a:t>
            </a:r>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r>
              <a:rPr lang="es" sz="2400">
                <a:solidFill>
                  <a:schemeClr val="dk1"/>
                </a:solidFill>
                <a:latin typeface="DM Sans"/>
                <a:ea typeface="DM Sans"/>
                <a:cs typeface="DM Sans"/>
                <a:sym typeface="DM Sans"/>
              </a:rPr>
              <a:t>Una vez arrojada una versión desde la terminal, significa que podemos comenzar a utilizarlo para el manejo de nuestras dependencias.</a:t>
            </a:r>
            <a:endParaRPr sz="2400">
              <a:solidFill>
                <a:schemeClr val="dk1"/>
              </a:solidFill>
              <a:latin typeface="DM Sans"/>
              <a:ea typeface="DM Sans"/>
              <a:cs typeface="DM Sans"/>
              <a:sym typeface="DM Sans"/>
            </a:endParaRPr>
          </a:p>
        </p:txBody>
      </p:sp>
    </p:spTree>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14"/>
          <p:cNvSpPr/>
          <p:nvPr/>
        </p:nvSpPr>
        <p:spPr>
          <a:xfrm>
            <a:off x="520767" y="18171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73" name="Google Shape;573;p114"/>
          <p:cNvSpPr txBox="1"/>
          <p:nvPr/>
        </p:nvSpPr>
        <p:spPr>
          <a:xfrm>
            <a:off x="1948400" y="4094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5333" b="1">
                <a:solidFill>
                  <a:schemeClr val="lt1"/>
                </a:solidFill>
                <a:latin typeface="DM Sans"/>
                <a:ea typeface="DM Sans"/>
                <a:cs typeface="DM Sans"/>
                <a:sym typeface="DM Sans"/>
              </a:rPr>
              <a:t>Creando el package.json</a:t>
            </a:r>
            <a:endParaRPr sz="5333" b="1">
              <a:solidFill>
                <a:schemeClr val="lt1"/>
              </a:solidFill>
              <a:latin typeface="DM Sans"/>
              <a:ea typeface="DM Sans"/>
              <a:cs typeface="DM Sans"/>
              <a:sym typeface="DM Sans"/>
            </a:endParaRPr>
          </a:p>
        </p:txBody>
      </p:sp>
      <p:sp>
        <p:nvSpPr>
          <p:cNvPr id="574" name="Google Shape;574;p114"/>
          <p:cNvSpPr txBox="1"/>
          <p:nvPr/>
        </p:nvSpPr>
        <p:spPr>
          <a:xfrm>
            <a:off x="1108000" y="2227367"/>
            <a:ext cx="5082800" cy="504749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Para notar los primeros detalles de similitud con npm, notaremos que al correr el comando</a:t>
            </a:r>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Se nos generará un archivo package.json como el que ya conocemos, aunque ligeramente más minimalista en cuanto a lo que crea.</a:t>
            </a:r>
            <a:endParaRPr sz="2400">
              <a:latin typeface="DM Sans"/>
              <a:ea typeface="DM Sans"/>
              <a:cs typeface="DM Sans"/>
              <a:sym typeface="DM Sans"/>
            </a:endParaRPr>
          </a:p>
          <a:p>
            <a:endParaRPr sz="2400">
              <a:latin typeface="DM Sans"/>
              <a:ea typeface="DM Sans"/>
              <a:cs typeface="DM Sans"/>
              <a:sym typeface="DM Sans"/>
            </a:endParaRPr>
          </a:p>
        </p:txBody>
      </p:sp>
      <p:pic>
        <p:nvPicPr>
          <p:cNvPr id="575" name="Google Shape;575;p114"/>
          <p:cNvPicPr preferRelativeResize="0"/>
          <p:nvPr/>
        </p:nvPicPr>
        <p:blipFill>
          <a:blip r:embed="rId3">
            <a:alphaModFix/>
          </a:blip>
          <a:stretch>
            <a:fillRect/>
          </a:stretch>
        </p:blipFill>
        <p:spPr>
          <a:xfrm>
            <a:off x="1267151" y="3429000"/>
            <a:ext cx="2027235" cy="545800"/>
          </a:xfrm>
          <a:prstGeom prst="rect">
            <a:avLst/>
          </a:prstGeom>
          <a:noFill/>
          <a:ln>
            <a:noFill/>
          </a:ln>
        </p:spPr>
      </p:pic>
      <p:pic>
        <p:nvPicPr>
          <p:cNvPr id="576" name="Google Shape;576;p114"/>
          <p:cNvPicPr preferRelativeResize="0"/>
          <p:nvPr/>
        </p:nvPicPr>
        <p:blipFill>
          <a:blip r:embed="rId4">
            <a:alphaModFix/>
          </a:blip>
          <a:stretch>
            <a:fillRect/>
          </a:stretch>
        </p:blipFill>
        <p:spPr>
          <a:xfrm>
            <a:off x="6354633" y="3841900"/>
            <a:ext cx="3311800" cy="2177400"/>
          </a:xfrm>
          <a:prstGeom prst="rect">
            <a:avLst/>
          </a:prstGeom>
          <a:noFill/>
          <a:ln>
            <a:noFill/>
          </a:ln>
        </p:spPr>
      </p:pic>
    </p:spTree>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115"/>
          <p:cNvSpPr/>
          <p:nvPr/>
        </p:nvSpPr>
        <p:spPr>
          <a:xfrm>
            <a:off x="520767" y="18171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2" name="Google Shape;582;p115"/>
          <p:cNvSpPr txBox="1"/>
          <p:nvPr/>
        </p:nvSpPr>
        <p:spPr>
          <a:xfrm>
            <a:off x="1948400" y="175368"/>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Instalación y eliminación de dependencias.</a:t>
            </a:r>
            <a:endParaRPr sz="4667" b="1">
              <a:solidFill>
                <a:schemeClr val="lt1"/>
              </a:solidFill>
              <a:latin typeface="DM Sans"/>
              <a:ea typeface="DM Sans"/>
              <a:cs typeface="DM Sans"/>
              <a:sym typeface="DM Sans"/>
            </a:endParaRPr>
          </a:p>
        </p:txBody>
      </p:sp>
      <p:sp>
        <p:nvSpPr>
          <p:cNvPr id="583" name="Google Shape;583;p115"/>
          <p:cNvSpPr txBox="1"/>
          <p:nvPr/>
        </p:nvSpPr>
        <p:spPr>
          <a:xfrm>
            <a:off x="1072900" y="2514567"/>
            <a:ext cx="5188400" cy="467816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Aquí comenzamos con algunas diferencias.</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La primera es que, para poder instalar un paquete, reemplazamos la palabra </a:t>
            </a:r>
            <a:r>
              <a:rPr lang="es" sz="2400" b="1">
                <a:latin typeface="DM Sans"/>
                <a:ea typeface="DM Sans"/>
                <a:cs typeface="DM Sans"/>
                <a:sym typeface="DM Sans"/>
              </a:rPr>
              <a:t>install</a:t>
            </a:r>
            <a:r>
              <a:rPr lang="es" sz="2400">
                <a:latin typeface="DM Sans"/>
                <a:ea typeface="DM Sans"/>
                <a:cs typeface="DM Sans"/>
                <a:sym typeface="DM Sans"/>
              </a:rPr>
              <a:t> por </a:t>
            </a:r>
            <a:r>
              <a:rPr lang="es" sz="2400" b="1">
                <a:latin typeface="DM Sans"/>
                <a:ea typeface="DM Sans"/>
                <a:cs typeface="DM Sans"/>
                <a:sym typeface="DM Sans"/>
              </a:rPr>
              <a:t>add</a:t>
            </a:r>
            <a:endParaRPr sz="2400" b="1">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Y si tenemos intención de eliminar algún paquete, de igual manera reemplazaremos la palabra </a:t>
            </a:r>
            <a:r>
              <a:rPr lang="es" sz="2400" b="1">
                <a:latin typeface="DM Sans"/>
                <a:ea typeface="DM Sans"/>
                <a:cs typeface="DM Sans"/>
                <a:sym typeface="DM Sans"/>
              </a:rPr>
              <a:t>uninstall </a:t>
            </a:r>
            <a:r>
              <a:rPr lang="es" sz="2400">
                <a:latin typeface="DM Sans"/>
                <a:ea typeface="DM Sans"/>
                <a:cs typeface="DM Sans"/>
                <a:sym typeface="DM Sans"/>
              </a:rPr>
              <a:t> por </a:t>
            </a:r>
            <a:r>
              <a:rPr lang="es" sz="2400" b="1">
                <a:latin typeface="DM Sans"/>
                <a:ea typeface="DM Sans"/>
                <a:cs typeface="DM Sans"/>
                <a:sym typeface="DM Sans"/>
              </a:rPr>
              <a:t>remove</a:t>
            </a:r>
            <a:endParaRPr sz="2400">
              <a:latin typeface="DM Sans"/>
              <a:ea typeface="DM Sans"/>
              <a:cs typeface="DM Sans"/>
              <a:sym typeface="DM Sans"/>
            </a:endParaRPr>
          </a:p>
        </p:txBody>
      </p:sp>
      <p:pic>
        <p:nvPicPr>
          <p:cNvPr id="584" name="Google Shape;584;p115"/>
          <p:cNvPicPr preferRelativeResize="0"/>
          <p:nvPr/>
        </p:nvPicPr>
        <p:blipFill>
          <a:blip r:embed="rId3">
            <a:alphaModFix/>
          </a:blip>
          <a:stretch>
            <a:fillRect/>
          </a:stretch>
        </p:blipFill>
        <p:spPr>
          <a:xfrm>
            <a:off x="6354175" y="3429001"/>
            <a:ext cx="1961067" cy="353233"/>
          </a:xfrm>
          <a:prstGeom prst="rect">
            <a:avLst/>
          </a:prstGeom>
          <a:noFill/>
          <a:ln>
            <a:noFill/>
          </a:ln>
        </p:spPr>
      </p:pic>
      <p:pic>
        <p:nvPicPr>
          <p:cNvPr id="585" name="Google Shape;585;p115"/>
          <p:cNvPicPr preferRelativeResize="0"/>
          <p:nvPr/>
        </p:nvPicPr>
        <p:blipFill>
          <a:blip r:embed="rId4">
            <a:alphaModFix/>
          </a:blip>
          <a:stretch>
            <a:fillRect/>
          </a:stretch>
        </p:blipFill>
        <p:spPr>
          <a:xfrm>
            <a:off x="6354168" y="4859734"/>
            <a:ext cx="2386000" cy="438500"/>
          </a:xfrm>
          <a:prstGeom prst="rect">
            <a:avLst/>
          </a:prstGeom>
          <a:noFill/>
          <a:ln>
            <a:noFill/>
          </a:ln>
        </p:spPr>
      </p:pic>
    </p:spTree>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116"/>
          <p:cNvSpPr/>
          <p:nvPr/>
        </p:nvSpPr>
        <p:spPr>
          <a:xfrm>
            <a:off x="520767" y="1817167"/>
            <a:ext cx="11150400" cy="4514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91" name="Google Shape;591;p116"/>
          <p:cNvSpPr txBox="1"/>
          <p:nvPr/>
        </p:nvSpPr>
        <p:spPr>
          <a:xfrm>
            <a:off x="1948400" y="175368"/>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Un cambio importante: archivo .lock</a:t>
            </a:r>
            <a:endParaRPr sz="4667" b="1">
              <a:solidFill>
                <a:schemeClr val="lt1"/>
              </a:solidFill>
              <a:latin typeface="DM Sans"/>
              <a:ea typeface="DM Sans"/>
              <a:cs typeface="DM Sans"/>
              <a:sym typeface="DM Sans"/>
            </a:endParaRPr>
          </a:p>
        </p:txBody>
      </p:sp>
      <p:sp>
        <p:nvSpPr>
          <p:cNvPr id="592" name="Google Shape;592;p116"/>
          <p:cNvSpPr txBox="1"/>
          <p:nvPr/>
        </p:nvSpPr>
        <p:spPr>
          <a:xfrm>
            <a:off x="780333" y="1875834"/>
            <a:ext cx="10354400" cy="4308831"/>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Entendiendo que yarn es mucho más seguro y cauteloso al momento de trabajar con sus dependencias, no puede generar un package-lock.json como el que habitualmente conocemos</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Yarn tiene su propio archivo .lock, el cual le permite mantener la consistencia del versionado de los módulos que instala. Si tratamos de mezclar comandos de </a:t>
            </a:r>
            <a:r>
              <a:rPr lang="es" sz="2400" b="1">
                <a:latin typeface="DM Sans"/>
                <a:ea typeface="DM Sans"/>
                <a:cs typeface="DM Sans"/>
                <a:sym typeface="DM Sans"/>
              </a:rPr>
              <a:t>yarn add</a:t>
            </a:r>
            <a:r>
              <a:rPr lang="es" sz="2400">
                <a:latin typeface="DM Sans"/>
                <a:ea typeface="DM Sans"/>
                <a:cs typeface="DM Sans"/>
                <a:sym typeface="DM Sans"/>
              </a:rPr>
              <a:t> con </a:t>
            </a:r>
            <a:r>
              <a:rPr lang="es" sz="2400" b="1">
                <a:latin typeface="DM Sans"/>
                <a:ea typeface="DM Sans"/>
                <a:cs typeface="DM Sans"/>
                <a:sym typeface="DM Sans"/>
              </a:rPr>
              <a:t>npm install</a:t>
            </a:r>
            <a:r>
              <a:rPr lang="es" sz="2400">
                <a:latin typeface="DM Sans"/>
                <a:ea typeface="DM Sans"/>
                <a:cs typeface="DM Sans"/>
                <a:sym typeface="DM Sans"/>
              </a:rPr>
              <a:t>, notaremos que yarn comenzará a preocuparse, advirtiéndonos que no es la forma correcta de trabajar:</a:t>
            </a:r>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p:txBody>
      </p:sp>
      <p:pic>
        <p:nvPicPr>
          <p:cNvPr id="593" name="Google Shape;593;p116"/>
          <p:cNvPicPr preferRelativeResize="0"/>
          <p:nvPr/>
        </p:nvPicPr>
        <p:blipFill>
          <a:blip r:embed="rId3">
            <a:alphaModFix/>
          </a:blip>
          <a:stretch>
            <a:fillRect/>
          </a:stretch>
        </p:blipFill>
        <p:spPr>
          <a:xfrm>
            <a:off x="867374" y="5544665"/>
            <a:ext cx="10697332" cy="640000"/>
          </a:xfrm>
          <a:prstGeom prst="rect">
            <a:avLst/>
          </a:prstGeom>
          <a:noFill/>
          <a:ln>
            <a:noFill/>
          </a:ln>
        </p:spPr>
      </p:pic>
    </p:spTree>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598" name="Google Shape;598;p117"/>
          <p:cNvGrpSpPr/>
          <p:nvPr/>
        </p:nvGrpSpPr>
        <p:grpSpPr>
          <a:xfrm>
            <a:off x="5603408" y="1325564"/>
            <a:ext cx="985200" cy="985200"/>
            <a:chOff x="974706" y="2467173"/>
            <a:chExt cx="738900" cy="738900"/>
          </a:xfrm>
        </p:grpSpPr>
        <p:sp>
          <p:nvSpPr>
            <p:cNvPr id="599" name="Google Shape;599;p11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00" name="Google Shape;600;p11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01" name="Google Shape;601;p117"/>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Creación de proyecto con yarn</a:t>
            </a:r>
            <a:endParaRPr sz="5333" b="1">
              <a:solidFill>
                <a:schemeClr val="dk1"/>
              </a:solidFill>
              <a:highlight>
                <a:srgbClr val="EAFF6A"/>
              </a:highlight>
              <a:latin typeface="DM Sans"/>
              <a:ea typeface="DM Sans"/>
              <a:cs typeface="DM Sans"/>
              <a:sym typeface="DM Sans"/>
            </a:endParaRPr>
          </a:p>
        </p:txBody>
      </p:sp>
      <p:sp>
        <p:nvSpPr>
          <p:cNvPr id="602" name="Google Shape;602;p117"/>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b="1">
                <a:solidFill>
                  <a:srgbClr val="83AEFB"/>
                </a:solidFill>
                <a:latin typeface="DM Sans"/>
                <a:ea typeface="DM Sans"/>
                <a:cs typeface="DM Sans"/>
                <a:sym typeface="DM Sans"/>
              </a:rPr>
              <a:t>Duración: 5 minutos</a:t>
            </a:r>
            <a:endParaRPr sz="2667" b="1">
              <a:solidFill>
                <a:srgbClr val="83AEFB"/>
              </a:solidFill>
              <a:latin typeface="DM Sans"/>
              <a:ea typeface="DM Sans"/>
              <a:cs typeface="DM Sans"/>
              <a:sym typeface="DM Sans"/>
            </a:endParaRPr>
          </a:p>
        </p:txBody>
      </p:sp>
    </p:spTree>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grpSp>
        <p:nvGrpSpPr>
          <p:cNvPr id="607" name="Google Shape;607;p118"/>
          <p:cNvGrpSpPr/>
          <p:nvPr/>
        </p:nvGrpSpPr>
        <p:grpSpPr>
          <a:xfrm>
            <a:off x="609796" y="624398"/>
            <a:ext cx="574765" cy="574765"/>
            <a:chOff x="974706" y="2467173"/>
            <a:chExt cx="738900" cy="738900"/>
          </a:xfrm>
        </p:grpSpPr>
        <p:sp>
          <p:nvSpPr>
            <p:cNvPr id="608" name="Google Shape;608;p11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09" name="Google Shape;609;p11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10" name="Google Shape;610;p118"/>
          <p:cNvSpPr txBox="1"/>
          <p:nvPr/>
        </p:nvSpPr>
        <p:spPr>
          <a:xfrm>
            <a:off x="668600" y="1442334"/>
            <a:ext cx="7500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Creación de proyecto con yarn</a:t>
            </a:r>
            <a:endParaRPr sz="5333" b="1">
              <a:solidFill>
                <a:schemeClr val="dk1"/>
              </a:solidFill>
              <a:latin typeface="DM Sans"/>
              <a:ea typeface="DM Sans"/>
              <a:cs typeface="DM Sans"/>
              <a:sym typeface="DM Sans"/>
            </a:endParaRPr>
          </a:p>
        </p:txBody>
      </p:sp>
      <p:pic>
        <p:nvPicPr>
          <p:cNvPr id="611" name="Google Shape;611;p118"/>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12" name="Google Shape;612;p118"/>
          <p:cNvSpPr txBox="1"/>
          <p:nvPr/>
        </p:nvSpPr>
        <p:spPr>
          <a:xfrm>
            <a:off x="732700" y="3516367"/>
            <a:ext cx="6066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A partir del módulo instalado de yarn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Instalar por medio de yarn la dependencia de express.</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Crear un archivo app.js o server.js para escribir un servidor funcional.</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Modificar el package.json para que ejecute el script “start”, el cual deberá inicializar el servidor (tip, funciona similar a npm)</a:t>
            </a:r>
            <a:endParaRPr>
              <a:latin typeface="DM Sans"/>
              <a:ea typeface="DM Sans"/>
              <a:cs typeface="DM Sans"/>
              <a:sym typeface="DM Sans"/>
            </a:endParaRPr>
          </a:p>
        </p:txBody>
      </p:sp>
      <p:sp>
        <p:nvSpPr>
          <p:cNvPr id="613" name="Google Shape;613;p118"/>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19"/>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619" name="Google Shape;619;p119"/>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20"/>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Profundizando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NPM</a:t>
            </a:r>
            <a:endParaRPr sz="5333" b="1">
              <a:solidFill>
                <a:srgbClr val="83AEFB"/>
              </a:solidFill>
              <a:latin typeface="DM Sans"/>
              <a:ea typeface="DM Sans"/>
              <a:cs typeface="DM Sans"/>
              <a:sym typeface="DM Sans"/>
            </a:endParaRPr>
          </a:p>
        </p:txBody>
      </p:sp>
    </p:spTree>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21"/>
          <p:cNvSpPr txBox="1"/>
          <p:nvPr/>
        </p:nvSpPr>
        <p:spPr>
          <a:xfrm>
            <a:off x="770033" y="1077500"/>
            <a:ext cx="749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Sobre NPM</a:t>
            </a:r>
            <a:endParaRPr sz="5333" b="1">
              <a:solidFill>
                <a:schemeClr val="dk1"/>
              </a:solidFill>
              <a:latin typeface="DM Sans"/>
              <a:ea typeface="DM Sans"/>
              <a:cs typeface="DM Sans"/>
              <a:sym typeface="DM Sans"/>
            </a:endParaRPr>
          </a:p>
        </p:txBody>
      </p:sp>
      <p:sp>
        <p:nvSpPr>
          <p:cNvPr id="630" name="Google Shape;630;p121"/>
          <p:cNvSpPr txBox="1"/>
          <p:nvPr/>
        </p:nvSpPr>
        <p:spPr>
          <a:xfrm>
            <a:off x="770033" y="2373700"/>
            <a:ext cx="6494400" cy="3631723"/>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npm nos ha acompañado a lo largo de todo el curso, lo hemos utilizado una cantidad impresionante de veces y realizamos constantemente instalaciones a partir de éste.</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El espacio ahora estará destinado a </a:t>
            </a:r>
            <a:br>
              <a:rPr lang="es" sz="2000" dirty="0">
                <a:latin typeface="DM Sans"/>
                <a:ea typeface="DM Sans"/>
                <a:cs typeface="DM Sans"/>
                <a:sym typeface="DM Sans"/>
              </a:rPr>
            </a:br>
            <a:endParaRPr sz="2000" dirty="0">
              <a:latin typeface="DM Sans"/>
              <a:ea typeface="DM Sans"/>
              <a:cs typeface="DM Sans"/>
              <a:sym typeface="DM Sans"/>
            </a:endParaRPr>
          </a:p>
          <a:p>
            <a:pPr marL="609585" indent="-423323">
              <a:buClr>
                <a:srgbClr val="EAFF6A"/>
              </a:buClr>
              <a:buSzPts val="1400"/>
              <a:buFont typeface="DM Sans"/>
              <a:buChar char="✓"/>
            </a:pPr>
            <a:r>
              <a:rPr lang="es" sz="2000" dirty="0">
                <a:latin typeface="DM Sans"/>
                <a:ea typeface="DM Sans"/>
                <a:cs typeface="DM Sans"/>
                <a:sym typeface="DM Sans"/>
              </a:rPr>
              <a:t>Profundizar más sobre su uso.</a:t>
            </a:r>
            <a:endParaRPr sz="2000" dirty="0">
              <a:latin typeface="DM Sans"/>
              <a:ea typeface="DM Sans"/>
              <a:cs typeface="DM Sans"/>
              <a:sym typeface="DM Sans"/>
            </a:endParaRPr>
          </a:p>
          <a:p>
            <a:pPr marL="609585" indent="-423323">
              <a:buClr>
                <a:srgbClr val="EAFF6A"/>
              </a:buClr>
              <a:buSzPts val="1400"/>
              <a:buFont typeface="DM Sans"/>
              <a:buChar char="✓"/>
            </a:pPr>
            <a:r>
              <a:rPr lang="es" sz="2000" dirty="0">
                <a:latin typeface="DM Sans"/>
                <a:ea typeface="DM Sans"/>
                <a:cs typeface="DM Sans"/>
                <a:sym typeface="DM Sans"/>
              </a:rPr>
              <a:t>Crear nuestro propio paquete para subir  en el registro.</a:t>
            </a:r>
            <a:endParaRPr sz="2000" dirty="0">
              <a:latin typeface="DM Sans"/>
              <a:ea typeface="DM Sans"/>
              <a:cs typeface="DM Sans"/>
              <a:sym typeface="DM Sans"/>
            </a:endParaRPr>
          </a:p>
          <a:p>
            <a:pPr marL="609585" indent="-423323">
              <a:buClr>
                <a:srgbClr val="EAFF6A"/>
              </a:buClr>
              <a:buSzPts val="1400"/>
              <a:buFont typeface="DM Sans"/>
              <a:buChar char="✓"/>
            </a:pPr>
            <a:r>
              <a:rPr lang="es" sz="2000" dirty="0">
                <a:latin typeface="DM Sans"/>
                <a:ea typeface="DM Sans"/>
                <a:cs typeface="DM Sans"/>
                <a:sym typeface="DM Sans"/>
              </a:rPr>
              <a:t>Utilizar nuestro paquete en un proyecto adicional. </a:t>
            </a:r>
            <a:endParaRPr sz="2000" dirty="0">
              <a:latin typeface="DM Sans"/>
              <a:ea typeface="DM Sans"/>
              <a:cs typeface="DM Sans"/>
              <a:sym typeface="DM Sans"/>
            </a:endParaRPr>
          </a:p>
        </p:txBody>
      </p:sp>
      <p:pic>
        <p:nvPicPr>
          <p:cNvPr id="631" name="Google Shape;631;p121"/>
          <p:cNvPicPr preferRelativeResize="0"/>
          <p:nvPr/>
        </p:nvPicPr>
        <p:blipFill>
          <a:blip r:embed="rId3">
            <a:alphaModFix/>
          </a:blip>
          <a:stretch>
            <a:fillRect/>
          </a:stretch>
        </p:blipFill>
        <p:spPr>
          <a:xfrm>
            <a:off x="7264434" y="2710500"/>
            <a:ext cx="3692500" cy="143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38"/>
          <p:cNvSpPr txBox="1"/>
          <p:nvPr/>
        </p:nvSpPr>
        <p:spPr>
          <a:xfrm>
            <a:off x="1296700" y="2772467"/>
            <a:ext cx="91244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Ahora… ¿frontend vs. backend?</a:t>
            </a:r>
            <a:endParaRPr sz="5333" b="1">
              <a:solidFill>
                <a:schemeClr val="dk1"/>
              </a:solidFill>
              <a:latin typeface="DM Sans"/>
              <a:ea typeface="DM Sans"/>
              <a:cs typeface="DM Sans"/>
              <a:sym typeface="DM Sans"/>
            </a:endParaRPr>
          </a:p>
        </p:txBody>
      </p:sp>
      <p:sp>
        <p:nvSpPr>
          <p:cNvPr id="800" name="Google Shape;800;p138"/>
          <p:cNvSpPr txBox="1"/>
          <p:nvPr/>
        </p:nvSpPr>
        <p:spPr>
          <a:xfrm>
            <a:off x="3455200" y="1427800"/>
            <a:ext cx="5355200" cy="615513"/>
          </a:xfrm>
          <a:prstGeom prst="rect">
            <a:avLst/>
          </a:prstGeom>
          <a:noFill/>
          <a:ln>
            <a:noFill/>
          </a:ln>
        </p:spPr>
        <p:txBody>
          <a:bodyPr spcFirstLastPara="1" wrap="square" lIns="121900" tIns="121900" rIns="121900" bIns="121900" anchor="t" anchorCtr="0">
            <a:spAutoFit/>
          </a:bodyPr>
          <a:lstStyle/>
          <a:p>
            <a:endParaRPr sz="24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grpSp>
        <p:nvGrpSpPr>
          <p:cNvPr id="702" name="Google Shape;702;p179"/>
          <p:cNvGrpSpPr/>
          <p:nvPr/>
        </p:nvGrpSpPr>
        <p:grpSpPr>
          <a:xfrm>
            <a:off x="631162" y="825911"/>
            <a:ext cx="985207" cy="985207"/>
            <a:chOff x="575612" y="1950748"/>
            <a:chExt cx="431100" cy="431100"/>
          </a:xfrm>
        </p:grpSpPr>
        <p:sp>
          <p:nvSpPr>
            <p:cNvPr id="703" name="Google Shape;703;p179"/>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04" name="Google Shape;704;p179"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05" name="Google Shape;705;p17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706" name="Google Shape;706;p179"/>
          <p:cNvSpPr txBox="1"/>
          <p:nvPr/>
        </p:nvSpPr>
        <p:spPr>
          <a:xfrm>
            <a:off x="631133" y="2168134"/>
            <a:ext cx="95592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Si los callbacks pueden presentar este callback Hell, ¿entonces no debería utilizarlos?</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b="1">
                <a:solidFill>
                  <a:schemeClr val="lt1"/>
                </a:solidFill>
                <a:latin typeface="DM Sans"/>
                <a:ea typeface="DM Sans"/>
                <a:cs typeface="DM Sans"/>
                <a:sym typeface="DM Sans"/>
              </a:rPr>
              <a:t>¿Cuándo utilizamos los callbacks?</a:t>
            </a:r>
            <a:endParaRPr sz="3333" b="1">
              <a:solidFill>
                <a:schemeClr val="lt1"/>
              </a:solidFill>
              <a:latin typeface="DM Sans"/>
              <a:ea typeface="DM Sans"/>
              <a:cs typeface="DM Sans"/>
              <a:sym typeface="DM Sans"/>
            </a:endParaRPr>
          </a:p>
        </p:txBody>
      </p:sp>
      <p:sp>
        <p:nvSpPr>
          <p:cNvPr id="707" name="Google Shape;707;p179"/>
          <p:cNvSpPr txBox="1"/>
          <p:nvPr/>
        </p:nvSpPr>
        <p:spPr>
          <a:xfrm>
            <a:off x="1468433" y="564767"/>
            <a:ext cx="9294800" cy="615513"/>
          </a:xfrm>
          <a:prstGeom prst="rect">
            <a:avLst/>
          </a:prstGeom>
          <a:noFill/>
          <a:ln>
            <a:noFill/>
          </a:ln>
        </p:spPr>
        <p:txBody>
          <a:bodyPr spcFirstLastPara="1" wrap="square" lIns="121900" tIns="121900" rIns="121900" bIns="121900" anchor="t" anchorCtr="0">
            <a:spAutoFit/>
          </a:bodyPr>
          <a:lstStyle/>
          <a:p>
            <a:endParaRPr sz="2400"/>
          </a:p>
        </p:txBody>
      </p:sp>
    </p:spTree>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22"/>
          <p:cNvSpPr txBox="1"/>
          <p:nvPr/>
        </p:nvSpPr>
        <p:spPr>
          <a:xfrm>
            <a:off x="631133" y="527167"/>
            <a:ext cx="835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Aspectos que ya conoces de NPM</a:t>
            </a:r>
            <a:endParaRPr sz="5333" b="1">
              <a:solidFill>
                <a:schemeClr val="dk1"/>
              </a:solidFill>
              <a:latin typeface="DM Sans"/>
              <a:ea typeface="DM Sans"/>
              <a:cs typeface="DM Sans"/>
              <a:sym typeface="DM Sans"/>
            </a:endParaRPr>
          </a:p>
        </p:txBody>
      </p:sp>
      <p:sp>
        <p:nvSpPr>
          <p:cNvPr id="637" name="Google Shape;637;p122"/>
          <p:cNvSpPr txBox="1"/>
          <p:nvPr/>
        </p:nvSpPr>
        <p:spPr>
          <a:xfrm>
            <a:off x="631133" y="2473533"/>
            <a:ext cx="5267200" cy="3016170"/>
          </a:xfrm>
          <a:prstGeom prst="rect">
            <a:avLst/>
          </a:prstGeom>
          <a:noFill/>
          <a:ln>
            <a:noFill/>
          </a:ln>
        </p:spPr>
        <p:txBody>
          <a:bodyPr spcFirstLastPara="1" wrap="square" lIns="121900" tIns="121900" rIns="121900" bIns="121900" anchor="t" anchorCtr="0">
            <a:spAutoFit/>
          </a:bodyPr>
          <a:lstStyle/>
          <a:p>
            <a:pPr marL="609585" indent="-419090">
              <a:buClr>
                <a:srgbClr val="EAFF6A"/>
              </a:buClr>
              <a:buSzPts val="1350"/>
              <a:buFont typeface="DM Sans"/>
              <a:buChar char="✓"/>
            </a:pPr>
            <a:r>
              <a:rPr lang="es">
                <a:latin typeface="DM Sans"/>
                <a:ea typeface="DM Sans"/>
                <a:cs typeface="DM Sans"/>
                <a:sym typeface="DM Sans"/>
              </a:rPr>
              <a:t>Descarga e instalación de paquetes: Actualmente conocemos cómo descargar e instalar un paquete.</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FF6A"/>
              </a:buClr>
              <a:buSzPts val="1350"/>
              <a:buFont typeface="DM Sans"/>
              <a:buChar char="✓"/>
            </a:pPr>
            <a:r>
              <a:rPr lang="es">
                <a:latin typeface="DM Sans"/>
                <a:ea typeface="DM Sans"/>
                <a:cs typeface="DM Sans"/>
                <a:sym typeface="DM Sans"/>
              </a:rPr>
              <a:t>Actualización de paquetes: Sabemos colocar símbolos ^, ~, etc. para preguntar por versiones particulares de un paquete, además de los comandos </a:t>
            </a:r>
            <a:r>
              <a:rPr lang="es" b="1">
                <a:latin typeface="DM Sans"/>
                <a:ea typeface="DM Sans"/>
                <a:cs typeface="DM Sans"/>
                <a:sym typeface="DM Sans"/>
              </a:rPr>
              <a:t>npm outdate y npm update</a:t>
            </a:r>
            <a:r>
              <a:rPr lang="es">
                <a:latin typeface="DM Sans"/>
                <a:ea typeface="DM Sans"/>
                <a:cs typeface="DM Sans"/>
                <a:sym typeface="DM Sans"/>
              </a:rPr>
              <a:t> para obtener info y actualizar por los paquetes solicitados.</a:t>
            </a:r>
            <a:endParaRPr>
              <a:latin typeface="DM Sans"/>
              <a:ea typeface="DM Sans"/>
              <a:cs typeface="DM Sans"/>
              <a:sym typeface="DM Sans"/>
            </a:endParaRPr>
          </a:p>
        </p:txBody>
      </p:sp>
      <p:sp>
        <p:nvSpPr>
          <p:cNvPr id="638" name="Google Shape;638;p122"/>
          <p:cNvSpPr txBox="1"/>
          <p:nvPr/>
        </p:nvSpPr>
        <p:spPr>
          <a:xfrm>
            <a:off x="6096000" y="2473534"/>
            <a:ext cx="5112800" cy="3847167"/>
          </a:xfrm>
          <a:prstGeom prst="rect">
            <a:avLst/>
          </a:prstGeom>
          <a:noFill/>
          <a:ln>
            <a:noFill/>
          </a:ln>
        </p:spPr>
        <p:txBody>
          <a:bodyPr spcFirstLastPara="1" wrap="square" lIns="121900" tIns="121900" rIns="121900" bIns="121900" anchor="t" anchorCtr="0">
            <a:spAutoFit/>
          </a:bodyPr>
          <a:lstStyle/>
          <a:p>
            <a:pPr marL="609585" indent="-419090">
              <a:buClr>
                <a:srgbClr val="EAFF6A"/>
              </a:buClr>
              <a:buSzPts val="1350"/>
              <a:buFont typeface="DM Sans"/>
              <a:buChar char="✓"/>
            </a:pPr>
            <a:r>
              <a:rPr lang="es">
                <a:latin typeface="DM Sans"/>
                <a:ea typeface="DM Sans"/>
                <a:cs typeface="DM Sans"/>
                <a:sym typeface="DM Sans"/>
              </a:rPr>
              <a:t>Crear y leer un package.json: Sabemos cómo funciona un package.json y cómo incializar un paquete a partir de </a:t>
            </a:r>
            <a:r>
              <a:rPr lang="es" b="1">
                <a:latin typeface="DM Sans"/>
                <a:ea typeface="DM Sans"/>
                <a:cs typeface="DM Sans"/>
                <a:sym typeface="DM Sans"/>
              </a:rPr>
              <a:t>npm init</a:t>
            </a:r>
            <a:r>
              <a:rPr lang="es">
                <a:latin typeface="DM Sans"/>
                <a:ea typeface="DM Sans"/>
                <a:cs typeface="DM Sans"/>
                <a:sym typeface="DM Sans"/>
              </a:rPr>
              <a:t> o </a:t>
            </a:r>
            <a:r>
              <a:rPr lang="es" b="1">
                <a:latin typeface="DM Sans"/>
                <a:ea typeface="DM Sans"/>
                <a:cs typeface="DM Sans"/>
                <a:sym typeface="DM Sans"/>
              </a:rPr>
              <a:t>npm init -y</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FF6A"/>
              </a:buClr>
              <a:buSzPts val="1350"/>
              <a:buFont typeface="DM Sans"/>
              <a:buChar char="✓"/>
            </a:pPr>
            <a:r>
              <a:rPr lang="es">
                <a:latin typeface="DM Sans"/>
                <a:ea typeface="DM Sans"/>
                <a:cs typeface="DM Sans"/>
                <a:sym typeface="DM Sans"/>
              </a:rPr>
              <a:t>Ejecutar scripts: Aplicamos scripts para ejecutar comandos particulares para nuestro proyecto a partir de </a:t>
            </a:r>
            <a:r>
              <a:rPr lang="es" b="1">
                <a:latin typeface="DM Sans"/>
                <a:ea typeface="DM Sans"/>
                <a:cs typeface="DM Sans"/>
                <a:sym typeface="DM Sans"/>
              </a:rPr>
              <a:t>npm run</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FF6A"/>
              </a:buClr>
              <a:buSzPts val="1350"/>
              <a:buFont typeface="DM Sans"/>
              <a:buChar char="✓"/>
            </a:pPr>
            <a:r>
              <a:rPr lang="es">
                <a:latin typeface="DM Sans"/>
                <a:ea typeface="DM Sans"/>
                <a:cs typeface="DM Sans"/>
                <a:sym typeface="DM Sans"/>
              </a:rPr>
              <a:t>Desinstalar una dependencia: Sabemos retirar una dependencia de algún módulo que no  utilicemos, a partir de </a:t>
            </a:r>
            <a:r>
              <a:rPr lang="es" b="1">
                <a:latin typeface="DM Sans"/>
                <a:ea typeface="DM Sans"/>
                <a:cs typeface="DM Sans"/>
                <a:sym typeface="DM Sans"/>
              </a:rPr>
              <a:t>npm uninstall</a:t>
            </a:r>
            <a:endParaRPr b="1">
              <a:latin typeface="DM Sans"/>
              <a:ea typeface="DM Sans"/>
              <a:cs typeface="DM Sans"/>
              <a:sym typeface="DM Sans"/>
            </a:endParaRPr>
          </a:p>
        </p:txBody>
      </p:sp>
    </p:spTree>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23"/>
          <p:cNvSpPr txBox="1"/>
          <p:nvPr/>
        </p:nvSpPr>
        <p:spPr>
          <a:xfrm>
            <a:off x="642833" y="687634"/>
            <a:ext cx="8485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Aspectos que nos faltan por trabajar</a:t>
            </a:r>
            <a:endParaRPr sz="5333" b="1">
              <a:solidFill>
                <a:schemeClr val="dk1"/>
              </a:solidFill>
              <a:latin typeface="DM Sans"/>
              <a:ea typeface="DM Sans"/>
              <a:cs typeface="DM Sans"/>
              <a:sym typeface="DM Sans"/>
            </a:endParaRPr>
          </a:p>
        </p:txBody>
      </p:sp>
      <p:sp>
        <p:nvSpPr>
          <p:cNvPr id="644" name="Google Shape;644;p123"/>
          <p:cNvSpPr txBox="1"/>
          <p:nvPr/>
        </p:nvSpPr>
        <p:spPr>
          <a:xfrm>
            <a:off x="642833" y="2987700"/>
            <a:ext cx="5112800" cy="1631175"/>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latin typeface="DM Sans"/>
                <a:ea typeface="DM Sans"/>
                <a:cs typeface="DM Sans"/>
                <a:sym typeface="DM Sans"/>
              </a:rPr>
              <a:t>Entender nuestro package-lock.json ¿Realmente qué utilidad tiene?</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Entender el comando </a:t>
            </a:r>
            <a:r>
              <a:rPr lang="es" b="1">
                <a:solidFill>
                  <a:schemeClr val="dk1"/>
                </a:solidFill>
                <a:latin typeface="DM Sans"/>
                <a:ea typeface="DM Sans"/>
                <a:cs typeface="DM Sans"/>
                <a:sym typeface="DM Sans"/>
              </a:rPr>
              <a:t>npm ci</a:t>
            </a:r>
            <a:r>
              <a:rPr lang="es">
                <a:solidFill>
                  <a:schemeClr val="dk1"/>
                </a:solidFill>
                <a:latin typeface="DM Sans"/>
                <a:ea typeface="DM Sans"/>
                <a:cs typeface="DM Sans"/>
                <a:sym typeface="DM Sans"/>
              </a:rPr>
              <a:t> para hacer instalaciones más seguras.</a:t>
            </a:r>
            <a:endParaRPr>
              <a:latin typeface="DM Sans"/>
              <a:ea typeface="DM Sans"/>
              <a:cs typeface="DM Sans"/>
              <a:sym typeface="DM Sans"/>
            </a:endParaRPr>
          </a:p>
        </p:txBody>
      </p:sp>
      <p:sp>
        <p:nvSpPr>
          <p:cNvPr id="645" name="Google Shape;645;p123"/>
          <p:cNvSpPr txBox="1"/>
          <p:nvPr/>
        </p:nvSpPr>
        <p:spPr>
          <a:xfrm>
            <a:off x="6004500" y="2987701"/>
            <a:ext cx="5112800" cy="1631175"/>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latin typeface="DM Sans"/>
                <a:ea typeface="DM Sans"/>
                <a:cs typeface="DM Sans"/>
                <a:sym typeface="DM Sans"/>
              </a:rPr>
              <a:t>Reconocer flags de seguridad a partir de </a:t>
            </a:r>
            <a:r>
              <a:rPr lang="es" b="1">
                <a:latin typeface="DM Sans"/>
                <a:ea typeface="DM Sans"/>
                <a:cs typeface="DM Sans"/>
                <a:sym typeface="DM Sans"/>
              </a:rPr>
              <a:t>npm audit</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Realizar nuestro propio módulo y publicarlo para su uso </a:t>
            </a:r>
            <a:endParaRPr>
              <a:latin typeface="DM Sans"/>
              <a:ea typeface="DM Sans"/>
              <a:cs typeface="DM Sans"/>
              <a:sym typeface="DM Sans"/>
            </a:endParaRPr>
          </a:p>
        </p:txBody>
      </p:sp>
    </p:spTree>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24"/>
          <p:cNvSpPr txBox="1"/>
          <p:nvPr/>
        </p:nvSpPr>
        <p:spPr>
          <a:xfrm>
            <a:off x="642833" y="687634"/>
            <a:ext cx="84856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package-lock.json</a:t>
            </a:r>
            <a:endParaRPr sz="5333" b="1">
              <a:solidFill>
                <a:schemeClr val="dk1"/>
              </a:solidFill>
              <a:latin typeface="DM Sans"/>
              <a:ea typeface="DM Sans"/>
              <a:cs typeface="DM Sans"/>
              <a:sym typeface="DM Sans"/>
            </a:endParaRPr>
          </a:p>
        </p:txBody>
      </p:sp>
      <p:sp>
        <p:nvSpPr>
          <p:cNvPr id="651" name="Google Shape;651;p124"/>
          <p:cNvSpPr txBox="1"/>
          <p:nvPr/>
        </p:nvSpPr>
        <p:spPr>
          <a:xfrm>
            <a:off x="642833" y="1782000"/>
            <a:ext cx="50564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instalamos una dependencia, un lock se genera automáticamente para poder darnos un árbol de seguimiento de instalaciones realizadas, así:</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rgbClr val="EAFF6A"/>
              </a:buClr>
              <a:buSzPts val="1350"/>
              <a:buFont typeface="DM Sans"/>
              <a:buChar char="✓"/>
            </a:pPr>
            <a:r>
              <a:rPr lang="es">
                <a:latin typeface="DM Sans"/>
                <a:ea typeface="DM Sans"/>
                <a:cs typeface="DM Sans"/>
                <a:sym typeface="DM Sans"/>
              </a:rPr>
              <a:t>Se pueden instalar exactamente las mismas dependencias, con exactamente las mismas versiones indicadas en el lock, impidiendo que se instalen elementos con alguna versión desfasada.</a:t>
            </a:r>
            <a:endParaRPr>
              <a:latin typeface="DM Sans"/>
              <a:ea typeface="DM Sans"/>
              <a:cs typeface="DM Sans"/>
              <a:sym typeface="DM Sans"/>
            </a:endParaRPr>
          </a:p>
        </p:txBody>
      </p:sp>
      <p:sp>
        <p:nvSpPr>
          <p:cNvPr id="652" name="Google Shape;652;p124"/>
          <p:cNvSpPr txBox="1"/>
          <p:nvPr/>
        </p:nvSpPr>
        <p:spPr>
          <a:xfrm>
            <a:off x="6038800" y="1782001"/>
            <a:ext cx="5231200" cy="2739171"/>
          </a:xfrm>
          <a:prstGeom prst="rect">
            <a:avLst/>
          </a:prstGeom>
          <a:noFill/>
          <a:ln>
            <a:noFill/>
          </a:ln>
        </p:spPr>
        <p:txBody>
          <a:bodyPr spcFirstLastPara="1" wrap="square" lIns="121900" tIns="121900" rIns="121900" bIns="121900" anchor="t" anchorCtr="0">
            <a:spAutoFit/>
          </a:bodyPr>
          <a:lstStyle/>
          <a:p>
            <a:pPr marL="609585" indent="-419090">
              <a:buClr>
                <a:srgbClr val="EAFF6A"/>
              </a:buClr>
              <a:buSzPts val="1350"/>
              <a:buFont typeface="DM Sans"/>
              <a:buChar char="✓"/>
            </a:pPr>
            <a:r>
              <a:rPr lang="es">
                <a:solidFill>
                  <a:schemeClr val="dk1"/>
                </a:solidFill>
                <a:latin typeface="DM Sans"/>
                <a:ea typeface="DM Sans"/>
                <a:cs typeface="DM Sans"/>
                <a:sym typeface="DM Sans"/>
              </a:rPr>
              <a:t>Al ser un árbol de versionados, podemos hacer un “viaje en el tiempo” a un node_modules previo en caso de ser necesario.</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pPr marL="609585" indent="-419090">
              <a:buClr>
                <a:srgbClr val="EAFF6A"/>
              </a:buClr>
              <a:buSzPts val="1350"/>
              <a:buFont typeface="DM Sans"/>
              <a:buChar char="✓"/>
            </a:pPr>
            <a:r>
              <a:rPr lang="es">
                <a:solidFill>
                  <a:schemeClr val="dk1"/>
                </a:solidFill>
                <a:latin typeface="DM Sans"/>
                <a:ea typeface="DM Sans"/>
                <a:cs typeface="DM Sans"/>
                <a:sym typeface="DM Sans"/>
              </a:rPr>
              <a:t>Optimiza el proceso de instalación debido a que evita que se haga resolución de la metadata instalada de versiones previas de un módulo.</a:t>
            </a:r>
            <a:endParaRPr sz="2400"/>
          </a:p>
        </p:txBody>
      </p:sp>
      <p:pic>
        <p:nvPicPr>
          <p:cNvPr id="653" name="Google Shape;653;p124"/>
          <p:cNvPicPr preferRelativeResize="0"/>
          <p:nvPr/>
        </p:nvPicPr>
        <p:blipFill>
          <a:blip r:embed="rId3">
            <a:alphaModFix/>
          </a:blip>
          <a:stretch>
            <a:fillRect/>
          </a:stretch>
        </p:blipFill>
        <p:spPr>
          <a:xfrm>
            <a:off x="6729451" y="4522000"/>
            <a:ext cx="4540564" cy="1659933"/>
          </a:xfrm>
          <a:prstGeom prst="rect">
            <a:avLst/>
          </a:prstGeom>
          <a:noFill/>
          <a:ln>
            <a:noFill/>
          </a:ln>
        </p:spPr>
      </p:pic>
    </p:spTree>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25"/>
          <p:cNvSpPr txBox="1"/>
          <p:nvPr/>
        </p:nvSpPr>
        <p:spPr>
          <a:xfrm>
            <a:off x="642833" y="687634"/>
            <a:ext cx="84856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npm ci</a:t>
            </a:r>
            <a:endParaRPr sz="5333" b="1">
              <a:solidFill>
                <a:schemeClr val="dk1"/>
              </a:solidFill>
              <a:latin typeface="DM Sans"/>
              <a:ea typeface="DM Sans"/>
              <a:cs typeface="DM Sans"/>
              <a:sym typeface="DM Sans"/>
            </a:endParaRPr>
          </a:p>
        </p:txBody>
      </p:sp>
      <p:sp>
        <p:nvSpPr>
          <p:cNvPr id="659" name="Google Shape;659;p125"/>
          <p:cNvSpPr txBox="1"/>
          <p:nvPr/>
        </p:nvSpPr>
        <p:spPr>
          <a:xfrm>
            <a:off x="642833" y="1782001"/>
            <a:ext cx="6624800" cy="3293169"/>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A diferencia de un npm install habitual, npm ci permitirá realizar directamente la lectura e instalación a partir del archivo package-lock.json. </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Esto permite generar un bloqueo en caso de que el package-lock.json no haya sido añadido en el proyecto, ya que impedirá que se instalen versiones cualquieras a partir del package.json</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Sin un package-lock.json, ci no procederá a la instalación, debido a que su intención es mantener un contexto seguro de versionados.</a:t>
            </a:r>
            <a:endParaRPr>
              <a:latin typeface="DM Sans"/>
              <a:ea typeface="DM Sans"/>
              <a:cs typeface="DM Sans"/>
              <a:sym typeface="DM Sans"/>
            </a:endParaRPr>
          </a:p>
        </p:txBody>
      </p:sp>
    </p:spTree>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26"/>
          <p:cNvSpPr txBox="1"/>
          <p:nvPr/>
        </p:nvSpPr>
        <p:spPr>
          <a:xfrm>
            <a:off x="355200" y="167534"/>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npm audit</a:t>
            </a:r>
            <a:endParaRPr sz="5333" b="1">
              <a:solidFill>
                <a:schemeClr val="dk1"/>
              </a:solidFill>
              <a:latin typeface="DM Sans"/>
              <a:ea typeface="DM Sans"/>
              <a:cs typeface="DM Sans"/>
              <a:sym typeface="DM Sans"/>
            </a:endParaRPr>
          </a:p>
        </p:txBody>
      </p:sp>
      <p:sp>
        <p:nvSpPr>
          <p:cNvPr id="665" name="Google Shape;665;p126"/>
          <p:cNvSpPr txBox="1"/>
          <p:nvPr/>
        </p:nvSpPr>
        <p:spPr>
          <a:xfrm>
            <a:off x="355200" y="1624900"/>
            <a:ext cx="79244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¿Recuerdas que al instalar una dependencia, suelen aparecer este tipo de mensajes?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b="1">
                <a:latin typeface="DM Sans"/>
                <a:ea typeface="DM Sans"/>
                <a:cs typeface="DM Sans"/>
                <a:sym typeface="DM Sans"/>
              </a:rPr>
              <a:t>npm audit</a:t>
            </a:r>
            <a:r>
              <a:rPr lang="es">
                <a:latin typeface="DM Sans"/>
                <a:ea typeface="DM Sans"/>
                <a:cs typeface="DM Sans"/>
                <a:sym typeface="DM Sans"/>
              </a:rPr>
              <a:t> revisa los problemas de vulnerabilidad y propone soluciones para poder mantener nuestro proyecto seguro de brechas de dependencias.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Para ejecutar un fix de audit, corremos </a:t>
            </a:r>
            <a:r>
              <a:rPr lang="es" b="1">
                <a:latin typeface="DM Sans"/>
                <a:ea typeface="DM Sans"/>
                <a:cs typeface="DM Sans"/>
                <a:sym typeface="DM Sans"/>
              </a:rPr>
              <a:t>npm audit fix --force</a:t>
            </a:r>
            <a:endParaRPr>
              <a:latin typeface="DM Sans"/>
              <a:ea typeface="DM Sans"/>
              <a:cs typeface="DM Sans"/>
              <a:sym typeface="DM Sans"/>
            </a:endParaRPr>
          </a:p>
        </p:txBody>
      </p:sp>
      <p:pic>
        <p:nvPicPr>
          <p:cNvPr id="666" name="Google Shape;666;p126"/>
          <p:cNvPicPr preferRelativeResize="0"/>
          <p:nvPr/>
        </p:nvPicPr>
        <p:blipFill>
          <a:blip r:embed="rId3">
            <a:alphaModFix/>
          </a:blip>
          <a:stretch>
            <a:fillRect/>
          </a:stretch>
        </p:blipFill>
        <p:spPr>
          <a:xfrm>
            <a:off x="961667" y="2851151"/>
            <a:ext cx="2971800" cy="457200"/>
          </a:xfrm>
          <a:prstGeom prst="rect">
            <a:avLst/>
          </a:prstGeom>
          <a:noFill/>
          <a:ln>
            <a:noFill/>
          </a:ln>
        </p:spPr>
      </p:pic>
      <p:pic>
        <p:nvPicPr>
          <p:cNvPr id="667" name="Google Shape;667;p126"/>
          <p:cNvPicPr preferRelativeResize="0"/>
          <p:nvPr/>
        </p:nvPicPr>
        <p:blipFill>
          <a:blip r:embed="rId4">
            <a:alphaModFix/>
          </a:blip>
          <a:stretch>
            <a:fillRect/>
          </a:stretch>
        </p:blipFill>
        <p:spPr>
          <a:xfrm>
            <a:off x="4244133" y="2901951"/>
            <a:ext cx="3429000" cy="355600"/>
          </a:xfrm>
          <a:prstGeom prst="rect">
            <a:avLst/>
          </a:prstGeom>
          <a:noFill/>
          <a:ln>
            <a:noFill/>
          </a:ln>
        </p:spPr>
      </p:pic>
      <p:pic>
        <p:nvPicPr>
          <p:cNvPr id="668" name="Google Shape;668;p126"/>
          <p:cNvPicPr preferRelativeResize="0"/>
          <p:nvPr/>
        </p:nvPicPr>
        <p:blipFill>
          <a:blip r:embed="rId5">
            <a:alphaModFix/>
          </a:blip>
          <a:stretch>
            <a:fillRect/>
          </a:stretch>
        </p:blipFill>
        <p:spPr>
          <a:xfrm>
            <a:off x="2309800" y="3511551"/>
            <a:ext cx="4114800" cy="495300"/>
          </a:xfrm>
          <a:prstGeom prst="rect">
            <a:avLst/>
          </a:prstGeom>
          <a:noFill/>
          <a:ln>
            <a:noFill/>
          </a:ln>
        </p:spPr>
      </p:pic>
    </p:spTree>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27"/>
          <p:cNvSpPr txBox="1"/>
          <p:nvPr/>
        </p:nvSpPr>
        <p:spPr>
          <a:xfrm>
            <a:off x="1948400" y="29364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Creación de un módulo de npm</a:t>
            </a:r>
            <a:endParaRPr sz="5333" b="1">
              <a:solidFill>
                <a:schemeClr val="dk1"/>
              </a:solidFill>
              <a:latin typeface="DM Sans"/>
              <a:ea typeface="DM Sans"/>
              <a:cs typeface="DM Sans"/>
              <a:sym typeface="DM Sans"/>
            </a:endParaRPr>
          </a:p>
        </p:txBody>
      </p:sp>
    </p:spTree>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2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Registro en npm</a:t>
            </a:r>
            <a:endParaRPr sz="5333" b="1">
              <a:solidFill>
                <a:schemeClr val="dk1"/>
              </a:solidFill>
              <a:latin typeface="DM Sans"/>
              <a:ea typeface="DM Sans"/>
              <a:cs typeface="DM Sans"/>
              <a:sym typeface="DM Sans"/>
            </a:endParaRPr>
          </a:p>
        </p:txBody>
      </p:sp>
      <p:sp>
        <p:nvSpPr>
          <p:cNvPr id="679" name="Google Shape;679;p128"/>
          <p:cNvSpPr txBox="1"/>
          <p:nvPr/>
        </p:nvSpPr>
        <p:spPr>
          <a:xfrm>
            <a:off x="631133" y="2613201"/>
            <a:ext cx="5314000" cy="2382343"/>
          </a:xfrm>
          <a:prstGeom prst="rect">
            <a:avLst/>
          </a:prstGeom>
          <a:noFill/>
          <a:ln>
            <a:noFill/>
          </a:ln>
        </p:spPr>
        <p:txBody>
          <a:bodyPr spcFirstLastPara="1" wrap="square" lIns="121900" tIns="121900" rIns="121900" bIns="121900" anchor="t" anchorCtr="0">
            <a:spAutoFit/>
          </a:bodyPr>
          <a:lstStyle/>
          <a:p>
            <a:pPr>
              <a:lnSpc>
                <a:spcPct val="115000"/>
              </a:lnSpc>
              <a:spcBef>
                <a:spcPts val="1733"/>
              </a:spcBef>
              <a:buClr>
                <a:schemeClr val="dk1"/>
              </a:buClr>
              <a:buSzPts val="1100"/>
            </a:pPr>
            <a:r>
              <a:rPr lang="es" sz="1733">
                <a:solidFill>
                  <a:schemeClr val="dk1"/>
                </a:solidFill>
                <a:highlight>
                  <a:schemeClr val="lt1"/>
                </a:highlight>
                <a:latin typeface="DM Sans"/>
                <a:ea typeface="DM Sans"/>
                <a:cs typeface="DM Sans"/>
                <a:sym typeface="DM Sans"/>
              </a:rPr>
              <a:t>Como usuarios de npm, podemos crear paquetes sin ámbito para usar en nuestro propios proyectos y publicarlos en el repositorio público de npm para que otros los usen en sus proyectos.</a:t>
            </a:r>
            <a:endParaRPr sz="1733">
              <a:solidFill>
                <a:schemeClr val="dk1"/>
              </a:solidFill>
              <a:highlight>
                <a:schemeClr val="lt1"/>
              </a:highlight>
              <a:latin typeface="DM Sans"/>
              <a:ea typeface="DM Sans"/>
              <a:cs typeface="DM Sans"/>
              <a:sym typeface="DM Sans"/>
            </a:endParaRPr>
          </a:p>
          <a:p>
            <a:pPr>
              <a:lnSpc>
                <a:spcPct val="115000"/>
              </a:lnSpc>
              <a:spcBef>
                <a:spcPts val="1733"/>
              </a:spcBef>
              <a:spcAft>
                <a:spcPts val="1333"/>
              </a:spcAft>
              <a:buClr>
                <a:schemeClr val="dk1"/>
              </a:buClr>
              <a:buSzPts val="1100"/>
            </a:pPr>
            <a:endParaRPr sz="1733">
              <a:solidFill>
                <a:schemeClr val="dk1"/>
              </a:solidFill>
              <a:highlight>
                <a:schemeClr val="lt1"/>
              </a:highlight>
              <a:latin typeface="DM Sans"/>
              <a:ea typeface="DM Sans"/>
              <a:cs typeface="DM Sans"/>
              <a:sym typeface="DM Sans"/>
            </a:endParaRPr>
          </a:p>
        </p:txBody>
      </p:sp>
      <p:sp>
        <p:nvSpPr>
          <p:cNvPr id="680" name="Google Shape;680;p128"/>
          <p:cNvSpPr txBox="1"/>
          <p:nvPr/>
        </p:nvSpPr>
        <p:spPr>
          <a:xfrm>
            <a:off x="6668500" y="2613201"/>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Lo primero es registrarse en npm, para generar una identidad para subir paquetes.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Puedes realizar tu registro en la </a:t>
            </a:r>
            <a:r>
              <a:rPr lang="es" u="sng">
                <a:solidFill>
                  <a:schemeClr val="hlink"/>
                </a:solidFill>
                <a:latin typeface="DM Sans"/>
                <a:ea typeface="DM Sans"/>
                <a:cs typeface="DM Sans"/>
                <a:sym typeface="DM Sans"/>
                <a:hlinkClick r:id="rId3"/>
              </a:rPr>
              <a:t>página oficial de npm</a:t>
            </a:r>
            <a:endParaRPr b="1">
              <a:latin typeface="DM Sans"/>
              <a:ea typeface="DM Sans"/>
              <a:cs typeface="DM Sans"/>
              <a:sym typeface="DM Sans"/>
            </a:endParaRPr>
          </a:p>
        </p:txBody>
      </p:sp>
    </p:spTree>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29"/>
          <p:cNvSpPr txBox="1"/>
          <p:nvPr/>
        </p:nvSpPr>
        <p:spPr>
          <a:xfrm>
            <a:off x="1948400" y="1559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5333" b="1">
                <a:solidFill>
                  <a:schemeClr val="lt1"/>
                </a:solidFill>
                <a:latin typeface="DM Sans"/>
                <a:ea typeface="DM Sans"/>
                <a:cs typeface="DM Sans"/>
                <a:sym typeface="DM Sans"/>
              </a:rPr>
              <a:t>Panel de npm</a:t>
            </a:r>
            <a:endParaRPr sz="5333" b="1">
              <a:solidFill>
                <a:schemeClr val="lt1"/>
              </a:solidFill>
              <a:latin typeface="DM Sans"/>
              <a:ea typeface="DM Sans"/>
              <a:cs typeface="DM Sans"/>
              <a:sym typeface="DM Sans"/>
            </a:endParaRPr>
          </a:p>
        </p:txBody>
      </p:sp>
      <p:pic>
        <p:nvPicPr>
          <p:cNvPr id="686" name="Google Shape;686;p129"/>
          <p:cNvPicPr preferRelativeResize="0"/>
          <p:nvPr/>
        </p:nvPicPr>
        <p:blipFill>
          <a:blip r:embed="rId3">
            <a:alphaModFix/>
          </a:blip>
          <a:stretch>
            <a:fillRect/>
          </a:stretch>
        </p:blipFill>
        <p:spPr>
          <a:xfrm>
            <a:off x="604534" y="1141101"/>
            <a:ext cx="10982940" cy="50975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30"/>
          <p:cNvSpPr txBox="1"/>
          <p:nvPr/>
        </p:nvSpPr>
        <p:spPr>
          <a:xfrm>
            <a:off x="668600" y="635534"/>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Actualizar npm en la computadora</a:t>
            </a:r>
            <a:endParaRPr sz="5333" b="1">
              <a:solidFill>
                <a:schemeClr val="dk1"/>
              </a:solidFill>
              <a:latin typeface="DM Sans"/>
              <a:ea typeface="DM Sans"/>
              <a:cs typeface="DM Sans"/>
              <a:sym typeface="DM Sans"/>
            </a:endParaRPr>
          </a:p>
        </p:txBody>
      </p:sp>
      <p:sp>
        <p:nvSpPr>
          <p:cNvPr id="692" name="Google Shape;692;p130"/>
          <p:cNvSpPr txBox="1"/>
          <p:nvPr/>
        </p:nvSpPr>
        <p:spPr>
          <a:xfrm>
            <a:off x="668600" y="2613200"/>
            <a:ext cx="5112800" cy="1550962"/>
          </a:xfrm>
          <a:prstGeom prst="rect">
            <a:avLst/>
          </a:prstGeom>
          <a:noFill/>
          <a:ln>
            <a:noFill/>
          </a:ln>
        </p:spPr>
        <p:txBody>
          <a:bodyPr spcFirstLastPara="1" wrap="square" lIns="121900" tIns="121900" rIns="121900" bIns="121900" anchor="t" anchorCtr="0">
            <a:spAutoFit/>
          </a:bodyPr>
          <a:lstStyle/>
          <a:p>
            <a:pPr>
              <a:lnSpc>
                <a:spcPct val="115000"/>
              </a:lnSpc>
              <a:spcBef>
                <a:spcPts val="1733"/>
              </a:spcBef>
              <a:spcAft>
                <a:spcPts val="1333"/>
              </a:spcAft>
              <a:buClr>
                <a:schemeClr val="dk1"/>
              </a:buClr>
              <a:buSzPts val="1100"/>
            </a:pPr>
            <a:r>
              <a:rPr lang="es" sz="1733">
                <a:solidFill>
                  <a:schemeClr val="dk1"/>
                </a:solidFill>
                <a:highlight>
                  <a:schemeClr val="lt1"/>
                </a:highlight>
                <a:latin typeface="DM Sans"/>
                <a:ea typeface="DM Sans"/>
                <a:cs typeface="DM Sans"/>
                <a:sym typeface="DM Sans"/>
              </a:rPr>
              <a:t>Es importante que contemos con la última versión de npm para evitar problemas de incompatibilidad.</a:t>
            </a:r>
            <a:endParaRPr sz="1733">
              <a:solidFill>
                <a:schemeClr val="dk1"/>
              </a:solidFill>
              <a:highlight>
                <a:schemeClr val="lt1"/>
              </a:highlight>
              <a:latin typeface="DM Sans"/>
              <a:ea typeface="DM Sans"/>
              <a:cs typeface="DM Sans"/>
              <a:sym typeface="DM Sans"/>
            </a:endParaRPr>
          </a:p>
        </p:txBody>
      </p:sp>
      <p:sp>
        <p:nvSpPr>
          <p:cNvPr id="693" name="Google Shape;693;p130"/>
          <p:cNvSpPr txBox="1"/>
          <p:nvPr/>
        </p:nvSpPr>
        <p:spPr>
          <a:xfrm>
            <a:off x="668600" y="3740001"/>
            <a:ext cx="5112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ello, bastará con ejecutar el comando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¡Tenemos toda la configuración necesaria para poder realizar la subida de nuestro paquete a npm!</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694" name="Google Shape;694;p130"/>
          <p:cNvPicPr preferRelativeResize="0"/>
          <p:nvPr/>
        </p:nvPicPr>
        <p:blipFill>
          <a:blip r:embed="rId3">
            <a:alphaModFix/>
          </a:blip>
          <a:stretch>
            <a:fillRect/>
          </a:stretch>
        </p:blipFill>
        <p:spPr>
          <a:xfrm>
            <a:off x="5466801" y="3740001"/>
            <a:ext cx="3911681" cy="531900"/>
          </a:xfrm>
          <a:prstGeom prst="rect">
            <a:avLst/>
          </a:prstGeom>
          <a:noFill/>
          <a:ln w="19050" cap="flat" cmpd="sng">
            <a:solidFill>
              <a:srgbClr val="595959"/>
            </a:solidFill>
            <a:prstDash val="solid"/>
            <a:round/>
            <a:headEnd type="none" w="sm" len="sm"/>
            <a:tailEnd type="none" w="sm" len="sm"/>
          </a:ln>
        </p:spPr>
      </p:pic>
    </p:spTree>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31"/>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00" name="Google Shape;700;p131"/>
          <p:cNvSpPr txBox="1"/>
          <p:nvPr/>
        </p:nvSpPr>
        <p:spPr>
          <a:xfrm>
            <a:off x="6201333" y="1085901"/>
            <a:ext cx="572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Crea un proyecto</a:t>
            </a:r>
            <a:endParaRPr sz="5333" b="1">
              <a:solidFill>
                <a:schemeClr val="dk1"/>
              </a:solidFill>
              <a:latin typeface="DM Sans"/>
              <a:ea typeface="DM Sans"/>
              <a:cs typeface="DM Sans"/>
              <a:sym typeface="DM Sans"/>
            </a:endParaRPr>
          </a:p>
        </p:txBody>
      </p:sp>
      <p:sp>
        <p:nvSpPr>
          <p:cNvPr id="701" name="Google Shape;701;p131"/>
          <p:cNvSpPr txBox="1"/>
          <p:nvPr/>
        </p:nvSpPr>
        <p:spPr>
          <a:xfrm>
            <a:off x="5963600" y="3207418"/>
            <a:ext cx="5552000" cy="2995716"/>
          </a:xfrm>
          <a:prstGeom prst="rect">
            <a:avLst/>
          </a:prstGeom>
          <a:noFill/>
          <a:ln>
            <a:noFill/>
          </a:ln>
        </p:spPr>
        <p:txBody>
          <a:bodyPr spcFirstLastPara="1" wrap="square" lIns="121900" tIns="121900" rIns="121900" bIns="121900" anchor="t" anchorCtr="0">
            <a:spAutoFit/>
          </a:bodyPr>
          <a:lstStyle/>
          <a:p>
            <a:pPr marL="609585" indent="-414856">
              <a:lnSpc>
                <a:spcPct val="115000"/>
              </a:lnSpc>
              <a:spcBef>
                <a:spcPts val="1733"/>
              </a:spcBef>
              <a:buClr>
                <a:srgbClr val="EAFF6A"/>
              </a:buClr>
              <a:buSzPts val="1300"/>
              <a:buFont typeface="DM Sans"/>
              <a:buChar char="✓"/>
            </a:pPr>
            <a:r>
              <a:rPr lang="es" sz="1733">
                <a:solidFill>
                  <a:schemeClr val="dk1"/>
                </a:solidFill>
                <a:highlight>
                  <a:schemeClr val="lt1"/>
                </a:highlight>
                <a:latin typeface="DM Sans"/>
                <a:ea typeface="DM Sans"/>
                <a:cs typeface="DM Sans"/>
                <a:sym typeface="DM Sans"/>
              </a:rPr>
              <a:t>Para comenzar a crear un paquete para npm, primero debemos crearnos el proyecto de Node en nuestra computadora.</a:t>
            </a:r>
            <a:endParaRPr sz="1733">
              <a:solidFill>
                <a:schemeClr val="dk1"/>
              </a:solidFill>
              <a:highlight>
                <a:schemeClr val="lt1"/>
              </a:highlight>
              <a:latin typeface="DM Sans"/>
              <a:ea typeface="DM Sans"/>
              <a:cs typeface="DM Sans"/>
              <a:sym typeface="DM Sans"/>
            </a:endParaRPr>
          </a:p>
          <a:p>
            <a:pPr marL="609585" indent="-414856">
              <a:lnSpc>
                <a:spcPct val="115000"/>
              </a:lnSpc>
              <a:spcBef>
                <a:spcPts val="1733"/>
              </a:spcBef>
              <a:spcAft>
                <a:spcPts val="1333"/>
              </a:spcAft>
              <a:buClr>
                <a:srgbClr val="EAFF6A"/>
              </a:buClr>
              <a:buSzPts val="1300"/>
              <a:buFont typeface="DM Sans"/>
              <a:buChar char="✓"/>
            </a:pPr>
            <a:r>
              <a:rPr lang="es" sz="1733">
                <a:solidFill>
                  <a:schemeClr val="dk1"/>
                </a:solidFill>
                <a:highlight>
                  <a:schemeClr val="lt1"/>
                </a:highlight>
                <a:latin typeface="DM Sans"/>
                <a:ea typeface="DM Sans"/>
                <a:cs typeface="DM Sans"/>
                <a:sym typeface="DM Sans"/>
              </a:rPr>
              <a:t>Recordar siempre, crear el archivo README con información acerca del paquete, qué funcionalidades tiene, y cómo lo podemos utilizar.</a:t>
            </a:r>
            <a:endParaRPr>
              <a:latin typeface="DM Sans"/>
              <a:ea typeface="DM Sans"/>
              <a:cs typeface="DM Sans"/>
              <a:sym typeface="DM Sans"/>
            </a:endParaRPr>
          </a:p>
        </p:txBody>
      </p:sp>
      <p:pic>
        <p:nvPicPr>
          <p:cNvPr id="702" name="Google Shape;702;p131"/>
          <p:cNvPicPr preferRelativeResize="0"/>
          <p:nvPr/>
        </p:nvPicPr>
        <p:blipFill>
          <a:blip r:embed="rId3">
            <a:alphaModFix/>
          </a:blip>
          <a:stretch>
            <a:fillRect/>
          </a:stretch>
        </p:blipFill>
        <p:spPr>
          <a:xfrm>
            <a:off x="336533" y="2511267"/>
            <a:ext cx="5627067" cy="2130533"/>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80"/>
          <p:cNvSpPr txBox="1"/>
          <p:nvPr/>
        </p:nvSpPr>
        <p:spPr>
          <a:xfrm>
            <a:off x="1016400" y="2023201"/>
            <a:ext cx="5079600" cy="2810665"/>
          </a:xfrm>
          <a:prstGeom prst="rect">
            <a:avLst/>
          </a:prstGeom>
          <a:noFill/>
          <a:ln>
            <a:noFill/>
          </a:ln>
        </p:spPr>
        <p:txBody>
          <a:bodyPr spcFirstLastPara="1" wrap="square" lIns="121900" tIns="121900" rIns="121900" bIns="121900" anchor="t" anchorCtr="0">
            <a:spAutoFit/>
          </a:bodyPr>
          <a:lstStyle/>
          <a:p>
            <a:r>
              <a:rPr lang="es" sz="3333" b="1">
                <a:solidFill>
                  <a:schemeClr val="lt1"/>
                </a:solidFill>
                <a:latin typeface="DM Sans"/>
                <a:ea typeface="DM Sans"/>
                <a:cs typeface="DM Sans"/>
                <a:sym typeface="DM Sans"/>
              </a:rPr>
              <a:t>Ahora sí, vamos a conocer una estrategia distinta para solucionar el problema del callback Hell.</a:t>
            </a:r>
            <a:endParaRPr sz="3333" b="1">
              <a:solidFill>
                <a:schemeClr val="lt1"/>
              </a:solidFill>
              <a:latin typeface="DM Sans"/>
              <a:ea typeface="DM Sans"/>
              <a:cs typeface="DM Sans"/>
              <a:sym typeface="DM Sans"/>
            </a:endParaRPr>
          </a:p>
        </p:txBody>
      </p:sp>
      <p:pic>
        <p:nvPicPr>
          <p:cNvPr id="713" name="Google Shape;713;p180"/>
          <p:cNvPicPr preferRelativeResize="0"/>
          <p:nvPr/>
        </p:nvPicPr>
        <p:blipFill>
          <a:blip r:embed="rId3">
            <a:alphaModFix/>
          </a:blip>
          <a:stretch>
            <a:fillRect/>
          </a:stretch>
        </p:blipFill>
        <p:spPr>
          <a:xfrm>
            <a:off x="6903701" y="718634"/>
            <a:ext cx="4526700" cy="4526700"/>
          </a:xfrm>
          <a:prstGeom prst="rect">
            <a:avLst/>
          </a:prstGeom>
          <a:noFill/>
          <a:ln>
            <a:noFill/>
          </a:ln>
        </p:spPr>
      </p:pic>
    </p:spTree>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32"/>
          <p:cNvSpPr txBox="1"/>
          <p:nvPr/>
        </p:nvSpPr>
        <p:spPr>
          <a:xfrm>
            <a:off x="668600" y="635534"/>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Una vez desarrollado </a:t>
            </a:r>
            <a:endParaRPr sz="5333" b="1">
              <a:solidFill>
                <a:schemeClr val="dk1"/>
              </a:solidFill>
              <a:latin typeface="DM Sans"/>
              <a:ea typeface="DM Sans"/>
              <a:cs typeface="DM Sans"/>
              <a:sym typeface="DM Sans"/>
            </a:endParaRPr>
          </a:p>
          <a:p>
            <a:pPr>
              <a:lnSpc>
                <a:spcPct val="90000"/>
              </a:lnSpc>
              <a:buClr>
                <a:srgbClr val="000000"/>
              </a:buClr>
              <a:buSzPts val="4000"/>
            </a:pPr>
            <a:r>
              <a:rPr lang="es" sz="5333" b="1">
                <a:solidFill>
                  <a:schemeClr val="dk1"/>
                </a:solidFill>
                <a:latin typeface="DM Sans"/>
                <a:ea typeface="DM Sans"/>
                <a:cs typeface="DM Sans"/>
                <a:sym typeface="DM Sans"/>
              </a:rPr>
              <a:t>tu módulo</a:t>
            </a:r>
            <a:endParaRPr sz="5333" b="1">
              <a:solidFill>
                <a:schemeClr val="dk1"/>
              </a:solidFill>
              <a:latin typeface="DM Sans"/>
              <a:ea typeface="DM Sans"/>
              <a:cs typeface="DM Sans"/>
              <a:sym typeface="DM Sans"/>
            </a:endParaRPr>
          </a:p>
        </p:txBody>
      </p:sp>
      <p:sp>
        <p:nvSpPr>
          <p:cNvPr id="708" name="Google Shape;708;p132"/>
          <p:cNvSpPr txBox="1"/>
          <p:nvPr/>
        </p:nvSpPr>
        <p:spPr>
          <a:xfrm>
            <a:off x="668600" y="2531267"/>
            <a:ext cx="5112800" cy="2760202"/>
          </a:xfrm>
          <a:prstGeom prst="rect">
            <a:avLst/>
          </a:prstGeom>
          <a:noFill/>
          <a:ln>
            <a:noFill/>
          </a:ln>
        </p:spPr>
        <p:txBody>
          <a:bodyPr spcFirstLastPara="1" wrap="square" lIns="121900" tIns="121900" rIns="121900" bIns="121900" anchor="t" anchorCtr="0">
            <a:spAutoFit/>
          </a:bodyPr>
          <a:lstStyle/>
          <a:p>
            <a:pPr>
              <a:lnSpc>
                <a:spcPct val="115000"/>
              </a:lnSpc>
              <a:spcBef>
                <a:spcPts val="1733"/>
              </a:spcBef>
              <a:buClr>
                <a:schemeClr val="dk1"/>
              </a:buClr>
              <a:buSzPts val="1100"/>
            </a:pPr>
            <a:r>
              <a:rPr lang="es">
                <a:solidFill>
                  <a:schemeClr val="dk1"/>
                </a:solidFill>
                <a:highlight>
                  <a:schemeClr val="lt1"/>
                </a:highlight>
                <a:latin typeface="DM Sans"/>
                <a:ea typeface="DM Sans"/>
                <a:cs typeface="DM Sans"/>
                <a:sym typeface="DM Sans"/>
              </a:rPr>
              <a:t>Lo primero es corroborar que éste funcione, para ello, es crucial realizar un proceso de testeo.</a:t>
            </a:r>
            <a:endParaRPr>
              <a:solidFill>
                <a:schemeClr val="dk1"/>
              </a:solidFill>
              <a:highlight>
                <a:schemeClr val="lt1"/>
              </a:highlight>
              <a:latin typeface="DM Sans"/>
              <a:ea typeface="DM Sans"/>
              <a:cs typeface="DM Sans"/>
              <a:sym typeface="DM Sans"/>
            </a:endParaRPr>
          </a:p>
          <a:p>
            <a:pPr>
              <a:lnSpc>
                <a:spcPct val="115000"/>
              </a:lnSpc>
              <a:spcBef>
                <a:spcPts val="1733"/>
              </a:spcBef>
              <a:spcAft>
                <a:spcPts val="1333"/>
              </a:spcAft>
              <a:buClr>
                <a:schemeClr val="dk1"/>
              </a:buClr>
              <a:buSzPts val="1100"/>
            </a:pPr>
            <a:r>
              <a:rPr lang="es">
                <a:solidFill>
                  <a:schemeClr val="dk1"/>
                </a:solidFill>
                <a:highlight>
                  <a:schemeClr val="lt1"/>
                </a:highlight>
                <a:latin typeface="DM Sans"/>
                <a:ea typeface="DM Sans"/>
                <a:cs typeface="DM Sans"/>
                <a:sym typeface="DM Sans"/>
              </a:rPr>
              <a:t>En esta parte deberás tomar muy seriamente el testing, ¡recuerda que tu módulo está pensado para poder ser utilizado en otros proyectos! </a:t>
            </a:r>
            <a:endParaRPr>
              <a:solidFill>
                <a:schemeClr val="dk1"/>
              </a:solidFill>
              <a:highlight>
                <a:schemeClr val="lt1"/>
              </a:highlight>
              <a:latin typeface="DM Sans"/>
              <a:ea typeface="DM Sans"/>
              <a:cs typeface="DM Sans"/>
              <a:sym typeface="DM Sans"/>
            </a:endParaRPr>
          </a:p>
        </p:txBody>
      </p:sp>
      <p:sp>
        <p:nvSpPr>
          <p:cNvPr id="709" name="Google Shape;709;p132"/>
          <p:cNvSpPr txBox="1"/>
          <p:nvPr/>
        </p:nvSpPr>
        <p:spPr>
          <a:xfrm>
            <a:off x="6319667" y="2531267"/>
            <a:ext cx="5332800" cy="3844089"/>
          </a:xfrm>
          <a:prstGeom prst="rect">
            <a:avLst/>
          </a:prstGeom>
          <a:noFill/>
          <a:ln>
            <a:noFill/>
          </a:ln>
        </p:spPr>
        <p:txBody>
          <a:bodyPr spcFirstLastPara="1" wrap="square" lIns="121900" tIns="121900" rIns="121900" bIns="121900" anchor="t" anchorCtr="0">
            <a:spAutoFit/>
          </a:bodyPr>
          <a:lstStyle/>
          <a:p>
            <a:pPr>
              <a:lnSpc>
                <a:spcPct val="115000"/>
              </a:lnSpc>
              <a:spcBef>
                <a:spcPts val="1733"/>
              </a:spcBef>
              <a:buClr>
                <a:schemeClr val="dk1"/>
              </a:buClr>
              <a:buSzPts val="1100"/>
            </a:pPr>
            <a:r>
              <a:rPr lang="es">
                <a:solidFill>
                  <a:schemeClr val="dk1"/>
                </a:solidFill>
                <a:highlight>
                  <a:schemeClr val="lt1"/>
                </a:highlight>
                <a:latin typeface="DM Sans"/>
                <a:ea typeface="DM Sans"/>
                <a:cs typeface="DM Sans"/>
                <a:sym typeface="DM Sans"/>
              </a:rPr>
              <a:t>Se recomienda tener el proyecto en un repositorio de github con el fin de tener versionado el proyecto de manera interna en caso de requerir revisar cambios previos.</a:t>
            </a:r>
            <a:endParaRPr>
              <a:latin typeface="DM Sans"/>
              <a:ea typeface="DM Sans"/>
              <a:cs typeface="DM Sans"/>
              <a:sym typeface="DM Sans"/>
            </a:endParaRPr>
          </a:p>
          <a:p>
            <a:pPr>
              <a:spcBef>
                <a:spcPts val="1333"/>
              </a:spcBef>
              <a:buClr>
                <a:srgbClr val="000000"/>
              </a:buClr>
              <a:buSzPts val="1350"/>
            </a:pPr>
            <a:r>
              <a:rPr lang="es">
                <a:latin typeface="DM Sans"/>
                <a:ea typeface="DM Sans"/>
                <a:cs typeface="DM Sans"/>
                <a:sym typeface="DM Sans"/>
              </a:rPr>
              <a:t>Procedemos entonces a loguearnos en npm con </a:t>
            </a:r>
            <a:r>
              <a:rPr lang="es" b="1">
                <a:latin typeface="DM Sans"/>
                <a:ea typeface="DM Sans"/>
                <a:cs typeface="DM Sans"/>
                <a:sym typeface="DM Sans"/>
              </a:rPr>
              <a:t>npm login</a:t>
            </a:r>
            <a:r>
              <a:rPr lang="es">
                <a:latin typeface="DM Sans"/>
                <a:ea typeface="DM Sans"/>
                <a:cs typeface="DM Sans"/>
                <a:sym typeface="DM Sans"/>
              </a:rPr>
              <a:t>. Una vez realizado el proceso de login, bastará con un </a:t>
            </a:r>
            <a:r>
              <a:rPr lang="es" b="1">
                <a:latin typeface="DM Sans"/>
                <a:ea typeface="DM Sans"/>
                <a:cs typeface="DM Sans"/>
                <a:sym typeface="DM Sans"/>
              </a:rPr>
              <a:t>npm publish</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En cuanto termine de publicarse, podremos ver nuestro paquete en nuestro panel de npm.</a:t>
            </a:r>
            <a:endParaRPr>
              <a:latin typeface="DM Sans"/>
              <a:ea typeface="DM Sans"/>
              <a:cs typeface="DM Sans"/>
              <a:sym typeface="DM Sans"/>
            </a:endParaRPr>
          </a:p>
        </p:txBody>
      </p:sp>
    </p:spTree>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33"/>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15" name="Google Shape;715;p133"/>
          <p:cNvSpPr txBox="1"/>
          <p:nvPr/>
        </p:nvSpPr>
        <p:spPr>
          <a:xfrm>
            <a:off x="5542400" y="906169"/>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Consideraciones</a:t>
            </a:r>
            <a:endParaRPr sz="5333" b="1">
              <a:solidFill>
                <a:schemeClr val="dk1"/>
              </a:solidFill>
              <a:latin typeface="DM Sans"/>
              <a:ea typeface="DM Sans"/>
              <a:cs typeface="DM Sans"/>
              <a:sym typeface="DM Sans"/>
            </a:endParaRPr>
          </a:p>
        </p:txBody>
      </p:sp>
      <p:sp>
        <p:nvSpPr>
          <p:cNvPr id="716" name="Google Shape;716;p133"/>
          <p:cNvSpPr txBox="1"/>
          <p:nvPr/>
        </p:nvSpPr>
        <p:spPr>
          <a:xfrm>
            <a:off x="5469100" y="2110618"/>
            <a:ext cx="5742400" cy="3949054"/>
          </a:xfrm>
          <a:prstGeom prst="rect">
            <a:avLst/>
          </a:prstGeom>
          <a:noFill/>
          <a:ln>
            <a:noFill/>
          </a:ln>
        </p:spPr>
        <p:txBody>
          <a:bodyPr spcFirstLastPara="1" wrap="square" lIns="121900" tIns="121900" rIns="121900" bIns="121900" anchor="t" anchorCtr="0">
            <a:spAutoFit/>
          </a:bodyPr>
          <a:lstStyle/>
          <a:p>
            <a:pPr marL="609585" indent="-414856">
              <a:spcBef>
                <a:spcPts val="1733"/>
              </a:spcBef>
              <a:buClr>
                <a:srgbClr val="EAFF6A"/>
              </a:buClr>
              <a:buSzPts val="1300"/>
              <a:buFont typeface="DM Sans"/>
              <a:buChar char="✓"/>
            </a:pPr>
            <a:r>
              <a:rPr lang="es" sz="1733">
                <a:solidFill>
                  <a:schemeClr val="dk1"/>
                </a:solidFill>
                <a:highlight>
                  <a:schemeClr val="lt1"/>
                </a:highlight>
                <a:latin typeface="DM Sans"/>
                <a:ea typeface="DM Sans"/>
                <a:cs typeface="DM Sans"/>
                <a:sym typeface="DM Sans"/>
              </a:rPr>
              <a:t>Si el paquete de npm tiene un nombre ya existente en la nube, habrá que poner otro nombre desde el package.json</a:t>
            </a:r>
            <a:endParaRPr sz="1733">
              <a:solidFill>
                <a:schemeClr val="dk1"/>
              </a:solidFill>
              <a:highlight>
                <a:schemeClr val="lt1"/>
              </a:highlight>
              <a:latin typeface="DM Sans"/>
              <a:ea typeface="DM Sans"/>
              <a:cs typeface="DM Sans"/>
              <a:sym typeface="DM Sans"/>
            </a:endParaRPr>
          </a:p>
          <a:p>
            <a:pPr marL="609585" indent="-414856">
              <a:spcBef>
                <a:spcPts val="1333"/>
              </a:spcBef>
              <a:buClr>
                <a:srgbClr val="EAFF6A"/>
              </a:buClr>
              <a:buSzPts val="1300"/>
              <a:buFont typeface="DM Sans"/>
              <a:buChar char="✓"/>
            </a:pPr>
            <a:r>
              <a:rPr lang="es" sz="1733">
                <a:solidFill>
                  <a:schemeClr val="dk1"/>
                </a:solidFill>
                <a:highlight>
                  <a:schemeClr val="lt1"/>
                </a:highlight>
                <a:latin typeface="DM Sans"/>
                <a:ea typeface="DM Sans"/>
                <a:cs typeface="DM Sans"/>
                <a:sym typeface="DM Sans"/>
              </a:rPr>
              <a:t>Si queremos subir alguna actualización, también es importante que cambiemos la versión del mismo, ya que npm necesita un historial interno de los cambios, así toda la comunidad podrá revisar versiones anteriores.</a:t>
            </a:r>
            <a:endParaRPr sz="1733">
              <a:solidFill>
                <a:schemeClr val="dk1"/>
              </a:solidFill>
              <a:highlight>
                <a:schemeClr val="lt1"/>
              </a:highlight>
              <a:latin typeface="DM Sans"/>
              <a:ea typeface="DM Sans"/>
              <a:cs typeface="DM Sans"/>
              <a:sym typeface="DM Sans"/>
            </a:endParaRPr>
          </a:p>
          <a:p>
            <a:pPr marL="609585" indent="-414856">
              <a:spcBef>
                <a:spcPts val="1733"/>
              </a:spcBef>
              <a:spcAft>
                <a:spcPts val="1333"/>
              </a:spcAft>
              <a:buClr>
                <a:srgbClr val="EAFF6A"/>
              </a:buClr>
              <a:buSzPts val="1300"/>
              <a:buFont typeface="DM Sans"/>
              <a:buChar char="✓"/>
            </a:pPr>
            <a:r>
              <a:rPr lang="es" sz="1733">
                <a:solidFill>
                  <a:schemeClr val="dk1"/>
                </a:solidFill>
                <a:highlight>
                  <a:schemeClr val="lt1"/>
                </a:highlight>
                <a:latin typeface="DM Sans"/>
                <a:ea typeface="DM Sans"/>
                <a:cs typeface="DM Sans"/>
                <a:sym typeface="DM Sans"/>
              </a:rPr>
              <a:t>Siempre que queramos subir un cambio, hacemos un cambio de versión en package.json y procedemos a hacer </a:t>
            </a:r>
            <a:r>
              <a:rPr lang="es" sz="1733" b="1">
                <a:solidFill>
                  <a:schemeClr val="dk1"/>
                </a:solidFill>
                <a:highlight>
                  <a:schemeClr val="lt1"/>
                </a:highlight>
                <a:latin typeface="DM Sans"/>
                <a:ea typeface="DM Sans"/>
                <a:cs typeface="DM Sans"/>
                <a:sym typeface="DM Sans"/>
              </a:rPr>
              <a:t>npm publish</a:t>
            </a:r>
            <a:r>
              <a:rPr lang="es" sz="1733">
                <a:solidFill>
                  <a:schemeClr val="dk1"/>
                </a:solidFill>
                <a:highlight>
                  <a:schemeClr val="lt1"/>
                </a:highlight>
                <a:latin typeface="DM Sans"/>
                <a:ea typeface="DM Sans"/>
                <a:cs typeface="DM Sans"/>
                <a:sym typeface="DM Sans"/>
              </a:rPr>
              <a:t> nuevamente.</a:t>
            </a:r>
            <a:endParaRPr>
              <a:latin typeface="DM Sans"/>
              <a:ea typeface="DM Sans"/>
              <a:cs typeface="DM Sans"/>
              <a:sym typeface="DM Sans"/>
            </a:endParaRPr>
          </a:p>
        </p:txBody>
      </p:sp>
      <p:pic>
        <p:nvPicPr>
          <p:cNvPr id="717" name="Google Shape;717;p133"/>
          <p:cNvPicPr preferRelativeResize="0"/>
          <p:nvPr/>
        </p:nvPicPr>
        <p:blipFill>
          <a:blip r:embed="rId3">
            <a:alphaModFix/>
          </a:blip>
          <a:stretch>
            <a:fillRect/>
          </a:stretch>
        </p:blipFill>
        <p:spPr>
          <a:xfrm>
            <a:off x="327568" y="3959816"/>
            <a:ext cx="4871833" cy="583533"/>
          </a:xfrm>
          <a:prstGeom prst="rect">
            <a:avLst/>
          </a:prstGeom>
          <a:noFill/>
          <a:ln>
            <a:noFill/>
          </a:ln>
        </p:spPr>
      </p:pic>
      <p:pic>
        <p:nvPicPr>
          <p:cNvPr id="718" name="Google Shape;718;p133"/>
          <p:cNvPicPr preferRelativeResize="0"/>
          <p:nvPr/>
        </p:nvPicPr>
        <p:blipFill>
          <a:blip r:embed="rId4">
            <a:alphaModFix/>
          </a:blip>
          <a:stretch>
            <a:fillRect/>
          </a:stretch>
        </p:blipFill>
        <p:spPr>
          <a:xfrm>
            <a:off x="1289918" y="2314651"/>
            <a:ext cx="2947132" cy="1146933"/>
          </a:xfrm>
          <a:prstGeom prst="rect">
            <a:avLst/>
          </a:prstGeom>
          <a:noFill/>
          <a:ln>
            <a:noFill/>
          </a:ln>
        </p:spPr>
      </p:pic>
      <p:pic>
        <p:nvPicPr>
          <p:cNvPr id="719" name="Google Shape;719;p133"/>
          <p:cNvPicPr preferRelativeResize="0"/>
          <p:nvPr/>
        </p:nvPicPr>
        <p:blipFill>
          <a:blip r:embed="rId5">
            <a:alphaModFix/>
          </a:blip>
          <a:stretch>
            <a:fillRect/>
          </a:stretch>
        </p:blipFill>
        <p:spPr>
          <a:xfrm rot="-798277">
            <a:off x="722431" y="1470133"/>
            <a:ext cx="1067541" cy="985203"/>
          </a:xfrm>
          <a:prstGeom prst="rect">
            <a:avLst/>
          </a:prstGeom>
          <a:noFill/>
          <a:ln>
            <a:noFill/>
          </a:ln>
        </p:spPr>
      </p:pic>
    </p:spTree>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grpSp>
        <p:nvGrpSpPr>
          <p:cNvPr id="724" name="Google Shape;724;p134"/>
          <p:cNvGrpSpPr/>
          <p:nvPr/>
        </p:nvGrpSpPr>
        <p:grpSpPr>
          <a:xfrm>
            <a:off x="5603408" y="1325564"/>
            <a:ext cx="985200" cy="985200"/>
            <a:chOff x="974706" y="2467173"/>
            <a:chExt cx="738900" cy="738900"/>
          </a:xfrm>
        </p:grpSpPr>
        <p:sp>
          <p:nvSpPr>
            <p:cNvPr id="725" name="Google Shape;725;p134"/>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26" name="Google Shape;726;p13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27" name="Google Shape;727;p134"/>
          <p:cNvSpPr txBox="1"/>
          <p:nvPr/>
        </p:nvSpPr>
        <p:spPr>
          <a:xfrm>
            <a:off x="930400" y="2567001"/>
            <a:ext cx="104748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Crear dependencia </a:t>
            </a:r>
            <a:endParaRPr sz="5333" b="1">
              <a:solidFill>
                <a:schemeClr val="dk1"/>
              </a:solidFill>
              <a:latin typeface="DM Sans"/>
              <a:ea typeface="DM Sans"/>
              <a:cs typeface="DM Sans"/>
              <a:sym typeface="DM Sans"/>
            </a:endParaRPr>
          </a:p>
          <a:p>
            <a:pPr algn="ctr">
              <a:lnSpc>
                <a:spcPct val="90000"/>
              </a:lnSpc>
              <a:buClr>
                <a:srgbClr val="000000"/>
              </a:buClr>
              <a:buSzPts val="4000"/>
            </a:pPr>
            <a:r>
              <a:rPr lang="es" sz="5333" b="1">
                <a:solidFill>
                  <a:schemeClr val="dk1"/>
                </a:solidFill>
                <a:latin typeface="DM Sans"/>
                <a:ea typeface="DM Sans"/>
                <a:cs typeface="DM Sans"/>
                <a:sym typeface="DM Sans"/>
              </a:rPr>
              <a:t>con npm</a:t>
            </a:r>
            <a:endParaRPr sz="5333" b="1">
              <a:solidFill>
                <a:schemeClr val="dk1"/>
              </a:solidFill>
              <a:highlight>
                <a:srgbClr val="EAFF6A"/>
              </a:highlight>
              <a:latin typeface="DM Sans"/>
              <a:ea typeface="DM Sans"/>
              <a:cs typeface="DM Sans"/>
              <a:sym typeface="DM Sans"/>
            </a:endParaRPr>
          </a:p>
        </p:txBody>
      </p:sp>
      <p:sp>
        <p:nvSpPr>
          <p:cNvPr id="728" name="Google Shape;728;p134"/>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minutos</a:t>
            </a:r>
            <a:endParaRPr sz="2667" b="1">
              <a:solidFill>
                <a:srgbClr val="83AEFB"/>
              </a:solidFill>
              <a:latin typeface="DM Sans"/>
              <a:ea typeface="DM Sans"/>
              <a:cs typeface="DM Sans"/>
              <a:sym typeface="DM Sans"/>
            </a:endParaRPr>
          </a:p>
        </p:txBody>
      </p:sp>
    </p:spTree>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135"/>
          <p:cNvGrpSpPr/>
          <p:nvPr/>
        </p:nvGrpSpPr>
        <p:grpSpPr>
          <a:xfrm>
            <a:off x="609796" y="624398"/>
            <a:ext cx="574765" cy="574765"/>
            <a:chOff x="974706" y="2467173"/>
            <a:chExt cx="738900" cy="738900"/>
          </a:xfrm>
        </p:grpSpPr>
        <p:sp>
          <p:nvSpPr>
            <p:cNvPr id="734" name="Google Shape;734;p135"/>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35" name="Google Shape;735;p13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36" name="Google Shape;736;p135"/>
          <p:cNvSpPr txBox="1"/>
          <p:nvPr/>
        </p:nvSpPr>
        <p:spPr>
          <a:xfrm>
            <a:off x="668600" y="1442334"/>
            <a:ext cx="87756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Crear dependencia con npm</a:t>
            </a:r>
            <a:endParaRPr sz="4667" b="1">
              <a:solidFill>
                <a:schemeClr val="dk1"/>
              </a:solidFill>
              <a:latin typeface="DM Sans"/>
              <a:ea typeface="DM Sans"/>
              <a:cs typeface="DM Sans"/>
              <a:sym typeface="DM Sans"/>
            </a:endParaRPr>
          </a:p>
        </p:txBody>
      </p:sp>
      <p:pic>
        <p:nvPicPr>
          <p:cNvPr id="737" name="Google Shape;737;p135"/>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38" name="Google Shape;738;p135"/>
          <p:cNvSpPr txBox="1"/>
          <p:nvPr/>
        </p:nvSpPr>
        <p:spPr>
          <a:xfrm>
            <a:off x="732800" y="2578301"/>
            <a:ext cx="9086000" cy="383992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sz="1733" b="1">
                <a:solidFill>
                  <a:schemeClr val="dk1"/>
                </a:solidFill>
                <a:highlight>
                  <a:schemeClr val="lt1"/>
                </a:highlight>
                <a:latin typeface="DM Sans"/>
                <a:ea typeface="DM Sans"/>
                <a:cs typeface="DM Sans"/>
                <a:sym typeface="DM Sans"/>
              </a:rPr>
              <a:t>Realizar un proyecto que subiremos a npm como dependencia propia.</a:t>
            </a:r>
            <a:endParaRPr sz="1733" b="1">
              <a:solidFill>
                <a:schemeClr val="dk1"/>
              </a:solidFill>
              <a:highlight>
                <a:schemeClr val="lt1"/>
              </a:highlight>
              <a:latin typeface="DM Sans"/>
              <a:ea typeface="DM Sans"/>
              <a:cs typeface="DM Sans"/>
              <a:sym typeface="DM Sans"/>
            </a:endParaRPr>
          </a:p>
          <a:p>
            <a:pPr>
              <a:lnSpc>
                <a:spcPct val="115000"/>
              </a:lnSpc>
              <a:spcBef>
                <a:spcPts val="1333"/>
              </a:spcBef>
              <a:buClr>
                <a:schemeClr val="dk1"/>
              </a:buClr>
              <a:buSzPts val="1100"/>
            </a:pPr>
            <a:r>
              <a:rPr lang="es" sz="1733">
                <a:solidFill>
                  <a:schemeClr val="dk1"/>
                </a:solidFill>
                <a:highlight>
                  <a:schemeClr val="lt1"/>
                </a:highlight>
                <a:latin typeface="DM Sans"/>
                <a:ea typeface="DM Sans"/>
                <a:cs typeface="DM Sans"/>
                <a:sym typeface="DM Sans"/>
              </a:rPr>
              <a:t>Este paquete debe exportar cuatro funciones para realizar estas operaciones básicas entre dos números: suma, resta, multiplicación y división. Subir el proyecto a npm.</a:t>
            </a:r>
            <a:endParaRPr sz="1733">
              <a:solidFill>
                <a:schemeClr val="dk1"/>
              </a:solidFill>
              <a:highlight>
                <a:schemeClr val="lt1"/>
              </a:highlight>
              <a:latin typeface="DM Sans"/>
              <a:ea typeface="DM Sans"/>
              <a:cs typeface="DM Sans"/>
              <a:sym typeface="DM Sans"/>
            </a:endParaRPr>
          </a:p>
          <a:p>
            <a:pPr>
              <a:lnSpc>
                <a:spcPct val="115000"/>
              </a:lnSpc>
              <a:spcBef>
                <a:spcPts val="1333"/>
              </a:spcBef>
              <a:buClr>
                <a:schemeClr val="dk1"/>
              </a:buClr>
              <a:buSzPts val="1100"/>
            </a:pPr>
            <a:r>
              <a:rPr lang="es" sz="1733">
                <a:solidFill>
                  <a:schemeClr val="dk1"/>
                </a:solidFill>
                <a:highlight>
                  <a:schemeClr val="lt1"/>
                </a:highlight>
                <a:latin typeface="DM Sans"/>
                <a:ea typeface="DM Sans"/>
                <a:cs typeface="DM Sans"/>
                <a:sym typeface="DM Sans"/>
              </a:rPr>
              <a:t>Verificar que la dependencia se encuentre en npm (</a:t>
            </a:r>
            <a:r>
              <a:rPr lang="es" sz="1733" u="sng">
                <a:solidFill>
                  <a:schemeClr val="accent5"/>
                </a:solidFill>
                <a:highlight>
                  <a:schemeClr val="lt1"/>
                </a:highlight>
                <a:latin typeface="DM Sans"/>
                <a:ea typeface="DM Sans"/>
                <a:cs typeface="DM Sans"/>
                <a:sym typeface="DM Sans"/>
                <a:hlinkClick r:id="rId5">
                  <a:extLst>
                    <a:ext uri="{A12FA001-AC4F-418D-AE19-62706E023703}">
                      <ahyp:hlinkClr xmlns:ahyp="http://schemas.microsoft.com/office/drawing/2018/hyperlinkcolor" val="tx"/>
                    </a:ext>
                  </a:extLst>
                </a:hlinkClick>
              </a:rPr>
              <a:t>https://www.npmjs.com/package/nombre-del-paquete</a:t>
            </a:r>
            <a:r>
              <a:rPr lang="es" sz="1733">
                <a:solidFill>
                  <a:schemeClr val="dk1"/>
                </a:solidFill>
                <a:highlight>
                  <a:schemeClr val="lt1"/>
                </a:highlight>
                <a:latin typeface="DM Sans"/>
                <a:ea typeface="DM Sans"/>
                <a:cs typeface="DM Sans"/>
                <a:sym typeface="DM Sans"/>
              </a:rPr>
              <a:t>)</a:t>
            </a:r>
            <a:endParaRPr sz="1733">
              <a:solidFill>
                <a:schemeClr val="dk1"/>
              </a:solidFill>
              <a:highlight>
                <a:schemeClr val="lt1"/>
              </a:highlight>
              <a:latin typeface="DM Sans"/>
              <a:ea typeface="DM Sans"/>
              <a:cs typeface="DM Sans"/>
              <a:sym typeface="DM Sans"/>
            </a:endParaRPr>
          </a:p>
          <a:p>
            <a:pPr>
              <a:lnSpc>
                <a:spcPct val="115000"/>
              </a:lnSpc>
              <a:spcBef>
                <a:spcPts val="1333"/>
              </a:spcBef>
              <a:buClr>
                <a:schemeClr val="dk1"/>
              </a:buClr>
              <a:buSzPts val="1100"/>
            </a:pPr>
            <a:r>
              <a:rPr lang="es" sz="1733">
                <a:solidFill>
                  <a:schemeClr val="dk1"/>
                </a:solidFill>
                <a:highlight>
                  <a:schemeClr val="lt1"/>
                </a:highlight>
                <a:latin typeface="DM Sans"/>
                <a:ea typeface="DM Sans"/>
                <a:cs typeface="DM Sans"/>
                <a:sym typeface="DM Sans"/>
              </a:rPr>
              <a:t>Abrir el proyecto servidor del desafío anterior e instalar con npm la dependencia recién creada.</a:t>
            </a:r>
            <a:endParaRPr sz="1733">
              <a:solidFill>
                <a:schemeClr val="dk1"/>
              </a:solidFill>
              <a:highlight>
                <a:schemeClr val="lt1"/>
              </a:highlight>
              <a:latin typeface="DM Sans"/>
              <a:ea typeface="DM Sans"/>
              <a:cs typeface="DM Sans"/>
              <a:sym typeface="DM Sans"/>
            </a:endParaRPr>
          </a:p>
          <a:p>
            <a:pPr>
              <a:lnSpc>
                <a:spcPct val="115000"/>
              </a:lnSpc>
              <a:spcBef>
                <a:spcPts val="1333"/>
              </a:spcBef>
              <a:spcAft>
                <a:spcPts val="1333"/>
              </a:spcAft>
              <a:buClr>
                <a:schemeClr val="dk1"/>
              </a:buClr>
              <a:buSzPts val="1100"/>
            </a:pPr>
            <a:r>
              <a:rPr lang="es" sz="1733">
                <a:solidFill>
                  <a:schemeClr val="dk1"/>
                </a:solidFill>
                <a:highlight>
                  <a:schemeClr val="lt1"/>
                </a:highlight>
                <a:latin typeface="DM Sans"/>
                <a:ea typeface="DM Sans"/>
                <a:cs typeface="DM Sans"/>
                <a:sym typeface="DM Sans"/>
              </a:rPr>
              <a:t>Importar la dependencia en este proyecto y realizar un endpoint get por cada operación ingresando los valores por query params. Probar el correcto funcionamiento de esas rutas.</a:t>
            </a:r>
            <a:endParaRPr sz="1267" b="1">
              <a:latin typeface="DM Sans"/>
              <a:ea typeface="DM Sans"/>
              <a:cs typeface="DM Sans"/>
              <a:sym typeface="DM Sans"/>
            </a:endParaRPr>
          </a:p>
        </p:txBody>
      </p:sp>
      <p:sp>
        <p:nvSpPr>
          <p:cNvPr id="739" name="Google Shape;739;p135"/>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33</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960017" y="25318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Versiones y paquetes</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67" y="18688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34</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890667" y="25164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Logging y performance</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5061567" y="3642801"/>
            <a:ext cx="24604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Loggers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Testing de performance</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Testing avanzado de performance </a:t>
            </a:r>
            <a:endParaRPr sz="1600">
              <a:solidFill>
                <a:schemeClr val="lt1"/>
              </a:solidFill>
              <a:latin typeface="DM Sans"/>
              <a:ea typeface="DM Sans"/>
              <a:cs typeface="DM Sans"/>
              <a:sym typeface="DM Sans"/>
            </a:endParaRPr>
          </a:p>
        </p:txBody>
      </p:sp>
      <p:sp>
        <p:nvSpPr>
          <p:cNvPr id="295" name="Google Shape;295;p84"/>
          <p:cNvSpPr txBox="1"/>
          <p:nvPr/>
        </p:nvSpPr>
        <p:spPr>
          <a:xfrm>
            <a:off x="1996800" y="36428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35</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cxnSp>
        <p:nvCxnSpPr>
          <p:cNvPr id="299" name="Google Shape;299;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0" name="Google Shape;300;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01" name="Google Shape;301;p84"/>
          <p:cNvSpPr txBox="1"/>
          <p:nvPr/>
        </p:nvSpPr>
        <p:spPr>
          <a:xfrm>
            <a:off x="1998367" y="3545667"/>
            <a:ext cx="24604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Node Version Manager</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Administradores de paquetes</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Profundizando NPM</a:t>
            </a:r>
            <a:endParaRPr sz="1600">
              <a:solidFill>
                <a:srgbClr val="B7B7B7"/>
              </a:solidFill>
              <a:latin typeface="DM Sans"/>
              <a:ea typeface="DM Sans"/>
              <a:cs typeface="DM Sans"/>
              <a:sym typeface="DM Sans"/>
            </a:endParaRPr>
          </a:p>
        </p:txBody>
      </p:sp>
      <p:sp>
        <p:nvSpPr>
          <p:cNvPr id="302" name="Google Shape;302;p84"/>
          <p:cNvSpPr txBox="1"/>
          <p:nvPr/>
        </p:nvSpPr>
        <p:spPr>
          <a:xfrm>
            <a:off x="7938284" y="2443401"/>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Clusters y escalabilidad</a:t>
            </a:r>
            <a:endParaRPr sz="2000" b="1">
              <a:solidFill>
                <a:srgbClr val="999999"/>
              </a:solidFill>
              <a:latin typeface="DM Sans"/>
              <a:ea typeface="DM Sans"/>
              <a:cs typeface="DM Sans"/>
              <a:sym typeface="DM Sans"/>
            </a:endParaRPr>
          </a:p>
        </p:txBody>
      </p:sp>
      <p:sp>
        <p:nvSpPr>
          <p:cNvPr id="303" name="Google Shape;303;p84"/>
          <p:cNvSpPr txBox="1"/>
          <p:nvPr/>
        </p:nvSpPr>
        <p:spPr>
          <a:xfrm>
            <a:off x="8011168" y="4012200"/>
            <a:ext cx="2310000" cy="1231066"/>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rgbClr val="CCCCCC"/>
                </a:solidFill>
                <a:latin typeface="DM Sans"/>
                <a:ea typeface="DM Sans"/>
                <a:cs typeface="DM Sans"/>
                <a:sym typeface="DM Sans"/>
              </a:rPr>
              <a:t>Módulo Cluster</a:t>
            </a:r>
            <a:endParaRPr sz="1600">
              <a:solidFill>
                <a:srgbClr val="CCCCCC"/>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CCCCCC"/>
                </a:solidFill>
                <a:latin typeface="DM Sans"/>
                <a:ea typeface="DM Sans"/>
                <a:cs typeface="DM Sans"/>
                <a:sym typeface="DM Sans"/>
              </a:rPr>
              <a:t>Docker</a:t>
            </a:r>
            <a:endParaRPr sz="1600">
              <a:solidFill>
                <a:srgbClr val="CCCCCC"/>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CCCCCC"/>
                </a:solidFill>
                <a:latin typeface="DM Sans"/>
                <a:ea typeface="DM Sans"/>
                <a:cs typeface="DM Sans"/>
                <a:sym typeface="DM Sans"/>
              </a:rPr>
              <a:t>Docker como PM</a:t>
            </a:r>
            <a:endParaRPr sz="1600">
              <a:solidFill>
                <a:srgbClr val="CCCCCC"/>
              </a:solidFill>
              <a:latin typeface="DM Sans"/>
              <a:ea typeface="DM Sans"/>
              <a:cs typeface="DM Sans"/>
              <a:sym typeface="DM Sans"/>
            </a:endParaRPr>
          </a:p>
        </p:txBody>
      </p:sp>
    </p:spTree>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10" name="Google Shape;310;p85"/>
          <p:cNvSpPr txBox="1"/>
          <p:nvPr/>
        </p:nvSpPr>
        <p:spPr>
          <a:xfrm>
            <a:off x="3368100" y="2158167"/>
            <a:ext cx="5932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Conocer el logger de Winston. </a:t>
            </a:r>
            <a:endParaRPr sz="2400">
              <a:solidFill>
                <a:schemeClr val="lt1"/>
              </a:solidFill>
              <a:latin typeface="DM Sans"/>
              <a:ea typeface="DM Sans"/>
              <a:cs typeface="DM Sans"/>
              <a:sym typeface="DM Sans"/>
            </a:endParaRPr>
          </a:p>
        </p:txBody>
      </p:sp>
      <p:pic>
        <p:nvPicPr>
          <p:cNvPr id="311" name="Google Shape;311;p85"/>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12" name="Google Shape;312;p85"/>
          <p:cNvCxnSpPr>
            <a:stCxn id="309" idx="2"/>
            <a:endCxn id="311"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3" name="Google Shape;313;p85"/>
          <p:cNvSpPr txBox="1"/>
          <p:nvPr/>
        </p:nvSpPr>
        <p:spPr>
          <a:xfrm>
            <a:off x="3365367" y="4136801"/>
            <a:ext cx="746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Realizar un modelo de performance de nivel avanzado con Artillery </a:t>
            </a:r>
            <a:endParaRPr sz="2400">
              <a:solidFill>
                <a:schemeClr val="lt1"/>
              </a:solidFill>
              <a:latin typeface="DM Sans"/>
              <a:ea typeface="DM Sans"/>
              <a:cs typeface="DM Sans"/>
              <a:sym typeface="DM Sans"/>
            </a:endParaRPr>
          </a:p>
        </p:txBody>
      </p:sp>
      <p:pic>
        <p:nvPicPr>
          <p:cNvPr id="314" name="Google Shape;314;p85"/>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315" name="Google Shape;315;p85"/>
          <p:cNvSpPr txBox="1"/>
          <p:nvPr/>
        </p:nvSpPr>
        <p:spPr>
          <a:xfrm>
            <a:off x="3316384" y="3291085"/>
            <a:ext cx="5932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Conocer el test de carga de Artillery</a:t>
            </a:r>
            <a:endParaRPr sz="2400">
              <a:solidFill>
                <a:schemeClr val="lt1"/>
              </a:solidFill>
              <a:latin typeface="DM Sans"/>
              <a:ea typeface="DM Sans"/>
              <a:cs typeface="DM Sans"/>
              <a:sym typeface="DM Sans"/>
            </a:endParaRPr>
          </a:p>
        </p:txBody>
      </p:sp>
      <p:cxnSp>
        <p:nvCxnSpPr>
          <p:cNvPr id="316" name="Google Shape;316;p85"/>
          <p:cNvCxnSpPr>
            <a:stCxn id="311" idx="2"/>
          </p:cNvCxnSpPr>
          <p:nvPr/>
        </p:nvCxnSpPr>
        <p:spPr>
          <a:xfrm rot="5400000">
            <a:off x="2711700" y="40266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86"/>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2" name="Google Shape;322;p86"/>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pic>
        <p:nvPicPr>
          <p:cNvPr id="323" name="Google Shape;323;p86"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24" name="Google Shape;324;p86"/>
          <p:cNvSpPr/>
          <p:nvPr/>
        </p:nvSpPr>
        <p:spPr>
          <a:xfrm>
            <a:off x="784700" y="1839979"/>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Loggers</a:t>
            </a:r>
            <a:endParaRPr sz="1600">
              <a:solidFill>
                <a:srgbClr val="FFFFFF"/>
              </a:solidFill>
              <a:latin typeface="DM Sans"/>
              <a:ea typeface="DM Sans"/>
              <a:cs typeface="DM Sans"/>
              <a:sym typeface="DM Sans"/>
            </a:endParaRPr>
          </a:p>
        </p:txBody>
      </p:sp>
      <p:sp>
        <p:nvSpPr>
          <p:cNvPr id="325" name="Google Shape;325;p86"/>
          <p:cNvSpPr/>
          <p:nvPr/>
        </p:nvSpPr>
        <p:spPr>
          <a:xfrm>
            <a:off x="784900" y="3165567"/>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Testing de performance</a:t>
            </a:r>
            <a:endParaRPr sz="1600">
              <a:solidFill>
                <a:srgbClr val="FFFFFF"/>
              </a:solidFill>
              <a:latin typeface="DM Sans"/>
              <a:ea typeface="DM Sans"/>
              <a:cs typeface="DM Sans"/>
              <a:sym typeface="DM Sans"/>
            </a:endParaRPr>
          </a:p>
        </p:txBody>
      </p:sp>
      <p:cxnSp>
        <p:nvCxnSpPr>
          <p:cNvPr id="326" name="Google Shape;326;p86"/>
          <p:cNvCxnSpPr>
            <a:stCxn id="324" idx="2"/>
            <a:endCxn id="325" idx="0"/>
          </p:cNvCxnSpPr>
          <p:nvPr/>
        </p:nvCxnSpPr>
        <p:spPr>
          <a:xfrm rot="-5400000" flipH="1">
            <a:off x="1441900" y="2889179"/>
            <a:ext cx="552000" cy="800"/>
          </a:xfrm>
          <a:prstGeom prst="bentConnector3">
            <a:avLst>
              <a:gd name="adj1" fmla="val 49999"/>
            </a:avLst>
          </a:prstGeom>
          <a:noFill/>
          <a:ln w="9525" cap="flat" cmpd="sng">
            <a:solidFill>
              <a:srgbClr val="CCCCCC"/>
            </a:solidFill>
            <a:prstDash val="solid"/>
            <a:round/>
            <a:headEnd type="none" w="sm" len="sm"/>
            <a:tailEnd type="oval" w="med" len="med"/>
          </a:ln>
        </p:spPr>
      </p:cxnSp>
      <p:cxnSp>
        <p:nvCxnSpPr>
          <p:cNvPr id="327" name="Google Shape;327;p86"/>
          <p:cNvCxnSpPr>
            <a:stCxn id="325" idx="3"/>
            <a:endCxn id="328" idx="1"/>
          </p:cNvCxnSpPr>
          <p:nvPr/>
        </p:nvCxnSpPr>
        <p:spPr>
          <a:xfrm>
            <a:off x="2650500" y="3552367"/>
            <a:ext cx="1101600" cy="800"/>
          </a:xfrm>
          <a:prstGeom prst="bentConnector3">
            <a:avLst>
              <a:gd name="adj1" fmla="val 50005"/>
            </a:avLst>
          </a:prstGeom>
          <a:noFill/>
          <a:ln w="9525" cap="flat" cmpd="sng">
            <a:solidFill>
              <a:srgbClr val="CCCCCC"/>
            </a:solidFill>
            <a:prstDash val="solid"/>
            <a:round/>
            <a:headEnd type="none" w="sm" len="sm"/>
            <a:tailEnd type="oval" w="med" len="med"/>
          </a:ln>
        </p:spPr>
      </p:cxnSp>
      <p:sp>
        <p:nvSpPr>
          <p:cNvPr id="328" name="Google Shape;328;p86"/>
          <p:cNvSpPr/>
          <p:nvPr/>
        </p:nvSpPr>
        <p:spPr>
          <a:xfrm>
            <a:off x="3752208" y="31655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Artillery</a:t>
            </a:r>
            <a:endParaRPr sz="1600">
              <a:solidFill>
                <a:srgbClr val="222222"/>
              </a:solidFill>
              <a:latin typeface="DM Sans"/>
              <a:ea typeface="DM Sans"/>
              <a:cs typeface="DM Sans"/>
              <a:sym typeface="DM Sans"/>
            </a:endParaRPr>
          </a:p>
        </p:txBody>
      </p:sp>
      <p:sp>
        <p:nvSpPr>
          <p:cNvPr id="329" name="Google Shape;329;p86"/>
          <p:cNvSpPr/>
          <p:nvPr/>
        </p:nvSpPr>
        <p:spPr>
          <a:xfrm>
            <a:off x="784700" y="4491167"/>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Testing avanzado de performance</a:t>
            </a:r>
            <a:endParaRPr sz="1600">
              <a:solidFill>
                <a:srgbClr val="FFFFFF"/>
              </a:solidFill>
              <a:latin typeface="DM Sans"/>
              <a:ea typeface="DM Sans"/>
              <a:cs typeface="DM Sans"/>
              <a:sym typeface="DM Sans"/>
            </a:endParaRPr>
          </a:p>
        </p:txBody>
      </p:sp>
      <p:cxnSp>
        <p:nvCxnSpPr>
          <p:cNvPr id="330" name="Google Shape;330;p86"/>
          <p:cNvCxnSpPr>
            <a:endCxn id="329" idx="0"/>
          </p:cNvCxnSpPr>
          <p:nvPr/>
        </p:nvCxnSpPr>
        <p:spPr>
          <a:xfrm rot="-5400000" flipH="1">
            <a:off x="1441100" y="4214767"/>
            <a:ext cx="552000" cy="8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31" name="Google Shape;331;p86"/>
          <p:cNvCxnSpPr>
            <a:endCxn id="332" idx="1"/>
          </p:cNvCxnSpPr>
          <p:nvPr/>
        </p:nvCxnSpPr>
        <p:spPr>
          <a:xfrm>
            <a:off x="2650608" y="2230752"/>
            <a:ext cx="1101600" cy="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32" name="Google Shape;332;p86"/>
          <p:cNvSpPr/>
          <p:nvPr/>
        </p:nvSpPr>
        <p:spPr>
          <a:xfrm>
            <a:off x="3752208" y="18447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Winston Logger</a:t>
            </a:r>
            <a:endParaRPr sz="1600">
              <a:solidFill>
                <a:srgbClr val="222222"/>
              </a:solidFill>
              <a:latin typeface="DM Sans"/>
              <a:ea typeface="DM Sans"/>
              <a:cs typeface="DM Sans"/>
              <a:sym typeface="DM Sans"/>
            </a:endParaRPr>
          </a:p>
        </p:txBody>
      </p:sp>
    </p:spTree>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87"/>
          <p:cNvSpPr txBox="1"/>
          <p:nvPr/>
        </p:nvSpPr>
        <p:spPr>
          <a:xfrm>
            <a:off x="1083004"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Loggers</a:t>
            </a:r>
            <a:endParaRPr sz="5333" b="1">
              <a:solidFill>
                <a:schemeClr val="accent6"/>
              </a:solidFill>
              <a:latin typeface="DM Sans"/>
              <a:ea typeface="DM Sans"/>
              <a:cs typeface="DM Sans"/>
              <a:sym typeface="DM Sans"/>
            </a:endParaRPr>
          </a:p>
        </p:txBody>
      </p:sp>
    </p:spTree>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88"/>
          <p:cNvSpPr txBox="1"/>
          <p:nvPr/>
        </p:nvSpPr>
        <p:spPr>
          <a:xfrm>
            <a:off x="674133" y="637767"/>
            <a:ext cx="8333200" cy="1501781"/>
          </a:xfrm>
          <a:prstGeom prst="rect">
            <a:avLst/>
          </a:prstGeom>
          <a:noFill/>
          <a:ln>
            <a:noFill/>
          </a:ln>
        </p:spPr>
        <p:txBody>
          <a:bodyPr spcFirstLastPara="1" wrap="square" lIns="121900" tIns="121900" rIns="121900" bIns="121900" anchor="t" anchorCtr="0">
            <a:spAutoFit/>
          </a:bodyPr>
          <a:lstStyle/>
          <a:p>
            <a:pPr>
              <a:lnSpc>
                <a:spcPct val="90000"/>
              </a:lnSpc>
            </a:pPr>
            <a:r>
              <a:rPr lang="es" sz="4533" b="1">
                <a:solidFill>
                  <a:schemeClr val="dk1"/>
                </a:solidFill>
                <a:latin typeface="DM Sans"/>
                <a:ea typeface="DM Sans"/>
                <a:cs typeface="DM Sans"/>
                <a:sym typeface="DM Sans"/>
              </a:rPr>
              <a:t>La consola como barrera en performance</a:t>
            </a:r>
            <a:endParaRPr sz="4533" b="1">
              <a:solidFill>
                <a:schemeClr val="dk1"/>
              </a:solidFill>
              <a:latin typeface="DM Sans"/>
              <a:ea typeface="DM Sans"/>
              <a:cs typeface="DM Sans"/>
              <a:sym typeface="DM Sans"/>
            </a:endParaRPr>
          </a:p>
        </p:txBody>
      </p:sp>
      <p:sp>
        <p:nvSpPr>
          <p:cNvPr id="343" name="Google Shape;343;p88"/>
          <p:cNvSpPr txBox="1"/>
          <p:nvPr/>
        </p:nvSpPr>
        <p:spPr>
          <a:xfrm>
            <a:off x="674133" y="2662334"/>
            <a:ext cx="56704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Seguimos hablando de la importancia de que nuestro servidor sea eficiente al momento de salir a un entorno productivo.  Esta vez nos toca abordar el problema que supone la típica línea </a:t>
            </a:r>
            <a:r>
              <a:rPr lang="es" b="1">
                <a:latin typeface="DM Sans"/>
                <a:ea typeface="DM Sans"/>
                <a:cs typeface="DM Sans"/>
                <a:sym typeface="DM Sans"/>
              </a:rPr>
              <a:t>console.log() </a:t>
            </a:r>
            <a:r>
              <a:rPr lang="es">
                <a:latin typeface="DM Sans"/>
                <a:ea typeface="DM Sans"/>
                <a:cs typeface="DM Sans"/>
                <a:sym typeface="DM Sans"/>
              </a:rPr>
              <a:t>que utilizamos desmedidamente.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¿Qué implicaciones pueden tener los console.logs y por qué hay que comenzar a evitarlos?</a:t>
            </a:r>
            <a:endParaRPr>
              <a:latin typeface="DM Sans"/>
              <a:ea typeface="DM Sans"/>
              <a:cs typeface="DM Sans"/>
              <a:sym typeface="DM Sans"/>
            </a:endParaRPr>
          </a:p>
          <a:p>
            <a:endParaRPr>
              <a:latin typeface="DM Sans"/>
              <a:ea typeface="DM Sans"/>
              <a:cs typeface="DM Sans"/>
              <a:sym typeface="DM Sans"/>
            </a:endParaRPr>
          </a:p>
        </p:txBody>
      </p:sp>
      <p:sp>
        <p:nvSpPr>
          <p:cNvPr id="344" name="Google Shape;344;p88"/>
          <p:cNvSpPr/>
          <p:nvPr/>
        </p:nvSpPr>
        <p:spPr>
          <a:xfrm>
            <a:off x="7358233" y="2162300"/>
            <a:ext cx="4276000" cy="267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667" i="1"/>
              <a:t>console.log(“Hola mundo”)</a:t>
            </a:r>
            <a:endParaRPr sz="2667" i="1"/>
          </a:p>
        </p:txBody>
      </p:sp>
    </p:spTree>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89"/>
          <p:cNvSpPr txBox="1"/>
          <p:nvPr/>
        </p:nvSpPr>
        <p:spPr>
          <a:xfrm>
            <a:off x="668600" y="619267"/>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Problemas con mostrar en consola</a:t>
            </a:r>
            <a:endParaRPr sz="5333" b="1">
              <a:solidFill>
                <a:schemeClr val="dk1"/>
              </a:solidFill>
              <a:latin typeface="DM Sans"/>
              <a:ea typeface="DM Sans"/>
              <a:cs typeface="DM Sans"/>
              <a:sym typeface="DM Sans"/>
            </a:endParaRPr>
          </a:p>
        </p:txBody>
      </p:sp>
      <p:sp>
        <p:nvSpPr>
          <p:cNvPr id="350" name="Google Shape;350;p89"/>
          <p:cNvSpPr txBox="1"/>
          <p:nvPr/>
        </p:nvSpPr>
        <p:spPr>
          <a:xfrm>
            <a:off x="631133" y="2849033"/>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Lo primero es entender que es una acción síncrona, y que hay que utilizarla con cuidado, ya que un conjunto de console.logs agrupados en una función pueden generar un ligero estancamiento en la ejecución de la función. </a:t>
            </a:r>
            <a:endParaRPr>
              <a:latin typeface="DM Sans"/>
              <a:ea typeface="DM Sans"/>
              <a:cs typeface="DM Sans"/>
              <a:sym typeface="DM Sans"/>
            </a:endParaRPr>
          </a:p>
        </p:txBody>
      </p:sp>
      <p:sp>
        <p:nvSpPr>
          <p:cNvPr id="351" name="Google Shape;351;p89"/>
          <p:cNvSpPr txBox="1"/>
          <p:nvPr/>
        </p:nvSpPr>
        <p:spPr>
          <a:xfrm>
            <a:off x="6036767" y="2849033"/>
            <a:ext cx="51128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Lo segundo es la persistencia del mismo. Si bien algunos logs no es importante conservarlos, hay algunos otros de mayor prioridad (warnings, errors, por ejemplo), que terminan perdiéndose entre una cantidad innecesaria de mensajes.</a:t>
            </a:r>
            <a:endParaRPr>
              <a:latin typeface="DM Sans"/>
              <a:ea typeface="DM Sans"/>
              <a:cs typeface="DM Sans"/>
              <a:sym typeface="DM Sans"/>
            </a:endParaRPr>
          </a:p>
        </p:txBody>
      </p:sp>
      <p:pic>
        <p:nvPicPr>
          <p:cNvPr id="352" name="Google Shape;352;p89"/>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81"/>
          <p:cNvSpPr txBox="1"/>
          <p:nvPr/>
        </p:nvSpPr>
        <p:spPr>
          <a:xfrm>
            <a:off x="1736584" y="2688367"/>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90FF"/>
                </a:solidFill>
                <a:latin typeface="DM Sans"/>
                <a:ea typeface="DM Sans"/>
                <a:cs typeface="DM Sans"/>
                <a:sym typeface="DM Sans"/>
              </a:rPr>
              <a:t>Promesas</a:t>
            </a:r>
            <a:endParaRPr sz="5333" b="1">
              <a:solidFill>
                <a:srgbClr val="EA90FF"/>
              </a:solidFill>
              <a:latin typeface="DM Sans"/>
              <a:ea typeface="DM Sans"/>
              <a:cs typeface="DM Sans"/>
              <a:sym typeface="DM Sans"/>
            </a:endParaRPr>
          </a:p>
        </p:txBody>
      </p:sp>
    </p:spTree>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90"/>
          <p:cNvSpPr/>
          <p:nvPr/>
        </p:nvSpPr>
        <p:spPr>
          <a:xfrm>
            <a:off x="863200" y="1650100"/>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58" name="Google Shape;358;p90"/>
          <p:cNvSpPr txBox="1"/>
          <p:nvPr/>
        </p:nvSpPr>
        <p:spPr>
          <a:xfrm>
            <a:off x="1948400" y="551034"/>
            <a:ext cx="8295200" cy="892576"/>
          </a:xfrm>
          <a:prstGeom prst="rect">
            <a:avLst/>
          </a:prstGeom>
          <a:noFill/>
          <a:ln>
            <a:noFill/>
          </a:ln>
        </p:spPr>
        <p:txBody>
          <a:bodyPr spcFirstLastPara="1" wrap="square" lIns="121900" tIns="121900" rIns="121900" bIns="121900" anchor="t" anchorCtr="0">
            <a:spAutoFit/>
          </a:bodyPr>
          <a:lstStyle/>
          <a:p>
            <a:pPr marL="609585" algn="ctr">
              <a:lnSpc>
                <a:spcPct val="90000"/>
              </a:lnSpc>
            </a:pPr>
            <a:r>
              <a:rPr lang="es" sz="4667" b="1">
                <a:solidFill>
                  <a:schemeClr val="lt1"/>
                </a:solidFill>
                <a:latin typeface="DM Sans"/>
                <a:ea typeface="DM Sans"/>
                <a:cs typeface="DM Sans"/>
                <a:sym typeface="DM Sans"/>
              </a:rPr>
              <a:t>Solución: Loggers</a:t>
            </a:r>
            <a:endParaRPr sz="4667" b="1">
              <a:solidFill>
                <a:schemeClr val="lt1"/>
              </a:solidFill>
              <a:latin typeface="DM Sans"/>
              <a:ea typeface="DM Sans"/>
              <a:cs typeface="DM Sans"/>
              <a:sym typeface="DM Sans"/>
            </a:endParaRPr>
          </a:p>
        </p:txBody>
      </p:sp>
      <p:sp>
        <p:nvSpPr>
          <p:cNvPr id="359" name="Google Shape;359;p90"/>
          <p:cNvSpPr txBox="1"/>
          <p:nvPr/>
        </p:nvSpPr>
        <p:spPr>
          <a:xfrm>
            <a:off x="1208600" y="2150134"/>
            <a:ext cx="43100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 logger nos permitirá mostrar información sobre nuestra aplicación, con algunas particularidades: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Podemos mostrar las cosas a partir de “niveles” para separarlos por prioridad</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Podemos enviar información a otros recursos, no sólo a la consola, a partir de algo conocido como “transportes”</a:t>
            </a:r>
            <a:endParaRPr>
              <a:latin typeface="DM Sans"/>
              <a:ea typeface="DM Sans"/>
              <a:cs typeface="DM Sans"/>
              <a:sym typeface="DM Sans"/>
            </a:endParaRPr>
          </a:p>
        </p:txBody>
      </p:sp>
      <p:sp>
        <p:nvSpPr>
          <p:cNvPr id="360" name="Google Shape;360;p90"/>
          <p:cNvSpPr txBox="1"/>
          <p:nvPr/>
        </p:nvSpPr>
        <p:spPr>
          <a:xfrm>
            <a:off x="6333433" y="2197600"/>
            <a:ext cx="4310000" cy="21851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Además, gracias a lo anteriormente mencionado, podemos loggear diferentes niveles en diferentes transportes según el entorno, de manera que podemos limitar </a:t>
            </a:r>
            <a:r>
              <a:rPr lang="es" b="1">
                <a:latin typeface="DM Sans"/>
                <a:ea typeface="DM Sans"/>
                <a:cs typeface="DM Sans"/>
                <a:sym typeface="DM Sans"/>
              </a:rPr>
              <a:t>qué es lo que llega a productivo </a:t>
            </a:r>
            <a:r>
              <a:rPr lang="es">
                <a:latin typeface="DM Sans"/>
                <a:ea typeface="DM Sans"/>
                <a:cs typeface="DM Sans"/>
                <a:sym typeface="DM Sans"/>
              </a:rPr>
              <a:t>y qué se queda en desarrollo.</a:t>
            </a:r>
            <a:endParaRPr>
              <a:latin typeface="DM Sans"/>
              <a:ea typeface="DM Sans"/>
              <a:cs typeface="DM Sans"/>
              <a:sym typeface="DM Sans"/>
            </a:endParaRPr>
          </a:p>
        </p:txBody>
      </p:sp>
    </p:spTree>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9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Winston Logger</a:t>
            </a:r>
            <a:endParaRPr sz="5333" b="1">
              <a:solidFill>
                <a:schemeClr val="dk1"/>
              </a:solidFill>
              <a:latin typeface="DM Sans"/>
              <a:ea typeface="DM Sans"/>
              <a:cs typeface="DM Sans"/>
              <a:sym typeface="DM Sans"/>
            </a:endParaRPr>
          </a:p>
        </p:txBody>
      </p:sp>
    </p:spTree>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92"/>
          <p:cNvSpPr txBox="1"/>
          <p:nvPr/>
        </p:nvSpPr>
        <p:spPr>
          <a:xfrm>
            <a:off x="667000" y="630668"/>
            <a:ext cx="80428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Winston Logger</a:t>
            </a:r>
            <a:endParaRPr sz="4667" b="1">
              <a:solidFill>
                <a:schemeClr val="dk1"/>
              </a:solidFill>
              <a:latin typeface="DM Sans"/>
              <a:ea typeface="DM Sans"/>
              <a:cs typeface="DM Sans"/>
              <a:sym typeface="DM Sans"/>
            </a:endParaRPr>
          </a:p>
        </p:txBody>
      </p:sp>
      <p:sp>
        <p:nvSpPr>
          <p:cNvPr id="371" name="Google Shape;371;p92"/>
          <p:cNvSpPr txBox="1"/>
          <p:nvPr/>
        </p:nvSpPr>
        <p:spPr>
          <a:xfrm>
            <a:off x="667000" y="2079767"/>
            <a:ext cx="57244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Winston es un logger diseñado para poder trabajar con multitransportes para nuestra aplicación, utiliza dos conceptos importantes:</a:t>
            </a:r>
            <a:endParaRPr>
              <a:latin typeface="DM Sans"/>
              <a:ea typeface="DM Sans"/>
              <a:cs typeface="DM Sans"/>
              <a:sym typeface="DM Sans"/>
            </a:endParaRPr>
          </a:p>
          <a:p>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Transporte: Sistema de almacenamiento de nuestros logs.</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Nivel : Sistema de prioridad que tiene cada log, para definir si un log tiene autorización para pasar por un transporte.</a:t>
            </a:r>
            <a:endParaRPr>
              <a:latin typeface="DM Sans"/>
              <a:ea typeface="DM Sans"/>
              <a:cs typeface="DM Sans"/>
              <a:sym typeface="DM Sans"/>
            </a:endParaRPr>
          </a:p>
        </p:txBody>
      </p:sp>
      <p:pic>
        <p:nvPicPr>
          <p:cNvPr id="372" name="Google Shape;372;p92"/>
          <p:cNvPicPr preferRelativeResize="0"/>
          <p:nvPr/>
        </p:nvPicPr>
        <p:blipFill>
          <a:blip r:embed="rId3">
            <a:alphaModFix/>
          </a:blip>
          <a:stretch>
            <a:fillRect/>
          </a:stretch>
        </p:blipFill>
        <p:spPr>
          <a:xfrm>
            <a:off x="7209600" y="1556767"/>
            <a:ext cx="3556000" cy="3556000"/>
          </a:xfrm>
          <a:prstGeom prst="rect">
            <a:avLst/>
          </a:prstGeom>
          <a:noFill/>
          <a:ln>
            <a:noFill/>
          </a:ln>
        </p:spPr>
      </p:pic>
    </p:spTree>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93"/>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78" name="Google Shape;378;p93"/>
          <p:cNvSpPr txBox="1"/>
          <p:nvPr/>
        </p:nvSpPr>
        <p:spPr>
          <a:xfrm>
            <a:off x="392200" y="590301"/>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Transportes</a:t>
            </a:r>
            <a:endParaRPr sz="4667" b="1">
              <a:solidFill>
                <a:schemeClr val="lt1"/>
              </a:solidFill>
              <a:latin typeface="DM Sans"/>
              <a:ea typeface="DM Sans"/>
              <a:cs typeface="DM Sans"/>
              <a:sym typeface="DM Sans"/>
            </a:endParaRPr>
          </a:p>
        </p:txBody>
      </p:sp>
      <p:sp>
        <p:nvSpPr>
          <p:cNvPr id="379" name="Google Shape;379;p93"/>
          <p:cNvSpPr txBox="1"/>
          <p:nvPr/>
        </p:nvSpPr>
        <p:spPr>
          <a:xfrm>
            <a:off x="1174100" y="2097033"/>
            <a:ext cx="4583600" cy="3385502"/>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Los transportes nativos de Winston permiten que nuestros logs puedan salir de la consola y enviarse por otros medios:</a:t>
            </a:r>
            <a:endParaRPr dirty="0">
              <a:latin typeface="DM Sans"/>
              <a:ea typeface="DM Sans"/>
              <a:cs typeface="DM Sans"/>
              <a:sym typeface="DM Sans"/>
            </a:endParaRPr>
          </a:p>
          <a:p>
            <a:endParaRPr dirty="0">
              <a:latin typeface="DM Sans"/>
              <a:ea typeface="DM Sans"/>
              <a:cs typeface="DM Sans"/>
              <a:sym typeface="DM Sans"/>
            </a:endParaRPr>
          </a:p>
          <a:p>
            <a:pPr marL="609585" indent="-423323">
              <a:buSzPts val="1400"/>
              <a:buFont typeface="DM Sans"/>
              <a:buChar char="✓"/>
            </a:pPr>
            <a:r>
              <a:rPr lang="es" dirty="0">
                <a:latin typeface="DM Sans"/>
                <a:ea typeface="DM Sans"/>
                <a:cs typeface="DM Sans"/>
                <a:sym typeface="DM Sans"/>
              </a:rPr>
              <a:t>Escribirse en un archivo</a:t>
            </a:r>
            <a:endParaRPr dirty="0">
              <a:latin typeface="DM Sans"/>
              <a:ea typeface="DM Sans"/>
              <a:cs typeface="DM Sans"/>
              <a:sym typeface="DM Sans"/>
            </a:endParaRPr>
          </a:p>
          <a:p>
            <a:pPr marL="609585" indent="-423323">
              <a:buSzPts val="1400"/>
              <a:buFont typeface="DM Sans"/>
              <a:buChar char="✓"/>
            </a:pPr>
            <a:r>
              <a:rPr lang="es" dirty="0">
                <a:latin typeface="DM Sans"/>
                <a:ea typeface="DM Sans"/>
                <a:cs typeface="DM Sans"/>
                <a:sym typeface="DM Sans"/>
              </a:rPr>
              <a:t>Enviarse a algún servidor externo por http</a:t>
            </a:r>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Con ayuda de su comunidad activa, también pueden enviarse a bases de datos e incluso por mail</a:t>
            </a:r>
            <a:endParaRPr dirty="0">
              <a:latin typeface="DM Sans"/>
              <a:ea typeface="DM Sans"/>
              <a:cs typeface="DM Sans"/>
              <a:sym typeface="DM Sans"/>
            </a:endParaRPr>
          </a:p>
        </p:txBody>
      </p:sp>
      <p:sp>
        <p:nvSpPr>
          <p:cNvPr id="380" name="Google Shape;380;p93"/>
          <p:cNvSpPr txBox="1"/>
          <p:nvPr/>
        </p:nvSpPr>
        <p:spPr>
          <a:xfrm>
            <a:off x="6015300" y="3033667"/>
            <a:ext cx="2630400" cy="1005299"/>
          </a:xfrm>
          <a:prstGeom prst="rect">
            <a:avLst/>
          </a:prstGeom>
          <a:noFill/>
          <a:ln>
            <a:noFill/>
          </a:ln>
        </p:spPr>
        <p:txBody>
          <a:bodyPr spcFirstLastPara="1" wrap="square" lIns="121900" tIns="121900" rIns="121900" bIns="121900" anchor="t" anchorCtr="0">
            <a:spAutoFit/>
          </a:bodyPr>
          <a:lstStyle/>
          <a:p>
            <a:r>
              <a:rPr lang="es" sz="4933" b="1">
                <a:latin typeface="DM Sans"/>
                <a:ea typeface="DM Sans"/>
                <a:cs typeface="DM Sans"/>
                <a:sym typeface="DM Sans"/>
              </a:rPr>
              <a:t>Log</a:t>
            </a:r>
            <a:endParaRPr sz="5867" b="1">
              <a:latin typeface="DM Sans"/>
              <a:ea typeface="DM Sans"/>
              <a:cs typeface="DM Sans"/>
              <a:sym typeface="DM Sans"/>
            </a:endParaRPr>
          </a:p>
        </p:txBody>
      </p:sp>
      <p:cxnSp>
        <p:nvCxnSpPr>
          <p:cNvPr id="381" name="Google Shape;381;p93"/>
          <p:cNvCxnSpPr/>
          <p:nvPr/>
        </p:nvCxnSpPr>
        <p:spPr>
          <a:xfrm rot="10800000" flipH="1">
            <a:off x="7245267" y="2662267"/>
            <a:ext cx="1758800" cy="7264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93"/>
          <p:cNvCxnSpPr/>
          <p:nvPr/>
        </p:nvCxnSpPr>
        <p:spPr>
          <a:xfrm>
            <a:off x="7245267" y="3845633"/>
            <a:ext cx="1726800" cy="1092000"/>
          </a:xfrm>
          <a:prstGeom prst="straightConnector1">
            <a:avLst/>
          </a:prstGeom>
          <a:noFill/>
          <a:ln w="9525" cap="flat" cmpd="sng">
            <a:solidFill>
              <a:schemeClr val="dk2"/>
            </a:solidFill>
            <a:prstDash val="solid"/>
            <a:round/>
            <a:headEnd type="none" w="med" len="med"/>
            <a:tailEnd type="triangle" w="med" len="med"/>
          </a:ln>
        </p:spPr>
      </p:cxnSp>
      <p:cxnSp>
        <p:nvCxnSpPr>
          <p:cNvPr id="383" name="Google Shape;383;p93"/>
          <p:cNvCxnSpPr/>
          <p:nvPr/>
        </p:nvCxnSpPr>
        <p:spPr>
          <a:xfrm>
            <a:off x="7342100" y="3598433"/>
            <a:ext cx="2000800" cy="112800"/>
          </a:xfrm>
          <a:prstGeom prst="straightConnector1">
            <a:avLst/>
          </a:prstGeom>
          <a:noFill/>
          <a:ln w="9525" cap="flat" cmpd="sng">
            <a:solidFill>
              <a:schemeClr val="dk2"/>
            </a:solidFill>
            <a:prstDash val="solid"/>
            <a:round/>
            <a:headEnd type="none" w="med" len="med"/>
            <a:tailEnd type="triangle" w="med" len="med"/>
          </a:ln>
        </p:spPr>
      </p:cxnSp>
      <p:pic>
        <p:nvPicPr>
          <p:cNvPr id="384" name="Google Shape;384;p93"/>
          <p:cNvPicPr preferRelativeResize="0"/>
          <p:nvPr/>
        </p:nvPicPr>
        <p:blipFill>
          <a:blip r:embed="rId3">
            <a:alphaModFix/>
          </a:blip>
          <a:stretch>
            <a:fillRect/>
          </a:stretch>
        </p:blipFill>
        <p:spPr>
          <a:xfrm>
            <a:off x="9119987" y="2376667"/>
            <a:ext cx="1955691" cy="726400"/>
          </a:xfrm>
          <a:prstGeom prst="rect">
            <a:avLst/>
          </a:prstGeom>
          <a:noFill/>
          <a:ln>
            <a:noFill/>
          </a:ln>
        </p:spPr>
      </p:pic>
      <p:pic>
        <p:nvPicPr>
          <p:cNvPr id="385" name="Google Shape;385;p93"/>
          <p:cNvPicPr preferRelativeResize="0"/>
          <p:nvPr/>
        </p:nvPicPr>
        <p:blipFill>
          <a:blip r:embed="rId4">
            <a:alphaModFix/>
          </a:blip>
          <a:stretch>
            <a:fillRect/>
          </a:stretch>
        </p:blipFill>
        <p:spPr>
          <a:xfrm>
            <a:off x="9004067" y="4588734"/>
            <a:ext cx="1333333" cy="1333333"/>
          </a:xfrm>
          <a:prstGeom prst="rect">
            <a:avLst/>
          </a:prstGeom>
          <a:noFill/>
          <a:ln>
            <a:noFill/>
          </a:ln>
        </p:spPr>
      </p:pic>
      <p:pic>
        <p:nvPicPr>
          <p:cNvPr id="386" name="Google Shape;386;p93"/>
          <p:cNvPicPr preferRelativeResize="0"/>
          <p:nvPr/>
        </p:nvPicPr>
        <p:blipFill>
          <a:blip r:embed="rId5">
            <a:alphaModFix/>
          </a:blip>
          <a:stretch>
            <a:fillRect/>
          </a:stretch>
        </p:blipFill>
        <p:spPr>
          <a:xfrm>
            <a:off x="9229367" y="3179234"/>
            <a:ext cx="1333333" cy="1333333"/>
          </a:xfrm>
          <a:prstGeom prst="rect">
            <a:avLst/>
          </a:prstGeom>
          <a:noFill/>
          <a:ln>
            <a:noFill/>
          </a:ln>
        </p:spPr>
      </p:pic>
    </p:spTree>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94"/>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92" name="Google Shape;392;p94"/>
          <p:cNvSpPr txBox="1"/>
          <p:nvPr/>
        </p:nvSpPr>
        <p:spPr>
          <a:xfrm>
            <a:off x="1173800" y="655934"/>
            <a:ext cx="984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Niveles</a:t>
            </a:r>
            <a:endParaRPr sz="4667" b="1">
              <a:solidFill>
                <a:schemeClr val="lt1"/>
              </a:solidFill>
              <a:latin typeface="DM Sans"/>
              <a:ea typeface="DM Sans"/>
              <a:cs typeface="DM Sans"/>
              <a:sym typeface="DM Sans"/>
            </a:endParaRPr>
          </a:p>
        </p:txBody>
      </p:sp>
      <p:sp>
        <p:nvSpPr>
          <p:cNvPr id="393" name="Google Shape;393;p94"/>
          <p:cNvSpPr txBox="1"/>
          <p:nvPr/>
        </p:nvSpPr>
        <p:spPr>
          <a:xfrm>
            <a:off x="1173800" y="1956301"/>
            <a:ext cx="4517200" cy="328284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Establecer un nivel de prioridad para cada mensaje por enviar es crucial.</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Un nivel al final permitirá hacer saber a nuestro logger “qué es importante mostrar” y “qué podría ignorar en algunos casos”.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 continuación se te presentan los niveles principales utilizados en wintson</a:t>
            </a:r>
            <a:endParaRPr>
              <a:latin typeface="DM Sans"/>
              <a:ea typeface="DM Sans"/>
              <a:cs typeface="DM Sans"/>
              <a:sym typeface="DM Sans"/>
            </a:endParaRPr>
          </a:p>
          <a:p>
            <a:pPr>
              <a:buClr>
                <a:srgbClr val="000000"/>
              </a:buClr>
              <a:buSzPts val="1350"/>
            </a:pPr>
            <a:r>
              <a:rPr lang="es" sz="1733">
                <a:latin typeface="DM Sans"/>
                <a:ea typeface="DM Sans"/>
                <a:cs typeface="DM Sans"/>
                <a:sym typeface="DM Sans"/>
              </a:rPr>
              <a:t>(Ojo, la prioridad màxima comienza en 0): </a:t>
            </a:r>
            <a:endParaRPr sz="1733">
              <a:latin typeface="DM Sans"/>
              <a:ea typeface="DM Sans"/>
              <a:cs typeface="DM Sans"/>
              <a:sym typeface="DM Sans"/>
            </a:endParaRPr>
          </a:p>
        </p:txBody>
      </p:sp>
      <p:pic>
        <p:nvPicPr>
          <p:cNvPr id="394" name="Google Shape;394;p94"/>
          <p:cNvPicPr preferRelativeResize="0"/>
          <p:nvPr/>
        </p:nvPicPr>
        <p:blipFill>
          <a:blip r:embed="rId3">
            <a:alphaModFix/>
          </a:blip>
          <a:stretch>
            <a:fillRect/>
          </a:stretch>
        </p:blipFill>
        <p:spPr>
          <a:xfrm>
            <a:off x="7232339" y="1798273"/>
            <a:ext cx="2364600" cy="3997700"/>
          </a:xfrm>
          <a:prstGeom prst="rect">
            <a:avLst/>
          </a:prstGeom>
          <a:noFill/>
          <a:ln>
            <a:noFill/>
          </a:ln>
        </p:spPr>
      </p:pic>
    </p:spTree>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5"/>
          <p:cNvSpPr/>
          <p:nvPr/>
        </p:nvSpPr>
        <p:spPr>
          <a:xfrm>
            <a:off x="893600" y="1629500"/>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00" name="Google Shape;400;p95"/>
          <p:cNvSpPr txBox="1"/>
          <p:nvPr/>
        </p:nvSpPr>
        <p:spPr>
          <a:xfrm>
            <a:off x="863200" y="310767"/>
            <a:ext cx="10526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¿Cómo funcionan los niveles?</a:t>
            </a:r>
            <a:endParaRPr sz="4667" b="1">
              <a:solidFill>
                <a:schemeClr val="lt1"/>
              </a:solidFill>
              <a:latin typeface="DM Sans"/>
              <a:ea typeface="DM Sans"/>
              <a:cs typeface="DM Sans"/>
              <a:sym typeface="DM Sans"/>
            </a:endParaRPr>
          </a:p>
        </p:txBody>
      </p:sp>
      <p:sp>
        <p:nvSpPr>
          <p:cNvPr id="401" name="Google Shape;401;p95"/>
          <p:cNvSpPr txBox="1"/>
          <p:nvPr/>
        </p:nvSpPr>
        <p:spPr>
          <a:xfrm>
            <a:off x="1218233" y="1839767"/>
            <a:ext cx="100668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un logger se configura en un nivel particular, éste podrá loggear </a:t>
            </a:r>
            <a:r>
              <a:rPr lang="es" b="1">
                <a:latin typeface="DM Sans"/>
                <a:ea typeface="DM Sans"/>
                <a:cs typeface="DM Sans"/>
                <a:sym typeface="DM Sans"/>
              </a:rPr>
              <a:t>no sólo a dicho nivel</a:t>
            </a:r>
            <a:r>
              <a:rPr lang="es">
                <a:latin typeface="DM Sans"/>
                <a:ea typeface="DM Sans"/>
                <a:cs typeface="DM Sans"/>
                <a:sym typeface="DM Sans"/>
              </a:rPr>
              <a:t>, sino que, además, tendrá la posibilidad de loggear a todos los niveles superiores al configurado en el logger.</a:t>
            </a:r>
            <a:endParaRPr>
              <a:latin typeface="DM Sans"/>
              <a:ea typeface="DM Sans"/>
              <a:cs typeface="DM Sans"/>
              <a:sym typeface="DM Sans"/>
            </a:endParaRPr>
          </a:p>
        </p:txBody>
      </p:sp>
      <p:pic>
        <p:nvPicPr>
          <p:cNvPr id="402" name="Google Shape;402;p95"/>
          <p:cNvPicPr preferRelativeResize="0"/>
          <p:nvPr/>
        </p:nvPicPr>
        <p:blipFill>
          <a:blip r:embed="rId3">
            <a:alphaModFix/>
          </a:blip>
          <a:stretch>
            <a:fillRect/>
          </a:stretch>
        </p:blipFill>
        <p:spPr>
          <a:xfrm>
            <a:off x="1218233" y="3888667"/>
            <a:ext cx="1203200" cy="1203200"/>
          </a:xfrm>
          <a:prstGeom prst="rect">
            <a:avLst/>
          </a:prstGeom>
          <a:noFill/>
          <a:ln>
            <a:noFill/>
          </a:ln>
        </p:spPr>
      </p:pic>
      <p:sp>
        <p:nvSpPr>
          <p:cNvPr id="403" name="Google Shape;403;p95"/>
          <p:cNvSpPr txBox="1"/>
          <p:nvPr/>
        </p:nvSpPr>
        <p:spPr>
          <a:xfrm>
            <a:off x="1125500" y="3475134"/>
            <a:ext cx="18608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Level: info</a:t>
            </a:r>
            <a:endParaRPr sz="2400">
              <a:latin typeface="DM Sans"/>
              <a:ea typeface="DM Sans"/>
              <a:cs typeface="DM Sans"/>
              <a:sym typeface="DM Sans"/>
            </a:endParaRPr>
          </a:p>
        </p:txBody>
      </p:sp>
      <p:cxnSp>
        <p:nvCxnSpPr>
          <p:cNvPr id="404" name="Google Shape;404;p95"/>
          <p:cNvCxnSpPr/>
          <p:nvPr/>
        </p:nvCxnSpPr>
        <p:spPr>
          <a:xfrm rot="10800000" flipH="1">
            <a:off x="2481467" y="4356433"/>
            <a:ext cx="8353200" cy="20400"/>
          </a:xfrm>
          <a:prstGeom prst="straightConnector1">
            <a:avLst/>
          </a:prstGeom>
          <a:noFill/>
          <a:ln w="76200" cap="flat" cmpd="sng">
            <a:solidFill>
              <a:schemeClr val="dk2"/>
            </a:solidFill>
            <a:prstDash val="solid"/>
            <a:round/>
            <a:headEnd type="none" w="med" len="med"/>
            <a:tailEnd type="triangle" w="med" len="med"/>
          </a:ln>
        </p:spPr>
      </p:cxnSp>
      <p:sp>
        <p:nvSpPr>
          <p:cNvPr id="405" name="Google Shape;405;p95"/>
          <p:cNvSpPr txBox="1"/>
          <p:nvPr/>
        </p:nvSpPr>
        <p:spPr>
          <a:xfrm rot="-1363565">
            <a:off x="2301376" y="3393478"/>
            <a:ext cx="3286344" cy="471948"/>
          </a:xfrm>
          <a:prstGeom prst="rect">
            <a:avLst/>
          </a:prstGeom>
          <a:noFill/>
          <a:ln>
            <a:noFill/>
          </a:ln>
        </p:spPr>
        <p:txBody>
          <a:bodyPr spcFirstLastPara="1" wrap="square" lIns="121900" tIns="121900" rIns="121900" bIns="121900" anchor="t" anchorCtr="0">
            <a:spAutoFit/>
          </a:bodyPr>
          <a:lstStyle/>
          <a:p>
            <a:r>
              <a:rPr lang="es" sz="1467"/>
              <a:t>Instrucción: loggear “¡Hola!”</a:t>
            </a:r>
            <a:endParaRPr sz="1467"/>
          </a:p>
        </p:txBody>
      </p:sp>
      <p:sp>
        <p:nvSpPr>
          <p:cNvPr id="406" name="Google Shape;406;p95"/>
          <p:cNvSpPr txBox="1"/>
          <p:nvPr/>
        </p:nvSpPr>
        <p:spPr>
          <a:xfrm>
            <a:off x="4155341" y="4481867"/>
            <a:ext cx="616800" cy="471948"/>
          </a:xfrm>
          <a:prstGeom prst="rect">
            <a:avLst/>
          </a:prstGeom>
          <a:noFill/>
          <a:ln>
            <a:noFill/>
          </a:ln>
        </p:spPr>
        <p:txBody>
          <a:bodyPr spcFirstLastPara="1" wrap="square" lIns="121900" tIns="121900" rIns="121900" bIns="121900" anchor="t" anchorCtr="0">
            <a:spAutoFit/>
          </a:bodyPr>
          <a:lstStyle/>
          <a:p>
            <a:r>
              <a:rPr lang="es" sz="1467"/>
              <a:t>Silly</a:t>
            </a:r>
            <a:endParaRPr sz="1467"/>
          </a:p>
        </p:txBody>
      </p:sp>
      <p:sp>
        <p:nvSpPr>
          <p:cNvPr id="407" name="Google Shape;407;p95"/>
          <p:cNvSpPr txBox="1"/>
          <p:nvPr/>
        </p:nvSpPr>
        <p:spPr>
          <a:xfrm>
            <a:off x="4772133" y="4481867"/>
            <a:ext cx="908800" cy="471948"/>
          </a:xfrm>
          <a:prstGeom prst="rect">
            <a:avLst/>
          </a:prstGeom>
          <a:noFill/>
          <a:ln>
            <a:noFill/>
          </a:ln>
        </p:spPr>
        <p:txBody>
          <a:bodyPr spcFirstLastPara="1" wrap="square" lIns="121900" tIns="121900" rIns="121900" bIns="121900" anchor="t" anchorCtr="0">
            <a:spAutoFit/>
          </a:bodyPr>
          <a:lstStyle/>
          <a:p>
            <a:r>
              <a:rPr lang="es" sz="1467"/>
              <a:t>Debug</a:t>
            </a:r>
            <a:endParaRPr sz="1467"/>
          </a:p>
        </p:txBody>
      </p:sp>
      <p:sp>
        <p:nvSpPr>
          <p:cNvPr id="408" name="Google Shape;408;p95"/>
          <p:cNvSpPr txBox="1"/>
          <p:nvPr/>
        </p:nvSpPr>
        <p:spPr>
          <a:xfrm>
            <a:off x="5589800" y="4481867"/>
            <a:ext cx="1012400" cy="471948"/>
          </a:xfrm>
          <a:prstGeom prst="rect">
            <a:avLst/>
          </a:prstGeom>
          <a:noFill/>
          <a:ln>
            <a:noFill/>
          </a:ln>
        </p:spPr>
        <p:txBody>
          <a:bodyPr spcFirstLastPara="1" wrap="square" lIns="121900" tIns="121900" rIns="121900" bIns="121900" anchor="t" anchorCtr="0">
            <a:spAutoFit/>
          </a:bodyPr>
          <a:lstStyle/>
          <a:p>
            <a:r>
              <a:rPr lang="es" sz="1467"/>
              <a:t>Verbose</a:t>
            </a:r>
            <a:endParaRPr sz="1467"/>
          </a:p>
        </p:txBody>
      </p:sp>
      <p:sp>
        <p:nvSpPr>
          <p:cNvPr id="409" name="Google Shape;409;p95"/>
          <p:cNvSpPr txBox="1"/>
          <p:nvPr/>
        </p:nvSpPr>
        <p:spPr>
          <a:xfrm>
            <a:off x="6506033" y="4481867"/>
            <a:ext cx="616800" cy="471948"/>
          </a:xfrm>
          <a:prstGeom prst="rect">
            <a:avLst/>
          </a:prstGeom>
          <a:noFill/>
          <a:ln>
            <a:noFill/>
          </a:ln>
        </p:spPr>
        <p:txBody>
          <a:bodyPr spcFirstLastPara="1" wrap="square" lIns="121900" tIns="121900" rIns="121900" bIns="121900" anchor="t" anchorCtr="0">
            <a:spAutoFit/>
          </a:bodyPr>
          <a:lstStyle/>
          <a:p>
            <a:r>
              <a:rPr lang="es" sz="1467"/>
              <a:t>Http</a:t>
            </a:r>
            <a:endParaRPr sz="1467"/>
          </a:p>
        </p:txBody>
      </p:sp>
      <p:sp>
        <p:nvSpPr>
          <p:cNvPr id="410" name="Google Shape;410;p95"/>
          <p:cNvSpPr txBox="1"/>
          <p:nvPr/>
        </p:nvSpPr>
        <p:spPr>
          <a:xfrm>
            <a:off x="7315216" y="4481867"/>
            <a:ext cx="616800" cy="471948"/>
          </a:xfrm>
          <a:prstGeom prst="rect">
            <a:avLst/>
          </a:prstGeom>
          <a:noFill/>
          <a:ln>
            <a:noFill/>
          </a:ln>
        </p:spPr>
        <p:txBody>
          <a:bodyPr spcFirstLastPara="1" wrap="square" lIns="121900" tIns="121900" rIns="121900" bIns="121900" anchor="t" anchorCtr="0">
            <a:spAutoFit/>
          </a:bodyPr>
          <a:lstStyle/>
          <a:p>
            <a:r>
              <a:rPr lang="es" sz="1467"/>
              <a:t>Info</a:t>
            </a:r>
            <a:endParaRPr sz="1467"/>
          </a:p>
        </p:txBody>
      </p:sp>
      <p:sp>
        <p:nvSpPr>
          <p:cNvPr id="411" name="Google Shape;411;p95"/>
          <p:cNvSpPr txBox="1"/>
          <p:nvPr/>
        </p:nvSpPr>
        <p:spPr>
          <a:xfrm>
            <a:off x="7931984" y="4481867"/>
            <a:ext cx="732400" cy="471948"/>
          </a:xfrm>
          <a:prstGeom prst="rect">
            <a:avLst/>
          </a:prstGeom>
          <a:noFill/>
          <a:ln>
            <a:noFill/>
          </a:ln>
        </p:spPr>
        <p:txBody>
          <a:bodyPr spcFirstLastPara="1" wrap="square" lIns="121900" tIns="121900" rIns="121900" bIns="121900" anchor="t" anchorCtr="0">
            <a:spAutoFit/>
          </a:bodyPr>
          <a:lstStyle/>
          <a:p>
            <a:r>
              <a:rPr lang="es" sz="1467"/>
              <a:t>Warn</a:t>
            </a:r>
            <a:endParaRPr sz="1467"/>
          </a:p>
        </p:txBody>
      </p:sp>
      <p:sp>
        <p:nvSpPr>
          <p:cNvPr id="412" name="Google Shape;412;p95"/>
          <p:cNvSpPr txBox="1"/>
          <p:nvPr/>
        </p:nvSpPr>
        <p:spPr>
          <a:xfrm>
            <a:off x="8856733" y="4481867"/>
            <a:ext cx="732400" cy="471948"/>
          </a:xfrm>
          <a:prstGeom prst="rect">
            <a:avLst/>
          </a:prstGeom>
          <a:noFill/>
          <a:ln>
            <a:noFill/>
          </a:ln>
        </p:spPr>
        <p:txBody>
          <a:bodyPr spcFirstLastPara="1" wrap="square" lIns="121900" tIns="121900" rIns="121900" bIns="121900" anchor="t" anchorCtr="0">
            <a:spAutoFit/>
          </a:bodyPr>
          <a:lstStyle/>
          <a:p>
            <a:r>
              <a:rPr lang="es" sz="1467"/>
              <a:t>Error</a:t>
            </a:r>
            <a:endParaRPr sz="1467"/>
          </a:p>
        </p:txBody>
      </p:sp>
      <p:pic>
        <p:nvPicPr>
          <p:cNvPr id="413" name="Google Shape;413;p95"/>
          <p:cNvPicPr preferRelativeResize="0"/>
          <p:nvPr/>
        </p:nvPicPr>
        <p:blipFill>
          <a:blip r:embed="rId4">
            <a:alphaModFix/>
          </a:blip>
          <a:stretch>
            <a:fillRect/>
          </a:stretch>
        </p:blipFill>
        <p:spPr>
          <a:xfrm>
            <a:off x="4227734" y="3779401"/>
            <a:ext cx="471999" cy="472001"/>
          </a:xfrm>
          <a:prstGeom prst="rect">
            <a:avLst/>
          </a:prstGeom>
          <a:noFill/>
          <a:ln>
            <a:noFill/>
          </a:ln>
        </p:spPr>
      </p:pic>
      <p:pic>
        <p:nvPicPr>
          <p:cNvPr id="414" name="Google Shape;414;p95"/>
          <p:cNvPicPr preferRelativeResize="0"/>
          <p:nvPr/>
        </p:nvPicPr>
        <p:blipFill>
          <a:blip r:embed="rId4">
            <a:alphaModFix/>
          </a:blip>
          <a:stretch>
            <a:fillRect/>
          </a:stretch>
        </p:blipFill>
        <p:spPr>
          <a:xfrm>
            <a:off x="4990534" y="3779401"/>
            <a:ext cx="471999" cy="472001"/>
          </a:xfrm>
          <a:prstGeom prst="rect">
            <a:avLst/>
          </a:prstGeom>
          <a:noFill/>
          <a:ln>
            <a:noFill/>
          </a:ln>
        </p:spPr>
      </p:pic>
      <p:pic>
        <p:nvPicPr>
          <p:cNvPr id="415" name="Google Shape;415;p95"/>
          <p:cNvPicPr preferRelativeResize="0"/>
          <p:nvPr/>
        </p:nvPicPr>
        <p:blipFill>
          <a:blip r:embed="rId4">
            <a:alphaModFix/>
          </a:blip>
          <a:stretch>
            <a:fillRect/>
          </a:stretch>
        </p:blipFill>
        <p:spPr>
          <a:xfrm>
            <a:off x="5860001" y="3779401"/>
            <a:ext cx="471999" cy="472001"/>
          </a:xfrm>
          <a:prstGeom prst="rect">
            <a:avLst/>
          </a:prstGeom>
          <a:noFill/>
          <a:ln>
            <a:noFill/>
          </a:ln>
        </p:spPr>
      </p:pic>
      <p:pic>
        <p:nvPicPr>
          <p:cNvPr id="416" name="Google Shape;416;p95"/>
          <p:cNvPicPr preferRelativeResize="0"/>
          <p:nvPr/>
        </p:nvPicPr>
        <p:blipFill>
          <a:blip r:embed="rId4">
            <a:alphaModFix/>
          </a:blip>
          <a:stretch>
            <a:fillRect/>
          </a:stretch>
        </p:blipFill>
        <p:spPr>
          <a:xfrm>
            <a:off x="6578434" y="3779401"/>
            <a:ext cx="471999" cy="472001"/>
          </a:xfrm>
          <a:prstGeom prst="rect">
            <a:avLst/>
          </a:prstGeom>
          <a:noFill/>
          <a:ln>
            <a:noFill/>
          </a:ln>
        </p:spPr>
      </p:pic>
      <p:pic>
        <p:nvPicPr>
          <p:cNvPr id="417" name="Google Shape;417;p95"/>
          <p:cNvPicPr preferRelativeResize="0"/>
          <p:nvPr/>
        </p:nvPicPr>
        <p:blipFill>
          <a:blip r:embed="rId5">
            <a:alphaModFix/>
          </a:blip>
          <a:stretch>
            <a:fillRect/>
          </a:stretch>
        </p:blipFill>
        <p:spPr>
          <a:xfrm>
            <a:off x="7315184" y="3634600"/>
            <a:ext cx="616800" cy="616800"/>
          </a:xfrm>
          <a:prstGeom prst="rect">
            <a:avLst/>
          </a:prstGeom>
          <a:noFill/>
          <a:ln>
            <a:noFill/>
          </a:ln>
        </p:spPr>
      </p:pic>
      <p:pic>
        <p:nvPicPr>
          <p:cNvPr id="418" name="Google Shape;418;p95"/>
          <p:cNvPicPr preferRelativeResize="0"/>
          <p:nvPr/>
        </p:nvPicPr>
        <p:blipFill>
          <a:blip r:embed="rId5">
            <a:alphaModFix/>
          </a:blip>
          <a:stretch>
            <a:fillRect/>
          </a:stretch>
        </p:blipFill>
        <p:spPr>
          <a:xfrm>
            <a:off x="8115200" y="3634600"/>
            <a:ext cx="616800" cy="616800"/>
          </a:xfrm>
          <a:prstGeom prst="rect">
            <a:avLst/>
          </a:prstGeom>
          <a:noFill/>
          <a:ln>
            <a:noFill/>
          </a:ln>
        </p:spPr>
      </p:pic>
      <p:pic>
        <p:nvPicPr>
          <p:cNvPr id="419" name="Google Shape;419;p95"/>
          <p:cNvPicPr preferRelativeResize="0"/>
          <p:nvPr/>
        </p:nvPicPr>
        <p:blipFill>
          <a:blip r:embed="rId5">
            <a:alphaModFix/>
          </a:blip>
          <a:stretch>
            <a:fillRect/>
          </a:stretch>
        </p:blipFill>
        <p:spPr>
          <a:xfrm>
            <a:off x="8915200" y="3634600"/>
            <a:ext cx="616800" cy="616800"/>
          </a:xfrm>
          <a:prstGeom prst="rect">
            <a:avLst/>
          </a:prstGeom>
          <a:noFill/>
          <a:ln>
            <a:noFill/>
          </a:ln>
        </p:spPr>
      </p:pic>
      <p:sp>
        <p:nvSpPr>
          <p:cNvPr id="420" name="Google Shape;420;p95"/>
          <p:cNvSpPr txBox="1"/>
          <p:nvPr/>
        </p:nvSpPr>
        <p:spPr>
          <a:xfrm>
            <a:off x="1095467" y="5282300"/>
            <a:ext cx="9949200" cy="656421"/>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Nota: Para lograr loggear en los tres niveles, ocuparemos un logger.info, logger.warn y logger.error respectivamente. (No se muestran los tres en un solo método).</a:t>
            </a:r>
            <a:endParaRPr sz="1333">
              <a:latin typeface="DM Sans"/>
              <a:ea typeface="DM Sans"/>
              <a:cs typeface="DM Sans"/>
              <a:sym typeface="DM Sans"/>
            </a:endParaRPr>
          </a:p>
        </p:txBody>
      </p:sp>
    </p:spTree>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96"/>
          <p:cNvSpPr/>
          <p:nvPr/>
        </p:nvSpPr>
        <p:spPr>
          <a:xfrm>
            <a:off x="863200" y="1644167"/>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6" name="Google Shape;426;p96"/>
          <p:cNvSpPr txBox="1"/>
          <p:nvPr/>
        </p:nvSpPr>
        <p:spPr>
          <a:xfrm>
            <a:off x="1173800" y="655934"/>
            <a:ext cx="984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Instalando Winston</a:t>
            </a:r>
            <a:endParaRPr sz="4667" b="1">
              <a:solidFill>
                <a:schemeClr val="lt1"/>
              </a:solidFill>
              <a:latin typeface="DM Sans"/>
              <a:ea typeface="DM Sans"/>
              <a:cs typeface="DM Sans"/>
              <a:sym typeface="DM Sans"/>
            </a:endParaRPr>
          </a:p>
        </p:txBody>
      </p:sp>
      <p:sp>
        <p:nvSpPr>
          <p:cNvPr id="427" name="Google Shape;427;p96"/>
          <p:cNvSpPr txBox="1"/>
          <p:nvPr/>
        </p:nvSpPr>
        <p:spPr>
          <a:xfrm>
            <a:off x="1173800" y="1942167"/>
            <a:ext cx="100060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Ahora que comprendemos los conceptos principales que necesitamos abordar para trabajar con un logger, es momento de comenzar a trabajar con Winston.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Para ello, utilizaremos el comando: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Tenemos dos formas de poder trabajar con el logger: o declararlo directamente en nuestro archivo principal (no recomendado), o aislarlo en un archivo externo y configurar un middleware para utilizarlo.</a:t>
            </a:r>
            <a:endParaRPr>
              <a:latin typeface="DM Sans"/>
              <a:ea typeface="DM Sans"/>
              <a:cs typeface="DM Sans"/>
              <a:sym typeface="DM Sans"/>
            </a:endParaRPr>
          </a:p>
        </p:txBody>
      </p:sp>
      <p:pic>
        <p:nvPicPr>
          <p:cNvPr id="428" name="Google Shape;428;p96"/>
          <p:cNvPicPr preferRelativeResize="0"/>
          <p:nvPr/>
        </p:nvPicPr>
        <p:blipFill>
          <a:blip r:embed="rId3">
            <a:alphaModFix/>
          </a:blip>
          <a:stretch>
            <a:fillRect/>
          </a:stretch>
        </p:blipFill>
        <p:spPr>
          <a:xfrm>
            <a:off x="5098032" y="2823568"/>
            <a:ext cx="2888904" cy="426233"/>
          </a:xfrm>
          <a:prstGeom prst="rect">
            <a:avLst/>
          </a:prstGeom>
          <a:noFill/>
          <a:ln>
            <a:noFill/>
          </a:ln>
        </p:spPr>
      </p:pic>
    </p:spTree>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97"/>
          <p:cNvPicPr preferRelativeResize="0"/>
          <p:nvPr/>
        </p:nvPicPr>
        <p:blipFill>
          <a:blip r:embed="rId3">
            <a:alphaModFix/>
          </a:blip>
          <a:stretch>
            <a:fillRect/>
          </a:stretch>
        </p:blipFill>
        <p:spPr>
          <a:xfrm>
            <a:off x="953700" y="1170533"/>
            <a:ext cx="10524733" cy="5537400"/>
          </a:xfrm>
          <a:prstGeom prst="rect">
            <a:avLst/>
          </a:prstGeom>
          <a:noFill/>
          <a:ln>
            <a:noFill/>
          </a:ln>
        </p:spPr>
      </p:pic>
      <p:sp>
        <p:nvSpPr>
          <p:cNvPr id="434" name="Google Shape;434;p97"/>
          <p:cNvSpPr txBox="1"/>
          <p:nvPr/>
        </p:nvSpPr>
        <p:spPr>
          <a:xfrm>
            <a:off x="1173800" y="277734"/>
            <a:ext cx="984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Archivo logger.js</a:t>
            </a:r>
            <a:endParaRPr sz="4667" b="1">
              <a:solidFill>
                <a:schemeClr val="lt1"/>
              </a:solidFill>
              <a:latin typeface="DM Sans"/>
              <a:ea typeface="DM Sans"/>
              <a:cs typeface="DM Sans"/>
              <a:sym typeface="DM Sans"/>
            </a:endParaRPr>
          </a:p>
        </p:txBody>
      </p:sp>
    </p:spTree>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98"/>
          <p:cNvSpPr txBox="1"/>
          <p:nvPr/>
        </p:nvSpPr>
        <p:spPr>
          <a:xfrm>
            <a:off x="1173800" y="277734"/>
            <a:ext cx="984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Aplicando Middleware</a:t>
            </a:r>
            <a:endParaRPr sz="4667" b="1">
              <a:solidFill>
                <a:schemeClr val="lt1"/>
              </a:solidFill>
              <a:latin typeface="DM Sans"/>
              <a:ea typeface="DM Sans"/>
              <a:cs typeface="DM Sans"/>
              <a:sym typeface="DM Sans"/>
            </a:endParaRPr>
          </a:p>
        </p:txBody>
      </p:sp>
      <p:pic>
        <p:nvPicPr>
          <p:cNvPr id="440" name="Google Shape;440;p98"/>
          <p:cNvPicPr preferRelativeResize="0"/>
          <p:nvPr/>
        </p:nvPicPr>
        <p:blipFill>
          <a:blip r:embed="rId3">
            <a:alphaModFix/>
          </a:blip>
          <a:stretch>
            <a:fillRect/>
          </a:stretch>
        </p:blipFill>
        <p:spPr>
          <a:xfrm>
            <a:off x="614651" y="1328700"/>
            <a:ext cx="10962692" cy="5281067"/>
          </a:xfrm>
          <a:prstGeom prst="rect">
            <a:avLst/>
          </a:prstGeom>
          <a:noFill/>
          <a:ln>
            <a:noFill/>
          </a:ln>
        </p:spPr>
      </p:pic>
    </p:spTree>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99"/>
          <p:cNvSpPr txBox="1"/>
          <p:nvPr/>
        </p:nvSpPr>
        <p:spPr>
          <a:xfrm>
            <a:off x="610300" y="152534"/>
            <a:ext cx="7058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Agregamos un transporte adicional</a:t>
            </a:r>
            <a:endParaRPr sz="5333" b="1">
              <a:solidFill>
                <a:schemeClr val="dk1"/>
              </a:solidFill>
              <a:latin typeface="DM Sans"/>
              <a:ea typeface="DM Sans"/>
              <a:cs typeface="DM Sans"/>
              <a:sym typeface="DM Sans"/>
            </a:endParaRPr>
          </a:p>
        </p:txBody>
      </p:sp>
      <p:sp>
        <p:nvSpPr>
          <p:cNvPr id="446" name="Google Shape;446;p99"/>
          <p:cNvSpPr txBox="1"/>
          <p:nvPr/>
        </p:nvSpPr>
        <p:spPr>
          <a:xfrm>
            <a:off x="610300" y="2948833"/>
            <a:ext cx="6306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Parte de la potencia de Winston está en colocar múltiples transportes para trabajar en conjunto. Así, podemos separar los logs “poco importantes” para mostrarse sólo en consola, pero los logs más importantes guardarse en un archivo para poder revisarse posteriormente.</a:t>
            </a:r>
            <a:endParaRPr>
              <a:latin typeface="DM Sans"/>
              <a:ea typeface="DM Sans"/>
              <a:cs typeface="DM Sans"/>
              <a:sym typeface="DM Sans"/>
            </a:endParaRPr>
          </a:p>
        </p:txBody>
      </p:sp>
      <p:pic>
        <p:nvPicPr>
          <p:cNvPr id="447" name="Google Shape;447;p99"/>
          <p:cNvPicPr preferRelativeResize="0"/>
          <p:nvPr/>
        </p:nvPicPr>
        <p:blipFill>
          <a:blip r:embed="rId3">
            <a:alphaModFix/>
          </a:blip>
          <a:stretch>
            <a:fillRect/>
          </a:stretch>
        </p:blipFill>
        <p:spPr>
          <a:xfrm>
            <a:off x="9233733" y="152533"/>
            <a:ext cx="1724000" cy="1724000"/>
          </a:xfrm>
          <a:prstGeom prst="rect">
            <a:avLst/>
          </a:prstGeom>
          <a:noFill/>
          <a:ln>
            <a:noFill/>
          </a:ln>
        </p:spPr>
      </p:pic>
      <p:sp>
        <p:nvSpPr>
          <p:cNvPr id="448" name="Google Shape;448;p99"/>
          <p:cNvSpPr txBox="1"/>
          <p:nvPr/>
        </p:nvSpPr>
        <p:spPr>
          <a:xfrm>
            <a:off x="7943167" y="1275567"/>
            <a:ext cx="1395600" cy="738623"/>
          </a:xfrm>
          <a:prstGeom prst="rect">
            <a:avLst/>
          </a:prstGeom>
          <a:noFill/>
          <a:ln>
            <a:noFill/>
          </a:ln>
        </p:spPr>
        <p:txBody>
          <a:bodyPr spcFirstLastPara="1" wrap="square" lIns="121900" tIns="121900" rIns="121900" bIns="121900" anchor="t" anchorCtr="0">
            <a:spAutoFit/>
          </a:bodyPr>
          <a:lstStyle/>
          <a:p>
            <a:pPr algn="ctr"/>
            <a:r>
              <a:rPr lang="es" sz="1600"/>
              <a:t>consola</a:t>
            </a:r>
            <a:endParaRPr sz="1600"/>
          </a:p>
          <a:p>
            <a:pPr algn="ctr"/>
            <a:r>
              <a:rPr lang="es" sz="1600"/>
              <a:t>nivel: info</a:t>
            </a:r>
            <a:endParaRPr sz="1600"/>
          </a:p>
        </p:txBody>
      </p:sp>
      <p:sp>
        <p:nvSpPr>
          <p:cNvPr id="449" name="Google Shape;449;p99"/>
          <p:cNvSpPr txBox="1"/>
          <p:nvPr/>
        </p:nvSpPr>
        <p:spPr>
          <a:xfrm>
            <a:off x="10860200" y="1275568"/>
            <a:ext cx="1395600" cy="738623"/>
          </a:xfrm>
          <a:prstGeom prst="rect">
            <a:avLst/>
          </a:prstGeom>
          <a:noFill/>
          <a:ln>
            <a:noFill/>
          </a:ln>
        </p:spPr>
        <p:txBody>
          <a:bodyPr spcFirstLastPara="1" wrap="square" lIns="121900" tIns="121900" rIns="121900" bIns="121900" anchor="t" anchorCtr="0">
            <a:spAutoFit/>
          </a:bodyPr>
          <a:lstStyle/>
          <a:p>
            <a:pPr algn="ctr"/>
            <a:r>
              <a:rPr lang="es" sz="1600"/>
              <a:t>archivo</a:t>
            </a:r>
            <a:endParaRPr sz="1600"/>
          </a:p>
          <a:p>
            <a:pPr algn="ctr"/>
            <a:r>
              <a:rPr lang="es" sz="1600"/>
              <a:t>nivel: warn</a:t>
            </a:r>
            <a:endParaRPr sz="1600"/>
          </a:p>
        </p:txBody>
      </p:sp>
      <p:cxnSp>
        <p:nvCxnSpPr>
          <p:cNvPr id="450" name="Google Shape;450;p99"/>
          <p:cNvCxnSpPr/>
          <p:nvPr/>
        </p:nvCxnSpPr>
        <p:spPr>
          <a:xfrm>
            <a:off x="9225333" y="2386033"/>
            <a:ext cx="1740800" cy="156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99"/>
          <p:cNvSpPr txBox="1"/>
          <p:nvPr/>
        </p:nvSpPr>
        <p:spPr>
          <a:xfrm>
            <a:off x="9467333" y="2014367"/>
            <a:ext cx="1256800" cy="451302"/>
          </a:xfrm>
          <a:prstGeom prst="rect">
            <a:avLst/>
          </a:prstGeom>
          <a:noFill/>
          <a:ln>
            <a:noFill/>
          </a:ln>
        </p:spPr>
        <p:txBody>
          <a:bodyPr spcFirstLastPara="1" wrap="square" lIns="121900" tIns="121900" rIns="121900" bIns="121900" anchor="t" anchorCtr="0">
            <a:spAutoFit/>
          </a:bodyPr>
          <a:lstStyle/>
          <a:p>
            <a:pPr algn="ctr"/>
            <a:r>
              <a:rPr lang="es" sz="1333" b="1"/>
              <a:t>Silly</a:t>
            </a:r>
            <a:endParaRPr sz="1333" b="1"/>
          </a:p>
        </p:txBody>
      </p:sp>
      <p:cxnSp>
        <p:nvCxnSpPr>
          <p:cNvPr id="452" name="Google Shape;452;p99"/>
          <p:cNvCxnSpPr/>
          <p:nvPr/>
        </p:nvCxnSpPr>
        <p:spPr>
          <a:xfrm>
            <a:off x="9225333" y="2837633"/>
            <a:ext cx="1740800" cy="15600"/>
          </a:xfrm>
          <a:prstGeom prst="straightConnector1">
            <a:avLst/>
          </a:prstGeom>
          <a:noFill/>
          <a:ln w="9525" cap="flat" cmpd="sng">
            <a:solidFill>
              <a:schemeClr val="dk2"/>
            </a:solidFill>
            <a:prstDash val="solid"/>
            <a:round/>
            <a:headEnd type="none" w="med" len="med"/>
            <a:tailEnd type="none" w="med" len="med"/>
          </a:ln>
        </p:spPr>
      </p:cxnSp>
      <p:sp>
        <p:nvSpPr>
          <p:cNvPr id="453" name="Google Shape;453;p99"/>
          <p:cNvSpPr txBox="1"/>
          <p:nvPr/>
        </p:nvSpPr>
        <p:spPr>
          <a:xfrm>
            <a:off x="9467333" y="2465967"/>
            <a:ext cx="1256800" cy="451302"/>
          </a:xfrm>
          <a:prstGeom prst="rect">
            <a:avLst/>
          </a:prstGeom>
          <a:noFill/>
          <a:ln>
            <a:noFill/>
          </a:ln>
        </p:spPr>
        <p:txBody>
          <a:bodyPr spcFirstLastPara="1" wrap="square" lIns="121900" tIns="121900" rIns="121900" bIns="121900" anchor="t" anchorCtr="0">
            <a:spAutoFit/>
          </a:bodyPr>
          <a:lstStyle/>
          <a:p>
            <a:pPr algn="ctr"/>
            <a:r>
              <a:rPr lang="es" sz="1333" b="1"/>
              <a:t>Debug</a:t>
            </a:r>
            <a:endParaRPr sz="1333" b="1"/>
          </a:p>
        </p:txBody>
      </p:sp>
      <p:cxnSp>
        <p:nvCxnSpPr>
          <p:cNvPr id="454" name="Google Shape;454;p99"/>
          <p:cNvCxnSpPr/>
          <p:nvPr/>
        </p:nvCxnSpPr>
        <p:spPr>
          <a:xfrm>
            <a:off x="9225333" y="3392333"/>
            <a:ext cx="1740800" cy="15600"/>
          </a:xfrm>
          <a:prstGeom prst="straightConnector1">
            <a:avLst/>
          </a:prstGeom>
          <a:noFill/>
          <a:ln w="9525" cap="flat" cmpd="sng">
            <a:solidFill>
              <a:schemeClr val="dk2"/>
            </a:solidFill>
            <a:prstDash val="solid"/>
            <a:round/>
            <a:headEnd type="none" w="med" len="med"/>
            <a:tailEnd type="none" w="med" len="med"/>
          </a:ln>
        </p:spPr>
      </p:cxnSp>
      <p:sp>
        <p:nvSpPr>
          <p:cNvPr id="455" name="Google Shape;455;p99"/>
          <p:cNvSpPr txBox="1"/>
          <p:nvPr/>
        </p:nvSpPr>
        <p:spPr>
          <a:xfrm>
            <a:off x="9467333" y="3020667"/>
            <a:ext cx="1256800" cy="451302"/>
          </a:xfrm>
          <a:prstGeom prst="rect">
            <a:avLst/>
          </a:prstGeom>
          <a:noFill/>
          <a:ln>
            <a:noFill/>
          </a:ln>
        </p:spPr>
        <p:txBody>
          <a:bodyPr spcFirstLastPara="1" wrap="square" lIns="121900" tIns="121900" rIns="121900" bIns="121900" anchor="t" anchorCtr="0">
            <a:spAutoFit/>
          </a:bodyPr>
          <a:lstStyle/>
          <a:p>
            <a:pPr algn="ctr"/>
            <a:r>
              <a:rPr lang="es" sz="1333" b="1"/>
              <a:t>Verbose</a:t>
            </a:r>
            <a:endParaRPr sz="1333" b="1"/>
          </a:p>
        </p:txBody>
      </p:sp>
      <p:cxnSp>
        <p:nvCxnSpPr>
          <p:cNvPr id="456" name="Google Shape;456;p99"/>
          <p:cNvCxnSpPr/>
          <p:nvPr/>
        </p:nvCxnSpPr>
        <p:spPr>
          <a:xfrm>
            <a:off x="9228933" y="3919851"/>
            <a:ext cx="1740800" cy="15600"/>
          </a:xfrm>
          <a:prstGeom prst="straightConnector1">
            <a:avLst/>
          </a:prstGeom>
          <a:noFill/>
          <a:ln w="9525" cap="flat" cmpd="sng">
            <a:solidFill>
              <a:schemeClr val="dk2"/>
            </a:solidFill>
            <a:prstDash val="solid"/>
            <a:round/>
            <a:headEnd type="none" w="med" len="med"/>
            <a:tailEnd type="none" w="med" len="med"/>
          </a:ln>
        </p:spPr>
      </p:cxnSp>
      <p:sp>
        <p:nvSpPr>
          <p:cNvPr id="457" name="Google Shape;457;p99"/>
          <p:cNvSpPr txBox="1"/>
          <p:nvPr/>
        </p:nvSpPr>
        <p:spPr>
          <a:xfrm>
            <a:off x="9470933" y="3548184"/>
            <a:ext cx="1256800" cy="451302"/>
          </a:xfrm>
          <a:prstGeom prst="rect">
            <a:avLst/>
          </a:prstGeom>
          <a:noFill/>
          <a:ln>
            <a:noFill/>
          </a:ln>
        </p:spPr>
        <p:txBody>
          <a:bodyPr spcFirstLastPara="1" wrap="square" lIns="121900" tIns="121900" rIns="121900" bIns="121900" anchor="t" anchorCtr="0">
            <a:spAutoFit/>
          </a:bodyPr>
          <a:lstStyle/>
          <a:p>
            <a:pPr algn="ctr"/>
            <a:r>
              <a:rPr lang="es" sz="1333" b="1"/>
              <a:t>Http</a:t>
            </a:r>
            <a:endParaRPr sz="1333" b="1"/>
          </a:p>
        </p:txBody>
      </p:sp>
      <p:cxnSp>
        <p:nvCxnSpPr>
          <p:cNvPr id="458" name="Google Shape;458;p99"/>
          <p:cNvCxnSpPr/>
          <p:nvPr/>
        </p:nvCxnSpPr>
        <p:spPr>
          <a:xfrm>
            <a:off x="9219833" y="4430984"/>
            <a:ext cx="1740800" cy="156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99"/>
          <p:cNvSpPr txBox="1"/>
          <p:nvPr/>
        </p:nvSpPr>
        <p:spPr>
          <a:xfrm>
            <a:off x="9469733" y="4089300"/>
            <a:ext cx="1256800" cy="451302"/>
          </a:xfrm>
          <a:prstGeom prst="rect">
            <a:avLst/>
          </a:prstGeom>
          <a:noFill/>
          <a:ln>
            <a:noFill/>
          </a:ln>
        </p:spPr>
        <p:txBody>
          <a:bodyPr spcFirstLastPara="1" wrap="square" lIns="121900" tIns="121900" rIns="121900" bIns="121900" anchor="t" anchorCtr="0">
            <a:spAutoFit/>
          </a:bodyPr>
          <a:lstStyle/>
          <a:p>
            <a:pPr algn="ctr"/>
            <a:r>
              <a:rPr lang="es" sz="1333" b="1"/>
              <a:t>Info</a:t>
            </a:r>
            <a:endParaRPr sz="1333" b="1"/>
          </a:p>
        </p:txBody>
      </p:sp>
      <p:cxnSp>
        <p:nvCxnSpPr>
          <p:cNvPr id="460" name="Google Shape;460;p99"/>
          <p:cNvCxnSpPr/>
          <p:nvPr/>
        </p:nvCxnSpPr>
        <p:spPr>
          <a:xfrm>
            <a:off x="9219833" y="4927333"/>
            <a:ext cx="1740800" cy="156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99"/>
          <p:cNvSpPr txBox="1"/>
          <p:nvPr/>
        </p:nvSpPr>
        <p:spPr>
          <a:xfrm>
            <a:off x="9469733" y="4540900"/>
            <a:ext cx="1256800" cy="451302"/>
          </a:xfrm>
          <a:prstGeom prst="rect">
            <a:avLst/>
          </a:prstGeom>
          <a:noFill/>
          <a:ln>
            <a:noFill/>
          </a:ln>
        </p:spPr>
        <p:txBody>
          <a:bodyPr spcFirstLastPara="1" wrap="square" lIns="121900" tIns="121900" rIns="121900" bIns="121900" anchor="t" anchorCtr="0">
            <a:spAutoFit/>
          </a:bodyPr>
          <a:lstStyle/>
          <a:p>
            <a:pPr algn="ctr"/>
            <a:r>
              <a:rPr lang="es" sz="1333" b="1"/>
              <a:t>Warn</a:t>
            </a:r>
            <a:endParaRPr sz="1333" b="1"/>
          </a:p>
        </p:txBody>
      </p:sp>
      <p:cxnSp>
        <p:nvCxnSpPr>
          <p:cNvPr id="462" name="Google Shape;462;p99"/>
          <p:cNvCxnSpPr/>
          <p:nvPr/>
        </p:nvCxnSpPr>
        <p:spPr>
          <a:xfrm>
            <a:off x="9214033" y="5423667"/>
            <a:ext cx="1752400" cy="29200"/>
          </a:xfrm>
          <a:prstGeom prst="straightConnector1">
            <a:avLst/>
          </a:prstGeom>
          <a:noFill/>
          <a:ln w="9525" cap="flat" cmpd="sng">
            <a:solidFill>
              <a:schemeClr val="dk2"/>
            </a:solidFill>
            <a:prstDash val="solid"/>
            <a:round/>
            <a:headEnd type="none" w="med" len="med"/>
            <a:tailEnd type="none" w="med" len="med"/>
          </a:ln>
        </p:spPr>
      </p:cxnSp>
      <p:sp>
        <p:nvSpPr>
          <p:cNvPr id="463" name="Google Shape;463;p99"/>
          <p:cNvSpPr txBox="1"/>
          <p:nvPr/>
        </p:nvSpPr>
        <p:spPr>
          <a:xfrm>
            <a:off x="9469733" y="5002084"/>
            <a:ext cx="1256800" cy="451302"/>
          </a:xfrm>
          <a:prstGeom prst="rect">
            <a:avLst/>
          </a:prstGeom>
          <a:noFill/>
          <a:ln>
            <a:noFill/>
          </a:ln>
        </p:spPr>
        <p:txBody>
          <a:bodyPr spcFirstLastPara="1" wrap="square" lIns="121900" tIns="121900" rIns="121900" bIns="121900" anchor="t" anchorCtr="0">
            <a:spAutoFit/>
          </a:bodyPr>
          <a:lstStyle/>
          <a:p>
            <a:pPr algn="ctr"/>
            <a:r>
              <a:rPr lang="es" sz="1333" b="1"/>
              <a:t>Error</a:t>
            </a:r>
            <a:endParaRPr sz="1333" b="1"/>
          </a:p>
        </p:txBody>
      </p:sp>
      <p:pic>
        <p:nvPicPr>
          <p:cNvPr id="464" name="Google Shape;464;p99"/>
          <p:cNvPicPr preferRelativeResize="0"/>
          <p:nvPr/>
        </p:nvPicPr>
        <p:blipFill>
          <a:blip r:embed="rId4">
            <a:alphaModFix/>
          </a:blip>
          <a:stretch>
            <a:fillRect/>
          </a:stretch>
        </p:blipFill>
        <p:spPr>
          <a:xfrm>
            <a:off x="8734234" y="2014368"/>
            <a:ext cx="342865" cy="342865"/>
          </a:xfrm>
          <a:prstGeom prst="rect">
            <a:avLst/>
          </a:prstGeom>
          <a:noFill/>
          <a:ln>
            <a:noFill/>
          </a:ln>
        </p:spPr>
      </p:pic>
      <p:pic>
        <p:nvPicPr>
          <p:cNvPr id="465" name="Google Shape;465;p99"/>
          <p:cNvPicPr preferRelativeResize="0"/>
          <p:nvPr/>
        </p:nvPicPr>
        <p:blipFill>
          <a:blip r:embed="rId4">
            <a:alphaModFix/>
          </a:blip>
          <a:stretch>
            <a:fillRect/>
          </a:stretch>
        </p:blipFill>
        <p:spPr>
          <a:xfrm>
            <a:off x="8734234" y="2520334"/>
            <a:ext cx="342865" cy="342865"/>
          </a:xfrm>
          <a:prstGeom prst="rect">
            <a:avLst/>
          </a:prstGeom>
          <a:noFill/>
          <a:ln>
            <a:noFill/>
          </a:ln>
        </p:spPr>
      </p:pic>
      <p:pic>
        <p:nvPicPr>
          <p:cNvPr id="466" name="Google Shape;466;p99"/>
          <p:cNvPicPr preferRelativeResize="0"/>
          <p:nvPr/>
        </p:nvPicPr>
        <p:blipFill>
          <a:blip r:embed="rId4">
            <a:alphaModFix/>
          </a:blip>
          <a:stretch>
            <a:fillRect/>
          </a:stretch>
        </p:blipFill>
        <p:spPr>
          <a:xfrm>
            <a:off x="8768401" y="2996301"/>
            <a:ext cx="342865" cy="342865"/>
          </a:xfrm>
          <a:prstGeom prst="rect">
            <a:avLst/>
          </a:prstGeom>
          <a:noFill/>
          <a:ln>
            <a:noFill/>
          </a:ln>
        </p:spPr>
      </p:pic>
      <p:pic>
        <p:nvPicPr>
          <p:cNvPr id="467" name="Google Shape;467;p99"/>
          <p:cNvPicPr preferRelativeResize="0"/>
          <p:nvPr/>
        </p:nvPicPr>
        <p:blipFill>
          <a:blip r:embed="rId4">
            <a:alphaModFix/>
          </a:blip>
          <a:stretch>
            <a:fillRect/>
          </a:stretch>
        </p:blipFill>
        <p:spPr>
          <a:xfrm>
            <a:off x="8768401" y="3472268"/>
            <a:ext cx="342865" cy="342865"/>
          </a:xfrm>
          <a:prstGeom prst="rect">
            <a:avLst/>
          </a:prstGeom>
          <a:noFill/>
          <a:ln>
            <a:noFill/>
          </a:ln>
        </p:spPr>
      </p:pic>
      <p:pic>
        <p:nvPicPr>
          <p:cNvPr id="468" name="Google Shape;468;p99"/>
          <p:cNvPicPr preferRelativeResize="0"/>
          <p:nvPr/>
        </p:nvPicPr>
        <p:blipFill>
          <a:blip r:embed="rId4">
            <a:alphaModFix/>
          </a:blip>
          <a:stretch>
            <a:fillRect/>
          </a:stretch>
        </p:blipFill>
        <p:spPr>
          <a:xfrm>
            <a:off x="11080201" y="2014385"/>
            <a:ext cx="342865" cy="342865"/>
          </a:xfrm>
          <a:prstGeom prst="rect">
            <a:avLst/>
          </a:prstGeom>
          <a:noFill/>
          <a:ln>
            <a:noFill/>
          </a:ln>
        </p:spPr>
      </p:pic>
      <p:pic>
        <p:nvPicPr>
          <p:cNvPr id="469" name="Google Shape;469;p99"/>
          <p:cNvPicPr preferRelativeResize="0"/>
          <p:nvPr/>
        </p:nvPicPr>
        <p:blipFill>
          <a:blip r:embed="rId4">
            <a:alphaModFix/>
          </a:blip>
          <a:stretch>
            <a:fillRect/>
          </a:stretch>
        </p:blipFill>
        <p:spPr>
          <a:xfrm>
            <a:off x="11080201" y="2505334"/>
            <a:ext cx="342865" cy="342865"/>
          </a:xfrm>
          <a:prstGeom prst="rect">
            <a:avLst/>
          </a:prstGeom>
          <a:noFill/>
          <a:ln>
            <a:noFill/>
          </a:ln>
        </p:spPr>
      </p:pic>
      <p:pic>
        <p:nvPicPr>
          <p:cNvPr id="470" name="Google Shape;470;p99"/>
          <p:cNvPicPr preferRelativeResize="0"/>
          <p:nvPr/>
        </p:nvPicPr>
        <p:blipFill>
          <a:blip r:embed="rId4">
            <a:alphaModFix/>
          </a:blip>
          <a:stretch>
            <a:fillRect/>
          </a:stretch>
        </p:blipFill>
        <p:spPr>
          <a:xfrm>
            <a:off x="11080201" y="2996301"/>
            <a:ext cx="342865" cy="342865"/>
          </a:xfrm>
          <a:prstGeom prst="rect">
            <a:avLst/>
          </a:prstGeom>
          <a:noFill/>
          <a:ln>
            <a:noFill/>
          </a:ln>
        </p:spPr>
      </p:pic>
      <p:pic>
        <p:nvPicPr>
          <p:cNvPr id="471" name="Google Shape;471;p99"/>
          <p:cNvPicPr preferRelativeResize="0"/>
          <p:nvPr/>
        </p:nvPicPr>
        <p:blipFill>
          <a:blip r:embed="rId4">
            <a:alphaModFix/>
          </a:blip>
          <a:stretch>
            <a:fillRect/>
          </a:stretch>
        </p:blipFill>
        <p:spPr>
          <a:xfrm>
            <a:off x="11087401" y="3487268"/>
            <a:ext cx="342865" cy="342865"/>
          </a:xfrm>
          <a:prstGeom prst="rect">
            <a:avLst/>
          </a:prstGeom>
          <a:noFill/>
          <a:ln>
            <a:noFill/>
          </a:ln>
        </p:spPr>
      </p:pic>
      <p:pic>
        <p:nvPicPr>
          <p:cNvPr id="472" name="Google Shape;472;p99"/>
          <p:cNvPicPr preferRelativeResize="0"/>
          <p:nvPr/>
        </p:nvPicPr>
        <p:blipFill>
          <a:blip r:embed="rId4">
            <a:alphaModFix/>
          </a:blip>
          <a:stretch>
            <a:fillRect/>
          </a:stretch>
        </p:blipFill>
        <p:spPr>
          <a:xfrm>
            <a:off x="11085034" y="3999801"/>
            <a:ext cx="342865" cy="342865"/>
          </a:xfrm>
          <a:prstGeom prst="rect">
            <a:avLst/>
          </a:prstGeom>
          <a:noFill/>
          <a:ln>
            <a:noFill/>
          </a:ln>
        </p:spPr>
      </p:pic>
      <p:pic>
        <p:nvPicPr>
          <p:cNvPr id="473" name="Google Shape;473;p99"/>
          <p:cNvPicPr preferRelativeResize="0"/>
          <p:nvPr/>
        </p:nvPicPr>
        <p:blipFill>
          <a:blip r:embed="rId5">
            <a:alphaModFix/>
          </a:blip>
          <a:stretch>
            <a:fillRect/>
          </a:stretch>
        </p:blipFill>
        <p:spPr>
          <a:xfrm>
            <a:off x="8768385" y="3978234"/>
            <a:ext cx="342865" cy="342865"/>
          </a:xfrm>
          <a:prstGeom prst="rect">
            <a:avLst/>
          </a:prstGeom>
          <a:noFill/>
          <a:ln>
            <a:noFill/>
          </a:ln>
        </p:spPr>
      </p:pic>
      <p:pic>
        <p:nvPicPr>
          <p:cNvPr id="474" name="Google Shape;474;p99"/>
          <p:cNvPicPr preferRelativeResize="0"/>
          <p:nvPr/>
        </p:nvPicPr>
        <p:blipFill>
          <a:blip r:embed="rId5">
            <a:alphaModFix/>
          </a:blip>
          <a:stretch>
            <a:fillRect/>
          </a:stretch>
        </p:blipFill>
        <p:spPr>
          <a:xfrm>
            <a:off x="8768385" y="4517351"/>
            <a:ext cx="342865" cy="342867"/>
          </a:xfrm>
          <a:prstGeom prst="rect">
            <a:avLst/>
          </a:prstGeom>
          <a:noFill/>
          <a:ln>
            <a:noFill/>
          </a:ln>
        </p:spPr>
      </p:pic>
      <p:pic>
        <p:nvPicPr>
          <p:cNvPr id="475" name="Google Shape;475;p99"/>
          <p:cNvPicPr preferRelativeResize="0"/>
          <p:nvPr/>
        </p:nvPicPr>
        <p:blipFill>
          <a:blip r:embed="rId5">
            <a:alphaModFix/>
          </a:blip>
          <a:stretch>
            <a:fillRect/>
          </a:stretch>
        </p:blipFill>
        <p:spPr>
          <a:xfrm>
            <a:off x="8768401" y="5056467"/>
            <a:ext cx="342865" cy="342867"/>
          </a:xfrm>
          <a:prstGeom prst="rect">
            <a:avLst/>
          </a:prstGeom>
          <a:noFill/>
          <a:ln>
            <a:noFill/>
          </a:ln>
        </p:spPr>
      </p:pic>
      <p:pic>
        <p:nvPicPr>
          <p:cNvPr id="476" name="Google Shape;476;p99"/>
          <p:cNvPicPr preferRelativeResize="0"/>
          <p:nvPr/>
        </p:nvPicPr>
        <p:blipFill>
          <a:blip r:embed="rId5">
            <a:alphaModFix/>
          </a:blip>
          <a:stretch>
            <a:fillRect/>
          </a:stretch>
        </p:blipFill>
        <p:spPr>
          <a:xfrm>
            <a:off x="11085018" y="4595267"/>
            <a:ext cx="342865" cy="342867"/>
          </a:xfrm>
          <a:prstGeom prst="rect">
            <a:avLst/>
          </a:prstGeom>
          <a:noFill/>
          <a:ln>
            <a:noFill/>
          </a:ln>
        </p:spPr>
      </p:pic>
      <p:pic>
        <p:nvPicPr>
          <p:cNvPr id="477" name="Google Shape;477;p99"/>
          <p:cNvPicPr preferRelativeResize="0"/>
          <p:nvPr/>
        </p:nvPicPr>
        <p:blipFill>
          <a:blip r:embed="rId5">
            <a:alphaModFix/>
          </a:blip>
          <a:stretch>
            <a:fillRect/>
          </a:stretch>
        </p:blipFill>
        <p:spPr>
          <a:xfrm>
            <a:off x="11084985" y="5056467"/>
            <a:ext cx="342865" cy="342867"/>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182"/>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Promesas</a:t>
            </a:r>
            <a:endParaRPr sz="5333" b="1">
              <a:solidFill>
                <a:schemeClr val="dk1"/>
              </a:solidFill>
              <a:latin typeface="DM Sans"/>
              <a:ea typeface="DM Sans"/>
              <a:cs typeface="DM Sans"/>
              <a:sym typeface="DM Sans"/>
            </a:endParaRPr>
          </a:p>
        </p:txBody>
      </p:sp>
      <p:sp>
        <p:nvSpPr>
          <p:cNvPr id="724" name="Google Shape;724;p182"/>
          <p:cNvSpPr txBox="1"/>
          <p:nvPr/>
        </p:nvSpPr>
        <p:spPr>
          <a:xfrm>
            <a:off x="610300" y="2948834"/>
            <a:ext cx="6306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 un objeto especial que nos permitirá </a:t>
            </a:r>
            <a:r>
              <a:rPr lang="es" b="1">
                <a:latin typeface="DM Sans"/>
                <a:ea typeface="DM Sans"/>
                <a:cs typeface="DM Sans"/>
                <a:sym typeface="DM Sans"/>
              </a:rPr>
              <a:t>encapsular</a:t>
            </a:r>
            <a:r>
              <a:rPr lang="es">
                <a:latin typeface="DM Sans"/>
                <a:ea typeface="DM Sans"/>
                <a:cs typeface="DM Sans"/>
                <a:sym typeface="DM Sans"/>
              </a:rPr>
              <a:t> una operación, la cual reaccionará a </a:t>
            </a:r>
            <a:r>
              <a:rPr lang="es" b="1">
                <a:latin typeface="DM Sans"/>
                <a:ea typeface="DM Sans"/>
                <a:cs typeface="DM Sans"/>
                <a:sym typeface="DM Sans"/>
              </a:rPr>
              <a:t>dos posibles</a:t>
            </a:r>
            <a:r>
              <a:rPr lang="es">
                <a:latin typeface="DM Sans"/>
                <a:ea typeface="DM Sans"/>
                <a:cs typeface="DM Sans"/>
                <a:sym typeface="DM Sans"/>
              </a:rPr>
              <a:t> situaciones dentro de una promesa: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¿Qué debería hacer si la promesa se cumple?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¿Qué debería hacer si la promesa no se cumple?</a:t>
            </a:r>
            <a:endParaRPr>
              <a:latin typeface="DM Sans"/>
              <a:ea typeface="DM Sans"/>
              <a:cs typeface="DM Sans"/>
              <a:sym typeface="DM Sans"/>
            </a:endParaRPr>
          </a:p>
        </p:txBody>
      </p:sp>
      <p:sp>
        <p:nvSpPr>
          <p:cNvPr id="725" name="Google Shape;725;p182"/>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726" name="Google Shape;726;p182"/>
          <p:cNvPicPr preferRelativeResize="0"/>
          <p:nvPr/>
        </p:nvPicPr>
        <p:blipFill>
          <a:blip r:embed="rId3">
            <a:alphaModFix/>
          </a:blip>
          <a:stretch>
            <a:fillRect/>
          </a:stretch>
        </p:blipFill>
        <p:spPr>
          <a:xfrm>
            <a:off x="7113401" y="2035233"/>
            <a:ext cx="4633065" cy="2545200"/>
          </a:xfrm>
          <a:prstGeom prst="rect">
            <a:avLst/>
          </a:prstGeom>
          <a:noFill/>
          <a:ln>
            <a:noFill/>
          </a:ln>
        </p:spPr>
      </p:pic>
    </p:spTree>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00"/>
          <p:cNvSpPr txBox="1"/>
          <p:nvPr/>
        </p:nvSpPr>
        <p:spPr>
          <a:xfrm>
            <a:off x="1173800" y="1"/>
            <a:ext cx="98444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Agregamos el nuevo transporte: File</a:t>
            </a:r>
            <a:endParaRPr sz="4667" b="1">
              <a:solidFill>
                <a:schemeClr val="lt1"/>
              </a:solidFill>
              <a:latin typeface="DM Sans"/>
              <a:ea typeface="DM Sans"/>
              <a:cs typeface="DM Sans"/>
              <a:sym typeface="DM Sans"/>
            </a:endParaRPr>
          </a:p>
        </p:txBody>
      </p:sp>
      <p:pic>
        <p:nvPicPr>
          <p:cNvPr id="483" name="Google Shape;483;p100"/>
          <p:cNvPicPr preferRelativeResize="0"/>
          <p:nvPr/>
        </p:nvPicPr>
        <p:blipFill>
          <a:blip r:embed="rId3">
            <a:alphaModFix/>
          </a:blip>
          <a:stretch>
            <a:fillRect/>
          </a:stretch>
        </p:blipFill>
        <p:spPr>
          <a:xfrm>
            <a:off x="1411033" y="1440634"/>
            <a:ext cx="9369968" cy="5214167"/>
          </a:xfrm>
          <a:prstGeom prst="rect">
            <a:avLst/>
          </a:prstGeom>
          <a:noFill/>
          <a:ln>
            <a:noFill/>
          </a:ln>
        </p:spPr>
      </p:pic>
    </p:spTree>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01"/>
          <p:cNvSpPr txBox="1"/>
          <p:nvPr/>
        </p:nvSpPr>
        <p:spPr>
          <a:xfrm>
            <a:off x="1173800" y="1"/>
            <a:ext cx="98444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Ahora utilizaremos un logger.warn y veamos el comportamiento</a:t>
            </a:r>
            <a:endParaRPr sz="4000" b="1">
              <a:solidFill>
                <a:schemeClr val="lt1"/>
              </a:solidFill>
              <a:latin typeface="DM Sans"/>
              <a:ea typeface="DM Sans"/>
              <a:cs typeface="DM Sans"/>
              <a:sym typeface="DM Sans"/>
            </a:endParaRPr>
          </a:p>
        </p:txBody>
      </p:sp>
      <p:pic>
        <p:nvPicPr>
          <p:cNvPr id="489" name="Google Shape;489;p101"/>
          <p:cNvPicPr preferRelativeResize="0"/>
          <p:nvPr/>
        </p:nvPicPr>
        <p:blipFill>
          <a:blip r:embed="rId3">
            <a:alphaModFix/>
          </a:blip>
          <a:stretch>
            <a:fillRect/>
          </a:stretch>
        </p:blipFill>
        <p:spPr>
          <a:xfrm>
            <a:off x="1173800" y="3228499"/>
            <a:ext cx="3700300" cy="3507400"/>
          </a:xfrm>
          <a:prstGeom prst="rect">
            <a:avLst/>
          </a:prstGeom>
          <a:noFill/>
          <a:ln>
            <a:noFill/>
          </a:ln>
        </p:spPr>
      </p:pic>
      <p:sp>
        <p:nvSpPr>
          <p:cNvPr id="490" name="Google Shape;490;p101"/>
          <p:cNvSpPr txBox="1"/>
          <p:nvPr/>
        </p:nvSpPr>
        <p:spPr>
          <a:xfrm>
            <a:off x="475867" y="1534467"/>
            <a:ext cx="5333806" cy="1723508"/>
          </a:xfrm>
          <a:prstGeom prst="rect">
            <a:avLst/>
          </a:prstGeom>
          <a:noFill/>
          <a:ln>
            <a:noFill/>
          </a:ln>
        </p:spPr>
        <p:txBody>
          <a:bodyPr spcFirstLastPara="1" wrap="square" lIns="121900" tIns="121900" rIns="121900" bIns="121900" anchor="t" anchorCtr="0">
            <a:spAutoFit/>
          </a:bodyPr>
          <a:lstStyle/>
          <a:p>
            <a:r>
              <a:rPr lang="es" sz="2400" dirty="0">
                <a:solidFill>
                  <a:schemeClr val="lt1"/>
                </a:solidFill>
                <a:latin typeface="DM Sans"/>
                <a:ea typeface="DM Sans"/>
                <a:cs typeface="DM Sans"/>
                <a:sym typeface="DM Sans"/>
              </a:rPr>
              <a:t>Ejecutamos un “logger.warn” en la petición y vemos cómo se muestra en consola. Esto a causa del primer transporte</a:t>
            </a:r>
            <a:endParaRPr sz="2400" dirty="0">
              <a:solidFill>
                <a:schemeClr val="lt1"/>
              </a:solidFill>
              <a:latin typeface="DM Sans"/>
              <a:ea typeface="DM Sans"/>
              <a:cs typeface="DM Sans"/>
              <a:sym typeface="DM Sans"/>
            </a:endParaRPr>
          </a:p>
        </p:txBody>
      </p:sp>
      <p:pic>
        <p:nvPicPr>
          <p:cNvPr id="491" name="Google Shape;491;p101"/>
          <p:cNvPicPr preferRelativeResize="0"/>
          <p:nvPr/>
        </p:nvPicPr>
        <p:blipFill>
          <a:blip r:embed="rId4">
            <a:alphaModFix/>
          </a:blip>
          <a:stretch>
            <a:fillRect/>
          </a:stretch>
        </p:blipFill>
        <p:spPr>
          <a:xfrm>
            <a:off x="6295900" y="4274066"/>
            <a:ext cx="5715000" cy="1828800"/>
          </a:xfrm>
          <a:prstGeom prst="rect">
            <a:avLst/>
          </a:prstGeom>
          <a:noFill/>
          <a:ln>
            <a:noFill/>
          </a:ln>
        </p:spPr>
      </p:pic>
      <p:sp>
        <p:nvSpPr>
          <p:cNvPr id="492" name="Google Shape;492;p101"/>
          <p:cNvSpPr txBox="1"/>
          <p:nvPr/>
        </p:nvSpPr>
        <p:spPr>
          <a:xfrm>
            <a:off x="6894600" y="1669534"/>
            <a:ext cx="4517600" cy="2462172"/>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Sin embargo, gracias al segundo transporte, notamos cómo en el archivo también se escribió el log warn. ¡El archivo además ignoró el log de nivel http!</a:t>
            </a:r>
            <a:endParaRPr sz="2400">
              <a:solidFill>
                <a:schemeClr val="lt1"/>
              </a:solidFill>
              <a:latin typeface="DM Sans"/>
              <a:ea typeface="DM Sans"/>
              <a:cs typeface="DM Sans"/>
              <a:sym typeface="DM Sans"/>
            </a:endParaRPr>
          </a:p>
        </p:txBody>
      </p:sp>
    </p:spTree>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p102"/>
          <p:cNvGrpSpPr/>
          <p:nvPr/>
        </p:nvGrpSpPr>
        <p:grpSpPr>
          <a:xfrm>
            <a:off x="5603408" y="1325564"/>
            <a:ext cx="985200" cy="985200"/>
            <a:chOff x="974706" y="2467173"/>
            <a:chExt cx="738900" cy="738900"/>
          </a:xfrm>
        </p:grpSpPr>
        <p:sp>
          <p:nvSpPr>
            <p:cNvPr id="498" name="Google Shape;498;p102"/>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99" name="Google Shape;499;p10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00" name="Google Shape;500;p102"/>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Logger multientorno</a:t>
            </a:r>
            <a:endParaRPr sz="5333" b="1">
              <a:solidFill>
                <a:schemeClr val="dk1"/>
              </a:solidFill>
              <a:highlight>
                <a:srgbClr val="EAFF6A"/>
              </a:highlight>
              <a:latin typeface="DM Sans"/>
              <a:ea typeface="DM Sans"/>
              <a:cs typeface="DM Sans"/>
              <a:sym typeface="DM Sans"/>
            </a:endParaRPr>
          </a:p>
        </p:txBody>
      </p:sp>
      <p:sp>
        <p:nvSpPr>
          <p:cNvPr id="501" name="Google Shape;501;p102"/>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10-15 minutos</a:t>
            </a:r>
            <a:endParaRPr sz="2667" b="1">
              <a:solidFill>
                <a:srgbClr val="83AEFB"/>
              </a:solidFill>
              <a:latin typeface="DM Sans"/>
              <a:ea typeface="DM Sans"/>
              <a:cs typeface="DM Sans"/>
              <a:sym typeface="DM Sans"/>
            </a:endParaRPr>
          </a:p>
        </p:txBody>
      </p:sp>
    </p:spTree>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06" name="Google Shape;506;p103"/>
          <p:cNvGrpSpPr/>
          <p:nvPr/>
        </p:nvGrpSpPr>
        <p:grpSpPr>
          <a:xfrm>
            <a:off x="609796" y="624398"/>
            <a:ext cx="574765" cy="574765"/>
            <a:chOff x="974706" y="2467173"/>
            <a:chExt cx="738900" cy="738900"/>
          </a:xfrm>
        </p:grpSpPr>
        <p:sp>
          <p:nvSpPr>
            <p:cNvPr id="507" name="Google Shape;507;p103"/>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08" name="Google Shape;508;p10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09" name="Google Shape;509;p103"/>
          <p:cNvSpPr txBox="1"/>
          <p:nvPr/>
        </p:nvSpPr>
        <p:spPr>
          <a:xfrm>
            <a:off x="668600" y="1442334"/>
            <a:ext cx="764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Logger multientorno</a:t>
            </a:r>
            <a:endParaRPr sz="5333" b="1">
              <a:solidFill>
                <a:schemeClr val="dk1"/>
              </a:solidFill>
              <a:latin typeface="DM Sans"/>
              <a:ea typeface="DM Sans"/>
              <a:cs typeface="DM Sans"/>
              <a:sym typeface="DM Sans"/>
            </a:endParaRPr>
          </a:p>
        </p:txBody>
      </p:sp>
      <p:pic>
        <p:nvPicPr>
          <p:cNvPr id="510" name="Google Shape;510;p103"/>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11" name="Google Shape;511;p103"/>
          <p:cNvSpPr txBox="1"/>
          <p:nvPr/>
        </p:nvSpPr>
        <p:spPr>
          <a:xfrm>
            <a:off x="668600" y="3409500"/>
            <a:ext cx="110064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Con base en lo aprendido de los loggers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Configurar el primer logger (devLogger) para que cuente con un transporte Console a nivel Verbose.</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Crear además un logger (prodLogger) para que cuente con un transporte Console a nivel http y un transporte File a nivel warn</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Configurar el middleware que setea el logger en el objeto </a:t>
            </a:r>
            <a:r>
              <a:rPr lang="es" b="1">
                <a:latin typeface="DM Sans"/>
                <a:ea typeface="DM Sans"/>
                <a:cs typeface="DM Sans"/>
                <a:sym typeface="DM Sans"/>
              </a:rPr>
              <a:t>req</a:t>
            </a:r>
            <a:r>
              <a:rPr lang="es">
                <a:latin typeface="DM Sans"/>
                <a:ea typeface="DM Sans"/>
                <a:cs typeface="DM Sans"/>
                <a:sym typeface="DM Sans"/>
              </a:rPr>
              <a:t>, para que coloque el devLogger, o el prodLogger según sea el entorno.</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Corroborar los logs en múltiples entornos y analizar el comportamiento.</a:t>
            </a:r>
            <a:endParaRPr>
              <a:latin typeface="DM Sans"/>
              <a:ea typeface="DM Sans"/>
              <a:cs typeface="DM Sans"/>
              <a:sym typeface="DM Sans"/>
            </a:endParaRPr>
          </a:p>
        </p:txBody>
      </p:sp>
      <p:sp>
        <p:nvSpPr>
          <p:cNvPr id="512" name="Google Shape;512;p103"/>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04"/>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18" name="Google Shape;518;p104"/>
          <p:cNvSpPr txBox="1"/>
          <p:nvPr/>
        </p:nvSpPr>
        <p:spPr>
          <a:xfrm>
            <a:off x="3366800" y="465601"/>
            <a:ext cx="8380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Agregando nuestra propia configuración</a:t>
            </a:r>
            <a:endParaRPr sz="5333" b="1">
              <a:solidFill>
                <a:schemeClr val="dk1"/>
              </a:solidFill>
              <a:latin typeface="DM Sans"/>
              <a:ea typeface="DM Sans"/>
              <a:cs typeface="DM Sans"/>
              <a:sym typeface="DM Sans"/>
            </a:endParaRPr>
          </a:p>
        </p:txBody>
      </p:sp>
      <p:sp>
        <p:nvSpPr>
          <p:cNvPr id="519" name="Google Shape;519;p104"/>
          <p:cNvSpPr txBox="1"/>
          <p:nvPr/>
        </p:nvSpPr>
        <p:spPr>
          <a:xfrm>
            <a:off x="4830467" y="2803367"/>
            <a:ext cx="65684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¿Y si la empresa donde trabajo necesita un nivel de prioridad distinta? Para cada equipo de desarrollo, la importancia de los logs puede variar. Por ejemplo, para un equipo un error puede no ser tan importante, pero un </a:t>
            </a:r>
            <a:r>
              <a:rPr lang="es" b="1">
                <a:latin typeface="DM Sans"/>
                <a:ea typeface="DM Sans"/>
                <a:cs typeface="DM Sans"/>
                <a:sym typeface="DM Sans"/>
              </a:rPr>
              <a:t>fatal error</a:t>
            </a:r>
            <a:r>
              <a:rPr lang="es">
                <a:latin typeface="DM Sans"/>
                <a:ea typeface="DM Sans"/>
                <a:cs typeface="DM Sans"/>
                <a:sym typeface="DM Sans"/>
              </a:rPr>
              <a:t> podría ser la perdición.</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Entonces, podemos colocar nuestros propios niveles, colores y formatos, según las necesidades del desarrollo que se estén realizando.</a:t>
            </a:r>
            <a:endParaRPr>
              <a:latin typeface="DM Sans"/>
              <a:ea typeface="DM Sans"/>
              <a:cs typeface="DM Sans"/>
              <a:sym typeface="DM Sans"/>
            </a:endParaRPr>
          </a:p>
          <a:p>
            <a:endParaRPr>
              <a:latin typeface="DM Sans"/>
              <a:ea typeface="DM Sans"/>
              <a:cs typeface="DM Sans"/>
              <a:sym typeface="DM Sans"/>
            </a:endParaRPr>
          </a:p>
        </p:txBody>
      </p:sp>
      <p:pic>
        <p:nvPicPr>
          <p:cNvPr id="520" name="Google Shape;520;p104"/>
          <p:cNvPicPr preferRelativeResize="0"/>
          <p:nvPr/>
        </p:nvPicPr>
        <p:blipFill>
          <a:blip r:embed="rId3">
            <a:alphaModFix/>
          </a:blip>
          <a:stretch>
            <a:fillRect/>
          </a:stretch>
        </p:blipFill>
        <p:spPr>
          <a:xfrm>
            <a:off x="441068" y="2189600"/>
            <a:ext cx="4166801" cy="3856667"/>
          </a:xfrm>
          <a:prstGeom prst="rect">
            <a:avLst/>
          </a:prstGeom>
          <a:noFill/>
          <a:ln>
            <a:noFill/>
          </a:ln>
        </p:spPr>
      </p:pic>
    </p:spTree>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05"/>
          <p:cNvSpPr txBox="1"/>
          <p:nvPr/>
        </p:nvSpPr>
        <p:spPr>
          <a:xfrm>
            <a:off x="634000" y="719634"/>
            <a:ext cx="8198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Reconfiguremos nuestro logger</a:t>
            </a:r>
            <a:endParaRPr sz="5333" b="1">
              <a:solidFill>
                <a:schemeClr val="dk1"/>
              </a:solidFill>
              <a:latin typeface="DM Sans"/>
              <a:ea typeface="DM Sans"/>
              <a:cs typeface="DM Sans"/>
              <a:sym typeface="DM Sans"/>
            </a:endParaRPr>
          </a:p>
        </p:txBody>
      </p:sp>
      <p:sp>
        <p:nvSpPr>
          <p:cNvPr id="526" name="Google Shape;526;p105"/>
          <p:cNvSpPr txBox="1"/>
          <p:nvPr/>
        </p:nvSpPr>
        <p:spPr>
          <a:xfrm>
            <a:off x="610300" y="2948833"/>
            <a:ext cx="34716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Ahora, con los nuevos niveles y colores que deseamos utilizar, podemos colocar la configuración de nuestro logger de la siguiente forma:</a:t>
            </a:r>
            <a:endParaRPr>
              <a:latin typeface="DM Sans"/>
              <a:ea typeface="DM Sans"/>
              <a:cs typeface="DM Sans"/>
              <a:sym typeface="DM Sans"/>
            </a:endParaRPr>
          </a:p>
        </p:txBody>
      </p:sp>
      <p:pic>
        <p:nvPicPr>
          <p:cNvPr id="527" name="Google Shape;527;p105"/>
          <p:cNvPicPr preferRelativeResize="0"/>
          <p:nvPr/>
        </p:nvPicPr>
        <p:blipFill rotWithShape="1">
          <a:blip r:embed="rId3">
            <a:alphaModFix/>
          </a:blip>
          <a:srcRect r="4003"/>
          <a:stretch/>
        </p:blipFill>
        <p:spPr>
          <a:xfrm>
            <a:off x="5604601" y="2561801"/>
            <a:ext cx="5953399" cy="3266999"/>
          </a:xfrm>
          <a:prstGeom prst="rect">
            <a:avLst/>
          </a:prstGeom>
          <a:noFill/>
          <a:ln>
            <a:noFill/>
          </a:ln>
        </p:spPr>
      </p:pic>
    </p:spTree>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06"/>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3" name="Google Shape;533;p106"/>
          <p:cNvSpPr txBox="1"/>
          <p:nvPr/>
        </p:nvSpPr>
        <p:spPr>
          <a:xfrm>
            <a:off x="1223600" y="461301"/>
            <a:ext cx="10001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¡Cuidado al momento de loggear!</a:t>
            </a:r>
            <a:endParaRPr sz="4667" b="1">
              <a:solidFill>
                <a:schemeClr val="lt1"/>
              </a:solidFill>
              <a:latin typeface="DM Sans"/>
              <a:ea typeface="DM Sans"/>
              <a:cs typeface="DM Sans"/>
              <a:sym typeface="DM Sans"/>
            </a:endParaRPr>
          </a:p>
        </p:txBody>
      </p:sp>
      <p:sp>
        <p:nvSpPr>
          <p:cNvPr id="534" name="Google Shape;534;p106"/>
          <p:cNvSpPr txBox="1"/>
          <p:nvPr/>
        </p:nvSpPr>
        <p:spPr>
          <a:xfrm>
            <a:off x="1089033" y="2059000"/>
            <a:ext cx="88304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Ahora que hemos cambiado los niveles, no podemos utilizar los logger.warn o logger.silly que tenían habitualmente, </a:t>
            </a: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a:buClr>
                <a:srgbClr val="000000"/>
              </a:buClr>
              <a:buSzPts val="1350"/>
            </a:pPr>
            <a:r>
              <a:rPr lang="es" dirty="0">
                <a:latin typeface="DM Sans"/>
                <a:ea typeface="DM Sans"/>
                <a:cs typeface="DM Sans"/>
                <a:sym typeface="DM Sans"/>
              </a:rPr>
              <a:t>Ahora deberemos utilizarlos según lo que definimos, según el ejemplo presentado, nuestros logs serían:</a:t>
            </a:r>
            <a:endParaRPr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a:buClr>
                <a:srgbClr val="000000"/>
              </a:buClr>
              <a:buSzPts val="1350"/>
            </a:pPr>
            <a:r>
              <a:rPr lang="es" b="1" dirty="0">
                <a:latin typeface="DM Sans"/>
                <a:ea typeface="DM Sans"/>
                <a:cs typeface="DM Sans"/>
                <a:sym typeface="DM Sans"/>
              </a:rPr>
              <a:t>logger.fatal()</a:t>
            </a:r>
            <a:endParaRPr b="1" dirty="0">
              <a:latin typeface="DM Sans"/>
              <a:ea typeface="DM Sans"/>
              <a:cs typeface="DM Sans"/>
              <a:sym typeface="DM Sans"/>
            </a:endParaRPr>
          </a:p>
          <a:p>
            <a:pPr>
              <a:buClr>
                <a:srgbClr val="000000"/>
              </a:buClr>
              <a:buSzPts val="1350"/>
            </a:pPr>
            <a:r>
              <a:rPr lang="es" b="1" dirty="0">
                <a:latin typeface="DM Sans"/>
                <a:ea typeface="DM Sans"/>
                <a:cs typeface="DM Sans"/>
                <a:sym typeface="DM Sans"/>
              </a:rPr>
              <a:t>logger.error()</a:t>
            </a:r>
            <a:endParaRPr b="1" dirty="0">
              <a:latin typeface="DM Sans"/>
              <a:ea typeface="DM Sans"/>
              <a:cs typeface="DM Sans"/>
              <a:sym typeface="DM Sans"/>
            </a:endParaRPr>
          </a:p>
          <a:p>
            <a:pPr>
              <a:buClr>
                <a:srgbClr val="000000"/>
              </a:buClr>
              <a:buSzPts val="1350"/>
            </a:pPr>
            <a:r>
              <a:rPr lang="es" b="1" dirty="0">
                <a:latin typeface="DM Sans"/>
                <a:ea typeface="DM Sans"/>
                <a:cs typeface="DM Sans"/>
                <a:sym typeface="DM Sans"/>
              </a:rPr>
              <a:t>logger.warning()</a:t>
            </a:r>
            <a:endParaRPr b="1" dirty="0">
              <a:latin typeface="DM Sans"/>
              <a:ea typeface="DM Sans"/>
              <a:cs typeface="DM Sans"/>
              <a:sym typeface="DM Sans"/>
            </a:endParaRPr>
          </a:p>
          <a:p>
            <a:pPr>
              <a:buClr>
                <a:srgbClr val="000000"/>
              </a:buClr>
              <a:buSzPts val="1350"/>
            </a:pPr>
            <a:r>
              <a:rPr lang="es" b="1" dirty="0">
                <a:latin typeface="DM Sans"/>
                <a:ea typeface="DM Sans"/>
                <a:cs typeface="DM Sans"/>
                <a:sym typeface="DM Sans"/>
              </a:rPr>
              <a:t>logger.info()</a:t>
            </a:r>
            <a:endParaRPr b="1" dirty="0">
              <a:latin typeface="DM Sans"/>
              <a:ea typeface="DM Sans"/>
              <a:cs typeface="DM Sans"/>
              <a:sym typeface="DM Sans"/>
            </a:endParaRPr>
          </a:p>
          <a:p>
            <a:pPr>
              <a:buClr>
                <a:srgbClr val="000000"/>
              </a:buClr>
              <a:buSzPts val="1350"/>
            </a:pPr>
            <a:r>
              <a:rPr lang="es" b="1" dirty="0">
                <a:latin typeface="DM Sans"/>
                <a:ea typeface="DM Sans"/>
                <a:cs typeface="DM Sans"/>
                <a:sym typeface="DM Sans"/>
              </a:rPr>
              <a:t>logger.debug()</a:t>
            </a:r>
            <a:endParaRPr b="1" dirty="0">
              <a:latin typeface="DM Sans"/>
              <a:ea typeface="DM Sans"/>
              <a:cs typeface="DM Sans"/>
              <a:sym typeface="DM Sans"/>
            </a:endParaRPr>
          </a:p>
        </p:txBody>
      </p:sp>
      <p:pic>
        <p:nvPicPr>
          <p:cNvPr id="535" name="Google Shape;535;p106"/>
          <p:cNvPicPr preferRelativeResize="0"/>
          <p:nvPr/>
        </p:nvPicPr>
        <p:blipFill>
          <a:blip r:embed="rId3">
            <a:alphaModFix/>
          </a:blip>
          <a:stretch>
            <a:fillRect/>
          </a:stretch>
        </p:blipFill>
        <p:spPr>
          <a:xfrm>
            <a:off x="6242733" y="4568094"/>
            <a:ext cx="4688371" cy="1200667"/>
          </a:xfrm>
          <a:prstGeom prst="rect">
            <a:avLst/>
          </a:prstGeom>
          <a:noFill/>
          <a:ln>
            <a:noFill/>
          </a:ln>
        </p:spPr>
      </p:pic>
      <p:sp>
        <p:nvSpPr>
          <p:cNvPr id="536" name="Google Shape;536;p106"/>
          <p:cNvSpPr txBox="1"/>
          <p:nvPr/>
        </p:nvSpPr>
        <p:spPr>
          <a:xfrm>
            <a:off x="6242733" y="3646601"/>
            <a:ext cx="37516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¡Mira cómo queda estilizado!</a:t>
            </a:r>
            <a:endParaRPr sz="2400">
              <a:latin typeface="DM Sans"/>
              <a:ea typeface="DM Sans"/>
              <a:cs typeface="DM Sans"/>
              <a:sym typeface="DM Sans"/>
            </a:endParaRPr>
          </a:p>
        </p:txBody>
      </p:sp>
    </p:spTree>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07"/>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42" name="Google Shape;542;p107"/>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08"/>
          <p:cNvSpPr/>
          <p:nvPr/>
        </p:nvSpPr>
        <p:spPr>
          <a:xfrm>
            <a:off x="4413767" y="5307400"/>
            <a:ext cx="3343200" cy="656800"/>
          </a:xfrm>
          <a:prstGeom prst="rect">
            <a:avLst/>
          </a:prstGeom>
          <a:noFill/>
          <a:ln w="9525" cap="flat" cmpd="sng">
            <a:solidFill>
              <a:srgbClr val="EAFF6A"/>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48" name="Google Shape;548;p108"/>
          <p:cNvSpPr txBox="1"/>
          <p:nvPr/>
        </p:nvSpPr>
        <p:spPr>
          <a:xfrm>
            <a:off x="631133" y="918434"/>
            <a:ext cx="108368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¡Atención!</a:t>
            </a:r>
            <a:endParaRPr sz="5333" b="1">
              <a:solidFill>
                <a:srgbClr val="EAFF6A"/>
              </a:solidFill>
              <a:latin typeface="DM Sans"/>
              <a:ea typeface="DM Sans"/>
              <a:cs typeface="DM Sans"/>
              <a:sym typeface="DM Sans"/>
            </a:endParaRPr>
          </a:p>
        </p:txBody>
      </p:sp>
      <p:sp>
        <p:nvSpPr>
          <p:cNvPr id="549" name="Google Shape;549;p108"/>
          <p:cNvSpPr txBox="1"/>
          <p:nvPr/>
        </p:nvSpPr>
        <p:spPr>
          <a:xfrm>
            <a:off x="631133" y="2168134"/>
            <a:ext cx="10836800" cy="656614"/>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sz="2667" b="1">
                <a:solidFill>
                  <a:schemeClr val="lt1"/>
                </a:solidFill>
                <a:latin typeface="DM Sans"/>
                <a:ea typeface="DM Sans"/>
                <a:cs typeface="DM Sans"/>
                <a:sym typeface="DM Sans"/>
              </a:rPr>
              <a:t>Recuerda instalar </a:t>
            </a:r>
            <a:r>
              <a:rPr lang="es" sz="2667">
                <a:solidFill>
                  <a:srgbClr val="FF0000"/>
                </a:solidFill>
                <a:latin typeface="DM Sans"/>
                <a:ea typeface="DM Sans"/>
                <a:cs typeface="DM Sans"/>
                <a:sym typeface="DM Sans"/>
              </a:rPr>
              <a:t>Docker Desktop  </a:t>
            </a:r>
            <a:r>
              <a:rPr lang="es" sz="2667" b="1">
                <a:solidFill>
                  <a:schemeClr val="lt1"/>
                </a:solidFill>
                <a:latin typeface="DM Sans"/>
                <a:ea typeface="DM Sans"/>
                <a:cs typeface="DM Sans"/>
                <a:sym typeface="DM Sans"/>
              </a:rPr>
              <a:t>para la próxima clase.</a:t>
            </a:r>
            <a:endParaRPr sz="2667" b="1">
              <a:solidFill>
                <a:srgbClr val="DEFC52"/>
              </a:solidFill>
              <a:latin typeface="Helvetica Neue"/>
              <a:ea typeface="Helvetica Neue"/>
              <a:cs typeface="Helvetica Neue"/>
              <a:sym typeface="Helvetica Neue"/>
            </a:endParaRPr>
          </a:p>
        </p:txBody>
      </p:sp>
      <p:sp>
        <p:nvSpPr>
          <p:cNvPr id="550" name="Google Shape;550;p108">
            <a:hlinkClick r:id="rId3"/>
          </p:cNvPr>
          <p:cNvSpPr txBox="1"/>
          <p:nvPr/>
        </p:nvSpPr>
        <p:spPr>
          <a:xfrm>
            <a:off x="4413767" y="5307401"/>
            <a:ext cx="3343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u="sng">
                <a:solidFill>
                  <a:schemeClr val="hlink"/>
                </a:solidFill>
                <a:latin typeface="DM Sans"/>
                <a:ea typeface="DM Sans"/>
                <a:cs typeface="DM Sans"/>
                <a:sym typeface="DM Sans"/>
                <a:hlinkClick r:id="rId3"/>
              </a:rPr>
              <a:t>Página oficial</a:t>
            </a:r>
            <a:endParaRPr sz="2667">
              <a:solidFill>
                <a:schemeClr val="lt1"/>
              </a:solidFill>
              <a:latin typeface="DM Sans"/>
              <a:ea typeface="DM Sans"/>
              <a:cs typeface="DM Sans"/>
              <a:sym typeface="DM Sans"/>
            </a:endParaRPr>
          </a:p>
        </p:txBody>
      </p:sp>
      <p:pic>
        <p:nvPicPr>
          <p:cNvPr id="551" name="Google Shape;551;p108" title="gif de persona escribiendo código"/>
          <p:cNvPicPr preferRelativeResize="0"/>
          <p:nvPr/>
        </p:nvPicPr>
        <p:blipFill rotWithShape="1">
          <a:blip r:embed="rId4">
            <a:alphaModFix/>
          </a:blip>
          <a:srcRect/>
          <a:stretch/>
        </p:blipFill>
        <p:spPr>
          <a:xfrm>
            <a:off x="4608696" y="3277485"/>
            <a:ext cx="2974632" cy="1662633"/>
          </a:xfrm>
          <a:prstGeom prst="rect">
            <a:avLst/>
          </a:prstGeom>
          <a:noFill/>
          <a:ln>
            <a:noFill/>
          </a:ln>
        </p:spPr>
      </p:pic>
    </p:spTree>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09"/>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Testing de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performance</a:t>
            </a:r>
            <a:endParaRPr sz="5333" b="1">
              <a:solidFill>
                <a:srgbClr val="EA90FF"/>
              </a:solidFill>
              <a:latin typeface="DM Sans"/>
              <a:ea typeface="DM Sans"/>
              <a:cs typeface="DM Sans"/>
              <a:sym typeface="DM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83"/>
          <p:cNvSpPr txBox="1"/>
          <p:nvPr/>
        </p:nvSpPr>
        <p:spPr>
          <a:xfrm>
            <a:off x="1898567" y="25670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Estados de una promesa</a:t>
            </a:r>
            <a:endParaRPr sz="5333" b="1">
              <a:solidFill>
                <a:schemeClr val="dk1"/>
              </a:solidFill>
              <a:latin typeface="DM Sans"/>
              <a:ea typeface="DM Sans"/>
              <a:cs typeface="DM Sans"/>
              <a:sym typeface="DM Sans"/>
            </a:endParaRPr>
          </a:p>
        </p:txBody>
      </p:sp>
    </p:spTree>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10"/>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62" name="Google Shape;562;p110"/>
          <p:cNvSpPr txBox="1"/>
          <p:nvPr/>
        </p:nvSpPr>
        <p:spPr>
          <a:xfrm>
            <a:off x="4566567" y="686901"/>
            <a:ext cx="76256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¿Mi servidor funcionará en el mundo real?</a:t>
            </a:r>
            <a:endParaRPr sz="4667" b="1">
              <a:solidFill>
                <a:schemeClr val="dk1"/>
              </a:solidFill>
              <a:latin typeface="DM Sans"/>
              <a:ea typeface="DM Sans"/>
              <a:cs typeface="DM Sans"/>
              <a:sym typeface="DM Sans"/>
            </a:endParaRPr>
          </a:p>
        </p:txBody>
      </p:sp>
      <p:sp>
        <p:nvSpPr>
          <p:cNvPr id="563" name="Google Shape;563;p110"/>
          <p:cNvSpPr txBox="1"/>
          <p:nvPr/>
        </p:nvSpPr>
        <p:spPr>
          <a:xfrm>
            <a:off x="4566567" y="2685000"/>
            <a:ext cx="7363600" cy="21851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Nuestro servidor se encuentra perfectamente seguro en nuestro entorno local. Cuando corroboramos si una función realiza lo esperado, hacemos una prueba paso a paso hecha por nosotros.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Sin embargo, cuando mi servidor salga a la luz y comience a ser utilizado por un sinnúmero de internautas, ¿mi servidor podrá soportar mis funciones en un entorno de tráfico elevado?</a:t>
            </a:r>
            <a:endParaRPr>
              <a:latin typeface="DM Sans"/>
              <a:ea typeface="DM Sans"/>
              <a:cs typeface="DM Sans"/>
              <a:sym typeface="DM Sans"/>
            </a:endParaRPr>
          </a:p>
        </p:txBody>
      </p:sp>
      <p:pic>
        <p:nvPicPr>
          <p:cNvPr id="564" name="Google Shape;564;p110"/>
          <p:cNvPicPr preferRelativeResize="0"/>
          <p:nvPr/>
        </p:nvPicPr>
        <p:blipFill>
          <a:blip r:embed="rId3">
            <a:alphaModFix/>
          </a:blip>
          <a:stretch>
            <a:fillRect/>
          </a:stretch>
        </p:blipFill>
        <p:spPr>
          <a:xfrm>
            <a:off x="261734" y="2437600"/>
            <a:ext cx="3985133" cy="2433000"/>
          </a:xfrm>
          <a:prstGeom prst="rect">
            <a:avLst/>
          </a:prstGeom>
          <a:noFill/>
          <a:ln>
            <a:noFill/>
          </a:ln>
        </p:spPr>
      </p:pic>
    </p:spTree>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111"/>
          <p:cNvSpPr/>
          <p:nvPr/>
        </p:nvSpPr>
        <p:spPr>
          <a:xfrm>
            <a:off x="825600" y="1883265"/>
            <a:ext cx="10638000" cy="4074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70" name="Google Shape;570;p111"/>
          <p:cNvSpPr txBox="1"/>
          <p:nvPr/>
        </p:nvSpPr>
        <p:spPr>
          <a:xfrm>
            <a:off x="1948400" y="641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5333" b="1">
                <a:solidFill>
                  <a:schemeClr val="lt1"/>
                </a:solidFill>
                <a:latin typeface="DM Sans"/>
                <a:ea typeface="DM Sans"/>
                <a:cs typeface="DM Sans"/>
                <a:sym typeface="DM Sans"/>
              </a:rPr>
              <a:t>Simulando carga de peticiones</a:t>
            </a:r>
            <a:endParaRPr sz="5333" b="1">
              <a:solidFill>
                <a:schemeClr val="lt1"/>
              </a:solidFill>
              <a:latin typeface="DM Sans"/>
              <a:ea typeface="DM Sans"/>
              <a:cs typeface="DM Sans"/>
              <a:sym typeface="DM Sans"/>
            </a:endParaRPr>
          </a:p>
        </p:txBody>
      </p:sp>
      <p:sp>
        <p:nvSpPr>
          <p:cNvPr id="571" name="Google Shape;571;p111"/>
          <p:cNvSpPr txBox="1"/>
          <p:nvPr/>
        </p:nvSpPr>
        <p:spPr>
          <a:xfrm>
            <a:off x="1107967" y="2460867"/>
            <a:ext cx="48724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 hora de probar nuestro servidor más allá del testing manual que hacemos.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Vamos a utilizar una herramienta que nos permita simular múltiples peticiones a lo largo del tiempo, con el fin de ver qué tal responde mi servidor y qué tan bien tolera funciones complejas con peticiones recurrentes.</a:t>
            </a:r>
            <a:endParaRPr>
              <a:latin typeface="DM Sans"/>
              <a:ea typeface="DM Sans"/>
              <a:cs typeface="DM Sans"/>
              <a:sym typeface="DM Sans"/>
            </a:endParaRPr>
          </a:p>
        </p:txBody>
      </p:sp>
      <p:sp>
        <p:nvSpPr>
          <p:cNvPr id="572" name="Google Shape;572;p111"/>
          <p:cNvSpPr txBox="1"/>
          <p:nvPr/>
        </p:nvSpPr>
        <p:spPr>
          <a:xfrm>
            <a:off x="6702700" y="2460867"/>
            <a:ext cx="4472400" cy="2462172"/>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Para esto, utilizaremos </a:t>
            </a:r>
            <a:r>
              <a:rPr lang="es" b="1">
                <a:solidFill>
                  <a:schemeClr val="dk1"/>
                </a:solidFill>
                <a:latin typeface="DM Sans"/>
                <a:ea typeface="DM Sans"/>
                <a:cs typeface="DM Sans"/>
                <a:sym typeface="DM Sans"/>
              </a:rPr>
              <a:t>Artillery</a:t>
            </a:r>
            <a:r>
              <a:rPr lang="es">
                <a:solidFill>
                  <a:schemeClr val="dk1"/>
                </a:solidFill>
                <a:latin typeface="DM Sans"/>
                <a:ea typeface="DM Sans"/>
                <a:cs typeface="DM Sans"/>
                <a:sym typeface="DM Sans"/>
              </a:rPr>
              <a:t>. A partir de una configuración muy simple, podremos simular </a:t>
            </a:r>
            <a:r>
              <a:rPr lang="es" b="1">
                <a:solidFill>
                  <a:schemeClr val="dk1"/>
                </a:solidFill>
                <a:latin typeface="DM Sans"/>
                <a:ea typeface="DM Sans"/>
                <a:cs typeface="DM Sans"/>
                <a:sym typeface="DM Sans"/>
              </a:rPr>
              <a:t>usuarios virtuales</a:t>
            </a:r>
            <a:r>
              <a:rPr lang="es">
                <a:solidFill>
                  <a:schemeClr val="dk1"/>
                </a:solidFill>
                <a:latin typeface="DM Sans"/>
                <a:ea typeface="DM Sans"/>
                <a:cs typeface="DM Sans"/>
                <a:sym typeface="DM Sans"/>
              </a:rPr>
              <a:t>, los cuales emularán las peticiones que necesitamos.</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¡Vamos a crear un servidor con algunas operaciones para ver cómo reacciona!</a:t>
            </a:r>
            <a:endParaRPr>
              <a:solidFill>
                <a:schemeClr val="dk1"/>
              </a:solidFill>
              <a:latin typeface="DM Sans"/>
              <a:ea typeface="DM Sans"/>
              <a:cs typeface="DM Sans"/>
              <a:sym typeface="DM Sans"/>
            </a:endParaRPr>
          </a:p>
        </p:txBody>
      </p:sp>
    </p:spTree>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12"/>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Artillery</a:t>
            </a:r>
            <a:endParaRPr sz="5333" b="1">
              <a:solidFill>
                <a:schemeClr val="dk1"/>
              </a:solidFill>
              <a:latin typeface="DM Sans"/>
              <a:ea typeface="DM Sans"/>
              <a:cs typeface="DM Sans"/>
              <a:sym typeface="DM Sans"/>
            </a:endParaRPr>
          </a:p>
        </p:txBody>
      </p:sp>
    </p:spTree>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113"/>
          <p:cNvSpPr txBox="1"/>
          <p:nvPr/>
        </p:nvSpPr>
        <p:spPr>
          <a:xfrm>
            <a:off x="610300" y="5923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Artillery</a:t>
            </a:r>
            <a:endParaRPr sz="5333" b="1">
              <a:solidFill>
                <a:schemeClr val="dk1"/>
              </a:solidFill>
              <a:latin typeface="DM Sans"/>
              <a:ea typeface="DM Sans"/>
              <a:cs typeface="DM Sans"/>
              <a:sym typeface="DM Sans"/>
            </a:endParaRPr>
          </a:p>
        </p:txBody>
      </p:sp>
      <p:sp>
        <p:nvSpPr>
          <p:cNvPr id="583" name="Google Shape;583;p113"/>
          <p:cNvSpPr txBox="1"/>
          <p:nvPr/>
        </p:nvSpPr>
        <p:spPr>
          <a:xfrm>
            <a:off x="610300" y="1793334"/>
            <a:ext cx="63068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 un toolkit de performance que nos permitirá someter a nuestro servidor a pruebas para corroborar la fiabilidad de éste en un entorno real.</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Puede configurarse de múltiples maneras para poder simular diferentes entornos, con diferentes peticiones, en diferentes lapsos de tiempo, simulando tráficos reales.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Una vez realizado ésto, nos devolverá un reporte que podemos utilizar para analizar los resultados de dichos escenarios, ayudándonos a corroborar la estabilidad del servidor, o en caso contrario, a tomar decisiones para arreglar los problemas que reporte.</a:t>
            </a:r>
            <a:endParaRPr>
              <a:latin typeface="DM Sans"/>
              <a:ea typeface="DM Sans"/>
              <a:cs typeface="DM Sans"/>
              <a:sym typeface="DM Sans"/>
            </a:endParaRPr>
          </a:p>
        </p:txBody>
      </p:sp>
      <p:pic>
        <p:nvPicPr>
          <p:cNvPr id="584" name="Google Shape;584;p113"/>
          <p:cNvPicPr preferRelativeResize="0"/>
          <p:nvPr/>
        </p:nvPicPr>
        <p:blipFill>
          <a:blip r:embed="rId3">
            <a:alphaModFix/>
          </a:blip>
          <a:stretch>
            <a:fillRect/>
          </a:stretch>
        </p:blipFill>
        <p:spPr>
          <a:xfrm>
            <a:off x="8283934" y="1927034"/>
            <a:ext cx="3003933" cy="3003933"/>
          </a:xfrm>
          <a:prstGeom prst="rect">
            <a:avLst/>
          </a:prstGeom>
          <a:noFill/>
          <a:ln>
            <a:noFill/>
          </a:ln>
        </p:spPr>
      </p:pic>
    </p:spTree>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14"/>
          <p:cNvSpPr/>
          <p:nvPr/>
        </p:nvSpPr>
        <p:spPr>
          <a:xfrm>
            <a:off x="825600" y="1883265"/>
            <a:ext cx="10638000" cy="4074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90" name="Google Shape;590;p114"/>
          <p:cNvSpPr txBox="1"/>
          <p:nvPr/>
        </p:nvSpPr>
        <p:spPr>
          <a:xfrm>
            <a:off x="634000" y="676501"/>
            <a:ext cx="109240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Instalación</a:t>
            </a:r>
            <a:endParaRPr sz="4667" b="1">
              <a:solidFill>
                <a:schemeClr val="lt1"/>
              </a:solidFill>
              <a:latin typeface="DM Sans"/>
              <a:ea typeface="DM Sans"/>
              <a:cs typeface="DM Sans"/>
              <a:sym typeface="DM Sans"/>
            </a:endParaRPr>
          </a:p>
        </p:txBody>
      </p:sp>
      <p:sp>
        <p:nvSpPr>
          <p:cNvPr id="591" name="Google Shape;591;p114"/>
          <p:cNvSpPr txBox="1"/>
          <p:nvPr/>
        </p:nvSpPr>
        <p:spPr>
          <a:xfrm>
            <a:off x="1072900" y="2514567"/>
            <a:ext cx="46148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Ya que artillery es utilizado para hacer pruebas de manera externa a nuestro servidor, vamos a instalar la dependencia de manera global, utilizando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pic>
        <p:nvPicPr>
          <p:cNvPr id="592" name="Google Shape;592;p114"/>
          <p:cNvPicPr preferRelativeResize="0"/>
          <p:nvPr/>
        </p:nvPicPr>
        <p:blipFill>
          <a:blip r:embed="rId3">
            <a:alphaModFix/>
          </a:blip>
          <a:stretch>
            <a:fillRect/>
          </a:stretch>
        </p:blipFill>
        <p:spPr>
          <a:xfrm>
            <a:off x="1253667" y="3883966"/>
            <a:ext cx="2730612" cy="494335"/>
          </a:xfrm>
          <a:prstGeom prst="rect">
            <a:avLst/>
          </a:prstGeom>
          <a:noFill/>
          <a:ln>
            <a:noFill/>
          </a:ln>
        </p:spPr>
      </p:pic>
      <p:sp>
        <p:nvSpPr>
          <p:cNvPr id="593" name="Google Shape;593;p114"/>
          <p:cNvSpPr txBox="1"/>
          <p:nvPr/>
        </p:nvSpPr>
        <p:spPr>
          <a:xfrm>
            <a:off x="6201267" y="2514567"/>
            <a:ext cx="51884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Luego corroboramos que tengamos la librería a partir de </a:t>
            </a:r>
            <a:r>
              <a:rPr lang="es" b="1">
                <a:latin typeface="DM Sans"/>
                <a:ea typeface="DM Sans"/>
                <a:cs typeface="DM Sans"/>
                <a:sym typeface="DM Sans"/>
              </a:rPr>
              <a:t>npm artillery -v</a:t>
            </a:r>
            <a:r>
              <a:rPr lang="es">
                <a:latin typeface="DM Sans"/>
                <a:ea typeface="DM Sans"/>
                <a:cs typeface="DM Sans"/>
                <a:sym typeface="DM Sans"/>
              </a:rPr>
              <a:t>. Obtendremos un mensaje similar a éste:</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pic>
        <p:nvPicPr>
          <p:cNvPr id="594" name="Google Shape;594;p114"/>
          <p:cNvPicPr preferRelativeResize="0"/>
          <p:nvPr/>
        </p:nvPicPr>
        <p:blipFill rotWithShape="1">
          <a:blip r:embed="rId4">
            <a:alphaModFix/>
          </a:blip>
          <a:srcRect t="9024"/>
          <a:stretch/>
        </p:blipFill>
        <p:spPr>
          <a:xfrm>
            <a:off x="6621534" y="3541234"/>
            <a:ext cx="4347865" cy="2296333"/>
          </a:xfrm>
          <a:prstGeom prst="rect">
            <a:avLst/>
          </a:prstGeom>
          <a:noFill/>
          <a:ln>
            <a:noFill/>
          </a:ln>
        </p:spPr>
      </p:pic>
    </p:spTree>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15"/>
          <p:cNvSpPr/>
          <p:nvPr/>
        </p:nvSpPr>
        <p:spPr>
          <a:xfrm>
            <a:off x="825600" y="1883265"/>
            <a:ext cx="10638000" cy="4074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00" name="Google Shape;600;p115"/>
          <p:cNvSpPr txBox="1"/>
          <p:nvPr/>
        </p:nvSpPr>
        <p:spPr>
          <a:xfrm>
            <a:off x="634000" y="683367"/>
            <a:ext cx="109240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Simulemos algunas operaciones</a:t>
            </a:r>
            <a:endParaRPr sz="4667" b="1">
              <a:solidFill>
                <a:schemeClr val="lt1"/>
              </a:solidFill>
              <a:latin typeface="DM Sans"/>
              <a:ea typeface="DM Sans"/>
              <a:cs typeface="DM Sans"/>
              <a:sym typeface="DM Sans"/>
            </a:endParaRPr>
          </a:p>
        </p:txBody>
      </p:sp>
      <p:sp>
        <p:nvSpPr>
          <p:cNvPr id="601" name="Google Shape;601;p115"/>
          <p:cNvSpPr txBox="1"/>
          <p:nvPr/>
        </p:nvSpPr>
        <p:spPr>
          <a:xfrm>
            <a:off x="983533" y="1875834"/>
            <a:ext cx="51540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poder ver a Artillery en acción, es necesario tener algunos endpoints que simulen operaciones, para ello, vamos a realizar:</a:t>
            </a:r>
            <a:endParaRPr>
              <a:latin typeface="DM Sans"/>
              <a:ea typeface="DM Sans"/>
              <a:cs typeface="DM Sans"/>
              <a:sym typeface="DM Sans"/>
            </a:endParaRPr>
          </a:p>
          <a:p>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Una operación sencilla, operación que no debería representar complicaciones ni tiempos complicados de respuesta.</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Una operación compleja, la cual debería demorar una mayor cantidad de tiempo en responder.</a:t>
            </a:r>
            <a:endParaRPr>
              <a:latin typeface="DM Sans"/>
              <a:ea typeface="DM Sans"/>
              <a:cs typeface="DM Sans"/>
              <a:sym typeface="DM Sans"/>
            </a:endParaRPr>
          </a:p>
        </p:txBody>
      </p:sp>
      <p:pic>
        <p:nvPicPr>
          <p:cNvPr id="602" name="Google Shape;602;p115"/>
          <p:cNvPicPr preferRelativeResize="0"/>
          <p:nvPr/>
        </p:nvPicPr>
        <p:blipFill>
          <a:blip r:embed="rId3">
            <a:alphaModFix/>
          </a:blip>
          <a:stretch>
            <a:fillRect/>
          </a:stretch>
        </p:blipFill>
        <p:spPr>
          <a:xfrm>
            <a:off x="6998918" y="2326401"/>
            <a:ext cx="4076700" cy="3187700"/>
          </a:xfrm>
          <a:prstGeom prst="rect">
            <a:avLst/>
          </a:prstGeom>
          <a:noFill/>
          <a:ln>
            <a:noFill/>
          </a:ln>
        </p:spPr>
      </p:pic>
    </p:spTree>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16"/>
          <p:cNvSpPr txBox="1"/>
          <p:nvPr/>
        </p:nvSpPr>
        <p:spPr>
          <a:xfrm>
            <a:off x="634000" y="625067"/>
            <a:ext cx="8534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Ejecutando el comando simple de artillery</a:t>
            </a:r>
            <a:endParaRPr sz="5333" b="1">
              <a:solidFill>
                <a:schemeClr val="dk1"/>
              </a:solidFill>
              <a:latin typeface="DM Sans"/>
              <a:ea typeface="DM Sans"/>
              <a:cs typeface="DM Sans"/>
              <a:sym typeface="DM Sans"/>
            </a:endParaRPr>
          </a:p>
        </p:txBody>
      </p:sp>
      <p:sp>
        <p:nvSpPr>
          <p:cNvPr id="608" name="Google Shape;608;p116"/>
          <p:cNvSpPr txBox="1"/>
          <p:nvPr/>
        </p:nvSpPr>
        <p:spPr>
          <a:xfrm>
            <a:off x="634000" y="2579867"/>
            <a:ext cx="64944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Artillery es muy potente, sin embargo también puede evitarnos el realizar operaciones muy complejas, para ello, nos ha dado la posibilidad de utilizar el comando </a:t>
            </a:r>
            <a:r>
              <a:rPr lang="es" b="1">
                <a:latin typeface="DM Sans"/>
                <a:ea typeface="DM Sans"/>
                <a:cs typeface="DM Sans"/>
                <a:sym typeface="DM Sans"/>
              </a:rPr>
              <a:t>quick</a:t>
            </a:r>
            <a:r>
              <a:rPr lang="es">
                <a:latin typeface="DM Sans"/>
                <a:ea typeface="DM Sans"/>
                <a:cs typeface="DM Sans"/>
                <a:sym typeface="DM Sans"/>
              </a:rPr>
              <a:t>. </a:t>
            </a:r>
            <a:endParaRPr>
              <a:latin typeface="DM Sans"/>
              <a:ea typeface="DM Sans"/>
              <a:cs typeface="DM Sans"/>
              <a:sym typeface="DM Sans"/>
            </a:endParaRPr>
          </a:p>
          <a:p>
            <a:r>
              <a:rPr lang="es">
                <a:latin typeface="DM Sans"/>
                <a:ea typeface="DM Sans"/>
                <a:cs typeface="DM Sans"/>
                <a:sym typeface="DM Sans"/>
              </a:rPr>
              <a:t>Éste utilizará las siguientes opciones:</a:t>
            </a:r>
            <a:endParaRPr>
              <a:latin typeface="DM Sans"/>
              <a:ea typeface="DM Sans"/>
              <a:cs typeface="DM Sans"/>
              <a:sym typeface="DM Sans"/>
            </a:endParaRPr>
          </a:p>
          <a:p>
            <a:r>
              <a:rPr lang="es">
                <a:latin typeface="DM Sans"/>
                <a:ea typeface="DM Sans"/>
                <a:cs typeface="DM Sans"/>
                <a:sym typeface="DM Sans"/>
              </a:rPr>
              <a:t> </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--count: Especifica el número de usuarios virtuales que se crearán para hacer las peticiones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--num: Especifica el número de peticiones que realizará cada usuario </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-o : Devuelve un formato json con los resultados del test.</a:t>
            </a:r>
            <a:endParaRPr>
              <a:latin typeface="DM Sans"/>
              <a:ea typeface="DM Sans"/>
              <a:cs typeface="DM Sans"/>
              <a:sym typeface="DM Sans"/>
            </a:endParaRPr>
          </a:p>
        </p:txBody>
      </p:sp>
      <p:pic>
        <p:nvPicPr>
          <p:cNvPr id="609" name="Google Shape;609;p116"/>
          <p:cNvPicPr preferRelativeResize="0"/>
          <p:nvPr/>
        </p:nvPicPr>
        <p:blipFill>
          <a:blip r:embed="rId3">
            <a:alphaModFix/>
          </a:blip>
          <a:stretch>
            <a:fillRect/>
          </a:stretch>
        </p:blipFill>
        <p:spPr>
          <a:xfrm>
            <a:off x="182567" y="6040967"/>
            <a:ext cx="9376599" cy="456167"/>
          </a:xfrm>
          <a:prstGeom prst="rect">
            <a:avLst/>
          </a:prstGeom>
          <a:noFill/>
          <a:ln>
            <a:noFill/>
          </a:ln>
        </p:spPr>
      </p:pic>
    </p:spTree>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17"/>
          <p:cNvSpPr txBox="1"/>
          <p:nvPr/>
        </p:nvSpPr>
        <p:spPr>
          <a:xfrm>
            <a:off x="74733" y="178000"/>
            <a:ext cx="100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El test realizado deberá verse así</a:t>
            </a:r>
            <a:endParaRPr sz="4133" b="1">
              <a:solidFill>
                <a:schemeClr val="dk1"/>
              </a:solidFill>
              <a:latin typeface="DM Sans"/>
              <a:ea typeface="DM Sans"/>
              <a:cs typeface="DM Sans"/>
              <a:sym typeface="DM Sans"/>
            </a:endParaRPr>
          </a:p>
        </p:txBody>
      </p:sp>
      <p:pic>
        <p:nvPicPr>
          <p:cNvPr id="615" name="Google Shape;615;p117"/>
          <p:cNvPicPr preferRelativeResize="0"/>
          <p:nvPr/>
        </p:nvPicPr>
        <p:blipFill>
          <a:blip r:embed="rId3">
            <a:alphaModFix/>
          </a:blip>
          <a:stretch>
            <a:fillRect/>
          </a:stretch>
        </p:blipFill>
        <p:spPr>
          <a:xfrm>
            <a:off x="2134266" y="966867"/>
            <a:ext cx="7749100" cy="5816100"/>
          </a:xfrm>
          <a:prstGeom prst="rect">
            <a:avLst/>
          </a:prstGeom>
          <a:noFill/>
          <a:ln>
            <a:noFill/>
          </a:ln>
        </p:spPr>
      </p:pic>
    </p:spTree>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18"/>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21" name="Google Shape;621;p118"/>
          <p:cNvSpPr txBox="1"/>
          <p:nvPr/>
        </p:nvSpPr>
        <p:spPr>
          <a:xfrm>
            <a:off x="5791600" y="624401"/>
            <a:ext cx="572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Interpretando resultados ( 1 )</a:t>
            </a:r>
            <a:endParaRPr sz="5333" b="1">
              <a:solidFill>
                <a:schemeClr val="dk1"/>
              </a:solidFill>
              <a:latin typeface="DM Sans"/>
              <a:ea typeface="DM Sans"/>
              <a:cs typeface="DM Sans"/>
              <a:sym typeface="DM Sans"/>
            </a:endParaRPr>
          </a:p>
        </p:txBody>
      </p:sp>
      <p:sp>
        <p:nvSpPr>
          <p:cNvPr id="622" name="Google Shape;622;p118"/>
          <p:cNvSpPr txBox="1"/>
          <p:nvPr/>
        </p:nvSpPr>
        <p:spPr>
          <a:xfrm>
            <a:off x="6263733" y="2802251"/>
            <a:ext cx="5552000" cy="3609089"/>
          </a:xfrm>
          <a:prstGeom prst="rect">
            <a:avLst/>
          </a:prstGeom>
          <a:noFill/>
          <a:ln>
            <a:noFill/>
          </a:ln>
        </p:spPr>
        <p:txBody>
          <a:bodyPr spcFirstLastPara="1" wrap="square" lIns="121900" tIns="121900" rIns="121900" bIns="121900" anchor="t" anchorCtr="0">
            <a:spAutoFit/>
          </a:bodyPr>
          <a:lstStyle/>
          <a:p>
            <a:pPr marL="609585" indent="-414856">
              <a:lnSpc>
                <a:spcPct val="115000"/>
              </a:lnSpc>
              <a:spcBef>
                <a:spcPts val="1733"/>
              </a:spcBef>
              <a:buClr>
                <a:srgbClr val="EA90FF"/>
              </a:buClr>
              <a:buSzPts val="1300"/>
              <a:buFont typeface="DM Sans"/>
              <a:buChar char="✓"/>
            </a:pPr>
            <a:r>
              <a:rPr lang="es" sz="1733" b="1">
                <a:solidFill>
                  <a:schemeClr val="dk1"/>
                </a:solidFill>
                <a:highlight>
                  <a:schemeClr val="lt1"/>
                </a:highlight>
                <a:latin typeface="DM Sans"/>
                <a:ea typeface="DM Sans"/>
                <a:cs typeface="DM Sans"/>
                <a:sym typeface="DM Sans"/>
              </a:rPr>
              <a:t>http.codes.200</a:t>
            </a:r>
            <a:r>
              <a:rPr lang="es" sz="1733">
                <a:solidFill>
                  <a:schemeClr val="dk1"/>
                </a:solidFill>
                <a:highlight>
                  <a:schemeClr val="lt1"/>
                </a:highlight>
                <a:latin typeface="DM Sans"/>
                <a:ea typeface="DM Sans"/>
                <a:cs typeface="DM Sans"/>
                <a:sym typeface="DM Sans"/>
              </a:rPr>
              <a:t>. Especifica el número de códigos 200 que se devolvieron, ya que son 40 usuarios, con 50 peticiones cada uno, indica que todas las peticiones se resolvieron sin problema.</a:t>
            </a:r>
            <a:endParaRPr sz="1733">
              <a:solidFill>
                <a:schemeClr val="dk1"/>
              </a:solidFill>
              <a:highlight>
                <a:schemeClr val="lt1"/>
              </a:highlight>
              <a:latin typeface="DM Sans"/>
              <a:ea typeface="DM Sans"/>
              <a:cs typeface="DM Sans"/>
              <a:sym typeface="DM Sans"/>
            </a:endParaRPr>
          </a:p>
          <a:p>
            <a:pPr marL="609585" indent="-414856">
              <a:lnSpc>
                <a:spcPct val="115000"/>
              </a:lnSpc>
              <a:spcBef>
                <a:spcPts val="1733"/>
              </a:spcBef>
              <a:spcAft>
                <a:spcPts val="1333"/>
              </a:spcAft>
              <a:buClr>
                <a:srgbClr val="EA90FF"/>
              </a:buClr>
              <a:buSzPts val="1300"/>
              <a:buFont typeface="DM Sans"/>
              <a:buChar char="✓"/>
            </a:pPr>
            <a:r>
              <a:rPr lang="es" sz="1733" b="1">
                <a:solidFill>
                  <a:schemeClr val="dk1"/>
                </a:solidFill>
                <a:highlight>
                  <a:schemeClr val="lt1"/>
                </a:highlight>
                <a:latin typeface="DM Sans"/>
                <a:ea typeface="DM Sans"/>
                <a:cs typeface="DM Sans"/>
                <a:sym typeface="DM Sans"/>
              </a:rPr>
              <a:t>vusers.created</a:t>
            </a:r>
            <a:r>
              <a:rPr lang="es" sz="1733">
                <a:solidFill>
                  <a:schemeClr val="dk1"/>
                </a:solidFill>
                <a:highlight>
                  <a:schemeClr val="lt1"/>
                </a:highlight>
                <a:latin typeface="DM Sans"/>
                <a:ea typeface="DM Sans"/>
                <a:cs typeface="DM Sans"/>
                <a:sym typeface="DM Sans"/>
              </a:rPr>
              <a:t>. Especifica el número de usuarios de prueba que se generaron, indicando que el test está realizado sobre estos 40 usuarios.</a:t>
            </a:r>
            <a:endParaRPr>
              <a:latin typeface="DM Sans"/>
              <a:ea typeface="DM Sans"/>
              <a:cs typeface="DM Sans"/>
              <a:sym typeface="DM Sans"/>
            </a:endParaRPr>
          </a:p>
        </p:txBody>
      </p:sp>
      <p:pic>
        <p:nvPicPr>
          <p:cNvPr id="623" name="Google Shape;623;p118"/>
          <p:cNvPicPr preferRelativeResize="0"/>
          <p:nvPr/>
        </p:nvPicPr>
        <p:blipFill>
          <a:blip r:embed="rId3">
            <a:alphaModFix/>
          </a:blip>
          <a:stretch>
            <a:fillRect/>
          </a:stretch>
        </p:blipFill>
        <p:spPr>
          <a:xfrm>
            <a:off x="426700" y="2205967"/>
            <a:ext cx="4322000" cy="2446067"/>
          </a:xfrm>
          <a:prstGeom prst="rect">
            <a:avLst/>
          </a:prstGeom>
          <a:noFill/>
          <a:ln>
            <a:noFill/>
          </a:ln>
        </p:spPr>
      </p:pic>
    </p:spTree>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19"/>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29" name="Google Shape;629;p119"/>
          <p:cNvSpPr txBox="1"/>
          <p:nvPr/>
        </p:nvSpPr>
        <p:spPr>
          <a:xfrm>
            <a:off x="5834000" y="595634"/>
            <a:ext cx="572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Interpretando resultados ( 2)</a:t>
            </a:r>
            <a:endParaRPr sz="5333" b="1">
              <a:solidFill>
                <a:schemeClr val="dk1"/>
              </a:solidFill>
              <a:latin typeface="DM Sans"/>
              <a:ea typeface="DM Sans"/>
              <a:cs typeface="DM Sans"/>
              <a:sym typeface="DM Sans"/>
            </a:endParaRPr>
          </a:p>
        </p:txBody>
      </p:sp>
      <p:sp>
        <p:nvSpPr>
          <p:cNvPr id="630" name="Google Shape;630;p119"/>
          <p:cNvSpPr txBox="1"/>
          <p:nvPr/>
        </p:nvSpPr>
        <p:spPr>
          <a:xfrm>
            <a:off x="4649500" y="2095400"/>
            <a:ext cx="6908400" cy="4436367"/>
          </a:xfrm>
          <a:prstGeom prst="rect">
            <a:avLst/>
          </a:prstGeom>
          <a:noFill/>
          <a:ln>
            <a:noFill/>
          </a:ln>
        </p:spPr>
        <p:txBody>
          <a:bodyPr spcFirstLastPara="1" wrap="square" lIns="121900" tIns="121900" rIns="121900" bIns="121900" anchor="t" anchorCtr="0">
            <a:spAutoFit/>
          </a:bodyPr>
          <a:lstStyle/>
          <a:p>
            <a:pPr marL="609585" indent="-414856">
              <a:spcBef>
                <a:spcPts val="1733"/>
              </a:spcBef>
              <a:buClr>
                <a:srgbClr val="EA90FF"/>
              </a:buClr>
              <a:buSzPts val="1300"/>
              <a:buFont typeface="DM Sans"/>
              <a:buChar char="✓"/>
            </a:pPr>
            <a:r>
              <a:rPr lang="es" sz="1733" b="1">
                <a:solidFill>
                  <a:schemeClr val="dk1"/>
                </a:solidFill>
                <a:highlight>
                  <a:schemeClr val="lt1"/>
                </a:highlight>
                <a:latin typeface="DM Sans"/>
                <a:ea typeface="DM Sans"/>
                <a:cs typeface="DM Sans"/>
                <a:sym typeface="DM Sans"/>
              </a:rPr>
              <a:t>http.response_time</a:t>
            </a:r>
            <a:r>
              <a:rPr lang="es" sz="1733">
                <a:solidFill>
                  <a:schemeClr val="dk1"/>
                </a:solidFill>
                <a:highlight>
                  <a:schemeClr val="lt1"/>
                </a:highlight>
                <a:latin typeface="DM Sans"/>
                <a:ea typeface="DM Sans"/>
                <a:cs typeface="DM Sans"/>
                <a:sym typeface="DM Sans"/>
              </a:rPr>
              <a:t>. Indica estándares sobre todas las peticiones realizadas:</a:t>
            </a:r>
            <a:endParaRPr sz="1733">
              <a:solidFill>
                <a:schemeClr val="dk1"/>
              </a:solidFill>
              <a:highlight>
                <a:schemeClr val="lt1"/>
              </a:highlight>
              <a:latin typeface="DM Sans"/>
              <a:ea typeface="DM Sans"/>
              <a:cs typeface="DM Sans"/>
              <a:sym typeface="DM Sans"/>
            </a:endParaRPr>
          </a:p>
          <a:p>
            <a:pPr marL="1219170" lvl="1" indent="-414856">
              <a:spcBef>
                <a:spcPts val="1733"/>
              </a:spcBef>
              <a:buClr>
                <a:schemeClr val="dk1"/>
              </a:buClr>
              <a:buSzPts val="1300"/>
              <a:buFont typeface="DM Sans"/>
              <a:buChar char="○"/>
            </a:pPr>
            <a:r>
              <a:rPr lang="es" sz="1733">
                <a:solidFill>
                  <a:schemeClr val="dk1"/>
                </a:solidFill>
                <a:highlight>
                  <a:schemeClr val="lt1"/>
                </a:highlight>
                <a:latin typeface="DM Sans"/>
                <a:ea typeface="DM Sans"/>
                <a:cs typeface="DM Sans"/>
                <a:sym typeface="DM Sans"/>
              </a:rPr>
              <a:t>min: la petición más rápida finalizó en 3 milisegundos.</a:t>
            </a:r>
            <a:endParaRPr sz="1733">
              <a:solidFill>
                <a:schemeClr val="dk1"/>
              </a:solidFill>
              <a:highlight>
                <a:schemeClr val="lt1"/>
              </a:highlight>
              <a:latin typeface="DM Sans"/>
              <a:ea typeface="DM Sans"/>
              <a:cs typeface="DM Sans"/>
              <a:sym typeface="DM Sans"/>
            </a:endParaRPr>
          </a:p>
          <a:p>
            <a:pPr marL="1219170" lvl="1" indent="-414856">
              <a:spcBef>
                <a:spcPts val="1733"/>
              </a:spcBef>
              <a:buClr>
                <a:schemeClr val="dk1"/>
              </a:buClr>
              <a:buSzPts val="1300"/>
              <a:buFont typeface="DM Sans"/>
              <a:buChar char="○"/>
            </a:pPr>
            <a:r>
              <a:rPr lang="es" sz="1733">
                <a:solidFill>
                  <a:schemeClr val="dk1"/>
                </a:solidFill>
                <a:highlight>
                  <a:schemeClr val="lt1"/>
                </a:highlight>
                <a:latin typeface="DM Sans"/>
                <a:ea typeface="DM Sans"/>
                <a:cs typeface="DM Sans"/>
                <a:sym typeface="DM Sans"/>
              </a:rPr>
              <a:t>max: La petición más lenta se resolvió en 246 milisegundos</a:t>
            </a:r>
            <a:endParaRPr sz="1733">
              <a:solidFill>
                <a:schemeClr val="dk1"/>
              </a:solidFill>
              <a:highlight>
                <a:schemeClr val="lt1"/>
              </a:highlight>
              <a:latin typeface="DM Sans"/>
              <a:ea typeface="DM Sans"/>
              <a:cs typeface="DM Sans"/>
              <a:sym typeface="DM Sans"/>
            </a:endParaRPr>
          </a:p>
          <a:p>
            <a:pPr marL="1219170" lvl="1" indent="-414856">
              <a:spcBef>
                <a:spcPts val="1733"/>
              </a:spcBef>
              <a:buClr>
                <a:schemeClr val="dk1"/>
              </a:buClr>
              <a:buSzPts val="1300"/>
              <a:buFont typeface="DM Sans"/>
              <a:buChar char="○"/>
            </a:pPr>
            <a:r>
              <a:rPr lang="es" sz="1733">
                <a:solidFill>
                  <a:schemeClr val="dk1"/>
                </a:solidFill>
                <a:highlight>
                  <a:schemeClr val="lt1"/>
                </a:highlight>
                <a:latin typeface="DM Sans"/>
                <a:ea typeface="DM Sans"/>
                <a:cs typeface="DM Sans"/>
                <a:sym typeface="DM Sans"/>
              </a:rPr>
              <a:t>median: </a:t>
            </a:r>
            <a:r>
              <a:rPr lang="es" sz="1733" b="1">
                <a:solidFill>
                  <a:schemeClr val="dk1"/>
                </a:solidFill>
                <a:highlight>
                  <a:schemeClr val="lt1"/>
                </a:highlight>
                <a:latin typeface="DM Sans"/>
                <a:ea typeface="DM Sans"/>
                <a:cs typeface="DM Sans"/>
                <a:sym typeface="DM Sans"/>
              </a:rPr>
              <a:t>NO CONFUNDIR CON PROMEDIO</a:t>
            </a:r>
            <a:r>
              <a:rPr lang="es" sz="1733">
                <a:solidFill>
                  <a:schemeClr val="dk1"/>
                </a:solidFill>
                <a:highlight>
                  <a:schemeClr val="lt1"/>
                </a:highlight>
                <a:latin typeface="DM Sans"/>
                <a:ea typeface="DM Sans"/>
                <a:cs typeface="DM Sans"/>
                <a:sym typeface="DM Sans"/>
              </a:rPr>
              <a:t>, indica que la mitad de las peticiones duraron 144 milisegundos o menos.</a:t>
            </a:r>
            <a:endParaRPr sz="1733">
              <a:solidFill>
                <a:schemeClr val="dk1"/>
              </a:solidFill>
              <a:highlight>
                <a:schemeClr val="lt1"/>
              </a:highlight>
              <a:latin typeface="DM Sans"/>
              <a:ea typeface="DM Sans"/>
              <a:cs typeface="DM Sans"/>
              <a:sym typeface="DM Sans"/>
            </a:endParaRPr>
          </a:p>
          <a:p>
            <a:pPr marL="1219170" lvl="1" indent="-414856">
              <a:spcBef>
                <a:spcPts val="1733"/>
              </a:spcBef>
              <a:spcAft>
                <a:spcPts val="1333"/>
              </a:spcAft>
              <a:buClr>
                <a:schemeClr val="dk1"/>
              </a:buClr>
              <a:buSzPts val="1300"/>
              <a:buFont typeface="DM Sans"/>
              <a:buChar char="○"/>
            </a:pPr>
            <a:r>
              <a:rPr lang="es" sz="1733" b="1">
                <a:solidFill>
                  <a:schemeClr val="dk1"/>
                </a:solidFill>
                <a:highlight>
                  <a:schemeClr val="lt1"/>
                </a:highlight>
                <a:latin typeface="DM Sans"/>
                <a:ea typeface="DM Sans"/>
                <a:cs typeface="DM Sans"/>
                <a:sym typeface="DM Sans"/>
              </a:rPr>
              <a:t>pX: </a:t>
            </a:r>
            <a:r>
              <a:rPr lang="es" sz="1733">
                <a:solidFill>
                  <a:schemeClr val="dk1"/>
                </a:solidFill>
                <a:highlight>
                  <a:schemeClr val="lt1"/>
                </a:highlight>
                <a:latin typeface="DM Sans"/>
                <a:ea typeface="DM Sans"/>
                <a:cs typeface="DM Sans"/>
                <a:sym typeface="DM Sans"/>
              </a:rPr>
              <a:t>indica percentiles, medida estadística que señala que un determinado porcentaje demoró </a:t>
            </a:r>
            <a:r>
              <a:rPr lang="es" sz="1733" b="1">
                <a:solidFill>
                  <a:schemeClr val="dk1"/>
                </a:solidFill>
                <a:highlight>
                  <a:schemeClr val="lt1"/>
                </a:highlight>
                <a:latin typeface="DM Sans"/>
                <a:ea typeface="DM Sans"/>
                <a:cs typeface="DM Sans"/>
                <a:sym typeface="DM Sans"/>
              </a:rPr>
              <a:t>n </a:t>
            </a:r>
            <a:r>
              <a:rPr lang="es" sz="1733">
                <a:solidFill>
                  <a:schemeClr val="dk1"/>
                </a:solidFill>
                <a:highlight>
                  <a:schemeClr val="lt1"/>
                </a:highlight>
                <a:latin typeface="DM Sans"/>
                <a:ea typeface="DM Sans"/>
                <a:cs typeface="DM Sans"/>
                <a:sym typeface="DM Sans"/>
              </a:rPr>
              <a:t>tiempo o menos.</a:t>
            </a:r>
            <a:endParaRPr sz="1733">
              <a:solidFill>
                <a:schemeClr val="dk1"/>
              </a:solidFill>
              <a:highlight>
                <a:schemeClr val="lt1"/>
              </a:highlight>
              <a:latin typeface="DM Sans"/>
              <a:ea typeface="DM Sans"/>
              <a:cs typeface="DM Sans"/>
              <a:sym typeface="DM Sans"/>
            </a:endParaRPr>
          </a:p>
        </p:txBody>
      </p:sp>
      <p:pic>
        <p:nvPicPr>
          <p:cNvPr id="631" name="Google Shape;631;p119"/>
          <p:cNvPicPr preferRelativeResize="0"/>
          <p:nvPr/>
        </p:nvPicPr>
        <p:blipFill>
          <a:blip r:embed="rId3">
            <a:alphaModFix/>
          </a:blip>
          <a:stretch>
            <a:fillRect/>
          </a:stretch>
        </p:blipFill>
        <p:spPr>
          <a:xfrm>
            <a:off x="492967" y="2246764"/>
            <a:ext cx="3910600" cy="3869233"/>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84"/>
          <p:cNvSpPr txBox="1"/>
          <p:nvPr/>
        </p:nvSpPr>
        <p:spPr>
          <a:xfrm>
            <a:off x="664333" y="659734"/>
            <a:ext cx="11068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Una promesa funciona muy similar al mundo real </a:t>
            </a:r>
            <a:endParaRPr sz="5333" b="1">
              <a:solidFill>
                <a:schemeClr val="dk1"/>
              </a:solidFill>
              <a:latin typeface="DM Sans"/>
              <a:ea typeface="DM Sans"/>
              <a:cs typeface="DM Sans"/>
              <a:sym typeface="DM Sans"/>
            </a:endParaRPr>
          </a:p>
        </p:txBody>
      </p:sp>
      <p:sp>
        <p:nvSpPr>
          <p:cNvPr id="737" name="Google Shape;737;p184"/>
          <p:cNvSpPr txBox="1"/>
          <p:nvPr/>
        </p:nvSpPr>
        <p:spPr>
          <a:xfrm>
            <a:off x="679300" y="2474600"/>
            <a:ext cx="102036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Al prometerse algo, es una promesa en estado pendiente (pending), no sabemos cuándo se resolverá esa promesa. Sin embargo, cuando llega el momento, se nos notifica si la promesa se cumplió (</a:t>
            </a:r>
            <a:r>
              <a:rPr lang="es" b="1">
                <a:latin typeface="DM Sans"/>
                <a:ea typeface="DM Sans"/>
                <a:cs typeface="DM Sans"/>
                <a:sym typeface="DM Sans"/>
              </a:rPr>
              <a:t>Fulfilled</a:t>
            </a:r>
            <a:r>
              <a:rPr lang="es">
                <a:latin typeface="DM Sans"/>
                <a:ea typeface="DM Sans"/>
                <a:cs typeface="DM Sans"/>
                <a:sym typeface="DM Sans"/>
              </a:rPr>
              <a:t>, también lo encontramos como Resolved) o tal vez, a pesar del tiempo, al final nos notifiquen que la promesa no pudo cumplirse, se rechazó (</a:t>
            </a:r>
            <a:r>
              <a:rPr lang="es" b="1">
                <a:latin typeface="DM Sans"/>
                <a:ea typeface="DM Sans"/>
                <a:cs typeface="DM Sans"/>
                <a:sym typeface="DM Sans"/>
              </a:rPr>
              <a:t>Rejected</a:t>
            </a:r>
            <a:r>
              <a:rPr lang="es">
                <a:latin typeface="DM Sans"/>
                <a:ea typeface="DM Sans"/>
                <a:cs typeface="DM Sans"/>
                <a:sym typeface="DM Sans"/>
              </a:rPr>
              <a:t>).</a:t>
            </a:r>
            <a:endParaRPr>
              <a:latin typeface="DM Sans"/>
              <a:ea typeface="DM Sans"/>
              <a:cs typeface="DM Sans"/>
              <a:sym typeface="DM Sans"/>
            </a:endParaRPr>
          </a:p>
        </p:txBody>
      </p:sp>
      <p:sp>
        <p:nvSpPr>
          <p:cNvPr id="738" name="Google Shape;738;p184"/>
          <p:cNvSpPr txBox="1"/>
          <p:nvPr/>
        </p:nvSpPr>
        <p:spPr>
          <a:xfrm>
            <a:off x="1500067" y="4799067"/>
            <a:ext cx="27864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Promesas en Javascript</a:t>
            </a:r>
            <a:endParaRPr>
              <a:latin typeface="DM Sans"/>
              <a:ea typeface="DM Sans"/>
              <a:cs typeface="DM Sans"/>
              <a:sym typeface="DM Sans"/>
            </a:endParaRPr>
          </a:p>
        </p:txBody>
      </p:sp>
      <p:sp>
        <p:nvSpPr>
          <p:cNvPr id="739" name="Google Shape;739;p184"/>
          <p:cNvSpPr/>
          <p:nvPr/>
        </p:nvSpPr>
        <p:spPr>
          <a:xfrm>
            <a:off x="4612417" y="4698467"/>
            <a:ext cx="724400" cy="72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400">
                <a:latin typeface="DM Sans"/>
                <a:ea typeface="DM Sans"/>
                <a:cs typeface="DM Sans"/>
                <a:sym typeface="DM Sans"/>
              </a:rPr>
              <a:t>P1</a:t>
            </a:r>
            <a:endParaRPr sz="2400">
              <a:latin typeface="DM Sans"/>
              <a:ea typeface="DM Sans"/>
              <a:cs typeface="DM Sans"/>
              <a:sym typeface="DM Sans"/>
            </a:endParaRPr>
          </a:p>
        </p:txBody>
      </p:sp>
      <p:sp>
        <p:nvSpPr>
          <p:cNvPr id="740" name="Google Shape;740;p184"/>
          <p:cNvSpPr/>
          <p:nvPr/>
        </p:nvSpPr>
        <p:spPr>
          <a:xfrm>
            <a:off x="5964700" y="4216000"/>
            <a:ext cx="724400" cy="724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400">
                <a:latin typeface="DM Sans"/>
                <a:ea typeface="DM Sans"/>
                <a:cs typeface="DM Sans"/>
                <a:sym typeface="DM Sans"/>
              </a:rPr>
              <a:t>P1</a:t>
            </a:r>
            <a:endParaRPr sz="2400">
              <a:latin typeface="DM Sans"/>
              <a:ea typeface="DM Sans"/>
              <a:cs typeface="DM Sans"/>
              <a:sym typeface="DM Sans"/>
            </a:endParaRPr>
          </a:p>
        </p:txBody>
      </p:sp>
      <p:sp>
        <p:nvSpPr>
          <p:cNvPr id="741" name="Google Shape;741;p184"/>
          <p:cNvSpPr/>
          <p:nvPr/>
        </p:nvSpPr>
        <p:spPr>
          <a:xfrm>
            <a:off x="5964700" y="5168167"/>
            <a:ext cx="724400" cy="7244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400">
                <a:latin typeface="DM Sans"/>
                <a:ea typeface="DM Sans"/>
                <a:cs typeface="DM Sans"/>
                <a:sym typeface="DM Sans"/>
              </a:rPr>
              <a:t>P1</a:t>
            </a:r>
            <a:endParaRPr sz="2400">
              <a:latin typeface="DM Sans"/>
              <a:ea typeface="DM Sans"/>
              <a:cs typeface="DM Sans"/>
              <a:sym typeface="DM Sans"/>
            </a:endParaRPr>
          </a:p>
        </p:txBody>
      </p:sp>
      <p:sp>
        <p:nvSpPr>
          <p:cNvPr id="742" name="Google Shape;742;p184"/>
          <p:cNvSpPr txBox="1"/>
          <p:nvPr/>
        </p:nvSpPr>
        <p:spPr>
          <a:xfrm>
            <a:off x="6887733" y="4316601"/>
            <a:ext cx="27864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Fulfilled (cumplida)</a:t>
            </a:r>
            <a:endParaRPr>
              <a:latin typeface="DM Sans"/>
              <a:ea typeface="DM Sans"/>
              <a:cs typeface="DM Sans"/>
              <a:sym typeface="DM Sans"/>
            </a:endParaRPr>
          </a:p>
        </p:txBody>
      </p:sp>
      <p:sp>
        <p:nvSpPr>
          <p:cNvPr id="743" name="Google Shape;743;p184"/>
          <p:cNvSpPr txBox="1"/>
          <p:nvPr/>
        </p:nvSpPr>
        <p:spPr>
          <a:xfrm>
            <a:off x="6887733" y="5268767"/>
            <a:ext cx="27864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Rejected (rechazada)</a:t>
            </a:r>
            <a:endParaRPr>
              <a:latin typeface="DM Sans"/>
              <a:ea typeface="DM Sans"/>
              <a:cs typeface="DM Sans"/>
              <a:sym typeface="DM Sans"/>
            </a:endParaRPr>
          </a:p>
        </p:txBody>
      </p:sp>
      <p:cxnSp>
        <p:nvCxnSpPr>
          <p:cNvPr id="744" name="Google Shape;744;p184"/>
          <p:cNvCxnSpPr>
            <a:stCxn id="739" idx="6"/>
            <a:endCxn id="740" idx="2"/>
          </p:cNvCxnSpPr>
          <p:nvPr/>
        </p:nvCxnSpPr>
        <p:spPr>
          <a:xfrm rot="10800000" flipH="1">
            <a:off x="5336817" y="4578267"/>
            <a:ext cx="628000" cy="482400"/>
          </a:xfrm>
          <a:prstGeom prst="straightConnector1">
            <a:avLst/>
          </a:prstGeom>
          <a:noFill/>
          <a:ln w="19050" cap="flat" cmpd="sng">
            <a:solidFill>
              <a:schemeClr val="dk2"/>
            </a:solidFill>
            <a:prstDash val="solid"/>
            <a:round/>
            <a:headEnd type="none" w="med" len="med"/>
            <a:tailEnd type="triangle" w="med" len="med"/>
          </a:ln>
        </p:spPr>
      </p:cxnSp>
      <p:cxnSp>
        <p:nvCxnSpPr>
          <p:cNvPr id="745" name="Google Shape;745;p184"/>
          <p:cNvCxnSpPr>
            <a:stCxn id="739" idx="6"/>
            <a:endCxn id="741" idx="2"/>
          </p:cNvCxnSpPr>
          <p:nvPr/>
        </p:nvCxnSpPr>
        <p:spPr>
          <a:xfrm>
            <a:off x="5336817" y="5060667"/>
            <a:ext cx="628000" cy="4696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20"/>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37" name="Google Shape;637;p120"/>
          <p:cNvSpPr txBox="1"/>
          <p:nvPr/>
        </p:nvSpPr>
        <p:spPr>
          <a:xfrm>
            <a:off x="5732400" y="595634"/>
            <a:ext cx="572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Interpretando resultados ( 3 )</a:t>
            </a:r>
            <a:endParaRPr sz="5333" b="1">
              <a:solidFill>
                <a:schemeClr val="dk1"/>
              </a:solidFill>
              <a:latin typeface="DM Sans"/>
              <a:ea typeface="DM Sans"/>
              <a:cs typeface="DM Sans"/>
              <a:sym typeface="DM Sans"/>
            </a:endParaRPr>
          </a:p>
        </p:txBody>
      </p:sp>
      <p:sp>
        <p:nvSpPr>
          <p:cNvPr id="638" name="Google Shape;638;p120"/>
          <p:cNvSpPr txBox="1"/>
          <p:nvPr/>
        </p:nvSpPr>
        <p:spPr>
          <a:xfrm>
            <a:off x="4620433" y="1993800"/>
            <a:ext cx="6937600" cy="4436367"/>
          </a:xfrm>
          <a:prstGeom prst="rect">
            <a:avLst/>
          </a:prstGeom>
          <a:noFill/>
          <a:ln>
            <a:noFill/>
          </a:ln>
        </p:spPr>
        <p:txBody>
          <a:bodyPr spcFirstLastPara="1" wrap="square" lIns="121900" tIns="121900" rIns="121900" bIns="121900" anchor="t" anchorCtr="0">
            <a:spAutoFit/>
          </a:bodyPr>
          <a:lstStyle/>
          <a:p>
            <a:pPr marL="609585" indent="-414856">
              <a:spcBef>
                <a:spcPts val="1733"/>
              </a:spcBef>
              <a:buClr>
                <a:srgbClr val="EA90FF"/>
              </a:buClr>
              <a:buSzPts val="1300"/>
              <a:buFont typeface="DM Sans"/>
              <a:buChar char="✓"/>
            </a:pPr>
            <a:r>
              <a:rPr lang="es" sz="1733" b="1">
                <a:solidFill>
                  <a:schemeClr val="dk1"/>
                </a:solidFill>
                <a:highlight>
                  <a:schemeClr val="lt1"/>
                </a:highlight>
                <a:latin typeface="DM Sans"/>
                <a:ea typeface="DM Sans"/>
                <a:cs typeface="DM Sans"/>
                <a:sym typeface="DM Sans"/>
              </a:rPr>
              <a:t>vusers.session_length:</a:t>
            </a:r>
            <a:r>
              <a:rPr lang="es" sz="1733">
                <a:solidFill>
                  <a:schemeClr val="dk1"/>
                </a:solidFill>
                <a:highlight>
                  <a:schemeClr val="lt1"/>
                </a:highlight>
                <a:latin typeface="DM Sans"/>
                <a:ea typeface="DM Sans"/>
                <a:cs typeface="DM Sans"/>
                <a:sym typeface="DM Sans"/>
              </a:rPr>
              <a:t> Hace referencia al tiempo que demoró cada usuario virtual a lo largo de toda su trayectoria en el flujo de las peticiones realizadas</a:t>
            </a:r>
            <a:endParaRPr sz="1733">
              <a:solidFill>
                <a:schemeClr val="dk1"/>
              </a:solidFill>
              <a:highlight>
                <a:schemeClr val="lt1"/>
              </a:highlight>
              <a:latin typeface="DM Sans"/>
              <a:ea typeface="DM Sans"/>
              <a:cs typeface="DM Sans"/>
              <a:sym typeface="DM Sans"/>
            </a:endParaRPr>
          </a:p>
          <a:p>
            <a:pPr marL="1219170" lvl="1" indent="-414856">
              <a:spcBef>
                <a:spcPts val="1733"/>
              </a:spcBef>
              <a:buClr>
                <a:schemeClr val="dk1"/>
              </a:buClr>
              <a:buSzPts val="1300"/>
              <a:buFont typeface="DM Sans"/>
              <a:buChar char="○"/>
            </a:pPr>
            <a:r>
              <a:rPr lang="es" sz="1733">
                <a:solidFill>
                  <a:schemeClr val="dk1"/>
                </a:solidFill>
                <a:highlight>
                  <a:schemeClr val="lt1"/>
                </a:highlight>
                <a:latin typeface="DM Sans"/>
                <a:ea typeface="DM Sans"/>
                <a:cs typeface="DM Sans"/>
                <a:sym typeface="DM Sans"/>
              </a:rPr>
              <a:t>min: El usuario que más rápido finalizó con sus peticiones duró 5 segundos activo</a:t>
            </a:r>
            <a:endParaRPr sz="1733">
              <a:solidFill>
                <a:schemeClr val="dk1"/>
              </a:solidFill>
              <a:highlight>
                <a:schemeClr val="lt1"/>
              </a:highlight>
              <a:latin typeface="DM Sans"/>
              <a:ea typeface="DM Sans"/>
              <a:cs typeface="DM Sans"/>
              <a:sym typeface="DM Sans"/>
            </a:endParaRPr>
          </a:p>
          <a:p>
            <a:pPr marL="1219170" lvl="1" indent="-414856">
              <a:spcBef>
                <a:spcPts val="1733"/>
              </a:spcBef>
              <a:buClr>
                <a:schemeClr val="dk1"/>
              </a:buClr>
              <a:buSzPts val="1300"/>
              <a:buFont typeface="DM Sans"/>
              <a:buChar char="○"/>
            </a:pPr>
            <a:r>
              <a:rPr lang="es" sz="1733">
                <a:solidFill>
                  <a:schemeClr val="dk1"/>
                </a:solidFill>
                <a:highlight>
                  <a:schemeClr val="lt1"/>
                </a:highlight>
                <a:latin typeface="DM Sans"/>
                <a:ea typeface="DM Sans"/>
                <a:cs typeface="DM Sans"/>
                <a:sym typeface="DM Sans"/>
              </a:rPr>
              <a:t>max: El usuario con más demora en las respuestas de sus peticiones duró casi 7 segundos activo.</a:t>
            </a:r>
            <a:endParaRPr sz="1733">
              <a:solidFill>
                <a:schemeClr val="dk1"/>
              </a:solidFill>
              <a:highlight>
                <a:schemeClr val="lt1"/>
              </a:highlight>
              <a:latin typeface="DM Sans"/>
              <a:ea typeface="DM Sans"/>
              <a:cs typeface="DM Sans"/>
              <a:sym typeface="DM Sans"/>
            </a:endParaRPr>
          </a:p>
          <a:p>
            <a:pPr marL="1219170" lvl="1" indent="-414856">
              <a:spcBef>
                <a:spcPts val="1733"/>
              </a:spcBef>
              <a:buClr>
                <a:schemeClr val="dk1"/>
              </a:buClr>
              <a:buSzPts val="1300"/>
              <a:buFont typeface="DM Sans"/>
              <a:buChar char="○"/>
            </a:pPr>
            <a:r>
              <a:rPr lang="es" sz="1733">
                <a:solidFill>
                  <a:schemeClr val="dk1"/>
                </a:solidFill>
                <a:highlight>
                  <a:schemeClr val="lt1"/>
                </a:highlight>
                <a:latin typeface="DM Sans"/>
                <a:ea typeface="DM Sans"/>
                <a:cs typeface="DM Sans"/>
                <a:sym typeface="DM Sans"/>
              </a:rPr>
              <a:t>median:</a:t>
            </a:r>
            <a:r>
              <a:rPr lang="es" sz="1733" b="1">
                <a:solidFill>
                  <a:schemeClr val="dk1"/>
                </a:solidFill>
                <a:highlight>
                  <a:schemeClr val="lt1"/>
                </a:highlight>
                <a:latin typeface="DM Sans"/>
                <a:ea typeface="DM Sans"/>
                <a:cs typeface="DM Sans"/>
                <a:sym typeface="DM Sans"/>
              </a:rPr>
              <a:t> No confundir con promedio</a:t>
            </a:r>
            <a:r>
              <a:rPr lang="es" sz="1733">
                <a:solidFill>
                  <a:schemeClr val="dk1"/>
                </a:solidFill>
                <a:highlight>
                  <a:schemeClr val="lt1"/>
                </a:highlight>
                <a:latin typeface="DM Sans"/>
                <a:ea typeface="DM Sans"/>
                <a:cs typeface="DM Sans"/>
                <a:sym typeface="DM Sans"/>
              </a:rPr>
              <a:t>. Indica que la mitad de los usuarios duró 6.7 segundos o menos en la sesión.</a:t>
            </a:r>
            <a:endParaRPr sz="1733">
              <a:solidFill>
                <a:schemeClr val="dk1"/>
              </a:solidFill>
              <a:highlight>
                <a:schemeClr val="lt1"/>
              </a:highlight>
              <a:latin typeface="DM Sans"/>
              <a:ea typeface="DM Sans"/>
              <a:cs typeface="DM Sans"/>
              <a:sym typeface="DM Sans"/>
            </a:endParaRPr>
          </a:p>
          <a:p>
            <a:pPr marL="1219170" lvl="1" indent="-414856">
              <a:spcBef>
                <a:spcPts val="1733"/>
              </a:spcBef>
              <a:spcAft>
                <a:spcPts val="1333"/>
              </a:spcAft>
              <a:buClr>
                <a:schemeClr val="dk1"/>
              </a:buClr>
              <a:buSzPts val="1300"/>
              <a:buFont typeface="DM Sans"/>
              <a:buChar char="○"/>
            </a:pPr>
            <a:r>
              <a:rPr lang="es" sz="1733">
                <a:solidFill>
                  <a:schemeClr val="dk1"/>
                </a:solidFill>
                <a:highlight>
                  <a:schemeClr val="lt1"/>
                </a:highlight>
                <a:latin typeface="DM Sans"/>
                <a:ea typeface="DM Sans"/>
                <a:cs typeface="DM Sans"/>
                <a:sym typeface="DM Sans"/>
              </a:rPr>
              <a:t>p</a:t>
            </a:r>
            <a:r>
              <a:rPr lang="es" sz="1733" b="1">
                <a:solidFill>
                  <a:schemeClr val="dk1"/>
                </a:solidFill>
                <a:highlight>
                  <a:schemeClr val="lt1"/>
                </a:highlight>
                <a:latin typeface="DM Sans"/>
                <a:ea typeface="DM Sans"/>
                <a:cs typeface="DM Sans"/>
                <a:sym typeface="DM Sans"/>
              </a:rPr>
              <a:t>X</a:t>
            </a:r>
            <a:r>
              <a:rPr lang="es" sz="1733">
                <a:solidFill>
                  <a:schemeClr val="dk1"/>
                </a:solidFill>
                <a:highlight>
                  <a:schemeClr val="lt1"/>
                </a:highlight>
                <a:latin typeface="DM Sans"/>
                <a:ea typeface="DM Sans"/>
                <a:cs typeface="DM Sans"/>
                <a:sym typeface="DM Sans"/>
              </a:rPr>
              <a:t>: Percentiles, medida estadística.</a:t>
            </a:r>
            <a:endParaRPr sz="1733">
              <a:solidFill>
                <a:schemeClr val="dk1"/>
              </a:solidFill>
              <a:highlight>
                <a:schemeClr val="lt1"/>
              </a:highlight>
              <a:latin typeface="DM Sans"/>
              <a:ea typeface="DM Sans"/>
              <a:cs typeface="DM Sans"/>
              <a:sym typeface="DM Sans"/>
            </a:endParaRPr>
          </a:p>
        </p:txBody>
      </p:sp>
      <p:pic>
        <p:nvPicPr>
          <p:cNvPr id="639" name="Google Shape;639;p120"/>
          <p:cNvPicPr preferRelativeResize="0"/>
          <p:nvPr/>
        </p:nvPicPr>
        <p:blipFill>
          <a:blip r:embed="rId3">
            <a:alphaModFix/>
          </a:blip>
          <a:stretch>
            <a:fillRect/>
          </a:stretch>
        </p:blipFill>
        <p:spPr>
          <a:xfrm>
            <a:off x="633999" y="1734500"/>
            <a:ext cx="3656200" cy="3869000"/>
          </a:xfrm>
          <a:prstGeom prst="rect">
            <a:avLst/>
          </a:prstGeom>
          <a:noFill/>
          <a:ln>
            <a:noFill/>
          </a:ln>
        </p:spPr>
      </p:pic>
    </p:spTree>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21"/>
          <p:cNvSpPr txBox="1"/>
          <p:nvPr/>
        </p:nvSpPr>
        <p:spPr>
          <a:xfrm>
            <a:off x="634000" y="523467"/>
            <a:ext cx="8374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Ejecutando la operación compleja</a:t>
            </a:r>
            <a:endParaRPr sz="5333" b="1">
              <a:solidFill>
                <a:schemeClr val="dk1"/>
              </a:solidFill>
              <a:latin typeface="DM Sans"/>
              <a:ea typeface="DM Sans"/>
              <a:cs typeface="DM Sans"/>
              <a:sym typeface="DM Sans"/>
            </a:endParaRPr>
          </a:p>
        </p:txBody>
      </p:sp>
      <p:sp>
        <p:nvSpPr>
          <p:cNvPr id="645" name="Google Shape;645;p121"/>
          <p:cNvSpPr txBox="1"/>
          <p:nvPr/>
        </p:nvSpPr>
        <p:spPr>
          <a:xfrm>
            <a:off x="634000" y="2299434"/>
            <a:ext cx="78596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realizará la misma configuración, esta vez apuntando al endpoint de la operación compleja:</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Mismos usuarios (40), con el mismo número de peticiones cada uno (50), debería devolvernos un total de 2000.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Aunque… nuestra operación es bloqueante </a:t>
            </a:r>
            <a:r>
              <a:rPr lang="es" b="1">
                <a:latin typeface="DM Sans"/>
                <a:ea typeface="DM Sans"/>
                <a:cs typeface="DM Sans"/>
                <a:sym typeface="DM Sans"/>
              </a:rPr>
              <a:t>y esta vez es un número mucho más elevado</a:t>
            </a:r>
            <a:r>
              <a:rPr lang="es">
                <a:latin typeface="DM Sans"/>
                <a:ea typeface="DM Sans"/>
                <a:cs typeface="DM Sans"/>
                <a:sym typeface="DM Sans"/>
              </a:rPr>
              <a:t>. ¿Será que cambiará mucho el resultado?</a:t>
            </a:r>
            <a:endParaRPr>
              <a:latin typeface="DM Sans"/>
              <a:ea typeface="DM Sans"/>
              <a:cs typeface="DM Sans"/>
              <a:sym typeface="DM Sans"/>
            </a:endParaRPr>
          </a:p>
        </p:txBody>
      </p:sp>
      <p:pic>
        <p:nvPicPr>
          <p:cNvPr id="646" name="Google Shape;646;p121"/>
          <p:cNvPicPr preferRelativeResize="0"/>
          <p:nvPr/>
        </p:nvPicPr>
        <p:blipFill>
          <a:blip r:embed="rId3">
            <a:alphaModFix/>
          </a:blip>
          <a:stretch>
            <a:fillRect/>
          </a:stretch>
        </p:blipFill>
        <p:spPr>
          <a:xfrm>
            <a:off x="647467" y="3363905"/>
            <a:ext cx="7669068" cy="572500"/>
          </a:xfrm>
          <a:prstGeom prst="rect">
            <a:avLst/>
          </a:prstGeom>
          <a:noFill/>
          <a:ln>
            <a:noFill/>
          </a:ln>
        </p:spPr>
      </p:pic>
    </p:spTree>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22"/>
          <p:cNvSpPr txBox="1"/>
          <p:nvPr/>
        </p:nvSpPr>
        <p:spPr>
          <a:xfrm>
            <a:off x="74733" y="178000"/>
            <a:ext cx="100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El test realizado deberá verse así</a:t>
            </a:r>
            <a:endParaRPr sz="4133" b="1">
              <a:solidFill>
                <a:schemeClr val="dk1"/>
              </a:solidFill>
              <a:latin typeface="DM Sans"/>
              <a:ea typeface="DM Sans"/>
              <a:cs typeface="DM Sans"/>
              <a:sym typeface="DM Sans"/>
            </a:endParaRPr>
          </a:p>
        </p:txBody>
      </p:sp>
      <p:pic>
        <p:nvPicPr>
          <p:cNvPr id="652" name="Google Shape;652;p122"/>
          <p:cNvPicPr preferRelativeResize="0"/>
          <p:nvPr/>
        </p:nvPicPr>
        <p:blipFill>
          <a:blip r:embed="rId3">
            <a:alphaModFix/>
          </a:blip>
          <a:stretch>
            <a:fillRect/>
          </a:stretch>
        </p:blipFill>
        <p:spPr>
          <a:xfrm>
            <a:off x="2931770" y="996800"/>
            <a:ext cx="5616663" cy="5801200"/>
          </a:xfrm>
          <a:prstGeom prst="rect">
            <a:avLst/>
          </a:prstGeom>
          <a:noFill/>
          <a:ln>
            <a:noFill/>
          </a:ln>
        </p:spPr>
      </p:pic>
    </p:spTree>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23"/>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58" name="Google Shape;658;p123"/>
          <p:cNvSpPr txBox="1"/>
          <p:nvPr/>
        </p:nvSpPr>
        <p:spPr>
          <a:xfrm>
            <a:off x="5477033" y="490567"/>
            <a:ext cx="66180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Interpretando resultados ( 1 )</a:t>
            </a:r>
            <a:endParaRPr sz="4667" b="1">
              <a:solidFill>
                <a:schemeClr val="dk1"/>
              </a:solidFill>
              <a:latin typeface="DM Sans"/>
              <a:ea typeface="DM Sans"/>
              <a:cs typeface="DM Sans"/>
              <a:sym typeface="DM Sans"/>
            </a:endParaRPr>
          </a:p>
        </p:txBody>
      </p:sp>
      <p:sp>
        <p:nvSpPr>
          <p:cNvPr id="659" name="Google Shape;659;p123"/>
          <p:cNvSpPr txBox="1"/>
          <p:nvPr/>
        </p:nvSpPr>
        <p:spPr>
          <a:xfrm>
            <a:off x="4990933" y="2662634"/>
            <a:ext cx="6526000" cy="3833317"/>
          </a:xfrm>
          <a:prstGeom prst="rect">
            <a:avLst/>
          </a:prstGeom>
          <a:noFill/>
          <a:ln>
            <a:noFill/>
          </a:ln>
        </p:spPr>
        <p:txBody>
          <a:bodyPr spcFirstLastPara="1" wrap="square" lIns="121900" tIns="121900" rIns="121900" bIns="121900" anchor="t" anchorCtr="0">
            <a:spAutoFit/>
          </a:bodyPr>
          <a:lstStyle/>
          <a:p>
            <a:pPr marL="609585" indent="-406390">
              <a:lnSpc>
                <a:spcPct val="115000"/>
              </a:lnSpc>
              <a:spcBef>
                <a:spcPts val="1733"/>
              </a:spcBef>
              <a:buClr>
                <a:srgbClr val="EA90FF"/>
              </a:buClr>
              <a:buSzPts val="1200"/>
              <a:buFont typeface="DM Sans"/>
              <a:buChar char="✓"/>
            </a:pPr>
            <a:r>
              <a:rPr lang="es" sz="1600" b="1">
                <a:solidFill>
                  <a:schemeClr val="dk1"/>
                </a:solidFill>
                <a:highlight>
                  <a:schemeClr val="lt1"/>
                </a:highlight>
                <a:latin typeface="DM Sans"/>
                <a:ea typeface="DM Sans"/>
                <a:cs typeface="DM Sans"/>
                <a:sym typeface="DM Sans"/>
              </a:rPr>
              <a:t>vusers.created: </a:t>
            </a:r>
            <a:r>
              <a:rPr lang="es" sz="1600">
                <a:solidFill>
                  <a:schemeClr val="dk1"/>
                </a:solidFill>
                <a:highlight>
                  <a:schemeClr val="lt1"/>
                </a:highlight>
                <a:latin typeface="DM Sans"/>
                <a:ea typeface="DM Sans"/>
                <a:cs typeface="DM Sans"/>
                <a:sym typeface="DM Sans"/>
              </a:rPr>
              <a:t>Hasta aquí todo normal, son 40 usuarios.</a:t>
            </a:r>
            <a:endParaRPr sz="1600">
              <a:solidFill>
                <a:schemeClr val="dk1"/>
              </a:solidFill>
              <a:highlight>
                <a:schemeClr val="lt1"/>
              </a:highlight>
              <a:latin typeface="DM Sans"/>
              <a:ea typeface="DM Sans"/>
              <a:cs typeface="DM Sans"/>
              <a:sym typeface="DM Sans"/>
            </a:endParaRPr>
          </a:p>
          <a:p>
            <a:pPr marL="609585" indent="-406390">
              <a:lnSpc>
                <a:spcPct val="115000"/>
              </a:lnSpc>
              <a:spcBef>
                <a:spcPts val="1733"/>
              </a:spcBef>
              <a:buClr>
                <a:srgbClr val="EA90FF"/>
              </a:buClr>
              <a:buSzPts val="1200"/>
              <a:buFont typeface="DM Sans"/>
              <a:buChar char="✓"/>
            </a:pPr>
            <a:r>
              <a:rPr lang="es" sz="1600">
                <a:solidFill>
                  <a:schemeClr val="dk1"/>
                </a:solidFill>
                <a:highlight>
                  <a:schemeClr val="lt1"/>
                </a:highlight>
                <a:latin typeface="DM Sans"/>
                <a:ea typeface="DM Sans"/>
                <a:cs typeface="DM Sans"/>
                <a:sym typeface="DM Sans"/>
              </a:rPr>
              <a:t>http.requests: También aquí, hablamos de 50 requests por usuario</a:t>
            </a:r>
            <a:endParaRPr sz="1600">
              <a:solidFill>
                <a:schemeClr val="dk1"/>
              </a:solidFill>
              <a:highlight>
                <a:schemeClr val="lt1"/>
              </a:highlight>
              <a:latin typeface="DM Sans"/>
              <a:ea typeface="DM Sans"/>
              <a:cs typeface="DM Sans"/>
              <a:sym typeface="DM Sans"/>
            </a:endParaRPr>
          </a:p>
          <a:p>
            <a:pPr marL="609585" indent="-406390">
              <a:lnSpc>
                <a:spcPct val="115000"/>
              </a:lnSpc>
              <a:spcBef>
                <a:spcPts val="1733"/>
              </a:spcBef>
              <a:buClr>
                <a:srgbClr val="EA90FF"/>
              </a:buClr>
              <a:buSzPts val="1200"/>
              <a:buFont typeface="DM Sans"/>
              <a:buChar char="✓"/>
            </a:pPr>
            <a:r>
              <a:rPr lang="es" sz="1600" b="1">
                <a:solidFill>
                  <a:schemeClr val="dk1"/>
                </a:solidFill>
                <a:highlight>
                  <a:schemeClr val="lt1"/>
                </a:highlight>
                <a:latin typeface="DM Sans"/>
                <a:ea typeface="DM Sans"/>
                <a:cs typeface="DM Sans"/>
                <a:sym typeface="DM Sans"/>
              </a:rPr>
              <a:t>http.codes.200</a:t>
            </a:r>
            <a:r>
              <a:rPr lang="es" sz="1600">
                <a:solidFill>
                  <a:schemeClr val="dk1"/>
                </a:solidFill>
                <a:highlight>
                  <a:schemeClr val="lt1"/>
                </a:highlight>
                <a:latin typeface="DM Sans"/>
                <a:ea typeface="DM Sans"/>
                <a:cs typeface="DM Sans"/>
                <a:sym typeface="DM Sans"/>
              </a:rPr>
              <a:t>: ¿Sólo 10 resultados 200? qué ha pasado con las otras 1990 respuestas?</a:t>
            </a:r>
            <a:endParaRPr sz="1600">
              <a:solidFill>
                <a:schemeClr val="dk1"/>
              </a:solidFill>
              <a:highlight>
                <a:schemeClr val="lt1"/>
              </a:highlight>
              <a:latin typeface="DM Sans"/>
              <a:ea typeface="DM Sans"/>
              <a:cs typeface="DM Sans"/>
              <a:sym typeface="DM Sans"/>
            </a:endParaRPr>
          </a:p>
          <a:p>
            <a:pPr marL="609585" indent="-406390">
              <a:lnSpc>
                <a:spcPct val="115000"/>
              </a:lnSpc>
              <a:spcBef>
                <a:spcPts val="1733"/>
              </a:spcBef>
              <a:spcAft>
                <a:spcPts val="1333"/>
              </a:spcAft>
              <a:buClr>
                <a:srgbClr val="EA90FF"/>
              </a:buClr>
              <a:buSzPts val="1200"/>
              <a:buFont typeface="DM Sans"/>
              <a:buChar char="✓"/>
            </a:pPr>
            <a:r>
              <a:rPr lang="es" sz="1600" b="1">
                <a:solidFill>
                  <a:schemeClr val="dk1"/>
                </a:solidFill>
                <a:highlight>
                  <a:schemeClr val="lt1"/>
                </a:highlight>
                <a:latin typeface="DM Sans"/>
                <a:ea typeface="DM Sans"/>
                <a:cs typeface="DM Sans"/>
                <a:sym typeface="DM Sans"/>
              </a:rPr>
              <a:t>errors.ETIMEDOUT: </a:t>
            </a:r>
            <a:r>
              <a:rPr lang="es" sz="1600">
                <a:solidFill>
                  <a:schemeClr val="dk1"/>
                </a:solidFill>
                <a:highlight>
                  <a:schemeClr val="lt1"/>
                </a:highlight>
                <a:latin typeface="DM Sans"/>
                <a:ea typeface="DM Sans"/>
                <a:cs typeface="DM Sans"/>
                <a:sym typeface="DM Sans"/>
              </a:rPr>
              <a:t>Aquí comienza a tener sentido, parece ser que, de los 40 usuarios virtuales, debido a la tardanza de las operaciones, los 40 fueron rechazados por tiempo de espera agotado, es por eso que </a:t>
            </a:r>
            <a:r>
              <a:rPr lang="es" sz="1600" b="1">
                <a:solidFill>
                  <a:schemeClr val="dk1"/>
                </a:solidFill>
                <a:highlight>
                  <a:schemeClr val="lt1"/>
                </a:highlight>
                <a:latin typeface="DM Sans"/>
                <a:ea typeface="DM Sans"/>
                <a:cs typeface="DM Sans"/>
                <a:sym typeface="DM Sans"/>
              </a:rPr>
              <a:t>vusers.failed</a:t>
            </a:r>
            <a:r>
              <a:rPr lang="es" sz="1600">
                <a:solidFill>
                  <a:schemeClr val="dk1"/>
                </a:solidFill>
                <a:highlight>
                  <a:schemeClr val="lt1"/>
                </a:highlight>
                <a:latin typeface="DM Sans"/>
                <a:ea typeface="DM Sans"/>
                <a:cs typeface="DM Sans"/>
                <a:sym typeface="DM Sans"/>
              </a:rPr>
              <a:t> es igual  a 40</a:t>
            </a:r>
            <a:endParaRPr sz="1667">
              <a:latin typeface="DM Sans"/>
              <a:ea typeface="DM Sans"/>
              <a:cs typeface="DM Sans"/>
              <a:sym typeface="DM Sans"/>
            </a:endParaRPr>
          </a:p>
        </p:txBody>
      </p:sp>
      <p:pic>
        <p:nvPicPr>
          <p:cNvPr id="660" name="Google Shape;660;p123"/>
          <p:cNvPicPr preferRelativeResize="0"/>
          <p:nvPr/>
        </p:nvPicPr>
        <p:blipFill>
          <a:blip r:embed="rId3">
            <a:alphaModFix/>
          </a:blip>
          <a:stretch>
            <a:fillRect/>
          </a:stretch>
        </p:blipFill>
        <p:spPr>
          <a:xfrm>
            <a:off x="418067" y="2281000"/>
            <a:ext cx="4572867" cy="2296000"/>
          </a:xfrm>
          <a:prstGeom prst="rect">
            <a:avLst/>
          </a:prstGeom>
          <a:noFill/>
          <a:ln>
            <a:noFill/>
          </a:ln>
        </p:spPr>
      </p:pic>
      <p:sp>
        <p:nvSpPr>
          <p:cNvPr id="661" name="Google Shape;661;p123"/>
          <p:cNvSpPr txBox="1"/>
          <p:nvPr/>
        </p:nvSpPr>
        <p:spPr>
          <a:xfrm>
            <a:off x="5382767" y="1808167"/>
            <a:ext cx="5987600" cy="861734"/>
          </a:xfrm>
          <a:prstGeom prst="rect">
            <a:avLst/>
          </a:prstGeom>
          <a:noFill/>
          <a:ln>
            <a:noFill/>
          </a:ln>
        </p:spPr>
        <p:txBody>
          <a:bodyPr spcFirstLastPara="1" wrap="square" lIns="121900" tIns="121900" rIns="121900" bIns="121900" anchor="t" anchorCtr="0">
            <a:spAutoFit/>
          </a:bodyPr>
          <a:lstStyle/>
          <a:p>
            <a:r>
              <a:rPr lang="es" sz="2000" b="1">
                <a:latin typeface="DM Sans"/>
                <a:ea typeface="DM Sans"/>
                <a:cs typeface="DM Sans"/>
                <a:sym typeface="DM Sans"/>
              </a:rPr>
              <a:t>¡Impresionante diferencia! Analicemos lo ocurrido.</a:t>
            </a:r>
            <a:endParaRPr sz="2000" b="1">
              <a:latin typeface="DM Sans"/>
              <a:ea typeface="DM Sans"/>
              <a:cs typeface="DM Sans"/>
              <a:sym typeface="DM Sans"/>
            </a:endParaRPr>
          </a:p>
        </p:txBody>
      </p:sp>
    </p:spTree>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24"/>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67" name="Google Shape;667;p124"/>
          <p:cNvSpPr txBox="1"/>
          <p:nvPr/>
        </p:nvSpPr>
        <p:spPr>
          <a:xfrm>
            <a:off x="5761600" y="-77899"/>
            <a:ext cx="5724000" cy="13541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Interpretando resultados ( 2 )</a:t>
            </a:r>
            <a:endParaRPr sz="4000" b="1">
              <a:solidFill>
                <a:schemeClr val="dk1"/>
              </a:solidFill>
              <a:latin typeface="DM Sans"/>
              <a:ea typeface="DM Sans"/>
              <a:cs typeface="DM Sans"/>
              <a:sym typeface="DM Sans"/>
            </a:endParaRPr>
          </a:p>
        </p:txBody>
      </p:sp>
      <p:sp>
        <p:nvSpPr>
          <p:cNvPr id="668" name="Google Shape;668;p124"/>
          <p:cNvSpPr txBox="1"/>
          <p:nvPr/>
        </p:nvSpPr>
        <p:spPr>
          <a:xfrm>
            <a:off x="5629800" y="1686667"/>
            <a:ext cx="6292400" cy="4965934"/>
          </a:xfrm>
          <a:prstGeom prst="rect">
            <a:avLst/>
          </a:prstGeom>
          <a:noFill/>
          <a:ln>
            <a:noFill/>
          </a:ln>
        </p:spPr>
        <p:txBody>
          <a:bodyPr spcFirstLastPara="1" wrap="square" lIns="121900" tIns="121900" rIns="121900" bIns="121900" anchor="t" anchorCtr="0">
            <a:spAutoFit/>
          </a:bodyPr>
          <a:lstStyle/>
          <a:p>
            <a:pPr marL="609585" indent="-406390">
              <a:lnSpc>
                <a:spcPct val="115000"/>
              </a:lnSpc>
              <a:spcBef>
                <a:spcPts val="1733"/>
              </a:spcBef>
              <a:buClr>
                <a:srgbClr val="EA90FF"/>
              </a:buClr>
              <a:buSzPts val="1200"/>
              <a:buFont typeface="DM Sans"/>
              <a:buChar char="✓"/>
            </a:pPr>
            <a:r>
              <a:rPr lang="es" sz="1600" b="1">
                <a:solidFill>
                  <a:schemeClr val="dk1"/>
                </a:solidFill>
                <a:highlight>
                  <a:schemeClr val="lt1"/>
                </a:highlight>
                <a:latin typeface="DM Sans"/>
                <a:ea typeface="DM Sans"/>
                <a:cs typeface="DM Sans"/>
                <a:sym typeface="DM Sans"/>
              </a:rPr>
              <a:t>http.response_time: </a:t>
            </a:r>
            <a:r>
              <a:rPr lang="es" sz="1600">
                <a:solidFill>
                  <a:schemeClr val="dk1"/>
                </a:solidFill>
                <a:highlight>
                  <a:schemeClr val="lt1"/>
                </a:highlight>
                <a:latin typeface="DM Sans"/>
                <a:ea typeface="DM Sans"/>
                <a:cs typeface="DM Sans"/>
                <a:sym typeface="DM Sans"/>
              </a:rPr>
              <a:t>Vamos a desglosar los tiempos de respuesta</a:t>
            </a:r>
            <a:endParaRPr sz="1600">
              <a:solidFill>
                <a:schemeClr val="dk1"/>
              </a:solidFill>
              <a:highlight>
                <a:schemeClr val="lt1"/>
              </a:highlight>
              <a:latin typeface="DM Sans"/>
              <a:ea typeface="DM Sans"/>
              <a:cs typeface="DM Sans"/>
              <a:sym typeface="DM Sans"/>
            </a:endParaRPr>
          </a:p>
          <a:p>
            <a:pPr marL="1219170" lvl="1" indent="-406390">
              <a:lnSpc>
                <a:spcPct val="115000"/>
              </a:lnSpc>
              <a:spcBef>
                <a:spcPts val="1733"/>
              </a:spcBef>
              <a:buClr>
                <a:schemeClr val="dk1"/>
              </a:buClr>
              <a:buSzPts val="1200"/>
              <a:buFont typeface="DM Sans"/>
              <a:buChar char="○"/>
            </a:pPr>
            <a:r>
              <a:rPr lang="es" sz="1600" b="1">
                <a:solidFill>
                  <a:schemeClr val="dk1"/>
                </a:solidFill>
                <a:highlight>
                  <a:schemeClr val="lt1"/>
                </a:highlight>
                <a:latin typeface="DM Sans"/>
                <a:ea typeface="DM Sans"/>
                <a:cs typeface="DM Sans"/>
                <a:sym typeface="DM Sans"/>
              </a:rPr>
              <a:t>min:</a:t>
            </a:r>
            <a:r>
              <a:rPr lang="es" sz="1600">
                <a:solidFill>
                  <a:schemeClr val="dk1"/>
                </a:solidFill>
                <a:highlight>
                  <a:schemeClr val="lt1"/>
                </a:highlight>
                <a:latin typeface="DM Sans"/>
                <a:ea typeface="DM Sans"/>
                <a:cs typeface="DM Sans"/>
                <a:sym typeface="DM Sans"/>
              </a:rPr>
              <a:t> La petición más rápida demoró casi medio segundo en resolverse.</a:t>
            </a:r>
            <a:endParaRPr sz="1600">
              <a:solidFill>
                <a:schemeClr val="dk1"/>
              </a:solidFill>
              <a:highlight>
                <a:schemeClr val="lt1"/>
              </a:highlight>
              <a:latin typeface="DM Sans"/>
              <a:ea typeface="DM Sans"/>
              <a:cs typeface="DM Sans"/>
              <a:sym typeface="DM Sans"/>
            </a:endParaRPr>
          </a:p>
          <a:p>
            <a:pPr marL="1219170" lvl="1" indent="-406390">
              <a:lnSpc>
                <a:spcPct val="115000"/>
              </a:lnSpc>
              <a:spcBef>
                <a:spcPts val="1733"/>
              </a:spcBef>
              <a:buClr>
                <a:schemeClr val="dk1"/>
              </a:buClr>
              <a:buSzPts val="1200"/>
              <a:buFont typeface="DM Sans"/>
              <a:buChar char="○"/>
            </a:pPr>
            <a:r>
              <a:rPr lang="es" sz="1600">
                <a:solidFill>
                  <a:schemeClr val="dk1"/>
                </a:solidFill>
                <a:highlight>
                  <a:schemeClr val="lt1"/>
                </a:highlight>
                <a:latin typeface="DM Sans"/>
                <a:ea typeface="DM Sans"/>
                <a:cs typeface="DM Sans"/>
                <a:sym typeface="DM Sans"/>
              </a:rPr>
              <a:t>Sin embargo, notamos que la petición más demorada duró </a:t>
            </a:r>
            <a:r>
              <a:rPr lang="es" sz="1600" b="1">
                <a:solidFill>
                  <a:schemeClr val="dk1"/>
                </a:solidFill>
                <a:highlight>
                  <a:schemeClr val="lt1"/>
                </a:highlight>
                <a:latin typeface="DM Sans"/>
                <a:ea typeface="DM Sans"/>
                <a:cs typeface="DM Sans"/>
                <a:sym typeface="DM Sans"/>
              </a:rPr>
              <a:t>9 segundos para resolverse, </a:t>
            </a:r>
            <a:r>
              <a:rPr lang="es" sz="1600">
                <a:solidFill>
                  <a:schemeClr val="dk1"/>
                </a:solidFill>
                <a:highlight>
                  <a:schemeClr val="lt1"/>
                </a:highlight>
                <a:latin typeface="DM Sans"/>
                <a:ea typeface="DM Sans"/>
                <a:cs typeface="DM Sans"/>
                <a:sym typeface="DM Sans"/>
              </a:rPr>
              <a:t>esto ocasionando que todas las peticiones que estuvieran detrás de ésta, fueran rechazadas por esperar demasiado tiempo.</a:t>
            </a:r>
            <a:endParaRPr sz="1600">
              <a:solidFill>
                <a:schemeClr val="dk1"/>
              </a:solidFill>
              <a:highlight>
                <a:schemeClr val="lt1"/>
              </a:highlight>
              <a:latin typeface="DM Sans"/>
              <a:ea typeface="DM Sans"/>
              <a:cs typeface="DM Sans"/>
              <a:sym typeface="DM Sans"/>
            </a:endParaRPr>
          </a:p>
          <a:p>
            <a:pPr marL="1219170" lvl="1" indent="-406390">
              <a:lnSpc>
                <a:spcPct val="115000"/>
              </a:lnSpc>
              <a:spcBef>
                <a:spcPts val="1733"/>
              </a:spcBef>
              <a:spcAft>
                <a:spcPts val="1333"/>
              </a:spcAft>
              <a:buClr>
                <a:schemeClr val="dk1"/>
              </a:buClr>
              <a:buSzPts val="1200"/>
              <a:buFont typeface="DM Sans"/>
              <a:buChar char="○"/>
            </a:pPr>
            <a:r>
              <a:rPr lang="es" sz="1600" b="1">
                <a:solidFill>
                  <a:schemeClr val="dk1"/>
                </a:solidFill>
                <a:highlight>
                  <a:schemeClr val="lt1"/>
                </a:highlight>
                <a:latin typeface="DM Sans"/>
                <a:ea typeface="DM Sans"/>
                <a:cs typeface="DM Sans"/>
                <a:sym typeface="DM Sans"/>
              </a:rPr>
              <a:t>p999:</a:t>
            </a:r>
            <a:r>
              <a:rPr lang="es" sz="1600">
                <a:solidFill>
                  <a:schemeClr val="dk1"/>
                </a:solidFill>
                <a:highlight>
                  <a:schemeClr val="lt1"/>
                </a:highlight>
                <a:latin typeface="DM Sans"/>
                <a:ea typeface="DM Sans"/>
                <a:cs typeface="DM Sans"/>
                <a:sym typeface="DM Sans"/>
              </a:rPr>
              <a:t> Hablando de percentiles, vemos cómo las otras peticiones, a pesar de no haber demorado 9 segundos, también respondieron en un tiempo de </a:t>
            </a:r>
            <a:r>
              <a:rPr lang="es" sz="1600" b="1">
                <a:solidFill>
                  <a:schemeClr val="dk1"/>
                </a:solidFill>
                <a:highlight>
                  <a:schemeClr val="lt1"/>
                </a:highlight>
                <a:latin typeface="DM Sans"/>
                <a:ea typeface="DM Sans"/>
                <a:cs typeface="DM Sans"/>
                <a:sym typeface="DM Sans"/>
              </a:rPr>
              <a:t>7 segundos. ¡Vaya demora!</a:t>
            </a:r>
            <a:endParaRPr sz="1600">
              <a:solidFill>
                <a:schemeClr val="dk1"/>
              </a:solidFill>
              <a:highlight>
                <a:schemeClr val="lt1"/>
              </a:highlight>
              <a:latin typeface="DM Sans"/>
              <a:ea typeface="DM Sans"/>
              <a:cs typeface="DM Sans"/>
              <a:sym typeface="DM Sans"/>
            </a:endParaRPr>
          </a:p>
        </p:txBody>
      </p:sp>
      <p:sp>
        <p:nvSpPr>
          <p:cNvPr id="669" name="Google Shape;669;p124"/>
          <p:cNvSpPr txBox="1"/>
          <p:nvPr/>
        </p:nvSpPr>
        <p:spPr>
          <a:xfrm>
            <a:off x="5629800" y="1276501"/>
            <a:ext cx="5987600" cy="553957"/>
          </a:xfrm>
          <a:prstGeom prst="rect">
            <a:avLst/>
          </a:prstGeom>
          <a:noFill/>
          <a:ln>
            <a:noFill/>
          </a:ln>
        </p:spPr>
        <p:txBody>
          <a:bodyPr spcFirstLastPara="1" wrap="square" lIns="121900" tIns="121900" rIns="121900" bIns="121900" anchor="t" anchorCtr="0">
            <a:spAutoFit/>
          </a:bodyPr>
          <a:lstStyle/>
          <a:p>
            <a:r>
              <a:rPr lang="es" sz="2000" b="1">
                <a:latin typeface="DM Sans"/>
                <a:ea typeface="DM Sans"/>
                <a:cs typeface="DM Sans"/>
                <a:sym typeface="DM Sans"/>
              </a:rPr>
              <a:t>Veamos entonces a qué se debió este timeout</a:t>
            </a:r>
            <a:endParaRPr sz="2000" b="1">
              <a:latin typeface="DM Sans"/>
              <a:ea typeface="DM Sans"/>
              <a:cs typeface="DM Sans"/>
              <a:sym typeface="DM Sans"/>
            </a:endParaRPr>
          </a:p>
        </p:txBody>
      </p:sp>
      <p:pic>
        <p:nvPicPr>
          <p:cNvPr id="670" name="Google Shape;670;p124"/>
          <p:cNvPicPr preferRelativeResize="0"/>
          <p:nvPr/>
        </p:nvPicPr>
        <p:blipFill>
          <a:blip r:embed="rId3">
            <a:alphaModFix/>
          </a:blip>
          <a:stretch>
            <a:fillRect/>
          </a:stretch>
        </p:blipFill>
        <p:spPr>
          <a:xfrm>
            <a:off x="634000" y="1605733"/>
            <a:ext cx="3953600" cy="3856667"/>
          </a:xfrm>
          <a:prstGeom prst="rect">
            <a:avLst/>
          </a:prstGeom>
          <a:noFill/>
          <a:ln>
            <a:noFill/>
          </a:ln>
        </p:spPr>
      </p:pic>
    </p:spTree>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25"/>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76" name="Google Shape;676;p125"/>
          <p:cNvSpPr txBox="1"/>
          <p:nvPr/>
        </p:nvSpPr>
        <p:spPr>
          <a:xfrm>
            <a:off x="5295000" y="430100"/>
            <a:ext cx="62924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¿Obtuvimos un valor “intermediate”?</a:t>
            </a:r>
            <a:endParaRPr sz="5333" b="1">
              <a:solidFill>
                <a:schemeClr val="dk1"/>
              </a:solidFill>
              <a:latin typeface="DM Sans"/>
              <a:ea typeface="DM Sans"/>
              <a:cs typeface="DM Sans"/>
              <a:sym typeface="DM Sans"/>
            </a:endParaRPr>
          </a:p>
        </p:txBody>
      </p:sp>
      <p:sp>
        <p:nvSpPr>
          <p:cNvPr id="677" name="Google Shape;677;p125"/>
          <p:cNvSpPr txBox="1"/>
          <p:nvPr/>
        </p:nvSpPr>
        <p:spPr>
          <a:xfrm>
            <a:off x="4965800" y="3109067"/>
            <a:ext cx="6651600" cy="3397300"/>
          </a:xfrm>
          <a:prstGeom prst="rect">
            <a:avLst/>
          </a:prstGeom>
          <a:noFill/>
          <a:ln>
            <a:noFill/>
          </a:ln>
        </p:spPr>
        <p:txBody>
          <a:bodyPr spcFirstLastPara="1" wrap="square" lIns="121900" tIns="121900" rIns="121900" bIns="121900" anchor="t" anchorCtr="0">
            <a:spAutoFit/>
          </a:bodyPr>
          <a:lstStyle/>
          <a:p>
            <a:pPr>
              <a:lnSpc>
                <a:spcPct val="115000"/>
              </a:lnSpc>
              <a:spcBef>
                <a:spcPts val="1733"/>
              </a:spcBef>
            </a:pPr>
            <a:r>
              <a:rPr lang="es">
                <a:solidFill>
                  <a:schemeClr val="dk1"/>
                </a:solidFill>
                <a:highlight>
                  <a:schemeClr val="lt1"/>
                </a:highlight>
                <a:latin typeface="DM Sans"/>
                <a:ea typeface="DM Sans"/>
                <a:cs typeface="DM Sans"/>
                <a:sym typeface="DM Sans"/>
              </a:rPr>
              <a:t>Los tests pueden demorar una buena cantidad de tiempo, lo cual significa que Artillery entregará reportes “periódicos” durante el tiempo de vida de dicho proceso de testing</a:t>
            </a:r>
            <a:endParaRPr>
              <a:solidFill>
                <a:schemeClr val="dk1"/>
              </a:solidFill>
              <a:highlight>
                <a:schemeClr val="lt1"/>
              </a:highlight>
              <a:latin typeface="DM Sans"/>
              <a:ea typeface="DM Sans"/>
              <a:cs typeface="DM Sans"/>
              <a:sym typeface="DM Sans"/>
            </a:endParaRPr>
          </a:p>
          <a:p>
            <a:pPr>
              <a:lnSpc>
                <a:spcPct val="115000"/>
              </a:lnSpc>
              <a:spcBef>
                <a:spcPts val="1733"/>
              </a:spcBef>
              <a:spcAft>
                <a:spcPts val="1333"/>
              </a:spcAft>
            </a:pPr>
            <a:r>
              <a:rPr lang="es">
                <a:solidFill>
                  <a:schemeClr val="dk1"/>
                </a:solidFill>
                <a:highlight>
                  <a:schemeClr val="lt1"/>
                </a:highlight>
                <a:latin typeface="DM Sans"/>
                <a:ea typeface="DM Sans"/>
                <a:cs typeface="DM Sans"/>
                <a:sym typeface="DM Sans"/>
              </a:rPr>
              <a:t>Este reporte periódico se realiza cada 10 segundos, lo cual significa que, en este ejemplo particular, de las 10 respuestas 200 que conseguimos recibir, 7 fueron resueltas en los primeros 10 segundos, 3 después de los 10 segundos, y el resto fue rechazado por timeout.</a:t>
            </a:r>
            <a:endParaRPr>
              <a:solidFill>
                <a:schemeClr val="dk1"/>
              </a:solidFill>
              <a:highlight>
                <a:schemeClr val="lt1"/>
              </a:highlight>
              <a:latin typeface="DM Sans"/>
              <a:ea typeface="DM Sans"/>
              <a:cs typeface="DM Sans"/>
              <a:sym typeface="DM Sans"/>
            </a:endParaRPr>
          </a:p>
        </p:txBody>
      </p:sp>
      <p:pic>
        <p:nvPicPr>
          <p:cNvPr id="678" name="Google Shape;678;p125"/>
          <p:cNvPicPr preferRelativeResize="0"/>
          <p:nvPr/>
        </p:nvPicPr>
        <p:blipFill>
          <a:blip r:embed="rId3">
            <a:alphaModFix/>
          </a:blip>
          <a:stretch>
            <a:fillRect/>
          </a:stretch>
        </p:blipFill>
        <p:spPr>
          <a:xfrm>
            <a:off x="634000" y="223934"/>
            <a:ext cx="4331800" cy="6410133"/>
          </a:xfrm>
          <a:prstGeom prst="rect">
            <a:avLst/>
          </a:prstGeom>
          <a:noFill/>
          <a:ln>
            <a:noFill/>
          </a:ln>
        </p:spPr>
      </p:pic>
    </p:spTree>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2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Analizando resultados</a:t>
            </a:r>
            <a:endParaRPr sz="5333" b="1">
              <a:solidFill>
                <a:schemeClr val="dk1"/>
              </a:solidFill>
              <a:latin typeface="DM Sans"/>
              <a:ea typeface="DM Sans"/>
              <a:cs typeface="DM Sans"/>
              <a:sym typeface="DM Sans"/>
            </a:endParaRPr>
          </a:p>
        </p:txBody>
      </p:sp>
      <p:sp>
        <p:nvSpPr>
          <p:cNvPr id="684" name="Google Shape;684;p126"/>
          <p:cNvSpPr txBox="1"/>
          <p:nvPr/>
        </p:nvSpPr>
        <p:spPr>
          <a:xfrm>
            <a:off x="631133" y="2544234"/>
            <a:ext cx="5112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Notamos que nos enfrentamos a una cruda realidad: Que un proceso siempre funcione cuando lo ejecutamos una vez, no garantiza su correcto funcionamiento en tráfico elevado.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Debemos realizar una configuración extra para que nuestro servidor pueda soportar muchas más peticiones recurrentes y así poder realizar tareas “multitask”</a:t>
            </a:r>
            <a:endParaRPr>
              <a:latin typeface="DM Sans"/>
              <a:ea typeface="DM Sans"/>
              <a:cs typeface="DM Sans"/>
              <a:sym typeface="DM Sans"/>
            </a:endParaRPr>
          </a:p>
        </p:txBody>
      </p:sp>
      <p:sp>
        <p:nvSpPr>
          <p:cNvPr id="685" name="Google Shape;685;p126"/>
          <p:cNvSpPr txBox="1"/>
          <p:nvPr/>
        </p:nvSpPr>
        <p:spPr>
          <a:xfrm>
            <a:off x="6036767" y="2544234"/>
            <a:ext cx="5112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Más adelante veremos cómo realizar este “potenciamiento” con el fin de que nuestro servidor se mantenga más sólido y procese mejor las peticiones, a este proceso lo entenderemos como “escalabilidad”.</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¡Vamos a ver qué más podemos realizar con artillery!</a:t>
            </a:r>
            <a:endParaRPr>
              <a:latin typeface="DM Sans"/>
              <a:ea typeface="DM Sans"/>
              <a:cs typeface="DM Sans"/>
              <a:sym typeface="DM Sans"/>
            </a:endParaRPr>
          </a:p>
        </p:txBody>
      </p:sp>
    </p:spTree>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27"/>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Testing avanzado de</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performance</a:t>
            </a:r>
            <a:endParaRPr sz="5333" b="1">
              <a:solidFill>
                <a:srgbClr val="83AEFB"/>
              </a:solidFill>
              <a:latin typeface="DM Sans"/>
              <a:ea typeface="DM Sans"/>
              <a:cs typeface="DM Sans"/>
              <a:sym typeface="DM Sans"/>
            </a:endParaRPr>
          </a:p>
        </p:txBody>
      </p:sp>
    </p:spTree>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28"/>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96" name="Google Shape;696;p128"/>
          <p:cNvSpPr txBox="1"/>
          <p:nvPr/>
        </p:nvSpPr>
        <p:spPr>
          <a:xfrm>
            <a:off x="5274267" y="676534"/>
            <a:ext cx="61808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Un comando no siempre es suficiente.</a:t>
            </a:r>
            <a:endParaRPr sz="5333" b="1">
              <a:solidFill>
                <a:schemeClr val="dk1"/>
              </a:solidFill>
              <a:latin typeface="DM Sans"/>
              <a:ea typeface="DM Sans"/>
              <a:cs typeface="DM Sans"/>
              <a:sym typeface="DM Sans"/>
            </a:endParaRPr>
          </a:p>
        </p:txBody>
      </p:sp>
      <p:sp>
        <p:nvSpPr>
          <p:cNvPr id="697" name="Google Shape;697;p128"/>
          <p:cNvSpPr txBox="1"/>
          <p:nvPr/>
        </p:nvSpPr>
        <p:spPr>
          <a:xfrm>
            <a:off x="5274267" y="2821200"/>
            <a:ext cx="6292400" cy="3715849"/>
          </a:xfrm>
          <a:prstGeom prst="rect">
            <a:avLst/>
          </a:prstGeom>
          <a:noFill/>
          <a:ln>
            <a:noFill/>
          </a:ln>
        </p:spPr>
        <p:txBody>
          <a:bodyPr spcFirstLastPara="1" wrap="square" lIns="121900" tIns="121900" rIns="121900" bIns="121900" anchor="t" anchorCtr="0">
            <a:spAutoFit/>
          </a:bodyPr>
          <a:lstStyle/>
          <a:p>
            <a:pPr>
              <a:lnSpc>
                <a:spcPct val="115000"/>
              </a:lnSpc>
              <a:spcBef>
                <a:spcPts val="1733"/>
              </a:spcBef>
            </a:pPr>
            <a:r>
              <a:rPr lang="es">
                <a:solidFill>
                  <a:schemeClr val="dk1"/>
                </a:solidFill>
                <a:latin typeface="DM Sans"/>
                <a:ea typeface="DM Sans"/>
                <a:cs typeface="DM Sans"/>
                <a:sym typeface="DM Sans"/>
              </a:rPr>
              <a:t>Imagina que tienes que testear un flujo de registro con login. Al revisar nuestro comando </a:t>
            </a:r>
            <a:r>
              <a:rPr lang="es" b="1">
                <a:solidFill>
                  <a:schemeClr val="dk1"/>
                </a:solidFill>
                <a:latin typeface="DM Sans"/>
                <a:ea typeface="DM Sans"/>
                <a:cs typeface="DM Sans"/>
                <a:sym typeface="DM Sans"/>
              </a:rPr>
              <a:t>artillery quick, </a:t>
            </a:r>
            <a:r>
              <a:rPr lang="es">
                <a:solidFill>
                  <a:schemeClr val="dk1"/>
                </a:solidFill>
                <a:latin typeface="DM Sans"/>
                <a:ea typeface="DM Sans"/>
                <a:cs typeface="DM Sans"/>
                <a:sym typeface="DM Sans"/>
              </a:rPr>
              <a:t>notamos una limitante: </a:t>
            </a:r>
            <a:r>
              <a:rPr lang="es" b="1">
                <a:solidFill>
                  <a:schemeClr val="dk1"/>
                </a:solidFill>
                <a:latin typeface="DM Sans"/>
                <a:ea typeface="DM Sans"/>
                <a:cs typeface="DM Sans"/>
                <a:sym typeface="DM Sans"/>
              </a:rPr>
              <a:t>sólo podemos testear un endpoint</a:t>
            </a:r>
            <a:r>
              <a:rPr lang="es">
                <a:solidFill>
                  <a:schemeClr val="dk1"/>
                </a:solidFill>
                <a:latin typeface="DM Sans"/>
                <a:ea typeface="DM Sans"/>
                <a:cs typeface="DM Sans"/>
                <a:sym typeface="DM Sans"/>
              </a:rPr>
              <a:t>. Además de sólo servir para datos que no necesiten consistencia.</a:t>
            </a:r>
            <a:endParaRPr>
              <a:solidFill>
                <a:schemeClr val="dk1"/>
              </a:solidFill>
              <a:latin typeface="DM Sans"/>
              <a:ea typeface="DM Sans"/>
              <a:cs typeface="DM Sans"/>
              <a:sym typeface="DM Sans"/>
            </a:endParaRPr>
          </a:p>
          <a:p>
            <a:pPr>
              <a:lnSpc>
                <a:spcPct val="115000"/>
              </a:lnSpc>
              <a:spcBef>
                <a:spcPts val="1733"/>
              </a:spcBef>
              <a:spcAft>
                <a:spcPts val="1333"/>
              </a:spcAft>
            </a:pPr>
            <a:r>
              <a:rPr lang="es">
                <a:solidFill>
                  <a:schemeClr val="dk1"/>
                </a:solidFill>
                <a:latin typeface="DM Sans"/>
                <a:ea typeface="DM Sans"/>
                <a:cs typeface="DM Sans"/>
                <a:sym typeface="DM Sans"/>
              </a:rPr>
              <a:t>Para ello, Artillery nos permite realizar un flujo de testing mucho más avanzado, donde podemos simular </a:t>
            </a:r>
            <a:r>
              <a:rPr lang="es" b="1">
                <a:solidFill>
                  <a:schemeClr val="dk1"/>
                </a:solidFill>
                <a:latin typeface="DM Sans"/>
                <a:ea typeface="DM Sans"/>
                <a:cs typeface="DM Sans"/>
                <a:sym typeface="DM Sans"/>
              </a:rPr>
              <a:t>escenarios</a:t>
            </a:r>
            <a:r>
              <a:rPr lang="es">
                <a:solidFill>
                  <a:schemeClr val="dk1"/>
                </a:solidFill>
                <a:latin typeface="DM Sans"/>
                <a:ea typeface="DM Sans"/>
                <a:cs typeface="DM Sans"/>
                <a:sym typeface="DM Sans"/>
              </a:rPr>
              <a:t>, es decir, contextos completos en los cuales podemos probar si el flujo fue aceptado en su totalidad. </a:t>
            </a:r>
            <a:endParaRPr>
              <a:solidFill>
                <a:schemeClr val="dk1"/>
              </a:solidFill>
              <a:latin typeface="DM Sans"/>
              <a:ea typeface="DM Sans"/>
              <a:cs typeface="DM Sans"/>
              <a:sym typeface="DM Sans"/>
            </a:endParaRPr>
          </a:p>
        </p:txBody>
      </p:sp>
      <p:pic>
        <p:nvPicPr>
          <p:cNvPr id="698" name="Google Shape;698;p128"/>
          <p:cNvPicPr preferRelativeResize="0"/>
          <p:nvPr/>
        </p:nvPicPr>
        <p:blipFill>
          <a:blip r:embed="rId3">
            <a:alphaModFix/>
          </a:blip>
          <a:stretch>
            <a:fillRect/>
          </a:stretch>
        </p:blipFill>
        <p:spPr>
          <a:xfrm>
            <a:off x="80334" y="2532600"/>
            <a:ext cx="5028135" cy="1920333"/>
          </a:xfrm>
          <a:prstGeom prst="rect">
            <a:avLst/>
          </a:prstGeom>
          <a:noFill/>
          <a:ln>
            <a:noFill/>
          </a:ln>
        </p:spPr>
      </p:pic>
    </p:spTree>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29"/>
          <p:cNvSpPr txBox="1"/>
          <p:nvPr/>
        </p:nvSpPr>
        <p:spPr>
          <a:xfrm>
            <a:off x="631133" y="6144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Artillery al siguiente nivel</a:t>
            </a:r>
            <a:endParaRPr sz="5333" b="1">
              <a:solidFill>
                <a:schemeClr val="dk1"/>
              </a:solidFill>
              <a:latin typeface="DM Sans"/>
              <a:ea typeface="DM Sans"/>
              <a:cs typeface="DM Sans"/>
              <a:sym typeface="DM Sans"/>
            </a:endParaRPr>
          </a:p>
        </p:txBody>
      </p:sp>
      <p:sp>
        <p:nvSpPr>
          <p:cNvPr id="704" name="Google Shape;704;p129"/>
          <p:cNvSpPr txBox="1"/>
          <p:nvPr/>
        </p:nvSpPr>
        <p:spPr>
          <a:xfrm>
            <a:off x="631133" y="1898767"/>
            <a:ext cx="5112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poder realizar pruebas más complejas, necesitaremos un archivo de configuración de la prueba.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Con un archivo de configuración podemos tener un mejor control sobre la prueba que queremos realizar</a:t>
            </a:r>
            <a:endParaRPr>
              <a:latin typeface="DM Sans"/>
              <a:ea typeface="DM Sans"/>
              <a:cs typeface="DM Sans"/>
              <a:sym typeface="DM Sans"/>
            </a:endParaRPr>
          </a:p>
        </p:txBody>
      </p:sp>
      <p:sp>
        <p:nvSpPr>
          <p:cNvPr id="705" name="Google Shape;705;p129"/>
          <p:cNvSpPr txBox="1"/>
          <p:nvPr/>
        </p:nvSpPr>
        <p:spPr>
          <a:xfrm>
            <a:off x="6036767" y="1898767"/>
            <a:ext cx="51128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Algunas de las cosas que podemos realizar con el flujo son: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Pruebas de peticiones a múltiples endpoints.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Simulación de flujos de peticiones.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Tiempos de espera</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Envío de parámetros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Guardado de parámetros de peticiones previas para utilizar en otros flujos.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Tomar funciones de contextos de funciones generadoras.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¡Y mucho más!</a:t>
            </a:r>
            <a:endParaRPr>
              <a:latin typeface="DM Sans"/>
              <a:ea typeface="DM Sans"/>
              <a:cs typeface="DM Sans"/>
              <a:sym typeface="DM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85"/>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Creando nuestra primera promesa</a:t>
            </a:r>
            <a:endParaRPr sz="5333" b="1">
              <a:solidFill>
                <a:schemeClr val="dk1"/>
              </a:solidFill>
              <a:latin typeface="DM Sans"/>
              <a:ea typeface="DM Sans"/>
              <a:cs typeface="DM Sans"/>
              <a:sym typeface="DM Sans"/>
            </a:endParaRPr>
          </a:p>
        </p:txBody>
      </p:sp>
    </p:spTree>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30"/>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711" name="Google Shape;711;p130"/>
          <p:cNvSpPr txBox="1"/>
          <p:nvPr/>
        </p:nvSpPr>
        <p:spPr>
          <a:xfrm>
            <a:off x="631133" y="2168133"/>
            <a:ext cx="9787485" cy="2995523"/>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800" dirty="0">
                <a:solidFill>
                  <a:srgbClr val="B7B7B7"/>
                </a:solidFill>
                <a:latin typeface="DM Sans"/>
                <a:ea typeface="DM Sans"/>
                <a:cs typeface="DM Sans"/>
                <a:sym typeface="DM Sans"/>
              </a:rPr>
              <a:t>El profesor actualmente cuenta con un proyecto de autenticación  (registro y login) simple con mongodb. Se realizará un archivo de configuración de artillery para simular un flujo en el que el usuario se registra y luego se loguea.</a:t>
            </a:r>
            <a:endParaRPr sz="2800" dirty="0">
              <a:solidFill>
                <a:srgbClr val="B7B7B7"/>
              </a:solidFill>
              <a:latin typeface="DM Sans"/>
              <a:ea typeface="DM Sans"/>
              <a:cs typeface="DM Sans"/>
              <a:sym typeface="DM Sans"/>
            </a:endParaRPr>
          </a:p>
          <a:p>
            <a:pPr>
              <a:buClr>
                <a:srgbClr val="000000"/>
              </a:buClr>
              <a:buSzPts val="2500"/>
            </a:pPr>
            <a:endParaRPr sz="3333" dirty="0">
              <a:solidFill>
                <a:srgbClr val="B7B7B7"/>
              </a:solidFill>
              <a:latin typeface="DM Sans"/>
              <a:ea typeface="DM Sans"/>
              <a:cs typeface="DM Sans"/>
              <a:sym typeface="DM Sans"/>
            </a:endParaRPr>
          </a:p>
          <a:p>
            <a:pPr>
              <a:buClr>
                <a:srgbClr val="000000"/>
              </a:buClr>
              <a:buSzPts val="2500"/>
            </a:pPr>
            <a:endParaRPr sz="3333" b="1" dirty="0">
              <a:solidFill>
                <a:srgbClr val="B7B7B7"/>
              </a:solidFill>
              <a:latin typeface="Helvetica Neue"/>
              <a:ea typeface="Helvetica Neue"/>
              <a:cs typeface="Helvetica Neue"/>
              <a:sym typeface="Helvetica Neue"/>
            </a:endParaRPr>
          </a:p>
        </p:txBody>
      </p:sp>
      <p:grpSp>
        <p:nvGrpSpPr>
          <p:cNvPr id="712" name="Google Shape;712;p130"/>
          <p:cNvGrpSpPr/>
          <p:nvPr/>
        </p:nvGrpSpPr>
        <p:grpSpPr>
          <a:xfrm>
            <a:off x="631135" y="826031"/>
            <a:ext cx="985200" cy="985200"/>
            <a:chOff x="473351" y="619523"/>
            <a:chExt cx="738900" cy="738900"/>
          </a:xfrm>
        </p:grpSpPr>
        <p:sp>
          <p:nvSpPr>
            <p:cNvPr id="713" name="Google Shape;713;p130"/>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14" name="Google Shape;714;p13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715" name="Google Shape;715;p130"/>
          <p:cNvSpPr txBox="1"/>
          <p:nvPr/>
        </p:nvSpPr>
        <p:spPr>
          <a:xfrm>
            <a:off x="631133" y="5307401"/>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 minutos</a:t>
            </a:r>
            <a:endParaRPr sz="2667" b="1">
              <a:solidFill>
                <a:srgbClr val="83AEFB"/>
              </a:solidFill>
              <a:latin typeface="DM Sans"/>
              <a:ea typeface="DM Sans"/>
              <a:cs typeface="DM Sans"/>
              <a:sym typeface="DM Sans"/>
            </a:endParaRPr>
          </a:p>
        </p:txBody>
      </p:sp>
    </p:spTree>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31"/>
          <p:cNvSpPr txBox="1"/>
          <p:nvPr/>
        </p:nvSpPr>
        <p:spPr>
          <a:xfrm>
            <a:off x="150033" y="131801"/>
            <a:ext cx="6306800" cy="1908174"/>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Ejemplo: Entendiendo el código que ya tenemos (register y login)</a:t>
            </a:r>
            <a:endParaRPr sz="4000" b="1">
              <a:solidFill>
                <a:schemeClr val="dk1"/>
              </a:solidFill>
              <a:latin typeface="DM Sans"/>
              <a:ea typeface="DM Sans"/>
              <a:cs typeface="DM Sans"/>
              <a:sym typeface="DM Sans"/>
            </a:endParaRPr>
          </a:p>
        </p:txBody>
      </p:sp>
      <p:sp>
        <p:nvSpPr>
          <p:cNvPr id="721" name="Google Shape;721;p131"/>
          <p:cNvSpPr txBox="1"/>
          <p:nvPr/>
        </p:nvSpPr>
        <p:spPr>
          <a:xfrm>
            <a:off x="150033" y="2613201"/>
            <a:ext cx="48684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Se debe tener un sistema de registro y login muy básico con funciones que permitan crear y leer usuarios desde una base de datos de MongoDB. Se muestra el ejemplo de un controlador de sesiones que cuenta con estos dos métodos: </a:t>
            </a:r>
            <a:endParaRPr dirty="0">
              <a:solidFill>
                <a:srgbClr val="000000"/>
              </a:solidFill>
              <a:latin typeface="DM Sans"/>
              <a:ea typeface="DM Sans"/>
              <a:cs typeface="DM Sans"/>
              <a:sym typeface="DM Sans"/>
            </a:endParaRPr>
          </a:p>
        </p:txBody>
      </p:sp>
      <p:pic>
        <p:nvPicPr>
          <p:cNvPr id="722" name="Google Shape;722;p131"/>
          <p:cNvPicPr preferRelativeResize="0"/>
          <p:nvPr/>
        </p:nvPicPr>
        <p:blipFill>
          <a:blip r:embed="rId3">
            <a:alphaModFix/>
          </a:blip>
          <a:stretch>
            <a:fillRect/>
          </a:stretch>
        </p:blipFill>
        <p:spPr>
          <a:xfrm>
            <a:off x="5647467" y="1825167"/>
            <a:ext cx="6306799" cy="3849759"/>
          </a:xfrm>
          <a:prstGeom prst="rect">
            <a:avLst/>
          </a:prstGeom>
          <a:noFill/>
          <a:ln>
            <a:noFill/>
          </a:ln>
        </p:spPr>
      </p:pic>
    </p:spTree>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32"/>
          <p:cNvSpPr txBox="1"/>
          <p:nvPr/>
        </p:nvSpPr>
        <p:spPr>
          <a:xfrm>
            <a:off x="150033" y="131801"/>
            <a:ext cx="6306800" cy="1908174"/>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Ejemplo: Entendiendo el código que ya tenemos (faker y test user)</a:t>
            </a:r>
            <a:endParaRPr sz="4000" b="1">
              <a:solidFill>
                <a:schemeClr val="dk1"/>
              </a:solidFill>
              <a:latin typeface="DM Sans"/>
              <a:ea typeface="DM Sans"/>
              <a:cs typeface="DM Sans"/>
              <a:sym typeface="DM Sans"/>
            </a:endParaRPr>
          </a:p>
        </p:txBody>
      </p:sp>
      <p:sp>
        <p:nvSpPr>
          <p:cNvPr id="728" name="Google Shape;728;p132"/>
          <p:cNvSpPr txBox="1"/>
          <p:nvPr/>
        </p:nvSpPr>
        <p:spPr>
          <a:xfrm>
            <a:off x="150033" y="2613201"/>
            <a:ext cx="48684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Además en nuestro archivo principal app, deberemos contar con un endpoint que nos permita generar un usuario de prueba con los datos: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first_name</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last_name</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email</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password.</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Estos cuatro valores se envían en la respuesta</a:t>
            </a:r>
            <a:endParaRPr>
              <a:latin typeface="DM Sans"/>
              <a:ea typeface="DM Sans"/>
              <a:cs typeface="DM Sans"/>
              <a:sym typeface="DM Sans"/>
            </a:endParaRPr>
          </a:p>
        </p:txBody>
      </p:sp>
      <p:pic>
        <p:nvPicPr>
          <p:cNvPr id="729" name="Google Shape;729;p132"/>
          <p:cNvPicPr preferRelativeResize="0"/>
          <p:nvPr/>
        </p:nvPicPr>
        <p:blipFill>
          <a:blip r:embed="rId3">
            <a:alphaModFix/>
          </a:blip>
          <a:stretch>
            <a:fillRect/>
          </a:stretch>
        </p:blipFill>
        <p:spPr>
          <a:xfrm>
            <a:off x="4975533" y="2715600"/>
            <a:ext cx="7216467" cy="1426800"/>
          </a:xfrm>
          <a:prstGeom prst="rect">
            <a:avLst/>
          </a:prstGeom>
          <a:noFill/>
          <a:ln>
            <a:noFill/>
          </a:ln>
        </p:spPr>
      </p:pic>
    </p:spTree>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33"/>
          <p:cNvSpPr txBox="1"/>
          <p:nvPr/>
        </p:nvSpPr>
        <p:spPr>
          <a:xfrm>
            <a:off x="150033" y="131801"/>
            <a:ext cx="6306800" cy="1908174"/>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Ejemplo: Entendiendo el código que ya tenemos (package.json)</a:t>
            </a:r>
            <a:endParaRPr sz="4000" b="1">
              <a:solidFill>
                <a:schemeClr val="dk1"/>
              </a:solidFill>
              <a:latin typeface="DM Sans"/>
              <a:ea typeface="DM Sans"/>
              <a:cs typeface="DM Sans"/>
              <a:sym typeface="DM Sans"/>
            </a:endParaRPr>
          </a:p>
        </p:txBody>
      </p:sp>
      <p:sp>
        <p:nvSpPr>
          <p:cNvPr id="735" name="Google Shape;735;p133"/>
          <p:cNvSpPr txBox="1"/>
          <p:nvPr/>
        </p:nvSpPr>
        <p:spPr>
          <a:xfrm>
            <a:off x="150033" y="2613200"/>
            <a:ext cx="53960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Nuestro package.json contará con las siguientes dependencias: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Faker para generar el usuario test</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bcrypt para hashear las  contraseñas y compararlas.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mongoose para la conexión y los modelos de la base de datos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express como servidor principal.</a:t>
            </a:r>
            <a:endParaRPr>
              <a:latin typeface="DM Sans"/>
              <a:ea typeface="DM Sans"/>
              <a:cs typeface="DM Sans"/>
              <a:sym typeface="DM Sans"/>
            </a:endParaRPr>
          </a:p>
          <a:p>
            <a:pPr marL="609585" indent="-419090">
              <a:buSzPts val="1350"/>
              <a:buFont typeface="DM Sans"/>
              <a:buChar char="●"/>
            </a:pPr>
            <a:r>
              <a:rPr lang="es" b="1">
                <a:latin typeface="DM Sans"/>
                <a:ea typeface="DM Sans"/>
                <a:cs typeface="DM Sans"/>
                <a:sym typeface="DM Sans"/>
              </a:rPr>
              <a:t>artillery</a:t>
            </a:r>
            <a:r>
              <a:rPr lang="es">
                <a:latin typeface="DM Sans"/>
                <a:ea typeface="DM Sans"/>
                <a:cs typeface="DM Sans"/>
                <a:sym typeface="DM Sans"/>
              </a:rPr>
              <a:t> (instalado en -D) para leer el test.</a:t>
            </a:r>
            <a:endParaRPr>
              <a:latin typeface="DM Sans"/>
              <a:ea typeface="DM Sans"/>
              <a:cs typeface="DM Sans"/>
              <a:sym typeface="DM Sans"/>
            </a:endParaRPr>
          </a:p>
          <a:p>
            <a:pPr marL="609585" indent="-419090">
              <a:buSzPts val="1350"/>
              <a:buFont typeface="DM Sans"/>
              <a:buChar char="●"/>
            </a:pPr>
            <a:r>
              <a:rPr lang="es" b="1">
                <a:latin typeface="DM Sans"/>
                <a:ea typeface="DM Sans"/>
                <a:cs typeface="DM Sans"/>
                <a:sym typeface="DM Sans"/>
              </a:rPr>
              <a:t>artillery-plugin-metrics-by-endpoint,</a:t>
            </a:r>
            <a:r>
              <a:rPr lang="es">
                <a:latin typeface="DM Sans"/>
                <a:ea typeface="DM Sans"/>
                <a:cs typeface="DM Sans"/>
                <a:sym typeface="DM Sans"/>
              </a:rPr>
              <a:t> para poder separar los tiempos y métricas por cada endpoint visitado en el flujo de testing. </a:t>
            </a:r>
            <a:endParaRPr>
              <a:latin typeface="DM Sans"/>
              <a:ea typeface="DM Sans"/>
              <a:cs typeface="DM Sans"/>
              <a:sym typeface="DM Sans"/>
            </a:endParaRPr>
          </a:p>
        </p:txBody>
      </p:sp>
      <p:pic>
        <p:nvPicPr>
          <p:cNvPr id="736" name="Google Shape;736;p133"/>
          <p:cNvPicPr preferRelativeResize="0"/>
          <p:nvPr/>
        </p:nvPicPr>
        <p:blipFill>
          <a:blip r:embed="rId3">
            <a:alphaModFix/>
          </a:blip>
          <a:stretch>
            <a:fillRect/>
          </a:stretch>
        </p:blipFill>
        <p:spPr>
          <a:xfrm>
            <a:off x="6008901" y="2733667"/>
            <a:ext cx="5829300" cy="2476500"/>
          </a:xfrm>
          <a:prstGeom prst="rect">
            <a:avLst/>
          </a:prstGeom>
          <a:noFill/>
          <a:ln>
            <a:noFill/>
          </a:ln>
        </p:spPr>
      </p:pic>
    </p:spTree>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34"/>
          <p:cNvSpPr txBox="1"/>
          <p:nvPr/>
        </p:nvSpPr>
        <p:spPr>
          <a:xfrm>
            <a:off x="221000" y="262401"/>
            <a:ext cx="117500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Ejemplo: creando un archivo config.yml</a:t>
            </a:r>
            <a:endParaRPr sz="4667" b="1">
              <a:solidFill>
                <a:schemeClr val="lt1"/>
              </a:solidFill>
              <a:latin typeface="DM Sans"/>
              <a:ea typeface="DM Sans"/>
              <a:cs typeface="DM Sans"/>
              <a:sym typeface="DM Sans"/>
            </a:endParaRPr>
          </a:p>
        </p:txBody>
      </p:sp>
      <p:pic>
        <p:nvPicPr>
          <p:cNvPr id="742" name="Google Shape;742;p134"/>
          <p:cNvPicPr preferRelativeResize="0"/>
          <p:nvPr/>
        </p:nvPicPr>
        <p:blipFill>
          <a:blip r:embed="rId3">
            <a:alphaModFix/>
          </a:blip>
          <a:stretch>
            <a:fillRect/>
          </a:stretch>
        </p:blipFill>
        <p:spPr>
          <a:xfrm>
            <a:off x="6886267" y="1759901"/>
            <a:ext cx="4149800" cy="3488567"/>
          </a:xfrm>
          <a:prstGeom prst="rect">
            <a:avLst/>
          </a:prstGeom>
          <a:noFill/>
          <a:ln>
            <a:noFill/>
          </a:ln>
        </p:spPr>
      </p:pic>
      <p:sp>
        <p:nvSpPr>
          <p:cNvPr id="743" name="Google Shape;743;p134"/>
          <p:cNvSpPr txBox="1"/>
          <p:nvPr/>
        </p:nvSpPr>
        <p:spPr>
          <a:xfrm>
            <a:off x="244933" y="2449301"/>
            <a:ext cx="6000800" cy="1559104"/>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 la altura de nuestro proyecto, creamos un archivo config.yml, donde escribiremos todas las instrucciones de testing de nuestro respectivo flujo de performance con artillery.</a:t>
            </a:r>
            <a:endParaRPr sz="2133">
              <a:solidFill>
                <a:schemeClr val="lt1"/>
              </a:solidFill>
              <a:latin typeface="DM Sans"/>
              <a:ea typeface="DM Sans"/>
              <a:cs typeface="DM Sans"/>
              <a:sym typeface="DM Sans"/>
            </a:endParaRPr>
          </a:p>
        </p:txBody>
      </p:sp>
    </p:spTree>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35"/>
          <p:cNvSpPr txBox="1"/>
          <p:nvPr/>
        </p:nvSpPr>
        <p:spPr>
          <a:xfrm>
            <a:off x="221000" y="262401"/>
            <a:ext cx="117500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Ejemplo: primera parte del archivo.</a:t>
            </a:r>
            <a:endParaRPr sz="4667" b="1">
              <a:solidFill>
                <a:schemeClr val="lt1"/>
              </a:solidFill>
              <a:latin typeface="DM Sans"/>
              <a:ea typeface="DM Sans"/>
              <a:cs typeface="DM Sans"/>
              <a:sym typeface="DM Sans"/>
            </a:endParaRPr>
          </a:p>
        </p:txBody>
      </p:sp>
      <p:sp>
        <p:nvSpPr>
          <p:cNvPr id="749" name="Google Shape;749;p135"/>
          <p:cNvSpPr txBox="1"/>
          <p:nvPr/>
        </p:nvSpPr>
        <p:spPr>
          <a:xfrm>
            <a:off x="244933" y="2449301"/>
            <a:ext cx="6000800" cy="1559104"/>
          </a:xfrm>
          <a:prstGeom prst="rect">
            <a:avLst/>
          </a:prstGeom>
          <a:noFill/>
          <a:ln>
            <a:noFill/>
          </a:ln>
        </p:spPr>
        <p:txBody>
          <a:bodyPr spcFirstLastPara="1" wrap="square" lIns="121900" tIns="121900" rIns="121900" bIns="121900" anchor="t" anchorCtr="0">
            <a:spAutoFit/>
          </a:bodyPr>
          <a:lstStyle/>
          <a:p>
            <a:r>
              <a:rPr lang="es" sz="2133" dirty="0">
                <a:solidFill>
                  <a:schemeClr val="lt1"/>
                </a:solidFill>
                <a:latin typeface="DM Sans"/>
                <a:ea typeface="DM Sans"/>
                <a:cs typeface="DM Sans"/>
                <a:sym typeface="DM Sans"/>
              </a:rPr>
              <a:t>La primera parte del archivo consiste en la configuración, donde seteamos los plugins  (como las métricas que instalamos), el target (servidor a hacer las peticiones). y las phases.</a:t>
            </a:r>
            <a:endParaRPr sz="2133" dirty="0">
              <a:solidFill>
                <a:schemeClr val="lt1"/>
              </a:solidFill>
              <a:latin typeface="DM Sans"/>
              <a:ea typeface="DM Sans"/>
              <a:cs typeface="DM Sans"/>
              <a:sym typeface="DM Sans"/>
            </a:endParaRPr>
          </a:p>
        </p:txBody>
      </p:sp>
      <p:pic>
        <p:nvPicPr>
          <p:cNvPr id="750" name="Google Shape;750;p135"/>
          <p:cNvPicPr preferRelativeResize="0"/>
          <p:nvPr/>
        </p:nvPicPr>
        <p:blipFill>
          <a:blip r:embed="rId3">
            <a:alphaModFix/>
          </a:blip>
          <a:stretch>
            <a:fillRect/>
          </a:stretch>
        </p:blipFill>
        <p:spPr>
          <a:xfrm>
            <a:off x="6868768" y="2449300"/>
            <a:ext cx="5102233" cy="2985517"/>
          </a:xfrm>
          <a:prstGeom prst="rect">
            <a:avLst/>
          </a:prstGeom>
          <a:noFill/>
          <a:ln>
            <a:noFill/>
          </a:ln>
        </p:spPr>
      </p:pic>
      <p:sp>
        <p:nvSpPr>
          <p:cNvPr id="751" name="Google Shape;751;p135"/>
          <p:cNvSpPr txBox="1"/>
          <p:nvPr/>
        </p:nvSpPr>
        <p:spPr>
          <a:xfrm>
            <a:off x="279933" y="4356233"/>
            <a:ext cx="5983200" cy="2185173"/>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Las fases funcionan de la siguiente forma:</a:t>
            </a:r>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Se generarán </a:t>
            </a:r>
            <a:r>
              <a:rPr lang="es" b="1" dirty="0">
                <a:latin typeface="DM Sans"/>
                <a:ea typeface="DM Sans"/>
                <a:cs typeface="DM Sans"/>
                <a:sym typeface="DM Sans"/>
              </a:rPr>
              <a:t>10 usuarios virtuales </a:t>
            </a:r>
            <a:r>
              <a:rPr lang="es" dirty="0">
                <a:latin typeface="DM Sans"/>
                <a:ea typeface="DM Sans"/>
                <a:cs typeface="DM Sans"/>
                <a:sym typeface="DM Sans"/>
              </a:rPr>
              <a:t>(arrivalRate), cada segundo, por </a:t>
            </a:r>
            <a:r>
              <a:rPr lang="es" b="1" dirty="0">
                <a:latin typeface="DM Sans"/>
                <a:ea typeface="DM Sans"/>
                <a:cs typeface="DM Sans"/>
                <a:sym typeface="DM Sans"/>
              </a:rPr>
              <a:t>un lapso de 20 segundos</a:t>
            </a:r>
            <a:r>
              <a:rPr lang="es" dirty="0">
                <a:latin typeface="DM Sans"/>
                <a:ea typeface="DM Sans"/>
                <a:cs typeface="DM Sans"/>
                <a:sym typeface="DM Sans"/>
              </a:rPr>
              <a:t> (duration)</a:t>
            </a:r>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Esto significa que se generarán 200 usuarios en total para probar nuestro flujo. </a:t>
            </a:r>
            <a:endParaRPr dirty="0">
              <a:latin typeface="DM Sans"/>
              <a:ea typeface="DM Sans"/>
              <a:cs typeface="DM Sans"/>
              <a:sym typeface="DM Sans"/>
            </a:endParaRPr>
          </a:p>
        </p:txBody>
      </p:sp>
    </p:spTree>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36"/>
          <p:cNvSpPr txBox="1"/>
          <p:nvPr/>
        </p:nvSpPr>
        <p:spPr>
          <a:xfrm>
            <a:off x="221000" y="262401"/>
            <a:ext cx="117500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Ejemplo: Segunda parte del archivo</a:t>
            </a:r>
            <a:endParaRPr sz="4667" b="1">
              <a:solidFill>
                <a:schemeClr val="lt1"/>
              </a:solidFill>
              <a:latin typeface="DM Sans"/>
              <a:ea typeface="DM Sans"/>
              <a:cs typeface="DM Sans"/>
              <a:sym typeface="DM Sans"/>
            </a:endParaRPr>
          </a:p>
        </p:txBody>
      </p:sp>
      <p:sp>
        <p:nvSpPr>
          <p:cNvPr id="757" name="Google Shape;757;p136"/>
          <p:cNvSpPr txBox="1"/>
          <p:nvPr/>
        </p:nvSpPr>
        <p:spPr>
          <a:xfrm>
            <a:off x="221000" y="1399601"/>
            <a:ext cx="4082800" cy="2667293"/>
          </a:xfrm>
          <a:prstGeom prst="rect">
            <a:avLst/>
          </a:prstGeom>
          <a:noFill/>
          <a:ln>
            <a:noFill/>
          </a:ln>
        </p:spPr>
        <p:txBody>
          <a:bodyPr spcFirstLastPara="1" wrap="square" lIns="121900" tIns="121900" rIns="121900" bIns="121900" anchor="t" anchorCtr="0">
            <a:spAutoFit/>
          </a:bodyPr>
          <a:lstStyle/>
          <a:p>
            <a:r>
              <a:rPr lang="es" sz="2000">
                <a:solidFill>
                  <a:schemeClr val="lt1"/>
                </a:solidFill>
                <a:latin typeface="DM Sans"/>
                <a:ea typeface="DM Sans"/>
                <a:cs typeface="DM Sans"/>
                <a:sym typeface="DM Sans"/>
              </a:rPr>
              <a:t>La segunda parte es el escenario, éste define el flujo que va a tener cada petición, nota cómo definimos los gets y posts correspondientes a las peticiones /test/user (para generar el usuario de prueba), register y login</a:t>
            </a:r>
            <a:endParaRPr sz="2000">
              <a:solidFill>
                <a:schemeClr val="lt1"/>
              </a:solidFill>
              <a:latin typeface="DM Sans"/>
              <a:ea typeface="DM Sans"/>
              <a:cs typeface="DM Sans"/>
              <a:sym typeface="DM Sans"/>
            </a:endParaRPr>
          </a:p>
          <a:p>
            <a:endParaRPr sz="1733">
              <a:solidFill>
                <a:schemeClr val="lt1"/>
              </a:solidFill>
              <a:latin typeface="DM Sans"/>
              <a:ea typeface="DM Sans"/>
              <a:cs typeface="DM Sans"/>
              <a:sym typeface="DM Sans"/>
            </a:endParaRPr>
          </a:p>
        </p:txBody>
      </p:sp>
      <p:pic>
        <p:nvPicPr>
          <p:cNvPr id="758" name="Google Shape;758;p136"/>
          <p:cNvPicPr preferRelativeResize="0"/>
          <p:nvPr/>
        </p:nvPicPr>
        <p:blipFill>
          <a:blip r:embed="rId3">
            <a:alphaModFix/>
          </a:blip>
          <a:stretch>
            <a:fillRect/>
          </a:stretch>
        </p:blipFill>
        <p:spPr>
          <a:xfrm>
            <a:off x="4426133" y="1539567"/>
            <a:ext cx="7544867" cy="5096612"/>
          </a:xfrm>
          <a:prstGeom prst="rect">
            <a:avLst/>
          </a:prstGeom>
          <a:noFill/>
          <a:ln>
            <a:noFill/>
          </a:ln>
        </p:spPr>
      </p:pic>
    </p:spTree>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37"/>
          <p:cNvSpPr txBox="1"/>
          <p:nvPr/>
        </p:nvSpPr>
        <p:spPr>
          <a:xfrm>
            <a:off x="221000" y="262401"/>
            <a:ext cx="117500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Ejemplo: Segunda parte del archivo</a:t>
            </a:r>
            <a:endParaRPr sz="4667" b="1">
              <a:solidFill>
                <a:schemeClr val="lt1"/>
              </a:solidFill>
              <a:latin typeface="DM Sans"/>
              <a:ea typeface="DM Sans"/>
              <a:cs typeface="DM Sans"/>
              <a:sym typeface="DM Sans"/>
            </a:endParaRPr>
          </a:p>
        </p:txBody>
      </p:sp>
      <p:sp>
        <p:nvSpPr>
          <p:cNvPr id="764" name="Google Shape;764;p137"/>
          <p:cNvSpPr txBox="1"/>
          <p:nvPr/>
        </p:nvSpPr>
        <p:spPr>
          <a:xfrm>
            <a:off x="221000" y="1399601"/>
            <a:ext cx="4082800" cy="2667293"/>
          </a:xfrm>
          <a:prstGeom prst="rect">
            <a:avLst/>
          </a:prstGeom>
          <a:noFill/>
          <a:ln>
            <a:noFill/>
          </a:ln>
        </p:spPr>
        <p:txBody>
          <a:bodyPr spcFirstLastPara="1" wrap="square" lIns="121900" tIns="121900" rIns="121900" bIns="121900" anchor="t" anchorCtr="0">
            <a:spAutoFit/>
          </a:bodyPr>
          <a:lstStyle/>
          <a:p>
            <a:r>
              <a:rPr lang="es" sz="2000">
                <a:solidFill>
                  <a:schemeClr val="lt1"/>
                </a:solidFill>
                <a:latin typeface="DM Sans"/>
                <a:ea typeface="DM Sans"/>
                <a:cs typeface="DM Sans"/>
                <a:sym typeface="DM Sans"/>
              </a:rPr>
              <a:t>La segunda parte es el escenario, éste define el flujo que va a tener cada petición, nota cómo definimos los gets y posts correspondientes a las peticiones /test/user (para generar el usuario de prueba), register y login</a:t>
            </a:r>
            <a:endParaRPr sz="2000">
              <a:solidFill>
                <a:schemeClr val="lt1"/>
              </a:solidFill>
              <a:latin typeface="DM Sans"/>
              <a:ea typeface="DM Sans"/>
              <a:cs typeface="DM Sans"/>
              <a:sym typeface="DM Sans"/>
            </a:endParaRPr>
          </a:p>
          <a:p>
            <a:endParaRPr sz="1733">
              <a:solidFill>
                <a:schemeClr val="lt1"/>
              </a:solidFill>
              <a:latin typeface="DM Sans"/>
              <a:ea typeface="DM Sans"/>
              <a:cs typeface="DM Sans"/>
              <a:sym typeface="DM Sans"/>
            </a:endParaRPr>
          </a:p>
        </p:txBody>
      </p:sp>
      <p:pic>
        <p:nvPicPr>
          <p:cNvPr id="765" name="Google Shape;765;p137"/>
          <p:cNvPicPr preferRelativeResize="0"/>
          <p:nvPr/>
        </p:nvPicPr>
        <p:blipFill>
          <a:blip r:embed="rId3">
            <a:alphaModFix/>
          </a:blip>
          <a:stretch>
            <a:fillRect/>
          </a:stretch>
        </p:blipFill>
        <p:spPr>
          <a:xfrm>
            <a:off x="4426133" y="1539567"/>
            <a:ext cx="7544867" cy="5096612"/>
          </a:xfrm>
          <a:prstGeom prst="rect">
            <a:avLst/>
          </a:prstGeom>
          <a:noFill/>
          <a:ln>
            <a:noFill/>
          </a:ln>
        </p:spPr>
      </p:pic>
    </p:spTree>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38"/>
          <p:cNvSpPr txBox="1"/>
          <p:nvPr/>
        </p:nvSpPr>
        <p:spPr>
          <a:xfrm>
            <a:off x="221000" y="262401"/>
            <a:ext cx="117500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Ejemplo: Ejecutando el archivo</a:t>
            </a:r>
            <a:endParaRPr sz="4667" b="1">
              <a:solidFill>
                <a:schemeClr val="lt1"/>
              </a:solidFill>
              <a:latin typeface="DM Sans"/>
              <a:ea typeface="DM Sans"/>
              <a:cs typeface="DM Sans"/>
              <a:sym typeface="DM Sans"/>
            </a:endParaRPr>
          </a:p>
        </p:txBody>
      </p:sp>
      <p:sp>
        <p:nvSpPr>
          <p:cNvPr id="771" name="Google Shape;771;p138"/>
          <p:cNvSpPr txBox="1"/>
          <p:nvPr/>
        </p:nvSpPr>
        <p:spPr>
          <a:xfrm>
            <a:off x="221000" y="1399600"/>
            <a:ext cx="4082800" cy="512857"/>
          </a:xfrm>
          <a:prstGeom prst="rect">
            <a:avLst/>
          </a:prstGeom>
          <a:noFill/>
          <a:ln>
            <a:noFill/>
          </a:ln>
        </p:spPr>
        <p:txBody>
          <a:bodyPr spcFirstLastPara="1" wrap="square" lIns="121900" tIns="121900" rIns="121900" bIns="121900" anchor="t" anchorCtr="0">
            <a:spAutoFit/>
          </a:bodyPr>
          <a:lstStyle/>
          <a:p>
            <a:endParaRPr sz="1733">
              <a:solidFill>
                <a:schemeClr val="lt1"/>
              </a:solidFill>
              <a:latin typeface="DM Sans"/>
              <a:ea typeface="DM Sans"/>
              <a:cs typeface="DM Sans"/>
              <a:sym typeface="DM Sans"/>
            </a:endParaRPr>
          </a:p>
        </p:txBody>
      </p:sp>
      <p:pic>
        <p:nvPicPr>
          <p:cNvPr id="772" name="Google Shape;772;p138"/>
          <p:cNvPicPr preferRelativeResize="0"/>
          <p:nvPr/>
        </p:nvPicPr>
        <p:blipFill>
          <a:blip r:embed="rId3">
            <a:alphaModFix/>
          </a:blip>
          <a:stretch>
            <a:fillRect/>
          </a:stretch>
        </p:blipFill>
        <p:spPr>
          <a:xfrm>
            <a:off x="2792434" y="1437067"/>
            <a:ext cx="5818367" cy="438267"/>
          </a:xfrm>
          <a:prstGeom prst="rect">
            <a:avLst/>
          </a:prstGeom>
          <a:noFill/>
          <a:ln>
            <a:noFill/>
          </a:ln>
        </p:spPr>
      </p:pic>
      <p:pic>
        <p:nvPicPr>
          <p:cNvPr id="773" name="Google Shape;773;p138"/>
          <p:cNvPicPr preferRelativeResize="0"/>
          <p:nvPr/>
        </p:nvPicPr>
        <p:blipFill>
          <a:blip r:embed="rId4">
            <a:alphaModFix/>
          </a:blip>
          <a:stretch>
            <a:fillRect/>
          </a:stretch>
        </p:blipFill>
        <p:spPr>
          <a:xfrm>
            <a:off x="221000" y="3253167"/>
            <a:ext cx="4800600" cy="3263900"/>
          </a:xfrm>
          <a:prstGeom prst="rect">
            <a:avLst/>
          </a:prstGeom>
          <a:noFill/>
          <a:ln>
            <a:noFill/>
          </a:ln>
        </p:spPr>
      </p:pic>
      <p:pic>
        <p:nvPicPr>
          <p:cNvPr id="774" name="Google Shape;774;p138"/>
          <p:cNvPicPr preferRelativeResize="0"/>
          <p:nvPr/>
        </p:nvPicPr>
        <p:blipFill>
          <a:blip r:embed="rId5">
            <a:alphaModFix/>
          </a:blip>
          <a:stretch>
            <a:fillRect/>
          </a:stretch>
        </p:blipFill>
        <p:spPr>
          <a:xfrm>
            <a:off x="5428000" y="3253168"/>
            <a:ext cx="6764000" cy="3016233"/>
          </a:xfrm>
          <a:prstGeom prst="rect">
            <a:avLst/>
          </a:prstGeom>
          <a:noFill/>
          <a:ln>
            <a:noFill/>
          </a:ln>
        </p:spPr>
      </p:pic>
      <p:sp>
        <p:nvSpPr>
          <p:cNvPr id="775" name="Google Shape;775;p138"/>
          <p:cNvSpPr txBox="1"/>
          <p:nvPr/>
        </p:nvSpPr>
        <p:spPr>
          <a:xfrm>
            <a:off x="419867" y="2414300"/>
            <a:ext cx="41640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Logs del archivo yml</a:t>
            </a:r>
            <a:endParaRPr sz="2400">
              <a:solidFill>
                <a:schemeClr val="lt1"/>
              </a:solidFill>
              <a:latin typeface="DM Sans"/>
              <a:ea typeface="DM Sans"/>
              <a:cs typeface="DM Sans"/>
              <a:sym typeface="DM Sans"/>
            </a:endParaRPr>
          </a:p>
        </p:txBody>
      </p:sp>
      <p:sp>
        <p:nvSpPr>
          <p:cNvPr id="776" name="Google Shape;776;p138"/>
          <p:cNvSpPr txBox="1"/>
          <p:nvPr/>
        </p:nvSpPr>
        <p:spPr>
          <a:xfrm>
            <a:off x="6368133" y="2501768"/>
            <a:ext cx="54760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Logs de la terminal del servidor</a:t>
            </a:r>
            <a:endParaRPr sz="2400">
              <a:solidFill>
                <a:schemeClr val="lt1"/>
              </a:solidFill>
              <a:latin typeface="DM Sans"/>
              <a:ea typeface="DM Sans"/>
              <a:cs typeface="DM Sans"/>
              <a:sym typeface="DM Sans"/>
            </a:endParaRPr>
          </a:p>
        </p:txBody>
      </p:sp>
    </p:spTree>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39"/>
          <p:cNvSpPr txBox="1"/>
          <p:nvPr/>
        </p:nvSpPr>
        <p:spPr>
          <a:xfrm>
            <a:off x="221000" y="262401"/>
            <a:ext cx="117500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Ejemplo: Generando un reporte</a:t>
            </a:r>
            <a:endParaRPr sz="4667" b="1">
              <a:solidFill>
                <a:schemeClr val="lt1"/>
              </a:solidFill>
              <a:latin typeface="DM Sans"/>
              <a:ea typeface="DM Sans"/>
              <a:cs typeface="DM Sans"/>
              <a:sym typeface="DM Sans"/>
            </a:endParaRPr>
          </a:p>
        </p:txBody>
      </p:sp>
      <p:sp>
        <p:nvSpPr>
          <p:cNvPr id="782" name="Google Shape;782;p139"/>
          <p:cNvSpPr txBox="1"/>
          <p:nvPr/>
        </p:nvSpPr>
        <p:spPr>
          <a:xfrm>
            <a:off x="221000" y="1399600"/>
            <a:ext cx="4082800" cy="512857"/>
          </a:xfrm>
          <a:prstGeom prst="rect">
            <a:avLst/>
          </a:prstGeom>
          <a:noFill/>
          <a:ln>
            <a:noFill/>
          </a:ln>
        </p:spPr>
        <p:txBody>
          <a:bodyPr spcFirstLastPara="1" wrap="square" lIns="121900" tIns="121900" rIns="121900" bIns="121900" anchor="t" anchorCtr="0">
            <a:spAutoFit/>
          </a:bodyPr>
          <a:lstStyle/>
          <a:p>
            <a:endParaRPr sz="1733">
              <a:solidFill>
                <a:schemeClr val="lt1"/>
              </a:solidFill>
              <a:latin typeface="DM Sans"/>
              <a:ea typeface="DM Sans"/>
              <a:cs typeface="DM Sans"/>
              <a:sym typeface="DM Sans"/>
            </a:endParaRPr>
          </a:p>
        </p:txBody>
      </p:sp>
      <p:pic>
        <p:nvPicPr>
          <p:cNvPr id="783" name="Google Shape;783;p139"/>
          <p:cNvPicPr preferRelativeResize="0"/>
          <p:nvPr/>
        </p:nvPicPr>
        <p:blipFill>
          <a:blip r:embed="rId3">
            <a:alphaModFix/>
          </a:blip>
          <a:stretch>
            <a:fillRect/>
          </a:stretch>
        </p:blipFill>
        <p:spPr>
          <a:xfrm>
            <a:off x="2346237" y="1406321"/>
            <a:ext cx="7499532" cy="715116"/>
          </a:xfrm>
          <a:prstGeom prst="rect">
            <a:avLst/>
          </a:prstGeom>
          <a:noFill/>
          <a:ln>
            <a:noFill/>
          </a:ln>
        </p:spPr>
      </p:pic>
      <p:pic>
        <p:nvPicPr>
          <p:cNvPr id="784" name="Google Shape;784;p139"/>
          <p:cNvPicPr preferRelativeResize="0"/>
          <p:nvPr/>
        </p:nvPicPr>
        <p:blipFill>
          <a:blip r:embed="rId4">
            <a:alphaModFix/>
          </a:blip>
          <a:stretch>
            <a:fillRect/>
          </a:stretch>
        </p:blipFill>
        <p:spPr>
          <a:xfrm>
            <a:off x="377600" y="2372567"/>
            <a:ext cx="3769595" cy="4229733"/>
          </a:xfrm>
          <a:prstGeom prst="rect">
            <a:avLst/>
          </a:prstGeom>
          <a:noFill/>
          <a:ln>
            <a:noFill/>
          </a:ln>
        </p:spPr>
      </p:pic>
      <p:cxnSp>
        <p:nvCxnSpPr>
          <p:cNvPr id="785" name="Google Shape;785;p139"/>
          <p:cNvCxnSpPr/>
          <p:nvPr/>
        </p:nvCxnSpPr>
        <p:spPr>
          <a:xfrm>
            <a:off x="4222528" y="4596767"/>
            <a:ext cx="2220800" cy="61200"/>
          </a:xfrm>
          <a:prstGeom prst="straightConnector1">
            <a:avLst/>
          </a:prstGeom>
          <a:noFill/>
          <a:ln w="114300" cap="flat" cmpd="sng">
            <a:solidFill>
              <a:schemeClr val="dk2"/>
            </a:solidFill>
            <a:prstDash val="solid"/>
            <a:round/>
            <a:headEnd type="none" w="med" len="med"/>
            <a:tailEnd type="triangle" w="med" len="med"/>
          </a:ln>
        </p:spPr>
      </p:cxnSp>
      <p:pic>
        <p:nvPicPr>
          <p:cNvPr id="786" name="Google Shape;786;p139"/>
          <p:cNvPicPr preferRelativeResize="0"/>
          <p:nvPr/>
        </p:nvPicPr>
        <p:blipFill>
          <a:blip r:embed="rId5">
            <a:alphaModFix/>
          </a:blip>
          <a:stretch>
            <a:fillRect/>
          </a:stretch>
        </p:blipFill>
        <p:spPr>
          <a:xfrm>
            <a:off x="6518638" y="2372567"/>
            <a:ext cx="5722895" cy="4229733"/>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86"/>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a:t>
            </a:r>
            <a:endParaRPr sz="4667" b="1">
              <a:solidFill>
                <a:srgbClr val="EAFF6A"/>
              </a:solidFill>
              <a:latin typeface="DM Sans"/>
              <a:ea typeface="DM Sans"/>
              <a:cs typeface="DM Sans"/>
              <a:sym typeface="DM Sans"/>
            </a:endParaRPr>
          </a:p>
        </p:txBody>
      </p:sp>
      <p:sp>
        <p:nvSpPr>
          <p:cNvPr id="756" name="Google Shape;756;p186"/>
          <p:cNvSpPr txBox="1"/>
          <p:nvPr/>
        </p:nvSpPr>
        <p:spPr>
          <a:xfrm>
            <a:off x="631133" y="2168134"/>
            <a:ext cx="9559200" cy="1784872"/>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Se creará una promesa, haciendo énfasis en los casos de resolución (resolve) y en los casos de rechazo (reject).</a:t>
            </a:r>
            <a:endParaRPr sz="3333">
              <a:solidFill>
                <a:srgbClr val="B7B7B7"/>
              </a:solidFill>
              <a:latin typeface="DM Sans"/>
              <a:ea typeface="DM Sans"/>
              <a:cs typeface="DM Sans"/>
              <a:sym typeface="DM Sans"/>
            </a:endParaRPr>
          </a:p>
        </p:txBody>
      </p:sp>
      <p:grpSp>
        <p:nvGrpSpPr>
          <p:cNvPr id="757" name="Google Shape;757;p186"/>
          <p:cNvGrpSpPr/>
          <p:nvPr/>
        </p:nvGrpSpPr>
        <p:grpSpPr>
          <a:xfrm>
            <a:off x="631135" y="826031"/>
            <a:ext cx="985200" cy="985200"/>
            <a:chOff x="473351" y="619523"/>
            <a:chExt cx="738900" cy="738900"/>
          </a:xfrm>
        </p:grpSpPr>
        <p:sp>
          <p:nvSpPr>
            <p:cNvPr id="758" name="Google Shape;758;p18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59" name="Google Shape;759;p18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40"/>
          <p:cNvSpPr txBox="1"/>
          <p:nvPr/>
        </p:nvSpPr>
        <p:spPr>
          <a:xfrm>
            <a:off x="221000" y="262401"/>
            <a:ext cx="117500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Ejemplo: Visualizando reporte</a:t>
            </a:r>
            <a:endParaRPr sz="4667" b="1">
              <a:solidFill>
                <a:schemeClr val="lt1"/>
              </a:solidFill>
              <a:latin typeface="DM Sans"/>
              <a:ea typeface="DM Sans"/>
              <a:cs typeface="DM Sans"/>
              <a:sym typeface="DM Sans"/>
            </a:endParaRPr>
          </a:p>
        </p:txBody>
      </p:sp>
      <p:sp>
        <p:nvSpPr>
          <p:cNvPr id="792" name="Google Shape;792;p140"/>
          <p:cNvSpPr txBox="1"/>
          <p:nvPr/>
        </p:nvSpPr>
        <p:spPr>
          <a:xfrm>
            <a:off x="221000" y="1399600"/>
            <a:ext cx="4082800" cy="512857"/>
          </a:xfrm>
          <a:prstGeom prst="rect">
            <a:avLst/>
          </a:prstGeom>
          <a:noFill/>
          <a:ln>
            <a:noFill/>
          </a:ln>
        </p:spPr>
        <p:txBody>
          <a:bodyPr spcFirstLastPara="1" wrap="square" lIns="121900" tIns="121900" rIns="121900" bIns="121900" anchor="t" anchorCtr="0">
            <a:spAutoFit/>
          </a:bodyPr>
          <a:lstStyle/>
          <a:p>
            <a:endParaRPr sz="1733">
              <a:solidFill>
                <a:schemeClr val="lt1"/>
              </a:solidFill>
              <a:latin typeface="DM Sans"/>
              <a:ea typeface="DM Sans"/>
              <a:cs typeface="DM Sans"/>
              <a:sym typeface="DM Sans"/>
            </a:endParaRPr>
          </a:p>
        </p:txBody>
      </p:sp>
      <p:pic>
        <p:nvPicPr>
          <p:cNvPr id="793" name="Google Shape;793;p140"/>
          <p:cNvPicPr preferRelativeResize="0"/>
          <p:nvPr/>
        </p:nvPicPr>
        <p:blipFill>
          <a:blip r:embed="rId3">
            <a:alphaModFix/>
          </a:blip>
          <a:stretch>
            <a:fillRect/>
          </a:stretch>
        </p:blipFill>
        <p:spPr>
          <a:xfrm>
            <a:off x="83400" y="2469134"/>
            <a:ext cx="5706688" cy="3267367"/>
          </a:xfrm>
          <a:prstGeom prst="rect">
            <a:avLst/>
          </a:prstGeom>
          <a:noFill/>
          <a:ln>
            <a:noFill/>
          </a:ln>
        </p:spPr>
      </p:pic>
      <p:pic>
        <p:nvPicPr>
          <p:cNvPr id="794" name="Google Shape;794;p140"/>
          <p:cNvPicPr preferRelativeResize="0"/>
          <p:nvPr/>
        </p:nvPicPr>
        <p:blipFill>
          <a:blip r:embed="rId4">
            <a:alphaModFix/>
          </a:blip>
          <a:stretch>
            <a:fillRect/>
          </a:stretch>
        </p:blipFill>
        <p:spPr>
          <a:xfrm>
            <a:off x="6264441" y="2469118"/>
            <a:ext cx="5927561" cy="3267388"/>
          </a:xfrm>
          <a:prstGeom prst="rect">
            <a:avLst/>
          </a:prstGeom>
          <a:noFill/>
          <a:ln>
            <a:noFill/>
          </a:ln>
        </p:spPr>
      </p:pic>
    </p:spTree>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41"/>
          <p:cNvSpPr/>
          <p:nvPr/>
        </p:nvSpPr>
        <p:spPr>
          <a:xfrm>
            <a:off x="4413767" y="5307400"/>
            <a:ext cx="3343200" cy="656800"/>
          </a:xfrm>
          <a:prstGeom prst="rect">
            <a:avLst/>
          </a:prstGeom>
          <a:noFill/>
          <a:ln w="9525" cap="flat" cmpd="sng">
            <a:solidFill>
              <a:srgbClr val="EAFF6A"/>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00" name="Google Shape;800;p141"/>
          <p:cNvSpPr txBox="1"/>
          <p:nvPr/>
        </p:nvSpPr>
        <p:spPr>
          <a:xfrm>
            <a:off x="631133" y="918434"/>
            <a:ext cx="108368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¡Atención!</a:t>
            </a:r>
            <a:endParaRPr sz="5333" b="1">
              <a:solidFill>
                <a:srgbClr val="EAFF6A"/>
              </a:solidFill>
              <a:latin typeface="DM Sans"/>
              <a:ea typeface="DM Sans"/>
              <a:cs typeface="DM Sans"/>
              <a:sym typeface="DM Sans"/>
            </a:endParaRPr>
          </a:p>
        </p:txBody>
      </p:sp>
      <p:sp>
        <p:nvSpPr>
          <p:cNvPr id="801" name="Google Shape;801;p141"/>
          <p:cNvSpPr txBox="1"/>
          <p:nvPr/>
        </p:nvSpPr>
        <p:spPr>
          <a:xfrm>
            <a:off x="631133" y="2168134"/>
            <a:ext cx="10836800" cy="656614"/>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sz="2667" b="1">
                <a:solidFill>
                  <a:schemeClr val="lt1"/>
                </a:solidFill>
                <a:latin typeface="DM Sans"/>
                <a:ea typeface="DM Sans"/>
                <a:cs typeface="DM Sans"/>
                <a:sym typeface="DM Sans"/>
              </a:rPr>
              <a:t>Recuerda instalar </a:t>
            </a:r>
            <a:r>
              <a:rPr lang="es" sz="2667">
                <a:solidFill>
                  <a:srgbClr val="FF0000"/>
                </a:solidFill>
                <a:latin typeface="DM Sans"/>
                <a:ea typeface="DM Sans"/>
                <a:cs typeface="DM Sans"/>
                <a:sym typeface="DM Sans"/>
              </a:rPr>
              <a:t>Docker </a:t>
            </a:r>
            <a:r>
              <a:rPr lang="es" sz="2667" b="1">
                <a:solidFill>
                  <a:schemeClr val="lt1"/>
                </a:solidFill>
                <a:latin typeface="DM Sans"/>
                <a:ea typeface="DM Sans"/>
                <a:cs typeface="DM Sans"/>
                <a:sym typeface="DM Sans"/>
              </a:rPr>
              <a:t>para la próxima clase.</a:t>
            </a:r>
            <a:endParaRPr sz="2667" b="1">
              <a:solidFill>
                <a:srgbClr val="DEFC52"/>
              </a:solidFill>
              <a:latin typeface="Helvetica Neue"/>
              <a:ea typeface="Helvetica Neue"/>
              <a:cs typeface="Helvetica Neue"/>
              <a:sym typeface="Helvetica Neue"/>
            </a:endParaRPr>
          </a:p>
        </p:txBody>
      </p:sp>
      <p:sp>
        <p:nvSpPr>
          <p:cNvPr id="802" name="Google Shape;802;p141">
            <a:hlinkClick r:id="rId3"/>
          </p:cNvPr>
          <p:cNvSpPr txBox="1"/>
          <p:nvPr/>
        </p:nvSpPr>
        <p:spPr>
          <a:xfrm>
            <a:off x="4413767" y="5307401"/>
            <a:ext cx="3343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u="sng">
                <a:solidFill>
                  <a:schemeClr val="hlink"/>
                </a:solidFill>
                <a:latin typeface="DM Sans"/>
                <a:ea typeface="DM Sans"/>
                <a:cs typeface="DM Sans"/>
                <a:sym typeface="DM Sans"/>
                <a:hlinkClick r:id="rId4"/>
              </a:rPr>
              <a:t>Ver tutorial</a:t>
            </a:r>
            <a:endParaRPr sz="2667">
              <a:solidFill>
                <a:schemeClr val="lt1"/>
              </a:solidFill>
              <a:latin typeface="DM Sans"/>
              <a:ea typeface="DM Sans"/>
              <a:cs typeface="DM Sans"/>
              <a:sym typeface="DM Sans"/>
            </a:endParaRPr>
          </a:p>
        </p:txBody>
      </p:sp>
      <p:pic>
        <p:nvPicPr>
          <p:cNvPr id="803" name="Google Shape;803;p141" title="gif de persona escribiendo código"/>
          <p:cNvPicPr preferRelativeResize="0"/>
          <p:nvPr/>
        </p:nvPicPr>
        <p:blipFill rotWithShape="1">
          <a:blip r:embed="rId5">
            <a:alphaModFix/>
          </a:blip>
          <a:srcRect/>
          <a:stretch/>
        </p:blipFill>
        <p:spPr>
          <a:xfrm>
            <a:off x="4608696" y="3277485"/>
            <a:ext cx="2974632" cy="1662633"/>
          </a:xfrm>
          <a:prstGeom prst="rect">
            <a:avLst/>
          </a:prstGeom>
          <a:noFill/>
          <a:ln>
            <a:noFill/>
          </a:ln>
        </p:spPr>
      </p:pic>
      <p:sp>
        <p:nvSpPr>
          <p:cNvPr id="804" name="Google Shape;804;p141"/>
          <p:cNvSpPr txBox="1"/>
          <p:nvPr/>
        </p:nvSpPr>
        <p:spPr>
          <a:xfrm>
            <a:off x="4288817" y="2581834"/>
            <a:ext cx="3614400" cy="615513"/>
          </a:xfrm>
          <a:prstGeom prst="rect">
            <a:avLst/>
          </a:prstGeom>
          <a:noFill/>
          <a:ln>
            <a:noFill/>
          </a:ln>
        </p:spPr>
        <p:txBody>
          <a:bodyPr spcFirstLastPara="1" wrap="square" lIns="121900" tIns="121900" rIns="121900" bIns="121900" anchor="t" anchorCtr="0">
            <a:spAutoFit/>
          </a:bodyPr>
          <a:lstStyle/>
          <a:p>
            <a:r>
              <a:rPr lang="es" sz="2400" b="1" u="sng">
                <a:solidFill>
                  <a:schemeClr val="hlink"/>
                </a:solidFill>
                <a:hlinkClick r:id="rId6"/>
              </a:rPr>
              <a:t>¿Qué estoy por instalar?</a:t>
            </a:r>
            <a:endParaRPr sz="2400" b="1">
              <a:solidFill>
                <a:schemeClr val="lt1"/>
              </a:solidFill>
            </a:endParaRPr>
          </a:p>
        </p:txBody>
      </p:sp>
    </p:spTree>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grpSp>
        <p:nvGrpSpPr>
          <p:cNvPr id="809" name="Google Shape;809;p142"/>
          <p:cNvGrpSpPr/>
          <p:nvPr/>
        </p:nvGrpSpPr>
        <p:grpSpPr>
          <a:xfrm>
            <a:off x="5603411" y="1325564"/>
            <a:ext cx="985200" cy="985200"/>
            <a:chOff x="3137108" y="2467173"/>
            <a:chExt cx="738900" cy="738900"/>
          </a:xfrm>
        </p:grpSpPr>
        <p:sp>
          <p:nvSpPr>
            <p:cNvPr id="810" name="Google Shape;810;p142"/>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11" name="Google Shape;811;p142"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812" name="Google Shape;812;p142"/>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Implementación de logger</a:t>
            </a:r>
            <a:endParaRPr sz="5333"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43"/>
          <p:cNvSpPr txBox="1"/>
          <p:nvPr/>
        </p:nvSpPr>
        <p:spPr>
          <a:xfrm>
            <a:off x="504267" y="993733"/>
            <a:ext cx="5264800" cy="1318800"/>
          </a:xfrm>
          <a:prstGeom prst="rect">
            <a:avLst/>
          </a:prstGeom>
          <a:noFill/>
          <a:ln>
            <a:noFill/>
          </a:ln>
        </p:spPr>
        <p:txBody>
          <a:bodyPr spcFirstLastPara="1" wrap="square" lIns="121900" tIns="121900" rIns="121900" bIns="121900" anchor="t" anchorCtr="0">
            <a:noAutofit/>
          </a:bodyPr>
          <a:lstStyle/>
          <a:p>
            <a:pPr>
              <a:lnSpc>
                <a:spcPct val="115000"/>
              </a:lnSpc>
            </a:pPr>
            <a:r>
              <a:rPr lang="es" sz="5333" b="1">
                <a:latin typeface="DM Sans"/>
                <a:ea typeface="DM Sans"/>
                <a:cs typeface="DM Sans"/>
                <a:sym typeface="DM Sans"/>
              </a:rPr>
              <a:t>Recordemos…</a:t>
            </a:r>
            <a:endParaRPr sz="5333" b="1">
              <a:latin typeface="DM Sans"/>
              <a:ea typeface="DM Sans"/>
              <a:cs typeface="DM Sans"/>
              <a:sym typeface="DM Sans"/>
            </a:endParaRPr>
          </a:p>
        </p:txBody>
      </p:sp>
      <p:sp>
        <p:nvSpPr>
          <p:cNvPr id="818" name="Google Shape;818;p143"/>
          <p:cNvSpPr txBox="1"/>
          <p:nvPr/>
        </p:nvSpPr>
        <p:spPr>
          <a:xfrm>
            <a:off x="541500" y="3601801"/>
            <a:ext cx="3190000" cy="1354176"/>
          </a:xfrm>
          <a:prstGeom prst="rect">
            <a:avLst/>
          </a:prstGeom>
          <a:noFill/>
          <a:ln>
            <a:noFill/>
          </a:ln>
        </p:spPr>
        <p:txBody>
          <a:bodyPr spcFirstLastPara="1" wrap="square" lIns="121900" tIns="121900" rIns="121900" bIns="121900" anchor="t" anchorCtr="0">
            <a:spAutoFit/>
          </a:bodyPr>
          <a:lstStyle/>
          <a:p>
            <a:r>
              <a:rPr lang="es" sz="2400" b="1">
                <a:latin typeface="DM Sans"/>
                <a:ea typeface="DM Sans"/>
                <a:cs typeface="DM Sans"/>
                <a:sym typeface="DM Sans"/>
              </a:rPr>
              <a:t>Basado en el entregable de la clase 32</a:t>
            </a:r>
            <a:endParaRPr sz="2400" b="1">
              <a:latin typeface="DM Sans"/>
              <a:ea typeface="DM Sans"/>
              <a:cs typeface="DM Sans"/>
              <a:sym typeface="DM Sans"/>
            </a:endParaRPr>
          </a:p>
        </p:txBody>
      </p:sp>
      <p:pic>
        <p:nvPicPr>
          <p:cNvPr id="819" name="Google Shape;819;p143"/>
          <p:cNvPicPr preferRelativeResize="0"/>
          <p:nvPr/>
        </p:nvPicPr>
        <p:blipFill>
          <a:blip r:embed="rId3">
            <a:alphaModFix/>
          </a:blip>
          <a:stretch>
            <a:fillRect/>
          </a:stretch>
        </p:blipFill>
        <p:spPr>
          <a:xfrm>
            <a:off x="8441667" y="1697685"/>
            <a:ext cx="2618733" cy="3756500"/>
          </a:xfrm>
          <a:prstGeom prst="rect">
            <a:avLst/>
          </a:prstGeom>
          <a:noFill/>
          <a:ln>
            <a:noFill/>
          </a:ln>
        </p:spPr>
      </p:pic>
      <p:sp>
        <p:nvSpPr>
          <p:cNvPr id="820" name="Google Shape;820;p143"/>
          <p:cNvSpPr txBox="1"/>
          <p:nvPr/>
        </p:nvSpPr>
        <p:spPr>
          <a:xfrm>
            <a:off x="4348333" y="3055667"/>
            <a:ext cx="3920000" cy="512857"/>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Realizamos un servicio de mocking </a:t>
            </a:r>
            <a:endParaRPr sz="1733">
              <a:latin typeface="DM Sans"/>
              <a:ea typeface="DM Sans"/>
              <a:cs typeface="DM Sans"/>
              <a:sym typeface="DM Sans"/>
            </a:endParaRPr>
          </a:p>
        </p:txBody>
      </p:sp>
      <p:sp>
        <p:nvSpPr>
          <p:cNvPr id="821" name="Google Shape;821;p143"/>
          <p:cNvSpPr txBox="1"/>
          <p:nvPr/>
        </p:nvSpPr>
        <p:spPr>
          <a:xfrm>
            <a:off x="4348333" y="4317800"/>
            <a:ext cx="3920000" cy="1046208"/>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Realizamos además las primeras modificaciones de modificación de nuestros servidor. </a:t>
            </a:r>
            <a:endParaRPr sz="1733">
              <a:latin typeface="DM Sans"/>
              <a:ea typeface="DM Sans"/>
              <a:cs typeface="DM Sans"/>
              <a:sym typeface="DM Sans"/>
            </a:endParaRPr>
          </a:p>
        </p:txBody>
      </p:sp>
      <p:cxnSp>
        <p:nvCxnSpPr>
          <p:cNvPr id="822" name="Google Shape;822;p143"/>
          <p:cNvCxnSpPr>
            <a:stCxn id="818" idx="3"/>
            <a:endCxn id="820" idx="1"/>
          </p:cNvCxnSpPr>
          <p:nvPr/>
        </p:nvCxnSpPr>
        <p:spPr>
          <a:xfrm flipV="1">
            <a:off x="3731500" y="3312096"/>
            <a:ext cx="616833" cy="966793"/>
          </a:xfrm>
          <a:prstGeom prst="straightConnector1">
            <a:avLst/>
          </a:prstGeom>
          <a:noFill/>
          <a:ln w="9525" cap="flat" cmpd="sng">
            <a:solidFill>
              <a:srgbClr val="83AEFB"/>
            </a:solidFill>
            <a:prstDash val="solid"/>
            <a:round/>
            <a:headEnd type="none" w="med" len="med"/>
            <a:tailEnd type="triangle" w="med" len="med"/>
          </a:ln>
        </p:spPr>
      </p:cxnSp>
      <p:cxnSp>
        <p:nvCxnSpPr>
          <p:cNvPr id="823" name="Google Shape;823;p143"/>
          <p:cNvCxnSpPr>
            <a:stCxn id="818" idx="3"/>
            <a:endCxn id="821" idx="1"/>
          </p:cNvCxnSpPr>
          <p:nvPr/>
        </p:nvCxnSpPr>
        <p:spPr>
          <a:xfrm>
            <a:off x="3731500" y="4278889"/>
            <a:ext cx="616833" cy="562015"/>
          </a:xfrm>
          <a:prstGeom prst="straightConnector1">
            <a:avLst/>
          </a:prstGeom>
          <a:noFill/>
          <a:ln w="9525" cap="flat" cmpd="sng">
            <a:solidFill>
              <a:srgbClr val="83AEFB"/>
            </a:solidFill>
            <a:prstDash val="solid"/>
            <a:round/>
            <a:headEnd type="none" w="med" len="med"/>
            <a:tailEnd type="triangle" w="med" len="med"/>
          </a:ln>
        </p:spPr>
      </p:cxnSp>
      <p:sp>
        <p:nvSpPr>
          <p:cNvPr id="824" name="Google Shape;824;p143"/>
          <p:cNvSpPr txBox="1"/>
          <p:nvPr/>
        </p:nvSpPr>
        <p:spPr>
          <a:xfrm>
            <a:off x="541500" y="5711867"/>
            <a:ext cx="7818400" cy="512857"/>
          </a:xfrm>
          <a:prstGeom prst="rect">
            <a:avLst/>
          </a:prstGeom>
          <a:noFill/>
          <a:ln>
            <a:noFill/>
          </a:ln>
        </p:spPr>
        <p:txBody>
          <a:bodyPr spcFirstLastPara="1" wrap="square" lIns="121900" tIns="121900" rIns="121900" bIns="121900" anchor="t" anchorCtr="0">
            <a:spAutoFit/>
          </a:bodyPr>
          <a:lstStyle/>
          <a:p>
            <a:r>
              <a:rPr lang="es" sz="1733" b="1">
                <a:latin typeface="DM Sans"/>
                <a:ea typeface="DM Sans"/>
                <a:cs typeface="DM Sans"/>
                <a:sym typeface="DM Sans"/>
              </a:rPr>
              <a:t>Ahora…</a:t>
            </a:r>
            <a:r>
              <a:rPr lang="es" sz="1733">
                <a:latin typeface="DM Sans"/>
                <a:ea typeface="DM Sans"/>
                <a:cs typeface="DM Sans"/>
                <a:sym typeface="DM Sans"/>
              </a:rPr>
              <a:t> Agregaremos un logger para tener mejores registros</a:t>
            </a:r>
            <a:endParaRPr sz="1733">
              <a:latin typeface="DM Sans"/>
              <a:ea typeface="DM Sans"/>
              <a:cs typeface="DM Sans"/>
              <a:sym typeface="DM Sans"/>
            </a:endParaRPr>
          </a:p>
        </p:txBody>
      </p:sp>
      <p:pic>
        <p:nvPicPr>
          <p:cNvPr id="825" name="Google Shape;825;p143"/>
          <p:cNvPicPr preferRelativeResize="0"/>
          <p:nvPr/>
        </p:nvPicPr>
        <p:blipFill>
          <a:blip r:embed="rId4">
            <a:alphaModFix/>
          </a:blip>
          <a:stretch>
            <a:fillRect/>
          </a:stretch>
        </p:blipFill>
        <p:spPr>
          <a:xfrm>
            <a:off x="10415218" y="6256367"/>
            <a:ext cx="1534333" cy="356767"/>
          </a:xfrm>
          <a:prstGeom prst="rect">
            <a:avLst/>
          </a:prstGeom>
          <a:noFill/>
          <a:ln>
            <a:noFill/>
          </a:ln>
        </p:spPr>
      </p:pic>
    </p:spTree>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grpSp>
        <p:nvGrpSpPr>
          <p:cNvPr id="830" name="Google Shape;830;p144"/>
          <p:cNvGrpSpPr/>
          <p:nvPr/>
        </p:nvGrpSpPr>
        <p:grpSpPr>
          <a:xfrm>
            <a:off x="609795" y="624264"/>
            <a:ext cx="574765" cy="574765"/>
            <a:chOff x="3137108" y="2467173"/>
            <a:chExt cx="738900" cy="738900"/>
          </a:xfrm>
        </p:grpSpPr>
        <p:sp>
          <p:nvSpPr>
            <p:cNvPr id="831" name="Google Shape;831;p144"/>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32" name="Google Shape;832;p144"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833" name="Google Shape;833;p144"/>
          <p:cNvSpPr txBox="1"/>
          <p:nvPr/>
        </p:nvSpPr>
        <p:spPr>
          <a:xfrm>
            <a:off x="609800" y="2427534"/>
            <a:ext cx="5112800" cy="411333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Consigna</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Basado en nuestro proyecto principal, implementar un logger</a:t>
            </a:r>
            <a:endParaRPr>
              <a:solidFill>
                <a:srgbClr val="000000"/>
              </a:solidFill>
              <a:latin typeface="DM Sans"/>
              <a:ea typeface="DM Sans"/>
              <a:cs typeface="DM Sans"/>
              <a:sym typeface="DM Sans"/>
            </a:endParaRPr>
          </a:p>
          <a:p>
            <a:pPr>
              <a:spcBef>
                <a:spcPts val="1067"/>
              </a:spcBef>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Aspectos a incluir</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Primero, definir un sistema de niveles que tenga la siguiente prioridad (de menor a mayor):</a:t>
            </a:r>
            <a:endParaRPr>
              <a:solidFill>
                <a:srgbClr val="999999"/>
              </a:solidFill>
              <a:latin typeface="DM Sans"/>
              <a:ea typeface="DM Sans"/>
              <a:cs typeface="DM Sans"/>
              <a:sym typeface="DM Sans"/>
            </a:endParaRPr>
          </a:p>
          <a:p>
            <a:pPr marL="609585"/>
            <a:r>
              <a:rPr lang="es" sz="1533" b="1">
                <a:solidFill>
                  <a:srgbClr val="999999"/>
                </a:solidFill>
                <a:latin typeface="DM Sans"/>
                <a:ea typeface="DM Sans"/>
                <a:cs typeface="DM Sans"/>
                <a:sym typeface="DM Sans"/>
              </a:rPr>
              <a:t>debug, http, info, warning, error, fatal</a:t>
            </a:r>
            <a:endParaRPr sz="1533" b="1">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a:solidFill>
                  <a:srgbClr val="999999"/>
                </a:solidFill>
                <a:latin typeface="DM Sans"/>
                <a:ea typeface="DM Sans"/>
                <a:cs typeface="DM Sans"/>
                <a:sym typeface="DM Sans"/>
              </a:rPr>
              <a:t>Después implementar un logger para desarrollo y un logger para producción, el logger de desarrollo deberá loggear a partir del nivel debug, sólo en consola</a:t>
            </a:r>
            <a:endParaRPr u="sng">
              <a:solidFill>
                <a:srgbClr val="83AEFB"/>
              </a:solidFill>
              <a:latin typeface="DM Sans"/>
              <a:ea typeface="DM Sans"/>
              <a:cs typeface="DM Sans"/>
              <a:sym typeface="DM Sans"/>
            </a:endParaRPr>
          </a:p>
        </p:txBody>
      </p:sp>
      <p:sp>
        <p:nvSpPr>
          <p:cNvPr id="834" name="Google Shape;834;p144"/>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Implementación de logger</a:t>
            </a:r>
            <a:endParaRPr sz="5333" b="1">
              <a:solidFill>
                <a:schemeClr val="dk1"/>
              </a:solidFill>
              <a:latin typeface="DM Sans"/>
              <a:ea typeface="DM Sans"/>
              <a:cs typeface="DM Sans"/>
              <a:sym typeface="DM Sans"/>
            </a:endParaRPr>
          </a:p>
        </p:txBody>
      </p:sp>
      <p:pic>
        <p:nvPicPr>
          <p:cNvPr id="835" name="Google Shape;835;p144"/>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836" name="Google Shape;836;p144"/>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ENTREGABLE</a:t>
            </a:r>
            <a:endParaRPr sz="1867">
              <a:solidFill>
                <a:srgbClr val="000000"/>
              </a:solidFill>
              <a:latin typeface="DM Sans"/>
              <a:ea typeface="DM Sans"/>
              <a:cs typeface="DM Sans"/>
              <a:sym typeface="DM Sans"/>
            </a:endParaRPr>
          </a:p>
        </p:txBody>
      </p:sp>
      <p:sp>
        <p:nvSpPr>
          <p:cNvPr id="837" name="Google Shape;837;p144"/>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38" name="Google Shape;838;p144"/>
          <p:cNvSpPr txBox="1"/>
          <p:nvPr/>
        </p:nvSpPr>
        <p:spPr>
          <a:xfrm>
            <a:off x="6299400" y="2427534"/>
            <a:ext cx="5112800" cy="4207265"/>
          </a:xfrm>
          <a:prstGeom prst="rect">
            <a:avLst/>
          </a:prstGeom>
          <a:noFill/>
          <a:ln>
            <a:noFill/>
          </a:ln>
        </p:spPr>
        <p:txBody>
          <a:bodyPr spcFirstLastPara="1" wrap="square" lIns="121900" tIns="121900" rIns="121900" bIns="121900" anchor="t" anchorCtr="0">
            <a:spAutoFit/>
          </a:bodyPr>
          <a:lstStyle/>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Sin embargo, el logger del entorno productivo debería loggear sólo a partir de nivel info.</a:t>
            </a:r>
            <a:endParaRPr>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a:solidFill>
                  <a:srgbClr val="999999"/>
                </a:solidFill>
                <a:latin typeface="DM Sans"/>
                <a:ea typeface="DM Sans"/>
                <a:cs typeface="DM Sans"/>
                <a:sym typeface="DM Sans"/>
              </a:rPr>
              <a:t>Además, el logger deberá enviar en un transporte de archivos a partir del nivel de error en un nombre “errors.log”</a:t>
            </a:r>
            <a:endParaRPr>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a:solidFill>
                  <a:srgbClr val="999999"/>
                </a:solidFill>
                <a:latin typeface="DM Sans"/>
                <a:ea typeface="DM Sans"/>
                <a:cs typeface="DM Sans"/>
                <a:sym typeface="DM Sans"/>
              </a:rPr>
              <a:t>Agregar logs de valor alto en los puntos importantes de tu servidor (errores, advertencias, etc) y modificar los </a:t>
            </a:r>
            <a:r>
              <a:rPr lang="es" b="1">
                <a:solidFill>
                  <a:srgbClr val="999999"/>
                </a:solidFill>
                <a:latin typeface="DM Sans"/>
                <a:ea typeface="DM Sans"/>
                <a:cs typeface="DM Sans"/>
                <a:sym typeface="DM Sans"/>
              </a:rPr>
              <a:t>console.log</a:t>
            </a:r>
            <a:r>
              <a:rPr lang="es">
                <a:solidFill>
                  <a:srgbClr val="999999"/>
                </a:solidFill>
                <a:latin typeface="DM Sans"/>
                <a:ea typeface="DM Sans"/>
                <a:cs typeface="DM Sans"/>
                <a:sym typeface="DM Sans"/>
              </a:rPr>
              <a:t>() habituales que tenemos para que muestren todo a partir de winston.</a:t>
            </a:r>
            <a:endParaRPr>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a:solidFill>
                  <a:srgbClr val="999999"/>
                </a:solidFill>
                <a:latin typeface="DM Sans"/>
                <a:ea typeface="DM Sans"/>
                <a:cs typeface="DM Sans"/>
                <a:sym typeface="DM Sans"/>
              </a:rPr>
              <a:t>Crear un endpoint /loggerTest que permita probar todos los logs</a:t>
            </a:r>
            <a:endParaRPr>
              <a:solidFill>
                <a:srgbClr val="999999"/>
              </a:solidFill>
              <a:latin typeface="DM Sans"/>
              <a:ea typeface="DM Sans"/>
              <a:cs typeface="DM Sans"/>
              <a:sym typeface="DM Sans"/>
            </a:endParaRPr>
          </a:p>
        </p:txBody>
      </p:sp>
    </p:spTree>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grpSp>
        <p:nvGrpSpPr>
          <p:cNvPr id="843" name="Google Shape;843;p145"/>
          <p:cNvGrpSpPr/>
          <p:nvPr/>
        </p:nvGrpSpPr>
        <p:grpSpPr>
          <a:xfrm>
            <a:off x="609795" y="624264"/>
            <a:ext cx="574765" cy="574765"/>
            <a:chOff x="3137108" y="2467173"/>
            <a:chExt cx="738900" cy="738900"/>
          </a:xfrm>
        </p:grpSpPr>
        <p:sp>
          <p:nvSpPr>
            <p:cNvPr id="844" name="Google Shape;844;p145"/>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45" name="Google Shape;845;p145"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846" name="Google Shape;846;p145"/>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Implementación de logger</a:t>
            </a:r>
            <a:endParaRPr sz="5333" b="1">
              <a:solidFill>
                <a:schemeClr val="dk1"/>
              </a:solidFill>
              <a:latin typeface="DM Sans"/>
              <a:ea typeface="DM Sans"/>
              <a:cs typeface="DM Sans"/>
              <a:sym typeface="DM Sans"/>
            </a:endParaRPr>
          </a:p>
        </p:txBody>
      </p:sp>
      <p:pic>
        <p:nvPicPr>
          <p:cNvPr id="847" name="Google Shape;847;p145"/>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848" name="Google Shape;848;p145"/>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ENTREGABLE</a:t>
            </a:r>
            <a:endParaRPr sz="1867">
              <a:solidFill>
                <a:srgbClr val="000000"/>
              </a:solidFill>
              <a:latin typeface="DM Sans"/>
              <a:ea typeface="DM Sans"/>
              <a:cs typeface="DM Sans"/>
              <a:sym typeface="DM Sans"/>
            </a:endParaRPr>
          </a:p>
        </p:txBody>
      </p:sp>
      <p:sp>
        <p:nvSpPr>
          <p:cNvPr id="849" name="Google Shape;849;p145"/>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50" name="Google Shape;850;p145"/>
          <p:cNvSpPr txBox="1"/>
          <p:nvPr/>
        </p:nvSpPr>
        <p:spPr>
          <a:xfrm>
            <a:off x="609800" y="2670700"/>
            <a:ext cx="5112800" cy="387743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Formato</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link al repositorio de Github con el proyecto sin node_modules</a:t>
            </a:r>
            <a:endParaRPr>
              <a:solidFill>
                <a:srgbClr val="999999"/>
              </a:solidFill>
              <a:latin typeface="DM Sans"/>
              <a:ea typeface="DM Sans"/>
              <a:cs typeface="DM Sans"/>
              <a:sym typeface="DM Sans"/>
            </a:endParaRPr>
          </a:p>
          <a:p>
            <a:pPr>
              <a:spcBef>
                <a:spcPts val="1067"/>
              </a:spcBef>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Sugerencias</a:t>
            </a:r>
            <a:endParaRPr b="1">
              <a:solidFill>
                <a:srgbClr val="000000"/>
              </a:solidFill>
              <a:latin typeface="DM Sans"/>
              <a:ea typeface="DM Sans"/>
              <a:cs typeface="DM Sans"/>
              <a:sym typeface="DM Sans"/>
            </a:endParaRPr>
          </a:p>
          <a:p>
            <a:pPr>
              <a:buClr>
                <a:srgbClr val="000000"/>
              </a:buClr>
              <a:buSzPts val="1350"/>
            </a:pPr>
            <a:endParaRPr b="1">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Puedes revisar el testing del entregable </a:t>
            </a:r>
            <a:r>
              <a:rPr lang="es" b="1" u="sng">
                <a:solidFill>
                  <a:schemeClr val="hlink"/>
                </a:solidFill>
                <a:latin typeface="DM Sans"/>
                <a:ea typeface="DM Sans"/>
                <a:cs typeface="DM Sans"/>
                <a:sym typeface="DM Sans"/>
                <a:hlinkClick r:id="rId5"/>
              </a:rPr>
              <a:t>Aquí</a:t>
            </a:r>
            <a:endParaRPr b="1">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a:solidFill>
                  <a:srgbClr val="999999"/>
                </a:solidFill>
                <a:latin typeface="DM Sans"/>
                <a:ea typeface="DM Sans"/>
                <a:cs typeface="DM Sans"/>
                <a:sym typeface="DM Sans"/>
              </a:rPr>
              <a:t>La ruta loggerTest es muy importante para que tu entrega pueda ser calificada de manera rápida y eficiente. ¡No olvides colocarla!</a:t>
            </a:r>
            <a:endParaRPr>
              <a:solidFill>
                <a:srgbClr val="999999"/>
              </a:solidFill>
              <a:latin typeface="DM Sans"/>
              <a:ea typeface="DM Sans"/>
              <a:cs typeface="DM Sans"/>
              <a:sym typeface="DM Sans"/>
            </a:endParaRPr>
          </a:p>
        </p:txBody>
      </p:sp>
    </p:spTree>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34</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960017" y="25318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Logging y Testing de performance</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67" y="18688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35</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890667" y="25164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Clusters &amp; Escalabilidad</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5061568" y="3642800"/>
            <a:ext cx="23100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Módulo Cluster</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Docker</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Docker como PM</a:t>
            </a:r>
            <a:endParaRPr sz="1600">
              <a:solidFill>
                <a:schemeClr val="lt1"/>
              </a:solidFill>
              <a:latin typeface="DM Sans"/>
              <a:ea typeface="DM Sans"/>
              <a:cs typeface="DM Sans"/>
              <a:sym typeface="DM Sans"/>
            </a:endParaRPr>
          </a:p>
        </p:txBody>
      </p:sp>
      <p:sp>
        <p:nvSpPr>
          <p:cNvPr id="295" name="Google Shape;295;p84"/>
          <p:cNvSpPr txBox="1"/>
          <p:nvPr/>
        </p:nvSpPr>
        <p:spPr>
          <a:xfrm>
            <a:off x="1996800" y="36428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36</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4"/>
          <p:cNvSpPr txBox="1"/>
          <p:nvPr/>
        </p:nvSpPr>
        <p:spPr>
          <a:xfrm>
            <a:off x="7938284" y="2443400"/>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endParaRPr sz="2000" b="1">
              <a:solidFill>
                <a:srgbClr val="999999"/>
              </a:solidFill>
              <a:latin typeface="DM Sans"/>
              <a:ea typeface="DM Sans"/>
              <a:cs typeface="DM Sans"/>
              <a:sym typeface="DM Sans"/>
            </a:endParaRPr>
          </a:p>
        </p:txBody>
      </p:sp>
      <p:cxnSp>
        <p:nvCxnSpPr>
          <p:cNvPr id="300" name="Google Shape;300;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02" name="Google Shape;302;p84"/>
          <p:cNvSpPr txBox="1"/>
          <p:nvPr/>
        </p:nvSpPr>
        <p:spPr>
          <a:xfrm>
            <a:off x="2013567" y="3642801"/>
            <a:ext cx="24604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Loggers</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Testing de performance</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Testing avanzado de performance </a:t>
            </a:r>
            <a:endParaRPr sz="1600">
              <a:solidFill>
                <a:srgbClr val="B7B7B7"/>
              </a:solidFill>
              <a:latin typeface="DM Sans"/>
              <a:ea typeface="DM Sans"/>
              <a:cs typeface="DM Sans"/>
              <a:sym typeface="DM Sans"/>
            </a:endParaRPr>
          </a:p>
        </p:txBody>
      </p:sp>
      <p:sp>
        <p:nvSpPr>
          <p:cNvPr id="303" name="Google Shape;303;p84"/>
          <p:cNvSpPr txBox="1"/>
          <p:nvPr/>
        </p:nvSpPr>
        <p:spPr>
          <a:xfrm>
            <a:off x="7946767" y="3642800"/>
            <a:ext cx="25716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B7B7B7"/>
                </a:solidFill>
                <a:latin typeface="DM Sans"/>
                <a:ea typeface="DM Sans"/>
                <a:cs typeface="DM Sans"/>
                <a:sym typeface="DM Sans"/>
              </a:rPr>
              <a:t>DockerHub</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latin typeface="DM Sans"/>
                <a:ea typeface="DM Sans"/>
                <a:cs typeface="DM Sans"/>
                <a:sym typeface="DM Sans"/>
              </a:rPr>
              <a:t>Orquestación de contenedores</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latin typeface="DM Sans"/>
                <a:ea typeface="DM Sans"/>
                <a:cs typeface="DM Sans"/>
                <a:sym typeface="DM Sans"/>
              </a:rPr>
              <a:t>Orquestación con Kubernetes</a:t>
            </a:r>
            <a:endParaRPr sz="1600">
              <a:solidFill>
                <a:srgbClr val="B7B7B7"/>
              </a:solidFill>
              <a:latin typeface="DM Sans"/>
              <a:ea typeface="DM Sans"/>
              <a:cs typeface="DM Sans"/>
              <a:sym typeface="DM Sans"/>
            </a:endParaRPr>
          </a:p>
        </p:txBody>
      </p:sp>
      <p:sp>
        <p:nvSpPr>
          <p:cNvPr id="304" name="Google Shape;304;p84"/>
          <p:cNvSpPr txBox="1"/>
          <p:nvPr/>
        </p:nvSpPr>
        <p:spPr>
          <a:xfrm>
            <a:off x="7938284" y="2443401"/>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Orquestación de contenedores</a:t>
            </a:r>
            <a:endParaRPr sz="2000" b="1">
              <a:solidFill>
                <a:srgbClr val="999999"/>
              </a:solidFill>
              <a:latin typeface="DM Sans"/>
              <a:ea typeface="DM Sans"/>
              <a:cs typeface="DM Sans"/>
              <a:sym typeface="DM Sans"/>
            </a:endParaRPr>
          </a:p>
        </p:txBody>
      </p:sp>
    </p:spTree>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85"/>
          <p:cNvSpPr txBox="1"/>
          <p:nvPr/>
        </p:nvSpPr>
        <p:spPr>
          <a:xfrm>
            <a:off x="703200" y="624401"/>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10" name="Google Shape;310;p85"/>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11" name="Google Shape;311;p85"/>
          <p:cNvSpPr txBox="1"/>
          <p:nvPr/>
        </p:nvSpPr>
        <p:spPr>
          <a:xfrm>
            <a:off x="3368100" y="2158168"/>
            <a:ext cx="593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Entender y aplicar  </a:t>
            </a:r>
            <a:r>
              <a:rPr lang="es" sz="2400">
                <a:solidFill>
                  <a:schemeClr val="lt1"/>
                </a:solidFill>
                <a:latin typeface="DM Sans"/>
                <a:ea typeface="DM Sans"/>
                <a:cs typeface="DM Sans"/>
                <a:sym typeface="DM Sans"/>
              </a:rPr>
              <a:t>el módulo de Cluster de Nodejs</a:t>
            </a:r>
            <a:endParaRPr sz="2400">
              <a:solidFill>
                <a:schemeClr val="lt1"/>
              </a:solidFill>
              <a:latin typeface="DM Sans"/>
              <a:ea typeface="DM Sans"/>
              <a:cs typeface="DM Sans"/>
              <a:sym typeface="DM Sans"/>
            </a:endParaRPr>
          </a:p>
        </p:txBody>
      </p:sp>
      <p:pic>
        <p:nvPicPr>
          <p:cNvPr id="312" name="Google Shape;312;p85"/>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13" name="Google Shape;313;p85"/>
          <p:cNvCxnSpPr>
            <a:stCxn id="310" idx="2"/>
            <a:endCxn id="312"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4" name="Google Shape;314;p85"/>
          <p:cNvSpPr txBox="1"/>
          <p:nvPr/>
        </p:nvSpPr>
        <p:spPr>
          <a:xfrm>
            <a:off x="3365367" y="4136801"/>
            <a:ext cx="7462400" cy="615513"/>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Implementar </a:t>
            </a:r>
            <a:r>
              <a:rPr lang="es" sz="2400">
                <a:solidFill>
                  <a:schemeClr val="lt1"/>
                </a:solidFill>
                <a:latin typeface="DM Sans"/>
                <a:ea typeface="DM Sans"/>
                <a:cs typeface="DM Sans"/>
                <a:sym typeface="DM Sans"/>
              </a:rPr>
              <a:t>Docker como un Process Manager</a:t>
            </a:r>
            <a:endParaRPr sz="2400">
              <a:solidFill>
                <a:schemeClr val="lt1"/>
              </a:solidFill>
              <a:latin typeface="DM Sans"/>
              <a:ea typeface="DM Sans"/>
              <a:cs typeface="DM Sans"/>
              <a:sym typeface="DM Sans"/>
            </a:endParaRPr>
          </a:p>
        </p:txBody>
      </p:sp>
      <p:pic>
        <p:nvPicPr>
          <p:cNvPr id="315" name="Google Shape;315;p85"/>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316" name="Google Shape;316;p85"/>
          <p:cNvSpPr txBox="1"/>
          <p:nvPr/>
        </p:nvSpPr>
        <p:spPr>
          <a:xfrm>
            <a:off x="3316384" y="3291084"/>
            <a:ext cx="5932400" cy="615513"/>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Conocer </a:t>
            </a:r>
            <a:r>
              <a:rPr lang="es" sz="2400">
                <a:solidFill>
                  <a:schemeClr val="lt1"/>
                </a:solidFill>
                <a:latin typeface="DM Sans"/>
                <a:ea typeface="DM Sans"/>
                <a:cs typeface="DM Sans"/>
                <a:sym typeface="DM Sans"/>
              </a:rPr>
              <a:t>Docker</a:t>
            </a:r>
            <a:endParaRPr sz="2400">
              <a:solidFill>
                <a:schemeClr val="lt1"/>
              </a:solidFill>
              <a:latin typeface="DM Sans"/>
              <a:ea typeface="DM Sans"/>
              <a:cs typeface="DM Sans"/>
              <a:sym typeface="DM Sans"/>
            </a:endParaRPr>
          </a:p>
        </p:txBody>
      </p:sp>
      <p:cxnSp>
        <p:nvCxnSpPr>
          <p:cNvPr id="317" name="Google Shape;317;p85"/>
          <p:cNvCxnSpPr>
            <a:stCxn id="312" idx="2"/>
          </p:cNvCxnSpPr>
          <p:nvPr/>
        </p:nvCxnSpPr>
        <p:spPr>
          <a:xfrm rot="5400000">
            <a:off x="2711700" y="40266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86"/>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N°34</a:t>
            </a:r>
            <a:endParaRPr sz="1867">
              <a:solidFill>
                <a:srgbClr val="000000"/>
              </a:solidFill>
              <a:latin typeface="DM Sans"/>
              <a:ea typeface="DM Sans"/>
              <a:cs typeface="DM Sans"/>
              <a:sym typeface="DM Sans"/>
            </a:endParaRPr>
          </a:p>
        </p:txBody>
      </p:sp>
      <p:sp>
        <p:nvSpPr>
          <p:cNvPr id="323" name="Google Shape;323;p86"/>
          <p:cNvSpPr txBox="1"/>
          <p:nvPr/>
        </p:nvSpPr>
        <p:spPr>
          <a:xfrm>
            <a:off x="5670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24" name="Google Shape;324;p86"/>
          <p:cNvSpPr txBox="1"/>
          <p:nvPr/>
        </p:nvSpPr>
        <p:spPr>
          <a:xfrm>
            <a:off x="680933" y="2543967"/>
            <a:ext cx="4636800" cy="2476022"/>
          </a:xfrm>
          <a:prstGeom prst="rect">
            <a:avLst/>
          </a:prstGeom>
          <a:noFill/>
          <a:ln>
            <a:noFill/>
          </a:ln>
        </p:spPr>
        <p:txBody>
          <a:bodyPr spcFirstLastPara="1" wrap="square" lIns="121900" tIns="121900" rIns="121900" bIns="121900" anchor="t" anchorCtr="0">
            <a:spAutoFit/>
          </a:bodyPr>
          <a:lstStyle/>
          <a:p>
            <a:pPr>
              <a:lnSpc>
                <a:spcPct val="115000"/>
              </a:lnSpc>
            </a:pPr>
            <a:r>
              <a:rPr lang="es" b="1">
                <a:solidFill>
                  <a:schemeClr val="dk1"/>
                </a:solidFill>
                <a:highlight>
                  <a:srgbClr val="EAFF6A"/>
                </a:highlight>
                <a:latin typeface="DM Sans"/>
                <a:ea typeface="DM Sans"/>
                <a:cs typeface="DM Sans"/>
                <a:sym typeface="DM Sans"/>
              </a:rPr>
              <a:t>Artillery</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Es un toolkit de performance que prueba nuestro servidor y corrobora su fiabilidad en un entorno real.</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1100"/>
            </a:pPr>
            <a:r>
              <a:rPr lang="es" b="1">
                <a:solidFill>
                  <a:schemeClr val="dk1"/>
                </a:solidFill>
                <a:highlight>
                  <a:srgbClr val="EAFF6A"/>
                </a:highlight>
                <a:latin typeface="DM Sans"/>
                <a:ea typeface="DM Sans"/>
                <a:cs typeface="DM Sans"/>
                <a:sym typeface="DM Sans"/>
              </a:rPr>
              <a:t>Niveles:</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permitirá priorizar “qué es importante mostrar” y “qué podría ignorar en algunos casos</a:t>
            </a:r>
            <a:endParaRPr>
              <a:solidFill>
                <a:schemeClr val="dk1"/>
              </a:solidFill>
              <a:latin typeface="DM Sans"/>
              <a:ea typeface="DM Sans"/>
              <a:cs typeface="DM Sans"/>
              <a:sym typeface="DM Sans"/>
            </a:endParaRPr>
          </a:p>
        </p:txBody>
      </p:sp>
      <p:sp>
        <p:nvSpPr>
          <p:cNvPr id="325" name="Google Shape;325;p86"/>
          <p:cNvSpPr txBox="1"/>
          <p:nvPr/>
        </p:nvSpPr>
        <p:spPr>
          <a:xfrm>
            <a:off x="6494767" y="2571734"/>
            <a:ext cx="4927200" cy="3537851"/>
          </a:xfrm>
          <a:prstGeom prst="rect">
            <a:avLst/>
          </a:prstGeom>
          <a:noFill/>
          <a:ln>
            <a:noFill/>
          </a:ln>
        </p:spPr>
        <p:txBody>
          <a:bodyPr spcFirstLastPara="1" wrap="square" lIns="121900" tIns="121900" rIns="121900" bIns="121900" anchor="t" anchorCtr="0">
            <a:spAutoFit/>
          </a:bodyPr>
          <a:lstStyle/>
          <a:p>
            <a:pPr>
              <a:lnSpc>
                <a:spcPct val="115000"/>
              </a:lnSpc>
            </a:pPr>
            <a:r>
              <a:rPr lang="es" b="1">
                <a:solidFill>
                  <a:schemeClr val="dk1"/>
                </a:solidFill>
                <a:highlight>
                  <a:srgbClr val="EAFF6A"/>
                </a:highlight>
                <a:latin typeface="DM Sans"/>
                <a:ea typeface="DM Sans"/>
                <a:cs typeface="DM Sans"/>
                <a:sym typeface="DM Sans"/>
              </a:rPr>
              <a:t>Transportes</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Los transportes nativos de Winston permiten que nuestros logs puedan salir de la consola y enviarse por otros medios.</a:t>
            </a:r>
            <a:endParaRPr>
              <a:solidFill>
                <a:schemeClr val="dk1"/>
              </a:solidFill>
              <a:latin typeface="DM Sans"/>
              <a:ea typeface="DM Sans"/>
              <a:cs typeface="DM Sans"/>
              <a:sym typeface="DM Sans"/>
            </a:endParaRPr>
          </a:p>
          <a:p>
            <a:pPr>
              <a:lnSpc>
                <a:spcPct val="115000"/>
              </a:lnSpc>
            </a:pPr>
            <a:endParaRPr>
              <a:solidFill>
                <a:schemeClr val="dk1"/>
              </a:solidFill>
              <a:latin typeface="DM Sans"/>
              <a:ea typeface="DM Sans"/>
              <a:cs typeface="DM Sans"/>
              <a:sym typeface="DM Sans"/>
            </a:endParaRPr>
          </a:p>
          <a:p>
            <a:pPr>
              <a:lnSpc>
                <a:spcPct val="115000"/>
              </a:lnSpc>
            </a:pPr>
            <a:r>
              <a:rPr lang="es" b="1">
                <a:solidFill>
                  <a:schemeClr val="dk1"/>
                </a:solidFill>
                <a:highlight>
                  <a:srgbClr val="EAFF6A"/>
                </a:highlight>
                <a:latin typeface="DM Sans"/>
                <a:ea typeface="DM Sans"/>
                <a:cs typeface="DM Sans"/>
                <a:sym typeface="DM Sans"/>
              </a:rPr>
              <a:t>Winston Logger:</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Winston es un logger diseñado para poder trabajar con multitransportes.</a:t>
            </a:r>
            <a:endParaRPr>
              <a:solidFill>
                <a:schemeClr val="dk1"/>
              </a:solidFill>
              <a:latin typeface="DM Sans"/>
              <a:ea typeface="DM Sans"/>
              <a:cs typeface="DM Sans"/>
              <a:sym typeface="DM Sans"/>
            </a:endParaRPr>
          </a:p>
          <a:p>
            <a:pPr>
              <a:lnSpc>
                <a:spcPct val="115000"/>
              </a:lnSpc>
            </a:pPr>
            <a:br>
              <a:rPr lang="es" b="1">
                <a:solidFill>
                  <a:schemeClr val="dk1"/>
                </a:solidFill>
                <a:highlight>
                  <a:srgbClr val="EAFF6A"/>
                </a:highlight>
                <a:latin typeface="DM Sans"/>
                <a:ea typeface="DM Sans"/>
                <a:cs typeface="DM Sans"/>
                <a:sym typeface="DM Sans"/>
              </a:rPr>
            </a:br>
            <a:endParaRPr sz="2400"/>
          </a:p>
        </p:txBody>
      </p:sp>
    </p:spTree>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87"/>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1" name="Google Shape;331;p87"/>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32" name="Google Shape;332;p87"/>
          <p:cNvSpPr/>
          <p:nvPr/>
        </p:nvSpPr>
        <p:spPr>
          <a:xfrm>
            <a:off x="1940233" y="1746529"/>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Cluster</a:t>
            </a:r>
            <a:endParaRPr sz="1600">
              <a:solidFill>
                <a:srgbClr val="FFFFFF"/>
              </a:solidFill>
              <a:latin typeface="DM Sans"/>
              <a:ea typeface="DM Sans"/>
              <a:cs typeface="DM Sans"/>
              <a:sym typeface="DM Sans"/>
            </a:endParaRPr>
          </a:p>
        </p:txBody>
      </p:sp>
      <p:cxnSp>
        <p:nvCxnSpPr>
          <p:cNvPr id="333" name="Google Shape;333;p87"/>
          <p:cNvCxnSpPr>
            <a:stCxn id="332" idx="3"/>
            <a:endCxn id="334" idx="1"/>
          </p:cNvCxnSpPr>
          <p:nvPr/>
        </p:nvCxnSpPr>
        <p:spPr>
          <a:xfrm>
            <a:off x="3805833" y="2133329"/>
            <a:ext cx="1093600" cy="800"/>
          </a:xfrm>
          <a:prstGeom prst="bentConnector3">
            <a:avLst>
              <a:gd name="adj1" fmla="val 50008"/>
            </a:avLst>
          </a:prstGeom>
          <a:noFill/>
          <a:ln w="9525" cap="flat" cmpd="sng">
            <a:solidFill>
              <a:srgbClr val="CCCCCC"/>
            </a:solidFill>
            <a:prstDash val="solid"/>
            <a:round/>
            <a:headEnd type="none" w="sm" len="sm"/>
            <a:tailEnd type="oval" w="med" len="med"/>
          </a:ln>
        </p:spPr>
      </p:cxnSp>
      <p:pic>
        <p:nvPicPr>
          <p:cNvPr id="335" name="Google Shape;335;p87"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34" name="Google Shape;334;p87"/>
          <p:cNvSpPr/>
          <p:nvPr/>
        </p:nvSpPr>
        <p:spPr>
          <a:xfrm>
            <a:off x="4899608" y="1746503"/>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Escalabilidad</a:t>
            </a:r>
            <a:endParaRPr sz="1600">
              <a:solidFill>
                <a:srgbClr val="222222"/>
              </a:solidFill>
              <a:latin typeface="DM Sans"/>
              <a:ea typeface="DM Sans"/>
              <a:cs typeface="DM Sans"/>
              <a:sym typeface="DM Sans"/>
            </a:endParaRPr>
          </a:p>
        </p:txBody>
      </p:sp>
      <p:cxnSp>
        <p:nvCxnSpPr>
          <p:cNvPr id="336" name="Google Shape;336;p87"/>
          <p:cNvCxnSpPr/>
          <p:nvPr/>
        </p:nvCxnSpPr>
        <p:spPr>
          <a:xfrm>
            <a:off x="7028800" y="2133329"/>
            <a:ext cx="1093600" cy="800"/>
          </a:xfrm>
          <a:prstGeom prst="bentConnector3">
            <a:avLst>
              <a:gd name="adj1" fmla="val 50008"/>
            </a:avLst>
          </a:prstGeom>
          <a:noFill/>
          <a:ln w="9525" cap="flat" cmpd="sng">
            <a:solidFill>
              <a:srgbClr val="CCCCCC"/>
            </a:solidFill>
            <a:prstDash val="solid"/>
            <a:round/>
            <a:headEnd type="none" w="sm" len="sm"/>
            <a:tailEnd type="oval" w="med" len="med"/>
          </a:ln>
        </p:spPr>
      </p:cxnSp>
      <p:sp>
        <p:nvSpPr>
          <p:cNvPr id="337" name="Google Shape;337;p87"/>
          <p:cNvSpPr/>
          <p:nvPr/>
        </p:nvSpPr>
        <p:spPr>
          <a:xfrm>
            <a:off x="8122575" y="1746503"/>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Clusterizando nuestro aplicativo</a:t>
            </a:r>
            <a:endParaRPr sz="1600">
              <a:solidFill>
                <a:srgbClr val="222222"/>
              </a:solidFill>
              <a:latin typeface="DM Sans"/>
              <a:ea typeface="DM Sans"/>
              <a:cs typeface="DM Sans"/>
              <a:sym typeface="DM Sans"/>
            </a:endParaRPr>
          </a:p>
        </p:txBody>
      </p:sp>
      <p:sp>
        <p:nvSpPr>
          <p:cNvPr id="338" name="Google Shape;338;p87"/>
          <p:cNvSpPr/>
          <p:nvPr/>
        </p:nvSpPr>
        <p:spPr>
          <a:xfrm>
            <a:off x="1940233" y="3224596"/>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Contenedores con Docker</a:t>
            </a:r>
            <a:endParaRPr sz="1600">
              <a:solidFill>
                <a:srgbClr val="FFFFFF"/>
              </a:solidFill>
              <a:latin typeface="DM Sans"/>
              <a:ea typeface="DM Sans"/>
              <a:cs typeface="DM Sans"/>
              <a:sym typeface="DM Sans"/>
            </a:endParaRPr>
          </a:p>
        </p:txBody>
      </p:sp>
      <p:cxnSp>
        <p:nvCxnSpPr>
          <p:cNvPr id="339" name="Google Shape;339;p87"/>
          <p:cNvCxnSpPr>
            <a:stCxn id="332" idx="2"/>
            <a:endCxn id="338" idx="0"/>
          </p:cNvCxnSpPr>
          <p:nvPr/>
        </p:nvCxnSpPr>
        <p:spPr>
          <a:xfrm rot="-5400000" flipH="1">
            <a:off x="2521233" y="2871929"/>
            <a:ext cx="704400" cy="800"/>
          </a:xfrm>
          <a:prstGeom prst="bentConnector3">
            <a:avLst>
              <a:gd name="adj1" fmla="val 50005"/>
            </a:avLst>
          </a:prstGeom>
          <a:noFill/>
          <a:ln w="9525" cap="flat" cmpd="sng">
            <a:solidFill>
              <a:srgbClr val="CCCCCC"/>
            </a:solidFill>
            <a:prstDash val="solid"/>
            <a:round/>
            <a:headEnd type="none" w="sm" len="sm"/>
            <a:tailEnd type="oval" w="med" len="med"/>
          </a:ln>
        </p:spPr>
      </p:cxnSp>
      <p:cxnSp>
        <p:nvCxnSpPr>
          <p:cNvPr id="340" name="Google Shape;340;p87"/>
          <p:cNvCxnSpPr/>
          <p:nvPr/>
        </p:nvCxnSpPr>
        <p:spPr>
          <a:xfrm>
            <a:off x="3805833" y="3610996"/>
            <a:ext cx="1093600" cy="800"/>
          </a:xfrm>
          <a:prstGeom prst="bentConnector3">
            <a:avLst>
              <a:gd name="adj1" fmla="val 50008"/>
            </a:avLst>
          </a:prstGeom>
          <a:noFill/>
          <a:ln w="9525" cap="flat" cmpd="sng">
            <a:solidFill>
              <a:srgbClr val="CCCCCC"/>
            </a:solidFill>
            <a:prstDash val="solid"/>
            <a:round/>
            <a:headEnd type="none" w="sm" len="sm"/>
            <a:tailEnd type="oval" w="med" len="med"/>
          </a:ln>
        </p:spPr>
      </p:cxnSp>
      <p:sp>
        <p:nvSpPr>
          <p:cNvPr id="341" name="Google Shape;341;p87"/>
          <p:cNvSpPr/>
          <p:nvPr/>
        </p:nvSpPr>
        <p:spPr>
          <a:xfrm>
            <a:off x="4899608" y="322456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Nuestra primera imagen</a:t>
            </a:r>
            <a:endParaRPr sz="1600">
              <a:solidFill>
                <a:srgbClr val="222222"/>
              </a:solidFill>
              <a:latin typeface="DM Sans"/>
              <a:ea typeface="DM Sans"/>
              <a:cs typeface="DM Sans"/>
              <a:sym typeface="DM Sans"/>
            </a:endParaRPr>
          </a:p>
        </p:txBody>
      </p:sp>
      <p:sp>
        <p:nvSpPr>
          <p:cNvPr id="342" name="Google Shape;342;p87"/>
          <p:cNvSpPr/>
          <p:nvPr/>
        </p:nvSpPr>
        <p:spPr>
          <a:xfrm>
            <a:off x="4899608" y="433786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Crear contenedores a partir de una imagen</a:t>
            </a:r>
            <a:endParaRPr sz="1600">
              <a:solidFill>
                <a:srgbClr val="222222"/>
              </a:solidFill>
              <a:latin typeface="DM Sans"/>
              <a:ea typeface="DM Sans"/>
              <a:cs typeface="DM Sans"/>
              <a:sym typeface="DM Sans"/>
            </a:endParaRPr>
          </a:p>
        </p:txBody>
      </p:sp>
      <p:cxnSp>
        <p:nvCxnSpPr>
          <p:cNvPr id="343" name="Google Shape;343;p87"/>
          <p:cNvCxnSpPr>
            <a:endCxn id="342" idx="0"/>
          </p:cNvCxnSpPr>
          <p:nvPr/>
        </p:nvCxnSpPr>
        <p:spPr>
          <a:xfrm rot="-5400000" flipH="1">
            <a:off x="5794008" y="4167669"/>
            <a:ext cx="339600" cy="800"/>
          </a:xfrm>
          <a:prstGeom prst="bentConnector3">
            <a:avLst>
              <a:gd name="adj1" fmla="val 50000"/>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87"/>
          <p:cNvSpPr txBox="1"/>
          <p:nvPr/>
        </p:nvSpPr>
        <p:spPr>
          <a:xfrm>
            <a:off x="360633" y="461300"/>
            <a:ext cx="11464400" cy="818582"/>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133" b="1">
                <a:solidFill>
                  <a:schemeClr val="lt1"/>
                </a:solidFill>
                <a:latin typeface="DM Sans"/>
                <a:ea typeface="DM Sans"/>
                <a:cs typeface="DM Sans"/>
                <a:sym typeface="DM Sans"/>
              </a:rPr>
              <a:t>Ejemplo de creación de una promesa</a:t>
            </a:r>
            <a:endParaRPr sz="4133" b="1">
              <a:solidFill>
                <a:schemeClr val="lt1"/>
              </a:solidFill>
              <a:latin typeface="DM Sans"/>
              <a:ea typeface="DM Sans"/>
              <a:cs typeface="DM Sans"/>
              <a:sym typeface="DM Sans"/>
            </a:endParaRPr>
          </a:p>
        </p:txBody>
      </p:sp>
      <p:sp>
        <p:nvSpPr>
          <p:cNvPr id="765" name="Google Shape;765;p187"/>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766" name="Google Shape;766;p187"/>
          <p:cNvPicPr preferRelativeResize="0"/>
          <p:nvPr/>
        </p:nvPicPr>
        <p:blipFill>
          <a:blip r:embed="rId3">
            <a:alphaModFix/>
          </a:blip>
          <a:stretch>
            <a:fillRect/>
          </a:stretch>
        </p:blipFill>
        <p:spPr>
          <a:xfrm>
            <a:off x="628950" y="1985333"/>
            <a:ext cx="10927765" cy="3571633"/>
          </a:xfrm>
          <a:prstGeom prst="rect">
            <a:avLst/>
          </a:prstGeom>
          <a:noFill/>
          <a:ln>
            <a:noFill/>
          </a:ln>
        </p:spPr>
      </p:pic>
    </p:spTree>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88"/>
          <p:cNvSpPr txBox="1"/>
          <p:nvPr/>
        </p:nvSpPr>
        <p:spPr>
          <a:xfrm>
            <a:off x="1083004"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Cluster</a:t>
            </a:r>
            <a:endParaRPr sz="5333" b="1">
              <a:solidFill>
                <a:schemeClr val="accent6"/>
              </a:solidFill>
              <a:latin typeface="DM Sans"/>
              <a:ea typeface="DM Sans"/>
              <a:cs typeface="DM Sans"/>
              <a:sym typeface="DM Sans"/>
            </a:endParaRPr>
          </a:p>
        </p:txBody>
      </p:sp>
    </p:spTree>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89"/>
          <p:cNvSpPr txBox="1"/>
          <p:nvPr/>
        </p:nvSpPr>
        <p:spPr>
          <a:xfrm>
            <a:off x="674133" y="637767"/>
            <a:ext cx="8333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Recordemos…</a:t>
            </a:r>
            <a:endParaRPr sz="5333" b="1">
              <a:solidFill>
                <a:schemeClr val="dk1"/>
              </a:solidFill>
              <a:latin typeface="DM Sans"/>
              <a:ea typeface="DM Sans"/>
              <a:cs typeface="DM Sans"/>
              <a:sym typeface="DM Sans"/>
            </a:endParaRPr>
          </a:p>
        </p:txBody>
      </p:sp>
      <p:sp>
        <p:nvSpPr>
          <p:cNvPr id="354" name="Google Shape;354;p89"/>
          <p:cNvSpPr txBox="1"/>
          <p:nvPr/>
        </p:nvSpPr>
        <p:spPr>
          <a:xfrm>
            <a:off x="674133" y="1758633"/>
            <a:ext cx="76360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¿Recuerdas cómo intentamos hacer un test de performance con Artillery, aplicando “una operación sencilla” y “una operación compleja”?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 hacer las operaciones complejas, se rechazaron muchas peticiones debido a que el servidor se saturaba y demoraba mucho en responder.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Seguramente en ese momento te enfrentaste a un reto de la realidad: </a:t>
            </a:r>
            <a:r>
              <a:rPr lang="es" b="1">
                <a:latin typeface="DM Sans"/>
                <a:ea typeface="DM Sans"/>
                <a:cs typeface="DM Sans"/>
                <a:sym typeface="DM Sans"/>
              </a:rPr>
              <a:t>El servidor no puede atender todas las peticiones recurrentes, mucho menos estando con las manos tan ocupadas con operaciones bloqueantes.</a:t>
            </a:r>
            <a:endParaRPr b="1">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¡Pero las cosas no se pueden quedar así! ¡Deberíamos poder hacer algo! 🚀</a:t>
            </a:r>
            <a:endParaRPr>
              <a:latin typeface="DM Sans"/>
              <a:ea typeface="DM Sans"/>
              <a:cs typeface="DM Sans"/>
              <a:sym typeface="DM Sans"/>
            </a:endParaRPr>
          </a:p>
        </p:txBody>
      </p:sp>
    </p:spTree>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90"/>
          <p:cNvSpPr txBox="1"/>
          <p:nvPr/>
        </p:nvSpPr>
        <p:spPr>
          <a:xfrm>
            <a:off x="668600" y="8711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Estrategia: Escalabilidad</a:t>
            </a:r>
            <a:endParaRPr sz="5333" b="1">
              <a:solidFill>
                <a:schemeClr val="dk1"/>
              </a:solidFill>
              <a:latin typeface="DM Sans"/>
              <a:ea typeface="DM Sans"/>
              <a:cs typeface="DM Sans"/>
              <a:sym typeface="DM Sans"/>
            </a:endParaRPr>
          </a:p>
        </p:txBody>
      </p:sp>
      <p:sp>
        <p:nvSpPr>
          <p:cNvPr id="360" name="Google Shape;360;p90"/>
          <p:cNvSpPr txBox="1"/>
          <p:nvPr/>
        </p:nvSpPr>
        <p:spPr>
          <a:xfrm>
            <a:off x="634000" y="2382200"/>
            <a:ext cx="5112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hablamos de “escalar” un servidor, lo hacemos a partir de dos conceptos: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rgbClr val="EA90FF"/>
              </a:buClr>
              <a:buSzPts val="1350"/>
              <a:buFont typeface="DM Sans"/>
              <a:buChar char="✓"/>
            </a:pPr>
            <a:r>
              <a:rPr lang="es" b="1">
                <a:solidFill>
                  <a:schemeClr val="dk1"/>
                </a:solidFill>
                <a:highlight>
                  <a:schemeClr val="accent4"/>
                </a:highlight>
                <a:latin typeface="DM Sans"/>
                <a:ea typeface="DM Sans"/>
                <a:cs typeface="DM Sans"/>
                <a:sym typeface="DM Sans"/>
              </a:rPr>
              <a:t>Escalamiento vertical:</a:t>
            </a:r>
            <a:r>
              <a:rPr lang="es">
                <a:solidFill>
                  <a:schemeClr val="dk1"/>
                </a:solidFill>
                <a:latin typeface="DM Sans"/>
                <a:ea typeface="DM Sans"/>
                <a:cs typeface="DM Sans"/>
                <a:sym typeface="DM Sans"/>
              </a:rPr>
              <a:t> Mi servidor necesita ser más potente y necesito mejorar el hardware para tener un servidor más potente.</a:t>
            </a:r>
            <a:endParaRPr>
              <a:latin typeface="DM Sans"/>
              <a:ea typeface="DM Sans"/>
              <a:cs typeface="DM Sans"/>
              <a:sym typeface="DM Sans"/>
            </a:endParaRPr>
          </a:p>
        </p:txBody>
      </p:sp>
      <p:sp>
        <p:nvSpPr>
          <p:cNvPr id="361" name="Google Shape;361;p90"/>
          <p:cNvSpPr txBox="1"/>
          <p:nvPr/>
        </p:nvSpPr>
        <p:spPr>
          <a:xfrm>
            <a:off x="6039633" y="2382200"/>
            <a:ext cx="5112800" cy="2185173"/>
          </a:xfrm>
          <a:prstGeom prst="rect">
            <a:avLst/>
          </a:prstGeom>
          <a:noFill/>
          <a:ln>
            <a:noFill/>
          </a:ln>
        </p:spPr>
        <p:txBody>
          <a:bodyPr spcFirstLastPara="1" wrap="square" lIns="121900" tIns="121900" rIns="121900" bIns="121900" anchor="t" anchorCtr="0">
            <a:spAutoFit/>
          </a:bodyPr>
          <a:lstStyle/>
          <a:p>
            <a:endParaRPr b="1">
              <a:highlight>
                <a:schemeClr val="accent4"/>
              </a:highlight>
              <a:latin typeface="DM Sans"/>
              <a:ea typeface="DM Sans"/>
              <a:cs typeface="DM Sans"/>
              <a:sym typeface="DM Sans"/>
            </a:endParaRPr>
          </a:p>
          <a:p>
            <a:endParaRPr b="1">
              <a:highlight>
                <a:schemeClr val="accent4"/>
              </a:highlight>
              <a:latin typeface="DM Sans"/>
              <a:ea typeface="DM Sans"/>
              <a:cs typeface="DM Sans"/>
              <a:sym typeface="DM Sans"/>
            </a:endParaRPr>
          </a:p>
          <a:p>
            <a:pPr marL="609585"/>
            <a:endParaRPr b="1">
              <a:latin typeface="DM Sans"/>
              <a:ea typeface="DM Sans"/>
              <a:cs typeface="DM Sans"/>
              <a:sym typeface="DM Sans"/>
            </a:endParaRPr>
          </a:p>
          <a:p>
            <a:pPr marL="609585" indent="-419090">
              <a:buClr>
                <a:srgbClr val="EA90FF"/>
              </a:buClr>
              <a:buSzPts val="1350"/>
              <a:buFont typeface="DM Sans"/>
              <a:buChar char="✓"/>
            </a:pPr>
            <a:r>
              <a:rPr lang="es" b="1">
                <a:highlight>
                  <a:srgbClr val="83AEFB"/>
                </a:highlight>
                <a:latin typeface="DM Sans"/>
                <a:ea typeface="DM Sans"/>
                <a:cs typeface="DM Sans"/>
                <a:sym typeface="DM Sans"/>
              </a:rPr>
              <a:t>Escalamiento horizontal:</a:t>
            </a:r>
            <a:r>
              <a:rPr lang="es">
                <a:latin typeface="DM Sans"/>
                <a:ea typeface="DM Sans"/>
                <a:cs typeface="DM Sans"/>
                <a:sym typeface="DM Sans"/>
              </a:rPr>
              <a:t> Dividamos las tareas en multi-instancias de servidores que alojen el aplicativo y se apoyen en las tareas complejas.</a:t>
            </a:r>
            <a:endParaRPr>
              <a:latin typeface="DM Sans"/>
              <a:ea typeface="DM Sans"/>
              <a:cs typeface="DM Sans"/>
              <a:sym typeface="DM Sans"/>
            </a:endParaRPr>
          </a:p>
        </p:txBody>
      </p:sp>
      <p:pic>
        <p:nvPicPr>
          <p:cNvPr id="362" name="Google Shape;362;p90"/>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91"/>
          <p:cNvSpPr txBox="1"/>
          <p:nvPr/>
        </p:nvSpPr>
        <p:spPr>
          <a:xfrm>
            <a:off x="549333" y="6244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Escalabilidad vertical</a:t>
            </a:r>
            <a:endParaRPr sz="5333" b="1">
              <a:solidFill>
                <a:schemeClr val="dk1"/>
              </a:solidFill>
              <a:latin typeface="DM Sans"/>
              <a:ea typeface="DM Sans"/>
              <a:cs typeface="DM Sans"/>
              <a:sym typeface="DM Sans"/>
            </a:endParaRPr>
          </a:p>
        </p:txBody>
      </p:sp>
      <p:sp>
        <p:nvSpPr>
          <p:cNvPr id="368" name="Google Shape;368;p91"/>
          <p:cNvSpPr txBox="1"/>
          <p:nvPr/>
        </p:nvSpPr>
        <p:spPr>
          <a:xfrm>
            <a:off x="727017" y="2285967"/>
            <a:ext cx="51128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Básicamente, significa </a:t>
            </a:r>
            <a:r>
              <a:rPr lang="es" b="1">
                <a:latin typeface="DM Sans"/>
                <a:ea typeface="DM Sans"/>
                <a:cs typeface="DM Sans"/>
                <a:sym typeface="DM Sans"/>
              </a:rPr>
              <a:t>mejorar el hardware</a:t>
            </a:r>
            <a:r>
              <a:rPr lang="es">
                <a:latin typeface="DM Sans"/>
                <a:ea typeface="DM Sans"/>
                <a:cs typeface="DM Sans"/>
                <a:sym typeface="DM Sans"/>
              </a:rPr>
              <a:t> del servidor, para que sea más potente, mucho más rápido y pueda atender una mayor cantidad de peticiones y, por lo tanto, mejorar el performance de los aplicativos.</a:t>
            </a:r>
            <a:endParaRPr>
              <a:latin typeface="DM Sans"/>
              <a:ea typeface="DM Sans"/>
              <a:cs typeface="DM Sans"/>
              <a:sym typeface="DM Sans"/>
            </a:endParaRPr>
          </a:p>
          <a:p>
            <a:endParaRPr>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 El escalamiento vertical requiere de grandes inversiones de recursos por parte de las empresas para poder contar con los equipos más actualizados posibles en el mundo de la tecnología.</a:t>
            </a:r>
            <a:endParaRPr>
              <a:latin typeface="DM Sans"/>
              <a:ea typeface="DM Sans"/>
              <a:cs typeface="DM Sans"/>
              <a:sym typeface="DM Sans"/>
            </a:endParaRPr>
          </a:p>
        </p:txBody>
      </p:sp>
      <p:sp>
        <p:nvSpPr>
          <p:cNvPr id="369" name="Google Shape;369;p91"/>
          <p:cNvSpPr txBox="1"/>
          <p:nvPr/>
        </p:nvSpPr>
        <p:spPr>
          <a:xfrm>
            <a:off x="6113651" y="2285967"/>
            <a:ext cx="51128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Además, llegará un punto en el que alcanzaremos un </a:t>
            </a:r>
            <a:r>
              <a:rPr lang="es" b="1">
                <a:latin typeface="DM Sans"/>
                <a:ea typeface="DM Sans"/>
                <a:cs typeface="DM Sans"/>
                <a:sym typeface="DM Sans"/>
              </a:rPr>
              <a:t>tope tecnológico</a:t>
            </a:r>
            <a:r>
              <a:rPr lang="es">
                <a:latin typeface="DM Sans"/>
                <a:ea typeface="DM Sans"/>
                <a:cs typeface="DM Sans"/>
                <a:sym typeface="DM Sans"/>
              </a:rPr>
              <a:t>, y tendremos que esperar a que se desarrollen mejores soluciones de hardware para poder comprarlas (un tiempo de espera que una empresa difícilmente puede contener).</a:t>
            </a:r>
            <a:endParaRPr>
              <a:latin typeface="DM Sans"/>
              <a:ea typeface="DM Sans"/>
              <a:cs typeface="DM Sans"/>
              <a:sym typeface="DM Sans"/>
            </a:endParaRPr>
          </a:p>
        </p:txBody>
      </p:sp>
      <p:pic>
        <p:nvPicPr>
          <p:cNvPr id="370" name="Google Shape;370;p91"/>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92"/>
          <p:cNvSpPr txBox="1"/>
          <p:nvPr/>
        </p:nvSpPr>
        <p:spPr>
          <a:xfrm>
            <a:off x="549333" y="5748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Escalabilidad horizontal</a:t>
            </a:r>
            <a:endParaRPr sz="5333" b="1">
              <a:solidFill>
                <a:schemeClr val="dk1"/>
              </a:solidFill>
              <a:latin typeface="DM Sans"/>
              <a:ea typeface="DM Sans"/>
              <a:cs typeface="DM Sans"/>
              <a:sym typeface="DM Sans"/>
            </a:endParaRPr>
          </a:p>
        </p:txBody>
      </p:sp>
      <p:sp>
        <p:nvSpPr>
          <p:cNvPr id="376" name="Google Shape;376;p92"/>
          <p:cNvSpPr txBox="1"/>
          <p:nvPr/>
        </p:nvSpPr>
        <p:spPr>
          <a:xfrm>
            <a:off x="740700" y="2059000"/>
            <a:ext cx="5112800" cy="3847167"/>
          </a:xfrm>
          <a:prstGeom prst="rect">
            <a:avLst/>
          </a:prstGeom>
          <a:noFill/>
          <a:ln>
            <a:noFill/>
          </a:ln>
        </p:spPr>
        <p:txBody>
          <a:bodyPr spcFirstLastPara="1" wrap="square" lIns="121900" tIns="121900" rIns="121900" bIns="121900" anchor="t" anchorCtr="0">
            <a:spAutoFit/>
          </a:bodyPr>
          <a:lstStyle/>
          <a:p>
            <a:r>
              <a:rPr lang="es">
                <a:highlight>
                  <a:srgbClr val="EAFF6A"/>
                </a:highlight>
                <a:latin typeface="DM Sans"/>
                <a:ea typeface="DM Sans"/>
                <a:cs typeface="DM Sans"/>
                <a:sym typeface="DM Sans"/>
              </a:rPr>
              <a:t>Este modelo es más complejo, pero mucho más interesante y eficiente.</a:t>
            </a:r>
            <a:endParaRPr>
              <a:highlight>
                <a:srgbClr val="EAFF6A"/>
              </a:highlight>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La escalabilidad horizontal significa utilizar múltiples servidores, conocidos como </a:t>
            </a:r>
            <a:r>
              <a:rPr lang="es" b="1">
                <a:latin typeface="DM Sans"/>
                <a:ea typeface="DM Sans"/>
                <a:cs typeface="DM Sans"/>
                <a:sym typeface="DM Sans"/>
              </a:rPr>
              <a:t>nodos</a:t>
            </a:r>
            <a:r>
              <a:rPr lang="es">
                <a:latin typeface="DM Sans"/>
                <a:ea typeface="DM Sans"/>
                <a:cs typeface="DM Sans"/>
                <a:sym typeface="DM Sans"/>
              </a:rPr>
              <a:t>, los cuales trabajarán en equipo para resolver un problema en particular.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 esta red de </a:t>
            </a:r>
            <a:r>
              <a:rPr lang="es" b="1">
                <a:latin typeface="DM Sans"/>
                <a:ea typeface="DM Sans"/>
                <a:cs typeface="DM Sans"/>
                <a:sym typeface="DM Sans"/>
              </a:rPr>
              <a:t>nodos</a:t>
            </a:r>
            <a:r>
              <a:rPr lang="es">
                <a:latin typeface="DM Sans"/>
                <a:ea typeface="DM Sans"/>
                <a:cs typeface="DM Sans"/>
                <a:sym typeface="DM Sans"/>
              </a:rPr>
              <a:t> trabajando juntos, se le conoce como </a:t>
            </a:r>
            <a:r>
              <a:rPr lang="es" b="1">
                <a:latin typeface="DM Sans"/>
                <a:ea typeface="DM Sans"/>
                <a:cs typeface="DM Sans"/>
                <a:sym typeface="DM Sans"/>
              </a:rPr>
              <a:t>cluster</a:t>
            </a:r>
            <a:r>
              <a:rPr lang="es">
                <a:latin typeface="DM Sans"/>
                <a:ea typeface="DM Sans"/>
                <a:cs typeface="DM Sans"/>
                <a:sym typeface="DM Sans"/>
              </a:rPr>
              <a:t>, haciendo referencia a que estos múltiples servidores se encuentran en un contexto general donde todos conocen cómo ayudarse a las tareas más complejas.</a:t>
            </a:r>
            <a:endParaRPr>
              <a:latin typeface="DM Sans"/>
              <a:ea typeface="DM Sans"/>
              <a:cs typeface="DM Sans"/>
              <a:sym typeface="DM Sans"/>
            </a:endParaRPr>
          </a:p>
        </p:txBody>
      </p:sp>
      <p:sp>
        <p:nvSpPr>
          <p:cNvPr id="377" name="Google Shape;377;p92"/>
          <p:cNvSpPr txBox="1"/>
          <p:nvPr/>
        </p:nvSpPr>
        <p:spPr>
          <a:xfrm>
            <a:off x="6050467" y="2009300"/>
            <a:ext cx="5112800" cy="2185173"/>
          </a:xfrm>
          <a:prstGeom prst="rect">
            <a:avLst/>
          </a:prstGeom>
          <a:solidFill>
            <a:schemeClr val="lt2"/>
          </a:solidFill>
          <a:ln>
            <a:noFill/>
          </a:ln>
        </p:spPr>
        <p:txBody>
          <a:bodyPr spcFirstLastPara="1" wrap="square" lIns="121900" tIns="121900" rIns="121900" bIns="121900" anchor="t" anchorCtr="0">
            <a:spAutoFit/>
          </a:bodyPr>
          <a:lstStyle/>
          <a:p>
            <a:r>
              <a:rPr lang="es">
                <a:latin typeface="DM Sans"/>
                <a:ea typeface="DM Sans"/>
                <a:cs typeface="DM Sans"/>
                <a:sym typeface="DM Sans"/>
              </a:rPr>
              <a:t>Así, la diferencia radica en que, cuando necesitamos más recursos, </a:t>
            </a:r>
            <a:r>
              <a:rPr lang="es" b="1">
                <a:latin typeface="DM Sans"/>
                <a:ea typeface="DM Sans"/>
                <a:cs typeface="DM Sans"/>
                <a:sym typeface="DM Sans"/>
              </a:rPr>
              <a:t>no hace falta tirar el servidor que ya tenemos a la basura para comprar uno mejor</a:t>
            </a:r>
            <a:r>
              <a:rPr lang="es">
                <a:latin typeface="DM Sans"/>
                <a:ea typeface="DM Sans"/>
                <a:cs typeface="DM Sans"/>
                <a:sym typeface="DM Sans"/>
              </a:rPr>
              <a:t>, sino que podemos conectar otra instancia de otro servidor para que se una a la red de </a:t>
            </a:r>
            <a:r>
              <a:rPr lang="es" b="1">
                <a:latin typeface="DM Sans"/>
                <a:ea typeface="DM Sans"/>
                <a:cs typeface="DM Sans"/>
                <a:sym typeface="DM Sans"/>
              </a:rPr>
              <a:t>nodos</a:t>
            </a:r>
            <a:r>
              <a:rPr lang="es">
                <a:latin typeface="DM Sans"/>
                <a:ea typeface="DM Sans"/>
                <a:cs typeface="DM Sans"/>
                <a:sym typeface="DM Sans"/>
              </a:rPr>
              <a:t> y forme parte del </a:t>
            </a:r>
            <a:r>
              <a:rPr lang="es" b="1">
                <a:latin typeface="DM Sans"/>
                <a:ea typeface="DM Sans"/>
                <a:cs typeface="DM Sans"/>
                <a:sym typeface="DM Sans"/>
              </a:rPr>
              <a:t>cluster.</a:t>
            </a:r>
            <a:endParaRPr b="1">
              <a:latin typeface="DM Sans"/>
              <a:ea typeface="DM Sans"/>
              <a:cs typeface="DM Sans"/>
              <a:sym typeface="DM Sans"/>
            </a:endParaRPr>
          </a:p>
        </p:txBody>
      </p:sp>
      <p:pic>
        <p:nvPicPr>
          <p:cNvPr id="378" name="Google Shape;378;p92"/>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93"/>
          <p:cNvSpPr/>
          <p:nvPr/>
        </p:nvSpPr>
        <p:spPr>
          <a:xfrm>
            <a:off x="863200" y="1650100"/>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84" name="Google Shape;384;p93"/>
          <p:cNvSpPr txBox="1"/>
          <p:nvPr/>
        </p:nvSpPr>
        <p:spPr>
          <a:xfrm>
            <a:off x="1948400" y="110901"/>
            <a:ext cx="8295200" cy="1538971"/>
          </a:xfrm>
          <a:prstGeom prst="rect">
            <a:avLst/>
          </a:prstGeom>
          <a:noFill/>
          <a:ln>
            <a:noFill/>
          </a:ln>
        </p:spPr>
        <p:txBody>
          <a:bodyPr spcFirstLastPara="1" wrap="square" lIns="121900" tIns="121900" rIns="121900" bIns="121900" anchor="t" anchorCtr="0">
            <a:spAutoFit/>
          </a:bodyPr>
          <a:lstStyle/>
          <a:p>
            <a:pPr marL="609585" algn="ctr">
              <a:lnSpc>
                <a:spcPct val="90000"/>
              </a:lnSpc>
            </a:pPr>
            <a:r>
              <a:rPr lang="es" sz="4667" b="1">
                <a:solidFill>
                  <a:schemeClr val="lt1"/>
                </a:solidFill>
                <a:latin typeface="DM Sans"/>
                <a:ea typeface="DM Sans"/>
                <a:cs typeface="DM Sans"/>
                <a:sym typeface="DM Sans"/>
              </a:rPr>
              <a:t>¿Cómo clusterizar nuestro aplicativo?</a:t>
            </a:r>
            <a:endParaRPr sz="4667" b="1">
              <a:solidFill>
                <a:schemeClr val="lt1"/>
              </a:solidFill>
              <a:latin typeface="DM Sans"/>
              <a:ea typeface="DM Sans"/>
              <a:cs typeface="DM Sans"/>
              <a:sym typeface="DM Sans"/>
            </a:endParaRPr>
          </a:p>
        </p:txBody>
      </p:sp>
      <p:sp>
        <p:nvSpPr>
          <p:cNvPr id="385" name="Google Shape;385;p93"/>
          <p:cNvSpPr txBox="1"/>
          <p:nvPr/>
        </p:nvSpPr>
        <p:spPr>
          <a:xfrm>
            <a:off x="1457067" y="2491684"/>
            <a:ext cx="43100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poder configurar satisfactoriamente nuestro servidor a partir de un modelo horizontal, tenemos que recordar cómo funcionaba la gestión de los child process vistos en clases previas.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b="1">
                <a:latin typeface="DM Sans"/>
                <a:ea typeface="DM Sans"/>
                <a:cs typeface="DM Sans"/>
                <a:sym typeface="DM Sans"/>
              </a:rPr>
              <a:t>¿Recuerdas cómo funcionaba?</a:t>
            </a:r>
            <a:endParaRPr b="1">
              <a:latin typeface="DM Sans"/>
              <a:ea typeface="DM Sans"/>
              <a:cs typeface="DM Sans"/>
              <a:sym typeface="DM Sans"/>
            </a:endParaRPr>
          </a:p>
        </p:txBody>
      </p:sp>
      <p:pic>
        <p:nvPicPr>
          <p:cNvPr id="386" name="Google Shape;386;p93"/>
          <p:cNvPicPr preferRelativeResize="0"/>
          <p:nvPr/>
        </p:nvPicPr>
        <p:blipFill>
          <a:blip r:embed="rId3">
            <a:alphaModFix/>
          </a:blip>
          <a:stretch>
            <a:fillRect/>
          </a:stretch>
        </p:blipFill>
        <p:spPr>
          <a:xfrm>
            <a:off x="6210433" y="1899551"/>
            <a:ext cx="4470400" cy="3924300"/>
          </a:xfrm>
          <a:prstGeom prst="rect">
            <a:avLst/>
          </a:prstGeom>
          <a:noFill/>
          <a:ln>
            <a:noFill/>
          </a:ln>
        </p:spPr>
      </p:pic>
    </p:spTree>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94"/>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92" name="Google Shape;392;p94"/>
          <p:cNvSpPr txBox="1"/>
          <p:nvPr/>
        </p:nvSpPr>
        <p:spPr>
          <a:xfrm>
            <a:off x="392200" y="590301"/>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Sobre el process id</a:t>
            </a:r>
            <a:endParaRPr sz="4667" b="1">
              <a:solidFill>
                <a:schemeClr val="lt1"/>
              </a:solidFill>
              <a:latin typeface="DM Sans"/>
              <a:ea typeface="DM Sans"/>
              <a:cs typeface="DM Sans"/>
              <a:sym typeface="DM Sans"/>
            </a:endParaRPr>
          </a:p>
        </p:txBody>
      </p:sp>
      <p:sp>
        <p:nvSpPr>
          <p:cNvPr id="393" name="Google Shape;393;p94"/>
          <p:cNvSpPr txBox="1"/>
          <p:nvPr/>
        </p:nvSpPr>
        <p:spPr>
          <a:xfrm>
            <a:off x="1130400" y="2343900"/>
            <a:ext cx="4583600" cy="3570168"/>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Cuando un proceso se ejecuta, este tiene dentro de sus características principales una propiedad conocida como </a:t>
            </a:r>
            <a:r>
              <a:rPr lang="es" sz="2400" b="1">
                <a:latin typeface="DM Sans"/>
                <a:ea typeface="DM Sans"/>
                <a:cs typeface="DM Sans"/>
                <a:sym typeface="DM Sans"/>
              </a:rPr>
              <a:t>pid</a:t>
            </a:r>
            <a:r>
              <a:rPr lang="es" sz="2400">
                <a:latin typeface="DM Sans"/>
                <a:ea typeface="DM Sans"/>
                <a:cs typeface="DM Sans"/>
                <a:sym typeface="DM Sans"/>
              </a:rPr>
              <a:t>.</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Este processId es muy importante para poder trabajar con otros procesos.</a:t>
            </a:r>
            <a:endParaRPr sz="2400">
              <a:latin typeface="DM Sans"/>
              <a:ea typeface="DM Sans"/>
              <a:cs typeface="DM Sans"/>
              <a:sym typeface="DM Sans"/>
            </a:endParaRPr>
          </a:p>
          <a:p>
            <a:endParaRPr sz="2400">
              <a:latin typeface="DM Sans"/>
              <a:ea typeface="DM Sans"/>
              <a:cs typeface="DM Sans"/>
              <a:sym typeface="DM Sans"/>
            </a:endParaRPr>
          </a:p>
        </p:txBody>
      </p:sp>
      <p:sp>
        <p:nvSpPr>
          <p:cNvPr id="394" name="Google Shape;394;p94"/>
          <p:cNvSpPr txBox="1"/>
          <p:nvPr/>
        </p:nvSpPr>
        <p:spPr>
          <a:xfrm>
            <a:off x="6182267" y="2343900"/>
            <a:ext cx="4583600" cy="320083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Cuando un proceso padre instanciaba un proceso hijo, este mantiene una referencia a partir del </a:t>
            </a:r>
            <a:r>
              <a:rPr lang="es" sz="2400" b="1">
                <a:latin typeface="DM Sans"/>
                <a:ea typeface="DM Sans"/>
                <a:cs typeface="DM Sans"/>
                <a:sym typeface="DM Sans"/>
              </a:rPr>
              <a:t>pid</a:t>
            </a:r>
            <a:r>
              <a:rPr lang="es" sz="2400">
                <a:latin typeface="DM Sans"/>
                <a:ea typeface="DM Sans"/>
                <a:cs typeface="DM Sans"/>
                <a:sym typeface="DM Sans"/>
              </a:rPr>
              <a:t>, haciéndole saber que ese proceso es parte de él.</a:t>
            </a:r>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p:txBody>
      </p:sp>
      <p:pic>
        <p:nvPicPr>
          <p:cNvPr id="395" name="Google Shape;395;p94"/>
          <p:cNvPicPr preferRelativeResize="0"/>
          <p:nvPr/>
        </p:nvPicPr>
        <p:blipFill>
          <a:blip r:embed="rId3">
            <a:alphaModFix/>
          </a:blip>
          <a:stretch>
            <a:fillRect/>
          </a:stretch>
        </p:blipFill>
        <p:spPr>
          <a:xfrm>
            <a:off x="7425318" y="4182401"/>
            <a:ext cx="2097497" cy="706300"/>
          </a:xfrm>
          <a:prstGeom prst="rect">
            <a:avLst/>
          </a:prstGeom>
          <a:noFill/>
          <a:ln>
            <a:noFill/>
          </a:ln>
        </p:spPr>
      </p:pic>
    </p:spTree>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95"/>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01" name="Google Shape;401;p95"/>
          <p:cNvSpPr txBox="1"/>
          <p:nvPr/>
        </p:nvSpPr>
        <p:spPr>
          <a:xfrm>
            <a:off x="392200" y="590301"/>
            <a:ext cx="114076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Sobre el forkeo</a:t>
            </a:r>
            <a:endParaRPr sz="4667" b="1">
              <a:solidFill>
                <a:schemeClr val="lt1"/>
              </a:solidFill>
              <a:latin typeface="DM Sans"/>
              <a:ea typeface="DM Sans"/>
              <a:cs typeface="DM Sans"/>
              <a:sym typeface="DM Sans"/>
            </a:endParaRPr>
          </a:p>
        </p:txBody>
      </p:sp>
      <p:sp>
        <p:nvSpPr>
          <p:cNvPr id="402" name="Google Shape;402;p95"/>
          <p:cNvSpPr txBox="1"/>
          <p:nvPr/>
        </p:nvSpPr>
        <p:spPr>
          <a:xfrm>
            <a:off x="1130400" y="2343900"/>
            <a:ext cx="4583600" cy="504749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Ahora, el proceso global podía generar el nuevo proceso a partir de 4 métodos principales, donde nosotros tuvimos la posibilidad de hablar sobre el forkeo.</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La palabra </a:t>
            </a:r>
            <a:r>
              <a:rPr lang="es" sz="2400" b="1">
                <a:latin typeface="DM Sans"/>
                <a:ea typeface="DM Sans"/>
                <a:cs typeface="DM Sans"/>
                <a:sym typeface="DM Sans"/>
              </a:rPr>
              <a:t>fork</a:t>
            </a:r>
            <a:r>
              <a:rPr lang="es" sz="2400">
                <a:latin typeface="DM Sans"/>
                <a:ea typeface="DM Sans"/>
                <a:cs typeface="DM Sans"/>
                <a:sym typeface="DM Sans"/>
              </a:rPr>
              <a:t> será clave para hacer referencia a que un proceso nuevo surgirá, pero se mantendrá ligado al proceso que lo generó.</a:t>
            </a:r>
            <a:endParaRPr sz="2400">
              <a:latin typeface="DM Sans"/>
              <a:ea typeface="DM Sans"/>
              <a:cs typeface="DM Sans"/>
              <a:sym typeface="DM Sans"/>
            </a:endParaRPr>
          </a:p>
          <a:p>
            <a:endParaRPr sz="2400">
              <a:latin typeface="DM Sans"/>
              <a:ea typeface="DM Sans"/>
              <a:cs typeface="DM Sans"/>
              <a:sym typeface="DM Sans"/>
            </a:endParaRPr>
          </a:p>
        </p:txBody>
      </p:sp>
      <p:sp>
        <p:nvSpPr>
          <p:cNvPr id="403" name="Google Shape;403;p95"/>
          <p:cNvSpPr txBox="1"/>
          <p:nvPr/>
        </p:nvSpPr>
        <p:spPr>
          <a:xfrm>
            <a:off x="6182267" y="2343900"/>
            <a:ext cx="4583600" cy="504749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Anteriormente, llamábamos global process al proceso padre que </a:t>
            </a:r>
            <a:r>
              <a:rPr lang="es" sz="2400" b="1">
                <a:latin typeface="DM Sans"/>
                <a:ea typeface="DM Sans"/>
                <a:cs typeface="DM Sans"/>
                <a:sym typeface="DM Sans"/>
              </a:rPr>
              <a:t>forkeaba</a:t>
            </a:r>
            <a:r>
              <a:rPr lang="es" sz="2400">
                <a:latin typeface="DM Sans"/>
                <a:ea typeface="DM Sans"/>
                <a:cs typeface="DM Sans"/>
                <a:sym typeface="DM Sans"/>
              </a:rPr>
              <a:t> al proceso hijo.</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Sin embargo, esta vez conoceremos al proceso principal como </a:t>
            </a:r>
            <a:r>
              <a:rPr lang="es" sz="2400" b="1">
                <a:latin typeface="DM Sans"/>
                <a:ea typeface="DM Sans"/>
                <a:cs typeface="DM Sans"/>
                <a:sym typeface="DM Sans"/>
              </a:rPr>
              <a:t>Primary process</a:t>
            </a:r>
            <a:r>
              <a:rPr lang="es" sz="2400">
                <a:latin typeface="DM Sans"/>
                <a:ea typeface="DM Sans"/>
                <a:cs typeface="DM Sans"/>
                <a:sym typeface="DM Sans"/>
              </a:rPr>
              <a:t> (anteriormente llamado </a:t>
            </a:r>
            <a:r>
              <a:rPr lang="es" sz="2400" b="1">
                <a:latin typeface="DM Sans"/>
                <a:ea typeface="DM Sans"/>
                <a:cs typeface="DM Sans"/>
                <a:sym typeface="DM Sans"/>
              </a:rPr>
              <a:t>Master</a:t>
            </a:r>
            <a:r>
              <a:rPr lang="es" sz="2400">
                <a:latin typeface="DM Sans"/>
                <a:ea typeface="DM Sans"/>
                <a:cs typeface="DM Sans"/>
                <a:sym typeface="DM Sans"/>
              </a:rPr>
              <a:t>), mientras que a las múltiples instancias que se generen se llamarán </a:t>
            </a:r>
            <a:r>
              <a:rPr lang="es" sz="2400" b="1">
                <a:latin typeface="DM Sans"/>
                <a:ea typeface="DM Sans"/>
                <a:cs typeface="DM Sans"/>
                <a:sym typeface="DM Sans"/>
              </a:rPr>
              <a:t>workers.</a:t>
            </a:r>
            <a:endParaRPr sz="2400">
              <a:latin typeface="DM Sans"/>
              <a:ea typeface="DM Sans"/>
              <a:cs typeface="DM Sans"/>
              <a:sym typeface="DM Sans"/>
            </a:endParaRPr>
          </a:p>
          <a:p>
            <a:endParaRPr sz="2400">
              <a:latin typeface="DM Sans"/>
              <a:ea typeface="DM Sans"/>
              <a:cs typeface="DM Sans"/>
              <a:sym typeface="DM Sans"/>
            </a:endParaRPr>
          </a:p>
        </p:txBody>
      </p:sp>
    </p:spTree>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96"/>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Clusterizando nuestro aplicativo</a:t>
            </a:r>
            <a:endParaRPr sz="5333" b="1">
              <a:solidFill>
                <a:schemeClr val="dk1"/>
              </a:solidFill>
              <a:latin typeface="DM Sans"/>
              <a:ea typeface="DM Sans"/>
              <a:cs typeface="DM Sans"/>
              <a:sym typeface="DM Sans"/>
            </a:endParaRPr>
          </a:p>
        </p:txBody>
      </p:sp>
    </p:spTree>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97"/>
          <p:cNvSpPr txBox="1"/>
          <p:nvPr/>
        </p:nvSpPr>
        <p:spPr>
          <a:xfrm>
            <a:off x="502333" y="889467"/>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Módulo nativo </a:t>
            </a:r>
            <a:endParaRPr sz="5333" b="1">
              <a:solidFill>
                <a:schemeClr val="dk1"/>
              </a:solidFill>
              <a:latin typeface="DM Sans"/>
              <a:ea typeface="DM Sans"/>
              <a:cs typeface="DM Sans"/>
              <a:sym typeface="DM Sans"/>
            </a:endParaRPr>
          </a:p>
          <a:p>
            <a:pPr>
              <a:lnSpc>
                <a:spcPct val="90000"/>
              </a:lnSpc>
            </a:pPr>
            <a:r>
              <a:rPr lang="es" sz="5333" b="1">
                <a:solidFill>
                  <a:schemeClr val="dk1"/>
                </a:solidFill>
                <a:latin typeface="DM Sans"/>
                <a:ea typeface="DM Sans"/>
                <a:cs typeface="DM Sans"/>
                <a:sym typeface="DM Sans"/>
              </a:rPr>
              <a:t>cluster</a:t>
            </a:r>
            <a:endParaRPr sz="5333" b="1">
              <a:solidFill>
                <a:schemeClr val="dk1"/>
              </a:solidFill>
              <a:latin typeface="DM Sans"/>
              <a:ea typeface="DM Sans"/>
              <a:cs typeface="DM Sans"/>
              <a:sym typeface="DM Sans"/>
            </a:endParaRPr>
          </a:p>
        </p:txBody>
      </p:sp>
      <p:sp>
        <p:nvSpPr>
          <p:cNvPr id="414" name="Google Shape;414;p97"/>
          <p:cNvSpPr txBox="1"/>
          <p:nvPr/>
        </p:nvSpPr>
        <p:spPr>
          <a:xfrm>
            <a:off x="634000" y="3022134"/>
            <a:ext cx="57244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Cluster es un módulo nativo de node js que nos permitirá ejecutar este concepto de clusterización que recién comentamos, donde podremos tener a un proceso principal contando con un grupo de procesos trabajadores.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Estos trabajadores van a trabajar en conjunto para resolver el problema de las situaciones de las peticiones.</a:t>
            </a:r>
            <a:endParaRPr>
              <a:latin typeface="DM Sans"/>
              <a:ea typeface="DM Sans"/>
              <a:cs typeface="DM Sans"/>
              <a:sym typeface="DM Sans"/>
            </a:endParaRPr>
          </a:p>
        </p:txBody>
      </p:sp>
      <p:pic>
        <p:nvPicPr>
          <p:cNvPr id="415" name="Google Shape;415;p97"/>
          <p:cNvPicPr preferRelativeResize="0"/>
          <p:nvPr/>
        </p:nvPicPr>
        <p:blipFill>
          <a:blip r:embed="rId3">
            <a:alphaModFix/>
          </a:blip>
          <a:stretch>
            <a:fillRect/>
          </a:stretch>
        </p:blipFill>
        <p:spPr>
          <a:xfrm>
            <a:off x="6725633" y="1195867"/>
            <a:ext cx="5232400" cy="4711700"/>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88"/>
          <p:cNvSpPr txBox="1"/>
          <p:nvPr/>
        </p:nvSpPr>
        <p:spPr>
          <a:xfrm>
            <a:off x="610300" y="920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Utilizando promesas</a:t>
            </a:r>
            <a:endParaRPr sz="5333" b="1">
              <a:solidFill>
                <a:schemeClr val="dk1"/>
              </a:solidFill>
              <a:latin typeface="DM Sans"/>
              <a:ea typeface="DM Sans"/>
              <a:cs typeface="DM Sans"/>
              <a:sym typeface="DM Sans"/>
            </a:endParaRPr>
          </a:p>
        </p:txBody>
      </p:sp>
      <p:sp>
        <p:nvSpPr>
          <p:cNvPr id="772" name="Google Shape;772;p188"/>
          <p:cNvSpPr txBox="1"/>
          <p:nvPr/>
        </p:nvSpPr>
        <p:spPr>
          <a:xfrm>
            <a:off x="610300" y="2921000"/>
            <a:ext cx="63068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Ahora que entendimos que hay dos formas de resolver una promesa (Resolved/Fulfilled o Rejected), debemos aprender cómo utilizar estos dos estados.</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Ejecutaremos la función que acabamos de crear para que se ejecute la promesa.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Utilizaremos el operador </a:t>
            </a:r>
            <a:r>
              <a:rPr lang="es" b="1">
                <a:latin typeface="DM Sans"/>
                <a:ea typeface="DM Sans"/>
                <a:cs typeface="DM Sans"/>
                <a:sym typeface="DM Sans"/>
              </a:rPr>
              <a:t>.then</a:t>
            </a:r>
            <a:r>
              <a:rPr lang="es">
                <a:latin typeface="DM Sans"/>
                <a:ea typeface="DM Sans"/>
                <a:cs typeface="DM Sans"/>
                <a:sym typeface="DM Sans"/>
              </a:rPr>
              <a:t> para recibir el caso en el que la promesa </a:t>
            </a:r>
            <a:r>
              <a:rPr lang="es" b="1">
                <a:latin typeface="DM Sans"/>
                <a:ea typeface="DM Sans"/>
                <a:cs typeface="DM Sans"/>
                <a:sym typeface="DM Sans"/>
              </a:rPr>
              <a:t>Sí se haya cumplido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Utilizaremos el operador </a:t>
            </a:r>
            <a:r>
              <a:rPr lang="es" b="1">
                <a:latin typeface="DM Sans"/>
                <a:ea typeface="DM Sans"/>
                <a:cs typeface="DM Sans"/>
                <a:sym typeface="DM Sans"/>
              </a:rPr>
              <a:t>.catch </a:t>
            </a:r>
            <a:r>
              <a:rPr lang="es">
                <a:latin typeface="DM Sans"/>
                <a:ea typeface="DM Sans"/>
                <a:cs typeface="DM Sans"/>
                <a:sym typeface="DM Sans"/>
              </a:rPr>
              <a:t>para recibir el caso en el que la promesa </a:t>
            </a:r>
            <a:r>
              <a:rPr lang="es" b="1">
                <a:latin typeface="DM Sans"/>
                <a:ea typeface="DM Sans"/>
                <a:cs typeface="DM Sans"/>
                <a:sym typeface="DM Sans"/>
              </a:rPr>
              <a:t>No se haya cumplido</a:t>
            </a:r>
            <a:r>
              <a:rPr lang="es">
                <a:latin typeface="DM Sans"/>
                <a:ea typeface="DM Sans"/>
                <a:cs typeface="DM Sans"/>
                <a:sym typeface="DM Sans"/>
              </a:rPr>
              <a:t>. </a:t>
            </a:r>
            <a:endParaRPr>
              <a:latin typeface="DM Sans"/>
              <a:ea typeface="DM Sans"/>
              <a:cs typeface="DM Sans"/>
              <a:sym typeface="DM Sans"/>
            </a:endParaRPr>
          </a:p>
        </p:txBody>
      </p:sp>
      <p:sp>
        <p:nvSpPr>
          <p:cNvPr id="773" name="Google Shape;773;p188"/>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774" name="Google Shape;774;p188"/>
          <p:cNvPicPr preferRelativeResize="0"/>
          <p:nvPr/>
        </p:nvPicPr>
        <p:blipFill>
          <a:blip r:embed="rId3">
            <a:alphaModFix/>
          </a:blip>
          <a:stretch>
            <a:fillRect/>
          </a:stretch>
        </p:blipFill>
        <p:spPr>
          <a:xfrm>
            <a:off x="7118201" y="1638168"/>
            <a:ext cx="4535767" cy="3292833"/>
          </a:xfrm>
          <a:prstGeom prst="rect">
            <a:avLst/>
          </a:prstGeom>
          <a:noFill/>
          <a:ln>
            <a:noFill/>
          </a:ln>
        </p:spPr>
      </p:pic>
    </p:spTree>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98"/>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1" name="Google Shape;421;p98"/>
          <p:cNvSpPr txBox="1"/>
          <p:nvPr/>
        </p:nvSpPr>
        <p:spPr>
          <a:xfrm>
            <a:off x="1173800" y="546634"/>
            <a:ext cx="9844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isPrimary?</a:t>
            </a:r>
            <a:endParaRPr sz="4667" b="1">
              <a:solidFill>
                <a:schemeClr val="lt1"/>
              </a:solidFill>
              <a:latin typeface="DM Sans"/>
              <a:ea typeface="DM Sans"/>
              <a:cs typeface="DM Sans"/>
              <a:sym typeface="DM Sans"/>
            </a:endParaRPr>
          </a:p>
        </p:txBody>
      </p:sp>
      <p:sp>
        <p:nvSpPr>
          <p:cNvPr id="422" name="Google Shape;422;p98"/>
          <p:cNvSpPr txBox="1"/>
          <p:nvPr/>
        </p:nvSpPr>
        <p:spPr>
          <a:xfrm>
            <a:off x="1173800" y="2000000"/>
            <a:ext cx="45172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Vamos a importar el módulo nativo cluster en nuestro archivo app.js y analizaremos primero nuestra primera propiedad principal: </a:t>
            </a:r>
            <a:r>
              <a:rPr lang="es" b="1">
                <a:latin typeface="DM Sans"/>
                <a:ea typeface="DM Sans"/>
                <a:cs typeface="DM Sans"/>
                <a:sym typeface="DM Sans"/>
              </a:rPr>
              <a:t>isPrimary</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Esta propiedad nos ayuda a corroborar si el proceso es el principal, o viene forkeado de algún proceso superior.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b="1">
                <a:latin typeface="DM Sans"/>
                <a:ea typeface="DM Sans"/>
                <a:cs typeface="DM Sans"/>
                <a:sym typeface="DM Sans"/>
              </a:rPr>
              <a:t>Cuidado</a:t>
            </a:r>
            <a:r>
              <a:rPr lang="es">
                <a:latin typeface="DM Sans"/>
                <a:ea typeface="DM Sans"/>
                <a:cs typeface="DM Sans"/>
                <a:sym typeface="DM Sans"/>
              </a:rPr>
              <a:t>: si tu versión de node es 16+, podrás utilizar isPrimary sin problema, si es anterior deberás utilizar </a:t>
            </a:r>
            <a:r>
              <a:rPr lang="es" b="1">
                <a:latin typeface="DM Sans"/>
                <a:ea typeface="DM Sans"/>
                <a:cs typeface="DM Sans"/>
                <a:sym typeface="DM Sans"/>
              </a:rPr>
              <a:t>isMaster</a:t>
            </a:r>
            <a:endParaRPr>
              <a:latin typeface="DM Sans"/>
              <a:ea typeface="DM Sans"/>
              <a:cs typeface="DM Sans"/>
              <a:sym typeface="DM Sans"/>
            </a:endParaRPr>
          </a:p>
        </p:txBody>
      </p:sp>
      <p:pic>
        <p:nvPicPr>
          <p:cNvPr id="423" name="Google Shape;423;p98"/>
          <p:cNvPicPr preferRelativeResize="0"/>
          <p:nvPr/>
        </p:nvPicPr>
        <p:blipFill>
          <a:blip r:embed="rId3">
            <a:alphaModFix/>
          </a:blip>
          <a:stretch>
            <a:fillRect/>
          </a:stretch>
        </p:blipFill>
        <p:spPr>
          <a:xfrm>
            <a:off x="6670167" y="2482834"/>
            <a:ext cx="3962400" cy="1892300"/>
          </a:xfrm>
          <a:prstGeom prst="rect">
            <a:avLst/>
          </a:prstGeom>
          <a:noFill/>
          <a:ln>
            <a:noFill/>
          </a:ln>
        </p:spPr>
      </p:pic>
      <p:pic>
        <p:nvPicPr>
          <p:cNvPr id="424" name="Google Shape;424;p98"/>
          <p:cNvPicPr preferRelativeResize="0"/>
          <p:nvPr/>
        </p:nvPicPr>
        <p:blipFill>
          <a:blip r:embed="rId4">
            <a:alphaModFix/>
          </a:blip>
          <a:stretch>
            <a:fillRect/>
          </a:stretch>
        </p:blipFill>
        <p:spPr>
          <a:xfrm>
            <a:off x="8076152" y="4835967"/>
            <a:ext cx="1150433" cy="536867"/>
          </a:xfrm>
          <a:prstGeom prst="rect">
            <a:avLst/>
          </a:prstGeom>
          <a:noFill/>
          <a:ln>
            <a:noFill/>
          </a:ln>
        </p:spPr>
      </p:pic>
    </p:spTree>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99"/>
          <p:cNvSpPr txBox="1"/>
          <p:nvPr/>
        </p:nvSpPr>
        <p:spPr>
          <a:xfrm>
            <a:off x="634000" y="959767"/>
            <a:ext cx="7058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Realizamos un forkeo desde cluster</a:t>
            </a:r>
            <a:endParaRPr sz="5333" b="1">
              <a:solidFill>
                <a:schemeClr val="dk1"/>
              </a:solidFill>
              <a:latin typeface="DM Sans"/>
              <a:ea typeface="DM Sans"/>
              <a:cs typeface="DM Sans"/>
              <a:sym typeface="DM Sans"/>
            </a:endParaRPr>
          </a:p>
        </p:txBody>
      </p:sp>
      <p:sp>
        <p:nvSpPr>
          <p:cNvPr id="430" name="Google Shape;430;p99"/>
          <p:cNvSpPr txBox="1"/>
          <p:nvPr/>
        </p:nvSpPr>
        <p:spPr>
          <a:xfrm>
            <a:off x="657700" y="2881434"/>
            <a:ext cx="63068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poder generar nuestro primer proceso trabajador, vamos a hacerlo solo desde el proceso principal, entonces, la lógica 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Si eres un proceso primario, entonces indica que eres el principal y forkea a un trabajador.</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Si eres un proceso trabajador, entonces indica que eres trabajador y procede a realizar las tareas que corresponden.</a:t>
            </a:r>
            <a:endParaRPr>
              <a:latin typeface="DM Sans"/>
              <a:ea typeface="DM Sans"/>
              <a:cs typeface="DM Sans"/>
              <a:sym typeface="DM Sans"/>
            </a:endParaRPr>
          </a:p>
        </p:txBody>
      </p:sp>
    </p:spTree>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00"/>
          <p:cNvSpPr txBox="1"/>
          <p:nvPr/>
        </p:nvSpPr>
        <p:spPr>
          <a:xfrm>
            <a:off x="863200" y="310767"/>
            <a:ext cx="105264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Diferenciando primary de workers</a:t>
            </a:r>
            <a:endParaRPr sz="4667" b="1">
              <a:solidFill>
                <a:schemeClr val="lt1"/>
              </a:solidFill>
              <a:latin typeface="DM Sans"/>
              <a:ea typeface="DM Sans"/>
              <a:cs typeface="DM Sans"/>
              <a:sym typeface="DM Sans"/>
            </a:endParaRPr>
          </a:p>
        </p:txBody>
      </p:sp>
      <p:pic>
        <p:nvPicPr>
          <p:cNvPr id="436" name="Google Shape;436;p100"/>
          <p:cNvPicPr preferRelativeResize="0"/>
          <p:nvPr/>
        </p:nvPicPr>
        <p:blipFill>
          <a:blip r:embed="rId3">
            <a:alphaModFix/>
          </a:blip>
          <a:stretch>
            <a:fillRect/>
          </a:stretch>
        </p:blipFill>
        <p:spPr>
          <a:xfrm>
            <a:off x="203201" y="1363134"/>
            <a:ext cx="11785601" cy="2830356"/>
          </a:xfrm>
          <a:prstGeom prst="rect">
            <a:avLst/>
          </a:prstGeom>
          <a:noFill/>
          <a:ln>
            <a:noFill/>
          </a:ln>
        </p:spPr>
      </p:pic>
      <p:pic>
        <p:nvPicPr>
          <p:cNvPr id="437" name="Google Shape;437;p100"/>
          <p:cNvPicPr preferRelativeResize="0"/>
          <p:nvPr/>
        </p:nvPicPr>
        <p:blipFill>
          <a:blip r:embed="rId4">
            <a:alphaModFix/>
          </a:blip>
          <a:stretch>
            <a:fillRect/>
          </a:stretch>
        </p:blipFill>
        <p:spPr>
          <a:xfrm>
            <a:off x="1306734" y="5292156"/>
            <a:ext cx="9639300" cy="508000"/>
          </a:xfrm>
          <a:prstGeom prst="rect">
            <a:avLst/>
          </a:prstGeom>
          <a:noFill/>
          <a:ln>
            <a:noFill/>
          </a:ln>
        </p:spPr>
      </p:pic>
      <p:sp>
        <p:nvSpPr>
          <p:cNvPr id="438" name="Google Shape;438;p100"/>
          <p:cNvSpPr txBox="1"/>
          <p:nvPr/>
        </p:nvSpPr>
        <p:spPr>
          <a:xfrm>
            <a:off x="421867" y="4332434"/>
            <a:ext cx="100904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Notamos cómo primero se comunica el proceso primario, pero al realizar el forkeo, se comunica el proceso secundario.</a:t>
            </a:r>
            <a:endParaRPr sz="2400">
              <a:latin typeface="DM Sans"/>
              <a:ea typeface="DM Sans"/>
              <a:cs typeface="DM Sans"/>
              <a:sym typeface="DM Sans"/>
            </a:endParaRPr>
          </a:p>
        </p:txBody>
      </p:sp>
    </p:spTree>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01"/>
          <p:cNvSpPr/>
          <p:nvPr/>
        </p:nvSpPr>
        <p:spPr>
          <a:xfrm>
            <a:off x="863200" y="1644167"/>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4" name="Google Shape;444;p101"/>
          <p:cNvSpPr txBox="1"/>
          <p:nvPr/>
        </p:nvSpPr>
        <p:spPr>
          <a:xfrm>
            <a:off x="1173800" y="104968"/>
            <a:ext cx="98444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Aprovechando la capacidad de un computador</a:t>
            </a:r>
            <a:endParaRPr sz="4667" b="1">
              <a:solidFill>
                <a:schemeClr val="lt1"/>
              </a:solidFill>
              <a:latin typeface="DM Sans"/>
              <a:ea typeface="DM Sans"/>
              <a:cs typeface="DM Sans"/>
              <a:sym typeface="DM Sans"/>
            </a:endParaRPr>
          </a:p>
        </p:txBody>
      </p:sp>
      <p:sp>
        <p:nvSpPr>
          <p:cNvPr id="445" name="Google Shape;445;p101"/>
          <p:cNvSpPr txBox="1"/>
          <p:nvPr/>
        </p:nvSpPr>
        <p:spPr>
          <a:xfrm>
            <a:off x="1173800" y="1942167"/>
            <a:ext cx="100060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Sabemos que el procesamiento de nuestro servidor será siempre single-threaded. Al realizar nuestros primeros forkeos, estamos comenzando a romper el paradigma que implica.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¿Cómo levantar múltiples instancias, sin que afecte demasiado en tamaño?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Para ello, lo primero debería ser determinar el número de hilos que podrán procesar estos multiprocesamientos, esto lo conseguiremos con las siguientes líneas</a:t>
            </a:r>
            <a:endParaRPr>
              <a:latin typeface="DM Sans"/>
              <a:ea typeface="DM Sans"/>
              <a:cs typeface="DM Sans"/>
              <a:sym typeface="DM Sans"/>
            </a:endParaRPr>
          </a:p>
        </p:txBody>
      </p:sp>
      <p:pic>
        <p:nvPicPr>
          <p:cNvPr id="446" name="Google Shape;446;p101"/>
          <p:cNvPicPr preferRelativeResize="0"/>
          <p:nvPr/>
        </p:nvPicPr>
        <p:blipFill>
          <a:blip r:embed="rId3">
            <a:alphaModFix/>
          </a:blip>
          <a:stretch>
            <a:fillRect/>
          </a:stretch>
        </p:blipFill>
        <p:spPr>
          <a:xfrm>
            <a:off x="2545333" y="4871600"/>
            <a:ext cx="4292600" cy="1066800"/>
          </a:xfrm>
          <a:prstGeom prst="rect">
            <a:avLst/>
          </a:prstGeom>
          <a:noFill/>
          <a:ln>
            <a:noFill/>
          </a:ln>
        </p:spPr>
      </p:pic>
      <p:pic>
        <p:nvPicPr>
          <p:cNvPr id="447" name="Google Shape;447;p101"/>
          <p:cNvPicPr preferRelativeResize="0"/>
          <p:nvPr/>
        </p:nvPicPr>
        <p:blipFill>
          <a:blip r:embed="rId4">
            <a:alphaModFix/>
          </a:blip>
          <a:stretch>
            <a:fillRect/>
          </a:stretch>
        </p:blipFill>
        <p:spPr>
          <a:xfrm>
            <a:off x="9005034" y="5350985"/>
            <a:ext cx="861569" cy="587433"/>
          </a:xfrm>
          <a:prstGeom prst="rect">
            <a:avLst/>
          </a:prstGeom>
          <a:noFill/>
          <a:ln>
            <a:noFill/>
          </a:ln>
        </p:spPr>
      </p:pic>
      <p:sp>
        <p:nvSpPr>
          <p:cNvPr id="448" name="Google Shape;448;p101"/>
          <p:cNvSpPr txBox="1"/>
          <p:nvPr/>
        </p:nvSpPr>
        <p:spPr>
          <a:xfrm>
            <a:off x="7918003" y="4467584"/>
            <a:ext cx="34108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el caso de este ejemplo, trabajaremos con</a:t>
            </a:r>
            <a:endParaRPr>
              <a:latin typeface="DM Sans"/>
              <a:ea typeface="DM Sans"/>
              <a:cs typeface="DM Sans"/>
              <a:sym typeface="DM Sans"/>
            </a:endParaRPr>
          </a:p>
        </p:txBody>
      </p:sp>
    </p:spTree>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02"/>
          <p:cNvSpPr txBox="1"/>
          <p:nvPr/>
        </p:nvSpPr>
        <p:spPr>
          <a:xfrm>
            <a:off x="710984" y="249067"/>
            <a:ext cx="104848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Generando múltiples trabajadores</a:t>
            </a:r>
            <a:endParaRPr sz="4667" b="1">
              <a:solidFill>
                <a:schemeClr val="lt1"/>
              </a:solidFill>
              <a:latin typeface="DM Sans"/>
              <a:ea typeface="DM Sans"/>
              <a:cs typeface="DM Sans"/>
              <a:sym typeface="DM Sans"/>
            </a:endParaRPr>
          </a:p>
        </p:txBody>
      </p:sp>
      <p:pic>
        <p:nvPicPr>
          <p:cNvPr id="454" name="Google Shape;454;p102"/>
          <p:cNvPicPr preferRelativeResize="0"/>
          <p:nvPr/>
        </p:nvPicPr>
        <p:blipFill>
          <a:blip r:embed="rId3">
            <a:alphaModFix/>
          </a:blip>
          <a:stretch>
            <a:fillRect/>
          </a:stretch>
        </p:blipFill>
        <p:spPr>
          <a:xfrm>
            <a:off x="3011551" y="4458001"/>
            <a:ext cx="5883635" cy="2165233"/>
          </a:xfrm>
          <a:prstGeom prst="rect">
            <a:avLst/>
          </a:prstGeom>
          <a:noFill/>
          <a:ln>
            <a:noFill/>
          </a:ln>
        </p:spPr>
      </p:pic>
      <p:pic>
        <p:nvPicPr>
          <p:cNvPr id="455" name="Google Shape;455;p102"/>
          <p:cNvPicPr preferRelativeResize="0"/>
          <p:nvPr/>
        </p:nvPicPr>
        <p:blipFill>
          <a:blip r:embed="rId4">
            <a:alphaModFix/>
          </a:blip>
          <a:stretch>
            <a:fillRect/>
          </a:stretch>
        </p:blipFill>
        <p:spPr>
          <a:xfrm>
            <a:off x="1576253" y="1199467"/>
            <a:ext cx="8754224" cy="3101500"/>
          </a:xfrm>
          <a:prstGeom prst="rect">
            <a:avLst/>
          </a:prstGeom>
          <a:noFill/>
          <a:ln>
            <a:noFill/>
          </a:ln>
        </p:spPr>
      </p:pic>
    </p:spTree>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103"/>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61" name="Google Shape;461;p103"/>
          <p:cNvSpPr txBox="1"/>
          <p:nvPr/>
        </p:nvSpPr>
        <p:spPr>
          <a:xfrm>
            <a:off x="6052933" y="903584"/>
            <a:ext cx="55952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¿Por qué tener múltiples procesos?</a:t>
            </a:r>
            <a:endParaRPr sz="5333" b="1">
              <a:solidFill>
                <a:schemeClr val="dk1"/>
              </a:solidFill>
              <a:latin typeface="DM Sans"/>
              <a:ea typeface="DM Sans"/>
              <a:cs typeface="DM Sans"/>
              <a:sym typeface="DM Sans"/>
            </a:endParaRPr>
          </a:p>
        </p:txBody>
      </p:sp>
      <p:sp>
        <p:nvSpPr>
          <p:cNvPr id="462" name="Google Shape;462;p103"/>
          <p:cNvSpPr txBox="1"/>
          <p:nvPr/>
        </p:nvSpPr>
        <p:spPr>
          <a:xfrm>
            <a:off x="6217133" y="3686684"/>
            <a:ext cx="52668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¡Entonces viene lo maravilloso! ¿Recuerdas que comentamos la importancia de que todos estuvieran conectados en un contexto general? </a:t>
            </a:r>
            <a:r>
              <a:rPr lang="es">
                <a:highlight>
                  <a:srgbClr val="EAFF6A"/>
                </a:highlight>
                <a:latin typeface="DM Sans"/>
                <a:ea typeface="DM Sans"/>
                <a:cs typeface="DM Sans"/>
                <a:sym typeface="DM Sans"/>
              </a:rPr>
              <a:t>¡Nota cómo lo utilizamos para que cada quien cuente con una instancia del servidor!</a:t>
            </a:r>
            <a:endParaRPr>
              <a:highlight>
                <a:srgbClr val="EAFF6A"/>
              </a:highlight>
              <a:latin typeface="DM Sans"/>
              <a:ea typeface="DM Sans"/>
              <a:cs typeface="DM Sans"/>
              <a:sym typeface="DM Sans"/>
            </a:endParaRPr>
          </a:p>
        </p:txBody>
      </p:sp>
      <p:pic>
        <p:nvPicPr>
          <p:cNvPr id="463" name="Google Shape;463;p103"/>
          <p:cNvPicPr preferRelativeResize="0"/>
          <p:nvPr/>
        </p:nvPicPr>
        <p:blipFill rotWithShape="1">
          <a:blip r:embed="rId3">
            <a:alphaModFix/>
          </a:blip>
          <a:srcRect t="35942"/>
          <a:stretch/>
        </p:blipFill>
        <p:spPr>
          <a:xfrm>
            <a:off x="732567" y="3960700"/>
            <a:ext cx="4779732" cy="2058467"/>
          </a:xfrm>
          <a:prstGeom prst="rect">
            <a:avLst/>
          </a:prstGeom>
          <a:noFill/>
          <a:ln>
            <a:noFill/>
          </a:ln>
        </p:spPr>
      </p:pic>
      <p:pic>
        <p:nvPicPr>
          <p:cNvPr id="464" name="Google Shape;464;p103"/>
          <p:cNvPicPr preferRelativeResize="0"/>
          <p:nvPr/>
        </p:nvPicPr>
        <p:blipFill>
          <a:blip r:embed="rId4">
            <a:alphaModFix/>
          </a:blip>
          <a:stretch>
            <a:fillRect/>
          </a:stretch>
        </p:blipFill>
        <p:spPr>
          <a:xfrm>
            <a:off x="634000" y="805533"/>
            <a:ext cx="4976867" cy="2778267"/>
          </a:xfrm>
          <a:prstGeom prst="rect">
            <a:avLst/>
          </a:prstGeom>
          <a:noFill/>
          <a:ln>
            <a:noFill/>
          </a:ln>
        </p:spPr>
      </p:pic>
    </p:spTree>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04"/>
          <p:cNvSpPr txBox="1"/>
          <p:nvPr/>
        </p:nvSpPr>
        <p:spPr>
          <a:xfrm>
            <a:off x="668600" y="578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ocurrió?</a:t>
            </a:r>
            <a:endParaRPr sz="5333" b="1">
              <a:solidFill>
                <a:schemeClr val="dk1"/>
              </a:solidFill>
              <a:latin typeface="DM Sans"/>
              <a:ea typeface="DM Sans"/>
              <a:cs typeface="DM Sans"/>
              <a:sym typeface="DM Sans"/>
            </a:endParaRPr>
          </a:p>
        </p:txBody>
      </p:sp>
      <p:sp>
        <p:nvSpPr>
          <p:cNvPr id="470" name="Google Shape;470;p104"/>
          <p:cNvSpPr txBox="1"/>
          <p:nvPr/>
        </p:nvSpPr>
        <p:spPr>
          <a:xfrm>
            <a:off x="536800" y="1784467"/>
            <a:ext cx="51128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este momento hay múltiples procesos escuchando y trabajando sobre el servidor, en realidad, cada uno es una instancia de servidor.</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¿Cómo reconocemos que esto sea cierto?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Vamos a utilizar un comando muy útil en windows conocido como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b="1">
                <a:latin typeface="DM Sans"/>
                <a:ea typeface="DM Sans"/>
                <a:cs typeface="DM Sans"/>
                <a:sym typeface="DM Sans"/>
              </a:rPr>
              <a:t>tasklist /fi “imagename eq node.exe”</a:t>
            </a:r>
            <a:endParaRPr b="1">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
        <p:nvSpPr>
          <p:cNvPr id="471" name="Google Shape;471;p104"/>
          <p:cNvSpPr txBox="1"/>
          <p:nvPr/>
        </p:nvSpPr>
        <p:spPr>
          <a:xfrm>
            <a:off x="5753567" y="1784467"/>
            <a:ext cx="59016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comando en negritas significa que encuentre una imagen (instancia de proceso) del proceso </a:t>
            </a:r>
            <a:r>
              <a:rPr lang="es" b="1">
                <a:latin typeface="DM Sans"/>
                <a:ea typeface="DM Sans"/>
                <a:cs typeface="DM Sans"/>
                <a:sym typeface="DM Sans"/>
              </a:rPr>
              <a:t>node.exe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 ejecutarlo, podemos ver los procesos que corresponden a nuestros respectivos contextos.</a:t>
            </a:r>
            <a:endParaRPr>
              <a:latin typeface="DM Sans"/>
              <a:ea typeface="DM Sans"/>
              <a:cs typeface="DM Sans"/>
              <a:sym typeface="DM Sans"/>
            </a:endParaRPr>
          </a:p>
          <a:p>
            <a:endParaRPr>
              <a:latin typeface="DM Sans"/>
              <a:ea typeface="DM Sans"/>
              <a:cs typeface="DM Sans"/>
              <a:sym typeface="DM Sans"/>
            </a:endParaRPr>
          </a:p>
        </p:txBody>
      </p:sp>
      <p:pic>
        <p:nvPicPr>
          <p:cNvPr id="472" name="Google Shape;472;p104"/>
          <p:cNvPicPr preferRelativeResize="0"/>
          <p:nvPr/>
        </p:nvPicPr>
        <p:blipFill>
          <a:blip r:embed="rId3">
            <a:alphaModFix/>
          </a:blip>
          <a:stretch>
            <a:fillRect/>
          </a:stretch>
        </p:blipFill>
        <p:spPr>
          <a:xfrm>
            <a:off x="6377717" y="3471968"/>
            <a:ext cx="4374963" cy="2644033"/>
          </a:xfrm>
          <a:prstGeom prst="rect">
            <a:avLst/>
          </a:prstGeom>
          <a:noFill/>
          <a:ln>
            <a:noFill/>
          </a:ln>
        </p:spPr>
      </p:pic>
    </p:spTree>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105"/>
          <p:cNvSpPr txBox="1"/>
          <p:nvPr/>
        </p:nvSpPr>
        <p:spPr>
          <a:xfrm>
            <a:off x="634000" y="1072000"/>
            <a:ext cx="8198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¡Hay más!</a:t>
            </a:r>
            <a:endParaRPr sz="5333" b="1">
              <a:solidFill>
                <a:schemeClr val="dk1"/>
              </a:solidFill>
              <a:latin typeface="DM Sans"/>
              <a:ea typeface="DM Sans"/>
              <a:cs typeface="DM Sans"/>
              <a:sym typeface="DM Sans"/>
            </a:endParaRPr>
          </a:p>
        </p:txBody>
      </p:sp>
      <p:sp>
        <p:nvSpPr>
          <p:cNvPr id="478" name="Google Shape;478;p105"/>
          <p:cNvSpPr txBox="1"/>
          <p:nvPr/>
        </p:nvSpPr>
        <p:spPr>
          <a:xfrm>
            <a:off x="634000" y="2443634"/>
            <a:ext cx="37592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No solo generamos múltiples instancias del servidor, sino que podemos escuchar a eventos desde el proceso primario.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Entonces, seguro te recuerda al proceso de comunicación de socket.io, ya que en el proceso padre podremos colocar </a:t>
            </a:r>
            <a:r>
              <a:rPr lang="es" b="1">
                <a:latin typeface="DM Sans"/>
                <a:ea typeface="DM Sans"/>
                <a:cs typeface="DM Sans"/>
                <a:sym typeface="DM Sans"/>
              </a:rPr>
              <a:t>.on</a:t>
            </a:r>
            <a:r>
              <a:rPr lang="es">
                <a:latin typeface="DM Sans"/>
                <a:ea typeface="DM Sans"/>
                <a:cs typeface="DM Sans"/>
                <a:sym typeface="DM Sans"/>
              </a:rPr>
              <a:t> para saber qué pasa con alguno de sus trabajadores.</a:t>
            </a:r>
            <a:endParaRPr>
              <a:latin typeface="DM Sans"/>
              <a:ea typeface="DM Sans"/>
              <a:cs typeface="DM Sans"/>
              <a:sym typeface="DM Sans"/>
            </a:endParaRPr>
          </a:p>
        </p:txBody>
      </p:sp>
      <p:pic>
        <p:nvPicPr>
          <p:cNvPr id="479" name="Google Shape;479;p105"/>
          <p:cNvPicPr preferRelativeResize="0"/>
          <p:nvPr/>
        </p:nvPicPr>
        <p:blipFill>
          <a:blip r:embed="rId3">
            <a:alphaModFix/>
          </a:blip>
          <a:stretch>
            <a:fillRect/>
          </a:stretch>
        </p:blipFill>
        <p:spPr>
          <a:xfrm>
            <a:off x="4725417" y="2254767"/>
            <a:ext cx="6832600" cy="1981200"/>
          </a:xfrm>
          <a:prstGeom prst="rect">
            <a:avLst/>
          </a:prstGeom>
          <a:noFill/>
          <a:ln>
            <a:noFill/>
          </a:ln>
        </p:spPr>
      </p:pic>
      <p:pic>
        <p:nvPicPr>
          <p:cNvPr id="480" name="Google Shape;480;p105"/>
          <p:cNvPicPr preferRelativeResize="0"/>
          <p:nvPr/>
        </p:nvPicPr>
        <p:blipFill>
          <a:blip r:embed="rId4">
            <a:alphaModFix/>
          </a:blip>
          <a:stretch>
            <a:fillRect/>
          </a:stretch>
        </p:blipFill>
        <p:spPr>
          <a:xfrm>
            <a:off x="4725432" y="4496734"/>
            <a:ext cx="6832600" cy="855540"/>
          </a:xfrm>
          <a:prstGeom prst="rect">
            <a:avLst/>
          </a:prstGeom>
          <a:noFill/>
          <a:ln>
            <a:noFill/>
          </a:ln>
        </p:spPr>
      </p:pic>
    </p:spTree>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06"/>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86" name="Google Shape;486;p106"/>
          <p:cNvSpPr txBox="1"/>
          <p:nvPr/>
        </p:nvSpPr>
        <p:spPr>
          <a:xfrm>
            <a:off x="1223600" y="461301"/>
            <a:ext cx="10001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¡A esto nos referíamos!</a:t>
            </a:r>
            <a:endParaRPr sz="4667" b="1">
              <a:solidFill>
                <a:schemeClr val="lt1"/>
              </a:solidFill>
              <a:latin typeface="DM Sans"/>
              <a:ea typeface="DM Sans"/>
              <a:cs typeface="DM Sans"/>
              <a:sym typeface="DM Sans"/>
            </a:endParaRPr>
          </a:p>
        </p:txBody>
      </p:sp>
      <p:sp>
        <p:nvSpPr>
          <p:cNvPr id="487" name="Google Shape;487;p106"/>
          <p:cNvSpPr txBox="1"/>
          <p:nvPr/>
        </p:nvSpPr>
        <p:spPr>
          <a:xfrm>
            <a:off x="1095400" y="1585534"/>
            <a:ext cx="100012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Nota que el proceso primario no solo se está encargando de levantar múltiples procesos, sino que también nos permitirá tener un control sobre estos. Ahora vamos a ponerlo a prueba con las operaciones que ya conocemos. </a:t>
            </a:r>
            <a:endParaRPr b="1">
              <a:latin typeface="DM Sans"/>
              <a:ea typeface="DM Sans"/>
              <a:cs typeface="DM Sans"/>
              <a:sym typeface="DM Sans"/>
            </a:endParaRPr>
          </a:p>
        </p:txBody>
      </p:sp>
      <p:pic>
        <p:nvPicPr>
          <p:cNvPr id="488" name="Google Shape;488;p106"/>
          <p:cNvPicPr preferRelativeResize="0"/>
          <p:nvPr/>
        </p:nvPicPr>
        <p:blipFill>
          <a:blip r:embed="rId3">
            <a:alphaModFix/>
          </a:blip>
          <a:stretch>
            <a:fillRect/>
          </a:stretch>
        </p:blipFill>
        <p:spPr>
          <a:xfrm>
            <a:off x="2140134" y="2663134"/>
            <a:ext cx="8168135" cy="3216533"/>
          </a:xfrm>
          <a:prstGeom prst="rect">
            <a:avLst/>
          </a:prstGeom>
          <a:noFill/>
          <a:ln>
            <a:noFill/>
          </a:ln>
        </p:spPr>
      </p:pic>
    </p:spTree>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07"/>
          <p:cNvSpPr txBox="1"/>
          <p:nvPr/>
        </p:nvSpPr>
        <p:spPr>
          <a:xfrm>
            <a:off x="533233" y="277734"/>
            <a:ext cx="112720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Ejecutando el proceso de Artillery para las operaciones sencillas</a:t>
            </a:r>
            <a:endParaRPr sz="4667" b="1">
              <a:solidFill>
                <a:schemeClr val="lt1"/>
              </a:solidFill>
              <a:latin typeface="DM Sans"/>
              <a:ea typeface="DM Sans"/>
              <a:cs typeface="DM Sans"/>
              <a:sym typeface="DM Sans"/>
            </a:endParaRPr>
          </a:p>
        </p:txBody>
      </p:sp>
      <p:pic>
        <p:nvPicPr>
          <p:cNvPr id="494" name="Google Shape;494;p107"/>
          <p:cNvPicPr preferRelativeResize="0"/>
          <p:nvPr/>
        </p:nvPicPr>
        <p:blipFill>
          <a:blip r:embed="rId3">
            <a:alphaModFix/>
          </a:blip>
          <a:stretch>
            <a:fillRect/>
          </a:stretch>
        </p:blipFill>
        <p:spPr>
          <a:xfrm>
            <a:off x="2067133" y="2064567"/>
            <a:ext cx="8204200" cy="546100"/>
          </a:xfrm>
          <a:prstGeom prst="rect">
            <a:avLst/>
          </a:prstGeom>
          <a:noFill/>
          <a:ln>
            <a:noFill/>
          </a:ln>
        </p:spPr>
      </p:pic>
      <p:pic>
        <p:nvPicPr>
          <p:cNvPr id="495" name="Google Shape;495;p107"/>
          <p:cNvPicPr preferRelativeResize="0"/>
          <p:nvPr/>
        </p:nvPicPr>
        <p:blipFill>
          <a:blip r:embed="rId4">
            <a:alphaModFix/>
          </a:blip>
          <a:stretch>
            <a:fillRect/>
          </a:stretch>
        </p:blipFill>
        <p:spPr>
          <a:xfrm>
            <a:off x="769733" y="2933167"/>
            <a:ext cx="3098824" cy="3347967"/>
          </a:xfrm>
          <a:prstGeom prst="rect">
            <a:avLst/>
          </a:prstGeom>
          <a:noFill/>
          <a:ln>
            <a:noFill/>
          </a:ln>
        </p:spPr>
      </p:pic>
      <p:sp>
        <p:nvSpPr>
          <p:cNvPr id="496" name="Google Shape;496;p107"/>
          <p:cNvSpPr txBox="1"/>
          <p:nvPr/>
        </p:nvSpPr>
        <p:spPr>
          <a:xfrm>
            <a:off x="4221433" y="4191834"/>
            <a:ext cx="7228400" cy="1969730"/>
          </a:xfrm>
          <a:prstGeom prst="rect">
            <a:avLst/>
          </a:prstGeom>
          <a:noFill/>
          <a:ln>
            <a:noFill/>
          </a:ln>
        </p:spPr>
        <p:txBody>
          <a:bodyPr spcFirstLastPara="1" wrap="square" lIns="121900" tIns="121900" rIns="121900" bIns="121900" anchor="t" anchorCtr="0">
            <a:spAutoFit/>
          </a:bodyPr>
          <a:lstStyle/>
          <a:p>
            <a:r>
              <a:rPr lang="es" sz="1600">
                <a:latin typeface="DM Sans"/>
                <a:ea typeface="DM Sans"/>
                <a:cs typeface="DM Sans"/>
                <a:sym typeface="DM Sans"/>
              </a:rPr>
              <a:t>¡Impresionantes resultados! Nota que ahora el tiempo mínimo de resolución de la operación sencilla es tan bajo que Artillery lo ha dejado en 0. y el tiempo máximo es de 13 milisegundos (casi nada)</a:t>
            </a:r>
            <a:endParaRPr sz="1600">
              <a:latin typeface="DM Sans"/>
              <a:ea typeface="DM Sans"/>
              <a:cs typeface="DM Sans"/>
              <a:sym typeface="DM Sans"/>
            </a:endParaRPr>
          </a:p>
          <a:p>
            <a:endParaRPr sz="1600">
              <a:latin typeface="DM Sans"/>
              <a:ea typeface="DM Sans"/>
              <a:cs typeface="DM Sans"/>
              <a:sym typeface="DM Sans"/>
            </a:endParaRPr>
          </a:p>
          <a:p>
            <a:r>
              <a:rPr lang="es" sz="1600">
                <a:latin typeface="DM Sans"/>
                <a:ea typeface="DM Sans"/>
                <a:cs typeface="DM Sans"/>
                <a:sym typeface="DM Sans"/>
              </a:rPr>
              <a:t>La operación sencilla era fácil de afrontar, pero ahora falta el verdadero reto: La operación compleja sólo nos permitió finalizar 10 de la meta de 2000 peticiones, veamos cómo se comporta en esta ocasión</a:t>
            </a:r>
            <a:endParaRPr sz="160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3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¿FrontEnd vs BackEnd?</a:t>
            </a:r>
            <a:endParaRPr sz="5333" b="1">
              <a:solidFill>
                <a:schemeClr val="dk1"/>
              </a:solidFill>
              <a:latin typeface="DM Sans"/>
              <a:ea typeface="DM Sans"/>
              <a:cs typeface="DM Sans"/>
              <a:sym typeface="DM Sans"/>
            </a:endParaRPr>
          </a:p>
        </p:txBody>
      </p:sp>
      <p:sp>
        <p:nvSpPr>
          <p:cNvPr id="806" name="Google Shape;806;p139"/>
          <p:cNvSpPr txBox="1"/>
          <p:nvPr/>
        </p:nvSpPr>
        <p:spPr>
          <a:xfrm>
            <a:off x="631133" y="2544233"/>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 menudo escuchamos a otras personas decir “odio el BackEnd” o “qué aburrido el frontEnd”. Esto ha polarizado a la comunidad del desarrollo, pensando que el mundo sería mejor si alguno de los dos no existiera.</a:t>
            </a:r>
            <a:endParaRPr>
              <a:solidFill>
                <a:srgbClr val="000000"/>
              </a:solidFill>
              <a:latin typeface="DM Sans"/>
              <a:ea typeface="DM Sans"/>
              <a:cs typeface="DM Sans"/>
              <a:sym typeface="DM Sans"/>
            </a:endParaRPr>
          </a:p>
        </p:txBody>
      </p:sp>
      <p:sp>
        <p:nvSpPr>
          <p:cNvPr id="807" name="Google Shape;807;p139"/>
          <p:cNvSpPr txBox="1"/>
          <p:nvPr/>
        </p:nvSpPr>
        <p:spPr>
          <a:xfrm>
            <a:off x="6036767" y="2544234"/>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¡FALSO! Ambos necesitan el uno del otro para poder estructurar páginas y aplicaciones. De esta manera, podremos resolver los problemas del mundo real con soluciones tecnológicas.</a:t>
            </a:r>
            <a:endParaRPr>
              <a:solidFill>
                <a:srgbClr val="000000"/>
              </a:solidFill>
              <a:latin typeface="DM Sans"/>
              <a:ea typeface="DM Sans"/>
              <a:cs typeface="DM Sans"/>
              <a:sym typeface="DM Sans"/>
            </a:endParaRPr>
          </a:p>
        </p:txBody>
      </p:sp>
      <p:sp>
        <p:nvSpPr>
          <p:cNvPr id="808" name="Google Shape;808;p139"/>
          <p:cNvSpPr txBox="1"/>
          <p:nvPr/>
        </p:nvSpPr>
        <p:spPr>
          <a:xfrm>
            <a:off x="2305400" y="4681567"/>
            <a:ext cx="75812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4000" b="1">
                <a:solidFill>
                  <a:schemeClr val="dk1"/>
                </a:solidFill>
                <a:latin typeface="DM Sans"/>
                <a:ea typeface="DM Sans"/>
                <a:cs typeface="DM Sans"/>
                <a:sym typeface="DM Sans"/>
              </a:rPr>
              <a:t>¡Hay que hacer las paces!</a:t>
            </a:r>
            <a:endParaRPr sz="4000" b="1">
              <a:solidFill>
                <a:schemeClr val="dk1"/>
              </a:solidFill>
              <a:latin typeface="DM Sans"/>
              <a:ea typeface="DM Sans"/>
              <a:cs typeface="DM Sans"/>
              <a:sym typeface="DM San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8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a:t>
            </a:r>
            <a:endParaRPr sz="4667" b="1">
              <a:solidFill>
                <a:srgbClr val="EAFF6A"/>
              </a:solidFill>
              <a:latin typeface="DM Sans"/>
              <a:ea typeface="DM Sans"/>
              <a:cs typeface="DM Sans"/>
              <a:sym typeface="DM Sans"/>
            </a:endParaRPr>
          </a:p>
        </p:txBody>
      </p:sp>
      <p:sp>
        <p:nvSpPr>
          <p:cNvPr id="780" name="Google Shape;780;p189"/>
          <p:cNvSpPr txBox="1"/>
          <p:nvPr/>
        </p:nvSpPr>
        <p:spPr>
          <a:xfrm>
            <a:off x="631133" y="2168134"/>
            <a:ext cx="9559200" cy="1784872"/>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Se utilizará la función “dividir” que se creó en el ejemplo anterior, para profundizar sobre los operadores .then y .catch</a:t>
            </a:r>
            <a:endParaRPr sz="3333">
              <a:solidFill>
                <a:srgbClr val="B7B7B7"/>
              </a:solidFill>
              <a:latin typeface="DM Sans"/>
              <a:ea typeface="DM Sans"/>
              <a:cs typeface="DM Sans"/>
              <a:sym typeface="DM Sans"/>
            </a:endParaRPr>
          </a:p>
        </p:txBody>
      </p:sp>
      <p:grpSp>
        <p:nvGrpSpPr>
          <p:cNvPr id="781" name="Google Shape;781;p189"/>
          <p:cNvGrpSpPr/>
          <p:nvPr/>
        </p:nvGrpSpPr>
        <p:grpSpPr>
          <a:xfrm>
            <a:off x="631135" y="826031"/>
            <a:ext cx="985200" cy="985200"/>
            <a:chOff x="473351" y="619523"/>
            <a:chExt cx="738900" cy="738900"/>
          </a:xfrm>
        </p:grpSpPr>
        <p:sp>
          <p:nvSpPr>
            <p:cNvPr id="782" name="Google Shape;782;p18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83" name="Google Shape;783;p18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108"/>
          <p:cNvSpPr txBox="1"/>
          <p:nvPr/>
        </p:nvSpPr>
        <p:spPr>
          <a:xfrm>
            <a:off x="533233" y="277734"/>
            <a:ext cx="112720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Ejecutando el proceso de Artillery para las operaciones complejas</a:t>
            </a:r>
            <a:endParaRPr sz="4667" b="1">
              <a:solidFill>
                <a:schemeClr val="lt1"/>
              </a:solidFill>
              <a:latin typeface="DM Sans"/>
              <a:ea typeface="DM Sans"/>
              <a:cs typeface="DM Sans"/>
              <a:sym typeface="DM Sans"/>
            </a:endParaRPr>
          </a:p>
        </p:txBody>
      </p:sp>
      <p:sp>
        <p:nvSpPr>
          <p:cNvPr id="502" name="Google Shape;502;p108"/>
          <p:cNvSpPr txBox="1"/>
          <p:nvPr/>
        </p:nvSpPr>
        <p:spPr>
          <a:xfrm>
            <a:off x="5101767" y="4444800"/>
            <a:ext cx="6546800" cy="1477287"/>
          </a:xfrm>
          <a:prstGeom prst="rect">
            <a:avLst/>
          </a:prstGeom>
          <a:noFill/>
          <a:ln>
            <a:noFill/>
          </a:ln>
        </p:spPr>
        <p:txBody>
          <a:bodyPr spcFirstLastPara="1" wrap="square" lIns="121900" tIns="121900" rIns="121900" bIns="121900" anchor="t" anchorCtr="0">
            <a:spAutoFit/>
          </a:bodyPr>
          <a:lstStyle/>
          <a:p>
            <a:r>
              <a:rPr lang="es" sz="1600">
                <a:latin typeface="DM Sans"/>
                <a:ea typeface="DM Sans"/>
                <a:cs typeface="DM Sans"/>
                <a:sym typeface="DM Sans"/>
              </a:rPr>
              <a:t>Voilà! Muy seguramente tu computadora ha tenido que enfrentar una dura y larga batalla para resolver las operaciones complejas, sin embargo, notamos que lograron resolver las 2000 peticiones y no se devolvió ningún TIMEOUT como lo hacía cuando sólo había una instancia del servidor tratando de cargar con todo el trabajo.</a:t>
            </a:r>
            <a:endParaRPr sz="1600">
              <a:latin typeface="DM Sans"/>
              <a:ea typeface="DM Sans"/>
              <a:cs typeface="DM Sans"/>
              <a:sym typeface="DM Sans"/>
            </a:endParaRPr>
          </a:p>
        </p:txBody>
      </p:sp>
      <p:pic>
        <p:nvPicPr>
          <p:cNvPr id="503" name="Google Shape;503;p108"/>
          <p:cNvPicPr preferRelativeResize="0"/>
          <p:nvPr/>
        </p:nvPicPr>
        <p:blipFill>
          <a:blip r:embed="rId3">
            <a:alphaModFix/>
          </a:blip>
          <a:stretch>
            <a:fillRect/>
          </a:stretch>
        </p:blipFill>
        <p:spPr>
          <a:xfrm>
            <a:off x="2079833" y="1960867"/>
            <a:ext cx="8178800" cy="520700"/>
          </a:xfrm>
          <a:prstGeom prst="rect">
            <a:avLst/>
          </a:prstGeom>
          <a:noFill/>
          <a:ln>
            <a:noFill/>
          </a:ln>
        </p:spPr>
      </p:pic>
      <p:pic>
        <p:nvPicPr>
          <p:cNvPr id="504" name="Google Shape;504;p108"/>
          <p:cNvPicPr preferRelativeResize="0"/>
          <p:nvPr/>
        </p:nvPicPr>
        <p:blipFill>
          <a:blip r:embed="rId4">
            <a:alphaModFix/>
          </a:blip>
          <a:stretch>
            <a:fillRect/>
          </a:stretch>
        </p:blipFill>
        <p:spPr>
          <a:xfrm>
            <a:off x="245334" y="2841476"/>
            <a:ext cx="4627833" cy="3274512"/>
          </a:xfrm>
          <a:prstGeom prst="rect">
            <a:avLst/>
          </a:prstGeom>
          <a:noFill/>
          <a:ln>
            <a:noFill/>
          </a:ln>
        </p:spPr>
      </p:pic>
    </p:spTree>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09"/>
          <p:cNvSpPr txBox="1"/>
          <p:nvPr/>
        </p:nvSpPr>
        <p:spPr>
          <a:xfrm>
            <a:off x="1003867" y="139134"/>
            <a:ext cx="10014400" cy="218536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Los console.log demuestran cómo los diferentes procesos trabajan en conjunto</a:t>
            </a:r>
            <a:endParaRPr sz="4667" b="1">
              <a:solidFill>
                <a:schemeClr val="lt1"/>
              </a:solidFill>
              <a:latin typeface="DM Sans"/>
              <a:ea typeface="DM Sans"/>
              <a:cs typeface="DM Sans"/>
              <a:sym typeface="DM Sans"/>
            </a:endParaRPr>
          </a:p>
        </p:txBody>
      </p:sp>
      <p:pic>
        <p:nvPicPr>
          <p:cNvPr id="510" name="Google Shape;510;p109"/>
          <p:cNvPicPr preferRelativeResize="0"/>
          <p:nvPr/>
        </p:nvPicPr>
        <p:blipFill>
          <a:blip r:embed="rId3">
            <a:alphaModFix/>
          </a:blip>
          <a:stretch>
            <a:fillRect/>
          </a:stretch>
        </p:blipFill>
        <p:spPr>
          <a:xfrm>
            <a:off x="1857366" y="2454968"/>
            <a:ext cx="8477293" cy="3661033"/>
          </a:xfrm>
          <a:prstGeom prst="rect">
            <a:avLst/>
          </a:prstGeom>
          <a:noFill/>
          <a:ln>
            <a:noFill/>
          </a:ln>
        </p:spPr>
      </p:pic>
    </p:spTree>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110"/>
          <p:cNvSpPr txBox="1"/>
          <p:nvPr/>
        </p:nvSpPr>
        <p:spPr>
          <a:xfrm>
            <a:off x="684400" y="6879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516" name="Google Shape;516;p110"/>
          <p:cNvSpPr txBox="1"/>
          <p:nvPr/>
        </p:nvSpPr>
        <p:spPr>
          <a:xfrm>
            <a:off x="684400" y="1819267"/>
            <a:ext cx="10823200" cy="383645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El ejemplo presentado en estas diapositivas fue realizado con un computador  de 16 núcleos, lo cual significa que tuvimos un equipo de 16 servidores resolviendo el problema de las operaciones complejas. </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b="1">
                <a:solidFill>
                  <a:srgbClr val="B7B7B7"/>
                </a:solidFill>
                <a:latin typeface="DM Sans"/>
                <a:ea typeface="DM Sans"/>
                <a:cs typeface="DM Sans"/>
                <a:sym typeface="DM Sans"/>
              </a:rPr>
              <a:t>Si tu computador tenía más o menos núcleos, </a:t>
            </a:r>
            <a:r>
              <a:rPr lang="es" sz="3333" b="1">
                <a:solidFill>
                  <a:schemeClr val="accent6"/>
                </a:solidFill>
                <a:latin typeface="DM Sans"/>
                <a:ea typeface="DM Sans"/>
                <a:cs typeface="DM Sans"/>
                <a:sym typeface="DM Sans"/>
              </a:rPr>
              <a:t>¿qué tanto cambió el resultado? </a:t>
            </a:r>
            <a:endParaRPr sz="3333" b="1">
              <a:solidFill>
                <a:schemeClr val="accent6"/>
              </a:solidFill>
              <a:latin typeface="Helvetica Neue"/>
              <a:ea typeface="Helvetica Neue"/>
              <a:cs typeface="Helvetica Neue"/>
              <a:sym typeface="Helvetica Neue"/>
            </a:endParaRPr>
          </a:p>
        </p:txBody>
      </p:sp>
    </p:spTree>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pSp>
        <p:nvGrpSpPr>
          <p:cNvPr id="521" name="Google Shape;521;p111"/>
          <p:cNvGrpSpPr/>
          <p:nvPr/>
        </p:nvGrpSpPr>
        <p:grpSpPr>
          <a:xfrm>
            <a:off x="5603408" y="1325564"/>
            <a:ext cx="985200" cy="985200"/>
            <a:chOff x="974706" y="2467173"/>
            <a:chExt cx="738900" cy="738900"/>
          </a:xfrm>
        </p:grpSpPr>
        <p:sp>
          <p:nvSpPr>
            <p:cNvPr id="522" name="Google Shape;522;p111"/>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23" name="Google Shape;523;p11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24" name="Google Shape;524;p111"/>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Estabilizador de workers</a:t>
            </a:r>
            <a:endParaRPr sz="5333" b="1">
              <a:solidFill>
                <a:schemeClr val="dk1"/>
              </a:solidFill>
              <a:highlight>
                <a:srgbClr val="EAFF6A"/>
              </a:highlight>
              <a:latin typeface="DM Sans"/>
              <a:ea typeface="DM Sans"/>
              <a:cs typeface="DM Sans"/>
              <a:sym typeface="DM Sans"/>
            </a:endParaRPr>
          </a:p>
        </p:txBody>
      </p:sp>
      <p:sp>
        <p:nvSpPr>
          <p:cNvPr id="525" name="Google Shape;525;p111"/>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5 - 10 minutos</a:t>
            </a:r>
            <a:endParaRPr sz="2667" b="1">
              <a:solidFill>
                <a:srgbClr val="83AEFB"/>
              </a:solidFill>
              <a:latin typeface="DM Sans"/>
              <a:ea typeface="DM Sans"/>
              <a:cs typeface="DM Sans"/>
              <a:sym typeface="DM Sans"/>
            </a:endParaRPr>
          </a:p>
        </p:txBody>
      </p:sp>
    </p:spTree>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30" name="Google Shape;530;p112"/>
          <p:cNvGrpSpPr/>
          <p:nvPr/>
        </p:nvGrpSpPr>
        <p:grpSpPr>
          <a:xfrm>
            <a:off x="609796" y="624398"/>
            <a:ext cx="574765" cy="574765"/>
            <a:chOff x="974706" y="2467173"/>
            <a:chExt cx="738900" cy="738900"/>
          </a:xfrm>
        </p:grpSpPr>
        <p:sp>
          <p:nvSpPr>
            <p:cNvPr id="531" name="Google Shape;531;p112"/>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32" name="Google Shape;532;p11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33" name="Google Shape;533;p112"/>
          <p:cNvSpPr txBox="1"/>
          <p:nvPr/>
        </p:nvSpPr>
        <p:spPr>
          <a:xfrm>
            <a:off x="668600" y="1442334"/>
            <a:ext cx="8380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Estabilizador de workers</a:t>
            </a:r>
            <a:endParaRPr sz="5333" b="1">
              <a:solidFill>
                <a:schemeClr val="dk1"/>
              </a:solidFill>
              <a:latin typeface="DM Sans"/>
              <a:ea typeface="DM Sans"/>
              <a:cs typeface="DM Sans"/>
              <a:sym typeface="DM Sans"/>
            </a:endParaRPr>
          </a:p>
        </p:txBody>
      </p:sp>
      <p:pic>
        <p:nvPicPr>
          <p:cNvPr id="534" name="Google Shape;534;p112"/>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35" name="Google Shape;535;p112"/>
          <p:cNvSpPr txBox="1"/>
          <p:nvPr/>
        </p:nvSpPr>
        <p:spPr>
          <a:xfrm>
            <a:off x="405484" y="2427534"/>
            <a:ext cx="9746800" cy="384973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Ahora que comprendemos sobre los clusters </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Crear un servidor de express que levante </a:t>
            </a:r>
            <a:r>
              <a:rPr lang="es" b="1">
                <a:latin typeface="DM Sans"/>
                <a:ea typeface="DM Sans"/>
                <a:cs typeface="DM Sans"/>
                <a:sym typeface="DM Sans"/>
              </a:rPr>
              <a:t>n</a:t>
            </a:r>
            <a:r>
              <a:rPr lang="es">
                <a:latin typeface="DM Sans"/>
                <a:ea typeface="DM Sans"/>
                <a:cs typeface="DM Sans"/>
                <a:sym typeface="DM Sans"/>
              </a:rPr>
              <a:t> workers según sea el número de cpus() de tu computador. </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Confirmar en tu consola cuántos procesos con el nombre de imagen </a:t>
            </a:r>
            <a:r>
              <a:rPr lang="es" b="1">
                <a:latin typeface="DM Sans"/>
                <a:ea typeface="DM Sans"/>
                <a:cs typeface="DM Sans"/>
                <a:sym typeface="DM Sans"/>
              </a:rPr>
              <a:t>node.exe</a:t>
            </a:r>
            <a:r>
              <a:rPr lang="es">
                <a:latin typeface="DM Sans"/>
                <a:ea typeface="DM Sans"/>
                <a:cs typeface="DM Sans"/>
                <a:sym typeface="DM Sans"/>
              </a:rPr>
              <a:t> existen.</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Configurar los listeners del proceso primario para que, si alguno de sus workers muere en alguna operación o falla, el proceso primario cree una nueva instancia para siempre tener </a:t>
            </a:r>
            <a:r>
              <a:rPr lang="es" b="1">
                <a:latin typeface="DM Sans"/>
                <a:ea typeface="DM Sans"/>
                <a:cs typeface="DM Sans"/>
                <a:sym typeface="DM Sans"/>
              </a:rPr>
              <a:t>n</a:t>
            </a:r>
            <a:r>
              <a:rPr lang="es">
                <a:latin typeface="DM Sans"/>
                <a:ea typeface="DM Sans"/>
                <a:cs typeface="DM Sans"/>
                <a:sym typeface="DM Sans"/>
              </a:rPr>
              <a:t> número de workers estables.</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Hacer pruebas matando un worker con el comando </a:t>
            </a:r>
            <a:r>
              <a:rPr lang="es" b="1">
                <a:latin typeface="DM Sans"/>
                <a:ea typeface="DM Sans"/>
                <a:cs typeface="DM Sans"/>
                <a:sym typeface="DM Sans"/>
              </a:rPr>
              <a:t> taskkill /pid  PID -f</a:t>
            </a:r>
            <a:endParaRPr b="1">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Confirmar que el proceso primario haya creado el nuevo proceso y que el número de workers se mantenga estable.</a:t>
            </a:r>
            <a:r>
              <a:rPr lang="es" b="1">
                <a:latin typeface="DM Sans"/>
                <a:ea typeface="DM Sans"/>
                <a:cs typeface="DM Sans"/>
                <a:sym typeface="DM Sans"/>
              </a:rPr>
              <a:t> </a:t>
            </a:r>
            <a:endParaRPr>
              <a:latin typeface="DM Sans"/>
              <a:ea typeface="DM Sans"/>
              <a:cs typeface="DM Sans"/>
              <a:sym typeface="DM Sans"/>
            </a:endParaRPr>
          </a:p>
        </p:txBody>
      </p:sp>
      <p:sp>
        <p:nvSpPr>
          <p:cNvPr id="536" name="Google Shape;536;p112"/>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pic>
        <p:nvPicPr>
          <p:cNvPr id="537" name="Google Shape;537;p112"/>
          <p:cNvPicPr preferRelativeResize="0"/>
          <p:nvPr/>
        </p:nvPicPr>
        <p:blipFill>
          <a:blip r:embed="rId5">
            <a:alphaModFix/>
          </a:blip>
          <a:stretch>
            <a:fillRect/>
          </a:stretch>
        </p:blipFill>
        <p:spPr>
          <a:xfrm>
            <a:off x="8785482" y="5347451"/>
            <a:ext cx="3001037" cy="356767"/>
          </a:xfrm>
          <a:prstGeom prst="rect">
            <a:avLst/>
          </a:prstGeom>
          <a:noFill/>
          <a:ln>
            <a:noFill/>
          </a:ln>
        </p:spPr>
      </p:pic>
    </p:spTree>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13"/>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43" name="Google Shape;543;p113"/>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14"/>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Contenedores con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Docker</a:t>
            </a:r>
            <a:endParaRPr sz="5333" b="1">
              <a:solidFill>
                <a:srgbClr val="EA90FF"/>
              </a:solidFill>
              <a:latin typeface="DM Sans"/>
              <a:ea typeface="DM Sans"/>
              <a:cs typeface="DM Sans"/>
              <a:sym typeface="DM Sans"/>
            </a:endParaRPr>
          </a:p>
        </p:txBody>
      </p:sp>
    </p:spTree>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15"/>
          <p:cNvSpPr/>
          <p:nvPr/>
        </p:nvSpPr>
        <p:spPr>
          <a:xfrm>
            <a:off x="4413767" y="5307400"/>
            <a:ext cx="3343200" cy="656800"/>
          </a:xfrm>
          <a:prstGeom prst="rect">
            <a:avLst/>
          </a:prstGeom>
          <a:noFill/>
          <a:ln w="9525" cap="flat" cmpd="sng">
            <a:solidFill>
              <a:srgbClr val="EAFF6A"/>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4" name="Google Shape;554;p115"/>
          <p:cNvSpPr txBox="1"/>
          <p:nvPr/>
        </p:nvSpPr>
        <p:spPr>
          <a:xfrm>
            <a:off x="631133" y="918434"/>
            <a:ext cx="108368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¡Atención!</a:t>
            </a:r>
            <a:endParaRPr sz="5333" b="1">
              <a:solidFill>
                <a:srgbClr val="EAFF6A"/>
              </a:solidFill>
              <a:latin typeface="DM Sans"/>
              <a:ea typeface="DM Sans"/>
              <a:cs typeface="DM Sans"/>
              <a:sym typeface="DM Sans"/>
            </a:endParaRPr>
          </a:p>
        </p:txBody>
      </p:sp>
      <p:sp>
        <p:nvSpPr>
          <p:cNvPr id="555" name="Google Shape;555;p115"/>
          <p:cNvSpPr txBox="1"/>
          <p:nvPr/>
        </p:nvSpPr>
        <p:spPr>
          <a:xfrm>
            <a:off x="631133" y="2168134"/>
            <a:ext cx="10836800" cy="656614"/>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sz="2667" b="1">
                <a:solidFill>
                  <a:schemeClr val="lt1"/>
                </a:solidFill>
                <a:latin typeface="DM Sans"/>
                <a:ea typeface="DM Sans"/>
                <a:cs typeface="DM Sans"/>
                <a:sym typeface="DM Sans"/>
              </a:rPr>
              <a:t>Recuerda instalar </a:t>
            </a:r>
            <a:r>
              <a:rPr lang="es" sz="2667">
                <a:solidFill>
                  <a:srgbClr val="FF0000"/>
                </a:solidFill>
                <a:latin typeface="DM Sans"/>
                <a:ea typeface="DM Sans"/>
                <a:cs typeface="DM Sans"/>
                <a:sym typeface="DM Sans"/>
              </a:rPr>
              <a:t>curl  </a:t>
            </a:r>
            <a:r>
              <a:rPr lang="es" sz="2667" b="1">
                <a:solidFill>
                  <a:schemeClr val="lt1"/>
                </a:solidFill>
                <a:latin typeface="DM Sans"/>
                <a:ea typeface="DM Sans"/>
                <a:cs typeface="DM Sans"/>
                <a:sym typeface="DM Sans"/>
              </a:rPr>
              <a:t>para la próxima clase.</a:t>
            </a:r>
            <a:endParaRPr sz="2667" b="1">
              <a:solidFill>
                <a:srgbClr val="DEFC52"/>
              </a:solidFill>
              <a:latin typeface="Helvetica Neue"/>
              <a:ea typeface="Helvetica Neue"/>
              <a:cs typeface="Helvetica Neue"/>
              <a:sym typeface="Helvetica Neue"/>
            </a:endParaRPr>
          </a:p>
        </p:txBody>
      </p:sp>
      <p:sp>
        <p:nvSpPr>
          <p:cNvPr id="556" name="Google Shape;556;p115">
            <a:hlinkClick r:id="rId3"/>
          </p:cNvPr>
          <p:cNvSpPr txBox="1"/>
          <p:nvPr/>
        </p:nvSpPr>
        <p:spPr>
          <a:xfrm>
            <a:off x="4413767" y="5307401"/>
            <a:ext cx="3343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u="sng">
                <a:solidFill>
                  <a:schemeClr val="hlink"/>
                </a:solidFill>
                <a:latin typeface="DM Sans"/>
                <a:ea typeface="DM Sans"/>
                <a:cs typeface="DM Sans"/>
                <a:sym typeface="DM Sans"/>
                <a:hlinkClick r:id="rId4"/>
              </a:rPr>
              <a:t>Página oficial</a:t>
            </a:r>
            <a:endParaRPr sz="2667">
              <a:solidFill>
                <a:schemeClr val="lt1"/>
              </a:solidFill>
              <a:latin typeface="DM Sans"/>
              <a:ea typeface="DM Sans"/>
              <a:cs typeface="DM Sans"/>
              <a:sym typeface="DM Sans"/>
            </a:endParaRPr>
          </a:p>
        </p:txBody>
      </p:sp>
      <p:pic>
        <p:nvPicPr>
          <p:cNvPr id="557" name="Google Shape;557;p115" title="gif de persona escribiendo código"/>
          <p:cNvPicPr preferRelativeResize="0"/>
          <p:nvPr/>
        </p:nvPicPr>
        <p:blipFill rotWithShape="1">
          <a:blip r:embed="rId5">
            <a:alphaModFix/>
          </a:blip>
          <a:srcRect/>
          <a:stretch/>
        </p:blipFill>
        <p:spPr>
          <a:xfrm>
            <a:off x="4608696" y="3277485"/>
            <a:ext cx="2974632" cy="1662633"/>
          </a:xfrm>
          <a:prstGeom prst="rect">
            <a:avLst/>
          </a:prstGeom>
          <a:noFill/>
          <a:ln>
            <a:noFill/>
          </a:ln>
        </p:spPr>
      </p:pic>
      <p:sp>
        <p:nvSpPr>
          <p:cNvPr id="558" name="Google Shape;558;p115"/>
          <p:cNvSpPr txBox="1"/>
          <p:nvPr/>
        </p:nvSpPr>
        <p:spPr>
          <a:xfrm>
            <a:off x="4684267" y="2732001"/>
            <a:ext cx="3400400" cy="615513"/>
          </a:xfrm>
          <a:prstGeom prst="rect">
            <a:avLst/>
          </a:prstGeom>
          <a:noFill/>
          <a:ln>
            <a:noFill/>
          </a:ln>
        </p:spPr>
        <p:txBody>
          <a:bodyPr spcFirstLastPara="1" wrap="square" lIns="121900" tIns="121900" rIns="121900" bIns="121900" anchor="t" anchorCtr="0">
            <a:spAutoFit/>
          </a:bodyPr>
          <a:lstStyle/>
          <a:p>
            <a:r>
              <a:rPr lang="es" sz="2400" u="sng">
                <a:solidFill>
                  <a:schemeClr val="hlink"/>
                </a:solidFill>
                <a:hlinkClick r:id="rId6"/>
              </a:rPr>
              <a:t>¿Qué estoy por instalar?</a:t>
            </a:r>
            <a:endParaRPr sz="2400"/>
          </a:p>
        </p:txBody>
      </p:sp>
    </p:spTree>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16"/>
          <p:cNvSpPr txBox="1"/>
          <p:nvPr/>
        </p:nvSpPr>
        <p:spPr>
          <a:xfrm>
            <a:off x="634000" y="1084934"/>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Docker</a:t>
            </a:r>
            <a:endParaRPr sz="5333" b="1">
              <a:solidFill>
                <a:schemeClr val="dk1"/>
              </a:solidFill>
              <a:latin typeface="DM Sans"/>
              <a:ea typeface="DM Sans"/>
              <a:cs typeface="DM Sans"/>
              <a:sym typeface="DM Sans"/>
            </a:endParaRPr>
          </a:p>
        </p:txBody>
      </p:sp>
      <p:sp>
        <p:nvSpPr>
          <p:cNvPr id="564" name="Google Shape;564;p116"/>
          <p:cNvSpPr txBox="1"/>
          <p:nvPr/>
        </p:nvSpPr>
        <p:spPr>
          <a:xfrm>
            <a:off x="634000" y="2202267"/>
            <a:ext cx="63068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Docker es una plataforma que permitirá crear, probar e implementar aplicativos en unidades de software estandarizadas llamadas </a:t>
            </a:r>
            <a:r>
              <a:rPr lang="es" b="1">
                <a:latin typeface="DM Sans"/>
                <a:ea typeface="DM Sans"/>
                <a:cs typeface="DM Sans"/>
                <a:sym typeface="DM Sans"/>
              </a:rPr>
              <a:t>contenedores</a:t>
            </a:r>
            <a:r>
              <a:rPr lang="es">
                <a:latin typeface="DM Sans"/>
                <a:ea typeface="DM Sans"/>
                <a:cs typeface="DM Sans"/>
                <a:sym typeface="DM Sans"/>
              </a:rPr>
              <a:t>.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Con docker, podremos “virtualizar” el sistema operativo de un servidor con el fin de realizar ejecuciones de aplicaciones con la máxima compatibilidad.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Gracias a tener nuestro aplicativo en un contenedor que corra un software con exactamente las especificaciones que necesita esta app, evitamos el típico problema del desarrollador </a:t>
            </a:r>
            <a:r>
              <a:rPr lang="es" b="1">
                <a:latin typeface="DM Sans"/>
                <a:ea typeface="DM Sans"/>
                <a:cs typeface="DM Sans"/>
                <a:sym typeface="DM Sans"/>
              </a:rPr>
              <a:t>“en mi computadora sí funcionaba”</a:t>
            </a:r>
            <a:endParaRPr>
              <a:latin typeface="DM Sans"/>
              <a:ea typeface="DM Sans"/>
              <a:cs typeface="DM Sans"/>
              <a:sym typeface="DM Sans"/>
            </a:endParaRPr>
          </a:p>
        </p:txBody>
      </p:sp>
      <p:pic>
        <p:nvPicPr>
          <p:cNvPr id="565" name="Google Shape;565;p116"/>
          <p:cNvPicPr preferRelativeResize="0"/>
          <p:nvPr/>
        </p:nvPicPr>
        <p:blipFill>
          <a:blip r:embed="rId3">
            <a:alphaModFix/>
          </a:blip>
          <a:stretch>
            <a:fillRect/>
          </a:stretch>
        </p:blipFill>
        <p:spPr>
          <a:xfrm>
            <a:off x="7166268" y="1606251"/>
            <a:ext cx="4274865" cy="3645500"/>
          </a:xfrm>
          <a:prstGeom prst="rect">
            <a:avLst/>
          </a:prstGeom>
          <a:noFill/>
          <a:ln>
            <a:noFill/>
          </a:ln>
        </p:spPr>
      </p:pic>
    </p:spTree>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17"/>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71" name="Google Shape;571;p117"/>
          <p:cNvSpPr txBox="1"/>
          <p:nvPr/>
        </p:nvSpPr>
        <p:spPr>
          <a:xfrm>
            <a:off x="4866000" y="1"/>
            <a:ext cx="7326000" cy="1908174"/>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¿Por qué mi aplicativo puede no funcionar al llegar al cliente?</a:t>
            </a:r>
            <a:endParaRPr sz="4000" b="1">
              <a:solidFill>
                <a:schemeClr val="dk1"/>
              </a:solidFill>
              <a:latin typeface="DM Sans"/>
              <a:ea typeface="DM Sans"/>
              <a:cs typeface="DM Sans"/>
              <a:sym typeface="DM Sans"/>
            </a:endParaRPr>
          </a:p>
        </p:txBody>
      </p:sp>
      <p:sp>
        <p:nvSpPr>
          <p:cNvPr id="572" name="Google Shape;572;p117"/>
          <p:cNvSpPr txBox="1"/>
          <p:nvPr/>
        </p:nvSpPr>
        <p:spPr>
          <a:xfrm>
            <a:off x="4373000" y="2271100"/>
            <a:ext cx="7819200" cy="412416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desarrollo de un aplicativo no es tan “ideal” como pensamos. Estamos hablando de múltiples desarrolladores haciendo código por su parte, para que al final “todo se una en un único código final.</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¿Cuáles podrían ser los puntos de dolor entonces?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Cada computadora es un mundo, donde existe exactamente una versión específica de alguna librería, o exactamente una configuración particular del sistema, o exactamente una versión del entorno en general donde se ejecuta.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b="1">
                <a:latin typeface="DM Sans"/>
                <a:ea typeface="DM Sans"/>
                <a:cs typeface="DM Sans"/>
                <a:sym typeface="DM Sans"/>
              </a:rPr>
              <a:t>Necesitaríamos que todas las computadoras fueran exactamente iguales para asegurar una extrema compatibilidad en lo que ejecutamos.</a:t>
            </a:r>
            <a:endParaRPr>
              <a:latin typeface="DM Sans"/>
              <a:ea typeface="DM Sans"/>
              <a:cs typeface="DM Sans"/>
              <a:sym typeface="DM San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90"/>
          <p:cNvSpPr txBox="1"/>
          <p:nvPr/>
        </p:nvSpPr>
        <p:spPr>
          <a:xfrm>
            <a:off x="360633" y="461300"/>
            <a:ext cx="11464400" cy="818582"/>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133" b="1">
                <a:solidFill>
                  <a:schemeClr val="lt1"/>
                </a:solidFill>
                <a:latin typeface="DM Sans"/>
                <a:ea typeface="DM Sans"/>
                <a:cs typeface="DM Sans"/>
                <a:sym typeface="DM Sans"/>
              </a:rPr>
              <a:t>Ejemplo de uso de una promesa</a:t>
            </a:r>
            <a:endParaRPr sz="4133" b="1">
              <a:solidFill>
                <a:schemeClr val="lt1"/>
              </a:solidFill>
              <a:latin typeface="DM Sans"/>
              <a:ea typeface="DM Sans"/>
              <a:cs typeface="DM Sans"/>
              <a:sym typeface="DM Sans"/>
            </a:endParaRPr>
          </a:p>
        </p:txBody>
      </p:sp>
      <p:sp>
        <p:nvSpPr>
          <p:cNvPr id="789" name="Google Shape;789;p190"/>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790" name="Google Shape;790;p190"/>
          <p:cNvPicPr preferRelativeResize="0"/>
          <p:nvPr/>
        </p:nvPicPr>
        <p:blipFill>
          <a:blip r:embed="rId3">
            <a:alphaModFix/>
          </a:blip>
          <a:stretch>
            <a:fillRect/>
          </a:stretch>
        </p:blipFill>
        <p:spPr>
          <a:xfrm>
            <a:off x="1881700" y="1412900"/>
            <a:ext cx="8428600" cy="4582467"/>
          </a:xfrm>
          <a:prstGeom prst="rect">
            <a:avLst/>
          </a:prstGeom>
          <a:noFill/>
          <a:ln>
            <a:noFill/>
          </a:ln>
        </p:spPr>
      </p:pic>
    </p:spTree>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18"/>
          <p:cNvSpPr txBox="1"/>
          <p:nvPr/>
        </p:nvSpPr>
        <p:spPr>
          <a:xfrm>
            <a:off x="727033" y="624401"/>
            <a:ext cx="106772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¿Por qué mi aplicativo puede no funcionar al llegar al cliente?</a:t>
            </a:r>
            <a:endParaRPr sz="4667" b="1">
              <a:solidFill>
                <a:schemeClr val="dk1"/>
              </a:solidFill>
              <a:latin typeface="DM Sans"/>
              <a:ea typeface="DM Sans"/>
              <a:cs typeface="DM Sans"/>
              <a:sym typeface="DM Sans"/>
            </a:endParaRPr>
          </a:p>
        </p:txBody>
      </p:sp>
      <p:sp>
        <p:nvSpPr>
          <p:cNvPr id="578" name="Google Shape;578;p118"/>
          <p:cNvSpPr txBox="1"/>
          <p:nvPr/>
        </p:nvSpPr>
        <p:spPr>
          <a:xfrm>
            <a:off x="727017" y="2562984"/>
            <a:ext cx="5112800" cy="2739171"/>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El desarrollo de un aplicativo no es tan “ideal” como pensamos. Estamos hablando de múltiples desarrolladores haciendo código por su parte, para que al final “todo se una en un único código final.</a:t>
            </a:r>
            <a:endParaRPr>
              <a:solidFill>
                <a:schemeClr val="dk1"/>
              </a:solidFill>
              <a:latin typeface="DM Sans"/>
              <a:ea typeface="DM Sans"/>
              <a:cs typeface="DM Sans"/>
              <a:sym typeface="DM Sans"/>
            </a:endParaRPr>
          </a:p>
          <a:p>
            <a:pPr>
              <a:buClr>
                <a:schemeClr val="dk1"/>
              </a:buClr>
              <a:buSzPts val="1350"/>
            </a:pPr>
            <a:endParaRPr>
              <a:solidFill>
                <a:schemeClr val="dk1"/>
              </a:solidFill>
              <a:latin typeface="DM Sans"/>
              <a:ea typeface="DM Sans"/>
              <a:cs typeface="DM Sans"/>
              <a:sym typeface="DM Sans"/>
            </a:endParaRPr>
          </a:p>
          <a:p>
            <a:r>
              <a:rPr lang="es">
                <a:solidFill>
                  <a:schemeClr val="dk1"/>
                </a:solidFill>
                <a:highlight>
                  <a:srgbClr val="EAFF6A"/>
                </a:highlight>
                <a:latin typeface="DM Sans"/>
                <a:ea typeface="DM Sans"/>
                <a:cs typeface="DM Sans"/>
                <a:sym typeface="DM Sans"/>
              </a:rPr>
              <a:t>¿Cuáles podrían ser los puntos de dolor? </a:t>
            </a:r>
            <a:endParaRPr>
              <a:solidFill>
                <a:schemeClr val="dk1"/>
              </a:solidFill>
              <a:highlight>
                <a:srgbClr val="EAFF6A"/>
              </a:highlight>
              <a:latin typeface="DM Sans"/>
              <a:ea typeface="DM Sans"/>
              <a:cs typeface="DM Sans"/>
              <a:sym typeface="DM Sans"/>
            </a:endParaRPr>
          </a:p>
          <a:p>
            <a:endParaRPr>
              <a:solidFill>
                <a:schemeClr val="dk1"/>
              </a:solidFill>
              <a:latin typeface="DM Sans"/>
              <a:ea typeface="DM Sans"/>
              <a:cs typeface="DM Sans"/>
              <a:sym typeface="DM Sans"/>
            </a:endParaRPr>
          </a:p>
          <a:p>
            <a:pPr>
              <a:buClr>
                <a:schemeClr val="dk1"/>
              </a:buClr>
              <a:buSzPts val="1350"/>
            </a:pPr>
            <a:endParaRPr>
              <a:solidFill>
                <a:schemeClr val="dk1"/>
              </a:solidFill>
              <a:latin typeface="DM Sans"/>
              <a:ea typeface="DM Sans"/>
              <a:cs typeface="DM Sans"/>
              <a:sym typeface="DM Sans"/>
            </a:endParaRPr>
          </a:p>
        </p:txBody>
      </p:sp>
      <p:sp>
        <p:nvSpPr>
          <p:cNvPr id="579" name="Google Shape;579;p118"/>
          <p:cNvSpPr txBox="1"/>
          <p:nvPr/>
        </p:nvSpPr>
        <p:spPr>
          <a:xfrm>
            <a:off x="6113651" y="2562985"/>
            <a:ext cx="5112800" cy="3293169"/>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Cada computadora es un mundo, donde existe exactamente una versión específica de alguna librería, o exactamente una configuración particular del sistema, o exactamente una versión del entorno en general donde se ejecuta.</a:t>
            </a:r>
            <a:endParaRPr>
              <a:solidFill>
                <a:schemeClr val="dk1"/>
              </a:solidFill>
              <a:latin typeface="DM Sans"/>
              <a:ea typeface="DM Sans"/>
              <a:cs typeface="DM Sans"/>
              <a:sym typeface="DM Sans"/>
            </a:endParaRPr>
          </a:p>
          <a:p>
            <a:pPr>
              <a:buClr>
                <a:schemeClr val="dk1"/>
              </a:buClr>
              <a:buSzPts val="1350"/>
            </a:pPr>
            <a:endParaRPr>
              <a:solidFill>
                <a:schemeClr val="dk1"/>
              </a:solidFill>
              <a:latin typeface="DM Sans"/>
              <a:ea typeface="DM Sans"/>
              <a:cs typeface="DM Sans"/>
              <a:sym typeface="DM Sans"/>
            </a:endParaRPr>
          </a:p>
          <a:p>
            <a:pPr>
              <a:buClr>
                <a:schemeClr val="dk1"/>
              </a:buClr>
              <a:buSzPts val="1350"/>
            </a:pPr>
            <a:r>
              <a:rPr lang="es" b="1">
                <a:solidFill>
                  <a:schemeClr val="dk1"/>
                </a:solidFill>
                <a:latin typeface="DM Sans"/>
                <a:ea typeface="DM Sans"/>
                <a:cs typeface="DM Sans"/>
                <a:sym typeface="DM Sans"/>
              </a:rPr>
              <a:t>Necesitaríamos que todas las computadoras fueran exactamente iguales para asegurar una extrema compatibilidad en lo que ejecutamos.</a:t>
            </a:r>
            <a:endParaRPr>
              <a:latin typeface="DM Sans"/>
              <a:ea typeface="DM Sans"/>
              <a:cs typeface="DM Sans"/>
              <a:sym typeface="DM Sans"/>
            </a:endParaRPr>
          </a:p>
        </p:txBody>
      </p:sp>
      <p:pic>
        <p:nvPicPr>
          <p:cNvPr id="580" name="Google Shape;580;p118"/>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19"/>
          <p:cNvSpPr txBox="1"/>
          <p:nvPr/>
        </p:nvSpPr>
        <p:spPr>
          <a:xfrm>
            <a:off x="610300" y="624401"/>
            <a:ext cx="70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son las máquinas virtuales?</a:t>
            </a:r>
            <a:endParaRPr sz="5333" b="1">
              <a:solidFill>
                <a:schemeClr val="dk1"/>
              </a:solidFill>
              <a:latin typeface="DM Sans"/>
              <a:ea typeface="DM Sans"/>
              <a:cs typeface="DM Sans"/>
              <a:sym typeface="DM Sans"/>
            </a:endParaRPr>
          </a:p>
        </p:txBody>
      </p:sp>
      <p:sp>
        <p:nvSpPr>
          <p:cNvPr id="586" name="Google Shape;586;p119"/>
          <p:cNvSpPr txBox="1"/>
          <p:nvPr/>
        </p:nvSpPr>
        <p:spPr>
          <a:xfrm>
            <a:off x="610300" y="2674501"/>
            <a:ext cx="55208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Como primera solución se plantearon las máquinas virtuales. </a:t>
            </a:r>
            <a:r>
              <a:rPr lang="es" b="1">
                <a:latin typeface="DM Sans"/>
                <a:ea typeface="DM Sans"/>
                <a:cs typeface="DM Sans"/>
                <a:sym typeface="DM Sans"/>
              </a:rPr>
              <a:t>Grosso modo</a:t>
            </a:r>
            <a:r>
              <a:rPr lang="es">
                <a:latin typeface="DM Sans"/>
                <a:ea typeface="DM Sans"/>
                <a:cs typeface="DM Sans"/>
                <a:sym typeface="DM Sans"/>
              </a:rPr>
              <a:t>, podemos decir que es cuando nuestra computadora utiliza sus recursos para </a:t>
            </a:r>
            <a:r>
              <a:rPr lang="es" b="1">
                <a:latin typeface="DM Sans"/>
                <a:ea typeface="DM Sans"/>
                <a:cs typeface="DM Sans"/>
                <a:sym typeface="DM Sans"/>
              </a:rPr>
              <a:t>simular otro sistema operativo</a:t>
            </a:r>
            <a:r>
              <a:rPr lang="es">
                <a:latin typeface="DM Sans"/>
                <a:ea typeface="DM Sans"/>
                <a:cs typeface="DM Sans"/>
                <a:sym typeface="DM Sans"/>
              </a:rPr>
              <a:t>. Eso significa que estamos “engañando” a una computadora, haciendo creer que está corriendo sobre un entorno o sistema particular (y, en esencia, lo hace), sin embargo, todo esto en realidad está dentro de nuestra computadora principal, utilizando recursos de la computadora principal.</a:t>
            </a:r>
            <a:endParaRPr>
              <a:latin typeface="DM Sans"/>
              <a:ea typeface="DM Sans"/>
              <a:cs typeface="DM Sans"/>
              <a:sym typeface="DM Sans"/>
            </a:endParaRPr>
          </a:p>
        </p:txBody>
      </p:sp>
      <p:pic>
        <p:nvPicPr>
          <p:cNvPr id="587" name="Google Shape;587;p119"/>
          <p:cNvPicPr preferRelativeResize="0"/>
          <p:nvPr/>
        </p:nvPicPr>
        <p:blipFill>
          <a:blip r:embed="rId3">
            <a:alphaModFix/>
          </a:blip>
          <a:stretch>
            <a:fillRect/>
          </a:stretch>
        </p:blipFill>
        <p:spPr>
          <a:xfrm>
            <a:off x="6252633" y="2890434"/>
            <a:ext cx="4553400" cy="286213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120"/>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93" name="Google Shape;593;p120"/>
          <p:cNvSpPr txBox="1"/>
          <p:nvPr/>
        </p:nvSpPr>
        <p:spPr>
          <a:xfrm>
            <a:off x="4935767" y="813234"/>
            <a:ext cx="7326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 problema de las máquinas virtuales</a:t>
            </a:r>
            <a:endParaRPr sz="5333" b="1">
              <a:solidFill>
                <a:schemeClr val="dk1"/>
              </a:solidFill>
              <a:latin typeface="DM Sans"/>
              <a:ea typeface="DM Sans"/>
              <a:cs typeface="DM Sans"/>
              <a:sym typeface="DM Sans"/>
            </a:endParaRPr>
          </a:p>
        </p:txBody>
      </p:sp>
      <p:sp>
        <p:nvSpPr>
          <p:cNvPr id="594" name="Google Shape;594;p120"/>
          <p:cNvSpPr txBox="1"/>
          <p:nvPr/>
        </p:nvSpPr>
        <p:spPr>
          <a:xfrm>
            <a:off x="4935767" y="2887267"/>
            <a:ext cx="63552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cloud computing se basa en máquinas virtuales. Sin embargo, para desarrollo de aplicativos, realmente no parece ser la mejor opción contar con </a:t>
            </a:r>
            <a:r>
              <a:rPr lang="es" b="1">
                <a:latin typeface="DM Sans"/>
                <a:ea typeface="DM Sans"/>
                <a:cs typeface="DM Sans"/>
                <a:sym typeface="DM Sans"/>
              </a:rPr>
              <a:t>todo un sistema operativo,</a:t>
            </a:r>
            <a:r>
              <a:rPr lang="es">
                <a:latin typeface="DM Sans"/>
                <a:ea typeface="DM Sans"/>
                <a:cs typeface="DM Sans"/>
                <a:sym typeface="DM Sans"/>
              </a:rPr>
              <a:t> solo para una simple aplicación.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idea debe estar entonces en ejecutar entornos que tengan </a:t>
            </a:r>
            <a:r>
              <a:rPr lang="es" b="1">
                <a:latin typeface="DM Sans"/>
                <a:ea typeface="DM Sans"/>
                <a:cs typeface="DM Sans"/>
                <a:sym typeface="DM Sans"/>
              </a:rPr>
              <a:t>únicamente las configuraciones </a:t>
            </a:r>
            <a:r>
              <a:rPr lang="es">
                <a:latin typeface="DM Sans"/>
                <a:ea typeface="DM Sans"/>
                <a:cs typeface="DM Sans"/>
                <a:sym typeface="DM Sans"/>
              </a:rPr>
              <a:t>necesarias para ejecutar una aplicación, y nada más. Esto es llamado </a:t>
            </a:r>
            <a:r>
              <a:rPr lang="es" b="1">
                <a:latin typeface="DM Sans"/>
                <a:ea typeface="DM Sans"/>
                <a:cs typeface="DM Sans"/>
                <a:sym typeface="DM Sans"/>
              </a:rPr>
              <a:t>contenedor</a:t>
            </a:r>
            <a:r>
              <a:rPr lang="es">
                <a:latin typeface="DM Sans"/>
                <a:ea typeface="DM Sans"/>
                <a:cs typeface="DM Sans"/>
                <a:sym typeface="DM Sans"/>
              </a:rPr>
              <a:t>.</a:t>
            </a:r>
            <a:endParaRPr>
              <a:latin typeface="DM Sans"/>
              <a:ea typeface="DM Sans"/>
              <a:cs typeface="DM Sans"/>
              <a:sym typeface="DM Sans"/>
            </a:endParaRPr>
          </a:p>
        </p:txBody>
      </p:sp>
      <p:pic>
        <p:nvPicPr>
          <p:cNvPr id="595" name="Google Shape;595;p120"/>
          <p:cNvPicPr preferRelativeResize="0"/>
          <p:nvPr/>
        </p:nvPicPr>
        <p:blipFill>
          <a:blip r:embed="rId3">
            <a:alphaModFix/>
          </a:blip>
          <a:stretch>
            <a:fillRect/>
          </a:stretch>
        </p:blipFill>
        <p:spPr>
          <a:xfrm>
            <a:off x="145286" y="2197600"/>
            <a:ext cx="4542028" cy="2462800"/>
          </a:xfrm>
          <a:prstGeom prst="rect">
            <a:avLst/>
          </a:prstGeom>
          <a:noFill/>
          <a:ln>
            <a:noFill/>
          </a:ln>
        </p:spPr>
      </p:pic>
    </p:spTree>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21"/>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01" name="Google Shape;601;p121"/>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Contenedor</a:t>
            </a:r>
            <a:endParaRPr sz="4667" b="1">
              <a:solidFill>
                <a:schemeClr val="lt1"/>
              </a:solidFill>
              <a:latin typeface="DM Sans"/>
              <a:ea typeface="DM Sans"/>
              <a:cs typeface="DM Sans"/>
              <a:sym typeface="DM Sans"/>
            </a:endParaRPr>
          </a:p>
        </p:txBody>
      </p:sp>
      <p:sp>
        <p:nvSpPr>
          <p:cNvPr id="602" name="Google Shape;602;p121"/>
          <p:cNvSpPr txBox="1"/>
          <p:nvPr/>
        </p:nvSpPr>
        <p:spPr>
          <a:xfrm>
            <a:off x="1138567" y="1990801"/>
            <a:ext cx="3024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Un contenedor es un entorno de ejecución para un aplicativo en particular,</a:t>
            </a:r>
            <a:r>
              <a:rPr lang="es">
                <a:latin typeface="DM Sans"/>
                <a:ea typeface="DM Sans"/>
                <a:cs typeface="DM Sans"/>
                <a:sym typeface="DM Sans"/>
              </a:rPr>
              <a:t> el cual tiene todas las dependencias que necesita dicha aplicación para poder correr sin problemas de compatibilidad.</a:t>
            </a:r>
            <a:endParaRPr>
              <a:latin typeface="DM Sans"/>
              <a:ea typeface="DM Sans"/>
              <a:cs typeface="DM Sans"/>
              <a:sym typeface="DM Sans"/>
            </a:endParaRPr>
          </a:p>
        </p:txBody>
      </p:sp>
      <p:sp>
        <p:nvSpPr>
          <p:cNvPr id="603" name="Google Shape;603;p121"/>
          <p:cNvSpPr txBox="1"/>
          <p:nvPr/>
        </p:nvSpPr>
        <p:spPr>
          <a:xfrm>
            <a:off x="4407667" y="1990801"/>
            <a:ext cx="31760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La clave de un contenedor es el concepto del aislamiento, </a:t>
            </a:r>
            <a:r>
              <a:rPr lang="es">
                <a:latin typeface="DM Sans"/>
                <a:ea typeface="DM Sans"/>
                <a:cs typeface="DM Sans"/>
                <a:sym typeface="DM Sans"/>
              </a:rPr>
              <a:t>esto indicando que podemos tener múltiples contenedores, con diferentes entornos, con diferentes dependencias, y nunca habrá conflictos porque la instalación y uso de las dependencias se hace de manera interna.</a:t>
            </a:r>
            <a:endParaRPr>
              <a:latin typeface="DM Sans"/>
              <a:ea typeface="DM Sans"/>
              <a:cs typeface="DM Sans"/>
              <a:sym typeface="DM Sans"/>
            </a:endParaRPr>
          </a:p>
        </p:txBody>
      </p:sp>
      <p:sp>
        <p:nvSpPr>
          <p:cNvPr id="604" name="Google Shape;604;p121"/>
          <p:cNvSpPr txBox="1"/>
          <p:nvPr/>
        </p:nvSpPr>
        <p:spPr>
          <a:xfrm>
            <a:off x="8099233" y="1990800"/>
            <a:ext cx="3024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Además, ya que el entorno no ocupa utilizar todo el sistema operativo (sólo el </a:t>
            </a:r>
            <a:r>
              <a:rPr lang="es" b="1">
                <a:latin typeface="DM Sans"/>
                <a:ea typeface="DM Sans"/>
                <a:cs typeface="DM Sans"/>
                <a:sym typeface="DM Sans"/>
              </a:rPr>
              <a:t>kernel</a:t>
            </a:r>
            <a:r>
              <a:rPr lang="es">
                <a:latin typeface="DM Sans"/>
                <a:ea typeface="DM Sans"/>
                <a:cs typeface="DM Sans"/>
                <a:sym typeface="DM Sans"/>
              </a:rPr>
              <a:t>), se vuelven realmente livianos en comparación con mover todo un sistema operativo en cada aplicativo.</a:t>
            </a:r>
            <a:endParaRPr>
              <a:latin typeface="DM Sans"/>
              <a:ea typeface="DM Sans"/>
              <a:cs typeface="DM Sans"/>
              <a:sym typeface="DM Sans"/>
            </a:endParaRPr>
          </a:p>
        </p:txBody>
      </p:sp>
    </p:spTree>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22"/>
          <p:cNvSpPr txBox="1"/>
          <p:nvPr/>
        </p:nvSpPr>
        <p:spPr>
          <a:xfrm>
            <a:off x="668600" y="624401"/>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 papel de Docker en el mundo de contenedores</a:t>
            </a:r>
            <a:endParaRPr sz="5333" b="1">
              <a:solidFill>
                <a:schemeClr val="dk1"/>
              </a:solidFill>
              <a:latin typeface="DM Sans"/>
              <a:ea typeface="DM Sans"/>
              <a:cs typeface="DM Sans"/>
              <a:sym typeface="DM Sans"/>
            </a:endParaRPr>
          </a:p>
        </p:txBody>
      </p:sp>
      <p:sp>
        <p:nvSpPr>
          <p:cNvPr id="610" name="Google Shape;610;p122"/>
          <p:cNvSpPr txBox="1"/>
          <p:nvPr/>
        </p:nvSpPr>
        <p:spPr>
          <a:xfrm>
            <a:off x="668600" y="2491833"/>
            <a:ext cx="51128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highlight>
                  <a:srgbClr val="EAFF6A"/>
                </a:highlight>
                <a:latin typeface="DM Sans"/>
                <a:ea typeface="DM Sans"/>
                <a:cs typeface="DM Sans"/>
                <a:sym typeface="DM Sans"/>
              </a:rPr>
              <a:t>Docker es una plataforma gestora de contenedores. Nos permitirá entonces empaquetar en un contenedor nuestro aplicativo</a:t>
            </a:r>
            <a:r>
              <a:rPr lang="es">
                <a:latin typeface="DM Sans"/>
                <a:ea typeface="DM Sans"/>
                <a:cs typeface="DM Sans"/>
                <a:sym typeface="DM Sans"/>
              </a:rPr>
              <a:t>, y posteriormente compartirlo a algún lado, para que al momento en el que tenga que ejecutarse, este pueda hacerlo dentro del contenedor aislado y asegurar que la ejecución será satisfactoria siempre.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lógica de Docker se basa en tres pasos generales: </a:t>
            </a:r>
            <a:endParaRPr>
              <a:latin typeface="DM Sans"/>
              <a:ea typeface="DM Sans"/>
              <a:cs typeface="DM Sans"/>
              <a:sym typeface="DM Sans"/>
            </a:endParaRPr>
          </a:p>
        </p:txBody>
      </p:sp>
    </p:spTree>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23"/>
          <p:cNvSpPr/>
          <p:nvPr/>
        </p:nvSpPr>
        <p:spPr>
          <a:xfrm>
            <a:off x="2341268" y="1252672"/>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16" name="Google Shape;616;p123"/>
          <p:cNvSpPr/>
          <p:nvPr/>
        </p:nvSpPr>
        <p:spPr>
          <a:xfrm>
            <a:off x="5737704" y="1252639"/>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17" name="Google Shape;617;p123"/>
          <p:cNvSpPr txBox="1"/>
          <p:nvPr/>
        </p:nvSpPr>
        <p:spPr>
          <a:xfrm>
            <a:off x="1353451" y="2326768"/>
            <a:ext cx="2613600" cy="670913"/>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Paso</a:t>
            </a:r>
            <a:r>
              <a:rPr lang="es" sz="1867" b="1">
                <a:solidFill>
                  <a:schemeClr val="dk1"/>
                </a:solidFill>
                <a:latin typeface="DM Sans"/>
                <a:ea typeface="DM Sans"/>
                <a:cs typeface="DM Sans"/>
                <a:sym typeface="DM Sans"/>
              </a:rPr>
              <a:t> 1</a:t>
            </a:r>
            <a:endParaRPr sz="1867" b="1">
              <a:solidFill>
                <a:srgbClr val="000000"/>
              </a:solidFill>
              <a:latin typeface="DM Sans"/>
              <a:ea typeface="DM Sans"/>
              <a:cs typeface="DM Sans"/>
              <a:sym typeface="DM Sans"/>
            </a:endParaRPr>
          </a:p>
        </p:txBody>
      </p:sp>
      <p:sp>
        <p:nvSpPr>
          <p:cNvPr id="618" name="Google Shape;618;p123"/>
          <p:cNvSpPr txBox="1"/>
          <p:nvPr/>
        </p:nvSpPr>
        <p:spPr>
          <a:xfrm>
            <a:off x="4828517" y="2326768"/>
            <a:ext cx="2613600" cy="670913"/>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Paso</a:t>
            </a:r>
            <a:r>
              <a:rPr lang="es" sz="1867" b="1">
                <a:solidFill>
                  <a:schemeClr val="dk1"/>
                </a:solidFill>
                <a:latin typeface="DM Sans"/>
                <a:ea typeface="DM Sans"/>
                <a:cs typeface="DM Sans"/>
                <a:sym typeface="DM Sans"/>
              </a:rPr>
              <a:t> 2</a:t>
            </a:r>
            <a:endParaRPr sz="1867" b="1">
              <a:solidFill>
                <a:srgbClr val="000000"/>
              </a:solidFill>
              <a:latin typeface="DM Sans"/>
              <a:ea typeface="DM Sans"/>
              <a:cs typeface="DM Sans"/>
              <a:sym typeface="DM Sans"/>
            </a:endParaRPr>
          </a:p>
        </p:txBody>
      </p:sp>
      <p:sp>
        <p:nvSpPr>
          <p:cNvPr id="619" name="Google Shape;619;p123"/>
          <p:cNvSpPr/>
          <p:nvPr/>
        </p:nvSpPr>
        <p:spPr>
          <a:xfrm>
            <a:off x="9134151" y="1252672"/>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620" name="Google Shape;620;p123"/>
          <p:cNvCxnSpPr>
            <a:stCxn id="615" idx="6"/>
            <a:endCxn id="616" idx="2"/>
          </p:cNvCxnSpPr>
          <p:nvPr/>
        </p:nvCxnSpPr>
        <p:spPr>
          <a:xfrm>
            <a:off x="3124068" y="1644072"/>
            <a:ext cx="2613600" cy="0"/>
          </a:xfrm>
          <a:prstGeom prst="straightConnector1">
            <a:avLst/>
          </a:prstGeom>
          <a:noFill/>
          <a:ln w="9525" cap="flat" cmpd="sng">
            <a:solidFill>
              <a:srgbClr val="EAFF6A"/>
            </a:solidFill>
            <a:prstDash val="solid"/>
            <a:round/>
            <a:headEnd type="none" w="sm" len="sm"/>
            <a:tailEnd type="none" w="sm" len="sm"/>
          </a:ln>
        </p:spPr>
      </p:cxnSp>
      <p:cxnSp>
        <p:nvCxnSpPr>
          <p:cNvPr id="621" name="Google Shape;621;p123"/>
          <p:cNvCxnSpPr>
            <a:stCxn id="616" idx="6"/>
            <a:endCxn id="619" idx="2"/>
          </p:cNvCxnSpPr>
          <p:nvPr/>
        </p:nvCxnSpPr>
        <p:spPr>
          <a:xfrm>
            <a:off x="6520504" y="1644039"/>
            <a:ext cx="2613600" cy="0"/>
          </a:xfrm>
          <a:prstGeom prst="straightConnector1">
            <a:avLst/>
          </a:prstGeom>
          <a:noFill/>
          <a:ln w="9525" cap="flat" cmpd="sng">
            <a:solidFill>
              <a:srgbClr val="EAFF6A"/>
            </a:solidFill>
            <a:prstDash val="solid"/>
            <a:round/>
            <a:headEnd type="none" w="sm" len="sm"/>
            <a:tailEnd type="none" w="sm" len="sm"/>
          </a:ln>
        </p:spPr>
      </p:cxnSp>
      <p:sp>
        <p:nvSpPr>
          <p:cNvPr id="622" name="Google Shape;622;p123"/>
          <p:cNvSpPr txBox="1"/>
          <p:nvPr/>
        </p:nvSpPr>
        <p:spPr>
          <a:xfrm>
            <a:off x="8224951" y="2326768"/>
            <a:ext cx="2613600" cy="670913"/>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Paso</a:t>
            </a:r>
            <a:r>
              <a:rPr lang="es" sz="1867" b="1">
                <a:solidFill>
                  <a:schemeClr val="dk1"/>
                </a:solidFill>
                <a:latin typeface="DM Sans"/>
                <a:ea typeface="DM Sans"/>
                <a:cs typeface="DM Sans"/>
                <a:sym typeface="DM Sans"/>
              </a:rPr>
              <a:t> 3</a:t>
            </a:r>
            <a:endParaRPr sz="1867" b="1">
              <a:solidFill>
                <a:srgbClr val="000000"/>
              </a:solidFill>
              <a:latin typeface="DM Sans"/>
              <a:ea typeface="DM Sans"/>
              <a:cs typeface="DM Sans"/>
              <a:sym typeface="DM Sans"/>
            </a:endParaRPr>
          </a:p>
        </p:txBody>
      </p:sp>
      <p:sp>
        <p:nvSpPr>
          <p:cNvPr id="623" name="Google Shape;623;p123"/>
          <p:cNvSpPr txBox="1"/>
          <p:nvPr/>
        </p:nvSpPr>
        <p:spPr>
          <a:xfrm>
            <a:off x="1432084" y="2895467"/>
            <a:ext cx="2601200" cy="2226723"/>
          </a:xfrm>
          <a:prstGeom prst="rect">
            <a:avLst/>
          </a:prstGeom>
          <a:noFill/>
          <a:ln>
            <a:noFill/>
          </a:ln>
        </p:spPr>
        <p:txBody>
          <a:bodyPr spcFirstLastPara="1" wrap="square" lIns="121900" tIns="121900" rIns="121900" bIns="121900" anchor="t" anchorCtr="0">
            <a:spAutoFit/>
          </a:bodyPr>
          <a:lstStyle/>
          <a:p>
            <a:pPr algn="ctr"/>
            <a:r>
              <a:rPr lang="es">
                <a:solidFill>
                  <a:schemeClr val="dk1"/>
                </a:solidFill>
                <a:latin typeface="DM Sans"/>
                <a:ea typeface="DM Sans"/>
                <a:cs typeface="DM Sans"/>
                <a:sym typeface="DM Sans"/>
              </a:rPr>
              <a:t>Un dockerfile: </a:t>
            </a:r>
            <a:endParaRPr>
              <a:solidFill>
                <a:schemeClr val="dk1"/>
              </a:solidFill>
              <a:latin typeface="DM Sans"/>
              <a:ea typeface="DM Sans"/>
              <a:cs typeface="DM Sans"/>
              <a:sym typeface="DM Sans"/>
            </a:endParaRPr>
          </a:p>
          <a:p>
            <a:pPr algn="ctr"/>
            <a:r>
              <a:rPr lang="es">
                <a:solidFill>
                  <a:schemeClr val="dk1"/>
                </a:solidFill>
                <a:latin typeface="DM Sans"/>
                <a:ea typeface="DM Sans"/>
                <a:cs typeface="DM Sans"/>
                <a:sym typeface="DM Sans"/>
              </a:rPr>
              <a:t>Este cuenta con las instrucciones paso a paso para que nuestro proyecto genere una imagen.</a:t>
            </a:r>
            <a:endParaRPr>
              <a:solidFill>
                <a:schemeClr val="dk1"/>
              </a:solidFill>
              <a:latin typeface="DM Sans"/>
              <a:ea typeface="DM Sans"/>
              <a:cs typeface="DM Sans"/>
              <a:sym typeface="DM Sans"/>
            </a:endParaRPr>
          </a:p>
          <a:p>
            <a:pPr algn="ctr">
              <a:lnSpc>
                <a:spcPct val="115000"/>
              </a:lnSpc>
              <a:buClr>
                <a:schemeClr val="dk1"/>
              </a:buClr>
              <a:buSzPts val="1100"/>
            </a:pPr>
            <a:endParaRPr b="1">
              <a:solidFill>
                <a:schemeClr val="dk1"/>
              </a:solidFill>
              <a:latin typeface="DM Sans"/>
              <a:ea typeface="DM Sans"/>
              <a:cs typeface="DM Sans"/>
              <a:sym typeface="DM Sans"/>
            </a:endParaRPr>
          </a:p>
        </p:txBody>
      </p:sp>
      <p:sp>
        <p:nvSpPr>
          <p:cNvPr id="624" name="Google Shape;624;p123"/>
          <p:cNvSpPr txBox="1"/>
          <p:nvPr/>
        </p:nvSpPr>
        <p:spPr>
          <a:xfrm>
            <a:off x="4621700" y="2895485"/>
            <a:ext cx="3008400" cy="3016170"/>
          </a:xfrm>
          <a:prstGeom prst="rect">
            <a:avLst/>
          </a:prstGeom>
          <a:noFill/>
          <a:ln>
            <a:noFill/>
          </a:ln>
        </p:spPr>
        <p:txBody>
          <a:bodyPr spcFirstLastPara="1" wrap="square" lIns="121900" tIns="121900" rIns="121900" bIns="121900" anchor="t" anchorCtr="0">
            <a:spAutoFit/>
          </a:bodyPr>
          <a:lstStyle/>
          <a:p>
            <a:pPr algn="ctr"/>
            <a:r>
              <a:rPr lang="es">
                <a:solidFill>
                  <a:schemeClr val="dk1"/>
                </a:solidFill>
                <a:latin typeface="DM Sans"/>
                <a:ea typeface="DM Sans"/>
                <a:cs typeface="DM Sans"/>
                <a:sym typeface="DM Sans"/>
              </a:rPr>
              <a:t>Una imagen es el equivalente de una </a:t>
            </a:r>
            <a:r>
              <a:rPr lang="es" b="1">
                <a:solidFill>
                  <a:schemeClr val="dk1"/>
                </a:solidFill>
                <a:latin typeface="DM Sans"/>
                <a:ea typeface="DM Sans"/>
                <a:cs typeface="DM Sans"/>
                <a:sym typeface="DM Sans"/>
              </a:rPr>
              <a:t>clase</a:t>
            </a:r>
            <a:r>
              <a:rPr lang="es">
                <a:solidFill>
                  <a:schemeClr val="dk1"/>
                </a:solidFill>
                <a:latin typeface="DM Sans"/>
                <a:ea typeface="DM Sans"/>
                <a:cs typeface="DM Sans"/>
                <a:sym typeface="DM Sans"/>
              </a:rPr>
              <a:t>, pero con un proyecto completo. Cuando generamos la imagen de una aplicación, significa que podemos generar múltiples contenedores a partir de esa aplicación (como </a:t>
            </a:r>
            <a:r>
              <a:rPr lang="es" b="1">
                <a:solidFill>
                  <a:schemeClr val="dk1"/>
                </a:solidFill>
                <a:latin typeface="DM Sans"/>
                <a:ea typeface="DM Sans"/>
                <a:cs typeface="DM Sans"/>
                <a:sym typeface="DM Sans"/>
              </a:rPr>
              <a:t>instancias</a:t>
            </a:r>
            <a:r>
              <a:rPr lang="es">
                <a:solidFill>
                  <a:schemeClr val="dk1"/>
                </a:solidFill>
                <a:latin typeface="DM Sans"/>
                <a:ea typeface="DM Sans"/>
                <a:cs typeface="DM Sans"/>
                <a:sym typeface="DM Sans"/>
              </a:rPr>
              <a:t>)</a:t>
            </a:r>
            <a:endParaRPr>
              <a:solidFill>
                <a:srgbClr val="000000"/>
              </a:solidFill>
              <a:latin typeface="DM Sans"/>
              <a:ea typeface="DM Sans"/>
              <a:cs typeface="DM Sans"/>
              <a:sym typeface="DM Sans"/>
            </a:endParaRPr>
          </a:p>
        </p:txBody>
      </p:sp>
      <p:sp>
        <p:nvSpPr>
          <p:cNvPr id="625" name="Google Shape;625;p123"/>
          <p:cNvSpPr txBox="1"/>
          <p:nvPr/>
        </p:nvSpPr>
        <p:spPr>
          <a:xfrm>
            <a:off x="8224951" y="2895467"/>
            <a:ext cx="2601200" cy="1908174"/>
          </a:xfrm>
          <a:prstGeom prst="rect">
            <a:avLst/>
          </a:prstGeom>
          <a:noFill/>
          <a:ln>
            <a:noFill/>
          </a:ln>
        </p:spPr>
        <p:txBody>
          <a:bodyPr spcFirstLastPara="1" wrap="square" lIns="121900" tIns="121900" rIns="121900" bIns="121900" anchor="t" anchorCtr="0">
            <a:spAutoFit/>
          </a:bodyPr>
          <a:lstStyle/>
          <a:p>
            <a:pPr algn="ctr"/>
            <a:r>
              <a:rPr lang="es">
                <a:solidFill>
                  <a:schemeClr val="dk1"/>
                </a:solidFill>
                <a:latin typeface="DM Sans"/>
                <a:ea typeface="DM Sans"/>
                <a:cs typeface="DM Sans"/>
                <a:sym typeface="DM Sans"/>
              </a:rPr>
              <a:t>Contenedor: </a:t>
            </a:r>
            <a:endParaRPr>
              <a:solidFill>
                <a:schemeClr val="dk1"/>
              </a:solidFill>
              <a:latin typeface="DM Sans"/>
              <a:ea typeface="DM Sans"/>
              <a:cs typeface="DM Sans"/>
              <a:sym typeface="DM Sans"/>
            </a:endParaRPr>
          </a:p>
          <a:p>
            <a:pPr algn="ctr"/>
            <a:r>
              <a:rPr lang="es">
                <a:solidFill>
                  <a:schemeClr val="dk1"/>
                </a:solidFill>
                <a:latin typeface="DM Sans"/>
                <a:ea typeface="DM Sans"/>
                <a:cs typeface="DM Sans"/>
                <a:sym typeface="DM Sans"/>
              </a:rPr>
              <a:t>El punto final en el que ejecutamos el aplicativo, pero esta vez desde un entorno cerrado.</a:t>
            </a:r>
            <a:endParaRPr>
              <a:solidFill>
                <a:srgbClr val="000000"/>
              </a:solidFill>
              <a:latin typeface="DM Sans"/>
              <a:ea typeface="DM Sans"/>
              <a:cs typeface="DM Sans"/>
              <a:sym typeface="DM Sans"/>
            </a:endParaRPr>
          </a:p>
        </p:txBody>
      </p:sp>
      <p:sp>
        <p:nvSpPr>
          <p:cNvPr id="626" name="Google Shape;626;p123"/>
          <p:cNvSpPr txBox="1"/>
          <p:nvPr/>
        </p:nvSpPr>
        <p:spPr>
          <a:xfrm>
            <a:off x="5852968" y="12438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2</a:t>
            </a:r>
            <a:endParaRPr sz="4000" b="1">
              <a:solidFill>
                <a:schemeClr val="dk1"/>
              </a:solidFill>
              <a:latin typeface="DM Sans"/>
              <a:ea typeface="DM Sans"/>
              <a:cs typeface="DM Sans"/>
              <a:sym typeface="DM Sans"/>
            </a:endParaRPr>
          </a:p>
        </p:txBody>
      </p:sp>
      <p:sp>
        <p:nvSpPr>
          <p:cNvPr id="627" name="Google Shape;627;p123"/>
          <p:cNvSpPr txBox="1"/>
          <p:nvPr/>
        </p:nvSpPr>
        <p:spPr>
          <a:xfrm>
            <a:off x="9249368" y="12438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3</a:t>
            </a:r>
            <a:endParaRPr sz="4000" b="1">
              <a:solidFill>
                <a:schemeClr val="dk1"/>
              </a:solidFill>
              <a:latin typeface="DM Sans"/>
              <a:ea typeface="DM Sans"/>
              <a:cs typeface="DM Sans"/>
              <a:sym typeface="DM Sans"/>
            </a:endParaRPr>
          </a:p>
        </p:txBody>
      </p:sp>
      <p:sp>
        <p:nvSpPr>
          <p:cNvPr id="628" name="Google Shape;628;p123"/>
          <p:cNvSpPr txBox="1"/>
          <p:nvPr/>
        </p:nvSpPr>
        <p:spPr>
          <a:xfrm>
            <a:off x="2456484" y="12438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1</a:t>
            </a:r>
            <a:endParaRPr sz="4000" b="1">
              <a:solidFill>
                <a:schemeClr val="dk1"/>
              </a:solidFill>
              <a:latin typeface="DM Sans"/>
              <a:ea typeface="DM Sans"/>
              <a:cs typeface="DM Sans"/>
              <a:sym typeface="DM Sans"/>
            </a:endParaRPr>
          </a:p>
        </p:txBody>
      </p:sp>
    </p:spTree>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24"/>
          <p:cNvSpPr txBox="1"/>
          <p:nvPr/>
        </p:nvSpPr>
        <p:spPr>
          <a:xfrm>
            <a:off x="1948400" y="21976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Primer acercamiento a Docker: nuestra primera imagen</a:t>
            </a:r>
            <a:endParaRPr sz="5333" b="1">
              <a:solidFill>
                <a:schemeClr val="dk1"/>
              </a:solidFill>
              <a:latin typeface="DM Sans"/>
              <a:ea typeface="DM Sans"/>
              <a:cs typeface="DM Sans"/>
              <a:sym typeface="DM Sans"/>
            </a:endParaRPr>
          </a:p>
        </p:txBody>
      </p:sp>
    </p:spTree>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25"/>
          <p:cNvSpPr txBox="1"/>
          <p:nvPr/>
        </p:nvSpPr>
        <p:spPr>
          <a:xfrm>
            <a:off x="634000" y="860001"/>
            <a:ext cx="6306800" cy="1723380"/>
          </a:xfrm>
          <a:prstGeom prst="rect">
            <a:avLst/>
          </a:prstGeom>
          <a:noFill/>
          <a:ln>
            <a:noFill/>
          </a:ln>
        </p:spPr>
        <p:txBody>
          <a:bodyPr spcFirstLastPara="1" wrap="square" lIns="121900" tIns="121900" rIns="121900" bIns="121900" anchor="t" anchorCtr="0">
            <a:spAutoFit/>
          </a:bodyPr>
          <a:lstStyle/>
          <a:p>
            <a:pPr marL="609585" indent="-643451">
              <a:lnSpc>
                <a:spcPct val="90000"/>
              </a:lnSpc>
              <a:buClr>
                <a:schemeClr val="dk1"/>
              </a:buClr>
              <a:buSzPts val="4000"/>
              <a:buFont typeface="DM Sans"/>
              <a:buAutoNum type="arabicPeriod"/>
            </a:pPr>
            <a:r>
              <a:rPr lang="es" sz="5333" b="1">
                <a:solidFill>
                  <a:schemeClr val="dk1"/>
                </a:solidFill>
                <a:latin typeface="DM Sans"/>
                <a:ea typeface="DM Sans"/>
                <a:cs typeface="DM Sans"/>
                <a:sym typeface="DM Sans"/>
              </a:rPr>
              <a:t>Descarga de la </a:t>
            </a:r>
            <a:r>
              <a:rPr lang="es" sz="5333" b="1" u="sng">
                <a:solidFill>
                  <a:schemeClr val="hlink"/>
                </a:solidFill>
                <a:latin typeface="DM Sans"/>
                <a:ea typeface="DM Sans"/>
                <a:cs typeface="DM Sans"/>
                <a:sym typeface="DM Sans"/>
                <a:hlinkClick r:id="rId3"/>
              </a:rPr>
              <a:t>página oficial</a:t>
            </a:r>
            <a:endParaRPr sz="5333" b="1">
              <a:solidFill>
                <a:schemeClr val="dk1"/>
              </a:solidFill>
              <a:latin typeface="DM Sans"/>
              <a:ea typeface="DM Sans"/>
              <a:cs typeface="DM Sans"/>
              <a:sym typeface="DM Sans"/>
            </a:endParaRPr>
          </a:p>
        </p:txBody>
      </p:sp>
      <p:sp>
        <p:nvSpPr>
          <p:cNvPr id="639" name="Google Shape;639;p125"/>
          <p:cNvSpPr txBox="1"/>
          <p:nvPr/>
        </p:nvSpPr>
        <p:spPr>
          <a:xfrm>
            <a:off x="634000" y="3445800"/>
            <a:ext cx="474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paso más simple, vamos a descargar Docker Desktop a partir del sistema que necesitemos (En este caso la instalación será para Windows).</a:t>
            </a:r>
            <a:endParaRPr>
              <a:solidFill>
                <a:srgbClr val="000000"/>
              </a:solidFill>
              <a:latin typeface="DM Sans"/>
              <a:ea typeface="DM Sans"/>
              <a:cs typeface="DM Sans"/>
              <a:sym typeface="DM Sans"/>
            </a:endParaRPr>
          </a:p>
        </p:txBody>
      </p:sp>
      <p:pic>
        <p:nvPicPr>
          <p:cNvPr id="640" name="Google Shape;640;p125"/>
          <p:cNvPicPr preferRelativeResize="0"/>
          <p:nvPr/>
        </p:nvPicPr>
        <p:blipFill>
          <a:blip r:embed="rId4">
            <a:alphaModFix/>
          </a:blip>
          <a:stretch>
            <a:fillRect/>
          </a:stretch>
        </p:blipFill>
        <p:spPr>
          <a:xfrm>
            <a:off x="5899967" y="3050034"/>
            <a:ext cx="5608335" cy="2145933"/>
          </a:xfrm>
          <a:prstGeom prst="rect">
            <a:avLst/>
          </a:prstGeom>
          <a:noFill/>
          <a:ln>
            <a:noFill/>
          </a:ln>
        </p:spPr>
      </p:pic>
    </p:spTree>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26"/>
          <p:cNvSpPr txBox="1"/>
          <p:nvPr/>
        </p:nvSpPr>
        <p:spPr>
          <a:xfrm>
            <a:off x="610300" y="581700"/>
            <a:ext cx="630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2. Instalando </a:t>
            </a:r>
            <a:endParaRPr sz="5333" b="1">
              <a:solidFill>
                <a:schemeClr val="dk1"/>
              </a:solidFill>
              <a:latin typeface="DM Sans"/>
              <a:ea typeface="DM Sans"/>
              <a:cs typeface="DM Sans"/>
              <a:sym typeface="DM Sans"/>
            </a:endParaRPr>
          </a:p>
        </p:txBody>
      </p:sp>
      <p:sp>
        <p:nvSpPr>
          <p:cNvPr id="646" name="Google Shape;646;p126"/>
          <p:cNvSpPr txBox="1"/>
          <p:nvPr/>
        </p:nvSpPr>
        <p:spPr>
          <a:xfrm>
            <a:off x="610300" y="1650733"/>
            <a:ext cx="57152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instalador es bastante sencillo, al final Docker revisará que nuestro computador tenga </a:t>
            </a:r>
            <a:r>
              <a:rPr lang="es" b="1">
                <a:latin typeface="DM Sans"/>
                <a:ea typeface="DM Sans"/>
                <a:cs typeface="DM Sans"/>
                <a:sym typeface="DM Sans"/>
              </a:rPr>
              <a:t>activada la opción de virtualización de Hardware. </a:t>
            </a:r>
            <a:r>
              <a:rPr lang="es">
                <a:latin typeface="DM Sans"/>
                <a:ea typeface="DM Sans"/>
                <a:cs typeface="DM Sans"/>
                <a:sym typeface="DM Sans"/>
              </a:rPr>
              <a:t>Esta configuración se realiza desde el BIOS y es variable en cada computadora. Una vez que docker reconoce que podemos virtualizar, nos motrará una pantalla como ésta: </a:t>
            </a:r>
            <a:endParaRPr>
              <a:solidFill>
                <a:srgbClr val="000000"/>
              </a:solidFill>
              <a:latin typeface="DM Sans"/>
              <a:ea typeface="DM Sans"/>
              <a:cs typeface="DM Sans"/>
              <a:sym typeface="DM Sans"/>
            </a:endParaRPr>
          </a:p>
        </p:txBody>
      </p:sp>
      <p:pic>
        <p:nvPicPr>
          <p:cNvPr id="647" name="Google Shape;647;p126"/>
          <p:cNvPicPr preferRelativeResize="0"/>
          <p:nvPr/>
        </p:nvPicPr>
        <p:blipFill>
          <a:blip r:embed="rId3">
            <a:alphaModFix/>
          </a:blip>
          <a:stretch>
            <a:fillRect/>
          </a:stretch>
        </p:blipFill>
        <p:spPr>
          <a:xfrm>
            <a:off x="7572501" y="229533"/>
            <a:ext cx="3607433" cy="2504600"/>
          </a:xfrm>
          <a:prstGeom prst="rect">
            <a:avLst/>
          </a:prstGeom>
          <a:noFill/>
          <a:ln>
            <a:noFill/>
          </a:ln>
        </p:spPr>
      </p:pic>
      <p:pic>
        <p:nvPicPr>
          <p:cNvPr id="648" name="Google Shape;648;p126"/>
          <p:cNvPicPr preferRelativeResize="0"/>
          <p:nvPr/>
        </p:nvPicPr>
        <p:blipFill>
          <a:blip r:embed="rId4">
            <a:alphaModFix/>
          </a:blip>
          <a:stretch>
            <a:fillRect/>
          </a:stretch>
        </p:blipFill>
        <p:spPr>
          <a:xfrm>
            <a:off x="7521099" y="1973100"/>
            <a:ext cx="3710232" cy="2586067"/>
          </a:xfrm>
          <a:prstGeom prst="rect">
            <a:avLst/>
          </a:prstGeom>
          <a:noFill/>
          <a:ln>
            <a:noFill/>
          </a:ln>
        </p:spPr>
      </p:pic>
      <p:pic>
        <p:nvPicPr>
          <p:cNvPr id="649" name="Google Shape;649;p126"/>
          <p:cNvPicPr preferRelativeResize="0"/>
          <p:nvPr/>
        </p:nvPicPr>
        <p:blipFill>
          <a:blip r:embed="rId5">
            <a:alphaModFix/>
          </a:blip>
          <a:stretch>
            <a:fillRect/>
          </a:stretch>
        </p:blipFill>
        <p:spPr>
          <a:xfrm>
            <a:off x="7623917" y="4244167"/>
            <a:ext cx="3607433" cy="2493867"/>
          </a:xfrm>
          <a:prstGeom prst="rect">
            <a:avLst/>
          </a:prstGeom>
          <a:noFill/>
          <a:ln>
            <a:noFill/>
          </a:ln>
        </p:spPr>
      </p:pic>
      <p:pic>
        <p:nvPicPr>
          <p:cNvPr id="650" name="Google Shape;650;p126"/>
          <p:cNvPicPr preferRelativeResize="0"/>
          <p:nvPr/>
        </p:nvPicPr>
        <p:blipFill>
          <a:blip r:embed="rId6">
            <a:alphaModFix/>
          </a:blip>
          <a:stretch>
            <a:fillRect/>
          </a:stretch>
        </p:blipFill>
        <p:spPr>
          <a:xfrm>
            <a:off x="1367152" y="3920168"/>
            <a:ext cx="4201489" cy="2396601"/>
          </a:xfrm>
          <a:prstGeom prst="rect">
            <a:avLst/>
          </a:prstGeom>
          <a:noFill/>
          <a:ln>
            <a:noFill/>
          </a:ln>
        </p:spPr>
      </p:pic>
    </p:spTree>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27"/>
          <p:cNvSpPr txBox="1"/>
          <p:nvPr/>
        </p:nvSpPr>
        <p:spPr>
          <a:xfrm>
            <a:off x="668600" y="6244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656" name="Google Shape;656;p127"/>
          <p:cNvSpPr txBox="1"/>
          <p:nvPr/>
        </p:nvSpPr>
        <p:spPr>
          <a:xfrm>
            <a:off x="668600" y="1892000"/>
            <a:ext cx="10257200" cy="4169884"/>
          </a:xfrm>
          <a:prstGeom prst="rect">
            <a:avLst/>
          </a:prstGeom>
          <a:noFill/>
          <a:ln>
            <a:noFill/>
          </a:ln>
        </p:spPr>
        <p:txBody>
          <a:bodyPr spcFirstLastPara="1" wrap="square" lIns="121900" tIns="121900" rIns="121900" bIns="121900" anchor="t" anchorCtr="0">
            <a:spAutoFit/>
          </a:bodyPr>
          <a:lstStyle/>
          <a:p>
            <a:pPr>
              <a:spcBef>
                <a:spcPts val="1333"/>
              </a:spcBef>
              <a:buClr>
                <a:srgbClr val="000000"/>
              </a:buClr>
              <a:buSzPts val="2500"/>
            </a:pPr>
            <a:r>
              <a:rPr lang="es" sz="3333">
                <a:solidFill>
                  <a:schemeClr val="lt1"/>
                </a:solidFill>
                <a:latin typeface="DM Sans"/>
                <a:ea typeface="DM Sans"/>
                <a:cs typeface="DM Sans"/>
                <a:sym typeface="DM Sans"/>
              </a:rPr>
              <a:t>Si al momento de la instalación obtienes un error de Docker al querer inicializar los contenedores, significa que </a:t>
            </a:r>
            <a:r>
              <a:rPr lang="es" sz="3333" b="1">
                <a:solidFill>
                  <a:schemeClr val="lt1"/>
                </a:solidFill>
                <a:latin typeface="DM Sans"/>
                <a:ea typeface="DM Sans"/>
                <a:cs typeface="DM Sans"/>
                <a:sym typeface="DM Sans"/>
              </a:rPr>
              <a:t> </a:t>
            </a:r>
            <a:r>
              <a:rPr lang="es" sz="3333" b="1">
                <a:solidFill>
                  <a:srgbClr val="EAFF6A"/>
                </a:solidFill>
                <a:latin typeface="DM Sans"/>
                <a:ea typeface="DM Sans"/>
                <a:cs typeface="DM Sans"/>
                <a:sym typeface="DM Sans"/>
              </a:rPr>
              <a:t>necesitas activar la virtualización de hardware desde tu BIOS.</a:t>
            </a:r>
            <a:endParaRPr sz="3333" b="1">
              <a:solidFill>
                <a:srgbClr val="EAFF6A"/>
              </a:solidFill>
              <a:latin typeface="DM Sans"/>
              <a:ea typeface="DM Sans"/>
              <a:cs typeface="DM Sans"/>
              <a:sym typeface="DM Sans"/>
            </a:endParaRPr>
          </a:p>
          <a:p>
            <a:pPr>
              <a:spcBef>
                <a:spcPts val="1333"/>
              </a:spcBef>
              <a:buClr>
                <a:srgbClr val="000000"/>
              </a:buClr>
              <a:buSzPts val="2500"/>
            </a:pPr>
            <a:r>
              <a:rPr lang="es" sz="3333">
                <a:solidFill>
                  <a:schemeClr val="lt1"/>
                </a:solidFill>
                <a:latin typeface="DM Sans"/>
                <a:ea typeface="DM Sans"/>
                <a:cs typeface="DM Sans"/>
                <a:sym typeface="DM Sans"/>
              </a:rPr>
              <a:t>Ya que es una configuración que requiere el reinicio del computador y entrar a la BIOS, es por ello que se solicitó su instalación previamente</a:t>
            </a:r>
            <a:endParaRPr sz="3333">
              <a:solidFill>
                <a:schemeClr val="lt1"/>
              </a:solidFill>
              <a:latin typeface="DM Sans"/>
              <a:ea typeface="DM Sans"/>
              <a:cs typeface="DM Sans"/>
              <a:sym typeface="DM San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91"/>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96" name="Google Shape;796;p191"/>
          <p:cNvSpPr txBox="1"/>
          <p:nvPr/>
        </p:nvSpPr>
        <p:spPr>
          <a:xfrm>
            <a:off x="6602941" y="3396937"/>
            <a:ext cx="22468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797" name="Google Shape;797;p191"/>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Promesas</a:t>
            </a:r>
            <a:endParaRPr sz="4667" b="1">
              <a:solidFill>
                <a:schemeClr val="lt1"/>
              </a:solidFill>
              <a:latin typeface="DM Sans"/>
              <a:ea typeface="DM Sans"/>
              <a:cs typeface="DM Sans"/>
              <a:sym typeface="DM Sans"/>
            </a:endParaRPr>
          </a:p>
        </p:txBody>
      </p:sp>
      <p:sp>
        <p:nvSpPr>
          <p:cNvPr id="798" name="Google Shape;798;p191"/>
          <p:cNvSpPr txBox="1"/>
          <p:nvPr/>
        </p:nvSpPr>
        <p:spPr>
          <a:xfrm>
            <a:off x="1223600" y="2437933"/>
            <a:ext cx="38064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Siempre que coloquemos un </a:t>
            </a:r>
            <a:r>
              <a:rPr lang="es" b="1">
                <a:latin typeface="DM Sans"/>
                <a:ea typeface="DM Sans"/>
                <a:cs typeface="DM Sans"/>
                <a:sym typeface="DM Sans"/>
              </a:rPr>
              <a:t>return</a:t>
            </a:r>
            <a:r>
              <a:rPr lang="es">
                <a:latin typeface="DM Sans"/>
                <a:ea typeface="DM Sans"/>
                <a:cs typeface="DM Sans"/>
                <a:sym typeface="DM Sans"/>
              </a:rPr>
              <a:t> dentro de un</a:t>
            </a:r>
            <a:r>
              <a:rPr lang="es" b="1">
                <a:latin typeface="DM Sans"/>
                <a:ea typeface="DM Sans"/>
                <a:cs typeface="DM Sans"/>
                <a:sym typeface="DM Sans"/>
              </a:rPr>
              <a:t> .then</a:t>
            </a:r>
            <a:r>
              <a:rPr lang="es">
                <a:latin typeface="DM Sans"/>
                <a:ea typeface="DM Sans"/>
                <a:cs typeface="DM Sans"/>
                <a:sym typeface="DM Sans"/>
              </a:rPr>
              <a:t>,  automáticamente el resultado se convierte en otra promesa y puede ser encadenada con otro </a:t>
            </a:r>
            <a:r>
              <a:rPr lang="es" b="1">
                <a:latin typeface="DM Sans"/>
                <a:ea typeface="DM Sans"/>
                <a:cs typeface="DM Sans"/>
                <a:sym typeface="DM Sans"/>
              </a:rPr>
              <a:t>.then</a:t>
            </a:r>
            <a:r>
              <a:rPr lang="es">
                <a:latin typeface="DM Sans"/>
                <a:ea typeface="DM Sans"/>
                <a:cs typeface="DM Sans"/>
                <a:sym typeface="DM Sans"/>
              </a:rPr>
              <a:t>, y así sucesivamente hasta finalizar el proceso.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b="1">
                <a:latin typeface="DM Sans"/>
                <a:ea typeface="DM Sans"/>
                <a:cs typeface="DM Sans"/>
                <a:sym typeface="DM Sans"/>
              </a:rPr>
              <a:t>Si en alguno de los .then algo llegara a salir mal, sólo se necesita un catch para atraparlo.</a:t>
            </a:r>
            <a:endParaRPr b="1">
              <a:latin typeface="DM Sans"/>
              <a:ea typeface="DM Sans"/>
              <a:cs typeface="DM Sans"/>
              <a:sym typeface="DM Sans"/>
            </a:endParaRPr>
          </a:p>
        </p:txBody>
      </p:sp>
      <p:sp>
        <p:nvSpPr>
          <p:cNvPr id="799" name="Google Shape;799;p191"/>
          <p:cNvSpPr txBox="1"/>
          <p:nvPr/>
        </p:nvSpPr>
        <p:spPr>
          <a:xfrm>
            <a:off x="1223600" y="1657085"/>
            <a:ext cx="2888400" cy="98484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Encadenamiento de promesas</a:t>
            </a:r>
            <a:endParaRPr sz="1867" b="1">
              <a:solidFill>
                <a:srgbClr val="000000"/>
              </a:solidFill>
              <a:latin typeface="DM Sans"/>
              <a:ea typeface="DM Sans"/>
              <a:cs typeface="DM Sans"/>
              <a:sym typeface="DM Sans"/>
            </a:endParaRPr>
          </a:p>
        </p:txBody>
      </p:sp>
      <p:pic>
        <p:nvPicPr>
          <p:cNvPr id="800" name="Google Shape;800;p191"/>
          <p:cNvPicPr preferRelativeResize="0"/>
          <p:nvPr/>
        </p:nvPicPr>
        <p:blipFill>
          <a:blip r:embed="rId3">
            <a:alphaModFix/>
          </a:blip>
          <a:stretch>
            <a:fillRect/>
          </a:stretch>
        </p:blipFill>
        <p:spPr>
          <a:xfrm>
            <a:off x="5292000" y="1960051"/>
            <a:ext cx="5601800" cy="3675199"/>
          </a:xfrm>
          <a:prstGeom prst="rect">
            <a:avLst/>
          </a:prstGeom>
          <a:noFill/>
          <a:ln>
            <a:noFill/>
          </a:ln>
        </p:spPr>
      </p:pic>
    </p:spTree>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28"/>
          <p:cNvSpPr txBox="1"/>
          <p:nvPr/>
        </p:nvSpPr>
        <p:spPr>
          <a:xfrm>
            <a:off x="634000" y="433634"/>
            <a:ext cx="7474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3. Crear un Dockerfile en un proyecto</a:t>
            </a:r>
            <a:endParaRPr sz="5333" b="1">
              <a:solidFill>
                <a:schemeClr val="dk1"/>
              </a:solidFill>
              <a:latin typeface="DM Sans"/>
              <a:ea typeface="DM Sans"/>
              <a:cs typeface="DM Sans"/>
              <a:sym typeface="DM Sans"/>
            </a:endParaRPr>
          </a:p>
        </p:txBody>
      </p:sp>
      <p:sp>
        <p:nvSpPr>
          <p:cNvPr id="662" name="Google Shape;662;p128"/>
          <p:cNvSpPr txBox="1"/>
          <p:nvPr/>
        </p:nvSpPr>
        <p:spPr>
          <a:xfrm>
            <a:off x="634000" y="2545201"/>
            <a:ext cx="45840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Tomaremos el proyecto que hace nuevamente la operación sencilla y la operación compleja, agregando el saludo de docker desde el endpoint de la ruta base. En dicho proyecto, crearemos un Dockerfile, que será el punto de partida de nuestra imagen.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highlight>
                  <a:srgbClr val="EAFF6A"/>
                </a:highlight>
                <a:latin typeface="DM Sans"/>
                <a:ea typeface="DM Sans"/>
                <a:cs typeface="DM Sans"/>
                <a:sym typeface="DM Sans"/>
              </a:rPr>
              <a:t>CoderTip: </a:t>
            </a:r>
            <a:r>
              <a:rPr lang="es">
                <a:latin typeface="DM Sans"/>
                <a:ea typeface="DM Sans"/>
                <a:cs typeface="DM Sans"/>
                <a:sym typeface="DM Sans"/>
              </a:rPr>
              <a:t>También se recomienda contar con una extensión de Docker instalada en tu Visual Studio Code.</a:t>
            </a:r>
            <a:endParaRPr>
              <a:latin typeface="DM Sans"/>
              <a:ea typeface="DM Sans"/>
              <a:cs typeface="DM Sans"/>
              <a:sym typeface="DM Sans"/>
            </a:endParaRPr>
          </a:p>
        </p:txBody>
      </p:sp>
      <p:pic>
        <p:nvPicPr>
          <p:cNvPr id="663" name="Google Shape;663;p128"/>
          <p:cNvPicPr preferRelativeResize="0"/>
          <p:nvPr/>
        </p:nvPicPr>
        <p:blipFill>
          <a:blip r:embed="rId3">
            <a:alphaModFix/>
          </a:blip>
          <a:stretch>
            <a:fillRect/>
          </a:stretch>
        </p:blipFill>
        <p:spPr>
          <a:xfrm>
            <a:off x="5754665" y="1729434"/>
            <a:ext cx="5922600" cy="4882799"/>
          </a:xfrm>
          <a:prstGeom prst="rect">
            <a:avLst/>
          </a:prstGeom>
          <a:noFill/>
          <a:ln>
            <a:noFill/>
          </a:ln>
        </p:spPr>
      </p:pic>
    </p:spTree>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29"/>
          <p:cNvSpPr txBox="1"/>
          <p:nvPr/>
        </p:nvSpPr>
        <p:spPr>
          <a:xfrm>
            <a:off x="634000" y="624401"/>
            <a:ext cx="8483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4. ¿Qué es una imagen base?</a:t>
            </a:r>
            <a:endParaRPr sz="4133" b="1">
              <a:solidFill>
                <a:schemeClr val="dk1"/>
              </a:solidFill>
              <a:latin typeface="DM Sans"/>
              <a:ea typeface="DM Sans"/>
              <a:cs typeface="DM Sans"/>
              <a:sym typeface="DM Sans"/>
            </a:endParaRPr>
          </a:p>
        </p:txBody>
      </p:sp>
      <p:sp>
        <p:nvSpPr>
          <p:cNvPr id="669" name="Google Shape;669;p129"/>
          <p:cNvSpPr txBox="1"/>
          <p:nvPr/>
        </p:nvSpPr>
        <p:spPr>
          <a:xfrm>
            <a:off x="778500" y="2209367"/>
            <a:ext cx="5191200" cy="412416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Escribimos en nuestro código:</a:t>
            </a:r>
            <a:endParaRPr>
              <a:latin typeface="DM Sans"/>
              <a:ea typeface="DM Sans"/>
              <a:cs typeface="DM Sans"/>
              <a:sym typeface="DM Sans"/>
            </a:endParaRPr>
          </a:p>
          <a:p>
            <a:pPr>
              <a:buClr>
                <a:srgbClr val="000000"/>
              </a:buClr>
              <a:buSzPts val="1350"/>
            </a:pPr>
            <a:r>
              <a:rPr lang="es" b="1">
                <a:latin typeface="DM Sans"/>
                <a:ea typeface="DM Sans"/>
                <a:cs typeface="DM Sans"/>
                <a:sym typeface="DM Sans"/>
              </a:rPr>
              <a:t>FROM node., </a:t>
            </a:r>
            <a:r>
              <a:rPr lang="es">
                <a:latin typeface="DM Sans"/>
                <a:ea typeface="DM Sans"/>
                <a:cs typeface="DM Sans"/>
                <a:sym typeface="DM Sans"/>
              </a:rPr>
              <a:t>pero ¿qué significa? </a:t>
            </a:r>
            <a:endParaRPr>
              <a:latin typeface="DM Sans"/>
              <a:ea typeface="DM Sans"/>
              <a:cs typeface="DM Sans"/>
              <a:sym typeface="DM Sans"/>
            </a:endParaRPr>
          </a:p>
          <a:p>
            <a:pPr>
              <a:buClr>
                <a:srgbClr val="000000"/>
              </a:buClr>
              <a:buSzPts val="1350"/>
            </a:pPr>
            <a:br>
              <a:rPr lang="es">
                <a:latin typeface="DM Sans"/>
                <a:ea typeface="DM Sans"/>
                <a:cs typeface="DM Sans"/>
                <a:sym typeface="DM Sans"/>
              </a:rPr>
            </a:br>
            <a:r>
              <a:rPr lang="es">
                <a:latin typeface="DM Sans"/>
                <a:ea typeface="DM Sans"/>
                <a:cs typeface="DM Sans"/>
                <a:sym typeface="DM Sans"/>
              </a:rPr>
              <a:t>Recuerda que una imagen es una plantilla para generar contenedores, es decir, hay muchas plantillas en las cuales podemos basarnos, para tener la configuración base de un entorno (que en este caso es node), y a partir de este comenzar a correr configuración más específica hacia nuestro proyecto.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FROM node, entonces, significa que estaremos tomand una imagen base del entorno de node, para poder configurar nuestra app. </a:t>
            </a:r>
            <a:endParaRPr>
              <a:latin typeface="DM Sans"/>
              <a:ea typeface="DM Sans"/>
              <a:cs typeface="DM Sans"/>
              <a:sym typeface="DM Sans"/>
            </a:endParaRPr>
          </a:p>
        </p:txBody>
      </p:sp>
      <p:pic>
        <p:nvPicPr>
          <p:cNvPr id="670" name="Google Shape;670;p129"/>
          <p:cNvPicPr preferRelativeResize="0"/>
          <p:nvPr/>
        </p:nvPicPr>
        <p:blipFill>
          <a:blip r:embed="rId3">
            <a:alphaModFix/>
          </a:blip>
          <a:stretch>
            <a:fillRect/>
          </a:stretch>
        </p:blipFill>
        <p:spPr>
          <a:xfrm>
            <a:off x="6209333" y="2922083"/>
            <a:ext cx="5348667" cy="2699767"/>
          </a:xfrm>
          <a:prstGeom prst="rect">
            <a:avLst/>
          </a:prstGeom>
          <a:noFill/>
          <a:ln>
            <a:noFill/>
          </a:ln>
        </p:spPr>
      </p:pic>
    </p:spTree>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grpSp>
        <p:nvGrpSpPr>
          <p:cNvPr id="675" name="Google Shape;675;p130"/>
          <p:cNvGrpSpPr/>
          <p:nvPr/>
        </p:nvGrpSpPr>
        <p:grpSpPr>
          <a:xfrm>
            <a:off x="631162" y="825911"/>
            <a:ext cx="985207" cy="985207"/>
            <a:chOff x="575612" y="1950748"/>
            <a:chExt cx="431100" cy="431100"/>
          </a:xfrm>
        </p:grpSpPr>
        <p:sp>
          <p:nvSpPr>
            <p:cNvPr id="676" name="Google Shape;676;p130"/>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77" name="Google Shape;677;p130"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78" name="Google Shape;678;p130"/>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679" name="Google Shape;679;p130"/>
          <p:cNvSpPr txBox="1"/>
          <p:nvPr/>
        </p:nvSpPr>
        <p:spPr>
          <a:xfrm>
            <a:off x="631133" y="2168134"/>
            <a:ext cx="9559200" cy="178487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Las imágenes base ya existen, deben tomarse de algún lado. ¿De dónde se descarga nuestra imagen para instalarse?</a:t>
            </a:r>
            <a:endParaRPr sz="3333" b="1">
              <a:solidFill>
                <a:srgbClr val="B7B7B7"/>
              </a:solidFill>
              <a:latin typeface="Helvetica Neue"/>
              <a:ea typeface="Helvetica Neue"/>
              <a:cs typeface="Helvetica Neue"/>
              <a:sym typeface="Helvetica Neue"/>
            </a:endParaRPr>
          </a:p>
        </p:txBody>
      </p:sp>
      <p:sp>
        <p:nvSpPr>
          <p:cNvPr id="680" name="Google Shape;680;p130"/>
          <p:cNvSpPr txBox="1"/>
          <p:nvPr/>
        </p:nvSpPr>
        <p:spPr>
          <a:xfrm>
            <a:off x="543567" y="4430601"/>
            <a:ext cx="9559200" cy="157994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3333" b="1">
                <a:solidFill>
                  <a:schemeClr val="lt1"/>
                </a:solidFill>
                <a:latin typeface="DM Sans"/>
                <a:ea typeface="DM Sans"/>
                <a:cs typeface="DM Sans"/>
                <a:sym typeface="DM Sans"/>
              </a:rPr>
              <a:t>¡Existe un repositorio de imágenes! </a:t>
            </a:r>
            <a:endParaRPr sz="3333" b="1">
              <a:solidFill>
                <a:schemeClr val="lt1"/>
              </a:solidFill>
              <a:latin typeface="DM Sans"/>
              <a:ea typeface="DM Sans"/>
              <a:cs typeface="DM Sans"/>
              <a:sym typeface="DM Sans"/>
            </a:endParaRPr>
          </a:p>
          <a:p>
            <a:pPr>
              <a:buClr>
                <a:srgbClr val="000000"/>
              </a:buClr>
              <a:buSzPts val="2000"/>
            </a:pPr>
            <a:endParaRPr sz="2667">
              <a:solidFill>
                <a:srgbClr val="83AEFB"/>
              </a:solidFill>
              <a:latin typeface="DM Sans"/>
              <a:ea typeface="DM Sans"/>
              <a:cs typeface="DM Sans"/>
              <a:sym typeface="DM Sans"/>
            </a:endParaRPr>
          </a:p>
          <a:p>
            <a:pPr>
              <a:buClr>
                <a:srgbClr val="000000"/>
              </a:buClr>
              <a:buSzPts val="2000"/>
            </a:pPr>
            <a:r>
              <a:rPr lang="es" sz="2667">
                <a:solidFill>
                  <a:srgbClr val="83AEFB"/>
                </a:solidFill>
                <a:latin typeface="DM Sans"/>
                <a:ea typeface="DM Sans"/>
                <a:cs typeface="DM Sans"/>
                <a:sym typeface="DM Sans"/>
              </a:rPr>
              <a:t>Te invitamos a pasar por</a:t>
            </a:r>
            <a:r>
              <a:rPr lang="es" sz="2667" u="sng">
                <a:solidFill>
                  <a:schemeClr val="hlink"/>
                </a:solidFill>
                <a:latin typeface="DM Sans"/>
                <a:ea typeface="DM Sans"/>
                <a:cs typeface="DM Sans"/>
                <a:sym typeface="DM Sans"/>
                <a:hlinkClick r:id="rId4"/>
              </a:rPr>
              <a:t> </a:t>
            </a:r>
            <a:r>
              <a:rPr lang="es" sz="2667" b="1" u="sng">
                <a:solidFill>
                  <a:schemeClr val="hlink"/>
                </a:solidFill>
                <a:latin typeface="DM Sans"/>
                <a:ea typeface="DM Sans"/>
                <a:cs typeface="DM Sans"/>
                <a:sym typeface="DM Sans"/>
                <a:hlinkClick r:id="rId4"/>
              </a:rPr>
              <a:t>DockerHub</a:t>
            </a:r>
            <a:endParaRPr sz="2667" b="1">
              <a:solidFill>
                <a:srgbClr val="83AEFB"/>
              </a:solidFill>
              <a:latin typeface="DM Sans"/>
              <a:ea typeface="DM Sans"/>
              <a:cs typeface="DM Sans"/>
              <a:sym typeface="DM Sans"/>
            </a:endParaRPr>
          </a:p>
        </p:txBody>
      </p:sp>
    </p:spTree>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31"/>
          <p:cNvSpPr txBox="1"/>
          <p:nvPr/>
        </p:nvSpPr>
        <p:spPr>
          <a:xfrm>
            <a:off x="390900" y="330634"/>
            <a:ext cx="8483200" cy="1649578"/>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5. </a:t>
            </a:r>
            <a:r>
              <a:rPr lang="es" sz="4800" b="1">
                <a:solidFill>
                  <a:schemeClr val="dk1"/>
                </a:solidFill>
                <a:latin typeface="DM Sans"/>
                <a:ea typeface="DM Sans"/>
                <a:cs typeface="DM Sans"/>
                <a:sym typeface="DM Sans"/>
              </a:rPr>
              <a:t>Comenzamos a escribir en nuestro Dockerfile</a:t>
            </a:r>
            <a:endParaRPr sz="3600" b="1">
              <a:solidFill>
                <a:schemeClr val="dk1"/>
              </a:solidFill>
              <a:latin typeface="DM Sans"/>
              <a:ea typeface="DM Sans"/>
              <a:cs typeface="DM Sans"/>
              <a:sym typeface="DM Sans"/>
            </a:endParaRPr>
          </a:p>
        </p:txBody>
      </p:sp>
      <p:sp>
        <p:nvSpPr>
          <p:cNvPr id="686" name="Google Shape;686;p131"/>
          <p:cNvSpPr txBox="1"/>
          <p:nvPr/>
        </p:nvSpPr>
        <p:spPr>
          <a:xfrm>
            <a:off x="390900" y="2338567"/>
            <a:ext cx="5075600" cy="397963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733">
                <a:latin typeface="DM Sans"/>
                <a:ea typeface="DM Sans"/>
                <a:cs typeface="DM Sans"/>
                <a:sym typeface="DM Sans"/>
              </a:rPr>
              <a:t>Después del </a:t>
            </a:r>
            <a:r>
              <a:rPr lang="es" sz="1733" b="1">
                <a:latin typeface="DM Sans"/>
                <a:ea typeface="DM Sans"/>
                <a:cs typeface="DM Sans"/>
                <a:sym typeface="DM Sans"/>
              </a:rPr>
              <a:t>FROM</a:t>
            </a:r>
            <a:r>
              <a:rPr lang="es" sz="1733">
                <a:latin typeface="DM Sans"/>
                <a:ea typeface="DM Sans"/>
                <a:cs typeface="DM Sans"/>
                <a:sym typeface="DM Sans"/>
              </a:rPr>
              <a:t>, escribiremos el resto de la configuración:  </a:t>
            </a:r>
            <a:endParaRPr sz="1733">
              <a:latin typeface="DM Sans"/>
              <a:ea typeface="DM Sans"/>
              <a:cs typeface="DM Sans"/>
              <a:sym typeface="DM Sans"/>
            </a:endParaRPr>
          </a:p>
          <a:p>
            <a:pPr>
              <a:buClr>
                <a:srgbClr val="000000"/>
              </a:buClr>
              <a:buSzPts val="1350"/>
            </a:pPr>
            <a:endParaRPr sz="1733">
              <a:latin typeface="DM Sans"/>
              <a:ea typeface="DM Sans"/>
              <a:cs typeface="DM Sans"/>
              <a:sym typeface="DM Sans"/>
            </a:endParaRPr>
          </a:p>
          <a:p>
            <a:pPr>
              <a:buClr>
                <a:srgbClr val="000000"/>
              </a:buClr>
              <a:buSzPts val="1350"/>
            </a:pPr>
            <a:r>
              <a:rPr lang="es" sz="1733" b="1">
                <a:latin typeface="DM Sans"/>
                <a:ea typeface="DM Sans"/>
                <a:cs typeface="DM Sans"/>
                <a:sym typeface="DM Sans"/>
              </a:rPr>
              <a:t>WORKDIR </a:t>
            </a:r>
            <a:r>
              <a:rPr lang="es" sz="1733">
                <a:latin typeface="DM Sans"/>
                <a:ea typeface="DM Sans"/>
                <a:cs typeface="DM Sans"/>
                <a:sym typeface="DM Sans"/>
              </a:rPr>
              <a:t>Será nuestro directorio de trabajo principal, donde comenzaremos a crear todo. Las operaciones que hagamos más abajo se harán sobre este directorio</a:t>
            </a:r>
            <a:endParaRPr sz="1733">
              <a:latin typeface="DM Sans"/>
              <a:ea typeface="DM Sans"/>
              <a:cs typeface="DM Sans"/>
              <a:sym typeface="DM Sans"/>
            </a:endParaRPr>
          </a:p>
          <a:p>
            <a:pPr>
              <a:buClr>
                <a:srgbClr val="000000"/>
              </a:buClr>
              <a:buSzPts val="1350"/>
            </a:pPr>
            <a:br>
              <a:rPr lang="es" sz="1733">
                <a:latin typeface="DM Sans"/>
                <a:ea typeface="DM Sans"/>
                <a:cs typeface="DM Sans"/>
                <a:sym typeface="DM Sans"/>
              </a:rPr>
            </a:br>
            <a:r>
              <a:rPr lang="es" sz="1733" b="1">
                <a:latin typeface="DM Sans"/>
                <a:ea typeface="DM Sans"/>
                <a:cs typeface="DM Sans"/>
                <a:sym typeface="DM Sans"/>
              </a:rPr>
              <a:t>COPY</a:t>
            </a:r>
            <a:r>
              <a:rPr lang="es" sz="1733">
                <a:latin typeface="DM Sans"/>
                <a:ea typeface="DM Sans"/>
                <a:cs typeface="DM Sans"/>
                <a:sym typeface="DM Sans"/>
              </a:rPr>
              <a:t> permitirá copiar archivos de la carpeta donde estamos ejecutando el Dockerfile, y pegarlos en la carpeta que hayamos creado con </a:t>
            </a:r>
            <a:r>
              <a:rPr lang="es" sz="1733" b="1">
                <a:latin typeface="DM Sans"/>
                <a:ea typeface="DM Sans"/>
                <a:cs typeface="DM Sans"/>
                <a:sym typeface="DM Sans"/>
              </a:rPr>
              <a:t>WORKDIR</a:t>
            </a:r>
            <a:endParaRPr sz="1733" b="1">
              <a:latin typeface="DM Sans"/>
              <a:ea typeface="DM Sans"/>
              <a:cs typeface="DM Sans"/>
              <a:sym typeface="DM Sans"/>
            </a:endParaRPr>
          </a:p>
          <a:p>
            <a:pPr>
              <a:buClr>
                <a:srgbClr val="000000"/>
              </a:buClr>
              <a:buSzPts val="1350"/>
            </a:pPr>
            <a:endParaRPr sz="1733" b="1">
              <a:latin typeface="DM Sans"/>
              <a:ea typeface="DM Sans"/>
              <a:cs typeface="DM Sans"/>
              <a:sym typeface="DM Sans"/>
            </a:endParaRPr>
          </a:p>
          <a:p>
            <a:pPr>
              <a:buClr>
                <a:srgbClr val="000000"/>
              </a:buClr>
              <a:buSzPts val="1350"/>
            </a:pPr>
            <a:endParaRPr sz="1733">
              <a:latin typeface="DM Sans"/>
              <a:ea typeface="DM Sans"/>
              <a:cs typeface="DM Sans"/>
              <a:sym typeface="DM Sans"/>
            </a:endParaRPr>
          </a:p>
        </p:txBody>
      </p:sp>
      <p:pic>
        <p:nvPicPr>
          <p:cNvPr id="687" name="Google Shape;687;p131"/>
          <p:cNvPicPr preferRelativeResize="0"/>
          <p:nvPr/>
        </p:nvPicPr>
        <p:blipFill>
          <a:blip r:embed="rId3">
            <a:alphaModFix/>
          </a:blip>
          <a:stretch>
            <a:fillRect/>
          </a:stretch>
        </p:blipFill>
        <p:spPr>
          <a:xfrm>
            <a:off x="5466500" y="2824985"/>
            <a:ext cx="6412232" cy="3008767"/>
          </a:xfrm>
          <a:prstGeom prst="rect">
            <a:avLst/>
          </a:prstGeom>
          <a:noFill/>
          <a:ln>
            <a:noFill/>
          </a:ln>
        </p:spPr>
      </p:pic>
    </p:spTree>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32"/>
          <p:cNvSpPr txBox="1"/>
          <p:nvPr/>
        </p:nvSpPr>
        <p:spPr>
          <a:xfrm>
            <a:off x="470400" y="410134"/>
            <a:ext cx="8483200" cy="1649578"/>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5. </a:t>
            </a:r>
            <a:r>
              <a:rPr lang="es" sz="4800" b="1">
                <a:solidFill>
                  <a:schemeClr val="dk1"/>
                </a:solidFill>
                <a:latin typeface="DM Sans"/>
                <a:ea typeface="DM Sans"/>
                <a:cs typeface="DM Sans"/>
                <a:sym typeface="DM Sans"/>
              </a:rPr>
              <a:t>Comenzamos a escribir en nuestro Dockerfile</a:t>
            </a:r>
            <a:endParaRPr sz="3600" b="1">
              <a:solidFill>
                <a:schemeClr val="dk1"/>
              </a:solidFill>
              <a:latin typeface="DM Sans"/>
              <a:ea typeface="DM Sans"/>
              <a:cs typeface="DM Sans"/>
              <a:sym typeface="DM Sans"/>
            </a:endParaRPr>
          </a:p>
        </p:txBody>
      </p:sp>
      <p:sp>
        <p:nvSpPr>
          <p:cNvPr id="693" name="Google Shape;693;p132"/>
          <p:cNvSpPr txBox="1"/>
          <p:nvPr/>
        </p:nvSpPr>
        <p:spPr>
          <a:xfrm>
            <a:off x="470400" y="2756034"/>
            <a:ext cx="4936400" cy="237958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733" b="1">
                <a:latin typeface="DM Sans"/>
                <a:ea typeface="DM Sans"/>
                <a:cs typeface="DM Sans"/>
                <a:sym typeface="DM Sans"/>
              </a:rPr>
              <a:t>RUN </a:t>
            </a:r>
            <a:r>
              <a:rPr lang="es" sz="1733">
                <a:latin typeface="DM Sans"/>
                <a:ea typeface="DM Sans"/>
                <a:cs typeface="DM Sans"/>
                <a:sym typeface="DM Sans"/>
              </a:rPr>
              <a:t>nos permitirá ejecutar comandos. Al usar la imagen base </a:t>
            </a:r>
            <a:r>
              <a:rPr lang="es" sz="1733" b="1">
                <a:latin typeface="DM Sans"/>
                <a:ea typeface="DM Sans"/>
                <a:cs typeface="DM Sans"/>
                <a:sym typeface="DM Sans"/>
              </a:rPr>
              <a:t>node</a:t>
            </a:r>
            <a:r>
              <a:rPr lang="es" sz="1733">
                <a:latin typeface="DM Sans"/>
                <a:ea typeface="DM Sans"/>
                <a:cs typeface="DM Sans"/>
                <a:sym typeface="DM Sans"/>
              </a:rPr>
              <a:t>, significa que el entorno podrá correr comandos de node y npm sin problema.</a:t>
            </a:r>
            <a:endParaRPr sz="1733">
              <a:latin typeface="DM Sans"/>
              <a:ea typeface="DM Sans"/>
              <a:cs typeface="DM Sans"/>
              <a:sym typeface="DM Sans"/>
            </a:endParaRPr>
          </a:p>
          <a:p>
            <a:pPr>
              <a:buClr>
                <a:srgbClr val="000000"/>
              </a:buClr>
              <a:buSzPts val="1350"/>
            </a:pPr>
            <a:endParaRPr sz="1733">
              <a:latin typeface="DM Sans"/>
              <a:ea typeface="DM Sans"/>
              <a:cs typeface="DM Sans"/>
              <a:sym typeface="DM Sans"/>
            </a:endParaRPr>
          </a:p>
          <a:p>
            <a:pPr>
              <a:buClr>
                <a:srgbClr val="000000"/>
              </a:buClr>
              <a:buSzPts val="1350"/>
            </a:pPr>
            <a:r>
              <a:rPr lang="es" sz="1733" b="1">
                <a:latin typeface="DM Sans"/>
                <a:ea typeface="DM Sans"/>
                <a:cs typeface="DM Sans"/>
                <a:sym typeface="DM Sans"/>
              </a:rPr>
              <a:t>CMD</a:t>
            </a:r>
            <a:r>
              <a:rPr lang="es" sz="1733">
                <a:latin typeface="DM Sans"/>
                <a:ea typeface="DM Sans"/>
                <a:cs typeface="DM Sans"/>
                <a:sym typeface="DM Sans"/>
              </a:rPr>
              <a:t> al final es la ejecución del comando final que se utilizará al momento de echar a andar el servidor cuando hagamos </a:t>
            </a:r>
            <a:r>
              <a:rPr lang="es" sz="1733" b="1">
                <a:latin typeface="DM Sans"/>
                <a:ea typeface="DM Sans"/>
                <a:cs typeface="DM Sans"/>
                <a:sym typeface="DM Sans"/>
              </a:rPr>
              <a:t>docker run</a:t>
            </a:r>
            <a:endParaRPr sz="1733">
              <a:latin typeface="DM Sans"/>
              <a:ea typeface="DM Sans"/>
              <a:cs typeface="DM Sans"/>
              <a:sym typeface="DM Sans"/>
            </a:endParaRPr>
          </a:p>
        </p:txBody>
      </p:sp>
      <p:pic>
        <p:nvPicPr>
          <p:cNvPr id="694" name="Google Shape;694;p132"/>
          <p:cNvPicPr preferRelativeResize="0"/>
          <p:nvPr/>
        </p:nvPicPr>
        <p:blipFill>
          <a:blip r:embed="rId3">
            <a:alphaModFix/>
          </a:blip>
          <a:stretch>
            <a:fillRect/>
          </a:stretch>
        </p:blipFill>
        <p:spPr>
          <a:xfrm>
            <a:off x="5581200" y="2442051"/>
            <a:ext cx="6412232" cy="3008767"/>
          </a:xfrm>
          <a:prstGeom prst="rect">
            <a:avLst/>
          </a:prstGeom>
          <a:noFill/>
          <a:ln>
            <a:noFill/>
          </a:ln>
        </p:spPr>
      </p:pic>
    </p:spTree>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33"/>
          <p:cNvSpPr txBox="1"/>
          <p:nvPr/>
        </p:nvSpPr>
        <p:spPr>
          <a:xfrm>
            <a:off x="475433" y="459867"/>
            <a:ext cx="8483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6. Ejecutamos el build</a:t>
            </a:r>
            <a:endParaRPr sz="5333" b="1">
              <a:solidFill>
                <a:schemeClr val="dk1"/>
              </a:solidFill>
              <a:latin typeface="DM Sans"/>
              <a:ea typeface="DM Sans"/>
              <a:cs typeface="DM Sans"/>
              <a:sym typeface="DM Sans"/>
            </a:endParaRPr>
          </a:p>
        </p:txBody>
      </p:sp>
      <p:sp>
        <p:nvSpPr>
          <p:cNvPr id="700" name="Google Shape;700;p133"/>
          <p:cNvSpPr txBox="1"/>
          <p:nvPr/>
        </p:nvSpPr>
        <p:spPr>
          <a:xfrm>
            <a:off x="634000" y="1944801"/>
            <a:ext cx="4772800" cy="416430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733">
                <a:latin typeface="DM Sans"/>
                <a:ea typeface="DM Sans"/>
                <a:cs typeface="DM Sans"/>
                <a:sym typeface="DM Sans"/>
              </a:rPr>
              <a:t>Una vez configurado nuestro respectivo dockerfile, podemos poner a prueba éste ejecutando el comando build. </a:t>
            </a:r>
            <a:endParaRPr sz="1733">
              <a:latin typeface="DM Sans"/>
              <a:ea typeface="DM Sans"/>
              <a:cs typeface="DM Sans"/>
              <a:sym typeface="DM Sans"/>
            </a:endParaRPr>
          </a:p>
          <a:p>
            <a:pPr>
              <a:buClr>
                <a:srgbClr val="000000"/>
              </a:buClr>
              <a:buSzPts val="1350"/>
            </a:pPr>
            <a:endParaRPr sz="1733">
              <a:latin typeface="DM Sans"/>
              <a:ea typeface="DM Sans"/>
              <a:cs typeface="DM Sans"/>
              <a:sym typeface="DM Sans"/>
            </a:endParaRPr>
          </a:p>
          <a:p>
            <a:pPr>
              <a:buClr>
                <a:srgbClr val="000000"/>
              </a:buClr>
              <a:buSzPts val="1350"/>
            </a:pPr>
            <a:r>
              <a:rPr lang="es" sz="1733">
                <a:latin typeface="DM Sans"/>
                <a:ea typeface="DM Sans"/>
                <a:cs typeface="DM Sans"/>
                <a:sym typeface="DM Sans"/>
              </a:rPr>
              <a:t>El comando build leerá el archivo y comenzará con la construcción de la imagen para nuestro aplicativo. </a:t>
            </a:r>
            <a:endParaRPr sz="1733">
              <a:latin typeface="DM Sans"/>
              <a:ea typeface="DM Sans"/>
              <a:cs typeface="DM Sans"/>
              <a:sym typeface="DM Sans"/>
            </a:endParaRPr>
          </a:p>
          <a:p>
            <a:pPr>
              <a:buClr>
                <a:srgbClr val="000000"/>
              </a:buClr>
              <a:buSzPts val="1350"/>
            </a:pPr>
            <a:r>
              <a:rPr lang="es" sz="1733">
                <a:latin typeface="DM Sans"/>
                <a:ea typeface="DM Sans"/>
                <a:cs typeface="DM Sans"/>
                <a:sym typeface="DM Sans"/>
              </a:rPr>
              <a:t>Una vez que tenga la imagen del aplicativo, necesita colocarle un nombre, la flag </a:t>
            </a:r>
            <a:r>
              <a:rPr lang="es" sz="1733" b="1">
                <a:latin typeface="DM Sans"/>
                <a:ea typeface="DM Sans"/>
                <a:cs typeface="DM Sans"/>
                <a:sym typeface="DM Sans"/>
              </a:rPr>
              <a:t>-t</a:t>
            </a:r>
            <a:r>
              <a:rPr lang="es" sz="1733">
                <a:latin typeface="DM Sans"/>
                <a:ea typeface="DM Sans"/>
                <a:cs typeface="DM Sans"/>
                <a:sym typeface="DM Sans"/>
              </a:rPr>
              <a:t> significa “tag” y es para nombrar la imagen.</a:t>
            </a:r>
            <a:endParaRPr sz="1733">
              <a:latin typeface="DM Sans"/>
              <a:ea typeface="DM Sans"/>
              <a:cs typeface="DM Sans"/>
              <a:sym typeface="DM Sans"/>
            </a:endParaRPr>
          </a:p>
          <a:p>
            <a:pPr>
              <a:buClr>
                <a:srgbClr val="000000"/>
              </a:buClr>
              <a:buSzPts val="1350"/>
            </a:pPr>
            <a:r>
              <a:rPr lang="es" sz="1733">
                <a:latin typeface="DM Sans"/>
                <a:ea typeface="DM Sans"/>
                <a:cs typeface="DM Sans"/>
                <a:sym typeface="DM Sans"/>
              </a:rPr>
              <a:t>el punto </a:t>
            </a:r>
            <a:r>
              <a:rPr lang="es" sz="2933" b="1">
                <a:latin typeface="DM Sans"/>
                <a:ea typeface="DM Sans"/>
                <a:cs typeface="DM Sans"/>
                <a:sym typeface="DM Sans"/>
              </a:rPr>
              <a:t> </a:t>
            </a:r>
            <a:r>
              <a:rPr lang="es" sz="2667" b="1">
                <a:latin typeface="DM Sans"/>
                <a:ea typeface="DM Sans"/>
                <a:cs typeface="DM Sans"/>
                <a:sym typeface="DM Sans"/>
              </a:rPr>
              <a:t>.  </a:t>
            </a:r>
            <a:r>
              <a:rPr lang="es" sz="1733">
                <a:latin typeface="DM Sans"/>
                <a:ea typeface="DM Sans"/>
                <a:cs typeface="DM Sans"/>
                <a:sym typeface="DM Sans"/>
              </a:rPr>
              <a:t>Sirve para indicarle que el </a:t>
            </a:r>
            <a:r>
              <a:rPr lang="es" sz="1733" b="1">
                <a:latin typeface="DM Sans"/>
                <a:ea typeface="DM Sans"/>
                <a:cs typeface="DM Sans"/>
                <a:sym typeface="DM Sans"/>
              </a:rPr>
              <a:t>dockerfile</a:t>
            </a:r>
            <a:r>
              <a:rPr lang="es" sz="1733">
                <a:latin typeface="DM Sans"/>
                <a:ea typeface="DM Sans"/>
                <a:cs typeface="DM Sans"/>
                <a:sym typeface="DM Sans"/>
              </a:rPr>
              <a:t> que necesitamos que lea está en la misma ubicación donde estamos corriendo el comando</a:t>
            </a:r>
            <a:endParaRPr sz="1733">
              <a:latin typeface="DM Sans"/>
              <a:ea typeface="DM Sans"/>
              <a:cs typeface="DM Sans"/>
              <a:sym typeface="DM Sans"/>
            </a:endParaRPr>
          </a:p>
        </p:txBody>
      </p:sp>
      <p:pic>
        <p:nvPicPr>
          <p:cNvPr id="701" name="Google Shape;701;p133"/>
          <p:cNvPicPr preferRelativeResize="0"/>
          <p:nvPr/>
        </p:nvPicPr>
        <p:blipFill>
          <a:blip r:embed="rId3">
            <a:alphaModFix/>
          </a:blip>
          <a:stretch>
            <a:fillRect/>
          </a:stretch>
        </p:blipFill>
        <p:spPr>
          <a:xfrm>
            <a:off x="6419251" y="2274718"/>
            <a:ext cx="4604667" cy="499300"/>
          </a:xfrm>
          <a:prstGeom prst="rect">
            <a:avLst/>
          </a:prstGeom>
          <a:noFill/>
          <a:ln>
            <a:noFill/>
          </a:ln>
        </p:spPr>
      </p:pic>
      <p:pic>
        <p:nvPicPr>
          <p:cNvPr id="702" name="Google Shape;702;p133"/>
          <p:cNvPicPr preferRelativeResize="0"/>
          <p:nvPr/>
        </p:nvPicPr>
        <p:blipFill rotWithShape="1">
          <a:blip r:embed="rId4">
            <a:alphaModFix/>
          </a:blip>
          <a:srcRect r="14712"/>
          <a:stretch/>
        </p:blipFill>
        <p:spPr>
          <a:xfrm>
            <a:off x="5592301" y="3151252"/>
            <a:ext cx="6377833" cy="2629633"/>
          </a:xfrm>
          <a:prstGeom prst="rect">
            <a:avLst/>
          </a:prstGeom>
          <a:noFill/>
          <a:ln>
            <a:noFill/>
          </a:ln>
        </p:spPr>
      </p:pic>
    </p:spTree>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34"/>
          <p:cNvSpPr txBox="1"/>
          <p:nvPr/>
        </p:nvSpPr>
        <p:spPr>
          <a:xfrm>
            <a:off x="450533" y="459834"/>
            <a:ext cx="8483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¿Funcionó?</a:t>
            </a:r>
            <a:endParaRPr sz="3600" b="1">
              <a:solidFill>
                <a:schemeClr val="dk1"/>
              </a:solidFill>
              <a:latin typeface="DM Sans"/>
              <a:ea typeface="DM Sans"/>
              <a:cs typeface="DM Sans"/>
              <a:sym typeface="DM Sans"/>
            </a:endParaRPr>
          </a:p>
        </p:txBody>
      </p:sp>
      <p:sp>
        <p:nvSpPr>
          <p:cNvPr id="708" name="Google Shape;708;p134"/>
          <p:cNvSpPr txBox="1"/>
          <p:nvPr/>
        </p:nvSpPr>
        <p:spPr>
          <a:xfrm>
            <a:off x="450533" y="1755318"/>
            <a:ext cx="5075600" cy="397963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733">
                <a:latin typeface="DM Sans"/>
                <a:ea typeface="DM Sans"/>
                <a:cs typeface="DM Sans"/>
                <a:sym typeface="DM Sans"/>
              </a:rPr>
              <a:t>Para poder corroborar que el build se haya realizado correctamente, podemos ejecutar el comando</a:t>
            </a:r>
            <a:endParaRPr sz="1733">
              <a:latin typeface="DM Sans"/>
              <a:ea typeface="DM Sans"/>
              <a:cs typeface="DM Sans"/>
              <a:sym typeface="DM Sans"/>
            </a:endParaRPr>
          </a:p>
          <a:p>
            <a:pPr>
              <a:buClr>
                <a:srgbClr val="000000"/>
              </a:buClr>
              <a:buSzPts val="1350"/>
            </a:pPr>
            <a:endParaRPr sz="1733">
              <a:latin typeface="DM Sans"/>
              <a:ea typeface="DM Sans"/>
              <a:cs typeface="DM Sans"/>
              <a:sym typeface="DM Sans"/>
            </a:endParaRPr>
          </a:p>
          <a:p>
            <a:pPr>
              <a:buClr>
                <a:srgbClr val="000000"/>
              </a:buClr>
              <a:buSzPts val="1350"/>
            </a:pPr>
            <a:r>
              <a:rPr lang="es" sz="1733">
                <a:latin typeface="DM Sans"/>
                <a:ea typeface="DM Sans"/>
                <a:cs typeface="DM Sans"/>
                <a:sym typeface="DM Sans"/>
              </a:rPr>
              <a:t>Si ejecutamos el comando, deberíamos ver la imagen que construimos en la consola.</a:t>
            </a:r>
            <a:endParaRPr sz="1733">
              <a:latin typeface="DM Sans"/>
              <a:ea typeface="DM Sans"/>
              <a:cs typeface="DM Sans"/>
              <a:sym typeface="DM Sans"/>
            </a:endParaRPr>
          </a:p>
          <a:p>
            <a:pPr>
              <a:buClr>
                <a:srgbClr val="000000"/>
              </a:buClr>
              <a:buSzPts val="1350"/>
            </a:pPr>
            <a:endParaRPr sz="1733">
              <a:latin typeface="DM Sans"/>
              <a:ea typeface="DM Sans"/>
              <a:cs typeface="DM Sans"/>
              <a:sym typeface="DM Sans"/>
            </a:endParaRPr>
          </a:p>
          <a:p>
            <a:pPr>
              <a:buClr>
                <a:srgbClr val="000000"/>
              </a:buClr>
              <a:buSzPts val="1350"/>
            </a:pPr>
            <a:r>
              <a:rPr lang="es" sz="1733">
                <a:latin typeface="DM Sans"/>
                <a:ea typeface="DM Sans"/>
                <a:cs typeface="DM Sans"/>
                <a:sym typeface="DM Sans"/>
              </a:rPr>
              <a:t> </a:t>
            </a:r>
            <a:endParaRPr sz="1733">
              <a:latin typeface="DM Sans"/>
              <a:ea typeface="DM Sans"/>
              <a:cs typeface="DM Sans"/>
              <a:sym typeface="DM Sans"/>
            </a:endParaRPr>
          </a:p>
          <a:p>
            <a:pPr>
              <a:buClr>
                <a:srgbClr val="000000"/>
              </a:buClr>
              <a:buSzPts val="1350"/>
            </a:pPr>
            <a:endParaRPr sz="1733">
              <a:latin typeface="DM Sans"/>
              <a:ea typeface="DM Sans"/>
              <a:cs typeface="DM Sans"/>
              <a:sym typeface="DM Sans"/>
            </a:endParaRPr>
          </a:p>
          <a:p>
            <a:pPr>
              <a:buClr>
                <a:srgbClr val="000000"/>
              </a:buClr>
              <a:buSzPts val="1350"/>
            </a:pPr>
            <a:r>
              <a:rPr lang="es" sz="1733">
                <a:latin typeface="DM Sans"/>
                <a:ea typeface="DM Sans"/>
                <a:cs typeface="DM Sans"/>
                <a:sym typeface="DM Sans"/>
              </a:rPr>
              <a:t>También podemos ver la imagen desde </a:t>
            </a:r>
            <a:r>
              <a:rPr lang="es" sz="1733" b="1">
                <a:latin typeface="DM Sans"/>
                <a:ea typeface="DM Sans"/>
                <a:cs typeface="DM Sans"/>
                <a:sym typeface="DM Sans"/>
              </a:rPr>
              <a:t>Docker Desktop</a:t>
            </a:r>
            <a:r>
              <a:rPr lang="es" sz="1733">
                <a:latin typeface="DM Sans"/>
                <a:ea typeface="DM Sans"/>
                <a:cs typeface="DM Sans"/>
                <a:sym typeface="DM Sans"/>
              </a:rPr>
              <a:t>, en la sección images</a:t>
            </a:r>
            <a:endParaRPr sz="1733">
              <a:latin typeface="DM Sans"/>
              <a:ea typeface="DM Sans"/>
              <a:cs typeface="DM Sans"/>
              <a:sym typeface="DM Sans"/>
            </a:endParaRPr>
          </a:p>
          <a:p>
            <a:pPr>
              <a:buClr>
                <a:srgbClr val="000000"/>
              </a:buClr>
              <a:buSzPts val="1350"/>
            </a:pPr>
            <a:endParaRPr sz="1733">
              <a:latin typeface="DM Sans"/>
              <a:ea typeface="DM Sans"/>
              <a:cs typeface="DM Sans"/>
              <a:sym typeface="DM Sans"/>
            </a:endParaRPr>
          </a:p>
          <a:p>
            <a:pPr>
              <a:buClr>
                <a:srgbClr val="000000"/>
              </a:buClr>
              <a:buSzPts val="1350"/>
            </a:pPr>
            <a:r>
              <a:rPr lang="es" sz="1733">
                <a:latin typeface="DM Sans"/>
                <a:ea typeface="DM Sans"/>
                <a:cs typeface="DM Sans"/>
                <a:sym typeface="DM Sans"/>
              </a:rPr>
              <a:t>Solo nos queda hacer una cosa más:  instanciar un contenedor a partir de esta imagen.</a:t>
            </a:r>
            <a:endParaRPr sz="1733">
              <a:latin typeface="DM Sans"/>
              <a:ea typeface="DM Sans"/>
              <a:cs typeface="DM Sans"/>
              <a:sym typeface="DM Sans"/>
            </a:endParaRPr>
          </a:p>
        </p:txBody>
      </p:sp>
      <p:pic>
        <p:nvPicPr>
          <p:cNvPr id="709" name="Google Shape;709;p134"/>
          <p:cNvPicPr preferRelativeResize="0"/>
          <p:nvPr/>
        </p:nvPicPr>
        <p:blipFill>
          <a:blip r:embed="rId3">
            <a:alphaModFix/>
          </a:blip>
          <a:stretch>
            <a:fillRect/>
          </a:stretch>
        </p:blipFill>
        <p:spPr>
          <a:xfrm>
            <a:off x="5834267" y="2033566"/>
            <a:ext cx="6047365" cy="3425101"/>
          </a:xfrm>
          <a:prstGeom prst="rect">
            <a:avLst/>
          </a:prstGeom>
          <a:noFill/>
          <a:ln w="9525" cap="flat" cmpd="sng">
            <a:solidFill>
              <a:schemeClr val="lt2"/>
            </a:solidFill>
            <a:prstDash val="solid"/>
            <a:round/>
            <a:headEnd type="none" w="sm" len="sm"/>
            <a:tailEnd type="none" w="sm" len="sm"/>
          </a:ln>
        </p:spPr>
      </p:pic>
      <p:pic>
        <p:nvPicPr>
          <p:cNvPr id="710" name="Google Shape;710;p134"/>
          <p:cNvPicPr preferRelativeResize="0"/>
          <p:nvPr/>
        </p:nvPicPr>
        <p:blipFill>
          <a:blip r:embed="rId4">
            <a:alphaModFix/>
          </a:blip>
          <a:stretch>
            <a:fillRect/>
          </a:stretch>
        </p:blipFill>
        <p:spPr>
          <a:xfrm>
            <a:off x="1644621" y="2471949"/>
            <a:ext cx="1371897" cy="277920"/>
          </a:xfrm>
          <a:prstGeom prst="rect">
            <a:avLst/>
          </a:prstGeom>
          <a:noFill/>
          <a:ln>
            <a:noFill/>
          </a:ln>
        </p:spPr>
      </p:pic>
      <p:pic>
        <p:nvPicPr>
          <p:cNvPr id="711" name="Google Shape;711;p134"/>
          <p:cNvPicPr preferRelativeResize="0"/>
          <p:nvPr/>
        </p:nvPicPr>
        <p:blipFill>
          <a:blip r:embed="rId5">
            <a:alphaModFix/>
          </a:blip>
          <a:stretch>
            <a:fillRect/>
          </a:stretch>
        </p:blipFill>
        <p:spPr>
          <a:xfrm>
            <a:off x="592339" y="3608361"/>
            <a:ext cx="4573284" cy="443027"/>
          </a:xfrm>
          <a:prstGeom prst="rect">
            <a:avLst/>
          </a:prstGeom>
          <a:noFill/>
          <a:ln>
            <a:noFill/>
          </a:ln>
        </p:spPr>
      </p:pic>
    </p:spTree>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35"/>
          <p:cNvSpPr txBox="1"/>
          <p:nvPr/>
        </p:nvSpPr>
        <p:spPr>
          <a:xfrm>
            <a:off x="2068933" y="2567000"/>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Creando contenedores a partir de una imagen</a:t>
            </a:r>
            <a:endParaRPr sz="5333" b="1">
              <a:solidFill>
                <a:schemeClr val="dk1"/>
              </a:solidFill>
              <a:latin typeface="DM Sans"/>
              <a:ea typeface="DM Sans"/>
              <a:cs typeface="DM Sans"/>
              <a:sym typeface="DM Sans"/>
            </a:endParaRPr>
          </a:p>
        </p:txBody>
      </p:sp>
    </p:spTree>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36"/>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22" name="Google Shape;722;p136"/>
          <p:cNvSpPr txBox="1"/>
          <p:nvPr/>
        </p:nvSpPr>
        <p:spPr>
          <a:xfrm>
            <a:off x="4263033" y="413434"/>
            <a:ext cx="7252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Creando contenedor desde CLI</a:t>
            </a:r>
            <a:endParaRPr sz="5333" b="1">
              <a:solidFill>
                <a:schemeClr val="dk1"/>
              </a:solidFill>
              <a:latin typeface="DM Sans"/>
              <a:ea typeface="DM Sans"/>
              <a:cs typeface="DM Sans"/>
              <a:sym typeface="DM Sans"/>
            </a:endParaRPr>
          </a:p>
        </p:txBody>
      </p:sp>
      <p:sp>
        <p:nvSpPr>
          <p:cNvPr id="723" name="Google Shape;723;p136"/>
          <p:cNvSpPr txBox="1"/>
          <p:nvPr/>
        </p:nvSpPr>
        <p:spPr>
          <a:xfrm>
            <a:off x="4414833" y="2268000"/>
            <a:ext cx="69488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primera forma para poder crear un contenedor es desde un comando, podemos ejecutar: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¿Por qué esa sintaxis del puerto? Recuerda que docker es un contenedor aislado, de manera que su “puerto interno 8080 (al que le hicimos EXPOSE)”, en realidad no existe en “el mundo real de nuestra computadora”. Entonces, necesitamos proveer un puerto para que realmente funcione en el exterior.</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Es decir, de manera interna, el contenedor escucha en 8080, pero nosotros decidimos a qué puerto real lo conectamos.</a:t>
            </a:r>
            <a:endParaRPr>
              <a:latin typeface="DM Sans"/>
              <a:ea typeface="DM Sans"/>
              <a:cs typeface="DM Sans"/>
              <a:sym typeface="DM Sans"/>
            </a:endParaRPr>
          </a:p>
        </p:txBody>
      </p:sp>
      <p:pic>
        <p:nvPicPr>
          <p:cNvPr id="724" name="Google Shape;724;p136"/>
          <p:cNvPicPr preferRelativeResize="0"/>
          <p:nvPr/>
        </p:nvPicPr>
        <p:blipFill>
          <a:blip r:embed="rId3">
            <a:alphaModFix/>
          </a:blip>
          <a:stretch>
            <a:fillRect/>
          </a:stretch>
        </p:blipFill>
        <p:spPr>
          <a:xfrm>
            <a:off x="5299767" y="3043373"/>
            <a:ext cx="5343400" cy="525267"/>
          </a:xfrm>
          <a:prstGeom prst="rect">
            <a:avLst/>
          </a:prstGeom>
          <a:noFill/>
          <a:ln>
            <a:noFill/>
          </a:ln>
        </p:spPr>
      </p:pic>
      <p:pic>
        <p:nvPicPr>
          <p:cNvPr id="725" name="Google Shape;725;p136"/>
          <p:cNvPicPr preferRelativeResize="0"/>
          <p:nvPr/>
        </p:nvPicPr>
        <p:blipFill>
          <a:blip r:embed="rId4">
            <a:alphaModFix/>
          </a:blip>
          <a:stretch>
            <a:fillRect/>
          </a:stretch>
        </p:blipFill>
        <p:spPr>
          <a:xfrm>
            <a:off x="462301" y="2674700"/>
            <a:ext cx="3532600" cy="1262600"/>
          </a:xfrm>
          <a:prstGeom prst="rect">
            <a:avLst/>
          </a:prstGeom>
          <a:noFill/>
          <a:ln>
            <a:noFill/>
          </a:ln>
        </p:spPr>
      </p:pic>
      <p:pic>
        <p:nvPicPr>
          <p:cNvPr id="726" name="Google Shape;726;p136"/>
          <p:cNvPicPr preferRelativeResize="0"/>
          <p:nvPr/>
        </p:nvPicPr>
        <p:blipFill>
          <a:blip r:embed="rId5">
            <a:alphaModFix/>
          </a:blip>
          <a:stretch>
            <a:fillRect/>
          </a:stretch>
        </p:blipFill>
        <p:spPr>
          <a:xfrm>
            <a:off x="1162521" y="3877671"/>
            <a:ext cx="2132167" cy="1022733"/>
          </a:xfrm>
          <a:prstGeom prst="rect">
            <a:avLst/>
          </a:prstGeom>
          <a:noFill/>
          <a:ln>
            <a:noFill/>
          </a:ln>
        </p:spPr>
      </p:pic>
    </p:spTree>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37"/>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32" name="Google Shape;732;p137"/>
          <p:cNvSpPr txBox="1"/>
          <p:nvPr/>
        </p:nvSpPr>
        <p:spPr>
          <a:xfrm>
            <a:off x="3684500" y="477101"/>
            <a:ext cx="8052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Creando contenedor desde Docker Desktop</a:t>
            </a:r>
            <a:endParaRPr sz="5333" b="1">
              <a:solidFill>
                <a:schemeClr val="dk1"/>
              </a:solidFill>
              <a:latin typeface="DM Sans"/>
              <a:ea typeface="DM Sans"/>
              <a:cs typeface="DM Sans"/>
              <a:sym typeface="DM Sans"/>
            </a:endParaRPr>
          </a:p>
        </p:txBody>
      </p:sp>
      <p:sp>
        <p:nvSpPr>
          <p:cNvPr id="733" name="Google Shape;733;p137"/>
          <p:cNvSpPr txBox="1"/>
          <p:nvPr/>
        </p:nvSpPr>
        <p:spPr>
          <a:xfrm>
            <a:off x="3832400" y="2405867"/>
            <a:ext cx="45272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También podemos ir a Docker Desktop y seleccionar la opción “Run”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734" name="Google Shape;734;p137"/>
          <p:cNvPicPr preferRelativeResize="0"/>
          <p:nvPr/>
        </p:nvPicPr>
        <p:blipFill>
          <a:blip r:embed="rId3">
            <a:alphaModFix/>
          </a:blip>
          <a:stretch>
            <a:fillRect/>
          </a:stretch>
        </p:blipFill>
        <p:spPr>
          <a:xfrm>
            <a:off x="3960467" y="3497234"/>
            <a:ext cx="7597535" cy="2000133"/>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92"/>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806" name="Google Shape;806;p192"/>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38"/>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40" name="Google Shape;740;p138"/>
          <p:cNvSpPr txBox="1"/>
          <p:nvPr/>
        </p:nvSpPr>
        <p:spPr>
          <a:xfrm>
            <a:off x="3654700" y="437301"/>
            <a:ext cx="8052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Creando contenedor desde Docker Desktop</a:t>
            </a:r>
            <a:endParaRPr sz="5333" b="1">
              <a:solidFill>
                <a:schemeClr val="dk1"/>
              </a:solidFill>
              <a:latin typeface="DM Sans"/>
              <a:ea typeface="DM Sans"/>
              <a:cs typeface="DM Sans"/>
              <a:sym typeface="DM Sans"/>
            </a:endParaRPr>
          </a:p>
        </p:txBody>
      </p:sp>
      <p:sp>
        <p:nvSpPr>
          <p:cNvPr id="741" name="Google Shape;741;p138"/>
          <p:cNvSpPr txBox="1"/>
          <p:nvPr/>
        </p:nvSpPr>
        <p:spPr>
          <a:xfrm>
            <a:off x="5834533" y="3279401"/>
            <a:ext cx="45272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 importante tener conectado también un puerto de escucha al contenedor que estamos por crear, asignamos el 8081 (porque el otro lo utilizamos desde el CLI). </a:t>
            </a:r>
            <a:endParaRPr>
              <a:latin typeface="DM Sans"/>
              <a:ea typeface="DM Sans"/>
              <a:cs typeface="DM Sans"/>
              <a:sym typeface="DM Sans"/>
            </a:endParaRPr>
          </a:p>
        </p:txBody>
      </p:sp>
      <p:pic>
        <p:nvPicPr>
          <p:cNvPr id="742" name="Google Shape;742;p138"/>
          <p:cNvPicPr preferRelativeResize="0"/>
          <p:nvPr/>
        </p:nvPicPr>
        <p:blipFill>
          <a:blip r:embed="rId3">
            <a:alphaModFix/>
          </a:blip>
          <a:stretch>
            <a:fillRect/>
          </a:stretch>
        </p:blipFill>
        <p:spPr>
          <a:xfrm>
            <a:off x="518133" y="2505234"/>
            <a:ext cx="4812400" cy="3179933"/>
          </a:xfrm>
          <a:prstGeom prst="rect">
            <a:avLst/>
          </a:prstGeom>
          <a:noFill/>
          <a:ln>
            <a:noFill/>
          </a:ln>
        </p:spPr>
      </p:pic>
    </p:spTree>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39"/>
          <p:cNvSpPr txBox="1"/>
          <p:nvPr/>
        </p:nvSpPr>
        <p:spPr>
          <a:xfrm>
            <a:off x="634000" y="514001"/>
            <a:ext cx="11452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Tenemos dos contenedores, ejecutando el servidor</a:t>
            </a:r>
            <a:endParaRPr sz="5333" b="1">
              <a:solidFill>
                <a:schemeClr val="dk1"/>
              </a:solidFill>
              <a:latin typeface="DM Sans"/>
              <a:ea typeface="DM Sans"/>
              <a:cs typeface="DM Sans"/>
              <a:sym typeface="DM Sans"/>
            </a:endParaRPr>
          </a:p>
        </p:txBody>
      </p:sp>
      <p:sp>
        <p:nvSpPr>
          <p:cNvPr id="748" name="Google Shape;748;p139"/>
          <p:cNvSpPr txBox="1"/>
          <p:nvPr/>
        </p:nvSpPr>
        <p:spPr>
          <a:xfrm>
            <a:off x="713500" y="2753467"/>
            <a:ext cx="51128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Cada servidor es independiente, pero ahora tenemos escuchando estos aplicativos en dos puertos: 8080 y 8081, </a:t>
            </a:r>
            <a:endParaRPr>
              <a:latin typeface="DM Sans"/>
              <a:ea typeface="DM Sans"/>
              <a:cs typeface="DM Sans"/>
              <a:sym typeface="DM Sans"/>
            </a:endParaRPr>
          </a:p>
        </p:txBody>
      </p:sp>
      <p:pic>
        <p:nvPicPr>
          <p:cNvPr id="749" name="Google Shape;749;p139"/>
          <p:cNvPicPr preferRelativeResize="0"/>
          <p:nvPr/>
        </p:nvPicPr>
        <p:blipFill>
          <a:blip r:embed="rId3">
            <a:alphaModFix/>
          </a:blip>
          <a:stretch>
            <a:fillRect/>
          </a:stretch>
        </p:blipFill>
        <p:spPr>
          <a:xfrm>
            <a:off x="1578701" y="4294601"/>
            <a:ext cx="9034601" cy="1470100"/>
          </a:xfrm>
          <a:prstGeom prst="rect">
            <a:avLst/>
          </a:prstGeom>
          <a:noFill/>
          <a:ln>
            <a:noFill/>
          </a:ln>
        </p:spPr>
      </p:pic>
    </p:spTree>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40"/>
          <p:cNvSpPr txBox="1"/>
          <p:nvPr/>
        </p:nvSpPr>
        <p:spPr>
          <a:xfrm>
            <a:off x="668600" y="624401"/>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Los contenedores como instancias de la imagen</a:t>
            </a:r>
            <a:endParaRPr sz="5333" b="1">
              <a:solidFill>
                <a:schemeClr val="dk1"/>
              </a:solidFill>
              <a:latin typeface="DM Sans"/>
              <a:ea typeface="DM Sans"/>
              <a:cs typeface="DM Sans"/>
              <a:sym typeface="DM Sans"/>
            </a:endParaRPr>
          </a:p>
        </p:txBody>
      </p:sp>
      <p:sp>
        <p:nvSpPr>
          <p:cNvPr id="755" name="Google Shape;755;p140"/>
          <p:cNvSpPr txBox="1"/>
          <p:nvPr/>
        </p:nvSpPr>
        <p:spPr>
          <a:xfrm>
            <a:off x="723467" y="2524367"/>
            <a:ext cx="48624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Recordando algo de Programación Orientada a Objetos (POO), sabemos que una clase permite generar múltiples objetos idénticos, pero con su propia identidad al final.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Cuando levantamos un contenedor, prácticamente estamos haciendo lo mismo. La imagen puede replicar múltiples veces el mismo proyecto, y así tener múltiples instancias del servidor. </a:t>
            </a:r>
            <a:endParaRPr>
              <a:latin typeface="DM Sans"/>
              <a:ea typeface="DM Sans"/>
              <a:cs typeface="DM Sans"/>
              <a:sym typeface="DM Sans"/>
            </a:endParaRPr>
          </a:p>
        </p:txBody>
      </p:sp>
      <p:sp>
        <p:nvSpPr>
          <p:cNvPr id="756" name="Google Shape;756;p140"/>
          <p:cNvSpPr txBox="1"/>
          <p:nvPr/>
        </p:nvSpPr>
        <p:spPr>
          <a:xfrm>
            <a:off x="5980900" y="2445033"/>
            <a:ext cx="51128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¿Por qué es esto útil? Cuando hablamos de escalabilidad, tenemos que comenzar a pensar en múltiples procesos que puedan apoyarse entre sí, con el fin de poder atender un mayor número de peticiones. Con el modelo que recién creamos, si en algún momento necesitamos mayor potencia de procesamiento, podemos levantar un contenedor adicional para que se una al equipo.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Recuerda que esto es conocido como </a:t>
            </a:r>
            <a:r>
              <a:rPr lang="es" b="1">
                <a:latin typeface="DM Sans"/>
                <a:ea typeface="DM Sans"/>
                <a:cs typeface="DM Sans"/>
                <a:sym typeface="DM Sans"/>
              </a:rPr>
              <a:t>escalamiento horizontal</a:t>
            </a:r>
            <a:r>
              <a:rPr lang="es">
                <a:latin typeface="DM Sans"/>
                <a:ea typeface="DM Sans"/>
                <a:cs typeface="DM Sans"/>
                <a:sym typeface="DM Sans"/>
              </a:rPr>
              <a:t>.</a:t>
            </a:r>
            <a:endParaRPr>
              <a:latin typeface="DM Sans"/>
              <a:ea typeface="DM Sans"/>
              <a:cs typeface="DM Sans"/>
              <a:sym typeface="DM Sans"/>
            </a:endParaRPr>
          </a:p>
        </p:txBody>
      </p:sp>
    </p:spTree>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35</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960017" y="25318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Clusters &amp; escalabilidad</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67" y="18688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36</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890667" y="25164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Orquestación de contenedores</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5000367" y="3642800"/>
            <a:ext cx="25716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u="sng">
                <a:solidFill>
                  <a:schemeClr val="hlink"/>
                </a:solidFill>
                <a:latin typeface="DM Sans"/>
                <a:ea typeface="DM Sans"/>
                <a:cs typeface="DM Sans"/>
                <a:sym typeface="DM Sans"/>
                <a:hlinkClick r:id="rId5" action="ppaction://hlinksldjump"/>
              </a:rPr>
              <a:t>DockerHub</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4"/>
              </a:buClr>
              <a:buSzPts val="1200"/>
              <a:buFont typeface="DM Sans"/>
              <a:buChar char="✓"/>
            </a:pPr>
            <a:r>
              <a:rPr lang="es" sz="1600" u="sng">
                <a:solidFill>
                  <a:schemeClr val="hlink"/>
                </a:solidFill>
                <a:latin typeface="DM Sans"/>
                <a:ea typeface="DM Sans"/>
                <a:cs typeface="DM Sans"/>
                <a:sym typeface="DM Sans"/>
                <a:hlinkClick r:id="rId6" action="ppaction://hlinksldjump"/>
              </a:rPr>
              <a:t>Orquestación de contenedores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4"/>
              </a:buClr>
              <a:buSzPts val="1200"/>
              <a:buFont typeface="DM Sans"/>
              <a:buChar char="✓"/>
            </a:pPr>
            <a:r>
              <a:rPr lang="es" sz="1600" u="sng">
                <a:solidFill>
                  <a:schemeClr val="hlink"/>
                </a:solidFill>
                <a:latin typeface="DM Sans"/>
                <a:ea typeface="DM Sans"/>
                <a:cs typeface="DM Sans"/>
                <a:sym typeface="DM Sans"/>
                <a:hlinkClick r:id="rId7" action="ppaction://hlinksldjump"/>
              </a:rPr>
              <a:t>Orquestación con Kubernetes</a:t>
            </a:r>
            <a:endParaRPr sz="1600">
              <a:solidFill>
                <a:schemeClr val="lt1"/>
              </a:solidFill>
              <a:latin typeface="DM Sans"/>
              <a:ea typeface="DM Sans"/>
              <a:cs typeface="DM Sans"/>
              <a:sym typeface="DM Sans"/>
            </a:endParaRPr>
          </a:p>
        </p:txBody>
      </p:sp>
      <p:sp>
        <p:nvSpPr>
          <p:cNvPr id="295" name="Google Shape;295;p84"/>
          <p:cNvSpPr txBox="1"/>
          <p:nvPr/>
        </p:nvSpPr>
        <p:spPr>
          <a:xfrm>
            <a:off x="1996800" y="36428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37</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4"/>
          <p:cNvSpPr txBox="1"/>
          <p:nvPr/>
        </p:nvSpPr>
        <p:spPr>
          <a:xfrm>
            <a:off x="7938284" y="2443401"/>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Práctica integradora</a:t>
            </a:r>
            <a:endParaRPr sz="2000" b="1">
              <a:solidFill>
                <a:srgbClr val="999999"/>
              </a:solidFill>
              <a:latin typeface="DM Sans"/>
              <a:ea typeface="DM Sans"/>
              <a:cs typeface="DM Sans"/>
              <a:sym typeface="DM Sans"/>
            </a:endParaRPr>
          </a:p>
        </p:txBody>
      </p:sp>
      <p:cxnSp>
        <p:nvCxnSpPr>
          <p:cNvPr id="300" name="Google Shape;300;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02" name="Google Shape;302;p84"/>
          <p:cNvSpPr txBox="1"/>
          <p:nvPr/>
        </p:nvSpPr>
        <p:spPr>
          <a:xfrm>
            <a:off x="2115168" y="3744400"/>
            <a:ext cx="23100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u="sng">
                <a:solidFill>
                  <a:srgbClr val="B7B7B7"/>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Módulo Cluster</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u="sng">
                <a:solidFill>
                  <a:srgbClr val="B7B7B7"/>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Docker</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u="sng">
                <a:solidFill>
                  <a:srgbClr val="B7B7B7"/>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Docker como PM</a:t>
            </a:r>
            <a:endParaRPr sz="1600">
              <a:solidFill>
                <a:srgbClr val="B7B7B7"/>
              </a:solidFill>
              <a:latin typeface="DM Sans"/>
              <a:ea typeface="DM Sans"/>
              <a:cs typeface="DM Sans"/>
              <a:sym typeface="DM Sans"/>
            </a:endParaRPr>
          </a:p>
        </p:txBody>
      </p:sp>
      <p:sp>
        <p:nvSpPr>
          <p:cNvPr id="303" name="Google Shape;303;p84"/>
          <p:cNvSpPr txBox="1"/>
          <p:nvPr/>
        </p:nvSpPr>
        <p:spPr>
          <a:xfrm>
            <a:off x="8007968" y="3846000"/>
            <a:ext cx="2310000" cy="1231066"/>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B7B7B7"/>
                </a:solidFill>
                <a:latin typeface="DM Sans"/>
                <a:ea typeface="DM Sans"/>
                <a:cs typeface="DM Sans"/>
                <a:sym typeface="DM Sans"/>
              </a:rPr>
              <a:t>Skills</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latin typeface="DM Sans"/>
                <a:ea typeface="DM Sans"/>
                <a:cs typeface="DM Sans"/>
                <a:sym typeface="DM Sans"/>
              </a:rPr>
              <a:t>Práctica integradora</a:t>
            </a:r>
            <a:endParaRPr sz="1600">
              <a:solidFill>
                <a:srgbClr val="B7B7B7"/>
              </a:solidFill>
              <a:latin typeface="DM Sans"/>
              <a:ea typeface="DM Sans"/>
              <a:cs typeface="DM Sans"/>
              <a:sym typeface="DM Sans"/>
            </a:endParaRPr>
          </a:p>
        </p:txBody>
      </p:sp>
    </p:spTree>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10" name="Google Shape;310;p85"/>
          <p:cNvSpPr txBox="1"/>
          <p:nvPr/>
        </p:nvSpPr>
        <p:spPr>
          <a:xfrm>
            <a:off x="3368100" y="2158168"/>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Subir imágenes de servidores a DockerHub</a:t>
            </a:r>
            <a:endParaRPr sz="2400">
              <a:solidFill>
                <a:schemeClr val="lt1"/>
              </a:solidFill>
              <a:latin typeface="DM Sans"/>
              <a:ea typeface="DM Sans"/>
              <a:cs typeface="DM Sans"/>
              <a:sym typeface="DM Sans"/>
            </a:endParaRPr>
          </a:p>
        </p:txBody>
      </p:sp>
      <p:pic>
        <p:nvPicPr>
          <p:cNvPr id="311" name="Google Shape;311;p85"/>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12" name="Google Shape;312;p85"/>
          <p:cNvCxnSpPr>
            <a:stCxn id="309" idx="2"/>
            <a:endCxn id="311"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3" name="Google Shape;313;p85"/>
          <p:cNvSpPr txBox="1"/>
          <p:nvPr/>
        </p:nvSpPr>
        <p:spPr>
          <a:xfrm>
            <a:off x="3365367" y="4136801"/>
            <a:ext cx="7462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Realizar un deploy de Kubernetes local con Minikube</a:t>
            </a:r>
            <a:endParaRPr sz="2400">
              <a:solidFill>
                <a:schemeClr val="lt1"/>
              </a:solidFill>
              <a:latin typeface="DM Sans"/>
              <a:ea typeface="DM Sans"/>
              <a:cs typeface="DM Sans"/>
              <a:sym typeface="DM Sans"/>
            </a:endParaRPr>
          </a:p>
        </p:txBody>
      </p:sp>
      <p:pic>
        <p:nvPicPr>
          <p:cNvPr id="314" name="Google Shape;314;p85"/>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315" name="Google Shape;315;p85"/>
          <p:cNvSpPr txBox="1"/>
          <p:nvPr/>
        </p:nvSpPr>
        <p:spPr>
          <a:xfrm>
            <a:off x="3316384" y="3291084"/>
            <a:ext cx="5932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Conocer Kubernetes</a:t>
            </a:r>
            <a:endParaRPr sz="2400">
              <a:solidFill>
                <a:schemeClr val="lt1"/>
              </a:solidFill>
              <a:latin typeface="DM Sans"/>
              <a:ea typeface="DM Sans"/>
              <a:cs typeface="DM Sans"/>
              <a:sym typeface="DM Sans"/>
            </a:endParaRPr>
          </a:p>
        </p:txBody>
      </p:sp>
      <p:cxnSp>
        <p:nvCxnSpPr>
          <p:cNvPr id="316" name="Google Shape;316;p85"/>
          <p:cNvCxnSpPr>
            <a:stCxn id="311" idx="2"/>
          </p:cNvCxnSpPr>
          <p:nvPr/>
        </p:nvCxnSpPr>
        <p:spPr>
          <a:xfrm rot="5400000">
            <a:off x="2711700" y="40266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86"/>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N°35</a:t>
            </a:r>
            <a:endParaRPr sz="1867">
              <a:solidFill>
                <a:srgbClr val="000000"/>
              </a:solidFill>
              <a:latin typeface="DM Sans"/>
              <a:ea typeface="DM Sans"/>
              <a:cs typeface="DM Sans"/>
              <a:sym typeface="DM Sans"/>
            </a:endParaRPr>
          </a:p>
        </p:txBody>
      </p:sp>
      <p:sp>
        <p:nvSpPr>
          <p:cNvPr id="322" name="Google Shape;322;p86"/>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23" name="Google Shape;323;p86"/>
          <p:cNvSpPr txBox="1"/>
          <p:nvPr/>
        </p:nvSpPr>
        <p:spPr>
          <a:xfrm>
            <a:off x="680933" y="2543967"/>
            <a:ext cx="4636800" cy="2794571"/>
          </a:xfrm>
          <a:prstGeom prst="rect">
            <a:avLst/>
          </a:prstGeom>
          <a:noFill/>
          <a:ln>
            <a:noFill/>
          </a:ln>
        </p:spPr>
        <p:txBody>
          <a:bodyPr spcFirstLastPara="1" wrap="square" lIns="121900" tIns="121900" rIns="121900" bIns="121900" anchor="t" anchorCtr="0">
            <a:spAutoFit/>
          </a:bodyPr>
          <a:lstStyle/>
          <a:p>
            <a:pPr>
              <a:lnSpc>
                <a:spcPct val="115000"/>
              </a:lnSpc>
            </a:pPr>
            <a:r>
              <a:rPr lang="es" b="1">
                <a:solidFill>
                  <a:srgbClr val="000000"/>
                </a:solidFill>
                <a:highlight>
                  <a:srgbClr val="EAFF6A"/>
                </a:highlight>
                <a:latin typeface="DM Sans"/>
                <a:ea typeface="DM Sans"/>
                <a:cs typeface="DM Sans"/>
                <a:sym typeface="DM Sans"/>
              </a:rPr>
              <a:t>Artillery</a:t>
            </a:r>
            <a:r>
              <a:rPr lang="es" b="1">
                <a:solidFill>
                  <a:srgbClr val="000000"/>
                </a:solidFill>
                <a:latin typeface="DM Sans"/>
                <a:ea typeface="DM Sans"/>
                <a:cs typeface="DM Sans"/>
                <a:sym typeface="DM Sans"/>
              </a:rPr>
              <a:t>: </a:t>
            </a:r>
            <a:r>
              <a:rPr lang="es">
                <a:solidFill>
                  <a:srgbClr val="000000"/>
                </a:solidFill>
                <a:latin typeface="DM Sans"/>
                <a:ea typeface="DM Sans"/>
                <a:cs typeface="DM Sans"/>
                <a:sym typeface="DM Sans"/>
              </a:rPr>
              <a:t>Es un toolkit de performance que prueba nuestro servidor y corrobora su fiabilidad en un entorno real.</a:t>
            </a:r>
            <a:endParaRPr>
              <a:solidFill>
                <a:srgbClr val="000000"/>
              </a:solidFill>
              <a:latin typeface="DM Sans"/>
              <a:ea typeface="DM Sans"/>
              <a:cs typeface="DM Sans"/>
              <a:sym typeface="DM Sans"/>
            </a:endParaRPr>
          </a:p>
          <a:p>
            <a:pPr>
              <a:lnSpc>
                <a:spcPct val="115000"/>
              </a:lnSpc>
              <a:buClr>
                <a:srgbClr val="000000"/>
              </a:buClr>
              <a:buSzPts val="2000"/>
            </a:pPr>
            <a:endParaRPr>
              <a:solidFill>
                <a:srgbClr val="000000"/>
              </a:solidFill>
              <a:latin typeface="DM Sans"/>
              <a:ea typeface="DM Sans"/>
              <a:cs typeface="DM Sans"/>
              <a:sym typeface="DM Sans"/>
            </a:endParaRPr>
          </a:p>
          <a:p>
            <a:pPr>
              <a:lnSpc>
                <a:spcPct val="115000"/>
              </a:lnSpc>
              <a:buClr>
                <a:srgbClr val="000000"/>
              </a:buClr>
              <a:buSzPts val="1100"/>
            </a:pPr>
            <a:r>
              <a:rPr lang="es" b="1">
                <a:highlight>
                  <a:srgbClr val="EAFF6A"/>
                </a:highlight>
                <a:latin typeface="DM Sans"/>
                <a:ea typeface="DM Sans"/>
                <a:cs typeface="DM Sans"/>
                <a:sym typeface="DM Sans"/>
              </a:rPr>
              <a:t>Docker</a:t>
            </a:r>
            <a:r>
              <a:rPr lang="es" b="1">
                <a:solidFill>
                  <a:srgbClr val="000000"/>
                </a:solidFill>
                <a:highlight>
                  <a:srgbClr val="EAFF6A"/>
                </a:highlight>
                <a:latin typeface="DM Sans"/>
                <a:ea typeface="DM Sans"/>
                <a:cs typeface="DM Sans"/>
                <a:sym typeface="DM Sans"/>
              </a:rPr>
              <a:t>:</a:t>
            </a:r>
            <a:r>
              <a:rPr lang="es" b="1">
                <a:solidFill>
                  <a:srgbClr val="000000"/>
                </a:solidFill>
                <a:latin typeface="DM Sans"/>
                <a:ea typeface="DM Sans"/>
                <a:cs typeface="DM Sans"/>
                <a:sym typeface="DM Sans"/>
              </a:rPr>
              <a:t> </a:t>
            </a:r>
            <a:r>
              <a:rPr lang="es">
                <a:solidFill>
                  <a:schemeClr val="dk1"/>
                </a:solidFill>
                <a:latin typeface="DM Sans"/>
                <a:ea typeface="DM Sans"/>
                <a:cs typeface="DM Sans"/>
                <a:sym typeface="DM Sans"/>
              </a:rPr>
              <a:t>es una plataforma que permitirá crear, probar e implementar aplicativos en unidades de software estandarizadas llamadas </a:t>
            </a:r>
            <a:r>
              <a:rPr lang="es" b="1">
                <a:solidFill>
                  <a:schemeClr val="dk1"/>
                </a:solidFill>
                <a:latin typeface="DM Sans"/>
                <a:ea typeface="DM Sans"/>
                <a:cs typeface="DM Sans"/>
                <a:sym typeface="DM Sans"/>
              </a:rPr>
              <a:t>contenedores.</a:t>
            </a:r>
            <a:endParaRPr>
              <a:solidFill>
                <a:srgbClr val="000000"/>
              </a:solidFill>
              <a:latin typeface="DM Sans"/>
              <a:ea typeface="DM Sans"/>
              <a:cs typeface="DM Sans"/>
              <a:sym typeface="DM Sans"/>
            </a:endParaRPr>
          </a:p>
        </p:txBody>
      </p:sp>
    </p:spTree>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7"/>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9" name="Google Shape;329;p87"/>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30" name="Google Shape;330;p87"/>
          <p:cNvSpPr/>
          <p:nvPr/>
        </p:nvSpPr>
        <p:spPr>
          <a:xfrm>
            <a:off x="784700" y="19382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DockerHub</a:t>
            </a:r>
            <a:endParaRPr sz="1600">
              <a:solidFill>
                <a:srgbClr val="FFFFFF"/>
              </a:solidFill>
              <a:latin typeface="DM Sans"/>
              <a:ea typeface="DM Sans"/>
              <a:cs typeface="DM Sans"/>
              <a:sym typeface="DM Sans"/>
            </a:endParaRPr>
          </a:p>
        </p:txBody>
      </p:sp>
      <p:sp>
        <p:nvSpPr>
          <p:cNvPr id="331" name="Google Shape;331;p87"/>
          <p:cNvSpPr/>
          <p:nvPr/>
        </p:nvSpPr>
        <p:spPr>
          <a:xfrm>
            <a:off x="4947241" y="1938633"/>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Subir imágenes</a:t>
            </a:r>
            <a:endParaRPr sz="1600">
              <a:solidFill>
                <a:schemeClr val="lt1"/>
              </a:solidFill>
              <a:latin typeface="DM Sans"/>
              <a:ea typeface="DM Sans"/>
              <a:cs typeface="DM Sans"/>
              <a:sym typeface="DM Sans"/>
            </a:endParaRPr>
          </a:p>
        </p:txBody>
      </p:sp>
      <p:cxnSp>
        <p:nvCxnSpPr>
          <p:cNvPr id="332" name="Google Shape;332;p87"/>
          <p:cNvCxnSpPr>
            <a:stCxn id="330" idx="3"/>
            <a:endCxn id="331" idx="1"/>
          </p:cNvCxnSpPr>
          <p:nvPr/>
        </p:nvCxnSpPr>
        <p:spPr>
          <a:xfrm>
            <a:off x="2650300" y="2325045"/>
            <a:ext cx="2296800" cy="800"/>
          </a:xfrm>
          <a:prstGeom prst="bentConnector3">
            <a:avLst>
              <a:gd name="adj1" fmla="val 50003"/>
            </a:avLst>
          </a:prstGeom>
          <a:noFill/>
          <a:ln w="9525" cap="flat" cmpd="sng">
            <a:solidFill>
              <a:srgbClr val="CCCCCC"/>
            </a:solidFill>
            <a:prstDash val="solid"/>
            <a:round/>
            <a:headEnd type="none" w="sm" len="sm"/>
            <a:tailEnd type="oval" w="med" len="med"/>
          </a:ln>
        </p:spPr>
      </p:cxnSp>
      <p:cxnSp>
        <p:nvCxnSpPr>
          <p:cNvPr id="333" name="Google Shape;333;p87"/>
          <p:cNvCxnSpPr>
            <a:stCxn id="334" idx="3"/>
            <a:endCxn id="335" idx="1"/>
          </p:cNvCxnSpPr>
          <p:nvPr/>
        </p:nvCxnSpPr>
        <p:spPr>
          <a:xfrm>
            <a:off x="2647300" y="3516245"/>
            <a:ext cx="2327600" cy="800"/>
          </a:xfrm>
          <a:prstGeom prst="bentConnector3">
            <a:avLst>
              <a:gd name="adj1" fmla="val 49994"/>
            </a:avLst>
          </a:prstGeom>
          <a:noFill/>
          <a:ln w="9525" cap="flat" cmpd="sng">
            <a:solidFill>
              <a:srgbClr val="CCCCCC"/>
            </a:solidFill>
            <a:prstDash val="solid"/>
            <a:round/>
            <a:headEnd type="none" w="sm" len="sm"/>
            <a:tailEnd type="oval" w="med" len="med"/>
          </a:ln>
        </p:spPr>
      </p:cxnSp>
      <p:pic>
        <p:nvPicPr>
          <p:cNvPr id="336" name="Google Shape;336;p87"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35" name="Google Shape;335;p87"/>
          <p:cNvSpPr/>
          <p:nvPr/>
        </p:nvSpPr>
        <p:spPr>
          <a:xfrm>
            <a:off x="4974808" y="31294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Configuración y uso</a:t>
            </a:r>
            <a:endParaRPr sz="1600">
              <a:solidFill>
                <a:srgbClr val="222222"/>
              </a:solidFill>
              <a:latin typeface="DM Sans"/>
              <a:ea typeface="DM Sans"/>
              <a:cs typeface="DM Sans"/>
              <a:sym typeface="DM Sans"/>
            </a:endParaRPr>
          </a:p>
        </p:txBody>
      </p:sp>
      <p:sp>
        <p:nvSpPr>
          <p:cNvPr id="334" name="Google Shape;334;p87"/>
          <p:cNvSpPr/>
          <p:nvPr/>
        </p:nvSpPr>
        <p:spPr>
          <a:xfrm>
            <a:off x="781700" y="31294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Kubernetes</a:t>
            </a:r>
            <a:endParaRPr sz="1600">
              <a:solidFill>
                <a:srgbClr val="FFFFFF"/>
              </a:solidFill>
              <a:latin typeface="DM Sans"/>
              <a:ea typeface="DM Sans"/>
              <a:cs typeface="DM Sans"/>
              <a:sym typeface="DM Sans"/>
            </a:endParaRPr>
          </a:p>
        </p:txBody>
      </p:sp>
      <p:cxnSp>
        <p:nvCxnSpPr>
          <p:cNvPr id="337" name="Google Shape;337;p87"/>
          <p:cNvCxnSpPr>
            <a:stCxn id="334" idx="3"/>
            <a:endCxn id="338" idx="1"/>
          </p:cNvCxnSpPr>
          <p:nvPr/>
        </p:nvCxnSpPr>
        <p:spPr>
          <a:xfrm>
            <a:off x="2647300" y="3516245"/>
            <a:ext cx="2327600" cy="1135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338" name="Google Shape;338;p87"/>
          <p:cNvSpPr/>
          <p:nvPr/>
        </p:nvSpPr>
        <p:spPr>
          <a:xfrm>
            <a:off x="4974808" y="42644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Minikube</a:t>
            </a:r>
            <a:endParaRPr sz="1600">
              <a:solidFill>
                <a:srgbClr val="222222"/>
              </a:solidFill>
              <a:latin typeface="DM Sans"/>
              <a:ea typeface="DM Sans"/>
              <a:cs typeface="DM Sans"/>
              <a:sym typeface="DM Sans"/>
            </a:endParaRPr>
          </a:p>
        </p:txBody>
      </p:sp>
      <p:cxnSp>
        <p:nvCxnSpPr>
          <p:cNvPr id="339" name="Google Shape;339;p87"/>
          <p:cNvCxnSpPr>
            <a:stCxn id="330" idx="2"/>
            <a:endCxn id="334" idx="0"/>
          </p:cNvCxnSpPr>
          <p:nvPr/>
        </p:nvCxnSpPr>
        <p:spPr>
          <a:xfrm rot="5400000">
            <a:off x="1507300" y="2919245"/>
            <a:ext cx="417600" cy="2800"/>
          </a:xfrm>
          <a:prstGeom prst="bentConnector3">
            <a:avLst>
              <a:gd name="adj1" fmla="val 50000"/>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88"/>
          <p:cNvSpPr txBox="1"/>
          <p:nvPr/>
        </p:nvSpPr>
        <p:spPr>
          <a:xfrm>
            <a:off x="1083004" y="2567001"/>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Toda la clase es un proceso</a:t>
            </a:r>
            <a:endParaRPr sz="5333" b="1">
              <a:solidFill>
                <a:schemeClr val="accent6"/>
              </a:solidFill>
              <a:latin typeface="DM Sans"/>
              <a:ea typeface="DM Sans"/>
              <a:cs typeface="DM Sans"/>
              <a:sym typeface="DM Sans"/>
            </a:endParaRPr>
          </a:p>
        </p:txBody>
      </p:sp>
    </p:spTree>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89"/>
          <p:cNvSpPr txBox="1"/>
          <p:nvPr/>
        </p:nvSpPr>
        <p:spPr>
          <a:xfrm>
            <a:off x="1083004" y="25670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DockerHub</a:t>
            </a:r>
            <a:endParaRPr sz="5333" b="1">
              <a:solidFill>
                <a:schemeClr val="accent6"/>
              </a:solidFill>
              <a:latin typeface="DM Sans"/>
              <a:ea typeface="DM Sans"/>
              <a:cs typeface="DM Sans"/>
              <a:sym typeface="DM Sans"/>
            </a:endParaRPr>
          </a:p>
        </p:txBody>
      </p:sp>
    </p:spTree>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90"/>
          <p:cNvSpPr txBox="1"/>
          <p:nvPr/>
        </p:nvSpPr>
        <p:spPr>
          <a:xfrm>
            <a:off x="586267" y="607867"/>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DockerHub?</a:t>
            </a:r>
            <a:endParaRPr sz="5333" b="1">
              <a:solidFill>
                <a:schemeClr val="dk1"/>
              </a:solidFill>
              <a:latin typeface="DM Sans"/>
              <a:ea typeface="DM Sans"/>
              <a:cs typeface="DM Sans"/>
              <a:sym typeface="DM Sans"/>
            </a:endParaRPr>
          </a:p>
        </p:txBody>
      </p:sp>
      <p:sp>
        <p:nvSpPr>
          <p:cNvPr id="355" name="Google Shape;355;p90"/>
          <p:cNvSpPr txBox="1"/>
          <p:nvPr/>
        </p:nvSpPr>
        <p:spPr>
          <a:xfrm>
            <a:off x="634000" y="2030667"/>
            <a:ext cx="64512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Dockerhub es una librería, o repositorio de imágenes en la nube.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Cuando hemos finalizado con el mantenimiento de nuestro aplicativo, necesitamos compartir la imagen resultante con nuestro equipo (Y enviar la imagen por correo electrónico no resulta óptimo).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 subir nuestra imagen en la nube, todos los miembros autorizados podrán descargarla y utilizarla. </a:t>
            </a:r>
            <a:endParaRPr>
              <a:latin typeface="DM Sans"/>
              <a:ea typeface="DM Sans"/>
              <a:cs typeface="DM Sans"/>
              <a:sym typeface="DM Sans"/>
            </a:endParaRPr>
          </a:p>
        </p:txBody>
      </p:sp>
      <p:pic>
        <p:nvPicPr>
          <p:cNvPr id="356" name="Google Shape;356;p90"/>
          <p:cNvPicPr preferRelativeResize="0"/>
          <p:nvPr/>
        </p:nvPicPr>
        <p:blipFill>
          <a:blip r:embed="rId3">
            <a:alphaModFix/>
          </a:blip>
          <a:stretch>
            <a:fillRect/>
          </a:stretch>
        </p:blipFill>
        <p:spPr>
          <a:xfrm>
            <a:off x="7217834" y="2513567"/>
            <a:ext cx="4887733" cy="20510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93"/>
          <p:cNvSpPr txBox="1"/>
          <p:nvPr/>
        </p:nvSpPr>
        <p:spPr>
          <a:xfrm>
            <a:off x="1402767" y="2581167"/>
            <a:ext cx="997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83AEFB"/>
                </a:solidFill>
                <a:latin typeface="DM Sans"/>
                <a:ea typeface="DM Sans"/>
                <a:cs typeface="DM Sans"/>
                <a:sym typeface="DM Sans"/>
              </a:rPr>
              <a:t>Sincronismo </a:t>
            </a:r>
            <a:r>
              <a:rPr lang="es" sz="5333" b="1">
                <a:solidFill>
                  <a:schemeClr val="lt1"/>
                </a:solidFill>
                <a:latin typeface="DM Sans"/>
                <a:ea typeface="DM Sans"/>
                <a:cs typeface="DM Sans"/>
                <a:sym typeface="DM Sans"/>
              </a:rPr>
              <a:t>vs </a:t>
            </a:r>
            <a:r>
              <a:rPr lang="es" sz="5333" b="1">
                <a:solidFill>
                  <a:srgbClr val="83AEFB"/>
                </a:solidFill>
                <a:latin typeface="DM Sans"/>
                <a:ea typeface="DM Sans"/>
                <a:cs typeface="DM Sans"/>
                <a:sym typeface="DM Sans"/>
              </a:rPr>
              <a:t>Asincronismo</a:t>
            </a:r>
            <a:endParaRPr sz="5333" b="1">
              <a:solidFill>
                <a:srgbClr val="83AEFB"/>
              </a:solidFill>
              <a:latin typeface="DM Sans"/>
              <a:ea typeface="DM Sans"/>
              <a:cs typeface="DM Sans"/>
              <a:sym typeface="DM Sans"/>
            </a:endParaRPr>
          </a:p>
        </p:txBody>
      </p:sp>
    </p:spTree>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91"/>
          <p:cNvSpPr txBox="1"/>
          <p:nvPr/>
        </p:nvSpPr>
        <p:spPr>
          <a:xfrm>
            <a:off x="634000" y="132901"/>
            <a:ext cx="11351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¿Por qué debería tener mis imágenes en la nube?</a:t>
            </a:r>
            <a:endParaRPr sz="5333" b="1">
              <a:solidFill>
                <a:schemeClr val="dk1"/>
              </a:solidFill>
              <a:latin typeface="DM Sans"/>
              <a:ea typeface="DM Sans"/>
              <a:cs typeface="DM Sans"/>
              <a:sym typeface="DM Sans"/>
            </a:endParaRPr>
          </a:p>
        </p:txBody>
      </p:sp>
      <p:sp>
        <p:nvSpPr>
          <p:cNvPr id="362" name="Google Shape;362;p91"/>
          <p:cNvSpPr txBox="1"/>
          <p:nvPr/>
        </p:nvSpPr>
        <p:spPr>
          <a:xfrm>
            <a:off x="634000" y="2145567"/>
            <a:ext cx="48540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Existen múltiples razones para tener nuestra imagen en un repositorio:</a:t>
            </a:r>
            <a:endParaRPr>
              <a:latin typeface="DM Sans"/>
              <a:ea typeface="DM Sans"/>
              <a:cs typeface="DM Sans"/>
              <a:sym typeface="DM Sans"/>
            </a:endParaRPr>
          </a:p>
          <a:p>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Podemos compartir nuestra imagen con nuestro equipo de desarrollo.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Tenemos un sistema mejor controlado de nuestra imagen, ya que cada cambio de ésta puede significar una nueva tag con otra versión.</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Permite que otros softwares descarguen la imagen</a:t>
            </a:r>
            <a:endParaRPr>
              <a:latin typeface="DM Sans"/>
              <a:ea typeface="DM Sans"/>
              <a:cs typeface="DM Sans"/>
              <a:sym typeface="DM Sans"/>
            </a:endParaRPr>
          </a:p>
        </p:txBody>
      </p:sp>
      <p:sp>
        <p:nvSpPr>
          <p:cNvPr id="363" name="Google Shape;363;p91"/>
          <p:cNvSpPr txBox="1"/>
          <p:nvPr/>
        </p:nvSpPr>
        <p:spPr>
          <a:xfrm>
            <a:off x="6853000" y="2145567"/>
            <a:ext cx="48540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 razón de que éste se encuentre en la nube y permita que otros softwares lo descarguen, significa que al momento de configurar procesos más complejos (como deployment), podemos obtener la imagen directamente, sin necesidad de tener que estar cambiando el archivo local.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¡Disponible en todo momento y fácilmente actualizable!</a:t>
            </a:r>
            <a:endParaRPr>
              <a:latin typeface="DM Sans"/>
              <a:ea typeface="DM Sans"/>
              <a:cs typeface="DM Sans"/>
              <a:sym typeface="DM Sans"/>
            </a:endParaRPr>
          </a:p>
        </p:txBody>
      </p:sp>
    </p:spTree>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92"/>
          <p:cNvSpPr txBox="1"/>
          <p:nvPr/>
        </p:nvSpPr>
        <p:spPr>
          <a:xfrm>
            <a:off x="360567" y="148501"/>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Obtengamos nuestro Docker ID</a:t>
            </a:r>
            <a:endParaRPr sz="5333" b="1">
              <a:solidFill>
                <a:schemeClr val="dk1"/>
              </a:solidFill>
              <a:latin typeface="DM Sans"/>
              <a:ea typeface="DM Sans"/>
              <a:cs typeface="DM Sans"/>
              <a:sym typeface="DM Sans"/>
            </a:endParaRPr>
          </a:p>
        </p:txBody>
      </p:sp>
      <p:sp>
        <p:nvSpPr>
          <p:cNvPr id="369" name="Google Shape;369;p92"/>
          <p:cNvSpPr txBox="1"/>
          <p:nvPr/>
        </p:nvSpPr>
        <p:spPr>
          <a:xfrm>
            <a:off x="634000" y="2513567"/>
            <a:ext cx="64512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comenzar a tener nuestras imágenes en nuestro repositorio, vamos a crear primero una cuenta.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 importante recordar que el username que elijamos, se convertirá en nuestro Docker ID  (lowercase)</a:t>
            </a:r>
            <a:endParaRPr>
              <a:latin typeface="DM Sans"/>
              <a:ea typeface="DM Sans"/>
              <a:cs typeface="DM Sans"/>
              <a:sym typeface="DM Sans"/>
            </a:endParaRPr>
          </a:p>
          <a:p>
            <a:endParaRPr>
              <a:latin typeface="DM Sans"/>
              <a:ea typeface="DM Sans"/>
              <a:cs typeface="DM Sans"/>
              <a:sym typeface="DM Sans"/>
            </a:endParaRPr>
          </a:p>
        </p:txBody>
      </p:sp>
      <p:pic>
        <p:nvPicPr>
          <p:cNvPr id="370" name="Google Shape;370;p92"/>
          <p:cNvPicPr preferRelativeResize="0"/>
          <p:nvPr/>
        </p:nvPicPr>
        <p:blipFill>
          <a:blip r:embed="rId3">
            <a:alphaModFix/>
          </a:blip>
          <a:stretch>
            <a:fillRect/>
          </a:stretch>
        </p:blipFill>
        <p:spPr>
          <a:xfrm>
            <a:off x="7886900" y="948500"/>
            <a:ext cx="3967133" cy="4961000"/>
          </a:xfrm>
          <a:prstGeom prst="rect">
            <a:avLst/>
          </a:prstGeom>
          <a:noFill/>
          <a:ln>
            <a:noFill/>
          </a:ln>
        </p:spPr>
      </p:pic>
    </p:spTree>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93"/>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76" name="Google Shape;376;p93"/>
          <p:cNvSpPr txBox="1"/>
          <p:nvPr/>
        </p:nvSpPr>
        <p:spPr>
          <a:xfrm>
            <a:off x="5542400" y="13178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Panel principal</a:t>
            </a:r>
            <a:endParaRPr sz="5333" b="1">
              <a:solidFill>
                <a:schemeClr val="dk1"/>
              </a:solidFill>
              <a:latin typeface="DM Sans"/>
              <a:ea typeface="DM Sans"/>
              <a:cs typeface="DM Sans"/>
              <a:sym typeface="DM Sans"/>
            </a:endParaRPr>
          </a:p>
        </p:txBody>
      </p:sp>
      <p:sp>
        <p:nvSpPr>
          <p:cNvPr id="377" name="Google Shape;377;p93"/>
          <p:cNvSpPr txBox="1"/>
          <p:nvPr/>
        </p:nvSpPr>
        <p:spPr>
          <a:xfrm>
            <a:off x="6374167" y="1964446"/>
            <a:ext cx="58180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vez que confirmemos nuestra cuenta a partir del correo que recibimos, podemos entrar al panel principal de dockerhub</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 partir de aquí, ya tenemos una cuenta activa para poder subir una imagen.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 pesar de que ya aprendimos el proceso para subir una imagen, nos falta aplicarlo a un proyecto más sólido, donde podamos aprovechar el potencial de la contenerización. </a:t>
            </a:r>
            <a:endParaRPr>
              <a:latin typeface="DM Sans"/>
              <a:ea typeface="DM Sans"/>
              <a:cs typeface="DM Sans"/>
              <a:sym typeface="DM Sans"/>
            </a:endParaRPr>
          </a:p>
        </p:txBody>
      </p:sp>
      <p:pic>
        <p:nvPicPr>
          <p:cNvPr id="378" name="Google Shape;378;p93"/>
          <p:cNvPicPr preferRelativeResize="0"/>
          <p:nvPr/>
        </p:nvPicPr>
        <p:blipFill>
          <a:blip r:embed="rId3">
            <a:alphaModFix/>
          </a:blip>
          <a:stretch>
            <a:fillRect/>
          </a:stretch>
        </p:blipFill>
        <p:spPr>
          <a:xfrm>
            <a:off x="69900" y="1862600"/>
            <a:ext cx="5948256" cy="3132781"/>
          </a:xfrm>
          <a:prstGeom prst="rect">
            <a:avLst/>
          </a:prstGeom>
          <a:noFill/>
          <a:ln>
            <a:noFill/>
          </a:ln>
        </p:spPr>
      </p:pic>
    </p:spTree>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94"/>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Subir una imagen a DockerHub</a:t>
            </a:r>
            <a:endParaRPr sz="5333" b="1">
              <a:solidFill>
                <a:schemeClr val="dk1"/>
              </a:solidFill>
              <a:latin typeface="DM Sans"/>
              <a:ea typeface="DM Sans"/>
              <a:cs typeface="DM Sans"/>
              <a:sym typeface="DM Sans"/>
            </a:endParaRPr>
          </a:p>
        </p:txBody>
      </p:sp>
    </p:spTree>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95"/>
          <p:cNvSpPr txBox="1"/>
          <p:nvPr/>
        </p:nvSpPr>
        <p:spPr>
          <a:xfrm>
            <a:off x="634000" y="819234"/>
            <a:ext cx="11176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Comencemos con un proyecto para subir.</a:t>
            </a:r>
            <a:endParaRPr sz="5333" b="1">
              <a:solidFill>
                <a:schemeClr val="dk1"/>
              </a:solidFill>
              <a:latin typeface="DM Sans"/>
              <a:ea typeface="DM Sans"/>
              <a:cs typeface="DM Sans"/>
              <a:sym typeface="DM Sans"/>
            </a:endParaRPr>
          </a:p>
        </p:txBody>
      </p:sp>
      <p:sp>
        <p:nvSpPr>
          <p:cNvPr id="389" name="Google Shape;389;p95"/>
          <p:cNvSpPr txBox="1"/>
          <p:nvPr/>
        </p:nvSpPr>
        <p:spPr>
          <a:xfrm>
            <a:off x="634000" y="2615901"/>
            <a:ext cx="109240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Con el fin de no afectar al flujo de desarrollo de un proyecto completo, el profesor cuenta con un proyecto que  cuenta con las siguientes características</a:t>
            </a:r>
            <a:endParaRPr>
              <a:latin typeface="DM Sans"/>
              <a:ea typeface="DM Sans"/>
              <a:cs typeface="DM Sans"/>
              <a:sym typeface="DM Sans"/>
            </a:endParaRPr>
          </a:p>
          <a:p>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Una vista para crear un usuario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La creación de usuarios se hace vía mongoose, por lo cual se utiliza una variable de entorno MONGO_URL</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Además, se tiene una ruta test para generar usuarios (La cual se utilizará más adelante)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Se creará una imagen de docker para poder subir a DockerHub</a:t>
            </a:r>
            <a:endParaRPr>
              <a:latin typeface="DM Sans"/>
              <a:ea typeface="DM Sans"/>
              <a:cs typeface="DM Sans"/>
              <a:sym typeface="DM Sans"/>
            </a:endParaRPr>
          </a:p>
        </p:txBody>
      </p:sp>
      <p:grpSp>
        <p:nvGrpSpPr>
          <p:cNvPr id="390" name="Google Shape;390;p95"/>
          <p:cNvGrpSpPr/>
          <p:nvPr/>
        </p:nvGrpSpPr>
        <p:grpSpPr>
          <a:xfrm>
            <a:off x="203191" y="171799"/>
            <a:ext cx="574765" cy="574765"/>
            <a:chOff x="7605951" y="217673"/>
            <a:chExt cx="738900" cy="738900"/>
          </a:xfrm>
        </p:grpSpPr>
        <p:sp>
          <p:nvSpPr>
            <p:cNvPr id="391" name="Google Shape;391;p9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392" name="Google Shape;392;p95"/>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393" name="Google Shape;393;p95"/>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96"/>
          <p:cNvSpPr txBox="1"/>
          <p:nvPr/>
        </p:nvSpPr>
        <p:spPr>
          <a:xfrm>
            <a:off x="338500" y="688734"/>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Creando Dockerfile</a:t>
            </a:r>
            <a:endParaRPr sz="5333" b="1">
              <a:solidFill>
                <a:schemeClr val="dk1"/>
              </a:solidFill>
              <a:latin typeface="DM Sans"/>
              <a:ea typeface="DM Sans"/>
              <a:cs typeface="DM Sans"/>
              <a:sym typeface="DM Sans"/>
            </a:endParaRPr>
          </a:p>
        </p:txBody>
      </p:sp>
      <p:sp>
        <p:nvSpPr>
          <p:cNvPr id="399" name="Google Shape;399;p96"/>
          <p:cNvSpPr txBox="1"/>
          <p:nvPr/>
        </p:nvSpPr>
        <p:spPr>
          <a:xfrm>
            <a:off x="257933" y="2751801"/>
            <a:ext cx="48276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Crearemos un Dockerfile con la configuración necesaria para tener una imagen ejecutable de nuestro proyecto. </a:t>
            </a:r>
            <a:endParaRPr>
              <a:latin typeface="DM Sans"/>
              <a:ea typeface="DM Sans"/>
              <a:cs typeface="DM Sans"/>
              <a:sym typeface="DM Sans"/>
            </a:endParaRPr>
          </a:p>
        </p:txBody>
      </p:sp>
      <p:pic>
        <p:nvPicPr>
          <p:cNvPr id="400" name="Google Shape;400;p96"/>
          <p:cNvPicPr preferRelativeResize="0"/>
          <p:nvPr/>
        </p:nvPicPr>
        <p:blipFill>
          <a:blip r:embed="rId3">
            <a:alphaModFix/>
          </a:blip>
          <a:stretch>
            <a:fillRect/>
          </a:stretch>
        </p:blipFill>
        <p:spPr>
          <a:xfrm>
            <a:off x="5892800" y="1930400"/>
            <a:ext cx="6299200" cy="2997200"/>
          </a:xfrm>
          <a:prstGeom prst="rect">
            <a:avLst/>
          </a:prstGeom>
          <a:noFill/>
          <a:ln>
            <a:noFill/>
          </a:ln>
        </p:spPr>
      </p:pic>
      <p:grpSp>
        <p:nvGrpSpPr>
          <p:cNvPr id="401" name="Google Shape;401;p96"/>
          <p:cNvGrpSpPr/>
          <p:nvPr/>
        </p:nvGrpSpPr>
        <p:grpSpPr>
          <a:xfrm>
            <a:off x="203191" y="171799"/>
            <a:ext cx="574765" cy="574765"/>
            <a:chOff x="7605951" y="217673"/>
            <a:chExt cx="738900" cy="738900"/>
          </a:xfrm>
        </p:grpSpPr>
        <p:sp>
          <p:nvSpPr>
            <p:cNvPr id="402" name="Google Shape;402;p9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03" name="Google Shape;403;p96"/>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04" name="Google Shape;404;p96"/>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97"/>
          <p:cNvSpPr txBox="1"/>
          <p:nvPr/>
        </p:nvSpPr>
        <p:spPr>
          <a:xfrm>
            <a:off x="338500" y="945200"/>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Creando imagen </a:t>
            </a:r>
            <a:endParaRPr sz="5333" b="1">
              <a:solidFill>
                <a:schemeClr val="dk1"/>
              </a:solidFill>
              <a:latin typeface="DM Sans"/>
              <a:ea typeface="DM Sans"/>
              <a:cs typeface="DM Sans"/>
              <a:sym typeface="DM Sans"/>
            </a:endParaRPr>
          </a:p>
        </p:txBody>
      </p:sp>
      <p:sp>
        <p:nvSpPr>
          <p:cNvPr id="410" name="Google Shape;410;p97"/>
          <p:cNvSpPr txBox="1"/>
          <p:nvPr/>
        </p:nvSpPr>
        <p:spPr>
          <a:xfrm>
            <a:off x="203200" y="2311500"/>
            <a:ext cx="49388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Ejecutamos el build de Docker y colocamos el nombre que deseemos (</a:t>
            </a:r>
            <a:r>
              <a:rPr lang="es" b="1">
                <a:latin typeface="DM Sans"/>
                <a:ea typeface="DM Sans"/>
                <a:cs typeface="DM Sans"/>
                <a:sym typeface="DM Sans"/>
              </a:rPr>
              <a:t>no olvides el punto al final</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Deberá aparecer en nuestro dockerDesktop</a:t>
            </a:r>
            <a:endParaRPr>
              <a:latin typeface="DM Sans"/>
              <a:ea typeface="DM Sans"/>
              <a:cs typeface="DM Sans"/>
              <a:sym typeface="DM Sans"/>
            </a:endParaRPr>
          </a:p>
        </p:txBody>
      </p:sp>
      <p:grpSp>
        <p:nvGrpSpPr>
          <p:cNvPr id="411" name="Google Shape;411;p97"/>
          <p:cNvGrpSpPr/>
          <p:nvPr/>
        </p:nvGrpSpPr>
        <p:grpSpPr>
          <a:xfrm>
            <a:off x="203191" y="171799"/>
            <a:ext cx="574765" cy="574765"/>
            <a:chOff x="7605951" y="217673"/>
            <a:chExt cx="738900" cy="738900"/>
          </a:xfrm>
        </p:grpSpPr>
        <p:sp>
          <p:nvSpPr>
            <p:cNvPr id="412" name="Google Shape;412;p97"/>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13" name="Google Shape;413;p97"/>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14" name="Google Shape;414;p97"/>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15" name="Google Shape;415;p97"/>
          <p:cNvPicPr preferRelativeResize="0"/>
          <p:nvPr/>
        </p:nvPicPr>
        <p:blipFill>
          <a:blip r:embed="rId4">
            <a:alphaModFix/>
          </a:blip>
          <a:stretch>
            <a:fillRect/>
          </a:stretch>
        </p:blipFill>
        <p:spPr>
          <a:xfrm>
            <a:off x="5549201" y="2574267"/>
            <a:ext cx="2832100" cy="508000"/>
          </a:xfrm>
          <a:prstGeom prst="rect">
            <a:avLst/>
          </a:prstGeom>
          <a:noFill/>
          <a:ln>
            <a:noFill/>
          </a:ln>
        </p:spPr>
      </p:pic>
      <p:pic>
        <p:nvPicPr>
          <p:cNvPr id="416" name="Google Shape;416;p97"/>
          <p:cNvPicPr preferRelativeResize="0"/>
          <p:nvPr/>
        </p:nvPicPr>
        <p:blipFill>
          <a:blip r:embed="rId5">
            <a:alphaModFix/>
          </a:blip>
          <a:stretch>
            <a:fillRect/>
          </a:stretch>
        </p:blipFill>
        <p:spPr>
          <a:xfrm>
            <a:off x="2367751" y="4121067"/>
            <a:ext cx="7456500" cy="2736943"/>
          </a:xfrm>
          <a:prstGeom prst="rect">
            <a:avLst/>
          </a:prstGeom>
          <a:noFill/>
          <a:ln>
            <a:noFill/>
          </a:ln>
        </p:spPr>
      </p:pic>
    </p:spTree>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98"/>
          <p:cNvSpPr txBox="1"/>
          <p:nvPr/>
        </p:nvSpPr>
        <p:spPr>
          <a:xfrm>
            <a:off x="163200" y="735634"/>
            <a:ext cx="118656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Levantemos un contenedor para probar la imagen</a:t>
            </a:r>
            <a:endParaRPr sz="4000" b="1">
              <a:solidFill>
                <a:schemeClr val="dk1"/>
              </a:solidFill>
              <a:latin typeface="DM Sans"/>
              <a:ea typeface="DM Sans"/>
              <a:cs typeface="DM Sans"/>
              <a:sym typeface="DM Sans"/>
            </a:endParaRPr>
          </a:p>
        </p:txBody>
      </p:sp>
      <p:grpSp>
        <p:nvGrpSpPr>
          <p:cNvPr id="422" name="Google Shape;422;p98"/>
          <p:cNvGrpSpPr/>
          <p:nvPr/>
        </p:nvGrpSpPr>
        <p:grpSpPr>
          <a:xfrm>
            <a:off x="50058" y="160866"/>
            <a:ext cx="574765" cy="574765"/>
            <a:chOff x="7605951" y="217673"/>
            <a:chExt cx="738900" cy="738900"/>
          </a:xfrm>
        </p:grpSpPr>
        <p:sp>
          <p:nvSpPr>
            <p:cNvPr id="423" name="Google Shape;423;p98"/>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24" name="Google Shape;424;p98"/>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25" name="Google Shape;425;p98"/>
          <p:cNvSpPr txBox="1"/>
          <p:nvPr/>
        </p:nvSpPr>
        <p:spPr>
          <a:xfrm>
            <a:off x="680500" y="160834"/>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26" name="Google Shape;426;p98"/>
          <p:cNvPicPr preferRelativeResize="0"/>
          <p:nvPr/>
        </p:nvPicPr>
        <p:blipFill>
          <a:blip r:embed="rId4">
            <a:alphaModFix/>
          </a:blip>
          <a:stretch>
            <a:fillRect/>
          </a:stretch>
        </p:blipFill>
        <p:spPr>
          <a:xfrm>
            <a:off x="8510834" y="1692751"/>
            <a:ext cx="3467433" cy="4028101"/>
          </a:xfrm>
          <a:prstGeom prst="rect">
            <a:avLst/>
          </a:prstGeom>
          <a:noFill/>
          <a:ln>
            <a:noFill/>
          </a:ln>
        </p:spPr>
      </p:pic>
      <p:pic>
        <p:nvPicPr>
          <p:cNvPr id="427" name="Google Shape;427;p98"/>
          <p:cNvPicPr preferRelativeResize="0"/>
          <p:nvPr/>
        </p:nvPicPr>
        <p:blipFill>
          <a:blip r:embed="rId5">
            <a:alphaModFix/>
          </a:blip>
          <a:stretch>
            <a:fillRect/>
          </a:stretch>
        </p:blipFill>
        <p:spPr>
          <a:xfrm>
            <a:off x="563734" y="5946700"/>
            <a:ext cx="11414535" cy="711483"/>
          </a:xfrm>
          <a:prstGeom prst="rect">
            <a:avLst/>
          </a:prstGeom>
          <a:noFill/>
          <a:ln>
            <a:noFill/>
          </a:ln>
        </p:spPr>
      </p:pic>
      <p:sp>
        <p:nvSpPr>
          <p:cNvPr id="428" name="Google Shape;428;p98"/>
          <p:cNvSpPr txBox="1"/>
          <p:nvPr/>
        </p:nvSpPr>
        <p:spPr>
          <a:xfrm>
            <a:off x="163200" y="2273167"/>
            <a:ext cx="6300000" cy="4308831"/>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Vamos a ejecutar la imagen indicando el puerto donde deseamos conectar el puerto expuesto del contenedor.</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Además, nota cómo colocamos la url de mongo para que el contenedor cuente con la variable necesaria para poder crear a los usuarios. </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Debemos corroborar que el contenedor esté corriendo correctamente.</a:t>
            </a:r>
            <a:endParaRPr sz="2400">
              <a:latin typeface="DM Sans"/>
              <a:ea typeface="DM Sans"/>
              <a:cs typeface="DM Sans"/>
              <a:sym typeface="DM Sans"/>
            </a:endParaRPr>
          </a:p>
        </p:txBody>
      </p:sp>
    </p:spTree>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99"/>
          <p:cNvSpPr txBox="1"/>
          <p:nvPr/>
        </p:nvSpPr>
        <p:spPr>
          <a:xfrm>
            <a:off x="203200" y="846767"/>
            <a:ext cx="80428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Preparamos la imagen para su subida: Login</a:t>
            </a:r>
            <a:endParaRPr sz="4000" b="1">
              <a:solidFill>
                <a:schemeClr val="dk1"/>
              </a:solidFill>
              <a:latin typeface="DM Sans"/>
              <a:ea typeface="DM Sans"/>
              <a:cs typeface="DM Sans"/>
              <a:sym typeface="DM Sans"/>
            </a:endParaRPr>
          </a:p>
        </p:txBody>
      </p:sp>
      <p:sp>
        <p:nvSpPr>
          <p:cNvPr id="434" name="Google Shape;434;p99"/>
          <p:cNvSpPr txBox="1"/>
          <p:nvPr/>
        </p:nvSpPr>
        <p:spPr>
          <a:xfrm>
            <a:off x="203200" y="2311501"/>
            <a:ext cx="74068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Lo primero es conectar nuestro CLI a la cuenta de DockerHub que recién creamos. Para ello, llamaremos al comando</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Se nos solicitará el username (lowercase) y contraseña para poder acceder. Para corroborar que todo esté en orden, debemos llegar al siguiente mensaje: </a:t>
            </a:r>
            <a:endParaRPr>
              <a:latin typeface="DM Sans"/>
              <a:ea typeface="DM Sans"/>
              <a:cs typeface="DM Sans"/>
              <a:sym typeface="DM Sans"/>
            </a:endParaRPr>
          </a:p>
        </p:txBody>
      </p:sp>
      <p:grpSp>
        <p:nvGrpSpPr>
          <p:cNvPr id="435" name="Google Shape;435;p99"/>
          <p:cNvGrpSpPr/>
          <p:nvPr/>
        </p:nvGrpSpPr>
        <p:grpSpPr>
          <a:xfrm>
            <a:off x="203191" y="171799"/>
            <a:ext cx="574765" cy="574765"/>
            <a:chOff x="7605951" y="217673"/>
            <a:chExt cx="738900" cy="738900"/>
          </a:xfrm>
        </p:grpSpPr>
        <p:sp>
          <p:nvSpPr>
            <p:cNvPr id="436" name="Google Shape;436;p99"/>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37" name="Google Shape;437;p99"/>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38" name="Google Shape;438;p99"/>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39" name="Google Shape;439;p99"/>
          <p:cNvPicPr preferRelativeResize="0"/>
          <p:nvPr/>
        </p:nvPicPr>
        <p:blipFill>
          <a:blip r:embed="rId4">
            <a:alphaModFix/>
          </a:blip>
          <a:stretch>
            <a:fillRect/>
          </a:stretch>
        </p:blipFill>
        <p:spPr>
          <a:xfrm>
            <a:off x="3048252" y="3175005"/>
            <a:ext cx="1716689" cy="508000"/>
          </a:xfrm>
          <a:prstGeom prst="rect">
            <a:avLst/>
          </a:prstGeom>
          <a:noFill/>
          <a:ln>
            <a:noFill/>
          </a:ln>
        </p:spPr>
      </p:pic>
      <p:pic>
        <p:nvPicPr>
          <p:cNvPr id="440" name="Google Shape;440;p99"/>
          <p:cNvPicPr preferRelativeResize="0"/>
          <p:nvPr/>
        </p:nvPicPr>
        <p:blipFill>
          <a:blip r:embed="rId5">
            <a:alphaModFix/>
          </a:blip>
          <a:stretch>
            <a:fillRect/>
          </a:stretch>
        </p:blipFill>
        <p:spPr>
          <a:xfrm>
            <a:off x="102867" y="5634572"/>
            <a:ext cx="8143135" cy="755267"/>
          </a:xfrm>
          <a:prstGeom prst="rect">
            <a:avLst/>
          </a:prstGeom>
          <a:noFill/>
          <a:ln>
            <a:noFill/>
          </a:ln>
        </p:spPr>
      </p:pic>
    </p:spTree>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00"/>
          <p:cNvSpPr txBox="1"/>
          <p:nvPr/>
        </p:nvSpPr>
        <p:spPr>
          <a:xfrm>
            <a:off x="203200" y="846767"/>
            <a:ext cx="80428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Preparamos la imagen para su subida: tagname</a:t>
            </a:r>
            <a:endParaRPr sz="4000" b="1">
              <a:solidFill>
                <a:schemeClr val="dk1"/>
              </a:solidFill>
              <a:latin typeface="DM Sans"/>
              <a:ea typeface="DM Sans"/>
              <a:cs typeface="DM Sans"/>
              <a:sym typeface="DM Sans"/>
            </a:endParaRPr>
          </a:p>
        </p:txBody>
      </p:sp>
      <p:sp>
        <p:nvSpPr>
          <p:cNvPr id="446" name="Google Shape;446;p100"/>
          <p:cNvSpPr txBox="1"/>
          <p:nvPr/>
        </p:nvSpPr>
        <p:spPr>
          <a:xfrm>
            <a:off x="203200" y="2311501"/>
            <a:ext cx="74068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 estructura para cargar la imagen en dockerhub será: </a:t>
            </a:r>
            <a:endParaRPr>
              <a:latin typeface="DM Sans"/>
              <a:ea typeface="DM Sans"/>
              <a:cs typeface="DM Sans"/>
              <a:sym typeface="DM Sans"/>
            </a:endParaRPr>
          </a:p>
          <a:p>
            <a:endParaRPr>
              <a:latin typeface="DM Sans"/>
              <a:ea typeface="DM Sans"/>
              <a:cs typeface="DM Sans"/>
              <a:sym typeface="DM Sans"/>
            </a:endParaRPr>
          </a:p>
          <a:p>
            <a:pPr algn="ctr"/>
            <a:r>
              <a:rPr lang="es" b="1" i="1">
                <a:latin typeface="DM Sans"/>
                <a:ea typeface="DM Sans"/>
                <a:cs typeface="DM Sans"/>
                <a:sym typeface="DM Sans"/>
              </a:rPr>
              <a:t>&lt;username&gt;/imagen:version</a:t>
            </a:r>
            <a:endParaRPr b="1" i="1">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Entonces, si nuestra imagen actualmente tiene el nombre </a:t>
            </a:r>
            <a:r>
              <a:rPr lang="es" b="1">
                <a:latin typeface="DM Sans"/>
                <a:ea typeface="DM Sans"/>
                <a:cs typeface="DM Sans"/>
                <a:sym typeface="DM Sans"/>
              </a:rPr>
              <a:t>userscreator</a:t>
            </a:r>
            <a:r>
              <a:rPr lang="es">
                <a:latin typeface="DM Sans"/>
                <a:ea typeface="DM Sans"/>
                <a:cs typeface="DM Sans"/>
                <a:sym typeface="DM Sans"/>
              </a:rPr>
              <a:t>. Bien podemos cambiar el nombre de la tag a partir de:</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Podremos ver la nueva imagen generada con el nombre indicado. </a:t>
            </a:r>
            <a:endParaRPr>
              <a:latin typeface="DM Sans"/>
              <a:ea typeface="DM Sans"/>
              <a:cs typeface="DM Sans"/>
              <a:sym typeface="DM Sans"/>
            </a:endParaRPr>
          </a:p>
          <a:p>
            <a:endParaRPr>
              <a:latin typeface="DM Sans"/>
              <a:ea typeface="DM Sans"/>
              <a:cs typeface="DM Sans"/>
              <a:sym typeface="DM Sans"/>
            </a:endParaRPr>
          </a:p>
        </p:txBody>
      </p:sp>
      <p:grpSp>
        <p:nvGrpSpPr>
          <p:cNvPr id="447" name="Google Shape;447;p100"/>
          <p:cNvGrpSpPr/>
          <p:nvPr/>
        </p:nvGrpSpPr>
        <p:grpSpPr>
          <a:xfrm>
            <a:off x="203191" y="171799"/>
            <a:ext cx="574765" cy="574765"/>
            <a:chOff x="7605951" y="217673"/>
            <a:chExt cx="738900" cy="738900"/>
          </a:xfrm>
        </p:grpSpPr>
        <p:sp>
          <p:nvSpPr>
            <p:cNvPr id="448" name="Google Shape;448;p10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49" name="Google Shape;449;p100"/>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50" name="Google Shape;450;p100"/>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51" name="Google Shape;451;p100"/>
          <p:cNvPicPr preferRelativeResize="0"/>
          <p:nvPr/>
        </p:nvPicPr>
        <p:blipFill>
          <a:blip r:embed="rId4">
            <a:alphaModFix/>
          </a:blip>
          <a:stretch>
            <a:fillRect/>
          </a:stretch>
        </p:blipFill>
        <p:spPr>
          <a:xfrm>
            <a:off x="1755203" y="4671633"/>
            <a:ext cx="4938800" cy="441883"/>
          </a:xfrm>
          <a:prstGeom prst="rect">
            <a:avLst/>
          </a:prstGeom>
          <a:noFill/>
          <a:ln>
            <a:noFill/>
          </a:ln>
        </p:spPr>
      </p:pic>
      <p:pic>
        <p:nvPicPr>
          <p:cNvPr id="452" name="Google Shape;452;p100"/>
          <p:cNvPicPr preferRelativeResize="0"/>
          <p:nvPr/>
        </p:nvPicPr>
        <p:blipFill>
          <a:blip r:embed="rId5">
            <a:alphaModFix/>
          </a:blip>
          <a:stretch>
            <a:fillRect/>
          </a:stretch>
        </p:blipFill>
        <p:spPr>
          <a:xfrm>
            <a:off x="8449200" y="1478631"/>
            <a:ext cx="3539600" cy="300987"/>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94"/>
          <p:cNvPicPr preferRelativeResize="0"/>
          <p:nvPr/>
        </p:nvPicPr>
        <p:blipFill rotWithShape="1">
          <a:blip r:embed="rId3">
            <a:alphaModFix/>
          </a:blip>
          <a:srcRect l="3464" r="49264"/>
          <a:stretch/>
        </p:blipFill>
        <p:spPr>
          <a:xfrm>
            <a:off x="7722333" y="1384201"/>
            <a:ext cx="3668299" cy="3579567"/>
          </a:xfrm>
          <a:prstGeom prst="rect">
            <a:avLst/>
          </a:prstGeom>
          <a:noFill/>
          <a:ln>
            <a:noFill/>
          </a:ln>
        </p:spPr>
      </p:pic>
      <p:sp>
        <p:nvSpPr>
          <p:cNvPr id="817" name="Google Shape;817;p194"/>
          <p:cNvSpPr txBox="1"/>
          <p:nvPr/>
        </p:nvSpPr>
        <p:spPr>
          <a:xfrm>
            <a:off x="668600" y="1442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Sincronismo</a:t>
            </a:r>
            <a:endParaRPr sz="5333" b="1">
              <a:solidFill>
                <a:schemeClr val="dk1"/>
              </a:solidFill>
              <a:latin typeface="DM Sans"/>
              <a:ea typeface="DM Sans"/>
              <a:cs typeface="DM Sans"/>
              <a:sym typeface="DM Sans"/>
            </a:endParaRPr>
          </a:p>
        </p:txBody>
      </p:sp>
      <p:sp>
        <p:nvSpPr>
          <p:cNvPr id="818" name="Google Shape;818;p194"/>
          <p:cNvSpPr txBox="1"/>
          <p:nvPr/>
        </p:nvSpPr>
        <p:spPr>
          <a:xfrm>
            <a:off x="732700" y="2923851"/>
            <a:ext cx="66496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Hace algunos ayeres, cuando se te enseñó a programar, entendiste que las instrucciones se ejecutaban </a:t>
            </a:r>
            <a:r>
              <a:rPr lang="es" b="1">
                <a:latin typeface="DM Sans"/>
                <a:ea typeface="DM Sans"/>
                <a:cs typeface="DM Sans"/>
                <a:sym typeface="DM Sans"/>
              </a:rPr>
              <a:t>en cascada</a:t>
            </a:r>
            <a:r>
              <a:rPr lang="es">
                <a:latin typeface="DM Sans"/>
                <a:ea typeface="DM Sans"/>
                <a:cs typeface="DM Sans"/>
                <a:sym typeface="DM Sans"/>
              </a:rPr>
              <a:t>, es decir, que la tarea 1 debía finalizar para que pudiera comenzar la ejecución de la tarea 2, y la tarea 2 finalizar para ejecutar la tarea 3, etc.</a:t>
            </a:r>
            <a:endParaRPr>
              <a:solidFill>
                <a:srgbClr val="000000"/>
              </a:solidFill>
              <a:latin typeface="DM Sans"/>
              <a:ea typeface="DM Sans"/>
              <a:cs typeface="DM Sans"/>
              <a:sym typeface="DM Sans"/>
            </a:endParaRPr>
          </a:p>
        </p:txBody>
      </p:sp>
    </p:spTree>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01"/>
          <p:cNvSpPr txBox="1"/>
          <p:nvPr/>
        </p:nvSpPr>
        <p:spPr>
          <a:xfrm>
            <a:off x="203200" y="846767"/>
            <a:ext cx="80428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Finalmente, subimos la imagen a DockerHub</a:t>
            </a:r>
            <a:endParaRPr sz="4000" b="1">
              <a:solidFill>
                <a:schemeClr val="dk1"/>
              </a:solidFill>
              <a:latin typeface="DM Sans"/>
              <a:ea typeface="DM Sans"/>
              <a:cs typeface="DM Sans"/>
              <a:sym typeface="DM Sans"/>
            </a:endParaRPr>
          </a:p>
        </p:txBody>
      </p:sp>
      <p:sp>
        <p:nvSpPr>
          <p:cNvPr id="458" name="Google Shape;458;p101"/>
          <p:cNvSpPr txBox="1"/>
          <p:nvPr/>
        </p:nvSpPr>
        <p:spPr>
          <a:xfrm>
            <a:off x="203200" y="2311500"/>
            <a:ext cx="74068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Muy similar a Github, para poder subir nuestra imagen ejecutaremos: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Ahora, en nuestro DockerHub, debemos poder acceder a nuestros repositorios y visualizar la imagen cargada.  éste contará con la sintaxis </a:t>
            </a:r>
            <a:r>
              <a:rPr lang="es" b="1" i="1">
                <a:latin typeface="DM Sans"/>
                <a:ea typeface="DM Sans"/>
                <a:cs typeface="DM Sans"/>
                <a:sym typeface="DM Sans"/>
              </a:rPr>
              <a:t> &lt;username&gt;/imagen</a:t>
            </a:r>
            <a:r>
              <a:rPr lang="es" i="1">
                <a:latin typeface="DM Sans"/>
                <a:ea typeface="DM Sans"/>
                <a:cs typeface="DM Sans"/>
                <a:sym typeface="DM Sans"/>
              </a:rPr>
              <a:t> </a:t>
            </a:r>
            <a:r>
              <a:rPr lang="es">
                <a:latin typeface="DM Sans"/>
                <a:ea typeface="DM Sans"/>
                <a:cs typeface="DM Sans"/>
                <a:sym typeface="DM Sans"/>
              </a:rPr>
              <a:t>previamente mencionada.</a:t>
            </a:r>
            <a:endParaRPr>
              <a:latin typeface="DM Sans"/>
              <a:ea typeface="DM Sans"/>
              <a:cs typeface="DM Sans"/>
              <a:sym typeface="DM Sans"/>
            </a:endParaRPr>
          </a:p>
          <a:p>
            <a:endParaRPr>
              <a:latin typeface="DM Sans"/>
              <a:ea typeface="DM Sans"/>
              <a:cs typeface="DM Sans"/>
              <a:sym typeface="DM Sans"/>
            </a:endParaRPr>
          </a:p>
        </p:txBody>
      </p:sp>
      <p:grpSp>
        <p:nvGrpSpPr>
          <p:cNvPr id="459" name="Google Shape;459;p101"/>
          <p:cNvGrpSpPr/>
          <p:nvPr/>
        </p:nvGrpSpPr>
        <p:grpSpPr>
          <a:xfrm>
            <a:off x="203191" y="171799"/>
            <a:ext cx="574765" cy="574765"/>
            <a:chOff x="7605951" y="217673"/>
            <a:chExt cx="738900" cy="738900"/>
          </a:xfrm>
        </p:grpSpPr>
        <p:sp>
          <p:nvSpPr>
            <p:cNvPr id="460" name="Google Shape;460;p10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61" name="Google Shape;461;p10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62" name="Google Shape;462;p101"/>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63" name="Google Shape;463;p101"/>
          <p:cNvPicPr preferRelativeResize="0"/>
          <p:nvPr/>
        </p:nvPicPr>
        <p:blipFill>
          <a:blip r:embed="rId4">
            <a:alphaModFix/>
          </a:blip>
          <a:stretch>
            <a:fillRect/>
          </a:stretch>
        </p:blipFill>
        <p:spPr>
          <a:xfrm>
            <a:off x="2061134" y="3245035"/>
            <a:ext cx="4326933" cy="367933"/>
          </a:xfrm>
          <a:prstGeom prst="rect">
            <a:avLst/>
          </a:prstGeom>
          <a:noFill/>
          <a:ln>
            <a:noFill/>
          </a:ln>
        </p:spPr>
      </p:pic>
      <p:pic>
        <p:nvPicPr>
          <p:cNvPr id="464" name="Google Shape;464;p101"/>
          <p:cNvPicPr preferRelativeResize="0"/>
          <p:nvPr/>
        </p:nvPicPr>
        <p:blipFill>
          <a:blip r:embed="rId5">
            <a:alphaModFix/>
          </a:blip>
          <a:stretch>
            <a:fillRect/>
          </a:stretch>
        </p:blipFill>
        <p:spPr>
          <a:xfrm>
            <a:off x="203200" y="5148667"/>
            <a:ext cx="11785600" cy="909440"/>
          </a:xfrm>
          <a:prstGeom prst="rect">
            <a:avLst/>
          </a:prstGeom>
          <a:noFill/>
          <a:ln>
            <a:noFill/>
          </a:ln>
        </p:spPr>
      </p:pic>
    </p:spTree>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02"/>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Orquestación</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de contenedores</a:t>
            </a:r>
            <a:endParaRPr sz="5333" b="1">
              <a:solidFill>
                <a:srgbClr val="EA90FF"/>
              </a:solidFill>
              <a:latin typeface="DM Sans"/>
              <a:ea typeface="DM Sans"/>
              <a:cs typeface="DM Sans"/>
              <a:sym typeface="DM Sans"/>
            </a:endParaRPr>
          </a:p>
        </p:txBody>
      </p:sp>
    </p:spTree>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03"/>
          <p:cNvSpPr txBox="1"/>
          <p:nvPr/>
        </p:nvSpPr>
        <p:spPr>
          <a:xfrm>
            <a:off x="634000" y="887601"/>
            <a:ext cx="8333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Ya ganamos una batalla</a:t>
            </a:r>
            <a:endParaRPr sz="5333" b="1">
              <a:solidFill>
                <a:schemeClr val="dk1"/>
              </a:solidFill>
              <a:latin typeface="DM Sans"/>
              <a:ea typeface="DM Sans"/>
              <a:cs typeface="DM Sans"/>
              <a:sym typeface="DM Sans"/>
            </a:endParaRPr>
          </a:p>
        </p:txBody>
      </p:sp>
      <p:sp>
        <p:nvSpPr>
          <p:cNvPr id="475" name="Google Shape;475;p103"/>
          <p:cNvSpPr txBox="1"/>
          <p:nvPr/>
        </p:nvSpPr>
        <p:spPr>
          <a:xfrm>
            <a:off x="634000" y="2615901"/>
            <a:ext cx="109240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Logramos ganarle a la sobrecarga de performance con la clusterización de Node. Además, conseguimos hacer nuestra primera virtualización de hardware, creando contenedores e incluso subiéndolos a la nube.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Sin embargo, queda mucho por resolver. Una de estas cosas es: si cada contenedor al final es un aplicativo corriendo de manera isolada, ¿cómo haremos para que todos los contenedores hagan armonía y se apoyen en las consultas de un único punto?</a:t>
            </a:r>
            <a:endParaRPr>
              <a:latin typeface="DM Sans"/>
              <a:ea typeface="DM Sans"/>
              <a:cs typeface="DM Sans"/>
              <a:sym typeface="DM Sans"/>
            </a:endParaRPr>
          </a:p>
        </p:txBody>
      </p:sp>
    </p:spTree>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04"/>
          <p:cNvSpPr txBox="1"/>
          <p:nvPr/>
        </p:nvSpPr>
        <p:spPr>
          <a:xfrm>
            <a:off x="668600" y="601334"/>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 entorno de producción es una guerra… ¡En verdad! </a:t>
            </a:r>
            <a:endParaRPr sz="5333" b="1">
              <a:solidFill>
                <a:schemeClr val="dk1"/>
              </a:solidFill>
              <a:latin typeface="DM Sans"/>
              <a:ea typeface="DM Sans"/>
              <a:cs typeface="DM Sans"/>
              <a:sym typeface="DM Sans"/>
            </a:endParaRPr>
          </a:p>
        </p:txBody>
      </p:sp>
      <p:sp>
        <p:nvSpPr>
          <p:cNvPr id="481" name="Google Shape;481;p104"/>
          <p:cNvSpPr txBox="1"/>
          <p:nvPr/>
        </p:nvSpPr>
        <p:spPr>
          <a:xfrm>
            <a:off x="668600" y="2921534"/>
            <a:ext cx="51128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Cada vez nos hacemos más a la idea de que nuestro servidor no funciona “tan idealmente” como quisiéramos, cuando se trata de atender a un número realmente elevado de usuarios, con algunas peticiones de un nivel más complejo. </a:t>
            </a:r>
            <a:endParaRPr>
              <a:latin typeface="DM Sans"/>
              <a:ea typeface="DM Sans"/>
              <a:cs typeface="DM Sans"/>
              <a:sym typeface="DM Sans"/>
            </a:endParaRPr>
          </a:p>
        </p:txBody>
      </p:sp>
      <p:sp>
        <p:nvSpPr>
          <p:cNvPr id="482" name="Google Shape;482;p104"/>
          <p:cNvSpPr txBox="1"/>
          <p:nvPr/>
        </p:nvSpPr>
        <p:spPr>
          <a:xfrm>
            <a:off x="5972200" y="2849034"/>
            <a:ext cx="51128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 por ello que, si tenemos un elevado número de usuarios que consumen nuestros servicios, necesitamos responder con un número elevado de instancias para que no nos afecte en el rendimiento general.</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¡Divide y conquistarás, hora de trabajar múltiples instancias de nuestra imagen, hora de ejecutar multi-contenedores!</a:t>
            </a:r>
            <a:endParaRPr>
              <a:latin typeface="DM Sans"/>
              <a:ea typeface="DM Sans"/>
              <a:cs typeface="DM Sans"/>
              <a:sym typeface="DM Sans"/>
            </a:endParaRPr>
          </a:p>
        </p:txBody>
      </p:sp>
      <p:pic>
        <p:nvPicPr>
          <p:cNvPr id="483" name="Google Shape;483;p104"/>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488" name="Google Shape;488;p105"/>
          <p:cNvGrpSpPr/>
          <p:nvPr/>
        </p:nvGrpSpPr>
        <p:grpSpPr>
          <a:xfrm>
            <a:off x="609784" y="624381"/>
            <a:ext cx="574800" cy="574800"/>
            <a:chOff x="4616400" y="1950761"/>
            <a:chExt cx="431100" cy="431100"/>
          </a:xfrm>
        </p:grpSpPr>
        <p:sp>
          <p:nvSpPr>
            <p:cNvPr id="489" name="Google Shape;489;p105"/>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90" name="Google Shape;490;p105"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91" name="Google Shape;491;p105"/>
          <p:cNvSpPr txBox="1"/>
          <p:nvPr/>
        </p:nvSpPr>
        <p:spPr>
          <a:xfrm>
            <a:off x="609800" y="2427434"/>
            <a:ext cx="95592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Recuerda que con node podemos generar múltiples workers dirigidos por un Primary process. </a:t>
            </a:r>
            <a:r>
              <a:rPr lang="es" sz="3333" b="1">
                <a:solidFill>
                  <a:schemeClr val="lt1"/>
                </a:solidFill>
                <a:latin typeface="DM Sans"/>
                <a:ea typeface="DM Sans"/>
                <a:cs typeface="DM Sans"/>
                <a:sym typeface="DM Sans"/>
              </a:rPr>
              <a:t> </a:t>
            </a:r>
            <a:r>
              <a:rPr lang="es" sz="3333" b="1">
                <a:solidFill>
                  <a:srgbClr val="EAFF6A"/>
                </a:solidFill>
                <a:latin typeface="DM Sans"/>
                <a:ea typeface="DM Sans"/>
                <a:cs typeface="DM Sans"/>
                <a:sym typeface="DM Sans"/>
              </a:rPr>
              <a:t>Esta fue la primera alternativa de división de tareas que habíamos implementado. </a:t>
            </a:r>
            <a:endParaRPr sz="3333" b="1">
              <a:solidFill>
                <a:srgbClr val="EAFF6A"/>
              </a:solidFill>
              <a:latin typeface="DM Sans"/>
              <a:ea typeface="DM Sans"/>
              <a:cs typeface="DM Sans"/>
              <a:sym typeface="DM Sans"/>
            </a:endParaRPr>
          </a:p>
        </p:txBody>
      </p:sp>
      <p:sp>
        <p:nvSpPr>
          <p:cNvPr id="492" name="Google Shape;492;p105"/>
          <p:cNvSpPr txBox="1"/>
          <p:nvPr/>
        </p:nvSpPr>
        <p:spPr>
          <a:xfrm>
            <a:off x="668600" y="132068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Clusterización</a:t>
            </a:r>
            <a:endParaRPr sz="5333" b="1">
              <a:solidFill>
                <a:srgbClr val="EAFF6A"/>
              </a:solidFill>
              <a:latin typeface="DM Sans"/>
              <a:ea typeface="DM Sans"/>
              <a:cs typeface="DM Sans"/>
              <a:sym typeface="DM Sans"/>
            </a:endParaRPr>
          </a:p>
        </p:txBody>
      </p:sp>
      <p:sp>
        <p:nvSpPr>
          <p:cNvPr id="493" name="Google Shape;493;p105"/>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lt1"/>
                </a:solidFill>
                <a:latin typeface="DM Sans"/>
                <a:ea typeface="DM Sans"/>
                <a:cs typeface="DM Sans"/>
                <a:sym typeface="DM Sans"/>
              </a:rPr>
              <a:t>PARA RECORDAR</a:t>
            </a:r>
            <a:endParaRPr sz="1867">
              <a:solidFill>
                <a:schemeClr val="lt1"/>
              </a:solidFill>
              <a:latin typeface="DM Sans"/>
              <a:ea typeface="DM Sans"/>
              <a:cs typeface="DM Sans"/>
              <a:sym typeface="DM Sans"/>
            </a:endParaRPr>
          </a:p>
        </p:txBody>
      </p:sp>
    </p:spTree>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06"/>
          <p:cNvSpPr txBox="1"/>
          <p:nvPr/>
        </p:nvSpPr>
        <p:spPr>
          <a:xfrm>
            <a:off x="668600" y="601334"/>
            <a:ext cx="10854800" cy="9479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067" b="1">
                <a:solidFill>
                  <a:schemeClr val="dk1"/>
                </a:solidFill>
                <a:latin typeface="DM Sans"/>
                <a:ea typeface="DM Sans"/>
                <a:cs typeface="DM Sans"/>
                <a:sym typeface="DM Sans"/>
              </a:rPr>
              <a:t> </a:t>
            </a:r>
            <a:endParaRPr sz="5067" b="1">
              <a:solidFill>
                <a:schemeClr val="dk1"/>
              </a:solidFill>
              <a:latin typeface="DM Sans"/>
              <a:ea typeface="DM Sans"/>
              <a:cs typeface="DM Sans"/>
              <a:sym typeface="DM Sans"/>
            </a:endParaRPr>
          </a:p>
        </p:txBody>
      </p:sp>
      <p:sp>
        <p:nvSpPr>
          <p:cNvPr id="499" name="Google Shape;499;p106"/>
          <p:cNvSpPr txBox="1"/>
          <p:nvPr/>
        </p:nvSpPr>
        <p:spPr>
          <a:xfrm>
            <a:off x="668600" y="2116734"/>
            <a:ext cx="5112800" cy="523180"/>
          </a:xfrm>
          <a:prstGeom prst="rect">
            <a:avLst/>
          </a:prstGeom>
          <a:noFill/>
          <a:ln>
            <a:noFill/>
          </a:ln>
        </p:spPr>
        <p:txBody>
          <a:bodyPr spcFirstLastPara="1" wrap="square" lIns="121900" tIns="121900" rIns="121900" bIns="121900" anchor="t" anchorCtr="0">
            <a:spAutoFit/>
          </a:bodyPr>
          <a:lstStyle/>
          <a:p>
            <a:endParaRPr>
              <a:latin typeface="DM Sans"/>
              <a:ea typeface="DM Sans"/>
              <a:cs typeface="DM Sans"/>
              <a:sym typeface="DM Sans"/>
            </a:endParaRPr>
          </a:p>
        </p:txBody>
      </p:sp>
      <p:sp>
        <p:nvSpPr>
          <p:cNvPr id="500" name="Google Shape;500;p106"/>
          <p:cNvSpPr txBox="1"/>
          <p:nvPr/>
        </p:nvSpPr>
        <p:spPr>
          <a:xfrm>
            <a:off x="521033" y="2474600"/>
            <a:ext cx="5112800" cy="1785448"/>
          </a:xfrm>
          <a:prstGeom prst="rect">
            <a:avLst/>
          </a:prstGeom>
          <a:noFill/>
          <a:ln>
            <a:noFill/>
          </a:ln>
        </p:spPr>
        <p:txBody>
          <a:bodyPr spcFirstLastPara="1" wrap="square" lIns="121900" tIns="121900" rIns="121900" bIns="121900" anchor="t" anchorCtr="0">
            <a:spAutoFit/>
          </a:bodyPr>
          <a:lstStyle/>
          <a:p>
            <a:r>
              <a:rPr lang="es" sz="1667">
                <a:latin typeface="DM Sans"/>
                <a:ea typeface="DM Sans"/>
                <a:cs typeface="DM Sans"/>
                <a:sym typeface="DM Sans"/>
              </a:rPr>
              <a:t>Cuando hablamos de contenedores, muy seguramente escucharás acerca del término </a:t>
            </a:r>
            <a:r>
              <a:rPr lang="es" sz="1667" b="1">
                <a:latin typeface="DM Sans"/>
                <a:ea typeface="DM Sans"/>
                <a:cs typeface="DM Sans"/>
                <a:sym typeface="DM Sans"/>
              </a:rPr>
              <a:t>Orquestación</a:t>
            </a:r>
            <a:r>
              <a:rPr lang="es" sz="1667">
                <a:latin typeface="DM Sans"/>
                <a:ea typeface="DM Sans"/>
                <a:cs typeface="DM Sans"/>
                <a:sym typeface="DM Sans"/>
              </a:rPr>
              <a:t>. La orquestación es un término muy similar a la clusterización (a veces tomados por iguales), sin embargo, en esta clase haremos una ligera distinción.</a:t>
            </a:r>
            <a:endParaRPr sz="1667" baseline="30000">
              <a:latin typeface="DM Sans"/>
              <a:ea typeface="DM Sans"/>
              <a:cs typeface="DM Sans"/>
              <a:sym typeface="DM Sans"/>
            </a:endParaRPr>
          </a:p>
        </p:txBody>
      </p:sp>
      <p:pic>
        <p:nvPicPr>
          <p:cNvPr id="501" name="Google Shape;501;p106"/>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502" name="Google Shape;502;p106"/>
          <p:cNvSpPr txBox="1"/>
          <p:nvPr/>
        </p:nvSpPr>
        <p:spPr>
          <a:xfrm>
            <a:off x="668600" y="262267"/>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Lógica de clusterización para contenedores</a:t>
            </a:r>
            <a:endParaRPr sz="5333" b="1">
              <a:solidFill>
                <a:schemeClr val="dk1"/>
              </a:solidFill>
              <a:latin typeface="DM Sans"/>
              <a:ea typeface="DM Sans"/>
              <a:cs typeface="DM Sans"/>
              <a:sym typeface="DM Sans"/>
            </a:endParaRPr>
          </a:p>
        </p:txBody>
      </p:sp>
      <p:sp>
        <p:nvSpPr>
          <p:cNvPr id="503" name="Google Shape;503;p106"/>
          <p:cNvSpPr txBox="1"/>
          <p:nvPr/>
        </p:nvSpPr>
        <p:spPr>
          <a:xfrm>
            <a:off x="6445200" y="2474601"/>
            <a:ext cx="5112800" cy="2041993"/>
          </a:xfrm>
          <a:prstGeom prst="rect">
            <a:avLst/>
          </a:prstGeom>
          <a:noFill/>
          <a:ln>
            <a:noFill/>
          </a:ln>
        </p:spPr>
        <p:txBody>
          <a:bodyPr spcFirstLastPara="1" wrap="square" lIns="121900" tIns="121900" rIns="121900" bIns="121900" anchor="t" anchorCtr="0">
            <a:spAutoFit/>
          </a:bodyPr>
          <a:lstStyle/>
          <a:p>
            <a:r>
              <a:rPr lang="es" sz="1667">
                <a:latin typeface="DM Sans"/>
                <a:ea typeface="DM Sans"/>
                <a:cs typeface="DM Sans"/>
                <a:sym typeface="DM Sans"/>
              </a:rPr>
              <a:t>Al realizar una clusterización, estamos instanciando un modelo Primary-worker, en la cual los procesos workers pueden reiniciarse una vez caídos. ¿Y la orquestación? también se trata de tener un proceso principal, el cual se encargue de cargar con workers, sólo que ésta vez cada worker será en esencia un contenedor por sí solo.</a:t>
            </a:r>
            <a:endParaRPr sz="1667" baseline="30000">
              <a:latin typeface="DM Sans"/>
              <a:ea typeface="DM Sans"/>
              <a:cs typeface="DM Sans"/>
              <a:sym typeface="DM Sans"/>
            </a:endParaRPr>
          </a:p>
        </p:txBody>
      </p:sp>
    </p:spTree>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7"/>
          <p:cNvSpPr txBox="1"/>
          <p:nvPr/>
        </p:nvSpPr>
        <p:spPr>
          <a:xfrm>
            <a:off x="586267" y="607867"/>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¿En qué son diferentes?</a:t>
            </a:r>
            <a:endParaRPr sz="5333" b="1">
              <a:solidFill>
                <a:schemeClr val="dk1"/>
              </a:solidFill>
              <a:latin typeface="DM Sans"/>
              <a:ea typeface="DM Sans"/>
              <a:cs typeface="DM Sans"/>
              <a:sym typeface="DM Sans"/>
            </a:endParaRPr>
          </a:p>
        </p:txBody>
      </p:sp>
      <p:sp>
        <p:nvSpPr>
          <p:cNvPr id="509" name="Google Shape;509;p107"/>
          <p:cNvSpPr txBox="1"/>
          <p:nvPr/>
        </p:nvSpPr>
        <p:spPr>
          <a:xfrm>
            <a:off x="543867" y="1943167"/>
            <a:ext cx="81276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 diferencia radica en que la orquestación es un proceso más profundo, ya que no sólo se trata de hacer la división, sino que permite realizar la gestión de éstos de manera más controlada, permitiendo::</a:t>
            </a:r>
            <a:endParaRPr>
              <a:latin typeface="DM Sans"/>
              <a:ea typeface="DM Sans"/>
              <a:cs typeface="DM Sans"/>
              <a:sym typeface="DM Sans"/>
            </a:endParaRPr>
          </a:p>
          <a:p>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Control de reinicio para contenedores que presenten algún fallo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b="1">
                <a:latin typeface="DM Sans"/>
                <a:ea typeface="DM Sans"/>
                <a:cs typeface="DM Sans"/>
                <a:sym typeface="DM Sans"/>
              </a:rPr>
              <a:t>Balanceador de carga</a:t>
            </a:r>
            <a:r>
              <a:rPr lang="es">
                <a:latin typeface="DM Sans"/>
                <a:ea typeface="DM Sans"/>
                <a:cs typeface="DM Sans"/>
                <a:sym typeface="DM Sans"/>
              </a:rPr>
              <a:t>, el cual permitirá que las peticiones puedan llegar a los contenedores de manera más distribuida, a diferencia de en cola (como lo hace la clusterización base).</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Manejo de rollout updates, los cuales nos permiten seguir un flujo organizado para poder actualizar o reconfigurar contenedores en un cluster</a:t>
            </a:r>
            <a:endParaRPr>
              <a:latin typeface="DM Sans"/>
              <a:ea typeface="DM Sans"/>
              <a:cs typeface="DM Sans"/>
              <a:sym typeface="DM Sans"/>
            </a:endParaRPr>
          </a:p>
        </p:txBody>
      </p:sp>
    </p:spTree>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108"/>
          <p:cNvSpPr txBox="1"/>
          <p:nvPr/>
        </p:nvSpPr>
        <p:spPr>
          <a:xfrm>
            <a:off x="586267" y="607867"/>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Balanceador de cargas</a:t>
            </a:r>
            <a:endParaRPr sz="5333" b="1">
              <a:solidFill>
                <a:schemeClr val="dk1"/>
              </a:solidFill>
              <a:latin typeface="DM Sans"/>
              <a:ea typeface="DM Sans"/>
              <a:cs typeface="DM Sans"/>
              <a:sym typeface="DM Sans"/>
            </a:endParaRPr>
          </a:p>
        </p:txBody>
      </p:sp>
      <p:pic>
        <p:nvPicPr>
          <p:cNvPr id="515" name="Google Shape;515;p108"/>
          <p:cNvPicPr preferRelativeResize="0"/>
          <p:nvPr/>
        </p:nvPicPr>
        <p:blipFill>
          <a:blip r:embed="rId3">
            <a:alphaModFix/>
          </a:blip>
          <a:stretch>
            <a:fillRect/>
          </a:stretch>
        </p:blipFill>
        <p:spPr>
          <a:xfrm>
            <a:off x="2602801" y="2205034"/>
            <a:ext cx="7443068" cy="3411799"/>
          </a:xfrm>
          <a:prstGeom prst="rect">
            <a:avLst/>
          </a:prstGeom>
          <a:noFill/>
          <a:ln>
            <a:noFill/>
          </a:ln>
        </p:spPr>
      </p:pic>
    </p:spTree>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09"/>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21" name="Google Shape;521;p109"/>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10"/>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Orquestación con</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kubernetes</a:t>
            </a:r>
            <a:endParaRPr sz="5333" b="1">
              <a:solidFill>
                <a:srgbClr val="83AEFB"/>
              </a:solidFill>
              <a:latin typeface="DM Sans"/>
              <a:ea typeface="DM Sans"/>
              <a:cs typeface="DM Sans"/>
              <a:sym typeface="DM San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95"/>
          <p:cNvSpPr txBox="1"/>
          <p:nvPr/>
        </p:nvSpPr>
        <p:spPr>
          <a:xfrm>
            <a:off x="711200" y="2817633"/>
            <a:ext cx="6418800" cy="2599600"/>
          </a:xfrm>
          <a:prstGeom prst="rect">
            <a:avLst/>
          </a:prstGeom>
          <a:noFill/>
          <a:ln>
            <a:noFill/>
          </a:ln>
        </p:spPr>
        <p:txBody>
          <a:bodyPr spcFirstLastPara="1" wrap="square" lIns="121900" tIns="121900" rIns="121900" bIns="121900" anchor="t" anchorCtr="0">
            <a:noAutofit/>
          </a:bodyPr>
          <a:lstStyle/>
          <a:p>
            <a:pPr marL="609585" indent="-419090">
              <a:buClr>
                <a:schemeClr val="accent4"/>
              </a:buClr>
              <a:buSzPts val="1350"/>
              <a:buFont typeface="DM Sans"/>
              <a:buChar char="✓"/>
            </a:pPr>
            <a:r>
              <a:rPr lang="es">
                <a:latin typeface="DM Sans"/>
                <a:ea typeface="DM Sans"/>
                <a:cs typeface="DM Sans"/>
                <a:sym typeface="DM Sans"/>
              </a:rPr>
              <a:t>En todo momento, sólo se están ejecutando las instrucciones de una sola de las funciones a la vez. O sea, debe finalizar una función para poder continuar con la otra.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El fin de una función marca el inicio de la siguiente, y el fin de ésta, el inicio de la que le sigue, y así sucesivamente, describiendo una secuencia que ocurre en una única línea de tiempo.</a:t>
            </a:r>
            <a:endParaRPr>
              <a:latin typeface="DM Sans"/>
              <a:ea typeface="DM Sans"/>
              <a:cs typeface="DM Sans"/>
              <a:sym typeface="DM Sans"/>
            </a:endParaRPr>
          </a:p>
        </p:txBody>
      </p:sp>
      <p:sp>
        <p:nvSpPr>
          <p:cNvPr id="824" name="Google Shape;824;p195"/>
          <p:cNvSpPr txBox="1"/>
          <p:nvPr/>
        </p:nvSpPr>
        <p:spPr>
          <a:xfrm>
            <a:off x="711200" y="791033"/>
            <a:ext cx="8665600" cy="1660000"/>
          </a:xfrm>
          <a:prstGeom prst="rect">
            <a:avLst/>
          </a:prstGeom>
          <a:noFill/>
          <a:ln>
            <a:noFill/>
          </a:ln>
        </p:spPr>
        <p:txBody>
          <a:bodyPr spcFirstLastPara="1" wrap="square" lIns="121900" tIns="121900" rIns="121900" bIns="121900" anchor="t" anchorCtr="0">
            <a:noAutofit/>
          </a:bodyPr>
          <a:lstStyle/>
          <a:p>
            <a:pPr>
              <a:lnSpc>
                <a:spcPct val="90000"/>
              </a:lnSpc>
            </a:pPr>
            <a:r>
              <a:rPr lang="es" sz="5333" b="1">
                <a:solidFill>
                  <a:schemeClr val="dk1"/>
                </a:solidFill>
                <a:latin typeface="DM Sans"/>
                <a:ea typeface="DM Sans"/>
                <a:cs typeface="DM Sans"/>
                <a:sym typeface="DM Sans"/>
              </a:rPr>
              <a:t>Ejemplo de ejecución sincrónica</a:t>
            </a:r>
            <a:endParaRPr sz="5333" b="1">
              <a:solidFill>
                <a:schemeClr val="dk1"/>
              </a:solidFill>
              <a:latin typeface="DM Sans"/>
              <a:ea typeface="DM Sans"/>
              <a:cs typeface="DM Sans"/>
              <a:sym typeface="DM Sans"/>
            </a:endParaRPr>
          </a:p>
        </p:txBody>
      </p:sp>
      <p:pic>
        <p:nvPicPr>
          <p:cNvPr id="825" name="Google Shape;825;p195"/>
          <p:cNvPicPr preferRelativeResize="0"/>
          <p:nvPr/>
        </p:nvPicPr>
        <p:blipFill>
          <a:blip r:embed="rId3">
            <a:alphaModFix/>
          </a:blip>
          <a:stretch>
            <a:fillRect/>
          </a:stretch>
        </p:blipFill>
        <p:spPr>
          <a:xfrm>
            <a:off x="8325433" y="1550967"/>
            <a:ext cx="3279400" cy="4429435"/>
          </a:xfrm>
          <a:prstGeom prst="rect">
            <a:avLst/>
          </a:prstGeom>
          <a:noFill/>
          <a:ln>
            <a:noFill/>
          </a:ln>
        </p:spPr>
      </p:pic>
    </p:spTree>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11"/>
          <p:cNvSpPr txBox="1"/>
          <p:nvPr/>
        </p:nvSpPr>
        <p:spPr>
          <a:xfrm>
            <a:off x="586267" y="607867"/>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Kubernetes?</a:t>
            </a:r>
            <a:endParaRPr sz="5333" b="1">
              <a:solidFill>
                <a:schemeClr val="dk1"/>
              </a:solidFill>
              <a:latin typeface="DM Sans"/>
              <a:ea typeface="DM Sans"/>
              <a:cs typeface="DM Sans"/>
              <a:sym typeface="DM Sans"/>
            </a:endParaRPr>
          </a:p>
        </p:txBody>
      </p:sp>
      <p:sp>
        <p:nvSpPr>
          <p:cNvPr id="532" name="Google Shape;532;p111"/>
          <p:cNvSpPr txBox="1"/>
          <p:nvPr/>
        </p:nvSpPr>
        <p:spPr>
          <a:xfrm>
            <a:off x="634000" y="2457234"/>
            <a:ext cx="81276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Kubernetes es una tecnología de orquestamiento de contenedores. En esencia, se trata de una plataforma que sirve para administrar cargas de trabajos y servicios.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Kubernetes tomará un conjunto de instrucciones y las ejecutará para poder distribuir</a:t>
            </a:r>
            <a:r>
              <a:rPr lang="es" b="1">
                <a:latin typeface="DM Sans"/>
                <a:ea typeface="DM Sans"/>
                <a:cs typeface="DM Sans"/>
                <a:sym typeface="DM Sans"/>
              </a:rPr>
              <a:t> pods</a:t>
            </a:r>
            <a:r>
              <a:rPr lang="es">
                <a:latin typeface="DM Sans"/>
                <a:ea typeface="DM Sans"/>
                <a:cs typeface="DM Sans"/>
                <a:sym typeface="DM Sans"/>
              </a:rPr>
              <a:t>, donde cada pod puede tener </a:t>
            </a:r>
            <a:r>
              <a:rPr lang="es" b="1">
                <a:latin typeface="DM Sans"/>
                <a:ea typeface="DM Sans"/>
                <a:cs typeface="DM Sans"/>
                <a:sym typeface="DM Sans"/>
              </a:rPr>
              <a:t>n </a:t>
            </a:r>
            <a:r>
              <a:rPr lang="es">
                <a:latin typeface="DM Sans"/>
                <a:ea typeface="DM Sans"/>
                <a:cs typeface="DM Sans"/>
                <a:sym typeface="DM Sans"/>
              </a:rPr>
              <a:t>contenedores, de esta forma </a:t>
            </a:r>
            <a:r>
              <a:rPr lang="es" b="1">
                <a:latin typeface="DM Sans"/>
                <a:ea typeface="DM Sans"/>
                <a:cs typeface="DM Sans"/>
                <a:sym typeface="DM Sans"/>
              </a:rPr>
              <a:t>todos los contenedores que pertenezcan a un pod, podrán funcionar como una entidad única para intercomunicarse</a:t>
            </a:r>
            <a:r>
              <a:rPr lang="es">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12"/>
          <p:cNvSpPr txBox="1"/>
          <p:nvPr/>
        </p:nvSpPr>
        <p:spPr>
          <a:xfrm>
            <a:off x="668600" y="267434"/>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comenzamos a utilizar Kubernetes?</a:t>
            </a:r>
            <a:endParaRPr sz="5333" b="1">
              <a:solidFill>
                <a:schemeClr val="dk1"/>
              </a:solidFill>
              <a:latin typeface="DM Sans"/>
              <a:ea typeface="DM Sans"/>
              <a:cs typeface="DM Sans"/>
              <a:sym typeface="DM Sans"/>
            </a:endParaRPr>
          </a:p>
        </p:txBody>
      </p:sp>
      <p:sp>
        <p:nvSpPr>
          <p:cNvPr id="538" name="Google Shape;538;p112"/>
          <p:cNvSpPr txBox="1"/>
          <p:nvPr/>
        </p:nvSpPr>
        <p:spPr>
          <a:xfrm>
            <a:off x="668600" y="1991434"/>
            <a:ext cx="10284800" cy="457550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Lo primero será comenzar a utilizar </a:t>
            </a:r>
            <a:r>
              <a:rPr lang="es" b="1">
                <a:latin typeface="DM Sans"/>
                <a:ea typeface="DM Sans"/>
                <a:cs typeface="DM Sans"/>
                <a:sym typeface="DM Sans"/>
              </a:rPr>
              <a:t>kubectl</a:t>
            </a:r>
            <a:r>
              <a:rPr lang="es">
                <a:latin typeface="DM Sans"/>
                <a:ea typeface="DM Sans"/>
                <a:cs typeface="DM Sans"/>
                <a:sym typeface="DM Sans"/>
              </a:rPr>
              <a:t>. El cliente de Kubernetes nos permitirá ejecutar comandos en nuestro CLI, de manera que lo necesitaremos instalado en nuestra computadora con Windows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Para poder instalar los binarios de kubectl directamente, ¿recuerdas que recientemente se te solicitó instalar curl?</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Puedes hacer la instalación directamente corriendo este comando desde tu cmd: </a:t>
            </a:r>
            <a:endParaRPr>
              <a:latin typeface="DM Sans"/>
              <a:ea typeface="DM Sans"/>
              <a:cs typeface="DM Sans"/>
              <a:sym typeface="DM Sans"/>
            </a:endParaRPr>
          </a:p>
          <a:p>
            <a:endParaRPr>
              <a:latin typeface="DM Sans"/>
              <a:ea typeface="DM Sans"/>
              <a:cs typeface="DM Sans"/>
              <a:sym typeface="DM Sans"/>
            </a:endParaRPr>
          </a:p>
          <a:p>
            <a:r>
              <a:rPr lang="es" sz="1400">
                <a:solidFill>
                  <a:srgbClr val="222222"/>
                </a:solidFill>
                <a:highlight>
                  <a:srgbClr val="F8F8F8"/>
                </a:highlight>
                <a:latin typeface="Courier New"/>
                <a:ea typeface="Courier New"/>
                <a:cs typeface="Courier New"/>
                <a:sym typeface="Courier New"/>
              </a:rPr>
              <a:t>curl.exe -LO </a:t>
            </a:r>
            <a:r>
              <a:rPr lang="es" sz="1400">
                <a:solidFill>
                  <a:srgbClr val="BB4444"/>
                </a:solidFill>
                <a:highlight>
                  <a:srgbClr val="F8F8F8"/>
                </a:highlight>
                <a:latin typeface="Courier New"/>
                <a:ea typeface="Courier New"/>
                <a:cs typeface="Courier New"/>
                <a:sym typeface="Courier New"/>
              </a:rPr>
              <a:t>"https://dl.k8s.io/release/v1.25.0/bin/windows/amd64/kubectl.exe"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 Esto instalará directamente kubectl. Para poder probarlo, corre el comando  </a:t>
            </a:r>
            <a:r>
              <a:rPr lang="es" b="1" i="1">
                <a:latin typeface="Courier New"/>
                <a:ea typeface="Courier New"/>
                <a:cs typeface="Courier New"/>
                <a:sym typeface="Courier New"/>
              </a:rPr>
              <a:t>kubectl version --short</a:t>
            </a:r>
            <a:endParaRPr b="1" i="1">
              <a:latin typeface="Courier New"/>
              <a:ea typeface="Courier New"/>
              <a:cs typeface="Courier New"/>
              <a:sym typeface="Courier New"/>
            </a:endParaRPr>
          </a:p>
          <a:p>
            <a:endParaRPr sz="1533">
              <a:latin typeface="Courier New"/>
              <a:ea typeface="Courier New"/>
              <a:cs typeface="Courier New"/>
              <a:sym typeface="Courier New"/>
            </a:endParaRPr>
          </a:p>
          <a:p>
            <a:endParaRPr>
              <a:latin typeface="DM Sans"/>
              <a:ea typeface="DM Sans"/>
              <a:cs typeface="DM Sans"/>
              <a:sym typeface="DM Sans"/>
            </a:endParaRPr>
          </a:p>
          <a:p>
            <a:r>
              <a:rPr lang="es">
                <a:latin typeface="DM Sans"/>
                <a:ea typeface="DM Sans"/>
                <a:cs typeface="DM Sans"/>
                <a:sym typeface="DM Sans"/>
              </a:rPr>
              <a:t>Para instalar en Linux, puedes revisar </a:t>
            </a:r>
            <a:r>
              <a:rPr lang="es" u="sng">
                <a:solidFill>
                  <a:schemeClr val="hlink"/>
                </a:solidFill>
                <a:latin typeface="DM Sans"/>
                <a:ea typeface="DM Sans"/>
                <a:cs typeface="DM Sans"/>
                <a:sym typeface="DM Sans"/>
                <a:hlinkClick r:id="rId3"/>
              </a:rPr>
              <a:t>aquí</a:t>
            </a:r>
            <a:r>
              <a:rPr lang="es">
                <a:latin typeface="DM Sans"/>
                <a:ea typeface="DM Sans"/>
                <a:cs typeface="DM Sans"/>
                <a:sym typeface="DM Sans"/>
              </a:rPr>
              <a:t>. Para Mac, puedes revisar </a:t>
            </a:r>
            <a:r>
              <a:rPr lang="es" u="sng">
                <a:solidFill>
                  <a:schemeClr val="hlink"/>
                </a:solidFill>
                <a:latin typeface="DM Sans"/>
                <a:ea typeface="DM Sans"/>
                <a:cs typeface="DM Sans"/>
                <a:sym typeface="DM Sans"/>
                <a:hlinkClick r:id="rId4"/>
              </a:rPr>
              <a:t>aquí</a:t>
            </a:r>
            <a:endParaRPr>
              <a:latin typeface="DM Sans"/>
              <a:ea typeface="DM Sans"/>
              <a:cs typeface="DM Sans"/>
              <a:sym typeface="DM Sans"/>
            </a:endParaRPr>
          </a:p>
        </p:txBody>
      </p:sp>
      <p:pic>
        <p:nvPicPr>
          <p:cNvPr id="539" name="Google Shape;539;p112"/>
          <p:cNvPicPr preferRelativeResize="0"/>
          <p:nvPr/>
        </p:nvPicPr>
        <p:blipFill rotWithShape="1">
          <a:blip r:embed="rId5">
            <a:alphaModFix/>
          </a:blip>
          <a:srcRect/>
          <a:stretch/>
        </p:blipFill>
        <p:spPr>
          <a:xfrm>
            <a:off x="10415218" y="6256367"/>
            <a:ext cx="1534333" cy="356767"/>
          </a:xfrm>
          <a:prstGeom prst="rect">
            <a:avLst/>
          </a:prstGeom>
          <a:noFill/>
          <a:ln>
            <a:noFill/>
          </a:ln>
        </p:spPr>
      </p:pic>
      <p:pic>
        <p:nvPicPr>
          <p:cNvPr id="540" name="Google Shape;540;p112"/>
          <p:cNvPicPr preferRelativeResize="0"/>
          <p:nvPr/>
        </p:nvPicPr>
        <p:blipFill>
          <a:blip r:embed="rId6">
            <a:alphaModFix/>
          </a:blip>
          <a:stretch>
            <a:fillRect/>
          </a:stretch>
        </p:blipFill>
        <p:spPr>
          <a:xfrm>
            <a:off x="9282567" y="5551001"/>
            <a:ext cx="2667000" cy="647700"/>
          </a:xfrm>
          <a:prstGeom prst="rect">
            <a:avLst/>
          </a:prstGeom>
          <a:noFill/>
          <a:ln>
            <a:noFill/>
          </a:ln>
        </p:spPr>
      </p:pic>
    </p:spTree>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113"/>
          <p:cNvSpPr txBox="1"/>
          <p:nvPr/>
        </p:nvSpPr>
        <p:spPr>
          <a:xfrm>
            <a:off x="634000" y="448367"/>
            <a:ext cx="89016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¿Cómo obtener Kubernetes?</a:t>
            </a:r>
            <a:endParaRPr sz="5333" b="1">
              <a:solidFill>
                <a:schemeClr val="dk1"/>
              </a:solidFill>
              <a:latin typeface="DM Sans"/>
              <a:ea typeface="DM Sans"/>
              <a:cs typeface="DM Sans"/>
              <a:sym typeface="DM Sans"/>
            </a:endParaRPr>
          </a:p>
        </p:txBody>
      </p:sp>
      <p:sp>
        <p:nvSpPr>
          <p:cNvPr id="546" name="Google Shape;546;p113"/>
          <p:cNvSpPr txBox="1"/>
          <p:nvPr/>
        </p:nvSpPr>
        <p:spPr>
          <a:xfrm>
            <a:off x="634000" y="2172367"/>
            <a:ext cx="62384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Kubernetes está pensado para poder ser desplegado, eso quiere decir que podemos hacerlo desde alguna plataforma en la nube, aunque en este caso, por cuestión de costos, lo utilizaremos de manera local.</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Hay múltiples posibilidades para poder correr un repositorio local: </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Minikube</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MicroK8s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k3s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En el desarrollo de esta clase, utilizaremos Minikube</a:t>
            </a:r>
            <a:endParaRPr>
              <a:latin typeface="DM Sans"/>
              <a:ea typeface="DM Sans"/>
              <a:cs typeface="DM Sans"/>
              <a:sym typeface="DM Sans"/>
            </a:endParaRPr>
          </a:p>
        </p:txBody>
      </p:sp>
      <p:pic>
        <p:nvPicPr>
          <p:cNvPr id="547" name="Google Shape;547;p113"/>
          <p:cNvPicPr preferRelativeResize="0"/>
          <p:nvPr/>
        </p:nvPicPr>
        <p:blipFill>
          <a:blip r:embed="rId3">
            <a:alphaModFix/>
          </a:blip>
          <a:stretch>
            <a:fillRect/>
          </a:stretch>
        </p:blipFill>
        <p:spPr>
          <a:xfrm>
            <a:off x="6723233" y="2816900"/>
            <a:ext cx="4890000" cy="1470200"/>
          </a:xfrm>
          <a:prstGeom prst="rect">
            <a:avLst/>
          </a:prstGeom>
          <a:noFill/>
          <a:ln>
            <a:noFill/>
          </a:ln>
        </p:spPr>
      </p:pic>
    </p:spTree>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114"/>
          <p:cNvSpPr txBox="1"/>
          <p:nvPr/>
        </p:nvSpPr>
        <p:spPr>
          <a:xfrm>
            <a:off x="668600" y="6244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Minikube</a:t>
            </a:r>
            <a:endParaRPr sz="5333" b="1">
              <a:solidFill>
                <a:schemeClr val="dk1"/>
              </a:solidFill>
              <a:latin typeface="DM Sans"/>
              <a:ea typeface="DM Sans"/>
              <a:cs typeface="DM Sans"/>
              <a:sym typeface="DM Sans"/>
            </a:endParaRPr>
          </a:p>
        </p:txBody>
      </p:sp>
      <p:sp>
        <p:nvSpPr>
          <p:cNvPr id="553" name="Google Shape;553;p114"/>
          <p:cNvSpPr txBox="1"/>
          <p:nvPr/>
        </p:nvSpPr>
        <p:spPr>
          <a:xfrm>
            <a:off x="634000" y="1957633"/>
            <a:ext cx="50968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Minikube es un software que permite levantar un cluster local de kubernetes, permitiendo hacer las pruebas que necesitemos dentro de nuestro contenedor de docker.</a:t>
            </a:r>
            <a:endParaRPr>
              <a:latin typeface="DM Sans"/>
              <a:ea typeface="DM Sans"/>
              <a:cs typeface="DM Sans"/>
              <a:sym typeface="DM Sans"/>
            </a:endParaRPr>
          </a:p>
        </p:txBody>
      </p:sp>
      <p:pic>
        <p:nvPicPr>
          <p:cNvPr id="554" name="Google Shape;554;p114"/>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555" name="Google Shape;555;p114"/>
          <p:cNvSpPr txBox="1"/>
          <p:nvPr/>
        </p:nvSpPr>
        <p:spPr>
          <a:xfrm>
            <a:off x="5935400" y="152634"/>
            <a:ext cx="5096800" cy="495516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Funciona para cualquier sistema operativo y cuenta con un instalador directo.</a:t>
            </a:r>
            <a:endParaRPr>
              <a:latin typeface="DM Sans"/>
              <a:ea typeface="DM Sans"/>
              <a:cs typeface="DM Sans"/>
              <a:sym typeface="DM Sans"/>
            </a:endParaRPr>
          </a:p>
          <a:p>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Para poder ejecutar el instalador, bastará con descargarlo de </a:t>
            </a:r>
            <a:r>
              <a:rPr lang="es" u="sng">
                <a:solidFill>
                  <a:schemeClr val="hlink"/>
                </a:solidFill>
                <a:latin typeface="DM Sans"/>
                <a:ea typeface="DM Sans"/>
                <a:cs typeface="DM Sans"/>
                <a:sym typeface="DM Sans"/>
                <a:hlinkClick r:id="rId4"/>
              </a:rPr>
              <a:t>este link</a:t>
            </a:r>
            <a:r>
              <a:rPr lang="es">
                <a:latin typeface="DM Sans"/>
                <a:ea typeface="DM Sans"/>
                <a:cs typeface="DM Sans"/>
                <a:sym typeface="DM Sans"/>
              </a:rPr>
              <a:t> </a:t>
            </a:r>
            <a:endParaRPr>
              <a:latin typeface="DM Sans"/>
              <a:ea typeface="DM Sans"/>
              <a:cs typeface="DM Sans"/>
              <a:sym typeface="DM Sans"/>
            </a:endParaRPr>
          </a:p>
          <a:p>
            <a:pPr marL="609585"/>
            <a:r>
              <a:rPr lang="es">
                <a:latin typeface="DM Sans"/>
                <a:ea typeface="DM Sans"/>
                <a:cs typeface="DM Sans"/>
                <a:sym typeface="DM Sans"/>
              </a:rPr>
              <a:t>No hace falta gran configuración, todo se instalará directamente en la computadora.</a:t>
            </a:r>
            <a:endParaRPr>
              <a:latin typeface="DM Sans"/>
              <a:ea typeface="DM Sans"/>
              <a:cs typeface="DM Sans"/>
              <a:sym typeface="DM Sans"/>
            </a:endParaRPr>
          </a:p>
          <a:p>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Para comenzar a trabajar con Minikube, bastará con corre el comando </a:t>
            </a:r>
            <a:r>
              <a:rPr lang="es" b="1" i="1">
                <a:latin typeface="DM Sans"/>
                <a:ea typeface="DM Sans"/>
                <a:cs typeface="DM Sans"/>
                <a:sym typeface="DM Sans"/>
              </a:rPr>
              <a:t>minikube start</a:t>
            </a:r>
            <a:endParaRPr b="1" i="1">
              <a:latin typeface="DM Sans"/>
              <a:ea typeface="DM Sans"/>
              <a:cs typeface="DM Sans"/>
              <a:sym typeface="DM Sans"/>
            </a:endParaRPr>
          </a:p>
          <a:p>
            <a:endParaRPr b="1" i="1">
              <a:latin typeface="DM Sans"/>
              <a:ea typeface="DM Sans"/>
              <a:cs typeface="DM Sans"/>
              <a:sym typeface="DM Sans"/>
            </a:endParaRPr>
          </a:p>
          <a:p>
            <a:pPr marL="609585" indent="-419090">
              <a:buSzPts val="1350"/>
              <a:buFont typeface="DM Sans"/>
              <a:buChar char="●"/>
            </a:pPr>
            <a:r>
              <a:rPr lang="es" b="1">
                <a:latin typeface="DM Sans"/>
                <a:ea typeface="DM Sans"/>
                <a:cs typeface="DM Sans"/>
                <a:sym typeface="DM Sans"/>
              </a:rPr>
              <a:t>Recuerda haber instalado previamente kubectl</a:t>
            </a:r>
            <a:r>
              <a:rPr lang="es">
                <a:latin typeface="DM Sans"/>
                <a:ea typeface="DM Sans"/>
                <a:cs typeface="DM Sans"/>
                <a:sym typeface="DM Sans"/>
              </a:rPr>
              <a:t>, ya que al momento de iniciar minikube, buscará si está instalado, de otra forma lo tendremos que configurar manual</a:t>
            </a:r>
            <a:endParaRPr>
              <a:latin typeface="DM Sans"/>
              <a:ea typeface="DM Sans"/>
              <a:cs typeface="DM Sans"/>
              <a:sym typeface="DM Sans"/>
            </a:endParaRPr>
          </a:p>
        </p:txBody>
      </p:sp>
      <p:pic>
        <p:nvPicPr>
          <p:cNvPr id="556" name="Google Shape;556;p114"/>
          <p:cNvPicPr preferRelativeResize="0"/>
          <p:nvPr/>
        </p:nvPicPr>
        <p:blipFill>
          <a:blip r:embed="rId5">
            <a:alphaModFix/>
          </a:blip>
          <a:stretch>
            <a:fillRect/>
          </a:stretch>
        </p:blipFill>
        <p:spPr>
          <a:xfrm>
            <a:off x="668601" y="5089017"/>
            <a:ext cx="9690100" cy="812800"/>
          </a:xfrm>
          <a:prstGeom prst="rect">
            <a:avLst/>
          </a:prstGeom>
          <a:noFill/>
          <a:ln>
            <a:noFill/>
          </a:ln>
        </p:spPr>
      </p:pic>
    </p:spTree>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15"/>
          <p:cNvSpPr txBox="1"/>
          <p:nvPr/>
        </p:nvSpPr>
        <p:spPr>
          <a:xfrm>
            <a:off x="575333" y="170367"/>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Corroborando las instalaciones</a:t>
            </a:r>
            <a:endParaRPr sz="5333" b="1">
              <a:solidFill>
                <a:schemeClr val="dk1"/>
              </a:solidFill>
              <a:latin typeface="DM Sans"/>
              <a:ea typeface="DM Sans"/>
              <a:cs typeface="DM Sans"/>
              <a:sym typeface="DM Sans"/>
            </a:endParaRPr>
          </a:p>
        </p:txBody>
      </p:sp>
      <p:sp>
        <p:nvSpPr>
          <p:cNvPr id="562" name="Google Shape;562;p115"/>
          <p:cNvSpPr txBox="1"/>
          <p:nvPr/>
        </p:nvSpPr>
        <p:spPr>
          <a:xfrm>
            <a:off x="634000" y="1990800"/>
            <a:ext cx="81276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teniendo </a:t>
            </a:r>
            <a:r>
              <a:rPr lang="es" b="1" i="1">
                <a:latin typeface="DM Sans"/>
                <a:ea typeface="DM Sans"/>
                <a:cs typeface="DM Sans"/>
                <a:sym typeface="DM Sans"/>
              </a:rPr>
              <a:t>kubectl</a:t>
            </a:r>
            <a:r>
              <a:rPr lang="es">
                <a:latin typeface="DM Sans"/>
                <a:ea typeface="DM Sans"/>
                <a:cs typeface="DM Sans"/>
                <a:sym typeface="DM Sans"/>
              </a:rPr>
              <a:t> y </a:t>
            </a:r>
            <a:r>
              <a:rPr lang="es" b="1" i="1">
                <a:latin typeface="DM Sans"/>
                <a:ea typeface="DM Sans"/>
                <a:cs typeface="DM Sans"/>
                <a:sym typeface="DM Sans"/>
              </a:rPr>
              <a:t>minikube</a:t>
            </a:r>
            <a:r>
              <a:rPr lang="es">
                <a:latin typeface="DM Sans"/>
                <a:ea typeface="DM Sans"/>
                <a:cs typeface="DM Sans"/>
                <a:sym typeface="DM Sans"/>
              </a:rPr>
              <a:t>, vamos a poder correr el comando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Podremos visualizar cómo tenemos Kubernetes corriendo en un puerto aleatorio: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Además, en nuestro docker desktop, podemos ver cómo contamos con la imagen de minikube: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Por último, ya deberíamos tener un contenedor de minikube corriendo</a:t>
            </a:r>
            <a:endParaRPr>
              <a:latin typeface="DM Sans"/>
              <a:ea typeface="DM Sans"/>
              <a:cs typeface="DM Sans"/>
              <a:sym typeface="DM Sans"/>
            </a:endParaRPr>
          </a:p>
          <a:p>
            <a:endParaRPr>
              <a:latin typeface="DM Sans"/>
              <a:ea typeface="DM Sans"/>
              <a:cs typeface="DM Sans"/>
              <a:sym typeface="DM Sans"/>
            </a:endParaRPr>
          </a:p>
        </p:txBody>
      </p:sp>
      <p:pic>
        <p:nvPicPr>
          <p:cNvPr id="563" name="Google Shape;563;p115"/>
          <p:cNvPicPr preferRelativeResize="0"/>
          <p:nvPr/>
        </p:nvPicPr>
        <p:blipFill>
          <a:blip r:embed="rId3">
            <a:alphaModFix/>
          </a:blip>
          <a:stretch>
            <a:fillRect/>
          </a:stretch>
        </p:blipFill>
        <p:spPr>
          <a:xfrm>
            <a:off x="8580867" y="1990800"/>
            <a:ext cx="2977133" cy="452667"/>
          </a:xfrm>
          <a:prstGeom prst="rect">
            <a:avLst/>
          </a:prstGeom>
          <a:noFill/>
          <a:ln>
            <a:noFill/>
          </a:ln>
        </p:spPr>
      </p:pic>
      <p:pic>
        <p:nvPicPr>
          <p:cNvPr id="564" name="Google Shape;564;p115"/>
          <p:cNvPicPr preferRelativeResize="0"/>
          <p:nvPr/>
        </p:nvPicPr>
        <p:blipFill>
          <a:blip r:embed="rId4">
            <a:alphaModFix/>
          </a:blip>
          <a:stretch>
            <a:fillRect/>
          </a:stretch>
        </p:blipFill>
        <p:spPr>
          <a:xfrm>
            <a:off x="1145290" y="4152869"/>
            <a:ext cx="7105053" cy="452667"/>
          </a:xfrm>
          <a:prstGeom prst="rect">
            <a:avLst/>
          </a:prstGeom>
          <a:noFill/>
          <a:ln>
            <a:noFill/>
          </a:ln>
        </p:spPr>
      </p:pic>
      <p:pic>
        <p:nvPicPr>
          <p:cNvPr id="565" name="Google Shape;565;p115"/>
          <p:cNvPicPr preferRelativeResize="0"/>
          <p:nvPr/>
        </p:nvPicPr>
        <p:blipFill>
          <a:blip r:embed="rId5">
            <a:alphaModFix/>
          </a:blip>
          <a:stretch>
            <a:fillRect/>
          </a:stretch>
        </p:blipFill>
        <p:spPr>
          <a:xfrm>
            <a:off x="1553001" y="5305400"/>
            <a:ext cx="6087465" cy="810600"/>
          </a:xfrm>
          <a:prstGeom prst="rect">
            <a:avLst/>
          </a:prstGeom>
          <a:noFill/>
          <a:ln>
            <a:noFill/>
          </a:ln>
        </p:spPr>
      </p:pic>
      <p:pic>
        <p:nvPicPr>
          <p:cNvPr id="566" name="Google Shape;566;p115"/>
          <p:cNvPicPr preferRelativeResize="0"/>
          <p:nvPr/>
        </p:nvPicPr>
        <p:blipFill>
          <a:blip r:embed="rId6">
            <a:alphaModFix/>
          </a:blip>
          <a:stretch>
            <a:fillRect/>
          </a:stretch>
        </p:blipFill>
        <p:spPr>
          <a:xfrm>
            <a:off x="1846651" y="2998600"/>
            <a:ext cx="5702300" cy="279400"/>
          </a:xfrm>
          <a:prstGeom prst="rect">
            <a:avLst/>
          </a:prstGeom>
          <a:noFill/>
          <a:ln>
            <a:noFill/>
          </a:ln>
        </p:spPr>
      </p:pic>
    </p:spTree>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16"/>
          <p:cNvSpPr txBox="1"/>
          <p:nvPr/>
        </p:nvSpPr>
        <p:spPr>
          <a:xfrm>
            <a:off x="20729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4000"/>
            </a:pPr>
            <a:r>
              <a:rPr lang="es" sz="5333" b="1">
                <a:solidFill>
                  <a:schemeClr val="dk1"/>
                </a:solidFill>
                <a:latin typeface="DM Sans"/>
                <a:ea typeface="DM Sans"/>
                <a:cs typeface="DM Sans"/>
                <a:sym typeface="DM Sans"/>
              </a:rPr>
              <a:t>Elementos importantes antes de comenzar</a:t>
            </a:r>
            <a:endParaRPr sz="5333" b="1">
              <a:solidFill>
                <a:schemeClr val="dk1"/>
              </a:solidFill>
              <a:latin typeface="DM Sans"/>
              <a:ea typeface="DM Sans"/>
              <a:cs typeface="DM Sans"/>
              <a:sym typeface="DM Sans"/>
            </a:endParaRPr>
          </a:p>
        </p:txBody>
      </p:sp>
    </p:spTree>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17"/>
          <p:cNvSpPr txBox="1"/>
          <p:nvPr/>
        </p:nvSpPr>
        <p:spPr>
          <a:xfrm>
            <a:off x="668600" y="624401"/>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Comandos utilizados comúnmente por kubectl</a:t>
            </a:r>
            <a:endParaRPr sz="5333" b="1">
              <a:solidFill>
                <a:schemeClr val="dk1"/>
              </a:solidFill>
              <a:latin typeface="DM Sans"/>
              <a:ea typeface="DM Sans"/>
              <a:cs typeface="DM Sans"/>
              <a:sym typeface="DM Sans"/>
            </a:endParaRPr>
          </a:p>
        </p:txBody>
      </p:sp>
      <p:sp>
        <p:nvSpPr>
          <p:cNvPr id="577" name="Google Shape;577;p117"/>
          <p:cNvSpPr txBox="1"/>
          <p:nvPr/>
        </p:nvSpPr>
        <p:spPr>
          <a:xfrm>
            <a:off x="634000" y="2779301"/>
            <a:ext cx="10854800" cy="2739171"/>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b="1">
                <a:latin typeface="DM Sans"/>
                <a:ea typeface="DM Sans"/>
                <a:cs typeface="DM Sans"/>
                <a:sym typeface="DM Sans"/>
              </a:rPr>
              <a:t>gets</a:t>
            </a:r>
            <a:r>
              <a:rPr lang="es">
                <a:latin typeface="DM Sans"/>
                <a:ea typeface="DM Sans"/>
                <a:cs typeface="DM Sans"/>
                <a:sym typeface="DM Sans"/>
              </a:rPr>
              <a:t>: Son comandos utilizados para obtener información acerca de los recursos de kubernetes. Los gets más comunes realizados son los </a:t>
            </a:r>
            <a:r>
              <a:rPr lang="es" b="1">
                <a:latin typeface="DM Sans"/>
                <a:ea typeface="DM Sans"/>
                <a:cs typeface="DM Sans"/>
                <a:sym typeface="DM Sans"/>
              </a:rPr>
              <a:t>kubectl get pods</a:t>
            </a:r>
            <a:r>
              <a:rPr lang="es">
                <a:latin typeface="DM Sans"/>
                <a:ea typeface="DM Sans"/>
                <a:cs typeface="DM Sans"/>
                <a:sym typeface="DM Sans"/>
              </a:rPr>
              <a:t>, </a:t>
            </a:r>
            <a:r>
              <a:rPr lang="es" b="1">
                <a:latin typeface="DM Sans"/>
                <a:ea typeface="DM Sans"/>
                <a:cs typeface="DM Sans"/>
                <a:sym typeface="DM Sans"/>
              </a:rPr>
              <a:t>kubectl get deployments y kubectl get services</a:t>
            </a:r>
            <a:endParaRPr b="1">
              <a:latin typeface="DM Sans"/>
              <a:ea typeface="DM Sans"/>
              <a:cs typeface="DM Sans"/>
              <a:sym typeface="DM Sans"/>
            </a:endParaRPr>
          </a:p>
          <a:p>
            <a:pPr marL="609585"/>
            <a:endParaRPr b="1">
              <a:latin typeface="DM Sans"/>
              <a:ea typeface="DM Sans"/>
              <a:cs typeface="DM Sans"/>
              <a:sym typeface="DM Sans"/>
            </a:endParaRPr>
          </a:p>
          <a:p>
            <a:pPr marL="609585" indent="-419090">
              <a:buClr>
                <a:srgbClr val="EA90FF"/>
              </a:buClr>
              <a:buSzPts val="1350"/>
              <a:buFont typeface="DM Sans"/>
              <a:buChar char="✓"/>
            </a:pPr>
            <a:r>
              <a:rPr lang="es" b="1">
                <a:latin typeface="DM Sans"/>
                <a:ea typeface="DM Sans"/>
                <a:cs typeface="DM Sans"/>
                <a:sym typeface="DM Sans"/>
              </a:rPr>
              <a:t>apply</a:t>
            </a:r>
            <a:r>
              <a:rPr lang="es">
                <a:latin typeface="DM Sans"/>
                <a:ea typeface="DM Sans"/>
                <a:cs typeface="DM Sans"/>
                <a:sym typeface="DM Sans"/>
              </a:rPr>
              <a:t>: Nos servirá para poder crear nuestro primer recurso. El modelo de creación es declarativo, de manera que necesitaremos primero tener un conjunto de instrucciones que configuren el </a:t>
            </a:r>
            <a:r>
              <a:rPr lang="es" b="1">
                <a:latin typeface="DM Sans"/>
                <a:ea typeface="DM Sans"/>
                <a:cs typeface="DM Sans"/>
                <a:sym typeface="DM Sans"/>
              </a:rPr>
              <a:t>pod</a:t>
            </a:r>
            <a:r>
              <a:rPr lang="es">
                <a:latin typeface="DM Sans"/>
                <a:ea typeface="DM Sans"/>
                <a:cs typeface="DM Sans"/>
                <a:sym typeface="DM Sans"/>
              </a:rPr>
              <a:t> a crearse, además de los contenedores con los que se generará.</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b="1">
                <a:latin typeface="DM Sans"/>
                <a:ea typeface="DM Sans"/>
                <a:cs typeface="DM Sans"/>
                <a:sym typeface="DM Sans"/>
              </a:rPr>
              <a:t>edit</a:t>
            </a:r>
            <a:r>
              <a:rPr lang="es">
                <a:latin typeface="DM Sans"/>
                <a:ea typeface="DM Sans"/>
                <a:cs typeface="DM Sans"/>
                <a:sym typeface="DM Sans"/>
              </a:rPr>
              <a:t>: Servirá para cambiar la configuración de alguno de nuestros pods.</a:t>
            </a:r>
            <a:endParaRPr>
              <a:latin typeface="DM Sans"/>
              <a:ea typeface="DM Sans"/>
              <a:cs typeface="DM Sans"/>
              <a:sym typeface="DM Sans"/>
            </a:endParaRPr>
          </a:p>
        </p:txBody>
      </p:sp>
      <p:pic>
        <p:nvPicPr>
          <p:cNvPr id="578" name="Google Shape;578;p117"/>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18"/>
          <p:cNvSpPr txBox="1"/>
          <p:nvPr/>
        </p:nvSpPr>
        <p:spPr>
          <a:xfrm>
            <a:off x="668600" y="624401"/>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Comandos utilizados comúnmente por kubectl</a:t>
            </a:r>
            <a:endParaRPr sz="5333" b="1">
              <a:solidFill>
                <a:schemeClr val="dk1"/>
              </a:solidFill>
              <a:latin typeface="DM Sans"/>
              <a:ea typeface="DM Sans"/>
              <a:cs typeface="DM Sans"/>
              <a:sym typeface="DM Sans"/>
            </a:endParaRPr>
          </a:p>
        </p:txBody>
      </p:sp>
      <p:sp>
        <p:nvSpPr>
          <p:cNvPr id="584" name="Google Shape;584;p118"/>
          <p:cNvSpPr txBox="1"/>
          <p:nvPr/>
        </p:nvSpPr>
        <p:spPr>
          <a:xfrm>
            <a:off x="634000" y="2996901"/>
            <a:ext cx="10854800" cy="1631175"/>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b="1">
                <a:latin typeface="DM Sans"/>
                <a:ea typeface="DM Sans"/>
                <a:cs typeface="DM Sans"/>
                <a:sym typeface="DM Sans"/>
              </a:rPr>
              <a:t>delete</a:t>
            </a:r>
            <a:r>
              <a:rPr lang="es">
                <a:latin typeface="DM Sans"/>
                <a:ea typeface="DM Sans"/>
                <a:cs typeface="DM Sans"/>
                <a:sym typeface="DM Sans"/>
              </a:rPr>
              <a:t>: Sirve para eliminar recursos, nuevamente, podemos realizar el borrado de pods y deployments completos.</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config</a:t>
            </a:r>
            <a:r>
              <a:rPr lang="es">
                <a:latin typeface="DM Sans"/>
                <a:ea typeface="DM Sans"/>
                <a:cs typeface="DM Sans"/>
                <a:sym typeface="DM Sans"/>
              </a:rPr>
              <a:t>: Sirve para comandos generales de configuración, por ejemplo, al activar kubernetes en nuestro docker desktop, reconocerá el contexto de nuestro kubectl automáticamente en minikube:</a:t>
            </a:r>
            <a:endParaRPr>
              <a:latin typeface="DM Sans"/>
              <a:ea typeface="DM Sans"/>
              <a:cs typeface="DM Sans"/>
              <a:sym typeface="DM Sans"/>
            </a:endParaRPr>
          </a:p>
        </p:txBody>
      </p:sp>
      <p:pic>
        <p:nvPicPr>
          <p:cNvPr id="585" name="Google Shape;585;p118"/>
          <p:cNvPicPr preferRelativeResize="0"/>
          <p:nvPr/>
        </p:nvPicPr>
        <p:blipFill rotWithShape="1">
          <a:blip r:embed="rId3">
            <a:alphaModFix/>
          </a:blip>
          <a:srcRect/>
          <a:stretch/>
        </p:blipFill>
        <p:spPr>
          <a:xfrm>
            <a:off x="10415218" y="6256367"/>
            <a:ext cx="1534333" cy="356767"/>
          </a:xfrm>
          <a:prstGeom prst="rect">
            <a:avLst/>
          </a:prstGeom>
          <a:noFill/>
          <a:ln>
            <a:noFill/>
          </a:ln>
        </p:spPr>
      </p:pic>
      <p:pic>
        <p:nvPicPr>
          <p:cNvPr id="586" name="Google Shape;586;p118"/>
          <p:cNvPicPr preferRelativeResize="0"/>
          <p:nvPr/>
        </p:nvPicPr>
        <p:blipFill>
          <a:blip r:embed="rId4">
            <a:alphaModFix/>
          </a:blip>
          <a:stretch>
            <a:fillRect/>
          </a:stretch>
        </p:blipFill>
        <p:spPr>
          <a:xfrm>
            <a:off x="1273168" y="5248550"/>
            <a:ext cx="3163533" cy="398767"/>
          </a:xfrm>
          <a:prstGeom prst="rect">
            <a:avLst/>
          </a:prstGeom>
          <a:noFill/>
          <a:ln>
            <a:noFill/>
          </a:ln>
        </p:spPr>
      </p:pic>
      <p:pic>
        <p:nvPicPr>
          <p:cNvPr id="587" name="Google Shape;587;p118"/>
          <p:cNvPicPr preferRelativeResize="0"/>
          <p:nvPr/>
        </p:nvPicPr>
        <p:blipFill>
          <a:blip r:embed="rId5">
            <a:alphaModFix/>
          </a:blip>
          <a:stretch>
            <a:fillRect/>
          </a:stretch>
        </p:blipFill>
        <p:spPr>
          <a:xfrm>
            <a:off x="5322067" y="5105017"/>
            <a:ext cx="6451600" cy="685800"/>
          </a:xfrm>
          <a:prstGeom prst="rect">
            <a:avLst/>
          </a:prstGeom>
          <a:noFill/>
          <a:ln>
            <a:noFill/>
          </a:ln>
        </p:spPr>
      </p:pic>
    </p:spTree>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119"/>
          <p:cNvSpPr txBox="1"/>
          <p:nvPr/>
        </p:nvSpPr>
        <p:spPr>
          <a:xfrm>
            <a:off x="503567" y="624401"/>
            <a:ext cx="11054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Principales conceptos de Kubernetes</a:t>
            </a:r>
            <a:endParaRPr sz="5333" b="1">
              <a:solidFill>
                <a:schemeClr val="dk1"/>
              </a:solidFill>
              <a:latin typeface="DM Sans"/>
              <a:ea typeface="DM Sans"/>
              <a:cs typeface="DM Sans"/>
              <a:sym typeface="DM Sans"/>
            </a:endParaRPr>
          </a:p>
        </p:txBody>
      </p:sp>
      <p:sp>
        <p:nvSpPr>
          <p:cNvPr id="593" name="Google Shape;593;p119"/>
          <p:cNvSpPr txBox="1"/>
          <p:nvPr/>
        </p:nvSpPr>
        <p:spPr>
          <a:xfrm>
            <a:off x="603367" y="2783934"/>
            <a:ext cx="10854800" cy="2739171"/>
          </a:xfrm>
          <a:prstGeom prst="rect">
            <a:avLst/>
          </a:prstGeom>
          <a:noFill/>
          <a:ln>
            <a:noFill/>
          </a:ln>
        </p:spPr>
        <p:txBody>
          <a:bodyPr spcFirstLastPara="1" wrap="square" lIns="121900" tIns="121900" rIns="121900" bIns="121900" anchor="t" anchorCtr="0">
            <a:spAutoFit/>
          </a:bodyPr>
          <a:lstStyle/>
          <a:p>
            <a:endParaRPr b="1">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pod:</a:t>
            </a:r>
            <a:r>
              <a:rPr lang="es">
                <a:latin typeface="DM Sans"/>
                <a:ea typeface="DM Sans"/>
                <a:cs typeface="DM Sans"/>
                <a:sym typeface="DM Sans"/>
              </a:rPr>
              <a:t> Unidad mínima de ejecución de kubernetes, éste consiste en un espacio donde podemos alojar nuestros contenedores. Podemos relacionarlos directamente con los </a:t>
            </a:r>
            <a:r>
              <a:rPr lang="es" b="1">
                <a:latin typeface="DM Sans"/>
                <a:ea typeface="DM Sans"/>
                <a:cs typeface="DM Sans"/>
                <a:sym typeface="DM Sans"/>
              </a:rPr>
              <a:t>nodos</a:t>
            </a:r>
            <a:r>
              <a:rPr lang="es">
                <a:latin typeface="DM Sans"/>
                <a:ea typeface="DM Sans"/>
                <a:cs typeface="DM Sans"/>
                <a:sym typeface="DM Sans"/>
              </a:rPr>
              <a:t> de un cluster.  Si ejecutamos </a:t>
            </a:r>
            <a:r>
              <a:rPr lang="es" b="1">
                <a:latin typeface="DM Sans"/>
                <a:ea typeface="DM Sans"/>
                <a:cs typeface="DM Sans"/>
                <a:sym typeface="DM Sans"/>
              </a:rPr>
              <a:t>kubectl get pods</a:t>
            </a:r>
            <a:r>
              <a:rPr lang="es">
                <a:latin typeface="DM Sans"/>
                <a:ea typeface="DM Sans"/>
                <a:cs typeface="DM Sans"/>
                <a:sym typeface="DM Sans"/>
              </a:rPr>
              <a:t> obtenemos: </a:t>
            </a:r>
            <a:endParaRPr>
              <a:latin typeface="DM Sans"/>
              <a:ea typeface="DM Sans"/>
              <a:cs typeface="DM Sans"/>
              <a:sym typeface="DM Sans"/>
            </a:endParaRPr>
          </a:p>
          <a:p>
            <a:pPr marL="609585"/>
            <a:endParaRPr>
              <a:latin typeface="DM Sans"/>
              <a:ea typeface="DM Sans"/>
              <a:cs typeface="DM Sans"/>
              <a:sym typeface="DM Sans"/>
            </a:endParaRPr>
          </a:p>
          <a:p>
            <a:pPr marL="609585"/>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replicas</a:t>
            </a:r>
            <a:r>
              <a:rPr lang="es">
                <a:latin typeface="DM Sans"/>
                <a:ea typeface="DM Sans"/>
                <a:cs typeface="DM Sans"/>
                <a:sym typeface="DM Sans"/>
              </a:rPr>
              <a:t>: Refiere al número de pods a generarse, donde cada pod podrá contener una o n instancias de un contenedor. </a:t>
            </a:r>
            <a:endParaRPr>
              <a:latin typeface="DM Sans"/>
              <a:ea typeface="DM Sans"/>
              <a:cs typeface="DM Sans"/>
              <a:sym typeface="DM Sans"/>
            </a:endParaRPr>
          </a:p>
        </p:txBody>
      </p:sp>
      <p:pic>
        <p:nvPicPr>
          <p:cNvPr id="594" name="Google Shape;594;p119"/>
          <p:cNvPicPr preferRelativeResize="0"/>
          <p:nvPr/>
        </p:nvPicPr>
        <p:blipFill rotWithShape="1">
          <a:blip r:embed="rId3">
            <a:alphaModFix/>
          </a:blip>
          <a:srcRect/>
          <a:stretch/>
        </p:blipFill>
        <p:spPr>
          <a:xfrm>
            <a:off x="10415218" y="6256367"/>
            <a:ext cx="1534333" cy="356767"/>
          </a:xfrm>
          <a:prstGeom prst="rect">
            <a:avLst/>
          </a:prstGeom>
          <a:noFill/>
          <a:ln>
            <a:noFill/>
          </a:ln>
        </p:spPr>
      </p:pic>
      <p:pic>
        <p:nvPicPr>
          <p:cNvPr id="595" name="Google Shape;595;p119"/>
          <p:cNvPicPr preferRelativeResize="0"/>
          <p:nvPr/>
        </p:nvPicPr>
        <p:blipFill>
          <a:blip r:embed="rId4">
            <a:alphaModFix/>
          </a:blip>
          <a:stretch>
            <a:fillRect/>
          </a:stretch>
        </p:blipFill>
        <p:spPr>
          <a:xfrm>
            <a:off x="4370145" y="4289767"/>
            <a:ext cx="3451697" cy="257900"/>
          </a:xfrm>
          <a:prstGeom prst="rect">
            <a:avLst/>
          </a:prstGeom>
          <a:noFill/>
          <a:ln>
            <a:noFill/>
          </a:ln>
        </p:spPr>
      </p:pic>
    </p:spTree>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20"/>
          <p:cNvSpPr txBox="1"/>
          <p:nvPr/>
        </p:nvSpPr>
        <p:spPr>
          <a:xfrm>
            <a:off x="503567" y="624401"/>
            <a:ext cx="11054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Principales conceptos de Kubernetes</a:t>
            </a:r>
            <a:endParaRPr sz="5333" b="1">
              <a:solidFill>
                <a:schemeClr val="dk1"/>
              </a:solidFill>
              <a:latin typeface="DM Sans"/>
              <a:ea typeface="DM Sans"/>
              <a:cs typeface="DM Sans"/>
              <a:sym typeface="DM Sans"/>
            </a:endParaRPr>
          </a:p>
        </p:txBody>
      </p:sp>
      <p:sp>
        <p:nvSpPr>
          <p:cNvPr id="601" name="Google Shape;601;p120"/>
          <p:cNvSpPr txBox="1"/>
          <p:nvPr/>
        </p:nvSpPr>
        <p:spPr>
          <a:xfrm>
            <a:off x="603367" y="2422967"/>
            <a:ext cx="10854800" cy="2739171"/>
          </a:xfrm>
          <a:prstGeom prst="rect">
            <a:avLst/>
          </a:prstGeom>
          <a:noFill/>
          <a:ln>
            <a:noFill/>
          </a:ln>
        </p:spPr>
        <p:txBody>
          <a:bodyPr spcFirstLastPara="1" wrap="square" lIns="121900" tIns="121900" rIns="121900" bIns="121900" anchor="t" anchorCtr="0">
            <a:spAutoFit/>
          </a:bodyPr>
          <a:lstStyle/>
          <a:p>
            <a:endParaRPr b="1">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pod template</a:t>
            </a:r>
            <a:r>
              <a:rPr lang="es">
                <a:latin typeface="DM Sans"/>
                <a:ea typeface="DM Sans"/>
                <a:cs typeface="DM Sans"/>
                <a:sym typeface="DM Sans"/>
              </a:rPr>
              <a:t>: Si sabemos que un pod contendrá uno o más contenedores, entonces necesitamos una plantilla para poder generar dichos contenedores, un template contendrá información sobre la replicación de los contenedores que deberá generar una vez aplicada la configuración. </a:t>
            </a:r>
            <a:endParaRPr>
              <a:latin typeface="DM Sans"/>
              <a:ea typeface="DM Sans"/>
              <a:cs typeface="DM Sans"/>
              <a:sym typeface="DM Sans"/>
            </a:endParaRPr>
          </a:p>
          <a:p>
            <a:endParaRPr>
              <a:latin typeface="DM Sans"/>
              <a:ea typeface="DM Sans"/>
              <a:cs typeface="DM Sans"/>
              <a:sym typeface="DM Sans"/>
            </a:endParaRPr>
          </a:p>
          <a:p>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a:solidFill>
                  <a:schemeClr val="dk1"/>
                </a:solidFill>
                <a:latin typeface="DM Sans"/>
                <a:ea typeface="DM Sans"/>
                <a:cs typeface="DM Sans"/>
                <a:sym typeface="DM Sans"/>
              </a:rPr>
              <a:t>service</a:t>
            </a:r>
            <a:r>
              <a:rPr lang="es">
                <a:solidFill>
                  <a:schemeClr val="dk1"/>
                </a:solidFill>
                <a:latin typeface="DM Sans"/>
                <a:ea typeface="DM Sans"/>
                <a:cs typeface="DM Sans"/>
                <a:sym typeface="DM Sans"/>
              </a:rPr>
              <a:t>: Un recurso de servicio hace que los Pods sean accesibles para otros Pods o usuarios fuera del cluster. Sin un servicio, es imposible acceder a un pod. Gracias a éste, se podrá recibir un request y se redigirá a los pods a partir de un balanceador de carga.</a:t>
            </a:r>
            <a:endParaRPr>
              <a:solidFill>
                <a:schemeClr val="dk1"/>
              </a:solidFill>
              <a:latin typeface="DM Sans"/>
              <a:ea typeface="DM Sans"/>
              <a:cs typeface="DM Sans"/>
              <a:sym typeface="DM Sans"/>
            </a:endParaRPr>
          </a:p>
        </p:txBody>
      </p:sp>
      <p:pic>
        <p:nvPicPr>
          <p:cNvPr id="602" name="Google Shape;602;p120"/>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9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831" name="Google Shape;831;p196"/>
          <p:cNvSpPr txBox="1"/>
          <p:nvPr/>
        </p:nvSpPr>
        <p:spPr>
          <a:xfrm>
            <a:off x="631133" y="2168134"/>
            <a:ext cx="95592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Las operaciones síncronas son </a:t>
            </a:r>
            <a:r>
              <a:rPr lang="es" sz="3333">
                <a:solidFill>
                  <a:schemeClr val="accent6"/>
                </a:solidFill>
                <a:latin typeface="DM Sans"/>
                <a:ea typeface="DM Sans"/>
                <a:cs typeface="DM Sans"/>
                <a:sym typeface="DM Sans"/>
              </a:rPr>
              <a:t>bloqueantes,</a:t>
            </a:r>
            <a:r>
              <a:rPr lang="es" sz="3333">
                <a:solidFill>
                  <a:schemeClr val="lt1"/>
                </a:solidFill>
                <a:latin typeface="DM Sans"/>
                <a:ea typeface="DM Sans"/>
                <a:cs typeface="DM Sans"/>
                <a:sym typeface="DM Sans"/>
              </a:rPr>
              <a:t> esto significa que las otras tareas no pueden comenzar a ejecutarse hasta que la primera no haya terminado de ejecutarse.</a:t>
            </a:r>
            <a:endParaRPr sz="3333" b="1">
              <a:solidFill>
                <a:schemeClr val="lt1"/>
              </a:solidFill>
              <a:latin typeface="DM Sans"/>
              <a:ea typeface="DM Sans"/>
              <a:cs typeface="DM Sans"/>
              <a:sym typeface="DM Sans"/>
            </a:endParaRPr>
          </a:p>
        </p:txBody>
      </p:sp>
    </p:spTree>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21"/>
          <p:cNvSpPr txBox="1"/>
          <p:nvPr/>
        </p:nvSpPr>
        <p:spPr>
          <a:xfrm>
            <a:off x="566867" y="624401"/>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Principales conceptos de Kubernetes</a:t>
            </a:r>
            <a:endParaRPr sz="5333" b="1">
              <a:solidFill>
                <a:schemeClr val="dk1"/>
              </a:solidFill>
              <a:latin typeface="DM Sans"/>
              <a:ea typeface="DM Sans"/>
              <a:cs typeface="DM Sans"/>
              <a:sym typeface="DM Sans"/>
            </a:endParaRPr>
          </a:p>
        </p:txBody>
      </p:sp>
      <p:sp>
        <p:nvSpPr>
          <p:cNvPr id="608" name="Google Shape;608;p121"/>
          <p:cNvSpPr txBox="1"/>
          <p:nvPr/>
        </p:nvSpPr>
        <p:spPr>
          <a:xfrm>
            <a:off x="566867" y="2328867"/>
            <a:ext cx="10854800" cy="3293169"/>
          </a:xfrm>
          <a:prstGeom prst="rect">
            <a:avLst/>
          </a:prstGeom>
          <a:noFill/>
          <a:ln>
            <a:noFill/>
          </a:ln>
        </p:spPr>
        <p:txBody>
          <a:bodyPr spcFirstLastPara="1" wrap="square" lIns="121900" tIns="121900" rIns="121900" bIns="121900" anchor="t" anchorCtr="0">
            <a:spAutoFit/>
          </a:bodyPr>
          <a:lstStyle/>
          <a:p>
            <a:pPr marL="609585"/>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deployment: </a:t>
            </a:r>
            <a:r>
              <a:rPr lang="es">
                <a:latin typeface="DM Sans"/>
                <a:ea typeface="DM Sans"/>
                <a:cs typeface="DM Sans"/>
                <a:sym typeface="DM Sans"/>
              </a:rPr>
              <a:t>Es un creador y actualizador de </a:t>
            </a:r>
            <a:r>
              <a:rPr lang="es" b="1">
                <a:latin typeface="DM Sans"/>
                <a:ea typeface="DM Sans"/>
                <a:cs typeface="DM Sans"/>
                <a:sym typeface="DM Sans"/>
              </a:rPr>
              <a:t>pods</a:t>
            </a:r>
            <a:r>
              <a:rPr lang="es">
                <a:latin typeface="DM Sans"/>
                <a:ea typeface="DM Sans"/>
                <a:cs typeface="DM Sans"/>
                <a:sym typeface="DM Sans"/>
              </a:rPr>
              <a:t> y sets. A partir de un </a:t>
            </a:r>
            <a:r>
              <a:rPr lang="es" b="1">
                <a:latin typeface="DM Sans"/>
                <a:ea typeface="DM Sans"/>
                <a:cs typeface="DM Sans"/>
                <a:sym typeface="DM Sans"/>
              </a:rPr>
              <a:t>manifiesto</a:t>
            </a:r>
            <a:r>
              <a:rPr lang="es">
                <a:latin typeface="DM Sans"/>
                <a:ea typeface="DM Sans"/>
                <a:cs typeface="DM Sans"/>
                <a:sym typeface="DM Sans"/>
              </a:rPr>
              <a:t>, éste sabrá cómo crear el pod, qué contenedores colocar dentro de él, cuántas réplicas obtener de un contenedor</a:t>
            </a:r>
            <a:endParaRPr>
              <a:latin typeface="DM Sans"/>
              <a:ea typeface="DM Sans"/>
              <a:cs typeface="DM Sans"/>
              <a:sym typeface="DM Sans"/>
            </a:endParaRPr>
          </a:p>
          <a:p>
            <a:pPr marL="609585"/>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manifest: </a:t>
            </a:r>
            <a:r>
              <a:rPr lang="es">
                <a:latin typeface="DM Sans"/>
                <a:ea typeface="DM Sans"/>
                <a:cs typeface="DM Sans"/>
                <a:sym typeface="DM Sans"/>
              </a:rPr>
              <a:t>El manifiesto es el archivo json o yml que cuenta con todas las instrucciones para realizar el deployment. Escribir correctamente un manifiesto llevará a un deployment exitoso y desembocará en la creación de nuestro primer pod.</a:t>
            </a:r>
            <a:endParaRPr>
              <a:latin typeface="DM Sans"/>
              <a:ea typeface="DM Sans"/>
              <a:cs typeface="DM Sans"/>
              <a:sym typeface="DM Sans"/>
            </a:endParaRPr>
          </a:p>
          <a:p>
            <a:endParaRPr>
              <a:latin typeface="DM Sans"/>
              <a:ea typeface="DM Sans"/>
              <a:cs typeface="DM Sans"/>
              <a:sym typeface="DM Sans"/>
            </a:endParaRPr>
          </a:p>
          <a:p>
            <a:pPr marL="609585"/>
            <a:endParaRPr>
              <a:latin typeface="DM Sans"/>
              <a:ea typeface="DM Sans"/>
              <a:cs typeface="DM Sans"/>
              <a:sym typeface="DM Sans"/>
            </a:endParaRPr>
          </a:p>
        </p:txBody>
      </p:sp>
      <p:pic>
        <p:nvPicPr>
          <p:cNvPr id="609" name="Google Shape;609;p121"/>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22"/>
          <p:cNvSpPr txBox="1"/>
          <p:nvPr/>
        </p:nvSpPr>
        <p:spPr>
          <a:xfrm>
            <a:off x="2083967" y="21976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4000"/>
            </a:pPr>
            <a:r>
              <a:rPr lang="es" sz="5333" b="1">
                <a:solidFill>
                  <a:schemeClr val="dk1"/>
                </a:solidFill>
                <a:latin typeface="DM Sans"/>
                <a:ea typeface="DM Sans"/>
                <a:cs typeface="DM Sans"/>
                <a:sym typeface="DM Sans"/>
              </a:rPr>
              <a:t>Haciendo nuestro primer deploy en kubernetes</a:t>
            </a:r>
            <a:endParaRPr sz="5333" b="1">
              <a:solidFill>
                <a:schemeClr val="dk1"/>
              </a:solidFill>
              <a:latin typeface="DM Sans"/>
              <a:ea typeface="DM Sans"/>
              <a:cs typeface="DM Sans"/>
              <a:sym typeface="DM Sans"/>
            </a:endParaRPr>
          </a:p>
        </p:txBody>
      </p:sp>
    </p:spTree>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23"/>
          <p:cNvSpPr txBox="1"/>
          <p:nvPr/>
        </p:nvSpPr>
        <p:spPr>
          <a:xfrm>
            <a:off x="203667" y="853367"/>
            <a:ext cx="7308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Ya tenemos el cluster ejecutándose</a:t>
            </a:r>
            <a:endParaRPr sz="5333" b="1">
              <a:solidFill>
                <a:schemeClr val="dk1"/>
              </a:solidFill>
              <a:latin typeface="DM Sans"/>
              <a:ea typeface="DM Sans"/>
              <a:cs typeface="DM Sans"/>
              <a:sym typeface="DM Sans"/>
            </a:endParaRPr>
          </a:p>
        </p:txBody>
      </p:sp>
      <p:sp>
        <p:nvSpPr>
          <p:cNvPr id="620" name="Google Shape;620;p123"/>
          <p:cNvSpPr txBox="1"/>
          <p:nvPr/>
        </p:nvSpPr>
        <p:spPr>
          <a:xfrm>
            <a:off x="203667" y="2893900"/>
            <a:ext cx="6306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Recuerda que podemos visualizarlo con el comando </a:t>
            </a:r>
            <a:r>
              <a:rPr lang="es" b="1" i="1">
                <a:latin typeface="DM Sans"/>
                <a:ea typeface="DM Sans"/>
                <a:cs typeface="DM Sans"/>
                <a:sym typeface="DM Sans"/>
              </a:rPr>
              <a:t>kubectl cluster-info</a:t>
            </a:r>
            <a:r>
              <a:rPr lang="es">
                <a:latin typeface="DM Sans"/>
                <a:ea typeface="DM Sans"/>
                <a:cs typeface="DM Sans"/>
                <a:sym typeface="DM Sans"/>
              </a:rPr>
              <a:t>.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Ahora, para poder levantar nuestros pods de kubernetes primero crearemos un </a:t>
            </a:r>
            <a:r>
              <a:rPr lang="es" b="1">
                <a:latin typeface="DM Sans"/>
                <a:ea typeface="DM Sans"/>
                <a:cs typeface="DM Sans"/>
                <a:sym typeface="DM Sans"/>
              </a:rPr>
              <a:t>archivo de deployment</a:t>
            </a:r>
            <a:r>
              <a:rPr lang="es">
                <a:latin typeface="DM Sans"/>
                <a:ea typeface="DM Sans"/>
                <a:cs typeface="DM Sans"/>
                <a:sym typeface="DM Sans"/>
              </a:rPr>
              <a:t>.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Éste contendrá toda la configuración de los pods a generar y los respectivos contenedores que tendrán dentro.</a:t>
            </a:r>
            <a:endParaRPr>
              <a:latin typeface="DM Sans"/>
              <a:ea typeface="DM Sans"/>
              <a:cs typeface="DM Sans"/>
              <a:sym typeface="DM Sans"/>
            </a:endParaRPr>
          </a:p>
        </p:txBody>
      </p:sp>
      <p:pic>
        <p:nvPicPr>
          <p:cNvPr id="621" name="Google Shape;621;p123"/>
          <p:cNvPicPr preferRelativeResize="0"/>
          <p:nvPr/>
        </p:nvPicPr>
        <p:blipFill>
          <a:blip r:embed="rId3">
            <a:alphaModFix/>
          </a:blip>
          <a:stretch>
            <a:fillRect/>
          </a:stretch>
        </p:blipFill>
        <p:spPr>
          <a:xfrm>
            <a:off x="7384067" y="852367"/>
            <a:ext cx="2571567" cy="5153267"/>
          </a:xfrm>
          <a:prstGeom prst="rect">
            <a:avLst/>
          </a:prstGeom>
          <a:noFill/>
          <a:ln>
            <a:noFill/>
          </a:ln>
        </p:spPr>
      </p:pic>
      <p:sp>
        <p:nvSpPr>
          <p:cNvPr id="622" name="Google Shape;622;p123"/>
          <p:cNvSpPr txBox="1"/>
          <p:nvPr/>
        </p:nvSpPr>
        <p:spPr>
          <a:xfrm>
            <a:off x="7285033" y="6116000"/>
            <a:ext cx="2769600" cy="451302"/>
          </a:xfrm>
          <a:prstGeom prst="rect">
            <a:avLst/>
          </a:prstGeom>
          <a:noFill/>
          <a:ln>
            <a:noFill/>
          </a:ln>
        </p:spPr>
        <p:txBody>
          <a:bodyPr spcFirstLastPara="1" wrap="square" lIns="121900" tIns="121900" rIns="121900" bIns="121900" anchor="t" anchorCtr="0">
            <a:spAutoFit/>
          </a:bodyPr>
          <a:lstStyle/>
          <a:p>
            <a:r>
              <a:rPr lang="es" sz="1333" b="1">
                <a:latin typeface="DM Sans"/>
                <a:ea typeface="DM Sans"/>
                <a:cs typeface="DM Sans"/>
                <a:sym typeface="DM Sans"/>
              </a:rPr>
              <a:t>Ejemplo de un deploy de Nginx</a:t>
            </a:r>
            <a:endParaRPr sz="1333" b="1">
              <a:latin typeface="DM Sans"/>
              <a:ea typeface="DM Sans"/>
              <a:cs typeface="DM Sans"/>
              <a:sym typeface="DM Sans"/>
            </a:endParaRPr>
          </a:p>
        </p:txBody>
      </p:sp>
    </p:spTree>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24"/>
          <p:cNvSpPr txBox="1"/>
          <p:nvPr/>
        </p:nvSpPr>
        <p:spPr>
          <a:xfrm>
            <a:off x="634000" y="1055401"/>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kubeUsers.yaml</a:t>
            </a:r>
            <a:endParaRPr sz="5333" b="1">
              <a:solidFill>
                <a:schemeClr val="dk1"/>
              </a:solidFill>
              <a:latin typeface="DM Sans"/>
              <a:ea typeface="DM Sans"/>
              <a:cs typeface="DM Sans"/>
              <a:sym typeface="DM Sans"/>
            </a:endParaRPr>
          </a:p>
        </p:txBody>
      </p:sp>
      <p:sp>
        <p:nvSpPr>
          <p:cNvPr id="628" name="Google Shape;628;p124"/>
          <p:cNvSpPr txBox="1"/>
          <p:nvPr/>
        </p:nvSpPr>
        <p:spPr>
          <a:xfrm>
            <a:off x="634000" y="2893900"/>
            <a:ext cx="58764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Escribiremos entonces la configuración del cluster en un archivo con el nombre kubeusers (El nombre del app y labels debe ser en minúsculas), el cual tendrá el creador de usuarios que hemos trabajado.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Sin embargo, este archivo parece ligeramente más complejo que los que hemos visto, así que profundizaremos en  las secciones</a:t>
            </a:r>
            <a:endParaRPr>
              <a:latin typeface="DM Sans"/>
              <a:ea typeface="DM Sans"/>
              <a:cs typeface="DM Sans"/>
              <a:sym typeface="DM Sans"/>
            </a:endParaRPr>
          </a:p>
        </p:txBody>
      </p:sp>
      <p:pic>
        <p:nvPicPr>
          <p:cNvPr id="629" name="Google Shape;629;p124"/>
          <p:cNvPicPr preferRelativeResize="0"/>
          <p:nvPr/>
        </p:nvPicPr>
        <p:blipFill>
          <a:blip r:embed="rId3">
            <a:alphaModFix/>
          </a:blip>
          <a:stretch>
            <a:fillRect/>
          </a:stretch>
        </p:blipFill>
        <p:spPr>
          <a:xfrm>
            <a:off x="6648034" y="1510434"/>
            <a:ext cx="5275133" cy="3837137"/>
          </a:xfrm>
          <a:prstGeom prst="rect">
            <a:avLst/>
          </a:prstGeom>
          <a:noFill/>
          <a:ln>
            <a:noFill/>
          </a:ln>
        </p:spPr>
      </p:pic>
    </p:spTree>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25"/>
          <p:cNvSpPr txBox="1"/>
          <p:nvPr/>
        </p:nvSpPr>
        <p:spPr>
          <a:xfrm>
            <a:off x="634000" y="624401"/>
            <a:ext cx="860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Entendiendo un archivo de deploy: Base</a:t>
            </a:r>
            <a:endParaRPr sz="5333" b="1">
              <a:solidFill>
                <a:schemeClr val="dk1"/>
              </a:solidFill>
              <a:latin typeface="DM Sans"/>
              <a:ea typeface="DM Sans"/>
              <a:cs typeface="DM Sans"/>
              <a:sym typeface="DM Sans"/>
            </a:endParaRPr>
          </a:p>
        </p:txBody>
      </p:sp>
      <p:sp>
        <p:nvSpPr>
          <p:cNvPr id="635" name="Google Shape;635;p125"/>
          <p:cNvSpPr txBox="1"/>
          <p:nvPr/>
        </p:nvSpPr>
        <p:spPr>
          <a:xfrm>
            <a:off x="634000" y="2688401"/>
            <a:ext cx="6306800" cy="3016170"/>
          </a:xfrm>
          <a:prstGeom prst="rect">
            <a:avLst/>
          </a:prstGeom>
          <a:noFill/>
          <a:ln>
            <a:noFill/>
          </a:ln>
        </p:spPr>
        <p:txBody>
          <a:bodyPr spcFirstLastPara="1" wrap="square" lIns="121900" tIns="121900" rIns="121900" bIns="121900" anchor="t" anchorCtr="0">
            <a:spAutoFit/>
          </a:bodyPr>
          <a:lstStyle/>
          <a:p>
            <a:pPr marL="609585" indent="-419090">
              <a:buSzPts val="1350"/>
              <a:buFont typeface="DM Sans"/>
              <a:buChar char="✓"/>
            </a:pPr>
            <a:r>
              <a:rPr lang="es">
                <a:latin typeface="DM Sans"/>
                <a:ea typeface="DM Sans"/>
                <a:cs typeface="DM Sans"/>
                <a:sym typeface="DM Sans"/>
              </a:rPr>
              <a:t>apiVersion: la versión del recurso que estamos trabajando: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kind: El tipo de recurso, aquí hacemos saber que el recurso que estamos configurando es el deploy del aplicativo.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metadata.name : El nombre con el cual será reconocida esta aplicación, este nombre aparecerá en cada pod como prefijo del pod</a:t>
            </a:r>
            <a:endParaRPr>
              <a:latin typeface="DM Sans"/>
              <a:ea typeface="DM Sans"/>
              <a:cs typeface="DM Sans"/>
              <a:sym typeface="DM Sans"/>
            </a:endParaRPr>
          </a:p>
        </p:txBody>
      </p:sp>
      <p:pic>
        <p:nvPicPr>
          <p:cNvPr id="636" name="Google Shape;636;p125"/>
          <p:cNvPicPr preferRelativeResize="0"/>
          <p:nvPr/>
        </p:nvPicPr>
        <p:blipFill>
          <a:blip r:embed="rId3">
            <a:alphaModFix/>
          </a:blip>
          <a:stretch>
            <a:fillRect/>
          </a:stretch>
        </p:blipFill>
        <p:spPr>
          <a:xfrm>
            <a:off x="7542467" y="2453000"/>
            <a:ext cx="4015533" cy="1959387"/>
          </a:xfrm>
          <a:prstGeom prst="rect">
            <a:avLst/>
          </a:prstGeom>
          <a:noFill/>
          <a:ln>
            <a:noFill/>
          </a:ln>
        </p:spPr>
      </p:pic>
    </p:spTree>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26"/>
          <p:cNvSpPr txBox="1"/>
          <p:nvPr/>
        </p:nvSpPr>
        <p:spPr>
          <a:xfrm>
            <a:off x="634000" y="439001"/>
            <a:ext cx="860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Entendiendo un archivo de deploy: spec</a:t>
            </a:r>
            <a:endParaRPr sz="5333" b="1">
              <a:solidFill>
                <a:schemeClr val="dk1"/>
              </a:solidFill>
              <a:latin typeface="DM Sans"/>
              <a:ea typeface="DM Sans"/>
              <a:cs typeface="DM Sans"/>
              <a:sym typeface="DM Sans"/>
            </a:endParaRPr>
          </a:p>
        </p:txBody>
      </p:sp>
      <p:sp>
        <p:nvSpPr>
          <p:cNvPr id="642" name="Google Shape;642;p126"/>
          <p:cNvSpPr txBox="1"/>
          <p:nvPr/>
        </p:nvSpPr>
        <p:spPr>
          <a:xfrm>
            <a:off x="634000" y="2194001"/>
            <a:ext cx="7838000" cy="3570168"/>
          </a:xfrm>
          <a:prstGeom prst="rect">
            <a:avLst/>
          </a:prstGeom>
          <a:noFill/>
          <a:ln>
            <a:noFill/>
          </a:ln>
        </p:spPr>
        <p:txBody>
          <a:bodyPr spcFirstLastPara="1" wrap="square" lIns="121900" tIns="121900" rIns="121900" bIns="121900" anchor="t" anchorCtr="0">
            <a:spAutoFit/>
          </a:bodyPr>
          <a:lstStyle/>
          <a:p>
            <a:pPr marL="609585" indent="-419090">
              <a:buSzPts val="1350"/>
              <a:buFont typeface="DM Sans"/>
              <a:buChar char="✓"/>
            </a:pPr>
            <a:r>
              <a:rPr lang="es">
                <a:latin typeface="DM Sans"/>
                <a:ea typeface="DM Sans"/>
                <a:cs typeface="DM Sans"/>
                <a:sym typeface="DM Sans"/>
              </a:rPr>
              <a:t>spec: describe las especificaciones de lo que queremos que se implemente en este recurso. </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replicas: el número de pods que se generarán en el cluster de kubernetes. </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selector.matchLabels: hace referencia a que seleccione las instancias del template que cuenten con la label indicada. Podemos entonces leer: Genera 5 réplicas del template que cumpla con esta label.</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template: es la “plantilla” de nuestro pod, de manera que aquí describiremos los detalles de lo que contendrá dicho pod</a:t>
            </a:r>
            <a:endParaRPr>
              <a:latin typeface="DM Sans"/>
              <a:ea typeface="DM Sans"/>
              <a:cs typeface="DM Sans"/>
              <a:sym typeface="DM Sans"/>
            </a:endParaRPr>
          </a:p>
        </p:txBody>
      </p:sp>
      <p:pic>
        <p:nvPicPr>
          <p:cNvPr id="643" name="Google Shape;643;p126"/>
          <p:cNvPicPr preferRelativeResize="0"/>
          <p:nvPr/>
        </p:nvPicPr>
        <p:blipFill>
          <a:blip r:embed="rId3">
            <a:alphaModFix/>
          </a:blip>
          <a:stretch>
            <a:fillRect/>
          </a:stretch>
        </p:blipFill>
        <p:spPr>
          <a:xfrm>
            <a:off x="8472001" y="2714518"/>
            <a:ext cx="3086033" cy="2806967"/>
          </a:xfrm>
          <a:prstGeom prst="rect">
            <a:avLst/>
          </a:prstGeom>
          <a:noFill/>
          <a:ln>
            <a:noFill/>
          </a:ln>
        </p:spPr>
      </p:pic>
    </p:spTree>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27"/>
          <p:cNvSpPr txBox="1"/>
          <p:nvPr/>
        </p:nvSpPr>
        <p:spPr>
          <a:xfrm>
            <a:off x="634000" y="624401"/>
            <a:ext cx="860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Entendiendo un archivo de deploy: template (1)</a:t>
            </a:r>
            <a:endParaRPr sz="5333" b="1">
              <a:solidFill>
                <a:schemeClr val="dk1"/>
              </a:solidFill>
              <a:latin typeface="DM Sans"/>
              <a:ea typeface="DM Sans"/>
              <a:cs typeface="DM Sans"/>
              <a:sym typeface="DM Sans"/>
            </a:endParaRPr>
          </a:p>
        </p:txBody>
      </p:sp>
      <p:sp>
        <p:nvSpPr>
          <p:cNvPr id="649" name="Google Shape;649;p127"/>
          <p:cNvSpPr txBox="1"/>
          <p:nvPr/>
        </p:nvSpPr>
        <p:spPr>
          <a:xfrm>
            <a:off x="634000" y="2124334"/>
            <a:ext cx="6282800" cy="3847167"/>
          </a:xfrm>
          <a:prstGeom prst="rect">
            <a:avLst/>
          </a:prstGeom>
          <a:noFill/>
          <a:ln>
            <a:noFill/>
          </a:ln>
        </p:spPr>
        <p:txBody>
          <a:bodyPr spcFirstLastPara="1" wrap="square" lIns="121900" tIns="121900" rIns="121900" bIns="121900" anchor="t" anchorCtr="0">
            <a:spAutoFit/>
          </a:bodyPr>
          <a:lstStyle/>
          <a:p>
            <a:pPr marL="609585" indent="-419090">
              <a:buSzPts val="1350"/>
              <a:buFont typeface="DM Sans"/>
              <a:buChar char="✓"/>
            </a:pPr>
            <a:r>
              <a:rPr lang="es">
                <a:latin typeface="DM Sans"/>
                <a:ea typeface="DM Sans"/>
                <a:cs typeface="DM Sans"/>
                <a:sym typeface="DM Sans"/>
              </a:rPr>
              <a:t>spec (nuevamente): refiere a las especificaciones, pero esta vez hace referencia a las especificaciones de nuestro pod</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containers: Aquí definimos la característica del (o los contenedores) que vamos a meter en el pod</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name: Nombre del contenedor</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image: Imagen sobre la cual se basará el contenedor.</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ports.containerPort: hace referencia al puerto que el contenedor tenga expuesto</a:t>
            </a:r>
            <a:endParaRPr>
              <a:latin typeface="DM Sans"/>
              <a:ea typeface="DM Sans"/>
              <a:cs typeface="DM Sans"/>
              <a:sym typeface="DM Sans"/>
            </a:endParaRPr>
          </a:p>
        </p:txBody>
      </p:sp>
      <p:pic>
        <p:nvPicPr>
          <p:cNvPr id="650" name="Google Shape;650;p127"/>
          <p:cNvPicPr preferRelativeResize="0"/>
          <p:nvPr/>
        </p:nvPicPr>
        <p:blipFill>
          <a:blip r:embed="rId3">
            <a:alphaModFix/>
          </a:blip>
          <a:stretch>
            <a:fillRect/>
          </a:stretch>
        </p:blipFill>
        <p:spPr>
          <a:xfrm>
            <a:off x="6916800" y="2422367"/>
            <a:ext cx="5275133" cy="3529139"/>
          </a:xfrm>
          <a:prstGeom prst="rect">
            <a:avLst/>
          </a:prstGeom>
          <a:noFill/>
          <a:ln>
            <a:noFill/>
          </a:ln>
        </p:spPr>
      </p:pic>
    </p:spTree>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28"/>
          <p:cNvSpPr txBox="1"/>
          <p:nvPr/>
        </p:nvSpPr>
        <p:spPr>
          <a:xfrm>
            <a:off x="634000" y="298734"/>
            <a:ext cx="860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Entendiendo un archivo de deploy: template (2)</a:t>
            </a:r>
            <a:endParaRPr sz="5333" b="1">
              <a:solidFill>
                <a:schemeClr val="dk1"/>
              </a:solidFill>
              <a:latin typeface="DM Sans"/>
              <a:ea typeface="DM Sans"/>
              <a:cs typeface="DM Sans"/>
              <a:sym typeface="DM Sans"/>
            </a:endParaRPr>
          </a:p>
        </p:txBody>
      </p:sp>
      <p:sp>
        <p:nvSpPr>
          <p:cNvPr id="656" name="Google Shape;656;p128"/>
          <p:cNvSpPr txBox="1"/>
          <p:nvPr/>
        </p:nvSpPr>
        <p:spPr>
          <a:xfrm>
            <a:off x="634000" y="2022733"/>
            <a:ext cx="6634000" cy="4124166"/>
          </a:xfrm>
          <a:prstGeom prst="rect">
            <a:avLst/>
          </a:prstGeom>
          <a:noFill/>
          <a:ln>
            <a:noFill/>
          </a:ln>
        </p:spPr>
        <p:txBody>
          <a:bodyPr spcFirstLastPara="1" wrap="square" lIns="121900" tIns="121900" rIns="121900" bIns="121900" anchor="t" anchorCtr="0">
            <a:spAutoFit/>
          </a:bodyPr>
          <a:lstStyle/>
          <a:p>
            <a:pPr marL="609585" indent="-419090">
              <a:buSzPts val="1350"/>
              <a:buFont typeface="DM Sans"/>
              <a:buChar char="✓"/>
            </a:pPr>
            <a:r>
              <a:rPr lang="es">
                <a:latin typeface="DM Sans"/>
                <a:ea typeface="DM Sans"/>
                <a:cs typeface="DM Sans"/>
                <a:sym typeface="DM Sans"/>
              </a:rPr>
              <a:t>env: variables de entorno, en este caso sólo tenemos configurada la variable de entorno MONGO_URL para nuestro proyecto. </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imagePullPolicy: sirve para determinar en qué momento debería obtener la imagen indicada de internet o del entorno local</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IfNoPresent: Sólo hará pull de DockerHub si no está la imagen ya en el entorno local.</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Always: Siempre pullear la imagen de DockerHub, independientemente de que se encuentre local.</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Never: Nunca obtener de DockerHub, fuerza a que la imagen ya esté localmente (peligroso para minikube)</a:t>
            </a:r>
            <a:endParaRPr>
              <a:latin typeface="DM Sans"/>
              <a:ea typeface="DM Sans"/>
              <a:cs typeface="DM Sans"/>
              <a:sym typeface="DM Sans"/>
            </a:endParaRPr>
          </a:p>
        </p:txBody>
      </p:sp>
      <p:pic>
        <p:nvPicPr>
          <p:cNvPr id="657" name="Google Shape;657;p128"/>
          <p:cNvPicPr preferRelativeResize="0"/>
          <p:nvPr/>
        </p:nvPicPr>
        <p:blipFill>
          <a:blip r:embed="rId3">
            <a:alphaModFix/>
          </a:blip>
          <a:stretch>
            <a:fillRect/>
          </a:stretch>
        </p:blipFill>
        <p:spPr>
          <a:xfrm>
            <a:off x="7268034" y="2125033"/>
            <a:ext cx="4672833" cy="3126200"/>
          </a:xfrm>
          <a:prstGeom prst="rect">
            <a:avLst/>
          </a:prstGeom>
          <a:noFill/>
          <a:ln>
            <a:noFill/>
          </a:ln>
        </p:spPr>
      </p:pic>
    </p:spTree>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29"/>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63" name="Google Shape;663;p129"/>
          <p:cNvSpPr txBox="1"/>
          <p:nvPr/>
        </p:nvSpPr>
        <p:spPr>
          <a:xfrm>
            <a:off x="4386567" y="624401"/>
            <a:ext cx="73260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El proceso aún no termina</a:t>
            </a:r>
            <a:endParaRPr sz="4000" b="1">
              <a:solidFill>
                <a:schemeClr val="dk1"/>
              </a:solidFill>
              <a:latin typeface="DM Sans"/>
              <a:ea typeface="DM Sans"/>
              <a:cs typeface="DM Sans"/>
              <a:sym typeface="DM Sans"/>
            </a:endParaRPr>
          </a:p>
        </p:txBody>
      </p:sp>
      <p:sp>
        <p:nvSpPr>
          <p:cNvPr id="664" name="Google Shape;664;p129"/>
          <p:cNvSpPr txBox="1"/>
          <p:nvPr/>
        </p:nvSpPr>
        <p:spPr>
          <a:xfrm>
            <a:off x="4088400" y="2891767"/>
            <a:ext cx="70992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Recuerda las definiciones importantes de kubernetes, comentamos que un servicio es aquel que realmente permitirá conectar con los pods de un cluster. Sin un servicio, nuestros pods quedarán ocultos en el cluster y nunca podremos realmente conectar un request con ellos.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665" name="Google Shape;665;p129"/>
          <p:cNvPicPr preferRelativeResize="0"/>
          <p:nvPr/>
        </p:nvPicPr>
        <p:blipFill>
          <a:blip r:embed="rId3">
            <a:alphaModFix/>
          </a:blip>
          <a:stretch>
            <a:fillRect/>
          </a:stretch>
        </p:blipFill>
        <p:spPr>
          <a:xfrm>
            <a:off x="634000" y="546100"/>
            <a:ext cx="3454400" cy="5765800"/>
          </a:xfrm>
          <a:prstGeom prst="rect">
            <a:avLst/>
          </a:prstGeom>
          <a:noFill/>
          <a:ln>
            <a:noFill/>
          </a:ln>
        </p:spPr>
      </p:pic>
    </p:spTree>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30"/>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71" name="Google Shape;671;p130"/>
          <p:cNvSpPr txBox="1"/>
          <p:nvPr/>
        </p:nvSpPr>
        <p:spPr>
          <a:xfrm>
            <a:off x="4386567" y="624401"/>
            <a:ext cx="73260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El proceso aún no termina</a:t>
            </a:r>
            <a:endParaRPr sz="4000" b="1">
              <a:solidFill>
                <a:schemeClr val="dk1"/>
              </a:solidFill>
              <a:latin typeface="DM Sans"/>
              <a:ea typeface="DM Sans"/>
              <a:cs typeface="DM Sans"/>
              <a:sym typeface="DM Sans"/>
            </a:endParaRPr>
          </a:p>
        </p:txBody>
      </p:sp>
      <p:sp>
        <p:nvSpPr>
          <p:cNvPr id="672" name="Google Shape;672;p130"/>
          <p:cNvSpPr txBox="1"/>
          <p:nvPr/>
        </p:nvSpPr>
        <p:spPr>
          <a:xfrm>
            <a:off x="4271033" y="2435167"/>
            <a:ext cx="70992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Ahora escribiremos en el mismo archivo, el bloque superior indicado en la captura (nota cómo lo separamos del recurso de deploy.</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Nota que el nuevo recurso es de tipo </a:t>
            </a:r>
            <a:r>
              <a:rPr lang="es" b="1">
                <a:latin typeface="DM Sans"/>
                <a:ea typeface="DM Sans"/>
                <a:cs typeface="DM Sans"/>
                <a:sym typeface="DM Sans"/>
              </a:rPr>
              <a:t>Service</a:t>
            </a:r>
            <a:r>
              <a:rPr lang="es">
                <a:latin typeface="DM Sans"/>
                <a:ea typeface="DM Sans"/>
                <a:cs typeface="DM Sans"/>
                <a:sym typeface="DM Sans"/>
              </a:rPr>
              <a:t>, además tiene el nombre </a:t>
            </a:r>
            <a:r>
              <a:rPr lang="es" b="1">
                <a:latin typeface="DM Sans"/>
                <a:ea typeface="DM Sans"/>
                <a:cs typeface="DM Sans"/>
                <a:sym typeface="DM Sans"/>
              </a:rPr>
              <a:t>kubeservice</a:t>
            </a:r>
            <a:r>
              <a:rPr lang="es">
                <a:latin typeface="DM Sans"/>
                <a:ea typeface="DM Sans"/>
                <a:cs typeface="DM Sans"/>
                <a:sym typeface="DM Sans"/>
              </a:rPr>
              <a:t>, y selecciona todos los pods kubeusers.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Por último, el tipo </a:t>
            </a:r>
            <a:r>
              <a:rPr lang="es" b="1">
                <a:latin typeface="DM Sans"/>
                <a:ea typeface="DM Sans"/>
                <a:cs typeface="DM Sans"/>
                <a:sym typeface="DM Sans"/>
              </a:rPr>
              <a:t>LoadBalancer</a:t>
            </a:r>
            <a:r>
              <a:rPr lang="es">
                <a:latin typeface="DM Sans"/>
                <a:ea typeface="DM Sans"/>
                <a:cs typeface="DM Sans"/>
                <a:sym typeface="DM Sans"/>
              </a:rPr>
              <a:t>, hace referencia a la distribución de requests entre los diferentes pods</a:t>
            </a:r>
            <a:endParaRPr>
              <a:latin typeface="DM Sans"/>
              <a:ea typeface="DM Sans"/>
              <a:cs typeface="DM Sans"/>
              <a:sym typeface="DM Sans"/>
            </a:endParaRPr>
          </a:p>
        </p:txBody>
      </p:sp>
      <p:pic>
        <p:nvPicPr>
          <p:cNvPr id="673" name="Google Shape;673;p130"/>
          <p:cNvPicPr preferRelativeResize="0"/>
          <p:nvPr/>
        </p:nvPicPr>
        <p:blipFill>
          <a:blip r:embed="rId3">
            <a:alphaModFix/>
          </a:blip>
          <a:stretch>
            <a:fillRect/>
          </a:stretch>
        </p:blipFill>
        <p:spPr>
          <a:xfrm>
            <a:off x="634000" y="546100"/>
            <a:ext cx="3454400" cy="57658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97"/>
          <p:cNvSpPr txBox="1"/>
          <p:nvPr/>
        </p:nvSpPr>
        <p:spPr>
          <a:xfrm>
            <a:off x="668600" y="1442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Asincronismo</a:t>
            </a:r>
            <a:endParaRPr sz="5333" b="1">
              <a:solidFill>
                <a:schemeClr val="dk1"/>
              </a:solidFill>
              <a:latin typeface="DM Sans"/>
              <a:ea typeface="DM Sans"/>
              <a:cs typeface="DM Sans"/>
              <a:sym typeface="DM Sans"/>
            </a:endParaRPr>
          </a:p>
        </p:txBody>
      </p:sp>
      <p:sp>
        <p:nvSpPr>
          <p:cNvPr id="837" name="Google Shape;837;p197"/>
          <p:cNvSpPr txBox="1"/>
          <p:nvPr/>
        </p:nvSpPr>
        <p:spPr>
          <a:xfrm>
            <a:off x="732700" y="2923851"/>
            <a:ext cx="66496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Si lo que buscamos es que las tareas trabajen “en paralelo”, entonces debemos buscar la manera de programar instrucciones </a:t>
            </a:r>
            <a:r>
              <a:rPr lang="es" b="1">
                <a:latin typeface="DM Sans"/>
                <a:ea typeface="DM Sans"/>
                <a:cs typeface="DM Sans"/>
                <a:sym typeface="DM Sans"/>
              </a:rPr>
              <a:t>asíncronas</a:t>
            </a:r>
            <a:r>
              <a:rPr lang="es">
                <a:latin typeface="DM Sans"/>
                <a:ea typeface="DM Sans"/>
                <a:cs typeface="DM Sans"/>
                <a:sym typeface="DM Sans"/>
              </a:rPr>
              <a:t>, lo cual significa que cada una seguirá el hilo de resolución que considere su ritmo.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Hay que ser cautelosos al utilizarlas, ya que: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No controlamos cuándo terminará, sólo cuándo comienza.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Si una tarea depende del resultado de otra, habrá problemas, pues esperará su ejecución en paralelo</a:t>
            </a:r>
            <a:endParaRPr b="1">
              <a:latin typeface="DM Sans"/>
              <a:ea typeface="DM Sans"/>
              <a:cs typeface="DM Sans"/>
              <a:sym typeface="DM Sans"/>
            </a:endParaRPr>
          </a:p>
        </p:txBody>
      </p:sp>
      <p:pic>
        <p:nvPicPr>
          <p:cNvPr id="838" name="Google Shape;838;p197"/>
          <p:cNvPicPr preferRelativeResize="0"/>
          <p:nvPr/>
        </p:nvPicPr>
        <p:blipFill rotWithShape="1">
          <a:blip r:embed="rId3">
            <a:alphaModFix/>
          </a:blip>
          <a:srcRect l="52891" r="1998"/>
          <a:stretch/>
        </p:blipFill>
        <p:spPr>
          <a:xfrm>
            <a:off x="7545631" y="1803167"/>
            <a:ext cx="4046333" cy="4137500"/>
          </a:xfrm>
          <a:prstGeom prst="rect">
            <a:avLst/>
          </a:prstGeom>
          <a:noFill/>
          <a:ln>
            <a:noFill/>
          </a:ln>
        </p:spPr>
      </p:pic>
    </p:spTree>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31"/>
          <p:cNvSpPr txBox="1"/>
          <p:nvPr/>
        </p:nvSpPr>
        <p:spPr>
          <a:xfrm>
            <a:off x="634000" y="624401"/>
            <a:ext cx="8819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¡Ha llegado el momento!</a:t>
            </a:r>
            <a:endParaRPr sz="5333" b="1">
              <a:solidFill>
                <a:schemeClr val="dk1"/>
              </a:solidFill>
              <a:latin typeface="DM Sans"/>
              <a:ea typeface="DM Sans"/>
              <a:cs typeface="DM Sans"/>
              <a:sym typeface="DM Sans"/>
            </a:endParaRPr>
          </a:p>
        </p:txBody>
      </p:sp>
      <p:sp>
        <p:nvSpPr>
          <p:cNvPr id="679" name="Google Shape;679;p131"/>
          <p:cNvSpPr txBox="1"/>
          <p:nvPr/>
        </p:nvSpPr>
        <p:spPr>
          <a:xfrm>
            <a:off x="610300" y="2000967"/>
            <a:ext cx="108284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Toda nuestra configuración ahora tendrá sus frutos: Es hora de aplicar nuestra configuración para tener nuestro servidor en el cluster de kubernetes local de Minikube.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Para ello, colocaremos el comando: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Éste nos permitirá ejecutar el archivo yaml que estuvimos configurando. En cuanto lo ejecutemos, deberíamos poder ver:</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680" name="Google Shape;680;p131"/>
          <p:cNvPicPr preferRelativeResize="0"/>
          <p:nvPr/>
        </p:nvPicPr>
        <p:blipFill>
          <a:blip r:embed="rId3">
            <a:alphaModFix/>
          </a:blip>
          <a:stretch>
            <a:fillRect/>
          </a:stretch>
        </p:blipFill>
        <p:spPr>
          <a:xfrm>
            <a:off x="3879151" y="3474985"/>
            <a:ext cx="3871267" cy="622767"/>
          </a:xfrm>
          <a:prstGeom prst="rect">
            <a:avLst/>
          </a:prstGeom>
          <a:noFill/>
          <a:ln>
            <a:noFill/>
          </a:ln>
        </p:spPr>
      </p:pic>
      <p:pic>
        <p:nvPicPr>
          <p:cNvPr id="681" name="Google Shape;681;p131"/>
          <p:cNvPicPr preferRelativeResize="0"/>
          <p:nvPr/>
        </p:nvPicPr>
        <p:blipFill>
          <a:blip r:embed="rId4">
            <a:alphaModFix/>
          </a:blip>
          <a:stretch>
            <a:fillRect/>
          </a:stretch>
        </p:blipFill>
        <p:spPr>
          <a:xfrm>
            <a:off x="3517585" y="5373301"/>
            <a:ext cx="4594367" cy="742700"/>
          </a:xfrm>
          <a:prstGeom prst="rect">
            <a:avLst/>
          </a:prstGeom>
          <a:noFill/>
          <a:ln>
            <a:noFill/>
          </a:ln>
        </p:spPr>
      </p:pic>
    </p:spTree>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32"/>
          <p:cNvSpPr txBox="1"/>
          <p:nvPr/>
        </p:nvSpPr>
        <p:spPr>
          <a:xfrm>
            <a:off x="634000" y="624401"/>
            <a:ext cx="1088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¡Vamos a revisar qué pasó!</a:t>
            </a:r>
            <a:endParaRPr sz="5333" b="1">
              <a:solidFill>
                <a:schemeClr val="dk1"/>
              </a:solidFill>
              <a:latin typeface="DM Sans"/>
              <a:ea typeface="DM Sans"/>
              <a:cs typeface="DM Sans"/>
              <a:sym typeface="DM Sans"/>
            </a:endParaRPr>
          </a:p>
        </p:txBody>
      </p:sp>
      <p:sp>
        <p:nvSpPr>
          <p:cNvPr id="687" name="Google Shape;687;p132"/>
          <p:cNvSpPr txBox="1"/>
          <p:nvPr/>
        </p:nvSpPr>
        <p:spPr>
          <a:xfrm>
            <a:off x="634000" y="2138334"/>
            <a:ext cx="108816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Vamos a ejecutar un conjunto de comandos que permitirán revisar la integridad de lo que acabamos de deployar. A simple vista parece que no se ha ejecutado nada, sin embargo, hay que entender lo que se ejecutó</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Primero está el </a:t>
            </a:r>
            <a:r>
              <a:rPr lang="es" b="1" i="1">
                <a:latin typeface="DM Sans"/>
                <a:ea typeface="DM Sans"/>
                <a:cs typeface="DM Sans"/>
                <a:sym typeface="DM Sans"/>
              </a:rPr>
              <a:t>kubectl get deployments</a:t>
            </a:r>
            <a:r>
              <a:rPr lang="es">
                <a:latin typeface="DM Sans"/>
                <a:ea typeface="DM Sans"/>
                <a:cs typeface="DM Sans"/>
                <a:sym typeface="DM Sans"/>
              </a:rPr>
              <a:t>. El cual me ayudará a corroborar si el deploy se realizó satisfactoriamente: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¡Ahí está el nombre de nuestro deploy! además, indica que tenemos 5 pods “READY”. ¡Hay que ver dónde se localizan!</a:t>
            </a:r>
            <a:endParaRPr>
              <a:latin typeface="DM Sans"/>
              <a:ea typeface="DM Sans"/>
              <a:cs typeface="DM Sans"/>
              <a:sym typeface="DM Sans"/>
            </a:endParaRPr>
          </a:p>
        </p:txBody>
      </p:sp>
      <p:pic>
        <p:nvPicPr>
          <p:cNvPr id="688" name="Google Shape;688;p132"/>
          <p:cNvPicPr preferRelativeResize="0"/>
          <p:nvPr/>
        </p:nvPicPr>
        <p:blipFill>
          <a:blip r:embed="rId3">
            <a:alphaModFix/>
          </a:blip>
          <a:stretch>
            <a:fillRect/>
          </a:stretch>
        </p:blipFill>
        <p:spPr>
          <a:xfrm>
            <a:off x="2579700" y="4261885"/>
            <a:ext cx="2260600" cy="342900"/>
          </a:xfrm>
          <a:prstGeom prst="rect">
            <a:avLst/>
          </a:prstGeom>
          <a:noFill/>
          <a:ln>
            <a:noFill/>
          </a:ln>
        </p:spPr>
      </p:pic>
      <p:pic>
        <p:nvPicPr>
          <p:cNvPr id="689" name="Google Shape;689;p132"/>
          <p:cNvPicPr preferRelativeResize="0"/>
          <p:nvPr/>
        </p:nvPicPr>
        <p:blipFill>
          <a:blip r:embed="rId4">
            <a:alphaModFix/>
          </a:blip>
          <a:stretch>
            <a:fillRect/>
          </a:stretch>
        </p:blipFill>
        <p:spPr>
          <a:xfrm>
            <a:off x="5061401" y="4185685"/>
            <a:ext cx="4508500" cy="495300"/>
          </a:xfrm>
          <a:prstGeom prst="rect">
            <a:avLst/>
          </a:prstGeom>
          <a:noFill/>
          <a:ln>
            <a:noFill/>
          </a:ln>
        </p:spPr>
      </p:pic>
    </p:spTree>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33"/>
          <p:cNvSpPr txBox="1"/>
          <p:nvPr/>
        </p:nvSpPr>
        <p:spPr>
          <a:xfrm>
            <a:off x="634000" y="624400"/>
            <a:ext cx="7326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Visualizar pods</a:t>
            </a:r>
            <a:endParaRPr sz="5333" b="1">
              <a:solidFill>
                <a:schemeClr val="dk1"/>
              </a:solidFill>
              <a:latin typeface="DM Sans"/>
              <a:ea typeface="DM Sans"/>
              <a:cs typeface="DM Sans"/>
              <a:sym typeface="DM Sans"/>
            </a:endParaRPr>
          </a:p>
        </p:txBody>
      </p:sp>
      <p:sp>
        <p:nvSpPr>
          <p:cNvPr id="695" name="Google Shape;695;p133"/>
          <p:cNvSpPr txBox="1"/>
          <p:nvPr/>
        </p:nvSpPr>
        <p:spPr>
          <a:xfrm>
            <a:off x="634000" y="1938567"/>
            <a:ext cx="108816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siguiente comando será </a:t>
            </a:r>
            <a:r>
              <a:rPr lang="es" b="1" i="1">
                <a:latin typeface="DM Sans"/>
                <a:ea typeface="DM Sans"/>
                <a:cs typeface="DM Sans"/>
                <a:sym typeface="DM Sans"/>
              </a:rPr>
              <a:t> kubectl get pods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Podemos visualizar las 5 réplicas (pods) que se encuentran ahora ejecutándose (STATUS =&gt; Running).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Esto significa que estos 5 pods están corriendo un contenedor de Docker cada uno, lo cual me está permitiendo tener una fuerza mayor de procesamiento, además de estar controladas por un cluster y son tratados como una unidad. </a:t>
            </a:r>
            <a:endParaRPr>
              <a:latin typeface="DM Sans"/>
              <a:ea typeface="DM Sans"/>
              <a:cs typeface="DM Sans"/>
              <a:sym typeface="DM Sans"/>
            </a:endParaRPr>
          </a:p>
        </p:txBody>
      </p:sp>
      <p:pic>
        <p:nvPicPr>
          <p:cNvPr id="696" name="Google Shape;696;p133"/>
          <p:cNvPicPr preferRelativeResize="0"/>
          <p:nvPr/>
        </p:nvPicPr>
        <p:blipFill>
          <a:blip r:embed="rId3">
            <a:alphaModFix/>
          </a:blip>
          <a:stretch>
            <a:fillRect/>
          </a:stretch>
        </p:blipFill>
        <p:spPr>
          <a:xfrm>
            <a:off x="2605934" y="2978417"/>
            <a:ext cx="1689100" cy="457200"/>
          </a:xfrm>
          <a:prstGeom prst="rect">
            <a:avLst/>
          </a:prstGeom>
          <a:noFill/>
          <a:ln>
            <a:noFill/>
          </a:ln>
        </p:spPr>
      </p:pic>
      <p:pic>
        <p:nvPicPr>
          <p:cNvPr id="697" name="Google Shape;697;p133"/>
          <p:cNvPicPr preferRelativeResize="0"/>
          <p:nvPr/>
        </p:nvPicPr>
        <p:blipFill>
          <a:blip r:embed="rId4">
            <a:alphaModFix/>
          </a:blip>
          <a:stretch>
            <a:fillRect/>
          </a:stretch>
        </p:blipFill>
        <p:spPr>
          <a:xfrm>
            <a:off x="4654334" y="2630264"/>
            <a:ext cx="4889333" cy="1153533"/>
          </a:xfrm>
          <a:prstGeom prst="rect">
            <a:avLst/>
          </a:prstGeom>
          <a:noFill/>
          <a:ln>
            <a:noFill/>
          </a:ln>
        </p:spPr>
      </p:pic>
    </p:spTree>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34"/>
          <p:cNvSpPr txBox="1"/>
          <p:nvPr/>
        </p:nvSpPr>
        <p:spPr>
          <a:xfrm>
            <a:off x="634000" y="624401"/>
            <a:ext cx="7326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Visualizar servicio (1)</a:t>
            </a:r>
            <a:endParaRPr sz="5333" b="1">
              <a:solidFill>
                <a:schemeClr val="dk1"/>
              </a:solidFill>
              <a:latin typeface="DM Sans"/>
              <a:ea typeface="DM Sans"/>
              <a:cs typeface="DM Sans"/>
              <a:sym typeface="DM Sans"/>
            </a:endParaRPr>
          </a:p>
        </p:txBody>
      </p:sp>
      <p:sp>
        <p:nvSpPr>
          <p:cNvPr id="703" name="Google Shape;703;p134"/>
          <p:cNvSpPr txBox="1"/>
          <p:nvPr/>
        </p:nvSpPr>
        <p:spPr>
          <a:xfrm>
            <a:off x="634000" y="1735367"/>
            <a:ext cx="11503600" cy="440116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tercer comando a correr es </a:t>
            </a:r>
            <a:r>
              <a:rPr lang="es" b="1" i="1">
                <a:latin typeface="DM Sans"/>
                <a:ea typeface="DM Sans"/>
                <a:cs typeface="DM Sans"/>
                <a:sym typeface="DM Sans"/>
              </a:rPr>
              <a:t>kubectl get services</a:t>
            </a:r>
            <a:r>
              <a:rPr lang="es">
                <a:latin typeface="DM Sans"/>
                <a:ea typeface="DM Sans"/>
                <a:cs typeface="DM Sans"/>
                <a:sym typeface="DM Sans"/>
              </a:rPr>
              <a:t>. Éste nos devolverá el servicio que debimos haber levantado al hacer apply.</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Ahí aparece el buen </a:t>
            </a:r>
            <a:r>
              <a:rPr lang="es" b="1">
                <a:latin typeface="DM Sans"/>
                <a:ea typeface="DM Sans"/>
                <a:cs typeface="DM Sans"/>
                <a:sym typeface="DM Sans"/>
              </a:rPr>
              <a:t>kubeservice</a:t>
            </a:r>
            <a:r>
              <a:rPr lang="es">
                <a:latin typeface="DM Sans"/>
                <a:ea typeface="DM Sans"/>
                <a:cs typeface="DM Sans"/>
                <a:sym typeface="DM Sans"/>
              </a:rPr>
              <a:t>, que es el que configuramos en nuestro .yaml</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Recuerda que este servicio es el que permite conectar con los pods del cluster. Echa un vistazo a la columna PORT(s).  ¿Notas cómo está haciendo el vínculo?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Significa que, el proceso que nosotros vinculamos a un puerto 80, está siendo procesado de manera interna en un puerto de escucha 31599.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704" name="Google Shape;704;p134"/>
          <p:cNvPicPr preferRelativeResize="0"/>
          <p:nvPr/>
        </p:nvPicPr>
        <p:blipFill>
          <a:blip r:embed="rId3">
            <a:alphaModFix/>
          </a:blip>
          <a:stretch>
            <a:fillRect/>
          </a:stretch>
        </p:blipFill>
        <p:spPr>
          <a:xfrm>
            <a:off x="2402167" y="2894601"/>
            <a:ext cx="2006600" cy="381000"/>
          </a:xfrm>
          <a:prstGeom prst="rect">
            <a:avLst/>
          </a:prstGeom>
          <a:noFill/>
          <a:ln>
            <a:noFill/>
          </a:ln>
        </p:spPr>
      </p:pic>
      <p:pic>
        <p:nvPicPr>
          <p:cNvPr id="705" name="Google Shape;705;p134"/>
          <p:cNvPicPr preferRelativeResize="0"/>
          <p:nvPr/>
        </p:nvPicPr>
        <p:blipFill>
          <a:blip r:embed="rId4">
            <a:alphaModFix/>
          </a:blip>
          <a:stretch>
            <a:fillRect/>
          </a:stretch>
        </p:blipFill>
        <p:spPr>
          <a:xfrm>
            <a:off x="4638867" y="2795114"/>
            <a:ext cx="5730567" cy="580033"/>
          </a:xfrm>
          <a:prstGeom prst="rect">
            <a:avLst/>
          </a:prstGeom>
          <a:noFill/>
          <a:ln>
            <a:noFill/>
          </a:ln>
        </p:spPr>
      </p:pic>
    </p:spTree>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35"/>
          <p:cNvSpPr txBox="1"/>
          <p:nvPr/>
        </p:nvSpPr>
        <p:spPr>
          <a:xfrm>
            <a:off x="634000" y="624401"/>
            <a:ext cx="7326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Visualizar servicio (2)</a:t>
            </a:r>
            <a:endParaRPr sz="5333" b="1">
              <a:solidFill>
                <a:schemeClr val="dk1"/>
              </a:solidFill>
              <a:latin typeface="DM Sans"/>
              <a:ea typeface="DM Sans"/>
              <a:cs typeface="DM Sans"/>
              <a:sym typeface="DM Sans"/>
            </a:endParaRPr>
          </a:p>
        </p:txBody>
      </p:sp>
      <p:sp>
        <p:nvSpPr>
          <p:cNvPr id="711" name="Google Shape;711;p135"/>
          <p:cNvSpPr txBox="1"/>
          <p:nvPr/>
        </p:nvSpPr>
        <p:spPr>
          <a:xfrm>
            <a:off x="634000" y="1836967"/>
            <a:ext cx="10924000" cy="467816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Ahora, recordemos que al final nuestro cluster local al final vive en minikube, así que es momento de ponerlo a trabajar.</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Primero, ejecutaremos </a:t>
            </a:r>
            <a:r>
              <a:rPr lang="es" b="1" i="1">
                <a:latin typeface="DM Sans"/>
                <a:ea typeface="DM Sans"/>
                <a:cs typeface="DM Sans"/>
                <a:sym typeface="DM Sans"/>
              </a:rPr>
              <a:t>minikube service list</a:t>
            </a:r>
            <a:endParaRPr b="1" i="1">
              <a:latin typeface="DM Sans"/>
              <a:ea typeface="DM Sans"/>
              <a:cs typeface="DM Sans"/>
              <a:sym typeface="DM Sans"/>
            </a:endParaRPr>
          </a:p>
          <a:p>
            <a:pPr>
              <a:buClr>
                <a:srgbClr val="000000"/>
              </a:buClr>
              <a:buSzPts val="1350"/>
            </a:pPr>
            <a:endParaRPr b="1" i="1">
              <a:latin typeface="DM Sans"/>
              <a:ea typeface="DM Sans"/>
              <a:cs typeface="DM Sans"/>
              <a:sym typeface="DM Sans"/>
            </a:endParaRPr>
          </a:p>
          <a:p>
            <a:pPr>
              <a:buClr>
                <a:srgbClr val="000000"/>
              </a:buClr>
              <a:buSzPts val="1350"/>
            </a:pPr>
            <a:endParaRPr b="1" i="1">
              <a:latin typeface="DM Sans"/>
              <a:ea typeface="DM Sans"/>
              <a:cs typeface="DM Sans"/>
              <a:sym typeface="DM Sans"/>
            </a:endParaRPr>
          </a:p>
          <a:p>
            <a:pPr>
              <a:buClr>
                <a:srgbClr val="000000"/>
              </a:buClr>
              <a:buSzPts val="1350"/>
            </a:pPr>
            <a:endParaRPr b="1" i="1">
              <a:latin typeface="DM Sans"/>
              <a:ea typeface="DM Sans"/>
              <a:cs typeface="DM Sans"/>
              <a:sym typeface="DM Sans"/>
            </a:endParaRPr>
          </a:p>
          <a:p>
            <a:pPr>
              <a:buClr>
                <a:srgbClr val="000000"/>
              </a:buClr>
              <a:buSzPts val="1350"/>
            </a:pPr>
            <a:endParaRPr b="1" i="1">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Uno de esos servicios debe tener el nombre del servicio que levantamos al aplicar el archivo de deploy. Ahora, para que pueda salir a la luz en una url de localhost, ejecutaremos </a:t>
            </a:r>
            <a:endParaRPr>
              <a:latin typeface="DM Sans"/>
              <a:ea typeface="DM Sans"/>
              <a:cs typeface="DM Sans"/>
              <a:sym typeface="DM Sans"/>
            </a:endParaRPr>
          </a:p>
          <a:p>
            <a:pPr>
              <a:buClr>
                <a:srgbClr val="000000"/>
              </a:buClr>
              <a:buSzPts val="1350"/>
            </a:pPr>
            <a:r>
              <a:rPr lang="es" b="1" i="1">
                <a:latin typeface="DM Sans"/>
                <a:ea typeface="DM Sans"/>
                <a:cs typeface="DM Sans"/>
                <a:sym typeface="DM Sans"/>
              </a:rPr>
              <a:t>minikube service &lt;nombre del servicio&gt; </a:t>
            </a:r>
            <a:endParaRPr b="1" i="1">
              <a:latin typeface="DM Sans"/>
              <a:ea typeface="DM Sans"/>
              <a:cs typeface="DM Sans"/>
              <a:sym typeface="DM Sans"/>
            </a:endParaRPr>
          </a:p>
          <a:p>
            <a:pPr>
              <a:buClr>
                <a:srgbClr val="000000"/>
              </a:buClr>
              <a:buSzPts val="1350"/>
            </a:pPr>
            <a:endParaRPr b="1" i="1">
              <a:latin typeface="DM Sans"/>
              <a:ea typeface="DM Sans"/>
              <a:cs typeface="DM Sans"/>
              <a:sym typeface="DM Sans"/>
            </a:endParaRPr>
          </a:p>
          <a:p>
            <a:pPr>
              <a:buClr>
                <a:srgbClr val="000000"/>
              </a:buClr>
              <a:buSzPts val="1350"/>
            </a:pPr>
            <a:r>
              <a:rPr lang="es">
                <a:latin typeface="DM Sans"/>
                <a:ea typeface="DM Sans"/>
                <a:cs typeface="DM Sans"/>
                <a:sym typeface="DM Sans"/>
              </a:rPr>
              <a:t>Luego minikube buscará en su tabla el servicio solicitado y lo ejecutará para poder utilizarlo.</a:t>
            </a:r>
            <a:endParaRPr>
              <a:latin typeface="DM Sans"/>
              <a:ea typeface="DM Sans"/>
              <a:cs typeface="DM Sans"/>
              <a:sym typeface="DM Sans"/>
            </a:endParaRPr>
          </a:p>
          <a:p>
            <a:pPr>
              <a:buClr>
                <a:srgbClr val="000000"/>
              </a:buClr>
              <a:buSzPts val="1350"/>
            </a:pPr>
            <a:endParaRPr i="1">
              <a:latin typeface="DM Sans"/>
              <a:ea typeface="DM Sans"/>
              <a:cs typeface="DM Sans"/>
              <a:sym typeface="DM Sans"/>
            </a:endParaRPr>
          </a:p>
          <a:p>
            <a:pPr>
              <a:buClr>
                <a:srgbClr val="000000"/>
              </a:buClr>
              <a:buSzPts val="1350"/>
            </a:pPr>
            <a:r>
              <a:rPr lang="es">
                <a:latin typeface="DM Sans"/>
                <a:ea typeface="DM Sans"/>
                <a:cs typeface="DM Sans"/>
                <a:sym typeface="DM Sans"/>
              </a:rPr>
              <a:t>   </a:t>
            </a:r>
            <a:endParaRPr>
              <a:latin typeface="DM Sans"/>
              <a:ea typeface="DM Sans"/>
              <a:cs typeface="DM Sans"/>
              <a:sym typeface="DM Sans"/>
            </a:endParaRPr>
          </a:p>
        </p:txBody>
      </p:sp>
      <p:pic>
        <p:nvPicPr>
          <p:cNvPr id="712" name="Google Shape;712;p135"/>
          <p:cNvPicPr preferRelativeResize="0"/>
          <p:nvPr/>
        </p:nvPicPr>
        <p:blipFill>
          <a:blip r:embed="rId3">
            <a:alphaModFix/>
          </a:blip>
          <a:stretch>
            <a:fillRect/>
          </a:stretch>
        </p:blipFill>
        <p:spPr>
          <a:xfrm>
            <a:off x="2573334" y="3511551"/>
            <a:ext cx="2044700" cy="444500"/>
          </a:xfrm>
          <a:prstGeom prst="rect">
            <a:avLst/>
          </a:prstGeom>
          <a:noFill/>
          <a:ln>
            <a:noFill/>
          </a:ln>
        </p:spPr>
      </p:pic>
      <p:pic>
        <p:nvPicPr>
          <p:cNvPr id="713" name="Google Shape;713;p135"/>
          <p:cNvPicPr preferRelativeResize="0"/>
          <p:nvPr/>
        </p:nvPicPr>
        <p:blipFill>
          <a:blip r:embed="rId4">
            <a:alphaModFix/>
          </a:blip>
          <a:stretch>
            <a:fillRect/>
          </a:stretch>
        </p:blipFill>
        <p:spPr>
          <a:xfrm>
            <a:off x="4896934" y="3175985"/>
            <a:ext cx="5164665" cy="1115633"/>
          </a:xfrm>
          <a:prstGeom prst="rect">
            <a:avLst/>
          </a:prstGeom>
          <a:noFill/>
          <a:ln>
            <a:noFill/>
          </a:ln>
        </p:spPr>
      </p:pic>
    </p:spTree>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36"/>
          <p:cNvSpPr txBox="1"/>
          <p:nvPr/>
        </p:nvSpPr>
        <p:spPr>
          <a:xfrm>
            <a:off x="634000" y="664501"/>
            <a:ext cx="1092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5333" b="1">
                <a:solidFill>
                  <a:schemeClr val="dk1"/>
                </a:solidFill>
                <a:latin typeface="DM Sans"/>
                <a:ea typeface="DM Sans"/>
                <a:cs typeface="DM Sans"/>
                <a:sym typeface="DM Sans"/>
              </a:rPr>
              <a:t>Ejecutando el servicio con minikube</a:t>
            </a:r>
            <a:endParaRPr sz="5333" b="1">
              <a:solidFill>
                <a:schemeClr val="dk1"/>
              </a:solidFill>
              <a:latin typeface="DM Sans"/>
              <a:ea typeface="DM Sans"/>
              <a:cs typeface="DM Sans"/>
              <a:sym typeface="DM Sans"/>
            </a:endParaRPr>
          </a:p>
        </p:txBody>
      </p:sp>
      <p:pic>
        <p:nvPicPr>
          <p:cNvPr id="719" name="Google Shape;719;p136"/>
          <p:cNvPicPr preferRelativeResize="0"/>
          <p:nvPr/>
        </p:nvPicPr>
        <p:blipFill>
          <a:blip r:embed="rId3">
            <a:alphaModFix/>
          </a:blip>
          <a:stretch>
            <a:fillRect/>
          </a:stretch>
        </p:blipFill>
        <p:spPr>
          <a:xfrm>
            <a:off x="1478801" y="3266651"/>
            <a:ext cx="3275300" cy="559200"/>
          </a:xfrm>
          <a:prstGeom prst="rect">
            <a:avLst/>
          </a:prstGeom>
          <a:noFill/>
          <a:ln>
            <a:noFill/>
          </a:ln>
        </p:spPr>
      </p:pic>
      <p:pic>
        <p:nvPicPr>
          <p:cNvPr id="720" name="Google Shape;720;p136"/>
          <p:cNvPicPr preferRelativeResize="0"/>
          <p:nvPr/>
        </p:nvPicPr>
        <p:blipFill>
          <a:blip r:embed="rId4">
            <a:alphaModFix/>
          </a:blip>
          <a:stretch>
            <a:fillRect/>
          </a:stretch>
        </p:blipFill>
        <p:spPr>
          <a:xfrm>
            <a:off x="6029701" y="2445082"/>
            <a:ext cx="5528300" cy="2202333"/>
          </a:xfrm>
          <a:prstGeom prst="rect">
            <a:avLst/>
          </a:prstGeom>
          <a:noFill/>
          <a:ln>
            <a:noFill/>
          </a:ln>
        </p:spPr>
      </p:pic>
      <p:pic>
        <p:nvPicPr>
          <p:cNvPr id="721" name="Google Shape;721;p136"/>
          <p:cNvPicPr preferRelativeResize="0"/>
          <p:nvPr/>
        </p:nvPicPr>
        <p:blipFill>
          <a:blip r:embed="rId5">
            <a:alphaModFix/>
          </a:blip>
          <a:stretch>
            <a:fillRect/>
          </a:stretch>
        </p:blipFill>
        <p:spPr>
          <a:xfrm>
            <a:off x="2848451" y="4704001"/>
            <a:ext cx="6495101" cy="1720100"/>
          </a:xfrm>
          <a:prstGeom prst="rect">
            <a:avLst/>
          </a:prstGeom>
          <a:noFill/>
          <a:ln>
            <a:noFill/>
          </a:ln>
        </p:spPr>
      </p:pic>
    </p:spTree>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3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En conclusión…</a:t>
            </a:r>
            <a:endParaRPr sz="5333" b="1">
              <a:solidFill>
                <a:srgbClr val="EAFF6A"/>
              </a:solidFill>
              <a:latin typeface="DM Sans"/>
              <a:ea typeface="DM Sans"/>
              <a:cs typeface="DM Sans"/>
              <a:sym typeface="DM Sans"/>
            </a:endParaRPr>
          </a:p>
        </p:txBody>
      </p:sp>
      <p:sp>
        <p:nvSpPr>
          <p:cNvPr id="727" name="Google Shape;727;p137"/>
          <p:cNvSpPr txBox="1"/>
          <p:nvPr/>
        </p:nvSpPr>
        <p:spPr>
          <a:xfrm>
            <a:off x="631133" y="1964933"/>
            <a:ext cx="10854800" cy="3940077"/>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a:solidFill>
                  <a:schemeClr val="lt1"/>
                </a:solidFill>
                <a:latin typeface="DM Sans"/>
                <a:ea typeface="DM Sans"/>
                <a:cs typeface="DM Sans"/>
                <a:sym typeface="DM Sans"/>
              </a:rPr>
              <a:t>La orquestación de contenedores y el acercamiento de configuraciones de nivel más complejo como son docker, kubectl, minikube y kubernetes, puede ser intimidante al principio. Sin embargo, es un stack de herramientas sumamente útil para que tengamos el primer acercamiento de una clusterización del servidor que hemos trabajado.</a:t>
            </a:r>
            <a:endParaRPr sz="2667">
              <a:solidFill>
                <a:schemeClr val="lt1"/>
              </a:solidFill>
              <a:latin typeface="DM Sans"/>
              <a:ea typeface="DM Sans"/>
              <a:cs typeface="DM Sans"/>
              <a:sym typeface="DM Sans"/>
            </a:endParaRPr>
          </a:p>
          <a:p>
            <a:pPr>
              <a:buClr>
                <a:srgbClr val="000000"/>
              </a:buClr>
              <a:buSzPts val="2500"/>
            </a:pPr>
            <a:endParaRPr sz="2667">
              <a:solidFill>
                <a:schemeClr val="lt1"/>
              </a:solidFill>
              <a:latin typeface="DM Sans"/>
              <a:ea typeface="DM Sans"/>
              <a:cs typeface="DM Sans"/>
              <a:sym typeface="DM Sans"/>
            </a:endParaRPr>
          </a:p>
          <a:p>
            <a:pPr>
              <a:buClr>
                <a:srgbClr val="000000"/>
              </a:buClr>
              <a:buSzPts val="2500"/>
            </a:pPr>
            <a:r>
              <a:rPr lang="es" sz="2667">
                <a:solidFill>
                  <a:schemeClr val="lt1"/>
                </a:solidFill>
                <a:latin typeface="DM Sans"/>
                <a:ea typeface="DM Sans"/>
                <a:cs typeface="DM Sans"/>
                <a:sym typeface="DM Sans"/>
              </a:rPr>
              <a:t>Estos procesos los irás aprendiendo sobre la marcha. ¡Ánimo y a profesionalizarlo a tu ritmo!</a:t>
            </a:r>
            <a:endParaRPr sz="2667">
              <a:solidFill>
                <a:schemeClr val="lt1"/>
              </a:solidFill>
              <a:latin typeface="DM Sans"/>
              <a:ea typeface="DM Sans"/>
              <a:cs typeface="DM Sans"/>
              <a:sym typeface="DM Sans"/>
            </a:endParaRPr>
          </a:p>
        </p:txBody>
      </p:sp>
    </p:spTree>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38"/>
          <p:cNvSpPr txBox="1"/>
          <p:nvPr/>
        </p:nvSpPr>
        <p:spPr>
          <a:xfrm>
            <a:off x="677617" y="941834"/>
            <a:ext cx="108368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¡Atención!</a:t>
            </a:r>
            <a:endParaRPr sz="5333" b="1">
              <a:solidFill>
                <a:srgbClr val="EAFF6A"/>
              </a:solidFill>
              <a:latin typeface="DM Sans"/>
              <a:ea typeface="DM Sans"/>
              <a:cs typeface="DM Sans"/>
              <a:sym typeface="DM Sans"/>
            </a:endParaRPr>
          </a:p>
        </p:txBody>
      </p:sp>
      <p:sp>
        <p:nvSpPr>
          <p:cNvPr id="733" name="Google Shape;733;p138"/>
          <p:cNvSpPr txBox="1"/>
          <p:nvPr/>
        </p:nvSpPr>
        <p:spPr>
          <a:xfrm>
            <a:off x="677617" y="1974801"/>
            <a:ext cx="10836800" cy="1477480"/>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sz="2667" b="1">
                <a:solidFill>
                  <a:schemeClr val="lt1"/>
                </a:solidFill>
                <a:latin typeface="DM Sans"/>
                <a:ea typeface="DM Sans"/>
                <a:cs typeface="DM Sans"/>
                <a:sym typeface="DM Sans"/>
              </a:rPr>
              <a:t>La próxima clase será una </a:t>
            </a:r>
            <a:r>
              <a:rPr lang="es" sz="2667" b="1">
                <a:solidFill>
                  <a:srgbClr val="EAFF6A"/>
                </a:solidFill>
                <a:latin typeface="DM Sans"/>
                <a:ea typeface="DM Sans"/>
                <a:cs typeface="DM Sans"/>
                <a:sym typeface="DM Sans"/>
              </a:rPr>
              <a:t>Práctica Integradora.</a:t>
            </a:r>
            <a:r>
              <a:rPr lang="es" sz="2667" b="1">
                <a:solidFill>
                  <a:schemeClr val="lt1"/>
                </a:solidFill>
                <a:latin typeface="DM Sans"/>
                <a:ea typeface="DM Sans"/>
                <a:cs typeface="DM Sans"/>
                <a:sym typeface="DM Sans"/>
              </a:rPr>
              <a:t> </a:t>
            </a:r>
            <a:endParaRPr sz="2667" b="1">
              <a:solidFill>
                <a:schemeClr val="lt1"/>
              </a:solidFill>
              <a:latin typeface="DM Sans"/>
              <a:ea typeface="DM Sans"/>
              <a:cs typeface="DM Sans"/>
              <a:sym typeface="DM Sans"/>
            </a:endParaRPr>
          </a:p>
          <a:p>
            <a:pPr algn="ctr">
              <a:buClr>
                <a:schemeClr val="dk1"/>
              </a:buClr>
              <a:buSzPts val="1100"/>
            </a:pPr>
            <a:r>
              <a:rPr lang="es" sz="2667" b="1">
                <a:solidFill>
                  <a:schemeClr val="lt1"/>
                </a:solidFill>
                <a:latin typeface="DM Sans"/>
                <a:ea typeface="DM Sans"/>
                <a:cs typeface="DM Sans"/>
                <a:sym typeface="DM Sans"/>
              </a:rPr>
              <a:t>Te recomendamos prepararte con la guía de temas disponible en la carpeta de tu comisión</a:t>
            </a:r>
            <a:endParaRPr sz="2667" b="1">
              <a:solidFill>
                <a:srgbClr val="DEFC52"/>
              </a:solidFill>
              <a:latin typeface="Helvetica Neue"/>
              <a:ea typeface="Helvetica Neue"/>
              <a:cs typeface="Helvetica Neue"/>
              <a:sym typeface="Helvetica Neue"/>
            </a:endParaRPr>
          </a:p>
        </p:txBody>
      </p:sp>
      <p:pic>
        <p:nvPicPr>
          <p:cNvPr id="734" name="Google Shape;734;p138" title="gif de persona escribiendo código"/>
          <p:cNvPicPr preferRelativeResize="0"/>
          <p:nvPr/>
        </p:nvPicPr>
        <p:blipFill rotWithShape="1">
          <a:blip r:embed="rId3">
            <a:alphaModFix/>
          </a:blip>
          <a:srcRect/>
          <a:stretch/>
        </p:blipFill>
        <p:spPr>
          <a:xfrm>
            <a:off x="4608680" y="3992418"/>
            <a:ext cx="2974632" cy="1662633"/>
          </a:xfrm>
          <a:prstGeom prst="rect">
            <a:avLst/>
          </a:prstGeom>
          <a:noFill/>
          <a:ln>
            <a:noFill/>
          </a:ln>
        </p:spPr>
      </p:pic>
    </p:spTree>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5" name="Google Shape;285;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6" name="Google Shape;286;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7" name="Google Shape;287;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8" name="Google Shape;288;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36</a:t>
            </a:r>
            <a:endParaRPr sz="2133">
              <a:solidFill>
                <a:schemeClr val="lt1"/>
              </a:solidFill>
              <a:latin typeface="DM Sans"/>
              <a:ea typeface="DM Sans"/>
              <a:cs typeface="DM Sans"/>
              <a:sym typeface="DM Sans"/>
            </a:endParaRPr>
          </a:p>
        </p:txBody>
      </p:sp>
      <p:cxnSp>
        <p:nvCxnSpPr>
          <p:cNvPr id="289" name="Google Shape;289;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0" name="Google Shape;290;p84"/>
          <p:cNvSpPr txBox="1"/>
          <p:nvPr/>
        </p:nvSpPr>
        <p:spPr>
          <a:xfrm>
            <a:off x="1919184" y="2390734"/>
            <a:ext cx="2571600" cy="615513"/>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400" b="1">
                <a:solidFill>
                  <a:srgbClr val="999999"/>
                </a:solidFill>
                <a:latin typeface="DM Sans"/>
                <a:ea typeface="DM Sans"/>
                <a:cs typeface="DM Sans"/>
                <a:sym typeface="DM Sans"/>
              </a:rPr>
              <a:t>Orquestación</a:t>
            </a:r>
            <a:endParaRPr sz="2400" b="1">
              <a:solidFill>
                <a:srgbClr val="999999"/>
              </a:solidFill>
              <a:latin typeface="DM Sans"/>
              <a:ea typeface="DM Sans"/>
              <a:cs typeface="DM Sans"/>
              <a:sym typeface="DM Sans"/>
            </a:endParaRPr>
          </a:p>
        </p:txBody>
      </p:sp>
      <p:sp>
        <p:nvSpPr>
          <p:cNvPr id="291" name="Google Shape;291;p84"/>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37</a:t>
            </a:r>
            <a:endParaRPr sz="2133" b="1">
              <a:solidFill>
                <a:srgbClr val="FFFFFF"/>
              </a:solidFill>
              <a:latin typeface="DM Sans"/>
              <a:ea typeface="DM Sans"/>
              <a:cs typeface="DM Sans"/>
              <a:sym typeface="DM Sans"/>
            </a:endParaRPr>
          </a:p>
        </p:txBody>
      </p:sp>
      <p:cxnSp>
        <p:nvCxnSpPr>
          <p:cNvPr id="292" name="Google Shape;292;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3" name="Google Shape;293;p84"/>
          <p:cNvSpPr txBox="1"/>
          <p:nvPr/>
        </p:nvSpPr>
        <p:spPr>
          <a:xfrm>
            <a:off x="4930767" y="26463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Tercera Práctica Integradora</a:t>
            </a:r>
            <a:endParaRPr sz="2000" b="1">
              <a:solidFill>
                <a:srgbClr val="EAFF6A"/>
              </a:solidFill>
              <a:latin typeface="DM Sans"/>
              <a:ea typeface="DM Sans"/>
              <a:cs typeface="DM Sans"/>
              <a:sym typeface="DM Sans"/>
            </a:endParaRPr>
          </a:p>
        </p:txBody>
      </p:sp>
      <p:cxnSp>
        <p:nvCxnSpPr>
          <p:cNvPr id="294" name="Google Shape;294;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5" name="Google Shape;295;p84"/>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296" name="Google Shape;296;p84"/>
          <p:cNvSpPr txBox="1"/>
          <p:nvPr/>
        </p:nvSpPr>
        <p:spPr>
          <a:xfrm>
            <a:off x="5061584" y="3642800"/>
            <a:ext cx="2310000" cy="1682600"/>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Skills</a:t>
            </a:r>
            <a:endParaRPr sz="1600">
              <a:solidFill>
                <a:schemeClr val="lt1"/>
              </a:solidFill>
              <a:latin typeface="DM Sans"/>
              <a:ea typeface="DM Sans"/>
              <a:cs typeface="DM Sans"/>
              <a:sym typeface="DM Sans"/>
            </a:endParaRPr>
          </a:p>
          <a:p>
            <a:pPr marL="1219170"/>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Práctica integradora</a:t>
            </a:r>
            <a:endParaRPr sz="1600">
              <a:solidFill>
                <a:schemeClr val="lt1"/>
              </a:solidFill>
              <a:latin typeface="DM Sans"/>
              <a:ea typeface="DM Sans"/>
              <a:cs typeface="DM Sans"/>
              <a:sym typeface="DM Sans"/>
            </a:endParaRPr>
          </a:p>
          <a:p>
            <a:pPr marL="609585">
              <a:buClr>
                <a:schemeClr val="dk1"/>
              </a:buClr>
              <a:buSzPts val="1100"/>
            </a:pPr>
            <a:endParaRPr sz="1467">
              <a:solidFill>
                <a:schemeClr val="lt1"/>
              </a:solidFill>
              <a:latin typeface="DM Sans"/>
              <a:ea typeface="DM Sans"/>
              <a:cs typeface="DM Sans"/>
              <a:sym typeface="DM Sans"/>
            </a:endParaRPr>
          </a:p>
          <a:p>
            <a:pPr marL="609585"/>
            <a:endParaRPr sz="1467">
              <a:solidFill>
                <a:schemeClr val="lt1"/>
              </a:solidFill>
              <a:latin typeface="DM Sans"/>
              <a:ea typeface="DM Sans"/>
              <a:cs typeface="DM Sans"/>
              <a:sym typeface="DM Sans"/>
            </a:endParaRPr>
          </a:p>
        </p:txBody>
      </p:sp>
      <p:sp>
        <p:nvSpPr>
          <p:cNvPr id="297" name="Google Shape;297;p84"/>
          <p:cNvSpPr txBox="1"/>
          <p:nvPr/>
        </p:nvSpPr>
        <p:spPr>
          <a:xfrm>
            <a:off x="1987433" y="3508334"/>
            <a:ext cx="248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8" name="Google Shape;298;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9" name="Google Shape;299;p84"/>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38</a:t>
            </a:r>
            <a:endParaRPr sz="2133">
              <a:solidFill>
                <a:schemeClr val="lt1"/>
              </a:solidFill>
              <a:latin typeface="DM Sans"/>
              <a:ea typeface="DM Sans"/>
              <a:cs typeface="DM Sans"/>
              <a:sym typeface="DM Sans"/>
            </a:endParaRPr>
          </a:p>
        </p:txBody>
      </p:sp>
      <p:cxnSp>
        <p:nvCxnSpPr>
          <p:cNvPr id="300" name="Google Shape;300;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7938284" y="2492334"/>
            <a:ext cx="2571600" cy="5128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1733" b="1">
                <a:solidFill>
                  <a:srgbClr val="999999"/>
                </a:solidFill>
                <a:latin typeface="DM Sans"/>
                <a:ea typeface="DM Sans"/>
                <a:cs typeface="DM Sans"/>
                <a:sym typeface="DM Sans"/>
              </a:rPr>
              <a:t>Seguridad</a:t>
            </a:r>
            <a:endParaRPr sz="1733" b="1">
              <a:solidFill>
                <a:srgbClr val="999999"/>
              </a:solidFill>
              <a:latin typeface="DM Sans"/>
              <a:ea typeface="DM Sans"/>
              <a:cs typeface="DM Sans"/>
              <a:sym typeface="DM Sans"/>
            </a:endParaRPr>
          </a:p>
        </p:txBody>
      </p:sp>
      <p:cxnSp>
        <p:nvCxnSpPr>
          <p:cNvPr id="302" name="Google Shape;302;p84"/>
          <p:cNvCxnSpPr/>
          <p:nvPr/>
        </p:nvCxnSpPr>
        <p:spPr>
          <a:xfrm>
            <a:off x="7938284" y="2490267"/>
            <a:ext cx="2371200" cy="0"/>
          </a:xfrm>
          <a:prstGeom prst="straightConnector1">
            <a:avLst/>
          </a:prstGeom>
          <a:noFill/>
          <a:ln w="9525" cap="flat" cmpd="sng">
            <a:solidFill>
              <a:srgbClr val="434343"/>
            </a:solidFill>
            <a:prstDash val="solid"/>
            <a:round/>
            <a:headEnd type="none" w="sm" len="sm"/>
            <a:tailEnd type="none" w="sm" len="sm"/>
          </a:ln>
        </p:spPr>
      </p:cxnSp>
      <p:sp>
        <p:nvSpPr>
          <p:cNvPr id="303" name="Google Shape;303;p84"/>
          <p:cNvSpPr txBox="1"/>
          <p:nvPr/>
        </p:nvSpPr>
        <p:spPr>
          <a:xfrm>
            <a:off x="8011167" y="3524067"/>
            <a:ext cx="2371200" cy="738623"/>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a:p>
            <a:endParaRPr sz="1600">
              <a:solidFill>
                <a:srgbClr val="999999"/>
              </a:solidFill>
              <a:latin typeface="DM Sans"/>
              <a:ea typeface="DM Sans"/>
              <a:cs typeface="DM Sans"/>
              <a:sym typeface="DM Sans"/>
            </a:endParaRPr>
          </a:p>
        </p:txBody>
      </p:sp>
      <p:sp>
        <p:nvSpPr>
          <p:cNvPr id="304" name="Google Shape;304;p84"/>
          <p:cNvSpPr txBox="1"/>
          <p:nvPr/>
        </p:nvSpPr>
        <p:spPr>
          <a:xfrm>
            <a:off x="1952367" y="3642800"/>
            <a:ext cx="25716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CCCCCC"/>
                </a:solidFill>
                <a:uFill>
                  <a:noFill/>
                </a:uFill>
                <a:latin typeface="DM Sans"/>
                <a:ea typeface="DM Sans"/>
                <a:cs typeface="DM Sans"/>
                <a:sym typeface="DM Sans"/>
                <a:hlinkClick r:id="rId7" action="ppaction://hlinksldjump">
                  <a:extLst>
                    <a:ext uri="{A12FA001-AC4F-418D-AE19-62706E023703}">
                      <ahyp:hlinkClr xmlns:ahyp="http://schemas.microsoft.com/office/drawing/2018/hyperlinkcolor" val="tx"/>
                    </a:ext>
                  </a:extLst>
                </a:hlinkClick>
              </a:rPr>
              <a:t>DockerHub</a:t>
            </a:r>
            <a:endParaRPr sz="1600">
              <a:solidFill>
                <a:srgbClr val="CCCCCC"/>
              </a:solidFill>
              <a:latin typeface="DM Sans"/>
              <a:ea typeface="DM Sans"/>
              <a:cs typeface="DM Sans"/>
              <a:sym typeface="DM Sans"/>
            </a:endParaRPr>
          </a:p>
          <a:p>
            <a:pPr marL="609585"/>
            <a:endParaRPr sz="1600">
              <a:solidFill>
                <a:srgbClr val="CCCCCC"/>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CCCCCC"/>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Orquestación de contenedores</a:t>
            </a:r>
            <a:endParaRPr sz="1600">
              <a:solidFill>
                <a:srgbClr val="CCCCCC"/>
              </a:solidFill>
              <a:latin typeface="DM Sans"/>
              <a:ea typeface="DM Sans"/>
              <a:cs typeface="DM Sans"/>
              <a:sym typeface="DM Sans"/>
            </a:endParaRPr>
          </a:p>
          <a:p>
            <a:pPr marL="609585"/>
            <a:endParaRPr sz="1600">
              <a:solidFill>
                <a:srgbClr val="CCCCCC"/>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CCCCCC"/>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Orquestación con Kubernetes</a:t>
            </a:r>
            <a:endParaRPr sz="1600">
              <a:solidFill>
                <a:srgbClr val="CCCCCC"/>
              </a:solidFill>
              <a:latin typeface="DM Sans"/>
              <a:ea typeface="DM Sans"/>
              <a:cs typeface="DM Sans"/>
              <a:sym typeface="DM Sans"/>
            </a:endParaRPr>
          </a:p>
        </p:txBody>
      </p:sp>
      <p:sp>
        <p:nvSpPr>
          <p:cNvPr id="305" name="Google Shape;305;p84"/>
          <p:cNvSpPr txBox="1"/>
          <p:nvPr/>
        </p:nvSpPr>
        <p:spPr>
          <a:xfrm>
            <a:off x="7906367" y="3744400"/>
            <a:ext cx="24604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rId7" action="ppaction://hlinksldjump">
                  <a:extLst>
                    <a:ext uri="{A12FA001-AC4F-418D-AE19-62706E023703}">
                      <ahyp:hlinkClr xmlns:ahyp="http://schemas.microsoft.com/office/drawing/2018/hyperlinkcolor" val="tx"/>
                    </a:ext>
                  </a:extLst>
                </a:hlinkClick>
              </a:rPr>
              <a:t>Cultura de seguridad</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OWASP</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OWASP Top 10</a:t>
            </a:r>
            <a:endParaRPr sz="1600">
              <a:solidFill>
                <a:srgbClr val="B7B7B7"/>
              </a:solidFill>
              <a:latin typeface="DM Sans"/>
              <a:ea typeface="DM Sans"/>
              <a:cs typeface="DM Sans"/>
              <a:sym typeface="DM Sans"/>
            </a:endParaRPr>
          </a:p>
        </p:txBody>
      </p:sp>
    </p:spTree>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86"/>
          <p:cNvSpPr txBox="1"/>
          <p:nvPr/>
        </p:nvSpPr>
        <p:spPr>
          <a:xfrm>
            <a:off x="668600" y="857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19" name="Google Shape;319;p86"/>
          <p:cNvPicPr preferRelativeResize="0"/>
          <p:nvPr/>
        </p:nvPicPr>
        <p:blipFill>
          <a:blip r:embed="rId3">
            <a:alphaModFix/>
          </a:blip>
          <a:stretch>
            <a:fillRect/>
          </a:stretch>
        </p:blipFill>
        <p:spPr>
          <a:xfrm>
            <a:off x="2897001" y="2831985"/>
            <a:ext cx="272737" cy="262633"/>
          </a:xfrm>
          <a:prstGeom prst="rect">
            <a:avLst/>
          </a:prstGeom>
          <a:noFill/>
          <a:ln>
            <a:noFill/>
          </a:ln>
        </p:spPr>
      </p:pic>
      <p:sp>
        <p:nvSpPr>
          <p:cNvPr id="320" name="Google Shape;320;p86"/>
          <p:cNvSpPr txBox="1"/>
          <p:nvPr/>
        </p:nvSpPr>
        <p:spPr>
          <a:xfrm>
            <a:off x="3386241" y="2696501"/>
            <a:ext cx="6175200" cy="1723508"/>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Hacer una integración práctica de todos los conceptos vistos hasta el momento, bajo el desarrollo de un proyecto paralelo a nuestro proyecto final.</a:t>
            </a:r>
            <a:endParaRPr sz="2400">
              <a:solidFill>
                <a:schemeClr val="lt1"/>
              </a:solidFill>
              <a:latin typeface="DM Sans"/>
              <a:ea typeface="DM Sans"/>
              <a:cs typeface="DM Sans"/>
              <a:sym typeface="DM Sans"/>
            </a:endParaRPr>
          </a:p>
        </p:txBody>
      </p:sp>
      <p:sp>
        <p:nvSpPr>
          <p:cNvPr id="321" name="Google Shape;321;p86"/>
          <p:cNvSpPr txBox="1"/>
          <p:nvPr/>
        </p:nvSpPr>
        <p:spPr>
          <a:xfrm>
            <a:off x="3338680" y="4586600"/>
            <a:ext cx="5940000" cy="615513"/>
          </a:xfrm>
          <a:prstGeom prst="rect">
            <a:avLst/>
          </a:prstGeom>
          <a:noFill/>
          <a:ln>
            <a:noFill/>
          </a:ln>
        </p:spPr>
        <p:txBody>
          <a:bodyPr spcFirstLastPara="1" wrap="square" lIns="121900" tIns="121900" rIns="121900" bIns="121900" anchor="t" anchorCtr="0">
            <a:spAutoFit/>
          </a:bodyPr>
          <a:lstStyle/>
          <a:p>
            <a:endParaRPr sz="2400">
              <a:solidFill>
                <a:schemeClr val="lt1"/>
              </a:solidFill>
              <a:latin typeface="DM Sans"/>
              <a:ea typeface="DM Sans"/>
              <a:cs typeface="DM Sans"/>
              <a:sym typeface="DM Sans"/>
            </a:endParaRPr>
          </a:p>
        </p:txBody>
      </p:sp>
      <p:sp>
        <p:nvSpPr>
          <p:cNvPr id="322" name="Google Shape;322;p86"/>
          <p:cNvSpPr txBox="1"/>
          <p:nvPr/>
        </p:nvSpPr>
        <p:spPr>
          <a:xfrm>
            <a:off x="3386241" y="3501951"/>
            <a:ext cx="6175200" cy="615513"/>
          </a:xfrm>
          <a:prstGeom prst="rect">
            <a:avLst/>
          </a:prstGeom>
          <a:noFill/>
          <a:ln>
            <a:noFill/>
          </a:ln>
        </p:spPr>
        <p:txBody>
          <a:bodyPr spcFirstLastPara="1" wrap="square" lIns="121900" tIns="121900" rIns="121900" bIns="121900" anchor="t" anchorCtr="0">
            <a:spAutoFit/>
          </a:bodyPr>
          <a:lstStyle/>
          <a:p>
            <a:endParaRPr sz="2400">
              <a:solidFill>
                <a:schemeClr val="lt1"/>
              </a:solidFill>
              <a:latin typeface="DM Sans"/>
              <a:ea typeface="DM Sans"/>
              <a:cs typeface="DM Sans"/>
              <a:sym typeface="DM San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98"/>
          <p:cNvSpPr txBox="1"/>
          <p:nvPr/>
        </p:nvSpPr>
        <p:spPr>
          <a:xfrm>
            <a:off x="711200" y="2722767"/>
            <a:ext cx="5384800" cy="2599600"/>
          </a:xfrm>
          <a:prstGeom prst="rect">
            <a:avLst/>
          </a:prstGeom>
          <a:noFill/>
          <a:ln>
            <a:noFill/>
          </a:ln>
        </p:spPr>
        <p:txBody>
          <a:bodyPr spcFirstLastPara="1" wrap="square" lIns="121900" tIns="121900" rIns="121900" bIns="121900" anchor="t" anchorCtr="0">
            <a:noAutofit/>
          </a:bodyPr>
          <a:lstStyle/>
          <a:p>
            <a:pPr marL="609585" indent="-419090">
              <a:buClr>
                <a:schemeClr val="accent4"/>
              </a:buClr>
              <a:buSzPts val="1350"/>
              <a:buFont typeface="DM Sans"/>
              <a:buChar char="✓"/>
            </a:pPr>
            <a:r>
              <a:rPr lang="es">
                <a:latin typeface="DM Sans"/>
                <a:ea typeface="DM Sans"/>
                <a:cs typeface="DM Sans"/>
                <a:sym typeface="DM Sans"/>
              </a:rPr>
              <a:t>En el ejemplo no se bloquea la ejecución normal del programa y se permite que este se siga ejecutando.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La ejecución de la operación de escritura “comienza” e inmediatamente cede el control a la siguiente instrucción, que escribe por pantalla el mensaje de finalización. </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Cuando la operación de escritura termina, ejecuta el callback que informará por pantalla que la escritura se realizó con éxito.</a:t>
            </a:r>
            <a:endParaRPr>
              <a:latin typeface="DM Sans"/>
              <a:ea typeface="DM Sans"/>
              <a:cs typeface="DM Sans"/>
              <a:sym typeface="DM Sans"/>
            </a:endParaRPr>
          </a:p>
        </p:txBody>
      </p:sp>
      <p:sp>
        <p:nvSpPr>
          <p:cNvPr id="844" name="Google Shape;844;p198"/>
          <p:cNvSpPr txBox="1"/>
          <p:nvPr/>
        </p:nvSpPr>
        <p:spPr>
          <a:xfrm>
            <a:off x="883733" y="739300"/>
            <a:ext cx="8665600" cy="1660000"/>
          </a:xfrm>
          <a:prstGeom prst="rect">
            <a:avLst/>
          </a:prstGeom>
          <a:noFill/>
          <a:ln>
            <a:noFill/>
          </a:ln>
        </p:spPr>
        <p:txBody>
          <a:bodyPr spcFirstLastPara="1" wrap="square" lIns="121900" tIns="121900" rIns="121900" bIns="121900" anchor="t" anchorCtr="0">
            <a:noAutofit/>
          </a:bodyPr>
          <a:lstStyle/>
          <a:p>
            <a:pPr>
              <a:lnSpc>
                <a:spcPct val="90000"/>
              </a:lnSpc>
            </a:pPr>
            <a:r>
              <a:rPr lang="es" sz="5333" b="1">
                <a:solidFill>
                  <a:schemeClr val="dk1"/>
                </a:solidFill>
                <a:latin typeface="DM Sans"/>
                <a:ea typeface="DM Sans"/>
                <a:cs typeface="DM Sans"/>
                <a:sym typeface="DM Sans"/>
              </a:rPr>
              <a:t>Ejemplo de ejecución asincrónica</a:t>
            </a:r>
            <a:endParaRPr sz="5333" b="1">
              <a:solidFill>
                <a:schemeClr val="dk1"/>
              </a:solidFill>
              <a:latin typeface="DM Sans"/>
              <a:ea typeface="DM Sans"/>
              <a:cs typeface="DM Sans"/>
              <a:sym typeface="DM Sans"/>
            </a:endParaRPr>
          </a:p>
        </p:txBody>
      </p:sp>
      <p:sp>
        <p:nvSpPr>
          <p:cNvPr id="845" name="Google Shape;845;p198"/>
          <p:cNvSpPr txBox="1"/>
          <p:nvPr/>
        </p:nvSpPr>
        <p:spPr>
          <a:xfrm>
            <a:off x="6161367" y="2722767"/>
            <a:ext cx="5685600" cy="3201990"/>
          </a:xfrm>
          <a:prstGeom prst="rect">
            <a:avLst/>
          </a:prstGeom>
          <a:solidFill>
            <a:srgbClr val="1E1E1E"/>
          </a:solidFill>
          <a:ln>
            <a:noFill/>
          </a:ln>
        </p:spPr>
        <p:txBody>
          <a:bodyPr spcFirstLastPara="1" wrap="square" lIns="121900" tIns="121900" rIns="121900" bIns="121900" anchor="t" anchorCtr="0">
            <a:spAutoFit/>
          </a:bodyPr>
          <a:lstStyle/>
          <a:p>
            <a:pPr>
              <a:buClr>
                <a:schemeClr val="dk1"/>
              </a:buClr>
              <a:buSzPts val="1100"/>
            </a:pPr>
            <a:r>
              <a:rPr lang="es" sz="1067">
                <a:solidFill>
                  <a:srgbClr val="569CD6"/>
                </a:solidFill>
                <a:highlight>
                  <a:srgbClr val="1E1E1E"/>
                </a:highlight>
                <a:latin typeface="Courier New"/>
                <a:ea typeface="Courier New"/>
                <a:cs typeface="Courier New"/>
                <a:sym typeface="Courier New"/>
              </a:rPr>
              <a:t>const</a:t>
            </a:r>
            <a:r>
              <a:rPr lang="es" sz="1067">
                <a:solidFill>
                  <a:srgbClr val="D4D4D4"/>
                </a:solidFill>
                <a:highlight>
                  <a:srgbClr val="1E1E1E"/>
                </a:highlight>
                <a:latin typeface="Courier New"/>
                <a:ea typeface="Courier New"/>
                <a:cs typeface="Courier New"/>
                <a:sym typeface="Courier New"/>
              </a:rPr>
              <a:t> </a:t>
            </a:r>
            <a:r>
              <a:rPr lang="es" sz="1067">
                <a:solidFill>
                  <a:srgbClr val="4FC1FF"/>
                </a:solidFill>
                <a:highlight>
                  <a:srgbClr val="1E1E1E"/>
                </a:highlight>
                <a:latin typeface="Courier New"/>
                <a:ea typeface="Courier New"/>
                <a:cs typeface="Courier New"/>
                <a:sym typeface="Courier New"/>
              </a:rPr>
              <a:t>escribirArchivo</a:t>
            </a:r>
            <a:r>
              <a:rPr lang="es" sz="1067">
                <a:solidFill>
                  <a:srgbClr val="D4D4D4"/>
                </a:solidFill>
                <a:highlight>
                  <a:srgbClr val="1E1E1E"/>
                </a:highlight>
                <a:latin typeface="Courier New"/>
                <a:ea typeface="Courier New"/>
                <a:cs typeface="Courier New"/>
                <a:sym typeface="Courier New"/>
              </a:rPr>
              <a:t> = </a:t>
            </a:r>
            <a:r>
              <a:rPr lang="es" sz="1067">
                <a:solidFill>
                  <a:srgbClr val="DCDCAA"/>
                </a:solidFill>
                <a:highlight>
                  <a:srgbClr val="1E1E1E"/>
                </a:highlight>
                <a:latin typeface="Courier New"/>
                <a:ea typeface="Courier New"/>
                <a:cs typeface="Courier New"/>
                <a:sym typeface="Courier New"/>
              </a:rPr>
              <a:t>require</a:t>
            </a:r>
            <a:r>
              <a:rPr lang="es" sz="1067">
                <a:solidFill>
                  <a:srgbClr val="D4D4D4"/>
                </a:solidFill>
                <a:highlight>
                  <a:srgbClr val="1E1E1E"/>
                </a:highlight>
                <a:latin typeface="Courier New"/>
                <a:ea typeface="Courier New"/>
                <a:cs typeface="Courier New"/>
                <a:sym typeface="Courier New"/>
              </a:rPr>
              <a:t>(</a:t>
            </a:r>
            <a:r>
              <a:rPr lang="es" sz="1067">
                <a:solidFill>
                  <a:srgbClr val="CE9178"/>
                </a:solidFill>
                <a:highlight>
                  <a:srgbClr val="1E1E1E"/>
                </a:highlight>
                <a:latin typeface="Courier New"/>
                <a:ea typeface="Courier New"/>
                <a:cs typeface="Courier New"/>
                <a:sym typeface="Courier New"/>
              </a:rPr>
              <a:t>'./escrArch.js'</a:t>
            </a:r>
            <a:r>
              <a:rPr lang="es" sz="1067">
                <a:solidFill>
                  <a:srgbClr val="D4D4D4"/>
                </a:solidFill>
                <a:highlight>
                  <a:srgbClr val="1E1E1E"/>
                </a:highlight>
                <a:latin typeface="Courier New"/>
                <a:ea typeface="Courier New"/>
                <a:cs typeface="Courier New"/>
                <a:sym typeface="Courier New"/>
              </a:rPr>
              <a:t>)</a:t>
            </a:r>
            <a:endParaRPr sz="1067">
              <a:solidFill>
                <a:srgbClr val="D4D4D4"/>
              </a:solidFill>
              <a:highlight>
                <a:srgbClr val="1E1E1E"/>
              </a:highlight>
              <a:latin typeface="Courier New"/>
              <a:ea typeface="Courier New"/>
              <a:cs typeface="Courier New"/>
              <a:sym typeface="Courier New"/>
            </a:endParaRPr>
          </a:p>
          <a:p>
            <a:pPr>
              <a:buClr>
                <a:schemeClr val="dk1"/>
              </a:buClr>
              <a:buSzPts val="1100"/>
            </a:pPr>
            <a:endParaRPr sz="1067">
              <a:solidFill>
                <a:srgbClr val="D4D4D4"/>
              </a:solidFill>
              <a:highlight>
                <a:srgbClr val="1E1E1E"/>
              </a:highlight>
              <a:latin typeface="Courier New"/>
              <a:ea typeface="Courier New"/>
              <a:cs typeface="Courier New"/>
              <a:sym typeface="Courier New"/>
            </a:endParaRPr>
          </a:p>
          <a:p>
            <a:r>
              <a:rPr lang="es" sz="1067">
                <a:solidFill>
                  <a:srgbClr val="9CDCFE"/>
                </a:solidFill>
                <a:highlight>
                  <a:srgbClr val="1E1E1E"/>
                </a:highlight>
                <a:latin typeface="Courier New"/>
                <a:ea typeface="Courier New"/>
                <a:cs typeface="Courier New"/>
                <a:sym typeface="Courier New"/>
              </a:rPr>
              <a:t>console</a:t>
            </a:r>
            <a:r>
              <a:rPr lang="es" sz="1067">
                <a:solidFill>
                  <a:srgbClr val="D4D4D4"/>
                </a:solidFill>
                <a:highlight>
                  <a:srgbClr val="1E1E1E"/>
                </a:highlight>
                <a:latin typeface="Courier New"/>
                <a:ea typeface="Courier New"/>
                <a:cs typeface="Courier New"/>
                <a:sym typeface="Courier New"/>
              </a:rPr>
              <a:t>.</a:t>
            </a:r>
            <a:r>
              <a:rPr lang="es" sz="1067">
                <a:solidFill>
                  <a:srgbClr val="DCDCAA"/>
                </a:solidFill>
                <a:highlight>
                  <a:srgbClr val="1E1E1E"/>
                </a:highlight>
                <a:latin typeface="Courier New"/>
                <a:ea typeface="Courier New"/>
                <a:cs typeface="Courier New"/>
                <a:sym typeface="Courier New"/>
              </a:rPr>
              <a:t>log</a:t>
            </a:r>
            <a:r>
              <a:rPr lang="es" sz="1067">
                <a:solidFill>
                  <a:srgbClr val="D4D4D4"/>
                </a:solidFill>
                <a:highlight>
                  <a:srgbClr val="1E1E1E"/>
                </a:highlight>
                <a:latin typeface="Courier New"/>
                <a:ea typeface="Courier New"/>
                <a:cs typeface="Courier New"/>
                <a:sym typeface="Courier New"/>
              </a:rPr>
              <a:t>(</a:t>
            </a:r>
            <a:r>
              <a:rPr lang="es" sz="1067">
                <a:solidFill>
                  <a:srgbClr val="CE9178"/>
                </a:solidFill>
                <a:highlight>
                  <a:srgbClr val="1E1E1E"/>
                </a:highlight>
                <a:latin typeface="Courier New"/>
                <a:ea typeface="Courier New"/>
                <a:cs typeface="Courier New"/>
                <a:sym typeface="Courier New"/>
              </a:rPr>
              <a:t>'inicio del programa'</a:t>
            </a:r>
            <a:r>
              <a:rPr lang="es" sz="1067">
                <a:solidFill>
                  <a:srgbClr val="D4D4D4"/>
                </a:solidFill>
                <a:highlight>
                  <a:srgbClr val="1E1E1E"/>
                </a:highlight>
                <a:latin typeface="Courier New"/>
                <a:ea typeface="Courier New"/>
                <a:cs typeface="Courier New"/>
                <a:sym typeface="Courier New"/>
              </a:rPr>
              <a:t>)</a:t>
            </a:r>
            <a:endParaRPr sz="1067">
              <a:solidFill>
                <a:srgbClr val="D4D4D4"/>
              </a:solidFill>
              <a:highlight>
                <a:srgbClr val="1E1E1E"/>
              </a:highlight>
              <a:latin typeface="Courier New"/>
              <a:ea typeface="Courier New"/>
              <a:cs typeface="Courier New"/>
              <a:sym typeface="Courier New"/>
            </a:endParaRPr>
          </a:p>
          <a:p>
            <a:pPr>
              <a:buClr>
                <a:schemeClr val="dk1"/>
              </a:buClr>
              <a:buSzPts val="1100"/>
            </a:pPr>
            <a:endParaRPr sz="1067">
              <a:solidFill>
                <a:srgbClr val="D4D4D4"/>
              </a:solidFill>
              <a:highlight>
                <a:srgbClr val="1E1E1E"/>
              </a:highlight>
              <a:latin typeface="Courier New"/>
              <a:ea typeface="Courier New"/>
              <a:cs typeface="Courier New"/>
              <a:sym typeface="Courier New"/>
            </a:endParaRPr>
          </a:p>
          <a:p>
            <a:pPr>
              <a:buClr>
                <a:schemeClr val="dk1"/>
              </a:buClr>
              <a:buSzPts val="1100"/>
            </a:pPr>
            <a:r>
              <a:rPr lang="es" sz="1067">
                <a:solidFill>
                  <a:srgbClr val="6A9955"/>
                </a:solidFill>
                <a:highlight>
                  <a:srgbClr val="1E1E1E"/>
                </a:highlight>
                <a:latin typeface="Courier New"/>
                <a:ea typeface="Courier New"/>
                <a:cs typeface="Courier New"/>
                <a:sym typeface="Courier New"/>
              </a:rPr>
              <a:t>// el creador de esta funcion la definió</a:t>
            </a:r>
            <a:endParaRPr sz="1067">
              <a:solidFill>
                <a:srgbClr val="6A9955"/>
              </a:solidFill>
              <a:highlight>
                <a:srgbClr val="1E1E1E"/>
              </a:highlight>
              <a:latin typeface="Courier New"/>
              <a:ea typeface="Courier New"/>
              <a:cs typeface="Courier New"/>
              <a:sym typeface="Courier New"/>
            </a:endParaRPr>
          </a:p>
          <a:p>
            <a:pPr>
              <a:buClr>
                <a:schemeClr val="dk1"/>
              </a:buClr>
              <a:buSzPts val="1100"/>
            </a:pPr>
            <a:r>
              <a:rPr lang="es" sz="1067">
                <a:solidFill>
                  <a:srgbClr val="6A9955"/>
                </a:solidFill>
                <a:highlight>
                  <a:srgbClr val="1E1E1E"/>
                </a:highlight>
                <a:latin typeface="Courier New"/>
                <a:ea typeface="Courier New"/>
                <a:cs typeface="Courier New"/>
                <a:sym typeface="Courier New"/>
              </a:rPr>
              <a:t>// como no bloqueante. recibe un callback que</a:t>
            </a:r>
            <a:endParaRPr sz="1067">
              <a:solidFill>
                <a:srgbClr val="6A9955"/>
              </a:solidFill>
              <a:highlight>
                <a:srgbClr val="1E1E1E"/>
              </a:highlight>
              <a:latin typeface="Courier New"/>
              <a:ea typeface="Courier New"/>
              <a:cs typeface="Courier New"/>
              <a:sym typeface="Courier New"/>
            </a:endParaRPr>
          </a:p>
          <a:p>
            <a:pPr>
              <a:buClr>
                <a:schemeClr val="dk1"/>
              </a:buClr>
              <a:buSzPts val="1100"/>
            </a:pPr>
            <a:r>
              <a:rPr lang="es" sz="1067">
                <a:solidFill>
                  <a:srgbClr val="6A9955"/>
                </a:solidFill>
                <a:highlight>
                  <a:srgbClr val="1E1E1E"/>
                </a:highlight>
                <a:latin typeface="Courier New"/>
                <a:ea typeface="Courier New"/>
                <a:cs typeface="Courier New"/>
                <a:sym typeface="Courier New"/>
              </a:rPr>
              <a:t>// se ejecutará al finalizar la escritura.</a:t>
            </a:r>
            <a:endParaRPr sz="1067">
              <a:solidFill>
                <a:srgbClr val="6A9955"/>
              </a:solidFill>
              <a:highlight>
                <a:srgbClr val="1E1E1E"/>
              </a:highlight>
              <a:latin typeface="Courier New"/>
              <a:ea typeface="Courier New"/>
              <a:cs typeface="Courier New"/>
              <a:sym typeface="Courier New"/>
            </a:endParaRPr>
          </a:p>
          <a:p>
            <a:pPr>
              <a:buClr>
                <a:schemeClr val="dk1"/>
              </a:buClr>
              <a:buSzPts val="1100"/>
            </a:pPr>
            <a:r>
              <a:rPr lang="es" sz="1067">
                <a:solidFill>
                  <a:srgbClr val="DCDCAA"/>
                </a:solidFill>
                <a:highlight>
                  <a:srgbClr val="1E1E1E"/>
                </a:highlight>
                <a:latin typeface="Courier New"/>
                <a:ea typeface="Courier New"/>
                <a:cs typeface="Courier New"/>
                <a:sym typeface="Courier New"/>
              </a:rPr>
              <a:t>escribirArchivo</a:t>
            </a:r>
            <a:r>
              <a:rPr lang="es" sz="1067">
                <a:solidFill>
                  <a:srgbClr val="D4D4D4"/>
                </a:solidFill>
                <a:highlight>
                  <a:srgbClr val="1E1E1E"/>
                </a:highlight>
                <a:latin typeface="Courier New"/>
                <a:ea typeface="Courier New"/>
                <a:cs typeface="Courier New"/>
                <a:sym typeface="Courier New"/>
              </a:rPr>
              <a:t>(</a:t>
            </a:r>
            <a:r>
              <a:rPr lang="es" sz="1067">
                <a:solidFill>
                  <a:srgbClr val="CE9178"/>
                </a:solidFill>
                <a:highlight>
                  <a:srgbClr val="1E1E1E"/>
                </a:highlight>
                <a:latin typeface="Courier New"/>
                <a:ea typeface="Courier New"/>
                <a:cs typeface="Courier New"/>
                <a:sym typeface="Courier New"/>
              </a:rPr>
              <a:t>'hola mundo'</a:t>
            </a:r>
            <a:r>
              <a:rPr lang="es" sz="1067">
                <a:solidFill>
                  <a:srgbClr val="D4D4D4"/>
                </a:solidFill>
                <a:highlight>
                  <a:srgbClr val="1E1E1E"/>
                </a:highlight>
                <a:latin typeface="Courier New"/>
                <a:ea typeface="Courier New"/>
                <a:cs typeface="Courier New"/>
                <a:sym typeface="Courier New"/>
              </a:rPr>
              <a:t>, () </a:t>
            </a:r>
            <a:r>
              <a:rPr lang="es" sz="1067">
                <a:solidFill>
                  <a:srgbClr val="569CD6"/>
                </a:solidFill>
                <a:highlight>
                  <a:srgbClr val="1E1E1E"/>
                </a:highlight>
                <a:latin typeface="Courier New"/>
                <a:ea typeface="Courier New"/>
                <a:cs typeface="Courier New"/>
                <a:sym typeface="Courier New"/>
              </a:rPr>
              <a:t>=&gt;</a:t>
            </a:r>
            <a:r>
              <a:rPr lang="es" sz="1067">
                <a:solidFill>
                  <a:srgbClr val="D4D4D4"/>
                </a:solidFill>
                <a:highlight>
                  <a:srgbClr val="1E1E1E"/>
                </a:highlight>
                <a:latin typeface="Courier New"/>
                <a:ea typeface="Courier New"/>
                <a:cs typeface="Courier New"/>
                <a:sym typeface="Courier New"/>
              </a:rPr>
              <a:t> {</a:t>
            </a:r>
            <a:endParaRPr sz="1067">
              <a:solidFill>
                <a:srgbClr val="D4D4D4"/>
              </a:solidFill>
              <a:highlight>
                <a:srgbClr val="1E1E1E"/>
              </a:highlight>
              <a:latin typeface="Courier New"/>
              <a:ea typeface="Courier New"/>
              <a:cs typeface="Courier New"/>
              <a:sym typeface="Courier New"/>
            </a:endParaRPr>
          </a:p>
          <a:p>
            <a:pPr>
              <a:buClr>
                <a:schemeClr val="dk1"/>
              </a:buClr>
              <a:buSzPts val="1100"/>
            </a:pPr>
            <a:r>
              <a:rPr lang="es" sz="1067">
                <a:solidFill>
                  <a:srgbClr val="D4D4D4"/>
                </a:solidFill>
                <a:highlight>
                  <a:srgbClr val="1E1E1E"/>
                </a:highlight>
                <a:latin typeface="Courier New"/>
                <a:ea typeface="Courier New"/>
                <a:cs typeface="Courier New"/>
                <a:sym typeface="Courier New"/>
              </a:rPr>
              <a:t>  </a:t>
            </a:r>
            <a:r>
              <a:rPr lang="es" sz="1067">
                <a:solidFill>
                  <a:srgbClr val="9CDCFE"/>
                </a:solidFill>
                <a:highlight>
                  <a:srgbClr val="1E1E1E"/>
                </a:highlight>
                <a:latin typeface="Courier New"/>
                <a:ea typeface="Courier New"/>
                <a:cs typeface="Courier New"/>
                <a:sym typeface="Courier New"/>
              </a:rPr>
              <a:t>console</a:t>
            </a:r>
            <a:r>
              <a:rPr lang="es" sz="1067">
                <a:solidFill>
                  <a:srgbClr val="D4D4D4"/>
                </a:solidFill>
                <a:highlight>
                  <a:srgbClr val="1E1E1E"/>
                </a:highlight>
                <a:latin typeface="Courier New"/>
                <a:ea typeface="Courier New"/>
                <a:cs typeface="Courier New"/>
                <a:sym typeface="Courier New"/>
              </a:rPr>
              <a:t>.</a:t>
            </a:r>
            <a:r>
              <a:rPr lang="es" sz="1067">
                <a:solidFill>
                  <a:srgbClr val="DCDCAA"/>
                </a:solidFill>
                <a:highlight>
                  <a:srgbClr val="1E1E1E"/>
                </a:highlight>
                <a:latin typeface="Courier New"/>
                <a:ea typeface="Courier New"/>
                <a:cs typeface="Courier New"/>
                <a:sym typeface="Courier New"/>
              </a:rPr>
              <a:t>log</a:t>
            </a:r>
            <a:r>
              <a:rPr lang="es" sz="1067">
                <a:solidFill>
                  <a:srgbClr val="D4D4D4"/>
                </a:solidFill>
                <a:highlight>
                  <a:srgbClr val="1E1E1E"/>
                </a:highlight>
                <a:latin typeface="Courier New"/>
                <a:ea typeface="Courier New"/>
                <a:cs typeface="Courier New"/>
                <a:sym typeface="Courier New"/>
              </a:rPr>
              <a:t>(</a:t>
            </a:r>
            <a:r>
              <a:rPr lang="es" sz="1067">
                <a:solidFill>
                  <a:srgbClr val="CE9178"/>
                </a:solidFill>
                <a:highlight>
                  <a:srgbClr val="1E1E1E"/>
                </a:highlight>
                <a:latin typeface="Courier New"/>
                <a:ea typeface="Courier New"/>
                <a:cs typeface="Courier New"/>
                <a:sym typeface="Courier New"/>
              </a:rPr>
              <a:t>'terminé de escribir el archivo'</a:t>
            </a:r>
            <a:r>
              <a:rPr lang="es" sz="1067">
                <a:solidFill>
                  <a:srgbClr val="D4D4D4"/>
                </a:solidFill>
                <a:highlight>
                  <a:srgbClr val="1E1E1E"/>
                </a:highlight>
                <a:latin typeface="Courier New"/>
                <a:ea typeface="Courier New"/>
                <a:cs typeface="Courier New"/>
                <a:sym typeface="Courier New"/>
              </a:rPr>
              <a:t>)</a:t>
            </a:r>
            <a:endParaRPr sz="1067">
              <a:solidFill>
                <a:srgbClr val="D4D4D4"/>
              </a:solidFill>
              <a:highlight>
                <a:srgbClr val="1E1E1E"/>
              </a:highlight>
              <a:latin typeface="Courier New"/>
              <a:ea typeface="Courier New"/>
              <a:cs typeface="Courier New"/>
              <a:sym typeface="Courier New"/>
            </a:endParaRPr>
          </a:p>
          <a:p>
            <a:r>
              <a:rPr lang="es" sz="1067">
                <a:solidFill>
                  <a:srgbClr val="D4D4D4"/>
                </a:solidFill>
                <a:highlight>
                  <a:srgbClr val="1E1E1E"/>
                </a:highlight>
                <a:latin typeface="Courier New"/>
                <a:ea typeface="Courier New"/>
                <a:cs typeface="Courier New"/>
                <a:sym typeface="Courier New"/>
              </a:rPr>
              <a:t>})</a:t>
            </a:r>
            <a:endParaRPr sz="1067">
              <a:solidFill>
                <a:srgbClr val="D4D4D4"/>
              </a:solidFill>
              <a:highlight>
                <a:srgbClr val="1E1E1E"/>
              </a:highlight>
              <a:latin typeface="Courier New"/>
              <a:ea typeface="Courier New"/>
              <a:cs typeface="Courier New"/>
              <a:sym typeface="Courier New"/>
            </a:endParaRPr>
          </a:p>
          <a:p>
            <a:pPr>
              <a:buClr>
                <a:schemeClr val="dk1"/>
              </a:buClr>
              <a:buSzPts val="1100"/>
            </a:pPr>
            <a:endParaRPr sz="1067">
              <a:solidFill>
                <a:srgbClr val="D4D4D4"/>
              </a:solidFill>
              <a:highlight>
                <a:srgbClr val="1E1E1E"/>
              </a:highlight>
              <a:latin typeface="Courier New"/>
              <a:ea typeface="Courier New"/>
              <a:cs typeface="Courier New"/>
              <a:sym typeface="Courier New"/>
            </a:endParaRPr>
          </a:p>
          <a:p>
            <a:pPr>
              <a:buClr>
                <a:schemeClr val="dk1"/>
              </a:buClr>
              <a:buSzPts val="1100"/>
            </a:pPr>
            <a:r>
              <a:rPr lang="es" sz="1067">
                <a:solidFill>
                  <a:srgbClr val="9CDCFE"/>
                </a:solidFill>
                <a:highlight>
                  <a:srgbClr val="1E1E1E"/>
                </a:highlight>
                <a:latin typeface="Courier New"/>
                <a:ea typeface="Courier New"/>
                <a:cs typeface="Courier New"/>
                <a:sym typeface="Courier New"/>
              </a:rPr>
              <a:t>console</a:t>
            </a:r>
            <a:r>
              <a:rPr lang="es" sz="1067">
                <a:solidFill>
                  <a:srgbClr val="D4D4D4"/>
                </a:solidFill>
                <a:highlight>
                  <a:srgbClr val="1E1E1E"/>
                </a:highlight>
                <a:latin typeface="Courier New"/>
                <a:ea typeface="Courier New"/>
                <a:cs typeface="Courier New"/>
                <a:sym typeface="Courier New"/>
              </a:rPr>
              <a:t>.</a:t>
            </a:r>
            <a:r>
              <a:rPr lang="es" sz="1067">
                <a:solidFill>
                  <a:srgbClr val="DCDCAA"/>
                </a:solidFill>
                <a:highlight>
                  <a:srgbClr val="1E1E1E"/>
                </a:highlight>
                <a:latin typeface="Courier New"/>
                <a:ea typeface="Courier New"/>
                <a:cs typeface="Courier New"/>
                <a:sym typeface="Courier New"/>
              </a:rPr>
              <a:t>log</a:t>
            </a:r>
            <a:r>
              <a:rPr lang="es" sz="1067">
                <a:solidFill>
                  <a:srgbClr val="D4D4D4"/>
                </a:solidFill>
                <a:highlight>
                  <a:srgbClr val="1E1E1E"/>
                </a:highlight>
                <a:latin typeface="Courier New"/>
                <a:ea typeface="Courier New"/>
                <a:cs typeface="Courier New"/>
                <a:sym typeface="Courier New"/>
              </a:rPr>
              <a:t>(</a:t>
            </a:r>
            <a:r>
              <a:rPr lang="es" sz="1067">
                <a:solidFill>
                  <a:srgbClr val="CE9178"/>
                </a:solidFill>
                <a:highlight>
                  <a:srgbClr val="1E1E1E"/>
                </a:highlight>
                <a:latin typeface="Courier New"/>
                <a:ea typeface="Courier New"/>
                <a:cs typeface="Courier New"/>
                <a:sym typeface="Courier New"/>
              </a:rPr>
              <a:t>'fin del programa'</a:t>
            </a:r>
            <a:r>
              <a:rPr lang="es" sz="1067">
                <a:solidFill>
                  <a:srgbClr val="D4D4D4"/>
                </a:solidFill>
                <a:highlight>
                  <a:srgbClr val="1E1E1E"/>
                </a:highlight>
                <a:latin typeface="Courier New"/>
                <a:ea typeface="Courier New"/>
                <a:cs typeface="Courier New"/>
                <a:sym typeface="Courier New"/>
              </a:rPr>
              <a:t>)</a:t>
            </a:r>
            <a:endParaRPr sz="1067">
              <a:solidFill>
                <a:srgbClr val="D4D4D4"/>
              </a:solidFill>
              <a:highlight>
                <a:srgbClr val="1E1E1E"/>
              </a:highlight>
              <a:latin typeface="Courier New"/>
              <a:ea typeface="Courier New"/>
              <a:cs typeface="Courier New"/>
              <a:sym typeface="Courier New"/>
            </a:endParaRPr>
          </a:p>
          <a:p>
            <a:pPr>
              <a:buClr>
                <a:schemeClr val="dk1"/>
              </a:buClr>
              <a:buSzPts val="1100"/>
            </a:pPr>
            <a:endParaRPr sz="1067">
              <a:solidFill>
                <a:srgbClr val="D4D4D4"/>
              </a:solidFill>
              <a:highlight>
                <a:srgbClr val="1E1E1E"/>
              </a:highlight>
              <a:latin typeface="Courier New"/>
              <a:ea typeface="Courier New"/>
              <a:cs typeface="Courier New"/>
              <a:sym typeface="Courier New"/>
            </a:endParaRPr>
          </a:p>
          <a:p>
            <a:pPr>
              <a:buClr>
                <a:schemeClr val="dk1"/>
              </a:buClr>
              <a:buSzPts val="1100"/>
            </a:pPr>
            <a:r>
              <a:rPr lang="es" sz="1067">
                <a:solidFill>
                  <a:srgbClr val="6A9955"/>
                </a:solidFill>
                <a:highlight>
                  <a:srgbClr val="1E1E1E"/>
                </a:highlight>
                <a:latin typeface="Courier New"/>
                <a:ea typeface="Courier New"/>
                <a:cs typeface="Courier New"/>
                <a:sym typeface="Courier New"/>
              </a:rPr>
              <a:t>// se mostrará por pantalla:</a:t>
            </a:r>
            <a:endParaRPr sz="1067">
              <a:solidFill>
                <a:srgbClr val="6A9955"/>
              </a:solidFill>
              <a:highlight>
                <a:srgbClr val="1E1E1E"/>
              </a:highlight>
              <a:latin typeface="Courier New"/>
              <a:ea typeface="Courier New"/>
              <a:cs typeface="Courier New"/>
              <a:sym typeface="Courier New"/>
            </a:endParaRPr>
          </a:p>
          <a:p>
            <a:pPr>
              <a:buClr>
                <a:schemeClr val="dk1"/>
              </a:buClr>
              <a:buSzPts val="1100"/>
            </a:pPr>
            <a:r>
              <a:rPr lang="es" sz="1067">
                <a:solidFill>
                  <a:srgbClr val="6A9955"/>
                </a:solidFill>
                <a:highlight>
                  <a:srgbClr val="1E1E1E"/>
                </a:highlight>
                <a:latin typeface="Courier New"/>
                <a:ea typeface="Courier New"/>
                <a:cs typeface="Courier New"/>
                <a:sym typeface="Courier New"/>
              </a:rPr>
              <a:t>// &gt; inicio del programa</a:t>
            </a:r>
            <a:endParaRPr sz="1067">
              <a:solidFill>
                <a:srgbClr val="6A9955"/>
              </a:solidFill>
              <a:highlight>
                <a:srgbClr val="1E1E1E"/>
              </a:highlight>
              <a:latin typeface="Courier New"/>
              <a:ea typeface="Courier New"/>
              <a:cs typeface="Courier New"/>
              <a:sym typeface="Courier New"/>
            </a:endParaRPr>
          </a:p>
          <a:p>
            <a:pPr>
              <a:buClr>
                <a:schemeClr val="dk1"/>
              </a:buClr>
              <a:buSzPts val="1100"/>
            </a:pPr>
            <a:r>
              <a:rPr lang="es" sz="1067">
                <a:solidFill>
                  <a:srgbClr val="6A9955"/>
                </a:solidFill>
                <a:highlight>
                  <a:srgbClr val="1E1E1E"/>
                </a:highlight>
                <a:latin typeface="Courier New"/>
                <a:ea typeface="Courier New"/>
                <a:cs typeface="Courier New"/>
                <a:sym typeface="Courier New"/>
              </a:rPr>
              <a:t>// &gt; fin del programa</a:t>
            </a:r>
            <a:endParaRPr sz="1067">
              <a:solidFill>
                <a:srgbClr val="6A9955"/>
              </a:solidFill>
              <a:highlight>
                <a:srgbClr val="1E1E1E"/>
              </a:highlight>
              <a:latin typeface="Courier New"/>
              <a:ea typeface="Courier New"/>
              <a:cs typeface="Courier New"/>
              <a:sym typeface="Courier New"/>
            </a:endParaRPr>
          </a:p>
          <a:p>
            <a:pPr>
              <a:buClr>
                <a:schemeClr val="dk1"/>
              </a:buClr>
              <a:buSzPts val="1100"/>
            </a:pPr>
            <a:r>
              <a:rPr lang="es" sz="1067">
                <a:solidFill>
                  <a:srgbClr val="6A9955"/>
                </a:solidFill>
                <a:highlight>
                  <a:srgbClr val="1E1E1E"/>
                </a:highlight>
                <a:latin typeface="Courier New"/>
                <a:ea typeface="Courier New"/>
                <a:cs typeface="Courier New"/>
                <a:sym typeface="Courier New"/>
              </a:rPr>
              <a:t>// &gt; terminé de escribir el archivo</a:t>
            </a:r>
            <a:endParaRPr sz="1067">
              <a:solidFill>
                <a:srgbClr val="6A9955"/>
              </a:solidFill>
              <a:highlight>
                <a:srgbClr val="1E1E1E"/>
              </a:highlight>
              <a:latin typeface="Courier New"/>
              <a:ea typeface="Courier New"/>
              <a:cs typeface="Courier New"/>
              <a:sym typeface="Courier New"/>
            </a:endParaRPr>
          </a:p>
          <a:p>
            <a:endParaRPr sz="1067"/>
          </a:p>
        </p:txBody>
      </p:sp>
    </p:spTree>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88"/>
          <p:cNvSpPr txBox="1"/>
          <p:nvPr/>
        </p:nvSpPr>
        <p:spPr>
          <a:xfrm>
            <a:off x="1157437" y="2936401"/>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¿Qué estamos por ver?</a:t>
            </a:r>
            <a:endParaRPr sz="5333" b="1">
              <a:solidFill>
                <a:schemeClr val="accent6"/>
              </a:solidFill>
              <a:latin typeface="DM Sans"/>
              <a:ea typeface="DM Sans"/>
              <a:cs typeface="DM Sans"/>
              <a:sym typeface="DM Sans"/>
            </a:endParaRPr>
          </a:p>
        </p:txBody>
      </p:sp>
    </p:spTree>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89"/>
          <p:cNvPicPr preferRelativeResize="0"/>
          <p:nvPr/>
        </p:nvPicPr>
        <p:blipFill>
          <a:blip r:embed="rId3">
            <a:alphaModFix/>
          </a:blip>
          <a:stretch>
            <a:fillRect/>
          </a:stretch>
        </p:blipFill>
        <p:spPr>
          <a:xfrm>
            <a:off x="7987701" y="2187684"/>
            <a:ext cx="3485633" cy="3485633"/>
          </a:xfrm>
          <a:prstGeom prst="rect">
            <a:avLst/>
          </a:prstGeom>
          <a:noFill/>
          <a:ln>
            <a:noFill/>
          </a:ln>
        </p:spPr>
      </p:pic>
      <p:sp>
        <p:nvSpPr>
          <p:cNvPr id="341" name="Google Shape;341;p89"/>
          <p:cNvSpPr txBox="1"/>
          <p:nvPr/>
        </p:nvSpPr>
        <p:spPr>
          <a:xfrm>
            <a:off x="610300" y="1355585"/>
            <a:ext cx="742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Práctica integradora</a:t>
            </a:r>
            <a:endParaRPr sz="5333" b="1">
              <a:solidFill>
                <a:schemeClr val="dk1"/>
              </a:solidFill>
              <a:latin typeface="DM Sans"/>
              <a:ea typeface="DM Sans"/>
              <a:cs typeface="DM Sans"/>
              <a:sym typeface="DM Sans"/>
            </a:endParaRPr>
          </a:p>
        </p:txBody>
      </p:sp>
      <p:sp>
        <p:nvSpPr>
          <p:cNvPr id="342" name="Google Shape;342;p89"/>
          <p:cNvSpPr txBox="1"/>
          <p:nvPr/>
        </p:nvSpPr>
        <p:spPr>
          <a:xfrm>
            <a:off x="610300" y="2485618"/>
            <a:ext cx="59296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mejor forma de repasar los temas vistos hasta el momento, es hacer un repaso integrado de todos los elementos.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 bien es correcto repasar el código parte por parte, es importante que como desarrolladores comencemos a trabajar en nuestra </a:t>
            </a:r>
            <a:r>
              <a:rPr lang="es" b="1">
                <a:latin typeface="DM Sans"/>
                <a:ea typeface="DM Sans"/>
                <a:cs typeface="DM Sans"/>
                <a:sym typeface="DM Sans"/>
              </a:rPr>
              <a:t>lógica de integración</a:t>
            </a:r>
            <a:r>
              <a:rPr lang="es">
                <a:latin typeface="DM Sans"/>
                <a:ea typeface="DM Sans"/>
                <a:cs typeface="DM Sans"/>
                <a:sym typeface="DM Sans"/>
              </a:rPr>
              <a:t>, es decir, tenemos que tener siempre contemplado el cómo vamos a juntar todo lo aprendido, para tener un proyecto sólido</a:t>
            </a:r>
            <a:endParaRPr>
              <a:latin typeface="DM Sans"/>
              <a:ea typeface="DM Sans"/>
              <a:cs typeface="DM Sans"/>
              <a:sym typeface="DM Sans"/>
            </a:endParaRPr>
          </a:p>
        </p:txBody>
      </p:sp>
      <p:sp>
        <p:nvSpPr>
          <p:cNvPr id="343" name="Google Shape;343;p89"/>
          <p:cNvSpPr txBox="1"/>
          <p:nvPr/>
        </p:nvSpPr>
        <p:spPr>
          <a:xfrm>
            <a:off x="7987700" y="2564668"/>
            <a:ext cx="1889200" cy="984845"/>
          </a:xfrm>
          <a:prstGeom prst="rect">
            <a:avLst/>
          </a:prstGeom>
          <a:noFill/>
          <a:ln>
            <a:noFill/>
          </a:ln>
        </p:spPr>
        <p:txBody>
          <a:bodyPr spcFirstLastPara="1" wrap="square" lIns="121900" tIns="121900" rIns="121900" bIns="121900" anchor="t" anchorCtr="0">
            <a:spAutoFit/>
          </a:bodyPr>
          <a:lstStyle/>
          <a:p>
            <a:pPr algn="ctr"/>
            <a:r>
              <a:rPr lang="es" sz="2400" b="1">
                <a:solidFill>
                  <a:schemeClr val="lt1"/>
                </a:solidFill>
                <a:latin typeface="DM Sans"/>
                <a:ea typeface="DM Sans"/>
                <a:cs typeface="DM Sans"/>
                <a:sym typeface="DM Sans"/>
              </a:rPr>
              <a:t>Arquitectura</a:t>
            </a:r>
            <a:endParaRPr sz="2400" b="1">
              <a:solidFill>
                <a:schemeClr val="lt1"/>
              </a:solidFill>
              <a:latin typeface="DM Sans"/>
              <a:ea typeface="DM Sans"/>
              <a:cs typeface="DM Sans"/>
              <a:sym typeface="DM Sans"/>
            </a:endParaRPr>
          </a:p>
        </p:txBody>
      </p:sp>
      <p:sp>
        <p:nvSpPr>
          <p:cNvPr id="344" name="Google Shape;344;p89"/>
          <p:cNvSpPr txBox="1"/>
          <p:nvPr/>
        </p:nvSpPr>
        <p:spPr>
          <a:xfrm>
            <a:off x="9547500" y="2340801"/>
            <a:ext cx="1348400" cy="1354176"/>
          </a:xfrm>
          <a:prstGeom prst="rect">
            <a:avLst/>
          </a:prstGeom>
          <a:noFill/>
          <a:ln>
            <a:noFill/>
          </a:ln>
        </p:spPr>
        <p:txBody>
          <a:bodyPr spcFirstLastPara="1" wrap="square" lIns="121900" tIns="121900" rIns="121900" bIns="121900" anchor="t" anchorCtr="0">
            <a:spAutoFit/>
          </a:bodyPr>
          <a:lstStyle/>
          <a:p>
            <a:pPr algn="ctr"/>
            <a:r>
              <a:rPr lang="es" sz="2400" b="1">
                <a:solidFill>
                  <a:schemeClr val="lt1"/>
                </a:solidFill>
                <a:latin typeface="DM Sans"/>
                <a:ea typeface="DM Sans"/>
                <a:cs typeface="DM Sans"/>
                <a:sym typeface="DM Sans"/>
              </a:rPr>
              <a:t>Patrones de diseño</a:t>
            </a:r>
            <a:endParaRPr sz="2400" b="1">
              <a:solidFill>
                <a:schemeClr val="lt1"/>
              </a:solidFill>
              <a:latin typeface="DM Sans"/>
              <a:ea typeface="DM Sans"/>
              <a:cs typeface="DM Sans"/>
              <a:sym typeface="DM Sans"/>
            </a:endParaRPr>
          </a:p>
        </p:txBody>
      </p:sp>
      <p:sp>
        <p:nvSpPr>
          <p:cNvPr id="345" name="Google Shape;345;p89"/>
          <p:cNvSpPr txBox="1"/>
          <p:nvPr/>
        </p:nvSpPr>
        <p:spPr>
          <a:xfrm>
            <a:off x="7898233" y="3937201"/>
            <a:ext cx="1348400" cy="615513"/>
          </a:xfrm>
          <a:prstGeom prst="rect">
            <a:avLst/>
          </a:prstGeom>
          <a:noFill/>
          <a:ln>
            <a:noFill/>
          </a:ln>
        </p:spPr>
        <p:txBody>
          <a:bodyPr spcFirstLastPara="1" wrap="square" lIns="121900" tIns="121900" rIns="121900" bIns="121900" anchor="t" anchorCtr="0">
            <a:spAutoFit/>
          </a:bodyPr>
          <a:lstStyle/>
          <a:p>
            <a:pPr algn="ctr"/>
            <a:r>
              <a:rPr lang="es" sz="2400" b="1">
                <a:solidFill>
                  <a:schemeClr val="lt1"/>
                </a:solidFill>
                <a:latin typeface="DM Sans"/>
                <a:ea typeface="DM Sans"/>
                <a:cs typeface="DM Sans"/>
                <a:sym typeface="DM Sans"/>
              </a:rPr>
              <a:t>Mailing</a:t>
            </a:r>
            <a:endParaRPr sz="2400" b="1">
              <a:solidFill>
                <a:schemeClr val="lt1"/>
              </a:solidFill>
              <a:latin typeface="DM Sans"/>
              <a:ea typeface="DM Sans"/>
              <a:cs typeface="DM Sans"/>
              <a:sym typeface="DM Sans"/>
            </a:endParaRPr>
          </a:p>
        </p:txBody>
      </p:sp>
      <p:sp>
        <p:nvSpPr>
          <p:cNvPr id="346" name="Google Shape;346;p89"/>
          <p:cNvSpPr txBox="1"/>
          <p:nvPr/>
        </p:nvSpPr>
        <p:spPr>
          <a:xfrm rot="-1231326">
            <a:off x="9431570" y="4456388"/>
            <a:ext cx="1580289" cy="615513"/>
          </a:xfrm>
          <a:prstGeom prst="rect">
            <a:avLst/>
          </a:prstGeom>
          <a:noFill/>
          <a:ln>
            <a:noFill/>
          </a:ln>
        </p:spPr>
        <p:txBody>
          <a:bodyPr spcFirstLastPara="1" wrap="square" lIns="121900" tIns="121900" rIns="121900" bIns="121900" anchor="t" anchorCtr="0">
            <a:spAutoFit/>
          </a:bodyPr>
          <a:lstStyle/>
          <a:p>
            <a:pPr algn="ctr"/>
            <a:r>
              <a:rPr lang="es" sz="2400" b="1">
                <a:solidFill>
                  <a:schemeClr val="lt1"/>
                </a:solidFill>
                <a:latin typeface="DM Sans"/>
                <a:ea typeface="DM Sans"/>
                <a:cs typeface="DM Sans"/>
                <a:sym typeface="DM Sans"/>
              </a:rPr>
              <a:t>Entornos</a:t>
            </a:r>
            <a:endParaRPr sz="1733" b="1">
              <a:solidFill>
                <a:schemeClr val="lt1"/>
              </a:solidFill>
              <a:latin typeface="DM Sans"/>
              <a:ea typeface="DM Sans"/>
              <a:cs typeface="DM Sans"/>
              <a:sym typeface="DM Sans"/>
            </a:endParaRPr>
          </a:p>
        </p:txBody>
      </p:sp>
    </p:spTree>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90"/>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Elementos a integrar</a:t>
            </a:r>
            <a:endParaRPr sz="5333" b="1">
              <a:solidFill>
                <a:schemeClr val="dk1"/>
              </a:solidFill>
              <a:latin typeface="DM Sans"/>
              <a:ea typeface="DM Sans"/>
              <a:cs typeface="DM Sans"/>
              <a:sym typeface="DM Sans"/>
            </a:endParaRPr>
          </a:p>
        </p:txBody>
      </p:sp>
    </p:spTree>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91"/>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Elementos a integrar</a:t>
            </a:r>
            <a:endParaRPr sz="5333" b="1">
              <a:solidFill>
                <a:schemeClr val="dk1"/>
              </a:solidFill>
              <a:latin typeface="DM Sans"/>
              <a:ea typeface="DM Sans"/>
              <a:cs typeface="DM Sans"/>
              <a:sym typeface="DM Sans"/>
            </a:endParaRPr>
          </a:p>
        </p:txBody>
      </p:sp>
      <p:sp>
        <p:nvSpPr>
          <p:cNvPr id="357" name="Google Shape;357;p91"/>
          <p:cNvSpPr txBox="1"/>
          <p:nvPr/>
        </p:nvSpPr>
        <p:spPr>
          <a:xfrm>
            <a:off x="631133" y="2454801"/>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el desarrollo de esta práctica de integración, repasarás y conectarás los siguientes conceptos: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
        <p:nvSpPr>
          <p:cNvPr id="358" name="Google Shape;358;p91"/>
          <p:cNvSpPr txBox="1"/>
          <p:nvPr/>
        </p:nvSpPr>
        <p:spPr>
          <a:xfrm>
            <a:off x="6036767" y="2454801"/>
            <a:ext cx="5112800" cy="2482627"/>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Arquitectura por capas</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Patrones de diseño </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Mailing</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Manejo de variables de entorno</a:t>
            </a:r>
            <a:endParaRPr>
              <a:latin typeface="DM Sans"/>
              <a:ea typeface="DM Sans"/>
              <a:cs typeface="DM Sans"/>
              <a:sym typeface="DM Sans"/>
            </a:endParaRPr>
          </a:p>
          <a:p>
            <a:endParaRPr sz="1933">
              <a:latin typeface="DM Sans"/>
              <a:ea typeface="DM Sans"/>
              <a:cs typeface="DM Sans"/>
              <a:sym typeface="DM Sans"/>
            </a:endParaRPr>
          </a:p>
        </p:txBody>
      </p:sp>
    </p:spTree>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92"/>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Skills para esta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práctica integradora</a:t>
            </a:r>
            <a:endParaRPr sz="5333" b="1">
              <a:solidFill>
                <a:srgbClr val="EA90FF"/>
              </a:solidFill>
              <a:latin typeface="DM Sans"/>
              <a:ea typeface="DM Sans"/>
              <a:cs typeface="DM Sans"/>
              <a:sym typeface="DM Sans"/>
            </a:endParaRPr>
          </a:p>
        </p:txBody>
      </p:sp>
    </p:spTree>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93"/>
          <p:cNvSpPr txBox="1"/>
          <p:nvPr/>
        </p:nvSpPr>
        <p:spPr>
          <a:xfrm>
            <a:off x="616233" y="535433"/>
            <a:ext cx="8698800" cy="164977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067" b="1">
                <a:solidFill>
                  <a:schemeClr val="dk1"/>
                </a:solidFill>
                <a:latin typeface="DM Sans"/>
                <a:ea typeface="DM Sans"/>
                <a:cs typeface="DM Sans"/>
                <a:sym typeface="DM Sans"/>
              </a:rPr>
              <a:t>Skills para Arquitectura por capas</a:t>
            </a:r>
            <a:endParaRPr sz="5067" b="1">
              <a:solidFill>
                <a:schemeClr val="dk1"/>
              </a:solidFill>
              <a:latin typeface="DM Sans"/>
              <a:ea typeface="DM Sans"/>
              <a:cs typeface="DM Sans"/>
              <a:sym typeface="DM Sans"/>
            </a:endParaRPr>
          </a:p>
        </p:txBody>
      </p:sp>
      <p:sp>
        <p:nvSpPr>
          <p:cNvPr id="369" name="Google Shape;369;p93"/>
          <p:cNvSpPr txBox="1"/>
          <p:nvPr/>
        </p:nvSpPr>
        <p:spPr>
          <a:xfrm>
            <a:off x="616233" y="2555133"/>
            <a:ext cx="6618800" cy="329316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Comprender el manejo de arquitectura por capas</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Entender e isolar la responsabilidad de ruteo</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Entender e isolar la responsabilidad de controlador</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Entender e isolar la responsabilidad de servicio</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Entender e isolar la responsabilidad de persistencia</a:t>
            </a:r>
            <a:endParaRPr>
              <a:latin typeface="DM Sans"/>
              <a:ea typeface="DM Sans"/>
              <a:cs typeface="DM Sans"/>
              <a:sym typeface="DM Sans"/>
            </a:endParaRPr>
          </a:p>
          <a:p>
            <a:endParaRPr>
              <a:latin typeface="DM Sans"/>
              <a:ea typeface="DM Sans"/>
              <a:cs typeface="DM Sans"/>
              <a:sym typeface="DM Sans"/>
            </a:endParaRPr>
          </a:p>
          <a:p>
            <a:pPr marL="609585"/>
            <a:endParaRPr b="1">
              <a:latin typeface="DM Sans"/>
              <a:ea typeface="DM Sans"/>
              <a:cs typeface="DM Sans"/>
              <a:sym typeface="DM Sans"/>
            </a:endParaRPr>
          </a:p>
        </p:txBody>
      </p:sp>
      <p:pic>
        <p:nvPicPr>
          <p:cNvPr id="370" name="Google Shape;370;p93"/>
          <p:cNvPicPr preferRelativeResize="0"/>
          <p:nvPr/>
        </p:nvPicPr>
        <p:blipFill>
          <a:blip r:embed="rId3">
            <a:alphaModFix/>
          </a:blip>
          <a:stretch>
            <a:fillRect/>
          </a:stretch>
        </p:blipFill>
        <p:spPr>
          <a:xfrm>
            <a:off x="7458867" y="2185434"/>
            <a:ext cx="4550435" cy="3390607"/>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94"/>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76" name="Google Shape;376;p94"/>
          <p:cNvSpPr txBox="1"/>
          <p:nvPr/>
        </p:nvSpPr>
        <p:spPr>
          <a:xfrm>
            <a:off x="4551300" y="887318"/>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patrones de diseño</a:t>
            </a:r>
            <a:endParaRPr sz="5333" b="1">
              <a:solidFill>
                <a:schemeClr val="dk1"/>
              </a:solidFill>
              <a:latin typeface="DM Sans"/>
              <a:ea typeface="DM Sans"/>
              <a:cs typeface="DM Sans"/>
              <a:sym typeface="DM Sans"/>
            </a:endParaRPr>
          </a:p>
        </p:txBody>
      </p:sp>
      <p:sp>
        <p:nvSpPr>
          <p:cNvPr id="377" name="Google Shape;377;p94"/>
          <p:cNvSpPr txBox="1"/>
          <p:nvPr/>
        </p:nvSpPr>
        <p:spPr>
          <a:xfrm>
            <a:off x="4551300" y="2908200"/>
            <a:ext cx="7340400" cy="3113120"/>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Char char="✓"/>
            </a:pPr>
            <a:r>
              <a:rPr lang="es">
                <a:latin typeface="DM Sans"/>
                <a:ea typeface="DM Sans"/>
                <a:cs typeface="DM Sans"/>
                <a:sym typeface="DM Sans"/>
              </a:rPr>
              <a:t>Entender e implementar el patrón de diseño Data Access Object (DAO)</a:t>
            </a:r>
            <a:endParaRPr>
              <a:latin typeface="DM Sans"/>
              <a:ea typeface="DM Sans"/>
              <a:cs typeface="DM Sans"/>
              <a:sym typeface="DM Sans"/>
            </a:endParaRPr>
          </a:p>
          <a:p>
            <a:pPr>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Entender e implementar el patrón de diseño Data Transfer Object (DTO)</a:t>
            </a:r>
            <a:endParaRPr>
              <a:latin typeface="DM Sans"/>
              <a:ea typeface="DM Sans"/>
              <a:cs typeface="DM Sans"/>
              <a:sym typeface="DM Sans"/>
            </a:endParaRPr>
          </a:p>
          <a:p>
            <a:pPr>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Entender e implementar el patrón de diseño Repository</a:t>
            </a:r>
            <a:endParaRPr>
              <a:latin typeface="DM Sans"/>
              <a:ea typeface="DM Sans"/>
              <a:cs typeface="DM Sans"/>
              <a:sym typeface="DM Sans"/>
            </a:endParaRPr>
          </a:p>
          <a:p>
            <a:pPr>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Entender e implementar el patrón de diseño Factory</a:t>
            </a:r>
            <a:endParaRPr>
              <a:latin typeface="DM Sans"/>
              <a:ea typeface="DM Sans"/>
              <a:cs typeface="DM Sans"/>
              <a:sym typeface="DM Sans"/>
            </a:endParaRPr>
          </a:p>
        </p:txBody>
      </p:sp>
      <p:pic>
        <p:nvPicPr>
          <p:cNvPr id="378" name="Google Shape;378;p94"/>
          <p:cNvPicPr preferRelativeResize="0"/>
          <p:nvPr/>
        </p:nvPicPr>
        <p:blipFill>
          <a:blip r:embed="rId3">
            <a:alphaModFix/>
          </a:blip>
          <a:stretch>
            <a:fillRect/>
          </a:stretch>
        </p:blipFill>
        <p:spPr>
          <a:xfrm>
            <a:off x="58234" y="2774734"/>
            <a:ext cx="4493065" cy="1308533"/>
          </a:xfrm>
          <a:prstGeom prst="rect">
            <a:avLst/>
          </a:prstGeom>
          <a:noFill/>
          <a:ln>
            <a:noFill/>
          </a:ln>
        </p:spPr>
      </p:pic>
    </p:spTree>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95"/>
          <p:cNvSpPr txBox="1"/>
          <p:nvPr/>
        </p:nvSpPr>
        <p:spPr>
          <a:xfrm>
            <a:off x="725567" y="1292067"/>
            <a:ext cx="6784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Mailing</a:t>
            </a:r>
            <a:endParaRPr sz="5333" b="1">
              <a:solidFill>
                <a:schemeClr val="dk1"/>
              </a:solidFill>
              <a:latin typeface="DM Sans"/>
              <a:ea typeface="DM Sans"/>
              <a:cs typeface="DM Sans"/>
              <a:sym typeface="DM Sans"/>
            </a:endParaRPr>
          </a:p>
        </p:txBody>
      </p:sp>
      <p:sp>
        <p:nvSpPr>
          <p:cNvPr id="384" name="Google Shape;384;p95"/>
          <p:cNvSpPr txBox="1"/>
          <p:nvPr/>
        </p:nvSpPr>
        <p:spPr>
          <a:xfrm>
            <a:off x="725567" y="2762667"/>
            <a:ext cx="6455600" cy="2891520"/>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Char char="✓"/>
            </a:pPr>
            <a:r>
              <a:rPr lang="es">
                <a:latin typeface="DM Sans"/>
                <a:ea typeface="DM Sans"/>
                <a:cs typeface="DM Sans"/>
                <a:sym typeface="DM Sans"/>
              </a:rPr>
              <a:t>Comprender sobre el protocolo SMTP</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Estructurar correos básicos a partir de una cuenta configurada de gmail.</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Implementar attachments en un correo electrónico. </a:t>
            </a:r>
            <a:endParaRPr>
              <a:latin typeface="DM Sans"/>
              <a:ea typeface="DM Sans"/>
              <a:cs typeface="DM Sans"/>
              <a:sym typeface="DM Sans"/>
            </a:endParaRPr>
          </a:p>
          <a:p>
            <a:pPr>
              <a:lnSpc>
                <a:spcPct val="115000"/>
              </a:lnSpc>
            </a:pPr>
            <a:endParaRPr>
              <a:latin typeface="DM Sans"/>
              <a:ea typeface="DM Sans"/>
              <a:cs typeface="DM Sans"/>
              <a:sym typeface="DM Sans"/>
            </a:endParaRPr>
          </a:p>
          <a:p>
            <a:pPr marL="609585">
              <a:lnSpc>
                <a:spcPct val="150000"/>
              </a:lnSpc>
            </a:pPr>
            <a:endParaRPr b="1">
              <a:latin typeface="DM Sans"/>
              <a:ea typeface="DM Sans"/>
              <a:cs typeface="DM Sans"/>
              <a:sym typeface="DM Sans"/>
            </a:endParaRPr>
          </a:p>
        </p:txBody>
      </p:sp>
      <p:pic>
        <p:nvPicPr>
          <p:cNvPr id="385" name="Google Shape;385;p95"/>
          <p:cNvPicPr preferRelativeResize="0"/>
          <p:nvPr/>
        </p:nvPicPr>
        <p:blipFill>
          <a:blip r:embed="rId3">
            <a:alphaModFix/>
          </a:blip>
          <a:stretch>
            <a:fillRect/>
          </a:stretch>
        </p:blipFill>
        <p:spPr>
          <a:xfrm>
            <a:off x="7509234" y="1863118"/>
            <a:ext cx="3385001" cy="26535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96"/>
          <p:cNvSpPr txBox="1"/>
          <p:nvPr/>
        </p:nvSpPr>
        <p:spPr>
          <a:xfrm>
            <a:off x="711400" y="1104685"/>
            <a:ext cx="6842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entornos</a:t>
            </a:r>
            <a:endParaRPr sz="5333" b="1">
              <a:solidFill>
                <a:schemeClr val="dk1"/>
              </a:solidFill>
              <a:latin typeface="DM Sans"/>
              <a:ea typeface="DM Sans"/>
              <a:cs typeface="DM Sans"/>
              <a:sym typeface="DM Sans"/>
            </a:endParaRPr>
          </a:p>
        </p:txBody>
      </p:sp>
      <p:sp>
        <p:nvSpPr>
          <p:cNvPr id="391" name="Google Shape;391;p96"/>
          <p:cNvSpPr txBox="1"/>
          <p:nvPr/>
        </p:nvSpPr>
        <p:spPr>
          <a:xfrm>
            <a:off x="711400" y="2736484"/>
            <a:ext cx="6842400" cy="3154669"/>
          </a:xfrm>
          <a:prstGeom prst="rect">
            <a:avLst/>
          </a:prstGeom>
          <a:noFill/>
          <a:ln>
            <a:noFill/>
          </a:ln>
        </p:spPr>
        <p:txBody>
          <a:bodyPr spcFirstLastPara="1" wrap="square" lIns="121900" tIns="121900" rIns="121900" bIns="121900" anchor="t" anchorCtr="0">
            <a:spAutoFit/>
          </a:bodyPr>
          <a:lstStyle/>
          <a:p>
            <a:pPr marL="609585" indent="-419090">
              <a:lnSpc>
                <a:spcPct val="150000"/>
              </a:lnSpc>
              <a:buClr>
                <a:schemeClr val="accent4"/>
              </a:buClr>
              <a:buSzPts val="1350"/>
              <a:buFont typeface="DM Sans"/>
              <a:buChar char="✓"/>
            </a:pPr>
            <a:r>
              <a:rPr lang="es">
                <a:latin typeface="DM Sans"/>
                <a:ea typeface="DM Sans"/>
                <a:cs typeface="DM Sans"/>
                <a:sym typeface="DM Sans"/>
              </a:rPr>
              <a:t>Entender la diferencia entre un entorno de desarrollo y un entorno de producción.</a:t>
            </a:r>
            <a:endParaRPr>
              <a:latin typeface="DM Sans"/>
              <a:ea typeface="DM Sans"/>
              <a:cs typeface="DM Sans"/>
              <a:sym typeface="DM Sans"/>
            </a:endParaRPr>
          </a:p>
          <a:p>
            <a:pPr marL="609585">
              <a:lnSpc>
                <a:spcPct val="150000"/>
              </a:lnSpc>
            </a:pP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Configurar entornos a partir de .dotenv</a:t>
            </a:r>
            <a:endParaRPr>
              <a:latin typeface="DM Sans"/>
              <a:ea typeface="DM Sans"/>
              <a:cs typeface="DM Sans"/>
              <a:sym typeface="DM Sans"/>
            </a:endParaRPr>
          </a:p>
          <a:p>
            <a:pPr marL="609585">
              <a:lnSpc>
                <a:spcPct val="150000"/>
              </a:lnSpc>
            </a:pP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Setear variables de entorno y un archivo general de configuración del aplicativo. </a:t>
            </a:r>
            <a:endParaRPr b="1">
              <a:latin typeface="DM Sans"/>
              <a:ea typeface="DM Sans"/>
              <a:cs typeface="DM Sans"/>
              <a:sym typeface="DM Sans"/>
            </a:endParaRPr>
          </a:p>
        </p:txBody>
      </p:sp>
    </p:spTree>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9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397" name="Google Shape;397;p97"/>
          <p:cNvSpPr txBox="1"/>
          <p:nvPr/>
        </p:nvSpPr>
        <p:spPr>
          <a:xfrm>
            <a:off x="631133" y="1872700"/>
            <a:ext cx="10276000" cy="383645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b="1">
                <a:solidFill>
                  <a:schemeClr val="lt2"/>
                </a:solidFill>
                <a:latin typeface="DM Sans"/>
                <a:ea typeface="DM Sans"/>
                <a:cs typeface="DM Sans"/>
                <a:sym typeface="DM Sans"/>
              </a:rPr>
              <a:t>La práctica hace al maestro</a:t>
            </a:r>
            <a:r>
              <a:rPr lang="es" sz="3333">
                <a:solidFill>
                  <a:schemeClr val="lt2"/>
                </a:solidFill>
                <a:latin typeface="DM Sans"/>
                <a:ea typeface="DM Sans"/>
                <a:cs typeface="DM Sans"/>
                <a:sym typeface="DM Sans"/>
              </a:rPr>
              <a:t>, si consideras que aún necesitas practicar algún aspecto de los skills mencionados, siempre puedes repasar las clases previas. Sin embargo, no significa que no puedas avanzar. </a:t>
            </a:r>
            <a:endParaRPr sz="3333">
              <a:solidFill>
                <a:schemeClr val="lt2"/>
              </a:solidFill>
              <a:latin typeface="DM Sans"/>
              <a:ea typeface="DM Sans"/>
              <a:cs typeface="DM Sans"/>
              <a:sym typeface="DM Sans"/>
            </a:endParaRPr>
          </a:p>
          <a:p>
            <a:pPr>
              <a:buClr>
                <a:srgbClr val="000000"/>
              </a:buClr>
              <a:buSzPts val="2500"/>
            </a:pPr>
            <a:r>
              <a:rPr lang="es" sz="3333" b="1">
                <a:solidFill>
                  <a:schemeClr val="accent6"/>
                </a:solidFill>
                <a:latin typeface="DM Sans"/>
                <a:ea typeface="DM Sans"/>
                <a:cs typeface="DM Sans"/>
                <a:sym typeface="DM Sans"/>
              </a:rPr>
              <a:t>¡Esta práctica integradora te ayudará a sentirte más seguro en estos temas!</a:t>
            </a:r>
            <a:endParaRPr sz="3333" b="1">
              <a:solidFill>
                <a:schemeClr val="accent6"/>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40"/>
          <p:cNvSpPr txBox="1"/>
          <p:nvPr/>
        </p:nvSpPr>
        <p:spPr>
          <a:xfrm>
            <a:off x="1583633" y="2936400"/>
            <a:ext cx="91244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Stack MERN</a:t>
            </a:r>
            <a:endParaRPr sz="5333" b="1">
              <a:solidFill>
                <a:schemeClr val="dk1"/>
              </a:solidFill>
              <a:latin typeface="DM Sans"/>
              <a:ea typeface="DM Sans"/>
              <a:cs typeface="DM Sans"/>
              <a:sym typeface="DM San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9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851" name="Google Shape;851;p199"/>
          <p:cNvSpPr txBox="1"/>
          <p:nvPr/>
        </p:nvSpPr>
        <p:spPr>
          <a:xfrm>
            <a:off x="631133" y="2168133"/>
            <a:ext cx="95592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Las operaciones asíncronas son </a:t>
            </a:r>
            <a:r>
              <a:rPr lang="es" sz="3333">
                <a:solidFill>
                  <a:schemeClr val="accent6"/>
                </a:solidFill>
                <a:latin typeface="DM Sans"/>
                <a:ea typeface="DM Sans"/>
                <a:cs typeface="DM Sans"/>
                <a:sym typeface="DM Sans"/>
              </a:rPr>
              <a:t>no bloqueantes</a:t>
            </a:r>
            <a:r>
              <a:rPr lang="es" sz="3333">
                <a:solidFill>
                  <a:schemeClr val="lt1"/>
                </a:solidFill>
                <a:latin typeface="DM Sans"/>
                <a:ea typeface="DM Sans"/>
                <a:cs typeface="DM Sans"/>
                <a:sym typeface="DM Sans"/>
              </a:rPr>
              <a:t>, esto significa que las tareas pueden irse ejecutando en paralelo y no esperar por las demás tareas. Así, la tarea número 3 podría terminar incluso antes que la tarea número 1</a:t>
            </a:r>
            <a:endParaRPr sz="3333" b="1">
              <a:solidFill>
                <a:schemeClr val="lt1"/>
              </a:solidFill>
              <a:latin typeface="DM Sans"/>
              <a:ea typeface="DM Sans"/>
              <a:cs typeface="DM Sans"/>
              <a:sym typeface="DM Sans"/>
            </a:endParaRPr>
          </a:p>
        </p:txBody>
      </p:sp>
    </p:spTree>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98"/>
          <p:cNvSpPr txBox="1"/>
          <p:nvPr/>
        </p:nvSpPr>
        <p:spPr>
          <a:xfrm>
            <a:off x="668600" y="380367"/>
            <a:ext cx="6637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Desarrollo de esta práctica integradora</a:t>
            </a:r>
            <a:endParaRPr sz="5333" b="1">
              <a:solidFill>
                <a:schemeClr val="dk1"/>
              </a:solidFill>
              <a:latin typeface="DM Sans"/>
              <a:ea typeface="DM Sans"/>
              <a:cs typeface="DM Sans"/>
              <a:sym typeface="DM Sans"/>
            </a:endParaRPr>
          </a:p>
        </p:txBody>
      </p:sp>
      <p:sp>
        <p:nvSpPr>
          <p:cNvPr id="403" name="Google Shape;403;p98"/>
          <p:cNvSpPr txBox="1"/>
          <p:nvPr/>
        </p:nvSpPr>
        <p:spPr>
          <a:xfrm>
            <a:off x="1398967" y="3998801"/>
            <a:ext cx="2601200" cy="1520376"/>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350"/>
            </a:pPr>
            <a:r>
              <a:rPr lang="es">
                <a:solidFill>
                  <a:schemeClr val="dk1"/>
                </a:solidFill>
                <a:latin typeface="DM Sans"/>
                <a:ea typeface="DM Sans"/>
                <a:cs typeface="DM Sans"/>
                <a:sym typeface="DM Sans"/>
              </a:rPr>
              <a:t>Restructuración de arquitectura del servidor para trabajar por capas</a:t>
            </a:r>
            <a:endParaRPr>
              <a:solidFill>
                <a:srgbClr val="000000"/>
              </a:solidFill>
              <a:latin typeface="DM Sans"/>
              <a:ea typeface="DM Sans"/>
              <a:cs typeface="DM Sans"/>
              <a:sym typeface="DM Sans"/>
            </a:endParaRPr>
          </a:p>
        </p:txBody>
      </p:sp>
      <p:sp>
        <p:nvSpPr>
          <p:cNvPr id="404" name="Google Shape;404;p98"/>
          <p:cNvSpPr txBox="1"/>
          <p:nvPr/>
        </p:nvSpPr>
        <p:spPr>
          <a:xfrm>
            <a:off x="4795400" y="3998800"/>
            <a:ext cx="2601200" cy="2157473"/>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Restructuración del modelo de persistencia para ajustarse al modelo de capas y funcionando con patrones de diseño</a:t>
            </a:r>
            <a:endParaRPr>
              <a:solidFill>
                <a:srgbClr val="000000"/>
              </a:solidFill>
              <a:latin typeface="DM Sans"/>
              <a:ea typeface="DM Sans"/>
              <a:cs typeface="DM Sans"/>
              <a:sym typeface="DM Sans"/>
            </a:endParaRPr>
          </a:p>
        </p:txBody>
      </p:sp>
      <p:sp>
        <p:nvSpPr>
          <p:cNvPr id="405" name="Google Shape;405;p98"/>
          <p:cNvSpPr txBox="1"/>
          <p:nvPr/>
        </p:nvSpPr>
        <p:spPr>
          <a:xfrm>
            <a:off x="8191833" y="3998801"/>
            <a:ext cx="2601200" cy="1201827"/>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Configuración de envío de correos y seteo de variables de entorno. </a:t>
            </a:r>
            <a:endParaRPr>
              <a:solidFill>
                <a:srgbClr val="000000"/>
              </a:solidFill>
              <a:latin typeface="DM Sans"/>
              <a:ea typeface="DM Sans"/>
              <a:cs typeface="DM Sans"/>
              <a:sym typeface="DM Sans"/>
            </a:endParaRPr>
          </a:p>
        </p:txBody>
      </p:sp>
      <p:pic>
        <p:nvPicPr>
          <p:cNvPr id="406" name="Google Shape;406;p98"/>
          <p:cNvPicPr preferRelativeResize="0"/>
          <p:nvPr/>
        </p:nvPicPr>
        <p:blipFill>
          <a:blip r:embed="rId3">
            <a:alphaModFix/>
          </a:blip>
          <a:stretch>
            <a:fillRect/>
          </a:stretch>
        </p:blipFill>
        <p:spPr>
          <a:xfrm>
            <a:off x="8018734" y="83218"/>
            <a:ext cx="3057101" cy="3057101"/>
          </a:xfrm>
          <a:prstGeom prst="rect">
            <a:avLst/>
          </a:prstGeom>
          <a:noFill/>
          <a:ln>
            <a:noFill/>
          </a:ln>
        </p:spPr>
      </p:pic>
      <p:sp>
        <p:nvSpPr>
          <p:cNvPr id="407" name="Google Shape;407;p98"/>
          <p:cNvSpPr/>
          <p:nvPr/>
        </p:nvSpPr>
        <p:spPr>
          <a:xfrm>
            <a:off x="5704587" y="3121939"/>
            <a:ext cx="782800" cy="7828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408" name="Google Shape;408;p98"/>
          <p:cNvSpPr/>
          <p:nvPr/>
        </p:nvSpPr>
        <p:spPr>
          <a:xfrm>
            <a:off x="9101035" y="3121972"/>
            <a:ext cx="782800" cy="7828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cxnSp>
        <p:nvCxnSpPr>
          <p:cNvPr id="409" name="Google Shape;409;p98"/>
          <p:cNvCxnSpPr>
            <a:stCxn id="410" idx="6"/>
            <a:endCxn id="407" idx="2"/>
          </p:cNvCxnSpPr>
          <p:nvPr/>
        </p:nvCxnSpPr>
        <p:spPr>
          <a:xfrm>
            <a:off x="3090951" y="3513372"/>
            <a:ext cx="2613600" cy="0"/>
          </a:xfrm>
          <a:prstGeom prst="straightConnector1">
            <a:avLst/>
          </a:prstGeom>
          <a:noFill/>
          <a:ln w="9525" cap="flat" cmpd="sng">
            <a:solidFill>
              <a:srgbClr val="EAFF6A"/>
            </a:solidFill>
            <a:prstDash val="solid"/>
            <a:round/>
            <a:headEnd type="none" w="med" len="med"/>
            <a:tailEnd type="none" w="med" len="med"/>
          </a:ln>
        </p:spPr>
      </p:cxnSp>
      <p:cxnSp>
        <p:nvCxnSpPr>
          <p:cNvPr id="411" name="Google Shape;411;p98"/>
          <p:cNvCxnSpPr>
            <a:stCxn id="407" idx="6"/>
            <a:endCxn id="408" idx="2"/>
          </p:cNvCxnSpPr>
          <p:nvPr/>
        </p:nvCxnSpPr>
        <p:spPr>
          <a:xfrm>
            <a:off x="6487387" y="3513339"/>
            <a:ext cx="2613600" cy="0"/>
          </a:xfrm>
          <a:prstGeom prst="straightConnector1">
            <a:avLst/>
          </a:prstGeom>
          <a:noFill/>
          <a:ln w="9525" cap="flat" cmpd="sng">
            <a:solidFill>
              <a:srgbClr val="EAFF6A"/>
            </a:solidFill>
            <a:prstDash val="solid"/>
            <a:round/>
            <a:headEnd type="none" w="med" len="med"/>
            <a:tailEnd type="none" w="med" len="med"/>
          </a:ln>
        </p:spPr>
      </p:cxnSp>
      <p:sp>
        <p:nvSpPr>
          <p:cNvPr id="412" name="Google Shape;412;p98"/>
          <p:cNvSpPr txBox="1"/>
          <p:nvPr/>
        </p:nvSpPr>
        <p:spPr>
          <a:xfrm>
            <a:off x="5819851" y="31131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2</a:t>
            </a:r>
            <a:endParaRPr sz="4000" b="1">
              <a:solidFill>
                <a:srgbClr val="000000"/>
              </a:solidFill>
              <a:latin typeface="DM Sans"/>
              <a:ea typeface="DM Sans"/>
              <a:cs typeface="DM Sans"/>
              <a:sym typeface="DM Sans"/>
            </a:endParaRPr>
          </a:p>
        </p:txBody>
      </p:sp>
      <p:sp>
        <p:nvSpPr>
          <p:cNvPr id="413" name="Google Shape;413;p98"/>
          <p:cNvSpPr txBox="1"/>
          <p:nvPr/>
        </p:nvSpPr>
        <p:spPr>
          <a:xfrm>
            <a:off x="9216251" y="31131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3</a:t>
            </a:r>
            <a:endParaRPr sz="4000" b="1">
              <a:solidFill>
                <a:srgbClr val="000000"/>
              </a:solidFill>
              <a:latin typeface="DM Sans"/>
              <a:ea typeface="DM Sans"/>
              <a:cs typeface="DM Sans"/>
              <a:sym typeface="DM Sans"/>
            </a:endParaRPr>
          </a:p>
        </p:txBody>
      </p:sp>
      <p:grpSp>
        <p:nvGrpSpPr>
          <p:cNvPr id="414" name="Google Shape;414;p98"/>
          <p:cNvGrpSpPr/>
          <p:nvPr/>
        </p:nvGrpSpPr>
        <p:grpSpPr>
          <a:xfrm>
            <a:off x="2308151" y="3113135"/>
            <a:ext cx="782800" cy="800179"/>
            <a:chOff x="1731113" y="1953850"/>
            <a:chExt cx="587100" cy="600134"/>
          </a:xfrm>
        </p:grpSpPr>
        <p:sp>
          <p:nvSpPr>
            <p:cNvPr id="410" name="Google Shape;410;p98"/>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415" name="Google Shape;415;p98"/>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1</a:t>
              </a:r>
              <a:endParaRPr sz="4000" b="1">
                <a:solidFill>
                  <a:srgbClr val="000000"/>
                </a:solidFill>
                <a:latin typeface="DM Sans"/>
                <a:ea typeface="DM Sans"/>
                <a:cs typeface="DM Sans"/>
                <a:sym typeface="DM Sans"/>
              </a:endParaRPr>
            </a:p>
          </p:txBody>
        </p:sp>
      </p:grpSp>
    </p:spTree>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99"/>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¡Comenzamos!</a:t>
            </a:r>
            <a:endParaRPr sz="5333" b="1">
              <a:solidFill>
                <a:srgbClr val="EAFF6A"/>
              </a:solidFill>
              <a:latin typeface="DM Sans"/>
              <a:ea typeface="DM Sans"/>
              <a:cs typeface="DM Sans"/>
              <a:sym typeface="DM Sans"/>
            </a:endParaRPr>
          </a:p>
        </p:txBody>
      </p:sp>
    </p:spTree>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00"/>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Práctica de integración sobre tu ecommerce</a:t>
            </a:r>
            <a:endParaRPr sz="5333" b="1">
              <a:solidFill>
                <a:schemeClr val="dk1"/>
              </a:solidFill>
              <a:highlight>
                <a:srgbClr val="EAFF6A"/>
              </a:highlight>
              <a:latin typeface="DM Sans"/>
              <a:ea typeface="DM Sans"/>
              <a:cs typeface="DM Sans"/>
              <a:sym typeface="DM Sans"/>
            </a:endParaRPr>
          </a:p>
        </p:txBody>
      </p:sp>
      <p:grpSp>
        <p:nvGrpSpPr>
          <p:cNvPr id="426" name="Google Shape;426;p100"/>
          <p:cNvGrpSpPr/>
          <p:nvPr/>
        </p:nvGrpSpPr>
        <p:grpSpPr>
          <a:xfrm>
            <a:off x="5376371" y="1321335"/>
            <a:ext cx="1198064" cy="1198099"/>
            <a:chOff x="7203613" y="720174"/>
            <a:chExt cx="254100" cy="254100"/>
          </a:xfrm>
        </p:grpSpPr>
        <p:sp>
          <p:nvSpPr>
            <p:cNvPr id="427" name="Google Shape;427;p100"/>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28" name="Google Shape;428;p100"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01"/>
          <p:cNvSpPr txBox="1"/>
          <p:nvPr/>
        </p:nvSpPr>
        <p:spPr>
          <a:xfrm>
            <a:off x="609800" y="1357234"/>
            <a:ext cx="5112800" cy="535649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solidFill>
                  <a:schemeClr val="dk1"/>
                </a:solidFill>
                <a:latin typeface="DM Sans"/>
                <a:ea typeface="DM Sans"/>
                <a:cs typeface="DM Sans"/>
                <a:sym typeface="DM Sans"/>
              </a:rPr>
              <a:t>Consigna</a:t>
            </a:r>
            <a:endParaRPr b="1" dirty="0">
              <a:solidFill>
                <a:schemeClr val="dk1"/>
              </a:solidFill>
              <a:latin typeface="DM Sans"/>
              <a:ea typeface="DM Sans"/>
              <a:cs typeface="DM Sans"/>
              <a:sym typeface="DM Sans"/>
            </a:endParaRPr>
          </a:p>
          <a:p>
            <a:pPr>
              <a:lnSpc>
                <a:spcPct val="30000"/>
              </a:lnSpc>
              <a:buClr>
                <a:srgbClr val="000000"/>
              </a:buClr>
              <a:buSzPts val="1350"/>
            </a:pPr>
            <a:endParaRPr b="1" dirty="0">
              <a:solidFill>
                <a:schemeClr val="dk1"/>
              </a:solidFill>
              <a:latin typeface="DM Sans"/>
              <a:ea typeface="DM Sans"/>
              <a:cs typeface="DM Sans"/>
              <a:sym typeface="DM Sans"/>
            </a:endParaRPr>
          </a:p>
          <a:p>
            <a:pPr marL="609585"/>
            <a:r>
              <a:rPr lang="es" dirty="0">
                <a:solidFill>
                  <a:schemeClr val="dk1"/>
                </a:solidFill>
                <a:latin typeface="DM Sans"/>
                <a:ea typeface="DM Sans"/>
                <a:cs typeface="DM Sans"/>
                <a:sym typeface="DM Sans"/>
              </a:rPr>
              <a:t>Con base en el proyecto que venimos desarrollando, toca solidificar algunos procesos</a:t>
            </a:r>
            <a:endParaRPr dirty="0">
              <a:solidFill>
                <a:schemeClr val="dk1"/>
              </a:solidFill>
              <a:latin typeface="DM Sans"/>
              <a:ea typeface="DM Sans"/>
              <a:cs typeface="DM Sans"/>
              <a:sym typeface="DM Sans"/>
            </a:endParaRPr>
          </a:p>
          <a:p>
            <a:pPr>
              <a:buClr>
                <a:srgbClr val="000000"/>
              </a:buClr>
              <a:buSzPts val="1350"/>
            </a:pPr>
            <a:r>
              <a:rPr lang="es" b="1" dirty="0">
                <a:solidFill>
                  <a:schemeClr val="dk1"/>
                </a:solidFill>
                <a:latin typeface="DM Sans"/>
                <a:ea typeface="DM Sans"/>
                <a:cs typeface="DM Sans"/>
                <a:sym typeface="DM Sans"/>
              </a:rPr>
              <a:t>Aspectos a incluir</a:t>
            </a:r>
            <a:endParaRPr b="1" dirty="0">
              <a:solidFill>
                <a:schemeClr val="dk1"/>
              </a:solidFill>
              <a:latin typeface="DM Sans"/>
              <a:ea typeface="DM Sans"/>
              <a:cs typeface="DM Sans"/>
              <a:sym typeface="DM Sans"/>
            </a:endParaRPr>
          </a:p>
          <a:p>
            <a:pPr>
              <a:lnSpc>
                <a:spcPct val="30000"/>
              </a:lnSpc>
              <a:buClr>
                <a:srgbClr val="000000"/>
              </a:buClr>
              <a:buSzPts val="1350"/>
            </a:pPr>
            <a:endParaRPr b="1" dirty="0">
              <a:solidFill>
                <a:schemeClr val="dk1"/>
              </a:solidFill>
              <a:latin typeface="DM Sans"/>
              <a:ea typeface="DM Sans"/>
              <a:cs typeface="DM Sans"/>
              <a:sym typeface="DM Sans"/>
            </a:endParaRPr>
          </a:p>
          <a:p>
            <a:pPr marL="609585" indent="-402157">
              <a:buClr>
                <a:schemeClr val="accent4"/>
              </a:buClr>
              <a:buSzPts val="1150"/>
              <a:buFont typeface="DM Sans"/>
              <a:buChar char="✓"/>
            </a:pPr>
            <a:r>
              <a:rPr lang="es" sz="1533" dirty="0">
                <a:solidFill>
                  <a:schemeClr val="dk1"/>
                </a:solidFill>
                <a:latin typeface="DM Sans"/>
                <a:ea typeface="DM Sans"/>
                <a:cs typeface="DM Sans"/>
                <a:sym typeface="DM Sans"/>
              </a:rPr>
              <a:t>Realizar un sistema de recuperación de contraseña, la cual envíe por medio de un correo un botón que redireccione a una página para restablecer la contraseña (no recuperarla).</a:t>
            </a:r>
            <a:endParaRPr sz="1533" dirty="0">
              <a:solidFill>
                <a:schemeClr val="dk1"/>
              </a:solidFill>
              <a:latin typeface="DM Sans"/>
              <a:ea typeface="DM Sans"/>
              <a:cs typeface="DM Sans"/>
              <a:sym typeface="DM Sans"/>
            </a:endParaRPr>
          </a:p>
          <a:p>
            <a:pPr marL="1219170" lvl="1" indent="-402157">
              <a:buClr>
                <a:schemeClr val="dk1"/>
              </a:buClr>
              <a:buSzPts val="1150"/>
              <a:buFont typeface="DM Sans"/>
              <a:buChar char="○"/>
            </a:pPr>
            <a:r>
              <a:rPr lang="es" sz="1533" strike="sngStrike" dirty="0">
                <a:solidFill>
                  <a:schemeClr val="dk1"/>
                </a:solidFill>
                <a:latin typeface="DM Sans"/>
                <a:ea typeface="DM Sans"/>
                <a:cs typeface="DM Sans"/>
                <a:sym typeface="DM Sans"/>
              </a:rPr>
              <a:t>link del correo debe expirar después de 1 hora de enviado.</a:t>
            </a:r>
            <a:endParaRPr sz="1533" strike="sngStrike" dirty="0">
              <a:solidFill>
                <a:schemeClr val="dk1"/>
              </a:solidFill>
              <a:latin typeface="DM Sans"/>
              <a:ea typeface="DM Sans"/>
              <a:cs typeface="DM Sans"/>
              <a:sym typeface="DM Sans"/>
            </a:endParaRPr>
          </a:p>
          <a:p>
            <a:pPr marL="1219170" lvl="1" indent="-402157">
              <a:buClr>
                <a:schemeClr val="dk1"/>
              </a:buClr>
              <a:buSzPts val="1150"/>
              <a:buFont typeface="DM Sans"/>
              <a:buChar char="○"/>
            </a:pPr>
            <a:r>
              <a:rPr lang="es" sz="1533" strike="sngStrike" dirty="0">
                <a:solidFill>
                  <a:schemeClr val="dk1"/>
                </a:solidFill>
                <a:latin typeface="DM Sans"/>
                <a:ea typeface="DM Sans"/>
                <a:cs typeface="DM Sans"/>
                <a:sym typeface="DM Sans"/>
              </a:rPr>
              <a:t>Si se trata de restablecer la contraseña con la misma contraseña del usuario, debe impedirlo e indicarle que no se puede colocar la misma contraseña</a:t>
            </a:r>
            <a:endParaRPr sz="1533" strike="sngStrike" dirty="0">
              <a:solidFill>
                <a:schemeClr val="dk1"/>
              </a:solidFill>
              <a:latin typeface="DM Sans"/>
              <a:ea typeface="DM Sans"/>
              <a:cs typeface="DM Sans"/>
              <a:sym typeface="DM Sans"/>
            </a:endParaRPr>
          </a:p>
          <a:p>
            <a:pPr marL="1219170" lvl="1" indent="-402157">
              <a:buClr>
                <a:schemeClr val="dk1"/>
              </a:buClr>
              <a:buSzPts val="1150"/>
              <a:buFont typeface="DM Sans"/>
              <a:buChar char="○"/>
            </a:pPr>
            <a:r>
              <a:rPr lang="es" sz="1533" strike="sngStrike" dirty="0">
                <a:solidFill>
                  <a:schemeClr val="dk1"/>
                </a:solidFill>
                <a:latin typeface="DM Sans"/>
                <a:ea typeface="DM Sans"/>
                <a:cs typeface="DM Sans"/>
                <a:sym typeface="DM Sans"/>
              </a:rPr>
              <a:t>Si el link expiró, debe redirigir a una vista que le permita generar nuevamente el correo de restablecimiento, el cual contará con una nueva duración de 1 hora.</a:t>
            </a:r>
            <a:endParaRPr sz="1533" strike="sngStrike" dirty="0">
              <a:solidFill>
                <a:schemeClr val="dk1"/>
              </a:solidFill>
              <a:latin typeface="DM Sans"/>
              <a:ea typeface="DM Sans"/>
              <a:cs typeface="DM Sans"/>
              <a:sym typeface="DM Sans"/>
            </a:endParaRPr>
          </a:p>
          <a:p>
            <a:pPr marL="609585"/>
            <a:endParaRPr sz="1667" dirty="0">
              <a:solidFill>
                <a:srgbClr val="999999"/>
              </a:solidFill>
              <a:latin typeface="DM Sans"/>
              <a:ea typeface="DM Sans"/>
              <a:cs typeface="DM Sans"/>
              <a:sym typeface="DM Sans"/>
            </a:endParaRPr>
          </a:p>
        </p:txBody>
      </p:sp>
      <p:pic>
        <p:nvPicPr>
          <p:cNvPr id="434" name="Google Shape;434;p101"/>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35" name="Google Shape;435;p101"/>
          <p:cNvSpPr txBox="1"/>
          <p:nvPr/>
        </p:nvSpPr>
        <p:spPr>
          <a:xfrm>
            <a:off x="1240733" y="624367"/>
            <a:ext cx="40964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COMPLEMENTARIO</a:t>
            </a:r>
            <a:endParaRPr sz="1867">
              <a:solidFill>
                <a:srgbClr val="000000"/>
              </a:solidFill>
              <a:latin typeface="DM Sans"/>
              <a:ea typeface="DM Sans"/>
              <a:cs typeface="DM Sans"/>
              <a:sym typeface="DM Sans"/>
            </a:endParaRPr>
          </a:p>
        </p:txBody>
      </p:sp>
      <p:sp>
        <p:nvSpPr>
          <p:cNvPr id="436" name="Google Shape;436;p101"/>
          <p:cNvSpPr/>
          <p:nvPr/>
        </p:nvSpPr>
        <p:spPr>
          <a:xfrm>
            <a:off x="848600" y="1118233"/>
            <a:ext cx="10715600" cy="80800"/>
          </a:xfrm>
          <a:prstGeom prst="rect">
            <a:avLst/>
          </a:prstGeom>
          <a:solidFill>
            <a:schemeClr val="accent5"/>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37" name="Google Shape;437;p101"/>
          <p:cNvSpPr txBox="1"/>
          <p:nvPr/>
        </p:nvSpPr>
        <p:spPr>
          <a:xfrm>
            <a:off x="5824200" y="1503967"/>
            <a:ext cx="5112800" cy="4805186"/>
          </a:xfrm>
          <a:prstGeom prst="rect">
            <a:avLst/>
          </a:prstGeom>
          <a:noFill/>
          <a:ln>
            <a:noFill/>
          </a:ln>
        </p:spPr>
        <p:txBody>
          <a:bodyPr spcFirstLastPara="1" wrap="square" lIns="121900" tIns="121900" rIns="121900" bIns="121900" anchor="t" anchorCtr="0">
            <a:spAutoFit/>
          </a:bodyPr>
          <a:lstStyle/>
          <a:p>
            <a:pPr>
              <a:lnSpc>
                <a:spcPct val="30000"/>
              </a:lnSpc>
              <a:buClr>
                <a:srgbClr val="000000"/>
              </a:buClr>
              <a:buSzPts val="1350"/>
            </a:pPr>
            <a:endParaRPr sz="1667" b="1"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sz="1533" strike="sngStrike" dirty="0">
                <a:solidFill>
                  <a:schemeClr val="dk1"/>
                </a:solidFill>
                <a:latin typeface="DM Sans"/>
                <a:ea typeface="DM Sans"/>
                <a:cs typeface="DM Sans"/>
                <a:sym typeface="DM Sans"/>
              </a:rPr>
              <a:t>Establecer un nuevo rol para el schema del usuario llamado “premium” el cual estará habilitado también para crear productos</a:t>
            </a:r>
            <a:endParaRPr sz="1533" strike="sngStrike"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sz="1533" strike="sngStrike" dirty="0">
                <a:solidFill>
                  <a:schemeClr val="dk1"/>
                </a:solidFill>
                <a:latin typeface="DM Sans"/>
                <a:ea typeface="DM Sans"/>
                <a:cs typeface="DM Sans"/>
                <a:sym typeface="DM Sans"/>
              </a:rPr>
              <a:t>Modificar el schema de producto para contar con un campo “owner”, el cual haga referencia a la persona que creó el producto</a:t>
            </a:r>
            <a:endParaRPr sz="1533" strike="sngStrike" dirty="0">
              <a:solidFill>
                <a:schemeClr val="dk1"/>
              </a:solidFill>
              <a:latin typeface="DM Sans"/>
              <a:ea typeface="DM Sans"/>
              <a:cs typeface="DM Sans"/>
              <a:sym typeface="DM Sans"/>
            </a:endParaRPr>
          </a:p>
          <a:p>
            <a:pPr marL="1219170" lvl="1" indent="-402157">
              <a:buClr>
                <a:schemeClr val="dk1"/>
              </a:buClr>
              <a:buSzPts val="1150"/>
              <a:buFont typeface="DM Sans"/>
              <a:buChar char="○"/>
            </a:pPr>
            <a:r>
              <a:rPr lang="es" sz="1533" strike="sngStrike" dirty="0">
                <a:solidFill>
                  <a:schemeClr val="dk1"/>
                </a:solidFill>
                <a:latin typeface="DM Sans"/>
                <a:ea typeface="DM Sans"/>
                <a:cs typeface="DM Sans"/>
                <a:sym typeface="DM Sans"/>
              </a:rPr>
              <a:t>Si un producto se crea sin owner, se debe colocar por defecto “admin”.</a:t>
            </a:r>
            <a:endParaRPr sz="1533" strike="sngStrike" dirty="0">
              <a:solidFill>
                <a:schemeClr val="dk1"/>
              </a:solidFill>
              <a:latin typeface="DM Sans"/>
              <a:ea typeface="DM Sans"/>
              <a:cs typeface="DM Sans"/>
              <a:sym typeface="DM Sans"/>
            </a:endParaRPr>
          </a:p>
          <a:p>
            <a:pPr marL="1219170" lvl="1" indent="-402157">
              <a:buClr>
                <a:schemeClr val="dk1"/>
              </a:buClr>
              <a:buSzPts val="1150"/>
              <a:buFont typeface="DM Sans"/>
              <a:buChar char="○"/>
            </a:pPr>
            <a:r>
              <a:rPr lang="es" sz="1533" strike="sngStrike" dirty="0">
                <a:solidFill>
                  <a:schemeClr val="dk1"/>
                </a:solidFill>
                <a:latin typeface="DM Sans"/>
                <a:ea typeface="DM Sans"/>
                <a:cs typeface="DM Sans"/>
                <a:sym typeface="DM Sans"/>
              </a:rPr>
              <a:t>El campo owner deberá guardar sólo el correo electrónico (o _id, lo dejamos a tu conveniencia) del usuario que lo haya creado (Sólo podrá recibir usuarios premium)</a:t>
            </a:r>
            <a:endParaRPr sz="1533" strike="sngStrike"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sz="1533" strike="sngStrike" dirty="0">
                <a:solidFill>
                  <a:schemeClr val="dk1"/>
                </a:solidFill>
                <a:latin typeface="DM Sans"/>
                <a:ea typeface="DM Sans"/>
                <a:cs typeface="DM Sans"/>
                <a:sym typeface="DM Sans"/>
              </a:rPr>
              <a:t>Modificar los permisos de modificación y eliminación de productos para que:</a:t>
            </a:r>
            <a:endParaRPr sz="1533" strike="sngStrike" dirty="0">
              <a:solidFill>
                <a:schemeClr val="dk1"/>
              </a:solidFill>
              <a:latin typeface="DM Sans"/>
              <a:ea typeface="DM Sans"/>
              <a:cs typeface="DM Sans"/>
              <a:sym typeface="DM Sans"/>
            </a:endParaRPr>
          </a:p>
          <a:p>
            <a:pPr marL="1219170" lvl="1" indent="-402157">
              <a:buClr>
                <a:schemeClr val="dk1"/>
              </a:buClr>
              <a:buSzPts val="1150"/>
              <a:buFont typeface="DM Sans"/>
              <a:buChar char="○"/>
            </a:pPr>
            <a:r>
              <a:rPr lang="es" sz="1533" strike="sngStrike" dirty="0">
                <a:solidFill>
                  <a:schemeClr val="dk1"/>
                </a:solidFill>
                <a:latin typeface="DM Sans"/>
                <a:ea typeface="DM Sans"/>
                <a:cs typeface="DM Sans"/>
                <a:sym typeface="DM Sans"/>
              </a:rPr>
              <a:t>Un usuario premium sólo pueda borrar los productos que le pertenecen.</a:t>
            </a:r>
            <a:endParaRPr sz="1533" strike="sngStrike" dirty="0">
              <a:solidFill>
                <a:schemeClr val="dk1"/>
              </a:solidFill>
              <a:latin typeface="DM Sans"/>
              <a:ea typeface="DM Sans"/>
              <a:cs typeface="DM Sans"/>
              <a:sym typeface="DM Sans"/>
            </a:endParaRPr>
          </a:p>
          <a:p>
            <a:pPr marL="1219170" lvl="1" indent="-402157">
              <a:buClr>
                <a:schemeClr val="dk1"/>
              </a:buClr>
              <a:buSzPts val="1150"/>
              <a:buFont typeface="DM Sans"/>
              <a:buChar char="○"/>
            </a:pPr>
            <a:r>
              <a:rPr lang="es" sz="1533" strike="sngStrike" dirty="0">
                <a:solidFill>
                  <a:schemeClr val="dk1"/>
                </a:solidFill>
                <a:latin typeface="DM Sans"/>
                <a:ea typeface="DM Sans"/>
                <a:cs typeface="DM Sans"/>
                <a:sym typeface="DM Sans"/>
              </a:rPr>
              <a:t>El admin pueda borrar cualquier producto, aún si es de un owner.</a:t>
            </a:r>
            <a:endParaRPr sz="1533" strike="sngStrike" dirty="0">
              <a:solidFill>
                <a:schemeClr val="dk1"/>
              </a:solidFill>
              <a:latin typeface="DM Sans"/>
              <a:ea typeface="DM Sans"/>
              <a:cs typeface="DM Sans"/>
              <a:sym typeface="DM Sans"/>
            </a:endParaRPr>
          </a:p>
          <a:p>
            <a:pPr marL="609585"/>
            <a:endParaRPr sz="1533" dirty="0">
              <a:solidFill>
                <a:srgbClr val="999999"/>
              </a:solidFill>
              <a:latin typeface="DM Sans"/>
              <a:ea typeface="DM Sans"/>
              <a:cs typeface="DM Sans"/>
              <a:sym typeface="DM Sans"/>
            </a:endParaRPr>
          </a:p>
        </p:txBody>
      </p:sp>
      <p:grpSp>
        <p:nvGrpSpPr>
          <p:cNvPr id="438" name="Google Shape;438;p101"/>
          <p:cNvGrpSpPr/>
          <p:nvPr/>
        </p:nvGrpSpPr>
        <p:grpSpPr>
          <a:xfrm>
            <a:off x="559209" y="624256"/>
            <a:ext cx="574775" cy="574808"/>
            <a:chOff x="7203613" y="720174"/>
            <a:chExt cx="254100" cy="254100"/>
          </a:xfrm>
        </p:grpSpPr>
        <p:sp>
          <p:nvSpPr>
            <p:cNvPr id="439" name="Google Shape;439;p101"/>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40" name="Google Shape;440;p101"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102"/>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46" name="Google Shape;446;p102"/>
          <p:cNvSpPr/>
          <p:nvPr/>
        </p:nvSpPr>
        <p:spPr>
          <a:xfrm>
            <a:off x="848600" y="1118233"/>
            <a:ext cx="10715600" cy="80800"/>
          </a:xfrm>
          <a:prstGeom prst="rect">
            <a:avLst/>
          </a:prstGeom>
          <a:solidFill>
            <a:schemeClr val="accent5"/>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7" name="Google Shape;447;p102"/>
          <p:cNvSpPr txBox="1"/>
          <p:nvPr/>
        </p:nvSpPr>
        <p:spPr>
          <a:xfrm>
            <a:off x="6704600" y="1858000"/>
            <a:ext cx="5112800" cy="2905370"/>
          </a:xfrm>
          <a:prstGeom prst="rect">
            <a:avLst/>
          </a:prstGeom>
          <a:noFill/>
          <a:ln>
            <a:noFill/>
          </a:ln>
        </p:spPr>
        <p:txBody>
          <a:bodyPr spcFirstLastPara="1" wrap="square" lIns="121900" tIns="121900" rIns="121900" bIns="121900" anchor="t" anchorCtr="0">
            <a:spAutoFit/>
          </a:bodyPr>
          <a:lstStyle/>
          <a:p>
            <a:r>
              <a:rPr lang="es" b="1">
                <a:solidFill>
                  <a:schemeClr val="dk1"/>
                </a:solidFill>
                <a:latin typeface="DM Sans"/>
                <a:ea typeface="DM Sans"/>
                <a:cs typeface="DM Sans"/>
                <a:sym typeface="DM Sans"/>
              </a:rPr>
              <a:t>Formato</a:t>
            </a:r>
            <a:endParaRPr b="1">
              <a:solidFill>
                <a:schemeClr val="dk1"/>
              </a:solidFill>
              <a:latin typeface="DM Sans"/>
              <a:ea typeface="DM Sans"/>
              <a:cs typeface="DM Sans"/>
              <a:sym typeface="DM Sans"/>
            </a:endParaRPr>
          </a:p>
          <a:p>
            <a:pPr>
              <a:lnSpc>
                <a:spcPct val="30000"/>
              </a:lnSpc>
            </a:pPr>
            <a:endParaRPr b="1">
              <a:solidFill>
                <a:schemeClr val="dk1"/>
              </a:solidFill>
              <a:latin typeface="DM Sans"/>
              <a:ea typeface="DM Sans"/>
              <a:cs typeface="DM Sans"/>
              <a:sym typeface="DM Sans"/>
            </a:endParaRPr>
          </a:p>
          <a:p>
            <a:pPr marL="609585" indent="-419090">
              <a:buClr>
                <a:schemeClr val="dk1"/>
              </a:buClr>
              <a:buSzPts val="1350"/>
              <a:buFont typeface="DM Sans"/>
              <a:buChar char="✓"/>
            </a:pPr>
            <a:r>
              <a:rPr lang="es">
                <a:solidFill>
                  <a:schemeClr val="dk1"/>
                </a:solidFill>
                <a:latin typeface="DM Sans"/>
                <a:ea typeface="DM Sans"/>
                <a:cs typeface="DM Sans"/>
                <a:sym typeface="DM Sans"/>
              </a:rPr>
              <a:t>Link al repositorio de GitHub con el proyecto completo (No incluir node_modules).</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r>
              <a:rPr lang="es" b="1">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a:lnSpc>
                <a:spcPct val="30000"/>
              </a:lnSpc>
            </a:pPr>
            <a:endParaRPr b="1">
              <a:solidFill>
                <a:schemeClr val="dk1"/>
              </a:solidFill>
              <a:latin typeface="DM Sans"/>
              <a:ea typeface="DM Sans"/>
              <a:cs typeface="DM Sans"/>
              <a:sym typeface="DM Sans"/>
            </a:endParaRPr>
          </a:p>
          <a:p>
            <a:pPr marL="609585" indent="-419090">
              <a:buClr>
                <a:schemeClr val="dk1"/>
              </a:buClr>
              <a:buSzPts val="1350"/>
              <a:buFont typeface="DM Sans"/>
              <a:buChar char="✓"/>
            </a:pPr>
            <a:r>
              <a:rPr lang="es">
                <a:solidFill>
                  <a:schemeClr val="dk1"/>
                </a:solidFill>
                <a:latin typeface="DM Sans"/>
                <a:ea typeface="DM Sans"/>
                <a:cs typeface="DM Sans"/>
                <a:sym typeface="DM Sans"/>
              </a:rPr>
              <a:t>Te recomendamos testear muy bien todas las políticas de acceso. ¡Son la parte fuerte de este entregable!</a:t>
            </a:r>
            <a:endParaRPr sz="1533">
              <a:solidFill>
                <a:srgbClr val="999999"/>
              </a:solidFill>
              <a:latin typeface="DM Sans"/>
              <a:ea typeface="DM Sans"/>
              <a:cs typeface="DM Sans"/>
              <a:sym typeface="DM Sans"/>
            </a:endParaRPr>
          </a:p>
        </p:txBody>
      </p:sp>
      <p:grpSp>
        <p:nvGrpSpPr>
          <p:cNvPr id="448" name="Google Shape;448;p102"/>
          <p:cNvGrpSpPr/>
          <p:nvPr/>
        </p:nvGrpSpPr>
        <p:grpSpPr>
          <a:xfrm>
            <a:off x="559209" y="624256"/>
            <a:ext cx="574775" cy="574808"/>
            <a:chOff x="7203613" y="720174"/>
            <a:chExt cx="254100" cy="254100"/>
          </a:xfrm>
        </p:grpSpPr>
        <p:sp>
          <p:nvSpPr>
            <p:cNvPr id="449" name="Google Shape;449;p102"/>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50" name="Google Shape;450;p102"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451" name="Google Shape;451;p102"/>
          <p:cNvSpPr txBox="1"/>
          <p:nvPr/>
        </p:nvSpPr>
        <p:spPr>
          <a:xfrm>
            <a:off x="620067" y="1726867"/>
            <a:ext cx="5112800" cy="2791108"/>
          </a:xfrm>
          <a:prstGeom prst="rect">
            <a:avLst/>
          </a:prstGeom>
          <a:noFill/>
          <a:ln>
            <a:noFill/>
          </a:ln>
        </p:spPr>
        <p:txBody>
          <a:bodyPr spcFirstLastPara="1" wrap="square" lIns="121900" tIns="121900" rIns="121900" bIns="121900" anchor="t" anchorCtr="0">
            <a:spAutoFit/>
          </a:bodyPr>
          <a:lstStyle/>
          <a:p>
            <a:pPr marL="609585"/>
            <a:endParaRPr dirty="0">
              <a:solidFill>
                <a:schemeClr val="dk1"/>
              </a:solidFill>
              <a:latin typeface="DM Sans"/>
              <a:ea typeface="DM Sans"/>
              <a:cs typeface="DM Sans"/>
              <a:sym typeface="DM Sans"/>
            </a:endParaRPr>
          </a:p>
          <a:p>
            <a:pPr>
              <a:buClr>
                <a:srgbClr val="000000"/>
              </a:buClr>
              <a:buSzPts val="1350"/>
            </a:pPr>
            <a:r>
              <a:rPr lang="es" b="1" dirty="0">
                <a:solidFill>
                  <a:schemeClr val="dk1"/>
                </a:solidFill>
                <a:latin typeface="DM Sans"/>
                <a:ea typeface="DM Sans"/>
                <a:cs typeface="DM Sans"/>
                <a:sym typeface="DM Sans"/>
              </a:rPr>
              <a:t>Aspectos a incluir</a:t>
            </a:r>
            <a:endParaRPr b="1" dirty="0">
              <a:solidFill>
                <a:schemeClr val="dk1"/>
              </a:solidFill>
              <a:latin typeface="DM Sans"/>
              <a:ea typeface="DM Sans"/>
              <a:cs typeface="DM Sans"/>
              <a:sym typeface="DM Sans"/>
            </a:endParaRPr>
          </a:p>
          <a:p>
            <a:pPr>
              <a:lnSpc>
                <a:spcPct val="30000"/>
              </a:lnSpc>
              <a:buClr>
                <a:srgbClr val="000000"/>
              </a:buClr>
              <a:buSzPts val="1350"/>
            </a:pPr>
            <a:endParaRPr b="1" dirty="0">
              <a:solidFill>
                <a:schemeClr val="dk1"/>
              </a:solidFill>
              <a:latin typeface="DM Sans"/>
              <a:ea typeface="DM Sans"/>
              <a:cs typeface="DM Sans"/>
              <a:sym typeface="DM Sans"/>
            </a:endParaRPr>
          </a:p>
          <a:p>
            <a:pPr marL="609585" indent="-402157">
              <a:buClr>
                <a:schemeClr val="accent4"/>
              </a:buClr>
              <a:buSzPts val="1150"/>
              <a:buFont typeface="DM Sans"/>
              <a:buChar char="✓"/>
            </a:pPr>
            <a:r>
              <a:rPr lang="es" sz="1533" dirty="0">
                <a:solidFill>
                  <a:schemeClr val="dk1"/>
                </a:solidFill>
                <a:latin typeface="DM Sans"/>
                <a:ea typeface="DM Sans"/>
                <a:cs typeface="DM Sans"/>
                <a:sym typeface="DM Sans"/>
              </a:rPr>
              <a:t>Además, modificar la lógica de carrito para que un usuario premium NO pueda agregar a su carrito un producto que le pertenece</a:t>
            </a:r>
            <a:endParaRPr sz="1533" dirty="0">
              <a:solidFill>
                <a:schemeClr val="dk1"/>
              </a:solidFill>
              <a:latin typeface="DM Sans"/>
              <a:ea typeface="DM Sans"/>
              <a:cs typeface="DM Sans"/>
              <a:sym typeface="DM Sans"/>
            </a:endParaRPr>
          </a:p>
          <a:p>
            <a:pPr marL="609585" indent="-402157">
              <a:buClr>
                <a:schemeClr val="dk1"/>
              </a:buClr>
              <a:buSzPts val="1150"/>
              <a:buFont typeface="DM Sans"/>
              <a:buChar char="✓"/>
            </a:pPr>
            <a:r>
              <a:rPr lang="es" sz="1533" dirty="0">
                <a:solidFill>
                  <a:schemeClr val="dk1"/>
                </a:solidFill>
                <a:latin typeface="DM Sans"/>
                <a:ea typeface="DM Sans"/>
                <a:cs typeface="DM Sans"/>
                <a:sym typeface="DM Sans"/>
              </a:rPr>
              <a:t>Implementar una nueva ruta en el router de api/users, la cual será</a:t>
            </a:r>
            <a:r>
              <a:rPr lang="es" sz="1533" b="1" dirty="0">
                <a:solidFill>
                  <a:schemeClr val="dk1"/>
                </a:solidFill>
                <a:latin typeface="DM Sans"/>
                <a:ea typeface="DM Sans"/>
                <a:cs typeface="DM Sans"/>
                <a:sym typeface="DM Sans"/>
              </a:rPr>
              <a:t> /api/users/premium/:uid</a:t>
            </a:r>
            <a:r>
              <a:rPr lang="es" sz="1533" dirty="0">
                <a:solidFill>
                  <a:schemeClr val="dk1"/>
                </a:solidFill>
                <a:latin typeface="DM Sans"/>
                <a:ea typeface="DM Sans"/>
                <a:cs typeface="DM Sans"/>
                <a:sym typeface="DM Sans"/>
              </a:rPr>
              <a:t>  la cual permitirá cambiar el rol de un usuario, de “user” a “premium” y viceversa.</a:t>
            </a:r>
            <a:endParaRPr sz="1533" dirty="0">
              <a:solidFill>
                <a:schemeClr val="dk1"/>
              </a:solidFill>
              <a:latin typeface="DM Sans"/>
              <a:ea typeface="DM Sans"/>
              <a:cs typeface="DM Sans"/>
              <a:sym typeface="DM Sans"/>
            </a:endParaRPr>
          </a:p>
          <a:p>
            <a:pPr marL="609585"/>
            <a:endParaRPr sz="1667" dirty="0">
              <a:solidFill>
                <a:srgbClr val="999999"/>
              </a:solidFill>
              <a:latin typeface="DM Sans"/>
              <a:ea typeface="DM Sans"/>
              <a:cs typeface="DM Sans"/>
              <a:sym typeface="DM Sans"/>
            </a:endParaRPr>
          </a:p>
        </p:txBody>
      </p:sp>
      <p:sp>
        <p:nvSpPr>
          <p:cNvPr id="452" name="Google Shape;452;p102"/>
          <p:cNvSpPr txBox="1"/>
          <p:nvPr/>
        </p:nvSpPr>
        <p:spPr>
          <a:xfrm>
            <a:off x="1240733" y="624367"/>
            <a:ext cx="40964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COMPLEMENTARIO</a:t>
            </a:r>
            <a:endParaRPr sz="1867">
              <a:solidFill>
                <a:srgbClr val="000000"/>
              </a:solidFill>
              <a:latin typeface="DM Sans"/>
              <a:ea typeface="DM Sans"/>
              <a:cs typeface="DM Sans"/>
              <a:sym typeface="DM Sans"/>
            </a:endParaRPr>
          </a:p>
        </p:txBody>
      </p:sp>
    </p:spTree>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37</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4890667" y="18688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38</a:t>
            </a:r>
            <a:endParaRPr sz="2133" b="1">
              <a:solidFill>
                <a:srgbClr val="FFFFFF"/>
              </a:solidFill>
              <a:latin typeface="DM Sans"/>
              <a:ea typeface="DM Sans"/>
              <a:cs typeface="DM Sans"/>
              <a:sym typeface="DM Sans"/>
            </a:endParaRPr>
          </a:p>
        </p:txBody>
      </p:sp>
      <p:cxnSp>
        <p:nvCxnSpPr>
          <p:cNvPr id="289" name="Google Shape;289;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0" name="Google Shape;290;p84"/>
          <p:cNvSpPr txBox="1"/>
          <p:nvPr/>
        </p:nvSpPr>
        <p:spPr>
          <a:xfrm>
            <a:off x="4890667" y="25164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Seguridad</a:t>
            </a:r>
            <a:endParaRPr sz="2000" b="1">
              <a:solidFill>
                <a:srgbClr val="EAFF6A"/>
              </a:solidFill>
              <a:latin typeface="DM Sans"/>
              <a:ea typeface="DM Sans"/>
              <a:cs typeface="DM Sans"/>
              <a:sym typeface="DM Sans"/>
            </a:endParaRPr>
          </a:p>
        </p:txBody>
      </p:sp>
      <p:cxnSp>
        <p:nvCxnSpPr>
          <p:cNvPr id="291" name="Google Shape;291;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2" name="Google Shape;292;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3" name="Google Shape;293;p84"/>
          <p:cNvSpPr txBox="1"/>
          <p:nvPr/>
        </p:nvSpPr>
        <p:spPr>
          <a:xfrm>
            <a:off x="5061567" y="3642800"/>
            <a:ext cx="24604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Cultura de seguridad</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OWASP</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OWASP Top 10</a:t>
            </a:r>
            <a:endParaRPr sz="1600">
              <a:solidFill>
                <a:schemeClr val="lt1"/>
              </a:solidFill>
              <a:latin typeface="DM Sans"/>
              <a:ea typeface="DM Sans"/>
              <a:cs typeface="DM Sans"/>
              <a:sym typeface="DM Sans"/>
            </a:endParaRPr>
          </a:p>
        </p:txBody>
      </p:sp>
      <p:sp>
        <p:nvSpPr>
          <p:cNvPr id="294" name="Google Shape;294;p84"/>
          <p:cNvSpPr txBox="1"/>
          <p:nvPr/>
        </p:nvSpPr>
        <p:spPr>
          <a:xfrm>
            <a:off x="1996800" y="36428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5" name="Google Shape;295;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6" name="Google Shape;296;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39</a:t>
            </a:r>
            <a:endParaRPr sz="2133">
              <a:solidFill>
                <a:schemeClr val="lt1"/>
              </a:solidFill>
              <a:latin typeface="DM Sans"/>
              <a:ea typeface="DM Sans"/>
              <a:cs typeface="DM Sans"/>
              <a:sym typeface="DM Sans"/>
            </a:endParaRPr>
          </a:p>
        </p:txBody>
      </p:sp>
      <p:cxnSp>
        <p:nvCxnSpPr>
          <p:cNvPr id="297" name="Google Shape;297;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8" name="Google Shape;298;p84"/>
          <p:cNvSpPr txBox="1"/>
          <p:nvPr/>
        </p:nvSpPr>
        <p:spPr>
          <a:xfrm>
            <a:off x="7938284" y="25751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Documentación de API</a:t>
            </a:r>
            <a:endParaRPr sz="2000" b="1">
              <a:solidFill>
                <a:srgbClr val="999999"/>
              </a:solidFill>
              <a:latin typeface="DM Sans"/>
              <a:ea typeface="DM Sans"/>
              <a:cs typeface="DM Sans"/>
              <a:sym typeface="DM Sans"/>
            </a:endParaRPr>
          </a:p>
        </p:txBody>
      </p:sp>
      <p:cxnSp>
        <p:nvCxnSpPr>
          <p:cNvPr id="299" name="Google Shape;299;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0" name="Google Shape;300;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01" name="Google Shape;301;p84"/>
          <p:cNvSpPr txBox="1"/>
          <p:nvPr/>
        </p:nvSpPr>
        <p:spPr>
          <a:xfrm>
            <a:off x="1920800" y="3545667"/>
            <a:ext cx="2723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B7B7B7"/>
              </a:solidFill>
              <a:latin typeface="DM Sans"/>
              <a:ea typeface="DM Sans"/>
              <a:cs typeface="DM Sans"/>
              <a:sym typeface="DM Sans"/>
            </a:endParaRPr>
          </a:p>
        </p:txBody>
      </p:sp>
      <p:sp>
        <p:nvSpPr>
          <p:cNvPr id="302" name="Google Shape;302;p84"/>
          <p:cNvSpPr txBox="1"/>
          <p:nvPr/>
        </p:nvSpPr>
        <p:spPr>
          <a:xfrm>
            <a:off x="7993900" y="3654167"/>
            <a:ext cx="24604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B7B7B7"/>
              </a:solidFill>
              <a:latin typeface="DM Sans"/>
              <a:ea typeface="DM Sans"/>
              <a:cs typeface="DM Sans"/>
              <a:sym typeface="DM Sans"/>
            </a:endParaRPr>
          </a:p>
        </p:txBody>
      </p:sp>
      <p:sp>
        <p:nvSpPr>
          <p:cNvPr id="303" name="Google Shape;303;p84"/>
          <p:cNvSpPr txBox="1"/>
          <p:nvPr/>
        </p:nvSpPr>
        <p:spPr>
          <a:xfrm>
            <a:off x="1943884" y="2545001"/>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Práctica integradora</a:t>
            </a:r>
            <a:endParaRPr sz="2000" b="1">
              <a:solidFill>
                <a:srgbClr val="999999"/>
              </a:solidFill>
              <a:latin typeface="DM Sans"/>
              <a:ea typeface="DM Sans"/>
              <a:cs typeface="DM Sans"/>
              <a:sym typeface="DM Sans"/>
            </a:endParaRPr>
          </a:p>
        </p:txBody>
      </p:sp>
      <p:sp>
        <p:nvSpPr>
          <p:cNvPr id="304" name="Google Shape;304;p84"/>
          <p:cNvSpPr txBox="1"/>
          <p:nvPr/>
        </p:nvSpPr>
        <p:spPr>
          <a:xfrm>
            <a:off x="2013568" y="3947600"/>
            <a:ext cx="2310000" cy="1231066"/>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rgbClr val="B7B7B7"/>
                </a:solidFill>
                <a:latin typeface="DM Sans"/>
                <a:ea typeface="DM Sans"/>
                <a:cs typeface="DM Sans"/>
                <a:sym typeface="DM Sans"/>
              </a:rPr>
              <a:t>Skills</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B7B7B7"/>
                </a:solidFill>
                <a:latin typeface="DM Sans"/>
                <a:ea typeface="DM Sans"/>
                <a:cs typeface="DM Sans"/>
                <a:sym typeface="DM Sans"/>
              </a:rPr>
              <a:t>Práctica integradora</a:t>
            </a:r>
            <a:endParaRPr sz="1600">
              <a:solidFill>
                <a:srgbClr val="B7B7B7"/>
              </a:solidFill>
              <a:latin typeface="DM Sans"/>
              <a:ea typeface="DM Sans"/>
              <a:cs typeface="DM Sans"/>
              <a:sym typeface="DM Sans"/>
            </a:endParaRPr>
          </a:p>
        </p:txBody>
      </p:sp>
      <p:sp>
        <p:nvSpPr>
          <p:cNvPr id="305" name="Google Shape;305;p84"/>
          <p:cNvSpPr txBox="1"/>
          <p:nvPr/>
        </p:nvSpPr>
        <p:spPr>
          <a:xfrm>
            <a:off x="8044768" y="3762801"/>
            <a:ext cx="2310000" cy="1375016"/>
          </a:xfrm>
          <a:prstGeom prst="rect">
            <a:avLst/>
          </a:prstGeom>
          <a:noFill/>
          <a:ln>
            <a:noFill/>
          </a:ln>
        </p:spPr>
        <p:txBody>
          <a:bodyPr spcFirstLastPara="1" wrap="square" lIns="121900" tIns="121900" rIns="121900" bIns="121900" anchor="t" anchorCtr="0">
            <a:spAutoFit/>
          </a:bodyPr>
          <a:lstStyle/>
          <a:p>
            <a:pPr marL="609585" indent="-397923">
              <a:buClr>
                <a:schemeClr val="accent4"/>
              </a:buClr>
              <a:buSzPts val="1100"/>
              <a:buFont typeface="DM Sans"/>
              <a:buChar char="✓"/>
            </a:pPr>
            <a:r>
              <a:rPr lang="es" sz="1467">
                <a:solidFill>
                  <a:srgbClr val="B7B7B7"/>
                </a:solidFill>
                <a:latin typeface="DM Sans"/>
                <a:ea typeface="DM Sans"/>
                <a:cs typeface="DM Sans"/>
                <a:sym typeface="DM Sans"/>
              </a:rPr>
              <a:t>Importancia de la documentación</a:t>
            </a:r>
            <a:endParaRPr sz="1467">
              <a:solidFill>
                <a:srgbClr val="B7B7B7"/>
              </a:solidFill>
              <a:latin typeface="DM Sans"/>
              <a:ea typeface="DM Sans"/>
              <a:cs typeface="DM Sans"/>
              <a:sym typeface="DM Sans"/>
            </a:endParaRPr>
          </a:p>
          <a:p>
            <a:pPr marL="609585"/>
            <a:endParaRPr sz="1467">
              <a:solidFill>
                <a:srgbClr val="B7B7B7"/>
              </a:solidFill>
              <a:latin typeface="DM Sans"/>
              <a:ea typeface="DM Sans"/>
              <a:cs typeface="DM Sans"/>
              <a:sym typeface="DM Sans"/>
            </a:endParaRPr>
          </a:p>
          <a:p>
            <a:pPr marL="609585" indent="-397923">
              <a:buClr>
                <a:schemeClr val="accent4"/>
              </a:buClr>
              <a:buSzPts val="1100"/>
              <a:buFont typeface="DM Sans"/>
              <a:buChar char="✓"/>
            </a:pPr>
            <a:r>
              <a:rPr lang="es" sz="1467">
                <a:solidFill>
                  <a:srgbClr val="B7B7B7"/>
                </a:solidFill>
                <a:latin typeface="DM Sans"/>
                <a:ea typeface="DM Sans"/>
                <a:cs typeface="DM Sans"/>
                <a:sym typeface="DM Sans"/>
              </a:rPr>
              <a:t>Documentar con Swagger</a:t>
            </a:r>
            <a:endParaRPr sz="1467">
              <a:solidFill>
                <a:srgbClr val="B7B7B7"/>
              </a:solidFill>
              <a:latin typeface="DM Sans"/>
              <a:ea typeface="DM Sans"/>
              <a:cs typeface="DM Sans"/>
              <a:sym typeface="DM Sans"/>
            </a:endParaRPr>
          </a:p>
        </p:txBody>
      </p:sp>
    </p:spTree>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85"/>
          <p:cNvSpPr txBox="1"/>
          <p:nvPr/>
        </p:nvSpPr>
        <p:spPr>
          <a:xfrm>
            <a:off x="703200" y="776434"/>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sp>
        <p:nvSpPr>
          <p:cNvPr id="311" name="Google Shape;311;p85"/>
          <p:cNvSpPr txBox="1"/>
          <p:nvPr/>
        </p:nvSpPr>
        <p:spPr>
          <a:xfrm>
            <a:off x="3366733" y="2172867"/>
            <a:ext cx="5932400" cy="615513"/>
          </a:xfrm>
          <a:prstGeom prst="rect">
            <a:avLst/>
          </a:prstGeom>
          <a:noFill/>
          <a:ln>
            <a:noFill/>
          </a:ln>
        </p:spPr>
        <p:txBody>
          <a:bodyPr spcFirstLastPara="1" wrap="square" lIns="121900" tIns="121900" rIns="121900" bIns="121900" anchor="t" anchorCtr="0">
            <a:spAutoFit/>
          </a:bodyPr>
          <a:lstStyle/>
          <a:p>
            <a:endParaRPr sz="2400">
              <a:solidFill>
                <a:schemeClr val="lt1"/>
              </a:solidFill>
              <a:latin typeface="DM Sans"/>
              <a:ea typeface="DM Sans"/>
              <a:cs typeface="DM Sans"/>
              <a:sym typeface="DM Sans"/>
            </a:endParaRPr>
          </a:p>
        </p:txBody>
      </p:sp>
      <p:pic>
        <p:nvPicPr>
          <p:cNvPr id="312" name="Google Shape;312;p85"/>
          <p:cNvPicPr preferRelativeResize="0"/>
          <p:nvPr/>
        </p:nvPicPr>
        <p:blipFill>
          <a:blip r:embed="rId3">
            <a:alphaModFix/>
          </a:blip>
          <a:stretch>
            <a:fillRect/>
          </a:stretch>
        </p:blipFill>
        <p:spPr>
          <a:xfrm>
            <a:off x="2892868" y="2443834"/>
            <a:ext cx="262633" cy="262633"/>
          </a:xfrm>
          <a:prstGeom prst="rect">
            <a:avLst/>
          </a:prstGeom>
          <a:noFill/>
          <a:ln>
            <a:noFill/>
          </a:ln>
        </p:spPr>
      </p:pic>
      <p:cxnSp>
        <p:nvCxnSpPr>
          <p:cNvPr id="313" name="Google Shape;313;p85"/>
          <p:cNvCxnSpPr>
            <a:endCxn id="314" idx="0"/>
          </p:cNvCxnSpPr>
          <p:nvPr/>
        </p:nvCxnSpPr>
        <p:spPr>
          <a:xfrm rot="-5400000" flipH="1">
            <a:off x="2156583" y="3477551"/>
            <a:ext cx="1734400" cy="8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15" name="Google Shape;315;p85"/>
          <p:cNvSpPr txBox="1"/>
          <p:nvPr/>
        </p:nvSpPr>
        <p:spPr>
          <a:xfrm>
            <a:off x="3366733" y="4151467"/>
            <a:ext cx="4784800" cy="1354176"/>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Analizar el Owasp y resolver la teoría que plantea en entornos reales.</a:t>
            </a:r>
            <a:endParaRPr sz="2400">
              <a:solidFill>
                <a:schemeClr val="lt1"/>
              </a:solidFill>
              <a:latin typeface="DM Sans"/>
              <a:ea typeface="DM Sans"/>
              <a:cs typeface="DM Sans"/>
              <a:sym typeface="DM Sans"/>
            </a:endParaRPr>
          </a:p>
        </p:txBody>
      </p:sp>
      <p:pic>
        <p:nvPicPr>
          <p:cNvPr id="314" name="Google Shape;314;p85"/>
          <p:cNvPicPr preferRelativeResize="0"/>
          <p:nvPr/>
        </p:nvPicPr>
        <p:blipFill>
          <a:blip r:embed="rId3">
            <a:alphaModFix/>
          </a:blip>
          <a:stretch>
            <a:fillRect/>
          </a:stretch>
        </p:blipFill>
        <p:spPr>
          <a:xfrm>
            <a:off x="2892868" y="4345152"/>
            <a:ext cx="262633" cy="262633"/>
          </a:xfrm>
          <a:prstGeom prst="rect">
            <a:avLst/>
          </a:prstGeom>
          <a:noFill/>
          <a:ln>
            <a:noFill/>
          </a:ln>
        </p:spPr>
      </p:pic>
      <p:sp>
        <p:nvSpPr>
          <p:cNvPr id="316" name="Google Shape;316;p85"/>
          <p:cNvSpPr txBox="1"/>
          <p:nvPr/>
        </p:nvSpPr>
        <p:spPr>
          <a:xfrm>
            <a:off x="3366717" y="2253951"/>
            <a:ext cx="593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Tener una noción sobre las vulnerabilidades de un sistema web</a:t>
            </a:r>
            <a:endParaRPr sz="2400">
              <a:solidFill>
                <a:schemeClr val="lt1"/>
              </a:solidFill>
              <a:latin typeface="DM Sans"/>
              <a:ea typeface="DM Sans"/>
              <a:cs typeface="DM Sans"/>
              <a:sym typeface="DM Sans"/>
            </a:endParaRPr>
          </a:p>
        </p:txBody>
      </p:sp>
      <p:cxnSp>
        <p:nvCxnSpPr>
          <p:cNvPr id="317" name="Google Shape;317;p85"/>
          <p:cNvCxnSpPr/>
          <p:nvPr/>
        </p:nvCxnSpPr>
        <p:spPr>
          <a:xfrm rot="5400000">
            <a:off x="2708383" y="4080033"/>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86"/>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3" name="Google Shape;323;p86"/>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4" name="Google Shape;324;p86"/>
          <p:cNvSpPr/>
          <p:nvPr/>
        </p:nvSpPr>
        <p:spPr>
          <a:xfrm>
            <a:off x="784700" y="27510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Seguridad</a:t>
            </a:r>
            <a:endParaRPr sz="1600">
              <a:solidFill>
                <a:srgbClr val="FFFFFF"/>
              </a:solidFill>
              <a:latin typeface="DM Sans"/>
              <a:ea typeface="DM Sans"/>
              <a:cs typeface="DM Sans"/>
              <a:sym typeface="DM Sans"/>
            </a:endParaRPr>
          </a:p>
        </p:txBody>
      </p:sp>
      <p:sp>
        <p:nvSpPr>
          <p:cNvPr id="325" name="Google Shape;325;p86"/>
          <p:cNvSpPr/>
          <p:nvPr/>
        </p:nvSpPr>
        <p:spPr>
          <a:xfrm>
            <a:off x="4947241" y="2751433"/>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OWASP</a:t>
            </a:r>
            <a:endParaRPr sz="1600">
              <a:solidFill>
                <a:schemeClr val="lt1"/>
              </a:solidFill>
              <a:latin typeface="DM Sans"/>
              <a:ea typeface="DM Sans"/>
              <a:cs typeface="DM Sans"/>
              <a:sym typeface="DM Sans"/>
            </a:endParaRPr>
          </a:p>
        </p:txBody>
      </p:sp>
      <p:cxnSp>
        <p:nvCxnSpPr>
          <p:cNvPr id="326" name="Google Shape;326;p86"/>
          <p:cNvCxnSpPr>
            <a:stCxn id="324" idx="3"/>
            <a:endCxn id="325" idx="1"/>
          </p:cNvCxnSpPr>
          <p:nvPr/>
        </p:nvCxnSpPr>
        <p:spPr>
          <a:xfrm>
            <a:off x="2650300" y="3137845"/>
            <a:ext cx="2296800" cy="800"/>
          </a:xfrm>
          <a:prstGeom prst="bentConnector3">
            <a:avLst>
              <a:gd name="adj1" fmla="val 50003"/>
            </a:avLst>
          </a:prstGeom>
          <a:noFill/>
          <a:ln w="9525" cap="flat" cmpd="sng">
            <a:solidFill>
              <a:srgbClr val="CCCCCC"/>
            </a:solidFill>
            <a:prstDash val="solid"/>
            <a:round/>
            <a:headEnd type="none" w="sm" len="sm"/>
            <a:tailEnd type="oval" w="med" len="med"/>
          </a:ln>
        </p:spPr>
      </p:cxnSp>
      <p:cxnSp>
        <p:nvCxnSpPr>
          <p:cNvPr id="327" name="Google Shape;327;p86"/>
          <p:cNvCxnSpPr>
            <a:stCxn id="325" idx="3"/>
            <a:endCxn id="328" idx="1"/>
          </p:cNvCxnSpPr>
          <p:nvPr/>
        </p:nvCxnSpPr>
        <p:spPr>
          <a:xfrm>
            <a:off x="7076441" y="3138233"/>
            <a:ext cx="800400" cy="800"/>
          </a:xfrm>
          <a:prstGeom prst="bentConnector3">
            <a:avLst>
              <a:gd name="adj1" fmla="val 50006"/>
            </a:avLst>
          </a:prstGeom>
          <a:noFill/>
          <a:ln w="9525" cap="flat" cmpd="sng">
            <a:solidFill>
              <a:srgbClr val="CCCCCC"/>
            </a:solidFill>
            <a:prstDash val="solid"/>
            <a:round/>
            <a:headEnd type="none" w="sm" len="sm"/>
            <a:tailEnd type="oval" w="med" len="med"/>
          </a:ln>
        </p:spPr>
      </p:cxnSp>
      <p:pic>
        <p:nvPicPr>
          <p:cNvPr id="329" name="Google Shape;329;p86"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28" name="Google Shape;328;p86"/>
          <p:cNvSpPr/>
          <p:nvPr/>
        </p:nvSpPr>
        <p:spPr>
          <a:xfrm>
            <a:off x="7876941" y="27510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OWASP Top 10</a:t>
            </a:r>
            <a:endParaRPr sz="1600">
              <a:solidFill>
                <a:srgbClr val="222222"/>
              </a:solidFill>
              <a:latin typeface="DM Sans"/>
              <a:ea typeface="DM Sans"/>
              <a:cs typeface="DM Sans"/>
              <a:sym typeface="DM Sans"/>
            </a:endParaRPr>
          </a:p>
        </p:txBody>
      </p:sp>
    </p:spTree>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87"/>
          <p:cNvSpPr txBox="1"/>
          <p:nvPr/>
        </p:nvSpPr>
        <p:spPr>
          <a:xfrm>
            <a:off x="1083004"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Cultura de seguridad</a:t>
            </a:r>
            <a:endParaRPr sz="5333" b="1">
              <a:solidFill>
                <a:schemeClr val="accent6"/>
              </a:solidFill>
              <a:latin typeface="DM Sans"/>
              <a:ea typeface="DM Sans"/>
              <a:cs typeface="DM Sans"/>
              <a:sym typeface="DM Sans"/>
            </a:endParaRPr>
          </a:p>
        </p:txBody>
      </p:sp>
    </p:spTree>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88"/>
          <p:cNvSpPr txBox="1"/>
          <p:nvPr/>
        </p:nvSpPr>
        <p:spPr>
          <a:xfrm>
            <a:off x="353600" y="824001"/>
            <a:ext cx="84424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Una película de terror</a:t>
            </a:r>
            <a:endParaRPr sz="5333" b="1">
              <a:solidFill>
                <a:schemeClr val="dk1"/>
              </a:solidFill>
              <a:latin typeface="DM Sans"/>
              <a:ea typeface="DM Sans"/>
              <a:cs typeface="DM Sans"/>
              <a:sym typeface="DM Sans"/>
            </a:endParaRPr>
          </a:p>
        </p:txBody>
      </p:sp>
      <p:sp>
        <p:nvSpPr>
          <p:cNvPr id="340" name="Google Shape;340;p88"/>
          <p:cNvSpPr txBox="1"/>
          <p:nvPr/>
        </p:nvSpPr>
        <p:spPr>
          <a:xfrm>
            <a:off x="522967" y="2474601"/>
            <a:ext cx="6822800" cy="523180"/>
          </a:xfrm>
          <a:prstGeom prst="rect">
            <a:avLst/>
          </a:prstGeom>
          <a:noFill/>
          <a:ln>
            <a:noFill/>
          </a:ln>
        </p:spPr>
        <p:txBody>
          <a:bodyPr spcFirstLastPara="1" wrap="square" lIns="121900" tIns="121900" rIns="121900" bIns="121900" anchor="t" anchorCtr="0">
            <a:spAutoFit/>
          </a:bodyPr>
          <a:lstStyle/>
          <a:p>
            <a:endParaRPr>
              <a:latin typeface="DM Sans"/>
              <a:ea typeface="DM Sans"/>
              <a:cs typeface="DM Sans"/>
              <a:sym typeface="DM Sans"/>
            </a:endParaRPr>
          </a:p>
        </p:txBody>
      </p:sp>
      <p:sp>
        <p:nvSpPr>
          <p:cNvPr id="341" name="Google Shape;341;p88"/>
          <p:cNvSpPr txBox="1"/>
          <p:nvPr/>
        </p:nvSpPr>
        <p:spPr>
          <a:xfrm>
            <a:off x="726467" y="1809200"/>
            <a:ext cx="8649600" cy="4246315"/>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Has podido realizar el desarrollo de un servidor backend desde cero y pasando por prácticas muy agradables. Sin embargo, te has encontrado también con partes del desarrollo backend que seguramente te han pegado un buen susto, las cuales tal vez (o tal vez no) tuvimos que enfrentar algo temerosos.</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¿Recuerdas la primera vez que te enfrentaste a tu primera entrega de proyecto final? ¿El primer error al que tuviste que enfrentarte por cuenta propia?</a:t>
            </a:r>
            <a:endParaRPr sz="1733">
              <a:latin typeface="DM Sans"/>
              <a:ea typeface="DM Sans"/>
              <a:cs typeface="DM Sans"/>
              <a:sym typeface="DM Sans"/>
            </a:endParaRPr>
          </a:p>
          <a:p>
            <a:pPr marL="609585"/>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¿Recuerdas la primera vez que te enfrentaste a implementaciones avanzadas de passport, de router, contenerización y clusterización?</a:t>
            </a:r>
            <a:endParaRPr sz="1733">
              <a:latin typeface="DM Sans"/>
              <a:ea typeface="DM Sans"/>
              <a:cs typeface="DM Sans"/>
              <a:sym typeface="DM Sans"/>
            </a:endParaRPr>
          </a:p>
          <a:p>
            <a:pPr marL="609585"/>
            <a:endParaRPr sz="1733">
              <a:latin typeface="DM Sans"/>
              <a:ea typeface="DM Sans"/>
              <a:cs typeface="DM Sans"/>
              <a:sym typeface="DM Sans"/>
            </a:endParaRPr>
          </a:p>
          <a:p>
            <a:pPr marL="609585" indent="-414856">
              <a:buClr>
                <a:srgbClr val="EA90FF"/>
              </a:buClr>
              <a:buSzPts val="1300"/>
              <a:buFont typeface="DM Sans"/>
              <a:buChar char="✓"/>
            </a:pPr>
            <a:r>
              <a:rPr lang="es" sz="1733">
                <a:solidFill>
                  <a:schemeClr val="dk1"/>
                </a:solidFill>
                <a:latin typeface="DM Sans"/>
                <a:ea typeface="DM Sans"/>
                <a:cs typeface="DM Sans"/>
                <a:sym typeface="DM Sans"/>
              </a:rPr>
              <a:t>¿Recuerdas la primera vez que viste a tu servidor estancarse cuando lo sobrecargamos de peticiones?</a:t>
            </a:r>
            <a:endParaRPr sz="1733">
              <a:solidFill>
                <a:schemeClr val="dk1"/>
              </a:solidFill>
              <a:latin typeface="DM Sans"/>
              <a:ea typeface="DM Sans"/>
              <a:cs typeface="DM Sans"/>
              <a:sym typeface="DM Sans"/>
            </a:endParaRPr>
          </a:p>
          <a:p>
            <a:endParaRPr sz="1733">
              <a:solidFill>
                <a:schemeClr val="dk1"/>
              </a:solidFill>
              <a:latin typeface="DM Sans"/>
              <a:ea typeface="DM Sans"/>
              <a:cs typeface="DM Sans"/>
              <a:sym typeface="DM Sans"/>
            </a:endParaRPr>
          </a:p>
          <a:p>
            <a:r>
              <a:rPr lang="es" sz="1733">
                <a:solidFill>
                  <a:schemeClr val="dk1"/>
                </a:solidFill>
                <a:latin typeface="DM Sans"/>
                <a:ea typeface="DM Sans"/>
                <a:cs typeface="DM Sans"/>
                <a:sym typeface="DM Sans"/>
              </a:rPr>
              <a:t>¡Qué miedo, pero aún hay más!</a:t>
            </a:r>
            <a:endParaRPr sz="1733">
              <a:solidFill>
                <a:schemeClr val="dk1"/>
              </a:solidFill>
              <a:latin typeface="DM Sans"/>
              <a:ea typeface="DM Sans"/>
              <a:cs typeface="DM Sans"/>
              <a:sym typeface="DM Sans"/>
            </a:endParaRPr>
          </a:p>
        </p:txBody>
      </p:sp>
      <p:pic>
        <p:nvPicPr>
          <p:cNvPr id="342" name="Google Shape;342;p88"/>
          <p:cNvPicPr preferRelativeResize="0"/>
          <p:nvPr/>
        </p:nvPicPr>
        <p:blipFill>
          <a:blip r:embed="rId3">
            <a:alphaModFix/>
          </a:blip>
          <a:stretch>
            <a:fillRect/>
          </a:stretch>
        </p:blipFill>
        <p:spPr>
          <a:xfrm>
            <a:off x="9135367" y="2064551"/>
            <a:ext cx="2728900" cy="27289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200"/>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Async / Await</a:t>
            </a:r>
            <a:endParaRPr sz="5333" b="1">
              <a:solidFill>
                <a:schemeClr val="dk1"/>
              </a:solidFill>
              <a:latin typeface="DM Sans"/>
              <a:ea typeface="DM Sans"/>
              <a:cs typeface="DM Sans"/>
              <a:sym typeface="DM Sans"/>
            </a:endParaRPr>
          </a:p>
        </p:txBody>
      </p:sp>
    </p:spTree>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89"/>
          <p:cNvSpPr txBox="1"/>
          <p:nvPr/>
        </p:nvSpPr>
        <p:spPr>
          <a:xfrm>
            <a:off x="631133" y="7818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¿Sumamos otro temor?</a:t>
            </a:r>
            <a:endParaRPr sz="5333" b="1">
              <a:solidFill>
                <a:schemeClr val="dk1"/>
              </a:solidFill>
              <a:latin typeface="DM Sans"/>
              <a:ea typeface="DM Sans"/>
              <a:cs typeface="DM Sans"/>
              <a:sym typeface="DM Sans"/>
            </a:endParaRPr>
          </a:p>
        </p:txBody>
      </p:sp>
      <p:sp>
        <p:nvSpPr>
          <p:cNvPr id="348" name="Google Shape;348;p89"/>
          <p:cNvSpPr txBox="1"/>
          <p:nvPr/>
        </p:nvSpPr>
        <p:spPr>
          <a:xfrm>
            <a:off x="579300" y="2148601"/>
            <a:ext cx="53464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Hay algo más de lo que hay que hablar sobre el desarrollo, donde no hemos podido profundizar demasiada teoría: </a:t>
            </a:r>
            <a:r>
              <a:rPr lang="es" b="1">
                <a:highlight>
                  <a:schemeClr val="accent6"/>
                </a:highlight>
                <a:latin typeface="DM Sans"/>
                <a:ea typeface="DM Sans"/>
                <a:cs typeface="DM Sans"/>
                <a:sym typeface="DM Sans"/>
              </a:rPr>
              <a:t>las vulnerabilidades.</a:t>
            </a:r>
            <a:endParaRPr>
              <a:highlight>
                <a:schemeClr val="accent6"/>
              </a:highlight>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Me imagino que en más de una ocasión habrás</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escuchado hablar sobre el hackeo de X plataforma, sobre el robo de información de X base de datos, o la simple caída de X página web debido a alguna persona malintencionada.  </a:t>
            </a:r>
            <a:endParaRPr>
              <a:latin typeface="DM Sans"/>
              <a:ea typeface="DM Sans"/>
              <a:cs typeface="DM Sans"/>
              <a:sym typeface="DM Sans"/>
            </a:endParaRPr>
          </a:p>
        </p:txBody>
      </p:sp>
      <p:sp>
        <p:nvSpPr>
          <p:cNvPr id="349" name="Google Shape;349;p89"/>
          <p:cNvSpPr txBox="1"/>
          <p:nvPr/>
        </p:nvSpPr>
        <p:spPr>
          <a:xfrm>
            <a:off x="6157067" y="2148601"/>
            <a:ext cx="51128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Cuando nuestro servidor se encuentre arriba, siempre tendremos este pequeño cosquilleo:</a:t>
            </a:r>
            <a:endParaRPr>
              <a:latin typeface="DM Sans"/>
              <a:ea typeface="DM Sans"/>
              <a:cs typeface="DM Sans"/>
              <a:sym typeface="DM Sans"/>
            </a:endParaRPr>
          </a:p>
          <a:p>
            <a:endParaRPr>
              <a:latin typeface="DM Sans"/>
              <a:ea typeface="DM Sans"/>
              <a:cs typeface="DM Sans"/>
              <a:sym typeface="DM Sans"/>
            </a:endParaRPr>
          </a:p>
          <a:p>
            <a:r>
              <a:rPr lang="es" i="1">
                <a:latin typeface="DM Sans"/>
                <a:ea typeface="DM Sans"/>
                <a:cs typeface="DM Sans"/>
                <a:sym typeface="DM Sans"/>
              </a:rPr>
              <a:t>“¿Y si en algún momento, a causa de mi sistema web, alguien logra extraer información de mis usuarios?”</a:t>
            </a:r>
            <a:endParaRPr i="1">
              <a:latin typeface="DM Sans"/>
              <a:ea typeface="DM Sans"/>
              <a:cs typeface="DM Sans"/>
              <a:sym typeface="DM Sans"/>
            </a:endParaRPr>
          </a:p>
          <a:p>
            <a:endParaRPr i="1">
              <a:latin typeface="DM Sans"/>
              <a:ea typeface="DM Sans"/>
              <a:cs typeface="DM Sans"/>
              <a:sym typeface="DM Sans"/>
            </a:endParaRPr>
          </a:p>
          <a:p>
            <a:r>
              <a:rPr lang="es" i="1">
                <a:latin typeface="DM Sans"/>
                <a:ea typeface="DM Sans"/>
                <a:cs typeface="DM Sans"/>
                <a:sym typeface="DM Sans"/>
              </a:rPr>
              <a:t>“No quiero que sea mi página web la que comprometa la información sensible de mis clientes”</a:t>
            </a:r>
            <a:endParaRPr i="1">
              <a:latin typeface="DM Sans"/>
              <a:ea typeface="DM Sans"/>
              <a:cs typeface="DM Sans"/>
              <a:sym typeface="DM Sans"/>
            </a:endParaRPr>
          </a:p>
        </p:txBody>
      </p:sp>
      <p:pic>
        <p:nvPicPr>
          <p:cNvPr id="350" name="Google Shape;350;p89"/>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90"/>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56" name="Google Shape;356;p90"/>
          <p:cNvSpPr txBox="1"/>
          <p:nvPr/>
        </p:nvSpPr>
        <p:spPr>
          <a:xfrm>
            <a:off x="1948400" y="440267"/>
            <a:ext cx="84948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lt1"/>
                </a:solidFill>
                <a:latin typeface="DM Sans"/>
                <a:ea typeface="DM Sans"/>
                <a:cs typeface="DM Sans"/>
                <a:sym typeface="DM Sans"/>
              </a:rPr>
              <a:t>¿Qué es una vulnerabilidad?</a:t>
            </a:r>
            <a:endParaRPr sz="4667" b="1">
              <a:solidFill>
                <a:schemeClr val="lt1"/>
              </a:solidFill>
              <a:latin typeface="DM Sans"/>
              <a:ea typeface="DM Sans"/>
              <a:cs typeface="DM Sans"/>
              <a:sym typeface="DM Sans"/>
            </a:endParaRPr>
          </a:p>
        </p:txBody>
      </p:sp>
      <p:sp>
        <p:nvSpPr>
          <p:cNvPr id="357" name="Google Shape;357;p90"/>
          <p:cNvSpPr txBox="1"/>
          <p:nvPr/>
        </p:nvSpPr>
        <p:spPr>
          <a:xfrm>
            <a:off x="1158967" y="2565751"/>
            <a:ext cx="3940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el mundo IT, una vulnerabilidad es cualquier tipo de debilidad o brecha dejada en nuestro sistema, que permita a una persona malintencionada aprovecharla para comprometer la seguridad del sistema o el usuario.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358" name="Google Shape;358;p90"/>
          <p:cNvPicPr preferRelativeResize="0"/>
          <p:nvPr/>
        </p:nvPicPr>
        <p:blipFill>
          <a:blip r:embed="rId3">
            <a:alphaModFix/>
          </a:blip>
          <a:stretch>
            <a:fillRect/>
          </a:stretch>
        </p:blipFill>
        <p:spPr>
          <a:xfrm>
            <a:off x="5099767" y="1804585"/>
            <a:ext cx="5977668" cy="3985100"/>
          </a:xfrm>
          <a:prstGeom prst="rect">
            <a:avLst/>
          </a:prstGeom>
          <a:noFill/>
          <a:ln>
            <a:noFill/>
          </a:ln>
        </p:spPr>
      </p:pic>
    </p:spTree>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91"/>
          <p:cNvSpPr txBox="1"/>
          <p:nvPr/>
        </p:nvSpPr>
        <p:spPr>
          <a:xfrm>
            <a:off x="634000" y="2398134"/>
            <a:ext cx="8044000" cy="3867685"/>
          </a:xfrm>
          <a:prstGeom prst="rect">
            <a:avLst/>
          </a:prstGeom>
          <a:noFill/>
          <a:ln>
            <a:noFill/>
          </a:ln>
        </p:spPr>
        <p:txBody>
          <a:bodyPr spcFirstLastPara="1" wrap="square" lIns="121900" tIns="121900" rIns="121900" bIns="121900" anchor="t" anchorCtr="0">
            <a:spAutoFit/>
          </a:bodyPr>
          <a:lstStyle/>
          <a:p>
            <a:pPr>
              <a:lnSpc>
                <a:spcPct val="115000"/>
              </a:lnSpc>
              <a:spcBef>
                <a:spcPts val="1733"/>
              </a:spcBef>
            </a:pPr>
            <a:r>
              <a:rPr lang="es">
                <a:solidFill>
                  <a:schemeClr val="dk1"/>
                </a:solidFill>
                <a:highlight>
                  <a:schemeClr val="lt1"/>
                </a:highlight>
                <a:latin typeface="DM Sans"/>
                <a:ea typeface="DM Sans"/>
                <a:cs typeface="DM Sans"/>
                <a:sym typeface="DM Sans"/>
              </a:rPr>
              <a:t>Existen múltiples tipos de vulnerabilidades que pueden comprometer a nuestra aplicación, éstas pueden ser:</a:t>
            </a:r>
            <a:endParaRPr>
              <a:solidFill>
                <a:schemeClr val="dk1"/>
              </a:solidFill>
              <a:highlight>
                <a:schemeClr val="lt1"/>
              </a:highlight>
              <a:latin typeface="DM Sans"/>
              <a:ea typeface="DM Sans"/>
              <a:cs typeface="DM Sans"/>
              <a:sym typeface="DM Sans"/>
            </a:endParaRPr>
          </a:p>
          <a:p>
            <a:pPr marL="609585" indent="-419090">
              <a:lnSpc>
                <a:spcPct val="115000"/>
              </a:lnSpc>
              <a:spcBef>
                <a:spcPts val="1733"/>
              </a:spcBef>
              <a:buClr>
                <a:srgbClr val="EA90FF"/>
              </a:buClr>
              <a:buSzPts val="1350"/>
              <a:buFont typeface="DM Sans"/>
              <a:buChar char="✓"/>
            </a:pPr>
            <a:r>
              <a:rPr lang="es" b="1">
                <a:solidFill>
                  <a:schemeClr val="dk1"/>
                </a:solidFill>
                <a:highlight>
                  <a:schemeClr val="lt1"/>
                </a:highlight>
                <a:latin typeface="DM Sans"/>
                <a:ea typeface="DM Sans"/>
                <a:cs typeface="DM Sans"/>
                <a:sym typeface="DM Sans"/>
              </a:rPr>
              <a:t>De hardware:</a:t>
            </a:r>
            <a:r>
              <a:rPr lang="es">
                <a:solidFill>
                  <a:schemeClr val="dk1"/>
                </a:solidFill>
                <a:highlight>
                  <a:schemeClr val="lt1"/>
                </a:highlight>
                <a:latin typeface="DM Sans"/>
                <a:ea typeface="DM Sans"/>
                <a:cs typeface="DM Sans"/>
                <a:sym typeface="DM Sans"/>
              </a:rPr>
              <a:t> cuando la implicación de seguridad se da en un elemento físico (como el servidor).</a:t>
            </a:r>
            <a:endParaRPr>
              <a:solidFill>
                <a:schemeClr val="dk1"/>
              </a:solidFill>
              <a:highlight>
                <a:schemeClr val="lt1"/>
              </a:highlight>
              <a:latin typeface="DM Sans"/>
              <a:ea typeface="DM Sans"/>
              <a:cs typeface="DM Sans"/>
              <a:sym typeface="DM Sans"/>
            </a:endParaRPr>
          </a:p>
          <a:p>
            <a:pPr marL="609585" indent="-419090">
              <a:lnSpc>
                <a:spcPct val="115000"/>
              </a:lnSpc>
              <a:buClr>
                <a:srgbClr val="EA90FF"/>
              </a:buClr>
              <a:buSzPts val="1350"/>
              <a:buFont typeface="DM Sans"/>
              <a:buChar char="✓"/>
            </a:pPr>
            <a:r>
              <a:rPr lang="es" b="1">
                <a:solidFill>
                  <a:schemeClr val="dk1"/>
                </a:solidFill>
                <a:highlight>
                  <a:schemeClr val="lt1"/>
                </a:highlight>
                <a:latin typeface="DM Sans"/>
                <a:ea typeface="DM Sans"/>
                <a:cs typeface="DM Sans"/>
                <a:sym typeface="DM Sans"/>
              </a:rPr>
              <a:t>De software</a:t>
            </a:r>
            <a:r>
              <a:rPr lang="es">
                <a:solidFill>
                  <a:schemeClr val="dk1"/>
                </a:solidFill>
                <a:highlight>
                  <a:schemeClr val="lt1"/>
                </a:highlight>
                <a:latin typeface="DM Sans"/>
                <a:ea typeface="DM Sans"/>
                <a:cs typeface="DM Sans"/>
                <a:sym typeface="DM Sans"/>
              </a:rPr>
              <a:t>: cuando la implicación de seguridad sí se da en nuestro aplicativo.</a:t>
            </a:r>
            <a:endParaRPr>
              <a:solidFill>
                <a:schemeClr val="dk1"/>
              </a:solidFill>
              <a:highlight>
                <a:schemeClr val="lt1"/>
              </a:highlight>
              <a:latin typeface="DM Sans"/>
              <a:ea typeface="DM Sans"/>
              <a:cs typeface="DM Sans"/>
              <a:sym typeface="DM Sans"/>
            </a:endParaRPr>
          </a:p>
          <a:p>
            <a:pPr marL="609585" indent="-419090">
              <a:lnSpc>
                <a:spcPct val="115000"/>
              </a:lnSpc>
              <a:buClr>
                <a:srgbClr val="EA90FF"/>
              </a:buClr>
              <a:buSzPts val="1350"/>
              <a:buFont typeface="DM Sans"/>
              <a:buChar char="✓"/>
            </a:pPr>
            <a:r>
              <a:rPr lang="es" b="1">
                <a:solidFill>
                  <a:schemeClr val="dk1"/>
                </a:solidFill>
                <a:highlight>
                  <a:schemeClr val="lt1"/>
                </a:highlight>
                <a:latin typeface="DM Sans"/>
                <a:ea typeface="DM Sans"/>
                <a:cs typeface="DM Sans"/>
                <a:sym typeface="DM Sans"/>
              </a:rPr>
              <a:t>Procedimentales</a:t>
            </a:r>
            <a:r>
              <a:rPr lang="es">
                <a:solidFill>
                  <a:schemeClr val="dk1"/>
                </a:solidFill>
                <a:highlight>
                  <a:schemeClr val="lt1"/>
                </a:highlight>
                <a:latin typeface="DM Sans"/>
                <a:ea typeface="DM Sans"/>
                <a:cs typeface="DM Sans"/>
                <a:sym typeface="DM Sans"/>
              </a:rPr>
              <a:t>: cuando la implicación de seguridad se da en el proceso mismo de resolución.</a:t>
            </a:r>
            <a:endParaRPr>
              <a:solidFill>
                <a:schemeClr val="dk1"/>
              </a:solidFill>
              <a:highlight>
                <a:schemeClr val="lt1"/>
              </a:highlight>
              <a:latin typeface="DM Sans"/>
              <a:ea typeface="DM Sans"/>
              <a:cs typeface="DM Sans"/>
              <a:sym typeface="DM Sans"/>
            </a:endParaRPr>
          </a:p>
          <a:p>
            <a:pPr marL="609585" indent="-419090">
              <a:lnSpc>
                <a:spcPct val="115000"/>
              </a:lnSpc>
              <a:buClr>
                <a:srgbClr val="EA90FF"/>
              </a:buClr>
              <a:buSzPts val="1350"/>
              <a:buFont typeface="DM Sans"/>
              <a:buChar char="✓"/>
            </a:pPr>
            <a:r>
              <a:rPr lang="es" b="1">
                <a:solidFill>
                  <a:schemeClr val="dk1"/>
                </a:solidFill>
                <a:highlight>
                  <a:schemeClr val="lt1"/>
                </a:highlight>
                <a:latin typeface="DM Sans"/>
                <a:ea typeface="DM Sans"/>
                <a:cs typeface="DM Sans"/>
                <a:sym typeface="DM Sans"/>
              </a:rPr>
              <a:t>Humanas</a:t>
            </a:r>
            <a:r>
              <a:rPr lang="es">
                <a:solidFill>
                  <a:schemeClr val="dk1"/>
                </a:solidFill>
                <a:highlight>
                  <a:schemeClr val="lt1"/>
                </a:highlight>
                <a:latin typeface="DM Sans"/>
                <a:ea typeface="DM Sans"/>
                <a:cs typeface="DM Sans"/>
                <a:sym typeface="DM Sans"/>
              </a:rPr>
              <a:t>: cuando la implicación de seguridad se da en una persona o usuario. </a:t>
            </a:r>
            <a:endParaRPr>
              <a:solidFill>
                <a:schemeClr val="dk1"/>
              </a:solidFill>
              <a:highlight>
                <a:schemeClr val="lt1"/>
              </a:highlight>
              <a:latin typeface="DM Sans"/>
              <a:ea typeface="DM Sans"/>
              <a:cs typeface="DM Sans"/>
              <a:sym typeface="DM Sans"/>
            </a:endParaRPr>
          </a:p>
        </p:txBody>
      </p:sp>
      <p:pic>
        <p:nvPicPr>
          <p:cNvPr id="364" name="Google Shape;364;p91"/>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365" name="Google Shape;365;p91"/>
          <p:cNvSpPr txBox="1"/>
          <p:nvPr/>
        </p:nvSpPr>
        <p:spPr>
          <a:xfrm>
            <a:off x="751967" y="615633"/>
            <a:ext cx="80440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Sobre las vulnerabilidades</a:t>
            </a:r>
            <a:endParaRPr sz="5333" b="1">
              <a:latin typeface="DM Sans"/>
              <a:ea typeface="DM Sans"/>
              <a:cs typeface="DM Sans"/>
              <a:sym typeface="DM Sans"/>
            </a:endParaRPr>
          </a:p>
        </p:txBody>
      </p:sp>
    </p:spTree>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92"/>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371" name="Google Shape;371;p92"/>
          <p:cNvSpPr txBox="1"/>
          <p:nvPr/>
        </p:nvSpPr>
        <p:spPr>
          <a:xfrm>
            <a:off x="751967" y="615633"/>
            <a:ext cx="90440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Sobre las vulnerabilidades</a:t>
            </a:r>
            <a:endParaRPr sz="5333" b="1">
              <a:latin typeface="DM Sans"/>
              <a:ea typeface="DM Sans"/>
              <a:cs typeface="DM Sans"/>
              <a:sym typeface="DM Sans"/>
            </a:endParaRPr>
          </a:p>
        </p:txBody>
      </p:sp>
      <p:sp>
        <p:nvSpPr>
          <p:cNvPr id="372" name="Google Shape;372;p92"/>
          <p:cNvSpPr txBox="1"/>
          <p:nvPr/>
        </p:nvSpPr>
        <p:spPr>
          <a:xfrm>
            <a:off x="634000" y="2508733"/>
            <a:ext cx="10924000" cy="2341113"/>
          </a:xfrm>
          <a:prstGeom prst="rect">
            <a:avLst/>
          </a:prstGeom>
          <a:noFill/>
          <a:ln>
            <a:noFill/>
          </a:ln>
        </p:spPr>
        <p:txBody>
          <a:bodyPr spcFirstLastPara="1" wrap="square" lIns="121900" tIns="121900" rIns="121900" bIns="121900" anchor="t" anchorCtr="0">
            <a:spAutoFit/>
          </a:bodyPr>
          <a:lstStyle/>
          <a:p>
            <a:pPr>
              <a:lnSpc>
                <a:spcPct val="115000"/>
              </a:lnSpc>
              <a:spcBef>
                <a:spcPts val="1733"/>
              </a:spcBef>
            </a:pPr>
            <a:r>
              <a:rPr lang="es">
                <a:solidFill>
                  <a:schemeClr val="dk1"/>
                </a:solidFill>
                <a:highlight>
                  <a:schemeClr val="lt1"/>
                </a:highlight>
                <a:latin typeface="DM Sans"/>
                <a:ea typeface="DM Sans"/>
                <a:cs typeface="DM Sans"/>
                <a:sym typeface="DM Sans"/>
              </a:rPr>
              <a:t>Cuando una persona malintencionada encuentra alguna de estas vulnerabilidades, puede tomar acción para </a:t>
            </a:r>
            <a:r>
              <a:rPr lang="es" b="1">
                <a:solidFill>
                  <a:schemeClr val="dk1"/>
                </a:solidFill>
                <a:highlight>
                  <a:schemeClr val="lt1"/>
                </a:highlight>
                <a:latin typeface="DM Sans"/>
                <a:ea typeface="DM Sans"/>
                <a:cs typeface="DM Sans"/>
                <a:sym typeface="DM Sans"/>
              </a:rPr>
              <a:t>explotar</a:t>
            </a:r>
            <a:r>
              <a:rPr lang="es">
                <a:solidFill>
                  <a:schemeClr val="dk1"/>
                </a:solidFill>
                <a:highlight>
                  <a:schemeClr val="lt1"/>
                </a:highlight>
                <a:latin typeface="DM Sans"/>
                <a:ea typeface="DM Sans"/>
                <a:cs typeface="DM Sans"/>
                <a:sym typeface="DM Sans"/>
              </a:rPr>
              <a:t> dicha vulnerabilidad y convertirlo en un evento bastante preocupante para nosotros. </a:t>
            </a:r>
            <a:endParaRPr>
              <a:solidFill>
                <a:schemeClr val="dk1"/>
              </a:solidFill>
              <a:highlight>
                <a:schemeClr val="lt1"/>
              </a:highlight>
              <a:latin typeface="DM Sans"/>
              <a:ea typeface="DM Sans"/>
              <a:cs typeface="DM Sans"/>
              <a:sym typeface="DM Sans"/>
            </a:endParaRPr>
          </a:p>
          <a:p>
            <a:pPr>
              <a:lnSpc>
                <a:spcPct val="115000"/>
              </a:lnSpc>
              <a:spcBef>
                <a:spcPts val="1733"/>
              </a:spcBef>
            </a:pPr>
            <a:endParaRPr>
              <a:solidFill>
                <a:schemeClr val="dk1"/>
              </a:solidFill>
              <a:highlight>
                <a:schemeClr val="lt1"/>
              </a:highlight>
              <a:latin typeface="DM Sans"/>
              <a:ea typeface="DM Sans"/>
              <a:cs typeface="DM Sans"/>
              <a:sym typeface="DM Sans"/>
            </a:endParaRPr>
          </a:p>
          <a:p>
            <a:pPr algn="ctr">
              <a:lnSpc>
                <a:spcPct val="115000"/>
              </a:lnSpc>
              <a:spcBef>
                <a:spcPts val="1733"/>
              </a:spcBef>
              <a:spcAft>
                <a:spcPts val="1333"/>
              </a:spcAft>
            </a:pPr>
            <a:r>
              <a:rPr lang="es">
                <a:solidFill>
                  <a:schemeClr val="dk1"/>
                </a:solidFill>
                <a:highlight>
                  <a:schemeClr val="accent6"/>
                </a:highlight>
                <a:latin typeface="DM Sans"/>
                <a:ea typeface="DM Sans"/>
                <a:cs typeface="DM Sans"/>
                <a:sym typeface="DM Sans"/>
              </a:rPr>
              <a:t>¡Vamos a conocer algunas de las principales vulnerabilidades halladas en los sistemas web! </a:t>
            </a:r>
            <a:endParaRPr>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9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378" name="Google Shape;378;p93"/>
          <p:cNvSpPr txBox="1"/>
          <p:nvPr/>
        </p:nvSpPr>
        <p:spPr>
          <a:xfrm>
            <a:off x="631133" y="2168133"/>
            <a:ext cx="10854800" cy="383645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El contenido de seguridad que estamos abarcando es desde un enfoque del Desarrollo Web. </a:t>
            </a:r>
            <a:endParaRPr sz="3333">
              <a:solidFill>
                <a:schemeClr val="lt1"/>
              </a:solidFill>
              <a:latin typeface="DM Sans"/>
              <a:ea typeface="DM Sans"/>
              <a:cs typeface="DM Sans"/>
              <a:sym typeface="DM Sans"/>
            </a:endParaRPr>
          </a:p>
          <a:p>
            <a:pPr>
              <a:buClr>
                <a:srgbClr val="000000"/>
              </a:buClr>
              <a:buSzPts val="2500"/>
            </a:pPr>
            <a:endParaRPr sz="3333" b="1">
              <a:solidFill>
                <a:schemeClr val="lt1"/>
              </a:solidFill>
              <a:latin typeface="DM Sans"/>
              <a:ea typeface="DM Sans"/>
              <a:cs typeface="DM Sans"/>
              <a:sym typeface="DM Sans"/>
            </a:endParaRPr>
          </a:p>
          <a:p>
            <a:pPr>
              <a:buClr>
                <a:srgbClr val="000000"/>
              </a:buClr>
              <a:buSzPts val="2500"/>
            </a:pPr>
            <a:r>
              <a:rPr lang="es" sz="3333" b="1">
                <a:solidFill>
                  <a:schemeClr val="lt1"/>
                </a:solidFill>
                <a:latin typeface="DM Sans"/>
                <a:ea typeface="DM Sans"/>
                <a:cs typeface="DM Sans"/>
                <a:sym typeface="DM Sans"/>
              </a:rPr>
              <a:t>Recuerda que el curso que estás tomando es de backend, no de seguridad informática</a:t>
            </a:r>
            <a:r>
              <a:rPr lang="es" sz="3333">
                <a:solidFill>
                  <a:schemeClr val="lt1"/>
                </a:solidFill>
                <a:latin typeface="DM Sans"/>
                <a:ea typeface="DM Sans"/>
                <a:cs typeface="DM Sans"/>
                <a:sym typeface="DM Sans"/>
              </a:rPr>
              <a:t>. Para poder profundizar sobre la rama de informática, podrías hacer el curso de </a:t>
            </a:r>
            <a:r>
              <a:rPr lang="es" sz="3333">
                <a:solidFill>
                  <a:schemeClr val="accent5"/>
                </a:solidFill>
                <a:latin typeface="DM Sans"/>
                <a:ea typeface="DM Sans"/>
                <a:cs typeface="DM Sans"/>
                <a:sym typeface="DM Sans"/>
              </a:rPr>
              <a:t>Ciberseguridad. </a:t>
            </a:r>
            <a:endParaRPr sz="3333">
              <a:solidFill>
                <a:schemeClr val="accent5"/>
              </a:solidFill>
              <a:latin typeface="DM Sans"/>
              <a:ea typeface="DM Sans"/>
              <a:cs typeface="DM Sans"/>
              <a:sym typeface="DM Sans"/>
            </a:endParaRPr>
          </a:p>
        </p:txBody>
      </p:sp>
    </p:spTree>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94"/>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OWASP</a:t>
            </a:r>
            <a:endParaRPr sz="5333" b="1">
              <a:solidFill>
                <a:schemeClr val="dk1"/>
              </a:solidFill>
              <a:latin typeface="DM Sans"/>
              <a:ea typeface="DM Sans"/>
              <a:cs typeface="DM Sans"/>
              <a:sym typeface="DM Sans"/>
            </a:endParaRPr>
          </a:p>
        </p:txBody>
      </p:sp>
    </p:spTree>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95"/>
          <p:cNvSpPr txBox="1"/>
          <p:nvPr/>
        </p:nvSpPr>
        <p:spPr>
          <a:xfrm>
            <a:off x="770033" y="770301"/>
            <a:ext cx="749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OWASP?</a:t>
            </a:r>
            <a:endParaRPr sz="5333" b="1">
              <a:solidFill>
                <a:schemeClr val="dk1"/>
              </a:solidFill>
              <a:latin typeface="DM Sans"/>
              <a:ea typeface="DM Sans"/>
              <a:cs typeface="DM Sans"/>
              <a:sym typeface="DM Sans"/>
            </a:endParaRPr>
          </a:p>
        </p:txBody>
      </p:sp>
      <p:sp>
        <p:nvSpPr>
          <p:cNvPr id="389" name="Google Shape;389;p95"/>
          <p:cNvSpPr txBox="1"/>
          <p:nvPr/>
        </p:nvSpPr>
        <p:spPr>
          <a:xfrm>
            <a:off x="634000" y="1911567"/>
            <a:ext cx="6969600" cy="4247276"/>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¿Cómo podemos saber qué vulnerabilidades se están explotando en diferentes sistemas web del mundo?</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Para eso, existe </a:t>
            </a:r>
            <a:r>
              <a:rPr lang="es" sz="2000" b="1" dirty="0">
                <a:latin typeface="DM Sans"/>
                <a:ea typeface="DM Sans"/>
                <a:cs typeface="DM Sans"/>
                <a:sym typeface="DM Sans"/>
              </a:rPr>
              <a:t>OWASP</a:t>
            </a:r>
            <a:r>
              <a:rPr lang="es" sz="2000" dirty="0">
                <a:latin typeface="DM Sans"/>
                <a:ea typeface="DM Sans"/>
                <a:cs typeface="DM Sans"/>
                <a:sym typeface="DM Sans"/>
              </a:rPr>
              <a:t>.</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b="1" dirty="0">
                <a:latin typeface="DM Sans"/>
                <a:ea typeface="DM Sans"/>
                <a:cs typeface="DM Sans"/>
                <a:sym typeface="DM Sans"/>
              </a:rPr>
              <a:t>Open Web Application Security Project</a:t>
            </a:r>
            <a:r>
              <a:rPr lang="es" sz="2000" dirty="0">
                <a:latin typeface="DM Sans"/>
                <a:ea typeface="DM Sans"/>
                <a:cs typeface="DM Sans"/>
                <a:sym typeface="DM Sans"/>
              </a:rPr>
              <a:t>, un proyecto de código abierto </a:t>
            </a:r>
            <a:r>
              <a:rPr lang="es" sz="2000" b="1" dirty="0">
                <a:latin typeface="DM Sans"/>
                <a:ea typeface="DM Sans"/>
                <a:cs typeface="DM Sans"/>
                <a:sym typeface="DM Sans"/>
              </a:rPr>
              <a:t>internacional</a:t>
            </a:r>
            <a:r>
              <a:rPr lang="es" sz="2000" dirty="0">
                <a:latin typeface="DM Sans"/>
                <a:ea typeface="DM Sans"/>
                <a:cs typeface="DM Sans"/>
                <a:sym typeface="DM Sans"/>
              </a:rPr>
              <a:t>, sin fines de lucro, el cual brinda información referente a la seguridad general de aplicaciones web.</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Además, OWASP provee un conjunto de herramientas que permiten conocer a profundidad muchos conceptos y herramientas referentes a la seguridad de aplicaciones web.</a:t>
            </a:r>
            <a:endParaRPr sz="2000" dirty="0">
              <a:latin typeface="DM Sans"/>
              <a:ea typeface="DM Sans"/>
              <a:cs typeface="DM Sans"/>
              <a:sym typeface="DM Sans"/>
            </a:endParaRPr>
          </a:p>
        </p:txBody>
      </p:sp>
      <p:pic>
        <p:nvPicPr>
          <p:cNvPr id="390" name="Google Shape;390;p95"/>
          <p:cNvPicPr preferRelativeResize="0"/>
          <p:nvPr/>
        </p:nvPicPr>
        <p:blipFill>
          <a:blip r:embed="rId3">
            <a:alphaModFix/>
          </a:blip>
          <a:stretch>
            <a:fillRect/>
          </a:stretch>
        </p:blipFill>
        <p:spPr>
          <a:xfrm>
            <a:off x="7532467" y="2618234"/>
            <a:ext cx="4659533" cy="1621533"/>
          </a:xfrm>
          <a:prstGeom prst="rect">
            <a:avLst/>
          </a:prstGeom>
          <a:noFill/>
          <a:ln>
            <a:noFill/>
          </a:ln>
        </p:spPr>
      </p:pic>
    </p:spTree>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96"/>
          <p:cNvSpPr txBox="1"/>
          <p:nvPr/>
        </p:nvSpPr>
        <p:spPr>
          <a:xfrm>
            <a:off x="634000" y="588567"/>
            <a:ext cx="11267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elementos podemos encontrar?</a:t>
            </a:r>
            <a:endParaRPr sz="5333" b="1">
              <a:solidFill>
                <a:schemeClr val="dk1"/>
              </a:solidFill>
              <a:latin typeface="DM Sans"/>
              <a:ea typeface="DM Sans"/>
              <a:cs typeface="DM Sans"/>
              <a:sym typeface="DM Sans"/>
            </a:endParaRPr>
          </a:p>
        </p:txBody>
      </p:sp>
      <p:sp>
        <p:nvSpPr>
          <p:cNvPr id="396" name="Google Shape;396;p96"/>
          <p:cNvSpPr txBox="1"/>
          <p:nvPr/>
        </p:nvSpPr>
        <p:spPr>
          <a:xfrm>
            <a:off x="634000" y="2431167"/>
            <a:ext cx="9951200" cy="3442377"/>
          </a:xfrm>
          <a:prstGeom prst="rect">
            <a:avLst/>
          </a:prstGeom>
          <a:noFill/>
          <a:ln>
            <a:noFill/>
          </a:ln>
        </p:spPr>
        <p:txBody>
          <a:bodyPr spcFirstLastPara="1" wrap="square" lIns="121900" tIns="121900" rIns="121900" bIns="121900" anchor="t" anchorCtr="0">
            <a:spAutoFit/>
          </a:bodyPr>
          <a:lstStyle/>
          <a:p>
            <a:pPr>
              <a:lnSpc>
                <a:spcPct val="115000"/>
              </a:lnSpc>
              <a:spcBef>
                <a:spcPts val="1733"/>
              </a:spcBef>
            </a:pPr>
            <a:r>
              <a:rPr lang="es" sz="1733" dirty="0">
                <a:solidFill>
                  <a:schemeClr val="dk1"/>
                </a:solidFill>
                <a:highlight>
                  <a:schemeClr val="lt1"/>
                </a:highlight>
                <a:latin typeface="DM Sans"/>
                <a:ea typeface="DM Sans"/>
                <a:cs typeface="DM Sans"/>
                <a:sym typeface="DM Sans"/>
              </a:rPr>
              <a:t>Owasp es muy amplio, y es mantenido por muchos elementos internacionales, lo cual nos permite acceder a herramientas como:</a:t>
            </a:r>
            <a:endParaRPr sz="1733" dirty="0">
              <a:solidFill>
                <a:schemeClr val="dk1"/>
              </a:solidFill>
              <a:highlight>
                <a:schemeClr val="lt1"/>
              </a:highlight>
              <a:latin typeface="DM Sans"/>
              <a:ea typeface="DM Sans"/>
              <a:cs typeface="DM Sans"/>
              <a:sym typeface="DM Sans"/>
            </a:endParaRPr>
          </a:p>
          <a:p>
            <a:pPr marL="609585" indent="-414856">
              <a:lnSpc>
                <a:spcPct val="115000"/>
              </a:lnSpc>
              <a:spcBef>
                <a:spcPts val="1733"/>
              </a:spcBef>
              <a:buClr>
                <a:srgbClr val="EA90FF"/>
              </a:buClr>
              <a:buSzPts val="1300"/>
              <a:buFont typeface="DM Sans"/>
              <a:buChar char="✓"/>
            </a:pPr>
            <a:r>
              <a:rPr lang="es" sz="1733" u="sng" dirty="0">
                <a:solidFill>
                  <a:schemeClr val="hlink"/>
                </a:solidFill>
                <a:highlight>
                  <a:schemeClr val="lt1"/>
                </a:highlight>
                <a:latin typeface="DM Sans"/>
                <a:ea typeface="DM Sans"/>
                <a:cs typeface="DM Sans"/>
                <a:sym typeface="DM Sans"/>
                <a:hlinkClick r:id="rId3"/>
              </a:rPr>
              <a:t>Owasp ZAP</a:t>
            </a:r>
            <a:r>
              <a:rPr lang="es" sz="1733" dirty="0">
                <a:solidFill>
                  <a:schemeClr val="dk1"/>
                </a:solidFill>
                <a:highlight>
                  <a:schemeClr val="lt1"/>
                </a:highlight>
                <a:latin typeface="DM Sans"/>
                <a:ea typeface="DM Sans"/>
                <a:cs typeface="DM Sans"/>
                <a:sym typeface="DM Sans"/>
              </a:rPr>
              <a:t>: Proxy para poder hacer testing de peticiones entre el navegador y aplicaciones que queremos probar. </a:t>
            </a:r>
            <a:endParaRPr sz="1733" dirty="0">
              <a:solidFill>
                <a:schemeClr val="dk1"/>
              </a:solidFill>
              <a:highlight>
                <a:schemeClr val="lt1"/>
              </a:highlight>
              <a:latin typeface="DM Sans"/>
              <a:ea typeface="DM Sans"/>
              <a:cs typeface="DM Sans"/>
              <a:sym typeface="DM Sans"/>
            </a:endParaRPr>
          </a:p>
          <a:p>
            <a:pPr marL="609585" indent="-414856">
              <a:lnSpc>
                <a:spcPct val="115000"/>
              </a:lnSpc>
              <a:buClr>
                <a:srgbClr val="EA90FF"/>
              </a:buClr>
              <a:buSzPts val="1300"/>
              <a:buFont typeface="DM Sans"/>
              <a:buChar char="✓"/>
            </a:pPr>
            <a:r>
              <a:rPr lang="es" sz="1733" u="sng" dirty="0">
                <a:solidFill>
                  <a:schemeClr val="hlink"/>
                </a:solidFill>
                <a:highlight>
                  <a:schemeClr val="lt1"/>
                </a:highlight>
                <a:latin typeface="DM Sans"/>
                <a:ea typeface="DM Sans"/>
                <a:cs typeface="DM Sans"/>
                <a:sym typeface="DM Sans"/>
                <a:hlinkClick r:id="rId4"/>
              </a:rPr>
              <a:t>Owasp Juice Shop</a:t>
            </a:r>
            <a:r>
              <a:rPr lang="es" sz="1733" dirty="0">
                <a:solidFill>
                  <a:schemeClr val="dk1"/>
                </a:solidFill>
                <a:highlight>
                  <a:schemeClr val="lt1"/>
                </a:highlight>
                <a:latin typeface="DM Sans"/>
                <a:ea typeface="DM Sans"/>
                <a:cs typeface="DM Sans"/>
                <a:sym typeface="DM Sans"/>
              </a:rPr>
              <a:t>: Aplicativo de prueba con vulnerabilidades, donde existen retos de búsqueda y explotación para detectar algunas de las vulnerabilidades de un proyecto “real”. </a:t>
            </a:r>
            <a:endParaRPr sz="1733" dirty="0">
              <a:solidFill>
                <a:schemeClr val="dk1"/>
              </a:solidFill>
              <a:highlight>
                <a:schemeClr val="lt1"/>
              </a:highlight>
              <a:latin typeface="DM Sans"/>
              <a:ea typeface="DM Sans"/>
              <a:cs typeface="DM Sans"/>
              <a:sym typeface="DM Sans"/>
            </a:endParaRPr>
          </a:p>
          <a:p>
            <a:pPr marL="609585" indent="-414856">
              <a:lnSpc>
                <a:spcPct val="115000"/>
              </a:lnSpc>
              <a:buClr>
                <a:srgbClr val="EA90FF"/>
              </a:buClr>
              <a:buSzPts val="1300"/>
              <a:buFont typeface="DM Sans"/>
              <a:buChar char="✓"/>
            </a:pPr>
            <a:r>
              <a:rPr lang="es" sz="1733" u="sng" dirty="0">
                <a:solidFill>
                  <a:schemeClr val="hlink"/>
                </a:solidFill>
                <a:highlight>
                  <a:schemeClr val="lt1"/>
                </a:highlight>
                <a:latin typeface="DM Sans"/>
                <a:ea typeface="DM Sans"/>
                <a:cs typeface="DM Sans"/>
                <a:sym typeface="DM Sans"/>
                <a:hlinkClick r:id="rId5"/>
              </a:rPr>
              <a:t>Owasp Testing Guide</a:t>
            </a:r>
            <a:r>
              <a:rPr lang="es" sz="1733" dirty="0">
                <a:solidFill>
                  <a:schemeClr val="dk1"/>
                </a:solidFill>
                <a:highlight>
                  <a:schemeClr val="lt1"/>
                </a:highlight>
                <a:latin typeface="DM Sans"/>
                <a:ea typeface="DM Sans"/>
                <a:cs typeface="DM Sans"/>
                <a:sym typeface="DM Sans"/>
              </a:rPr>
              <a:t>: Guía sobre “Cómo testear tu aplicación web” para poder hacer un checklist de nuestra aplicación web, para verificar, vulnerabilidad por vulnerabilidad, si nuestra aplicación cuenta con ésta y podría significar algún futuro problema</a:t>
            </a:r>
            <a:endParaRPr sz="1733" dirty="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97"/>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OWASP Top 10</a:t>
            </a:r>
            <a:endParaRPr sz="5333" b="1">
              <a:solidFill>
                <a:schemeClr val="dk1"/>
              </a:solidFill>
              <a:latin typeface="DM Sans"/>
              <a:ea typeface="DM Sans"/>
              <a:cs typeface="DM Sans"/>
              <a:sym typeface="DM Sans"/>
            </a:endParaRPr>
          </a:p>
        </p:txBody>
      </p:sp>
    </p:spTree>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98"/>
          <p:cNvSpPr txBox="1"/>
          <p:nvPr/>
        </p:nvSpPr>
        <p:spPr>
          <a:xfrm>
            <a:off x="692233" y="1537900"/>
            <a:ext cx="10865600" cy="3257600"/>
          </a:xfrm>
          <a:prstGeom prst="rect">
            <a:avLst/>
          </a:prstGeom>
          <a:noFill/>
          <a:ln>
            <a:noFill/>
          </a:ln>
        </p:spPr>
        <p:txBody>
          <a:bodyPr spcFirstLastPara="1" wrap="square" lIns="121900" tIns="121900" rIns="121900" bIns="121900" anchor="t" anchorCtr="0">
            <a:noAutofit/>
          </a:bodyPr>
          <a:lstStyle/>
          <a:p>
            <a:pPr>
              <a:lnSpc>
                <a:spcPct val="115000"/>
              </a:lnSpc>
              <a:spcBef>
                <a:spcPts val="1733"/>
              </a:spcBef>
            </a:pPr>
            <a:r>
              <a:rPr lang="es">
                <a:solidFill>
                  <a:schemeClr val="dk1"/>
                </a:solidFill>
                <a:highlight>
                  <a:schemeClr val="lt1"/>
                </a:highlight>
                <a:latin typeface="DM Sans"/>
                <a:ea typeface="DM Sans"/>
                <a:cs typeface="DM Sans"/>
                <a:sym typeface="DM Sans"/>
              </a:rPr>
              <a:t>Es un documento que muestra las 10 vulnerabilidades principales y de impacto más crítico en las aplicaciones web a lo largo de un determinado tiempo.</a:t>
            </a:r>
            <a:endParaRPr>
              <a:solidFill>
                <a:schemeClr val="dk1"/>
              </a:solidFill>
              <a:highlight>
                <a:schemeClr val="lt1"/>
              </a:highlight>
              <a:latin typeface="DM Sans"/>
              <a:ea typeface="DM Sans"/>
              <a:cs typeface="DM Sans"/>
              <a:sym typeface="DM Sans"/>
            </a:endParaRPr>
          </a:p>
          <a:p>
            <a:pPr>
              <a:lnSpc>
                <a:spcPct val="115000"/>
              </a:lnSpc>
              <a:spcBef>
                <a:spcPts val="1733"/>
              </a:spcBef>
              <a:spcAft>
                <a:spcPts val="1333"/>
              </a:spcAft>
            </a:pPr>
            <a:r>
              <a:rPr lang="es">
                <a:solidFill>
                  <a:schemeClr val="dk1"/>
                </a:solidFill>
                <a:highlight>
                  <a:schemeClr val="lt1"/>
                </a:highlight>
                <a:latin typeface="DM Sans"/>
                <a:ea typeface="DM Sans"/>
                <a:cs typeface="DM Sans"/>
                <a:sym typeface="DM Sans"/>
              </a:rPr>
              <a:t>El top 10 es actualizado cada 3-4 años, con el fin de poder mantener actualizado el estado de las últimas prácticas que dejan expuestas a las aplicaciones web de los últimos años </a:t>
            </a:r>
            <a:endParaRPr>
              <a:solidFill>
                <a:schemeClr val="dk1"/>
              </a:solidFill>
              <a:highlight>
                <a:schemeClr val="lt1"/>
              </a:highlight>
              <a:latin typeface="DM Sans"/>
              <a:ea typeface="DM Sans"/>
              <a:cs typeface="DM Sans"/>
              <a:sym typeface="DM Sans"/>
            </a:endParaRPr>
          </a:p>
        </p:txBody>
      </p:sp>
      <p:pic>
        <p:nvPicPr>
          <p:cNvPr id="407" name="Google Shape;407;p98"/>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08" name="Google Shape;408;p98">
            <a:hlinkClick r:id="rId4"/>
          </p:cNvPr>
          <p:cNvSpPr txBox="1"/>
          <p:nvPr/>
        </p:nvSpPr>
        <p:spPr>
          <a:xfrm>
            <a:off x="692233" y="623800"/>
            <a:ext cx="90440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u="sng">
                <a:solidFill>
                  <a:schemeClr val="hlink"/>
                </a:solidFill>
                <a:latin typeface="DM Sans"/>
                <a:ea typeface="DM Sans"/>
                <a:cs typeface="DM Sans"/>
                <a:sym typeface="DM Sans"/>
                <a:hlinkClick r:id="rId4"/>
              </a:rPr>
              <a:t>OWASP Top 10</a:t>
            </a:r>
            <a:endParaRPr sz="5333" b="1">
              <a:latin typeface="DM Sans"/>
              <a:ea typeface="DM Sans"/>
              <a:cs typeface="DM Sans"/>
              <a:sym typeface="DM Sans"/>
            </a:endParaRPr>
          </a:p>
        </p:txBody>
      </p:sp>
      <p:pic>
        <p:nvPicPr>
          <p:cNvPr id="409" name="Google Shape;409;p98"/>
          <p:cNvPicPr preferRelativeResize="0"/>
          <p:nvPr/>
        </p:nvPicPr>
        <p:blipFill>
          <a:blip r:embed="rId5">
            <a:alphaModFix/>
          </a:blip>
          <a:stretch>
            <a:fillRect/>
          </a:stretch>
        </p:blipFill>
        <p:spPr>
          <a:xfrm>
            <a:off x="1174265" y="3501798"/>
            <a:ext cx="9901551" cy="2754567"/>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01"/>
          <p:cNvSpPr txBox="1"/>
          <p:nvPr/>
        </p:nvSpPr>
        <p:spPr>
          <a:xfrm>
            <a:off x="644967" y="961267"/>
            <a:ext cx="7792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Problemas con .then y .catch</a:t>
            </a:r>
            <a:endParaRPr sz="5333" b="1">
              <a:solidFill>
                <a:schemeClr val="dk1"/>
              </a:solidFill>
              <a:latin typeface="DM Sans"/>
              <a:ea typeface="DM Sans"/>
              <a:cs typeface="DM Sans"/>
              <a:sym typeface="DM Sans"/>
            </a:endParaRPr>
          </a:p>
        </p:txBody>
      </p:sp>
      <p:sp>
        <p:nvSpPr>
          <p:cNvPr id="862" name="Google Shape;862;p201"/>
          <p:cNvSpPr txBox="1"/>
          <p:nvPr/>
        </p:nvSpPr>
        <p:spPr>
          <a:xfrm>
            <a:off x="566933" y="2732433"/>
            <a:ext cx="77476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necesitamos más que sólo una operación para poder ejecutar algo asíncrono, no basta con el uso de una promesa solamente, sino que necesitamos un entorno completo para poder ejecutar dichas operaciones .then en este caso sólo nos sirve para encadenar las promesas y obtener sus resultados, pero no nos permite un entorno completo asíncrono para trabajar, por lo cual nos obliga a trabajar TODO dentro de ese scope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Además, el principal problema de los .then y .catch son su encapsulamiento excesivo, impidiendo o limitando que podamos acceder a los recursos de algunos resultados, variables, etc.</a:t>
            </a:r>
            <a:endParaRPr>
              <a:latin typeface="DM Sans"/>
              <a:ea typeface="DM Sans"/>
              <a:cs typeface="DM Sans"/>
              <a:sym typeface="DM Sans"/>
            </a:endParaRPr>
          </a:p>
        </p:txBody>
      </p:sp>
      <p:sp>
        <p:nvSpPr>
          <p:cNvPr id="863" name="Google Shape;863;p201"/>
          <p:cNvSpPr txBox="1"/>
          <p:nvPr/>
        </p:nvSpPr>
        <p:spPr>
          <a:xfrm>
            <a:off x="9831267" y="2258067"/>
            <a:ext cx="1386400" cy="2215951"/>
          </a:xfrm>
          <a:prstGeom prst="rect">
            <a:avLst/>
          </a:prstGeom>
          <a:noFill/>
          <a:ln>
            <a:noFill/>
          </a:ln>
        </p:spPr>
        <p:txBody>
          <a:bodyPr spcFirstLastPara="1" wrap="square" lIns="121900" tIns="121900" rIns="121900" bIns="121900" anchor="t" anchorCtr="0">
            <a:spAutoFit/>
          </a:bodyPr>
          <a:lstStyle/>
          <a:p>
            <a:r>
              <a:rPr lang="es" sz="12800">
                <a:solidFill>
                  <a:srgbClr val="FF0000"/>
                </a:solidFill>
                <a:latin typeface="DM Sans"/>
                <a:ea typeface="DM Sans"/>
                <a:cs typeface="DM Sans"/>
                <a:sym typeface="DM Sans"/>
              </a:rPr>
              <a:t>?</a:t>
            </a:r>
            <a:endParaRPr sz="12800">
              <a:solidFill>
                <a:srgbClr val="FF0000"/>
              </a:solidFill>
              <a:latin typeface="DM Sans"/>
              <a:ea typeface="DM Sans"/>
              <a:cs typeface="DM Sans"/>
              <a:sym typeface="DM Sans"/>
            </a:endParaRPr>
          </a:p>
        </p:txBody>
      </p:sp>
      <p:sp>
        <p:nvSpPr>
          <p:cNvPr id="864" name="Google Shape;864;p201"/>
          <p:cNvSpPr txBox="1"/>
          <p:nvPr/>
        </p:nvSpPr>
        <p:spPr>
          <a:xfrm>
            <a:off x="9543665" y="2198834"/>
            <a:ext cx="15552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  Problema</a:t>
            </a:r>
            <a:endParaRPr sz="2400">
              <a:latin typeface="DM Sans"/>
              <a:ea typeface="DM Sans"/>
              <a:cs typeface="DM Sans"/>
              <a:sym typeface="DM Sans"/>
            </a:endParaRPr>
          </a:p>
        </p:txBody>
      </p:sp>
    </p:spTree>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99"/>
          <p:cNvSpPr txBox="1"/>
          <p:nvPr/>
        </p:nvSpPr>
        <p:spPr>
          <a:xfrm>
            <a:off x="728867" y="586134"/>
            <a:ext cx="10828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u="sng">
                <a:solidFill>
                  <a:schemeClr val="hlink"/>
                </a:solidFill>
                <a:latin typeface="DM Sans"/>
                <a:ea typeface="DM Sans"/>
                <a:cs typeface="DM Sans"/>
                <a:sym typeface="DM Sans"/>
                <a:hlinkClick r:id="rId3"/>
              </a:rPr>
              <a:t>A01:2021 </a:t>
            </a:r>
            <a:r>
              <a:rPr lang="es" sz="5333" b="1">
                <a:solidFill>
                  <a:schemeClr val="dk1"/>
                </a:solidFill>
                <a:latin typeface="DM Sans"/>
                <a:ea typeface="DM Sans"/>
                <a:cs typeface="DM Sans"/>
                <a:sym typeface="DM Sans"/>
              </a:rPr>
              <a:t>- Broken Access Control</a:t>
            </a:r>
            <a:endParaRPr sz="5333" b="1">
              <a:solidFill>
                <a:schemeClr val="dk1"/>
              </a:solidFill>
              <a:latin typeface="DM Sans"/>
              <a:ea typeface="DM Sans"/>
              <a:cs typeface="DM Sans"/>
              <a:sym typeface="DM Sans"/>
            </a:endParaRPr>
          </a:p>
        </p:txBody>
      </p:sp>
      <p:sp>
        <p:nvSpPr>
          <p:cNvPr id="415" name="Google Shape;415;p99"/>
          <p:cNvSpPr txBox="1"/>
          <p:nvPr/>
        </p:nvSpPr>
        <p:spPr>
          <a:xfrm>
            <a:off x="634000" y="2545201"/>
            <a:ext cx="68484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Se encuentra cuando se logra acceder a un recurso al cual no debería tener acceso, permitiendo acceder a algún recurso o funcionalidad que va más allá de la autorización.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Aplica cuando: </a:t>
            </a:r>
            <a:endParaRPr>
              <a:latin typeface="DM Sans"/>
              <a:ea typeface="DM Sans"/>
              <a:cs typeface="DM Sans"/>
              <a:sym typeface="DM Sans"/>
            </a:endParaRPr>
          </a:p>
          <a:p>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Se fuerza una URL para realizar búsquedas a otros recursos. </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Un usuario puede seguir navegando aún cuando su token de jwt haya expirado. </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Ruptura de una cookie con un token para poder elevar privilegios.</a:t>
            </a:r>
            <a:endParaRPr>
              <a:latin typeface="DM Sans"/>
              <a:ea typeface="DM Sans"/>
              <a:cs typeface="DM Sans"/>
              <a:sym typeface="DM Sans"/>
            </a:endParaRPr>
          </a:p>
        </p:txBody>
      </p:sp>
      <p:pic>
        <p:nvPicPr>
          <p:cNvPr id="416" name="Google Shape;416;p99"/>
          <p:cNvPicPr preferRelativeResize="0"/>
          <p:nvPr/>
        </p:nvPicPr>
        <p:blipFill>
          <a:blip r:embed="rId4">
            <a:alphaModFix/>
          </a:blip>
          <a:stretch>
            <a:fillRect/>
          </a:stretch>
        </p:blipFill>
        <p:spPr>
          <a:xfrm>
            <a:off x="6831533" y="3288207"/>
            <a:ext cx="5360467" cy="1665388"/>
          </a:xfrm>
          <a:prstGeom prst="rect">
            <a:avLst/>
          </a:prstGeom>
          <a:noFill/>
          <a:ln>
            <a:noFill/>
          </a:ln>
        </p:spPr>
      </p:pic>
    </p:spTree>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100"/>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22" name="Google Shape;422;p100"/>
          <p:cNvSpPr txBox="1"/>
          <p:nvPr/>
        </p:nvSpPr>
        <p:spPr>
          <a:xfrm>
            <a:off x="650400" y="678767"/>
            <a:ext cx="11793200" cy="1017200"/>
          </a:xfrm>
          <a:prstGeom prst="rect">
            <a:avLst/>
          </a:prstGeom>
          <a:noFill/>
          <a:ln>
            <a:noFill/>
          </a:ln>
        </p:spPr>
        <p:txBody>
          <a:bodyPr spcFirstLastPara="1" wrap="square" lIns="121900" tIns="121900" rIns="121900" bIns="121900" anchor="t" anchorCtr="0">
            <a:noAutofit/>
          </a:bodyPr>
          <a:lstStyle/>
          <a:p>
            <a:pPr>
              <a:lnSpc>
                <a:spcPct val="90000"/>
              </a:lnSpc>
              <a:buClr>
                <a:schemeClr val="dk1"/>
              </a:buClr>
              <a:buSzPts val="1100"/>
            </a:pPr>
            <a:r>
              <a:rPr lang="es" sz="5200" b="1" u="sng">
                <a:solidFill>
                  <a:schemeClr val="accent5"/>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A02:2021</a:t>
            </a:r>
            <a:r>
              <a:rPr lang="es" sz="5200" b="1">
                <a:solidFill>
                  <a:schemeClr val="dk1"/>
                </a:solidFill>
                <a:latin typeface="DM Sans"/>
                <a:ea typeface="DM Sans"/>
                <a:cs typeface="DM Sans"/>
                <a:sym typeface="DM Sans"/>
              </a:rPr>
              <a:t> - </a:t>
            </a:r>
            <a:r>
              <a:rPr lang="es" sz="4800" b="1">
                <a:solidFill>
                  <a:schemeClr val="dk1"/>
                </a:solidFill>
                <a:latin typeface="DM Sans"/>
                <a:ea typeface="DM Sans"/>
                <a:cs typeface="DM Sans"/>
                <a:sym typeface="DM Sans"/>
              </a:rPr>
              <a:t>Cryptographic failures</a:t>
            </a:r>
            <a:endParaRPr sz="5333" b="1">
              <a:latin typeface="DM Sans"/>
              <a:ea typeface="DM Sans"/>
              <a:cs typeface="DM Sans"/>
              <a:sym typeface="DM Sans"/>
            </a:endParaRPr>
          </a:p>
        </p:txBody>
      </p:sp>
      <p:sp>
        <p:nvSpPr>
          <p:cNvPr id="423" name="Google Shape;423;p100"/>
          <p:cNvSpPr txBox="1"/>
          <p:nvPr/>
        </p:nvSpPr>
        <p:spPr>
          <a:xfrm>
            <a:off x="650400" y="1856401"/>
            <a:ext cx="109076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Se encuentra cuando se usa descuidadamente algún proceso que requiere un proceso criptográfico, ya sea que éste sea aplicado de manera errónea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Aplica cuando: </a:t>
            </a:r>
            <a:endParaRPr>
              <a:latin typeface="DM Sans"/>
              <a:ea typeface="DM Sans"/>
              <a:cs typeface="DM Sans"/>
              <a:sym typeface="DM Sans"/>
            </a:endParaRPr>
          </a:p>
          <a:p>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Se utiliza algún algoritmo de cifrado obsoleto </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Cuando el proceso de hasheo tiene intervención directa del desarrollador (el cual en ocasiones puede no tener conocimientos sólidos de procesos de seguridad), lo cual genera una clave menos sólida de lo normal. </a:t>
            </a:r>
            <a:endParaRPr>
              <a:latin typeface="DM Sans"/>
              <a:ea typeface="DM Sans"/>
              <a:cs typeface="DM Sans"/>
              <a:sym typeface="DM Sans"/>
            </a:endParaRPr>
          </a:p>
        </p:txBody>
      </p:sp>
      <p:sp>
        <p:nvSpPr>
          <p:cNvPr id="424" name="Google Shape;424;p100"/>
          <p:cNvSpPr txBox="1"/>
          <p:nvPr/>
        </p:nvSpPr>
        <p:spPr>
          <a:xfrm>
            <a:off x="650400" y="4906967"/>
            <a:ext cx="10907600" cy="1077178"/>
          </a:xfrm>
          <a:prstGeom prst="rect">
            <a:avLst/>
          </a:prstGeom>
          <a:noFill/>
          <a:ln>
            <a:noFill/>
          </a:ln>
        </p:spPr>
        <p:txBody>
          <a:bodyPr spcFirstLastPara="1" wrap="square" lIns="121900" tIns="121900" rIns="121900" bIns="121900" anchor="t" anchorCtr="0">
            <a:spAutoFit/>
          </a:bodyPr>
          <a:lstStyle/>
          <a:p>
            <a:r>
              <a:rPr lang="es">
                <a:highlight>
                  <a:schemeClr val="accent6"/>
                </a:highlight>
                <a:latin typeface="DM Sans"/>
                <a:ea typeface="DM Sans"/>
                <a:cs typeface="DM Sans"/>
                <a:sym typeface="DM Sans"/>
              </a:rPr>
              <a:t>Cabe destacar que no siempre queda en nuestras manos. Si la librería externa que estamos utilizando no realiza un proceso de actualización correcto, podríamos también estar vulnerables a causa de un factor indirecto. (A06:2021 - Vulnerable and outdated components)</a:t>
            </a:r>
            <a:endParaRPr>
              <a:highlight>
                <a:schemeClr val="accent6"/>
              </a:highlight>
              <a:latin typeface="DM Sans"/>
              <a:ea typeface="DM Sans"/>
              <a:cs typeface="DM Sans"/>
              <a:sym typeface="DM Sans"/>
            </a:endParaRPr>
          </a:p>
        </p:txBody>
      </p:sp>
    </p:spTree>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01"/>
          <p:cNvSpPr txBox="1"/>
          <p:nvPr/>
        </p:nvSpPr>
        <p:spPr>
          <a:xfrm>
            <a:off x="634000" y="701500"/>
            <a:ext cx="8236400" cy="966378"/>
          </a:xfrm>
          <a:prstGeom prst="rect">
            <a:avLst/>
          </a:prstGeom>
          <a:noFill/>
          <a:ln>
            <a:noFill/>
          </a:ln>
        </p:spPr>
        <p:txBody>
          <a:bodyPr spcFirstLastPara="1" wrap="square" lIns="121900" tIns="121900" rIns="121900" bIns="121900" anchor="t" anchorCtr="0">
            <a:spAutoFit/>
          </a:bodyPr>
          <a:lstStyle/>
          <a:p>
            <a:pPr>
              <a:lnSpc>
                <a:spcPct val="90000"/>
              </a:lnSpc>
            </a:pPr>
            <a:r>
              <a:rPr lang="es" sz="5200" b="1" u="sng">
                <a:solidFill>
                  <a:schemeClr val="hlink"/>
                </a:solidFill>
                <a:latin typeface="DM Sans"/>
                <a:ea typeface="DM Sans"/>
                <a:cs typeface="DM Sans"/>
                <a:sym typeface="DM Sans"/>
                <a:hlinkClick r:id="rId3"/>
              </a:rPr>
              <a:t>A03:2021</a:t>
            </a:r>
            <a:r>
              <a:rPr lang="es" sz="5200" b="1">
                <a:solidFill>
                  <a:schemeClr val="dk1"/>
                </a:solidFill>
                <a:latin typeface="DM Sans"/>
                <a:ea typeface="DM Sans"/>
                <a:cs typeface="DM Sans"/>
                <a:sym typeface="DM Sans"/>
              </a:rPr>
              <a:t> - Injection</a:t>
            </a:r>
            <a:endParaRPr sz="4800" b="1">
              <a:solidFill>
                <a:schemeClr val="dk1"/>
              </a:solidFill>
              <a:latin typeface="DM Sans"/>
              <a:ea typeface="DM Sans"/>
              <a:cs typeface="DM Sans"/>
              <a:sym typeface="DM Sans"/>
            </a:endParaRPr>
          </a:p>
        </p:txBody>
      </p:sp>
      <p:sp>
        <p:nvSpPr>
          <p:cNvPr id="430" name="Google Shape;430;p101"/>
          <p:cNvSpPr txBox="1"/>
          <p:nvPr/>
        </p:nvSpPr>
        <p:spPr>
          <a:xfrm>
            <a:off x="626333" y="2137934"/>
            <a:ext cx="72092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esencia, se trata de cualquier inserción de información por parte del usuario con el fin de poder romper alguna consulta, o bien con el fin de obtener información sensible.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Aplica cuando: </a:t>
            </a:r>
            <a:endParaRPr>
              <a:latin typeface="DM Sans"/>
              <a:ea typeface="DM Sans"/>
              <a:cs typeface="DM Sans"/>
              <a:sym typeface="DM Sans"/>
            </a:endParaRPr>
          </a:p>
          <a:p>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La data del usuario no fue validada correctamente (un req.body que se procesa directo sin destructurarse o validarse).</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Un query dinámico sin validación contextual </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Una petición con parámetros malintencionados para poder realizar una consulta a la base de datos. (Inyección SQL o NoSQL por ejemplo)</a:t>
            </a:r>
            <a:endParaRPr>
              <a:latin typeface="DM Sans"/>
              <a:ea typeface="DM Sans"/>
              <a:cs typeface="DM Sans"/>
              <a:sym typeface="DM Sans"/>
            </a:endParaRPr>
          </a:p>
        </p:txBody>
      </p:sp>
      <p:pic>
        <p:nvPicPr>
          <p:cNvPr id="431" name="Google Shape;431;p101"/>
          <p:cNvPicPr preferRelativeResize="0"/>
          <p:nvPr/>
        </p:nvPicPr>
        <p:blipFill>
          <a:blip r:embed="rId4">
            <a:alphaModFix/>
          </a:blip>
          <a:stretch>
            <a:fillRect/>
          </a:stretch>
        </p:blipFill>
        <p:spPr>
          <a:xfrm>
            <a:off x="7835368" y="2916863"/>
            <a:ext cx="3798233" cy="2045200"/>
          </a:xfrm>
          <a:prstGeom prst="rect">
            <a:avLst/>
          </a:prstGeom>
          <a:noFill/>
          <a:ln>
            <a:noFill/>
          </a:ln>
        </p:spPr>
      </p:pic>
    </p:spTree>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02"/>
          <p:cNvSpPr txBox="1"/>
          <p:nvPr/>
        </p:nvSpPr>
        <p:spPr>
          <a:xfrm>
            <a:off x="634000" y="451133"/>
            <a:ext cx="8236400" cy="1686575"/>
          </a:xfrm>
          <a:prstGeom prst="rect">
            <a:avLst/>
          </a:prstGeom>
          <a:noFill/>
          <a:ln>
            <a:noFill/>
          </a:ln>
        </p:spPr>
        <p:txBody>
          <a:bodyPr spcFirstLastPara="1" wrap="square" lIns="121900" tIns="121900" rIns="121900" bIns="121900" anchor="t" anchorCtr="0">
            <a:spAutoFit/>
          </a:bodyPr>
          <a:lstStyle/>
          <a:p>
            <a:pPr>
              <a:lnSpc>
                <a:spcPct val="90000"/>
              </a:lnSpc>
            </a:pPr>
            <a:r>
              <a:rPr lang="es" sz="5200" b="1" u="sng">
                <a:solidFill>
                  <a:schemeClr val="hlink"/>
                </a:solidFill>
                <a:latin typeface="DM Sans"/>
                <a:ea typeface="DM Sans"/>
                <a:cs typeface="DM Sans"/>
                <a:sym typeface="DM Sans"/>
                <a:hlinkClick r:id="rId3"/>
              </a:rPr>
              <a:t>A04:2021</a:t>
            </a:r>
            <a:r>
              <a:rPr lang="es" sz="5200" b="1">
                <a:solidFill>
                  <a:schemeClr val="dk1"/>
                </a:solidFill>
                <a:latin typeface="DM Sans"/>
                <a:ea typeface="DM Sans"/>
                <a:cs typeface="DM Sans"/>
                <a:sym typeface="DM Sans"/>
              </a:rPr>
              <a:t> - Insecure Design</a:t>
            </a:r>
            <a:endParaRPr sz="4800" b="1">
              <a:solidFill>
                <a:schemeClr val="dk1"/>
              </a:solidFill>
              <a:latin typeface="DM Sans"/>
              <a:ea typeface="DM Sans"/>
              <a:cs typeface="DM Sans"/>
              <a:sym typeface="DM Sans"/>
            </a:endParaRPr>
          </a:p>
        </p:txBody>
      </p:sp>
      <p:sp>
        <p:nvSpPr>
          <p:cNvPr id="437" name="Google Shape;437;p102"/>
          <p:cNvSpPr txBox="1"/>
          <p:nvPr/>
        </p:nvSpPr>
        <p:spPr>
          <a:xfrm>
            <a:off x="634000" y="3450000"/>
            <a:ext cx="70456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Aplica cuando: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¿Has dejado un campo de password en texto plano, sin ocultar? ¿Cómo permitiste que la base agregara un producto con stock =</a:t>
            </a:r>
            <a:r>
              <a:rPr lang="es" b="1">
                <a:latin typeface="DM Sans"/>
                <a:ea typeface="DM Sans"/>
                <a:cs typeface="DM Sans"/>
                <a:sym typeface="DM Sans"/>
              </a:rPr>
              <a:t> -</a:t>
            </a:r>
            <a:r>
              <a:rPr lang="es">
                <a:latin typeface="DM Sans"/>
                <a:ea typeface="DM Sans"/>
                <a:cs typeface="DM Sans"/>
                <a:sym typeface="DM Sans"/>
              </a:rPr>
              <a:t>100 ?</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No se aplicaron patrones de diseño correctamente y las aplicaciones quedan fuertemente acopladas en funcionalidades. </a:t>
            </a:r>
            <a:endParaRPr>
              <a:latin typeface="DM Sans"/>
              <a:ea typeface="DM Sans"/>
              <a:cs typeface="DM Sans"/>
              <a:sym typeface="DM Sans"/>
            </a:endParaRPr>
          </a:p>
        </p:txBody>
      </p:sp>
      <p:pic>
        <p:nvPicPr>
          <p:cNvPr id="438" name="Google Shape;438;p102"/>
          <p:cNvPicPr preferRelativeResize="0"/>
          <p:nvPr/>
        </p:nvPicPr>
        <p:blipFill>
          <a:blip r:embed="rId4">
            <a:alphaModFix/>
          </a:blip>
          <a:stretch>
            <a:fillRect/>
          </a:stretch>
        </p:blipFill>
        <p:spPr>
          <a:xfrm>
            <a:off x="7397667" y="3217185"/>
            <a:ext cx="4318000" cy="1612900"/>
          </a:xfrm>
          <a:prstGeom prst="rect">
            <a:avLst/>
          </a:prstGeom>
          <a:noFill/>
          <a:ln>
            <a:noFill/>
          </a:ln>
        </p:spPr>
      </p:pic>
      <p:sp>
        <p:nvSpPr>
          <p:cNvPr id="439" name="Google Shape;439;p102"/>
          <p:cNvSpPr txBox="1"/>
          <p:nvPr/>
        </p:nvSpPr>
        <p:spPr>
          <a:xfrm>
            <a:off x="634000" y="2191033"/>
            <a:ext cx="10452800" cy="1354176"/>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No, no es CSS. El diseño se da en términos generales dentro de la construcción de una aplicación. Ésta no es una vulnerabilidad aislada, sino que son un conjunto de malas prácticas al momento de construir un aplicativo en general, desde pequeños detalles, hasta elementos estructurales más complejos.</a:t>
            </a:r>
            <a:endParaRPr sz="2400"/>
          </a:p>
        </p:txBody>
      </p:sp>
    </p:spTree>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103"/>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45" name="Google Shape;445;p103"/>
          <p:cNvSpPr txBox="1"/>
          <p:nvPr/>
        </p:nvSpPr>
        <p:spPr>
          <a:xfrm>
            <a:off x="650400" y="678767"/>
            <a:ext cx="8178800" cy="1017200"/>
          </a:xfrm>
          <a:prstGeom prst="rect">
            <a:avLst/>
          </a:prstGeom>
          <a:noFill/>
          <a:ln>
            <a:noFill/>
          </a:ln>
        </p:spPr>
        <p:txBody>
          <a:bodyPr spcFirstLastPara="1" wrap="square" lIns="121900" tIns="121900" rIns="121900" bIns="121900" anchor="t" anchorCtr="0">
            <a:noAutofit/>
          </a:bodyPr>
          <a:lstStyle/>
          <a:p>
            <a:pPr>
              <a:lnSpc>
                <a:spcPct val="90000"/>
              </a:lnSpc>
              <a:buClr>
                <a:schemeClr val="dk1"/>
              </a:buClr>
              <a:buSzPts val="1100"/>
            </a:pPr>
            <a:r>
              <a:rPr lang="es" sz="5067" b="1" u="sng">
                <a:solidFill>
                  <a:schemeClr val="hlink"/>
                </a:solidFill>
                <a:latin typeface="DM Sans"/>
                <a:ea typeface="DM Sans"/>
                <a:cs typeface="DM Sans"/>
                <a:sym typeface="DM Sans"/>
                <a:hlinkClick r:id="rId4"/>
              </a:rPr>
              <a:t>A05:2021</a:t>
            </a:r>
            <a:r>
              <a:rPr lang="es" sz="5067" b="1">
                <a:solidFill>
                  <a:schemeClr val="dk1"/>
                </a:solidFill>
                <a:latin typeface="DM Sans"/>
                <a:ea typeface="DM Sans"/>
                <a:cs typeface="DM Sans"/>
                <a:sym typeface="DM Sans"/>
              </a:rPr>
              <a:t> - Security Misconfiguration</a:t>
            </a:r>
            <a:endParaRPr sz="5200" b="1">
              <a:latin typeface="DM Sans"/>
              <a:ea typeface="DM Sans"/>
              <a:cs typeface="DM Sans"/>
              <a:sym typeface="DM Sans"/>
            </a:endParaRPr>
          </a:p>
        </p:txBody>
      </p:sp>
      <p:sp>
        <p:nvSpPr>
          <p:cNvPr id="446" name="Google Shape;446;p103"/>
          <p:cNvSpPr txBox="1"/>
          <p:nvPr/>
        </p:nvSpPr>
        <p:spPr>
          <a:xfrm>
            <a:off x="634000" y="3086067"/>
            <a:ext cx="8178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Se encuentra cuando tenemos algún descuido al momento de configurar el aplicativo, ya sea al configurar elementos internos del aplicativo, módulos o servicios de la nube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Sabemos que una aplicación no sólo puede fallar a causa del funcionamiento, sino también a causa de configuraciones de arranque, de algún servicio o de algún módulo.</a:t>
            </a:r>
            <a:endParaRPr>
              <a:latin typeface="DM Sans"/>
              <a:ea typeface="DM Sans"/>
              <a:cs typeface="DM Sans"/>
              <a:sym typeface="DM Sans"/>
            </a:endParaRPr>
          </a:p>
        </p:txBody>
      </p:sp>
    </p:spTree>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104"/>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52" name="Google Shape;452;p104"/>
          <p:cNvSpPr txBox="1"/>
          <p:nvPr/>
        </p:nvSpPr>
        <p:spPr>
          <a:xfrm>
            <a:off x="650400" y="678767"/>
            <a:ext cx="9404800" cy="1017200"/>
          </a:xfrm>
          <a:prstGeom prst="rect">
            <a:avLst/>
          </a:prstGeom>
          <a:noFill/>
          <a:ln>
            <a:noFill/>
          </a:ln>
        </p:spPr>
        <p:txBody>
          <a:bodyPr spcFirstLastPara="1" wrap="square" lIns="121900" tIns="121900" rIns="121900" bIns="121900" anchor="t" anchorCtr="0">
            <a:noAutofit/>
          </a:bodyPr>
          <a:lstStyle/>
          <a:p>
            <a:pPr>
              <a:lnSpc>
                <a:spcPct val="90000"/>
              </a:lnSpc>
              <a:buClr>
                <a:schemeClr val="dk1"/>
              </a:buClr>
              <a:buSzPts val="1100"/>
            </a:pPr>
            <a:r>
              <a:rPr lang="es" sz="5067" b="1" u="sng">
                <a:solidFill>
                  <a:schemeClr val="hlink"/>
                </a:solidFill>
                <a:latin typeface="DM Sans"/>
                <a:ea typeface="DM Sans"/>
                <a:cs typeface="DM Sans"/>
                <a:sym typeface="DM Sans"/>
                <a:hlinkClick r:id="rId4"/>
              </a:rPr>
              <a:t>A05:2021</a:t>
            </a:r>
            <a:r>
              <a:rPr lang="es" sz="5067" b="1">
                <a:solidFill>
                  <a:schemeClr val="dk1"/>
                </a:solidFill>
                <a:latin typeface="DM Sans"/>
                <a:ea typeface="DM Sans"/>
                <a:cs typeface="DM Sans"/>
                <a:sym typeface="DM Sans"/>
              </a:rPr>
              <a:t> - Security Misconfiguration</a:t>
            </a:r>
            <a:endParaRPr sz="5200" b="1">
              <a:latin typeface="DM Sans"/>
              <a:ea typeface="DM Sans"/>
              <a:cs typeface="DM Sans"/>
              <a:sym typeface="DM Sans"/>
            </a:endParaRPr>
          </a:p>
        </p:txBody>
      </p:sp>
      <p:sp>
        <p:nvSpPr>
          <p:cNvPr id="453" name="Google Shape;453;p104"/>
          <p:cNvSpPr txBox="1"/>
          <p:nvPr/>
        </p:nvSpPr>
        <p:spPr>
          <a:xfrm>
            <a:off x="634000" y="2249601"/>
            <a:ext cx="9404800" cy="3837805"/>
          </a:xfrm>
          <a:prstGeom prst="rect">
            <a:avLst/>
          </a:prstGeom>
          <a:noFill/>
          <a:ln>
            <a:noFill/>
          </a:ln>
        </p:spPr>
        <p:txBody>
          <a:bodyPr spcFirstLastPara="1" wrap="square" lIns="121900" tIns="121900" rIns="121900" bIns="121900" anchor="t" anchorCtr="0">
            <a:spAutoFit/>
          </a:bodyPr>
          <a:lstStyle/>
          <a:p>
            <a:r>
              <a:rPr lang="es" sz="1667">
                <a:solidFill>
                  <a:schemeClr val="dk1"/>
                </a:solidFill>
                <a:latin typeface="DM Sans"/>
                <a:ea typeface="DM Sans"/>
                <a:cs typeface="DM Sans"/>
                <a:sym typeface="DM Sans"/>
              </a:rPr>
              <a:t>Aplica cuando: </a:t>
            </a:r>
            <a:endParaRPr sz="1667">
              <a:solidFill>
                <a:schemeClr val="dk1"/>
              </a:solidFill>
              <a:latin typeface="DM Sans"/>
              <a:ea typeface="DM Sans"/>
              <a:cs typeface="DM Sans"/>
              <a:sym typeface="DM Sans"/>
            </a:endParaRPr>
          </a:p>
          <a:p>
            <a:endParaRPr sz="1667">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sz="1667">
                <a:solidFill>
                  <a:schemeClr val="dk1"/>
                </a:solidFill>
                <a:latin typeface="DM Sans"/>
                <a:ea typeface="DM Sans"/>
                <a:cs typeface="DM Sans"/>
                <a:sym typeface="DM Sans"/>
              </a:rPr>
              <a:t>Configuramos erróneamente los elementos de arranque del aplicativo (variables iniciales de argumentos o de entorno).</a:t>
            </a:r>
            <a:endParaRPr sz="1667">
              <a:solidFill>
                <a:schemeClr val="dk1"/>
              </a:solidFill>
              <a:latin typeface="DM Sans"/>
              <a:ea typeface="DM Sans"/>
              <a:cs typeface="DM Sans"/>
              <a:sym typeface="DM Sans"/>
            </a:endParaRPr>
          </a:p>
          <a:p>
            <a:pPr marL="609585"/>
            <a:endParaRPr sz="1667">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sz="1667">
                <a:solidFill>
                  <a:schemeClr val="dk1"/>
                </a:solidFill>
                <a:latin typeface="DM Sans"/>
                <a:ea typeface="DM Sans"/>
                <a:cs typeface="DM Sans"/>
                <a:sym typeface="DM Sans"/>
              </a:rPr>
              <a:t>Implementamos permisos o características </a:t>
            </a:r>
            <a:r>
              <a:rPr lang="es" sz="1667" b="1">
                <a:solidFill>
                  <a:schemeClr val="dk1"/>
                </a:solidFill>
                <a:latin typeface="DM Sans"/>
                <a:ea typeface="DM Sans"/>
                <a:cs typeface="DM Sans"/>
                <a:sym typeface="DM Sans"/>
              </a:rPr>
              <a:t>desmedidas</a:t>
            </a:r>
            <a:r>
              <a:rPr lang="es" sz="1667">
                <a:solidFill>
                  <a:schemeClr val="dk1"/>
                </a:solidFill>
                <a:latin typeface="DM Sans"/>
                <a:ea typeface="DM Sans"/>
                <a:cs typeface="DM Sans"/>
                <a:sym typeface="DM Sans"/>
              </a:rPr>
              <a:t> (Como setear el cluster de Mongo Atlas para recibir cualquier IP, 0.0.0.0/0)</a:t>
            </a:r>
            <a:endParaRPr sz="1667">
              <a:solidFill>
                <a:schemeClr val="dk1"/>
              </a:solidFill>
              <a:latin typeface="DM Sans"/>
              <a:ea typeface="DM Sans"/>
              <a:cs typeface="DM Sans"/>
              <a:sym typeface="DM Sans"/>
            </a:endParaRPr>
          </a:p>
          <a:p>
            <a:pPr marL="609585"/>
            <a:endParaRPr sz="1667">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sz="1667">
                <a:solidFill>
                  <a:schemeClr val="dk1"/>
                </a:solidFill>
                <a:latin typeface="DM Sans"/>
                <a:ea typeface="DM Sans"/>
                <a:cs typeface="DM Sans"/>
                <a:sym typeface="DM Sans"/>
              </a:rPr>
              <a:t>Configuramos erróneamente algún cloud service, generando inconsistencia o bloqueos en su uso (como configurar erróneamente un bucket de AWS S3, o setear mal una ruta de multer)</a:t>
            </a:r>
            <a:endParaRPr sz="1667">
              <a:solidFill>
                <a:schemeClr val="dk1"/>
              </a:solidFill>
              <a:latin typeface="DM Sans"/>
              <a:ea typeface="DM Sans"/>
              <a:cs typeface="DM Sans"/>
              <a:sym typeface="DM Sans"/>
            </a:endParaRPr>
          </a:p>
          <a:p>
            <a:pPr marL="609585"/>
            <a:endParaRPr sz="1667">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sz="1667">
                <a:solidFill>
                  <a:schemeClr val="dk1"/>
                </a:solidFill>
                <a:latin typeface="DM Sans"/>
                <a:ea typeface="DM Sans"/>
                <a:cs typeface="DM Sans"/>
                <a:sym typeface="DM Sans"/>
              </a:rPr>
              <a:t>Configuramos mal el manejo de errores y terminamos mostrando el stack trace a un usuario.</a:t>
            </a:r>
            <a:endParaRPr sz="1667">
              <a:solidFill>
                <a:schemeClr val="dk1"/>
              </a:solidFill>
              <a:latin typeface="DM Sans"/>
              <a:ea typeface="DM Sans"/>
              <a:cs typeface="DM Sans"/>
              <a:sym typeface="DM Sans"/>
            </a:endParaRPr>
          </a:p>
        </p:txBody>
      </p:sp>
    </p:spTree>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05"/>
          <p:cNvSpPr txBox="1"/>
          <p:nvPr/>
        </p:nvSpPr>
        <p:spPr>
          <a:xfrm>
            <a:off x="634000" y="624401"/>
            <a:ext cx="82364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u="sng">
                <a:solidFill>
                  <a:schemeClr val="hlink"/>
                </a:solidFill>
                <a:latin typeface="DM Sans"/>
                <a:ea typeface="DM Sans"/>
                <a:cs typeface="DM Sans"/>
                <a:sym typeface="DM Sans"/>
                <a:hlinkClick r:id="rId3"/>
              </a:rPr>
              <a:t>A06:2021 </a:t>
            </a:r>
            <a:r>
              <a:rPr lang="es" sz="4667" b="1">
                <a:solidFill>
                  <a:schemeClr val="dk1"/>
                </a:solidFill>
                <a:latin typeface="DM Sans"/>
                <a:ea typeface="DM Sans"/>
                <a:cs typeface="DM Sans"/>
                <a:sym typeface="DM Sans"/>
              </a:rPr>
              <a:t>- Vulnerable and outdated components</a:t>
            </a:r>
            <a:endParaRPr sz="4267" b="1">
              <a:solidFill>
                <a:schemeClr val="dk1"/>
              </a:solidFill>
              <a:latin typeface="DM Sans"/>
              <a:ea typeface="DM Sans"/>
              <a:cs typeface="DM Sans"/>
              <a:sym typeface="DM Sans"/>
            </a:endParaRPr>
          </a:p>
        </p:txBody>
      </p:sp>
      <p:sp>
        <p:nvSpPr>
          <p:cNvPr id="459" name="Google Shape;459;p105"/>
          <p:cNvSpPr txBox="1"/>
          <p:nvPr/>
        </p:nvSpPr>
        <p:spPr>
          <a:xfrm>
            <a:off x="634000" y="2545201"/>
            <a:ext cx="63068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Aplica cuando: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No actualizamos librerías que tienen reportadas vulnerabilidades, haciendo posible que, si se sabe que nuestro aplicativo utiliza dicha dependencia, sea más fácil buscar la forma de explotarla.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Dejamos módulos con documentación obsoleta o con features por implementar.</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Actualizamos un módulo sin probar si resolvía la vulnerabilidad inicial. </a:t>
            </a:r>
            <a:endParaRPr>
              <a:latin typeface="DM Sans"/>
              <a:ea typeface="DM Sans"/>
              <a:cs typeface="DM Sans"/>
              <a:sym typeface="DM Sans"/>
            </a:endParaRPr>
          </a:p>
        </p:txBody>
      </p:sp>
      <p:pic>
        <p:nvPicPr>
          <p:cNvPr id="460" name="Google Shape;460;p105"/>
          <p:cNvPicPr preferRelativeResize="0"/>
          <p:nvPr/>
        </p:nvPicPr>
        <p:blipFill>
          <a:blip r:embed="rId4">
            <a:alphaModFix/>
          </a:blip>
          <a:stretch>
            <a:fillRect/>
          </a:stretch>
        </p:blipFill>
        <p:spPr>
          <a:xfrm>
            <a:off x="6525800" y="3290800"/>
            <a:ext cx="5032200" cy="1079000"/>
          </a:xfrm>
          <a:prstGeom prst="rect">
            <a:avLst/>
          </a:prstGeom>
          <a:noFill/>
          <a:ln>
            <a:noFill/>
          </a:ln>
        </p:spPr>
      </p:pic>
      <p:sp>
        <p:nvSpPr>
          <p:cNvPr id="461" name="Google Shape;461;p105"/>
          <p:cNvSpPr txBox="1"/>
          <p:nvPr/>
        </p:nvSpPr>
        <p:spPr>
          <a:xfrm>
            <a:off x="662600" y="2418533"/>
            <a:ext cx="10866800" cy="800179"/>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Se encuentra al momento en el que un componente (ya sea externo o de nuestro aplicativo), se vuelve obsoleto o mantiene una vulnerabilidad que no ha sido subsanada en cierto tiempo. </a:t>
            </a:r>
            <a:endParaRPr sz="2400"/>
          </a:p>
        </p:txBody>
      </p:sp>
    </p:spTree>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06"/>
          <p:cNvSpPr txBox="1"/>
          <p:nvPr/>
        </p:nvSpPr>
        <p:spPr>
          <a:xfrm>
            <a:off x="634000" y="624401"/>
            <a:ext cx="82364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u="sng">
                <a:solidFill>
                  <a:schemeClr val="hlink"/>
                </a:solidFill>
                <a:latin typeface="DM Sans"/>
                <a:ea typeface="DM Sans"/>
                <a:cs typeface="DM Sans"/>
                <a:sym typeface="DM Sans"/>
                <a:hlinkClick r:id="rId3"/>
              </a:rPr>
              <a:t>A07:2021 </a:t>
            </a:r>
            <a:r>
              <a:rPr lang="es" sz="4667" b="1">
                <a:solidFill>
                  <a:schemeClr val="dk1"/>
                </a:solidFill>
                <a:latin typeface="DM Sans"/>
                <a:ea typeface="DM Sans"/>
                <a:cs typeface="DM Sans"/>
                <a:sym typeface="DM Sans"/>
              </a:rPr>
              <a:t>- Identification and authentication failures</a:t>
            </a:r>
            <a:endParaRPr sz="4267" b="1">
              <a:solidFill>
                <a:schemeClr val="dk1"/>
              </a:solidFill>
              <a:latin typeface="DM Sans"/>
              <a:ea typeface="DM Sans"/>
              <a:cs typeface="DM Sans"/>
              <a:sym typeface="DM Sans"/>
            </a:endParaRPr>
          </a:p>
        </p:txBody>
      </p:sp>
      <p:sp>
        <p:nvSpPr>
          <p:cNvPr id="467" name="Google Shape;467;p106"/>
          <p:cNvSpPr txBox="1"/>
          <p:nvPr/>
        </p:nvSpPr>
        <p:spPr>
          <a:xfrm>
            <a:off x="634000" y="3025201"/>
            <a:ext cx="72180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Aplica cuando: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Nuestro sistema de login permite rupturas de fuerza bruta (intentos automatizados de logueo)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Guardamos contraseñas sin hashear</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Tenemos un sistema de </a:t>
            </a:r>
            <a:r>
              <a:rPr lang="es" b="1">
                <a:latin typeface="DM Sans"/>
                <a:ea typeface="DM Sans"/>
                <a:cs typeface="DM Sans"/>
                <a:sym typeface="DM Sans"/>
              </a:rPr>
              <a:t>contraseña olvidada</a:t>
            </a:r>
            <a:r>
              <a:rPr lang="es">
                <a:latin typeface="DM Sans"/>
                <a:ea typeface="DM Sans"/>
                <a:cs typeface="DM Sans"/>
                <a:sym typeface="DM Sans"/>
              </a:rPr>
              <a:t> erróneo, donde la aplicación prefiere </a:t>
            </a:r>
            <a:r>
              <a:rPr lang="es" b="1">
                <a:latin typeface="DM Sans"/>
                <a:ea typeface="DM Sans"/>
                <a:cs typeface="DM Sans"/>
                <a:sym typeface="DM Sans"/>
              </a:rPr>
              <a:t>Recordarte la contraseña</a:t>
            </a:r>
            <a:r>
              <a:rPr lang="es">
                <a:latin typeface="DM Sans"/>
                <a:ea typeface="DM Sans"/>
                <a:cs typeface="DM Sans"/>
                <a:sym typeface="DM Sans"/>
              </a:rPr>
              <a:t> en lugar de restablecerla directamente (Significa que la página tenía conocimiento de tu contraseña todo el tiempo). </a:t>
            </a:r>
            <a:endParaRPr>
              <a:latin typeface="DM Sans"/>
              <a:ea typeface="DM Sans"/>
              <a:cs typeface="DM Sans"/>
              <a:sym typeface="DM Sans"/>
            </a:endParaRPr>
          </a:p>
        </p:txBody>
      </p:sp>
      <p:pic>
        <p:nvPicPr>
          <p:cNvPr id="468" name="Google Shape;468;p106"/>
          <p:cNvPicPr preferRelativeResize="0"/>
          <p:nvPr/>
        </p:nvPicPr>
        <p:blipFill>
          <a:blip r:embed="rId4">
            <a:alphaModFix/>
          </a:blip>
          <a:stretch>
            <a:fillRect/>
          </a:stretch>
        </p:blipFill>
        <p:spPr>
          <a:xfrm>
            <a:off x="7699800" y="3938655"/>
            <a:ext cx="3858200" cy="968500"/>
          </a:xfrm>
          <a:prstGeom prst="rect">
            <a:avLst/>
          </a:prstGeom>
          <a:noFill/>
          <a:ln>
            <a:noFill/>
          </a:ln>
        </p:spPr>
      </p:pic>
      <p:sp>
        <p:nvSpPr>
          <p:cNvPr id="469" name="Google Shape;469;p106"/>
          <p:cNvSpPr txBox="1"/>
          <p:nvPr/>
        </p:nvSpPr>
        <p:spPr>
          <a:xfrm>
            <a:off x="634000" y="2265200"/>
            <a:ext cx="10402800" cy="1077178"/>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Se encuentra a lo largo de todo el proceso en el que un usuario puede autenticarse. Éstas permiten que el usuario pueda forzar una autenticación, o acceder a información que haya sido tratada de manera errónea </a:t>
            </a:r>
            <a:endParaRPr>
              <a:solidFill>
                <a:schemeClr val="dk1"/>
              </a:solidFill>
              <a:latin typeface="DM Sans"/>
              <a:ea typeface="DM Sans"/>
              <a:cs typeface="DM Sans"/>
              <a:sym typeface="DM Sans"/>
            </a:endParaRPr>
          </a:p>
        </p:txBody>
      </p:sp>
    </p:spTree>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107"/>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75" name="Google Shape;475;p107"/>
          <p:cNvSpPr txBox="1"/>
          <p:nvPr/>
        </p:nvSpPr>
        <p:spPr>
          <a:xfrm>
            <a:off x="650400" y="678767"/>
            <a:ext cx="11793200" cy="1017200"/>
          </a:xfrm>
          <a:prstGeom prst="rect">
            <a:avLst/>
          </a:prstGeom>
          <a:noFill/>
          <a:ln>
            <a:noFill/>
          </a:ln>
        </p:spPr>
        <p:txBody>
          <a:bodyPr spcFirstLastPara="1" wrap="square" lIns="121900" tIns="121900" rIns="121900" bIns="121900" anchor="t" anchorCtr="0">
            <a:noAutofit/>
          </a:bodyPr>
          <a:lstStyle/>
          <a:p>
            <a:pPr>
              <a:lnSpc>
                <a:spcPct val="90000"/>
              </a:lnSpc>
              <a:buClr>
                <a:schemeClr val="dk1"/>
              </a:buClr>
              <a:buSzPts val="1100"/>
            </a:pPr>
            <a:r>
              <a:rPr lang="es" sz="5067" b="1" u="sng">
                <a:solidFill>
                  <a:schemeClr val="hlink"/>
                </a:solidFill>
                <a:latin typeface="DM Sans"/>
                <a:ea typeface="DM Sans"/>
                <a:cs typeface="DM Sans"/>
                <a:sym typeface="DM Sans"/>
                <a:hlinkClick r:id="rId4"/>
              </a:rPr>
              <a:t>A08:2021</a:t>
            </a:r>
            <a:r>
              <a:rPr lang="es" sz="5067" b="1">
                <a:solidFill>
                  <a:schemeClr val="dk1"/>
                </a:solidFill>
                <a:latin typeface="DM Sans"/>
                <a:ea typeface="DM Sans"/>
                <a:cs typeface="DM Sans"/>
                <a:sym typeface="DM Sans"/>
              </a:rPr>
              <a:t> - Software and Data Integrity Failures</a:t>
            </a:r>
            <a:endParaRPr sz="5200" b="1">
              <a:latin typeface="DM Sans"/>
              <a:ea typeface="DM Sans"/>
              <a:cs typeface="DM Sans"/>
              <a:sym typeface="DM Sans"/>
            </a:endParaRPr>
          </a:p>
        </p:txBody>
      </p:sp>
      <p:sp>
        <p:nvSpPr>
          <p:cNvPr id="476" name="Google Shape;476;p107"/>
          <p:cNvSpPr txBox="1"/>
          <p:nvPr/>
        </p:nvSpPr>
        <p:spPr>
          <a:xfrm>
            <a:off x="634000" y="2822001"/>
            <a:ext cx="78520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Se encuentra cuando hacemos un uso desmedido de módulos, librerías o integraciones generales de fuentes no confiables, o bien, que presentan alguna vulnerabilidad en algún momento.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r>
              <a:rPr lang="es">
                <a:latin typeface="DM Sans"/>
                <a:ea typeface="DM Sans"/>
                <a:cs typeface="DM Sans"/>
                <a:sym typeface="DM Sans"/>
              </a:rPr>
              <a:t>Recuerda que, cada módulo que agregamos, significa hacer </a:t>
            </a:r>
            <a:r>
              <a:rPr lang="es" b="1">
                <a:latin typeface="DM Sans"/>
                <a:ea typeface="DM Sans"/>
                <a:cs typeface="DM Sans"/>
                <a:sym typeface="DM Sans"/>
              </a:rPr>
              <a:t>dependiente a nuestra aplicación de lo que ocurra con dicho módulo</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Si este módulo, esta integración, esta plataforma, llegara a tener algún problema, está fuera de nuestras manos el poder hacer algo al respecto, debido a la dependencia acoplada de ésto. </a:t>
            </a:r>
            <a:endParaRPr>
              <a:latin typeface="DM Sans"/>
              <a:ea typeface="DM Sans"/>
              <a:cs typeface="DM Sans"/>
              <a:sym typeface="DM Sans"/>
            </a:endParaRPr>
          </a:p>
        </p:txBody>
      </p:sp>
    </p:spTree>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108"/>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82" name="Google Shape;482;p108"/>
          <p:cNvSpPr txBox="1"/>
          <p:nvPr/>
        </p:nvSpPr>
        <p:spPr>
          <a:xfrm>
            <a:off x="650400" y="678767"/>
            <a:ext cx="11793200" cy="1017200"/>
          </a:xfrm>
          <a:prstGeom prst="rect">
            <a:avLst/>
          </a:prstGeom>
          <a:noFill/>
          <a:ln>
            <a:noFill/>
          </a:ln>
        </p:spPr>
        <p:txBody>
          <a:bodyPr spcFirstLastPara="1" wrap="square" lIns="121900" tIns="121900" rIns="121900" bIns="121900" anchor="t" anchorCtr="0">
            <a:noAutofit/>
          </a:bodyPr>
          <a:lstStyle/>
          <a:p>
            <a:pPr>
              <a:lnSpc>
                <a:spcPct val="90000"/>
              </a:lnSpc>
              <a:buClr>
                <a:schemeClr val="dk1"/>
              </a:buClr>
              <a:buSzPts val="1100"/>
            </a:pPr>
            <a:r>
              <a:rPr lang="es" sz="5067" b="1" u="sng">
                <a:solidFill>
                  <a:schemeClr val="hlink"/>
                </a:solidFill>
                <a:latin typeface="DM Sans"/>
                <a:ea typeface="DM Sans"/>
                <a:cs typeface="DM Sans"/>
                <a:sym typeface="DM Sans"/>
                <a:hlinkClick r:id="rId4"/>
              </a:rPr>
              <a:t>A08:2021</a:t>
            </a:r>
            <a:r>
              <a:rPr lang="es" sz="5067" b="1">
                <a:solidFill>
                  <a:schemeClr val="dk1"/>
                </a:solidFill>
                <a:latin typeface="DM Sans"/>
                <a:ea typeface="DM Sans"/>
                <a:cs typeface="DM Sans"/>
                <a:sym typeface="DM Sans"/>
              </a:rPr>
              <a:t> - Software and Data Integrity Failures</a:t>
            </a:r>
            <a:endParaRPr sz="5200" b="1">
              <a:latin typeface="DM Sans"/>
              <a:ea typeface="DM Sans"/>
              <a:cs typeface="DM Sans"/>
              <a:sym typeface="DM Sans"/>
            </a:endParaRPr>
          </a:p>
        </p:txBody>
      </p:sp>
      <p:sp>
        <p:nvSpPr>
          <p:cNvPr id="483" name="Google Shape;483;p108"/>
          <p:cNvSpPr txBox="1"/>
          <p:nvPr/>
        </p:nvSpPr>
        <p:spPr>
          <a:xfrm>
            <a:off x="634000" y="2676534"/>
            <a:ext cx="10448000" cy="3016170"/>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Aplica cuando: </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Alguna dependencia o integración presenta alguna falla, el exploit al final se hace por parte de esa herramienta, lo que nos deja vulnerables a nosotros también. </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Ocurre con dependencias que actualizamos sin revisar correctamente (¿Te acuerdas del caso </a:t>
            </a:r>
            <a:r>
              <a:rPr lang="es" u="sng">
                <a:solidFill>
                  <a:schemeClr val="hlink"/>
                </a:solidFill>
                <a:latin typeface="DM Sans"/>
                <a:ea typeface="DM Sans"/>
                <a:cs typeface="DM Sans"/>
                <a:sym typeface="DM Sans"/>
                <a:hlinkClick r:id="rId5"/>
              </a:rPr>
              <a:t>Aaron Swartz de Fakerjs</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Ocurre con procesos CI/CD cuando la herramienta consigue ser vulnerada. (Caso serio de Heroku con Github a partir de la </a:t>
            </a:r>
            <a:r>
              <a:rPr lang="es" u="sng">
                <a:solidFill>
                  <a:schemeClr val="hlink"/>
                </a:solidFill>
                <a:latin typeface="DM Sans"/>
                <a:ea typeface="DM Sans"/>
                <a:cs typeface="DM Sans"/>
                <a:sym typeface="DM Sans"/>
                <a:hlinkClick r:id="rId6"/>
              </a:rPr>
              <a:t>vulnerabilidad de Travis-CI</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202"/>
          <p:cNvSpPr txBox="1"/>
          <p:nvPr/>
        </p:nvSpPr>
        <p:spPr>
          <a:xfrm>
            <a:off x="610300" y="1507100"/>
            <a:ext cx="7792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Async / Await</a:t>
            </a:r>
            <a:endParaRPr sz="5333" b="1">
              <a:solidFill>
                <a:schemeClr val="dk1"/>
              </a:solidFill>
              <a:latin typeface="DM Sans"/>
              <a:ea typeface="DM Sans"/>
              <a:cs typeface="DM Sans"/>
              <a:sym typeface="DM Sans"/>
            </a:endParaRPr>
          </a:p>
        </p:txBody>
      </p:sp>
      <p:sp>
        <p:nvSpPr>
          <p:cNvPr id="870" name="Google Shape;870;p202"/>
          <p:cNvSpPr txBox="1"/>
          <p:nvPr/>
        </p:nvSpPr>
        <p:spPr>
          <a:xfrm>
            <a:off x="610300" y="2428601"/>
            <a:ext cx="74616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Surge entonces en Javascript el soporte para Async - Await, unas palabras reservadas que, trabajando juntas, permiten gestionar un entorno asíncrono, resolviendo las limitantes del .then y .catch</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async </a:t>
            </a:r>
            <a:r>
              <a:rPr lang="es">
                <a:latin typeface="DM Sans"/>
                <a:ea typeface="DM Sans"/>
                <a:cs typeface="DM Sans"/>
                <a:sym typeface="DM Sans"/>
              </a:rPr>
              <a:t>se colocará al inicio de una función, indicando que </a:t>
            </a:r>
            <a:r>
              <a:rPr lang="es" b="1">
                <a:latin typeface="DM Sans"/>
                <a:ea typeface="DM Sans"/>
                <a:cs typeface="DM Sans"/>
                <a:sym typeface="DM Sans"/>
              </a:rPr>
              <a:t>todo el cuerpo de esa función deberá ejecutarse de manera asíncrona</a:t>
            </a:r>
            <a:endParaRPr b="1">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await </a:t>
            </a:r>
            <a:r>
              <a:rPr lang="es">
                <a:latin typeface="DM Sans"/>
                <a:ea typeface="DM Sans"/>
                <a:cs typeface="DM Sans"/>
                <a:sym typeface="DM Sans"/>
              </a:rPr>
              <a:t>servirá (como indica su nombre) para </a:t>
            </a:r>
            <a:r>
              <a:rPr lang="es" b="1">
                <a:latin typeface="DM Sans"/>
                <a:ea typeface="DM Sans"/>
                <a:cs typeface="DM Sans"/>
                <a:sym typeface="DM Sans"/>
              </a:rPr>
              <a:t>esperar</a:t>
            </a:r>
            <a:r>
              <a:rPr lang="es">
                <a:latin typeface="DM Sans"/>
                <a:ea typeface="DM Sans"/>
                <a:cs typeface="DM Sans"/>
                <a:sym typeface="DM Sans"/>
              </a:rPr>
              <a:t> por el resultado de la promesa y extraer su resultado.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Al ser operaciones que podrían salir bien, </a:t>
            </a:r>
            <a:r>
              <a:rPr lang="es" b="1">
                <a:latin typeface="DM Sans"/>
                <a:ea typeface="DM Sans"/>
                <a:cs typeface="DM Sans"/>
                <a:sym typeface="DM Sans"/>
              </a:rPr>
              <a:t>PERO TAMBIÉN MAL</a:t>
            </a:r>
            <a:r>
              <a:rPr lang="es">
                <a:latin typeface="DM Sans"/>
                <a:ea typeface="DM Sans"/>
                <a:cs typeface="DM Sans"/>
                <a:sym typeface="DM Sans"/>
              </a:rPr>
              <a:t>, es importante encerrar el cuerpo en un bloque try {} catch {}</a:t>
            </a:r>
            <a:endParaRPr>
              <a:latin typeface="DM Sans"/>
              <a:ea typeface="DM Sans"/>
              <a:cs typeface="DM Sans"/>
              <a:sym typeface="DM Sans"/>
            </a:endParaRPr>
          </a:p>
        </p:txBody>
      </p:sp>
      <p:sp>
        <p:nvSpPr>
          <p:cNvPr id="871" name="Google Shape;871;p202"/>
          <p:cNvSpPr txBox="1"/>
          <p:nvPr/>
        </p:nvSpPr>
        <p:spPr>
          <a:xfrm>
            <a:off x="9789433" y="2422400"/>
            <a:ext cx="1386400" cy="2215951"/>
          </a:xfrm>
          <a:prstGeom prst="rect">
            <a:avLst/>
          </a:prstGeom>
          <a:noFill/>
          <a:ln>
            <a:noFill/>
          </a:ln>
        </p:spPr>
        <p:txBody>
          <a:bodyPr spcFirstLastPara="1" wrap="square" lIns="121900" tIns="121900" rIns="121900" bIns="121900" anchor="t" anchorCtr="0">
            <a:spAutoFit/>
          </a:bodyPr>
          <a:lstStyle/>
          <a:p>
            <a:pPr algn="ctr"/>
            <a:r>
              <a:rPr lang="es" sz="12800">
                <a:solidFill>
                  <a:srgbClr val="6A9955"/>
                </a:solidFill>
                <a:latin typeface="DM Sans"/>
                <a:ea typeface="DM Sans"/>
                <a:cs typeface="DM Sans"/>
                <a:sym typeface="DM Sans"/>
              </a:rPr>
              <a:t>!</a:t>
            </a:r>
            <a:endParaRPr sz="12800">
              <a:solidFill>
                <a:srgbClr val="6A9955"/>
              </a:solidFill>
              <a:latin typeface="DM Sans"/>
              <a:ea typeface="DM Sans"/>
              <a:cs typeface="DM Sans"/>
              <a:sym typeface="DM Sans"/>
            </a:endParaRPr>
          </a:p>
        </p:txBody>
      </p:sp>
      <p:sp>
        <p:nvSpPr>
          <p:cNvPr id="872" name="Google Shape;872;p202"/>
          <p:cNvSpPr txBox="1"/>
          <p:nvPr/>
        </p:nvSpPr>
        <p:spPr>
          <a:xfrm>
            <a:off x="9727789" y="2376714"/>
            <a:ext cx="17860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   Solución</a:t>
            </a:r>
            <a:endParaRPr sz="2400">
              <a:latin typeface="DM Sans"/>
              <a:ea typeface="DM Sans"/>
              <a:cs typeface="DM Sans"/>
              <a:sym typeface="DM Sans"/>
            </a:endParaRPr>
          </a:p>
        </p:txBody>
      </p:sp>
    </p:spTree>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09"/>
          <p:cNvSpPr txBox="1"/>
          <p:nvPr/>
        </p:nvSpPr>
        <p:spPr>
          <a:xfrm>
            <a:off x="634000" y="502734"/>
            <a:ext cx="82364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u="sng">
                <a:solidFill>
                  <a:schemeClr val="hlink"/>
                </a:solidFill>
                <a:latin typeface="DM Sans"/>
                <a:ea typeface="DM Sans"/>
                <a:cs typeface="DM Sans"/>
                <a:sym typeface="DM Sans"/>
                <a:hlinkClick r:id="rId3"/>
              </a:rPr>
              <a:t>A09:2021 </a:t>
            </a:r>
            <a:r>
              <a:rPr lang="es" sz="4667" b="1">
                <a:solidFill>
                  <a:schemeClr val="dk1"/>
                </a:solidFill>
                <a:latin typeface="DM Sans"/>
                <a:ea typeface="DM Sans"/>
                <a:cs typeface="DM Sans"/>
                <a:sym typeface="DM Sans"/>
              </a:rPr>
              <a:t>- Logging and monitoring failures</a:t>
            </a:r>
            <a:endParaRPr sz="4267" b="1">
              <a:solidFill>
                <a:schemeClr val="dk1"/>
              </a:solidFill>
              <a:latin typeface="DM Sans"/>
              <a:ea typeface="DM Sans"/>
              <a:cs typeface="DM Sans"/>
              <a:sym typeface="DM Sans"/>
            </a:endParaRPr>
          </a:p>
        </p:txBody>
      </p:sp>
      <p:sp>
        <p:nvSpPr>
          <p:cNvPr id="489" name="Google Shape;489;p109"/>
          <p:cNvSpPr txBox="1"/>
          <p:nvPr/>
        </p:nvSpPr>
        <p:spPr>
          <a:xfrm>
            <a:off x="524733" y="2137934"/>
            <a:ext cx="68848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Se presenta cuando no tenemos una correcta gestión de los logs del aplicativo y del monitoreo del mismo.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Aplica cuando: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No tenemos un sistema de monitoreo de APIs para rastrear actividad sospechosa. </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Mostramos logs demasiado genéricos, que no dan información suficiente para rastrear y replicar un error.</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Mostramos logs demasiado explícitos, brindando el stack trace de manera general y no sólo cuando lo solicitemos.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Nuestros logs sólo quedan de manera local y no hay forma de exportarlos para filtrarlos por prioridad.</a:t>
            </a:r>
            <a:endParaRPr>
              <a:latin typeface="DM Sans"/>
              <a:ea typeface="DM Sans"/>
              <a:cs typeface="DM Sans"/>
              <a:sym typeface="DM Sans"/>
            </a:endParaRPr>
          </a:p>
        </p:txBody>
      </p:sp>
      <p:pic>
        <p:nvPicPr>
          <p:cNvPr id="490" name="Google Shape;490;p109"/>
          <p:cNvPicPr preferRelativeResize="0"/>
          <p:nvPr/>
        </p:nvPicPr>
        <p:blipFill>
          <a:blip r:embed="rId4">
            <a:alphaModFix/>
          </a:blip>
          <a:stretch>
            <a:fillRect/>
          </a:stretch>
        </p:blipFill>
        <p:spPr>
          <a:xfrm>
            <a:off x="7409667" y="2137934"/>
            <a:ext cx="4404533" cy="3389433"/>
          </a:xfrm>
          <a:prstGeom prst="rect">
            <a:avLst/>
          </a:prstGeom>
          <a:noFill/>
          <a:ln>
            <a:noFill/>
          </a:ln>
        </p:spPr>
      </p:pic>
      <p:sp>
        <p:nvSpPr>
          <p:cNvPr id="491" name="Google Shape;491;p109"/>
          <p:cNvSpPr txBox="1"/>
          <p:nvPr/>
        </p:nvSpPr>
        <p:spPr>
          <a:xfrm>
            <a:off x="7938533" y="4839134"/>
            <a:ext cx="3346800" cy="471948"/>
          </a:xfrm>
          <a:prstGeom prst="rect">
            <a:avLst/>
          </a:prstGeom>
          <a:noFill/>
          <a:ln>
            <a:noFill/>
          </a:ln>
        </p:spPr>
        <p:txBody>
          <a:bodyPr spcFirstLastPara="1" wrap="square" lIns="121900" tIns="121900" rIns="121900" bIns="121900" anchor="t" anchorCtr="0">
            <a:spAutoFit/>
          </a:bodyPr>
          <a:lstStyle/>
          <a:p>
            <a:pPr algn="ctr"/>
            <a:r>
              <a:rPr lang="es" sz="1467">
                <a:solidFill>
                  <a:srgbClr val="B7B7B7"/>
                </a:solidFill>
                <a:latin typeface="DM Sans"/>
                <a:ea typeface="DM Sans"/>
                <a:cs typeface="DM Sans"/>
                <a:sym typeface="DM Sans"/>
              </a:rPr>
              <a:t>Panel de monitoreo</a:t>
            </a:r>
            <a:endParaRPr sz="1467">
              <a:solidFill>
                <a:srgbClr val="B7B7B7"/>
              </a:solidFill>
              <a:latin typeface="DM Sans"/>
              <a:ea typeface="DM Sans"/>
              <a:cs typeface="DM Sans"/>
              <a:sym typeface="DM Sans"/>
            </a:endParaRPr>
          </a:p>
        </p:txBody>
      </p:sp>
    </p:spTree>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110"/>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97" name="Google Shape;497;p110"/>
          <p:cNvSpPr txBox="1"/>
          <p:nvPr/>
        </p:nvSpPr>
        <p:spPr>
          <a:xfrm>
            <a:off x="650400" y="577167"/>
            <a:ext cx="11793200" cy="1017200"/>
          </a:xfrm>
          <a:prstGeom prst="rect">
            <a:avLst/>
          </a:prstGeom>
          <a:noFill/>
          <a:ln>
            <a:noFill/>
          </a:ln>
        </p:spPr>
        <p:txBody>
          <a:bodyPr spcFirstLastPara="1" wrap="square" lIns="121900" tIns="121900" rIns="121900" bIns="121900" anchor="t" anchorCtr="0">
            <a:noAutofit/>
          </a:bodyPr>
          <a:lstStyle/>
          <a:p>
            <a:pPr>
              <a:lnSpc>
                <a:spcPct val="90000"/>
              </a:lnSpc>
              <a:buClr>
                <a:schemeClr val="dk1"/>
              </a:buClr>
              <a:buSzPts val="1100"/>
            </a:pPr>
            <a:r>
              <a:rPr lang="es" sz="5067" b="1" u="sng">
                <a:solidFill>
                  <a:schemeClr val="hlink"/>
                </a:solidFill>
                <a:latin typeface="DM Sans"/>
                <a:ea typeface="DM Sans"/>
                <a:cs typeface="DM Sans"/>
                <a:sym typeface="DM Sans"/>
                <a:hlinkClick r:id="rId4"/>
              </a:rPr>
              <a:t>A10:2021</a:t>
            </a:r>
            <a:r>
              <a:rPr lang="es" sz="5067" b="1">
                <a:solidFill>
                  <a:schemeClr val="dk1"/>
                </a:solidFill>
                <a:latin typeface="DM Sans"/>
                <a:ea typeface="DM Sans"/>
                <a:cs typeface="DM Sans"/>
                <a:sym typeface="DM Sans"/>
              </a:rPr>
              <a:t> - Server Side Request Forgery (SSRF)</a:t>
            </a:r>
            <a:endParaRPr sz="5200" b="1">
              <a:latin typeface="DM Sans"/>
              <a:ea typeface="DM Sans"/>
              <a:cs typeface="DM Sans"/>
              <a:sym typeface="DM Sans"/>
            </a:endParaRPr>
          </a:p>
        </p:txBody>
      </p:sp>
      <p:sp>
        <p:nvSpPr>
          <p:cNvPr id="498" name="Google Shape;498;p110"/>
          <p:cNvSpPr txBox="1"/>
          <p:nvPr/>
        </p:nvSpPr>
        <p:spPr>
          <a:xfrm>
            <a:off x="634000" y="2496567"/>
            <a:ext cx="57840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encuentra cuando la aplicación no valida la URL que envía un usuario al momento de acceder a un recurso remoto.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Básicamente, el usuario malintencionado puede modificar la ruta a la cual se está accediendo al servidor, para intentar redireccionar a algún recurso al cual normalmente no estuviera pensado para acceder.</a:t>
            </a:r>
            <a:endParaRPr>
              <a:latin typeface="DM Sans"/>
              <a:ea typeface="DM Sans"/>
              <a:cs typeface="DM Sans"/>
              <a:sym typeface="DM Sans"/>
            </a:endParaRPr>
          </a:p>
          <a:p>
            <a:endParaRPr>
              <a:latin typeface="DM Sans"/>
              <a:ea typeface="DM Sans"/>
              <a:cs typeface="DM Sans"/>
              <a:sym typeface="DM Sans"/>
            </a:endParaRPr>
          </a:p>
        </p:txBody>
      </p:sp>
      <p:sp>
        <p:nvSpPr>
          <p:cNvPr id="499" name="Google Shape;499;p110"/>
          <p:cNvSpPr txBox="1"/>
          <p:nvPr/>
        </p:nvSpPr>
        <p:spPr>
          <a:xfrm>
            <a:off x="6165567" y="2496567"/>
            <a:ext cx="5784000" cy="2739171"/>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Aplica cuando: </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El servidor no tiene un control de redirecciones o restricción de URL por expresión regular.</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Cuando tenemos un sistema interno de callbacks, los cuales también pueden desembocar en redirecciones a recursos adicionales. </a:t>
            </a:r>
            <a:endParaRPr>
              <a:solidFill>
                <a:schemeClr val="dk1"/>
              </a:solidFill>
              <a:latin typeface="DM Sans"/>
              <a:ea typeface="DM Sans"/>
              <a:cs typeface="DM Sans"/>
              <a:sym typeface="DM Sans"/>
            </a:endParaRPr>
          </a:p>
        </p:txBody>
      </p:sp>
    </p:spTree>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11"/>
          <p:cNvSpPr txBox="1"/>
          <p:nvPr/>
        </p:nvSpPr>
        <p:spPr>
          <a:xfrm>
            <a:off x="634000" y="2679600"/>
            <a:ext cx="8079200" cy="4489600"/>
          </a:xfrm>
          <a:prstGeom prst="rect">
            <a:avLst/>
          </a:prstGeom>
          <a:noFill/>
          <a:ln>
            <a:noFill/>
          </a:ln>
        </p:spPr>
        <p:txBody>
          <a:bodyPr spcFirstLastPara="1" wrap="square" lIns="121900" tIns="121900" rIns="121900" bIns="121900" anchor="t" anchorCtr="0">
            <a:noAutofit/>
          </a:bodyPr>
          <a:lstStyle/>
          <a:p>
            <a:pPr>
              <a:lnSpc>
                <a:spcPct val="115000"/>
              </a:lnSpc>
              <a:spcBef>
                <a:spcPts val="1733"/>
              </a:spcBef>
              <a:spcAft>
                <a:spcPts val="1333"/>
              </a:spcAft>
            </a:pPr>
            <a:r>
              <a:rPr lang="es" sz="2400">
                <a:solidFill>
                  <a:schemeClr val="dk1"/>
                </a:solidFill>
                <a:highlight>
                  <a:schemeClr val="lt1"/>
                </a:highlight>
                <a:latin typeface="DM Sans"/>
                <a:ea typeface="DM Sans"/>
                <a:cs typeface="DM Sans"/>
                <a:sym typeface="DM Sans"/>
              </a:rPr>
              <a:t>Como se mencionó anteriormente, el mundo de la seguridad es mucho más amplio de lo que parece, y en muchas ocasiones va más allá del código mismo. El top 10 representa las principales vulnerabilidades de un aplicativo web, pero no es ni una décima parte del mundo de vulnerabilidades que hay en general en un entorno completo de una empresa.</a:t>
            </a:r>
            <a:endParaRPr sz="2400">
              <a:solidFill>
                <a:schemeClr val="dk1"/>
              </a:solidFill>
              <a:highlight>
                <a:schemeClr val="lt1"/>
              </a:highlight>
              <a:latin typeface="DM Sans"/>
              <a:ea typeface="DM Sans"/>
              <a:cs typeface="DM Sans"/>
              <a:sym typeface="DM Sans"/>
            </a:endParaRPr>
          </a:p>
        </p:txBody>
      </p:sp>
      <p:pic>
        <p:nvPicPr>
          <p:cNvPr id="505" name="Google Shape;505;p111"/>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506" name="Google Shape;506;p111"/>
          <p:cNvSpPr txBox="1"/>
          <p:nvPr/>
        </p:nvSpPr>
        <p:spPr>
          <a:xfrm>
            <a:off x="439367" y="309367"/>
            <a:ext cx="83404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¿Qué hago con esta información?</a:t>
            </a:r>
            <a:endParaRPr sz="5333" b="1">
              <a:latin typeface="DM Sans"/>
              <a:ea typeface="DM Sans"/>
              <a:cs typeface="DM Sans"/>
              <a:sym typeface="DM Sans"/>
            </a:endParaRPr>
          </a:p>
        </p:txBody>
      </p:sp>
    </p:spTree>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12"/>
          <p:cNvSpPr txBox="1"/>
          <p:nvPr/>
        </p:nvSpPr>
        <p:spPr>
          <a:xfrm>
            <a:off x="634000" y="2368400"/>
            <a:ext cx="8129200" cy="4489600"/>
          </a:xfrm>
          <a:prstGeom prst="rect">
            <a:avLst/>
          </a:prstGeom>
          <a:noFill/>
          <a:ln>
            <a:noFill/>
          </a:ln>
        </p:spPr>
        <p:txBody>
          <a:bodyPr spcFirstLastPara="1" wrap="square" lIns="121900" tIns="121900" rIns="121900" bIns="121900" anchor="t" anchorCtr="0">
            <a:noAutofit/>
          </a:bodyPr>
          <a:lstStyle/>
          <a:p>
            <a:pPr>
              <a:lnSpc>
                <a:spcPct val="115000"/>
              </a:lnSpc>
              <a:spcBef>
                <a:spcPts val="1733"/>
              </a:spcBef>
            </a:pPr>
            <a:r>
              <a:rPr lang="es" sz="2400">
                <a:solidFill>
                  <a:schemeClr val="dk1"/>
                </a:solidFill>
                <a:highlight>
                  <a:schemeClr val="lt1"/>
                </a:highlight>
                <a:latin typeface="DM Sans"/>
                <a:ea typeface="DM Sans"/>
                <a:cs typeface="DM Sans"/>
                <a:sym typeface="DM Sans"/>
              </a:rPr>
              <a:t>Aún con esto, por parte nuestra, podemos aportar siempre “un grano de arena”, cultivandonos sobre las buenas prácticas que nosotros podemos implementar en nuestros aplicativos, reduciendo así la posibilidad de un error a futuro. </a:t>
            </a:r>
            <a:endParaRPr sz="2400">
              <a:solidFill>
                <a:schemeClr val="dk1"/>
              </a:solidFill>
              <a:highlight>
                <a:schemeClr val="lt1"/>
              </a:highlight>
              <a:latin typeface="DM Sans"/>
              <a:ea typeface="DM Sans"/>
              <a:cs typeface="DM Sans"/>
              <a:sym typeface="DM Sans"/>
            </a:endParaRPr>
          </a:p>
          <a:p>
            <a:pPr>
              <a:lnSpc>
                <a:spcPct val="115000"/>
              </a:lnSpc>
              <a:spcBef>
                <a:spcPts val="1733"/>
              </a:spcBef>
              <a:spcAft>
                <a:spcPts val="1333"/>
              </a:spcAft>
            </a:pPr>
            <a:r>
              <a:rPr lang="es" sz="2400">
                <a:solidFill>
                  <a:schemeClr val="dk1"/>
                </a:solidFill>
                <a:highlight>
                  <a:schemeClr val="lt1"/>
                </a:highlight>
                <a:latin typeface="DM Sans"/>
                <a:ea typeface="DM Sans"/>
                <a:cs typeface="DM Sans"/>
                <a:sym typeface="DM Sans"/>
              </a:rPr>
              <a:t>Para practicar, cultivarse y mejorar tu expertise en seguridad de aplicaciones web, siempre puedes practicar con </a:t>
            </a:r>
            <a:r>
              <a:rPr lang="es" sz="2400" u="sng">
                <a:solidFill>
                  <a:schemeClr val="hlink"/>
                </a:solidFill>
                <a:highlight>
                  <a:schemeClr val="lt1"/>
                </a:highlight>
                <a:latin typeface="DM Sans"/>
                <a:ea typeface="DM Sans"/>
                <a:cs typeface="DM Sans"/>
                <a:sym typeface="DM Sans"/>
                <a:hlinkClick r:id="rId3"/>
              </a:rPr>
              <a:t>todos los proyectos</a:t>
            </a:r>
            <a:r>
              <a:rPr lang="es" sz="2400">
                <a:solidFill>
                  <a:schemeClr val="dk1"/>
                </a:solidFill>
                <a:highlight>
                  <a:schemeClr val="lt1"/>
                </a:highlight>
                <a:latin typeface="DM Sans"/>
                <a:ea typeface="DM Sans"/>
                <a:cs typeface="DM Sans"/>
                <a:sym typeface="DM Sans"/>
              </a:rPr>
              <a:t> que OWASP tiene de manera gratuita para ti. </a:t>
            </a:r>
            <a:endParaRPr sz="2400">
              <a:solidFill>
                <a:schemeClr val="dk1"/>
              </a:solidFill>
              <a:highlight>
                <a:schemeClr val="lt1"/>
              </a:highlight>
              <a:latin typeface="DM Sans"/>
              <a:ea typeface="DM Sans"/>
              <a:cs typeface="DM Sans"/>
              <a:sym typeface="DM Sans"/>
            </a:endParaRPr>
          </a:p>
        </p:txBody>
      </p:sp>
      <p:pic>
        <p:nvPicPr>
          <p:cNvPr id="512" name="Google Shape;512;p112"/>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13" name="Google Shape;513;p112"/>
          <p:cNvSpPr txBox="1"/>
          <p:nvPr/>
        </p:nvSpPr>
        <p:spPr>
          <a:xfrm>
            <a:off x="439367" y="309367"/>
            <a:ext cx="8240800" cy="1017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5333" b="1">
                <a:latin typeface="DM Sans"/>
                <a:ea typeface="DM Sans"/>
                <a:cs typeface="DM Sans"/>
                <a:sym typeface="DM Sans"/>
              </a:rPr>
              <a:t>¿Qué hago con esta información?</a:t>
            </a:r>
            <a:endParaRPr sz="5333" b="1">
              <a:latin typeface="DM Sans"/>
              <a:ea typeface="DM Sans"/>
              <a:cs typeface="DM Sans"/>
              <a:sym typeface="DM Sans"/>
            </a:endParaRPr>
          </a:p>
        </p:txBody>
      </p:sp>
    </p:spTree>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13"/>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19" name="Google Shape;519;p113"/>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14"/>
          <p:cNvSpPr txBox="1"/>
          <p:nvPr/>
        </p:nvSpPr>
        <p:spPr>
          <a:xfrm>
            <a:off x="1948384" y="28536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Maratón de detección de </a:t>
            </a:r>
            <a:r>
              <a:rPr lang="es" sz="5333" b="1">
                <a:solidFill>
                  <a:srgbClr val="EA90FF"/>
                </a:solidFill>
                <a:latin typeface="DM Sans"/>
                <a:ea typeface="DM Sans"/>
                <a:cs typeface="DM Sans"/>
                <a:sym typeface="DM Sans"/>
              </a:rPr>
              <a:t>vulnerabilidades</a:t>
            </a:r>
            <a:endParaRPr sz="5333" b="1">
              <a:solidFill>
                <a:srgbClr val="EA90FF"/>
              </a:solidFill>
              <a:latin typeface="DM Sans"/>
              <a:ea typeface="DM Sans"/>
              <a:cs typeface="DM Sans"/>
              <a:sym typeface="DM Sans"/>
            </a:endParaRPr>
          </a:p>
        </p:txBody>
      </p:sp>
    </p:spTree>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15"/>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0" name="Google Shape;530;p115"/>
          <p:cNvSpPr txBox="1"/>
          <p:nvPr/>
        </p:nvSpPr>
        <p:spPr>
          <a:xfrm>
            <a:off x="3366800" y="465601"/>
            <a:ext cx="83808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¡Es tu turno de ser el analista de vulnerabilidades!</a:t>
            </a:r>
            <a:endParaRPr sz="4667" b="1">
              <a:solidFill>
                <a:schemeClr val="dk1"/>
              </a:solidFill>
              <a:latin typeface="DM Sans"/>
              <a:ea typeface="DM Sans"/>
              <a:cs typeface="DM Sans"/>
              <a:sym typeface="DM Sans"/>
            </a:endParaRPr>
          </a:p>
        </p:txBody>
      </p:sp>
      <p:sp>
        <p:nvSpPr>
          <p:cNvPr id="531" name="Google Shape;531;p115"/>
          <p:cNvSpPr txBox="1"/>
          <p:nvPr/>
        </p:nvSpPr>
        <p:spPr>
          <a:xfrm>
            <a:off x="4356667" y="2803367"/>
            <a:ext cx="7042400" cy="3446288"/>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Te enfrentarás a tres proyectos, Todos resuelven el mismo problema, sólo que irán aumentando ligeramente en implementaciones y dificultad sobre los cuales deberás hacer un análisis del código y de la implementación general para corroborar las diferentes vulnerabilidades que encuentres.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Para ello, encontrarás de manera individual las vulnerabilidades encontradas, después las clasificarás, y una vez pasado el tiempo, todo el grupo y el profesor podrán hablar acerca de las vulnerabilidades encontradas.</a:t>
            </a:r>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p:txBody>
      </p:sp>
      <p:pic>
        <p:nvPicPr>
          <p:cNvPr id="532" name="Google Shape;532;p115"/>
          <p:cNvPicPr preferRelativeResize="0"/>
          <p:nvPr/>
        </p:nvPicPr>
        <p:blipFill>
          <a:blip r:embed="rId3">
            <a:alphaModFix/>
          </a:blip>
          <a:stretch>
            <a:fillRect/>
          </a:stretch>
        </p:blipFill>
        <p:spPr>
          <a:xfrm>
            <a:off x="1109867" y="3229733"/>
            <a:ext cx="3115236" cy="1939235"/>
          </a:xfrm>
          <a:prstGeom prst="rect">
            <a:avLst/>
          </a:prstGeom>
          <a:noFill/>
          <a:ln>
            <a:noFill/>
          </a:ln>
        </p:spPr>
      </p:pic>
    </p:spTree>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16"/>
          <p:cNvSpPr txBox="1"/>
          <p:nvPr/>
        </p:nvSpPr>
        <p:spPr>
          <a:xfrm>
            <a:off x="1463033" y="461301"/>
            <a:ext cx="90060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¿Cómo escalan los proyectos?</a:t>
            </a:r>
            <a:endParaRPr sz="4667" b="1">
              <a:solidFill>
                <a:schemeClr val="lt1"/>
              </a:solidFill>
              <a:latin typeface="DM Sans"/>
              <a:ea typeface="DM Sans"/>
              <a:cs typeface="DM Sans"/>
              <a:sym typeface="DM Sans"/>
            </a:endParaRPr>
          </a:p>
        </p:txBody>
      </p:sp>
      <p:sp>
        <p:nvSpPr>
          <p:cNvPr id="538" name="Google Shape;538;p116"/>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9" name="Google Shape;539;p116"/>
          <p:cNvSpPr txBox="1"/>
          <p:nvPr/>
        </p:nvSpPr>
        <p:spPr>
          <a:xfrm>
            <a:off x="1371567" y="2717200"/>
            <a:ext cx="2888400" cy="80017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Ruteo, controladores, registro de usuario</a:t>
            </a:r>
            <a:endParaRPr>
              <a:solidFill>
                <a:srgbClr val="000000"/>
              </a:solidFill>
              <a:latin typeface="DM Sans"/>
              <a:ea typeface="DM Sans"/>
              <a:cs typeface="DM Sans"/>
              <a:sym typeface="DM Sans"/>
            </a:endParaRPr>
          </a:p>
        </p:txBody>
      </p:sp>
      <p:sp>
        <p:nvSpPr>
          <p:cNvPr id="540" name="Google Shape;540;p116"/>
          <p:cNvSpPr txBox="1"/>
          <p:nvPr/>
        </p:nvSpPr>
        <p:spPr>
          <a:xfrm>
            <a:off x="1371567" y="1961867"/>
            <a:ext cx="2888400" cy="615513"/>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Proyecto 1</a:t>
            </a:r>
            <a:endParaRPr sz="1867" b="1">
              <a:solidFill>
                <a:srgbClr val="000000"/>
              </a:solidFill>
              <a:latin typeface="DM Sans"/>
              <a:ea typeface="DM Sans"/>
              <a:cs typeface="DM Sans"/>
              <a:sym typeface="DM Sans"/>
            </a:endParaRPr>
          </a:p>
        </p:txBody>
      </p:sp>
      <p:sp>
        <p:nvSpPr>
          <p:cNvPr id="541" name="Google Shape;541;p116"/>
          <p:cNvSpPr txBox="1"/>
          <p:nvPr/>
        </p:nvSpPr>
        <p:spPr>
          <a:xfrm>
            <a:off x="4651800" y="2717200"/>
            <a:ext cx="28884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Ruteo, controladores, registro de usuario, bases de datos, login de usuario</a:t>
            </a:r>
            <a:endParaRPr>
              <a:solidFill>
                <a:srgbClr val="000000"/>
              </a:solidFill>
              <a:latin typeface="DM Sans"/>
              <a:ea typeface="DM Sans"/>
              <a:cs typeface="DM Sans"/>
              <a:sym typeface="DM Sans"/>
            </a:endParaRPr>
          </a:p>
        </p:txBody>
      </p:sp>
      <p:sp>
        <p:nvSpPr>
          <p:cNvPr id="542" name="Google Shape;542;p116"/>
          <p:cNvSpPr txBox="1"/>
          <p:nvPr/>
        </p:nvSpPr>
        <p:spPr>
          <a:xfrm>
            <a:off x="4651800" y="1961867"/>
            <a:ext cx="2888400" cy="615513"/>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Proyecto 2</a:t>
            </a:r>
            <a:endParaRPr sz="1867" b="1">
              <a:solidFill>
                <a:srgbClr val="000000"/>
              </a:solidFill>
              <a:latin typeface="DM Sans"/>
              <a:ea typeface="DM Sans"/>
              <a:cs typeface="DM Sans"/>
              <a:sym typeface="DM Sans"/>
            </a:endParaRPr>
          </a:p>
        </p:txBody>
      </p:sp>
      <p:sp>
        <p:nvSpPr>
          <p:cNvPr id="543" name="Google Shape;543;p116"/>
          <p:cNvSpPr txBox="1"/>
          <p:nvPr/>
        </p:nvSpPr>
        <p:spPr>
          <a:xfrm>
            <a:off x="7932033" y="2717200"/>
            <a:ext cx="28884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Ruteo, controladores, registro de usuario, login de usuario, vista de perfil, manejo de sesión, bases de datos, variables de entorno, permisos. </a:t>
            </a:r>
            <a:endParaRPr>
              <a:solidFill>
                <a:srgbClr val="000000"/>
              </a:solidFill>
              <a:latin typeface="DM Sans"/>
              <a:ea typeface="DM Sans"/>
              <a:cs typeface="DM Sans"/>
              <a:sym typeface="DM Sans"/>
            </a:endParaRPr>
          </a:p>
        </p:txBody>
      </p:sp>
      <p:sp>
        <p:nvSpPr>
          <p:cNvPr id="544" name="Google Shape;544;p116"/>
          <p:cNvSpPr txBox="1"/>
          <p:nvPr/>
        </p:nvSpPr>
        <p:spPr>
          <a:xfrm>
            <a:off x="7932033" y="1961867"/>
            <a:ext cx="2888400" cy="615513"/>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Proyecto 3</a:t>
            </a:r>
            <a:endParaRPr sz="1867" b="1">
              <a:solidFill>
                <a:srgbClr val="000000"/>
              </a:solidFill>
              <a:latin typeface="DM Sans"/>
              <a:ea typeface="DM Sans"/>
              <a:cs typeface="DM Sans"/>
              <a:sym typeface="DM Sans"/>
            </a:endParaRPr>
          </a:p>
        </p:txBody>
      </p:sp>
    </p:spTree>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17"/>
          <p:cNvSpPr txBox="1"/>
          <p:nvPr/>
        </p:nvSpPr>
        <p:spPr>
          <a:xfrm>
            <a:off x="1908733"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#FindTheBug   (1) </a:t>
            </a:r>
            <a:endParaRPr sz="4667" b="1">
              <a:solidFill>
                <a:srgbClr val="EAFF6A"/>
              </a:solidFill>
              <a:latin typeface="DM Sans"/>
              <a:ea typeface="DM Sans"/>
              <a:cs typeface="DM Sans"/>
              <a:sym typeface="DM Sans"/>
            </a:endParaRPr>
          </a:p>
        </p:txBody>
      </p:sp>
      <p:sp>
        <p:nvSpPr>
          <p:cNvPr id="550" name="Google Shape;550;p117"/>
          <p:cNvSpPr txBox="1"/>
          <p:nvPr/>
        </p:nvSpPr>
        <p:spPr>
          <a:xfrm>
            <a:off x="631133" y="2168134"/>
            <a:ext cx="9559200" cy="75907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b="1">
                <a:solidFill>
                  <a:schemeClr val="lt1"/>
                </a:solidFill>
                <a:latin typeface="DM Sans"/>
                <a:ea typeface="DM Sans"/>
                <a:cs typeface="DM Sans"/>
                <a:sym typeface="DM Sans"/>
              </a:rPr>
              <a:t>Encuentra el error</a:t>
            </a:r>
            <a:endParaRPr sz="3333" b="1">
              <a:solidFill>
                <a:srgbClr val="DEFC52"/>
              </a:solidFill>
              <a:latin typeface="Helvetica Neue"/>
              <a:ea typeface="Helvetica Neue"/>
              <a:cs typeface="Helvetica Neue"/>
              <a:sym typeface="Helvetica Neue"/>
            </a:endParaRPr>
          </a:p>
        </p:txBody>
      </p:sp>
      <p:sp>
        <p:nvSpPr>
          <p:cNvPr id="551" name="Google Shape;551;p117"/>
          <p:cNvSpPr txBox="1"/>
          <p:nvPr/>
        </p:nvSpPr>
        <p:spPr>
          <a:xfrm>
            <a:off x="631133" y="5307401"/>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minutos (5 individual + 5 grupal)</a:t>
            </a:r>
            <a:endParaRPr sz="2667" b="1">
              <a:solidFill>
                <a:srgbClr val="83AEFB"/>
              </a:solidFill>
              <a:latin typeface="DM Sans"/>
              <a:ea typeface="DM Sans"/>
              <a:cs typeface="DM Sans"/>
              <a:sym typeface="DM Sans"/>
            </a:endParaRPr>
          </a:p>
        </p:txBody>
      </p:sp>
      <p:sp>
        <p:nvSpPr>
          <p:cNvPr id="552" name="Google Shape;552;p117"/>
          <p:cNvSpPr txBox="1"/>
          <p:nvPr/>
        </p:nvSpPr>
        <p:spPr>
          <a:xfrm>
            <a:off x="631133" y="2993534"/>
            <a:ext cx="6388400" cy="178487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Analizaremos el código para hallar las vulnerabilidades del proyecto.</a:t>
            </a:r>
            <a:endParaRPr sz="3333">
              <a:solidFill>
                <a:srgbClr val="B7B7B7"/>
              </a:solidFill>
              <a:latin typeface="DM Sans"/>
              <a:ea typeface="DM Sans"/>
              <a:cs typeface="DM Sans"/>
              <a:sym typeface="DM Sans"/>
            </a:endParaRPr>
          </a:p>
        </p:txBody>
      </p:sp>
      <p:grpSp>
        <p:nvGrpSpPr>
          <p:cNvPr id="553" name="Google Shape;553;p117"/>
          <p:cNvGrpSpPr/>
          <p:nvPr/>
        </p:nvGrpSpPr>
        <p:grpSpPr>
          <a:xfrm>
            <a:off x="631135" y="826031"/>
            <a:ext cx="985200" cy="985200"/>
            <a:chOff x="473351" y="619523"/>
            <a:chExt cx="738900" cy="738900"/>
          </a:xfrm>
        </p:grpSpPr>
        <p:sp>
          <p:nvSpPr>
            <p:cNvPr id="554" name="Google Shape;554;p117"/>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55" name="Google Shape;555;p117" title="ícono de find the bug"/>
            <p:cNvPicPr preferRelativeResize="0"/>
            <p:nvPr/>
          </p:nvPicPr>
          <p:blipFill rotWithShape="1">
            <a:blip r:embed="rId3">
              <a:alphaModFix/>
            </a:blip>
            <a:srcRect/>
            <a:stretch/>
          </p:blipFill>
          <p:spPr>
            <a:xfrm>
              <a:off x="616475" y="758075"/>
              <a:ext cx="452650" cy="452650"/>
            </a:xfrm>
            <a:prstGeom prst="rect">
              <a:avLst/>
            </a:prstGeom>
            <a:noFill/>
            <a:ln>
              <a:noFill/>
            </a:ln>
          </p:spPr>
        </p:pic>
      </p:grpSp>
      <p:pic>
        <p:nvPicPr>
          <p:cNvPr id="556" name="Google Shape;556;p117"/>
          <p:cNvPicPr preferRelativeResize="0"/>
          <p:nvPr/>
        </p:nvPicPr>
        <p:blipFill>
          <a:blip r:embed="rId4">
            <a:alphaModFix/>
          </a:blip>
          <a:stretch>
            <a:fillRect/>
          </a:stretch>
        </p:blipFill>
        <p:spPr>
          <a:xfrm>
            <a:off x="8404517" y="1684018"/>
            <a:ext cx="1727433" cy="1727433"/>
          </a:xfrm>
          <a:prstGeom prst="rect">
            <a:avLst/>
          </a:prstGeom>
          <a:noFill/>
          <a:ln>
            <a:noFill/>
          </a:ln>
        </p:spPr>
      </p:pic>
      <p:sp>
        <p:nvSpPr>
          <p:cNvPr id="557" name="Google Shape;557;p117"/>
          <p:cNvSpPr txBox="1"/>
          <p:nvPr/>
        </p:nvSpPr>
        <p:spPr>
          <a:xfrm>
            <a:off x="6987633" y="3456134"/>
            <a:ext cx="4561200" cy="984973"/>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2667" b="1" u="sng">
                <a:solidFill>
                  <a:schemeClr val="hlink"/>
                </a:solidFill>
                <a:latin typeface="DM Sans"/>
                <a:ea typeface="DM Sans"/>
                <a:cs typeface="DM Sans"/>
                <a:sym typeface="DM Sans"/>
                <a:hlinkClick r:id="rId5"/>
              </a:rPr>
              <a:t>Clona el proyecto de aquí</a:t>
            </a:r>
            <a:endParaRPr sz="2667" b="1">
              <a:solidFill>
                <a:srgbClr val="EAFF6A"/>
              </a:solidFill>
              <a:latin typeface="DM Sans"/>
              <a:ea typeface="DM Sans"/>
              <a:cs typeface="DM Sans"/>
              <a:sym typeface="DM Sans"/>
            </a:endParaRPr>
          </a:p>
          <a:p>
            <a:pPr algn="ctr">
              <a:lnSpc>
                <a:spcPct val="90000"/>
              </a:lnSpc>
              <a:buClr>
                <a:srgbClr val="000000"/>
              </a:buClr>
              <a:buSzPts val="3500"/>
            </a:pPr>
            <a:r>
              <a:rPr lang="es" sz="2667" b="1">
                <a:solidFill>
                  <a:srgbClr val="EAFF6A"/>
                </a:solidFill>
                <a:latin typeface="DM Sans"/>
                <a:ea typeface="DM Sans"/>
                <a:cs typeface="DM Sans"/>
                <a:sym typeface="DM Sans"/>
              </a:rPr>
              <a:t>(carpeta: proyecto1)</a:t>
            </a:r>
            <a:endParaRPr sz="2667" b="1">
              <a:solidFill>
                <a:srgbClr val="EAFF6A"/>
              </a:solidFill>
              <a:latin typeface="DM Sans"/>
              <a:ea typeface="DM Sans"/>
              <a:cs typeface="DM Sans"/>
              <a:sym typeface="DM Sans"/>
            </a:endParaRPr>
          </a:p>
        </p:txBody>
      </p:sp>
    </p:spTree>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18"/>
          <p:cNvSpPr txBox="1"/>
          <p:nvPr/>
        </p:nvSpPr>
        <p:spPr>
          <a:xfrm>
            <a:off x="1908733"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#FindTheBug   (2) </a:t>
            </a:r>
            <a:endParaRPr sz="4667" b="1">
              <a:solidFill>
                <a:srgbClr val="EAFF6A"/>
              </a:solidFill>
              <a:latin typeface="DM Sans"/>
              <a:ea typeface="DM Sans"/>
              <a:cs typeface="DM Sans"/>
              <a:sym typeface="DM Sans"/>
            </a:endParaRPr>
          </a:p>
        </p:txBody>
      </p:sp>
      <p:sp>
        <p:nvSpPr>
          <p:cNvPr id="563" name="Google Shape;563;p118"/>
          <p:cNvSpPr txBox="1"/>
          <p:nvPr/>
        </p:nvSpPr>
        <p:spPr>
          <a:xfrm>
            <a:off x="631133" y="2168134"/>
            <a:ext cx="9559200" cy="75907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b="1">
                <a:solidFill>
                  <a:schemeClr val="lt1"/>
                </a:solidFill>
                <a:latin typeface="DM Sans"/>
                <a:ea typeface="DM Sans"/>
                <a:cs typeface="DM Sans"/>
                <a:sym typeface="DM Sans"/>
              </a:rPr>
              <a:t>Encuentra el error</a:t>
            </a:r>
            <a:endParaRPr sz="3333" b="1">
              <a:solidFill>
                <a:srgbClr val="DEFC52"/>
              </a:solidFill>
              <a:latin typeface="Helvetica Neue"/>
              <a:ea typeface="Helvetica Neue"/>
              <a:cs typeface="Helvetica Neue"/>
              <a:sym typeface="Helvetica Neue"/>
            </a:endParaRPr>
          </a:p>
        </p:txBody>
      </p:sp>
      <p:sp>
        <p:nvSpPr>
          <p:cNvPr id="564" name="Google Shape;564;p118"/>
          <p:cNvSpPr txBox="1"/>
          <p:nvPr/>
        </p:nvSpPr>
        <p:spPr>
          <a:xfrm>
            <a:off x="631133" y="5307401"/>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 minutos (10 individual + 5 grupal)</a:t>
            </a:r>
            <a:endParaRPr sz="2667" b="1">
              <a:solidFill>
                <a:srgbClr val="83AEFB"/>
              </a:solidFill>
              <a:latin typeface="DM Sans"/>
              <a:ea typeface="DM Sans"/>
              <a:cs typeface="DM Sans"/>
              <a:sym typeface="DM Sans"/>
            </a:endParaRPr>
          </a:p>
        </p:txBody>
      </p:sp>
      <p:sp>
        <p:nvSpPr>
          <p:cNvPr id="565" name="Google Shape;565;p118"/>
          <p:cNvSpPr txBox="1"/>
          <p:nvPr/>
        </p:nvSpPr>
        <p:spPr>
          <a:xfrm>
            <a:off x="631133" y="2993534"/>
            <a:ext cx="6388400" cy="178487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Analizaremos el código para hallar las vulnerabilidades del proyecto.</a:t>
            </a:r>
            <a:endParaRPr sz="3333">
              <a:solidFill>
                <a:srgbClr val="B7B7B7"/>
              </a:solidFill>
              <a:latin typeface="DM Sans"/>
              <a:ea typeface="DM Sans"/>
              <a:cs typeface="DM Sans"/>
              <a:sym typeface="DM Sans"/>
            </a:endParaRPr>
          </a:p>
        </p:txBody>
      </p:sp>
      <p:grpSp>
        <p:nvGrpSpPr>
          <p:cNvPr id="566" name="Google Shape;566;p118"/>
          <p:cNvGrpSpPr/>
          <p:nvPr/>
        </p:nvGrpSpPr>
        <p:grpSpPr>
          <a:xfrm>
            <a:off x="631135" y="826031"/>
            <a:ext cx="985200" cy="985200"/>
            <a:chOff x="473351" y="619523"/>
            <a:chExt cx="738900" cy="738900"/>
          </a:xfrm>
        </p:grpSpPr>
        <p:sp>
          <p:nvSpPr>
            <p:cNvPr id="567" name="Google Shape;567;p118"/>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68" name="Google Shape;568;p118" title="ícono de find the bug"/>
            <p:cNvPicPr preferRelativeResize="0"/>
            <p:nvPr/>
          </p:nvPicPr>
          <p:blipFill rotWithShape="1">
            <a:blip r:embed="rId3">
              <a:alphaModFix/>
            </a:blip>
            <a:srcRect/>
            <a:stretch/>
          </p:blipFill>
          <p:spPr>
            <a:xfrm>
              <a:off x="616475" y="758075"/>
              <a:ext cx="452650" cy="452650"/>
            </a:xfrm>
            <a:prstGeom prst="rect">
              <a:avLst/>
            </a:prstGeom>
            <a:noFill/>
            <a:ln>
              <a:noFill/>
            </a:ln>
          </p:spPr>
        </p:pic>
      </p:grpSp>
      <p:pic>
        <p:nvPicPr>
          <p:cNvPr id="569" name="Google Shape;569;p118"/>
          <p:cNvPicPr preferRelativeResize="0"/>
          <p:nvPr/>
        </p:nvPicPr>
        <p:blipFill>
          <a:blip r:embed="rId4">
            <a:alphaModFix/>
          </a:blip>
          <a:stretch>
            <a:fillRect/>
          </a:stretch>
        </p:blipFill>
        <p:spPr>
          <a:xfrm>
            <a:off x="8404517" y="1785618"/>
            <a:ext cx="1727433" cy="1727433"/>
          </a:xfrm>
          <a:prstGeom prst="rect">
            <a:avLst/>
          </a:prstGeom>
          <a:noFill/>
          <a:ln>
            <a:noFill/>
          </a:ln>
        </p:spPr>
      </p:pic>
      <p:sp>
        <p:nvSpPr>
          <p:cNvPr id="570" name="Google Shape;570;p118"/>
          <p:cNvSpPr txBox="1"/>
          <p:nvPr/>
        </p:nvSpPr>
        <p:spPr>
          <a:xfrm>
            <a:off x="6987633" y="3557734"/>
            <a:ext cx="4561200" cy="984973"/>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2667" b="1" u="sng">
                <a:solidFill>
                  <a:schemeClr val="hlink"/>
                </a:solidFill>
                <a:latin typeface="DM Sans"/>
                <a:ea typeface="DM Sans"/>
                <a:cs typeface="DM Sans"/>
                <a:sym typeface="DM Sans"/>
                <a:hlinkClick r:id="rId5"/>
              </a:rPr>
              <a:t>Clona el proyecto de aquí</a:t>
            </a:r>
            <a:endParaRPr sz="2667" b="1">
              <a:solidFill>
                <a:srgbClr val="EAFF6A"/>
              </a:solidFill>
              <a:latin typeface="DM Sans"/>
              <a:ea typeface="DM Sans"/>
              <a:cs typeface="DM Sans"/>
              <a:sym typeface="DM Sans"/>
            </a:endParaRPr>
          </a:p>
          <a:p>
            <a:pPr algn="ctr">
              <a:lnSpc>
                <a:spcPct val="90000"/>
              </a:lnSpc>
              <a:buClr>
                <a:srgbClr val="000000"/>
              </a:buClr>
              <a:buSzPts val="3500"/>
            </a:pPr>
            <a:r>
              <a:rPr lang="es" sz="2667" b="1">
                <a:solidFill>
                  <a:srgbClr val="EAFF6A"/>
                </a:solidFill>
                <a:latin typeface="DM Sans"/>
                <a:ea typeface="DM Sans"/>
                <a:cs typeface="DM Sans"/>
                <a:sym typeface="DM Sans"/>
              </a:rPr>
              <a:t>(carpeta: proyecto2)</a:t>
            </a:r>
            <a:endParaRPr sz="2667" b="1">
              <a:solidFill>
                <a:srgbClr val="EAFF6A"/>
              </a:solidFill>
              <a:latin typeface="DM Sans"/>
              <a:ea typeface="DM Sans"/>
              <a:cs typeface="DM Sans"/>
              <a:sym typeface="DM Sans"/>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203"/>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878" name="Google Shape;878;p203"/>
          <p:cNvSpPr txBox="1"/>
          <p:nvPr/>
        </p:nvSpPr>
        <p:spPr>
          <a:xfrm>
            <a:off x="631133" y="2168134"/>
            <a:ext cx="9559200" cy="2810665"/>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Explicación sobre el uso de una función asíncrona aplicando async/await. </a:t>
            </a:r>
            <a:endParaRPr sz="3333">
              <a:solidFill>
                <a:srgbClr val="B7B7B7"/>
              </a:solidFill>
              <a:latin typeface="DM Sans"/>
              <a:ea typeface="DM Sans"/>
              <a:cs typeface="DM Sans"/>
              <a:sym typeface="DM Sans"/>
            </a:endParaRPr>
          </a:p>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Usaremos la misma promesa de dividir con la que hemos estado trabajando a lo largo de la clase.</a:t>
            </a:r>
            <a:endParaRPr sz="3333">
              <a:solidFill>
                <a:srgbClr val="B7B7B7"/>
              </a:solidFill>
              <a:latin typeface="DM Sans"/>
              <a:ea typeface="DM Sans"/>
              <a:cs typeface="DM Sans"/>
              <a:sym typeface="DM Sans"/>
            </a:endParaRPr>
          </a:p>
        </p:txBody>
      </p:sp>
      <p:grpSp>
        <p:nvGrpSpPr>
          <p:cNvPr id="879" name="Google Shape;879;p203"/>
          <p:cNvGrpSpPr/>
          <p:nvPr/>
        </p:nvGrpSpPr>
        <p:grpSpPr>
          <a:xfrm>
            <a:off x="576135" y="872231"/>
            <a:ext cx="985200" cy="985200"/>
            <a:chOff x="473351" y="619523"/>
            <a:chExt cx="738900" cy="738900"/>
          </a:xfrm>
        </p:grpSpPr>
        <p:sp>
          <p:nvSpPr>
            <p:cNvPr id="880" name="Google Shape;880;p20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81" name="Google Shape;881;p20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19"/>
          <p:cNvSpPr txBox="1"/>
          <p:nvPr/>
        </p:nvSpPr>
        <p:spPr>
          <a:xfrm>
            <a:off x="1908733"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#FindTheBug   (3) </a:t>
            </a:r>
            <a:endParaRPr sz="4667" b="1">
              <a:solidFill>
                <a:srgbClr val="EAFF6A"/>
              </a:solidFill>
              <a:latin typeface="DM Sans"/>
              <a:ea typeface="DM Sans"/>
              <a:cs typeface="DM Sans"/>
              <a:sym typeface="DM Sans"/>
            </a:endParaRPr>
          </a:p>
        </p:txBody>
      </p:sp>
      <p:sp>
        <p:nvSpPr>
          <p:cNvPr id="576" name="Google Shape;576;p119"/>
          <p:cNvSpPr txBox="1"/>
          <p:nvPr/>
        </p:nvSpPr>
        <p:spPr>
          <a:xfrm>
            <a:off x="631133" y="2168134"/>
            <a:ext cx="9559200" cy="75907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b="1">
                <a:solidFill>
                  <a:schemeClr val="lt1"/>
                </a:solidFill>
                <a:latin typeface="DM Sans"/>
                <a:ea typeface="DM Sans"/>
                <a:cs typeface="DM Sans"/>
                <a:sym typeface="DM Sans"/>
              </a:rPr>
              <a:t>Encuentra el error</a:t>
            </a:r>
            <a:endParaRPr sz="3333" b="1">
              <a:solidFill>
                <a:srgbClr val="DEFC52"/>
              </a:solidFill>
              <a:latin typeface="Helvetica Neue"/>
              <a:ea typeface="Helvetica Neue"/>
              <a:cs typeface="Helvetica Neue"/>
              <a:sym typeface="Helvetica Neue"/>
            </a:endParaRPr>
          </a:p>
        </p:txBody>
      </p:sp>
      <p:sp>
        <p:nvSpPr>
          <p:cNvPr id="577" name="Google Shape;577;p119"/>
          <p:cNvSpPr txBox="1"/>
          <p:nvPr/>
        </p:nvSpPr>
        <p:spPr>
          <a:xfrm>
            <a:off x="631133" y="5307401"/>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15-20 minutos (10 individual + 5-10 grupal)</a:t>
            </a:r>
            <a:endParaRPr sz="2667" b="1">
              <a:solidFill>
                <a:srgbClr val="83AEFB"/>
              </a:solidFill>
              <a:latin typeface="DM Sans"/>
              <a:ea typeface="DM Sans"/>
              <a:cs typeface="DM Sans"/>
              <a:sym typeface="DM Sans"/>
            </a:endParaRPr>
          </a:p>
        </p:txBody>
      </p:sp>
      <p:sp>
        <p:nvSpPr>
          <p:cNvPr id="578" name="Google Shape;578;p119"/>
          <p:cNvSpPr txBox="1"/>
          <p:nvPr/>
        </p:nvSpPr>
        <p:spPr>
          <a:xfrm>
            <a:off x="631133" y="2993534"/>
            <a:ext cx="6388400" cy="178487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Analizaremos el código para hallar las vulnerabilidades del proyecto.</a:t>
            </a:r>
            <a:endParaRPr sz="3333">
              <a:solidFill>
                <a:srgbClr val="B7B7B7"/>
              </a:solidFill>
              <a:latin typeface="DM Sans"/>
              <a:ea typeface="DM Sans"/>
              <a:cs typeface="DM Sans"/>
              <a:sym typeface="DM Sans"/>
            </a:endParaRPr>
          </a:p>
        </p:txBody>
      </p:sp>
      <p:grpSp>
        <p:nvGrpSpPr>
          <p:cNvPr id="579" name="Google Shape;579;p119"/>
          <p:cNvGrpSpPr/>
          <p:nvPr/>
        </p:nvGrpSpPr>
        <p:grpSpPr>
          <a:xfrm>
            <a:off x="631135" y="826031"/>
            <a:ext cx="985200" cy="985200"/>
            <a:chOff x="473351" y="619523"/>
            <a:chExt cx="738900" cy="738900"/>
          </a:xfrm>
        </p:grpSpPr>
        <p:sp>
          <p:nvSpPr>
            <p:cNvPr id="580" name="Google Shape;580;p11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81" name="Google Shape;581;p119" title="ícono de find the bug"/>
            <p:cNvPicPr preferRelativeResize="0"/>
            <p:nvPr/>
          </p:nvPicPr>
          <p:blipFill rotWithShape="1">
            <a:blip r:embed="rId3">
              <a:alphaModFix/>
            </a:blip>
            <a:srcRect/>
            <a:stretch/>
          </p:blipFill>
          <p:spPr>
            <a:xfrm>
              <a:off x="616475" y="758075"/>
              <a:ext cx="452650" cy="452650"/>
            </a:xfrm>
            <a:prstGeom prst="rect">
              <a:avLst/>
            </a:prstGeom>
            <a:noFill/>
            <a:ln>
              <a:noFill/>
            </a:ln>
          </p:spPr>
        </p:pic>
      </p:grpSp>
      <p:pic>
        <p:nvPicPr>
          <p:cNvPr id="582" name="Google Shape;582;p119"/>
          <p:cNvPicPr preferRelativeResize="0"/>
          <p:nvPr/>
        </p:nvPicPr>
        <p:blipFill>
          <a:blip r:embed="rId4">
            <a:alphaModFix/>
          </a:blip>
          <a:stretch>
            <a:fillRect/>
          </a:stretch>
        </p:blipFill>
        <p:spPr>
          <a:xfrm>
            <a:off x="8404517" y="1988818"/>
            <a:ext cx="1727433" cy="1727433"/>
          </a:xfrm>
          <a:prstGeom prst="rect">
            <a:avLst/>
          </a:prstGeom>
          <a:noFill/>
          <a:ln>
            <a:noFill/>
          </a:ln>
        </p:spPr>
      </p:pic>
      <p:sp>
        <p:nvSpPr>
          <p:cNvPr id="583" name="Google Shape;583;p119"/>
          <p:cNvSpPr txBox="1"/>
          <p:nvPr/>
        </p:nvSpPr>
        <p:spPr>
          <a:xfrm>
            <a:off x="6987633" y="3760934"/>
            <a:ext cx="4561200" cy="984973"/>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2667" b="1" u="sng">
                <a:solidFill>
                  <a:schemeClr val="hlink"/>
                </a:solidFill>
                <a:latin typeface="DM Sans"/>
                <a:ea typeface="DM Sans"/>
                <a:cs typeface="DM Sans"/>
                <a:sym typeface="DM Sans"/>
                <a:hlinkClick r:id="rId5"/>
              </a:rPr>
              <a:t>Clona el proyecto de aquí</a:t>
            </a:r>
            <a:endParaRPr sz="2667" b="1">
              <a:solidFill>
                <a:srgbClr val="EAFF6A"/>
              </a:solidFill>
              <a:latin typeface="DM Sans"/>
              <a:ea typeface="DM Sans"/>
              <a:cs typeface="DM Sans"/>
              <a:sym typeface="DM Sans"/>
            </a:endParaRPr>
          </a:p>
          <a:p>
            <a:pPr algn="ctr">
              <a:lnSpc>
                <a:spcPct val="90000"/>
              </a:lnSpc>
              <a:buClr>
                <a:srgbClr val="000000"/>
              </a:buClr>
              <a:buSzPts val="3500"/>
            </a:pPr>
            <a:r>
              <a:rPr lang="es" sz="2667" b="1">
                <a:solidFill>
                  <a:srgbClr val="EAFF6A"/>
                </a:solidFill>
                <a:latin typeface="DM Sans"/>
                <a:ea typeface="DM Sans"/>
                <a:cs typeface="DM Sans"/>
                <a:sym typeface="DM Sans"/>
              </a:rPr>
              <a:t>(carpeta: proyecto3)</a:t>
            </a:r>
            <a:endParaRPr sz="2667" b="1">
              <a:solidFill>
                <a:srgbClr val="EAFF6A"/>
              </a:solidFill>
              <a:latin typeface="DM Sans"/>
              <a:ea typeface="DM Sans"/>
              <a:cs typeface="DM Sans"/>
              <a:sym typeface="DM Sans"/>
            </a:endParaRPr>
          </a:p>
        </p:txBody>
      </p:sp>
    </p:spTree>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38</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960017" y="25318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Seguridad</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67" y="18688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39</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890667" y="25164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Documentación de API</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5061568" y="3642800"/>
            <a:ext cx="23100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Importancia de la documentación</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Documentar con Swagger</a:t>
            </a:r>
            <a:endParaRPr sz="1600">
              <a:solidFill>
                <a:schemeClr val="lt1"/>
              </a:solidFill>
              <a:latin typeface="DM Sans"/>
              <a:ea typeface="DM Sans"/>
              <a:cs typeface="DM Sans"/>
              <a:sym typeface="DM Sans"/>
            </a:endParaRPr>
          </a:p>
        </p:txBody>
      </p:sp>
      <p:sp>
        <p:nvSpPr>
          <p:cNvPr id="295" name="Google Shape;295;p84"/>
          <p:cNvSpPr txBox="1"/>
          <p:nvPr/>
        </p:nvSpPr>
        <p:spPr>
          <a:xfrm>
            <a:off x="1996800" y="36428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40</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4"/>
          <p:cNvSpPr txBox="1"/>
          <p:nvPr/>
        </p:nvSpPr>
        <p:spPr>
          <a:xfrm>
            <a:off x="7938284" y="2443401"/>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Testing Unitario</a:t>
            </a:r>
            <a:endParaRPr sz="2000" b="1">
              <a:solidFill>
                <a:srgbClr val="999999"/>
              </a:solidFill>
              <a:latin typeface="DM Sans"/>
              <a:ea typeface="DM Sans"/>
              <a:cs typeface="DM Sans"/>
              <a:sym typeface="DM Sans"/>
            </a:endParaRPr>
          </a:p>
        </p:txBody>
      </p:sp>
      <p:cxnSp>
        <p:nvCxnSpPr>
          <p:cNvPr id="300" name="Google Shape;300;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02" name="Google Shape;302;p84"/>
          <p:cNvSpPr txBox="1"/>
          <p:nvPr/>
        </p:nvSpPr>
        <p:spPr>
          <a:xfrm>
            <a:off x="7938301" y="3524067"/>
            <a:ext cx="2310000" cy="2462172"/>
          </a:xfrm>
          <a:prstGeom prst="rect">
            <a:avLst/>
          </a:prstGeom>
          <a:noFill/>
          <a:ln>
            <a:noFill/>
          </a:ln>
        </p:spPr>
        <p:txBody>
          <a:bodyPr spcFirstLastPara="1" wrap="square" lIns="121900" tIns="121900" rIns="121900" bIns="121900" anchor="t" anchorCtr="0">
            <a:spAutoFit/>
          </a:bodyPr>
          <a:lstStyle/>
          <a:p>
            <a:pPr marL="609585" indent="-406390">
              <a:buClr>
                <a:srgbClr val="FFFFFF"/>
              </a:buClr>
              <a:buSzPts val="1200"/>
              <a:buFont typeface="DM Sans"/>
              <a:buChar char="✓"/>
            </a:pPr>
            <a:r>
              <a:rPr lang="es" sz="1600">
                <a:solidFill>
                  <a:srgbClr val="FFFFFF"/>
                </a:solidFill>
                <a:latin typeface="DM Sans"/>
                <a:ea typeface="DM Sans"/>
                <a:cs typeface="DM Sans"/>
                <a:sym typeface="DM Sans"/>
              </a:rPr>
              <a:t>Módulos de testing</a:t>
            </a:r>
            <a:endParaRPr sz="1600">
              <a:solidFill>
                <a:srgbClr val="FFFFFF"/>
              </a:solidFill>
              <a:latin typeface="DM Sans"/>
              <a:ea typeface="DM Sans"/>
              <a:cs typeface="DM Sans"/>
              <a:sym typeface="DM Sans"/>
            </a:endParaRPr>
          </a:p>
          <a:p>
            <a:pPr marL="609585"/>
            <a:endParaRPr sz="1600">
              <a:solidFill>
                <a:srgbClr val="FFFFFF"/>
              </a:solidFill>
              <a:latin typeface="DM Sans"/>
              <a:ea typeface="DM Sans"/>
              <a:cs typeface="DM Sans"/>
              <a:sym typeface="DM Sans"/>
            </a:endParaRPr>
          </a:p>
          <a:p>
            <a:pPr marL="609585" indent="-406390">
              <a:buClr>
                <a:srgbClr val="FFFFFF"/>
              </a:buClr>
              <a:buSzPts val="1200"/>
              <a:buFont typeface="DM Sans"/>
              <a:buChar char="✓"/>
            </a:pPr>
            <a:r>
              <a:rPr lang="es" sz="1600">
                <a:solidFill>
                  <a:srgbClr val="FFFFFF"/>
                </a:solidFill>
                <a:latin typeface="DM Sans"/>
                <a:ea typeface="DM Sans"/>
                <a:cs typeface="DM Sans"/>
                <a:sym typeface="DM Sans"/>
              </a:rPr>
              <a:t>Testing con Mocha</a:t>
            </a:r>
            <a:endParaRPr sz="1600">
              <a:solidFill>
                <a:srgbClr val="FFFFFF"/>
              </a:solidFill>
              <a:latin typeface="DM Sans"/>
              <a:ea typeface="DM Sans"/>
              <a:cs typeface="DM Sans"/>
              <a:sym typeface="DM Sans"/>
            </a:endParaRPr>
          </a:p>
          <a:p>
            <a:pPr marL="609585"/>
            <a:endParaRPr sz="1600">
              <a:solidFill>
                <a:srgbClr val="FFFFFF"/>
              </a:solidFill>
              <a:latin typeface="DM Sans"/>
              <a:ea typeface="DM Sans"/>
              <a:cs typeface="DM Sans"/>
              <a:sym typeface="DM Sans"/>
            </a:endParaRPr>
          </a:p>
          <a:p>
            <a:pPr marL="609585" indent="-406390">
              <a:buClr>
                <a:srgbClr val="FFFFFF"/>
              </a:buClr>
              <a:buSzPts val="1200"/>
              <a:buFont typeface="DM Sans"/>
              <a:buChar char="✓"/>
            </a:pPr>
            <a:r>
              <a:rPr lang="es" sz="1600">
                <a:solidFill>
                  <a:srgbClr val="FFFFFF"/>
                </a:solidFill>
                <a:latin typeface="DM Sans"/>
                <a:ea typeface="DM Sans"/>
                <a:cs typeface="DM Sans"/>
                <a:sym typeface="DM Sans"/>
              </a:rPr>
              <a:t>Testing con Chai</a:t>
            </a:r>
            <a:endParaRPr sz="1600">
              <a:solidFill>
                <a:srgbClr val="FFFFFF"/>
              </a:solidFill>
              <a:latin typeface="DM Sans"/>
              <a:ea typeface="DM Sans"/>
              <a:cs typeface="DM Sans"/>
              <a:sym typeface="DM Sans"/>
            </a:endParaRPr>
          </a:p>
          <a:p>
            <a:endParaRPr sz="1600">
              <a:solidFill>
                <a:srgbClr val="FFFFFF"/>
              </a:solidFill>
              <a:latin typeface="DM Sans"/>
              <a:ea typeface="DM Sans"/>
              <a:cs typeface="DM Sans"/>
              <a:sym typeface="DM Sans"/>
            </a:endParaRPr>
          </a:p>
        </p:txBody>
      </p:sp>
      <p:sp>
        <p:nvSpPr>
          <p:cNvPr id="303" name="Google Shape;303;p84"/>
          <p:cNvSpPr txBox="1"/>
          <p:nvPr/>
        </p:nvSpPr>
        <p:spPr>
          <a:xfrm>
            <a:off x="2013567" y="3744400"/>
            <a:ext cx="24604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u="sng">
                <a:solidFill>
                  <a:srgbClr val="B7B7B7"/>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Cultura de seguridad</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u="sng">
                <a:solidFill>
                  <a:srgbClr val="B7B7B7"/>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OWASP</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u="sng">
                <a:solidFill>
                  <a:srgbClr val="B7B7B7"/>
                </a:solid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OWASP Top 10</a:t>
            </a:r>
            <a:endParaRPr sz="1600">
              <a:solidFill>
                <a:srgbClr val="B7B7B7"/>
              </a:solidFill>
              <a:latin typeface="DM Sans"/>
              <a:ea typeface="DM Sans"/>
              <a:cs typeface="DM Sans"/>
              <a:sym typeface="DM Sans"/>
            </a:endParaRPr>
          </a:p>
        </p:txBody>
      </p:sp>
    </p:spTree>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668600" y="1045634"/>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10" name="Google Shape;310;p85"/>
          <p:cNvSpPr txBox="1"/>
          <p:nvPr/>
        </p:nvSpPr>
        <p:spPr>
          <a:xfrm>
            <a:off x="3368100" y="2158168"/>
            <a:ext cx="593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Comprender</a:t>
            </a:r>
            <a:r>
              <a:rPr lang="es" sz="2400">
                <a:solidFill>
                  <a:schemeClr val="lt1"/>
                </a:solidFill>
                <a:latin typeface="DM Sans"/>
                <a:ea typeface="DM Sans"/>
                <a:cs typeface="DM Sans"/>
                <a:sym typeface="DM Sans"/>
              </a:rPr>
              <a:t> la importancia de un proceso de documentación</a:t>
            </a:r>
            <a:endParaRPr sz="2400">
              <a:solidFill>
                <a:schemeClr val="lt1"/>
              </a:solidFill>
              <a:latin typeface="DM Sans"/>
              <a:ea typeface="DM Sans"/>
              <a:cs typeface="DM Sans"/>
              <a:sym typeface="DM Sans"/>
            </a:endParaRPr>
          </a:p>
        </p:txBody>
      </p:sp>
      <p:pic>
        <p:nvPicPr>
          <p:cNvPr id="311" name="Google Shape;311;p85"/>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12" name="Google Shape;312;p85"/>
          <p:cNvCxnSpPr>
            <a:stCxn id="309" idx="2"/>
            <a:endCxn id="311"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3" name="Google Shape;313;p85"/>
          <p:cNvSpPr txBox="1"/>
          <p:nvPr/>
        </p:nvSpPr>
        <p:spPr>
          <a:xfrm>
            <a:off x="3368100" y="4424034"/>
            <a:ext cx="746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Aplicar </a:t>
            </a:r>
            <a:r>
              <a:rPr lang="es" sz="2400">
                <a:solidFill>
                  <a:schemeClr val="lt1"/>
                </a:solidFill>
                <a:latin typeface="DM Sans"/>
                <a:ea typeface="DM Sans"/>
                <a:cs typeface="DM Sans"/>
                <a:sym typeface="DM Sans"/>
              </a:rPr>
              <a:t>Swagger para documentar nuestros endpoints</a:t>
            </a:r>
            <a:endParaRPr sz="2400">
              <a:solidFill>
                <a:schemeClr val="lt1"/>
              </a:solidFill>
              <a:latin typeface="DM Sans"/>
              <a:ea typeface="DM Sans"/>
              <a:cs typeface="DM Sans"/>
              <a:sym typeface="DM Sans"/>
            </a:endParaRPr>
          </a:p>
        </p:txBody>
      </p:sp>
      <p:pic>
        <p:nvPicPr>
          <p:cNvPr id="314" name="Google Shape;314;p85"/>
          <p:cNvPicPr preferRelativeResize="0"/>
          <p:nvPr/>
        </p:nvPicPr>
        <p:blipFill>
          <a:blip r:embed="rId3">
            <a:alphaModFix/>
          </a:blip>
          <a:stretch>
            <a:fillRect/>
          </a:stretch>
        </p:blipFill>
        <p:spPr>
          <a:xfrm>
            <a:off x="2895785" y="4605718"/>
            <a:ext cx="262633" cy="262633"/>
          </a:xfrm>
          <a:prstGeom prst="rect">
            <a:avLst/>
          </a:prstGeom>
          <a:noFill/>
          <a:ln>
            <a:noFill/>
          </a:ln>
        </p:spPr>
      </p:pic>
      <p:sp>
        <p:nvSpPr>
          <p:cNvPr id="315" name="Google Shape;315;p85"/>
          <p:cNvSpPr txBox="1"/>
          <p:nvPr/>
        </p:nvSpPr>
        <p:spPr>
          <a:xfrm>
            <a:off x="3316384" y="3291085"/>
            <a:ext cx="593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Conocer</a:t>
            </a:r>
            <a:r>
              <a:rPr lang="es" sz="2400">
                <a:solidFill>
                  <a:schemeClr val="lt1"/>
                </a:solidFill>
                <a:latin typeface="DM Sans"/>
                <a:ea typeface="DM Sans"/>
                <a:cs typeface="DM Sans"/>
                <a:sym typeface="DM Sans"/>
              </a:rPr>
              <a:t> Swagger como herramienta para documentar.</a:t>
            </a:r>
            <a:endParaRPr sz="2400">
              <a:solidFill>
                <a:schemeClr val="lt1"/>
              </a:solidFill>
              <a:latin typeface="DM Sans"/>
              <a:ea typeface="DM Sans"/>
              <a:cs typeface="DM Sans"/>
              <a:sym typeface="DM Sans"/>
            </a:endParaRPr>
          </a:p>
        </p:txBody>
      </p:sp>
      <p:cxnSp>
        <p:nvCxnSpPr>
          <p:cNvPr id="316" name="Google Shape;316;p85"/>
          <p:cNvCxnSpPr>
            <a:stCxn id="311" idx="2"/>
            <a:endCxn id="314" idx="0"/>
          </p:cNvCxnSpPr>
          <p:nvPr/>
        </p:nvCxnSpPr>
        <p:spPr>
          <a:xfrm rot="5400000">
            <a:off x="2581100" y="4158400"/>
            <a:ext cx="893200" cy="1200"/>
          </a:xfrm>
          <a:prstGeom prst="bentConnector3">
            <a:avLst>
              <a:gd name="adj1" fmla="val 50007"/>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86"/>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N°38</a:t>
            </a:r>
            <a:endParaRPr sz="1867">
              <a:solidFill>
                <a:srgbClr val="000000"/>
              </a:solidFill>
              <a:latin typeface="DM Sans"/>
              <a:ea typeface="DM Sans"/>
              <a:cs typeface="DM Sans"/>
              <a:sym typeface="DM Sans"/>
            </a:endParaRPr>
          </a:p>
        </p:txBody>
      </p:sp>
      <p:sp>
        <p:nvSpPr>
          <p:cNvPr id="322" name="Google Shape;322;p86"/>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23" name="Google Shape;323;p86"/>
          <p:cNvSpPr txBox="1"/>
          <p:nvPr/>
        </p:nvSpPr>
        <p:spPr>
          <a:xfrm>
            <a:off x="770200" y="2322601"/>
            <a:ext cx="5112800" cy="343166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OWASP</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Open Web Application Security Project. Es un proyecto de código abierto internacional, sin fines de lucro que brinda información referente a la seguridad general de aplicaciones web.</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OWASP top 10</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es un documento que muestra las 10 vulnerabilidades principales y de impacto más crítico en las aplicaciones web a lo largo de un determinado tiempo</a:t>
            </a:r>
            <a:endParaRPr>
              <a:solidFill>
                <a:schemeClr val="dk1"/>
              </a:solidFill>
              <a:latin typeface="DM Sans"/>
              <a:ea typeface="DM Sans"/>
              <a:cs typeface="DM Sans"/>
              <a:sym typeface="DM Sans"/>
            </a:endParaRPr>
          </a:p>
        </p:txBody>
      </p:sp>
      <p:sp>
        <p:nvSpPr>
          <p:cNvPr id="324" name="Google Shape;324;p86"/>
          <p:cNvSpPr txBox="1"/>
          <p:nvPr/>
        </p:nvSpPr>
        <p:spPr>
          <a:xfrm>
            <a:off x="5955300" y="2369833"/>
            <a:ext cx="5112800" cy="1838925"/>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Vulnerabilidad</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cualquier tipo de debilidad en un sistema que permita ser aprovechada por una persona malintencionada para comprometer la seguridad del sistema o el usuario.</a:t>
            </a:r>
            <a:endParaRPr>
              <a:solidFill>
                <a:schemeClr val="dk1"/>
              </a:solidFill>
              <a:latin typeface="DM Sans"/>
              <a:ea typeface="DM Sans"/>
              <a:cs typeface="DM Sans"/>
              <a:sym typeface="DM Sans"/>
            </a:endParaRPr>
          </a:p>
        </p:txBody>
      </p:sp>
    </p:spTree>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87"/>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0" name="Google Shape;330;p87"/>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31" name="Google Shape;331;p87"/>
          <p:cNvSpPr/>
          <p:nvPr/>
        </p:nvSpPr>
        <p:spPr>
          <a:xfrm>
            <a:off x="1485284" y="2352612"/>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Documentación</a:t>
            </a:r>
            <a:endParaRPr sz="1600">
              <a:solidFill>
                <a:srgbClr val="FFFFFF"/>
              </a:solidFill>
              <a:latin typeface="DM Sans"/>
              <a:ea typeface="DM Sans"/>
              <a:cs typeface="DM Sans"/>
              <a:sym typeface="DM Sans"/>
            </a:endParaRPr>
          </a:p>
        </p:txBody>
      </p:sp>
      <p:sp>
        <p:nvSpPr>
          <p:cNvPr id="332" name="Google Shape;332;p87"/>
          <p:cNvSpPr/>
          <p:nvPr/>
        </p:nvSpPr>
        <p:spPr>
          <a:xfrm>
            <a:off x="4899608" y="2353000"/>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Swagger</a:t>
            </a:r>
            <a:endParaRPr sz="1600">
              <a:solidFill>
                <a:schemeClr val="lt1"/>
              </a:solidFill>
              <a:latin typeface="DM Sans"/>
              <a:ea typeface="DM Sans"/>
              <a:cs typeface="DM Sans"/>
              <a:sym typeface="DM Sans"/>
            </a:endParaRPr>
          </a:p>
        </p:txBody>
      </p:sp>
      <p:cxnSp>
        <p:nvCxnSpPr>
          <p:cNvPr id="333" name="Google Shape;333;p87"/>
          <p:cNvCxnSpPr>
            <a:stCxn id="331" idx="3"/>
            <a:endCxn id="332" idx="1"/>
          </p:cNvCxnSpPr>
          <p:nvPr/>
        </p:nvCxnSpPr>
        <p:spPr>
          <a:xfrm>
            <a:off x="3350884" y="2739412"/>
            <a:ext cx="1548800" cy="800"/>
          </a:xfrm>
          <a:prstGeom prst="bentConnector3">
            <a:avLst>
              <a:gd name="adj1" fmla="val 49998"/>
            </a:avLst>
          </a:prstGeom>
          <a:noFill/>
          <a:ln w="9525" cap="flat" cmpd="sng">
            <a:solidFill>
              <a:srgbClr val="CCCCCC"/>
            </a:solidFill>
            <a:prstDash val="solid"/>
            <a:round/>
            <a:headEnd type="none" w="sm" len="sm"/>
            <a:tailEnd type="oval" w="med" len="med"/>
          </a:ln>
        </p:spPr>
      </p:cxnSp>
      <p:cxnSp>
        <p:nvCxnSpPr>
          <p:cNvPr id="334" name="Google Shape;334;p87"/>
          <p:cNvCxnSpPr>
            <a:stCxn id="332" idx="3"/>
            <a:endCxn id="335" idx="1"/>
          </p:cNvCxnSpPr>
          <p:nvPr/>
        </p:nvCxnSpPr>
        <p:spPr>
          <a:xfrm>
            <a:off x="7028808" y="2739800"/>
            <a:ext cx="1548800" cy="800"/>
          </a:xfrm>
          <a:prstGeom prst="bentConnector3">
            <a:avLst>
              <a:gd name="adj1" fmla="val 49997"/>
            </a:avLst>
          </a:prstGeom>
          <a:noFill/>
          <a:ln w="9525" cap="flat" cmpd="sng">
            <a:solidFill>
              <a:srgbClr val="CCCCCC"/>
            </a:solidFill>
            <a:prstDash val="solid"/>
            <a:round/>
            <a:headEnd type="none" w="sm" len="sm"/>
            <a:tailEnd type="oval" w="med" len="med"/>
          </a:ln>
        </p:spPr>
      </p:cxnSp>
      <p:pic>
        <p:nvPicPr>
          <p:cNvPr id="336" name="Google Shape;336;p87"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35" name="Google Shape;335;p87"/>
          <p:cNvSpPr/>
          <p:nvPr/>
        </p:nvSpPr>
        <p:spPr>
          <a:xfrm>
            <a:off x="8577525" y="23525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Servidor Express</a:t>
            </a:r>
            <a:endParaRPr sz="1600">
              <a:solidFill>
                <a:srgbClr val="222222"/>
              </a:solidFill>
              <a:latin typeface="DM Sans"/>
              <a:ea typeface="DM Sans"/>
              <a:cs typeface="DM Sans"/>
              <a:sym typeface="DM Sans"/>
            </a:endParaRPr>
          </a:p>
        </p:txBody>
      </p:sp>
      <p:sp>
        <p:nvSpPr>
          <p:cNvPr id="337" name="Google Shape;337;p87"/>
          <p:cNvSpPr/>
          <p:nvPr/>
        </p:nvSpPr>
        <p:spPr>
          <a:xfrm>
            <a:off x="8577525" y="37317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req.body</a:t>
            </a:r>
            <a:endParaRPr sz="1600">
              <a:solidFill>
                <a:srgbClr val="222222"/>
              </a:solidFill>
              <a:latin typeface="DM Sans"/>
              <a:ea typeface="DM Sans"/>
              <a:cs typeface="DM Sans"/>
              <a:sym typeface="DM Sans"/>
            </a:endParaRPr>
          </a:p>
        </p:txBody>
      </p:sp>
      <p:cxnSp>
        <p:nvCxnSpPr>
          <p:cNvPr id="338" name="Google Shape;338;p87"/>
          <p:cNvCxnSpPr>
            <a:stCxn id="335" idx="2"/>
            <a:endCxn id="337" idx="0"/>
          </p:cNvCxnSpPr>
          <p:nvPr/>
        </p:nvCxnSpPr>
        <p:spPr>
          <a:xfrm rot="-5400000" flipH="1">
            <a:off x="9339725" y="3428585"/>
            <a:ext cx="605600" cy="800"/>
          </a:xfrm>
          <a:prstGeom prst="bentConnector3">
            <a:avLst>
              <a:gd name="adj1" fmla="val 50000"/>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88"/>
          <p:cNvSpPr txBox="1"/>
          <p:nvPr/>
        </p:nvSpPr>
        <p:spPr>
          <a:xfrm>
            <a:off x="1083004"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Documentación</a:t>
            </a:r>
            <a:endParaRPr sz="5333" b="1">
              <a:solidFill>
                <a:schemeClr val="accent6"/>
              </a:solidFill>
              <a:latin typeface="DM Sans"/>
              <a:ea typeface="DM Sans"/>
              <a:cs typeface="DM Sans"/>
              <a:sym typeface="DM Sans"/>
            </a:endParaRPr>
          </a:p>
        </p:txBody>
      </p:sp>
    </p:spTree>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89"/>
          <p:cNvSpPr txBox="1"/>
          <p:nvPr/>
        </p:nvSpPr>
        <p:spPr>
          <a:xfrm>
            <a:off x="634000" y="624400"/>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Documentar</a:t>
            </a:r>
            <a:endParaRPr sz="5333" b="1">
              <a:solidFill>
                <a:schemeClr val="dk1"/>
              </a:solidFill>
              <a:latin typeface="DM Sans"/>
              <a:ea typeface="DM Sans"/>
              <a:cs typeface="DM Sans"/>
              <a:sym typeface="DM Sans"/>
            </a:endParaRPr>
          </a:p>
        </p:txBody>
      </p:sp>
      <p:sp>
        <p:nvSpPr>
          <p:cNvPr id="349" name="Google Shape;349;p89"/>
          <p:cNvSpPr txBox="1"/>
          <p:nvPr/>
        </p:nvSpPr>
        <p:spPr>
          <a:xfrm>
            <a:off x="634000" y="2282784"/>
            <a:ext cx="6451200" cy="3570168"/>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Documentar significa brindar suficiente información sobre algún proceso, con el fin de que éste sea lo suficientemente entendible para quien lo lea.</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La documentación puede darse a nivel simple (comentarios sobre el código) o bien a nivel más complejo (herramienta de documentación para un aplicativo en general).</a:t>
            </a:r>
            <a:endParaRPr>
              <a:latin typeface="DM Sans"/>
              <a:ea typeface="DM Sans"/>
              <a:cs typeface="DM Sans"/>
              <a:sym typeface="DM Sans"/>
            </a:endParaRPr>
          </a:p>
        </p:txBody>
      </p:sp>
      <p:pic>
        <p:nvPicPr>
          <p:cNvPr id="350" name="Google Shape;350;p89"/>
          <p:cNvPicPr preferRelativeResize="0"/>
          <p:nvPr/>
        </p:nvPicPr>
        <p:blipFill>
          <a:blip r:embed="rId3">
            <a:alphaModFix/>
          </a:blip>
          <a:stretch>
            <a:fillRect/>
          </a:stretch>
        </p:blipFill>
        <p:spPr>
          <a:xfrm>
            <a:off x="6998601" y="1796234"/>
            <a:ext cx="4457700" cy="3517900"/>
          </a:xfrm>
          <a:prstGeom prst="rect">
            <a:avLst/>
          </a:prstGeom>
          <a:noFill/>
          <a:ln w="9525" cap="flat" cmpd="sng">
            <a:solidFill>
              <a:srgbClr val="E8E7E3"/>
            </a:solidFill>
            <a:prstDash val="solid"/>
            <a:round/>
            <a:headEnd type="none" w="sm" len="sm"/>
            <a:tailEnd type="none" w="sm" len="sm"/>
          </a:ln>
        </p:spPr>
      </p:pic>
    </p:spTree>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90"/>
          <p:cNvSpPr txBox="1"/>
          <p:nvPr/>
        </p:nvSpPr>
        <p:spPr>
          <a:xfrm>
            <a:off x="570033" y="624400"/>
            <a:ext cx="7882000" cy="15757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¿Por qué es importante documentar?</a:t>
            </a:r>
            <a:endParaRPr sz="4800" b="1">
              <a:solidFill>
                <a:schemeClr val="dk1"/>
              </a:solidFill>
              <a:latin typeface="DM Sans"/>
              <a:ea typeface="DM Sans"/>
              <a:cs typeface="DM Sans"/>
              <a:sym typeface="DM Sans"/>
            </a:endParaRPr>
          </a:p>
        </p:txBody>
      </p:sp>
      <p:sp>
        <p:nvSpPr>
          <p:cNvPr id="356" name="Google Shape;356;p90"/>
          <p:cNvSpPr txBox="1"/>
          <p:nvPr/>
        </p:nvSpPr>
        <p:spPr>
          <a:xfrm>
            <a:off x="644684" y="2256667"/>
            <a:ext cx="5611600" cy="3068172"/>
          </a:xfrm>
          <a:prstGeom prst="rect">
            <a:avLst/>
          </a:prstGeom>
          <a:noFill/>
          <a:ln>
            <a:noFill/>
          </a:ln>
        </p:spPr>
        <p:txBody>
          <a:bodyPr spcFirstLastPara="1" wrap="square" lIns="121900" tIns="121900" rIns="121900" bIns="121900" anchor="t" anchorCtr="0">
            <a:spAutoFit/>
          </a:bodyPr>
          <a:lstStyle/>
          <a:p>
            <a:r>
              <a:rPr lang="es" sz="1667">
                <a:latin typeface="DM Sans"/>
                <a:ea typeface="DM Sans"/>
                <a:cs typeface="DM Sans"/>
                <a:sym typeface="DM Sans"/>
              </a:rPr>
              <a:t>Vamos a contextualizar algo bastante común en un ambiente laboral no controlado:</a:t>
            </a:r>
            <a:endParaRPr sz="1667">
              <a:latin typeface="DM Sans"/>
              <a:ea typeface="DM Sans"/>
              <a:cs typeface="DM Sans"/>
              <a:sym typeface="DM Sans"/>
            </a:endParaRPr>
          </a:p>
          <a:p>
            <a:endParaRPr sz="1667">
              <a:latin typeface="DM Sans"/>
              <a:ea typeface="DM Sans"/>
              <a:cs typeface="DM Sans"/>
              <a:sym typeface="DM Sans"/>
            </a:endParaRPr>
          </a:p>
          <a:p>
            <a:r>
              <a:rPr lang="es" sz="1667">
                <a:latin typeface="DM Sans"/>
                <a:ea typeface="DM Sans"/>
                <a:cs typeface="DM Sans"/>
                <a:sym typeface="DM Sans"/>
              </a:rPr>
              <a:t>Estás trabajando en una empresa que se encarga de la venta de diferentes tipos de mueblería para el hogar, para esto, la empresa sólo procesa los muebles contra solicitud, de manera que manda a hacerlos a su fábrica productora sólo hasta que hayan solicitado una pieza con dichas características. Éste es todo el contexto que necesitamos. </a:t>
            </a:r>
            <a:endParaRPr sz="1667">
              <a:latin typeface="DM Sans"/>
              <a:ea typeface="DM Sans"/>
              <a:cs typeface="DM Sans"/>
              <a:sym typeface="DM Sans"/>
            </a:endParaRPr>
          </a:p>
          <a:p>
            <a:endParaRPr sz="1667">
              <a:latin typeface="DM Sans"/>
              <a:ea typeface="DM Sans"/>
              <a:cs typeface="DM Sans"/>
              <a:sym typeface="DM Sans"/>
            </a:endParaRPr>
          </a:p>
        </p:txBody>
      </p:sp>
      <p:sp>
        <p:nvSpPr>
          <p:cNvPr id="357" name="Google Shape;357;p90"/>
          <p:cNvSpPr txBox="1"/>
          <p:nvPr/>
        </p:nvSpPr>
        <p:spPr>
          <a:xfrm>
            <a:off x="6693317" y="2256667"/>
            <a:ext cx="4854000" cy="383780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667">
                <a:solidFill>
                  <a:schemeClr val="dk1"/>
                </a:solidFill>
                <a:latin typeface="DM Sans"/>
                <a:ea typeface="DM Sans"/>
                <a:cs typeface="DM Sans"/>
                <a:sym typeface="DM Sans"/>
              </a:rPr>
              <a:t>Actualmente sólo trabajan dos desarrolladores en la empresa:</a:t>
            </a:r>
            <a:endParaRPr sz="1667">
              <a:solidFill>
                <a:schemeClr val="dk1"/>
              </a:solidFill>
              <a:latin typeface="DM Sans"/>
              <a:ea typeface="DM Sans"/>
              <a:cs typeface="DM Sans"/>
              <a:sym typeface="DM Sans"/>
            </a:endParaRPr>
          </a:p>
          <a:p>
            <a:pPr marL="609585">
              <a:buClr>
                <a:schemeClr val="dk1"/>
              </a:buClr>
              <a:buSzPts val="1100"/>
            </a:pPr>
            <a:endParaRPr sz="1667">
              <a:solidFill>
                <a:schemeClr val="dk1"/>
              </a:solidFill>
              <a:latin typeface="DM Sans"/>
              <a:ea typeface="DM Sans"/>
              <a:cs typeface="DM Sans"/>
              <a:sym typeface="DM Sans"/>
            </a:endParaRPr>
          </a:p>
          <a:p>
            <a:pPr marL="609585" indent="-410623">
              <a:buClr>
                <a:srgbClr val="EA90FF"/>
              </a:buClr>
              <a:buSzPts val="1250"/>
              <a:buFont typeface="DM Sans"/>
              <a:buChar char="✓"/>
            </a:pPr>
            <a:r>
              <a:rPr lang="es" sz="1667">
                <a:solidFill>
                  <a:schemeClr val="dk1"/>
                </a:solidFill>
                <a:latin typeface="DM Sans"/>
                <a:ea typeface="DM Sans"/>
                <a:cs typeface="DM Sans"/>
                <a:sym typeface="DM Sans"/>
              </a:rPr>
              <a:t>Mauricio</a:t>
            </a:r>
            <a:endParaRPr sz="1667">
              <a:solidFill>
                <a:schemeClr val="dk1"/>
              </a:solidFill>
              <a:latin typeface="DM Sans"/>
              <a:ea typeface="DM Sans"/>
              <a:cs typeface="DM Sans"/>
              <a:sym typeface="DM Sans"/>
            </a:endParaRPr>
          </a:p>
          <a:p>
            <a:pPr marL="609585" indent="-410623">
              <a:buClr>
                <a:srgbClr val="EA90FF"/>
              </a:buClr>
              <a:buSzPts val="1250"/>
              <a:buFont typeface="DM Sans"/>
              <a:buChar char="✓"/>
            </a:pPr>
            <a:r>
              <a:rPr lang="es" sz="1667">
                <a:solidFill>
                  <a:schemeClr val="dk1"/>
                </a:solidFill>
                <a:latin typeface="DM Sans"/>
                <a:ea typeface="DM Sans"/>
                <a:cs typeface="DM Sans"/>
                <a:sym typeface="DM Sans"/>
              </a:rPr>
              <a:t>Tú</a:t>
            </a:r>
            <a:endParaRPr sz="1667">
              <a:solidFill>
                <a:schemeClr val="dk1"/>
              </a:solidFill>
              <a:latin typeface="DM Sans"/>
              <a:ea typeface="DM Sans"/>
              <a:cs typeface="DM Sans"/>
              <a:sym typeface="DM Sans"/>
            </a:endParaRPr>
          </a:p>
          <a:p>
            <a:pPr marL="609585"/>
            <a:endParaRPr sz="1667">
              <a:solidFill>
                <a:schemeClr val="dk1"/>
              </a:solidFill>
              <a:latin typeface="DM Sans"/>
              <a:ea typeface="DM Sans"/>
              <a:cs typeface="DM Sans"/>
              <a:sym typeface="DM Sans"/>
            </a:endParaRPr>
          </a:p>
          <a:p>
            <a:r>
              <a:rPr lang="es" sz="1667">
                <a:latin typeface="DM Sans"/>
                <a:ea typeface="DM Sans"/>
                <a:cs typeface="DM Sans"/>
                <a:sym typeface="DM Sans"/>
              </a:rPr>
              <a:t>Cada quien está desarrollando diferentes módulos para la empresa: Mauricio se está encargando de la gestión de los muebles y el proceso de compra, y tú de usuarios y mantenimiento de CRM y CMS de la empresa.</a:t>
            </a:r>
            <a:endParaRPr sz="1667">
              <a:latin typeface="DM Sans"/>
              <a:ea typeface="DM Sans"/>
              <a:cs typeface="DM Sans"/>
              <a:sym typeface="DM Sans"/>
            </a:endParaRPr>
          </a:p>
          <a:p>
            <a:endParaRPr sz="1667">
              <a:latin typeface="DM Sans"/>
              <a:ea typeface="DM Sans"/>
              <a:cs typeface="DM Sans"/>
              <a:sym typeface="DM Sans"/>
            </a:endParaRPr>
          </a:p>
          <a:p>
            <a:r>
              <a:rPr lang="es" sz="1667">
                <a:latin typeface="DM Sans"/>
                <a:ea typeface="DM Sans"/>
                <a:cs typeface="DM Sans"/>
                <a:sym typeface="DM Sans"/>
              </a:rPr>
              <a:t>Mauricio no tiene contexto de lo que estás armando, ni tú tienes contexto de lo que hace él.</a:t>
            </a:r>
            <a:endParaRPr sz="1667">
              <a:latin typeface="DM Sans"/>
              <a:ea typeface="DM Sans"/>
              <a:cs typeface="DM Sans"/>
              <a:sym typeface="DM Sans"/>
            </a:endParaRPr>
          </a:p>
        </p:txBody>
      </p:sp>
    </p:spTree>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91"/>
          <p:cNvSpPr txBox="1"/>
          <p:nvPr/>
        </p:nvSpPr>
        <p:spPr>
          <a:xfrm>
            <a:off x="570033" y="624401"/>
            <a:ext cx="8873200" cy="9293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4933" b="1">
                <a:solidFill>
                  <a:schemeClr val="dk1"/>
                </a:solidFill>
                <a:latin typeface="DM Sans"/>
                <a:ea typeface="DM Sans"/>
                <a:cs typeface="DM Sans"/>
                <a:sym typeface="DM Sans"/>
              </a:rPr>
              <a:t>¡Comienzan los problemas!</a:t>
            </a:r>
            <a:endParaRPr sz="4800" b="1">
              <a:solidFill>
                <a:schemeClr val="dk1"/>
              </a:solidFill>
              <a:latin typeface="DM Sans"/>
              <a:ea typeface="DM Sans"/>
              <a:cs typeface="DM Sans"/>
              <a:sym typeface="DM Sans"/>
            </a:endParaRPr>
          </a:p>
        </p:txBody>
      </p:sp>
      <p:sp>
        <p:nvSpPr>
          <p:cNvPr id="363" name="Google Shape;363;p91"/>
          <p:cNvSpPr txBox="1"/>
          <p:nvPr/>
        </p:nvSpPr>
        <p:spPr>
          <a:xfrm>
            <a:off x="644667" y="1801267"/>
            <a:ext cx="5611600" cy="2995716"/>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Por X cuestiones, Mauricio ha tomado la decisión de romper relaciones con la empresa, así que han decidido contratar a otra persona para apoyarte en el mantenimiento. ¿Cuál es el problema entonces? ¡Te has quedado a cargo de un código que no hiciste y, por lo tanto, del cual no tienes conocimiento! </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Te solicitan entonces dar mantenimiento al primer módulo ajeno: </a:t>
            </a:r>
            <a:endParaRPr sz="1667">
              <a:latin typeface="DM Sans"/>
              <a:ea typeface="DM Sans"/>
              <a:cs typeface="DM Sans"/>
              <a:sym typeface="DM Sans"/>
            </a:endParaRPr>
          </a:p>
          <a:p>
            <a:endParaRPr sz="1667">
              <a:latin typeface="DM Sans"/>
              <a:ea typeface="DM Sans"/>
              <a:cs typeface="DM Sans"/>
              <a:sym typeface="DM Sans"/>
            </a:endParaRPr>
          </a:p>
        </p:txBody>
      </p:sp>
      <p:sp>
        <p:nvSpPr>
          <p:cNvPr id="364" name="Google Shape;364;p91"/>
          <p:cNvSpPr txBox="1"/>
          <p:nvPr/>
        </p:nvSpPr>
        <p:spPr>
          <a:xfrm>
            <a:off x="6693300" y="1801267"/>
            <a:ext cx="4854000" cy="440116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i="1">
                <a:solidFill>
                  <a:schemeClr val="dk1"/>
                </a:solidFill>
                <a:latin typeface="DM Sans"/>
                <a:ea typeface="DM Sans"/>
                <a:cs typeface="DM Sans"/>
                <a:sym typeface="DM Sans"/>
              </a:rPr>
              <a:t>“Reajustar el proceso de gestión de órdenes de venta, para que esta vez permitamos agregar una pila de órdenes de compra premium, las cuales tendrán mayor prioridad que las órdenes de compra normales, y en consecuencia las órdenes de venta deberán primero abastecer a las órdenes premium antes que cubrir las órdenes normales. Sin embargo, si la orden de compra tiene más de 2 semanas desde su solicitud, hay que agregarla a las órdenes prioritarias.  Actualmente, tienes la gestión de órdenes de compra normales, te toca agregar la consideración premium. ¿Para cuándo puedes entregarlo?”</a:t>
            </a:r>
            <a:endParaRPr sz="1933" i="1">
              <a:latin typeface="DM Sans"/>
              <a:ea typeface="DM Sans"/>
              <a:cs typeface="DM Sans"/>
              <a:sym typeface="DM Sans"/>
            </a:endParaRPr>
          </a:p>
        </p:txBody>
      </p:sp>
      <p:sp>
        <p:nvSpPr>
          <p:cNvPr id="365" name="Google Shape;365;p91"/>
          <p:cNvSpPr txBox="1"/>
          <p:nvPr/>
        </p:nvSpPr>
        <p:spPr>
          <a:xfrm>
            <a:off x="644667" y="5732867"/>
            <a:ext cx="4000000" cy="52318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t" anchorCtr="0">
            <a:spAutoFit/>
          </a:bodyPr>
          <a:lstStyle/>
          <a:p>
            <a:r>
              <a:rPr lang="es">
                <a:solidFill>
                  <a:schemeClr val="dk1"/>
                </a:solidFill>
                <a:highlight>
                  <a:schemeClr val="accent6"/>
                </a:highlight>
                <a:latin typeface="DM Sans"/>
                <a:ea typeface="DM Sans"/>
                <a:cs typeface="DM Sans"/>
                <a:sym typeface="DM Sans"/>
              </a:rPr>
              <a:t>¿Confuso? ¡Espera a ver el código!</a:t>
            </a:r>
            <a:endParaRPr sz="2400">
              <a:highlight>
                <a:schemeClr val="accent6"/>
              </a:highlight>
            </a:endParaRPr>
          </a:p>
        </p:txBody>
      </p:sp>
    </p:spTree>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92"/>
          <p:cNvSpPr txBox="1"/>
          <p:nvPr/>
        </p:nvSpPr>
        <p:spPr>
          <a:xfrm>
            <a:off x="570033" y="624401"/>
            <a:ext cx="7882000" cy="153897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4667" b="1">
                <a:solidFill>
                  <a:schemeClr val="dk1"/>
                </a:solidFill>
                <a:latin typeface="DM Sans"/>
                <a:ea typeface="DM Sans"/>
                <a:cs typeface="DM Sans"/>
                <a:sym typeface="DM Sans"/>
              </a:rPr>
              <a:t>No puede ser tan malo, ¿verdad?</a:t>
            </a:r>
            <a:endParaRPr sz="4800" b="1">
              <a:solidFill>
                <a:schemeClr val="dk1"/>
              </a:solidFill>
              <a:latin typeface="DM Sans"/>
              <a:ea typeface="DM Sans"/>
              <a:cs typeface="DM Sans"/>
              <a:sym typeface="DM Sans"/>
            </a:endParaRPr>
          </a:p>
        </p:txBody>
      </p:sp>
      <p:sp>
        <p:nvSpPr>
          <p:cNvPr id="371" name="Google Shape;371;p92"/>
          <p:cNvSpPr txBox="1"/>
          <p:nvPr/>
        </p:nvSpPr>
        <p:spPr>
          <a:xfrm>
            <a:off x="644704" y="2256667"/>
            <a:ext cx="6829600" cy="382671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Lo primero que hay que hacer es entrar al código y entender el paso a paso del proceso que ya existe. </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Al menos sabemos que tenemos que procesar órdenes de compra y órdenes de venta.</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Así que buscas entre todo el código de la empresa, para poder llegar al código que esperabas encontrar, donde se procesa el cálculo de la repartición de órdenes de compra-venta (posteriormente compra/premium -venta) </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buClr>
                <a:schemeClr val="dk1"/>
              </a:buClr>
              <a:buSzPts val="1100"/>
            </a:pPr>
            <a:r>
              <a:rPr lang="es" b="1">
                <a:solidFill>
                  <a:schemeClr val="dk1"/>
                </a:solidFill>
                <a:latin typeface="DM Sans"/>
                <a:ea typeface="DM Sans"/>
                <a:cs typeface="DM Sans"/>
                <a:sym typeface="DM Sans"/>
              </a:rPr>
              <a:t>¡Echemos un vistazo para poder entender el proceso!</a:t>
            </a:r>
            <a:endParaRPr sz="1933" b="1">
              <a:latin typeface="DM Sans"/>
              <a:ea typeface="DM Sans"/>
              <a:cs typeface="DM Sans"/>
              <a:sym typeface="DM Sans"/>
            </a:endParaRPr>
          </a:p>
          <a:p>
            <a:endParaRPr sz="1667">
              <a:latin typeface="DM Sans"/>
              <a:ea typeface="DM Sans"/>
              <a:cs typeface="DM Sans"/>
              <a:sym typeface="DM Sans"/>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204"/>
          <p:cNvSpPr txBox="1"/>
          <p:nvPr/>
        </p:nvSpPr>
        <p:spPr>
          <a:xfrm>
            <a:off x="360633" y="461300"/>
            <a:ext cx="11464400" cy="818582"/>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133" b="1">
                <a:solidFill>
                  <a:schemeClr val="lt1"/>
                </a:solidFill>
                <a:latin typeface="DM Sans"/>
                <a:ea typeface="DM Sans"/>
                <a:cs typeface="DM Sans"/>
                <a:sym typeface="DM Sans"/>
              </a:rPr>
              <a:t>Ejemplo del entorno async/await</a:t>
            </a:r>
            <a:endParaRPr sz="4133" b="1">
              <a:solidFill>
                <a:schemeClr val="lt1"/>
              </a:solidFill>
              <a:latin typeface="DM Sans"/>
              <a:ea typeface="DM Sans"/>
              <a:cs typeface="DM Sans"/>
              <a:sym typeface="DM Sans"/>
            </a:endParaRPr>
          </a:p>
        </p:txBody>
      </p:sp>
      <p:sp>
        <p:nvSpPr>
          <p:cNvPr id="887" name="Google Shape;887;p204"/>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888" name="Google Shape;888;p204"/>
          <p:cNvPicPr preferRelativeResize="0"/>
          <p:nvPr/>
        </p:nvPicPr>
        <p:blipFill>
          <a:blip r:embed="rId3">
            <a:alphaModFix/>
          </a:blip>
          <a:stretch>
            <a:fillRect/>
          </a:stretch>
        </p:blipFill>
        <p:spPr>
          <a:xfrm>
            <a:off x="1972534" y="1486767"/>
            <a:ext cx="8246935" cy="4720967"/>
          </a:xfrm>
          <a:prstGeom prst="rect">
            <a:avLst/>
          </a:prstGeom>
          <a:noFill/>
          <a:ln>
            <a:noFill/>
          </a:ln>
        </p:spPr>
      </p:pic>
    </p:spTree>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93"/>
          <p:cNvSpPr txBox="1"/>
          <p:nvPr/>
        </p:nvSpPr>
        <p:spPr>
          <a:xfrm>
            <a:off x="1908733"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Actividad colaborativa</a:t>
            </a:r>
            <a:endParaRPr sz="4667" b="1">
              <a:solidFill>
                <a:srgbClr val="EAFF6A"/>
              </a:solidFill>
              <a:latin typeface="DM Sans"/>
              <a:ea typeface="DM Sans"/>
              <a:cs typeface="DM Sans"/>
              <a:sym typeface="DM Sans"/>
            </a:endParaRPr>
          </a:p>
        </p:txBody>
      </p:sp>
      <p:sp>
        <p:nvSpPr>
          <p:cNvPr id="377" name="Google Shape;377;p93"/>
          <p:cNvSpPr txBox="1"/>
          <p:nvPr/>
        </p:nvSpPr>
        <p:spPr>
          <a:xfrm>
            <a:off x="631133" y="2168134"/>
            <a:ext cx="9559200" cy="759078"/>
          </a:xfrm>
          <a:prstGeom prst="rect">
            <a:avLst/>
          </a:prstGeom>
          <a:noFill/>
          <a:ln>
            <a:noFill/>
          </a:ln>
        </p:spPr>
        <p:txBody>
          <a:bodyPr spcFirstLastPara="1" wrap="square" lIns="121900" tIns="121900" rIns="121900" bIns="121900" anchor="t" anchorCtr="0">
            <a:spAutoFit/>
          </a:bodyPr>
          <a:lstStyle/>
          <a:p>
            <a:pPr>
              <a:buClr>
                <a:srgbClr val="000000"/>
              </a:buClr>
              <a:buSzPts val="2500"/>
            </a:pPr>
            <a:endParaRPr sz="3333">
              <a:solidFill>
                <a:srgbClr val="DEFC52"/>
              </a:solidFill>
              <a:latin typeface="Helvetica Neue Light"/>
              <a:ea typeface="Helvetica Neue Light"/>
              <a:cs typeface="Helvetica Neue Light"/>
              <a:sym typeface="Helvetica Neue Light"/>
            </a:endParaRPr>
          </a:p>
        </p:txBody>
      </p:sp>
      <p:sp>
        <p:nvSpPr>
          <p:cNvPr id="378" name="Google Shape;378;p93"/>
          <p:cNvSpPr txBox="1"/>
          <p:nvPr/>
        </p:nvSpPr>
        <p:spPr>
          <a:xfrm>
            <a:off x="631133" y="5307401"/>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minutos</a:t>
            </a:r>
            <a:endParaRPr sz="2667" b="1">
              <a:solidFill>
                <a:srgbClr val="83AEFB"/>
              </a:solidFill>
              <a:latin typeface="DM Sans"/>
              <a:ea typeface="DM Sans"/>
              <a:cs typeface="DM Sans"/>
              <a:sym typeface="DM Sans"/>
            </a:endParaRPr>
          </a:p>
        </p:txBody>
      </p:sp>
      <p:grpSp>
        <p:nvGrpSpPr>
          <p:cNvPr id="379" name="Google Shape;379;p93"/>
          <p:cNvGrpSpPr/>
          <p:nvPr/>
        </p:nvGrpSpPr>
        <p:grpSpPr>
          <a:xfrm>
            <a:off x="631135" y="826031"/>
            <a:ext cx="985200" cy="985200"/>
            <a:chOff x="473351" y="619523"/>
            <a:chExt cx="738900" cy="738900"/>
          </a:xfrm>
        </p:grpSpPr>
        <p:sp>
          <p:nvSpPr>
            <p:cNvPr id="380" name="Google Shape;380;p9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81" name="Google Shape;381;p93" title="ícono de actividad colaborativa"/>
            <p:cNvPicPr preferRelativeResize="0"/>
            <p:nvPr/>
          </p:nvPicPr>
          <p:blipFill rotWithShape="1">
            <a:blip r:embed="rId3">
              <a:alphaModFix/>
            </a:blip>
            <a:srcRect/>
            <a:stretch/>
          </p:blipFill>
          <p:spPr>
            <a:xfrm>
              <a:off x="616475" y="762647"/>
              <a:ext cx="452650" cy="452650"/>
            </a:xfrm>
            <a:prstGeom prst="rect">
              <a:avLst/>
            </a:prstGeom>
            <a:noFill/>
            <a:ln>
              <a:noFill/>
            </a:ln>
          </p:spPr>
        </p:pic>
      </p:grpSp>
      <p:sp>
        <p:nvSpPr>
          <p:cNvPr id="382" name="Google Shape;382;p93"/>
          <p:cNvSpPr txBox="1"/>
          <p:nvPr/>
        </p:nvSpPr>
        <p:spPr>
          <a:xfrm>
            <a:off x="631133" y="2279801"/>
            <a:ext cx="98144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Leemos el código de la distribución de órdenes, después y comentar que es lo que está haciendo el algoritmo y cómo puedes comenzar a modificarlo.</a:t>
            </a:r>
            <a:endParaRPr sz="3333" b="1">
              <a:solidFill>
                <a:srgbClr val="B7B7B7"/>
              </a:solidFill>
              <a:latin typeface="Helvetica Neue"/>
              <a:ea typeface="Helvetica Neue"/>
              <a:cs typeface="Helvetica Neue"/>
              <a:sym typeface="Helvetica Neue"/>
            </a:endParaRPr>
          </a:p>
        </p:txBody>
      </p:sp>
    </p:spTree>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94"/>
          <p:cNvPicPr preferRelativeResize="0"/>
          <p:nvPr/>
        </p:nvPicPr>
        <p:blipFill>
          <a:blip r:embed="rId3">
            <a:alphaModFix/>
          </a:blip>
          <a:stretch>
            <a:fillRect/>
          </a:stretch>
        </p:blipFill>
        <p:spPr>
          <a:xfrm>
            <a:off x="203201" y="884501"/>
            <a:ext cx="11785599" cy="5089004"/>
          </a:xfrm>
          <a:prstGeom prst="rect">
            <a:avLst/>
          </a:prstGeom>
          <a:noFill/>
          <a:ln>
            <a:noFill/>
          </a:ln>
        </p:spPr>
      </p:pic>
      <p:sp>
        <p:nvSpPr>
          <p:cNvPr id="388" name="Google Shape;388;p94"/>
          <p:cNvSpPr txBox="1"/>
          <p:nvPr/>
        </p:nvSpPr>
        <p:spPr>
          <a:xfrm>
            <a:off x="1316400" y="125301"/>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b="1">
                <a:solidFill>
                  <a:srgbClr val="FFFFFF"/>
                </a:solidFill>
                <a:latin typeface="DM Sans"/>
                <a:ea typeface="DM Sans"/>
                <a:cs typeface="DM Sans"/>
                <a:sym typeface="DM Sans"/>
              </a:rPr>
              <a:t>Función actual para distribuir órdenes de compra/venta</a:t>
            </a:r>
            <a:endParaRPr sz="2667">
              <a:solidFill>
                <a:srgbClr val="DEFC52"/>
              </a:solidFill>
              <a:latin typeface="Helvetica Neue Light"/>
              <a:ea typeface="Helvetica Neue Light"/>
              <a:cs typeface="Helvetica Neue Light"/>
              <a:sym typeface="Helvetica Neue Light"/>
            </a:endParaRPr>
          </a:p>
        </p:txBody>
      </p:sp>
    </p:spTree>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95"/>
          <p:cNvSpPr txBox="1"/>
          <p:nvPr/>
        </p:nvSpPr>
        <p:spPr>
          <a:xfrm>
            <a:off x="633997" y="624400"/>
            <a:ext cx="9785200" cy="16125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Nuestro trabajo no solo es entender ¡Falta modificar!</a:t>
            </a:r>
            <a:endParaRPr sz="4933" b="1">
              <a:solidFill>
                <a:schemeClr val="dk1"/>
              </a:solidFill>
              <a:latin typeface="DM Sans"/>
              <a:ea typeface="DM Sans"/>
              <a:cs typeface="DM Sans"/>
              <a:sym typeface="DM Sans"/>
            </a:endParaRPr>
          </a:p>
        </p:txBody>
      </p:sp>
      <p:sp>
        <p:nvSpPr>
          <p:cNvPr id="394" name="Google Shape;394;p95"/>
          <p:cNvSpPr txBox="1"/>
          <p:nvPr/>
        </p:nvSpPr>
        <p:spPr>
          <a:xfrm>
            <a:off x="633999" y="2391233"/>
            <a:ext cx="4977600" cy="3837805"/>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sz="1667">
                <a:solidFill>
                  <a:schemeClr val="dk1"/>
                </a:solidFill>
                <a:latin typeface="DM Sans"/>
                <a:ea typeface="DM Sans"/>
                <a:cs typeface="DM Sans"/>
                <a:sym typeface="DM Sans"/>
              </a:rPr>
              <a:t>Hasta cierto punto, podemos decir que el código se explica por sí solo, ¿verdad?</a:t>
            </a:r>
            <a:endParaRPr sz="1667">
              <a:solidFill>
                <a:schemeClr val="dk1"/>
              </a:solidFill>
              <a:latin typeface="DM Sans"/>
              <a:ea typeface="DM Sans"/>
              <a:cs typeface="DM Sans"/>
              <a:sym typeface="DM Sans"/>
            </a:endParaRPr>
          </a:p>
          <a:p>
            <a:pPr>
              <a:buClr>
                <a:schemeClr val="dk1"/>
              </a:buClr>
              <a:buSzPts val="1350"/>
            </a:pPr>
            <a:endParaRPr sz="1667">
              <a:solidFill>
                <a:schemeClr val="dk1"/>
              </a:solidFill>
              <a:latin typeface="DM Sans"/>
              <a:ea typeface="DM Sans"/>
              <a:cs typeface="DM Sans"/>
              <a:sym typeface="DM Sans"/>
            </a:endParaRPr>
          </a:p>
          <a:p>
            <a:pPr>
              <a:buClr>
                <a:schemeClr val="dk1"/>
              </a:buClr>
              <a:buSzPts val="1350"/>
            </a:pPr>
            <a:r>
              <a:rPr lang="es" sz="1667">
                <a:solidFill>
                  <a:schemeClr val="dk1"/>
                </a:solidFill>
                <a:latin typeface="DM Sans"/>
                <a:ea typeface="DM Sans"/>
                <a:cs typeface="DM Sans"/>
                <a:sym typeface="DM Sans"/>
              </a:rPr>
              <a:t>Sin embargo, para poder comenzar a modificar este código, no basta con “hacerse a una idea de lo que hace”, sino que tenemos que entender a profundidad cómo lo resuelve, así podemos modificar código para agregar nuestra pila de órdenes premium, sin afectar tampoco la lógica principal del flujo. </a:t>
            </a:r>
            <a:endParaRPr sz="1667">
              <a:solidFill>
                <a:schemeClr val="dk1"/>
              </a:solidFill>
              <a:latin typeface="DM Sans"/>
              <a:ea typeface="DM Sans"/>
              <a:cs typeface="DM Sans"/>
              <a:sym typeface="DM Sans"/>
            </a:endParaRPr>
          </a:p>
          <a:p>
            <a:pPr>
              <a:buClr>
                <a:schemeClr val="dk1"/>
              </a:buClr>
              <a:buSzPts val="1350"/>
            </a:pPr>
            <a:endParaRPr sz="1667">
              <a:solidFill>
                <a:schemeClr val="dk1"/>
              </a:solidFill>
              <a:latin typeface="DM Sans"/>
              <a:ea typeface="DM Sans"/>
              <a:cs typeface="DM Sans"/>
              <a:sym typeface="DM Sans"/>
            </a:endParaRPr>
          </a:p>
          <a:p>
            <a:pPr>
              <a:buClr>
                <a:schemeClr val="dk1"/>
              </a:buClr>
              <a:buSzPts val="1100"/>
            </a:pPr>
            <a:r>
              <a:rPr lang="es" sz="1667">
                <a:solidFill>
                  <a:schemeClr val="dk1"/>
                </a:solidFill>
                <a:latin typeface="DM Sans"/>
                <a:ea typeface="DM Sans"/>
                <a:cs typeface="DM Sans"/>
                <a:sym typeface="DM Sans"/>
              </a:rPr>
              <a:t>Para realizar las modificaciones, comienzan a llegarnos muchas dudas.</a:t>
            </a:r>
            <a:endParaRPr sz="1667">
              <a:solidFill>
                <a:schemeClr val="dk1"/>
              </a:solidFill>
              <a:latin typeface="DM Sans"/>
              <a:ea typeface="DM Sans"/>
              <a:cs typeface="DM Sans"/>
              <a:sym typeface="DM Sans"/>
            </a:endParaRPr>
          </a:p>
          <a:p>
            <a:endParaRPr sz="1667">
              <a:latin typeface="DM Sans"/>
              <a:ea typeface="DM Sans"/>
              <a:cs typeface="DM Sans"/>
              <a:sym typeface="DM Sans"/>
            </a:endParaRPr>
          </a:p>
        </p:txBody>
      </p:sp>
      <p:sp>
        <p:nvSpPr>
          <p:cNvPr id="395" name="Google Shape;395;p95"/>
          <p:cNvSpPr txBox="1"/>
          <p:nvPr/>
        </p:nvSpPr>
        <p:spPr>
          <a:xfrm>
            <a:off x="6052367" y="2131534"/>
            <a:ext cx="5505600" cy="4094350"/>
          </a:xfrm>
          <a:prstGeom prst="rect">
            <a:avLst/>
          </a:prstGeom>
          <a:noFill/>
          <a:ln>
            <a:noFill/>
          </a:ln>
        </p:spPr>
        <p:txBody>
          <a:bodyPr spcFirstLastPara="1" wrap="square" lIns="121900" tIns="121900" rIns="121900" bIns="121900" anchor="t" anchorCtr="0">
            <a:spAutoFit/>
          </a:bodyPr>
          <a:lstStyle/>
          <a:p>
            <a:endParaRPr sz="1667">
              <a:latin typeface="DM Sans"/>
              <a:ea typeface="DM Sans"/>
              <a:cs typeface="DM Sans"/>
              <a:sym typeface="DM Sans"/>
            </a:endParaRPr>
          </a:p>
          <a:p>
            <a:pPr marL="609585" indent="-410623">
              <a:buClr>
                <a:srgbClr val="EA90FF"/>
              </a:buClr>
              <a:buSzPts val="1250"/>
              <a:buFont typeface="DM Sans"/>
              <a:buChar char="✓"/>
            </a:pPr>
            <a:r>
              <a:rPr lang="es" sz="1667">
                <a:latin typeface="DM Sans"/>
                <a:ea typeface="DM Sans"/>
                <a:cs typeface="DM Sans"/>
                <a:sym typeface="DM Sans"/>
              </a:rPr>
              <a:t>No hay comentarios que me puedan guiar.</a:t>
            </a:r>
            <a:endParaRPr sz="1667">
              <a:latin typeface="DM Sans"/>
              <a:ea typeface="DM Sans"/>
              <a:cs typeface="DM Sans"/>
              <a:sym typeface="DM Sans"/>
            </a:endParaRPr>
          </a:p>
          <a:p>
            <a:pPr marL="609585"/>
            <a:endParaRPr sz="1667">
              <a:latin typeface="DM Sans"/>
              <a:ea typeface="DM Sans"/>
              <a:cs typeface="DM Sans"/>
              <a:sym typeface="DM Sans"/>
            </a:endParaRPr>
          </a:p>
          <a:p>
            <a:pPr marL="609585" indent="-410623">
              <a:buClr>
                <a:srgbClr val="EA90FF"/>
              </a:buClr>
              <a:buSzPts val="1250"/>
              <a:buFont typeface="DM Sans"/>
              <a:buChar char="✓"/>
            </a:pPr>
            <a:r>
              <a:rPr lang="es" sz="1667">
                <a:latin typeface="DM Sans"/>
                <a:ea typeface="DM Sans"/>
                <a:cs typeface="DM Sans"/>
                <a:sym typeface="DM Sans"/>
              </a:rPr>
              <a:t>No hay ningún otro recurso que me apoye a saber cómo funciona o si hay algún punto en el que tenga que tener especial cuidado al momento de modificar.</a:t>
            </a:r>
            <a:endParaRPr sz="1667">
              <a:latin typeface="DM Sans"/>
              <a:ea typeface="DM Sans"/>
              <a:cs typeface="DM Sans"/>
              <a:sym typeface="DM Sans"/>
            </a:endParaRPr>
          </a:p>
          <a:p>
            <a:pPr marL="609585"/>
            <a:endParaRPr sz="1667">
              <a:latin typeface="DM Sans"/>
              <a:ea typeface="DM Sans"/>
              <a:cs typeface="DM Sans"/>
              <a:sym typeface="DM Sans"/>
            </a:endParaRPr>
          </a:p>
          <a:p>
            <a:pPr marL="609585" indent="-410623">
              <a:buClr>
                <a:srgbClr val="EA90FF"/>
              </a:buClr>
              <a:buSzPts val="1250"/>
              <a:buFont typeface="DM Sans"/>
              <a:buChar char="✓"/>
            </a:pPr>
            <a:r>
              <a:rPr lang="es" sz="1667">
                <a:latin typeface="DM Sans"/>
                <a:ea typeface="DM Sans"/>
                <a:cs typeface="DM Sans"/>
                <a:sym typeface="DM Sans"/>
              </a:rPr>
              <a:t>No hay algún ejemplo de input de salesOrders ni purchaseOrders, tendremos que buscarlo probando petición desde frontend (en caso de que se active desde front) o armar nuestro propio mock a partir de la base de datos.</a:t>
            </a:r>
            <a:endParaRPr sz="1667">
              <a:latin typeface="DM Sans"/>
              <a:ea typeface="DM Sans"/>
              <a:cs typeface="DM Sans"/>
              <a:sym typeface="DM Sans"/>
            </a:endParaRPr>
          </a:p>
          <a:p>
            <a:endParaRPr sz="1667">
              <a:latin typeface="DM Sans"/>
              <a:ea typeface="DM Sans"/>
              <a:cs typeface="DM Sans"/>
              <a:sym typeface="DM Sans"/>
            </a:endParaRPr>
          </a:p>
          <a:p>
            <a:endParaRPr sz="1667">
              <a:latin typeface="DM Sans"/>
              <a:ea typeface="DM Sans"/>
              <a:cs typeface="DM Sans"/>
              <a:sym typeface="DM Sans"/>
            </a:endParaRPr>
          </a:p>
        </p:txBody>
      </p:sp>
    </p:spTree>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96"/>
          <p:cNvSpPr txBox="1"/>
          <p:nvPr/>
        </p:nvSpPr>
        <p:spPr>
          <a:xfrm>
            <a:off x="634000" y="624400"/>
            <a:ext cx="111764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En conclusión</a:t>
            </a:r>
            <a:endParaRPr sz="5333" b="1">
              <a:solidFill>
                <a:schemeClr val="dk1"/>
              </a:solidFill>
              <a:latin typeface="DM Sans"/>
              <a:ea typeface="DM Sans"/>
              <a:cs typeface="DM Sans"/>
              <a:sym typeface="DM Sans"/>
            </a:endParaRPr>
          </a:p>
        </p:txBody>
      </p:sp>
      <p:sp>
        <p:nvSpPr>
          <p:cNvPr id="401" name="Google Shape;401;p96"/>
          <p:cNvSpPr txBox="1"/>
          <p:nvPr/>
        </p:nvSpPr>
        <p:spPr>
          <a:xfrm>
            <a:off x="634000" y="1729967"/>
            <a:ext cx="65460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Notarás cómo un código que no está correctamente documentado, básicamente es una bomba de tiempo que, si en algún momento necesita modificación, presentará múltiples complicaciones para el encargado de dicho mantenimiento.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ejemplo anterior también puede aplicarse para:</a:t>
            </a:r>
            <a:endParaRPr>
              <a:latin typeface="DM Sans"/>
              <a:ea typeface="DM Sans"/>
              <a:cs typeface="DM Sans"/>
              <a:sym typeface="DM Sans"/>
            </a:endParaRPr>
          </a:p>
          <a:p>
            <a:endParaRPr>
              <a:latin typeface="DM Sans"/>
              <a:ea typeface="DM Sans"/>
              <a:cs typeface="DM Sans"/>
              <a:sym typeface="DM Sans"/>
            </a:endParaRPr>
          </a:p>
          <a:p>
            <a:pPr marL="609585" indent="-419090">
              <a:buClr>
                <a:srgbClr val="EA90FF"/>
              </a:buClr>
              <a:buSzPts val="1350"/>
              <a:buFont typeface="DM Sans"/>
              <a:buChar char="✓"/>
            </a:pPr>
            <a:r>
              <a:rPr lang="es" b="1">
                <a:latin typeface="DM Sans"/>
                <a:ea typeface="DM Sans"/>
                <a:cs typeface="DM Sans"/>
                <a:sym typeface="DM Sans"/>
              </a:rPr>
              <a:t>Código de otras áreas de la empresa.</a:t>
            </a:r>
            <a:endParaRPr b="1">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b="1">
                <a:latin typeface="DM Sans"/>
                <a:ea typeface="DM Sans"/>
                <a:cs typeface="DM Sans"/>
                <a:sym typeface="DM Sans"/>
              </a:rPr>
              <a:t>Código propio que dejamos durante meses</a:t>
            </a:r>
            <a:r>
              <a:rPr lang="es">
                <a:latin typeface="DM Sans"/>
                <a:ea typeface="DM Sans"/>
                <a:cs typeface="DM Sans"/>
                <a:sym typeface="DM Sans"/>
              </a:rPr>
              <a:t> (En ocasiones volver a un código que no hemos tocado en meses o años puede ser un infierno, aun cuando este sea nuestro).</a:t>
            </a:r>
            <a:endParaRPr>
              <a:latin typeface="DM Sans"/>
              <a:ea typeface="DM Sans"/>
              <a:cs typeface="DM Sans"/>
              <a:sym typeface="DM Sans"/>
            </a:endParaRPr>
          </a:p>
        </p:txBody>
      </p:sp>
    </p:spTree>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97"/>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Swagger</a:t>
            </a:r>
            <a:endParaRPr sz="5333" b="1">
              <a:solidFill>
                <a:schemeClr val="dk1"/>
              </a:solidFill>
              <a:latin typeface="DM Sans"/>
              <a:ea typeface="DM Sans"/>
              <a:cs typeface="DM Sans"/>
              <a:sym typeface="DM Sans"/>
            </a:endParaRPr>
          </a:p>
        </p:txBody>
      </p:sp>
    </p:spTree>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98"/>
          <p:cNvSpPr txBox="1"/>
          <p:nvPr/>
        </p:nvSpPr>
        <p:spPr>
          <a:xfrm>
            <a:off x="742733" y="624401"/>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Swagger?</a:t>
            </a:r>
            <a:endParaRPr sz="5333" b="1">
              <a:solidFill>
                <a:schemeClr val="dk1"/>
              </a:solidFill>
              <a:latin typeface="DM Sans"/>
              <a:ea typeface="DM Sans"/>
              <a:cs typeface="DM Sans"/>
              <a:sym typeface="DM Sans"/>
            </a:endParaRPr>
          </a:p>
        </p:txBody>
      </p:sp>
      <p:sp>
        <p:nvSpPr>
          <p:cNvPr id="412" name="Google Shape;412;p98"/>
          <p:cNvSpPr txBox="1"/>
          <p:nvPr/>
        </p:nvSpPr>
        <p:spPr>
          <a:xfrm>
            <a:off x="742733" y="2311501"/>
            <a:ext cx="62020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Swagger es una herramienta de documentación de código, la cual nos permitirá mantener cada módulo de nuestra API dentro de un </a:t>
            </a:r>
            <a:r>
              <a:rPr lang="es" b="1">
                <a:latin typeface="DM Sans"/>
                <a:ea typeface="DM Sans"/>
                <a:cs typeface="DM Sans"/>
                <a:sym typeface="DM Sans"/>
              </a:rPr>
              <a:t>espectro de entendimiento sólido</a:t>
            </a:r>
            <a:r>
              <a:rPr lang="es">
                <a:latin typeface="DM Sans"/>
                <a:ea typeface="DM Sans"/>
                <a:cs typeface="DM Sans"/>
                <a:sym typeface="DM Sans"/>
              </a:rPr>
              <a:t>, es decir, todo se mantendrá en un contexto suficientemente alimentado de información, para poder ser entendido por futuros desarrolladores (O para una versión tuya del futuro), cuando tenga que revisar el código más adelante.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Con esta herramienta podremos hacer nuestra propia </a:t>
            </a:r>
            <a:r>
              <a:rPr lang="es" b="1">
                <a:latin typeface="DM Sans"/>
                <a:ea typeface="DM Sans"/>
                <a:cs typeface="DM Sans"/>
                <a:sym typeface="DM Sans"/>
              </a:rPr>
              <a:t>Open API specification</a:t>
            </a:r>
            <a:endParaRPr b="1">
              <a:latin typeface="DM Sans"/>
              <a:ea typeface="DM Sans"/>
              <a:cs typeface="DM Sans"/>
              <a:sym typeface="DM Sans"/>
            </a:endParaRPr>
          </a:p>
        </p:txBody>
      </p:sp>
      <p:pic>
        <p:nvPicPr>
          <p:cNvPr id="413" name="Google Shape;413;p98"/>
          <p:cNvPicPr preferRelativeResize="0"/>
          <p:nvPr/>
        </p:nvPicPr>
        <p:blipFill>
          <a:blip r:embed="rId3">
            <a:alphaModFix/>
          </a:blip>
          <a:stretch>
            <a:fillRect/>
          </a:stretch>
        </p:blipFill>
        <p:spPr>
          <a:xfrm>
            <a:off x="7675700" y="2966534"/>
            <a:ext cx="2759867" cy="924933"/>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99"/>
          <p:cNvSpPr txBox="1"/>
          <p:nvPr/>
        </p:nvSpPr>
        <p:spPr>
          <a:xfrm>
            <a:off x="634000" y="624400"/>
            <a:ext cx="11865600" cy="9293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Open API specification</a:t>
            </a:r>
            <a:endParaRPr sz="4933" b="1">
              <a:solidFill>
                <a:schemeClr val="dk1"/>
              </a:solidFill>
              <a:latin typeface="DM Sans"/>
              <a:ea typeface="DM Sans"/>
              <a:cs typeface="DM Sans"/>
              <a:sym typeface="DM Sans"/>
            </a:endParaRPr>
          </a:p>
        </p:txBody>
      </p:sp>
      <p:sp>
        <p:nvSpPr>
          <p:cNvPr id="419" name="Google Shape;419;p99"/>
          <p:cNvSpPr txBox="1"/>
          <p:nvPr/>
        </p:nvSpPr>
        <p:spPr>
          <a:xfrm>
            <a:off x="634000" y="2026434"/>
            <a:ext cx="5202400" cy="2912937"/>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También conocida como </a:t>
            </a:r>
            <a:r>
              <a:rPr lang="es" sz="1733" b="1">
                <a:latin typeface="DM Sans"/>
                <a:ea typeface="DM Sans"/>
                <a:cs typeface="DM Sans"/>
                <a:sym typeface="DM Sans"/>
              </a:rPr>
              <a:t>Swagger specification</a:t>
            </a:r>
            <a:r>
              <a:rPr lang="es" sz="1733">
                <a:latin typeface="DM Sans"/>
                <a:ea typeface="DM Sans"/>
                <a:cs typeface="DM Sans"/>
                <a:sym typeface="DM Sans"/>
              </a:rPr>
              <a:t>, es un formato de descripción de REST APIs.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Estas especificaciones pueden ser escritas en yaml o en json, y permitirán profundizar sobre un módulo, ruta o esquema específico de nuestra API</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Por ejemplo, si queremos realizar la documentación de un módulo de usuarios ¿Qué habría que documentar?</a:t>
            </a:r>
            <a:endParaRPr sz="1733">
              <a:latin typeface="DM Sans"/>
              <a:ea typeface="DM Sans"/>
              <a:cs typeface="DM Sans"/>
              <a:sym typeface="DM Sans"/>
            </a:endParaRPr>
          </a:p>
        </p:txBody>
      </p:sp>
      <p:sp>
        <p:nvSpPr>
          <p:cNvPr id="420" name="Google Shape;420;p99"/>
          <p:cNvSpPr txBox="1"/>
          <p:nvPr/>
        </p:nvSpPr>
        <p:spPr>
          <a:xfrm>
            <a:off x="6318800" y="2026433"/>
            <a:ext cx="5119600" cy="3712964"/>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Al desglosar el módulo, podríamos separarlo en la siguiente fórmula:</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Un esquema que represente al usuario.</a:t>
            </a:r>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Un conjunto de rutas referentes a los usuarios.</a:t>
            </a:r>
            <a:endParaRPr sz="1733">
              <a:latin typeface="DM Sans"/>
              <a:ea typeface="DM Sans"/>
              <a:cs typeface="DM Sans"/>
              <a:sym typeface="DM Sans"/>
            </a:endParaRPr>
          </a:p>
          <a:p>
            <a:pPr marL="1219170" lvl="1" indent="-414856">
              <a:buClr>
                <a:srgbClr val="83AEFB"/>
              </a:buClr>
              <a:buSzPts val="1300"/>
              <a:buFont typeface="DM Sans"/>
              <a:buChar char="✓"/>
            </a:pPr>
            <a:r>
              <a:rPr lang="es" sz="1733">
                <a:latin typeface="DM Sans"/>
                <a:ea typeface="DM Sans"/>
                <a:cs typeface="DM Sans"/>
                <a:sym typeface="DM Sans"/>
              </a:rPr>
              <a:t>Posibles queries para cada ruta</a:t>
            </a:r>
            <a:endParaRPr sz="1733">
              <a:latin typeface="DM Sans"/>
              <a:ea typeface="DM Sans"/>
              <a:cs typeface="DM Sans"/>
              <a:sym typeface="DM Sans"/>
            </a:endParaRPr>
          </a:p>
          <a:p>
            <a:pPr marL="1219170" lvl="1" indent="-414856">
              <a:buClr>
                <a:srgbClr val="83AEFB"/>
              </a:buClr>
              <a:buSzPts val="1300"/>
              <a:buFont typeface="DM Sans"/>
              <a:buChar char="✓"/>
            </a:pPr>
            <a:r>
              <a:rPr lang="es" sz="1733">
                <a:latin typeface="DM Sans"/>
                <a:ea typeface="DM Sans"/>
                <a:cs typeface="DM Sans"/>
                <a:sym typeface="DM Sans"/>
              </a:rPr>
              <a:t>Parámetros para las rutas que sean necesarias.</a:t>
            </a:r>
            <a:endParaRPr sz="1733">
              <a:latin typeface="DM Sans"/>
              <a:ea typeface="DM Sans"/>
              <a:cs typeface="DM Sans"/>
              <a:sym typeface="DM Sans"/>
            </a:endParaRPr>
          </a:p>
          <a:p>
            <a:pPr marL="1219170" lvl="1" indent="-414856">
              <a:buClr>
                <a:srgbClr val="83AEFB"/>
              </a:buClr>
              <a:buSzPts val="1300"/>
              <a:buFont typeface="DM Sans"/>
              <a:buChar char="✓"/>
            </a:pPr>
            <a:r>
              <a:rPr lang="es" sz="1733">
                <a:latin typeface="DM Sans"/>
                <a:ea typeface="DM Sans"/>
                <a:cs typeface="DM Sans"/>
                <a:sym typeface="DM Sans"/>
              </a:rPr>
              <a:t>Consideraciones especiales de cada endpoint</a:t>
            </a:r>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Un conjunto de posibles Inputs para operaciones con el usuario.</a:t>
            </a:r>
            <a:endParaRPr sz="1733">
              <a:latin typeface="DM Sans"/>
              <a:ea typeface="DM Sans"/>
              <a:cs typeface="DM Sans"/>
              <a:sym typeface="DM Sans"/>
            </a:endParaRPr>
          </a:p>
        </p:txBody>
      </p:sp>
    </p:spTree>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00"/>
          <p:cNvSpPr txBox="1"/>
          <p:nvPr/>
        </p:nvSpPr>
        <p:spPr>
          <a:xfrm>
            <a:off x="634000" y="746567"/>
            <a:ext cx="85752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Antes de comenzar, necesitamos un proyecto a trabajar. </a:t>
            </a:r>
            <a:endParaRPr sz="4000" b="1">
              <a:solidFill>
                <a:schemeClr val="dk1"/>
              </a:solidFill>
              <a:latin typeface="DM Sans"/>
              <a:ea typeface="DM Sans"/>
              <a:cs typeface="DM Sans"/>
              <a:sym typeface="DM Sans"/>
            </a:endParaRPr>
          </a:p>
        </p:txBody>
      </p:sp>
      <p:sp>
        <p:nvSpPr>
          <p:cNvPr id="426" name="Google Shape;426;p100"/>
          <p:cNvSpPr txBox="1"/>
          <p:nvPr/>
        </p:nvSpPr>
        <p:spPr>
          <a:xfrm>
            <a:off x="634000" y="2046933"/>
            <a:ext cx="10457600" cy="4492343"/>
          </a:xfrm>
          <a:prstGeom prst="rect">
            <a:avLst/>
          </a:prstGeom>
          <a:noFill/>
          <a:ln>
            <a:noFill/>
          </a:ln>
        </p:spPr>
        <p:txBody>
          <a:bodyPr spcFirstLastPara="1" wrap="square" lIns="121900" tIns="121900" rIns="121900" bIns="121900" anchor="t" anchorCtr="0">
            <a:spAutoFit/>
          </a:bodyPr>
          <a:lstStyle/>
          <a:p>
            <a:r>
              <a:rPr lang="es" sz="1533">
                <a:latin typeface="DM Sans"/>
                <a:ea typeface="DM Sans"/>
                <a:cs typeface="DM Sans"/>
                <a:sym typeface="DM Sans"/>
              </a:rPr>
              <a:t>Te presentamos </a:t>
            </a:r>
            <a:r>
              <a:rPr lang="es" sz="1533" b="1">
                <a:latin typeface="DM Sans"/>
                <a:ea typeface="DM Sans"/>
                <a:cs typeface="DM Sans"/>
                <a:sym typeface="DM Sans"/>
              </a:rPr>
              <a:t>Adoptme</a:t>
            </a:r>
            <a:r>
              <a:rPr lang="es" sz="1533">
                <a:latin typeface="DM Sans"/>
                <a:ea typeface="DM Sans"/>
                <a:cs typeface="DM Sans"/>
                <a:sym typeface="DM Sans"/>
              </a:rPr>
              <a:t>, un proyecto destinado a la adopción de mascotas, éste, en su versión inicial, cuenta con las siguientes características. </a:t>
            </a:r>
            <a:endParaRPr sz="1533">
              <a:latin typeface="DM Sans"/>
              <a:ea typeface="DM Sans"/>
              <a:cs typeface="DM Sans"/>
              <a:sym typeface="DM Sans"/>
            </a:endParaRPr>
          </a:p>
          <a:p>
            <a:endParaRPr sz="1533">
              <a:latin typeface="DM Sans"/>
              <a:ea typeface="DM Sans"/>
              <a:cs typeface="DM Sans"/>
              <a:sym typeface="DM Sans"/>
            </a:endParaRPr>
          </a:p>
          <a:p>
            <a:pPr marL="609585" indent="-402157">
              <a:buSzPts val="1150"/>
              <a:buFont typeface="DM Sans"/>
              <a:buChar char="●"/>
            </a:pPr>
            <a:r>
              <a:rPr lang="es" sz="1533">
                <a:latin typeface="DM Sans"/>
                <a:ea typeface="DM Sans"/>
                <a:cs typeface="DM Sans"/>
                <a:sym typeface="DM Sans"/>
              </a:rPr>
              <a:t>Un sistema de usuario: </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Obtiene todos los usuarios.</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Obtiene un usuario a partir de su Id.</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Crea un usuario con base en un método de registro.</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Actualiza un usuario.</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Elimina un usuario.</a:t>
            </a:r>
            <a:endParaRPr sz="1533">
              <a:latin typeface="DM Sans"/>
              <a:ea typeface="DM Sans"/>
              <a:cs typeface="DM Sans"/>
              <a:sym typeface="DM Sans"/>
            </a:endParaRPr>
          </a:p>
          <a:p>
            <a:pPr marL="609585" indent="-402157">
              <a:buSzPts val="1150"/>
              <a:buFont typeface="DM Sans"/>
              <a:buChar char="●"/>
            </a:pPr>
            <a:r>
              <a:rPr lang="es" sz="1533">
                <a:latin typeface="DM Sans"/>
                <a:ea typeface="DM Sans"/>
                <a:cs typeface="DM Sans"/>
                <a:sym typeface="DM Sans"/>
              </a:rPr>
              <a:t>Un sistema de mascotas:</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Obtiene todas las mascotas.</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Crea una mascota.</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Actualiza una mascota.</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Elimina una mascota.</a:t>
            </a:r>
            <a:endParaRPr sz="1533">
              <a:latin typeface="DM Sans"/>
              <a:ea typeface="DM Sans"/>
              <a:cs typeface="DM Sans"/>
              <a:sym typeface="DM Sans"/>
            </a:endParaRPr>
          </a:p>
          <a:p>
            <a:pPr marL="609585" indent="-402157">
              <a:buSzPts val="1150"/>
              <a:buFont typeface="DM Sans"/>
              <a:buChar char="●"/>
            </a:pPr>
            <a:r>
              <a:rPr lang="es" sz="1533">
                <a:latin typeface="DM Sans"/>
                <a:ea typeface="DM Sans"/>
                <a:cs typeface="DM Sans"/>
                <a:sym typeface="DM Sans"/>
              </a:rPr>
              <a:t>Un sistema de adopción:</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Obtiene todas las adopciones.</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Obtiene la adopción por su id.</a:t>
            </a:r>
            <a:endParaRPr sz="1533">
              <a:latin typeface="DM Sans"/>
              <a:ea typeface="DM Sans"/>
              <a:cs typeface="DM Sans"/>
              <a:sym typeface="DM Sans"/>
            </a:endParaRPr>
          </a:p>
          <a:p>
            <a:pPr marL="1219170" lvl="1" indent="-402157">
              <a:buSzPts val="1150"/>
              <a:buFont typeface="DM Sans"/>
              <a:buChar char="○"/>
            </a:pPr>
            <a:r>
              <a:rPr lang="es" sz="1533">
                <a:latin typeface="DM Sans"/>
                <a:ea typeface="DM Sans"/>
                <a:cs typeface="DM Sans"/>
                <a:sym typeface="DM Sans"/>
              </a:rPr>
              <a:t>Crea una adopción a partir de un usuario y una mascota.</a:t>
            </a:r>
            <a:endParaRPr sz="1533">
              <a:latin typeface="DM Sans"/>
              <a:ea typeface="DM Sans"/>
              <a:cs typeface="DM Sans"/>
              <a:sym typeface="DM Sans"/>
            </a:endParaRPr>
          </a:p>
        </p:txBody>
      </p:sp>
      <p:grpSp>
        <p:nvGrpSpPr>
          <p:cNvPr id="427" name="Google Shape;427;p100"/>
          <p:cNvGrpSpPr/>
          <p:nvPr/>
        </p:nvGrpSpPr>
        <p:grpSpPr>
          <a:xfrm>
            <a:off x="203191" y="171799"/>
            <a:ext cx="574765" cy="574765"/>
            <a:chOff x="7605951" y="217673"/>
            <a:chExt cx="738900" cy="738900"/>
          </a:xfrm>
        </p:grpSpPr>
        <p:sp>
          <p:nvSpPr>
            <p:cNvPr id="428" name="Google Shape;428;p10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29" name="Google Shape;429;p100"/>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30" name="Google Shape;430;p100"/>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35" name="Google Shape;435;p101"/>
          <p:cNvGrpSpPr/>
          <p:nvPr/>
        </p:nvGrpSpPr>
        <p:grpSpPr>
          <a:xfrm>
            <a:off x="203191" y="171799"/>
            <a:ext cx="574765" cy="574765"/>
            <a:chOff x="7605951" y="217673"/>
            <a:chExt cx="738900" cy="738900"/>
          </a:xfrm>
        </p:grpSpPr>
        <p:sp>
          <p:nvSpPr>
            <p:cNvPr id="436" name="Google Shape;436;p10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37" name="Google Shape;437;p10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38" name="Google Shape;438;p101"/>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
        <p:nvSpPr>
          <p:cNvPr id="439" name="Google Shape;439;p101"/>
          <p:cNvSpPr txBox="1"/>
          <p:nvPr/>
        </p:nvSpPr>
        <p:spPr>
          <a:xfrm>
            <a:off x="634000" y="995301"/>
            <a:ext cx="80428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¿Qué haremos con este proyecto?</a:t>
            </a:r>
            <a:endParaRPr sz="4000" b="1">
              <a:solidFill>
                <a:schemeClr val="dk1"/>
              </a:solidFill>
              <a:latin typeface="DM Sans"/>
              <a:ea typeface="DM Sans"/>
              <a:cs typeface="DM Sans"/>
              <a:sym typeface="DM Sans"/>
            </a:endParaRPr>
          </a:p>
        </p:txBody>
      </p:sp>
      <p:sp>
        <p:nvSpPr>
          <p:cNvPr id="440" name="Google Shape;440;p101"/>
          <p:cNvSpPr txBox="1"/>
          <p:nvPr/>
        </p:nvSpPr>
        <p:spPr>
          <a:xfrm>
            <a:off x="634000" y="2460033"/>
            <a:ext cx="98140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Este proyecto nos será útil para múltiples clases del futuro, de manera que te recomendamos tener el link para clonar el proyecto a la mano. No maneja entornos para mayor comodidad, así que solo tienes que reemplazar el link de mongo en el archivo app.js y ejecutarlo.</a:t>
            </a:r>
            <a:endParaRPr>
              <a:latin typeface="DM Sans"/>
              <a:ea typeface="DM Sans"/>
              <a:cs typeface="DM Sans"/>
              <a:sym typeface="DM Sans"/>
            </a:endParaRPr>
          </a:p>
          <a:p>
            <a:endParaRPr>
              <a:latin typeface="DM Sans"/>
              <a:ea typeface="DM Sans"/>
              <a:cs typeface="DM Sans"/>
              <a:sym typeface="DM Sans"/>
            </a:endParaRPr>
          </a:p>
          <a:p>
            <a:r>
              <a:rPr lang="es" b="1">
                <a:latin typeface="DM Sans"/>
                <a:ea typeface="DM Sans"/>
                <a:cs typeface="DM Sans"/>
                <a:sym typeface="DM Sans"/>
              </a:rPr>
              <a:t>Puedes</a:t>
            </a:r>
            <a:r>
              <a:rPr lang="es" b="1" u="sng">
                <a:solidFill>
                  <a:schemeClr val="hlink"/>
                </a:solidFill>
                <a:latin typeface="DM Sans"/>
                <a:ea typeface="DM Sans"/>
                <a:cs typeface="DM Sans"/>
                <a:sym typeface="DM Sans"/>
                <a:hlinkClick r:id="rId4"/>
              </a:rPr>
              <a:t> clonar el proyecto aquí</a:t>
            </a:r>
            <a:endParaRPr b="1" u="sng">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objetivo es que en las clases donde utilicemos este proyecto, no tengamos que preocuparnos en armar las soluciones. En el peor de los casos solo tendremos que modificar algunas cosas.</a:t>
            </a:r>
            <a:endParaRPr>
              <a:latin typeface="DM Sans"/>
              <a:ea typeface="DM Sans"/>
              <a:cs typeface="DM Sans"/>
              <a:sym typeface="DM Sans"/>
            </a:endParaRPr>
          </a:p>
          <a:p>
            <a:endParaRPr>
              <a:latin typeface="DM Sans"/>
              <a:ea typeface="DM Sans"/>
              <a:cs typeface="DM Sans"/>
              <a:sym typeface="DM Sans"/>
            </a:endParaRPr>
          </a:p>
        </p:txBody>
      </p:sp>
    </p:spTree>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02"/>
          <p:cNvSpPr txBox="1"/>
          <p:nvPr/>
        </p:nvSpPr>
        <p:spPr>
          <a:xfrm>
            <a:off x="1795533" y="1507634"/>
            <a:ext cx="8295200" cy="2462365"/>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endParaRPr sz="6667">
              <a:solidFill>
                <a:srgbClr val="E8E7E3"/>
              </a:solidFill>
              <a:latin typeface="Arial"/>
              <a:ea typeface="Arial"/>
              <a:cs typeface="Arial"/>
              <a:sym typeface="Arial"/>
            </a:endParaRPr>
          </a:p>
          <a:p>
            <a:pPr algn="ctr">
              <a:lnSpc>
                <a:spcPct val="90000"/>
              </a:lnSpc>
              <a:buClr>
                <a:srgbClr val="000000"/>
              </a:buClr>
              <a:buSzPts val="4000"/>
            </a:pPr>
            <a:r>
              <a:rPr lang="es" sz="4667" b="1">
                <a:solidFill>
                  <a:srgbClr val="EAFF6A"/>
                </a:solidFill>
                <a:latin typeface="DM Sans"/>
                <a:ea typeface="DM Sans"/>
                <a:cs typeface="DM Sans"/>
                <a:sym typeface="DM Sans"/>
              </a:rPr>
              <a:t>Checkpoint: Revisión de código</a:t>
            </a:r>
            <a:endParaRPr sz="4667" b="1">
              <a:solidFill>
                <a:schemeClr val="lt1"/>
              </a:solidFill>
              <a:latin typeface="DM Sans"/>
              <a:ea typeface="DM Sans"/>
              <a:cs typeface="DM Sans"/>
              <a:sym typeface="DM Sans"/>
            </a:endParaRPr>
          </a:p>
        </p:txBody>
      </p:sp>
      <p:sp>
        <p:nvSpPr>
          <p:cNvPr id="446" name="Google Shape;446;p102"/>
          <p:cNvSpPr txBox="1"/>
          <p:nvPr/>
        </p:nvSpPr>
        <p:spPr>
          <a:xfrm>
            <a:off x="1826400" y="4053933"/>
            <a:ext cx="91464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000">
                <a:solidFill>
                  <a:schemeClr val="lt1"/>
                </a:solidFill>
                <a:latin typeface="DM Sans"/>
                <a:ea typeface="DM Sans"/>
                <a:cs typeface="DM Sans"/>
                <a:sym typeface="DM Sans"/>
              </a:rPr>
              <a:t>Destina este tiempo para ejecutar el proyecto que acabas de clonar, da una leída a los endpoints y entiende el funcionamiento general. ¡Puedes comenzar a utilizarlo para sentirte más cómodo al documentarlo!</a:t>
            </a:r>
            <a:endParaRPr sz="2000">
              <a:solidFill>
                <a:schemeClr val="lt1"/>
              </a:solidFill>
              <a:latin typeface="DM Sans"/>
              <a:ea typeface="DM Sans"/>
              <a:cs typeface="DM Sans"/>
              <a:sym typeface="DM Sans"/>
            </a:endParaRPr>
          </a:p>
        </p:txBody>
      </p:sp>
      <p:pic>
        <p:nvPicPr>
          <p:cNvPr id="447" name="Google Shape;447;p102"/>
          <p:cNvPicPr preferRelativeResize="0"/>
          <p:nvPr/>
        </p:nvPicPr>
        <p:blipFill>
          <a:blip r:embed="rId3">
            <a:alphaModFix/>
          </a:blip>
          <a:stretch>
            <a:fillRect/>
          </a:stretch>
        </p:blipFill>
        <p:spPr>
          <a:xfrm>
            <a:off x="5079401" y="624401"/>
            <a:ext cx="1727433" cy="1727433"/>
          </a:xfrm>
          <a:prstGeom prst="rect">
            <a:avLst/>
          </a:prstGeom>
          <a:noFill/>
          <a:ln>
            <a:noFill/>
          </a:ln>
        </p:spPr>
      </p:pic>
      <p:sp>
        <p:nvSpPr>
          <p:cNvPr id="448" name="Google Shape;448;p102"/>
          <p:cNvSpPr txBox="1"/>
          <p:nvPr/>
        </p:nvSpPr>
        <p:spPr>
          <a:xfrm rot="-2795">
            <a:off x="3693184" y="5813456"/>
            <a:ext cx="5412801" cy="564281"/>
          </a:xfrm>
          <a:prstGeom prst="rect">
            <a:avLst/>
          </a:prstGeom>
          <a:noFill/>
          <a:ln>
            <a:noFill/>
          </a:ln>
        </p:spPr>
        <p:txBody>
          <a:bodyPr spcFirstLastPara="1" wrap="square" lIns="121900" tIns="121900" rIns="121900" bIns="121900" anchor="t" anchorCtr="0">
            <a:spAutoFit/>
          </a:bodyPr>
          <a:lstStyle/>
          <a:p>
            <a:pPr algn="ctr"/>
            <a:r>
              <a:rPr lang="es" sz="2067">
                <a:solidFill>
                  <a:schemeClr val="accent5"/>
                </a:solidFill>
                <a:latin typeface="DM Sans"/>
                <a:ea typeface="DM Sans"/>
                <a:cs typeface="DM Sans"/>
                <a:sym typeface="DM Sans"/>
              </a:rPr>
              <a:t>Tiempo estimado:</a:t>
            </a:r>
            <a:r>
              <a:rPr lang="es" sz="2067" b="1">
                <a:solidFill>
                  <a:schemeClr val="accent5"/>
                </a:solidFill>
                <a:latin typeface="DM Sans"/>
                <a:ea typeface="DM Sans"/>
                <a:cs typeface="DM Sans"/>
                <a:sym typeface="DM Sans"/>
              </a:rPr>
              <a:t> 5 minutos</a:t>
            </a:r>
            <a:endParaRPr sz="2067"/>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205"/>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894" name="Google Shape;894;p205"/>
          <p:cNvSpPr txBox="1"/>
          <p:nvPr/>
        </p:nvSpPr>
        <p:spPr>
          <a:xfrm>
            <a:off x="631133" y="2012267"/>
            <a:ext cx="11230800" cy="422624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ahondaremos sobre creación de promesas y el uso de async await  </a:t>
            </a:r>
            <a:r>
              <a:rPr lang="es" sz="2933">
                <a:solidFill>
                  <a:srgbClr val="B7B7B7"/>
                </a:solidFill>
                <a:latin typeface="DM Sans"/>
                <a:ea typeface="DM Sans"/>
                <a:cs typeface="DM Sans"/>
                <a:sym typeface="DM Sans"/>
              </a:rPr>
              <a:t>con un ejercicio práctico</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400">
                <a:solidFill>
                  <a:srgbClr val="B7B7B7"/>
                </a:solidFill>
                <a:latin typeface="DM Sans"/>
                <a:ea typeface="DM Sans"/>
                <a:cs typeface="DM Sans"/>
                <a:sym typeface="DM Sans"/>
              </a:rPr>
              <a:t>Tiempo estimado: </a:t>
            </a:r>
            <a:r>
              <a:rPr lang="es" sz="2400" b="1">
                <a:solidFill>
                  <a:srgbClr val="83AEFB"/>
                </a:solidFill>
                <a:latin typeface="DM Sans"/>
                <a:ea typeface="DM Sans"/>
                <a:cs typeface="DM Sans"/>
                <a:sym typeface="DM Sans"/>
              </a:rPr>
              <a:t>15 minutos</a:t>
            </a:r>
            <a:endParaRPr sz="2400" b="1">
              <a:solidFill>
                <a:srgbClr val="83AEFB"/>
              </a:solidFill>
              <a:latin typeface="DM Sans"/>
              <a:ea typeface="DM Sans"/>
              <a:cs typeface="DM Sans"/>
              <a:sym typeface="DM Sans"/>
            </a:endParaRPr>
          </a:p>
        </p:txBody>
      </p:sp>
      <p:grpSp>
        <p:nvGrpSpPr>
          <p:cNvPr id="895" name="Google Shape;895;p205"/>
          <p:cNvGrpSpPr/>
          <p:nvPr/>
        </p:nvGrpSpPr>
        <p:grpSpPr>
          <a:xfrm>
            <a:off x="631135" y="826031"/>
            <a:ext cx="985200" cy="985200"/>
            <a:chOff x="473351" y="619523"/>
            <a:chExt cx="738900" cy="738900"/>
          </a:xfrm>
        </p:grpSpPr>
        <p:sp>
          <p:nvSpPr>
            <p:cNvPr id="896" name="Google Shape;896;p205"/>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897" name="Google Shape;897;p20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03"/>
          <p:cNvSpPr txBox="1"/>
          <p:nvPr/>
        </p:nvSpPr>
        <p:spPr>
          <a:xfrm>
            <a:off x="371833" y="864801"/>
            <a:ext cx="8042800" cy="15757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¡Hora de documentar! Instalación de Swagger</a:t>
            </a:r>
            <a:endParaRPr sz="4800" b="1">
              <a:solidFill>
                <a:schemeClr val="dk1"/>
              </a:solidFill>
              <a:latin typeface="DM Sans"/>
              <a:ea typeface="DM Sans"/>
              <a:cs typeface="DM Sans"/>
              <a:sym typeface="DM Sans"/>
            </a:endParaRPr>
          </a:p>
        </p:txBody>
      </p:sp>
      <p:sp>
        <p:nvSpPr>
          <p:cNvPr id="454" name="Google Shape;454;p103"/>
          <p:cNvSpPr txBox="1"/>
          <p:nvPr/>
        </p:nvSpPr>
        <p:spPr>
          <a:xfrm>
            <a:off x="371833" y="2559067"/>
            <a:ext cx="58624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Lo primero será tener instalado Swagger, para ello, habrá que instalar dos dependencias:</a:t>
            </a:r>
            <a:endParaRPr>
              <a:latin typeface="DM Sans"/>
              <a:ea typeface="DM Sans"/>
              <a:cs typeface="DM Sans"/>
              <a:sym typeface="DM Sans"/>
            </a:endParaRPr>
          </a:p>
          <a:p>
            <a:endParaRPr>
              <a:latin typeface="DM Sans"/>
              <a:ea typeface="DM Sans"/>
              <a:cs typeface="DM Sans"/>
              <a:sym typeface="DM Sans"/>
            </a:endParaRPr>
          </a:p>
          <a:p>
            <a:pPr marL="609585" indent="-419090">
              <a:buClr>
                <a:srgbClr val="EA90FF"/>
              </a:buClr>
              <a:buSzPts val="1350"/>
              <a:buFont typeface="DM Sans"/>
              <a:buChar char="✓"/>
            </a:pPr>
            <a:r>
              <a:rPr lang="es" b="1">
                <a:latin typeface="DM Sans"/>
                <a:ea typeface="DM Sans"/>
                <a:cs typeface="DM Sans"/>
                <a:sym typeface="DM Sans"/>
              </a:rPr>
              <a:t>swagger-jsdoc</a:t>
            </a:r>
            <a:r>
              <a:rPr lang="es">
                <a:latin typeface="DM Sans"/>
                <a:ea typeface="DM Sans"/>
                <a:cs typeface="DM Sans"/>
                <a:sym typeface="DM Sans"/>
              </a:rPr>
              <a:t>: Nos permitirá escribir nuestro archivo .yaml o .json, y a partir de ahí generará un apidoc</a:t>
            </a:r>
            <a:endParaRPr>
              <a:latin typeface="DM Sans"/>
              <a:ea typeface="DM Sans"/>
              <a:cs typeface="DM Sans"/>
              <a:sym typeface="DM Sans"/>
            </a:endParaRPr>
          </a:p>
          <a:p>
            <a:endParaRPr>
              <a:latin typeface="DM Sans"/>
              <a:ea typeface="DM Sans"/>
              <a:cs typeface="DM Sans"/>
              <a:sym typeface="DM Sans"/>
            </a:endParaRPr>
          </a:p>
          <a:p>
            <a:pPr marL="609585" indent="-419090">
              <a:buClr>
                <a:srgbClr val="EA90FF"/>
              </a:buClr>
              <a:buSzPts val="1350"/>
              <a:buFont typeface="DM Sans"/>
              <a:buChar char="✓"/>
            </a:pPr>
            <a:r>
              <a:rPr lang="es" b="1">
                <a:latin typeface="DM Sans"/>
                <a:ea typeface="DM Sans"/>
                <a:cs typeface="DM Sans"/>
                <a:sym typeface="DM Sans"/>
              </a:rPr>
              <a:t>swagger-ui-express</a:t>
            </a:r>
            <a:r>
              <a:rPr lang="es">
                <a:latin typeface="DM Sans"/>
                <a:ea typeface="DM Sans"/>
                <a:cs typeface="DM Sans"/>
                <a:sym typeface="DM Sans"/>
              </a:rPr>
              <a:t>: Nos permitirá linkear una interfaz gráfica que represente la documentación a partir de una ruta de nuestro servidor de express.</a:t>
            </a:r>
            <a:endParaRPr>
              <a:latin typeface="DM Sans"/>
              <a:ea typeface="DM Sans"/>
              <a:cs typeface="DM Sans"/>
              <a:sym typeface="DM Sans"/>
            </a:endParaRPr>
          </a:p>
        </p:txBody>
      </p:sp>
      <p:grpSp>
        <p:nvGrpSpPr>
          <p:cNvPr id="455" name="Google Shape;455;p103"/>
          <p:cNvGrpSpPr/>
          <p:nvPr/>
        </p:nvGrpSpPr>
        <p:grpSpPr>
          <a:xfrm>
            <a:off x="203191" y="171799"/>
            <a:ext cx="574765" cy="574765"/>
            <a:chOff x="7605951" y="217673"/>
            <a:chExt cx="738900" cy="738900"/>
          </a:xfrm>
        </p:grpSpPr>
        <p:sp>
          <p:nvSpPr>
            <p:cNvPr id="456" name="Google Shape;456;p10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57" name="Google Shape;457;p10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58" name="Google Shape;458;p103"/>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59" name="Google Shape;459;p103"/>
          <p:cNvPicPr preferRelativeResize="0"/>
          <p:nvPr/>
        </p:nvPicPr>
        <p:blipFill>
          <a:blip r:embed="rId4">
            <a:alphaModFix/>
          </a:blip>
          <a:stretch>
            <a:fillRect/>
          </a:stretch>
        </p:blipFill>
        <p:spPr>
          <a:xfrm>
            <a:off x="6234233" y="3840568"/>
            <a:ext cx="4938800" cy="731013"/>
          </a:xfrm>
          <a:prstGeom prst="rect">
            <a:avLst/>
          </a:prstGeom>
          <a:noFill/>
          <a:ln>
            <a:noFill/>
          </a:ln>
        </p:spPr>
      </p:pic>
    </p:spTree>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04"/>
          <p:cNvSpPr txBox="1"/>
          <p:nvPr/>
        </p:nvSpPr>
        <p:spPr>
          <a:xfrm>
            <a:off x="574567" y="746567"/>
            <a:ext cx="8042800" cy="15757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Creamos las opciones principales de swagger</a:t>
            </a:r>
            <a:endParaRPr sz="4800" b="1">
              <a:solidFill>
                <a:schemeClr val="dk1"/>
              </a:solidFill>
              <a:latin typeface="DM Sans"/>
              <a:ea typeface="DM Sans"/>
              <a:cs typeface="DM Sans"/>
              <a:sym typeface="DM Sans"/>
            </a:endParaRPr>
          </a:p>
        </p:txBody>
      </p:sp>
      <p:sp>
        <p:nvSpPr>
          <p:cNvPr id="465" name="Google Shape;465;p104"/>
          <p:cNvSpPr txBox="1"/>
          <p:nvPr/>
        </p:nvSpPr>
        <p:spPr>
          <a:xfrm>
            <a:off x="574567" y="2324100"/>
            <a:ext cx="6724000" cy="368301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Desglosemos de qué se trata cada propiedad:</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b="1">
                <a:latin typeface="DM Sans"/>
                <a:ea typeface="DM Sans"/>
                <a:cs typeface="DM Sans"/>
                <a:sym typeface="DM Sans"/>
              </a:rPr>
              <a:t>openapi: </a:t>
            </a:r>
            <a:r>
              <a:rPr lang="es">
                <a:latin typeface="DM Sans"/>
                <a:ea typeface="DM Sans"/>
                <a:cs typeface="DM Sans"/>
                <a:sym typeface="DM Sans"/>
              </a:rPr>
              <a:t>Sirve para especificar las reglas específicas que seguirá la openapi generada.</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b="1">
                <a:latin typeface="DM Sans"/>
                <a:ea typeface="DM Sans"/>
                <a:cs typeface="DM Sans"/>
                <a:sym typeface="DM Sans"/>
              </a:rPr>
              <a:t>title: </a:t>
            </a:r>
            <a:r>
              <a:rPr lang="es">
                <a:latin typeface="DM Sans"/>
                <a:ea typeface="DM Sans"/>
                <a:cs typeface="DM Sans"/>
                <a:sym typeface="DM Sans"/>
              </a:rPr>
              <a:t>Título de la API que estamos documentando.</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b="1">
                <a:latin typeface="DM Sans"/>
                <a:ea typeface="DM Sans"/>
                <a:cs typeface="DM Sans"/>
                <a:sym typeface="DM Sans"/>
              </a:rPr>
              <a:t>description</a:t>
            </a:r>
            <a:r>
              <a:rPr lang="es">
                <a:latin typeface="DM Sans"/>
                <a:ea typeface="DM Sans"/>
                <a:cs typeface="DM Sans"/>
                <a:sym typeface="DM Sans"/>
              </a:rPr>
              <a:t>: Descripción de la API que estamos documentando.</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b="1">
                <a:latin typeface="DM Sans"/>
                <a:ea typeface="DM Sans"/>
                <a:cs typeface="DM Sans"/>
                <a:sym typeface="DM Sans"/>
              </a:rPr>
              <a:t>apis</a:t>
            </a:r>
            <a:r>
              <a:rPr lang="es">
                <a:latin typeface="DM Sans"/>
                <a:ea typeface="DM Sans"/>
                <a:cs typeface="DM Sans"/>
                <a:sym typeface="DM Sans"/>
              </a:rPr>
              <a:t>: Aquí especificamos la ruta a los archivos que contendrán la documentación. la sintaxis utilizada indica que utilizaremos una carpeta </a:t>
            </a:r>
            <a:r>
              <a:rPr lang="es" b="1" i="1">
                <a:latin typeface="DM Sans"/>
                <a:ea typeface="DM Sans"/>
                <a:cs typeface="DM Sans"/>
                <a:sym typeface="DM Sans"/>
              </a:rPr>
              <a:t>docs</a:t>
            </a:r>
            <a:r>
              <a:rPr lang="es">
                <a:latin typeface="DM Sans"/>
                <a:ea typeface="DM Sans"/>
                <a:cs typeface="DM Sans"/>
                <a:sym typeface="DM Sans"/>
              </a:rPr>
              <a:t>, la cual contendrá subcarpetas con cada módulo a documentar.</a:t>
            </a:r>
            <a:endParaRPr>
              <a:latin typeface="DM Sans"/>
              <a:ea typeface="DM Sans"/>
              <a:cs typeface="DM Sans"/>
              <a:sym typeface="DM Sans"/>
            </a:endParaRPr>
          </a:p>
        </p:txBody>
      </p:sp>
      <p:grpSp>
        <p:nvGrpSpPr>
          <p:cNvPr id="466" name="Google Shape;466;p104"/>
          <p:cNvGrpSpPr/>
          <p:nvPr/>
        </p:nvGrpSpPr>
        <p:grpSpPr>
          <a:xfrm>
            <a:off x="203191" y="171799"/>
            <a:ext cx="574765" cy="574765"/>
            <a:chOff x="7605951" y="217673"/>
            <a:chExt cx="738900" cy="738900"/>
          </a:xfrm>
        </p:grpSpPr>
        <p:sp>
          <p:nvSpPr>
            <p:cNvPr id="467" name="Google Shape;467;p10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68" name="Google Shape;468;p104"/>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69" name="Google Shape;469;p104"/>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70" name="Google Shape;470;p104"/>
          <p:cNvPicPr preferRelativeResize="0"/>
          <p:nvPr/>
        </p:nvPicPr>
        <p:blipFill>
          <a:blip r:embed="rId4">
            <a:alphaModFix/>
          </a:blip>
          <a:stretch>
            <a:fillRect/>
          </a:stretch>
        </p:blipFill>
        <p:spPr>
          <a:xfrm>
            <a:off x="6992367" y="3208200"/>
            <a:ext cx="4953000" cy="2209800"/>
          </a:xfrm>
          <a:prstGeom prst="rect">
            <a:avLst/>
          </a:prstGeom>
          <a:noFill/>
          <a:ln>
            <a:noFill/>
          </a:ln>
        </p:spPr>
      </p:pic>
    </p:spTree>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grpSp>
        <p:nvGrpSpPr>
          <p:cNvPr id="475" name="Google Shape;475;p105"/>
          <p:cNvGrpSpPr/>
          <p:nvPr/>
        </p:nvGrpSpPr>
        <p:grpSpPr>
          <a:xfrm>
            <a:off x="203191" y="171799"/>
            <a:ext cx="574765" cy="574765"/>
            <a:chOff x="7605951" y="217673"/>
            <a:chExt cx="738900" cy="738900"/>
          </a:xfrm>
        </p:grpSpPr>
        <p:sp>
          <p:nvSpPr>
            <p:cNvPr id="476" name="Google Shape;476;p10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77" name="Google Shape;477;p105"/>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78" name="Google Shape;478;p105"/>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
        <p:nvSpPr>
          <p:cNvPr id="479" name="Google Shape;479;p105"/>
          <p:cNvSpPr txBox="1"/>
          <p:nvPr/>
        </p:nvSpPr>
        <p:spPr>
          <a:xfrm>
            <a:off x="634000" y="746567"/>
            <a:ext cx="8910400" cy="16125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933" b="1">
                <a:solidFill>
                  <a:schemeClr val="dk1"/>
                </a:solidFill>
                <a:latin typeface="DM Sans"/>
                <a:ea typeface="DM Sans"/>
                <a:cs typeface="DM Sans"/>
                <a:sym typeface="DM Sans"/>
              </a:rPr>
              <a:t>Conectamos Swagger a nuestro servidor de Express</a:t>
            </a:r>
            <a:endParaRPr sz="4933" b="1">
              <a:solidFill>
                <a:schemeClr val="dk1"/>
              </a:solidFill>
              <a:latin typeface="DM Sans"/>
              <a:ea typeface="DM Sans"/>
              <a:cs typeface="DM Sans"/>
              <a:sym typeface="DM Sans"/>
            </a:endParaRPr>
          </a:p>
        </p:txBody>
      </p:sp>
      <p:sp>
        <p:nvSpPr>
          <p:cNvPr id="480" name="Google Shape;480;p105"/>
          <p:cNvSpPr txBox="1"/>
          <p:nvPr/>
        </p:nvSpPr>
        <p:spPr>
          <a:xfrm>
            <a:off x="747400" y="2656917"/>
            <a:ext cx="70992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Con las opciones ya generadas, falta hacer la conexión final. tomaremos las opciones indicadas y colocaremos las siguientes líneas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Ejecutemos el servidor y visitemos la ruta que recién definimos.</a:t>
            </a:r>
            <a:endParaRPr>
              <a:latin typeface="DM Sans"/>
              <a:ea typeface="DM Sans"/>
              <a:cs typeface="DM Sans"/>
              <a:sym typeface="DM Sans"/>
            </a:endParaRPr>
          </a:p>
        </p:txBody>
      </p:sp>
      <p:pic>
        <p:nvPicPr>
          <p:cNvPr id="481" name="Google Shape;481;p105"/>
          <p:cNvPicPr preferRelativeResize="0"/>
          <p:nvPr/>
        </p:nvPicPr>
        <p:blipFill>
          <a:blip r:embed="rId4">
            <a:alphaModFix/>
          </a:blip>
          <a:stretch>
            <a:fillRect/>
          </a:stretch>
        </p:blipFill>
        <p:spPr>
          <a:xfrm>
            <a:off x="833634" y="4008900"/>
            <a:ext cx="7276732" cy="721533"/>
          </a:xfrm>
          <a:prstGeom prst="rect">
            <a:avLst/>
          </a:prstGeom>
          <a:noFill/>
          <a:ln>
            <a:noFill/>
          </a:ln>
        </p:spPr>
      </p:pic>
    </p:spTree>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06"/>
          <p:cNvSpPr txBox="1"/>
          <p:nvPr/>
        </p:nvSpPr>
        <p:spPr>
          <a:xfrm>
            <a:off x="2119367" y="798301"/>
            <a:ext cx="8204000" cy="523180"/>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Así debería verse el archivo app.js en panorama completo:</a:t>
            </a:r>
            <a:endParaRPr b="1">
              <a:solidFill>
                <a:schemeClr val="lt1"/>
              </a:solidFill>
              <a:latin typeface="DM Sans"/>
              <a:ea typeface="DM Sans"/>
              <a:cs typeface="DM Sans"/>
              <a:sym typeface="DM Sans"/>
            </a:endParaRPr>
          </a:p>
        </p:txBody>
      </p:sp>
      <p:grpSp>
        <p:nvGrpSpPr>
          <p:cNvPr id="487" name="Google Shape;487;p106"/>
          <p:cNvGrpSpPr/>
          <p:nvPr/>
        </p:nvGrpSpPr>
        <p:grpSpPr>
          <a:xfrm>
            <a:off x="203191" y="171799"/>
            <a:ext cx="574765" cy="574765"/>
            <a:chOff x="7605951" y="217673"/>
            <a:chExt cx="738900" cy="738900"/>
          </a:xfrm>
        </p:grpSpPr>
        <p:sp>
          <p:nvSpPr>
            <p:cNvPr id="488" name="Google Shape;488;p10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89" name="Google Shape;489;p106"/>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90" name="Google Shape;490;p106"/>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pic>
        <p:nvPicPr>
          <p:cNvPr id="491" name="Google Shape;491;p106"/>
          <p:cNvPicPr preferRelativeResize="0"/>
          <p:nvPr/>
        </p:nvPicPr>
        <p:blipFill>
          <a:blip r:embed="rId4">
            <a:alphaModFix/>
          </a:blip>
          <a:stretch>
            <a:fillRect/>
          </a:stretch>
        </p:blipFill>
        <p:spPr>
          <a:xfrm>
            <a:off x="1861134" y="1490401"/>
            <a:ext cx="8469724" cy="5130100"/>
          </a:xfrm>
          <a:prstGeom prst="rect">
            <a:avLst/>
          </a:prstGeom>
          <a:noFill/>
          <a:ln>
            <a:noFill/>
          </a:ln>
        </p:spPr>
      </p:pic>
    </p:spTree>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grpSp>
        <p:nvGrpSpPr>
          <p:cNvPr id="496" name="Google Shape;496;p107"/>
          <p:cNvGrpSpPr/>
          <p:nvPr/>
        </p:nvGrpSpPr>
        <p:grpSpPr>
          <a:xfrm>
            <a:off x="203191" y="171799"/>
            <a:ext cx="574765" cy="574765"/>
            <a:chOff x="7605951" y="217673"/>
            <a:chExt cx="738900" cy="738900"/>
          </a:xfrm>
        </p:grpSpPr>
        <p:sp>
          <p:nvSpPr>
            <p:cNvPr id="497" name="Google Shape;497;p107"/>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98" name="Google Shape;498;p107"/>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99" name="Google Shape;499;p107"/>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pic>
        <p:nvPicPr>
          <p:cNvPr id="500" name="Google Shape;500;p107"/>
          <p:cNvPicPr preferRelativeResize="0"/>
          <p:nvPr/>
        </p:nvPicPr>
        <p:blipFill>
          <a:blip r:embed="rId4">
            <a:alphaModFix/>
          </a:blip>
          <a:stretch>
            <a:fillRect/>
          </a:stretch>
        </p:blipFill>
        <p:spPr>
          <a:xfrm>
            <a:off x="1562100" y="1124898"/>
            <a:ext cx="9067800" cy="4991100"/>
          </a:xfrm>
          <a:prstGeom prst="rect">
            <a:avLst/>
          </a:prstGeom>
          <a:noFill/>
          <a:ln>
            <a:noFill/>
          </a:ln>
        </p:spPr>
      </p:pic>
    </p:spTree>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08"/>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06" name="Google Shape;506;p108"/>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9"/>
          <p:cNvSpPr txBox="1"/>
          <p:nvPr/>
        </p:nvSpPr>
        <p:spPr>
          <a:xfrm>
            <a:off x="1856200" y="2567000"/>
            <a:ext cx="84796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Escribiendo nuestro</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archivo de configuración</a:t>
            </a:r>
            <a:endParaRPr sz="5333" b="1">
              <a:solidFill>
                <a:srgbClr val="EA90FF"/>
              </a:solidFill>
              <a:latin typeface="DM Sans"/>
              <a:ea typeface="DM Sans"/>
              <a:cs typeface="DM Sans"/>
              <a:sym typeface="DM Sans"/>
            </a:endParaRPr>
          </a:p>
        </p:txBody>
      </p:sp>
    </p:spTree>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10"/>
          <p:cNvSpPr txBox="1"/>
          <p:nvPr/>
        </p:nvSpPr>
        <p:spPr>
          <a:xfrm>
            <a:off x="668600" y="601333"/>
            <a:ext cx="8801200" cy="15757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800" b="1">
                <a:solidFill>
                  <a:schemeClr val="dk1"/>
                </a:solidFill>
                <a:latin typeface="DM Sans"/>
                <a:ea typeface="DM Sans"/>
                <a:cs typeface="DM Sans"/>
                <a:sym typeface="DM Sans"/>
              </a:rPr>
              <a:t>Swagger reportándose al servicio</a:t>
            </a:r>
            <a:endParaRPr sz="4800" b="1">
              <a:solidFill>
                <a:schemeClr val="dk1"/>
              </a:solidFill>
              <a:latin typeface="DM Sans"/>
              <a:ea typeface="DM Sans"/>
              <a:cs typeface="DM Sans"/>
              <a:sym typeface="DM Sans"/>
            </a:endParaRPr>
          </a:p>
        </p:txBody>
      </p:sp>
      <p:sp>
        <p:nvSpPr>
          <p:cNvPr id="517" name="Google Shape;517;p110"/>
          <p:cNvSpPr txBox="1"/>
          <p:nvPr/>
        </p:nvSpPr>
        <p:spPr>
          <a:xfrm>
            <a:off x="668600" y="2368534"/>
            <a:ext cx="51128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llegando a la vista principal, podremos visualizar una interfaz gráfica lista para comenzar a mostrar los elementos que queramos documentar. </a:t>
            </a:r>
            <a:endParaRPr>
              <a:latin typeface="DM Sans"/>
              <a:ea typeface="DM Sans"/>
              <a:cs typeface="DM Sans"/>
              <a:sym typeface="DM Sans"/>
            </a:endParaRPr>
          </a:p>
          <a:p>
            <a:endParaRPr>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El resto consiste en escribir nuestros .yaml para comenzar con las especificaciones. </a:t>
            </a:r>
            <a:endParaRPr>
              <a:solidFill>
                <a:schemeClr val="dk1"/>
              </a:solidFill>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Una documentación como mínimo debe contar con los siguientes elementos:</a:t>
            </a:r>
            <a:endParaRPr>
              <a:latin typeface="DM Sans"/>
              <a:ea typeface="DM Sans"/>
              <a:cs typeface="DM Sans"/>
              <a:sym typeface="DM Sans"/>
            </a:endParaRPr>
          </a:p>
        </p:txBody>
      </p:sp>
      <p:sp>
        <p:nvSpPr>
          <p:cNvPr id="518" name="Google Shape;518;p110"/>
          <p:cNvSpPr txBox="1"/>
          <p:nvPr/>
        </p:nvSpPr>
        <p:spPr>
          <a:xfrm>
            <a:off x="5972200" y="2059001"/>
            <a:ext cx="5112800" cy="2739171"/>
          </a:xfrm>
          <a:prstGeom prst="rect">
            <a:avLst/>
          </a:prstGeom>
          <a:noFill/>
          <a:ln>
            <a:noFill/>
          </a:ln>
        </p:spPr>
        <p:txBody>
          <a:bodyPr spcFirstLastPara="1" wrap="square" lIns="121900" tIns="121900" rIns="121900" bIns="121900" anchor="t" anchorCtr="0">
            <a:spAutoFit/>
          </a:bodyPr>
          <a:lstStyle/>
          <a:p>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Schemas.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Routes.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Inputs.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Responses.</a:t>
            </a:r>
            <a:endParaRPr>
              <a:latin typeface="DM Sans"/>
              <a:ea typeface="DM Sans"/>
              <a:cs typeface="DM Sans"/>
              <a:sym typeface="DM Sans"/>
            </a:endParaRPr>
          </a:p>
          <a:p>
            <a:pPr marL="609585"/>
            <a:endParaRPr>
              <a:latin typeface="DM Sans"/>
              <a:ea typeface="DM Sans"/>
              <a:cs typeface="DM Sans"/>
              <a:sym typeface="DM Sans"/>
            </a:endParaRPr>
          </a:p>
          <a:p>
            <a:r>
              <a:rPr lang="es">
                <a:latin typeface="DM Sans"/>
                <a:ea typeface="DM Sans"/>
                <a:cs typeface="DM Sans"/>
                <a:sym typeface="DM Sans"/>
              </a:rPr>
              <a:t>Con estos elementos podemos comenzar a estructurar una documentación sólida para un proyecto. </a:t>
            </a:r>
            <a:endParaRPr>
              <a:latin typeface="DM Sans"/>
              <a:ea typeface="DM Sans"/>
              <a:cs typeface="DM Sans"/>
              <a:sym typeface="DM Sans"/>
            </a:endParaRPr>
          </a:p>
        </p:txBody>
      </p:sp>
      <p:pic>
        <p:nvPicPr>
          <p:cNvPr id="519" name="Google Shape;519;p110"/>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11"/>
          <p:cNvSpPr txBox="1"/>
          <p:nvPr/>
        </p:nvSpPr>
        <p:spPr>
          <a:xfrm>
            <a:off x="634000" y="624400"/>
            <a:ext cx="7612000" cy="2240573"/>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Crearemos una carpeta para cada respectiva entidad</a:t>
            </a:r>
            <a:endParaRPr sz="4800" b="1">
              <a:solidFill>
                <a:schemeClr val="dk1"/>
              </a:solidFill>
              <a:latin typeface="DM Sans"/>
              <a:ea typeface="DM Sans"/>
              <a:cs typeface="DM Sans"/>
              <a:sym typeface="DM Sans"/>
            </a:endParaRPr>
          </a:p>
        </p:txBody>
      </p:sp>
      <p:sp>
        <p:nvSpPr>
          <p:cNvPr id="525" name="Google Shape;525;p111"/>
          <p:cNvSpPr txBox="1"/>
          <p:nvPr/>
        </p:nvSpPr>
        <p:spPr>
          <a:xfrm>
            <a:off x="634000" y="3300501"/>
            <a:ext cx="59020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Según los elementos que haya que documentar, cada entidad tendrá una carpeta con un archivo correspondiente a dicha entidad. Sobre este archivo escribiremos todos los elementos que enlistamos anteriormente.</a:t>
            </a:r>
            <a:endParaRPr>
              <a:latin typeface="DM Sans"/>
              <a:ea typeface="DM Sans"/>
              <a:cs typeface="DM Sans"/>
              <a:sym typeface="DM Sans"/>
            </a:endParaRPr>
          </a:p>
        </p:txBody>
      </p:sp>
      <p:pic>
        <p:nvPicPr>
          <p:cNvPr id="526" name="Google Shape;526;p111"/>
          <p:cNvPicPr preferRelativeResize="0"/>
          <p:nvPr/>
        </p:nvPicPr>
        <p:blipFill>
          <a:blip r:embed="rId3">
            <a:alphaModFix/>
          </a:blip>
          <a:stretch>
            <a:fillRect/>
          </a:stretch>
        </p:blipFill>
        <p:spPr>
          <a:xfrm>
            <a:off x="7223000" y="2970168"/>
            <a:ext cx="4057267" cy="2292233"/>
          </a:xfrm>
          <a:prstGeom prst="rect">
            <a:avLst/>
          </a:prstGeom>
          <a:noFill/>
          <a:ln>
            <a:noFill/>
          </a:ln>
        </p:spPr>
      </p:pic>
    </p:spTree>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12"/>
          <p:cNvSpPr txBox="1"/>
          <p:nvPr/>
        </p:nvSpPr>
        <p:spPr>
          <a:xfrm>
            <a:off x="634000" y="624400"/>
            <a:ext cx="8042800" cy="9293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Definiendo rutas</a:t>
            </a:r>
            <a:endParaRPr sz="4933" b="1">
              <a:solidFill>
                <a:schemeClr val="dk1"/>
              </a:solidFill>
              <a:latin typeface="DM Sans"/>
              <a:ea typeface="DM Sans"/>
              <a:cs typeface="DM Sans"/>
              <a:sym typeface="DM Sans"/>
            </a:endParaRPr>
          </a:p>
        </p:txBody>
      </p:sp>
      <p:sp>
        <p:nvSpPr>
          <p:cNvPr id="532" name="Google Shape;532;p112"/>
          <p:cNvSpPr txBox="1"/>
          <p:nvPr/>
        </p:nvSpPr>
        <p:spPr>
          <a:xfrm>
            <a:off x="634000" y="1666333"/>
            <a:ext cx="56544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 palabra reservada </a:t>
            </a:r>
            <a:r>
              <a:rPr lang="es" b="1">
                <a:latin typeface="DM Sans"/>
                <a:ea typeface="DM Sans"/>
                <a:cs typeface="DM Sans"/>
                <a:sym typeface="DM Sans"/>
              </a:rPr>
              <a:t>paths</a:t>
            </a:r>
            <a:r>
              <a:rPr lang="es">
                <a:latin typeface="DM Sans"/>
                <a:ea typeface="DM Sans"/>
                <a:cs typeface="DM Sans"/>
                <a:sym typeface="DM Sans"/>
              </a:rPr>
              <a:t> sirve para colocar cada ruta que se encuentre en nuestro respectivo router. Ésta contendrá, de manera indentada, todos los métodos que estén relacionados con esa ruta (en este proyecto sólo está relacionado con el método get)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Cada método puede tener una breve descripción de la intención del endpoint, así también como una etiqueta para agrupar en la documentación.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Una vez escrita, podemos visualizar los cambios directamente en la interfaz gráfica que tenemos de Swagger</a:t>
            </a:r>
            <a:endParaRPr>
              <a:latin typeface="DM Sans"/>
              <a:ea typeface="DM Sans"/>
              <a:cs typeface="DM Sans"/>
              <a:sym typeface="DM Sans"/>
            </a:endParaRPr>
          </a:p>
        </p:txBody>
      </p:sp>
      <p:pic>
        <p:nvPicPr>
          <p:cNvPr id="533" name="Google Shape;533;p112"/>
          <p:cNvPicPr preferRelativeResize="0"/>
          <p:nvPr/>
        </p:nvPicPr>
        <p:blipFill>
          <a:blip r:embed="rId3">
            <a:alphaModFix/>
          </a:blip>
          <a:stretch>
            <a:fillRect/>
          </a:stretch>
        </p:blipFill>
        <p:spPr>
          <a:xfrm>
            <a:off x="6558633" y="1965584"/>
            <a:ext cx="4648200" cy="1955800"/>
          </a:xfrm>
          <a:prstGeom prst="rect">
            <a:avLst/>
          </a:prstGeom>
          <a:noFill/>
          <a:ln>
            <a:noFill/>
          </a:ln>
        </p:spPr>
      </p:pic>
      <p:pic>
        <p:nvPicPr>
          <p:cNvPr id="534" name="Google Shape;534;p112"/>
          <p:cNvPicPr preferRelativeResize="0"/>
          <p:nvPr/>
        </p:nvPicPr>
        <p:blipFill>
          <a:blip r:embed="rId4">
            <a:alphaModFix/>
          </a:blip>
          <a:stretch>
            <a:fillRect/>
          </a:stretch>
        </p:blipFill>
        <p:spPr>
          <a:xfrm>
            <a:off x="6558631" y="4332967"/>
            <a:ext cx="5253567" cy="12662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grpSp>
        <p:nvGrpSpPr>
          <p:cNvPr id="902" name="Google Shape;902;p206"/>
          <p:cNvGrpSpPr/>
          <p:nvPr/>
        </p:nvGrpSpPr>
        <p:grpSpPr>
          <a:xfrm>
            <a:off x="609800" y="522782"/>
            <a:ext cx="574765" cy="574765"/>
            <a:chOff x="473351" y="619523"/>
            <a:chExt cx="738900" cy="738900"/>
          </a:xfrm>
        </p:grpSpPr>
        <p:sp>
          <p:nvSpPr>
            <p:cNvPr id="903" name="Google Shape;903;p20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904" name="Google Shape;904;p20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905" name="Google Shape;905;p206"/>
          <p:cNvSpPr txBox="1"/>
          <p:nvPr/>
        </p:nvSpPr>
        <p:spPr>
          <a:xfrm>
            <a:off x="526400" y="995967"/>
            <a:ext cx="10259200" cy="1686575"/>
          </a:xfrm>
          <a:prstGeom prst="rect">
            <a:avLst/>
          </a:prstGeom>
          <a:noFill/>
          <a:ln>
            <a:noFill/>
          </a:ln>
        </p:spPr>
        <p:txBody>
          <a:bodyPr spcFirstLastPara="1" wrap="square" lIns="121900" tIns="121900" rIns="121900" bIns="121900" anchor="t" anchorCtr="0">
            <a:spAutoFit/>
          </a:bodyPr>
          <a:lstStyle/>
          <a:p>
            <a:pPr>
              <a:lnSpc>
                <a:spcPct val="90000"/>
              </a:lnSpc>
            </a:pPr>
            <a:r>
              <a:rPr lang="es" sz="5200" b="1">
                <a:solidFill>
                  <a:schemeClr val="dk1"/>
                </a:solidFill>
                <a:latin typeface="DM Sans"/>
                <a:ea typeface="DM Sans"/>
                <a:cs typeface="DM Sans"/>
                <a:sym typeface="DM Sans"/>
              </a:rPr>
              <a:t>Calculadora positiva con promesas</a:t>
            </a:r>
            <a:endParaRPr sz="5200" b="1">
              <a:solidFill>
                <a:schemeClr val="dk1"/>
              </a:solidFill>
              <a:latin typeface="DM Sans"/>
              <a:ea typeface="DM Sans"/>
              <a:cs typeface="DM Sans"/>
              <a:sym typeface="DM Sans"/>
            </a:endParaRPr>
          </a:p>
        </p:txBody>
      </p:sp>
      <p:sp>
        <p:nvSpPr>
          <p:cNvPr id="906" name="Google Shape;906;p206"/>
          <p:cNvSpPr txBox="1"/>
          <p:nvPr/>
        </p:nvSpPr>
        <p:spPr>
          <a:xfrm>
            <a:off x="1240733" y="5227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907" name="Google Shape;907;p206"/>
          <p:cNvSpPr txBox="1"/>
          <p:nvPr/>
        </p:nvSpPr>
        <p:spPr>
          <a:xfrm>
            <a:off x="559000" y="2456001"/>
            <a:ext cx="110740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Se crearán un conjunto de funciones gestionadas por promesas y un entorno ASÍNCRONO  donde podremos ponerlas a prueba</a:t>
            </a:r>
            <a:endParaRPr b="1">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función suma:</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Debe devolver una promesa que se resuelva siempre que ninguno de los dos sumandos sea 0</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En caso de que algún sumando sea 0, rechazar la promesa indicando “Operación innecesaria”.</a:t>
            </a:r>
            <a:endParaRPr>
              <a:latin typeface="DM Sans"/>
              <a:ea typeface="DM Sans"/>
              <a:cs typeface="DM Sans"/>
              <a:sym typeface="DM Sans"/>
            </a:endParaRPr>
          </a:p>
          <a:p>
            <a:pPr marL="1219170" lvl="1" indent="-419090">
              <a:buClr>
                <a:srgbClr val="000000"/>
              </a:buClr>
              <a:buSzPts val="1350"/>
              <a:buFont typeface="DM Sans"/>
              <a:buChar char="○"/>
            </a:pPr>
            <a:r>
              <a:rPr lang="es">
                <a:solidFill>
                  <a:schemeClr val="dk1"/>
                </a:solidFill>
                <a:latin typeface="DM Sans"/>
                <a:ea typeface="DM Sans"/>
                <a:cs typeface="DM Sans"/>
                <a:sym typeface="DM Sans"/>
              </a:rPr>
              <a:t>En caso de que la suma sea negativa, rechazar la promesa indicando “La calculadora sólo debe devolver valores positivos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función resta:</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Debe devolver una promesa que se resuelva siempre que ninguno de los dos valores sea 0</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En caso de que el minuendo o sustraendo sea 0, rechazar la promesa indicando “Operación inválida</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En caso de que el valor de la resta sea menor que 0, rechazar la promesa indicando “La calculadora sólo puede devolver valores positivos”</a:t>
            </a:r>
            <a:endParaRPr>
              <a:latin typeface="DM Sans"/>
              <a:ea typeface="DM Sans"/>
              <a:cs typeface="DM Sans"/>
              <a:sym typeface="DM Sans"/>
            </a:endParaRPr>
          </a:p>
        </p:txBody>
      </p:sp>
    </p:spTree>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13"/>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40" name="Google Shape;540;p113"/>
          <p:cNvSpPr txBox="1"/>
          <p:nvPr/>
        </p:nvSpPr>
        <p:spPr>
          <a:xfrm>
            <a:off x="7604167" y="1256634"/>
            <a:ext cx="3880400" cy="9293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933" b="1">
                <a:solidFill>
                  <a:schemeClr val="dk1"/>
                </a:solidFill>
                <a:latin typeface="DM Sans"/>
                <a:ea typeface="DM Sans"/>
                <a:cs typeface="DM Sans"/>
                <a:sym typeface="DM Sans"/>
              </a:rPr>
              <a:t>Respuestas</a:t>
            </a:r>
            <a:endParaRPr sz="4933" b="1">
              <a:solidFill>
                <a:schemeClr val="dk1"/>
              </a:solidFill>
              <a:latin typeface="DM Sans"/>
              <a:ea typeface="DM Sans"/>
              <a:cs typeface="DM Sans"/>
              <a:sym typeface="DM Sans"/>
            </a:endParaRPr>
          </a:p>
        </p:txBody>
      </p:sp>
      <p:sp>
        <p:nvSpPr>
          <p:cNvPr id="541" name="Google Shape;541;p113"/>
          <p:cNvSpPr txBox="1"/>
          <p:nvPr/>
        </p:nvSpPr>
        <p:spPr>
          <a:xfrm>
            <a:off x="7048933" y="2852401"/>
            <a:ext cx="52860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p:txBody>
      </p:sp>
      <p:pic>
        <p:nvPicPr>
          <p:cNvPr id="542" name="Google Shape;542;p113"/>
          <p:cNvPicPr preferRelativeResize="0"/>
          <p:nvPr/>
        </p:nvPicPr>
        <p:blipFill>
          <a:blip r:embed="rId3">
            <a:alphaModFix/>
          </a:blip>
          <a:stretch>
            <a:fillRect/>
          </a:stretch>
        </p:blipFill>
        <p:spPr>
          <a:xfrm>
            <a:off x="115200" y="1124235"/>
            <a:ext cx="7187832" cy="1459500"/>
          </a:xfrm>
          <a:prstGeom prst="rect">
            <a:avLst/>
          </a:prstGeom>
          <a:noFill/>
          <a:ln>
            <a:noFill/>
          </a:ln>
        </p:spPr>
      </p:pic>
      <p:sp>
        <p:nvSpPr>
          <p:cNvPr id="543" name="Google Shape;543;p113"/>
          <p:cNvSpPr txBox="1"/>
          <p:nvPr/>
        </p:nvSpPr>
        <p:spPr>
          <a:xfrm>
            <a:off x="7604167" y="2307351"/>
            <a:ext cx="39416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Cada método puede devolver diferentes statuses al momento de procesarse, de modo que es bueno informar qué representa cada uno de estos errores, para ser más informativo.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Podemos notar cómo, si abrimos el endpoint generado por Swagger, vienen dichas descripciones ligadas al método y al status. </a:t>
            </a:r>
            <a:endParaRPr>
              <a:latin typeface="DM Sans"/>
              <a:ea typeface="DM Sans"/>
              <a:cs typeface="DM Sans"/>
              <a:sym typeface="DM Sans"/>
            </a:endParaRPr>
          </a:p>
        </p:txBody>
      </p:sp>
      <p:pic>
        <p:nvPicPr>
          <p:cNvPr id="544" name="Google Shape;544;p113"/>
          <p:cNvPicPr preferRelativeResize="0"/>
          <p:nvPr/>
        </p:nvPicPr>
        <p:blipFill>
          <a:blip r:embed="rId4">
            <a:alphaModFix/>
          </a:blip>
          <a:stretch>
            <a:fillRect/>
          </a:stretch>
        </p:blipFill>
        <p:spPr>
          <a:xfrm>
            <a:off x="115200" y="2750151"/>
            <a:ext cx="7187832" cy="2983615"/>
          </a:xfrm>
          <a:prstGeom prst="rect">
            <a:avLst/>
          </a:prstGeom>
          <a:noFill/>
          <a:ln>
            <a:noFill/>
          </a:ln>
        </p:spPr>
      </p:pic>
    </p:spTree>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14"/>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0" name="Google Shape;550;p114"/>
          <p:cNvSpPr txBox="1"/>
          <p:nvPr/>
        </p:nvSpPr>
        <p:spPr>
          <a:xfrm>
            <a:off x="6260467" y="1189784"/>
            <a:ext cx="5463200" cy="9293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933" b="1">
                <a:solidFill>
                  <a:schemeClr val="dk1"/>
                </a:solidFill>
                <a:latin typeface="DM Sans"/>
                <a:ea typeface="DM Sans"/>
                <a:cs typeface="DM Sans"/>
                <a:sym typeface="DM Sans"/>
              </a:rPr>
              <a:t>Try it out</a:t>
            </a:r>
            <a:endParaRPr sz="4933" b="1">
              <a:solidFill>
                <a:schemeClr val="dk1"/>
              </a:solidFill>
              <a:latin typeface="DM Sans"/>
              <a:ea typeface="DM Sans"/>
              <a:cs typeface="DM Sans"/>
              <a:sym typeface="DM Sans"/>
            </a:endParaRPr>
          </a:p>
        </p:txBody>
      </p:sp>
      <p:sp>
        <p:nvSpPr>
          <p:cNvPr id="551" name="Google Shape;551;p114"/>
          <p:cNvSpPr txBox="1"/>
          <p:nvPr/>
        </p:nvSpPr>
        <p:spPr>
          <a:xfrm>
            <a:off x="6906000" y="3057852"/>
            <a:ext cx="52860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p:txBody>
      </p:sp>
      <p:sp>
        <p:nvSpPr>
          <p:cNvPr id="552" name="Google Shape;552;p114"/>
          <p:cNvSpPr txBox="1"/>
          <p:nvPr/>
        </p:nvSpPr>
        <p:spPr>
          <a:xfrm>
            <a:off x="6260467" y="2364234"/>
            <a:ext cx="5103600" cy="283150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¿Notas el botón en la esquina superior derecha que dice “Try it out”? ¡Maravilloso! Swagger no sólo se encarga de informar sobre el endpoint, sino que también nos da la posibilidad de ejecutar dicha consulta al alcance de un botón.</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 presionar el botón, obtendremos más abajo información de la petición que se realizó, además del resultado obtenido.</a:t>
            </a:r>
            <a:r>
              <a:rPr lang="es" sz="2400"/>
              <a:t> </a:t>
            </a:r>
            <a:endParaRPr sz="2400"/>
          </a:p>
        </p:txBody>
      </p:sp>
      <p:pic>
        <p:nvPicPr>
          <p:cNvPr id="553" name="Google Shape;553;p114"/>
          <p:cNvPicPr preferRelativeResize="0"/>
          <p:nvPr/>
        </p:nvPicPr>
        <p:blipFill>
          <a:blip r:embed="rId3">
            <a:alphaModFix/>
          </a:blip>
          <a:stretch>
            <a:fillRect/>
          </a:stretch>
        </p:blipFill>
        <p:spPr>
          <a:xfrm>
            <a:off x="137251" y="473167"/>
            <a:ext cx="5590832" cy="2320700"/>
          </a:xfrm>
          <a:prstGeom prst="rect">
            <a:avLst/>
          </a:prstGeom>
          <a:noFill/>
          <a:ln>
            <a:noFill/>
          </a:ln>
        </p:spPr>
      </p:pic>
      <p:pic>
        <p:nvPicPr>
          <p:cNvPr id="554" name="Google Shape;554;p114"/>
          <p:cNvPicPr preferRelativeResize="0"/>
          <p:nvPr/>
        </p:nvPicPr>
        <p:blipFill>
          <a:blip r:embed="rId4">
            <a:alphaModFix/>
          </a:blip>
          <a:stretch>
            <a:fillRect/>
          </a:stretch>
        </p:blipFill>
        <p:spPr>
          <a:xfrm>
            <a:off x="137267" y="2850133"/>
            <a:ext cx="5590800" cy="3591803"/>
          </a:xfrm>
          <a:prstGeom prst="rect">
            <a:avLst/>
          </a:prstGeom>
          <a:noFill/>
          <a:ln>
            <a:noFill/>
          </a:ln>
        </p:spPr>
      </p:pic>
    </p:spTree>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15"/>
          <p:cNvSpPr txBox="1"/>
          <p:nvPr/>
        </p:nvSpPr>
        <p:spPr>
          <a:xfrm>
            <a:off x="634000" y="624400"/>
            <a:ext cx="8042800" cy="910978"/>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Generando componentes</a:t>
            </a:r>
            <a:endParaRPr sz="4133" b="1">
              <a:solidFill>
                <a:schemeClr val="dk1"/>
              </a:solidFill>
              <a:latin typeface="DM Sans"/>
              <a:ea typeface="DM Sans"/>
              <a:cs typeface="DM Sans"/>
              <a:sym typeface="DM Sans"/>
            </a:endParaRPr>
          </a:p>
        </p:txBody>
      </p:sp>
      <p:sp>
        <p:nvSpPr>
          <p:cNvPr id="560" name="Google Shape;560;p115"/>
          <p:cNvSpPr txBox="1"/>
          <p:nvPr/>
        </p:nvSpPr>
        <p:spPr>
          <a:xfrm>
            <a:off x="634000" y="1698233"/>
            <a:ext cx="65088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Sería maravilloso contar con un ejemplo de un usuario, es decir, en múltiples ocasiones tenemos problemas para abstraer y proyectar un objeto, utilizando Swagger podemos generar un </a:t>
            </a:r>
            <a:r>
              <a:rPr lang="es" b="1">
                <a:latin typeface="DM Sans"/>
                <a:ea typeface="DM Sans"/>
                <a:cs typeface="DM Sans"/>
                <a:sym typeface="DM Sans"/>
              </a:rPr>
              <a:t>schema</a:t>
            </a:r>
            <a:r>
              <a:rPr lang="es">
                <a:latin typeface="DM Sans"/>
                <a:ea typeface="DM Sans"/>
                <a:cs typeface="DM Sans"/>
                <a:sym typeface="DM Sans"/>
              </a:rPr>
              <a:t> de usuario, para tener una idea más clara de </a:t>
            </a:r>
            <a:r>
              <a:rPr lang="es" b="1">
                <a:latin typeface="DM Sans"/>
                <a:ea typeface="DM Sans"/>
                <a:cs typeface="DM Sans"/>
                <a:sym typeface="DM Sans"/>
              </a:rPr>
              <a:t>qué es lo que realmente representa esa entidad en nuestro aplicativo</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Ahora, debajo de </a:t>
            </a:r>
            <a:r>
              <a:rPr lang="es" b="1">
                <a:latin typeface="DM Sans"/>
                <a:ea typeface="DM Sans"/>
                <a:cs typeface="DM Sans"/>
                <a:sym typeface="DM Sans"/>
              </a:rPr>
              <a:t>paths</a:t>
            </a:r>
            <a:r>
              <a:rPr lang="es">
                <a:latin typeface="DM Sans"/>
                <a:ea typeface="DM Sans"/>
                <a:cs typeface="DM Sans"/>
                <a:sym typeface="DM Sans"/>
              </a:rPr>
              <a:t> en nuestro archivo users.yaml, procederemos a definir otro elemento llamado </a:t>
            </a:r>
            <a:r>
              <a:rPr lang="es" b="1" i="1">
                <a:latin typeface="DM Sans"/>
                <a:ea typeface="DM Sans"/>
                <a:cs typeface="DM Sans"/>
                <a:sym typeface="DM Sans"/>
              </a:rPr>
              <a:t>components</a:t>
            </a:r>
            <a:r>
              <a:rPr lang="es" i="1">
                <a:latin typeface="DM Sans"/>
                <a:ea typeface="DM Sans"/>
                <a:cs typeface="DM Sans"/>
                <a:sym typeface="DM Sans"/>
              </a:rPr>
              <a:t>.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Los componentes pueden contener:</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Esquemas de una entidad.</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Modelos de respuestas.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Esquemas de Inputs para un método particular</a:t>
            </a:r>
            <a:endParaRPr>
              <a:latin typeface="DM Sans"/>
              <a:ea typeface="DM Sans"/>
              <a:cs typeface="DM Sans"/>
              <a:sym typeface="DM Sans"/>
            </a:endParaRPr>
          </a:p>
        </p:txBody>
      </p:sp>
    </p:spTree>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16"/>
          <p:cNvSpPr txBox="1"/>
          <p:nvPr/>
        </p:nvSpPr>
        <p:spPr>
          <a:xfrm>
            <a:off x="1994000" y="42367"/>
            <a:ext cx="8204000" cy="1015815"/>
          </a:xfrm>
          <a:prstGeom prst="rect">
            <a:avLst/>
          </a:prstGeom>
          <a:noFill/>
          <a:ln>
            <a:noFill/>
          </a:ln>
        </p:spPr>
        <p:txBody>
          <a:bodyPr spcFirstLastPara="1" wrap="square" lIns="121900" tIns="121900" rIns="121900" bIns="121900" anchor="t" anchorCtr="0">
            <a:spAutoFit/>
          </a:bodyPr>
          <a:lstStyle/>
          <a:p>
            <a:r>
              <a:rPr lang="es" sz="1667" b="1">
                <a:solidFill>
                  <a:schemeClr val="lt1"/>
                </a:solidFill>
                <a:latin typeface="DM Sans"/>
                <a:ea typeface="DM Sans"/>
                <a:cs typeface="DM Sans"/>
                <a:sym typeface="DM Sans"/>
              </a:rPr>
              <a:t>Definiendo un schema de tipo User. Nota cómo cada propiedad de este esquema cuenta con un tipo de dato y una descripción de lo que representa.</a:t>
            </a:r>
            <a:endParaRPr sz="1667" b="1">
              <a:solidFill>
                <a:schemeClr val="lt1"/>
              </a:solidFill>
              <a:latin typeface="DM Sans"/>
              <a:ea typeface="DM Sans"/>
              <a:cs typeface="DM Sans"/>
              <a:sym typeface="DM Sans"/>
            </a:endParaRPr>
          </a:p>
          <a:p>
            <a:r>
              <a:rPr lang="es" sz="1667" b="1">
                <a:solidFill>
                  <a:schemeClr val="lt1"/>
                </a:solidFill>
                <a:latin typeface="DM Sans"/>
                <a:ea typeface="DM Sans"/>
                <a:cs typeface="DM Sans"/>
                <a:sym typeface="DM Sans"/>
              </a:rPr>
              <a:t>Además, un example de cómo debería verse un objeto en la realidad.</a:t>
            </a:r>
            <a:endParaRPr sz="1667" b="1">
              <a:solidFill>
                <a:schemeClr val="lt1"/>
              </a:solidFill>
              <a:latin typeface="DM Sans"/>
              <a:ea typeface="DM Sans"/>
              <a:cs typeface="DM Sans"/>
              <a:sym typeface="DM Sans"/>
            </a:endParaRPr>
          </a:p>
        </p:txBody>
      </p:sp>
      <p:pic>
        <p:nvPicPr>
          <p:cNvPr id="566" name="Google Shape;566;p116"/>
          <p:cNvPicPr preferRelativeResize="0"/>
          <p:nvPr/>
        </p:nvPicPr>
        <p:blipFill>
          <a:blip r:embed="rId3">
            <a:alphaModFix/>
          </a:blip>
          <a:stretch>
            <a:fillRect/>
          </a:stretch>
        </p:blipFill>
        <p:spPr>
          <a:xfrm>
            <a:off x="1524600" y="1045567"/>
            <a:ext cx="9142784" cy="5650035"/>
          </a:xfrm>
          <a:prstGeom prst="rect">
            <a:avLst/>
          </a:prstGeom>
          <a:noFill/>
          <a:ln>
            <a:noFill/>
          </a:ln>
        </p:spPr>
      </p:pic>
    </p:spTree>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17"/>
          <p:cNvSpPr txBox="1"/>
          <p:nvPr/>
        </p:nvSpPr>
        <p:spPr>
          <a:xfrm>
            <a:off x="1994000" y="573367"/>
            <a:ext cx="8204000" cy="759270"/>
          </a:xfrm>
          <a:prstGeom prst="rect">
            <a:avLst/>
          </a:prstGeom>
          <a:noFill/>
          <a:ln>
            <a:noFill/>
          </a:ln>
        </p:spPr>
        <p:txBody>
          <a:bodyPr spcFirstLastPara="1" wrap="square" lIns="121900" tIns="121900" rIns="121900" bIns="121900" anchor="t" anchorCtr="0">
            <a:spAutoFit/>
          </a:bodyPr>
          <a:lstStyle/>
          <a:p>
            <a:r>
              <a:rPr lang="es" sz="1667" b="1">
                <a:solidFill>
                  <a:schemeClr val="lt1"/>
                </a:solidFill>
                <a:latin typeface="DM Sans"/>
                <a:ea typeface="DM Sans"/>
                <a:cs typeface="DM Sans"/>
                <a:sym typeface="DM Sans"/>
              </a:rPr>
              <a:t>Swagger reconoce el schema, muestra los campos bien explicados, además de un ejemplo de cómo debería verse un valor real. </a:t>
            </a:r>
            <a:endParaRPr sz="1667" b="1">
              <a:solidFill>
                <a:schemeClr val="lt1"/>
              </a:solidFill>
              <a:latin typeface="DM Sans"/>
              <a:ea typeface="DM Sans"/>
              <a:cs typeface="DM Sans"/>
              <a:sym typeface="DM Sans"/>
            </a:endParaRPr>
          </a:p>
        </p:txBody>
      </p:sp>
      <p:pic>
        <p:nvPicPr>
          <p:cNvPr id="572" name="Google Shape;572;p117"/>
          <p:cNvPicPr preferRelativeResize="0"/>
          <p:nvPr/>
        </p:nvPicPr>
        <p:blipFill>
          <a:blip r:embed="rId3">
            <a:alphaModFix/>
          </a:blip>
          <a:stretch>
            <a:fillRect/>
          </a:stretch>
        </p:blipFill>
        <p:spPr>
          <a:xfrm>
            <a:off x="203201" y="1649368"/>
            <a:ext cx="11785599" cy="4390713"/>
          </a:xfrm>
          <a:prstGeom prst="rect">
            <a:avLst/>
          </a:prstGeom>
          <a:noFill/>
          <a:ln>
            <a:noFill/>
          </a:ln>
        </p:spPr>
      </p:pic>
    </p:spTree>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18"/>
          <p:cNvSpPr txBox="1"/>
          <p:nvPr/>
        </p:nvSpPr>
        <p:spPr>
          <a:xfrm>
            <a:off x="634000" y="624400"/>
            <a:ext cx="8042800" cy="15757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Referenciando esquemas en nuestro documento</a:t>
            </a:r>
            <a:endParaRPr sz="4800" b="1">
              <a:solidFill>
                <a:schemeClr val="dk1"/>
              </a:solidFill>
              <a:latin typeface="DM Sans"/>
              <a:ea typeface="DM Sans"/>
              <a:cs typeface="DM Sans"/>
              <a:sym typeface="DM Sans"/>
            </a:endParaRPr>
          </a:p>
        </p:txBody>
      </p:sp>
      <p:sp>
        <p:nvSpPr>
          <p:cNvPr id="578" name="Google Shape;578;p118"/>
          <p:cNvSpPr txBox="1"/>
          <p:nvPr/>
        </p:nvSpPr>
        <p:spPr>
          <a:xfrm>
            <a:off x="634000" y="2251000"/>
            <a:ext cx="8127600" cy="2161705"/>
          </a:xfrm>
          <a:prstGeom prst="rect">
            <a:avLst/>
          </a:prstGeom>
          <a:noFill/>
          <a:ln>
            <a:noFill/>
          </a:ln>
        </p:spPr>
        <p:txBody>
          <a:bodyPr spcFirstLastPara="1" wrap="square" lIns="121900" tIns="121900" rIns="121900" bIns="121900" anchor="t" anchorCtr="0">
            <a:spAutoFit/>
          </a:bodyPr>
          <a:lstStyle/>
          <a:p>
            <a:pPr>
              <a:spcBef>
                <a:spcPts val="1333"/>
              </a:spcBef>
            </a:pPr>
            <a:r>
              <a:rPr lang="es" sz="1533">
                <a:latin typeface="DM Sans"/>
                <a:ea typeface="DM Sans"/>
                <a:cs typeface="DM Sans"/>
                <a:sym typeface="DM Sans"/>
              </a:rPr>
              <a:t>Ahora, tenemos un esquema ya definido en nuestros componentes, ¿cómo hacer para indicar que el método get en </a:t>
            </a:r>
            <a:r>
              <a:rPr lang="es" sz="1533" i="1">
                <a:latin typeface="DM Sans"/>
                <a:ea typeface="DM Sans"/>
                <a:cs typeface="DM Sans"/>
                <a:sym typeface="DM Sans"/>
              </a:rPr>
              <a:t>api/users/</a:t>
            </a:r>
            <a:r>
              <a:rPr lang="es" sz="1533">
                <a:latin typeface="DM Sans"/>
                <a:ea typeface="DM Sans"/>
                <a:cs typeface="DM Sans"/>
                <a:sym typeface="DM Sans"/>
              </a:rPr>
              <a:t> devuelva un array de usuarios? </a:t>
            </a:r>
            <a:endParaRPr sz="1533">
              <a:latin typeface="DM Sans"/>
              <a:ea typeface="DM Sans"/>
              <a:cs typeface="DM Sans"/>
              <a:sym typeface="DM Sans"/>
            </a:endParaRPr>
          </a:p>
          <a:p>
            <a:pPr>
              <a:spcBef>
                <a:spcPts val="1333"/>
              </a:spcBef>
            </a:pPr>
            <a:r>
              <a:rPr lang="es" sz="1533">
                <a:latin typeface="DM Sans"/>
                <a:ea typeface="DM Sans"/>
                <a:cs typeface="DM Sans"/>
                <a:sym typeface="DM Sans"/>
              </a:rPr>
              <a:t>Para esto, podemos indicar en nuestro respectivo status un valor </a:t>
            </a:r>
            <a:r>
              <a:rPr lang="es" sz="1533" b="1">
                <a:latin typeface="DM Sans"/>
                <a:ea typeface="DM Sans"/>
                <a:cs typeface="DM Sans"/>
                <a:sym typeface="DM Sans"/>
              </a:rPr>
              <a:t>content</a:t>
            </a:r>
            <a:r>
              <a:rPr lang="es" sz="1533">
                <a:latin typeface="DM Sans"/>
                <a:ea typeface="DM Sans"/>
                <a:cs typeface="DM Sans"/>
                <a:sym typeface="DM Sans"/>
              </a:rPr>
              <a:t>, el cual contendrá el cuerpo de ejemplo de la respuesta, usaremos un </a:t>
            </a:r>
            <a:r>
              <a:rPr lang="es" sz="1533" b="1">
                <a:latin typeface="DM Sans"/>
                <a:ea typeface="DM Sans"/>
                <a:cs typeface="DM Sans"/>
                <a:sym typeface="DM Sans"/>
              </a:rPr>
              <a:t>$ref</a:t>
            </a:r>
            <a:r>
              <a:rPr lang="es" sz="1533">
                <a:latin typeface="DM Sans"/>
                <a:ea typeface="DM Sans"/>
                <a:cs typeface="DM Sans"/>
                <a:sym typeface="DM Sans"/>
              </a:rPr>
              <a:t>, con el fin de referenciar a algún componente más del documento.</a:t>
            </a:r>
            <a:endParaRPr sz="1533">
              <a:latin typeface="DM Sans"/>
              <a:ea typeface="DM Sans"/>
              <a:cs typeface="DM Sans"/>
              <a:sym typeface="DM Sans"/>
            </a:endParaRPr>
          </a:p>
          <a:p>
            <a:pPr>
              <a:spcBef>
                <a:spcPts val="1333"/>
              </a:spcBef>
            </a:pPr>
            <a:r>
              <a:rPr lang="es" sz="1533">
                <a:latin typeface="DM Sans"/>
                <a:ea typeface="DM Sans"/>
                <a:cs typeface="DM Sans"/>
                <a:sym typeface="DM Sans"/>
              </a:rPr>
              <a:t>Revisa cómo se quedó la documentación una vez añadido el schema</a:t>
            </a:r>
            <a:endParaRPr sz="1533">
              <a:latin typeface="DM Sans"/>
              <a:ea typeface="DM Sans"/>
              <a:cs typeface="DM Sans"/>
              <a:sym typeface="DM Sans"/>
            </a:endParaRPr>
          </a:p>
        </p:txBody>
      </p:sp>
      <p:pic>
        <p:nvPicPr>
          <p:cNvPr id="579" name="Google Shape;579;p118"/>
          <p:cNvPicPr preferRelativeResize="0"/>
          <p:nvPr/>
        </p:nvPicPr>
        <p:blipFill>
          <a:blip r:embed="rId3">
            <a:alphaModFix/>
          </a:blip>
          <a:stretch>
            <a:fillRect/>
          </a:stretch>
        </p:blipFill>
        <p:spPr>
          <a:xfrm>
            <a:off x="2605534" y="4306033"/>
            <a:ext cx="6980935" cy="2184800"/>
          </a:xfrm>
          <a:prstGeom prst="rect">
            <a:avLst/>
          </a:prstGeom>
          <a:noFill/>
          <a:ln>
            <a:noFill/>
          </a:ln>
        </p:spPr>
      </p:pic>
    </p:spTree>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19"/>
          <p:cNvSpPr txBox="1"/>
          <p:nvPr/>
        </p:nvSpPr>
        <p:spPr>
          <a:xfrm>
            <a:off x="634000" y="624400"/>
            <a:ext cx="8042800" cy="9293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Parametrizando</a:t>
            </a:r>
            <a:endParaRPr sz="4933" b="1">
              <a:solidFill>
                <a:schemeClr val="dk1"/>
              </a:solidFill>
              <a:latin typeface="DM Sans"/>
              <a:ea typeface="DM Sans"/>
              <a:cs typeface="DM Sans"/>
              <a:sym typeface="DM Sans"/>
            </a:endParaRPr>
          </a:p>
        </p:txBody>
      </p:sp>
      <p:sp>
        <p:nvSpPr>
          <p:cNvPr id="585" name="Google Shape;585;p119"/>
          <p:cNvSpPr txBox="1"/>
          <p:nvPr/>
        </p:nvSpPr>
        <p:spPr>
          <a:xfrm>
            <a:off x="639100" y="1554000"/>
            <a:ext cx="55308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Notarás que, en su mayoría, los endpoints del router de usuarios tienen un :uid, haciendo referencia a la id del usuario. ¿Cómo se agrega ésto a la documentación? Para ello, usaremos la sintaxis {param}</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Una vez indicado, Swagger habilita un campo para poder pasarlo como parámetro </a:t>
            </a:r>
            <a:endParaRPr>
              <a:latin typeface="DM Sans"/>
              <a:ea typeface="DM Sans"/>
              <a:cs typeface="DM Sans"/>
              <a:sym typeface="DM Sans"/>
            </a:endParaRPr>
          </a:p>
          <a:p>
            <a:r>
              <a:rPr lang="es">
                <a:latin typeface="DM Sans"/>
                <a:ea typeface="DM Sans"/>
                <a:cs typeface="DM Sans"/>
                <a:sym typeface="DM Sans"/>
              </a:rPr>
              <a:t>	</a:t>
            </a:r>
            <a:endParaRPr>
              <a:latin typeface="DM Sans"/>
              <a:ea typeface="DM Sans"/>
              <a:cs typeface="DM Sans"/>
              <a:sym typeface="DM Sans"/>
            </a:endParaRPr>
          </a:p>
        </p:txBody>
      </p:sp>
      <p:pic>
        <p:nvPicPr>
          <p:cNvPr id="586" name="Google Shape;586;p119"/>
          <p:cNvPicPr preferRelativeResize="0"/>
          <p:nvPr/>
        </p:nvPicPr>
        <p:blipFill>
          <a:blip r:embed="rId3">
            <a:alphaModFix/>
          </a:blip>
          <a:stretch>
            <a:fillRect/>
          </a:stretch>
        </p:blipFill>
        <p:spPr>
          <a:xfrm>
            <a:off x="751467" y="4104667"/>
            <a:ext cx="5677468" cy="2011333"/>
          </a:xfrm>
          <a:prstGeom prst="rect">
            <a:avLst/>
          </a:prstGeom>
          <a:noFill/>
          <a:ln>
            <a:noFill/>
          </a:ln>
        </p:spPr>
      </p:pic>
      <p:pic>
        <p:nvPicPr>
          <p:cNvPr id="587" name="Google Shape;587;p119"/>
          <p:cNvPicPr preferRelativeResize="0"/>
          <p:nvPr/>
        </p:nvPicPr>
        <p:blipFill>
          <a:blip r:embed="rId4">
            <a:alphaModFix/>
          </a:blip>
          <a:stretch>
            <a:fillRect/>
          </a:stretch>
        </p:blipFill>
        <p:spPr>
          <a:xfrm>
            <a:off x="7058533" y="1685333"/>
            <a:ext cx="4499467" cy="3993400"/>
          </a:xfrm>
          <a:prstGeom prst="rect">
            <a:avLst/>
          </a:prstGeom>
          <a:noFill/>
          <a:ln>
            <a:noFill/>
          </a:ln>
        </p:spPr>
      </p:pic>
    </p:spTree>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120"/>
          <p:cNvSpPr txBox="1"/>
          <p:nvPr/>
        </p:nvSpPr>
        <p:spPr>
          <a:xfrm>
            <a:off x="634000" y="591967"/>
            <a:ext cx="8042800" cy="9293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Definiendo el req.body</a:t>
            </a:r>
            <a:endParaRPr sz="4933" b="1">
              <a:solidFill>
                <a:schemeClr val="dk1"/>
              </a:solidFill>
              <a:latin typeface="DM Sans"/>
              <a:ea typeface="DM Sans"/>
              <a:cs typeface="DM Sans"/>
              <a:sym typeface="DM Sans"/>
            </a:endParaRPr>
          </a:p>
        </p:txBody>
      </p:sp>
      <p:sp>
        <p:nvSpPr>
          <p:cNvPr id="593" name="Google Shape;593;p120"/>
          <p:cNvSpPr txBox="1"/>
          <p:nvPr/>
        </p:nvSpPr>
        <p:spPr>
          <a:xfrm>
            <a:off x="634000" y="1967401"/>
            <a:ext cx="58540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Pensemos en nuestro req.body como un input o un </a:t>
            </a:r>
            <a:r>
              <a:rPr lang="es" b="1">
                <a:latin typeface="DM Sans"/>
                <a:ea typeface="DM Sans"/>
                <a:cs typeface="DM Sans"/>
                <a:sym typeface="DM Sans"/>
              </a:rPr>
              <a:t>requestBody</a:t>
            </a:r>
            <a:r>
              <a:rPr lang="es">
                <a:latin typeface="DM Sans"/>
                <a:ea typeface="DM Sans"/>
                <a:cs typeface="DM Sans"/>
                <a:sym typeface="DM Sans"/>
              </a:rPr>
              <a:t> como gustan llamarlo en Swagger. Al final, lo primero es tener este Input inicial separado en un componente nuevo.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En nuestro mismo archivo, debajo del componente “schemas”, hay que crear otro componente llamado requestBodies, sobre el cual guardaremos un input “updateUser”.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updateUser entonces representará el usuario que llega por req.body, para poder hacer la actualización. </a:t>
            </a:r>
            <a:endParaRPr>
              <a:latin typeface="DM Sans"/>
              <a:ea typeface="DM Sans"/>
              <a:cs typeface="DM Sans"/>
              <a:sym typeface="DM Sans"/>
            </a:endParaRPr>
          </a:p>
        </p:txBody>
      </p:sp>
      <p:pic>
        <p:nvPicPr>
          <p:cNvPr id="594" name="Google Shape;594;p120"/>
          <p:cNvPicPr preferRelativeResize="0"/>
          <p:nvPr/>
        </p:nvPicPr>
        <p:blipFill>
          <a:blip r:embed="rId3">
            <a:alphaModFix/>
          </a:blip>
          <a:stretch>
            <a:fillRect/>
          </a:stretch>
        </p:blipFill>
        <p:spPr>
          <a:xfrm>
            <a:off x="6810833" y="2043517"/>
            <a:ext cx="4747168" cy="3418567"/>
          </a:xfrm>
          <a:prstGeom prst="rect">
            <a:avLst/>
          </a:prstGeom>
          <a:noFill/>
          <a:ln>
            <a:noFill/>
          </a:ln>
        </p:spPr>
      </p:pic>
    </p:spTree>
  </p:cSld>
  <p:clrMapOvr>
    <a:masterClrMapping/>
  </p:clrMapOvr>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21"/>
          <p:cNvSpPr txBox="1"/>
          <p:nvPr/>
        </p:nvSpPr>
        <p:spPr>
          <a:xfrm>
            <a:off x="634000" y="1526100"/>
            <a:ext cx="8042800" cy="9293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Uso de req.body</a:t>
            </a:r>
            <a:endParaRPr sz="4933" b="1">
              <a:solidFill>
                <a:schemeClr val="dk1"/>
              </a:solidFill>
              <a:latin typeface="DM Sans"/>
              <a:ea typeface="DM Sans"/>
              <a:cs typeface="DM Sans"/>
              <a:sym typeface="DM Sans"/>
            </a:endParaRPr>
          </a:p>
        </p:txBody>
      </p:sp>
      <p:sp>
        <p:nvSpPr>
          <p:cNvPr id="600" name="Google Shape;600;p121"/>
          <p:cNvSpPr txBox="1"/>
          <p:nvPr/>
        </p:nvSpPr>
        <p:spPr>
          <a:xfrm>
            <a:off x="634000" y="2869101"/>
            <a:ext cx="56300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que ya está definido el req.body, sólo basta con referenciarlo en el endpoint </a:t>
            </a:r>
            <a:r>
              <a:rPr lang="es" b="1">
                <a:latin typeface="DM Sans"/>
                <a:ea typeface="DM Sans"/>
                <a:cs typeface="DM Sans"/>
                <a:sym typeface="DM Sans"/>
              </a:rPr>
              <a:t>put</a:t>
            </a:r>
            <a:r>
              <a:rPr lang="es">
                <a:latin typeface="DM Sans"/>
                <a:ea typeface="DM Sans"/>
                <a:cs typeface="DM Sans"/>
                <a:sym typeface="DM Sans"/>
              </a:rPr>
              <a:t> que armaremos en el mismo path </a:t>
            </a:r>
            <a:r>
              <a:rPr lang="es" b="1" i="1">
                <a:latin typeface="DM Sans"/>
                <a:ea typeface="DM Sans"/>
                <a:cs typeface="DM Sans"/>
                <a:sym typeface="DM Sans"/>
              </a:rPr>
              <a:t>api/users/{uid}</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Recuerda que, debido a que sólo es un método diferente al </a:t>
            </a:r>
            <a:r>
              <a:rPr lang="es" b="1">
                <a:latin typeface="DM Sans"/>
                <a:ea typeface="DM Sans"/>
                <a:cs typeface="DM Sans"/>
                <a:sym typeface="DM Sans"/>
              </a:rPr>
              <a:t>get</a:t>
            </a:r>
            <a:r>
              <a:rPr lang="es">
                <a:latin typeface="DM Sans"/>
                <a:ea typeface="DM Sans"/>
                <a:cs typeface="DM Sans"/>
                <a:sym typeface="DM Sans"/>
              </a:rPr>
              <a:t>, pero sigue siendo la misma ruta, hay que colocar el método put al nivel de get para que la documentación lo reciba correctamente.</a:t>
            </a:r>
            <a:endParaRPr>
              <a:latin typeface="DM Sans"/>
              <a:ea typeface="DM Sans"/>
              <a:cs typeface="DM Sans"/>
              <a:sym typeface="DM Sans"/>
            </a:endParaRPr>
          </a:p>
        </p:txBody>
      </p:sp>
      <p:pic>
        <p:nvPicPr>
          <p:cNvPr id="601" name="Google Shape;601;p121"/>
          <p:cNvPicPr preferRelativeResize="0"/>
          <p:nvPr/>
        </p:nvPicPr>
        <p:blipFill>
          <a:blip r:embed="rId3">
            <a:alphaModFix/>
          </a:blip>
          <a:stretch>
            <a:fillRect/>
          </a:stretch>
        </p:blipFill>
        <p:spPr>
          <a:xfrm>
            <a:off x="6605301" y="1268033"/>
            <a:ext cx="5297500" cy="4321944"/>
          </a:xfrm>
          <a:prstGeom prst="rect">
            <a:avLst/>
          </a:prstGeom>
          <a:noFill/>
          <a:ln>
            <a:noFill/>
          </a:ln>
        </p:spPr>
      </p:pic>
    </p:spTree>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22"/>
          <p:cNvSpPr txBox="1"/>
          <p:nvPr/>
        </p:nvSpPr>
        <p:spPr>
          <a:xfrm>
            <a:off x="634000" y="624400"/>
            <a:ext cx="8042800" cy="9293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Prueba de req.body</a:t>
            </a:r>
            <a:endParaRPr sz="4933" b="1">
              <a:solidFill>
                <a:schemeClr val="dk1"/>
              </a:solidFill>
              <a:latin typeface="DM Sans"/>
              <a:ea typeface="DM Sans"/>
              <a:cs typeface="DM Sans"/>
              <a:sym typeface="DM Sans"/>
            </a:endParaRPr>
          </a:p>
        </p:txBody>
      </p:sp>
      <p:sp>
        <p:nvSpPr>
          <p:cNvPr id="607" name="Google Shape;607;p122"/>
          <p:cNvSpPr txBox="1"/>
          <p:nvPr/>
        </p:nvSpPr>
        <p:spPr>
          <a:xfrm>
            <a:off x="634000" y="1967400"/>
            <a:ext cx="56544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Nota algo interesante, cuando definimos un body y presionamos </a:t>
            </a:r>
            <a:r>
              <a:rPr lang="es" b="1">
                <a:latin typeface="DM Sans"/>
                <a:ea typeface="DM Sans"/>
                <a:cs typeface="DM Sans"/>
                <a:sym typeface="DM Sans"/>
              </a:rPr>
              <a:t>try it out</a:t>
            </a:r>
            <a:r>
              <a:rPr lang="es">
                <a:latin typeface="DM Sans"/>
                <a:ea typeface="DM Sans"/>
                <a:cs typeface="DM Sans"/>
                <a:sym typeface="DM Sans"/>
              </a:rPr>
              <a:t>, nota cómo en el cuadro de abajo se genera automáticamente un json de ejemplo listo para enviar.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Esto permite entonces que no nos perdamos en la idea de “¿Cómo probar un servicio en particular?” Ya que no tenemos que buscar el input de prueba que corresponde, pues Swagger ya nos genera el objeto de prueba automáticamente, y sólo necesitamos cambiar los campos del body</a:t>
            </a:r>
            <a:endParaRPr>
              <a:latin typeface="DM Sans"/>
              <a:ea typeface="DM Sans"/>
              <a:cs typeface="DM Sans"/>
              <a:sym typeface="DM Sans"/>
            </a:endParaRPr>
          </a:p>
        </p:txBody>
      </p:sp>
      <p:pic>
        <p:nvPicPr>
          <p:cNvPr id="608" name="Google Shape;608;p122"/>
          <p:cNvPicPr preferRelativeResize="0"/>
          <p:nvPr/>
        </p:nvPicPr>
        <p:blipFill>
          <a:blip r:embed="rId3">
            <a:alphaModFix/>
          </a:blip>
          <a:stretch>
            <a:fillRect/>
          </a:stretch>
        </p:blipFill>
        <p:spPr>
          <a:xfrm>
            <a:off x="6531900" y="1712817"/>
            <a:ext cx="5297499" cy="380316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pic>
        <p:nvPicPr>
          <p:cNvPr id="912" name="Google Shape;912;p207"/>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913" name="Google Shape;913;p207"/>
          <p:cNvSpPr txBox="1"/>
          <p:nvPr/>
        </p:nvSpPr>
        <p:spPr>
          <a:xfrm>
            <a:off x="417867" y="3141401"/>
            <a:ext cx="10626000" cy="2185173"/>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latin typeface="DM Sans"/>
                <a:ea typeface="DM Sans"/>
                <a:cs typeface="DM Sans"/>
                <a:sym typeface="DM Sans"/>
              </a:rPr>
              <a:t>Definir una función multiplicación:</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Debe devolver una promesa que se resuelva siempre que ninguno de los dos factores sea negativo</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Si el producto es negativo, rechazar la oferta indicando “La calculadora sólo puede devolver valores positivos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la misma función división utilizada en esta clase.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Definir una función asíncrona “cálculos”, y realizar pruebas utilizando async/await y try/catch</a:t>
            </a:r>
            <a:endParaRPr>
              <a:latin typeface="DM Sans"/>
              <a:ea typeface="DM Sans"/>
              <a:cs typeface="DM Sans"/>
              <a:sym typeface="DM Sans"/>
            </a:endParaRPr>
          </a:p>
        </p:txBody>
      </p:sp>
      <p:grpSp>
        <p:nvGrpSpPr>
          <p:cNvPr id="914" name="Google Shape;914;p207"/>
          <p:cNvGrpSpPr/>
          <p:nvPr/>
        </p:nvGrpSpPr>
        <p:grpSpPr>
          <a:xfrm>
            <a:off x="609800" y="624382"/>
            <a:ext cx="574765" cy="574765"/>
            <a:chOff x="473351" y="619523"/>
            <a:chExt cx="738900" cy="738900"/>
          </a:xfrm>
        </p:grpSpPr>
        <p:sp>
          <p:nvSpPr>
            <p:cNvPr id="915" name="Google Shape;915;p207"/>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916" name="Google Shape;916;p207"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917" name="Google Shape;917;p207"/>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918" name="Google Shape;918;p207"/>
          <p:cNvSpPr txBox="1"/>
          <p:nvPr/>
        </p:nvSpPr>
        <p:spPr>
          <a:xfrm>
            <a:off x="526400" y="1199167"/>
            <a:ext cx="11423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Calculadora positiva con promesas</a:t>
            </a:r>
            <a:endParaRPr sz="5200" b="1">
              <a:solidFill>
                <a:schemeClr val="dk1"/>
              </a:solidFill>
              <a:latin typeface="DM Sans"/>
              <a:ea typeface="DM Sans"/>
              <a:cs typeface="DM Sans"/>
              <a:sym typeface="DM Sans"/>
            </a:endParaRPr>
          </a:p>
        </p:txBody>
      </p:sp>
    </p:spTree>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23"/>
          <p:cNvSpPr txBox="1"/>
          <p:nvPr/>
        </p:nvSpPr>
        <p:spPr>
          <a:xfrm>
            <a:off x="631133" y="3668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614" name="Google Shape;614;p123"/>
          <p:cNvSpPr txBox="1"/>
          <p:nvPr/>
        </p:nvSpPr>
        <p:spPr>
          <a:xfrm>
            <a:off x="631133" y="1964933"/>
            <a:ext cx="10854800" cy="3119211"/>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a:solidFill>
                  <a:schemeClr val="lt1"/>
                </a:solidFill>
                <a:latin typeface="DM Sans"/>
                <a:ea typeface="DM Sans"/>
                <a:cs typeface="DM Sans"/>
                <a:sym typeface="DM Sans"/>
              </a:rPr>
              <a:t>Seguramente estarás pensando: “Se hace bastante robusto ese archivo!” y querrás separar la lógica de documentación en más sub-archivos, sin embargo, la lógica de múltiples archivos actualmente se encuentra inestable por parte del repositorio principal,  lo que está presentando múltiples errores.</a:t>
            </a:r>
            <a:endParaRPr sz="2667">
              <a:solidFill>
                <a:schemeClr val="lt1"/>
              </a:solidFill>
              <a:latin typeface="DM Sans"/>
              <a:ea typeface="DM Sans"/>
              <a:cs typeface="DM Sans"/>
              <a:sym typeface="DM Sans"/>
            </a:endParaRPr>
          </a:p>
          <a:p>
            <a:pPr>
              <a:buClr>
                <a:srgbClr val="000000"/>
              </a:buClr>
              <a:buSzPts val="2500"/>
            </a:pPr>
            <a:endParaRPr sz="2667">
              <a:solidFill>
                <a:schemeClr val="lt1"/>
              </a:solidFill>
              <a:latin typeface="DM Sans"/>
              <a:ea typeface="DM Sans"/>
              <a:cs typeface="DM Sans"/>
              <a:sym typeface="DM Sans"/>
            </a:endParaRPr>
          </a:p>
          <a:p>
            <a:pPr>
              <a:buClr>
                <a:srgbClr val="000000"/>
              </a:buClr>
              <a:buSzPts val="2500"/>
            </a:pPr>
            <a:r>
              <a:rPr lang="es" sz="2667" b="1">
                <a:solidFill>
                  <a:schemeClr val="lt1"/>
                </a:solidFill>
                <a:latin typeface="DM Sans"/>
                <a:ea typeface="DM Sans"/>
                <a:cs typeface="DM Sans"/>
                <a:sym typeface="DM Sans"/>
              </a:rPr>
              <a:t>¡Se recomienda que sigas trabajando con un archivo por entidad!</a:t>
            </a:r>
            <a:endParaRPr sz="2667" b="1">
              <a:solidFill>
                <a:schemeClr val="lt1"/>
              </a:solidFill>
              <a:latin typeface="DM Sans"/>
              <a:ea typeface="DM Sans"/>
              <a:cs typeface="DM Sans"/>
              <a:sym typeface="DM Sans"/>
            </a:endParaRPr>
          </a:p>
        </p:txBody>
      </p:sp>
    </p:spTree>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2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620" name="Google Shape;620;p124"/>
          <p:cNvSpPr txBox="1"/>
          <p:nvPr/>
        </p:nvSpPr>
        <p:spPr>
          <a:xfrm>
            <a:off x="631133" y="1964934"/>
            <a:ext cx="11130000" cy="418514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repasaremos </a:t>
            </a:r>
            <a:r>
              <a:rPr lang="es" sz="2933">
                <a:solidFill>
                  <a:srgbClr val="B7B7B7"/>
                </a:solidFill>
                <a:latin typeface="DM Sans"/>
                <a:ea typeface="DM Sans"/>
                <a:cs typeface="DM Sans"/>
                <a:sym typeface="DM Sans"/>
              </a:rPr>
              <a:t>algunos de los conceptos vistos en clase con una aplicación</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133">
                <a:solidFill>
                  <a:srgbClr val="B7B7B7"/>
                </a:solidFill>
                <a:latin typeface="DM Sans"/>
                <a:ea typeface="DM Sans"/>
                <a:cs typeface="DM Sans"/>
                <a:sym typeface="DM Sans"/>
              </a:rPr>
              <a:t>Tiempo estimado: </a:t>
            </a:r>
            <a:r>
              <a:rPr lang="es" sz="2133" b="1">
                <a:solidFill>
                  <a:srgbClr val="83AEFB"/>
                </a:solidFill>
                <a:latin typeface="DM Sans"/>
                <a:ea typeface="DM Sans"/>
                <a:cs typeface="DM Sans"/>
                <a:sym typeface="DM Sans"/>
              </a:rPr>
              <a:t>30 minutos</a:t>
            </a:r>
            <a:endParaRPr sz="2133" b="1">
              <a:solidFill>
                <a:srgbClr val="83AEFB"/>
              </a:solidFill>
              <a:latin typeface="DM Sans"/>
              <a:ea typeface="DM Sans"/>
              <a:cs typeface="DM Sans"/>
              <a:sym typeface="DM Sans"/>
            </a:endParaRPr>
          </a:p>
        </p:txBody>
      </p:sp>
      <p:grpSp>
        <p:nvGrpSpPr>
          <p:cNvPr id="621" name="Google Shape;621;p124"/>
          <p:cNvGrpSpPr/>
          <p:nvPr/>
        </p:nvGrpSpPr>
        <p:grpSpPr>
          <a:xfrm>
            <a:off x="631135" y="826031"/>
            <a:ext cx="985200" cy="985200"/>
            <a:chOff x="473351" y="619523"/>
            <a:chExt cx="738900" cy="738900"/>
          </a:xfrm>
        </p:grpSpPr>
        <p:sp>
          <p:nvSpPr>
            <p:cNvPr id="622" name="Google Shape;622;p12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23" name="Google Shape;623;p12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grpSp>
        <p:nvGrpSpPr>
          <p:cNvPr id="628" name="Google Shape;628;p125"/>
          <p:cNvGrpSpPr/>
          <p:nvPr/>
        </p:nvGrpSpPr>
        <p:grpSpPr>
          <a:xfrm>
            <a:off x="609800" y="624382"/>
            <a:ext cx="574765" cy="574765"/>
            <a:chOff x="473351" y="619523"/>
            <a:chExt cx="738900" cy="738900"/>
          </a:xfrm>
        </p:grpSpPr>
        <p:sp>
          <p:nvSpPr>
            <p:cNvPr id="629" name="Google Shape;629;p125"/>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30" name="Google Shape;630;p12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31" name="Google Shape;631;p125"/>
          <p:cNvSpPr txBox="1"/>
          <p:nvPr/>
        </p:nvSpPr>
        <p:spPr>
          <a:xfrm>
            <a:off x="526400" y="1199167"/>
            <a:ext cx="113656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Proceso de adopción desde Swagger</a:t>
            </a:r>
            <a:endParaRPr sz="4667" b="1">
              <a:solidFill>
                <a:schemeClr val="dk1"/>
              </a:solidFill>
              <a:latin typeface="DM Sans"/>
              <a:ea typeface="DM Sans"/>
              <a:cs typeface="DM Sans"/>
              <a:sym typeface="DM Sans"/>
            </a:endParaRPr>
          </a:p>
        </p:txBody>
      </p:sp>
      <p:sp>
        <p:nvSpPr>
          <p:cNvPr id="632" name="Google Shape;632;p125"/>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33" name="Google Shape;633;p125"/>
          <p:cNvSpPr txBox="1"/>
          <p:nvPr/>
        </p:nvSpPr>
        <p:spPr>
          <a:xfrm>
            <a:off x="526400" y="2272401"/>
            <a:ext cx="108524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Se crearán los endpoints correspondientes en la documentación para llevar a cabo un proceso de adopción</a:t>
            </a:r>
            <a:endParaRPr b="1">
              <a:latin typeface="DM Sans"/>
              <a:ea typeface="DM Sans"/>
              <a:cs typeface="DM Sans"/>
              <a:sym typeface="DM Sans"/>
            </a:endParaRPr>
          </a:p>
          <a:p>
            <a:endParaRPr b="1">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la documentación para mascotas, sólo es necesario definir el método get y el post para crear y ver las mascotas.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la documentación para procesar el método “register” que se encargará de crear un usuario. No es necesario implementar el login, sólo el registro.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la documentación de adopción, la cual deberá recibir doble parámetro para poder llevar a cabo el proceso de adopción.</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Corroborar en la base de datos que las entidades se estén creando correctamente.</a:t>
            </a:r>
            <a:endParaRPr>
              <a:latin typeface="DM Sans"/>
              <a:ea typeface="DM Sans"/>
              <a:cs typeface="DM Sans"/>
              <a:sym typeface="DM Sans"/>
            </a:endParaRPr>
          </a:p>
        </p:txBody>
      </p:sp>
    </p:spTree>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grpSp>
        <p:nvGrpSpPr>
          <p:cNvPr id="638" name="Google Shape;638;p126"/>
          <p:cNvGrpSpPr/>
          <p:nvPr/>
        </p:nvGrpSpPr>
        <p:grpSpPr>
          <a:xfrm>
            <a:off x="5603411" y="1325564"/>
            <a:ext cx="985200" cy="985200"/>
            <a:chOff x="3137108" y="2467173"/>
            <a:chExt cx="738900" cy="738900"/>
          </a:xfrm>
        </p:grpSpPr>
        <p:sp>
          <p:nvSpPr>
            <p:cNvPr id="639" name="Google Shape;639;p126"/>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40" name="Google Shape;640;p126"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41" name="Google Shape;641;p126"/>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Documentar API</a:t>
            </a:r>
            <a:endParaRPr sz="5333"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grpSp>
        <p:nvGrpSpPr>
          <p:cNvPr id="646" name="Google Shape;646;p127"/>
          <p:cNvGrpSpPr/>
          <p:nvPr/>
        </p:nvGrpSpPr>
        <p:grpSpPr>
          <a:xfrm>
            <a:off x="609795" y="624264"/>
            <a:ext cx="574765" cy="574765"/>
            <a:chOff x="3137108" y="2467173"/>
            <a:chExt cx="738900" cy="738900"/>
          </a:xfrm>
        </p:grpSpPr>
        <p:sp>
          <p:nvSpPr>
            <p:cNvPr id="647" name="Google Shape;647;p127"/>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48" name="Google Shape;648;p127"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49" name="Google Shape;649;p127"/>
          <p:cNvSpPr txBox="1"/>
          <p:nvPr/>
        </p:nvSpPr>
        <p:spPr>
          <a:xfrm>
            <a:off x="609800" y="2544234"/>
            <a:ext cx="5112800" cy="360043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Consigna</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Realizar la configuración necesaria para tener documentado tu proyecto final a partir de Swagger.</a:t>
            </a:r>
            <a:endParaRPr>
              <a:solidFill>
                <a:srgbClr val="000000"/>
              </a:solidFill>
              <a:latin typeface="DM Sans"/>
              <a:ea typeface="DM Sans"/>
              <a:cs typeface="DM Sans"/>
              <a:sym typeface="DM Sans"/>
            </a:endParaRPr>
          </a:p>
          <a:p>
            <a:pPr>
              <a:spcBef>
                <a:spcPts val="1067"/>
              </a:spcBef>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Aspectos a incluir</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Se debe tener documentado el módulo de productos.</a:t>
            </a:r>
            <a:endParaRPr>
              <a:solidFill>
                <a:srgbClr val="999999"/>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Se debe tener documentado el módulo de carrito</a:t>
            </a:r>
            <a:endParaRPr>
              <a:solidFill>
                <a:srgbClr val="999999"/>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No realizar documentación de sesiones</a:t>
            </a:r>
            <a:endParaRPr u="sng">
              <a:solidFill>
                <a:srgbClr val="83AEFB"/>
              </a:solidFill>
              <a:latin typeface="DM Sans"/>
              <a:ea typeface="DM Sans"/>
              <a:cs typeface="DM Sans"/>
              <a:sym typeface="DM Sans"/>
            </a:endParaRPr>
          </a:p>
        </p:txBody>
      </p:sp>
      <p:sp>
        <p:nvSpPr>
          <p:cNvPr id="650" name="Google Shape;650;p127"/>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Documentar API</a:t>
            </a:r>
            <a:endParaRPr sz="5333" b="1">
              <a:solidFill>
                <a:schemeClr val="dk1"/>
              </a:solidFill>
              <a:latin typeface="DM Sans"/>
              <a:ea typeface="DM Sans"/>
              <a:cs typeface="DM Sans"/>
              <a:sym typeface="DM Sans"/>
            </a:endParaRPr>
          </a:p>
        </p:txBody>
      </p:sp>
      <p:pic>
        <p:nvPicPr>
          <p:cNvPr id="651" name="Google Shape;651;p127"/>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52" name="Google Shape;652;p127"/>
          <p:cNvSpPr txBox="1"/>
          <p:nvPr/>
        </p:nvSpPr>
        <p:spPr>
          <a:xfrm>
            <a:off x="1240732" y="624367"/>
            <a:ext cx="4596649"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dirty="0">
                <a:solidFill>
                  <a:schemeClr val="dk1"/>
                </a:solidFill>
                <a:latin typeface="DM Sans"/>
                <a:ea typeface="DM Sans"/>
                <a:cs typeface="DM Sans"/>
                <a:sym typeface="DM Sans"/>
              </a:rPr>
              <a:t>DESAFÍO ENTREGABLE</a:t>
            </a:r>
            <a:endParaRPr sz="1867" dirty="0">
              <a:solidFill>
                <a:srgbClr val="000000"/>
              </a:solidFill>
              <a:latin typeface="DM Sans"/>
              <a:ea typeface="DM Sans"/>
              <a:cs typeface="DM Sans"/>
              <a:sym typeface="DM Sans"/>
            </a:endParaRPr>
          </a:p>
        </p:txBody>
      </p:sp>
      <p:sp>
        <p:nvSpPr>
          <p:cNvPr id="653" name="Google Shape;653;p127"/>
          <p:cNvSpPr txBox="1"/>
          <p:nvPr/>
        </p:nvSpPr>
        <p:spPr>
          <a:xfrm>
            <a:off x="6036767" y="2544233"/>
            <a:ext cx="5112800" cy="276943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Formato</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Link al repositorio de Github sin node_modules</a:t>
            </a:r>
            <a:endParaRPr>
              <a:solidFill>
                <a:srgbClr val="999999"/>
              </a:solidFill>
              <a:latin typeface="DM Sans"/>
              <a:ea typeface="DM Sans"/>
              <a:cs typeface="DM Sans"/>
              <a:sym typeface="DM Sans"/>
            </a:endParaRPr>
          </a:p>
          <a:p>
            <a:pPr>
              <a:spcBef>
                <a:spcPts val="1067"/>
              </a:spcBef>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Sugerencias</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Recuerda que es un proceso de documentación, ¡Hay que ser lo más claros posibles!</a:t>
            </a:r>
            <a:endParaRPr>
              <a:solidFill>
                <a:srgbClr val="999999"/>
              </a:solidFill>
              <a:latin typeface="DM Sans"/>
              <a:ea typeface="DM Sans"/>
              <a:cs typeface="DM Sans"/>
              <a:sym typeface="DM Sans"/>
            </a:endParaRPr>
          </a:p>
        </p:txBody>
      </p:sp>
      <p:sp>
        <p:nvSpPr>
          <p:cNvPr id="654" name="Google Shape;654;p127"/>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39</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960017" y="25318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Documentación</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67" y="18688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40</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890667" y="25164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Testing Unitario</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5061568" y="3642800"/>
            <a:ext cx="2310000" cy="2462172"/>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Módulos de testing</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Testing con Mocha</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Testing con Chai</a:t>
            </a:r>
            <a:endParaRPr sz="1600">
              <a:solidFill>
                <a:schemeClr val="lt1"/>
              </a:solidFill>
              <a:latin typeface="DM Sans"/>
              <a:ea typeface="DM Sans"/>
              <a:cs typeface="DM Sans"/>
              <a:sym typeface="DM Sans"/>
            </a:endParaRPr>
          </a:p>
          <a:p>
            <a:endParaRPr sz="1600">
              <a:solidFill>
                <a:schemeClr val="lt1"/>
              </a:solidFill>
              <a:latin typeface="DM Sans"/>
              <a:ea typeface="DM Sans"/>
              <a:cs typeface="DM Sans"/>
              <a:sym typeface="DM Sans"/>
            </a:endParaRPr>
          </a:p>
        </p:txBody>
      </p:sp>
      <p:sp>
        <p:nvSpPr>
          <p:cNvPr id="295" name="Google Shape;295;p84"/>
          <p:cNvSpPr txBox="1"/>
          <p:nvPr/>
        </p:nvSpPr>
        <p:spPr>
          <a:xfrm>
            <a:off x="1996800" y="36428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41</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4"/>
          <p:cNvSpPr txBox="1"/>
          <p:nvPr/>
        </p:nvSpPr>
        <p:spPr>
          <a:xfrm>
            <a:off x="7938284" y="2443401"/>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Testing Avanzado</a:t>
            </a:r>
            <a:endParaRPr sz="2000" b="1">
              <a:solidFill>
                <a:srgbClr val="999999"/>
              </a:solidFill>
              <a:latin typeface="DM Sans"/>
              <a:ea typeface="DM Sans"/>
              <a:cs typeface="DM Sans"/>
              <a:sym typeface="DM Sans"/>
            </a:endParaRPr>
          </a:p>
        </p:txBody>
      </p:sp>
      <p:cxnSp>
        <p:nvCxnSpPr>
          <p:cNvPr id="300" name="Google Shape;300;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02" name="Google Shape;302;p84"/>
          <p:cNvSpPr txBox="1"/>
          <p:nvPr/>
        </p:nvSpPr>
        <p:spPr>
          <a:xfrm>
            <a:off x="2050001" y="3898334"/>
            <a:ext cx="2310000" cy="1375016"/>
          </a:xfrm>
          <a:prstGeom prst="rect">
            <a:avLst/>
          </a:prstGeom>
          <a:noFill/>
          <a:ln>
            <a:noFill/>
          </a:ln>
        </p:spPr>
        <p:txBody>
          <a:bodyPr spcFirstLastPara="1" wrap="square" lIns="121900" tIns="121900" rIns="121900" bIns="121900" anchor="t" anchorCtr="0">
            <a:spAutoFit/>
          </a:bodyPr>
          <a:lstStyle/>
          <a:p>
            <a:pPr marL="609585" indent="-397923">
              <a:buClr>
                <a:srgbClr val="EA90FF"/>
              </a:buClr>
              <a:buSzPts val="1100"/>
              <a:buFont typeface="DM Sans"/>
              <a:buChar char="✓"/>
            </a:pPr>
            <a:r>
              <a:rPr lang="es" sz="1467">
                <a:solidFill>
                  <a:srgbClr val="CCCCCC"/>
                </a:solidFill>
                <a:latin typeface="DM Sans"/>
                <a:ea typeface="DM Sans"/>
                <a:cs typeface="DM Sans"/>
                <a:sym typeface="DM Sans"/>
              </a:rPr>
              <a:t>Importancia de la documentación</a:t>
            </a:r>
            <a:endParaRPr sz="1467">
              <a:solidFill>
                <a:srgbClr val="CCCCCC"/>
              </a:solidFill>
              <a:latin typeface="DM Sans"/>
              <a:ea typeface="DM Sans"/>
              <a:cs typeface="DM Sans"/>
              <a:sym typeface="DM Sans"/>
            </a:endParaRPr>
          </a:p>
          <a:p>
            <a:pPr marL="609585"/>
            <a:endParaRPr sz="1467">
              <a:solidFill>
                <a:srgbClr val="CCCCCC"/>
              </a:solidFill>
              <a:latin typeface="DM Sans"/>
              <a:ea typeface="DM Sans"/>
              <a:cs typeface="DM Sans"/>
              <a:sym typeface="DM Sans"/>
            </a:endParaRPr>
          </a:p>
          <a:p>
            <a:pPr marL="609585" indent="-397923">
              <a:buClr>
                <a:srgbClr val="EA90FF"/>
              </a:buClr>
              <a:buSzPts val="1100"/>
              <a:buFont typeface="DM Sans"/>
              <a:buChar char="✓"/>
            </a:pPr>
            <a:r>
              <a:rPr lang="es" sz="1467">
                <a:solidFill>
                  <a:srgbClr val="CCCCCC"/>
                </a:solidFill>
                <a:latin typeface="DM Sans"/>
                <a:ea typeface="DM Sans"/>
                <a:cs typeface="DM Sans"/>
                <a:sym typeface="DM Sans"/>
              </a:rPr>
              <a:t>Documentar con Swagger</a:t>
            </a:r>
            <a:endParaRPr sz="1467">
              <a:solidFill>
                <a:srgbClr val="CCCCCC"/>
              </a:solidFill>
              <a:latin typeface="DM Sans"/>
              <a:ea typeface="DM Sans"/>
              <a:cs typeface="DM Sans"/>
              <a:sym typeface="DM Sans"/>
            </a:endParaRPr>
          </a:p>
        </p:txBody>
      </p:sp>
      <p:sp>
        <p:nvSpPr>
          <p:cNvPr id="303" name="Google Shape;303;p84"/>
          <p:cNvSpPr txBox="1"/>
          <p:nvPr/>
        </p:nvSpPr>
        <p:spPr>
          <a:xfrm>
            <a:off x="8026351" y="3679233"/>
            <a:ext cx="2310000" cy="2215951"/>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rgbClr val="CCCCCC"/>
                </a:solidFill>
                <a:latin typeface="DM Sans"/>
                <a:ea typeface="DM Sans"/>
                <a:cs typeface="DM Sans"/>
                <a:sym typeface="DM Sans"/>
              </a:rPr>
              <a:t>Tests de integración</a:t>
            </a:r>
            <a:endParaRPr sz="1600">
              <a:solidFill>
                <a:srgbClr val="CCCCCC"/>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CCCCCC"/>
                </a:solidFill>
                <a:latin typeface="DM Sans"/>
                <a:ea typeface="DM Sans"/>
                <a:cs typeface="DM Sans"/>
                <a:sym typeface="DM Sans"/>
              </a:rPr>
              <a:t>Tests con supertest</a:t>
            </a:r>
            <a:endParaRPr sz="1600">
              <a:solidFill>
                <a:srgbClr val="CCCCCC"/>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CCCCCC"/>
                </a:solidFill>
                <a:latin typeface="DM Sans"/>
                <a:ea typeface="DM Sans"/>
                <a:cs typeface="DM Sans"/>
                <a:sym typeface="DM Sans"/>
              </a:rPr>
              <a:t>Testing de elementos avanzados</a:t>
            </a:r>
            <a:endParaRPr sz="1600">
              <a:solidFill>
                <a:srgbClr val="CCCCCC"/>
              </a:solidFill>
              <a:latin typeface="DM Sans"/>
              <a:ea typeface="DM Sans"/>
              <a:cs typeface="DM Sans"/>
              <a:sym typeface="DM Sans"/>
            </a:endParaRPr>
          </a:p>
          <a:p>
            <a:endParaRPr sz="1600">
              <a:solidFill>
                <a:srgbClr val="CCCCCC"/>
              </a:solidFill>
              <a:latin typeface="DM Sans"/>
              <a:ea typeface="DM Sans"/>
              <a:cs typeface="DM Sans"/>
              <a:sym typeface="DM Sans"/>
            </a:endParaRPr>
          </a:p>
        </p:txBody>
      </p:sp>
    </p:spTree>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668600" y="9455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10" name="Google Shape;310;p85"/>
          <p:cNvSpPr txBox="1"/>
          <p:nvPr/>
        </p:nvSpPr>
        <p:spPr>
          <a:xfrm>
            <a:off x="3368100" y="2158167"/>
            <a:ext cx="5932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Conocer sobre tests unitarios</a:t>
            </a:r>
            <a:endParaRPr sz="2400">
              <a:solidFill>
                <a:schemeClr val="lt1"/>
              </a:solidFill>
              <a:latin typeface="DM Sans"/>
              <a:ea typeface="DM Sans"/>
              <a:cs typeface="DM Sans"/>
              <a:sym typeface="DM Sans"/>
            </a:endParaRPr>
          </a:p>
        </p:txBody>
      </p:sp>
      <p:pic>
        <p:nvPicPr>
          <p:cNvPr id="311" name="Google Shape;311;p85"/>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12" name="Google Shape;312;p85"/>
          <p:cNvCxnSpPr>
            <a:stCxn id="309" idx="2"/>
            <a:endCxn id="311"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3" name="Google Shape;313;p85"/>
          <p:cNvSpPr txBox="1"/>
          <p:nvPr/>
        </p:nvSpPr>
        <p:spPr>
          <a:xfrm>
            <a:off x="3316400" y="4194968"/>
            <a:ext cx="746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Realizar test con cadenas de lenguaje con Mocha + Chai</a:t>
            </a:r>
            <a:endParaRPr sz="2400">
              <a:solidFill>
                <a:schemeClr val="lt1"/>
              </a:solidFill>
              <a:latin typeface="DM Sans"/>
              <a:ea typeface="DM Sans"/>
              <a:cs typeface="DM Sans"/>
              <a:sym typeface="DM Sans"/>
            </a:endParaRPr>
          </a:p>
        </p:txBody>
      </p:sp>
      <p:pic>
        <p:nvPicPr>
          <p:cNvPr id="314" name="Google Shape;314;p85"/>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315" name="Google Shape;315;p85"/>
          <p:cNvSpPr txBox="1"/>
          <p:nvPr/>
        </p:nvSpPr>
        <p:spPr>
          <a:xfrm>
            <a:off x="3316384" y="3314268"/>
            <a:ext cx="5932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Realizar test unitarios con assert y Mocha</a:t>
            </a:r>
            <a:endParaRPr sz="2400">
              <a:solidFill>
                <a:schemeClr val="lt1"/>
              </a:solidFill>
              <a:latin typeface="DM Sans"/>
              <a:ea typeface="DM Sans"/>
              <a:cs typeface="DM Sans"/>
              <a:sym typeface="DM Sans"/>
            </a:endParaRPr>
          </a:p>
        </p:txBody>
      </p:sp>
      <p:cxnSp>
        <p:nvCxnSpPr>
          <p:cNvPr id="316" name="Google Shape;316;p85"/>
          <p:cNvCxnSpPr>
            <a:stCxn id="311" idx="2"/>
          </p:cNvCxnSpPr>
          <p:nvPr/>
        </p:nvCxnSpPr>
        <p:spPr>
          <a:xfrm rot="5400000">
            <a:off x="2711700" y="40266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86"/>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N°39</a:t>
            </a:r>
            <a:endParaRPr sz="1867">
              <a:solidFill>
                <a:srgbClr val="000000"/>
              </a:solidFill>
              <a:latin typeface="DM Sans"/>
              <a:ea typeface="DM Sans"/>
              <a:cs typeface="DM Sans"/>
              <a:sym typeface="DM Sans"/>
            </a:endParaRPr>
          </a:p>
        </p:txBody>
      </p:sp>
      <p:sp>
        <p:nvSpPr>
          <p:cNvPr id="322" name="Google Shape;322;p86"/>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23" name="Google Shape;323;p86"/>
          <p:cNvSpPr txBox="1"/>
          <p:nvPr/>
        </p:nvSpPr>
        <p:spPr>
          <a:xfrm>
            <a:off x="579333" y="2137567"/>
            <a:ext cx="5112800" cy="152037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Swagger</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es una herramienta de documentación de código, la cual nos permitirá mantener cada módulo de nuestra API dentro de un </a:t>
            </a:r>
            <a:r>
              <a:rPr lang="es" b="1">
                <a:solidFill>
                  <a:schemeClr val="dk1"/>
                </a:solidFill>
                <a:latin typeface="DM Sans"/>
                <a:ea typeface="DM Sans"/>
                <a:cs typeface="DM Sans"/>
                <a:sym typeface="DM Sans"/>
              </a:rPr>
              <a:t>espectro de entendimiento sólido.</a:t>
            </a:r>
            <a:endParaRPr>
              <a:solidFill>
                <a:schemeClr val="dk1"/>
              </a:solidFill>
              <a:latin typeface="DM Sans"/>
              <a:ea typeface="DM Sans"/>
              <a:cs typeface="DM Sans"/>
              <a:sym typeface="DM Sans"/>
            </a:endParaRPr>
          </a:p>
        </p:txBody>
      </p:sp>
    </p:spTree>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7"/>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9" name="Google Shape;329;p87"/>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30" name="Google Shape;330;p87"/>
          <p:cNvSpPr/>
          <p:nvPr/>
        </p:nvSpPr>
        <p:spPr>
          <a:xfrm>
            <a:off x="886300" y="18366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Testing</a:t>
            </a:r>
            <a:endParaRPr sz="1600">
              <a:solidFill>
                <a:srgbClr val="FFFFFF"/>
              </a:solidFill>
              <a:latin typeface="DM Sans"/>
              <a:ea typeface="DM Sans"/>
              <a:cs typeface="DM Sans"/>
              <a:sym typeface="DM Sans"/>
            </a:endParaRPr>
          </a:p>
        </p:txBody>
      </p:sp>
      <p:sp>
        <p:nvSpPr>
          <p:cNvPr id="331" name="Google Shape;331;p87"/>
          <p:cNvSpPr/>
          <p:nvPr/>
        </p:nvSpPr>
        <p:spPr>
          <a:xfrm>
            <a:off x="5048841" y="1837033"/>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Ventajas</a:t>
            </a:r>
            <a:endParaRPr sz="1600">
              <a:solidFill>
                <a:schemeClr val="lt1"/>
              </a:solidFill>
              <a:latin typeface="DM Sans"/>
              <a:ea typeface="DM Sans"/>
              <a:cs typeface="DM Sans"/>
              <a:sym typeface="DM Sans"/>
            </a:endParaRPr>
          </a:p>
        </p:txBody>
      </p:sp>
      <p:cxnSp>
        <p:nvCxnSpPr>
          <p:cNvPr id="332" name="Google Shape;332;p87"/>
          <p:cNvCxnSpPr>
            <a:stCxn id="330" idx="3"/>
            <a:endCxn id="331" idx="1"/>
          </p:cNvCxnSpPr>
          <p:nvPr/>
        </p:nvCxnSpPr>
        <p:spPr>
          <a:xfrm>
            <a:off x="2751900" y="2223445"/>
            <a:ext cx="2296800" cy="800"/>
          </a:xfrm>
          <a:prstGeom prst="bentConnector3">
            <a:avLst>
              <a:gd name="adj1" fmla="val 50003"/>
            </a:avLst>
          </a:prstGeom>
          <a:noFill/>
          <a:ln w="9525" cap="flat" cmpd="sng">
            <a:solidFill>
              <a:srgbClr val="CCCCCC"/>
            </a:solidFill>
            <a:prstDash val="solid"/>
            <a:round/>
            <a:headEnd type="none" w="sm" len="sm"/>
            <a:tailEnd type="oval" w="med" len="med"/>
          </a:ln>
        </p:spPr>
      </p:cxnSp>
      <p:pic>
        <p:nvPicPr>
          <p:cNvPr id="333" name="Google Shape;333;p87"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34" name="Google Shape;334;p87"/>
          <p:cNvSpPr/>
          <p:nvPr/>
        </p:nvSpPr>
        <p:spPr>
          <a:xfrm>
            <a:off x="5048708" y="3100433"/>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Testing unitario con Mocha</a:t>
            </a:r>
            <a:endParaRPr sz="1600">
              <a:solidFill>
                <a:schemeClr val="lt1"/>
              </a:solidFill>
              <a:latin typeface="DM Sans"/>
              <a:ea typeface="DM Sans"/>
              <a:cs typeface="DM Sans"/>
              <a:sym typeface="DM Sans"/>
            </a:endParaRPr>
          </a:p>
        </p:txBody>
      </p:sp>
      <p:cxnSp>
        <p:nvCxnSpPr>
          <p:cNvPr id="335" name="Google Shape;335;p87"/>
          <p:cNvCxnSpPr>
            <a:stCxn id="334" idx="1"/>
            <a:endCxn id="330" idx="3"/>
          </p:cNvCxnSpPr>
          <p:nvPr/>
        </p:nvCxnSpPr>
        <p:spPr>
          <a:xfrm rot="10800000">
            <a:off x="2751908" y="2223633"/>
            <a:ext cx="2296800" cy="12636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36" name="Google Shape;336;p87"/>
          <p:cNvCxnSpPr>
            <a:stCxn id="337" idx="1"/>
            <a:endCxn id="330" idx="3"/>
          </p:cNvCxnSpPr>
          <p:nvPr/>
        </p:nvCxnSpPr>
        <p:spPr>
          <a:xfrm rot="10800000">
            <a:off x="2751808" y="2223333"/>
            <a:ext cx="2279600" cy="2278800"/>
          </a:xfrm>
          <a:prstGeom prst="bentConnector3">
            <a:avLst>
              <a:gd name="adj1" fmla="val 49998"/>
            </a:avLst>
          </a:prstGeom>
          <a:noFill/>
          <a:ln w="9525" cap="flat" cmpd="sng">
            <a:solidFill>
              <a:srgbClr val="CCCCCC"/>
            </a:solidFill>
            <a:prstDash val="solid"/>
            <a:round/>
            <a:headEnd type="none" w="sm" len="sm"/>
            <a:tailEnd type="oval" w="med" len="med"/>
          </a:ln>
        </p:spPr>
      </p:cxnSp>
      <p:sp>
        <p:nvSpPr>
          <p:cNvPr id="337" name="Google Shape;337;p87"/>
          <p:cNvSpPr/>
          <p:nvPr/>
        </p:nvSpPr>
        <p:spPr>
          <a:xfrm>
            <a:off x="5031408" y="4115333"/>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Cadena de lenguaje  con Mocha y Chai</a:t>
            </a:r>
            <a:endParaRPr sz="1600">
              <a:solidFill>
                <a:schemeClr val="lt1"/>
              </a:solidFill>
              <a:latin typeface="DM Sans"/>
              <a:ea typeface="DM Sans"/>
              <a:cs typeface="DM Sans"/>
              <a:sym typeface="DM Sans"/>
            </a:endParaRPr>
          </a:p>
        </p:txBody>
      </p:sp>
    </p:spTree>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88"/>
          <p:cNvSpPr txBox="1"/>
          <p:nvPr/>
        </p:nvSpPr>
        <p:spPr>
          <a:xfrm>
            <a:off x="1083000"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Testing</a:t>
            </a:r>
            <a:endParaRPr sz="5333" b="1">
              <a:solidFill>
                <a:schemeClr val="accent6"/>
              </a:solidFill>
              <a:latin typeface="DM Sans"/>
              <a:ea typeface="DM Sans"/>
              <a:cs typeface="DM Sans"/>
              <a:sym typeface="DM Sans"/>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162"/>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517" name="Google Shape;517;p162"/>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518" name="Google Shape;518;p162"/>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519" name="Google Shape;519;p162"/>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520" name="Google Shape;520;p162"/>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03</a:t>
            </a:r>
            <a:endParaRPr sz="2133">
              <a:solidFill>
                <a:schemeClr val="lt1"/>
              </a:solidFill>
              <a:latin typeface="DM Sans"/>
              <a:ea typeface="DM Sans"/>
              <a:cs typeface="DM Sans"/>
              <a:sym typeface="DM Sans"/>
            </a:endParaRPr>
          </a:p>
        </p:txBody>
      </p:sp>
      <p:cxnSp>
        <p:nvCxnSpPr>
          <p:cNvPr id="521" name="Google Shape;521;p162"/>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522" name="Google Shape;522;p162"/>
          <p:cNvSpPr txBox="1"/>
          <p:nvPr/>
        </p:nvSpPr>
        <p:spPr>
          <a:xfrm>
            <a:off x="1919184" y="2390734"/>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Programación sincrónica y asincrónica</a:t>
            </a:r>
            <a:endParaRPr sz="2000" b="1">
              <a:solidFill>
                <a:srgbClr val="999999"/>
              </a:solidFill>
              <a:latin typeface="DM Sans"/>
              <a:ea typeface="DM Sans"/>
              <a:cs typeface="DM Sans"/>
              <a:sym typeface="DM Sans"/>
            </a:endParaRPr>
          </a:p>
        </p:txBody>
      </p:sp>
      <p:sp>
        <p:nvSpPr>
          <p:cNvPr id="523" name="Google Shape;523;p162"/>
          <p:cNvSpPr txBox="1"/>
          <p:nvPr/>
        </p:nvSpPr>
        <p:spPr>
          <a:xfrm>
            <a:off x="4930767" y="19465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04</a:t>
            </a:r>
            <a:endParaRPr sz="2133" b="1">
              <a:solidFill>
                <a:srgbClr val="FFFFFF"/>
              </a:solidFill>
              <a:latin typeface="DM Sans"/>
              <a:ea typeface="DM Sans"/>
              <a:cs typeface="DM Sans"/>
              <a:sym typeface="DM Sans"/>
            </a:endParaRPr>
          </a:p>
        </p:txBody>
      </p:sp>
      <p:cxnSp>
        <p:nvCxnSpPr>
          <p:cNvPr id="524" name="Google Shape;524;p162"/>
          <p:cNvCxnSpPr/>
          <p:nvPr/>
        </p:nvCxnSpPr>
        <p:spPr>
          <a:xfrm>
            <a:off x="5010551" y="3541200"/>
            <a:ext cx="2371200" cy="0"/>
          </a:xfrm>
          <a:prstGeom prst="straightConnector1">
            <a:avLst/>
          </a:prstGeom>
          <a:noFill/>
          <a:ln w="9525" cap="flat" cmpd="sng">
            <a:solidFill>
              <a:srgbClr val="434343"/>
            </a:solidFill>
            <a:prstDash val="solid"/>
            <a:round/>
            <a:headEnd type="none" w="sm" len="sm"/>
            <a:tailEnd type="none" w="sm" len="sm"/>
          </a:ln>
        </p:spPr>
      </p:cxnSp>
      <p:sp>
        <p:nvSpPr>
          <p:cNvPr id="525" name="Google Shape;525;p162"/>
          <p:cNvSpPr txBox="1"/>
          <p:nvPr/>
        </p:nvSpPr>
        <p:spPr>
          <a:xfrm>
            <a:off x="4930351" y="2390734"/>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Manejo de archivos en Javascript</a:t>
            </a:r>
            <a:endParaRPr sz="2000" b="1">
              <a:solidFill>
                <a:srgbClr val="EAFF6A"/>
              </a:solidFill>
              <a:latin typeface="DM Sans"/>
              <a:ea typeface="DM Sans"/>
              <a:cs typeface="DM Sans"/>
              <a:sym typeface="DM Sans"/>
            </a:endParaRPr>
          </a:p>
        </p:txBody>
      </p:sp>
      <p:cxnSp>
        <p:nvCxnSpPr>
          <p:cNvPr id="526" name="Google Shape;526;p162"/>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527" name="Google Shape;527;p162"/>
          <p:cNvCxnSpPr/>
          <p:nvPr/>
        </p:nvCxnSpPr>
        <p:spPr>
          <a:xfrm>
            <a:off x="5031117" y="2438933"/>
            <a:ext cx="2371200" cy="0"/>
          </a:xfrm>
          <a:prstGeom prst="straightConnector1">
            <a:avLst/>
          </a:prstGeom>
          <a:noFill/>
          <a:ln w="9525" cap="flat" cmpd="sng">
            <a:solidFill>
              <a:srgbClr val="434343"/>
            </a:solidFill>
            <a:prstDash val="solid"/>
            <a:round/>
            <a:headEnd type="none" w="sm" len="sm"/>
            <a:tailEnd type="none" w="sm" len="sm"/>
          </a:ln>
        </p:spPr>
      </p:cxnSp>
      <p:sp>
        <p:nvSpPr>
          <p:cNvPr id="528" name="Google Shape;528;p162"/>
          <p:cNvSpPr txBox="1"/>
          <p:nvPr/>
        </p:nvSpPr>
        <p:spPr>
          <a:xfrm>
            <a:off x="5061584" y="3725267"/>
            <a:ext cx="23100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Archivos síncronos</a:t>
            </a:r>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Manejo de archivos</a:t>
            </a:r>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File system</a:t>
            </a:r>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8" action="ppaction://hlinksldjump"/>
              </a:rPr>
              <a:t>Promesas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p:txBody>
      </p:sp>
      <p:sp>
        <p:nvSpPr>
          <p:cNvPr id="529" name="Google Shape;529;p162"/>
          <p:cNvSpPr txBox="1"/>
          <p:nvPr/>
        </p:nvSpPr>
        <p:spPr>
          <a:xfrm>
            <a:off x="2029667" y="3727267"/>
            <a:ext cx="23712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Funciones en Javascript</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Callbacks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Promesas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Sincronismo vs. Asincronismo</a:t>
            </a:r>
            <a:endParaRPr sz="1600">
              <a:solidFill>
                <a:srgbClr val="999999"/>
              </a:solidFill>
              <a:latin typeface="DM Sans"/>
              <a:ea typeface="DM Sans"/>
              <a:cs typeface="DM Sans"/>
              <a:sym typeface="DM Sans"/>
            </a:endParaRPr>
          </a:p>
        </p:txBody>
      </p:sp>
      <p:pic>
        <p:nvPicPr>
          <p:cNvPr id="530" name="Google Shape;530;p162"/>
          <p:cNvPicPr preferRelativeResize="0"/>
          <p:nvPr/>
        </p:nvPicPr>
        <p:blipFill rotWithShape="1">
          <a:blip r:embed="rId4">
            <a:alphaModFix/>
          </a:blip>
          <a:srcRect/>
          <a:stretch/>
        </p:blipFill>
        <p:spPr>
          <a:xfrm>
            <a:off x="8003133" y="1820867"/>
            <a:ext cx="2611600" cy="3986127"/>
          </a:xfrm>
          <a:prstGeom prst="rect">
            <a:avLst/>
          </a:prstGeom>
          <a:noFill/>
          <a:ln>
            <a:noFill/>
          </a:ln>
        </p:spPr>
      </p:pic>
      <p:sp>
        <p:nvSpPr>
          <p:cNvPr id="531" name="Google Shape;531;p162"/>
          <p:cNvSpPr txBox="1"/>
          <p:nvPr/>
        </p:nvSpPr>
        <p:spPr>
          <a:xfrm>
            <a:off x="80028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rgbClr val="FFFFFF"/>
                </a:solidFill>
                <a:latin typeface="DM Sans"/>
                <a:ea typeface="DM Sans"/>
                <a:cs typeface="DM Sans"/>
                <a:sym typeface="DM Sans"/>
              </a:rPr>
              <a:t>05</a:t>
            </a:r>
            <a:endParaRPr sz="2133">
              <a:solidFill>
                <a:srgbClr val="FFFFFF"/>
              </a:solidFill>
              <a:latin typeface="DM Sans"/>
              <a:ea typeface="DM Sans"/>
              <a:cs typeface="DM Sans"/>
              <a:sym typeface="DM Sans"/>
            </a:endParaRPr>
          </a:p>
        </p:txBody>
      </p:sp>
      <p:cxnSp>
        <p:nvCxnSpPr>
          <p:cNvPr id="532" name="Google Shape;532;p162"/>
          <p:cNvCxnSpPr/>
          <p:nvPr/>
        </p:nvCxnSpPr>
        <p:spPr>
          <a:xfrm>
            <a:off x="81024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533" name="Google Shape;533;p162"/>
          <p:cNvSpPr txBox="1"/>
          <p:nvPr/>
        </p:nvSpPr>
        <p:spPr>
          <a:xfrm>
            <a:off x="8002284" y="2390733"/>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Administradores de paquetes - NPM</a:t>
            </a:r>
            <a:endParaRPr sz="2000" b="1">
              <a:solidFill>
                <a:srgbClr val="999999"/>
              </a:solidFill>
              <a:latin typeface="DM Sans"/>
              <a:ea typeface="DM Sans"/>
              <a:cs typeface="DM Sans"/>
              <a:sym typeface="DM Sans"/>
            </a:endParaRPr>
          </a:p>
        </p:txBody>
      </p:sp>
      <p:cxnSp>
        <p:nvCxnSpPr>
          <p:cNvPr id="534" name="Google Shape;534;p162"/>
          <p:cNvCxnSpPr/>
          <p:nvPr/>
        </p:nvCxnSpPr>
        <p:spPr>
          <a:xfrm>
            <a:off x="8123051" y="2443400"/>
            <a:ext cx="2371200" cy="0"/>
          </a:xfrm>
          <a:prstGeom prst="straightConnector1">
            <a:avLst/>
          </a:prstGeom>
          <a:noFill/>
          <a:ln w="9525" cap="flat" cmpd="sng">
            <a:solidFill>
              <a:srgbClr val="434343"/>
            </a:solidFill>
            <a:prstDash val="solid"/>
            <a:round/>
            <a:headEnd type="none" w="sm" len="sm"/>
            <a:tailEnd type="none" w="sm" len="sm"/>
          </a:ln>
        </p:spPr>
      </p:cxnSp>
      <p:sp>
        <p:nvSpPr>
          <p:cNvPr id="535" name="Google Shape;535;p162"/>
          <p:cNvSpPr txBox="1"/>
          <p:nvPr/>
        </p:nvSpPr>
        <p:spPr>
          <a:xfrm>
            <a:off x="8112767" y="3727267"/>
            <a:ext cx="23712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chemeClr val="lt1"/>
                </a:solidFill>
                <a:latin typeface="DM Sans"/>
                <a:ea typeface="DM Sans"/>
                <a:cs typeface="DM Sans"/>
                <a:sym typeface="DM Sans"/>
              </a:rPr>
              <a:t>Node Js</a:t>
            </a:r>
            <a:endParaRPr sz="1600">
              <a:solidFill>
                <a:schemeClr val="lt1"/>
              </a:solidFill>
              <a:latin typeface="DM Sans"/>
              <a:ea typeface="DM Sans"/>
              <a:cs typeface="DM Sans"/>
              <a:sym typeface="DM Sans"/>
            </a:endParaRPr>
          </a:p>
          <a:p>
            <a:pPr marL="609585" indent="-406390">
              <a:buClr>
                <a:schemeClr val="accent4"/>
              </a:buClr>
              <a:buSzPts val="1200"/>
              <a:buFont typeface="DM Sans"/>
              <a:buChar char="✓"/>
            </a:pPr>
            <a:r>
              <a:rPr lang="es" sz="1600">
                <a:solidFill>
                  <a:schemeClr val="lt1"/>
                </a:solidFill>
                <a:latin typeface="DM Sans"/>
                <a:ea typeface="DM Sans"/>
                <a:cs typeface="DM Sans"/>
                <a:sym typeface="DM Sans"/>
              </a:rPr>
              <a:t>Módulos nativos</a:t>
            </a:r>
            <a:endParaRPr sz="1600">
              <a:solidFill>
                <a:schemeClr val="lt1"/>
              </a:solidFill>
              <a:latin typeface="DM Sans"/>
              <a:ea typeface="DM Sans"/>
              <a:cs typeface="DM Sans"/>
              <a:sym typeface="DM Sans"/>
            </a:endParaRPr>
          </a:p>
          <a:p>
            <a:pPr marL="609585" indent="-406390">
              <a:buClr>
                <a:schemeClr val="accent4"/>
              </a:buClr>
              <a:buSzPts val="1200"/>
              <a:buFont typeface="DM Sans"/>
              <a:buChar char="✓"/>
            </a:pPr>
            <a:r>
              <a:rPr lang="es" sz="1600">
                <a:solidFill>
                  <a:schemeClr val="lt1"/>
                </a:solidFill>
                <a:uFill>
                  <a:noFill/>
                </a:uFill>
                <a:latin typeface="DM Sans"/>
                <a:ea typeface="DM Sans"/>
                <a:cs typeface="DM Sans"/>
                <a:sym typeface="DM Sans"/>
                <a:hlinkClick r:id="rId8" action="ppaction://hlinksldjump">
                  <a:extLst>
                    <a:ext uri="{A12FA001-AC4F-418D-AE19-62706E023703}">
                      <ahyp:hlinkClr xmlns:ahyp="http://schemas.microsoft.com/office/drawing/2018/hyperlinkcolor" val="tx"/>
                    </a:ext>
                  </a:extLst>
                </a:hlinkClick>
              </a:rPr>
              <a:t>NPM</a:t>
            </a:r>
            <a:endParaRPr sz="1600">
              <a:solidFill>
                <a:schemeClr val="lt1"/>
              </a:solidFill>
              <a:latin typeface="DM Sans"/>
              <a:ea typeface="DM Sans"/>
              <a:cs typeface="DM Sans"/>
              <a:sym typeface="DM Sans"/>
            </a:endParaRPr>
          </a:p>
          <a:p>
            <a:pPr marL="609585" indent="-406390">
              <a:buClr>
                <a:schemeClr val="accent4"/>
              </a:buClr>
              <a:buSzPts val="1200"/>
              <a:buFont typeface="DM Sans"/>
              <a:buChar char="✓"/>
            </a:pPr>
            <a:r>
              <a:rPr lang="es" sz="1600">
                <a:solidFill>
                  <a:schemeClr val="lt1"/>
                </a:solidFill>
                <a:latin typeface="DM Sans"/>
                <a:ea typeface="DM Sans"/>
                <a:cs typeface="DM Sans"/>
                <a:sym typeface="DM Sans"/>
              </a:rPr>
              <a:t>Instalaciones globales y locales</a:t>
            </a:r>
            <a:endParaRPr sz="1600">
              <a:solidFill>
                <a:schemeClr val="lt1"/>
              </a:solidFill>
              <a:latin typeface="DM Sans"/>
              <a:ea typeface="DM Sans"/>
              <a:cs typeface="DM Sans"/>
              <a:sym typeface="DM Sans"/>
            </a:endParaRPr>
          </a:p>
        </p:txBody>
      </p:sp>
    </p:spTree>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89"/>
          <p:cNvSpPr txBox="1"/>
          <p:nvPr/>
        </p:nvSpPr>
        <p:spPr>
          <a:xfrm>
            <a:off x="634000" y="624401"/>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Mi aplicación ya funciona, ¿y ahora qué?</a:t>
            </a:r>
            <a:endParaRPr sz="5333" b="1">
              <a:solidFill>
                <a:schemeClr val="dk1"/>
              </a:solidFill>
              <a:latin typeface="DM Sans"/>
              <a:ea typeface="DM Sans"/>
              <a:cs typeface="DM Sans"/>
              <a:sym typeface="DM Sans"/>
            </a:endParaRPr>
          </a:p>
        </p:txBody>
      </p:sp>
      <p:sp>
        <p:nvSpPr>
          <p:cNvPr id="348" name="Google Shape;348;p89"/>
          <p:cNvSpPr txBox="1"/>
          <p:nvPr/>
        </p:nvSpPr>
        <p:spPr>
          <a:xfrm>
            <a:off x="634000" y="2843467"/>
            <a:ext cx="10924000" cy="3631723"/>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Cuando desarrollamos, lo primero que hacemos es pensar en el resultado del producto final, lo cual nos lleva a realizar un desarrollo, en ocasiones, más acelerado de lo que se debería e ignorando ciertas partes de dicho proceso. </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Una de las partes más ignoradas por los desarrolladores es la parte de </a:t>
            </a:r>
            <a:r>
              <a:rPr lang="es" sz="2000" b="1" dirty="0">
                <a:latin typeface="DM Sans"/>
                <a:ea typeface="DM Sans"/>
                <a:cs typeface="DM Sans"/>
                <a:sym typeface="DM Sans"/>
              </a:rPr>
              <a:t>las pruebas.</a:t>
            </a:r>
            <a:r>
              <a:rPr lang="es" sz="2000" dirty="0">
                <a:latin typeface="DM Sans"/>
                <a:ea typeface="DM Sans"/>
                <a:cs typeface="DM Sans"/>
                <a:sym typeface="DM Sans"/>
              </a:rPr>
              <a:t> Y </a:t>
            </a:r>
            <a:r>
              <a:rPr lang="es" sz="2000" b="1" dirty="0">
                <a:latin typeface="DM Sans"/>
                <a:ea typeface="DM Sans"/>
                <a:cs typeface="DM Sans"/>
                <a:sym typeface="DM Sans"/>
              </a:rPr>
              <a:t>con ignorar no nos referimos a no hacer ninguna prueba, sino que la forma de hacerlas es bastante descontrolada y desinteresada, ya que no se plantean pruebas correctamente estructuradas para reducir en gran medida la posibilidad de error.</a:t>
            </a:r>
            <a:endParaRPr sz="2000" b="1" dirty="0">
              <a:latin typeface="DM Sans"/>
              <a:ea typeface="DM Sans"/>
              <a:cs typeface="DM Sans"/>
              <a:sym typeface="DM Sans"/>
            </a:endParaRPr>
          </a:p>
          <a:p>
            <a:endParaRPr sz="2400"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p:txBody>
      </p:sp>
    </p:spTree>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90"/>
          <p:cNvSpPr txBox="1"/>
          <p:nvPr/>
        </p:nvSpPr>
        <p:spPr>
          <a:xfrm>
            <a:off x="634000" y="814867"/>
            <a:ext cx="11351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Ventajas de realizar testing</a:t>
            </a:r>
            <a:endParaRPr sz="5333" b="1">
              <a:solidFill>
                <a:schemeClr val="dk1"/>
              </a:solidFill>
              <a:latin typeface="DM Sans"/>
              <a:ea typeface="DM Sans"/>
              <a:cs typeface="DM Sans"/>
              <a:sym typeface="DM Sans"/>
            </a:endParaRPr>
          </a:p>
        </p:txBody>
      </p:sp>
      <p:sp>
        <p:nvSpPr>
          <p:cNvPr id="354" name="Google Shape;354;p90"/>
          <p:cNvSpPr txBox="1"/>
          <p:nvPr/>
        </p:nvSpPr>
        <p:spPr>
          <a:xfrm>
            <a:off x="570033" y="1895000"/>
            <a:ext cx="56116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Realizar testing puede llevarnos a múltiples beneficios, tales como:</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Reducción de posibilidad de error: Es el objetivo principal del testing, el considerar posibilidades para poder subsanarlas antes de que lleguen al cliente.</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Incremento en el conocimiento del código desarrollado: Pensar con detenimiento y hacer con detalle un flujo de pruebas nos puede llevar a comprender mejor el contexto aplicado del módulo y no sólo su funcionalidad, permitiendo mejoras a futuro.</a:t>
            </a:r>
            <a:endParaRPr>
              <a:latin typeface="DM Sans"/>
              <a:ea typeface="DM Sans"/>
              <a:cs typeface="DM Sans"/>
              <a:sym typeface="DM Sans"/>
            </a:endParaRPr>
          </a:p>
        </p:txBody>
      </p:sp>
      <p:sp>
        <p:nvSpPr>
          <p:cNvPr id="355" name="Google Shape;355;p90"/>
          <p:cNvSpPr txBox="1"/>
          <p:nvPr/>
        </p:nvSpPr>
        <p:spPr>
          <a:xfrm>
            <a:off x="6181633" y="2301401"/>
            <a:ext cx="5248800" cy="4401164"/>
          </a:xfrm>
          <a:prstGeom prst="rect">
            <a:avLst/>
          </a:prstGeom>
          <a:noFill/>
          <a:ln>
            <a:noFill/>
          </a:ln>
        </p:spPr>
        <p:txBody>
          <a:bodyPr spcFirstLastPara="1" wrap="square" lIns="121900" tIns="121900" rIns="121900" bIns="121900" anchor="t" anchorCtr="0">
            <a:spAutoFit/>
          </a:bodyPr>
          <a:lstStyle/>
          <a:p>
            <a:endParaRPr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dirty="0">
                <a:solidFill>
                  <a:schemeClr val="dk1"/>
                </a:solidFill>
                <a:latin typeface="DM Sans"/>
                <a:ea typeface="DM Sans"/>
                <a:cs typeface="DM Sans"/>
                <a:sym typeface="DM Sans"/>
              </a:rPr>
              <a:t>Descubrimiento de puntos ciegos del código: ¿Alguna vez te has enfrentado a un “Lo hubiera sabido antes”?. Repasar el flujo testeado permitirá llegar a estos casos lo antes posible, permitiendo que podamos atenderlo con antelación.</a:t>
            </a:r>
            <a:endParaRPr dirty="0">
              <a:solidFill>
                <a:schemeClr val="dk1"/>
              </a:solidFill>
              <a:latin typeface="DM Sans"/>
              <a:ea typeface="DM Sans"/>
              <a:cs typeface="DM Sans"/>
              <a:sym typeface="DM Sans"/>
            </a:endParaRPr>
          </a:p>
          <a:p>
            <a:pPr marL="609585"/>
            <a:endParaRPr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dirty="0">
                <a:solidFill>
                  <a:schemeClr val="dk1"/>
                </a:solidFill>
                <a:latin typeface="DM Sans"/>
                <a:ea typeface="DM Sans"/>
                <a:cs typeface="DM Sans"/>
                <a:sym typeface="DM Sans"/>
              </a:rPr>
              <a:t>Posibilidad de refactoring: Cuando hacemos pruebas, repasamos constantemente un flujo, lo cual también nos permite notar aspectos que podríamos mejorar el flujo. </a:t>
            </a:r>
            <a:endParaRPr dirty="0">
              <a:solidFill>
                <a:schemeClr val="dk1"/>
              </a:solidFill>
              <a:latin typeface="DM Sans"/>
              <a:ea typeface="DM Sans"/>
              <a:cs typeface="DM Sans"/>
              <a:sym typeface="DM Sans"/>
            </a:endParaRPr>
          </a:p>
          <a:p>
            <a:pPr marL="609585"/>
            <a:endParaRPr dirty="0">
              <a:solidFill>
                <a:schemeClr val="dk1"/>
              </a:solidFill>
              <a:latin typeface="DM Sans"/>
              <a:ea typeface="DM Sans"/>
              <a:cs typeface="DM Sans"/>
              <a:sym typeface="DM Sans"/>
            </a:endParaRPr>
          </a:p>
          <a:p>
            <a:endParaRPr dirty="0">
              <a:latin typeface="DM Sans"/>
              <a:ea typeface="DM Sans"/>
              <a:cs typeface="DM Sans"/>
              <a:sym typeface="DM Sans"/>
            </a:endParaRPr>
          </a:p>
        </p:txBody>
      </p:sp>
    </p:spTree>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91"/>
          <p:cNvSpPr txBox="1"/>
          <p:nvPr/>
        </p:nvSpPr>
        <p:spPr>
          <a:xfrm>
            <a:off x="634000" y="624401"/>
            <a:ext cx="8021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Dos formas de pensar en test</a:t>
            </a:r>
            <a:endParaRPr sz="5333" b="1">
              <a:solidFill>
                <a:schemeClr val="dk1"/>
              </a:solidFill>
              <a:latin typeface="DM Sans"/>
              <a:ea typeface="DM Sans"/>
              <a:cs typeface="DM Sans"/>
              <a:sym typeface="DM Sans"/>
            </a:endParaRPr>
          </a:p>
        </p:txBody>
      </p:sp>
      <p:sp>
        <p:nvSpPr>
          <p:cNvPr id="361" name="Google Shape;361;p91"/>
          <p:cNvSpPr txBox="1"/>
          <p:nvPr/>
        </p:nvSpPr>
        <p:spPr>
          <a:xfrm>
            <a:off x="580967" y="2723867"/>
            <a:ext cx="80212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testing es un tema de cuidado, y por lo tanto hay que </a:t>
            </a:r>
            <a:r>
              <a:rPr lang="es" b="1">
                <a:latin typeface="DM Sans"/>
                <a:ea typeface="DM Sans"/>
                <a:cs typeface="DM Sans"/>
                <a:sym typeface="DM Sans"/>
              </a:rPr>
              <a:t>tomarlo en consideración a partir de dos criterios.</a:t>
            </a:r>
            <a:endParaRPr b="1">
              <a:latin typeface="DM Sans"/>
              <a:ea typeface="DM Sans"/>
              <a:cs typeface="DM Sans"/>
              <a:sym typeface="DM Sans"/>
            </a:endParaRPr>
          </a:p>
          <a:p>
            <a:endParaRPr b="1">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Testing unitario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Testing de integración</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 test de integración es evidentemente más complicado, el día de hoy nos centraremos a los tests unitarios.</a:t>
            </a:r>
            <a:endParaRPr>
              <a:latin typeface="DM Sans"/>
              <a:ea typeface="DM Sans"/>
              <a:cs typeface="DM Sans"/>
              <a:sym typeface="DM Sans"/>
            </a:endParaRPr>
          </a:p>
        </p:txBody>
      </p:sp>
    </p:spTree>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2"/>
          <p:cNvSpPr txBox="1"/>
          <p:nvPr/>
        </p:nvSpPr>
        <p:spPr>
          <a:xfrm>
            <a:off x="634000" y="624400"/>
            <a:ext cx="111764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Test unitario</a:t>
            </a:r>
            <a:endParaRPr sz="5333" b="1">
              <a:solidFill>
                <a:schemeClr val="dk1"/>
              </a:solidFill>
              <a:latin typeface="DM Sans"/>
              <a:ea typeface="DM Sans"/>
              <a:cs typeface="DM Sans"/>
              <a:sym typeface="DM Sans"/>
            </a:endParaRPr>
          </a:p>
        </p:txBody>
      </p:sp>
      <p:sp>
        <p:nvSpPr>
          <p:cNvPr id="367" name="Google Shape;367;p92"/>
          <p:cNvSpPr txBox="1"/>
          <p:nvPr/>
        </p:nvSpPr>
        <p:spPr>
          <a:xfrm>
            <a:off x="634000" y="2644701"/>
            <a:ext cx="76320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 test unitario está pensado para funcionalidades aisladas, es decir, aquellas funcionalidades en las que</a:t>
            </a:r>
            <a:r>
              <a:rPr lang="es" b="1">
                <a:latin typeface="DM Sans"/>
                <a:ea typeface="DM Sans"/>
                <a:cs typeface="DM Sans"/>
                <a:sym typeface="DM Sans"/>
              </a:rPr>
              <a:t> no se consideran el contexto u otros componentes</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La unidad es el elemento más pequeño que hay, de manera que construir unidades y testearlas será bastante sencillo. </a:t>
            </a:r>
            <a:endParaRPr>
              <a:latin typeface="DM Sans"/>
              <a:ea typeface="DM Sans"/>
              <a:cs typeface="DM Sans"/>
              <a:sym typeface="DM Sans"/>
            </a:endParaRPr>
          </a:p>
        </p:txBody>
      </p:sp>
    </p:spTree>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93"/>
          <p:cNvSpPr txBox="1"/>
          <p:nvPr/>
        </p:nvSpPr>
        <p:spPr>
          <a:xfrm>
            <a:off x="687067" y="624400"/>
            <a:ext cx="111764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Test unitario</a:t>
            </a:r>
            <a:endParaRPr sz="5333" b="1">
              <a:solidFill>
                <a:schemeClr val="dk1"/>
              </a:solidFill>
              <a:latin typeface="DM Sans"/>
              <a:ea typeface="DM Sans"/>
              <a:cs typeface="DM Sans"/>
              <a:sym typeface="DM Sans"/>
            </a:endParaRPr>
          </a:p>
        </p:txBody>
      </p:sp>
      <p:sp>
        <p:nvSpPr>
          <p:cNvPr id="373" name="Google Shape;373;p93"/>
          <p:cNvSpPr txBox="1"/>
          <p:nvPr/>
        </p:nvSpPr>
        <p:spPr>
          <a:xfrm>
            <a:off x="634000" y="2377101"/>
            <a:ext cx="112296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Por ejemplo, podemos hacer un testing unitario sobre el </a:t>
            </a:r>
            <a:r>
              <a:rPr lang="es" b="1">
                <a:latin typeface="DM Sans"/>
                <a:ea typeface="DM Sans"/>
                <a:cs typeface="DM Sans"/>
                <a:sym typeface="DM Sans"/>
              </a:rPr>
              <a:t>dao de una entidad en particular.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Podemos probar cosas como:</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Que el módulo lea correctamente los datos de la entidad en el sistema de persistencia.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Que el módulo escriba correctamente los datos de la entidad en el sistema de persistencia.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Que el módulo actualice datos correctamente </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Que el módulo elimine datos correctamente.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Operaciones sencillas para un módulo sencillo.</a:t>
            </a:r>
            <a:endParaRPr>
              <a:latin typeface="DM Sans"/>
              <a:ea typeface="DM Sans"/>
              <a:cs typeface="DM Sans"/>
              <a:sym typeface="DM Sans"/>
            </a:endParaRPr>
          </a:p>
          <a:p>
            <a:r>
              <a:rPr lang="es">
                <a:latin typeface="DM Sans"/>
                <a:ea typeface="DM Sans"/>
                <a:cs typeface="DM Sans"/>
                <a:sym typeface="DM Sans"/>
              </a:rPr>
              <a:t>Al final, no refleja la funcionalidad completa de una entidad (como el conjunto de su router, servicio y dao)</a:t>
            </a:r>
            <a:endParaRPr>
              <a:latin typeface="DM Sans"/>
              <a:ea typeface="DM Sans"/>
              <a:cs typeface="DM Sans"/>
              <a:sym typeface="DM Sans"/>
            </a:endParaRPr>
          </a:p>
        </p:txBody>
      </p:sp>
    </p:spTree>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94"/>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Mocha</a:t>
            </a:r>
            <a:endParaRPr sz="5333" b="1">
              <a:solidFill>
                <a:schemeClr val="dk1"/>
              </a:solidFill>
              <a:latin typeface="DM Sans"/>
              <a:ea typeface="DM Sans"/>
              <a:cs typeface="DM Sans"/>
              <a:sym typeface="DM Sans"/>
            </a:endParaRPr>
          </a:p>
        </p:txBody>
      </p:sp>
    </p:spTree>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95"/>
          <p:cNvSpPr txBox="1"/>
          <p:nvPr/>
        </p:nvSpPr>
        <p:spPr>
          <a:xfrm>
            <a:off x="634000" y="624400"/>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Mocha</a:t>
            </a:r>
            <a:endParaRPr sz="5333" b="1">
              <a:solidFill>
                <a:schemeClr val="dk1"/>
              </a:solidFill>
              <a:latin typeface="DM Sans"/>
              <a:ea typeface="DM Sans"/>
              <a:cs typeface="DM Sans"/>
              <a:sym typeface="DM Sans"/>
            </a:endParaRPr>
          </a:p>
        </p:txBody>
      </p:sp>
      <p:sp>
        <p:nvSpPr>
          <p:cNvPr id="384" name="Google Shape;384;p95"/>
          <p:cNvSpPr txBox="1"/>
          <p:nvPr/>
        </p:nvSpPr>
        <p:spPr>
          <a:xfrm>
            <a:off x="634000" y="1990801"/>
            <a:ext cx="6099309" cy="3847167"/>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Es un framework de testing originalmente diseñado para nodejs, el cual nos permitirá ejecutar entornos completos para poder hacer cualquier tipo de pruebas que necesitemos.</a:t>
            </a:r>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Para poder comenzar a utilizarlo, primero hay que tenerlo instalado en nuestro entorno.</a:t>
            </a:r>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¿Qué entorno utilizaremos? Para esto, reutilizaremos el proyecto de la clase previa </a:t>
            </a:r>
            <a:r>
              <a:rPr lang="es" b="1" dirty="0">
                <a:latin typeface="DM Sans"/>
                <a:ea typeface="DM Sans"/>
                <a:cs typeface="DM Sans"/>
                <a:sym typeface="DM Sans"/>
              </a:rPr>
              <a:t>Adoptme</a:t>
            </a:r>
            <a:r>
              <a:rPr lang="es" dirty="0">
                <a:latin typeface="DM Sans"/>
                <a:ea typeface="DM Sans"/>
                <a:cs typeface="DM Sans"/>
                <a:sym typeface="DM Sans"/>
              </a:rPr>
              <a:t>. ¡Tenlo a la mano para poder trabajar en la clase de hoy! </a:t>
            </a:r>
            <a:endParaRPr dirty="0">
              <a:latin typeface="DM Sans"/>
              <a:ea typeface="DM Sans"/>
              <a:cs typeface="DM Sans"/>
              <a:sym typeface="DM Sans"/>
            </a:endParaRPr>
          </a:p>
          <a:p>
            <a:endParaRPr dirty="0">
              <a:latin typeface="DM Sans"/>
              <a:ea typeface="DM Sans"/>
              <a:cs typeface="DM Sans"/>
              <a:sym typeface="DM Sans"/>
            </a:endParaRPr>
          </a:p>
          <a:p>
            <a:endParaRPr dirty="0">
              <a:latin typeface="DM Sans"/>
              <a:ea typeface="DM Sans"/>
              <a:cs typeface="DM Sans"/>
              <a:sym typeface="DM Sans"/>
            </a:endParaRPr>
          </a:p>
        </p:txBody>
      </p:sp>
      <p:pic>
        <p:nvPicPr>
          <p:cNvPr id="385" name="Google Shape;385;p95"/>
          <p:cNvPicPr preferRelativeResize="0"/>
          <p:nvPr/>
        </p:nvPicPr>
        <p:blipFill>
          <a:blip r:embed="rId3">
            <a:alphaModFix/>
          </a:blip>
          <a:stretch>
            <a:fillRect/>
          </a:stretch>
        </p:blipFill>
        <p:spPr>
          <a:xfrm>
            <a:off x="6910607" y="2444150"/>
            <a:ext cx="5281393" cy="1969700"/>
          </a:xfrm>
          <a:prstGeom prst="rect">
            <a:avLst/>
          </a:prstGeom>
          <a:noFill/>
          <a:ln>
            <a:noFill/>
          </a:ln>
        </p:spPr>
      </p:pic>
    </p:spTree>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96"/>
          <p:cNvSpPr txBox="1"/>
          <p:nvPr/>
        </p:nvSpPr>
        <p:spPr>
          <a:xfrm>
            <a:off x="609400" y="680701"/>
            <a:ext cx="11176400" cy="947976"/>
          </a:xfrm>
          <a:prstGeom prst="rect">
            <a:avLst/>
          </a:prstGeom>
          <a:noFill/>
          <a:ln>
            <a:noFill/>
          </a:ln>
        </p:spPr>
        <p:txBody>
          <a:bodyPr spcFirstLastPara="1" wrap="square" lIns="121900" tIns="121900" rIns="121900" bIns="121900" anchor="t" anchorCtr="0">
            <a:spAutoFit/>
          </a:bodyPr>
          <a:lstStyle/>
          <a:p>
            <a:pPr>
              <a:lnSpc>
                <a:spcPct val="90000"/>
              </a:lnSpc>
            </a:pPr>
            <a:r>
              <a:rPr lang="es" sz="5067" b="1">
                <a:solidFill>
                  <a:schemeClr val="dk1"/>
                </a:solidFill>
                <a:latin typeface="DM Sans"/>
                <a:ea typeface="DM Sans"/>
                <a:cs typeface="DM Sans"/>
                <a:sym typeface="DM Sans"/>
              </a:rPr>
              <a:t>Terminología elemental de testing</a:t>
            </a:r>
            <a:endParaRPr sz="5067" b="1">
              <a:solidFill>
                <a:schemeClr val="dk1"/>
              </a:solidFill>
              <a:latin typeface="DM Sans"/>
              <a:ea typeface="DM Sans"/>
              <a:cs typeface="DM Sans"/>
              <a:sym typeface="DM Sans"/>
            </a:endParaRPr>
          </a:p>
        </p:txBody>
      </p:sp>
      <p:sp>
        <p:nvSpPr>
          <p:cNvPr id="391" name="Google Shape;391;p96"/>
          <p:cNvSpPr txBox="1"/>
          <p:nvPr/>
        </p:nvSpPr>
        <p:spPr>
          <a:xfrm>
            <a:off x="634000" y="2838733"/>
            <a:ext cx="5056000" cy="2462172"/>
          </a:xfrm>
          <a:prstGeom prst="rect">
            <a:avLst/>
          </a:prstGeom>
          <a:noFill/>
          <a:ln>
            <a:noFill/>
          </a:ln>
        </p:spPr>
        <p:txBody>
          <a:bodyPr spcFirstLastPara="1" wrap="square" lIns="121900" tIns="121900" rIns="121900" bIns="121900" anchor="t" anchorCtr="0">
            <a:spAutoFit/>
          </a:bodyPr>
          <a:lstStyle/>
          <a:p>
            <a:r>
              <a:rPr lang="es" b="1">
                <a:highlight>
                  <a:schemeClr val="accent6"/>
                </a:highlight>
                <a:latin typeface="DM Sans"/>
                <a:ea typeface="DM Sans"/>
                <a:cs typeface="DM Sans"/>
                <a:sym typeface="DM Sans"/>
              </a:rPr>
              <a:t>Assert</a:t>
            </a:r>
            <a:r>
              <a:rPr lang="es">
                <a:latin typeface="DM Sans"/>
                <a:ea typeface="DM Sans"/>
                <a:cs typeface="DM Sans"/>
                <a:sym typeface="DM Sans"/>
              </a:rPr>
              <a:t>: módulo nativo de nodejs que nos permitirá hacer validaciones de manera estricta.</a:t>
            </a:r>
            <a:endParaRPr>
              <a:latin typeface="DM Sans"/>
              <a:ea typeface="DM Sans"/>
              <a:cs typeface="DM Sans"/>
              <a:sym typeface="DM Sans"/>
            </a:endParaRPr>
          </a:p>
          <a:p>
            <a:endParaRPr>
              <a:latin typeface="DM Sans"/>
              <a:ea typeface="DM Sans"/>
              <a:cs typeface="DM Sans"/>
              <a:sym typeface="DM Sans"/>
            </a:endParaRPr>
          </a:p>
          <a:p>
            <a:r>
              <a:rPr lang="es" b="1">
                <a:highlight>
                  <a:schemeClr val="accent6"/>
                </a:highlight>
                <a:latin typeface="DM Sans"/>
                <a:ea typeface="DM Sans"/>
                <a:cs typeface="DM Sans"/>
                <a:sym typeface="DM Sans"/>
              </a:rPr>
              <a:t>archivo.test.js</a:t>
            </a:r>
            <a:r>
              <a:rPr lang="es">
                <a:latin typeface="DM Sans"/>
                <a:ea typeface="DM Sans"/>
                <a:cs typeface="DM Sans"/>
                <a:sym typeface="DM Sans"/>
              </a:rPr>
              <a:t>: la subextensión .test.js indica que el archivo será utilizado dentro de un contexto de testing </a:t>
            </a:r>
            <a:endParaRPr>
              <a:latin typeface="DM Sans"/>
              <a:ea typeface="DM Sans"/>
              <a:cs typeface="DM Sans"/>
              <a:sym typeface="DM Sans"/>
            </a:endParaRPr>
          </a:p>
          <a:p>
            <a:endParaRPr>
              <a:latin typeface="DM Sans"/>
              <a:ea typeface="DM Sans"/>
              <a:cs typeface="DM Sans"/>
              <a:sym typeface="DM Sans"/>
            </a:endParaRPr>
          </a:p>
        </p:txBody>
      </p:sp>
      <p:sp>
        <p:nvSpPr>
          <p:cNvPr id="392" name="Google Shape;392;p96"/>
          <p:cNvSpPr txBox="1"/>
          <p:nvPr/>
        </p:nvSpPr>
        <p:spPr>
          <a:xfrm>
            <a:off x="6046300" y="2700133"/>
            <a:ext cx="5511600" cy="2462172"/>
          </a:xfrm>
          <a:prstGeom prst="rect">
            <a:avLst/>
          </a:prstGeom>
          <a:noFill/>
          <a:ln>
            <a:noFill/>
          </a:ln>
        </p:spPr>
        <p:txBody>
          <a:bodyPr spcFirstLastPara="1" wrap="square" lIns="121900" tIns="121900" rIns="121900" bIns="121900" anchor="t" anchorCtr="0">
            <a:spAutoFit/>
          </a:bodyPr>
          <a:lstStyle/>
          <a:p>
            <a:r>
              <a:rPr lang="es" b="1">
                <a:solidFill>
                  <a:schemeClr val="dk1"/>
                </a:solidFill>
                <a:highlight>
                  <a:schemeClr val="accent6"/>
                </a:highlight>
                <a:latin typeface="DM Sans"/>
                <a:ea typeface="DM Sans"/>
                <a:cs typeface="DM Sans"/>
                <a:sym typeface="DM Sans"/>
              </a:rPr>
              <a:t>describe</a:t>
            </a:r>
            <a:r>
              <a:rPr lang="es">
                <a:solidFill>
                  <a:schemeClr val="dk1"/>
                </a:solidFill>
                <a:highlight>
                  <a:schemeClr val="accent6"/>
                </a:highlight>
                <a:latin typeface="DM Sans"/>
                <a:ea typeface="DM Sans"/>
                <a:cs typeface="DM Sans"/>
                <a:sym typeface="DM Sans"/>
              </a:rPr>
              <a:t>:</a:t>
            </a:r>
            <a:r>
              <a:rPr lang="es">
                <a:solidFill>
                  <a:schemeClr val="dk1"/>
                </a:solidFill>
                <a:latin typeface="DM Sans"/>
                <a:ea typeface="DM Sans"/>
                <a:cs typeface="DM Sans"/>
                <a:sym typeface="DM Sans"/>
              </a:rPr>
              <a:t> función utilizada para definir diferentes contextos de testeo, podemos tener la cantidad de contextos que deseemos en un flujo de testing, siempre y cuando reflejen intenciones diferentes.</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b="1">
                <a:solidFill>
                  <a:schemeClr val="dk1"/>
                </a:solidFill>
                <a:highlight>
                  <a:schemeClr val="accent6"/>
                </a:highlight>
                <a:latin typeface="DM Sans"/>
                <a:ea typeface="DM Sans"/>
                <a:cs typeface="DM Sans"/>
                <a:sym typeface="DM Sans"/>
              </a:rPr>
              <a:t>it</a:t>
            </a:r>
            <a:r>
              <a:rPr lang="es">
                <a:solidFill>
                  <a:schemeClr val="dk1"/>
                </a:solidFill>
                <a:latin typeface="DM Sans"/>
                <a:ea typeface="DM Sans"/>
                <a:cs typeface="DM Sans"/>
                <a:sym typeface="DM Sans"/>
              </a:rPr>
              <a:t>: unidad mínima de nuestro testing, en ella, definimos qué acción se está realizando y cuál será el resultado esperado. </a:t>
            </a:r>
            <a:endParaRPr>
              <a:solidFill>
                <a:schemeClr val="dk1"/>
              </a:solidFill>
              <a:latin typeface="DM Sans"/>
              <a:ea typeface="DM Sans"/>
              <a:cs typeface="DM Sans"/>
              <a:sym typeface="DM Sans"/>
            </a:endParaRPr>
          </a:p>
        </p:txBody>
      </p:sp>
    </p:spTree>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97"/>
          <p:cNvSpPr txBox="1"/>
          <p:nvPr/>
        </p:nvSpPr>
        <p:spPr>
          <a:xfrm>
            <a:off x="609400" y="680701"/>
            <a:ext cx="11176400" cy="947976"/>
          </a:xfrm>
          <a:prstGeom prst="rect">
            <a:avLst/>
          </a:prstGeom>
          <a:noFill/>
          <a:ln>
            <a:noFill/>
          </a:ln>
        </p:spPr>
        <p:txBody>
          <a:bodyPr spcFirstLastPara="1" wrap="square" lIns="121900" tIns="121900" rIns="121900" bIns="121900" anchor="t" anchorCtr="0">
            <a:spAutoFit/>
          </a:bodyPr>
          <a:lstStyle/>
          <a:p>
            <a:pPr>
              <a:lnSpc>
                <a:spcPct val="90000"/>
              </a:lnSpc>
            </a:pPr>
            <a:r>
              <a:rPr lang="es" sz="5067" b="1">
                <a:solidFill>
                  <a:schemeClr val="dk1"/>
                </a:solidFill>
                <a:latin typeface="DM Sans"/>
                <a:ea typeface="DM Sans"/>
                <a:cs typeface="DM Sans"/>
                <a:sym typeface="DM Sans"/>
              </a:rPr>
              <a:t>Terminología elemental de testing</a:t>
            </a:r>
            <a:endParaRPr sz="5067" b="1">
              <a:solidFill>
                <a:schemeClr val="dk1"/>
              </a:solidFill>
              <a:latin typeface="DM Sans"/>
              <a:ea typeface="DM Sans"/>
              <a:cs typeface="DM Sans"/>
              <a:sym typeface="DM Sans"/>
            </a:endParaRPr>
          </a:p>
        </p:txBody>
      </p:sp>
      <p:sp>
        <p:nvSpPr>
          <p:cNvPr id="398" name="Google Shape;398;p97"/>
          <p:cNvSpPr txBox="1"/>
          <p:nvPr/>
        </p:nvSpPr>
        <p:spPr>
          <a:xfrm>
            <a:off x="634000" y="2478367"/>
            <a:ext cx="4965200" cy="2739171"/>
          </a:xfrm>
          <a:prstGeom prst="rect">
            <a:avLst/>
          </a:prstGeom>
          <a:noFill/>
          <a:ln>
            <a:noFill/>
          </a:ln>
        </p:spPr>
        <p:txBody>
          <a:bodyPr spcFirstLastPara="1" wrap="square" lIns="121900" tIns="121900" rIns="121900" bIns="121900" anchor="t" anchorCtr="0">
            <a:spAutoFit/>
          </a:bodyPr>
          <a:lstStyle/>
          <a:p>
            <a:r>
              <a:rPr lang="es" b="1">
                <a:solidFill>
                  <a:schemeClr val="dk1"/>
                </a:solidFill>
                <a:highlight>
                  <a:schemeClr val="accent6"/>
                </a:highlight>
                <a:latin typeface="DM Sans"/>
                <a:ea typeface="DM Sans"/>
                <a:cs typeface="DM Sans"/>
                <a:sym typeface="DM Sans"/>
              </a:rPr>
              <a:t>before:</a:t>
            </a:r>
            <a:r>
              <a:rPr lang="es">
                <a:latin typeface="DM Sans"/>
                <a:ea typeface="DM Sans"/>
                <a:cs typeface="DM Sans"/>
                <a:sym typeface="DM Sans"/>
              </a:rPr>
              <a:t> Función que nos permite inicializar elementos antes de comenzar con todo el contexto de testeo.</a:t>
            </a:r>
            <a:endParaRPr>
              <a:latin typeface="DM Sans"/>
              <a:ea typeface="DM Sans"/>
              <a:cs typeface="DM Sans"/>
              <a:sym typeface="DM Sans"/>
            </a:endParaRPr>
          </a:p>
          <a:p>
            <a:pPr marL="609585"/>
            <a:endParaRPr>
              <a:latin typeface="DM Sans"/>
              <a:ea typeface="DM Sans"/>
              <a:cs typeface="DM Sans"/>
              <a:sym typeface="DM Sans"/>
            </a:endParaRPr>
          </a:p>
          <a:p>
            <a:r>
              <a:rPr lang="es" b="1">
                <a:solidFill>
                  <a:schemeClr val="dk1"/>
                </a:solidFill>
                <a:highlight>
                  <a:schemeClr val="accent6"/>
                </a:highlight>
                <a:latin typeface="DM Sans"/>
                <a:ea typeface="DM Sans"/>
                <a:cs typeface="DM Sans"/>
                <a:sym typeface="DM Sans"/>
              </a:rPr>
              <a:t>beforeEach</a:t>
            </a:r>
            <a:r>
              <a:rPr lang="es">
                <a:latin typeface="DM Sans"/>
                <a:ea typeface="DM Sans"/>
                <a:cs typeface="DM Sans"/>
                <a:sym typeface="DM Sans"/>
              </a:rPr>
              <a:t>: Función que nos permite inicializar elementos antes de comenzar </a:t>
            </a:r>
            <a:r>
              <a:rPr lang="es" b="1">
                <a:latin typeface="DM Sans"/>
                <a:ea typeface="DM Sans"/>
                <a:cs typeface="DM Sans"/>
                <a:sym typeface="DM Sans"/>
              </a:rPr>
              <a:t>cada test</a:t>
            </a:r>
            <a:r>
              <a:rPr lang="es">
                <a:latin typeface="DM Sans"/>
                <a:ea typeface="DM Sans"/>
                <a:cs typeface="DM Sans"/>
                <a:sym typeface="DM Sans"/>
              </a:rPr>
              <a:t> dentro de un contexto particular.</a:t>
            </a:r>
            <a:endParaRPr>
              <a:latin typeface="DM Sans"/>
              <a:ea typeface="DM Sans"/>
              <a:cs typeface="DM Sans"/>
              <a:sym typeface="DM Sans"/>
            </a:endParaRPr>
          </a:p>
          <a:p>
            <a:pPr marL="609585"/>
            <a:endParaRPr b="1">
              <a:solidFill>
                <a:schemeClr val="dk1"/>
              </a:solidFill>
              <a:highlight>
                <a:schemeClr val="accent6"/>
              </a:highlight>
              <a:latin typeface="DM Sans"/>
              <a:ea typeface="DM Sans"/>
              <a:cs typeface="DM Sans"/>
              <a:sym typeface="DM Sans"/>
            </a:endParaRPr>
          </a:p>
          <a:p>
            <a:endParaRPr>
              <a:latin typeface="DM Sans"/>
              <a:ea typeface="DM Sans"/>
              <a:cs typeface="DM Sans"/>
              <a:sym typeface="DM Sans"/>
            </a:endParaRPr>
          </a:p>
        </p:txBody>
      </p:sp>
      <p:sp>
        <p:nvSpPr>
          <p:cNvPr id="399" name="Google Shape;399;p97"/>
          <p:cNvSpPr txBox="1"/>
          <p:nvPr/>
        </p:nvSpPr>
        <p:spPr>
          <a:xfrm>
            <a:off x="6112567" y="2572034"/>
            <a:ext cx="5445600" cy="1908174"/>
          </a:xfrm>
          <a:prstGeom prst="rect">
            <a:avLst/>
          </a:prstGeom>
          <a:noFill/>
          <a:ln>
            <a:noFill/>
          </a:ln>
        </p:spPr>
        <p:txBody>
          <a:bodyPr spcFirstLastPara="1" wrap="square" lIns="121900" tIns="121900" rIns="121900" bIns="121900" anchor="t" anchorCtr="0">
            <a:spAutoFit/>
          </a:bodyPr>
          <a:lstStyle/>
          <a:p>
            <a:r>
              <a:rPr lang="es" b="1">
                <a:solidFill>
                  <a:schemeClr val="dk1"/>
                </a:solidFill>
                <a:highlight>
                  <a:schemeClr val="accent6"/>
                </a:highlight>
                <a:latin typeface="DM Sans"/>
                <a:ea typeface="DM Sans"/>
                <a:cs typeface="DM Sans"/>
                <a:sym typeface="DM Sans"/>
              </a:rPr>
              <a:t>after</a:t>
            </a:r>
            <a:r>
              <a:rPr lang="es">
                <a:solidFill>
                  <a:schemeClr val="dk1"/>
                </a:solidFill>
                <a:latin typeface="DM Sans"/>
                <a:ea typeface="DM Sans"/>
                <a:cs typeface="DM Sans"/>
                <a:sym typeface="DM Sans"/>
              </a:rPr>
              <a:t>: Función que nos permite realizar alguna acción una vez finalizado el contexto de testeo</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r>
              <a:rPr lang="es" b="1">
                <a:solidFill>
                  <a:schemeClr val="dk1"/>
                </a:solidFill>
                <a:highlight>
                  <a:schemeClr val="accent6"/>
                </a:highlight>
                <a:latin typeface="DM Sans"/>
                <a:ea typeface="DM Sans"/>
                <a:cs typeface="DM Sans"/>
                <a:sym typeface="DM Sans"/>
              </a:rPr>
              <a:t>afterEach</a:t>
            </a:r>
            <a:r>
              <a:rPr lang="es">
                <a:solidFill>
                  <a:schemeClr val="dk1"/>
                </a:solidFill>
                <a:latin typeface="DM Sans"/>
                <a:ea typeface="DM Sans"/>
                <a:cs typeface="DM Sans"/>
                <a:sym typeface="DM Sans"/>
              </a:rPr>
              <a:t>: Función que nos permite realizar alguna acción una vez finalizado </a:t>
            </a:r>
            <a:r>
              <a:rPr lang="es" b="1">
                <a:solidFill>
                  <a:schemeClr val="dk1"/>
                </a:solidFill>
                <a:latin typeface="DM Sans"/>
                <a:ea typeface="DM Sans"/>
                <a:cs typeface="DM Sans"/>
                <a:sym typeface="DM Sans"/>
              </a:rPr>
              <a:t>cada test </a:t>
            </a:r>
            <a:r>
              <a:rPr lang="es">
                <a:solidFill>
                  <a:schemeClr val="dk1"/>
                </a:solidFill>
                <a:latin typeface="DM Sans"/>
                <a:ea typeface="DM Sans"/>
                <a:cs typeface="DM Sans"/>
                <a:sym typeface="DM Sans"/>
              </a:rPr>
              <a:t>dentro del contexto particular.</a:t>
            </a:r>
            <a:endParaRPr sz="2400"/>
          </a:p>
        </p:txBody>
      </p:sp>
    </p:spTree>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98"/>
          <p:cNvSpPr txBox="1"/>
          <p:nvPr/>
        </p:nvSpPr>
        <p:spPr>
          <a:xfrm>
            <a:off x="1795533" y="1507633"/>
            <a:ext cx="8295200" cy="26467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Checkpoint: Espacio de preparación</a:t>
            </a:r>
            <a:endParaRPr sz="5333" b="1">
              <a:solidFill>
                <a:schemeClr val="lt1"/>
              </a:solidFill>
              <a:latin typeface="DM Sans"/>
              <a:ea typeface="DM Sans"/>
              <a:cs typeface="DM Sans"/>
              <a:sym typeface="DM Sans"/>
            </a:endParaRPr>
          </a:p>
        </p:txBody>
      </p:sp>
      <p:sp>
        <p:nvSpPr>
          <p:cNvPr id="405" name="Google Shape;405;p98"/>
          <p:cNvSpPr txBox="1"/>
          <p:nvPr/>
        </p:nvSpPr>
        <p:spPr>
          <a:xfrm>
            <a:off x="1369917" y="4266001"/>
            <a:ext cx="9146400" cy="1067047"/>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Toma un tiempo para clonar el proyecto </a:t>
            </a:r>
            <a:r>
              <a:rPr lang="es" sz="2667" b="1">
                <a:solidFill>
                  <a:schemeClr val="hlink"/>
                </a:solidFill>
                <a:uFill>
                  <a:noFill/>
                </a:uFill>
                <a:latin typeface="DM Sans"/>
                <a:ea typeface="DM Sans"/>
                <a:cs typeface="DM Sans"/>
                <a:sym typeface="DM Sans"/>
                <a:hlinkClick r:id="rId3"/>
              </a:rPr>
              <a:t>aquí</a:t>
            </a:r>
            <a:r>
              <a:rPr lang="es" sz="2667">
                <a:solidFill>
                  <a:schemeClr val="lt1"/>
                </a:solidFill>
                <a:latin typeface="DM Sans"/>
                <a:ea typeface="DM Sans"/>
                <a:cs typeface="DM Sans"/>
                <a:sym typeface="DM Sans"/>
              </a:rPr>
              <a:t>. Revisa el código e instala las dependencias indicadas. </a:t>
            </a:r>
            <a:endParaRPr sz="2667">
              <a:solidFill>
                <a:schemeClr val="lt1"/>
              </a:solidFill>
              <a:latin typeface="DM Sans"/>
              <a:ea typeface="DM Sans"/>
              <a:cs typeface="DM Sans"/>
              <a:sym typeface="DM Sans"/>
            </a:endParaRPr>
          </a:p>
        </p:txBody>
      </p:sp>
      <p:pic>
        <p:nvPicPr>
          <p:cNvPr id="406" name="Google Shape;406;p98"/>
          <p:cNvPicPr preferRelativeResize="0"/>
          <p:nvPr/>
        </p:nvPicPr>
        <p:blipFill>
          <a:blip r:embed="rId4">
            <a:alphaModFix/>
          </a:blip>
          <a:stretch>
            <a:fillRect/>
          </a:stretch>
        </p:blipFill>
        <p:spPr>
          <a:xfrm>
            <a:off x="5079418" y="624401"/>
            <a:ext cx="1727433" cy="1727433"/>
          </a:xfrm>
          <a:prstGeom prst="rect">
            <a:avLst/>
          </a:prstGeom>
          <a:noFill/>
          <a:ln>
            <a:noFill/>
          </a:ln>
        </p:spPr>
      </p:pic>
      <p:sp>
        <p:nvSpPr>
          <p:cNvPr id="407" name="Google Shape;407;p98"/>
          <p:cNvSpPr txBox="1"/>
          <p:nvPr/>
        </p:nvSpPr>
        <p:spPr>
          <a:xfrm rot="-2795">
            <a:off x="3389601" y="5604602"/>
            <a:ext cx="5412801" cy="605190"/>
          </a:xfrm>
          <a:prstGeom prst="rect">
            <a:avLst/>
          </a:prstGeom>
          <a:noFill/>
          <a:ln>
            <a:noFill/>
          </a:ln>
        </p:spPr>
        <p:txBody>
          <a:bodyPr spcFirstLastPara="1" wrap="square" lIns="121900" tIns="121900" rIns="121900" bIns="121900" anchor="t" anchorCtr="0">
            <a:spAutoFit/>
          </a:bodyPr>
          <a:lstStyle/>
          <a:p>
            <a:r>
              <a:rPr lang="es" sz="2333">
                <a:solidFill>
                  <a:schemeClr val="accent5"/>
                </a:solidFill>
                <a:latin typeface="DM Sans"/>
                <a:ea typeface="DM Sans"/>
                <a:cs typeface="DM Sans"/>
                <a:sym typeface="DM Sans"/>
              </a:rPr>
              <a:t>Tiempo estimado:</a:t>
            </a:r>
            <a:r>
              <a:rPr lang="es" sz="2333" b="1">
                <a:solidFill>
                  <a:schemeClr val="accent5"/>
                </a:solidFill>
                <a:latin typeface="DM Sans"/>
                <a:ea typeface="DM Sans"/>
                <a:cs typeface="DM Sans"/>
                <a:sym typeface="DM Sans"/>
              </a:rPr>
              <a:t> 3 minutos</a:t>
            </a:r>
            <a:endParaRPr sz="2333"/>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41"/>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un “stack”?</a:t>
            </a:r>
            <a:endParaRPr sz="5333" b="1">
              <a:solidFill>
                <a:schemeClr val="dk1"/>
              </a:solidFill>
              <a:latin typeface="DM Sans"/>
              <a:ea typeface="DM Sans"/>
              <a:cs typeface="DM Sans"/>
              <a:sym typeface="DM Sans"/>
            </a:endParaRPr>
          </a:p>
        </p:txBody>
      </p:sp>
      <p:sp>
        <p:nvSpPr>
          <p:cNvPr id="819" name="Google Shape;819;p141"/>
          <p:cNvSpPr txBox="1"/>
          <p:nvPr/>
        </p:nvSpPr>
        <p:spPr>
          <a:xfrm>
            <a:off x="631133" y="2544233"/>
            <a:ext cx="51128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Son ciertas tecnologías que, en conjunto, nos brindarán la posibilidad de desarrollar sistemas completos, debido a su máxima compatibilidad.</a:t>
            </a:r>
            <a:endParaRPr>
              <a:latin typeface="DM Sans"/>
              <a:ea typeface="DM Sans"/>
              <a:cs typeface="DM Sans"/>
              <a:sym typeface="DM Sans"/>
            </a:endParaRPr>
          </a:p>
        </p:txBody>
      </p:sp>
      <p:sp>
        <p:nvSpPr>
          <p:cNvPr id="820" name="Google Shape;820;p141"/>
          <p:cNvSpPr txBox="1"/>
          <p:nvPr/>
        </p:nvSpPr>
        <p:spPr>
          <a:xfrm>
            <a:off x="6036767" y="2544233"/>
            <a:ext cx="5112800" cy="1354176"/>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 Podríamos decir que es la forma en la que el FrontEnd y el backEnd hacen las pases, ya que trabajan en conjunto. En este curso trabajaremos sobre el Stack MERN.</a:t>
            </a:r>
            <a:endParaRPr>
              <a:latin typeface="DM Sans"/>
              <a:ea typeface="DM Sans"/>
              <a:cs typeface="DM Sans"/>
              <a:sym typeface="DM Sans"/>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63"/>
          <p:cNvSpPr txBox="1"/>
          <p:nvPr/>
        </p:nvSpPr>
        <p:spPr>
          <a:xfrm>
            <a:off x="668600" y="6243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541" name="Google Shape;541;p163"/>
          <p:cNvPicPr preferRelativeResize="0"/>
          <p:nvPr/>
        </p:nvPicPr>
        <p:blipFill>
          <a:blip r:embed="rId3">
            <a:alphaModFix/>
          </a:blip>
          <a:stretch>
            <a:fillRect/>
          </a:stretch>
        </p:blipFill>
        <p:spPr>
          <a:xfrm>
            <a:off x="2896585" y="2060418"/>
            <a:ext cx="262633" cy="262633"/>
          </a:xfrm>
          <a:prstGeom prst="rect">
            <a:avLst/>
          </a:prstGeom>
          <a:noFill/>
          <a:ln>
            <a:noFill/>
          </a:ln>
        </p:spPr>
      </p:pic>
      <p:sp>
        <p:nvSpPr>
          <p:cNvPr id="542" name="Google Shape;542;p163"/>
          <p:cNvSpPr txBox="1"/>
          <p:nvPr/>
        </p:nvSpPr>
        <p:spPr>
          <a:xfrm>
            <a:off x="3474448" y="1930117"/>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Utilizar la programación sincrónica y asincrónica y aplicarla en el uso de archivos</a:t>
            </a:r>
            <a:endParaRPr>
              <a:solidFill>
                <a:schemeClr val="lt1"/>
              </a:solidFill>
              <a:latin typeface="DM Sans"/>
              <a:ea typeface="DM Sans"/>
              <a:cs typeface="DM Sans"/>
              <a:sym typeface="DM Sans"/>
            </a:endParaRPr>
          </a:p>
        </p:txBody>
      </p:sp>
      <p:pic>
        <p:nvPicPr>
          <p:cNvPr id="543" name="Google Shape;543;p163"/>
          <p:cNvPicPr preferRelativeResize="0"/>
          <p:nvPr/>
        </p:nvPicPr>
        <p:blipFill>
          <a:blip r:embed="rId3">
            <a:alphaModFix/>
          </a:blip>
          <a:stretch>
            <a:fillRect/>
          </a:stretch>
        </p:blipFill>
        <p:spPr>
          <a:xfrm>
            <a:off x="2896185" y="2904952"/>
            <a:ext cx="262633" cy="262633"/>
          </a:xfrm>
          <a:prstGeom prst="rect">
            <a:avLst/>
          </a:prstGeom>
          <a:noFill/>
          <a:ln>
            <a:noFill/>
          </a:ln>
        </p:spPr>
      </p:pic>
      <p:cxnSp>
        <p:nvCxnSpPr>
          <p:cNvPr id="544" name="Google Shape;544;p163"/>
          <p:cNvCxnSpPr>
            <a:stCxn id="541" idx="2"/>
            <a:endCxn id="543" idx="0"/>
          </p:cNvCxnSpPr>
          <p:nvPr/>
        </p:nvCxnSpPr>
        <p:spPr>
          <a:xfrm rot="-5400000" flipH="1">
            <a:off x="2737300" y="2613649"/>
            <a:ext cx="582000" cy="800"/>
          </a:xfrm>
          <a:prstGeom prst="bentConnector3">
            <a:avLst>
              <a:gd name="adj1" fmla="val 49991"/>
            </a:avLst>
          </a:prstGeom>
          <a:noFill/>
          <a:ln w="9525" cap="flat" cmpd="sng">
            <a:solidFill>
              <a:srgbClr val="EAFF6A"/>
            </a:solidFill>
            <a:prstDash val="solid"/>
            <a:round/>
            <a:headEnd type="none" w="med" len="med"/>
            <a:tailEnd type="none" w="med" len="med"/>
          </a:ln>
        </p:spPr>
      </p:cxnSp>
      <p:sp>
        <p:nvSpPr>
          <p:cNvPr id="545" name="Google Shape;545;p163"/>
          <p:cNvSpPr txBox="1"/>
          <p:nvPr/>
        </p:nvSpPr>
        <p:spPr>
          <a:xfrm>
            <a:off x="3474448" y="2710118"/>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Conocer el módulo nativo de Nodejs para interactuar con los archivos. </a:t>
            </a:r>
            <a:endParaRPr>
              <a:solidFill>
                <a:schemeClr val="lt1"/>
              </a:solidFill>
              <a:latin typeface="DM Sans"/>
              <a:ea typeface="DM Sans"/>
              <a:cs typeface="DM Sans"/>
              <a:sym typeface="DM Sans"/>
            </a:endParaRPr>
          </a:p>
        </p:txBody>
      </p:sp>
      <p:pic>
        <p:nvPicPr>
          <p:cNvPr id="546" name="Google Shape;546;p163"/>
          <p:cNvPicPr preferRelativeResize="0"/>
          <p:nvPr/>
        </p:nvPicPr>
        <p:blipFill>
          <a:blip r:embed="rId3">
            <a:alphaModFix/>
          </a:blip>
          <a:stretch>
            <a:fillRect/>
          </a:stretch>
        </p:blipFill>
        <p:spPr>
          <a:xfrm>
            <a:off x="2896385" y="2875418"/>
            <a:ext cx="262633" cy="262633"/>
          </a:xfrm>
          <a:prstGeom prst="rect">
            <a:avLst/>
          </a:prstGeom>
          <a:noFill/>
          <a:ln>
            <a:noFill/>
          </a:ln>
        </p:spPr>
      </p:pic>
      <p:pic>
        <p:nvPicPr>
          <p:cNvPr id="547" name="Google Shape;547;p163"/>
          <p:cNvPicPr preferRelativeResize="0"/>
          <p:nvPr/>
        </p:nvPicPr>
        <p:blipFill>
          <a:blip r:embed="rId3">
            <a:alphaModFix/>
          </a:blip>
          <a:stretch>
            <a:fillRect/>
          </a:stretch>
        </p:blipFill>
        <p:spPr>
          <a:xfrm>
            <a:off x="2895985" y="3719952"/>
            <a:ext cx="262633" cy="262633"/>
          </a:xfrm>
          <a:prstGeom prst="rect">
            <a:avLst/>
          </a:prstGeom>
          <a:noFill/>
          <a:ln>
            <a:noFill/>
          </a:ln>
        </p:spPr>
      </p:pic>
      <p:cxnSp>
        <p:nvCxnSpPr>
          <p:cNvPr id="548" name="Google Shape;548;p163"/>
          <p:cNvCxnSpPr>
            <a:stCxn id="546" idx="2"/>
            <a:endCxn id="547" idx="0"/>
          </p:cNvCxnSpPr>
          <p:nvPr/>
        </p:nvCxnSpPr>
        <p:spPr>
          <a:xfrm rot="-5400000" flipH="1">
            <a:off x="2737100" y="3428649"/>
            <a:ext cx="582000" cy="800"/>
          </a:xfrm>
          <a:prstGeom prst="bentConnector3">
            <a:avLst>
              <a:gd name="adj1" fmla="val 49991"/>
            </a:avLst>
          </a:prstGeom>
          <a:noFill/>
          <a:ln w="9525" cap="flat" cmpd="sng">
            <a:solidFill>
              <a:srgbClr val="EAFF6A"/>
            </a:solidFill>
            <a:prstDash val="solid"/>
            <a:round/>
            <a:headEnd type="none" w="med" len="med"/>
            <a:tailEnd type="none" w="med" len="med"/>
          </a:ln>
        </p:spPr>
      </p:cxnSp>
      <p:sp>
        <p:nvSpPr>
          <p:cNvPr id="549" name="Google Shape;549;p163"/>
          <p:cNvSpPr txBox="1"/>
          <p:nvPr/>
        </p:nvSpPr>
        <p:spPr>
          <a:xfrm>
            <a:off x="3474448" y="3589651"/>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Conocer la utilización de archivos con callbacks y promesas</a:t>
            </a:r>
            <a:endParaRPr>
              <a:solidFill>
                <a:schemeClr val="lt1"/>
              </a:solidFill>
              <a:latin typeface="DM Sans"/>
              <a:ea typeface="DM Sans"/>
              <a:cs typeface="DM Sans"/>
              <a:sym typeface="DM Sans"/>
            </a:endParaRPr>
          </a:p>
        </p:txBody>
      </p:sp>
      <p:pic>
        <p:nvPicPr>
          <p:cNvPr id="550" name="Google Shape;550;p163"/>
          <p:cNvPicPr preferRelativeResize="0"/>
          <p:nvPr/>
        </p:nvPicPr>
        <p:blipFill>
          <a:blip r:embed="rId3">
            <a:alphaModFix/>
          </a:blip>
          <a:stretch>
            <a:fillRect/>
          </a:stretch>
        </p:blipFill>
        <p:spPr>
          <a:xfrm>
            <a:off x="2896985" y="4535018"/>
            <a:ext cx="262633" cy="262633"/>
          </a:xfrm>
          <a:prstGeom prst="rect">
            <a:avLst/>
          </a:prstGeom>
          <a:noFill/>
          <a:ln>
            <a:noFill/>
          </a:ln>
        </p:spPr>
      </p:pic>
      <p:cxnSp>
        <p:nvCxnSpPr>
          <p:cNvPr id="551" name="Google Shape;551;p163"/>
          <p:cNvCxnSpPr>
            <a:endCxn id="550" idx="0"/>
          </p:cNvCxnSpPr>
          <p:nvPr/>
        </p:nvCxnSpPr>
        <p:spPr>
          <a:xfrm rot="-5400000" flipH="1">
            <a:off x="2736900" y="4243617"/>
            <a:ext cx="582000" cy="8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552" name="Google Shape;552;p163"/>
          <p:cNvSpPr txBox="1"/>
          <p:nvPr/>
        </p:nvSpPr>
        <p:spPr>
          <a:xfrm>
            <a:off x="3474448" y="4388584"/>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Conocer las ventajas y desventajas del FileSystem, así también como ejemplos prácticos.</a:t>
            </a:r>
            <a:endParaRPr>
              <a:solidFill>
                <a:schemeClr val="lt1"/>
              </a:solidFill>
              <a:latin typeface="DM Sans"/>
              <a:ea typeface="DM Sans"/>
              <a:cs typeface="DM Sans"/>
              <a:sym typeface="DM Sans"/>
            </a:endParaRPr>
          </a:p>
        </p:txBody>
      </p:sp>
    </p:spTree>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99"/>
          <p:cNvSpPr txBox="1"/>
          <p:nvPr/>
        </p:nvSpPr>
        <p:spPr>
          <a:xfrm>
            <a:off x="634000" y="712433"/>
            <a:ext cx="80428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Añadimos a nuestro proyecto la capacidad de testear</a:t>
            </a:r>
            <a:endParaRPr sz="5333" b="1">
              <a:solidFill>
                <a:schemeClr val="dk1"/>
              </a:solidFill>
              <a:latin typeface="DM Sans"/>
              <a:ea typeface="DM Sans"/>
              <a:cs typeface="DM Sans"/>
              <a:sym typeface="DM Sans"/>
            </a:endParaRPr>
          </a:p>
        </p:txBody>
      </p:sp>
      <p:sp>
        <p:nvSpPr>
          <p:cNvPr id="413" name="Google Shape;413;p99"/>
          <p:cNvSpPr txBox="1"/>
          <p:nvPr/>
        </p:nvSpPr>
        <p:spPr>
          <a:xfrm>
            <a:off x="634000" y="3099200"/>
            <a:ext cx="74068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Mocha es una dependencia externa, así que procederemos a instalarla con el comando:</a:t>
            </a:r>
            <a:endParaRPr>
              <a:latin typeface="DM Sans"/>
              <a:ea typeface="DM Sans"/>
              <a:cs typeface="DM Sans"/>
              <a:sym typeface="DM Sans"/>
            </a:endParaRPr>
          </a:p>
          <a:p>
            <a:endParaRPr>
              <a:latin typeface="DM Sans"/>
              <a:ea typeface="DM Sans"/>
              <a:cs typeface="DM Sans"/>
              <a:sym typeface="DM Sans"/>
            </a:endParaRPr>
          </a:p>
          <a:p>
            <a:pPr algn="ctr"/>
            <a:r>
              <a:rPr lang="es" b="1" i="1">
                <a:latin typeface="DM Sans"/>
                <a:ea typeface="DM Sans"/>
                <a:cs typeface="DM Sans"/>
                <a:sym typeface="DM Sans"/>
              </a:rPr>
              <a:t>npm install -D mocha</a:t>
            </a:r>
            <a:endParaRPr b="1" i="1">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La razón de instalarlo dentro de nuestras dependencias de desarrollo es que el testing sólo se realiza antes de entrar en un entorno productivo. Cuando nuestro proyecto se encuentre desplegado en la nube, no habría necesidad de querer correr un test en éste. </a:t>
            </a:r>
            <a:endParaRPr>
              <a:latin typeface="DM Sans"/>
              <a:ea typeface="DM Sans"/>
              <a:cs typeface="DM Sans"/>
              <a:sym typeface="DM Sans"/>
            </a:endParaRPr>
          </a:p>
        </p:txBody>
      </p:sp>
    </p:spTree>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00"/>
          <p:cNvSpPr txBox="1"/>
          <p:nvPr/>
        </p:nvSpPr>
        <p:spPr>
          <a:xfrm>
            <a:off x="634000" y="624400"/>
            <a:ext cx="85752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Comenzamos a estructurar nuestro primer módulo de testing</a:t>
            </a:r>
            <a:endParaRPr sz="5333" b="1">
              <a:solidFill>
                <a:schemeClr val="dk1"/>
              </a:solidFill>
              <a:latin typeface="DM Sans"/>
              <a:ea typeface="DM Sans"/>
              <a:cs typeface="DM Sans"/>
              <a:sym typeface="DM Sans"/>
            </a:endParaRPr>
          </a:p>
        </p:txBody>
      </p:sp>
      <p:sp>
        <p:nvSpPr>
          <p:cNvPr id="419" name="Google Shape;419;p100"/>
          <p:cNvSpPr txBox="1"/>
          <p:nvPr/>
        </p:nvSpPr>
        <p:spPr>
          <a:xfrm>
            <a:off x="634000" y="2956434"/>
            <a:ext cx="79620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diapositivas pasadas mencionamos que podíamos ver como primer ejemplo el uso de un Dao, así que vamos a utilizar alguno de los que nos provee el proyecto. Para este caso, tomaremos el Dao de User.</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Para poder crear un módulo de testing, vamos a crear una carpeta fuera de la carpeta src llamada </a:t>
            </a:r>
            <a:r>
              <a:rPr lang="es" b="1">
                <a:latin typeface="DM Sans"/>
                <a:ea typeface="DM Sans"/>
                <a:cs typeface="DM Sans"/>
                <a:sym typeface="DM Sans"/>
              </a:rPr>
              <a:t>test</a:t>
            </a:r>
            <a:r>
              <a:rPr lang="es">
                <a:latin typeface="DM Sans"/>
                <a:ea typeface="DM Sans"/>
                <a:cs typeface="DM Sans"/>
                <a:sym typeface="DM Sans"/>
              </a:rPr>
              <a:t>. Dentro de ésta tendremos un archivo por cada módulo que deseamos testear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¡Todo listo para comenzar a escribir nuestros tests! </a:t>
            </a:r>
            <a:endParaRPr>
              <a:latin typeface="DM Sans"/>
              <a:ea typeface="DM Sans"/>
              <a:cs typeface="DM Sans"/>
              <a:sym typeface="DM Sans"/>
            </a:endParaRPr>
          </a:p>
        </p:txBody>
      </p:sp>
      <p:pic>
        <p:nvPicPr>
          <p:cNvPr id="420" name="Google Shape;420;p100"/>
          <p:cNvPicPr preferRelativeResize="0"/>
          <p:nvPr/>
        </p:nvPicPr>
        <p:blipFill>
          <a:blip r:embed="rId3">
            <a:alphaModFix/>
          </a:blip>
          <a:stretch>
            <a:fillRect/>
          </a:stretch>
        </p:blipFill>
        <p:spPr>
          <a:xfrm>
            <a:off x="8596101" y="3018700"/>
            <a:ext cx="2961900" cy="2212067"/>
          </a:xfrm>
          <a:prstGeom prst="rect">
            <a:avLst/>
          </a:prstGeom>
          <a:noFill/>
          <a:ln>
            <a:noFill/>
          </a:ln>
        </p:spPr>
      </p:pic>
    </p:spTree>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0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Primer test</a:t>
            </a:r>
            <a:endParaRPr sz="5333" b="1">
              <a:solidFill>
                <a:schemeClr val="dk1"/>
              </a:solidFill>
              <a:latin typeface="DM Sans"/>
              <a:ea typeface="DM Sans"/>
              <a:cs typeface="DM Sans"/>
              <a:sym typeface="DM Sans"/>
            </a:endParaRPr>
          </a:p>
        </p:txBody>
      </p:sp>
    </p:spTree>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02"/>
          <p:cNvSpPr txBox="1"/>
          <p:nvPr/>
        </p:nvSpPr>
        <p:spPr>
          <a:xfrm>
            <a:off x="634000" y="624401"/>
            <a:ext cx="110544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Obtengamos todos los elementos necesarios para nuestras pruebas</a:t>
            </a:r>
            <a:endParaRPr sz="5333" b="1">
              <a:solidFill>
                <a:schemeClr val="dk1"/>
              </a:solidFill>
              <a:latin typeface="DM Sans"/>
              <a:ea typeface="DM Sans"/>
              <a:cs typeface="DM Sans"/>
              <a:sym typeface="DM Sans"/>
            </a:endParaRPr>
          </a:p>
        </p:txBody>
      </p:sp>
      <p:sp>
        <p:nvSpPr>
          <p:cNvPr id="431" name="Google Shape;431;p102"/>
          <p:cNvSpPr txBox="1"/>
          <p:nvPr/>
        </p:nvSpPr>
        <p:spPr>
          <a:xfrm>
            <a:off x="634000" y="3087201"/>
            <a:ext cx="69032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Lo primero en nuestro archivo es importar los módulos necesarios para el test a realizar.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Como en este caso queremos probar un Dao, necesitaremos mongoose para poder inicializar la conexión a nuestra base, seguido del Dao a utilizar.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Ahora inicializamos la conexión de mongoose para este flujo de pruebas y configuramos Assert de nodejs para poder evaluar los tests en strict mode</a:t>
            </a:r>
            <a:endParaRPr>
              <a:latin typeface="DM Sans"/>
              <a:ea typeface="DM Sans"/>
              <a:cs typeface="DM Sans"/>
              <a:sym typeface="DM Sans"/>
            </a:endParaRPr>
          </a:p>
        </p:txBody>
      </p:sp>
      <p:pic>
        <p:nvPicPr>
          <p:cNvPr id="432" name="Google Shape;432;p102"/>
          <p:cNvPicPr preferRelativeResize="0"/>
          <p:nvPr/>
        </p:nvPicPr>
        <p:blipFill>
          <a:blip r:embed="rId3">
            <a:alphaModFix/>
          </a:blip>
          <a:stretch>
            <a:fillRect/>
          </a:stretch>
        </p:blipFill>
        <p:spPr>
          <a:xfrm>
            <a:off x="7537200" y="3225500"/>
            <a:ext cx="4020800" cy="2266693"/>
          </a:xfrm>
          <a:prstGeom prst="rect">
            <a:avLst/>
          </a:prstGeom>
          <a:noFill/>
          <a:ln>
            <a:noFill/>
          </a:ln>
        </p:spPr>
      </p:pic>
    </p:spTree>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03"/>
          <p:cNvSpPr txBox="1"/>
          <p:nvPr/>
        </p:nvSpPr>
        <p:spPr>
          <a:xfrm>
            <a:off x="634000" y="600634"/>
            <a:ext cx="11558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Describe: entramos en un contexto</a:t>
            </a:r>
            <a:endParaRPr sz="5333" b="1">
              <a:solidFill>
                <a:schemeClr val="dk1"/>
              </a:solidFill>
              <a:latin typeface="DM Sans"/>
              <a:ea typeface="DM Sans"/>
              <a:cs typeface="DM Sans"/>
              <a:sym typeface="DM Sans"/>
            </a:endParaRPr>
          </a:p>
        </p:txBody>
      </p:sp>
      <p:sp>
        <p:nvSpPr>
          <p:cNvPr id="438" name="Google Shape;438;p103"/>
          <p:cNvSpPr txBox="1"/>
          <p:nvPr/>
        </p:nvSpPr>
        <p:spPr>
          <a:xfrm>
            <a:off x="5222233" y="1998500"/>
            <a:ext cx="6274000" cy="412416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Describe es la primera parte informativa de nuestro test, el cual indica de manera explícita </a:t>
            </a:r>
            <a:r>
              <a:rPr lang="es" b="1">
                <a:latin typeface="DM Sans"/>
                <a:ea typeface="DM Sans"/>
                <a:cs typeface="DM Sans"/>
                <a:sym typeface="DM Sans"/>
              </a:rPr>
              <a:t>cuál será el módulo a testear. </a:t>
            </a:r>
            <a:r>
              <a:rPr lang="es">
                <a:latin typeface="DM Sans"/>
                <a:ea typeface="DM Sans"/>
                <a:cs typeface="DM Sans"/>
                <a:sym typeface="DM Sans"/>
              </a:rPr>
              <a:t>Todo lo que coloquemos dentro de este describe pertenece al mismo contexto de test.</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Ahora, utilizaremos una función </a:t>
            </a:r>
            <a:r>
              <a:rPr lang="es" b="1">
                <a:latin typeface="DM Sans"/>
                <a:ea typeface="DM Sans"/>
                <a:cs typeface="DM Sans"/>
                <a:sym typeface="DM Sans"/>
              </a:rPr>
              <a:t>before</a:t>
            </a:r>
            <a:r>
              <a:rPr lang="es">
                <a:latin typeface="DM Sans"/>
                <a:ea typeface="DM Sans"/>
                <a:cs typeface="DM Sans"/>
                <a:sym typeface="DM Sans"/>
              </a:rPr>
              <a:t> para poder contar con una variable </a:t>
            </a:r>
            <a:r>
              <a:rPr lang="es" i="1">
                <a:latin typeface="DM Sans"/>
                <a:ea typeface="DM Sans"/>
                <a:cs typeface="DM Sans"/>
                <a:sym typeface="DM Sans"/>
              </a:rPr>
              <a:t>usersDao</a:t>
            </a:r>
            <a:r>
              <a:rPr lang="es">
                <a:latin typeface="DM Sans"/>
                <a:ea typeface="DM Sans"/>
                <a:cs typeface="DM Sans"/>
                <a:sym typeface="DM Sans"/>
              </a:rPr>
              <a:t>, la cual nos servirá para utilizar en todos nuestros tests futuros.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Además, gracias al </a:t>
            </a:r>
            <a:r>
              <a:rPr lang="es" b="1">
                <a:latin typeface="DM Sans"/>
                <a:ea typeface="DM Sans"/>
                <a:cs typeface="DM Sans"/>
                <a:sym typeface="DM Sans"/>
              </a:rPr>
              <a:t>beforeEach</a:t>
            </a:r>
            <a:r>
              <a:rPr lang="es">
                <a:latin typeface="DM Sans"/>
                <a:ea typeface="DM Sans"/>
                <a:cs typeface="DM Sans"/>
                <a:sym typeface="DM Sans"/>
              </a:rPr>
              <a:t>, podremos colocar un tiempo máximo de resolución (por defecto son 2 segundos). Ya que estamos utilizando una base de datos, se recomienda colocar un tiempo de reesolución máximo más elevado. </a:t>
            </a:r>
            <a:endParaRPr>
              <a:latin typeface="DM Sans"/>
              <a:ea typeface="DM Sans"/>
              <a:cs typeface="DM Sans"/>
              <a:sym typeface="DM Sans"/>
            </a:endParaRPr>
          </a:p>
        </p:txBody>
      </p:sp>
      <p:pic>
        <p:nvPicPr>
          <p:cNvPr id="439" name="Google Shape;439;p103"/>
          <p:cNvPicPr preferRelativeResize="0"/>
          <p:nvPr/>
        </p:nvPicPr>
        <p:blipFill>
          <a:blip r:embed="rId3">
            <a:alphaModFix/>
          </a:blip>
          <a:stretch>
            <a:fillRect/>
          </a:stretch>
        </p:blipFill>
        <p:spPr>
          <a:xfrm>
            <a:off x="634001" y="2816100"/>
            <a:ext cx="4511633" cy="2588400"/>
          </a:xfrm>
          <a:prstGeom prst="rect">
            <a:avLst/>
          </a:prstGeom>
          <a:noFill/>
          <a:ln>
            <a:noFill/>
          </a:ln>
        </p:spPr>
      </p:pic>
    </p:spTree>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104"/>
          <p:cNvSpPr txBox="1"/>
          <p:nvPr/>
        </p:nvSpPr>
        <p:spPr>
          <a:xfrm>
            <a:off x="634000" y="624401"/>
            <a:ext cx="89076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debe hacer nuestro primer test?</a:t>
            </a:r>
            <a:endParaRPr sz="5333" b="1">
              <a:solidFill>
                <a:schemeClr val="dk1"/>
              </a:solidFill>
              <a:latin typeface="DM Sans"/>
              <a:ea typeface="DM Sans"/>
              <a:cs typeface="DM Sans"/>
              <a:sym typeface="DM Sans"/>
            </a:endParaRPr>
          </a:p>
        </p:txBody>
      </p:sp>
      <p:sp>
        <p:nvSpPr>
          <p:cNvPr id="445" name="Google Shape;445;p104"/>
          <p:cNvSpPr txBox="1"/>
          <p:nvPr/>
        </p:nvSpPr>
        <p:spPr>
          <a:xfrm>
            <a:off x="634000" y="2492401"/>
            <a:ext cx="67240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Con la palabra </a:t>
            </a:r>
            <a:r>
              <a:rPr lang="es" b="1">
                <a:latin typeface="DM Sans"/>
                <a:ea typeface="DM Sans"/>
                <a:cs typeface="DM Sans"/>
                <a:sym typeface="DM Sans"/>
              </a:rPr>
              <a:t>it</a:t>
            </a:r>
            <a:r>
              <a:rPr lang="es">
                <a:latin typeface="DM Sans"/>
                <a:ea typeface="DM Sans"/>
                <a:cs typeface="DM Sans"/>
                <a:sym typeface="DM Sans"/>
              </a:rPr>
              <a:t>, seremos capaces de describir qué es lo que se espera de la operación que se realizará en dicha prueba.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Por ejemplo, si queremos probar el método get del Dao, podríamos escribir: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		</a:t>
            </a:r>
            <a:r>
              <a:rPr lang="es" b="1" i="1">
                <a:latin typeface="DM Sans"/>
                <a:ea typeface="DM Sans"/>
                <a:cs typeface="DM Sans"/>
                <a:sym typeface="DM Sans"/>
              </a:rPr>
              <a:t>it (“El get debe devolver un arreglo”)</a:t>
            </a:r>
            <a:endParaRPr b="1" i="1">
              <a:latin typeface="DM Sans"/>
              <a:ea typeface="DM Sans"/>
              <a:cs typeface="DM Sans"/>
              <a:sym typeface="DM Sans"/>
            </a:endParaRPr>
          </a:p>
          <a:p>
            <a:endParaRPr b="1" i="1">
              <a:latin typeface="DM Sans"/>
              <a:ea typeface="DM Sans"/>
              <a:cs typeface="DM Sans"/>
              <a:sym typeface="DM Sans"/>
            </a:endParaRPr>
          </a:p>
          <a:p>
            <a:r>
              <a:rPr lang="es">
                <a:latin typeface="DM Sans"/>
                <a:ea typeface="DM Sans"/>
                <a:cs typeface="DM Sans"/>
                <a:sym typeface="DM Sans"/>
              </a:rPr>
              <a:t>Así, tenemos una idea de lo que realiza o no realiza el programa. </a:t>
            </a:r>
            <a:endParaRPr>
              <a:latin typeface="DM Sans"/>
              <a:ea typeface="DM Sans"/>
              <a:cs typeface="DM Sans"/>
              <a:sym typeface="DM Sans"/>
            </a:endParaRPr>
          </a:p>
        </p:txBody>
      </p:sp>
      <p:pic>
        <p:nvPicPr>
          <p:cNvPr id="446" name="Google Shape;446;p104"/>
          <p:cNvPicPr preferRelativeResize="0"/>
          <p:nvPr/>
        </p:nvPicPr>
        <p:blipFill>
          <a:blip r:embed="rId3">
            <a:alphaModFix/>
          </a:blip>
          <a:stretch>
            <a:fillRect/>
          </a:stretch>
        </p:blipFill>
        <p:spPr>
          <a:xfrm>
            <a:off x="7007101" y="2904701"/>
            <a:ext cx="4550900" cy="2548767"/>
          </a:xfrm>
          <a:prstGeom prst="rect">
            <a:avLst/>
          </a:prstGeom>
          <a:noFill/>
          <a:ln>
            <a:noFill/>
          </a:ln>
        </p:spPr>
      </p:pic>
    </p:spTree>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05"/>
          <p:cNvSpPr txBox="1"/>
          <p:nvPr/>
        </p:nvSpPr>
        <p:spPr>
          <a:xfrm>
            <a:off x="634000" y="624401"/>
            <a:ext cx="87256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Uso de </a:t>
            </a:r>
            <a:r>
              <a:rPr lang="es" sz="5333" b="1" i="1">
                <a:solidFill>
                  <a:schemeClr val="dk1"/>
                </a:solidFill>
                <a:latin typeface="DM Sans"/>
                <a:ea typeface="DM Sans"/>
                <a:cs typeface="DM Sans"/>
                <a:sym typeface="DM Sans"/>
              </a:rPr>
              <a:t>assert</a:t>
            </a:r>
            <a:endParaRPr sz="5333" b="1">
              <a:solidFill>
                <a:schemeClr val="dk1"/>
              </a:solidFill>
              <a:latin typeface="DM Sans"/>
              <a:ea typeface="DM Sans"/>
              <a:cs typeface="DM Sans"/>
              <a:sym typeface="DM Sans"/>
            </a:endParaRPr>
          </a:p>
          <a:p>
            <a:pPr>
              <a:lnSpc>
                <a:spcPct val="90000"/>
              </a:lnSpc>
            </a:pPr>
            <a:endParaRPr sz="5333" b="1">
              <a:solidFill>
                <a:schemeClr val="dk1"/>
              </a:solidFill>
              <a:latin typeface="DM Sans"/>
              <a:ea typeface="DM Sans"/>
              <a:cs typeface="DM Sans"/>
              <a:sym typeface="DM Sans"/>
            </a:endParaRPr>
          </a:p>
        </p:txBody>
      </p:sp>
      <p:sp>
        <p:nvSpPr>
          <p:cNvPr id="452" name="Google Shape;452;p105"/>
          <p:cNvSpPr txBox="1"/>
          <p:nvPr/>
        </p:nvSpPr>
        <p:spPr>
          <a:xfrm>
            <a:off x="634000" y="2061300"/>
            <a:ext cx="88912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con </a:t>
            </a:r>
            <a:r>
              <a:rPr lang="es" b="1">
                <a:latin typeface="DM Sans"/>
                <a:ea typeface="DM Sans"/>
                <a:cs typeface="DM Sans"/>
                <a:sym typeface="DM Sans"/>
              </a:rPr>
              <a:t>assert</a:t>
            </a:r>
            <a:r>
              <a:rPr lang="es">
                <a:latin typeface="DM Sans"/>
                <a:ea typeface="DM Sans"/>
                <a:cs typeface="DM Sans"/>
                <a:sym typeface="DM Sans"/>
              </a:rPr>
              <a:t>, podremos hacer las operaciones que determinarán si un test pasa o no. En este caso, comparamos si el tipo devuelto por el método get() del Dao efectivamente es un array</a:t>
            </a:r>
            <a:endParaRPr>
              <a:latin typeface="DM Sans"/>
              <a:ea typeface="DM Sans"/>
              <a:cs typeface="DM Sans"/>
              <a:sym typeface="DM Sans"/>
            </a:endParaRPr>
          </a:p>
        </p:txBody>
      </p:sp>
      <p:pic>
        <p:nvPicPr>
          <p:cNvPr id="453" name="Google Shape;453;p105"/>
          <p:cNvPicPr preferRelativeResize="0"/>
          <p:nvPr/>
        </p:nvPicPr>
        <p:blipFill>
          <a:blip r:embed="rId3">
            <a:alphaModFix/>
          </a:blip>
          <a:stretch>
            <a:fillRect/>
          </a:stretch>
        </p:blipFill>
        <p:spPr>
          <a:xfrm>
            <a:off x="2207600" y="4350701"/>
            <a:ext cx="8305800" cy="1765300"/>
          </a:xfrm>
          <a:prstGeom prst="rect">
            <a:avLst/>
          </a:prstGeom>
          <a:noFill/>
          <a:ln>
            <a:noFill/>
          </a:ln>
        </p:spPr>
      </p:pic>
    </p:spTree>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06"/>
          <p:cNvSpPr txBox="1"/>
          <p:nvPr/>
        </p:nvSpPr>
        <p:spPr>
          <a:xfrm>
            <a:off x="671200" y="598334"/>
            <a:ext cx="11865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Resultado de un test</a:t>
            </a:r>
            <a:endParaRPr sz="5333" b="1">
              <a:solidFill>
                <a:schemeClr val="dk1"/>
              </a:solidFill>
              <a:latin typeface="DM Sans"/>
              <a:ea typeface="DM Sans"/>
              <a:cs typeface="DM Sans"/>
              <a:sym typeface="DM Sans"/>
            </a:endParaRPr>
          </a:p>
        </p:txBody>
      </p:sp>
      <p:sp>
        <p:nvSpPr>
          <p:cNvPr id="459" name="Google Shape;459;p106"/>
          <p:cNvSpPr txBox="1"/>
          <p:nvPr/>
        </p:nvSpPr>
        <p:spPr>
          <a:xfrm>
            <a:off x="634000" y="2738733"/>
            <a:ext cx="4666800" cy="3939500"/>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Una prueba no tiene términos medios, al final:</a:t>
            </a:r>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Si una prueba pasa, podremos visualizarlo de la siguiente forma:</a:t>
            </a:r>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p:txBody>
      </p:sp>
      <p:pic>
        <p:nvPicPr>
          <p:cNvPr id="460" name="Google Shape;460;p106"/>
          <p:cNvPicPr preferRelativeResize="0"/>
          <p:nvPr/>
        </p:nvPicPr>
        <p:blipFill>
          <a:blip r:embed="rId3">
            <a:alphaModFix/>
          </a:blip>
          <a:stretch>
            <a:fillRect/>
          </a:stretch>
        </p:blipFill>
        <p:spPr>
          <a:xfrm>
            <a:off x="5752800" y="2889301"/>
            <a:ext cx="5805200" cy="2073281"/>
          </a:xfrm>
          <a:prstGeom prst="rect">
            <a:avLst/>
          </a:prstGeom>
          <a:noFill/>
          <a:ln>
            <a:noFill/>
          </a:ln>
        </p:spPr>
      </p:pic>
    </p:spTree>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07"/>
          <p:cNvSpPr txBox="1"/>
          <p:nvPr/>
        </p:nvSpPr>
        <p:spPr>
          <a:xfrm>
            <a:off x="671200" y="598334"/>
            <a:ext cx="11865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Resultado de un test</a:t>
            </a:r>
            <a:endParaRPr sz="5333" b="1">
              <a:solidFill>
                <a:schemeClr val="dk1"/>
              </a:solidFill>
              <a:latin typeface="DM Sans"/>
              <a:ea typeface="DM Sans"/>
              <a:cs typeface="DM Sans"/>
              <a:sym typeface="DM Sans"/>
            </a:endParaRPr>
          </a:p>
        </p:txBody>
      </p:sp>
      <p:sp>
        <p:nvSpPr>
          <p:cNvPr id="466" name="Google Shape;466;p107"/>
          <p:cNvSpPr txBox="1"/>
          <p:nvPr/>
        </p:nvSpPr>
        <p:spPr>
          <a:xfrm>
            <a:off x="634000" y="2930901"/>
            <a:ext cx="5097600" cy="266729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Por otra parte cuando un test no pase, nos indicará cuál fue el resultado que esperábamos (en </a:t>
            </a:r>
            <a:r>
              <a:rPr lang="es" sz="2400">
                <a:solidFill>
                  <a:srgbClr val="3CEFAB"/>
                </a:solidFill>
                <a:latin typeface="DM Sans"/>
                <a:ea typeface="DM Sans"/>
                <a:cs typeface="DM Sans"/>
                <a:sym typeface="DM Sans"/>
              </a:rPr>
              <a:t>color verde</a:t>
            </a:r>
            <a:r>
              <a:rPr lang="es" sz="2400">
                <a:solidFill>
                  <a:schemeClr val="dk1"/>
                </a:solidFill>
                <a:latin typeface="DM Sans"/>
                <a:ea typeface="DM Sans"/>
                <a:cs typeface="DM Sans"/>
                <a:sym typeface="DM Sans"/>
              </a:rPr>
              <a:t>), contra el resultado que realmente recibimos por parte de nuestro código (en </a:t>
            </a:r>
            <a:r>
              <a:rPr lang="es" sz="2400">
                <a:solidFill>
                  <a:srgbClr val="FF0000"/>
                </a:solidFill>
                <a:latin typeface="DM Sans"/>
                <a:ea typeface="DM Sans"/>
                <a:cs typeface="DM Sans"/>
                <a:sym typeface="DM Sans"/>
              </a:rPr>
              <a:t>color rojo</a:t>
            </a:r>
            <a:r>
              <a:rPr lang="es" sz="2400">
                <a:solidFill>
                  <a:schemeClr val="dk1"/>
                </a:solidFill>
                <a:latin typeface="DM Sans"/>
                <a:ea typeface="DM Sans"/>
                <a:cs typeface="DM Sans"/>
                <a:sym typeface="DM Sans"/>
              </a:rPr>
              <a:t>)   </a:t>
            </a:r>
            <a:r>
              <a:rPr lang="es" sz="1333">
                <a:solidFill>
                  <a:schemeClr val="dk1"/>
                </a:solidFill>
                <a:latin typeface="DM Sans"/>
                <a:ea typeface="DM Sans"/>
                <a:cs typeface="DM Sans"/>
                <a:sym typeface="DM Sans"/>
              </a:rPr>
              <a:t>(para este test, se cambió el código de assert por </a:t>
            </a:r>
            <a:r>
              <a:rPr lang="es" sz="1333" b="1">
                <a:solidFill>
                  <a:schemeClr val="dk1"/>
                </a:solidFill>
                <a:latin typeface="DM Sans"/>
                <a:ea typeface="DM Sans"/>
                <a:cs typeface="DM Sans"/>
                <a:sym typeface="DM Sans"/>
              </a:rPr>
              <a:t>false</a:t>
            </a:r>
            <a:r>
              <a:rPr lang="es" sz="1333">
                <a:solidFill>
                  <a:schemeClr val="dk1"/>
                </a:solidFill>
                <a:latin typeface="DM Sans"/>
                <a:ea typeface="DM Sans"/>
                <a:cs typeface="DM Sans"/>
                <a:sym typeface="DM Sans"/>
              </a:rPr>
              <a:t>)</a:t>
            </a:r>
            <a:endParaRPr sz="1333">
              <a:solidFill>
                <a:schemeClr val="dk1"/>
              </a:solidFill>
              <a:latin typeface="DM Sans"/>
              <a:ea typeface="DM Sans"/>
              <a:cs typeface="DM Sans"/>
              <a:sym typeface="DM Sans"/>
            </a:endParaRPr>
          </a:p>
        </p:txBody>
      </p:sp>
      <p:pic>
        <p:nvPicPr>
          <p:cNvPr id="467" name="Google Shape;467;p107"/>
          <p:cNvPicPr preferRelativeResize="0"/>
          <p:nvPr/>
        </p:nvPicPr>
        <p:blipFill>
          <a:blip r:embed="rId3">
            <a:alphaModFix/>
          </a:blip>
          <a:stretch>
            <a:fillRect/>
          </a:stretch>
        </p:blipFill>
        <p:spPr>
          <a:xfrm>
            <a:off x="6115100" y="2074667"/>
            <a:ext cx="5442899" cy="3148767"/>
          </a:xfrm>
          <a:prstGeom prst="rect">
            <a:avLst/>
          </a:prstGeom>
          <a:noFill/>
          <a:ln>
            <a:noFill/>
          </a:ln>
        </p:spPr>
      </p:pic>
    </p:spTree>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08"/>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473" name="Google Shape;473;p108"/>
          <p:cNvSpPr txBox="1"/>
          <p:nvPr/>
        </p:nvSpPr>
        <p:spPr>
          <a:xfrm>
            <a:off x="631133" y="2168133"/>
            <a:ext cx="11095200" cy="4062226"/>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Se desarrollará un conjunto de tests para el resto del Dao de Usuarios. Se abordarán diferentes formas de utilizar el assert</a:t>
            </a:r>
            <a:endParaRPr sz="3333" b="1">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Se debe cumplir el siguiente listado de tests:</a:t>
            </a:r>
            <a:endParaRPr sz="3333">
              <a:solidFill>
                <a:srgbClr val="B7B7B7"/>
              </a:solidFill>
              <a:latin typeface="DM Sans"/>
              <a:ea typeface="DM Sans"/>
              <a:cs typeface="DM Sans"/>
              <a:sym typeface="DM Sans"/>
            </a:endParaRPr>
          </a:p>
          <a:p>
            <a:pPr>
              <a:buClr>
                <a:srgbClr val="000000"/>
              </a:buClr>
              <a:buSzPts val="2500"/>
            </a:pPr>
            <a:endParaRPr sz="3733">
              <a:solidFill>
                <a:srgbClr val="B7B7B7"/>
              </a:solidFill>
              <a:latin typeface="DM Sans"/>
              <a:ea typeface="DM Sans"/>
              <a:cs typeface="DM Sans"/>
              <a:sym typeface="DM Sans"/>
            </a:endParaRPr>
          </a:p>
          <a:p>
            <a:pPr algn="r">
              <a:buClr>
                <a:srgbClr val="000000"/>
              </a:buClr>
              <a:buSzPts val="2500"/>
            </a:pPr>
            <a:r>
              <a:rPr lang="es" sz="4400">
                <a:solidFill>
                  <a:srgbClr val="B7B7B7"/>
                </a:solidFill>
                <a:latin typeface="DM Sans"/>
                <a:ea typeface="DM Sans"/>
                <a:cs typeface="DM Sans"/>
                <a:sym typeface="DM Sans"/>
              </a:rPr>
              <a:t>👉</a:t>
            </a:r>
            <a:endParaRPr sz="4400">
              <a:solidFill>
                <a:srgbClr val="B7B7B7"/>
              </a:solidFill>
              <a:latin typeface="DM Sans"/>
              <a:ea typeface="DM Sans"/>
              <a:cs typeface="DM Sans"/>
              <a:sym typeface="DM Sans"/>
            </a:endParaRPr>
          </a:p>
        </p:txBody>
      </p:sp>
      <p:grpSp>
        <p:nvGrpSpPr>
          <p:cNvPr id="474" name="Google Shape;474;p108"/>
          <p:cNvGrpSpPr/>
          <p:nvPr/>
        </p:nvGrpSpPr>
        <p:grpSpPr>
          <a:xfrm>
            <a:off x="631135" y="826031"/>
            <a:ext cx="985200" cy="985200"/>
            <a:chOff x="473351" y="619523"/>
            <a:chExt cx="738900" cy="738900"/>
          </a:xfrm>
        </p:grpSpPr>
        <p:sp>
          <p:nvSpPr>
            <p:cNvPr id="475" name="Google Shape;475;p108"/>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76" name="Google Shape;476;p10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64"/>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N°3</a:t>
            </a:r>
            <a:endParaRPr sz="1867">
              <a:solidFill>
                <a:srgbClr val="000000"/>
              </a:solidFill>
              <a:latin typeface="DM Sans"/>
              <a:ea typeface="DM Sans"/>
              <a:cs typeface="DM Sans"/>
              <a:sym typeface="DM Sans"/>
            </a:endParaRPr>
          </a:p>
        </p:txBody>
      </p:sp>
      <p:sp>
        <p:nvSpPr>
          <p:cNvPr id="558" name="Google Shape;558;p164"/>
          <p:cNvSpPr txBox="1"/>
          <p:nvPr/>
        </p:nvSpPr>
        <p:spPr>
          <a:xfrm>
            <a:off x="620367"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559" name="Google Shape;559;p164"/>
          <p:cNvSpPr txBox="1"/>
          <p:nvPr/>
        </p:nvSpPr>
        <p:spPr>
          <a:xfrm>
            <a:off x="620367" y="2384600"/>
            <a:ext cx="5112800" cy="4387315"/>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Función definida</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Función que se declara con un nombre desde el inicio. Usualmente se usan para tareas específicas y no suelen reasignarse.</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Función anónima</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Función que se declara sin tener un nombre, sino que se asigna a una variable desde el inicio. Se suele utilizar para reasignaciones o para </a:t>
            </a:r>
            <a:r>
              <a:rPr lang="es" b="1">
                <a:solidFill>
                  <a:schemeClr val="dk1"/>
                </a:solidFill>
                <a:latin typeface="DM Sans"/>
                <a:ea typeface="DM Sans"/>
                <a:cs typeface="DM Sans"/>
                <a:sym typeface="DM Sans"/>
              </a:rPr>
              <a:t>callbacks</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Callback</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Bloque de código que encapsula una o más instrucciones, para ser utilizadas en cualquier otro momento del programa</a:t>
            </a:r>
            <a:endParaRPr>
              <a:solidFill>
                <a:schemeClr val="dk1"/>
              </a:solidFill>
              <a:latin typeface="DM Sans"/>
              <a:ea typeface="DM Sans"/>
              <a:cs typeface="DM Sans"/>
              <a:sym typeface="DM Sans"/>
            </a:endParaRPr>
          </a:p>
        </p:txBody>
      </p:sp>
      <p:sp>
        <p:nvSpPr>
          <p:cNvPr id="560" name="Google Shape;560;p164"/>
          <p:cNvSpPr txBox="1"/>
          <p:nvPr/>
        </p:nvSpPr>
        <p:spPr>
          <a:xfrm>
            <a:off x="6026000" y="2384601"/>
            <a:ext cx="5112800" cy="406876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Promesa</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Operación </a:t>
            </a:r>
            <a:r>
              <a:rPr lang="es" b="1">
                <a:solidFill>
                  <a:schemeClr val="dk1"/>
                </a:solidFill>
                <a:latin typeface="DM Sans"/>
                <a:ea typeface="DM Sans"/>
                <a:cs typeface="DM Sans"/>
                <a:sym typeface="DM Sans"/>
              </a:rPr>
              <a:t>asíncrona</a:t>
            </a:r>
            <a:r>
              <a:rPr lang="es">
                <a:solidFill>
                  <a:schemeClr val="dk1"/>
                </a:solidFill>
                <a:latin typeface="DM Sans"/>
                <a:ea typeface="DM Sans"/>
                <a:cs typeface="DM Sans"/>
                <a:sym typeface="DM Sans"/>
              </a:rPr>
              <a:t> que tiene dos canales de salida: resolverse o rechazarse. Permiten mejor control que los callbacks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Operación síncrona</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Operación </a:t>
            </a:r>
            <a:r>
              <a:rPr lang="es" b="1">
                <a:solidFill>
                  <a:schemeClr val="dk1"/>
                </a:solidFill>
                <a:latin typeface="DM Sans"/>
                <a:ea typeface="DM Sans"/>
                <a:cs typeface="DM Sans"/>
                <a:sym typeface="DM Sans"/>
              </a:rPr>
              <a:t>bloqueante</a:t>
            </a:r>
            <a:r>
              <a:rPr lang="es">
                <a:solidFill>
                  <a:schemeClr val="dk1"/>
                </a:solidFill>
                <a:latin typeface="DM Sans"/>
                <a:ea typeface="DM Sans"/>
                <a:cs typeface="DM Sans"/>
                <a:sym typeface="DM Sans"/>
              </a:rPr>
              <a:t> en la cual, una tarea no puede comenzar hasta que haya finalizado la otra tarea.</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Operación asíncrona</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Operación </a:t>
            </a:r>
            <a:r>
              <a:rPr lang="es" b="1">
                <a:solidFill>
                  <a:schemeClr val="dk1"/>
                </a:solidFill>
                <a:latin typeface="DM Sans"/>
                <a:ea typeface="DM Sans"/>
                <a:cs typeface="DM Sans"/>
                <a:sym typeface="DM Sans"/>
              </a:rPr>
              <a:t>no bloqueante</a:t>
            </a:r>
            <a:r>
              <a:rPr lang="es">
                <a:solidFill>
                  <a:schemeClr val="dk1"/>
                </a:solidFill>
                <a:latin typeface="DM Sans"/>
                <a:ea typeface="DM Sans"/>
                <a:cs typeface="DM Sans"/>
                <a:sym typeface="DM Sans"/>
              </a:rPr>
              <a:t> en la cual se pueden iniciar múltiples tareas independientemente de que no hayan finalizado las tareas previas.</a:t>
            </a:r>
            <a:endParaRPr>
              <a:solidFill>
                <a:srgbClr val="000000"/>
              </a:solidFill>
              <a:latin typeface="DM Sans"/>
              <a:ea typeface="DM Sans"/>
              <a:cs typeface="DM Sans"/>
              <a:sym typeface="DM Sans"/>
            </a:endParaRPr>
          </a:p>
        </p:txBody>
      </p:sp>
    </p:spTree>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09"/>
          <p:cNvSpPr txBox="1"/>
          <p:nvPr/>
        </p:nvSpPr>
        <p:spPr>
          <a:xfrm>
            <a:off x="1926867" y="7687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482" name="Google Shape;482;p109"/>
          <p:cNvSpPr txBox="1"/>
          <p:nvPr/>
        </p:nvSpPr>
        <p:spPr>
          <a:xfrm>
            <a:off x="631133" y="2006367"/>
            <a:ext cx="10749200" cy="2810665"/>
          </a:xfrm>
          <a:prstGeom prst="rect">
            <a:avLst/>
          </a:prstGeom>
          <a:noFill/>
          <a:ln>
            <a:noFill/>
          </a:ln>
        </p:spPr>
        <p:txBody>
          <a:bodyPr spcFirstLastPara="1" wrap="square" lIns="121900" tIns="121900" rIns="121900" bIns="121900" anchor="t" anchorCtr="0">
            <a:spAutoFit/>
          </a:bodyPr>
          <a:lstStyle/>
          <a:p>
            <a:pPr marL="609585" indent="-516454">
              <a:buClr>
                <a:srgbClr val="B7B7B7"/>
              </a:buClr>
              <a:buSzPts val="2500"/>
              <a:buFont typeface="DM Sans"/>
              <a:buChar char="✓"/>
            </a:pPr>
            <a:r>
              <a:rPr lang="es" sz="3333">
                <a:solidFill>
                  <a:srgbClr val="B7B7B7"/>
                </a:solidFill>
                <a:latin typeface="DM Sans"/>
                <a:ea typeface="DM Sans"/>
                <a:cs typeface="DM Sans"/>
                <a:sym typeface="DM Sans"/>
              </a:rPr>
              <a:t>El Dao debe agregar correctamente un elemento a la base de datos. </a:t>
            </a:r>
            <a:endParaRPr sz="3333">
              <a:solidFill>
                <a:srgbClr val="B7B7B7"/>
              </a:solidFill>
              <a:latin typeface="DM Sans"/>
              <a:ea typeface="DM Sans"/>
              <a:cs typeface="DM Sans"/>
              <a:sym typeface="DM Sans"/>
            </a:endParaRPr>
          </a:p>
          <a:p>
            <a:pPr marL="609585" indent="-516454">
              <a:buClr>
                <a:srgbClr val="B7B7B7"/>
              </a:buClr>
              <a:buSzPts val="2500"/>
              <a:buFont typeface="DM Sans"/>
              <a:buChar char="✓"/>
            </a:pPr>
            <a:r>
              <a:rPr lang="es" sz="3333">
                <a:solidFill>
                  <a:srgbClr val="B7B7B7"/>
                </a:solidFill>
                <a:latin typeface="DM Sans"/>
                <a:ea typeface="DM Sans"/>
                <a:cs typeface="DM Sans"/>
                <a:sym typeface="DM Sans"/>
              </a:rPr>
              <a:t>Al agregar un nuevo usuario, éste debe crearse con un arreglo de mascotas vacío por defecto.</a:t>
            </a:r>
            <a:endParaRPr sz="3333">
              <a:solidFill>
                <a:srgbClr val="B7B7B7"/>
              </a:solidFill>
              <a:latin typeface="DM Sans"/>
              <a:ea typeface="DM Sans"/>
              <a:cs typeface="DM Sans"/>
              <a:sym typeface="DM Sans"/>
            </a:endParaRPr>
          </a:p>
          <a:p>
            <a:pPr marL="609585" indent="-516454">
              <a:buClr>
                <a:srgbClr val="B7B7B7"/>
              </a:buClr>
              <a:buSzPts val="2500"/>
              <a:buFont typeface="DM Sans"/>
              <a:buChar char="✓"/>
            </a:pPr>
            <a:r>
              <a:rPr lang="es" sz="3333">
                <a:solidFill>
                  <a:srgbClr val="B7B7B7"/>
                </a:solidFill>
                <a:latin typeface="DM Sans"/>
                <a:ea typeface="DM Sans"/>
                <a:cs typeface="DM Sans"/>
                <a:sym typeface="DM Sans"/>
              </a:rPr>
              <a:t>El Dao puede obtener  a un usuario por email</a:t>
            </a:r>
            <a:endParaRPr sz="3333">
              <a:solidFill>
                <a:srgbClr val="B7B7B7"/>
              </a:solidFill>
              <a:latin typeface="DM Sans"/>
              <a:ea typeface="DM Sans"/>
              <a:cs typeface="DM Sans"/>
              <a:sym typeface="DM Sans"/>
            </a:endParaRPr>
          </a:p>
        </p:txBody>
      </p:sp>
      <p:grpSp>
        <p:nvGrpSpPr>
          <p:cNvPr id="483" name="Google Shape;483;p109"/>
          <p:cNvGrpSpPr/>
          <p:nvPr/>
        </p:nvGrpSpPr>
        <p:grpSpPr>
          <a:xfrm>
            <a:off x="631135" y="676331"/>
            <a:ext cx="985200" cy="985200"/>
            <a:chOff x="473351" y="619523"/>
            <a:chExt cx="738900" cy="738900"/>
          </a:xfrm>
        </p:grpSpPr>
        <p:sp>
          <p:nvSpPr>
            <p:cNvPr id="484" name="Google Shape;484;p10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85" name="Google Shape;485;p10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86" name="Google Shape;486;p109"/>
          <p:cNvSpPr txBox="1"/>
          <p:nvPr/>
        </p:nvSpPr>
        <p:spPr>
          <a:xfrm>
            <a:off x="631133" y="5307401"/>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 minutos</a:t>
            </a:r>
            <a:endParaRPr sz="2667" b="1">
              <a:solidFill>
                <a:srgbClr val="83AEFB"/>
              </a:solidFill>
              <a:latin typeface="DM Sans"/>
              <a:ea typeface="DM Sans"/>
              <a:cs typeface="DM Sans"/>
              <a:sym typeface="DM Sans"/>
            </a:endParaRPr>
          </a:p>
        </p:txBody>
      </p:sp>
    </p:spTree>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10"/>
          <p:cNvSpPr txBox="1"/>
          <p:nvPr/>
        </p:nvSpPr>
        <p:spPr>
          <a:xfrm>
            <a:off x="631133" y="6244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92" name="Google Shape;492;p110"/>
          <p:cNvSpPr txBox="1"/>
          <p:nvPr/>
        </p:nvSpPr>
        <p:spPr>
          <a:xfrm>
            <a:off x="631133" y="1964933"/>
            <a:ext cx="10854800" cy="270877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a:solidFill>
                  <a:schemeClr val="lt1"/>
                </a:solidFill>
                <a:latin typeface="DM Sans"/>
                <a:ea typeface="DM Sans"/>
                <a:cs typeface="DM Sans"/>
                <a:sym typeface="DM Sans"/>
              </a:rPr>
              <a:t>Si estás teniendo problemas debido a que el usuario se queda en la base de datos a lo largo de tu test, y quieres borrarlo cada vez que inicie el entorno o cada test, puedes agregar al beforeEach la directiva para que vacíe la colección de usuarios en cada momento que inicie un test:</a:t>
            </a:r>
            <a:endParaRPr sz="2667">
              <a:solidFill>
                <a:schemeClr val="lt1"/>
              </a:solidFill>
              <a:latin typeface="DM Sans"/>
              <a:ea typeface="DM Sans"/>
              <a:cs typeface="DM Sans"/>
              <a:sym typeface="DM Sans"/>
            </a:endParaRPr>
          </a:p>
          <a:p>
            <a:pPr>
              <a:buClr>
                <a:srgbClr val="000000"/>
              </a:buClr>
              <a:buSzPts val="2500"/>
            </a:pPr>
            <a:endParaRPr sz="2667">
              <a:solidFill>
                <a:schemeClr val="lt1"/>
              </a:solidFill>
              <a:latin typeface="DM Sans"/>
              <a:ea typeface="DM Sans"/>
              <a:cs typeface="DM Sans"/>
              <a:sym typeface="DM Sans"/>
            </a:endParaRPr>
          </a:p>
        </p:txBody>
      </p:sp>
      <p:pic>
        <p:nvPicPr>
          <p:cNvPr id="493" name="Google Shape;493;p110"/>
          <p:cNvPicPr preferRelativeResize="0"/>
          <p:nvPr/>
        </p:nvPicPr>
        <p:blipFill>
          <a:blip r:embed="rId3">
            <a:alphaModFix/>
          </a:blip>
          <a:stretch>
            <a:fillRect/>
          </a:stretch>
        </p:blipFill>
        <p:spPr>
          <a:xfrm>
            <a:off x="2380685" y="4474968"/>
            <a:ext cx="7355700" cy="1641033"/>
          </a:xfrm>
          <a:prstGeom prst="rect">
            <a:avLst/>
          </a:prstGeom>
          <a:noFill/>
          <a:ln>
            <a:noFill/>
          </a:ln>
        </p:spPr>
      </p:pic>
    </p:spTree>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11"/>
          <p:cNvSpPr txBox="1"/>
          <p:nvPr/>
        </p:nvSpPr>
        <p:spPr>
          <a:xfrm>
            <a:off x="1990000" y="624400"/>
            <a:ext cx="7998800" cy="964391"/>
          </a:xfrm>
          <a:prstGeom prst="rect">
            <a:avLst/>
          </a:prstGeom>
          <a:noFill/>
          <a:ln>
            <a:noFill/>
          </a:ln>
        </p:spPr>
        <p:txBody>
          <a:bodyPr spcFirstLastPara="1" wrap="square" lIns="121900" tIns="121900" rIns="121900" bIns="121900" anchor="t" anchorCtr="0">
            <a:spAutoFit/>
          </a:bodyPr>
          <a:lstStyle/>
          <a:p>
            <a:pPr algn="ctr"/>
            <a:r>
              <a:rPr lang="es" sz="4667" b="1">
                <a:solidFill>
                  <a:srgbClr val="FFFFFF"/>
                </a:solidFill>
                <a:latin typeface="DM Sans"/>
                <a:ea typeface="DM Sans"/>
                <a:cs typeface="DM Sans"/>
                <a:sym typeface="DM Sans"/>
              </a:rPr>
              <a:t>Ejemplo: Test 1</a:t>
            </a:r>
            <a:endParaRPr sz="4667" b="1">
              <a:solidFill>
                <a:srgbClr val="FFFFFF"/>
              </a:solidFill>
              <a:latin typeface="DM Sans"/>
              <a:ea typeface="DM Sans"/>
              <a:cs typeface="DM Sans"/>
              <a:sym typeface="DM Sans"/>
            </a:endParaRPr>
          </a:p>
        </p:txBody>
      </p:sp>
      <p:pic>
        <p:nvPicPr>
          <p:cNvPr id="499" name="Google Shape;499;p111"/>
          <p:cNvPicPr preferRelativeResize="0"/>
          <p:nvPr/>
        </p:nvPicPr>
        <p:blipFill>
          <a:blip r:embed="rId3">
            <a:alphaModFix/>
          </a:blip>
          <a:stretch>
            <a:fillRect/>
          </a:stretch>
        </p:blipFill>
        <p:spPr>
          <a:xfrm>
            <a:off x="1079500" y="2269151"/>
            <a:ext cx="10033000" cy="2882900"/>
          </a:xfrm>
          <a:prstGeom prst="rect">
            <a:avLst/>
          </a:prstGeom>
          <a:noFill/>
          <a:ln>
            <a:noFill/>
          </a:ln>
        </p:spPr>
      </p:pic>
    </p:spTree>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12"/>
          <p:cNvSpPr txBox="1"/>
          <p:nvPr/>
        </p:nvSpPr>
        <p:spPr>
          <a:xfrm>
            <a:off x="3626600" y="624401"/>
            <a:ext cx="4938800" cy="964391"/>
          </a:xfrm>
          <a:prstGeom prst="rect">
            <a:avLst/>
          </a:prstGeom>
          <a:noFill/>
          <a:ln>
            <a:noFill/>
          </a:ln>
        </p:spPr>
        <p:txBody>
          <a:bodyPr spcFirstLastPara="1" wrap="square" lIns="121900" tIns="121900" rIns="121900" bIns="121900" anchor="t" anchorCtr="0">
            <a:spAutoFit/>
          </a:bodyPr>
          <a:lstStyle/>
          <a:p>
            <a:pPr algn="ctr"/>
            <a:r>
              <a:rPr lang="es" sz="4667" b="1">
                <a:solidFill>
                  <a:srgbClr val="FFFFFF"/>
                </a:solidFill>
                <a:latin typeface="DM Sans"/>
                <a:ea typeface="DM Sans"/>
                <a:cs typeface="DM Sans"/>
                <a:sym typeface="DM Sans"/>
              </a:rPr>
              <a:t>Ejemplo: Test 2</a:t>
            </a:r>
            <a:endParaRPr sz="4667" b="1">
              <a:solidFill>
                <a:srgbClr val="FFFFFF"/>
              </a:solidFill>
              <a:latin typeface="DM Sans"/>
              <a:ea typeface="DM Sans"/>
              <a:cs typeface="DM Sans"/>
              <a:sym typeface="DM Sans"/>
            </a:endParaRPr>
          </a:p>
        </p:txBody>
      </p:sp>
      <p:pic>
        <p:nvPicPr>
          <p:cNvPr id="505" name="Google Shape;505;p112"/>
          <p:cNvPicPr preferRelativeResize="0"/>
          <p:nvPr/>
        </p:nvPicPr>
        <p:blipFill>
          <a:blip r:embed="rId3">
            <a:alphaModFix/>
          </a:blip>
          <a:stretch>
            <a:fillRect/>
          </a:stretch>
        </p:blipFill>
        <p:spPr>
          <a:xfrm>
            <a:off x="844534" y="2060733"/>
            <a:ext cx="10502900" cy="3200400"/>
          </a:xfrm>
          <a:prstGeom prst="rect">
            <a:avLst/>
          </a:prstGeom>
          <a:noFill/>
          <a:ln>
            <a:noFill/>
          </a:ln>
        </p:spPr>
      </p:pic>
    </p:spTree>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13"/>
          <p:cNvSpPr txBox="1"/>
          <p:nvPr/>
        </p:nvSpPr>
        <p:spPr>
          <a:xfrm>
            <a:off x="3626600" y="624401"/>
            <a:ext cx="4938800" cy="964391"/>
          </a:xfrm>
          <a:prstGeom prst="rect">
            <a:avLst/>
          </a:prstGeom>
          <a:noFill/>
          <a:ln>
            <a:noFill/>
          </a:ln>
        </p:spPr>
        <p:txBody>
          <a:bodyPr spcFirstLastPara="1" wrap="square" lIns="121900" tIns="121900" rIns="121900" bIns="121900" anchor="t" anchorCtr="0">
            <a:spAutoFit/>
          </a:bodyPr>
          <a:lstStyle/>
          <a:p>
            <a:pPr algn="ctr"/>
            <a:r>
              <a:rPr lang="es" sz="4667" b="1">
                <a:solidFill>
                  <a:srgbClr val="FFFFFF"/>
                </a:solidFill>
                <a:latin typeface="DM Sans"/>
                <a:ea typeface="DM Sans"/>
                <a:cs typeface="DM Sans"/>
                <a:sym typeface="DM Sans"/>
              </a:rPr>
              <a:t>Ejemplo: Test 3</a:t>
            </a:r>
            <a:endParaRPr sz="4667" b="1">
              <a:solidFill>
                <a:srgbClr val="FFFFFF"/>
              </a:solidFill>
              <a:latin typeface="DM Sans"/>
              <a:ea typeface="DM Sans"/>
              <a:cs typeface="DM Sans"/>
              <a:sym typeface="DM Sans"/>
            </a:endParaRPr>
          </a:p>
        </p:txBody>
      </p:sp>
      <p:pic>
        <p:nvPicPr>
          <p:cNvPr id="511" name="Google Shape;511;p113"/>
          <p:cNvPicPr preferRelativeResize="0"/>
          <p:nvPr/>
        </p:nvPicPr>
        <p:blipFill>
          <a:blip r:embed="rId3">
            <a:alphaModFix/>
          </a:blip>
          <a:stretch>
            <a:fillRect/>
          </a:stretch>
        </p:blipFill>
        <p:spPr>
          <a:xfrm>
            <a:off x="2185236" y="1986786"/>
            <a:ext cx="7954067" cy="3513900"/>
          </a:xfrm>
          <a:prstGeom prst="rect">
            <a:avLst/>
          </a:prstGeom>
          <a:noFill/>
          <a:ln>
            <a:noFill/>
          </a:ln>
        </p:spPr>
      </p:pic>
    </p:spTree>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14"/>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17" name="Google Shape;517;p114"/>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115"/>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Complemento de assertions: </a:t>
            </a:r>
            <a:r>
              <a:rPr lang="es" sz="5333" b="1">
                <a:solidFill>
                  <a:srgbClr val="EA90FF"/>
                </a:solidFill>
                <a:latin typeface="DM Sans"/>
                <a:ea typeface="DM Sans"/>
                <a:cs typeface="DM Sans"/>
                <a:sym typeface="DM Sans"/>
              </a:rPr>
              <a:t>Chai</a:t>
            </a:r>
            <a:endParaRPr sz="5333" b="1">
              <a:solidFill>
                <a:srgbClr val="EA90FF"/>
              </a:solidFill>
              <a:latin typeface="DM Sans"/>
              <a:ea typeface="DM Sans"/>
              <a:cs typeface="DM Sans"/>
              <a:sym typeface="DM Sans"/>
            </a:endParaRPr>
          </a:p>
        </p:txBody>
      </p:sp>
    </p:spTree>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116"/>
          <p:cNvSpPr txBox="1"/>
          <p:nvPr/>
        </p:nvSpPr>
        <p:spPr>
          <a:xfrm>
            <a:off x="634000" y="624400"/>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Chai</a:t>
            </a:r>
            <a:endParaRPr sz="5333" b="1">
              <a:solidFill>
                <a:schemeClr val="dk1"/>
              </a:solidFill>
              <a:latin typeface="DM Sans"/>
              <a:ea typeface="DM Sans"/>
              <a:cs typeface="DM Sans"/>
              <a:sym typeface="DM Sans"/>
            </a:endParaRPr>
          </a:p>
        </p:txBody>
      </p:sp>
      <p:sp>
        <p:nvSpPr>
          <p:cNvPr id="528" name="Google Shape;528;p116"/>
          <p:cNvSpPr txBox="1"/>
          <p:nvPr/>
        </p:nvSpPr>
        <p:spPr>
          <a:xfrm>
            <a:off x="634000" y="2023300"/>
            <a:ext cx="67240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Chai es una librería de </a:t>
            </a:r>
            <a:r>
              <a:rPr lang="es" b="1">
                <a:latin typeface="DM Sans"/>
                <a:ea typeface="DM Sans"/>
                <a:cs typeface="DM Sans"/>
                <a:sym typeface="DM Sans"/>
              </a:rPr>
              <a:t>assertions</a:t>
            </a:r>
            <a:r>
              <a:rPr lang="es">
                <a:latin typeface="DM Sans"/>
                <a:ea typeface="DM Sans"/>
                <a:cs typeface="DM Sans"/>
                <a:sym typeface="DM Sans"/>
              </a:rPr>
              <a:t>, la cual nos permitirá realizar comparaciones de test más </a:t>
            </a:r>
            <a:r>
              <a:rPr lang="es" i="1">
                <a:latin typeface="DM Sans"/>
                <a:ea typeface="DM Sans"/>
                <a:cs typeface="DM Sans"/>
                <a:sym typeface="DM Sans"/>
              </a:rPr>
              <a:t>claras</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Está pensado para que, las evaluaciones de test que se hagan en cada módulo, sean lo más legibles posibles, haciendo que sean lo más apegadas al inglés, reduciendo el nivel de abstracción.</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Chai trabaja en un modelo de assertion extendido también, sin embargo, en esta clase nos centraremos en aplicar el enfoque de comportamiento (BDD) a partir de su módulo de </a:t>
            </a:r>
            <a:r>
              <a:rPr lang="es" b="1">
                <a:latin typeface="DM Sans"/>
                <a:ea typeface="DM Sans"/>
                <a:cs typeface="DM Sans"/>
                <a:sym typeface="DM Sans"/>
              </a:rPr>
              <a:t>cadena de lenguaje</a:t>
            </a:r>
            <a:endParaRPr>
              <a:latin typeface="DM Sans"/>
              <a:ea typeface="DM Sans"/>
              <a:cs typeface="DM Sans"/>
              <a:sym typeface="DM Sans"/>
            </a:endParaRPr>
          </a:p>
        </p:txBody>
      </p:sp>
      <p:pic>
        <p:nvPicPr>
          <p:cNvPr id="529" name="Google Shape;529;p116"/>
          <p:cNvPicPr preferRelativeResize="0"/>
          <p:nvPr/>
        </p:nvPicPr>
        <p:blipFill>
          <a:blip r:embed="rId3">
            <a:alphaModFix/>
          </a:blip>
          <a:stretch>
            <a:fillRect/>
          </a:stretch>
        </p:blipFill>
        <p:spPr>
          <a:xfrm>
            <a:off x="7266067" y="2901367"/>
            <a:ext cx="4263235" cy="985200"/>
          </a:xfrm>
          <a:prstGeom prst="rect">
            <a:avLst/>
          </a:prstGeom>
          <a:noFill/>
          <a:ln>
            <a:noFill/>
          </a:ln>
        </p:spPr>
      </p:pic>
    </p:spTree>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17"/>
          <p:cNvSpPr txBox="1"/>
          <p:nvPr/>
        </p:nvSpPr>
        <p:spPr>
          <a:xfrm>
            <a:off x="668600" y="601334"/>
            <a:ext cx="7713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Cadenas de lenguaje de Chai</a:t>
            </a:r>
            <a:endParaRPr sz="5333" b="1">
              <a:solidFill>
                <a:schemeClr val="dk1"/>
              </a:solidFill>
              <a:latin typeface="DM Sans"/>
              <a:ea typeface="DM Sans"/>
              <a:cs typeface="DM Sans"/>
              <a:sym typeface="DM Sans"/>
            </a:endParaRPr>
          </a:p>
        </p:txBody>
      </p:sp>
      <p:sp>
        <p:nvSpPr>
          <p:cNvPr id="535" name="Google Shape;535;p117"/>
          <p:cNvSpPr txBox="1"/>
          <p:nvPr/>
        </p:nvSpPr>
        <p:spPr>
          <a:xfrm>
            <a:off x="634000" y="3229934"/>
            <a:ext cx="7713600" cy="21851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Chai permitirá conectar palabras del inglés, con el fin de poder realizar una prueba más entendible, algunos de estos conectores son:</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to</a:t>
            </a:r>
            <a:r>
              <a:rPr lang="es">
                <a:latin typeface="DM Sans"/>
                <a:ea typeface="DM Sans"/>
                <a:cs typeface="DM Sans"/>
                <a:sym typeface="DM Sans"/>
              </a:rPr>
              <a:t>: conector inicial para armar la frase.</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be</a:t>
            </a:r>
            <a:r>
              <a:rPr lang="es">
                <a:latin typeface="DM Sans"/>
                <a:ea typeface="DM Sans"/>
                <a:cs typeface="DM Sans"/>
                <a:sym typeface="DM Sans"/>
              </a:rPr>
              <a:t>: para identificar que el elemento </a:t>
            </a:r>
            <a:r>
              <a:rPr lang="es" b="1">
                <a:latin typeface="DM Sans"/>
                <a:ea typeface="DM Sans"/>
                <a:cs typeface="DM Sans"/>
                <a:sym typeface="DM Sans"/>
              </a:rPr>
              <a:t>sea</a:t>
            </a:r>
            <a:r>
              <a:rPr lang="es">
                <a:latin typeface="DM Sans"/>
                <a:ea typeface="DM Sans"/>
                <a:cs typeface="DM Sans"/>
                <a:sym typeface="DM Sans"/>
              </a:rPr>
              <a:t> algo en particular.</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have</a:t>
            </a:r>
            <a:r>
              <a:rPr lang="es">
                <a:latin typeface="DM Sans"/>
                <a:ea typeface="DM Sans"/>
                <a:cs typeface="DM Sans"/>
                <a:sym typeface="DM Sans"/>
              </a:rPr>
              <a:t>: para corroborar que el valor a evaluar </a:t>
            </a:r>
            <a:r>
              <a:rPr lang="es" b="1">
                <a:latin typeface="DM Sans"/>
                <a:ea typeface="DM Sans"/>
                <a:cs typeface="DM Sans"/>
                <a:sym typeface="DM Sans"/>
              </a:rPr>
              <a:t>tenga</a:t>
            </a:r>
            <a:r>
              <a:rPr lang="es">
                <a:latin typeface="DM Sans"/>
                <a:ea typeface="DM Sans"/>
                <a:cs typeface="DM Sans"/>
                <a:sym typeface="DM Sans"/>
              </a:rPr>
              <a:t> algo.</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and</a:t>
            </a:r>
            <a:r>
              <a:rPr lang="es">
                <a:latin typeface="DM Sans"/>
                <a:ea typeface="DM Sans"/>
                <a:cs typeface="DM Sans"/>
                <a:sym typeface="DM Sans"/>
              </a:rPr>
              <a:t>: para encadenar validaciones.</a:t>
            </a:r>
            <a:endParaRPr>
              <a:latin typeface="DM Sans"/>
              <a:ea typeface="DM Sans"/>
              <a:cs typeface="DM Sans"/>
              <a:sym typeface="DM Sans"/>
            </a:endParaRPr>
          </a:p>
        </p:txBody>
      </p:sp>
      <p:pic>
        <p:nvPicPr>
          <p:cNvPr id="536" name="Google Shape;536;p117"/>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18"/>
          <p:cNvSpPr txBox="1"/>
          <p:nvPr/>
        </p:nvSpPr>
        <p:spPr>
          <a:xfrm>
            <a:off x="668600" y="601334"/>
            <a:ext cx="6040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Cadenas de lenguaje de Chai</a:t>
            </a:r>
            <a:endParaRPr sz="5333" b="1">
              <a:solidFill>
                <a:schemeClr val="dk1"/>
              </a:solidFill>
              <a:latin typeface="DM Sans"/>
              <a:ea typeface="DM Sans"/>
              <a:cs typeface="DM Sans"/>
              <a:sym typeface="DM Sans"/>
            </a:endParaRPr>
          </a:p>
        </p:txBody>
      </p:sp>
      <p:sp>
        <p:nvSpPr>
          <p:cNvPr id="542" name="Google Shape;542;p118"/>
          <p:cNvSpPr txBox="1"/>
          <p:nvPr/>
        </p:nvSpPr>
        <p:spPr>
          <a:xfrm>
            <a:off x="552667" y="2748434"/>
            <a:ext cx="73988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Estas cadenas de lenguaje se conectan con operadores más específicos, como:</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not</a:t>
            </a:r>
            <a:r>
              <a:rPr lang="es">
                <a:latin typeface="DM Sans"/>
                <a:ea typeface="DM Sans"/>
                <a:cs typeface="DM Sans"/>
                <a:sym typeface="DM Sans"/>
              </a:rPr>
              <a:t>: para realizar una negación.</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deep</a:t>
            </a:r>
            <a:r>
              <a:rPr lang="es">
                <a:latin typeface="DM Sans"/>
                <a:ea typeface="DM Sans"/>
                <a:cs typeface="DM Sans"/>
                <a:sym typeface="DM Sans"/>
              </a:rPr>
              <a:t>: Para evaluaciones profundas.</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equal</a:t>
            </a:r>
            <a:r>
              <a:rPr lang="es">
                <a:latin typeface="DM Sans"/>
                <a:ea typeface="DM Sans"/>
                <a:cs typeface="DM Sans"/>
                <a:sym typeface="DM Sans"/>
              </a:rPr>
              <a:t>: para hacer una comparación de igualdad.</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property</a:t>
            </a:r>
            <a:r>
              <a:rPr lang="es">
                <a:latin typeface="DM Sans"/>
                <a:ea typeface="DM Sans"/>
                <a:cs typeface="DM Sans"/>
                <a:sym typeface="DM Sans"/>
              </a:rPr>
              <a:t>: para apuntar a alguna propiedad de un objeto.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Puedes ver la lista de cadenas de lenguaje y operadores en </a:t>
            </a:r>
            <a:r>
              <a:rPr lang="es" u="sng">
                <a:solidFill>
                  <a:schemeClr val="hlink"/>
                </a:solidFill>
                <a:latin typeface="DM Sans"/>
                <a:ea typeface="DM Sans"/>
                <a:cs typeface="DM Sans"/>
                <a:sym typeface="DM Sans"/>
                <a:hlinkClick r:id="rId3"/>
              </a:rPr>
              <a:t>este link</a:t>
            </a:r>
            <a:endParaRPr>
              <a:latin typeface="DM Sans"/>
              <a:ea typeface="DM Sans"/>
              <a:cs typeface="DM Sans"/>
              <a:sym typeface="DM Sans"/>
            </a:endParaRPr>
          </a:p>
        </p:txBody>
      </p:sp>
      <p:pic>
        <p:nvPicPr>
          <p:cNvPr id="543" name="Google Shape;543;p118"/>
          <p:cNvPicPr preferRelativeResize="0"/>
          <p:nvPr/>
        </p:nvPicPr>
        <p:blipFill rotWithShape="1">
          <a:blip r:embed="rId4">
            <a:alphaModFix/>
          </a:blip>
          <a:srcRect/>
          <a:stretch/>
        </p:blipFill>
        <p:spPr>
          <a:xfrm>
            <a:off x="10415218" y="6256367"/>
            <a:ext cx="1534333" cy="35676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65"/>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66" name="Google Shape;566;p165"/>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567" name="Google Shape;567;p165"/>
          <p:cNvSpPr/>
          <p:nvPr/>
        </p:nvSpPr>
        <p:spPr>
          <a:xfrm>
            <a:off x="784700" y="4144940"/>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Manejo de archivos</a:t>
            </a:r>
            <a:endParaRPr sz="1600">
              <a:solidFill>
                <a:srgbClr val="FFFFFF"/>
              </a:solidFill>
              <a:latin typeface="DM Sans"/>
              <a:ea typeface="DM Sans"/>
              <a:cs typeface="DM Sans"/>
              <a:sym typeface="DM Sans"/>
            </a:endParaRPr>
          </a:p>
        </p:txBody>
      </p:sp>
      <p:sp>
        <p:nvSpPr>
          <p:cNvPr id="568" name="Google Shape;568;p165"/>
          <p:cNvSpPr/>
          <p:nvPr/>
        </p:nvSpPr>
        <p:spPr>
          <a:xfrm>
            <a:off x="5747508" y="24462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SetInterval</a:t>
            </a:r>
            <a:endParaRPr sz="1600">
              <a:solidFill>
                <a:srgbClr val="222222"/>
              </a:solidFill>
              <a:latin typeface="DM Sans"/>
              <a:ea typeface="DM Sans"/>
              <a:cs typeface="DM Sans"/>
              <a:sym typeface="DM Sans"/>
            </a:endParaRPr>
          </a:p>
        </p:txBody>
      </p:sp>
      <p:sp>
        <p:nvSpPr>
          <p:cNvPr id="569" name="Google Shape;569;p165"/>
          <p:cNvSpPr/>
          <p:nvPr/>
        </p:nvSpPr>
        <p:spPr>
          <a:xfrm>
            <a:off x="784700" y="19382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Asincronismo</a:t>
            </a:r>
            <a:endParaRPr sz="1600">
              <a:solidFill>
                <a:srgbClr val="FFFFFF"/>
              </a:solidFill>
              <a:latin typeface="DM Sans"/>
              <a:ea typeface="DM Sans"/>
              <a:cs typeface="DM Sans"/>
              <a:sym typeface="DM Sans"/>
            </a:endParaRPr>
          </a:p>
        </p:txBody>
      </p:sp>
      <p:cxnSp>
        <p:nvCxnSpPr>
          <p:cNvPr id="570" name="Google Shape;570;p165"/>
          <p:cNvCxnSpPr>
            <a:stCxn id="567" idx="0"/>
            <a:endCxn id="569" idx="2"/>
          </p:cNvCxnSpPr>
          <p:nvPr/>
        </p:nvCxnSpPr>
        <p:spPr>
          <a:xfrm rot="10800000">
            <a:off x="1717500" y="2711740"/>
            <a:ext cx="0" cy="1433200"/>
          </a:xfrm>
          <a:prstGeom prst="straightConnector1">
            <a:avLst/>
          </a:prstGeom>
          <a:noFill/>
          <a:ln w="9525" cap="flat" cmpd="sng">
            <a:solidFill>
              <a:srgbClr val="CCCCCC"/>
            </a:solidFill>
            <a:prstDash val="solid"/>
            <a:round/>
            <a:headEnd type="oval" w="med" len="med"/>
            <a:tailEnd type="oval" w="med" len="med"/>
          </a:ln>
        </p:spPr>
      </p:cxnSp>
      <p:sp>
        <p:nvSpPr>
          <p:cNvPr id="571" name="Google Shape;571;p165"/>
          <p:cNvSpPr/>
          <p:nvPr/>
        </p:nvSpPr>
        <p:spPr>
          <a:xfrm>
            <a:off x="3265789" y="4351317"/>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dirty="0">
                <a:solidFill>
                  <a:srgbClr val="222222"/>
                </a:solidFill>
                <a:latin typeface="DM Sans"/>
                <a:ea typeface="DM Sans"/>
                <a:cs typeface="DM Sans"/>
                <a:sym typeface="DM Sans"/>
              </a:rPr>
              <a:t>fs en NodeJs</a:t>
            </a:r>
            <a:endParaRPr sz="1600" dirty="0">
              <a:solidFill>
                <a:srgbClr val="222222"/>
              </a:solidFill>
              <a:latin typeface="DM Sans"/>
              <a:ea typeface="DM Sans"/>
              <a:cs typeface="DM Sans"/>
              <a:sym typeface="DM Sans"/>
            </a:endParaRPr>
          </a:p>
        </p:txBody>
      </p:sp>
      <p:sp>
        <p:nvSpPr>
          <p:cNvPr id="572" name="Google Shape;572;p165"/>
          <p:cNvSpPr/>
          <p:nvPr/>
        </p:nvSpPr>
        <p:spPr>
          <a:xfrm>
            <a:off x="5747508" y="1503967"/>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SetTimeout</a:t>
            </a:r>
            <a:endParaRPr sz="1600">
              <a:solidFill>
                <a:srgbClr val="222222"/>
              </a:solidFill>
              <a:latin typeface="DM Sans"/>
              <a:ea typeface="DM Sans"/>
              <a:cs typeface="DM Sans"/>
              <a:sym typeface="DM Sans"/>
            </a:endParaRPr>
          </a:p>
        </p:txBody>
      </p:sp>
      <p:cxnSp>
        <p:nvCxnSpPr>
          <p:cNvPr id="573" name="Google Shape;573;p165"/>
          <p:cNvCxnSpPr>
            <a:stCxn id="569" idx="3"/>
            <a:endCxn id="572" idx="1"/>
          </p:cNvCxnSpPr>
          <p:nvPr/>
        </p:nvCxnSpPr>
        <p:spPr>
          <a:xfrm rot="10800000" flipH="1">
            <a:off x="2650300" y="1890645"/>
            <a:ext cx="3097200" cy="4344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574" name="Google Shape;574;p165"/>
          <p:cNvCxnSpPr>
            <a:stCxn id="569" idx="3"/>
            <a:endCxn id="568" idx="1"/>
          </p:cNvCxnSpPr>
          <p:nvPr/>
        </p:nvCxnSpPr>
        <p:spPr>
          <a:xfrm>
            <a:off x="2650300" y="2325045"/>
            <a:ext cx="3097200" cy="5080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575" name="Google Shape;575;p165"/>
          <p:cNvCxnSpPr>
            <a:stCxn id="567" idx="3"/>
            <a:endCxn id="571" idx="1"/>
          </p:cNvCxnSpPr>
          <p:nvPr/>
        </p:nvCxnSpPr>
        <p:spPr>
          <a:xfrm>
            <a:off x="2650300" y="4531740"/>
            <a:ext cx="615600" cy="0"/>
          </a:xfrm>
          <a:prstGeom prst="straightConnector1">
            <a:avLst/>
          </a:prstGeom>
          <a:noFill/>
          <a:ln w="9525" cap="flat" cmpd="sng">
            <a:solidFill>
              <a:srgbClr val="CCCCCC"/>
            </a:solidFill>
            <a:prstDash val="solid"/>
            <a:round/>
            <a:headEnd type="none" w="sm" len="sm"/>
            <a:tailEnd type="oval" w="med" len="med"/>
          </a:ln>
        </p:spPr>
      </p:cxnSp>
      <p:pic>
        <p:nvPicPr>
          <p:cNvPr id="576" name="Google Shape;576;p165"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577" name="Google Shape;577;p165"/>
          <p:cNvSpPr/>
          <p:nvPr/>
        </p:nvSpPr>
        <p:spPr>
          <a:xfrm>
            <a:off x="6266641" y="45317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dirty="0">
                <a:solidFill>
                  <a:srgbClr val="222222"/>
                </a:solidFill>
                <a:latin typeface="DM Sans"/>
                <a:ea typeface="DM Sans"/>
                <a:cs typeface="DM Sans"/>
                <a:sym typeface="DM Sans"/>
              </a:rPr>
              <a:t>fs con callbacks</a:t>
            </a:r>
            <a:endParaRPr sz="1600" dirty="0">
              <a:solidFill>
                <a:srgbClr val="222222"/>
              </a:solidFill>
              <a:latin typeface="DM Sans"/>
              <a:ea typeface="DM Sans"/>
              <a:cs typeface="DM Sans"/>
              <a:sym typeface="DM Sans"/>
            </a:endParaRPr>
          </a:p>
        </p:txBody>
      </p:sp>
      <p:sp>
        <p:nvSpPr>
          <p:cNvPr id="578" name="Google Shape;578;p165"/>
          <p:cNvSpPr/>
          <p:nvPr/>
        </p:nvSpPr>
        <p:spPr>
          <a:xfrm>
            <a:off x="6266641" y="5414119"/>
            <a:ext cx="21292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dirty="0">
                <a:solidFill>
                  <a:srgbClr val="FFFFFF"/>
                </a:solidFill>
                <a:latin typeface="DM Sans"/>
                <a:ea typeface="DM Sans"/>
                <a:cs typeface="DM Sans"/>
                <a:sym typeface="DM Sans"/>
              </a:rPr>
              <a:t>fs con promesas</a:t>
            </a:r>
            <a:endParaRPr sz="1600" dirty="0">
              <a:solidFill>
                <a:srgbClr val="FFFFFF"/>
              </a:solidFill>
              <a:latin typeface="DM Sans"/>
              <a:ea typeface="DM Sans"/>
              <a:cs typeface="DM Sans"/>
              <a:sym typeface="DM Sans"/>
            </a:endParaRPr>
          </a:p>
        </p:txBody>
      </p:sp>
      <p:sp>
        <p:nvSpPr>
          <p:cNvPr id="579" name="Google Shape;579;p165"/>
          <p:cNvSpPr/>
          <p:nvPr/>
        </p:nvSpPr>
        <p:spPr>
          <a:xfrm>
            <a:off x="6266641" y="36493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dirty="0">
                <a:solidFill>
                  <a:srgbClr val="222222"/>
                </a:solidFill>
                <a:latin typeface="DM Sans"/>
                <a:ea typeface="DM Sans"/>
                <a:cs typeface="DM Sans"/>
                <a:sym typeface="DM Sans"/>
              </a:rPr>
              <a:t>fs síncrono</a:t>
            </a:r>
            <a:endParaRPr sz="1600" dirty="0">
              <a:solidFill>
                <a:srgbClr val="222222"/>
              </a:solidFill>
              <a:latin typeface="DM Sans"/>
              <a:ea typeface="DM Sans"/>
              <a:cs typeface="DM Sans"/>
              <a:sym typeface="DM Sans"/>
            </a:endParaRPr>
          </a:p>
        </p:txBody>
      </p:sp>
      <p:cxnSp>
        <p:nvCxnSpPr>
          <p:cNvPr id="580" name="Google Shape;580;p165"/>
          <p:cNvCxnSpPr>
            <a:stCxn id="571" idx="3"/>
            <a:endCxn id="578" idx="1"/>
          </p:cNvCxnSpPr>
          <p:nvPr/>
        </p:nvCxnSpPr>
        <p:spPr>
          <a:xfrm>
            <a:off x="5131391" y="4531717"/>
            <a:ext cx="1135200" cy="1269200"/>
          </a:xfrm>
          <a:prstGeom prst="bentConnector3">
            <a:avLst>
              <a:gd name="adj1" fmla="val 50001"/>
            </a:avLst>
          </a:prstGeom>
          <a:noFill/>
          <a:ln w="9525" cap="flat" cmpd="sng">
            <a:solidFill>
              <a:srgbClr val="CCCCCC"/>
            </a:solidFill>
            <a:prstDash val="solid"/>
            <a:round/>
            <a:headEnd type="none" w="sm" len="sm"/>
            <a:tailEnd type="oval" w="med" len="med"/>
          </a:ln>
        </p:spPr>
      </p:cxnSp>
      <p:cxnSp>
        <p:nvCxnSpPr>
          <p:cNvPr id="581" name="Google Shape;581;p165"/>
          <p:cNvCxnSpPr>
            <a:stCxn id="571" idx="3"/>
            <a:endCxn id="577" idx="1"/>
          </p:cNvCxnSpPr>
          <p:nvPr/>
        </p:nvCxnSpPr>
        <p:spPr>
          <a:xfrm>
            <a:off x="5131391" y="4531717"/>
            <a:ext cx="1135200" cy="386800"/>
          </a:xfrm>
          <a:prstGeom prst="bentConnector3">
            <a:avLst>
              <a:gd name="adj1" fmla="val 50002"/>
            </a:avLst>
          </a:prstGeom>
          <a:noFill/>
          <a:ln w="9525" cap="flat" cmpd="sng">
            <a:solidFill>
              <a:srgbClr val="CCCCCC"/>
            </a:solidFill>
            <a:prstDash val="solid"/>
            <a:round/>
            <a:headEnd type="none" w="sm" len="sm"/>
            <a:tailEnd type="oval" w="med" len="med"/>
          </a:ln>
        </p:spPr>
      </p:cxnSp>
      <p:cxnSp>
        <p:nvCxnSpPr>
          <p:cNvPr id="582" name="Google Shape;582;p165"/>
          <p:cNvCxnSpPr>
            <a:stCxn id="571" idx="3"/>
            <a:endCxn id="579" idx="1"/>
          </p:cNvCxnSpPr>
          <p:nvPr/>
        </p:nvCxnSpPr>
        <p:spPr>
          <a:xfrm rot="10800000" flipH="1">
            <a:off x="5131391" y="4036117"/>
            <a:ext cx="1135200" cy="4956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583" name="Google Shape;583;p165"/>
          <p:cNvSpPr/>
          <p:nvPr/>
        </p:nvSpPr>
        <p:spPr>
          <a:xfrm>
            <a:off x="8747708" y="40361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JSON.stringify</a:t>
            </a:r>
            <a:endParaRPr sz="1600">
              <a:solidFill>
                <a:srgbClr val="222222"/>
              </a:solidFill>
              <a:latin typeface="DM Sans"/>
              <a:ea typeface="DM Sans"/>
              <a:cs typeface="DM Sans"/>
              <a:sym typeface="DM Sans"/>
            </a:endParaRPr>
          </a:p>
        </p:txBody>
      </p:sp>
      <p:sp>
        <p:nvSpPr>
          <p:cNvPr id="584" name="Google Shape;584;p165"/>
          <p:cNvSpPr/>
          <p:nvPr/>
        </p:nvSpPr>
        <p:spPr>
          <a:xfrm>
            <a:off x="8747708" y="49185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JSON.parse</a:t>
            </a:r>
            <a:endParaRPr sz="1600">
              <a:solidFill>
                <a:srgbClr val="222222"/>
              </a:solidFill>
              <a:latin typeface="DM Sans"/>
              <a:ea typeface="DM Sans"/>
              <a:cs typeface="DM Sans"/>
              <a:sym typeface="DM Sans"/>
            </a:endParaRPr>
          </a:p>
        </p:txBody>
      </p:sp>
      <p:cxnSp>
        <p:nvCxnSpPr>
          <p:cNvPr id="585" name="Google Shape;585;p165"/>
          <p:cNvCxnSpPr>
            <a:stCxn id="578" idx="3"/>
            <a:endCxn id="584" idx="1"/>
          </p:cNvCxnSpPr>
          <p:nvPr/>
        </p:nvCxnSpPr>
        <p:spPr>
          <a:xfrm rot="10800000" flipH="1">
            <a:off x="8395841" y="5305319"/>
            <a:ext cx="352000" cy="495600"/>
          </a:xfrm>
          <a:prstGeom prst="bentConnector3">
            <a:avLst>
              <a:gd name="adj1" fmla="val 49981"/>
            </a:avLst>
          </a:prstGeom>
          <a:noFill/>
          <a:ln w="9525" cap="flat" cmpd="sng">
            <a:solidFill>
              <a:srgbClr val="CCCCCC"/>
            </a:solidFill>
            <a:prstDash val="solid"/>
            <a:round/>
            <a:headEnd type="none" w="sm" len="sm"/>
            <a:tailEnd type="oval" w="med" len="med"/>
          </a:ln>
        </p:spPr>
      </p:cxnSp>
      <p:cxnSp>
        <p:nvCxnSpPr>
          <p:cNvPr id="586" name="Google Shape;586;p165"/>
          <p:cNvCxnSpPr>
            <a:stCxn id="578" idx="3"/>
            <a:endCxn id="583" idx="1"/>
          </p:cNvCxnSpPr>
          <p:nvPr/>
        </p:nvCxnSpPr>
        <p:spPr>
          <a:xfrm rot="10800000" flipH="1">
            <a:off x="8395841" y="4422919"/>
            <a:ext cx="352000" cy="1378000"/>
          </a:xfrm>
          <a:prstGeom prst="bentConnector3">
            <a:avLst>
              <a:gd name="adj1" fmla="val 49981"/>
            </a:avLst>
          </a:prstGeom>
          <a:noFill/>
          <a:ln w="9525" cap="flat" cmpd="sng">
            <a:solidFill>
              <a:srgbClr val="CCCCCC"/>
            </a:solidFill>
            <a:prstDash val="solid"/>
            <a:round/>
            <a:headEnd type="none" w="sm" len="sm"/>
            <a:tailEnd type="oval" w="med" len="med"/>
          </a:ln>
        </p:spPr>
      </p:cxnSp>
      <p:cxnSp>
        <p:nvCxnSpPr>
          <p:cNvPr id="587" name="Google Shape;587;p165"/>
          <p:cNvCxnSpPr>
            <a:stCxn id="577" idx="3"/>
            <a:endCxn id="583" idx="1"/>
          </p:cNvCxnSpPr>
          <p:nvPr/>
        </p:nvCxnSpPr>
        <p:spPr>
          <a:xfrm rot="10800000" flipH="1">
            <a:off x="8395841" y="4422919"/>
            <a:ext cx="352000" cy="495600"/>
          </a:xfrm>
          <a:prstGeom prst="bentConnector3">
            <a:avLst>
              <a:gd name="adj1" fmla="val 49981"/>
            </a:avLst>
          </a:prstGeom>
          <a:noFill/>
          <a:ln w="9525" cap="flat" cmpd="sng">
            <a:solidFill>
              <a:srgbClr val="CCCCCC"/>
            </a:solidFill>
            <a:prstDash val="solid"/>
            <a:round/>
            <a:headEnd type="none" w="sm" len="sm"/>
            <a:tailEnd type="oval" w="med" len="med"/>
          </a:ln>
        </p:spPr>
      </p:cxnSp>
      <p:cxnSp>
        <p:nvCxnSpPr>
          <p:cNvPr id="588" name="Google Shape;588;p165"/>
          <p:cNvCxnSpPr>
            <a:stCxn id="577" idx="3"/>
            <a:endCxn id="584" idx="1"/>
          </p:cNvCxnSpPr>
          <p:nvPr/>
        </p:nvCxnSpPr>
        <p:spPr>
          <a:xfrm>
            <a:off x="8395841" y="4918519"/>
            <a:ext cx="352000" cy="386800"/>
          </a:xfrm>
          <a:prstGeom prst="bentConnector3">
            <a:avLst>
              <a:gd name="adj1" fmla="val 49981"/>
            </a:avLst>
          </a:prstGeom>
          <a:noFill/>
          <a:ln w="9525" cap="flat" cmpd="sng">
            <a:solidFill>
              <a:srgbClr val="CCCCCC"/>
            </a:solidFill>
            <a:prstDash val="solid"/>
            <a:round/>
            <a:headEnd type="none" w="sm" len="sm"/>
            <a:tailEnd type="oval" w="med" len="med"/>
          </a:ln>
        </p:spPr>
      </p:cxnSp>
      <p:cxnSp>
        <p:nvCxnSpPr>
          <p:cNvPr id="589" name="Google Shape;589;p165"/>
          <p:cNvCxnSpPr>
            <a:stCxn id="579" idx="3"/>
            <a:endCxn id="583" idx="1"/>
          </p:cNvCxnSpPr>
          <p:nvPr/>
        </p:nvCxnSpPr>
        <p:spPr>
          <a:xfrm>
            <a:off x="8395841" y="4036119"/>
            <a:ext cx="352000" cy="386800"/>
          </a:xfrm>
          <a:prstGeom prst="bentConnector3">
            <a:avLst>
              <a:gd name="adj1" fmla="val 49981"/>
            </a:avLst>
          </a:prstGeom>
          <a:noFill/>
          <a:ln w="9525" cap="flat" cmpd="sng">
            <a:solidFill>
              <a:srgbClr val="CCCCCC"/>
            </a:solidFill>
            <a:prstDash val="solid"/>
            <a:round/>
            <a:headEnd type="none" w="sm" len="sm"/>
            <a:tailEnd type="oval" w="med" len="med"/>
          </a:ln>
        </p:spPr>
      </p:cxnSp>
      <p:cxnSp>
        <p:nvCxnSpPr>
          <p:cNvPr id="590" name="Google Shape;590;p165"/>
          <p:cNvCxnSpPr>
            <a:stCxn id="579" idx="3"/>
            <a:endCxn id="584" idx="1"/>
          </p:cNvCxnSpPr>
          <p:nvPr/>
        </p:nvCxnSpPr>
        <p:spPr>
          <a:xfrm>
            <a:off x="8395841" y="4036119"/>
            <a:ext cx="352000" cy="1269200"/>
          </a:xfrm>
          <a:prstGeom prst="bentConnector3">
            <a:avLst>
              <a:gd name="adj1" fmla="val 49981"/>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19"/>
          <p:cNvSpPr txBox="1"/>
          <p:nvPr/>
        </p:nvSpPr>
        <p:spPr>
          <a:xfrm>
            <a:off x="634000" y="413401"/>
            <a:ext cx="10597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Comenzar a trabajar utilizando Chai</a:t>
            </a:r>
            <a:endParaRPr sz="4667" b="1">
              <a:solidFill>
                <a:schemeClr val="dk1"/>
              </a:solidFill>
              <a:latin typeface="DM Sans"/>
              <a:ea typeface="DM Sans"/>
              <a:cs typeface="DM Sans"/>
              <a:sym typeface="DM Sans"/>
            </a:endParaRPr>
          </a:p>
        </p:txBody>
      </p:sp>
      <p:sp>
        <p:nvSpPr>
          <p:cNvPr id="549" name="Google Shape;549;p119"/>
          <p:cNvSpPr txBox="1"/>
          <p:nvPr/>
        </p:nvSpPr>
        <p:spPr>
          <a:xfrm>
            <a:off x="634000" y="2275167"/>
            <a:ext cx="76904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Primero instalaremos chai en el mismo proyecto en el que estamos trabajando.</a:t>
            </a:r>
            <a:endParaRPr>
              <a:latin typeface="DM Sans"/>
              <a:ea typeface="DM Sans"/>
              <a:cs typeface="DM Sans"/>
              <a:sym typeface="DM Sans"/>
            </a:endParaRPr>
          </a:p>
          <a:p>
            <a:r>
              <a:rPr lang="es">
                <a:latin typeface="DM Sans"/>
                <a:ea typeface="DM Sans"/>
                <a:cs typeface="DM Sans"/>
                <a:sym typeface="DM Sans"/>
              </a:rPr>
              <a:t>Entendiendo que chai es un complemento para testing, no será necesario hacer la instalación completa, bastará hacerlo para desarrollo</a:t>
            </a:r>
            <a:endParaRPr>
              <a:latin typeface="DM Sans"/>
              <a:ea typeface="DM Sans"/>
              <a:cs typeface="DM Sans"/>
              <a:sym typeface="DM Sans"/>
            </a:endParaRPr>
          </a:p>
          <a:p>
            <a:endParaRPr>
              <a:latin typeface="DM Sans"/>
              <a:ea typeface="DM Sans"/>
              <a:cs typeface="DM Sans"/>
              <a:sym typeface="DM Sans"/>
            </a:endParaRPr>
          </a:p>
          <a:p>
            <a:pPr algn="ctr"/>
            <a:r>
              <a:rPr lang="es" b="1" i="1">
                <a:latin typeface="DM Sans"/>
                <a:ea typeface="DM Sans"/>
                <a:cs typeface="DM Sans"/>
                <a:sym typeface="DM Sans"/>
              </a:rPr>
              <a:t>npm install -D chai</a:t>
            </a:r>
            <a:endParaRPr>
              <a:latin typeface="DM Sans"/>
              <a:ea typeface="DM Sans"/>
              <a:cs typeface="DM Sans"/>
              <a:sym typeface="DM Sans"/>
            </a:endParaRPr>
          </a:p>
          <a:p>
            <a:pPr algn="ct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Después, crearemos otro archivo llamado chaiTest.test.js, el cual replicará las pruebas del otro archivo, pero esta vez las traduciremos a chai.</a:t>
            </a:r>
            <a:endParaRPr>
              <a:latin typeface="DM Sans"/>
              <a:ea typeface="DM Sans"/>
              <a:cs typeface="DM Sans"/>
              <a:sym typeface="DM Sans"/>
            </a:endParaRPr>
          </a:p>
        </p:txBody>
      </p:sp>
      <p:pic>
        <p:nvPicPr>
          <p:cNvPr id="550" name="Google Shape;550;p119"/>
          <p:cNvPicPr preferRelativeResize="0"/>
          <p:nvPr/>
        </p:nvPicPr>
        <p:blipFill>
          <a:blip r:embed="rId3">
            <a:alphaModFix/>
          </a:blip>
          <a:stretch>
            <a:fillRect/>
          </a:stretch>
        </p:blipFill>
        <p:spPr>
          <a:xfrm>
            <a:off x="8324501" y="2538701"/>
            <a:ext cx="2496100" cy="427900"/>
          </a:xfrm>
          <a:prstGeom prst="rect">
            <a:avLst/>
          </a:prstGeom>
          <a:noFill/>
          <a:ln>
            <a:noFill/>
          </a:ln>
        </p:spPr>
      </p:pic>
      <p:pic>
        <p:nvPicPr>
          <p:cNvPr id="551" name="Google Shape;551;p119"/>
          <p:cNvPicPr preferRelativeResize="0"/>
          <p:nvPr/>
        </p:nvPicPr>
        <p:blipFill>
          <a:blip r:embed="rId4">
            <a:alphaModFix/>
          </a:blip>
          <a:stretch>
            <a:fillRect/>
          </a:stretch>
        </p:blipFill>
        <p:spPr>
          <a:xfrm>
            <a:off x="8232400" y="4939067"/>
            <a:ext cx="3792491" cy="906900"/>
          </a:xfrm>
          <a:prstGeom prst="rect">
            <a:avLst/>
          </a:prstGeom>
          <a:noFill/>
          <a:ln>
            <a:noFill/>
          </a:ln>
        </p:spPr>
      </p:pic>
    </p:spTree>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20"/>
          <p:cNvSpPr txBox="1"/>
          <p:nvPr/>
        </p:nvSpPr>
        <p:spPr>
          <a:xfrm>
            <a:off x="634000" y="624400"/>
            <a:ext cx="7326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Imports</a:t>
            </a:r>
            <a:endParaRPr sz="5333" b="1">
              <a:solidFill>
                <a:schemeClr val="dk1"/>
              </a:solidFill>
              <a:latin typeface="DM Sans"/>
              <a:ea typeface="DM Sans"/>
              <a:cs typeface="DM Sans"/>
              <a:sym typeface="DM Sans"/>
            </a:endParaRPr>
          </a:p>
        </p:txBody>
      </p:sp>
      <p:sp>
        <p:nvSpPr>
          <p:cNvPr id="557" name="Google Shape;557;p120"/>
          <p:cNvSpPr txBox="1"/>
          <p:nvPr/>
        </p:nvSpPr>
        <p:spPr>
          <a:xfrm>
            <a:off x="6999467" y="2270668"/>
            <a:ext cx="52860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p:txBody>
      </p:sp>
      <p:sp>
        <p:nvSpPr>
          <p:cNvPr id="558" name="Google Shape;558;p120"/>
          <p:cNvSpPr txBox="1"/>
          <p:nvPr/>
        </p:nvSpPr>
        <p:spPr>
          <a:xfrm>
            <a:off x="634000" y="1841567"/>
            <a:ext cx="110280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Volveremos a importar mongoose para la conexión y Users para el Dao, sin embargo, esta vez vamos a importar chai para poder comenzar a utilizarlo.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Hay tres modelos para trabajar con chai: </a:t>
            </a:r>
            <a:r>
              <a:rPr lang="es" b="1" i="1">
                <a:latin typeface="DM Sans"/>
                <a:ea typeface="DM Sans"/>
                <a:cs typeface="DM Sans"/>
                <a:sym typeface="DM Sans"/>
              </a:rPr>
              <a:t>chai expect, chai should y chai assert</a:t>
            </a:r>
            <a:r>
              <a:rPr lang="es">
                <a:latin typeface="DM Sans"/>
                <a:ea typeface="DM Sans"/>
                <a:cs typeface="DM Sans"/>
                <a:sym typeface="DM Sans"/>
              </a:rPr>
              <a:t>, en este caso particular utilizaremos chai.expect</a:t>
            </a:r>
            <a:endParaRPr>
              <a:latin typeface="DM Sans"/>
              <a:ea typeface="DM Sans"/>
              <a:cs typeface="DM Sans"/>
              <a:sym typeface="DM Sans"/>
            </a:endParaRPr>
          </a:p>
        </p:txBody>
      </p:sp>
      <p:pic>
        <p:nvPicPr>
          <p:cNvPr id="559" name="Google Shape;559;p120"/>
          <p:cNvPicPr preferRelativeResize="0"/>
          <p:nvPr/>
        </p:nvPicPr>
        <p:blipFill>
          <a:blip r:embed="rId3">
            <a:alphaModFix/>
          </a:blip>
          <a:stretch>
            <a:fillRect/>
          </a:stretch>
        </p:blipFill>
        <p:spPr>
          <a:xfrm>
            <a:off x="2717034" y="4088600"/>
            <a:ext cx="6757935" cy="2027400"/>
          </a:xfrm>
          <a:prstGeom prst="rect">
            <a:avLst/>
          </a:prstGeom>
          <a:noFill/>
          <a:ln>
            <a:noFill/>
          </a:ln>
        </p:spPr>
      </p:pic>
    </p:spTree>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21"/>
          <p:cNvSpPr txBox="1"/>
          <p:nvPr/>
        </p:nvSpPr>
        <p:spPr>
          <a:xfrm>
            <a:off x="634000" y="624401"/>
            <a:ext cx="10924000" cy="10033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467" b="1">
                <a:solidFill>
                  <a:schemeClr val="dk1"/>
                </a:solidFill>
                <a:latin typeface="DM Sans"/>
                <a:ea typeface="DM Sans"/>
                <a:cs typeface="DM Sans"/>
                <a:sym typeface="DM Sans"/>
              </a:rPr>
              <a:t>Colocamos el cuerpo inicial</a:t>
            </a:r>
            <a:endParaRPr sz="5467" b="1">
              <a:solidFill>
                <a:schemeClr val="dk1"/>
              </a:solidFill>
              <a:latin typeface="DM Sans"/>
              <a:ea typeface="DM Sans"/>
              <a:cs typeface="DM Sans"/>
              <a:sym typeface="DM Sans"/>
            </a:endParaRPr>
          </a:p>
        </p:txBody>
      </p:sp>
      <p:sp>
        <p:nvSpPr>
          <p:cNvPr id="565" name="Google Shape;565;p121"/>
          <p:cNvSpPr txBox="1"/>
          <p:nvPr/>
        </p:nvSpPr>
        <p:spPr>
          <a:xfrm>
            <a:off x="6999467" y="2270668"/>
            <a:ext cx="52860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p:txBody>
      </p:sp>
      <p:sp>
        <p:nvSpPr>
          <p:cNvPr id="566" name="Google Shape;566;p121"/>
          <p:cNvSpPr txBox="1"/>
          <p:nvPr/>
        </p:nvSpPr>
        <p:spPr>
          <a:xfrm>
            <a:off x="6171200" y="2538400"/>
            <a:ext cx="53868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Recordando la arquitectura:</a:t>
            </a:r>
            <a:br>
              <a:rPr lang="es">
                <a:latin typeface="DM Sans"/>
                <a:ea typeface="DM Sans"/>
                <a:cs typeface="DM Sans"/>
                <a:sym typeface="DM Sans"/>
              </a:rPr>
            </a:br>
            <a:endParaRPr>
              <a:latin typeface="DM Sans"/>
              <a:ea typeface="DM Sans"/>
              <a:cs typeface="DM Sans"/>
              <a:sym typeface="DM Sans"/>
            </a:endParaRPr>
          </a:p>
          <a:p>
            <a:r>
              <a:rPr lang="es" b="1">
                <a:latin typeface="DM Sans"/>
                <a:ea typeface="DM Sans"/>
                <a:cs typeface="DM Sans"/>
                <a:sym typeface="DM Sans"/>
              </a:rPr>
              <a:t>describe </a:t>
            </a:r>
            <a:r>
              <a:rPr lang="es">
                <a:latin typeface="DM Sans"/>
                <a:ea typeface="DM Sans"/>
                <a:cs typeface="DM Sans"/>
                <a:sym typeface="DM Sans"/>
              </a:rPr>
              <a:t>define el significado del test.</a:t>
            </a:r>
            <a:endParaRPr>
              <a:latin typeface="DM Sans"/>
              <a:ea typeface="DM Sans"/>
              <a:cs typeface="DM Sans"/>
              <a:sym typeface="DM Sans"/>
            </a:endParaRPr>
          </a:p>
          <a:p>
            <a:endParaRPr>
              <a:latin typeface="DM Sans"/>
              <a:ea typeface="DM Sans"/>
              <a:cs typeface="DM Sans"/>
              <a:sym typeface="DM Sans"/>
            </a:endParaRPr>
          </a:p>
          <a:p>
            <a:r>
              <a:rPr lang="es" b="1">
                <a:latin typeface="DM Sans"/>
                <a:ea typeface="DM Sans"/>
                <a:cs typeface="DM Sans"/>
                <a:sym typeface="DM Sans"/>
              </a:rPr>
              <a:t>before </a:t>
            </a:r>
            <a:r>
              <a:rPr lang="es">
                <a:latin typeface="DM Sans"/>
                <a:ea typeface="DM Sans"/>
                <a:cs typeface="DM Sans"/>
                <a:sym typeface="DM Sans"/>
              </a:rPr>
              <a:t>sirve para ejecutarse antes de iniciar todo el flujo de testing, en este caso lo utilizamos para inicializar el Dao de usuarios.</a:t>
            </a:r>
            <a:endParaRPr>
              <a:latin typeface="DM Sans"/>
              <a:ea typeface="DM Sans"/>
              <a:cs typeface="DM Sans"/>
              <a:sym typeface="DM Sans"/>
            </a:endParaRPr>
          </a:p>
          <a:p>
            <a:r>
              <a:rPr lang="es">
                <a:latin typeface="DM Sans"/>
                <a:ea typeface="DM Sans"/>
                <a:cs typeface="DM Sans"/>
                <a:sym typeface="DM Sans"/>
              </a:rPr>
              <a:t>beforeEach se ejecuta antes de cada test, de manera que lo utilizamos para limpiar la colección y para setear un tiempo máximo de resolución (porque estamos trabajando con bases de datos)</a:t>
            </a:r>
            <a:endParaRPr>
              <a:latin typeface="DM Sans"/>
              <a:ea typeface="DM Sans"/>
              <a:cs typeface="DM Sans"/>
              <a:sym typeface="DM Sans"/>
            </a:endParaRPr>
          </a:p>
        </p:txBody>
      </p:sp>
      <p:pic>
        <p:nvPicPr>
          <p:cNvPr id="567" name="Google Shape;567;p121"/>
          <p:cNvPicPr preferRelativeResize="0"/>
          <p:nvPr/>
        </p:nvPicPr>
        <p:blipFill>
          <a:blip r:embed="rId3">
            <a:alphaModFix/>
          </a:blip>
          <a:stretch>
            <a:fillRect/>
          </a:stretch>
        </p:blipFill>
        <p:spPr>
          <a:xfrm>
            <a:off x="634000" y="3031701"/>
            <a:ext cx="5537200" cy="2451100"/>
          </a:xfrm>
          <a:prstGeom prst="rect">
            <a:avLst/>
          </a:prstGeom>
          <a:noFill/>
          <a:ln>
            <a:noFill/>
          </a:ln>
        </p:spPr>
      </p:pic>
    </p:spTree>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22"/>
          <p:cNvSpPr txBox="1"/>
          <p:nvPr/>
        </p:nvSpPr>
        <p:spPr>
          <a:xfrm>
            <a:off x="634000" y="624401"/>
            <a:ext cx="109240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Probando la sintaxis de chai</a:t>
            </a:r>
            <a:endParaRPr sz="5333" b="1">
              <a:solidFill>
                <a:schemeClr val="dk1"/>
              </a:solidFill>
              <a:latin typeface="DM Sans"/>
              <a:ea typeface="DM Sans"/>
              <a:cs typeface="DM Sans"/>
              <a:sym typeface="DM Sans"/>
            </a:endParaRPr>
          </a:p>
        </p:txBody>
      </p:sp>
      <p:sp>
        <p:nvSpPr>
          <p:cNvPr id="573" name="Google Shape;573;p122"/>
          <p:cNvSpPr txBox="1"/>
          <p:nvPr/>
        </p:nvSpPr>
        <p:spPr>
          <a:xfrm>
            <a:off x="684900" y="1615267"/>
            <a:ext cx="112796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Analicemos la forma en la que se construyó el primer test</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expect() recibe como parámetro el valor que estamos por testear, posterior a esto, hacemos conexiones de palabras con el fin de llegar a la pregunta final (preguntar si es un arreglo). Nota cómo se </a:t>
            </a:r>
            <a:r>
              <a:rPr lang="es" b="1">
                <a:latin typeface="DM Sans"/>
                <a:ea typeface="DM Sans"/>
                <a:cs typeface="DM Sans"/>
                <a:sym typeface="DM Sans"/>
              </a:rPr>
              <a:t>“naturaliza”</a:t>
            </a:r>
            <a:r>
              <a:rPr lang="es">
                <a:latin typeface="DM Sans"/>
                <a:ea typeface="DM Sans"/>
                <a:cs typeface="DM Sans"/>
                <a:sym typeface="DM Sans"/>
              </a:rPr>
              <a:t> el lenguaje en el cual preguntamos las cosas, de manera que, para lecturas de pruebas, resulta bastante sencillo.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 ser un encadenamiento de lenguaje, se puede llegar al mismo resultado con otras variantes como: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pic>
        <p:nvPicPr>
          <p:cNvPr id="574" name="Google Shape;574;p122"/>
          <p:cNvPicPr preferRelativeResize="0"/>
          <p:nvPr/>
        </p:nvPicPr>
        <p:blipFill>
          <a:blip r:embed="rId3">
            <a:alphaModFix/>
          </a:blip>
          <a:stretch>
            <a:fillRect/>
          </a:stretch>
        </p:blipFill>
        <p:spPr>
          <a:xfrm>
            <a:off x="1911334" y="2142267"/>
            <a:ext cx="8369300" cy="1117600"/>
          </a:xfrm>
          <a:prstGeom prst="rect">
            <a:avLst/>
          </a:prstGeom>
          <a:noFill/>
          <a:ln>
            <a:noFill/>
          </a:ln>
        </p:spPr>
      </p:pic>
      <p:pic>
        <p:nvPicPr>
          <p:cNvPr id="575" name="Google Shape;575;p122"/>
          <p:cNvPicPr preferRelativeResize="0"/>
          <p:nvPr/>
        </p:nvPicPr>
        <p:blipFill>
          <a:blip r:embed="rId4">
            <a:alphaModFix/>
          </a:blip>
          <a:stretch>
            <a:fillRect/>
          </a:stretch>
        </p:blipFill>
        <p:spPr>
          <a:xfrm>
            <a:off x="2787367" y="5306867"/>
            <a:ext cx="3095400" cy="334637"/>
          </a:xfrm>
          <a:prstGeom prst="rect">
            <a:avLst/>
          </a:prstGeom>
          <a:noFill/>
          <a:ln>
            <a:noFill/>
          </a:ln>
        </p:spPr>
      </p:pic>
      <p:pic>
        <p:nvPicPr>
          <p:cNvPr id="576" name="Google Shape;576;p122"/>
          <p:cNvPicPr preferRelativeResize="0"/>
          <p:nvPr/>
        </p:nvPicPr>
        <p:blipFill>
          <a:blip r:embed="rId5">
            <a:alphaModFix/>
          </a:blip>
          <a:stretch>
            <a:fillRect/>
          </a:stretch>
        </p:blipFill>
        <p:spPr>
          <a:xfrm>
            <a:off x="2787367" y="5844701"/>
            <a:ext cx="4134667" cy="271300"/>
          </a:xfrm>
          <a:prstGeom prst="rect">
            <a:avLst/>
          </a:prstGeom>
          <a:noFill/>
          <a:ln>
            <a:noFill/>
          </a:ln>
        </p:spPr>
      </p:pic>
      <p:pic>
        <p:nvPicPr>
          <p:cNvPr id="577" name="Google Shape;577;p122"/>
          <p:cNvPicPr preferRelativeResize="0"/>
          <p:nvPr/>
        </p:nvPicPr>
        <p:blipFill>
          <a:blip r:embed="rId6">
            <a:alphaModFix/>
          </a:blip>
          <a:stretch>
            <a:fillRect/>
          </a:stretch>
        </p:blipFill>
        <p:spPr>
          <a:xfrm>
            <a:off x="5997267" y="5290034"/>
            <a:ext cx="3810000" cy="368300"/>
          </a:xfrm>
          <a:prstGeom prst="rect">
            <a:avLst/>
          </a:prstGeom>
          <a:noFill/>
          <a:ln>
            <a:noFill/>
          </a:ln>
        </p:spPr>
      </p:pic>
    </p:spTree>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grpSp>
        <p:nvGrpSpPr>
          <p:cNvPr id="582" name="Google Shape;582;p123"/>
          <p:cNvGrpSpPr/>
          <p:nvPr/>
        </p:nvGrpSpPr>
        <p:grpSpPr>
          <a:xfrm>
            <a:off x="5603408" y="1325564"/>
            <a:ext cx="985200" cy="985200"/>
            <a:chOff x="974706" y="2467173"/>
            <a:chExt cx="738900" cy="738900"/>
          </a:xfrm>
        </p:grpSpPr>
        <p:sp>
          <p:nvSpPr>
            <p:cNvPr id="583" name="Google Shape;583;p123"/>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84" name="Google Shape;584;p12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85" name="Google Shape;585;p123"/>
          <p:cNvSpPr txBox="1"/>
          <p:nvPr/>
        </p:nvSpPr>
        <p:spPr>
          <a:xfrm>
            <a:off x="1948400" y="2944834"/>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Replanteamiento de tests pasados  + update/delete</a:t>
            </a:r>
            <a:endParaRPr sz="5333" b="1">
              <a:solidFill>
                <a:schemeClr val="dk1"/>
              </a:solidFill>
              <a:highlight>
                <a:srgbClr val="EAFF6A"/>
              </a:highlight>
              <a:latin typeface="DM Sans"/>
              <a:ea typeface="DM Sans"/>
              <a:cs typeface="DM Sans"/>
              <a:sym typeface="DM Sans"/>
            </a:endParaRPr>
          </a:p>
        </p:txBody>
      </p:sp>
      <p:sp>
        <p:nvSpPr>
          <p:cNvPr id="586" name="Google Shape;586;p123"/>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20 min</a:t>
            </a:r>
            <a:endParaRPr sz="2667" b="1">
              <a:solidFill>
                <a:srgbClr val="83AEFB"/>
              </a:solidFill>
              <a:latin typeface="DM Sans"/>
              <a:ea typeface="DM Sans"/>
              <a:cs typeface="DM Sans"/>
              <a:sym typeface="DM Sans"/>
            </a:endParaRPr>
          </a:p>
        </p:txBody>
      </p:sp>
    </p:spTree>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591" name="Google Shape;591;p124"/>
          <p:cNvGrpSpPr/>
          <p:nvPr/>
        </p:nvGrpSpPr>
        <p:grpSpPr>
          <a:xfrm>
            <a:off x="609796" y="624398"/>
            <a:ext cx="574765" cy="574765"/>
            <a:chOff x="974706" y="2467173"/>
            <a:chExt cx="738900" cy="738900"/>
          </a:xfrm>
        </p:grpSpPr>
        <p:sp>
          <p:nvSpPr>
            <p:cNvPr id="592" name="Google Shape;592;p124"/>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93" name="Google Shape;593;p12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94" name="Google Shape;594;p124"/>
          <p:cNvSpPr txBox="1"/>
          <p:nvPr/>
        </p:nvSpPr>
        <p:spPr>
          <a:xfrm>
            <a:off x="668600" y="1442334"/>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Replanteamiento de tests pasados</a:t>
            </a:r>
            <a:endParaRPr sz="5333" b="1">
              <a:solidFill>
                <a:schemeClr val="dk1"/>
              </a:solidFill>
              <a:latin typeface="DM Sans"/>
              <a:ea typeface="DM Sans"/>
              <a:cs typeface="DM Sans"/>
              <a:sym typeface="DM Sans"/>
            </a:endParaRPr>
          </a:p>
        </p:txBody>
      </p:sp>
      <p:pic>
        <p:nvPicPr>
          <p:cNvPr id="595" name="Google Shape;595;p124"/>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96" name="Google Shape;596;p124"/>
          <p:cNvSpPr txBox="1"/>
          <p:nvPr/>
        </p:nvSpPr>
        <p:spPr>
          <a:xfrm>
            <a:off x="732700" y="3614601"/>
            <a:ext cx="108252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Descripción de la actividad. </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Con base en el ejemplo desarrollado en vivo previamente, replantear los tests realizados con </a:t>
            </a:r>
            <a:r>
              <a:rPr lang="es" b="1">
                <a:latin typeface="DM Sans"/>
                <a:ea typeface="DM Sans"/>
                <a:cs typeface="DM Sans"/>
                <a:sym typeface="DM Sans"/>
              </a:rPr>
              <a:t>assert</a:t>
            </a:r>
            <a:r>
              <a:rPr lang="es">
                <a:latin typeface="DM Sans"/>
                <a:ea typeface="DM Sans"/>
                <a:cs typeface="DM Sans"/>
                <a:sym typeface="DM Sans"/>
              </a:rPr>
              <a:t>, recuerda que puedes apoyarte de la documentación </a:t>
            </a:r>
            <a:r>
              <a:rPr lang="es" u="sng">
                <a:solidFill>
                  <a:schemeClr val="hlink"/>
                </a:solidFill>
                <a:latin typeface="DM Sans"/>
                <a:ea typeface="DM Sans"/>
                <a:cs typeface="DM Sans"/>
                <a:sym typeface="DM Sans"/>
                <a:hlinkClick r:id="rId5"/>
              </a:rPr>
              <a:t>aquí</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Además, realizar un test que evalúe que el método update y delete del Dao de usuarios sea efectivo, puedes utilizar el método de validación que desees.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
        <p:nvSpPr>
          <p:cNvPr id="597" name="Google Shape;597;p124"/>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25"/>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603" name="Google Shape;603;p125"/>
          <p:cNvSpPr txBox="1"/>
          <p:nvPr/>
        </p:nvSpPr>
        <p:spPr>
          <a:xfrm>
            <a:off x="631133" y="1964934"/>
            <a:ext cx="11130000" cy="418514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repasaremos </a:t>
            </a:r>
            <a:r>
              <a:rPr lang="es" sz="2933">
                <a:solidFill>
                  <a:srgbClr val="B7B7B7"/>
                </a:solidFill>
                <a:latin typeface="DM Sans"/>
                <a:ea typeface="DM Sans"/>
                <a:cs typeface="DM Sans"/>
                <a:sym typeface="DM Sans"/>
              </a:rPr>
              <a:t>algunos de los conceptos vistos en clase con una aplicación</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133">
                <a:solidFill>
                  <a:srgbClr val="B7B7B7"/>
                </a:solidFill>
                <a:latin typeface="DM Sans"/>
                <a:ea typeface="DM Sans"/>
                <a:cs typeface="DM Sans"/>
                <a:sym typeface="DM Sans"/>
              </a:rPr>
              <a:t>Tiempo estimado: </a:t>
            </a:r>
            <a:r>
              <a:rPr lang="es" sz="2133" b="1">
                <a:solidFill>
                  <a:srgbClr val="83AEFB"/>
                </a:solidFill>
                <a:latin typeface="DM Sans"/>
                <a:ea typeface="DM Sans"/>
                <a:cs typeface="DM Sans"/>
                <a:sym typeface="DM Sans"/>
              </a:rPr>
              <a:t>20 minutos</a:t>
            </a:r>
            <a:endParaRPr sz="2133" b="1">
              <a:solidFill>
                <a:srgbClr val="83AEFB"/>
              </a:solidFill>
              <a:latin typeface="DM Sans"/>
              <a:ea typeface="DM Sans"/>
              <a:cs typeface="DM Sans"/>
              <a:sym typeface="DM Sans"/>
            </a:endParaRPr>
          </a:p>
        </p:txBody>
      </p:sp>
      <p:grpSp>
        <p:nvGrpSpPr>
          <p:cNvPr id="604" name="Google Shape;604;p125"/>
          <p:cNvGrpSpPr/>
          <p:nvPr/>
        </p:nvGrpSpPr>
        <p:grpSpPr>
          <a:xfrm>
            <a:off x="631135" y="826031"/>
            <a:ext cx="985200" cy="985200"/>
            <a:chOff x="473351" y="619523"/>
            <a:chExt cx="738900" cy="738900"/>
          </a:xfrm>
        </p:grpSpPr>
        <p:sp>
          <p:nvSpPr>
            <p:cNvPr id="605" name="Google Shape;605;p125"/>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06" name="Google Shape;606;p12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grpSp>
        <p:nvGrpSpPr>
          <p:cNvPr id="611" name="Google Shape;611;p126"/>
          <p:cNvGrpSpPr/>
          <p:nvPr/>
        </p:nvGrpSpPr>
        <p:grpSpPr>
          <a:xfrm>
            <a:off x="609800" y="624382"/>
            <a:ext cx="574765" cy="574765"/>
            <a:chOff x="473351" y="619523"/>
            <a:chExt cx="738900" cy="738900"/>
          </a:xfrm>
        </p:grpSpPr>
        <p:sp>
          <p:nvSpPr>
            <p:cNvPr id="612" name="Google Shape;612;p12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13" name="Google Shape;613;p12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14" name="Google Shape;614;p126"/>
          <p:cNvSpPr txBox="1"/>
          <p:nvPr/>
        </p:nvSpPr>
        <p:spPr>
          <a:xfrm>
            <a:off x="526400" y="1199167"/>
            <a:ext cx="113656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Test de más elementos aislados del proyecto</a:t>
            </a:r>
            <a:endParaRPr sz="4000" b="1">
              <a:solidFill>
                <a:schemeClr val="dk1"/>
              </a:solidFill>
              <a:latin typeface="DM Sans"/>
              <a:ea typeface="DM Sans"/>
              <a:cs typeface="DM Sans"/>
              <a:sym typeface="DM Sans"/>
            </a:endParaRPr>
          </a:p>
        </p:txBody>
      </p:sp>
      <p:sp>
        <p:nvSpPr>
          <p:cNvPr id="615" name="Google Shape;615;p126"/>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16" name="Google Shape;616;p126"/>
          <p:cNvSpPr txBox="1"/>
          <p:nvPr/>
        </p:nvSpPr>
        <p:spPr>
          <a:xfrm>
            <a:off x="693400" y="2268000"/>
            <a:ext cx="110316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Con base en el proyecto que tenemos de Adoptme, se nos solicita realizar un proceso de testing para las utilidades de bcrypt y la funcionalidad del DTO  Los elementos que nos solicitan validar son:</a:t>
            </a:r>
            <a:endParaRPr b="1">
              <a:latin typeface="DM Sans"/>
              <a:ea typeface="DM Sans"/>
              <a:cs typeface="DM Sans"/>
              <a:sym typeface="DM Sans"/>
            </a:endParaRPr>
          </a:p>
          <a:p>
            <a:endParaRPr b="1">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servicio debe realizar un hasheo efectivo de la contraseña (debe corroborarse que el resultado sea diferente a la contraseña original</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hasheo realizado debe poder compararse de manera efectiva con la contraseña original (la comparación debe resultar en true)</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Si la contraseña hasheada se altera, debe fallar en la comparación de la contraseña original.</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Por parte del DTO de usuario: Corroborar que el DTO unifique el nombre y apellido en una única propiedad. (Recuerda que puedes evaluar múltiples expects)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Por parte del DTO de usuario: El DTO debe eliminar las propiedades innecesarias como password, first_name, last_name.</a:t>
            </a:r>
            <a:endParaRPr>
              <a:latin typeface="DM Sans"/>
              <a:ea typeface="DM Sans"/>
              <a:cs typeface="DM Sans"/>
              <a:sym typeface="DM Sans"/>
            </a:endParaRPr>
          </a:p>
          <a:p>
            <a:endParaRPr>
              <a:latin typeface="DM Sans"/>
              <a:ea typeface="DM Sans"/>
              <a:cs typeface="DM Sans"/>
              <a:sym typeface="DM Sans"/>
            </a:endParaRPr>
          </a:p>
        </p:txBody>
      </p:sp>
    </p:spTree>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40</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960017" y="25318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Testing Unitario</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67" y="18688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41</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890667" y="25164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Testing Avanzado</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5079951" y="3679233"/>
            <a:ext cx="23100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Tests de integración</a:t>
            </a:r>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Tests con supertest</a:t>
            </a:r>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Testing de elementos avanzados</a:t>
            </a:r>
            <a:endParaRPr sz="1600">
              <a:solidFill>
                <a:schemeClr val="lt1"/>
              </a:solidFill>
              <a:latin typeface="DM Sans"/>
              <a:ea typeface="DM Sans"/>
              <a:cs typeface="DM Sans"/>
              <a:sym typeface="DM Sans"/>
            </a:endParaRPr>
          </a:p>
          <a:p>
            <a:endParaRPr sz="1600">
              <a:solidFill>
                <a:schemeClr val="lt1"/>
              </a:solidFill>
              <a:latin typeface="DM Sans"/>
              <a:ea typeface="DM Sans"/>
              <a:cs typeface="DM Sans"/>
              <a:sym typeface="DM Sans"/>
            </a:endParaRPr>
          </a:p>
        </p:txBody>
      </p:sp>
      <p:sp>
        <p:nvSpPr>
          <p:cNvPr id="295" name="Google Shape;295;p84"/>
          <p:cNvSpPr txBox="1"/>
          <p:nvPr/>
        </p:nvSpPr>
        <p:spPr>
          <a:xfrm>
            <a:off x="1996800" y="36428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42</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4"/>
          <p:cNvSpPr txBox="1"/>
          <p:nvPr/>
        </p:nvSpPr>
        <p:spPr>
          <a:xfrm>
            <a:off x="7938284" y="2443401"/>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Frameworks de desarrollo Parte I</a:t>
            </a:r>
            <a:endParaRPr sz="2000" b="1">
              <a:solidFill>
                <a:srgbClr val="999999"/>
              </a:solidFill>
              <a:latin typeface="DM Sans"/>
              <a:ea typeface="DM Sans"/>
              <a:cs typeface="DM Sans"/>
              <a:sym typeface="DM Sans"/>
            </a:endParaRPr>
          </a:p>
        </p:txBody>
      </p:sp>
      <p:cxnSp>
        <p:nvCxnSpPr>
          <p:cNvPr id="300" name="Google Shape;300;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02" name="Google Shape;302;p84"/>
          <p:cNvSpPr txBox="1"/>
          <p:nvPr/>
        </p:nvSpPr>
        <p:spPr>
          <a:xfrm>
            <a:off x="2115168" y="3642800"/>
            <a:ext cx="2310000" cy="2462172"/>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CCCCCC"/>
                </a:solidFill>
                <a:latin typeface="DM Sans"/>
                <a:ea typeface="DM Sans"/>
                <a:cs typeface="DM Sans"/>
                <a:sym typeface="DM Sans"/>
              </a:rPr>
              <a:t>Módulos de testing</a:t>
            </a:r>
            <a:endParaRPr sz="1600">
              <a:solidFill>
                <a:srgbClr val="CCCCCC"/>
              </a:solidFill>
              <a:latin typeface="DM Sans"/>
              <a:ea typeface="DM Sans"/>
              <a:cs typeface="DM Sans"/>
              <a:sym typeface="DM Sans"/>
            </a:endParaRPr>
          </a:p>
          <a:p>
            <a:pPr marL="609585"/>
            <a:endParaRPr sz="1600">
              <a:solidFill>
                <a:srgbClr val="CCCCCC"/>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CCCCCC"/>
                </a:solidFill>
                <a:latin typeface="DM Sans"/>
                <a:ea typeface="DM Sans"/>
                <a:cs typeface="DM Sans"/>
                <a:sym typeface="DM Sans"/>
              </a:rPr>
              <a:t>Testing con Mocha</a:t>
            </a:r>
            <a:endParaRPr sz="1600">
              <a:solidFill>
                <a:srgbClr val="CCCCCC"/>
              </a:solidFill>
              <a:latin typeface="DM Sans"/>
              <a:ea typeface="DM Sans"/>
              <a:cs typeface="DM Sans"/>
              <a:sym typeface="DM Sans"/>
            </a:endParaRPr>
          </a:p>
          <a:p>
            <a:pPr marL="609585"/>
            <a:endParaRPr sz="1600">
              <a:solidFill>
                <a:srgbClr val="CCCCCC"/>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CCCCCC"/>
                </a:solidFill>
                <a:latin typeface="DM Sans"/>
                <a:ea typeface="DM Sans"/>
                <a:cs typeface="DM Sans"/>
                <a:sym typeface="DM Sans"/>
              </a:rPr>
              <a:t>Testing con Chai</a:t>
            </a:r>
            <a:endParaRPr sz="1600">
              <a:solidFill>
                <a:srgbClr val="CCCCCC"/>
              </a:solidFill>
              <a:latin typeface="DM Sans"/>
              <a:ea typeface="DM Sans"/>
              <a:cs typeface="DM Sans"/>
              <a:sym typeface="DM Sans"/>
            </a:endParaRPr>
          </a:p>
          <a:p>
            <a:endParaRPr sz="1600">
              <a:solidFill>
                <a:srgbClr val="CCCCCC"/>
              </a:solidFill>
              <a:latin typeface="DM Sans"/>
              <a:ea typeface="DM Sans"/>
              <a:cs typeface="DM Sans"/>
              <a:sym typeface="DM Sans"/>
            </a:endParaRPr>
          </a:p>
        </p:txBody>
      </p:sp>
      <p:sp>
        <p:nvSpPr>
          <p:cNvPr id="303" name="Google Shape;303;p84"/>
          <p:cNvSpPr txBox="1"/>
          <p:nvPr/>
        </p:nvSpPr>
        <p:spPr>
          <a:xfrm>
            <a:off x="8007984" y="3534568"/>
            <a:ext cx="2310000" cy="2462172"/>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B7B7B7"/>
                </a:solidFill>
                <a:latin typeface="DM Sans"/>
                <a:ea typeface="DM Sans"/>
                <a:cs typeface="DM Sans"/>
                <a:sym typeface="DM Sans"/>
              </a:rPr>
              <a:t>Framework de desarrollo</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latin typeface="DM Sans"/>
                <a:ea typeface="DM Sans"/>
                <a:cs typeface="DM Sans"/>
                <a:sym typeface="DM Sans"/>
              </a:rPr>
              <a:t>NESTjs</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latin typeface="DM Sans"/>
                <a:ea typeface="DM Sans"/>
                <a:cs typeface="DM Sans"/>
                <a:sym typeface="DM Sans"/>
              </a:rPr>
              <a:t>Métodos principales en NESTjs</a:t>
            </a:r>
            <a:endParaRPr sz="1600">
              <a:solidFill>
                <a:srgbClr val="B7B7B7"/>
              </a:solidFill>
              <a:latin typeface="DM Sans"/>
              <a:ea typeface="DM Sans"/>
              <a:cs typeface="DM Sans"/>
              <a:sym typeface="DM Sans"/>
            </a:endParaRPr>
          </a:p>
          <a:p>
            <a:endParaRPr sz="1600">
              <a:solidFill>
                <a:srgbClr val="B7B7B7"/>
              </a:solidFill>
              <a:latin typeface="DM Sans"/>
              <a:ea typeface="DM Sans"/>
              <a:cs typeface="DM Sans"/>
              <a:sym typeface="DM Sans"/>
            </a:endParaRPr>
          </a:p>
        </p:txBody>
      </p:sp>
    </p:spTree>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668600" y="864901"/>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417601" y="2451985"/>
            <a:ext cx="262633" cy="262633"/>
          </a:xfrm>
          <a:prstGeom prst="rect">
            <a:avLst/>
          </a:prstGeom>
          <a:noFill/>
          <a:ln>
            <a:noFill/>
          </a:ln>
        </p:spPr>
      </p:pic>
      <p:sp>
        <p:nvSpPr>
          <p:cNvPr id="310" name="Google Shape;310;p85"/>
          <p:cNvSpPr txBox="1"/>
          <p:nvPr/>
        </p:nvSpPr>
        <p:spPr>
          <a:xfrm>
            <a:off x="2888717" y="2316501"/>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Diferencia entre tests unitarios y tests de integración</a:t>
            </a:r>
            <a:endParaRPr sz="2400">
              <a:solidFill>
                <a:schemeClr val="lt1"/>
              </a:solidFill>
              <a:latin typeface="DM Sans"/>
              <a:ea typeface="DM Sans"/>
              <a:cs typeface="DM Sans"/>
              <a:sym typeface="DM Sans"/>
            </a:endParaRPr>
          </a:p>
        </p:txBody>
      </p:sp>
      <p:pic>
        <p:nvPicPr>
          <p:cNvPr id="311" name="Google Shape;311;p85"/>
          <p:cNvPicPr preferRelativeResize="0"/>
          <p:nvPr/>
        </p:nvPicPr>
        <p:blipFill>
          <a:blip r:embed="rId3">
            <a:alphaModFix/>
          </a:blip>
          <a:stretch>
            <a:fillRect/>
          </a:stretch>
        </p:blipFill>
        <p:spPr>
          <a:xfrm>
            <a:off x="2417601" y="3608101"/>
            <a:ext cx="262633" cy="262633"/>
          </a:xfrm>
          <a:prstGeom prst="rect">
            <a:avLst/>
          </a:prstGeom>
          <a:noFill/>
          <a:ln>
            <a:noFill/>
          </a:ln>
        </p:spPr>
      </p:pic>
      <p:cxnSp>
        <p:nvCxnSpPr>
          <p:cNvPr id="312" name="Google Shape;312;p85"/>
          <p:cNvCxnSpPr>
            <a:stCxn id="309" idx="2"/>
            <a:endCxn id="311" idx="0"/>
          </p:cNvCxnSpPr>
          <p:nvPr/>
        </p:nvCxnSpPr>
        <p:spPr>
          <a:xfrm rot="-5400000" flipH="1">
            <a:off x="2102516" y="3161016"/>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3" name="Google Shape;313;p85"/>
          <p:cNvSpPr txBox="1"/>
          <p:nvPr/>
        </p:nvSpPr>
        <p:spPr>
          <a:xfrm>
            <a:off x="2839784" y="4631768"/>
            <a:ext cx="746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Desarrollo de un flujo de testing con Mocha + Chai + SuperTest</a:t>
            </a:r>
            <a:endParaRPr sz="2400">
              <a:solidFill>
                <a:schemeClr val="lt1"/>
              </a:solidFill>
              <a:latin typeface="DM Sans"/>
              <a:ea typeface="DM Sans"/>
              <a:cs typeface="DM Sans"/>
              <a:sym typeface="DM Sans"/>
            </a:endParaRPr>
          </a:p>
        </p:txBody>
      </p:sp>
      <p:pic>
        <p:nvPicPr>
          <p:cNvPr id="314" name="Google Shape;314;p85"/>
          <p:cNvPicPr preferRelativeResize="0"/>
          <p:nvPr/>
        </p:nvPicPr>
        <p:blipFill>
          <a:blip r:embed="rId3">
            <a:alphaModFix/>
          </a:blip>
          <a:stretch>
            <a:fillRect/>
          </a:stretch>
        </p:blipFill>
        <p:spPr>
          <a:xfrm>
            <a:off x="2417618" y="4779052"/>
            <a:ext cx="262633" cy="262633"/>
          </a:xfrm>
          <a:prstGeom prst="rect">
            <a:avLst/>
          </a:prstGeom>
          <a:noFill/>
          <a:ln>
            <a:noFill/>
          </a:ln>
        </p:spPr>
      </p:pic>
      <p:sp>
        <p:nvSpPr>
          <p:cNvPr id="315" name="Google Shape;315;p85"/>
          <p:cNvSpPr txBox="1"/>
          <p:nvPr/>
        </p:nvSpPr>
        <p:spPr>
          <a:xfrm>
            <a:off x="2837000" y="3472601"/>
            <a:ext cx="5932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la librería SuperTest</a:t>
            </a:r>
            <a:endParaRPr sz="2400">
              <a:solidFill>
                <a:schemeClr val="lt1"/>
              </a:solidFill>
              <a:latin typeface="DM Sans"/>
              <a:ea typeface="DM Sans"/>
              <a:cs typeface="DM Sans"/>
              <a:sym typeface="DM Sans"/>
            </a:endParaRPr>
          </a:p>
        </p:txBody>
      </p:sp>
      <p:cxnSp>
        <p:nvCxnSpPr>
          <p:cNvPr id="316" name="Google Shape;316;p85"/>
          <p:cNvCxnSpPr>
            <a:stCxn id="311" idx="2"/>
            <a:endCxn id="314" idx="0"/>
          </p:cNvCxnSpPr>
          <p:nvPr/>
        </p:nvCxnSpPr>
        <p:spPr>
          <a:xfrm rot="-5400000" flipH="1">
            <a:off x="2095116" y="4324533"/>
            <a:ext cx="908400" cy="800"/>
          </a:xfrm>
          <a:prstGeom prst="bentConnector3">
            <a:avLst>
              <a:gd name="adj1" fmla="val 49995"/>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Google Shape;595;p166"/>
          <p:cNvGrpSpPr/>
          <p:nvPr/>
        </p:nvGrpSpPr>
        <p:grpSpPr>
          <a:xfrm>
            <a:off x="609784" y="624381"/>
            <a:ext cx="574800" cy="574800"/>
            <a:chOff x="4616400" y="1950761"/>
            <a:chExt cx="431100" cy="431100"/>
          </a:xfrm>
        </p:grpSpPr>
        <p:sp>
          <p:nvSpPr>
            <p:cNvPr id="596" name="Google Shape;596;p166"/>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97" name="Google Shape;597;p166"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598" name="Google Shape;598;p166"/>
          <p:cNvSpPr txBox="1"/>
          <p:nvPr/>
        </p:nvSpPr>
        <p:spPr>
          <a:xfrm>
            <a:off x="609800" y="24274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Las operaciones síncronas o bloqueantes, nos sirven cuando necesitamos que las operaciones se ejecuten </a:t>
            </a:r>
            <a:r>
              <a:rPr lang="es" sz="3333" b="1">
                <a:solidFill>
                  <a:schemeClr val="lt1"/>
                </a:solidFill>
                <a:latin typeface="DM Sans"/>
                <a:ea typeface="DM Sans"/>
                <a:cs typeface="DM Sans"/>
                <a:sym typeface="DM Sans"/>
              </a:rPr>
              <a:t>una detrás de otra</a:t>
            </a:r>
            <a:r>
              <a:rPr lang="es" sz="3333">
                <a:solidFill>
                  <a:schemeClr val="lt1"/>
                </a:solidFill>
                <a:latin typeface="DM Sans"/>
                <a:ea typeface="DM Sans"/>
                <a:cs typeface="DM Sans"/>
                <a:sym typeface="DM Sans"/>
              </a:rPr>
              <a:t>, es decir, se utiliza cuando </a:t>
            </a:r>
            <a:r>
              <a:rPr lang="es" sz="3333" b="1">
                <a:solidFill>
                  <a:srgbClr val="EAFF6A"/>
                </a:solidFill>
                <a:latin typeface="DM Sans"/>
                <a:ea typeface="DM Sans"/>
                <a:cs typeface="DM Sans"/>
                <a:sym typeface="DM Sans"/>
              </a:rPr>
              <a:t>deseamos que las tareas sean secuenciales, independientemente del tiempo que demore cada operación.</a:t>
            </a:r>
            <a:endParaRPr sz="3333" b="1">
              <a:solidFill>
                <a:srgbClr val="EAFF6A"/>
              </a:solidFill>
              <a:latin typeface="DM Sans"/>
              <a:ea typeface="DM Sans"/>
              <a:cs typeface="DM Sans"/>
              <a:sym typeface="DM Sans"/>
            </a:endParaRPr>
          </a:p>
        </p:txBody>
      </p:sp>
      <p:sp>
        <p:nvSpPr>
          <p:cNvPr id="599" name="Google Shape;599;p166"/>
          <p:cNvSpPr txBox="1"/>
          <p:nvPr/>
        </p:nvSpPr>
        <p:spPr>
          <a:xfrm>
            <a:off x="668600" y="1320700"/>
            <a:ext cx="10616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Sincronismo</a:t>
            </a:r>
            <a:endParaRPr sz="5333" b="1">
              <a:solidFill>
                <a:srgbClr val="EAFF6A"/>
              </a:solidFill>
              <a:latin typeface="DM Sans"/>
              <a:ea typeface="DM Sans"/>
              <a:cs typeface="DM Sans"/>
              <a:sym typeface="DM Sans"/>
            </a:endParaRPr>
          </a:p>
        </p:txBody>
      </p:sp>
      <p:sp>
        <p:nvSpPr>
          <p:cNvPr id="600" name="Google Shape;600;p166"/>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lt1"/>
                </a:solidFill>
                <a:latin typeface="DM Sans"/>
                <a:ea typeface="DM Sans"/>
                <a:cs typeface="DM Sans"/>
                <a:sym typeface="DM Sans"/>
              </a:rPr>
              <a:t>PARA RECORDAR</a:t>
            </a:r>
            <a:endParaRPr sz="1867">
              <a:solidFill>
                <a:schemeClr val="lt1"/>
              </a:solidFill>
              <a:latin typeface="DM Sans"/>
              <a:ea typeface="DM Sans"/>
              <a:cs typeface="DM Sans"/>
              <a:sym typeface="DM Sans"/>
            </a:endParaRPr>
          </a:p>
        </p:txBody>
      </p:sp>
    </p:spTree>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86"/>
          <p:cNvSpPr txBox="1"/>
          <p:nvPr/>
        </p:nvSpPr>
        <p:spPr>
          <a:xfrm>
            <a:off x="634000" y="2533933"/>
            <a:ext cx="5056000" cy="4124166"/>
          </a:xfrm>
          <a:prstGeom prst="rect">
            <a:avLst/>
          </a:prstGeom>
          <a:noFill/>
          <a:ln>
            <a:noFill/>
          </a:ln>
        </p:spPr>
        <p:txBody>
          <a:bodyPr spcFirstLastPara="1" wrap="square" lIns="121900" tIns="121900" rIns="121900" bIns="121900" anchor="t" anchorCtr="0">
            <a:spAutoFit/>
          </a:bodyPr>
          <a:lstStyle/>
          <a:p>
            <a:r>
              <a:rPr lang="es" b="1">
                <a:highlight>
                  <a:schemeClr val="accent6"/>
                </a:highlight>
                <a:latin typeface="DM Sans"/>
                <a:ea typeface="DM Sans"/>
                <a:cs typeface="DM Sans"/>
                <a:sym typeface="DM Sans"/>
              </a:rPr>
              <a:t>Assert</a:t>
            </a:r>
            <a:r>
              <a:rPr lang="es">
                <a:latin typeface="DM Sans"/>
                <a:ea typeface="DM Sans"/>
                <a:cs typeface="DM Sans"/>
                <a:sym typeface="DM Sans"/>
              </a:rPr>
              <a:t>: módulo nativo de nodejs que nos permitirá hacer validaciones de manera estricta.</a:t>
            </a:r>
            <a:endParaRPr>
              <a:latin typeface="DM Sans"/>
              <a:ea typeface="DM Sans"/>
              <a:cs typeface="DM Sans"/>
              <a:sym typeface="DM Sans"/>
            </a:endParaRPr>
          </a:p>
          <a:p>
            <a:endParaRPr>
              <a:latin typeface="DM Sans"/>
              <a:ea typeface="DM Sans"/>
              <a:cs typeface="DM Sans"/>
              <a:sym typeface="DM Sans"/>
            </a:endParaRPr>
          </a:p>
          <a:p>
            <a:r>
              <a:rPr lang="es" b="1">
                <a:highlight>
                  <a:schemeClr val="accent6"/>
                </a:highlight>
                <a:latin typeface="DM Sans"/>
                <a:ea typeface="DM Sans"/>
                <a:cs typeface="DM Sans"/>
                <a:sym typeface="DM Sans"/>
              </a:rPr>
              <a:t>archivo.test.js</a:t>
            </a:r>
            <a:r>
              <a:rPr lang="es">
                <a:latin typeface="DM Sans"/>
                <a:ea typeface="DM Sans"/>
                <a:cs typeface="DM Sans"/>
                <a:sym typeface="DM Sans"/>
              </a:rPr>
              <a:t>: la subextensión .test.js indica que el archivo será utilizado dentro de un contexto de testing </a:t>
            </a:r>
            <a:br>
              <a:rPr lang="es">
                <a:latin typeface="DM Sans"/>
                <a:ea typeface="DM Sans"/>
                <a:cs typeface="DM Sans"/>
                <a:sym typeface="DM Sans"/>
              </a:rPr>
            </a:br>
            <a:br>
              <a:rPr lang="es">
                <a:latin typeface="DM Sans"/>
                <a:ea typeface="DM Sans"/>
                <a:cs typeface="DM Sans"/>
                <a:sym typeface="DM Sans"/>
              </a:rPr>
            </a:br>
            <a:r>
              <a:rPr lang="es" b="1">
                <a:solidFill>
                  <a:schemeClr val="dk1"/>
                </a:solidFill>
                <a:highlight>
                  <a:schemeClr val="accent6"/>
                </a:highlight>
                <a:latin typeface="DM Sans"/>
                <a:ea typeface="DM Sans"/>
                <a:cs typeface="DM Sans"/>
                <a:sym typeface="DM Sans"/>
              </a:rPr>
              <a:t>describe</a:t>
            </a:r>
            <a:r>
              <a:rPr lang="es">
                <a:solidFill>
                  <a:schemeClr val="dk1"/>
                </a:solidFill>
                <a:highlight>
                  <a:schemeClr val="accent6"/>
                </a:highlight>
                <a:latin typeface="DM Sans"/>
                <a:ea typeface="DM Sans"/>
                <a:cs typeface="DM Sans"/>
                <a:sym typeface="DM Sans"/>
              </a:rPr>
              <a:t>:</a:t>
            </a:r>
            <a:r>
              <a:rPr lang="es">
                <a:solidFill>
                  <a:schemeClr val="dk1"/>
                </a:solidFill>
                <a:latin typeface="DM Sans"/>
                <a:ea typeface="DM Sans"/>
                <a:cs typeface="DM Sans"/>
                <a:sym typeface="DM Sans"/>
              </a:rPr>
              <a:t> función utilizada para definir diferentes contextos de testeo, podemos tener la cantidad de contextos que deseemos en un flujo de testing, siempre y cuando reflejen intenciones diferentes.</a:t>
            </a:r>
            <a:endParaRPr>
              <a:latin typeface="DM Sans"/>
              <a:ea typeface="DM Sans"/>
              <a:cs typeface="DM Sans"/>
              <a:sym typeface="DM Sans"/>
            </a:endParaRPr>
          </a:p>
          <a:p>
            <a:endParaRPr>
              <a:latin typeface="DM Sans"/>
              <a:ea typeface="DM Sans"/>
              <a:cs typeface="DM Sans"/>
              <a:sym typeface="DM Sans"/>
            </a:endParaRPr>
          </a:p>
        </p:txBody>
      </p:sp>
      <p:sp>
        <p:nvSpPr>
          <p:cNvPr id="322" name="Google Shape;322;p86"/>
          <p:cNvSpPr txBox="1"/>
          <p:nvPr/>
        </p:nvSpPr>
        <p:spPr>
          <a:xfrm>
            <a:off x="6046300" y="2496933"/>
            <a:ext cx="5511600" cy="3847167"/>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b="1">
                <a:solidFill>
                  <a:schemeClr val="dk1"/>
                </a:solidFill>
                <a:highlight>
                  <a:schemeClr val="accent6"/>
                </a:highlight>
                <a:latin typeface="DM Sans"/>
                <a:ea typeface="DM Sans"/>
                <a:cs typeface="DM Sans"/>
                <a:sym typeface="DM Sans"/>
              </a:rPr>
              <a:t>it</a:t>
            </a:r>
            <a:r>
              <a:rPr lang="es">
                <a:solidFill>
                  <a:schemeClr val="dk1"/>
                </a:solidFill>
                <a:latin typeface="DM Sans"/>
                <a:ea typeface="DM Sans"/>
                <a:cs typeface="DM Sans"/>
                <a:sym typeface="DM Sans"/>
              </a:rPr>
              <a:t>: unidad mínima de nuestro testing, en ella, definimos qué acción se está realizando y cuál será el resultado esperado. </a:t>
            </a:r>
            <a:endParaRPr>
              <a:solidFill>
                <a:schemeClr val="dk1"/>
              </a:solidFill>
              <a:latin typeface="DM Sans"/>
              <a:ea typeface="DM Sans"/>
              <a:cs typeface="DM Sans"/>
              <a:sym typeface="DM Sans"/>
            </a:endParaRPr>
          </a:p>
          <a:p>
            <a:endParaRPr b="1">
              <a:solidFill>
                <a:schemeClr val="dk1"/>
              </a:solidFill>
              <a:highlight>
                <a:schemeClr val="accent6"/>
              </a:highlight>
              <a:latin typeface="DM Sans"/>
              <a:ea typeface="DM Sans"/>
              <a:cs typeface="DM Sans"/>
              <a:sym typeface="DM Sans"/>
            </a:endParaRPr>
          </a:p>
          <a:p>
            <a:r>
              <a:rPr lang="es" b="1">
                <a:solidFill>
                  <a:schemeClr val="dk1"/>
                </a:solidFill>
                <a:highlight>
                  <a:schemeClr val="accent6"/>
                </a:highlight>
                <a:latin typeface="DM Sans"/>
                <a:ea typeface="DM Sans"/>
                <a:cs typeface="DM Sans"/>
                <a:sym typeface="DM Sans"/>
              </a:rPr>
              <a:t>Mocha: </a:t>
            </a:r>
            <a:r>
              <a:rPr lang="es">
                <a:solidFill>
                  <a:schemeClr val="dk1"/>
                </a:solidFill>
                <a:latin typeface="DM Sans"/>
                <a:ea typeface="DM Sans"/>
                <a:cs typeface="DM Sans"/>
                <a:sym typeface="DM Sans"/>
              </a:rPr>
              <a:t>Es un framework de testing originalmente diseñado para nodejs, el cual nos permitirá ejecutar entornos completos para poder hacer cualquier tipo de pruebas que necesitemos.</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pPr>
              <a:buClr>
                <a:schemeClr val="dk1"/>
              </a:buClr>
              <a:buSzPts val="1100"/>
            </a:pPr>
            <a:r>
              <a:rPr lang="es" b="1">
                <a:solidFill>
                  <a:schemeClr val="dk1"/>
                </a:solidFill>
                <a:highlight>
                  <a:schemeClr val="accent6"/>
                </a:highlight>
                <a:latin typeface="DM Sans"/>
                <a:ea typeface="DM Sans"/>
                <a:cs typeface="DM Sans"/>
                <a:sym typeface="DM Sans"/>
              </a:rPr>
              <a:t>Test unitario:</a:t>
            </a:r>
            <a:r>
              <a:rPr lang="es">
                <a:solidFill>
                  <a:schemeClr val="dk1"/>
                </a:solidFill>
                <a:latin typeface="DM Sans"/>
                <a:ea typeface="DM Sans"/>
                <a:cs typeface="DM Sans"/>
                <a:sym typeface="DM Sans"/>
              </a:rPr>
              <a:t> está pensado para funcionalidades aisladas, es decir, aquellas funcionalidades en las que</a:t>
            </a:r>
            <a:r>
              <a:rPr lang="es" b="1">
                <a:solidFill>
                  <a:schemeClr val="dk1"/>
                </a:solidFill>
                <a:latin typeface="DM Sans"/>
                <a:ea typeface="DM Sans"/>
                <a:cs typeface="DM Sans"/>
                <a:sym typeface="DM Sans"/>
              </a:rPr>
              <a:t> no se consideran el contexto u otros componentes</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sp>
        <p:nvSpPr>
          <p:cNvPr id="323" name="Google Shape;323;p86"/>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N°40</a:t>
            </a:r>
            <a:endParaRPr sz="1867">
              <a:solidFill>
                <a:srgbClr val="000000"/>
              </a:solidFill>
              <a:latin typeface="DM Sans"/>
              <a:ea typeface="DM Sans"/>
              <a:cs typeface="DM Sans"/>
              <a:sym typeface="DM Sans"/>
            </a:endParaRPr>
          </a:p>
        </p:txBody>
      </p:sp>
      <p:sp>
        <p:nvSpPr>
          <p:cNvPr id="324" name="Google Shape;324;p86"/>
          <p:cNvSpPr txBox="1"/>
          <p:nvPr/>
        </p:nvSpPr>
        <p:spPr>
          <a:xfrm>
            <a:off x="668600" y="980134"/>
            <a:ext cx="10854800" cy="12340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br>
              <a:rPr lang="es" sz="5333" b="1">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TERMINOLOGÍA ELEMENTAL DE TESTING</a:t>
            </a:r>
            <a:endParaRPr sz="5333" b="1">
              <a:solidFill>
                <a:schemeClr val="dk1"/>
              </a:solidFill>
              <a:latin typeface="DM Sans"/>
              <a:ea typeface="DM Sans"/>
              <a:cs typeface="DM Sans"/>
              <a:sym typeface="DM Sans"/>
            </a:endParaRPr>
          </a:p>
        </p:txBody>
      </p:sp>
    </p:spTree>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87"/>
          <p:cNvSpPr txBox="1"/>
          <p:nvPr/>
        </p:nvSpPr>
        <p:spPr>
          <a:xfrm>
            <a:off x="634000" y="2783167"/>
            <a:ext cx="4965200" cy="2739171"/>
          </a:xfrm>
          <a:prstGeom prst="rect">
            <a:avLst/>
          </a:prstGeom>
          <a:noFill/>
          <a:ln>
            <a:noFill/>
          </a:ln>
        </p:spPr>
        <p:txBody>
          <a:bodyPr spcFirstLastPara="1" wrap="square" lIns="121900" tIns="121900" rIns="121900" bIns="121900" anchor="t" anchorCtr="0">
            <a:spAutoFit/>
          </a:bodyPr>
          <a:lstStyle/>
          <a:p>
            <a:r>
              <a:rPr lang="es" b="1">
                <a:solidFill>
                  <a:schemeClr val="dk1"/>
                </a:solidFill>
                <a:highlight>
                  <a:schemeClr val="accent6"/>
                </a:highlight>
                <a:latin typeface="DM Sans"/>
                <a:ea typeface="DM Sans"/>
                <a:cs typeface="DM Sans"/>
                <a:sym typeface="DM Sans"/>
              </a:rPr>
              <a:t>before:</a:t>
            </a:r>
            <a:r>
              <a:rPr lang="es">
                <a:latin typeface="DM Sans"/>
                <a:ea typeface="DM Sans"/>
                <a:cs typeface="DM Sans"/>
                <a:sym typeface="DM Sans"/>
              </a:rPr>
              <a:t> Función que nos permite inicializar elementos antes de comenzar con todo el contexto de testeo.</a:t>
            </a:r>
            <a:endParaRPr>
              <a:latin typeface="DM Sans"/>
              <a:ea typeface="DM Sans"/>
              <a:cs typeface="DM Sans"/>
              <a:sym typeface="DM Sans"/>
            </a:endParaRPr>
          </a:p>
          <a:p>
            <a:pPr marL="609585"/>
            <a:endParaRPr>
              <a:latin typeface="DM Sans"/>
              <a:ea typeface="DM Sans"/>
              <a:cs typeface="DM Sans"/>
              <a:sym typeface="DM Sans"/>
            </a:endParaRPr>
          </a:p>
          <a:p>
            <a:r>
              <a:rPr lang="es" b="1">
                <a:solidFill>
                  <a:schemeClr val="dk1"/>
                </a:solidFill>
                <a:highlight>
                  <a:schemeClr val="accent6"/>
                </a:highlight>
                <a:latin typeface="DM Sans"/>
                <a:ea typeface="DM Sans"/>
                <a:cs typeface="DM Sans"/>
                <a:sym typeface="DM Sans"/>
              </a:rPr>
              <a:t>beforeEach</a:t>
            </a:r>
            <a:r>
              <a:rPr lang="es">
                <a:latin typeface="DM Sans"/>
                <a:ea typeface="DM Sans"/>
                <a:cs typeface="DM Sans"/>
                <a:sym typeface="DM Sans"/>
              </a:rPr>
              <a:t>: Función que nos permite inicializar elementos antes de comenzar </a:t>
            </a:r>
            <a:r>
              <a:rPr lang="es" b="1">
                <a:latin typeface="DM Sans"/>
                <a:ea typeface="DM Sans"/>
                <a:cs typeface="DM Sans"/>
                <a:sym typeface="DM Sans"/>
              </a:rPr>
              <a:t>cada test</a:t>
            </a:r>
            <a:r>
              <a:rPr lang="es">
                <a:latin typeface="DM Sans"/>
                <a:ea typeface="DM Sans"/>
                <a:cs typeface="DM Sans"/>
                <a:sym typeface="DM Sans"/>
              </a:rPr>
              <a:t> dentro de un contexto particular.</a:t>
            </a:r>
            <a:endParaRPr>
              <a:latin typeface="DM Sans"/>
              <a:ea typeface="DM Sans"/>
              <a:cs typeface="DM Sans"/>
              <a:sym typeface="DM Sans"/>
            </a:endParaRPr>
          </a:p>
          <a:p>
            <a:pPr marL="609585"/>
            <a:endParaRPr b="1">
              <a:solidFill>
                <a:schemeClr val="dk1"/>
              </a:solidFill>
              <a:highlight>
                <a:schemeClr val="accent6"/>
              </a:highlight>
              <a:latin typeface="DM Sans"/>
              <a:ea typeface="DM Sans"/>
              <a:cs typeface="DM Sans"/>
              <a:sym typeface="DM Sans"/>
            </a:endParaRPr>
          </a:p>
          <a:p>
            <a:endParaRPr>
              <a:latin typeface="DM Sans"/>
              <a:ea typeface="DM Sans"/>
              <a:cs typeface="DM Sans"/>
              <a:sym typeface="DM Sans"/>
            </a:endParaRPr>
          </a:p>
        </p:txBody>
      </p:sp>
      <p:sp>
        <p:nvSpPr>
          <p:cNvPr id="330" name="Google Shape;330;p87"/>
          <p:cNvSpPr txBox="1"/>
          <p:nvPr/>
        </p:nvSpPr>
        <p:spPr>
          <a:xfrm>
            <a:off x="6112567" y="2876834"/>
            <a:ext cx="5445600" cy="1908174"/>
          </a:xfrm>
          <a:prstGeom prst="rect">
            <a:avLst/>
          </a:prstGeom>
          <a:noFill/>
          <a:ln>
            <a:noFill/>
          </a:ln>
        </p:spPr>
        <p:txBody>
          <a:bodyPr spcFirstLastPara="1" wrap="square" lIns="121900" tIns="121900" rIns="121900" bIns="121900" anchor="t" anchorCtr="0">
            <a:spAutoFit/>
          </a:bodyPr>
          <a:lstStyle/>
          <a:p>
            <a:r>
              <a:rPr lang="es" b="1">
                <a:solidFill>
                  <a:schemeClr val="dk1"/>
                </a:solidFill>
                <a:highlight>
                  <a:schemeClr val="accent6"/>
                </a:highlight>
                <a:latin typeface="DM Sans"/>
                <a:ea typeface="DM Sans"/>
                <a:cs typeface="DM Sans"/>
                <a:sym typeface="DM Sans"/>
              </a:rPr>
              <a:t>after</a:t>
            </a:r>
            <a:r>
              <a:rPr lang="es">
                <a:solidFill>
                  <a:schemeClr val="dk1"/>
                </a:solidFill>
                <a:latin typeface="DM Sans"/>
                <a:ea typeface="DM Sans"/>
                <a:cs typeface="DM Sans"/>
                <a:sym typeface="DM Sans"/>
              </a:rPr>
              <a:t>: Función que nos permite realizar alguna acción una vez finalizado el contexto de testeo</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r>
              <a:rPr lang="es" b="1">
                <a:solidFill>
                  <a:schemeClr val="dk1"/>
                </a:solidFill>
                <a:highlight>
                  <a:schemeClr val="accent6"/>
                </a:highlight>
                <a:latin typeface="DM Sans"/>
                <a:ea typeface="DM Sans"/>
                <a:cs typeface="DM Sans"/>
                <a:sym typeface="DM Sans"/>
              </a:rPr>
              <a:t>afterEach</a:t>
            </a:r>
            <a:r>
              <a:rPr lang="es">
                <a:solidFill>
                  <a:schemeClr val="dk1"/>
                </a:solidFill>
                <a:latin typeface="DM Sans"/>
                <a:ea typeface="DM Sans"/>
                <a:cs typeface="DM Sans"/>
                <a:sym typeface="DM Sans"/>
              </a:rPr>
              <a:t>: Función que nos permite realizar alguna acción una vez finalizado </a:t>
            </a:r>
            <a:r>
              <a:rPr lang="es" b="1">
                <a:solidFill>
                  <a:schemeClr val="dk1"/>
                </a:solidFill>
                <a:latin typeface="DM Sans"/>
                <a:ea typeface="DM Sans"/>
                <a:cs typeface="DM Sans"/>
                <a:sym typeface="DM Sans"/>
              </a:rPr>
              <a:t>cada test </a:t>
            </a:r>
            <a:r>
              <a:rPr lang="es">
                <a:solidFill>
                  <a:schemeClr val="dk1"/>
                </a:solidFill>
                <a:latin typeface="DM Sans"/>
                <a:ea typeface="DM Sans"/>
                <a:cs typeface="DM Sans"/>
                <a:sym typeface="DM Sans"/>
              </a:rPr>
              <a:t>dentro del contexto particular.</a:t>
            </a:r>
            <a:endParaRPr sz="2400"/>
          </a:p>
        </p:txBody>
      </p:sp>
      <p:sp>
        <p:nvSpPr>
          <p:cNvPr id="331" name="Google Shape;331;p87"/>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N°40</a:t>
            </a:r>
            <a:endParaRPr sz="1867">
              <a:solidFill>
                <a:srgbClr val="000000"/>
              </a:solidFill>
              <a:latin typeface="DM Sans"/>
              <a:ea typeface="DM Sans"/>
              <a:cs typeface="DM Sans"/>
              <a:sym typeface="DM Sans"/>
            </a:endParaRPr>
          </a:p>
        </p:txBody>
      </p:sp>
      <p:sp>
        <p:nvSpPr>
          <p:cNvPr id="332" name="Google Shape;332;p87"/>
          <p:cNvSpPr txBox="1"/>
          <p:nvPr/>
        </p:nvSpPr>
        <p:spPr>
          <a:xfrm>
            <a:off x="668600" y="1096367"/>
            <a:ext cx="10854800" cy="19726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br>
              <a:rPr lang="es" sz="5333" b="1">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TERMINOLOGÍA ELEMENTAL DE TESTING</a:t>
            </a:r>
            <a:endParaRPr>
              <a:solidFill>
                <a:schemeClr val="dk1"/>
              </a:solidFill>
              <a:latin typeface="DM Sans"/>
              <a:ea typeface="DM Sans"/>
              <a:cs typeface="DM Sans"/>
              <a:sym typeface="DM Sans"/>
            </a:endParaRPr>
          </a:p>
          <a:p>
            <a:pPr>
              <a:lnSpc>
                <a:spcPct val="90000"/>
              </a:lnSpc>
              <a:buClr>
                <a:srgbClr val="000000"/>
              </a:buClr>
              <a:buSzPts val="4000"/>
            </a:pPr>
            <a:endParaRPr sz="5333" b="1">
              <a:solidFill>
                <a:schemeClr val="dk1"/>
              </a:solidFill>
              <a:latin typeface="DM Sans"/>
              <a:ea typeface="DM Sans"/>
              <a:cs typeface="DM Sans"/>
              <a:sym typeface="DM Sans"/>
            </a:endParaRPr>
          </a:p>
        </p:txBody>
      </p:sp>
    </p:spTree>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88"/>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8" name="Google Shape;338;p88"/>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39" name="Google Shape;339;p88"/>
          <p:cNvSpPr/>
          <p:nvPr/>
        </p:nvSpPr>
        <p:spPr>
          <a:xfrm>
            <a:off x="1257467" y="2115829"/>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Test unitario</a:t>
            </a:r>
            <a:endParaRPr sz="1600">
              <a:solidFill>
                <a:srgbClr val="FFFFFF"/>
              </a:solidFill>
              <a:latin typeface="DM Sans"/>
              <a:ea typeface="DM Sans"/>
              <a:cs typeface="DM Sans"/>
              <a:sym typeface="DM Sans"/>
            </a:endParaRPr>
          </a:p>
        </p:txBody>
      </p:sp>
      <p:sp>
        <p:nvSpPr>
          <p:cNvPr id="340" name="Google Shape;340;p88"/>
          <p:cNvSpPr/>
          <p:nvPr/>
        </p:nvSpPr>
        <p:spPr>
          <a:xfrm>
            <a:off x="5419875" y="3403784"/>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funcionales con Supertest</a:t>
            </a:r>
            <a:endParaRPr sz="1600">
              <a:solidFill>
                <a:schemeClr val="lt1"/>
              </a:solidFill>
              <a:latin typeface="DM Sans"/>
              <a:ea typeface="DM Sans"/>
              <a:cs typeface="DM Sans"/>
              <a:sym typeface="DM Sans"/>
            </a:endParaRPr>
          </a:p>
        </p:txBody>
      </p:sp>
      <p:cxnSp>
        <p:nvCxnSpPr>
          <p:cNvPr id="341" name="Google Shape;341;p88"/>
          <p:cNvCxnSpPr>
            <a:stCxn id="340" idx="3"/>
            <a:endCxn id="342" idx="1"/>
          </p:cNvCxnSpPr>
          <p:nvPr/>
        </p:nvCxnSpPr>
        <p:spPr>
          <a:xfrm>
            <a:off x="7549075" y="3790584"/>
            <a:ext cx="993600" cy="800"/>
          </a:xfrm>
          <a:prstGeom prst="bentConnector3">
            <a:avLst>
              <a:gd name="adj1" fmla="val 49993"/>
            </a:avLst>
          </a:prstGeom>
          <a:noFill/>
          <a:ln w="9525" cap="flat" cmpd="sng">
            <a:solidFill>
              <a:srgbClr val="CCCCCC"/>
            </a:solidFill>
            <a:prstDash val="solid"/>
            <a:round/>
            <a:headEnd type="none" w="sm" len="sm"/>
            <a:tailEnd type="oval" w="med" len="med"/>
          </a:ln>
        </p:spPr>
      </p:cxnSp>
      <p:pic>
        <p:nvPicPr>
          <p:cNvPr id="343" name="Google Shape;343;p88"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42" name="Google Shape;342;p88"/>
          <p:cNvSpPr/>
          <p:nvPr/>
        </p:nvSpPr>
        <p:spPr>
          <a:xfrm>
            <a:off x="8542532" y="3403784"/>
            <a:ext cx="23920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Elementos avanzados de testing</a:t>
            </a:r>
            <a:endParaRPr sz="1600">
              <a:solidFill>
                <a:srgbClr val="222222"/>
              </a:solidFill>
              <a:latin typeface="DM Sans"/>
              <a:ea typeface="DM Sans"/>
              <a:cs typeface="DM Sans"/>
              <a:sym typeface="DM Sans"/>
            </a:endParaRPr>
          </a:p>
        </p:txBody>
      </p:sp>
      <p:sp>
        <p:nvSpPr>
          <p:cNvPr id="344" name="Google Shape;344;p88"/>
          <p:cNvSpPr/>
          <p:nvPr/>
        </p:nvSpPr>
        <p:spPr>
          <a:xfrm>
            <a:off x="1257467" y="3403796"/>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Test de integración</a:t>
            </a:r>
            <a:endParaRPr sz="1600">
              <a:solidFill>
                <a:srgbClr val="FFFFFF"/>
              </a:solidFill>
              <a:latin typeface="DM Sans"/>
              <a:ea typeface="DM Sans"/>
              <a:cs typeface="DM Sans"/>
              <a:sym typeface="DM Sans"/>
            </a:endParaRPr>
          </a:p>
        </p:txBody>
      </p:sp>
      <p:cxnSp>
        <p:nvCxnSpPr>
          <p:cNvPr id="345" name="Google Shape;345;p88"/>
          <p:cNvCxnSpPr>
            <a:stCxn id="344" idx="3"/>
          </p:cNvCxnSpPr>
          <p:nvPr/>
        </p:nvCxnSpPr>
        <p:spPr>
          <a:xfrm>
            <a:off x="3123067" y="3790596"/>
            <a:ext cx="2296800" cy="8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46" name="Google Shape;346;p88"/>
          <p:cNvCxnSpPr>
            <a:stCxn id="339" idx="2"/>
            <a:endCxn id="344" idx="0"/>
          </p:cNvCxnSpPr>
          <p:nvPr/>
        </p:nvCxnSpPr>
        <p:spPr>
          <a:xfrm rot="-5400000" flipH="1">
            <a:off x="1933467" y="3146229"/>
            <a:ext cx="514400" cy="800"/>
          </a:xfrm>
          <a:prstGeom prst="bentConnector3">
            <a:avLst>
              <a:gd name="adj1" fmla="val 49997"/>
            </a:avLst>
          </a:prstGeom>
          <a:noFill/>
          <a:ln w="9525" cap="flat" cmpd="sng">
            <a:solidFill>
              <a:srgbClr val="CCCCCC"/>
            </a:solidFill>
            <a:prstDash val="solid"/>
            <a:round/>
            <a:headEnd type="none" w="sm" len="sm"/>
            <a:tailEnd type="oval" w="med" len="med"/>
          </a:ln>
        </p:spPr>
      </p:cxnSp>
      <p:cxnSp>
        <p:nvCxnSpPr>
          <p:cNvPr id="347" name="Google Shape;347;p88"/>
          <p:cNvCxnSpPr/>
          <p:nvPr/>
        </p:nvCxnSpPr>
        <p:spPr>
          <a:xfrm rot="-5400000" flipH="1">
            <a:off x="9481333" y="4434195"/>
            <a:ext cx="514400" cy="800"/>
          </a:xfrm>
          <a:prstGeom prst="bentConnector3">
            <a:avLst>
              <a:gd name="adj1" fmla="val 49997"/>
            </a:avLst>
          </a:prstGeom>
          <a:noFill/>
          <a:ln w="9525" cap="flat" cmpd="sng">
            <a:solidFill>
              <a:srgbClr val="CCCCCC"/>
            </a:solidFill>
            <a:prstDash val="solid"/>
            <a:round/>
            <a:headEnd type="none" w="sm" len="sm"/>
            <a:tailEnd type="oval" w="med" len="med"/>
          </a:ln>
        </p:spPr>
      </p:cxnSp>
      <p:sp>
        <p:nvSpPr>
          <p:cNvPr id="348" name="Google Shape;348;p88"/>
          <p:cNvSpPr/>
          <p:nvPr/>
        </p:nvSpPr>
        <p:spPr>
          <a:xfrm>
            <a:off x="8542532" y="4691784"/>
            <a:ext cx="23920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Testing con upload de archivos</a:t>
            </a:r>
            <a:endParaRPr sz="1600">
              <a:solidFill>
                <a:srgbClr val="222222"/>
              </a:solidFill>
              <a:latin typeface="DM Sans"/>
              <a:ea typeface="DM Sans"/>
              <a:cs typeface="DM Sans"/>
              <a:sym typeface="DM Sans"/>
            </a:endParaRPr>
          </a:p>
        </p:txBody>
      </p:sp>
    </p:spTree>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89"/>
          <p:cNvSpPr txBox="1"/>
          <p:nvPr/>
        </p:nvSpPr>
        <p:spPr>
          <a:xfrm>
            <a:off x="1083004" y="2567001"/>
            <a:ext cx="1002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Test unitario vs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chemeClr val="accent6"/>
                </a:solidFill>
                <a:latin typeface="DM Sans"/>
                <a:ea typeface="DM Sans"/>
                <a:cs typeface="DM Sans"/>
                <a:sym typeface="DM Sans"/>
              </a:rPr>
              <a:t>Test de integración</a:t>
            </a:r>
            <a:endParaRPr sz="5333" b="1">
              <a:solidFill>
                <a:schemeClr val="accent6"/>
              </a:solidFill>
              <a:latin typeface="DM Sans"/>
              <a:ea typeface="DM Sans"/>
              <a:cs typeface="DM Sans"/>
              <a:sym typeface="DM Sans"/>
            </a:endParaRPr>
          </a:p>
        </p:txBody>
      </p:sp>
    </p:spTree>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90"/>
          <p:cNvSpPr txBox="1"/>
          <p:nvPr/>
        </p:nvSpPr>
        <p:spPr>
          <a:xfrm>
            <a:off x="631133" y="826034"/>
            <a:ext cx="10854800" cy="966378"/>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5200" b="1">
                <a:solidFill>
                  <a:schemeClr val="dk1"/>
                </a:solidFill>
                <a:latin typeface="DM Sans"/>
                <a:ea typeface="DM Sans"/>
                <a:cs typeface="DM Sans"/>
                <a:sym typeface="DM Sans"/>
              </a:rPr>
              <a:t>Sobre el test unitario</a:t>
            </a:r>
            <a:endParaRPr sz="5333" b="1">
              <a:solidFill>
                <a:schemeClr val="dk1"/>
              </a:solidFill>
              <a:latin typeface="DM Sans"/>
              <a:ea typeface="DM Sans"/>
              <a:cs typeface="DM Sans"/>
              <a:sym typeface="DM Sans"/>
            </a:endParaRPr>
          </a:p>
        </p:txBody>
      </p:sp>
      <p:sp>
        <p:nvSpPr>
          <p:cNvPr id="359" name="Google Shape;359;p90"/>
          <p:cNvSpPr txBox="1"/>
          <p:nvPr/>
        </p:nvSpPr>
        <p:spPr>
          <a:xfrm>
            <a:off x="799317" y="2174767"/>
            <a:ext cx="5112800" cy="5786159"/>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400">
                <a:solidFill>
                  <a:schemeClr val="dk1"/>
                </a:solidFill>
                <a:latin typeface="DM Sans"/>
                <a:ea typeface="DM Sans"/>
                <a:cs typeface="DM Sans"/>
                <a:sym typeface="DM Sans"/>
              </a:rPr>
              <a:t>Cuando hablamos de test unitario, nos referimos al elemento más pequeño que puede ser testeado. La intención de las pruebas va dirigida al correcto funcionamiento de un módulo isolado.</a:t>
            </a:r>
            <a:endParaRPr sz="2400">
              <a:solidFill>
                <a:schemeClr val="dk1"/>
              </a:solidFill>
              <a:latin typeface="DM Sans"/>
              <a:ea typeface="DM Sans"/>
              <a:cs typeface="DM Sans"/>
              <a:sym typeface="DM Sans"/>
            </a:endParaRPr>
          </a:p>
          <a:p>
            <a:pPr>
              <a:buClr>
                <a:schemeClr val="dk1"/>
              </a:buClr>
              <a:buSzPts val="1100"/>
            </a:pPr>
            <a:br>
              <a:rPr lang="es" sz="2400">
                <a:solidFill>
                  <a:schemeClr val="dk1"/>
                </a:solidFill>
                <a:latin typeface="DM Sans"/>
                <a:ea typeface="DM Sans"/>
                <a:cs typeface="DM Sans"/>
                <a:sym typeface="DM Sans"/>
              </a:rPr>
            </a:br>
            <a:r>
              <a:rPr lang="es" sz="2400">
                <a:solidFill>
                  <a:schemeClr val="dk1"/>
                </a:solidFill>
                <a:latin typeface="DM Sans"/>
                <a:ea typeface="DM Sans"/>
                <a:cs typeface="DM Sans"/>
                <a:sym typeface="DM Sans"/>
              </a:rPr>
              <a:t>La principal característica de trabajar una prueba unitaria es corroborar que los detalles más pequeños de dicho módulo sean cubiertos, sin embargo, el correcto funcionamiento de éste no contempla otros módulos dentro del aplicativo.</a:t>
            </a:r>
            <a:endParaRPr>
              <a:latin typeface="DM Sans"/>
              <a:ea typeface="DM Sans"/>
              <a:cs typeface="DM Sans"/>
              <a:sym typeface="DM Sans"/>
            </a:endParaRPr>
          </a:p>
        </p:txBody>
      </p:sp>
      <p:sp>
        <p:nvSpPr>
          <p:cNvPr id="360" name="Google Shape;360;p90"/>
          <p:cNvSpPr txBox="1"/>
          <p:nvPr/>
        </p:nvSpPr>
        <p:spPr>
          <a:xfrm>
            <a:off x="6204951" y="2174767"/>
            <a:ext cx="5112800" cy="209284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400">
                <a:solidFill>
                  <a:schemeClr val="dk1"/>
                </a:solidFill>
                <a:highlight>
                  <a:schemeClr val="accent6"/>
                </a:highlight>
                <a:latin typeface="DM Sans"/>
                <a:ea typeface="DM Sans"/>
                <a:cs typeface="DM Sans"/>
                <a:sym typeface="DM Sans"/>
              </a:rPr>
              <a:t>Hacer tests unitarios es útil para no tener que regresar a revisar los detalles más pequeños</a:t>
            </a:r>
            <a:r>
              <a:rPr lang="es" sz="2400">
                <a:solidFill>
                  <a:schemeClr val="dk1"/>
                </a:solidFill>
                <a:highlight>
                  <a:schemeClr val="lt1"/>
                </a:highlight>
                <a:latin typeface="DM Sans"/>
                <a:ea typeface="DM Sans"/>
                <a:cs typeface="DM Sans"/>
                <a:sym typeface="DM Sans"/>
              </a:rPr>
              <a:t> cuando estamos trabajando entornos más robustos.</a:t>
            </a:r>
            <a:endParaRPr>
              <a:solidFill>
                <a:srgbClr val="000000"/>
              </a:solidFill>
              <a:highlight>
                <a:schemeClr val="lt1"/>
              </a:highlight>
              <a:latin typeface="DM Sans"/>
              <a:ea typeface="DM Sans"/>
              <a:cs typeface="DM Sans"/>
              <a:sym typeface="DM Sans"/>
            </a:endParaRPr>
          </a:p>
        </p:txBody>
      </p:sp>
    </p:spTree>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91"/>
          <p:cNvSpPr txBox="1"/>
          <p:nvPr/>
        </p:nvSpPr>
        <p:spPr>
          <a:xfrm>
            <a:off x="634000" y="624401"/>
            <a:ext cx="8021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Solos funcionan, ¿qué tal en conjunto?</a:t>
            </a:r>
            <a:endParaRPr sz="5333" b="1">
              <a:solidFill>
                <a:schemeClr val="dk1"/>
              </a:solidFill>
              <a:latin typeface="DM Sans"/>
              <a:ea typeface="DM Sans"/>
              <a:cs typeface="DM Sans"/>
              <a:sym typeface="DM Sans"/>
            </a:endParaRPr>
          </a:p>
        </p:txBody>
      </p:sp>
      <p:sp>
        <p:nvSpPr>
          <p:cNvPr id="366" name="Google Shape;366;p91"/>
          <p:cNvSpPr txBox="1"/>
          <p:nvPr/>
        </p:nvSpPr>
        <p:spPr>
          <a:xfrm>
            <a:off x="634000" y="2348400"/>
            <a:ext cx="6602400" cy="3847167"/>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Analiza la imagen que se te presenta a la derecha. </a:t>
            </a:r>
            <a:r>
              <a:rPr lang="es">
                <a:latin typeface="DM Sans"/>
                <a:ea typeface="DM Sans"/>
                <a:cs typeface="DM Sans"/>
                <a:sym typeface="DM Sans"/>
              </a:rPr>
              <a:t>En este caso tenemos dos módulos: El seguro de una puerta y la puerta en sí.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seguro cumple su función al poder hacerse a un lago y poder llegar a un extremo. La puerta cumple su función al poder abrirse y cerrarse. Sin embargo, </a:t>
            </a:r>
            <a:r>
              <a:rPr lang="es">
                <a:highlight>
                  <a:schemeClr val="accent6"/>
                </a:highlight>
                <a:latin typeface="DM Sans"/>
                <a:ea typeface="DM Sans"/>
                <a:cs typeface="DM Sans"/>
                <a:sym typeface="DM Sans"/>
              </a:rPr>
              <a:t>cuando ambos están trabajando en conjunto, el comportamiento ya no es satisfactorio.</a:t>
            </a:r>
            <a:endParaRPr>
              <a:highlight>
                <a:schemeClr val="accent6"/>
              </a:highlight>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Podemos decir que los elementos, a pesar de funcionar correctamente de manera </a:t>
            </a:r>
            <a:r>
              <a:rPr lang="es" b="1">
                <a:latin typeface="DM Sans"/>
                <a:ea typeface="DM Sans"/>
                <a:cs typeface="DM Sans"/>
                <a:sym typeface="DM Sans"/>
              </a:rPr>
              <a:t>unitaria</a:t>
            </a:r>
            <a:r>
              <a:rPr lang="es">
                <a:latin typeface="DM Sans"/>
                <a:ea typeface="DM Sans"/>
                <a:cs typeface="DM Sans"/>
                <a:sym typeface="DM Sans"/>
              </a:rPr>
              <a:t>, no pasaron la prueba de </a:t>
            </a:r>
            <a:r>
              <a:rPr lang="es" b="1" i="1">
                <a:latin typeface="DM Sans"/>
                <a:ea typeface="DM Sans"/>
                <a:cs typeface="DM Sans"/>
                <a:sym typeface="DM Sans"/>
              </a:rPr>
              <a:t>integración</a:t>
            </a:r>
            <a:r>
              <a:rPr lang="es">
                <a:latin typeface="DM Sans"/>
                <a:ea typeface="DM Sans"/>
                <a:cs typeface="DM Sans"/>
                <a:sym typeface="DM Sans"/>
              </a:rPr>
              <a:t>.</a:t>
            </a:r>
            <a:endParaRPr>
              <a:latin typeface="DM Sans"/>
              <a:ea typeface="DM Sans"/>
              <a:cs typeface="DM Sans"/>
              <a:sym typeface="DM Sans"/>
            </a:endParaRPr>
          </a:p>
        </p:txBody>
      </p:sp>
      <p:pic>
        <p:nvPicPr>
          <p:cNvPr id="367" name="Google Shape;367;p91"/>
          <p:cNvPicPr preferRelativeResize="0"/>
          <p:nvPr/>
        </p:nvPicPr>
        <p:blipFill>
          <a:blip r:embed="rId3">
            <a:alphaModFix/>
          </a:blip>
          <a:stretch>
            <a:fillRect/>
          </a:stretch>
        </p:blipFill>
        <p:spPr>
          <a:xfrm>
            <a:off x="7607201" y="2561868"/>
            <a:ext cx="3421033" cy="3421033"/>
          </a:xfrm>
          <a:prstGeom prst="rect">
            <a:avLst/>
          </a:prstGeom>
          <a:noFill/>
          <a:ln>
            <a:noFill/>
          </a:ln>
        </p:spPr>
      </p:pic>
    </p:spTree>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92"/>
          <p:cNvSpPr txBox="1"/>
          <p:nvPr/>
        </p:nvSpPr>
        <p:spPr>
          <a:xfrm>
            <a:off x="634000" y="624401"/>
            <a:ext cx="7017200" cy="1649770"/>
          </a:xfrm>
          <a:prstGeom prst="rect">
            <a:avLst/>
          </a:prstGeom>
          <a:noFill/>
          <a:ln>
            <a:noFill/>
          </a:ln>
        </p:spPr>
        <p:txBody>
          <a:bodyPr spcFirstLastPara="1" wrap="square" lIns="121900" tIns="121900" rIns="121900" bIns="121900" anchor="t" anchorCtr="0">
            <a:spAutoFit/>
          </a:bodyPr>
          <a:lstStyle/>
          <a:p>
            <a:pPr>
              <a:lnSpc>
                <a:spcPct val="90000"/>
              </a:lnSpc>
            </a:pPr>
            <a:r>
              <a:rPr lang="es" sz="5067" b="1">
                <a:solidFill>
                  <a:schemeClr val="dk1"/>
                </a:solidFill>
                <a:latin typeface="DM Sans"/>
                <a:ea typeface="DM Sans"/>
                <a:cs typeface="DM Sans"/>
                <a:sym typeface="DM Sans"/>
              </a:rPr>
              <a:t>Sobre el testing de integración</a:t>
            </a:r>
            <a:endParaRPr sz="5067" b="1">
              <a:solidFill>
                <a:schemeClr val="dk1"/>
              </a:solidFill>
              <a:latin typeface="DM Sans"/>
              <a:ea typeface="DM Sans"/>
              <a:cs typeface="DM Sans"/>
              <a:sym typeface="DM Sans"/>
            </a:endParaRPr>
          </a:p>
        </p:txBody>
      </p:sp>
      <p:sp>
        <p:nvSpPr>
          <p:cNvPr id="373" name="Google Shape;373;p92"/>
          <p:cNvSpPr txBox="1"/>
          <p:nvPr/>
        </p:nvSpPr>
        <p:spPr>
          <a:xfrm>
            <a:off x="634000" y="2274400"/>
            <a:ext cx="7162400" cy="4648348"/>
          </a:xfrm>
          <a:prstGeom prst="rect">
            <a:avLst/>
          </a:prstGeom>
          <a:noFill/>
          <a:ln>
            <a:noFill/>
          </a:ln>
        </p:spPr>
        <p:txBody>
          <a:bodyPr spcFirstLastPara="1" wrap="square" lIns="121900" tIns="121900" rIns="121900" bIns="121900" anchor="t" anchorCtr="0">
            <a:spAutoFit/>
          </a:bodyPr>
          <a:lstStyle/>
          <a:p>
            <a:r>
              <a:rPr lang="es" sz="1667">
                <a:latin typeface="DM Sans"/>
                <a:ea typeface="DM Sans"/>
                <a:cs typeface="DM Sans"/>
                <a:sym typeface="DM Sans"/>
              </a:rPr>
              <a:t>Como ya imaginarás, un test de integración tiene el objetivo de ver que los módulos funcionen </a:t>
            </a:r>
            <a:r>
              <a:rPr lang="es" sz="1667" b="1">
                <a:latin typeface="DM Sans"/>
                <a:ea typeface="DM Sans"/>
                <a:cs typeface="DM Sans"/>
                <a:sym typeface="DM Sans"/>
              </a:rPr>
              <a:t>en conjunto</a:t>
            </a:r>
            <a:r>
              <a:rPr lang="es" sz="1667">
                <a:latin typeface="DM Sans"/>
                <a:ea typeface="DM Sans"/>
                <a:cs typeface="DM Sans"/>
                <a:sym typeface="DM Sans"/>
              </a:rPr>
              <a:t>. Así, las funcionalidades conjuntas llevan a un resultado más complejo, en menor o mayor medida.</a:t>
            </a:r>
            <a:endParaRPr sz="1667">
              <a:latin typeface="DM Sans"/>
              <a:ea typeface="DM Sans"/>
              <a:cs typeface="DM Sans"/>
              <a:sym typeface="DM Sans"/>
            </a:endParaRPr>
          </a:p>
          <a:p>
            <a:endParaRPr sz="1667">
              <a:latin typeface="DM Sans"/>
              <a:ea typeface="DM Sans"/>
              <a:cs typeface="DM Sans"/>
              <a:sym typeface="DM Sans"/>
            </a:endParaRPr>
          </a:p>
          <a:p>
            <a:r>
              <a:rPr lang="es" sz="1667">
                <a:latin typeface="DM Sans"/>
                <a:ea typeface="DM Sans"/>
                <a:cs typeface="DM Sans"/>
                <a:sym typeface="DM Sans"/>
              </a:rPr>
              <a:t>Se traduce a cualquier tarea que podamos probar, donde los módulos puedan mezclar sus tareas individuales, para generar un trabajo en conjunto.</a:t>
            </a:r>
            <a:endParaRPr sz="1667">
              <a:latin typeface="DM Sans"/>
              <a:ea typeface="DM Sans"/>
              <a:cs typeface="DM Sans"/>
              <a:sym typeface="DM Sans"/>
            </a:endParaRPr>
          </a:p>
          <a:p>
            <a:endParaRPr sz="1667">
              <a:latin typeface="DM Sans"/>
              <a:ea typeface="DM Sans"/>
              <a:cs typeface="DM Sans"/>
              <a:sym typeface="DM Sans"/>
            </a:endParaRPr>
          </a:p>
          <a:p>
            <a:r>
              <a:rPr lang="es" sz="1667">
                <a:latin typeface="DM Sans"/>
                <a:ea typeface="DM Sans"/>
                <a:cs typeface="DM Sans"/>
                <a:sym typeface="DM Sans"/>
              </a:rPr>
              <a:t>Por ejemplo:</a:t>
            </a:r>
            <a:endParaRPr sz="1667">
              <a:latin typeface="DM Sans"/>
              <a:ea typeface="DM Sans"/>
              <a:cs typeface="DM Sans"/>
              <a:sym typeface="DM Sans"/>
            </a:endParaRPr>
          </a:p>
          <a:p>
            <a:pPr marL="609585" indent="-410623">
              <a:buClr>
                <a:srgbClr val="EA90FF"/>
              </a:buClr>
              <a:buSzPts val="1250"/>
              <a:buFont typeface="DM Sans"/>
              <a:buChar char="✓"/>
            </a:pPr>
            <a:r>
              <a:rPr lang="es" sz="1667" b="1">
                <a:latin typeface="DM Sans"/>
                <a:ea typeface="DM Sans"/>
                <a:cs typeface="DM Sans"/>
                <a:sym typeface="DM Sans"/>
              </a:rPr>
              <a:t>Módulo de Dao : </a:t>
            </a:r>
            <a:r>
              <a:rPr lang="es" sz="1667">
                <a:latin typeface="DM Sans"/>
                <a:ea typeface="DM Sans"/>
                <a:cs typeface="DM Sans"/>
                <a:sym typeface="DM Sans"/>
              </a:rPr>
              <a:t>Permite guardar correctamente un usuario en la base de datos.</a:t>
            </a:r>
            <a:endParaRPr sz="1667">
              <a:latin typeface="DM Sans"/>
              <a:ea typeface="DM Sans"/>
              <a:cs typeface="DM Sans"/>
              <a:sym typeface="DM Sans"/>
            </a:endParaRPr>
          </a:p>
          <a:p>
            <a:pPr marL="609585" indent="-410623">
              <a:buClr>
                <a:srgbClr val="EA90FF"/>
              </a:buClr>
              <a:buSzPts val="1250"/>
              <a:buFont typeface="DM Sans"/>
              <a:buChar char="✓"/>
            </a:pPr>
            <a:r>
              <a:rPr lang="es" sz="1667" b="1">
                <a:latin typeface="DM Sans"/>
                <a:ea typeface="DM Sans"/>
                <a:cs typeface="DM Sans"/>
                <a:sym typeface="DM Sans"/>
              </a:rPr>
              <a:t>Bcrypt : </a:t>
            </a:r>
            <a:r>
              <a:rPr lang="es" sz="1667">
                <a:latin typeface="DM Sans"/>
                <a:ea typeface="DM Sans"/>
                <a:cs typeface="DM Sans"/>
                <a:sym typeface="DM Sans"/>
              </a:rPr>
              <a:t>permite hashear correctamente una string.</a:t>
            </a:r>
            <a:endParaRPr sz="1667">
              <a:latin typeface="DM Sans"/>
              <a:ea typeface="DM Sans"/>
              <a:cs typeface="DM Sans"/>
              <a:sym typeface="DM Sans"/>
            </a:endParaRPr>
          </a:p>
          <a:p>
            <a:pPr marL="609585" indent="-419090">
              <a:buClr>
                <a:srgbClr val="EA90FF"/>
              </a:buClr>
              <a:buSzPts val="1350"/>
              <a:buFont typeface="DM Sans"/>
              <a:buChar char="✓"/>
            </a:pPr>
            <a:r>
              <a:rPr lang="es" sz="1667" b="1">
                <a:latin typeface="DM Sans"/>
                <a:ea typeface="DM Sans"/>
                <a:cs typeface="DM Sans"/>
                <a:sym typeface="DM Sans"/>
              </a:rPr>
              <a:t>Test de integración:</a:t>
            </a:r>
            <a:r>
              <a:rPr lang="es" sz="1667">
                <a:latin typeface="DM Sans"/>
                <a:ea typeface="DM Sans"/>
                <a:cs typeface="DM Sans"/>
                <a:sym typeface="DM Sans"/>
              </a:rPr>
              <a:t> El conjunto de los módulos permite que se guarde un usuario en la base de datos, con su contraseña hasheada.</a:t>
            </a:r>
            <a:endParaRPr sz="1400">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pic>
        <p:nvPicPr>
          <p:cNvPr id="374" name="Google Shape;374;p92"/>
          <p:cNvPicPr preferRelativeResize="0"/>
          <p:nvPr/>
        </p:nvPicPr>
        <p:blipFill>
          <a:blip r:embed="rId3">
            <a:alphaModFix/>
          </a:blip>
          <a:stretch>
            <a:fillRect/>
          </a:stretch>
        </p:blipFill>
        <p:spPr>
          <a:xfrm>
            <a:off x="7907533" y="2604967"/>
            <a:ext cx="3007200" cy="3201543"/>
          </a:xfrm>
          <a:prstGeom prst="rect">
            <a:avLst/>
          </a:prstGeom>
          <a:noFill/>
          <a:ln w="9525" cap="flat" cmpd="sng">
            <a:solidFill>
              <a:schemeClr val="lt2"/>
            </a:solidFill>
            <a:prstDash val="solid"/>
            <a:round/>
            <a:headEnd type="none" w="sm" len="sm"/>
            <a:tailEnd type="none" w="sm" len="sm"/>
          </a:ln>
        </p:spPr>
      </p:pic>
      <p:sp>
        <p:nvSpPr>
          <p:cNvPr id="375" name="Google Shape;375;p92"/>
          <p:cNvSpPr/>
          <p:nvPr/>
        </p:nvSpPr>
        <p:spPr>
          <a:xfrm>
            <a:off x="8272033" y="2604967"/>
            <a:ext cx="568400" cy="63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400"/>
              <a:t>A</a:t>
            </a:r>
            <a:endParaRPr sz="2400"/>
          </a:p>
        </p:txBody>
      </p:sp>
      <p:sp>
        <p:nvSpPr>
          <p:cNvPr id="376" name="Google Shape;376;p92"/>
          <p:cNvSpPr/>
          <p:nvPr/>
        </p:nvSpPr>
        <p:spPr>
          <a:xfrm>
            <a:off x="10289500" y="3025867"/>
            <a:ext cx="625200" cy="63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400"/>
              <a:t>B</a:t>
            </a:r>
            <a:endParaRPr sz="2400"/>
          </a:p>
        </p:txBody>
      </p:sp>
      <p:sp>
        <p:nvSpPr>
          <p:cNvPr id="377" name="Google Shape;377;p92"/>
          <p:cNvSpPr/>
          <p:nvPr/>
        </p:nvSpPr>
        <p:spPr>
          <a:xfrm>
            <a:off x="9950333" y="5085200"/>
            <a:ext cx="625200" cy="63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400"/>
              <a:t>C</a:t>
            </a:r>
            <a:endParaRPr sz="2400"/>
          </a:p>
        </p:txBody>
      </p:sp>
      <p:sp>
        <p:nvSpPr>
          <p:cNvPr id="378" name="Google Shape;378;p92"/>
          <p:cNvSpPr/>
          <p:nvPr/>
        </p:nvSpPr>
        <p:spPr>
          <a:xfrm>
            <a:off x="7907533" y="4541133"/>
            <a:ext cx="625200" cy="63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400"/>
              <a:t>D</a:t>
            </a:r>
            <a:endParaRPr sz="2400"/>
          </a:p>
        </p:txBody>
      </p:sp>
    </p:spTree>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93"/>
          <p:cNvSpPr txBox="1"/>
          <p:nvPr/>
        </p:nvSpPr>
        <p:spPr>
          <a:xfrm>
            <a:off x="634000" y="624401"/>
            <a:ext cx="11351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Testing de carácter funcional </a:t>
            </a:r>
            <a:endParaRPr sz="5333" b="1">
              <a:solidFill>
                <a:schemeClr val="dk1"/>
              </a:solidFill>
              <a:latin typeface="DM Sans"/>
              <a:ea typeface="DM Sans"/>
              <a:cs typeface="DM Sans"/>
              <a:sym typeface="DM Sans"/>
            </a:endParaRPr>
          </a:p>
        </p:txBody>
      </p:sp>
      <p:sp>
        <p:nvSpPr>
          <p:cNvPr id="384" name="Google Shape;384;p93"/>
          <p:cNvSpPr txBox="1"/>
          <p:nvPr/>
        </p:nvSpPr>
        <p:spPr>
          <a:xfrm>
            <a:off x="634000" y="1847834"/>
            <a:ext cx="49868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Existe un punto más allá del test de integración (considerado por algunos desarrolladores como algo externo, aunque algunos otros desarrolladores lo consideran dentro del mismo proceso de integración).</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tipo de test conocido como </a:t>
            </a:r>
            <a:r>
              <a:rPr lang="es" b="1">
                <a:latin typeface="DM Sans"/>
                <a:ea typeface="DM Sans"/>
                <a:cs typeface="DM Sans"/>
                <a:sym typeface="DM Sans"/>
              </a:rPr>
              <a:t>test funcional</a:t>
            </a:r>
            <a:r>
              <a:rPr lang="es">
                <a:latin typeface="DM Sans"/>
                <a:ea typeface="DM Sans"/>
                <a:cs typeface="DM Sans"/>
                <a:sym typeface="DM Sans"/>
              </a:rPr>
              <a:t>, hace referencia a aplicar las integraciones de la misma manera que se realizaría un test de integración, sin embargo, éstas enfocadas a cumplir una funcionalidad real. </a:t>
            </a:r>
            <a:endParaRPr>
              <a:latin typeface="DM Sans"/>
              <a:ea typeface="DM Sans"/>
              <a:cs typeface="DM Sans"/>
              <a:sym typeface="DM Sans"/>
            </a:endParaRPr>
          </a:p>
        </p:txBody>
      </p:sp>
      <p:sp>
        <p:nvSpPr>
          <p:cNvPr id="385" name="Google Shape;385;p93"/>
          <p:cNvSpPr txBox="1"/>
          <p:nvPr/>
        </p:nvSpPr>
        <p:spPr>
          <a:xfrm>
            <a:off x="6266333" y="1847833"/>
            <a:ext cx="4986800" cy="4401164"/>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Por ejemplo, si integramos el Dao de usuarios, con bcrypt, además de testear el módulo de routing, controlador de express y un middleware de passport,, podríamos llegar a generar una integración lo suficientemente sólida para concretar una funcionalidad: el registro de un usuario o el login del mismo. </a:t>
            </a:r>
            <a:endParaRPr>
              <a:solidFill>
                <a:schemeClr val="dk1"/>
              </a:solidFill>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Nota como en el ejemplo enunciado hablamos de hacer una integración, sí, pero esta vez enfocada a un resultado más complejo en un proceso más robusto.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Algunos lo entienden como un </a:t>
            </a:r>
            <a:r>
              <a:rPr lang="es" b="1">
                <a:latin typeface="DM Sans"/>
                <a:ea typeface="DM Sans"/>
                <a:cs typeface="DM Sans"/>
                <a:sym typeface="DM Sans"/>
              </a:rPr>
              <a:t>súper test de integración</a:t>
            </a:r>
            <a:r>
              <a:rPr lang="es">
                <a:latin typeface="DM Sans"/>
                <a:ea typeface="DM Sans"/>
                <a:cs typeface="DM Sans"/>
                <a:sym typeface="DM Sans"/>
              </a:rPr>
              <a:t>.</a:t>
            </a:r>
            <a:endParaRPr>
              <a:latin typeface="DM Sans"/>
              <a:ea typeface="DM Sans"/>
              <a:cs typeface="DM Sans"/>
              <a:sym typeface="DM Sans"/>
            </a:endParaRPr>
          </a:p>
        </p:txBody>
      </p:sp>
    </p:spTree>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94"/>
          <p:cNvSpPr txBox="1"/>
          <p:nvPr/>
        </p:nvSpPr>
        <p:spPr>
          <a:xfrm>
            <a:off x="1388803" y="2567000"/>
            <a:ext cx="94144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Testings de integración y </a:t>
            </a:r>
            <a:r>
              <a:rPr lang="es" sz="5333" b="1">
                <a:solidFill>
                  <a:srgbClr val="EA90FF"/>
                </a:solidFill>
                <a:latin typeface="DM Sans"/>
                <a:ea typeface="DM Sans"/>
                <a:cs typeface="DM Sans"/>
                <a:sym typeface="DM Sans"/>
              </a:rPr>
              <a:t>funcionales con </a:t>
            </a:r>
            <a:r>
              <a:rPr lang="es" sz="5333" b="1">
                <a:solidFill>
                  <a:schemeClr val="accent4"/>
                </a:solidFill>
                <a:latin typeface="DM Sans"/>
                <a:ea typeface="DM Sans"/>
                <a:cs typeface="DM Sans"/>
                <a:sym typeface="DM Sans"/>
              </a:rPr>
              <a:t>Supertest</a:t>
            </a:r>
            <a:endParaRPr sz="5333" b="1">
              <a:solidFill>
                <a:schemeClr val="accent4"/>
              </a:solidFill>
              <a:latin typeface="DM Sans"/>
              <a:ea typeface="DM Sans"/>
              <a:cs typeface="DM Sans"/>
              <a:sym typeface="DM Sans"/>
            </a:endParaRPr>
          </a:p>
        </p:txBody>
      </p:sp>
    </p:spTree>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95"/>
          <p:cNvSpPr txBox="1"/>
          <p:nvPr/>
        </p:nvSpPr>
        <p:spPr>
          <a:xfrm>
            <a:off x="733133" y="533651"/>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Supertest</a:t>
            </a:r>
            <a:endParaRPr sz="5333" b="1">
              <a:solidFill>
                <a:schemeClr val="dk1"/>
              </a:solidFill>
              <a:latin typeface="DM Sans"/>
              <a:ea typeface="DM Sans"/>
              <a:cs typeface="DM Sans"/>
              <a:sym typeface="DM Sans"/>
            </a:endParaRPr>
          </a:p>
        </p:txBody>
      </p:sp>
      <p:sp>
        <p:nvSpPr>
          <p:cNvPr id="396" name="Google Shape;396;p95"/>
          <p:cNvSpPr txBox="1"/>
          <p:nvPr/>
        </p:nvSpPr>
        <p:spPr>
          <a:xfrm>
            <a:off x="634000" y="1922351"/>
            <a:ext cx="65140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la última diapositiva mencionamos que podíamos integrar las pruebas de módulos con routers y controladores. ¿Pero cómo probamos de manera directa la funcionalidad de nuestro servidor?</a:t>
            </a:r>
            <a:endParaRPr>
              <a:latin typeface="DM Sans"/>
              <a:ea typeface="DM Sans"/>
              <a:cs typeface="DM Sans"/>
              <a:sym typeface="DM Sans"/>
            </a:endParaRPr>
          </a:p>
          <a:p>
            <a:endParaRPr>
              <a:latin typeface="DM Sans"/>
              <a:ea typeface="DM Sans"/>
              <a:cs typeface="DM Sans"/>
              <a:sym typeface="DM Sans"/>
            </a:endParaRPr>
          </a:p>
          <a:p>
            <a:r>
              <a:rPr lang="es" b="1">
                <a:latin typeface="DM Sans"/>
                <a:ea typeface="DM Sans"/>
                <a:cs typeface="DM Sans"/>
                <a:sym typeface="DM Sans"/>
              </a:rPr>
              <a:t>Supertest es una librería que nos permitirá ejecutar peticiones HTTP a nuestro servidor,</a:t>
            </a:r>
            <a:r>
              <a:rPr lang="es">
                <a:latin typeface="DM Sans"/>
                <a:ea typeface="DM Sans"/>
                <a:cs typeface="DM Sans"/>
                <a:sym typeface="DM Sans"/>
              </a:rPr>
              <a:t> para poder probar funcionalidades como estatus de peticiones, envío de bodies en petición o revisión de respuestas recibidas por el servidor.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 probar un endpoint, estaremos probando múltiples módulos en conjunto, utilizados para resolver la funcionalidad que refleja el endpoint.</a:t>
            </a:r>
            <a:endParaRPr>
              <a:latin typeface="DM Sans"/>
              <a:ea typeface="DM Sans"/>
              <a:cs typeface="DM Sans"/>
              <a:sym typeface="DM Sans"/>
            </a:endParaRPr>
          </a:p>
        </p:txBody>
      </p:sp>
      <p:pic>
        <p:nvPicPr>
          <p:cNvPr id="397" name="Google Shape;397;p95"/>
          <p:cNvPicPr preferRelativeResize="0"/>
          <p:nvPr/>
        </p:nvPicPr>
        <p:blipFill>
          <a:blip r:embed="rId3">
            <a:alphaModFix/>
          </a:blip>
          <a:stretch>
            <a:fillRect/>
          </a:stretch>
        </p:blipFill>
        <p:spPr>
          <a:xfrm>
            <a:off x="7319034" y="3325967"/>
            <a:ext cx="3330633" cy="13180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605" name="Google Shape;605;p167"/>
          <p:cNvGrpSpPr/>
          <p:nvPr/>
        </p:nvGrpSpPr>
        <p:grpSpPr>
          <a:xfrm>
            <a:off x="609784" y="624381"/>
            <a:ext cx="574800" cy="574800"/>
            <a:chOff x="4616400" y="1950761"/>
            <a:chExt cx="431100" cy="431100"/>
          </a:xfrm>
        </p:grpSpPr>
        <p:sp>
          <p:nvSpPr>
            <p:cNvPr id="606" name="Google Shape;606;p167"/>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07" name="Google Shape;607;p167"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608" name="Google Shape;608;p167"/>
          <p:cNvSpPr txBox="1"/>
          <p:nvPr/>
        </p:nvSpPr>
        <p:spPr>
          <a:xfrm>
            <a:off x="609800" y="24274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Las operaciones asíncronas o </a:t>
            </a:r>
            <a:r>
              <a:rPr lang="es" sz="3333" b="1">
                <a:solidFill>
                  <a:schemeClr val="lt1"/>
                </a:solidFill>
                <a:latin typeface="DM Sans"/>
                <a:ea typeface="DM Sans"/>
                <a:cs typeface="DM Sans"/>
                <a:sym typeface="DM Sans"/>
              </a:rPr>
              <a:t>no bloqueantes</a:t>
            </a:r>
            <a:r>
              <a:rPr lang="es" sz="3333">
                <a:solidFill>
                  <a:schemeClr val="lt1"/>
                </a:solidFill>
                <a:latin typeface="DM Sans"/>
                <a:ea typeface="DM Sans"/>
                <a:cs typeface="DM Sans"/>
                <a:sym typeface="DM Sans"/>
              </a:rPr>
              <a:t>, nos sirven cuando necesitamos que haya múltiples tareas ejecutándose, sin tener que esperar a las tareas que ya se están ejecutando. </a:t>
            </a:r>
            <a:r>
              <a:rPr lang="es" sz="3333" b="1">
                <a:solidFill>
                  <a:srgbClr val="EAFF6A"/>
                </a:solidFill>
                <a:latin typeface="DM Sans"/>
                <a:ea typeface="DM Sans"/>
                <a:cs typeface="DM Sans"/>
                <a:sym typeface="DM Sans"/>
              </a:rPr>
              <a:t>Úsalas cuando necesites hacer alguna operación, sin afectar al flujo principal.</a:t>
            </a:r>
            <a:endParaRPr sz="3333" b="1">
              <a:solidFill>
                <a:srgbClr val="EAFF6A"/>
              </a:solidFill>
              <a:latin typeface="DM Sans"/>
              <a:ea typeface="DM Sans"/>
              <a:cs typeface="DM Sans"/>
              <a:sym typeface="DM Sans"/>
            </a:endParaRPr>
          </a:p>
        </p:txBody>
      </p:sp>
      <p:sp>
        <p:nvSpPr>
          <p:cNvPr id="609" name="Google Shape;609;p167"/>
          <p:cNvSpPr txBox="1"/>
          <p:nvPr/>
        </p:nvSpPr>
        <p:spPr>
          <a:xfrm>
            <a:off x="668600" y="1320700"/>
            <a:ext cx="10616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Asincronismo</a:t>
            </a:r>
            <a:endParaRPr sz="5333" b="1">
              <a:solidFill>
                <a:srgbClr val="EAFF6A"/>
              </a:solidFill>
              <a:latin typeface="DM Sans"/>
              <a:ea typeface="DM Sans"/>
              <a:cs typeface="DM Sans"/>
              <a:sym typeface="DM Sans"/>
            </a:endParaRPr>
          </a:p>
        </p:txBody>
      </p:sp>
      <p:sp>
        <p:nvSpPr>
          <p:cNvPr id="610" name="Google Shape;610;p167"/>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lt1"/>
                </a:solidFill>
                <a:latin typeface="DM Sans"/>
                <a:ea typeface="DM Sans"/>
                <a:cs typeface="DM Sans"/>
                <a:sym typeface="DM Sans"/>
              </a:rPr>
              <a:t>PARA RECORDAR</a:t>
            </a:r>
            <a:endParaRPr sz="1867">
              <a:solidFill>
                <a:schemeClr val="lt1"/>
              </a:solidFill>
              <a:latin typeface="DM Sans"/>
              <a:ea typeface="DM Sans"/>
              <a:cs typeface="DM Sans"/>
              <a:sym typeface="DM Sans"/>
            </a:endParaRPr>
          </a:p>
        </p:txBody>
      </p:sp>
    </p:spTree>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96"/>
          <p:cNvSpPr txBox="1"/>
          <p:nvPr/>
        </p:nvSpPr>
        <p:spPr>
          <a:xfrm>
            <a:off x="634000" y="624401"/>
            <a:ext cx="113512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5333" b="1">
                <a:solidFill>
                  <a:schemeClr val="dk1"/>
                </a:solidFill>
                <a:latin typeface="DM Sans"/>
                <a:ea typeface="DM Sans"/>
                <a:cs typeface="DM Sans"/>
                <a:sym typeface="DM Sans"/>
              </a:rPr>
              <a:t>Inicializando un test con supertest</a:t>
            </a:r>
            <a:endParaRPr sz="6667" b="1">
              <a:solidFill>
                <a:schemeClr val="dk1"/>
              </a:solidFill>
              <a:latin typeface="DM Sans"/>
              <a:ea typeface="DM Sans"/>
              <a:cs typeface="DM Sans"/>
              <a:sym typeface="DM Sans"/>
            </a:endParaRPr>
          </a:p>
        </p:txBody>
      </p:sp>
      <p:sp>
        <p:nvSpPr>
          <p:cNvPr id="403" name="Google Shape;403;p96"/>
          <p:cNvSpPr txBox="1"/>
          <p:nvPr/>
        </p:nvSpPr>
        <p:spPr>
          <a:xfrm>
            <a:off x="634000" y="2763100"/>
            <a:ext cx="4986800" cy="2462172"/>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Lo primero, como ya será costumbre, es utilizar el proyecto de Adoptme que hemos utilizado en clases previas. Puedes utilizar el proyecto que teníamos de la clase pasada, en ese caso, sólo será necesario instalar supertest:</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lgn="ctr">
              <a:buClr>
                <a:schemeClr val="dk1"/>
              </a:buClr>
              <a:buSzPts val="1100"/>
            </a:pPr>
            <a:r>
              <a:rPr lang="es" b="1" i="1">
                <a:solidFill>
                  <a:schemeClr val="dk1"/>
                </a:solidFill>
                <a:latin typeface="DM Sans"/>
                <a:ea typeface="DM Sans"/>
                <a:cs typeface="DM Sans"/>
                <a:sym typeface="DM Sans"/>
              </a:rPr>
              <a:t>npm install -D supertest</a:t>
            </a:r>
            <a:endParaRPr>
              <a:latin typeface="DM Sans"/>
              <a:ea typeface="DM Sans"/>
              <a:cs typeface="DM Sans"/>
              <a:sym typeface="DM Sans"/>
            </a:endParaRPr>
          </a:p>
        </p:txBody>
      </p:sp>
      <p:sp>
        <p:nvSpPr>
          <p:cNvPr id="404" name="Google Shape;404;p96"/>
          <p:cNvSpPr txBox="1"/>
          <p:nvPr/>
        </p:nvSpPr>
        <p:spPr>
          <a:xfrm>
            <a:off x="6287067" y="2763100"/>
            <a:ext cx="4986800" cy="163117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Sin embargo, si deseas clonar nuevamente el proyecto de raíz, la instalación de supertest vendrá acompañada con mocha y chai.</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lgn="ctr">
              <a:buClr>
                <a:schemeClr val="dk1"/>
              </a:buClr>
              <a:buSzPts val="1100"/>
            </a:pPr>
            <a:r>
              <a:rPr lang="es" b="1" i="1">
                <a:solidFill>
                  <a:schemeClr val="dk1"/>
                </a:solidFill>
                <a:latin typeface="DM Sans"/>
                <a:ea typeface="DM Sans"/>
                <a:cs typeface="DM Sans"/>
                <a:sym typeface="DM Sans"/>
              </a:rPr>
              <a:t>npm install -D mocha chai supertest</a:t>
            </a:r>
            <a:endParaRPr>
              <a:solidFill>
                <a:schemeClr val="dk1"/>
              </a:solidFill>
              <a:latin typeface="DM Sans"/>
              <a:ea typeface="DM Sans"/>
              <a:cs typeface="DM Sans"/>
              <a:sym typeface="DM Sans"/>
            </a:endParaRPr>
          </a:p>
        </p:txBody>
      </p:sp>
    </p:spTree>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97"/>
          <p:cNvSpPr txBox="1"/>
          <p:nvPr/>
        </p:nvSpPr>
        <p:spPr>
          <a:xfrm>
            <a:off x="1795533" y="1507633"/>
            <a:ext cx="8295200" cy="26467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Checkpoint: Espacio de preparación</a:t>
            </a:r>
            <a:endParaRPr sz="5333" b="1">
              <a:solidFill>
                <a:schemeClr val="lt1"/>
              </a:solidFill>
              <a:latin typeface="DM Sans"/>
              <a:ea typeface="DM Sans"/>
              <a:cs typeface="DM Sans"/>
              <a:sym typeface="DM Sans"/>
            </a:endParaRPr>
          </a:p>
        </p:txBody>
      </p:sp>
      <p:sp>
        <p:nvSpPr>
          <p:cNvPr id="410" name="Google Shape;410;p97"/>
          <p:cNvSpPr txBox="1"/>
          <p:nvPr/>
        </p:nvSpPr>
        <p:spPr>
          <a:xfrm>
            <a:off x="1369917" y="4266001"/>
            <a:ext cx="9146400" cy="1067047"/>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chemeClr val="lt1"/>
                </a:solidFill>
                <a:latin typeface="DM Sans"/>
                <a:ea typeface="DM Sans"/>
                <a:cs typeface="DM Sans"/>
                <a:sym typeface="DM Sans"/>
              </a:rPr>
              <a:t>Toma un tiempo para clonar o inicializar el proyecto </a:t>
            </a:r>
            <a:r>
              <a:rPr lang="es" sz="2667" b="1">
                <a:solidFill>
                  <a:schemeClr val="hlink"/>
                </a:solidFill>
                <a:uFill>
                  <a:noFill/>
                </a:uFill>
                <a:latin typeface="DM Sans"/>
                <a:ea typeface="DM Sans"/>
                <a:cs typeface="DM Sans"/>
                <a:sym typeface="DM Sans"/>
                <a:hlinkClick r:id="rId3"/>
              </a:rPr>
              <a:t>Aquí</a:t>
            </a:r>
            <a:r>
              <a:rPr lang="es" sz="2667">
                <a:solidFill>
                  <a:schemeClr val="lt1"/>
                </a:solidFill>
                <a:latin typeface="DM Sans"/>
                <a:ea typeface="DM Sans"/>
                <a:cs typeface="DM Sans"/>
                <a:sym typeface="DM Sans"/>
              </a:rPr>
              <a:t>. Revisa el código e instala las dependencias indicadas. </a:t>
            </a:r>
            <a:endParaRPr sz="2667">
              <a:solidFill>
                <a:schemeClr val="lt1"/>
              </a:solidFill>
              <a:latin typeface="DM Sans"/>
              <a:ea typeface="DM Sans"/>
              <a:cs typeface="DM Sans"/>
              <a:sym typeface="DM Sans"/>
            </a:endParaRPr>
          </a:p>
        </p:txBody>
      </p:sp>
      <p:pic>
        <p:nvPicPr>
          <p:cNvPr id="411" name="Google Shape;411;p97"/>
          <p:cNvPicPr preferRelativeResize="0"/>
          <p:nvPr/>
        </p:nvPicPr>
        <p:blipFill>
          <a:blip r:embed="rId4">
            <a:alphaModFix/>
          </a:blip>
          <a:stretch>
            <a:fillRect/>
          </a:stretch>
        </p:blipFill>
        <p:spPr>
          <a:xfrm>
            <a:off x="5079418" y="624401"/>
            <a:ext cx="1727433" cy="1727433"/>
          </a:xfrm>
          <a:prstGeom prst="rect">
            <a:avLst/>
          </a:prstGeom>
          <a:noFill/>
          <a:ln>
            <a:noFill/>
          </a:ln>
        </p:spPr>
      </p:pic>
      <p:sp>
        <p:nvSpPr>
          <p:cNvPr id="412" name="Google Shape;412;p97"/>
          <p:cNvSpPr txBox="1"/>
          <p:nvPr/>
        </p:nvSpPr>
        <p:spPr>
          <a:xfrm rot="-2795">
            <a:off x="3389601" y="5604602"/>
            <a:ext cx="5412801" cy="605190"/>
          </a:xfrm>
          <a:prstGeom prst="rect">
            <a:avLst/>
          </a:prstGeom>
          <a:noFill/>
          <a:ln>
            <a:noFill/>
          </a:ln>
        </p:spPr>
        <p:txBody>
          <a:bodyPr spcFirstLastPara="1" wrap="square" lIns="121900" tIns="121900" rIns="121900" bIns="121900" anchor="t" anchorCtr="0">
            <a:spAutoFit/>
          </a:bodyPr>
          <a:lstStyle/>
          <a:p>
            <a:r>
              <a:rPr lang="es" sz="2333">
                <a:solidFill>
                  <a:schemeClr val="accent5"/>
                </a:solidFill>
                <a:latin typeface="DM Sans"/>
                <a:ea typeface="DM Sans"/>
                <a:cs typeface="DM Sans"/>
                <a:sym typeface="DM Sans"/>
              </a:rPr>
              <a:t>Tiempo estimado:</a:t>
            </a:r>
            <a:r>
              <a:rPr lang="es" sz="2333" b="1">
                <a:solidFill>
                  <a:schemeClr val="accent5"/>
                </a:solidFill>
                <a:latin typeface="DM Sans"/>
                <a:ea typeface="DM Sans"/>
                <a:cs typeface="DM Sans"/>
                <a:sym typeface="DM Sans"/>
              </a:rPr>
              <a:t> 3 minutos</a:t>
            </a:r>
            <a:endParaRPr sz="2333"/>
          </a:p>
        </p:txBody>
      </p:sp>
    </p:spTree>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98"/>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18" name="Google Shape;418;p98"/>
          <p:cNvSpPr txBox="1"/>
          <p:nvPr/>
        </p:nvSpPr>
        <p:spPr>
          <a:xfrm>
            <a:off x="5694200" y="754601"/>
            <a:ext cx="7326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Preparamos una doble terminal</a:t>
            </a:r>
            <a:endParaRPr sz="5333" b="1">
              <a:solidFill>
                <a:schemeClr val="dk1"/>
              </a:solidFill>
              <a:latin typeface="DM Sans"/>
              <a:ea typeface="DM Sans"/>
              <a:cs typeface="DM Sans"/>
              <a:sym typeface="DM Sans"/>
            </a:endParaRPr>
          </a:p>
        </p:txBody>
      </p:sp>
      <p:sp>
        <p:nvSpPr>
          <p:cNvPr id="419" name="Google Shape;419;p98"/>
          <p:cNvSpPr txBox="1"/>
          <p:nvPr/>
        </p:nvSpPr>
        <p:spPr>
          <a:xfrm>
            <a:off x="5888400" y="2822001"/>
            <a:ext cx="56696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Vamos a probar nuestros endpoints, por lo que se recomienda que tengas dos terminales.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La primera estará pensada para ejecutar el servidor y dejarlo escuchando, listo para recibir las peticiones de nuestro test.</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La otra terminal servirá para ejecutar el comando de test las veces que sean necesarias hasta finalizar con el flujo de pruebas.</a:t>
            </a:r>
            <a:endParaRPr>
              <a:latin typeface="DM Sans"/>
              <a:ea typeface="DM Sans"/>
              <a:cs typeface="DM Sans"/>
              <a:sym typeface="DM Sans"/>
            </a:endParaRPr>
          </a:p>
        </p:txBody>
      </p:sp>
      <p:pic>
        <p:nvPicPr>
          <p:cNvPr id="420" name="Google Shape;420;p98"/>
          <p:cNvPicPr preferRelativeResize="0"/>
          <p:nvPr/>
        </p:nvPicPr>
        <p:blipFill>
          <a:blip r:embed="rId3">
            <a:alphaModFix/>
          </a:blip>
          <a:stretch>
            <a:fillRect/>
          </a:stretch>
        </p:blipFill>
        <p:spPr>
          <a:xfrm>
            <a:off x="269568" y="3468300"/>
            <a:ext cx="5424633" cy="2001400"/>
          </a:xfrm>
          <a:prstGeom prst="rect">
            <a:avLst/>
          </a:prstGeom>
          <a:noFill/>
          <a:ln>
            <a:noFill/>
          </a:ln>
        </p:spPr>
      </p:pic>
    </p:spTree>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99"/>
          <p:cNvSpPr txBox="1"/>
          <p:nvPr/>
        </p:nvSpPr>
        <p:spPr>
          <a:xfrm>
            <a:off x="634000" y="624401"/>
            <a:ext cx="80428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Obtengamos los elementos para nuestras pruebas</a:t>
            </a:r>
            <a:endParaRPr sz="5333" b="1">
              <a:solidFill>
                <a:schemeClr val="dk1"/>
              </a:solidFill>
              <a:latin typeface="DM Sans"/>
              <a:ea typeface="DM Sans"/>
              <a:cs typeface="DM Sans"/>
              <a:sym typeface="DM Sans"/>
            </a:endParaRPr>
          </a:p>
        </p:txBody>
      </p:sp>
      <p:sp>
        <p:nvSpPr>
          <p:cNvPr id="426" name="Google Shape;426;p99"/>
          <p:cNvSpPr txBox="1"/>
          <p:nvPr/>
        </p:nvSpPr>
        <p:spPr>
          <a:xfrm>
            <a:off x="737700" y="3087200"/>
            <a:ext cx="61872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Ya que mandaremos a llamar los endpoints de nuestro servidor, no será necesario sacar el Dao como lo hicimos en las pruebas de la clase pasada, esta vez bastará con importar chai y supertest para comenzar con nuestras pruebas.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Recordemos que chai servirá para hacer las pruebas a partir de </a:t>
            </a:r>
            <a:r>
              <a:rPr lang="es" b="1">
                <a:latin typeface="DM Sans"/>
                <a:ea typeface="DM Sans"/>
                <a:cs typeface="DM Sans"/>
                <a:sym typeface="DM Sans"/>
              </a:rPr>
              <a:t>expect</a:t>
            </a:r>
            <a:r>
              <a:rPr lang="es">
                <a:latin typeface="DM Sans"/>
                <a:ea typeface="DM Sans"/>
                <a:cs typeface="DM Sans"/>
                <a:sym typeface="DM Sans"/>
              </a:rPr>
              <a:t>, el cual declaramos en la línea 4.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Además, supertest puede generar un </a:t>
            </a:r>
            <a:r>
              <a:rPr lang="es" b="1" i="1">
                <a:latin typeface="DM Sans"/>
                <a:ea typeface="DM Sans"/>
                <a:cs typeface="DM Sans"/>
                <a:sym typeface="DM Sans"/>
              </a:rPr>
              <a:t>requester</a:t>
            </a:r>
            <a:r>
              <a:rPr lang="es">
                <a:latin typeface="DM Sans"/>
                <a:ea typeface="DM Sans"/>
                <a:cs typeface="DM Sans"/>
                <a:sym typeface="DM Sans"/>
              </a:rPr>
              <a:t>. Este requester de la línea 5 será el encargado de realizar las peticiones al servidor.</a:t>
            </a:r>
            <a:endParaRPr>
              <a:latin typeface="DM Sans"/>
              <a:ea typeface="DM Sans"/>
              <a:cs typeface="DM Sans"/>
              <a:sym typeface="DM Sans"/>
            </a:endParaRPr>
          </a:p>
          <a:p>
            <a:endParaRPr>
              <a:latin typeface="DM Sans"/>
              <a:ea typeface="DM Sans"/>
              <a:cs typeface="DM Sans"/>
              <a:sym typeface="DM Sans"/>
            </a:endParaRPr>
          </a:p>
        </p:txBody>
      </p:sp>
      <p:pic>
        <p:nvPicPr>
          <p:cNvPr id="427" name="Google Shape;427;p99"/>
          <p:cNvPicPr preferRelativeResize="0"/>
          <p:nvPr/>
        </p:nvPicPr>
        <p:blipFill>
          <a:blip r:embed="rId3">
            <a:alphaModFix/>
          </a:blip>
          <a:stretch>
            <a:fillRect/>
          </a:stretch>
        </p:blipFill>
        <p:spPr>
          <a:xfrm>
            <a:off x="6924901" y="3888367"/>
            <a:ext cx="5118167" cy="1735333"/>
          </a:xfrm>
          <a:prstGeom prst="rect">
            <a:avLst/>
          </a:prstGeom>
          <a:noFill/>
          <a:ln>
            <a:noFill/>
          </a:ln>
        </p:spPr>
      </p:pic>
    </p:spTree>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00"/>
          <p:cNvSpPr txBox="1"/>
          <p:nvPr/>
        </p:nvSpPr>
        <p:spPr>
          <a:xfrm>
            <a:off x="634000" y="624400"/>
            <a:ext cx="8572400" cy="15757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Probando el módulo de mascotas (Pet)</a:t>
            </a:r>
            <a:endParaRPr sz="4800" b="1">
              <a:solidFill>
                <a:schemeClr val="dk1"/>
              </a:solidFill>
              <a:latin typeface="DM Sans"/>
              <a:ea typeface="DM Sans"/>
              <a:cs typeface="DM Sans"/>
              <a:sym typeface="DM Sans"/>
            </a:endParaRPr>
          </a:p>
        </p:txBody>
      </p:sp>
      <p:sp>
        <p:nvSpPr>
          <p:cNvPr id="433" name="Google Shape;433;p100"/>
          <p:cNvSpPr txBox="1"/>
          <p:nvPr/>
        </p:nvSpPr>
        <p:spPr>
          <a:xfrm>
            <a:off x="634000" y="2200384"/>
            <a:ext cx="86544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Contamos con dos describes: el primero será referente a todo el entorno de Adoptme, sin embargo, en esta ocasión tendremos diferentes </a:t>
            </a:r>
            <a:r>
              <a:rPr lang="es" b="1" i="1">
                <a:latin typeface="DM Sans"/>
                <a:ea typeface="DM Sans"/>
                <a:cs typeface="DM Sans"/>
                <a:sym typeface="DM Sans"/>
              </a:rPr>
              <a:t>describe</a:t>
            </a:r>
            <a:r>
              <a:rPr lang="es">
                <a:latin typeface="DM Sans"/>
                <a:ea typeface="DM Sans"/>
                <a:cs typeface="DM Sans"/>
                <a:sym typeface="DM Sans"/>
              </a:rPr>
              <a:t> internos para cada módulo (un </a:t>
            </a:r>
            <a:r>
              <a:rPr lang="es" b="1" i="1">
                <a:latin typeface="DM Sans"/>
                <a:ea typeface="DM Sans"/>
                <a:cs typeface="DM Sans"/>
                <a:sym typeface="DM Sans"/>
              </a:rPr>
              <a:t>describe</a:t>
            </a:r>
            <a:r>
              <a:rPr lang="es">
                <a:latin typeface="DM Sans"/>
                <a:ea typeface="DM Sans"/>
                <a:cs typeface="DM Sans"/>
                <a:sym typeface="DM Sans"/>
              </a:rPr>
              <a:t> para mascotas, uno para usuarios, etc).</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Primero probaremos creando una mascota llamando a POST /api/pets</a:t>
            </a:r>
            <a:endParaRPr>
              <a:latin typeface="DM Sans"/>
              <a:ea typeface="DM Sans"/>
              <a:cs typeface="DM Sans"/>
              <a:sym typeface="DM Sans"/>
            </a:endParaRPr>
          </a:p>
        </p:txBody>
      </p:sp>
      <p:pic>
        <p:nvPicPr>
          <p:cNvPr id="434" name="Google Shape;434;p100"/>
          <p:cNvPicPr preferRelativeResize="0"/>
          <p:nvPr/>
        </p:nvPicPr>
        <p:blipFill>
          <a:blip r:embed="rId3">
            <a:alphaModFix/>
          </a:blip>
          <a:stretch>
            <a:fillRect/>
          </a:stretch>
        </p:blipFill>
        <p:spPr>
          <a:xfrm>
            <a:off x="1564485" y="4187434"/>
            <a:ext cx="9063033" cy="2098533"/>
          </a:xfrm>
          <a:prstGeom prst="rect">
            <a:avLst/>
          </a:prstGeom>
          <a:noFill/>
          <a:ln>
            <a:noFill/>
          </a:ln>
        </p:spPr>
      </p:pic>
    </p:spTree>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01"/>
          <p:cNvSpPr txBox="1"/>
          <p:nvPr/>
        </p:nvSpPr>
        <p:spPr>
          <a:xfrm>
            <a:off x="634000" y="624385"/>
            <a:ext cx="6411200" cy="1538779"/>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Primer request</a:t>
            </a:r>
            <a:endParaRPr sz="5333" b="1">
              <a:solidFill>
                <a:schemeClr val="dk1"/>
              </a:solidFill>
              <a:latin typeface="DM Sans"/>
              <a:ea typeface="DM Sans"/>
              <a:cs typeface="DM Sans"/>
              <a:sym typeface="DM Sans"/>
            </a:endParaRPr>
          </a:p>
          <a:p>
            <a:pPr>
              <a:lnSpc>
                <a:spcPct val="90000"/>
              </a:lnSpc>
            </a:pPr>
            <a:endParaRPr sz="4000" b="1">
              <a:solidFill>
                <a:schemeClr val="dk1"/>
              </a:solidFill>
              <a:latin typeface="DM Sans"/>
              <a:ea typeface="DM Sans"/>
              <a:cs typeface="DM Sans"/>
              <a:sym typeface="DM Sans"/>
            </a:endParaRPr>
          </a:p>
        </p:txBody>
      </p:sp>
      <p:sp>
        <p:nvSpPr>
          <p:cNvPr id="440" name="Google Shape;440;p101"/>
          <p:cNvSpPr txBox="1"/>
          <p:nvPr/>
        </p:nvSpPr>
        <p:spPr>
          <a:xfrm>
            <a:off x="634000" y="2058985"/>
            <a:ext cx="6411200" cy="3129021"/>
          </a:xfrm>
          <a:prstGeom prst="rect">
            <a:avLst/>
          </a:prstGeom>
          <a:noFill/>
          <a:ln>
            <a:noFill/>
          </a:ln>
        </p:spPr>
        <p:txBody>
          <a:bodyPr spcFirstLastPara="1" wrap="square" lIns="121900" tIns="121900" rIns="121900" bIns="121900" anchor="t" anchorCtr="0">
            <a:spAutoFit/>
          </a:bodyPr>
          <a:lstStyle/>
          <a:p>
            <a:pPr>
              <a:spcBef>
                <a:spcPts val="1333"/>
              </a:spcBef>
            </a:pPr>
            <a:r>
              <a:rPr lang="es">
                <a:latin typeface="DM Sans"/>
                <a:ea typeface="DM Sans"/>
                <a:cs typeface="DM Sans"/>
                <a:sym typeface="DM Sans"/>
              </a:rPr>
              <a:t>Escribimos el primer test para crear una mascota, algunas de las propiedades que podemos obtener de la respuesta del requester son:</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Statuscode: Código del status.</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Ok: Si el status corresponde a un valor ok (es igual para Redirected, unauthorized, forbidden, etc)</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_body: Permite obtener el cuerpo de la respuesta (podemos ver el status y el payload en la consola)</a:t>
            </a:r>
            <a:endParaRPr>
              <a:latin typeface="DM Sans"/>
              <a:ea typeface="DM Sans"/>
              <a:cs typeface="DM Sans"/>
              <a:sym typeface="DM Sans"/>
            </a:endParaRPr>
          </a:p>
        </p:txBody>
      </p:sp>
    </p:spTree>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grpSp>
        <p:nvGrpSpPr>
          <p:cNvPr id="445" name="Google Shape;445;p102"/>
          <p:cNvGrpSpPr/>
          <p:nvPr/>
        </p:nvGrpSpPr>
        <p:grpSpPr>
          <a:xfrm>
            <a:off x="2163944" y="1557411"/>
            <a:ext cx="7864115" cy="4423104"/>
            <a:chOff x="-81653" y="306928"/>
            <a:chExt cx="2965800" cy="4377000"/>
          </a:xfrm>
        </p:grpSpPr>
        <p:sp>
          <p:nvSpPr>
            <p:cNvPr id="446" name="Google Shape;446;p102"/>
            <p:cNvSpPr/>
            <p:nvPr/>
          </p:nvSpPr>
          <p:spPr>
            <a:xfrm>
              <a:off x="-81653" y="306928"/>
              <a:ext cx="2965800" cy="4377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7" name="Google Shape;447;p102"/>
            <p:cNvSpPr txBox="1"/>
            <p:nvPr/>
          </p:nvSpPr>
          <p:spPr>
            <a:xfrm>
              <a:off x="643447" y="2216125"/>
              <a:ext cx="1515600" cy="791838"/>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rgbClr val="000000"/>
                  </a:solidFill>
                  <a:latin typeface="DM Sans"/>
                  <a:ea typeface="DM Sans"/>
                  <a:cs typeface="DM Sans"/>
                  <a:sym typeface="DM Sans"/>
                </a:rPr>
                <a:t>REEMPLAZAR </a:t>
              </a:r>
              <a:endParaRPr>
                <a:solidFill>
                  <a:srgbClr val="000000"/>
                </a:solidFill>
                <a:latin typeface="DM Sans"/>
                <a:ea typeface="DM Sans"/>
                <a:cs typeface="DM Sans"/>
                <a:sym typeface="DM Sans"/>
              </a:endParaRPr>
            </a:p>
            <a:p>
              <a:pPr algn="ctr">
                <a:buClr>
                  <a:srgbClr val="000000"/>
                </a:buClr>
                <a:buSzPts val="1350"/>
              </a:pPr>
              <a:r>
                <a:rPr lang="es">
                  <a:solidFill>
                    <a:srgbClr val="000000"/>
                  </a:solidFill>
                  <a:latin typeface="DM Sans"/>
                  <a:ea typeface="DM Sans"/>
                  <a:cs typeface="DM Sans"/>
                  <a:sym typeface="DM Sans"/>
                </a:rPr>
                <a:t>POR VIDEO</a:t>
              </a:r>
              <a:endParaRPr>
                <a:solidFill>
                  <a:srgbClr val="000000"/>
                </a:solidFill>
                <a:latin typeface="DM Sans"/>
                <a:ea typeface="DM Sans"/>
                <a:cs typeface="DM Sans"/>
                <a:sym typeface="DM Sans"/>
              </a:endParaRPr>
            </a:p>
          </p:txBody>
        </p:sp>
      </p:grpSp>
      <p:sp>
        <p:nvSpPr>
          <p:cNvPr id="448" name="Google Shape;448;p102"/>
          <p:cNvSpPr txBox="1"/>
          <p:nvPr/>
        </p:nvSpPr>
        <p:spPr>
          <a:xfrm>
            <a:off x="619667" y="6183801"/>
            <a:ext cx="9408400" cy="471948"/>
          </a:xfrm>
          <a:prstGeom prst="rect">
            <a:avLst/>
          </a:prstGeom>
          <a:noFill/>
          <a:ln>
            <a:noFill/>
          </a:ln>
        </p:spPr>
        <p:txBody>
          <a:bodyPr spcFirstLastPara="1" wrap="square" lIns="121900" tIns="121900" rIns="121900" bIns="121900" anchor="t" anchorCtr="0">
            <a:spAutoFit/>
          </a:bodyPr>
          <a:lstStyle/>
          <a:p>
            <a:pPr>
              <a:buClr>
                <a:schemeClr val="dk1"/>
              </a:buClr>
              <a:buSzPts val="1100"/>
            </a:pPr>
            <a:endParaRPr sz="1467" i="1" u="sng">
              <a:solidFill>
                <a:srgbClr val="83AEFB"/>
              </a:solidFill>
              <a:latin typeface="DM Sans"/>
              <a:ea typeface="DM Sans"/>
              <a:cs typeface="DM Sans"/>
              <a:sym typeface="DM Sans"/>
            </a:endParaRPr>
          </a:p>
        </p:txBody>
      </p:sp>
      <p:pic>
        <p:nvPicPr>
          <p:cNvPr id="449" name="Google Shape;449;p102"/>
          <p:cNvPicPr preferRelativeResize="0"/>
          <p:nvPr/>
        </p:nvPicPr>
        <p:blipFill>
          <a:blip r:embed="rId3">
            <a:alphaModFix/>
          </a:blip>
          <a:stretch>
            <a:fillRect/>
          </a:stretch>
        </p:blipFill>
        <p:spPr>
          <a:xfrm>
            <a:off x="2163934" y="487201"/>
            <a:ext cx="7864132" cy="5883601"/>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03"/>
          <p:cNvSpPr txBox="1"/>
          <p:nvPr/>
        </p:nvSpPr>
        <p:spPr>
          <a:xfrm>
            <a:off x="634000" y="624401"/>
            <a:ext cx="7261200" cy="1538779"/>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Evaluando el test</a:t>
            </a:r>
            <a:endParaRPr sz="5333" b="1">
              <a:solidFill>
                <a:schemeClr val="dk1"/>
              </a:solidFill>
              <a:latin typeface="DM Sans"/>
              <a:ea typeface="DM Sans"/>
              <a:cs typeface="DM Sans"/>
              <a:sym typeface="DM Sans"/>
            </a:endParaRPr>
          </a:p>
          <a:p>
            <a:pPr>
              <a:lnSpc>
                <a:spcPct val="90000"/>
              </a:lnSpc>
            </a:pPr>
            <a:endParaRPr sz="4000" b="1">
              <a:solidFill>
                <a:schemeClr val="dk1"/>
              </a:solidFill>
              <a:latin typeface="DM Sans"/>
              <a:ea typeface="DM Sans"/>
              <a:cs typeface="DM Sans"/>
              <a:sym typeface="DM Sans"/>
            </a:endParaRPr>
          </a:p>
        </p:txBody>
      </p:sp>
      <p:sp>
        <p:nvSpPr>
          <p:cNvPr id="455" name="Google Shape;455;p103"/>
          <p:cNvSpPr txBox="1"/>
          <p:nvPr/>
        </p:nvSpPr>
        <p:spPr>
          <a:xfrm>
            <a:off x="634000" y="1783467"/>
            <a:ext cx="4761600" cy="3960018"/>
          </a:xfrm>
          <a:prstGeom prst="rect">
            <a:avLst/>
          </a:prstGeom>
          <a:noFill/>
          <a:ln>
            <a:noFill/>
          </a:ln>
        </p:spPr>
        <p:txBody>
          <a:bodyPr spcFirstLastPara="1" wrap="square" lIns="121900" tIns="121900" rIns="121900" bIns="121900" anchor="t" anchorCtr="0">
            <a:spAutoFit/>
          </a:bodyPr>
          <a:lstStyle/>
          <a:p>
            <a:pPr>
              <a:spcBef>
                <a:spcPts val="1333"/>
              </a:spcBef>
            </a:pPr>
            <a:r>
              <a:rPr lang="es">
                <a:latin typeface="DM Sans"/>
                <a:ea typeface="DM Sans"/>
                <a:cs typeface="DM Sans"/>
                <a:sym typeface="DM Sans"/>
              </a:rPr>
              <a:t>Escribimos el primer test para crear una mascota, algunas de las propiedades que podemos obtener de la respuesta del requester son:</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Statuscode: Código del status.</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Ok: Si el status corresponde a un valor ok (es igual para Redirected, unauthorized, forbidden, etc)</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_body: Permite obtener el cuerpo de la respuesta (podemos ver el status y el payload en la consola)</a:t>
            </a:r>
            <a:endParaRPr>
              <a:latin typeface="DM Sans"/>
              <a:ea typeface="DM Sans"/>
              <a:cs typeface="DM Sans"/>
              <a:sym typeface="DM Sans"/>
            </a:endParaRPr>
          </a:p>
        </p:txBody>
      </p:sp>
      <p:pic>
        <p:nvPicPr>
          <p:cNvPr id="456" name="Google Shape;456;p103"/>
          <p:cNvPicPr preferRelativeResize="0"/>
          <p:nvPr/>
        </p:nvPicPr>
        <p:blipFill>
          <a:blip r:embed="rId3">
            <a:alphaModFix/>
          </a:blip>
          <a:stretch>
            <a:fillRect/>
          </a:stretch>
        </p:blipFill>
        <p:spPr>
          <a:xfrm>
            <a:off x="5499267" y="2746885"/>
            <a:ext cx="6319500" cy="1880367"/>
          </a:xfrm>
          <a:prstGeom prst="rect">
            <a:avLst/>
          </a:prstGeom>
          <a:noFill/>
          <a:ln>
            <a:noFill/>
          </a:ln>
        </p:spPr>
      </p:pic>
    </p:spTree>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04"/>
          <p:cNvSpPr txBox="1"/>
          <p:nvPr/>
        </p:nvSpPr>
        <p:spPr>
          <a:xfrm>
            <a:off x="634000" y="624400"/>
            <a:ext cx="11865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Resumiendo...</a:t>
            </a:r>
            <a:endParaRPr sz="5333" b="1">
              <a:solidFill>
                <a:schemeClr val="dk1"/>
              </a:solidFill>
              <a:latin typeface="DM Sans"/>
              <a:ea typeface="DM Sans"/>
              <a:cs typeface="DM Sans"/>
              <a:sym typeface="DM Sans"/>
            </a:endParaRPr>
          </a:p>
        </p:txBody>
      </p:sp>
      <p:sp>
        <p:nvSpPr>
          <p:cNvPr id="462" name="Google Shape;462;p104"/>
          <p:cNvSpPr txBox="1"/>
          <p:nvPr/>
        </p:nvSpPr>
        <p:spPr>
          <a:xfrm>
            <a:off x="634000" y="1869201"/>
            <a:ext cx="5109600" cy="2831504"/>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A partir del requester de supertest podemos probar cada uno de los endpoints que necesitemos. </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Una vez obtenida la respuesta, el resto se trata de hacer las validaciones a partir de Chai.</a:t>
            </a:r>
            <a:endParaRPr sz="2400">
              <a:latin typeface="DM Sans"/>
              <a:ea typeface="DM Sans"/>
              <a:cs typeface="DM Sans"/>
              <a:sym typeface="DM Sans"/>
            </a:endParaRPr>
          </a:p>
        </p:txBody>
      </p:sp>
      <p:sp>
        <p:nvSpPr>
          <p:cNvPr id="463" name="Google Shape;463;p104"/>
          <p:cNvSpPr txBox="1"/>
          <p:nvPr/>
        </p:nvSpPr>
        <p:spPr>
          <a:xfrm>
            <a:off x="6273833" y="1869200"/>
            <a:ext cx="5109600" cy="4308831"/>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La combinación de las librerías mencionadas nos permitirá definir un flujo suficientemente sólido para poder realizar todo entorno de pruebas que nosotros necesitemos.</a:t>
            </a:r>
            <a:endParaRPr sz="2400">
              <a:latin typeface="DM Sans"/>
              <a:ea typeface="DM Sans"/>
              <a:cs typeface="DM Sans"/>
              <a:sym typeface="DM Sans"/>
            </a:endParaRPr>
          </a:p>
          <a:p>
            <a:endParaRPr sz="2400">
              <a:latin typeface="DM Sans"/>
              <a:ea typeface="DM Sans"/>
              <a:cs typeface="DM Sans"/>
              <a:sym typeface="DM Sans"/>
            </a:endParaRPr>
          </a:p>
          <a:p>
            <a:r>
              <a:rPr lang="es" sz="2400" b="1">
                <a:latin typeface="DM Sans"/>
                <a:ea typeface="DM Sans"/>
                <a:cs typeface="DM Sans"/>
                <a:sym typeface="DM Sans"/>
              </a:rPr>
              <a:t>A continuación, deberás poner en práctica la combinación de estas librerías para poder realizar el resto de pruebas del módulo de mascotas.</a:t>
            </a:r>
            <a:endParaRPr sz="2400" b="1">
              <a:latin typeface="DM Sans"/>
              <a:ea typeface="DM Sans"/>
              <a:cs typeface="DM Sans"/>
              <a:sym typeface="DM Sans"/>
            </a:endParaRPr>
          </a:p>
        </p:txBody>
      </p:sp>
    </p:spTree>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105"/>
          <p:cNvGrpSpPr/>
          <p:nvPr/>
        </p:nvGrpSpPr>
        <p:grpSpPr>
          <a:xfrm>
            <a:off x="5603408" y="1325564"/>
            <a:ext cx="985200" cy="985200"/>
            <a:chOff x="974706" y="2467173"/>
            <a:chExt cx="738900" cy="738900"/>
          </a:xfrm>
        </p:grpSpPr>
        <p:sp>
          <p:nvSpPr>
            <p:cNvPr id="469" name="Google Shape;469;p105"/>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70" name="Google Shape;470;p10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71" name="Google Shape;471;p105"/>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Pruebas del módulo Pets</a:t>
            </a:r>
            <a:endParaRPr sz="5333" b="1">
              <a:solidFill>
                <a:schemeClr val="dk1"/>
              </a:solidFill>
              <a:highlight>
                <a:srgbClr val="EAFF6A"/>
              </a:highlight>
              <a:latin typeface="DM Sans"/>
              <a:ea typeface="DM Sans"/>
              <a:cs typeface="DM Sans"/>
              <a:sym typeface="DM Sans"/>
            </a:endParaRPr>
          </a:p>
        </p:txBody>
      </p:sp>
      <p:sp>
        <p:nvSpPr>
          <p:cNvPr id="472" name="Google Shape;472;p105"/>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15/20 min</a:t>
            </a:r>
            <a:endParaRPr sz="2667" b="1">
              <a:solidFill>
                <a:srgbClr val="83AEFB"/>
              </a:solidFill>
              <a:latin typeface="DM Sans"/>
              <a:ea typeface="DM Sans"/>
              <a:cs typeface="DM Sans"/>
              <a:sym typeface="DM Sans"/>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68"/>
          <p:cNvSpPr txBox="1"/>
          <p:nvPr/>
        </p:nvSpPr>
        <p:spPr>
          <a:xfrm>
            <a:off x="1083004" y="2567000"/>
            <a:ext cx="1002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Ejemplos de asincronismo: </a:t>
            </a:r>
            <a:r>
              <a:rPr lang="es" sz="5333" b="1">
                <a:solidFill>
                  <a:schemeClr val="accent6"/>
                </a:solidFill>
                <a:latin typeface="DM Sans"/>
                <a:ea typeface="DM Sans"/>
                <a:cs typeface="DM Sans"/>
                <a:sym typeface="DM Sans"/>
              </a:rPr>
              <a:t>SetTimeout y SetInterval</a:t>
            </a:r>
            <a:endParaRPr sz="5333" b="1">
              <a:solidFill>
                <a:schemeClr val="lt1"/>
              </a:solidFill>
              <a:latin typeface="DM Sans"/>
              <a:ea typeface="DM Sans"/>
              <a:cs typeface="DM Sans"/>
              <a:sym typeface="DM Sans"/>
            </a:endParaRPr>
          </a:p>
        </p:txBody>
      </p:sp>
    </p:spTree>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477" name="Google Shape;477;p106"/>
          <p:cNvGrpSpPr/>
          <p:nvPr/>
        </p:nvGrpSpPr>
        <p:grpSpPr>
          <a:xfrm>
            <a:off x="633996" y="376531"/>
            <a:ext cx="574765" cy="574765"/>
            <a:chOff x="974706" y="2467173"/>
            <a:chExt cx="738900" cy="738900"/>
          </a:xfrm>
        </p:grpSpPr>
        <p:sp>
          <p:nvSpPr>
            <p:cNvPr id="478" name="Google Shape;478;p10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79" name="Google Shape;479;p1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80" name="Google Shape;480;p106"/>
          <p:cNvSpPr txBox="1"/>
          <p:nvPr/>
        </p:nvSpPr>
        <p:spPr>
          <a:xfrm>
            <a:off x="658200" y="951301"/>
            <a:ext cx="9479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Pruebas del módulo Pets</a:t>
            </a:r>
            <a:endParaRPr sz="5333" b="1">
              <a:solidFill>
                <a:schemeClr val="dk1"/>
              </a:solidFill>
              <a:latin typeface="DM Sans"/>
              <a:ea typeface="DM Sans"/>
              <a:cs typeface="DM Sans"/>
              <a:sym typeface="DM Sans"/>
            </a:endParaRPr>
          </a:p>
        </p:txBody>
      </p:sp>
      <p:pic>
        <p:nvPicPr>
          <p:cNvPr id="481" name="Google Shape;481;p106"/>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482" name="Google Shape;482;p106"/>
          <p:cNvSpPr txBox="1"/>
          <p:nvPr/>
        </p:nvSpPr>
        <p:spPr>
          <a:xfrm>
            <a:off x="756900" y="1833568"/>
            <a:ext cx="10398400" cy="465674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Sobre el mismo archivo donde probaremos nuestro servidor.</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Continuar con el flujo del módulo de mascotas (Pets) para poder realizar las siguientes pruebas.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02157">
              <a:buClr>
                <a:srgbClr val="EA90FF"/>
              </a:buClr>
              <a:buSzPts val="1150"/>
              <a:buFont typeface="DM Sans"/>
              <a:buChar char="✓"/>
            </a:pPr>
            <a:r>
              <a:rPr lang="es" sz="1533">
                <a:latin typeface="DM Sans"/>
                <a:ea typeface="DM Sans"/>
                <a:cs typeface="DM Sans"/>
                <a:sym typeface="DM Sans"/>
              </a:rPr>
              <a:t>Al crear una mascota sólo con los datos elementales. Se debe corroborar que la mascota creada cuente con una propiedad </a:t>
            </a:r>
            <a:r>
              <a:rPr lang="es" sz="1533" b="1" i="1">
                <a:latin typeface="DM Sans"/>
                <a:ea typeface="DM Sans"/>
                <a:cs typeface="DM Sans"/>
                <a:sym typeface="DM Sans"/>
              </a:rPr>
              <a:t>adopted : false</a:t>
            </a:r>
            <a:endParaRPr sz="1533">
              <a:latin typeface="DM Sans"/>
              <a:ea typeface="DM Sans"/>
              <a:cs typeface="DM Sans"/>
              <a:sym typeface="DM Sans"/>
            </a:endParaRPr>
          </a:p>
          <a:p>
            <a:pPr marL="609585"/>
            <a:endParaRPr sz="1533">
              <a:latin typeface="DM Sans"/>
              <a:ea typeface="DM Sans"/>
              <a:cs typeface="DM Sans"/>
              <a:sym typeface="DM Sans"/>
            </a:endParaRPr>
          </a:p>
          <a:p>
            <a:pPr marL="609585" indent="-402157">
              <a:buClr>
                <a:srgbClr val="EA90FF"/>
              </a:buClr>
              <a:buSzPts val="1150"/>
              <a:buFont typeface="DM Sans"/>
              <a:buChar char="✓"/>
            </a:pPr>
            <a:r>
              <a:rPr lang="es" sz="1533">
                <a:latin typeface="DM Sans"/>
                <a:ea typeface="DM Sans"/>
                <a:cs typeface="DM Sans"/>
                <a:sym typeface="DM Sans"/>
              </a:rPr>
              <a:t>Si se desea crear una mascota sin el campo </a:t>
            </a:r>
            <a:r>
              <a:rPr lang="es" sz="1533" b="1" i="1">
                <a:latin typeface="DM Sans"/>
                <a:ea typeface="DM Sans"/>
                <a:cs typeface="DM Sans"/>
                <a:sym typeface="DM Sans"/>
              </a:rPr>
              <a:t> nombre</a:t>
            </a:r>
            <a:r>
              <a:rPr lang="es" sz="1533">
                <a:latin typeface="DM Sans"/>
                <a:ea typeface="DM Sans"/>
                <a:cs typeface="DM Sans"/>
                <a:sym typeface="DM Sans"/>
              </a:rPr>
              <a:t>, el módulo debe responder con un status 400.</a:t>
            </a:r>
            <a:endParaRPr sz="1533">
              <a:latin typeface="DM Sans"/>
              <a:ea typeface="DM Sans"/>
              <a:cs typeface="DM Sans"/>
              <a:sym typeface="DM Sans"/>
            </a:endParaRPr>
          </a:p>
          <a:p>
            <a:pPr marL="609585"/>
            <a:endParaRPr sz="1533">
              <a:latin typeface="DM Sans"/>
              <a:ea typeface="DM Sans"/>
              <a:cs typeface="DM Sans"/>
              <a:sym typeface="DM Sans"/>
            </a:endParaRPr>
          </a:p>
          <a:p>
            <a:pPr marL="609585" indent="-402157">
              <a:buClr>
                <a:srgbClr val="EA90FF"/>
              </a:buClr>
              <a:buSzPts val="1150"/>
              <a:buFont typeface="DM Sans"/>
              <a:buChar char="✓"/>
            </a:pPr>
            <a:r>
              <a:rPr lang="es" sz="1533">
                <a:latin typeface="DM Sans"/>
                <a:ea typeface="DM Sans"/>
                <a:cs typeface="DM Sans"/>
                <a:sym typeface="DM Sans"/>
              </a:rPr>
              <a:t>Al obtener a las mascotas con el método GET, la respuesta debe tener los campos status y payload. Además, payload debe ser de tipo arreglo.</a:t>
            </a:r>
            <a:endParaRPr sz="1533">
              <a:latin typeface="DM Sans"/>
              <a:ea typeface="DM Sans"/>
              <a:cs typeface="DM Sans"/>
              <a:sym typeface="DM Sans"/>
            </a:endParaRPr>
          </a:p>
          <a:p>
            <a:pPr marL="609585"/>
            <a:endParaRPr sz="1533">
              <a:latin typeface="DM Sans"/>
              <a:ea typeface="DM Sans"/>
              <a:cs typeface="DM Sans"/>
              <a:sym typeface="DM Sans"/>
            </a:endParaRPr>
          </a:p>
          <a:p>
            <a:pPr marL="609585" indent="-402157">
              <a:buClr>
                <a:srgbClr val="EA90FF"/>
              </a:buClr>
              <a:buSzPts val="1150"/>
              <a:buFont typeface="DM Sans"/>
              <a:buChar char="✓"/>
            </a:pPr>
            <a:r>
              <a:rPr lang="es" sz="1533">
                <a:latin typeface="DM Sans"/>
                <a:ea typeface="DM Sans"/>
                <a:cs typeface="DM Sans"/>
                <a:sym typeface="DM Sans"/>
              </a:rPr>
              <a:t>El método PUT debe poder actualizar correctamente a una mascota determinada (esto se puede testear comparando el valor previo con el nuevo valor de la base de datos).</a:t>
            </a:r>
            <a:endParaRPr sz="1533">
              <a:latin typeface="DM Sans"/>
              <a:ea typeface="DM Sans"/>
              <a:cs typeface="DM Sans"/>
              <a:sym typeface="DM Sans"/>
            </a:endParaRPr>
          </a:p>
          <a:p>
            <a:pPr marL="609585"/>
            <a:endParaRPr sz="1533">
              <a:latin typeface="DM Sans"/>
              <a:ea typeface="DM Sans"/>
              <a:cs typeface="DM Sans"/>
              <a:sym typeface="DM Sans"/>
            </a:endParaRPr>
          </a:p>
          <a:p>
            <a:pPr marL="609585" indent="-402157">
              <a:buClr>
                <a:srgbClr val="EA90FF"/>
              </a:buClr>
              <a:buSzPts val="1150"/>
              <a:buFont typeface="DM Sans"/>
              <a:buChar char="✓"/>
            </a:pPr>
            <a:r>
              <a:rPr lang="es" sz="1533">
                <a:latin typeface="DM Sans"/>
                <a:ea typeface="DM Sans"/>
                <a:cs typeface="DM Sans"/>
                <a:sym typeface="DM Sans"/>
              </a:rPr>
              <a:t>El método DELETE debe poder borrar la última mascota agregada, ésto se puede alcanzar agregando a la mascota con un POST, tomando el id, borrando la mascota  con el DELETE, y luego corroborar si la mascota existe con un GET</a:t>
            </a:r>
            <a:endParaRPr sz="1533">
              <a:latin typeface="DM Sans"/>
              <a:ea typeface="DM Sans"/>
              <a:cs typeface="DM Sans"/>
              <a:sym typeface="DM Sans"/>
            </a:endParaRPr>
          </a:p>
        </p:txBody>
      </p:sp>
      <p:sp>
        <p:nvSpPr>
          <p:cNvPr id="483" name="Google Shape;483;p106"/>
          <p:cNvSpPr txBox="1"/>
          <p:nvPr/>
        </p:nvSpPr>
        <p:spPr>
          <a:xfrm>
            <a:off x="1264933" y="376501"/>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488" name="Google Shape;488;p107"/>
          <p:cNvGrpSpPr/>
          <p:nvPr/>
        </p:nvGrpSpPr>
        <p:grpSpPr>
          <a:xfrm>
            <a:off x="631162" y="825911"/>
            <a:ext cx="985207" cy="985207"/>
            <a:chOff x="575612" y="1950748"/>
            <a:chExt cx="431100" cy="431100"/>
          </a:xfrm>
        </p:grpSpPr>
        <p:sp>
          <p:nvSpPr>
            <p:cNvPr id="489" name="Google Shape;489;p107"/>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90" name="Google Shape;490;p107"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491" name="Google Shape;491;p107"/>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492" name="Google Shape;492;p107"/>
          <p:cNvSpPr txBox="1"/>
          <p:nvPr/>
        </p:nvSpPr>
        <p:spPr>
          <a:xfrm>
            <a:off x="631133" y="2266467"/>
            <a:ext cx="95592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¿Qué alternativa has utilizado para resolver la actividad? </a:t>
            </a: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¿Has podido comprobar que existen múltiples maneras de resolver un proceso de Testing?</a:t>
            </a:r>
            <a:endParaRPr sz="3333" b="1">
              <a:solidFill>
                <a:srgbClr val="B7B7B7"/>
              </a:solidFill>
              <a:latin typeface="Helvetica Neue"/>
              <a:ea typeface="Helvetica Neue"/>
              <a:cs typeface="Helvetica Neue"/>
              <a:sym typeface="Helvetica Neue"/>
            </a:endParaRPr>
          </a:p>
        </p:txBody>
      </p:sp>
      <p:sp>
        <p:nvSpPr>
          <p:cNvPr id="493" name="Google Shape;493;p107"/>
          <p:cNvSpPr txBox="1"/>
          <p:nvPr/>
        </p:nvSpPr>
        <p:spPr>
          <a:xfrm>
            <a:off x="631133" y="5276768"/>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rgbClr val="83AEFB"/>
                </a:solidFill>
                <a:latin typeface="DM Sans"/>
                <a:ea typeface="DM Sans"/>
                <a:cs typeface="DM Sans"/>
                <a:sym typeface="DM Sans"/>
              </a:rPr>
              <a:t>Contesta en el chat de Zoom </a:t>
            </a:r>
            <a:endParaRPr sz="2667">
              <a:solidFill>
                <a:srgbClr val="83AEFB"/>
              </a:solidFill>
              <a:latin typeface="DM Sans"/>
              <a:ea typeface="DM Sans"/>
              <a:cs typeface="DM Sans"/>
              <a:sym typeface="DM Sans"/>
            </a:endParaRPr>
          </a:p>
        </p:txBody>
      </p:sp>
    </p:spTree>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08"/>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499" name="Google Shape;499;p108"/>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09"/>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Elementos avanzados</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chemeClr val="accent5"/>
                </a:solidFill>
                <a:latin typeface="DM Sans"/>
                <a:ea typeface="DM Sans"/>
                <a:cs typeface="DM Sans"/>
                <a:sym typeface="DM Sans"/>
              </a:rPr>
              <a:t>de </a:t>
            </a:r>
            <a:r>
              <a:rPr lang="es" sz="5333" b="1">
                <a:solidFill>
                  <a:srgbClr val="83AEFB"/>
                </a:solidFill>
                <a:latin typeface="DM Sans"/>
                <a:ea typeface="DM Sans"/>
                <a:cs typeface="DM Sans"/>
                <a:sym typeface="DM Sans"/>
              </a:rPr>
              <a:t>Testing</a:t>
            </a:r>
            <a:endParaRPr sz="5333" b="1">
              <a:solidFill>
                <a:srgbClr val="83AEFB"/>
              </a:solidFill>
              <a:latin typeface="DM Sans"/>
              <a:ea typeface="DM Sans"/>
              <a:cs typeface="DM Sans"/>
              <a:sym typeface="DM Sans"/>
            </a:endParaRPr>
          </a:p>
        </p:txBody>
      </p:sp>
    </p:spTree>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10"/>
          <p:cNvSpPr txBox="1"/>
          <p:nvPr/>
        </p:nvSpPr>
        <p:spPr>
          <a:xfrm>
            <a:off x="634000" y="624400"/>
            <a:ext cx="10177200" cy="24619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5333" b="1">
                <a:solidFill>
                  <a:schemeClr val="dk1"/>
                </a:solidFill>
                <a:latin typeface="DM Sans"/>
                <a:ea typeface="DM Sans"/>
                <a:cs typeface="DM Sans"/>
                <a:sym typeface="DM Sans"/>
              </a:rPr>
              <a:t>No todos los endpoints son tan sencillos de resolver</a:t>
            </a:r>
            <a:endParaRPr sz="5333" b="1">
              <a:solidFill>
                <a:schemeClr val="dk1"/>
              </a:solidFill>
              <a:latin typeface="DM Sans"/>
              <a:ea typeface="DM Sans"/>
              <a:cs typeface="DM Sans"/>
              <a:sym typeface="DM Sans"/>
            </a:endParaRPr>
          </a:p>
          <a:p>
            <a:pPr>
              <a:lnSpc>
                <a:spcPct val="90000"/>
              </a:lnSpc>
            </a:pPr>
            <a:endParaRPr sz="5333" b="1">
              <a:solidFill>
                <a:schemeClr val="dk1"/>
              </a:solidFill>
              <a:latin typeface="DM Sans"/>
              <a:ea typeface="DM Sans"/>
              <a:cs typeface="DM Sans"/>
              <a:sym typeface="DM Sans"/>
            </a:endParaRPr>
          </a:p>
        </p:txBody>
      </p:sp>
      <p:sp>
        <p:nvSpPr>
          <p:cNvPr id="510" name="Google Shape;510;p110"/>
          <p:cNvSpPr txBox="1"/>
          <p:nvPr/>
        </p:nvSpPr>
        <p:spPr>
          <a:xfrm>
            <a:off x="721284" y="2624667"/>
            <a:ext cx="5109600" cy="247602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Algunos de los endpoints que desarrollamos tienen una lógica de desarrollo más compleja de lo normal, por ejemplo, sabemos que el endpoint </a:t>
            </a:r>
            <a:r>
              <a:rPr lang="es" b="1">
                <a:solidFill>
                  <a:schemeClr val="dk1"/>
                </a:solidFill>
                <a:latin typeface="DM Sans"/>
                <a:ea typeface="DM Sans"/>
                <a:cs typeface="DM Sans"/>
                <a:sym typeface="DM Sans"/>
              </a:rPr>
              <a:t>/api/sessions/login</a:t>
            </a:r>
            <a:r>
              <a:rPr lang="es">
                <a:solidFill>
                  <a:schemeClr val="dk1"/>
                </a:solidFill>
                <a:latin typeface="DM Sans"/>
                <a:ea typeface="DM Sans"/>
                <a:cs typeface="DM Sans"/>
                <a:sym typeface="DM Sans"/>
              </a:rPr>
              <a:t> No cuenta sólo con una respuesta simple, sino que además éste setea una cookie para resolución de sesión con un token de jwt.</a:t>
            </a:r>
            <a:endParaRPr sz="2400">
              <a:latin typeface="DM Sans"/>
              <a:ea typeface="DM Sans"/>
              <a:cs typeface="DM Sans"/>
              <a:sym typeface="DM Sans"/>
            </a:endParaRPr>
          </a:p>
        </p:txBody>
      </p:sp>
      <p:sp>
        <p:nvSpPr>
          <p:cNvPr id="511" name="Google Shape;511;p110"/>
          <p:cNvSpPr txBox="1"/>
          <p:nvPr/>
        </p:nvSpPr>
        <p:spPr>
          <a:xfrm>
            <a:off x="6361117" y="2624667"/>
            <a:ext cx="5109600" cy="311312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Además, existen endpoints que reciben más que sólo información (por ejemplo, el registro de un usuario con un avatar, deberá enviarse con un archivo).</a:t>
            </a:r>
            <a:endParaRPr>
              <a:solidFill>
                <a:schemeClr val="dk1"/>
              </a:solidFill>
              <a:latin typeface="DM Sans"/>
              <a:ea typeface="DM Sans"/>
              <a:cs typeface="DM Sans"/>
              <a:sym typeface="DM Sans"/>
            </a:endParaRPr>
          </a:p>
          <a:p>
            <a:pPr>
              <a:lnSpc>
                <a:spcPct val="115000"/>
              </a:lnSpc>
              <a:buClr>
                <a:schemeClr val="dk1"/>
              </a:buClr>
              <a:buSzPts val="1100"/>
            </a:pPr>
            <a:endParaRPr>
              <a:solidFill>
                <a:schemeClr val="dk1"/>
              </a:solidFill>
              <a:latin typeface="DM Sans"/>
              <a:ea typeface="DM Sans"/>
              <a:cs typeface="DM Sans"/>
              <a:sym typeface="DM Sans"/>
            </a:endParaRPr>
          </a:p>
          <a:p>
            <a:pPr>
              <a:lnSpc>
                <a:spcPct val="115000"/>
              </a:lnSpc>
              <a:buClr>
                <a:schemeClr val="dk1"/>
              </a:buClr>
              <a:buSzPts val="1100"/>
            </a:pPr>
            <a:r>
              <a:rPr lang="es">
                <a:solidFill>
                  <a:schemeClr val="dk1"/>
                </a:solidFill>
                <a:latin typeface="DM Sans"/>
                <a:ea typeface="DM Sans"/>
                <a:cs typeface="DM Sans"/>
                <a:sym typeface="DM Sans"/>
              </a:rPr>
              <a:t>Tu proyecto Adoptme tiene algunos de estos endpoints para probar, de manera que desarrollaremos la lógica de tests para estos casos particulares</a:t>
            </a:r>
            <a:endParaRPr sz="2400">
              <a:latin typeface="DM Sans"/>
              <a:ea typeface="DM Sans"/>
              <a:cs typeface="DM Sans"/>
              <a:sym typeface="DM Sans"/>
            </a:endParaRPr>
          </a:p>
        </p:txBody>
      </p:sp>
    </p:spTree>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11"/>
          <p:cNvSpPr txBox="1"/>
          <p:nvPr/>
        </p:nvSpPr>
        <p:spPr>
          <a:xfrm>
            <a:off x="634000" y="624401"/>
            <a:ext cx="10073200" cy="31451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Corroborar que el login devuelva una cookie </a:t>
            </a:r>
            <a:endParaRPr sz="5333" b="1">
              <a:solidFill>
                <a:schemeClr val="dk1"/>
              </a:solidFill>
              <a:latin typeface="DM Sans"/>
              <a:ea typeface="DM Sans"/>
              <a:cs typeface="DM Sans"/>
              <a:sym typeface="DM Sans"/>
            </a:endParaRPr>
          </a:p>
          <a:p>
            <a:pPr>
              <a:lnSpc>
                <a:spcPct val="90000"/>
              </a:lnSpc>
            </a:pPr>
            <a:endParaRPr sz="4933" b="1">
              <a:solidFill>
                <a:schemeClr val="dk1"/>
              </a:solidFill>
              <a:latin typeface="DM Sans"/>
              <a:ea typeface="DM Sans"/>
              <a:cs typeface="DM Sans"/>
              <a:sym typeface="DM Sans"/>
            </a:endParaRPr>
          </a:p>
          <a:p>
            <a:pPr>
              <a:lnSpc>
                <a:spcPct val="90000"/>
              </a:lnSpc>
            </a:pPr>
            <a:endParaRPr sz="5333" b="1">
              <a:solidFill>
                <a:schemeClr val="dk1"/>
              </a:solidFill>
              <a:latin typeface="DM Sans"/>
              <a:ea typeface="DM Sans"/>
              <a:cs typeface="DM Sans"/>
              <a:sym typeface="DM Sans"/>
            </a:endParaRPr>
          </a:p>
        </p:txBody>
      </p:sp>
      <p:sp>
        <p:nvSpPr>
          <p:cNvPr id="517" name="Google Shape;517;p111"/>
          <p:cNvSpPr txBox="1"/>
          <p:nvPr/>
        </p:nvSpPr>
        <p:spPr>
          <a:xfrm>
            <a:off x="721284" y="2624667"/>
            <a:ext cx="5109600" cy="1687601"/>
          </a:xfrm>
          <a:prstGeom prst="rect">
            <a:avLst/>
          </a:prstGeom>
          <a:noFill/>
          <a:ln>
            <a:noFill/>
          </a:ln>
        </p:spPr>
        <p:txBody>
          <a:bodyPr spcFirstLastPara="1" wrap="square" lIns="121900" tIns="121900" rIns="121900" bIns="121900" anchor="t" anchorCtr="0">
            <a:spAutoFit/>
          </a:bodyPr>
          <a:lstStyle/>
          <a:p>
            <a:pPr>
              <a:spcBef>
                <a:spcPts val="1333"/>
              </a:spcBef>
            </a:pPr>
            <a:r>
              <a:rPr lang="es">
                <a:solidFill>
                  <a:schemeClr val="dk1"/>
                </a:solidFill>
                <a:latin typeface="DM Sans"/>
                <a:ea typeface="DM Sans"/>
                <a:cs typeface="DM Sans"/>
                <a:sym typeface="DM Sans"/>
              </a:rPr>
              <a:t>Lo primero es evaluar elementos más allá de la respuesta original.</a:t>
            </a:r>
            <a:endParaRPr>
              <a:solidFill>
                <a:schemeClr val="dk1"/>
              </a:solidFill>
              <a:latin typeface="DM Sans"/>
              <a:ea typeface="DM Sans"/>
              <a:cs typeface="DM Sans"/>
              <a:sym typeface="DM Sans"/>
            </a:endParaRPr>
          </a:p>
          <a:p>
            <a:pPr>
              <a:spcBef>
                <a:spcPts val="1333"/>
              </a:spcBef>
            </a:pPr>
            <a:r>
              <a:rPr lang="es">
                <a:solidFill>
                  <a:schemeClr val="dk1"/>
                </a:solidFill>
                <a:highlight>
                  <a:schemeClr val="accent6"/>
                </a:highlight>
                <a:latin typeface="DM Sans"/>
                <a:ea typeface="DM Sans"/>
                <a:cs typeface="DM Sans"/>
                <a:sym typeface="DM Sans"/>
              </a:rPr>
              <a:t>Esta vez realizaremos un flujo de testing basado en el router de sessions.</a:t>
            </a:r>
            <a:endParaRPr>
              <a:solidFill>
                <a:schemeClr val="dk1"/>
              </a:solidFill>
              <a:highlight>
                <a:schemeClr val="accent6"/>
              </a:highlight>
              <a:latin typeface="DM Sans"/>
              <a:ea typeface="DM Sans"/>
              <a:cs typeface="DM Sans"/>
              <a:sym typeface="DM Sans"/>
            </a:endParaRPr>
          </a:p>
        </p:txBody>
      </p:sp>
      <p:sp>
        <p:nvSpPr>
          <p:cNvPr id="518" name="Google Shape;518;p111"/>
          <p:cNvSpPr txBox="1"/>
          <p:nvPr/>
        </p:nvSpPr>
        <p:spPr>
          <a:xfrm>
            <a:off x="6335051" y="2624667"/>
            <a:ext cx="5109600" cy="3960018"/>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Primero realizaremos un registro. </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Posteriormente, con el mismo usuario registrado, llamaremos a nuestro login</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A partir del login, no evaluaremos necesariamente la respuesta, sino que también nuestro punto de interés será recibir una cookie con el usuario.</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Esta cookie la utilizaremos posteriormente para probar que el endpoint </a:t>
            </a:r>
            <a:r>
              <a:rPr lang="es" b="1">
                <a:solidFill>
                  <a:schemeClr val="dk1"/>
                </a:solidFill>
                <a:latin typeface="DM Sans"/>
                <a:ea typeface="DM Sans"/>
                <a:cs typeface="DM Sans"/>
                <a:sym typeface="DM Sans"/>
              </a:rPr>
              <a:t>current</a:t>
            </a:r>
            <a:r>
              <a:rPr lang="es">
                <a:solidFill>
                  <a:schemeClr val="dk1"/>
                </a:solidFill>
                <a:latin typeface="DM Sans"/>
                <a:ea typeface="DM Sans"/>
                <a:cs typeface="DM Sans"/>
                <a:sym typeface="DM Sans"/>
              </a:rPr>
              <a:t> reciba la cookie y nos entregue la información que necesitamos. </a:t>
            </a:r>
            <a:endParaRPr>
              <a:solidFill>
                <a:schemeClr val="dk1"/>
              </a:solidFill>
              <a:latin typeface="DM Sans"/>
              <a:ea typeface="DM Sans"/>
              <a:cs typeface="DM Sans"/>
              <a:sym typeface="DM Sans"/>
            </a:endParaRPr>
          </a:p>
        </p:txBody>
      </p:sp>
    </p:spTree>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12"/>
          <p:cNvSpPr txBox="1"/>
          <p:nvPr/>
        </p:nvSpPr>
        <p:spPr>
          <a:xfrm>
            <a:off x="634000" y="624401"/>
            <a:ext cx="9438000" cy="1559104"/>
          </a:xfrm>
          <a:prstGeom prst="rect">
            <a:avLst/>
          </a:prstGeom>
          <a:noFill/>
          <a:ln>
            <a:noFill/>
          </a:ln>
        </p:spPr>
        <p:txBody>
          <a:bodyPr spcFirstLastPara="1" wrap="square" lIns="121900" tIns="121900" rIns="121900" bIns="121900" anchor="t" anchorCtr="0">
            <a:spAutoFit/>
          </a:bodyPr>
          <a:lstStyle/>
          <a:p>
            <a:r>
              <a:rPr lang="es" sz="2133" b="1">
                <a:solidFill>
                  <a:srgbClr val="FFFFFF"/>
                </a:solidFill>
                <a:latin typeface="DM Sans"/>
                <a:ea typeface="DM Sans"/>
                <a:cs typeface="DM Sans"/>
                <a:sym typeface="DM Sans"/>
              </a:rPr>
              <a:t>Test 1: registro del usuario</a:t>
            </a:r>
            <a:endParaRPr sz="2133" b="1">
              <a:solidFill>
                <a:srgbClr val="FFFFFF"/>
              </a:solidFill>
              <a:latin typeface="DM Sans"/>
              <a:ea typeface="DM Sans"/>
              <a:cs typeface="DM Sans"/>
              <a:sym typeface="DM Sans"/>
            </a:endParaRPr>
          </a:p>
          <a:p>
            <a:endParaRPr sz="2133">
              <a:solidFill>
                <a:srgbClr val="FFFFFF"/>
              </a:solidFill>
              <a:latin typeface="DM Sans"/>
              <a:ea typeface="DM Sans"/>
              <a:cs typeface="DM Sans"/>
              <a:sym typeface="DM Sans"/>
            </a:endParaRPr>
          </a:p>
          <a:p>
            <a:r>
              <a:rPr lang="es" sz="2133">
                <a:solidFill>
                  <a:srgbClr val="FFFFFF"/>
                </a:solidFill>
                <a:latin typeface="DM Sans"/>
                <a:ea typeface="DM Sans"/>
                <a:cs typeface="DM Sans"/>
                <a:sym typeface="DM Sans"/>
              </a:rPr>
              <a:t>Además, declaramos una variable “cookie” de manera global en el contexto describe, la utilizaremos para el siguiente test.</a:t>
            </a:r>
            <a:endParaRPr sz="2133">
              <a:solidFill>
                <a:srgbClr val="FFFFFF"/>
              </a:solidFill>
              <a:latin typeface="DM Sans"/>
              <a:ea typeface="DM Sans"/>
              <a:cs typeface="DM Sans"/>
              <a:sym typeface="DM Sans"/>
            </a:endParaRPr>
          </a:p>
        </p:txBody>
      </p:sp>
      <p:pic>
        <p:nvPicPr>
          <p:cNvPr id="524" name="Google Shape;524;p112"/>
          <p:cNvPicPr preferRelativeResize="0"/>
          <p:nvPr/>
        </p:nvPicPr>
        <p:blipFill>
          <a:blip r:embed="rId3">
            <a:alphaModFix/>
          </a:blip>
          <a:stretch>
            <a:fillRect/>
          </a:stretch>
        </p:blipFill>
        <p:spPr>
          <a:xfrm>
            <a:off x="1517651" y="2667367"/>
            <a:ext cx="9156700" cy="32131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13"/>
          <p:cNvSpPr txBox="1"/>
          <p:nvPr/>
        </p:nvSpPr>
        <p:spPr>
          <a:xfrm>
            <a:off x="634000" y="540034"/>
            <a:ext cx="7581200" cy="574412"/>
          </a:xfrm>
          <a:prstGeom prst="rect">
            <a:avLst/>
          </a:prstGeom>
          <a:noFill/>
          <a:ln>
            <a:noFill/>
          </a:ln>
        </p:spPr>
        <p:txBody>
          <a:bodyPr spcFirstLastPara="1" wrap="square" lIns="121900" tIns="121900" rIns="121900" bIns="121900" anchor="t" anchorCtr="0">
            <a:spAutoFit/>
          </a:bodyPr>
          <a:lstStyle/>
          <a:p>
            <a:r>
              <a:rPr lang="es" sz="2133" b="1">
                <a:solidFill>
                  <a:srgbClr val="FFFFFF"/>
                </a:solidFill>
                <a:latin typeface="DM Sans"/>
                <a:ea typeface="DM Sans"/>
                <a:cs typeface="DM Sans"/>
                <a:sym typeface="DM Sans"/>
              </a:rPr>
              <a:t>Test 2: Login con los datos del usuario</a:t>
            </a:r>
            <a:endParaRPr sz="2400" b="1">
              <a:solidFill>
                <a:srgbClr val="FFFFFF"/>
              </a:solidFill>
              <a:latin typeface="DM Sans"/>
              <a:ea typeface="DM Sans"/>
              <a:cs typeface="DM Sans"/>
              <a:sym typeface="DM Sans"/>
            </a:endParaRPr>
          </a:p>
        </p:txBody>
      </p:sp>
      <p:sp>
        <p:nvSpPr>
          <p:cNvPr id="530" name="Google Shape;530;p113"/>
          <p:cNvSpPr txBox="1"/>
          <p:nvPr/>
        </p:nvSpPr>
        <p:spPr>
          <a:xfrm>
            <a:off x="634000" y="1114834"/>
            <a:ext cx="9390000" cy="1723508"/>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Nos interesa esperar (expect) 3 cosas: Que el resultado de la cookie realmente funcione, que la cookie final tenga el nombre de “coderCookie” (que es el nombre que se setea desde el endpoint), y que el valor esté definido.</a:t>
            </a:r>
            <a:endParaRPr sz="2400">
              <a:solidFill>
                <a:schemeClr val="lt1"/>
              </a:solidFill>
              <a:latin typeface="DM Sans"/>
              <a:ea typeface="DM Sans"/>
              <a:cs typeface="DM Sans"/>
              <a:sym typeface="DM Sans"/>
            </a:endParaRPr>
          </a:p>
        </p:txBody>
      </p:sp>
      <p:pic>
        <p:nvPicPr>
          <p:cNvPr id="531" name="Google Shape;531;p113"/>
          <p:cNvPicPr preferRelativeResize="0"/>
          <p:nvPr/>
        </p:nvPicPr>
        <p:blipFill>
          <a:blip r:embed="rId3">
            <a:alphaModFix/>
          </a:blip>
          <a:stretch>
            <a:fillRect/>
          </a:stretch>
        </p:blipFill>
        <p:spPr>
          <a:xfrm>
            <a:off x="1400984" y="2319234"/>
            <a:ext cx="9390045" cy="4263033"/>
          </a:xfrm>
          <a:prstGeom prst="rect">
            <a:avLst/>
          </a:prstGeom>
          <a:noFill/>
          <a:ln w="9525" cap="flat" cmpd="sng">
            <a:solidFill>
              <a:schemeClr val="lt2"/>
            </a:solidFill>
            <a:prstDash val="solid"/>
            <a:round/>
            <a:headEnd type="none" w="sm" len="sm"/>
            <a:tailEnd type="none" w="sm" len="sm"/>
          </a:ln>
        </p:spPr>
      </p:pic>
      <p:pic>
        <p:nvPicPr>
          <p:cNvPr id="532" name="Google Shape;532;p113"/>
          <p:cNvPicPr preferRelativeResize="0"/>
          <p:nvPr/>
        </p:nvPicPr>
        <p:blipFill rotWithShape="1">
          <a:blip r:embed="rId4">
            <a:alphaModFix/>
          </a:blip>
          <a:srcRect l="-3139" r="3139"/>
          <a:stretch/>
        </p:blipFill>
        <p:spPr>
          <a:xfrm>
            <a:off x="10366984" y="6256367"/>
            <a:ext cx="1534333" cy="356767"/>
          </a:xfrm>
          <a:prstGeom prst="rect">
            <a:avLst/>
          </a:prstGeom>
          <a:noFill/>
          <a:ln>
            <a:noFill/>
          </a:ln>
        </p:spPr>
      </p:pic>
    </p:spTree>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114"/>
          <p:cNvPicPr preferRelativeResize="0"/>
          <p:nvPr/>
        </p:nvPicPr>
        <p:blipFill>
          <a:blip r:embed="rId3">
            <a:alphaModFix/>
          </a:blip>
          <a:stretch>
            <a:fillRect/>
          </a:stretch>
        </p:blipFill>
        <p:spPr>
          <a:xfrm>
            <a:off x="425434" y="2972133"/>
            <a:ext cx="11341100" cy="1955800"/>
          </a:xfrm>
          <a:prstGeom prst="rect">
            <a:avLst/>
          </a:prstGeom>
          <a:noFill/>
          <a:ln w="9525" cap="flat" cmpd="sng">
            <a:solidFill>
              <a:schemeClr val="lt2"/>
            </a:solidFill>
            <a:prstDash val="solid"/>
            <a:round/>
            <a:headEnd type="none" w="sm" len="sm"/>
            <a:tailEnd type="none" w="sm" len="sm"/>
          </a:ln>
        </p:spPr>
      </p:pic>
      <p:sp>
        <p:nvSpPr>
          <p:cNvPr id="538" name="Google Shape;538;p114"/>
          <p:cNvSpPr txBox="1"/>
          <p:nvPr/>
        </p:nvSpPr>
        <p:spPr>
          <a:xfrm>
            <a:off x="634000" y="624401"/>
            <a:ext cx="8690800" cy="574412"/>
          </a:xfrm>
          <a:prstGeom prst="rect">
            <a:avLst/>
          </a:prstGeom>
          <a:noFill/>
          <a:ln>
            <a:noFill/>
          </a:ln>
        </p:spPr>
        <p:txBody>
          <a:bodyPr spcFirstLastPara="1" wrap="square" lIns="121900" tIns="121900" rIns="121900" bIns="121900" anchor="t" anchorCtr="0">
            <a:spAutoFit/>
          </a:bodyPr>
          <a:lstStyle/>
          <a:p>
            <a:r>
              <a:rPr lang="es" sz="2133" b="1">
                <a:solidFill>
                  <a:srgbClr val="FFFFFF"/>
                </a:solidFill>
                <a:latin typeface="DM Sans"/>
                <a:ea typeface="DM Sans"/>
                <a:cs typeface="DM Sans"/>
                <a:sym typeface="DM Sans"/>
              </a:rPr>
              <a:t>Test 3: Enviando la cookie recibida por el login</a:t>
            </a:r>
            <a:endParaRPr sz="2400" b="1">
              <a:solidFill>
                <a:srgbClr val="FFFFFF"/>
              </a:solidFill>
              <a:latin typeface="DM Sans"/>
              <a:ea typeface="DM Sans"/>
              <a:cs typeface="DM Sans"/>
              <a:sym typeface="DM Sans"/>
            </a:endParaRPr>
          </a:p>
        </p:txBody>
      </p:sp>
      <p:sp>
        <p:nvSpPr>
          <p:cNvPr id="539" name="Google Shape;539;p114"/>
          <p:cNvSpPr txBox="1"/>
          <p:nvPr/>
        </p:nvSpPr>
        <p:spPr>
          <a:xfrm>
            <a:off x="634000" y="1205934"/>
            <a:ext cx="8690800" cy="1723508"/>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Es el último endpoint a probar para esta sesión, indicando que, cuando envíe la cookie al servidor, este debería traerme el usuario guardado en el token. Con esto cumplimos el flujo de register, login y current.</a:t>
            </a:r>
            <a:endParaRPr sz="2400">
              <a:solidFill>
                <a:schemeClr val="lt1"/>
              </a:solidFill>
              <a:latin typeface="DM Sans"/>
              <a:ea typeface="DM Sans"/>
              <a:cs typeface="DM Sans"/>
              <a:sym typeface="DM Sans"/>
            </a:endParaRPr>
          </a:p>
        </p:txBody>
      </p:sp>
    </p:spTree>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15"/>
          <p:cNvSpPr txBox="1"/>
          <p:nvPr/>
        </p:nvSpPr>
        <p:spPr>
          <a:xfrm>
            <a:off x="668600" y="9139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545" name="Google Shape;545;p115"/>
          <p:cNvSpPr txBox="1"/>
          <p:nvPr/>
        </p:nvSpPr>
        <p:spPr>
          <a:xfrm>
            <a:off x="668600" y="2279801"/>
            <a:ext cx="8600000" cy="270877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a:solidFill>
                  <a:schemeClr val="lt1"/>
                </a:solidFill>
                <a:latin typeface="DM Sans"/>
                <a:ea typeface="DM Sans"/>
                <a:cs typeface="DM Sans"/>
                <a:sym typeface="DM Sans"/>
              </a:rPr>
              <a:t>A pesar de que </a:t>
            </a:r>
            <a:r>
              <a:rPr lang="es" sz="2667" b="1">
                <a:solidFill>
                  <a:schemeClr val="lt1"/>
                </a:solidFill>
                <a:latin typeface="DM Sans"/>
                <a:ea typeface="DM Sans"/>
                <a:cs typeface="DM Sans"/>
                <a:sym typeface="DM Sans"/>
              </a:rPr>
              <a:t>existen otras formas de pasar una cookie de manera directa entre un test y otros, </a:t>
            </a:r>
            <a:r>
              <a:rPr lang="es" sz="2667">
                <a:solidFill>
                  <a:schemeClr val="lt1"/>
                </a:solidFill>
                <a:latin typeface="DM Sans"/>
                <a:ea typeface="DM Sans"/>
                <a:cs typeface="DM Sans"/>
                <a:sym typeface="DM Sans"/>
              </a:rPr>
              <a:t>estos métodos usualmente se encuentran generando una mini instancia de app en el mismo, cosa que </a:t>
            </a:r>
            <a:r>
              <a:rPr lang="es" sz="2667" b="1">
                <a:solidFill>
                  <a:schemeClr val="accent6"/>
                </a:solidFill>
                <a:latin typeface="DM Sans"/>
                <a:ea typeface="DM Sans"/>
                <a:cs typeface="DM Sans"/>
                <a:sym typeface="DM Sans"/>
              </a:rPr>
              <a:t>no es necesario realizar si nuestro servidor ya corre en una terminal paralela.</a:t>
            </a:r>
            <a:endParaRPr sz="2667" b="1">
              <a:solidFill>
                <a:schemeClr val="accent6"/>
              </a:solidFill>
              <a:latin typeface="DM Sans"/>
              <a:ea typeface="DM Sans"/>
              <a:cs typeface="DM Sans"/>
              <a:sym typeface="DM Sans"/>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6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setTimeout</a:t>
            </a:r>
            <a:endParaRPr sz="5333" b="1">
              <a:solidFill>
                <a:schemeClr val="dk1"/>
              </a:solidFill>
              <a:latin typeface="DM Sans"/>
              <a:ea typeface="DM Sans"/>
              <a:cs typeface="DM Sans"/>
              <a:sym typeface="DM Sans"/>
            </a:endParaRPr>
          </a:p>
        </p:txBody>
      </p:sp>
      <p:sp>
        <p:nvSpPr>
          <p:cNvPr id="621" name="Google Shape;621;p169"/>
          <p:cNvSpPr txBox="1"/>
          <p:nvPr/>
        </p:nvSpPr>
        <p:spPr>
          <a:xfrm>
            <a:off x="631133" y="2544234"/>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setTimeout se utiliza para establecer un temporizador que ejecute una tarea después de un determinado tiempo. permite entender en un par de líneas la idea del asincronismo.</a:t>
            </a:r>
            <a:endParaRPr>
              <a:latin typeface="DM Sans"/>
              <a:ea typeface="DM Sans"/>
              <a:cs typeface="DM Sans"/>
              <a:sym typeface="DM Sans"/>
            </a:endParaRPr>
          </a:p>
        </p:txBody>
      </p:sp>
      <p:sp>
        <p:nvSpPr>
          <p:cNvPr id="622" name="Google Shape;622;p169"/>
          <p:cNvSpPr txBox="1"/>
          <p:nvPr/>
        </p:nvSpPr>
        <p:spPr>
          <a:xfrm>
            <a:off x="6096000" y="2544234"/>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 diferencia de una operación síncrona,</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podremos notar como setTimeout inicia su ejecución, y una vez que haya transcurrido el tiempo, veremos el resultado, </a:t>
            </a:r>
            <a:r>
              <a:rPr lang="es" b="1">
                <a:latin typeface="DM Sans"/>
                <a:ea typeface="DM Sans"/>
                <a:cs typeface="DM Sans"/>
                <a:sym typeface="DM Sans"/>
              </a:rPr>
              <a:t>aun cuando el resto de las operaciones hayan terminado</a:t>
            </a:r>
            <a:r>
              <a:rPr lang="es">
                <a:latin typeface="DM Sans"/>
                <a:ea typeface="DM Sans"/>
                <a:cs typeface="DM Sans"/>
                <a:sym typeface="DM Sans"/>
              </a:rPr>
              <a:t>.</a:t>
            </a:r>
            <a:endParaRPr>
              <a:latin typeface="DM Sans"/>
              <a:ea typeface="DM Sans"/>
              <a:cs typeface="DM Sans"/>
              <a:sym typeface="DM Sans"/>
            </a:endParaRPr>
          </a:p>
        </p:txBody>
      </p:sp>
    </p:spTree>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grpSp>
        <p:nvGrpSpPr>
          <p:cNvPr id="550" name="Google Shape;550;p116"/>
          <p:cNvGrpSpPr/>
          <p:nvPr/>
        </p:nvGrpSpPr>
        <p:grpSpPr>
          <a:xfrm>
            <a:off x="5603408" y="1325564"/>
            <a:ext cx="985200" cy="985200"/>
            <a:chOff x="974706" y="2467173"/>
            <a:chExt cx="738900" cy="738900"/>
          </a:xfrm>
        </p:grpSpPr>
        <p:sp>
          <p:nvSpPr>
            <p:cNvPr id="551" name="Google Shape;551;p11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52" name="Google Shape;552;p11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53" name="Google Shape;553;p116"/>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Test de rutas desprotegidas</a:t>
            </a:r>
            <a:endParaRPr sz="5333" b="1">
              <a:solidFill>
                <a:schemeClr val="dk1"/>
              </a:solidFill>
              <a:highlight>
                <a:srgbClr val="EAFF6A"/>
              </a:highlight>
              <a:latin typeface="DM Sans"/>
              <a:ea typeface="DM Sans"/>
              <a:cs typeface="DM Sans"/>
              <a:sym typeface="DM Sans"/>
            </a:endParaRPr>
          </a:p>
        </p:txBody>
      </p:sp>
      <p:sp>
        <p:nvSpPr>
          <p:cNvPr id="554" name="Google Shape;554;p116"/>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min</a:t>
            </a:r>
            <a:endParaRPr sz="2667" b="1">
              <a:solidFill>
                <a:srgbClr val="83AEFB"/>
              </a:solidFill>
              <a:latin typeface="DM Sans"/>
              <a:ea typeface="DM Sans"/>
              <a:cs typeface="DM Sans"/>
              <a:sym typeface="DM Sans"/>
            </a:endParaRPr>
          </a:p>
        </p:txBody>
      </p:sp>
    </p:spTree>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grpSp>
        <p:nvGrpSpPr>
          <p:cNvPr id="559" name="Google Shape;559;p117"/>
          <p:cNvGrpSpPr/>
          <p:nvPr/>
        </p:nvGrpSpPr>
        <p:grpSpPr>
          <a:xfrm>
            <a:off x="609796" y="624398"/>
            <a:ext cx="574765" cy="574765"/>
            <a:chOff x="974706" y="2467173"/>
            <a:chExt cx="738900" cy="738900"/>
          </a:xfrm>
        </p:grpSpPr>
        <p:sp>
          <p:nvSpPr>
            <p:cNvPr id="560" name="Google Shape;560;p11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61" name="Google Shape;561;p11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2" name="Google Shape;562;p117"/>
          <p:cNvSpPr txBox="1"/>
          <p:nvPr/>
        </p:nvSpPr>
        <p:spPr>
          <a:xfrm>
            <a:off x="732700" y="1199167"/>
            <a:ext cx="7286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Test de rutas desprotegidas</a:t>
            </a:r>
            <a:endParaRPr sz="5333" b="1">
              <a:solidFill>
                <a:schemeClr val="dk1"/>
              </a:solidFill>
              <a:latin typeface="DM Sans"/>
              <a:ea typeface="DM Sans"/>
              <a:cs typeface="DM Sans"/>
              <a:sym typeface="DM Sans"/>
            </a:endParaRPr>
          </a:p>
        </p:txBody>
      </p:sp>
      <p:pic>
        <p:nvPicPr>
          <p:cNvPr id="563" name="Google Shape;563;p117"/>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64" name="Google Shape;564;p117"/>
          <p:cNvSpPr txBox="1"/>
          <p:nvPr/>
        </p:nvSpPr>
        <p:spPr>
          <a:xfrm>
            <a:off x="776900" y="2923167"/>
            <a:ext cx="7198000" cy="3406020"/>
          </a:xfrm>
          <a:prstGeom prst="rect">
            <a:avLst/>
          </a:prstGeom>
          <a:noFill/>
          <a:ln>
            <a:noFill/>
          </a:ln>
        </p:spPr>
        <p:txBody>
          <a:bodyPr spcFirstLastPara="1" wrap="square" lIns="121900" tIns="121900" rIns="121900" bIns="121900" anchor="t" anchorCtr="0">
            <a:spAutoFit/>
          </a:bodyPr>
          <a:lstStyle/>
          <a:p>
            <a:pPr>
              <a:spcBef>
                <a:spcPts val="1333"/>
              </a:spcBef>
              <a:buClr>
                <a:srgbClr val="000000"/>
              </a:buClr>
              <a:buSzPts val="1350"/>
            </a:pPr>
            <a:r>
              <a:rPr lang="es" b="1">
                <a:latin typeface="DM Sans"/>
                <a:ea typeface="DM Sans"/>
                <a:cs typeface="DM Sans"/>
                <a:sym typeface="DM Sans"/>
              </a:rPr>
              <a:t>Con base en  el proyecto Adoptme que actualmente estamos utilizando</a:t>
            </a:r>
            <a:endParaRPr b="1">
              <a:latin typeface="DM Sans"/>
              <a:ea typeface="DM Sans"/>
              <a:cs typeface="DM Sans"/>
              <a:sym typeface="DM Sans"/>
            </a:endParaRPr>
          </a:p>
          <a:p>
            <a:pPr>
              <a:spcBef>
                <a:spcPts val="1333"/>
              </a:spcBef>
              <a:buClr>
                <a:srgbClr val="000000"/>
              </a:buClr>
              <a:buSzPts val="1350"/>
            </a:pPr>
            <a:r>
              <a:rPr lang="es">
                <a:latin typeface="DM Sans"/>
                <a:ea typeface="DM Sans"/>
                <a:cs typeface="DM Sans"/>
                <a:sym typeface="DM Sans"/>
              </a:rPr>
              <a:t>Existen dos endpoints: </a:t>
            </a:r>
            <a:r>
              <a:rPr lang="es" i="1">
                <a:latin typeface="DM Sans"/>
                <a:ea typeface="DM Sans"/>
                <a:cs typeface="DM Sans"/>
                <a:sym typeface="DM Sans"/>
              </a:rPr>
              <a:t>/unprotectedLogin </a:t>
            </a:r>
            <a:r>
              <a:rPr lang="es">
                <a:latin typeface="DM Sans"/>
                <a:ea typeface="DM Sans"/>
                <a:cs typeface="DM Sans"/>
                <a:sym typeface="DM Sans"/>
              </a:rPr>
              <a:t> y </a:t>
            </a:r>
            <a:r>
              <a:rPr lang="es" i="1">
                <a:latin typeface="DM Sans"/>
                <a:ea typeface="DM Sans"/>
                <a:cs typeface="DM Sans"/>
                <a:sym typeface="DM Sans"/>
              </a:rPr>
              <a:t> /unprotectedCurrent</a:t>
            </a:r>
            <a:r>
              <a:rPr lang="es">
                <a:latin typeface="DM Sans"/>
                <a:ea typeface="DM Sans"/>
                <a:cs typeface="DM Sans"/>
                <a:sym typeface="DM Sans"/>
              </a:rPr>
              <a:t> en el router de sessions. Evaluar:</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Que el endpoint de unprotectedLogin devuelva una cookie de nombre </a:t>
            </a:r>
            <a:r>
              <a:rPr lang="es" b="1" i="1">
                <a:latin typeface="DM Sans"/>
                <a:ea typeface="DM Sans"/>
                <a:cs typeface="DM Sans"/>
                <a:sym typeface="DM Sans"/>
              </a:rPr>
              <a:t>unprotectedCookie</a:t>
            </a:r>
            <a:r>
              <a:rPr lang="es">
                <a:latin typeface="DM Sans"/>
                <a:ea typeface="DM Sans"/>
                <a:cs typeface="DM Sans"/>
                <a:sym typeface="DM Sans"/>
              </a:rPr>
              <a:t>.</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Que el endpoint unprotectedCurrent devuelva al usuario completo, evaluar que se encuentren todos los campos que se guardaron en la base de datos.</a:t>
            </a:r>
            <a:endParaRPr>
              <a:latin typeface="DM Sans"/>
              <a:ea typeface="DM Sans"/>
              <a:cs typeface="DM Sans"/>
              <a:sym typeface="DM Sans"/>
            </a:endParaRPr>
          </a:p>
        </p:txBody>
      </p:sp>
      <p:sp>
        <p:nvSpPr>
          <p:cNvPr id="565" name="Google Shape;565;p117"/>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pic>
        <p:nvPicPr>
          <p:cNvPr id="566" name="Google Shape;566;p117"/>
          <p:cNvPicPr preferRelativeResize="0"/>
          <p:nvPr/>
        </p:nvPicPr>
        <p:blipFill>
          <a:blip r:embed="rId5">
            <a:alphaModFix/>
          </a:blip>
          <a:stretch>
            <a:fillRect/>
          </a:stretch>
        </p:blipFill>
        <p:spPr>
          <a:xfrm>
            <a:off x="8559792" y="0"/>
            <a:ext cx="4402408" cy="6858000"/>
          </a:xfrm>
          <a:prstGeom prst="rect">
            <a:avLst/>
          </a:prstGeom>
          <a:noFill/>
          <a:ln>
            <a:noFill/>
          </a:ln>
        </p:spPr>
      </p:pic>
      <p:pic>
        <p:nvPicPr>
          <p:cNvPr id="567" name="Google Shape;567;p117"/>
          <p:cNvPicPr preferRelativeResize="0"/>
          <p:nvPr/>
        </p:nvPicPr>
        <p:blipFill rotWithShape="1">
          <a:blip r:embed="rId4">
            <a:alphaModFix/>
          </a:blip>
          <a:srcRect l="-3139" r="3139"/>
          <a:stretch/>
        </p:blipFill>
        <p:spPr>
          <a:xfrm>
            <a:off x="10366984" y="6256367"/>
            <a:ext cx="1534333" cy="356767"/>
          </a:xfrm>
          <a:prstGeom prst="rect">
            <a:avLst/>
          </a:prstGeom>
          <a:noFill/>
          <a:ln>
            <a:noFill/>
          </a:ln>
        </p:spPr>
      </p:pic>
    </p:spTree>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18"/>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Testing con upload </a:t>
            </a:r>
            <a:endParaRPr sz="5333" b="1">
              <a:solidFill>
                <a:schemeClr val="dk1"/>
              </a:solidFill>
              <a:latin typeface="DM Sans"/>
              <a:ea typeface="DM Sans"/>
              <a:cs typeface="DM Sans"/>
              <a:sym typeface="DM Sans"/>
            </a:endParaRPr>
          </a:p>
          <a:p>
            <a:pPr algn="ctr">
              <a:lnSpc>
                <a:spcPct val="90000"/>
              </a:lnSpc>
              <a:buClr>
                <a:srgbClr val="000000"/>
              </a:buClr>
              <a:buSzPts val="4000"/>
            </a:pPr>
            <a:r>
              <a:rPr lang="es" sz="5333" b="1">
                <a:solidFill>
                  <a:schemeClr val="dk1"/>
                </a:solidFill>
                <a:latin typeface="DM Sans"/>
                <a:ea typeface="DM Sans"/>
                <a:cs typeface="DM Sans"/>
                <a:sym typeface="DM Sans"/>
              </a:rPr>
              <a:t>de archivos</a:t>
            </a:r>
            <a:endParaRPr sz="5333" b="1">
              <a:solidFill>
                <a:schemeClr val="dk1"/>
              </a:solidFill>
              <a:latin typeface="DM Sans"/>
              <a:ea typeface="DM Sans"/>
              <a:cs typeface="DM Sans"/>
              <a:sym typeface="DM Sans"/>
            </a:endParaRPr>
          </a:p>
        </p:txBody>
      </p:sp>
    </p:spTree>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19"/>
          <p:cNvSpPr txBox="1"/>
          <p:nvPr/>
        </p:nvSpPr>
        <p:spPr>
          <a:xfrm>
            <a:off x="634000" y="624401"/>
            <a:ext cx="9604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El upload de archivos es otro tema de cuidado</a:t>
            </a:r>
            <a:endParaRPr sz="5333" b="1">
              <a:solidFill>
                <a:schemeClr val="dk1"/>
              </a:solidFill>
              <a:latin typeface="DM Sans"/>
              <a:ea typeface="DM Sans"/>
              <a:cs typeface="DM Sans"/>
              <a:sym typeface="DM Sans"/>
            </a:endParaRPr>
          </a:p>
        </p:txBody>
      </p:sp>
      <p:sp>
        <p:nvSpPr>
          <p:cNvPr id="578" name="Google Shape;578;p119"/>
          <p:cNvSpPr txBox="1"/>
          <p:nvPr/>
        </p:nvSpPr>
        <p:spPr>
          <a:xfrm>
            <a:off x="685117" y="2624668"/>
            <a:ext cx="5109600" cy="3030020"/>
          </a:xfrm>
          <a:prstGeom prst="rect">
            <a:avLst/>
          </a:prstGeom>
          <a:noFill/>
          <a:ln>
            <a:noFill/>
          </a:ln>
        </p:spPr>
        <p:txBody>
          <a:bodyPr spcFirstLastPara="1" wrap="square" lIns="121900" tIns="121900" rIns="121900" bIns="121900" anchor="t" anchorCtr="0">
            <a:spAutoFit/>
          </a:bodyPr>
          <a:lstStyle/>
          <a:p>
            <a:pPr>
              <a:lnSpc>
                <a:spcPct val="115000"/>
              </a:lnSpc>
            </a:pPr>
            <a:r>
              <a:rPr lang="es">
                <a:solidFill>
                  <a:schemeClr val="dk1"/>
                </a:solidFill>
                <a:latin typeface="DM Sans"/>
                <a:ea typeface="DM Sans"/>
                <a:cs typeface="DM Sans"/>
                <a:sym typeface="DM Sans"/>
              </a:rPr>
              <a:t>Como último punto para testear nuestras funcionalidades, está el upload de archivos. Pueden ser probados a partir de uploads locales con multer en diskStorage, o bien complementados a partir de un sistema de almacenamiento externo, como sharepoint, google drive, o AWS S3.</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r>
              <a:rPr lang="es">
                <a:solidFill>
                  <a:schemeClr val="dk1"/>
                </a:solidFill>
                <a:highlight>
                  <a:schemeClr val="accent6"/>
                </a:highlight>
                <a:latin typeface="DM Sans"/>
                <a:ea typeface="DM Sans"/>
                <a:cs typeface="DM Sans"/>
                <a:sym typeface="DM Sans"/>
              </a:rPr>
              <a:t>En esta ocasión utilizaremos diskStorage.</a:t>
            </a:r>
            <a:endParaRPr>
              <a:solidFill>
                <a:schemeClr val="dk1"/>
              </a:solidFill>
              <a:highlight>
                <a:schemeClr val="accent6"/>
              </a:highlight>
              <a:latin typeface="DM Sans"/>
              <a:ea typeface="DM Sans"/>
              <a:cs typeface="DM Sans"/>
              <a:sym typeface="DM Sans"/>
            </a:endParaRPr>
          </a:p>
        </p:txBody>
      </p:sp>
      <p:pic>
        <p:nvPicPr>
          <p:cNvPr id="579" name="Google Shape;579;p119"/>
          <p:cNvPicPr preferRelativeResize="0"/>
          <p:nvPr/>
        </p:nvPicPr>
        <p:blipFill>
          <a:blip r:embed="rId3">
            <a:alphaModFix/>
          </a:blip>
          <a:stretch>
            <a:fillRect/>
          </a:stretch>
        </p:blipFill>
        <p:spPr>
          <a:xfrm>
            <a:off x="6923635" y="3612952"/>
            <a:ext cx="3781667" cy="1054233"/>
          </a:xfrm>
          <a:prstGeom prst="rect">
            <a:avLst/>
          </a:prstGeom>
          <a:noFill/>
          <a:ln>
            <a:noFill/>
          </a:ln>
        </p:spPr>
      </p:pic>
    </p:spTree>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20"/>
          <p:cNvSpPr txBox="1"/>
          <p:nvPr/>
        </p:nvSpPr>
        <p:spPr>
          <a:xfrm>
            <a:off x="676400" y="680701"/>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Ya contamos con un endpoint</a:t>
            </a:r>
            <a:endParaRPr sz="5333" b="1">
              <a:solidFill>
                <a:schemeClr val="dk1"/>
              </a:solidFill>
              <a:latin typeface="DM Sans"/>
              <a:ea typeface="DM Sans"/>
              <a:cs typeface="DM Sans"/>
              <a:sym typeface="DM Sans"/>
            </a:endParaRPr>
          </a:p>
        </p:txBody>
      </p:sp>
      <p:sp>
        <p:nvSpPr>
          <p:cNvPr id="585" name="Google Shape;585;p120"/>
          <p:cNvSpPr txBox="1"/>
          <p:nvPr/>
        </p:nvSpPr>
        <p:spPr>
          <a:xfrm>
            <a:off x="634000" y="2762867"/>
            <a:ext cx="6634400" cy="3613256"/>
          </a:xfrm>
          <a:prstGeom prst="rect">
            <a:avLst/>
          </a:prstGeom>
          <a:noFill/>
          <a:ln>
            <a:noFill/>
          </a:ln>
        </p:spPr>
        <p:txBody>
          <a:bodyPr spcFirstLastPara="1" wrap="square" lIns="121900" tIns="121900" rIns="121900" bIns="121900" anchor="t" anchorCtr="0">
            <a:spAutoFit/>
          </a:bodyPr>
          <a:lstStyle/>
          <a:p>
            <a:pPr>
              <a:lnSpc>
                <a:spcPct val="115000"/>
              </a:lnSpc>
              <a:spcBef>
                <a:spcPts val="1333"/>
              </a:spcBef>
            </a:pPr>
            <a:r>
              <a:rPr lang="es">
                <a:latin typeface="DM Sans"/>
                <a:ea typeface="DM Sans"/>
                <a:cs typeface="DM Sans"/>
                <a:sym typeface="DM Sans"/>
              </a:rPr>
              <a:t>Para poder trabajar con el test de archivos, ocuparemos un endpoint que ya se encuentra en el proyecto de Adoptme: </a:t>
            </a:r>
            <a:r>
              <a:rPr lang="es" b="1" i="1">
                <a:latin typeface="DM Sans"/>
                <a:ea typeface="DM Sans"/>
                <a:cs typeface="DM Sans"/>
                <a:sym typeface="DM Sans"/>
              </a:rPr>
              <a:t>/api/pets/withimage</a:t>
            </a:r>
            <a:endParaRPr>
              <a:latin typeface="DM Sans"/>
              <a:ea typeface="DM Sans"/>
              <a:cs typeface="DM Sans"/>
              <a:sym typeface="DM Sans"/>
            </a:endParaRPr>
          </a:p>
          <a:p>
            <a:pPr>
              <a:lnSpc>
                <a:spcPct val="115000"/>
              </a:lnSpc>
              <a:spcBef>
                <a:spcPts val="1333"/>
              </a:spcBef>
            </a:pPr>
            <a:r>
              <a:rPr lang="es">
                <a:latin typeface="DM Sans"/>
                <a:ea typeface="DM Sans"/>
                <a:cs typeface="DM Sans"/>
                <a:sym typeface="DM Sans"/>
              </a:rPr>
              <a:t>Tiene todo lo necesario para trabajar con multer, el cual ya se encuentra instalado en el proyecto, basta con enviarle un test en tipo FormData para que sea leído correctamente en el endpoint.</a:t>
            </a:r>
            <a:endParaRPr>
              <a:latin typeface="DM Sans"/>
              <a:ea typeface="DM Sans"/>
              <a:cs typeface="DM Sans"/>
              <a:sym typeface="DM Sans"/>
            </a:endParaRPr>
          </a:p>
          <a:p>
            <a:pPr>
              <a:lnSpc>
                <a:spcPct val="115000"/>
              </a:lnSpc>
              <a:spcBef>
                <a:spcPts val="1333"/>
              </a:spcBef>
            </a:pPr>
            <a:r>
              <a:rPr lang="es" b="1">
                <a:latin typeface="DM Sans"/>
                <a:ea typeface="DM Sans"/>
                <a:cs typeface="DM Sans"/>
                <a:sym typeface="DM Sans"/>
              </a:rPr>
              <a:t>Solo nos queda enseñar a SuperTest a enviar una imagen para cargar. 🚀</a:t>
            </a:r>
            <a:endParaRPr b="1">
              <a:latin typeface="DM Sans"/>
              <a:ea typeface="DM Sans"/>
              <a:cs typeface="DM Sans"/>
              <a:sym typeface="DM Sans"/>
            </a:endParaRPr>
          </a:p>
        </p:txBody>
      </p:sp>
      <p:pic>
        <p:nvPicPr>
          <p:cNvPr id="586" name="Google Shape;586;p120"/>
          <p:cNvPicPr preferRelativeResize="0"/>
          <p:nvPr/>
        </p:nvPicPr>
        <p:blipFill>
          <a:blip r:embed="rId3">
            <a:alphaModFix/>
          </a:blip>
          <a:stretch>
            <a:fillRect/>
          </a:stretch>
        </p:blipFill>
        <p:spPr>
          <a:xfrm>
            <a:off x="7630100" y="3053200"/>
            <a:ext cx="2833733" cy="2833733"/>
          </a:xfrm>
          <a:prstGeom prst="rect">
            <a:avLst/>
          </a:prstGeom>
          <a:noFill/>
          <a:ln>
            <a:noFill/>
          </a:ln>
        </p:spPr>
      </p:pic>
    </p:spTree>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121"/>
          <p:cNvSpPr txBox="1"/>
          <p:nvPr/>
        </p:nvSpPr>
        <p:spPr>
          <a:xfrm>
            <a:off x="634000" y="624401"/>
            <a:ext cx="9604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Recordemos que no enviamos un json 👀</a:t>
            </a:r>
            <a:endParaRPr sz="6667" b="1">
              <a:solidFill>
                <a:schemeClr val="dk1"/>
              </a:solidFill>
              <a:latin typeface="DM Sans"/>
              <a:ea typeface="DM Sans"/>
              <a:cs typeface="DM Sans"/>
              <a:sym typeface="DM Sans"/>
            </a:endParaRPr>
          </a:p>
        </p:txBody>
      </p:sp>
      <p:sp>
        <p:nvSpPr>
          <p:cNvPr id="592" name="Google Shape;592;p121"/>
          <p:cNvSpPr txBox="1"/>
          <p:nvPr/>
        </p:nvSpPr>
        <p:spPr>
          <a:xfrm>
            <a:off x="566533" y="2624667"/>
            <a:ext cx="4629200" cy="3516307"/>
          </a:xfrm>
          <a:prstGeom prst="rect">
            <a:avLst/>
          </a:prstGeom>
          <a:noFill/>
          <a:ln>
            <a:noFill/>
          </a:ln>
        </p:spPr>
        <p:txBody>
          <a:bodyPr spcFirstLastPara="1" wrap="square" lIns="121900" tIns="121900" rIns="121900" bIns="121900" anchor="t" anchorCtr="0">
            <a:spAutoFit/>
          </a:bodyPr>
          <a:lstStyle/>
          <a:p>
            <a:pPr>
              <a:spcBef>
                <a:spcPts val="1333"/>
              </a:spcBef>
            </a:pPr>
            <a:r>
              <a:rPr lang="es">
                <a:solidFill>
                  <a:schemeClr val="dk1"/>
                </a:solidFill>
                <a:latin typeface="DM Sans"/>
                <a:ea typeface="DM Sans"/>
                <a:cs typeface="DM Sans"/>
                <a:sym typeface="DM Sans"/>
              </a:rPr>
              <a:t>Cuando estamos trabajando con archivos, recuerda que no es factible poder enviar archivos por medio de un json. Es por ello que, para este caso, tendremos que enviar un </a:t>
            </a:r>
            <a:r>
              <a:rPr lang="es" b="1" i="1">
                <a:solidFill>
                  <a:schemeClr val="dk1"/>
                </a:solidFill>
                <a:latin typeface="DM Sans"/>
                <a:ea typeface="DM Sans"/>
                <a:cs typeface="DM Sans"/>
                <a:sym typeface="DM Sans"/>
              </a:rPr>
              <a:t>multipart FormData</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a:spcBef>
                <a:spcPts val="1333"/>
              </a:spcBef>
            </a:pPr>
            <a:r>
              <a:rPr lang="es">
                <a:solidFill>
                  <a:schemeClr val="dk1"/>
                </a:solidFill>
                <a:latin typeface="DM Sans"/>
                <a:ea typeface="DM Sans"/>
                <a:cs typeface="DM Sans"/>
                <a:sym typeface="DM Sans"/>
              </a:rPr>
              <a:t>Nos olvidaremos un poco del .send que hemos utilizado con nuestro requester, para cambiar la lógica de envío. </a:t>
            </a:r>
            <a:endParaRPr>
              <a:solidFill>
                <a:schemeClr val="dk1"/>
              </a:solidFill>
              <a:latin typeface="DM Sans"/>
              <a:ea typeface="DM Sans"/>
              <a:cs typeface="DM Sans"/>
              <a:sym typeface="DM Sans"/>
            </a:endParaRPr>
          </a:p>
          <a:p>
            <a:pPr>
              <a:spcBef>
                <a:spcPts val="1333"/>
              </a:spcBef>
            </a:pPr>
            <a:r>
              <a:rPr lang="es">
                <a:solidFill>
                  <a:schemeClr val="dk1"/>
                </a:solidFill>
                <a:latin typeface="DM Sans"/>
                <a:ea typeface="DM Sans"/>
                <a:cs typeface="DM Sans"/>
                <a:sym typeface="DM Sans"/>
              </a:rPr>
              <a:t>Preparemos el test con nuestro objeto mascota de prueba.</a:t>
            </a:r>
            <a:endParaRPr>
              <a:solidFill>
                <a:schemeClr val="dk1"/>
              </a:solidFill>
              <a:highlight>
                <a:schemeClr val="accent6"/>
              </a:highlight>
              <a:latin typeface="DM Sans"/>
              <a:ea typeface="DM Sans"/>
              <a:cs typeface="DM Sans"/>
              <a:sym typeface="DM Sans"/>
            </a:endParaRPr>
          </a:p>
        </p:txBody>
      </p:sp>
      <p:pic>
        <p:nvPicPr>
          <p:cNvPr id="593" name="Google Shape;593;p121"/>
          <p:cNvPicPr preferRelativeResize="0"/>
          <p:nvPr/>
        </p:nvPicPr>
        <p:blipFill>
          <a:blip r:embed="rId3">
            <a:alphaModFix/>
          </a:blip>
          <a:stretch>
            <a:fillRect/>
          </a:stretch>
        </p:blipFill>
        <p:spPr>
          <a:xfrm>
            <a:off x="5195734" y="3577131"/>
            <a:ext cx="6429733" cy="1731067"/>
          </a:xfrm>
          <a:prstGeom prst="rect">
            <a:avLst/>
          </a:prstGeom>
          <a:noFill/>
          <a:ln>
            <a:noFill/>
          </a:ln>
        </p:spPr>
      </p:pic>
    </p:spTree>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22"/>
          <p:cNvSpPr txBox="1"/>
          <p:nvPr/>
        </p:nvSpPr>
        <p:spPr>
          <a:xfrm>
            <a:off x="676400" y="624401"/>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Usando field y attach</a:t>
            </a:r>
            <a:endParaRPr sz="5333" b="1">
              <a:solidFill>
                <a:schemeClr val="dk1"/>
              </a:solidFill>
              <a:latin typeface="DM Sans"/>
              <a:ea typeface="DM Sans"/>
              <a:cs typeface="DM Sans"/>
              <a:sym typeface="DM Sans"/>
            </a:endParaRPr>
          </a:p>
        </p:txBody>
      </p:sp>
      <p:sp>
        <p:nvSpPr>
          <p:cNvPr id="599" name="Google Shape;599;p122"/>
          <p:cNvSpPr txBox="1"/>
          <p:nvPr/>
        </p:nvSpPr>
        <p:spPr>
          <a:xfrm>
            <a:off x="634000" y="2032000"/>
            <a:ext cx="4940800" cy="4237017"/>
          </a:xfrm>
          <a:prstGeom prst="rect">
            <a:avLst/>
          </a:prstGeom>
          <a:noFill/>
          <a:ln>
            <a:noFill/>
          </a:ln>
        </p:spPr>
        <p:txBody>
          <a:bodyPr spcFirstLastPara="1" wrap="square" lIns="121900" tIns="121900" rIns="121900" bIns="121900" anchor="t" anchorCtr="0">
            <a:spAutoFit/>
          </a:bodyPr>
          <a:lstStyle/>
          <a:p>
            <a:pPr>
              <a:spcBef>
                <a:spcPts val="1333"/>
              </a:spcBef>
            </a:pPr>
            <a:r>
              <a:rPr lang="es">
                <a:latin typeface="DM Sans"/>
                <a:ea typeface="DM Sans"/>
                <a:cs typeface="DM Sans"/>
                <a:sym typeface="DM Sans"/>
              </a:rPr>
              <a:t>Para poder enviar todos los campos, no solo los archivos, nos basaremos en el elemento </a:t>
            </a:r>
            <a:r>
              <a:rPr lang="es" b="1">
                <a:latin typeface="DM Sans"/>
                <a:ea typeface="DM Sans"/>
                <a:cs typeface="DM Sans"/>
                <a:sym typeface="DM Sans"/>
              </a:rPr>
              <a:t>.field</a:t>
            </a:r>
            <a:endParaRPr>
              <a:latin typeface="DM Sans"/>
              <a:ea typeface="DM Sans"/>
              <a:cs typeface="DM Sans"/>
              <a:sym typeface="DM Sans"/>
            </a:endParaRPr>
          </a:p>
          <a:p>
            <a:pPr>
              <a:spcBef>
                <a:spcPts val="1333"/>
              </a:spcBef>
            </a:pPr>
            <a:r>
              <a:rPr lang="es">
                <a:latin typeface="DM Sans"/>
                <a:ea typeface="DM Sans"/>
                <a:cs typeface="DM Sans"/>
                <a:sym typeface="DM Sans"/>
              </a:rPr>
              <a:t>Sin embargo, cuando tengamos intención que colocar un archivo como elemento a enviar, se utilizará el elemento </a:t>
            </a:r>
            <a:r>
              <a:rPr lang="es" b="1">
                <a:latin typeface="DM Sans"/>
                <a:ea typeface="DM Sans"/>
                <a:cs typeface="DM Sans"/>
                <a:sym typeface="DM Sans"/>
              </a:rPr>
              <a:t>.attach</a:t>
            </a:r>
            <a:r>
              <a:rPr lang="es">
                <a:latin typeface="DM Sans"/>
                <a:ea typeface="DM Sans"/>
                <a:cs typeface="DM Sans"/>
                <a:sym typeface="DM Sans"/>
              </a:rPr>
              <a:t>.</a:t>
            </a:r>
            <a:endParaRPr>
              <a:latin typeface="DM Sans"/>
              <a:ea typeface="DM Sans"/>
              <a:cs typeface="DM Sans"/>
              <a:sym typeface="DM Sans"/>
            </a:endParaRPr>
          </a:p>
          <a:p>
            <a:pPr>
              <a:spcBef>
                <a:spcPts val="1333"/>
              </a:spcBef>
            </a:pPr>
            <a:r>
              <a:rPr lang="es">
                <a:latin typeface="DM Sans"/>
                <a:ea typeface="DM Sans"/>
                <a:cs typeface="DM Sans"/>
                <a:sym typeface="DM Sans"/>
              </a:rPr>
              <a:t>Ergo, para poder enviar el objeto de mascota completo, incluyendo su imagen, lo haremos de la siguiente forma:</a:t>
            </a:r>
            <a:endParaRPr>
              <a:latin typeface="DM Sans"/>
              <a:ea typeface="DM Sans"/>
              <a:cs typeface="DM Sans"/>
              <a:sym typeface="DM Sans"/>
            </a:endParaRPr>
          </a:p>
          <a:p>
            <a:pPr>
              <a:spcBef>
                <a:spcPts val="1333"/>
              </a:spcBef>
            </a:pPr>
            <a:r>
              <a:rPr lang="es">
                <a:latin typeface="DM Sans"/>
                <a:ea typeface="DM Sans"/>
                <a:cs typeface="DM Sans"/>
                <a:sym typeface="DM Sans"/>
              </a:rPr>
              <a:t>Recuerda que, al hacer un </a:t>
            </a:r>
            <a:r>
              <a:rPr lang="es" b="1">
                <a:latin typeface="DM Sans"/>
                <a:ea typeface="DM Sans"/>
                <a:cs typeface="DM Sans"/>
                <a:sym typeface="DM Sans"/>
              </a:rPr>
              <a:t>attach</a:t>
            </a:r>
            <a:r>
              <a:rPr lang="es">
                <a:latin typeface="DM Sans"/>
                <a:ea typeface="DM Sans"/>
                <a:cs typeface="DM Sans"/>
                <a:sym typeface="DM Sans"/>
              </a:rPr>
              <a:t>, este debe coincidir con el campo esperado por multer en su middleware </a:t>
            </a:r>
            <a:r>
              <a:rPr lang="es" b="1" i="1">
                <a:latin typeface="DM Sans"/>
                <a:ea typeface="DM Sans"/>
                <a:cs typeface="DM Sans"/>
                <a:sym typeface="DM Sans"/>
              </a:rPr>
              <a:t>uploader.single</a:t>
            </a:r>
            <a:endParaRPr b="1" i="1">
              <a:latin typeface="DM Sans"/>
              <a:ea typeface="DM Sans"/>
              <a:cs typeface="DM Sans"/>
              <a:sym typeface="DM Sans"/>
            </a:endParaRPr>
          </a:p>
        </p:txBody>
      </p:sp>
      <p:pic>
        <p:nvPicPr>
          <p:cNvPr id="600" name="Google Shape;600;p122"/>
          <p:cNvPicPr preferRelativeResize="0"/>
          <p:nvPr/>
        </p:nvPicPr>
        <p:blipFill>
          <a:blip r:embed="rId3">
            <a:alphaModFix/>
          </a:blip>
          <a:stretch>
            <a:fillRect/>
          </a:stretch>
        </p:blipFill>
        <p:spPr>
          <a:xfrm>
            <a:off x="5690600" y="3400900"/>
            <a:ext cx="5867400" cy="1346200"/>
          </a:xfrm>
          <a:prstGeom prst="rect">
            <a:avLst/>
          </a:prstGeom>
          <a:noFill/>
          <a:ln>
            <a:noFill/>
          </a:ln>
        </p:spPr>
      </p:pic>
    </p:spTree>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123"/>
          <p:cNvPicPr preferRelativeResize="0"/>
          <p:nvPr/>
        </p:nvPicPr>
        <p:blipFill>
          <a:blip r:embed="rId3">
            <a:alphaModFix/>
          </a:blip>
          <a:stretch>
            <a:fillRect/>
          </a:stretch>
        </p:blipFill>
        <p:spPr>
          <a:xfrm>
            <a:off x="1384300" y="4401501"/>
            <a:ext cx="9423400" cy="1714500"/>
          </a:xfrm>
          <a:prstGeom prst="rect">
            <a:avLst/>
          </a:prstGeom>
          <a:noFill/>
          <a:ln>
            <a:noFill/>
          </a:ln>
        </p:spPr>
      </p:pic>
      <p:sp>
        <p:nvSpPr>
          <p:cNvPr id="606" name="Google Shape;606;p123"/>
          <p:cNvSpPr txBox="1"/>
          <p:nvPr/>
        </p:nvSpPr>
        <p:spPr>
          <a:xfrm>
            <a:off x="634000" y="624401"/>
            <a:ext cx="78068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Finalmente, procedemos a los expects</a:t>
            </a:r>
            <a:endParaRPr sz="5333" b="1">
              <a:solidFill>
                <a:schemeClr val="dk1"/>
              </a:solidFill>
              <a:latin typeface="DM Sans"/>
              <a:ea typeface="DM Sans"/>
              <a:cs typeface="DM Sans"/>
              <a:sym typeface="DM Sans"/>
            </a:endParaRPr>
          </a:p>
        </p:txBody>
      </p:sp>
      <p:sp>
        <p:nvSpPr>
          <p:cNvPr id="607" name="Google Shape;607;p123"/>
          <p:cNvSpPr txBox="1"/>
          <p:nvPr/>
        </p:nvSpPr>
        <p:spPr>
          <a:xfrm>
            <a:off x="634000" y="3087201"/>
            <a:ext cx="81276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Algunos de los expects principales podrían ser los mostrados en la captura, sin embargo, queda bajo tu criterio qué elementos probar para dar por “finalizado” el test.</a:t>
            </a:r>
            <a:endParaRPr b="1" i="1">
              <a:latin typeface="DM Sans"/>
              <a:ea typeface="DM Sans"/>
              <a:cs typeface="DM Sans"/>
              <a:sym typeface="DM Sans"/>
            </a:endParaRPr>
          </a:p>
        </p:txBody>
      </p:sp>
    </p:spTree>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124"/>
          <p:cNvPicPr preferRelativeResize="0"/>
          <p:nvPr/>
        </p:nvPicPr>
        <p:blipFill>
          <a:blip r:embed="rId3">
            <a:alphaModFix/>
          </a:blip>
          <a:stretch>
            <a:fillRect/>
          </a:stretch>
        </p:blipFill>
        <p:spPr>
          <a:xfrm>
            <a:off x="1628018" y="3412000"/>
            <a:ext cx="8935965" cy="2704000"/>
          </a:xfrm>
          <a:prstGeom prst="rect">
            <a:avLst/>
          </a:prstGeom>
          <a:noFill/>
          <a:ln>
            <a:noFill/>
          </a:ln>
        </p:spPr>
      </p:pic>
      <p:sp>
        <p:nvSpPr>
          <p:cNvPr id="613" name="Google Shape;613;p124"/>
          <p:cNvSpPr txBox="1"/>
          <p:nvPr/>
        </p:nvSpPr>
        <p:spPr>
          <a:xfrm>
            <a:off x="634000" y="624400"/>
            <a:ext cx="7781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¡Enhorabuena!</a:t>
            </a:r>
            <a:endParaRPr sz="3200"/>
          </a:p>
        </p:txBody>
      </p:sp>
      <p:sp>
        <p:nvSpPr>
          <p:cNvPr id="614" name="Google Shape;614;p124"/>
          <p:cNvSpPr txBox="1"/>
          <p:nvPr/>
        </p:nvSpPr>
        <p:spPr>
          <a:xfrm>
            <a:off x="634000" y="1609601"/>
            <a:ext cx="7624400" cy="1797888"/>
          </a:xfrm>
          <a:prstGeom prst="rect">
            <a:avLst/>
          </a:prstGeom>
          <a:noFill/>
          <a:ln>
            <a:noFill/>
          </a:ln>
        </p:spPr>
        <p:txBody>
          <a:bodyPr spcFirstLastPara="1" wrap="square" lIns="121900" tIns="121900" rIns="121900" bIns="121900" anchor="t" anchorCtr="0">
            <a:spAutoFit/>
          </a:bodyPr>
          <a:lstStyle/>
          <a:p>
            <a:r>
              <a:rPr lang="es">
                <a:highlight>
                  <a:schemeClr val="accent6"/>
                </a:highlight>
                <a:latin typeface="DM Sans"/>
                <a:ea typeface="DM Sans"/>
                <a:cs typeface="DM Sans"/>
                <a:sym typeface="DM Sans"/>
              </a:rPr>
              <a:t>¡Hemos conseguido realizar una estructura sólida de testing con diferentes contextos y diferentes retos a resolver!</a:t>
            </a:r>
            <a:endParaRPr>
              <a:latin typeface="DM Sans"/>
              <a:ea typeface="DM Sans"/>
              <a:cs typeface="DM Sans"/>
              <a:sym typeface="DM Sans"/>
            </a:endParaRPr>
          </a:p>
          <a:p>
            <a:pPr>
              <a:spcBef>
                <a:spcPts val="1333"/>
              </a:spcBef>
            </a:pPr>
            <a:r>
              <a:rPr lang="es">
                <a:latin typeface="DM Sans"/>
                <a:ea typeface="DM Sans"/>
                <a:cs typeface="DM Sans"/>
                <a:sym typeface="DM Sans"/>
              </a:rPr>
              <a:t>✍ Recuerda tener contemplados siempre los tests en tu proyecto, son cruciales para un perfil laboral sólido en la empresa donde te desenvuelvas.</a:t>
            </a:r>
            <a:endParaRPr>
              <a:latin typeface="DM Sans"/>
              <a:ea typeface="DM Sans"/>
              <a:cs typeface="DM Sans"/>
              <a:sym typeface="DM Sans"/>
            </a:endParaRPr>
          </a:p>
        </p:txBody>
      </p:sp>
    </p:spTree>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25"/>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¿Preguntas?</a:t>
            </a:r>
            <a:endParaRPr sz="5333" b="1">
              <a:solidFill>
                <a:srgbClr val="EAFF6A"/>
              </a:solidFill>
              <a:latin typeface="DM Sans"/>
              <a:ea typeface="DM Sans"/>
              <a:cs typeface="DM Sans"/>
              <a:sym typeface="DM Sans"/>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70"/>
          <p:cNvSpPr txBox="1"/>
          <p:nvPr/>
        </p:nvSpPr>
        <p:spPr>
          <a:xfrm>
            <a:off x="360633" y="461300"/>
            <a:ext cx="11464400" cy="818582"/>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133" b="1">
                <a:solidFill>
                  <a:schemeClr val="lt1"/>
                </a:solidFill>
                <a:latin typeface="DM Sans"/>
                <a:ea typeface="DM Sans"/>
                <a:cs typeface="DM Sans"/>
                <a:sym typeface="DM Sans"/>
              </a:rPr>
              <a:t>Ejemplo de uso de setTimeout</a:t>
            </a:r>
            <a:endParaRPr sz="4133" b="1">
              <a:solidFill>
                <a:schemeClr val="lt1"/>
              </a:solidFill>
              <a:latin typeface="DM Sans"/>
              <a:ea typeface="DM Sans"/>
              <a:cs typeface="DM Sans"/>
              <a:sym typeface="DM Sans"/>
            </a:endParaRPr>
          </a:p>
        </p:txBody>
      </p:sp>
      <p:sp>
        <p:nvSpPr>
          <p:cNvPr id="628" name="Google Shape;628;p170"/>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629" name="Google Shape;629;p170"/>
          <p:cNvPicPr preferRelativeResize="0"/>
          <p:nvPr/>
        </p:nvPicPr>
        <p:blipFill>
          <a:blip r:embed="rId3">
            <a:alphaModFix/>
          </a:blip>
          <a:stretch>
            <a:fillRect/>
          </a:stretch>
        </p:blipFill>
        <p:spPr>
          <a:xfrm>
            <a:off x="1014033" y="1381700"/>
            <a:ext cx="10157600" cy="4545075"/>
          </a:xfrm>
          <a:prstGeom prst="rect">
            <a:avLst/>
          </a:prstGeom>
          <a:noFill/>
          <a:ln>
            <a:noFill/>
          </a:ln>
        </p:spPr>
      </p:pic>
    </p:spTree>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grpSp>
        <p:nvGrpSpPr>
          <p:cNvPr id="624" name="Google Shape;624;p126"/>
          <p:cNvGrpSpPr/>
          <p:nvPr/>
        </p:nvGrpSpPr>
        <p:grpSpPr>
          <a:xfrm>
            <a:off x="5603400" y="1325564"/>
            <a:ext cx="985200" cy="985200"/>
            <a:chOff x="5323100" y="2467173"/>
            <a:chExt cx="738900" cy="738900"/>
          </a:xfrm>
        </p:grpSpPr>
        <p:sp>
          <p:nvSpPr>
            <p:cNvPr id="625" name="Google Shape;625;p126"/>
            <p:cNvSpPr/>
            <p:nvPr/>
          </p:nvSpPr>
          <p:spPr>
            <a:xfrm>
              <a:off x="5323100" y="2467173"/>
              <a:ext cx="738900" cy="738900"/>
            </a:xfrm>
            <a:prstGeom prst="ellipse">
              <a:avLst/>
            </a:prstGeom>
            <a:solidFill>
              <a:srgbClr val="393B43"/>
            </a:solidFill>
            <a:ln>
              <a:noFill/>
            </a:ln>
          </p:spPr>
          <p:txBody>
            <a:bodyPr spcFirstLastPara="1" wrap="square" lIns="121900" tIns="121900" rIns="121900" bIns="121900" anchor="ctr" anchorCtr="0">
              <a:noAutofit/>
            </a:bodyPr>
            <a:lstStyle/>
            <a:p>
              <a:pPr>
                <a:buClr>
                  <a:srgbClr val="000000"/>
                </a:buClr>
                <a:buSzPts val="1400"/>
              </a:pPr>
              <a:endParaRPr sz="1867">
                <a:solidFill>
                  <a:schemeClr val="lt1"/>
                </a:solidFill>
                <a:latin typeface="Arial"/>
                <a:ea typeface="Arial"/>
                <a:cs typeface="Arial"/>
                <a:sym typeface="Arial"/>
              </a:endParaRPr>
            </a:p>
          </p:txBody>
        </p:sp>
        <p:pic>
          <p:nvPicPr>
            <p:cNvPr id="626" name="Google Shape;626;p126" title="ícono de desafío complementario"/>
            <p:cNvPicPr preferRelativeResize="0"/>
            <p:nvPr/>
          </p:nvPicPr>
          <p:blipFill rotWithShape="1">
            <a:blip r:embed="rId3">
              <a:alphaModFix/>
            </a:blip>
            <a:srcRect/>
            <a:stretch/>
          </p:blipFill>
          <p:spPr>
            <a:xfrm>
              <a:off x="5470107" y="2622261"/>
              <a:ext cx="428721" cy="428726"/>
            </a:xfrm>
            <a:prstGeom prst="rect">
              <a:avLst/>
            </a:prstGeom>
            <a:noFill/>
            <a:ln>
              <a:noFill/>
            </a:ln>
          </p:spPr>
        </p:pic>
      </p:grpSp>
      <p:sp>
        <p:nvSpPr>
          <p:cNvPr id="627" name="Google Shape;627;p126"/>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Módulos de Testing para proyecto final</a:t>
            </a:r>
            <a:endParaRPr sz="5333"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grpSp>
        <p:nvGrpSpPr>
          <p:cNvPr id="632" name="Google Shape;632;p127"/>
          <p:cNvGrpSpPr/>
          <p:nvPr/>
        </p:nvGrpSpPr>
        <p:grpSpPr>
          <a:xfrm>
            <a:off x="609812" y="624380"/>
            <a:ext cx="574765" cy="574765"/>
            <a:chOff x="5323100" y="2467173"/>
            <a:chExt cx="738900" cy="738900"/>
          </a:xfrm>
        </p:grpSpPr>
        <p:sp>
          <p:nvSpPr>
            <p:cNvPr id="633" name="Google Shape;633;p127"/>
            <p:cNvSpPr/>
            <p:nvPr/>
          </p:nvSpPr>
          <p:spPr>
            <a:xfrm>
              <a:off x="5323100" y="2467173"/>
              <a:ext cx="738900" cy="738900"/>
            </a:xfrm>
            <a:prstGeom prst="ellipse">
              <a:avLst/>
            </a:prstGeom>
            <a:solidFill>
              <a:srgbClr val="393B43"/>
            </a:solidFill>
            <a:ln>
              <a:noFill/>
            </a:ln>
          </p:spPr>
          <p:txBody>
            <a:bodyPr spcFirstLastPara="1" wrap="square" lIns="121900" tIns="121900" rIns="121900" bIns="121900" anchor="ctr" anchorCtr="0">
              <a:noAutofit/>
            </a:bodyPr>
            <a:lstStyle/>
            <a:p>
              <a:pPr>
                <a:buClr>
                  <a:srgbClr val="000000"/>
                </a:buClr>
                <a:buSzPts val="1400"/>
              </a:pPr>
              <a:endParaRPr sz="1867">
                <a:solidFill>
                  <a:schemeClr val="lt1"/>
                </a:solidFill>
                <a:latin typeface="Arial"/>
                <a:ea typeface="Arial"/>
                <a:cs typeface="Arial"/>
                <a:sym typeface="Arial"/>
              </a:endParaRPr>
            </a:p>
          </p:txBody>
        </p:sp>
        <p:pic>
          <p:nvPicPr>
            <p:cNvPr id="634" name="Google Shape;634;p127" title="ícono de desafío complementario"/>
            <p:cNvPicPr preferRelativeResize="0"/>
            <p:nvPr/>
          </p:nvPicPr>
          <p:blipFill rotWithShape="1">
            <a:blip r:embed="rId3">
              <a:alphaModFix/>
            </a:blip>
            <a:srcRect/>
            <a:stretch/>
          </p:blipFill>
          <p:spPr>
            <a:xfrm>
              <a:off x="5470107" y="2622261"/>
              <a:ext cx="428721" cy="428726"/>
            </a:xfrm>
            <a:prstGeom prst="rect">
              <a:avLst/>
            </a:prstGeom>
            <a:noFill/>
            <a:ln>
              <a:noFill/>
            </a:ln>
          </p:spPr>
        </p:pic>
      </p:grpSp>
      <p:sp>
        <p:nvSpPr>
          <p:cNvPr id="635" name="Google Shape;635;p127"/>
          <p:cNvSpPr txBox="1"/>
          <p:nvPr/>
        </p:nvSpPr>
        <p:spPr>
          <a:xfrm>
            <a:off x="648200" y="1296501"/>
            <a:ext cx="10895600" cy="855578"/>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400" b="1">
                <a:solidFill>
                  <a:schemeClr val="dk1"/>
                </a:solidFill>
                <a:latin typeface="DM Sans"/>
                <a:ea typeface="DM Sans"/>
                <a:cs typeface="DM Sans"/>
                <a:sym typeface="DM Sans"/>
              </a:rPr>
              <a:t>Módulos de testing para proyecto final</a:t>
            </a:r>
            <a:endParaRPr sz="4400" b="1">
              <a:solidFill>
                <a:schemeClr val="dk1"/>
              </a:solidFill>
              <a:latin typeface="DM Sans"/>
              <a:ea typeface="DM Sans"/>
              <a:cs typeface="DM Sans"/>
              <a:sym typeface="DM Sans"/>
            </a:endParaRPr>
          </a:p>
        </p:txBody>
      </p:sp>
      <p:pic>
        <p:nvPicPr>
          <p:cNvPr id="636" name="Google Shape;636;p127"/>
          <p:cNvPicPr preferRelativeResize="0"/>
          <p:nvPr/>
        </p:nvPicPr>
        <p:blipFill rotWithShape="1">
          <a:blip r:embed="rId4">
            <a:alphaModFix/>
          </a:blip>
          <a:srcRect l="-3139" r="3139"/>
          <a:stretch/>
        </p:blipFill>
        <p:spPr>
          <a:xfrm>
            <a:off x="10366984" y="6256367"/>
            <a:ext cx="1534333" cy="356767"/>
          </a:xfrm>
          <a:prstGeom prst="rect">
            <a:avLst/>
          </a:prstGeom>
          <a:noFill/>
          <a:ln>
            <a:noFill/>
          </a:ln>
        </p:spPr>
      </p:pic>
      <p:sp>
        <p:nvSpPr>
          <p:cNvPr id="637" name="Google Shape;637;p127"/>
          <p:cNvSpPr txBox="1"/>
          <p:nvPr/>
        </p:nvSpPr>
        <p:spPr>
          <a:xfrm>
            <a:off x="1240733" y="624367"/>
            <a:ext cx="38412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COMPLEMENTARIO</a:t>
            </a:r>
            <a:endParaRPr sz="1867">
              <a:solidFill>
                <a:srgbClr val="000000"/>
              </a:solidFill>
              <a:latin typeface="DM Sans"/>
              <a:ea typeface="DM Sans"/>
              <a:cs typeface="DM Sans"/>
              <a:sym typeface="DM Sans"/>
            </a:endParaRPr>
          </a:p>
        </p:txBody>
      </p:sp>
      <p:sp>
        <p:nvSpPr>
          <p:cNvPr id="638" name="Google Shape;638;p127"/>
          <p:cNvSpPr txBox="1"/>
          <p:nvPr/>
        </p:nvSpPr>
        <p:spPr>
          <a:xfrm>
            <a:off x="6255517" y="2248867"/>
            <a:ext cx="5112800" cy="276943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Formato</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link del repositorio en github sin node_modules</a:t>
            </a:r>
            <a:endParaRPr>
              <a:solidFill>
                <a:srgbClr val="999999"/>
              </a:solidFill>
              <a:latin typeface="DM Sans"/>
              <a:ea typeface="DM Sans"/>
              <a:cs typeface="DM Sans"/>
              <a:sym typeface="DM Sans"/>
            </a:endParaRPr>
          </a:p>
          <a:p>
            <a:pPr>
              <a:spcBef>
                <a:spcPts val="1067"/>
              </a:spcBef>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Sugerencias</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Ya que el testing lo desarrollarás tú, no hay una guía de test por leer. ¡Aplica tu mayor creatividad en tus pruebas! </a:t>
            </a:r>
            <a:endParaRPr>
              <a:solidFill>
                <a:srgbClr val="999999"/>
              </a:solidFill>
              <a:latin typeface="DM Sans"/>
              <a:ea typeface="DM Sans"/>
              <a:cs typeface="DM Sans"/>
              <a:sym typeface="DM Sans"/>
            </a:endParaRPr>
          </a:p>
        </p:txBody>
      </p:sp>
      <p:sp>
        <p:nvSpPr>
          <p:cNvPr id="639" name="Google Shape;639;p127"/>
          <p:cNvSpPr txBox="1"/>
          <p:nvPr/>
        </p:nvSpPr>
        <p:spPr>
          <a:xfrm>
            <a:off x="823684" y="2152101"/>
            <a:ext cx="5112800" cy="470842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Consigna</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Realizar módulos de testing para tu proyecto principal, utilizando los módulos de mocha + chai + supertest</a:t>
            </a:r>
            <a:endParaRPr>
              <a:solidFill>
                <a:srgbClr val="000000"/>
              </a:solidFill>
              <a:latin typeface="DM Sans"/>
              <a:ea typeface="DM Sans"/>
              <a:cs typeface="DM Sans"/>
              <a:sym typeface="DM Sans"/>
            </a:endParaRPr>
          </a:p>
          <a:p>
            <a:pPr>
              <a:spcBef>
                <a:spcPts val="1067"/>
              </a:spcBef>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Aspectos a incluir</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Se deben incluir por lo menos 3 tests desarrollados para</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Router de products.</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Router de carts.</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Router de sessions.</a:t>
            </a:r>
            <a:endParaRPr>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a:solidFill>
                  <a:srgbClr val="999999"/>
                </a:solidFill>
                <a:latin typeface="DM Sans"/>
                <a:ea typeface="DM Sans"/>
                <a:cs typeface="DM Sans"/>
                <a:sym typeface="DM Sans"/>
              </a:rPr>
              <a:t>NO desarrollar únicamente tests de status, la idea es trabajar lo mejor desarrollado posible las validaciones de testing</a:t>
            </a:r>
            <a:endParaRPr>
              <a:solidFill>
                <a:srgbClr val="999999"/>
              </a:solidFill>
              <a:latin typeface="DM Sans"/>
              <a:ea typeface="DM Sans"/>
              <a:cs typeface="DM Sans"/>
              <a:sym typeface="DM Sans"/>
            </a:endParaRPr>
          </a:p>
        </p:txBody>
      </p:sp>
      <p:sp>
        <p:nvSpPr>
          <p:cNvPr id="640" name="Google Shape;640;p127"/>
          <p:cNvSpPr/>
          <p:nvPr/>
        </p:nvSpPr>
        <p:spPr>
          <a:xfrm>
            <a:off x="848600" y="1118233"/>
            <a:ext cx="10715600" cy="80800"/>
          </a:xfrm>
          <a:prstGeom prst="rect">
            <a:avLst/>
          </a:prstGeom>
          <a:solidFill>
            <a:srgbClr val="393B43"/>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41</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897417" y="2438833"/>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Testing Avanzado: Testeo de funcionalidades</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67" y="18688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42</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890667" y="2516467"/>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Frameworks de desarrollo: Nestjs (Parte I)</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5061584" y="3636167"/>
            <a:ext cx="23100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Framework de desarrollo</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NESTjs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Métodos principales en NESTjs</a:t>
            </a:r>
            <a:endParaRPr sz="1600">
              <a:solidFill>
                <a:schemeClr val="lt1"/>
              </a:solidFill>
              <a:latin typeface="DM Sans"/>
              <a:ea typeface="DM Sans"/>
              <a:cs typeface="DM Sans"/>
              <a:sym typeface="DM Sans"/>
            </a:endParaRPr>
          </a:p>
        </p:txBody>
      </p:sp>
      <p:sp>
        <p:nvSpPr>
          <p:cNvPr id="295" name="Google Shape;295;p84"/>
          <p:cNvSpPr txBox="1"/>
          <p:nvPr/>
        </p:nvSpPr>
        <p:spPr>
          <a:xfrm>
            <a:off x="1996800" y="36428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43</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4"/>
          <p:cNvSpPr txBox="1"/>
          <p:nvPr/>
        </p:nvSpPr>
        <p:spPr>
          <a:xfrm>
            <a:off x="7938284" y="2443401"/>
            <a:ext cx="2571600" cy="1785064"/>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sz="2000" b="1">
                <a:solidFill>
                  <a:srgbClr val="999999"/>
                </a:solidFill>
                <a:latin typeface="DM Sans"/>
                <a:ea typeface="DM Sans"/>
                <a:cs typeface="DM Sans"/>
                <a:sym typeface="DM Sans"/>
              </a:rPr>
              <a:t>Frameworks de desarrollo: Nestjs (Parte II)</a:t>
            </a:r>
            <a:endParaRPr sz="2000" b="1">
              <a:solidFill>
                <a:srgbClr val="999999"/>
              </a:solidFill>
              <a:latin typeface="DM Sans"/>
              <a:ea typeface="DM Sans"/>
              <a:cs typeface="DM Sans"/>
              <a:sym typeface="DM Sans"/>
            </a:endParaRPr>
          </a:p>
          <a:p>
            <a:pPr algn="ctr">
              <a:buClr>
                <a:schemeClr val="dk1"/>
              </a:buClr>
              <a:buSzPts val="1100"/>
            </a:pPr>
            <a:endParaRPr sz="2000" b="1">
              <a:solidFill>
                <a:srgbClr val="999999"/>
              </a:solidFill>
              <a:latin typeface="DM Sans"/>
              <a:ea typeface="DM Sans"/>
              <a:cs typeface="DM Sans"/>
              <a:sym typeface="DM Sans"/>
            </a:endParaRPr>
          </a:p>
          <a:p>
            <a:pPr>
              <a:buClr>
                <a:srgbClr val="000000"/>
              </a:buClr>
              <a:buSzPts val="1500"/>
            </a:pPr>
            <a:endParaRPr sz="2000" b="1">
              <a:solidFill>
                <a:srgbClr val="999999"/>
              </a:solidFill>
              <a:latin typeface="DM Sans"/>
              <a:ea typeface="DM Sans"/>
              <a:cs typeface="DM Sans"/>
              <a:sym typeface="DM Sans"/>
            </a:endParaRPr>
          </a:p>
        </p:txBody>
      </p:sp>
      <p:cxnSp>
        <p:nvCxnSpPr>
          <p:cNvPr id="300" name="Google Shape;300;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02" name="Google Shape;302;p84"/>
          <p:cNvSpPr txBox="1"/>
          <p:nvPr/>
        </p:nvSpPr>
        <p:spPr>
          <a:xfrm>
            <a:off x="2031951" y="3679233"/>
            <a:ext cx="23100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Tests de integración</a:t>
            </a:r>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Tests con supertest</a:t>
            </a:r>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Testing de elementos avanzados</a:t>
            </a:r>
            <a:endParaRPr sz="1600">
              <a:solidFill>
                <a:srgbClr val="B7B7B7"/>
              </a:solidFill>
              <a:latin typeface="DM Sans"/>
              <a:ea typeface="DM Sans"/>
              <a:cs typeface="DM Sans"/>
              <a:sym typeface="DM Sans"/>
            </a:endParaRPr>
          </a:p>
          <a:p>
            <a:endParaRPr sz="1600">
              <a:solidFill>
                <a:srgbClr val="B7B7B7"/>
              </a:solidFill>
              <a:latin typeface="DM Sans"/>
              <a:ea typeface="DM Sans"/>
              <a:cs typeface="DM Sans"/>
              <a:sym typeface="DM Sans"/>
            </a:endParaRPr>
          </a:p>
        </p:txBody>
      </p:sp>
      <p:sp>
        <p:nvSpPr>
          <p:cNvPr id="303" name="Google Shape;303;p84"/>
          <p:cNvSpPr txBox="1"/>
          <p:nvPr/>
        </p:nvSpPr>
        <p:spPr>
          <a:xfrm>
            <a:off x="7906384" y="4016467"/>
            <a:ext cx="2310000" cy="1564490"/>
          </a:xfrm>
          <a:prstGeom prst="rect">
            <a:avLst/>
          </a:prstGeom>
          <a:noFill/>
          <a:ln>
            <a:noFill/>
          </a:ln>
        </p:spPr>
        <p:txBody>
          <a:bodyPr spcFirstLastPara="1" wrap="square" lIns="121900" tIns="121900" rIns="121900" bIns="121900" anchor="t" anchorCtr="0">
            <a:spAutoFit/>
          </a:bodyPr>
          <a:lstStyle/>
          <a:p>
            <a:pPr marL="609585" indent="-406390">
              <a:spcBef>
                <a:spcPts val="1333"/>
              </a:spcBef>
              <a:buClr>
                <a:schemeClr val="accent4"/>
              </a:buClr>
              <a:buSzPts val="1200"/>
              <a:buFont typeface="DM Sans"/>
              <a:buChar char="✓"/>
            </a:pPr>
            <a:r>
              <a:rPr lang="es" sz="1600">
                <a:solidFill>
                  <a:srgbClr val="CCCCCC"/>
                </a:solidFill>
                <a:latin typeface="DM Sans"/>
                <a:ea typeface="DM Sans"/>
                <a:cs typeface="DM Sans"/>
                <a:sym typeface="DM Sans"/>
              </a:rPr>
              <a:t>Conexión de Nestjs a Mongo</a:t>
            </a:r>
            <a:endParaRPr sz="1600">
              <a:solidFill>
                <a:srgbClr val="CCCCCC"/>
              </a:solidFill>
              <a:latin typeface="DM Sans"/>
              <a:ea typeface="DM Sans"/>
              <a:cs typeface="DM Sans"/>
              <a:sym typeface="DM Sans"/>
            </a:endParaRPr>
          </a:p>
          <a:p>
            <a:pPr marL="609585" indent="-406390">
              <a:spcBef>
                <a:spcPts val="1333"/>
              </a:spcBef>
              <a:buClr>
                <a:schemeClr val="accent4"/>
              </a:buClr>
              <a:buSzPts val="1200"/>
              <a:buFont typeface="DM Sans"/>
              <a:buChar char="✓"/>
            </a:pPr>
            <a:r>
              <a:rPr lang="es" sz="1600">
                <a:solidFill>
                  <a:srgbClr val="CCCCCC"/>
                </a:solidFill>
                <a:latin typeface="DM Sans"/>
                <a:ea typeface="DM Sans"/>
                <a:cs typeface="DM Sans"/>
                <a:sym typeface="DM Sans"/>
              </a:rPr>
              <a:t>Autenticación con JWT</a:t>
            </a:r>
            <a:endParaRPr sz="1600">
              <a:solidFill>
                <a:srgbClr val="CCCCCC"/>
              </a:solidFill>
              <a:latin typeface="DM Sans"/>
              <a:ea typeface="DM Sans"/>
              <a:cs typeface="DM Sans"/>
              <a:sym typeface="DM Sans"/>
            </a:endParaRPr>
          </a:p>
        </p:txBody>
      </p:sp>
    </p:spTree>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10" name="Google Shape;310;p85"/>
          <p:cNvSpPr txBox="1"/>
          <p:nvPr/>
        </p:nvSpPr>
        <p:spPr>
          <a:xfrm>
            <a:off x="3368100" y="2158168"/>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Conocer qué es un framework de desarrollo</a:t>
            </a:r>
            <a:endParaRPr sz="2400">
              <a:solidFill>
                <a:schemeClr val="lt1"/>
              </a:solidFill>
              <a:latin typeface="DM Sans"/>
              <a:ea typeface="DM Sans"/>
              <a:cs typeface="DM Sans"/>
              <a:sym typeface="DM Sans"/>
            </a:endParaRPr>
          </a:p>
        </p:txBody>
      </p:sp>
      <p:pic>
        <p:nvPicPr>
          <p:cNvPr id="311" name="Google Shape;311;p85"/>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12" name="Google Shape;312;p85"/>
          <p:cNvCxnSpPr>
            <a:stCxn id="309" idx="2"/>
            <a:endCxn id="311"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3" name="Google Shape;313;p85"/>
          <p:cNvSpPr txBox="1"/>
          <p:nvPr/>
        </p:nvSpPr>
        <p:spPr>
          <a:xfrm>
            <a:off x="3368100" y="4194967"/>
            <a:ext cx="7462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Primeras implementaciones de Nestjs</a:t>
            </a:r>
            <a:endParaRPr sz="2400">
              <a:solidFill>
                <a:schemeClr val="lt1"/>
              </a:solidFill>
              <a:latin typeface="DM Sans"/>
              <a:ea typeface="DM Sans"/>
              <a:cs typeface="DM Sans"/>
              <a:sym typeface="DM Sans"/>
            </a:endParaRPr>
          </a:p>
        </p:txBody>
      </p:sp>
      <p:pic>
        <p:nvPicPr>
          <p:cNvPr id="314" name="Google Shape;314;p85"/>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315" name="Google Shape;315;p85"/>
          <p:cNvSpPr txBox="1"/>
          <p:nvPr/>
        </p:nvSpPr>
        <p:spPr>
          <a:xfrm>
            <a:off x="3316384" y="3291085"/>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Conocer qué es Nest js y la importancia de su uso</a:t>
            </a:r>
            <a:endParaRPr sz="2400">
              <a:solidFill>
                <a:schemeClr val="lt1"/>
              </a:solidFill>
              <a:latin typeface="DM Sans"/>
              <a:ea typeface="DM Sans"/>
              <a:cs typeface="DM Sans"/>
              <a:sym typeface="DM Sans"/>
            </a:endParaRPr>
          </a:p>
        </p:txBody>
      </p:sp>
      <p:cxnSp>
        <p:nvCxnSpPr>
          <p:cNvPr id="316" name="Google Shape;316;p85"/>
          <p:cNvCxnSpPr>
            <a:stCxn id="311" idx="2"/>
          </p:cNvCxnSpPr>
          <p:nvPr/>
        </p:nvCxnSpPr>
        <p:spPr>
          <a:xfrm rot="5400000">
            <a:off x="2711700" y="40266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86"/>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2" name="Google Shape;322;p86"/>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3" name="Google Shape;323;p86"/>
          <p:cNvSpPr/>
          <p:nvPr/>
        </p:nvSpPr>
        <p:spPr>
          <a:xfrm>
            <a:off x="784700" y="27510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Framework de desarrollo </a:t>
            </a:r>
            <a:endParaRPr sz="1600">
              <a:solidFill>
                <a:srgbClr val="FFFFFF"/>
              </a:solidFill>
              <a:latin typeface="DM Sans"/>
              <a:ea typeface="DM Sans"/>
              <a:cs typeface="DM Sans"/>
              <a:sym typeface="DM Sans"/>
            </a:endParaRPr>
          </a:p>
        </p:txBody>
      </p:sp>
      <p:sp>
        <p:nvSpPr>
          <p:cNvPr id="324" name="Google Shape;324;p86"/>
          <p:cNvSpPr/>
          <p:nvPr/>
        </p:nvSpPr>
        <p:spPr>
          <a:xfrm>
            <a:off x="4947241" y="2751433"/>
            <a:ext cx="2129200" cy="77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NESTjs</a:t>
            </a:r>
            <a:endParaRPr sz="1600">
              <a:solidFill>
                <a:schemeClr val="dk1"/>
              </a:solidFill>
              <a:latin typeface="DM Sans"/>
              <a:ea typeface="DM Sans"/>
              <a:cs typeface="DM Sans"/>
              <a:sym typeface="DM Sans"/>
            </a:endParaRPr>
          </a:p>
        </p:txBody>
      </p:sp>
      <p:cxnSp>
        <p:nvCxnSpPr>
          <p:cNvPr id="325" name="Google Shape;325;p86"/>
          <p:cNvCxnSpPr>
            <a:stCxn id="323" idx="3"/>
            <a:endCxn id="324" idx="1"/>
          </p:cNvCxnSpPr>
          <p:nvPr/>
        </p:nvCxnSpPr>
        <p:spPr>
          <a:xfrm>
            <a:off x="2650300" y="3137845"/>
            <a:ext cx="2296800" cy="800"/>
          </a:xfrm>
          <a:prstGeom prst="bentConnector3">
            <a:avLst>
              <a:gd name="adj1" fmla="val 50003"/>
            </a:avLst>
          </a:prstGeom>
          <a:noFill/>
          <a:ln w="9525" cap="flat" cmpd="sng">
            <a:solidFill>
              <a:srgbClr val="CCCCCC"/>
            </a:solidFill>
            <a:prstDash val="solid"/>
            <a:round/>
            <a:headEnd type="none" w="sm" len="sm"/>
            <a:tailEnd type="oval" w="med" len="med"/>
          </a:ln>
        </p:spPr>
      </p:cxnSp>
      <p:pic>
        <p:nvPicPr>
          <p:cNvPr id="326" name="Google Shape;326;p86"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27" name="Google Shape;327;p86"/>
          <p:cNvSpPr/>
          <p:nvPr/>
        </p:nvSpPr>
        <p:spPr>
          <a:xfrm>
            <a:off x="781700" y="4029979"/>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Componentes principales de Nestjs</a:t>
            </a:r>
            <a:endParaRPr sz="1600">
              <a:solidFill>
                <a:srgbClr val="FFFFFF"/>
              </a:solidFill>
              <a:latin typeface="DM Sans"/>
              <a:ea typeface="DM Sans"/>
              <a:cs typeface="DM Sans"/>
              <a:sym typeface="DM Sans"/>
            </a:endParaRPr>
          </a:p>
        </p:txBody>
      </p:sp>
      <p:sp>
        <p:nvSpPr>
          <p:cNvPr id="328" name="Google Shape;328;p86"/>
          <p:cNvSpPr/>
          <p:nvPr/>
        </p:nvSpPr>
        <p:spPr>
          <a:xfrm>
            <a:off x="4944241" y="4030367"/>
            <a:ext cx="2129200" cy="77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Params, queries y body</a:t>
            </a:r>
            <a:endParaRPr sz="1600">
              <a:solidFill>
                <a:schemeClr val="dk1"/>
              </a:solidFill>
              <a:latin typeface="DM Sans"/>
              <a:ea typeface="DM Sans"/>
              <a:cs typeface="DM Sans"/>
              <a:sym typeface="DM Sans"/>
            </a:endParaRPr>
          </a:p>
        </p:txBody>
      </p:sp>
      <p:cxnSp>
        <p:nvCxnSpPr>
          <p:cNvPr id="329" name="Google Shape;329;p86"/>
          <p:cNvCxnSpPr>
            <a:stCxn id="327" idx="3"/>
            <a:endCxn id="328" idx="1"/>
          </p:cNvCxnSpPr>
          <p:nvPr/>
        </p:nvCxnSpPr>
        <p:spPr>
          <a:xfrm>
            <a:off x="2647300" y="4416779"/>
            <a:ext cx="2296800" cy="800"/>
          </a:xfrm>
          <a:prstGeom prst="bentConnector3">
            <a:avLst>
              <a:gd name="adj1" fmla="val 50003"/>
            </a:avLst>
          </a:prstGeom>
          <a:noFill/>
          <a:ln w="9525" cap="flat" cmpd="sng">
            <a:solidFill>
              <a:srgbClr val="CCCCCC"/>
            </a:solidFill>
            <a:prstDash val="solid"/>
            <a:round/>
            <a:headEnd type="none" w="sm" len="sm"/>
            <a:tailEnd type="oval" w="med" len="med"/>
          </a:ln>
        </p:spPr>
      </p:cxnSp>
      <p:cxnSp>
        <p:nvCxnSpPr>
          <p:cNvPr id="330" name="Google Shape;330;p86"/>
          <p:cNvCxnSpPr>
            <a:stCxn id="323" idx="2"/>
            <a:endCxn id="327" idx="0"/>
          </p:cNvCxnSpPr>
          <p:nvPr/>
        </p:nvCxnSpPr>
        <p:spPr>
          <a:xfrm rot="5400000">
            <a:off x="1463500" y="3775845"/>
            <a:ext cx="505200" cy="2800"/>
          </a:xfrm>
          <a:prstGeom prst="bentConnector3">
            <a:avLst>
              <a:gd name="adj1" fmla="val 50013"/>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87"/>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N°41</a:t>
            </a:r>
            <a:endParaRPr sz="1867">
              <a:solidFill>
                <a:srgbClr val="000000"/>
              </a:solidFill>
              <a:latin typeface="DM Sans"/>
              <a:ea typeface="DM Sans"/>
              <a:cs typeface="DM Sans"/>
              <a:sym typeface="DM Sans"/>
            </a:endParaRPr>
          </a:p>
        </p:txBody>
      </p:sp>
      <p:sp>
        <p:nvSpPr>
          <p:cNvPr id="336" name="Google Shape;336;p87"/>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37" name="Google Shape;337;p87"/>
          <p:cNvSpPr txBox="1"/>
          <p:nvPr/>
        </p:nvSpPr>
        <p:spPr>
          <a:xfrm>
            <a:off x="579333" y="2137567"/>
            <a:ext cx="5112800" cy="569709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Test unitario</a:t>
            </a:r>
            <a:r>
              <a:rPr lang="es" b="1">
                <a:solidFill>
                  <a:schemeClr val="dk1"/>
                </a:solidFill>
                <a:latin typeface="DM Sans"/>
                <a:ea typeface="DM Sans"/>
                <a:cs typeface="DM Sans"/>
                <a:sym typeface="DM Sans"/>
              </a:rPr>
              <a:t>: </a:t>
            </a:r>
            <a:r>
              <a:rPr lang="es" sz="2400">
                <a:solidFill>
                  <a:schemeClr val="dk1"/>
                </a:solidFill>
                <a:latin typeface="DM Sans"/>
                <a:ea typeface="DM Sans"/>
                <a:cs typeface="DM Sans"/>
                <a:sym typeface="DM Sans"/>
              </a:rPr>
              <a:t> Elemento más pequeño que puede ser testeado. La intención de las pruebas va dirigida al correcto funcionamiento de un módulo isolado.</a:t>
            </a:r>
            <a:endParaRPr sz="2400">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Testing de integración</a:t>
            </a:r>
            <a:r>
              <a:rPr lang="es" b="1">
                <a:solidFill>
                  <a:schemeClr val="dk1"/>
                </a:solidFill>
                <a:latin typeface="DM Sans"/>
                <a:ea typeface="DM Sans"/>
                <a:cs typeface="DM Sans"/>
                <a:sym typeface="DM Sans"/>
              </a:rPr>
              <a:t>: </a:t>
            </a:r>
            <a:r>
              <a:rPr lang="es" sz="2400">
                <a:solidFill>
                  <a:schemeClr val="dk1"/>
                </a:solidFill>
                <a:latin typeface="DM Sans"/>
                <a:ea typeface="DM Sans"/>
                <a:cs typeface="DM Sans"/>
                <a:sym typeface="DM Sans"/>
              </a:rPr>
              <a:t>T</a:t>
            </a:r>
            <a:r>
              <a:rPr lang="es" sz="1667">
                <a:solidFill>
                  <a:schemeClr val="dk1"/>
                </a:solidFill>
                <a:latin typeface="DM Sans"/>
                <a:ea typeface="DM Sans"/>
                <a:cs typeface="DM Sans"/>
                <a:sym typeface="DM Sans"/>
              </a:rPr>
              <a:t>iene el objetivo de ver que los módulos funcionen en conjunto. Por ejemplo, mófulo de Dao, Bcrypt.  </a:t>
            </a:r>
            <a:endParaRPr sz="1667">
              <a:solidFill>
                <a:schemeClr val="dk1"/>
              </a:solidFill>
              <a:latin typeface="DM Sans"/>
              <a:ea typeface="DM Sans"/>
              <a:cs typeface="DM Sans"/>
              <a:sym typeface="DM Sans"/>
            </a:endParaRPr>
          </a:p>
          <a:p>
            <a:pPr>
              <a:lnSpc>
                <a:spcPct val="115000"/>
              </a:lnSpc>
              <a:buClr>
                <a:schemeClr val="dk1"/>
              </a:buClr>
              <a:buSzPts val="2000"/>
            </a:pPr>
            <a:endParaRPr sz="1667">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Test funcional: </a:t>
            </a:r>
            <a:r>
              <a:rPr lang="es">
                <a:solidFill>
                  <a:schemeClr val="dk1"/>
                </a:solidFill>
                <a:latin typeface="DM Sans"/>
                <a:ea typeface="DM Sans"/>
                <a:cs typeface="DM Sans"/>
                <a:sym typeface="DM Sans"/>
              </a:rPr>
              <a:t>Hace referencia a aplicar las integraciones de la misma manera que se realizaría un test de integración, sin embargo, enfocadas a cumplir una funcionalidad real. </a:t>
            </a:r>
            <a:endParaRPr>
              <a:solidFill>
                <a:schemeClr val="dk1"/>
              </a:solidFill>
              <a:latin typeface="DM Sans"/>
              <a:ea typeface="DM Sans"/>
              <a:cs typeface="DM Sans"/>
              <a:sym typeface="DM Sans"/>
            </a:endParaRPr>
          </a:p>
          <a:p>
            <a:pPr>
              <a:lnSpc>
                <a:spcPct val="115000"/>
              </a:lnSpc>
              <a:buClr>
                <a:schemeClr val="dk1"/>
              </a:buClr>
              <a:buSzPts val="2000"/>
            </a:pPr>
            <a:endParaRPr sz="2400">
              <a:solidFill>
                <a:schemeClr val="dk1"/>
              </a:solidFill>
              <a:latin typeface="DM Sans"/>
              <a:ea typeface="DM Sans"/>
              <a:cs typeface="DM Sans"/>
              <a:sym typeface="DM Sans"/>
            </a:endParaRPr>
          </a:p>
        </p:txBody>
      </p:sp>
      <p:sp>
        <p:nvSpPr>
          <p:cNvPr id="338" name="Google Shape;338;p87"/>
          <p:cNvSpPr txBox="1"/>
          <p:nvPr/>
        </p:nvSpPr>
        <p:spPr>
          <a:xfrm>
            <a:off x="5863033" y="2137567"/>
            <a:ext cx="5112800" cy="120182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Supertest</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es una librería que nos permitirá ejecutar peticiones HTTP a nuestro servidor, para poder probar funcionalidades</a:t>
            </a:r>
            <a:r>
              <a:rPr lang="es" b="1">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p:txBody>
      </p:sp>
    </p:spTree>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88"/>
          <p:cNvSpPr txBox="1"/>
          <p:nvPr/>
        </p:nvSpPr>
        <p:spPr>
          <a:xfrm>
            <a:off x="1083004" y="2567001"/>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Framework de desarrollo</a:t>
            </a:r>
            <a:endParaRPr sz="5333" b="1">
              <a:solidFill>
                <a:schemeClr val="accent6"/>
              </a:solidFill>
              <a:latin typeface="DM Sans"/>
              <a:ea typeface="DM Sans"/>
              <a:cs typeface="DM Sans"/>
              <a:sym typeface="DM Sans"/>
            </a:endParaRPr>
          </a:p>
        </p:txBody>
      </p:sp>
    </p:spTree>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89"/>
          <p:cNvSpPr txBox="1"/>
          <p:nvPr/>
        </p:nvSpPr>
        <p:spPr>
          <a:xfrm>
            <a:off x="530600" y="681667"/>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un framework de desarrollo?</a:t>
            </a:r>
            <a:endParaRPr sz="5333" b="1">
              <a:solidFill>
                <a:schemeClr val="dk1"/>
              </a:solidFill>
              <a:latin typeface="DM Sans"/>
              <a:ea typeface="DM Sans"/>
              <a:cs typeface="DM Sans"/>
              <a:sym typeface="DM Sans"/>
            </a:endParaRPr>
          </a:p>
        </p:txBody>
      </p:sp>
      <p:sp>
        <p:nvSpPr>
          <p:cNvPr id="349" name="Google Shape;349;p89"/>
          <p:cNvSpPr txBox="1"/>
          <p:nvPr/>
        </p:nvSpPr>
        <p:spPr>
          <a:xfrm>
            <a:off x="634000" y="3325917"/>
            <a:ext cx="68224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Los Frameworks son la principal herramienta generadora de </a:t>
            </a:r>
            <a:r>
              <a:rPr lang="es" b="1">
                <a:latin typeface="DM Sans"/>
                <a:ea typeface="DM Sans"/>
                <a:cs typeface="DM Sans"/>
                <a:sym typeface="DM Sans"/>
              </a:rPr>
              <a:t>program scaffolds</a:t>
            </a:r>
            <a:r>
              <a:rPr lang="es">
                <a:latin typeface="DM Sans"/>
                <a:ea typeface="DM Sans"/>
                <a:cs typeface="DM Sans"/>
                <a:sym typeface="DM Sans"/>
              </a:rPr>
              <a:t>. Un program scaffold te permite tener una estructura iniciada sobre algún modelo específico (un servidor, por ejemplo), sin embargo, esta estructura no estará finalizada y nosotros tendremos la posibilidad de ajustarla al modelo que nosotros necesitemos. </a:t>
            </a:r>
            <a:endParaRPr>
              <a:latin typeface="DM Sans"/>
              <a:ea typeface="DM Sans"/>
              <a:cs typeface="DM Sans"/>
              <a:sym typeface="DM Sans"/>
            </a:endParaRPr>
          </a:p>
        </p:txBody>
      </p:sp>
      <p:pic>
        <p:nvPicPr>
          <p:cNvPr id="350" name="Google Shape;350;p89"/>
          <p:cNvPicPr preferRelativeResize="0"/>
          <p:nvPr/>
        </p:nvPicPr>
        <p:blipFill>
          <a:blip r:embed="rId3">
            <a:alphaModFix/>
          </a:blip>
          <a:stretch>
            <a:fillRect/>
          </a:stretch>
        </p:blipFill>
        <p:spPr>
          <a:xfrm>
            <a:off x="8754333" y="562267"/>
            <a:ext cx="1905000" cy="1714500"/>
          </a:xfrm>
          <a:prstGeom prst="rect">
            <a:avLst/>
          </a:prstGeom>
          <a:noFill/>
          <a:ln>
            <a:noFill/>
          </a:ln>
        </p:spPr>
      </p:pic>
      <p:pic>
        <p:nvPicPr>
          <p:cNvPr id="351" name="Google Shape;351;p89"/>
          <p:cNvPicPr preferRelativeResize="0"/>
          <p:nvPr/>
        </p:nvPicPr>
        <p:blipFill>
          <a:blip r:embed="rId4">
            <a:alphaModFix/>
          </a:blip>
          <a:stretch>
            <a:fillRect/>
          </a:stretch>
        </p:blipFill>
        <p:spPr>
          <a:xfrm>
            <a:off x="8316167" y="2276767"/>
            <a:ext cx="2781300" cy="1092200"/>
          </a:xfrm>
          <a:prstGeom prst="rect">
            <a:avLst/>
          </a:prstGeom>
          <a:noFill/>
          <a:ln>
            <a:noFill/>
          </a:ln>
        </p:spPr>
      </p:pic>
      <p:pic>
        <p:nvPicPr>
          <p:cNvPr id="352" name="Google Shape;352;p89"/>
          <p:cNvPicPr preferRelativeResize="0"/>
          <p:nvPr/>
        </p:nvPicPr>
        <p:blipFill>
          <a:blip r:embed="rId5">
            <a:alphaModFix/>
          </a:blip>
          <a:stretch>
            <a:fillRect/>
          </a:stretch>
        </p:blipFill>
        <p:spPr>
          <a:xfrm>
            <a:off x="8513033" y="3638967"/>
            <a:ext cx="2387600" cy="1282700"/>
          </a:xfrm>
          <a:prstGeom prst="rect">
            <a:avLst/>
          </a:prstGeom>
          <a:noFill/>
          <a:ln>
            <a:noFill/>
          </a:ln>
        </p:spPr>
      </p:pic>
      <p:pic>
        <p:nvPicPr>
          <p:cNvPr id="353" name="Google Shape;353;p89"/>
          <p:cNvPicPr preferRelativeResize="0"/>
          <p:nvPr/>
        </p:nvPicPr>
        <p:blipFill>
          <a:blip r:embed="rId6">
            <a:alphaModFix/>
          </a:blip>
          <a:stretch>
            <a:fillRect/>
          </a:stretch>
        </p:blipFill>
        <p:spPr>
          <a:xfrm>
            <a:off x="8430467" y="5128033"/>
            <a:ext cx="2667000" cy="939800"/>
          </a:xfrm>
          <a:prstGeom prst="rect">
            <a:avLst/>
          </a:prstGeom>
          <a:noFill/>
          <a:ln>
            <a:noFill/>
          </a:ln>
        </p:spPr>
      </p:pic>
    </p:spTree>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90"/>
          <p:cNvSpPr txBox="1"/>
          <p:nvPr/>
        </p:nvSpPr>
        <p:spPr>
          <a:xfrm>
            <a:off x="634000" y="523467"/>
            <a:ext cx="11406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¿Por qué es diferente un framework de las librerías?</a:t>
            </a:r>
            <a:endParaRPr sz="5333" b="1">
              <a:solidFill>
                <a:schemeClr val="dk1"/>
              </a:solidFill>
              <a:latin typeface="DM Sans"/>
              <a:ea typeface="DM Sans"/>
              <a:cs typeface="DM Sans"/>
              <a:sym typeface="DM Sans"/>
            </a:endParaRPr>
          </a:p>
        </p:txBody>
      </p:sp>
      <p:sp>
        <p:nvSpPr>
          <p:cNvPr id="359" name="Google Shape;359;p90"/>
          <p:cNvSpPr txBox="1"/>
          <p:nvPr/>
        </p:nvSpPr>
        <p:spPr>
          <a:xfrm>
            <a:off x="634000" y="2176367"/>
            <a:ext cx="101004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librería también cuenta con funcionalidades y tiene estructuras funcionales de apoyo.</a:t>
            </a:r>
            <a:endParaRPr>
              <a:latin typeface="DM Sans"/>
              <a:ea typeface="DM Sans"/>
              <a:cs typeface="DM Sans"/>
              <a:sym typeface="DM Sans"/>
            </a:endParaRPr>
          </a:p>
          <a:p>
            <a:r>
              <a:rPr lang="es" b="1">
                <a:latin typeface="DM Sans"/>
                <a:ea typeface="DM Sans"/>
                <a:cs typeface="DM Sans"/>
                <a:sym typeface="DM Sans"/>
              </a:rPr>
              <a:t>Entonces… ¿En qué difiere?</a:t>
            </a:r>
            <a:endParaRPr b="1">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término clave es</a:t>
            </a:r>
            <a:r>
              <a:rPr lang="es" b="1">
                <a:latin typeface="DM Sans"/>
                <a:ea typeface="DM Sans"/>
                <a:cs typeface="DM Sans"/>
                <a:sym typeface="DM Sans"/>
              </a:rPr>
              <a:t> </a:t>
            </a:r>
            <a:r>
              <a:rPr lang="es" b="1">
                <a:highlight>
                  <a:srgbClr val="EA90FF"/>
                </a:highlight>
                <a:latin typeface="DM Sans"/>
                <a:ea typeface="DM Sans"/>
                <a:cs typeface="DM Sans"/>
                <a:sym typeface="DM Sans"/>
              </a:rPr>
              <a:t>inversión de control</a:t>
            </a:r>
            <a:r>
              <a:rPr lang="es">
                <a:latin typeface="DM Sans"/>
                <a:ea typeface="DM Sans"/>
                <a:cs typeface="DM Sans"/>
                <a:sym typeface="DM Sans"/>
              </a:rPr>
              <a:t>. Éste </a:t>
            </a:r>
            <a:r>
              <a:rPr lang="es" b="1">
                <a:latin typeface="DM Sans"/>
                <a:ea typeface="DM Sans"/>
                <a:cs typeface="DM Sans"/>
                <a:sym typeface="DM Sans"/>
              </a:rPr>
              <a:t>define los puntos del flujo en el que cada quién toma el control del aplicativo.</a:t>
            </a:r>
            <a:endParaRPr b="1">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Una librería tiene múltiples funciones. Sin embargo, en gran medida nosotros tomamos la decisión de en qué momento utilizarlo y sobre qué aplicarlo, es decir que nosotros decidimos el flujo de la funcionalidad.</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 </a:t>
            </a:r>
            <a:r>
              <a:rPr lang="es" b="1">
                <a:latin typeface="DM Sans"/>
                <a:ea typeface="DM Sans"/>
                <a:cs typeface="DM Sans"/>
                <a:sym typeface="DM Sans"/>
              </a:rPr>
              <a:t>Framework</a:t>
            </a:r>
            <a:r>
              <a:rPr lang="es">
                <a:latin typeface="DM Sans"/>
                <a:ea typeface="DM Sans"/>
                <a:cs typeface="DM Sans"/>
                <a:sym typeface="DM Sans"/>
              </a:rPr>
              <a:t> es un </a:t>
            </a:r>
            <a:r>
              <a:rPr lang="es" b="1">
                <a:latin typeface="DM Sans"/>
                <a:ea typeface="DM Sans"/>
                <a:cs typeface="DM Sans"/>
                <a:sym typeface="DM Sans"/>
              </a:rPr>
              <a:t>marco de trabajo completo</a:t>
            </a:r>
            <a:r>
              <a:rPr lang="es">
                <a:latin typeface="DM Sans"/>
                <a:ea typeface="DM Sans"/>
                <a:cs typeface="DM Sans"/>
                <a:sym typeface="DM Sans"/>
              </a:rPr>
              <a:t>, es decir, </a:t>
            </a:r>
            <a:r>
              <a:rPr lang="es" b="1">
                <a:latin typeface="DM Sans"/>
                <a:ea typeface="DM Sans"/>
                <a:cs typeface="DM Sans"/>
                <a:sym typeface="DM Sans"/>
              </a:rPr>
              <a:t>tiene un flujo definido estructural. Nos toca como desarrolladores unirnos a dicho flujo y comenzar a desarrollar a partir de ese marco.</a:t>
            </a:r>
            <a:endParaRPr b="1">
              <a:latin typeface="DM Sans"/>
              <a:ea typeface="DM Sans"/>
              <a:cs typeface="DM Sans"/>
              <a:sym typeface="DM Sans"/>
            </a:endParaRPr>
          </a:p>
        </p:txBody>
      </p:sp>
    </p:spTree>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91"/>
          <p:cNvSpPr txBox="1"/>
          <p:nvPr/>
        </p:nvSpPr>
        <p:spPr>
          <a:xfrm>
            <a:off x="668600" y="624901"/>
            <a:ext cx="1088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Ventajas de utilizar un Framework</a:t>
            </a:r>
            <a:endParaRPr sz="5333" b="1">
              <a:solidFill>
                <a:schemeClr val="dk1"/>
              </a:solidFill>
              <a:latin typeface="DM Sans"/>
              <a:ea typeface="DM Sans"/>
              <a:cs typeface="DM Sans"/>
              <a:sym typeface="DM Sans"/>
            </a:endParaRPr>
          </a:p>
        </p:txBody>
      </p:sp>
      <p:sp>
        <p:nvSpPr>
          <p:cNvPr id="365" name="Google Shape;365;p91"/>
          <p:cNvSpPr txBox="1"/>
          <p:nvPr/>
        </p:nvSpPr>
        <p:spPr>
          <a:xfrm>
            <a:off x="651200" y="3064267"/>
            <a:ext cx="10889600" cy="2185173"/>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b="1">
                <a:latin typeface="DM Sans"/>
                <a:ea typeface="DM Sans"/>
                <a:cs typeface="DM Sans"/>
                <a:sym typeface="DM Sans"/>
              </a:rPr>
              <a:t>Facilita y agiliza el proceso de creación de un sistema web</a:t>
            </a:r>
            <a:r>
              <a:rPr lang="es">
                <a:latin typeface="DM Sans"/>
                <a:ea typeface="DM Sans"/>
                <a:cs typeface="DM Sans"/>
                <a:sym typeface="DM Sans"/>
              </a:rPr>
              <a:t>: pueden levantarse sistemas completos de una manera sencilla si se cuenta con el conocimiento necesario.</a:t>
            </a:r>
            <a:endParaRPr>
              <a:latin typeface="DM Sans"/>
              <a:ea typeface="DM Sans"/>
              <a:cs typeface="DM Sans"/>
              <a:sym typeface="DM Sans"/>
            </a:endParaRPr>
          </a:p>
          <a:p>
            <a:pPr marL="609585"/>
            <a:r>
              <a:rPr lang="es">
                <a:latin typeface="DM Sans"/>
                <a:ea typeface="DM Sans"/>
                <a:cs typeface="DM Sans"/>
                <a:sym typeface="DM Sans"/>
              </a:rPr>
              <a:t>. </a:t>
            </a:r>
            <a:endParaRPr>
              <a:latin typeface="DM Sans"/>
              <a:ea typeface="DM Sans"/>
              <a:cs typeface="DM Sans"/>
              <a:sym typeface="DM Sans"/>
            </a:endParaRPr>
          </a:p>
          <a:p>
            <a:pPr marL="609585" indent="-419090">
              <a:buClr>
                <a:srgbClr val="EA90FF"/>
              </a:buClr>
              <a:buSzPts val="1350"/>
              <a:buFont typeface="DM Sans"/>
              <a:buChar char="✓"/>
            </a:pPr>
            <a:r>
              <a:rPr lang="es" b="1">
                <a:latin typeface="DM Sans"/>
                <a:ea typeface="DM Sans"/>
                <a:cs typeface="DM Sans"/>
                <a:sym typeface="DM Sans"/>
              </a:rPr>
              <a:t>Estructura y organización de código predeterminada</a:t>
            </a:r>
            <a:r>
              <a:rPr lang="es">
                <a:latin typeface="DM Sans"/>
                <a:ea typeface="DM Sans"/>
                <a:cs typeface="DM Sans"/>
                <a:sym typeface="DM Sans"/>
              </a:rPr>
              <a:t>: al tener una estructura predefinida al momento de levantar un proyecto, es más fácil familiarizarse con un esquema que ya se conoce, ya que habrá mucha información sobre ese esquema particular.</a:t>
            </a:r>
            <a:endParaRPr>
              <a:latin typeface="DM Sans"/>
              <a:ea typeface="DM Sans"/>
              <a:cs typeface="DM Sans"/>
              <a:sym typeface="DM Sans"/>
            </a:endParaRPr>
          </a:p>
          <a:p>
            <a:endParaRPr>
              <a:solidFill>
                <a:schemeClr val="dk1"/>
              </a:solidFill>
              <a:latin typeface="DM Sans"/>
              <a:ea typeface="DM Sans"/>
              <a:cs typeface="DM Sans"/>
              <a:sym typeface="DM Sans"/>
            </a:endParaRPr>
          </a:p>
        </p:txBody>
      </p:sp>
      <p:pic>
        <p:nvPicPr>
          <p:cNvPr id="366" name="Google Shape;366;p91"/>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71"/>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setInterval</a:t>
            </a:r>
            <a:endParaRPr sz="5333" b="1">
              <a:solidFill>
                <a:schemeClr val="dk1"/>
              </a:solidFill>
              <a:latin typeface="DM Sans"/>
              <a:ea typeface="DM Sans"/>
              <a:cs typeface="DM Sans"/>
              <a:sym typeface="DM Sans"/>
            </a:endParaRPr>
          </a:p>
        </p:txBody>
      </p:sp>
      <p:sp>
        <p:nvSpPr>
          <p:cNvPr id="635" name="Google Shape;635;p171"/>
          <p:cNvSpPr txBox="1"/>
          <p:nvPr/>
        </p:nvSpPr>
        <p:spPr>
          <a:xfrm>
            <a:off x="631133" y="2544234"/>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setInterval funciona como setTimeout, la diferencia radica en que éste reiniciará el conteo y ejecutará la tarea nuevamente cada vez que se cumpla dicho intervalo de tiempo.</a:t>
            </a:r>
            <a:endParaRPr>
              <a:latin typeface="DM Sans"/>
              <a:ea typeface="DM Sans"/>
              <a:cs typeface="DM Sans"/>
              <a:sym typeface="DM Sans"/>
            </a:endParaRPr>
          </a:p>
        </p:txBody>
      </p:sp>
      <p:sp>
        <p:nvSpPr>
          <p:cNvPr id="636" name="Google Shape;636;p171"/>
          <p:cNvSpPr txBox="1"/>
          <p:nvPr/>
        </p:nvSpPr>
        <p:spPr>
          <a:xfrm>
            <a:off x="6096000" y="2544233"/>
            <a:ext cx="5112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 timer devuelve un </a:t>
            </a:r>
            <a:r>
              <a:rPr lang="es" b="1">
                <a:latin typeface="DM Sans"/>
                <a:ea typeface="DM Sans"/>
                <a:cs typeface="DM Sans"/>
                <a:sym typeface="DM Sans"/>
              </a:rPr>
              <a:t>apagador</a:t>
            </a:r>
            <a:r>
              <a:rPr lang="es">
                <a:latin typeface="DM Sans"/>
                <a:ea typeface="DM Sans"/>
                <a:cs typeface="DM Sans"/>
                <a:sym typeface="DM Sans"/>
              </a:rPr>
              <a:t> el cual permite detener el intervalo cuando se cumpla cierta operación.</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Suele utilizarse mucho para poner tiempos límites en alguna página para llenar formularios (Hay ciertas páginas que te dan tiempo límite para hacer la operación, O TE BOTAN).</a:t>
            </a:r>
            <a:endParaRPr>
              <a:latin typeface="DM Sans"/>
              <a:ea typeface="DM Sans"/>
              <a:cs typeface="DM Sans"/>
              <a:sym typeface="DM Sans"/>
            </a:endParaRPr>
          </a:p>
        </p:txBody>
      </p:sp>
    </p:spTree>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92"/>
          <p:cNvSpPr txBox="1"/>
          <p:nvPr/>
        </p:nvSpPr>
        <p:spPr>
          <a:xfrm>
            <a:off x="668600" y="624901"/>
            <a:ext cx="1088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Ventajas de utilizar un Framework</a:t>
            </a:r>
            <a:endParaRPr sz="5333" b="1">
              <a:solidFill>
                <a:schemeClr val="dk1"/>
              </a:solidFill>
              <a:latin typeface="DM Sans"/>
              <a:ea typeface="DM Sans"/>
              <a:cs typeface="DM Sans"/>
              <a:sym typeface="DM Sans"/>
            </a:endParaRPr>
          </a:p>
        </p:txBody>
      </p:sp>
      <p:sp>
        <p:nvSpPr>
          <p:cNvPr id="372" name="Google Shape;372;p92"/>
          <p:cNvSpPr txBox="1"/>
          <p:nvPr/>
        </p:nvSpPr>
        <p:spPr>
          <a:xfrm>
            <a:off x="634000" y="2563233"/>
            <a:ext cx="10889600" cy="2739171"/>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b="1">
                <a:latin typeface="DM Sans"/>
                <a:ea typeface="DM Sans"/>
                <a:cs typeface="DM Sans"/>
                <a:sym typeface="DM Sans"/>
              </a:rPr>
              <a:t>Facilita el mantenimiento: </a:t>
            </a:r>
            <a:r>
              <a:rPr lang="es">
                <a:latin typeface="DM Sans"/>
                <a:ea typeface="DM Sans"/>
                <a:cs typeface="DM Sans"/>
                <a:sym typeface="DM Sans"/>
              </a:rPr>
              <a:t>además de las buenas prácticas basadas en patrones que se utilizan, se aporta </a:t>
            </a:r>
            <a:r>
              <a:rPr lang="es">
                <a:solidFill>
                  <a:schemeClr val="dk1"/>
                </a:solidFill>
                <a:latin typeface="DM Sans"/>
                <a:ea typeface="DM Sans"/>
                <a:cs typeface="DM Sans"/>
                <a:sym typeface="DM Sans"/>
              </a:rPr>
              <a:t>también a que múltiples desarrolladores puedan apoyarte al tener conocimiento similar de una estructura bien conocida</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b="1">
                <a:solidFill>
                  <a:schemeClr val="dk1"/>
                </a:solidFill>
                <a:latin typeface="DM Sans"/>
                <a:ea typeface="DM Sans"/>
                <a:cs typeface="DM Sans"/>
                <a:sym typeface="DM Sans"/>
              </a:rPr>
              <a:t>Permite concentrarnos sólo en el desafío de nuestro código:</a:t>
            </a:r>
            <a:r>
              <a:rPr lang="es">
                <a:solidFill>
                  <a:schemeClr val="dk1"/>
                </a:solidFill>
                <a:latin typeface="DM Sans"/>
                <a:ea typeface="DM Sans"/>
                <a:cs typeface="DM Sans"/>
                <a:sym typeface="DM Sans"/>
              </a:rPr>
              <a:t> al brindarnos un marco definido previamente solucionado y testeado, nos permite retomar el problema a partir de un avance, a diferencia de cuando tenemos que levantar una estructura desde 0, donde primero tendremos que resolver las raíces de </a:t>
            </a:r>
            <a:r>
              <a:rPr lang="es" b="1">
                <a:solidFill>
                  <a:schemeClr val="dk1"/>
                </a:solidFill>
                <a:latin typeface="DM Sans"/>
                <a:ea typeface="DM Sans"/>
                <a:cs typeface="DM Sans"/>
                <a:sym typeface="DM Sans"/>
              </a:rPr>
              <a:t>un problema genérico</a:t>
            </a:r>
            <a:r>
              <a:rPr lang="es">
                <a:solidFill>
                  <a:schemeClr val="dk1"/>
                </a:solidFill>
                <a:latin typeface="DM Sans"/>
                <a:ea typeface="DM Sans"/>
                <a:cs typeface="DM Sans"/>
                <a:sym typeface="DM Sans"/>
              </a:rPr>
              <a:t>, para después resolver el problema específico que deseamos. </a:t>
            </a:r>
            <a:endParaRPr>
              <a:solidFill>
                <a:schemeClr val="dk1"/>
              </a:solidFill>
              <a:latin typeface="DM Sans"/>
              <a:ea typeface="DM Sans"/>
              <a:cs typeface="DM Sans"/>
              <a:sym typeface="DM Sans"/>
            </a:endParaRPr>
          </a:p>
        </p:txBody>
      </p:sp>
      <p:pic>
        <p:nvPicPr>
          <p:cNvPr id="373" name="Google Shape;373;p92"/>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93"/>
          <p:cNvSpPr txBox="1"/>
          <p:nvPr/>
        </p:nvSpPr>
        <p:spPr>
          <a:xfrm>
            <a:off x="668600" y="624901"/>
            <a:ext cx="1088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Desventajas de utilizar un Framework</a:t>
            </a:r>
            <a:endParaRPr sz="5333" b="1">
              <a:solidFill>
                <a:schemeClr val="dk1"/>
              </a:solidFill>
              <a:latin typeface="DM Sans"/>
              <a:ea typeface="DM Sans"/>
              <a:cs typeface="DM Sans"/>
              <a:sym typeface="DM Sans"/>
            </a:endParaRPr>
          </a:p>
        </p:txBody>
      </p:sp>
      <p:sp>
        <p:nvSpPr>
          <p:cNvPr id="379" name="Google Shape;379;p93"/>
          <p:cNvSpPr txBox="1"/>
          <p:nvPr/>
        </p:nvSpPr>
        <p:spPr>
          <a:xfrm>
            <a:off x="651200" y="2740700"/>
            <a:ext cx="10889600" cy="2185173"/>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b="1">
                <a:latin typeface="DM Sans"/>
                <a:ea typeface="DM Sans"/>
                <a:cs typeface="DM Sans"/>
                <a:sym typeface="DM Sans"/>
              </a:rPr>
              <a:t>Curva de aprendizaje</a:t>
            </a:r>
            <a:r>
              <a:rPr lang="es">
                <a:latin typeface="DM Sans"/>
                <a:ea typeface="DM Sans"/>
                <a:cs typeface="DM Sans"/>
                <a:sym typeface="DM Sans"/>
              </a:rPr>
              <a:t>: los frameworks son marcos no pensados para que se experimente con ellos, sino para que se aprenda a utilizarlos. Esto limita a los aprendices de dicho framework a tener que tomarse el tiempo para ir por el step by step de la curva de aprendizaje de un framework.</a:t>
            </a:r>
            <a:endParaRPr>
              <a:latin typeface="DM Sans"/>
              <a:ea typeface="DM Sans"/>
              <a:cs typeface="DM Sans"/>
              <a:sym typeface="DM Sans"/>
            </a:endParaRPr>
          </a:p>
          <a:p>
            <a:pPr marL="609585"/>
            <a:r>
              <a:rPr lang="es">
                <a:latin typeface="DM Sans"/>
                <a:ea typeface="DM Sans"/>
                <a:cs typeface="DM Sans"/>
                <a:sym typeface="DM Sans"/>
              </a:rPr>
              <a:t>. </a:t>
            </a:r>
            <a:endParaRPr>
              <a:latin typeface="DM Sans"/>
              <a:ea typeface="DM Sans"/>
              <a:cs typeface="DM Sans"/>
              <a:sym typeface="DM Sans"/>
            </a:endParaRPr>
          </a:p>
          <a:p>
            <a:pPr marL="609585" indent="-419090">
              <a:buClr>
                <a:srgbClr val="EA90FF"/>
              </a:buClr>
              <a:buSzPts val="1350"/>
              <a:buFont typeface="DM Sans"/>
              <a:buChar char="✓"/>
            </a:pPr>
            <a:r>
              <a:rPr lang="es" b="1">
                <a:latin typeface="DM Sans"/>
                <a:ea typeface="DM Sans"/>
                <a:cs typeface="DM Sans"/>
                <a:sym typeface="DM Sans"/>
              </a:rPr>
              <a:t>Si el framework no es minimalista, probablemente tengamos añadidas algunas funcionalidades que realmente no utilizaremos</a:t>
            </a:r>
            <a:r>
              <a:rPr lang="es">
                <a:latin typeface="DM Sans"/>
                <a:ea typeface="DM Sans"/>
                <a:cs typeface="DM Sans"/>
                <a:sym typeface="DM Sans"/>
              </a:rPr>
              <a:t>. Esto no es necesariamente malo ya que en la realidad no suele haber una repercusión real en el performance, sin embargo, tampoco es bueno. </a:t>
            </a:r>
            <a:endParaRPr>
              <a:latin typeface="DM Sans"/>
              <a:ea typeface="DM Sans"/>
              <a:cs typeface="DM Sans"/>
              <a:sym typeface="DM Sans"/>
            </a:endParaRPr>
          </a:p>
        </p:txBody>
      </p:sp>
      <p:pic>
        <p:nvPicPr>
          <p:cNvPr id="380" name="Google Shape;380;p93"/>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94"/>
          <p:cNvSpPr txBox="1"/>
          <p:nvPr/>
        </p:nvSpPr>
        <p:spPr>
          <a:xfrm>
            <a:off x="668600" y="624901"/>
            <a:ext cx="1088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Desventajas de utilizar un Framework</a:t>
            </a:r>
            <a:endParaRPr sz="5333" b="1">
              <a:solidFill>
                <a:schemeClr val="dk1"/>
              </a:solidFill>
              <a:latin typeface="DM Sans"/>
              <a:ea typeface="DM Sans"/>
              <a:cs typeface="DM Sans"/>
              <a:sym typeface="DM Sans"/>
            </a:endParaRPr>
          </a:p>
        </p:txBody>
      </p:sp>
      <p:sp>
        <p:nvSpPr>
          <p:cNvPr id="386" name="Google Shape;386;p94"/>
          <p:cNvSpPr txBox="1"/>
          <p:nvPr/>
        </p:nvSpPr>
        <p:spPr>
          <a:xfrm>
            <a:off x="651200" y="2959367"/>
            <a:ext cx="10889600" cy="2462172"/>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b="1">
                <a:latin typeface="DM Sans"/>
                <a:ea typeface="DM Sans"/>
                <a:cs typeface="DM Sans"/>
                <a:sym typeface="DM Sans"/>
              </a:rPr>
              <a:t>Aprendizaje cerrado:</a:t>
            </a:r>
            <a:r>
              <a:rPr lang="es">
                <a:latin typeface="DM Sans"/>
                <a:ea typeface="DM Sans"/>
                <a:cs typeface="DM Sans"/>
                <a:sym typeface="DM Sans"/>
              </a:rPr>
              <a:t> a pesar de compartir patrones y características, </a:t>
            </a:r>
            <a:r>
              <a:rPr lang="es" b="1">
                <a:latin typeface="DM Sans"/>
                <a:ea typeface="DM Sans"/>
                <a:cs typeface="DM Sans"/>
                <a:sym typeface="DM Sans"/>
              </a:rPr>
              <a:t>manejar un framework significa aprender más que sólo una sintaxis nueva. </a:t>
            </a:r>
            <a:r>
              <a:rPr lang="es">
                <a:latin typeface="DM Sans"/>
                <a:ea typeface="DM Sans"/>
                <a:cs typeface="DM Sans"/>
                <a:sym typeface="DM Sans"/>
              </a:rPr>
              <a:t>Se trata de una implementación de patrones diferente. Aprender otro framework significa en algunos casos, reaprender la implementación de algún patrón en una nueva sintaxis, o en el peor de los casos, aprender un flujo de trabajo completamente nuevo, lo cual desestabiliza una curva de aprendizaje. </a:t>
            </a:r>
            <a:endParaRPr>
              <a:latin typeface="DM Sans"/>
              <a:ea typeface="DM Sans"/>
              <a:cs typeface="DM Sans"/>
              <a:sym typeface="DM Sans"/>
            </a:endParaRPr>
          </a:p>
          <a:p>
            <a:pPr marL="609585"/>
            <a:endParaRPr>
              <a:latin typeface="DM Sans"/>
              <a:ea typeface="DM Sans"/>
              <a:cs typeface="DM Sans"/>
              <a:sym typeface="DM Sans"/>
            </a:endParaRPr>
          </a:p>
          <a:p>
            <a:r>
              <a:rPr lang="es">
                <a:latin typeface="DM Sans"/>
                <a:ea typeface="DM Sans"/>
                <a:cs typeface="DM Sans"/>
                <a:sym typeface="DM Sans"/>
              </a:rPr>
              <a:t>Realmente no hay mucho que decir sobre los defectos de un framework, sin embargo, hay algo que sí tenemos que destacar…</a:t>
            </a:r>
            <a:endParaRPr>
              <a:latin typeface="DM Sans"/>
              <a:ea typeface="DM Sans"/>
              <a:cs typeface="DM Sans"/>
              <a:sym typeface="DM Sans"/>
            </a:endParaRPr>
          </a:p>
        </p:txBody>
      </p:sp>
      <p:pic>
        <p:nvPicPr>
          <p:cNvPr id="387" name="Google Shape;387;p94"/>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95"/>
          <p:cNvSpPr txBox="1"/>
          <p:nvPr/>
        </p:nvSpPr>
        <p:spPr>
          <a:xfrm>
            <a:off x="668600" y="523301"/>
            <a:ext cx="1088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👉Usar un framework significa hacer una gran apuesta</a:t>
            </a:r>
            <a:endParaRPr sz="5333" b="1">
              <a:solidFill>
                <a:schemeClr val="dk1"/>
              </a:solidFill>
              <a:latin typeface="DM Sans"/>
              <a:ea typeface="DM Sans"/>
              <a:cs typeface="DM Sans"/>
              <a:sym typeface="DM Sans"/>
            </a:endParaRPr>
          </a:p>
        </p:txBody>
      </p:sp>
      <p:sp>
        <p:nvSpPr>
          <p:cNvPr id="393" name="Google Shape;393;p95"/>
          <p:cNvSpPr txBox="1"/>
          <p:nvPr/>
        </p:nvSpPr>
        <p:spPr>
          <a:xfrm>
            <a:off x="651200" y="2817234"/>
            <a:ext cx="108896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principal punto por el cual nos percatamos de un framework es por su </a:t>
            </a:r>
            <a:r>
              <a:rPr lang="es" b="1">
                <a:latin typeface="DM Sans"/>
                <a:ea typeface="DM Sans"/>
                <a:cs typeface="DM Sans"/>
                <a:sym typeface="DM Sans"/>
              </a:rPr>
              <a:t>popularidad</a:t>
            </a:r>
            <a:r>
              <a:rPr lang="es">
                <a:latin typeface="DM Sans"/>
                <a:ea typeface="DM Sans"/>
                <a:cs typeface="DM Sans"/>
                <a:sym typeface="DM Sans"/>
              </a:rPr>
              <a:t>, y muchas veces es una tecnología que no tocamos hasta que nos prometen que </a:t>
            </a:r>
            <a:r>
              <a:rPr lang="es" b="1">
                <a:latin typeface="DM Sans"/>
                <a:ea typeface="DM Sans"/>
                <a:cs typeface="DM Sans"/>
                <a:sym typeface="DM Sans"/>
              </a:rPr>
              <a:t>el framework “x” es el futuro, y que “y” está muerto</a:t>
            </a:r>
            <a:r>
              <a:rPr lang="es">
                <a:latin typeface="DM Sans"/>
                <a:ea typeface="DM Sans"/>
                <a:cs typeface="DM Sans"/>
                <a:sym typeface="DM Sans"/>
              </a:rPr>
              <a:t>. (Seguramente lo has escuchado más de una vez).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Pasa que después de un tiempo, nos damos cuenta, de que el dichoso framework “x”  nunca fue </a:t>
            </a:r>
            <a:r>
              <a:rPr lang="es" b="1">
                <a:latin typeface="DM Sans"/>
                <a:ea typeface="DM Sans"/>
                <a:cs typeface="DM Sans"/>
                <a:sym typeface="DM Sans"/>
              </a:rPr>
              <a:t>“</a:t>
            </a:r>
            <a:r>
              <a:rPr lang="es">
                <a:latin typeface="DM Sans"/>
                <a:ea typeface="DM Sans"/>
                <a:cs typeface="DM Sans"/>
                <a:sym typeface="DM Sans"/>
              </a:rPr>
              <a:t>el futuro”, además de darte cuenta que </a:t>
            </a:r>
            <a:r>
              <a:rPr lang="es" b="1">
                <a:latin typeface="DM Sans"/>
                <a:ea typeface="DM Sans"/>
                <a:cs typeface="DM Sans"/>
                <a:sym typeface="DM Sans"/>
              </a:rPr>
              <a:t>“y”</a:t>
            </a:r>
            <a:r>
              <a:rPr lang="es">
                <a:latin typeface="DM Sans"/>
                <a:ea typeface="DM Sans"/>
                <a:cs typeface="DM Sans"/>
                <a:sym typeface="DM Sans"/>
              </a:rPr>
              <a:t> en realidad nunca murió. Entonces utilizamos nuestro tiempo aprendiendo un framework que al final no fue laboralmente valioso, y descartamos a aquel que se mantuvo estable.</a:t>
            </a:r>
            <a:endParaRPr>
              <a:latin typeface="DM Sans"/>
              <a:ea typeface="DM Sans"/>
              <a:cs typeface="DM Sans"/>
              <a:sym typeface="DM Sans"/>
            </a:endParaRPr>
          </a:p>
        </p:txBody>
      </p:sp>
      <p:pic>
        <p:nvPicPr>
          <p:cNvPr id="394" name="Google Shape;394;p95"/>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6"/>
          <p:cNvSpPr txBox="1"/>
          <p:nvPr/>
        </p:nvSpPr>
        <p:spPr>
          <a:xfrm>
            <a:off x="651200" y="698867"/>
            <a:ext cx="10889600" cy="24619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👉Usar un framework significa hacer una gran apuesta</a:t>
            </a:r>
            <a:endParaRPr sz="5333" b="1">
              <a:solidFill>
                <a:schemeClr val="dk1"/>
              </a:solidFill>
              <a:latin typeface="DM Sans"/>
              <a:ea typeface="DM Sans"/>
              <a:cs typeface="DM Sans"/>
              <a:sym typeface="DM Sans"/>
            </a:endParaRPr>
          </a:p>
          <a:p>
            <a:pPr>
              <a:lnSpc>
                <a:spcPct val="90000"/>
              </a:lnSpc>
              <a:buClr>
                <a:srgbClr val="000000"/>
              </a:buClr>
              <a:buSzPts val="4000"/>
            </a:pPr>
            <a:endParaRPr sz="5333" b="1">
              <a:solidFill>
                <a:schemeClr val="dk1"/>
              </a:solidFill>
              <a:latin typeface="DM Sans"/>
              <a:ea typeface="DM Sans"/>
              <a:cs typeface="DM Sans"/>
              <a:sym typeface="DM Sans"/>
            </a:endParaRPr>
          </a:p>
        </p:txBody>
      </p:sp>
      <p:sp>
        <p:nvSpPr>
          <p:cNvPr id="400" name="Google Shape;400;p96"/>
          <p:cNvSpPr txBox="1"/>
          <p:nvPr/>
        </p:nvSpPr>
        <p:spPr>
          <a:xfrm>
            <a:off x="651200" y="2720234"/>
            <a:ext cx="10889600" cy="2462172"/>
          </a:xfrm>
          <a:prstGeom prst="rect">
            <a:avLst/>
          </a:prstGeom>
          <a:noFill/>
          <a:ln>
            <a:noFill/>
          </a:ln>
        </p:spPr>
        <p:txBody>
          <a:bodyPr spcFirstLastPara="1" wrap="square" lIns="121900" tIns="121900" rIns="121900" bIns="121900" anchor="t" anchorCtr="0">
            <a:spAutoFit/>
          </a:bodyPr>
          <a:lstStyle/>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Hay que analizar a profundidad el framework que estamos por aprender. Podríamos volvernos expertos en una herramienta que nos asegurará trabajo durante el resto de nuestra carrera, o bien algo que pase “de moda” de la noche a la mañana.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¡Hay que analizar muy bien, para reconocer cuándo es necesario moverse a una nueva tecnología!</a:t>
            </a:r>
            <a:endParaRPr>
              <a:latin typeface="DM Sans"/>
              <a:ea typeface="DM Sans"/>
              <a:cs typeface="DM Sans"/>
              <a:sym typeface="DM Sans"/>
            </a:endParaRPr>
          </a:p>
        </p:txBody>
      </p:sp>
      <p:pic>
        <p:nvPicPr>
          <p:cNvPr id="401" name="Google Shape;401;p96"/>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97"/>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NESTjs</a:t>
            </a:r>
            <a:endParaRPr sz="5333" b="1">
              <a:solidFill>
                <a:schemeClr val="dk1"/>
              </a:solidFill>
              <a:latin typeface="DM Sans"/>
              <a:ea typeface="DM Sans"/>
              <a:cs typeface="DM Sans"/>
              <a:sym typeface="DM Sans"/>
            </a:endParaRPr>
          </a:p>
        </p:txBody>
      </p:sp>
    </p:spTree>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98"/>
          <p:cNvSpPr txBox="1"/>
          <p:nvPr/>
        </p:nvSpPr>
        <p:spPr>
          <a:xfrm>
            <a:off x="668600" y="6244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Nestjs</a:t>
            </a:r>
            <a:endParaRPr sz="5333" b="1">
              <a:solidFill>
                <a:schemeClr val="dk1"/>
              </a:solidFill>
              <a:latin typeface="DM Sans"/>
              <a:ea typeface="DM Sans"/>
              <a:cs typeface="DM Sans"/>
              <a:sym typeface="DM Sans"/>
            </a:endParaRPr>
          </a:p>
        </p:txBody>
      </p:sp>
      <p:sp>
        <p:nvSpPr>
          <p:cNvPr id="412" name="Google Shape;412;p98"/>
          <p:cNvSpPr txBox="1"/>
          <p:nvPr/>
        </p:nvSpPr>
        <p:spPr>
          <a:xfrm>
            <a:off x="634000" y="2189834"/>
            <a:ext cx="10854800" cy="3293169"/>
          </a:xfrm>
          <a:prstGeom prst="rect">
            <a:avLst/>
          </a:prstGeom>
          <a:noFill/>
          <a:ln>
            <a:noFill/>
          </a:ln>
        </p:spPr>
        <p:txBody>
          <a:bodyPr spcFirstLastPara="1" wrap="square" lIns="121900" tIns="121900" rIns="121900" bIns="121900" anchor="t" anchorCtr="0">
            <a:spAutoFit/>
          </a:bodyPr>
          <a:lstStyle/>
          <a:p>
            <a:r>
              <a:rPr lang="es">
                <a:highlight>
                  <a:schemeClr val="accent6"/>
                </a:highlight>
                <a:latin typeface="DM Sans"/>
                <a:ea typeface="DM Sans"/>
                <a:cs typeface="DM Sans"/>
                <a:sym typeface="DM Sans"/>
              </a:rPr>
              <a:t>Es un framework que permite crear Server Side Applications, de una manera eficiente y escalable.</a:t>
            </a:r>
            <a:endParaRPr>
              <a:highlight>
                <a:schemeClr val="accent6"/>
              </a:highlight>
              <a:latin typeface="DM Sans"/>
              <a:ea typeface="DM Sans"/>
              <a:cs typeface="DM Sans"/>
              <a:sym typeface="DM Sans"/>
            </a:endParaRPr>
          </a:p>
          <a:p>
            <a:r>
              <a:rPr lang="es">
                <a:latin typeface="DM Sans"/>
                <a:ea typeface="DM Sans"/>
                <a:cs typeface="DM Sans"/>
                <a:sym typeface="DM Sans"/>
              </a:rPr>
              <a:t>Está desarrollado con una base sólida de </a:t>
            </a:r>
            <a:r>
              <a:rPr lang="es" b="1">
                <a:latin typeface="DM Sans"/>
                <a:ea typeface="DM Sans"/>
                <a:cs typeface="DM Sans"/>
                <a:sym typeface="DM Sans"/>
              </a:rPr>
              <a:t>Typescript</a:t>
            </a:r>
            <a:r>
              <a:rPr lang="es">
                <a:latin typeface="DM Sans"/>
                <a:ea typeface="DM Sans"/>
                <a:cs typeface="DM Sans"/>
                <a:sym typeface="DM Sans"/>
              </a:rPr>
              <a:t> y brinda la posibilidad de seguir utilizando plain javascript.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Permite implementar paradigmas combinados de Programación Orientada a Objetos, Programación Funcional, y Programación Funcional reactiva.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 un framework que está basado internamente en </a:t>
            </a:r>
            <a:r>
              <a:rPr lang="es" b="1">
                <a:latin typeface="DM Sans"/>
                <a:ea typeface="DM Sans"/>
                <a:cs typeface="DM Sans"/>
                <a:sym typeface="DM Sans"/>
              </a:rPr>
              <a:t>Express</a:t>
            </a:r>
            <a:r>
              <a:rPr lang="es">
                <a:latin typeface="DM Sans"/>
                <a:ea typeface="DM Sans"/>
                <a:cs typeface="DM Sans"/>
                <a:sym typeface="DM Sans"/>
              </a:rPr>
              <a:t>, y está pensado principalmente para construir aplicaciones monolíticas y microservicios.</a:t>
            </a:r>
            <a:endParaRPr>
              <a:latin typeface="DM Sans"/>
              <a:ea typeface="DM Sans"/>
              <a:cs typeface="DM Sans"/>
              <a:sym typeface="DM Sans"/>
            </a:endParaRPr>
          </a:p>
        </p:txBody>
      </p:sp>
      <p:pic>
        <p:nvPicPr>
          <p:cNvPr id="413" name="Google Shape;413;p98"/>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99"/>
          <p:cNvSpPr txBox="1"/>
          <p:nvPr/>
        </p:nvSpPr>
        <p:spPr>
          <a:xfrm>
            <a:off x="634000" y="624401"/>
            <a:ext cx="89016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Instalación y primer proyecto</a:t>
            </a:r>
            <a:endParaRPr sz="5333" b="1">
              <a:solidFill>
                <a:schemeClr val="dk1"/>
              </a:solidFill>
              <a:latin typeface="DM Sans"/>
              <a:ea typeface="DM Sans"/>
              <a:cs typeface="DM Sans"/>
              <a:sym typeface="DM Sans"/>
            </a:endParaRPr>
          </a:p>
        </p:txBody>
      </p:sp>
      <p:sp>
        <p:nvSpPr>
          <p:cNvPr id="419" name="Google Shape;419;p99"/>
          <p:cNvSpPr txBox="1"/>
          <p:nvPr/>
        </p:nvSpPr>
        <p:spPr>
          <a:xfrm>
            <a:off x="632100" y="2350734"/>
            <a:ext cx="116304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Esta vez no utilizaremos esta implementación dentro de express, por lo tanto, haremos una instalación global a partir del comando: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Luego, para poder crear un nuevo proyecto, ejecutamos: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Nest nos preguntará qué package manager queremos utilizar, manejaremos el habitual: npm </a:t>
            </a:r>
            <a:endParaRPr>
              <a:latin typeface="DM Sans"/>
              <a:ea typeface="DM Sans"/>
              <a:cs typeface="DM Sans"/>
              <a:sym typeface="DM Sans"/>
            </a:endParaRPr>
          </a:p>
        </p:txBody>
      </p:sp>
      <p:pic>
        <p:nvPicPr>
          <p:cNvPr id="420" name="Google Shape;420;p99"/>
          <p:cNvPicPr preferRelativeResize="0"/>
          <p:nvPr/>
        </p:nvPicPr>
        <p:blipFill>
          <a:blip r:embed="rId3">
            <a:alphaModFix/>
          </a:blip>
          <a:stretch>
            <a:fillRect/>
          </a:stretch>
        </p:blipFill>
        <p:spPr>
          <a:xfrm>
            <a:off x="3687900" y="3028418"/>
            <a:ext cx="2066400" cy="410633"/>
          </a:xfrm>
          <a:prstGeom prst="rect">
            <a:avLst/>
          </a:prstGeom>
          <a:noFill/>
          <a:ln>
            <a:noFill/>
          </a:ln>
        </p:spPr>
      </p:pic>
      <p:pic>
        <p:nvPicPr>
          <p:cNvPr id="421" name="Google Shape;421;p99"/>
          <p:cNvPicPr preferRelativeResize="0"/>
          <p:nvPr/>
        </p:nvPicPr>
        <p:blipFill>
          <a:blip r:embed="rId4">
            <a:alphaModFix/>
          </a:blip>
          <a:stretch>
            <a:fillRect/>
          </a:stretch>
        </p:blipFill>
        <p:spPr>
          <a:xfrm>
            <a:off x="2711667" y="5232600"/>
            <a:ext cx="5252700" cy="883408"/>
          </a:xfrm>
          <a:prstGeom prst="rect">
            <a:avLst/>
          </a:prstGeom>
          <a:noFill/>
          <a:ln>
            <a:noFill/>
          </a:ln>
        </p:spPr>
      </p:pic>
      <p:pic>
        <p:nvPicPr>
          <p:cNvPr id="422" name="Google Shape;422;p99"/>
          <p:cNvPicPr preferRelativeResize="0"/>
          <p:nvPr/>
        </p:nvPicPr>
        <p:blipFill>
          <a:blip r:embed="rId5">
            <a:alphaModFix/>
          </a:blip>
          <a:stretch>
            <a:fillRect/>
          </a:stretch>
        </p:blipFill>
        <p:spPr>
          <a:xfrm>
            <a:off x="6092417" y="3986600"/>
            <a:ext cx="2628900" cy="431800"/>
          </a:xfrm>
          <a:prstGeom prst="rect">
            <a:avLst/>
          </a:prstGeom>
          <a:noFill/>
          <a:ln>
            <a:noFill/>
          </a:ln>
        </p:spPr>
      </p:pic>
    </p:spTree>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00"/>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Entendiendo la estructura del proyecto</a:t>
            </a:r>
            <a:endParaRPr sz="5333" b="1">
              <a:solidFill>
                <a:schemeClr val="dk1"/>
              </a:solidFill>
              <a:latin typeface="DM Sans"/>
              <a:ea typeface="DM Sans"/>
              <a:cs typeface="DM Sans"/>
              <a:sym typeface="DM Sans"/>
            </a:endParaRPr>
          </a:p>
        </p:txBody>
      </p:sp>
    </p:spTree>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01"/>
          <p:cNvSpPr txBox="1"/>
          <p:nvPr/>
        </p:nvSpPr>
        <p:spPr>
          <a:xfrm>
            <a:off x="687867" y="506267"/>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generó Nestjs?</a:t>
            </a:r>
            <a:endParaRPr sz="5333" b="1">
              <a:solidFill>
                <a:schemeClr val="dk1"/>
              </a:solidFill>
              <a:latin typeface="DM Sans"/>
              <a:ea typeface="DM Sans"/>
              <a:cs typeface="DM Sans"/>
              <a:sym typeface="DM Sans"/>
            </a:endParaRPr>
          </a:p>
        </p:txBody>
      </p:sp>
      <p:pic>
        <p:nvPicPr>
          <p:cNvPr id="433" name="Google Shape;433;p101"/>
          <p:cNvPicPr preferRelativeResize="0"/>
          <p:nvPr/>
        </p:nvPicPr>
        <p:blipFill>
          <a:blip r:embed="rId3">
            <a:alphaModFix/>
          </a:blip>
          <a:stretch>
            <a:fillRect/>
          </a:stretch>
        </p:blipFill>
        <p:spPr>
          <a:xfrm>
            <a:off x="7836000" y="1908200"/>
            <a:ext cx="2768600" cy="3759200"/>
          </a:xfrm>
          <a:prstGeom prst="rect">
            <a:avLst/>
          </a:prstGeom>
          <a:noFill/>
          <a:ln>
            <a:noFill/>
          </a:ln>
        </p:spPr>
      </p:pic>
      <p:sp>
        <p:nvSpPr>
          <p:cNvPr id="434" name="Google Shape;434;p101"/>
          <p:cNvSpPr txBox="1"/>
          <p:nvPr/>
        </p:nvSpPr>
        <p:spPr>
          <a:xfrm>
            <a:off x="634000" y="2946401"/>
            <a:ext cx="5396000" cy="2092840"/>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Comencemos entendiendo la estructura de los archivos externos a nuestra carpeta principal  </a:t>
            </a:r>
            <a:r>
              <a:rPr lang="es" sz="2400" b="1">
                <a:latin typeface="DM Sans"/>
                <a:ea typeface="DM Sans"/>
                <a:cs typeface="DM Sans"/>
                <a:sym typeface="DM Sans"/>
              </a:rPr>
              <a:t>src</a:t>
            </a:r>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72"/>
          <p:cNvSpPr txBox="1"/>
          <p:nvPr/>
        </p:nvSpPr>
        <p:spPr>
          <a:xfrm>
            <a:off x="360633" y="461300"/>
            <a:ext cx="11464400" cy="818582"/>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133" b="1">
                <a:solidFill>
                  <a:schemeClr val="lt1"/>
                </a:solidFill>
                <a:latin typeface="DM Sans"/>
                <a:ea typeface="DM Sans"/>
                <a:cs typeface="DM Sans"/>
                <a:sym typeface="DM Sans"/>
              </a:rPr>
              <a:t>Ejemplo de uso de setInterval</a:t>
            </a:r>
            <a:endParaRPr sz="4133" b="1">
              <a:solidFill>
                <a:schemeClr val="lt1"/>
              </a:solidFill>
              <a:latin typeface="DM Sans"/>
              <a:ea typeface="DM Sans"/>
              <a:cs typeface="DM Sans"/>
              <a:sym typeface="DM Sans"/>
            </a:endParaRPr>
          </a:p>
        </p:txBody>
      </p:sp>
      <p:sp>
        <p:nvSpPr>
          <p:cNvPr id="642" name="Google Shape;642;p172"/>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643" name="Google Shape;643;p172"/>
          <p:cNvPicPr preferRelativeResize="0"/>
          <p:nvPr/>
        </p:nvPicPr>
        <p:blipFill>
          <a:blip r:embed="rId3">
            <a:alphaModFix/>
          </a:blip>
          <a:stretch>
            <a:fillRect/>
          </a:stretch>
        </p:blipFill>
        <p:spPr>
          <a:xfrm>
            <a:off x="1045216" y="1421866"/>
            <a:ext cx="10101565" cy="4698567"/>
          </a:xfrm>
          <a:prstGeom prst="rect">
            <a:avLst/>
          </a:prstGeom>
          <a:noFill/>
          <a:ln>
            <a:noFill/>
          </a:ln>
        </p:spPr>
      </p:pic>
    </p:spTree>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02"/>
          <p:cNvSpPr txBox="1"/>
          <p:nvPr/>
        </p:nvSpPr>
        <p:spPr>
          <a:xfrm>
            <a:off x="634000" y="624401"/>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generó Nestjs? : ESLint</a:t>
            </a:r>
            <a:endParaRPr sz="5333" b="1">
              <a:solidFill>
                <a:schemeClr val="dk1"/>
              </a:solidFill>
              <a:latin typeface="DM Sans"/>
              <a:ea typeface="DM Sans"/>
              <a:cs typeface="DM Sans"/>
              <a:sym typeface="DM Sans"/>
            </a:endParaRPr>
          </a:p>
        </p:txBody>
      </p:sp>
      <p:sp>
        <p:nvSpPr>
          <p:cNvPr id="440" name="Google Shape;440;p102"/>
          <p:cNvSpPr txBox="1"/>
          <p:nvPr/>
        </p:nvSpPr>
        <p:spPr>
          <a:xfrm>
            <a:off x="634000" y="2337600"/>
            <a:ext cx="56160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Primero está </a:t>
            </a:r>
            <a:r>
              <a:rPr lang="es" b="1">
                <a:latin typeface="DM Sans"/>
                <a:ea typeface="DM Sans"/>
                <a:cs typeface="DM Sans"/>
                <a:sym typeface="DM Sans"/>
              </a:rPr>
              <a:t>ESLint</a:t>
            </a:r>
            <a:r>
              <a:rPr lang="es">
                <a:latin typeface="DM Sans"/>
                <a:ea typeface="DM Sans"/>
                <a:cs typeface="DM Sans"/>
                <a:sym typeface="DM Sans"/>
              </a:rPr>
              <a:t>: el archivo que nos permitirá definir un conjunto de reglas para poder armar una guía de las prácticas de desarrollo que queremos que se cumplan.</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Nota que estas reglas aparecen apagadas para no interferir “por defecto” con nuestro desarrollo.</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Si quieres aprender a configurar tus propias reglas de desarrollo, puedes revisar la página oficial de ESLint </a:t>
            </a:r>
            <a:r>
              <a:rPr lang="es" u="sng">
                <a:solidFill>
                  <a:schemeClr val="hlink"/>
                </a:solidFill>
                <a:latin typeface="DM Sans"/>
                <a:ea typeface="DM Sans"/>
                <a:cs typeface="DM Sans"/>
                <a:sym typeface="DM Sans"/>
                <a:hlinkClick r:id="rId3"/>
              </a:rPr>
              <a:t>aquí </a:t>
            </a:r>
            <a:endParaRPr>
              <a:latin typeface="DM Sans"/>
              <a:ea typeface="DM Sans"/>
              <a:cs typeface="DM Sans"/>
              <a:sym typeface="DM Sans"/>
            </a:endParaRPr>
          </a:p>
        </p:txBody>
      </p:sp>
      <p:pic>
        <p:nvPicPr>
          <p:cNvPr id="441" name="Google Shape;441;p102"/>
          <p:cNvPicPr preferRelativeResize="0"/>
          <p:nvPr/>
        </p:nvPicPr>
        <p:blipFill>
          <a:blip r:embed="rId4">
            <a:alphaModFix/>
          </a:blip>
          <a:stretch>
            <a:fillRect/>
          </a:stretch>
        </p:blipFill>
        <p:spPr>
          <a:xfrm>
            <a:off x="6349134" y="2134401"/>
            <a:ext cx="5208865" cy="3541767"/>
          </a:xfrm>
          <a:prstGeom prst="rect">
            <a:avLst/>
          </a:prstGeom>
          <a:noFill/>
          <a:ln>
            <a:noFill/>
          </a:ln>
        </p:spPr>
      </p:pic>
    </p:spTree>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03"/>
          <p:cNvSpPr txBox="1"/>
          <p:nvPr/>
        </p:nvSpPr>
        <p:spPr>
          <a:xfrm>
            <a:off x="634000" y="624401"/>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generó Nestjs? : Prettier</a:t>
            </a:r>
            <a:endParaRPr sz="5333" b="1">
              <a:solidFill>
                <a:schemeClr val="dk1"/>
              </a:solidFill>
              <a:latin typeface="DM Sans"/>
              <a:ea typeface="DM Sans"/>
              <a:cs typeface="DM Sans"/>
              <a:sym typeface="DM Sans"/>
            </a:endParaRPr>
          </a:p>
        </p:txBody>
      </p:sp>
      <p:sp>
        <p:nvSpPr>
          <p:cNvPr id="447" name="Google Shape;447;p103"/>
          <p:cNvSpPr txBox="1"/>
          <p:nvPr/>
        </p:nvSpPr>
        <p:spPr>
          <a:xfrm>
            <a:off x="634000" y="2484534"/>
            <a:ext cx="59180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Luego tenemos </a:t>
            </a:r>
            <a:r>
              <a:rPr lang="es" b="1">
                <a:latin typeface="DM Sans"/>
                <a:ea typeface="DM Sans"/>
                <a:cs typeface="DM Sans"/>
                <a:sym typeface="DM Sans"/>
              </a:rPr>
              <a:t>Prettier</a:t>
            </a:r>
            <a:r>
              <a:rPr lang="es">
                <a:latin typeface="DM Sans"/>
                <a:ea typeface="DM Sans"/>
                <a:cs typeface="DM Sans"/>
                <a:sym typeface="DM Sans"/>
              </a:rPr>
              <a:t>, el cual nos permitirá definir unas reglas de estilo para el proyecto, nota que vienen activadas las singleQuotes y se colocará automáticamente la trailingComma.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Si quieres aprender a definir tus propias reglas de estilos, puedes investigarlo en el sitio oficial de Prettier </a:t>
            </a:r>
            <a:r>
              <a:rPr lang="es" u="sng">
                <a:solidFill>
                  <a:schemeClr val="hlink"/>
                </a:solidFill>
                <a:latin typeface="DM Sans"/>
                <a:ea typeface="DM Sans"/>
                <a:cs typeface="DM Sans"/>
                <a:sym typeface="DM Sans"/>
                <a:hlinkClick r:id="rId3"/>
              </a:rPr>
              <a:t>aquí</a:t>
            </a:r>
            <a:endParaRPr>
              <a:latin typeface="DM Sans"/>
              <a:ea typeface="DM Sans"/>
              <a:cs typeface="DM Sans"/>
              <a:sym typeface="DM Sans"/>
            </a:endParaRPr>
          </a:p>
        </p:txBody>
      </p:sp>
      <p:pic>
        <p:nvPicPr>
          <p:cNvPr id="448" name="Google Shape;448;p103"/>
          <p:cNvPicPr preferRelativeResize="0"/>
          <p:nvPr/>
        </p:nvPicPr>
        <p:blipFill>
          <a:blip r:embed="rId4">
            <a:alphaModFix/>
          </a:blip>
          <a:stretch>
            <a:fillRect/>
          </a:stretch>
        </p:blipFill>
        <p:spPr>
          <a:xfrm>
            <a:off x="6552001" y="1912500"/>
            <a:ext cx="5006000" cy="4263635"/>
          </a:xfrm>
          <a:prstGeom prst="rect">
            <a:avLst/>
          </a:prstGeom>
          <a:noFill/>
          <a:ln>
            <a:noFill/>
          </a:ln>
        </p:spPr>
      </p:pic>
    </p:spTree>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04"/>
          <p:cNvSpPr txBox="1"/>
          <p:nvPr/>
        </p:nvSpPr>
        <p:spPr>
          <a:xfrm>
            <a:off x="634000" y="624401"/>
            <a:ext cx="85936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generó Nestjs? : nest-cli.json</a:t>
            </a:r>
            <a:endParaRPr sz="5333" b="1">
              <a:solidFill>
                <a:schemeClr val="dk1"/>
              </a:solidFill>
              <a:latin typeface="DM Sans"/>
              <a:ea typeface="DM Sans"/>
              <a:cs typeface="DM Sans"/>
              <a:sym typeface="DM Sans"/>
            </a:endParaRPr>
          </a:p>
        </p:txBody>
      </p:sp>
      <p:sp>
        <p:nvSpPr>
          <p:cNvPr id="454" name="Google Shape;454;p104"/>
          <p:cNvSpPr txBox="1"/>
          <p:nvPr/>
        </p:nvSpPr>
        <p:spPr>
          <a:xfrm>
            <a:off x="614433" y="2318901"/>
            <a:ext cx="53960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Este archivo nos permite tener contempladas múltiples configuraciones, una de éstas es para poder generar un </a:t>
            </a:r>
            <a:r>
              <a:rPr lang="es" i="1">
                <a:latin typeface="DM Sans"/>
                <a:ea typeface="DM Sans"/>
                <a:cs typeface="DM Sans"/>
                <a:sym typeface="DM Sans"/>
              </a:rPr>
              <a:t>dist</a:t>
            </a:r>
            <a:r>
              <a:rPr lang="es">
                <a:latin typeface="DM Sans"/>
                <a:ea typeface="DM Sans"/>
                <a:cs typeface="DM Sans"/>
                <a:sym typeface="DM Sans"/>
              </a:rPr>
              <a:t> final.</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 ejemplo de una configuración diferente es:</a:t>
            </a:r>
            <a:br>
              <a:rPr lang="es">
                <a:latin typeface="DM Sans"/>
                <a:ea typeface="DM Sans"/>
                <a:cs typeface="DM Sans"/>
                <a:sym typeface="DM Sans"/>
              </a:rPr>
            </a:b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pic>
        <p:nvPicPr>
          <p:cNvPr id="455" name="Google Shape;455;p104"/>
          <p:cNvPicPr preferRelativeResize="0"/>
          <p:nvPr/>
        </p:nvPicPr>
        <p:blipFill rotWithShape="1">
          <a:blip r:embed="rId3">
            <a:alphaModFix/>
          </a:blip>
          <a:srcRect r="1768" b="6576"/>
          <a:stretch/>
        </p:blipFill>
        <p:spPr>
          <a:xfrm>
            <a:off x="5914834" y="2348400"/>
            <a:ext cx="5564868" cy="3361067"/>
          </a:xfrm>
          <a:prstGeom prst="rect">
            <a:avLst/>
          </a:prstGeom>
          <a:noFill/>
          <a:ln>
            <a:noFill/>
          </a:ln>
        </p:spPr>
      </p:pic>
      <p:pic>
        <p:nvPicPr>
          <p:cNvPr id="456" name="Google Shape;456;p104"/>
          <p:cNvPicPr preferRelativeResize="0"/>
          <p:nvPr/>
        </p:nvPicPr>
        <p:blipFill>
          <a:blip r:embed="rId4">
            <a:alphaModFix/>
          </a:blip>
          <a:stretch>
            <a:fillRect/>
          </a:stretch>
        </p:blipFill>
        <p:spPr>
          <a:xfrm>
            <a:off x="696233" y="3897500"/>
            <a:ext cx="4419600" cy="2667000"/>
          </a:xfrm>
          <a:prstGeom prst="rect">
            <a:avLst/>
          </a:prstGeom>
          <a:noFill/>
          <a:ln>
            <a:noFill/>
          </a:ln>
        </p:spPr>
      </p:pic>
    </p:spTree>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05"/>
          <p:cNvSpPr txBox="1"/>
          <p:nvPr/>
        </p:nvSpPr>
        <p:spPr>
          <a:xfrm>
            <a:off x="634000" y="624401"/>
            <a:ext cx="85936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generó Nestjs? : tsconfig.json</a:t>
            </a:r>
            <a:endParaRPr sz="5333" b="1">
              <a:solidFill>
                <a:schemeClr val="dk1"/>
              </a:solidFill>
              <a:latin typeface="DM Sans"/>
              <a:ea typeface="DM Sans"/>
              <a:cs typeface="DM Sans"/>
              <a:sym typeface="DM Sans"/>
            </a:endParaRPr>
          </a:p>
        </p:txBody>
      </p:sp>
      <p:sp>
        <p:nvSpPr>
          <p:cNvPr id="462" name="Google Shape;462;p105"/>
          <p:cNvSpPr txBox="1"/>
          <p:nvPr/>
        </p:nvSpPr>
        <p:spPr>
          <a:xfrm>
            <a:off x="634000" y="2608233"/>
            <a:ext cx="5396000" cy="21851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caso de que trabajemos con Typescript, genera también un archivo para poder configurar la transpilación hacia el JavaScript final.</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Recuerda que Typescript es un </a:t>
            </a:r>
            <a:r>
              <a:rPr lang="es" b="1">
                <a:latin typeface="DM Sans"/>
                <a:ea typeface="DM Sans"/>
                <a:cs typeface="DM Sans"/>
                <a:sym typeface="DM Sans"/>
              </a:rPr>
              <a:t>superSet de Javascript</a:t>
            </a:r>
            <a:r>
              <a:rPr lang="es">
                <a:latin typeface="DM Sans"/>
                <a:ea typeface="DM Sans"/>
                <a:cs typeface="DM Sans"/>
                <a:sym typeface="DM Sans"/>
              </a:rPr>
              <a:t>, puedes profundizar sobre este lenguaje y su sintaxis </a:t>
            </a:r>
            <a:r>
              <a:rPr lang="es" u="sng">
                <a:solidFill>
                  <a:schemeClr val="hlink"/>
                </a:solidFill>
                <a:latin typeface="DM Sans"/>
                <a:ea typeface="DM Sans"/>
                <a:cs typeface="DM Sans"/>
                <a:sym typeface="DM Sans"/>
                <a:hlinkClick r:id="rId3"/>
              </a:rPr>
              <a:t>aquí</a:t>
            </a:r>
            <a:r>
              <a:rPr lang="es">
                <a:latin typeface="DM Sans"/>
                <a:ea typeface="DM Sans"/>
                <a:cs typeface="DM Sans"/>
                <a:sym typeface="DM Sans"/>
              </a:rPr>
              <a:t>.</a:t>
            </a:r>
            <a:endParaRPr>
              <a:latin typeface="DM Sans"/>
              <a:ea typeface="DM Sans"/>
              <a:cs typeface="DM Sans"/>
              <a:sym typeface="DM Sans"/>
            </a:endParaRPr>
          </a:p>
        </p:txBody>
      </p:sp>
      <p:pic>
        <p:nvPicPr>
          <p:cNvPr id="463" name="Google Shape;463;p105"/>
          <p:cNvPicPr preferRelativeResize="0"/>
          <p:nvPr/>
        </p:nvPicPr>
        <p:blipFill>
          <a:blip r:embed="rId4">
            <a:alphaModFix/>
          </a:blip>
          <a:stretch>
            <a:fillRect/>
          </a:stretch>
        </p:blipFill>
        <p:spPr>
          <a:xfrm>
            <a:off x="6162000" y="1860564"/>
            <a:ext cx="5396000" cy="3958131"/>
          </a:xfrm>
          <a:prstGeom prst="rect">
            <a:avLst/>
          </a:prstGeom>
          <a:noFill/>
          <a:ln>
            <a:noFill/>
          </a:ln>
        </p:spPr>
      </p:pic>
    </p:spTree>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06"/>
          <p:cNvSpPr txBox="1"/>
          <p:nvPr/>
        </p:nvSpPr>
        <p:spPr>
          <a:xfrm>
            <a:off x="668600" y="4402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69" name="Google Shape;469;p106"/>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Al ser un superset de JavaScript, Typescript te permitirá trabajar con las mismas sintaxis y operaciones, de manera que el uso de este nuevo lenguaje es bastante intuitivo. Si no lo conocías, </a:t>
            </a:r>
            <a:r>
              <a:rPr lang="es" sz="3333" b="1">
                <a:solidFill>
                  <a:schemeClr val="lt1"/>
                </a:solidFill>
                <a:latin typeface="DM Sans"/>
                <a:ea typeface="DM Sans"/>
                <a:cs typeface="DM Sans"/>
                <a:sym typeface="DM Sans"/>
              </a:rPr>
              <a:t> </a:t>
            </a:r>
            <a:r>
              <a:rPr lang="es" sz="3333" b="1">
                <a:solidFill>
                  <a:srgbClr val="EAFF6A"/>
                </a:solidFill>
                <a:latin typeface="DM Sans"/>
                <a:ea typeface="DM Sans"/>
                <a:cs typeface="DM Sans"/>
                <a:sym typeface="DM Sans"/>
              </a:rPr>
              <a:t>te recomendamos que comiences a aprenderlo en paralelo.</a:t>
            </a:r>
            <a:endParaRPr sz="3333" b="1">
              <a:solidFill>
                <a:srgbClr val="EAFF6A"/>
              </a:solidFill>
              <a:latin typeface="DM Sans"/>
              <a:ea typeface="DM Sans"/>
              <a:cs typeface="DM Sans"/>
              <a:sym typeface="DM Sans"/>
            </a:endParaRPr>
          </a:p>
        </p:txBody>
      </p:sp>
    </p:spTree>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07"/>
          <p:cNvSpPr txBox="1"/>
          <p:nvPr/>
        </p:nvSpPr>
        <p:spPr>
          <a:xfrm>
            <a:off x="634000" y="529367"/>
            <a:ext cx="85936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Una última cosa…</a:t>
            </a:r>
            <a:endParaRPr sz="5333" b="1">
              <a:solidFill>
                <a:schemeClr val="dk1"/>
              </a:solidFill>
              <a:latin typeface="DM Sans"/>
              <a:ea typeface="DM Sans"/>
              <a:cs typeface="DM Sans"/>
              <a:sym typeface="DM Sans"/>
            </a:endParaRPr>
          </a:p>
          <a:p>
            <a:pPr>
              <a:lnSpc>
                <a:spcPct val="90000"/>
              </a:lnSpc>
            </a:pPr>
            <a:r>
              <a:rPr lang="es" sz="5333" b="1">
                <a:solidFill>
                  <a:schemeClr val="dk1"/>
                </a:solidFill>
                <a:latin typeface="DM Sans"/>
                <a:ea typeface="DM Sans"/>
                <a:cs typeface="DM Sans"/>
                <a:sym typeface="DM Sans"/>
              </a:rPr>
              <a:t>¡Vamos a echar a andar el proyecto!</a:t>
            </a:r>
            <a:endParaRPr sz="5333" b="1">
              <a:solidFill>
                <a:schemeClr val="dk1"/>
              </a:solidFill>
              <a:latin typeface="DM Sans"/>
              <a:ea typeface="DM Sans"/>
              <a:cs typeface="DM Sans"/>
              <a:sym typeface="DM Sans"/>
            </a:endParaRPr>
          </a:p>
        </p:txBody>
      </p:sp>
      <p:sp>
        <p:nvSpPr>
          <p:cNvPr id="475" name="Google Shape;475;p107"/>
          <p:cNvSpPr txBox="1"/>
          <p:nvPr/>
        </p:nvSpPr>
        <p:spPr>
          <a:xfrm>
            <a:off x="817633" y="2826900"/>
            <a:ext cx="7511200" cy="504749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Una vez que terminamos el tour por los archivos externos a la carpeta </a:t>
            </a:r>
            <a:r>
              <a:rPr lang="es" sz="2400" b="1">
                <a:latin typeface="DM Sans"/>
                <a:ea typeface="DM Sans"/>
                <a:cs typeface="DM Sans"/>
                <a:sym typeface="DM Sans"/>
              </a:rPr>
              <a:t>src</a:t>
            </a:r>
            <a:r>
              <a:rPr lang="es" sz="2400">
                <a:latin typeface="DM Sans"/>
                <a:ea typeface="DM Sans"/>
                <a:cs typeface="DM Sans"/>
                <a:sym typeface="DM Sans"/>
              </a:rPr>
              <a:t>, vamos a levantar el servidor con el típico comando</a:t>
            </a:r>
            <a:endParaRPr sz="2400">
              <a:latin typeface="DM Sans"/>
              <a:ea typeface="DM Sans"/>
              <a:cs typeface="DM Sans"/>
              <a:sym typeface="DM Sans"/>
            </a:endParaRPr>
          </a:p>
          <a:p>
            <a:r>
              <a:rPr lang="es" sz="2400" b="1" i="1">
                <a:latin typeface="DM Sans"/>
                <a:ea typeface="DM Sans"/>
                <a:cs typeface="DM Sans"/>
                <a:sym typeface="DM Sans"/>
              </a:rPr>
              <a:t>npm start</a:t>
            </a:r>
            <a:r>
              <a:rPr lang="es" sz="2400">
                <a:latin typeface="DM Sans"/>
                <a:ea typeface="DM Sans"/>
                <a:cs typeface="DM Sans"/>
                <a:sym typeface="DM Sans"/>
              </a:rPr>
              <a:t>.</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Este buscará el script en package.json y ejecutará el comando:</a:t>
            </a:r>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Tendremos entonces nuestro aplicativo escuchando en el puerto 3000</a:t>
            </a:r>
            <a:endParaRPr sz="2400">
              <a:latin typeface="DM Sans"/>
              <a:ea typeface="DM Sans"/>
              <a:cs typeface="DM Sans"/>
              <a:sym typeface="DM Sans"/>
            </a:endParaRPr>
          </a:p>
        </p:txBody>
      </p:sp>
      <p:pic>
        <p:nvPicPr>
          <p:cNvPr id="476" name="Google Shape;476;p107"/>
          <p:cNvPicPr preferRelativeResize="0"/>
          <p:nvPr/>
        </p:nvPicPr>
        <p:blipFill>
          <a:blip r:embed="rId3">
            <a:alphaModFix/>
          </a:blip>
          <a:stretch>
            <a:fillRect/>
          </a:stretch>
        </p:blipFill>
        <p:spPr>
          <a:xfrm>
            <a:off x="2094834" y="4534533"/>
            <a:ext cx="4589700" cy="661067"/>
          </a:xfrm>
          <a:prstGeom prst="rect">
            <a:avLst/>
          </a:prstGeom>
          <a:noFill/>
          <a:ln>
            <a:noFill/>
          </a:ln>
        </p:spPr>
      </p:pic>
      <p:pic>
        <p:nvPicPr>
          <p:cNvPr id="477" name="Google Shape;477;p107"/>
          <p:cNvPicPr preferRelativeResize="0"/>
          <p:nvPr/>
        </p:nvPicPr>
        <p:blipFill>
          <a:blip r:embed="rId4">
            <a:alphaModFix/>
          </a:blip>
          <a:stretch>
            <a:fillRect/>
          </a:stretch>
        </p:blipFill>
        <p:spPr>
          <a:xfrm>
            <a:off x="8103333" y="3198000"/>
            <a:ext cx="3454667" cy="1185933"/>
          </a:xfrm>
          <a:prstGeom prst="rect">
            <a:avLst/>
          </a:prstGeom>
          <a:noFill/>
          <a:ln>
            <a:noFill/>
          </a:ln>
        </p:spPr>
      </p:pic>
    </p:spTree>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08"/>
          <p:cNvSpPr txBox="1"/>
          <p:nvPr/>
        </p:nvSpPr>
        <p:spPr>
          <a:xfrm>
            <a:off x="1854984" y="1843134"/>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Componentes principales</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de Nestjs</a:t>
            </a:r>
            <a:endParaRPr sz="5333" b="1">
              <a:solidFill>
                <a:srgbClr val="EA90FF"/>
              </a:solidFill>
              <a:latin typeface="DM Sans"/>
              <a:ea typeface="DM Sans"/>
              <a:cs typeface="DM Sans"/>
              <a:sym typeface="DM Sans"/>
            </a:endParaRPr>
          </a:p>
        </p:txBody>
      </p:sp>
    </p:spTree>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09"/>
          <p:cNvSpPr txBox="1"/>
          <p:nvPr/>
        </p:nvSpPr>
        <p:spPr>
          <a:xfrm>
            <a:off x="634000" y="624400"/>
            <a:ext cx="8190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Componentes generales de la arquitectura Nestjs</a:t>
            </a:r>
            <a:endParaRPr sz="5333" b="1">
              <a:solidFill>
                <a:schemeClr val="dk1"/>
              </a:solidFill>
              <a:latin typeface="DM Sans"/>
              <a:ea typeface="DM Sans"/>
              <a:cs typeface="DM Sans"/>
              <a:sym typeface="DM Sans"/>
            </a:endParaRPr>
          </a:p>
        </p:txBody>
      </p:sp>
      <p:sp>
        <p:nvSpPr>
          <p:cNvPr id="488" name="Google Shape;488;p109"/>
          <p:cNvSpPr txBox="1"/>
          <p:nvPr/>
        </p:nvSpPr>
        <p:spPr>
          <a:xfrm>
            <a:off x="634000" y="2996400"/>
            <a:ext cx="6534400" cy="4308831"/>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Esta vez vamos a abrir la carpeta src y vamos a revisar qué ha generado.</a:t>
            </a:r>
            <a:endParaRPr sz="2400">
              <a:latin typeface="DM Sans"/>
              <a:ea typeface="DM Sans"/>
              <a:cs typeface="DM Sans"/>
              <a:sym typeface="DM Sans"/>
            </a:endParaRPr>
          </a:p>
          <a:p>
            <a:r>
              <a:rPr lang="es" sz="2400">
                <a:latin typeface="DM Sans"/>
                <a:ea typeface="DM Sans"/>
                <a:cs typeface="DM Sans"/>
                <a:sym typeface="DM Sans"/>
              </a:rPr>
              <a:t>Podemos separarlo en 5 elementos principales:</a:t>
            </a:r>
            <a:endParaRPr sz="2400">
              <a:latin typeface="DM Sans"/>
              <a:ea typeface="DM Sans"/>
              <a:cs typeface="DM Sans"/>
              <a:sym typeface="DM Sans"/>
            </a:endParaRPr>
          </a:p>
          <a:p>
            <a:endParaRPr sz="2400">
              <a:latin typeface="DM Sans"/>
              <a:ea typeface="DM Sans"/>
              <a:cs typeface="DM Sans"/>
              <a:sym typeface="DM Sans"/>
            </a:endParaRPr>
          </a:p>
          <a:p>
            <a:pPr marL="609585" indent="-423323">
              <a:buSzPts val="1400"/>
              <a:buFont typeface="DM Sans"/>
              <a:buChar char="✓"/>
            </a:pPr>
            <a:r>
              <a:rPr lang="es" sz="2400">
                <a:latin typeface="DM Sans"/>
                <a:ea typeface="DM Sans"/>
                <a:cs typeface="DM Sans"/>
                <a:sym typeface="DM Sans"/>
              </a:rPr>
              <a:t>spec</a:t>
            </a:r>
            <a:endParaRPr sz="2400">
              <a:latin typeface="DM Sans"/>
              <a:ea typeface="DM Sans"/>
              <a:cs typeface="DM Sans"/>
              <a:sym typeface="DM Sans"/>
            </a:endParaRPr>
          </a:p>
          <a:p>
            <a:pPr marL="609585" indent="-423323">
              <a:buSzPts val="1400"/>
              <a:buFont typeface="DM Sans"/>
              <a:buChar char="✓"/>
            </a:pPr>
            <a:r>
              <a:rPr lang="es" sz="2400">
                <a:latin typeface="DM Sans"/>
                <a:ea typeface="DM Sans"/>
                <a:cs typeface="DM Sans"/>
                <a:sym typeface="DM Sans"/>
              </a:rPr>
              <a:t>controller</a:t>
            </a:r>
            <a:endParaRPr sz="2400">
              <a:latin typeface="DM Sans"/>
              <a:ea typeface="DM Sans"/>
              <a:cs typeface="DM Sans"/>
              <a:sym typeface="DM Sans"/>
            </a:endParaRPr>
          </a:p>
          <a:p>
            <a:pPr marL="609585" indent="-423323">
              <a:buSzPts val="1400"/>
              <a:buFont typeface="DM Sans"/>
              <a:buChar char="✓"/>
            </a:pPr>
            <a:r>
              <a:rPr lang="es" sz="2400">
                <a:latin typeface="DM Sans"/>
                <a:ea typeface="DM Sans"/>
                <a:cs typeface="DM Sans"/>
                <a:sym typeface="DM Sans"/>
              </a:rPr>
              <a:t>module</a:t>
            </a:r>
            <a:endParaRPr sz="2400">
              <a:latin typeface="DM Sans"/>
              <a:ea typeface="DM Sans"/>
              <a:cs typeface="DM Sans"/>
              <a:sym typeface="DM Sans"/>
            </a:endParaRPr>
          </a:p>
          <a:p>
            <a:pPr marL="609585" indent="-423323">
              <a:buSzPts val="1400"/>
              <a:buFont typeface="DM Sans"/>
              <a:buChar char="✓"/>
            </a:pPr>
            <a:r>
              <a:rPr lang="es" sz="2400">
                <a:latin typeface="DM Sans"/>
                <a:ea typeface="DM Sans"/>
                <a:cs typeface="DM Sans"/>
                <a:sym typeface="DM Sans"/>
              </a:rPr>
              <a:t>service</a:t>
            </a:r>
            <a:endParaRPr sz="2400">
              <a:latin typeface="DM Sans"/>
              <a:ea typeface="DM Sans"/>
              <a:cs typeface="DM Sans"/>
              <a:sym typeface="DM Sans"/>
            </a:endParaRPr>
          </a:p>
          <a:p>
            <a:pPr marL="609585" indent="-423323">
              <a:buSzPts val="1400"/>
              <a:buFont typeface="DM Sans"/>
              <a:buChar char="✓"/>
            </a:pPr>
            <a:r>
              <a:rPr lang="es" sz="2400">
                <a:latin typeface="DM Sans"/>
                <a:ea typeface="DM Sans"/>
                <a:cs typeface="DM Sans"/>
                <a:sym typeface="DM Sans"/>
              </a:rPr>
              <a:t>main</a:t>
            </a:r>
            <a:endParaRPr sz="2400">
              <a:latin typeface="DM Sans"/>
              <a:ea typeface="DM Sans"/>
              <a:cs typeface="DM Sans"/>
              <a:sym typeface="DM Sans"/>
            </a:endParaRPr>
          </a:p>
          <a:p>
            <a:endParaRPr sz="2400">
              <a:latin typeface="DM Sans"/>
              <a:ea typeface="DM Sans"/>
              <a:cs typeface="DM Sans"/>
              <a:sym typeface="DM Sans"/>
            </a:endParaRPr>
          </a:p>
        </p:txBody>
      </p:sp>
      <p:pic>
        <p:nvPicPr>
          <p:cNvPr id="489" name="Google Shape;489;p109"/>
          <p:cNvPicPr preferRelativeResize="0"/>
          <p:nvPr/>
        </p:nvPicPr>
        <p:blipFill>
          <a:blip r:embed="rId3">
            <a:alphaModFix/>
          </a:blip>
          <a:stretch>
            <a:fillRect/>
          </a:stretch>
        </p:blipFill>
        <p:spPr>
          <a:xfrm>
            <a:off x="7591434" y="3279800"/>
            <a:ext cx="3966567" cy="2836200"/>
          </a:xfrm>
          <a:prstGeom prst="rect">
            <a:avLst/>
          </a:prstGeom>
          <a:noFill/>
          <a:ln>
            <a:noFill/>
          </a:ln>
        </p:spPr>
      </p:pic>
    </p:spTree>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10"/>
          <p:cNvSpPr txBox="1"/>
          <p:nvPr/>
        </p:nvSpPr>
        <p:spPr>
          <a:xfrm>
            <a:off x="634000" y="-191399"/>
            <a:ext cx="85936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a:solidFill>
                  <a:schemeClr val="dk1"/>
                </a:solidFill>
                <a:latin typeface="DM Sans"/>
                <a:ea typeface="DM Sans"/>
                <a:cs typeface="DM Sans"/>
                <a:sym typeface="DM Sans"/>
              </a:rPr>
              <a:t>ANALIZANDO LA CARPETA src:</a:t>
            </a:r>
            <a:r>
              <a:rPr lang="es" sz="5333">
                <a:solidFill>
                  <a:schemeClr val="dk1"/>
                </a:solidFill>
                <a:latin typeface="DM Sans"/>
                <a:ea typeface="DM Sans"/>
                <a:cs typeface="DM Sans"/>
                <a:sym typeface="DM Sans"/>
              </a:rPr>
              <a:t> </a:t>
            </a:r>
            <a:endParaRPr sz="5333">
              <a:solidFill>
                <a:schemeClr val="dk1"/>
              </a:solidFill>
              <a:latin typeface="DM Sans"/>
              <a:ea typeface="DM Sans"/>
              <a:cs typeface="DM Sans"/>
              <a:sym typeface="DM Sans"/>
            </a:endParaRPr>
          </a:p>
          <a:p>
            <a:pPr>
              <a:lnSpc>
                <a:spcPct val="90000"/>
              </a:lnSpc>
            </a:pPr>
            <a:r>
              <a:rPr lang="es" sz="5333" b="1">
                <a:solidFill>
                  <a:schemeClr val="dk1"/>
                </a:solidFill>
                <a:latin typeface="DM Sans"/>
                <a:ea typeface="DM Sans"/>
                <a:cs typeface="DM Sans"/>
                <a:sym typeface="DM Sans"/>
              </a:rPr>
              <a:t>main</a:t>
            </a:r>
            <a:endParaRPr sz="5333" b="1">
              <a:solidFill>
                <a:schemeClr val="dk1"/>
              </a:solidFill>
              <a:latin typeface="DM Sans"/>
              <a:ea typeface="DM Sans"/>
              <a:cs typeface="DM Sans"/>
              <a:sym typeface="DM Sans"/>
            </a:endParaRPr>
          </a:p>
        </p:txBody>
      </p:sp>
      <p:sp>
        <p:nvSpPr>
          <p:cNvPr id="495" name="Google Shape;495;p110"/>
          <p:cNvSpPr txBox="1"/>
          <p:nvPr/>
        </p:nvSpPr>
        <p:spPr>
          <a:xfrm>
            <a:off x="634000" y="1715334"/>
            <a:ext cx="58720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Está el corazón de nuestro aplicativo.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Nota que e</a:t>
            </a:r>
            <a:r>
              <a:rPr lang="es" b="1">
                <a:latin typeface="DM Sans"/>
                <a:ea typeface="DM Sans"/>
                <a:cs typeface="DM Sans"/>
                <a:sym typeface="DM Sans"/>
              </a:rPr>
              <a:t>l método NestFactory crea el módulo principal a partir de un módulo</a:t>
            </a:r>
            <a:r>
              <a:rPr lang="es">
                <a:latin typeface="DM Sans"/>
                <a:ea typeface="DM Sans"/>
                <a:cs typeface="DM Sans"/>
                <a:sym typeface="DM Sans"/>
              </a:rPr>
              <a:t>. Este contendrá entonces las funcionalidades principales de nuestro aplicativo.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servidor además escucha en el puerto 3000. ¡Ahí se aloja actualmente nuestro “Hello World!”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Ahora, el motor principal es bastante fácil de entender, es prácticamente nuestro </a:t>
            </a:r>
            <a:r>
              <a:rPr lang="es" b="1">
                <a:latin typeface="DM Sans"/>
                <a:ea typeface="DM Sans"/>
                <a:cs typeface="DM Sans"/>
                <a:sym typeface="DM Sans"/>
              </a:rPr>
              <a:t>app.js</a:t>
            </a:r>
            <a:r>
              <a:rPr lang="es">
                <a:latin typeface="DM Sans"/>
                <a:ea typeface="DM Sans"/>
                <a:cs typeface="DM Sans"/>
                <a:sym typeface="DM Sans"/>
              </a:rPr>
              <a:t> habitual, ¿pero qué es eso de crear un módulo?</a:t>
            </a:r>
            <a:endParaRPr>
              <a:latin typeface="DM Sans"/>
              <a:ea typeface="DM Sans"/>
              <a:cs typeface="DM Sans"/>
              <a:sym typeface="DM Sans"/>
            </a:endParaRPr>
          </a:p>
        </p:txBody>
      </p:sp>
      <p:pic>
        <p:nvPicPr>
          <p:cNvPr id="496" name="Google Shape;496;p110"/>
          <p:cNvPicPr preferRelativeResize="0"/>
          <p:nvPr/>
        </p:nvPicPr>
        <p:blipFill>
          <a:blip r:embed="rId3">
            <a:alphaModFix/>
          </a:blip>
          <a:stretch>
            <a:fillRect/>
          </a:stretch>
        </p:blipFill>
        <p:spPr>
          <a:xfrm>
            <a:off x="6506015" y="1827434"/>
            <a:ext cx="5052019" cy="3725333"/>
          </a:xfrm>
          <a:prstGeom prst="rect">
            <a:avLst/>
          </a:prstGeom>
          <a:noFill/>
          <a:ln>
            <a:noFill/>
          </a:ln>
        </p:spPr>
      </p:pic>
    </p:spTree>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111"/>
          <p:cNvSpPr txBox="1"/>
          <p:nvPr/>
        </p:nvSpPr>
        <p:spPr>
          <a:xfrm>
            <a:off x="634000" y="-304799"/>
            <a:ext cx="85936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a:solidFill>
                  <a:schemeClr val="dk1"/>
                </a:solidFill>
                <a:latin typeface="DM Sans"/>
                <a:ea typeface="DM Sans"/>
                <a:cs typeface="DM Sans"/>
                <a:sym typeface="DM Sans"/>
              </a:rPr>
              <a:t>ANALIZANDO LA CARPETA src:</a:t>
            </a:r>
            <a:r>
              <a:rPr lang="es" sz="5333">
                <a:solidFill>
                  <a:schemeClr val="dk1"/>
                </a:solidFill>
                <a:latin typeface="DM Sans"/>
                <a:ea typeface="DM Sans"/>
                <a:cs typeface="DM Sans"/>
                <a:sym typeface="DM Sans"/>
              </a:rPr>
              <a:t> </a:t>
            </a:r>
            <a:endParaRPr sz="5333">
              <a:solidFill>
                <a:schemeClr val="dk1"/>
              </a:solidFill>
              <a:latin typeface="DM Sans"/>
              <a:ea typeface="DM Sans"/>
              <a:cs typeface="DM Sans"/>
              <a:sym typeface="DM Sans"/>
            </a:endParaRPr>
          </a:p>
          <a:p>
            <a:pPr>
              <a:lnSpc>
                <a:spcPct val="90000"/>
              </a:lnSpc>
            </a:pPr>
            <a:r>
              <a:rPr lang="es" sz="5333" b="1">
                <a:solidFill>
                  <a:schemeClr val="dk1"/>
                </a:solidFill>
                <a:latin typeface="DM Sans"/>
                <a:ea typeface="DM Sans"/>
                <a:cs typeface="DM Sans"/>
                <a:sym typeface="DM Sans"/>
              </a:rPr>
              <a:t>module</a:t>
            </a:r>
            <a:endParaRPr sz="5333" b="1">
              <a:solidFill>
                <a:schemeClr val="dk1"/>
              </a:solidFill>
              <a:latin typeface="DM Sans"/>
              <a:ea typeface="DM Sans"/>
              <a:cs typeface="DM Sans"/>
              <a:sym typeface="DM Sans"/>
            </a:endParaRPr>
          </a:p>
        </p:txBody>
      </p:sp>
      <p:sp>
        <p:nvSpPr>
          <p:cNvPr id="502" name="Google Shape;502;p111"/>
          <p:cNvSpPr txBox="1"/>
          <p:nvPr/>
        </p:nvSpPr>
        <p:spPr>
          <a:xfrm>
            <a:off x="208033" y="1912500"/>
            <a:ext cx="5396000" cy="615513"/>
          </a:xfrm>
          <a:prstGeom prst="rect">
            <a:avLst/>
          </a:prstGeom>
          <a:noFill/>
          <a:ln>
            <a:noFill/>
          </a:ln>
        </p:spPr>
        <p:txBody>
          <a:bodyPr spcFirstLastPara="1" wrap="square" lIns="121900" tIns="121900" rIns="121900" bIns="121900" anchor="t" anchorCtr="0">
            <a:spAutoFit/>
          </a:bodyPr>
          <a:lstStyle/>
          <a:p>
            <a:endParaRPr sz="2400">
              <a:latin typeface="DM Sans"/>
              <a:ea typeface="DM Sans"/>
              <a:cs typeface="DM Sans"/>
              <a:sym typeface="DM Sans"/>
            </a:endParaRPr>
          </a:p>
        </p:txBody>
      </p:sp>
      <p:sp>
        <p:nvSpPr>
          <p:cNvPr id="503" name="Google Shape;503;p111"/>
          <p:cNvSpPr txBox="1"/>
          <p:nvPr/>
        </p:nvSpPr>
        <p:spPr>
          <a:xfrm>
            <a:off x="674167" y="1260867"/>
            <a:ext cx="6142800" cy="467816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Aquí deja de ser tan familiar el código. ¿Qué es esto que estamos viendo?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Estos </a:t>
            </a:r>
            <a:r>
              <a:rPr lang="es" b="1">
                <a:latin typeface="DM Sans"/>
                <a:ea typeface="DM Sans"/>
                <a:cs typeface="DM Sans"/>
                <a:sym typeface="DM Sans"/>
              </a:rPr>
              <a:t>@</a:t>
            </a:r>
            <a:r>
              <a:rPr lang="es">
                <a:latin typeface="DM Sans"/>
                <a:ea typeface="DM Sans"/>
                <a:cs typeface="DM Sans"/>
                <a:sym typeface="DM Sans"/>
              </a:rPr>
              <a:t> que estás viendo son llamados </a:t>
            </a:r>
            <a:r>
              <a:rPr lang="es" b="1">
                <a:latin typeface="DM Sans"/>
                <a:ea typeface="DM Sans"/>
                <a:cs typeface="DM Sans"/>
                <a:sym typeface="DM Sans"/>
              </a:rPr>
              <a:t>decoradores</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decorador es un elemento instaurado en Javascript y Typescript, cuya funcionalidad sigue la lógica del </a:t>
            </a:r>
            <a:r>
              <a:rPr lang="es" b="1">
                <a:latin typeface="DM Sans"/>
                <a:ea typeface="DM Sans"/>
                <a:cs typeface="DM Sans"/>
                <a:sym typeface="DM Sans"/>
              </a:rPr>
              <a:t>patrón de diseño decorador. </a:t>
            </a:r>
            <a:r>
              <a:rPr lang="es">
                <a:latin typeface="DM Sans"/>
                <a:ea typeface="DM Sans"/>
                <a:cs typeface="DM Sans"/>
                <a:sym typeface="DM Sans"/>
              </a:rPr>
              <a:t>¿Y cómo funciona?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Básicamente es una </a:t>
            </a:r>
            <a:r>
              <a:rPr lang="es" b="1">
                <a:latin typeface="DM Sans"/>
                <a:ea typeface="DM Sans"/>
                <a:cs typeface="DM Sans"/>
                <a:sym typeface="DM Sans"/>
              </a:rPr>
              <a:t>herencia</a:t>
            </a:r>
            <a:r>
              <a:rPr lang="es">
                <a:latin typeface="DM Sans"/>
                <a:ea typeface="DM Sans"/>
                <a:cs typeface="DM Sans"/>
                <a:sym typeface="DM Sans"/>
              </a:rPr>
              <a:t>, pero esta vez no es aplicada sólo a clases habituales, sino que también se aplican a funciones.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Entendiendo este concepto, podemos decir que con el decorador @Module, estamos indicando que lo que se encuentra entre paréntesis será tratado como un módulo.</a:t>
            </a:r>
            <a:endParaRPr>
              <a:latin typeface="DM Sans"/>
              <a:ea typeface="DM Sans"/>
              <a:cs typeface="DM Sans"/>
              <a:sym typeface="DM Sans"/>
            </a:endParaRPr>
          </a:p>
        </p:txBody>
      </p:sp>
      <p:pic>
        <p:nvPicPr>
          <p:cNvPr id="504" name="Google Shape;504;p111"/>
          <p:cNvPicPr preferRelativeResize="0"/>
          <p:nvPr/>
        </p:nvPicPr>
        <p:blipFill>
          <a:blip r:embed="rId3">
            <a:alphaModFix/>
          </a:blip>
          <a:stretch>
            <a:fillRect/>
          </a:stretch>
        </p:blipFill>
        <p:spPr>
          <a:xfrm>
            <a:off x="6828034" y="2032751"/>
            <a:ext cx="4729967" cy="35850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42"/>
          <p:cNvSpPr txBox="1"/>
          <p:nvPr/>
        </p:nvSpPr>
        <p:spPr>
          <a:xfrm>
            <a:off x="2121013" y="3050551"/>
            <a:ext cx="688800" cy="936400"/>
          </a:xfrm>
          <a:prstGeom prst="rect">
            <a:avLst/>
          </a:prstGeom>
          <a:noFill/>
          <a:ln>
            <a:noFill/>
          </a:ln>
        </p:spPr>
        <p:txBody>
          <a:bodyPr spcFirstLastPara="1" wrap="square" lIns="121900" tIns="121900" rIns="121900" bIns="121900" anchor="t" anchorCtr="0">
            <a:noAutofit/>
          </a:bodyPr>
          <a:lstStyle/>
          <a:p>
            <a:endParaRPr sz="6400">
              <a:solidFill>
                <a:srgbClr val="FFFFFF"/>
              </a:solidFill>
              <a:latin typeface="Lato"/>
              <a:ea typeface="Lato"/>
              <a:cs typeface="Lato"/>
              <a:sym typeface="Lato"/>
            </a:endParaRPr>
          </a:p>
        </p:txBody>
      </p:sp>
      <p:pic>
        <p:nvPicPr>
          <p:cNvPr id="826" name="Google Shape;826;p142"/>
          <p:cNvPicPr preferRelativeResize="0"/>
          <p:nvPr/>
        </p:nvPicPr>
        <p:blipFill>
          <a:blip r:embed="rId3">
            <a:alphaModFix/>
          </a:blip>
          <a:stretch>
            <a:fillRect/>
          </a:stretch>
        </p:blipFill>
        <p:spPr>
          <a:xfrm>
            <a:off x="10090567" y="6212834"/>
            <a:ext cx="1582035" cy="440900"/>
          </a:xfrm>
          <a:prstGeom prst="rect">
            <a:avLst/>
          </a:prstGeom>
          <a:noFill/>
          <a:ln>
            <a:noFill/>
          </a:ln>
        </p:spPr>
      </p:pic>
      <p:grpSp>
        <p:nvGrpSpPr>
          <p:cNvPr id="827" name="Google Shape;827;p142"/>
          <p:cNvGrpSpPr/>
          <p:nvPr/>
        </p:nvGrpSpPr>
        <p:grpSpPr>
          <a:xfrm>
            <a:off x="305233" y="2636769"/>
            <a:ext cx="2758800" cy="2947132"/>
            <a:chOff x="838525" y="1977576"/>
            <a:chExt cx="2069100" cy="2210349"/>
          </a:xfrm>
        </p:grpSpPr>
        <p:sp>
          <p:nvSpPr>
            <p:cNvPr id="828" name="Google Shape;828;p142"/>
            <p:cNvSpPr txBox="1"/>
            <p:nvPr/>
          </p:nvSpPr>
          <p:spPr>
            <a:xfrm>
              <a:off x="838525" y="3485625"/>
              <a:ext cx="2069100" cy="7023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s" b="1">
                  <a:solidFill>
                    <a:schemeClr val="dk1"/>
                  </a:solidFill>
                  <a:latin typeface="DM Sans"/>
                  <a:ea typeface="DM Sans"/>
                  <a:cs typeface="DM Sans"/>
                  <a:sym typeface="DM Sans"/>
                </a:rPr>
                <a:t>MongoDB</a:t>
              </a:r>
              <a:endParaRPr b="1">
                <a:solidFill>
                  <a:schemeClr val="dk1"/>
                </a:solidFill>
                <a:latin typeface="DM Sans"/>
                <a:ea typeface="DM Sans"/>
                <a:cs typeface="DM Sans"/>
                <a:sym typeface="DM Sans"/>
              </a:endParaRPr>
            </a:p>
            <a:p>
              <a:pPr algn="ctr">
                <a:lnSpc>
                  <a:spcPct val="115000"/>
                </a:lnSpc>
              </a:pPr>
              <a:r>
                <a:rPr lang="es">
                  <a:solidFill>
                    <a:schemeClr val="dk1"/>
                  </a:solidFill>
                  <a:latin typeface="DM Sans"/>
                  <a:ea typeface="DM Sans"/>
                  <a:cs typeface="DM Sans"/>
                  <a:sym typeface="DM Sans"/>
                </a:rPr>
                <a:t>base de datos no relacional</a:t>
              </a:r>
              <a:endParaRPr>
                <a:solidFill>
                  <a:schemeClr val="dk1"/>
                </a:solidFill>
                <a:latin typeface="DM Sans"/>
                <a:ea typeface="DM Sans"/>
                <a:cs typeface="DM Sans"/>
                <a:sym typeface="DM Sans"/>
              </a:endParaRPr>
            </a:p>
          </p:txBody>
        </p:sp>
        <p:pic>
          <p:nvPicPr>
            <p:cNvPr id="829" name="Google Shape;829;p142"/>
            <p:cNvPicPr preferRelativeResize="0"/>
            <p:nvPr/>
          </p:nvPicPr>
          <p:blipFill>
            <a:blip r:embed="rId4">
              <a:alphaModFix/>
            </a:blip>
            <a:stretch>
              <a:fillRect/>
            </a:stretch>
          </p:blipFill>
          <p:spPr>
            <a:xfrm>
              <a:off x="914725" y="1977576"/>
              <a:ext cx="1984462" cy="1322975"/>
            </a:xfrm>
            <a:prstGeom prst="rect">
              <a:avLst/>
            </a:prstGeom>
            <a:noFill/>
            <a:ln>
              <a:noFill/>
            </a:ln>
          </p:spPr>
        </p:pic>
      </p:grpSp>
      <p:grpSp>
        <p:nvGrpSpPr>
          <p:cNvPr id="830" name="Google Shape;830;p142"/>
          <p:cNvGrpSpPr/>
          <p:nvPr/>
        </p:nvGrpSpPr>
        <p:grpSpPr>
          <a:xfrm>
            <a:off x="3110677" y="2682436"/>
            <a:ext cx="2758800" cy="2901465"/>
            <a:chOff x="2766850" y="2011826"/>
            <a:chExt cx="2069100" cy="2176099"/>
          </a:xfrm>
        </p:grpSpPr>
        <p:sp>
          <p:nvSpPr>
            <p:cNvPr id="831" name="Google Shape;831;p142"/>
            <p:cNvSpPr txBox="1"/>
            <p:nvPr/>
          </p:nvSpPr>
          <p:spPr>
            <a:xfrm>
              <a:off x="2766850" y="3485625"/>
              <a:ext cx="2069100" cy="7023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s" b="1">
                  <a:solidFill>
                    <a:schemeClr val="dk1"/>
                  </a:solidFill>
                  <a:latin typeface="DM Sans"/>
                  <a:ea typeface="DM Sans"/>
                  <a:cs typeface="DM Sans"/>
                  <a:sym typeface="DM Sans"/>
                </a:rPr>
                <a:t>ExpressJS</a:t>
              </a:r>
              <a:endParaRPr b="1">
                <a:solidFill>
                  <a:schemeClr val="dk1"/>
                </a:solidFill>
                <a:latin typeface="DM Sans"/>
                <a:ea typeface="DM Sans"/>
                <a:cs typeface="DM Sans"/>
                <a:sym typeface="DM Sans"/>
              </a:endParaRPr>
            </a:p>
            <a:p>
              <a:pPr>
                <a:lnSpc>
                  <a:spcPct val="115000"/>
                </a:lnSpc>
              </a:pPr>
              <a:r>
                <a:rPr lang="es">
                  <a:solidFill>
                    <a:schemeClr val="dk1"/>
                  </a:solidFill>
                  <a:latin typeface="DM Sans"/>
                  <a:ea typeface="DM Sans"/>
                  <a:cs typeface="DM Sans"/>
                  <a:sym typeface="DM Sans"/>
                </a:rPr>
                <a:t>framework para crear servidores en NodeJS</a:t>
              </a:r>
              <a:endParaRPr>
                <a:solidFill>
                  <a:schemeClr val="dk1"/>
                </a:solidFill>
                <a:latin typeface="DM Sans"/>
                <a:ea typeface="DM Sans"/>
                <a:cs typeface="DM Sans"/>
                <a:sym typeface="DM Sans"/>
              </a:endParaRPr>
            </a:p>
          </p:txBody>
        </p:sp>
        <p:pic>
          <p:nvPicPr>
            <p:cNvPr id="832" name="Google Shape;832;p142"/>
            <p:cNvPicPr preferRelativeResize="0"/>
            <p:nvPr/>
          </p:nvPicPr>
          <p:blipFill>
            <a:blip r:embed="rId5">
              <a:alphaModFix/>
            </a:blip>
            <a:stretch>
              <a:fillRect/>
            </a:stretch>
          </p:blipFill>
          <p:spPr>
            <a:xfrm>
              <a:off x="3125094" y="2011826"/>
              <a:ext cx="1352616" cy="1254475"/>
            </a:xfrm>
            <a:prstGeom prst="rect">
              <a:avLst/>
            </a:prstGeom>
            <a:noFill/>
            <a:ln>
              <a:noFill/>
            </a:ln>
          </p:spPr>
        </p:pic>
      </p:grpSp>
      <p:grpSp>
        <p:nvGrpSpPr>
          <p:cNvPr id="833" name="Google Shape;833;p142"/>
          <p:cNvGrpSpPr/>
          <p:nvPr/>
        </p:nvGrpSpPr>
        <p:grpSpPr>
          <a:xfrm>
            <a:off x="5916123" y="2480518"/>
            <a:ext cx="2758800" cy="3103383"/>
            <a:chOff x="4447738" y="1860388"/>
            <a:chExt cx="2069100" cy="2327537"/>
          </a:xfrm>
        </p:grpSpPr>
        <p:sp>
          <p:nvSpPr>
            <p:cNvPr id="834" name="Google Shape;834;p142"/>
            <p:cNvSpPr txBox="1"/>
            <p:nvPr/>
          </p:nvSpPr>
          <p:spPr>
            <a:xfrm>
              <a:off x="4447738" y="3485625"/>
              <a:ext cx="2069100" cy="7023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s" b="1">
                  <a:solidFill>
                    <a:schemeClr val="dk1"/>
                  </a:solidFill>
                  <a:latin typeface="DM Sans"/>
                  <a:ea typeface="DM Sans"/>
                  <a:cs typeface="DM Sans"/>
                  <a:sym typeface="DM Sans"/>
                </a:rPr>
                <a:t>ReactJS</a:t>
              </a:r>
              <a:endParaRPr b="1">
                <a:solidFill>
                  <a:schemeClr val="dk1"/>
                </a:solidFill>
                <a:latin typeface="DM Sans"/>
                <a:ea typeface="DM Sans"/>
                <a:cs typeface="DM Sans"/>
                <a:sym typeface="DM Sans"/>
              </a:endParaRPr>
            </a:p>
            <a:p>
              <a:pPr algn="ctr">
                <a:lnSpc>
                  <a:spcPct val="115000"/>
                </a:lnSpc>
              </a:pPr>
              <a:r>
                <a:rPr lang="es">
                  <a:solidFill>
                    <a:schemeClr val="dk1"/>
                  </a:solidFill>
                  <a:latin typeface="DM Sans"/>
                  <a:ea typeface="DM Sans"/>
                  <a:cs typeface="DM Sans"/>
                  <a:sym typeface="DM Sans"/>
                </a:rPr>
                <a:t>librería para desarrollar interfaces de usuario</a:t>
              </a:r>
              <a:endParaRPr b="1">
                <a:solidFill>
                  <a:schemeClr val="dk1"/>
                </a:solidFill>
                <a:latin typeface="DM Sans"/>
                <a:ea typeface="DM Sans"/>
                <a:cs typeface="DM Sans"/>
                <a:sym typeface="DM Sans"/>
              </a:endParaRPr>
            </a:p>
          </p:txBody>
        </p:sp>
        <p:pic>
          <p:nvPicPr>
            <p:cNvPr id="835" name="Google Shape;835;p142"/>
            <p:cNvPicPr preferRelativeResize="0"/>
            <p:nvPr/>
          </p:nvPicPr>
          <p:blipFill>
            <a:blip r:embed="rId6">
              <a:alphaModFix/>
            </a:blip>
            <a:stretch>
              <a:fillRect/>
            </a:stretch>
          </p:blipFill>
          <p:spPr>
            <a:xfrm>
              <a:off x="4703617" y="1860388"/>
              <a:ext cx="1557325" cy="1557350"/>
            </a:xfrm>
            <a:prstGeom prst="rect">
              <a:avLst/>
            </a:prstGeom>
            <a:noFill/>
            <a:ln>
              <a:noFill/>
            </a:ln>
          </p:spPr>
        </p:pic>
      </p:grpSp>
      <p:grpSp>
        <p:nvGrpSpPr>
          <p:cNvPr id="836" name="Google Shape;836;p142"/>
          <p:cNvGrpSpPr/>
          <p:nvPr/>
        </p:nvGrpSpPr>
        <p:grpSpPr>
          <a:xfrm>
            <a:off x="8721567" y="2343334"/>
            <a:ext cx="2900000" cy="3240567"/>
            <a:chOff x="6388775" y="1757500"/>
            <a:chExt cx="2175000" cy="2430425"/>
          </a:xfrm>
        </p:grpSpPr>
        <p:sp>
          <p:nvSpPr>
            <p:cNvPr id="837" name="Google Shape;837;p142"/>
            <p:cNvSpPr txBox="1"/>
            <p:nvPr/>
          </p:nvSpPr>
          <p:spPr>
            <a:xfrm>
              <a:off x="6388775" y="3485625"/>
              <a:ext cx="2175000" cy="7023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s" b="1">
                  <a:solidFill>
                    <a:schemeClr val="dk1"/>
                  </a:solidFill>
                  <a:latin typeface="DM Sans"/>
                  <a:ea typeface="DM Sans"/>
                  <a:cs typeface="DM Sans"/>
                  <a:sym typeface="DM Sans"/>
                </a:rPr>
                <a:t>NodeJS</a:t>
              </a:r>
              <a:endParaRPr b="1">
                <a:solidFill>
                  <a:schemeClr val="dk1"/>
                </a:solidFill>
                <a:latin typeface="DM Sans"/>
                <a:ea typeface="DM Sans"/>
                <a:cs typeface="DM Sans"/>
                <a:sym typeface="DM Sans"/>
              </a:endParaRPr>
            </a:p>
            <a:p>
              <a:pPr algn="ctr">
                <a:lnSpc>
                  <a:spcPct val="115000"/>
                </a:lnSpc>
              </a:pPr>
              <a:r>
                <a:rPr lang="es">
                  <a:solidFill>
                    <a:schemeClr val="dk1"/>
                  </a:solidFill>
                  <a:latin typeface="DM Sans"/>
                  <a:ea typeface="DM Sans"/>
                  <a:cs typeface="DM Sans"/>
                  <a:sym typeface="DM Sans"/>
                </a:rPr>
                <a:t>entorno de ejecución de Javascript </a:t>
              </a:r>
              <a:endParaRPr b="1">
                <a:solidFill>
                  <a:schemeClr val="dk1"/>
                </a:solidFill>
                <a:latin typeface="DM Sans"/>
                <a:ea typeface="DM Sans"/>
                <a:cs typeface="DM Sans"/>
                <a:sym typeface="DM Sans"/>
              </a:endParaRPr>
            </a:p>
          </p:txBody>
        </p:sp>
        <p:pic>
          <p:nvPicPr>
            <p:cNvPr id="838" name="Google Shape;838;p142"/>
            <p:cNvPicPr preferRelativeResize="0"/>
            <p:nvPr/>
          </p:nvPicPr>
          <p:blipFill>
            <a:blip r:embed="rId7">
              <a:alphaModFix/>
            </a:blip>
            <a:stretch>
              <a:fillRect/>
            </a:stretch>
          </p:blipFill>
          <p:spPr>
            <a:xfrm>
              <a:off x="6662050" y="1757500"/>
              <a:ext cx="1628450" cy="1628476"/>
            </a:xfrm>
            <a:prstGeom prst="rect">
              <a:avLst/>
            </a:prstGeom>
            <a:noFill/>
            <a:ln>
              <a:noFill/>
            </a:ln>
          </p:spPr>
        </p:pic>
      </p:grpSp>
      <p:sp>
        <p:nvSpPr>
          <p:cNvPr id="839" name="Google Shape;839;p142"/>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latin typeface="DM Sans"/>
                <a:ea typeface="DM Sans"/>
                <a:cs typeface="DM Sans"/>
                <a:sym typeface="DM Sans"/>
              </a:rPr>
              <a:t>Componentes de MERN Stack</a:t>
            </a:r>
            <a:endParaRPr sz="5333" b="1">
              <a:solidFill>
                <a:srgbClr val="000000"/>
              </a:solidFill>
              <a:latin typeface="DM Sans"/>
              <a:ea typeface="DM Sans"/>
              <a:cs typeface="DM Sans"/>
              <a:sym typeface="DM Sans"/>
            </a:endParaRPr>
          </a:p>
        </p:txBody>
      </p:sp>
      <p:sp>
        <p:nvSpPr>
          <p:cNvPr id="840" name="Google Shape;840;p142"/>
          <p:cNvSpPr txBox="1"/>
          <p:nvPr/>
        </p:nvSpPr>
        <p:spPr>
          <a:xfrm rot="1866586">
            <a:off x="9993275" y="2292121"/>
            <a:ext cx="1776731"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el corazón de todo</a:t>
            </a:r>
            <a:endParaRPr sz="1333">
              <a:latin typeface="DM Sans"/>
              <a:ea typeface="DM Sans"/>
              <a:cs typeface="DM Sans"/>
              <a:sym typeface="DM Sans"/>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73"/>
          <p:cNvSpPr txBox="1"/>
          <p:nvPr/>
        </p:nvSpPr>
        <p:spPr>
          <a:xfrm>
            <a:off x="1948384" y="25670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Más allá de la memoria…</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manejo de archivos</a:t>
            </a:r>
            <a:endParaRPr sz="5333" b="1">
              <a:solidFill>
                <a:srgbClr val="EA90FF"/>
              </a:solidFill>
              <a:latin typeface="DM Sans"/>
              <a:ea typeface="DM Sans"/>
              <a:cs typeface="DM Sans"/>
              <a:sym typeface="DM Sans"/>
            </a:endParaRPr>
          </a:p>
        </p:txBody>
      </p:sp>
    </p:spTree>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12"/>
          <p:cNvSpPr txBox="1"/>
          <p:nvPr/>
        </p:nvSpPr>
        <p:spPr>
          <a:xfrm>
            <a:off x="634000" y="624401"/>
            <a:ext cx="8593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¡Más sobre el módulo!</a:t>
            </a:r>
            <a:endParaRPr sz="5333" b="1">
              <a:solidFill>
                <a:schemeClr val="dk1"/>
              </a:solidFill>
              <a:latin typeface="DM Sans"/>
              <a:ea typeface="DM Sans"/>
              <a:cs typeface="DM Sans"/>
              <a:sym typeface="DM Sans"/>
            </a:endParaRPr>
          </a:p>
        </p:txBody>
      </p:sp>
      <p:sp>
        <p:nvSpPr>
          <p:cNvPr id="510" name="Google Shape;510;p112"/>
          <p:cNvSpPr txBox="1"/>
          <p:nvPr/>
        </p:nvSpPr>
        <p:spPr>
          <a:xfrm>
            <a:off x="208033" y="1912500"/>
            <a:ext cx="5396000" cy="615513"/>
          </a:xfrm>
          <a:prstGeom prst="rect">
            <a:avLst/>
          </a:prstGeom>
          <a:noFill/>
          <a:ln>
            <a:noFill/>
          </a:ln>
        </p:spPr>
        <p:txBody>
          <a:bodyPr spcFirstLastPara="1" wrap="square" lIns="121900" tIns="121900" rIns="121900" bIns="121900" anchor="t" anchorCtr="0">
            <a:spAutoFit/>
          </a:bodyPr>
          <a:lstStyle/>
          <a:p>
            <a:endParaRPr sz="2400">
              <a:latin typeface="DM Sans"/>
              <a:ea typeface="DM Sans"/>
              <a:cs typeface="DM Sans"/>
              <a:sym typeface="DM Sans"/>
            </a:endParaRPr>
          </a:p>
        </p:txBody>
      </p:sp>
      <p:sp>
        <p:nvSpPr>
          <p:cNvPr id="511" name="Google Shape;511;p112"/>
          <p:cNvSpPr txBox="1"/>
          <p:nvPr/>
        </p:nvSpPr>
        <p:spPr>
          <a:xfrm>
            <a:off x="634000" y="1732401"/>
            <a:ext cx="60968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Además, notamos que hay tres aspectos importantes a analizar:</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imports</a:t>
            </a:r>
            <a:r>
              <a:rPr lang="es">
                <a:latin typeface="DM Sans"/>
                <a:ea typeface="DM Sans"/>
                <a:cs typeface="DM Sans"/>
                <a:sym typeface="DM Sans"/>
              </a:rPr>
              <a:t>: Son utilizados para obtener los módulos que requerimos como dependencias.</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controllers</a:t>
            </a:r>
            <a:r>
              <a:rPr lang="es">
                <a:latin typeface="DM Sans"/>
                <a:ea typeface="DM Sans"/>
                <a:cs typeface="DM Sans"/>
                <a:sym typeface="DM Sans"/>
              </a:rPr>
              <a:t>: Podemos entenderlo como los controladores que ya conocemos dentro del mundo de Express. Éstos consumirán los servicios que viajan desde los providers. La diferencia está en la función que cumple cada uno.</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providers</a:t>
            </a:r>
            <a:r>
              <a:rPr lang="es">
                <a:latin typeface="DM Sans"/>
                <a:ea typeface="DM Sans"/>
                <a:cs typeface="DM Sans"/>
                <a:sym typeface="DM Sans"/>
              </a:rPr>
              <a:t>: Contienen la verdadera definición de lo que se declara por los controllers, es decir, contiene las operaciones reales que tienen el funcionamiento interno de la operación.</a:t>
            </a:r>
            <a:endParaRPr>
              <a:latin typeface="DM Sans"/>
              <a:ea typeface="DM Sans"/>
              <a:cs typeface="DM Sans"/>
              <a:sym typeface="DM Sans"/>
            </a:endParaRPr>
          </a:p>
        </p:txBody>
      </p:sp>
      <p:pic>
        <p:nvPicPr>
          <p:cNvPr id="512" name="Google Shape;512;p112"/>
          <p:cNvPicPr preferRelativeResize="0"/>
          <p:nvPr/>
        </p:nvPicPr>
        <p:blipFill>
          <a:blip r:embed="rId3">
            <a:alphaModFix/>
          </a:blip>
          <a:stretch>
            <a:fillRect/>
          </a:stretch>
        </p:blipFill>
        <p:spPr>
          <a:xfrm>
            <a:off x="6730767" y="1732401"/>
            <a:ext cx="4827232" cy="3658767"/>
          </a:xfrm>
          <a:prstGeom prst="rect">
            <a:avLst/>
          </a:prstGeom>
          <a:noFill/>
          <a:ln>
            <a:noFill/>
          </a:ln>
        </p:spPr>
      </p:pic>
    </p:spTree>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13"/>
          <p:cNvSpPr txBox="1"/>
          <p:nvPr/>
        </p:nvSpPr>
        <p:spPr>
          <a:xfrm>
            <a:off x="634000" y="-304799"/>
            <a:ext cx="85936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a:solidFill>
                  <a:schemeClr val="dk1"/>
                </a:solidFill>
                <a:latin typeface="DM Sans"/>
                <a:ea typeface="DM Sans"/>
                <a:cs typeface="DM Sans"/>
                <a:sym typeface="DM Sans"/>
              </a:rPr>
              <a:t>ANALIZANDO LA CARPETA src:</a:t>
            </a:r>
            <a:r>
              <a:rPr lang="es" sz="5333">
                <a:solidFill>
                  <a:schemeClr val="dk1"/>
                </a:solidFill>
                <a:latin typeface="DM Sans"/>
                <a:ea typeface="DM Sans"/>
                <a:cs typeface="DM Sans"/>
                <a:sym typeface="DM Sans"/>
              </a:rPr>
              <a:t> </a:t>
            </a:r>
            <a:endParaRPr sz="5333">
              <a:solidFill>
                <a:schemeClr val="dk1"/>
              </a:solidFill>
              <a:latin typeface="DM Sans"/>
              <a:ea typeface="DM Sans"/>
              <a:cs typeface="DM Sans"/>
              <a:sym typeface="DM Sans"/>
            </a:endParaRPr>
          </a:p>
          <a:p>
            <a:pPr>
              <a:lnSpc>
                <a:spcPct val="90000"/>
              </a:lnSpc>
            </a:pPr>
            <a:r>
              <a:rPr lang="es" sz="5333" b="1">
                <a:solidFill>
                  <a:schemeClr val="dk1"/>
                </a:solidFill>
                <a:latin typeface="DM Sans"/>
                <a:ea typeface="DM Sans"/>
                <a:cs typeface="DM Sans"/>
                <a:sym typeface="DM Sans"/>
              </a:rPr>
              <a:t>controller</a:t>
            </a:r>
            <a:endParaRPr sz="5333" b="1">
              <a:solidFill>
                <a:schemeClr val="dk1"/>
              </a:solidFill>
              <a:latin typeface="DM Sans"/>
              <a:ea typeface="DM Sans"/>
              <a:cs typeface="DM Sans"/>
              <a:sym typeface="DM Sans"/>
            </a:endParaRPr>
          </a:p>
        </p:txBody>
      </p:sp>
      <p:sp>
        <p:nvSpPr>
          <p:cNvPr id="518" name="Google Shape;518;p113"/>
          <p:cNvSpPr txBox="1"/>
          <p:nvPr/>
        </p:nvSpPr>
        <p:spPr>
          <a:xfrm>
            <a:off x="208033" y="1912500"/>
            <a:ext cx="5396000" cy="615513"/>
          </a:xfrm>
          <a:prstGeom prst="rect">
            <a:avLst/>
          </a:prstGeom>
          <a:noFill/>
          <a:ln>
            <a:noFill/>
          </a:ln>
        </p:spPr>
        <p:txBody>
          <a:bodyPr spcFirstLastPara="1" wrap="square" lIns="121900" tIns="121900" rIns="121900" bIns="121900" anchor="t" anchorCtr="0">
            <a:spAutoFit/>
          </a:bodyPr>
          <a:lstStyle/>
          <a:p>
            <a:endParaRPr sz="2400">
              <a:latin typeface="DM Sans"/>
              <a:ea typeface="DM Sans"/>
              <a:cs typeface="DM Sans"/>
              <a:sym typeface="DM Sans"/>
            </a:endParaRPr>
          </a:p>
        </p:txBody>
      </p:sp>
      <p:sp>
        <p:nvSpPr>
          <p:cNvPr id="519" name="Google Shape;519;p113"/>
          <p:cNvSpPr txBox="1"/>
          <p:nvPr/>
        </p:nvSpPr>
        <p:spPr>
          <a:xfrm>
            <a:off x="674167" y="1667267"/>
            <a:ext cx="57696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Nuevamente nos encontramos múltiples decoradores, sólo recordando, éstos harán que la clase Appcontroller cuente con las funcionalidades del Controller, y que el método getHello funcione como un método Get.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Notemos cómo el método getHello estará ejecutando la implementación del servicio appService. De cierta forma se despreocupa del funcionamiento interno del servicio (como lo hacemos en Express.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return del controller será el equivalente </a:t>
            </a:r>
            <a:r>
              <a:rPr lang="es" b="1">
                <a:latin typeface="DM Sans"/>
                <a:ea typeface="DM Sans"/>
                <a:cs typeface="DM Sans"/>
                <a:sym typeface="DM Sans"/>
              </a:rPr>
              <a:t>a hacer una respuesta al cliente</a:t>
            </a:r>
            <a:r>
              <a:rPr lang="es">
                <a:latin typeface="DM Sans"/>
                <a:ea typeface="DM Sans"/>
                <a:cs typeface="DM Sans"/>
                <a:sym typeface="DM Sans"/>
              </a:rPr>
              <a:t>   (res)</a:t>
            </a:r>
            <a:endParaRPr>
              <a:latin typeface="DM Sans"/>
              <a:ea typeface="DM Sans"/>
              <a:cs typeface="DM Sans"/>
              <a:sym typeface="DM Sans"/>
            </a:endParaRPr>
          </a:p>
        </p:txBody>
      </p:sp>
      <p:pic>
        <p:nvPicPr>
          <p:cNvPr id="520" name="Google Shape;520;p113"/>
          <p:cNvPicPr preferRelativeResize="0"/>
          <p:nvPr/>
        </p:nvPicPr>
        <p:blipFill>
          <a:blip r:embed="rId3">
            <a:alphaModFix/>
          </a:blip>
          <a:stretch>
            <a:fillRect/>
          </a:stretch>
        </p:blipFill>
        <p:spPr>
          <a:xfrm>
            <a:off x="6365367" y="2534434"/>
            <a:ext cx="5237700" cy="2772479"/>
          </a:xfrm>
          <a:prstGeom prst="rect">
            <a:avLst/>
          </a:prstGeom>
          <a:noFill/>
          <a:ln>
            <a:noFill/>
          </a:ln>
        </p:spPr>
      </p:pic>
    </p:spTree>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14"/>
          <p:cNvSpPr txBox="1"/>
          <p:nvPr/>
        </p:nvSpPr>
        <p:spPr>
          <a:xfrm>
            <a:off x="634000" y="-247366"/>
            <a:ext cx="85936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a:solidFill>
                  <a:schemeClr val="dk1"/>
                </a:solidFill>
                <a:latin typeface="DM Sans"/>
                <a:ea typeface="DM Sans"/>
                <a:cs typeface="DM Sans"/>
                <a:sym typeface="DM Sans"/>
              </a:rPr>
              <a:t>ANALIZANDO LA CARPETA src:</a:t>
            </a:r>
            <a:r>
              <a:rPr lang="es" sz="5333">
                <a:solidFill>
                  <a:schemeClr val="dk1"/>
                </a:solidFill>
                <a:latin typeface="DM Sans"/>
                <a:ea typeface="DM Sans"/>
                <a:cs typeface="DM Sans"/>
                <a:sym typeface="DM Sans"/>
              </a:rPr>
              <a:t> </a:t>
            </a:r>
            <a:endParaRPr sz="5333">
              <a:solidFill>
                <a:schemeClr val="dk1"/>
              </a:solidFill>
              <a:latin typeface="DM Sans"/>
              <a:ea typeface="DM Sans"/>
              <a:cs typeface="DM Sans"/>
              <a:sym typeface="DM Sans"/>
            </a:endParaRPr>
          </a:p>
          <a:p>
            <a:pPr>
              <a:lnSpc>
                <a:spcPct val="90000"/>
              </a:lnSpc>
            </a:pPr>
            <a:r>
              <a:rPr lang="es" sz="5333" b="1">
                <a:solidFill>
                  <a:schemeClr val="dk1"/>
                </a:solidFill>
                <a:latin typeface="DM Sans"/>
                <a:ea typeface="DM Sans"/>
                <a:cs typeface="DM Sans"/>
                <a:sym typeface="DM Sans"/>
              </a:rPr>
              <a:t>service</a:t>
            </a:r>
            <a:endParaRPr sz="5333" b="1">
              <a:solidFill>
                <a:schemeClr val="dk1"/>
              </a:solidFill>
              <a:latin typeface="DM Sans"/>
              <a:ea typeface="DM Sans"/>
              <a:cs typeface="DM Sans"/>
              <a:sym typeface="DM Sans"/>
            </a:endParaRPr>
          </a:p>
        </p:txBody>
      </p:sp>
      <p:sp>
        <p:nvSpPr>
          <p:cNvPr id="526" name="Google Shape;526;p114"/>
          <p:cNvSpPr txBox="1"/>
          <p:nvPr/>
        </p:nvSpPr>
        <p:spPr>
          <a:xfrm>
            <a:off x="208033" y="1912500"/>
            <a:ext cx="5396000" cy="615513"/>
          </a:xfrm>
          <a:prstGeom prst="rect">
            <a:avLst/>
          </a:prstGeom>
          <a:noFill/>
          <a:ln>
            <a:noFill/>
          </a:ln>
        </p:spPr>
        <p:txBody>
          <a:bodyPr spcFirstLastPara="1" wrap="square" lIns="121900" tIns="121900" rIns="121900" bIns="121900" anchor="t" anchorCtr="0">
            <a:spAutoFit/>
          </a:bodyPr>
          <a:lstStyle/>
          <a:p>
            <a:endParaRPr sz="2400">
              <a:latin typeface="DM Sans"/>
              <a:ea typeface="DM Sans"/>
              <a:cs typeface="DM Sans"/>
              <a:sym typeface="DM Sans"/>
            </a:endParaRPr>
          </a:p>
        </p:txBody>
      </p:sp>
      <p:sp>
        <p:nvSpPr>
          <p:cNvPr id="527" name="Google Shape;527;p114"/>
          <p:cNvSpPr txBox="1"/>
          <p:nvPr/>
        </p:nvSpPr>
        <p:spPr>
          <a:xfrm>
            <a:off x="618151" y="1776601"/>
            <a:ext cx="52464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Las implementaciones de servicios que permitan traer información irán en la parte de service. Éste nos servirá para poder implementar múltiples operaciones y conectar con módulos de acceso a datos, para pasarlos al controlador.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a:t>
            </a:r>
            <a:r>
              <a:rPr lang="es" b="1">
                <a:latin typeface="DM Sans"/>
                <a:ea typeface="DM Sans"/>
                <a:cs typeface="DM Sans"/>
                <a:sym typeface="DM Sans"/>
              </a:rPr>
              <a:t>return</a:t>
            </a:r>
            <a:r>
              <a:rPr lang="es">
                <a:latin typeface="DM Sans"/>
                <a:ea typeface="DM Sans"/>
                <a:cs typeface="DM Sans"/>
                <a:sym typeface="DM Sans"/>
              </a:rPr>
              <a:t> que podemos ver en el método getHello, pasa el dato al controlador para que éste responda al cliente.</a:t>
            </a:r>
            <a:endParaRPr>
              <a:latin typeface="DM Sans"/>
              <a:ea typeface="DM Sans"/>
              <a:cs typeface="DM Sans"/>
              <a:sym typeface="DM Sans"/>
            </a:endParaRPr>
          </a:p>
        </p:txBody>
      </p:sp>
      <p:pic>
        <p:nvPicPr>
          <p:cNvPr id="528" name="Google Shape;528;p114"/>
          <p:cNvPicPr preferRelativeResize="0"/>
          <p:nvPr/>
        </p:nvPicPr>
        <p:blipFill>
          <a:blip r:embed="rId3">
            <a:alphaModFix/>
          </a:blip>
          <a:stretch>
            <a:fillRect/>
          </a:stretch>
        </p:blipFill>
        <p:spPr>
          <a:xfrm>
            <a:off x="5864567" y="1912500"/>
            <a:ext cx="5711733" cy="3913233"/>
          </a:xfrm>
          <a:prstGeom prst="rect">
            <a:avLst/>
          </a:prstGeom>
          <a:noFill/>
          <a:ln>
            <a:noFill/>
          </a:ln>
        </p:spPr>
      </p:pic>
      <p:pic>
        <p:nvPicPr>
          <p:cNvPr id="529" name="Google Shape;529;p114"/>
          <p:cNvPicPr preferRelativeResize="0"/>
          <p:nvPr/>
        </p:nvPicPr>
        <p:blipFill>
          <a:blip r:embed="rId4">
            <a:alphaModFix/>
          </a:blip>
          <a:stretch>
            <a:fillRect/>
          </a:stretch>
        </p:blipFill>
        <p:spPr>
          <a:xfrm>
            <a:off x="1550334" y="4936567"/>
            <a:ext cx="3912100" cy="1444467"/>
          </a:xfrm>
          <a:prstGeom prst="rect">
            <a:avLst/>
          </a:prstGeom>
          <a:noFill/>
          <a:ln>
            <a:noFill/>
          </a:ln>
        </p:spPr>
      </p:pic>
    </p:spTree>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15"/>
          <p:cNvSpPr txBox="1"/>
          <p:nvPr/>
        </p:nvSpPr>
        <p:spPr>
          <a:xfrm>
            <a:off x="668600" y="6244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Hay mucho por explorar</a:t>
            </a:r>
            <a:endParaRPr sz="5333" b="1">
              <a:solidFill>
                <a:schemeClr val="dk1"/>
              </a:solidFill>
              <a:latin typeface="DM Sans"/>
              <a:ea typeface="DM Sans"/>
              <a:cs typeface="DM Sans"/>
              <a:sym typeface="DM Sans"/>
            </a:endParaRPr>
          </a:p>
        </p:txBody>
      </p:sp>
      <p:sp>
        <p:nvSpPr>
          <p:cNvPr id="535" name="Google Shape;535;p115"/>
          <p:cNvSpPr txBox="1"/>
          <p:nvPr/>
        </p:nvSpPr>
        <p:spPr>
          <a:xfrm>
            <a:off x="557433" y="2592467"/>
            <a:ext cx="108548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Analizar un framework en profundidad es un proceso largo que requiere de mucha paciencia. Iremos profundizando sobre los conceptos a medida que los vayamos utilizando. </a:t>
            </a:r>
            <a:endParaRPr>
              <a:latin typeface="DM Sans"/>
              <a:ea typeface="DM Sans"/>
              <a:cs typeface="DM Sans"/>
              <a:sym typeface="DM Sans"/>
            </a:endParaRPr>
          </a:p>
        </p:txBody>
      </p:sp>
      <p:pic>
        <p:nvPicPr>
          <p:cNvPr id="536" name="Google Shape;536;p115"/>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537" name="Google Shape;537;p115"/>
          <p:cNvSpPr txBox="1"/>
          <p:nvPr/>
        </p:nvSpPr>
        <p:spPr>
          <a:xfrm>
            <a:off x="668600" y="3807233"/>
            <a:ext cx="109600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Ahora, destinaremos el resto de la clase a implementar cada uno de los métodos principales de un servidor en este framework.</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Realizaremos un GET, POST, PUT, DELETE, utilizando una persistencia en memoria.</a:t>
            </a:r>
            <a:endParaRPr>
              <a:latin typeface="DM Sans"/>
              <a:ea typeface="DM Sans"/>
              <a:cs typeface="DM Sans"/>
              <a:sym typeface="DM Sans"/>
            </a:endParaRPr>
          </a:p>
        </p:txBody>
      </p:sp>
    </p:spTree>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16"/>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43" name="Google Shape;543;p116"/>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17"/>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Métodos principales</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en Nestjs</a:t>
            </a:r>
            <a:endParaRPr sz="5333" b="1">
              <a:solidFill>
                <a:srgbClr val="83AEFB"/>
              </a:solidFill>
              <a:latin typeface="DM Sans"/>
              <a:ea typeface="DM Sans"/>
              <a:cs typeface="DM Sans"/>
              <a:sym typeface="DM Sans"/>
            </a:endParaRPr>
          </a:p>
        </p:txBody>
      </p:sp>
    </p:spTree>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18"/>
          <p:cNvSpPr txBox="1"/>
          <p:nvPr/>
        </p:nvSpPr>
        <p:spPr>
          <a:xfrm>
            <a:off x="614433" y="596301"/>
            <a:ext cx="109240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Creando nuestro propio módulo</a:t>
            </a:r>
            <a:endParaRPr sz="5333" b="1">
              <a:solidFill>
                <a:schemeClr val="dk1"/>
              </a:solidFill>
              <a:latin typeface="DM Sans"/>
              <a:ea typeface="DM Sans"/>
              <a:cs typeface="DM Sans"/>
              <a:sym typeface="DM Sans"/>
            </a:endParaRPr>
          </a:p>
        </p:txBody>
      </p:sp>
      <p:sp>
        <p:nvSpPr>
          <p:cNvPr id="554" name="Google Shape;554;p118"/>
          <p:cNvSpPr txBox="1"/>
          <p:nvPr/>
        </p:nvSpPr>
        <p:spPr>
          <a:xfrm>
            <a:off x="208033" y="1912500"/>
            <a:ext cx="5396000" cy="615513"/>
          </a:xfrm>
          <a:prstGeom prst="rect">
            <a:avLst/>
          </a:prstGeom>
          <a:noFill/>
          <a:ln>
            <a:noFill/>
          </a:ln>
        </p:spPr>
        <p:txBody>
          <a:bodyPr spcFirstLastPara="1" wrap="square" lIns="121900" tIns="121900" rIns="121900" bIns="121900" anchor="t" anchorCtr="0">
            <a:spAutoFit/>
          </a:bodyPr>
          <a:lstStyle/>
          <a:p>
            <a:endParaRPr sz="2400">
              <a:latin typeface="DM Sans"/>
              <a:ea typeface="DM Sans"/>
              <a:cs typeface="DM Sans"/>
              <a:sym typeface="DM Sans"/>
            </a:endParaRPr>
          </a:p>
        </p:txBody>
      </p:sp>
      <p:sp>
        <p:nvSpPr>
          <p:cNvPr id="555" name="Google Shape;555;p118"/>
          <p:cNvSpPr txBox="1"/>
          <p:nvPr/>
        </p:nvSpPr>
        <p:spPr>
          <a:xfrm>
            <a:off x="634000" y="1549801"/>
            <a:ext cx="109240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Vamos a recrear un módulo pensado específicamente para trabajar con usuarios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Para ello, utilizaremos una funcionalidad bastante interesante: los </a:t>
            </a:r>
            <a:r>
              <a:rPr lang="es" b="1">
                <a:latin typeface="DM Sans"/>
                <a:ea typeface="DM Sans"/>
                <a:cs typeface="DM Sans"/>
                <a:sym typeface="DM Sans"/>
              </a:rPr>
              <a:t>resources</a:t>
            </a:r>
            <a:r>
              <a:rPr lang="es">
                <a:latin typeface="DM Sans"/>
                <a:ea typeface="DM Sans"/>
                <a:cs typeface="DM Sans"/>
                <a:sym typeface="DM Sans"/>
              </a:rPr>
              <a:t>.</a:t>
            </a:r>
            <a:endParaRPr>
              <a:latin typeface="DM Sans"/>
              <a:ea typeface="DM Sans"/>
              <a:cs typeface="DM Sans"/>
              <a:sym typeface="DM Sans"/>
            </a:endParaRPr>
          </a:p>
          <a:p>
            <a:r>
              <a:rPr lang="es">
                <a:latin typeface="DM Sans"/>
                <a:ea typeface="DM Sans"/>
                <a:cs typeface="DM Sans"/>
                <a:sym typeface="DM Sans"/>
              </a:rPr>
              <a:t>Antes de explicarlos, vamos a correr el comando:</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Primero, nos preguntará a partir de qué modelo queremos crear dicha estructura (Mira la cantidad de compatibilidades que tiene)</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br>
              <a:rPr lang="es">
                <a:latin typeface="DM Sans"/>
                <a:ea typeface="DM Sans"/>
                <a:cs typeface="DM Sans"/>
                <a:sym typeface="DM Sans"/>
              </a:rPr>
            </a:br>
            <a:r>
              <a:rPr lang="es">
                <a:latin typeface="DM Sans"/>
                <a:ea typeface="DM Sans"/>
                <a:cs typeface="DM Sans"/>
                <a:sym typeface="DM Sans"/>
              </a:rPr>
              <a:t>Seleccionaremos REST API. Y Nest comenzará a hacer lo suyo: Darnos un marco de trabajo para ese recurso en particular.</a:t>
            </a:r>
            <a:endParaRPr>
              <a:latin typeface="DM Sans"/>
              <a:ea typeface="DM Sans"/>
              <a:cs typeface="DM Sans"/>
              <a:sym typeface="DM Sans"/>
            </a:endParaRPr>
          </a:p>
        </p:txBody>
      </p:sp>
      <p:pic>
        <p:nvPicPr>
          <p:cNvPr id="556" name="Google Shape;556;p118"/>
          <p:cNvPicPr preferRelativeResize="0"/>
          <p:nvPr/>
        </p:nvPicPr>
        <p:blipFill>
          <a:blip r:embed="rId3">
            <a:alphaModFix/>
          </a:blip>
          <a:stretch>
            <a:fillRect/>
          </a:stretch>
        </p:blipFill>
        <p:spPr>
          <a:xfrm>
            <a:off x="5939633" y="2776067"/>
            <a:ext cx="2108200" cy="419100"/>
          </a:xfrm>
          <a:prstGeom prst="rect">
            <a:avLst/>
          </a:prstGeom>
          <a:noFill/>
          <a:ln>
            <a:noFill/>
          </a:ln>
        </p:spPr>
      </p:pic>
      <p:pic>
        <p:nvPicPr>
          <p:cNvPr id="557" name="Google Shape;557;p118"/>
          <p:cNvPicPr preferRelativeResize="0"/>
          <p:nvPr/>
        </p:nvPicPr>
        <p:blipFill>
          <a:blip r:embed="rId4">
            <a:alphaModFix/>
          </a:blip>
          <a:stretch>
            <a:fillRect/>
          </a:stretch>
        </p:blipFill>
        <p:spPr>
          <a:xfrm>
            <a:off x="5939632" y="3742267"/>
            <a:ext cx="2862000" cy="1185848"/>
          </a:xfrm>
          <a:prstGeom prst="rect">
            <a:avLst/>
          </a:prstGeom>
          <a:noFill/>
          <a:ln>
            <a:noFill/>
          </a:ln>
        </p:spPr>
      </p:pic>
    </p:spTree>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19"/>
          <p:cNvSpPr txBox="1"/>
          <p:nvPr/>
        </p:nvSpPr>
        <p:spPr>
          <a:xfrm>
            <a:off x="614433" y="624401"/>
            <a:ext cx="85936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¡Creamos el módulo, y algo más!</a:t>
            </a:r>
            <a:endParaRPr sz="5333" b="1">
              <a:solidFill>
                <a:schemeClr val="dk1"/>
              </a:solidFill>
              <a:latin typeface="DM Sans"/>
              <a:ea typeface="DM Sans"/>
              <a:cs typeface="DM Sans"/>
              <a:sym typeface="DM Sans"/>
            </a:endParaRPr>
          </a:p>
        </p:txBody>
      </p:sp>
      <p:sp>
        <p:nvSpPr>
          <p:cNvPr id="563" name="Google Shape;563;p119"/>
          <p:cNvSpPr txBox="1"/>
          <p:nvPr/>
        </p:nvSpPr>
        <p:spPr>
          <a:xfrm>
            <a:off x="208033" y="1912500"/>
            <a:ext cx="5396000" cy="615513"/>
          </a:xfrm>
          <a:prstGeom prst="rect">
            <a:avLst/>
          </a:prstGeom>
          <a:noFill/>
          <a:ln>
            <a:noFill/>
          </a:ln>
        </p:spPr>
        <p:txBody>
          <a:bodyPr spcFirstLastPara="1" wrap="square" lIns="121900" tIns="121900" rIns="121900" bIns="121900" anchor="t" anchorCtr="0">
            <a:spAutoFit/>
          </a:bodyPr>
          <a:lstStyle/>
          <a:p>
            <a:endParaRPr sz="2400">
              <a:latin typeface="DM Sans"/>
              <a:ea typeface="DM Sans"/>
              <a:cs typeface="DM Sans"/>
              <a:sym typeface="DM Sans"/>
            </a:endParaRPr>
          </a:p>
        </p:txBody>
      </p:sp>
      <p:sp>
        <p:nvSpPr>
          <p:cNvPr id="564" name="Google Shape;564;p119"/>
          <p:cNvSpPr txBox="1"/>
          <p:nvPr/>
        </p:nvSpPr>
        <p:spPr>
          <a:xfrm>
            <a:off x="614433" y="2057800"/>
            <a:ext cx="74120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Notamos que al solicitar el recurso, no sólo estamos generando un módulo, sino que además nos acaba de crear:</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El servicio para ese módulo.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Un controlador para ese módulo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Entidades representativas de dicho módulo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DTOs para dicho módulo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Testings de servicios y controllers para ese módulo.</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Y por último, si vamos a nuestro app.module: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Nota cómo automáticamente agregó nuestro</a:t>
            </a:r>
            <a:endParaRPr>
              <a:latin typeface="DM Sans"/>
              <a:ea typeface="DM Sans"/>
              <a:cs typeface="DM Sans"/>
              <a:sym typeface="DM Sans"/>
            </a:endParaRPr>
          </a:p>
          <a:p>
            <a:r>
              <a:rPr lang="es">
                <a:latin typeface="DM Sans"/>
                <a:ea typeface="DM Sans"/>
                <a:cs typeface="DM Sans"/>
                <a:sym typeface="DM Sans"/>
              </a:rPr>
              <a:t>módulo creado a los imports del módulo principal</a:t>
            </a:r>
            <a:endParaRPr>
              <a:latin typeface="DM Sans"/>
              <a:ea typeface="DM Sans"/>
              <a:cs typeface="DM Sans"/>
              <a:sym typeface="DM Sans"/>
            </a:endParaRPr>
          </a:p>
        </p:txBody>
      </p:sp>
      <p:pic>
        <p:nvPicPr>
          <p:cNvPr id="565" name="Google Shape;565;p119"/>
          <p:cNvPicPr preferRelativeResize="0"/>
          <p:nvPr/>
        </p:nvPicPr>
        <p:blipFill>
          <a:blip r:embed="rId3">
            <a:alphaModFix/>
          </a:blip>
          <a:stretch>
            <a:fillRect/>
          </a:stretch>
        </p:blipFill>
        <p:spPr>
          <a:xfrm>
            <a:off x="8801634" y="1212390"/>
            <a:ext cx="2756367" cy="3040111"/>
          </a:xfrm>
          <a:prstGeom prst="rect">
            <a:avLst/>
          </a:prstGeom>
          <a:noFill/>
          <a:ln>
            <a:noFill/>
          </a:ln>
        </p:spPr>
      </p:pic>
      <p:pic>
        <p:nvPicPr>
          <p:cNvPr id="566" name="Google Shape;566;p119"/>
          <p:cNvPicPr preferRelativeResize="0"/>
          <p:nvPr/>
        </p:nvPicPr>
        <p:blipFill>
          <a:blip r:embed="rId4">
            <a:alphaModFix/>
          </a:blip>
          <a:stretch>
            <a:fillRect/>
          </a:stretch>
        </p:blipFill>
        <p:spPr>
          <a:xfrm>
            <a:off x="7934733" y="4252501"/>
            <a:ext cx="3623267" cy="1796033"/>
          </a:xfrm>
          <a:prstGeom prst="rect">
            <a:avLst/>
          </a:prstGeom>
          <a:noFill/>
          <a:ln>
            <a:noFill/>
          </a:ln>
        </p:spPr>
      </p:pic>
    </p:spTree>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20"/>
          <p:cNvSpPr txBox="1"/>
          <p:nvPr/>
        </p:nvSpPr>
        <p:spPr>
          <a:xfrm>
            <a:off x="634000" y="624400"/>
            <a:ext cx="8593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¿Y el ruteo?</a:t>
            </a:r>
            <a:endParaRPr sz="5333" b="1">
              <a:solidFill>
                <a:schemeClr val="dk1"/>
              </a:solidFill>
              <a:latin typeface="DM Sans"/>
              <a:ea typeface="DM Sans"/>
              <a:cs typeface="DM Sans"/>
              <a:sym typeface="DM Sans"/>
            </a:endParaRPr>
          </a:p>
        </p:txBody>
      </p:sp>
      <p:sp>
        <p:nvSpPr>
          <p:cNvPr id="572" name="Google Shape;572;p120"/>
          <p:cNvSpPr txBox="1"/>
          <p:nvPr/>
        </p:nvSpPr>
        <p:spPr>
          <a:xfrm>
            <a:off x="634000" y="1854601"/>
            <a:ext cx="51456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Vayamos al archivo users.controller.ts que nos generó el recurso.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Nota cómo en el decorador Controller tiene una string dentro ‘users’, esto significa que, automáticamente creamos también un router/controller e incluso viene incluido con los métodos principales como Posts, Gets, Patch y Delete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PD: La diferencia entre un Patch y un Put radica en la completitud de los datos: PUT está pensado para actualizar todo, PATCH sólo para un fragmento de la información.</a:t>
            </a:r>
            <a:endParaRPr>
              <a:latin typeface="DM Sans"/>
              <a:ea typeface="DM Sans"/>
              <a:cs typeface="DM Sans"/>
              <a:sym typeface="DM Sans"/>
            </a:endParaRPr>
          </a:p>
        </p:txBody>
      </p:sp>
      <p:pic>
        <p:nvPicPr>
          <p:cNvPr id="573" name="Google Shape;573;p120"/>
          <p:cNvPicPr preferRelativeResize="0"/>
          <p:nvPr/>
        </p:nvPicPr>
        <p:blipFill>
          <a:blip r:embed="rId3">
            <a:alphaModFix/>
          </a:blip>
          <a:stretch>
            <a:fillRect/>
          </a:stretch>
        </p:blipFill>
        <p:spPr>
          <a:xfrm>
            <a:off x="5779767" y="2225968"/>
            <a:ext cx="5778232" cy="3108033"/>
          </a:xfrm>
          <a:prstGeom prst="rect">
            <a:avLst/>
          </a:prstGeom>
          <a:noFill/>
          <a:ln>
            <a:noFill/>
          </a:ln>
        </p:spPr>
      </p:pic>
    </p:spTree>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21"/>
          <p:cNvSpPr txBox="1"/>
          <p:nvPr/>
        </p:nvSpPr>
        <p:spPr>
          <a:xfrm>
            <a:off x="634000" y="480301"/>
            <a:ext cx="90976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Vamos a modificar un poco los servicios </a:t>
            </a:r>
            <a:endParaRPr sz="5333" b="1">
              <a:solidFill>
                <a:schemeClr val="dk1"/>
              </a:solidFill>
              <a:latin typeface="DM Sans"/>
              <a:ea typeface="DM Sans"/>
              <a:cs typeface="DM Sans"/>
              <a:sym typeface="DM Sans"/>
            </a:endParaRPr>
          </a:p>
        </p:txBody>
      </p:sp>
      <p:sp>
        <p:nvSpPr>
          <p:cNvPr id="579" name="Google Shape;579;p121"/>
          <p:cNvSpPr txBox="1"/>
          <p:nvPr/>
        </p:nvSpPr>
        <p:spPr>
          <a:xfrm>
            <a:off x="634000" y="2204301"/>
            <a:ext cx="65984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Abriremos los servicios de usuarios (que también generó Nestjs) y vamos a crear nuestra persistencia (un array de la entidad User definido en el archivo user.entity.ts).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La persistencia la crearemos desde el constructor e inicializamos a los usuarios que devolveremos, crearemos, modificaremos y eliminaremos.</a:t>
            </a:r>
            <a:endParaRPr>
              <a:latin typeface="DM Sans"/>
              <a:ea typeface="DM Sans"/>
              <a:cs typeface="DM Sans"/>
              <a:sym typeface="DM Sans"/>
            </a:endParaRPr>
          </a:p>
          <a:p>
            <a:r>
              <a:rPr lang="es">
                <a:latin typeface="DM Sans"/>
                <a:ea typeface="DM Sans"/>
                <a:cs typeface="DM Sans"/>
                <a:sym typeface="DM Sans"/>
              </a:rPr>
              <a:t>Modificaremos el findAll para que devuelva dicho array (básicamente sí, es acceder a nuestra fuente de datos)</a:t>
            </a:r>
            <a:endParaRPr>
              <a:latin typeface="DM Sans"/>
              <a:ea typeface="DM Sans"/>
              <a:cs typeface="DM Sans"/>
              <a:sym typeface="DM Sans"/>
            </a:endParaRPr>
          </a:p>
          <a:p>
            <a:r>
              <a:rPr lang="es">
                <a:latin typeface="DM Sans"/>
                <a:ea typeface="DM Sans"/>
                <a:cs typeface="DM Sans"/>
                <a:sym typeface="DM Sans"/>
              </a:rPr>
              <a:t>Este </a:t>
            </a:r>
            <a:r>
              <a:rPr lang="es" i="1">
                <a:latin typeface="DM Sans"/>
                <a:ea typeface="DM Sans"/>
                <a:cs typeface="DM Sans"/>
                <a:sym typeface="DM Sans"/>
              </a:rPr>
              <a:t>return</a:t>
            </a:r>
            <a:r>
              <a:rPr lang="es">
                <a:latin typeface="DM Sans"/>
                <a:ea typeface="DM Sans"/>
                <a:cs typeface="DM Sans"/>
                <a:sym typeface="DM Sans"/>
              </a:rPr>
              <a:t> llegará al controller, así que tenemos que modificar el controller también para modificar el cuerpo de la respuesta, para que se sienta más como “lo que hacíamos en Express”</a:t>
            </a:r>
            <a:endParaRPr>
              <a:latin typeface="DM Sans"/>
              <a:ea typeface="DM Sans"/>
              <a:cs typeface="DM Sans"/>
              <a:sym typeface="DM Sans"/>
            </a:endParaRPr>
          </a:p>
        </p:txBody>
      </p:sp>
      <p:pic>
        <p:nvPicPr>
          <p:cNvPr id="580" name="Google Shape;580;p121"/>
          <p:cNvPicPr preferRelativeResize="0"/>
          <p:nvPr/>
        </p:nvPicPr>
        <p:blipFill>
          <a:blip r:embed="rId3">
            <a:alphaModFix/>
          </a:blip>
          <a:stretch>
            <a:fillRect/>
          </a:stretch>
        </p:blipFill>
        <p:spPr>
          <a:xfrm>
            <a:off x="7232399" y="1924634"/>
            <a:ext cx="4325767" cy="4191367"/>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74"/>
          <p:cNvSpPr txBox="1"/>
          <p:nvPr/>
        </p:nvSpPr>
        <p:spPr>
          <a:xfrm>
            <a:off x="610300" y="689267"/>
            <a:ext cx="79600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 problema: persistencia en memoria</a:t>
            </a:r>
            <a:endParaRPr sz="5333" b="1">
              <a:solidFill>
                <a:schemeClr val="dk1"/>
              </a:solidFill>
              <a:latin typeface="DM Sans"/>
              <a:ea typeface="DM Sans"/>
              <a:cs typeface="DM Sans"/>
              <a:sym typeface="DM Sans"/>
            </a:endParaRPr>
          </a:p>
        </p:txBody>
      </p:sp>
      <p:sp>
        <p:nvSpPr>
          <p:cNvPr id="654" name="Google Shape;654;p174"/>
          <p:cNvSpPr txBox="1"/>
          <p:nvPr/>
        </p:nvSpPr>
        <p:spPr>
          <a:xfrm>
            <a:off x="610300" y="3152067"/>
            <a:ext cx="6306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comenzamos a manejar más información, nos encontraremos con una de las grandes molestias del programador: tener que comenzar desde 0 cada vez que el programa termina su ejecución.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Todas las cosas que creamos, movimos o trabajamos desaparecen, ya que </a:t>
            </a:r>
            <a:r>
              <a:rPr lang="es" b="1">
                <a:latin typeface="DM Sans"/>
                <a:ea typeface="DM Sans"/>
                <a:cs typeface="DM Sans"/>
                <a:sym typeface="DM Sans"/>
              </a:rPr>
              <a:t>sólo persiste en memoria</a:t>
            </a:r>
            <a:r>
              <a:rPr lang="es">
                <a:latin typeface="DM Sans"/>
                <a:ea typeface="DM Sans"/>
                <a:cs typeface="DM Sans"/>
                <a:sym typeface="DM Sans"/>
              </a:rPr>
              <a:t>, y esta se borra automáticamente al finalizar el programa.</a:t>
            </a:r>
            <a:endParaRPr>
              <a:latin typeface="DM Sans"/>
              <a:ea typeface="DM Sans"/>
              <a:cs typeface="DM Sans"/>
              <a:sym typeface="DM Sans"/>
            </a:endParaRPr>
          </a:p>
        </p:txBody>
      </p:sp>
      <p:sp>
        <p:nvSpPr>
          <p:cNvPr id="655" name="Google Shape;655;p174"/>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656" name="Google Shape;656;p174"/>
          <p:cNvPicPr preferRelativeResize="0"/>
          <p:nvPr/>
        </p:nvPicPr>
        <p:blipFill>
          <a:blip r:embed="rId3">
            <a:alphaModFix/>
          </a:blip>
          <a:stretch>
            <a:fillRect/>
          </a:stretch>
        </p:blipFill>
        <p:spPr>
          <a:xfrm>
            <a:off x="6972200" y="2413267"/>
            <a:ext cx="4543600" cy="2326333"/>
          </a:xfrm>
          <a:prstGeom prst="rect">
            <a:avLst/>
          </a:prstGeom>
          <a:noFill/>
          <a:ln>
            <a:noFill/>
          </a:ln>
        </p:spPr>
      </p:pic>
    </p:spTree>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22"/>
          <p:cNvSpPr txBox="1"/>
          <p:nvPr/>
        </p:nvSpPr>
        <p:spPr>
          <a:xfrm>
            <a:off x="614433" y="605100"/>
            <a:ext cx="9097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User Entity</a:t>
            </a:r>
            <a:endParaRPr sz="5333" b="1">
              <a:solidFill>
                <a:schemeClr val="dk1"/>
              </a:solidFill>
              <a:latin typeface="DM Sans"/>
              <a:ea typeface="DM Sans"/>
              <a:cs typeface="DM Sans"/>
              <a:sym typeface="DM Sans"/>
            </a:endParaRPr>
          </a:p>
        </p:txBody>
      </p:sp>
      <p:sp>
        <p:nvSpPr>
          <p:cNvPr id="586" name="Google Shape;586;p122"/>
          <p:cNvSpPr txBox="1"/>
          <p:nvPr/>
        </p:nvSpPr>
        <p:spPr>
          <a:xfrm>
            <a:off x="634000" y="2251901"/>
            <a:ext cx="63124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la carpeta User se nos creó una carpeta adicional “entities”, en ésta, colocaremos la entidad usuario, para poder utilizarla en las múltiples operaciones.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Consistirá en una clase que podremos tomar como modelo de datos principal para los movimientos que realicemos con nuestras fuentes de datos. </a:t>
            </a:r>
            <a:endParaRPr>
              <a:latin typeface="DM Sans"/>
              <a:ea typeface="DM Sans"/>
              <a:cs typeface="DM Sans"/>
              <a:sym typeface="DM Sans"/>
            </a:endParaRPr>
          </a:p>
          <a:p>
            <a:r>
              <a:rPr lang="es">
                <a:latin typeface="DM Sans"/>
                <a:ea typeface="DM Sans"/>
                <a:cs typeface="DM Sans"/>
                <a:sym typeface="DM Sans"/>
              </a:rPr>
              <a:t>(Esto porque es importante especificar un tipo de dato para Typescript, entonces así contaremos con el tipo de dato “User”.</a:t>
            </a:r>
            <a:endParaRPr>
              <a:latin typeface="DM Sans"/>
              <a:ea typeface="DM Sans"/>
              <a:cs typeface="DM Sans"/>
              <a:sym typeface="DM Sans"/>
            </a:endParaRPr>
          </a:p>
        </p:txBody>
      </p:sp>
      <p:pic>
        <p:nvPicPr>
          <p:cNvPr id="587" name="Google Shape;587;p122"/>
          <p:cNvPicPr preferRelativeResize="0"/>
          <p:nvPr/>
        </p:nvPicPr>
        <p:blipFill>
          <a:blip r:embed="rId3">
            <a:alphaModFix/>
          </a:blip>
          <a:stretch>
            <a:fillRect/>
          </a:stretch>
        </p:blipFill>
        <p:spPr>
          <a:xfrm>
            <a:off x="7760533" y="2017367"/>
            <a:ext cx="3797459" cy="3485867"/>
          </a:xfrm>
          <a:prstGeom prst="rect">
            <a:avLst/>
          </a:prstGeom>
          <a:noFill/>
          <a:ln>
            <a:noFill/>
          </a:ln>
        </p:spPr>
      </p:pic>
    </p:spTree>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123"/>
          <p:cNvSpPr txBox="1"/>
          <p:nvPr/>
        </p:nvSpPr>
        <p:spPr>
          <a:xfrm>
            <a:off x="634000" y="628034"/>
            <a:ext cx="1092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5333" b="1">
                <a:solidFill>
                  <a:schemeClr val="dk1"/>
                </a:solidFill>
                <a:latin typeface="DM Sans"/>
                <a:ea typeface="DM Sans"/>
                <a:cs typeface="DM Sans"/>
                <a:sym typeface="DM Sans"/>
              </a:rPr>
              <a:t>Modificando la respuesta del controller</a:t>
            </a:r>
            <a:endParaRPr sz="5333" b="1">
              <a:solidFill>
                <a:schemeClr val="dk1"/>
              </a:solidFill>
              <a:latin typeface="DM Sans"/>
              <a:ea typeface="DM Sans"/>
              <a:cs typeface="DM Sans"/>
              <a:sym typeface="DM Sans"/>
            </a:endParaRPr>
          </a:p>
        </p:txBody>
      </p:sp>
      <p:pic>
        <p:nvPicPr>
          <p:cNvPr id="593" name="Google Shape;593;p123"/>
          <p:cNvPicPr preferRelativeResize="0"/>
          <p:nvPr/>
        </p:nvPicPr>
        <p:blipFill>
          <a:blip r:embed="rId3">
            <a:alphaModFix/>
          </a:blip>
          <a:stretch>
            <a:fillRect/>
          </a:stretch>
        </p:blipFill>
        <p:spPr>
          <a:xfrm>
            <a:off x="700433" y="3563101"/>
            <a:ext cx="5130800" cy="1485900"/>
          </a:xfrm>
          <a:prstGeom prst="rect">
            <a:avLst/>
          </a:prstGeom>
          <a:noFill/>
          <a:ln>
            <a:noFill/>
          </a:ln>
        </p:spPr>
      </p:pic>
      <p:pic>
        <p:nvPicPr>
          <p:cNvPr id="594" name="Google Shape;594;p123"/>
          <p:cNvPicPr preferRelativeResize="0"/>
          <p:nvPr/>
        </p:nvPicPr>
        <p:blipFill>
          <a:blip r:embed="rId4">
            <a:alphaModFix/>
          </a:blip>
          <a:stretch>
            <a:fillRect/>
          </a:stretch>
        </p:blipFill>
        <p:spPr>
          <a:xfrm>
            <a:off x="6456600" y="3448784"/>
            <a:ext cx="5080000" cy="1701800"/>
          </a:xfrm>
          <a:prstGeom prst="rect">
            <a:avLst/>
          </a:prstGeom>
          <a:noFill/>
          <a:ln>
            <a:noFill/>
          </a:ln>
        </p:spPr>
      </p:pic>
      <p:sp>
        <p:nvSpPr>
          <p:cNvPr id="595" name="Google Shape;595;p123"/>
          <p:cNvSpPr txBox="1"/>
          <p:nvPr/>
        </p:nvSpPr>
        <p:spPr>
          <a:xfrm>
            <a:off x="2419633" y="2970967"/>
            <a:ext cx="932000" cy="523180"/>
          </a:xfrm>
          <a:prstGeom prst="rect">
            <a:avLst/>
          </a:prstGeom>
          <a:noFill/>
          <a:ln>
            <a:noFill/>
          </a:ln>
        </p:spPr>
        <p:txBody>
          <a:bodyPr spcFirstLastPara="1" wrap="square" lIns="121900" tIns="121900" rIns="121900" bIns="121900" anchor="t" anchorCtr="0">
            <a:spAutoFit/>
          </a:bodyPr>
          <a:lstStyle/>
          <a:p>
            <a:r>
              <a:rPr lang="es" b="1">
                <a:solidFill>
                  <a:schemeClr val="dk1"/>
                </a:solidFill>
                <a:highlight>
                  <a:schemeClr val="accent5"/>
                </a:highlight>
                <a:latin typeface="DM Sans"/>
                <a:ea typeface="DM Sans"/>
                <a:cs typeface="DM Sans"/>
                <a:sym typeface="DM Sans"/>
              </a:rPr>
              <a:t>Antes</a:t>
            </a:r>
            <a:endParaRPr b="1">
              <a:solidFill>
                <a:schemeClr val="dk1"/>
              </a:solidFill>
              <a:highlight>
                <a:schemeClr val="accent5"/>
              </a:highlight>
              <a:latin typeface="DM Sans"/>
              <a:ea typeface="DM Sans"/>
              <a:cs typeface="DM Sans"/>
              <a:sym typeface="DM Sans"/>
            </a:endParaRPr>
          </a:p>
        </p:txBody>
      </p:sp>
      <p:sp>
        <p:nvSpPr>
          <p:cNvPr id="596" name="Google Shape;596;p123"/>
          <p:cNvSpPr txBox="1"/>
          <p:nvPr/>
        </p:nvSpPr>
        <p:spPr>
          <a:xfrm>
            <a:off x="8247713" y="2970967"/>
            <a:ext cx="1362000" cy="523180"/>
          </a:xfrm>
          <a:prstGeom prst="rect">
            <a:avLst/>
          </a:prstGeom>
          <a:noFill/>
          <a:ln>
            <a:noFill/>
          </a:ln>
        </p:spPr>
        <p:txBody>
          <a:bodyPr spcFirstLastPara="1" wrap="square" lIns="121900" tIns="121900" rIns="121900" bIns="121900" anchor="t" anchorCtr="0">
            <a:spAutoFit/>
          </a:bodyPr>
          <a:lstStyle/>
          <a:p>
            <a:r>
              <a:rPr lang="es" b="1">
                <a:solidFill>
                  <a:schemeClr val="dk1"/>
                </a:solidFill>
                <a:highlight>
                  <a:schemeClr val="accent5"/>
                </a:highlight>
                <a:latin typeface="DM Sans"/>
                <a:ea typeface="DM Sans"/>
                <a:cs typeface="DM Sans"/>
                <a:sym typeface="DM Sans"/>
              </a:rPr>
              <a:t>Después</a:t>
            </a:r>
            <a:endParaRPr b="1">
              <a:solidFill>
                <a:schemeClr val="dk1"/>
              </a:solidFill>
              <a:highlight>
                <a:schemeClr val="accent5"/>
              </a:highlight>
              <a:latin typeface="DM Sans"/>
              <a:ea typeface="DM Sans"/>
              <a:cs typeface="DM Sans"/>
              <a:sym typeface="DM Sans"/>
            </a:endParaRPr>
          </a:p>
        </p:txBody>
      </p:sp>
      <p:pic>
        <p:nvPicPr>
          <p:cNvPr id="597" name="Google Shape;597;p123"/>
          <p:cNvPicPr preferRelativeResize="0"/>
          <p:nvPr/>
        </p:nvPicPr>
        <p:blipFill>
          <a:blip r:embed="rId5">
            <a:alphaModFix/>
          </a:blip>
          <a:stretch>
            <a:fillRect/>
          </a:stretch>
        </p:blipFill>
        <p:spPr>
          <a:xfrm>
            <a:off x="7220267" y="5300134"/>
            <a:ext cx="3073400" cy="723900"/>
          </a:xfrm>
          <a:prstGeom prst="rect">
            <a:avLst/>
          </a:prstGeom>
          <a:noFill/>
          <a:ln>
            <a:noFill/>
          </a:ln>
        </p:spPr>
      </p:pic>
      <p:pic>
        <p:nvPicPr>
          <p:cNvPr id="598" name="Google Shape;598;p123"/>
          <p:cNvPicPr preferRelativeResize="0"/>
          <p:nvPr/>
        </p:nvPicPr>
        <p:blipFill>
          <a:blip r:embed="rId6">
            <a:alphaModFix/>
          </a:blip>
          <a:stretch>
            <a:fillRect/>
          </a:stretch>
        </p:blipFill>
        <p:spPr>
          <a:xfrm>
            <a:off x="2715151" y="5198533"/>
            <a:ext cx="673100" cy="609600"/>
          </a:xfrm>
          <a:prstGeom prst="rect">
            <a:avLst/>
          </a:prstGeom>
          <a:noFill/>
          <a:ln>
            <a:noFill/>
          </a:ln>
        </p:spPr>
      </p:pic>
    </p:spTree>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24"/>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Params, queries y body</a:t>
            </a:r>
            <a:endParaRPr sz="5333" b="1">
              <a:solidFill>
                <a:schemeClr val="dk1"/>
              </a:solidFill>
              <a:latin typeface="DM Sans"/>
              <a:ea typeface="DM Sans"/>
              <a:cs typeface="DM Sans"/>
              <a:sym typeface="DM Sans"/>
            </a:endParaRPr>
          </a:p>
        </p:txBody>
      </p:sp>
    </p:spTree>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125"/>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09" name="Google Shape;609;p125"/>
          <p:cNvSpPr txBox="1"/>
          <p:nvPr/>
        </p:nvSpPr>
        <p:spPr>
          <a:xfrm>
            <a:off x="5561500" y="873018"/>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Parametrizando</a:t>
            </a:r>
            <a:endParaRPr sz="5333" b="1">
              <a:solidFill>
                <a:schemeClr val="dk1"/>
              </a:solidFill>
              <a:latin typeface="DM Sans"/>
              <a:ea typeface="DM Sans"/>
              <a:cs typeface="DM Sans"/>
              <a:sym typeface="DM Sans"/>
            </a:endParaRPr>
          </a:p>
        </p:txBody>
      </p:sp>
      <p:sp>
        <p:nvSpPr>
          <p:cNvPr id="610" name="Google Shape;610;p125"/>
          <p:cNvSpPr txBox="1"/>
          <p:nvPr/>
        </p:nvSpPr>
        <p:spPr>
          <a:xfrm>
            <a:off x="5637200" y="2883567"/>
            <a:ext cx="5920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id, que se está pasando como parámetro en la función </a:t>
            </a:r>
            <a:r>
              <a:rPr lang="es" b="1">
                <a:latin typeface="DM Sans"/>
                <a:ea typeface="DM Sans"/>
                <a:cs typeface="DM Sans"/>
                <a:sym typeface="DM Sans"/>
              </a:rPr>
              <a:t>findOne, update </a:t>
            </a:r>
            <a:r>
              <a:rPr lang="es">
                <a:latin typeface="DM Sans"/>
                <a:ea typeface="DM Sans"/>
                <a:cs typeface="DM Sans"/>
                <a:sym typeface="DM Sans"/>
              </a:rPr>
              <a:t>o </a:t>
            </a:r>
            <a:r>
              <a:rPr lang="es" b="1">
                <a:latin typeface="DM Sans"/>
                <a:ea typeface="DM Sans"/>
                <a:cs typeface="DM Sans"/>
                <a:sym typeface="DM Sans"/>
              </a:rPr>
              <a:t>remove</a:t>
            </a:r>
            <a:r>
              <a:rPr lang="es">
                <a:latin typeface="DM Sans"/>
                <a:ea typeface="DM Sans"/>
                <a:cs typeface="DM Sans"/>
                <a:sym typeface="DM Sans"/>
              </a:rPr>
              <a:t>,</a:t>
            </a:r>
            <a:r>
              <a:rPr lang="es" b="1">
                <a:latin typeface="DM Sans"/>
                <a:ea typeface="DM Sans"/>
                <a:cs typeface="DM Sans"/>
                <a:sym typeface="DM Sans"/>
              </a:rPr>
              <a:t> </a:t>
            </a:r>
            <a:r>
              <a:rPr lang="es">
                <a:latin typeface="DM Sans"/>
                <a:ea typeface="DM Sans"/>
                <a:cs typeface="DM Sans"/>
                <a:sym typeface="DM Sans"/>
              </a:rPr>
              <a:t>también es relacionado con un decorador, en este caso </a:t>
            </a:r>
            <a:r>
              <a:rPr lang="es" b="1">
                <a:latin typeface="DM Sans"/>
                <a:ea typeface="DM Sans"/>
                <a:cs typeface="DM Sans"/>
                <a:sym typeface="DM Sans"/>
              </a:rPr>
              <a:t>@Param</a:t>
            </a:r>
            <a:r>
              <a:rPr lang="es">
                <a:latin typeface="DM Sans"/>
                <a:ea typeface="DM Sans"/>
                <a:cs typeface="DM Sans"/>
                <a:sym typeface="DM Sans"/>
              </a:rPr>
              <a:t>. Éste permitirá que se reciba de manera directa como parámetro de un método http y no necesariamente como un parámetro de una función cualquiera. </a:t>
            </a:r>
            <a:endParaRPr>
              <a:latin typeface="DM Sans"/>
              <a:ea typeface="DM Sans"/>
              <a:cs typeface="DM Sans"/>
              <a:sym typeface="DM Sans"/>
            </a:endParaRPr>
          </a:p>
        </p:txBody>
      </p:sp>
      <p:pic>
        <p:nvPicPr>
          <p:cNvPr id="611" name="Google Shape;611;p125"/>
          <p:cNvPicPr preferRelativeResize="0"/>
          <p:nvPr/>
        </p:nvPicPr>
        <p:blipFill>
          <a:blip r:embed="rId3">
            <a:alphaModFix/>
          </a:blip>
          <a:stretch>
            <a:fillRect/>
          </a:stretch>
        </p:blipFill>
        <p:spPr>
          <a:xfrm>
            <a:off x="634000" y="2491067"/>
            <a:ext cx="4927501" cy="2301300"/>
          </a:xfrm>
          <a:prstGeom prst="rect">
            <a:avLst/>
          </a:prstGeom>
          <a:noFill/>
          <a:ln>
            <a:noFill/>
          </a:ln>
        </p:spPr>
      </p:pic>
    </p:spTree>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26"/>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17" name="Google Shape;617;p126"/>
          <p:cNvSpPr txBox="1"/>
          <p:nvPr/>
        </p:nvSpPr>
        <p:spPr>
          <a:xfrm>
            <a:off x="4396800" y="989034"/>
            <a:ext cx="7161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Validar un parámetro</a:t>
            </a:r>
            <a:endParaRPr sz="5333" b="1">
              <a:solidFill>
                <a:schemeClr val="dk1"/>
              </a:solidFill>
              <a:latin typeface="DM Sans"/>
              <a:ea typeface="DM Sans"/>
              <a:cs typeface="DM Sans"/>
              <a:sym typeface="DM Sans"/>
            </a:endParaRPr>
          </a:p>
        </p:txBody>
      </p:sp>
      <p:sp>
        <p:nvSpPr>
          <p:cNvPr id="618" name="Google Shape;618;p126"/>
          <p:cNvSpPr txBox="1"/>
          <p:nvPr/>
        </p:nvSpPr>
        <p:spPr>
          <a:xfrm>
            <a:off x="6616267" y="2721834"/>
            <a:ext cx="49484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poder hacer una validación, podemos preguntar si el parámetro es numérico. En caso de que no lo sea, arrojar un error de Http a partir de un </a:t>
            </a:r>
            <a:r>
              <a:rPr lang="es" b="1">
                <a:latin typeface="DM Sans"/>
                <a:ea typeface="DM Sans"/>
                <a:cs typeface="DM Sans"/>
                <a:sym typeface="DM Sans"/>
              </a:rPr>
              <a:t>HttpException</a:t>
            </a:r>
            <a:r>
              <a:rPr lang="es">
                <a:latin typeface="DM Sans"/>
                <a:ea typeface="DM Sans"/>
                <a:cs typeface="DM Sans"/>
                <a:sym typeface="DM Sans"/>
              </a:rPr>
              <a:t> (La excepción Http y el diccionario de status codes viene incluido en el framework)</a:t>
            </a:r>
            <a:endParaRPr>
              <a:latin typeface="DM Sans"/>
              <a:ea typeface="DM Sans"/>
              <a:cs typeface="DM Sans"/>
              <a:sym typeface="DM Sans"/>
            </a:endParaRPr>
          </a:p>
        </p:txBody>
      </p:sp>
      <p:pic>
        <p:nvPicPr>
          <p:cNvPr id="619" name="Google Shape;619;p126"/>
          <p:cNvPicPr preferRelativeResize="0"/>
          <p:nvPr/>
        </p:nvPicPr>
        <p:blipFill>
          <a:blip r:embed="rId3">
            <a:alphaModFix/>
          </a:blip>
          <a:stretch>
            <a:fillRect/>
          </a:stretch>
        </p:blipFill>
        <p:spPr>
          <a:xfrm>
            <a:off x="634000" y="2928100"/>
            <a:ext cx="5880667" cy="1307800"/>
          </a:xfrm>
          <a:prstGeom prst="rect">
            <a:avLst/>
          </a:prstGeom>
          <a:noFill/>
          <a:ln>
            <a:noFill/>
          </a:ln>
        </p:spPr>
      </p:pic>
    </p:spTree>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127"/>
          <p:cNvSpPr txBox="1"/>
          <p:nvPr/>
        </p:nvSpPr>
        <p:spPr>
          <a:xfrm>
            <a:off x="614433" y="503500"/>
            <a:ext cx="9097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Manejo de queries</a:t>
            </a:r>
            <a:endParaRPr sz="5333" b="1">
              <a:solidFill>
                <a:schemeClr val="dk1"/>
              </a:solidFill>
              <a:latin typeface="DM Sans"/>
              <a:ea typeface="DM Sans"/>
              <a:cs typeface="DM Sans"/>
              <a:sym typeface="DM Sans"/>
            </a:endParaRPr>
          </a:p>
        </p:txBody>
      </p:sp>
      <p:sp>
        <p:nvSpPr>
          <p:cNvPr id="625" name="Google Shape;625;p127"/>
          <p:cNvSpPr txBox="1"/>
          <p:nvPr/>
        </p:nvSpPr>
        <p:spPr>
          <a:xfrm>
            <a:off x="712300" y="1691234"/>
            <a:ext cx="59964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Modificaremos la función findAll para limitar el número de usuarios a recibir, para esto, si se manda un query param </a:t>
            </a:r>
            <a:r>
              <a:rPr lang="es" b="1" i="1">
                <a:latin typeface="DM Sans"/>
                <a:ea typeface="DM Sans"/>
                <a:cs typeface="DM Sans"/>
                <a:sym typeface="DM Sans"/>
              </a:rPr>
              <a:t>limit</a:t>
            </a:r>
            <a:r>
              <a:rPr lang="es">
                <a:latin typeface="DM Sans"/>
                <a:ea typeface="DM Sans"/>
                <a:cs typeface="DM Sans"/>
                <a:sym typeface="DM Sans"/>
              </a:rPr>
              <a:t>, limitaremos según el número de usuarios indicados, caso contrario devolverá por defecto 5 usuarios.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Utilizaremos un nuevo decorador </a:t>
            </a:r>
            <a:r>
              <a:rPr lang="es" b="1">
                <a:latin typeface="DM Sans"/>
                <a:ea typeface="DM Sans"/>
                <a:cs typeface="DM Sans"/>
                <a:sym typeface="DM Sans"/>
              </a:rPr>
              <a:t>@Query</a:t>
            </a:r>
            <a:r>
              <a:rPr lang="es">
                <a:latin typeface="DM Sans"/>
                <a:ea typeface="DM Sans"/>
                <a:cs typeface="DM Sans"/>
                <a:sym typeface="DM Sans"/>
              </a:rPr>
              <a:t>: </a:t>
            </a:r>
            <a:endParaRPr>
              <a:latin typeface="DM Sans"/>
              <a:ea typeface="DM Sans"/>
              <a:cs typeface="DM Sans"/>
              <a:sym typeface="DM Sans"/>
            </a:endParaRPr>
          </a:p>
          <a:p>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Si usamos Query sin parámetros, tomará todos los parámetros enviados. </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También podemos limitar exactamente qué valores de los query params tomar, por ejemplo</a:t>
            </a:r>
            <a:endParaRPr>
              <a:latin typeface="DM Sans"/>
              <a:ea typeface="DM Sans"/>
              <a:cs typeface="DM Sans"/>
              <a:sym typeface="DM Sans"/>
            </a:endParaRPr>
          </a:p>
          <a:p>
            <a:pPr marL="609585"/>
            <a:r>
              <a:rPr lang="es" b="1" i="1">
                <a:latin typeface="DM Sans"/>
                <a:ea typeface="DM Sans"/>
                <a:cs typeface="DM Sans"/>
                <a:sym typeface="DM Sans"/>
              </a:rPr>
              <a:t>@Query(‘parametro’) alias</a:t>
            </a:r>
            <a:endParaRPr>
              <a:latin typeface="DM Sans"/>
              <a:ea typeface="DM Sans"/>
              <a:cs typeface="DM Sans"/>
              <a:sym typeface="DM Sans"/>
            </a:endParaRPr>
          </a:p>
        </p:txBody>
      </p:sp>
      <p:pic>
        <p:nvPicPr>
          <p:cNvPr id="626" name="Google Shape;626;p127"/>
          <p:cNvPicPr preferRelativeResize="0"/>
          <p:nvPr/>
        </p:nvPicPr>
        <p:blipFill>
          <a:blip r:embed="rId3">
            <a:alphaModFix/>
          </a:blip>
          <a:stretch>
            <a:fillRect/>
          </a:stretch>
        </p:blipFill>
        <p:spPr>
          <a:xfrm>
            <a:off x="6782800" y="1503434"/>
            <a:ext cx="4775200" cy="1892300"/>
          </a:xfrm>
          <a:prstGeom prst="rect">
            <a:avLst/>
          </a:prstGeom>
          <a:noFill/>
          <a:ln>
            <a:noFill/>
          </a:ln>
        </p:spPr>
      </p:pic>
      <p:pic>
        <p:nvPicPr>
          <p:cNvPr id="627" name="Google Shape;627;p127"/>
          <p:cNvPicPr preferRelativeResize="0"/>
          <p:nvPr/>
        </p:nvPicPr>
        <p:blipFill>
          <a:blip r:embed="rId4">
            <a:alphaModFix/>
          </a:blip>
          <a:stretch>
            <a:fillRect/>
          </a:stretch>
        </p:blipFill>
        <p:spPr>
          <a:xfrm>
            <a:off x="6782800" y="4254900"/>
            <a:ext cx="4775200" cy="1948501"/>
          </a:xfrm>
          <a:prstGeom prst="rect">
            <a:avLst/>
          </a:prstGeom>
          <a:noFill/>
          <a:ln>
            <a:noFill/>
          </a:ln>
        </p:spPr>
      </p:pic>
    </p:spTree>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28"/>
          <p:cNvSpPr txBox="1"/>
          <p:nvPr/>
        </p:nvSpPr>
        <p:spPr>
          <a:xfrm>
            <a:off x="722467" y="624401"/>
            <a:ext cx="90976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Finalmente, trabajando con body</a:t>
            </a:r>
            <a:endParaRPr sz="5333" b="1">
              <a:solidFill>
                <a:schemeClr val="dk1"/>
              </a:solidFill>
              <a:latin typeface="DM Sans"/>
              <a:ea typeface="DM Sans"/>
              <a:cs typeface="DM Sans"/>
              <a:sym typeface="DM Sans"/>
            </a:endParaRPr>
          </a:p>
        </p:txBody>
      </p:sp>
      <p:sp>
        <p:nvSpPr>
          <p:cNvPr id="633" name="Google Shape;633;p128"/>
          <p:cNvSpPr txBox="1"/>
          <p:nvPr/>
        </p:nvSpPr>
        <p:spPr>
          <a:xfrm>
            <a:off x="686067" y="2553467"/>
            <a:ext cx="108200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Finalmente, para poder manejar con parámetros, Nest también nos ha proporcionado un decorador específico para poder leer bodies, al final, nos ayudará a tener un control más específico. Nota cómo podemos recibir ya un esquema predefinido, pero la validación de campos podrá ser similar. </a:t>
            </a:r>
            <a:endParaRPr>
              <a:latin typeface="DM Sans"/>
              <a:ea typeface="DM Sans"/>
              <a:cs typeface="DM Sans"/>
              <a:sym typeface="DM Sans"/>
            </a:endParaRPr>
          </a:p>
          <a:p>
            <a:endParaRPr>
              <a:latin typeface="DM Sans"/>
              <a:ea typeface="DM Sans"/>
              <a:cs typeface="DM Sans"/>
              <a:sym typeface="DM Sans"/>
            </a:endParaRPr>
          </a:p>
        </p:txBody>
      </p:sp>
      <p:pic>
        <p:nvPicPr>
          <p:cNvPr id="634" name="Google Shape;634;p128"/>
          <p:cNvPicPr preferRelativeResize="0"/>
          <p:nvPr/>
        </p:nvPicPr>
        <p:blipFill>
          <a:blip r:embed="rId3">
            <a:alphaModFix/>
          </a:blip>
          <a:stretch>
            <a:fillRect/>
          </a:stretch>
        </p:blipFill>
        <p:spPr>
          <a:xfrm>
            <a:off x="686067" y="4409400"/>
            <a:ext cx="10819868" cy="1051533"/>
          </a:xfrm>
          <a:prstGeom prst="rect">
            <a:avLst/>
          </a:prstGeom>
          <a:noFill/>
          <a:ln>
            <a:noFill/>
          </a:ln>
        </p:spPr>
      </p:pic>
    </p:spTree>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29"/>
          <p:cNvSpPr txBox="1"/>
          <p:nvPr/>
        </p:nvSpPr>
        <p:spPr>
          <a:xfrm>
            <a:off x="614433" y="605100"/>
            <a:ext cx="9097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Todo en uno</a:t>
            </a:r>
            <a:endParaRPr sz="5333" b="1">
              <a:solidFill>
                <a:schemeClr val="dk1"/>
              </a:solidFill>
              <a:latin typeface="DM Sans"/>
              <a:ea typeface="DM Sans"/>
              <a:cs typeface="DM Sans"/>
              <a:sym typeface="DM Sans"/>
            </a:endParaRPr>
          </a:p>
        </p:txBody>
      </p:sp>
      <p:sp>
        <p:nvSpPr>
          <p:cNvPr id="640" name="Google Shape;640;p129"/>
          <p:cNvSpPr txBox="1"/>
          <p:nvPr/>
        </p:nvSpPr>
        <p:spPr>
          <a:xfrm>
            <a:off x="634000" y="2247501"/>
            <a:ext cx="63296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¿Recuerdas lo maravilloso que era poder contar con el req.body, req.params y req.query, todo en un solo objeto sin declararlos uno a uno?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Nest nos proporciona también un decorador </a:t>
            </a:r>
            <a:r>
              <a:rPr lang="es" b="1">
                <a:latin typeface="DM Sans"/>
                <a:ea typeface="DM Sans"/>
                <a:cs typeface="DM Sans"/>
                <a:sym typeface="DM Sans"/>
              </a:rPr>
              <a:t>Request</a:t>
            </a:r>
            <a:r>
              <a:rPr lang="es">
                <a:latin typeface="DM Sans"/>
                <a:ea typeface="DM Sans"/>
                <a:cs typeface="DM Sans"/>
                <a:sym typeface="DM Sans"/>
              </a:rPr>
              <a:t>, el cual contará con todo lo necesario para poder acceder como lo hacíamos antes.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¡Ahora tenemos todos los decoradores esenciales para manejar nuestros requests correctamente!</a:t>
            </a:r>
            <a:endParaRPr>
              <a:latin typeface="DM Sans"/>
              <a:ea typeface="DM Sans"/>
              <a:cs typeface="DM Sans"/>
              <a:sym typeface="DM Sans"/>
            </a:endParaRPr>
          </a:p>
        </p:txBody>
      </p:sp>
      <p:pic>
        <p:nvPicPr>
          <p:cNvPr id="641" name="Google Shape;641;p129"/>
          <p:cNvPicPr preferRelativeResize="0"/>
          <p:nvPr/>
        </p:nvPicPr>
        <p:blipFill>
          <a:blip r:embed="rId3">
            <a:alphaModFix/>
          </a:blip>
          <a:stretch>
            <a:fillRect/>
          </a:stretch>
        </p:blipFill>
        <p:spPr>
          <a:xfrm>
            <a:off x="6963667" y="2510600"/>
            <a:ext cx="4594333" cy="2642600"/>
          </a:xfrm>
          <a:prstGeom prst="rect">
            <a:avLst/>
          </a:prstGeom>
          <a:noFill/>
          <a:ln>
            <a:noFill/>
          </a:ln>
        </p:spPr>
      </p:pic>
    </p:spTree>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grpSp>
        <p:nvGrpSpPr>
          <p:cNvPr id="646" name="Google Shape;646;p130"/>
          <p:cNvGrpSpPr/>
          <p:nvPr/>
        </p:nvGrpSpPr>
        <p:grpSpPr>
          <a:xfrm>
            <a:off x="5603408" y="1325564"/>
            <a:ext cx="985200" cy="985200"/>
            <a:chOff x="974706" y="2467173"/>
            <a:chExt cx="738900" cy="738900"/>
          </a:xfrm>
        </p:grpSpPr>
        <p:sp>
          <p:nvSpPr>
            <p:cNvPr id="647" name="Google Shape;647;p130"/>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48" name="Google Shape;648;p13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49" name="Google Shape;649;p130"/>
          <p:cNvSpPr txBox="1"/>
          <p:nvPr/>
        </p:nvSpPr>
        <p:spPr>
          <a:xfrm>
            <a:off x="1948400" y="28268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Finalizando el servicio</a:t>
            </a:r>
            <a:endParaRPr sz="5333" b="1">
              <a:solidFill>
                <a:schemeClr val="dk1"/>
              </a:solidFill>
              <a:highlight>
                <a:srgbClr val="EAFF6A"/>
              </a:highlight>
              <a:latin typeface="DM Sans"/>
              <a:ea typeface="DM Sans"/>
              <a:cs typeface="DM Sans"/>
              <a:sym typeface="DM Sans"/>
            </a:endParaRPr>
          </a:p>
        </p:txBody>
      </p:sp>
      <p:sp>
        <p:nvSpPr>
          <p:cNvPr id="650" name="Google Shape;650;p130"/>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5-10</a:t>
            </a:r>
            <a:r>
              <a:rPr lang="es" sz="2667" b="1">
                <a:solidFill>
                  <a:srgbClr val="83AEFB"/>
                </a:solidFill>
                <a:latin typeface="DM Sans"/>
                <a:ea typeface="DM Sans"/>
                <a:cs typeface="DM Sans"/>
                <a:sym typeface="DM Sans"/>
              </a:rPr>
              <a:t> min</a:t>
            </a:r>
            <a:endParaRPr sz="2667" b="1">
              <a:solidFill>
                <a:srgbClr val="83AEFB"/>
              </a:solidFill>
              <a:latin typeface="DM Sans"/>
              <a:ea typeface="DM Sans"/>
              <a:cs typeface="DM Sans"/>
              <a:sym typeface="DM Sans"/>
            </a:endParaRPr>
          </a:p>
        </p:txBody>
      </p:sp>
    </p:spTree>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grpSp>
        <p:nvGrpSpPr>
          <p:cNvPr id="655" name="Google Shape;655;p131"/>
          <p:cNvGrpSpPr/>
          <p:nvPr/>
        </p:nvGrpSpPr>
        <p:grpSpPr>
          <a:xfrm>
            <a:off x="609796" y="624398"/>
            <a:ext cx="574765" cy="574765"/>
            <a:chOff x="974706" y="2467173"/>
            <a:chExt cx="738900" cy="738900"/>
          </a:xfrm>
        </p:grpSpPr>
        <p:sp>
          <p:nvSpPr>
            <p:cNvPr id="656" name="Google Shape;656;p131"/>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57" name="Google Shape;657;p13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58" name="Google Shape;658;p131"/>
          <p:cNvSpPr txBox="1"/>
          <p:nvPr/>
        </p:nvSpPr>
        <p:spPr>
          <a:xfrm>
            <a:off x="668600" y="1442334"/>
            <a:ext cx="10640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Finalizando los métodos</a:t>
            </a:r>
            <a:endParaRPr sz="5333" b="1">
              <a:solidFill>
                <a:schemeClr val="dk1"/>
              </a:solidFill>
              <a:latin typeface="DM Sans"/>
              <a:ea typeface="DM Sans"/>
              <a:cs typeface="DM Sans"/>
              <a:sym typeface="DM Sans"/>
            </a:endParaRPr>
          </a:p>
        </p:txBody>
      </p:sp>
      <p:pic>
        <p:nvPicPr>
          <p:cNvPr id="659" name="Google Shape;659;p131"/>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60" name="Google Shape;660;p131"/>
          <p:cNvSpPr txBox="1"/>
          <p:nvPr/>
        </p:nvSpPr>
        <p:spPr>
          <a:xfrm>
            <a:off x="668600" y="2841867"/>
            <a:ext cx="96536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Con base en la estructura previamente realizada.</a:t>
            </a:r>
            <a:endParaRPr b="1">
              <a:latin typeface="DM Sans"/>
              <a:ea typeface="DM Sans"/>
              <a:cs typeface="DM Sans"/>
              <a:sym typeface="DM Sans"/>
            </a:endParaRPr>
          </a:p>
          <a:p>
            <a:pPr>
              <a:buClr>
                <a:srgbClr val="000000"/>
              </a:buClr>
              <a:buSzPts val="1350"/>
            </a:pPr>
            <a:endParaRPr b="1">
              <a:latin typeface="DM Sans"/>
              <a:ea typeface="DM Sans"/>
              <a:cs typeface="DM Sans"/>
              <a:sym typeface="DM Sans"/>
            </a:endParaRPr>
          </a:p>
          <a:p>
            <a:pPr>
              <a:buClr>
                <a:srgbClr val="000000"/>
              </a:buClr>
              <a:buSzPts val="1350"/>
            </a:pPr>
            <a:r>
              <a:rPr lang="es">
                <a:latin typeface="DM Sans"/>
                <a:ea typeface="DM Sans"/>
                <a:cs typeface="DM Sans"/>
                <a:sym typeface="DM Sans"/>
              </a:rPr>
              <a:t>Finalizar todos los servicios ligados al controlador para tener una funcionalidad completa con el módulo de usuarios.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Se debe poder crear un usuario, buscar un usuario, ver todos los usuarios, actualizar un usuario, y borrar un usuario. Todo se seguirá manejando con persistencia en memoria</a:t>
            </a:r>
            <a:endParaRPr>
              <a:latin typeface="DM Sans"/>
              <a:ea typeface="DM Sans"/>
              <a:cs typeface="DM Sans"/>
              <a:sym typeface="DM Sans"/>
            </a:endParaRPr>
          </a:p>
        </p:txBody>
      </p:sp>
      <p:sp>
        <p:nvSpPr>
          <p:cNvPr id="661" name="Google Shape;661;p131"/>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75"/>
          <p:cNvSpPr txBox="1"/>
          <p:nvPr/>
        </p:nvSpPr>
        <p:spPr>
          <a:xfrm>
            <a:off x="610300" y="934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 mundo real no te permite eso</a:t>
            </a:r>
            <a:endParaRPr sz="5333" b="1">
              <a:solidFill>
                <a:schemeClr val="dk1"/>
              </a:solidFill>
              <a:latin typeface="DM Sans"/>
              <a:ea typeface="DM Sans"/>
              <a:cs typeface="DM Sans"/>
              <a:sym typeface="DM Sans"/>
            </a:endParaRPr>
          </a:p>
        </p:txBody>
      </p:sp>
      <p:sp>
        <p:nvSpPr>
          <p:cNvPr id="662" name="Google Shape;662;p175"/>
          <p:cNvSpPr txBox="1"/>
          <p:nvPr/>
        </p:nvSpPr>
        <p:spPr>
          <a:xfrm>
            <a:off x="610300" y="2716867"/>
            <a:ext cx="64516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Si tratara de registrar usuarios para la página web de mi empresa ¡imagina si tuviera que hacer una actualización de la página!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Al actualizar la página (el servidor), necesitaría reiniciarse Y </a:t>
            </a:r>
            <a:r>
              <a:rPr lang="es">
                <a:highlight>
                  <a:schemeClr val="accent6"/>
                </a:highlight>
                <a:latin typeface="DM Sans"/>
                <a:ea typeface="DM Sans"/>
                <a:cs typeface="DM Sans"/>
                <a:sym typeface="DM Sans"/>
              </a:rPr>
              <a:t>todos los usuarios desaparecerían</a:t>
            </a:r>
            <a:r>
              <a:rPr lang="es">
                <a:latin typeface="DM Sans"/>
                <a:ea typeface="DM Sans"/>
                <a:cs typeface="DM Sans"/>
                <a:sym typeface="DM Sans"/>
              </a:rPr>
              <a:t>. Tendríamos que pedirle a cada usuario que vuelva a registrarse y a subir su información.</a:t>
            </a:r>
            <a:endParaRPr>
              <a:latin typeface="DM Sans"/>
              <a:ea typeface="DM Sans"/>
              <a:cs typeface="DM Sans"/>
              <a:sym typeface="DM Sans"/>
            </a:endParaRPr>
          </a:p>
        </p:txBody>
      </p:sp>
      <p:pic>
        <p:nvPicPr>
          <p:cNvPr id="663" name="Google Shape;663;p175"/>
          <p:cNvPicPr preferRelativeResize="0"/>
          <p:nvPr/>
        </p:nvPicPr>
        <p:blipFill>
          <a:blip r:embed="rId3">
            <a:alphaModFix/>
          </a:blip>
          <a:stretch>
            <a:fillRect/>
          </a:stretch>
        </p:blipFill>
        <p:spPr>
          <a:xfrm>
            <a:off x="8391034" y="2088885"/>
            <a:ext cx="2780743" cy="2680233"/>
          </a:xfrm>
          <a:prstGeom prst="rect">
            <a:avLst/>
          </a:prstGeom>
          <a:noFill/>
          <a:ln>
            <a:noFill/>
          </a:ln>
        </p:spPr>
      </p:pic>
      <p:sp>
        <p:nvSpPr>
          <p:cNvPr id="664" name="Google Shape;664;p175"/>
          <p:cNvSpPr txBox="1"/>
          <p:nvPr/>
        </p:nvSpPr>
        <p:spPr>
          <a:xfrm>
            <a:off x="8856300" y="4824068"/>
            <a:ext cx="3261600" cy="738623"/>
          </a:xfrm>
          <a:prstGeom prst="rect">
            <a:avLst/>
          </a:prstGeom>
          <a:noFill/>
          <a:ln>
            <a:noFill/>
          </a:ln>
        </p:spPr>
        <p:txBody>
          <a:bodyPr spcFirstLastPara="1" wrap="square" lIns="121900" tIns="121900" rIns="121900" bIns="121900" anchor="t" anchorCtr="0">
            <a:spAutoFit/>
          </a:bodyPr>
          <a:lstStyle/>
          <a:p>
            <a:r>
              <a:rPr lang="es" sz="1600" i="1">
                <a:latin typeface="DM Sans"/>
                <a:ea typeface="DM Sans"/>
                <a:cs typeface="DM Sans"/>
                <a:sym typeface="DM Sans"/>
              </a:rPr>
              <a:t>Usuario volviendo a nuestra página buscando su información</a:t>
            </a:r>
            <a:endParaRPr sz="1600" i="1">
              <a:latin typeface="DM Sans"/>
              <a:ea typeface="DM Sans"/>
              <a:cs typeface="DM Sans"/>
              <a:sym typeface="DM Sans"/>
            </a:endParaRPr>
          </a:p>
        </p:txBody>
      </p:sp>
    </p:spTree>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132"/>
          <p:cNvGrpSpPr/>
          <p:nvPr/>
        </p:nvGrpSpPr>
        <p:grpSpPr>
          <a:xfrm>
            <a:off x="631162" y="825911"/>
            <a:ext cx="985207" cy="985207"/>
            <a:chOff x="575612" y="1950748"/>
            <a:chExt cx="431100" cy="431100"/>
          </a:xfrm>
        </p:grpSpPr>
        <p:sp>
          <p:nvSpPr>
            <p:cNvPr id="667" name="Google Shape;667;p132"/>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68" name="Google Shape;668;p132"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69" name="Google Shape;669;p132"/>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670" name="Google Shape;670;p132"/>
          <p:cNvSpPr txBox="1"/>
          <p:nvPr/>
        </p:nvSpPr>
        <p:spPr>
          <a:xfrm>
            <a:off x="631133" y="2168133"/>
            <a:ext cx="107824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Hasta este punto, ¿Cuál consideras que es el punto de mantener una estructura tan rigurosa en la forma de hacer los requests de la entidad users?</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¿Consideras que la estructura planteada ayuda o afecta a la forma de trabajar en el backend?</a:t>
            </a:r>
            <a:endParaRPr sz="3333">
              <a:solidFill>
                <a:srgbClr val="B7B7B7"/>
              </a:solidFill>
              <a:latin typeface="DM Sans"/>
              <a:ea typeface="DM Sans"/>
              <a:cs typeface="DM Sans"/>
              <a:sym typeface="DM Sans"/>
            </a:endParaRPr>
          </a:p>
        </p:txBody>
      </p:sp>
    </p:spTree>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33"/>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676" name="Google Shape;676;p133"/>
          <p:cNvSpPr txBox="1"/>
          <p:nvPr/>
        </p:nvSpPr>
        <p:spPr>
          <a:xfrm>
            <a:off x="634000" y="1811233"/>
            <a:ext cx="11130000" cy="471965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667">
                <a:solidFill>
                  <a:srgbClr val="B7B7B7"/>
                </a:solidFill>
                <a:latin typeface="DM Sans"/>
                <a:ea typeface="DM Sans"/>
                <a:cs typeface="DM Sans"/>
                <a:sym typeface="DM Sans"/>
              </a:rPr>
              <a:t>Crearemos un nuevo módulo products.</a:t>
            </a:r>
            <a:endParaRPr sz="2667">
              <a:solidFill>
                <a:srgbClr val="B7B7B7"/>
              </a:solidFill>
              <a:latin typeface="DM Sans"/>
              <a:ea typeface="DM Sans"/>
              <a:cs typeface="DM Sans"/>
              <a:sym typeface="DM Sans"/>
            </a:endParaRPr>
          </a:p>
          <a:p>
            <a:pPr>
              <a:buClr>
                <a:schemeClr val="dk1"/>
              </a:buClr>
              <a:buSzPts val="1100"/>
            </a:pPr>
            <a:r>
              <a:rPr lang="es" sz="2667">
                <a:solidFill>
                  <a:srgbClr val="B7B7B7"/>
                </a:solidFill>
                <a:latin typeface="DM Sans"/>
                <a:ea typeface="DM Sans"/>
                <a:cs typeface="DM Sans"/>
                <a:sym typeface="DM Sans"/>
              </a:rPr>
              <a:t>Éste se deberá ejecutar bajo el comando nest g resource.</a:t>
            </a:r>
            <a:br>
              <a:rPr lang="es" sz="2667">
                <a:solidFill>
                  <a:srgbClr val="B7B7B7"/>
                </a:solidFill>
                <a:latin typeface="DM Sans"/>
                <a:ea typeface="DM Sans"/>
                <a:cs typeface="DM Sans"/>
                <a:sym typeface="DM Sans"/>
              </a:rPr>
            </a:br>
            <a:endParaRPr sz="2667">
              <a:solidFill>
                <a:srgbClr val="B7B7B7"/>
              </a:solidFill>
              <a:latin typeface="DM Sans"/>
              <a:ea typeface="DM Sans"/>
              <a:cs typeface="DM Sans"/>
              <a:sym typeface="DM Sans"/>
            </a:endParaRPr>
          </a:p>
          <a:p>
            <a:pPr>
              <a:buClr>
                <a:schemeClr val="dk1"/>
              </a:buClr>
              <a:buSzPts val="1100"/>
            </a:pPr>
            <a:r>
              <a:rPr lang="es" sz="2667" b="1">
                <a:solidFill>
                  <a:srgbClr val="83AEFB"/>
                </a:solidFill>
                <a:latin typeface="DM Sans"/>
                <a:ea typeface="DM Sans"/>
                <a:cs typeface="DM Sans"/>
                <a:sym typeface="DM Sans"/>
              </a:rPr>
              <a:t>¿De qué manera?</a:t>
            </a:r>
            <a:endParaRPr sz="2667" b="1">
              <a:solidFill>
                <a:srgbClr val="83AEFB"/>
              </a:solidFill>
              <a:latin typeface="DM Sans"/>
              <a:ea typeface="DM Sans"/>
              <a:cs typeface="DM Sans"/>
              <a:sym typeface="DM Sans"/>
            </a:endParaRPr>
          </a:p>
          <a:p>
            <a:pPr marL="609585" indent="-474121">
              <a:buClr>
                <a:srgbClr val="B7B7B7"/>
              </a:buClr>
              <a:buSzPts val="2000"/>
              <a:buFont typeface="DM Sans"/>
              <a:buChar char="✓"/>
            </a:pPr>
            <a:r>
              <a:rPr lang="es" sz="2667">
                <a:solidFill>
                  <a:srgbClr val="B7B7B7"/>
                </a:solidFill>
                <a:latin typeface="DM Sans"/>
                <a:ea typeface="DM Sans"/>
                <a:cs typeface="DM Sans"/>
                <a:sym typeface="DM Sans"/>
              </a:rPr>
              <a:t>Modificaremos la lógica del findAll y el create para que se pueda crear un producto y ver los productos en memoria.</a:t>
            </a:r>
            <a:endParaRPr sz="2667">
              <a:solidFill>
                <a:srgbClr val="B7B7B7"/>
              </a:solidFill>
              <a:latin typeface="DM Sans"/>
              <a:ea typeface="DM Sans"/>
              <a:cs typeface="DM Sans"/>
              <a:sym typeface="DM Sans"/>
            </a:endParaRPr>
          </a:p>
          <a:p>
            <a:pPr marL="609585" indent="-474121">
              <a:buClr>
                <a:srgbClr val="B7B7B7"/>
              </a:buClr>
              <a:buSzPts val="2000"/>
              <a:buFont typeface="DM Sans"/>
              <a:buChar char="✓"/>
            </a:pPr>
            <a:r>
              <a:rPr lang="es" sz="2667">
                <a:solidFill>
                  <a:srgbClr val="B7B7B7"/>
                </a:solidFill>
                <a:latin typeface="DM Sans"/>
                <a:ea typeface="DM Sans"/>
                <a:cs typeface="DM Sans"/>
                <a:sym typeface="DM Sans"/>
              </a:rPr>
              <a:t>No es necesario realizar los demás métodos.</a:t>
            </a:r>
            <a:endParaRPr sz="2667">
              <a:solidFill>
                <a:srgbClr val="B7B7B7"/>
              </a:solidFill>
              <a:latin typeface="DM Sans"/>
              <a:ea typeface="DM Sans"/>
              <a:cs typeface="DM Sans"/>
              <a:sym typeface="DM Sans"/>
            </a:endParaRPr>
          </a:p>
          <a:p>
            <a:pPr marL="609585" indent="-474121">
              <a:buClr>
                <a:srgbClr val="B7B7B7"/>
              </a:buClr>
              <a:buSzPts val="2000"/>
              <a:buFont typeface="DM Sans"/>
              <a:buChar char="✓"/>
            </a:pPr>
            <a:r>
              <a:rPr lang="es" sz="2667">
                <a:solidFill>
                  <a:srgbClr val="B7B7B7"/>
                </a:solidFill>
                <a:latin typeface="DM Sans"/>
                <a:ea typeface="DM Sans"/>
                <a:cs typeface="DM Sans"/>
                <a:sym typeface="DM Sans"/>
              </a:rPr>
              <a:t>Modificaremos la entidad Product, para que ésta pueda fungir como el modelo representativo de la persistencia de productos.</a:t>
            </a:r>
            <a:endParaRPr sz="2667">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r>
              <a:rPr lang="es" sz="2133">
                <a:solidFill>
                  <a:srgbClr val="B7B7B7"/>
                </a:solidFill>
                <a:latin typeface="DM Sans"/>
                <a:ea typeface="DM Sans"/>
                <a:cs typeface="DM Sans"/>
                <a:sym typeface="DM Sans"/>
              </a:rPr>
              <a:t>Tiempo estimado: </a:t>
            </a:r>
            <a:r>
              <a:rPr lang="es" sz="2133" b="1">
                <a:solidFill>
                  <a:srgbClr val="83AEFB"/>
                </a:solidFill>
                <a:latin typeface="DM Sans"/>
                <a:ea typeface="DM Sans"/>
                <a:cs typeface="DM Sans"/>
                <a:sym typeface="DM Sans"/>
              </a:rPr>
              <a:t>10/15 minutos</a:t>
            </a:r>
            <a:endParaRPr sz="2133" b="1">
              <a:solidFill>
                <a:srgbClr val="83AEFB"/>
              </a:solidFill>
              <a:latin typeface="DM Sans"/>
              <a:ea typeface="DM Sans"/>
              <a:cs typeface="DM Sans"/>
              <a:sym typeface="DM Sans"/>
            </a:endParaRPr>
          </a:p>
        </p:txBody>
      </p:sp>
      <p:grpSp>
        <p:nvGrpSpPr>
          <p:cNvPr id="677" name="Google Shape;677;p133"/>
          <p:cNvGrpSpPr/>
          <p:nvPr/>
        </p:nvGrpSpPr>
        <p:grpSpPr>
          <a:xfrm>
            <a:off x="631135" y="826031"/>
            <a:ext cx="985200" cy="985200"/>
            <a:chOff x="473351" y="619523"/>
            <a:chExt cx="738900" cy="738900"/>
          </a:xfrm>
        </p:grpSpPr>
        <p:sp>
          <p:nvSpPr>
            <p:cNvPr id="678" name="Google Shape;678;p13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79" name="Google Shape;679;p13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42</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897417" y="2438833"/>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Frameworks de desarrollo: Nestjs (Parte I)</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67" y="18688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43</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890667" y="2516467"/>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Frameworks de desarrollo: Nestjs (Parte II)</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5061584" y="4016467"/>
            <a:ext cx="2310000" cy="1564490"/>
          </a:xfrm>
          <a:prstGeom prst="rect">
            <a:avLst/>
          </a:prstGeom>
          <a:noFill/>
          <a:ln>
            <a:noFill/>
          </a:ln>
        </p:spPr>
        <p:txBody>
          <a:bodyPr spcFirstLastPara="1" wrap="square" lIns="121900" tIns="121900" rIns="121900" bIns="121900" anchor="t" anchorCtr="0">
            <a:spAutoFit/>
          </a:bodyPr>
          <a:lstStyle/>
          <a:p>
            <a:pPr marL="609585" indent="-406390">
              <a:spcBef>
                <a:spcPts val="1333"/>
              </a:spcBef>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Conexión de Nestjs a Mongo</a:t>
            </a:r>
            <a:endParaRPr sz="1600">
              <a:solidFill>
                <a:schemeClr val="lt1"/>
              </a:solidFill>
              <a:latin typeface="DM Sans"/>
              <a:ea typeface="DM Sans"/>
              <a:cs typeface="DM Sans"/>
              <a:sym typeface="DM Sans"/>
            </a:endParaRPr>
          </a:p>
          <a:p>
            <a:pPr marL="609585" indent="-406390">
              <a:spcBef>
                <a:spcPts val="1333"/>
              </a:spcBef>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Autenticación con JWT</a:t>
            </a:r>
            <a:endParaRPr sz="1600">
              <a:solidFill>
                <a:schemeClr val="lt1"/>
              </a:solidFill>
              <a:latin typeface="DM Sans"/>
              <a:ea typeface="DM Sans"/>
              <a:cs typeface="DM Sans"/>
              <a:sym typeface="DM Sans"/>
            </a:endParaRPr>
          </a:p>
        </p:txBody>
      </p:sp>
      <p:sp>
        <p:nvSpPr>
          <p:cNvPr id="295" name="Google Shape;295;p84"/>
          <p:cNvSpPr txBox="1"/>
          <p:nvPr/>
        </p:nvSpPr>
        <p:spPr>
          <a:xfrm>
            <a:off x="1996800" y="36428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44</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4"/>
          <p:cNvSpPr txBox="1"/>
          <p:nvPr/>
        </p:nvSpPr>
        <p:spPr>
          <a:xfrm>
            <a:off x="7938284" y="2443401"/>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Práctica integradora</a:t>
            </a:r>
            <a:endParaRPr sz="2000" b="1">
              <a:solidFill>
                <a:srgbClr val="999999"/>
              </a:solidFill>
              <a:latin typeface="DM Sans"/>
              <a:ea typeface="DM Sans"/>
              <a:cs typeface="DM Sans"/>
              <a:sym typeface="DM Sans"/>
            </a:endParaRPr>
          </a:p>
        </p:txBody>
      </p:sp>
      <p:cxnSp>
        <p:nvCxnSpPr>
          <p:cNvPr id="300" name="Google Shape;300;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02" name="Google Shape;302;p84"/>
          <p:cNvSpPr txBox="1"/>
          <p:nvPr/>
        </p:nvSpPr>
        <p:spPr>
          <a:xfrm>
            <a:off x="2115184" y="3636168"/>
            <a:ext cx="2310000" cy="2462172"/>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rgbClr val="CCCCCC"/>
                </a:solidFill>
                <a:latin typeface="DM Sans"/>
                <a:ea typeface="DM Sans"/>
                <a:cs typeface="DM Sans"/>
                <a:sym typeface="DM Sans"/>
              </a:rPr>
              <a:t>Framework de desarrollo</a:t>
            </a:r>
            <a:endParaRPr sz="1600">
              <a:solidFill>
                <a:srgbClr val="CCCCCC"/>
              </a:solidFill>
              <a:latin typeface="DM Sans"/>
              <a:ea typeface="DM Sans"/>
              <a:cs typeface="DM Sans"/>
              <a:sym typeface="DM Sans"/>
            </a:endParaRPr>
          </a:p>
          <a:p>
            <a:pPr marL="609585"/>
            <a:endParaRPr sz="1600">
              <a:solidFill>
                <a:srgbClr val="CCCCCC"/>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CCCCCC"/>
                </a:solidFill>
                <a:latin typeface="DM Sans"/>
                <a:ea typeface="DM Sans"/>
                <a:cs typeface="DM Sans"/>
                <a:sym typeface="DM Sans"/>
              </a:rPr>
              <a:t>NESTjs</a:t>
            </a:r>
            <a:endParaRPr sz="1600">
              <a:solidFill>
                <a:srgbClr val="CCCCCC"/>
              </a:solidFill>
              <a:latin typeface="DM Sans"/>
              <a:ea typeface="DM Sans"/>
              <a:cs typeface="DM Sans"/>
              <a:sym typeface="DM Sans"/>
            </a:endParaRPr>
          </a:p>
          <a:p>
            <a:pPr marL="609585"/>
            <a:endParaRPr sz="1600">
              <a:solidFill>
                <a:srgbClr val="CCCCCC"/>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CCCCCC"/>
                </a:solidFill>
                <a:latin typeface="DM Sans"/>
                <a:ea typeface="DM Sans"/>
                <a:cs typeface="DM Sans"/>
                <a:sym typeface="DM Sans"/>
              </a:rPr>
              <a:t>Métodos principales en NESTjs</a:t>
            </a:r>
            <a:endParaRPr sz="1600">
              <a:solidFill>
                <a:srgbClr val="CCCCCC"/>
              </a:solidFill>
              <a:latin typeface="DM Sans"/>
              <a:ea typeface="DM Sans"/>
              <a:cs typeface="DM Sans"/>
              <a:sym typeface="DM Sans"/>
            </a:endParaRPr>
          </a:p>
          <a:p>
            <a:endParaRPr sz="1600">
              <a:solidFill>
                <a:srgbClr val="CCCCCC"/>
              </a:solidFill>
              <a:latin typeface="DM Sans"/>
              <a:ea typeface="DM Sans"/>
              <a:cs typeface="DM Sans"/>
              <a:sym typeface="DM Sans"/>
            </a:endParaRPr>
          </a:p>
        </p:txBody>
      </p:sp>
      <p:sp>
        <p:nvSpPr>
          <p:cNvPr id="303" name="Google Shape;303;p84"/>
          <p:cNvSpPr txBox="1"/>
          <p:nvPr/>
        </p:nvSpPr>
        <p:spPr>
          <a:xfrm>
            <a:off x="8007984" y="4016467"/>
            <a:ext cx="2310000" cy="1318269"/>
          </a:xfrm>
          <a:prstGeom prst="rect">
            <a:avLst/>
          </a:prstGeom>
          <a:noFill/>
          <a:ln>
            <a:noFill/>
          </a:ln>
        </p:spPr>
        <p:txBody>
          <a:bodyPr spcFirstLastPara="1" wrap="square" lIns="121900" tIns="121900" rIns="121900" bIns="121900" anchor="t" anchorCtr="0">
            <a:spAutoFit/>
          </a:bodyPr>
          <a:lstStyle/>
          <a:p>
            <a:pPr marL="609585" indent="-406390">
              <a:spcBef>
                <a:spcPts val="1333"/>
              </a:spcBef>
              <a:buClr>
                <a:srgbClr val="EA90FF"/>
              </a:buClr>
              <a:buSzPts val="1200"/>
              <a:buFont typeface="DM Sans"/>
              <a:buChar char="✓"/>
            </a:pPr>
            <a:r>
              <a:rPr lang="es" sz="1600">
                <a:solidFill>
                  <a:srgbClr val="CCCCCC"/>
                </a:solidFill>
                <a:latin typeface="DM Sans"/>
                <a:ea typeface="DM Sans"/>
                <a:cs typeface="DM Sans"/>
                <a:sym typeface="DM Sans"/>
              </a:rPr>
              <a:t>Skills</a:t>
            </a:r>
            <a:endParaRPr sz="1600">
              <a:solidFill>
                <a:srgbClr val="CCCCCC"/>
              </a:solidFill>
              <a:latin typeface="DM Sans"/>
              <a:ea typeface="DM Sans"/>
              <a:cs typeface="DM Sans"/>
              <a:sym typeface="DM Sans"/>
            </a:endParaRPr>
          </a:p>
          <a:p>
            <a:pPr marL="609585" indent="-406390">
              <a:spcBef>
                <a:spcPts val="1333"/>
              </a:spcBef>
              <a:buClr>
                <a:srgbClr val="EA90FF"/>
              </a:buClr>
              <a:buSzPts val="1200"/>
              <a:buFont typeface="DM Sans"/>
              <a:buChar char="✓"/>
            </a:pPr>
            <a:r>
              <a:rPr lang="es" sz="1600">
                <a:solidFill>
                  <a:srgbClr val="CCCCCC"/>
                </a:solidFill>
                <a:latin typeface="DM Sans"/>
                <a:ea typeface="DM Sans"/>
                <a:cs typeface="DM Sans"/>
                <a:sym typeface="DM Sans"/>
              </a:rPr>
              <a:t>Práctica integradora</a:t>
            </a:r>
            <a:endParaRPr sz="1600">
              <a:solidFill>
                <a:srgbClr val="CCCCCC"/>
              </a:solidFill>
              <a:latin typeface="DM Sans"/>
              <a:ea typeface="DM Sans"/>
              <a:cs typeface="DM Sans"/>
              <a:sym typeface="DM Sans"/>
            </a:endParaRPr>
          </a:p>
        </p:txBody>
      </p:sp>
    </p:spTree>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668600" y="1037334"/>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4234" y="2731218"/>
            <a:ext cx="262633" cy="262633"/>
          </a:xfrm>
          <a:prstGeom prst="rect">
            <a:avLst/>
          </a:prstGeom>
          <a:noFill/>
          <a:ln>
            <a:noFill/>
          </a:ln>
        </p:spPr>
      </p:pic>
      <p:sp>
        <p:nvSpPr>
          <p:cNvPr id="310" name="Google Shape;310;p85"/>
          <p:cNvSpPr txBox="1"/>
          <p:nvPr/>
        </p:nvSpPr>
        <p:spPr>
          <a:xfrm>
            <a:off x="3313617" y="2308334"/>
            <a:ext cx="5932400" cy="1354176"/>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Utilizar </a:t>
            </a:r>
            <a:r>
              <a:rPr lang="es" sz="2400">
                <a:solidFill>
                  <a:schemeClr val="lt1"/>
                </a:solidFill>
                <a:latin typeface="DM Sans"/>
                <a:ea typeface="DM Sans"/>
                <a:cs typeface="DM Sans"/>
                <a:sym typeface="DM Sans"/>
              </a:rPr>
              <a:t>la arquitectura de Nestjs para poder conectar con la base de datos de Mongo a partir de mongoose</a:t>
            </a:r>
            <a:endParaRPr sz="2400">
              <a:solidFill>
                <a:schemeClr val="lt1"/>
              </a:solidFill>
              <a:latin typeface="DM Sans"/>
              <a:ea typeface="DM Sans"/>
              <a:cs typeface="DM Sans"/>
              <a:sym typeface="DM Sans"/>
            </a:endParaRPr>
          </a:p>
        </p:txBody>
      </p:sp>
      <p:pic>
        <p:nvPicPr>
          <p:cNvPr id="311" name="Google Shape;311;p85"/>
          <p:cNvPicPr preferRelativeResize="0"/>
          <p:nvPr/>
        </p:nvPicPr>
        <p:blipFill>
          <a:blip r:embed="rId3">
            <a:alphaModFix/>
          </a:blip>
          <a:stretch>
            <a:fillRect/>
          </a:stretch>
        </p:blipFill>
        <p:spPr>
          <a:xfrm>
            <a:off x="2894234" y="3887334"/>
            <a:ext cx="262633" cy="262633"/>
          </a:xfrm>
          <a:prstGeom prst="rect">
            <a:avLst/>
          </a:prstGeom>
          <a:noFill/>
          <a:ln>
            <a:noFill/>
          </a:ln>
        </p:spPr>
      </p:pic>
      <p:cxnSp>
        <p:nvCxnSpPr>
          <p:cNvPr id="312" name="Google Shape;312;p85"/>
          <p:cNvCxnSpPr>
            <a:stCxn id="309" idx="2"/>
            <a:endCxn id="311" idx="0"/>
          </p:cNvCxnSpPr>
          <p:nvPr/>
        </p:nvCxnSpPr>
        <p:spPr>
          <a:xfrm rot="-5400000" flipH="1">
            <a:off x="2579149" y="3440249"/>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3" name="Google Shape;313;p85"/>
          <p:cNvSpPr txBox="1"/>
          <p:nvPr/>
        </p:nvSpPr>
        <p:spPr>
          <a:xfrm>
            <a:off x="3313633" y="3728652"/>
            <a:ext cx="5932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Trabajar </a:t>
            </a:r>
            <a:r>
              <a:rPr lang="es" sz="2400">
                <a:solidFill>
                  <a:schemeClr val="lt1"/>
                </a:solidFill>
                <a:latin typeface="DM Sans"/>
                <a:ea typeface="DM Sans"/>
                <a:cs typeface="DM Sans"/>
                <a:sym typeface="DM Sans"/>
              </a:rPr>
              <a:t>con un modelo de autenticación con jwt</a:t>
            </a:r>
            <a:endParaRPr sz="2400">
              <a:solidFill>
                <a:schemeClr val="lt1"/>
              </a:solidFill>
              <a:latin typeface="DM Sans"/>
              <a:ea typeface="DM Sans"/>
              <a:cs typeface="DM Sans"/>
              <a:sym typeface="DM Sans"/>
            </a:endParaRPr>
          </a:p>
        </p:txBody>
      </p:sp>
    </p:spTree>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86"/>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19" name="Google Shape;319;p86"/>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0" name="Google Shape;320;p86"/>
          <p:cNvSpPr/>
          <p:nvPr/>
        </p:nvSpPr>
        <p:spPr>
          <a:xfrm>
            <a:off x="916500" y="2050812"/>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Nest+MongoDB</a:t>
            </a:r>
            <a:endParaRPr sz="1600">
              <a:solidFill>
                <a:srgbClr val="FFFFFF"/>
              </a:solidFill>
              <a:latin typeface="DM Sans"/>
              <a:ea typeface="DM Sans"/>
              <a:cs typeface="DM Sans"/>
              <a:sym typeface="DM Sans"/>
            </a:endParaRPr>
          </a:p>
        </p:txBody>
      </p:sp>
      <p:sp>
        <p:nvSpPr>
          <p:cNvPr id="321" name="Google Shape;321;p86"/>
          <p:cNvSpPr/>
          <p:nvPr/>
        </p:nvSpPr>
        <p:spPr>
          <a:xfrm>
            <a:off x="784708" y="4033600"/>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Inyectando middlewares</a:t>
            </a:r>
            <a:endParaRPr sz="1600">
              <a:solidFill>
                <a:schemeClr val="lt1"/>
              </a:solidFill>
              <a:latin typeface="DM Sans"/>
              <a:ea typeface="DM Sans"/>
              <a:cs typeface="DM Sans"/>
              <a:sym typeface="DM Sans"/>
            </a:endParaRPr>
          </a:p>
        </p:txBody>
      </p:sp>
      <p:cxnSp>
        <p:nvCxnSpPr>
          <p:cNvPr id="322" name="Google Shape;322;p86"/>
          <p:cNvCxnSpPr>
            <a:stCxn id="320" idx="3"/>
            <a:endCxn id="323" idx="1"/>
          </p:cNvCxnSpPr>
          <p:nvPr/>
        </p:nvCxnSpPr>
        <p:spPr>
          <a:xfrm>
            <a:off x="2782100" y="2437612"/>
            <a:ext cx="1034000" cy="800"/>
          </a:xfrm>
          <a:prstGeom prst="bentConnector3">
            <a:avLst>
              <a:gd name="adj1" fmla="val 50007"/>
            </a:avLst>
          </a:prstGeom>
          <a:noFill/>
          <a:ln w="9525" cap="flat" cmpd="sng">
            <a:solidFill>
              <a:srgbClr val="CCCCCC"/>
            </a:solidFill>
            <a:prstDash val="solid"/>
            <a:round/>
            <a:headEnd type="none" w="sm" len="sm"/>
            <a:tailEnd type="oval" w="med" len="med"/>
          </a:ln>
        </p:spPr>
      </p:cxnSp>
      <p:cxnSp>
        <p:nvCxnSpPr>
          <p:cNvPr id="324" name="Google Shape;324;p86"/>
          <p:cNvCxnSpPr>
            <a:stCxn id="321" idx="0"/>
            <a:endCxn id="320" idx="2"/>
          </p:cNvCxnSpPr>
          <p:nvPr/>
        </p:nvCxnSpPr>
        <p:spPr>
          <a:xfrm rot="-5400000">
            <a:off x="1245108" y="3428600"/>
            <a:ext cx="1209200" cy="800"/>
          </a:xfrm>
          <a:prstGeom prst="bentConnector3">
            <a:avLst>
              <a:gd name="adj1" fmla="val 50000"/>
            </a:avLst>
          </a:prstGeom>
          <a:noFill/>
          <a:ln w="9525" cap="flat" cmpd="sng">
            <a:solidFill>
              <a:srgbClr val="CCCCCC"/>
            </a:solidFill>
            <a:prstDash val="solid"/>
            <a:round/>
            <a:headEnd type="none" w="sm" len="sm"/>
            <a:tailEnd type="oval" w="med" len="med"/>
          </a:ln>
        </p:spPr>
      </p:cxnSp>
      <p:pic>
        <p:nvPicPr>
          <p:cNvPr id="325" name="Google Shape;325;p86"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23" name="Google Shape;323;p86"/>
          <p:cNvSpPr/>
          <p:nvPr/>
        </p:nvSpPr>
        <p:spPr>
          <a:xfrm>
            <a:off x="3816241" y="20507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schema</a:t>
            </a:r>
            <a:endParaRPr sz="1600">
              <a:solidFill>
                <a:srgbClr val="222222"/>
              </a:solidFill>
              <a:latin typeface="DM Sans"/>
              <a:ea typeface="DM Sans"/>
              <a:cs typeface="DM Sans"/>
              <a:sym typeface="DM Sans"/>
            </a:endParaRPr>
          </a:p>
        </p:txBody>
      </p:sp>
      <p:sp>
        <p:nvSpPr>
          <p:cNvPr id="326" name="Google Shape;326;p86"/>
          <p:cNvSpPr/>
          <p:nvPr/>
        </p:nvSpPr>
        <p:spPr>
          <a:xfrm>
            <a:off x="3816241" y="4033600"/>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Manejo de entornos Nestjs</a:t>
            </a:r>
            <a:endParaRPr sz="1600">
              <a:solidFill>
                <a:schemeClr val="lt1"/>
              </a:solidFill>
              <a:latin typeface="DM Sans"/>
              <a:ea typeface="DM Sans"/>
              <a:cs typeface="DM Sans"/>
              <a:sym typeface="DM Sans"/>
            </a:endParaRPr>
          </a:p>
        </p:txBody>
      </p:sp>
      <p:cxnSp>
        <p:nvCxnSpPr>
          <p:cNvPr id="327" name="Google Shape;327;p86"/>
          <p:cNvCxnSpPr/>
          <p:nvPr/>
        </p:nvCxnSpPr>
        <p:spPr>
          <a:xfrm>
            <a:off x="2782100" y="4420012"/>
            <a:ext cx="1034000" cy="800"/>
          </a:xfrm>
          <a:prstGeom prst="bentConnector3">
            <a:avLst>
              <a:gd name="adj1" fmla="val 50007"/>
            </a:avLst>
          </a:prstGeom>
          <a:noFill/>
          <a:ln w="9525" cap="flat" cmpd="sng">
            <a:solidFill>
              <a:srgbClr val="CCCCCC"/>
            </a:solidFill>
            <a:prstDash val="solid"/>
            <a:round/>
            <a:headEnd type="none" w="sm" len="sm"/>
            <a:tailEnd type="oval" w="med" len="med"/>
          </a:ln>
        </p:spPr>
      </p:cxnSp>
      <p:cxnSp>
        <p:nvCxnSpPr>
          <p:cNvPr id="328" name="Google Shape;328;p86"/>
          <p:cNvCxnSpPr>
            <a:endCxn id="329" idx="1"/>
          </p:cNvCxnSpPr>
          <p:nvPr/>
        </p:nvCxnSpPr>
        <p:spPr>
          <a:xfrm>
            <a:off x="5945441" y="4419585"/>
            <a:ext cx="1034000" cy="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29" name="Google Shape;329;p86"/>
          <p:cNvSpPr/>
          <p:nvPr/>
        </p:nvSpPr>
        <p:spPr>
          <a:xfrm>
            <a:off x="6979441" y="40335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¿Expressjs o nest js?</a:t>
            </a:r>
            <a:endParaRPr sz="1600">
              <a:solidFill>
                <a:srgbClr val="222222"/>
              </a:solidFill>
              <a:latin typeface="DM Sans"/>
              <a:ea typeface="DM Sans"/>
              <a:cs typeface="DM Sans"/>
              <a:sym typeface="DM Sans"/>
            </a:endParaRPr>
          </a:p>
        </p:txBody>
      </p:sp>
    </p:spTree>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87"/>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N°42</a:t>
            </a:r>
            <a:endParaRPr sz="1867">
              <a:solidFill>
                <a:srgbClr val="000000"/>
              </a:solidFill>
              <a:latin typeface="DM Sans"/>
              <a:ea typeface="DM Sans"/>
              <a:cs typeface="DM Sans"/>
              <a:sym typeface="DM Sans"/>
            </a:endParaRPr>
          </a:p>
        </p:txBody>
      </p:sp>
      <p:sp>
        <p:nvSpPr>
          <p:cNvPr id="335" name="Google Shape;335;p87"/>
          <p:cNvSpPr txBox="1"/>
          <p:nvPr/>
        </p:nvSpPr>
        <p:spPr>
          <a:xfrm>
            <a:off x="5670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36" name="Google Shape;336;p87"/>
          <p:cNvSpPr txBox="1"/>
          <p:nvPr/>
        </p:nvSpPr>
        <p:spPr>
          <a:xfrm>
            <a:off x="680933" y="2239167"/>
            <a:ext cx="10944000" cy="56473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Frameworks</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son herramientas generadoras de program scaffolds.</a:t>
            </a:r>
            <a:endParaRPr>
              <a:solidFill>
                <a:schemeClr val="dk1"/>
              </a:solidFill>
              <a:latin typeface="DM Sans"/>
              <a:ea typeface="DM Sans"/>
              <a:cs typeface="DM Sans"/>
              <a:sym typeface="DM Sans"/>
            </a:endParaRPr>
          </a:p>
        </p:txBody>
      </p:sp>
      <p:sp>
        <p:nvSpPr>
          <p:cNvPr id="337" name="Google Shape;337;p87"/>
          <p:cNvSpPr txBox="1"/>
          <p:nvPr/>
        </p:nvSpPr>
        <p:spPr>
          <a:xfrm>
            <a:off x="680933" y="3182933"/>
            <a:ext cx="10944000" cy="147882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Nestjs</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es un framework que permite crear Server Side Applications, de una manera eficiente y escalable.</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buClr>
                <a:schemeClr val="dk1"/>
              </a:buClr>
              <a:buSzPts val="1100"/>
            </a:pPr>
            <a:r>
              <a:rPr lang="es" b="1">
                <a:solidFill>
                  <a:schemeClr val="dk1"/>
                </a:solidFill>
                <a:highlight>
                  <a:srgbClr val="EAFF6A"/>
                </a:highlight>
                <a:latin typeface="DM Sans"/>
                <a:ea typeface="DM Sans"/>
                <a:cs typeface="DM Sans"/>
                <a:sym typeface="DM Sans"/>
              </a:rPr>
              <a:t>Program Scaffold:</a:t>
            </a:r>
            <a:r>
              <a:rPr lang="es">
                <a:solidFill>
                  <a:schemeClr val="dk1"/>
                </a:solidFill>
                <a:latin typeface="DM Sans"/>
                <a:ea typeface="DM Sans"/>
                <a:cs typeface="DM Sans"/>
                <a:sym typeface="DM Sans"/>
              </a:rPr>
              <a:t> permite tener una estructura iniciada sobre algún modelo específico.</a:t>
            </a:r>
            <a:endParaRPr>
              <a:solidFill>
                <a:schemeClr val="dk1"/>
              </a:solidFill>
              <a:latin typeface="DM Sans"/>
              <a:ea typeface="DM Sans"/>
              <a:cs typeface="DM Sans"/>
              <a:sym typeface="DM Sans"/>
            </a:endParaRPr>
          </a:p>
        </p:txBody>
      </p:sp>
    </p:spTree>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88"/>
          <p:cNvSpPr txBox="1"/>
          <p:nvPr/>
        </p:nvSpPr>
        <p:spPr>
          <a:xfrm>
            <a:off x="1083004" y="28328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Nestjs + MongoDB</a:t>
            </a:r>
            <a:endParaRPr sz="5333" b="1">
              <a:solidFill>
                <a:schemeClr val="accent6"/>
              </a:solidFill>
              <a:latin typeface="DM Sans"/>
              <a:ea typeface="DM Sans"/>
              <a:cs typeface="DM Sans"/>
              <a:sym typeface="DM Sans"/>
            </a:endParaRPr>
          </a:p>
        </p:txBody>
      </p:sp>
    </p:spTree>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89"/>
          <p:cNvSpPr txBox="1"/>
          <p:nvPr/>
        </p:nvSpPr>
        <p:spPr>
          <a:xfrm>
            <a:off x="634000" y="624401"/>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¿Cómo funciona mongoose en Nest?</a:t>
            </a:r>
            <a:endParaRPr sz="5333" b="1">
              <a:solidFill>
                <a:schemeClr val="dk1"/>
              </a:solidFill>
              <a:latin typeface="DM Sans"/>
              <a:ea typeface="DM Sans"/>
              <a:cs typeface="DM Sans"/>
              <a:sym typeface="DM Sans"/>
            </a:endParaRPr>
          </a:p>
        </p:txBody>
      </p:sp>
      <p:sp>
        <p:nvSpPr>
          <p:cNvPr id="348" name="Google Shape;348;p89"/>
          <p:cNvSpPr txBox="1"/>
          <p:nvPr/>
        </p:nvSpPr>
        <p:spPr>
          <a:xfrm>
            <a:off x="634000" y="2564367"/>
            <a:ext cx="6786400" cy="3516307"/>
          </a:xfrm>
          <a:prstGeom prst="rect">
            <a:avLst/>
          </a:prstGeom>
          <a:noFill/>
          <a:ln>
            <a:noFill/>
          </a:ln>
        </p:spPr>
        <p:txBody>
          <a:bodyPr spcFirstLastPara="1" wrap="square" lIns="121900" tIns="121900" rIns="121900" bIns="121900" anchor="t" anchorCtr="0">
            <a:spAutoFit/>
          </a:bodyPr>
          <a:lstStyle/>
          <a:p>
            <a:pPr>
              <a:spcBef>
                <a:spcPts val="1333"/>
              </a:spcBef>
            </a:pPr>
            <a:r>
              <a:rPr lang="es">
                <a:latin typeface="DM Sans"/>
                <a:ea typeface="DM Sans"/>
                <a:cs typeface="DM Sans"/>
                <a:sym typeface="DM Sans"/>
              </a:rPr>
              <a:t>Recordemos que Mongoose nos ayudará a estructurar esquemas para poder manejar nuestra base de datos, de manera que podremos seguir trabajando con el modelo de persistencia predilecto del curso.</a:t>
            </a:r>
            <a:endParaRPr>
              <a:latin typeface="DM Sans"/>
              <a:ea typeface="DM Sans"/>
              <a:cs typeface="DM Sans"/>
              <a:sym typeface="DM Sans"/>
            </a:endParaRPr>
          </a:p>
          <a:p>
            <a:pPr>
              <a:spcBef>
                <a:spcPts val="1333"/>
              </a:spcBef>
            </a:pPr>
            <a:r>
              <a:rPr lang="es" b="1">
                <a:latin typeface="DM Sans"/>
                <a:ea typeface="DM Sans"/>
                <a:cs typeface="DM Sans"/>
                <a:sym typeface="DM Sans"/>
              </a:rPr>
              <a:t>Nestjs proporciona un módulo interno de compatibilidad con mongoose para poder obtener su máximo potencial.</a:t>
            </a:r>
            <a:endParaRPr b="1">
              <a:latin typeface="DM Sans"/>
              <a:ea typeface="DM Sans"/>
              <a:cs typeface="DM Sans"/>
              <a:sym typeface="DM Sans"/>
            </a:endParaRPr>
          </a:p>
          <a:p>
            <a:pPr>
              <a:spcBef>
                <a:spcPts val="1333"/>
              </a:spcBef>
            </a:pPr>
            <a:r>
              <a:rPr lang="es">
                <a:latin typeface="DM Sans"/>
                <a:ea typeface="DM Sans"/>
                <a:cs typeface="DM Sans"/>
                <a:sym typeface="DM Sans"/>
              </a:rPr>
              <a:t>Sin embargo, recordemos que debido al tipado, Nest utilizará cierta sintaxis y tipos de datos particulares para poder operar con una compatibilidad completa con los datos de mongoose.</a:t>
            </a:r>
            <a:endParaRPr>
              <a:latin typeface="DM Sans"/>
              <a:ea typeface="DM Sans"/>
              <a:cs typeface="DM Sans"/>
              <a:sym typeface="DM Sans"/>
            </a:endParaRPr>
          </a:p>
          <a:p>
            <a:endParaRPr>
              <a:latin typeface="DM Sans"/>
              <a:ea typeface="DM Sans"/>
              <a:cs typeface="DM Sans"/>
              <a:sym typeface="DM Sans"/>
            </a:endParaRPr>
          </a:p>
        </p:txBody>
      </p:sp>
      <p:pic>
        <p:nvPicPr>
          <p:cNvPr id="349" name="Google Shape;349;p89"/>
          <p:cNvPicPr preferRelativeResize="0"/>
          <p:nvPr/>
        </p:nvPicPr>
        <p:blipFill>
          <a:blip r:embed="rId3">
            <a:alphaModFix/>
          </a:blip>
          <a:stretch>
            <a:fillRect/>
          </a:stretch>
        </p:blipFill>
        <p:spPr>
          <a:xfrm>
            <a:off x="7679100" y="1447300"/>
            <a:ext cx="3418733" cy="2362467"/>
          </a:xfrm>
          <a:prstGeom prst="rect">
            <a:avLst/>
          </a:prstGeom>
          <a:noFill/>
          <a:ln>
            <a:noFill/>
          </a:ln>
        </p:spPr>
      </p:pic>
      <p:pic>
        <p:nvPicPr>
          <p:cNvPr id="350" name="Google Shape;350;p89"/>
          <p:cNvPicPr preferRelativeResize="0"/>
          <p:nvPr/>
        </p:nvPicPr>
        <p:blipFill>
          <a:blip r:embed="rId4">
            <a:alphaModFix/>
          </a:blip>
          <a:stretch>
            <a:fillRect/>
          </a:stretch>
        </p:blipFill>
        <p:spPr>
          <a:xfrm>
            <a:off x="8028467" y="3168567"/>
            <a:ext cx="2720000" cy="2720000"/>
          </a:xfrm>
          <a:prstGeom prst="rect">
            <a:avLst/>
          </a:prstGeom>
          <a:noFill/>
          <a:ln>
            <a:noFill/>
          </a:ln>
        </p:spPr>
      </p:pic>
      <p:sp>
        <p:nvSpPr>
          <p:cNvPr id="351" name="Google Shape;351;p89"/>
          <p:cNvSpPr/>
          <p:nvPr/>
        </p:nvSpPr>
        <p:spPr>
          <a:xfrm>
            <a:off x="8954767" y="3027967"/>
            <a:ext cx="1095600" cy="9584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0000"/>
              </a:solidFill>
            </a:endParaRPr>
          </a:p>
        </p:txBody>
      </p:sp>
    </p:spTree>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90"/>
          <p:cNvSpPr txBox="1"/>
          <p:nvPr/>
        </p:nvSpPr>
        <p:spPr>
          <a:xfrm>
            <a:off x="634000" y="746567"/>
            <a:ext cx="114064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Instalación</a:t>
            </a:r>
            <a:endParaRPr sz="5333" b="1">
              <a:solidFill>
                <a:schemeClr val="dk1"/>
              </a:solidFill>
              <a:latin typeface="DM Sans"/>
              <a:ea typeface="DM Sans"/>
              <a:cs typeface="DM Sans"/>
              <a:sym typeface="DM Sans"/>
            </a:endParaRPr>
          </a:p>
        </p:txBody>
      </p:sp>
      <p:sp>
        <p:nvSpPr>
          <p:cNvPr id="357" name="Google Shape;357;p90"/>
          <p:cNvSpPr txBox="1"/>
          <p:nvPr/>
        </p:nvSpPr>
        <p:spPr>
          <a:xfrm>
            <a:off x="634000" y="1973167"/>
            <a:ext cx="53112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Antes que nada, levantaremos un proyecto nuevo de Nest con </a:t>
            </a:r>
            <a:r>
              <a:rPr lang="es" b="1">
                <a:latin typeface="DM Sans"/>
                <a:ea typeface="DM Sans"/>
                <a:cs typeface="DM Sans"/>
                <a:sym typeface="DM Sans"/>
              </a:rPr>
              <a:t>nest new </a:t>
            </a:r>
            <a:r>
              <a:rPr lang="es" b="1" i="1" u="sng">
                <a:latin typeface="DM Sans"/>
                <a:ea typeface="DM Sans"/>
                <a:cs typeface="DM Sans"/>
                <a:sym typeface="DM Sans"/>
              </a:rPr>
              <a:t>nombre-del-proyecto</a:t>
            </a:r>
            <a:endParaRPr b="1">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Una vez teniendo el proyecto, vamos a instalar mongoose y también la integración de Nest con Mongoose:</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Una vez instalado, podemos conectarlo con el módulo principal: </a:t>
            </a:r>
            <a:r>
              <a:rPr lang="es" b="1">
                <a:latin typeface="DM Sans"/>
                <a:ea typeface="DM Sans"/>
                <a:cs typeface="DM Sans"/>
                <a:sym typeface="DM Sans"/>
              </a:rPr>
              <a:t>app.module</a:t>
            </a:r>
            <a:endParaRPr>
              <a:latin typeface="DM Sans"/>
              <a:ea typeface="DM Sans"/>
              <a:cs typeface="DM Sans"/>
              <a:sym typeface="DM Sans"/>
            </a:endParaRPr>
          </a:p>
        </p:txBody>
      </p:sp>
      <p:pic>
        <p:nvPicPr>
          <p:cNvPr id="358" name="Google Shape;358;p90"/>
          <p:cNvPicPr preferRelativeResize="0"/>
          <p:nvPr/>
        </p:nvPicPr>
        <p:blipFill>
          <a:blip r:embed="rId3">
            <a:alphaModFix/>
          </a:blip>
          <a:stretch>
            <a:fillRect/>
          </a:stretch>
        </p:blipFill>
        <p:spPr>
          <a:xfrm>
            <a:off x="777969" y="4211701"/>
            <a:ext cx="3788700" cy="952500"/>
          </a:xfrm>
          <a:prstGeom prst="rect">
            <a:avLst/>
          </a:prstGeom>
          <a:noFill/>
          <a:ln>
            <a:noFill/>
          </a:ln>
        </p:spPr>
      </p:pic>
      <p:grpSp>
        <p:nvGrpSpPr>
          <p:cNvPr id="359" name="Google Shape;359;p90"/>
          <p:cNvGrpSpPr/>
          <p:nvPr/>
        </p:nvGrpSpPr>
        <p:grpSpPr>
          <a:xfrm>
            <a:off x="203191" y="171799"/>
            <a:ext cx="574765" cy="574765"/>
            <a:chOff x="7605951" y="217673"/>
            <a:chExt cx="738900" cy="738900"/>
          </a:xfrm>
        </p:grpSpPr>
        <p:sp>
          <p:nvSpPr>
            <p:cNvPr id="360" name="Google Shape;360;p9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361" name="Google Shape;361;p9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362" name="Google Shape;362;p90"/>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363" name="Google Shape;363;p90"/>
          <p:cNvPicPr preferRelativeResize="0"/>
          <p:nvPr/>
        </p:nvPicPr>
        <p:blipFill>
          <a:blip r:embed="rId5">
            <a:alphaModFix/>
          </a:blip>
          <a:stretch>
            <a:fillRect/>
          </a:stretch>
        </p:blipFill>
        <p:spPr>
          <a:xfrm>
            <a:off x="6065578" y="2542000"/>
            <a:ext cx="5311157" cy="2987533"/>
          </a:xfrm>
          <a:prstGeom prst="rect">
            <a:avLst/>
          </a:prstGeom>
          <a:noFill/>
          <a:ln>
            <a:noFill/>
          </a:ln>
        </p:spPr>
      </p:pic>
    </p:spTree>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91"/>
          <p:cNvSpPr txBox="1"/>
          <p:nvPr/>
        </p:nvSpPr>
        <p:spPr>
          <a:xfrm>
            <a:off x="777967" y="702834"/>
            <a:ext cx="89016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Usar mongoose en app.module</a:t>
            </a:r>
            <a:endParaRPr sz="5333" b="1">
              <a:solidFill>
                <a:schemeClr val="dk1"/>
              </a:solidFill>
              <a:latin typeface="DM Sans"/>
              <a:ea typeface="DM Sans"/>
              <a:cs typeface="DM Sans"/>
              <a:sym typeface="DM Sans"/>
            </a:endParaRPr>
          </a:p>
        </p:txBody>
      </p:sp>
      <p:sp>
        <p:nvSpPr>
          <p:cNvPr id="369" name="Google Shape;369;p91"/>
          <p:cNvSpPr txBox="1"/>
          <p:nvPr/>
        </p:nvSpPr>
        <p:spPr>
          <a:xfrm>
            <a:off x="777967" y="2556834"/>
            <a:ext cx="44940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poder comenzar a utilizarlo, necesitamos establecer nuestra primera conexión, para ello importaremos en app.module, un módulo de Mongoose que apunte a </a:t>
            </a:r>
            <a:r>
              <a:rPr lang="es" b="1">
                <a:latin typeface="DM Sans"/>
                <a:ea typeface="DM Sans"/>
                <a:cs typeface="DM Sans"/>
                <a:sym typeface="DM Sans"/>
              </a:rPr>
              <a:t>nuestra típica base de Mongo Atlas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Importamos en el módulo de app un</a:t>
            </a:r>
            <a:endParaRPr>
              <a:latin typeface="DM Sans"/>
              <a:ea typeface="DM Sans"/>
              <a:cs typeface="DM Sans"/>
              <a:sym typeface="DM Sans"/>
            </a:endParaRPr>
          </a:p>
          <a:p>
            <a:r>
              <a:rPr lang="es" b="1">
                <a:latin typeface="DM Sans"/>
                <a:ea typeface="DM Sans"/>
                <a:cs typeface="DM Sans"/>
                <a:sym typeface="DM Sans"/>
              </a:rPr>
              <a:t>MongooseModule.forRoot</a:t>
            </a:r>
            <a:r>
              <a:rPr lang="es">
                <a:latin typeface="DM Sans"/>
                <a:ea typeface="DM Sans"/>
                <a:cs typeface="DM Sans"/>
                <a:sym typeface="DM Sans"/>
              </a:rPr>
              <a:t>. Esto nos servirá para establecer la conexión desde el inicio de la aplicación.</a:t>
            </a:r>
            <a:endParaRPr>
              <a:latin typeface="DM Sans"/>
              <a:ea typeface="DM Sans"/>
              <a:cs typeface="DM Sans"/>
              <a:sym typeface="DM Sans"/>
            </a:endParaRPr>
          </a:p>
        </p:txBody>
      </p:sp>
      <p:pic>
        <p:nvPicPr>
          <p:cNvPr id="370" name="Google Shape;370;p91"/>
          <p:cNvPicPr preferRelativeResize="0"/>
          <p:nvPr/>
        </p:nvPicPr>
        <p:blipFill>
          <a:blip r:embed="rId3">
            <a:alphaModFix/>
          </a:blip>
          <a:stretch>
            <a:fillRect/>
          </a:stretch>
        </p:blipFill>
        <p:spPr>
          <a:xfrm>
            <a:off x="5658684" y="2664400"/>
            <a:ext cx="6080485" cy="3078867"/>
          </a:xfrm>
          <a:prstGeom prst="rect">
            <a:avLst/>
          </a:prstGeom>
          <a:noFill/>
          <a:ln>
            <a:noFill/>
          </a:ln>
        </p:spPr>
      </p:pic>
      <p:grpSp>
        <p:nvGrpSpPr>
          <p:cNvPr id="371" name="Google Shape;371;p91"/>
          <p:cNvGrpSpPr/>
          <p:nvPr/>
        </p:nvGrpSpPr>
        <p:grpSpPr>
          <a:xfrm>
            <a:off x="203191" y="128066"/>
            <a:ext cx="574765" cy="574765"/>
            <a:chOff x="7605951" y="217673"/>
            <a:chExt cx="738900" cy="738900"/>
          </a:xfrm>
        </p:grpSpPr>
        <p:sp>
          <p:nvSpPr>
            <p:cNvPr id="372" name="Google Shape;372;p9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373" name="Google Shape;373;p91"/>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374" name="Google Shape;374;p91"/>
          <p:cNvSpPr txBox="1"/>
          <p:nvPr/>
        </p:nvSpPr>
        <p:spPr>
          <a:xfrm>
            <a:off x="777967" y="128051"/>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76"/>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70" name="Google Shape;670;p176"/>
          <p:cNvSpPr txBox="1"/>
          <p:nvPr/>
        </p:nvSpPr>
        <p:spPr>
          <a:xfrm>
            <a:off x="4866000" y="1473151"/>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¡La solución!</a:t>
            </a:r>
            <a:endParaRPr sz="5333" b="1">
              <a:solidFill>
                <a:schemeClr val="dk1"/>
              </a:solidFill>
              <a:latin typeface="DM Sans"/>
              <a:ea typeface="DM Sans"/>
              <a:cs typeface="DM Sans"/>
              <a:sym typeface="DM Sans"/>
            </a:endParaRPr>
          </a:p>
        </p:txBody>
      </p:sp>
      <p:sp>
        <p:nvSpPr>
          <p:cNvPr id="671" name="Google Shape;671;p176"/>
          <p:cNvSpPr txBox="1"/>
          <p:nvPr/>
        </p:nvSpPr>
        <p:spPr>
          <a:xfrm>
            <a:off x="4866000" y="2948818"/>
            <a:ext cx="66496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a:t>
            </a:r>
            <a:r>
              <a:rPr lang="es" b="1">
                <a:latin typeface="DM Sans"/>
                <a:ea typeface="DM Sans"/>
                <a:cs typeface="DM Sans"/>
                <a:sym typeface="DM Sans"/>
              </a:rPr>
              <a:t>primera</a:t>
            </a:r>
            <a:r>
              <a:rPr lang="es">
                <a:latin typeface="DM Sans"/>
                <a:ea typeface="DM Sans"/>
                <a:cs typeface="DM Sans"/>
                <a:sym typeface="DM Sans"/>
              </a:rPr>
              <a:t> solución al problema de persistencia en memoria fue guardar la información en </a:t>
            </a:r>
            <a:r>
              <a:rPr lang="es" b="1">
                <a:latin typeface="DM Sans"/>
                <a:ea typeface="DM Sans"/>
                <a:cs typeface="DM Sans"/>
                <a:sym typeface="DM Sans"/>
              </a:rPr>
              <a:t>archivos</a:t>
            </a:r>
            <a:r>
              <a:rPr lang="es">
                <a:latin typeface="DM Sans"/>
                <a:ea typeface="DM Sans"/>
                <a:cs typeface="DM Sans"/>
                <a:sym typeface="DM Sans"/>
              </a:rPr>
              <a:t>. Estos son un conjunto de información que podemos </a:t>
            </a:r>
            <a:r>
              <a:rPr lang="es" b="1">
                <a:latin typeface="DM Sans"/>
                <a:ea typeface="DM Sans"/>
                <a:cs typeface="DM Sans"/>
                <a:sym typeface="DM Sans"/>
              </a:rPr>
              <a:t>almacenar</a:t>
            </a:r>
            <a:r>
              <a:rPr lang="es">
                <a:latin typeface="DM Sans"/>
                <a:ea typeface="DM Sans"/>
                <a:cs typeface="DM Sans"/>
                <a:sym typeface="DM Sans"/>
              </a:rPr>
              <a:t>.</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Así, cuando se requiera nuevamente la información, podemos leer el archivo que habíamos guardado y recuperar la información, aún si el programa había finalizado.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¡Tu Sistema Operativo funciona así!</a:t>
            </a:r>
            <a:endParaRPr>
              <a:latin typeface="DM Sans"/>
              <a:ea typeface="DM Sans"/>
              <a:cs typeface="DM Sans"/>
              <a:sym typeface="DM Sans"/>
            </a:endParaRPr>
          </a:p>
        </p:txBody>
      </p:sp>
      <p:pic>
        <p:nvPicPr>
          <p:cNvPr id="672" name="Google Shape;672;p176"/>
          <p:cNvPicPr preferRelativeResize="0"/>
          <p:nvPr/>
        </p:nvPicPr>
        <p:blipFill rotWithShape="1">
          <a:blip r:embed="rId3">
            <a:alphaModFix/>
          </a:blip>
          <a:srcRect l="4460" t="2879" r="7036" b="3627"/>
          <a:stretch/>
        </p:blipFill>
        <p:spPr>
          <a:xfrm>
            <a:off x="792300" y="3097133"/>
            <a:ext cx="3711432" cy="1910200"/>
          </a:xfrm>
          <a:prstGeom prst="rect">
            <a:avLst/>
          </a:prstGeom>
          <a:noFill/>
          <a:ln>
            <a:noFill/>
          </a:ln>
        </p:spPr>
      </p:pic>
      <p:pic>
        <p:nvPicPr>
          <p:cNvPr id="673" name="Google Shape;673;p176"/>
          <p:cNvPicPr preferRelativeResize="0"/>
          <p:nvPr/>
        </p:nvPicPr>
        <p:blipFill>
          <a:blip r:embed="rId4">
            <a:alphaModFix/>
          </a:blip>
          <a:stretch>
            <a:fillRect/>
          </a:stretch>
        </p:blipFill>
        <p:spPr>
          <a:xfrm>
            <a:off x="3943400" y="3148033"/>
            <a:ext cx="322200" cy="376667"/>
          </a:xfrm>
          <a:prstGeom prst="rect">
            <a:avLst/>
          </a:prstGeom>
          <a:noFill/>
          <a:ln>
            <a:noFill/>
          </a:ln>
        </p:spPr>
      </p:pic>
      <p:pic>
        <p:nvPicPr>
          <p:cNvPr id="674" name="Google Shape;674;p176"/>
          <p:cNvPicPr preferRelativeResize="0"/>
          <p:nvPr/>
        </p:nvPicPr>
        <p:blipFill>
          <a:blip r:embed="rId4">
            <a:alphaModFix/>
          </a:blip>
          <a:stretch>
            <a:fillRect/>
          </a:stretch>
        </p:blipFill>
        <p:spPr>
          <a:xfrm>
            <a:off x="3943400" y="4118667"/>
            <a:ext cx="322200" cy="376667"/>
          </a:xfrm>
          <a:prstGeom prst="rect">
            <a:avLst/>
          </a:prstGeom>
          <a:noFill/>
          <a:ln>
            <a:noFill/>
          </a:ln>
        </p:spPr>
      </p:pic>
      <p:pic>
        <p:nvPicPr>
          <p:cNvPr id="675" name="Google Shape;675;p176"/>
          <p:cNvPicPr preferRelativeResize="0"/>
          <p:nvPr/>
        </p:nvPicPr>
        <p:blipFill>
          <a:blip r:embed="rId4">
            <a:alphaModFix/>
          </a:blip>
          <a:stretch>
            <a:fillRect/>
          </a:stretch>
        </p:blipFill>
        <p:spPr>
          <a:xfrm>
            <a:off x="3980833" y="3633349"/>
            <a:ext cx="322200" cy="376667"/>
          </a:xfrm>
          <a:prstGeom prst="rect">
            <a:avLst/>
          </a:prstGeom>
          <a:noFill/>
          <a:ln>
            <a:noFill/>
          </a:ln>
        </p:spPr>
      </p:pic>
    </p:spTree>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92"/>
          <p:cNvSpPr txBox="1"/>
          <p:nvPr/>
        </p:nvSpPr>
        <p:spPr>
          <a:xfrm>
            <a:off x="513000" y="754734"/>
            <a:ext cx="9819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Volvamos a declarar a nuestros usuarios</a:t>
            </a:r>
            <a:endParaRPr sz="5333" b="1">
              <a:solidFill>
                <a:schemeClr val="dk1"/>
              </a:solidFill>
              <a:latin typeface="DM Sans"/>
              <a:ea typeface="DM Sans"/>
              <a:cs typeface="DM Sans"/>
              <a:sym typeface="DM Sans"/>
            </a:endParaRPr>
          </a:p>
        </p:txBody>
      </p:sp>
      <p:sp>
        <p:nvSpPr>
          <p:cNvPr id="380" name="Google Shape;380;p92"/>
          <p:cNvSpPr txBox="1"/>
          <p:nvPr/>
        </p:nvSpPr>
        <p:spPr>
          <a:xfrm>
            <a:off x="651200" y="2791867"/>
            <a:ext cx="5121200" cy="21440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Ejecutaremos nuevamente la funcionalidad de resource para crear nuestra carpeta de usuarios: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sz="1533">
              <a:latin typeface="DM Sans"/>
              <a:ea typeface="DM Sans"/>
              <a:cs typeface="DM Sans"/>
              <a:sym typeface="DM Sans"/>
            </a:endParaRPr>
          </a:p>
        </p:txBody>
      </p:sp>
      <p:pic>
        <p:nvPicPr>
          <p:cNvPr id="381" name="Google Shape;381;p92"/>
          <p:cNvPicPr preferRelativeResize="0"/>
          <p:nvPr/>
        </p:nvPicPr>
        <p:blipFill rotWithShape="1">
          <a:blip r:embed="rId3">
            <a:alphaModFix/>
          </a:blip>
          <a:srcRect/>
          <a:stretch/>
        </p:blipFill>
        <p:spPr>
          <a:xfrm>
            <a:off x="10415218" y="6256367"/>
            <a:ext cx="1534333" cy="356767"/>
          </a:xfrm>
          <a:prstGeom prst="rect">
            <a:avLst/>
          </a:prstGeom>
          <a:noFill/>
          <a:ln>
            <a:noFill/>
          </a:ln>
        </p:spPr>
      </p:pic>
      <p:pic>
        <p:nvPicPr>
          <p:cNvPr id="382" name="Google Shape;382;p92"/>
          <p:cNvPicPr preferRelativeResize="0"/>
          <p:nvPr/>
        </p:nvPicPr>
        <p:blipFill>
          <a:blip r:embed="rId4">
            <a:alphaModFix/>
          </a:blip>
          <a:stretch>
            <a:fillRect/>
          </a:stretch>
        </p:blipFill>
        <p:spPr>
          <a:xfrm>
            <a:off x="777970" y="3802966"/>
            <a:ext cx="3007913" cy="574767"/>
          </a:xfrm>
          <a:prstGeom prst="rect">
            <a:avLst/>
          </a:prstGeom>
          <a:noFill/>
          <a:ln>
            <a:noFill/>
          </a:ln>
        </p:spPr>
      </p:pic>
      <p:pic>
        <p:nvPicPr>
          <p:cNvPr id="383" name="Google Shape;383;p92"/>
          <p:cNvPicPr preferRelativeResize="0"/>
          <p:nvPr/>
        </p:nvPicPr>
        <p:blipFill>
          <a:blip r:embed="rId5">
            <a:alphaModFix/>
          </a:blip>
          <a:stretch>
            <a:fillRect/>
          </a:stretch>
        </p:blipFill>
        <p:spPr>
          <a:xfrm>
            <a:off x="6582133" y="3610332"/>
            <a:ext cx="2048875" cy="2646033"/>
          </a:xfrm>
          <a:prstGeom prst="rect">
            <a:avLst/>
          </a:prstGeom>
          <a:noFill/>
          <a:ln>
            <a:noFill/>
          </a:ln>
        </p:spPr>
      </p:pic>
      <p:grpSp>
        <p:nvGrpSpPr>
          <p:cNvPr id="384" name="Google Shape;384;p92"/>
          <p:cNvGrpSpPr/>
          <p:nvPr/>
        </p:nvGrpSpPr>
        <p:grpSpPr>
          <a:xfrm>
            <a:off x="203191" y="171799"/>
            <a:ext cx="574765" cy="574765"/>
            <a:chOff x="7605951" y="217673"/>
            <a:chExt cx="738900" cy="738900"/>
          </a:xfrm>
        </p:grpSpPr>
        <p:sp>
          <p:nvSpPr>
            <p:cNvPr id="385" name="Google Shape;385;p9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386" name="Google Shape;386;p92"/>
            <p:cNvPicPr preferRelativeResize="0"/>
            <p:nvPr/>
          </p:nvPicPr>
          <p:blipFill>
            <a:blip r:embed="rId6">
              <a:alphaModFix/>
            </a:blip>
            <a:stretch>
              <a:fillRect/>
            </a:stretch>
          </p:blipFill>
          <p:spPr>
            <a:xfrm>
              <a:off x="7749075" y="360800"/>
              <a:ext cx="452650" cy="452650"/>
            </a:xfrm>
            <a:prstGeom prst="rect">
              <a:avLst/>
            </a:prstGeom>
            <a:noFill/>
            <a:ln>
              <a:noFill/>
            </a:ln>
          </p:spPr>
        </p:pic>
      </p:grpSp>
      <p:sp>
        <p:nvSpPr>
          <p:cNvPr id="387" name="Google Shape;387;p92"/>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
        <p:nvSpPr>
          <p:cNvPr id="388" name="Google Shape;388;p92"/>
          <p:cNvSpPr txBox="1"/>
          <p:nvPr/>
        </p:nvSpPr>
        <p:spPr>
          <a:xfrm>
            <a:off x="6446167" y="2791867"/>
            <a:ext cx="5121200" cy="800179"/>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El comando creará la carpeta elemental que creamos en la clase pasada:</a:t>
            </a:r>
            <a:endParaRPr sz="2400"/>
          </a:p>
        </p:txBody>
      </p:sp>
    </p:spTree>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393" name="Google Shape;393;p93"/>
          <p:cNvGrpSpPr/>
          <p:nvPr/>
        </p:nvGrpSpPr>
        <p:grpSpPr>
          <a:xfrm>
            <a:off x="609784" y="624381"/>
            <a:ext cx="574800" cy="574800"/>
            <a:chOff x="4616400" y="1950761"/>
            <a:chExt cx="431100" cy="431100"/>
          </a:xfrm>
        </p:grpSpPr>
        <p:sp>
          <p:nvSpPr>
            <p:cNvPr id="394" name="Google Shape;394;p93"/>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95" name="Google Shape;395;p93"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396" name="Google Shape;396;p93"/>
          <p:cNvSpPr txBox="1"/>
          <p:nvPr/>
        </p:nvSpPr>
        <p:spPr>
          <a:xfrm>
            <a:off x="609800" y="2427433"/>
            <a:ext cx="7834400" cy="352964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667">
                <a:solidFill>
                  <a:schemeClr val="lt1"/>
                </a:solidFill>
                <a:latin typeface="DM Sans"/>
                <a:ea typeface="DM Sans"/>
                <a:cs typeface="DM Sans"/>
                <a:sym typeface="DM Sans"/>
              </a:rPr>
              <a:t>Estamos trabajando con mongoose. </a:t>
            </a:r>
            <a:r>
              <a:rPr lang="es" sz="2667" b="1">
                <a:solidFill>
                  <a:schemeClr val="lt1"/>
                </a:solidFill>
                <a:latin typeface="DM Sans"/>
                <a:ea typeface="DM Sans"/>
                <a:cs typeface="DM Sans"/>
                <a:sym typeface="DM Sans"/>
              </a:rPr>
              <a:t>Ello significa que los datos que estamos por generar deberán tener un schema para poder generar el modelo de mongoose.</a:t>
            </a:r>
            <a:r>
              <a:rPr lang="es" sz="2667">
                <a:solidFill>
                  <a:schemeClr val="lt1"/>
                </a:solidFill>
                <a:latin typeface="DM Sans"/>
                <a:ea typeface="DM Sans"/>
                <a:cs typeface="DM Sans"/>
                <a:sym typeface="DM Sans"/>
              </a:rPr>
              <a:t> </a:t>
            </a:r>
            <a:endParaRPr sz="2667">
              <a:solidFill>
                <a:schemeClr val="lt1"/>
              </a:solidFill>
              <a:latin typeface="DM Sans"/>
              <a:ea typeface="DM Sans"/>
              <a:cs typeface="DM Sans"/>
              <a:sym typeface="DM Sans"/>
            </a:endParaRPr>
          </a:p>
          <a:p>
            <a:pPr>
              <a:buClr>
                <a:schemeClr val="dk1"/>
              </a:buClr>
              <a:buSzPts val="1100"/>
            </a:pPr>
            <a:r>
              <a:rPr lang="es" sz="2667">
                <a:solidFill>
                  <a:schemeClr val="lt1"/>
                </a:solidFill>
                <a:latin typeface="DM Sans"/>
                <a:ea typeface="DM Sans"/>
                <a:cs typeface="DM Sans"/>
                <a:sym typeface="DM Sans"/>
              </a:rPr>
              <a:t>Sin embargo, la construcción de este schema será algo diferente a lo que estamos acostumbrados.</a:t>
            </a:r>
            <a:endParaRPr sz="2667">
              <a:solidFill>
                <a:schemeClr val="lt1"/>
              </a:solidFill>
              <a:latin typeface="DM Sans"/>
              <a:ea typeface="DM Sans"/>
              <a:cs typeface="DM Sans"/>
              <a:sym typeface="DM Sans"/>
            </a:endParaRPr>
          </a:p>
          <a:p>
            <a:pPr>
              <a:buClr>
                <a:schemeClr val="dk1"/>
              </a:buClr>
              <a:buSzPts val="1100"/>
            </a:pPr>
            <a:r>
              <a:rPr lang="es" sz="2667" b="1">
                <a:solidFill>
                  <a:schemeClr val="accent6"/>
                </a:solidFill>
                <a:latin typeface="DM Sans"/>
                <a:ea typeface="DM Sans"/>
                <a:cs typeface="DM Sans"/>
                <a:sym typeface="DM Sans"/>
              </a:rPr>
              <a:t>¡Veamos qué tanto cambia el hacer un schema para mongoose en Nest!</a:t>
            </a:r>
            <a:endParaRPr sz="2667" b="1">
              <a:solidFill>
                <a:schemeClr val="accent6"/>
              </a:solidFill>
              <a:latin typeface="DM Sans"/>
              <a:ea typeface="DM Sans"/>
              <a:cs typeface="DM Sans"/>
              <a:sym typeface="DM Sans"/>
            </a:endParaRPr>
          </a:p>
        </p:txBody>
      </p:sp>
      <p:sp>
        <p:nvSpPr>
          <p:cNvPr id="397" name="Google Shape;397;p93"/>
          <p:cNvSpPr txBox="1"/>
          <p:nvPr/>
        </p:nvSpPr>
        <p:spPr>
          <a:xfrm>
            <a:off x="668600" y="132068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Pensemos en Mongo</a:t>
            </a:r>
            <a:endParaRPr sz="5333" b="1">
              <a:solidFill>
                <a:srgbClr val="EAFF6A"/>
              </a:solidFill>
              <a:latin typeface="DM Sans"/>
              <a:ea typeface="DM Sans"/>
              <a:cs typeface="DM Sans"/>
              <a:sym typeface="DM Sans"/>
            </a:endParaRPr>
          </a:p>
        </p:txBody>
      </p:sp>
      <p:sp>
        <p:nvSpPr>
          <p:cNvPr id="398" name="Google Shape;398;p93"/>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lt1"/>
                </a:solidFill>
                <a:latin typeface="DM Sans"/>
                <a:ea typeface="DM Sans"/>
                <a:cs typeface="DM Sans"/>
                <a:sym typeface="DM Sans"/>
              </a:rPr>
              <a:t>PARA RECORDAR</a:t>
            </a:r>
            <a:endParaRPr sz="1867">
              <a:solidFill>
                <a:schemeClr val="lt1"/>
              </a:solidFill>
              <a:latin typeface="DM Sans"/>
              <a:ea typeface="DM Sans"/>
              <a:cs typeface="DM Sans"/>
              <a:sym typeface="DM Sans"/>
            </a:endParaRPr>
          </a:p>
        </p:txBody>
      </p:sp>
      <p:pic>
        <p:nvPicPr>
          <p:cNvPr id="399" name="Google Shape;399;p93"/>
          <p:cNvPicPr preferRelativeResize="0"/>
          <p:nvPr/>
        </p:nvPicPr>
        <p:blipFill>
          <a:blip r:embed="rId4">
            <a:alphaModFix/>
          </a:blip>
          <a:stretch>
            <a:fillRect/>
          </a:stretch>
        </p:blipFill>
        <p:spPr>
          <a:xfrm>
            <a:off x="8625400" y="2630633"/>
            <a:ext cx="2492400" cy="3534000"/>
          </a:xfrm>
          <a:prstGeom prst="rect">
            <a:avLst/>
          </a:prstGeom>
          <a:noFill/>
          <a:ln>
            <a:noFill/>
          </a:ln>
        </p:spPr>
      </p:pic>
    </p:spTree>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94"/>
          <p:cNvSpPr txBox="1"/>
          <p:nvPr/>
        </p:nvSpPr>
        <p:spPr>
          <a:xfrm>
            <a:off x="634000" y="502701"/>
            <a:ext cx="8042800" cy="9293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¡Analicemos un schema!</a:t>
            </a:r>
            <a:endParaRPr sz="4933" b="1">
              <a:solidFill>
                <a:schemeClr val="dk1"/>
              </a:solidFill>
              <a:latin typeface="DM Sans"/>
              <a:ea typeface="DM Sans"/>
              <a:cs typeface="DM Sans"/>
              <a:sym typeface="DM Sans"/>
            </a:endParaRPr>
          </a:p>
        </p:txBody>
      </p:sp>
      <p:sp>
        <p:nvSpPr>
          <p:cNvPr id="405" name="Google Shape;405;p94"/>
          <p:cNvSpPr txBox="1"/>
          <p:nvPr/>
        </p:nvSpPr>
        <p:spPr>
          <a:xfrm>
            <a:off x="543800" y="1565400"/>
            <a:ext cx="5060400" cy="4246315"/>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Primero la línea 4: esta línea nos permitirá construir un tipo de dato UsersDocument, el cual vendrá construido por el </a:t>
            </a:r>
            <a:r>
              <a:rPr lang="es" sz="1733" b="1">
                <a:latin typeface="DM Sans"/>
                <a:ea typeface="DM Sans"/>
                <a:cs typeface="DM Sans"/>
                <a:sym typeface="DM Sans"/>
              </a:rPr>
              <a:t>schema</a:t>
            </a:r>
            <a:r>
              <a:rPr lang="es" sz="1733">
                <a:latin typeface="DM Sans"/>
                <a:ea typeface="DM Sans"/>
                <a:cs typeface="DM Sans"/>
                <a:sym typeface="DM Sans"/>
              </a:rPr>
              <a:t> de abajo, e indicando si este será mezclado con la configuración de un </a:t>
            </a:r>
            <a:r>
              <a:rPr lang="es" sz="1733" b="1">
                <a:latin typeface="DM Sans"/>
                <a:ea typeface="DM Sans"/>
                <a:cs typeface="DM Sans"/>
                <a:sym typeface="DM Sans"/>
              </a:rPr>
              <a:t>Documento hidratado</a:t>
            </a:r>
            <a:r>
              <a:rPr lang="es" sz="1733">
                <a:latin typeface="DM Sans"/>
                <a:ea typeface="DM Sans"/>
                <a:cs typeface="DM Sans"/>
                <a:sym typeface="DM Sans"/>
              </a:rPr>
              <a:t> o no.</a:t>
            </a:r>
            <a:endParaRPr sz="1733">
              <a:latin typeface="DM Sans"/>
              <a:ea typeface="DM Sans"/>
              <a:cs typeface="DM Sans"/>
              <a:sym typeface="DM Sans"/>
            </a:endParaRPr>
          </a:p>
          <a:p>
            <a:br>
              <a:rPr lang="es" sz="1733">
                <a:latin typeface="DM Sans"/>
                <a:ea typeface="DM Sans"/>
                <a:cs typeface="DM Sans"/>
                <a:sym typeface="DM Sans"/>
              </a:rPr>
            </a:br>
            <a:r>
              <a:rPr lang="es" sz="1733">
                <a:latin typeface="DM Sans"/>
                <a:ea typeface="DM Sans"/>
                <a:cs typeface="DM Sans"/>
                <a:sym typeface="DM Sans"/>
              </a:rPr>
              <a:t>Recuerda que el documento hidratado hace referencia a que los resultados devueltos por la base sean devueltos como </a:t>
            </a:r>
            <a:r>
              <a:rPr lang="es" sz="1733" b="1">
                <a:latin typeface="DM Sans"/>
                <a:ea typeface="DM Sans"/>
                <a:cs typeface="DM Sans"/>
                <a:sym typeface="DM Sans"/>
              </a:rPr>
              <a:t>Instancias de documento de mongo</a:t>
            </a:r>
            <a:r>
              <a:rPr lang="es" sz="1733">
                <a:latin typeface="DM Sans"/>
                <a:ea typeface="DM Sans"/>
                <a:cs typeface="DM Sans"/>
                <a:sym typeface="DM Sans"/>
              </a:rPr>
              <a:t>, lo cual significa que cuenta con múltiples funcionalidades adicionales de mongo.</a:t>
            </a:r>
            <a:endParaRPr sz="1733">
              <a:latin typeface="DM Sans"/>
              <a:ea typeface="DM Sans"/>
              <a:cs typeface="DM Sans"/>
              <a:sym typeface="DM Sans"/>
            </a:endParaRPr>
          </a:p>
          <a:p>
            <a:endParaRPr sz="1733">
              <a:latin typeface="DM Sans"/>
              <a:ea typeface="DM Sans"/>
              <a:cs typeface="DM Sans"/>
              <a:sym typeface="DM Sans"/>
            </a:endParaRPr>
          </a:p>
          <a:p>
            <a:r>
              <a:rPr lang="es" sz="1733">
                <a:highlight>
                  <a:schemeClr val="accent6"/>
                </a:highlight>
                <a:latin typeface="DM Sans"/>
                <a:ea typeface="DM Sans"/>
                <a:cs typeface="DM Sans"/>
                <a:sym typeface="DM Sans"/>
              </a:rPr>
              <a:t>Si queremos objetos planos de JS. usamos </a:t>
            </a:r>
            <a:r>
              <a:rPr lang="es" sz="1733" b="1">
                <a:highlight>
                  <a:schemeClr val="accent6"/>
                </a:highlight>
                <a:latin typeface="DM Sans"/>
                <a:ea typeface="DM Sans"/>
                <a:cs typeface="DM Sans"/>
                <a:sym typeface="DM Sans"/>
              </a:rPr>
              <a:t>LeanDocument&lt;User&gt;</a:t>
            </a:r>
            <a:endParaRPr sz="2400">
              <a:highlight>
                <a:schemeClr val="accent6"/>
              </a:highlight>
              <a:latin typeface="DM Sans"/>
              <a:ea typeface="DM Sans"/>
              <a:cs typeface="DM Sans"/>
              <a:sym typeface="DM Sans"/>
            </a:endParaRPr>
          </a:p>
        </p:txBody>
      </p:sp>
      <p:pic>
        <p:nvPicPr>
          <p:cNvPr id="406" name="Google Shape;406;p94"/>
          <p:cNvPicPr preferRelativeResize="0"/>
          <p:nvPr/>
        </p:nvPicPr>
        <p:blipFill>
          <a:blip r:embed="rId3">
            <a:alphaModFix/>
          </a:blip>
          <a:stretch>
            <a:fillRect/>
          </a:stretch>
        </p:blipFill>
        <p:spPr>
          <a:xfrm>
            <a:off x="5807234" y="1565667"/>
            <a:ext cx="5750767" cy="4514635"/>
          </a:xfrm>
          <a:prstGeom prst="rect">
            <a:avLst/>
          </a:prstGeom>
          <a:noFill/>
          <a:ln>
            <a:noFill/>
          </a:ln>
        </p:spPr>
      </p:pic>
    </p:spTree>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95"/>
          <p:cNvSpPr txBox="1"/>
          <p:nvPr/>
        </p:nvSpPr>
        <p:spPr>
          <a:xfrm>
            <a:off x="634000" y="624401"/>
            <a:ext cx="8042800" cy="9293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¡Analicemos un schema!</a:t>
            </a:r>
            <a:endParaRPr sz="4933" b="1">
              <a:solidFill>
                <a:schemeClr val="dk1"/>
              </a:solidFill>
              <a:latin typeface="DM Sans"/>
              <a:ea typeface="DM Sans"/>
              <a:cs typeface="DM Sans"/>
              <a:sym typeface="DM Sans"/>
            </a:endParaRPr>
          </a:p>
        </p:txBody>
      </p:sp>
      <p:sp>
        <p:nvSpPr>
          <p:cNvPr id="412" name="Google Shape;412;p95"/>
          <p:cNvSpPr txBox="1"/>
          <p:nvPr/>
        </p:nvSpPr>
        <p:spPr>
          <a:xfrm>
            <a:off x="754833" y="1795701"/>
            <a:ext cx="6042800" cy="4293443"/>
          </a:xfrm>
          <a:prstGeom prst="rect">
            <a:avLst/>
          </a:prstGeom>
          <a:noFill/>
          <a:ln>
            <a:noFill/>
          </a:ln>
        </p:spPr>
        <p:txBody>
          <a:bodyPr spcFirstLastPara="1" wrap="square" lIns="121900" tIns="121900" rIns="121900" bIns="121900" anchor="t" anchorCtr="0">
            <a:spAutoFit/>
          </a:bodyPr>
          <a:lstStyle/>
          <a:p>
            <a:pPr>
              <a:spcBef>
                <a:spcPts val="1333"/>
              </a:spcBef>
            </a:pPr>
            <a:r>
              <a:rPr lang="es">
                <a:latin typeface="DM Sans"/>
                <a:ea typeface="DM Sans"/>
                <a:cs typeface="DM Sans"/>
                <a:sym typeface="DM Sans"/>
              </a:rPr>
              <a:t>Además, notemos que tenemos dos nuevos decorators: </a:t>
            </a:r>
            <a:r>
              <a:rPr lang="es">
                <a:highlight>
                  <a:schemeClr val="accent6"/>
                </a:highlight>
                <a:latin typeface="DM Sans"/>
                <a:ea typeface="DM Sans"/>
                <a:cs typeface="DM Sans"/>
                <a:sym typeface="DM Sans"/>
              </a:rPr>
              <a:t>@Schema y @Prop. </a:t>
            </a:r>
            <a:endParaRPr>
              <a:highlight>
                <a:schemeClr val="accent6"/>
              </a:highlight>
              <a:latin typeface="DM Sans"/>
              <a:ea typeface="DM Sans"/>
              <a:cs typeface="DM Sans"/>
              <a:sym typeface="DM Sans"/>
            </a:endParaRPr>
          </a:p>
          <a:p>
            <a:pPr>
              <a:spcBef>
                <a:spcPts val="1333"/>
              </a:spcBef>
            </a:pPr>
            <a:r>
              <a:rPr lang="es" b="1">
                <a:latin typeface="DM Sans"/>
                <a:ea typeface="DM Sans"/>
                <a:cs typeface="DM Sans"/>
                <a:sym typeface="DM Sans"/>
              </a:rPr>
              <a:t>¿Recuerdas que podemos poner ciertas configuraciones a cada prop? </a:t>
            </a:r>
            <a:r>
              <a:rPr lang="es">
                <a:latin typeface="DM Sans"/>
                <a:ea typeface="DM Sans"/>
                <a:cs typeface="DM Sans"/>
                <a:sym typeface="DM Sans"/>
              </a:rPr>
              <a:t>Podemos hacer lo mismo como argumentos del decorator.</a:t>
            </a:r>
            <a:endParaRPr>
              <a:latin typeface="DM Sans"/>
              <a:ea typeface="DM Sans"/>
              <a:cs typeface="DM Sans"/>
              <a:sym typeface="DM Sans"/>
            </a:endParaRPr>
          </a:p>
          <a:p>
            <a:pPr>
              <a:spcBef>
                <a:spcPts val="1333"/>
              </a:spcBef>
            </a:pPr>
            <a:r>
              <a:rPr lang="es">
                <a:latin typeface="DM Sans"/>
                <a:ea typeface="DM Sans"/>
                <a:cs typeface="DM Sans"/>
                <a:sym typeface="DM Sans"/>
              </a:rPr>
              <a:t>Y por último, la línea especial:</a:t>
            </a:r>
            <a:endParaRPr>
              <a:latin typeface="DM Sans"/>
              <a:ea typeface="DM Sans"/>
              <a:cs typeface="DM Sans"/>
              <a:sym typeface="DM Sans"/>
            </a:endParaRPr>
          </a:p>
          <a:p>
            <a:pPr>
              <a:spcBef>
                <a:spcPts val="1333"/>
              </a:spcBef>
            </a:pPr>
            <a:endParaRPr>
              <a:latin typeface="DM Sans"/>
              <a:ea typeface="DM Sans"/>
              <a:cs typeface="DM Sans"/>
              <a:sym typeface="DM Sans"/>
            </a:endParaRPr>
          </a:p>
          <a:p>
            <a:pPr>
              <a:spcBef>
                <a:spcPts val="1333"/>
              </a:spcBef>
            </a:pPr>
            <a:endParaRPr>
              <a:latin typeface="DM Sans"/>
              <a:ea typeface="DM Sans"/>
              <a:cs typeface="DM Sans"/>
              <a:sym typeface="DM Sans"/>
            </a:endParaRPr>
          </a:p>
          <a:p>
            <a:pPr>
              <a:spcBef>
                <a:spcPts val="1333"/>
              </a:spcBef>
            </a:pPr>
            <a:r>
              <a:rPr lang="es">
                <a:latin typeface="DM Sans"/>
                <a:ea typeface="DM Sans"/>
                <a:cs typeface="DM Sans"/>
                <a:sym typeface="DM Sans"/>
              </a:rPr>
              <a:t>Al final del archivo, colocaremos la creación del schema final, esto a partir de una dependencia especial de Nest/mongoose llamada </a:t>
            </a:r>
            <a:r>
              <a:rPr lang="es" b="1">
                <a:latin typeface="DM Sans"/>
                <a:ea typeface="DM Sans"/>
                <a:cs typeface="DM Sans"/>
                <a:sym typeface="DM Sans"/>
              </a:rPr>
              <a:t>SchemaFactory</a:t>
            </a:r>
            <a:endParaRPr b="1">
              <a:latin typeface="DM Sans"/>
              <a:ea typeface="DM Sans"/>
              <a:cs typeface="DM Sans"/>
              <a:sym typeface="DM Sans"/>
            </a:endParaRPr>
          </a:p>
        </p:txBody>
      </p:sp>
      <p:pic>
        <p:nvPicPr>
          <p:cNvPr id="413" name="Google Shape;413;p95"/>
          <p:cNvPicPr preferRelativeResize="0"/>
          <p:nvPr/>
        </p:nvPicPr>
        <p:blipFill>
          <a:blip r:embed="rId3">
            <a:alphaModFix/>
          </a:blip>
          <a:stretch>
            <a:fillRect/>
          </a:stretch>
        </p:blipFill>
        <p:spPr>
          <a:xfrm>
            <a:off x="7407217" y="2509563"/>
            <a:ext cx="3239867" cy="2721467"/>
          </a:xfrm>
          <a:prstGeom prst="rect">
            <a:avLst/>
          </a:prstGeom>
          <a:noFill/>
          <a:ln>
            <a:noFill/>
          </a:ln>
        </p:spPr>
      </p:pic>
      <p:pic>
        <p:nvPicPr>
          <p:cNvPr id="414" name="Google Shape;414;p95"/>
          <p:cNvPicPr preferRelativeResize="0"/>
          <p:nvPr/>
        </p:nvPicPr>
        <p:blipFill>
          <a:blip r:embed="rId4">
            <a:alphaModFix/>
          </a:blip>
          <a:stretch>
            <a:fillRect/>
          </a:stretch>
        </p:blipFill>
        <p:spPr>
          <a:xfrm>
            <a:off x="875901" y="4016998"/>
            <a:ext cx="6181567" cy="721391"/>
          </a:xfrm>
          <a:prstGeom prst="rect">
            <a:avLst/>
          </a:prstGeom>
          <a:noFill/>
          <a:ln>
            <a:noFill/>
          </a:ln>
        </p:spPr>
      </p:pic>
    </p:spTree>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96"/>
          <p:cNvSpPr txBox="1"/>
          <p:nvPr/>
        </p:nvSpPr>
        <p:spPr>
          <a:xfrm>
            <a:off x="634000" y="624400"/>
            <a:ext cx="9628000" cy="2295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933" b="1">
                <a:solidFill>
                  <a:schemeClr val="dk1"/>
                </a:solidFill>
                <a:latin typeface="DM Sans"/>
                <a:ea typeface="DM Sans"/>
                <a:cs typeface="DM Sans"/>
                <a:sym typeface="DM Sans"/>
              </a:rPr>
              <a:t>Conectar el schema de mongoose a nuestro contexto de usuarios</a:t>
            </a:r>
            <a:endParaRPr sz="4933" b="1">
              <a:solidFill>
                <a:schemeClr val="dk1"/>
              </a:solidFill>
              <a:latin typeface="DM Sans"/>
              <a:ea typeface="DM Sans"/>
              <a:cs typeface="DM Sans"/>
              <a:sym typeface="DM Sans"/>
            </a:endParaRPr>
          </a:p>
        </p:txBody>
      </p:sp>
      <p:sp>
        <p:nvSpPr>
          <p:cNvPr id="420" name="Google Shape;420;p96"/>
          <p:cNvSpPr txBox="1"/>
          <p:nvPr/>
        </p:nvSpPr>
        <p:spPr>
          <a:xfrm>
            <a:off x="634000" y="2920801"/>
            <a:ext cx="51224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Cuando generamos el recurso de usuarios, este creó un </a:t>
            </a:r>
            <a:r>
              <a:rPr lang="es" b="1">
                <a:latin typeface="DM Sans"/>
                <a:ea typeface="DM Sans"/>
                <a:cs typeface="DM Sans"/>
                <a:sym typeface="DM Sans"/>
              </a:rPr>
              <a:t>users.module.ts</a:t>
            </a:r>
            <a:r>
              <a:rPr lang="es">
                <a:latin typeface="DM Sans"/>
                <a:ea typeface="DM Sans"/>
                <a:cs typeface="DM Sans"/>
                <a:sym typeface="DM Sans"/>
              </a:rPr>
              <a:t>, que cuenta con un contexto interno de controladores y providers.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Sin embargo, el hecho de crearlo solo con estos dos componentes no significa que no podamos utilizar la tercera característica principal de un módulo: </a:t>
            </a:r>
            <a:r>
              <a:rPr lang="es" b="1">
                <a:latin typeface="DM Sans"/>
                <a:ea typeface="DM Sans"/>
                <a:cs typeface="DM Sans"/>
                <a:sym typeface="DM Sans"/>
              </a:rPr>
              <a:t>los imports</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pic>
        <p:nvPicPr>
          <p:cNvPr id="421" name="Google Shape;421;p96"/>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22" name="Google Shape;422;p96"/>
          <p:cNvSpPr txBox="1"/>
          <p:nvPr/>
        </p:nvSpPr>
        <p:spPr>
          <a:xfrm>
            <a:off x="6201133" y="2920800"/>
            <a:ext cx="5122400" cy="2185173"/>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Como mencionamos la clase pasada, los imports permiten importar otros imports. Por ejemplo, app.module, importa el módulo users.module, de la misma forma entonces, el users.module podrá importar un módulo de Mongoose que nos permitirá darle el contexto del schema que recién creamos. </a:t>
            </a:r>
            <a:endParaRPr>
              <a:solidFill>
                <a:schemeClr val="dk1"/>
              </a:solidFill>
              <a:latin typeface="DM Sans"/>
              <a:ea typeface="DM Sans"/>
              <a:cs typeface="DM Sans"/>
              <a:sym typeface="DM Sans"/>
            </a:endParaRPr>
          </a:p>
        </p:txBody>
      </p:sp>
    </p:spTree>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97"/>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Ejemplos</a:t>
            </a:r>
            <a:endParaRPr sz="4667" b="1">
              <a:solidFill>
                <a:schemeClr val="lt1"/>
              </a:solidFill>
              <a:latin typeface="DM Sans"/>
              <a:ea typeface="DM Sans"/>
              <a:cs typeface="DM Sans"/>
              <a:sym typeface="DM Sans"/>
            </a:endParaRPr>
          </a:p>
        </p:txBody>
      </p:sp>
      <p:sp>
        <p:nvSpPr>
          <p:cNvPr id="428" name="Google Shape;428;p97"/>
          <p:cNvSpPr/>
          <p:nvPr/>
        </p:nvSpPr>
        <p:spPr>
          <a:xfrm>
            <a:off x="863200" y="1585533"/>
            <a:ext cx="104684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9" name="Google Shape;429;p97"/>
          <p:cNvSpPr txBox="1"/>
          <p:nvPr/>
        </p:nvSpPr>
        <p:spPr>
          <a:xfrm>
            <a:off x="1425133" y="1961867"/>
            <a:ext cx="4160400" cy="98484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400" b="1">
                <a:solidFill>
                  <a:schemeClr val="dk1"/>
                </a:solidFill>
                <a:latin typeface="DM Sans"/>
                <a:ea typeface="DM Sans"/>
                <a:cs typeface="DM Sans"/>
                <a:sym typeface="DM Sans"/>
              </a:rPr>
              <a:t>app.module importando a los users</a:t>
            </a:r>
            <a:endParaRPr sz="2400" b="1">
              <a:latin typeface="DM Sans"/>
              <a:ea typeface="DM Sans"/>
              <a:cs typeface="DM Sans"/>
              <a:sym typeface="DM Sans"/>
            </a:endParaRPr>
          </a:p>
        </p:txBody>
      </p:sp>
      <p:sp>
        <p:nvSpPr>
          <p:cNvPr id="430" name="Google Shape;430;p97"/>
          <p:cNvSpPr txBox="1"/>
          <p:nvPr/>
        </p:nvSpPr>
        <p:spPr>
          <a:xfrm>
            <a:off x="6672700" y="1961867"/>
            <a:ext cx="4538400" cy="98484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400" b="1">
                <a:solidFill>
                  <a:schemeClr val="dk1"/>
                </a:solidFill>
                <a:latin typeface="DM Sans"/>
                <a:ea typeface="DM Sans"/>
                <a:cs typeface="DM Sans"/>
                <a:sym typeface="DM Sans"/>
              </a:rPr>
              <a:t>users.module importando MongooseModule</a:t>
            </a:r>
            <a:endParaRPr sz="2400" b="1">
              <a:latin typeface="DM Sans"/>
              <a:ea typeface="DM Sans"/>
              <a:cs typeface="DM Sans"/>
              <a:sym typeface="DM Sans"/>
            </a:endParaRPr>
          </a:p>
        </p:txBody>
      </p:sp>
      <p:pic>
        <p:nvPicPr>
          <p:cNvPr id="431" name="Google Shape;431;p97"/>
          <p:cNvPicPr preferRelativeResize="0"/>
          <p:nvPr/>
        </p:nvPicPr>
        <p:blipFill>
          <a:blip r:embed="rId3">
            <a:alphaModFix/>
          </a:blip>
          <a:stretch>
            <a:fillRect/>
          </a:stretch>
        </p:blipFill>
        <p:spPr>
          <a:xfrm>
            <a:off x="1371566" y="3041201"/>
            <a:ext cx="4267533" cy="2513167"/>
          </a:xfrm>
          <a:prstGeom prst="rect">
            <a:avLst/>
          </a:prstGeom>
          <a:noFill/>
          <a:ln>
            <a:noFill/>
          </a:ln>
        </p:spPr>
      </p:pic>
      <p:pic>
        <p:nvPicPr>
          <p:cNvPr id="432" name="Google Shape;432;p97"/>
          <p:cNvPicPr preferRelativeResize="0"/>
          <p:nvPr/>
        </p:nvPicPr>
        <p:blipFill>
          <a:blip r:embed="rId4">
            <a:alphaModFix/>
          </a:blip>
          <a:stretch>
            <a:fillRect/>
          </a:stretch>
        </p:blipFill>
        <p:spPr>
          <a:xfrm>
            <a:off x="6672700" y="2987001"/>
            <a:ext cx="3824125" cy="2621567"/>
          </a:xfrm>
          <a:prstGeom prst="rect">
            <a:avLst/>
          </a:prstGeom>
          <a:noFill/>
          <a:ln>
            <a:noFill/>
          </a:ln>
        </p:spPr>
      </p:pic>
    </p:spTree>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98"/>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38" name="Google Shape;438;p98"/>
          <p:cNvSpPr txBox="1"/>
          <p:nvPr/>
        </p:nvSpPr>
        <p:spPr>
          <a:xfrm>
            <a:off x="5290200" y="361067"/>
            <a:ext cx="8280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Sobre el import de Mongoose.Module</a:t>
            </a:r>
            <a:endParaRPr sz="5333" b="1">
              <a:solidFill>
                <a:schemeClr val="dk1"/>
              </a:solidFill>
              <a:latin typeface="DM Sans"/>
              <a:ea typeface="DM Sans"/>
              <a:cs typeface="DM Sans"/>
              <a:sym typeface="DM Sans"/>
            </a:endParaRPr>
          </a:p>
        </p:txBody>
      </p:sp>
      <p:sp>
        <p:nvSpPr>
          <p:cNvPr id="439" name="Google Shape;439;p98"/>
          <p:cNvSpPr txBox="1"/>
          <p:nvPr/>
        </p:nvSpPr>
        <p:spPr>
          <a:xfrm>
            <a:off x="5290200" y="2085067"/>
            <a:ext cx="6390000" cy="412416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entender lo que hicimos, debemos tener en cuenta: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rgbClr val="EA90FF"/>
              </a:buClr>
              <a:buSzPts val="1350"/>
              <a:buFont typeface="DM Sans"/>
              <a:buChar char="✓"/>
            </a:pPr>
            <a:r>
              <a:rPr lang="es">
                <a:highlight>
                  <a:srgbClr val="EA90FF"/>
                </a:highlight>
                <a:latin typeface="DM Sans"/>
                <a:ea typeface="DM Sans"/>
                <a:cs typeface="DM Sans"/>
                <a:sym typeface="DM Sans"/>
              </a:rPr>
              <a:t>MongooseModule ya es un módulo incluido en la dependencia de nestjs/mongoose</a:t>
            </a:r>
            <a:r>
              <a:rPr lang="es">
                <a:latin typeface="DM Sans"/>
                <a:ea typeface="DM Sans"/>
                <a:cs typeface="DM Sans"/>
                <a:sym typeface="DM Sans"/>
              </a:rPr>
              <a:t>. Necesita que especifiquemos todos los modelos que vamos a usar.</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Luego, muy similar a un </a:t>
            </a:r>
            <a:r>
              <a:rPr lang="es" b="1">
                <a:latin typeface="DM Sans"/>
                <a:ea typeface="DM Sans"/>
                <a:cs typeface="DM Sans"/>
                <a:sym typeface="DM Sans"/>
              </a:rPr>
              <a:t>collection, schema</a:t>
            </a:r>
            <a:r>
              <a:rPr lang="es">
                <a:latin typeface="DM Sans"/>
                <a:ea typeface="DM Sans"/>
                <a:cs typeface="DM Sans"/>
                <a:sym typeface="DM Sans"/>
              </a:rPr>
              <a:t>, que aplicábamos para generar nuestros modelos de mongoose en Express, </a:t>
            </a:r>
            <a:r>
              <a:rPr lang="es">
                <a:highlight>
                  <a:schemeClr val="accent5"/>
                </a:highlight>
                <a:latin typeface="DM Sans"/>
                <a:ea typeface="DM Sans"/>
                <a:cs typeface="DM Sans"/>
                <a:sym typeface="DM Sans"/>
              </a:rPr>
              <a:t>mandamos el </a:t>
            </a:r>
            <a:r>
              <a:rPr lang="es" b="1">
                <a:highlight>
                  <a:schemeClr val="accent5"/>
                </a:highlight>
                <a:latin typeface="DM Sans"/>
                <a:ea typeface="DM Sans"/>
                <a:cs typeface="DM Sans"/>
                <a:sym typeface="DM Sans"/>
              </a:rPr>
              <a:t>name</a:t>
            </a:r>
            <a:r>
              <a:rPr lang="es">
                <a:highlight>
                  <a:schemeClr val="accent5"/>
                </a:highlight>
                <a:latin typeface="DM Sans"/>
                <a:ea typeface="DM Sans"/>
                <a:cs typeface="DM Sans"/>
                <a:sym typeface="DM Sans"/>
              </a:rPr>
              <a:t> y el </a:t>
            </a:r>
            <a:r>
              <a:rPr lang="es" b="1">
                <a:highlight>
                  <a:schemeClr val="accent5"/>
                </a:highlight>
                <a:latin typeface="DM Sans"/>
                <a:ea typeface="DM Sans"/>
                <a:cs typeface="DM Sans"/>
                <a:sym typeface="DM Sans"/>
              </a:rPr>
              <a:t>schema</a:t>
            </a:r>
            <a:r>
              <a:rPr lang="es">
                <a:highlight>
                  <a:schemeClr val="accent5"/>
                </a:highlight>
                <a:latin typeface="DM Sans"/>
                <a:ea typeface="DM Sans"/>
                <a:cs typeface="DM Sans"/>
                <a:sym typeface="DM Sans"/>
              </a:rPr>
              <a:t> generado del archivo de users.schema previo.</a:t>
            </a:r>
            <a:endParaRPr>
              <a:highlight>
                <a:schemeClr val="accent5"/>
              </a:highlight>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Ahora todo el módulo de usuarios </a:t>
            </a:r>
            <a:r>
              <a:rPr lang="es" b="1">
                <a:latin typeface="DM Sans"/>
                <a:ea typeface="DM Sans"/>
                <a:cs typeface="DM Sans"/>
                <a:sym typeface="DM Sans"/>
              </a:rPr>
              <a:t>sabe cómo utilizar</a:t>
            </a:r>
            <a:r>
              <a:rPr lang="es">
                <a:latin typeface="DM Sans"/>
                <a:ea typeface="DM Sans"/>
                <a:cs typeface="DM Sans"/>
                <a:sym typeface="DM Sans"/>
              </a:rPr>
              <a:t> Usuarios generados por mongoose. El resto es aplicarlo en los servicios. </a:t>
            </a:r>
            <a:endParaRPr>
              <a:latin typeface="DM Sans"/>
              <a:ea typeface="DM Sans"/>
              <a:cs typeface="DM Sans"/>
              <a:sym typeface="DM Sans"/>
            </a:endParaRPr>
          </a:p>
        </p:txBody>
      </p:sp>
      <p:pic>
        <p:nvPicPr>
          <p:cNvPr id="440" name="Google Shape;440;p98"/>
          <p:cNvPicPr preferRelativeResize="0"/>
          <p:nvPr/>
        </p:nvPicPr>
        <p:blipFill>
          <a:blip r:embed="rId3">
            <a:alphaModFix/>
          </a:blip>
          <a:stretch>
            <a:fillRect/>
          </a:stretch>
        </p:blipFill>
        <p:spPr>
          <a:xfrm>
            <a:off x="227733" y="2173501"/>
            <a:ext cx="4910235" cy="3706700"/>
          </a:xfrm>
          <a:prstGeom prst="rect">
            <a:avLst/>
          </a:prstGeom>
          <a:noFill/>
          <a:ln>
            <a:noFill/>
          </a:ln>
        </p:spPr>
      </p:pic>
    </p:spTree>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99"/>
          <p:cNvSpPr txBox="1"/>
          <p:nvPr/>
        </p:nvSpPr>
        <p:spPr>
          <a:xfrm>
            <a:off x="634000" y="546734"/>
            <a:ext cx="7858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Inyectando el modelo en el servicio</a:t>
            </a:r>
            <a:endParaRPr sz="5333" b="1">
              <a:solidFill>
                <a:schemeClr val="dk1"/>
              </a:solidFill>
              <a:latin typeface="DM Sans"/>
              <a:ea typeface="DM Sans"/>
              <a:cs typeface="DM Sans"/>
              <a:sym typeface="DM Sans"/>
            </a:endParaRPr>
          </a:p>
        </p:txBody>
      </p:sp>
      <p:sp>
        <p:nvSpPr>
          <p:cNvPr id="446" name="Google Shape;446;p99"/>
          <p:cNvSpPr txBox="1"/>
          <p:nvPr/>
        </p:nvSpPr>
        <p:spPr>
          <a:xfrm>
            <a:off x="634000" y="2270733"/>
            <a:ext cx="4964800" cy="3516307"/>
          </a:xfrm>
          <a:prstGeom prst="rect">
            <a:avLst/>
          </a:prstGeom>
          <a:noFill/>
          <a:ln>
            <a:noFill/>
          </a:ln>
        </p:spPr>
        <p:txBody>
          <a:bodyPr spcFirstLastPara="1" wrap="square" lIns="121900" tIns="121900" rIns="121900" bIns="121900" anchor="t" anchorCtr="0">
            <a:spAutoFit/>
          </a:bodyPr>
          <a:lstStyle/>
          <a:p>
            <a:pPr>
              <a:spcBef>
                <a:spcPts val="1333"/>
              </a:spcBef>
              <a:buClr>
                <a:srgbClr val="000000"/>
              </a:buClr>
              <a:buSzPts val="1350"/>
            </a:pPr>
            <a:r>
              <a:rPr lang="es">
                <a:latin typeface="DM Sans"/>
                <a:ea typeface="DM Sans"/>
                <a:cs typeface="DM Sans"/>
                <a:sym typeface="DM Sans"/>
              </a:rPr>
              <a:t>Vamos a inyectar un decorador </a:t>
            </a:r>
            <a:r>
              <a:rPr lang="es" b="1">
                <a:latin typeface="DM Sans"/>
                <a:ea typeface="DM Sans"/>
                <a:cs typeface="DM Sans"/>
                <a:sym typeface="DM Sans"/>
              </a:rPr>
              <a:t>@InjectModel</a:t>
            </a:r>
            <a:endParaRPr>
              <a:latin typeface="DM Sans"/>
              <a:ea typeface="DM Sans"/>
              <a:cs typeface="DM Sans"/>
              <a:sym typeface="DM Sans"/>
            </a:endParaRPr>
          </a:p>
          <a:p>
            <a:pPr>
              <a:spcBef>
                <a:spcPts val="1333"/>
              </a:spcBef>
              <a:buClr>
                <a:srgbClr val="000000"/>
              </a:buClr>
              <a:buSzPts val="1350"/>
            </a:pPr>
            <a:r>
              <a:rPr lang="es">
                <a:latin typeface="DM Sans"/>
                <a:ea typeface="DM Sans"/>
                <a:cs typeface="DM Sans"/>
                <a:sym typeface="DM Sans"/>
              </a:rPr>
              <a:t>Como ya tenemos el contexto de quiénes son nuestros usuarios (contexto que pasamos desde el app.module). Sólo hacemos la inyección del nombre del modelo del usuario.</a:t>
            </a:r>
            <a:endParaRPr>
              <a:latin typeface="DM Sans"/>
              <a:ea typeface="DM Sans"/>
              <a:cs typeface="DM Sans"/>
              <a:sym typeface="DM Sans"/>
            </a:endParaRPr>
          </a:p>
          <a:p>
            <a:pPr>
              <a:spcBef>
                <a:spcPts val="1333"/>
              </a:spcBef>
              <a:buClr>
                <a:srgbClr val="000000"/>
              </a:buClr>
              <a:buSzPts val="1350"/>
            </a:pPr>
            <a:r>
              <a:rPr lang="es">
                <a:latin typeface="DM Sans"/>
                <a:ea typeface="DM Sans"/>
                <a:cs typeface="DM Sans"/>
                <a:sym typeface="DM Sans"/>
              </a:rPr>
              <a:t>Luego, declararemos una variable (privada) que represente el modelo que vamos a utilizar en los servicios, nota que el modelo utiliza el tipo de dato </a:t>
            </a:r>
            <a:r>
              <a:rPr lang="es" b="1">
                <a:latin typeface="DM Sans"/>
                <a:ea typeface="DM Sans"/>
                <a:cs typeface="DM Sans"/>
                <a:sym typeface="DM Sans"/>
              </a:rPr>
              <a:t>UsersDocument</a:t>
            </a:r>
            <a:r>
              <a:rPr lang="es">
                <a:latin typeface="DM Sans"/>
                <a:ea typeface="DM Sans"/>
                <a:cs typeface="DM Sans"/>
                <a:sym typeface="DM Sans"/>
              </a:rPr>
              <a:t> que creamos en el archivo del schema.</a:t>
            </a:r>
            <a:endParaRPr>
              <a:latin typeface="DM Sans"/>
              <a:ea typeface="DM Sans"/>
              <a:cs typeface="DM Sans"/>
              <a:sym typeface="DM Sans"/>
            </a:endParaRPr>
          </a:p>
        </p:txBody>
      </p:sp>
      <p:pic>
        <p:nvPicPr>
          <p:cNvPr id="447" name="Google Shape;447;p99"/>
          <p:cNvPicPr preferRelativeResize="0"/>
          <p:nvPr/>
        </p:nvPicPr>
        <p:blipFill>
          <a:blip r:embed="rId3">
            <a:alphaModFix/>
          </a:blip>
          <a:stretch>
            <a:fillRect/>
          </a:stretch>
        </p:blipFill>
        <p:spPr>
          <a:xfrm>
            <a:off x="5719667" y="2971480"/>
            <a:ext cx="6068533" cy="2511721"/>
          </a:xfrm>
          <a:prstGeom prst="rect">
            <a:avLst/>
          </a:prstGeom>
          <a:noFill/>
          <a:ln>
            <a:noFill/>
          </a:ln>
        </p:spPr>
      </p:pic>
    </p:spTree>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100"/>
          <p:cNvSpPr txBox="1"/>
          <p:nvPr/>
        </p:nvSpPr>
        <p:spPr>
          <a:xfrm>
            <a:off x="634000" y="624400"/>
            <a:ext cx="6654000" cy="15757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Conexión + contexto + variable…</a:t>
            </a:r>
            <a:endParaRPr sz="4800" b="1">
              <a:solidFill>
                <a:schemeClr val="dk1"/>
              </a:solidFill>
              <a:latin typeface="DM Sans"/>
              <a:ea typeface="DM Sans"/>
              <a:cs typeface="DM Sans"/>
              <a:sym typeface="DM Sans"/>
            </a:endParaRPr>
          </a:p>
        </p:txBody>
      </p:sp>
      <p:sp>
        <p:nvSpPr>
          <p:cNvPr id="453" name="Google Shape;453;p100"/>
          <p:cNvSpPr txBox="1"/>
          <p:nvPr/>
        </p:nvSpPr>
        <p:spPr>
          <a:xfrm>
            <a:off x="634000" y="2306567"/>
            <a:ext cx="68668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Fuimos conectando, archivo por archivo, los diferentes nodos que se necesitan para que un módulo pueda tener control total de un modelo de Mongo. Entonces, procedamos a hacer una inserción:</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Nota que ahora podemos utilizar </a:t>
            </a:r>
            <a:r>
              <a:rPr lang="es" b="1">
                <a:latin typeface="DM Sans"/>
                <a:ea typeface="DM Sans"/>
                <a:cs typeface="DM Sans"/>
                <a:sym typeface="DM Sans"/>
              </a:rPr>
              <a:t>this.usersModel</a:t>
            </a:r>
            <a:r>
              <a:rPr lang="es">
                <a:latin typeface="DM Sans"/>
                <a:ea typeface="DM Sans"/>
                <a:cs typeface="DM Sans"/>
                <a:sym typeface="DM Sans"/>
              </a:rPr>
              <a:t> en cualquiera de nuestros archivos, y las operaciones de mongoose, a las que tanto estamos acostumbrados, permanecen idénticas. </a:t>
            </a:r>
            <a:endParaRPr sz="2400">
              <a:latin typeface="DM Sans"/>
              <a:ea typeface="DM Sans"/>
              <a:cs typeface="DM Sans"/>
              <a:sym typeface="DM Sans"/>
            </a:endParaRPr>
          </a:p>
        </p:txBody>
      </p:sp>
      <p:pic>
        <p:nvPicPr>
          <p:cNvPr id="454" name="Google Shape;454;p100"/>
          <p:cNvPicPr preferRelativeResize="0"/>
          <p:nvPr/>
        </p:nvPicPr>
        <p:blipFill>
          <a:blip r:embed="rId3">
            <a:alphaModFix/>
          </a:blip>
          <a:stretch>
            <a:fillRect/>
          </a:stretch>
        </p:blipFill>
        <p:spPr>
          <a:xfrm>
            <a:off x="729400" y="3684700"/>
            <a:ext cx="4927600" cy="1066800"/>
          </a:xfrm>
          <a:prstGeom prst="rect">
            <a:avLst/>
          </a:prstGeom>
          <a:noFill/>
          <a:ln>
            <a:noFill/>
          </a:ln>
        </p:spPr>
      </p:pic>
      <p:pic>
        <p:nvPicPr>
          <p:cNvPr id="455" name="Google Shape;455;p100"/>
          <p:cNvPicPr preferRelativeResize="0"/>
          <p:nvPr/>
        </p:nvPicPr>
        <p:blipFill>
          <a:blip r:embed="rId4">
            <a:alphaModFix/>
          </a:blip>
          <a:stretch>
            <a:fillRect/>
          </a:stretch>
        </p:blipFill>
        <p:spPr>
          <a:xfrm>
            <a:off x="7700401" y="941885"/>
            <a:ext cx="3534767" cy="497422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grpSp>
        <p:nvGrpSpPr>
          <p:cNvPr id="460" name="Google Shape;460;p101"/>
          <p:cNvGrpSpPr/>
          <p:nvPr/>
        </p:nvGrpSpPr>
        <p:grpSpPr>
          <a:xfrm>
            <a:off x="5603408" y="1325564"/>
            <a:ext cx="985200" cy="985200"/>
            <a:chOff x="974706" y="2467173"/>
            <a:chExt cx="738900" cy="738900"/>
          </a:xfrm>
        </p:grpSpPr>
        <p:sp>
          <p:nvSpPr>
            <p:cNvPr id="461" name="Google Shape;461;p101"/>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62" name="Google Shape;462;p10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63" name="Google Shape;463;p101"/>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Completando CRUD de mongo</a:t>
            </a:r>
            <a:endParaRPr sz="5333" b="1">
              <a:solidFill>
                <a:schemeClr val="dk1"/>
              </a:solidFill>
              <a:highlight>
                <a:srgbClr val="EAFF6A"/>
              </a:highlight>
              <a:latin typeface="DM Sans"/>
              <a:ea typeface="DM Sans"/>
              <a:cs typeface="DM Sans"/>
              <a:sym typeface="DM Sans"/>
            </a:endParaRPr>
          </a:p>
        </p:txBody>
      </p:sp>
      <p:sp>
        <p:nvSpPr>
          <p:cNvPr id="464" name="Google Shape;464;p101"/>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5-10min</a:t>
            </a:r>
            <a:endParaRPr sz="2667" b="1">
              <a:solidFill>
                <a:srgbClr val="83AEFB"/>
              </a:solidFill>
              <a:latin typeface="DM Sans"/>
              <a:ea typeface="DM Sans"/>
              <a:cs typeface="DM Sans"/>
              <a:sym typeface="DM Sans"/>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77"/>
          <p:cNvSpPr txBox="1"/>
          <p:nvPr/>
        </p:nvSpPr>
        <p:spPr>
          <a:xfrm>
            <a:off x="1898567"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chemeClr val="dk1"/>
                </a:solidFill>
                <a:latin typeface="DM Sans"/>
                <a:ea typeface="DM Sans"/>
                <a:cs typeface="DM Sans"/>
                <a:sym typeface="DM Sans"/>
              </a:rPr>
              <a:t>Implementando archivos en nodejs: fs</a:t>
            </a:r>
            <a:endParaRPr sz="5333" b="1" dirty="0">
              <a:solidFill>
                <a:schemeClr val="dk1"/>
              </a:solidFill>
              <a:latin typeface="DM Sans"/>
              <a:ea typeface="DM Sans"/>
              <a:cs typeface="DM Sans"/>
              <a:sym typeface="DM Sans"/>
            </a:endParaRPr>
          </a:p>
        </p:txBody>
      </p:sp>
    </p:spTree>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grpSp>
        <p:nvGrpSpPr>
          <p:cNvPr id="469" name="Google Shape;469;p102"/>
          <p:cNvGrpSpPr/>
          <p:nvPr/>
        </p:nvGrpSpPr>
        <p:grpSpPr>
          <a:xfrm>
            <a:off x="609796" y="624398"/>
            <a:ext cx="574765" cy="574765"/>
            <a:chOff x="974706" y="2467173"/>
            <a:chExt cx="738900" cy="738900"/>
          </a:xfrm>
        </p:grpSpPr>
        <p:sp>
          <p:nvSpPr>
            <p:cNvPr id="470" name="Google Shape;470;p102"/>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71" name="Google Shape;471;p10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72" name="Google Shape;472;p102"/>
          <p:cNvSpPr txBox="1"/>
          <p:nvPr/>
        </p:nvSpPr>
        <p:spPr>
          <a:xfrm>
            <a:off x="668600" y="1442334"/>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Completando CRUD de mongo</a:t>
            </a:r>
            <a:endParaRPr sz="5333" b="1">
              <a:solidFill>
                <a:schemeClr val="dk1"/>
              </a:solidFill>
              <a:latin typeface="DM Sans"/>
              <a:ea typeface="DM Sans"/>
              <a:cs typeface="DM Sans"/>
              <a:sym typeface="DM Sans"/>
            </a:endParaRPr>
          </a:p>
        </p:txBody>
      </p:sp>
      <p:pic>
        <p:nvPicPr>
          <p:cNvPr id="473" name="Google Shape;473;p102"/>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474" name="Google Shape;474;p102"/>
          <p:cNvSpPr txBox="1"/>
          <p:nvPr/>
        </p:nvSpPr>
        <p:spPr>
          <a:xfrm>
            <a:off x="668600" y="3409501"/>
            <a:ext cx="70424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A partir de la conexión realizada con Mongo.</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Completar el servicio de usuarios para seguir implementando el modelo de usuarios y finalizar las operaciones de CRUD</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No es necesario implementar ningún DTO o entidad, puede devolverse en raw data.</a:t>
            </a:r>
            <a:endParaRPr>
              <a:latin typeface="DM Sans"/>
              <a:ea typeface="DM Sans"/>
              <a:cs typeface="DM Sans"/>
              <a:sym typeface="DM Sans"/>
            </a:endParaRPr>
          </a:p>
        </p:txBody>
      </p:sp>
      <p:sp>
        <p:nvSpPr>
          <p:cNvPr id="475" name="Google Shape;475;p102"/>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pic>
        <p:nvPicPr>
          <p:cNvPr id="476" name="Google Shape;476;p102"/>
          <p:cNvPicPr preferRelativeResize="0"/>
          <p:nvPr/>
        </p:nvPicPr>
        <p:blipFill>
          <a:blip r:embed="rId5">
            <a:alphaModFix/>
          </a:blip>
          <a:stretch>
            <a:fillRect/>
          </a:stretch>
        </p:blipFill>
        <p:spPr>
          <a:xfrm>
            <a:off x="8216683" y="1"/>
            <a:ext cx="3975317" cy="6858001"/>
          </a:xfrm>
          <a:prstGeom prst="rect">
            <a:avLst/>
          </a:prstGeom>
          <a:noFill/>
          <a:ln>
            <a:noFill/>
          </a:ln>
        </p:spPr>
      </p:pic>
    </p:spTree>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03"/>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Inyectando</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middlewares</a:t>
            </a:r>
            <a:endParaRPr sz="5333" b="1">
              <a:solidFill>
                <a:srgbClr val="EA90FF"/>
              </a:solidFill>
              <a:latin typeface="DM Sans"/>
              <a:ea typeface="DM Sans"/>
              <a:cs typeface="DM Sans"/>
              <a:sym typeface="DM Sans"/>
            </a:endParaRPr>
          </a:p>
        </p:txBody>
      </p:sp>
    </p:spTree>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04"/>
          <p:cNvSpPr txBox="1"/>
          <p:nvPr/>
        </p:nvSpPr>
        <p:spPr>
          <a:xfrm>
            <a:off x="858300" y="624400"/>
            <a:ext cx="8593600" cy="1317372"/>
          </a:xfrm>
          <a:prstGeom prst="rect">
            <a:avLst/>
          </a:prstGeom>
          <a:noFill/>
          <a:ln>
            <a:noFill/>
          </a:ln>
        </p:spPr>
        <p:txBody>
          <a:bodyPr spcFirstLastPara="1" wrap="square" lIns="121900" tIns="121900" rIns="121900" bIns="121900" anchor="t" anchorCtr="0">
            <a:spAutoFit/>
          </a:bodyPr>
          <a:lstStyle/>
          <a:p>
            <a:pPr>
              <a:lnSpc>
                <a:spcPct val="90000"/>
              </a:lnSpc>
            </a:pPr>
            <a:r>
              <a:rPr lang="es" sz="3867" b="1">
                <a:solidFill>
                  <a:schemeClr val="dk1"/>
                </a:solidFill>
                <a:latin typeface="DM Sans"/>
                <a:ea typeface="DM Sans"/>
                <a:cs typeface="DM Sans"/>
                <a:sym typeface="DM Sans"/>
              </a:rPr>
              <a:t>Recordemos que Nestjs está basado en express</a:t>
            </a:r>
            <a:endParaRPr sz="3867" b="1">
              <a:solidFill>
                <a:schemeClr val="dk1"/>
              </a:solidFill>
              <a:latin typeface="DM Sans"/>
              <a:ea typeface="DM Sans"/>
              <a:cs typeface="DM Sans"/>
              <a:sym typeface="DM Sans"/>
            </a:endParaRPr>
          </a:p>
        </p:txBody>
      </p:sp>
      <p:sp>
        <p:nvSpPr>
          <p:cNvPr id="487" name="Google Shape;487;p104"/>
          <p:cNvSpPr txBox="1"/>
          <p:nvPr/>
        </p:nvSpPr>
        <p:spPr>
          <a:xfrm>
            <a:off x="858300" y="2272567"/>
            <a:ext cx="5752400" cy="5786159"/>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Al estar basado en Express, éste conserva algunos de los patrones que éste aplica de manera tan distintiva.</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Es por ello que tendremos la posibilidad de setear middlewares con el fin de colocar todos estos puntos intermedios entre la petición y el endpoint.</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En este caso particular, cada middleware representará una clase completa. Por ello, crearemos una carpeta específica para el desarrollo de los middlewares a utilizar.</a:t>
            </a:r>
            <a:endParaRPr sz="2400">
              <a:latin typeface="DM Sans"/>
              <a:ea typeface="DM Sans"/>
              <a:cs typeface="DM Sans"/>
              <a:sym typeface="DM Sans"/>
            </a:endParaRPr>
          </a:p>
          <a:p>
            <a:endParaRPr sz="2400">
              <a:latin typeface="DM Sans"/>
              <a:ea typeface="DM Sans"/>
              <a:cs typeface="DM Sans"/>
              <a:sym typeface="DM Sans"/>
            </a:endParaRPr>
          </a:p>
        </p:txBody>
      </p:sp>
      <p:pic>
        <p:nvPicPr>
          <p:cNvPr id="488" name="Google Shape;488;p104"/>
          <p:cNvPicPr preferRelativeResize="0"/>
          <p:nvPr/>
        </p:nvPicPr>
        <p:blipFill>
          <a:blip r:embed="rId3">
            <a:alphaModFix/>
          </a:blip>
          <a:stretch>
            <a:fillRect/>
          </a:stretch>
        </p:blipFill>
        <p:spPr>
          <a:xfrm>
            <a:off x="6880367" y="3805767"/>
            <a:ext cx="3759400" cy="774467"/>
          </a:xfrm>
          <a:prstGeom prst="rect">
            <a:avLst/>
          </a:prstGeom>
          <a:noFill/>
          <a:ln>
            <a:noFill/>
          </a:ln>
        </p:spPr>
      </p:pic>
    </p:spTree>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05"/>
          <p:cNvSpPr txBox="1"/>
          <p:nvPr/>
        </p:nvSpPr>
        <p:spPr>
          <a:xfrm>
            <a:off x="634000" y="624401"/>
            <a:ext cx="8593600" cy="1280182"/>
          </a:xfrm>
          <a:prstGeom prst="rect">
            <a:avLst/>
          </a:prstGeom>
          <a:noFill/>
          <a:ln>
            <a:noFill/>
          </a:ln>
        </p:spPr>
        <p:txBody>
          <a:bodyPr spcFirstLastPara="1" wrap="square" lIns="121900" tIns="121900" rIns="121900" bIns="121900" anchor="t" anchorCtr="0">
            <a:spAutoFit/>
          </a:bodyPr>
          <a:lstStyle/>
          <a:p>
            <a:pPr>
              <a:lnSpc>
                <a:spcPct val="90000"/>
              </a:lnSpc>
            </a:pPr>
            <a:r>
              <a:rPr lang="es" sz="3733" b="1">
                <a:solidFill>
                  <a:schemeClr val="dk1"/>
                </a:solidFill>
                <a:latin typeface="DM Sans"/>
                <a:ea typeface="DM Sans"/>
                <a:cs typeface="DM Sans"/>
                <a:sym typeface="DM Sans"/>
              </a:rPr>
              <a:t>Estructura de un middleware en Nest js</a:t>
            </a:r>
            <a:endParaRPr sz="3733" b="1">
              <a:solidFill>
                <a:schemeClr val="dk1"/>
              </a:solidFill>
              <a:latin typeface="DM Sans"/>
              <a:ea typeface="DM Sans"/>
              <a:cs typeface="DM Sans"/>
              <a:sym typeface="DM Sans"/>
            </a:endParaRPr>
          </a:p>
        </p:txBody>
      </p:sp>
      <p:sp>
        <p:nvSpPr>
          <p:cNvPr id="494" name="Google Shape;494;p105"/>
          <p:cNvSpPr txBox="1"/>
          <p:nvPr/>
        </p:nvSpPr>
        <p:spPr>
          <a:xfrm>
            <a:off x="208033" y="1912500"/>
            <a:ext cx="5396000" cy="615513"/>
          </a:xfrm>
          <a:prstGeom prst="rect">
            <a:avLst/>
          </a:prstGeom>
          <a:noFill/>
          <a:ln>
            <a:noFill/>
          </a:ln>
        </p:spPr>
        <p:txBody>
          <a:bodyPr spcFirstLastPara="1" wrap="square" lIns="121900" tIns="121900" rIns="121900" bIns="121900" anchor="t" anchorCtr="0">
            <a:spAutoFit/>
          </a:bodyPr>
          <a:lstStyle/>
          <a:p>
            <a:endParaRPr sz="2400">
              <a:latin typeface="DM Sans"/>
              <a:ea typeface="DM Sans"/>
              <a:cs typeface="DM Sans"/>
              <a:sym typeface="DM Sans"/>
            </a:endParaRPr>
          </a:p>
        </p:txBody>
      </p:sp>
      <p:sp>
        <p:nvSpPr>
          <p:cNvPr id="495" name="Google Shape;495;p105"/>
          <p:cNvSpPr txBox="1"/>
          <p:nvPr/>
        </p:nvSpPr>
        <p:spPr>
          <a:xfrm>
            <a:off x="267767" y="1898817"/>
            <a:ext cx="4582000" cy="3847167"/>
          </a:xfrm>
          <a:prstGeom prst="rect">
            <a:avLst/>
          </a:prstGeom>
          <a:noFill/>
          <a:ln>
            <a:noFill/>
          </a:ln>
        </p:spPr>
        <p:txBody>
          <a:bodyPr spcFirstLastPara="1" wrap="square" lIns="121900" tIns="121900" rIns="121900" bIns="121900" anchor="t" anchorCtr="0">
            <a:spAutoFit/>
          </a:bodyPr>
          <a:lstStyle/>
          <a:p>
            <a:r>
              <a:rPr lang="es" sz="1600">
                <a:latin typeface="DM Sans"/>
                <a:ea typeface="DM Sans"/>
                <a:cs typeface="DM Sans"/>
                <a:sym typeface="DM Sans"/>
              </a:rPr>
              <a:t>E</a:t>
            </a:r>
            <a:r>
              <a:rPr lang="es">
                <a:latin typeface="DM Sans"/>
                <a:ea typeface="DM Sans"/>
                <a:cs typeface="DM Sans"/>
                <a:sym typeface="DM Sans"/>
              </a:rPr>
              <a:t>l archivo que se genera en esta carpeta lo nombraremos </a:t>
            </a:r>
            <a:r>
              <a:rPr lang="es" b="1">
                <a:latin typeface="DM Sans"/>
                <a:ea typeface="DM Sans"/>
                <a:cs typeface="DM Sans"/>
                <a:sym typeface="DM Sans"/>
              </a:rPr>
              <a:t>firstMiddleware.ts</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Luego, este archivo contendrá una clase que será la combinación de los elementos básicos de Express (Request, Response, Next), además de una funcionalidad extendida que implementa de NestMiddleware.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objetivo de este middleware será mostrar el método y la ruta que se está visitando.</a:t>
            </a:r>
            <a:endParaRPr>
              <a:latin typeface="DM Sans"/>
              <a:ea typeface="DM Sans"/>
              <a:cs typeface="DM Sans"/>
              <a:sym typeface="DM Sans"/>
            </a:endParaRPr>
          </a:p>
        </p:txBody>
      </p:sp>
      <p:pic>
        <p:nvPicPr>
          <p:cNvPr id="496" name="Google Shape;496;p105"/>
          <p:cNvPicPr preferRelativeResize="0"/>
          <p:nvPr/>
        </p:nvPicPr>
        <p:blipFill>
          <a:blip r:embed="rId3">
            <a:alphaModFix/>
          </a:blip>
          <a:stretch>
            <a:fillRect/>
          </a:stretch>
        </p:blipFill>
        <p:spPr>
          <a:xfrm>
            <a:off x="5053601" y="2905777"/>
            <a:ext cx="6677833" cy="1834107"/>
          </a:xfrm>
          <a:prstGeom prst="rect">
            <a:avLst/>
          </a:prstGeom>
          <a:noFill/>
          <a:ln>
            <a:noFill/>
          </a:ln>
        </p:spPr>
      </p:pic>
    </p:spTree>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106"/>
          <p:cNvSpPr txBox="1"/>
          <p:nvPr/>
        </p:nvSpPr>
        <p:spPr>
          <a:xfrm>
            <a:off x="692567" y="384401"/>
            <a:ext cx="4820400" cy="2905370"/>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¿Cómo conectarlo con nuestros módulos?</a:t>
            </a:r>
            <a:endParaRPr sz="4800" b="1">
              <a:solidFill>
                <a:schemeClr val="dk1"/>
              </a:solidFill>
              <a:latin typeface="DM Sans"/>
              <a:ea typeface="DM Sans"/>
              <a:cs typeface="DM Sans"/>
              <a:sym typeface="DM Sans"/>
            </a:endParaRPr>
          </a:p>
        </p:txBody>
      </p:sp>
      <p:sp>
        <p:nvSpPr>
          <p:cNvPr id="502" name="Google Shape;502;p106"/>
          <p:cNvSpPr txBox="1"/>
          <p:nvPr/>
        </p:nvSpPr>
        <p:spPr>
          <a:xfrm>
            <a:off x="692567" y="3179601"/>
            <a:ext cx="48204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que un módulo sea consciente de un middleware, es importante que éste cuente con un </a:t>
            </a:r>
            <a:r>
              <a:rPr lang="es" b="1">
                <a:latin typeface="DM Sans"/>
                <a:ea typeface="DM Sans"/>
                <a:cs typeface="DM Sans"/>
                <a:sym typeface="DM Sans"/>
              </a:rPr>
              <a:t>consumidor de Middleware</a:t>
            </a:r>
            <a:r>
              <a:rPr lang="es">
                <a:latin typeface="DM Sans"/>
                <a:ea typeface="DM Sans"/>
                <a:cs typeface="DM Sans"/>
                <a:sym typeface="DM Sans"/>
              </a:rPr>
              <a:t>, el cual es una funcionalidad interna del framework.</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Nuestro módulo AppModule, deberá implementar NestModule para que pueda utilizar de manera interna el </a:t>
            </a:r>
            <a:r>
              <a:rPr lang="es" b="1" i="1">
                <a:latin typeface="DM Sans"/>
                <a:ea typeface="DM Sans"/>
                <a:cs typeface="DM Sans"/>
                <a:sym typeface="DM Sans"/>
              </a:rPr>
              <a:t>configure</a:t>
            </a:r>
            <a:r>
              <a:rPr lang="es">
                <a:latin typeface="DM Sans"/>
                <a:ea typeface="DM Sans"/>
                <a:cs typeface="DM Sans"/>
                <a:sym typeface="DM Sans"/>
              </a:rPr>
              <a:t>, una función que permitirá setear el consumidor que queramos. </a:t>
            </a:r>
            <a:endParaRPr>
              <a:latin typeface="DM Sans"/>
              <a:ea typeface="DM Sans"/>
              <a:cs typeface="DM Sans"/>
              <a:sym typeface="DM Sans"/>
            </a:endParaRPr>
          </a:p>
        </p:txBody>
      </p:sp>
      <p:pic>
        <p:nvPicPr>
          <p:cNvPr id="503" name="Google Shape;503;p106"/>
          <p:cNvPicPr preferRelativeResize="0"/>
          <p:nvPr/>
        </p:nvPicPr>
        <p:blipFill>
          <a:blip r:embed="rId3">
            <a:alphaModFix/>
          </a:blip>
          <a:stretch>
            <a:fillRect/>
          </a:stretch>
        </p:blipFill>
        <p:spPr>
          <a:xfrm>
            <a:off x="5662601" y="1422933"/>
            <a:ext cx="6181567" cy="4613515"/>
          </a:xfrm>
          <a:prstGeom prst="rect">
            <a:avLst/>
          </a:prstGeom>
          <a:noFill/>
          <a:ln>
            <a:noFill/>
          </a:ln>
        </p:spPr>
      </p:pic>
    </p:spTree>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7"/>
          <p:cNvSpPr txBox="1"/>
          <p:nvPr/>
        </p:nvSpPr>
        <p:spPr>
          <a:xfrm>
            <a:off x="634000" y="336500"/>
            <a:ext cx="7792000" cy="15757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Aplicación del middleware al consumer</a:t>
            </a:r>
            <a:endParaRPr sz="4800" b="1">
              <a:solidFill>
                <a:schemeClr val="dk1"/>
              </a:solidFill>
              <a:latin typeface="DM Sans"/>
              <a:ea typeface="DM Sans"/>
              <a:cs typeface="DM Sans"/>
              <a:sym typeface="DM Sans"/>
            </a:endParaRPr>
          </a:p>
        </p:txBody>
      </p:sp>
      <p:sp>
        <p:nvSpPr>
          <p:cNvPr id="509" name="Google Shape;509;p107"/>
          <p:cNvSpPr txBox="1"/>
          <p:nvPr/>
        </p:nvSpPr>
        <p:spPr>
          <a:xfrm>
            <a:off x="208033" y="1912500"/>
            <a:ext cx="5396000" cy="615513"/>
          </a:xfrm>
          <a:prstGeom prst="rect">
            <a:avLst/>
          </a:prstGeom>
          <a:noFill/>
          <a:ln>
            <a:noFill/>
          </a:ln>
        </p:spPr>
        <p:txBody>
          <a:bodyPr spcFirstLastPara="1" wrap="square" lIns="121900" tIns="121900" rIns="121900" bIns="121900" anchor="t" anchorCtr="0">
            <a:spAutoFit/>
          </a:bodyPr>
          <a:lstStyle/>
          <a:p>
            <a:endParaRPr sz="2400">
              <a:latin typeface="DM Sans"/>
              <a:ea typeface="DM Sans"/>
              <a:cs typeface="DM Sans"/>
              <a:sym typeface="DM Sans"/>
            </a:endParaRPr>
          </a:p>
        </p:txBody>
      </p:sp>
      <p:sp>
        <p:nvSpPr>
          <p:cNvPr id="510" name="Google Shape;510;p107"/>
          <p:cNvSpPr txBox="1"/>
          <p:nvPr/>
        </p:nvSpPr>
        <p:spPr>
          <a:xfrm>
            <a:off x="634000" y="2025067"/>
            <a:ext cx="52464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Al hacer </a:t>
            </a:r>
            <a:r>
              <a:rPr lang="es" b="1" i="1">
                <a:latin typeface="DM Sans"/>
                <a:ea typeface="DM Sans"/>
                <a:cs typeface="DM Sans"/>
                <a:sym typeface="DM Sans"/>
              </a:rPr>
              <a:t>consumer.apply</a:t>
            </a:r>
            <a:r>
              <a:rPr lang="es">
                <a:latin typeface="DM Sans"/>
                <a:ea typeface="DM Sans"/>
                <a:cs typeface="DM Sans"/>
                <a:sym typeface="DM Sans"/>
              </a:rPr>
              <a:t>, indicamos qué middleware será el que utilizaremos para fungir como intermediario de dicho módulo. Sin embargo, a diferencia de Express, éste nos solicita indicar directamente cuáles serán las rutas que están autorizadas para utilizar dicho middleware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 colocar {path: ‘*’, method: RequestMethod.All} indicamos que este middleware funcionará para todas las rutas, para todos los métodos, siempre que necesitemos alguna ruta más específica, o algún método más específico, podemos hacerlo en un objeto aparte.</a:t>
            </a:r>
            <a:endParaRPr>
              <a:latin typeface="DM Sans"/>
              <a:ea typeface="DM Sans"/>
              <a:cs typeface="DM Sans"/>
              <a:sym typeface="DM Sans"/>
            </a:endParaRPr>
          </a:p>
        </p:txBody>
      </p:sp>
      <p:pic>
        <p:nvPicPr>
          <p:cNvPr id="511" name="Google Shape;511;p107"/>
          <p:cNvPicPr preferRelativeResize="0"/>
          <p:nvPr/>
        </p:nvPicPr>
        <p:blipFill>
          <a:blip r:embed="rId3">
            <a:alphaModFix/>
          </a:blip>
          <a:stretch>
            <a:fillRect/>
          </a:stretch>
        </p:blipFill>
        <p:spPr>
          <a:xfrm>
            <a:off x="5880397" y="3720418"/>
            <a:ext cx="6335500" cy="1011300"/>
          </a:xfrm>
          <a:prstGeom prst="rect">
            <a:avLst/>
          </a:prstGeom>
          <a:noFill/>
          <a:ln>
            <a:noFill/>
          </a:ln>
        </p:spPr>
      </p:pic>
    </p:spTree>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08"/>
          <p:cNvSpPr txBox="1"/>
          <p:nvPr/>
        </p:nvSpPr>
        <p:spPr>
          <a:xfrm>
            <a:off x="634000" y="624400"/>
            <a:ext cx="8593600" cy="910978"/>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Middleware en acción</a:t>
            </a:r>
            <a:endParaRPr sz="4800" b="1">
              <a:solidFill>
                <a:schemeClr val="dk1"/>
              </a:solidFill>
              <a:latin typeface="DM Sans"/>
              <a:ea typeface="DM Sans"/>
              <a:cs typeface="DM Sans"/>
              <a:sym typeface="DM Sans"/>
            </a:endParaRPr>
          </a:p>
        </p:txBody>
      </p:sp>
      <p:sp>
        <p:nvSpPr>
          <p:cNvPr id="517" name="Google Shape;517;p108"/>
          <p:cNvSpPr txBox="1"/>
          <p:nvPr/>
        </p:nvSpPr>
        <p:spPr>
          <a:xfrm>
            <a:off x="693733" y="1722534"/>
            <a:ext cx="60708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Ahora, cada vez que mandemos a llamar a  nuestro servidor, independientemente de la ruta o el método, siempre podremos visualizar un log indicando la siguiente información:</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Este sólo es un middleware informativo, sin embargo, al igual que cualquier otro middleware desarrollado en el curso, puedes utilizarlo para hacer validaciones, realizar decoración del request, inicializar alguna otra variable, etc. </a:t>
            </a:r>
            <a:endParaRPr>
              <a:latin typeface="DM Sans"/>
              <a:ea typeface="DM Sans"/>
              <a:cs typeface="DM Sans"/>
              <a:sym typeface="DM Sans"/>
            </a:endParaRPr>
          </a:p>
        </p:txBody>
      </p:sp>
      <p:pic>
        <p:nvPicPr>
          <p:cNvPr id="518" name="Google Shape;518;p108"/>
          <p:cNvPicPr preferRelativeResize="0"/>
          <p:nvPr/>
        </p:nvPicPr>
        <p:blipFill>
          <a:blip r:embed="rId3">
            <a:alphaModFix/>
          </a:blip>
          <a:stretch>
            <a:fillRect/>
          </a:stretch>
        </p:blipFill>
        <p:spPr>
          <a:xfrm>
            <a:off x="856300" y="3166551"/>
            <a:ext cx="5396000" cy="524904"/>
          </a:xfrm>
          <a:prstGeom prst="rect">
            <a:avLst/>
          </a:prstGeom>
          <a:noFill/>
          <a:ln>
            <a:noFill/>
          </a:ln>
        </p:spPr>
      </p:pic>
    </p:spTree>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09"/>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24" name="Google Shape;524;p109"/>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10"/>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Manejo de entornos</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de Nestjs</a:t>
            </a:r>
            <a:endParaRPr sz="5333" b="1">
              <a:solidFill>
                <a:srgbClr val="EA90FF"/>
              </a:solidFill>
              <a:latin typeface="DM Sans"/>
              <a:ea typeface="DM Sans"/>
              <a:cs typeface="DM Sans"/>
              <a:sym typeface="DM Sans"/>
            </a:endParaRPr>
          </a:p>
        </p:txBody>
      </p:sp>
    </p:spTree>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11"/>
          <p:cNvSpPr txBox="1"/>
          <p:nvPr/>
        </p:nvSpPr>
        <p:spPr>
          <a:xfrm>
            <a:off x="634000" y="336500"/>
            <a:ext cx="8593600" cy="15757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Tenemos problemas con nuestra conexión</a:t>
            </a:r>
            <a:endParaRPr sz="4800" b="1">
              <a:solidFill>
                <a:schemeClr val="dk1"/>
              </a:solidFill>
              <a:latin typeface="DM Sans"/>
              <a:ea typeface="DM Sans"/>
              <a:cs typeface="DM Sans"/>
              <a:sym typeface="DM Sans"/>
            </a:endParaRPr>
          </a:p>
        </p:txBody>
      </p:sp>
      <p:sp>
        <p:nvSpPr>
          <p:cNvPr id="535" name="Google Shape;535;p111"/>
          <p:cNvSpPr txBox="1"/>
          <p:nvPr/>
        </p:nvSpPr>
        <p:spPr>
          <a:xfrm>
            <a:off x="208033" y="1912500"/>
            <a:ext cx="5396000" cy="615513"/>
          </a:xfrm>
          <a:prstGeom prst="rect">
            <a:avLst/>
          </a:prstGeom>
          <a:noFill/>
          <a:ln>
            <a:noFill/>
          </a:ln>
        </p:spPr>
        <p:txBody>
          <a:bodyPr spcFirstLastPara="1" wrap="square" lIns="121900" tIns="121900" rIns="121900" bIns="121900" anchor="t" anchorCtr="0">
            <a:spAutoFit/>
          </a:bodyPr>
          <a:lstStyle/>
          <a:p>
            <a:endParaRPr sz="2400">
              <a:latin typeface="DM Sans"/>
              <a:ea typeface="DM Sans"/>
              <a:cs typeface="DM Sans"/>
              <a:sym typeface="DM Sans"/>
            </a:endParaRPr>
          </a:p>
        </p:txBody>
      </p:sp>
      <p:sp>
        <p:nvSpPr>
          <p:cNvPr id="536" name="Google Shape;536;p111"/>
          <p:cNvSpPr txBox="1"/>
          <p:nvPr/>
        </p:nvSpPr>
        <p:spPr>
          <a:xfrm>
            <a:off x="634000" y="1808434"/>
            <a:ext cx="5044800" cy="467816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la primera parte de esta clase, pudimos hacer una conexión con nuestra base de datos, sin embargo, hay un tema importante que tenemos que voltear a ver: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 realmente la forma más óptima de poder realizar nuestra configuración de base de datos?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Notemos que la base tiene expuesta su ruta en el método forRoot del MongooseModule.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Sabemos que este elemento debería estar oculto por un entorno para solo tener que mandarlo a llamar, y nuestra ruta no se encuentre expuesta.</a:t>
            </a:r>
            <a:endParaRPr>
              <a:latin typeface="DM Sans"/>
              <a:ea typeface="DM Sans"/>
              <a:cs typeface="DM Sans"/>
              <a:sym typeface="DM Sans"/>
            </a:endParaRPr>
          </a:p>
        </p:txBody>
      </p:sp>
      <p:pic>
        <p:nvPicPr>
          <p:cNvPr id="537" name="Google Shape;537;p111"/>
          <p:cNvPicPr preferRelativeResize="0"/>
          <p:nvPr/>
        </p:nvPicPr>
        <p:blipFill>
          <a:blip r:embed="rId3">
            <a:alphaModFix/>
          </a:blip>
          <a:stretch>
            <a:fillRect/>
          </a:stretch>
        </p:blipFill>
        <p:spPr>
          <a:xfrm>
            <a:off x="5890784" y="2608600"/>
            <a:ext cx="6080485" cy="3078867"/>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7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chemeClr val="dk1"/>
                </a:solidFill>
                <a:latin typeface="DM Sans"/>
                <a:ea typeface="DM Sans"/>
                <a:cs typeface="DM Sans"/>
                <a:sym typeface="DM Sans"/>
              </a:rPr>
              <a:t>fs en Nodejs</a:t>
            </a:r>
            <a:endParaRPr sz="5333" b="1" dirty="0">
              <a:solidFill>
                <a:schemeClr val="dk1"/>
              </a:solidFill>
              <a:latin typeface="DM Sans"/>
              <a:ea typeface="DM Sans"/>
              <a:cs typeface="DM Sans"/>
              <a:sym typeface="DM Sans"/>
            </a:endParaRPr>
          </a:p>
        </p:txBody>
      </p:sp>
      <p:sp>
        <p:nvSpPr>
          <p:cNvPr id="686" name="Google Shape;686;p178"/>
          <p:cNvSpPr txBox="1"/>
          <p:nvPr/>
        </p:nvSpPr>
        <p:spPr>
          <a:xfrm>
            <a:off x="631133" y="2544234"/>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fs es la abreviación utilizada para FileSystem, el cual, como indica el nombre, es un sistema de manejador de archivos que nos proporcionará node para poder </a:t>
            </a:r>
            <a:r>
              <a:rPr lang="es" dirty="0">
                <a:highlight>
                  <a:schemeClr val="accent6"/>
                </a:highlight>
                <a:latin typeface="DM Sans"/>
                <a:ea typeface="DM Sans"/>
                <a:cs typeface="DM Sans"/>
                <a:sym typeface="DM Sans"/>
              </a:rPr>
              <a:t>crear, leer, actualizar o eliminar un archivo</a:t>
            </a:r>
            <a:r>
              <a:rPr lang="es" dirty="0">
                <a:latin typeface="DM Sans"/>
                <a:ea typeface="DM Sans"/>
                <a:cs typeface="DM Sans"/>
                <a:sym typeface="DM Sans"/>
              </a:rPr>
              <a:t>, sin tener que hacerlo nosotros desde cero. </a:t>
            </a:r>
            <a:endParaRPr dirty="0">
              <a:solidFill>
                <a:srgbClr val="000000"/>
              </a:solidFill>
              <a:latin typeface="DM Sans"/>
              <a:ea typeface="DM Sans"/>
              <a:cs typeface="DM Sans"/>
              <a:sym typeface="DM Sans"/>
            </a:endParaRPr>
          </a:p>
        </p:txBody>
      </p:sp>
      <p:sp>
        <p:nvSpPr>
          <p:cNvPr id="687" name="Google Shape;687;p178"/>
          <p:cNvSpPr txBox="1"/>
          <p:nvPr/>
        </p:nvSpPr>
        <p:spPr>
          <a:xfrm>
            <a:off x="6036767" y="2544233"/>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Así, crear un archivo con contenido será tan fácil como escribir un par de líneas de código, en lugar de tener que lidiar con los datos binarios y transformaciones complejas y de un nivel más bajo en la computadora.</a:t>
            </a:r>
            <a:endParaRPr>
              <a:solidFill>
                <a:srgbClr val="000000"/>
              </a:solidFill>
              <a:latin typeface="DM Sans"/>
              <a:ea typeface="DM Sans"/>
              <a:cs typeface="DM Sans"/>
              <a:sym typeface="DM Sans"/>
            </a:endParaRPr>
          </a:p>
        </p:txBody>
      </p:sp>
    </p:spTree>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12"/>
          <p:cNvSpPr txBox="1"/>
          <p:nvPr/>
        </p:nvSpPr>
        <p:spPr>
          <a:xfrm>
            <a:off x="668600" y="624401"/>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funciona un entorno de Nest?</a:t>
            </a:r>
            <a:endParaRPr sz="5333" b="1">
              <a:solidFill>
                <a:schemeClr val="dk1"/>
              </a:solidFill>
              <a:latin typeface="DM Sans"/>
              <a:ea typeface="DM Sans"/>
              <a:cs typeface="DM Sans"/>
              <a:sym typeface="DM Sans"/>
            </a:endParaRPr>
          </a:p>
        </p:txBody>
      </p:sp>
      <p:sp>
        <p:nvSpPr>
          <p:cNvPr id="543" name="Google Shape;543;p112"/>
          <p:cNvSpPr txBox="1"/>
          <p:nvPr/>
        </p:nvSpPr>
        <p:spPr>
          <a:xfrm>
            <a:off x="533333" y="2638867"/>
            <a:ext cx="53900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Muy similar a lo que nosotros teníamos en Express como una carpeta de config. Nestjs también cuenta con un configModule.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Éste contará con los elementos necesarios para acceder a variables de entorno, el Módulo permitirá utilizar la variable config, para poder extraer la variable de entorno de éste cuando sea necesario.</a:t>
            </a:r>
            <a:endParaRPr>
              <a:latin typeface="DM Sans"/>
              <a:ea typeface="DM Sans"/>
              <a:cs typeface="DM Sans"/>
              <a:sym typeface="DM Sans"/>
            </a:endParaRPr>
          </a:p>
        </p:txBody>
      </p:sp>
      <p:pic>
        <p:nvPicPr>
          <p:cNvPr id="544" name="Google Shape;544;p112"/>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545" name="Google Shape;545;p112"/>
          <p:cNvSpPr txBox="1"/>
          <p:nvPr/>
        </p:nvSpPr>
        <p:spPr>
          <a:xfrm>
            <a:off x="6363000" y="2638867"/>
            <a:ext cx="53900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Además, la configuración al final es un Módulo. Necesitaremos que los demás módulos que vayan a utilizar dicho entorno, sean conscientes de éste.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Para esto, vamos a colocar en los imports del módulo, el módulo de configuración. </a:t>
            </a:r>
            <a:endParaRPr>
              <a:latin typeface="DM Sans"/>
              <a:ea typeface="DM Sans"/>
              <a:cs typeface="DM Sans"/>
              <a:sym typeface="DM Sans"/>
            </a:endParaRPr>
          </a:p>
        </p:txBody>
      </p:sp>
    </p:spTree>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13"/>
          <p:cNvSpPr txBox="1"/>
          <p:nvPr/>
        </p:nvSpPr>
        <p:spPr>
          <a:xfrm>
            <a:off x="634000" y="624401"/>
            <a:ext cx="85936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Habilitando la configuración en nuestro proyecto</a:t>
            </a:r>
            <a:endParaRPr sz="4000" b="1">
              <a:solidFill>
                <a:schemeClr val="dk1"/>
              </a:solidFill>
              <a:latin typeface="DM Sans"/>
              <a:ea typeface="DM Sans"/>
              <a:cs typeface="DM Sans"/>
              <a:sym typeface="DM Sans"/>
            </a:endParaRPr>
          </a:p>
        </p:txBody>
      </p:sp>
      <p:sp>
        <p:nvSpPr>
          <p:cNvPr id="551" name="Google Shape;551;p113"/>
          <p:cNvSpPr txBox="1"/>
          <p:nvPr/>
        </p:nvSpPr>
        <p:spPr>
          <a:xfrm>
            <a:off x="634000" y="2287533"/>
            <a:ext cx="5396000" cy="615513"/>
          </a:xfrm>
          <a:prstGeom prst="rect">
            <a:avLst/>
          </a:prstGeom>
          <a:noFill/>
          <a:ln>
            <a:noFill/>
          </a:ln>
        </p:spPr>
        <p:txBody>
          <a:bodyPr spcFirstLastPara="1" wrap="square" lIns="121900" tIns="121900" rIns="121900" bIns="121900" anchor="t" anchorCtr="0">
            <a:spAutoFit/>
          </a:bodyPr>
          <a:lstStyle/>
          <a:p>
            <a:endParaRPr sz="2400">
              <a:latin typeface="DM Sans"/>
              <a:ea typeface="DM Sans"/>
              <a:cs typeface="DM Sans"/>
              <a:sym typeface="DM Sans"/>
            </a:endParaRPr>
          </a:p>
        </p:txBody>
      </p:sp>
      <p:sp>
        <p:nvSpPr>
          <p:cNvPr id="552" name="Google Shape;552;p113"/>
          <p:cNvSpPr txBox="1"/>
          <p:nvPr/>
        </p:nvSpPr>
        <p:spPr>
          <a:xfrm>
            <a:off x="660232" y="2041133"/>
            <a:ext cx="7738000" cy="4512990"/>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Lo primero será instalar la configuración en nestjs, para eso utilizaremos el comando </a:t>
            </a:r>
            <a:r>
              <a:rPr lang="es" sz="1733" b="1">
                <a:latin typeface="DM Sans"/>
                <a:ea typeface="DM Sans"/>
                <a:cs typeface="DM Sans"/>
                <a:sym typeface="DM Sans"/>
              </a:rPr>
              <a:t>npm install  @nestjs/config</a:t>
            </a:r>
            <a:endParaRPr sz="1733" b="1">
              <a:latin typeface="DM Sans"/>
              <a:ea typeface="DM Sans"/>
              <a:cs typeface="DM Sans"/>
              <a:sym typeface="DM Sans"/>
            </a:endParaRPr>
          </a:p>
          <a:p>
            <a:endParaRPr sz="1733" b="1">
              <a:latin typeface="DM Sans"/>
              <a:ea typeface="DM Sans"/>
              <a:cs typeface="DM Sans"/>
              <a:sym typeface="DM Sans"/>
            </a:endParaRPr>
          </a:p>
          <a:p>
            <a:endParaRPr sz="1733" b="1">
              <a:latin typeface="DM Sans"/>
              <a:ea typeface="DM Sans"/>
              <a:cs typeface="DM Sans"/>
              <a:sym typeface="DM Sans"/>
            </a:endParaRPr>
          </a:p>
          <a:p>
            <a:endParaRPr sz="1733" b="1">
              <a:latin typeface="DM Sans"/>
              <a:ea typeface="DM Sans"/>
              <a:cs typeface="DM Sans"/>
              <a:sym typeface="DM Sans"/>
            </a:endParaRPr>
          </a:p>
          <a:p>
            <a:r>
              <a:rPr lang="es" sz="1733">
                <a:latin typeface="DM Sans"/>
                <a:ea typeface="DM Sans"/>
                <a:cs typeface="DM Sans"/>
                <a:sym typeface="DM Sans"/>
              </a:rPr>
              <a:t>Ahora, con el módulo ya instalado, vamos a importarlo en nuestro app.module.ts de la siguiente forma:</a:t>
            </a:r>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Estos dos elementos nos servirán para configurar el módulo de app:</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ConfigModule se utiliza en  los imports</a:t>
            </a:r>
            <a:endParaRPr sz="1733">
              <a:latin typeface="DM Sans"/>
              <a:ea typeface="DM Sans"/>
              <a:cs typeface="DM Sans"/>
              <a:sym typeface="DM Sans"/>
            </a:endParaRPr>
          </a:p>
          <a:p>
            <a:pPr marL="609585" indent="-414856">
              <a:buClr>
                <a:srgbClr val="EA90FF"/>
              </a:buClr>
              <a:buSzPts val="1300"/>
              <a:buFont typeface="DM Sans"/>
              <a:buChar char="✔"/>
            </a:pPr>
            <a:r>
              <a:rPr lang="es" sz="1733">
                <a:latin typeface="DM Sans"/>
                <a:ea typeface="DM Sans"/>
                <a:cs typeface="DM Sans"/>
                <a:sym typeface="DM Sans"/>
              </a:rPr>
              <a:t>ConfigService se injecta para usarse como servicio.</a:t>
            </a:r>
            <a:endParaRPr sz="1733">
              <a:latin typeface="DM Sans"/>
              <a:ea typeface="DM Sans"/>
              <a:cs typeface="DM Sans"/>
              <a:sym typeface="DM Sans"/>
            </a:endParaRPr>
          </a:p>
          <a:p>
            <a:endParaRPr sz="1733"/>
          </a:p>
          <a:p>
            <a:endParaRPr sz="1733"/>
          </a:p>
        </p:txBody>
      </p:sp>
      <p:pic>
        <p:nvPicPr>
          <p:cNvPr id="553" name="Google Shape;553;p113"/>
          <p:cNvPicPr preferRelativeResize="0"/>
          <p:nvPr/>
        </p:nvPicPr>
        <p:blipFill>
          <a:blip r:embed="rId3">
            <a:alphaModFix/>
          </a:blip>
          <a:stretch>
            <a:fillRect/>
          </a:stretch>
        </p:blipFill>
        <p:spPr>
          <a:xfrm>
            <a:off x="3399818" y="2821117"/>
            <a:ext cx="3061967" cy="444200"/>
          </a:xfrm>
          <a:prstGeom prst="rect">
            <a:avLst/>
          </a:prstGeom>
          <a:noFill/>
          <a:ln>
            <a:noFill/>
          </a:ln>
        </p:spPr>
      </p:pic>
      <p:pic>
        <p:nvPicPr>
          <p:cNvPr id="554" name="Google Shape;554;p113"/>
          <p:cNvPicPr preferRelativeResize="0"/>
          <p:nvPr/>
        </p:nvPicPr>
        <p:blipFill>
          <a:blip r:embed="rId4">
            <a:alphaModFix/>
          </a:blip>
          <a:stretch>
            <a:fillRect/>
          </a:stretch>
        </p:blipFill>
        <p:spPr>
          <a:xfrm>
            <a:off x="1552617" y="4209867"/>
            <a:ext cx="6756400" cy="444500"/>
          </a:xfrm>
          <a:prstGeom prst="rect">
            <a:avLst/>
          </a:prstGeom>
          <a:noFill/>
          <a:ln>
            <a:noFill/>
          </a:ln>
        </p:spPr>
      </p:pic>
    </p:spTree>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114"/>
          <p:cNvPicPr preferRelativeResize="0"/>
          <p:nvPr/>
        </p:nvPicPr>
        <p:blipFill>
          <a:blip r:embed="rId3">
            <a:alphaModFix/>
          </a:blip>
          <a:stretch>
            <a:fillRect/>
          </a:stretch>
        </p:blipFill>
        <p:spPr>
          <a:xfrm>
            <a:off x="5880401" y="3376783"/>
            <a:ext cx="5942500" cy="1971700"/>
          </a:xfrm>
          <a:prstGeom prst="rect">
            <a:avLst/>
          </a:prstGeom>
          <a:noFill/>
          <a:ln>
            <a:noFill/>
          </a:ln>
        </p:spPr>
      </p:pic>
      <p:sp>
        <p:nvSpPr>
          <p:cNvPr id="560" name="Google Shape;560;p114"/>
          <p:cNvSpPr txBox="1"/>
          <p:nvPr/>
        </p:nvSpPr>
        <p:spPr>
          <a:xfrm>
            <a:off x="634000" y="527633"/>
            <a:ext cx="7925200" cy="15757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Analizando los cambios del módulo App (1)</a:t>
            </a:r>
            <a:endParaRPr sz="2933"/>
          </a:p>
        </p:txBody>
      </p:sp>
      <p:sp>
        <p:nvSpPr>
          <p:cNvPr id="561" name="Google Shape;561;p114"/>
          <p:cNvSpPr txBox="1"/>
          <p:nvPr/>
        </p:nvSpPr>
        <p:spPr>
          <a:xfrm>
            <a:off x="634000" y="2103634"/>
            <a:ext cx="5246400" cy="4720739"/>
          </a:xfrm>
          <a:prstGeom prst="rect">
            <a:avLst/>
          </a:prstGeom>
          <a:noFill/>
          <a:ln>
            <a:noFill/>
          </a:ln>
        </p:spPr>
        <p:txBody>
          <a:bodyPr spcFirstLastPara="1" wrap="square" lIns="121900" tIns="121900" rIns="121900" bIns="121900" anchor="t" anchorCtr="0">
            <a:spAutoFit/>
          </a:bodyPr>
          <a:lstStyle/>
          <a:p>
            <a:pPr>
              <a:lnSpc>
                <a:spcPct val="115000"/>
              </a:lnSpc>
              <a:spcBef>
                <a:spcPts val="1333"/>
              </a:spcBef>
            </a:pPr>
            <a:r>
              <a:rPr lang="es">
                <a:latin typeface="DM Sans"/>
                <a:ea typeface="DM Sans"/>
                <a:cs typeface="DM Sans"/>
                <a:sym typeface="DM Sans"/>
              </a:rPr>
              <a:t>El primer cambio importante que vemos es en la propiedad de imports: Se utiliza un ConfigModule.forRoot(), esto permite inicializar el contexto del módulo de configuración para que sea conocido y contemplado por el aplicativo principal y en los módulos internos.</a:t>
            </a:r>
            <a:endParaRPr>
              <a:latin typeface="DM Sans"/>
              <a:ea typeface="DM Sans"/>
              <a:cs typeface="DM Sans"/>
              <a:sym typeface="DM Sans"/>
            </a:endParaRPr>
          </a:p>
          <a:p>
            <a:pPr>
              <a:lnSpc>
                <a:spcPct val="115000"/>
              </a:lnSpc>
              <a:spcBef>
                <a:spcPts val="1333"/>
              </a:spcBef>
            </a:pPr>
            <a:r>
              <a:rPr lang="es">
                <a:latin typeface="DM Sans"/>
                <a:ea typeface="DM Sans"/>
                <a:cs typeface="DM Sans"/>
                <a:sym typeface="DM Sans"/>
              </a:rPr>
              <a:t>Luego, tenemos el cambio en MongooseModule, donde esta vez estamos haciendo una inicialización dinámica. Nota cómo el configModule también se pasa al import de MongooseModule, así también como el ConfigService se inyecta para que pueda ser utilizado dentro de MongooseModule.</a:t>
            </a:r>
            <a:endParaRPr>
              <a:latin typeface="DM Sans"/>
              <a:ea typeface="DM Sans"/>
              <a:cs typeface="DM Sans"/>
              <a:sym typeface="DM Sans"/>
            </a:endParaRPr>
          </a:p>
        </p:txBody>
      </p:sp>
    </p:spTree>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115"/>
          <p:cNvPicPr preferRelativeResize="0"/>
          <p:nvPr/>
        </p:nvPicPr>
        <p:blipFill>
          <a:blip r:embed="rId3">
            <a:alphaModFix/>
          </a:blip>
          <a:stretch>
            <a:fillRect/>
          </a:stretch>
        </p:blipFill>
        <p:spPr>
          <a:xfrm>
            <a:off x="5907001" y="3406900"/>
            <a:ext cx="6124300" cy="2032000"/>
          </a:xfrm>
          <a:prstGeom prst="rect">
            <a:avLst/>
          </a:prstGeom>
          <a:noFill/>
          <a:ln>
            <a:noFill/>
          </a:ln>
        </p:spPr>
      </p:pic>
      <p:sp>
        <p:nvSpPr>
          <p:cNvPr id="567" name="Google Shape;567;p115"/>
          <p:cNvSpPr txBox="1"/>
          <p:nvPr/>
        </p:nvSpPr>
        <p:spPr>
          <a:xfrm>
            <a:off x="634000" y="624400"/>
            <a:ext cx="8821600" cy="15757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Analizando los cambios </a:t>
            </a:r>
            <a:endParaRPr sz="4800" b="1">
              <a:solidFill>
                <a:schemeClr val="dk1"/>
              </a:solidFill>
              <a:latin typeface="DM Sans"/>
              <a:ea typeface="DM Sans"/>
              <a:cs typeface="DM Sans"/>
              <a:sym typeface="DM Sans"/>
            </a:endParaRPr>
          </a:p>
          <a:p>
            <a:pPr>
              <a:lnSpc>
                <a:spcPct val="90000"/>
              </a:lnSpc>
            </a:pPr>
            <a:r>
              <a:rPr lang="es" sz="4800" b="1">
                <a:solidFill>
                  <a:schemeClr val="dk1"/>
                </a:solidFill>
                <a:latin typeface="DM Sans"/>
                <a:ea typeface="DM Sans"/>
                <a:cs typeface="DM Sans"/>
                <a:sym typeface="DM Sans"/>
              </a:rPr>
              <a:t>del módulo App (2)</a:t>
            </a:r>
            <a:endParaRPr sz="2933"/>
          </a:p>
        </p:txBody>
      </p:sp>
      <p:sp>
        <p:nvSpPr>
          <p:cNvPr id="568" name="Google Shape;568;p115"/>
          <p:cNvSpPr txBox="1"/>
          <p:nvPr/>
        </p:nvSpPr>
        <p:spPr>
          <a:xfrm>
            <a:off x="634000" y="2200418"/>
            <a:ext cx="5340000" cy="4624302"/>
          </a:xfrm>
          <a:prstGeom prst="rect">
            <a:avLst/>
          </a:prstGeom>
          <a:noFill/>
          <a:ln>
            <a:noFill/>
          </a:ln>
        </p:spPr>
        <p:txBody>
          <a:bodyPr spcFirstLastPara="1" wrap="square" lIns="121900" tIns="121900" rIns="121900" bIns="121900" anchor="t" anchorCtr="0">
            <a:spAutoFit/>
          </a:bodyPr>
          <a:lstStyle/>
          <a:p>
            <a:pPr>
              <a:spcBef>
                <a:spcPts val="1333"/>
              </a:spcBef>
            </a:pPr>
            <a:r>
              <a:rPr lang="es">
                <a:latin typeface="DM Sans"/>
                <a:ea typeface="DM Sans"/>
                <a:cs typeface="DM Sans"/>
                <a:sym typeface="DM Sans"/>
              </a:rPr>
              <a:t>Finalmente, tenemos un elemento useFactory, el cual es utilizado para crear un provider de manera dinámica, la razón de hacerlo así es que podremos inicializarlo ya tomando la url de conexión directamente de config.</a:t>
            </a:r>
            <a:endParaRPr>
              <a:latin typeface="DM Sans"/>
              <a:ea typeface="DM Sans"/>
              <a:cs typeface="DM Sans"/>
              <a:sym typeface="DM Sans"/>
            </a:endParaRPr>
          </a:p>
          <a:p>
            <a:pPr>
              <a:spcBef>
                <a:spcPts val="1333"/>
              </a:spcBef>
            </a:pPr>
            <a:r>
              <a:rPr lang="es">
                <a:latin typeface="DM Sans"/>
                <a:ea typeface="DM Sans"/>
                <a:cs typeface="DM Sans"/>
                <a:sym typeface="DM Sans"/>
              </a:rPr>
              <a:t>Config extiende de </a:t>
            </a:r>
            <a:r>
              <a:rPr lang="es" b="1">
                <a:latin typeface="DM Sans"/>
                <a:ea typeface="DM Sans"/>
                <a:cs typeface="DM Sans"/>
                <a:sym typeface="DM Sans"/>
              </a:rPr>
              <a:t>ConfigService</a:t>
            </a:r>
            <a:r>
              <a:rPr lang="es">
                <a:latin typeface="DM Sans"/>
                <a:ea typeface="DM Sans"/>
                <a:cs typeface="DM Sans"/>
                <a:sym typeface="DM Sans"/>
              </a:rPr>
              <a:t>, es por ello que aplicando un get podemos apreciar como se accede a una variable de entorno desde Nest. </a:t>
            </a:r>
            <a:r>
              <a:rPr lang="es" b="1">
                <a:latin typeface="DM Sans"/>
                <a:ea typeface="DM Sans"/>
                <a:cs typeface="DM Sans"/>
                <a:sym typeface="DM Sans"/>
              </a:rPr>
              <a:t>config.get&lt;string&gt;(‘Nombre de la variable’) buscará el archivo .env y tomará la variable con ese nombre, en caso de no encontrarla, devolverá undefined.</a:t>
            </a:r>
            <a:endParaRPr b="1">
              <a:latin typeface="DM Sans"/>
              <a:ea typeface="DM Sans"/>
              <a:cs typeface="DM Sans"/>
              <a:sym typeface="DM Sans"/>
            </a:endParaRPr>
          </a:p>
          <a:p>
            <a:pPr>
              <a:spcBef>
                <a:spcPts val="1333"/>
              </a:spcBef>
            </a:pPr>
            <a:r>
              <a:rPr lang="es">
                <a:latin typeface="DM Sans"/>
                <a:ea typeface="DM Sans"/>
                <a:cs typeface="DM Sans"/>
                <a:sym typeface="DM Sans"/>
              </a:rPr>
              <a:t>Solo queda colocar en el .env la string de conexión de mongo.</a:t>
            </a:r>
            <a:endParaRPr>
              <a:latin typeface="DM Sans"/>
              <a:ea typeface="DM Sans"/>
              <a:cs typeface="DM Sans"/>
              <a:sym typeface="DM Sans"/>
            </a:endParaRPr>
          </a:p>
        </p:txBody>
      </p:sp>
    </p:spTree>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16"/>
          <p:cNvSpPr txBox="1"/>
          <p:nvPr/>
        </p:nvSpPr>
        <p:spPr>
          <a:xfrm>
            <a:off x="634000" y="1027885"/>
            <a:ext cx="5299600" cy="2905370"/>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¿Cómo se utilizan variables en otros módulos?</a:t>
            </a:r>
            <a:endParaRPr sz="4800" b="1">
              <a:solidFill>
                <a:schemeClr val="dk1"/>
              </a:solidFill>
              <a:latin typeface="DM Sans"/>
              <a:ea typeface="DM Sans"/>
              <a:cs typeface="DM Sans"/>
              <a:sym typeface="DM Sans"/>
            </a:endParaRPr>
          </a:p>
        </p:txBody>
      </p:sp>
      <p:sp>
        <p:nvSpPr>
          <p:cNvPr id="574" name="Google Shape;574;p116"/>
          <p:cNvSpPr txBox="1"/>
          <p:nvPr/>
        </p:nvSpPr>
        <p:spPr>
          <a:xfrm>
            <a:off x="633999" y="3990385"/>
            <a:ext cx="45192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Como comentamos, para que un módulo funcione para otros módulos, basta con importar el módulo en el arreglo de imports del module, como se ve en la imagen. 👀</a:t>
            </a:r>
            <a:endParaRPr>
              <a:latin typeface="DM Sans"/>
              <a:ea typeface="DM Sans"/>
              <a:cs typeface="DM Sans"/>
              <a:sym typeface="DM Sans"/>
            </a:endParaRPr>
          </a:p>
        </p:txBody>
      </p:sp>
      <p:pic>
        <p:nvPicPr>
          <p:cNvPr id="575" name="Google Shape;575;p116"/>
          <p:cNvPicPr preferRelativeResize="0"/>
          <p:nvPr/>
        </p:nvPicPr>
        <p:blipFill>
          <a:blip r:embed="rId3">
            <a:alphaModFix/>
          </a:blip>
          <a:stretch>
            <a:fillRect/>
          </a:stretch>
        </p:blipFill>
        <p:spPr>
          <a:xfrm>
            <a:off x="5933600" y="1236000"/>
            <a:ext cx="5769867" cy="4386005"/>
          </a:xfrm>
          <a:prstGeom prst="rect">
            <a:avLst/>
          </a:prstGeom>
          <a:noFill/>
          <a:ln>
            <a:noFill/>
          </a:ln>
        </p:spPr>
      </p:pic>
    </p:spTree>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17"/>
          <p:cNvSpPr txBox="1"/>
          <p:nvPr/>
        </p:nvSpPr>
        <p:spPr>
          <a:xfrm>
            <a:off x="634000" y="624400"/>
            <a:ext cx="8032400" cy="2240573"/>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Además, el servicio será inyectado en el controlador</a:t>
            </a:r>
            <a:endParaRPr sz="4800" b="1">
              <a:solidFill>
                <a:schemeClr val="dk1"/>
              </a:solidFill>
              <a:latin typeface="DM Sans"/>
              <a:ea typeface="DM Sans"/>
              <a:cs typeface="DM Sans"/>
              <a:sym typeface="DM Sans"/>
            </a:endParaRPr>
          </a:p>
        </p:txBody>
      </p:sp>
      <p:sp>
        <p:nvSpPr>
          <p:cNvPr id="581" name="Google Shape;581;p117"/>
          <p:cNvSpPr txBox="1"/>
          <p:nvPr/>
        </p:nvSpPr>
        <p:spPr>
          <a:xfrm>
            <a:off x="634000" y="2955300"/>
            <a:ext cx="4438000" cy="21851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Cuando declaremos un controlador, dentro del constructor de dicho controlador podemos inyectar el servicio de configuración.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Automáticamente, podremos utilizarlo en cualquier endpoint que deseemos.</a:t>
            </a:r>
            <a:endParaRPr>
              <a:latin typeface="DM Sans"/>
              <a:ea typeface="DM Sans"/>
              <a:cs typeface="DM Sans"/>
              <a:sym typeface="DM Sans"/>
            </a:endParaRPr>
          </a:p>
        </p:txBody>
      </p:sp>
      <p:pic>
        <p:nvPicPr>
          <p:cNvPr id="582" name="Google Shape;582;p117"/>
          <p:cNvPicPr preferRelativeResize="0"/>
          <p:nvPr/>
        </p:nvPicPr>
        <p:blipFill>
          <a:blip r:embed="rId3">
            <a:alphaModFix/>
          </a:blip>
          <a:stretch>
            <a:fillRect/>
          </a:stretch>
        </p:blipFill>
        <p:spPr>
          <a:xfrm>
            <a:off x="4968634" y="3546735"/>
            <a:ext cx="6872133" cy="1002733"/>
          </a:xfrm>
          <a:prstGeom prst="rect">
            <a:avLst/>
          </a:prstGeom>
          <a:noFill/>
          <a:ln>
            <a:noFill/>
          </a:ln>
        </p:spPr>
      </p:pic>
    </p:spTree>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18"/>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88" name="Google Shape;588;p118"/>
          <p:cNvPicPr preferRelativeResize="0"/>
          <p:nvPr/>
        </p:nvPicPr>
        <p:blipFill>
          <a:blip r:embed="rId3">
            <a:alphaModFix/>
          </a:blip>
          <a:stretch>
            <a:fillRect/>
          </a:stretch>
        </p:blipFill>
        <p:spPr>
          <a:xfrm>
            <a:off x="1221267" y="609651"/>
            <a:ext cx="4279900" cy="1714500"/>
          </a:xfrm>
          <a:prstGeom prst="rect">
            <a:avLst/>
          </a:prstGeom>
          <a:noFill/>
          <a:ln>
            <a:noFill/>
          </a:ln>
        </p:spPr>
      </p:pic>
      <p:pic>
        <p:nvPicPr>
          <p:cNvPr id="589" name="Google Shape;589;p118"/>
          <p:cNvPicPr preferRelativeResize="0"/>
          <p:nvPr/>
        </p:nvPicPr>
        <p:blipFill>
          <a:blip r:embed="rId4">
            <a:alphaModFix/>
          </a:blip>
          <a:stretch>
            <a:fillRect/>
          </a:stretch>
        </p:blipFill>
        <p:spPr>
          <a:xfrm>
            <a:off x="986317" y="2913018"/>
            <a:ext cx="4749800" cy="1358900"/>
          </a:xfrm>
          <a:prstGeom prst="rect">
            <a:avLst/>
          </a:prstGeom>
          <a:noFill/>
          <a:ln>
            <a:noFill/>
          </a:ln>
        </p:spPr>
      </p:pic>
      <p:pic>
        <p:nvPicPr>
          <p:cNvPr id="590" name="Google Shape;590;p118"/>
          <p:cNvPicPr preferRelativeResize="0"/>
          <p:nvPr/>
        </p:nvPicPr>
        <p:blipFill>
          <a:blip r:embed="rId5">
            <a:alphaModFix/>
          </a:blip>
          <a:stretch>
            <a:fillRect/>
          </a:stretch>
        </p:blipFill>
        <p:spPr>
          <a:xfrm>
            <a:off x="795817" y="4800551"/>
            <a:ext cx="5130800" cy="990600"/>
          </a:xfrm>
          <a:prstGeom prst="rect">
            <a:avLst/>
          </a:prstGeom>
          <a:noFill/>
          <a:ln>
            <a:noFill/>
          </a:ln>
        </p:spPr>
      </p:pic>
      <p:pic>
        <p:nvPicPr>
          <p:cNvPr id="591" name="Google Shape;591;p118"/>
          <p:cNvPicPr preferRelativeResize="0"/>
          <p:nvPr/>
        </p:nvPicPr>
        <p:blipFill>
          <a:blip r:embed="rId6">
            <a:alphaModFix/>
          </a:blip>
          <a:stretch>
            <a:fillRect/>
          </a:stretch>
        </p:blipFill>
        <p:spPr>
          <a:xfrm>
            <a:off x="1748333" y="5791151"/>
            <a:ext cx="3225800" cy="457200"/>
          </a:xfrm>
          <a:prstGeom prst="rect">
            <a:avLst/>
          </a:prstGeom>
          <a:noFill/>
          <a:ln>
            <a:noFill/>
          </a:ln>
        </p:spPr>
      </p:pic>
      <p:sp>
        <p:nvSpPr>
          <p:cNvPr id="592" name="Google Shape;592;p118"/>
          <p:cNvSpPr txBox="1"/>
          <p:nvPr/>
        </p:nvSpPr>
        <p:spPr>
          <a:xfrm>
            <a:off x="6181567" y="886967"/>
            <a:ext cx="51584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Así, teniendo un archivo .env, declaramos los siguientes campos.</a:t>
            </a:r>
            <a:endParaRPr>
              <a:latin typeface="DM Sans"/>
              <a:ea typeface="DM Sans"/>
              <a:cs typeface="DM Sans"/>
              <a:sym typeface="DM Sans"/>
            </a:endParaRPr>
          </a:p>
        </p:txBody>
      </p:sp>
      <p:sp>
        <p:nvSpPr>
          <p:cNvPr id="593" name="Google Shape;593;p118"/>
          <p:cNvSpPr txBox="1"/>
          <p:nvPr/>
        </p:nvSpPr>
        <p:spPr>
          <a:xfrm>
            <a:off x="6181567" y="3018600"/>
            <a:ext cx="51584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la ruta base del método get de /users, utilizamos el config para obtener la variable PAPA</a:t>
            </a:r>
            <a:endParaRPr>
              <a:latin typeface="DM Sans"/>
              <a:ea typeface="DM Sans"/>
              <a:cs typeface="DM Sans"/>
              <a:sym typeface="DM Sans"/>
            </a:endParaRPr>
          </a:p>
        </p:txBody>
      </p:sp>
      <p:sp>
        <p:nvSpPr>
          <p:cNvPr id="594" name="Google Shape;594;p118"/>
          <p:cNvSpPr txBox="1"/>
          <p:nvPr/>
        </p:nvSpPr>
        <p:spPr>
          <a:xfrm>
            <a:off x="6181567" y="5150233"/>
            <a:ext cx="51584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Notamos que al visitar endpoint, se muestra por consola el valor de la variable de entorno.</a:t>
            </a:r>
            <a:endParaRPr>
              <a:latin typeface="DM Sans"/>
              <a:ea typeface="DM Sans"/>
              <a:cs typeface="DM Sans"/>
              <a:sym typeface="DM Sans"/>
            </a:endParaRPr>
          </a:p>
        </p:txBody>
      </p:sp>
    </p:spTree>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19"/>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¿Expressjs o Nestjs?</a:t>
            </a:r>
            <a:endParaRPr sz="5333" b="1">
              <a:solidFill>
                <a:schemeClr val="dk1"/>
              </a:solidFill>
              <a:latin typeface="DM Sans"/>
              <a:ea typeface="DM Sans"/>
              <a:cs typeface="DM Sans"/>
              <a:sym typeface="DM Sans"/>
            </a:endParaRPr>
          </a:p>
        </p:txBody>
      </p:sp>
    </p:spTree>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2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elegir para mi trayectoria?</a:t>
            </a:r>
            <a:endParaRPr sz="5333" b="1">
              <a:solidFill>
                <a:schemeClr val="dk1"/>
              </a:solidFill>
              <a:latin typeface="DM Sans"/>
              <a:ea typeface="DM Sans"/>
              <a:cs typeface="DM Sans"/>
              <a:sym typeface="DM Sans"/>
            </a:endParaRPr>
          </a:p>
        </p:txBody>
      </p:sp>
      <p:sp>
        <p:nvSpPr>
          <p:cNvPr id="605" name="Google Shape;605;p120"/>
          <p:cNvSpPr txBox="1"/>
          <p:nvPr/>
        </p:nvSpPr>
        <p:spPr>
          <a:xfrm>
            <a:off x="631133" y="2544233"/>
            <a:ext cx="5112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 pesar de que estas clases has visto Nestjs como un framework alternativo de Expressjs, sin embargo, ésto no significa que tengas que tomarlo como el reemplazo directo y olvidar lo visto en el curso.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highlight>
                  <a:schemeClr val="accent6"/>
                </a:highlight>
                <a:latin typeface="DM Sans"/>
                <a:ea typeface="DM Sans"/>
                <a:cs typeface="DM Sans"/>
                <a:sym typeface="DM Sans"/>
              </a:rPr>
              <a:t>La principal diferencia entre Nestjs y Expressjs está en su carácter dogmático </a:t>
            </a:r>
            <a:endParaRPr>
              <a:solidFill>
                <a:srgbClr val="000000"/>
              </a:solidFill>
              <a:highlight>
                <a:schemeClr val="accent6"/>
              </a:highlight>
              <a:latin typeface="DM Sans"/>
              <a:ea typeface="DM Sans"/>
              <a:cs typeface="DM Sans"/>
              <a:sym typeface="DM Sans"/>
            </a:endParaRPr>
          </a:p>
        </p:txBody>
      </p:sp>
      <p:sp>
        <p:nvSpPr>
          <p:cNvPr id="606" name="Google Shape;606;p120"/>
          <p:cNvSpPr txBox="1"/>
          <p:nvPr/>
        </p:nvSpPr>
        <p:spPr>
          <a:xfrm>
            <a:off x="6036767" y="2544234"/>
            <a:ext cx="5112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 qué se refiere ésto? Expressjs no es dogmático, ya que te permite tener un flujo de libertad de configuración en múltiples elementos del mismo, sin que éste se vea afectado en su core principal, sin embargo, Nestjs te brinda ya las herramientas que necesitas para realizar una tarea, evitando así que configures demasiadas cosas externas al framework</a:t>
            </a:r>
            <a:endParaRPr>
              <a:solidFill>
                <a:srgbClr val="000000"/>
              </a:solidFill>
              <a:latin typeface="DM Sans"/>
              <a:ea typeface="DM Sans"/>
              <a:cs typeface="DM Sans"/>
              <a:sym typeface="DM Sans"/>
            </a:endParaRPr>
          </a:p>
        </p:txBody>
      </p:sp>
    </p:spTree>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21"/>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Principales puntos a tratar</a:t>
            </a:r>
            <a:endParaRPr sz="4667" b="1">
              <a:solidFill>
                <a:schemeClr val="lt1"/>
              </a:solidFill>
              <a:latin typeface="DM Sans"/>
              <a:ea typeface="DM Sans"/>
              <a:cs typeface="DM Sans"/>
              <a:sym typeface="DM Sans"/>
            </a:endParaRPr>
          </a:p>
        </p:txBody>
      </p:sp>
      <p:sp>
        <p:nvSpPr>
          <p:cNvPr id="612" name="Google Shape;612;p121"/>
          <p:cNvSpPr/>
          <p:nvPr/>
        </p:nvSpPr>
        <p:spPr>
          <a:xfrm>
            <a:off x="863200" y="1585533"/>
            <a:ext cx="10465600" cy="4530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13" name="Google Shape;613;p121"/>
          <p:cNvSpPr txBox="1"/>
          <p:nvPr/>
        </p:nvSpPr>
        <p:spPr>
          <a:xfrm>
            <a:off x="1371567" y="2495467"/>
            <a:ext cx="4173600" cy="2462172"/>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latin typeface="DM Sans"/>
                <a:ea typeface="DM Sans"/>
                <a:cs typeface="DM Sans"/>
                <a:sym typeface="DM Sans"/>
              </a:rPr>
              <a:t>No es dogmático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No tiene una arquitectura definida.</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Altamente popular y con alto soporte de la comunidad.</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Bastante útil para aprender a realizar configuraciones, ya que tenemos la libertad de hacerlo.</a:t>
            </a:r>
            <a:endParaRPr>
              <a:latin typeface="DM Sans"/>
              <a:ea typeface="DM Sans"/>
              <a:cs typeface="DM Sans"/>
              <a:sym typeface="DM Sans"/>
            </a:endParaRPr>
          </a:p>
        </p:txBody>
      </p:sp>
      <p:sp>
        <p:nvSpPr>
          <p:cNvPr id="614" name="Google Shape;614;p121"/>
          <p:cNvSpPr txBox="1"/>
          <p:nvPr/>
        </p:nvSpPr>
        <p:spPr>
          <a:xfrm>
            <a:off x="1371567" y="1961867"/>
            <a:ext cx="2888400" cy="615513"/>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Expressjs</a:t>
            </a:r>
            <a:endParaRPr sz="1867" b="1">
              <a:solidFill>
                <a:srgbClr val="000000"/>
              </a:solidFill>
              <a:latin typeface="DM Sans"/>
              <a:ea typeface="DM Sans"/>
              <a:cs typeface="DM Sans"/>
              <a:sym typeface="DM Sans"/>
            </a:endParaRPr>
          </a:p>
        </p:txBody>
      </p:sp>
      <p:sp>
        <p:nvSpPr>
          <p:cNvPr id="615" name="Google Shape;615;p121"/>
          <p:cNvSpPr txBox="1"/>
          <p:nvPr/>
        </p:nvSpPr>
        <p:spPr>
          <a:xfrm>
            <a:off x="6302433" y="2495467"/>
            <a:ext cx="4518000" cy="3570168"/>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latin typeface="DM Sans"/>
                <a:ea typeface="DM Sans"/>
                <a:cs typeface="DM Sans"/>
                <a:sym typeface="DM Sans"/>
              </a:rPr>
              <a:t>Es dogmático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Tiene una arquitectura definida para ajustarnos a ella</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En crecimiento lento, pero constante, aún no con tanto soporte de la comunidad en comparativa con express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Bastante útil para aprender a seguir un marco definido y con elementos ya hechos, pues la configuración en mayor medida no está hecha por nosotros</a:t>
            </a:r>
            <a:endParaRPr>
              <a:latin typeface="DM Sans"/>
              <a:ea typeface="DM Sans"/>
              <a:cs typeface="DM Sans"/>
              <a:sym typeface="DM Sans"/>
            </a:endParaRPr>
          </a:p>
        </p:txBody>
      </p:sp>
      <p:sp>
        <p:nvSpPr>
          <p:cNvPr id="616" name="Google Shape;616;p121"/>
          <p:cNvSpPr txBox="1"/>
          <p:nvPr/>
        </p:nvSpPr>
        <p:spPr>
          <a:xfrm>
            <a:off x="6302433" y="1961867"/>
            <a:ext cx="2888400" cy="615513"/>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Nestjs</a:t>
            </a:r>
            <a:endParaRPr sz="1867" b="1">
              <a:solidFill>
                <a:srgbClr val="000000"/>
              </a:solidFill>
              <a:latin typeface="DM Sans"/>
              <a:ea typeface="DM Sans"/>
              <a:cs typeface="DM Sans"/>
              <a:sym typeface="DM Sans"/>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7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693" name="Google Shape;693;p179"/>
          <p:cNvSpPr txBox="1"/>
          <p:nvPr/>
        </p:nvSpPr>
        <p:spPr>
          <a:xfrm>
            <a:off x="631133" y="2168133"/>
            <a:ext cx="112184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Contempla que el curso utilizará muchas soluciones “ya previamente desarrolladas”. La programación se basa en un principio clave:</a:t>
            </a:r>
            <a:r>
              <a:rPr lang="es" sz="3333">
                <a:solidFill>
                  <a:schemeClr val="accent6"/>
                </a:solidFill>
                <a:latin typeface="DM Sans"/>
                <a:ea typeface="DM Sans"/>
                <a:cs typeface="DM Sans"/>
                <a:sym typeface="DM Sans"/>
              </a:rPr>
              <a:t> </a:t>
            </a:r>
            <a:r>
              <a:rPr lang="es" sz="3333" b="1">
                <a:solidFill>
                  <a:schemeClr val="accent6"/>
                </a:solidFill>
                <a:latin typeface="DM Sans"/>
                <a:ea typeface="DM Sans"/>
                <a:cs typeface="DM Sans"/>
                <a:sym typeface="DM Sans"/>
              </a:rPr>
              <a:t>no reinventes la rueda</a:t>
            </a:r>
            <a:r>
              <a:rPr lang="es" sz="3333" b="1">
                <a:solidFill>
                  <a:srgbClr val="E0FF00"/>
                </a:solidFill>
                <a:latin typeface="DM Sans"/>
                <a:ea typeface="DM Sans"/>
                <a:cs typeface="DM Sans"/>
                <a:sym typeface="DM Sans"/>
              </a:rPr>
              <a:t>.</a:t>
            </a:r>
            <a:r>
              <a:rPr lang="es" sz="3333">
                <a:solidFill>
                  <a:schemeClr val="accent1"/>
                </a:solidFill>
                <a:latin typeface="DM Sans"/>
                <a:ea typeface="DM Sans"/>
                <a:cs typeface="DM Sans"/>
                <a:sym typeface="DM Sans"/>
              </a:rPr>
              <a:t> </a:t>
            </a:r>
            <a:r>
              <a:rPr lang="es" sz="3333">
                <a:solidFill>
                  <a:schemeClr val="lt1"/>
                </a:solidFill>
                <a:latin typeface="DM Sans"/>
                <a:ea typeface="DM Sans"/>
                <a:cs typeface="DM Sans"/>
                <a:sym typeface="DM Sans"/>
              </a:rPr>
              <a:t>Los módulos a utilizar son soluciones ya proporcionadas por otros desarrolladores, con el fin de concentrarnos en la solución de problemas más específicos.</a:t>
            </a:r>
            <a:endParaRPr sz="3333">
              <a:solidFill>
                <a:schemeClr val="lt1"/>
              </a:solidFill>
              <a:latin typeface="DM Sans"/>
              <a:ea typeface="DM Sans"/>
              <a:cs typeface="DM Sans"/>
              <a:sym typeface="DM Sans"/>
            </a:endParaRPr>
          </a:p>
        </p:txBody>
      </p:sp>
    </p:spTree>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22"/>
          <p:cNvSpPr txBox="1"/>
          <p:nvPr/>
        </p:nvSpPr>
        <p:spPr>
          <a:xfrm>
            <a:off x="631133" y="826034"/>
            <a:ext cx="93880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Ambas alternativas están en el tope</a:t>
            </a:r>
            <a:endParaRPr sz="5733" b="1">
              <a:solidFill>
                <a:schemeClr val="dk1"/>
              </a:solidFill>
              <a:latin typeface="DM Sans"/>
              <a:ea typeface="DM Sans"/>
              <a:cs typeface="DM Sans"/>
              <a:sym typeface="DM Sans"/>
            </a:endParaRPr>
          </a:p>
        </p:txBody>
      </p:sp>
      <p:sp>
        <p:nvSpPr>
          <p:cNvPr id="622" name="Google Shape;622;p122"/>
          <p:cNvSpPr txBox="1"/>
          <p:nvPr/>
        </p:nvSpPr>
        <p:spPr>
          <a:xfrm>
            <a:off x="633984" y="2865733"/>
            <a:ext cx="5112800" cy="2739171"/>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A pesar de que Nestjs es menos popular que Expressjs, éste está ganando amplia popularidad y está posicionado como el segundo mejor framework de desarrollo de nodejs.</a:t>
            </a:r>
            <a:endParaRPr>
              <a:solidFill>
                <a:schemeClr val="dk1"/>
              </a:solidFill>
              <a:latin typeface="DM Sans"/>
              <a:ea typeface="DM Sans"/>
              <a:cs typeface="DM Sans"/>
              <a:sym typeface="DM Sans"/>
            </a:endParaRPr>
          </a:p>
          <a:p>
            <a:pPr>
              <a:buClr>
                <a:schemeClr val="dk1"/>
              </a:buClr>
              <a:buSzPts val="1350"/>
            </a:pPr>
            <a:endParaRPr>
              <a:solidFill>
                <a:schemeClr val="dk1"/>
              </a:solidFill>
              <a:latin typeface="DM Sans"/>
              <a:ea typeface="DM Sans"/>
              <a:cs typeface="DM Sans"/>
              <a:sym typeface="DM Sans"/>
            </a:endParaRPr>
          </a:p>
          <a:p>
            <a:pPr>
              <a:buClr>
                <a:schemeClr val="dk1"/>
              </a:buClr>
              <a:buSzPts val="1350"/>
            </a:pPr>
            <a:r>
              <a:rPr lang="es">
                <a:solidFill>
                  <a:schemeClr val="dk1"/>
                </a:solidFill>
                <a:latin typeface="DM Sans"/>
                <a:ea typeface="DM Sans"/>
                <a:cs typeface="DM Sans"/>
                <a:sym typeface="DM Sans"/>
              </a:rPr>
              <a:t>De momento, Expressjs es mucho más sólido en términos de apoyo de usuarios, documentación, soluciones, etc.</a:t>
            </a:r>
            <a:endParaRPr>
              <a:latin typeface="DM Sans"/>
              <a:ea typeface="DM Sans"/>
              <a:cs typeface="DM Sans"/>
              <a:sym typeface="DM Sans"/>
            </a:endParaRPr>
          </a:p>
        </p:txBody>
      </p:sp>
      <p:sp>
        <p:nvSpPr>
          <p:cNvPr id="623" name="Google Shape;623;p122"/>
          <p:cNvSpPr txBox="1"/>
          <p:nvPr/>
        </p:nvSpPr>
        <p:spPr>
          <a:xfrm>
            <a:off x="6039617" y="2865733"/>
            <a:ext cx="5112800" cy="1631175"/>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b="1">
                <a:solidFill>
                  <a:schemeClr val="dk1"/>
                </a:solidFill>
                <a:latin typeface="DM Sans"/>
                <a:ea typeface="DM Sans"/>
                <a:cs typeface="DM Sans"/>
                <a:sym typeface="DM Sans"/>
              </a:rPr>
              <a:t>Te recomendamos ampliamente que lleves un crecimiento paralelo de trabajo con ambas soluciones</a:t>
            </a:r>
            <a:r>
              <a:rPr lang="es">
                <a:solidFill>
                  <a:schemeClr val="dk1"/>
                </a:solidFill>
                <a:latin typeface="DM Sans"/>
                <a:ea typeface="DM Sans"/>
                <a:cs typeface="DM Sans"/>
                <a:sym typeface="DM Sans"/>
              </a:rPr>
              <a:t>, ya que de ambas se pueden aprender elementos diferentes que te servirán para tu trayectoria como desarrollador.</a:t>
            </a:r>
            <a:endParaRPr>
              <a:solidFill>
                <a:srgbClr val="000000"/>
              </a:solidFill>
              <a:latin typeface="DM Sans"/>
              <a:ea typeface="DM Sans"/>
              <a:cs typeface="DM Sans"/>
              <a:sym typeface="DM Sans"/>
            </a:endParaRPr>
          </a:p>
        </p:txBody>
      </p:sp>
    </p:spTree>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23"/>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29" name="Google Shape;629;p123"/>
          <p:cNvSpPr txBox="1"/>
          <p:nvPr/>
        </p:nvSpPr>
        <p:spPr>
          <a:xfrm>
            <a:off x="5080267" y="966200"/>
            <a:ext cx="59568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Recuerda estar en constante actualización</a:t>
            </a:r>
            <a:endParaRPr sz="5333" b="1">
              <a:solidFill>
                <a:schemeClr val="dk1"/>
              </a:solidFill>
              <a:latin typeface="DM Sans"/>
              <a:ea typeface="DM Sans"/>
              <a:cs typeface="DM Sans"/>
              <a:sym typeface="DM Sans"/>
            </a:endParaRPr>
          </a:p>
        </p:txBody>
      </p:sp>
      <p:sp>
        <p:nvSpPr>
          <p:cNvPr id="630" name="Google Shape;630;p123"/>
          <p:cNvSpPr txBox="1"/>
          <p:nvPr/>
        </p:nvSpPr>
        <p:spPr>
          <a:xfrm>
            <a:off x="5080267" y="3429002"/>
            <a:ext cx="66496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Las diapositivas están armadas acorde con las estadísticas de su momento. ¡Siempre hay que mantenerse en constante actualización y corroborar hacia dónde se inclina la balanza!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Al final, una vez terminado el curso, recuerda que el mayor responsable de tu portafolio al mundo siempre serás tú, y </a:t>
            </a:r>
            <a:r>
              <a:rPr lang="es">
                <a:highlight>
                  <a:schemeClr val="accent6"/>
                </a:highlight>
                <a:latin typeface="DM Sans"/>
                <a:ea typeface="DM Sans"/>
                <a:cs typeface="DM Sans"/>
                <a:sym typeface="DM Sans"/>
              </a:rPr>
              <a:t>tus mejores herramientas para el mundo laboral son las tecnologías por las que apuestes </a:t>
            </a:r>
            <a:endParaRPr>
              <a:highlight>
                <a:schemeClr val="accent6"/>
              </a:highlight>
              <a:latin typeface="DM Sans"/>
              <a:ea typeface="DM Sans"/>
              <a:cs typeface="DM Sans"/>
              <a:sym typeface="DM Sans"/>
            </a:endParaRPr>
          </a:p>
        </p:txBody>
      </p:sp>
      <p:pic>
        <p:nvPicPr>
          <p:cNvPr id="631" name="Google Shape;631;p123"/>
          <p:cNvPicPr preferRelativeResize="0"/>
          <p:nvPr/>
        </p:nvPicPr>
        <p:blipFill>
          <a:blip r:embed="rId3">
            <a:alphaModFix/>
          </a:blip>
          <a:stretch>
            <a:fillRect/>
          </a:stretch>
        </p:blipFill>
        <p:spPr>
          <a:xfrm>
            <a:off x="436301" y="2342518"/>
            <a:ext cx="4152132" cy="2172949"/>
          </a:xfrm>
          <a:prstGeom prst="rect">
            <a:avLst/>
          </a:prstGeom>
          <a:noFill/>
          <a:ln>
            <a:noFill/>
          </a:ln>
        </p:spPr>
      </p:pic>
    </p:spTree>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24"/>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¿Preguntas?</a:t>
            </a:r>
            <a:endParaRPr sz="5333" b="1">
              <a:solidFill>
                <a:srgbClr val="EAFF6A"/>
              </a:solidFill>
              <a:latin typeface="DM Sans"/>
              <a:ea typeface="DM Sans"/>
              <a:cs typeface="DM Sans"/>
              <a:sym typeface="DM Sans"/>
            </a:endParaRPr>
          </a:p>
        </p:txBody>
      </p:sp>
    </p:spTree>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25"/>
          <p:cNvSpPr/>
          <p:nvPr/>
        </p:nvSpPr>
        <p:spPr>
          <a:xfrm>
            <a:off x="4413767" y="5307400"/>
            <a:ext cx="3343200" cy="656800"/>
          </a:xfrm>
          <a:prstGeom prst="rect">
            <a:avLst/>
          </a:prstGeom>
          <a:noFill/>
          <a:ln w="9525" cap="flat" cmpd="sng">
            <a:solidFill>
              <a:srgbClr val="EAFF6A"/>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42" name="Google Shape;642;p125"/>
          <p:cNvSpPr txBox="1"/>
          <p:nvPr/>
        </p:nvSpPr>
        <p:spPr>
          <a:xfrm>
            <a:off x="677617" y="941834"/>
            <a:ext cx="108368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¡Atención!</a:t>
            </a:r>
            <a:endParaRPr sz="5333" b="1">
              <a:solidFill>
                <a:srgbClr val="EAFF6A"/>
              </a:solidFill>
              <a:latin typeface="DM Sans"/>
              <a:ea typeface="DM Sans"/>
              <a:cs typeface="DM Sans"/>
              <a:sym typeface="DM Sans"/>
            </a:endParaRPr>
          </a:p>
        </p:txBody>
      </p:sp>
      <p:sp>
        <p:nvSpPr>
          <p:cNvPr id="643" name="Google Shape;643;p125"/>
          <p:cNvSpPr txBox="1"/>
          <p:nvPr/>
        </p:nvSpPr>
        <p:spPr>
          <a:xfrm>
            <a:off x="677617" y="1974801"/>
            <a:ext cx="10836800" cy="1067047"/>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sz="2667" b="1">
                <a:solidFill>
                  <a:schemeClr val="lt1"/>
                </a:solidFill>
                <a:latin typeface="DM Sans"/>
                <a:ea typeface="DM Sans"/>
                <a:cs typeface="DM Sans"/>
                <a:sym typeface="DM Sans"/>
              </a:rPr>
              <a:t>La próxima clase será una </a:t>
            </a:r>
            <a:r>
              <a:rPr lang="es" sz="2667" b="1">
                <a:solidFill>
                  <a:srgbClr val="EAFF6A"/>
                </a:solidFill>
                <a:latin typeface="DM Sans"/>
                <a:ea typeface="DM Sans"/>
                <a:cs typeface="DM Sans"/>
                <a:sym typeface="DM Sans"/>
              </a:rPr>
              <a:t>Práctica Integradora.</a:t>
            </a:r>
            <a:r>
              <a:rPr lang="es" sz="2667" b="1">
                <a:solidFill>
                  <a:schemeClr val="lt1"/>
                </a:solidFill>
                <a:latin typeface="DM Sans"/>
                <a:ea typeface="DM Sans"/>
                <a:cs typeface="DM Sans"/>
                <a:sym typeface="DM Sans"/>
              </a:rPr>
              <a:t> Te recomendamos prepararte con la siguiente guía de temas </a:t>
            </a:r>
            <a:endParaRPr sz="2667" b="1">
              <a:solidFill>
                <a:srgbClr val="DEFC52"/>
              </a:solidFill>
              <a:latin typeface="Helvetica Neue"/>
              <a:ea typeface="Helvetica Neue"/>
              <a:cs typeface="Helvetica Neue"/>
              <a:sym typeface="Helvetica Neue"/>
            </a:endParaRPr>
          </a:p>
        </p:txBody>
      </p:sp>
      <p:sp>
        <p:nvSpPr>
          <p:cNvPr id="644" name="Google Shape;644;p125"/>
          <p:cNvSpPr txBox="1"/>
          <p:nvPr/>
        </p:nvSpPr>
        <p:spPr>
          <a:xfrm>
            <a:off x="4413767" y="5307401"/>
            <a:ext cx="3343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u="sng">
                <a:solidFill>
                  <a:schemeClr val="hlink"/>
                </a:solidFill>
                <a:latin typeface="DM Sans"/>
                <a:ea typeface="DM Sans"/>
                <a:cs typeface="DM Sans"/>
                <a:sym typeface="DM Sans"/>
                <a:hlinkClick r:id="rId3"/>
              </a:rPr>
              <a:t>Guía de skills</a:t>
            </a:r>
            <a:endParaRPr sz="2667">
              <a:solidFill>
                <a:schemeClr val="lt1"/>
              </a:solidFill>
              <a:latin typeface="DM Sans"/>
              <a:ea typeface="DM Sans"/>
              <a:cs typeface="DM Sans"/>
              <a:sym typeface="DM Sans"/>
            </a:endParaRPr>
          </a:p>
        </p:txBody>
      </p:sp>
      <p:pic>
        <p:nvPicPr>
          <p:cNvPr id="645" name="Google Shape;645;p125" title="gif de persona escribiendo código"/>
          <p:cNvPicPr preferRelativeResize="0"/>
          <p:nvPr/>
        </p:nvPicPr>
        <p:blipFill rotWithShape="1">
          <a:blip r:embed="rId4">
            <a:alphaModFix/>
          </a:blip>
          <a:srcRect/>
          <a:stretch/>
        </p:blipFill>
        <p:spPr>
          <a:xfrm>
            <a:off x="4608696" y="3277485"/>
            <a:ext cx="2974632" cy="1662633"/>
          </a:xfrm>
          <a:prstGeom prst="rect">
            <a:avLst/>
          </a:prstGeom>
          <a:noFill/>
          <a:ln>
            <a:noFill/>
          </a:ln>
        </p:spPr>
      </p:pic>
    </p:spTree>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5" name="Google Shape;285;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6" name="Google Shape;286;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7" name="Google Shape;287;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8" name="Google Shape;288;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43</a:t>
            </a:r>
            <a:endParaRPr sz="2133">
              <a:solidFill>
                <a:schemeClr val="lt1"/>
              </a:solidFill>
              <a:latin typeface="DM Sans"/>
              <a:ea typeface="DM Sans"/>
              <a:cs typeface="DM Sans"/>
              <a:sym typeface="DM Sans"/>
            </a:endParaRPr>
          </a:p>
        </p:txBody>
      </p:sp>
      <p:cxnSp>
        <p:nvCxnSpPr>
          <p:cNvPr id="289" name="Google Shape;289;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0" name="Google Shape;290;p84"/>
          <p:cNvSpPr txBox="1"/>
          <p:nvPr/>
        </p:nvSpPr>
        <p:spPr>
          <a:xfrm>
            <a:off x="1919184" y="2390734"/>
            <a:ext cx="2571600" cy="2092840"/>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sz="2400" b="1">
                <a:solidFill>
                  <a:srgbClr val="999999"/>
                </a:solidFill>
                <a:latin typeface="DM Sans"/>
                <a:ea typeface="DM Sans"/>
                <a:cs typeface="DM Sans"/>
                <a:sym typeface="DM Sans"/>
              </a:rPr>
              <a:t>Frameworks de desarrollo: Nestjs (Parte II)</a:t>
            </a:r>
            <a:endParaRPr sz="2400" b="1">
              <a:solidFill>
                <a:srgbClr val="999999"/>
              </a:solidFill>
              <a:latin typeface="DM Sans"/>
              <a:ea typeface="DM Sans"/>
              <a:cs typeface="DM Sans"/>
              <a:sym typeface="DM Sans"/>
            </a:endParaRPr>
          </a:p>
          <a:p>
            <a:pPr algn="ctr">
              <a:buClr>
                <a:schemeClr val="dk1"/>
              </a:buClr>
              <a:buSzPts val="1100"/>
            </a:pPr>
            <a:endParaRPr sz="2400" b="1">
              <a:solidFill>
                <a:srgbClr val="999999"/>
              </a:solidFill>
              <a:latin typeface="DM Sans"/>
              <a:ea typeface="DM Sans"/>
              <a:cs typeface="DM Sans"/>
              <a:sym typeface="DM Sans"/>
            </a:endParaRPr>
          </a:p>
          <a:p>
            <a:pPr algn="ctr">
              <a:buClr>
                <a:srgbClr val="000000"/>
              </a:buClr>
              <a:buSzPts val="1500"/>
            </a:pPr>
            <a:endParaRPr sz="2400" b="1">
              <a:solidFill>
                <a:srgbClr val="999999"/>
              </a:solidFill>
              <a:latin typeface="DM Sans"/>
              <a:ea typeface="DM Sans"/>
              <a:cs typeface="DM Sans"/>
              <a:sym typeface="DM Sans"/>
            </a:endParaRPr>
          </a:p>
        </p:txBody>
      </p:sp>
      <p:sp>
        <p:nvSpPr>
          <p:cNvPr id="291" name="Google Shape;291;p84"/>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44</a:t>
            </a:r>
            <a:endParaRPr sz="2133" b="1">
              <a:solidFill>
                <a:srgbClr val="FFFFFF"/>
              </a:solidFill>
              <a:latin typeface="DM Sans"/>
              <a:ea typeface="DM Sans"/>
              <a:cs typeface="DM Sans"/>
              <a:sym typeface="DM Sans"/>
            </a:endParaRPr>
          </a:p>
        </p:txBody>
      </p:sp>
      <p:cxnSp>
        <p:nvCxnSpPr>
          <p:cNvPr id="292" name="Google Shape;292;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3" name="Google Shape;293;p84"/>
          <p:cNvSpPr txBox="1"/>
          <p:nvPr/>
        </p:nvSpPr>
        <p:spPr>
          <a:xfrm>
            <a:off x="4930767" y="26463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dirty="0">
                <a:solidFill>
                  <a:srgbClr val="EAFF6A"/>
                </a:solidFill>
                <a:latin typeface="DM Sans"/>
                <a:ea typeface="DM Sans"/>
                <a:cs typeface="DM Sans"/>
                <a:sym typeface="DM Sans"/>
              </a:rPr>
              <a:t>Cuarta Práctica Integradora</a:t>
            </a:r>
            <a:endParaRPr sz="2000" b="1" dirty="0">
              <a:solidFill>
                <a:srgbClr val="EAFF6A"/>
              </a:solidFill>
              <a:latin typeface="DM Sans"/>
              <a:ea typeface="DM Sans"/>
              <a:cs typeface="DM Sans"/>
              <a:sym typeface="DM Sans"/>
            </a:endParaRPr>
          </a:p>
        </p:txBody>
      </p:sp>
      <p:cxnSp>
        <p:nvCxnSpPr>
          <p:cNvPr id="294" name="Google Shape;294;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5" name="Google Shape;295;p84"/>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296" name="Google Shape;296;p84"/>
          <p:cNvSpPr txBox="1"/>
          <p:nvPr/>
        </p:nvSpPr>
        <p:spPr>
          <a:xfrm>
            <a:off x="5061584" y="3947600"/>
            <a:ext cx="2310000" cy="1682600"/>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Skills</a:t>
            </a:r>
            <a:endParaRPr sz="1600">
              <a:solidFill>
                <a:schemeClr val="lt1"/>
              </a:solidFill>
              <a:latin typeface="DM Sans"/>
              <a:ea typeface="DM Sans"/>
              <a:cs typeface="DM Sans"/>
              <a:sym typeface="DM Sans"/>
            </a:endParaRPr>
          </a:p>
          <a:p>
            <a:pPr marL="1219170"/>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Práctica integradora</a:t>
            </a:r>
            <a:endParaRPr sz="1600">
              <a:solidFill>
                <a:schemeClr val="lt1"/>
              </a:solidFill>
              <a:latin typeface="DM Sans"/>
              <a:ea typeface="DM Sans"/>
              <a:cs typeface="DM Sans"/>
              <a:sym typeface="DM Sans"/>
            </a:endParaRPr>
          </a:p>
          <a:p>
            <a:pPr marL="609585">
              <a:buClr>
                <a:schemeClr val="dk1"/>
              </a:buClr>
              <a:buSzPts val="1100"/>
            </a:pPr>
            <a:endParaRPr sz="1467">
              <a:solidFill>
                <a:schemeClr val="lt1"/>
              </a:solidFill>
              <a:latin typeface="DM Sans"/>
              <a:ea typeface="DM Sans"/>
              <a:cs typeface="DM Sans"/>
              <a:sym typeface="DM Sans"/>
            </a:endParaRPr>
          </a:p>
          <a:p>
            <a:pPr marL="609585"/>
            <a:endParaRPr sz="1467">
              <a:solidFill>
                <a:schemeClr val="lt1"/>
              </a:solidFill>
              <a:latin typeface="DM Sans"/>
              <a:ea typeface="DM Sans"/>
              <a:cs typeface="DM Sans"/>
              <a:sym typeface="DM Sans"/>
            </a:endParaRPr>
          </a:p>
        </p:txBody>
      </p:sp>
      <p:sp>
        <p:nvSpPr>
          <p:cNvPr id="297" name="Google Shape;297;p84"/>
          <p:cNvSpPr txBox="1"/>
          <p:nvPr/>
        </p:nvSpPr>
        <p:spPr>
          <a:xfrm>
            <a:off x="1987433" y="3508334"/>
            <a:ext cx="2481600" cy="492402"/>
          </a:xfrm>
          <a:prstGeom prst="rect">
            <a:avLst/>
          </a:prstGeom>
          <a:noFill/>
          <a:ln>
            <a:noFill/>
          </a:ln>
        </p:spPr>
        <p:txBody>
          <a:bodyPr spcFirstLastPara="1" wrap="square" lIns="121900" tIns="121900" rIns="121900" bIns="121900" anchor="t" anchorCtr="0">
            <a:spAutoFit/>
          </a:bodyPr>
          <a:lstStyle/>
          <a:p>
            <a:endParaRPr sz="1600">
              <a:solidFill>
                <a:srgbClr val="999999"/>
              </a:solidFill>
              <a:latin typeface="DM Sans"/>
              <a:ea typeface="DM Sans"/>
              <a:cs typeface="DM Sans"/>
              <a:sym typeface="DM Sans"/>
            </a:endParaRPr>
          </a:p>
        </p:txBody>
      </p:sp>
      <p:pic>
        <p:nvPicPr>
          <p:cNvPr id="298" name="Google Shape;298;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9" name="Google Shape;299;p84"/>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45</a:t>
            </a:r>
            <a:endParaRPr sz="2133">
              <a:solidFill>
                <a:schemeClr val="lt1"/>
              </a:solidFill>
              <a:latin typeface="DM Sans"/>
              <a:ea typeface="DM Sans"/>
              <a:cs typeface="DM Sans"/>
              <a:sym typeface="DM Sans"/>
            </a:endParaRPr>
          </a:p>
        </p:txBody>
      </p:sp>
      <p:cxnSp>
        <p:nvCxnSpPr>
          <p:cNvPr id="300" name="Google Shape;300;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7938284" y="2492333"/>
            <a:ext cx="2571600" cy="1046208"/>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1733" b="1">
                <a:solidFill>
                  <a:srgbClr val="999999"/>
                </a:solidFill>
                <a:latin typeface="DM Sans"/>
                <a:ea typeface="DM Sans"/>
                <a:cs typeface="DM Sans"/>
                <a:sym typeface="DM Sans"/>
              </a:rPr>
              <a:t>Proceso principal del servidor + Global &amp; Child process</a:t>
            </a:r>
            <a:endParaRPr sz="1733" b="1">
              <a:solidFill>
                <a:srgbClr val="999999"/>
              </a:solidFill>
              <a:latin typeface="DM Sans"/>
              <a:ea typeface="DM Sans"/>
              <a:cs typeface="DM Sans"/>
              <a:sym typeface="DM Sans"/>
            </a:endParaRPr>
          </a:p>
        </p:txBody>
      </p:sp>
      <p:cxnSp>
        <p:nvCxnSpPr>
          <p:cNvPr id="302" name="Google Shape;302;p84"/>
          <p:cNvCxnSpPr/>
          <p:nvPr/>
        </p:nvCxnSpPr>
        <p:spPr>
          <a:xfrm>
            <a:off x="7938284" y="2490267"/>
            <a:ext cx="2371200" cy="0"/>
          </a:xfrm>
          <a:prstGeom prst="straightConnector1">
            <a:avLst/>
          </a:prstGeom>
          <a:noFill/>
          <a:ln w="9525" cap="flat" cmpd="sng">
            <a:solidFill>
              <a:srgbClr val="434343"/>
            </a:solidFill>
            <a:prstDash val="solid"/>
            <a:round/>
            <a:headEnd type="none" w="sm" len="sm"/>
            <a:tailEnd type="none" w="sm" len="sm"/>
          </a:ln>
        </p:spPr>
      </p:cxnSp>
      <p:sp>
        <p:nvSpPr>
          <p:cNvPr id="303" name="Google Shape;303;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endParaRPr sz="1600">
              <a:solidFill>
                <a:srgbClr val="999999"/>
              </a:solidFill>
              <a:latin typeface="DM Sans"/>
              <a:ea typeface="DM Sans"/>
              <a:cs typeface="DM Sans"/>
              <a:sym typeface="DM Sans"/>
            </a:endParaRPr>
          </a:p>
        </p:txBody>
      </p:sp>
      <p:sp>
        <p:nvSpPr>
          <p:cNvPr id="304" name="Google Shape;304;p84"/>
          <p:cNvSpPr txBox="1"/>
          <p:nvPr/>
        </p:nvSpPr>
        <p:spPr>
          <a:xfrm>
            <a:off x="2013584" y="4016467"/>
            <a:ext cx="2310000" cy="1564490"/>
          </a:xfrm>
          <a:prstGeom prst="rect">
            <a:avLst/>
          </a:prstGeom>
          <a:noFill/>
          <a:ln>
            <a:noFill/>
          </a:ln>
        </p:spPr>
        <p:txBody>
          <a:bodyPr spcFirstLastPara="1" wrap="square" lIns="121900" tIns="121900" rIns="121900" bIns="121900" anchor="t" anchorCtr="0">
            <a:spAutoFit/>
          </a:bodyPr>
          <a:lstStyle/>
          <a:p>
            <a:pPr marL="609585" indent="-406390">
              <a:spcBef>
                <a:spcPts val="1333"/>
              </a:spcBef>
              <a:buClr>
                <a:schemeClr val="accent4"/>
              </a:buClr>
              <a:buSzPts val="1200"/>
              <a:buFont typeface="DM Sans"/>
              <a:buChar char="✓"/>
            </a:pPr>
            <a:r>
              <a:rPr lang="es" sz="1600">
                <a:solidFill>
                  <a:srgbClr val="CCCCCC"/>
                </a:solidFill>
                <a:latin typeface="DM Sans"/>
                <a:ea typeface="DM Sans"/>
                <a:cs typeface="DM Sans"/>
                <a:sym typeface="DM Sans"/>
              </a:rPr>
              <a:t>Conexión de Nestjs a Mongo</a:t>
            </a:r>
            <a:endParaRPr sz="1600">
              <a:solidFill>
                <a:srgbClr val="CCCCCC"/>
              </a:solidFill>
              <a:latin typeface="DM Sans"/>
              <a:ea typeface="DM Sans"/>
              <a:cs typeface="DM Sans"/>
              <a:sym typeface="DM Sans"/>
            </a:endParaRPr>
          </a:p>
          <a:p>
            <a:pPr marL="609585" indent="-406390">
              <a:spcBef>
                <a:spcPts val="1333"/>
              </a:spcBef>
              <a:buClr>
                <a:schemeClr val="accent4"/>
              </a:buClr>
              <a:buSzPts val="1200"/>
              <a:buFont typeface="DM Sans"/>
              <a:buChar char="✓"/>
            </a:pPr>
            <a:r>
              <a:rPr lang="es" sz="1600">
                <a:solidFill>
                  <a:srgbClr val="CCCCCC"/>
                </a:solidFill>
                <a:latin typeface="DM Sans"/>
                <a:ea typeface="DM Sans"/>
                <a:cs typeface="DM Sans"/>
                <a:sym typeface="DM Sans"/>
              </a:rPr>
              <a:t>Autenticación con JWT</a:t>
            </a:r>
            <a:endParaRPr sz="1600">
              <a:solidFill>
                <a:srgbClr val="CCCCCC"/>
              </a:solidFill>
              <a:latin typeface="DM Sans"/>
              <a:ea typeface="DM Sans"/>
              <a:cs typeface="DM Sans"/>
              <a:sym typeface="DM Sans"/>
            </a:endParaRPr>
          </a:p>
        </p:txBody>
      </p:sp>
      <p:sp>
        <p:nvSpPr>
          <p:cNvPr id="305" name="Google Shape;305;p84"/>
          <p:cNvSpPr txBox="1"/>
          <p:nvPr/>
        </p:nvSpPr>
        <p:spPr>
          <a:xfrm>
            <a:off x="7866367" y="3642800"/>
            <a:ext cx="2723600" cy="2215951"/>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rgbClr val="CCCCCC"/>
                </a:solidFill>
                <a:latin typeface="DM Sans"/>
                <a:ea typeface="DM Sans"/>
                <a:cs typeface="DM Sans"/>
                <a:sym typeface="DM Sans"/>
              </a:rPr>
              <a:t>Despliegue de nuestro aplicativo</a:t>
            </a:r>
            <a:endParaRPr sz="1600">
              <a:solidFill>
                <a:srgbClr val="CCCCCC"/>
              </a:solidFill>
              <a:latin typeface="DM Sans"/>
              <a:ea typeface="DM Sans"/>
              <a:cs typeface="DM Sans"/>
              <a:sym typeface="DM Sans"/>
            </a:endParaRPr>
          </a:p>
          <a:p>
            <a:pPr marL="609585"/>
            <a:endParaRPr sz="1600">
              <a:solidFill>
                <a:srgbClr val="CCCCCC"/>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CCCCCC"/>
                </a:solidFill>
                <a:latin typeface="DM Sans"/>
                <a:ea typeface="DM Sans"/>
                <a:cs typeface="DM Sans"/>
                <a:sym typeface="DM Sans"/>
              </a:rPr>
              <a:t>Configuración de pipeline en Railway.app</a:t>
            </a:r>
            <a:endParaRPr sz="1600">
              <a:solidFill>
                <a:srgbClr val="CCCCCC"/>
              </a:solidFill>
              <a:latin typeface="DM Sans"/>
              <a:ea typeface="DM Sans"/>
              <a:cs typeface="DM Sans"/>
              <a:sym typeface="DM Sans"/>
            </a:endParaRPr>
          </a:p>
          <a:p>
            <a:pPr marL="609585"/>
            <a:endParaRPr sz="1600">
              <a:solidFill>
                <a:srgbClr val="CCCCCC"/>
              </a:solidFill>
              <a:latin typeface="DM Sans"/>
              <a:ea typeface="DM Sans"/>
              <a:cs typeface="DM Sans"/>
              <a:sym typeface="DM Sans"/>
            </a:endParaRPr>
          </a:p>
          <a:p>
            <a:endParaRPr sz="1600">
              <a:solidFill>
                <a:srgbClr val="CCCCCC"/>
              </a:solidFill>
              <a:latin typeface="DM Sans"/>
              <a:ea typeface="DM Sans"/>
              <a:cs typeface="DM Sans"/>
              <a:sym typeface="DM Sans"/>
            </a:endParaRPr>
          </a:p>
        </p:txBody>
      </p:sp>
    </p:spTree>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85"/>
          <p:cNvSpPr txBox="1"/>
          <p:nvPr/>
        </p:nvSpPr>
        <p:spPr>
          <a:xfrm>
            <a:off x="668600" y="857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11" name="Google Shape;311;p85"/>
          <p:cNvPicPr preferRelativeResize="0"/>
          <p:nvPr/>
        </p:nvPicPr>
        <p:blipFill>
          <a:blip r:embed="rId3">
            <a:alphaModFix/>
          </a:blip>
          <a:stretch>
            <a:fillRect/>
          </a:stretch>
        </p:blipFill>
        <p:spPr>
          <a:xfrm>
            <a:off x="2897001" y="2831985"/>
            <a:ext cx="272737" cy="262633"/>
          </a:xfrm>
          <a:prstGeom prst="rect">
            <a:avLst/>
          </a:prstGeom>
          <a:noFill/>
          <a:ln>
            <a:noFill/>
          </a:ln>
        </p:spPr>
      </p:pic>
      <p:sp>
        <p:nvSpPr>
          <p:cNvPr id="312" name="Google Shape;312;p85"/>
          <p:cNvSpPr txBox="1"/>
          <p:nvPr/>
        </p:nvSpPr>
        <p:spPr>
          <a:xfrm>
            <a:off x="3386241" y="2696501"/>
            <a:ext cx="6175200" cy="1723508"/>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Hacer una integración práctica de todos los conceptos vistos hasta el momento, bajo el desarrollo de un proyecto paralelo a nuestro proyecto final.</a:t>
            </a:r>
            <a:endParaRPr sz="2400">
              <a:solidFill>
                <a:schemeClr val="lt1"/>
              </a:solidFill>
              <a:latin typeface="DM Sans"/>
              <a:ea typeface="DM Sans"/>
              <a:cs typeface="DM Sans"/>
              <a:sym typeface="DM Sans"/>
            </a:endParaRPr>
          </a:p>
        </p:txBody>
      </p:sp>
      <p:sp>
        <p:nvSpPr>
          <p:cNvPr id="313" name="Google Shape;313;p85"/>
          <p:cNvSpPr txBox="1"/>
          <p:nvPr/>
        </p:nvSpPr>
        <p:spPr>
          <a:xfrm>
            <a:off x="3338680" y="4586600"/>
            <a:ext cx="5940000" cy="615513"/>
          </a:xfrm>
          <a:prstGeom prst="rect">
            <a:avLst/>
          </a:prstGeom>
          <a:noFill/>
          <a:ln>
            <a:noFill/>
          </a:ln>
        </p:spPr>
        <p:txBody>
          <a:bodyPr spcFirstLastPara="1" wrap="square" lIns="121900" tIns="121900" rIns="121900" bIns="121900" anchor="t" anchorCtr="0">
            <a:spAutoFit/>
          </a:bodyPr>
          <a:lstStyle/>
          <a:p>
            <a:endParaRPr sz="2400">
              <a:solidFill>
                <a:schemeClr val="lt1"/>
              </a:solidFill>
              <a:latin typeface="DM Sans"/>
              <a:ea typeface="DM Sans"/>
              <a:cs typeface="DM Sans"/>
              <a:sym typeface="DM Sans"/>
            </a:endParaRPr>
          </a:p>
        </p:txBody>
      </p:sp>
      <p:sp>
        <p:nvSpPr>
          <p:cNvPr id="314" name="Google Shape;314;p85"/>
          <p:cNvSpPr txBox="1"/>
          <p:nvPr/>
        </p:nvSpPr>
        <p:spPr>
          <a:xfrm>
            <a:off x="3386241" y="3501951"/>
            <a:ext cx="6175200" cy="615513"/>
          </a:xfrm>
          <a:prstGeom prst="rect">
            <a:avLst/>
          </a:prstGeom>
          <a:noFill/>
          <a:ln>
            <a:noFill/>
          </a:ln>
        </p:spPr>
        <p:txBody>
          <a:bodyPr spcFirstLastPara="1" wrap="square" lIns="121900" tIns="121900" rIns="121900" bIns="121900" anchor="t" anchorCtr="0">
            <a:spAutoFit/>
          </a:bodyPr>
          <a:lstStyle/>
          <a:p>
            <a:endParaRPr sz="2400">
              <a:solidFill>
                <a:schemeClr val="lt1"/>
              </a:solidFill>
              <a:latin typeface="DM Sans"/>
              <a:ea typeface="DM Sans"/>
              <a:cs typeface="DM Sans"/>
              <a:sym typeface="DM Sans"/>
            </a:endParaRPr>
          </a:p>
        </p:txBody>
      </p:sp>
    </p:spTree>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20" name="Google Shape;320;p86"/>
          <p:cNvSpPr txBox="1"/>
          <p:nvPr/>
        </p:nvSpPr>
        <p:spPr>
          <a:xfrm>
            <a:off x="557700" y="-123333"/>
            <a:ext cx="9310800" cy="131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3000"/>
            </a:pPr>
            <a:r>
              <a:rPr lang="es" sz="5333" b="1">
                <a:latin typeface="DM Sans"/>
                <a:ea typeface="DM Sans"/>
                <a:cs typeface="DM Sans"/>
                <a:sym typeface="DM Sans"/>
              </a:rPr>
              <a:t>¿Cómo organizar la clase?</a:t>
            </a:r>
            <a:endParaRPr sz="5333" b="1">
              <a:solidFill>
                <a:srgbClr val="000000"/>
              </a:solidFill>
              <a:latin typeface="DM Sans"/>
              <a:ea typeface="DM Sans"/>
              <a:cs typeface="DM Sans"/>
              <a:sym typeface="DM Sans"/>
            </a:endParaRPr>
          </a:p>
        </p:txBody>
      </p:sp>
      <p:graphicFrame>
        <p:nvGraphicFramePr>
          <p:cNvPr id="321" name="Google Shape;321;p86"/>
          <p:cNvGraphicFramePr/>
          <p:nvPr/>
        </p:nvGraphicFramePr>
        <p:xfrm>
          <a:off x="557700" y="1118593"/>
          <a:ext cx="10657366" cy="4890848"/>
        </p:xfrm>
        <a:graphic>
          <a:graphicData uri="http://schemas.openxmlformats.org/drawingml/2006/table">
            <a:tbl>
              <a:tblPr>
                <a:noFill/>
              </a:tblPr>
              <a:tblGrid>
                <a:gridCol w="2946633">
                  <a:extLst>
                    <a:ext uri="{9D8B030D-6E8A-4147-A177-3AD203B41FA5}">
                      <a16:colId xmlns:a16="http://schemas.microsoft.com/office/drawing/2014/main" val="20000"/>
                    </a:ext>
                  </a:extLst>
                </a:gridCol>
                <a:gridCol w="2413133">
                  <a:extLst>
                    <a:ext uri="{9D8B030D-6E8A-4147-A177-3AD203B41FA5}">
                      <a16:colId xmlns:a16="http://schemas.microsoft.com/office/drawing/2014/main" val="20001"/>
                    </a:ext>
                  </a:extLst>
                </a:gridCol>
                <a:gridCol w="5297600">
                  <a:extLst>
                    <a:ext uri="{9D8B030D-6E8A-4147-A177-3AD203B41FA5}">
                      <a16:colId xmlns:a16="http://schemas.microsoft.com/office/drawing/2014/main" val="20002"/>
                    </a:ext>
                  </a:extLst>
                </a:gridCol>
              </a:tblGrid>
              <a:tr h="873733">
                <a:tc>
                  <a:txBody>
                    <a:bodyPr/>
                    <a:lstStyle/>
                    <a:p>
                      <a:pPr marL="0" lvl="0" indent="0" algn="ctr" rtl="0">
                        <a:spcBef>
                          <a:spcPts val="0"/>
                        </a:spcBef>
                        <a:spcAft>
                          <a:spcPts val="0"/>
                        </a:spcAft>
                        <a:buNone/>
                      </a:pPr>
                      <a:r>
                        <a:rPr lang="es" sz="1800" b="1">
                          <a:latin typeface="DM Sans"/>
                          <a:ea typeface="DM Sans"/>
                          <a:cs typeface="DM Sans"/>
                          <a:sym typeface="DM Sans"/>
                        </a:rPr>
                        <a:t>Estructura general de la clase</a:t>
                      </a:r>
                      <a:endParaRPr sz="1800" b="1">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800" b="1">
                          <a:latin typeface="DM Sans"/>
                          <a:ea typeface="DM Sans"/>
                          <a:cs typeface="DM Sans"/>
                          <a:sym typeface="DM Sans"/>
                        </a:rPr>
                        <a:t>Tiempo de dedicación</a:t>
                      </a:r>
                      <a:endParaRPr sz="1800" b="1">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1800" b="1">
                          <a:latin typeface="DM Sans"/>
                          <a:ea typeface="DM Sans"/>
                          <a:cs typeface="DM Sans"/>
                          <a:sym typeface="DM Sans"/>
                        </a:rPr>
                        <a:t>Enfoques</a:t>
                      </a:r>
                      <a:endParaRPr sz="1800" b="1">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744967">
                <a:tc>
                  <a:txBody>
                    <a:bodyPr/>
                    <a:lstStyle/>
                    <a:p>
                      <a:pPr marL="0" lvl="0" indent="0" algn="l" rtl="0">
                        <a:lnSpc>
                          <a:spcPct val="115000"/>
                        </a:lnSpc>
                        <a:spcBef>
                          <a:spcPts val="0"/>
                        </a:spcBef>
                        <a:spcAft>
                          <a:spcPts val="0"/>
                        </a:spcAft>
                        <a:buNone/>
                      </a:pPr>
                      <a:r>
                        <a:rPr lang="es" sz="1500">
                          <a:latin typeface="DM Sans"/>
                          <a:ea typeface="DM Sans"/>
                          <a:cs typeface="DM Sans"/>
                          <a:sym typeface="DM Sans"/>
                        </a:rPr>
                        <a:t>Skills</a:t>
                      </a:r>
                      <a:endParaRPr sz="15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s" sz="1500">
                          <a:latin typeface="DM Sans"/>
                          <a:ea typeface="DM Sans"/>
                          <a:cs typeface="DM Sans"/>
                          <a:sym typeface="DM Sans"/>
                        </a:rPr>
                        <a:t>10 min</a:t>
                      </a:r>
                      <a:endParaRPr sz="15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457200" lvl="0" indent="-282575" algn="l" rtl="0">
                        <a:lnSpc>
                          <a:spcPct val="115000"/>
                        </a:lnSpc>
                        <a:spcBef>
                          <a:spcPts val="0"/>
                        </a:spcBef>
                        <a:spcAft>
                          <a:spcPts val="0"/>
                        </a:spcAft>
                        <a:buClr>
                          <a:srgbClr val="EA90FF"/>
                        </a:buClr>
                        <a:buSzPts val="850"/>
                        <a:buFont typeface="DM Sans"/>
                        <a:buChar char="✓"/>
                      </a:pPr>
                      <a:r>
                        <a:rPr lang="es" sz="1100">
                          <a:latin typeface="DM Sans"/>
                          <a:ea typeface="DM Sans"/>
                          <a:cs typeface="DM Sans"/>
                          <a:sym typeface="DM Sans"/>
                        </a:rPr>
                        <a:t>No detenerse a explicar cada skill</a:t>
                      </a:r>
                      <a:endParaRPr sz="1100">
                        <a:latin typeface="DM Sans"/>
                        <a:ea typeface="DM Sans"/>
                        <a:cs typeface="DM Sans"/>
                        <a:sym typeface="DM Sans"/>
                      </a:endParaRPr>
                    </a:p>
                    <a:p>
                      <a:pPr marL="457200" lvl="0" indent="-282575" algn="l" rtl="0">
                        <a:lnSpc>
                          <a:spcPct val="115000"/>
                        </a:lnSpc>
                        <a:spcBef>
                          <a:spcPts val="0"/>
                        </a:spcBef>
                        <a:spcAft>
                          <a:spcPts val="0"/>
                        </a:spcAft>
                        <a:buClr>
                          <a:srgbClr val="EA90FF"/>
                        </a:buClr>
                        <a:buSzPts val="850"/>
                        <a:buFont typeface="DM Sans"/>
                        <a:buChar char="✓"/>
                      </a:pPr>
                      <a:r>
                        <a:rPr lang="es" sz="1100">
                          <a:latin typeface="DM Sans"/>
                          <a:ea typeface="DM Sans"/>
                          <a:cs typeface="DM Sans"/>
                          <a:sym typeface="DM Sans"/>
                        </a:rPr>
                        <a:t>Utilízalo como motivador, no como stopper.</a:t>
                      </a:r>
                      <a:endParaRPr sz="11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617348">
                <a:tc>
                  <a:txBody>
                    <a:bodyPr/>
                    <a:lstStyle/>
                    <a:p>
                      <a:pPr marL="0" lvl="0" indent="0" algn="l" rtl="0">
                        <a:lnSpc>
                          <a:spcPct val="115000"/>
                        </a:lnSpc>
                        <a:spcBef>
                          <a:spcPts val="0"/>
                        </a:spcBef>
                        <a:spcAft>
                          <a:spcPts val="0"/>
                        </a:spcAft>
                        <a:buNone/>
                      </a:pPr>
                      <a:r>
                        <a:rPr lang="es" sz="1500" dirty="0">
                          <a:latin typeface="DM Sans"/>
                          <a:ea typeface="DM Sans"/>
                          <a:cs typeface="DM Sans"/>
                          <a:sym typeface="DM Sans"/>
                        </a:rPr>
                        <a:t>Práctica integradora</a:t>
                      </a:r>
                      <a:endParaRPr sz="1500" dirty="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500">
                          <a:latin typeface="DM Sans"/>
                          <a:ea typeface="DM Sans"/>
                          <a:cs typeface="DM Sans"/>
                          <a:sym typeface="DM Sans"/>
                        </a:rPr>
                        <a:t>1hr 20 min (contemplando break a tu elección)</a:t>
                      </a:r>
                      <a:endParaRPr sz="15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82575" algn="l" rtl="0">
                        <a:lnSpc>
                          <a:spcPct val="115000"/>
                        </a:lnSpc>
                        <a:spcBef>
                          <a:spcPts val="0"/>
                        </a:spcBef>
                        <a:spcAft>
                          <a:spcPts val="0"/>
                        </a:spcAft>
                        <a:buClr>
                          <a:srgbClr val="EA90FF"/>
                        </a:buClr>
                        <a:buSzPts val="850"/>
                        <a:buFont typeface="DM Sans"/>
                        <a:buChar char="✓"/>
                      </a:pPr>
                      <a:r>
                        <a:rPr lang="es" sz="1100">
                          <a:latin typeface="DM Sans"/>
                          <a:ea typeface="DM Sans"/>
                          <a:cs typeface="DM Sans"/>
                          <a:sym typeface="DM Sans"/>
                        </a:rPr>
                        <a:t>Recuerda que estás retomando un proyecto de práctica integradora previo. No pierdas tiempo repasando cosas de la práctica integradora anterior.</a:t>
                      </a:r>
                      <a:endParaRPr sz="1100">
                        <a:latin typeface="DM Sans"/>
                        <a:ea typeface="DM Sans"/>
                        <a:cs typeface="DM Sans"/>
                        <a:sym typeface="DM Sans"/>
                      </a:endParaRPr>
                    </a:p>
                    <a:p>
                      <a:pPr marL="457200" lvl="0" indent="-282575" algn="l" rtl="0">
                        <a:lnSpc>
                          <a:spcPct val="115000"/>
                        </a:lnSpc>
                        <a:spcBef>
                          <a:spcPts val="0"/>
                        </a:spcBef>
                        <a:spcAft>
                          <a:spcPts val="0"/>
                        </a:spcAft>
                        <a:buClr>
                          <a:srgbClr val="EA90FF"/>
                        </a:buClr>
                        <a:buSzPts val="850"/>
                        <a:buFont typeface="DM Sans"/>
                        <a:buChar char="✓"/>
                      </a:pPr>
                      <a:r>
                        <a:rPr lang="es" sz="1100">
                          <a:latin typeface="DM Sans"/>
                          <a:ea typeface="DM Sans"/>
                          <a:cs typeface="DM Sans"/>
                          <a:sym typeface="DM Sans"/>
                        </a:rPr>
                        <a:t>Esta práctica integradora supone un caso muy particular, y es que es de carácter más relajado, ya que las cosas a integrar son bastante sencillas, cosas como logging y documentación, haciendo que el resto de los temas sea bastante subjetivo según sea el caso. </a:t>
                      </a:r>
                      <a:endParaRPr sz="11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827400">
                <a:tc>
                  <a:txBody>
                    <a:bodyPr/>
                    <a:lstStyle/>
                    <a:p>
                      <a:pPr marL="0" lvl="0" indent="0" algn="l" rtl="0">
                        <a:lnSpc>
                          <a:spcPct val="115000"/>
                        </a:lnSpc>
                        <a:spcBef>
                          <a:spcPts val="0"/>
                        </a:spcBef>
                        <a:spcAft>
                          <a:spcPts val="0"/>
                        </a:spcAft>
                        <a:buNone/>
                      </a:pPr>
                      <a:r>
                        <a:rPr lang="es" sz="1500">
                          <a:latin typeface="DM Sans"/>
                          <a:ea typeface="DM Sans"/>
                          <a:cs typeface="DM Sans"/>
                          <a:sym typeface="DM Sans"/>
                        </a:rPr>
                        <a:t>Presentación del desafío</a:t>
                      </a:r>
                      <a:endParaRPr sz="15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s" sz="1500">
                          <a:latin typeface="DM Sans"/>
                          <a:ea typeface="DM Sans"/>
                          <a:cs typeface="DM Sans"/>
                          <a:sym typeface="DM Sans"/>
                        </a:rPr>
                        <a:t>10 min</a:t>
                      </a:r>
                      <a:endParaRPr sz="15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228600" lvl="0" indent="0" algn="l" rtl="0">
                        <a:lnSpc>
                          <a:spcPct val="115000"/>
                        </a:lnSpc>
                        <a:spcBef>
                          <a:spcPts val="0"/>
                        </a:spcBef>
                        <a:spcAft>
                          <a:spcPts val="0"/>
                        </a:spcAft>
                        <a:buNone/>
                      </a:pPr>
                      <a:endParaRPr sz="15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827400">
                <a:tc>
                  <a:txBody>
                    <a:bodyPr/>
                    <a:lstStyle/>
                    <a:p>
                      <a:pPr marL="0" lvl="0" indent="0" algn="l" rtl="0">
                        <a:lnSpc>
                          <a:spcPct val="115000"/>
                        </a:lnSpc>
                        <a:spcBef>
                          <a:spcPts val="0"/>
                        </a:spcBef>
                        <a:spcAft>
                          <a:spcPts val="0"/>
                        </a:spcAft>
                        <a:buNone/>
                      </a:pPr>
                      <a:r>
                        <a:rPr lang="es" sz="1500">
                          <a:latin typeface="DM Sans"/>
                          <a:ea typeface="DM Sans"/>
                          <a:cs typeface="DM Sans"/>
                          <a:sym typeface="DM Sans"/>
                        </a:rPr>
                        <a:t>Espacio de dudas y consultas</a:t>
                      </a:r>
                      <a:endParaRPr sz="15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s" sz="1500">
                          <a:latin typeface="DM Sans"/>
                          <a:ea typeface="DM Sans"/>
                          <a:cs typeface="DM Sans"/>
                          <a:sym typeface="DM Sans"/>
                        </a:rPr>
                        <a:t>15 min</a:t>
                      </a:r>
                      <a:endParaRPr sz="15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457200" lvl="0" indent="-282575" algn="l" rtl="0">
                        <a:lnSpc>
                          <a:spcPct val="115000"/>
                        </a:lnSpc>
                        <a:spcBef>
                          <a:spcPts val="0"/>
                        </a:spcBef>
                        <a:spcAft>
                          <a:spcPts val="0"/>
                        </a:spcAft>
                        <a:buClr>
                          <a:srgbClr val="EA90FF"/>
                        </a:buClr>
                        <a:buSzPts val="850"/>
                        <a:buFont typeface="DM Sans"/>
                        <a:buChar char="✓"/>
                      </a:pPr>
                      <a:r>
                        <a:rPr lang="es" sz="1100" dirty="0">
                          <a:solidFill>
                            <a:schemeClr val="dk1"/>
                          </a:solidFill>
                          <a:latin typeface="DM Sans"/>
                          <a:ea typeface="DM Sans"/>
                          <a:cs typeface="DM Sans"/>
                          <a:sym typeface="DM Sans"/>
                        </a:rPr>
                        <a:t>Puedes traer dudas con respecto a contenidos vistos en el curso o bien relacionadas con el terreno profesional.</a:t>
                      </a:r>
                      <a:endParaRPr sz="1500" dirty="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pic>
        <p:nvPicPr>
          <p:cNvPr id="322" name="Google Shape;322;p86"/>
          <p:cNvPicPr preferRelativeResize="0"/>
          <p:nvPr/>
        </p:nvPicPr>
        <p:blipFill>
          <a:blip r:embed="rId3">
            <a:alphaModFix/>
          </a:blip>
          <a:stretch>
            <a:fillRect/>
          </a:stretch>
        </p:blipFill>
        <p:spPr>
          <a:xfrm>
            <a:off x="10181314" y="6260866"/>
            <a:ext cx="1481733" cy="344900"/>
          </a:xfrm>
          <a:prstGeom prst="rect">
            <a:avLst/>
          </a:prstGeom>
          <a:noFill/>
          <a:ln>
            <a:noFill/>
          </a:ln>
        </p:spPr>
      </p:pic>
    </p:spTree>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87"/>
          <p:cNvSpPr txBox="1"/>
          <p:nvPr/>
        </p:nvSpPr>
        <p:spPr>
          <a:xfrm>
            <a:off x="1157437" y="2936401"/>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¿Qué estamos por ver?</a:t>
            </a:r>
            <a:endParaRPr sz="5333" b="1">
              <a:solidFill>
                <a:schemeClr val="accent6"/>
              </a:solidFill>
              <a:latin typeface="DM Sans"/>
              <a:ea typeface="DM Sans"/>
              <a:cs typeface="DM Sans"/>
              <a:sym typeface="DM Sans"/>
            </a:endParaRPr>
          </a:p>
        </p:txBody>
      </p:sp>
    </p:spTree>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88"/>
          <p:cNvPicPr preferRelativeResize="0"/>
          <p:nvPr/>
        </p:nvPicPr>
        <p:blipFill>
          <a:blip r:embed="rId3">
            <a:alphaModFix/>
          </a:blip>
          <a:stretch>
            <a:fillRect/>
          </a:stretch>
        </p:blipFill>
        <p:spPr>
          <a:xfrm>
            <a:off x="7987701" y="2187684"/>
            <a:ext cx="3485633" cy="3485633"/>
          </a:xfrm>
          <a:prstGeom prst="rect">
            <a:avLst/>
          </a:prstGeom>
          <a:noFill/>
          <a:ln>
            <a:noFill/>
          </a:ln>
        </p:spPr>
      </p:pic>
      <p:sp>
        <p:nvSpPr>
          <p:cNvPr id="333" name="Google Shape;333;p88"/>
          <p:cNvSpPr txBox="1"/>
          <p:nvPr/>
        </p:nvSpPr>
        <p:spPr>
          <a:xfrm>
            <a:off x="610300" y="1355585"/>
            <a:ext cx="742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Práctica integradora</a:t>
            </a:r>
            <a:endParaRPr sz="5333" b="1">
              <a:solidFill>
                <a:schemeClr val="dk1"/>
              </a:solidFill>
              <a:latin typeface="DM Sans"/>
              <a:ea typeface="DM Sans"/>
              <a:cs typeface="DM Sans"/>
              <a:sym typeface="DM Sans"/>
            </a:endParaRPr>
          </a:p>
        </p:txBody>
      </p:sp>
      <p:sp>
        <p:nvSpPr>
          <p:cNvPr id="334" name="Google Shape;334;p88"/>
          <p:cNvSpPr txBox="1"/>
          <p:nvPr/>
        </p:nvSpPr>
        <p:spPr>
          <a:xfrm>
            <a:off x="610300" y="2485618"/>
            <a:ext cx="59296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mejor forma de repasar los temas vistos hasta el momento, es hacer un repaso integrado de todos los elementos.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 bien es correcto repasar el código parte por parte, es importante que como desarrolladores comencemos a trabajar en nuestra </a:t>
            </a:r>
            <a:r>
              <a:rPr lang="es" b="1">
                <a:latin typeface="DM Sans"/>
                <a:ea typeface="DM Sans"/>
                <a:cs typeface="DM Sans"/>
                <a:sym typeface="DM Sans"/>
              </a:rPr>
              <a:t>lógica de integración</a:t>
            </a:r>
            <a:r>
              <a:rPr lang="es">
                <a:latin typeface="DM Sans"/>
                <a:ea typeface="DM Sans"/>
                <a:cs typeface="DM Sans"/>
                <a:sym typeface="DM Sans"/>
              </a:rPr>
              <a:t>, es decir, tenemos que tener siempre contemplado el cómo vamos a juntar todo lo aprendido, para tener un proyecto sólido</a:t>
            </a:r>
            <a:endParaRPr>
              <a:latin typeface="DM Sans"/>
              <a:ea typeface="DM Sans"/>
              <a:cs typeface="DM Sans"/>
              <a:sym typeface="DM Sans"/>
            </a:endParaRPr>
          </a:p>
        </p:txBody>
      </p:sp>
      <p:sp>
        <p:nvSpPr>
          <p:cNvPr id="335" name="Google Shape;335;p88"/>
          <p:cNvSpPr txBox="1"/>
          <p:nvPr/>
        </p:nvSpPr>
        <p:spPr>
          <a:xfrm>
            <a:off x="7747767" y="2485633"/>
            <a:ext cx="1889200" cy="615513"/>
          </a:xfrm>
          <a:prstGeom prst="rect">
            <a:avLst/>
          </a:prstGeom>
          <a:noFill/>
          <a:ln>
            <a:noFill/>
          </a:ln>
        </p:spPr>
        <p:txBody>
          <a:bodyPr spcFirstLastPara="1" wrap="square" lIns="121900" tIns="121900" rIns="121900" bIns="121900" anchor="t" anchorCtr="0">
            <a:spAutoFit/>
          </a:bodyPr>
          <a:lstStyle/>
          <a:p>
            <a:pPr algn="ctr"/>
            <a:r>
              <a:rPr lang="es" sz="2400" b="1">
                <a:solidFill>
                  <a:schemeClr val="lt1"/>
                </a:solidFill>
                <a:latin typeface="DM Sans"/>
                <a:ea typeface="DM Sans"/>
                <a:cs typeface="DM Sans"/>
                <a:sym typeface="DM Sans"/>
              </a:rPr>
              <a:t>Loggers</a:t>
            </a:r>
            <a:endParaRPr sz="2400" b="1">
              <a:solidFill>
                <a:schemeClr val="lt1"/>
              </a:solidFill>
              <a:latin typeface="DM Sans"/>
              <a:ea typeface="DM Sans"/>
              <a:cs typeface="DM Sans"/>
              <a:sym typeface="DM Sans"/>
            </a:endParaRPr>
          </a:p>
        </p:txBody>
      </p:sp>
      <p:sp>
        <p:nvSpPr>
          <p:cNvPr id="336" name="Google Shape;336;p88"/>
          <p:cNvSpPr txBox="1"/>
          <p:nvPr/>
        </p:nvSpPr>
        <p:spPr>
          <a:xfrm rot="-2700000">
            <a:off x="9428328" y="2639350"/>
            <a:ext cx="1665944" cy="451302"/>
          </a:xfrm>
          <a:prstGeom prst="rect">
            <a:avLst/>
          </a:prstGeom>
          <a:noFill/>
          <a:ln>
            <a:noFill/>
          </a:ln>
        </p:spPr>
        <p:txBody>
          <a:bodyPr spcFirstLastPara="1" wrap="square" lIns="121900" tIns="121900" rIns="121900" bIns="121900" anchor="t" anchorCtr="0">
            <a:spAutoFit/>
          </a:bodyPr>
          <a:lstStyle/>
          <a:p>
            <a:pPr algn="ctr"/>
            <a:r>
              <a:rPr lang="es" sz="1333" b="1">
                <a:solidFill>
                  <a:schemeClr val="lt1"/>
                </a:solidFill>
                <a:latin typeface="DM Sans"/>
                <a:ea typeface="DM Sans"/>
                <a:cs typeface="DM Sans"/>
                <a:sym typeface="DM Sans"/>
              </a:rPr>
              <a:t>Documentación</a:t>
            </a:r>
            <a:endParaRPr sz="1333" b="1">
              <a:solidFill>
                <a:schemeClr val="lt1"/>
              </a:solidFill>
              <a:latin typeface="DM Sans"/>
              <a:ea typeface="DM Sans"/>
              <a:cs typeface="DM Sans"/>
              <a:sym typeface="DM Sans"/>
            </a:endParaRPr>
          </a:p>
        </p:txBody>
      </p:sp>
      <p:sp>
        <p:nvSpPr>
          <p:cNvPr id="337" name="Google Shape;337;p88"/>
          <p:cNvSpPr txBox="1"/>
          <p:nvPr/>
        </p:nvSpPr>
        <p:spPr>
          <a:xfrm rot="-2509460">
            <a:off x="9288667" y="4569045"/>
            <a:ext cx="1945268" cy="451302"/>
          </a:xfrm>
          <a:prstGeom prst="rect">
            <a:avLst/>
          </a:prstGeom>
          <a:noFill/>
          <a:ln>
            <a:noFill/>
          </a:ln>
        </p:spPr>
        <p:txBody>
          <a:bodyPr spcFirstLastPara="1" wrap="square" lIns="121900" tIns="121900" rIns="121900" bIns="121900" anchor="t" anchorCtr="0">
            <a:spAutoFit/>
          </a:bodyPr>
          <a:lstStyle/>
          <a:p>
            <a:pPr algn="ctr"/>
            <a:r>
              <a:rPr lang="es" sz="1333" b="1">
                <a:solidFill>
                  <a:schemeClr val="lt1"/>
                </a:solidFill>
                <a:latin typeface="DM Sans"/>
                <a:ea typeface="DM Sans"/>
                <a:cs typeface="DM Sans"/>
                <a:sym typeface="DM Sans"/>
              </a:rPr>
              <a:t>Complementación</a:t>
            </a:r>
            <a:endParaRPr sz="1333" b="1">
              <a:solidFill>
                <a:schemeClr val="lt1"/>
              </a:solidFill>
              <a:latin typeface="DM Sans"/>
              <a:ea typeface="DM Sans"/>
              <a:cs typeface="DM Sans"/>
              <a:sym typeface="DM Sans"/>
            </a:endParaRPr>
          </a:p>
        </p:txBody>
      </p:sp>
      <p:sp>
        <p:nvSpPr>
          <p:cNvPr id="338" name="Google Shape;338;p88"/>
          <p:cNvSpPr txBox="1"/>
          <p:nvPr/>
        </p:nvSpPr>
        <p:spPr>
          <a:xfrm rot="728">
            <a:off x="7623492" y="3937148"/>
            <a:ext cx="1889200" cy="615513"/>
          </a:xfrm>
          <a:prstGeom prst="rect">
            <a:avLst/>
          </a:prstGeom>
          <a:noFill/>
          <a:ln>
            <a:noFill/>
          </a:ln>
        </p:spPr>
        <p:txBody>
          <a:bodyPr spcFirstLastPara="1" wrap="square" lIns="121900" tIns="121900" rIns="121900" bIns="121900" anchor="t" anchorCtr="0">
            <a:spAutoFit/>
          </a:bodyPr>
          <a:lstStyle/>
          <a:p>
            <a:pPr algn="ctr"/>
            <a:r>
              <a:rPr lang="es" sz="2400" b="1">
                <a:solidFill>
                  <a:schemeClr val="lt1"/>
                </a:solidFill>
                <a:latin typeface="DM Sans"/>
                <a:ea typeface="DM Sans"/>
                <a:cs typeface="DM Sans"/>
                <a:sym typeface="DM Sans"/>
              </a:rPr>
              <a:t>Testing</a:t>
            </a:r>
            <a:endParaRPr sz="2400" b="1">
              <a:solidFill>
                <a:schemeClr val="lt1"/>
              </a:solidFill>
              <a:latin typeface="DM Sans"/>
              <a:ea typeface="DM Sans"/>
              <a:cs typeface="DM Sans"/>
              <a:sym typeface="DM Sans"/>
            </a:endParaRPr>
          </a:p>
        </p:txBody>
      </p:sp>
    </p:spTree>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89"/>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Elementos a integrar</a:t>
            </a:r>
            <a:endParaRPr sz="5333" b="1">
              <a:solidFill>
                <a:schemeClr val="dk1"/>
              </a:solidFill>
              <a:latin typeface="DM Sans"/>
              <a:ea typeface="DM Sans"/>
              <a:cs typeface="DM Sans"/>
              <a:sym typeface="DM Sans"/>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80"/>
          <p:cNvSpPr txBox="1"/>
          <p:nvPr/>
        </p:nvSpPr>
        <p:spPr>
          <a:xfrm>
            <a:off x="1881817" y="21976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lt1"/>
                </a:solidFill>
                <a:latin typeface="DM Sans"/>
                <a:ea typeface="DM Sans"/>
                <a:cs typeface="DM Sans"/>
                <a:sym typeface="DM Sans"/>
              </a:rPr>
              <a:t>¿Cómo utilizamos el File System de NodeJs </a:t>
            </a:r>
            <a:r>
              <a:rPr lang="es" sz="5333" b="1">
                <a:solidFill>
                  <a:srgbClr val="EA90FF"/>
                </a:solidFill>
                <a:latin typeface="DM Sans"/>
                <a:ea typeface="DM Sans"/>
                <a:cs typeface="DM Sans"/>
                <a:sym typeface="DM Sans"/>
              </a:rPr>
              <a:t>en nuestro propio código</a:t>
            </a:r>
            <a:r>
              <a:rPr lang="es" sz="5333" b="1">
                <a:solidFill>
                  <a:schemeClr val="lt1"/>
                </a:solidFill>
                <a:latin typeface="DM Sans"/>
                <a:ea typeface="DM Sans"/>
                <a:cs typeface="DM Sans"/>
                <a:sym typeface="DM Sans"/>
              </a:rPr>
              <a:t>?</a:t>
            </a:r>
            <a:endParaRPr sz="5333" b="1">
              <a:solidFill>
                <a:srgbClr val="EA90FF"/>
              </a:solidFill>
              <a:latin typeface="DM Sans"/>
              <a:ea typeface="DM Sans"/>
              <a:cs typeface="DM Sans"/>
              <a:sym typeface="DM Sans"/>
            </a:endParaRPr>
          </a:p>
        </p:txBody>
      </p:sp>
    </p:spTree>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9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Elementos a integrar</a:t>
            </a:r>
            <a:endParaRPr sz="5333" b="1">
              <a:solidFill>
                <a:schemeClr val="dk1"/>
              </a:solidFill>
              <a:latin typeface="DM Sans"/>
              <a:ea typeface="DM Sans"/>
              <a:cs typeface="DM Sans"/>
              <a:sym typeface="DM Sans"/>
            </a:endParaRPr>
          </a:p>
        </p:txBody>
      </p:sp>
      <p:sp>
        <p:nvSpPr>
          <p:cNvPr id="349" name="Google Shape;349;p90"/>
          <p:cNvSpPr txBox="1"/>
          <p:nvPr/>
        </p:nvSpPr>
        <p:spPr>
          <a:xfrm>
            <a:off x="631133" y="2454801"/>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el desarrollo de esta práctica de integración, repasarás y conectarás los siguientes conceptos: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
        <p:nvSpPr>
          <p:cNvPr id="350" name="Google Shape;350;p90"/>
          <p:cNvSpPr txBox="1"/>
          <p:nvPr/>
        </p:nvSpPr>
        <p:spPr>
          <a:xfrm>
            <a:off x="6036767" y="2454800"/>
            <a:ext cx="5112800" cy="192862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Logging</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Documentación</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Complementación</a:t>
            </a:r>
            <a:endParaRPr>
              <a:latin typeface="DM Sans"/>
              <a:ea typeface="DM Sans"/>
              <a:cs typeface="DM Sans"/>
              <a:sym typeface="DM Sans"/>
            </a:endParaRPr>
          </a:p>
          <a:p>
            <a:endParaRPr sz="1933">
              <a:latin typeface="DM Sans"/>
              <a:ea typeface="DM Sans"/>
              <a:cs typeface="DM Sans"/>
              <a:sym typeface="DM Sans"/>
            </a:endParaRPr>
          </a:p>
        </p:txBody>
      </p:sp>
    </p:spTree>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91"/>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Skills para esta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práctica integradora</a:t>
            </a:r>
            <a:endParaRPr sz="5333" b="1">
              <a:solidFill>
                <a:srgbClr val="EA90FF"/>
              </a:solidFill>
              <a:latin typeface="DM Sans"/>
              <a:ea typeface="DM Sans"/>
              <a:cs typeface="DM Sans"/>
              <a:sym typeface="DM Sans"/>
            </a:endParaRPr>
          </a:p>
        </p:txBody>
      </p:sp>
    </p:spTree>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92"/>
          <p:cNvSpPr txBox="1"/>
          <p:nvPr/>
        </p:nvSpPr>
        <p:spPr>
          <a:xfrm>
            <a:off x="616233" y="535434"/>
            <a:ext cx="8698800" cy="9479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067" b="1">
                <a:solidFill>
                  <a:schemeClr val="dk1"/>
                </a:solidFill>
                <a:latin typeface="DM Sans"/>
                <a:ea typeface="DM Sans"/>
                <a:cs typeface="DM Sans"/>
                <a:sym typeface="DM Sans"/>
              </a:rPr>
              <a:t>Skills para Logging</a:t>
            </a:r>
            <a:endParaRPr sz="5067" b="1">
              <a:solidFill>
                <a:schemeClr val="dk1"/>
              </a:solidFill>
              <a:latin typeface="DM Sans"/>
              <a:ea typeface="DM Sans"/>
              <a:cs typeface="DM Sans"/>
              <a:sym typeface="DM Sans"/>
            </a:endParaRPr>
          </a:p>
        </p:txBody>
      </p:sp>
      <p:sp>
        <p:nvSpPr>
          <p:cNvPr id="361" name="Google Shape;361;p92"/>
          <p:cNvSpPr txBox="1"/>
          <p:nvPr/>
        </p:nvSpPr>
        <p:spPr>
          <a:xfrm>
            <a:off x="616233" y="2555134"/>
            <a:ext cx="6618800" cy="329316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Comprender la importancia de utilizar un logger</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Comprender el uso de Winston Logger y aplicarlo</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Entender los diferentes tipos de transportes</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Entender sobre los niveles de logging</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Configurar nuestros propios niveles de logging</a:t>
            </a:r>
            <a:endParaRPr>
              <a:latin typeface="DM Sans"/>
              <a:ea typeface="DM Sans"/>
              <a:cs typeface="DM Sans"/>
              <a:sym typeface="DM Sans"/>
            </a:endParaRPr>
          </a:p>
          <a:p>
            <a:endParaRPr>
              <a:latin typeface="DM Sans"/>
              <a:ea typeface="DM Sans"/>
              <a:cs typeface="DM Sans"/>
              <a:sym typeface="DM Sans"/>
            </a:endParaRPr>
          </a:p>
          <a:p>
            <a:pPr marL="609585"/>
            <a:endParaRPr b="1">
              <a:latin typeface="DM Sans"/>
              <a:ea typeface="DM Sans"/>
              <a:cs typeface="DM Sans"/>
              <a:sym typeface="DM Sans"/>
            </a:endParaRPr>
          </a:p>
        </p:txBody>
      </p:sp>
      <p:pic>
        <p:nvPicPr>
          <p:cNvPr id="362" name="Google Shape;362;p92"/>
          <p:cNvPicPr preferRelativeResize="0"/>
          <p:nvPr/>
        </p:nvPicPr>
        <p:blipFill>
          <a:blip r:embed="rId3">
            <a:alphaModFix/>
          </a:blip>
          <a:stretch>
            <a:fillRect/>
          </a:stretch>
        </p:blipFill>
        <p:spPr>
          <a:xfrm>
            <a:off x="8034567" y="1651000"/>
            <a:ext cx="3556000" cy="3556000"/>
          </a:xfrm>
          <a:prstGeom prst="rect">
            <a:avLst/>
          </a:prstGeom>
          <a:noFill/>
          <a:ln>
            <a:noFill/>
          </a:ln>
        </p:spPr>
      </p:pic>
    </p:spTree>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93"/>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8" name="Google Shape;368;p93"/>
          <p:cNvSpPr txBox="1"/>
          <p:nvPr/>
        </p:nvSpPr>
        <p:spPr>
          <a:xfrm>
            <a:off x="4551300" y="887318"/>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documentación</a:t>
            </a:r>
            <a:endParaRPr sz="5333" b="1">
              <a:solidFill>
                <a:schemeClr val="dk1"/>
              </a:solidFill>
              <a:latin typeface="DM Sans"/>
              <a:ea typeface="DM Sans"/>
              <a:cs typeface="DM Sans"/>
              <a:sym typeface="DM Sans"/>
            </a:endParaRPr>
          </a:p>
        </p:txBody>
      </p:sp>
      <p:sp>
        <p:nvSpPr>
          <p:cNvPr id="369" name="Google Shape;369;p93"/>
          <p:cNvSpPr txBox="1"/>
          <p:nvPr/>
        </p:nvSpPr>
        <p:spPr>
          <a:xfrm>
            <a:off x="4551300" y="2908200"/>
            <a:ext cx="7340400" cy="2794571"/>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Char char="✓"/>
            </a:pPr>
            <a:r>
              <a:rPr lang="es">
                <a:latin typeface="DM Sans"/>
                <a:ea typeface="DM Sans"/>
                <a:cs typeface="DM Sans"/>
                <a:sym typeface="DM Sans"/>
              </a:rPr>
              <a:t>Comprender la importancia de documentar</a:t>
            </a:r>
            <a:endParaRPr>
              <a:latin typeface="DM Sans"/>
              <a:ea typeface="DM Sans"/>
              <a:cs typeface="DM Sans"/>
              <a:sym typeface="DM Sans"/>
            </a:endParaRPr>
          </a:p>
          <a:p>
            <a:pPr>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Comprender el uso de Swagger para documentación</a:t>
            </a:r>
            <a:endParaRPr>
              <a:latin typeface="DM Sans"/>
              <a:ea typeface="DM Sans"/>
              <a:cs typeface="DM Sans"/>
              <a:sym typeface="DM Sans"/>
            </a:endParaRPr>
          </a:p>
          <a:p>
            <a:pPr>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Realizar la Swaggerización por archivos de cada Módulo</a:t>
            </a:r>
            <a:endParaRPr>
              <a:latin typeface="DM Sans"/>
              <a:ea typeface="DM Sans"/>
              <a:cs typeface="DM Sans"/>
              <a:sym typeface="DM Sans"/>
            </a:endParaRPr>
          </a:p>
          <a:p>
            <a:pPr>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Comprender sobre los elementos que compone un módulo Swaggerizado (schemas, inputs, requestBodies, responses, etc)</a:t>
            </a:r>
            <a:endParaRPr>
              <a:latin typeface="DM Sans"/>
              <a:ea typeface="DM Sans"/>
              <a:cs typeface="DM Sans"/>
              <a:sym typeface="DM Sans"/>
            </a:endParaRPr>
          </a:p>
        </p:txBody>
      </p:sp>
      <p:pic>
        <p:nvPicPr>
          <p:cNvPr id="370" name="Google Shape;370;p93"/>
          <p:cNvPicPr preferRelativeResize="0"/>
          <p:nvPr/>
        </p:nvPicPr>
        <p:blipFill>
          <a:blip r:embed="rId3">
            <a:alphaModFix/>
          </a:blip>
          <a:stretch>
            <a:fillRect/>
          </a:stretch>
        </p:blipFill>
        <p:spPr>
          <a:xfrm>
            <a:off x="188567" y="2453201"/>
            <a:ext cx="4116067" cy="2154100"/>
          </a:xfrm>
          <a:prstGeom prst="rect">
            <a:avLst/>
          </a:prstGeom>
          <a:noFill/>
          <a:ln>
            <a:noFill/>
          </a:ln>
        </p:spPr>
      </p:pic>
    </p:spTree>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94"/>
          <p:cNvSpPr txBox="1"/>
          <p:nvPr/>
        </p:nvSpPr>
        <p:spPr>
          <a:xfrm>
            <a:off x="769167" y="1009967"/>
            <a:ext cx="6784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testing</a:t>
            </a:r>
            <a:endParaRPr sz="5333" b="1">
              <a:solidFill>
                <a:schemeClr val="dk1"/>
              </a:solidFill>
              <a:latin typeface="DM Sans"/>
              <a:ea typeface="DM Sans"/>
              <a:cs typeface="DM Sans"/>
              <a:sym typeface="DM Sans"/>
            </a:endParaRPr>
          </a:p>
        </p:txBody>
      </p:sp>
      <p:sp>
        <p:nvSpPr>
          <p:cNvPr id="376" name="Google Shape;376;p94"/>
          <p:cNvSpPr txBox="1"/>
          <p:nvPr/>
        </p:nvSpPr>
        <p:spPr>
          <a:xfrm>
            <a:off x="769167" y="2707134"/>
            <a:ext cx="6455600" cy="2739171"/>
          </a:xfrm>
          <a:prstGeom prst="rect">
            <a:avLst/>
          </a:prstGeom>
          <a:noFill/>
          <a:ln>
            <a:noFill/>
          </a:ln>
        </p:spPr>
        <p:txBody>
          <a:bodyPr spcFirstLastPara="1" wrap="square" lIns="121900" tIns="121900" rIns="121900" bIns="121900" anchor="t" anchorCtr="0">
            <a:spAutoFit/>
          </a:bodyPr>
          <a:lstStyle/>
          <a:p>
            <a:pPr marL="609585" indent="-419090">
              <a:lnSpc>
                <a:spcPct val="150000"/>
              </a:lnSpc>
              <a:buClr>
                <a:schemeClr val="accent4"/>
              </a:buClr>
              <a:buSzPts val="1350"/>
              <a:buFont typeface="DM Sans"/>
              <a:buChar char="✓"/>
            </a:pPr>
            <a:r>
              <a:rPr lang="es">
                <a:latin typeface="DM Sans"/>
                <a:ea typeface="DM Sans"/>
                <a:cs typeface="DM Sans"/>
                <a:sym typeface="DM Sans"/>
              </a:rPr>
              <a:t>Comprender sobre módulos de Testing</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Conocimientos de realización de Testing unitario</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Conocimiento sobre Test de integración</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Uso de Mocha</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Uso de Chai</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Uso de SuperTest</a:t>
            </a:r>
            <a:endParaRPr>
              <a:latin typeface="DM Sans"/>
              <a:ea typeface="DM Sans"/>
              <a:cs typeface="DM Sans"/>
              <a:sym typeface="DM Sans"/>
            </a:endParaRPr>
          </a:p>
        </p:txBody>
      </p:sp>
      <p:pic>
        <p:nvPicPr>
          <p:cNvPr id="377" name="Google Shape;377;p94"/>
          <p:cNvPicPr preferRelativeResize="0"/>
          <p:nvPr/>
        </p:nvPicPr>
        <p:blipFill>
          <a:blip r:embed="rId3">
            <a:alphaModFix/>
          </a:blip>
          <a:stretch>
            <a:fillRect/>
          </a:stretch>
        </p:blipFill>
        <p:spPr>
          <a:xfrm>
            <a:off x="8733667" y="325967"/>
            <a:ext cx="1650667" cy="1669204"/>
          </a:xfrm>
          <a:prstGeom prst="rect">
            <a:avLst/>
          </a:prstGeom>
          <a:noFill/>
          <a:ln>
            <a:noFill/>
          </a:ln>
        </p:spPr>
      </p:pic>
      <p:pic>
        <p:nvPicPr>
          <p:cNvPr id="378" name="Google Shape;378;p94"/>
          <p:cNvPicPr preferRelativeResize="0"/>
          <p:nvPr/>
        </p:nvPicPr>
        <p:blipFill>
          <a:blip r:embed="rId4">
            <a:alphaModFix/>
          </a:blip>
          <a:stretch>
            <a:fillRect/>
          </a:stretch>
        </p:blipFill>
        <p:spPr>
          <a:xfrm>
            <a:off x="8812167" y="2586517"/>
            <a:ext cx="1650667" cy="1621700"/>
          </a:xfrm>
          <a:prstGeom prst="rect">
            <a:avLst/>
          </a:prstGeom>
          <a:noFill/>
          <a:ln>
            <a:noFill/>
          </a:ln>
        </p:spPr>
      </p:pic>
      <p:pic>
        <p:nvPicPr>
          <p:cNvPr id="379" name="Google Shape;379;p94"/>
          <p:cNvPicPr preferRelativeResize="0"/>
          <p:nvPr/>
        </p:nvPicPr>
        <p:blipFill>
          <a:blip r:embed="rId5">
            <a:alphaModFix/>
          </a:blip>
          <a:stretch>
            <a:fillRect/>
          </a:stretch>
        </p:blipFill>
        <p:spPr>
          <a:xfrm>
            <a:off x="8733667" y="4799567"/>
            <a:ext cx="1807667" cy="1156900"/>
          </a:xfrm>
          <a:prstGeom prst="rect">
            <a:avLst/>
          </a:prstGeom>
          <a:noFill/>
          <a:ln>
            <a:noFill/>
          </a:ln>
        </p:spPr>
      </p:pic>
    </p:spTree>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95"/>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385" name="Google Shape;385;p95"/>
          <p:cNvSpPr txBox="1"/>
          <p:nvPr/>
        </p:nvSpPr>
        <p:spPr>
          <a:xfrm>
            <a:off x="631133" y="1872700"/>
            <a:ext cx="10276000" cy="383645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b="1">
                <a:solidFill>
                  <a:schemeClr val="lt2"/>
                </a:solidFill>
                <a:latin typeface="DM Sans"/>
                <a:ea typeface="DM Sans"/>
                <a:cs typeface="DM Sans"/>
                <a:sym typeface="DM Sans"/>
              </a:rPr>
              <a:t>La práctica hace al maestro</a:t>
            </a:r>
            <a:r>
              <a:rPr lang="es" sz="3333">
                <a:solidFill>
                  <a:schemeClr val="lt2"/>
                </a:solidFill>
                <a:latin typeface="DM Sans"/>
                <a:ea typeface="DM Sans"/>
                <a:cs typeface="DM Sans"/>
                <a:sym typeface="DM Sans"/>
              </a:rPr>
              <a:t>… si consideras que aún necesitas practicar algún aspecto de los skills mencionados, siempre puedes repasar las clases previas. Sin embargo, esto no significa que no puedas avanzar. </a:t>
            </a:r>
            <a:endParaRPr sz="3333">
              <a:solidFill>
                <a:schemeClr val="lt2"/>
              </a:solidFill>
              <a:latin typeface="DM Sans"/>
              <a:ea typeface="DM Sans"/>
              <a:cs typeface="DM Sans"/>
              <a:sym typeface="DM Sans"/>
            </a:endParaRPr>
          </a:p>
          <a:p>
            <a:pPr>
              <a:buClr>
                <a:srgbClr val="000000"/>
              </a:buClr>
              <a:buSzPts val="2500"/>
            </a:pPr>
            <a:r>
              <a:rPr lang="es" sz="3333" b="1">
                <a:solidFill>
                  <a:schemeClr val="accent6"/>
                </a:solidFill>
                <a:latin typeface="DM Sans"/>
                <a:ea typeface="DM Sans"/>
                <a:cs typeface="DM Sans"/>
                <a:sym typeface="DM Sans"/>
              </a:rPr>
              <a:t>¡Esta práctica integradora te ayudará a sentirte más seguro en estos temas!</a:t>
            </a:r>
            <a:endParaRPr sz="3333" b="1">
              <a:solidFill>
                <a:schemeClr val="accent6"/>
              </a:solidFill>
              <a:latin typeface="DM Sans"/>
              <a:ea typeface="DM Sans"/>
              <a:cs typeface="DM Sans"/>
              <a:sym typeface="DM Sans"/>
            </a:endParaRPr>
          </a:p>
        </p:txBody>
      </p:sp>
    </p:spTree>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96"/>
          <p:cNvSpPr txBox="1"/>
          <p:nvPr/>
        </p:nvSpPr>
        <p:spPr>
          <a:xfrm>
            <a:off x="668600" y="380367"/>
            <a:ext cx="6637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Desarrollo de esta práctica integradora</a:t>
            </a:r>
            <a:endParaRPr sz="5333" b="1">
              <a:solidFill>
                <a:schemeClr val="dk1"/>
              </a:solidFill>
              <a:latin typeface="DM Sans"/>
              <a:ea typeface="DM Sans"/>
              <a:cs typeface="DM Sans"/>
              <a:sym typeface="DM Sans"/>
            </a:endParaRPr>
          </a:p>
        </p:txBody>
      </p:sp>
      <p:sp>
        <p:nvSpPr>
          <p:cNvPr id="391" name="Google Shape;391;p96"/>
          <p:cNvSpPr txBox="1"/>
          <p:nvPr/>
        </p:nvSpPr>
        <p:spPr>
          <a:xfrm>
            <a:off x="1398967" y="3998801"/>
            <a:ext cx="2601200" cy="1201827"/>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350"/>
            </a:pPr>
            <a:r>
              <a:rPr lang="es">
                <a:solidFill>
                  <a:schemeClr val="dk1"/>
                </a:solidFill>
                <a:latin typeface="DM Sans"/>
                <a:ea typeface="DM Sans"/>
                <a:cs typeface="DM Sans"/>
                <a:sym typeface="DM Sans"/>
              </a:rPr>
              <a:t>Aplicación de un logger que utilice múltiples transportes</a:t>
            </a:r>
            <a:endParaRPr>
              <a:solidFill>
                <a:srgbClr val="000000"/>
              </a:solidFill>
              <a:latin typeface="DM Sans"/>
              <a:ea typeface="DM Sans"/>
              <a:cs typeface="DM Sans"/>
              <a:sym typeface="DM Sans"/>
            </a:endParaRPr>
          </a:p>
        </p:txBody>
      </p:sp>
      <p:sp>
        <p:nvSpPr>
          <p:cNvPr id="392" name="Google Shape;392;p96"/>
          <p:cNvSpPr txBox="1"/>
          <p:nvPr/>
        </p:nvSpPr>
        <p:spPr>
          <a:xfrm>
            <a:off x="4795400" y="3998800"/>
            <a:ext cx="2601200" cy="1520376"/>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Documentación elemental del proyecto en cuanto a sus elementos principales</a:t>
            </a:r>
            <a:endParaRPr>
              <a:solidFill>
                <a:srgbClr val="000000"/>
              </a:solidFill>
              <a:latin typeface="DM Sans"/>
              <a:ea typeface="DM Sans"/>
              <a:cs typeface="DM Sans"/>
              <a:sym typeface="DM Sans"/>
            </a:endParaRPr>
          </a:p>
        </p:txBody>
      </p:sp>
      <p:sp>
        <p:nvSpPr>
          <p:cNvPr id="393" name="Google Shape;393;p96"/>
          <p:cNvSpPr txBox="1"/>
          <p:nvPr/>
        </p:nvSpPr>
        <p:spPr>
          <a:xfrm>
            <a:off x="8191833" y="3998800"/>
            <a:ext cx="2601200" cy="1838925"/>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Testeo de funcionalidades principales de los módulos por separado e integrados.</a:t>
            </a:r>
            <a:endParaRPr>
              <a:solidFill>
                <a:srgbClr val="000000"/>
              </a:solidFill>
              <a:latin typeface="DM Sans"/>
              <a:ea typeface="DM Sans"/>
              <a:cs typeface="DM Sans"/>
              <a:sym typeface="DM Sans"/>
            </a:endParaRPr>
          </a:p>
        </p:txBody>
      </p:sp>
      <p:pic>
        <p:nvPicPr>
          <p:cNvPr id="394" name="Google Shape;394;p96"/>
          <p:cNvPicPr preferRelativeResize="0"/>
          <p:nvPr/>
        </p:nvPicPr>
        <p:blipFill>
          <a:blip r:embed="rId3">
            <a:alphaModFix/>
          </a:blip>
          <a:stretch>
            <a:fillRect/>
          </a:stretch>
        </p:blipFill>
        <p:spPr>
          <a:xfrm>
            <a:off x="8018734" y="83218"/>
            <a:ext cx="3057101" cy="3057101"/>
          </a:xfrm>
          <a:prstGeom prst="rect">
            <a:avLst/>
          </a:prstGeom>
          <a:noFill/>
          <a:ln>
            <a:noFill/>
          </a:ln>
        </p:spPr>
      </p:pic>
      <p:sp>
        <p:nvSpPr>
          <p:cNvPr id="395" name="Google Shape;395;p96"/>
          <p:cNvSpPr/>
          <p:nvPr/>
        </p:nvSpPr>
        <p:spPr>
          <a:xfrm>
            <a:off x="5704587" y="3121939"/>
            <a:ext cx="782800" cy="7828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396" name="Google Shape;396;p96"/>
          <p:cNvSpPr/>
          <p:nvPr/>
        </p:nvSpPr>
        <p:spPr>
          <a:xfrm>
            <a:off x="9101035" y="3121972"/>
            <a:ext cx="782800" cy="7828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cxnSp>
        <p:nvCxnSpPr>
          <p:cNvPr id="397" name="Google Shape;397;p96"/>
          <p:cNvCxnSpPr>
            <a:stCxn id="398" idx="6"/>
            <a:endCxn id="395" idx="2"/>
          </p:cNvCxnSpPr>
          <p:nvPr/>
        </p:nvCxnSpPr>
        <p:spPr>
          <a:xfrm>
            <a:off x="3090951" y="3513372"/>
            <a:ext cx="2613600" cy="0"/>
          </a:xfrm>
          <a:prstGeom prst="straightConnector1">
            <a:avLst/>
          </a:prstGeom>
          <a:noFill/>
          <a:ln w="9525" cap="flat" cmpd="sng">
            <a:solidFill>
              <a:srgbClr val="EAFF6A"/>
            </a:solidFill>
            <a:prstDash val="solid"/>
            <a:round/>
            <a:headEnd type="none" w="med" len="med"/>
            <a:tailEnd type="none" w="med" len="med"/>
          </a:ln>
        </p:spPr>
      </p:cxnSp>
      <p:cxnSp>
        <p:nvCxnSpPr>
          <p:cNvPr id="399" name="Google Shape;399;p96"/>
          <p:cNvCxnSpPr>
            <a:stCxn id="395" idx="6"/>
            <a:endCxn id="396" idx="2"/>
          </p:cNvCxnSpPr>
          <p:nvPr/>
        </p:nvCxnSpPr>
        <p:spPr>
          <a:xfrm>
            <a:off x="6487387" y="3513339"/>
            <a:ext cx="2613600" cy="0"/>
          </a:xfrm>
          <a:prstGeom prst="straightConnector1">
            <a:avLst/>
          </a:prstGeom>
          <a:noFill/>
          <a:ln w="9525" cap="flat" cmpd="sng">
            <a:solidFill>
              <a:srgbClr val="EAFF6A"/>
            </a:solidFill>
            <a:prstDash val="solid"/>
            <a:round/>
            <a:headEnd type="none" w="med" len="med"/>
            <a:tailEnd type="none" w="med" len="med"/>
          </a:ln>
        </p:spPr>
      </p:cxnSp>
      <p:sp>
        <p:nvSpPr>
          <p:cNvPr id="400" name="Google Shape;400;p96"/>
          <p:cNvSpPr txBox="1"/>
          <p:nvPr/>
        </p:nvSpPr>
        <p:spPr>
          <a:xfrm>
            <a:off x="5819851" y="31131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2</a:t>
            </a:r>
            <a:endParaRPr sz="4000" b="1">
              <a:solidFill>
                <a:srgbClr val="000000"/>
              </a:solidFill>
              <a:latin typeface="DM Sans"/>
              <a:ea typeface="DM Sans"/>
              <a:cs typeface="DM Sans"/>
              <a:sym typeface="DM Sans"/>
            </a:endParaRPr>
          </a:p>
        </p:txBody>
      </p:sp>
      <p:sp>
        <p:nvSpPr>
          <p:cNvPr id="401" name="Google Shape;401;p96"/>
          <p:cNvSpPr txBox="1"/>
          <p:nvPr/>
        </p:nvSpPr>
        <p:spPr>
          <a:xfrm>
            <a:off x="9216251" y="31131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3</a:t>
            </a:r>
            <a:endParaRPr sz="4000" b="1">
              <a:solidFill>
                <a:srgbClr val="000000"/>
              </a:solidFill>
              <a:latin typeface="DM Sans"/>
              <a:ea typeface="DM Sans"/>
              <a:cs typeface="DM Sans"/>
              <a:sym typeface="DM Sans"/>
            </a:endParaRPr>
          </a:p>
        </p:txBody>
      </p:sp>
      <p:grpSp>
        <p:nvGrpSpPr>
          <p:cNvPr id="402" name="Google Shape;402;p96"/>
          <p:cNvGrpSpPr/>
          <p:nvPr/>
        </p:nvGrpSpPr>
        <p:grpSpPr>
          <a:xfrm>
            <a:off x="2308151" y="3113135"/>
            <a:ext cx="782800" cy="800179"/>
            <a:chOff x="1731113" y="1953850"/>
            <a:chExt cx="587100" cy="600134"/>
          </a:xfrm>
        </p:grpSpPr>
        <p:sp>
          <p:nvSpPr>
            <p:cNvPr id="398" name="Google Shape;398;p96"/>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403" name="Google Shape;403;p96"/>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1</a:t>
              </a:r>
              <a:endParaRPr sz="4000" b="1">
                <a:solidFill>
                  <a:srgbClr val="000000"/>
                </a:solidFill>
                <a:latin typeface="DM Sans"/>
                <a:ea typeface="DM Sans"/>
                <a:cs typeface="DM Sans"/>
                <a:sym typeface="DM Sans"/>
              </a:endParaRPr>
            </a:p>
          </p:txBody>
        </p:sp>
      </p:grpSp>
    </p:spTree>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97"/>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¡Comenzamos!</a:t>
            </a:r>
            <a:endParaRPr sz="5333" b="1">
              <a:solidFill>
                <a:srgbClr val="EAFF6A"/>
              </a:solidFill>
              <a:latin typeface="DM Sans"/>
              <a:ea typeface="DM Sans"/>
              <a:cs typeface="DM Sans"/>
              <a:sym typeface="DM Sans"/>
            </a:endParaRPr>
          </a:p>
        </p:txBody>
      </p:sp>
    </p:spTree>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98"/>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Práctica de integración sobre tu ecommerce</a:t>
            </a:r>
            <a:endParaRPr sz="5333" b="1">
              <a:solidFill>
                <a:schemeClr val="dk1"/>
              </a:solidFill>
              <a:highlight>
                <a:srgbClr val="EAFF6A"/>
              </a:highlight>
              <a:latin typeface="DM Sans"/>
              <a:ea typeface="DM Sans"/>
              <a:cs typeface="DM Sans"/>
              <a:sym typeface="DM Sans"/>
            </a:endParaRPr>
          </a:p>
        </p:txBody>
      </p:sp>
      <p:grpSp>
        <p:nvGrpSpPr>
          <p:cNvPr id="414" name="Google Shape;414;p98"/>
          <p:cNvGrpSpPr/>
          <p:nvPr/>
        </p:nvGrpSpPr>
        <p:grpSpPr>
          <a:xfrm>
            <a:off x="5376371" y="1321335"/>
            <a:ext cx="1198064" cy="1198099"/>
            <a:chOff x="7203613" y="720174"/>
            <a:chExt cx="254100" cy="254100"/>
          </a:xfrm>
        </p:grpSpPr>
        <p:sp>
          <p:nvSpPr>
            <p:cNvPr id="415" name="Google Shape;415;p98"/>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16" name="Google Shape;416;p98"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99"/>
          <p:cNvSpPr txBox="1"/>
          <p:nvPr/>
        </p:nvSpPr>
        <p:spPr>
          <a:xfrm>
            <a:off x="553400" y="2152367"/>
            <a:ext cx="11085200" cy="401336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solidFill>
                  <a:schemeClr val="dk1"/>
                </a:solidFill>
                <a:latin typeface="DM Sans"/>
                <a:ea typeface="DM Sans"/>
                <a:cs typeface="DM Sans"/>
                <a:sym typeface="DM Sans"/>
              </a:rPr>
              <a:t>Consigna</a:t>
            </a:r>
            <a:endParaRPr b="1" dirty="0">
              <a:solidFill>
                <a:schemeClr val="dk1"/>
              </a:solidFill>
              <a:latin typeface="DM Sans"/>
              <a:ea typeface="DM Sans"/>
              <a:cs typeface="DM Sans"/>
              <a:sym typeface="DM Sans"/>
            </a:endParaRPr>
          </a:p>
          <a:p>
            <a:pPr>
              <a:lnSpc>
                <a:spcPct val="30000"/>
              </a:lnSpc>
              <a:buClr>
                <a:srgbClr val="000000"/>
              </a:buClr>
              <a:buSzPts val="1350"/>
            </a:pPr>
            <a:endParaRPr b="1" dirty="0">
              <a:solidFill>
                <a:schemeClr val="dk1"/>
              </a:solidFill>
              <a:latin typeface="DM Sans"/>
              <a:ea typeface="DM Sans"/>
              <a:cs typeface="DM Sans"/>
              <a:sym typeface="DM Sans"/>
            </a:endParaRPr>
          </a:p>
          <a:p>
            <a:pPr marL="609585"/>
            <a:r>
              <a:rPr lang="es" dirty="0">
                <a:solidFill>
                  <a:schemeClr val="dk1"/>
                </a:solidFill>
                <a:latin typeface="DM Sans"/>
                <a:ea typeface="DM Sans"/>
                <a:cs typeface="DM Sans"/>
                <a:sym typeface="DM Sans"/>
              </a:rPr>
              <a:t>Con base en el proyecto que venimos desarrollando, toca solidificar algunos procesos</a:t>
            </a:r>
            <a:endParaRPr dirty="0">
              <a:solidFill>
                <a:schemeClr val="dk1"/>
              </a:solidFill>
              <a:latin typeface="DM Sans"/>
              <a:ea typeface="DM Sans"/>
              <a:cs typeface="DM Sans"/>
              <a:sym typeface="DM Sans"/>
            </a:endParaRPr>
          </a:p>
          <a:p>
            <a:pPr marL="609585"/>
            <a:endParaRPr dirty="0">
              <a:solidFill>
                <a:schemeClr val="dk1"/>
              </a:solidFill>
              <a:latin typeface="DM Sans"/>
              <a:ea typeface="DM Sans"/>
              <a:cs typeface="DM Sans"/>
              <a:sym typeface="DM Sans"/>
            </a:endParaRPr>
          </a:p>
          <a:p>
            <a:pPr>
              <a:buClr>
                <a:srgbClr val="000000"/>
              </a:buClr>
              <a:buSzPts val="1350"/>
            </a:pPr>
            <a:r>
              <a:rPr lang="es" b="1" dirty="0">
                <a:solidFill>
                  <a:schemeClr val="dk1"/>
                </a:solidFill>
                <a:latin typeface="DM Sans"/>
                <a:ea typeface="DM Sans"/>
                <a:cs typeface="DM Sans"/>
                <a:sym typeface="DM Sans"/>
              </a:rPr>
              <a:t>Aspectos a incluir</a:t>
            </a:r>
            <a:endParaRPr b="1" dirty="0">
              <a:solidFill>
                <a:schemeClr val="dk1"/>
              </a:solidFill>
              <a:latin typeface="DM Sans"/>
              <a:ea typeface="DM Sans"/>
              <a:cs typeface="DM Sans"/>
              <a:sym typeface="DM Sans"/>
            </a:endParaRPr>
          </a:p>
          <a:p>
            <a:pPr>
              <a:lnSpc>
                <a:spcPct val="30000"/>
              </a:lnSpc>
              <a:buClr>
                <a:srgbClr val="000000"/>
              </a:buClr>
              <a:buSzPts val="1350"/>
            </a:pPr>
            <a:endParaRPr b="1" dirty="0">
              <a:solidFill>
                <a:schemeClr val="dk1"/>
              </a:solidFill>
              <a:latin typeface="DM Sans"/>
              <a:ea typeface="DM Sans"/>
              <a:cs typeface="DM Sans"/>
              <a:sym typeface="DM Sans"/>
            </a:endParaRPr>
          </a:p>
          <a:p>
            <a:pPr marL="609585" indent="-419090">
              <a:buClr>
                <a:schemeClr val="accent5"/>
              </a:buClr>
              <a:buSzPts val="1350"/>
              <a:buFont typeface="DM Sans"/>
              <a:buChar char="✓"/>
            </a:pPr>
            <a:r>
              <a:rPr lang="es" strike="sngStrike" dirty="0">
                <a:solidFill>
                  <a:schemeClr val="dk1"/>
                </a:solidFill>
                <a:latin typeface="DM Sans"/>
                <a:ea typeface="DM Sans"/>
                <a:cs typeface="DM Sans"/>
                <a:sym typeface="DM Sans"/>
              </a:rPr>
              <a:t>Mover la ruta suelta </a:t>
            </a:r>
            <a:r>
              <a:rPr lang="es" b="1" i="1" strike="sngStrike" dirty="0">
                <a:solidFill>
                  <a:schemeClr val="dk1"/>
                </a:solidFill>
                <a:latin typeface="DM Sans"/>
                <a:ea typeface="DM Sans"/>
                <a:cs typeface="DM Sans"/>
                <a:sym typeface="DM Sans"/>
              </a:rPr>
              <a:t>/api/users/premium/:uid </a:t>
            </a:r>
            <a:r>
              <a:rPr lang="es" strike="sngStrike" dirty="0">
                <a:solidFill>
                  <a:schemeClr val="dk1"/>
                </a:solidFill>
                <a:latin typeface="DM Sans"/>
                <a:ea typeface="DM Sans"/>
                <a:cs typeface="DM Sans"/>
                <a:sym typeface="DM Sans"/>
              </a:rPr>
              <a:t>a un router específico para usuarios en /api/users/</a:t>
            </a:r>
            <a:endParaRPr strike="sngStrike" dirty="0">
              <a:solidFill>
                <a:schemeClr val="dk1"/>
              </a:solidFill>
              <a:latin typeface="DM Sans"/>
              <a:ea typeface="DM Sans"/>
              <a:cs typeface="DM Sans"/>
              <a:sym typeface="DM Sans"/>
            </a:endParaRPr>
          </a:p>
          <a:p>
            <a:pPr marL="609585"/>
            <a:endParaRPr dirty="0">
              <a:solidFill>
                <a:schemeClr val="dk1"/>
              </a:solidFill>
              <a:latin typeface="DM Sans"/>
              <a:ea typeface="DM Sans"/>
              <a:cs typeface="DM Sans"/>
              <a:sym typeface="DM Sans"/>
            </a:endParaRPr>
          </a:p>
          <a:p>
            <a:pPr marL="609585" indent="-419090">
              <a:buClr>
                <a:schemeClr val="accent5"/>
              </a:buClr>
              <a:buSzPts val="1350"/>
              <a:buFont typeface="DM Sans"/>
              <a:buChar char="✓"/>
            </a:pPr>
            <a:r>
              <a:rPr lang="es" strike="sngStrike" dirty="0">
                <a:solidFill>
                  <a:schemeClr val="dk1"/>
                </a:solidFill>
                <a:latin typeface="DM Sans"/>
                <a:ea typeface="DM Sans"/>
                <a:cs typeface="DM Sans"/>
                <a:sym typeface="DM Sans"/>
              </a:rPr>
              <a:t>Modificar el modelo de User para que cuente con una nueva propiedad “documents” el cual será un array que contenga los objetos con las siguientes propiedades</a:t>
            </a:r>
            <a:endParaRPr strike="sngStrike" dirty="0">
              <a:solidFill>
                <a:schemeClr val="dk1"/>
              </a:solidFill>
              <a:latin typeface="DM Sans"/>
              <a:ea typeface="DM Sans"/>
              <a:cs typeface="DM Sans"/>
              <a:sym typeface="DM Sans"/>
            </a:endParaRPr>
          </a:p>
          <a:p>
            <a:pPr marL="1219170" lvl="1" indent="-419090">
              <a:buClr>
                <a:schemeClr val="dk1"/>
              </a:buClr>
              <a:buSzPts val="1350"/>
              <a:buFont typeface="DM Sans"/>
              <a:buChar char="○"/>
            </a:pPr>
            <a:r>
              <a:rPr lang="es" strike="sngStrike" dirty="0">
                <a:solidFill>
                  <a:schemeClr val="dk1"/>
                </a:solidFill>
                <a:latin typeface="DM Sans"/>
                <a:ea typeface="DM Sans"/>
                <a:cs typeface="DM Sans"/>
                <a:sym typeface="DM Sans"/>
              </a:rPr>
              <a:t>name: String (Nombre del documento).</a:t>
            </a:r>
            <a:endParaRPr strike="sngStrike" dirty="0">
              <a:solidFill>
                <a:schemeClr val="dk1"/>
              </a:solidFill>
              <a:latin typeface="DM Sans"/>
              <a:ea typeface="DM Sans"/>
              <a:cs typeface="DM Sans"/>
              <a:sym typeface="DM Sans"/>
            </a:endParaRPr>
          </a:p>
          <a:p>
            <a:pPr marL="1219170" lvl="1" indent="-419090">
              <a:buClr>
                <a:schemeClr val="dk1"/>
              </a:buClr>
              <a:buSzPts val="1350"/>
              <a:buFont typeface="DM Sans"/>
              <a:buChar char="○"/>
            </a:pPr>
            <a:r>
              <a:rPr lang="es" strike="sngStrike" dirty="0">
                <a:solidFill>
                  <a:schemeClr val="dk1"/>
                </a:solidFill>
                <a:latin typeface="DM Sans"/>
                <a:ea typeface="DM Sans"/>
                <a:cs typeface="DM Sans"/>
                <a:sym typeface="DM Sans"/>
              </a:rPr>
              <a:t>reference: String (link al documento).</a:t>
            </a:r>
            <a:endParaRPr strike="sngStrike" dirty="0">
              <a:solidFill>
                <a:schemeClr val="dk1"/>
              </a:solidFill>
              <a:latin typeface="DM Sans"/>
              <a:ea typeface="DM Sans"/>
              <a:cs typeface="DM Sans"/>
              <a:sym typeface="DM Sans"/>
            </a:endParaRPr>
          </a:p>
          <a:p>
            <a:r>
              <a:rPr lang="es" strike="sngStrike" dirty="0">
                <a:solidFill>
                  <a:schemeClr val="dk1"/>
                </a:solidFill>
                <a:latin typeface="DM Sans"/>
                <a:ea typeface="DM Sans"/>
                <a:cs typeface="DM Sans"/>
                <a:sym typeface="DM Sans"/>
              </a:rPr>
              <a:t>	No es necesario crear un nuevo modelo de Mongoose para éste.</a:t>
            </a:r>
            <a:endParaRPr strike="sngStrike" dirty="0">
              <a:solidFill>
                <a:schemeClr val="dk1"/>
              </a:solidFill>
              <a:latin typeface="DM Sans"/>
              <a:ea typeface="DM Sans"/>
              <a:cs typeface="DM Sans"/>
              <a:sym typeface="DM Sans"/>
            </a:endParaRPr>
          </a:p>
          <a:p>
            <a:pPr marL="609585" indent="-419090">
              <a:buClr>
                <a:schemeClr val="accent5"/>
              </a:buClr>
              <a:buSzPts val="1350"/>
              <a:buFont typeface="DM Sans"/>
              <a:buChar char="✓"/>
            </a:pPr>
            <a:r>
              <a:rPr lang="es" strike="sngStrike" dirty="0">
                <a:solidFill>
                  <a:schemeClr val="dk1"/>
                </a:solidFill>
                <a:latin typeface="DM Sans"/>
                <a:ea typeface="DM Sans"/>
                <a:cs typeface="DM Sans"/>
                <a:sym typeface="DM Sans"/>
              </a:rPr>
              <a:t>Además, agregar una propiedad al usuario llamada “last_connection”, la cual deberá modificarse cada vez que el usuario realice un proceso de login y logout</a:t>
            </a:r>
            <a:endParaRPr strike="sngStrike" dirty="0">
              <a:solidFill>
                <a:schemeClr val="dk1"/>
              </a:solidFill>
              <a:latin typeface="DM Sans"/>
              <a:ea typeface="DM Sans"/>
              <a:cs typeface="DM Sans"/>
              <a:sym typeface="DM Sans"/>
            </a:endParaRPr>
          </a:p>
        </p:txBody>
      </p:sp>
      <p:pic>
        <p:nvPicPr>
          <p:cNvPr id="422" name="Google Shape;422;p99"/>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23" name="Google Shape;423;p99"/>
          <p:cNvSpPr txBox="1"/>
          <p:nvPr/>
        </p:nvSpPr>
        <p:spPr>
          <a:xfrm>
            <a:off x="1240733" y="624367"/>
            <a:ext cx="40964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COMPLEMENTARIO</a:t>
            </a:r>
            <a:endParaRPr sz="1867">
              <a:solidFill>
                <a:srgbClr val="000000"/>
              </a:solidFill>
              <a:latin typeface="DM Sans"/>
              <a:ea typeface="DM Sans"/>
              <a:cs typeface="DM Sans"/>
              <a:sym typeface="DM Sans"/>
            </a:endParaRPr>
          </a:p>
        </p:txBody>
      </p:sp>
      <p:sp>
        <p:nvSpPr>
          <p:cNvPr id="424" name="Google Shape;424;p99"/>
          <p:cNvSpPr/>
          <p:nvPr/>
        </p:nvSpPr>
        <p:spPr>
          <a:xfrm>
            <a:off x="848600" y="1118233"/>
            <a:ext cx="10715600" cy="80800"/>
          </a:xfrm>
          <a:prstGeom prst="rect">
            <a:avLst/>
          </a:prstGeom>
          <a:solidFill>
            <a:schemeClr val="accent5"/>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nvGrpSpPr>
          <p:cNvPr id="425" name="Google Shape;425;p99"/>
          <p:cNvGrpSpPr/>
          <p:nvPr/>
        </p:nvGrpSpPr>
        <p:grpSpPr>
          <a:xfrm>
            <a:off x="559209" y="624256"/>
            <a:ext cx="574775" cy="574808"/>
            <a:chOff x="7203613" y="720174"/>
            <a:chExt cx="254100" cy="254100"/>
          </a:xfrm>
        </p:grpSpPr>
        <p:sp>
          <p:nvSpPr>
            <p:cNvPr id="426" name="Google Shape;426;p99"/>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27" name="Google Shape;427;p99"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81"/>
          <p:cNvSpPr txBox="1"/>
          <p:nvPr/>
        </p:nvSpPr>
        <p:spPr>
          <a:xfrm>
            <a:off x="668600" y="1442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chemeClr val="dk1"/>
                </a:solidFill>
                <a:latin typeface="DM Sans"/>
                <a:ea typeface="DM Sans"/>
                <a:cs typeface="DM Sans"/>
                <a:sym typeface="DM Sans"/>
              </a:rPr>
              <a:t>Utilizando fs</a:t>
            </a:r>
            <a:endParaRPr sz="5333" b="1" dirty="0">
              <a:solidFill>
                <a:schemeClr val="dk1"/>
              </a:solidFill>
              <a:latin typeface="DM Sans"/>
              <a:ea typeface="DM Sans"/>
              <a:cs typeface="DM Sans"/>
              <a:sym typeface="DM Sans"/>
            </a:endParaRPr>
          </a:p>
        </p:txBody>
      </p:sp>
      <p:pic>
        <p:nvPicPr>
          <p:cNvPr id="704" name="Google Shape;704;p181"/>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705" name="Google Shape;705;p181"/>
          <p:cNvSpPr txBox="1"/>
          <p:nvPr/>
        </p:nvSpPr>
        <p:spPr>
          <a:xfrm>
            <a:off x="732700" y="2517467"/>
            <a:ext cx="108624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fs existe desde el momento en el que instalamos Nodejs en nuestro computador, por lo que, para utilizarlo, podemos llamarlo desde cualquier archivo que tengamos de nuestro código con la siguiente línea: </a:t>
            </a:r>
            <a:endParaRPr dirty="0">
              <a:solidFill>
                <a:srgbClr val="000000"/>
              </a:solidFill>
              <a:latin typeface="DM Sans"/>
              <a:ea typeface="DM Sans"/>
              <a:cs typeface="DM Sans"/>
              <a:sym typeface="DM Sans"/>
            </a:endParaRPr>
          </a:p>
        </p:txBody>
      </p:sp>
      <p:pic>
        <p:nvPicPr>
          <p:cNvPr id="706" name="Google Shape;706;p181"/>
          <p:cNvPicPr preferRelativeResize="0"/>
          <p:nvPr/>
        </p:nvPicPr>
        <p:blipFill>
          <a:blip r:embed="rId4">
            <a:alphaModFix/>
          </a:blip>
          <a:stretch>
            <a:fillRect/>
          </a:stretch>
        </p:blipFill>
        <p:spPr>
          <a:xfrm>
            <a:off x="3288234" y="3595065"/>
            <a:ext cx="4671333" cy="471736"/>
          </a:xfrm>
          <a:prstGeom prst="rect">
            <a:avLst/>
          </a:prstGeom>
          <a:noFill/>
          <a:ln>
            <a:noFill/>
          </a:ln>
        </p:spPr>
      </p:pic>
      <p:sp>
        <p:nvSpPr>
          <p:cNvPr id="707" name="Google Shape;707;p181"/>
          <p:cNvSpPr txBox="1"/>
          <p:nvPr/>
        </p:nvSpPr>
        <p:spPr>
          <a:xfrm>
            <a:off x="732700" y="4473201"/>
            <a:ext cx="108624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De ahí en adelante todo el módulo de FileSystem estará contenido en la variable fs. Sólo debemos utilizarlo llamando sus métodos como una clase. Esto podremos hacerlo de 3 formas: </a:t>
            </a:r>
            <a:r>
              <a:rPr lang="es" b="1" dirty="0">
                <a:latin typeface="DM Sans"/>
                <a:ea typeface="DM Sans"/>
                <a:cs typeface="DM Sans"/>
                <a:sym typeface="DM Sans"/>
              </a:rPr>
              <a:t>síncrono,</a:t>
            </a:r>
            <a:r>
              <a:rPr lang="es" dirty="0">
                <a:latin typeface="DM Sans"/>
                <a:ea typeface="DM Sans"/>
                <a:cs typeface="DM Sans"/>
                <a:sym typeface="DM Sans"/>
              </a:rPr>
              <a:t> con </a:t>
            </a:r>
            <a:r>
              <a:rPr lang="es" b="1" dirty="0">
                <a:latin typeface="DM Sans"/>
                <a:ea typeface="DM Sans"/>
                <a:cs typeface="DM Sans"/>
                <a:sym typeface="DM Sans"/>
              </a:rPr>
              <a:t>callbacks</a:t>
            </a:r>
            <a:r>
              <a:rPr lang="es" dirty="0">
                <a:latin typeface="DM Sans"/>
                <a:ea typeface="DM Sans"/>
                <a:cs typeface="DM Sans"/>
                <a:sym typeface="DM Sans"/>
              </a:rPr>
              <a:t> o con </a:t>
            </a:r>
            <a:r>
              <a:rPr lang="es" b="1" dirty="0">
                <a:latin typeface="DM Sans"/>
                <a:ea typeface="DM Sans"/>
                <a:cs typeface="DM Sans"/>
                <a:sym typeface="DM Sans"/>
              </a:rPr>
              <a:t>promesas.</a:t>
            </a:r>
            <a:endParaRPr dirty="0">
              <a:solidFill>
                <a:srgbClr val="000000"/>
              </a:solidFill>
              <a:latin typeface="DM Sans"/>
              <a:ea typeface="DM Sans"/>
              <a:cs typeface="DM Sans"/>
              <a:sym typeface="DM Sans"/>
            </a:endParaRPr>
          </a:p>
        </p:txBody>
      </p:sp>
    </p:spTree>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100"/>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33" name="Google Shape;433;p100"/>
          <p:cNvSpPr txBox="1"/>
          <p:nvPr/>
        </p:nvSpPr>
        <p:spPr>
          <a:xfrm>
            <a:off x="1240733" y="624367"/>
            <a:ext cx="40964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COMPLEMENTARIO</a:t>
            </a:r>
            <a:endParaRPr sz="1867">
              <a:solidFill>
                <a:srgbClr val="000000"/>
              </a:solidFill>
              <a:latin typeface="DM Sans"/>
              <a:ea typeface="DM Sans"/>
              <a:cs typeface="DM Sans"/>
              <a:sym typeface="DM Sans"/>
            </a:endParaRPr>
          </a:p>
        </p:txBody>
      </p:sp>
      <p:sp>
        <p:nvSpPr>
          <p:cNvPr id="434" name="Google Shape;434;p100"/>
          <p:cNvSpPr/>
          <p:nvPr/>
        </p:nvSpPr>
        <p:spPr>
          <a:xfrm>
            <a:off x="848600" y="1118233"/>
            <a:ext cx="10715600" cy="80800"/>
          </a:xfrm>
          <a:prstGeom prst="rect">
            <a:avLst/>
          </a:prstGeom>
          <a:solidFill>
            <a:schemeClr val="accent5"/>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35" name="Google Shape;435;p100"/>
          <p:cNvSpPr txBox="1"/>
          <p:nvPr/>
        </p:nvSpPr>
        <p:spPr>
          <a:xfrm>
            <a:off x="717300" y="1437234"/>
            <a:ext cx="10191600" cy="5032106"/>
          </a:xfrm>
          <a:prstGeom prst="rect">
            <a:avLst/>
          </a:prstGeom>
          <a:noFill/>
          <a:ln>
            <a:noFill/>
          </a:ln>
        </p:spPr>
        <p:txBody>
          <a:bodyPr spcFirstLastPara="1" wrap="square" lIns="121900" tIns="121900" rIns="121900" bIns="121900" anchor="t" anchorCtr="0">
            <a:spAutoFit/>
          </a:bodyPr>
          <a:lstStyle/>
          <a:p>
            <a:pPr>
              <a:lnSpc>
                <a:spcPct val="30000"/>
              </a:lnSpc>
              <a:buClr>
                <a:srgbClr val="000000"/>
              </a:buClr>
              <a:buSzPts val="1350"/>
            </a:pPr>
            <a:endParaRPr sz="1667" b="1" dirty="0">
              <a:solidFill>
                <a:schemeClr val="dk1"/>
              </a:solidFill>
              <a:latin typeface="DM Sans"/>
              <a:ea typeface="DM Sans"/>
              <a:cs typeface="DM Sans"/>
              <a:sym typeface="DM Sans"/>
            </a:endParaRPr>
          </a:p>
          <a:p>
            <a:r>
              <a:rPr lang="es" b="1" dirty="0">
                <a:solidFill>
                  <a:schemeClr val="dk1"/>
                </a:solidFill>
                <a:latin typeface="DM Sans"/>
                <a:ea typeface="DM Sans"/>
                <a:cs typeface="DM Sans"/>
                <a:sym typeface="DM Sans"/>
              </a:rPr>
              <a:t>Aspectos a incluir</a:t>
            </a:r>
            <a:endParaRPr b="1" dirty="0">
              <a:solidFill>
                <a:schemeClr val="dk1"/>
              </a:solidFill>
              <a:latin typeface="DM Sans"/>
              <a:ea typeface="DM Sans"/>
              <a:cs typeface="DM Sans"/>
              <a:sym typeface="DM Sans"/>
            </a:endParaRPr>
          </a:p>
          <a:p>
            <a:endParaRPr b="1" dirty="0">
              <a:solidFill>
                <a:schemeClr val="dk1"/>
              </a:solidFill>
              <a:latin typeface="DM Sans"/>
              <a:ea typeface="DM Sans"/>
              <a:cs typeface="DM Sans"/>
              <a:sym typeface="DM Sans"/>
            </a:endParaRPr>
          </a:p>
          <a:p>
            <a:pPr marL="609585" indent="-436022">
              <a:buClr>
                <a:schemeClr val="accent5"/>
              </a:buClr>
              <a:buSzPts val="1550"/>
              <a:buFont typeface="DM Sans"/>
              <a:buChar char="✓"/>
            </a:pPr>
            <a:r>
              <a:rPr lang="es" dirty="0">
                <a:solidFill>
                  <a:schemeClr val="dk1"/>
                </a:solidFill>
                <a:latin typeface="DM Sans"/>
                <a:ea typeface="DM Sans"/>
                <a:cs typeface="DM Sans"/>
                <a:sym typeface="DM Sans"/>
              </a:rPr>
              <a:t>Crear un endpoint en el router de usuarios </a:t>
            </a:r>
            <a:r>
              <a:rPr lang="es" b="1" i="1" dirty="0">
                <a:solidFill>
                  <a:schemeClr val="dk1"/>
                </a:solidFill>
                <a:latin typeface="DM Sans"/>
                <a:ea typeface="DM Sans"/>
                <a:cs typeface="DM Sans"/>
                <a:sym typeface="DM Sans"/>
              </a:rPr>
              <a:t>api/users/:uid/documents</a:t>
            </a:r>
            <a:r>
              <a:rPr lang="es" dirty="0">
                <a:solidFill>
                  <a:schemeClr val="dk1"/>
                </a:solidFill>
                <a:latin typeface="DM Sans"/>
                <a:ea typeface="DM Sans"/>
                <a:cs typeface="DM Sans"/>
                <a:sym typeface="DM Sans"/>
              </a:rPr>
              <a:t> con el método POST que permita subir uno o múltiples archivos. Utilizar el middleware de Multer para poder recibir los documentos que se carguen y actualizar en el usuario su status para hacer saber que ya subió algún documento en particular.</a:t>
            </a:r>
            <a:endParaRPr dirty="0">
              <a:solidFill>
                <a:schemeClr val="dk1"/>
              </a:solidFill>
              <a:latin typeface="DM Sans"/>
              <a:ea typeface="DM Sans"/>
              <a:cs typeface="DM Sans"/>
              <a:sym typeface="DM Sans"/>
            </a:endParaRPr>
          </a:p>
          <a:p>
            <a:pPr marL="609585"/>
            <a:endParaRPr dirty="0">
              <a:solidFill>
                <a:schemeClr val="dk1"/>
              </a:solidFill>
              <a:latin typeface="DM Sans"/>
              <a:ea typeface="DM Sans"/>
              <a:cs typeface="DM Sans"/>
              <a:sym typeface="DM Sans"/>
            </a:endParaRPr>
          </a:p>
          <a:p>
            <a:pPr marL="609585" indent="-419090">
              <a:buClr>
                <a:schemeClr val="accent5"/>
              </a:buClr>
              <a:buSzPts val="1350"/>
              <a:buFont typeface="DM Sans"/>
              <a:buChar char="✓"/>
            </a:pPr>
            <a:r>
              <a:rPr lang="es" dirty="0">
                <a:solidFill>
                  <a:schemeClr val="dk1"/>
                </a:solidFill>
                <a:latin typeface="DM Sans"/>
                <a:ea typeface="DM Sans"/>
                <a:cs typeface="DM Sans"/>
                <a:sym typeface="DM Sans"/>
              </a:rPr>
              <a:t>El middleware de multer deberá estar modificado para que pueda guardar en diferentes carpetas los diferentes archivos que se suban.</a:t>
            </a:r>
            <a:endParaRPr dirty="0">
              <a:solidFill>
                <a:schemeClr val="dk1"/>
              </a:solidFill>
              <a:latin typeface="DM Sans"/>
              <a:ea typeface="DM Sans"/>
              <a:cs typeface="DM Sans"/>
              <a:sym typeface="DM Sans"/>
            </a:endParaRPr>
          </a:p>
          <a:p>
            <a:pPr marL="1219170" lvl="1" indent="-419090">
              <a:buClr>
                <a:schemeClr val="dk1"/>
              </a:buClr>
              <a:buSzPts val="1350"/>
              <a:buFont typeface="DM Sans"/>
              <a:buChar char="○"/>
            </a:pPr>
            <a:r>
              <a:rPr lang="es" dirty="0">
                <a:solidFill>
                  <a:schemeClr val="dk1"/>
                </a:solidFill>
                <a:latin typeface="DM Sans"/>
                <a:ea typeface="DM Sans"/>
                <a:cs typeface="DM Sans"/>
                <a:sym typeface="DM Sans"/>
              </a:rPr>
              <a:t>Si se sube una imagen de perfil, deberá guardarlo en una carpeta </a:t>
            </a:r>
            <a:r>
              <a:rPr lang="es" b="1" i="1" dirty="0">
                <a:solidFill>
                  <a:schemeClr val="dk1"/>
                </a:solidFill>
                <a:latin typeface="DM Sans"/>
                <a:ea typeface="DM Sans"/>
                <a:cs typeface="DM Sans"/>
                <a:sym typeface="DM Sans"/>
              </a:rPr>
              <a:t>profiles</a:t>
            </a:r>
            <a:r>
              <a:rPr lang="es" dirty="0">
                <a:solidFill>
                  <a:schemeClr val="dk1"/>
                </a:solidFill>
                <a:latin typeface="DM Sans"/>
                <a:ea typeface="DM Sans"/>
                <a:cs typeface="DM Sans"/>
                <a:sym typeface="DM Sans"/>
              </a:rPr>
              <a:t>, en caso de recibir la imagen de un producto, deberá guardarlo en una carpeta </a:t>
            </a:r>
            <a:r>
              <a:rPr lang="es" b="1" i="1" dirty="0">
                <a:solidFill>
                  <a:schemeClr val="dk1"/>
                </a:solidFill>
                <a:latin typeface="DM Sans"/>
                <a:ea typeface="DM Sans"/>
                <a:cs typeface="DM Sans"/>
                <a:sym typeface="DM Sans"/>
              </a:rPr>
              <a:t>products</a:t>
            </a:r>
            <a:r>
              <a:rPr lang="es" dirty="0">
                <a:solidFill>
                  <a:schemeClr val="dk1"/>
                </a:solidFill>
                <a:latin typeface="DM Sans"/>
                <a:ea typeface="DM Sans"/>
                <a:cs typeface="DM Sans"/>
                <a:sym typeface="DM Sans"/>
              </a:rPr>
              <a:t>, mientras que ahora al cargar un documento, multer los guardará en una carpeta </a:t>
            </a:r>
            <a:r>
              <a:rPr lang="es" b="1" i="1" dirty="0">
                <a:solidFill>
                  <a:schemeClr val="dk1"/>
                </a:solidFill>
                <a:latin typeface="DM Sans"/>
                <a:ea typeface="DM Sans"/>
                <a:cs typeface="DM Sans"/>
                <a:sym typeface="DM Sans"/>
              </a:rPr>
              <a:t>documents</a:t>
            </a:r>
            <a:r>
              <a:rPr lang="es" dirty="0">
                <a:solidFill>
                  <a:schemeClr val="dk1"/>
                </a:solidFill>
                <a:latin typeface="DM Sans"/>
                <a:ea typeface="DM Sans"/>
                <a:cs typeface="DM Sans"/>
                <a:sym typeface="DM Sans"/>
              </a:rPr>
              <a:t>.</a:t>
            </a:r>
            <a:endParaRPr dirty="0">
              <a:solidFill>
                <a:schemeClr val="dk1"/>
              </a:solidFill>
              <a:latin typeface="DM Sans"/>
              <a:ea typeface="DM Sans"/>
              <a:cs typeface="DM Sans"/>
              <a:sym typeface="DM Sans"/>
            </a:endParaRPr>
          </a:p>
          <a:p>
            <a:pPr marL="609585" indent="-419090">
              <a:buClr>
                <a:schemeClr val="accent5"/>
              </a:buClr>
              <a:buSzPts val="1350"/>
              <a:buFont typeface="DM Sans"/>
              <a:buChar char="✓"/>
            </a:pPr>
            <a:r>
              <a:rPr lang="es" dirty="0">
                <a:solidFill>
                  <a:schemeClr val="dk1"/>
                </a:solidFill>
                <a:latin typeface="DM Sans"/>
                <a:ea typeface="DM Sans"/>
                <a:cs typeface="DM Sans"/>
                <a:sym typeface="DM Sans"/>
              </a:rPr>
              <a:t>Modificar el endpoint </a:t>
            </a:r>
            <a:r>
              <a:rPr lang="es" b="1" i="1" dirty="0">
                <a:solidFill>
                  <a:schemeClr val="dk1"/>
                </a:solidFill>
                <a:latin typeface="DM Sans"/>
                <a:ea typeface="DM Sans"/>
                <a:cs typeface="DM Sans"/>
                <a:sym typeface="DM Sans"/>
              </a:rPr>
              <a:t>/api/users/premium/:uid  </a:t>
            </a:r>
            <a:r>
              <a:rPr lang="es" dirty="0">
                <a:solidFill>
                  <a:schemeClr val="dk1"/>
                </a:solidFill>
                <a:latin typeface="DM Sans"/>
                <a:ea typeface="DM Sans"/>
                <a:cs typeface="DM Sans"/>
                <a:sym typeface="DM Sans"/>
              </a:rPr>
              <a:t> para que sólo actualice al usuario a premium si ya ha cargado los siguientes documentos:</a:t>
            </a:r>
            <a:endParaRPr dirty="0">
              <a:solidFill>
                <a:schemeClr val="dk1"/>
              </a:solidFill>
              <a:latin typeface="DM Sans"/>
              <a:ea typeface="DM Sans"/>
              <a:cs typeface="DM Sans"/>
              <a:sym typeface="DM Sans"/>
            </a:endParaRPr>
          </a:p>
          <a:p>
            <a:pPr marL="1219170" lvl="1" indent="-419090">
              <a:buClr>
                <a:schemeClr val="dk1"/>
              </a:buClr>
              <a:buSzPts val="1350"/>
              <a:buFont typeface="DM Sans"/>
              <a:buChar char="○"/>
            </a:pPr>
            <a:r>
              <a:rPr lang="es" dirty="0">
                <a:solidFill>
                  <a:schemeClr val="dk1"/>
                </a:solidFill>
                <a:latin typeface="DM Sans"/>
                <a:ea typeface="DM Sans"/>
                <a:cs typeface="DM Sans"/>
                <a:sym typeface="DM Sans"/>
              </a:rPr>
              <a:t>Identificación, Comprobante de domicilio, Comprobante de estado de cuenta</a:t>
            </a:r>
            <a:endParaRPr dirty="0">
              <a:solidFill>
                <a:schemeClr val="dk1"/>
              </a:solidFill>
              <a:latin typeface="DM Sans"/>
              <a:ea typeface="DM Sans"/>
              <a:cs typeface="DM Sans"/>
              <a:sym typeface="DM Sans"/>
            </a:endParaRPr>
          </a:p>
          <a:p>
            <a:pPr marL="609585"/>
            <a:endParaRPr dirty="0">
              <a:solidFill>
                <a:srgbClr val="999999"/>
              </a:solidFill>
              <a:latin typeface="DM Sans"/>
              <a:ea typeface="DM Sans"/>
              <a:cs typeface="DM Sans"/>
              <a:sym typeface="DM Sans"/>
            </a:endParaRPr>
          </a:p>
        </p:txBody>
      </p:sp>
      <p:grpSp>
        <p:nvGrpSpPr>
          <p:cNvPr id="436" name="Google Shape;436;p100"/>
          <p:cNvGrpSpPr/>
          <p:nvPr/>
        </p:nvGrpSpPr>
        <p:grpSpPr>
          <a:xfrm>
            <a:off x="559209" y="624256"/>
            <a:ext cx="574775" cy="574808"/>
            <a:chOff x="7203613" y="720174"/>
            <a:chExt cx="254100" cy="254100"/>
          </a:xfrm>
        </p:grpSpPr>
        <p:sp>
          <p:nvSpPr>
            <p:cNvPr id="437" name="Google Shape;437;p100"/>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38" name="Google Shape;438;p100"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101"/>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44" name="Google Shape;444;p101"/>
          <p:cNvSpPr/>
          <p:nvPr/>
        </p:nvSpPr>
        <p:spPr>
          <a:xfrm>
            <a:off x="848600" y="1118233"/>
            <a:ext cx="10715600" cy="80800"/>
          </a:xfrm>
          <a:prstGeom prst="rect">
            <a:avLst/>
          </a:prstGeom>
          <a:solidFill>
            <a:schemeClr val="accent5"/>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5" name="Google Shape;445;p101"/>
          <p:cNvSpPr txBox="1"/>
          <p:nvPr/>
        </p:nvSpPr>
        <p:spPr>
          <a:xfrm>
            <a:off x="732533" y="3789901"/>
            <a:ext cx="10831600" cy="2074374"/>
          </a:xfrm>
          <a:prstGeom prst="rect">
            <a:avLst/>
          </a:prstGeom>
          <a:noFill/>
          <a:ln>
            <a:noFill/>
          </a:ln>
        </p:spPr>
        <p:txBody>
          <a:bodyPr spcFirstLastPara="1" wrap="square" lIns="121900" tIns="121900" rIns="121900" bIns="121900" anchor="t" anchorCtr="0">
            <a:spAutoFit/>
          </a:bodyPr>
          <a:lstStyle/>
          <a:p>
            <a:r>
              <a:rPr lang="es" b="1" dirty="0">
                <a:solidFill>
                  <a:schemeClr val="dk1"/>
                </a:solidFill>
                <a:latin typeface="DM Sans"/>
                <a:ea typeface="DM Sans"/>
                <a:cs typeface="DM Sans"/>
                <a:sym typeface="DM Sans"/>
              </a:rPr>
              <a:t>Formato</a:t>
            </a:r>
            <a:endParaRPr b="1" dirty="0">
              <a:solidFill>
                <a:schemeClr val="dk1"/>
              </a:solidFill>
              <a:latin typeface="DM Sans"/>
              <a:ea typeface="DM Sans"/>
              <a:cs typeface="DM Sans"/>
              <a:sym typeface="DM Sans"/>
            </a:endParaRPr>
          </a:p>
          <a:p>
            <a:pPr>
              <a:lnSpc>
                <a:spcPct val="30000"/>
              </a:lnSpc>
            </a:pPr>
            <a:endParaRPr b="1" dirty="0">
              <a:solidFill>
                <a:schemeClr val="dk1"/>
              </a:solidFill>
              <a:latin typeface="DM Sans"/>
              <a:ea typeface="DM Sans"/>
              <a:cs typeface="DM Sans"/>
              <a:sym typeface="DM Sans"/>
            </a:endParaRPr>
          </a:p>
          <a:p>
            <a:pPr marL="609585" indent="-419090">
              <a:buClr>
                <a:schemeClr val="accent5"/>
              </a:buClr>
              <a:buSzPts val="1350"/>
              <a:buFont typeface="DM Sans"/>
              <a:buChar char="✓"/>
            </a:pPr>
            <a:r>
              <a:rPr lang="es" dirty="0">
                <a:solidFill>
                  <a:schemeClr val="dk1"/>
                </a:solidFill>
                <a:latin typeface="DM Sans"/>
                <a:ea typeface="DM Sans"/>
                <a:cs typeface="DM Sans"/>
                <a:sym typeface="DM Sans"/>
              </a:rPr>
              <a:t>Link al repositorio de GitHub con el proyecto completo (no incluir node_modules).</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r>
              <a:rPr lang="es" b="1" dirty="0">
                <a:solidFill>
                  <a:schemeClr val="dk1"/>
                </a:solidFill>
                <a:latin typeface="DM Sans"/>
                <a:ea typeface="DM Sans"/>
                <a:cs typeface="DM Sans"/>
                <a:sym typeface="DM Sans"/>
              </a:rPr>
              <a:t>Sugerencias</a:t>
            </a:r>
            <a:endParaRPr b="1" dirty="0">
              <a:solidFill>
                <a:schemeClr val="dk1"/>
              </a:solidFill>
              <a:latin typeface="DM Sans"/>
              <a:ea typeface="DM Sans"/>
              <a:cs typeface="DM Sans"/>
              <a:sym typeface="DM Sans"/>
            </a:endParaRPr>
          </a:p>
          <a:p>
            <a:pPr>
              <a:lnSpc>
                <a:spcPct val="30000"/>
              </a:lnSpc>
            </a:pPr>
            <a:endParaRPr b="1" dirty="0">
              <a:solidFill>
                <a:schemeClr val="dk1"/>
              </a:solidFill>
              <a:latin typeface="DM Sans"/>
              <a:ea typeface="DM Sans"/>
              <a:cs typeface="DM Sans"/>
              <a:sym typeface="DM Sans"/>
            </a:endParaRPr>
          </a:p>
          <a:p>
            <a:pPr marL="609585" indent="-419090">
              <a:buClr>
                <a:schemeClr val="accent5"/>
              </a:buClr>
              <a:buSzPts val="1350"/>
              <a:buFont typeface="DM Sans"/>
              <a:buChar char="✓"/>
            </a:pPr>
            <a:r>
              <a:rPr lang="es" dirty="0">
                <a:solidFill>
                  <a:schemeClr val="dk1"/>
                </a:solidFill>
                <a:latin typeface="DM Sans"/>
                <a:ea typeface="DM Sans"/>
                <a:cs typeface="DM Sans"/>
                <a:sym typeface="DM Sans"/>
              </a:rPr>
              <a:t>Corrobora que los usuarios que hayan pasado a premium tengan mayores privilegios de acceso que un usuario normal.</a:t>
            </a:r>
            <a:endParaRPr sz="1533" dirty="0">
              <a:solidFill>
                <a:srgbClr val="999999"/>
              </a:solidFill>
              <a:latin typeface="DM Sans"/>
              <a:ea typeface="DM Sans"/>
              <a:cs typeface="DM Sans"/>
              <a:sym typeface="DM Sans"/>
            </a:endParaRPr>
          </a:p>
        </p:txBody>
      </p:sp>
      <p:grpSp>
        <p:nvGrpSpPr>
          <p:cNvPr id="446" name="Google Shape;446;p101"/>
          <p:cNvGrpSpPr/>
          <p:nvPr/>
        </p:nvGrpSpPr>
        <p:grpSpPr>
          <a:xfrm>
            <a:off x="559209" y="624256"/>
            <a:ext cx="574775" cy="574808"/>
            <a:chOff x="7203613" y="720174"/>
            <a:chExt cx="254100" cy="254100"/>
          </a:xfrm>
        </p:grpSpPr>
        <p:sp>
          <p:nvSpPr>
            <p:cNvPr id="447" name="Google Shape;447;p101"/>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48" name="Google Shape;448;p101"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449" name="Google Shape;449;p101"/>
          <p:cNvSpPr txBox="1"/>
          <p:nvPr/>
        </p:nvSpPr>
        <p:spPr>
          <a:xfrm>
            <a:off x="659700" y="1773434"/>
            <a:ext cx="11124000" cy="2164719"/>
          </a:xfrm>
          <a:prstGeom prst="rect">
            <a:avLst/>
          </a:prstGeom>
          <a:noFill/>
          <a:ln>
            <a:noFill/>
          </a:ln>
        </p:spPr>
        <p:txBody>
          <a:bodyPr spcFirstLastPara="1" wrap="square" lIns="121900" tIns="121900" rIns="121900" bIns="121900" anchor="t" anchorCtr="0">
            <a:spAutoFit/>
          </a:bodyPr>
          <a:lstStyle/>
          <a:p>
            <a:pPr marL="609585"/>
            <a:endParaRPr dirty="0">
              <a:solidFill>
                <a:schemeClr val="dk1"/>
              </a:solidFill>
              <a:latin typeface="DM Sans"/>
              <a:ea typeface="DM Sans"/>
              <a:cs typeface="DM Sans"/>
              <a:sym typeface="DM Sans"/>
            </a:endParaRPr>
          </a:p>
          <a:p>
            <a:pPr>
              <a:buClr>
                <a:srgbClr val="000000"/>
              </a:buClr>
              <a:buSzPts val="1350"/>
            </a:pPr>
            <a:r>
              <a:rPr lang="es" b="1" dirty="0">
                <a:solidFill>
                  <a:schemeClr val="dk1"/>
                </a:solidFill>
                <a:latin typeface="DM Sans"/>
                <a:ea typeface="DM Sans"/>
                <a:cs typeface="DM Sans"/>
                <a:sym typeface="DM Sans"/>
              </a:rPr>
              <a:t>Aspectos a incluir</a:t>
            </a:r>
            <a:endParaRPr b="1" dirty="0">
              <a:solidFill>
                <a:schemeClr val="dk1"/>
              </a:solidFill>
              <a:latin typeface="DM Sans"/>
              <a:ea typeface="DM Sans"/>
              <a:cs typeface="DM Sans"/>
              <a:sym typeface="DM Sans"/>
            </a:endParaRPr>
          </a:p>
          <a:p>
            <a:endParaRPr dirty="0">
              <a:solidFill>
                <a:schemeClr val="dk1"/>
              </a:solidFill>
              <a:latin typeface="DM Sans"/>
              <a:ea typeface="DM Sans"/>
              <a:cs typeface="DM Sans"/>
              <a:sym typeface="DM Sans"/>
            </a:endParaRPr>
          </a:p>
          <a:p>
            <a:r>
              <a:rPr lang="es" dirty="0">
                <a:solidFill>
                  <a:schemeClr val="dk1"/>
                </a:solidFill>
                <a:latin typeface="DM Sans"/>
                <a:ea typeface="DM Sans"/>
                <a:cs typeface="DM Sans"/>
                <a:sym typeface="DM Sans"/>
              </a:rPr>
              <a:t>En caso de llamar al endpoint, si no se ha terminado de cargar la documentación, devolver un error indicando que el usuario no ha terminado de procesar su documentación. </a:t>
            </a:r>
            <a:endParaRPr dirty="0">
              <a:solidFill>
                <a:schemeClr val="dk1"/>
              </a:solidFill>
              <a:latin typeface="DM Sans"/>
              <a:ea typeface="DM Sans"/>
              <a:cs typeface="DM Sans"/>
              <a:sym typeface="DM Sans"/>
            </a:endParaRPr>
          </a:p>
          <a:p>
            <a:r>
              <a:rPr lang="es" dirty="0">
                <a:solidFill>
                  <a:schemeClr val="dk1"/>
                </a:solidFill>
                <a:latin typeface="DM Sans"/>
                <a:ea typeface="DM Sans"/>
                <a:cs typeface="DM Sans"/>
                <a:sym typeface="DM Sans"/>
              </a:rPr>
              <a:t>(Sólo si quiere pasar de user a premium, no al revés)</a:t>
            </a:r>
            <a:endParaRPr sz="1533" dirty="0">
              <a:solidFill>
                <a:schemeClr val="dk1"/>
              </a:solidFill>
              <a:latin typeface="DM Sans"/>
              <a:ea typeface="DM Sans"/>
              <a:cs typeface="DM Sans"/>
              <a:sym typeface="DM Sans"/>
            </a:endParaRPr>
          </a:p>
          <a:p>
            <a:pPr marL="609585"/>
            <a:endParaRPr sz="1667" dirty="0">
              <a:solidFill>
                <a:srgbClr val="999999"/>
              </a:solidFill>
              <a:latin typeface="DM Sans"/>
              <a:ea typeface="DM Sans"/>
              <a:cs typeface="DM Sans"/>
              <a:sym typeface="DM Sans"/>
            </a:endParaRPr>
          </a:p>
        </p:txBody>
      </p:sp>
      <p:sp>
        <p:nvSpPr>
          <p:cNvPr id="450" name="Google Shape;450;p101"/>
          <p:cNvSpPr txBox="1"/>
          <p:nvPr/>
        </p:nvSpPr>
        <p:spPr>
          <a:xfrm>
            <a:off x="1240733" y="624367"/>
            <a:ext cx="40964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COMPLEMENTARIO</a:t>
            </a:r>
            <a:endParaRPr sz="1867">
              <a:solidFill>
                <a:srgbClr val="000000"/>
              </a:solidFill>
              <a:latin typeface="DM Sans"/>
              <a:ea typeface="DM Sans"/>
              <a:cs typeface="DM Sans"/>
              <a:sym typeface="DM Sans"/>
            </a:endParaRPr>
          </a:p>
        </p:txBody>
      </p:sp>
    </p:spTree>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44</a:t>
            </a:r>
            <a:endParaRPr sz="2133">
              <a:solidFill>
                <a:schemeClr val="lt1"/>
              </a:solidFill>
              <a:latin typeface="DM Sans"/>
              <a:ea typeface="DM Sans"/>
              <a:cs typeface="DM Sans"/>
              <a:sym typeface="DM Sans"/>
            </a:endParaRPr>
          </a:p>
        </p:txBody>
      </p:sp>
      <p:cxnSp>
        <p:nvCxnSpPr>
          <p:cNvPr id="287" name="Google Shape;287;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1960017" y="25318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Cuarta Práctica Integradora</a:t>
            </a:r>
            <a:endParaRPr sz="2000" b="1">
              <a:solidFill>
                <a:srgbClr val="999999"/>
              </a:solidFill>
              <a:latin typeface="DM Sans"/>
              <a:ea typeface="DM Sans"/>
              <a:cs typeface="DM Sans"/>
              <a:sym typeface="DM Sans"/>
            </a:endParaRPr>
          </a:p>
        </p:txBody>
      </p:sp>
      <p:sp>
        <p:nvSpPr>
          <p:cNvPr id="289" name="Google Shape;289;p84"/>
          <p:cNvSpPr txBox="1"/>
          <p:nvPr/>
        </p:nvSpPr>
        <p:spPr>
          <a:xfrm>
            <a:off x="4890667" y="18688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45</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4890667" y="2516467"/>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Product Cloud: Despliegue de nuestro aplicativo</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4990884" y="24388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4818367" y="3642801"/>
            <a:ext cx="27236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Despliegue de nuestro aplicativo</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Configuración de pipeline en Railway.app</a:t>
            </a:r>
            <a:endParaRPr sz="1600">
              <a:solidFill>
                <a:schemeClr val="lt1"/>
              </a:solidFill>
              <a:latin typeface="DM Sans"/>
              <a:ea typeface="DM Sans"/>
              <a:cs typeface="DM Sans"/>
              <a:sym typeface="DM Sans"/>
            </a:endParaRPr>
          </a:p>
          <a:p>
            <a:endParaRPr sz="1600">
              <a:solidFill>
                <a:schemeClr val="lt1"/>
              </a:solidFill>
              <a:latin typeface="DM Sans"/>
              <a:ea typeface="DM Sans"/>
              <a:cs typeface="DM Sans"/>
              <a:sym typeface="DM Sans"/>
            </a:endParaRPr>
          </a:p>
        </p:txBody>
      </p:sp>
      <p:sp>
        <p:nvSpPr>
          <p:cNvPr id="295" name="Google Shape;295;p84"/>
          <p:cNvSpPr txBox="1"/>
          <p:nvPr/>
        </p:nvSpPr>
        <p:spPr>
          <a:xfrm>
            <a:off x="1996800" y="36428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pic>
        <p:nvPicPr>
          <p:cNvPr id="296" name="Google Shape;296;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7" name="Google Shape;297;p84"/>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46</a:t>
            </a:r>
            <a:endParaRPr sz="2133">
              <a:solidFill>
                <a:schemeClr val="lt1"/>
              </a:solidFill>
              <a:latin typeface="DM Sans"/>
              <a:ea typeface="DM Sans"/>
              <a:cs typeface="DM Sans"/>
              <a:sym typeface="DM Sans"/>
            </a:endParaRPr>
          </a:p>
        </p:txBody>
      </p:sp>
      <p:cxnSp>
        <p:nvCxnSpPr>
          <p:cNvPr id="298" name="Google Shape;298;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4"/>
          <p:cNvSpPr txBox="1"/>
          <p:nvPr/>
        </p:nvSpPr>
        <p:spPr>
          <a:xfrm>
            <a:off x="7938284" y="26858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Pasarelas de pago</a:t>
            </a:r>
            <a:endParaRPr sz="2000" b="1">
              <a:solidFill>
                <a:srgbClr val="999999"/>
              </a:solidFill>
              <a:latin typeface="DM Sans"/>
              <a:ea typeface="DM Sans"/>
              <a:cs typeface="DM Sans"/>
              <a:sym typeface="DM Sans"/>
            </a:endParaRPr>
          </a:p>
        </p:txBody>
      </p:sp>
      <p:cxnSp>
        <p:nvCxnSpPr>
          <p:cNvPr id="300" name="Google Shape;300;p84"/>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8011167" y="3524067"/>
            <a:ext cx="23712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302" name="Google Shape;302;p84"/>
          <p:cNvSpPr txBox="1"/>
          <p:nvPr/>
        </p:nvSpPr>
        <p:spPr>
          <a:xfrm>
            <a:off x="2115184" y="3947600"/>
            <a:ext cx="2310000" cy="1682600"/>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Skills</a:t>
            </a:r>
            <a:endParaRPr sz="1600">
              <a:solidFill>
                <a:srgbClr val="B7B7B7"/>
              </a:solidFill>
              <a:latin typeface="DM Sans"/>
              <a:ea typeface="DM Sans"/>
              <a:cs typeface="DM Sans"/>
              <a:sym typeface="DM Sans"/>
            </a:endParaRPr>
          </a:p>
          <a:p>
            <a:pPr marL="1219170"/>
            <a:endParaRPr sz="1600">
              <a:solidFill>
                <a:srgbClr val="B7B7B7"/>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B7B7B7"/>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Práctica integradora</a:t>
            </a:r>
            <a:endParaRPr sz="1600">
              <a:solidFill>
                <a:srgbClr val="B7B7B7"/>
              </a:solidFill>
              <a:latin typeface="DM Sans"/>
              <a:ea typeface="DM Sans"/>
              <a:cs typeface="DM Sans"/>
              <a:sym typeface="DM Sans"/>
            </a:endParaRPr>
          </a:p>
          <a:p>
            <a:pPr marL="609585">
              <a:buClr>
                <a:srgbClr val="000000"/>
              </a:buClr>
              <a:buSzPts val="1100"/>
            </a:pPr>
            <a:endParaRPr sz="1467">
              <a:solidFill>
                <a:srgbClr val="B7B7B7"/>
              </a:solidFill>
              <a:latin typeface="DM Sans"/>
              <a:ea typeface="DM Sans"/>
              <a:cs typeface="DM Sans"/>
              <a:sym typeface="DM Sans"/>
            </a:endParaRPr>
          </a:p>
          <a:p>
            <a:pPr marL="609585"/>
            <a:endParaRPr sz="1467">
              <a:solidFill>
                <a:srgbClr val="B7B7B7"/>
              </a:solidFill>
              <a:latin typeface="DM Sans"/>
              <a:ea typeface="DM Sans"/>
              <a:cs typeface="DM Sans"/>
              <a:sym typeface="DM Sans"/>
            </a:endParaRPr>
          </a:p>
        </p:txBody>
      </p:sp>
      <p:sp>
        <p:nvSpPr>
          <p:cNvPr id="303" name="Google Shape;303;p84"/>
          <p:cNvSpPr txBox="1"/>
          <p:nvPr/>
        </p:nvSpPr>
        <p:spPr>
          <a:xfrm>
            <a:off x="7924751" y="3642801"/>
            <a:ext cx="2310000" cy="984845"/>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B7B7B7"/>
                </a:solidFill>
                <a:latin typeface="DM Sans"/>
                <a:ea typeface="DM Sans"/>
                <a:cs typeface="DM Sans"/>
                <a:sym typeface="DM Sans"/>
              </a:rPr>
              <a:t>Cerramos nuestra app</a:t>
            </a:r>
            <a:endParaRPr sz="1600">
              <a:solidFill>
                <a:srgbClr val="B7B7B7"/>
              </a:solidFill>
              <a:latin typeface="DM Sans"/>
              <a:ea typeface="DM Sans"/>
              <a:cs typeface="DM Sans"/>
              <a:sym typeface="DM Sans"/>
            </a:endParaRPr>
          </a:p>
          <a:p>
            <a:endParaRPr sz="1600">
              <a:solidFill>
                <a:srgbClr val="B7B7B7"/>
              </a:solidFill>
              <a:latin typeface="DM Sans"/>
              <a:ea typeface="DM Sans"/>
              <a:cs typeface="DM Sans"/>
              <a:sym typeface="DM Sans"/>
            </a:endParaRPr>
          </a:p>
        </p:txBody>
      </p:sp>
    </p:spTree>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10" name="Google Shape;310;p85"/>
          <p:cNvSpPr txBox="1"/>
          <p:nvPr/>
        </p:nvSpPr>
        <p:spPr>
          <a:xfrm>
            <a:off x="3368100" y="2158168"/>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sobre el proceso de deploy de un proyecto</a:t>
            </a:r>
            <a:endParaRPr sz="2400">
              <a:solidFill>
                <a:schemeClr val="lt1"/>
              </a:solidFill>
              <a:latin typeface="DM Sans"/>
              <a:ea typeface="DM Sans"/>
              <a:cs typeface="DM Sans"/>
              <a:sym typeface="DM Sans"/>
            </a:endParaRPr>
          </a:p>
        </p:txBody>
      </p:sp>
      <p:pic>
        <p:nvPicPr>
          <p:cNvPr id="311" name="Google Shape;311;p85"/>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12" name="Google Shape;312;p85"/>
          <p:cNvCxnSpPr>
            <a:stCxn id="309" idx="2"/>
            <a:endCxn id="311"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3" name="Google Shape;313;p85"/>
          <p:cNvSpPr txBox="1"/>
          <p:nvPr/>
        </p:nvSpPr>
        <p:spPr>
          <a:xfrm>
            <a:off x="3316384" y="3170668"/>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Manejar distintas etapas de desarrollo de aplicación</a:t>
            </a:r>
            <a:endParaRPr sz="2400">
              <a:solidFill>
                <a:schemeClr val="lt1"/>
              </a:solidFill>
              <a:latin typeface="DM Sans"/>
              <a:ea typeface="DM Sans"/>
              <a:cs typeface="DM Sans"/>
              <a:sym typeface="DM Sans"/>
            </a:endParaRPr>
          </a:p>
        </p:txBody>
      </p:sp>
    </p:spTree>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86"/>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19" name="Google Shape;319;p86"/>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0" name="Google Shape;320;p86"/>
          <p:cNvSpPr/>
          <p:nvPr/>
        </p:nvSpPr>
        <p:spPr>
          <a:xfrm>
            <a:off x="519733" y="1451779"/>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Despliegue</a:t>
            </a:r>
            <a:endParaRPr sz="1600">
              <a:solidFill>
                <a:srgbClr val="FFFFFF"/>
              </a:solidFill>
              <a:latin typeface="DM Sans"/>
              <a:ea typeface="DM Sans"/>
              <a:cs typeface="DM Sans"/>
              <a:sym typeface="DM Sans"/>
            </a:endParaRPr>
          </a:p>
        </p:txBody>
      </p:sp>
      <p:sp>
        <p:nvSpPr>
          <p:cNvPr id="321" name="Google Shape;321;p86"/>
          <p:cNvSpPr/>
          <p:nvPr/>
        </p:nvSpPr>
        <p:spPr>
          <a:xfrm>
            <a:off x="3530341" y="1452400"/>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Etapas</a:t>
            </a:r>
            <a:endParaRPr sz="1600">
              <a:solidFill>
                <a:schemeClr val="lt1"/>
              </a:solidFill>
              <a:latin typeface="DM Sans"/>
              <a:ea typeface="DM Sans"/>
              <a:cs typeface="DM Sans"/>
              <a:sym typeface="DM Sans"/>
            </a:endParaRPr>
          </a:p>
        </p:txBody>
      </p:sp>
      <p:cxnSp>
        <p:nvCxnSpPr>
          <p:cNvPr id="322" name="Google Shape;322;p86"/>
          <p:cNvCxnSpPr>
            <a:stCxn id="320" idx="3"/>
            <a:endCxn id="321" idx="1"/>
          </p:cNvCxnSpPr>
          <p:nvPr/>
        </p:nvCxnSpPr>
        <p:spPr>
          <a:xfrm>
            <a:off x="2385333" y="1838579"/>
            <a:ext cx="1145200" cy="800"/>
          </a:xfrm>
          <a:prstGeom prst="bentConnector3">
            <a:avLst>
              <a:gd name="adj1" fmla="val 49992"/>
            </a:avLst>
          </a:prstGeom>
          <a:noFill/>
          <a:ln w="9525" cap="flat" cmpd="sng">
            <a:solidFill>
              <a:srgbClr val="CCCCCC"/>
            </a:solidFill>
            <a:prstDash val="solid"/>
            <a:round/>
            <a:headEnd type="none" w="sm" len="sm"/>
            <a:tailEnd type="oval" w="med" len="med"/>
          </a:ln>
        </p:spPr>
      </p:cxnSp>
      <p:cxnSp>
        <p:nvCxnSpPr>
          <p:cNvPr id="323" name="Google Shape;323;p86"/>
          <p:cNvCxnSpPr>
            <a:stCxn id="321" idx="3"/>
            <a:endCxn id="324" idx="1"/>
          </p:cNvCxnSpPr>
          <p:nvPr/>
        </p:nvCxnSpPr>
        <p:spPr>
          <a:xfrm>
            <a:off x="5659541" y="1839200"/>
            <a:ext cx="1215600" cy="800"/>
          </a:xfrm>
          <a:prstGeom prst="bentConnector3">
            <a:avLst>
              <a:gd name="adj1" fmla="val 50005"/>
            </a:avLst>
          </a:prstGeom>
          <a:noFill/>
          <a:ln w="9525" cap="flat" cmpd="sng">
            <a:solidFill>
              <a:srgbClr val="CCCCCC"/>
            </a:solidFill>
            <a:prstDash val="solid"/>
            <a:round/>
            <a:headEnd type="none" w="sm" len="sm"/>
            <a:tailEnd type="oval" w="med" len="med"/>
          </a:ln>
        </p:spPr>
      </p:cxnSp>
      <p:pic>
        <p:nvPicPr>
          <p:cNvPr id="325" name="Google Shape;325;p86"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24" name="Google Shape;324;p86"/>
          <p:cNvSpPr/>
          <p:nvPr/>
        </p:nvSpPr>
        <p:spPr>
          <a:xfrm>
            <a:off x="6875275" y="14517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Etapa de desarrollo</a:t>
            </a:r>
            <a:endParaRPr sz="1600">
              <a:solidFill>
                <a:srgbClr val="222222"/>
              </a:solidFill>
              <a:latin typeface="DM Sans"/>
              <a:ea typeface="DM Sans"/>
              <a:cs typeface="DM Sans"/>
              <a:sym typeface="DM Sans"/>
            </a:endParaRPr>
          </a:p>
        </p:txBody>
      </p:sp>
      <p:sp>
        <p:nvSpPr>
          <p:cNvPr id="326" name="Google Shape;326;p86"/>
          <p:cNvSpPr/>
          <p:nvPr/>
        </p:nvSpPr>
        <p:spPr>
          <a:xfrm>
            <a:off x="6875275" y="24653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Etapa de QA</a:t>
            </a:r>
            <a:endParaRPr sz="1600">
              <a:solidFill>
                <a:srgbClr val="222222"/>
              </a:solidFill>
              <a:latin typeface="DM Sans"/>
              <a:ea typeface="DM Sans"/>
              <a:cs typeface="DM Sans"/>
              <a:sym typeface="DM Sans"/>
            </a:endParaRPr>
          </a:p>
        </p:txBody>
      </p:sp>
      <p:sp>
        <p:nvSpPr>
          <p:cNvPr id="327" name="Google Shape;327;p86"/>
          <p:cNvSpPr/>
          <p:nvPr/>
        </p:nvSpPr>
        <p:spPr>
          <a:xfrm>
            <a:off x="6875275" y="34788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Etapa productiva</a:t>
            </a:r>
            <a:endParaRPr sz="1600">
              <a:solidFill>
                <a:srgbClr val="222222"/>
              </a:solidFill>
              <a:latin typeface="DM Sans"/>
              <a:ea typeface="DM Sans"/>
              <a:cs typeface="DM Sans"/>
              <a:sym typeface="DM Sans"/>
            </a:endParaRPr>
          </a:p>
        </p:txBody>
      </p:sp>
      <p:cxnSp>
        <p:nvCxnSpPr>
          <p:cNvPr id="328" name="Google Shape;328;p86"/>
          <p:cNvCxnSpPr>
            <a:endCxn id="326" idx="1"/>
          </p:cNvCxnSpPr>
          <p:nvPr/>
        </p:nvCxnSpPr>
        <p:spPr>
          <a:xfrm rot="-5400000" flipH="1">
            <a:off x="5968075" y="1944919"/>
            <a:ext cx="1014000" cy="800400"/>
          </a:xfrm>
          <a:prstGeom prst="bentConnector2">
            <a:avLst/>
          </a:prstGeom>
          <a:noFill/>
          <a:ln w="9525" cap="flat" cmpd="sng">
            <a:solidFill>
              <a:srgbClr val="CCCCCC"/>
            </a:solidFill>
            <a:prstDash val="solid"/>
            <a:round/>
            <a:headEnd type="none" w="sm" len="sm"/>
            <a:tailEnd type="oval" w="med" len="med"/>
          </a:ln>
        </p:spPr>
      </p:cxnSp>
      <p:cxnSp>
        <p:nvCxnSpPr>
          <p:cNvPr id="329" name="Google Shape;329;p86"/>
          <p:cNvCxnSpPr>
            <a:endCxn id="327" idx="1"/>
          </p:cNvCxnSpPr>
          <p:nvPr/>
        </p:nvCxnSpPr>
        <p:spPr>
          <a:xfrm rot="-5400000" flipH="1">
            <a:off x="5461275" y="2451685"/>
            <a:ext cx="2027600" cy="800400"/>
          </a:xfrm>
          <a:prstGeom prst="bentConnector2">
            <a:avLst/>
          </a:prstGeom>
          <a:noFill/>
          <a:ln w="9525" cap="flat" cmpd="sng">
            <a:solidFill>
              <a:srgbClr val="CCCCCC"/>
            </a:solidFill>
            <a:prstDash val="solid"/>
            <a:round/>
            <a:headEnd type="none" w="sm" len="sm"/>
            <a:tailEnd type="oval" w="med" len="med"/>
          </a:ln>
        </p:spPr>
      </p:cxnSp>
      <p:sp>
        <p:nvSpPr>
          <p:cNvPr id="330" name="Google Shape;330;p86"/>
          <p:cNvSpPr/>
          <p:nvPr/>
        </p:nvSpPr>
        <p:spPr>
          <a:xfrm>
            <a:off x="3530341" y="4654333"/>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Herramientas</a:t>
            </a:r>
            <a:endParaRPr sz="1600">
              <a:solidFill>
                <a:schemeClr val="lt1"/>
              </a:solidFill>
              <a:latin typeface="DM Sans"/>
              <a:ea typeface="DM Sans"/>
              <a:cs typeface="DM Sans"/>
              <a:sym typeface="DM Sans"/>
            </a:endParaRPr>
          </a:p>
        </p:txBody>
      </p:sp>
      <p:cxnSp>
        <p:nvCxnSpPr>
          <p:cNvPr id="331" name="Google Shape;331;p86"/>
          <p:cNvCxnSpPr/>
          <p:nvPr/>
        </p:nvCxnSpPr>
        <p:spPr>
          <a:xfrm>
            <a:off x="5694800" y="5040745"/>
            <a:ext cx="1145200" cy="800"/>
          </a:xfrm>
          <a:prstGeom prst="bentConnector3">
            <a:avLst>
              <a:gd name="adj1" fmla="val 49992"/>
            </a:avLst>
          </a:prstGeom>
          <a:noFill/>
          <a:ln w="9525" cap="flat" cmpd="sng">
            <a:solidFill>
              <a:srgbClr val="CCCCCC"/>
            </a:solidFill>
            <a:prstDash val="solid"/>
            <a:round/>
            <a:headEnd type="none" w="sm" len="sm"/>
            <a:tailEnd type="oval" w="med" len="med"/>
          </a:ln>
        </p:spPr>
      </p:cxnSp>
      <p:sp>
        <p:nvSpPr>
          <p:cNvPr id="332" name="Google Shape;332;p86"/>
          <p:cNvSpPr/>
          <p:nvPr/>
        </p:nvSpPr>
        <p:spPr>
          <a:xfrm>
            <a:off x="6875275" y="46543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Railway.app</a:t>
            </a:r>
            <a:endParaRPr sz="1600">
              <a:solidFill>
                <a:srgbClr val="222222"/>
              </a:solidFill>
              <a:latin typeface="DM Sans"/>
              <a:ea typeface="DM Sans"/>
              <a:cs typeface="DM Sans"/>
              <a:sym typeface="DM Sans"/>
            </a:endParaRPr>
          </a:p>
        </p:txBody>
      </p:sp>
      <p:cxnSp>
        <p:nvCxnSpPr>
          <p:cNvPr id="333" name="Google Shape;333;p86"/>
          <p:cNvCxnSpPr>
            <a:endCxn id="330" idx="0"/>
          </p:cNvCxnSpPr>
          <p:nvPr/>
        </p:nvCxnSpPr>
        <p:spPr>
          <a:xfrm rot="-5400000" flipH="1">
            <a:off x="2242941" y="2302333"/>
            <a:ext cx="2494400" cy="2209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34" name="Google Shape;334;p86"/>
          <p:cNvSpPr/>
          <p:nvPr/>
        </p:nvSpPr>
        <p:spPr>
          <a:xfrm>
            <a:off x="9543075" y="4169236"/>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Deployment</a:t>
            </a:r>
            <a:endParaRPr sz="1600">
              <a:solidFill>
                <a:srgbClr val="222222"/>
              </a:solidFill>
              <a:latin typeface="DM Sans"/>
              <a:ea typeface="DM Sans"/>
              <a:cs typeface="DM Sans"/>
              <a:sym typeface="DM Sans"/>
            </a:endParaRPr>
          </a:p>
        </p:txBody>
      </p:sp>
      <p:sp>
        <p:nvSpPr>
          <p:cNvPr id="335" name="Google Shape;335;p86"/>
          <p:cNvSpPr/>
          <p:nvPr/>
        </p:nvSpPr>
        <p:spPr>
          <a:xfrm>
            <a:off x="9543075" y="5139403"/>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Configurar pipelines</a:t>
            </a:r>
            <a:endParaRPr sz="1600">
              <a:solidFill>
                <a:srgbClr val="222222"/>
              </a:solidFill>
              <a:latin typeface="DM Sans"/>
              <a:ea typeface="DM Sans"/>
              <a:cs typeface="DM Sans"/>
              <a:sym typeface="DM Sans"/>
            </a:endParaRPr>
          </a:p>
        </p:txBody>
      </p:sp>
      <p:cxnSp>
        <p:nvCxnSpPr>
          <p:cNvPr id="336" name="Google Shape;336;p86"/>
          <p:cNvCxnSpPr>
            <a:stCxn id="332" idx="3"/>
            <a:endCxn id="334" idx="1"/>
          </p:cNvCxnSpPr>
          <p:nvPr/>
        </p:nvCxnSpPr>
        <p:spPr>
          <a:xfrm rot="10800000" flipH="1">
            <a:off x="9004475" y="4555919"/>
            <a:ext cx="538800" cy="485200"/>
          </a:xfrm>
          <a:prstGeom prst="bentConnector3">
            <a:avLst>
              <a:gd name="adj1" fmla="val 49981"/>
            </a:avLst>
          </a:prstGeom>
          <a:noFill/>
          <a:ln w="9525" cap="flat" cmpd="sng">
            <a:solidFill>
              <a:srgbClr val="CCCCCC"/>
            </a:solidFill>
            <a:prstDash val="solid"/>
            <a:round/>
            <a:headEnd type="none" w="sm" len="sm"/>
            <a:tailEnd type="oval" w="med" len="med"/>
          </a:ln>
        </p:spPr>
      </p:cxnSp>
      <p:cxnSp>
        <p:nvCxnSpPr>
          <p:cNvPr id="337" name="Google Shape;337;p86"/>
          <p:cNvCxnSpPr>
            <a:stCxn id="332" idx="3"/>
            <a:endCxn id="335" idx="1"/>
          </p:cNvCxnSpPr>
          <p:nvPr/>
        </p:nvCxnSpPr>
        <p:spPr>
          <a:xfrm>
            <a:off x="9004475" y="5041119"/>
            <a:ext cx="538800" cy="485200"/>
          </a:xfrm>
          <a:prstGeom prst="bentConnector3">
            <a:avLst>
              <a:gd name="adj1" fmla="val 49981"/>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87"/>
          <p:cNvSpPr txBox="1"/>
          <p:nvPr/>
        </p:nvSpPr>
        <p:spPr>
          <a:xfrm>
            <a:off x="1083000" y="2567001"/>
            <a:ext cx="1002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Despliegue de nuestro</a:t>
            </a:r>
            <a:r>
              <a:rPr lang="es" sz="5333" b="1">
                <a:solidFill>
                  <a:schemeClr val="accent6"/>
                </a:solidFill>
                <a:latin typeface="DM Sans"/>
                <a:ea typeface="DM Sans"/>
                <a:cs typeface="DM Sans"/>
                <a:sym typeface="DM Sans"/>
              </a:rPr>
              <a:t> aplicativo</a:t>
            </a:r>
            <a:endParaRPr sz="5333" b="1">
              <a:solidFill>
                <a:schemeClr val="accent6"/>
              </a:solidFill>
              <a:latin typeface="DM Sans"/>
              <a:ea typeface="DM Sans"/>
              <a:cs typeface="DM Sans"/>
              <a:sym typeface="DM Sans"/>
            </a:endParaRPr>
          </a:p>
        </p:txBody>
      </p:sp>
    </p:spTree>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88"/>
          <p:cNvSpPr txBox="1"/>
          <p:nvPr/>
        </p:nvSpPr>
        <p:spPr>
          <a:xfrm>
            <a:off x="634000" y="624400"/>
            <a:ext cx="80212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¿Nuestro aplicativo está listo para ser desplegado?</a:t>
            </a:r>
            <a:endParaRPr sz="5333" b="1">
              <a:solidFill>
                <a:schemeClr val="dk1"/>
              </a:solidFill>
              <a:latin typeface="DM Sans"/>
              <a:ea typeface="DM Sans"/>
              <a:cs typeface="DM Sans"/>
              <a:sym typeface="DM Sans"/>
            </a:endParaRPr>
          </a:p>
        </p:txBody>
      </p:sp>
      <p:sp>
        <p:nvSpPr>
          <p:cNvPr id="348" name="Google Shape;348;p88"/>
          <p:cNvSpPr txBox="1"/>
          <p:nvPr/>
        </p:nvSpPr>
        <p:spPr>
          <a:xfrm>
            <a:off x="634000" y="3376000"/>
            <a:ext cx="61836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¿Cuándo podemos decir que nuestro aplicativo está finalizado? La realidad es que, dentro del mundo del desarrollo web, no podemos esperar a “terminar” un aplicativo para poder comenzar a desplegarlo.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La liberación de un proyecto es algo más complejo de lo que parece, y ocupa diferentes etapas que dependen de la empresa en la cual se está trabajando. </a:t>
            </a:r>
            <a:endParaRPr>
              <a:latin typeface="DM Sans"/>
              <a:ea typeface="DM Sans"/>
              <a:cs typeface="DM Sans"/>
              <a:sym typeface="DM Sans"/>
            </a:endParaRPr>
          </a:p>
        </p:txBody>
      </p:sp>
      <p:pic>
        <p:nvPicPr>
          <p:cNvPr id="349" name="Google Shape;349;p88"/>
          <p:cNvPicPr preferRelativeResize="0"/>
          <p:nvPr/>
        </p:nvPicPr>
        <p:blipFill>
          <a:blip r:embed="rId3">
            <a:alphaModFix/>
          </a:blip>
          <a:stretch>
            <a:fillRect/>
          </a:stretch>
        </p:blipFill>
        <p:spPr>
          <a:xfrm>
            <a:off x="7340001" y="1907835"/>
            <a:ext cx="2872500" cy="3042300"/>
          </a:xfrm>
          <a:prstGeom prst="rect">
            <a:avLst/>
          </a:prstGeom>
          <a:noFill/>
          <a:ln>
            <a:noFill/>
          </a:ln>
        </p:spPr>
      </p:pic>
    </p:spTree>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89"/>
          <p:cNvSpPr txBox="1"/>
          <p:nvPr/>
        </p:nvSpPr>
        <p:spPr>
          <a:xfrm>
            <a:off x="634000" y="624401"/>
            <a:ext cx="8575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Etapas en el desarrollo de aplicaciones</a:t>
            </a:r>
            <a:endParaRPr sz="5333" b="1">
              <a:solidFill>
                <a:schemeClr val="dk1"/>
              </a:solidFill>
              <a:latin typeface="DM Sans"/>
              <a:ea typeface="DM Sans"/>
              <a:cs typeface="DM Sans"/>
              <a:sym typeface="DM Sans"/>
            </a:endParaRPr>
          </a:p>
        </p:txBody>
      </p:sp>
      <p:sp>
        <p:nvSpPr>
          <p:cNvPr id="355" name="Google Shape;355;p89"/>
          <p:cNvSpPr txBox="1"/>
          <p:nvPr/>
        </p:nvSpPr>
        <p:spPr>
          <a:xfrm>
            <a:off x="633833" y="2348400"/>
            <a:ext cx="70600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Cuando se trata de sacar un proyecto al mercado, debe pasar por un conjunto de etapas, sobre las cuales se evalúan diferentes elementos para considerarse listo para el cliente.</a:t>
            </a:r>
            <a:endParaRPr>
              <a:latin typeface="DM Sans"/>
              <a:ea typeface="DM Sans"/>
              <a:cs typeface="DM Sans"/>
              <a:sym typeface="DM Sans"/>
            </a:endParaRPr>
          </a:p>
          <a:p>
            <a:r>
              <a:rPr lang="es">
                <a:latin typeface="DM Sans"/>
                <a:ea typeface="DM Sans"/>
                <a:cs typeface="DM Sans"/>
                <a:sym typeface="DM Sans"/>
              </a:rPr>
              <a:t>Las etapas varían enormemente según la forma de trabajo de cada empresa, por lo tanto, colocaremos en este punto las tres etapas principales por las cuales pasa un aplicativo:</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Etapa de desarrollo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Etapa de QA</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Etapa productiva</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pic>
        <p:nvPicPr>
          <p:cNvPr id="356" name="Google Shape;356;p89"/>
          <p:cNvPicPr preferRelativeResize="0"/>
          <p:nvPr/>
        </p:nvPicPr>
        <p:blipFill>
          <a:blip r:embed="rId3">
            <a:alphaModFix/>
          </a:blip>
          <a:stretch>
            <a:fillRect/>
          </a:stretch>
        </p:blipFill>
        <p:spPr>
          <a:xfrm>
            <a:off x="7773800" y="2810234"/>
            <a:ext cx="3007200" cy="3201543"/>
          </a:xfrm>
          <a:prstGeom prst="rect">
            <a:avLst/>
          </a:prstGeom>
          <a:noFill/>
          <a:ln>
            <a:noFill/>
          </a:ln>
        </p:spPr>
      </p:pic>
      <p:sp>
        <p:nvSpPr>
          <p:cNvPr id="357" name="Google Shape;357;p89"/>
          <p:cNvSpPr/>
          <p:nvPr/>
        </p:nvSpPr>
        <p:spPr>
          <a:xfrm>
            <a:off x="8138300" y="2810233"/>
            <a:ext cx="568400" cy="63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400"/>
              <a:t>A</a:t>
            </a:r>
            <a:endParaRPr sz="2400"/>
          </a:p>
        </p:txBody>
      </p:sp>
      <p:sp>
        <p:nvSpPr>
          <p:cNvPr id="358" name="Google Shape;358;p89"/>
          <p:cNvSpPr/>
          <p:nvPr/>
        </p:nvSpPr>
        <p:spPr>
          <a:xfrm>
            <a:off x="10155767" y="3231133"/>
            <a:ext cx="625200" cy="63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400"/>
              <a:t>B</a:t>
            </a:r>
            <a:endParaRPr sz="2400"/>
          </a:p>
        </p:txBody>
      </p:sp>
      <p:sp>
        <p:nvSpPr>
          <p:cNvPr id="359" name="Google Shape;359;p89"/>
          <p:cNvSpPr/>
          <p:nvPr/>
        </p:nvSpPr>
        <p:spPr>
          <a:xfrm>
            <a:off x="9816600" y="5290467"/>
            <a:ext cx="625200" cy="63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400"/>
              <a:t>C</a:t>
            </a:r>
            <a:endParaRPr sz="2400"/>
          </a:p>
        </p:txBody>
      </p:sp>
      <p:sp>
        <p:nvSpPr>
          <p:cNvPr id="360" name="Google Shape;360;p89"/>
          <p:cNvSpPr/>
          <p:nvPr/>
        </p:nvSpPr>
        <p:spPr>
          <a:xfrm>
            <a:off x="7773800" y="4746400"/>
            <a:ext cx="625200" cy="63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2400"/>
              <a:t>D</a:t>
            </a:r>
            <a:endParaRPr sz="2400"/>
          </a:p>
        </p:txBody>
      </p:sp>
    </p:spTree>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90"/>
          <p:cNvSpPr txBox="1"/>
          <p:nvPr/>
        </p:nvSpPr>
        <p:spPr>
          <a:xfrm>
            <a:off x="634000" y="714367"/>
            <a:ext cx="86184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Etapa de desarrollo</a:t>
            </a:r>
            <a:endParaRPr sz="5333" b="1">
              <a:solidFill>
                <a:schemeClr val="dk1"/>
              </a:solidFill>
              <a:latin typeface="DM Sans"/>
              <a:ea typeface="DM Sans"/>
              <a:cs typeface="DM Sans"/>
              <a:sym typeface="DM Sans"/>
            </a:endParaRPr>
          </a:p>
        </p:txBody>
      </p:sp>
      <p:sp>
        <p:nvSpPr>
          <p:cNvPr id="366" name="Google Shape;366;p90"/>
          <p:cNvSpPr txBox="1"/>
          <p:nvPr/>
        </p:nvSpPr>
        <p:spPr>
          <a:xfrm>
            <a:off x="634000" y="2199167"/>
            <a:ext cx="7072400" cy="5786159"/>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Esta etapa está pensada para el flujo libre del desarrollador en cuanto a los cambios del aplicativo que éste pueda realizar.</a:t>
            </a:r>
            <a:endParaRPr sz="2400">
              <a:latin typeface="DM Sans"/>
              <a:ea typeface="DM Sans"/>
              <a:cs typeface="DM Sans"/>
              <a:sym typeface="DM Sans"/>
            </a:endParaRPr>
          </a:p>
          <a:p>
            <a:endParaRPr sz="2400">
              <a:latin typeface="DM Sans"/>
              <a:ea typeface="DM Sans"/>
              <a:cs typeface="DM Sans"/>
              <a:sym typeface="DM Sans"/>
            </a:endParaRPr>
          </a:p>
          <a:p>
            <a:r>
              <a:rPr lang="es" sz="2400">
                <a:latin typeface="DM Sans"/>
                <a:ea typeface="DM Sans"/>
                <a:cs typeface="DM Sans"/>
                <a:sym typeface="DM Sans"/>
              </a:rPr>
              <a:t>En esta primera etapa, el desarrollador realiza y prueba su código en un </a:t>
            </a:r>
            <a:r>
              <a:rPr lang="es" sz="2400" b="1">
                <a:latin typeface="DM Sans"/>
                <a:ea typeface="DM Sans"/>
                <a:cs typeface="DM Sans"/>
                <a:sym typeface="DM Sans"/>
              </a:rPr>
              <a:t>entorno demasiado amigable. </a:t>
            </a:r>
            <a:r>
              <a:rPr lang="es" sz="2400">
                <a:latin typeface="DM Sans"/>
                <a:ea typeface="DM Sans"/>
                <a:cs typeface="DM Sans"/>
                <a:sym typeface="DM Sans"/>
              </a:rPr>
              <a:t> Se lo considera amigable, porque se desarrolla en el contexto que tiene en dicho momento el desarrollador, además de pasar por las pruebas elementales que el desarrollador pensó.</a:t>
            </a:r>
            <a:endParaRPr sz="2400">
              <a:latin typeface="DM Sans"/>
              <a:ea typeface="DM Sans"/>
              <a:cs typeface="DM Sans"/>
              <a:sym typeface="DM Sans"/>
            </a:endParaRPr>
          </a:p>
          <a:p>
            <a:endParaRPr sz="2400">
              <a:latin typeface="DM Sans"/>
              <a:ea typeface="DM Sans"/>
              <a:cs typeface="DM Sans"/>
              <a:sym typeface="DM Sans"/>
            </a:endParaRPr>
          </a:p>
          <a:p>
            <a:r>
              <a:rPr lang="es" sz="2400">
                <a:highlight>
                  <a:schemeClr val="accent6"/>
                </a:highlight>
                <a:latin typeface="DM Sans"/>
                <a:ea typeface="DM Sans"/>
                <a:cs typeface="DM Sans"/>
                <a:sym typeface="DM Sans"/>
              </a:rPr>
              <a:t>Sin embargo, cuando el desarrollador está listo para decir adiós a su aplicativo, tiene que enviarlo a las siguientes etapas</a:t>
            </a:r>
            <a:endParaRPr sz="2400">
              <a:highlight>
                <a:schemeClr val="accent6"/>
              </a:highlight>
              <a:latin typeface="DM Sans"/>
              <a:ea typeface="DM Sans"/>
              <a:cs typeface="DM Sans"/>
              <a:sym typeface="DM Sans"/>
            </a:endParaRPr>
          </a:p>
        </p:txBody>
      </p:sp>
      <p:pic>
        <p:nvPicPr>
          <p:cNvPr id="367" name="Google Shape;367;p90"/>
          <p:cNvPicPr preferRelativeResize="0"/>
          <p:nvPr/>
        </p:nvPicPr>
        <p:blipFill>
          <a:blip r:embed="rId3">
            <a:alphaModFix/>
          </a:blip>
          <a:stretch>
            <a:fillRect/>
          </a:stretch>
        </p:blipFill>
        <p:spPr>
          <a:xfrm>
            <a:off x="7993433" y="2014067"/>
            <a:ext cx="3021600" cy="3777000"/>
          </a:xfrm>
          <a:prstGeom prst="rect">
            <a:avLst/>
          </a:prstGeom>
          <a:noFill/>
          <a:ln>
            <a:noFill/>
          </a:ln>
        </p:spPr>
      </p:pic>
    </p:spTree>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91"/>
          <p:cNvSpPr txBox="1"/>
          <p:nvPr/>
        </p:nvSpPr>
        <p:spPr>
          <a:xfrm>
            <a:off x="634000" y="624400"/>
            <a:ext cx="8575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Etapa de QA</a:t>
            </a:r>
            <a:endParaRPr sz="5333" b="1">
              <a:solidFill>
                <a:schemeClr val="dk1"/>
              </a:solidFill>
              <a:latin typeface="DM Sans"/>
              <a:ea typeface="DM Sans"/>
              <a:cs typeface="DM Sans"/>
              <a:sym typeface="DM Sans"/>
            </a:endParaRPr>
          </a:p>
        </p:txBody>
      </p:sp>
      <p:sp>
        <p:nvSpPr>
          <p:cNvPr id="373" name="Google Shape;373;p91"/>
          <p:cNvSpPr txBox="1"/>
          <p:nvPr/>
        </p:nvSpPr>
        <p:spPr>
          <a:xfrm>
            <a:off x="785500" y="2138301"/>
            <a:ext cx="5211600" cy="4678163"/>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Una vez que el desarrollador considera que su aplicativo está listo para ser presentado, este </a:t>
            </a:r>
            <a:r>
              <a:rPr lang="es" sz="2400" b="1">
                <a:solidFill>
                  <a:schemeClr val="dk1"/>
                </a:solidFill>
                <a:latin typeface="DM Sans"/>
                <a:ea typeface="DM Sans"/>
                <a:cs typeface="DM Sans"/>
                <a:sym typeface="DM Sans"/>
              </a:rPr>
              <a:t>“pasa”</a:t>
            </a:r>
            <a:r>
              <a:rPr lang="es" sz="2400">
                <a:solidFill>
                  <a:schemeClr val="dk1"/>
                </a:solidFill>
                <a:latin typeface="DM Sans"/>
                <a:ea typeface="DM Sans"/>
                <a:cs typeface="DM Sans"/>
                <a:sym typeface="DM Sans"/>
              </a:rPr>
              <a:t> la app a la siguiente etapa, que es QA. </a:t>
            </a:r>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r>
              <a:rPr lang="es" sz="2400" b="1">
                <a:solidFill>
                  <a:schemeClr val="dk1"/>
                </a:solidFill>
                <a:latin typeface="DM Sans"/>
                <a:ea typeface="DM Sans"/>
                <a:cs typeface="DM Sans"/>
                <a:sym typeface="DM Sans"/>
              </a:rPr>
              <a:t>Quality Assurance</a:t>
            </a:r>
            <a:r>
              <a:rPr lang="es" sz="2400">
                <a:solidFill>
                  <a:schemeClr val="dk1"/>
                </a:solidFill>
                <a:latin typeface="DM Sans"/>
                <a:ea typeface="DM Sans"/>
                <a:cs typeface="DM Sans"/>
                <a:sym typeface="DM Sans"/>
              </a:rPr>
              <a:t> está pensado para poder ejecutar la feature del aplicativo que el desarrollador recién acaba de entregar. En su mayoría se tratan de </a:t>
            </a:r>
            <a:r>
              <a:rPr lang="es" sz="2400" b="1">
                <a:solidFill>
                  <a:schemeClr val="dk1"/>
                </a:solidFill>
                <a:latin typeface="DM Sans"/>
                <a:ea typeface="DM Sans"/>
                <a:cs typeface="DM Sans"/>
                <a:sym typeface="DM Sans"/>
              </a:rPr>
              <a:t>pruebas de blackbox</a:t>
            </a:r>
            <a:r>
              <a:rPr lang="es" sz="2400">
                <a:solidFill>
                  <a:schemeClr val="dk1"/>
                </a:solidFill>
                <a:latin typeface="DM Sans"/>
                <a:ea typeface="DM Sans"/>
                <a:cs typeface="DM Sans"/>
                <a:sym typeface="DM Sans"/>
              </a:rPr>
              <a:t> (pruebas sin saber del código, solo funcionalidad directa).</a:t>
            </a:r>
            <a:endParaRPr sz="2400">
              <a:solidFill>
                <a:schemeClr val="dk1"/>
              </a:solidFill>
              <a:latin typeface="DM Sans"/>
              <a:ea typeface="DM Sans"/>
              <a:cs typeface="DM Sans"/>
              <a:sym typeface="DM Sans"/>
            </a:endParaRPr>
          </a:p>
        </p:txBody>
      </p:sp>
      <p:sp>
        <p:nvSpPr>
          <p:cNvPr id="374" name="Google Shape;374;p91"/>
          <p:cNvSpPr txBox="1"/>
          <p:nvPr/>
        </p:nvSpPr>
        <p:spPr>
          <a:xfrm>
            <a:off x="6405033" y="2138300"/>
            <a:ext cx="4878800" cy="5047495"/>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Si el aplicativo tiene el visto bueno por parte del equipo de QA, éste estará listo para salir a ser utilizado por el cliente. Es en este momento final cuando se dice que se hace un </a:t>
            </a:r>
            <a:r>
              <a:rPr lang="es" sz="2400" b="1">
                <a:solidFill>
                  <a:schemeClr val="dk1"/>
                </a:solidFill>
                <a:latin typeface="DM Sans"/>
                <a:ea typeface="DM Sans"/>
                <a:cs typeface="DM Sans"/>
                <a:sym typeface="DM Sans"/>
              </a:rPr>
              <a:t>despliegue a productivo</a:t>
            </a:r>
            <a:r>
              <a:rPr lang="es" sz="2400">
                <a:solidFill>
                  <a:schemeClr val="dk1"/>
                </a:solidFill>
                <a:latin typeface="DM Sans"/>
                <a:ea typeface="DM Sans"/>
                <a:cs typeface="DM Sans"/>
                <a:sym typeface="DM Sans"/>
              </a:rPr>
              <a:t>.</a:t>
            </a:r>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r>
              <a:rPr lang="es" sz="2400">
                <a:solidFill>
                  <a:schemeClr val="dk1"/>
                </a:solidFill>
                <a:latin typeface="DM Sans"/>
                <a:ea typeface="DM Sans"/>
                <a:cs typeface="DM Sans"/>
                <a:sym typeface="DM Sans"/>
              </a:rPr>
              <a:t>En caso de que no se dé el visto bueno, tendrá que regresar a etapa de desarrollo para hacer los respectivos cambios y presentar nuevamente.</a:t>
            </a:r>
            <a:endParaRPr sz="2400">
              <a:solidFill>
                <a:schemeClr val="dk1"/>
              </a:solidFill>
              <a:latin typeface="DM Sans"/>
              <a:ea typeface="DM Sans"/>
              <a:cs typeface="DM Sans"/>
              <a:sym typeface="DM Sans"/>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82"/>
          <p:cNvSpPr txBox="1"/>
          <p:nvPr/>
        </p:nvSpPr>
        <p:spPr>
          <a:xfrm>
            <a:off x="1898567"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chemeClr val="dk1"/>
                </a:solidFill>
                <a:latin typeface="DM Sans"/>
                <a:ea typeface="DM Sans"/>
                <a:cs typeface="DM Sans"/>
                <a:sym typeface="DM Sans"/>
              </a:rPr>
              <a:t>Usando fs de manera síncrona</a:t>
            </a:r>
            <a:endParaRPr sz="5333" b="1" dirty="0">
              <a:solidFill>
                <a:schemeClr val="dk1"/>
              </a:solidFill>
              <a:latin typeface="DM Sans"/>
              <a:ea typeface="DM Sans"/>
              <a:cs typeface="DM Sans"/>
              <a:sym typeface="DM Sans"/>
            </a:endParaRPr>
          </a:p>
        </p:txBody>
      </p:sp>
    </p:spTree>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92"/>
          <p:cNvSpPr txBox="1"/>
          <p:nvPr/>
        </p:nvSpPr>
        <p:spPr>
          <a:xfrm>
            <a:off x="634000" y="624400"/>
            <a:ext cx="8575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Etapa productiva</a:t>
            </a:r>
            <a:endParaRPr sz="5333" b="1">
              <a:solidFill>
                <a:schemeClr val="dk1"/>
              </a:solidFill>
              <a:latin typeface="DM Sans"/>
              <a:ea typeface="DM Sans"/>
              <a:cs typeface="DM Sans"/>
              <a:sym typeface="DM Sans"/>
            </a:endParaRPr>
          </a:p>
        </p:txBody>
      </p:sp>
      <p:sp>
        <p:nvSpPr>
          <p:cNvPr id="380" name="Google Shape;380;p92"/>
          <p:cNvSpPr txBox="1"/>
          <p:nvPr/>
        </p:nvSpPr>
        <p:spPr>
          <a:xfrm>
            <a:off x="785500" y="2138301"/>
            <a:ext cx="5211600" cy="5786159"/>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Cuando QA autoriza liberación, entonces el aplicativo </a:t>
            </a:r>
            <a:r>
              <a:rPr lang="es" sz="2400" b="1">
                <a:solidFill>
                  <a:schemeClr val="dk1"/>
                </a:solidFill>
                <a:latin typeface="DM Sans"/>
                <a:ea typeface="DM Sans"/>
                <a:cs typeface="DM Sans"/>
                <a:sym typeface="DM Sans"/>
              </a:rPr>
              <a:t>“pasa”</a:t>
            </a:r>
            <a:r>
              <a:rPr lang="es" sz="2400">
                <a:solidFill>
                  <a:schemeClr val="dk1"/>
                </a:solidFill>
                <a:latin typeface="DM Sans"/>
                <a:ea typeface="DM Sans"/>
                <a:cs typeface="DM Sans"/>
                <a:sym typeface="DM Sans"/>
              </a:rPr>
              <a:t> a la etapa productiva. Éste es el punto final en el que el aplicativo vive en el mundo real, se enfrenta a clientes y comportamientos reales, con datos reales, con elementos cambiantes y con formas inusuales de usarse.</a:t>
            </a:r>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r>
              <a:rPr lang="es" sz="2400">
                <a:solidFill>
                  <a:schemeClr val="dk1"/>
                </a:solidFill>
                <a:latin typeface="DM Sans"/>
                <a:ea typeface="DM Sans"/>
                <a:cs typeface="DM Sans"/>
                <a:sym typeface="DM Sans"/>
              </a:rPr>
              <a:t>Cuando el aplicativo ha pasado por las etapas previas, el rango de error debería ser enormemente reducido, sin embargo, </a:t>
            </a:r>
            <a:r>
              <a:rPr lang="es" sz="2400" b="1">
                <a:solidFill>
                  <a:schemeClr val="dk1"/>
                </a:solidFill>
                <a:latin typeface="DM Sans"/>
                <a:ea typeface="DM Sans"/>
                <a:cs typeface="DM Sans"/>
                <a:sym typeface="DM Sans"/>
              </a:rPr>
              <a:t>el cliente es capaz de causar errores indescriptibles en el uso real</a:t>
            </a:r>
            <a:r>
              <a:rPr lang="es" sz="2400">
                <a:solidFill>
                  <a:schemeClr val="dk1"/>
                </a:solidFill>
                <a:latin typeface="DM Sans"/>
                <a:ea typeface="DM Sans"/>
                <a:cs typeface="DM Sans"/>
                <a:sym typeface="DM Sans"/>
              </a:rPr>
              <a:t>. </a:t>
            </a:r>
            <a:endParaRPr sz="2400">
              <a:solidFill>
                <a:schemeClr val="dk1"/>
              </a:solidFill>
              <a:latin typeface="DM Sans"/>
              <a:ea typeface="DM Sans"/>
              <a:cs typeface="DM Sans"/>
              <a:sym typeface="DM Sans"/>
            </a:endParaRPr>
          </a:p>
        </p:txBody>
      </p:sp>
      <p:sp>
        <p:nvSpPr>
          <p:cNvPr id="381" name="Google Shape;381;p92"/>
          <p:cNvSpPr txBox="1"/>
          <p:nvPr/>
        </p:nvSpPr>
        <p:spPr>
          <a:xfrm>
            <a:off x="6405033" y="2138300"/>
            <a:ext cx="4878800" cy="3200836"/>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Es por ello que, siempre que se requiere algún cambio, algún bugfix, alguna nueva funcionalidad en general; se requiere regresar desde el punto 0 de las etapas, para volver a pasar por desarrollo, por QA, y volver a llegar aquí.</a:t>
            </a:r>
            <a:endParaRPr sz="2400">
              <a:solidFill>
                <a:schemeClr val="dk1"/>
              </a:solidFill>
              <a:latin typeface="DM Sans"/>
              <a:ea typeface="DM Sans"/>
              <a:cs typeface="DM Sans"/>
              <a:sym typeface="DM Sans"/>
            </a:endParaRPr>
          </a:p>
        </p:txBody>
      </p:sp>
    </p:spTree>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93"/>
          <p:cNvSpPr txBox="1"/>
          <p:nvPr/>
        </p:nvSpPr>
        <p:spPr>
          <a:xfrm>
            <a:off x="631133" y="6244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387" name="Google Shape;387;p93"/>
          <p:cNvSpPr txBox="1"/>
          <p:nvPr/>
        </p:nvSpPr>
        <p:spPr>
          <a:xfrm>
            <a:off x="631133" y="1964933"/>
            <a:ext cx="9565200" cy="3529644"/>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a:solidFill>
                  <a:schemeClr val="lt1"/>
                </a:solidFill>
                <a:latin typeface="DM Sans"/>
                <a:ea typeface="DM Sans"/>
                <a:cs typeface="DM Sans"/>
                <a:sym typeface="DM Sans"/>
              </a:rPr>
              <a:t>Como desarrollador, debemos limpiar la falsa idea de que tenemos al equipo de QA como “contendientes” solo porque son quienes enuncian los defectos de nuestros aplicativos. </a:t>
            </a:r>
            <a:endParaRPr sz="2667">
              <a:solidFill>
                <a:schemeClr val="lt1"/>
              </a:solidFill>
              <a:latin typeface="DM Sans"/>
              <a:ea typeface="DM Sans"/>
              <a:cs typeface="DM Sans"/>
              <a:sym typeface="DM Sans"/>
            </a:endParaRPr>
          </a:p>
          <a:p>
            <a:pPr>
              <a:buClr>
                <a:srgbClr val="000000"/>
              </a:buClr>
              <a:buSzPts val="2500"/>
            </a:pPr>
            <a:r>
              <a:rPr lang="es" sz="2667">
                <a:solidFill>
                  <a:schemeClr val="lt1"/>
                </a:solidFill>
                <a:latin typeface="DM Sans"/>
                <a:ea typeface="DM Sans"/>
                <a:cs typeface="DM Sans"/>
                <a:sym typeface="DM Sans"/>
              </a:rPr>
              <a:t>Al final, recuerda que </a:t>
            </a:r>
            <a:r>
              <a:rPr lang="es" sz="2667">
                <a:solidFill>
                  <a:schemeClr val="accent6"/>
                </a:solidFill>
                <a:latin typeface="DM Sans"/>
                <a:ea typeface="DM Sans"/>
                <a:cs typeface="DM Sans"/>
                <a:sym typeface="DM Sans"/>
              </a:rPr>
              <a:t>cada defecto que arreglemos es un peldaño más hacia un aplicativo más sólido</a:t>
            </a:r>
            <a:r>
              <a:rPr lang="es" sz="2667">
                <a:solidFill>
                  <a:schemeClr val="lt1"/>
                </a:solidFill>
                <a:latin typeface="DM Sans"/>
                <a:ea typeface="DM Sans"/>
                <a:cs typeface="DM Sans"/>
                <a:sym typeface="DM Sans"/>
              </a:rPr>
              <a:t>. </a:t>
            </a:r>
            <a:endParaRPr sz="2667">
              <a:solidFill>
                <a:schemeClr val="lt1"/>
              </a:solidFill>
              <a:latin typeface="DM Sans"/>
              <a:ea typeface="DM Sans"/>
              <a:cs typeface="DM Sans"/>
              <a:sym typeface="DM Sans"/>
            </a:endParaRPr>
          </a:p>
          <a:p>
            <a:pPr>
              <a:buClr>
                <a:srgbClr val="000000"/>
              </a:buClr>
              <a:buSzPts val="2500"/>
            </a:pPr>
            <a:endParaRPr sz="2667">
              <a:solidFill>
                <a:schemeClr val="lt1"/>
              </a:solidFill>
              <a:latin typeface="DM Sans"/>
              <a:ea typeface="DM Sans"/>
              <a:cs typeface="DM Sans"/>
              <a:sym typeface="DM Sans"/>
            </a:endParaRPr>
          </a:p>
          <a:p>
            <a:pPr>
              <a:buClr>
                <a:srgbClr val="000000"/>
              </a:buClr>
              <a:buSzPts val="2500"/>
            </a:pPr>
            <a:r>
              <a:rPr lang="es" sz="2667" b="1">
                <a:solidFill>
                  <a:schemeClr val="lt1"/>
                </a:solidFill>
                <a:latin typeface="DM Sans"/>
                <a:ea typeface="DM Sans"/>
                <a:cs typeface="DM Sans"/>
                <a:sym typeface="DM Sans"/>
              </a:rPr>
              <a:t>¡Siempre se trata de un ganar-ganar!</a:t>
            </a:r>
            <a:endParaRPr sz="2667" b="1">
              <a:solidFill>
                <a:schemeClr val="lt1"/>
              </a:solidFill>
              <a:latin typeface="DM Sans"/>
              <a:ea typeface="DM Sans"/>
              <a:cs typeface="DM Sans"/>
              <a:sym typeface="DM Sans"/>
            </a:endParaRPr>
          </a:p>
          <a:p>
            <a:pPr>
              <a:buClr>
                <a:srgbClr val="000000"/>
              </a:buClr>
              <a:buSzPts val="2500"/>
            </a:pPr>
            <a:endParaRPr sz="2667">
              <a:solidFill>
                <a:schemeClr val="lt1"/>
              </a:solidFill>
              <a:latin typeface="DM Sans"/>
              <a:ea typeface="DM Sans"/>
              <a:cs typeface="DM Sans"/>
              <a:sym typeface="DM Sans"/>
            </a:endParaRPr>
          </a:p>
        </p:txBody>
      </p:sp>
    </p:spTree>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94"/>
          <p:cNvSpPr txBox="1"/>
          <p:nvPr/>
        </p:nvSpPr>
        <p:spPr>
          <a:xfrm>
            <a:off x="634000" y="545401"/>
            <a:ext cx="11351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“pasar” el aplicativo?</a:t>
            </a:r>
            <a:endParaRPr sz="5333" b="1">
              <a:solidFill>
                <a:schemeClr val="dk1"/>
              </a:solidFill>
              <a:latin typeface="DM Sans"/>
              <a:ea typeface="DM Sans"/>
              <a:cs typeface="DM Sans"/>
              <a:sym typeface="DM Sans"/>
            </a:endParaRPr>
          </a:p>
        </p:txBody>
      </p:sp>
      <p:sp>
        <p:nvSpPr>
          <p:cNvPr id="393" name="Google Shape;393;p94"/>
          <p:cNvSpPr txBox="1"/>
          <p:nvPr/>
        </p:nvSpPr>
        <p:spPr>
          <a:xfrm>
            <a:off x="634000" y="1920300"/>
            <a:ext cx="52060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Cuando decimos que un aplicativo “pasa” de un lado a otro, hacemos referencia a cada uno de los stages que hayan sido definidos por el equipo. </a:t>
            </a:r>
            <a:r>
              <a:rPr lang="es">
                <a:highlight>
                  <a:srgbClr val="EAFF6A"/>
                </a:highlight>
                <a:latin typeface="DM Sans"/>
                <a:ea typeface="DM Sans"/>
                <a:cs typeface="DM Sans"/>
                <a:sym typeface="DM Sans"/>
              </a:rPr>
              <a:t>Un stage representa un checkpoint en el aplicativo, y habitualmente toma raíz de </a:t>
            </a:r>
            <a:r>
              <a:rPr lang="es" b="1">
                <a:highlight>
                  <a:srgbClr val="EAFF6A"/>
                </a:highlight>
                <a:latin typeface="DM Sans"/>
                <a:ea typeface="DM Sans"/>
                <a:cs typeface="DM Sans"/>
                <a:sym typeface="DM Sans"/>
              </a:rPr>
              <a:t>una rama de GitHub</a:t>
            </a:r>
            <a:r>
              <a:rPr lang="es">
                <a:highlight>
                  <a:srgbClr val="EAFF6A"/>
                </a:highlight>
                <a:latin typeface="DM Sans"/>
                <a:ea typeface="DM Sans"/>
                <a:cs typeface="DM Sans"/>
                <a:sym typeface="DM Sans"/>
              </a:rPr>
              <a:t>.</a:t>
            </a:r>
            <a:endParaRPr>
              <a:highlight>
                <a:srgbClr val="EAFF6A"/>
              </a:highlight>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Así, el desarrollador puede estar trabajando en la rama </a:t>
            </a:r>
            <a:r>
              <a:rPr lang="es" b="1">
                <a:latin typeface="DM Sans"/>
                <a:ea typeface="DM Sans"/>
                <a:cs typeface="DM Sans"/>
                <a:sym typeface="DM Sans"/>
              </a:rPr>
              <a:t> develop1, </a:t>
            </a:r>
            <a:r>
              <a:rPr lang="es">
                <a:latin typeface="DM Sans"/>
                <a:ea typeface="DM Sans"/>
                <a:cs typeface="DM Sans"/>
                <a:sym typeface="DM Sans"/>
              </a:rPr>
              <a:t>la cual habrá sido derivada de la rama </a:t>
            </a:r>
            <a:r>
              <a:rPr lang="es" b="1">
                <a:latin typeface="DM Sans"/>
                <a:ea typeface="DM Sans"/>
                <a:cs typeface="DM Sans"/>
                <a:sym typeface="DM Sans"/>
              </a:rPr>
              <a:t>development</a:t>
            </a:r>
            <a:r>
              <a:rPr lang="es">
                <a:latin typeface="DM Sans"/>
                <a:ea typeface="DM Sans"/>
                <a:cs typeface="DM Sans"/>
                <a:sym typeface="DM Sans"/>
              </a:rPr>
              <a:t>, esta rama development más adelante se mezclará con la rama </a:t>
            </a:r>
            <a:r>
              <a:rPr lang="es" b="1">
                <a:latin typeface="DM Sans"/>
                <a:ea typeface="DM Sans"/>
                <a:cs typeface="DM Sans"/>
                <a:sym typeface="DM Sans"/>
              </a:rPr>
              <a:t>QA</a:t>
            </a:r>
            <a:r>
              <a:rPr lang="es">
                <a:latin typeface="DM Sans"/>
                <a:ea typeface="DM Sans"/>
                <a:cs typeface="DM Sans"/>
                <a:sym typeface="DM Sans"/>
              </a:rPr>
              <a:t>, y finalmente QA podrá mezclarse con </a:t>
            </a:r>
            <a:r>
              <a:rPr lang="es" b="1">
                <a:latin typeface="DM Sans"/>
                <a:ea typeface="DM Sans"/>
                <a:cs typeface="DM Sans"/>
                <a:sym typeface="DM Sans"/>
              </a:rPr>
              <a:t>main</a:t>
            </a:r>
            <a:r>
              <a:rPr lang="es">
                <a:latin typeface="DM Sans"/>
                <a:ea typeface="DM Sans"/>
                <a:cs typeface="DM Sans"/>
                <a:sym typeface="DM Sans"/>
              </a:rPr>
              <a:t>, cuando éste se considere listo.</a:t>
            </a:r>
            <a:endParaRPr>
              <a:latin typeface="DM Sans"/>
              <a:ea typeface="DM Sans"/>
              <a:cs typeface="DM Sans"/>
              <a:sym typeface="DM Sans"/>
            </a:endParaRPr>
          </a:p>
        </p:txBody>
      </p:sp>
      <p:sp>
        <p:nvSpPr>
          <p:cNvPr id="394" name="Google Shape;394;p94"/>
          <p:cNvSpPr txBox="1"/>
          <p:nvPr/>
        </p:nvSpPr>
        <p:spPr>
          <a:xfrm>
            <a:off x="6362400" y="1920301"/>
            <a:ext cx="52060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Recuerda que al final, la rama main siempre se considerará como la rama principal, y </a:t>
            </a:r>
            <a:r>
              <a:rPr lang="es">
                <a:highlight>
                  <a:schemeClr val="accent6"/>
                </a:highlight>
                <a:latin typeface="DM Sans"/>
                <a:ea typeface="DM Sans"/>
                <a:cs typeface="DM Sans"/>
                <a:sym typeface="DM Sans"/>
              </a:rPr>
              <a:t>nuestro objetivo como desarrolladores es que, los cambios que nosotros estamos haciendo desde </a:t>
            </a:r>
            <a:r>
              <a:rPr lang="es" b="1">
                <a:highlight>
                  <a:schemeClr val="accent6"/>
                </a:highlight>
                <a:latin typeface="DM Sans"/>
                <a:ea typeface="DM Sans"/>
                <a:cs typeface="DM Sans"/>
                <a:sym typeface="DM Sans"/>
              </a:rPr>
              <a:t>develop1</a:t>
            </a:r>
            <a:r>
              <a:rPr lang="es">
                <a:highlight>
                  <a:schemeClr val="accent6"/>
                </a:highlight>
                <a:latin typeface="DM Sans"/>
                <a:ea typeface="DM Sans"/>
                <a:cs typeface="DM Sans"/>
                <a:sym typeface="DM Sans"/>
              </a:rPr>
              <a:t>, siempre lleguen a estar presentes en </a:t>
            </a:r>
            <a:r>
              <a:rPr lang="es" b="1">
                <a:highlight>
                  <a:schemeClr val="accent6"/>
                </a:highlight>
                <a:latin typeface="DM Sans"/>
                <a:ea typeface="DM Sans"/>
                <a:cs typeface="DM Sans"/>
                <a:sym typeface="DM Sans"/>
              </a:rPr>
              <a:t>main</a:t>
            </a:r>
            <a:r>
              <a:rPr lang="es">
                <a:highlight>
                  <a:schemeClr val="accent6"/>
                </a:highlight>
                <a:latin typeface="DM Sans"/>
                <a:ea typeface="DM Sans"/>
                <a:cs typeface="DM Sans"/>
                <a:sym typeface="DM Sans"/>
              </a:rPr>
              <a:t>.</a:t>
            </a:r>
            <a:r>
              <a:rPr lang="es">
                <a:latin typeface="DM Sans"/>
                <a:ea typeface="DM Sans"/>
                <a:cs typeface="DM Sans"/>
                <a:sym typeface="DM Sans"/>
              </a:rPr>
              <a:t> ¡Entonces habremos llegado al entorno “productivo”!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Pero, ¿Qué tiene que ver esto de las ramas de git con el despliegue que se menciona en clase? Para ello primero tendremos que recordar la esencia de un </a:t>
            </a:r>
            <a:r>
              <a:rPr lang="es" b="1">
                <a:latin typeface="DM Sans"/>
                <a:ea typeface="DM Sans"/>
                <a:cs typeface="DM Sans"/>
                <a:sym typeface="DM Sans"/>
              </a:rPr>
              <a:t>despliegue</a:t>
            </a:r>
            <a:endParaRPr b="1">
              <a:latin typeface="DM Sans"/>
              <a:ea typeface="DM Sans"/>
              <a:cs typeface="DM Sans"/>
              <a:sym typeface="DM Sans"/>
            </a:endParaRPr>
          </a:p>
        </p:txBody>
      </p:sp>
    </p:spTree>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5"/>
          <p:cNvSpPr txBox="1"/>
          <p:nvPr/>
        </p:nvSpPr>
        <p:spPr>
          <a:xfrm>
            <a:off x="634000" y="624401"/>
            <a:ext cx="8873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¿De qué se trata un despliegue?</a:t>
            </a:r>
            <a:endParaRPr sz="5333">
              <a:solidFill>
                <a:schemeClr val="dk1"/>
              </a:solidFill>
              <a:latin typeface="DM Sans"/>
              <a:ea typeface="DM Sans"/>
              <a:cs typeface="DM Sans"/>
              <a:sym typeface="DM Sans"/>
            </a:endParaRPr>
          </a:p>
        </p:txBody>
      </p:sp>
      <p:sp>
        <p:nvSpPr>
          <p:cNvPr id="400" name="Google Shape;400;p95"/>
          <p:cNvSpPr txBox="1"/>
          <p:nvPr/>
        </p:nvSpPr>
        <p:spPr>
          <a:xfrm>
            <a:off x="634000" y="2236001"/>
            <a:ext cx="73624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¿Recuerdas el despliegue del chat que hicimos con </a:t>
            </a:r>
            <a:r>
              <a:rPr lang="es" b="1">
                <a:latin typeface="DM Sans"/>
                <a:ea typeface="DM Sans"/>
                <a:cs typeface="DM Sans"/>
                <a:sym typeface="DM Sans"/>
              </a:rPr>
              <a:t>glitch.com</a:t>
            </a:r>
            <a:r>
              <a:rPr lang="es">
                <a:latin typeface="DM Sans"/>
                <a:ea typeface="DM Sans"/>
                <a:cs typeface="DM Sans"/>
                <a:sym typeface="DM Sans"/>
              </a:rPr>
              <a:t>, o bien el seteo de pods que contenía el cluster de contenedores con </a:t>
            </a:r>
            <a:r>
              <a:rPr lang="es" b="1">
                <a:latin typeface="DM Sans"/>
                <a:ea typeface="DM Sans"/>
                <a:cs typeface="DM Sans"/>
                <a:sym typeface="DM Sans"/>
              </a:rPr>
              <a:t>docker + kubernetes?</a:t>
            </a:r>
            <a:r>
              <a:rPr lang="es">
                <a:latin typeface="DM Sans"/>
                <a:ea typeface="DM Sans"/>
                <a:cs typeface="DM Sans"/>
                <a:sym typeface="DM Sans"/>
              </a:rPr>
              <a:t> fueron </a:t>
            </a:r>
            <a:r>
              <a:rPr lang="es">
                <a:highlight>
                  <a:schemeClr val="accent6"/>
                </a:highlight>
                <a:latin typeface="DM Sans"/>
                <a:ea typeface="DM Sans"/>
                <a:cs typeface="DM Sans"/>
                <a:sym typeface="DM Sans"/>
              </a:rPr>
              <a:t>despliegues del aplicativo</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 finalizar estos procesos, </a:t>
            </a:r>
            <a:r>
              <a:rPr lang="es" b="1">
                <a:latin typeface="DM Sans"/>
                <a:ea typeface="DM Sans"/>
                <a:cs typeface="DM Sans"/>
                <a:sym typeface="DM Sans"/>
              </a:rPr>
              <a:t>conseguimos que la aplicación estuviera ejecutándose en un servidor diferente</a:t>
            </a:r>
            <a:r>
              <a:rPr lang="es">
                <a:latin typeface="DM Sans"/>
                <a:ea typeface="DM Sans"/>
                <a:cs typeface="DM Sans"/>
                <a:sym typeface="DM Sans"/>
              </a:rPr>
              <a:t>, logrando así que estuviera activo siempre que el servidor mantuviera vivo el proceso.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servidor contaba ya con un dominio o un link particular que podía ser visitado por cualquier persona, consiguiendo así que el cliente pueda visualizar los cambios como si estuviera visitando una página real.</a:t>
            </a:r>
            <a:endParaRPr>
              <a:latin typeface="DM Sans"/>
              <a:ea typeface="DM Sans"/>
              <a:cs typeface="DM Sans"/>
              <a:sym typeface="DM Sans"/>
            </a:endParaRPr>
          </a:p>
        </p:txBody>
      </p:sp>
    </p:spTree>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96"/>
          <p:cNvSpPr txBox="1"/>
          <p:nvPr/>
        </p:nvSpPr>
        <p:spPr>
          <a:xfrm>
            <a:off x="634000" y="624401"/>
            <a:ext cx="8554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Herramientas de despliegue</a:t>
            </a:r>
            <a:endParaRPr sz="5333" b="1">
              <a:solidFill>
                <a:schemeClr val="dk1"/>
              </a:solidFill>
              <a:latin typeface="DM Sans"/>
              <a:ea typeface="DM Sans"/>
              <a:cs typeface="DM Sans"/>
              <a:sym typeface="DM Sans"/>
            </a:endParaRPr>
          </a:p>
        </p:txBody>
      </p:sp>
      <p:sp>
        <p:nvSpPr>
          <p:cNvPr id="406" name="Google Shape;406;p96"/>
          <p:cNvSpPr txBox="1"/>
          <p:nvPr/>
        </p:nvSpPr>
        <p:spPr>
          <a:xfrm>
            <a:off x="634000" y="2348400"/>
            <a:ext cx="63712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proceso de despliegue es </a:t>
            </a:r>
            <a:r>
              <a:rPr lang="es" b="1">
                <a:latin typeface="DM Sans"/>
                <a:ea typeface="DM Sans"/>
                <a:cs typeface="DM Sans"/>
                <a:sym typeface="DM Sans"/>
              </a:rPr>
              <a:t>una de las partes más importantes dentro del flujo de vida de nuestro aplicativo</a:t>
            </a:r>
            <a:r>
              <a:rPr lang="es">
                <a:latin typeface="DM Sans"/>
                <a:ea typeface="DM Sans"/>
                <a:cs typeface="DM Sans"/>
                <a:sym typeface="DM Sans"/>
              </a:rPr>
              <a:t>. Aquí decidiremos dónde terminará ejecutándose el producto final.</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Hay múltiples alternativas para contar con un servidor en la nube. De manera que tenemos que elegir cuál puede sernos más útil acorde con nuestras necesidades.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Podemos optar por utilizar algún servicio robusto para aplicaciones de calibre enterprise (Azure, AWS, Google Cloud, etc.), o bien utilizar plataformas de calibre más simple.</a:t>
            </a:r>
            <a:endParaRPr>
              <a:latin typeface="DM Sans"/>
              <a:ea typeface="DM Sans"/>
              <a:cs typeface="DM Sans"/>
              <a:sym typeface="DM Sans"/>
            </a:endParaRPr>
          </a:p>
        </p:txBody>
      </p:sp>
      <p:pic>
        <p:nvPicPr>
          <p:cNvPr id="407" name="Google Shape;407;p96"/>
          <p:cNvPicPr preferRelativeResize="0"/>
          <p:nvPr/>
        </p:nvPicPr>
        <p:blipFill>
          <a:blip r:embed="rId3">
            <a:alphaModFix/>
          </a:blip>
          <a:stretch>
            <a:fillRect/>
          </a:stretch>
        </p:blipFill>
        <p:spPr>
          <a:xfrm>
            <a:off x="7899400" y="1286100"/>
            <a:ext cx="1981200" cy="1244600"/>
          </a:xfrm>
          <a:prstGeom prst="rect">
            <a:avLst/>
          </a:prstGeom>
          <a:noFill/>
          <a:ln>
            <a:noFill/>
          </a:ln>
        </p:spPr>
      </p:pic>
      <p:pic>
        <p:nvPicPr>
          <p:cNvPr id="408" name="Google Shape;408;p96"/>
          <p:cNvPicPr preferRelativeResize="0"/>
          <p:nvPr/>
        </p:nvPicPr>
        <p:blipFill>
          <a:blip r:embed="rId4">
            <a:alphaModFix/>
          </a:blip>
          <a:stretch>
            <a:fillRect/>
          </a:stretch>
        </p:blipFill>
        <p:spPr>
          <a:xfrm>
            <a:off x="7670800" y="2890600"/>
            <a:ext cx="2438400" cy="1473200"/>
          </a:xfrm>
          <a:prstGeom prst="rect">
            <a:avLst/>
          </a:prstGeom>
          <a:noFill/>
          <a:ln>
            <a:noFill/>
          </a:ln>
        </p:spPr>
      </p:pic>
      <p:pic>
        <p:nvPicPr>
          <p:cNvPr id="409" name="Google Shape;409;p96"/>
          <p:cNvPicPr preferRelativeResize="0"/>
          <p:nvPr/>
        </p:nvPicPr>
        <p:blipFill>
          <a:blip r:embed="rId5">
            <a:alphaModFix/>
          </a:blip>
          <a:stretch>
            <a:fillRect/>
          </a:stretch>
        </p:blipFill>
        <p:spPr>
          <a:xfrm>
            <a:off x="7454888" y="4723700"/>
            <a:ext cx="2870233" cy="848200"/>
          </a:xfrm>
          <a:prstGeom prst="rect">
            <a:avLst/>
          </a:prstGeom>
          <a:noFill/>
          <a:ln>
            <a:noFill/>
          </a:ln>
        </p:spPr>
      </p:pic>
    </p:spTree>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97"/>
          <p:cNvSpPr txBox="1"/>
          <p:nvPr/>
        </p:nvSpPr>
        <p:spPr>
          <a:xfrm>
            <a:off x="634000" y="624401"/>
            <a:ext cx="81564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Alternativas gratuitas </a:t>
            </a:r>
            <a:endParaRPr sz="5333" b="1">
              <a:solidFill>
                <a:schemeClr val="dk1"/>
              </a:solidFill>
              <a:latin typeface="DM Sans"/>
              <a:ea typeface="DM Sans"/>
              <a:cs typeface="DM Sans"/>
              <a:sym typeface="DM Sans"/>
            </a:endParaRPr>
          </a:p>
        </p:txBody>
      </p:sp>
      <p:sp>
        <p:nvSpPr>
          <p:cNvPr id="415" name="Google Shape;415;p97"/>
          <p:cNvSpPr txBox="1"/>
          <p:nvPr/>
        </p:nvSpPr>
        <p:spPr>
          <a:xfrm>
            <a:off x="634000" y="1920601"/>
            <a:ext cx="61436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No es común que un desarrollador dé pauta a invertir en una plataforma para hacer despliegues más complejos, cuando recién está comenzando a entender el “qué es”. Por ello, se recomienda tomar alguna alternativa gratuita para que puedas experimentar cuál es el flujo de despliegue de un aplicativo.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Una vez que tengas control de los procesos de despliegue elementales, será buen momento para poder comenzar a utilizar plataformas más robustas. ¡Vamos paso a paso! En este caso, el aplicativo a utilizar será </a:t>
            </a:r>
            <a:r>
              <a:rPr lang="es" b="1">
                <a:latin typeface="DM Sans"/>
                <a:ea typeface="DM Sans"/>
                <a:cs typeface="DM Sans"/>
                <a:sym typeface="DM Sans"/>
              </a:rPr>
              <a:t>Railway.app</a:t>
            </a:r>
            <a:endParaRPr>
              <a:latin typeface="DM Sans"/>
              <a:ea typeface="DM Sans"/>
              <a:cs typeface="DM Sans"/>
              <a:sym typeface="DM Sans"/>
            </a:endParaRPr>
          </a:p>
        </p:txBody>
      </p:sp>
      <p:pic>
        <p:nvPicPr>
          <p:cNvPr id="416" name="Google Shape;416;p97"/>
          <p:cNvPicPr preferRelativeResize="0"/>
          <p:nvPr/>
        </p:nvPicPr>
        <p:blipFill>
          <a:blip r:embed="rId3">
            <a:alphaModFix/>
          </a:blip>
          <a:stretch>
            <a:fillRect/>
          </a:stretch>
        </p:blipFill>
        <p:spPr>
          <a:xfrm>
            <a:off x="8426400" y="1238285"/>
            <a:ext cx="1270000" cy="1587500"/>
          </a:xfrm>
          <a:prstGeom prst="rect">
            <a:avLst/>
          </a:prstGeom>
          <a:noFill/>
          <a:ln>
            <a:noFill/>
          </a:ln>
        </p:spPr>
      </p:pic>
      <p:pic>
        <p:nvPicPr>
          <p:cNvPr id="417" name="Google Shape;417;p97"/>
          <p:cNvPicPr preferRelativeResize="0"/>
          <p:nvPr/>
        </p:nvPicPr>
        <p:blipFill>
          <a:blip r:embed="rId4">
            <a:alphaModFix/>
          </a:blip>
          <a:stretch>
            <a:fillRect/>
          </a:stretch>
        </p:blipFill>
        <p:spPr>
          <a:xfrm>
            <a:off x="8384200" y="3165984"/>
            <a:ext cx="1354400" cy="1354400"/>
          </a:xfrm>
          <a:prstGeom prst="rect">
            <a:avLst/>
          </a:prstGeom>
          <a:noFill/>
          <a:ln>
            <a:noFill/>
          </a:ln>
        </p:spPr>
      </p:pic>
      <p:pic>
        <p:nvPicPr>
          <p:cNvPr id="418" name="Google Shape;418;p97"/>
          <p:cNvPicPr preferRelativeResize="0"/>
          <p:nvPr/>
        </p:nvPicPr>
        <p:blipFill>
          <a:blip r:embed="rId5">
            <a:alphaModFix/>
          </a:blip>
          <a:stretch>
            <a:fillRect/>
          </a:stretch>
        </p:blipFill>
        <p:spPr>
          <a:xfrm>
            <a:off x="8384200" y="4860605"/>
            <a:ext cx="1354400" cy="1313113"/>
          </a:xfrm>
          <a:prstGeom prst="rect">
            <a:avLst/>
          </a:prstGeom>
          <a:noFill/>
          <a:ln>
            <a:noFill/>
          </a:ln>
        </p:spPr>
      </p:pic>
    </p:spTree>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98"/>
          <p:cNvSpPr txBox="1"/>
          <p:nvPr/>
        </p:nvSpPr>
        <p:spPr>
          <a:xfrm>
            <a:off x="1160200" y="2567001"/>
            <a:ext cx="98716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Deploy de nuestro aplicativo </a:t>
            </a:r>
            <a:r>
              <a:rPr lang="es" sz="5333" b="1">
                <a:solidFill>
                  <a:srgbClr val="EA90FF"/>
                </a:solidFill>
                <a:latin typeface="DM Sans"/>
                <a:ea typeface="DM Sans"/>
                <a:cs typeface="DM Sans"/>
                <a:sym typeface="DM Sans"/>
              </a:rPr>
              <a:t>con </a:t>
            </a:r>
            <a:r>
              <a:rPr lang="es" sz="5333" b="1">
                <a:solidFill>
                  <a:schemeClr val="accent4"/>
                </a:solidFill>
                <a:latin typeface="DM Sans"/>
                <a:ea typeface="DM Sans"/>
                <a:cs typeface="DM Sans"/>
                <a:sym typeface="DM Sans"/>
              </a:rPr>
              <a:t>Railway.app</a:t>
            </a:r>
            <a:endParaRPr sz="5333" b="1">
              <a:solidFill>
                <a:schemeClr val="accent4"/>
              </a:solidFill>
              <a:latin typeface="DM Sans"/>
              <a:ea typeface="DM Sans"/>
              <a:cs typeface="DM Sans"/>
              <a:sym typeface="DM Sans"/>
            </a:endParaRPr>
          </a:p>
        </p:txBody>
      </p:sp>
    </p:spTree>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99"/>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9" name="Google Shape;429;p99"/>
          <p:cNvSpPr txBox="1"/>
          <p:nvPr/>
        </p:nvSpPr>
        <p:spPr>
          <a:xfrm>
            <a:off x="5284000" y="624401"/>
            <a:ext cx="6274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Sobre Railway.app</a:t>
            </a:r>
            <a:endParaRPr sz="5333" b="1">
              <a:solidFill>
                <a:schemeClr val="dk1"/>
              </a:solidFill>
              <a:latin typeface="DM Sans"/>
              <a:ea typeface="DM Sans"/>
              <a:cs typeface="DM Sans"/>
              <a:sym typeface="DM Sans"/>
            </a:endParaRPr>
          </a:p>
        </p:txBody>
      </p:sp>
      <p:sp>
        <p:nvSpPr>
          <p:cNvPr id="430" name="Google Shape;430;p99"/>
          <p:cNvSpPr txBox="1"/>
          <p:nvPr/>
        </p:nvSpPr>
        <p:spPr>
          <a:xfrm>
            <a:off x="5283867" y="2260367"/>
            <a:ext cx="55524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Railway.app es una de las alternativas que podemos utilizar para realizar el despliegue de nuestra aplicación. Nos permitirá setear una app bastante sencilla para poder alojar nuestro código y ejecutarlo dentro.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Railway.app es de pago, sin embargo, nos brinda 5 USD cada mes para practicar nuestros despliegues. De manera que no tendremos de que preocuparnos.</a:t>
            </a:r>
            <a:endParaRPr>
              <a:latin typeface="DM Sans"/>
              <a:ea typeface="DM Sans"/>
              <a:cs typeface="DM Sans"/>
              <a:sym typeface="DM Sans"/>
            </a:endParaRPr>
          </a:p>
        </p:txBody>
      </p:sp>
      <p:pic>
        <p:nvPicPr>
          <p:cNvPr id="431" name="Google Shape;431;p99"/>
          <p:cNvPicPr preferRelativeResize="0"/>
          <p:nvPr/>
        </p:nvPicPr>
        <p:blipFill>
          <a:blip r:embed="rId3">
            <a:alphaModFix/>
          </a:blip>
          <a:stretch>
            <a:fillRect/>
          </a:stretch>
        </p:blipFill>
        <p:spPr>
          <a:xfrm>
            <a:off x="571667" y="2724151"/>
            <a:ext cx="4203700" cy="1409700"/>
          </a:xfrm>
          <a:prstGeom prst="rect">
            <a:avLst/>
          </a:prstGeom>
          <a:noFill/>
          <a:ln>
            <a:noFill/>
          </a:ln>
        </p:spPr>
      </p:pic>
    </p:spTree>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00"/>
          <p:cNvSpPr txBox="1"/>
          <p:nvPr/>
        </p:nvSpPr>
        <p:spPr>
          <a:xfrm>
            <a:off x="634000" y="545400"/>
            <a:ext cx="10389600" cy="15757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4800" b="1">
                <a:solidFill>
                  <a:schemeClr val="dk1"/>
                </a:solidFill>
                <a:latin typeface="DM Sans"/>
                <a:ea typeface="DM Sans"/>
                <a:cs typeface="DM Sans"/>
                <a:sym typeface="DM Sans"/>
              </a:rPr>
              <a:t>Antes de comenzar, necesitamos un aplicativo para desplegar</a:t>
            </a:r>
            <a:endParaRPr sz="5333" b="1">
              <a:solidFill>
                <a:schemeClr val="dk1"/>
              </a:solidFill>
              <a:latin typeface="DM Sans"/>
              <a:ea typeface="DM Sans"/>
              <a:cs typeface="DM Sans"/>
              <a:sym typeface="DM Sans"/>
            </a:endParaRPr>
          </a:p>
        </p:txBody>
      </p:sp>
      <p:sp>
        <p:nvSpPr>
          <p:cNvPr id="437" name="Google Shape;437;p100"/>
          <p:cNvSpPr txBox="1"/>
          <p:nvPr/>
        </p:nvSpPr>
        <p:spPr>
          <a:xfrm>
            <a:off x="634000" y="2389267"/>
            <a:ext cx="5206000" cy="2739171"/>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Seguramente sabemos de qué estamos hablando: </a:t>
            </a:r>
            <a:r>
              <a:rPr lang="es" b="1">
                <a:solidFill>
                  <a:schemeClr val="dk1"/>
                </a:solidFill>
                <a:latin typeface="DM Sans"/>
                <a:ea typeface="DM Sans"/>
                <a:cs typeface="DM Sans"/>
                <a:sym typeface="DM Sans"/>
              </a:rPr>
              <a:t>Adoptme</a:t>
            </a:r>
            <a:r>
              <a:rPr lang="es">
                <a:solidFill>
                  <a:schemeClr val="dk1"/>
                </a:solidFill>
                <a:latin typeface="DM Sans"/>
                <a:ea typeface="DM Sans"/>
                <a:cs typeface="DM Sans"/>
                <a:sym typeface="DM Sans"/>
              </a:rPr>
              <a:t>. El proyecto sobre el cual hemos estado trabajando este tiempo.</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La idea será configurar el aplicativo hasta que esté listo para ser desplegado, posteriormente, se subirá a Railway.app para tener un link que permita que nuestro backend pueda ser visitado donde sea que se ocupe.</a:t>
            </a:r>
            <a:endParaRPr>
              <a:latin typeface="DM Sans"/>
              <a:ea typeface="DM Sans"/>
              <a:cs typeface="DM Sans"/>
              <a:sym typeface="DM Sans"/>
            </a:endParaRPr>
          </a:p>
        </p:txBody>
      </p:sp>
      <p:sp>
        <p:nvSpPr>
          <p:cNvPr id="438" name="Google Shape;438;p100"/>
          <p:cNvSpPr txBox="1"/>
          <p:nvPr/>
        </p:nvSpPr>
        <p:spPr>
          <a:xfrm>
            <a:off x="6352000" y="2389267"/>
            <a:ext cx="5206000" cy="2739171"/>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Lo primero será crear una cuenta de Railway.app. Además, sobre el proyecto de Adoptme, esta vez se te recomienda que hagas un forkeo del proyecto, ya que necesitarás manejar las branches de este proyecto. </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Recuerda que clonar un proyecto es tener la referencia de ese proyecto, </a:t>
            </a:r>
            <a:r>
              <a:rPr lang="es" b="1">
                <a:solidFill>
                  <a:schemeClr val="dk1"/>
                </a:solidFill>
                <a:latin typeface="DM Sans"/>
                <a:ea typeface="DM Sans"/>
                <a:cs typeface="DM Sans"/>
                <a:sym typeface="DM Sans"/>
              </a:rPr>
              <a:t>forkearlo</a:t>
            </a:r>
            <a:r>
              <a:rPr lang="es">
                <a:solidFill>
                  <a:schemeClr val="dk1"/>
                </a:solidFill>
                <a:latin typeface="DM Sans"/>
                <a:ea typeface="DM Sans"/>
                <a:cs typeface="DM Sans"/>
                <a:sym typeface="DM Sans"/>
              </a:rPr>
              <a:t> es generar una copia personal del mismo. </a:t>
            </a:r>
            <a:endParaRPr>
              <a:latin typeface="DM Sans"/>
              <a:ea typeface="DM Sans"/>
              <a:cs typeface="DM Sans"/>
              <a:sym typeface="DM Sans"/>
            </a:endParaRPr>
          </a:p>
        </p:txBody>
      </p:sp>
    </p:spTree>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01"/>
          <p:cNvSpPr txBox="1"/>
          <p:nvPr/>
        </p:nvSpPr>
        <p:spPr>
          <a:xfrm>
            <a:off x="1795533" y="1386833"/>
            <a:ext cx="8295200" cy="26467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Checkpoint: Espacio de preparación</a:t>
            </a:r>
            <a:endParaRPr sz="5333" b="1">
              <a:solidFill>
                <a:schemeClr val="lt1"/>
              </a:solidFill>
              <a:latin typeface="DM Sans"/>
              <a:ea typeface="DM Sans"/>
              <a:cs typeface="DM Sans"/>
              <a:sym typeface="DM Sans"/>
            </a:endParaRPr>
          </a:p>
        </p:txBody>
      </p:sp>
      <p:sp>
        <p:nvSpPr>
          <p:cNvPr id="444" name="Google Shape;444;p101"/>
          <p:cNvSpPr txBox="1"/>
          <p:nvPr/>
        </p:nvSpPr>
        <p:spPr>
          <a:xfrm>
            <a:off x="809733" y="4034434"/>
            <a:ext cx="10266800" cy="1477480"/>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Toma un tiempo para forkear y clonar el proyecto </a:t>
            </a:r>
            <a:r>
              <a:rPr lang="es" sz="2667" b="1">
                <a:solidFill>
                  <a:schemeClr val="hlink"/>
                </a:solidFill>
                <a:uFill>
                  <a:noFill/>
                </a:uFill>
                <a:latin typeface="DM Sans"/>
                <a:ea typeface="DM Sans"/>
                <a:cs typeface="DM Sans"/>
                <a:sym typeface="DM Sans"/>
                <a:hlinkClick r:id="rId3"/>
              </a:rPr>
              <a:t>a</a:t>
            </a:r>
            <a:r>
              <a:rPr lang="es" sz="2667" b="1">
                <a:solidFill>
                  <a:schemeClr val="hlink"/>
                </a:solidFill>
                <a:uFill>
                  <a:noFill/>
                </a:uFill>
                <a:latin typeface="DM Sans"/>
                <a:ea typeface="DM Sans"/>
                <a:cs typeface="DM Sans"/>
                <a:sym typeface="DM Sans"/>
                <a:hlinkClick r:id="rId3"/>
              </a:rPr>
              <a:t>quí</a:t>
            </a:r>
            <a:r>
              <a:rPr lang="es" sz="2667">
                <a:solidFill>
                  <a:schemeClr val="lt1"/>
                </a:solidFill>
                <a:latin typeface="DM Sans"/>
                <a:ea typeface="DM Sans"/>
                <a:cs typeface="DM Sans"/>
                <a:sym typeface="DM Sans"/>
              </a:rPr>
              <a:t>. Revisa el código e instala las dependencias indicadas. Además, recuerda crear tu cuenta en </a:t>
            </a:r>
            <a:r>
              <a:rPr lang="es" sz="2667" u="sng">
                <a:solidFill>
                  <a:schemeClr val="hlink"/>
                </a:solidFill>
                <a:latin typeface="DM Sans"/>
                <a:ea typeface="DM Sans"/>
                <a:cs typeface="DM Sans"/>
                <a:sym typeface="DM Sans"/>
                <a:hlinkClick r:id="rId4"/>
              </a:rPr>
              <a:t>Railway.app</a:t>
            </a:r>
            <a:endParaRPr sz="2667">
              <a:solidFill>
                <a:schemeClr val="lt1"/>
              </a:solidFill>
              <a:latin typeface="DM Sans"/>
              <a:ea typeface="DM Sans"/>
              <a:cs typeface="DM Sans"/>
              <a:sym typeface="DM Sans"/>
            </a:endParaRPr>
          </a:p>
        </p:txBody>
      </p:sp>
      <p:pic>
        <p:nvPicPr>
          <p:cNvPr id="445" name="Google Shape;445;p101"/>
          <p:cNvPicPr preferRelativeResize="0"/>
          <p:nvPr/>
        </p:nvPicPr>
        <p:blipFill>
          <a:blip r:embed="rId5">
            <a:alphaModFix/>
          </a:blip>
          <a:stretch>
            <a:fillRect/>
          </a:stretch>
        </p:blipFill>
        <p:spPr>
          <a:xfrm>
            <a:off x="5079418" y="624401"/>
            <a:ext cx="1727433" cy="1727433"/>
          </a:xfrm>
          <a:prstGeom prst="rect">
            <a:avLst/>
          </a:prstGeom>
          <a:noFill/>
          <a:ln>
            <a:noFill/>
          </a:ln>
        </p:spPr>
      </p:pic>
      <p:sp>
        <p:nvSpPr>
          <p:cNvPr id="446" name="Google Shape;446;p101"/>
          <p:cNvSpPr txBox="1"/>
          <p:nvPr/>
        </p:nvSpPr>
        <p:spPr>
          <a:xfrm rot="-2795">
            <a:off x="3389601" y="5508602"/>
            <a:ext cx="5412801" cy="605190"/>
          </a:xfrm>
          <a:prstGeom prst="rect">
            <a:avLst/>
          </a:prstGeom>
          <a:noFill/>
          <a:ln>
            <a:noFill/>
          </a:ln>
        </p:spPr>
        <p:txBody>
          <a:bodyPr spcFirstLastPara="1" wrap="square" lIns="121900" tIns="121900" rIns="121900" bIns="121900" anchor="t" anchorCtr="0">
            <a:spAutoFit/>
          </a:bodyPr>
          <a:lstStyle/>
          <a:p>
            <a:pPr algn="ctr"/>
            <a:r>
              <a:rPr lang="es" sz="2333">
                <a:solidFill>
                  <a:schemeClr val="accent5"/>
                </a:solidFill>
                <a:latin typeface="DM Sans"/>
                <a:ea typeface="DM Sans"/>
                <a:cs typeface="DM Sans"/>
                <a:sym typeface="DM Sans"/>
              </a:rPr>
              <a:t>Tiempo estimado:</a:t>
            </a:r>
            <a:r>
              <a:rPr lang="es" sz="2333" b="1">
                <a:solidFill>
                  <a:schemeClr val="accent5"/>
                </a:solidFill>
                <a:latin typeface="DM Sans"/>
                <a:ea typeface="DM Sans"/>
                <a:cs typeface="DM Sans"/>
                <a:sym typeface="DM Sans"/>
              </a:rPr>
              <a:t> 10 minutos</a:t>
            </a:r>
            <a:endParaRPr sz="2333"/>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2"/>
          <p:cNvSpPr txBox="1"/>
          <p:nvPr/>
        </p:nvSpPr>
        <p:spPr>
          <a:xfrm>
            <a:off x="1948400" y="3376618"/>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dk1"/>
                </a:solidFill>
                <a:latin typeface="DM Sans"/>
                <a:ea typeface="DM Sans"/>
                <a:cs typeface="DM Sans"/>
                <a:sym typeface="DM Sans"/>
              </a:rPr>
              <a:t>¿Cuál es nuestro </a:t>
            </a:r>
            <a:r>
              <a:rPr lang="es" sz="5333" b="1" u="sng">
                <a:solidFill>
                  <a:schemeClr val="dk1"/>
                </a:solidFill>
                <a:latin typeface="DM Sans"/>
                <a:ea typeface="DM Sans"/>
                <a:cs typeface="DM Sans"/>
                <a:sym typeface="DM Sans"/>
              </a:rPr>
              <a:t>Proyecto final?</a:t>
            </a:r>
            <a:endParaRPr sz="5333" b="1" u="sng">
              <a:solidFill>
                <a:schemeClr val="dk1"/>
              </a:solidFill>
              <a:latin typeface="DM Sans"/>
              <a:ea typeface="DM Sans"/>
              <a:cs typeface="DM Sans"/>
              <a:sym typeface="DM Sans"/>
            </a:endParaRPr>
          </a:p>
        </p:txBody>
      </p:sp>
      <p:grpSp>
        <p:nvGrpSpPr>
          <p:cNvPr id="510" name="Google Shape;510;p122"/>
          <p:cNvGrpSpPr/>
          <p:nvPr/>
        </p:nvGrpSpPr>
        <p:grpSpPr>
          <a:xfrm>
            <a:off x="5603401" y="1757380"/>
            <a:ext cx="985200" cy="985200"/>
            <a:chOff x="7208351" y="2467173"/>
            <a:chExt cx="738900" cy="738900"/>
          </a:xfrm>
        </p:grpSpPr>
        <p:sp>
          <p:nvSpPr>
            <p:cNvPr id="511" name="Google Shape;511;p122"/>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512" name="Google Shape;512;p122"/>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43"/>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1100"/>
            </a:pPr>
            <a:r>
              <a:rPr lang="es" sz="5333" b="1">
                <a:solidFill>
                  <a:schemeClr val="lt1"/>
                </a:solidFill>
                <a:latin typeface="DM Sans"/>
                <a:ea typeface="DM Sans"/>
                <a:cs typeface="DM Sans"/>
                <a:sym typeface="DM Sans"/>
              </a:rPr>
              <a:t>Distintas maneras</a:t>
            </a:r>
            <a:r>
              <a:rPr lang="es" sz="5333" b="1">
                <a:solidFill>
                  <a:schemeClr val="accent4"/>
                </a:solidFill>
                <a:latin typeface="DM Sans"/>
                <a:ea typeface="DM Sans"/>
                <a:cs typeface="DM Sans"/>
                <a:sym typeface="DM Sans"/>
              </a:rPr>
              <a:t> de probar Javascript</a:t>
            </a:r>
            <a:endParaRPr sz="5333" b="1">
              <a:solidFill>
                <a:schemeClr val="accent4"/>
              </a:solidFill>
              <a:latin typeface="DM Sans"/>
              <a:ea typeface="DM Sans"/>
              <a:cs typeface="DM Sans"/>
              <a:sym typeface="DM Sans"/>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83"/>
          <p:cNvSpPr txBox="1"/>
          <p:nvPr/>
        </p:nvSpPr>
        <p:spPr>
          <a:xfrm>
            <a:off x="631133" y="1334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chemeClr val="dk1"/>
                </a:solidFill>
                <a:latin typeface="DM Sans"/>
                <a:ea typeface="DM Sans"/>
                <a:cs typeface="DM Sans"/>
                <a:sym typeface="DM Sans"/>
              </a:rPr>
              <a:t>fs síncrono</a:t>
            </a:r>
            <a:endParaRPr sz="5333" b="1" dirty="0">
              <a:solidFill>
                <a:schemeClr val="dk1"/>
              </a:solidFill>
              <a:latin typeface="DM Sans"/>
              <a:ea typeface="DM Sans"/>
              <a:cs typeface="DM Sans"/>
              <a:sym typeface="DM Sans"/>
            </a:endParaRPr>
          </a:p>
        </p:txBody>
      </p:sp>
      <p:sp>
        <p:nvSpPr>
          <p:cNvPr id="718" name="Google Shape;718;p183"/>
          <p:cNvSpPr txBox="1"/>
          <p:nvPr/>
        </p:nvSpPr>
        <p:spPr>
          <a:xfrm>
            <a:off x="631133" y="2544234"/>
            <a:ext cx="51128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¡El uso de fs de manera síncrona es bastante sencillo! para ello, sólo utilizaremos la palabra Sync después de cada operación que queramos realizar. Hay muchas operaciones para trabajar con archivos, pero sólo abarcaremos las principales.</a:t>
            </a:r>
            <a:endParaRPr dirty="0">
              <a:latin typeface="DM Sans"/>
              <a:ea typeface="DM Sans"/>
              <a:cs typeface="DM Sans"/>
              <a:sym typeface="DM Sans"/>
            </a:endParaRPr>
          </a:p>
          <a:p>
            <a:pPr>
              <a:buClr>
                <a:schemeClr val="dk1"/>
              </a:buClr>
              <a:buSzPts val="1350"/>
            </a:pPr>
            <a:r>
              <a:rPr lang="es" dirty="0">
                <a:solidFill>
                  <a:schemeClr val="dk1"/>
                </a:solidFill>
                <a:latin typeface="DM Sans"/>
                <a:ea typeface="DM Sans"/>
                <a:cs typeface="DM Sans"/>
                <a:sym typeface="DM Sans"/>
              </a:rPr>
              <a:t>Las principales operaciones que podemos hacer con fs síncrono son:</a:t>
            </a:r>
            <a:endParaRPr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dirty="0">
                <a:solidFill>
                  <a:schemeClr val="dk1"/>
                </a:solidFill>
                <a:latin typeface="DM Sans"/>
                <a:ea typeface="DM Sans"/>
                <a:cs typeface="DM Sans"/>
                <a:sym typeface="DM Sans"/>
              </a:rPr>
              <a:t>writeFileSync</a:t>
            </a:r>
            <a:r>
              <a:rPr lang="es" dirty="0">
                <a:solidFill>
                  <a:schemeClr val="dk1"/>
                </a:solidFill>
                <a:latin typeface="DM Sans"/>
                <a:ea typeface="DM Sans"/>
                <a:cs typeface="DM Sans"/>
                <a:sym typeface="DM Sans"/>
              </a:rPr>
              <a:t> = Para escribir contenido en un archivo. Si el archivo no existe, lo crea. Si existe, lo sobreescribe.</a:t>
            </a:r>
            <a:endParaRPr dirty="0">
              <a:latin typeface="DM Sans"/>
              <a:ea typeface="DM Sans"/>
              <a:cs typeface="DM Sans"/>
              <a:sym typeface="DM Sans"/>
            </a:endParaRPr>
          </a:p>
        </p:txBody>
      </p:sp>
      <p:sp>
        <p:nvSpPr>
          <p:cNvPr id="719" name="Google Shape;719;p183"/>
          <p:cNvSpPr txBox="1"/>
          <p:nvPr/>
        </p:nvSpPr>
        <p:spPr>
          <a:xfrm>
            <a:off x="6096000" y="2544233"/>
            <a:ext cx="5112800" cy="2739171"/>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b="1">
                <a:solidFill>
                  <a:schemeClr val="dk1"/>
                </a:solidFill>
                <a:latin typeface="DM Sans"/>
                <a:ea typeface="DM Sans"/>
                <a:cs typeface="DM Sans"/>
                <a:sym typeface="DM Sans"/>
              </a:rPr>
              <a:t>readFileSync</a:t>
            </a:r>
            <a:r>
              <a:rPr lang="es">
                <a:solidFill>
                  <a:schemeClr val="dk1"/>
                </a:solidFill>
                <a:latin typeface="DM Sans"/>
                <a:ea typeface="DM Sans"/>
                <a:cs typeface="DM Sans"/>
                <a:sym typeface="DM Sans"/>
              </a:rPr>
              <a:t> = Para obtener el contenido de un archivo.</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appendFileSync</a:t>
            </a:r>
            <a:r>
              <a:rPr lang="es">
                <a:latin typeface="DM Sans"/>
                <a:ea typeface="DM Sans"/>
                <a:cs typeface="DM Sans"/>
                <a:sym typeface="DM Sans"/>
              </a:rPr>
              <a:t> = Para añadir contenido a un archivo. ¡No se sobreescribe!</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unlinkSync </a:t>
            </a:r>
            <a:r>
              <a:rPr lang="es">
                <a:latin typeface="DM Sans"/>
                <a:ea typeface="DM Sans"/>
                <a:cs typeface="DM Sans"/>
                <a:sym typeface="DM Sans"/>
              </a:rPr>
              <a:t>= Es el “delete” de los archivos. eliminará todo el archivo, no sólo el contenido.</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existsSync</a:t>
            </a:r>
            <a:r>
              <a:rPr lang="es">
                <a:latin typeface="DM Sans"/>
                <a:ea typeface="DM Sans"/>
                <a:cs typeface="DM Sans"/>
                <a:sym typeface="DM Sans"/>
              </a:rPr>
              <a:t> = Corrobora que un archivo exista!</a:t>
            </a:r>
            <a:endParaRPr>
              <a:latin typeface="DM Sans"/>
              <a:ea typeface="DM Sans"/>
              <a:cs typeface="DM Sans"/>
              <a:sym typeface="DM Sans"/>
            </a:endParaRPr>
          </a:p>
        </p:txBody>
      </p:sp>
    </p:spTree>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02"/>
          <p:cNvSpPr txBox="1"/>
          <p:nvPr/>
        </p:nvSpPr>
        <p:spPr>
          <a:xfrm>
            <a:off x="812800" y="945868"/>
            <a:ext cx="6362400" cy="14649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¡Comenzamos!</a:t>
            </a:r>
            <a:endParaRPr sz="4800" b="1">
              <a:solidFill>
                <a:schemeClr val="dk1"/>
              </a:solidFill>
              <a:latin typeface="DM Sans"/>
              <a:ea typeface="DM Sans"/>
              <a:cs typeface="DM Sans"/>
              <a:sym typeface="DM Sans"/>
            </a:endParaRPr>
          </a:p>
          <a:p>
            <a:pPr>
              <a:lnSpc>
                <a:spcPct val="90000"/>
              </a:lnSpc>
            </a:pPr>
            <a:endParaRPr sz="4000" b="1">
              <a:solidFill>
                <a:schemeClr val="dk1"/>
              </a:solidFill>
              <a:latin typeface="DM Sans"/>
              <a:ea typeface="DM Sans"/>
              <a:cs typeface="DM Sans"/>
              <a:sym typeface="DM Sans"/>
            </a:endParaRPr>
          </a:p>
        </p:txBody>
      </p:sp>
      <p:sp>
        <p:nvSpPr>
          <p:cNvPr id="452" name="Google Shape;452;p102"/>
          <p:cNvSpPr txBox="1"/>
          <p:nvPr/>
        </p:nvSpPr>
        <p:spPr>
          <a:xfrm>
            <a:off x="812800" y="1860301"/>
            <a:ext cx="76088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Con nuestro proyecto forkeado y nuestra cuenta de Railway.app creada, lo primero que haremos será comenzar a corroborar que los elementos fundamentales se encuentren en el aplicativo para poder ejecutarse arriba en Railway. Si no se cumplen estos criterios, se recomienda no comenzar nuestro deployment hasta que estén subsanados.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Los puntos a revisar son:</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Variables de entorno seteadas</a:t>
            </a:r>
            <a:endParaRPr b="1">
              <a:latin typeface="DM Sans"/>
              <a:ea typeface="DM Sans"/>
              <a:cs typeface="DM Sans"/>
              <a:sym typeface="DM Sans"/>
            </a:endParaRPr>
          </a:p>
          <a:p>
            <a:pPr marL="609585"/>
            <a:endParaRPr b="1">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Script de inicio</a:t>
            </a:r>
            <a:endParaRPr b="1">
              <a:latin typeface="DM Sans"/>
              <a:ea typeface="DM Sans"/>
              <a:cs typeface="DM Sans"/>
              <a:sym typeface="DM Sans"/>
            </a:endParaRPr>
          </a:p>
          <a:p>
            <a:pPr marL="609585"/>
            <a:endParaRPr b="1">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Puerto de escucha</a:t>
            </a:r>
            <a:endParaRPr b="1">
              <a:latin typeface="DM Sans"/>
              <a:ea typeface="DM Sans"/>
              <a:cs typeface="DM Sans"/>
              <a:sym typeface="DM Sans"/>
            </a:endParaRPr>
          </a:p>
        </p:txBody>
      </p:sp>
      <p:grpSp>
        <p:nvGrpSpPr>
          <p:cNvPr id="453" name="Google Shape;453;p102"/>
          <p:cNvGrpSpPr/>
          <p:nvPr/>
        </p:nvGrpSpPr>
        <p:grpSpPr>
          <a:xfrm>
            <a:off x="812791" y="70199"/>
            <a:ext cx="574765" cy="574765"/>
            <a:chOff x="7605951" y="217673"/>
            <a:chExt cx="738900" cy="738900"/>
          </a:xfrm>
        </p:grpSpPr>
        <p:sp>
          <p:nvSpPr>
            <p:cNvPr id="454" name="Google Shape;454;p10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55" name="Google Shape;455;p102"/>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56" name="Google Shape;456;p102"/>
          <p:cNvSpPr txBox="1"/>
          <p:nvPr/>
        </p:nvSpPr>
        <p:spPr>
          <a:xfrm>
            <a:off x="1443233" y="701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03"/>
          <p:cNvSpPr txBox="1"/>
          <p:nvPr/>
        </p:nvSpPr>
        <p:spPr>
          <a:xfrm>
            <a:off x="609600" y="880767"/>
            <a:ext cx="10924000" cy="910978"/>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Variables de entorno seteadas</a:t>
            </a:r>
            <a:endParaRPr sz="4800" b="1">
              <a:solidFill>
                <a:schemeClr val="dk1"/>
              </a:solidFill>
              <a:latin typeface="DM Sans"/>
              <a:ea typeface="DM Sans"/>
              <a:cs typeface="DM Sans"/>
              <a:sym typeface="DM Sans"/>
            </a:endParaRPr>
          </a:p>
        </p:txBody>
      </p:sp>
      <p:sp>
        <p:nvSpPr>
          <p:cNvPr id="462" name="Google Shape;462;p103"/>
          <p:cNvSpPr txBox="1"/>
          <p:nvPr/>
        </p:nvSpPr>
        <p:spPr>
          <a:xfrm>
            <a:off x="609600" y="1791951"/>
            <a:ext cx="89272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Si inspeccionamos nuestro archivo app.js,  notamos que están solicitándonos una URL de MONGO ATLAS, para poder conectar correctamente con la base de datos, sin embargo, sabemos que si subimos esta URL de manera limpia, Github se enojará por tener datos sensibles expuestos, por ello, colocaremos nuestra URL de la siguiente manera:</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También podríamos configurar nuestras variables de entorno del controlador de sessions (por toda la lógica de jwt y cookies). Sin embargo, de momento no es el objetivo principal, con la variable de entorno de la conexión a ATLAS estaremos bien.</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grpSp>
        <p:nvGrpSpPr>
          <p:cNvPr id="463" name="Google Shape;463;p103"/>
          <p:cNvGrpSpPr/>
          <p:nvPr/>
        </p:nvGrpSpPr>
        <p:grpSpPr>
          <a:xfrm>
            <a:off x="609591" y="70199"/>
            <a:ext cx="574765" cy="574765"/>
            <a:chOff x="7605951" y="217673"/>
            <a:chExt cx="738900" cy="738900"/>
          </a:xfrm>
        </p:grpSpPr>
        <p:sp>
          <p:nvSpPr>
            <p:cNvPr id="464" name="Google Shape;464;p10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65" name="Google Shape;465;p10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66" name="Google Shape;466;p103"/>
          <p:cNvSpPr txBox="1"/>
          <p:nvPr/>
        </p:nvSpPr>
        <p:spPr>
          <a:xfrm>
            <a:off x="1240033" y="70185"/>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67" name="Google Shape;467;p103"/>
          <p:cNvPicPr preferRelativeResize="0"/>
          <p:nvPr/>
        </p:nvPicPr>
        <p:blipFill>
          <a:blip r:embed="rId4">
            <a:alphaModFix/>
          </a:blip>
          <a:stretch>
            <a:fillRect/>
          </a:stretch>
        </p:blipFill>
        <p:spPr>
          <a:xfrm>
            <a:off x="767967" y="3572334"/>
            <a:ext cx="7509533" cy="492967"/>
          </a:xfrm>
          <a:prstGeom prst="rect">
            <a:avLst/>
          </a:prstGeom>
          <a:noFill/>
          <a:ln>
            <a:noFill/>
          </a:ln>
        </p:spPr>
      </p:pic>
    </p:spTree>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04"/>
          <p:cNvSpPr txBox="1"/>
          <p:nvPr/>
        </p:nvSpPr>
        <p:spPr>
          <a:xfrm>
            <a:off x="631133" y="6244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73" name="Google Shape;473;p104"/>
          <p:cNvSpPr txBox="1"/>
          <p:nvPr/>
        </p:nvSpPr>
        <p:spPr>
          <a:xfrm>
            <a:off x="631133" y="1831000"/>
            <a:ext cx="9133600" cy="4350510"/>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b="1">
                <a:solidFill>
                  <a:schemeClr val="lt1"/>
                </a:solidFill>
                <a:latin typeface="DM Sans"/>
                <a:ea typeface="DM Sans"/>
                <a:cs typeface="DM Sans"/>
                <a:sym typeface="DM Sans"/>
              </a:rPr>
              <a:t>¿Realmente necesitamos dotenv para nuestro proyecto?</a:t>
            </a:r>
            <a:endParaRPr sz="2667" b="1">
              <a:solidFill>
                <a:schemeClr val="lt1"/>
              </a:solidFill>
              <a:latin typeface="DM Sans"/>
              <a:ea typeface="DM Sans"/>
              <a:cs typeface="DM Sans"/>
              <a:sym typeface="DM Sans"/>
            </a:endParaRPr>
          </a:p>
          <a:p>
            <a:pPr>
              <a:buClr>
                <a:srgbClr val="000000"/>
              </a:buClr>
              <a:buSzPts val="2500"/>
            </a:pPr>
            <a:endParaRPr sz="2667">
              <a:solidFill>
                <a:schemeClr val="lt1"/>
              </a:solidFill>
              <a:latin typeface="DM Sans"/>
              <a:ea typeface="DM Sans"/>
              <a:cs typeface="DM Sans"/>
              <a:sym typeface="DM Sans"/>
            </a:endParaRPr>
          </a:p>
          <a:p>
            <a:pPr>
              <a:buClr>
                <a:srgbClr val="000000"/>
              </a:buClr>
              <a:buSzPts val="2500"/>
            </a:pPr>
            <a:r>
              <a:rPr lang="es" sz="2667">
                <a:solidFill>
                  <a:schemeClr val="lt1"/>
                </a:solidFill>
                <a:latin typeface="DM Sans"/>
                <a:ea typeface="DM Sans"/>
                <a:cs typeface="DM Sans"/>
                <a:sym typeface="DM Sans"/>
              </a:rPr>
              <a:t>Recuerda que, al desplegar nuestra aplicación en Railway, podremos colocar variables de entorno para dicho aplicativo, de manera que dotenv no será necesario para este ejemplo.</a:t>
            </a:r>
            <a:endParaRPr sz="2667">
              <a:solidFill>
                <a:schemeClr val="lt1"/>
              </a:solidFill>
              <a:latin typeface="DM Sans"/>
              <a:ea typeface="DM Sans"/>
              <a:cs typeface="DM Sans"/>
              <a:sym typeface="DM Sans"/>
            </a:endParaRPr>
          </a:p>
          <a:p>
            <a:pPr>
              <a:buClr>
                <a:srgbClr val="000000"/>
              </a:buClr>
              <a:buSzPts val="2500"/>
            </a:pPr>
            <a:r>
              <a:rPr lang="es" sz="2667">
                <a:solidFill>
                  <a:schemeClr val="lt1"/>
                </a:solidFill>
                <a:latin typeface="DM Sans"/>
                <a:ea typeface="DM Sans"/>
                <a:cs typeface="DM Sans"/>
                <a:sym typeface="DM Sans"/>
              </a:rPr>
              <a:t>Si quisieramos ejecutar el proyecto sin dotenv, </a:t>
            </a:r>
            <a:r>
              <a:rPr lang="es" sz="2667">
                <a:solidFill>
                  <a:schemeClr val="accent6"/>
                </a:solidFill>
                <a:latin typeface="DM Sans"/>
                <a:ea typeface="DM Sans"/>
                <a:cs typeface="DM Sans"/>
                <a:sym typeface="DM Sans"/>
              </a:rPr>
              <a:t>recuerda que siempre podemos ejecutar en modo </a:t>
            </a:r>
            <a:r>
              <a:rPr lang="es" sz="2667" b="1">
                <a:solidFill>
                  <a:schemeClr val="accent6"/>
                </a:solidFill>
                <a:latin typeface="DM Sans"/>
                <a:ea typeface="DM Sans"/>
                <a:cs typeface="DM Sans"/>
                <a:sym typeface="DM Sans"/>
              </a:rPr>
              <a:t>debug</a:t>
            </a:r>
            <a:r>
              <a:rPr lang="es" sz="2667">
                <a:solidFill>
                  <a:schemeClr val="accent6"/>
                </a:solidFill>
                <a:latin typeface="DM Sans"/>
                <a:ea typeface="DM Sans"/>
                <a:cs typeface="DM Sans"/>
                <a:sym typeface="DM Sans"/>
              </a:rPr>
              <a:t> nuestro aplicativo.</a:t>
            </a:r>
            <a:endParaRPr sz="2667">
              <a:solidFill>
                <a:schemeClr val="accent6"/>
              </a:solidFill>
              <a:latin typeface="DM Sans"/>
              <a:ea typeface="DM Sans"/>
              <a:cs typeface="DM Sans"/>
              <a:sym typeface="DM Sans"/>
            </a:endParaRPr>
          </a:p>
        </p:txBody>
      </p:sp>
    </p:spTree>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05"/>
          <p:cNvSpPr txBox="1"/>
          <p:nvPr/>
        </p:nvSpPr>
        <p:spPr>
          <a:xfrm>
            <a:off x="609600" y="809634"/>
            <a:ext cx="11057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Script de inicio</a:t>
            </a:r>
            <a:endParaRPr sz="5333" b="1">
              <a:solidFill>
                <a:schemeClr val="dk1"/>
              </a:solidFill>
              <a:latin typeface="DM Sans"/>
              <a:ea typeface="DM Sans"/>
              <a:cs typeface="DM Sans"/>
              <a:sym typeface="DM Sans"/>
            </a:endParaRPr>
          </a:p>
          <a:p>
            <a:pPr>
              <a:lnSpc>
                <a:spcPct val="90000"/>
              </a:lnSpc>
            </a:pPr>
            <a:endParaRPr sz="5333" b="1">
              <a:solidFill>
                <a:schemeClr val="dk1"/>
              </a:solidFill>
              <a:latin typeface="DM Sans"/>
              <a:ea typeface="DM Sans"/>
              <a:cs typeface="DM Sans"/>
              <a:sym typeface="DM Sans"/>
            </a:endParaRPr>
          </a:p>
        </p:txBody>
      </p:sp>
      <p:sp>
        <p:nvSpPr>
          <p:cNvPr id="479" name="Google Shape;479;p105"/>
          <p:cNvSpPr txBox="1"/>
          <p:nvPr/>
        </p:nvSpPr>
        <p:spPr>
          <a:xfrm>
            <a:off x="609600" y="1961901"/>
            <a:ext cx="83648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¿Cuándo fue la última vez que corriste el script start en tu backend? Hemos estado tan acostumbrados a correr nuestro aplicativo a partir de </a:t>
            </a:r>
            <a:r>
              <a:rPr lang="es" b="1">
                <a:latin typeface="DM Sans"/>
                <a:ea typeface="DM Sans"/>
                <a:cs typeface="DM Sans"/>
                <a:sym typeface="DM Sans"/>
              </a:rPr>
              <a:t>dev</a:t>
            </a:r>
            <a:r>
              <a:rPr lang="es">
                <a:latin typeface="DM Sans"/>
                <a:ea typeface="DM Sans"/>
                <a:cs typeface="DM Sans"/>
                <a:sym typeface="DM Sans"/>
              </a:rPr>
              <a:t> (por el uso de nodemon), que en muchas ocasiones los desarrolladores llegan a olvidar colocar su script </a:t>
            </a:r>
            <a:r>
              <a:rPr lang="es" b="1">
                <a:latin typeface="DM Sans"/>
                <a:ea typeface="DM Sans"/>
                <a:cs typeface="DM Sans"/>
                <a:sym typeface="DM Sans"/>
              </a:rPr>
              <a:t>start</a:t>
            </a:r>
            <a:endParaRPr b="1">
              <a:latin typeface="DM Sans"/>
              <a:ea typeface="DM Sans"/>
              <a:cs typeface="DM Sans"/>
              <a:sym typeface="DM Sans"/>
            </a:endParaRPr>
          </a:p>
          <a:p>
            <a:endParaRPr b="1">
              <a:latin typeface="DM Sans"/>
              <a:ea typeface="DM Sans"/>
              <a:cs typeface="DM Sans"/>
              <a:sym typeface="DM Sans"/>
            </a:endParaRPr>
          </a:p>
          <a:p>
            <a:endParaRPr b="1">
              <a:latin typeface="DM Sans"/>
              <a:ea typeface="DM Sans"/>
              <a:cs typeface="DM Sans"/>
              <a:sym typeface="DM Sans"/>
            </a:endParaRPr>
          </a:p>
          <a:p>
            <a:endParaRPr b="1">
              <a:latin typeface="DM Sans"/>
              <a:ea typeface="DM Sans"/>
              <a:cs typeface="DM Sans"/>
              <a:sym typeface="DM Sans"/>
            </a:endParaRPr>
          </a:p>
          <a:p>
            <a:endParaRPr b="1">
              <a:latin typeface="DM Sans"/>
              <a:ea typeface="DM Sans"/>
              <a:cs typeface="DM Sans"/>
              <a:sym typeface="DM Sans"/>
            </a:endParaRPr>
          </a:p>
          <a:p>
            <a:endParaRPr b="1">
              <a:latin typeface="DM Sans"/>
              <a:ea typeface="DM Sans"/>
              <a:cs typeface="DM Sans"/>
              <a:sym typeface="DM Sans"/>
            </a:endParaRPr>
          </a:p>
          <a:p>
            <a:endParaRPr b="1">
              <a:latin typeface="DM Sans"/>
              <a:ea typeface="DM Sans"/>
              <a:cs typeface="DM Sans"/>
              <a:sym typeface="DM Sans"/>
            </a:endParaRPr>
          </a:p>
          <a:p>
            <a:r>
              <a:rPr lang="es">
                <a:latin typeface="DM Sans"/>
                <a:ea typeface="DM Sans"/>
                <a:cs typeface="DM Sans"/>
                <a:sym typeface="DM Sans"/>
              </a:rPr>
              <a:t>Este script </a:t>
            </a:r>
            <a:r>
              <a:rPr lang="es" b="1">
                <a:latin typeface="DM Sans"/>
                <a:ea typeface="DM Sans"/>
                <a:cs typeface="DM Sans"/>
                <a:sym typeface="DM Sans"/>
              </a:rPr>
              <a:t>start</a:t>
            </a:r>
            <a:r>
              <a:rPr lang="es">
                <a:latin typeface="DM Sans"/>
                <a:ea typeface="DM Sans"/>
                <a:cs typeface="DM Sans"/>
                <a:sym typeface="DM Sans"/>
              </a:rPr>
              <a:t> es crucial para el servidor una vez deployado, debido a que éste ejecuta este comando, además, es importante que el script inicialice el aplicativo con node y no con nodemon, ya que la dependencia nodemon es algo externo que nosotros instalamos global, pero que el servidor no conoce.</a:t>
            </a:r>
            <a:endParaRPr>
              <a:latin typeface="DM Sans"/>
              <a:ea typeface="DM Sans"/>
              <a:cs typeface="DM Sans"/>
              <a:sym typeface="DM Sans"/>
            </a:endParaRPr>
          </a:p>
        </p:txBody>
      </p:sp>
      <p:grpSp>
        <p:nvGrpSpPr>
          <p:cNvPr id="480" name="Google Shape;480;p105"/>
          <p:cNvGrpSpPr/>
          <p:nvPr/>
        </p:nvGrpSpPr>
        <p:grpSpPr>
          <a:xfrm>
            <a:off x="711191" y="70199"/>
            <a:ext cx="574765" cy="574765"/>
            <a:chOff x="7605951" y="217673"/>
            <a:chExt cx="738900" cy="738900"/>
          </a:xfrm>
        </p:grpSpPr>
        <p:sp>
          <p:nvSpPr>
            <p:cNvPr id="481" name="Google Shape;481;p10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82" name="Google Shape;482;p105"/>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83" name="Google Shape;483;p105"/>
          <p:cNvSpPr txBox="1"/>
          <p:nvPr/>
        </p:nvSpPr>
        <p:spPr>
          <a:xfrm>
            <a:off x="1341633" y="701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84" name="Google Shape;484;p105"/>
          <p:cNvPicPr preferRelativeResize="0"/>
          <p:nvPr/>
        </p:nvPicPr>
        <p:blipFill>
          <a:blip r:embed="rId4">
            <a:alphaModFix/>
          </a:blip>
          <a:stretch>
            <a:fillRect/>
          </a:stretch>
        </p:blipFill>
        <p:spPr>
          <a:xfrm>
            <a:off x="711200" y="3448951"/>
            <a:ext cx="4552067" cy="1151100"/>
          </a:xfrm>
          <a:prstGeom prst="rect">
            <a:avLst/>
          </a:prstGeom>
          <a:noFill/>
          <a:ln>
            <a:noFill/>
          </a:ln>
        </p:spPr>
      </p:pic>
    </p:spTree>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106"/>
          <p:cNvSpPr txBox="1"/>
          <p:nvPr/>
        </p:nvSpPr>
        <p:spPr>
          <a:xfrm>
            <a:off x="609600" y="809634"/>
            <a:ext cx="8648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Puerto de escucha</a:t>
            </a:r>
            <a:endParaRPr sz="5333" b="1">
              <a:solidFill>
                <a:schemeClr val="dk1"/>
              </a:solidFill>
              <a:latin typeface="DM Sans"/>
              <a:ea typeface="DM Sans"/>
              <a:cs typeface="DM Sans"/>
              <a:sym typeface="DM Sans"/>
            </a:endParaRPr>
          </a:p>
          <a:p>
            <a:pPr>
              <a:lnSpc>
                <a:spcPct val="90000"/>
              </a:lnSpc>
            </a:pPr>
            <a:endParaRPr sz="5333" b="1">
              <a:solidFill>
                <a:schemeClr val="dk1"/>
              </a:solidFill>
              <a:latin typeface="DM Sans"/>
              <a:ea typeface="DM Sans"/>
              <a:cs typeface="DM Sans"/>
              <a:sym typeface="DM Sans"/>
            </a:endParaRPr>
          </a:p>
        </p:txBody>
      </p:sp>
      <p:sp>
        <p:nvSpPr>
          <p:cNvPr id="490" name="Google Shape;490;p106"/>
          <p:cNvSpPr txBox="1"/>
          <p:nvPr/>
        </p:nvSpPr>
        <p:spPr>
          <a:xfrm>
            <a:off x="609600" y="2127201"/>
            <a:ext cx="83916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Por último, la forma en la que declaramos el puerto es importante también. Cuando ejecutamos el aplicativo desde nuestra computadora, abre el puerto que nosotros le indiquemos.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Contrario a esto, cuando nosotros desplegamos un aplicativo, el servidor es consciente de los puertos que tiene abiertos, por lo tanto, somos nosotros quienes deben acoplarse a este puerto, es por ello que la configuración de nuestro puerto debe verse así:</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b="1">
                <a:latin typeface="DM Sans"/>
                <a:ea typeface="DM Sans"/>
                <a:cs typeface="DM Sans"/>
                <a:sym typeface="DM Sans"/>
              </a:rPr>
              <a:t>¿Nuestro aplicativo ya cumplió con estos puntos? </a:t>
            </a:r>
            <a:endParaRPr b="1">
              <a:latin typeface="DM Sans"/>
              <a:ea typeface="DM Sans"/>
              <a:cs typeface="DM Sans"/>
              <a:sym typeface="DM Sans"/>
            </a:endParaRPr>
          </a:p>
          <a:p>
            <a:r>
              <a:rPr lang="es" b="1">
                <a:latin typeface="DM Sans"/>
                <a:ea typeface="DM Sans"/>
                <a:cs typeface="DM Sans"/>
                <a:sym typeface="DM Sans"/>
              </a:rPr>
              <a:t>¡Vamos a Railway!</a:t>
            </a:r>
            <a:endParaRPr b="1">
              <a:latin typeface="DM Sans"/>
              <a:ea typeface="DM Sans"/>
              <a:cs typeface="DM Sans"/>
              <a:sym typeface="DM Sans"/>
            </a:endParaRPr>
          </a:p>
        </p:txBody>
      </p:sp>
      <p:grpSp>
        <p:nvGrpSpPr>
          <p:cNvPr id="491" name="Google Shape;491;p106"/>
          <p:cNvGrpSpPr/>
          <p:nvPr/>
        </p:nvGrpSpPr>
        <p:grpSpPr>
          <a:xfrm>
            <a:off x="609591" y="171799"/>
            <a:ext cx="574765" cy="574765"/>
            <a:chOff x="7605951" y="217673"/>
            <a:chExt cx="738900" cy="738900"/>
          </a:xfrm>
        </p:grpSpPr>
        <p:sp>
          <p:nvSpPr>
            <p:cNvPr id="492" name="Google Shape;492;p10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93" name="Google Shape;493;p106"/>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94" name="Google Shape;494;p106"/>
          <p:cNvSpPr txBox="1"/>
          <p:nvPr/>
        </p:nvSpPr>
        <p:spPr>
          <a:xfrm>
            <a:off x="12400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95" name="Google Shape;495;p106"/>
          <p:cNvPicPr preferRelativeResize="0"/>
          <p:nvPr/>
        </p:nvPicPr>
        <p:blipFill>
          <a:blip r:embed="rId4">
            <a:alphaModFix/>
          </a:blip>
          <a:stretch>
            <a:fillRect/>
          </a:stretch>
        </p:blipFill>
        <p:spPr>
          <a:xfrm>
            <a:off x="727767" y="4674333"/>
            <a:ext cx="4639333" cy="453000"/>
          </a:xfrm>
          <a:prstGeom prst="rect">
            <a:avLst/>
          </a:prstGeom>
          <a:noFill/>
          <a:ln>
            <a:noFill/>
          </a:ln>
        </p:spPr>
      </p:pic>
    </p:spTree>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07"/>
          <p:cNvSpPr txBox="1"/>
          <p:nvPr/>
        </p:nvSpPr>
        <p:spPr>
          <a:xfrm>
            <a:off x="634000" y="624401"/>
            <a:ext cx="10924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Recuerda hacer push de los cambios realizados</a:t>
            </a:r>
            <a:endParaRPr sz="5333" b="1">
              <a:solidFill>
                <a:schemeClr val="dk1"/>
              </a:solidFill>
              <a:latin typeface="DM Sans"/>
              <a:ea typeface="DM Sans"/>
              <a:cs typeface="DM Sans"/>
              <a:sym typeface="DM Sans"/>
            </a:endParaRPr>
          </a:p>
        </p:txBody>
      </p:sp>
      <p:sp>
        <p:nvSpPr>
          <p:cNvPr id="501" name="Google Shape;501;p107"/>
          <p:cNvSpPr txBox="1"/>
          <p:nvPr/>
        </p:nvSpPr>
        <p:spPr>
          <a:xfrm>
            <a:off x="634000" y="3063300"/>
            <a:ext cx="6116800" cy="21851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Ya que hicimos un cambio de la variable de entorno de mongo, es importante que hagamos push de nuestros últimos cambios a la rama principal.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Sabiendo que Railway tomará el repositorio de GitHub como referencia de despliegue, es importante siempre tener actualizado el repositorio.</a:t>
            </a:r>
            <a:endParaRPr>
              <a:latin typeface="DM Sans"/>
              <a:ea typeface="DM Sans"/>
              <a:cs typeface="DM Sans"/>
              <a:sym typeface="DM Sans"/>
            </a:endParaRPr>
          </a:p>
        </p:txBody>
      </p:sp>
      <p:pic>
        <p:nvPicPr>
          <p:cNvPr id="502" name="Google Shape;502;p107"/>
          <p:cNvPicPr preferRelativeResize="0"/>
          <p:nvPr/>
        </p:nvPicPr>
        <p:blipFill>
          <a:blip r:embed="rId3">
            <a:alphaModFix/>
          </a:blip>
          <a:stretch>
            <a:fillRect/>
          </a:stretch>
        </p:blipFill>
        <p:spPr>
          <a:xfrm>
            <a:off x="6912667" y="3565551"/>
            <a:ext cx="4864100" cy="1181100"/>
          </a:xfrm>
          <a:prstGeom prst="rect">
            <a:avLst/>
          </a:prstGeom>
          <a:noFill/>
          <a:ln>
            <a:noFill/>
          </a:ln>
        </p:spPr>
      </p:pic>
    </p:spTree>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08"/>
          <p:cNvSpPr txBox="1"/>
          <p:nvPr/>
        </p:nvSpPr>
        <p:spPr>
          <a:xfrm>
            <a:off x="711200" y="1197001"/>
            <a:ext cx="6428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Creando un proyecto</a:t>
            </a:r>
            <a:endParaRPr sz="5333" b="1">
              <a:solidFill>
                <a:schemeClr val="dk1"/>
              </a:solidFill>
              <a:latin typeface="DM Sans"/>
              <a:ea typeface="DM Sans"/>
              <a:cs typeface="DM Sans"/>
              <a:sym typeface="DM Sans"/>
            </a:endParaRPr>
          </a:p>
        </p:txBody>
      </p:sp>
      <p:sp>
        <p:nvSpPr>
          <p:cNvPr id="508" name="Google Shape;508;p108"/>
          <p:cNvSpPr txBox="1"/>
          <p:nvPr/>
        </p:nvSpPr>
        <p:spPr>
          <a:xfrm>
            <a:off x="711200" y="2921001"/>
            <a:ext cx="65356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Ahora, desde Railway seleccionaremos la opción “New Project”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Nota cómo nos da la opción directamente de hacerlo desde Github, ahí es donde toma acción nuestro proyecto recién forkeado.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Daremos click a la opción de Github y seleccionaremos el repositorio que recién forkeamos.</a:t>
            </a:r>
            <a:endParaRPr>
              <a:latin typeface="DM Sans"/>
              <a:ea typeface="DM Sans"/>
              <a:cs typeface="DM Sans"/>
              <a:sym typeface="DM Sans"/>
            </a:endParaRPr>
          </a:p>
        </p:txBody>
      </p:sp>
      <p:pic>
        <p:nvPicPr>
          <p:cNvPr id="509" name="Google Shape;509;p108"/>
          <p:cNvPicPr preferRelativeResize="0"/>
          <p:nvPr/>
        </p:nvPicPr>
        <p:blipFill>
          <a:blip r:embed="rId3">
            <a:alphaModFix/>
          </a:blip>
          <a:stretch>
            <a:fillRect/>
          </a:stretch>
        </p:blipFill>
        <p:spPr>
          <a:xfrm>
            <a:off x="7742633" y="900951"/>
            <a:ext cx="3815368" cy="5056100"/>
          </a:xfrm>
          <a:prstGeom prst="rect">
            <a:avLst/>
          </a:prstGeom>
          <a:noFill/>
          <a:ln>
            <a:noFill/>
          </a:ln>
        </p:spPr>
      </p:pic>
      <p:grpSp>
        <p:nvGrpSpPr>
          <p:cNvPr id="510" name="Google Shape;510;p108"/>
          <p:cNvGrpSpPr/>
          <p:nvPr/>
        </p:nvGrpSpPr>
        <p:grpSpPr>
          <a:xfrm>
            <a:off x="711191" y="171799"/>
            <a:ext cx="574765" cy="574765"/>
            <a:chOff x="7605951" y="217673"/>
            <a:chExt cx="738900" cy="738900"/>
          </a:xfrm>
        </p:grpSpPr>
        <p:sp>
          <p:nvSpPr>
            <p:cNvPr id="511" name="Google Shape;511;p108"/>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12" name="Google Shape;512;p10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13" name="Google Shape;513;p108"/>
          <p:cNvSpPr txBox="1"/>
          <p:nvPr/>
        </p:nvSpPr>
        <p:spPr>
          <a:xfrm>
            <a:off x="1341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09"/>
          <p:cNvSpPr txBox="1"/>
          <p:nvPr/>
        </p:nvSpPr>
        <p:spPr>
          <a:xfrm>
            <a:off x="634000" y="1455167"/>
            <a:ext cx="68720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Configuración inicial</a:t>
            </a:r>
            <a:endParaRPr sz="5333" b="1">
              <a:solidFill>
                <a:schemeClr val="dk1"/>
              </a:solidFill>
              <a:latin typeface="DM Sans"/>
              <a:ea typeface="DM Sans"/>
              <a:cs typeface="DM Sans"/>
              <a:sym typeface="DM Sans"/>
            </a:endParaRPr>
          </a:p>
          <a:p>
            <a:pPr>
              <a:lnSpc>
                <a:spcPct val="90000"/>
              </a:lnSpc>
            </a:pPr>
            <a:endParaRPr sz="5333" b="1">
              <a:solidFill>
                <a:schemeClr val="dk1"/>
              </a:solidFill>
              <a:latin typeface="DM Sans"/>
              <a:ea typeface="DM Sans"/>
              <a:cs typeface="DM Sans"/>
              <a:sym typeface="DM Sans"/>
            </a:endParaRPr>
          </a:p>
        </p:txBody>
      </p:sp>
      <p:sp>
        <p:nvSpPr>
          <p:cNvPr id="519" name="Google Shape;519;p109"/>
          <p:cNvSpPr txBox="1"/>
          <p:nvPr/>
        </p:nvSpPr>
        <p:spPr>
          <a:xfrm>
            <a:off x="634000" y="3217233"/>
            <a:ext cx="5219600" cy="21851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Antes de que se levante el aplicativo, Railway nos pregunta si tenemos intención de agregar variables de entorno, ¡Y nosotros tenemos una variable de entorno por agregar!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Daremos click en </a:t>
            </a:r>
            <a:r>
              <a:rPr lang="es" b="1">
                <a:latin typeface="DM Sans"/>
                <a:ea typeface="DM Sans"/>
                <a:cs typeface="DM Sans"/>
                <a:sym typeface="DM Sans"/>
              </a:rPr>
              <a:t>Add variables</a:t>
            </a:r>
            <a:r>
              <a:rPr lang="es">
                <a:latin typeface="DM Sans"/>
                <a:ea typeface="DM Sans"/>
                <a:cs typeface="DM Sans"/>
                <a:sym typeface="DM Sans"/>
              </a:rPr>
              <a:t>, y posteriormente añadiremos la MONGO_URL </a:t>
            </a:r>
            <a:endParaRPr>
              <a:latin typeface="DM Sans"/>
              <a:ea typeface="DM Sans"/>
              <a:cs typeface="DM Sans"/>
              <a:sym typeface="DM Sans"/>
            </a:endParaRPr>
          </a:p>
        </p:txBody>
      </p:sp>
      <p:pic>
        <p:nvPicPr>
          <p:cNvPr id="520" name="Google Shape;520;p109"/>
          <p:cNvPicPr preferRelativeResize="0"/>
          <p:nvPr/>
        </p:nvPicPr>
        <p:blipFill>
          <a:blip r:embed="rId3">
            <a:alphaModFix/>
          </a:blip>
          <a:stretch>
            <a:fillRect/>
          </a:stretch>
        </p:blipFill>
        <p:spPr>
          <a:xfrm>
            <a:off x="7206334" y="746568"/>
            <a:ext cx="3323068" cy="3175633"/>
          </a:xfrm>
          <a:prstGeom prst="rect">
            <a:avLst/>
          </a:prstGeom>
          <a:noFill/>
          <a:ln>
            <a:noFill/>
          </a:ln>
        </p:spPr>
      </p:pic>
      <p:grpSp>
        <p:nvGrpSpPr>
          <p:cNvPr id="521" name="Google Shape;521;p109"/>
          <p:cNvGrpSpPr/>
          <p:nvPr/>
        </p:nvGrpSpPr>
        <p:grpSpPr>
          <a:xfrm>
            <a:off x="633991" y="171799"/>
            <a:ext cx="574765" cy="574765"/>
            <a:chOff x="7605951" y="217673"/>
            <a:chExt cx="738900" cy="738900"/>
          </a:xfrm>
        </p:grpSpPr>
        <p:sp>
          <p:nvSpPr>
            <p:cNvPr id="522" name="Google Shape;522;p109"/>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23" name="Google Shape;523;p109"/>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24" name="Google Shape;524;p109"/>
          <p:cNvSpPr txBox="1"/>
          <p:nvPr/>
        </p:nvSpPr>
        <p:spPr>
          <a:xfrm>
            <a:off x="12644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525" name="Google Shape;525;p109"/>
          <p:cNvPicPr preferRelativeResize="0"/>
          <p:nvPr/>
        </p:nvPicPr>
        <p:blipFill>
          <a:blip r:embed="rId5">
            <a:alphaModFix/>
          </a:blip>
          <a:stretch>
            <a:fillRect/>
          </a:stretch>
        </p:blipFill>
        <p:spPr>
          <a:xfrm>
            <a:off x="6322932" y="4287368"/>
            <a:ext cx="5089867" cy="1828633"/>
          </a:xfrm>
          <a:prstGeom prst="rect">
            <a:avLst/>
          </a:prstGeom>
          <a:noFill/>
          <a:ln>
            <a:noFill/>
          </a:ln>
        </p:spPr>
      </p:pic>
    </p:spTree>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110"/>
          <p:cNvPicPr preferRelativeResize="0"/>
          <p:nvPr/>
        </p:nvPicPr>
        <p:blipFill>
          <a:blip r:embed="rId3">
            <a:alphaModFix/>
          </a:blip>
          <a:stretch>
            <a:fillRect/>
          </a:stretch>
        </p:blipFill>
        <p:spPr>
          <a:xfrm>
            <a:off x="2692257" y="3611267"/>
            <a:ext cx="6884675" cy="2534667"/>
          </a:xfrm>
          <a:prstGeom prst="rect">
            <a:avLst/>
          </a:prstGeom>
          <a:noFill/>
          <a:ln>
            <a:noFill/>
          </a:ln>
        </p:spPr>
      </p:pic>
      <p:sp>
        <p:nvSpPr>
          <p:cNvPr id="531" name="Google Shape;531;p110"/>
          <p:cNvSpPr txBox="1"/>
          <p:nvPr/>
        </p:nvSpPr>
        <p:spPr>
          <a:xfrm>
            <a:off x="802433" y="746600"/>
            <a:ext cx="1084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Información del deploy</a:t>
            </a:r>
            <a:endParaRPr sz="5333" b="1">
              <a:solidFill>
                <a:schemeClr val="dk1"/>
              </a:solidFill>
              <a:latin typeface="DM Sans"/>
              <a:ea typeface="DM Sans"/>
              <a:cs typeface="DM Sans"/>
              <a:sym typeface="DM Sans"/>
            </a:endParaRPr>
          </a:p>
        </p:txBody>
      </p:sp>
      <p:sp>
        <p:nvSpPr>
          <p:cNvPr id="532" name="Google Shape;532;p110"/>
          <p:cNvSpPr txBox="1"/>
          <p:nvPr/>
        </p:nvSpPr>
        <p:spPr>
          <a:xfrm>
            <a:off x="802433" y="1702467"/>
            <a:ext cx="57072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Podemos visualizar en un panel de información, en la pestaña de Deployments, el estatus actual del deploy que realizó la aplicación (Success en este caso). </a:t>
            </a:r>
            <a:r>
              <a:rPr lang="es">
                <a:highlight>
                  <a:schemeClr val="accent6"/>
                </a:highlight>
                <a:latin typeface="DM Sans"/>
                <a:ea typeface="DM Sans"/>
                <a:cs typeface="DM Sans"/>
                <a:sym typeface="DM Sans"/>
              </a:rPr>
              <a:t>Siempre que un deploy salga mal, podemos dar click en </a:t>
            </a:r>
            <a:r>
              <a:rPr lang="es" b="1">
                <a:highlight>
                  <a:schemeClr val="accent6"/>
                </a:highlight>
                <a:latin typeface="DM Sans"/>
                <a:ea typeface="DM Sans"/>
                <a:cs typeface="DM Sans"/>
                <a:sym typeface="DM Sans"/>
              </a:rPr>
              <a:t>View Logs</a:t>
            </a:r>
            <a:r>
              <a:rPr lang="es">
                <a:highlight>
                  <a:schemeClr val="accent6"/>
                </a:highlight>
                <a:latin typeface="DM Sans"/>
                <a:ea typeface="DM Sans"/>
                <a:cs typeface="DM Sans"/>
                <a:sym typeface="DM Sans"/>
              </a:rPr>
              <a:t> para saber qué es lo que está  saliendo mal</a:t>
            </a:r>
            <a:endParaRPr>
              <a:highlight>
                <a:schemeClr val="accent6"/>
              </a:highlight>
              <a:latin typeface="DM Sans"/>
              <a:ea typeface="DM Sans"/>
              <a:cs typeface="DM Sans"/>
              <a:sym typeface="DM Sans"/>
            </a:endParaRPr>
          </a:p>
        </p:txBody>
      </p:sp>
      <p:grpSp>
        <p:nvGrpSpPr>
          <p:cNvPr id="533" name="Google Shape;533;p110"/>
          <p:cNvGrpSpPr/>
          <p:nvPr/>
        </p:nvGrpSpPr>
        <p:grpSpPr>
          <a:xfrm>
            <a:off x="710960" y="171800"/>
            <a:ext cx="537821" cy="574765"/>
            <a:chOff x="7605951" y="217673"/>
            <a:chExt cx="738900" cy="738900"/>
          </a:xfrm>
        </p:grpSpPr>
        <p:sp>
          <p:nvSpPr>
            <p:cNvPr id="534" name="Google Shape;534;p11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35" name="Google Shape;535;p11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36" name="Google Shape;536;p110"/>
          <p:cNvSpPr txBox="1"/>
          <p:nvPr/>
        </p:nvSpPr>
        <p:spPr>
          <a:xfrm>
            <a:off x="1249044" y="171802"/>
            <a:ext cx="46216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11"/>
          <p:cNvSpPr txBox="1"/>
          <p:nvPr/>
        </p:nvSpPr>
        <p:spPr>
          <a:xfrm>
            <a:off x="634000" y="1222301"/>
            <a:ext cx="5826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Generando un dominio</a:t>
            </a:r>
            <a:endParaRPr sz="5333"/>
          </a:p>
        </p:txBody>
      </p:sp>
      <p:sp>
        <p:nvSpPr>
          <p:cNvPr id="542" name="Google Shape;542;p111"/>
          <p:cNvSpPr txBox="1"/>
          <p:nvPr/>
        </p:nvSpPr>
        <p:spPr>
          <a:xfrm>
            <a:off x="634000" y="3172900"/>
            <a:ext cx="56428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Por defecto, la aplicación se encuentra desplegada, pero no con un dominio especificado, para esto iremos a la pestaña de Settings. Luego, en el apartado </a:t>
            </a:r>
            <a:r>
              <a:rPr lang="es" b="1">
                <a:latin typeface="DM Sans"/>
                <a:ea typeface="DM Sans"/>
                <a:cs typeface="DM Sans"/>
                <a:sym typeface="DM Sans"/>
              </a:rPr>
              <a:t>Domains</a:t>
            </a:r>
            <a:r>
              <a:rPr lang="es">
                <a:latin typeface="DM Sans"/>
                <a:ea typeface="DM Sans"/>
                <a:cs typeface="DM Sans"/>
                <a:sym typeface="DM Sans"/>
              </a:rPr>
              <a:t>, seleccionaremos el botón </a:t>
            </a:r>
            <a:r>
              <a:rPr lang="es" b="1">
                <a:latin typeface="DM Sans"/>
                <a:ea typeface="DM Sans"/>
                <a:cs typeface="DM Sans"/>
                <a:sym typeface="DM Sans"/>
              </a:rPr>
              <a:t>Generate Domain</a:t>
            </a:r>
            <a:endParaRPr b="1">
              <a:latin typeface="DM Sans"/>
              <a:ea typeface="DM Sans"/>
              <a:cs typeface="DM Sans"/>
              <a:sym typeface="DM Sans"/>
            </a:endParaRPr>
          </a:p>
          <a:p>
            <a:endParaRPr b="1">
              <a:latin typeface="DM Sans"/>
              <a:ea typeface="DM Sans"/>
              <a:cs typeface="DM Sans"/>
              <a:sym typeface="DM Sans"/>
            </a:endParaRPr>
          </a:p>
          <a:p>
            <a:r>
              <a:rPr lang="es">
                <a:latin typeface="DM Sans"/>
                <a:ea typeface="DM Sans"/>
                <a:cs typeface="DM Sans"/>
                <a:sym typeface="DM Sans"/>
              </a:rPr>
              <a:t>El link generado será el enlace para visitar nuestro backend.</a:t>
            </a:r>
            <a:endParaRPr>
              <a:latin typeface="DM Sans"/>
              <a:ea typeface="DM Sans"/>
              <a:cs typeface="DM Sans"/>
              <a:sym typeface="DM Sans"/>
            </a:endParaRPr>
          </a:p>
        </p:txBody>
      </p:sp>
      <p:pic>
        <p:nvPicPr>
          <p:cNvPr id="543" name="Google Shape;543;p111"/>
          <p:cNvPicPr preferRelativeResize="0"/>
          <p:nvPr/>
        </p:nvPicPr>
        <p:blipFill>
          <a:blip r:embed="rId3">
            <a:alphaModFix/>
          </a:blip>
          <a:stretch>
            <a:fillRect/>
          </a:stretch>
        </p:blipFill>
        <p:spPr>
          <a:xfrm>
            <a:off x="6590137" y="1233818"/>
            <a:ext cx="4476735" cy="3001933"/>
          </a:xfrm>
          <a:prstGeom prst="rect">
            <a:avLst/>
          </a:prstGeom>
          <a:noFill/>
          <a:ln>
            <a:noFill/>
          </a:ln>
        </p:spPr>
      </p:pic>
      <p:pic>
        <p:nvPicPr>
          <p:cNvPr id="544" name="Google Shape;544;p111"/>
          <p:cNvPicPr preferRelativeResize="0"/>
          <p:nvPr/>
        </p:nvPicPr>
        <p:blipFill>
          <a:blip r:embed="rId4">
            <a:alphaModFix/>
          </a:blip>
          <a:stretch>
            <a:fillRect/>
          </a:stretch>
        </p:blipFill>
        <p:spPr>
          <a:xfrm>
            <a:off x="6590134" y="4476951"/>
            <a:ext cx="4476733" cy="1147237"/>
          </a:xfrm>
          <a:prstGeom prst="rect">
            <a:avLst/>
          </a:prstGeom>
          <a:noFill/>
          <a:ln>
            <a:noFill/>
          </a:ln>
        </p:spPr>
      </p:pic>
      <p:grpSp>
        <p:nvGrpSpPr>
          <p:cNvPr id="545" name="Google Shape;545;p111"/>
          <p:cNvGrpSpPr/>
          <p:nvPr/>
        </p:nvGrpSpPr>
        <p:grpSpPr>
          <a:xfrm>
            <a:off x="752524" y="67915"/>
            <a:ext cx="574765" cy="574765"/>
            <a:chOff x="7605951" y="217673"/>
            <a:chExt cx="738900" cy="738900"/>
          </a:xfrm>
        </p:grpSpPr>
        <p:sp>
          <p:nvSpPr>
            <p:cNvPr id="546" name="Google Shape;546;p11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47" name="Google Shape;547;p111"/>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548" name="Google Shape;548;p111"/>
          <p:cNvSpPr txBox="1"/>
          <p:nvPr/>
        </p:nvSpPr>
        <p:spPr>
          <a:xfrm>
            <a:off x="1243600" y="67901"/>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8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1</a:t>
            </a:r>
            <a:endParaRPr sz="4667" b="1">
              <a:solidFill>
                <a:srgbClr val="EAFF6A"/>
              </a:solidFill>
              <a:latin typeface="DM Sans"/>
              <a:ea typeface="DM Sans"/>
              <a:cs typeface="DM Sans"/>
              <a:sym typeface="DM Sans"/>
            </a:endParaRPr>
          </a:p>
        </p:txBody>
      </p:sp>
      <p:sp>
        <p:nvSpPr>
          <p:cNvPr id="725" name="Google Shape;725;p184"/>
          <p:cNvSpPr txBox="1"/>
          <p:nvPr/>
        </p:nvSpPr>
        <p:spPr>
          <a:xfrm>
            <a:off x="631133" y="2168134"/>
            <a:ext cx="9559200" cy="1271974"/>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dirty="0">
                <a:solidFill>
                  <a:srgbClr val="B7B7B7"/>
                </a:solidFill>
                <a:latin typeface="DM Sans"/>
                <a:ea typeface="DM Sans"/>
                <a:cs typeface="DM Sans"/>
                <a:sym typeface="DM Sans"/>
              </a:rPr>
              <a:t>Se profundizará sobre la sintaxis de las operaciones síncronas de archivos con fs.</a:t>
            </a:r>
            <a:endParaRPr sz="3333" dirty="0">
              <a:solidFill>
                <a:srgbClr val="B7B7B7"/>
              </a:solidFill>
              <a:latin typeface="DM Sans"/>
              <a:ea typeface="DM Sans"/>
              <a:cs typeface="DM Sans"/>
              <a:sym typeface="DM Sans"/>
            </a:endParaRPr>
          </a:p>
        </p:txBody>
      </p:sp>
      <p:grpSp>
        <p:nvGrpSpPr>
          <p:cNvPr id="726" name="Google Shape;726;p184"/>
          <p:cNvGrpSpPr/>
          <p:nvPr/>
        </p:nvGrpSpPr>
        <p:grpSpPr>
          <a:xfrm>
            <a:off x="631135" y="826031"/>
            <a:ext cx="985200" cy="985200"/>
            <a:chOff x="473351" y="619523"/>
            <a:chExt cx="738900" cy="738900"/>
          </a:xfrm>
        </p:grpSpPr>
        <p:sp>
          <p:nvSpPr>
            <p:cNvPr id="727" name="Google Shape;727;p18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28" name="Google Shape;728;p18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12"/>
          <p:cNvSpPr txBox="1"/>
          <p:nvPr/>
        </p:nvSpPr>
        <p:spPr>
          <a:xfrm>
            <a:off x="634000" y="746601"/>
            <a:ext cx="890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Finalmente, utilizando nuestro backend</a:t>
            </a:r>
            <a:endParaRPr sz="5333" b="1">
              <a:solidFill>
                <a:schemeClr val="dk1"/>
              </a:solidFill>
              <a:latin typeface="DM Sans"/>
              <a:ea typeface="DM Sans"/>
              <a:cs typeface="DM Sans"/>
              <a:sym typeface="DM Sans"/>
            </a:endParaRPr>
          </a:p>
        </p:txBody>
      </p:sp>
      <p:sp>
        <p:nvSpPr>
          <p:cNvPr id="554" name="Google Shape;554;p112"/>
          <p:cNvSpPr txBox="1"/>
          <p:nvPr/>
        </p:nvSpPr>
        <p:spPr>
          <a:xfrm>
            <a:off x="634000" y="2607067"/>
            <a:ext cx="7148400" cy="1723508"/>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Si todos los pasos se siguieron correctamente, podemos visitar /api/users y obtendremos el resultado de usuarios de la base de datos de atlas que configuramos en nuestra MONGO_URL</a:t>
            </a:r>
            <a:endParaRPr sz="2400">
              <a:latin typeface="DM Sans"/>
              <a:ea typeface="DM Sans"/>
              <a:cs typeface="DM Sans"/>
              <a:sym typeface="DM Sans"/>
            </a:endParaRPr>
          </a:p>
        </p:txBody>
      </p:sp>
      <p:pic>
        <p:nvPicPr>
          <p:cNvPr id="555" name="Google Shape;555;p112"/>
          <p:cNvPicPr preferRelativeResize="0"/>
          <p:nvPr/>
        </p:nvPicPr>
        <p:blipFill>
          <a:blip r:embed="rId3">
            <a:alphaModFix/>
          </a:blip>
          <a:stretch>
            <a:fillRect/>
          </a:stretch>
        </p:blipFill>
        <p:spPr>
          <a:xfrm>
            <a:off x="984251" y="4350434"/>
            <a:ext cx="10223500" cy="1384300"/>
          </a:xfrm>
          <a:prstGeom prst="rect">
            <a:avLst/>
          </a:prstGeom>
          <a:noFill/>
          <a:ln>
            <a:noFill/>
          </a:ln>
        </p:spPr>
      </p:pic>
      <p:grpSp>
        <p:nvGrpSpPr>
          <p:cNvPr id="556" name="Google Shape;556;p112"/>
          <p:cNvGrpSpPr/>
          <p:nvPr/>
        </p:nvGrpSpPr>
        <p:grpSpPr>
          <a:xfrm>
            <a:off x="633991" y="171799"/>
            <a:ext cx="574765" cy="574765"/>
            <a:chOff x="7605951" y="217673"/>
            <a:chExt cx="738900" cy="738900"/>
          </a:xfrm>
        </p:grpSpPr>
        <p:sp>
          <p:nvSpPr>
            <p:cNvPr id="557" name="Google Shape;557;p11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58" name="Google Shape;558;p112"/>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59" name="Google Shape;559;p112"/>
          <p:cNvSpPr txBox="1"/>
          <p:nvPr/>
        </p:nvSpPr>
        <p:spPr>
          <a:xfrm>
            <a:off x="1208767" y="171801"/>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13"/>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65" name="Google Shape;565;p113"/>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14"/>
          <p:cNvSpPr txBox="1"/>
          <p:nvPr/>
        </p:nvSpPr>
        <p:spPr>
          <a:xfrm>
            <a:off x="634000" y="2588501"/>
            <a:ext cx="10924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Configuración de pipeline</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chemeClr val="accent5"/>
                </a:solidFill>
                <a:latin typeface="DM Sans"/>
                <a:ea typeface="DM Sans"/>
                <a:cs typeface="DM Sans"/>
                <a:sym typeface="DM Sans"/>
              </a:rPr>
              <a:t>en </a:t>
            </a:r>
            <a:r>
              <a:rPr lang="es" sz="5333" b="1">
                <a:solidFill>
                  <a:srgbClr val="83AEFB"/>
                </a:solidFill>
                <a:latin typeface="DM Sans"/>
                <a:ea typeface="DM Sans"/>
                <a:cs typeface="DM Sans"/>
                <a:sym typeface="DM Sans"/>
              </a:rPr>
              <a:t>Railway.app</a:t>
            </a:r>
            <a:endParaRPr sz="5333" b="1">
              <a:solidFill>
                <a:srgbClr val="83AEFB"/>
              </a:solidFill>
              <a:latin typeface="DM Sans"/>
              <a:ea typeface="DM Sans"/>
              <a:cs typeface="DM Sans"/>
              <a:sym typeface="DM Sans"/>
            </a:endParaRPr>
          </a:p>
        </p:txBody>
      </p:sp>
    </p:spTree>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15"/>
          <p:cNvSpPr txBox="1"/>
          <p:nvPr/>
        </p:nvSpPr>
        <p:spPr>
          <a:xfrm>
            <a:off x="634000" y="624401"/>
            <a:ext cx="804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un pipeline?</a:t>
            </a:r>
            <a:endParaRPr sz="5333" b="1">
              <a:solidFill>
                <a:schemeClr val="dk1"/>
              </a:solidFill>
              <a:latin typeface="DM Sans"/>
              <a:ea typeface="DM Sans"/>
              <a:cs typeface="DM Sans"/>
              <a:sym typeface="DM Sans"/>
            </a:endParaRPr>
          </a:p>
        </p:txBody>
      </p:sp>
      <p:sp>
        <p:nvSpPr>
          <p:cNvPr id="576" name="Google Shape;576;p115"/>
          <p:cNvSpPr txBox="1"/>
          <p:nvPr/>
        </p:nvSpPr>
        <p:spPr>
          <a:xfrm>
            <a:off x="634000" y="1815701"/>
            <a:ext cx="8170800" cy="440116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entiende por pipeline a todo el flujo que comprende un proceso. Una característica importante de un pipeline es el uso de diferentes </a:t>
            </a:r>
            <a:r>
              <a:rPr lang="es" b="1">
                <a:latin typeface="DM Sans"/>
                <a:ea typeface="DM Sans"/>
                <a:cs typeface="DM Sans"/>
                <a:sym typeface="DM Sans"/>
              </a:rPr>
              <a:t>stages</a:t>
            </a:r>
            <a:r>
              <a:rPr lang="es">
                <a:latin typeface="DM Sans"/>
                <a:ea typeface="DM Sans"/>
                <a:cs typeface="DM Sans"/>
                <a:sym typeface="DM Sans"/>
              </a:rPr>
              <a:t>.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Estas stages están relacionadas con:</a:t>
            </a:r>
            <a:endParaRPr>
              <a:latin typeface="DM Sans"/>
              <a:ea typeface="DM Sans"/>
              <a:cs typeface="DM Sans"/>
              <a:sym typeface="DM Sans"/>
            </a:endParaRPr>
          </a:p>
          <a:p>
            <a:endParaRPr>
              <a:latin typeface="DM Sans"/>
              <a:ea typeface="DM Sans"/>
              <a:cs typeface="DM Sans"/>
              <a:sym typeface="DM Sans"/>
            </a:endParaRPr>
          </a:p>
          <a:p>
            <a:pPr marL="609585" indent="-419090">
              <a:buClr>
                <a:srgbClr val="EA90FF"/>
              </a:buClr>
              <a:buSzPts val="1350"/>
              <a:buFont typeface="DM Sans"/>
              <a:buChar char="✓"/>
            </a:pPr>
            <a:r>
              <a:rPr lang="es" b="1">
                <a:highlight>
                  <a:srgbClr val="EA90FF"/>
                </a:highlight>
                <a:latin typeface="DM Sans"/>
                <a:ea typeface="DM Sans"/>
                <a:cs typeface="DM Sans"/>
                <a:sym typeface="DM Sans"/>
              </a:rPr>
              <a:t>Diferentes entornos</a:t>
            </a:r>
            <a:r>
              <a:rPr lang="es">
                <a:highlight>
                  <a:srgbClr val="EA90FF"/>
                </a:highlight>
                <a:latin typeface="DM Sans"/>
                <a:ea typeface="DM Sans"/>
                <a:cs typeface="DM Sans"/>
                <a:sym typeface="DM Sans"/>
              </a:rPr>
              <a:t>: </a:t>
            </a:r>
            <a:r>
              <a:rPr lang="es">
                <a:latin typeface="DM Sans"/>
                <a:ea typeface="DM Sans"/>
                <a:cs typeface="DM Sans"/>
                <a:sym typeface="DM Sans"/>
              </a:rPr>
              <a:t>Cada entorno debe apuntar a diferentes bases de datos, por ejemplo, no es prudente mezclar mock users con usuarios reales de un entorno productivo.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b="1">
                <a:highlight>
                  <a:schemeClr val="accent5"/>
                </a:highlight>
                <a:latin typeface="DM Sans"/>
                <a:ea typeface="DM Sans"/>
                <a:cs typeface="DM Sans"/>
                <a:sym typeface="DM Sans"/>
              </a:rPr>
              <a:t>Diferentes intenciones</a:t>
            </a:r>
            <a:r>
              <a:rPr lang="es">
                <a:highlight>
                  <a:schemeClr val="accent5"/>
                </a:highlight>
                <a:latin typeface="DM Sans"/>
                <a:ea typeface="DM Sans"/>
                <a:cs typeface="DM Sans"/>
                <a:sym typeface="DM Sans"/>
              </a:rPr>
              <a:t>:</a:t>
            </a:r>
            <a:r>
              <a:rPr lang="es">
                <a:latin typeface="DM Sans"/>
                <a:ea typeface="DM Sans"/>
                <a:cs typeface="DM Sans"/>
                <a:sym typeface="DM Sans"/>
              </a:rPr>
              <a:t> Una stage de desarrollo tiene la principal intención de corroborar que todas las ramas mergeadas de diferentes desarrolladores del equipo no hayan generado ningún conflicto funcional, sin embargo, una stage de QA no está interesada por la integración, sino directamente el carácter funcional del mismo.</a:t>
            </a:r>
            <a:endParaRPr>
              <a:latin typeface="DM Sans"/>
              <a:ea typeface="DM Sans"/>
              <a:cs typeface="DM Sans"/>
              <a:sym typeface="DM Sans"/>
            </a:endParaRPr>
          </a:p>
          <a:p>
            <a:endParaRPr>
              <a:latin typeface="DM Sans"/>
              <a:ea typeface="DM Sans"/>
              <a:cs typeface="DM Sans"/>
              <a:sym typeface="DM Sans"/>
            </a:endParaRPr>
          </a:p>
        </p:txBody>
      </p:sp>
    </p:spTree>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11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Paso a paso</a:t>
            </a:r>
            <a:endParaRPr sz="5333" b="1">
              <a:solidFill>
                <a:schemeClr val="dk1"/>
              </a:solidFill>
              <a:latin typeface="DM Sans"/>
              <a:ea typeface="DM Sans"/>
              <a:cs typeface="DM Sans"/>
              <a:sym typeface="DM Sans"/>
            </a:endParaRPr>
          </a:p>
        </p:txBody>
      </p:sp>
      <p:sp>
        <p:nvSpPr>
          <p:cNvPr id="582" name="Google Shape;582;p116"/>
          <p:cNvSpPr/>
          <p:nvPr/>
        </p:nvSpPr>
        <p:spPr>
          <a:xfrm>
            <a:off x="2303801" y="2061505"/>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3" name="Google Shape;583;p116"/>
          <p:cNvSpPr/>
          <p:nvPr/>
        </p:nvSpPr>
        <p:spPr>
          <a:xfrm>
            <a:off x="5700237" y="2061472"/>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4" name="Google Shape;584;p116"/>
          <p:cNvSpPr txBox="1"/>
          <p:nvPr/>
        </p:nvSpPr>
        <p:spPr>
          <a:xfrm>
            <a:off x="1315984" y="3135601"/>
            <a:ext cx="2613600" cy="1095644"/>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Desarrollo (preproductivo)</a:t>
            </a:r>
            <a:endParaRPr sz="1867" b="1">
              <a:solidFill>
                <a:srgbClr val="000000"/>
              </a:solidFill>
              <a:latin typeface="DM Sans"/>
              <a:ea typeface="DM Sans"/>
              <a:cs typeface="DM Sans"/>
              <a:sym typeface="DM Sans"/>
            </a:endParaRPr>
          </a:p>
        </p:txBody>
      </p:sp>
      <p:sp>
        <p:nvSpPr>
          <p:cNvPr id="585" name="Google Shape;585;p116"/>
          <p:cNvSpPr txBox="1"/>
          <p:nvPr/>
        </p:nvSpPr>
        <p:spPr>
          <a:xfrm>
            <a:off x="4791051" y="3135601"/>
            <a:ext cx="2613600" cy="1095644"/>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QA</a:t>
            </a:r>
            <a:endParaRPr sz="2400" b="1">
              <a:solidFill>
                <a:schemeClr val="dk1"/>
              </a:solidFill>
              <a:latin typeface="DM Sans"/>
              <a:ea typeface="DM Sans"/>
              <a:cs typeface="DM Sans"/>
              <a:sym typeface="DM Sans"/>
            </a:endParaRPr>
          </a:p>
          <a:p>
            <a:pPr algn="ctr">
              <a:lnSpc>
                <a:spcPct val="115000"/>
              </a:lnSpc>
              <a:buClr>
                <a:srgbClr val="000000"/>
              </a:buClr>
              <a:buSzPts val="1400"/>
            </a:pPr>
            <a:r>
              <a:rPr lang="es" sz="2400" b="1">
                <a:solidFill>
                  <a:schemeClr val="dk1"/>
                </a:solidFill>
                <a:latin typeface="DM Sans"/>
                <a:ea typeface="DM Sans"/>
                <a:cs typeface="DM Sans"/>
                <a:sym typeface="DM Sans"/>
              </a:rPr>
              <a:t>(testing)</a:t>
            </a:r>
            <a:endParaRPr sz="2400" b="1">
              <a:solidFill>
                <a:schemeClr val="dk1"/>
              </a:solidFill>
              <a:latin typeface="DM Sans"/>
              <a:ea typeface="DM Sans"/>
              <a:cs typeface="DM Sans"/>
              <a:sym typeface="DM Sans"/>
            </a:endParaRPr>
          </a:p>
        </p:txBody>
      </p:sp>
      <p:sp>
        <p:nvSpPr>
          <p:cNvPr id="586" name="Google Shape;586;p116"/>
          <p:cNvSpPr/>
          <p:nvPr/>
        </p:nvSpPr>
        <p:spPr>
          <a:xfrm>
            <a:off x="9096684" y="2061505"/>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587" name="Google Shape;587;p116"/>
          <p:cNvCxnSpPr>
            <a:stCxn id="582" idx="6"/>
            <a:endCxn id="583" idx="2"/>
          </p:cNvCxnSpPr>
          <p:nvPr/>
        </p:nvCxnSpPr>
        <p:spPr>
          <a:xfrm>
            <a:off x="3086601" y="2452905"/>
            <a:ext cx="2613600" cy="0"/>
          </a:xfrm>
          <a:prstGeom prst="straightConnector1">
            <a:avLst/>
          </a:prstGeom>
          <a:noFill/>
          <a:ln w="9525" cap="flat" cmpd="sng">
            <a:solidFill>
              <a:srgbClr val="EAFF6A"/>
            </a:solidFill>
            <a:prstDash val="solid"/>
            <a:round/>
            <a:headEnd type="none" w="sm" len="sm"/>
            <a:tailEnd type="none" w="sm" len="sm"/>
          </a:ln>
        </p:spPr>
      </p:cxnSp>
      <p:cxnSp>
        <p:nvCxnSpPr>
          <p:cNvPr id="588" name="Google Shape;588;p116"/>
          <p:cNvCxnSpPr>
            <a:stCxn id="583" idx="6"/>
            <a:endCxn id="586" idx="2"/>
          </p:cNvCxnSpPr>
          <p:nvPr/>
        </p:nvCxnSpPr>
        <p:spPr>
          <a:xfrm>
            <a:off x="6483037" y="2452872"/>
            <a:ext cx="2613600" cy="0"/>
          </a:xfrm>
          <a:prstGeom prst="straightConnector1">
            <a:avLst/>
          </a:prstGeom>
          <a:noFill/>
          <a:ln w="9525" cap="flat" cmpd="sng">
            <a:solidFill>
              <a:srgbClr val="EAFF6A"/>
            </a:solidFill>
            <a:prstDash val="solid"/>
            <a:round/>
            <a:headEnd type="none" w="sm" len="sm"/>
            <a:tailEnd type="none" w="sm" len="sm"/>
          </a:ln>
        </p:spPr>
      </p:cxnSp>
      <p:sp>
        <p:nvSpPr>
          <p:cNvPr id="589" name="Google Shape;589;p116"/>
          <p:cNvSpPr txBox="1"/>
          <p:nvPr/>
        </p:nvSpPr>
        <p:spPr>
          <a:xfrm>
            <a:off x="8187484" y="3135601"/>
            <a:ext cx="2613600" cy="670913"/>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Productivo</a:t>
            </a:r>
            <a:endParaRPr sz="1867" b="1">
              <a:solidFill>
                <a:srgbClr val="000000"/>
              </a:solidFill>
              <a:latin typeface="DM Sans"/>
              <a:ea typeface="DM Sans"/>
              <a:cs typeface="DM Sans"/>
              <a:sym typeface="DM Sans"/>
            </a:endParaRPr>
          </a:p>
        </p:txBody>
      </p:sp>
      <p:sp>
        <p:nvSpPr>
          <p:cNvPr id="590" name="Google Shape;590;p116"/>
          <p:cNvSpPr txBox="1"/>
          <p:nvPr/>
        </p:nvSpPr>
        <p:spPr>
          <a:xfrm>
            <a:off x="1394617" y="3945334"/>
            <a:ext cx="2601200" cy="1838925"/>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Probamos que todos los subdesarrollos de todos los devs estén correctamente integrados</a:t>
            </a:r>
            <a:endParaRPr>
              <a:solidFill>
                <a:srgbClr val="000000"/>
              </a:solidFill>
              <a:latin typeface="DM Sans"/>
              <a:ea typeface="DM Sans"/>
              <a:cs typeface="DM Sans"/>
              <a:sym typeface="DM Sans"/>
            </a:endParaRPr>
          </a:p>
        </p:txBody>
      </p:sp>
      <p:sp>
        <p:nvSpPr>
          <p:cNvPr id="591" name="Google Shape;591;p116"/>
          <p:cNvSpPr txBox="1"/>
          <p:nvPr/>
        </p:nvSpPr>
        <p:spPr>
          <a:xfrm>
            <a:off x="4791051" y="3999601"/>
            <a:ext cx="2601200" cy="1838925"/>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Corroboramos que los módulos no tengan defectos y mantengan una correcta funcionalidad.</a:t>
            </a:r>
            <a:endParaRPr>
              <a:solidFill>
                <a:srgbClr val="000000"/>
              </a:solidFill>
              <a:latin typeface="DM Sans"/>
              <a:ea typeface="DM Sans"/>
              <a:cs typeface="DM Sans"/>
              <a:sym typeface="DM Sans"/>
            </a:endParaRPr>
          </a:p>
        </p:txBody>
      </p:sp>
      <p:sp>
        <p:nvSpPr>
          <p:cNvPr id="592" name="Google Shape;592;p116"/>
          <p:cNvSpPr txBox="1"/>
          <p:nvPr/>
        </p:nvSpPr>
        <p:spPr>
          <a:xfrm>
            <a:off x="8187484" y="3704301"/>
            <a:ext cx="2601200" cy="1520376"/>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El aplicativo llega al cliente, está listo para poder ser utilizado en contextos reales.</a:t>
            </a:r>
            <a:endParaRPr>
              <a:solidFill>
                <a:srgbClr val="000000"/>
              </a:solidFill>
              <a:latin typeface="DM Sans"/>
              <a:ea typeface="DM Sans"/>
              <a:cs typeface="DM Sans"/>
              <a:sym typeface="DM Sans"/>
            </a:endParaRPr>
          </a:p>
        </p:txBody>
      </p:sp>
      <p:sp>
        <p:nvSpPr>
          <p:cNvPr id="593" name="Google Shape;593;p116"/>
          <p:cNvSpPr txBox="1"/>
          <p:nvPr/>
        </p:nvSpPr>
        <p:spPr>
          <a:xfrm>
            <a:off x="5815501" y="2052667"/>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2</a:t>
            </a:r>
            <a:endParaRPr sz="4000" b="1">
              <a:solidFill>
                <a:schemeClr val="dk1"/>
              </a:solidFill>
              <a:latin typeface="DM Sans"/>
              <a:ea typeface="DM Sans"/>
              <a:cs typeface="DM Sans"/>
              <a:sym typeface="DM Sans"/>
            </a:endParaRPr>
          </a:p>
        </p:txBody>
      </p:sp>
      <p:sp>
        <p:nvSpPr>
          <p:cNvPr id="594" name="Google Shape;594;p116"/>
          <p:cNvSpPr txBox="1"/>
          <p:nvPr/>
        </p:nvSpPr>
        <p:spPr>
          <a:xfrm>
            <a:off x="9211901" y="2052667"/>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3</a:t>
            </a:r>
            <a:endParaRPr sz="4000" b="1">
              <a:solidFill>
                <a:schemeClr val="dk1"/>
              </a:solidFill>
              <a:latin typeface="DM Sans"/>
              <a:ea typeface="DM Sans"/>
              <a:cs typeface="DM Sans"/>
              <a:sym typeface="DM Sans"/>
            </a:endParaRPr>
          </a:p>
        </p:txBody>
      </p:sp>
      <p:sp>
        <p:nvSpPr>
          <p:cNvPr id="595" name="Google Shape;595;p116"/>
          <p:cNvSpPr txBox="1"/>
          <p:nvPr/>
        </p:nvSpPr>
        <p:spPr>
          <a:xfrm>
            <a:off x="2419017" y="2052667"/>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1</a:t>
            </a:r>
            <a:endParaRPr sz="4000" b="1">
              <a:solidFill>
                <a:schemeClr val="dk1"/>
              </a:solidFill>
              <a:latin typeface="DM Sans"/>
              <a:ea typeface="DM Sans"/>
              <a:cs typeface="DM Sans"/>
              <a:sym typeface="DM Sans"/>
            </a:endParaRPr>
          </a:p>
        </p:txBody>
      </p:sp>
    </p:spTree>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17"/>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01" name="Google Shape;601;p117"/>
          <p:cNvSpPr txBox="1"/>
          <p:nvPr/>
        </p:nvSpPr>
        <p:spPr>
          <a:xfrm>
            <a:off x="4309767" y="704767"/>
            <a:ext cx="6741200" cy="1908174"/>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Para trabajar con stages, también debemos pensar en branches</a:t>
            </a:r>
            <a:endParaRPr sz="4000" b="1">
              <a:solidFill>
                <a:schemeClr val="dk1"/>
              </a:solidFill>
              <a:latin typeface="DM Sans"/>
              <a:ea typeface="DM Sans"/>
              <a:cs typeface="DM Sans"/>
              <a:sym typeface="DM Sans"/>
            </a:endParaRPr>
          </a:p>
        </p:txBody>
      </p:sp>
      <p:sp>
        <p:nvSpPr>
          <p:cNvPr id="602" name="Google Shape;602;p117"/>
          <p:cNvSpPr txBox="1"/>
          <p:nvPr/>
        </p:nvSpPr>
        <p:spPr>
          <a:xfrm>
            <a:off x="6906000" y="2351034"/>
            <a:ext cx="52860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p:txBody>
      </p:sp>
      <p:sp>
        <p:nvSpPr>
          <p:cNvPr id="603" name="Google Shape;603;p117"/>
          <p:cNvSpPr txBox="1"/>
          <p:nvPr/>
        </p:nvSpPr>
        <p:spPr>
          <a:xfrm>
            <a:off x="4309767" y="2727101"/>
            <a:ext cx="68612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Hasta este momento solo hemos trabajado sobre la rama main del proyecto de Adoptme. La idea de haber forkeado el proyecto, también es que podamos separarlo en las branches que nosotros deseemos. Generaremos otras dos branches adicionales: development y QualityAssurance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Generaremos ambas ramas tanto en nuestro repositorio local, como en el repositorio remoto.</a:t>
            </a:r>
            <a:endParaRPr>
              <a:latin typeface="DM Sans"/>
              <a:ea typeface="DM Sans"/>
              <a:cs typeface="DM Sans"/>
              <a:sym typeface="DM Sans"/>
            </a:endParaRPr>
          </a:p>
        </p:txBody>
      </p:sp>
      <p:pic>
        <p:nvPicPr>
          <p:cNvPr id="604" name="Google Shape;604;p117"/>
          <p:cNvPicPr preferRelativeResize="0"/>
          <p:nvPr/>
        </p:nvPicPr>
        <p:blipFill>
          <a:blip r:embed="rId3">
            <a:alphaModFix/>
          </a:blip>
          <a:stretch>
            <a:fillRect/>
          </a:stretch>
        </p:blipFill>
        <p:spPr>
          <a:xfrm>
            <a:off x="1051134" y="2933267"/>
            <a:ext cx="3160300" cy="991467"/>
          </a:xfrm>
          <a:prstGeom prst="rect">
            <a:avLst/>
          </a:prstGeom>
          <a:noFill/>
          <a:ln>
            <a:noFill/>
          </a:ln>
        </p:spPr>
      </p:pic>
      <p:pic>
        <p:nvPicPr>
          <p:cNvPr id="605" name="Google Shape;605;p117"/>
          <p:cNvPicPr preferRelativeResize="0"/>
          <p:nvPr/>
        </p:nvPicPr>
        <p:blipFill>
          <a:blip r:embed="rId4">
            <a:alphaModFix/>
          </a:blip>
          <a:stretch>
            <a:fillRect/>
          </a:stretch>
        </p:blipFill>
        <p:spPr>
          <a:xfrm>
            <a:off x="1051134" y="4204868"/>
            <a:ext cx="3160300" cy="877861"/>
          </a:xfrm>
          <a:prstGeom prst="rect">
            <a:avLst/>
          </a:prstGeom>
          <a:noFill/>
          <a:ln>
            <a:noFill/>
          </a:ln>
        </p:spPr>
      </p:pic>
    </p:spTree>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18"/>
          <p:cNvSpPr txBox="1"/>
          <p:nvPr/>
        </p:nvSpPr>
        <p:spPr>
          <a:xfrm>
            <a:off x="634000" y="624401"/>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Configurando el pipeline en Railway.app</a:t>
            </a:r>
            <a:endParaRPr sz="5333" b="1">
              <a:solidFill>
                <a:schemeClr val="dk1"/>
              </a:solidFill>
              <a:latin typeface="DM Sans"/>
              <a:ea typeface="DM Sans"/>
              <a:cs typeface="DM Sans"/>
              <a:sym typeface="DM Sans"/>
            </a:endParaRPr>
          </a:p>
        </p:txBody>
      </p:sp>
      <p:sp>
        <p:nvSpPr>
          <p:cNvPr id="611" name="Google Shape;611;p118"/>
          <p:cNvSpPr txBox="1"/>
          <p:nvPr/>
        </p:nvSpPr>
        <p:spPr>
          <a:xfrm>
            <a:off x="634000" y="3297467"/>
            <a:ext cx="5500800" cy="21851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Al haber creado nuestra aplicación de Adoptme en Railway, esta se creó por defecto en un entorno de producción. Sin embargo, existe la forma de colocar múltiples entornos.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Daremos click en la opción “production” y  seleccionaremos la opción </a:t>
            </a:r>
            <a:r>
              <a:rPr lang="es" b="1">
                <a:latin typeface="DM Sans"/>
                <a:ea typeface="DM Sans"/>
                <a:cs typeface="DM Sans"/>
                <a:sym typeface="DM Sans"/>
              </a:rPr>
              <a:t>+ Environment</a:t>
            </a:r>
            <a:r>
              <a:rPr lang="es">
                <a:latin typeface="DM Sans"/>
                <a:ea typeface="DM Sans"/>
                <a:cs typeface="DM Sans"/>
                <a:sym typeface="DM Sans"/>
              </a:rPr>
              <a:t>. </a:t>
            </a:r>
            <a:endParaRPr>
              <a:latin typeface="DM Sans"/>
              <a:ea typeface="DM Sans"/>
              <a:cs typeface="DM Sans"/>
              <a:sym typeface="DM Sans"/>
            </a:endParaRPr>
          </a:p>
        </p:txBody>
      </p:sp>
      <p:pic>
        <p:nvPicPr>
          <p:cNvPr id="612" name="Google Shape;612;p118"/>
          <p:cNvPicPr preferRelativeResize="0"/>
          <p:nvPr/>
        </p:nvPicPr>
        <p:blipFill>
          <a:blip r:embed="rId3">
            <a:alphaModFix/>
          </a:blip>
          <a:stretch>
            <a:fillRect/>
          </a:stretch>
        </p:blipFill>
        <p:spPr>
          <a:xfrm>
            <a:off x="6883667" y="2824868"/>
            <a:ext cx="3379501" cy="3130793"/>
          </a:xfrm>
          <a:prstGeom prst="rect">
            <a:avLst/>
          </a:prstGeom>
          <a:noFill/>
          <a:ln>
            <a:noFill/>
          </a:ln>
        </p:spPr>
      </p:pic>
      <p:pic>
        <p:nvPicPr>
          <p:cNvPr id="613" name="Google Shape;613;p118"/>
          <p:cNvPicPr preferRelativeResize="0"/>
          <p:nvPr/>
        </p:nvPicPr>
        <p:blipFill>
          <a:blip r:embed="rId4">
            <a:alphaModFix/>
          </a:blip>
          <a:stretch>
            <a:fillRect/>
          </a:stretch>
        </p:blipFill>
        <p:spPr>
          <a:xfrm>
            <a:off x="8511601" y="3507934"/>
            <a:ext cx="1373567" cy="1076767"/>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19"/>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19" name="Google Shape;619;p119"/>
          <p:cNvSpPr txBox="1"/>
          <p:nvPr/>
        </p:nvSpPr>
        <p:spPr>
          <a:xfrm>
            <a:off x="5662800" y="1578934"/>
            <a:ext cx="5513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Creación de entornos</a:t>
            </a:r>
            <a:endParaRPr sz="5333" b="1">
              <a:solidFill>
                <a:schemeClr val="dk1"/>
              </a:solidFill>
              <a:latin typeface="DM Sans"/>
              <a:ea typeface="DM Sans"/>
              <a:cs typeface="DM Sans"/>
              <a:sym typeface="DM Sans"/>
            </a:endParaRPr>
          </a:p>
        </p:txBody>
      </p:sp>
      <p:sp>
        <p:nvSpPr>
          <p:cNvPr id="620" name="Google Shape;620;p119"/>
          <p:cNvSpPr txBox="1"/>
          <p:nvPr/>
        </p:nvSpPr>
        <p:spPr>
          <a:xfrm>
            <a:off x="6704767" y="3180068"/>
            <a:ext cx="52860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p:txBody>
      </p:sp>
      <p:sp>
        <p:nvSpPr>
          <p:cNvPr id="621" name="Google Shape;621;p119"/>
          <p:cNvSpPr txBox="1"/>
          <p:nvPr/>
        </p:nvSpPr>
        <p:spPr>
          <a:xfrm>
            <a:off x="5746367" y="3376000"/>
            <a:ext cx="5513200" cy="21851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Al dar click a la opción indicada, nos llevará a la configuración de environments, aquí es donde crearemos los dos environments diferentes: PreProduction y QualityAssurance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Ahora podremos visualizar los diferentes entornos disponibles.</a:t>
            </a:r>
            <a:endParaRPr>
              <a:latin typeface="DM Sans"/>
              <a:ea typeface="DM Sans"/>
              <a:cs typeface="DM Sans"/>
              <a:sym typeface="DM Sans"/>
            </a:endParaRPr>
          </a:p>
        </p:txBody>
      </p:sp>
      <p:pic>
        <p:nvPicPr>
          <p:cNvPr id="622" name="Google Shape;622;p119"/>
          <p:cNvPicPr preferRelativeResize="0"/>
          <p:nvPr/>
        </p:nvPicPr>
        <p:blipFill>
          <a:blip r:embed="rId3">
            <a:alphaModFix/>
          </a:blip>
          <a:stretch>
            <a:fillRect/>
          </a:stretch>
        </p:blipFill>
        <p:spPr>
          <a:xfrm>
            <a:off x="848301" y="1162268"/>
            <a:ext cx="4645204" cy="2740001"/>
          </a:xfrm>
          <a:prstGeom prst="rect">
            <a:avLst/>
          </a:prstGeom>
          <a:noFill/>
          <a:ln>
            <a:noFill/>
          </a:ln>
        </p:spPr>
      </p:pic>
      <p:pic>
        <p:nvPicPr>
          <p:cNvPr id="623" name="Google Shape;623;p119"/>
          <p:cNvPicPr preferRelativeResize="0"/>
          <p:nvPr/>
        </p:nvPicPr>
        <p:blipFill>
          <a:blip r:embed="rId4">
            <a:alphaModFix/>
          </a:blip>
          <a:stretch>
            <a:fillRect/>
          </a:stretch>
        </p:blipFill>
        <p:spPr>
          <a:xfrm>
            <a:off x="2309704" y="4076200"/>
            <a:ext cx="1722400" cy="1804000"/>
          </a:xfrm>
          <a:prstGeom prst="rect">
            <a:avLst/>
          </a:prstGeom>
          <a:noFill/>
          <a:ln>
            <a:noFill/>
          </a:ln>
        </p:spPr>
      </p:pic>
    </p:spTree>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20"/>
          <p:cNvSpPr txBox="1"/>
          <p:nvPr/>
        </p:nvSpPr>
        <p:spPr>
          <a:xfrm>
            <a:off x="634000" y="624401"/>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¡Cuidado, entorno inestable!</a:t>
            </a:r>
            <a:endParaRPr sz="5333" b="1">
              <a:solidFill>
                <a:schemeClr val="dk1"/>
              </a:solidFill>
              <a:latin typeface="DM Sans"/>
              <a:ea typeface="DM Sans"/>
              <a:cs typeface="DM Sans"/>
              <a:sym typeface="DM Sans"/>
            </a:endParaRPr>
          </a:p>
        </p:txBody>
      </p:sp>
      <p:sp>
        <p:nvSpPr>
          <p:cNvPr id="629" name="Google Shape;629;p120"/>
          <p:cNvSpPr txBox="1"/>
          <p:nvPr/>
        </p:nvSpPr>
        <p:spPr>
          <a:xfrm>
            <a:off x="634000" y="2604801"/>
            <a:ext cx="56652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Al crear un entorno, el mismo intentará desplegarse automáticamente. Sin embargo:</a:t>
            </a:r>
            <a:endParaRPr>
              <a:latin typeface="DM Sans"/>
              <a:ea typeface="DM Sans"/>
              <a:cs typeface="DM Sans"/>
              <a:sym typeface="DM Sans"/>
            </a:endParaRPr>
          </a:p>
          <a:p>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Sigue en la misma stage que el entorno principal, por lo que hay que cambiarlo para que escuche por uno diferente.</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Un entorno vuelve a crearse vacío en sus variables de entorno, por lo que hay que reconfigurar nuestra variable MONGO_URL nuevamente, apuntando a una base distinta.</a:t>
            </a:r>
            <a:endParaRPr>
              <a:latin typeface="DM Sans"/>
              <a:ea typeface="DM Sans"/>
              <a:cs typeface="DM Sans"/>
              <a:sym typeface="DM Sans"/>
            </a:endParaRPr>
          </a:p>
        </p:txBody>
      </p:sp>
      <p:pic>
        <p:nvPicPr>
          <p:cNvPr id="630" name="Google Shape;630;p120"/>
          <p:cNvPicPr preferRelativeResize="0"/>
          <p:nvPr/>
        </p:nvPicPr>
        <p:blipFill>
          <a:blip r:embed="rId3">
            <a:alphaModFix/>
          </a:blip>
          <a:stretch>
            <a:fillRect/>
          </a:stretch>
        </p:blipFill>
        <p:spPr>
          <a:xfrm>
            <a:off x="6561351" y="2981800"/>
            <a:ext cx="4762500" cy="2540000"/>
          </a:xfrm>
          <a:prstGeom prst="rect">
            <a:avLst/>
          </a:prstGeom>
          <a:noFill/>
          <a:ln>
            <a:noFill/>
          </a:ln>
        </p:spPr>
      </p:pic>
    </p:spTree>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21"/>
          <p:cNvSpPr txBox="1"/>
          <p:nvPr/>
        </p:nvSpPr>
        <p:spPr>
          <a:xfrm>
            <a:off x="625700" y="667267"/>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¿Cómo reconfigurar los nuevos entornos?</a:t>
            </a:r>
            <a:endParaRPr sz="5333" b="1">
              <a:solidFill>
                <a:schemeClr val="dk1"/>
              </a:solidFill>
              <a:latin typeface="DM Sans"/>
              <a:ea typeface="DM Sans"/>
              <a:cs typeface="DM Sans"/>
              <a:sym typeface="DM Sans"/>
            </a:endParaRPr>
          </a:p>
        </p:txBody>
      </p:sp>
      <p:sp>
        <p:nvSpPr>
          <p:cNvPr id="636" name="Google Shape;636;p121"/>
          <p:cNvSpPr txBox="1"/>
          <p:nvPr/>
        </p:nvSpPr>
        <p:spPr>
          <a:xfrm>
            <a:off x="634000" y="2399984"/>
            <a:ext cx="57820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Primero tenemos que ir a la configuración del respectivo entorno, y cambiaremos en </a:t>
            </a:r>
            <a:r>
              <a:rPr lang="es" b="1" i="1">
                <a:latin typeface="DM Sans"/>
                <a:ea typeface="DM Sans"/>
                <a:cs typeface="DM Sans"/>
                <a:sym typeface="DM Sans"/>
              </a:rPr>
              <a:t>Automatic Deployments</a:t>
            </a:r>
            <a:r>
              <a:rPr lang="es">
                <a:latin typeface="DM Sans"/>
                <a:ea typeface="DM Sans"/>
                <a:cs typeface="DM Sans"/>
                <a:sym typeface="DM Sans"/>
              </a:rPr>
              <a:t>, la rama por la cual queremos escuchar en dicho entorno. Colocaremos la rama development.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Además volveremos a colocar la URL de la base de datos en MONGO_URL, apuntando a una base dev, con el fin de que no afecte al entorno productivo.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Realizar el mismo proceso para el entorno QualityAssurance.</a:t>
            </a:r>
            <a:endParaRPr>
              <a:latin typeface="DM Sans"/>
              <a:ea typeface="DM Sans"/>
              <a:cs typeface="DM Sans"/>
              <a:sym typeface="DM Sans"/>
            </a:endParaRPr>
          </a:p>
        </p:txBody>
      </p:sp>
      <p:pic>
        <p:nvPicPr>
          <p:cNvPr id="637" name="Google Shape;637;p121"/>
          <p:cNvPicPr preferRelativeResize="0"/>
          <p:nvPr/>
        </p:nvPicPr>
        <p:blipFill>
          <a:blip r:embed="rId3">
            <a:alphaModFix/>
          </a:blip>
          <a:stretch>
            <a:fillRect/>
          </a:stretch>
        </p:blipFill>
        <p:spPr>
          <a:xfrm>
            <a:off x="6639467" y="2498700"/>
            <a:ext cx="4918533" cy="33734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85"/>
          <p:cNvSpPr txBox="1"/>
          <p:nvPr/>
        </p:nvSpPr>
        <p:spPr>
          <a:xfrm>
            <a:off x="360633" y="461300"/>
            <a:ext cx="11464400" cy="818582"/>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133" b="1" dirty="0">
                <a:solidFill>
                  <a:schemeClr val="lt1"/>
                </a:solidFill>
                <a:latin typeface="DM Sans"/>
                <a:ea typeface="DM Sans"/>
                <a:cs typeface="DM Sans"/>
                <a:sym typeface="DM Sans"/>
              </a:rPr>
              <a:t>Ejemplo de uso de fs en su modo síncrono</a:t>
            </a:r>
            <a:endParaRPr sz="4133" b="1" dirty="0">
              <a:solidFill>
                <a:schemeClr val="lt1"/>
              </a:solidFill>
              <a:latin typeface="DM Sans"/>
              <a:ea typeface="DM Sans"/>
              <a:cs typeface="DM Sans"/>
              <a:sym typeface="DM Sans"/>
            </a:endParaRPr>
          </a:p>
        </p:txBody>
      </p:sp>
      <p:sp>
        <p:nvSpPr>
          <p:cNvPr id="734" name="Google Shape;734;p185"/>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735" name="Google Shape;735;p185"/>
          <p:cNvPicPr preferRelativeResize="0"/>
          <p:nvPr/>
        </p:nvPicPr>
        <p:blipFill>
          <a:blip r:embed="rId3">
            <a:alphaModFix/>
          </a:blip>
          <a:stretch>
            <a:fillRect/>
          </a:stretch>
        </p:blipFill>
        <p:spPr>
          <a:xfrm>
            <a:off x="1367634" y="1280101"/>
            <a:ext cx="9456733" cy="4863932"/>
          </a:xfrm>
          <a:prstGeom prst="rect">
            <a:avLst/>
          </a:prstGeom>
          <a:noFill/>
          <a:ln>
            <a:noFill/>
          </a:ln>
        </p:spPr>
      </p:pic>
    </p:spTree>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22"/>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643" name="Google Shape;643;p122"/>
          <p:cNvSpPr txBox="1"/>
          <p:nvPr/>
        </p:nvSpPr>
        <p:spPr>
          <a:xfrm>
            <a:off x="631133" y="1964934"/>
            <a:ext cx="11130000" cy="418514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repasaremos </a:t>
            </a:r>
            <a:r>
              <a:rPr lang="es" sz="2933">
                <a:solidFill>
                  <a:srgbClr val="B7B7B7"/>
                </a:solidFill>
                <a:latin typeface="DM Sans"/>
                <a:ea typeface="DM Sans"/>
                <a:cs typeface="DM Sans"/>
                <a:sym typeface="DM Sans"/>
              </a:rPr>
              <a:t>algunos de los conceptos vistos en clase con una aplicación</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133">
                <a:solidFill>
                  <a:srgbClr val="B7B7B7"/>
                </a:solidFill>
                <a:latin typeface="DM Sans"/>
                <a:ea typeface="DM Sans"/>
                <a:cs typeface="DM Sans"/>
                <a:sym typeface="DM Sans"/>
              </a:rPr>
              <a:t>Tiempo estimado: </a:t>
            </a:r>
            <a:r>
              <a:rPr lang="es" sz="2133" b="1">
                <a:solidFill>
                  <a:srgbClr val="83AEFB"/>
                </a:solidFill>
                <a:latin typeface="DM Sans"/>
                <a:ea typeface="DM Sans"/>
                <a:cs typeface="DM Sans"/>
                <a:sym typeface="DM Sans"/>
              </a:rPr>
              <a:t>20 minutos</a:t>
            </a:r>
            <a:endParaRPr sz="2133" b="1">
              <a:solidFill>
                <a:srgbClr val="83AEFB"/>
              </a:solidFill>
              <a:latin typeface="DM Sans"/>
              <a:ea typeface="DM Sans"/>
              <a:cs typeface="DM Sans"/>
              <a:sym typeface="DM Sans"/>
            </a:endParaRPr>
          </a:p>
        </p:txBody>
      </p:sp>
      <p:grpSp>
        <p:nvGrpSpPr>
          <p:cNvPr id="644" name="Google Shape;644;p122"/>
          <p:cNvGrpSpPr/>
          <p:nvPr/>
        </p:nvGrpSpPr>
        <p:grpSpPr>
          <a:xfrm>
            <a:off x="631135" y="826031"/>
            <a:ext cx="985200" cy="985200"/>
            <a:chOff x="473351" y="619523"/>
            <a:chExt cx="738900" cy="738900"/>
          </a:xfrm>
        </p:grpSpPr>
        <p:sp>
          <p:nvSpPr>
            <p:cNvPr id="645" name="Google Shape;645;p122"/>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46" name="Google Shape;646;p12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grpSp>
        <p:nvGrpSpPr>
          <p:cNvPr id="651" name="Google Shape;651;p123"/>
          <p:cNvGrpSpPr/>
          <p:nvPr/>
        </p:nvGrpSpPr>
        <p:grpSpPr>
          <a:xfrm>
            <a:off x="609800" y="158415"/>
            <a:ext cx="574765" cy="574765"/>
            <a:chOff x="473351" y="619523"/>
            <a:chExt cx="738900" cy="738900"/>
          </a:xfrm>
        </p:grpSpPr>
        <p:sp>
          <p:nvSpPr>
            <p:cNvPr id="652" name="Google Shape;652;p12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53" name="Google Shape;653;p12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54" name="Google Shape;654;p123"/>
          <p:cNvSpPr txBox="1"/>
          <p:nvPr/>
        </p:nvSpPr>
        <p:spPr>
          <a:xfrm>
            <a:off x="526400" y="564468"/>
            <a:ext cx="113656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Creación de una vista a partir de un proceso de desarrollo completo.</a:t>
            </a:r>
            <a:endParaRPr sz="4667" b="1">
              <a:solidFill>
                <a:schemeClr val="dk1"/>
              </a:solidFill>
              <a:latin typeface="DM Sans"/>
              <a:ea typeface="DM Sans"/>
              <a:cs typeface="DM Sans"/>
              <a:sym typeface="DM Sans"/>
            </a:endParaRPr>
          </a:p>
        </p:txBody>
      </p:sp>
      <p:sp>
        <p:nvSpPr>
          <p:cNvPr id="655" name="Google Shape;655;p123"/>
          <p:cNvSpPr txBox="1"/>
          <p:nvPr/>
        </p:nvSpPr>
        <p:spPr>
          <a:xfrm>
            <a:off x="1240733" y="158401"/>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56" name="Google Shape;656;p123"/>
          <p:cNvSpPr txBox="1"/>
          <p:nvPr/>
        </p:nvSpPr>
        <p:spPr>
          <a:xfrm>
            <a:off x="609800" y="2658601"/>
            <a:ext cx="10852400" cy="2298538"/>
          </a:xfrm>
          <a:prstGeom prst="rect">
            <a:avLst/>
          </a:prstGeom>
          <a:noFill/>
          <a:ln>
            <a:noFill/>
          </a:ln>
        </p:spPr>
        <p:txBody>
          <a:bodyPr spcFirstLastPara="1" wrap="square" lIns="121900" tIns="121900" rIns="121900" bIns="121900" anchor="t" anchorCtr="0">
            <a:spAutoFit/>
          </a:bodyPr>
          <a:lstStyle/>
          <a:p>
            <a:r>
              <a:rPr lang="es" sz="1667">
                <a:latin typeface="DM Sans"/>
                <a:ea typeface="DM Sans"/>
                <a:cs typeface="DM Sans"/>
                <a:sym typeface="DM Sans"/>
              </a:rPr>
              <a:t>Se nos ha solicitado crear vistas para el proyecto de Adoptme, el cual debe contar con:</a:t>
            </a:r>
            <a:endParaRPr sz="1667" b="1">
              <a:latin typeface="DM Sans"/>
              <a:ea typeface="DM Sans"/>
              <a:cs typeface="DM Sans"/>
              <a:sym typeface="DM Sans"/>
            </a:endParaRPr>
          </a:p>
          <a:p>
            <a:endParaRPr sz="1667" b="1">
              <a:latin typeface="DM Sans"/>
              <a:ea typeface="DM Sans"/>
              <a:cs typeface="DM Sans"/>
              <a:sym typeface="DM Sans"/>
            </a:endParaRPr>
          </a:p>
          <a:p>
            <a:pPr marL="609585" indent="-410623">
              <a:buClr>
                <a:srgbClr val="EA90FF"/>
              </a:buClr>
              <a:buSzPts val="1250"/>
              <a:buFont typeface="DM Sans"/>
              <a:buChar char="✓"/>
            </a:pPr>
            <a:r>
              <a:rPr lang="es" sz="1667">
                <a:latin typeface="DM Sans"/>
                <a:ea typeface="DM Sans"/>
                <a:cs typeface="DM Sans"/>
                <a:sym typeface="DM Sans"/>
              </a:rPr>
              <a:t>Una vista de bienvenida a partir de handlebars en la ruta base</a:t>
            </a:r>
            <a:endParaRPr sz="1667">
              <a:latin typeface="DM Sans"/>
              <a:ea typeface="DM Sans"/>
              <a:cs typeface="DM Sans"/>
              <a:sym typeface="DM Sans"/>
            </a:endParaRPr>
          </a:p>
          <a:p>
            <a:pPr marL="609585"/>
            <a:endParaRPr sz="1667">
              <a:latin typeface="DM Sans"/>
              <a:ea typeface="DM Sans"/>
              <a:cs typeface="DM Sans"/>
              <a:sym typeface="DM Sans"/>
            </a:endParaRPr>
          </a:p>
          <a:p>
            <a:pPr marL="609585" indent="-410623">
              <a:buClr>
                <a:srgbClr val="EA90FF"/>
              </a:buClr>
              <a:buSzPts val="1250"/>
              <a:buFont typeface="DM Sans"/>
              <a:buChar char="✓"/>
            </a:pPr>
            <a:r>
              <a:rPr lang="es" sz="1667">
                <a:latin typeface="DM Sans"/>
                <a:ea typeface="DM Sans"/>
                <a:cs typeface="DM Sans"/>
                <a:sym typeface="DM Sans"/>
              </a:rPr>
              <a:t>Una vista que permita visualizar a todos los usuarios registrados hasta el momento.</a:t>
            </a:r>
            <a:endParaRPr sz="1667">
              <a:latin typeface="DM Sans"/>
              <a:ea typeface="DM Sans"/>
              <a:cs typeface="DM Sans"/>
              <a:sym typeface="DM Sans"/>
            </a:endParaRPr>
          </a:p>
          <a:p>
            <a:pPr marL="609585"/>
            <a:endParaRPr sz="1667">
              <a:latin typeface="DM Sans"/>
              <a:ea typeface="DM Sans"/>
              <a:cs typeface="DM Sans"/>
              <a:sym typeface="DM Sans"/>
            </a:endParaRPr>
          </a:p>
          <a:p>
            <a:pPr marL="609585" indent="-410623">
              <a:buClr>
                <a:srgbClr val="EA90FF"/>
              </a:buClr>
              <a:buSzPts val="1250"/>
              <a:buFont typeface="DM Sans"/>
              <a:buChar char="✓"/>
            </a:pPr>
            <a:r>
              <a:rPr lang="es" sz="1667">
                <a:latin typeface="DM Sans"/>
                <a:ea typeface="DM Sans"/>
                <a:cs typeface="DM Sans"/>
                <a:sym typeface="DM Sans"/>
              </a:rPr>
              <a:t>Una vista que permita visualizar a todas las mascotas registradas hasta el momento.</a:t>
            </a:r>
            <a:endParaRPr sz="1667">
              <a:latin typeface="DM Sans"/>
              <a:ea typeface="DM Sans"/>
              <a:cs typeface="DM Sans"/>
              <a:sym typeface="DM Sans"/>
            </a:endParaRPr>
          </a:p>
          <a:p>
            <a:endParaRPr sz="1667">
              <a:latin typeface="DM Sans"/>
              <a:ea typeface="DM Sans"/>
              <a:cs typeface="DM Sans"/>
              <a:sym typeface="DM Sans"/>
            </a:endParaRPr>
          </a:p>
        </p:txBody>
      </p:sp>
    </p:spTree>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grpSp>
        <p:nvGrpSpPr>
          <p:cNvPr id="661" name="Google Shape;661;p124"/>
          <p:cNvGrpSpPr/>
          <p:nvPr/>
        </p:nvGrpSpPr>
        <p:grpSpPr>
          <a:xfrm>
            <a:off x="609800" y="158415"/>
            <a:ext cx="574765" cy="574765"/>
            <a:chOff x="473351" y="619523"/>
            <a:chExt cx="738900" cy="738900"/>
          </a:xfrm>
        </p:grpSpPr>
        <p:sp>
          <p:nvSpPr>
            <p:cNvPr id="662" name="Google Shape;662;p12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63" name="Google Shape;663;p12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64" name="Google Shape;664;p124"/>
          <p:cNvSpPr txBox="1"/>
          <p:nvPr/>
        </p:nvSpPr>
        <p:spPr>
          <a:xfrm>
            <a:off x="526400" y="564468"/>
            <a:ext cx="113656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Creación de una vista a partir de un proceso de desarrollo completo.</a:t>
            </a:r>
            <a:endParaRPr sz="4667" b="1">
              <a:solidFill>
                <a:schemeClr val="dk1"/>
              </a:solidFill>
              <a:latin typeface="DM Sans"/>
              <a:ea typeface="DM Sans"/>
              <a:cs typeface="DM Sans"/>
              <a:sym typeface="DM Sans"/>
            </a:endParaRPr>
          </a:p>
        </p:txBody>
      </p:sp>
      <p:sp>
        <p:nvSpPr>
          <p:cNvPr id="665" name="Google Shape;665;p124"/>
          <p:cNvSpPr txBox="1"/>
          <p:nvPr/>
        </p:nvSpPr>
        <p:spPr>
          <a:xfrm>
            <a:off x="1240733" y="158401"/>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66" name="Google Shape;666;p124"/>
          <p:cNvSpPr txBox="1"/>
          <p:nvPr/>
        </p:nvSpPr>
        <p:spPr>
          <a:xfrm>
            <a:off x="526400" y="2455201"/>
            <a:ext cx="10643200" cy="3363188"/>
          </a:xfrm>
          <a:prstGeom prst="rect">
            <a:avLst/>
          </a:prstGeom>
          <a:noFill/>
          <a:ln>
            <a:noFill/>
          </a:ln>
        </p:spPr>
        <p:txBody>
          <a:bodyPr spcFirstLastPara="1" wrap="square" lIns="121900" tIns="121900" rIns="121900" bIns="121900" anchor="t" anchorCtr="0">
            <a:spAutoFit/>
          </a:bodyPr>
          <a:lstStyle/>
          <a:p>
            <a:pPr marL="609585"/>
            <a:endParaRPr sz="1667">
              <a:latin typeface="DM Sans"/>
              <a:ea typeface="DM Sans"/>
              <a:cs typeface="DM Sans"/>
              <a:sym typeface="DM Sans"/>
            </a:endParaRPr>
          </a:p>
          <a:p>
            <a:r>
              <a:rPr lang="es" sz="1667">
                <a:highlight>
                  <a:srgbClr val="EAFF6A"/>
                </a:highlight>
                <a:latin typeface="DM Sans"/>
                <a:ea typeface="DM Sans"/>
                <a:cs typeface="DM Sans"/>
                <a:sym typeface="DM Sans"/>
              </a:rPr>
              <a:t>Comenzar</a:t>
            </a:r>
            <a:r>
              <a:rPr lang="es" sz="1667">
                <a:latin typeface="DM Sans"/>
                <a:ea typeface="DM Sans"/>
                <a:cs typeface="DM Sans"/>
                <a:sym typeface="DM Sans"/>
              </a:rPr>
              <a:t> desde la etapa de desarrollo, contemplado que los cambios en desarrollo se visualicen solo en el entorno de desarrollo, mas no en QA ni en Productivo.</a:t>
            </a:r>
            <a:endParaRPr sz="1667">
              <a:latin typeface="DM Sans"/>
              <a:ea typeface="DM Sans"/>
              <a:cs typeface="DM Sans"/>
              <a:sym typeface="DM Sans"/>
            </a:endParaRPr>
          </a:p>
          <a:p>
            <a:endParaRPr sz="1667">
              <a:latin typeface="DM Sans"/>
              <a:ea typeface="DM Sans"/>
              <a:cs typeface="DM Sans"/>
              <a:sym typeface="DM Sans"/>
            </a:endParaRPr>
          </a:p>
          <a:p>
            <a:r>
              <a:rPr lang="es" sz="1667">
                <a:highlight>
                  <a:schemeClr val="accent4"/>
                </a:highlight>
                <a:latin typeface="DM Sans"/>
                <a:ea typeface="DM Sans"/>
                <a:cs typeface="DM Sans"/>
                <a:sym typeface="DM Sans"/>
              </a:rPr>
              <a:t>Posteriormente</a:t>
            </a:r>
            <a:r>
              <a:rPr lang="es" sz="1667">
                <a:latin typeface="DM Sans"/>
                <a:ea typeface="DM Sans"/>
                <a:cs typeface="DM Sans"/>
                <a:sym typeface="DM Sans"/>
              </a:rPr>
              <a:t>, realizar un Pull Request entre development y QualityAssurance con el fin de que ahora los cambios se visualicen en el nuevo link, sin embargo, se necesitarán llenar los campos nuevamente, debido a que se estará apuntando a una nueva base de datos.</a:t>
            </a:r>
            <a:endParaRPr sz="1667">
              <a:latin typeface="DM Sans"/>
              <a:ea typeface="DM Sans"/>
              <a:cs typeface="DM Sans"/>
              <a:sym typeface="DM Sans"/>
            </a:endParaRPr>
          </a:p>
          <a:p>
            <a:endParaRPr sz="1667">
              <a:latin typeface="DM Sans"/>
              <a:ea typeface="DM Sans"/>
              <a:cs typeface="DM Sans"/>
              <a:sym typeface="DM Sans"/>
            </a:endParaRPr>
          </a:p>
          <a:p>
            <a:r>
              <a:rPr lang="es" sz="1667">
                <a:highlight>
                  <a:schemeClr val="accent5"/>
                </a:highlight>
                <a:latin typeface="DM Sans"/>
                <a:ea typeface="DM Sans"/>
                <a:cs typeface="DM Sans"/>
                <a:sym typeface="DM Sans"/>
              </a:rPr>
              <a:t>Finalmente</a:t>
            </a:r>
            <a:r>
              <a:rPr lang="es" sz="1667">
                <a:latin typeface="DM Sans"/>
                <a:ea typeface="DM Sans"/>
                <a:cs typeface="DM Sans"/>
                <a:sym typeface="DM Sans"/>
              </a:rPr>
              <a:t>, realizar el mismo proceso de QA a Productivo y corroborar que la vista coincida en productivo, llenar nuevamente la base con usuarios válidos para el entorno productivo.</a:t>
            </a:r>
            <a:endParaRPr sz="1667">
              <a:latin typeface="DM Sans"/>
              <a:ea typeface="DM Sans"/>
              <a:cs typeface="DM Sans"/>
              <a:sym typeface="DM Sans"/>
            </a:endParaRPr>
          </a:p>
          <a:p>
            <a:r>
              <a:rPr lang="es" sz="1667">
                <a:latin typeface="DM Sans"/>
                <a:ea typeface="DM Sans"/>
                <a:cs typeface="DM Sans"/>
                <a:sym typeface="DM Sans"/>
              </a:rPr>
              <a:t>Al final, tendremos tres entornos, con diferentes datos, pero funcionales por sí solos</a:t>
            </a:r>
            <a:endParaRPr sz="1667">
              <a:latin typeface="DM Sans"/>
              <a:ea typeface="DM Sans"/>
              <a:cs typeface="DM Sans"/>
              <a:sym typeface="DM Sans"/>
            </a:endParaRPr>
          </a:p>
          <a:p>
            <a:pPr marL="609585">
              <a:lnSpc>
                <a:spcPct val="115000"/>
              </a:lnSpc>
            </a:pPr>
            <a:endParaRPr sz="1667">
              <a:latin typeface="DM Sans"/>
              <a:ea typeface="DM Sans"/>
              <a:cs typeface="DM Sans"/>
              <a:sym typeface="DM Sans"/>
            </a:endParaRPr>
          </a:p>
        </p:txBody>
      </p:sp>
    </p:spTree>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6211049" y="17188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3257817" y="18074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6248133" y="18074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3257533" y="19376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45</a:t>
            </a:r>
            <a:endParaRPr sz="2133">
              <a:solidFill>
                <a:schemeClr val="lt1"/>
              </a:solidFill>
              <a:latin typeface="DM Sans"/>
              <a:ea typeface="DM Sans"/>
              <a:cs typeface="DM Sans"/>
              <a:sym typeface="DM Sans"/>
            </a:endParaRPr>
          </a:p>
        </p:txBody>
      </p:sp>
      <p:cxnSp>
        <p:nvCxnSpPr>
          <p:cNvPr id="287" name="Google Shape;287;p84"/>
          <p:cNvCxnSpPr/>
          <p:nvPr/>
        </p:nvCxnSpPr>
        <p:spPr>
          <a:xfrm>
            <a:off x="3357167" y="35322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3297800" y="2416868"/>
            <a:ext cx="2571600" cy="1477287"/>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sz="2000" b="1">
                <a:solidFill>
                  <a:srgbClr val="999999"/>
                </a:solidFill>
                <a:latin typeface="DM Sans"/>
                <a:ea typeface="DM Sans"/>
                <a:cs typeface="DM Sans"/>
                <a:sym typeface="DM Sans"/>
              </a:rPr>
              <a:t>Product Cloud: Despliegue de nuestro aplicativo</a:t>
            </a:r>
            <a:endParaRPr sz="2000" b="1">
              <a:solidFill>
                <a:srgbClr val="999999"/>
              </a:solidFill>
              <a:latin typeface="DM Sans"/>
              <a:ea typeface="DM Sans"/>
              <a:cs typeface="DM Sans"/>
              <a:sym typeface="DM Sans"/>
            </a:endParaRPr>
          </a:p>
          <a:p>
            <a:pPr algn="ctr">
              <a:buClr>
                <a:srgbClr val="000000"/>
              </a:buClr>
              <a:buSzPts val="1500"/>
            </a:pPr>
            <a:endParaRPr sz="2000" b="1">
              <a:solidFill>
                <a:srgbClr val="999999"/>
              </a:solidFill>
              <a:latin typeface="DM Sans"/>
              <a:ea typeface="DM Sans"/>
              <a:cs typeface="DM Sans"/>
              <a:sym typeface="DM Sans"/>
            </a:endParaRPr>
          </a:p>
        </p:txBody>
      </p:sp>
      <p:sp>
        <p:nvSpPr>
          <p:cNvPr id="289" name="Google Shape;289;p84"/>
          <p:cNvSpPr txBox="1"/>
          <p:nvPr/>
        </p:nvSpPr>
        <p:spPr>
          <a:xfrm>
            <a:off x="6228451" y="18554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46</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6348333" y="36294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6228451" y="25030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Pasarelas de pago</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3377733" y="24300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6328667" y="24254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6417735" y="3629401"/>
            <a:ext cx="2310000" cy="984845"/>
          </a:xfrm>
          <a:prstGeom prst="rect">
            <a:avLst/>
          </a:prstGeom>
          <a:noFill/>
          <a:ln>
            <a:noFill/>
          </a:ln>
        </p:spPr>
        <p:txBody>
          <a:bodyPr spcFirstLastPara="1" wrap="square" lIns="121900" tIns="121900" rIns="121900" bIns="121900" anchor="t" anchorCtr="0">
            <a:spAutoFit/>
          </a:bodyPr>
          <a:lstStyle/>
          <a:p>
            <a:pPr marL="609585" indent="-406390">
              <a:buClr>
                <a:schemeClr val="lt1"/>
              </a:buClr>
              <a:buSzPts val="1200"/>
              <a:buFont typeface="DM Sans"/>
              <a:buChar char="✓"/>
            </a:pPr>
            <a:r>
              <a:rPr lang="es" sz="1600">
                <a:solidFill>
                  <a:schemeClr val="lt1"/>
                </a:solidFill>
                <a:latin typeface="DM Sans"/>
                <a:ea typeface="DM Sans"/>
                <a:cs typeface="DM Sans"/>
                <a:sym typeface="DM Sans"/>
              </a:rPr>
              <a:t>Cerramos nuestra app</a:t>
            </a:r>
            <a:endParaRPr sz="1600">
              <a:solidFill>
                <a:schemeClr val="lt1"/>
              </a:solidFill>
              <a:latin typeface="DM Sans"/>
              <a:ea typeface="DM Sans"/>
              <a:cs typeface="DM Sans"/>
              <a:sym typeface="DM Sans"/>
            </a:endParaRPr>
          </a:p>
          <a:p>
            <a:endParaRPr sz="1600">
              <a:solidFill>
                <a:schemeClr val="lt1"/>
              </a:solidFill>
              <a:latin typeface="DM Sans"/>
              <a:ea typeface="DM Sans"/>
              <a:cs typeface="DM Sans"/>
              <a:sym typeface="DM Sans"/>
            </a:endParaRPr>
          </a:p>
        </p:txBody>
      </p:sp>
      <p:sp>
        <p:nvSpPr>
          <p:cNvPr id="295" name="Google Shape;295;p84"/>
          <p:cNvSpPr txBox="1"/>
          <p:nvPr/>
        </p:nvSpPr>
        <p:spPr>
          <a:xfrm>
            <a:off x="3334584" y="3629401"/>
            <a:ext cx="2571600" cy="492402"/>
          </a:xfrm>
          <a:prstGeom prst="rect">
            <a:avLst/>
          </a:prstGeom>
          <a:noFill/>
          <a:ln>
            <a:noFill/>
          </a:ln>
        </p:spPr>
        <p:txBody>
          <a:bodyPr spcFirstLastPara="1" wrap="square" lIns="121900" tIns="121900" rIns="121900" bIns="121900" anchor="t" anchorCtr="0">
            <a:spAutoFit/>
          </a:bodyPr>
          <a:lstStyle/>
          <a:p>
            <a:pPr marL="609585"/>
            <a:endParaRPr sz="1600">
              <a:solidFill>
                <a:srgbClr val="999999"/>
              </a:solidFill>
              <a:latin typeface="DM Sans"/>
              <a:ea typeface="DM Sans"/>
              <a:cs typeface="DM Sans"/>
              <a:sym typeface="DM Sans"/>
            </a:endParaRPr>
          </a:p>
        </p:txBody>
      </p:sp>
      <p:sp>
        <p:nvSpPr>
          <p:cNvPr id="296" name="Google Shape;296;p84"/>
          <p:cNvSpPr txBox="1"/>
          <p:nvPr/>
        </p:nvSpPr>
        <p:spPr>
          <a:xfrm>
            <a:off x="3311349" y="3629401"/>
            <a:ext cx="2723600" cy="1969730"/>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rgbClr val="B7B7B7"/>
                </a:solidFill>
                <a:latin typeface="DM Sans"/>
                <a:ea typeface="DM Sans"/>
                <a:cs typeface="DM Sans"/>
                <a:sym typeface="DM Sans"/>
              </a:rPr>
              <a:t>Despliegue de nuestro aplicativo</a:t>
            </a:r>
            <a:endParaRPr sz="1600">
              <a:solidFill>
                <a:srgbClr val="B7B7B7"/>
              </a:solidFill>
              <a:latin typeface="DM Sans"/>
              <a:ea typeface="DM Sans"/>
              <a:cs typeface="DM Sans"/>
              <a:sym typeface="DM Sans"/>
            </a:endParaRPr>
          </a:p>
          <a:p>
            <a:pPr marL="609585"/>
            <a:endParaRPr sz="1600">
              <a:solidFill>
                <a:srgbClr val="B7B7B7"/>
              </a:solidFill>
              <a:latin typeface="DM Sans"/>
              <a:ea typeface="DM Sans"/>
              <a:cs typeface="DM Sans"/>
              <a:sym typeface="DM Sans"/>
            </a:endParaRPr>
          </a:p>
          <a:p>
            <a:pPr marL="609585" indent="-406390">
              <a:buClr>
                <a:srgbClr val="EA90FF"/>
              </a:buClr>
              <a:buSzPts val="1200"/>
              <a:buFont typeface="DM Sans"/>
              <a:buChar char="✓"/>
            </a:pPr>
            <a:r>
              <a:rPr lang="es" sz="1600">
                <a:solidFill>
                  <a:srgbClr val="B7B7B7"/>
                </a:solidFill>
                <a:latin typeface="DM Sans"/>
                <a:ea typeface="DM Sans"/>
                <a:cs typeface="DM Sans"/>
                <a:sym typeface="DM Sans"/>
              </a:rPr>
              <a:t>Configuración de pipeline en Railway.app</a:t>
            </a:r>
            <a:endParaRPr sz="1600">
              <a:solidFill>
                <a:srgbClr val="B7B7B7"/>
              </a:solidFill>
              <a:latin typeface="DM Sans"/>
              <a:ea typeface="DM Sans"/>
              <a:cs typeface="DM Sans"/>
              <a:sym typeface="DM Sans"/>
            </a:endParaRPr>
          </a:p>
          <a:p>
            <a:endParaRPr sz="1600">
              <a:solidFill>
                <a:srgbClr val="B7B7B7"/>
              </a:solidFill>
              <a:latin typeface="DM Sans"/>
              <a:ea typeface="DM Sans"/>
              <a:cs typeface="DM Sans"/>
              <a:sym typeface="DM Sans"/>
            </a:endParaRPr>
          </a:p>
        </p:txBody>
      </p:sp>
    </p:spTree>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85"/>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2" name="Google Shape;302;p85"/>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03" name="Google Shape;303;p85"/>
          <p:cNvSpPr txBox="1"/>
          <p:nvPr/>
        </p:nvSpPr>
        <p:spPr>
          <a:xfrm>
            <a:off x="3368100" y="2158167"/>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Analizar las características de una pasarela de pago para ejecutar cobros.</a:t>
            </a:r>
            <a:endParaRPr sz="2400">
              <a:solidFill>
                <a:schemeClr val="lt1"/>
              </a:solidFill>
              <a:latin typeface="DM Sans"/>
              <a:ea typeface="DM Sans"/>
              <a:cs typeface="DM Sans"/>
              <a:sym typeface="DM Sans"/>
            </a:endParaRPr>
          </a:p>
        </p:txBody>
      </p:sp>
      <p:pic>
        <p:nvPicPr>
          <p:cNvPr id="304" name="Google Shape;304;p85"/>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05" name="Google Shape;305;p85"/>
          <p:cNvCxnSpPr>
            <a:stCxn id="302" idx="2"/>
            <a:endCxn id="304"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06" name="Google Shape;306;p85"/>
          <p:cNvSpPr txBox="1"/>
          <p:nvPr/>
        </p:nvSpPr>
        <p:spPr>
          <a:xfrm>
            <a:off x="3316384" y="3170667"/>
            <a:ext cx="5932400" cy="1354176"/>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Armar el backend para procesar una pasarela de pago conectada con el frontend.</a:t>
            </a:r>
            <a:endParaRPr sz="2400">
              <a:solidFill>
                <a:schemeClr val="lt1"/>
              </a:solidFill>
              <a:latin typeface="DM Sans"/>
              <a:ea typeface="DM Sans"/>
              <a:cs typeface="DM Sans"/>
              <a:sym typeface="DM Sans"/>
            </a:endParaRPr>
          </a:p>
        </p:txBody>
      </p:sp>
    </p:spTree>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86"/>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N°45</a:t>
            </a:r>
            <a:endParaRPr sz="1867">
              <a:solidFill>
                <a:srgbClr val="000000"/>
              </a:solidFill>
              <a:latin typeface="DM Sans"/>
              <a:ea typeface="DM Sans"/>
              <a:cs typeface="DM Sans"/>
              <a:sym typeface="DM Sans"/>
            </a:endParaRPr>
          </a:p>
        </p:txBody>
      </p:sp>
      <p:sp>
        <p:nvSpPr>
          <p:cNvPr id="312" name="Google Shape;312;p86"/>
          <p:cNvSpPr txBox="1"/>
          <p:nvPr/>
        </p:nvSpPr>
        <p:spPr>
          <a:xfrm>
            <a:off x="620367"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13" name="Google Shape;313;p86"/>
          <p:cNvSpPr txBox="1"/>
          <p:nvPr/>
        </p:nvSpPr>
        <p:spPr>
          <a:xfrm>
            <a:off x="620367" y="2384600"/>
            <a:ext cx="5112800" cy="279457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Railway.app</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es una de las alternativas que podemos utilizar para realizar el despliegue de nuestra aplicación.</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Pipeline:</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todo el flujo que comprende un proceso. Una característica importante de un pipeline es el uso de diferentes </a:t>
            </a:r>
            <a:r>
              <a:rPr lang="es" b="1">
                <a:solidFill>
                  <a:schemeClr val="dk1"/>
                </a:solidFill>
                <a:latin typeface="DM Sans"/>
                <a:ea typeface="DM Sans"/>
                <a:cs typeface="DM Sans"/>
                <a:sym typeface="DM Sans"/>
              </a:rPr>
              <a:t>stages.</a:t>
            </a:r>
            <a:endParaRPr>
              <a:solidFill>
                <a:schemeClr val="dk1"/>
              </a:solidFill>
              <a:latin typeface="DM Sans"/>
              <a:ea typeface="DM Sans"/>
              <a:cs typeface="DM Sans"/>
              <a:sym typeface="DM Sans"/>
            </a:endParaRPr>
          </a:p>
          <a:p>
            <a:pPr>
              <a:lnSpc>
                <a:spcPct val="115000"/>
              </a:lnSpc>
              <a:buClr>
                <a:schemeClr val="dk1"/>
              </a:buClr>
              <a:buSzPts val="2000"/>
            </a:pPr>
            <a:endParaRPr>
              <a:solidFill>
                <a:srgbClr val="000000"/>
              </a:solidFill>
              <a:latin typeface="DM Sans"/>
              <a:ea typeface="DM Sans"/>
              <a:cs typeface="DM Sans"/>
              <a:sym typeface="DM Sans"/>
            </a:endParaRPr>
          </a:p>
        </p:txBody>
      </p:sp>
    </p:spTree>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87"/>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19" name="Google Shape;319;p87"/>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0" name="Google Shape;320;p87"/>
          <p:cNvSpPr/>
          <p:nvPr/>
        </p:nvSpPr>
        <p:spPr>
          <a:xfrm>
            <a:off x="519733" y="1451779"/>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Cierre de aplicación</a:t>
            </a:r>
            <a:endParaRPr sz="1600">
              <a:solidFill>
                <a:srgbClr val="FFFFFF"/>
              </a:solidFill>
              <a:latin typeface="DM Sans"/>
              <a:ea typeface="DM Sans"/>
              <a:cs typeface="DM Sans"/>
              <a:sym typeface="DM Sans"/>
            </a:endParaRPr>
          </a:p>
        </p:txBody>
      </p:sp>
      <p:sp>
        <p:nvSpPr>
          <p:cNvPr id="321" name="Google Shape;321;p87"/>
          <p:cNvSpPr/>
          <p:nvPr/>
        </p:nvSpPr>
        <p:spPr>
          <a:xfrm>
            <a:off x="2976175" y="3643967"/>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Pasarela de pagos</a:t>
            </a:r>
            <a:endParaRPr sz="1600">
              <a:solidFill>
                <a:schemeClr val="lt1"/>
              </a:solidFill>
              <a:latin typeface="DM Sans"/>
              <a:ea typeface="DM Sans"/>
              <a:cs typeface="DM Sans"/>
              <a:sym typeface="DM Sans"/>
            </a:endParaRPr>
          </a:p>
        </p:txBody>
      </p:sp>
      <p:cxnSp>
        <p:nvCxnSpPr>
          <p:cNvPr id="322" name="Google Shape;322;p87"/>
          <p:cNvCxnSpPr>
            <a:stCxn id="320" idx="3"/>
            <a:endCxn id="321" idx="1"/>
          </p:cNvCxnSpPr>
          <p:nvPr/>
        </p:nvCxnSpPr>
        <p:spPr>
          <a:xfrm>
            <a:off x="2385333" y="1838579"/>
            <a:ext cx="590800" cy="2192000"/>
          </a:xfrm>
          <a:prstGeom prst="bentConnector3">
            <a:avLst>
              <a:gd name="adj1" fmla="val 50003"/>
            </a:avLst>
          </a:prstGeom>
          <a:noFill/>
          <a:ln w="9525" cap="flat" cmpd="sng">
            <a:solidFill>
              <a:srgbClr val="CCCCCC"/>
            </a:solidFill>
            <a:prstDash val="solid"/>
            <a:round/>
            <a:headEnd type="none" w="sm" len="sm"/>
            <a:tailEnd type="oval" w="med" len="med"/>
          </a:ln>
        </p:spPr>
      </p:cxnSp>
      <p:cxnSp>
        <p:nvCxnSpPr>
          <p:cNvPr id="323" name="Google Shape;323;p87"/>
          <p:cNvCxnSpPr>
            <a:stCxn id="321" idx="3"/>
            <a:endCxn id="324" idx="1"/>
          </p:cNvCxnSpPr>
          <p:nvPr/>
        </p:nvCxnSpPr>
        <p:spPr>
          <a:xfrm rot="10800000" flipH="1">
            <a:off x="5105375" y="2611967"/>
            <a:ext cx="460000" cy="1418800"/>
          </a:xfrm>
          <a:prstGeom prst="bentConnector3">
            <a:avLst>
              <a:gd name="adj1" fmla="val 50000"/>
            </a:avLst>
          </a:prstGeom>
          <a:noFill/>
          <a:ln w="9525" cap="flat" cmpd="sng">
            <a:solidFill>
              <a:srgbClr val="CCCCCC"/>
            </a:solidFill>
            <a:prstDash val="solid"/>
            <a:round/>
            <a:headEnd type="none" w="sm" len="sm"/>
            <a:tailEnd type="oval" w="med" len="med"/>
          </a:ln>
        </p:spPr>
      </p:cxnSp>
      <p:pic>
        <p:nvPicPr>
          <p:cNvPr id="325" name="Google Shape;325;p87"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24" name="Google Shape;324;p87"/>
          <p:cNvSpPr/>
          <p:nvPr/>
        </p:nvSpPr>
        <p:spPr>
          <a:xfrm>
            <a:off x="5565375" y="22253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Stripe</a:t>
            </a:r>
            <a:endParaRPr sz="1600">
              <a:solidFill>
                <a:srgbClr val="222222"/>
              </a:solidFill>
              <a:latin typeface="DM Sans"/>
              <a:ea typeface="DM Sans"/>
              <a:cs typeface="DM Sans"/>
              <a:sym typeface="DM Sans"/>
            </a:endParaRPr>
          </a:p>
        </p:txBody>
      </p:sp>
      <p:sp>
        <p:nvSpPr>
          <p:cNvPr id="326" name="Google Shape;326;p87"/>
          <p:cNvSpPr/>
          <p:nvPr/>
        </p:nvSpPr>
        <p:spPr>
          <a:xfrm>
            <a:off x="8233208" y="36439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Seguimiento de flujo de pagos</a:t>
            </a:r>
            <a:endParaRPr sz="1600">
              <a:solidFill>
                <a:srgbClr val="222222"/>
              </a:solidFill>
              <a:latin typeface="DM Sans"/>
              <a:ea typeface="DM Sans"/>
              <a:cs typeface="DM Sans"/>
              <a:sym typeface="DM Sans"/>
            </a:endParaRPr>
          </a:p>
        </p:txBody>
      </p:sp>
      <p:cxnSp>
        <p:nvCxnSpPr>
          <p:cNvPr id="327" name="Google Shape;327;p87"/>
          <p:cNvCxnSpPr>
            <a:stCxn id="324" idx="3"/>
            <a:endCxn id="326" idx="1"/>
          </p:cNvCxnSpPr>
          <p:nvPr/>
        </p:nvCxnSpPr>
        <p:spPr>
          <a:xfrm>
            <a:off x="7694575" y="2612152"/>
            <a:ext cx="538800" cy="1418800"/>
          </a:xfrm>
          <a:prstGeom prst="bentConnector3">
            <a:avLst>
              <a:gd name="adj1" fmla="val 49985"/>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88"/>
          <p:cNvSpPr txBox="1"/>
          <p:nvPr/>
        </p:nvSpPr>
        <p:spPr>
          <a:xfrm>
            <a:off x="1083000" y="2567001"/>
            <a:ext cx="1002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Cerramos nuestra aplicación: </a:t>
            </a:r>
            <a:r>
              <a:rPr lang="es" sz="5333" b="1">
                <a:solidFill>
                  <a:schemeClr val="accent6"/>
                </a:solidFill>
                <a:latin typeface="DM Sans"/>
                <a:ea typeface="DM Sans"/>
                <a:cs typeface="DM Sans"/>
                <a:sym typeface="DM Sans"/>
              </a:rPr>
              <a:t>pasarela de pago</a:t>
            </a:r>
            <a:endParaRPr sz="5333" b="1">
              <a:solidFill>
                <a:schemeClr val="accent6"/>
              </a:solidFill>
              <a:latin typeface="DM Sans"/>
              <a:ea typeface="DM Sans"/>
              <a:cs typeface="DM Sans"/>
              <a:sym typeface="DM Sans"/>
            </a:endParaRPr>
          </a:p>
        </p:txBody>
      </p:sp>
    </p:spTree>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89"/>
          <p:cNvSpPr txBox="1"/>
          <p:nvPr/>
        </p:nvSpPr>
        <p:spPr>
          <a:xfrm>
            <a:off x="634000" y="985834"/>
            <a:ext cx="8021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¡Felicidades!</a:t>
            </a:r>
            <a:endParaRPr sz="5333" b="1">
              <a:solidFill>
                <a:schemeClr val="dk1"/>
              </a:solidFill>
              <a:latin typeface="DM Sans"/>
              <a:ea typeface="DM Sans"/>
              <a:cs typeface="DM Sans"/>
              <a:sym typeface="DM Sans"/>
            </a:endParaRPr>
          </a:p>
        </p:txBody>
      </p:sp>
      <p:sp>
        <p:nvSpPr>
          <p:cNvPr id="338" name="Google Shape;338;p89"/>
          <p:cNvSpPr txBox="1"/>
          <p:nvPr/>
        </p:nvSpPr>
        <p:spPr>
          <a:xfrm>
            <a:off x="634000" y="2260467"/>
            <a:ext cx="61836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Si estás leyendo esto, estás en la última clase de tu curso, lo cual significa que ya tienes un servidor que cuenta con las siguientes características:</a:t>
            </a:r>
            <a:endParaRPr>
              <a:latin typeface="DM Sans"/>
              <a:ea typeface="DM Sans"/>
              <a:cs typeface="DM Sans"/>
              <a:sym typeface="DM Sans"/>
            </a:endParaRPr>
          </a:p>
          <a:p>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 sistema de ruteo con controladores.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Una arquitectura basada en capas aplicando patrones DAO y Repository para poder consumir correctamente tus servicios.</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Manejo de sesiones y sistema de mailing.</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Pruebas de estrés, testing unitario y de integración.</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Despliegue de tu aplicativo.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¡Mira cuán lejos has llegado!</a:t>
            </a:r>
            <a:endParaRPr>
              <a:latin typeface="DM Sans"/>
              <a:ea typeface="DM Sans"/>
              <a:cs typeface="DM Sans"/>
              <a:sym typeface="DM Sans"/>
            </a:endParaRPr>
          </a:p>
        </p:txBody>
      </p:sp>
      <p:pic>
        <p:nvPicPr>
          <p:cNvPr id="339" name="Google Shape;339;p89"/>
          <p:cNvPicPr preferRelativeResize="0"/>
          <p:nvPr/>
        </p:nvPicPr>
        <p:blipFill>
          <a:blip r:embed="rId3">
            <a:alphaModFix/>
          </a:blip>
          <a:stretch>
            <a:fillRect/>
          </a:stretch>
        </p:blipFill>
        <p:spPr>
          <a:xfrm>
            <a:off x="8885201" y="1971034"/>
            <a:ext cx="3186267" cy="3094300"/>
          </a:xfrm>
          <a:prstGeom prst="rect">
            <a:avLst/>
          </a:prstGeom>
          <a:noFill/>
          <a:ln>
            <a:noFill/>
          </a:ln>
        </p:spPr>
      </p:pic>
      <p:pic>
        <p:nvPicPr>
          <p:cNvPr id="340" name="Google Shape;340;p89"/>
          <p:cNvPicPr preferRelativeResize="0"/>
          <p:nvPr/>
        </p:nvPicPr>
        <p:blipFill>
          <a:blip r:embed="rId4">
            <a:alphaModFix/>
          </a:blip>
          <a:stretch>
            <a:fillRect/>
          </a:stretch>
        </p:blipFill>
        <p:spPr>
          <a:xfrm>
            <a:off x="6890385" y="1792667"/>
            <a:ext cx="3094300" cy="3094300"/>
          </a:xfrm>
          <a:prstGeom prst="rect">
            <a:avLst/>
          </a:prstGeom>
          <a:noFill/>
          <a:ln>
            <a:noFill/>
          </a:ln>
        </p:spPr>
      </p:pic>
      <p:pic>
        <p:nvPicPr>
          <p:cNvPr id="341" name="Google Shape;341;p89"/>
          <p:cNvPicPr preferRelativeResize="0"/>
          <p:nvPr/>
        </p:nvPicPr>
        <p:blipFill>
          <a:blip r:embed="rId5">
            <a:alphaModFix/>
          </a:blip>
          <a:stretch>
            <a:fillRect/>
          </a:stretch>
        </p:blipFill>
        <p:spPr>
          <a:xfrm>
            <a:off x="7633000" y="2255267"/>
            <a:ext cx="2169101" cy="2169101"/>
          </a:xfrm>
          <a:prstGeom prst="rect">
            <a:avLst/>
          </a:prstGeom>
          <a:noFill/>
          <a:ln>
            <a:noFill/>
          </a:ln>
        </p:spPr>
      </p:pic>
      <p:pic>
        <p:nvPicPr>
          <p:cNvPr id="342" name="Google Shape;342;p89"/>
          <p:cNvPicPr preferRelativeResize="0"/>
          <p:nvPr/>
        </p:nvPicPr>
        <p:blipFill>
          <a:blip r:embed="rId5">
            <a:alphaModFix/>
          </a:blip>
          <a:stretch>
            <a:fillRect/>
          </a:stretch>
        </p:blipFill>
        <p:spPr>
          <a:xfrm>
            <a:off x="9611167" y="2433634"/>
            <a:ext cx="2169101" cy="2169101"/>
          </a:xfrm>
          <a:prstGeom prst="rect">
            <a:avLst/>
          </a:prstGeom>
          <a:noFill/>
          <a:ln>
            <a:noFill/>
          </a:ln>
        </p:spPr>
      </p:pic>
    </p:spTree>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90"/>
          <p:cNvSpPr txBox="1"/>
          <p:nvPr/>
        </p:nvSpPr>
        <p:spPr>
          <a:xfrm>
            <a:off x="565400" y="362867"/>
            <a:ext cx="8814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Ahora, cerramos con broche de oro</a:t>
            </a:r>
            <a:endParaRPr sz="5333" b="1">
              <a:solidFill>
                <a:schemeClr val="dk1"/>
              </a:solidFill>
              <a:latin typeface="DM Sans"/>
              <a:ea typeface="DM Sans"/>
              <a:cs typeface="DM Sans"/>
              <a:sym typeface="DM Sans"/>
            </a:endParaRPr>
          </a:p>
        </p:txBody>
      </p:sp>
      <p:sp>
        <p:nvSpPr>
          <p:cNvPr id="348" name="Google Shape;348;p90"/>
          <p:cNvSpPr txBox="1"/>
          <p:nvPr/>
        </p:nvSpPr>
        <p:spPr>
          <a:xfrm>
            <a:off x="633833" y="2348401"/>
            <a:ext cx="68580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Durante este tiempo estuvimos construyendo un ecommerce, sin embargo, ¿no sientes que nos falta algo?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cobro es la parte más importante de un ecommerce!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Nuestro botón de “finalizar compra” se siente algo vacío, si no sentimos que fluye dinero de por medio.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día de hoy nos centraremos en una pasarela de pago. </a:t>
            </a:r>
            <a:endParaRPr>
              <a:latin typeface="DM Sans"/>
              <a:ea typeface="DM Sans"/>
              <a:cs typeface="DM Sans"/>
              <a:sym typeface="DM Sans"/>
            </a:endParaRPr>
          </a:p>
          <a:p>
            <a:r>
              <a:rPr lang="es" b="1">
                <a:latin typeface="DM Sans"/>
                <a:ea typeface="DM Sans"/>
                <a:cs typeface="DM Sans"/>
                <a:sym typeface="DM Sans"/>
              </a:rPr>
              <a:t>Existen diferentes pasarelas de pago, por ejemplo Stripe, usado por empresas internacionales, y Mercado Pago, muy popular en Argentina. </a:t>
            </a:r>
            <a:endParaRPr>
              <a:latin typeface="DM Sans"/>
              <a:ea typeface="DM Sans"/>
              <a:cs typeface="DM Sans"/>
              <a:sym typeface="DM Sans"/>
            </a:endParaRPr>
          </a:p>
        </p:txBody>
      </p:sp>
      <p:pic>
        <p:nvPicPr>
          <p:cNvPr id="349" name="Google Shape;349;p90"/>
          <p:cNvPicPr preferRelativeResize="0"/>
          <p:nvPr/>
        </p:nvPicPr>
        <p:blipFill>
          <a:blip r:embed="rId3">
            <a:alphaModFix/>
          </a:blip>
          <a:stretch>
            <a:fillRect/>
          </a:stretch>
        </p:blipFill>
        <p:spPr>
          <a:xfrm>
            <a:off x="8218101" y="1201933"/>
            <a:ext cx="2405399" cy="445412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86"/>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chemeClr val="dk1"/>
                </a:solidFill>
                <a:latin typeface="DM Sans"/>
                <a:ea typeface="DM Sans"/>
                <a:cs typeface="DM Sans"/>
                <a:sym typeface="DM Sans"/>
              </a:rPr>
              <a:t>fs con Callbacks</a:t>
            </a:r>
            <a:endParaRPr sz="5333" b="1" dirty="0">
              <a:solidFill>
                <a:schemeClr val="dk1"/>
              </a:solidFill>
              <a:latin typeface="DM Sans"/>
              <a:ea typeface="DM Sans"/>
              <a:cs typeface="DM Sans"/>
              <a:sym typeface="DM Sans"/>
            </a:endParaRPr>
          </a:p>
        </p:txBody>
      </p:sp>
    </p:spTree>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91"/>
          <p:cNvSpPr txBox="1"/>
          <p:nvPr/>
        </p:nvSpPr>
        <p:spPr>
          <a:xfrm>
            <a:off x="296700" y="657034"/>
            <a:ext cx="86184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¿Cómo funcionan los pagos por internet?</a:t>
            </a:r>
            <a:endParaRPr sz="4667" b="1">
              <a:solidFill>
                <a:schemeClr val="dk1"/>
              </a:solidFill>
              <a:latin typeface="DM Sans"/>
              <a:ea typeface="DM Sans"/>
              <a:cs typeface="DM Sans"/>
              <a:sym typeface="DM Sans"/>
            </a:endParaRPr>
          </a:p>
        </p:txBody>
      </p:sp>
      <p:sp>
        <p:nvSpPr>
          <p:cNvPr id="355" name="Google Shape;355;p91"/>
          <p:cNvSpPr txBox="1"/>
          <p:nvPr/>
        </p:nvSpPr>
        <p:spPr>
          <a:xfrm>
            <a:off x="296700" y="2164201"/>
            <a:ext cx="7072400" cy="5416827"/>
          </a:xfrm>
          <a:prstGeom prst="rect">
            <a:avLst/>
          </a:prstGeom>
          <a:noFill/>
          <a:ln>
            <a:noFill/>
          </a:ln>
        </p:spPr>
        <p:txBody>
          <a:bodyPr spcFirstLastPara="1" wrap="square" lIns="121900" tIns="121900" rIns="121900" bIns="121900" anchor="t" anchorCtr="0">
            <a:spAutoFit/>
          </a:bodyPr>
          <a:lstStyle/>
          <a:p>
            <a:r>
              <a:rPr lang="es" sz="2400">
                <a:highlight>
                  <a:schemeClr val="lt1"/>
                </a:highlight>
                <a:latin typeface="DM Sans"/>
                <a:ea typeface="DM Sans"/>
                <a:cs typeface="DM Sans"/>
                <a:sym typeface="DM Sans"/>
              </a:rPr>
              <a:t>Cuando un cliente visita nuestro ecommerce, debe tener plena seguridad de que el procesamiento se hará con la mayor discreción y control que sea posible. </a:t>
            </a:r>
            <a:endParaRPr sz="2400">
              <a:highlight>
                <a:schemeClr val="lt1"/>
              </a:highlight>
              <a:latin typeface="DM Sans"/>
              <a:ea typeface="DM Sans"/>
              <a:cs typeface="DM Sans"/>
              <a:sym typeface="DM Sans"/>
            </a:endParaRPr>
          </a:p>
          <a:p>
            <a:endParaRPr sz="2400">
              <a:highlight>
                <a:schemeClr val="lt1"/>
              </a:highlight>
              <a:latin typeface="DM Sans"/>
              <a:ea typeface="DM Sans"/>
              <a:cs typeface="DM Sans"/>
              <a:sym typeface="DM Sans"/>
            </a:endParaRPr>
          </a:p>
          <a:p>
            <a:r>
              <a:rPr lang="es" sz="2400">
                <a:highlight>
                  <a:schemeClr val="lt1"/>
                </a:highlight>
                <a:latin typeface="DM Sans"/>
                <a:ea typeface="DM Sans"/>
                <a:cs typeface="DM Sans"/>
                <a:sym typeface="DM Sans"/>
              </a:rPr>
              <a:t>Una pasarela de pago será un intermediario entre nuestro cliente y nosotros, el cual cuenta con un sistema propio de validación, procesamiento, post-procesamiento y gestión general de los pagos que hace el cliente, desde el momento en el que éste ingresa un método de pago, hasta el momento en el que el pago resulte “Exitoso” y se haga el cargo oficialmente a la cuenta bancaria asociada al cliente.</a:t>
            </a:r>
            <a:endParaRPr sz="2400">
              <a:highlight>
                <a:schemeClr val="lt1"/>
              </a:highlight>
              <a:latin typeface="DM Sans"/>
              <a:ea typeface="DM Sans"/>
              <a:cs typeface="DM Sans"/>
              <a:sym typeface="DM Sans"/>
            </a:endParaRPr>
          </a:p>
        </p:txBody>
      </p:sp>
      <p:pic>
        <p:nvPicPr>
          <p:cNvPr id="356" name="Google Shape;356;p91"/>
          <p:cNvPicPr preferRelativeResize="0"/>
          <p:nvPr/>
        </p:nvPicPr>
        <p:blipFill>
          <a:blip r:embed="rId3">
            <a:alphaModFix/>
          </a:blip>
          <a:stretch>
            <a:fillRect/>
          </a:stretch>
        </p:blipFill>
        <p:spPr>
          <a:xfrm>
            <a:off x="7523334" y="2211885"/>
            <a:ext cx="4467367" cy="2434233"/>
          </a:xfrm>
          <a:prstGeom prst="rect">
            <a:avLst/>
          </a:prstGeom>
          <a:noFill/>
          <a:ln>
            <a:noFill/>
          </a:ln>
        </p:spPr>
      </p:pic>
    </p:spTree>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92"/>
          <p:cNvSpPr txBox="1"/>
          <p:nvPr/>
        </p:nvSpPr>
        <p:spPr>
          <a:xfrm>
            <a:off x="634000" y="260901"/>
            <a:ext cx="8575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Funcionamiento interno de una pasarela de pago</a:t>
            </a:r>
            <a:endParaRPr sz="5333" b="1">
              <a:solidFill>
                <a:schemeClr val="dk1"/>
              </a:solidFill>
              <a:latin typeface="DM Sans"/>
              <a:ea typeface="DM Sans"/>
              <a:cs typeface="DM Sans"/>
              <a:sym typeface="DM Sans"/>
            </a:endParaRPr>
          </a:p>
        </p:txBody>
      </p:sp>
      <p:sp>
        <p:nvSpPr>
          <p:cNvPr id="362" name="Google Shape;362;p92"/>
          <p:cNvSpPr txBox="1"/>
          <p:nvPr/>
        </p:nvSpPr>
        <p:spPr>
          <a:xfrm>
            <a:off x="785500" y="2138301"/>
            <a:ext cx="5211600" cy="5786159"/>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La pasarela de pago necesita tener un cliente al cual asociar los movimientos (En este caso el cliente seremos nosotros, recuerda que el servicio es externo y nosotros sólo lo estamos solicitando).</a:t>
            </a:r>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r>
              <a:rPr lang="es" sz="2400">
                <a:solidFill>
                  <a:schemeClr val="dk1"/>
                </a:solidFill>
                <a:latin typeface="DM Sans"/>
                <a:ea typeface="DM Sans"/>
                <a:cs typeface="DM Sans"/>
                <a:sym typeface="DM Sans"/>
              </a:rPr>
              <a:t>Una vez que se cuenta con dicho cliente, bajo la configuración del cliente éste podrá configurar qué métodos de pago son aceptados en su sitio web. (El método de pago por defecto es una tarjeta de crédito/débito).</a:t>
            </a:r>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p:txBody>
      </p:sp>
      <p:sp>
        <p:nvSpPr>
          <p:cNvPr id="363" name="Google Shape;363;p92"/>
          <p:cNvSpPr txBox="1"/>
          <p:nvPr/>
        </p:nvSpPr>
        <p:spPr>
          <a:xfrm>
            <a:off x="6405033" y="2138301"/>
            <a:ext cx="4878800" cy="6155491"/>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El usuario que utilice nuestro sitio web podrá seleccionar alguno de esos métodos habilitados para su cuenta e intentará procesar el pago.</a:t>
            </a:r>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r>
              <a:rPr lang="es" sz="2400">
                <a:solidFill>
                  <a:schemeClr val="dk1"/>
                </a:solidFill>
                <a:latin typeface="DM Sans"/>
                <a:ea typeface="DM Sans"/>
                <a:cs typeface="DM Sans"/>
                <a:sym typeface="DM Sans"/>
              </a:rPr>
              <a:t>La pasarela de pago evaluará la validez de dicho método de pago, en múltiples aspectos según sea el método, para la tarjeta los más comunes son:</a:t>
            </a:r>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pPr marL="609585" indent="-423323">
              <a:buClr>
                <a:schemeClr val="dk1"/>
              </a:buClr>
              <a:buSzPts val="1400"/>
              <a:buFont typeface="DM Sans"/>
              <a:buChar char="✓"/>
            </a:pPr>
            <a:r>
              <a:rPr lang="es" sz="2400">
                <a:solidFill>
                  <a:schemeClr val="dk1"/>
                </a:solidFill>
                <a:latin typeface="DM Sans"/>
                <a:ea typeface="DM Sans"/>
                <a:cs typeface="DM Sans"/>
                <a:sym typeface="DM Sans"/>
              </a:rPr>
              <a:t>Número de tarjeta válido.</a:t>
            </a:r>
            <a:endParaRPr sz="2400">
              <a:solidFill>
                <a:schemeClr val="dk1"/>
              </a:solidFill>
              <a:latin typeface="DM Sans"/>
              <a:ea typeface="DM Sans"/>
              <a:cs typeface="DM Sans"/>
              <a:sym typeface="DM Sans"/>
            </a:endParaRPr>
          </a:p>
          <a:p>
            <a:pPr marL="609585" indent="-423323">
              <a:buClr>
                <a:schemeClr val="dk1"/>
              </a:buClr>
              <a:buSzPts val="1400"/>
              <a:buFont typeface="DM Sans"/>
              <a:buChar char="✓"/>
            </a:pPr>
            <a:r>
              <a:rPr lang="es" sz="2400">
                <a:solidFill>
                  <a:schemeClr val="dk1"/>
                </a:solidFill>
                <a:latin typeface="DM Sans"/>
                <a:ea typeface="DM Sans"/>
                <a:cs typeface="DM Sans"/>
                <a:sym typeface="DM Sans"/>
              </a:rPr>
              <a:t>CVC/CVV de tarjeta válido.</a:t>
            </a:r>
            <a:endParaRPr sz="2400">
              <a:solidFill>
                <a:schemeClr val="dk1"/>
              </a:solidFill>
              <a:latin typeface="DM Sans"/>
              <a:ea typeface="DM Sans"/>
              <a:cs typeface="DM Sans"/>
              <a:sym typeface="DM Sans"/>
            </a:endParaRPr>
          </a:p>
          <a:p>
            <a:pPr marL="609585" indent="-423323">
              <a:buClr>
                <a:schemeClr val="dk1"/>
              </a:buClr>
              <a:buSzPts val="1400"/>
              <a:buFont typeface="DM Sans"/>
              <a:buChar char="✓"/>
            </a:pPr>
            <a:r>
              <a:rPr lang="es" sz="2400">
                <a:solidFill>
                  <a:schemeClr val="dk1"/>
                </a:solidFill>
                <a:latin typeface="DM Sans"/>
                <a:ea typeface="DM Sans"/>
                <a:cs typeface="DM Sans"/>
                <a:sym typeface="DM Sans"/>
              </a:rPr>
              <a:t>Expiración de tarjeta válida.</a:t>
            </a:r>
            <a:endParaRPr sz="2400">
              <a:solidFill>
                <a:schemeClr val="dk1"/>
              </a:solidFill>
              <a:latin typeface="DM Sans"/>
              <a:ea typeface="DM Sans"/>
              <a:cs typeface="DM Sans"/>
              <a:sym typeface="DM Sans"/>
            </a:endParaRPr>
          </a:p>
          <a:p>
            <a:pPr marL="609585" indent="-423323">
              <a:buClr>
                <a:schemeClr val="dk1"/>
              </a:buClr>
              <a:buSzPts val="1400"/>
              <a:buFont typeface="DM Sans"/>
              <a:buChar char="✓"/>
            </a:pPr>
            <a:r>
              <a:rPr lang="es" sz="2400">
                <a:solidFill>
                  <a:schemeClr val="dk1"/>
                </a:solidFill>
                <a:latin typeface="DM Sans"/>
                <a:ea typeface="DM Sans"/>
                <a:cs typeface="DM Sans"/>
                <a:sym typeface="DM Sans"/>
              </a:rPr>
              <a:t>Fondos de tarjeta válidos.</a:t>
            </a:r>
            <a:endParaRPr sz="2400">
              <a:solidFill>
                <a:schemeClr val="dk1"/>
              </a:solidFill>
              <a:latin typeface="DM Sans"/>
              <a:ea typeface="DM Sans"/>
              <a:cs typeface="DM Sans"/>
              <a:sym typeface="DM Sans"/>
            </a:endParaRPr>
          </a:p>
        </p:txBody>
      </p:sp>
    </p:spTree>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93"/>
          <p:cNvSpPr txBox="1"/>
          <p:nvPr/>
        </p:nvSpPr>
        <p:spPr>
          <a:xfrm>
            <a:off x="634000" y="624401"/>
            <a:ext cx="8575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¡Si todo está bien…!</a:t>
            </a:r>
            <a:endParaRPr sz="5333" b="1">
              <a:solidFill>
                <a:schemeClr val="dk1"/>
              </a:solidFill>
              <a:latin typeface="DM Sans"/>
              <a:ea typeface="DM Sans"/>
              <a:cs typeface="DM Sans"/>
              <a:sym typeface="DM Sans"/>
            </a:endParaRPr>
          </a:p>
        </p:txBody>
      </p:sp>
      <p:sp>
        <p:nvSpPr>
          <p:cNvPr id="369" name="Google Shape;369;p93"/>
          <p:cNvSpPr txBox="1"/>
          <p:nvPr/>
        </p:nvSpPr>
        <p:spPr>
          <a:xfrm>
            <a:off x="785500" y="2138301"/>
            <a:ext cx="5211600" cy="6155491"/>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Entonces la pasarela de pago podrá aprobarlo y relacionar dicho movimiento a la cuenta que asociamos a ésta (es decir, el dinero ya se podrá ver reflejado en la cuenta configurada internamente por nosotros). </a:t>
            </a:r>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r>
              <a:rPr lang="es" sz="2400">
                <a:solidFill>
                  <a:schemeClr val="dk1"/>
                </a:solidFill>
                <a:latin typeface="DM Sans"/>
                <a:ea typeface="DM Sans"/>
                <a:cs typeface="DM Sans"/>
                <a:sym typeface="DM Sans"/>
              </a:rPr>
              <a:t>Además, éste devolverá información importante para que nosotros podamos mostrar algún mensaje de “</a:t>
            </a:r>
            <a:r>
              <a:rPr lang="es" sz="2400" b="1">
                <a:solidFill>
                  <a:schemeClr val="dk1"/>
                </a:solidFill>
                <a:latin typeface="DM Sans"/>
                <a:ea typeface="DM Sans"/>
                <a:cs typeface="DM Sans"/>
                <a:sym typeface="DM Sans"/>
              </a:rPr>
              <a:t>su pago fue realizado correctamente</a:t>
            </a:r>
            <a:r>
              <a:rPr lang="es" sz="2400">
                <a:solidFill>
                  <a:schemeClr val="dk1"/>
                </a:solidFill>
                <a:latin typeface="DM Sans"/>
                <a:ea typeface="DM Sans"/>
                <a:cs typeface="DM Sans"/>
                <a:sym typeface="DM Sans"/>
              </a:rPr>
              <a:t>”, brindando la tranquilidad al usuario de que su pago fue exitoso y puede proceder a recibir la información de su producto.</a:t>
            </a:r>
            <a:endParaRPr sz="2400">
              <a:solidFill>
                <a:schemeClr val="dk1"/>
              </a:solidFill>
              <a:latin typeface="DM Sans"/>
              <a:ea typeface="DM Sans"/>
              <a:cs typeface="DM Sans"/>
              <a:sym typeface="DM Sans"/>
            </a:endParaRPr>
          </a:p>
        </p:txBody>
      </p:sp>
      <p:sp>
        <p:nvSpPr>
          <p:cNvPr id="370" name="Google Shape;370;p93"/>
          <p:cNvSpPr txBox="1"/>
          <p:nvPr/>
        </p:nvSpPr>
        <p:spPr>
          <a:xfrm>
            <a:off x="6405033" y="2138301"/>
            <a:ext cx="4878800" cy="5047495"/>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No tenemos que hacer algún movimiento adicional con los montos indicados (al menos no en los pagos básicos y cerrados), de manera que con la información que nos proporcione la pasarela de pago, podremos llenar nuestra base de datos o actualizar lo que consideremos pertinente.</a:t>
            </a:r>
            <a:endParaRPr sz="2400">
              <a:solidFill>
                <a:schemeClr val="dk1"/>
              </a:solidFill>
              <a:latin typeface="DM Sans"/>
              <a:ea typeface="DM Sans"/>
              <a:cs typeface="DM Sans"/>
              <a:sym typeface="DM Sans"/>
            </a:endParaRPr>
          </a:p>
          <a:p>
            <a:endParaRPr sz="2400">
              <a:solidFill>
                <a:schemeClr val="dk1"/>
              </a:solidFill>
              <a:latin typeface="DM Sans"/>
              <a:ea typeface="DM Sans"/>
              <a:cs typeface="DM Sans"/>
              <a:sym typeface="DM Sans"/>
            </a:endParaRPr>
          </a:p>
          <a:p>
            <a:r>
              <a:rPr lang="es" sz="2400">
                <a:solidFill>
                  <a:schemeClr val="dk1"/>
                </a:solidFill>
                <a:latin typeface="DM Sans"/>
                <a:ea typeface="DM Sans"/>
                <a:cs typeface="DM Sans"/>
                <a:sym typeface="DM Sans"/>
              </a:rPr>
              <a:t>La pasarela hace el trabajo sucio, y nosotros sólo mostramos el resultado final.</a:t>
            </a:r>
            <a:endParaRPr sz="2400">
              <a:solidFill>
                <a:schemeClr val="dk1"/>
              </a:solidFill>
              <a:latin typeface="DM Sans"/>
              <a:ea typeface="DM Sans"/>
              <a:cs typeface="DM Sans"/>
              <a:sym typeface="DM Sans"/>
            </a:endParaRPr>
          </a:p>
        </p:txBody>
      </p:sp>
    </p:spTree>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94"/>
          <p:cNvSpPr txBox="1"/>
          <p:nvPr/>
        </p:nvSpPr>
        <p:spPr>
          <a:xfrm>
            <a:off x="634000" y="624401"/>
            <a:ext cx="8575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¿Y si algo sale mal?</a:t>
            </a:r>
            <a:endParaRPr sz="5333" b="1">
              <a:solidFill>
                <a:schemeClr val="dk1"/>
              </a:solidFill>
              <a:latin typeface="DM Sans"/>
              <a:ea typeface="DM Sans"/>
              <a:cs typeface="DM Sans"/>
              <a:sym typeface="DM Sans"/>
            </a:endParaRPr>
          </a:p>
        </p:txBody>
      </p:sp>
      <p:sp>
        <p:nvSpPr>
          <p:cNvPr id="376" name="Google Shape;376;p94"/>
          <p:cNvSpPr txBox="1"/>
          <p:nvPr/>
        </p:nvSpPr>
        <p:spPr>
          <a:xfrm>
            <a:off x="725133" y="1860601"/>
            <a:ext cx="11022000" cy="3979639"/>
          </a:xfrm>
          <a:prstGeom prst="rect">
            <a:avLst/>
          </a:prstGeom>
          <a:noFill/>
          <a:ln>
            <a:noFill/>
          </a:ln>
        </p:spPr>
        <p:txBody>
          <a:bodyPr spcFirstLastPara="1" wrap="square" lIns="121900" tIns="121900" rIns="121900" bIns="121900" anchor="t" anchorCtr="0">
            <a:spAutoFit/>
          </a:bodyPr>
          <a:lstStyle/>
          <a:p>
            <a:r>
              <a:rPr lang="es" sz="1733">
                <a:solidFill>
                  <a:schemeClr val="dk1"/>
                </a:solidFill>
                <a:latin typeface="DM Sans"/>
                <a:ea typeface="DM Sans"/>
                <a:cs typeface="DM Sans"/>
                <a:sym typeface="DM Sans"/>
              </a:rPr>
              <a:t>Al procesar un pago, un error se puede dar de tres maneras:</a:t>
            </a:r>
            <a:endParaRPr sz="1733">
              <a:solidFill>
                <a:schemeClr val="dk1"/>
              </a:solidFill>
              <a:latin typeface="DM Sans"/>
              <a:ea typeface="DM Sans"/>
              <a:cs typeface="DM Sans"/>
              <a:sym typeface="DM Sans"/>
            </a:endParaRPr>
          </a:p>
          <a:p>
            <a:pPr marL="609585" indent="-414856">
              <a:buClr>
                <a:schemeClr val="dk1"/>
              </a:buClr>
              <a:buSzPts val="1300"/>
              <a:buFont typeface="DM Sans"/>
              <a:buChar char="✓"/>
            </a:pPr>
            <a:r>
              <a:rPr lang="es" sz="1733">
                <a:solidFill>
                  <a:schemeClr val="dk1"/>
                </a:solidFill>
                <a:latin typeface="DM Sans"/>
                <a:ea typeface="DM Sans"/>
                <a:cs typeface="DM Sans"/>
                <a:sym typeface="DM Sans"/>
              </a:rPr>
              <a:t>Error desde el backend: La pasarela procesó correctamente el pago, pero debido a algún fallo de control nuestro servidor arroja un error. En este caso, la pasarela ya procesó el pago y tendremos que buscar la forma de relacionarlo sin afectar al cliente (porque, en realidad éste ya pagó).</a:t>
            </a:r>
            <a:endParaRPr sz="1733">
              <a:solidFill>
                <a:schemeClr val="dk1"/>
              </a:solidFill>
              <a:latin typeface="DM Sans"/>
              <a:ea typeface="DM Sans"/>
              <a:cs typeface="DM Sans"/>
              <a:sym typeface="DM Sans"/>
            </a:endParaRPr>
          </a:p>
          <a:p>
            <a:pPr marL="609585"/>
            <a:endParaRPr sz="1733">
              <a:solidFill>
                <a:schemeClr val="dk1"/>
              </a:solidFill>
              <a:latin typeface="DM Sans"/>
              <a:ea typeface="DM Sans"/>
              <a:cs typeface="DM Sans"/>
              <a:sym typeface="DM Sans"/>
            </a:endParaRPr>
          </a:p>
          <a:p>
            <a:pPr marL="609585" indent="-414856">
              <a:buClr>
                <a:schemeClr val="dk1"/>
              </a:buClr>
              <a:buSzPts val="1300"/>
              <a:buFont typeface="DM Sans"/>
              <a:buChar char="✓"/>
            </a:pPr>
            <a:r>
              <a:rPr lang="es" sz="1733">
                <a:solidFill>
                  <a:schemeClr val="dk1"/>
                </a:solidFill>
                <a:latin typeface="DM Sans"/>
                <a:ea typeface="DM Sans"/>
                <a:cs typeface="DM Sans"/>
                <a:sym typeface="DM Sans"/>
              </a:rPr>
              <a:t>Error desde el frontend: La pasarela procesó correctamente el pago y el backend también, sin embargo, el front no muestra info del pago finalizado y ocasiona que el cliente no sepa si se puede proceder o no. Ésto puede llevar a malos entendidos que, en muchos casos pueden terminar en reembolsos y una mala reputación por parte de nuestra página.</a:t>
            </a:r>
            <a:endParaRPr sz="1733">
              <a:solidFill>
                <a:schemeClr val="dk1"/>
              </a:solidFill>
              <a:latin typeface="DM Sans"/>
              <a:ea typeface="DM Sans"/>
              <a:cs typeface="DM Sans"/>
              <a:sym typeface="DM Sans"/>
            </a:endParaRPr>
          </a:p>
          <a:p>
            <a:pPr marL="609585"/>
            <a:endParaRPr sz="1733">
              <a:solidFill>
                <a:schemeClr val="dk1"/>
              </a:solidFill>
              <a:latin typeface="DM Sans"/>
              <a:ea typeface="DM Sans"/>
              <a:cs typeface="DM Sans"/>
              <a:sym typeface="DM Sans"/>
            </a:endParaRPr>
          </a:p>
          <a:p>
            <a:pPr marL="609585" indent="-414856">
              <a:buClr>
                <a:schemeClr val="dk1"/>
              </a:buClr>
              <a:buSzPts val="1300"/>
              <a:buFont typeface="DM Sans"/>
              <a:buChar char="✓"/>
            </a:pPr>
            <a:r>
              <a:rPr lang="es" sz="1733">
                <a:solidFill>
                  <a:schemeClr val="dk1"/>
                </a:solidFill>
                <a:latin typeface="DM Sans"/>
                <a:ea typeface="DM Sans"/>
                <a:cs typeface="DM Sans"/>
                <a:sym typeface="DM Sans"/>
              </a:rPr>
              <a:t>Error en la pasarela de pago: Es un error bastante inusual, sin embargo, cuando la pasarela llega a tener algún error, normalmente se da al momento de procesar el pago, de manera que habitualmente no hay que arreglar nada con el cliente, ya que no se le afectó, sólo hay que informarle que el servicio está inactivo temporalmente.</a:t>
            </a:r>
            <a:endParaRPr sz="1733">
              <a:solidFill>
                <a:schemeClr val="dk1"/>
              </a:solidFill>
              <a:latin typeface="DM Sans"/>
              <a:ea typeface="DM Sans"/>
              <a:cs typeface="DM Sans"/>
              <a:sym typeface="DM Sans"/>
            </a:endParaRPr>
          </a:p>
        </p:txBody>
      </p:sp>
    </p:spTree>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95"/>
          <p:cNvSpPr txBox="1"/>
          <p:nvPr/>
        </p:nvSpPr>
        <p:spPr>
          <a:xfrm>
            <a:off x="631133" y="6244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382" name="Google Shape;382;p95"/>
          <p:cNvSpPr txBox="1"/>
          <p:nvPr/>
        </p:nvSpPr>
        <p:spPr>
          <a:xfrm>
            <a:off x="631133" y="1964933"/>
            <a:ext cx="9565200" cy="3940077"/>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a:solidFill>
                  <a:schemeClr val="lt1"/>
                </a:solidFill>
                <a:latin typeface="DM Sans"/>
                <a:ea typeface="DM Sans"/>
                <a:cs typeface="DM Sans"/>
                <a:sym typeface="DM Sans"/>
              </a:rPr>
              <a:t>Así como el manejo de sesiones de un usuario, la gestión de pagos es uno de los módulos más serios que se deben tocar en un sistema, ¡mucho cuidado al utilizarlo! </a:t>
            </a:r>
            <a:r>
              <a:rPr lang="es" sz="2667">
                <a:solidFill>
                  <a:schemeClr val="accent6"/>
                </a:solidFill>
                <a:latin typeface="DM Sans"/>
                <a:ea typeface="DM Sans"/>
                <a:cs typeface="DM Sans"/>
                <a:sym typeface="DM Sans"/>
              </a:rPr>
              <a:t>Recuerda que estás poniendo en juego la integridad del cliente más allá de la información, sino en cuestión monetaria</a:t>
            </a:r>
            <a:r>
              <a:rPr lang="es" sz="2667">
                <a:solidFill>
                  <a:schemeClr val="lt1"/>
                </a:solidFill>
                <a:latin typeface="DM Sans"/>
                <a:ea typeface="DM Sans"/>
                <a:cs typeface="DM Sans"/>
                <a:sym typeface="DM Sans"/>
              </a:rPr>
              <a:t>. </a:t>
            </a:r>
            <a:endParaRPr sz="2667">
              <a:solidFill>
                <a:schemeClr val="lt1"/>
              </a:solidFill>
              <a:latin typeface="DM Sans"/>
              <a:ea typeface="DM Sans"/>
              <a:cs typeface="DM Sans"/>
              <a:sym typeface="DM Sans"/>
            </a:endParaRPr>
          </a:p>
          <a:p>
            <a:pPr>
              <a:buClr>
                <a:srgbClr val="000000"/>
              </a:buClr>
              <a:buSzPts val="2500"/>
            </a:pPr>
            <a:endParaRPr sz="2667">
              <a:solidFill>
                <a:schemeClr val="lt1"/>
              </a:solidFill>
              <a:latin typeface="DM Sans"/>
              <a:ea typeface="DM Sans"/>
              <a:cs typeface="DM Sans"/>
              <a:sym typeface="DM Sans"/>
            </a:endParaRPr>
          </a:p>
          <a:p>
            <a:pPr>
              <a:buClr>
                <a:srgbClr val="000000"/>
              </a:buClr>
              <a:buSzPts val="2500"/>
            </a:pPr>
            <a:r>
              <a:rPr lang="es" sz="2667" b="1">
                <a:solidFill>
                  <a:schemeClr val="lt1"/>
                </a:solidFill>
                <a:latin typeface="DM Sans"/>
                <a:ea typeface="DM Sans"/>
                <a:cs typeface="DM Sans"/>
                <a:sym typeface="DM Sans"/>
              </a:rPr>
              <a:t>¡Ocupa tu máxima concentración en este proceso módulos!</a:t>
            </a:r>
            <a:endParaRPr sz="2667" b="1">
              <a:solidFill>
                <a:schemeClr val="lt1"/>
              </a:solidFill>
              <a:latin typeface="DM Sans"/>
              <a:ea typeface="DM Sans"/>
              <a:cs typeface="DM Sans"/>
              <a:sym typeface="DM Sans"/>
            </a:endParaRPr>
          </a:p>
          <a:p>
            <a:pPr>
              <a:buClr>
                <a:srgbClr val="000000"/>
              </a:buClr>
              <a:buSzPts val="2500"/>
            </a:pPr>
            <a:endParaRPr sz="2667">
              <a:solidFill>
                <a:schemeClr val="lt1"/>
              </a:solidFill>
              <a:latin typeface="DM Sans"/>
              <a:ea typeface="DM Sans"/>
              <a:cs typeface="DM Sans"/>
              <a:sym typeface="DM Sans"/>
            </a:endParaRPr>
          </a:p>
        </p:txBody>
      </p:sp>
    </p:spTree>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96"/>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Antes de configurar nuestro primer pago</a:t>
            </a:r>
            <a:endParaRPr sz="5333" b="1">
              <a:solidFill>
                <a:schemeClr val="dk1"/>
              </a:solidFill>
              <a:latin typeface="DM Sans"/>
              <a:ea typeface="DM Sans"/>
              <a:cs typeface="DM Sans"/>
              <a:sym typeface="DM Sans"/>
            </a:endParaRPr>
          </a:p>
        </p:txBody>
      </p:sp>
    </p:spTree>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97"/>
          <p:cNvSpPr txBox="1"/>
          <p:nvPr/>
        </p:nvSpPr>
        <p:spPr>
          <a:xfrm>
            <a:off x="634000" y="624401"/>
            <a:ext cx="8873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Un pago ocupa un frontend </a:t>
            </a:r>
            <a:endParaRPr sz="5333">
              <a:solidFill>
                <a:schemeClr val="dk1"/>
              </a:solidFill>
              <a:latin typeface="DM Sans"/>
              <a:ea typeface="DM Sans"/>
              <a:cs typeface="DM Sans"/>
              <a:sym typeface="DM Sans"/>
            </a:endParaRPr>
          </a:p>
        </p:txBody>
      </p:sp>
      <p:sp>
        <p:nvSpPr>
          <p:cNvPr id="393" name="Google Shape;393;p97"/>
          <p:cNvSpPr txBox="1"/>
          <p:nvPr/>
        </p:nvSpPr>
        <p:spPr>
          <a:xfrm>
            <a:off x="634000" y="2348401"/>
            <a:ext cx="73624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poder desarrollar la clase, necesitaremos un proyecto que nos permita contar con un frontend desarrollado y configurado para trabajar con las plataformas de pago que utilizaremos.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Para ello, te brindaremos en </a:t>
            </a:r>
            <a:r>
              <a:rPr lang="es" b="1" u="sng">
                <a:solidFill>
                  <a:schemeClr val="hlink"/>
                </a:solidFill>
                <a:latin typeface="DM Sans"/>
                <a:ea typeface="DM Sans"/>
                <a:cs typeface="DM Sans"/>
                <a:sym typeface="DM Sans"/>
                <a:hlinkClick r:id="rId3"/>
              </a:rPr>
              <a:t>este enlace</a:t>
            </a:r>
            <a:r>
              <a:rPr lang="es">
                <a:latin typeface="DM Sans"/>
                <a:ea typeface="DM Sans"/>
                <a:cs typeface="DM Sans"/>
                <a:sym typeface="DM Sans"/>
              </a:rPr>
              <a:t> un proyecto con las dos pasarelas que utilizaremos en clase.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proyecto está desarrollado en React js y contiene sólo lo necesario para el procesamiento de un pago.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Vamos a clonar el proyecto y lo echaremos a andar con</a:t>
            </a:r>
            <a:endParaRPr>
              <a:latin typeface="DM Sans"/>
              <a:ea typeface="DM Sans"/>
              <a:cs typeface="DM Sans"/>
              <a:sym typeface="DM Sans"/>
            </a:endParaRPr>
          </a:p>
          <a:p>
            <a:endParaRPr>
              <a:latin typeface="DM Sans"/>
              <a:ea typeface="DM Sans"/>
              <a:cs typeface="DM Sans"/>
              <a:sym typeface="DM Sans"/>
            </a:endParaRPr>
          </a:p>
          <a:p>
            <a:r>
              <a:rPr lang="es" b="1" i="1">
                <a:latin typeface="DM Sans"/>
                <a:ea typeface="DM Sans"/>
                <a:cs typeface="DM Sans"/>
                <a:sym typeface="DM Sans"/>
              </a:rPr>
              <a:t>npm install </a:t>
            </a:r>
            <a:r>
              <a:rPr lang="es">
                <a:latin typeface="DM Sans"/>
                <a:ea typeface="DM Sans"/>
                <a:cs typeface="DM Sans"/>
                <a:sym typeface="DM Sans"/>
              </a:rPr>
              <a:t>  + </a:t>
            </a:r>
            <a:r>
              <a:rPr lang="es" b="1" i="1">
                <a:latin typeface="DM Sans"/>
                <a:ea typeface="DM Sans"/>
                <a:cs typeface="DM Sans"/>
                <a:sym typeface="DM Sans"/>
              </a:rPr>
              <a:t>npm start</a:t>
            </a:r>
            <a:r>
              <a:rPr lang="es">
                <a:latin typeface="DM Sans"/>
                <a:ea typeface="DM Sans"/>
                <a:cs typeface="DM Sans"/>
                <a:sym typeface="DM Sans"/>
              </a:rPr>
              <a:t> </a:t>
            </a:r>
            <a:endParaRPr>
              <a:latin typeface="DM Sans"/>
              <a:ea typeface="DM Sans"/>
              <a:cs typeface="DM Sans"/>
              <a:sym typeface="DM Sans"/>
            </a:endParaRPr>
          </a:p>
          <a:p>
            <a:endParaRPr>
              <a:latin typeface="DM Sans"/>
              <a:ea typeface="DM Sans"/>
              <a:cs typeface="DM Sans"/>
              <a:sym typeface="DM Sans"/>
            </a:endParaRPr>
          </a:p>
        </p:txBody>
      </p:sp>
    </p:spTree>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98"/>
          <p:cNvSpPr txBox="1"/>
          <p:nvPr/>
        </p:nvSpPr>
        <p:spPr>
          <a:xfrm>
            <a:off x="1795533" y="1386833"/>
            <a:ext cx="8295200" cy="26467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Checkpoint: Espacio de preparación</a:t>
            </a:r>
            <a:endParaRPr sz="5333" b="1">
              <a:solidFill>
                <a:schemeClr val="lt1"/>
              </a:solidFill>
              <a:latin typeface="DM Sans"/>
              <a:ea typeface="DM Sans"/>
              <a:cs typeface="DM Sans"/>
              <a:sym typeface="DM Sans"/>
            </a:endParaRPr>
          </a:p>
        </p:txBody>
      </p:sp>
      <p:sp>
        <p:nvSpPr>
          <p:cNvPr id="399" name="Google Shape;399;p98"/>
          <p:cNvSpPr txBox="1"/>
          <p:nvPr/>
        </p:nvSpPr>
        <p:spPr>
          <a:xfrm>
            <a:off x="809733" y="4034434"/>
            <a:ext cx="10266800" cy="1067047"/>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Toma un tiempo para clonar el proyecto </a:t>
            </a:r>
            <a:r>
              <a:rPr lang="es" sz="2667" b="1" u="sng">
                <a:solidFill>
                  <a:schemeClr val="hlink"/>
                </a:solidFill>
                <a:latin typeface="DM Sans"/>
                <a:ea typeface="DM Sans"/>
                <a:cs typeface="DM Sans"/>
                <a:sym typeface="DM Sans"/>
                <a:hlinkClick r:id="rId3"/>
              </a:rPr>
              <a:t>aquí</a:t>
            </a:r>
            <a:r>
              <a:rPr lang="es" sz="2667" u="sng">
                <a:solidFill>
                  <a:schemeClr val="hlink"/>
                </a:solidFill>
                <a:latin typeface="DM Sans"/>
                <a:ea typeface="DM Sans"/>
                <a:cs typeface="DM Sans"/>
                <a:sym typeface="DM Sans"/>
                <a:hlinkClick r:id="rId3"/>
              </a:rPr>
              <a:t>.</a:t>
            </a:r>
            <a:r>
              <a:rPr lang="es" sz="2667">
                <a:solidFill>
                  <a:schemeClr val="lt1"/>
                </a:solidFill>
                <a:latin typeface="DM Sans"/>
                <a:ea typeface="DM Sans"/>
                <a:cs typeface="DM Sans"/>
                <a:sym typeface="DM Sans"/>
              </a:rPr>
              <a:t> Revisa el código e instala las dependencias indicadas.</a:t>
            </a:r>
            <a:endParaRPr sz="2667">
              <a:solidFill>
                <a:schemeClr val="lt1"/>
              </a:solidFill>
              <a:latin typeface="DM Sans"/>
              <a:ea typeface="DM Sans"/>
              <a:cs typeface="DM Sans"/>
              <a:sym typeface="DM Sans"/>
            </a:endParaRPr>
          </a:p>
        </p:txBody>
      </p:sp>
      <p:pic>
        <p:nvPicPr>
          <p:cNvPr id="400" name="Google Shape;400;p98"/>
          <p:cNvPicPr preferRelativeResize="0"/>
          <p:nvPr/>
        </p:nvPicPr>
        <p:blipFill>
          <a:blip r:embed="rId4">
            <a:alphaModFix/>
          </a:blip>
          <a:stretch>
            <a:fillRect/>
          </a:stretch>
        </p:blipFill>
        <p:spPr>
          <a:xfrm>
            <a:off x="5079418" y="624401"/>
            <a:ext cx="1727433" cy="1727433"/>
          </a:xfrm>
          <a:prstGeom prst="rect">
            <a:avLst/>
          </a:prstGeom>
          <a:noFill/>
          <a:ln>
            <a:noFill/>
          </a:ln>
        </p:spPr>
      </p:pic>
      <p:sp>
        <p:nvSpPr>
          <p:cNvPr id="401" name="Google Shape;401;p98"/>
          <p:cNvSpPr txBox="1"/>
          <p:nvPr/>
        </p:nvSpPr>
        <p:spPr>
          <a:xfrm rot="-2795">
            <a:off x="3389601" y="5508602"/>
            <a:ext cx="5412801" cy="605190"/>
          </a:xfrm>
          <a:prstGeom prst="rect">
            <a:avLst/>
          </a:prstGeom>
          <a:noFill/>
          <a:ln>
            <a:noFill/>
          </a:ln>
        </p:spPr>
        <p:txBody>
          <a:bodyPr spcFirstLastPara="1" wrap="square" lIns="121900" tIns="121900" rIns="121900" bIns="121900" anchor="t" anchorCtr="0">
            <a:spAutoFit/>
          </a:bodyPr>
          <a:lstStyle/>
          <a:p>
            <a:pPr algn="ctr"/>
            <a:r>
              <a:rPr lang="es" sz="2333">
                <a:solidFill>
                  <a:schemeClr val="accent5"/>
                </a:solidFill>
                <a:latin typeface="DM Sans"/>
                <a:ea typeface="DM Sans"/>
                <a:cs typeface="DM Sans"/>
                <a:sym typeface="DM Sans"/>
              </a:rPr>
              <a:t>Tiempo estimado:</a:t>
            </a:r>
            <a:r>
              <a:rPr lang="es" sz="2333" b="1">
                <a:solidFill>
                  <a:schemeClr val="accent5"/>
                </a:solidFill>
                <a:latin typeface="DM Sans"/>
                <a:ea typeface="DM Sans"/>
                <a:cs typeface="DM Sans"/>
                <a:sym typeface="DM Sans"/>
              </a:rPr>
              <a:t> 5 minutos</a:t>
            </a:r>
            <a:endParaRPr sz="2333"/>
          </a:p>
        </p:txBody>
      </p:sp>
    </p:spTree>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99"/>
          <p:cNvSpPr txBox="1"/>
          <p:nvPr/>
        </p:nvSpPr>
        <p:spPr>
          <a:xfrm>
            <a:off x="1007600" y="2588501"/>
            <a:ext cx="100004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Entendiendo la estructura de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Stripe</a:t>
            </a:r>
            <a:endParaRPr sz="5333" b="1">
              <a:solidFill>
                <a:srgbClr val="EA90FF"/>
              </a:solidFill>
              <a:latin typeface="DM Sans"/>
              <a:ea typeface="DM Sans"/>
              <a:cs typeface="DM Sans"/>
              <a:sym typeface="DM Sans"/>
            </a:endParaRPr>
          </a:p>
        </p:txBody>
      </p:sp>
    </p:spTree>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00"/>
          <p:cNvSpPr txBox="1"/>
          <p:nvPr/>
        </p:nvSpPr>
        <p:spPr>
          <a:xfrm>
            <a:off x="634000" y="624400"/>
            <a:ext cx="8873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Stripe?</a:t>
            </a:r>
            <a:endParaRPr sz="5333">
              <a:solidFill>
                <a:schemeClr val="dk1"/>
              </a:solidFill>
              <a:latin typeface="DM Sans"/>
              <a:ea typeface="DM Sans"/>
              <a:cs typeface="DM Sans"/>
              <a:sym typeface="DM Sans"/>
            </a:endParaRPr>
          </a:p>
        </p:txBody>
      </p:sp>
      <p:sp>
        <p:nvSpPr>
          <p:cNvPr id="412" name="Google Shape;412;p100"/>
          <p:cNvSpPr txBox="1"/>
          <p:nvPr/>
        </p:nvSpPr>
        <p:spPr>
          <a:xfrm>
            <a:off x="634000" y="2236001"/>
            <a:ext cx="73624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Stripe es una pasarela de pago pensada para procesar los movimientos bajo la lógica que recientemente mencionamos.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 uno de los procesadores de pago </a:t>
            </a:r>
            <a:r>
              <a:rPr lang="es" b="1">
                <a:latin typeface="DM Sans"/>
                <a:ea typeface="DM Sans"/>
                <a:cs typeface="DM Sans"/>
                <a:sym typeface="DM Sans"/>
              </a:rPr>
              <a:t>de nivel internacional</a:t>
            </a:r>
            <a:r>
              <a:rPr lang="es">
                <a:latin typeface="DM Sans"/>
                <a:ea typeface="DM Sans"/>
                <a:cs typeface="DM Sans"/>
                <a:sym typeface="DM Sans"/>
              </a:rPr>
              <a:t> más utilizado, de manera que muchas empresas la utilizan como componente principal para procesar dichos movimientos.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Debido a su carácter internacional, será la plataforma utilizada para realizar el flujo de nuestros pagos en esta clase.</a:t>
            </a:r>
            <a:endParaRPr>
              <a:latin typeface="DM Sans"/>
              <a:ea typeface="DM Sans"/>
              <a:cs typeface="DM Sans"/>
              <a:sym typeface="DM Sans"/>
            </a:endParaRPr>
          </a:p>
        </p:txBody>
      </p:sp>
      <p:pic>
        <p:nvPicPr>
          <p:cNvPr id="413" name="Google Shape;413;p100"/>
          <p:cNvPicPr preferRelativeResize="0"/>
          <p:nvPr/>
        </p:nvPicPr>
        <p:blipFill>
          <a:blip r:embed="rId3">
            <a:alphaModFix/>
          </a:blip>
          <a:stretch>
            <a:fillRect/>
          </a:stretch>
        </p:blipFill>
        <p:spPr>
          <a:xfrm>
            <a:off x="8766767" y="2236001"/>
            <a:ext cx="3425235" cy="1631433"/>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87"/>
          <p:cNvSpPr txBox="1"/>
          <p:nvPr/>
        </p:nvSpPr>
        <p:spPr>
          <a:xfrm>
            <a:off x="609600" y="12174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chemeClr val="dk1"/>
                </a:solidFill>
                <a:latin typeface="DM Sans"/>
                <a:ea typeface="DM Sans"/>
                <a:cs typeface="DM Sans"/>
                <a:sym typeface="DM Sans"/>
              </a:rPr>
              <a:t>fs con callbacks</a:t>
            </a:r>
            <a:endParaRPr sz="5333" b="1" dirty="0">
              <a:solidFill>
                <a:schemeClr val="dk1"/>
              </a:solidFill>
              <a:latin typeface="DM Sans"/>
              <a:ea typeface="DM Sans"/>
              <a:cs typeface="DM Sans"/>
              <a:sym typeface="DM Sans"/>
            </a:endParaRPr>
          </a:p>
        </p:txBody>
      </p:sp>
      <p:sp>
        <p:nvSpPr>
          <p:cNvPr id="746" name="Google Shape;746;p187"/>
          <p:cNvSpPr txBox="1"/>
          <p:nvPr/>
        </p:nvSpPr>
        <p:spPr>
          <a:xfrm>
            <a:off x="631133" y="2544234"/>
            <a:ext cx="5112800" cy="1908174"/>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Funciona muy similar a las operaciones síncronas. Sólo que al final recibirán un último argumento, que como podemos intuir, </a:t>
            </a:r>
            <a:r>
              <a:rPr lang="es" b="1">
                <a:solidFill>
                  <a:schemeClr val="dk1"/>
                </a:solidFill>
                <a:latin typeface="DM Sans"/>
                <a:ea typeface="DM Sans"/>
                <a:cs typeface="DM Sans"/>
                <a:sym typeface="DM Sans"/>
              </a:rPr>
              <a:t>debe ser un callback</a:t>
            </a:r>
            <a:r>
              <a:rPr lang="es">
                <a:solidFill>
                  <a:schemeClr val="dk1"/>
                </a:solidFill>
                <a:latin typeface="DM Sans"/>
                <a:ea typeface="DM Sans"/>
                <a:cs typeface="DM Sans"/>
                <a:sym typeface="DM Sans"/>
              </a:rPr>
              <a:t>. Según lo vimos en las convenciones de callbacks de la clase pasada, el primer argumento suele ser un error. </a:t>
            </a:r>
            <a:endParaRPr>
              <a:latin typeface="DM Sans"/>
              <a:ea typeface="DM Sans"/>
              <a:cs typeface="DM Sans"/>
              <a:sym typeface="DM Sans"/>
            </a:endParaRPr>
          </a:p>
        </p:txBody>
      </p:sp>
      <p:sp>
        <p:nvSpPr>
          <p:cNvPr id="747" name="Google Shape;747;p187"/>
          <p:cNvSpPr txBox="1"/>
          <p:nvPr/>
        </p:nvSpPr>
        <p:spPr>
          <a:xfrm>
            <a:off x="6036767" y="2544233"/>
            <a:ext cx="5112800" cy="2462172"/>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Esto permite saber si la operación salió bien, o si salió mal. Sólo </a:t>
            </a:r>
            <a:r>
              <a:rPr lang="es" b="1">
                <a:solidFill>
                  <a:schemeClr val="dk1"/>
                </a:solidFill>
                <a:latin typeface="DM Sans"/>
                <a:ea typeface="DM Sans"/>
                <a:cs typeface="DM Sans"/>
                <a:sym typeface="DM Sans"/>
              </a:rPr>
              <a:t>readFile</a:t>
            </a:r>
            <a:r>
              <a:rPr lang="es">
                <a:solidFill>
                  <a:schemeClr val="dk1"/>
                </a:solidFill>
                <a:latin typeface="DM Sans"/>
                <a:ea typeface="DM Sans"/>
                <a:cs typeface="DM Sans"/>
                <a:sym typeface="DM Sans"/>
              </a:rPr>
              <a:t> maneja un segundo argumento, con el resultado de la lectura del archivo.</a:t>
            </a:r>
            <a:endParaRPr>
              <a:solidFill>
                <a:schemeClr val="dk1"/>
              </a:solidFill>
              <a:latin typeface="DM Sans"/>
              <a:ea typeface="DM Sans"/>
              <a:cs typeface="DM Sans"/>
              <a:sym typeface="DM Sans"/>
            </a:endParaRPr>
          </a:p>
          <a:p>
            <a:pPr>
              <a:buClr>
                <a:schemeClr val="dk1"/>
              </a:buClr>
              <a:buSzPts val="1350"/>
            </a:pPr>
            <a:endParaRPr>
              <a:solidFill>
                <a:schemeClr val="dk1"/>
              </a:solidFill>
              <a:latin typeface="DM Sans"/>
              <a:ea typeface="DM Sans"/>
              <a:cs typeface="DM Sans"/>
              <a:sym typeface="DM Sans"/>
            </a:endParaRPr>
          </a:p>
          <a:p>
            <a:pPr>
              <a:buClr>
                <a:schemeClr val="dk1"/>
              </a:buClr>
              <a:buSzPts val="1350"/>
            </a:pPr>
            <a:r>
              <a:rPr lang="es">
                <a:solidFill>
                  <a:schemeClr val="dk1"/>
                </a:solidFill>
                <a:latin typeface="DM Sans"/>
                <a:ea typeface="DM Sans"/>
                <a:cs typeface="DM Sans"/>
                <a:sym typeface="DM Sans"/>
              </a:rPr>
              <a:t>Por último: el manejo por callbacks es totalmente </a:t>
            </a:r>
            <a:r>
              <a:rPr lang="es" b="1">
                <a:solidFill>
                  <a:schemeClr val="dk1"/>
                </a:solidFill>
                <a:latin typeface="DM Sans"/>
                <a:ea typeface="DM Sans"/>
                <a:cs typeface="DM Sans"/>
                <a:sym typeface="DM Sans"/>
              </a:rPr>
              <a:t>asíncrono</a:t>
            </a:r>
            <a:r>
              <a:rPr lang="es">
                <a:solidFill>
                  <a:schemeClr val="dk1"/>
                </a:solidFill>
                <a:latin typeface="DM Sans"/>
                <a:ea typeface="DM Sans"/>
                <a:cs typeface="DM Sans"/>
                <a:sym typeface="DM Sans"/>
              </a:rPr>
              <a:t>, así que cuidado dónde lo usas.</a:t>
            </a:r>
            <a:endParaRPr>
              <a:latin typeface="DM Sans"/>
              <a:ea typeface="DM Sans"/>
              <a:cs typeface="DM Sans"/>
              <a:sym typeface="DM Sans"/>
            </a:endParaRPr>
          </a:p>
        </p:txBody>
      </p:sp>
    </p:spTree>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01"/>
          <p:cNvSpPr txBox="1"/>
          <p:nvPr/>
        </p:nvSpPr>
        <p:spPr>
          <a:xfrm>
            <a:off x="634000" y="1099567"/>
            <a:ext cx="10389600" cy="910978"/>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4800" b="1">
                <a:solidFill>
                  <a:schemeClr val="dk1"/>
                </a:solidFill>
                <a:latin typeface="DM Sans"/>
                <a:ea typeface="DM Sans"/>
                <a:cs typeface="DM Sans"/>
                <a:sym typeface="DM Sans"/>
              </a:rPr>
              <a:t>Terminología elemental de Stripe</a:t>
            </a:r>
            <a:endParaRPr sz="5333" b="1">
              <a:solidFill>
                <a:schemeClr val="dk1"/>
              </a:solidFill>
              <a:latin typeface="DM Sans"/>
              <a:ea typeface="DM Sans"/>
              <a:cs typeface="DM Sans"/>
              <a:sym typeface="DM Sans"/>
            </a:endParaRPr>
          </a:p>
        </p:txBody>
      </p:sp>
      <p:sp>
        <p:nvSpPr>
          <p:cNvPr id="419" name="Google Shape;419;p101"/>
          <p:cNvSpPr txBox="1"/>
          <p:nvPr/>
        </p:nvSpPr>
        <p:spPr>
          <a:xfrm>
            <a:off x="634000" y="2389267"/>
            <a:ext cx="5206000" cy="2739171"/>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chemeClr val="dk1"/>
                </a:solidFill>
                <a:latin typeface="DM Sans"/>
                <a:ea typeface="DM Sans"/>
                <a:cs typeface="DM Sans"/>
                <a:sym typeface="DM Sans"/>
              </a:rPr>
              <a:t>Método de pago: Hace referencia a todos los métodos que el cliente puede utilizar para pagar, el método por defecto siempre es la tarjeta de crédito/débido.</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Intento de pago (Payment Intent): Registro único que representa cada intento que el usuario está utilizando para finalizar su proceso de compra. </a:t>
            </a:r>
            <a:endParaRPr>
              <a:solidFill>
                <a:schemeClr val="dk1"/>
              </a:solidFill>
              <a:latin typeface="DM Sans"/>
              <a:ea typeface="DM Sans"/>
              <a:cs typeface="DM Sans"/>
              <a:sym typeface="DM Sans"/>
            </a:endParaRPr>
          </a:p>
        </p:txBody>
      </p:sp>
      <p:sp>
        <p:nvSpPr>
          <p:cNvPr id="420" name="Google Shape;420;p101"/>
          <p:cNvSpPr txBox="1"/>
          <p:nvPr/>
        </p:nvSpPr>
        <p:spPr>
          <a:xfrm>
            <a:off x="6352000" y="2389267"/>
            <a:ext cx="5206000" cy="329316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chemeClr val="dk1"/>
                </a:solidFill>
                <a:latin typeface="DM Sans"/>
                <a:ea typeface="DM Sans"/>
                <a:cs typeface="DM Sans"/>
                <a:sym typeface="DM Sans"/>
              </a:rPr>
              <a:t>clientSecret: Código único de cliente relacionado con un intento de pago.</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Método de pago (Payment Method): Hace referencia a la alternativa que se está utilizando para procesar el pago.</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Elements: Componentes de Stripe pensados para poder representar los diferentes proceso de pago (CardElement, PaymentElement, etc)</a:t>
            </a:r>
            <a:endParaRPr>
              <a:solidFill>
                <a:schemeClr val="dk1"/>
              </a:solidFill>
              <a:latin typeface="DM Sans"/>
              <a:ea typeface="DM Sans"/>
              <a:cs typeface="DM Sans"/>
              <a:sym typeface="DM Sans"/>
            </a:endParaRPr>
          </a:p>
        </p:txBody>
      </p:sp>
    </p:spTree>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02"/>
          <p:cNvSpPr txBox="1"/>
          <p:nvPr/>
        </p:nvSpPr>
        <p:spPr>
          <a:xfrm>
            <a:off x="634000" y="545400"/>
            <a:ext cx="11351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Lo primero, registrarse</a:t>
            </a:r>
            <a:endParaRPr sz="5333" b="1">
              <a:solidFill>
                <a:schemeClr val="dk1"/>
              </a:solidFill>
              <a:latin typeface="DM Sans"/>
              <a:ea typeface="DM Sans"/>
              <a:cs typeface="DM Sans"/>
              <a:sym typeface="DM Sans"/>
            </a:endParaRPr>
          </a:p>
        </p:txBody>
      </p:sp>
      <p:sp>
        <p:nvSpPr>
          <p:cNvPr id="426" name="Google Shape;426;p102"/>
          <p:cNvSpPr txBox="1"/>
          <p:nvPr/>
        </p:nvSpPr>
        <p:spPr>
          <a:xfrm>
            <a:off x="634000" y="1849401"/>
            <a:ext cx="52060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Lo primero será crear una cuenta de Stripe para poder recibir los movimientos de prueba que haremos.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Nota que Stripe no está activo en todos los países. </a:t>
            </a:r>
            <a:r>
              <a:rPr lang="es" b="1">
                <a:latin typeface="DM Sans"/>
                <a:ea typeface="DM Sans"/>
                <a:cs typeface="DM Sans"/>
                <a:sym typeface="DM Sans"/>
              </a:rPr>
              <a:t>Esto no es una limitante real</a:t>
            </a:r>
            <a:r>
              <a:rPr lang="es">
                <a:latin typeface="DM Sans"/>
                <a:ea typeface="DM Sans"/>
                <a:cs typeface="DM Sans"/>
                <a:sym typeface="DM Sans"/>
              </a:rPr>
              <a:t>, ya que podemos registrarnos con cuenta Estadounidense, por ejemplo. (Recuerda que las empresas utilizan en su mayoría métodos internacionales, por lo que no es bueno enfrascarse en un método nacional únicamente).</a:t>
            </a:r>
            <a:endParaRPr>
              <a:latin typeface="DM Sans"/>
              <a:ea typeface="DM Sans"/>
              <a:cs typeface="DM Sans"/>
              <a:sym typeface="DM Sans"/>
            </a:endParaRPr>
          </a:p>
          <a:p>
            <a:endParaRPr>
              <a:latin typeface="DM Sans"/>
              <a:ea typeface="DM Sans"/>
              <a:cs typeface="DM Sans"/>
              <a:sym typeface="DM Sans"/>
            </a:endParaRPr>
          </a:p>
        </p:txBody>
      </p:sp>
      <p:pic>
        <p:nvPicPr>
          <p:cNvPr id="427" name="Google Shape;427;p102"/>
          <p:cNvPicPr preferRelativeResize="0"/>
          <p:nvPr/>
        </p:nvPicPr>
        <p:blipFill>
          <a:blip r:embed="rId3">
            <a:alphaModFix/>
          </a:blip>
          <a:stretch>
            <a:fillRect/>
          </a:stretch>
        </p:blipFill>
        <p:spPr>
          <a:xfrm>
            <a:off x="6039601" y="3119534"/>
            <a:ext cx="5945601" cy="2781804"/>
          </a:xfrm>
          <a:prstGeom prst="rect">
            <a:avLst/>
          </a:prstGeom>
          <a:noFill/>
          <a:ln>
            <a:noFill/>
          </a:ln>
        </p:spPr>
      </p:pic>
      <p:sp>
        <p:nvSpPr>
          <p:cNvPr id="428" name="Google Shape;428;p102"/>
          <p:cNvSpPr txBox="1"/>
          <p:nvPr/>
        </p:nvSpPr>
        <p:spPr>
          <a:xfrm>
            <a:off x="6039600" y="1849401"/>
            <a:ext cx="52060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objetivo es llegar a nuestro panel principal, en la pantalla de inicio, para comenzar con nuestras respectivas configuraciones. </a:t>
            </a:r>
            <a:endParaRPr>
              <a:latin typeface="DM Sans"/>
              <a:ea typeface="DM Sans"/>
              <a:cs typeface="DM Sans"/>
              <a:sym typeface="DM Sans"/>
            </a:endParaRPr>
          </a:p>
        </p:txBody>
      </p:sp>
    </p:spTree>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103"/>
          <p:cNvPicPr preferRelativeResize="0"/>
          <p:nvPr/>
        </p:nvPicPr>
        <p:blipFill>
          <a:blip r:embed="rId3">
            <a:alphaModFix/>
          </a:blip>
          <a:stretch>
            <a:fillRect/>
          </a:stretch>
        </p:blipFill>
        <p:spPr>
          <a:xfrm>
            <a:off x="6118567" y="3760695"/>
            <a:ext cx="5957133" cy="2960467"/>
          </a:xfrm>
          <a:prstGeom prst="rect">
            <a:avLst/>
          </a:prstGeom>
          <a:noFill/>
          <a:ln>
            <a:noFill/>
          </a:ln>
        </p:spPr>
      </p:pic>
      <p:sp>
        <p:nvSpPr>
          <p:cNvPr id="434" name="Google Shape;434;p103"/>
          <p:cNvSpPr txBox="1"/>
          <p:nvPr/>
        </p:nvSpPr>
        <p:spPr>
          <a:xfrm>
            <a:off x="420400" y="424867"/>
            <a:ext cx="11351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Panel de pagos</a:t>
            </a:r>
            <a:endParaRPr sz="5333" b="1">
              <a:solidFill>
                <a:schemeClr val="dk1"/>
              </a:solidFill>
              <a:latin typeface="DM Sans"/>
              <a:ea typeface="DM Sans"/>
              <a:cs typeface="DM Sans"/>
              <a:sym typeface="DM Sans"/>
            </a:endParaRPr>
          </a:p>
        </p:txBody>
      </p:sp>
      <p:sp>
        <p:nvSpPr>
          <p:cNvPr id="435" name="Google Shape;435;p103"/>
          <p:cNvSpPr txBox="1"/>
          <p:nvPr/>
        </p:nvSpPr>
        <p:spPr>
          <a:xfrm>
            <a:off x="634000" y="1849401"/>
            <a:ext cx="52060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Aquí podremos visualizar todos los movimientos que sean realizados en nuestra página.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Podemos ver y analizar:</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Los montos que se han pagado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El estatus de dichos pagos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La información adicional referente a algún pago.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La posibilidad de realizar reembolsos ante alguna problemática sobre el movimiento de algún cliente. </a:t>
            </a:r>
            <a:endParaRPr>
              <a:latin typeface="DM Sans"/>
              <a:ea typeface="DM Sans"/>
              <a:cs typeface="DM Sans"/>
              <a:sym typeface="DM Sans"/>
            </a:endParaRPr>
          </a:p>
        </p:txBody>
      </p:sp>
      <p:sp>
        <p:nvSpPr>
          <p:cNvPr id="436" name="Google Shape;436;p103"/>
          <p:cNvSpPr txBox="1"/>
          <p:nvPr/>
        </p:nvSpPr>
        <p:spPr>
          <a:xfrm>
            <a:off x="5961900" y="1849400"/>
            <a:ext cx="52060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Éste y tu panel de desarrollador son los elementos más importantes para que puedas llevar un seguimiento completo de los movimientos de tu sitio web. </a:t>
            </a:r>
            <a:endParaRPr>
              <a:latin typeface="DM Sans"/>
              <a:ea typeface="DM Sans"/>
              <a:cs typeface="DM Sans"/>
              <a:sym typeface="DM Sans"/>
            </a:endParaRPr>
          </a:p>
        </p:txBody>
      </p:sp>
    </p:spTree>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04"/>
          <p:cNvSpPr txBox="1"/>
          <p:nvPr/>
        </p:nvSpPr>
        <p:spPr>
          <a:xfrm>
            <a:off x="634000" y="624400"/>
            <a:ext cx="8801600" cy="1501781"/>
          </a:xfrm>
          <a:prstGeom prst="rect">
            <a:avLst/>
          </a:prstGeom>
          <a:noFill/>
          <a:ln>
            <a:noFill/>
          </a:ln>
        </p:spPr>
        <p:txBody>
          <a:bodyPr spcFirstLastPara="1" wrap="square" lIns="121900" tIns="121900" rIns="121900" bIns="121900" anchor="t" anchorCtr="0">
            <a:spAutoFit/>
          </a:bodyPr>
          <a:lstStyle/>
          <a:p>
            <a:pPr>
              <a:lnSpc>
                <a:spcPct val="90000"/>
              </a:lnSpc>
            </a:pPr>
            <a:r>
              <a:rPr lang="es" sz="4533" b="1">
                <a:solidFill>
                  <a:schemeClr val="dk1"/>
                </a:solidFill>
                <a:latin typeface="DM Sans"/>
                <a:ea typeface="DM Sans"/>
                <a:cs typeface="DM Sans"/>
                <a:sym typeface="DM Sans"/>
              </a:rPr>
              <a:t>Buscamos la opción “desarrolladores” </a:t>
            </a:r>
            <a:endParaRPr sz="4533" b="1">
              <a:solidFill>
                <a:schemeClr val="dk1"/>
              </a:solidFill>
              <a:latin typeface="DM Sans"/>
              <a:ea typeface="DM Sans"/>
              <a:cs typeface="DM Sans"/>
              <a:sym typeface="DM Sans"/>
            </a:endParaRPr>
          </a:p>
        </p:txBody>
      </p:sp>
      <p:sp>
        <p:nvSpPr>
          <p:cNvPr id="442" name="Google Shape;442;p104"/>
          <p:cNvSpPr txBox="1"/>
          <p:nvPr/>
        </p:nvSpPr>
        <p:spPr>
          <a:xfrm>
            <a:off x="634000" y="2348401"/>
            <a:ext cx="5067600" cy="458583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la sección de desarrolladores necesitaremos dos claves:</a:t>
            </a:r>
            <a:br>
              <a:rPr lang="es">
                <a:latin typeface="DM Sans"/>
                <a:ea typeface="DM Sans"/>
                <a:cs typeface="DM Sans"/>
                <a:sym typeface="DM Sans"/>
              </a:rPr>
            </a:br>
            <a:endParaRPr>
              <a:latin typeface="DM Sans"/>
              <a:ea typeface="DM Sans"/>
              <a:cs typeface="DM Sans"/>
              <a:sym typeface="DM Sans"/>
            </a:endParaRPr>
          </a:p>
          <a:p>
            <a:r>
              <a:rPr lang="es">
                <a:latin typeface="DM Sans"/>
                <a:ea typeface="DM Sans"/>
                <a:cs typeface="DM Sans"/>
                <a:sym typeface="DM Sans"/>
              </a:rPr>
              <a:t>La clave publicable hace referencia a la clave que aparecerá en nuestro respectivo </a:t>
            </a:r>
            <a:r>
              <a:rPr lang="es" sz="2400" b="1"/>
              <a:t>frontend</a:t>
            </a:r>
            <a:r>
              <a:rPr lang="es" sz="2400"/>
              <a:t>.</a:t>
            </a:r>
            <a:endParaRPr sz="2400"/>
          </a:p>
          <a:p>
            <a:endParaRPr sz="2400"/>
          </a:p>
          <a:p>
            <a:endParaRPr sz="2400"/>
          </a:p>
          <a:p>
            <a:r>
              <a:rPr lang="es" sz="2400"/>
              <a:t>La clave secreta está ligada directamente al </a:t>
            </a:r>
            <a:r>
              <a:rPr lang="es" sz="2400" b="1"/>
              <a:t>backend</a:t>
            </a:r>
            <a:r>
              <a:rPr lang="es" sz="2400"/>
              <a:t>, con el fin de llevar a cabo el procesamiento trasero que implique un pago según sea la empresa.</a:t>
            </a:r>
            <a:endParaRPr sz="2400"/>
          </a:p>
        </p:txBody>
      </p:sp>
      <p:pic>
        <p:nvPicPr>
          <p:cNvPr id="443" name="Google Shape;443;p104"/>
          <p:cNvPicPr preferRelativeResize="0"/>
          <p:nvPr/>
        </p:nvPicPr>
        <p:blipFill>
          <a:blip r:embed="rId3">
            <a:alphaModFix/>
          </a:blip>
          <a:stretch>
            <a:fillRect/>
          </a:stretch>
        </p:blipFill>
        <p:spPr>
          <a:xfrm>
            <a:off x="5820801" y="2177616"/>
            <a:ext cx="6371199" cy="2502768"/>
          </a:xfrm>
          <a:prstGeom prst="rect">
            <a:avLst/>
          </a:prstGeom>
          <a:noFill/>
          <a:ln>
            <a:noFill/>
          </a:ln>
        </p:spPr>
      </p:pic>
    </p:spTree>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05"/>
          <p:cNvSpPr txBox="1"/>
          <p:nvPr/>
        </p:nvSpPr>
        <p:spPr>
          <a:xfrm>
            <a:off x="634000" y="238701"/>
            <a:ext cx="8156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Aprendiendo sobre un flujo de pago </a:t>
            </a:r>
            <a:endParaRPr sz="5333" b="1">
              <a:solidFill>
                <a:schemeClr val="dk1"/>
              </a:solidFill>
              <a:latin typeface="DM Sans"/>
              <a:ea typeface="DM Sans"/>
              <a:cs typeface="DM Sans"/>
              <a:sym typeface="DM Sans"/>
            </a:endParaRPr>
          </a:p>
        </p:txBody>
      </p:sp>
      <p:sp>
        <p:nvSpPr>
          <p:cNvPr id="449" name="Google Shape;449;p105"/>
          <p:cNvSpPr txBox="1"/>
          <p:nvPr/>
        </p:nvSpPr>
        <p:spPr>
          <a:xfrm>
            <a:off x="634000" y="2303234"/>
            <a:ext cx="6143600" cy="523180"/>
          </a:xfrm>
          <a:prstGeom prst="rect">
            <a:avLst/>
          </a:prstGeom>
          <a:noFill/>
          <a:ln>
            <a:noFill/>
          </a:ln>
        </p:spPr>
        <p:txBody>
          <a:bodyPr spcFirstLastPara="1" wrap="square" lIns="121900" tIns="121900" rIns="121900" bIns="121900" anchor="t" anchorCtr="0">
            <a:spAutoFit/>
          </a:bodyPr>
          <a:lstStyle/>
          <a:p>
            <a:endParaRPr>
              <a:latin typeface="DM Sans"/>
              <a:ea typeface="DM Sans"/>
              <a:cs typeface="DM Sans"/>
              <a:sym typeface="DM Sans"/>
            </a:endParaRPr>
          </a:p>
        </p:txBody>
      </p:sp>
      <p:sp>
        <p:nvSpPr>
          <p:cNvPr id="450" name="Google Shape;450;p105"/>
          <p:cNvSpPr txBox="1"/>
          <p:nvPr/>
        </p:nvSpPr>
        <p:spPr>
          <a:xfrm>
            <a:off x="750267" y="2131500"/>
            <a:ext cx="70228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flujo recomendado para el proceso de un pago en Stripe es el siguiente:</a:t>
            </a:r>
            <a:endParaRPr>
              <a:latin typeface="DM Sans"/>
              <a:ea typeface="DM Sans"/>
              <a:cs typeface="DM Sans"/>
              <a:sym typeface="DM Sans"/>
            </a:endParaRPr>
          </a:p>
          <a:p>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Una capa Customer que representa </a:t>
            </a:r>
            <a:r>
              <a:rPr lang="es" b="1">
                <a:latin typeface="DM Sans"/>
                <a:ea typeface="DM Sans"/>
                <a:cs typeface="DM Sans"/>
                <a:sym typeface="DM Sans"/>
              </a:rPr>
              <a:t>la acción real del cliente</a:t>
            </a:r>
            <a:r>
              <a:rPr lang="es">
                <a:latin typeface="DM Sans"/>
                <a:ea typeface="DM Sans"/>
                <a:cs typeface="DM Sans"/>
                <a:sym typeface="DM Sans"/>
              </a:rPr>
              <a:t>.</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Una capa Client que representa el frontend.</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Una capa server que representa al backend.</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Una capa Stripe que representa la pasarela de pago de manera interna.</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sp>
        <p:nvSpPr>
          <p:cNvPr id="451" name="Google Shape;451;p105"/>
          <p:cNvSpPr txBox="1"/>
          <p:nvPr/>
        </p:nvSpPr>
        <p:spPr>
          <a:xfrm>
            <a:off x="547067" y="5466067"/>
            <a:ext cx="80816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Ahondaremos en este proceso a partir de las capturas del frontend que tenemos, </a:t>
            </a:r>
            <a:r>
              <a:rPr lang="es" b="1">
                <a:latin typeface="DM Sans"/>
                <a:ea typeface="DM Sans"/>
                <a:cs typeface="DM Sans"/>
                <a:sym typeface="DM Sans"/>
              </a:rPr>
              <a:t>mientras armamos el backend nosotros desde cero</a:t>
            </a:r>
            <a:endParaRPr>
              <a:latin typeface="DM Sans"/>
              <a:ea typeface="DM Sans"/>
              <a:cs typeface="DM Sans"/>
              <a:sym typeface="DM Sans"/>
            </a:endParaRPr>
          </a:p>
          <a:p>
            <a:r>
              <a:rPr lang="es">
                <a:latin typeface="DM Sans"/>
                <a:ea typeface="DM Sans"/>
                <a:cs typeface="DM Sans"/>
                <a:sym typeface="DM Sans"/>
              </a:rPr>
              <a:t>(Te recomendamos ir levantando una aplicación básica de express)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spTree>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106"/>
          <p:cNvSpPr txBox="1"/>
          <p:nvPr/>
        </p:nvSpPr>
        <p:spPr>
          <a:xfrm>
            <a:off x="634000" y="238701"/>
            <a:ext cx="8156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Aprendiendo sobre un flujo de pago </a:t>
            </a:r>
            <a:endParaRPr sz="5333" b="1">
              <a:solidFill>
                <a:schemeClr val="dk1"/>
              </a:solidFill>
              <a:latin typeface="DM Sans"/>
              <a:ea typeface="DM Sans"/>
              <a:cs typeface="DM Sans"/>
              <a:sym typeface="DM Sans"/>
            </a:endParaRPr>
          </a:p>
        </p:txBody>
      </p:sp>
      <p:sp>
        <p:nvSpPr>
          <p:cNvPr id="457" name="Google Shape;457;p106"/>
          <p:cNvSpPr txBox="1"/>
          <p:nvPr/>
        </p:nvSpPr>
        <p:spPr>
          <a:xfrm>
            <a:off x="634000" y="2303234"/>
            <a:ext cx="6143600" cy="523180"/>
          </a:xfrm>
          <a:prstGeom prst="rect">
            <a:avLst/>
          </a:prstGeom>
          <a:noFill/>
          <a:ln>
            <a:noFill/>
          </a:ln>
        </p:spPr>
        <p:txBody>
          <a:bodyPr spcFirstLastPara="1" wrap="square" lIns="121900" tIns="121900" rIns="121900" bIns="121900" anchor="t" anchorCtr="0">
            <a:spAutoFit/>
          </a:bodyPr>
          <a:lstStyle/>
          <a:p>
            <a:endParaRPr>
              <a:latin typeface="DM Sans"/>
              <a:ea typeface="DM Sans"/>
              <a:cs typeface="DM Sans"/>
              <a:sym typeface="DM Sans"/>
            </a:endParaRPr>
          </a:p>
        </p:txBody>
      </p:sp>
      <p:pic>
        <p:nvPicPr>
          <p:cNvPr id="458" name="Google Shape;458;p106"/>
          <p:cNvPicPr preferRelativeResize="0"/>
          <p:nvPr/>
        </p:nvPicPr>
        <p:blipFill>
          <a:blip r:embed="rId3">
            <a:alphaModFix/>
          </a:blip>
          <a:stretch>
            <a:fillRect/>
          </a:stretch>
        </p:blipFill>
        <p:spPr>
          <a:xfrm>
            <a:off x="2156800" y="2567065"/>
            <a:ext cx="6780533" cy="3159600"/>
          </a:xfrm>
          <a:prstGeom prst="rect">
            <a:avLst/>
          </a:prstGeom>
          <a:noFill/>
          <a:ln>
            <a:noFill/>
          </a:ln>
        </p:spPr>
      </p:pic>
    </p:spTree>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07"/>
          <p:cNvSpPr txBox="1"/>
          <p:nvPr/>
        </p:nvSpPr>
        <p:spPr>
          <a:xfrm>
            <a:off x="1160200" y="2567001"/>
            <a:ext cx="98716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Seguimiento de un  </a:t>
            </a:r>
            <a:r>
              <a:rPr lang="es" sz="5333" b="1">
                <a:solidFill>
                  <a:srgbClr val="EA90FF"/>
                </a:solidFill>
                <a:latin typeface="DM Sans"/>
                <a:ea typeface="DM Sans"/>
                <a:cs typeface="DM Sans"/>
                <a:sym typeface="DM Sans"/>
              </a:rPr>
              <a:t>flujo de pago completo</a:t>
            </a:r>
            <a:endParaRPr sz="5333" b="1">
              <a:solidFill>
                <a:schemeClr val="accent4"/>
              </a:solidFill>
              <a:latin typeface="DM Sans"/>
              <a:ea typeface="DM Sans"/>
              <a:cs typeface="DM Sans"/>
              <a:sym typeface="DM Sans"/>
            </a:endParaRPr>
          </a:p>
        </p:txBody>
      </p:sp>
    </p:spTree>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08"/>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69" name="Google Shape;469;p108"/>
          <p:cNvSpPr txBox="1"/>
          <p:nvPr/>
        </p:nvSpPr>
        <p:spPr>
          <a:xfrm>
            <a:off x="5283867" y="624401"/>
            <a:ext cx="627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Customer: Entrar a comprar.</a:t>
            </a:r>
            <a:endParaRPr sz="5333" b="1">
              <a:solidFill>
                <a:schemeClr val="dk1"/>
              </a:solidFill>
              <a:latin typeface="DM Sans"/>
              <a:ea typeface="DM Sans"/>
              <a:cs typeface="DM Sans"/>
              <a:sym typeface="DM Sans"/>
            </a:endParaRPr>
          </a:p>
        </p:txBody>
      </p:sp>
      <p:sp>
        <p:nvSpPr>
          <p:cNvPr id="470" name="Google Shape;470;p108"/>
          <p:cNvSpPr txBox="1"/>
          <p:nvPr/>
        </p:nvSpPr>
        <p:spPr>
          <a:xfrm>
            <a:off x="5283867" y="2260367"/>
            <a:ext cx="55524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la simulación de este proceso de compra, se tiene un panel con 5 productos a seleccionar. El producto seleccionado será el producto a comprar.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Se utiliza un arreglo con datos de los productos y sólo se comprará </a:t>
            </a:r>
            <a:r>
              <a:rPr lang="es" b="1">
                <a:latin typeface="DM Sans"/>
                <a:ea typeface="DM Sans"/>
                <a:cs typeface="DM Sans"/>
                <a:sym typeface="DM Sans"/>
              </a:rPr>
              <a:t>un producto a la vez</a:t>
            </a:r>
            <a:r>
              <a:rPr lang="es">
                <a:latin typeface="DM Sans"/>
                <a:ea typeface="DM Sans"/>
                <a:cs typeface="DM Sans"/>
                <a:sym typeface="DM Sans"/>
              </a:rPr>
              <a:t>, esto para no acomplejar más las cosas de lado del front (concentrémonos en el backend).</a:t>
            </a:r>
            <a:endParaRPr>
              <a:latin typeface="DM Sans"/>
              <a:ea typeface="DM Sans"/>
              <a:cs typeface="DM Sans"/>
              <a:sym typeface="DM Sans"/>
            </a:endParaRPr>
          </a:p>
        </p:txBody>
      </p:sp>
      <p:grpSp>
        <p:nvGrpSpPr>
          <p:cNvPr id="471" name="Google Shape;471;p108"/>
          <p:cNvGrpSpPr/>
          <p:nvPr/>
        </p:nvGrpSpPr>
        <p:grpSpPr>
          <a:xfrm>
            <a:off x="203191" y="171799"/>
            <a:ext cx="574765" cy="574765"/>
            <a:chOff x="7605951" y="217673"/>
            <a:chExt cx="738900" cy="738900"/>
          </a:xfrm>
        </p:grpSpPr>
        <p:sp>
          <p:nvSpPr>
            <p:cNvPr id="472" name="Google Shape;472;p108"/>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73" name="Google Shape;473;p108"/>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74" name="Google Shape;474;p108"/>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75" name="Google Shape;475;p108"/>
          <p:cNvPicPr preferRelativeResize="0"/>
          <p:nvPr/>
        </p:nvPicPr>
        <p:blipFill>
          <a:blip r:embed="rId4">
            <a:alphaModFix/>
          </a:blip>
          <a:stretch>
            <a:fillRect/>
          </a:stretch>
        </p:blipFill>
        <p:spPr>
          <a:xfrm>
            <a:off x="0" y="2260367"/>
            <a:ext cx="4550067" cy="2126400"/>
          </a:xfrm>
          <a:prstGeom prst="rect">
            <a:avLst/>
          </a:prstGeom>
          <a:noFill/>
          <a:ln>
            <a:noFill/>
          </a:ln>
        </p:spPr>
      </p:pic>
      <p:pic>
        <p:nvPicPr>
          <p:cNvPr id="476" name="Google Shape;476;p108"/>
          <p:cNvPicPr preferRelativeResize="0"/>
          <p:nvPr/>
        </p:nvPicPr>
        <p:blipFill>
          <a:blip r:embed="rId5">
            <a:alphaModFix/>
          </a:blip>
          <a:stretch>
            <a:fillRect/>
          </a:stretch>
        </p:blipFill>
        <p:spPr>
          <a:xfrm>
            <a:off x="1" y="4675799"/>
            <a:ext cx="4550067" cy="1538524"/>
          </a:xfrm>
          <a:prstGeom prst="rect">
            <a:avLst/>
          </a:prstGeom>
          <a:noFill/>
          <a:ln>
            <a:noFill/>
          </a:ln>
        </p:spPr>
      </p:pic>
      <p:sp>
        <p:nvSpPr>
          <p:cNvPr id="477" name="Google Shape;477;p108"/>
          <p:cNvSpPr txBox="1"/>
          <p:nvPr/>
        </p:nvSpPr>
        <p:spPr>
          <a:xfrm>
            <a:off x="27567" y="6257767"/>
            <a:ext cx="4658800"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Archivo de frontend en: </a:t>
            </a:r>
            <a:r>
              <a:rPr lang="es" sz="1333" b="1">
                <a:latin typeface="DM Sans"/>
                <a:ea typeface="DM Sans"/>
                <a:cs typeface="DM Sans"/>
                <a:sym typeface="DM Sans"/>
              </a:rPr>
              <a:t>src/pages/Stripe/Stripe.jsx</a:t>
            </a:r>
            <a:endParaRPr sz="1333" b="1">
              <a:latin typeface="DM Sans"/>
              <a:ea typeface="DM Sans"/>
              <a:cs typeface="DM Sans"/>
              <a:sym typeface="DM Sans"/>
            </a:endParaRPr>
          </a:p>
        </p:txBody>
      </p:sp>
    </p:spTree>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09"/>
          <p:cNvSpPr txBox="1"/>
          <p:nvPr/>
        </p:nvSpPr>
        <p:spPr>
          <a:xfrm>
            <a:off x="259767" y="945867"/>
            <a:ext cx="7945600" cy="1575776"/>
          </a:xfrm>
          <a:prstGeom prst="rect">
            <a:avLst/>
          </a:prstGeom>
          <a:noFill/>
          <a:ln>
            <a:noFill/>
          </a:ln>
        </p:spPr>
        <p:txBody>
          <a:bodyPr spcFirstLastPara="1" wrap="square" lIns="121900" tIns="121900" rIns="121900" bIns="121900" anchor="t" anchorCtr="0">
            <a:spAutoFit/>
          </a:bodyPr>
          <a:lstStyle/>
          <a:p>
            <a:pPr>
              <a:lnSpc>
                <a:spcPct val="90000"/>
              </a:lnSpc>
            </a:pPr>
            <a:r>
              <a:rPr lang="es" sz="4800" b="1">
                <a:solidFill>
                  <a:schemeClr val="dk1"/>
                </a:solidFill>
                <a:latin typeface="DM Sans"/>
                <a:ea typeface="DM Sans"/>
                <a:cs typeface="DM Sans"/>
                <a:sym typeface="DM Sans"/>
              </a:rPr>
              <a:t>Client: Inicialización de Stripe</a:t>
            </a:r>
            <a:endParaRPr sz="4000" b="1">
              <a:solidFill>
                <a:schemeClr val="dk1"/>
              </a:solidFill>
              <a:latin typeface="DM Sans"/>
              <a:ea typeface="DM Sans"/>
              <a:cs typeface="DM Sans"/>
              <a:sym typeface="DM Sans"/>
            </a:endParaRPr>
          </a:p>
        </p:txBody>
      </p:sp>
      <p:sp>
        <p:nvSpPr>
          <p:cNvPr id="483" name="Google Shape;483;p109"/>
          <p:cNvSpPr txBox="1"/>
          <p:nvPr/>
        </p:nvSpPr>
        <p:spPr>
          <a:xfrm>
            <a:off x="259767" y="2822767"/>
            <a:ext cx="46296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Desde que el cliente ha entrado al panel para procesar la compra, nosotros iremos desarrollando la conexión del frontend con Stripe, para esto, utilizaremos una </a:t>
            </a:r>
            <a:r>
              <a:rPr lang="es" b="1">
                <a:latin typeface="DM Sans"/>
                <a:ea typeface="DM Sans"/>
                <a:cs typeface="DM Sans"/>
                <a:sym typeface="DM Sans"/>
              </a:rPr>
              <a:t>stripePromise</a:t>
            </a:r>
            <a:r>
              <a:rPr lang="es">
                <a:latin typeface="DM Sans"/>
                <a:ea typeface="DM Sans"/>
                <a:cs typeface="DM Sans"/>
                <a:sym typeface="DM Sans"/>
              </a:rPr>
              <a:t>, la cual cargará todos los elementos necesarios para que Stripe funcione con el front</a:t>
            </a:r>
            <a:endParaRPr>
              <a:latin typeface="DM Sans"/>
              <a:ea typeface="DM Sans"/>
              <a:cs typeface="DM Sans"/>
              <a:sym typeface="DM Sans"/>
            </a:endParaRPr>
          </a:p>
          <a:p>
            <a:endParaRPr>
              <a:latin typeface="DM Sans"/>
              <a:ea typeface="DM Sans"/>
              <a:cs typeface="DM Sans"/>
              <a:sym typeface="DM Sans"/>
            </a:endParaRPr>
          </a:p>
        </p:txBody>
      </p:sp>
      <p:grpSp>
        <p:nvGrpSpPr>
          <p:cNvPr id="484" name="Google Shape;484;p109"/>
          <p:cNvGrpSpPr/>
          <p:nvPr/>
        </p:nvGrpSpPr>
        <p:grpSpPr>
          <a:xfrm>
            <a:off x="259758" y="196666"/>
            <a:ext cx="574765" cy="574765"/>
            <a:chOff x="7605951" y="217673"/>
            <a:chExt cx="738900" cy="738900"/>
          </a:xfrm>
        </p:grpSpPr>
        <p:sp>
          <p:nvSpPr>
            <p:cNvPr id="485" name="Google Shape;485;p109"/>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86" name="Google Shape;486;p109"/>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87" name="Google Shape;487;p109"/>
          <p:cNvSpPr txBox="1"/>
          <p:nvPr/>
        </p:nvSpPr>
        <p:spPr>
          <a:xfrm>
            <a:off x="890200" y="196634"/>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488" name="Google Shape;488;p109"/>
          <p:cNvPicPr preferRelativeResize="0"/>
          <p:nvPr/>
        </p:nvPicPr>
        <p:blipFill>
          <a:blip r:embed="rId4">
            <a:alphaModFix/>
          </a:blip>
          <a:stretch>
            <a:fillRect/>
          </a:stretch>
        </p:blipFill>
        <p:spPr>
          <a:xfrm>
            <a:off x="5470068" y="3527801"/>
            <a:ext cx="6505233" cy="492495"/>
          </a:xfrm>
          <a:prstGeom prst="rect">
            <a:avLst/>
          </a:prstGeom>
          <a:noFill/>
          <a:ln>
            <a:noFill/>
          </a:ln>
        </p:spPr>
      </p:pic>
      <p:sp>
        <p:nvSpPr>
          <p:cNvPr id="489" name="Google Shape;489;p109"/>
          <p:cNvSpPr txBox="1"/>
          <p:nvPr/>
        </p:nvSpPr>
        <p:spPr>
          <a:xfrm>
            <a:off x="259767" y="5586467"/>
            <a:ext cx="46296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Para que esta parte funcione, recuerda cambiar el valor de la variable de entorno en el archivo .env del frontend</a:t>
            </a:r>
            <a:endParaRPr>
              <a:latin typeface="DM Sans"/>
              <a:ea typeface="DM Sans"/>
              <a:cs typeface="DM Sans"/>
              <a:sym typeface="DM Sans"/>
            </a:endParaRPr>
          </a:p>
        </p:txBody>
      </p:sp>
      <p:pic>
        <p:nvPicPr>
          <p:cNvPr id="490" name="Google Shape;490;p109"/>
          <p:cNvPicPr preferRelativeResize="0"/>
          <p:nvPr/>
        </p:nvPicPr>
        <p:blipFill>
          <a:blip r:embed="rId5">
            <a:alphaModFix/>
          </a:blip>
          <a:stretch>
            <a:fillRect/>
          </a:stretch>
        </p:blipFill>
        <p:spPr>
          <a:xfrm>
            <a:off x="5470068" y="5364500"/>
            <a:ext cx="6505233" cy="1384333"/>
          </a:xfrm>
          <a:prstGeom prst="rect">
            <a:avLst/>
          </a:prstGeom>
          <a:noFill/>
          <a:ln>
            <a:noFill/>
          </a:ln>
        </p:spPr>
      </p:pic>
    </p:spTree>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10"/>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96" name="Google Shape;496;p110"/>
          <p:cNvSpPr txBox="1"/>
          <p:nvPr/>
        </p:nvSpPr>
        <p:spPr>
          <a:xfrm>
            <a:off x="5283867" y="624401"/>
            <a:ext cx="627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Client: producto seleccionado</a:t>
            </a:r>
            <a:endParaRPr sz="5333" b="1">
              <a:solidFill>
                <a:schemeClr val="dk1"/>
              </a:solidFill>
              <a:latin typeface="DM Sans"/>
              <a:ea typeface="DM Sans"/>
              <a:cs typeface="DM Sans"/>
              <a:sym typeface="DM Sans"/>
            </a:endParaRPr>
          </a:p>
        </p:txBody>
      </p:sp>
      <p:sp>
        <p:nvSpPr>
          <p:cNvPr id="497" name="Google Shape;497;p110"/>
          <p:cNvSpPr txBox="1"/>
          <p:nvPr/>
        </p:nvSpPr>
        <p:spPr>
          <a:xfrm>
            <a:off x="6639600" y="2691901"/>
            <a:ext cx="55524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reacciona el frontend ante la selección de un producto? (recuerda que para ti será un carrito de compra completo).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En cuanto el frontend detecta que se ha seleccionado un producto, mandará a llamar el servicio </a:t>
            </a:r>
            <a:r>
              <a:rPr lang="es" b="1">
                <a:latin typeface="DM Sans"/>
                <a:ea typeface="DM Sans"/>
                <a:cs typeface="DM Sans"/>
                <a:sym typeface="DM Sans"/>
              </a:rPr>
              <a:t>getClientSecret</a:t>
            </a:r>
            <a:r>
              <a:rPr lang="es">
                <a:latin typeface="DM Sans"/>
                <a:ea typeface="DM Sans"/>
                <a:cs typeface="DM Sans"/>
                <a:sym typeface="DM Sans"/>
              </a:rPr>
              <a:t>, el cual conectará con nuestro backend, enviando la información del producto que queremos desarrollar. </a:t>
            </a:r>
            <a:endParaRPr>
              <a:latin typeface="DM Sans"/>
              <a:ea typeface="DM Sans"/>
              <a:cs typeface="DM Sans"/>
              <a:sym typeface="DM Sans"/>
            </a:endParaRPr>
          </a:p>
          <a:p>
            <a:br>
              <a:rPr lang="es">
                <a:latin typeface="DM Sans"/>
                <a:ea typeface="DM Sans"/>
                <a:cs typeface="DM Sans"/>
                <a:sym typeface="DM Sans"/>
              </a:rPr>
            </a:br>
            <a:r>
              <a:rPr lang="es">
                <a:latin typeface="DM Sans"/>
                <a:ea typeface="DM Sans"/>
                <a:cs typeface="DM Sans"/>
                <a:sym typeface="DM Sans"/>
              </a:rPr>
              <a:t>Para esto, se hará una petición POST, donde se enviará por query params el id del producto, para generar el cobro.</a:t>
            </a:r>
            <a:endParaRPr>
              <a:latin typeface="DM Sans"/>
              <a:ea typeface="DM Sans"/>
              <a:cs typeface="DM Sans"/>
              <a:sym typeface="DM Sans"/>
            </a:endParaRPr>
          </a:p>
        </p:txBody>
      </p:sp>
      <p:grpSp>
        <p:nvGrpSpPr>
          <p:cNvPr id="498" name="Google Shape;498;p110"/>
          <p:cNvGrpSpPr/>
          <p:nvPr/>
        </p:nvGrpSpPr>
        <p:grpSpPr>
          <a:xfrm>
            <a:off x="203191" y="171799"/>
            <a:ext cx="574765" cy="574765"/>
            <a:chOff x="7605951" y="217673"/>
            <a:chExt cx="738900" cy="738900"/>
          </a:xfrm>
        </p:grpSpPr>
        <p:sp>
          <p:nvSpPr>
            <p:cNvPr id="499" name="Google Shape;499;p11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00" name="Google Shape;500;p110"/>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01" name="Google Shape;501;p110"/>
          <p:cNvSpPr txBox="1"/>
          <p:nvPr/>
        </p:nvSpPr>
        <p:spPr>
          <a:xfrm>
            <a:off x="833633" y="171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
        <p:nvSpPr>
          <p:cNvPr id="502" name="Google Shape;502;p110"/>
          <p:cNvSpPr txBox="1"/>
          <p:nvPr/>
        </p:nvSpPr>
        <p:spPr>
          <a:xfrm>
            <a:off x="27567" y="3777800"/>
            <a:ext cx="4658800"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Archivo de frontend en: </a:t>
            </a:r>
            <a:r>
              <a:rPr lang="es" sz="1333" b="1">
                <a:latin typeface="DM Sans"/>
                <a:ea typeface="DM Sans"/>
                <a:cs typeface="DM Sans"/>
                <a:sym typeface="DM Sans"/>
              </a:rPr>
              <a:t>src/pages/Stripe/Stripe.jsx</a:t>
            </a:r>
            <a:endParaRPr sz="1333" b="1">
              <a:latin typeface="DM Sans"/>
              <a:ea typeface="DM Sans"/>
              <a:cs typeface="DM Sans"/>
              <a:sym typeface="DM Sans"/>
            </a:endParaRPr>
          </a:p>
        </p:txBody>
      </p:sp>
      <p:pic>
        <p:nvPicPr>
          <p:cNvPr id="503" name="Google Shape;503;p110"/>
          <p:cNvPicPr preferRelativeResize="0"/>
          <p:nvPr/>
        </p:nvPicPr>
        <p:blipFill>
          <a:blip r:embed="rId4">
            <a:alphaModFix/>
          </a:blip>
          <a:stretch>
            <a:fillRect/>
          </a:stretch>
        </p:blipFill>
        <p:spPr>
          <a:xfrm>
            <a:off x="203200" y="2116667"/>
            <a:ext cx="4013200" cy="1574800"/>
          </a:xfrm>
          <a:prstGeom prst="rect">
            <a:avLst/>
          </a:prstGeom>
          <a:noFill/>
          <a:ln>
            <a:noFill/>
          </a:ln>
        </p:spPr>
      </p:pic>
      <p:pic>
        <p:nvPicPr>
          <p:cNvPr id="504" name="Google Shape;504;p110"/>
          <p:cNvPicPr preferRelativeResize="0"/>
          <p:nvPr/>
        </p:nvPicPr>
        <p:blipFill>
          <a:blip r:embed="rId5">
            <a:alphaModFix/>
          </a:blip>
          <a:stretch>
            <a:fillRect/>
          </a:stretch>
        </p:blipFill>
        <p:spPr>
          <a:xfrm>
            <a:off x="203200" y="4857134"/>
            <a:ext cx="5854600" cy="574767"/>
          </a:xfrm>
          <a:prstGeom prst="rect">
            <a:avLst/>
          </a:prstGeom>
          <a:noFill/>
          <a:ln>
            <a:noFill/>
          </a:ln>
        </p:spPr>
      </p:pic>
      <p:sp>
        <p:nvSpPr>
          <p:cNvPr id="505" name="Google Shape;505;p110"/>
          <p:cNvSpPr txBox="1"/>
          <p:nvPr/>
        </p:nvSpPr>
        <p:spPr>
          <a:xfrm>
            <a:off x="203200" y="5520300"/>
            <a:ext cx="4938800"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Archivo de frontend en: </a:t>
            </a:r>
            <a:r>
              <a:rPr lang="es" sz="1333" b="1">
                <a:latin typeface="DM Sans"/>
                <a:ea typeface="DM Sans"/>
                <a:cs typeface="DM Sans"/>
                <a:sym typeface="DM Sans"/>
              </a:rPr>
              <a:t>src/services/paymentService.js</a:t>
            </a:r>
            <a:endParaRPr sz="1333" b="1">
              <a:latin typeface="DM Sans"/>
              <a:ea typeface="DM Sans"/>
              <a:cs typeface="DM Sans"/>
              <a:sym typeface="DM Sans"/>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88"/>
          <p:cNvSpPr txBox="1"/>
          <p:nvPr/>
        </p:nvSpPr>
        <p:spPr>
          <a:xfrm>
            <a:off x="508000" y="1319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chemeClr val="dk1"/>
                </a:solidFill>
                <a:latin typeface="DM Sans"/>
                <a:ea typeface="DM Sans"/>
                <a:cs typeface="DM Sans"/>
                <a:sym typeface="DM Sans"/>
              </a:rPr>
              <a:t>fs con callbacks</a:t>
            </a:r>
            <a:endParaRPr sz="5333" b="1" dirty="0">
              <a:solidFill>
                <a:schemeClr val="dk1"/>
              </a:solidFill>
              <a:latin typeface="DM Sans"/>
              <a:ea typeface="DM Sans"/>
              <a:cs typeface="DM Sans"/>
              <a:sym typeface="DM Sans"/>
            </a:endParaRPr>
          </a:p>
        </p:txBody>
      </p:sp>
      <p:sp>
        <p:nvSpPr>
          <p:cNvPr id="753" name="Google Shape;753;p188"/>
          <p:cNvSpPr txBox="1"/>
          <p:nvPr/>
        </p:nvSpPr>
        <p:spPr>
          <a:xfrm>
            <a:off x="60900" y="1796234"/>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
        <p:nvSpPr>
          <p:cNvPr id="754" name="Google Shape;754;p188"/>
          <p:cNvSpPr txBox="1"/>
          <p:nvPr/>
        </p:nvSpPr>
        <p:spPr>
          <a:xfrm>
            <a:off x="631133" y="2544233"/>
            <a:ext cx="5112800" cy="3016170"/>
          </a:xfrm>
          <a:prstGeom prst="rect">
            <a:avLst/>
          </a:prstGeom>
          <a:noFill/>
          <a:ln>
            <a:noFill/>
          </a:ln>
        </p:spPr>
        <p:txBody>
          <a:bodyPr spcFirstLastPara="1" wrap="square" lIns="121900" tIns="121900" rIns="121900" bIns="121900" anchor="t" anchorCtr="0">
            <a:spAutoFit/>
          </a:bodyPr>
          <a:lstStyle/>
          <a:p>
            <a:r>
              <a:rPr lang="es" dirty="0">
                <a:solidFill>
                  <a:schemeClr val="dk1"/>
                </a:solidFill>
                <a:latin typeface="DM Sans"/>
                <a:ea typeface="DM Sans"/>
                <a:cs typeface="DM Sans"/>
                <a:sym typeface="DM Sans"/>
              </a:rPr>
              <a:t>Las principales operaciones que podemos hacer con fs con callbacks son:</a:t>
            </a:r>
            <a:endParaRPr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dirty="0">
                <a:solidFill>
                  <a:schemeClr val="dk1"/>
                </a:solidFill>
                <a:latin typeface="DM Sans"/>
                <a:ea typeface="DM Sans"/>
                <a:cs typeface="DM Sans"/>
                <a:sym typeface="DM Sans"/>
              </a:rPr>
              <a:t>writeFile</a:t>
            </a:r>
            <a:r>
              <a:rPr lang="es" dirty="0">
                <a:solidFill>
                  <a:schemeClr val="dk1"/>
                </a:solidFill>
                <a:latin typeface="DM Sans"/>
                <a:ea typeface="DM Sans"/>
                <a:cs typeface="DM Sans"/>
                <a:sym typeface="DM Sans"/>
              </a:rPr>
              <a:t> = Para escribir contenido en un archivo. Si el archivo no existe, lo crea. Si existe, lo sobreescribe. Al sólo escribir, su callback sólo maneja: </a:t>
            </a:r>
            <a:r>
              <a:rPr lang="es" b="1" dirty="0">
                <a:solidFill>
                  <a:schemeClr val="dk1"/>
                </a:solidFill>
                <a:latin typeface="DM Sans"/>
                <a:ea typeface="DM Sans"/>
                <a:cs typeface="DM Sans"/>
                <a:sym typeface="DM Sans"/>
              </a:rPr>
              <a:t>(error)=&gt;</a:t>
            </a:r>
            <a:endParaRPr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dirty="0">
                <a:solidFill>
                  <a:schemeClr val="dk1"/>
                </a:solidFill>
                <a:latin typeface="DM Sans"/>
                <a:ea typeface="DM Sans"/>
                <a:cs typeface="DM Sans"/>
                <a:sym typeface="DM Sans"/>
              </a:rPr>
              <a:t>readFile</a:t>
            </a:r>
            <a:r>
              <a:rPr lang="es" dirty="0">
                <a:solidFill>
                  <a:schemeClr val="dk1"/>
                </a:solidFill>
                <a:latin typeface="DM Sans"/>
                <a:ea typeface="DM Sans"/>
                <a:cs typeface="DM Sans"/>
                <a:sym typeface="DM Sans"/>
              </a:rPr>
              <a:t> = Para obtener el contenido de un archivo. Como pide información, su callback es de la forma: </a:t>
            </a:r>
            <a:r>
              <a:rPr lang="es" b="1" dirty="0">
                <a:solidFill>
                  <a:schemeClr val="dk1"/>
                </a:solidFill>
                <a:latin typeface="DM Sans"/>
                <a:ea typeface="DM Sans"/>
                <a:cs typeface="DM Sans"/>
                <a:sym typeface="DM Sans"/>
              </a:rPr>
              <a:t>(error, resultado)=&gt;</a:t>
            </a:r>
            <a:endParaRPr dirty="0">
              <a:solidFill>
                <a:schemeClr val="dk1"/>
              </a:solidFill>
              <a:latin typeface="DM Sans"/>
              <a:ea typeface="DM Sans"/>
              <a:cs typeface="DM Sans"/>
              <a:sym typeface="DM Sans"/>
            </a:endParaRPr>
          </a:p>
        </p:txBody>
      </p:sp>
      <p:sp>
        <p:nvSpPr>
          <p:cNvPr id="755" name="Google Shape;755;p188"/>
          <p:cNvSpPr txBox="1"/>
          <p:nvPr/>
        </p:nvSpPr>
        <p:spPr>
          <a:xfrm>
            <a:off x="6036767" y="2544234"/>
            <a:ext cx="5112800" cy="3016170"/>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b="1">
                <a:solidFill>
                  <a:schemeClr val="dk1"/>
                </a:solidFill>
                <a:latin typeface="DM Sans"/>
                <a:ea typeface="DM Sans"/>
                <a:cs typeface="DM Sans"/>
                <a:sym typeface="DM Sans"/>
              </a:rPr>
              <a:t>appendFile</a:t>
            </a:r>
            <a:r>
              <a:rPr lang="es">
                <a:solidFill>
                  <a:schemeClr val="dk1"/>
                </a:solidFill>
                <a:latin typeface="DM Sans"/>
                <a:ea typeface="DM Sans"/>
                <a:cs typeface="DM Sans"/>
                <a:sym typeface="DM Sans"/>
              </a:rPr>
              <a:t> = Para añadir contenido a un archivo. ¡No se sobreescribe!, al sólo ser escritura, su callback sólo maneja: </a:t>
            </a:r>
            <a:endParaRPr b="1">
              <a:solidFill>
                <a:schemeClr val="dk1"/>
              </a:solidFill>
              <a:latin typeface="DM Sans"/>
              <a:ea typeface="DM Sans"/>
              <a:cs typeface="DM Sans"/>
              <a:sym typeface="DM Sans"/>
            </a:endParaRPr>
          </a:p>
          <a:p>
            <a:pPr marL="609585">
              <a:buClr>
                <a:schemeClr val="dk1"/>
              </a:buClr>
              <a:buSzPts val="1100"/>
            </a:pPr>
            <a:r>
              <a:rPr lang="es" b="1">
                <a:solidFill>
                  <a:schemeClr val="dk1"/>
                </a:solidFill>
                <a:latin typeface="DM Sans"/>
                <a:ea typeface="DM Sans"/>
                <a:cs typeface="DM Sans"/>
                <a:sym typeface="DM Sans"/>
              </a:rPr>
              <a:t>(error)=&gt;</a:t>
            </a:r>
            <a:endParaRPr b="1">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a:solidFill>
                  <a:schemeClr val="dk1"/>
                </a:solidFill>
                <a:latin typeface="DM Sans"/>
                <a:ea typeface="DM Sans"/>
                <a:cs typeface="DM Sans"/>
                <a:sym typeface="DM Sans"/>
              </a:rPr>
              <a:t>unlink </a:t>
            </a:r>
            <a:r>
              <a:rPr lang="es">
                <a:solidFill>
                  <a:schemeClr val="dk1"/>
                </a:solidFill>
                <a:latin typeface="DM Sans"/>
                <a:ea typeface="DM Sans"/>
                <a:cs typeface="DM Sans"/>
                <a:sym typeface="DM Sans"/>
              </a:rPr>
              <a:t>= Es el “delete” de los archivos. eliminará todo el archivo, no sólo el contenido.</a:t>
            </a:r>
            <a:endParaRPr>
              <a:solidFill>
                <a:schemeClr val="dk1"/>
              </a:solidFill>
              <a:latin typeface="DM Sans"/>
              <a:ea typeface="DM Sans"/>
              <a:cs typeface="DM Sans"/>
              <a:sym typeface="DM Sans"/>
            </a:endParaRPr>
          </a:p>
          <a:p>
            <a:pPr marL="609585">
              <a:buClr>
                <a:schemeClr val="dk1"/>
              </a:buClr>
              <a:buSzPts val="1100"/>
            </a:pPr>
            <a:r>
              <a:rPr lang="es">
                <a:solidFill>
                  <a:schemeClr val="dk1"/>
                </a:solidFill>
                <a:latin typeface="DM Sans"/>
                <a:ea typeface="DM Sans"/>
                <a:cs typeface="DM Sans"/>
                <a:sym typeface="DM Sans"/>
              </a:rPr>
              <a:t>Al no retornar contenido, su callback sólo es</a:t>
            </a:r>
            <a:endParaRPr>
              <a:solidFill>
                <a:schemeClr val="dk1"/>
              </a:solidFill>
              <a:latin typeface="DM Sans"/>
              <a:ea typeface="DM Sans"/>
              <a:cs typeface="DM Sans"/>
              <a:sym typeface="DM Sans"/>
            </a:endParaRPr>
          </a:p>
          <a:p>
            <a:pPr marL="609585">
              <a:buClr>
                <a:schemeClr val="dk1"/>
              </a:buClr>
              <a:buSzPts val="1100"/>
            </a:pPr>
            <a:r>
              <a:rPr lang="es" b="1">
                <a:solidFill>
                  <a:schemeClr val="dk1"/>
                </a:solidFill>
                <a:latin typeface="DM Sans"/>
                <a:ea typeface="DM Sans"/>
                <a:cs typeface="DM Sans"/>
                <a:sym typeface="DM Sans"/>
              </a:rPr>
              <a:t>(error)=&gt;</a:t>
            </a:r>
            <a:endParaRPr>
              <a:solidFill>
                <a:schemeClr val="dk1"/>
              </a:solidFill>
              <a:latin typeface="DM Sans"/>
              <a:ea typeface="DM Sans"/>
              <a:cs typeface="DM Sans"/>
              <a:sym typeface="DM Sans"/>
            </a:endParaRPr>
          </a:p>
        </p:txBody>
      </p:sp>
    </p:spTree>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11"/>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511" name="Google Shape;511;p111"/>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¡Es nuestro turno!</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El profesor desarrollará el endpoint payment-intents en el router /api/payments con el fin de crear el pago en Stripe</a:t>
            </a:r>
            <a:endParaRPr sz="3333">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512" name="Google Shape;512;p111"/>
          <p:cNvGrpSpPr/>
          <p:nvPr/>
        </p:nvGrpSpPr>
        <p:grpSpPr>
          <a:xfrm>
            <a:off x="631135" y="826031"/>
            <a:ext cx="985200" cy="985200"/>
            <a:chOff x="473351" y="619523"/>
            <a:chExt cx="738900" cy="738900"/>
          </a:xfrm>
        </p:grpSpPr>
        <p:sp>
          <p:nvSpPr>
            <p:cNvPr id="513" name="Google Shape;513;p111"/>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14" name="Google Shape;514;p11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15" name="Google Shape;515;p111"/>
          <p:cNvSpPr txBox="1"/>
          <p:nvPr/>
        </p:nvSpPr>
        <p:spPr>
          <a:xfrm>
            <a:off x="631133" y="5307401"/>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20 minutos</a:t>
            </a:r>
            <a:endParaRPr sz="2667" b="1">
              <a:solidFill>
                <a:srgbClr val="83AEFB"/>
              </a:solidFill>
              <a:latin typeface="DM Sans"/>
              <a:ea typeface="DM Sans"/>
              <a:cs typeface="DM Sans"/>
              <a:sym typeface="DM Sans"/>
            </a:endParaRPr>
          </a:p>
        </p:txBody>
      </p:sp>
    </p:spTree>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12"/>
          <p:cNvSpPr txBox="1"/>
          <p:nvPr/>
        </p:nvSpPr>
        <p:spPr>
          <a:xfrm>
            <a:off x="609600" y="707467"/>
            <a:ext cx="10924000" cy="1464976"/>
          </a:xfrm>
          <a:prstGeom prst="rect">
            <a:avLst/>
          </a:prstGeom>
          <a:noFill/>
          <a:ln>
            <a:noFill/>
          </a:ln>
        </p:spPr>
        <p:txBody>
          <a:bodyPr spcFirstLastPara="1" wrap="square" lIns="121900" tIns="121900" rIns="121900" bIns="121900" anchor="t" anchorCtr="0">
            <a:spAutoFit/>
          </a:bodyPr>
          <a:lstStyle/>
          <a:p>
            <a:pPr>
              <a:lnSpc>
                <a:spcPct val="90000"/>
              </a:lnSpc>
            </a:pPr>
            <a:r>
              <a:rPr lang="es" sz="4400" b="1">
                <a:solidFill>
                  <a:schemeClr val="dk1"/>
                </a:solidFill>
                <a:latin typeface="DM Sans"/>
                <a:ea typeface="DM Sans"/>
                <a:cs typeface="DM Sans"/>
                <a:sym typeface="DM Sans"/>
              </a:rPr>
              <a:t>Creamos una aplicación de backend e instalamos las dependencias.</a:t>
            </a:r>
            <a:endParaRPr sz="4400" b="1">
              <a:solidFill>
                <a:schemeClr val="dk1"/>
              </a:solidFill>
              <a:latin typeface="DM Sans"/>
              <a:ea typeface="DM Sans"/>
              <a:cs typeface="DM Sans"/>
              <a:sym typeface="DM Sans"/>
            </a:endParaRPr>
          </a:p>
        </p:txBody>
      </p:sp>
      <p:sp>
        <p:nvSpPr>
          <p:cNvPr id="521" name="Google Shape;521;p112"/>
          <p:cNvSpPr txBox="1"/>
          <p:nvPr/>
        </p:nvSpPr>
        <p:spPr>
          <a:xfrm>
            <a:off x="609600" y="2324217"/>
            <a:ext cx="89272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levanta un aplicativo basado en express y se crea una estructura de router (No es necesario crear controller), las dependencias a utilizar son:</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 final, no necesitaremos mayor estructura que la que tenemos en la captura que se muestra a continuación.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Ahora nos concentraremos en el desarrollo del endpoint</a:t>
            </a:r>
            <a:endParaRPr>
              <a:latin typeface="DM Sans"/>
              <a:ea typeface="DM Sans"/>
              <a:cs typeface="DM Sans"/>
              <a:sym typeface="DM Sans"/>
            </a:endParaRPr>
          </a:p>
          <a:p>
            <a:r>
              <a:rPr lang="es" b="1">
                <a:latin typeface="DM Sans"/>
                <a:ea typeface="DM Sans"/>
                <a:cs typeface="DM Sans"/>
                <a:sym typeface="DM Sans"/>
              </a:rPr>
              <a:t>payment-intents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grpSp>
        <p:nvGrpSpPr>
          <p:cNvPr id="522" name="Google Shape;522;p112"/>
          <p:cNvGrpSpPr/>
          <p:nvPr/>
        </p:nvGrpSpPr>
        <p:grpSpPr>
          <a:xfrm>
            <a:off x="633991" y="49599"/>
            <a:ext cx="574765" cy="574765"/>
            <a:chOff x="7605951" y="217673"/>
            <a:chExt cx="738900" cy="738900"/>
          </a:xfrm>
        </p:grpSpPr>
        <p:sp>
          <p:nvSpPr>
            <p:cNvPr id="523" name="Google Shape;523;p11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24" name="Google Shape;524;p112"/>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25" name="Google Shape;525;p112"/>
          <p:cNvSpPr txBox="1"/>
          <p:nvPr/>
        </p:nvSpPr>
        <p:spPr>
          <a:xfrm>
            <a:off x="1264433" y="495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EJEMPLO: CREAR EL BACKEND</a:t>
            </a:r>
            <a:endParaRPr sz="2400">
              <a:solidFill>
                <a:schemeClr val="dk1"/>
              </a:solidFill>
              <a:latin typeface="DM Sans"/>
              <a:ea typeface="DM Sans"/>
              <a:cs typeface="DM Sans"/>
              <a:sym typeface="DM Sans"/>
            </a:endParaRPr>
          </a:p>
        </p:txBody>
      </p:sp>
      <p:pic>
        <p:nvPicPr>
          <p:cNvPr id="526" name="Google Shape;526;p112"/>
          <p:cNvPicPr preferRelativeResize="0"/>
          <p:nvPr/>
        </p:nvPicPr>
        <p:blipFill>
          <a:blip r:embed="rId4">
            <a:alphaModFix/>
          </a:blip>
          <a:stretch>
            <a:fillRect/>
          </a:stretch>
        </p:blipFill>
        <p:spPr>
          <a:xfrm>
            <a:off x="9536800" y="2172651"/>
            <a:ext cx="2311400" cy="1270000"/>
          </a:xfrm>
          <a:prstGeom prst="rect">
            <a:avLst/>
          </a:prstGeom>
          <a:noFill/>
          <a:ln>
            <a:noFill/>
          </a:ln>
        </p:spPr>
      </p:pic>
      <p:pic>
        <p:nvPicPr>
          <p:cNvPr id="527" name="Google Shape;527;p112"/>
          <p:cNvPicPr preferRelativeResize="0"/>
          <p:nvPr/>
        </p:nvPicPr>
        <p:blipFill>
          <a:blip r:embed="rId5">
            <a:alphaModFix/>
          </a:blip>
          <a:stretch>
            <a:fillRect/>
          </a:stretch>
        </p:blipFill>
        <p:spPr>
          <a:xfrm>
            <a:off x="7123100" y="4648552"/>
            <a:ext cx="4992509" cy="2142417"/>
          </a:xfrm>
          <a:prstGeom prst="rect">
            <a:avLst/>
          </a:prstGeom>
          <a:noFill/>
          <a:ln>
            <a:noFill/>
          </a:ln>
        </p:spPr>
      </p:pic>
    </p:spTree>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13"/>
          <p:cNvSpPr txBox="1"/>
          <p:nvPr/>
        </p:nvSpPr>
        <p:spPr>
          <a:xfrm>
            <a:off x="562700" y="624368"/>
            <a:ext cx="10924000" cy="855578"/>
          </a:xfrm>
          <a:prstGeom prst="rect">
            <a:avLst/>
          </a:prstGeom>
          <a:noFill/>
          <a:ln>
            <a:noFill/>
          </a:ln>
        </p:spPr>
        <p:txBody>
          <a:bodyPr spcFirstLastPara="1" wrap="square" lIns="121900" tIns="121900" rIns="121900" bIns="121900" anchor="t" anchorCtr="0">
            <a:spAutoFit/>
          </a:bodyPr>
          <a:lstStyle/>
          <a:p>
            <a:pPr>
              <a:lnSpc>
                <a:spcPct val="90000"/>
              </a:lnSpc>
            </a:pPr>
            <a:r>
              <a:rPr lang="es" sz="4400" b="1">
                <a:solidFill>
                  <a:schemeClr val="dk1"/>
                </a:solidFill>
                <a:latin typeface="DM Sans"/>
                <a:ea typeface="DM Sans"/>
                <a:cs typeface="DM Sans"/>
                <a:sym typeface="DM Sans"/>
              </a:rPr>
              <a:t>payment-intents endpoint: Parte I</a:t>
            </a:r>
            <a:endParaRPr sz="4400" b="1">
              <a:solidFill>
                <a:schemeClr val="dk1"/>
              </a:solidFill>
              <a:latin typeface="DM Sans"/>
              <a:ea typeface="DM Sans"/>
              <a:cs typeface="DM Sans"/>
              <a:sym typeface="DM Sans"/>
            </a:endParaRPr>
          </a:p>
        </p:txBody>
      </p:sp>
      <p:sp>
        <p:nvSpPr>
          <p:cNvPr id="533" name="Google Shape;533;p113"/>
          <p:cNvSpPr txBox="1"/>
          <p:nvPr/>
        </p:nvSpPr>
        <p:spPr>
          <a:xfrm>
            <a:off x="609600" y="1733232"/>
            <a:ext cx="36248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Con el fin de no trabajar una base de datos, tomaremos el mismo arreglo de prueba que tiene el frontend, esto para que coincida el id enviado desde el servicio.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Nota que creamos un paymentIntentInfo, donde colocamos el monto del producto que deseamos crear, currency es el tipo de cambio que estamos utilizando en la plataforma.</a:t>
            </a:r>
            <a:endParaRPr>
              <a:latin typeface="DM Sans"/>
              <a:ea typeface="DM Sans"/>
              <a:cs typeface="DM Sans"/>
              <a:sym typeface="DM Sans"/>
            </a:endParaRPr>
          </a:p>
        </p:txBody>
      </p:sp>
      <p:grpSp>
        <p:nvGrpSpPr>
          <p:cNvPr id="534" name="Google Shape;534;p113"/>
          <p:cNvGrpSpPr/>
          <p:nvPr/>
        </p:nvGrpSpPr>
        <p:grpSpPr>
          <a:xfrm>
            <a:off x="633991" y="49599"/>
            <a:ext cx="574765" cy="574765"/>
            <a:chOff x="7605951" y="217673"/>
            <a:chExt cx="738900" cy="738900"/>
          </a:xfrm>
        </p:grpSpPr>
        <p:sp>
          <p:nvSpPr>
            <p:cNvPr id="535" name="Google Shape;535;p11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36" name="Google Shape;536;p11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37" name="Google Shape;537;p113"/>
          <p:cNvSpPr txBox="1"/>
          <p:nvPr/>
        </p:nvSpPr>
        <p:spPr>
          <a:xfrm>
            <a:off x="1208767" y="49567"/>
            <a:ext cx="6046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EJEMPLO: /api/payments/payment-intents</a:t>
            </a:r>
            <a:endParaRPr sz="2133">
              <a:solidFill>
                <a:schemeClr val="dk1"/>
              </a:solidFill>
              <a:latin typeface="DM Sans"/>
              <a:ea typeface="DM Sans"/>
              <a:cs typeface="DM Sans"/>
              <a:sym typeface="DM Sans"/>
            </a:endParaRPr>
          </a:p>
        </p:txBody>
      </p:sp>
      <p:pic>
        <p:nvPicPr>
          <p:cNvPr id="538" name="Google Shape;538;p113"/>
          <p:cNvPicPr preferRelativeResize="0"/>
          <p:nvPr/>
        </p:nvPicPr>
        <p:blipFill>
          <a:blip r:embed="rId4">
            <a:alphaModFix/>
          </a:blip>
          <a:stretch>
            <a:fillRect/>
          </a:stretch>
        </p:blipFill>
        <p:spPr>
          <a:xfrm>
            <a:off x="4329934" y="1434233"/>
            <a:ext cx="7862065" cy="5196200"/>
          </a:xfrm>
          <a:prstGeom prst="rect">
            <a:avLst/>
          </a:prstGeom>
          <a:noFill/>
          <a:ln>
            <a:noFill/>
          </a:ln>
        </p:spPr>
      </p:pic>
    </p:spTree>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14"/>
          <p:cNvSpPr txBox="1"/>
          <p:nvPr/>
        </p:nvSpPr>
        <p:spPr>
          <a:xfrm>
            <a:off x="562700" y="624368"/>
            <a:ext cx="10924000" cy="855578"/>
          </a:xfrm>
          <a:prstGeom prst="rect">
            <a:avLst/>
          </a:prstGeom>
          <a:noFill/>
          <a:ln>
            <a:noFill/>
          </a:ln>
        </p:spPr>
        <p:txBody>
          <a:bodyPr spcFirstLastPara="1" wrap="square" lIns="121900" tIns="121900" rIns="121900" bIns="121900" anchor="t" anchorCtr="0">
            <a:spAutoFit/>
          </a:bodyPr>
          <a:lstStyle/>
          <a:p>
            <a:pPr>
              <a:lnSpc>
                <a:spcPct val="90000"/>
              </a:lnSpc>
            </a:pPr>
            <a:r>
              <a:rPr lang="es" sz="4400" b="1">
                <a:solidFill>
                  <a:schemeClr val="dk1"/>
                </a:solidFill>
                <a:latin typeface="DM Sans"/>
                <a:ea typeface="DM Sans"/>
                <a:cs typeface="DM Sans"/>
                <a:sym typeface="DM Sans"/>
              </a:rPr>
              <a:t>payment-intents endpoint: Parte II</a:t>
            </a:r>
            <a:endParaRPr sz="4400" b="1">
              <a:solidFill>
                <a:schemeClr val="dk1"/>
              </a:solidFill>
              <a:latin typeface="DM Sans"/>
              <a:ea typeface="DM Sans"/>
              <a:cs typeface="DM Sans"/>
              <a:sym typeface="DM Sans"/>
            </a:endParaRPr>
          </a:p>
        </p:txBody>
      </p:sp>
      <p:sp>
        <p:nvSpPr>
          <p:cNvPr id="544" name="Google Shape;544;p114"/>
          <p:cNvSpPr txBox="1"/>
          <p:nvPr/>
        </p:nvSpPr>
        <p:spPr>
          <a:xfrm>
            <a:off x="609600" y="1733232"/>
            <a:ext cx="36248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Ahora, llamamos a un PaymentService para que genere el paymentIntent a partir del método</a:t>
            </a:r>
            <a:endParaRPr>
              <a:latin typeface="DM Sans"/>
              <a:ea typeface="DM Sans"/>
              <a:cs typeface="DM Sans"/>
              <a:sym typeface="DM Sans"/>
            </a:endParaRPr>
          </a:p>
          <a:p>
            <a:endParaRPr>
              <a:latin typeface="DM Sans"/>
              <a:ea typeface="DM Sans"/>
              <a:cs typeface="DM Sans"/>
              <a:sym typeface="DM Sans"/>
            </a:endParaRPr>
          </a:p>
          <a:p>
            <a:r>
              <a:rPr lang="es" b="1">
                <a:latin typeface="DM Sans"/>
                <a:ea typeface="DM Sans"/>
                <a:cs typeface="DM Sans"/>
                <a:sym typeface="DM Sans"/>
              </a:rPr>
              <a:t>service.createPaymentIntent</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Esto significa que crearemos un archivo en </a:t>
            </a:r>
            <a:r>
              <a:rPr lang="es" b="1">
                <a:latin typeface="DM Sans"/>
                <a:ea typeface="DM Sans"/>
                <a:cs typeface="DM Sans"/>
                <a:sym typeface="DM Sans"/>
              </a:rPr>
              <a:t>services/payments.js</a:t>
            </a:r>
            <a:r>
              <a:rPr lang="es">
                <a:latin typeface="DM Sans"/>
                <a:ea typeface="DM Sans"/>
                <a:cs typeface="DM Sans"/>
                <a:sym typeface="DM Sans"/>
              </a:rPr>
              <a:t> para desarrollar el método utilizado.</a:t>
            </a:r>
            <a:endParaRPr>
              <a:latin typeface="DM Sans"/>
              <a:ea typeface="DM Sans"/>
              <a:cs typeface="DM Sans"/>
              <a:sym typeface="DM Sans"/>
            </a:endParaRPr>
          </a:p>
        </p:txBody>
      </p:sp>
      <p:grpSp>
        <p:nvGrpSpPr>
          <p:cNvPr id="545" name="Google Shape;545;p114"/>
          <p:cNvGrpSpPr/>
          <p:nvPr/>
        </p:nvGrpSpPr>
        <p:grpSpPr>
          <a:xfrm>
            <a:off x="633991" y="49599"/>
            <a:ext cx="574765" cy="574765"/>
            <a:chOff x="7605951" y="217673"/>
            <a:chExt cx="738900" cy="738900"/>
          </a:xfrm>
        </p:grpSpPr>
        <p:sp>
          <p:nvSpPr>
            <p:cNvPr id="546" name="Google Shape;546;p11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47" name="Google Shape;547;p114"/>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48" name="Google Shape;548;p114"/>
          <p:cNvSpPr txBox="1"/>
          <p:nvPr/>
        </p:nvSpPr>
        <p:spPr>
          <a:xfrm>
            <a:off x="1208767" y="49567"/>
            <a:ext cx="6046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EJEMPLO: /api/payments/payment-intents</a:t>
            </a:r>
            <a:endParaRPr sz="2400">
              <a:solidFill>
                <a:schemeClr val="dk1"/>
              </a:solidFill>
              <a:latin typeface="DM Sans"/>
              <a:ea typeface="DM Sans"/>
              <a:cs typeface="DM Sans"/>
              <a:sym typeface="DM Sans"/>
            </a:endParaRPr>
          </a:p>
        </p:txBody>
      </p:sp>
      <p:pic>
        <p:nvPicPr>
          <p:cNvPr id="549" name="Google Shape;549;p114"/>
          <p:cNvPicPr preferRelativeResize="0"/>
          <p:nvPr/>
        </p:nvPicPr>
        <p:blipFill>
          <a:blip r:embed="rId4">
            <a:alphaModFix/>
          </a:blip>
          <a:stretch>
            <a:fillRect/>
          </a:stretch>
        </p:blipFill>
        <p:spPr>
          <a:xfrm>
            <a:off x="4329934" y="1434233"/>
            <a:ext cx="7862065" cy="5196200"/>
          </a:xfrm>
          <a:prstGeom prst="rect">
            <a:avLst/>
          </a:prstGeom>
          <a:noFill/>
          <a:ln>
            <a:noFill/>
          </a:ln>
        </p:spPr>
      </p:pic>
    </p:spTree>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15"/>
          <p:cNvSpPr txBox="1"/>
          <p:nvPr/>
        </p:nvSpPr>
        <p:spPr>
          <a:xfrm>
            <a:off x="562700" y="624367"/>
            <a:ext cx="10924000" cy="855578"/>
          </a:xfrm>
          <a:prstGeom prst="rect">
            <a:avLst/>
          </a:prstGeom>
          <a:noFill/>
          <a:ln>
            <a:noFill/>
          </a:ln>
        </p:spPr>
        <p:txBody>
          <a:bodyPr spcFirstLastPara="1" wrap="square" lIns="121900" tIns="121900" rIns="121900" bIns="121900" anchor="t" anchorCtr="0">
            <a:spAutoFit/>
          </a:bodyPr>
          <a:lstStyle/>
          <a:p>
            <a:pPr>
              <a:lnSpc>
                <a:spcPct val="90000"/>
              </a:lnSpc>
            </a:pPr>
            <a:r>
              <a:rPr lang="es" sz="4400" b="1">
                <a:solidFill>
                  <a:schemeClr val="dk1"/>
                </a:solidFill>
                <a:latin typeface="DM Sans"/>
                <a:ea typeface="DM Sans"/>
                <a:cs typeface="DM Sans"/>
                <a:sym typeface="DM Sans"/>
              </a:rPr>
              <a:t>PaymentService</a:t>
            </a:r>
            <a:endParaRPr sz="4400" b="1">
              <a:solidFill>
                <a:schemeClr val="dk1"/>
              </a:solidFill>
              <a:latin typeface="DM Sans"/>
              <a:ea typeface="DM Sans"/>
              <a:cs typeface="DM Sans"/>
              <a:sym typeface="DM Sans"/>
            </a:endParaRPr>
          </a:p>
        </p:txBody>
      </p:sp>
      <p:sp>
        <p:nvSpPr>
          <p:cNvPr id="555" name="Google Shape;555;p115"/>
          <p:cNvSpPr txBox="1"/>
          <p:nvPr/>
        </p:nvSpPr>
        <p:spPr>
          <a:xfrm>
            <a:off x="609600" y="1733234"/>
            <a:ext cx="3708400" cy="467816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Crearemos una carpeta </a:t>
            </a:r>
            <a:r>
              <a:rPr lang="es" b="1">
                <a:latin typeface="DM Sans"/>
                <a:ea typeface="DM Sans"/>
                <a:cs typeface="DM Sans"/>
                <a:sym typeface="DM Sans"/>
              </a:rPr>
              <a:t>services</a:t>
            </a:r>
            <a:r>
              <a:rPr lang="es">
                <a:latin typeface="DM Sans"/>
                <a:ea typeface="DM Sans"/>
                <a:cs typeface="DM Sans"/>
                <a:sym typeface="DM Sans"/>
              </a:rPr>
              <a:t> en src y desarrollamos la siguiente clase para el servicio.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Nota que al inicializarse, también se inicializa stripe con la </a:t>
            </a:r>
            <a:r>
              <a:rPr lang="es" b="1">
                <a:latin typeface="DM Sans"/>
                <a:ea typeface="DM Sans"/>
                <a:cs typeface="DM Sans"/>
                <a:sym typeface="DM Sans"/>
              </a:rPr>
              <a:t>private key </a:t>
            </a:r>
            <a:r>
              <a:rPr lang="es">
                <a:latin typeface="DM Sans"/>
                <a:ea typeface="DM Sans"/>
                <a:cs typeface="DM Sans"/>
                <a:sym typeface="DM Sans"/>
              </a:rPr>
              <a:t>que tenemos en la plataforma.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Nota cómo realmente stripe es quien lo hace todo de manera interna, sólo estamos solicitando que se cree un intento de pago por parte de la plataforma, y el resultado lo enviaremos al frontend.</a:t>
            </a:r>
            <a:endParaRPr>
              <a:latin typeface="DM Sans"/>
              <a:ea typeface="DM Sans"/>
              <a:cs typeface="DM Sans"/>
              <a:sym typeface="DM Sans"/>
            </a:endParaRPr>
          </a:p>
        </p:txBody>
      </p:sp>
      <p:grpSp>
        <p:nvGrpSpPr>
          <p:cNvPr id="556" name="Google Shape;556;p115"/>
          <p:cNvGrpSpPr/>
          <p:nvPr/>
        </p:nvGrpSpPr>
        <p:grpSpPr>
          <a:xfrm>
            <a:off x="633991" y="49599"/>
            <a:ext cx="574765" cy="574765"/>
            <a:chOff x="7605951" y="217673"/>
            <a:chExt cx="738900" cy="738900"/>
          </a:xfrm>
        </p:grpSpPr>
        <p:sp>
          <p:nvSpPr>
            <p:cNvPr id="557" name="Google Shape;557;p11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58" name="Google Shape;558;p115"/>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59" name="Google Shape;559;p115"/>
          <p:cNvSpPr txBox="1"/>
          <p:nvPr/>
        </p:nvSpPr>
        <p:spPr>
          <a:xfrm>
            <a:off x="1208767" y="49567"/>
            <a:ext cx="6046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EJEMPLO: paymentService</a:t>
            </a:r>
            <a:endParaRPr sz="2400">
              <a:solidFill>
                <a:schemeClr val="dk1"/>
              </a:solidFill>
              <a:latin typeface="DM Sans"/>
              <a:ea typeface="DM Sans"/>
              <a:cs typeface="DM Sans"/>
              <a:sym typeface="DM Sans"/>
            </a:endParaRPr>
          </a:p>
        </p:txBody>
      </p:sp>
      <p:pic>
        <p:nvPicPr>
          <p:cNvPr id="560" name="Google Shape;560;p115"/>
          <p:cNvPicPr preferRelativeResize="0"/>
          <p:nvPr/>
        </p:nvPicPr>
        <p:blipFill>
          <a:blip r:embed="rId4">
            <a:alphaModFix/>
          </a:blip>
          <a:stretch>
            <a:fillRect/>
          </a:stretch>
        </p:blipFill>
        <p:spPr>
          <a:xfrm>
            <a:off x="4318000" y="1631949"/>
            <a:ext cx="7874000" cy="3594100"/>
          </a:xfrm>
          <a:prstGeom prst="rect">
            <a:avLst/>
          </a:prstGeom>
          <a:noFill/>
          <a:ln>
            <a:noFill/>
          </a:ln>
        </p:spPr>
      </p:pic>
    </p:spTree>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16"/>
          <p:cNvSpPr txBox="1"/>
          <p:nvPr/>
        </p:nvSpPr>
        <p:spPr>
          <a:xfrm>
            <a:off x="609600" y="809634"/>
            <a:ext cx="11405600" cy="1390981"/>
          </a:xfrm>
          <a:prstGeom prst="rect">
            <a:avLst/>
          </a:prstGeom>
          <a:noFill/>
          <a:ln>
            <a:noFill/>
          </a:ln>
        </p:spPr>
        <p:txBody>
          <a:bodyPr spcFirstLastPara="1" wrap="square" lIns="121900" tIns="121900" rIns="121900" bIns="121900" anchor="t" anchorCtr="0">
            <a:spAutoFit/>
          </a:bodyPr>
          <a:lstStyle/>
          <a:p>
            <a:pPr>
              <a:lnSpc>
                <a:spcPct val="90000"/>
              </a:lnSpc>
            </a:pPr>
            <a:r>
              <a:rPr lang="es" sz="4133" b="1">
                <a:solidFill>
                  <a:schemeClr val="dk1"/>
                </a:solidFill>
                <a:latin typeface="DM Sans"/>
                <a:ea typeface="DM Sans"/>
                <a:cs typeface="DM Sans"/>
                <a:sym typeface="DM Sans"/>
              </a:rPr>
              <a:t>El frontend necesita un formato específico.</a:t>
            </a:r>
            <a:endParaRPr sz="4133" b="1">
              <a:solidFill>
                <a:schemeClr val="dk1"/>
              </a:solidFill>
              <a:latin typeface="DM Sans"/>
              <a:ea typeface="DM Sans"/>
              <a:cs typeface="DM Sans"/>
              <a:sym typeface="DM Sans"/>
            </a:endParaRPr>
          </a:p>
          <a:p>
            <a:pPr>
              <a:lnSpc>
                <a:spcPct val="90000"/>
              </a:lnSpc>
            </a:pPr>
            <a:endParaRPr sz="4133" b="1">
              <a:solidFill>
                <a:schemeClr val="dk1"/>
              </a:solidFill>
              <a:latin typeface="DM Sans"/>
              <a:ea typeface="DM Sans"/>
              <a:cs typeface="DM Sans"/>
              <a:sym typeface="DM Sans"/>
            </a:endParaRPr>
          </a:p>
        </p:txBody>
      </p:sp>
      <p:sp>
        <p:nvSpPr>
          <p:cNvPr id="566" name="Google Shape;566;p116"/>
          <p:cNvSpPr txBox="1"/>
          <p:nvPr/>
        </p:nvSpPr>
        <p:spPr>
          <a:xfrm>
            <a:off x="609600" y="1961901"/>
            <a:ext cx="83648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formato en el que se lee la información en el front es: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Ergo, sabemos que la parte de </a:t>
            </a:r>
            <a:r>
              <a:rPr lang="es" b="1">
                <a:latin typeface="DM Sans"/>
                <a:ea typeface="DM Sans"/>
                <a:cs typeface="DM Sans"/>
                <a:sym typeface="DM Sans"/>
              </a:rPr>
              <a:t>res.data</a:t>
            </a:r>
            <a:r>
              <a:rPr lang="es">
                <a:latin typeface="DM Sans"/>
                <a:ea typeface="DM Sans"/>
                <a:cs typeface="DM Sans"/>
                <a:sym typeface="DM Sans"/>
              </a:rPr>
              <a:t> viene por parte de axios, mientras que el </a:t>
            </a:r>
            <a:r>
              <a:rPr lang="es" b="1">
                <a:latin typeface="DM Sans"/>
                <a:ea typeface="DM Sans"/>
                <a:cs typeface="DM Sans"/>
                <a:sym typeface="DM Sans"/>
              </a:rPr>
              <a:t>payload.client_secret</a:t>
            </a:r>
            <a:r>
              <a:rPr lang="es">
                <a:latin typeface="DM Sans"/>
                <a:ea typeface="DM Sans"/>
                <a:cs typeface="DM Sans"/>
                <a:sym typeface="DM Sans"/>
              </a:rPr>
              <a:t> depende de nosotros, para que el frontend pueda tomar el client_secret, necesitamos enviar el </a:t>
            </a:r>
            <a:r>
              <a:rPr lang="es" b="1">
                <a:latin typeface="DM Sans"/>
                <a:ea typeface="DM Sans"/>
                <a:cs typeface="DM Sans"/>
                <a:sym typeface="DM Sans"/>
              </a:rPr>
              <a:t>paymentIntent</a:t>
            </a:r>
            <a:r>
              <a:rPr lang="es">
                <a:latin typeface="DM Sans"/>
                <a:ea typeface="DM Sans"/>
                <a:cs typeface="DM Sans"/>
                <a:sym typeface="DM Sans"/>
              </a:rPr>
              <a:t> exactamente como lo generó stripe.</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 muy importante que no se modifique la respuesta al enviar al frontend.</a:t>
            </a:r>
            <a:endParaRPr>
              <a:latin typeface="DM Sans"/>
              <a:ea typeface="DM Sans"/>
              <a:cs typeface="DM Sans"/>
              <a:sym typeface="DM Sans"/>
            </a:endParaRPr>
          </a:p>
        </p:txBody>
      </p:sp>
      <p:grpSp>
        <p:nvGrpSpPr>
          <p:cNvPr id="567" name="Google Shape;567;p116"/>
          <p:cNvGrpSpPr/>
          <p:nvPr/>
        </p:nvGrpSpPr>
        <p:grpSpPr>
          <a:xfrm>
            <a:off x="202607" y="234866"/>
            <a:ext cx="574765" cy="574765"/>
            <a:chOff x="7605951" y="217673"/>
            <a:chExt cx="738900" cy="738900"/>
          </a:xfrm>
        </p:grpSpPr>
        <p:sp>
          <p:nvSpPr>
            <p:cNvPr id="568" name="Google Shape;568;p11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69" name="Google Shape;569;p116"/>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70" name="Google Shape;570;p116"/>
          <p:cNvSpPr txBox="1"/>
          <p:nvPr/>
        </p:nvSpPr>
        <p:spPr>
          <a:xfrm>
            <a:off x="777351" y="234851"/>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EJEMPLO: Envío de información</a:t>
            </a:r>
            <a:endParaRPr sz="2400">
              <a:solidFill>
                <a:schemeClr val="dk1"/>
              </a:solidFill>
              <a:latin typeface="DM Sans"/>
              <a:ea typeface="DM Sans"/>
              <a:cs typeface="DM Sans"/>
              <a:sym typeface="DM Sans"/>
            </a:endParaRPr>
          </a:p>
        </p:txBody>
      </p:sp>
      <p:pic>
        <p:nvPicPr>
          <p:cNvPr id="571" name="Google Shape;571;p116"/>
          <p:cNvPicPr preferRelativeResize="0"/>
          <p:nvPr/>
        </p:nvPicPr>
        <p:blipFill>
          <a:blip r:embed="rId4">
            <a:alphaModFix/>
          </a:blip>
          <a:stretch>
            <a:fillRect/>
          </a:stretch>
        </p:blipFill>
        <p:spPr>
          <a:xfrm>
            <a:off x="6642301" y="2091800"/>
            <a:ext cx="3060700" cy="279400"/>
          </a:xfrm>
          <a:prstGeom prst="rect">
            <a:avLst/>
          </a:prstGeom>
          <a:noFill/>
          <a:ln>
            <a:noFill/>
          </a:ln>
        </p:spPr>
      </p:pic>
    </p:spTree>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17"/>
          <p:cNvSpPr txBox="1"/>
          <p:nvPr/>
        </p:nvSpPr>
        <p:spPr>
          <a:xfrm>
            <a:off x="609600" y="1137667"/>
            <a:ext cx="11405600" cy="1390981"/>
          </a:xfrm>
          <a:prstGeom prst="rect">
            <a:avLst/>
          </a:prstGeom>
          <a:noFill/>
          <a:ln>
            <a:noFill/>
          </a:ln>
        </p:spPr>
        <p:txBody>
          <a:bodyPr spcFirstLastPara="1" wrap="square" lIns="121900" tIns="121900" rIns="121900" bIns="121900" anchor="t" anchorCtr="0">
            <a:spAutoFit/>
          </a:bodyPr>
          <a:lstStyle/>
          <a:p>
            <a:pPr>
              <a:lnSpc>
                <a:spcPct val="90000"/>
              </a:lnSpc>
            </a:pPr>
            <a:r>
              <a:rPr lang="es" sz="4133" b="1">
                <a:solidFill>
                  <a:schemeClr val="dk1"/>
                </a:solidFill>
                <a:latin typeface="DM Sans"/>
                <a:ea typeface="DM Sans"/>
                <a:cs typeface="DM Sans"/>
                <a:sym typeface="DM Sans"/>
              </a:rPr>
              <a:t>Seleccionando el producto nuevamente.</a:t>
            </a:r>
            <a:endParaRPr sz="4133" b="1">
              <a:solidFill>
                <a:schemeClr val="dk1"/>
              </a:solidFill>
              <a:latin typeface="DM Sans"/>
              <a:ea typeface="DM Sans"/>
              <a:cs typeface="DM Sans"/>
              <a:sym typeface="DM Sans"/>
            </a:endParaRPr>
          </a:p>
          <a:p>
            <a:pPr>
              <a:lnSpc>
                <a:spcPct val="90000"/>
              </a:lnSpc>
            </a:pPr>
            <a:endParaRPr sz="4133" b="1">
              <a:solidFill>
                <a:schemeClr val="dk1"/>
              </a:solidFill>
              <a:latin typeface="DM Sans"/>
              <a:ea typeface="DM Sans"/>
              <a:cs typeface="DM Sans"/>
              <a:sym typeface="DM Sans"/>
            </a:endParaRPr>
          </a:p>
        </p:txBody>
      </p:sp>
      <p:sp>
        <p:nvSpPr>
          <p:cNvPr id="577" name="Google Shape;577;p117"/>
          <p:cNvSpPr txBox="1"/>
          <p:nvPr/>
        </p:nvSpPr>
        <p:spPr>
          <a:xfrm>
            <a:off x="634000" y="2529267"/>
            <a:ext cx="50172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que el frontend tiene un endpoint funcional al cual enviar la información. Entramos al panel de selección de productos inicial y elegimos cualquier producto de nuestra elección. Una vez seleccionado, se mandará a llamar al servicio </a:t>
            </a:r>
            <a:r>
              <a:rPr lang="es" b="1">
                <a:latin typeface="DM Sans"/>
                <a:ea typeface="DM Sans"/>
                <a:cs typeface="DM Sans"/>
                <a:sym typeface="DM Sans"/>
              </a:rPr>
              <a:t>payment-intents</a:t>
            </a:r>
            <a:r>
              <a:rPr lang="es">
                <a:latin typeface="DM Sans"/>
                <a:ea typeface="DM Sans"/>
                <a:cs typeface="DM Sans"/>
                <a:sym typeface="DM Sans"/>
              </a:rPr>
              <a:t> de nuestro backend, y una vez teniendo  un paymentIntent otorgado por nuestro backend, notaremos cómo </a:t>
            </a:r>
            <a:r>
              <a:rPr lang="es" b="1">
                <a:latin typeface="DM Sans"/>
                <a:ea typeface="DM Sans"/>
                <a:cs typeface="DM Sans"/>
                <a:sym typeface="DM Sans"/>
              </a:rPr>
              <a:t>el panel avanza al panel de pago</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Una vez llegando a este punto, podemos decir que nuestro backend está finalizado.</a:t>
            </a:r>
            <a:endParaRPr>
              <a:latin typeface="DM Sans"/>
              <a:ea typeface="DM Sans"/>
              <a:cs typeface="DM Sans"/>
              <a:sym typeface="DM Sans"/>
            </a:endParaRPr>
          </a:p>
          <a:p>
            <a:endParaRPr>
              <a:latin typeface="DM Sans"/>
              <a:ea typeface="DM Sans"/>
              <a:cs typeface="DM Sans"/>
              <a:sym typeface="DM Sans"/>
            </a:endParaRPr>
          </a:p>
        </p:txBody>
      </p:sp>
      <p:grpSp>
        <p:nvGrpSpPr>
          <p:cNvPr id="578" name="Google Shape;578;p117"/>
          <p:cNvGrpSpPr/>
          <p:nvPr/>
        </p:nvGrpSpPr>
        <p:grpSpPr>
          <a:xfrm>
            <a:off x="202607" y="234866"/>
            <a:ext cx="574765" cy="574765"/>
            <a:chOff x="7605951" y="217673"/>
            <a:chExt cx="738900" cy="738900"/>
          </a:xfrm>
        </p:grpSpPr>
        <p:sp>
          <p:nvSpPr>
            <p:cNvPr id="579" name="Google Shape;579;p117"/>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80" name="Google Shape;580;p117"/>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81" name="Google Shape;581;p117"/>
          <p:cNvSpPr txBox="1"/>
          <p:nvPr/>
        </p:nvSpPr>
        <p:spPr>
          <a:xfrm>
            <a:off x="777388" y="234867"/>
            <a:ext cx="11238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EJEMPLO: Probando la selección de producto.</a:t>
            </a:r>
            <a:endParaRPr sz="2400">
              <a:solidFill>
                <a:schemeClr val="dk1"/>
              </a:solidFill>
              <a:latin typeface="DM Sans"/>
              <a:ea typeface="DM Sans"/>
              <a:cs typeface="DM Sans"/>
              <a:sym typeface="DM Sans"/>
            </a:endParaRPr>
          </a:p>
        </p:txBody>
      </p:sp>
      <p:pic>
        <p:nvPicPr>
          <p:cNvPr id="582" name="Google Shape;582;p117"/>
          <p:cNvPicPr preferRelativeResize="0"/>
          <p:nvPr/>
        </p:nvPicPr>
        <p:blipFill>
          <a:blip r:embed="rId4">
            <a:alphaModFix/>
          </a:blip>
          <a:stretch>
            <a:fillRect/>
          </a:stretch>
        </p:blipFill>
        <p:spPr>
          <a:xfrm>
            <a:off x="5880800" y="2405900"/>
            <a:ext cx="6134400" cy="3425813"/>
          </a:xfrm>
          <a:prstGeom prst="rect">
            <a:avLst/>
          </a:prstGeom>
          <a:noFill/>
          <a:ln>
            <a:noFill/>
          </a:ln>
        </p:spPr>
      </p:pic>
    </p:spTree>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18"/>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88" name="Google Shape;588;p118"/>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19"/>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Analizando el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cierre de pago</a:t>
            </a:r>
            <a:endParaRPr sz="5333" b="1">
              <a:solidFill>
                <a:srgbClr val="EA90FF"/>
              </a:solidFill>
              <a:latin typeface="DM Sans"/>
              <a:ea typeface="DM Sans"/>
              <a:cs typeface="DM Sans"/>
              <a:sym typeface="DM Sans"/>
            </a:endParaRPr>
          </a:p>
        </p:txBody>
      </p:sp>
    </p:spTree>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20"/>
          <p:cNvSpPr txBox="1"/>
          <p:nvPr/>
        </p:nvSpPr>
        <p:spPr>
          <a:xfrm>
            <a:off x="570000" y="303701"/>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ocurre al crear un paymentIntent?</a:t>
            </a:r>
            <a:endParaRPr sz="5333" b="1">
              <a:solidFill>
                <a:schemeClr val="dk1"/>
              </a:solidFill>
              <a:latin typeface="DM Sans"/>
              <a:ea typeface="DM Sans"/>
              <a:cs typeface="DM Sans"/>
              <a:sym typeface="DM Sans"/>
            </a:endParaRPr>
          </a:p>
        </p:txBody>
      </p:sp>
      <p:sp>
        <p:nvSpPr>
          <p:cNvPr id="599" name="Google Shape;599;p120"/>
          <p:cNvSpPr txBox="1"/>
          <p:nvPr/>
        </p:nvSpPr>
        <p:spPr>
          <a:xfrm>
            <a:off x="479600" y="2114234"/>
            <a:ext cx="82236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Cuando seleccionamos el producto y el backend hizo el paymentIntent, Stripe de manera interna lo registró en la plataforma. Esto quiere decir que se comenzó a procesar un pago. El estatus </a:t>
            </a:r>
            <a:r>
              <a:rPr lang="es" b="1">
                <a:latin typeface="DM Sans"/>
                <a:ea typeface="DM Sans"/>
                <a:cs typeface="DM Sans"/>
                <a:sym typeface="DM Sans"/>
              </a:rPr>
              <a:t>Incompleto</a:t>
            </a:r>
            <a:r>
              <a:rPr lang="es">
                <a:latin typeface="DM Sans"/>
                <a:ea typeface="DM Sans"/>
                <a:cs typeface="DM Sans"/>
                <a:sym typeface="DM Sans"/>
              </a:rPr>
              <a:t>, indica que no se ha recibido la información del pago aún (El pago no se ha finalizado o se cerró antes de procesar).</a:t>
            </a:r>
            <a:endParaRPr>
              <a:latin typeface="DM Sans"/>
              <a:ea typeface="DM Sans"/>
              <a:cs typeface="DM Sans"/>
              <a:sym typeface="DM Sans"/>
            </a:endParaRPr>
          </a:p>
        </p:txBody>
      </p:sp>
      <p:pic>
        <p:nvPicPr>
          <p:cNvPr id="600" name="Google Shape;600;p120"/>
          <p:cNvPicPr preferRelativeResize="0"/>
          <p:nvPr/>
        </p:nvPicPr>
        <p:blipFill>
          <a:blip r:embed="rId3">
            <a:alphaModFix/>
          </a:blip>
          <a:stretch>
            <a:fillRect/>
          </a:stretch>
        </p:blipFill>
        <p:spPr>
          <a:xfrm>
            <a:off x="462234" y="3832400"/>
            <a:ext cx="11483125" cy="30256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8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2</a:t>
            </a:r>
            <a:endParaRPr sz="4667" b="1">
              <a:solidFill>
                <a:srgbClr val="EAFF6A"/>
              </a:solidFill>
              <a:latin typeface="DM Sans"/>
              <a:ea typeface="DM Sans"/>
              <a:cs typeface="DM Sans"/>
              <a:sym typeface="DM Sans"/>
            </a:endParaRPr>
          </a:p>
        </p:txBody>
      </p:sp>
      <p:sp>
        <p:nvSpPr>
          <p:cNvPr id="761" name="Google Shape;761;p189"/>
          <p:cNvSpPr txBox="1"/>
          <p:nvPr/>
        </p:nvSpPr>
        <p:spPr>
          <a:xfrm>
            <a:off x="631133" y="2168134"/>
            <a:ext cx="9559200" cy="1784872"/>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Se realizará el mismo procedimiento del ejemplo 1, haciendo énfasis en los callbacks y cómo se manejan.</a:t>
            </a:r>
            <a:endParaRPr sz="3333">
              <a:solidFill>
                <a:srgbClr val="B7B7B7"/>
              </a:solidFill>
              <a:latin typeface="DM Sans"/>
              <a:ea typeface="DM Sans"/>
              <a:cs typeface="DM Sans"/>
              <a:sym typeface="DM Sans"/>
            </a:endParaRPr>
          </a:p>
        </p:txBody>
      </p:sp>
      <p:grpSp>
        <p:nvGrpSpPr>
          <p:cNvPr id="762" name="Google Shape;762;p189"/>
          <p:cNvGrpSpPr/>
          <p:nvPr/>
        </p:nvGrpSpPr>
        <p:grpSpPr>
          <a:xfrm>
            <a:off x="631135" y="826031"/>
            <a:ext cx="985200" cy="985200"/>
            <a:chOff x="473351" y="619523"/>
            <a:chExt cx="738900" cy="738900"/>
          </a:xfrm>
        </p:grpSpPr>
        <p:sp>
          <p:nvSpPr>
            <p:cNvPr id="763" name="Google Shape;763;p18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64" name="Google Shape;764;p18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21"/>
          <p:cNvSpPr txBox="1"/>
          <p:nvPr/>
        </p:nvSpPr>
        <p:spPr>
          <a:xfrm>
            <a:off x="570000" y="303701"/>
            <a:ext cx="804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ocurre al crear un paymentIntent?</a:t>
            </a:r>
            <a:endParaRPr sz="5333" b="1">
              <a:solidFill>
                <a:schemeClr val="dk1"/>
              </a:solidFill>
              <a:latin typeface="DM Sans"/>
              <a:ea typeface="DM Sans"/>
              <a:cs typeface="DM Sans"/>
              <a:sym typeface="DM Sans"/>
            </a:endParaRPr>
          </a:p>
        </p:txBody>
      </p:sp>
      <p:sp>
        <p:nvSpPr>
          <p:cNvPr id="606" name="Google Shape;606;p121"/>
          <p:cNvSpPr txBox="1"/>
          <p:nvPr/>
        </p:nvSpPr>
        <p:spPr>
          <a:xfrm>
            <a:off x="479600" y="2336201"/>
            <a:ext cx="6020400" cy="21851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Si refrescamos la página y seleccionamos otro producto, notaremos que nos creará un payment intent completamente diferente, pues por seguridad </a:t>
            </a:r>
            <a:r>
              <a:rPr lang="es" b="1">
                <a:latin typeface="DM Sans"/>
                <a:ea typeface="DM Sans"/>
                <a:cs typeface="DM Sans"/>
                <a:sym typeface="DM Sans"/>
              </a:rPr>
              <a:t>nunca</a:t>
            </a:r>
            <a:r>
              <a:rPr lang="es">
                <a:latin typeface="DM Sans"/>
                <a:ea typeface="DM Sans"/>
                <a:cs typeface="DM Sans"/>
                <a:sym typeface="DM Sans"/>
              </a:rPr>
              <a:t> relaciona un payment intent previo.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Ahora, desde el frontend completamos el pago de los 15 USD</a:t>
            </a:r>
            <a:endParaRPr>
              <a:latin typeface="DM Sans"/>
              <a:ea typeface="DM Sans"/>
              <a:cs typeface="DM Sans"/>
              <a:sym typeface="DM Sans"/>
            </a:endParaRPr>
          </a:p>
        </p:txBody>
      </p:sp>
      <p:pic>
        <p:nvPicPr>
          <p:cNvPr id="607" name="Google Shape;607;p121"/>
          <p:cNvPicPr preferRelativeResize="0"/>
          <p:nvPr/>
        </p:nvPicPr>
        <p:blipFill>
          <a:blip r:embed="rId3">
            <a:alphaModFix/>
          </a:blip>
          <a:stretch>
            <a:fillRect/>
          </a:stretch>
        </p:blipFill>
        <p:spPr>
          <a:xfrm>
            <a:off x="7433234" y="2076118"/>
            <a:ext cx="4758780" cy="2705767"/>
          </a:xfrm>
          <a:prstGeom prst="rect">
            <a:avLst/>
          </a:prstGeom>
          <a:noFill/>
          <a:ln>
            <a:noFill/>
          </a:ln>
        </p:spPr>
      </p:pic>
    </p:spTree>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22"/>
          <p:cNvSpPr txBox="1"/>
          <p:nvPr/>
        </p:nvSpPr>
        <p:spPr>
          <a:xfrm>
            <a:off x="609600" y="318001"/>
            <a:ext cx="11520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¿Cómo probar un pago?</a:t>
            </a:r>
            <a:endParaRPr sz="5333" b="1">
              <a:solidFill>
                <a:schemeClr val="dk1"/>
              </a:solidFill>
              <a:latin typeface="DM Sans"/>
              <a:ea typeface="DM Sans"/>
              <a:cs typeface="DM Sans"/>
              <a:sym typeface="DM Sans"/>
            </a:endParaRPr>
          </a:p>
          <a:p>
            <a:pPr>
              <a:lnSpc>
                <a:spcPct val="90000"/>
              </a:lnSpc>
            </a:pPr>
            <a:endParaRPr sz="5333" b="1">
              <a:solidFill>
                <a:schemeClr val="dk1"/>
              </a:solidFill>
              <a:latin typeface="DM Sans"/>
              <a:ea typeface="DM Sans"/>
              <a:cs typeface="DM Sans"/>
              <a:sym typeface="DM Sans"/>
            </a:endParaRPr>
          </a:p>
        </p:txBody>
      </p:sp>
      <p:sp>
        <p:nvSpPr>
          <p:cNvPr id="613" name="Google Shape;613;p122"/>
          <p:cNvSpPr txBox="1"/>
          <p:nvPr/>
        </p:nvSpPr>
        <p:spPr>
          <a:xfrm>
            <a:off x="609600" y="1561867"/>
            <a:ext cx="9406000" cy="440116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Ya que utilizar métodos de pago reales puede afectar la integridad de nuestra economía (porque nadie quiere perder 15 USD sólo para probar código), Stripe nos brinda un listado completo de elementos para probar diferentes casos, algunos de los elementos que se pueden probar son:</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Pagos con tarjeta exitosos.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Pagos con tarjeta fallidos:</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Por Código de seguridad incorrecto.</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Por tarjeta expirada.</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Por número de tarjeta incorrecto.</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Por Fondos insuficientes. </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Pagos con transferencias bancarias.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Puedes revisar todas las posibilidades de testing en </a:t>
            </a:r>
            <a:r>
              <a:rPr lang="es" u="sng">
                <a:solidFill>
                  <a:schemeClr val="hlink"/>
                </a:solidFill>
                <a:latin typeface="DM Sans"/>
                <a:ea typeface="DM Sans"/>
                <a:cs typeface="DM Sans"/>
                <a:sym typeface="DM Sans"/>
                <a:hlinkClick r:id="rId3"/>
              </a:rPr>
              <a:t>este link</a:t>
            </a:r>
            <a:endParaRPr>
              <a:latin typeface="DM Sans"/>
              <a:ea typeface="DM Sans"/>
              <a:cs typeface="DM Sans"/>
              <a:sym typeface="DM Sans"/>
            </a:endParaRPr>
          </a:p>
        </p:txBody>
      </p:sp>
    </p:spTree>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23"/>
          <p:cNvSpPr txBox="1"/>
          <p:nvPr/>
        </p:nvSpPr>
        <p:spPr>
          <a:xfrm>
            <a:off x="609600" y="826001"/>
            <a:ext cx="11520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Números más utilizados</a:t>
            </a:r>
            <a:endParaRPr sz="5333" b="1">
              <a:solidFill>
                <a:schemeClr val="dk1"/>
              </a:solidFill>
              <a:latin typeface="DM Sans"/>
              <a:ea typeface="DM Sans"/>
              <a:cs typeface="DM Sans"/>
              <a:sym typeface="DM Sans"/>
            </a:endParaRPr>
          </a:p>
          <a:p>
            <a:pPr>
              <a:lnSpc>
                <a:spcPct val="90000"/>
              </a:lnSpc>
            </a:pPr>
            <a:endParaRPr sz="5333" b="1">
              <a:solidFill>
                <a:schemeClr val="dk1"/>
              </a:solidFill>
              <a:latin typeface="DM Sans"/>
              <a:ea typeface="DM Sans"/>
              <a:cs typeface="DM Sans"/>
              <a:sym typeface="DM Sans"/>
            </a:endParaRPr>
          </a:p>
        </p:txBody>
      </p:sp>
      <p:sp>
        <p:nvSpPr>
          <p:cNvPr id="619" name="Google Shape;619;p123"/>
          <p:cNvSpPr txBox="1"/>
          <p:nvPr/>
        </p:nvSpPr>
        <p:spPr>
          <a:xfrm>
            <a:off x="609600" y="2069867"/>
            <a:ext cx="112160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 continuación se te dejan algunos de los números de tarjeta  más utilizados para probar rechazos: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Pago válido: </a:t>
            </a:r>
            <a:r>
              <a:rPr lang="es">
                <a:solidFill>
                  <a:srgbClr val="3C4257"/>
                </a:solidFill>
                <a:highlight>
                  <a:srgbClr val="FFFFFF"/>
                </a:highlight>
                <a:latin typeface="DM Sans"/>
                <a:ea typeface="DM Sans"/>
                <a:cs typeface="DM Sans"/>
                <a:sym typeface="DM Sans"/>
              </a:rPr>
              <a:t>4242424242424242</a:t>
            </a:r>
            <a:endParaRPr>
              <a:solidFill>
                <a:srgbClr val="3C4257"/>
              </a:solidFill>
              <a:highlight>
                <a:srgbClr val="FFFFFF"/>
              </a:highlight>
              <a:latin typeface="DM Sans"/>
              <a:ea typeface="DM Sans"/>
              <a:cs typeface="DM Sans"/>
              <a:sym typeface="DM Sans"/>
            </a:endParaRPr>
          </a:p>
          <a:p>
            <a:pPr marL="609585"/>
            <a:endParaRPr>
              <a:solidFill>
                <a:srgbClr val="3C4257"/>
              </a:solidFill>
              <a:highlight>
                <a:srgbClr val="FFFFFF"/>
              </a:highlight>
              <a:latin typeface="DM Sans"/>
              <a:ea typeface="DM Sans"/>
              <a:cs typeface="DM Sans"/>
              <a:sym typeface="DM Sans"/>
            </a:endParaRPr>
          </a:p>
          <a:p>
            <a:pPr marL="609585" indent="-419090">
              <a:buClr>
                <a:schemeClr val="accent4"/>
              </a:buClr>
              <a:buSzPts val="1350"/>
              <a:buFont typeface="DM Sans"/>
              <a:buChar char="✓"/>
            </a:pPr>
            <a:r>
              <a:rPr lang="es">
                <a:solidFill>
                  <a:srgbClr val="3C4257"/>
                </a:solidFill>
                <a:highlight>
                  <a:srgbClr val="FFFFFF"/>
                </a:highlight>
                <a:latin typeface="DM Sans"/>
                <a:ea typeface="DM Sans"/>
                <a:cs typeface="DM Sans"/>
                <a:sym typeface="DM Sans"/>
              </a:rPr>
              <a:t>Rechazo por fondos insuficientes: 4000000000009995</a:t>
            </a:r>
            <a:endParaRPr>
              <a:solidFill>
                <a:srgbClr val="3C4257"/>
              </a:solidFill>
              <a:highlight>
                <a:srgbClr val="FFFFFF"/>
              </a:highlight>
              <a:latin typeface="DM Sans"/>
              <a:ea typeface="DM Sans"/>
              <a:cs typeface="DM Sans"/>
              <a:sym typeface="DM Sans"/>
            </a:endParaRPr>
          </a:p>
          <a:p>
            <a:pPr marL="609585"/>
            <a:endParaRPr>
              <a:solidFill>
                <a:srgbClr val="3C4257"/>
              </a:solidFill>
              <a:highlight>
                <a:srgbClr val="FFFFFF"/>
              </a:highlight>
              <a:latin typeface="DM Sans"/>
              <a:ea typeface="DM Sans"/>
              <a:cs typeface="DM Sans"/>
              <a:sym typeface="DM Sans"/>
            </a:endParaRPr>
          </a:p>
          <a:p>
            <a:pPr marL="609585" indent="-419090">
              <a:buClr>
                <a:schemeClr val="accent4"/>
              </a:buClr>
              <a:buSzPts val="1350"/>
              <a:buFont typeface="DM Sans"/>
              <a:buChar char="✓"/>
            </a:pPr>
            <a:r>
              <a:rPr lang="es">
                <a:solidFill>
                  <a:srgbClr val="3C4257"/>
                </a:solidFill>
                <a:highlight>
                  <a:srgbClr val="FFFFFF"/>
                </a:highlight>
                <a:latin typeface="DM Sans"/>
                <a:ea typeface="DM Sans"/>
                <a:cs typeface="DM Sans"/>
                <a:sym typeface="DM Sans"/>
              </a:rPr>
              <a:t>Rechazo por tarjeta expirada: 4000000000000069</a:t>
            </a:r>
            <a:endParaRPr>
              <a:solidFill>
                <a:srgbClr val="3C4257"/>
              </a:solidFill>
              <a:highlight>
                <a:srgbClr val="FFFFFF"/>
              </a:highlight>
              <a:latin typeface="DM Sans"/>
              <a:ea typeface="DM Sans"/>
              <a:cs typeface="DM Sans"/>
              <a:sym typeface="DM Sans"/>
            </a:endParaRPr>
          </a:p>
          <a:p>
            <a:pPr marL="609585"/>
            <a:endParaRPr>
              <a:solidFill>
                <a:srgbClr val="3C4257"/>
              </a:solidFill>
              <a:highlight>
                <a:srgbClr val="FFFFFF"/>
              </a:highlight>
              <a:latin typeface="DM Sans"/>
              <a:ea typeface="DM Sans"/>
              <a:cs typeface="DM Sans"/>
              <a:sym typeface="DM Sans"/>
            </a:endParaRPr>
          </a:p>
          <a:p>
            <a:pPr marL="609585" indent="-419090">
              <a:buClr>
                <a:schemeClr val="accent4"/>
              </a:buClr>
              <a:buSzPts val="1350"/>
              <a:buFont typeface="DM Sans"/>
              <a:buChar char="✓"/>
            </a:pPr>
            <a:r>
              <a:rPr lang="es">
                <a:solidFill>
                  <a:srgbClr val="3C4257"/>
                </a:solidFill>
                <a:highlight>
                  <a:srgbClr val="FFFFFF"/>
                </a:highlight>
                <a:latin typeface="DM Sans"/>
                <a:ea typeface="DM Sans"/>
                <a:cs typeface="DM Sans"/>
                <a:sym typeface="DM Sans"/>
              </a:rPr>
              <a:t>Rechazo por código de seguridad incorrecto: 4000000000000127</a:t>
            </a:r>
            <a:endParaRPr>
              <a:solidFill>
                <a:srgbClr val="3C4257"/>
              </a:solidFill>
              <a:highlight>
                <a:srgbClr val="FFFFFF"/>
              </a:highlight>
              <a:latin typeface="DM Sans"/>
              <a:ea typeface="DM Sans"/>
              <a:cs typeface="DM Sans"/>
              <a:sym typeface="DM Sans"/>
            </a:endParaRPr>
          </a:p>
          <a:p>
            <a:pPr marL="609585"/>
            <a:endParaRPr>
              <a:solidFill>
                <a:srgbClr val="3C4257"/>
              </a:solidFill>
              <a:highlight>
                <a:srgbClr val="FFFFFF"/>
              </a:highlight>
              <a:latin typeface="DM Sans"/>
              <a:ea typeface="DM Sans"/>
              <a:cs typeface="DM Sans"/>
              <a:sym typeface="DM Sans"/>
            </a:endParaRPr>
          </a:p>
          <a:p>
            <a:pPr marL="609585" indent="-419090">
              <a:buClr>
                <a:schemeClr val="accent4"/>
              </a:buClr>
              <a:buSzPts val="1350"/>
              <a:buFont typeface="DM Sans"/>
              <a:buChar char="✓"/>
            </a:pPr>
            <a:r>
              <a:rPr lang="es">
                <a:solidFill>
                  <a:srgbClr val="3C4257"/>
                </a:solidFill>
                <a:highlight>
                  <a:srgbClr val="FFFFFF"/>
                </a:highlight>
                <a:latin typeface="DM Sans"/>
                <a:ea typeface="DM Sans"/>
                <a:cs typeface="DM Sans"/>
                <a:sym typeface="DM Sans"/>
              </a:rPr>
              <a:t>Error de procesamiento (equivalente a error interno): 4000000000000119</a:t>
            </a:r>
            <a:endParaRPr>
              <a:solidFill>
                <a:srgbClr val="3C4257"/>
              </a:solidFill>
              <a:highlight>
                <a:srgbClr val="FFFFFF"/>
              </a:highlight>
              <a:latin typeface="DM Sans"/>
              <a:ea typeface="DM Sans"/>
              <a:cs typeface="DM Sans"/>
              <a:sym typeface="DM Sans"/>
            </a:endParaRPr>
          </a:p>
        </p:txBody>
      </p:sp>
    </p:spTree>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124"/>
          <p:cNvPicPr preferRelativeResize="0"/>
          <p:nvPr/>
        </p:nvPicPr>
        <p:blipFill>
          <a:blip r:embed="rId3">
            <a:alphaModFix/>
          </a:blip>
          <a:stretch>
            <a:fillRect/>
          </a:stretch>
        </p:blipFill>
        <p:spPr>
          <a:xfrm>
            <a:off x="312233" y="3962452"/>
            <a:ext cx="4251267" cy="1683033"/>
          </a:xfrm>
          <a:prstGeom prst="rect">
            <a:avLst/>
          </a:prstGeom>
          <a:noFill/>
          <a:ln>
            <a:noFill/>
          </a:ln>
        </p:spPr>
      </p:pic>
      <p:sp>
        <p:nvSpPr>
          <p:cNvPr id="625" name="Google Shape;625;p124"/>
          <p:cNvSpPr txBox="1"/>
          <p:nvPr/>
        </p:nvSpPr>
        <p:spPr>
          <a:xfrm>
            <a:off x="336000" y="531534"/>
            <a:ext cx="117276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Intentaremos procesar un pago “correcto”</a:t>
            </a:r>
            <a:endParaRPr sz="5333" b="1">
              <a:solidFill>
                <a:schemeClr val="dk1"/>
              </a:solidFill>
              <a:latin typeface="DM Sans"/>
              <a:ea typeface="DM Sans"/>
              <a:cs typeface="DM Sans"/>
              <a:sym typeface="DM Sans"/>
            </a:endParaRPr>
          </a:p>
          <a:p>
            <a:pPr>
              <a:lnSpc>
                <a:spcPct val="90000"/>
              </a:lnSpc>
            </a:pPr>
            <a:endParaRPr sz="5333" b="1">
              <a:solidFill>
                <a:schemeClr val="dk1"/>
              </a:solidFill>
              <a:latin typeface="DM Sans"/>
              <a:ea typeface="DM Sans"/>
              <a:cs typeface="DM Sans"/>
              <a:sym typeface="DM Sans"/>
            </a:endParaRPr>
          </a:p>
        </p:txBody>
      </p:sp>
      <p:pic>
        <p:nvPicPr>
          <p:cNvPr id="626" name="Google Shape;626;p124"/>
          <p:cNvPicPr preferRelativeResize="0"/>
          <p:nvPr/>
        </p:nvPicPr>
        <p:blipFill>
          <a:blip r:embed="rId4">
            <a:alphaModFix/>
          </a:blip>
          <a:stretch>
            <a:fillRect/>
          </a:stretch>
        </p:blipFill>
        <p:spPr>
          <a:xfrm>
            <a:off x="4775901" y="3364784"/>
            <a:ext cx="3732167" cy="2878368"/>
          </a:xfrm>
          <a:prstGeom prst="rect">
            <a:avLst/>
          </a:prstGeom>
          <a:noFill/>
          <a:ln>
            <a:noFill/>
          </a:ln>
        </p:spPr>
      </p:pic>
      <p:sp>
        <p:nvSpPr>
          <p:cNvPr id="627" name="Google Shape;627;p124"/>
          <p:cNvSpPr txBox="1"/>
          <p:nvPr/>
        </p:nvSpPr>
        <p:spPr>
          <a:xfrm>
            <a:off x="312233" y="1886433"/>
            <a:ext cx="5918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628" name="Google Shape;628;p124"/>
          <p:cNvSpPr txBox="1"/>
          <p:nvPr/>
        </p:nvSpPr>
        <p:spPr>
          <a:xfrm>
            <a:off x="467400" y="2497700"/>
            <a:ext cx="112572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Notamos que, al colocar datos de prueba correctos, el pago finaliza correctamente y la plataforma de Stripe lo tomará como “Pago exitoso”. ¡Hemos hecho un pago efectivo!</a:t>
            </a:r>
            <a:endParaRPr>
              <a:latin typeface="DM Sans"/>
              <a:ea typeface="DM Sans"/>
              <a:cs typeface="DM Sans"/>
              <a:sym typeface="DM Sans"/>
            </a:endParaRPr>
          </a:p>
        </p:txBody>
      </p:sp>
      <p:pic>
        <p:nvPicPr>
          <p:cNvPr id="629" name="Google Shape;629;p124"/>
          <p:cNvPicPr preferRelativeResize="0"/>
          <p:nvPr/>
        </p:nvPicPr>
        <p:blipFill>
          <a:blip r:embed="rId5">
            <a:alphaModFix/>
          </a:blip>
          <a:stretch>
            <a:fillRect/>
          </a:stretch>
        </p:blipFill>
        <p:spPr>
          <a:xfrm>
            <a:off x="8823634" y="3884316"/>
            <a:ext cx="3312333" cy="1839333"/>
          </a:xfrm>
          <a:prstGeom prst="rect">
            <a:avLst/>
          </a:prstGeom>
          <a:noFill/>
          <a:ln>
            <a:noFill/>
          </a:ln>
        </p:spPr>
      </p:pic>
    </p:spTree>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25"/>
          <p:cNvSpPr txBox="1"/>
          <p:nvPr/>
        </p:nvSpPr>
        <p:spPr>
          <a:xfrm>
            <a:off x="631133" y="6244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635" name="Google Shape;635;p125"/>
          <p:cNvSpPr txBox="1"/>
          <p:nvPr/>
        </p:nvSpPr>
        <p:spPr>
          <a:xfrm>
            <a:off x="631133" y="1964933"/>
            <a:ext cx="9565200" cy="2298346"/>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a:solidFill>
                  <a:schemeClr val="lt1"/>
                </a:solidFill>
                <a:latin typeface="DM Sans"/>
                <a:ea typeface="DM Sans"/>
                <a:cs typeface="DM Sans"/>
                <a:sym typeface="DM Sans"/>
              </a:rPr>
              <a:t>Realiza todas las pruebas que te sea posible, debido a que  </a:t>
            </a:r>
            <a:r>
              <a:rPr lang="es" sz="2667">
                <a:solidFill>
                  <a:schemeClr val="accent6"/>
                </a:solidFill>
                <a:latin typeface="DM Sans"/>
                <a:ea typeface="DM Sans"/>
                <a:cs typeface="DM Sans"/>
                <a:sym typeface="DM Sans"/>
              </a:rPr>
              <a:t>una vez que entramos en un entorno productivo, Stripe  bloquea todos los números previamente proporcionados.</a:t>
            </a:r>
            <a:endParaRPr sz="2667">
              <a:solidFill>
                <a:schemeClr val="accent6"/>
              </a:solidFill>
              <a:latin typeface="DM Sans"/>
              <a:ea typeface="DM Sans"/>
              <a:cs typeface="DM Sans"/>
              <a:sym typeface="DM Sans"/>
            </a:endParaRPr>
          </a:p>
          <a:p>
            <a:pPr>
              <a:buClr>
                <a:srgbClr val="000000"/>
              </a:buClr>
              <a:buSzPts val="2500"/>
            </a:pPr>
            <a:endParaRPr sz="2667">
              <a:solidFill>
                <a:schemeClr val="accent6"/>
              </a:solidFill>
              <a:latin typeface="DM Sans"/>
              <a:ea typeface="DM Sans"/>
              <a:cs typeface="DM Sans"/>
              <a:sym typeface="DM Sans"/>
            </a:endParaRPr>
          </a:p>
          <a:p>
            <a:pPr>
              <a:buClr>
                <a:srgbClr val="000000"/>
              </a:buClr>
              <a:buSzPts val="2500"/>
            </a:pPr>
            <a:r>
              <a:rPr lang="es" sz="2667" b="1">
                <a:solidFill>
                  <a:schemeClr val="lt1"/>
                </a:solidFill>
                <a:latin typeface="DM Sans"/>
                <a:ea typeface="DM Sans"/>
                <a:cs typeface="DM Sans"/>
                <a:sym typeface="DM Sans"/>
              </a:rPr>
              <a:t>¡Haz que el proceso sea lo más seguro posible!</a:t>
            </a:r>
            <a:endParaRPr sz="2667">
              <a:solidFill>
                <a:schemeClr val="lt1"/>
              </a:solidFill>
              <a:latin typeface="DM Sans"/>
              <a:ea typeface="DM Sans"/>
              <a:cs typeface="DM Sans"/>
              <a:sym typeface="DM Sans"/>
            </a:endParaRPr>
          </a:p>
        </p:txBody>
      </p:sp>
    </p:spTree>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26"/>
          <p:cNvSpPr txBox="1"/>
          <p:nvPr/>
        </p:nvSpPr>
        <p:spPr>
          <a:xfrm>
            <a:off x="320600" y="970434"/>
            <a:ext cx="109240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Uso de metadata en un pago</a:t>
            </a:r>
            <a:endParaRPr sz="5333" b="1">
              <a:solidFill>
                <a:schemeClr val="dk1"/>
              </a:solidFill>
              <a:latin typeface="DM Sans"/>
              <a:ea typeface="DM Sans"/>
              <a:cs typeface="DM Sans"/>
              <a:sym typeface="DM Sans"/>
            </a:endParaRPr>
          </a:p>
        </p:txBody>
      </p:sp>
      <p:sp>
        <p:nvSpPr>
          <p:cNvPr id="641" name="Google Shape;641;p126"/>
          <p:cNvSpPr txBox="1"/>
          <p:nvPr/>
        </p:nvSpPr>
        <p:spPr>
          <a:xfrm>
            <a:off x="320600" y="2123201"/>
            <a:ext cx="61168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 metadata es información muy útil para poder guardar información más allá de la proporcionada por Stripe. Esto permite que en el pago se guarden otras cosas </a:t>
            </a:r>
            <a:r>
              <a:rPr lang="es" b="1">
                <a:latin typeface="DM Sans"/>
                <a:ea typeface="DM Sans"/>
                <a:cs typeface="DM Sans"/>
                <a:sym typeface="DM Sans"/>
              </a:rPr>
              <a:t>ajenas a stripe, pero cruciales para nosotros</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¿Qué tal si deseo guardar la referencia de algún usuario, de algún negocio, los detalles de la compra?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Este tipo de información puede ser guardada en la metadata</a:t>
            </a:r>
            <a:endParaRPr>
              <a:latin typeface="DM Sans"/>
              <a:ea typeface="DM Sans"/>
              <a:cs typeface="DM Sans"/>
              <a:sym typeface="DM Sans"/>
            </a:endParaRPr>
          </a:p>
        </p:txBody>
      </p:sp>
      <p:sp>
        <p:nvSpPr>
          <p:cNvPr id="642" name="Google Shape;642;p126"/>
          <p:cNvSpPr txBox="1"/>
          <p:nvPr/>
        </p:nvSpPr>
        <p:spPr>
          <a:xfrm>
            <a:off x="6314500" y="2123201"/>
            <a:ext cx="58776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Agregaremos al servicio de Stripe información sobre el pago </a:t>
            </a:r>
            <a:r>
              <a:rPr lang="es" b="1">
                <a:latin typeface="DM Sans"/>
                <a:ea typeface="DM Sans"/>
                <a:cs typeface="DM Sans"/>
                <a:sym typeface="DM Sans"/>
              </a:rPr>
              <a:t>hardcodeada</a:t>
            </a:r>
            <a:r>
              <a:rPr lang="es">
                <a:latin typeface="DM Sans"/>
                <a:ea typeface="DM Sans"/>
                <a:cs typeface="DM Sans"/>
                <a:sym typeface="DM Sans"/>
              </a:rPr>
              <a:t>, con el fin de ver cómo se refleja esto en la plataforma.</a:t>
            </a:r>
            <a:endParaRPr>
              <a:latin typeface="DM Sans"/>
              <a:ea typeface="DM Sans"/>
              <a:cs typeface="DM Sans"/>
              <a:sym typeface="DM Sans"/>
            </a:endParaRPr>
          </a:p>
        </p:txBody>
      </p:sp>
    </p:spTree>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27"/>
          <p:cNvSpPr txBox="1"/>
          <p:nvPr/>
        </p:nvSpPr>
        <p:spPr>
          <a:xfrm>
            <a:off x="651600" y="501434"/>
            <a:ext cx="10888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Modificando payment Intent</a:t>
            </a:r>
            <a:endParaRPr sz="5333" b="1">
              <a:solidFill>
                <a:schemeClr val="dk1"/>
              </a:solidFill>
              <a:latin typeface="DM Sans"/>
              <a:ea typeface="DM Sans"/>
              <a:cs typeface="DM Sans"/>
              <a:sym typeface="DM Sans"/>
            </a:endParaRPr>
          </a:p>
        </p:txBody>
      </p:sp>
      <p:pic>
        <p:nvPicPr>
          <p:cNvPr id="648" name="Google Shape;648;p127"/>
          <p:cNvPicPr preferRelativeResize="0"/>
          <p:nvPr/>
        </p:nvPicPr>
        <p:blipFill>
          <a:blip r:embed="rId3">
            <a:alphaModFix/>
          </a:blip>
          <a:stretch>
            <a:fillRect/>
          </a:stretch>
        </p:blipFill>
        <p:spPr>
          <a:xfrm>
            <a:off x="622333" y="1989534"/>
            <a:ext cx="10947323" cy="4374300"/>
          </a:xfrm>
          <a:prstGeom prst="rect">
            <a:avLst/>
          </a:prstGeom>
          <a:noFill/>
          <a:ln>
            <a:noFill/>
          </a:ln>
        </p:spPr>
      </p:pic>
    </p:spTree>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28"/>
          <p:cNvSpPr txBox="1"/>
          <p:nvPr/>
        </p:nvSpPr>
        <p:spPr>
          <a:xfrm>
            <a:off x="634000" y="563267"/>
            <a:ext cx="6872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Realizamos un pago</a:t>
            </a:r>
            <a:endParaRPr sz="5333" b="1">
              <a:solidFill>
                <a:schemeClr val="dk1"/>
              </a:solidFill>
              <a:latin typeface="DM Sans"/>
              <a:ea typeface="DM Sans"/>
              <a:cs typeface="DM Sans"/>
              <a:sym typeface="DM Sans"/>
            </a:endParaRPr>
          </a:p>
          <a:p>
            <a:pPr>
              <a:lnSpc>
                <a:spcPct val="90000"/>
              </a:lnSpc>
            </a:pPr>
            <a:endParaRPr sz="5333" b="1">
              <a:solidFill>
                <a:schemeClr val="dk1"/>
              </a:solidFill>
              <a:latin typeface="DM Sans"/>
              <a:ea typeface="DM Sans"/>
              <a:cs typeface="DM Sans"/>
              <a:sym typeface="DM Sans"/>
            </a:endParaRPr>
          </a:p>
        </p:txBody>
      </p:sp>
      <p:sp>
        <p:nvSpPr>
          <p:cNvPr id="654" name="Google Shape;654;p128"/>
          <p:cNvSpPr txBox="1"/>
          <p:nvPr/>
        </p:nvSpPr>
        <p:spPr>
          <a:xfrm>
            <a:off x="634000" y="2132467"/>
            <a:ext cx="52196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hechos los cambios, vamos a generar un pago para ver qué es lo que se guarda dentro de Stripe. </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Al abrir el pago, podremos visualizar cómo en la información del pago, aparecen los metadatos guardados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¡Y listo! Ahora cualquier pago, ante cualquier fallo o aclaración, tenemos información adicional sobre el pago para poder corroborar.</a:t>
            </a:r>
            <a:endParaRPr>
              <a:latin typeface="DM Sans"/>
              <a:ea typeface="DM Sans"/>
              <a:cs typeface="DM Sans"/>
              <a:sym typeface="DM Sans"/>
            </a:endParaRPr>
          </a:p>
        </p:txBody>
      </p:sp>
      <p:pic>
        <p:nvPicPr>
          <p:cNvPr id="655" name="Google Shape;655;p128"/>
          <p:cNvPicPr preferRelativeResize="0"/>
          <p:nvPr/>
        </p:nvPicPr>
        <p:blipFill>
          <a:blip r:embed="rId3">
            <a:alphaModFix/>
          </a:blip>
          <a:stretch>
            <a:fillRect/>
          </a:stretch>
        </p:blipFill>
        <p:spPr>
          <a:xfrm>
            <a:off x="6056800" y="1916500"/>
            <a:ext cx="5931997" cy="3024997"/>
          </a:xfrm>
          <a:prstGeom prst="rect">
            <a:avLst/>
          </a:prstGeom>
          <a:noFill/>
          <a:ln>
            <a:noFill/>
          </a:ln>
        </p:spPr>
      </p:pic>
    </p:spTree>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660" name="Google Shape;660;p129"/>
          <p:cNvGrpSpPr/>
          <p:nvPr/>
        </p:nvGrpSpPr>
        <p:grpSpPr>
          <a:xfrm>
            <a:off x="5603401" y="1207497"/>
            <a:ext cx="985200" cy="985200"/>
            <a:chOff x="7208351" y="2467173"/>
            <a:chExt cx="738900" cy="738900"/>
          </a:xfrm>
        </p:grpSpPr>
        <p:sp>
          <p:nvSpPr>
            <p:cNvPr id="661" name="Google Shape;661;p129"/>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62" name="Google Shape;662;p129"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63" name="Google Shape;663;p129"/>
          <p:cNvSpPr txBox="1"/>
          <p:nvPr/>
        </p:nvSpPr>
        <p:spPr>
          <a:xfrm>
            <a:off x="1948400" y="2448918"/>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chemeClr val="dk1"/>
                </a:solidFill>
                <a:latin typeface="DM Sans"/>
                <a:ea typeface="DM Sans"/>
                <a:cs typeface="DM Sans"/>
                <a:sym typeface="DM Sans"/>
              </a:rPr>
              <a:t>Backend de una aplicación ecommerce</a:t>
            </a:r>
            <a:endParaRPr sz="5333" b="1" dirty="0">
              <a:solidFill>
                <a:schemeClr val="dk1"/>
              </a:solidFill>
              <a:latin typeface="DM Sans"/>
              <a:ea typeface="DM Sans"/>
              <a:cs typeface="DM Sans"/>
              <a:sym typeface="DM Sans"/>
            </a:endParaRPr>
          </a:p>
        </p:txBody>
      </p:sp>
    </p:spTree>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grpSp>
        <p:nvGrpSpPr>
          <p:cNvPr id="668" name="Google Shape;668;p130"/>
          <p:cNvGrpSpPr/>
          <p:nvPr/>
        </p:nvGrpSpPr>
        <p:grpSpPr>
          <a:xfrm>
            <a:off x="609812" y="624398"/>
            <a:ext cx="574765" cy="574765"/>
            <a:chOff x="7208351" y="2467173"/>
            <a:chExt cx="738900" cy="738900"/>
          </a:xfrm>
        </p:grpSpPr>
        <p:sp>
          <p:nvSpPr>
            <p:cNvPr id="669" name="Google Shape;669;p130"/>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70" name="Google Shape;670;p13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71" name="Google Shape;671;p130"/>
          <p:cNvSpPr txBox="1"/>
          <p:nvPr/>
        </p:nvSpPr>
        <p:spPr>
          <a:xfrm>
            <a:off x="635000" y="1199034"/>
            <a:ext cx="97468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5333" b="1">
                <a:solidFill>
                  <a:schemeClr val="dk1"/>
                </a:solidFill>
                <a:latin typeface="DM Sans"/>
                <a:ea typeface="DM Sans"/>
                <a:cs typeface="DM Sans"/>
                <a:sym typeface="DM Sans"/>
              </a:rPr>
              <a:t>Backend de una aplicación ecommerce</a:t>
            </a:r>
            <a:endParaRPr sz="5333" b="1">
              <a:solidFill>
                <a:schemeClr val="dk1"/>
              </a:solidFill>
              <a:latin typeface="DM Sans"/>
              <a:ea typeface="DM Sans"/>
              <a:cs typeface="DM Sans"/>
              <a:sym typeface="DM Sans"/>
            </a:endParaRPr>
          </a:p>
        </p:txBody>
      </p:sp>
      <p:pic>
        <p:nvPicPr>
          <p:cNvPr id="672" name="Google Shape;672;p130"/>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73" name="Google Shape;673;p130"/>
          <p:cNvSpPr txBox="1"/>
          <p:nvPr/>
        </p:nvSpPr>
        <p:spPr>
          <a:xfrm>
            <a:off x="1240733" y="624367"/>
            <a:ext cx="4587412"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dirty="0">
                <a:solidFill>
                  <a:schemeClr val="dk1"/>
                </a:solidFill>
                <a:latin typeface="DM Sans"/>
                <a:ea typeface="DM Sans"/>
                <a:cs typeface="DM Sans"/>
                <a:sym typeface="DM Sans"/>
              </a:rPr>
              <a:t>ENTREGA DEL PROYECTO FINAL</a:t>
            </a:r>
            <a:endParaRPr sz="1867" dirty="0">
              <a:solidFill>
                <a:srgbClr val="000000"/>
              </a:solidFill>
              <a:latin typeface="DM Sans"/>
              <a:ea typeface="DM Sans"/>
              <a:cs typeface="DM Sans"/>
              <a:sym typeface="DM Sans"/>
            </a:endParaRPr>
          </a:p>
        </p:txBody>
      </p:sp>
      <p:sp>
        <p:nvSpPr>
          <p:cNvPr id="674" name="Google Shape;674;p130"/>
          <p:cNvSpPr txBox="1"/>
          <p:nvPr/>
        </p:nvSpPr>
        <p:spPr>
          <a:xfrm>
            <a:off x="711400" y="3033334"/>
            <a:ext cx="9052400" cy="2503850"/>
          </a:xfrm>
          <a:prstGeom prst="rect">
            <a:avLst/>
          </a:prstGeom>
          <a:noFill/>
          <a:ln>
            <a:noFill/>
          </a:ln>
        </p:spPr>
        <p:txBody>
          <a:bodyPr spcFirstLastPara="1" wrap="square" lIns="121900" tIns="121900" rIns="121900" bIns="121900" anchor="t" anchorCtr="0">
            <a:spAutoFit/>
          </a:bodyPr>
          <a:lstStyle/>
          <a:p>
            <a:r>
              <a:rPr lang="es" sz="1467">
                <a:solidFill>
                  <a:schemeClr val="dk1"/>
                </a:solidFill>
                <a:latin typeface="DM Sans"/>
                <a:ea typeface="DM Sans"/>
                <a:cs typeface="DM Sans"/>
                <a:sym typeface="DM Sans"/>
              </a:rPr>
              <a:t>Desde el router de /api/users, crear tres rutas:</a:t>
            </a:r>
            <a:endParaRPr sz="1467">
              <a:solidFill>
                <a:schemeClr val="dk1"/>
              </a:solidFill>
              <a:latin typeface="DM Sans"/>
              <a:ea typeface="DM Sans"/>
              <a:cs typeface="DM Sans"/>
              <a:sym typeface="DM Sans"/>
            </a:endParaRPr>
          </a:p>
          <a:p>
            <a:pPr marL="609585" indent="-397923">
              <a:buClr>
                <a:schemeClr val="dk1"/>
              </a:buClr>
              <a:buSzPts val="1100"/>
              <a:buFont typeface="DM Sans"/>
              <a:buChar char="✓"/>
            </a:pPr>
            <a:r>
              <a:rPr lang="es" sz="1467">
                <a:solidFill>
                  <a:schemeClr val="dk1"/>
                </a:solidFill>
                <a:latin typeface="DM Sans"/>
                <a:ea typeface="DM Sans"/>
                <a:cs typeface="DM Sans"/>
                <a:sym typeface="DM Sans"/>
              </a:rPr>
              <a:t>GET  /  deberá obtener todos los usuarios, éste sólo debe devolver los datos principales como nombre, correo, tipo de cuenta (rol)</a:t>
            </a:r>
            <a:endParaRPr sz="1467">
              <a:solidFill>
                <a:schemeClr val="dk1"/>
              </a:solidFill>
              <a:latin typeface="DM Sans"/>
              <a:ea typeface="DM Sans"/>
              <a:cs typeface="DM Sans"/>
              <a:sym typeface="DM Sans"/>
            </a:endParaRPr>
          </a:p>
          <a:p>
            <a:endParaRPr sz="1467">
              <a:solidFill>
                <a:schemeClr val="dk1"/>
              </a:solidFill>
              <a:latin typeface="DM Sans"/>
              <a:ea typeface="DM Sans"/>
              <a:cs typeface="DM Sans"/>
              <a:sym typeface="DM Sans"/>
            </a:endParaRPr>
          </a:p>
          <a:p>
            <a:pPr marL="609585" indent="-397923">
              <a:buClr>
                <a:schemeClr val="dk1"/>
              </a:buClr>
              <a:buSzPts val="1100"/>
              <a:buFont typeface="DM Sans"/>
              <a:buChar char="✓"/>
            </a:pPr>
            <a:r>
              <a:rPr lang="es" sz="1467">
                <a:solidFill>
                  <a:schemeClr val="dk1"/>
                </a:solidFill>
                <a:latin typeface="DM Sans"/>
                <a:ea typeface="DM Sans"/>
                <a:cs typeface="DM Sans"/>
                <a:sym typeface="DM Sans"/>
              </a:rPr>
              <a:t>DELETE / deberá limpiar a todos los usuarios que no hayan tenido conexión en los últimos 2 días. (puedes hacer pruebas con los últimos 30 minutos, por ejemplo). Deberá enviarse un correo indicando al usuario que su cuenta ha sido eliminada por inactividad</a:t>
            </a:r>
            <a:endParaRPr sz="1467">
              <a:solidFill>
                <a:schemeClr val="dk1"/>
              </a:solidFill>
              <a:latin typeface="DM Sans"/>
              <a:ea typeface="DM Sans"/>
              <a:cs typeface="DM Sans"/>
              <a:sym typeface="DM Sans"/>
            </a:endParaRPr>
          </a:p>
          <a:p>
            <a:endParaRPr sz="1467">
              <a:solidFill>
                <a:schemeClr val="dk1"/>
              </a:solidFill>
              <a:latin typeface="DM Sans"/>
              <a:ea typeface="DM Sans"/>
              <a:cs typeface="DM Sans"/>
              <a:sym typeface="DM Sans"/>
            </a:endParaRPr>
          </a:p>
          <a:p>
            <a:r>
              <a:rPr lang="es" sz="1467">
                <a:solidFill>
                  <a:schemeClr val="dk1"/>
                </a:solidFill>
                <a:latin typeface="DM Sans"/>
                <a:ea typeface="DM Sans"/>
                <a:cs typeface="DM Sans"/>
                <a:sym typeface="DM Sans"/>
              </a:rPr>
              <a:t>Crear una vista para poder visualizar, modificar el rol y eliminar un usuario. Esta vista únicamente será accesible para el administrador del ecommerce</a:t>
            </a:r>
            <a:endParaRPr sz="1667">
              <a:latin typeface="DM Sans"/>
              <a:ea typeface="DM Sans"/>
              <a:cs typeface="DM Sans"/>
              <a:sym typeface="DM Sans"/>
            </a:endParaRPr>
          </a:p>
        </p:txBody>
      </p:sp>
      <p:sp>
        <p:nvSpPr>
          <p:cNvPr id="675" name="Google Shape;675;p130"/>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90"/>
          <p:cNvSpPr txBox="1"/>
          <p:nvPr/>
        </p:nvSpPr>
        <p:spPr>
          <a:xfrm>
            <a:off x="363800" y="320834"/>
            <a:ext cx="11464400" cy="818582"/>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133" b="1" dirty="0">
                <a:solidFill>
                  <a:schemeClr val="lt1"/>
                </a:solidFill>
                <a:latin typeface="DM Sans"/>
                <a:ea typeface="DM Sans"/>
                <a:cs typeface="DM Sans"/>
                <a:sym typeface="DM Sans"/>
              </a:rPr>
              <a:t>Ejemplo de uso de fs con callbacks</a:t>
            </a:r>
            <a:endParaRPr sz="4133" b="1" dirty="0">
              <a:solidFill>
                <a:schemeClr val="lt1"/>
              </a:solidFill>
              <a:latin typeface="DM Sans"/>
              <a:ea typeface="DM Sans"/>
              <a:cs typeface="DM Sans"/>
              <a:sym typeface="DM Sans"/>
            </a:endParaRPr>
          </a:p>
        </p:txBody>
      </p:sp>
      <p:sp>
        <p:nvSpPr>
          <p:cNvPr id="770" name="Google Shape;770;p190"/>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771" name="Google Shape;771;p190"/>
          <p:cNvPicPr preferRelativeResize="0"/>
          <p:nvPr/>
        </p:nvPicPr>
        <p:blipFill>
          <a:blip r:embed="rId3">
            <a:alphaModFix/>
          </a:blip>
          <a:stretch>
            <a:fillRect/>
          </a:stretch>
        </p:blipFill>
        <p:spPr>
          <a:xfrm>
            <a:off x="1764299" y="1215934"/>
            <a:ext cx="8663432" cy="5154201"/>
          </a:xfrm>
          <a:prstGeom prst="rect">
            <a:avLst/>
          </a:prstGeom>
          <a:noFill/>
          <a:ln>
            <a:noFill/>
          </a:ln>
        </p:spPr>
      </p:pic>
      <p:sp>
        <p:nvSpPr>
          <p:cNvPr id="772" name="Google Shape;772;p190"/>
          <p:cNvSpPr txBox="1"/>
          <p:nvPr/>
        </p:nvSpPr>
        <p:spPr>
          <a:xfrm rot="1534">
            <a:off x="8243388" y="1140467"/>
            <a:ext cx="3584800" cy="471948"/>
          </a:xfrm>
          <a:prstGeom prst="rect">
            <a:avLst/>
          </a:prstGeom>
          <a:noFill/>
          <a:ln>
            <a:noFill/>
          </a:ln>
        </p:spPr>
        <p:txBody>
          <a:bodyPr spcFirstLastPara="1" wrap="square" lIns="121900" tIns="121900" rIns="121900" bIns="121900" anchor="t" anchorCtr="0">
            <a:spAutoFit/>
          </a:bodyPr>
          <a:lstStyle/>
          <a:p>
            <a:r>
              <a:rPr lang="es" sz="1467">
                <a:solidFill>
                  <a:schemeClr val="lt1"/>
                </a:solidFill>
                <a:highlight>
                  <a:schemeClr val="accent4"/>
                </a:highlight>
                <a:latin typeface="DM Sans"/>
                <a:ea typeface="DM Sans"/>
                <a:cs typeface="DM Sans"/>
                <a:sym typeface="DM Sans"/>
              </a:rPr>
              <a:t>Lo mismo ¡pero muy diferente!</a:t>
            </a:r>
            <a:endParaRPr sz="1467">
              <a:solidFill>
                <a:schemeClr val="lt1"/>
              </a:solidFill>
              <a:highlight>
                <a:schemeClr val="accent4"/>
              </a:highlight>
              <a:latin typeface="DM Sans"/>
              <a:ea typeface="DM Sans"/>
              <a:cs typeface="DM Sans"/>
              <a:sym typeface="DM Sans"/>
            </a:endParaRPr>
          </a:p>
        </p:txBody>
      </p:sp>
    </p:spTree>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grpSp>
        <p:nvGrpSpPr>
          <p:cNvPr id="680" name="Google Shape;680;p131"/>
          <p:cNvGrpSpPr/>
          <p:nvPr/>
        </p:nvGrpSpPr>
        <p:grpSpPr>
          <a:xfrm>
            <a:off x="609812" y="624398"/>
            <a:ext cx="574765" cy="574765"/>
            <a:chOff x="7208351" y="2467173"/>
            <a:chExt cx="738900" cy="738900"/>
          </a:xfrm>
        </p:grpSpPr>
        <p:sp>
          <p:nvSpPr>
            <p:cNvPr id="681" name="Google Shape;681;p131"/>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82" name="Google Shape;682;p131"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83" name="Google Shape;683;p131"/>
          <p:cNvSpPr txBox="1"/>
          <p:nvPr/>
        </p:nvSpPr>
        <p:spPr>
          <a:xfrm>
            <a:off x="635000" y="1199034"/>
            <a:ext cx="97468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5333" b="1">
                <a:solidFill>
                  <a:schemeClr val="dk1"/>
                </a:solidFill>
                <a:latin typeface="DM Sans"/>
                <a:ea typeface="DM Sans"/>
                <a:cs typeface="DM Sans"/>
                <a:sym typeface="DM Sans"/>
              </a:rPr>
              <a:t>Backend de una aplicación ecommerce</a:t>
            </a:r>
            <a:endParaRPr sz="5333" b="1">
              <a:solidFill>
                <a:schemeClr val="dk1"/>
              </a:solidFill>
              <a:latin typeface="DM Sans"/>
              <a:ea typeface="DM Sans"/>
              <a:cs typeface="DM Sans"/>
              <a:sym typeface="DM Sans"/>
            </a:endParaRPr>
          </a:p>
        </p:txBody>
      </p:sp>
      <p:pic>
        <p:nvPicPr>
          <p:cNvPr id="684" name="Google Shape;684;p131"/>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85" name="Google Shape;685;p131"/>
          <p:cNvSpPr txBox="1"/>
          <p:nvPr/>
        </p:nvSpPr>
        <p:spPr>
          <a:xfrm>
            <a:off x="1240732" y="624367"/>
            <a:ext cx="4652067"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dirty="0">
                <a:solidFill>
                  <a:schemeClr val="dk1"/>
                </a:solidFill>
                <a:latin typeface="DM Sans"/>
                <a:ea typeface="DM Sans"/>
                <a:cs typeface="DM Sans"/>
                <a:sym typeface="DM Sans"/>
              </a:rPr>
              <a:t>ENTREGA DEL PROYECTO FINAL</a:t>
            </a:r>
            <a:endParaRPr sz="1867" dirty="0">
              <a:solidFill>
                <a:srgbClr val="000000"/>
              </a:solidFill>
              <a:latin typeface="DM Sans"/>
              <a:ea typeface="DM Sans"/>
              <a:cs typeface="DM Sans"/>
              <a:sym typeface="DM Sans"/>
            </a:endParaRPr>
          </a:p>
        </p:txBody>
      </p:sp>
      <p:sp>
        <p:nvSpPr>
          <p:cNvPr id="686" name="Google Shape;686;p131"/>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87" name="Google Shape;687;p131"/>
          <p:cNvSpPr txBox="1"/>
          <p:nvPr/>
        </p:nvSpPr>
        <p:spPr>
          <a:xfrm>
            <a:off x="726467" y="3041567"/>
            <a:ext cx="10316000" cy="2955384"/>
          </a:xfrm>
          <a:prstGeom prst="rect">
            <a:avLst/>
          </a:prstGeom>
          <a:noFill/>
          <a:ln>
            <a:noFill/>
          </a:ln>
        </p:spPr>
        <p:txBody>
          <a:bodyPr spcFirstLastPara="1" wrap="square" lIns="121900" tIns="121900" rIns="121900" bIns="121900" anchor="t" anchorCtr="0">
            <a:spAutoFit/>
          </a:bodyPr>
          <a:lstStyle/>
          <a:p>
            <a:r>
              <a:rPr lang="es" sz="1467">
                <a:solidFill>
                  <a:schemeClr val="dk1"/>
                </a:solidFill>
                <a:latin typeface="DM Sans"/>
                <a:ea typeface="DM Sans"/>
                <a:cs typeface="DM Sans"/>
                <a:sym typeface="DM Sans"/>
              </a:rPr>
              <a:t>Modificar el endpoint que elimina productos, para que, en caso de que el producto pertenezca a un usuario premium, le envíe un correo indicándole que el producto fue eliminado.</a:t>
            </a:r>
            <a:endParaRPr sz="1467">
              <a:solidFill>
                <a:schemeClr val="dk1"/>
              </a:solidFill>
              <a:latin typeface="DM Sans"/>
              <a:ea typeface="DM Sans"/>
              <a:cs typeface="DM Sans"/>
              <a:sym typeface="DM Sans"/>
            </a:endParaRPr>
          </a:p>
          <a:p>
            <a:endParaRPr sz="1467">
              <a:solidFill>
                <a:schemeClr val="dk1"/>
              </a:solidFill>
              <a:latin typeface="DM Sans"/>
              <a:ea typeface="DM Sans"/>
              <a:cs typeface="DM Sans"/>
              <a:sym typeface="DM Sans"/>
            </a:endParaRPr>
          </a:p>
          <a:p>
            <a:r>
              <a:rPr lang="es" sz="1467">
                <a:solidFill>
                  <a:schemeClr val="dk1"/>
                </a:solidFill>
                <a:latin typeface="DM Sans"/>
                <a:ea typeface="DM Sans"/>
                <a:cs typeface="DM Sans"/>
                <a:sym typeface="DM Sans"/>
              </a:rPr>
              <a:t>Finalizar las vistas pendientes para la realización de flujo completo de compra. NO ES NECESARIO tener una estructura específica de vistas, sólo las que tú consideres necesarias para poder llevar a cabo el proceso de compra.</a:t>
            </a:r>
            <a:endParaRPr sz="1467">
              <a:solidFill>
                <a:schemeClr val="dk1"/>
              </a:solidFill>
              <a:latin typeface="DM Sans"/>
              <a:ea typeface="DM Sans"/>
              <a:cs typeface="DM Sans"/>
              <a:sym typeface="DM Sans"/>
            </a:endParaRPr>
          </a:p>
          <a:p>
            <a:endParaRPr sz="1467">
              <a:solidFill>
                <a:schemeClr val="dk1"/>
              </a:solidFill>
              <a:latin typeface="DM Sans"/>
              <a:ea typeface="DM Sans"/>
              <a:cs typeface="DM Sans"/>
              <a:sym typeface="DM Sans"/>
            </a:endParaRPr>
          </a:p>
          <a:p>
            <a:r>
              <a:rPr lang="es" sz="1467">
                <a:solidFill>
                  <a:schemeClr val="dk1"/>
                </a:solidFill>
                <a:latin typeface="DM Sans"/>
                <a:ea typeface="DM Sans"/>
                <a:cs typeface="DM Sans"/>
                <a:sym typeface="DM Sans"/>
              </a:rPr>
              <a:t>No es necesario desarrollar vistas para módulos que no influyan en el proceso de compra (Como vistas de usuarios premium para crear productos, o vistas de panel de admin para updates de productos, etc)</a:t>
            </a:r>
            <a:endParaRPr sz="1467">
              <a:solidFill>
                <a:schemeClr val="dk1"/>
              </a:solidFill>
              <a:latin typeface="DM Sans"/>
              <a:ea typeface="DM Sans"/>
              <a:cs typeface="DM Sans"/>
              <a:sym typeface="DM Sans"/>
            </a:endParaRPr>
          </a:p>
          <a:p>
            <a:endParaRPr sz="1467">
              <a:solidFill>
                <a:schemeClr val="dk1"/>
              </a:solidFill>
              <a:latin typeface="DM Sans"/>
              <a:ea typeface="DM Sans"/>
              <a:cs typeface="DM Sans"/>
              <a:sym typeface="DM Sans"/>
            </a:endParaRPr>
          </a:p>
          <a:p>
            <a:endParaRPr sz="1467">
              <a:solidFill>
                <a:schemeClr val="dk1"/>
              </a:solidFill>
              <a:latin typeface="DM Sans"/>
              <a:ea typeface="DM Sans"/>
              <a:cs typeface="DM Sans"/>
              <a:sym typeface="DM Sans"/>
            </a:endParaRPr>
          </a:p>
          <a:p>
            <a:r>
              <a:rPr lang="es" sz="1467">
                <a:solidFill>
                  <a:schemeClr val="dk1"/>
                </a:solidFill>
                <a:latin typeface="DM Sans"/>
                <a:ea typeface="DM Sans"/>
                <a:cs typeface="DM Sans"/>
                <a:sym typeface="DM Sans"/>
              </a:rPr>
              <a:t>Realizar el despliegue de tu aplicativo en la plataforma de tu elección (Preferentemente Railway.app, pues es la abarcada en el curso) y corroborar que se puede llevar a cabo un proceso de compra completo.</a:t>
            </a:r>
            <a:endParaRPr sz="1667">
              <a:latin typeface="DM Sans"/>
              <a:ea typeface="DM Sans"/>
              <a:cs typeface="DM Sans"/>
              <a:sym typeface="DM Sans"/>
            </a:endParaRPr>
          </a:p>
        </p:txBody>
      </p:sp>
    </p:spTree>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pSp>
        <p:nvGrpSpPr>
          <p:cNvPr id="692" name="Google Shape;692;p132"/>
          <p:cNvGrpSpPr/>
          <p:nvPr/>
        </p:nvGrpSpPr>
        <p:grpSpPr>
          <a:xfrm>
            <a:off x="609812" y="624398"/>
            <a:ext cx="574765" cy="574765"/>
            <a:chOff x="7208351" y="2467173"/>
            <a:chExt cx="738900" cy="738900"/>
          </a:xfrm>
        </p:grpSpPr>
        <p:sp>
          <p:nvSpPr>
            <p:cNvPr id="693" name="Google Shape;693;p132"/>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94" name="Google Shape;694;p132"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95" name="Google Shape;695;p132"/>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Última entrega</a:t>
            </a:r>
            <a:endParaRPr sz="5333" b="1">
              <a:solidFill>
                <a:schemeClr val="dk1"/>
              </a:solidFill>
              <a:latin typeface="DM Sans"/>
              <a:ea typeface="DM Sans"/>
              <a:cs typeface="DM Sans"/>
              <a:sym typeface="DM Sans"/>
            </a:endParaRPr>
          </a:p>
        </p:txBody>
      </p:sp>
      <p:pic>
        <p:nvPicPr>
          <p:cNvPr id="696" name="Google Shape;696;p132"/>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97" name="Google Shape;697;p132"/>
          <p:cNvSpPr txBox="1"/>
          <p:nvPr/>
        </p:nvSpPr>
        <p:spPr>
          <a:xfrm>
            <a:off x="1240733" y="624367"/>
            <a:ext cx="4633594"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dirty="0">
                <a:solidFill>
                  <a:schemeClr val="dk1"/>
                </a:solidFill>
                <a:latin typeface="DM Sans"/>
                <a:ea typeface="DM Sans"/>
                <a:cs typeface="DM Sans"/>
                <a:sym typeface="DM Sans"/>
              </a:rPr>
              <a:t>ENTREGA DEL PROYECTO FINAL</a:t>
            </a:r>
            <a:endParaRPr sz="1867" dirty="0">
              <a:solidFill>
                <a:srgbClr val="000000"/>
              </a:solidFill>
              <a:latin typeface="DM Sans"/>
              <a:ea typeface="DM Sans"/>
              <a:cs typeface="DM Sans"/>
              <a:sym typeface="DM Sans"/>
            </a:endParaRPr>
          </a:p>
        </p:txBody>
      </p:sp>
      <p:sp>
        <p:nvSpPr>
          <p:cNvPr id="698" name="Google Shape;698;p132"/>
          <p:cNvSpPr txBox="1"/>
          <p:nvPr/>
        </p:nvSpPr>
        <p:spPr>
          <a:xfrm>
            <a:off x="6036767" y="2544233"/>
            <a:ext cx="5112800" cy="387743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Formato</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Link al repositorio sin node_modules</a:t>
            </a:r>
            <a:endParaRPr>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Link del proyecto desplegado..</a:t>
            </a:r>
            <a:endParaRPr>
              <a:solidFill>
                <a:srgbClr val="999999"/>
              </a:solidFill>
              <a:latin typeface="DM Sans"/>
              <a:ea typeface="DM Sans"/>
              <a:cs typeface="DM Sans"/>
              <a:sym typeface="DM Sans"/>
            </a:endParaRPr>
          </a:p>
          <a:p>
            <a:pPr>
              <a:spcBef>
                <a:spcPts val="1067"/>
              </a:spcBef>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Sugerencias</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Presta especial atención al template del Proyecto final. ¡Es crucial para alcanzar la nota que esperas!</a:t>
            </a:r>
            <a:endParaRPr>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Debido a la complejidad de frontend requerida para poder aplicar una pasarela de pago, el PF no evalúa la pasarela de pago.</a:t>
            </a:r>
            <a:endParaRPr>
              <a:solidFill>
                <a:srgbClr val="999999"/>
              </a:solidFill>
              <a:latin typeface="DM Sans"/>
              <a:ea typeface="DM Sans"/>
              <a:cs typeface="DM Sans"/>
              <a:sym typeface="DM Sans"/>
            </a:endParaRPr>
          </a:p>
        </p:txBody>
      </p:sp>
      <p:sp>
        <p:nvSpPr>
          <p:cNvPr id="699" name="Google Shape;699;p132"/>
          <p:cNvSpPr txBox="1"/>
          <p:nvPr/>
        </p:nvSpPr>
        <p:spPr>
          <a:xfrm>
            <a:off x="609800" y="2544233"/>
            <a:ext cx="5112800" cy="276943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Objetivos generales</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Completar el proyecto final </a:t>
            </a:r>
            <a:endParaRPr>
              <a:solidFill>
                <a:srgbClr val="999999"/>
              </a:solidFill>
              <a:latin typeface="DM Sans"/>
              <a:ea typeface="DM Sans"/>
              <a:cs typeface="DM Sans"/>
              <a:sym typeface="DM Sans"/>
            </a:endParaRPr>
          </a:p>
          <a:p>
            <a:pPr>
              <a:spcBef>
                <a:spcPts val="1067"/>
              </a:spcBef>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Objetivos específicos</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Conseguir una experiencia de compra completa</a:t>
            </a:r>
            <a:endParaRPr>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a:solidFill>
                  <a:srgbClr val="999999"/>
                </a:solidFill>
                <a:latin typeface="DM Sans"/>
                <a:ea typeface="DM Sans"/>
                <a:cs typeface="DM Sans"/>
                <a:sym typeface="DM Sans"/>
              </a:rPr>
              <a:t>Cerrar detalles administrativos con los roles.</a:t>
            </a:r>
            <a:endParaRPr>
              <a:solidFill>
                <a:srgbClr val="999999"/>
              </a:solidFill>
              <a:latin typeface="DM Sans"/>
              <a:ea typeface="DM Sans"/>
              <a:cs typeface="DM Sans"/>
              <a:sym typeface="DM Sans"/>
            </a:endParaRPr>
          </a:p>
        </p:txBody>
      </p:sp>
      <p:sp>
        <p:nvSpPr>
          <p:cNvPr id="700" name="Google Shape;700;p132"/>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91"/>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778" name="Google Shape;778;p191"/>
          <p:cNvSpPr txBox="1"/>
          <p:nvPr/>
        </p:nvSpPr>
        <p:spPr>
          <a:xfrm>
            <a:off x="631133" y="2168134"/>
            <a:ext cx="95592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Recuerda que los callbacks son peligrosos si necesitas encadenar múltiples tareas. Si necesitas hacer operaciones muy complejas con archivos, no uses callbacks o terminarás en un </a:t>
            </a:r>
            <a:r>
              <a:rPr lang="es" sz="3333" b="1" i="1">
                <a:solidFill>
                  <a:schemeClr val="accent6"/>
                </a:solidFill>
                <a:latin typeface="DM Sans"/>
                <a:ea typeface="DM Sans"/>
                <a:cs typeface="DM Sans"/>
                <a:sym typeface="DM Sans"/>
              </a:rPr>
              <a:t>CALLBACK HELL</a:t>
            </a:r>
            <a:r>
              <a:rPr lang="es" sz="3333">
                <a:solidFill>
                  <a:schemeClr val="accent6"/>
                </a:solidFill>
                <a:latin typeface="DM Sans"/>
                <a:ea typeface="DM Sans"/>
                <a:cs typeface="DM Sans"/>
                <a:sym typeface="DM Sans"/>
              </a:rPr>
              <a:t> </a:t>
            </a:r>
            <a:endParaRPr sz="3333">
              <a:solidFill>
                <a:schemeClr val="accent6"/>
              </a:solidFill>
              <a:latin typeface="DM Sans"/>
              <a:ea typeface="DM Sans"/>
              <a:cs typeface="DM Sans"/>
              <a:sym typeface="DM Sans"/>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grpSp>
        <p:nvGrpSpPr>
          <p:cNvPr id="783" name="Google Shape;783;p192"/>
          <p:cNvGrpSpPr/>
          <p:nvPr/>
        </p:nvGrpSpPr>
        <p:grpSpPr>
          <a:xfrm>
            <a:off x="5603408" y="1325564"/>
            <a:ext cx="985200" cy="985200"/>
            <a:chOff x="974706" y="2467173"/>
            <a:chExt cx="738900" cy="738900"/>
          </a:xfrm>
        </p:grpSpPr>
        <p:sp>
          <p:nvSpPr>
            <p:cNvPr id="784" name="Google Shape;784;p192"/>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85" name="Google Shape;785;p19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86" name="Google Shape;786;p192"/>
          <p:cNvSpPr txBox="1"/>
          <p:nvPr/>
        </p:nvSpPr>
        <p:spPr>
          <a:xfrm>
            <a:off x="1948400" y="2944834"/>
            <a:ext cx="8121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Almacenar fecha y hora</a:t>
            </a:r>
            <a:endParaRPr sz="5333" b="1">
              <a:solidFill>
                <a:schemeClr val="dk1"/>
              </a:solidFill>
              <a:highlight>
                <a:srgbClr val="EAFF6A"/>
              </a:highlight>
              <a:latin typeface="DM Sans"/>
              <a:ea typeface="DM Sans"/>
              <a:cs typeface="DM Sans"/>
              <a:sym typeface="DM Sans"/>
            </a:endParaRPr>
          </a:p>
        </p:txBody>
      </p:sp>
      <p:sp>
        <p:nvSpPr>
          <p:cNvPr id="787" name="Google Shape;787;p192"/>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5-10 min</a:t>
            </a:r>
            <a:endParaRPr sz="2667" b="1">
              <a:solidFill>
                <a:srgbClr val="83AEFB"/>
              </a:solidFill>
              <a:latin typeface="DM Sans"/>
              <a:ea typeface="DM Sans"/>
              <a:cs typeface="DM Sans"/>
              <a:sym typeface="DM Sans"/>
            </a:endParaRPr>
          </a:p>
        </p:txBody>
      </p:sp>
      <p:sp>
        <p:nvSpPr>
          <p:cNvPr id="788" name="Google Shape;788;p192"/>
          <p:cNvSpPr txBox="1"/>
          <p:nvPr/>
        </p:nvSpPr>
        <p:spPr>
          <a:xfrm>
            <a:off x="1316400" y="3930051"/>
            <a:ext cx="9559200" cy="1067047"/>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Práctica para repasar los conceptos de archivos con callbacks</a:t>
            </a:r>
            <a:endParaRPr sz="2667">
              <a:solidFill>
                <a:srgbClr val="999999"/>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grpSp>
        <p:nvGrpSpPr>
          <p:cNvPr id="850" name="Google Shape;850;p144"/>
          <p:cNvGrpSpPr/>
          <p:nvPr/>
        </p:nvGrpSpPr>
        <p:grpSpPr>
          <a:xfrm>
            <a:off x="6730500" y="2303134"/>
            <a:ext cx="3986000" cy="984781"/>
            <a:chOff x="5233250" y="1528050"/>
            <a:chExt cx="2989500" cy="738586"/>
          </a:xfrm>
        </p:grpSpPr>
        <p:sp>
          <p:nvSpPr>
            <p:cNvPr id="851" name="Google Shape;851;p144"/>
            <p:cNvSpPr/>
            <p:nvPr/>
          </p:nvSpPr>
          <p:spPr>
            <a:xfrm>
              <a:off x="5660850" y="1933125"/>
              <a:ext cx="2182200" cy="2001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852" name="Google Shape;852;p144"/>
            <p:cNvSpPr txBox="1"/>
            <p:nvPr/>
          </p:nvSpPr>
          <p:spPr>
            <a:xfrm>
              <a:off x="5233250" y="1528050"/>
              <a:ext cx="2989500" cy="73858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rgbClr val="222222"/>
                  </a:solidFill>
                  <a:latin typeface="DM Sans"/>
                  <a:ea typeface="DM Sans"/>
                  <a:cs typeface="DM Sans"/>
                  <a:sym typeface="DM Sans"/>
                </a:rPr>
                <a:t>Node JS</a:t>
              </a:r>
              <a:endParaRPr sz="5333" b="1">
                <a:solidFill>
                  <a:srgbClr val="222222"/>
                </a:solidFill>
                <a:latin typeface="DM Sans"/>
                <a:ea typeface="DM Sans"/>
                <a:cs typeface="DM Sans"/>
                <a:sym typeface="DM Sans"/>
              </a:endParaRPr>
            </a:p>
          </p:txBody>
        </p:sp>
      </p:grpSp>
      <p:grpSp>
        <p:nvGrpSpPr>
          <p:cNvPr id="853" name="Google Shape;853;p144"/>
          <p:cNvGrpSpPr/>
          <p:nvPr/>
        </p:nvGrpSpPr>
        <p:grpSpPr>
          <a:xfrm>
            <a:off x="921667" y="2303133"/>
            <a:ext cx="4630400" cy="984781"/>
            <a:chOff x="386450" y="1651150"/>
            <a:chExt cx="3472800" cy="738586"/>
          </a:xfrm>
        </p:grpSpPr>
        <p:sp>
          <p:nvSpPr>
            <p:cNvPr id="854" name="Google Shape;854;p144"/>
            <p:cNvSpPr/>
            <p:nvPr/>
          </p:nvSpPr>
          <p:spPr>
            <a:xfrm>
              <a:off x="608000" y="2103750"/>
              <a:ext cx="3029700" cy="2001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855" name="Google Shape;855;p144"/>
            <p:cNvSpPr txBox="1"/>
            <p:nvPr/>
          </p:nvSpPr>
          <p:spPr>
            <a:xfrm>
              <a:off x="386450" y="1651150"/>
              <a:ext cx="3472800" cy="73858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rgbClr val="222222"/>
                  </a:solidFill>
                  <a:latin typeface="DM Sans"/>
                  <a:ea typeface="DM Sans"/>
                  <a:cs typeface="DM Sans"/>
                  <a:sym typeface="DM Sans"/>
                </a:rPr>
                <a:t>Cliente web</a:t>
              </a:r>
              <a:endParaRPr sz="5333" b="1">
                <a:solidFill>
                  <a:srgbClr val="222222"/>
                </a:solidFill>
                <a:latin typeface="DM Sans"/>
                <a:ea typeface="DM Sans"/>
                <a:cs typeface="DM Sans"/>
                <a:sym typeface="DM Sans"/>
              </a:endParaRPr>
            </a:p>
          </p:txBody>
        </p:sp>
      </p:grpSp>
      <p:sp>
        <p:nvSpPr>
          <p:cNvPr id="856" name="Google Shape;856;p144"/>
          <p:cNvSpPr txBox="1"/>
          <p:nvPr/>
        </p:nvSpPr>
        <p:spPr>
          <a:xfrm>
            <a:off x="668600" y="7639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¿Cómo probamos Javascript?</a:t>
            </a:r>
            <a:endParaRPr sz="5333" b="1">
              <a:solidFill>
                <a:schemeClr val="dk1"/>
              </a:solidFill>
              <a:latin typeface="DM Sans"/>
              <a:ea typeface="DM Sans"/>
              <a:cs typeface="DM Sans"/>
              <a:sym typeface="DM Sans"/>
            </a:endParaRPr>
          </a:p>
        </p:txBody>
      </p:sp>
      <p:sp>
        <p:nvSpPr>
          <p:cNvPr id="857" name="Google Shape;857;p144"/>
          <p:cNvSpPr txBox="1"/>
          <p:nvPr/>
        </p:nvSpPr>
        <p:spPr>
          <a:xfrm>
            <a:off x="1823800" y="3529333"/>
            <a:ext cx="2601200" cy="2157473"/>
          </a:xfrm>
          <a:prstGeom prst="rect">
            <a:avLst/>
          </a:prstGeom>
          <a:noFill/>
          <a:ln>
            <a:noFill/>
          </a:ln>
        </p:spPr>
        <p:txBody>
          <a:bodyPr spcFirstLastPara="1" wrap="square" lIns="121900" tIns="121900" rIns="121900" bIns="121900" anchor="t" anchorCtr="0">
            <a:spAutoFit/>
          </a:bodyPr>
          <a:lstStyle/>
          <a:p>
            <a:pPr algn="ctr">
              <a:lnSpc>
                <a:spcPct val="115000"/>
              </a:lnSpc>
            </a:pPr>
            <a:r>
              <a:rPr lang="es">
                <a:solidFill>
                  <a:schemeClr val="dk1"/>
                </a:solidFill>
                <a:latin typeface="DM Sans"/>
                <a:ea typeface="DM Sans"/>
                <a:cs typeface="DM Sans"/>
                <a:sym typeface="DM Sans"/>
              </a:rPr>
              <a:t>Lo utilizamos desde la consola del navegador, no necesitamos instalar nada ya que todo el motor vive en el navegador</a:t>
            </a:r>
            <a:endParaRPr>
              <a:latin typeface="DM Sans"/>
              <a:ea typeface="DM Sans"/>
              <a:cs typeface="DM Sans"/>
              <a:sym typeface="DM Sans"/>
            </a:endParaRPr>
          </a:p>
        </p:txBody>
      </p:sp>
      <p:sp>
        <p:nvSpPr>
          <p:cNvPr id="858" name="Google Shape;858;p144"/>
          <p:cNvSpPr txBox="1"/>
          <p:nvPr/>
        </p:nvSpPr>
        <p:spPr>
          <a:xfrm>
            <a:off x="7190300" y="3429000"/>
            <a:ext cx="3066400" cy="2794571"/>
          </a:xfrm>
          <a:prstGeom prst="rect">
            <a:avLst/>
          </a:prstGeom>
          <a:noFill/>
          <a:ln>
            <a:noFill/>
          </a:ln>
        </p:spPr>
        <p:txBody>
          <a:bodyPr spcFirstLastPara="1" wrap="square" lIns="121900" tIns="121900" rIns="121900" bIns="121900" anchor="t" anchorCtr="0">
            <a:spAutoFit/>
          </a:bodyPr>
          <a:lstStyle/>
          <a:p>
            <a:pPr algn="ctr">
              <a:lnSpc>
                <a:spcPct val="115000"/>
              </a:lnSpc>
            </a:pPr>
            <a:r>
              <a:rPr lang="es">
                <a:solidFill>
                  <a:schemeClr val="dk1"/>
                </a:solidFill>
                <a:latin typeface="DM Sans"/>
                <a:ea typeface="DM Sans"/>
                <a:cs typeface="DM Sans"/>
                <a:sym typeface="DM Sans"/>
              </a:rPr>
              <a:t>Debemos instalarlo ya que se usa fuera del navegador, por lo que podremos escribir Javascript desde nuestro computador directamente. Éste es el que utilizaremos a lo largo del curso.</a:t>
            </a:r>
            <a:endParaRPr>
              <a:latin typeface="DM Sans"/>
              <a:ea typeface="DM Sans"/>
              <a:cs typeface="DM Sans"/>
              <a:sym typeface="DM Sans"/>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grpSp>
        <p:nvGrpSpPr>
          <p:cNvPr id="793" name="Google Shape;793;p193"/>
          <p:cNvGrpSpPr/>
          <p:nvPr/>
        </p:nvGrpSpPr>
        <p:grpSpPr>
          <a:xfrm>
            <a:off x="609796" y="624398"/>
            <a:ext cx="574765" cy="574765"/>
            <a:chOff x="974706" y="2467173"/>
            <a:chExt cx="738900" cy="738900"/>
          </a:xfrm>
        </p:grpSpPr>
        <p:sp>
          <p:nvSpPr>
            <p:cNvPr id="794" name="Google Shape;794;p193"/>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95" name="Google Shape;795;p19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96" name="Google Shape;796;p193"/>
          <p:cNvSpPr txBox="1"/>
          <p:nvPr/>
        </p:nvSpPr>
        <p:spPr>
          <a:xfrm>
            <a:off x="668600" y="1442334"/>
            <a:ext cx="10162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Almacenar fecha y hora</a:t>
            </a:r>
            <a:endParaRPr sz="5333" b="1">
              <a:solidFill>
                <a:schemeClr val="dk1"/>
              </a:solidFill>
              <a:latin typeface="DM Sans"/>
              <a:ea typeface="DM Sans"/>
              <a:cs typeface="DM Sans"/>
              <a:sym typeface="DM Sans"/>
            </a:endParaRPr>
          </a:p>
        </p:txBody>
      </p:sp>
      <p:pic>
        <p:nvPicPr>
          <p:cNvPr id="797" name="Google Shape;797;p193"/>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98" name="Google Shape;798;p193"/>
          <p:cNvSpPr txBox="1"/>
          <p:nvPr/>
        </p:nvSpPr>
        <p:spPr>
          <a:xfrm>
            <a:off x="732700" y="3005001"/>
            <a:ext cx="10777200" cy="1077178"/>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dirty="0">
                <a:latin typeface="DM Sans"/>
                <a:ea typeface="DM Sans"/>
                <a:cs typeface="DM Sans"/>
                <a:sym typeface="DM Sans"/>
              </a:rPr>
              <a:t>Realizar un programa que cree un archivo en el cual escriba la fecha y la hora actual. Posteriormente leer el archivo y mostrar el contenido por consola. </a:t>
            </a:r>
            <a:endParaRPr dirty="0">
              <a:latin typeface="DM Sans"/>
              <a:ea typeface="DM Sans"/>
              <a:cs typeface="DM Sans"/>
              <a:sym typeface="DM Sans"/>
            </a:endParaRPr>
          </a:p>
          <a:p>
            <a:pPr marL="609585" indent="-419090">
              <a:buClr>
                <a:srgbClr val="EA90FF"/>
              </a:buClr>
              <a:buSzPts val="1350"/>
              <a:buFont typeface="DM Sans"/>
              <a:buChar char="✓"/>
            </a:pPr>
            <a:r>
              <a:rPr lang="es" dirty="0">
                <a:latin typeface="DM Sans"/>
                <a:ea typeface="DM Sans"/>
                <a:cs typeface="DM Sans"/>
                <a:sym typeface="DM Sans"/>
              </a:rPr>
              <a:t>Utilizar el módulo fs y sus operaciones de tipo callback.</a:t>
            </a:r>
            <a:endParaRPr dirty="0">
              <a:latin typeface="DM Sans"/>
              <a:ea typeface="DM Sans"/>
              <a:cs typeface="DM Sans"/>
              <a:sym typeface="DM Sans"/>
            </a:endParaRPr>
          </a:p>
        </p:txBody>
      </p:sp>
      <p:sp>
        <p:nvSpPr>
          <p:cNvPr id="799" name="Google Shape;799;p193"/>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94"/>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805" name="Google Shape;805;p194"/>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95"/>
          <p:cNvSpPr txBox="1"/>
          <p:nvPr/>
        </p:nvSpPr>
        <p:spPr>
          <a:xfrm>
            <a:off x="1882951" y="29364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chemeClr val="lt1"/>
                </a:solidFill>
                <a:latin typeface="DM Sans"/>
                <a:ea typeface="DM Sans"/>
                <a:cs typeface="DM Sans"/>
                <a:sym typeface="DM Sans"/>
              </a:rPr>
              <a:t>fs utilizando </a:t>
            </a:r>
            <a:endParaRPr sz="5333" b="1" dirty="0">
              <a:solidFill>
                <a:schemeClr val="lt1"/>
              </a:solidFill>
              <a:latin typeface="DM Sans"/>
              <a:ea typeface="DM Sans"/>
              <a:cs typeface="DM Sans"/>
              <a:sym typeface="DM Sans"/>
            </a:endParaRPr>
          </a:p>
          <a:p>
            <a:pPr algn="ctr">
              <a:lnSpc>
                <a:spcPct val="90000"/>
              </a:lnSpc>
              <a:buClr>
                <a:srgbClr val="000000"/>
              </a:buClr>
              <a:buSzPts val="4000"/>
            </a:pPr>
            <a:r>
              <a:rPr lang="es" sz="5333" b="1" dirty="0">
                <a:solidFill>
                  <a:srgbClr val="83AEFB"/>
                </a:solidFill>
                <a:latin typeface="DM Sans"/>
                <a:ea typeface="DM Sans"/>
                <a:cs typeface="DM Sans"/>
                <a:sym typeface="DM Sans"/>
              </a:rPr>
              <a:t>promesas</a:t>
            </a:r>
            <a:endParaRPr sz="5333" b="1" dirty="0">
              <a:solidFill>
                <a:srgbClr val="83AEFB"/>
              </a:solidFill>
              <a:latin typeface="DM Sans"/>
              <a:ea typeface="DM Sans"/>
              <a:cs typeface="DM Sans"/>
              <a:sym typeface="DM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96"/>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chemeClr val="dk1"/>
                </a:solidFill>
                <a:latin typeface="DM Sans"/>
                <a:ea typeface="DM Sans"/>
                <a:cs typeface="DM Sans"/>
                <a:sym typeface="DM Sans"/>
              </a:rPr>
              <a:t>fs con promesas</a:t>
            </a:r>
            <a:endParaRPr sz="5333" b="1" dirty="0">
              <a:solidFill>
                <a:schemeClr val="dk1"/>
              </a:solidFill>
              <a:latin typeface="DM Sans"/>
              <a:ea typeface="DM Sans"/>
              <a:cs typeface="DM Sans"/>
              <a:sym typeface="DM Sans"/>
            </a:endParaRPr>
          </a:p>
        </p:txBody>
      </p:sp>
      <p:sp>
        <p:nvSpPr>
          <p:cNvPr id="816" name="Google Shape;816;p196"/>
          <p:cNvSpPr txBox="1"/>
          <p:nvPr/>
        </p:nvSpPr>
        <p:spPr>
          <a:xfrm>
            <a:off x="610300" y="2948834"/>
            <a:ext cx="6306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dirty="0">
                <a:latin typeface="DM Sans"/>
                <a:ea typeface="DM Sans"/>
                <a:cs typeface="DM Sans"/>
                <a:sym typeface="DM Sans"/>
              </a:rPr>
              <a:t>Ya sabemos trabajar con archivos, ya vimos cómo trabajarlos de manera asíncrona, ahora viene el punto más valioso: </a:t>
            </a:r>
            <a:r>
              <a:rPr lang="es" b="1" dirty="0">
                <a:latin typeface="DM Sans"/>
                <a:ea typeface="DM Sans"/>
                <a:cs typeface="DM Sans"/>
                <a:sym typeface="DM Sans"/>
              </a:rPr>
              <a:t>trabajar con archivos de manera asíncrona, con promesas</a:t>
            </a:r>
            <a:r>
              <a:rPr lang="es" dirty="0">
                <a:latin typeface="DM Sans"/>
                <a:ea typeface="DM Sans"/>
                <a:cs typeface="DM Sans"/>
                <a:sym typeface="DM Sans"/>
              </a:rPr>
              <a:t>. esto lo haremos con su propiedad </a:t>
            </a:r>
            <a:r>
              <a:rPr lang="es" b="1" dirty="0">
                <a:latin typeface="DM Sans"/>
                <a:ea typeface="DM Sans"/>
                <a:cs typeface="DM Sans"/>
                <a:sym typeface="DM Sans"/>
              </a:rPr>
              <a:t>fs.promises</a:t>
            </a:r>
            <a:endParaRPr dirty="0">
              <a:solidFill>
                <a:srgbClr val="000000"/>
              </a:solidFill>
              <a:latin typeface="DM Sans"/>
              <a:ea typeface="DM Sans"/>
              <a:cs typeface="DM Sans"/>
              <a:sym typeface="DM Sans"/>
            </a:endParaRPr>
          </a:p>
        </p:txBody>
      </p:sp>
      <p:pic>
        <p:nvPicPr>
          <p:cNvPr id="817" name="Google Shape;817;p196"/>
          <p:cNvPicPr preferRelativeResize="0"/>
          <p:nvPr/>
        </p:nvPicPr>
        <p:blipFill rotWithShape="1">
          <a:blip r:embed="rId3">
            <a:alphaModFix/>
          </a:blip>
          <a:srcRect l="7748" t="27646" r="53525" b="30093"/>
          <a:stretch/>
        </p:blipFill>
        <p:spPr>
          <a:xfrm>
            <a:off x="9237599" y="953682"/>
            <a:ext cx="1820567" cy="834383"/>
          </a:xfrm>
          <a:prstGeom prst="rect">
            <a:avLst/>
          </a:prstGeom>
          <a:noFill/>
          <a:ln>
            <a:noFill/>
          </a:ln>
        </p:spPr>
      </p:pic>
      <p:pic>
        <p:nvPicPr>
          <p:cNvPr id="818" name="Google Shape;818;p196"/>
          <p:cNvPicPr preferRelativeResize="0"/>
          <p:nvPr/>
        </p:nvPicPr>
        <p:blipFill>
          <a:blip r:embed="rId4">
            <a:alphaModFix/>
          </a:blip>
          <a:stretch>
            <a:fillRect/>
          </a:stretch>
        </p:blipFill>
        <p:spPr>
          <a:xfrm>
            <a:off x="9566307" y="2788179"/>
            <a:ext cx="1163152" cy="1163131"/>
          </a:xfrm>
          <a:prstGeom prst="rect">
            <a:avLst/>
          </a:prstGeom>
          <a:noFill/>
          <a:ln>
            <a:noFill/>
          </a:ln>
        </p:spPr>
      </p:pic>
      <p:pic>
        <p:nvPicPr>
          <p:cNvPr id="819" name="Google Shape;819;p196"/>
          <p:cNvPicPr preferRelativeResize="0"/>
          <p:nvPr/>
        </p:nvPicPr>
        <p:blipFill rotWithShape="1">
          <a:blip r:embed="rId5">
            <a:alphaModFix/>
          </a:blip>
          <a:srcRect l="20346" t="20746" r="20746" b="20346"/>
          <a:stretch/>
        </p:blipFill>
        <p:spPr>
          <a:xfrm>
            <a:off x="9772318" y="1864316"/>
            <a:ext cx="751100" cy="751085"/>
          </a:xfrm>
          <a:prstGeom prst="rect">
            <a:avLst/>
          </a:prstGeom>
          <a:noFill/>
          <a:ln>
            <a:noFill/>
          </a:ln>
        </p:spPr>
      </p:pic>
      <p:pic>
        <p:nvPicPr>
          <p:cNvPr id="820" name="Google Shape;820;p196"/>
          <p:cNvPicPr preferRelativeResize="0"/>
          <p:nvPr/>
        </p:nvPicPr>
        <p:blipFill rotWithShape="1">
          <a:blip r:embed="rId6">
            <a:alphaModFix/>
          </a:blip>
          <a:srcRect l="14992" t="27736" r="15856" b="25075"/>
          <a:stretch/>
        </p:blipFill>
        <p:spPr>
          <a:xfrm>
            <a:off x="9699619" y="4238236"/>
            <a:ext cx="896528" cy="611809"/>
          </a:xfrm>
          <a:prstGeom prst="rect">
            <a:avLst/>
          </a:prstGeom>
          <a:noFill/>
          <a:ln>
            <a:noFill/>
          </a:ln>
        </p:spPr>
      </p:pic>
      <p:pic>
        <p:nvPicPr>
          <p:cNvPr id="821" name="Google Shape;821;p196"/>
          <p:cNvPicPr preferRelativeResize="0"/>
          <p:nvPr/>
        </p:nvPicPr>
        <p:blipFill rotWithShape="1">
          <a:blip r:embed="rId7">
            <a:alphaModFix/>
          </a:blip>
          <a:srcRect l="32470" t="31923" r="31378" b="25816"/>
          <a:stretch/>
        </p:blipFill>
        <p:spPr>
          <a:xfrm>
            <a:off x="9668324" y="5069933"/>
            <a:ext cx="959117" cy="834383"/>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9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chemeClr val="dk1"/>
                </a:solidFill>
                <a:latin typeface="DM Sans"/>
                <a:ea typeface="DM Sans"/>
                <a:cs typeface="DM Sans"/>
                <a:sym typeface="DM Sans"/>
              </a:rPr>
              <a:t>fs.promises</a:t>
            </a:r>
            <a:endParaRPr sz="5333" b="1" dirty="0">
              <a:solidFill>
                <a:schemeClr val="dk1"/>
              </a:solidFill>
              <a:latin typeface="DM Sans"/>
              <a:ea typeface="DM Sans"/>
              <a:cs typeface="DM Sans"/>
              <a:sym typeface="DM Sans"/>
            </a:endParaRPr>
          </a:p>
        </p:txBody>
      </p:sp>
      <p:sp>
        <p:nvSpPr>
          <p:cNvPr id="827" name="Google Shape;827;p197"/>
          <p:cNvSpPr txBox="1"/>
          <p:nvPr/>
        </p:nvSpPr>
        <p:spPr>
          <a:xfrm>
            <a:off x="631133" y="2544234"/>
            <a:ext cx="5112800" cy="2739171"/>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dirty="0">
                <a:solidFill>
                  <a:schemeClr val="dk1"/>
                </a:solidFill>
                <a:latin typeface="DM Sans"/>
                <a:ea typeface="DM Sans"/>
                <a:cs typeface="DM Sans"/>
                <a:sym typeface="DM Sans"/>
              </a:rPr>
              <a:t>Al colocar a nuestro módulo fs el </a:t>
            </a:r>
            <a:r>
              <a:rPr lang="es" b="1" dirty="0">
                <a:solidFill>
                  <a:schemeClr val="dk1"/>
                </a:solidFill>
                <a:latin typeface="DM Sans"/>
                <a:ea typeface="DM Sans"/>
                <a:cs typeface="DM Sans"/>
                <a:sym typeface="DM Sans"/>
              </a:rPr>
              <a:t>.promises</a:t>
            </a:r>
            <a:endParaRPr dirty="0">
              <a:solidFill>
                <a:schemeClr val="dk1"/>
              </a:solidFill>
              <a:latin typeface="DM Sans"/>
              <a:ea typeface="DM Sans"/>
              <a:cs typeface="DM Sans"/>
              <a:sym typeface="DM Sans"/>
            </a:endParaRPr>
          </a:p>
          <a:p>
            <a:r>
              <a:rPr lang="es" dirty="0">
                <a:solidFill>
                  <a:schemeClr val="dk1"/>
                </a:solidFill>
                <a:latin typeface="DM Sans"/>
                <a:ea typeface="DM Sans"/>
                <a:cs typeface="DM Sans"/>
                <a:sym typeface="DM Sans"/>
              </a:rPr>
              <a:t>estamos indicando que, la operación que se hará debe ser ejecutada de manera </a:t>
            </a:r>
            <a:r>
              <a:rPr lang="es" b="1" dirty="0">
                <a:solidFill>
                  <a:schemeClr val="dk1"/>
                </a:solidFill>
                <a:latin typeface="DM Sans"/>
                <a:ea typeface="DM Sans"/>
                <a:cs typeface="DM Sans"/>
                <a:sym typeface="DM Sans"/>
              </a:rPr>
              <a:t>asíncrona</a:t>
            </a:r>
            <a:r>
              <a:rPr lang="es" dirty="0">
                <a:solidFill>
                  <a:schemeClr val="dk1"/>
                </a:solidFill>
                <a:latin typeface="DM Sans"/>
                <a:ea typeface="DM Sans"/>
                <a:cs typeface="DM Sans"/>
                <a:sym typeface="DM Sans"/>
              </a:rPr>
              <a:t>, pero en lugar de manipularla con un callback, lo podemos hacer con .then +.catch, o bien con async/await.</a:t>
            </a:r>
            <a:endParaRPr dirty="0">
              <a:solidFill>
                <a:schemeClr val="dk1"/>
              </a:solidFill>
              <a:latin typeface="DM Sans"/>
              <a:ea typeface="DM Sans"/>
              <a:cs typeface="DM Sans"/>
              <a:sym typeface="DM Sans"/>
            </a:endParaRPr>
          </a:p>
          <a:p>
            <a:r>
              <a:rPr lang="es" dirty="0">
                <a:solidFill>
                  <a:schemeClr val="dk1"/>
                </a:solidFill>
                <a:latin typeface="DM Sans"/>
                <a:ea typeface="DM Sans"/>
                <a:cs typeface="DM Sans"/>
                <a:sym typeface="DM Sans"/>
              </a:rPr>
              <a:t>Los argumentos y estructura es casi idéntico al síncrono, por lo tanto sus operaciones principales serán: </a:t>
            </a:r>
            <a:endParaRPr dirty="0">
              <a:solidFill>
                <a:schemeClr val="dk1"/>
              </a:solidFill>
              <a:latin typeface="DM Sans"/>
              <a:ea typeface="DM Sans"/>
              <a:cs typeface="DM Sans"/>
              <a:sym typeface="DM Sans"/>
            </a:endParaRPr>
          </a:p>
        </p:txBody>
      </p:sp>
      <p:sp>
        <p:nvSpPr>
          <p:cNvPr id="828" name="Google Shape;828;p197"/>
          <p:cNvSpPr txBox="1"/>
          <p:nvPr/>
        </p:nvSpPr>
        <p:spPr>
          <a:xfrm>
            <a:off x="6036767" y="2544234"/>
            <a:ext cx="5112800" cy="329316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b="1" dirty="0">
                <a:solidFill>
                  <a:schemeClr val="dk1"/>
                </a:solidFill>
                <a:latin typeface="DM Sans"/>
                <a:ea typeface="DM Sans"/>
                <a:cs typeface="DM Sans"/>
                <a:sym typeface="DM Sans"/>
              </a:rPr>
              <a:t>fs.promises.writeFile </a:t>
            </a:r>
            <a:r>
              <a:rPr lang="es" dirty="0">
                <a:solidFill>
                  <a:schemeClr val="dk1"/>
                </a:solidFill>
                <a:latin typeface="DM Sans"/>
                <a:ea typeface="DM Sans"/>
                <a:cs typeface="DM Sans"/>
                <a:sym typeface="DM Sans"/>
              </a:rPr>
              <a:t>= Para escribir contenido en un archivo. Si el archivo no existe, lo crea. Si existe, lo sobreescribe.</a:t>
            </a:r>
            <a:endParaRPr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dirty="0">
                <a:solidFill>
                  <a:schemeClr val="dk1"/>
                </a:solidFill>
                <a:latin typeface="DM Sans"/>
                <a:ea typeface="DM Sans"/>
                <a:cs typeface="DM Sans"/>
                <a:sym typeface="DM Sans"/>
              </a:rPr>
              <a:t>fs.promises.readFile </a:t>
            </a:r>
            <a:r>
              <a:rPr lang="es" dirty="0">
                <a:solidFill>
                  <a:schemeClr val="dk1"/>
                </a:solidFill>
                <a:latin typeface="DM Sans"/>
                <a:ea typeface="DM Sans"/>
                <a:cs typeface="DM Sans"/>
                <a:sym typeface="DM Sans"/>
              </a:rPr>
              <a:t> = Para obtener el contenido de un archivo.</a:t>
            </a:r>
            <a:endParaRPr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dirty="0">
                <a:solidFill>
                  <a:schemeClr val="dk1"/>
                </a:solidFill>
                <a:latin typeface="DM Sans"/>
                <a:ea typeface="DM Sans"/>
                <a:cs typeface="DM Sans"/>
                <a:sym typeface="DM Sans"/>
              </a:rPr>
              <a:t>fs.promises.appendFile </a:t>
            </a:r>
            <a:r>
              <a:rPr lang="es" dirty="0">
                <a:solidFill>
                  <a:schemeClr val="dk1"/>
                </a:solidFill>
                <a:latin typeface="DM Sans"/>
                <a:ea typeface="DM Sans"/>
                <a:cs typeface="DM Sans"/>
                <a:sym typeface="DM Sans"/>
              </a:rPr>
              <a:t>= Para añadir contenido a un archivo. ¡No se sobreescribe!</a:t>
            </a:r>
            <a:endParaRPr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dirty="0">
                <a:solidFill>
                  <a:schemeClr val="dk1"/>
                </a:solidFill>
                <a:latin typeface="DM Sans"/>
                <a:ea typeface="DM Sans"/>
                <a:cs typeface="DM Sans"/>
                <a:sym typeface="DM Sans"/>
              </a:rPr>
              <a:t>fs.promises.unlink</a:t>
            </a:r>
            <a:r>
              <a:rPr lang="es" dirty="0">
                <a:solidFill>
                  <a:schemeClr val="dk1"/>
                </a:solidFill>
                <a:latin typeface="DM Sans"/>
                <a:ea typeface="DM Sans"/>
                <a:cs typeface="DM Sans"/>
                <a:sym typeface="DM Sans"/>
              </a:rPr>
              <a:t>= Es el “delete” de los archivos. eliminará todo el archivo, no sólo el contenido.</a:t>
            </a:r>
            <a:endParaRPr dirty="0">
              <a:latin typeface="DM Sans"/>
              <a:ea typeface="DM Sans"/>
              <a:cs typeface="DM Sans"/>
              <a:sym typeface="DM Sans"/>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98"/>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3</a:t>
            </a:r>
            <a:endParaRPr sz="4667" b="1">
              <a:solidFill>
                <a:srgbClr val="EAFF6A"/>
              </a:solidFill>
              <a:latin typeface="DM Sans"/>
              <a:ea typeface="DM Sans"/>
              <a:cs typeface="DM Sans"/>
              <a:sym typeface="DM Sans"/>
            </a:endParaRPr>
          </a:p>
        </p:txBody>
      </p:sp>
      <p:sp>
        <p:nvSpPr>
          <p:cNvPr id="834" name="Google Shape;834;p198"/>
          <p:cNvSpPr txBox="1"/>
          <p:nvPr/>
        </p:nvSpPr>
        <p:spPr>
          <a:xfrm>
            <a:off x="631133" y="2168134"/>
            <a:ext cx="9559200" cy="2297768"/>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dirty="0">
                <a:solidFill>
                  <a:srgbClr val="B7B7B7"/>
                </a:solidFill>
                <a:latin typeface="DM Sans"/>
                <a:ea typeface="DM Sans"/>
                <a:cs typeface="DM Sans"/>
                <a:sym typeface="DM Sans"/>
              </a:rPr>
              <a:t>Se realizará el mismo procedimiento que los ejemplos 1 y 2, pero trabajando fs con su submódulo </a:t>
            </a:r>
            <a:r>
              <a:rPr lang="es" sz="3333" i="1" dirty="0">
                <a:solidFill>
                  <a:srgbClr val="B7B7B7"/>
                </a:solidFill>
                <a:latin typeface="DM Sans"/>
                <a:ea typeface="DM Sans"/>
                <a:cs typeface="DM Sans"/>
                <a:sym typeface="DM Sans"/>
              </a:rPr>
              <a:t>promises</a:t>
            </a:r>
            <a:r>
              <a:rPr lang="es" sz="3333" dirty="0">
                <a:solidFill>
                  <a:srgbClr val="B7B7B7"/>
                </a:solidFill>
                <a:latin typeface="DM Sans"/>
                <a:ea typeface="DM Sans"/>
                <a:cs typeface="DM Sans"/>
                <a:sym typeface="DM Sans"/>
              </a:rPr>
              <a:t>. La implementación será con async/await</a:t>
            </a:r>
            <a:endParaRPr sz="3333" dirty="0">
              <a:solidFill>
                <a:srgbClr val="B7B7B7"/>
              </a:solidFill>
              <a:latin typeface="DM Sans"/>
              <a:ea typeface="DM Sans"/>
              <a:cs typeface="DM Sans"/>
              <a:sym typeface="DM Sans"/>
            </a:endParaRPr>
          </a:p>
        </p:txBody>
      </p:sp>
      <p:grpSp>
        <p:nvGrpSpPr>
          <p:cNvPr id="835" name="Google Shape;835;p198"/>
          <p:cNvGrpSpPr/>
          <p:nvPr/>
        </p:nvGrpSpPr>
        <p:grpSpPr>
          <a:xfrm>
            <a:off x="631135" y="826031"/>
            <a:ext cx="985200" cy="985200"/>
            <a:chOff x="473351" y="619523"/>
            <a:chExt cx="738900" cy="738900"/>
          </a:xfrm>
        </p:grpSpPr>
        <p:sp>
          <p:nvSpPr>
            <p:cNvPr id="836" name="Google Shape;836;p198"/>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37" name="Google Shape;837;p19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99"/>
          <p:cNvSpPr txBox="1"/>
          <p:nvPr/>
        </p:nvSpPr>
        <p:spPr>
          <a:xfrm>
            <a:off x="360633" y="461300"/>
            <a:ext cx="11464400" cy="13909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133" b="1" dirty="0">
                <a:solidFill>
                  <a:schemeClr val="lt1"/>
                </a:solidFill>
                <a:latin typeface="DM Sans"/>
                <a:ea typeface="DM Sans"/>
                <a:cs typeface="DM Sans"/>
                <a:sym typeface="DM Sans"/>
              </a:rPr>
              <a:t>Ejemplo de fs con promesas usando async/await</a:t>
            </a:r>
            <a:endParaRPr sz="4133" b="1" dirty="0">
              <a:solidFill>
                <a:schemeClr val="lt1"/>
              </a:solidFill>
              <a:latin typeface="DM Sans"/>
              <a:ea typeface="DM Sans"/>
              <a:cs typeface="DM Sans"/>
              <a:sym typeface="DM Sans"/>
            </a:endParaRPr>
          </a:p>
        </p:txBody>
      </p:sp>
      <p:sp>
        <p:nvSpPr>
          <p:cNvPr id="843" name="Google Shape;843;p199"/>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pic>
        <p:nvPicPr>
          <p:cNvPr id="844" name="Google Shape;844;p199"/>
          <p:cNvPicPr preferRelativeResize="0"/>
          <p:nvPr/>
        </p:nvPicPr>
        <p:blipFill>
          <a:blip r:embed="rId3">
            <a:alphaModFix/>
          </a:blip>
          <a:stretch>
            <a:fillRect/>
          </a:stretch>
        </p:blipFill>
        <p:spPr>
          <a:xfrm>
            <a:off x="1664418" y="2047434"/>
            <a:ext cx="8863167" cy="4113167"/>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200"/>
          <p:cNvSpPr txBox="1"/>
          <p:nvPr/>
        </p:nvSpPr>
        <p:spPr>
          <a:xfrm>
            <a:off x="1892751" y="2197601"/>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Manejo de datos complejos con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chemeClr val="accent4"/>
                </a:solidFill>
                <a:latin typeface="DM Sans"/>
                <a:ea typeface="DM Sans"/>
                <a:cs typeface="DM Sans"/>
                <a:sym typeface="DM Sans"/>
              </a:rPr>
              <a:t>fs.promise</a:t>
            </a:r>
            <a:endParaRPr sz="5333" b="1">
              <a:solidFill>
                <a:schemeClr val="accent4"/>
              </a:solidFill>
              <a:latin typeface="DM Sans"/>
              <a:ea typeface="DM Sans"/>
              <a:cs typeface="DM Sans"/>
              <a:sym typeface="DM Sans"/>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201"/>
          <p:cNvSpPr txBox="1"/>
          <p:nvPr/>
        </p:nvSpPr>
        <p:spPr>
          <a:xfrm>
            <a:off x="631133" y="12324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Manejo de datos complejos</a:t>
            </a:r>
            <a:endParaRPr sz="5333" b="1">
              <a:solidFill>
                <a:schemeClr val="dk1"/>
              </a:solidFill>
              <a:latin typeface="DM Sans"/>
              <a:ea typeface="DM Sans"/>
              <a:cs typeface="DM Sans"/>
              <a:sym typeface="DM Sans"/>
            </a:endParaRPr>
          </a:p>
        </p:txBody>
      </p:sp>
      <p:sp>
        <p:nvSpPr>
          <p:cNvPr id="855" name="Google Shape;855;p201"/>
          <p:cNvSpPr txBox="1"/>
          <p:nvPr/>
        </p:nvSpPr>
        <p:spPr>
          <a:xfrm>
            <a:off x="631133" y="2544233"/>
            <a:ext cx="5112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Como ya podrás imaginar, no todo son archivos .txt, y por supuesto que no todo es una cadena de texto simple. ¿Qué va a pasar cuando queramos guardar el contenido de una variable, aun si esta es un objeto? ¿Y si es un arreglo? Normalmente los archivos que solemos trabajar para almacenamiento, son los archivos de tipo </a:t>
            </a:r>
            <a:r>
              <a:rPr lang="es" b="1">
                <a:latin typeface="DM Sans"/>
                <a:ea typeface="DM Sans"/>
                <a:cs typeface="DM Sans"/>
                <a:sym typeface="DM Sans"/>
              </a:rPr>
              <a:t>json</a:t>
            </a:r>
            <a:r>
              <a:rPr lang="es">
                <a:latin typeface="DM Sans"/>
                <a:ea typeface="DM Sans"/>
                <a:cs typeface="DM Sans"/>
                <a:sym typeface="DM Sans"/>
              </a:rPr>
              <a:t>.</a:t>
            </a:r>
            <a:endParaRPr>
              <a:solidFill>
                <a:srgbClr val="000000"/>
              </a:solidFill>
              <a:latin typeface="DM Sans"/>
              <a:ea typeface="DM Sans"/>
              <a:cs typeface="DM Sans"/>
              <a:sym typeface="DM Sans"/>
            </a:endParaRPr>
          </a:p>
        </p:txBody>
      </p:sp>
      <p:sp>
        <p:nvSpPr>
          <p:cNvPr id="856" name="Google Shape;856;p201"/>
          <p:cNvSpPr txBox="1"/>
          <p:nvPr/>
        </p:nvSpPr>
        <p:spPr>
          <a:xfrm>
            <a:off x="6036767" y="2544234"/>
            <a:ext cx="51128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poder almacenar elementos más complejos, nos apoyaremos del elemento JSON.stringify() y JSON. parse()</a:t>
            </a:r>
            <a:endParaRPr>
              <a:solidFill>
                <a:srgbClr val="000000"/>
              </a:solidFill>
              <a:latin typeface="DM Sans"/>
              <a:ea typeface="DM Sans"/>
              <a:cs typeface="DM Sans"/>
              <a:sym typeface="DM Sans"/>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02"/>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62" name="Google Shape;862;p202"/>
          <p:cNvSpPr txBox="1"/>
          <p:nvPr/>
        </p:nvSpPr>
        <p:spPr>
          <a:xfrm>
            <a:off x="1626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863" name="Google Shape;863;p202"/>
          <p:cNvSpPr txBox="1"/>
          <p:nvPr/>
        </p:nvSpPr>
        <p:spPr>
          <a:xfrm>
            <a:off x="4866000" y="1473151"/>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JSON.stringify</a:t>
            </a:r>
            <a:endParaRPr sz="5333" b="1">
              <a:solidFill>
                <a:schemeClr val="dk1"/>
              </a:solidFill>
              <a:latin typeface="DM Sans"/>
              <a:ea typeface="DM Sans"/>
              <a:cs typeface="DM Sans"/>
              <a:sym typeface="DM Sans"/>
            </a:endParaRPr>
          </a:p>
        </p:txBody>
      </p:sp>
      <p:sp>
        <p:nvSpPr>
          <p:cNvPr id="864" name="Google Shape;864;p202"/>
          <p:cNvSpPr txBox="1"/>
          <p:nvPr/>
        </p:nvSpPr>
        <p:spPr>
          <a:xfrm>
            <a:off x="4866000" y="2948818"/>
            <a:ext cx="66496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vez que tenemos el objeto que queremos guardar en el archivo, tenemos que recordar que éste no puede guardarse sólo incrustándolo. </a:t>
            </a:r>
            <a:r>
              <a:rPr lang="es" b="1">
                <a:latin typeface="DM Sans"/>
                <a:ea typeface="DM Sans"/>
                <a:cs typeface="DM Sans"/>
                <a:sym typeface="DM Sans"/>
              </a:rPr>
              <a:t>Necesitamos convertirlo a formato json, </a:t>
            </a:r>
            <a:r>
              <a:rPr lang="es">
                <a:latin typeface="DM Sans"/>
                <a:ea typeface="DM Sans"/>
                <a:cs typeface="DM Sans"/>
                <a:sym typeface="DM Sans"/>
              </a:rPr>
              <a:t>el cual es un formato estándar de guardado y envío de archivos.</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sintaxis para hacer la conversión 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865" name="Google Shape;865;p202"/>
          <p:cNvPicPr preferRelativeResize="0"/>
          <p:nvPr/>
        </p:nvPicPr>
        <p:blipFill>
          <a:blip r:embed="rId3">
            <a:alphaModFix/>
          </a:blip>
          <a:stretch>
            <a:fillRect/>
          </a:stretch>
        </p:blipFill>
        <p:spPr>
          <a:xfrm>
            <a:off x="4963198" y="4827417"/>
            <a:ext cx="6565900" cy="482600"/>
          </a:xfrm>
          <a:prstGeom prst="rect">
            <a:avLst/>
          </a:prstGeom>
          <a:noFill/>
          <a:ln>
            <a:noFill/>
          </a:ln>
        </p:spPr>
      </p:pic>
      <p:pic>
        <p:nvPicPr>
          <p:cNvPr id="866" name="Google Shape;866;p202"/>
          <p:cNvPicPr preferRelativeResize="0"/>
          <p:nvPr/>
        </p:nvPicPr>
        <p:blipFill>
          <a:blip r:embed="rId4">
            <a:alphaModFix/>
          </a:blip>
          <a:stretch>
            <a:fillRect/>
          </a:stretch>
        </p:blipFill>
        <p:spPr>
          <a:xfrm>
            <a:off x="857517" y="1676333"/>
            <a:ext cx="3551467" cy="2700000"/>
          </a:xfrm>
          <a:prstGeom prst="rect">
            <a:avLst/>
          </a:prstGeom>
          <a:noFill/>
          <a:ln>
            <a:noFill/>
          </a:ln>
        </p:spPr>
      </p:pic>
      <p:sp>
        <p:nvSpPr>
          <p:cNvPr id="867" name="Google Shape;867;p202"/>
          <p:cNvSpPr txBox="1"/>
          <p:nvPr/>
        </p:nvSpPr>
        <p:spPr>
          <a:xfrm>
            <a:off x="836084" y="4442868"/>
            <a:ext cx="3572800" cy="738623"/>
          </a:xfrm>
          <a:prstGeom prst="rect">
            <a:avLst/>
          </a:prstGeom>
          <a:noFill/>
          <a:ln>
            <a:noFill/>
          </a:ln>
        </p:spPr>
        <p:txBody>
          <a:bodyPr spcFirstLastPara="1" wrap="square" lIns="121900" tIns="121900" rIns="121900" bIns="121900" anchor="t" anchorCtr="0">
            <a:spAutoFit/>
          </a:bodyPr>
          <a:lstStyle/>
          <a:p>
            <a:r>
              <a:rPr lang="es" sz="1600">
                <a:latin typeface="DM Sans"/>
                <a:ea typeface="DM Sans"/>
                <a:cs typeface="DM Sans"/>
                <a:sym typeface="DM Sans"/>
              </a:rPr>
              <a:t>Así se ve un JSON. Muy similar a un objeto, ¡pero no lo es!</a:t>
            </a:r>
            <a:endParaRPr sz="160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45"/>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Cliente web</a:t>
            </a:r>
            <a:endParaRPr sz="5333" b="1">
              <a:solidFill>
                <a:schemeClr val="dk1"/>
              </a:solidFill>
              <a:latin typeface="DM Sans"/>
              <a:ea typeface="DM Sans"/>
              <a:cs typeface="DM Sans"/>
              <a:sym typeface="DM Sans"/>
            </a:endParaRPr>
          </a:p>
        </p:txBody>
      </p:sp>
      <p:sp>
        <p:nvSpPr>
          <p:cNvPr id="864" name="Google Shape;864;p145"/>
          <p:cNvSpPr txBox="1"/>
          <p:nvPr/>
        </p:nvSpPr>
        <p:spPr>
          <a:xfrm>
            <a:off x="742967" y="2216501"/>
            <a:ext cx="9894800" cy="2185173"/>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Se utiliza desde cualquier navegador. Algunos de los comandos que más usarás y verás a lo largo de un debug en cliente web son:</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a:solidFill>
                  <a:schemeClr val="dk1"/>
                </a:solidFill>
                <a:latin typeface="DM Sans"/>
                <a:ea typeface="DM Sans"/>
                <a:cs typeface="DM Sans"/>
                <a:sym typeface="DM Sans"/>
              </a:rPr>
              <a:t>console.log(“texto”) </a:t>
            </a:r>
            <a:r>
              <a:rPr lang="es">
                <a:solidFill>
                  <a:schemeClr val="dk1"/>
                </a:solidFill>
                <a:latin typeface="DM Sans"/>
                <a:ea typeface="DM Sans"/>
                <a:cs typeface="DM Sans"/>
                <a:sym typeface="DM Sans"/>
              </a:rPr>
              <a:t>Mostrará un texto simple</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a:solidFill>
                  <a:schemeClr val="dk1"/>
                </a:solidFill>
                <a:latin typeface="DM Sans"/>
                <a:ea typeface="DM Sans"/>
                <a:cs typeface="DM Sans"/>
                <a:sym typeface="DM Sans"/>
              </a:rPr>
              <a:t>console.warn(“texto”) </a:t>
            </a:r>
            <a:r>
              <a:rPr lang="es">
                <a:solidFill>
                  <a:schemeClr val="dk1"/>
                </a:solidFill>
                <a:latin typeface="DM Sans"/>
                <a:ea typeface="DM Sans"/>
                <a:cs typeface="DM Sans"/>
                <a:sym typeface="DM Sans"/>
              </a:rPr>
              <a:t>Mostrará una advertencia</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a:solidFill>
                  <a:schemeClr val="dk1"/>
                </a:solidFill>
                <a:latin typeface="DM Sans"/>
                <a:ea typeface="DM Sans"/>
                <a:cs typeface="DM Sans"/>
                <a:sym typeface="DM Sans"/>
              </a:rPr>
              <a:t>console.error(“texto”) </a:t>
            </a:r>
            <a:r>
              <a:rPr lang="es">
                <a:solidFill>
                  <a:schemeClr val="dk1"/>
                </a:solidFill>
                <a:latin typeface="DM Sans"/>
                <a:ea typeface="DM Sans"/>
                <a:cs typeface="DM Sans"/>
                <a:sym typeface="DM Sans"/>
              </a:rPr>
              <a:t> Mostrará un error</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b="1">
                <a:solidFill>
                  <a:schemeClr val="dk1"/>
                </a:solidFill>
                <a:latin typeface="DM Sans"/>
                <a:ea typeface="DM Sans"/>
                <a:cs typeface="DM Sans"/>
                <a:sym typeface="DM Sans"/>
              </a:rPr>
              <a:t>console.clear()</a:t>
            </a:r>
            <a:r>
              <a:rPr lang="es">
                <a:solidFill>
                  <a:schemeClr val="dk1"/>
                </a:solidFill>
                <a:latin typeface="DM Sans"/>
                <a:ea typeface="DM Sans"/>
                <a:cs typeface="DM Sans"/>
                <a:sym typeface="DM Sans"/>
              </a:rPr>
              <a:t> Limpiará la consola para evitar que se acumule el código.</a:t>
            </a:r>
            <a:endParaRPr>
              <a:solidFill>
                <a:schemeClr val="dk1"/>
              </a:solidFill>
              <a:latin typeface="DM Sans"/>
              <a:ea typeface="DM Sans"/>
              <a:cs typeface="DM Sans"/>
              <a:sym typeface="DM Sans"/>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203"/>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JSON.parse</a:t>
            </a:r>
            <a:endParaRPr sz="5333" b="1">
              <a:solidFill>
                <a:schemeClr val="dk1"/>
              </a:solidFill>
              <a:latin typeface="DM Sans"/>
              <a:ea typeface="DM Sans"/>
              <a:cs typeface="DM Sans"/>
              <a:sym typeface="DM Sans"/>
            </a:endParaRPr>
          </a:p>
        </p:txBody>
      </p:sp>
      <p:sp>
        <p:nvSpPr>
          <p:cNvPr id="873" name="Google Shape;873;p203"/>
          <p:cNvSpPr txBox="1"/>
          <p:nvPr/>
        </p:nvSpPr>
        <p:spPr>
          <a:xfrm>
            <a:off x="610300" y="2948833"/>
            <a:ext cx="101036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Ahora que entendemos cómo se convierte un objeto a un JSON, es claro mencionar que JSON.parse representa la operación contraria. </a:t>
            </a:r>
            <a:r>
              <a:rPr lang="es" b="1">
                <a:latin typeface="DM Sans"/>
                <a:ea typeface="DM Sans"/>
                <a:cs typeface="DM Sans"/>
                <a:sym typeface="DM Sans"/>
              </a:rPr>
              <a:t>Cuando leemos un archivo, el contenido no es manipulable</a:t>
            </a:r>
            <a:r>
              <a:rPr lang="es">
                <a:latin typeface="DM Sans"/>
                <a:ea typeface="DM Sans"/>
                <a:cs typeface="DM Sans"/>
                <a:sym typeface="DM Sans"/>
              </a:rPr>
              <a:t>, así que, para recuperar el objeto que había guardado </a:t>
            </a:r>
            <a:r>
              <a:rPr lang="es" u="sng">
                <a:latin typeface="DM Sans"/>
                <a:ea typeface="DM Sans"/>
                <a:cs typeface="DM Sans"/>
                <a:sym typeface="DM Sans"/>
              </a:rPr>
              <a:t>y no sólo una string representativa de él</a:t>
            </a:r>
            <a:r>
              <a:rPr lang="es">
                <a:latin typeface="DM Sans"/>
                <a:ea typeface="DM Sans"/>
                <a:cs typeface="DM Sans"/>
                <a:sym typeface="DM Sans"/>
              </a:rPr>
              <a:t>, entonces hay que transformarlo de vuelta, esto se hace con JSON.parse</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su sintaxis es:</a:t>
            </a:r>
            <a:endParaRPr>
              <a:latin typeface="DM Sans"/>
              <a:ea typeface="DM Sans"/>
              <a:cs typeface="DM Sans"/>
              <a:sym typeface="DM Sans"/>
            </a:endParaRPr>
          </a:p>
        </p:txBody>
      </p:sp>
      <p:pic>
        <p:nvPicPr>
          <p:cNvPr id="874" name="Google Shape;874;p203"/>
          <p:cNvPicPr preferRelativeResize="0"/>
          <p:nvPr/>
        </p:nvPicPr>
        <p:blipFill>
          <a:blip r:embed="rId3">
            <a:alphaModFix/>
          </a:blip>
          <a:stretch>
            <a:fillRect/>
          </a:stretch>
        </p:blipFill>
        <p:spPr>
          <a:xfrm>
            <a:off x="718233" y="4580433"/>
            <a:ext cx="6781800" cy="40640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204"/>
          <p:cNvGrpSpPr/>
          <p:nvPr/>
        </p:nvGrpSpPr>
        <p:grpSpPr>
          <a:xfrm>
            <a:off x="5603408" y="1325564"/>
            <a:ext cx="985200" cy="985200"/>
            <a:chOff x="974706" y="2467173"/>
            <a:chExt cx="738900" cy="738900"/>
          </a:xfrm>
        </p:grpSpPr>
        <p:sp>
          <p:nvSpPr>
            <p:cNvPr id="880" name="Google Shape;880;p204"/>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81" name="Google Shape;881;p20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82" name="Google Shape;882;p204"/>
          <p:cNvSpPr txBox="1"/>
          <p:nvPr/>
        </p:nvSpPr>
        <p:spPr>
          <a:xfrm>
            <a:off x="1948400" y="2944834"/>
            <a:ext cx="8121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Lectura y escritura de archivos</a:t>
            </a:r>
            <a:endParaRPr sz="5333" b="1">
              <a:solidFill>
                <a:schemeClr val="dk1"/>
              </a:solidFill>
              <a:highlight>
                <a:srgbClr val="EAFF6A"/>
              </a:highlight>
              <a:latin typeface="DM Sans"/>
              <a:ea typeface="DM Sans"/>
              <a:cs typeface="DM Sans"/>
              <a:sym typeface="DM Sans"/>
            </a:endParaRPr>
          </a:p>
        </p:txBody>
      </p:sp>
      <p:sp>
        <p:nvSpPr>
          <p:cNvPr id="883" name="Google Shape;883;p204"/>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10-15 min</a:t>
            </a:r>
            <a:endParaRPr sz="2667" b="1">
              <a:solidFill>
                <a:srgbClr val="83AEFB"/>
              </a:solidFill>
              <a:latin typeface="DM Sans"/>
              <a:ea typeface="DM Sans"/>
              <a:cs typeface="DM Sans"/>
              <a:sym typeface="DM Sans"/>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grpSp>
        <p:nvGrpSpPr>
          <p:cNvPr id="888" name="Google Shape;888;p205"/>
          <p:cNvGrpSpPr/>
          <p:nvPr/>
        </p:nvGrpSpPr>
        <p:grpSpPr>
          <a:xfrm>
            <a:off x="609796" y="624398"/>
            <a:ext cx="574765" cy="574765"/>
            <a:chOff x="974706" y="2467173"/>
            <a:chExt cx="738900" cy="738900"/>
          </a:xfrm>
        </p:grpSpPr>
        <p:sp>
          <p:nvSpPr>
            <p:cNvPr id="889" name="Google Shape;889;p205"/>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90" name="Google Shape;890;p20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91" name="Google Shape;891;p205"/>
          <p:cNvSpPr txBox="1"/>
          <p:nvPr/>
        </p:nvSpPr>
        <p:spPr>
          <a:xfrm>
            <a:off x="668600" y="1442334"/>
            <a:ext cx="8515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Lectura y escritura de archivos</a:t>
            </a:r>
            <a:endParaRPr sz="5333" b="1">
              <a:solidFill>
                <a:schemeClr val="dk1"/>
              </a:solidFill>
              <a:latin typeface="DM Sans"/>
              <a:ea typeface="DM Sans"/>
              <a:cs typeface="DM Sans"/>
              <a:sym typeface="DM Sans"/>
            </a:endParaRPr>
          </a:p>
        </p:txBody>
      </p:sp>
      <p:pic>
        <p:nvPicPr>
          <p:cNvPr id="892" name="Google Shape;892;p205"/>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893" name="Google Shape;893;p205"/>
          <p:cNvSpPr txBox="1"/>
          <p:nvPr/>
        </p:nvSpPr>
        <p:spPr>
          <a:xfrm>
            <a:off x="707400" y="3274134"/>
            <a:ext cx="10340000" cy="2696211"/>
          </a:xfrm>
          <a:prstGeom prst="rect">
            <a:avLst/>
          </a:prstGeom>
          <a:noFill/>
          <a:ln>
            <a:noFill/>
          </a:ln>
        </p:spPr>
        <p:txBody>
          <a:bodyPr spcFirstLastPara="1" wrap="square" lIns="121900" tIns="121900" rIns="121900" bIns="121900" anchor="t" anchorCtr="0">
            <a:spAutoFit/>
          </a:bodyPr>
          <a:lstStyle/>
          <a:p>
            <a:r>
              <a:rPr lang="es" sz="1600" b="1" dirty="0">
                <a:solidFill>
                  <a:schemeClr val="dk1"/>
                </a:solidFill>
                <a:highlight>
                  <a:schemeClr val="lt1"/>
                </a:highlight>
                <a:latin typeface="DM Sans"/>
                <a:ea typeface="DM Sans"/>
                <a:cs typeface="DM Sans"/>
                <a:sym typeface="DM Sans"/>
              </a:rPr>
              <a:t>Escribir un programa ejecutable bajo node.js que realice las siguientes acciones:</a:t>
            </a:r>
            <a:endParaRPr sz="1600" b="1" dirty="0">
              <a:solidFill>
                <a:schemeClr val="dk1"/>
              </a:solidFill>
              <a:highlight>
                <a:schemeClr val="lt1"/>
              </a:highlight>
              <a:latin typeface="DM Sans"/>
              <a:ea typeface="DM Sans"/>
              <a:cs typeface="DM Sans"/>
              <a:sym typeface="DM Sans"/>
            </a:endParaRPr>
          </a:p>
          <a:p>
            <a:pPr marL="609585" indent="-393690">
              <a:buClr>
                <a:srgbClr val="000000"/>
              </a:buClr>
              <a:buSzPts val="1050"/>
              <a:buFont typeface="DM Sans"/>
              <a:buChar char="✓"/>
            </a:pPr>
            <a:r>
              <a:rPr lang="es" sz="1600" dirty="0">
                <a:solidFill>
                  <a:schemeClr val="dk1"/>
                </a:solidFill>
                <a:highlight>
                  <a:schemeClr val="lt1"/>
                </a:highlight>
                <a:latin typeface="DM Sans"/>
                <a:ea typeface="DM Sans"/>
                <a:cs typeface="DM Sans"/>
                <a:sym typeface="DM Sans"/>
              </a:rPr>
              <a:t>Abra una terminal en el directorio del archivo y ejecute la instrucción: </a:t>
            </a:r>
            <a:r>
              <a:rPr lang="es" sz="1600" i="1" dirty="0">
                <a:solidFill>
                  <a:schemeClr val="dk1"/>
                </a:solidFill>
                <a:highlight>
                  <a:schemeClr val="lt1"/>
                </a:highlight>
                <a:latin typeface="DM Sans"/>
                <a:ea typeface="DM Sans"/>
                <a:cs typeface="DM Sans"/>
                <a:sym typeface="DM Sans"/>
              </a:rPr>
              <a:t>npm init -y</a:t>
            </a:r>
            <a:r>
              <a:rPr lang="es" sz="1600" dirty="0">
                <a:solidFill>
                  <a:schemeClr val="dk1"/>
                </a:solidFill>
                <a:highlight>
                  <a:schemeClr val="lt1"/>
                </a:highlight>
                <a:latin typeface="DM Sans"/>
                <a:ea typeface="DM Sans"/>
                <a:cs typeface="DM Sans"/>
                <a:sym typeface="DM Sans"/>
              </a:rPr>
              <a:t>.</a:t>
            </a:r>
            <a:endParaRPr sz="1600" dirty="0">
              <a:solidFill>
                <a:schemeClr val="dk1"/>
              </a:solidFill>
              <a:highlight>
                <a:schemeClr val="lt1"/>
              </a:highlight>
              <a:latin typeface="DM Sans"/>
              <a:ea typeface="DM Sans"/>
              <a:cs typeface="DM Sans"/>
              <a:sym typeface="DM Sans"/>
            </a:endParaRPr>
          </a:p>
          <a:p>
            <a:pPr marL="1219170" lvl="1" indent="-393690">
              <a:buClr>
                <a:srgbClr val="000000"/>
              </a:buClr>
              <a:buSzPts val="1050"/>
              <a:buFont typeface="DM Sans"/>
              <a:buChar char="○"/>
            </a:pPr>
            <a:r>
              <a:rPr lang="es" sz="1600" dirty="0">
                <a:solidFill>
                  <a:schemeClr val="dk1"/>
                </a:solidFill>
                <a:highlight>
                  <a:schemeClr val="lt1"/>
                </a:highlight>
                <a:latin typeface="DM Sans"/>
                <a:ea typeface="DM Sans"/>
                <a:cs typeface="DM Sans"/>
                <a:sym typeface="DM Sans"/>
              </a:rPr>
              <a:t>Esto creará un archivo especial (lo veremos más adelante) de nombre </a:t>
            </a:r>
            <a:r>
              <a:rPr lang="es" sz="1600" i="1" dirty="0">
                <a:solidFill>
                  <a:schemeClr val="dk1"/>
                </a:solidFill>
                <a:highlight>
                  <a:schemeClr val="lt1"/>
                </a:highlight>
                <a:latin typeface="DM Sans"/>
                <a:ea typeface="DM Sans"/>
                <a:cs typeface="DM Sans"/>
                <a:sym typeface="DM Sans"/>
              </a:rPr>
              <a:t>package.json</a:t>
            </a:r>
            <a:endParaRPr sz="1600" i="1" dirty="0">
              <a:solidFill>
                <a:schemeClr val="dk1"/>
              </a:solidFill>
              <a:highlight>
                <a:schemeClr val="lt1"/>
              </a:highlight>
              <a:latin typeface="DM Sans"/>
              <a:ea typeface="DM Sans"/>
              <a:cs typeface="DM Sans"/>
              <a:sym typeface="DM Sans"/>
            </a:endParaRPr>
          </a:p>
          <a:p>
            <a:pPr marL="609585" indent="-393690">
              <a:buClr>
                <a:srgbClr val="000000"/>
              </a:buClr>
              <a:buSzPts val="1050"/>
              <a:buFont typeface="DM Sans"/>
              <a:buChar char="✓"/>
            </a:pPr>
            <a:r>
              <a:rPr lang="es" sz="1600" dirty="0">
                <a:solidFill>
                  <a:schemeClr val="dk1"/>
                </a:solidFill>
                <a:highlight>
                  <a:schemeClr val="lt1"/>
                </a:highlight>
                <a:latin typeface="DM Sans"/>
                <a:ea typeface="DM Sans"/>
                <a:cs typeface="DM Sans"/>
                <a:sym typeface="DM Sans"/>
              </a:rPr>
              <a:t>Lea el archivo </a:t>
            </a:r>
            <a:r>
              <a:rPr lang="es" sz="1600" i="1" dirty="0">
                <a:solidFill>
                  <a:schemeClr val="dk1"/>
                </a:solidFill>
                <a:highlight>
                  <a:schemeClr val="lt1"/>
                </a:highlight>
                <a:latin typeface="DM Sans"/>
                <a:ea typeface="DM Sans"/>
                <a:cs typeface="DM Sans"/>
                <a:sym typeface="DM Sans"/>
              </a:rPr>
              <a:t>package.json</a:t>
            </a:r>
            <a:r>
              <a:rPr lang="es" sz="1600" dirty="0">
                <a:solidFill>
                  <a:schemeClr val="dk1"/>
                </a:solidFill>
                <a:highlight>
                  <a:schemeClr val="lt1"/>
                </a:highlight>
                <a:latin typeface="DM Sans"/>
                <a:ea typeface="DM Sans"/>
                <a:cs typeface="DM Sans"/>
                <a:sym typeface="DM Sans"/>
              </a:rPr>
              <a:t> y declare un objeto con el siguiente formato y datos:</a:t>
            </a:r>
            <a:endParaRPr sz="1600" dirty="0">
              <a:solidFill>
                <a:srgbClr val="D4D4D4"/>
              </a:solidFill>
              <a:highlight>
                <a:srgbClr val="1E1E1E"/>
              </a:highlight>
              <a:latin typeface="DM Sans"/>
              <a:ea typeface="DM Sans"/>
              <a:cs typeface="DM Sans"/>
              <a:sym typeface="DM Sans"/>
            </a:endParaRPr>
          </a:p>
          <a:p>
            <a:pPr indent="609585">
              <a:lnSpc>
                <a:spcPct val="135714"/>
              </a:lnSpc>
            </a:pPr>
            <a:r>
              <a:rPr lang="es" sz="1400" dirty="0">
                <a:solidFill>
                  <a:srgbClr val="569CD6"/>
                </a:solidFill>
                <a:highlight>
                  <a:srgbClr val="1E1E1E"/>
                </a:highlight>
                <a:latin typeface="Courier New"/>
                <a:ea typeface="Courier New"/>
                <a:cs typeface="Courier New"/>
                <a:sym typeface="Courier New"/>
              </a:rPr>
              <a:t>const</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info</a:t>
            </a:r>
            <a:r>
              <a:rPr lang="es" sz="1400" dirty="0">
                <a:solidFill>
                  <a:srgbClr val="D4D4D4"/>
                </a:solidFill>
                <a:highlight>
                  <a:srgbClr val="1E1E1E"/>
                </a:highlight>
                <a:latin typeface="Courier New"/>
                <a:ea typeface="Courier New"/>
                <a:cs typeface="Courier New"/>
                <a:sym typeface="Courier New"/>
              </a:rPr>
              <a:t> = {</a:t>
            </a:r>
            <a:endParaRPr sz="1400" dirty="0">
              <a:solidFill>
                <a:srgbClr val="D4D4D4"/>
              </a:solidFill>
              <a:highlight>
                <a:srgbClr val="1E1E1E"/>
              </a:highlight>
              <a:latin typeface="Courier New"/>
              <a:ea typeface="Courier New"/>
              <a:cs typeface="Courier New"/>
              <a:sym typeface="Courier New"/>
            </a:endParaRPr>
          </a:p>
          <a:p>
            <a:pPr indent="609585">
              <a:lnSpc>
                <a:spcPct val="135714"/>
              </a:lnSpc>
            </a:pP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contenidoStr:</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contenido</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del</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archivo</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leído</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en</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formato</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string</a:t>
            </a:r>
            <a:r>
              <a:rPr lang="es" sz="1400" dirty="0">
                <a:solidFill>
                  <a:srgbClr val="D4D4D4"/>
                </a:solidFill>
                <a:highlight>
                  <a:srgbClr val="1E1E1E"/>
                </a:highlight>
                <a:latin typeface="Courier New"/>
                <a:ea typeface="Courier New"/>
                <a:cs typeface="Courier New"/>
                <a:sym typeface="Courier New"/>
              </a:rPr>
              <a:t>),</a:t>
            </a:r>
            <a:endParaRPr sz="1400" dirty="0">
              <a:solidFill>
                <a:srgbClr val="D4D4D4"/>
              </a:solidFill>
              <a:highlight>
                <a:srgbClr val="1E1E1E"/>
              </a:highlight>
              <a:latin typeface="Courier New"/>
              <a:ea typeface="Courier New"/>
              <a:cs typeface="Courier New"/>
              <a:sym typeface="Courier New"/>
            </a:endParaRPr>
          </a:p>
          <a:p>
            <a:pPr indent="609585">
              <a:lnSpc>
                <a:spcPct val="135714"/>
              </a:lnSpc>
            </a:pP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contenidoObj:</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contenido</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del</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archivo</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leído</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en</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formato</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objeto</a:t>
            </a:r>
            <a:r>
              <a:rPr lang="es" sz="1400" dirty="0">
                <a:solidFill>
                  <a:srgbClr val="D4D4D4"/>
                </a:solidFill>
                <a:highlight>
                  <a:srgbClr val="1E1E1E"/>
                </a:highlight>
                <a:latin typeface="Courier New"/>
                <a:ea typeface="Courier New"/>
                <a:cs typeface="Courier New"/>
                <a:sym typeface="Courier New"/>
              </a:rPr>
              <a:t>),</a:t>
            </a:r>
            <a:endParaRPr sz="1400" dirty="0">
              <a:solidFill>
                <a:srgbClr val="D4D4D4"/>
              </a:solidFill>
              <a:highlight>
                <a:srgbClr val="1E1E1E"/>
              </a:highlight>
              <a:latin typeface="Courier New"/>
              <a:ea typeface="Courier New"/>
              <a:cs typeface="Courier New"/>
              <a:sym typeface="Courier New"/>
            </a:endParaRPr>
          </a:p>
          <a:p>
            <a:pPr indent="609585">
              <a:lnSpc>
                <a:spcPct val="135714"/>
              </a:lnSpc>
            </a:pP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size:</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tamaño</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en</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bytes</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del</a:t>
            </a:r>
            <a:r>
              <a:rPr lang="es" sz="1400" dirty="0">
                <a:solidFill>
                  <a:srgbClr val="D4D4D4"/>
                </a:solidFill>
                <a:highlight>
                  <a:srgbClr val="1E1E1E"/>
                </a:highlight>
                <a:latin typeface="Courier New"/>
                <a:ea typeface="Courier New"/>
                <a:cs typeface="Courier New"/>
                <a:sym typeface="Courier New"/>
              </a:rPr>
              <a:t> </a:t>
            </a:r>
            <a:r>
              <a:rPr lang="es" sz="1400" dirty="0">
                <a:solidFill>
                  <a:srgbClr val="9CDCFE"/>
                </a:solidFill>
                <a:highlight>
                  <a:srgbClr val="1E1E1E"/>
                </a:highlight>
                <a:latin typeface="Courier New"/>
                <a:ea typeface="Courier New"/>
                <a:cs typeface="Courier New"/>
                <a:sym typeface="Courier New"/>
              </a:rPr>
              <a:t>archivo</a:t>
            </a:r>
            <a:r>
              <a:rPr lang="es" sz="1400" dirty="0">
                <a:solidFill>
                  <a:srgbClr val="D4D4D4"/>
                </a:solidFill>
                <a:highlight>
                  <a:srgbClr val="1E1E1E"/>
                </a:highlight>
                <a:latin typeface="Courier New"/>
                <a:ea typeface="Courier New"/>
                <a:cs typeface="Courier New"/>
                <a:sym typeface="Courier New"/>
              </a:rPr>
              <a:t>)</a:t>
            </a:r>
            <a:endParaRPr sz="1400" dirty="0">
              <a:solidFill>
                <a:srgbClr val="D4D4D4"/>
              </a:solidFill>
              <a:highlight>
                <a:srgbClr val="1E1E1E"/>
              </a:highlight>
              <a:latin typeface="Courier New"/>
              <a:ea typeface="Courier New"/>
              <a:cs typeface="Courier New"/>
              <a:sym typeface="Courier New"/>
            </a:endParaRPr>
          </a:p>
          <a:p>
            <a:pPr indent="609585">
              <a:lnSpc>
                <a:spcPct val="135714"/>
              </a:lnSpc>
            </a:pPr>
            <a:r>
              <a:rPr lang="es" sz="1400" dirty="0">
                <a:solidFill>
                  <a:srgbClr val="D4D4D4"/>
                </a:solidFill>
                <a:highlight>
                  <a:srgbClr val="1E1E1E"/>
                </a:highlight>
                <a:latin typeface="Courier New"/>
                <a:ea typeface="Courier New"/>
                <a:cs typeface="Courier New"/>
                <a:sym typeface="Courier New"/>
              </a:rPr>
              <a:t>}</a:t>
            </a:r>
            <a:endParaRPr sz="1400" dirty="0">
              <a:latin typeface="DM Sans"/>
              <a:ea typeface="DM Sans"/>
              <a:cs typeface="DM Sans"/>
              <a:sym typeface="DM Sans"/>
            </a:endParaRPr>
          </a:p>
        </p:txBody>
      </p:sp>
      <p:sp>
        <p:nvSpPr>
          <p:cNvPr id="894" name="Google Shape;894;p205"/>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grpSp>
        <p:nvGrpSpPr>
          <p:cNvPr id="899" name="Google Shape;899;p206"/>
          <p:cNvGrpSpPr/>
          <p:nvPr/>
        </p:nvGrpSpPr>
        <p:grpSpPr>
          <a:xfrm>
            <a:off x="609796" y="624398"/>
            <a:ext cx="574765" cy="574765"/>
            <a:chOff x="974706" y="2467173"/>
            <a:chExt cx="738900" cy="738900"/>
          </a:xfrm>
        </p:grpSpPr>
        <p:sp>
          <p:nvSpPr>
            <p:cNvPr id="900" name="Google Shape;900;p20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901" name="Google Shape;901;p2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902" name="Google Shape;902;p206"/>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903" name="Google Shape;903;p206"/>
          <p:cNvSpPr txBox="1"/>
          <p:nvPr/>
        </p:nvSpPr>
        <p:spPr>
          <a:xfrm>
            <a:off x="707400" y="3281601"/>
            <a:ext cx="10777200" cy="2831504"/>
          </a:xfrm>
          <a:prstGeom prst="rect">
            <a:avLst/>
          </a:prstGeom>
          <a:noFill/>
          <a:ln>
            <a:noFill/>
          </a:ln>
        </p:spPr>
        <p:txBody>
          <a:bodyPr spcFirstLastPara="1" wrap="square" lIns="121900" tIns="121900" rIns="121900" bIns="121900" anchor="t" anchorCtr="0">
            <a:spAutoFit/>
          </a:bodyPr>
          <a:lstStyle/>
          <a:p>
            <a:pPr marL="609585" indent="-393690">
              <a:buClr>
                <a:schemeClr val="accent4"/>
              </a:buClr>
              <a:buSzPts val="1050"/>
              <a:buFont typeface="DM Sans"/>
              <a:buChar char="✓"/>
            </a:pPr>
            <a:r>
              <a:rPr lang="es" sz="2400">
                <a:solidFill>
                  <a:schemeClr val="dk1"/>
                </a:solidFill>
                <a:highlight>
                  <a:schemeClr val="lt1"/>
                </a:highlight>
                <a:latin typeface="DM Sans"/>
                <a:ea typeface="DM Sans"/>
                <a:cs typeface="DM Sans"/>
                <a:sym typeface="DM Sans"/>
              </a:rPr>
              <a:t>Muestre por consola el objeto info luego de leer el archivo</a:t>
            </a:r>
            <a:endParaRPr sz="2400">
              <a:solidFill>
                <a:schemeClr val="dk1"/>
              </a:solidFill>
              <a:highlight>
                <a:schemeClr val="lt1"/>
              </a:highlight>
              <a:latin typeface="DM Sans"/>
              <a:ea typeface="DM Sans"/>
              <a:cs typeface="DM Sans"/>
              <a:sym typeface="DM Sans"/>
            </a:endParaRPr>
          </a:p>
          <a:p>
            <a:pPr marL="609585" indent="-393690">
              <a:buClr>
                <a:schemeClr val="accent4"/>
              </a:buClr>
              <a:buSzPts val="1050"/>
              <a:buFont typeface="DM Sans"/>
              <a:buChar char="✓"/>
            </a:pPr>
            <a:r>
              <a:rPr lang="es" sz="2400">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sz="2400">
              <a:solidFill>
                <a:schemeClr val="dk1"/>
              </a:solidFill>
              <a:highlight>
                <a:schemeClr val="lt1"/>
              </a:highlight>
              <a:latin typeface="DM Sans"/>
              <a:ea typeface="DM Sans"/>
              <a:cs typeface="DM Sans"/>
              <a:sym typeface="DM Sans"/>
            </a:endParaRPr>
          </a:p>
          <a:p>
            <a:pPr marL="609585" indent="-393690">
              <a:buClr>
                <a:schemeClr val="accent4"/>
              </a:buClr>
              <a:buSzPts val="1050"/>
              <a:buFont typeface="DM Sans"/>
              <a:buChar char="✓"/>
            </a:pPr>
            <a:r>
              <a:rPr lang="es" sz="2400">
                <a:solidFill>
                  <a:schemeClr val="dk1"/>
                </a:solidFill>
                <a:highlight>
                  <a:schemeClr val="lt1"/>
                </a:highlight>
                <a:latin typeface="DM Sans"/>
                <a:ea typeface="DM Sans"/>
                <a:cs typeface="DM Sans"/>
                <a:sym typeface="DM Sans"/>
              </a:rPr>
              <a:t>Incluir el manejo de errores (con throw new Error)</a:t>
            </a:r>
            <a:endParaRPr sz="2400">
              <a:solidFill>
                <a:schemeClr val="dk1"/>
              </a:solidFill>
              <a:highlight>
                <a:schemeClr val="lt1"/>
              </a:highlight>
              <a:latin typeface="DM Sans"/>
              <a:ea typeface="DM Sans"/>
              <a:cs typeface="DM Sans"/>
              <a:sym typeface="DM Sans"/>
            </a:endParaRPr>
          </a:p>
          <a:p>
            <a:pPr marL="609585" indent="-393690">
              <a:buClr>
                <a:schemeClr val="accent4"/>
              </a:buClr>
              <a:buSzPts val="1050"/>
              <a:buFont typeface="DM Sans"/>
              <a:buChar char="✓"/>
            </a:pPr>
            <a:r>
              <a:rPr lang="es" sz="2400">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sz="2400">
              <a:solidFill>
                <a:schemeClr val="dk1"/>
              </a:solidFill>
              <a:highlight>
                <a:schemeClr val="lt1"/>
              </a:highlight>
              <a:latin typeface="DM Sans"/>
              <a:ea typeface="DM Sans"/>
              <a:cs typeface="DM Sans"/>
              <a:sym typeface="DM Sans"/>
            </a:endParaRPr>
          </a:p>
        </p:txBody>
      </p:sp>
      <p:sp>
        <p:nvSpPr>
          <p:cNvPr id="904" name="Google Shape;904;p206"/>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
        <p:nvSpPr>
          <p:cNvPr id="905" name="Google Shape;905;p206"/>
          <p:cNvSpPr txBox="1"/>
          <p:nvPr/>
        </p:nvSpPr>
        <p:spPr>
          <a:xfrm>
            <a:off x="668600" y="1442334"/>
            <a:ext cx="8515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Lectura y escritura de archivos</a:t>
            </a:r>
            <a:endParaRPr sz="5333" b="1">
              <a:solidFill>
                <a:schemeClr val="dk1"/>
              </a:solidFill>
              <a:latin typeface="DM Sans"/>
              <a:ea typeface="DM Sans"/>
              <a:cs typeface="DM Sans"/>
              <a:sym typeface="DM Sans"/>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207"/>
          <p:cNvSpPr txBox="1"/>
          <p:nvPr/>
        </p:nvSpPr>
        <p:spPr>
          <a:xfrm>
            <a:off x="1898567"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Ventajas y desventajas de utilizar archivos</a:t>
            </a:r>
            <a:endParaRPr sz="5333" b="1">
              <a:solidFill>
                <a:schemeClr val="dk1"/>
              </a:solidFill>
              <a:latin typeface="DM Sans"/>
              <a:ea typeface="DM Sans"/>
              <a:cs typeface="DM Sans"/>
              <a:sym typeface="DM Sans"/>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208"/>
          <p:cNvSpPr txBox="1"/>
          <p:nvPr/>
        </p:nvSpPr>
        <p:spPr>
          <a:xfrm>
            <a:off x="802000" y="1473151"/>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¿Por qué usarlos?</a:t>
            </a:r>
            <a:endParaRPr sz="5333" b="1">
              <a:solidFill>
                <a:schemeClr val="dk1"/>
              </a:solidFill>
              <a:latin typeface="DM Sans"/>
              <a:ea typeface="DM Sans"/>
              <a:cs typeface="DM Sans"/>
              <a:sym typeface="DM Sans"/>
            </a:endParaRPr>
          </a:p>
        </p:txBody>
      </p:sp>
      <p:sp>
        <p:nvSpPr>
          <p:cNvPr id="916" name="Google Shape;916;p208"/>
          <p:cNvSpPr txBox="1"/>
          <p:nvPr/>
        </p:nvSpPr>
        <p:spPr>
          <a:xfrm>
            <a:off x="802000" y="2948818"/>
            <a:ext cx="6649600" cy="1908174"/>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Son excelentes para empezar a aprender persistencia, ya que son muy fáciles de usar</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Al ser nativo de node js, no tenemos que hacer instalaciones externas.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Es muy fácil de manipular dentro o fuera de nuestro programa, además de se transferible.</a:t>
            </a:r>
            <a:endParaRPr>
              <a:latin typeface="DM Sans"/>
              <a:ea typeface="DM Sans"/>
              <a:cs typeface="DM Sans"/>
              <a:sym typeface="DM Sans"/>
            </a:endParaRPr>
          </a:p>
        </p:txBody>
      </p:sp>
      <p:pic>
        <p:nvPicPr>
          <p:cNvPr id="917" name="Google Shape;917;p208"/>
          <p:cNvPicPr preferRelativeResize="0"/>
          <p:nvPr/>
        </p:nvPicPr>
        <p:blipFill>
          <a:blip r:embed="rId3">
            <a:alphaModFix/>
          </a:blip>
          <a:stretch>
            <a:fillRect/>
          </a:stretch>
        </p:blipFill>
        <p:spPr>
          <a:xfrm>
            <a:off x="7570301" y="2068734"/>
            <a:ext cx="4084900" cy="2720532"/>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209"/>
          <p:cNvSpPr txBox="1"/>
          <p:nvPr/>
        </p:nvSpPr>
        <p:spPr>
          <a:xfrm>
            <a:off x="637300" y="1295767"/>
            <a:ext cx="949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Desventajas </a:t>
            </a:r>
            <a:endParaRPr sz="5333" b="1">
              <a:solidFill>
                <a:schemeClr val="dk1"/>
              </a:solidFill>
              <a:latin typeface="DM Sans"/>
              <a:ea typeface="DM Sans"/>
              <a:cs typeface="DM Sans"/>
              <a:sym typeface="DM Sans"/>
            </a:endParaRPr>
          </a:p>
        </p:txBody>
      </p:sp>
      <p:sp>
        <p:nvSpPr>
          <p:cNvPr id="923" name="Google Shape;923;p209"/>
          <p:cNvSpPr txBox="1"/>
          <p:nvPr/>
        </p:nvSpPr>
        <p:spPr>
          <a:xfrm>
            <a:off x="613800" y="2294434"/>
            <a:ext cx="6649600" cy="329316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Conforme la información crece, nos daremos cuenta que, para querer modificar una sola cosa, necesitamos leer todo el archivo, lo cual consume recursos importantes.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Similar al punto anterior, una vez modificado un dato puntual del archivo, tengo que </a:t>
            </a:r>
            <a:r>
              <a:rPr lang="es" b="1">
                <a:latin typeface="DM Sans"/>
                <a:ea typeface="DM Sans"/>
                <a:cs typeface="DM Sans"/>
                <a:sym typeface="DM Sans"/>
              </a:rPr>
              <a:t>reescribir el archivo</a:t>
            </a:r>
            <a:r>
              <a:rPr lang="es">
                <a:latin typeface="DM Sans"/>
                <a:ea typeface="DM Sans"/>
                <a:cs typeface="DM Sans"/>
                <a:sym typeface="DM Sans"/>
              </a:rPr>
              <a:t> completamente, lo cual es un proceso innecesario y pesado cuando la información es grande.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Al final, puede ser peligroso tener toda la información en un archivo fácilmente extraíble con un drag&amp;drop a otra carpeta.</a:t>
            </a:r>
            <a:endParaRPr>
              <a:latin typeface="DM Sans"/>
              <a:ea typeface="DM Sans"/>
              <a:cs typeface="DM Sans"/>
              <a:sym typeface="DM Sans"/>
            </a:endParaRPr>
          </a:p>
        </p:txBody>
      </p:sp>
      <p:pic>
        <p:nvPicPr>
          <p:cNvPr id="924" name="Google Shape;924;p209"/>
          <p:cNvPicPr preferRelativeResize="0"/>
          <p:nvPr/>
        </p:nvPicPr>
        <p:blipFill>
          <a:blip r:embed="rId3">
            <a:alphaModFix/>
          </a:blip>
          <a:stretch>
            <a:fillRect/>
          </a:stretch>
        </p:blipFill>
        <p:spPr>
          <a:xfrm>
            <a:off x="7570301" y="2068734"/>
            <a:ext cx="4084900" cy="2720532"/>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grpSp>
        <p:nvGrpSpPr>
          <p:cNvPr id="929" name="Google Shape;929;p210"/>
          <p:cNvGrpSpPr/>
          <p:nvPr/>
        </p:nvGrpSpPr>
        <p:grpSpPr>
          <a:xfrm>
            <a:off x="631162" y="825911"/>
            <a:ext cx="985207" cy="985207"/>
            <a:chOff x="575612" y="1950748"/>
            <a:chExt cx="431100" cy="431100"/>
          </a:xfrm>
        </p:grpSpPr>
        <p:sp>
          <p:nvSpPr>
            <p:cNvPr id="930" name="Google Shape;930;p210"/>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931" name="Google Shape;931;p210"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932" name="Google Shape;932;p210"/>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933" name="Google Shape;933;p210"/>
          <p:cNvSpPr txBox="1"/>
          <p:nvPr/>
        </p:nvSpPr>
        <p:spPr>
          <a:xfrm>
            <a:off x="631133" y="2168134"/>
            <a:ext cx="95592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Una vez vistas las ventajas y desventajas de su uso, toca preguntarnos </a:t>
            </a:r>
            <a:r>
              <a:rPr lang="es" sz="3333" b="1">
                <a:solidFill>
                  <a:schemeClr val="lt1"/>
                </a:solidFill>
                <a:latin typeface="DM Sans"/>
                <a:ea typeface="DM Sans"/>
                <a:cs typeface="DM Sans"/>
                <a:sym typeface="DM Sans"/>
              </a:rPr>
              <a:t>¿en el desarrollo web es utilizado, o es algo más propio sólo de Sistemas Operativos?</a:t>
            </a:r>
            <a:endParaRPr sz="3333" b="1">
              <a:solidFill>
                <a:schemeClr val="lt1"/>
              </a:solidFill>
              <a:latin typeface="Helvetica Neue"/>
              <a:ea typeface="Helvetica Neue"/>
              <a:cs typeface="Helvetica Neue"/>
              <a:sym typeface="Helvetica Neue"/>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211"/>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939" name="Google Shape;939;p211"/>
          <p:cNvSpPr txBox="1"/>
          <p:nvPr/>
        </p:nvSpPr>
        <p:spPr>
          <a:xfrm>
            <a:off x="631133" y="2012267"/>
            <a:ext cx="11230800" cy="422624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ahondaremos sobre creación de promesas y el uso de async await </a:t>
            </a:r>
            <a:r>
              <a:rPr lang="es" sz="2933">
                <a:solidFill>
                  <a:srgbClr val="B7B7B7"/>
                </a:solidFill>
                <a:latin typeface="DM Sans"/>
                <a:ea typeface="DM Sans"/>
                <a:cs typeface="DM Sans"/>
                <a:sym typeface="DM Sans"/>
              </a:rPr>
              <a:t>con un ejercicio práctico</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400">
                <a:solidFill>
                  <a:srgbClr val="B7B7B7"/>
                </a:solidFill>
                <a:latin typeface="DM Sans"/>
                <a:ea typeface="DM Sans"/>
                <a:cs typeface="DM Sans"/>
                <a:sym typeface="DM Sans"/>
              </a:rPr>
              <a:t>Tiempo estimado: </a:t>
            </a:r>
            <a:r>
              <a:rPr lang="es" sz="2400" b="1">
                <a:solidFill>
                  <a:srgbClr val="83AEFB"/>
                </a:solidFill>
                <a:latin typeface="DM Sans"/>
                <a:ea typeface="DM Sans"/>
                <a:cs typeface="DM Sans"/>
                <a:sym typeface="DM Sans"/>
              </a:rPr>
              <a:t>15 minutos</a:t>
            </a:r>
            <a:endParaRPr sz="2400" b="1">
              <a:solidFill>
                <a:srgbClr val="83AEFB"/>
              </a:solidFill>
              <a:latin typeface="DM Sans"/>
              <a:ea typeface="DM Sans"/>
              <a:cs typeface="DM Sans"/>
              <a:sym typeface="DM Sans"/>
            </a:endParaRPr>
          </a:p>
        </p:txBody>
      </p:sp>
      <p:grpSp>
        <p:nvGrpSpPr>
          <p:cNvPr id="940" name="Google Shape;940;p211"/>
          <p:cNvGrpSpPr/>
          <p:nvPr/>
        </p:nvGrpSpPr>
        <p:grpSpPr>
          <a:xfrm>
            <a:off x="631135" y="826031"/>
            <a:ext cx="985200" cy="985200"/>
            <a:chOff x="473351" y="619523"/>
            <a:chExt cx="738900" cy="738900"/>
          </a:xfrm>
        </p:grpSpPr>
        <p:sp>
          <p:nvSpPr>
            <p:cNvPr id="941" name="Google Shape;941;p211"/>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942" name="Google Shape;942;p21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grpSp>
        <p:nvGrpSpPr>
          <p:cNvPr id="947" name="Google Shape;947;p212"/>
          <p:cNvGrpSpPr/>
          <p:nvPr/>
        </p:nvGrpSpPr>
        <p:grpSpPr>
          <a:xfrm>
            <a:off x="609800" y="624382"/>
            <a:ext cx="574765" cy="574765"/>
            <a:chOff x="473351" y="619523"/>
            <a:chExt cx="738900" cy="738900"/>
          </a:xfrm>
        </p:grpSpPr>
        <p:sp>
          <p:nvSpPr>
            <p:cNvPr id="948" name="Google Shape;948;p212"/>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949" name="Google Shape;949;p21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950" name="Google Shape;950;p212"/>
          <p:cNvSpPr txBox="1"/>
          <p:nvPr/>
        </p:nvSpPr>
        <p:spPr>
          <a:xfrm>
            <a:off x="526400" y="1199167"/>
            <a:ext cx="11966000" cy="966378"/>
          </a:xfrm>
          <a:prstGeom prst="rect">
            <a:avLst/>
          </a:prstGeom>
          <a:noFill/>
          <a:ln>
            <a:noFill/>
          </a:ln>
        </p:spPr>
        <p:txBody>
          <a:bodyPr spcFirstLastPara="1" wrap="square" lIns="121900" tIns="121900" rIns="121900" bIns="121900" anchor="t" anchorCtr="0">
            <a:spAutoFit/>
          </a:bodyPr>
          <a:lstStyle/>
          <a:p>
            <a:pPr>
              <a:lnSpc>
                <a:spcPct val="90000"/>
              </a:lnSpc>
            </a:pPr>
            <a:r>
              <a:rPr lang="es" sz="5200" b="1">
                <a:solidFill>
                  <a:schemeClr val="dk1"/>
                </a:solidFill>
                <a:latin typeface="DM Sans"/>
                <a:ea typeface="DM Sans"/>
                <a:cs typeface="DM Sans"/>
                <a:sym typeface="DM Sans"/>
              </a:rPr>
              <a:t>Manager de usuarios</a:t>
            </a:r>
            <a:endParaRPr sz="5200" b="1">
              <a:solidFill>
                <a:schemeClr val="dk1"/>
              </a:solidFill>
              <a:latin typeface="DM Sans"/>
              <a:ea typeface="DM Sans"/>
              <a:cs typeface="DM Sans"/>
              <a:sym typeface="DM Sans"/>
            </a:endParaRPr>
          </a:p>
        </p:txBody>
      </p:sp>
      <p:sp>
        <p:nvSpPr>
          <p:cNvPr id="951" name="Google Shape;951;p212"/>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952" name="Google Shape;952;p212"/>
          <p:cNvSpPr txBox="1"/>
          <p:nvPr/>
        </p:nvSpPr>
        <p:spPr>
          <a:xfrm>
            <a:off x="526400" y="2298067"/>
            <a:ext cx="10903600" cy="444271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Se creará una clase que permita gestionar usuarios usando fs.promises, éste deberá contar sólo con dos métodos: Crear un usuario y consultar los usuarios guardados.</a:t>
            </a:r>
            <a:endParaRPr b="1">
              <a:latin typeface="DM Sans"/>
              <a:ea typeface="DM Sans"/>
              <a:cs typeface="DM Sans"/>
              <a:sym typeface="DM Sans"/>
            </a:endParaRPr>
          </a:p>
          <a:p>
            <a:endParaRPr b="1">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Manager debe vivir en una clase en un archivo externo llamado ManagerUsuarios.js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método “Crear usuario” debe recibir un objeto con los campos:</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Nombre</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Apellido</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Edad</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Curso</a:t>
            </a:r>
            <a:endParaRPr>
              <a:latin typeface="DM Sans"/>
              <a:ea typeface="DM Sans"/>
              <a:cs typeface="DM Sans"/>
              <a:sym typeface="DM Sans"/>
            </a:endParaRPr>
          </a:p>
          <a:p>
            <a:pPr marL="609585"/>
            <a:r>
              <a:rPr lang="es">
                <a:solidFill>
                  <a:schemeClr val="dk1"/>
                </a:solidFill>
                <a:latin typeface="DM Sans"/>
                <a:ea typeface="DM Sans"/>
                <a:cs typeface="DM Sans"/>
                <a:sym typeface="DM Sans"/>
              </a:rPr>
              <a:t>El método debe guardar un usuario en un archivo “Usuarios.json”, </a:t>
            </a:r>
            <a:r>
              <a:rPr lang="es" b="1">
                <a:solidFill>
                  <a:schemeClr val="dk1"/>
                </a:solidFill>
                <a:latin typeface="DM Sans"/>
                <a:ea typeface="DM Sans"/>
                <a:cs typeface="DM Sans"/>
                <a:sym typeface="DM Sans"/>
              </a:rPr>
              <a:t>deben guardarlos dentro de un arreglo, ya que se trabajarán con múltiples usuarios</a:t>
            </a:r>
            <a:endParaRPr b="1">
              <a:solidFill>
                <a:schemeClr val="dk1"/>
              </a:solidFill>
              <a:latin typeface="DM Sans"/>
              <a:ea typeface="DM Sans"/>
              <a:cs typeface="DM Sans"/>
              <a:sym typeface="DM Sans"/>
            </a:endParaRPr>
          </a:p>
          <a:p>
            <a:pPr marL="609585"/>
            <a:endParaRPr b="1">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El método “ConsultarUsuarios” debe poder leer un archivo Usuarios.json y devolver el arreglo correspondiente a esos usuarios</a:t>
            </a:r>
            <a:endParaRPr>
              <a:solidFill>
                <a:schemeClr val="dk1"/>
              </a:solidFill>
              <a:latin typeface="DM Sans"/>
              <a:ea typeface="DM Sans"/>
              <a:cs typeface="DM Sans"/>
              <a:sym typeface="DM Sans"/>
            </a:endParaRPr>
          </a:p>
          <a:p>
            <a:pPr marL="609585">
              <a:lnSpc>
                <a:spcPct val="115000"/>
              </a:lnSpc>
            </a:pPr>
            <a:endParaRPr>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46"/>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870" name="Google Shape;870;p146"/>
          <p:cNvSpPr txBox="1"/>
          <p:nvPr/>
        </p:nvSpPr>
        <p:spPr>
          <a:xfrm>
            <a:off x="631133" y="2168134"/>
            <a:ext cx="9559200" cy="1784872"/>
          </a:xfrm>
          <a:prstGeom prst="rect">
            <a:avLst/>
          </a:prstGeom>
          <a:noFill/>
          <a:ln>
            <a:noFill/>
          </a:ln>
        </p:spPr>
        <p:txBody>
          <a:bodyPr spcFirstLastPara="1" wrap="square" lIns="121900" tIns="121900" rIns="121900" bIns="121900" anchor="t" anchorCtr="0">
            <a:spAutoFit/>
          </a:bodyPr>
          <a:lstStyle/>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Consola web: object (.log, .error, .warn y .clear)</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p:txBody>
      </p:sp>
      <p:grpSp>
        <p:nvGrpSpPr>
          <p:cNvPr id="871" name="Google Shape;871;p146"/>
          <p:cNvGrpSpPr/>
          <p:nvPr/>
        </p:nvGrpSpPr>
        <p:grpSpPr>
          <a:xfrm>
            <a:off x="631135" y="826031"/>
            <a:ext cx="985200" cy="985200"/>
            <a:chOff x="473351" y="619523"/>
            <a:chExt cx="738900" cy="738900"/>
          </a:xfrm>
        </p:grpSpPr>
        <p:sp>
          <p:nvSpPr>
            <p:cNvPr id="872" name="Google Shape;872;p14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73" name="Google Shape;873;p14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grpSp>
        <p:nvGrpSpPr>
          <p:cNvPr id="957" name="Google Shape;957;p213"/>
          <p:cNvGrpSpPr/>
          <p:nvPr/>
        </p:nvGrpSpPr>
        <p:grpSpPr>
          <a:xfrm>
            <a:off x="5603411" y="1325564"/>
            <a:ext cx="985200" cy="985200"/>
            <a:chOff x="3137108" y="2467173"/>
            <a:chExt cx="738900" cy="738900"/>
          </a:xfrm>
        </p:grpSpPr>
        <p:sp>
          <p:nvSpPr>
            <p:cNvPr id="958" name="Google Shape;958;p213"/>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959" name="Google Shape;959;p21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60" name="Google Shape;960;p213"/>
          <p:cNvSpPr txBox="1"/>
          <p:nvPr/>
        </p:nvSpPr>
        <p:spPr>
          <a:xfrm>
            <a:off x="1948400" y="27416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dk1"/>
                </a:solidFill>
                <a:latin typeface="DM Sans"/>
                <a:ea typeface="DM Sans"/>
                <a:cs typeface="DM Sans"/>
                <a:sym typeface="DM Sans"/>
              </a:rPr>
              <a:t>Manejo de archivos </a:t>
            </a:r>
            <a:endParaRPr sz="5333" b="1">
              <a:solidFill>
                <a:schemeClr val="dk1"/>
              </a:solidFill>
              <a:latin typeface="DM Sans"/>
              <a:ea typeface="DM Sans"/>
              <a:cs typeface="DM Sans"/>
              <a:sym typeface="DM Sans"/>
            </a:endParaRPr>
          </a:p>
        </p:txBody>
      </p:sp>
      <p:sp>
        <p:nvSpPr>
          <p:cNvPr id="961" name="Google Shape;961;p213"/>
          <p:cNvSpPr txBox="1"/>
          <p:nvPr/>
        </p:nvSpPr>
        <p:spPr>
          <a:xfrm>
            <a:off x="1316400" y="3930051"/>
            <a:ext cx="9559200" cy="1067047"/>
          </a:xfrm>
          <a:prstGeom prst="rect">
            <a:avLst/>
          </a:prstGeom>
          <a:noFill/>
          <a:ln>
            <a:noFill/>
          </a:ln>
        </p:spPr>
        <p:txBody>
          <a:bodyPr spcFirstLastPara="1" wrap="square" lIns="121900" tIns="121900" rIns="121900" bIns="121900" anchor="t" anchorCtr="0">
            <a:spAutoFit/>
          </a:bodyPr>
          <a:lstStyle/>
          <a:p>
            <a:pPr algn="ctr"/>
            <a:r>
              <a:rPr lang="es" sz="2667">
                <a:solidFill>
                  <a:srgbClr val="999999"/>
                </a:solidFill>
                <a:latin typeface="DM Sans"/>
                <a:ea typeface="DM Sans"/>
                <a:cs typeface="DM Sans"/>
                <a:sym typeface="DM Sans"/>
              </a:rPr>
              <a:t>Agregamos fileSystem para cambiar el modelo de persistencia actual</a:t>
            </a:r>
            <a:endParaRPr sz="2667">
              <a:solidFill>
                <a:srgbClr val="999999"/>
              </a:solidFill>
              <a:latin typeface="DM Sans"/>
              <a:ea typeface="DM Sans"/>
              <a:cs typeface="DM Sans"/>
              <a:sym typeface="DM Sans"/>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214"/>
          <p:cNvSpPr txBox="1"/>
          <p:nvPr/>
        </p:nvSpPr>
        <p:spPr>
          <a:xfrm>
            <a:off x="504267" y="993733"/>
            <a:ext cx="5264800" cy="1318800"/>
          </a:xfrm>
          <a:prstGeom prst="rect">
            <a:avLst/>
          </a:prstGeom>
          <a:noFill/>
          <a:ln>
            <a:noFill/>
          </a:ln>
        </p:spPr>
        <p:txBody>
          <a:bodyPr spcFirstLastPara="1" wrap="square" lIns="121900" tIns="121900" rIns="121900" bIns="121900" anchor="t" anchorCtr="0">
            <a:noAutofit/>
          </a:bodyPr>
          <a:lstStyle/>
          <a:p>
            <a:pPr>
              <a:lnSpc>
                <a:spcPct val="115000"/>
              </a:lnSpc>
            </a:pPr>
            <a:r>
              <a:rPr lang="es" sz="5333" b="1">
                <a:latin typeface="DM Sans"/>
                <a:ea typeface="DM Sans"/>
                <a:cs typeface="DM Sans"/>
                <a:sym typeface="DM Sans"/>
              </a:rPr>
              <a:t>Recordemos…</a:t>
            </a:r>
            <a:endParaRPr sz="5333" b="1">
              <a:latin typeface="DM Sans"/>
              <a:ea typeface="DM Sans"/>
              <a:cs typeface="DM Sans"/>
              <a:sym typeface="DM Sans"/>
            </a:endParaRPr>
          </a:p>
        </p:txBody>
      </p:sp>
      <p:sp>
        <p:nvSpPr>
          <p:cNvPr id="967" name="Google Shape;967;p214"/>
          <p:cNvSpPr txBox="1"/>
          <p:nvPr/>
        </p:nvSpPr>
        <p:spPr>
          <a:xfrm>
            <a:off x="541500" y="3601801"/>
            <a:ext cx="3190000" cy="1354176"/>
          </a:xfrm>
          <a:prstGeom prst="rect">
            <a:avLst/>
          </a:prstGeom>
          <a:noFill/>
          <a:ln>
            <a:noFill/>
          </a:ln>
        </p:spPr>
        <p:txBody>
          <a:bodyPr spcFirstLastPara="1" wrap="square" lIns="121900" tIns="121900" rIns="121900" bIns="121900" anchor="t" anchorCtr="0">
            <a:spAutoFit/>
          </a:bodyPr>
          <a:lstStyle/>
          <a:p>
            <a:r>
              <a:rPr lang="es" sz="2400" b="1">
                <a:latin typeface="DM Sans"/>
                <a:ea typeface="DM Sans"/>
                <a:cs typeface="DM Sans"/>
                <a:sym typeface="DM Sans"/>
              </a:rPr>
              <a:t>Basado en el entregable de la clase 2</a:t>
            </a:r>
            <a:endParaRPr sz="2400" b="1">
              <a:latin typeface="DM Sans"/>
              <a:ea typeface="DM Sans"/>
              <a:cs typeface="DM Sans"/>
              <a:sym typeface="DM Sans"/>
            </a:endParaRPr>
          </a:p>
        </p:txBody>
      </p:sp>
      <p:pic>
        <p:nvPicPr>
          <p:cNvPr id="968" name="Google Shape;968;p214"/>
          <p:cNvPicPr preferRelativeResize="0"/>
          <p:nvPr/>
        </p:nvPicPr>
        <p:blipFill>
          <a:blip r:embed="rId3">
            <a:alphaModFix/>
          </a:blip>
          <a:stretch>
            <a:fillRect/>
          </a:stretch>
        </p:blipFill>
        <p:spPr>
          <a:xfrm>
            <a:off x="8441667" y="1697685"/>
            <a:ext cx="2618733" cy="3756500"/>
          </a:xfrm>
          <a:prstGeom prst="rect">
            <a:avLst/>
          </a:prstGeom>
          <a:noFill/>
          <a:ln>
            <a:noFill/>
          </a:ln>
        </p:spPr>
      </p:pic>
      <p:sp>
        <p:nvSpPr>
          <p:cNvPr id="969" name="Google Shape;969;p214"/>
          <p:cNvSpPr txBox="1"/>
          <p:nvPr/>
        </p:nvSpPr>
        <p:spPr>
          <a:xfrm>
            <a:off x="4348333" y="3055667"/>
            <a:ext cx="3920000" cy="512857"/>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Estructuramos nuestra primera clase</a:t>
            </a:r>
            <a:endParaRPr sz="1733">
              <a:latin typeface="DM Sans"/>
              <a:ea typeface="DM Sans"/>
              <a:cs typeface="DM Sans"/>
              <a:sym typeface="DM Sans"/>
            </a:endParaRPr>
          </a:p>
        </p:txBody>
      </p:sp>
      <p:sp>
        <p:nvSpPr>
          <p:cNvPr id="970" name="Google Shape;970;p214"/>
          <p:cNvSpPr txBox="1"/>
          <p:nvPr/>
        </p:nvSpPr>
        <p:spPr>
          <a:xfrm>
            <a:off x="4348333" y="4317800"/>
            <a:ext cx="3920000" cy="1046208"/>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Agregamos los métodos necesarios a nuestra clase para trabajar con un arreglo de productos</a:t>
            </a:r>
            <a:endParaRPr sz="1733">
              <a:latin typeface="DM Sans"/>
              <a:ea typeface="DM Sans"/>
              <a:cs typeface="DM Sans"/>
              <a:sym typeface="DM Sans"/>
            </a:endParaRPr>
          </a:p>
        </p:txBody>
      </p:sp>
      <p:cxnSp>
        <p:nvCxnSpPr>
          <p:cNvPr id="971" name="Google Shape;971;p214"/>
          <p:cNvCxnSpPr>
            <a:stCxn id="967" idx="3"/>
            <a:endCxn id="969" idx="1"/>
          </p:cNvCxnSpPr>
          <p:nvPr/>
        </p:nvCxnSpPr>
        <p:spPr>
          <a:xfrm flipV="1">
            <a:off x="3731500" y="3312096"/>
            <a:ext cx="616833" cy="966793"/>
          </a:xfrm>
          <a:prstGeom prst="straightConnector1">
            <a:avLst/>
          </a:prstGeom>
          <a:noFill/>
          <a:ln w="9525" cap="flat" cmpd="sng">
            <a:solidFill>
              <a:srgbClr val="83AEFB"/>
            </a:solidFill>
            <a:prstDash val="solid"/>
            <a:round/>
            <a:headEnd type="none" w="med" len="med"/>
            <a:tailEnd type="triangle" w="med" len="med"/>
          </a:ln>
        </p:spPr>
      </p:cxnSp>
      <p:cxnSp>
        <p:nvCxnSpPr>
          <p:cNvPr id="972" name="Google Shape;972;p214"/>
          <p:cNvCxnSpPr>
            <a:stCxn id="967" idx="3"/>
            <a:endCxn id="970" idx="1"/>
          </p:cNvCxnSpPr>
          <p:nvPr/>
        </p:nvCxnSpPr>
        <p:spPr>
          <a:xfrm>
            <a:off x="3731500" y="4278889"/>
            <a:ext cx="616833" cy="562015"/>
          </a:xfrm>
          <a:prstGeom prst="straightConnector1">
            <a:avLst/>
          </a:prstGeom>
          <a:noFill/>
          <a:ln w="9525" cap="flat" cmpd="sng">
            <a:solidFill>
              <a:srgbClr val="83AEFB"/>
            </a:solidFill>
            <a:prstDash val="solid"/>
            <a:round/>
            <a:headEnd type="none" w="med" len="med"/>
            <a:tailEnd type="triangle" w="med" len="med"/>
          </a:ln>
        </p:spPr>
      </p:cxnSp>
      <p:sp>
        <p:nvSpPr>
          <p:cNvPr id="973" name="Google Shape;973;p214"/>
          <p:cNvSpPr txBox="1"/>
          <p:nvPr/>
        </p:nvSpPr>
        <p:spPr>
          <a:xfrm>
            <a:off x="541500" y="5711867"/>
            <a:ext cx="7818400" cy="779532"/>
          </a:xfrm>
          <a:prstGeom prst="rect">
            <a:avLst/>
          </a:prstGeom>
          <a:noFill/>
          <a:ln>
            <a:noFill/>
          </a:ln>
        </p:spPr>
        <p:txBody>
          <a:bodyPr spcFirstLastPara="1" wrap="square" lIns="121900" tIns="121900" rIns="121900" bIns="121900" anchor="t" anchorCtr="0">
            <a:spAutoFit/>
          </a:bodyPr>
          <a:lstStyle/>
          <a:p>
            <a:r>
              <a:rPr lang="es" sz="1733" b="1">
                <a:latin typeface="DM Sans"/>
                <a:ea typeface="DM Sans"/>
                <a:cs typeface="DM Sans"/>
                <a:sym typeface="DM Sans"/>
              </a:rPr>
              <a:t>Ahora…</a:t>
            </a:r>
            <a:r>
              <a:rPr lang="es" sz="1733">
                <a:latin typeface="DM Sans"/>
                <a:ea typeface="DM Sans"/>
                <a:cs typeface="DM Sans"/>
                <a:sym typeface="DM Sans"/>
              </a:rPr>
              <a:t> agregamos fileSystem para cambiar el modelo de persistencia actual</a:t>
            </a:r>
            <a:endParaRPr sz="1733">
              <a:latin typeface="DM Sans"/>
              <a:ea typeface="DM Sans"/>
              <a:cs typeface="DM Sans"/>
              <a:sym typeface="DM Sans"/>
            </a:endParaRPr>
          </a:p>
        </p:txBody>
      </p:sp>
      <p:pic>
        <p:nvPicPr>
          <p:cNvPr id="974" name="Google Shape;974;p214"/>
          <p:cNvPicPr preferRelativeResize="0"/>
          <p:nvPr/>
        </p:nvPicPr>
        <p:blipFill>
          <a:blip r:embed="rId4">
            <a:alphaModFix/>
          </a:blip>
          <a:stretch>
            <a:fillRect/>
          </a:stretch>
        </p:blipFill>
        <p:spPr>
          <a:xfrm>
            <a:off x="10415218" y="6256367"/>
            <a:ext cx="1534333" cy="356767"/>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grpSp>
        <p:nvGrpSpPr>
          <p:cNvPr id="979" name="Google Shape;979;p215"/>
          <p:cNvGrpSpPr/>
          <p:nvPr/>
        </p:nvGrpSpPr>
        <p:grpSpPr>
          <a:xfrm>
            <a:off x="609794" y="624263"/>
            <a:ext cx="574765" cy="574765"/>
            <a:chOff x="3137108" y="2467173"/>
            <a:chExt cx="738900" cy="738900"/>
          </a:xfrm>
        </p:grpSpPr>
        <p:sp>
          <p:nvSpPr>
            <p:cNvPr id="980" name="Google Shape;980;p215"/>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981" name="Google Shape;981;p21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82" name="Google Shape;982;p215"/>
          <p:cNvSpPr txBox="1"/>
          <p:nvPr/>
        </p:nvSpPr>
        <p:spPr>
          <a:xfrm>
            <a:off x="690700" y="2306634"/>
            <a:ext cx="6049200" cy="3741497"/>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Consigna</a:t>
            </a:r>
            <a:endParaRPr b="1">
              <a:latin typeface="DM Sans"/>
              <a:ea typeface="DM Sans"/>
              <a:cs typeface="DM Sans"/>
              <a:sym typeface="DM Sans"/>
            </a:endParaRPr>
          </a:p>
          <a:p>
            <a:pPr>
              <a:lnSpc>
                <a:spcPct val="30000"/>
              </a:lnSpc>
            </a:pPr>
            <a:endParaRPr b="1">
              <a:latin typeface="DM Sans"/>
              <a:ea typeface="DM Sans"/>
              <a:cs typeface="DM Sans"/>
              <a:sym typeface="DM Sans"/>
            </a:endParaRPr>
          </a:p>
          <a:p>
            <a:pPr marL="609585" indent="-419090">
              <a:buClr>
                <a:srgbClr val="EA90FF"/>
              </a:buClr>
              <a:buSzPts val="1350"/>
              <a:buFont typeface="DM Sans"/>
              <a:buChar char="✓"/>
            </a:pPr>
            <a:r>
              <a:rPr lang="es">
                <a:solidFill>
                  <a:srgbClr val="666666"/>
                </a:solidFill>
                <a:latin typeface="DM Sans"/>
                <a:ea typeface="DM Sans"/>
                <a:cs typeface="DM Sans"/>
                <a:sym typeface="DM Sans"/>
              </a:rPr>
              <a:t>Realizar una clase de nombre “ProductManager”, el cual permitirá trabajar con múltiples productos. Éste debe poder agregar, consultar, modificar y eliminar un producto y manejarlo en persistencia de archivos (basado en entregable 1).</a:t>
            </a:r>
            <a:endParaRPr>
              <a:latin typeface="DM Sans"/>
              <a:ea typeface="DM Sans"/>
              <a:cs typeface="DM Sans"/>
              <a:sym typeface="DM Sans"/>
            </a:endParaRPr>
          </a:p>
          <a:p>
            <a:pPr>
              <a:spcBef>
                <a:spcPts val="1067"/>
              </a:spcBef>
            </a:pPr>
            <a:r>
              <a:rPr lang="es" b="1">
                <a:latin typeface="DM Sans"/>
                <a:ea typeface="DM Sans"/>
                <a:cs typeface="DM Sans"/>
                <a:sym typeface="DM Sans"/>
              </a:rPr>
              <a:t>Aspectos a incluir</a:t>
            </a:r>
            <a:endParaRPr b="1">
              <a:latin typeface="DM Sans"/>
              <a:ea typeface="DM Sans"/>
              <a:cs typeface="DM Sans"/>
              <a:sym typeface="DM Sans"/>
            </a:endParaRPr>
          </a:p>
          <a:p>
            <a:pPr>
              <a:lnSpc>
                <a:spcPct val="30000"/>
              </a:lnSpc>
              <a:spcBef>
                <a:spcPts val="1067"/>
              </a:spcBef>
            </a:pPr>
            <a:endParaRPr b="1">
              <a:latin typeface="DM Sans"/>
              <a:ea typeface="DM Sans"/>
              <a:cs typeface="DM Sans"/>
              <a:sym typeface="DM Sans"/>
            </a:endParaRPr>
          </a:p>
          <a:p>
            <a:pPr marL="609585" indent="-419090">
              <a:buClr>
                <a:srgbClr val="EA90FF"/>
              </a:buClr>
              <a:buSzPts val="1350"/>
              <a:buFont typeface="DM Sans"/>
              <a:buChar char="✓"/>
            </a:pPr>
            <a:r>
              <a:rPr lang="es">
                <a:solidFill>
                  <a:srgbClr val="666666"/>
                </a:solidFill>
                <a:latin typeface="DM Sans"/>
                <a:ea typeface="DM Sans"/>
                <a:cs typeface="DM Sans"/>
                <a:sym typeface="DM Sans"/>
              </a:rPr>
              <a:t>La clase debe contar con una variable this.path, el cual se inicializará desde el constructor y debe recibir la ruta a trabajar desde el momento de generar su instancia.</a:t>
            </a:r>
            <a:endParaRPr>
              <a:solidFill>
                <a:srgbClr val="666666"/>
              </a:solidFill>
              <a:latin typeface="DM Sans"/>
              <a:ea typeface="DM Sans"/>
              <a:cs typeface="DM Sans"/>
              <a:sym typeface="DM Sans"/>
            </a:endParaRPr>
          </a:p>
        </p:txBody>
      </p:sp>
      <p:sp>
        <p:nvSpPr>
          <p:cNvPr id="983" name="Google Shape;983;p215"/>
          <p:cNvSpPr txBox="1"/>
          <p:nvPr/>
        </p:nvSpPr>
        <p:spPr>
          <a:xfrm>
            <a:off x="690700" y="1321434"/>
            <a:ext cx="107156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5333" b="1">
                <a:solidFill>
                  <a:schemeClr val="dk1"/>
                </a:solidFill>
                <a:latin typeface="DM Sans"/>
                <a:ea typeface="DM Sans"/>
                <a:cs typeface="DM Sans"/>
                <a:sym typeface="DM Sans"/>
              </a:rPr>
              <a:t>Manejo de archivos</a:t>
            </a:r>
            <a:endParaRPr sz="5333" b="1">
              <a:solidFill>
                <a:schemeClr val="dk1"/>
              </a:solidFill>
              <a:latin typeface="DM Sans"/>
              <a:ea typeface="DM Sans"/>
              <a:cs typeface="DM Sans"/>
              <a:sym typeface="DM Sans"/>
            </a:endParaRPr>
          </a:p>
        </p:txBody>
      </p:sp>
      <p:pic>
        <p:nvPicPr>
          <p:cNvPr id="984" name="Google Shape;984;p215"/>
          <p:cNvPicPr preferRelativeResize="0"/>
          <p:nvPr/>
        </p:nvPicPr>
        <p:blipFill>
          <a:blip r:embed="rId4">
            <a:alphaModFix/>
          </a:blip>
          <a:stretch>
            <a:fillRect/>
          </a:stretch>
        </p:blipFill>
        <p:spPr>
          <a:xfrm>
            <a:off x="10415218" y="6256367"/>
            <a:ext cx="1534333" cy="356767"/>
          </a:xfrm>
          <a:prstGeom prst="rect">
            <a:avLst/>
          </a:prstGeom>
          <a:noFill/>
          <a:ln>
            <a:noFill/>
          </a:ln>
        </p:spPr>
      </p:pic>
      <p:sp>
        <p:nvSpPr>
          <p:cNvPr id="985" name="Google Shape;985;p215"/>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DESAFÍO ENTREGABLE</a:t>
            </a:r>
            <a:endParaRPr sz="2400">
              <a:latin typeface="DM Sans"/>
              <a:ea typeface="DM Sans"/>
              <a:cs typeface="DM Sans"/>
              <a:sym typeface="DM Sans"/>
            </a:endParaRPr>
          </a:p>
        </p:txBody>
      </p:sp>
      <p:sp>
        <p:nvSpPr>
          <p:cNvPr id="986" name="Google Shape;986;p215"/>
          <p:cNvSpPr txBox="1"/>
          <p:nvPr/>
        </p:nvSpPr>
        <p:spPr>
          <a:xfrm>
            <a:off x="6654600" y="2662501"/>
            <a:ext cx="5112800" cy="3847167"/>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dirty="0">
                <a:solidFill>
                  <a:srgbClr val="666666"/>
                </a:solidFill>
                <a:latin typeface="DM Sans"/>
                <a:ea typeface="DM Sans"/>
                <a:cs typeface="DM Sans"/>
                <a:sym typeface="DM Sans"/>
              </a:rPr>
              <a:t>Debe guardar objetos con el siguiente formato:</a:t>
            </a:r>
            <a:endParaRPr dirty="0">
              <a:solidFill>
                <a:srgbClr val="666666"/>
              </a:solidFill>
              <a:latin typeface="DM Sans"/>
              <a:ea typeface="DM Sans"/>
              <a:cs typeface="DM Sans"/>
              <a:sym typeface="DM Sans"/>
            </a:endParaRPr>
          </a:p>
          <a:p>
            <a:pPr marL="1219170" lvl="1" indent="-419090">
              <a:buClr>
                <a:srgbClr val="666666"/>
              </a:buClr>
              <a:buSzPts val="1350"/>
              <a:buFont typeface="DM Sans"/>
              <a:buChar char="-"/>
            </a:pPr>
            <a:r>
              <a:rPr lang="es" dirty="0">
                <a:solidFill>
                  <a:srgbClr val="666666"/>
                </a:solidFill>
                <a:latin typeface="DM Sans"/>
                <a:ea typeface="DM Sans"/>
                <a:cs typeface="DM Sans"/>
                <a:sym typeface="DM Sans"/>
              </a:rPr>
              <a:t>id (se debe incrementar automáticamente, no enviarse desde el cuerpo)</a:t>
            </a:r>
            <a:endParaRPr dirty="0">
              <a:solidFill>
                <a:srgbClr val="666666"/>
              </a:solidFill>
              <a:latin typeface="DM Sans"/>
              <a:ea typeface="DM Sans"/>
              <a:cs typeface="DM Sans"/>
              <a:sym typeface="DM Sans"/>
            </a:endParaRPr>
          </a:p>
          <a:p>
            <a:pPr marL="1219170" lvl="1" indent="-419090">
              <a:buClr>
                <a:srgbClr val="666666"/>
              </a:buClr>
              <a:buSzPts val="1350"/>
              <a:buFont typeface="DM Sans"/>
              <a:buChar char="-"/>
            </a:pPr>
            <a:r>
              <a:rPr lang="es" dirty="0">
                <a:solidFill>
                  <a:srgbClr val="666666"/>
                </a:solidFill>
                <a:latin typeface="DM Sans"/>
                <a:ea typeface="DM Sans"/>
                <a:cs typeface="DM Sans"/>
                <a:sym typeface="DM Sans"/>
              </a:rPr>
              <a:t>title (nombre del producto)</a:t>
            </a:r>
            <a:endParaRPr dirty="0">
              <a:solidFill>
                <a:srgbClr val="666666"/>
              </a:solidFill>
              <a:latin typeface="DM Sans"/>
              <a:ea typeface="DM Sans"/>
              <a:cs typeface="DM Sans"/>
              <a:sym typeface="DM Sans"/>
            </a:endParaRPr>
          </a:p>
          <a:p>
            <a:pPr marL="1219170" lvl="1" indent="-419090">
              <a:buClr>
                <a:srgbClr val="666666"/>
              </a:buClr>
              <a:buSzPts val="1350"/>
              <a:buFont typeface="DM Sans"/>
              <a:buChar char="-"/>
            </a:pPr>
            <a:r>
              <a:rPr lang="es" dirty="0">
                <a:solidFill>
                  <a:srgbClr val="666666"/>
                </a:solidFill>
                <a:latin typeface="DM Sans"/>
                <a:ea typeface="DM Sans"/>
                <a:cs typeface="DM Sans"/>
                <a:sym typeface="DM Sans"/>
              </a:rPr>
              <a:t>description (descripción del producto)</a:t>
            </a:r>
            <a:endParaRPr dirty="0">
              <a:solidFill>
                <a:srgbClr val="666666"/>
              </a:solidFill>
              <a:latin typeface="DM Sans"/>
              <a:ea typeface="DM Sans"/>
              <a:cs typeface="DM Sans"/>
              <a:sym typeface="DM Sans"/>
            </a:endParaRPr>
          </a:p>
          <a:p>
            <a:pPr marL="1219170" lvl="1" indent="-419090">
              <a:buClr>
                <a:srgbClr val="666666"/>
              </a:buClr>
              <a:buSzPts val="1350"/>
              <a:buFont typeface="DM Sans"/>
              <a:buChar char="-"/>
            </a:pPr>
            <a:r>
              <a:rPr lang="es" dirty="0">
                <a:solidFill>
                  <a:srgbClr val="666666"/>
                </a:solidFill>
                <a:latin typeface="DM Sans"/>
                <a:ea typeface="DM Sans"/>
                <a:cs typeface="DM Sans"/>
                <a:sym typeface="DM Sans"/>
              </a:rPr>
              <a:t>price (precio)</a:t>
            </a:r>
            <a:endParaRPr dirty="0">
              <a:solidFill>
                <a:srgbClr val="666666"/>
              </a:solidFill>
              <a:latin typeface="DM Sans"/>
              <a:ea typeface="DM Sans"/>
              <a:cs typeface="DM Sans"/>
              <a:sym typeface="DM Sans"/>
            </a:endParaRPr>
          </a:p>
          <a:p>
            <a:pPr marL="1219170" lvl="1" indent="-419090">
              <a:buClr>
                <a:srgbClr val="666666"/>
              </a:buClr>
              <a:buSzPts val="1350"/>
              <a:buFont typeface="DM Sans"/>
              <a:buChar char="-"/>
            </a:pPr>
            <a:r>
              <a:rPr lang="es" dirty="0">
                <a:solidFill>
                  <a:srgbClr val="666666"/>
                </a:solidFill>
                <a:latin typeface="DM Sans"/>
                <a:ea typeface="DM Sans"/>
                <a:cs typeface="DM Sans"/>
                <a:sym typeface="DM Sans"/>
              </a:rPr>
              <a:t>thumbnail (ruta de imagen)</a:t>
            </a:r>
            <a:endParaRPr dirty="0">
              <a:solidFill>
                <a:srgbClr val="666666"/>
              </a:solidFill>
              <a:latin typeface="DM Sans"/>
              <a:ea typeface="DM Sans"/>
              <a:cs typeface="DM Sans"/>
              <a:sym typeface="DM Sans"/>
            </a:endParaRPr>
          </a:p>
          <a:p>
            <a:pPr marL="1219170" lvl="1" indent="-419090">
              <a:buClr>
                <a:srgbClr val="666666"/>
              </a:buClr>
              <a:buSzPts val="1350"/>
              <a:buFont typeface="DM Sans"/>
              <a:buChar char="-"/>
            </a:pPr>
            <a:r>
              <a:rPr lang="es" dirty="0">
                <a:solidFill>
                  <a:srgbClr val="666666"/>
                </a:solidFill>
                <a:latin typeface="DM Sans"/>
                <a:ea typeface="DM Sans"/>
                <a:cs typeface="DM Sans"/>
                <a:sym typeface="DM Sans"/>
              </a:rPr>
              <a:t>code (código identificador)</a:t>
            </a:r>
            <a:endParaRPr dirty="0">
              <a:solidFill>
                <a:srgbClr val="666666"/>
              </a:solidFill>
              <a:latin typeface="DM Sans"/>
              <a:ea typeface="DM Sans"/>
              <a:cs typeface="DM Sans"/>
              <a:sym typeface="DM Sans"/>
            </a:endParaRPr>
          </a:p>
          <a:p>
            <a:pPr marL="1219170" lvl="1" indent="-419090">
              <a:buClr>
                <a:srgbClr val="666666"/>
              </a:buClr>
              <a:buSzPts val="1350"/>
              <a:buFont typeface="DM Sans"/>
              <a:buChar char="-"/>
            </a:pPr>
            <a:r>
              <a:rPr lang="es" dirty="0">
                <a:solidFill>
                  <a:srgbClr val="666666"/>
                </a:solidFill>
                <a:latin typeface="DM Sans"/>
                <a:ea typeface="DM Sans"/>
                <a:cs typeface="DM Sans"/>
                <a:sym typeface="DM Sans"/>
              </a:rPr>
              <a:t>stock (número de piezas disponibles)</a:t>
            </a:r>
            <a:endParaRPr dirty="0">
              <a:solidFill>
                <a:srgbClr val="666666"/>
              </a:solidFill>
              <a:latin typeface="DM Sans"/>
              <a:ea typeface="DM Sans"/>
              <a:cs typeface="DM Sans"/>
              <a:sym typeface="DM Sans"/>
            </a:endParaRPr>
          </a:p>
        </p:txBody>
      </p:sp>
      <p:sp>
        <p:nvSpPr>
          <p:cNvPr id="987" name="Google Shape;987;p215"/>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grpSp>
        <p:nvGrpSpPr>
          <p:cNvPr id="992" name="Google Shape;992;p216"/>
          <p:cNvGrpSpPr/>
          <p:nvPr/>
        </p:nvGrpSpPr>
        <p:grpSpPr>
          <a:xfrm>
            <a:off x="609794" y="624263"/>
            <a:ext cx="574765" cy="574765"/>
            <a:chOff x="3137108" y="2467173"/>
            <a:chExt cx="738900" cy="738900"/>
          </a:xfrm>
        </p:grpSpPr>
        <p:sp>
          <p:nvSpPr>
            <p:cNvPr id="993" name="Google Shape;993;p216"/>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994" name="Google Shape;994;p21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95" name="Google Shape;995;p216"/>
          <p:cNvSpPr txBox="1"/>
          <p:nvPr/>
        </p:nvSpPr>
        <p:spPr>
          <a:xfrm>
            <a:off x="678533" y="1605568"/>
            <a:ext cx="5112800" cy="4761263"/>
          </a:xfrm>
          <a:prstGeom prst="rect">
            <a:avLst/>
          </a:prstGeom>
          <a:noFill/>
          <a:ln>
            <a:noFill/>
          </a:ln>
        </p:spPr>
        <p:txBody>
          <a:bodyPr spcFirstLastPara="1" wrap="square" lIns="121900" tIns="121900" rIns="121900" bIns="121900" anchor="t" anchorCtr="0">
            <a:spAutoFit/>
          </a:bodyPr>
          <a:lstStyle/>
          <a:p>
            <a:r>
              <a:rPr lang="es" b="1">
                <a:solidFill>
                  <a:schemeClr val="dk1"/>
                </a:solidFill>
                <a:latin typeface="DM Sans"/>
                <a:ea typeface="DM Sans"/>
                <a:cs typeface="DM Sans"/>
                <a:sym typeface="DM Sans"/>
              </a:rPr>
              <a:t>Aspectos a incluir</a:t>
            </a:r>
            <a:endParaRPr b="1">
              <a:solidFill>
                <a:schemeClr val="dk1"/>
              </a:solidFill>
              <a:latin typeface="DM Sans"/>
              <a:ea typeface="DM Sans"/>
              <a:cs typeface="DM Sans"/>
              <a:sym typeface="DM Sans"/>
            </a:endParaRPr>
          </a:p>
          <a:p>
            <a:pPr>
              <a:lnSpc>
                <a:spcPct val="30000"/>
              </a:lnSpc>
            </a:pPr>
            <a:endParaRPr b="1">
              <a:solidFill>
                <a:srgbClr val="666666"/>
              </a:solidFill>
              <a:latin typeface="DM Sans"/>
              <a:ea typeface="DM Sans"/>
              <a:cs typeface="DM Sans"/>
              <a:sym typeface="DM Sans"/>
            </a:endParaRPr>
          </a:p>
          <a:p>
            <a:pPr marL="609585" indent="-419090">
              <a:buClr>
                <a:srgbClr val="EA90FF"/>
              </a:buClr>
              <a:buSzPts val="1350"/>
              <a:buFont typeface="DM Sans"/>
              <a:buChar char="✓"/>
            </a:pPr>
            <a:r>
              <a:rPr lang="es">
                <a:solidFill>
                  <a:srgbClr val="666666"/>
                </a:solidFill>
                <a:latin typeface="DM Sans"/>
                <a:ea typeface="DM Sans"/>
                <a:cs typeface="DM Sans"/>
                <a:sym typeface="DM Sans"/>
              </a:rPr>
              <a:t>Debe tener un método addProduct el cual debe recibir un objeto con el formato previamente especificado, asignarle un id autoincrementable y guardarlo en el arreglo (recuerda siempre guardarlo como un array en el archivo).</a:t>
            </a:r>
            <a:endParaRPr>
              <a:solidFill>
                <a:srgbClr val="666666"/>
              </a:solidFill>
              <a:latin typeface="DM Sans"/>
              <a:ea typeface="DM Sans"/>
              <a:cs typeface="DM Sans"/>
              <a:sym typeface="DM Sans"/>
            </a:endParaRPr>
          </a:p>
          <a:p>
            <a:pPr marL="609585" indent="-419090">
              <a:buClr>
                <a:srgbClr val="EA90FF"/>
              </a:buClr>
              <a:buSzPts val="1350"/>
              <a:buFont typeface="DM Sans"/>
              <a:buChar char="✓"/>
            </a:pPr>
            <a:r>
              <a:rPr lang="es">
                <a:solidFill>
                  <a:srgbClr val="666666"/>
                </a:solidFill>
                <a:latin typeface="DM Sans"/>
                <a:ea typeface="DM Sans"/>
                <a:cs typeface="DM Sans"/>
                <a:sym typeface="DM Sans"/>
              </a:rPr>
              <a:t>Debe tener un método getProducts, el cual debe leer el archivo de productos y devolver todos los productos en formato de arreglo.</a:t>
            </a:r>
            <a:endParaRPr>
              <a:solidFill>
                <a:srgbClr val="666666"/>
              </a:solidFill>
              <a:latin typeface="DM Sans"/>
              <a:ea typeface="DM Sans"/>
              <a:cs typeface="DM Sans"/>
              <a:sym typeface="DM Sans"/>
            </a:endParaRPr>
          </a:p>
          <a:p>
            <a:pPr marL="609585" indent="-419090">
              <a:buClr>
                <a:srgbClr val="EA90FF"/>
              </a:buClr>
              <a:buSzPts val="1350"/>
              <a:buFont typeface="DM Sans"/>
              <a:buChar char="✓"/>
            </a:pPr>
            <a:r>
              <a:rPr lang="es">
                <a:solidFill>
                  <a:srgbClr val="666666"/>
                </a:solidFill>
                <a:latin typeface="DM Sans"/>
                <a:ea typeface="DM Sans"/>
                <a:cs typeface="DM Sans"/>
                <a:sym typeface="DM Sans"/>
              </a:rPr>
              <a:t>Debe tener un método getProductById, el cual debe recibir un id, y tras leer el archivo, debe buscar el producto con el id especificado y devolverlo en formato </a:t>
            </a:r>
            <a:r>
              <a:rPr lang="es" b="1">
                <a:solidFill>
                  <a:srgbClr val="666666"/>
                </a:solidFill>
                <a:latin typeface="DM Sans"/>
                <a:ea typeface="DM Sans"/>
                <a:cs typeface="DM Sans"/>
                <a:sym typeface="DM Sans"/>
              </a:rPr>
              <a:t>objeto</a:t>
            </a:r>
            <a:endParaRPr>
              <a:solidFill>
                <a:srgbClr val="666666"/>
              </a:solidFill>
              <a:latin typeface="DM Sans"/>
              <a:ea typeface="DM Sans"/>
              <a:cs typeface="DM Sans"/>
              <a:sym typeface="DM Sans"/>
            </a:endParaRPr>
          </a:p>
        </p:txBody>
      </p:sp>
      <p:pic>
        <p:nvPicPr>
          <p:cNvPr id="996" name="Google Shape;996;p216"/>
          <p:cNvPicPr preferRelativeResize="0"/>
          <p:nvPr/>
        </p:nvPicPr>
        <p:blipFill>
          <a:blip r:embed="rId4">
            <a:alphaModFix/>
          </a:blip>
          <a:stretch>
            <a:fillRect/>
          </a:stretch>
        </p:blipFill>
        <p:spPr>
          <a:xfrm>
            <a:off x="10415218" y="6256367"/>
            <a:ext cx="1534333" cy="356767"/>
          </a:xfrm>
          <a:prstGeom prst="rect">
            <a:avLst/>
          </a:prstGeom>
          <a:noFill/>
          <a:ln>
            <a:noFill/>
          </a:ln>
        </p:spPr>
      </p:pic>
      <p:sp>
        <p:nvSpPr>
          <p:cNvPr id="997" name="Google Shape;997;p216"/>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DESAFÍO ENTREGABLE</a:t>
            </a:r>
            <a:endParaRPr sz="2400">
              <a:latin typeface="DM Sans"/>
              <a:ea typeface="DM Sans"/>
              <a:cs typeface="DM Sans"/>
              <a:sym typeface="DM Sans"/>
            </a:endParaRPr>
          </a:p>
        </p:txBody>
      </p:sp>
      <p:sp>
        <p:nvSpPr>
          <p:cNvPr id="998" name="Google Shape;998;p216"/>
          <p:cNvSpPr txBox="1"/>
          <p:nvPr/>
        </p:nvSpPr>
        <p:spPr>
          <a:xfrm>
            <a:off x="5941933" y="2011967"/>
            <a:ext cx="5390000" cy="4610004"/>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solidFill>
                  <a:srgbClr val="666666"/>
                </a:solidFill>
                <a:latin typeface="DM Sans"/>
                <a:ea typeface="DM Sans"/>
                <a:cs typeface="DM Sans"/>
                <a:sym typeface="DM Sans"/>
              </a:rPr>
              <a:t>Debe tener un método updateProduct, el cual debe recibir el id del producto a actualizar, así también como el campo a actualizar (puede ser el objeto completo, como en una DB), y debe actualizar el producto que tenga ese id en el archivo. </a:t>
            </a:r>
            <a:r>
              <a:rPr lang="es" b="1">
                <a:solidFill>
                  <a:srgbClr val="666666"/>
                </a:solidFill>
                <a:latin typeface="DM Sans"/>
                <a:ea typeface="DM Sans"/>
                <a:cs typeface="DM Sans"/>
                <a:sym typeface="DM Sans"/>
              </a:rPr>
              <a:t>NO DEBE BORRARSE SU ID </a:t>
            </a:r>
            <a:endParaRPr>
              <a:solidFill>
                <a:srgbClr val="666666"/>
              </a:solidFill>
              <a:latin typeface="DM Sans"/>
              <a:ea typeface="DM Sans"/>
              <a:cs typeface="DM Sans"/>
              <a:sym typeface="DM Sans"/>
            </a:endParaRPr>
          </a:p>
          <a:p>
            <a:pPr marL="609585" indent="-419090">
              <a:buClr>
                <a:srgbClr val="EA90FF"/>
              </a:buClr>
              <a:buSzPts val="1350"/>
              <a:buFont typeface="DM Sans"/>
              <a:buChar char="✓"/>
            </a:pPr>
            <a:r>
              <a:rPr lang="es">
                <a:solidFill>
                  <a:srgbClr val="666666"/>
                </a:solidFill>
                <a:latin typeface="DM Sans"/>
                <a:ea typeface="DM Sans"/>
                <a:cs typeface="DM Sans"/>
                <a:sym typeface="DM Sans"/>
              </a:rPr>
              <a:t>Debe tener un método deleteProduct, el cual debe recibir un id y debe eliminar el producto que tenga ese id en el archivo.</a:t>
            </a:r>
            <a:endParaRPr>
              <a:solidFill>
                <a:srgbClr val="999999"/>
              </a:solidFill>
              <a:latin typeface="DM Sans"/>
              <a:ea typeface="DM Sans"/>
              <a:cs typeface="DM Sans"/>
              <a:sym typeface="DM Sans"/>
            </a:endParaRPr>
          </a:p>
          <a:p>
            <a:pPr>
              <a:spcBef>
                <a:spcPts val="1067"/>
              </a:spcBef>
            </a:pPr>
            <a:r>
              <a:rPr lang="es" b="1">
                <a:solidFill>
                  <a:schemeClr val="dk1"/>
                </a:solidFill>
                <a:latin typeface="DM Sans"/>
                <a:ea typeface="DM Sans"/>
                <a:cs typeface="DM Sans"/>
                <a:sym typeface="DM Sans"/>
              </a:rPr>
              <a:t>Formato del entregable</a:t>
            </a:r>
            <a:endParaRPr b="1">
              <a:solidFill>
                <a:schemeClr val="dk1"/>
              </a:solidFill>
              <a:latin typeface="DM Sans"/>
              <a:ea typeface="DM Sans"/>
              <a:cs typeface="DM Sans"/>
              <a:sym typeface="DM Sans"/>
            </a:endParaRPr>
          </a:p>
          <a:p>
            <a:pPr>
              <a:lnSpc>
                <a:spcPct val="30000"/>
              </a:lnSpc>
            </a:pPr>
            <a:endParaRPr b="1">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rgbClr val="666666"/>
                </a:solidFill>
                <a:latin typeface="DM Sans"/>
                <a:ea typeface="DM Sans"/>
                <a:cs typeface="DM Sans"/>
                <a:sym typeface="DM Sans"/>
              </a:rPr>
              <a:t>Archivo de javascript con el nombre ProductManager.js</a:t>
            </a:r>
            <a:endParaRPr>
              <a:solidFill>
                <a:srgbClr val="666666"/>
              </a:solidFill>
              <a:latin typeface="DM Sans"/>
              <a:ea typeface="DM Sans"/>
              <a:cs typeface="DM Sans"/>
              <a:sym typeface="DM Sans"/>
            </a:endParaRPr>
          </a:p>
          <a:p>
            <a:pPr>
              <a:spcBef>
                <a:spcPts val="1067"/>
              </a:spcBef>
              <a:spcAft>
                <a:spcPts val="1067"/>
              </a:spcAft>
            </a:pPr>
            <a:r>
              <a:rPr lang="es" sz="1667" b="1" u="sng">
                <a:solidFill>
                  <a:srgbClr val="83AEFB"/>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Proceso de testing de este entregable ✅</a:t>
            </a:r>
            <a:endParaRPr sz="1667" b="1">
              <a:solidFill>
                <a:srgbClr val="83AEFB"/>
              </a:solidFill>
              <a:latin typeface="DM Sans"/>
              <a:ea typeface="DM Sans"/>
              <a:cs typeface="DM Sans"/>
              <a:sym typeface="DM Sans"/>
            </a:endParaRPr>
          </a:p>
        </p:txBody>
      </p:sp>
      <p:sp>
        <p:nvSpPr>
          <p:cNvPr id="999" name="Google Shape;999;p216"/>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149"/>
          <p:cNvPicPr preferRelativeResize="0"/>
          <p:nvPr/>
        </p:nvPicPr>
        <p:blipFill rotWithShape="1">
          <a:blip r:embed="rId3">
            <a:alphaModFix/>
          </a:blip>
          <a:srcRect/>
          <a:stretch/>
        </p:blipFill>
        <p:spPr>
          <a:xfrm>
            <a:off x="7508033" y="1820867"/>
            <a:ext cx="2611600" cy="3986127"/>
          </a:xfrm>
          <a:prstGeom prst="rect">
            <a:avLst/>
          </a:prstGeom>
          <a:noFill/>
          <a:ln>
            <a:noFill/>
          </a:ln>
        </p:spPr>
      </p:pic>
      <p:sp>
        <p:nvSpPr>
          <p:cNvPr id="484" name="Google Shape;484;p149"/>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485" name="Google Shape;485;p149"/>
          <p:cNvSpPr txBox="1"/>
          <p:nvPr/>
        </p:nvSpPr>
        <p:spPr>
          <a:xfrm>
            <a:off x="7507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06</a:t>
            </a:r>
            <a:endParaRPr sz="2133">
              <a:solidFill>
                <a:schemeClr val="lt1"/>
              </a:solidFill>
              <a:latin typeface="DM Sans"/>
              <a:ea typeface="DM Sans"/>
              <a:cs typeface="DM Sans"/>
              <a:sym typeface="DM Sans"/>
            </a:endParaRPr>
          </a:p>
        </p:txBody>
      </p:sp>
      <p:cxnSp>
        <p:nvCxnSpPr>
          <p:cNvPr id="486" name="Google Shape;486;p149"/>
          <p:cNvCxnSpPr/>
          <p:nvPr/>
        </p:nvCxnSpPr>
        <p:spPr>
          <a:xfrm>
            <a:off x="7607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487" name="Google Shape;487;p149"/>
          <p:cNvSpPr txBox="1"/>
          <p:nvPr/>
        </p:nvSpPr>
        <p:spPr>
          <a:xfrm>
            <a:off x="7507184" y="26955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B7B7B7"/>
                </a:solidFill>
                <a:latin typeface="DM Sans"/>
                <a:ea typeface="DM Sans"/>
                <a:cs typeface="DM Sans"/>
                <a:sym typeface="DM Sans"/>
              </a:rPr>
              <a:t>Servidores web</a:t>
            </a:r>
            <a:endParaRPr sz="2000" b="1">
              <a:solidFill>
                <a:srgbClr val="B7B7B7"/>
              </a:solidFill>
              <a:latin typeface="DM Sans"/>
              <a:ea typeface="DM Sans"/>
              <a:cs typeface="DM Sans"/>
              <a:sym typeface="DM Sans"/>
            </a:endParaRPr>
          </a:p>
        </p:txBody>
      </p:sp>
      <p:cxnSp>
        <p:nvCxnSpPr>
          <p:cNvPr id="488" name="Google Shape;488;p149"/>
          <p:cNvCxnSpPr/>
          <p:nvPr/>
        </p:nvCxnSpPr>
        <p:spPr>
          <a:xfrm>
            <a:off x="7627951" y="2443400"/>
            <a:ext cx="2371200" cy="0"/>
          </a:xfrm>
          <a:prstGeom prst="straightConnector1">
            <a:avLst/>
          </a:prstGeom>
          <a:noFill/>
          <a:ln w="9525" cap="flat" cmpd="sng">
            <a:solidFill>
              <a:srgbClr val="434343"/>
            </a:solidFill>
            <a:prstDash val="solid"/>
            <a:round/>
            <a:headEnd type="none" w="sm" len="sm"/>
            <a:tailEnd type="none" w="sm" len="sm"/>
          </a:ln>
        </p:spPr>
      </p:cxnSp>
      <p:sp>
        <p:nvSpPr>
          <p:cNvPr id="489" name="Google Shape;489;p149"/>
          <p:cNvSpPr txBox="1"/>
          <p:nvPr/>
        </p:nvSpPr>
        <p:spPr>
          <a:xfrm>
            <a:off x="7617667" y="3828867"/>
            <a:ext cx="2371200" cy="1731203"/>
          </a:xfrm>
          <a:prstGeom prst="rect">
            <a:avLst/>
          </a:prstGeom>
          <a:noFill/>
          <a:ln>
            <a:noFill/>
          </a:ln>
        </p:spPr>
        <p:txBody>
          <a:bodyPr spcFirstLastPara="1" wrap="square" lIns="121900" tIns="121900" rIns="121900" bIns="121900" anchor="t" anchorCtr="0">
            <a:spAutoFit/>
          </a:bodyPr>
          <a:lstStyle/>
          <a:p>
            <a:pPr marL="609585" indent="-406390">
              <a:spcBef>
                <a:spcPts val="1333"/>
              </a:spcBef>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Protocolo HTTP</a:t>
            </a:r>
            <a:endParaRPr sz="1600">
              <a:solidFill>
                <a:srgbClr val="999999"/>
              </a:solidFill>
              <a:latin typeface="DM Sans"/>
              <a:ea typeface="DM Sans"/>
              <a:cs typeface="DM Sans"/>
              <a:sym typeface="DM Sans"/>
            </a:endParaRPr>
          </a:p>
          <a:p>
            <a:pPr marL="609585" indent="-406390">
              <a:spcBef>
                <a:spcPts val="1333"/>
              </a:spcBef>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Servidor con express js</a:t>
            </a:r>
            <a:endParaRPr sz="1600">
              <a:solidFill>
                <a:srgbClr val="999999"/>
              </a:solidFill>
              <a:latin typeface="DM Sans"/>
              <a:ea typeface="DM Sans"/>
              <a:cs typeface="DM Sans"/>
              <a:sym typeface="DM Sans"/>
            </a:endParaRPr>
          </a:p>
          <a:p>
            <a:pPr marL="609585" indent="-406390">
              <a:spcBef>
                <a:spcPts val="1333"/>
              </a:spcBef>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Objeto request</a:t>
            </a:r>
            <a:endParaRPr sz="1600">
              <a:solidFill>
                <a:srgbClr val="999999"/>
              </a:solidFill>
              <a:latin typeface="DM Sans"/>
              <a:ea typeface="DM Sans"/>
              <a:cs typeface="DM Sans"/>
              <a:sym typeface="DM Sans"/>
            </a:endParaRPr>
          </a:p>
        </p:txBody>
      </p:sp>
      <p:pic>
        <p:nvPicPr>
          <p:cNvPr id="490" name="Google Shape;490;p149"/>
          <p:cNvPicPr preferRelativeResize="0"/>
          <p:nvPr/>
        </p:nvPicPr>
        <p:blipFill rotWithShape="1">
          <a:blip r:embed="rId6">
            <a:alphaModFix/>
          </a:blip>
          <a:srcRect/>
          <a:stretch/>
        </p:blipFill>
        <p:spPr>
          <a:xfrm>
            <a:off x="4466867" y="1732217"/>
            <a:ext cx="2723400" cy="4163433"/>
          </a:xfrm>
          <a:prstGeom prst="rect">
            <a:avLst/>
          </a:prstGeom>
          <a:noFill/>
          <a:ln>
            <a:noFill/>
          </a:ln>
        </p:spPr>
      </p:pic>
      <p:pic>
        <p:nvPicPr>
          <p:cNvPr id="491" name="Google Shape;491;p149"/>
          <p:cNvPicPr preferRelativeResize="0"/>
          <p:nvPr/>
        </p:nvPicPr>
        <p:blipFill rotWithShape="1">
          <a:blip r:embed="rId3">
            <a:alphaModFix/>
          </a:blip>
          <a:srcRect/>
          <a:stretch/>
        </p:blipFill>
        <p:spPr>
          <a:xfrm>
            <a:off x="1659151" y="1820867"/>
            <a:ext cx="2611600" cy="3986127"/>
          </a:xfrm>
          <a:prstGeom prst="rect">
            <a:avLst/>
          </a:prstGeom>
          <a:noFill/>
          <a:ln>
            <a:noFill/>
          </a:ln>
        </p:spPr>
      </p:pic>
      <p:sp>
        <p:nvSpPr>
          <p:cNvPr id="492" name="Google Shape;492;p149"/>
          <p:cNvSpPr txBox="1"/>
          <p:nvPr/>
        </p:nvSpPr>
        <p:spPr>
          <a:xfrm>
            <a:off x="1679567" y="19465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rgbClr val="FFFFFF"/>
                </a:solidFill>
                <a:latin typeface="DM Sans"/>
                <a:ea typeface="DM Sans"/>
                <a:cs typeface="DM Sans"/>
                <a:sym typeface="DM Sans"/>
              </a:rPr>
              <a:t>04</a:t>
            </a:r>
            <a:endParaRPr sz="2133">
              <a:solidFill>
                <a:srgbClr val="FFFFFF"/>
              </a:solidFill>
              <a:latin typeface="DM Sans"/>
              <a:ea typeface="DM Sans"/>
              <a:cs typeface="DM Sans"/>
              <a:sym typeface="DM Sans"/>
            </a:endParaRPr>
          </a:p>
        </p:txBody>
      </p:sp>
      <p:cxnSp>
        <p:nvCxnSpPr>
          <p:cNvPr id="493" name="Google Shape;493;p149"/>
          <p:cNvCxnSpPr/>
          <p:nvPr/>
        </p:nvCxnSpPr>
        <p:spPr>
          <a:xfrm>
            <a:off x="1657751" y="3541200"/>
            <a:ext cx="2371200" cy="0"/>
          </a:xfrm>
          <a:prstGeom prst="straightConnector1">
            <a:avLst/>
          </a:prstGeom>
          <a:noFill/>
          <a:ln w="9525" cap="flat" cmpd="sng">
            <a:solidFill>
              <a:srgbClr val="434343"/>
            </a:solidFill>
            <a:prstDash val="solid"/>
            <a:round/>
            <a:headEnd type="none" w="sm" len="sm"/>
            <a:tailEnd type="none" w="sm" len="sm"/>
          </a:ln>
        </p:spPr>
      </p:cxnSp>
      <p:sp>
        <p:nvSpPr>
          <p:cNvPr id="494" name="Google Shape;494;p149"/>
          <p:cNvSpPr txBox="1"/>
          <p:nvPr/>
        </p:nvSpPr>
        <p:spPr>
          <a:xfrm>
            <a:off x="1679151" y="2390734"/>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B7B7B7"/>
                </a:solidFill>
                <a:latin typeface="DM Sans"/>
                <a:ea typeface="DM Sans"/>
                <a:cs typeface="DM Sans"/>
                <a:sym typeface="DM Sans"/>
              </a:rPr>
              <a:t>Manejo de archivos en Javascript</a:t>
            </a:r>
            <a:endParaRPr sz="2000" b="1">
              <a:solidFill>
                <a:srgbClr val="B7B7B7"/>
              </a:solidFill>
              <a:latin typeface="DM Sans"/>
              <a:ea typeface="DM Sans"/>
              <a:cs typeface="DM Sans"/>
              <a:sym typeface="DM Sans"/>
            </a:endParaRPr>
          </a:p>
        </p:txBody>
      </p:sp>
      <p:cxnSp>
        <p:nvCxnSpPr>
          <p:cNvPr id="495" name="Google Shape;495;p149"/>
          <p:cNvCxnSpPr/>
          <p:nvPr/>
        </p:nvCxnSpPr>
        <p:spPr>
          <a:xfrm>
            <a:off x="1678317" y="2438933"/>
            <a:ext cx="2371200" cy="0"/>
          </a:xfrm>
          <a:prstGeom prst="straightConnector1">
            <a:avLst/>
          </a:prstGeom>
          <a:noFill/>
          <a:ln w="9525" cap="flat" cmpd="sng">
            <a:solidFill>
              <a:srgbClr val="434343"/>
            </a:solidFill>
            <a:prstDash val="solid"/>
            <a:round/>
            <a:headEnd type="none" w="sm" len="sm"/>
            <a:tailEnd type="none" w="sm" len="sm"/>
          </a:ln>
        </p:spPr>
      </p:cxnSp>
      <p:sp>
        <p:nvSpPr>
          <p:cNvPr id="496" name="Google Shape;496;p149"/>
          <p:cNvSpPr txBox="1"/>
          <p:nvPr/>
        </p:nvSpPr>
        <p:spPr>
          <a:xfrm>
            <a:off x="1708784" y="3725267"/>
            <a:ext cx="23100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rId4" action="ppaction://hlinksldjump">
                  <a:extLst>
                    <a:ext uri="{A12FA001-AC4F-418D-AE19-62706E023703}">
                      <ahyp:hlinkClr xmlns:ahyp="http://schemas.microsoft.com/office/drawing/2018/hyperlinkcolor" val="tx"/>
                    </a:ext>
                  </a:extLst>
                </a:hlinkClick>
              </a:rPr>
              <a:t>Archivos síncronos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Manejo de archivos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File system</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uFill>
                  <a:noFill/>
                </a:uFill>
                <a:latin typeface="DM Sans"/>
                <a:ea typeface="DM Sans"/>
                <a:cs typeface="DM Sans"/>
                <a:sym typeface="DM Sans"/>
                <a:hlinkClick r:id="rId7" action="ppaction://hlinksldjump">
                  <a:extLst>
                    <a:ext uri="{A12FA001-AC4F-418D-AE19-62706E023703}">
                      <ahyp:hlinkClr xmlns:ahyp="http://schemas.microsoft.com/office/drawing/2018/hyperlinkcolor" val="tx"/>
                    </a:ext>
                  </a:extLst>
                </a:hlinkClick>
              </a:rPr>
              <a:t>Promesas</a:t>
            </a:r>
            <a:endParaRPr sz="1600">
              <a:solidFill>
                <a:srgbClr val="999999"/>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p:txBody>
      </p:sp>
      <p:pic>
        <p:nvPicPr>
          <p:cNvPr id="497" name="Google Shape;497;p149"/>
          <p:cNvPicPr preferRelativeResize="0"/>
          <p:nvPr/>
        </p:nvPicPr>
        <p:blipFill rotWithShape="1">
          <a:blip r:embed="rId3">
            <a:alphaModFix/>
          </a:blip>
          <a:srcRect/>
          <a:stretch/>
        </p:blipFill>
        <p:spPr>
          <a:xfrm>
            <a:off x="4548733" y="1820867"/>
            <a:ext cx="2611600" cy="3986127"/>
          </a:xfrm>
          <a:prstGeom prst="rect">
            <a:avLst/>
          </a:prstGeom>
          <a:noFill/>
          <a:ln>
            <a:noFill/>
          </a:ln>
        </p:spPr>
      </p:pic>
      <p:sp>
        <p:nvSpPr>
          <p:cNvPr id="498" name="Google Shape;498;p149"/>
          <p:cNvSpPr txBox="1"/>
          <p:nvPr/>
        </p:nvSpPr>
        <p:spPr>
          <a:xfrm>
            <a:off x="45484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chemeClr val="lt1"/>
                </a:solidFill>
                <a:latin typeface="DM Sans"/>
                <a:ea typeface="DM Sans"/>
                <a:cs typeface="DM Sans"/>
                <a:sym typeface="DM Sans"/>
              </a:rPr>
              <a:t>05</a:t>
            </a:r>
            <a:endParaRPr sz="2133" b="1">
              <a:solidFill>
                <a:schemeClr val="lt1"/>
              </a:solidFill>
              <a:latin typeface="DM Sans"/>
              <a:ea typeface="DM Sans"/>
              <a:cs typeface="DM Sans"/>
              <a:sym typeface="DM Sans"/>
            </a:endParaRPr>
          </a:p>
        </p:txBody>
      </p:sp>
      <p:cxnSp>
        <p:nvCxnSpPr>
          <p:cNvPr id="499" name="Google Shape;499;p149"/>
          <p:cNvCxnSpPr/>
          <p:nvPr/>
        </p:nvCxnSpPr>
        <p:spPr>
          <a:xfrm>
            <a:off x="46480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500" name="Google Shape;500;p149"/>
          <p:cNvSpPr txBox="1"/>
          <p:nvPr/>
        </p:nvSpPr>
        <p:spPr>
          <a:xfrm>
            <a:off x="4547884" y="2390733"/>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Administradores de paquetes - NPM</a:t>
            </a:r>
            <a:endParaRPr sz="2000" b="1">
              <a:solidFill>
                <a:srgbClr val="EAFF6A"/>
              </a:solidFill>
              <a:latin typeface="DM Sans"/>
              <a:ea typeface="DM Sans"/>
              <a:cs typeface="DM Sans"/>
              <a:sym typeface="DM Sans"/>
            </a:endParaRPr>
          </a:p>
        </p:txBody>
      </p:sp>
      <p:cxnSp>
        <p:nvCxnSpPr>
          <p:cNvPr id="501" name="Google Shape;501;p149"/>
          <p:cNvCxnSpPr/>
          <p:nvPr/>
        </p:nvCxnSpPr>
        <p:spPr>
          <a:xfrm>
            <a:off x="4668651" y="2443400"/>
            <a:ext cx="2371200" cy="0"/>
          </a:xfrm>
          <a:prstGeom prst="straightConnector1">
            <a:avLst/>
          </a:prstGeom>
          <a:noFill/>
          <a:ln w="9525" cap="flat" cmpd="sng">
            <a:solidFill>
              <a:srgbClr val="434343"/>
            </a:solidFill>
            <a:prstDash val="solid"/>
            <a:round/>
            <a:headEnd type="none" w="sm" len="sm"/>
            <a:tailEnd type="none" w="sm" len="sm"/>
          </a:ln>
        </p:spPr>
      </p:cxnSp>
      <p:sp>
        <p:nvSpPr>
          <p:cNvPr id="502" name="Google Shape;502;p149"/>
          <p:cNvSpPr txBox="1"/>
          <p:nvPr/>
        </p:nvSpPr>
        <p:spPr>
          <a:xfrm>
            <a:off x="4658367" y="3727267"/>
            <a:ext cx="2371200" cy="1723508"/>
          </a:xfrm>
          <a:prstGeom prst="rect">
            <a:avLst/>
          </a:prstGeom>
          <a:noFill/>
          <a:ln>
            <a:noFill/>
          </a:ln>
        </p:spPr>
        <p:txBody>
          <a:bodyPr spcFirstLastPara="1" wrap="square" lIns="121900" tIns="121900" rIns="121900" bIns="121900" anchor="t" anchorCtr="0">
            <a:spAutoFit/>
          </a:bodyPr>
          <a:lstStyle/>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4" action="ppaction://hlinksldjump"/>
              </a:rPr>
              <a:t>Node Js</a:t>
            </a:r>
            <a:endParaRPr sz="1600">
              <a:solidFill>
                <a:schemeClr val="lt1"/>
              </a:solidFill>
              <a:latin typeface="DM Sans"/>
              <a:ea typeface="DM Sans"/>
              <a:cs typeface="DM Sans"/>
              <a:sym typeface="DM Sans"/>
            </a:endParaRPr>
          </a:p>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8" action="ppaction://hlinksldjump"/>
              </a:rPr>
              <a:t>Módulos nativos</a:t>
            </a:r>
            <a:endParaRPr sz="1600">
              <a:solidFill>
                <a:schemeClr val="lt1"/>
              </a:solidFill>
              <a:latin typeface="DM Sans"/>
              <a:ea typeface="DM Sans"/>
              <a:cs typeface="DM Sans"/>
              <a:sym typeface="DM Sans"/>
            </a:endParaRPr>
          </a:p>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7" action="ppaction://hlinksldjump"/>
              </a:rPr>
              <a:t>NPM</a:t>
            </a:r>
            <a:endParaRPr sz="1600">
              <a:solidFill>
                <a:schemeClr val="lt1"/>
              </a:solidFill>
              <a:latin typeface="DM Sans"/>
              <a:ea typeface="DM Sans"/>
              <a:cs typeface="DM Sans"/>
              <a:sym typeface="DM Sans"/>
            </a:endParaRPr>
          </a:p>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9" action="ppaction://hlinksldjump"/>
              </a:rPr>
              <a:t>Instalaciones globales y locales</a:t>
            </a:r>
            <a:endParaRPr sz="1600">
              <a:solidFill>
                <a:schemeClr val="lt1"/>
              </a:solidFill>
              <a:latin typeface="DM Sans"/>
              <a:ea typeface="DM Sans"/>
              <a:cs typeface="DM Sans"/>
              <a:sym typeface="DM Sans"/>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50"/>
          <p:cNvSpPr txBox="1"/>
          <p:nvPr/>
        </p:nvSpPr>
        <p:spPr>
          <a:xfrm>
            <a:off x="668600" y="6243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508" name="Google Shape;508;p150"/>
          <p:cNvPicPr preferRelativeResize="0"/>
          <p:nvPr/>
        </p:nvPicPr>
        <p:blipFill>
          <a:blip r:embed="rId3">
            <a:alphaModFix/>
          </a:blip>
          <a:stretch>
            <a:fillRect/>
          </a:stretch>
        </p:blipFill>
        <p:spPr>
          <a:xfrm>
            <a:off x="2896585" y="2060418"/>
            <a:ext cx="262633" cy="262633"/>
          </a:xfrm>
          <a:prstGeom prst="rect">
            <a:avLst/>
          </a:prstGeom>
          <a:noFill/>
          <a:ln>
            <a:noFill/>
          </a:ln>
        </p:spPr>
      </p:pic>
      <p:sp>
        <p:nvSpPr>
          <p:cNvPr id="509" name="Google Shape;509;p150"/>
          <p:cNvSpPr txBox="1"/>
          <p:nvPr/>
        </p:nvSpPr>
        <p:spPr>
          <a:xfrm>
            <a:off x="3474448" y="1930118"/>
            <a:ext cx="5708400" cy="523180"/>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Repasar qué es Node js y su uso en el backend</a:t>
            </a:r>
            <a:endParaRPr>
              <a:solidFill>
                <a:schemeClr val="lt1"/>
              </a:solidFill>
              <a:latin typeface="DM Sans"/>
              <a:ea typeface="DM Sans"/>
              <a:cs typeface="DM Sans"/>
              <a:sym typeface="DM Sans"/>
            </a:endParaRPr>
          </a:p>
        </p:txBody>
      </p:sp>
      <p:pic>
        <p:nvPicPr>
          <p:cNvPr id="510" name="Google Shape;510;p150"/>
          <p:cNvPicPr preferRelativeResize="0"/>
          <p:nvPr/>
        </p:nvPicPr>
        <p:blipFill>
          <a:blip r:embed="rId3">
            <a:alphaModFix/>
          </a:blip>
          <a:stretch>
            <a:fillRect/>
          </a:stretch>
        </p:blipFill>
        <p:spPr>
          <a:xfrm>
            <a:off x="2896185" y="2904952"/>
            <a:ext cx="262633" cy="262633"/>
          </a:xfrm>
          <a:prstGeom prst="rect">
            <a:avLst/>
          </a:prstGeom>
          <a:noFill/>
          <a:ln>
            <a:noFill/>
          </a:ln>
        </p:spPr>
      </p:pic>
      <p:cxnSp>
        <p:nvCxnSpPr>
          <p:cNvPr id="511" name="Google Shape;511;p150"/>
          <p:cNvCxnSpPr>
            <a:stCxn id="508" idx="2"/>
            <a:endCxn id="510" idx="0"/>
          </p:cNvCxnSpPr>
          <p:nvPr/>
        </p:nvCxnSpPr>
        <p:spPr>
          <a:xfrm rot="-5400000" flipH="1">
            <a:off x="2737300" y="2613649"/>
            <a:ext cx="582000" cy="800"/>
          </a:xfrm>
          <a:prstGeom prst="bentConnector3">
            <a:avLst>
              <a:gd name="adj1" fmla="val 49991"/>
            </a:avLst>
          </a:prstGeom>
          <a:noFill/>
          <a:ln w="9525" cap="flat" cmpd="sng">
            <a:solidFill>
              <a:srgbClr val="EAFF6A"/>
            </a:solidFill>
            <a:prstDash val="solid"/>
            <a:round/>
            <a:headEnd type="none" w="med" len="med"/>
            <a:tailEnd type="none" w="med" len="med"/>
          </a:ln>
        </p:spPr>
      </p:cxnSp>
      <p:sp>
        <p:nvSpPr>
          <p:cNvPr id="512" name="Google Shape;512;p150"/>
          <p:cNvSpPr txBox="1"/>
          <p:nvPr/>
        </p:nvSpPr>
        <p:spPr>
          <a:xfrm>
            <a:off x="3474448" y="2710118"/>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Entender la diferencia entre un módulo nativo y uno de terceros</a:t>
            </a:r>
            <a:endParaRPr>
              <a:solidFill>
                <a:schemeClr val="lt1"/>
              </a:solidFill>
              <a:latin typeface="DM Sans"/>
              <a:ea typeface="DM Sans"/>
              <a:cs typeface="DM Sans"/>
              <a:sym typeface="DM Sans"/>
            </a:endParaRPr>
          </a:p>
        </p:txBody>
      </p:sp>
      <p:pic>
        <p:nvPicPr>
          <p:cNvPr id="513" name="Google Shape;513;p150"/>
          <p:cNvPicPr preferRelativeResize="0"/>
          <p:nvPr/>
        </p:nvPicPr>
        <p:blipFill>
          <a:blip r:embed="rId3">
            <a:alphaModFix/>
          </a:blip>
          <a:stretch>
            <a:fillRect/>
          </a:stretch>
        </p:blipFill>
        <p:spPr>
          <a:xfrm>
            <a:off x="2896385" y="2875418"/>
            <a:ext cx="262633" cy="262633"/>
          </a:xfrm>
          <a:prstGeom prst="rect">
            <a:avLst/>
          </a:prstGeom>
          <a:noFill/>
          <a:ln>
            <a:noFill/>
          </a:ln>
        </p:spPr>
      </p:pic>
      <p:pic>
        <p:nvPicPr>
          <p:cNvPr id="514" name="Google Shape;514;p150"/>
          <p:cNvPicPr preferRelativeResize="0"/>
          <p:nvPr/>
        </p:nvPicPr>
        <p:blipFill>
          <a:blip r:embed="rId3">
            <a:alphaModFix/>
          </a:blip>
          <a:stretch>
            <a:fillRect/>
          </a:stretch>
        </p:blipFill>
        <p:spPr>
          <a:xfrm>
            <a:off x="2895985" y="3719952"/>
            <a:ext cx="262633" cy="262633"/>
          </a:xfrm>
          <a:prstGeom prst="rect">
            <a:avLst/>
          </a:prstGeom>
          <a:noFill/>
          <a:ln>
            <a:noFill/>
          </a:ln>
        </p:spPr>
      </p:pic>
      <p:cxnSp>
        <p:nvCxnSpPr>
          <p:cNvPr id="515" name="Google Shape;515;p150"/>
          <p:cNvCxnSpPr>
            <a:stCxn id="513" idx="2"/>
            <a:endCxn id="514" idx="0"/>
          </p:cNvCxnSpPr>
          <p:nvPr/>
        </p:nvCxnSpPr>
        <p:spPr>
          <a:xfrm rot="-5400000" flipH="1">
            <a:off x="2737100" y="3428649"/>
            <a:ext cx="582000" cy="800"/>
          </a:xfrm>
          <a:prstGeom prst="bentConnector3">
            <a:avLst>
              <a:gd name="adj1" fmla="val 49991"/>
            </a:avLst>
          </a:prstGeom>
          <a:noFill/>
          <a:ln w="9525" cap="flat" cmpd="sng">
            <a:solidFill>
              <a:srgbClr val="EAFF6A"/>
            </a:solidFill>
            <a:prstDash val="solid"/>
            <a:round/>
            <a:headEnd type="none" w="med" len="med"/>
            <a:tailEnd type="none" w="med" len="med"/>
          </a:ln>
        </p:spPr>
      </p:cxnSp>
      <p:sp>
        <p:nvSpPr>
          <p:cNvPr id="516" name="Google Shape;516;p150"/>
          <p:cNvSpPr txBox="1"/>
          <p:nvPr/>
        </p:nvSpPr>
        <p:spPr>
          <a:xfrm>
            <a:off x="3474448" y="3589651"/>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Conocer la función de NPM y el proceso de instalación de dependencias</a:t>
            </a:r>
            <a:endParaRPr>
              <a:solidFill>
                <a:schemeClr val="lt1"/>
              </a:solidFill>
              <a:latin typeface="DM Sans"/>
              <a:ea typeface="DM Sans"/>
              <a:cs typeface="DM Sans"/>
              <a:sym typeface="DM Sans"/>
            </a:endParaRPr>
          </a:p>
        </p:txBody>
      </p:sp>
      <p:pic>
        <p:nvPicPr>
          <p:cNvPr id="517" name="Google Shape;517;p150"/>
          <p:cNvPicPr preferRelativeResize="0"/>
          <p:nvPr/>
        </p:nvPicPr>
        <p:blipFill>
          <a:blip r:embed="rId3">
            <a:alphaModFix/>
          </a:blip>
          <a:stretch>
            <a:fillRect/>
          </a:stretch>
        </p:blipFill>
        <p:spPr>
          <a:xfrm>
            <a:off x="2896985" y="4535018"/>
            <a:ext cx="262633" cy="262633"/>
          </a:xfrm>
          <a:prstGeom prst="rect">
            <a:avLst/>
          </a:prstGeom>
          <a:noFill/>
          <a:ln>
            <a:noFill/>
          </a:ln>
        </p:spPr>
      </p:pic>
      <p:cxnSp>
        <p:nvCxnSpPr>
          <p:cNvPr id="518" name="Google Shape;518;p150"/>
          <p:cNvCxnSpPr>
            <a:endCxn id="517" idx="0"/>
          </p:cNvCxnSpPr>
          <p:nvPr/>
        </p:nvCxnSpPr>
        <p:spPr>
          <a:xfrm rot="-5400000" flipH="1">
            <a:off x="2736900" y="4243617"/>
            <a:ext cx="582000" cy="8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519" name="Google Shape;519;p150"/>
          <p:cNvSpPr txBox="1"/>
          <p:nvPr/>
        </p:nvSpPr>
        <p:spPr>
          <a:xfrm>
            <a:off x="3474448" y="4388585"/>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Conocer el proceso de actualización de dependencias.</a:t>
            </a:r>
            <a:endParaRPr>
              <a:solidFill>
                <a:schemeClr val="lt1"/>
              </a:solidFill>
              <a:latin typeface="DM Sans"/>
              <a:ea typeface="DM Sans"/>
              <a:cs typeface="DM Sans"/>
              <a:sym typeface="DM Sans"/>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51"/>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N°4</a:t>
            </a:r>
            <a:endParaRPr sz="1867">
              <a:solidFill>
                <a:srgbClr val="000000"/>
              </a:solidFill>
              <a:latin typeface="DM Sans"/>
              <a:ea typeface="DM Sans"/>
              <a:cs typeface="DM Sans"/>
              <a:sym typeface="DM Sans"/>
            </a:endParaRPr>
          </a:p>
        </p:txBody>
      </p:sp>
      <p:sp>
        <p:nvSpPr>
          <p:cNvPr id="525" name="Google Shape;525;p151"/>
          <p:cNvSpPr txBox="1"/>
          <p:nvPr/>
        </p:nvSpPr>
        <p:spPr>
          <a:xfrm>
            <a:off x="620367"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526" name="Google Shape;526;p151"/>
          <p:cNvSpPr txBox="1"/>
          <p:nvPr/>
        </p:nvSpPr>
        <p:spPr>
          <a:xfrm>
            <a:off x="620367" y="2081567"/>
            <a:ext cx="5112800" cy="470586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Archivo</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Secuencia de información que permite ser almacenada en algún disco, resolviendo persistencia en memoria</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Persistencia en memoria</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modelo de almacenamiento que sólo persiste a lo largo del programa, si el programa termina o se reinicia, la información se pierde. Usualmente son arrays y objetos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Persistencia de archivos</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Modelo de almacenamiento utilizando archivos a partir de un FileSystem, previniendo la pérdida de información al reiniciar un programa</a:t>
            </a:r>
            <a:endParaRPr>
              <a:solidFill>
                <a:schemeClr val="dk1"/>
              </a:solidFill>
              <a:latin typeface="DM Sans"/>
              <a:ea typeface="DM Sans"/>
              <a:cs typeface="DM Sans"/>
              <a:sym typeface="DM Sans"/>
            </a:endParaRPr>
          </a:p>
        </p:txBody>
      </p:sp>
      <p:sp>
        <p:nvSpPr>
          <p:cNvPr id="527" name="Google Shape;527;p151"/>
          <p:cNvSpPr txBox="1"/>
          <p:nvPr/>
        </p:nvSpPr>
        <p:spPr>
          <a:xfrm>
            <a:off x="5984200" y="2081567"/>
            <a:ext cx="5112800" cy="406876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fs</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Abreviación para “fileSystem”, que es el módulo interno de Node js para trabajar con archivos.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Sufijo Sync</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Se utiliza al frente de las operaciones de fs para indicar que el proceso será síncrono y, por lo tanto, bloqueante</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fs.promises</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Se utiliza para indicar que las operaciones de archivos deben realizarse como una promesa y, por lo tanto, no bloqueantes. Se trabajan con async await o con .then y .catch</a:t>
            </a:r>
            <a:endParaRPr>
              <a:solidFill>
                <a:srgbClr val="000000"/>
              </a:solidFill>
              <a:latin typeface="DM Sans"/>
              <a:ea typeface="DM Sans"/>
              <a:cs typeface="DM Sans"/>
              <a:sym typeface="DM Sans"/>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52"/>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3" name="Google Shape;533;p152"/>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534" name="Google Shape;534;p152"/>
          <p:cNvSpPr/>
          <p:nvPr/>
        </p:nvSpPr>
        <p:spPr>
          <a:xfrm>
            <a:off x="784700" y="4439591"/>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NPM</a:t>
            </a:r>
            <a:endParaRPr sz="1600">
              <a:solidFill>
                <a:srgbClr val="FFFFFF"/>
              </a:solidFill>
              <a:latin typeface="DM Sans"/>
              <a:ea typeface="DM Sans"/>
              <a:cs typeface="DM Sans"/>
              <a:sym typeface="DM Sans"/>
            </a:endParaRPr>
          </a:p>
        </p:txBody>
      </p:sp>
      <p:sp>
        <p:nvSpPr>
          <p:cNvPr id="535" name="Google Shape;535;p152"/>
          <p:cNvSpPr/>
          <p:nvPr/>
        </p:nvSpPr>
        <p:spPr>
          <a:xfrm>
            <a:off x="784700" y="24462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Módulos nativos de Node js</a:t>
            </a:r>
            <a:endParaRPr sz="1600">
              <a:solidFill>
                <a:srgbClr val="FFFFFF"/>
              </a:solidFill>
              <a:latin typeface="DM Sans"/>
              <a:ea typeface="DM Sans"/>
              <a:cs typeface="DM Sans"/>
              <a:sym typeface="DM Sans"/>
            </a:endParaRPr>
          </a:p>
        </p:txBody>
      </p:sp>
      <p:cxnSp>
        <p:nvCxnSpPr>
          <p:cNvPr id="536" name="Google Shape;536;p152"/>
          <p:cNvCxnSpPr>
            <a:stCxn id="534" idx="3"/>
            <a:endCxn id="537" idx="1"/>
          </p:cNvCxnSpPr>
          <p:nvPr/>
        </p:nvCxnSpPr>
        <p:spPr>
          <a:xfrm>
            <a:off x="2650300" y="4826391"/>
            <a:ext cx="444800" cy="0"/>
          </a:xfrm>
          <a:prstGeom prst="straightConnector1">
            <a:avLst/>
          </a:prstGeom>
          <a:noFill/>
          <a:ln w="9525" cap="flat" cmpd="sng">
            <a:solidFill>
              <a:srgbClr val="CCCCCC"/>
            </a:solidFill>
            <a:prstDash val="solid"/>
            <a:round/>
            <a:headEnd type="oval" w="med" len="med"/>
            <a:tailEnd type="oval" w="med" len="med"/>
          </a:ln>
        </p:spPr>
      </p:cxnSp>
      <p:sp>
        <p:nvSpPr>
          <p:cNvPr id="538" name="Google Shape;538;p152"/>
          <p:cNvSpPr/>
          <p:nvPr/>
        </p:nvSpPr>
        <p:spPr>
          <a:xfrm>
            <a:off x="3501569" y="1839648"/>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fs</a:t>
            </a:r>
            <a:endParaRPr sz="1600">
              <a:solidFill>
                <a:srgbClr val="222222"/>
              </a:solidFill>
              <a:latin typeface="DM Sans"/>
              <a:ea typeface="DM Sans"/>
              <a:cs typeface="DM Sans"/>
              <a:sym typeface="DM Sans"/>
            </a:endParaRPr>
          </a:p>
        </p:txBody>
      </p:sp>
      <p:cxnSp>
        <p:nvCxnSpPr>
          <p:cNvPr id="539" name="Google Shape;539;p152"/>
          <p:cNvCxnSpPr>
            <a:stCxn id="535" idx="3"/>
            <a:endCxn id="538" idx="1"/>
          </p:cNvCxnSpPr>
          <p:nvPr/>
        </p:nvCxnSpPr>
        <p:spPr>
          <a:xfrm rot="10800000" flipH="1">
            <a:off x="2650300" y="2020245"/>
            <a:ext cx="851200" cy="812800"/>
          </a:xfrm>
          <a:prstGeom prst="bentConnector3">
            <a:avLst>
              <a:gd name="adj1" fmla="val 50004"/>
            </a:avLst>
          </a:prstGeom>
          <a:noFill/>
          <a:ln w="9525" cap="flat" cmpd="sng">
            <a:solidFill>
              <a:srgbClr val="CCCCCC"/>
            </a:solidFill>
            <a:prstDash val="solid"/>
            <a:round/>
            <a:headEnd type="none" w="sm" len="sm"/>
            <a:tailEnd type="oval" w="med" len="med"/>
          </a:ln>
        </p:spPr>
      </p:cxnSp>
      <p:pic>
        <p:nvPicPr>
          <p:cNvPr id="540" name="Google Shape;540;p152"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541" name="Google Shape;541;p152"/>
          <p:cNvSpPr/>
          <p:nvPr/>
        </p:nvSpPr>
        <p:spPr>
          <a:xfrm>
            <a:off x="3501569" y="2392864"/>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crypto</a:t>
            </a:r>
            <a:endParaRPr sz="1600">
              <a:solidFill>
                <a:srgbClr val="222222"/>
              </a:solidFill>
              <a:latin typeface="DM Sans"/>
              <a:ea typeface="DM Sans"/>
              <a:cs typeface="DM Sans"/>
              <a:sym typeface="DM Sans"/>
            </a:endParaRPr>
          </a:p>
        </p:txBody>
      </p:sp>
      <p:sp>
        <p:nvSpPr>
          <p:cNvPr id="542" name="Google Shape;542;p152"/>
          <p:cNvSpPr/>
          <p:nvPr/>
        </p:nvSpPr>
        <p:spPr>
          <a:xfrm>
            <a:off x="3501569" y="2946048"/>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http</a:t>
            </a:r>
            <a:endParaRPr sz="1600">
              <a:solidFill>
                <a:srgbClr val="222222"/>
              </a:solidFill>
              <a:latin typeface="DM Sans"/>
              <a:ea typeface="DM Sans"/>
              <a:cs typeface="DM Sans"/>
              <a:sym typeface="DM Sans"/>
            </a:endParaRPr>
          </a:p>
        </p:txBody>
      </p:sp>
      <p:sp>
        <p:nvSpPr>
          <p:cNvPr id="543" name="Google Shape;543;p152"/>
          <p:cNvSpPr/>
          <p:nvPr/>
        </p:nvSpPr>
        <p:spPr>
          <a:xfrm>
            <a:off x="3501569" y="3465615"/>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path</a:t>
            </a:r>
            <a:endParaRPr sz="1600">
              <a:solidFill>
                <a:srgbClr val="222222"/>
              </a:solidFill>
              <a:latin typeface="DM Sans"/>
              <a:ea typeface="DM Sans"/>
              <a:cs typeface="DM Sans"/>
              <a:sym typeface="DM Sans"/>
            </a:endParaRPr>
          </a:p>
        </p:txBody>
      </p:sp>
      <p:cxnSp>
        <p:nvCxnSpPr>
          <p:cNvPr id="544" name="Google Shape;544;p152"/>
          <p:cNvCxnSpPr>
            <a:stCxn id="535" idx="3"/>
            <a:endCxn id="541" idx="1"/>
          </p:cNvCxnSpPr>
          <p:nvPr/>
        </p:nvCxnSpPr>
        <p:spPr>
          <a:xfrm rot="10800000" flipH="1">
            <a:off x="2650300" y="2573445"/>
            <a:ext cx="851200" cy="259600"/>
          </a:xfrm>
          <a:prstGeom prst="bentConnector3">
            <a:avLst>
              <a:gd name="adj1" fmla="val 50004"/>
            </a:avLst>
          </a:prstGeom>
          <a:noFill/>
          <a:ln w="9525" cap="flat" cmpd="sng">
            <a:solidFill>
              <a:srgbClr val="CCCCCC"/>
            </a:solidFill>
            <a:prstDash val="solid"/>
            <a:round/>
            <a:headEnd type="none" w="sm" len="sm"/>
            <a:tailEnd type="oval" w="med" len="med"/>
          </a:ln>
        </p:spPr>
      </p:cxnSp>
      <p:cxnSp>
        <p:nvCxnSpPr>
          <p:cNvPr id="545" name="Google Shape;545;p152"/>
          <p:cNvCxnSpPr>
            <a:stCxn id="535" idx="3"/>
            <a:endCxn id="542" idx="1"/>
          </p:cNvCxnSpPr>
          <p:nvPr/>
        </p:nvCxnSpPr>
        <p:spPr>
          <a:xfrm>
            <a:off x="2650300" y="2833045"/>
            <a:ext cx="851200" cy="293600"/>
          </a:xfrm>
          <a:prstGeom prst="bentConnector3">
            <a:avLst>
              <a:gd name="adj1" fmla="val 50004"/>
            </a:avLst>
          </a:prstGeom>
          <a:noFill/>
          <a:ln w="9525" cap="flat" cmpd="sng">
            <a:solidFill>
              <a:srgbClr val="CCCCCC"/>
            </a:solidFill>
            <a:prstDash val="solid"/>
            <a:round/>
            <a:headEnd type="none" w="sm" len="sm"/>
            <a:tailEnd type="oval" w="med" len="med"/>
          </a:ln>
        </p:spPr>
      </p:cxnSp>
      <p:cxnSp>
        <p:nvCxnSpPr>
          <p:cNvPr id="546" name="Google Shape;546;p152"/>
          <p:cNvCxnSpPr>
            <a:stCxn id="535" idx="3"/>
            <a:endCxn id="543" idx="1"/>
          </p:cNvCxnSpPr>
          <p:nvPr/>
        </p:nvCxnSpPr>
        <p:spPr>
          <a:xfrm>
            <a:off x="2650300" y="2833045"/>
            <a:ext cx="851200" cy="812800"/>
          </a:xfrm>
          <a:prstGeom prst="bentConnector3">
            <a:avLst>
              <a:gd name="adj1" fmla="val 50004"/>
            </a:avLst>
          </a:prstGeom>
          <a:noFill/>
          <a:ln w="9525" cap="flat" cmpd="sng">
            <a:solidFill>
              <a:srgbClr val="CCCCCC"/>
            </a:solidFill>
            <a:prstDash val="solid"/>
            <a:round/>
            <a:headEnd type="none" w="sm" len="sm"/>
            <a:tailEnd type="oval" w="med" len="med"/>
          </a:ln>
        </p:spPr>
      </p:cxnSp>
      <p:sp>
        <p:nvSpPr>
          <p:cNvPr id="537" name="Google Shape;537;p152"/>
          <p:cNvSpPr/>
          <p:nvPr/>
        </p:nvSpPr>
        <p:spPr>
          <a:xfrm>
            <a:off x="3095169" y="4646015"/>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package.json</a:t>
            </a:r>
            <a:endParaRPr sz="1600">
              <a:solidFill>
                <a:srgbClr val="222222"/>
              </a:solidFill>
              <a:latin typeface="DM Sans"/>
              <a:ea typeface="DM Sans"/>
              <a:cs typeface="DM Sans"/>
              <a:sym typeface="DM Sans"/>
            </a:endParaRPr>
          </a:p>
        </p:txBody>
      </p:sp>
      <p:sp>
        <p:nvSpPr>
          <p:cNvPr id="547" name="Google Shape;547;p152"/>
          <p:cNvSpPr/>
          <p:nvPr/>
        </p:nvSpPr>
        <p:spPr>
          <a:xfrm>
            <a:off x="5341903" y="4646015"/>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dependencias</a:t>
            </a:r>
            <a:endParaRPr sz="1600">
              <a:solidFill>
                <a:srgbClr val="222222"/>
              </a:solidFill>
              <a:latin typeface="DM Sans"/>
              <a:ea typeface="DM Sans"/>
              <a:cs typeface="DM Sans"/>
              <a:sym typeface="DM Sans"/>
            </a:endParaRPr>
          </a:p>
        </p:txBody>
      </p:sp>
      <p:sp>
        <p:nvSpPr>
          <p:cNvPr id="548" name="Google Shape;548;p152"/>
          <p:cNvSpPr/>
          <p:nvPr/>
        </p:nvSpPr>
        <p:spPr>
          <a:xfrm>
            <a:off x="7851103" y="4923715"/>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versionado</a:t>
            </a:r>
            <a:endParaRPr sz="1600">
              <a:solidFill>
                <a:srgbClr val="222222"/>
              </a:solidFill>
              <a:latin typeface="DM Sans"/>
              <a:ea typeface="DM Sans"/>
              <a:cs typeface="DM Sans"/>
              <a:sym typeface="DM Sans"/>
            </a:endParaRPr>
          </a:p>
        </p:txBody>
      </p:sp>
      <p:cxnSp>
        <p:nvCxnSpPr>
          <p:cNvPr id="549" name="Google Shape;549;p152"/>
          <p:cNvCxnSpPr>
            <a:stCxn id="537" idx="3"/>
            <a:endCxn id="547" idx="1"/>
          </p:cNvCxnSpPr>
          <p:nvPr/>
        </p:nvCxnSpPr>
        <p:spPr>
          <a:xfrm>
            <a:off x="4960769" y="4826415"/>
            <a:ext cx="381200" cy="0"/>
          </a:xfrm>
          <a:prstGeom prst="straightConnector1">
            <a:avLst/>
          </a:prstGeom>
          <a:noFill/>
          <a:ln w="9525" cap="flat" cmpd="sng">
            <a:solidFill>
              <a:srgbClr val="CCCCCC"/>
            </a:solidFill>
            <a:prstDash val="solid"/>
            <a:round/>
            <a:headEnd type="oval" w="med" len="med"/>
            <a:tailEnd type="oval" w="med" len="med"/>
          </a:ln>
        </p:spPr>
      </p:cxnSp>
      <p:cxnSp>
        <p:nvCxnSpPr>
          <p:cNvPr id="550" name="Google Shape;550;p152"/>
          <p:cNvCxnSpPr>
            <a:stCxn id="547" idx="3"/>
            <a:endCxn id="548" idx="1"/>
          </p:cNvCxnSpPr>
          <p:nvPr/>
        </p:nvCxnSpPr>
        <p:spPr>
          <a:xfrm>
            <a:off x="7207503" y="4826415"/>
            <a:ext cx="643600" cy="2776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551" name="Google Shape;551;p152"/>
          <p:cNvCxnSpPr>
            <a:stCxn id="547" idx="3"/>
            <a:endCxn id="552" idx="1"/>
          </p:cNvCxnSpPr>
          <p:nvPr/>
        </p:nvCxnSpPr>
        <p:spPr>
          <a:xfrm rot="10800000" flipH="1">
            <a:off x="7207503" y="4548815"/>
            <a:ext cx="643600" cy="277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553" name="Google Shape;553;p152"/>
          <p:cNvSpPr/>
          <p:nvPr/>
        </p:nvSpPr>
        <p:spPr>
          <a:xfrm>
            <a:off x="10021600" y="3679296"/>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instalaciones globales</a:t>
            </a:r>
            <a:endParaRPr sz="1600">
              <a:solidFill>
                <a:srgbClr val="FFFFFF"/>
              </a:solidFill>
              <a:latin typeface="DM Sans"/>
              <a:ea typeface="DM Sans"/>
              <a:cs typeface="DM Sans"/>
              <a:sym typeface="DM Sans"/>
            </a:endParaRPr>
          </a:p>
        </p:txBody>
      </p:sp>
      <p:sp>
        <p:nvSpPr>
          <p:cNvPr id="554" name="Google Shape;554;p152"/>
          <p:cNvSpPr/>
          <p:nvPr/>
        </p:nvSpPr>
        <p:spPr>
          <a:xfrm>
            <a:off x="10021600" y="4644496"/>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instalaciones locales</a:t>
            </a:r>
            <a:endParaRPr sz="1600">
              <a:solidFill>
                <a:srgbClr val="FFFFFF"/>
              </a:solidFill>
              <a:latin typeface="DM Sans"/>
              <a:ea typeface="DM Sans"/>
              <a:cs typeface="DM Sans"/>
              <a:sym typeface="DM Sans"/>
            </a:endParaRPr>
          </a:p>
        </p:txBody>
      </p:sp>
      <p:sp>
        <p:nvSpPr>
          <p:cNvPr id="552" name="Google Shape;552;p152"/>
          <p:cNvSpPr/>
          <p:nvPr/>
        </p:nvSpPr>
        <p:spPr>
          <a:xfrm>
            <a:off x="7851103" y="4368313"/>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instalaciones</a:t>
            </a:r>
            <a:endParaRPr sz="1600">
              <a:solidFill>
                <a:srgbClr val="222222"/>
              </a:solidFill>
              <a:latin typeface="DM Sans"/>
              <a:ea typeface="DM Sans"/>
              <a:cs typeface="DM Sans"/>
              <a:sym typeface="DM Sans"/>
            </a:endParaRPr>
          </a:p>
        </p:txBody>
      </p:sp>
      <p:cxnSp>
        <p:nvCxnSpPr>
          <p:cNvPr id="555" name="Google Shape;555;p152"/>
          <p:cNvCxnSpPr>
            <a:stCxn id="552" idx="3"/>
            <a:endCxn id="554" idx="1"/>
          </p:cNvCxnSpPr>
          <p:nvPr/>
        </p:nvCxnSpPr>
        <p:spPr>
          <a:xfrm>
            <a:off x="9716703" y="4548715"/>
            <a:ext cx="304800" cy="482400"/>
          </a:xfrm>
          <a:prstGeom prst="bentConnector3">
            <a:avLst>
              <a:gd name="adj1" fmla="val 50016"/>
            </a:avLst>
          </a:prstGeom>
          <a:noFill/>
          <a:ln w="9525" cap="flat" cmpd="sng">
            <a:solidFill>
              <a:srgbClr val="CCCCCC"/>
            </a:solidFill>
            <a:prstDash val="solid"/>
            <a:round/>
            <a:headEnd type="none" w="sm" len="sm"/>
            <a:tailEnd type="oval" w="med" len="med"/>
          </a:ln>
        </p:spPr>
      </p:cxnSp>
      <p:cxnSp>
        <p:nvCxnSpPr>
          <p:cNvPr id="556" name="Google Shape;556;p152"/>
          <p:cNvCxnSpPr>
            <a:stCxn id="552" idx="3"/>
            <a:endCxn id="553" idx="1"/>
          </p:cNvCxnSpPr>
          <p:nvPr/>
        </p:nvCxnSpPr>
        <p:spPr>
          <a:xfrm rot="10800000" flipH="1">
            <a:off x="9716703" y="4065915"/>
            <a:ext cx="304800" cy="482800"/>
          </a:xfrm>
          <a:prstGeom prst="bentConnector3">
            <a:avLst>
              <a:gd name="adj1" fmla="val 50016"/>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53"/>
          <p:cNvSpPr txBox="1"/>
          <p:nvPr/>
        </p:nvSpPr>
        <p:spPr>
          <a:xfrm>
            <a:off x="1083004" y="2059000"/>
            <a:ext cx="100260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Repasando nuestra herramienta de trabajo: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chemeClr val="accent6"/>
                </a:solidFill>
                <a:latin typeface="DM Sans"/>
                <a:ea typeface="DM Sans"/>
                <a:cs typeface="DM Sans"/>
                <a:sym typeface="DM Sans"/>
              </a:rPr>
              <a:t>Node Js</a:t>
            </a:r>
            <a:endParaRPr sz="5333" b="1">
              <a:solidFill>
                <a:schemeClr val="lt1"/>
              </a:solidFill>
              <a:latin typeface="DM Sans"/>
              <a:ea typeface="DM Sans"/>
              <a:cs typeface="DM Sans"/>
              <a:sym typeface="DM Sans"/>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54"/>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67" name="Google Shape;567;p154"/>
          <p:cNvPicPr preferRelativeResize="0"/>
          <p:nvPr/>
        </p:nvPicPr>
        <p:blipFill rotWithShape="1">
          <a:blip r:embed="rId3">
            <a:alphaModFix/>
          </a:blip>
          <a:srcRect/>
          <a:stretch/>
        </p:blipFill>
        <p:spPr>
          <a:xfrm>
            <a:off x="4558867" y="1961867"/>
            <a:ext cx="6334931" cy="3671568"/>
          </a:xfrm>
          <a:prstGeom prst="rect">
            <a:avLst/>
          </a:prstGeom>
          <a:noFill/>
          <a:ln>
            <a:noFill/>
          </a:ln>
        </p:spPr>
      </p:pic>
      <p:sp>
        <p:nvSpPr>
          <p:cNvPr id="568" name="Google Shape;568;p154"/>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Nodejs</a:t>
            </a:r>
            <a:endParaRPr sz="4667" b="1">
              <a:solidFill>
                <a:schemeClr val="lt1"/>
              </a:solidFill>
              <a:latin typeface="DM Sans"/>
              <a:ea typeface="DM Sans"/>
              <a:cs typeface="DM Sans"/>
              <a:sym typeface="DM Sans"/>
            </a:endParaRPr>
          </a:p>
        </p:txBody>
      </p:sp>
      <p:sp>
        <p:nvSpPr>
          <p:cNvPr id="569" name="Google Shape;569;p154"/>
          <p:cNvSpPr txBox="1"/>
          <p:nvPr/>
        </p:nvSpPr>
        <p:spPr>
          <a:xfrm>
            <a:off x="1223600" y="2717200"/>
            <a:ext cx="28884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Node js no es sólo un módulo más o una librería para trabajar. Sino que es un entorno de desarrollo completo sobre el cual viven y se ejecutan nuestros programas de javascript</a:t>
            </a:r>
            <a:endParaRPr>
              <a:solidFill>
                <a:srgbClr val="000000"/>
              </a:solidFill>
              <a:latin typeface="DM Sans"/>
              <a:ea typeface="DM Sans"/>
              <a:cs typeface="DM Sans"/>
              <a:sym typeface="DM Sans"/>
            </a:endParaRPr>
          </a:p>
        </p:txBody>
      </p:sp>
      <p:sp>
        <p:nvSpPr>
          <p:cNvPr id="570" name="Google Shape;570;p154"/>
          <p:cNvSpPr txBox="1"/>
          <p:nvPr/>
        </p:nvSpPr>
        <p:spPr>
          <a:xfrm>
            <a:off x="1223600" y="1961867"/>
            <a:ext cx="2888400" cy="1354176"/>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Sobre el corazón de nuestros proyectos</a:t>
            </a:r>
            <a:endParaRPr sz="1867" b="1">
              <a:solidFill>
                <a:srgbClr val="000000"/>
              </a:solidFill>
              <a:latin typeface="DM Sans"/>
              <a:ea typeface="DM Sans"/>
              <a:cs typeface="DM Sans"/>
              <a:sym typeface="DM Sans"/>
            </a:endParaRPr>
          </a:p>
        </p:txBody>
      </p:sp>
      <p:pic>
        <p:nvPicPr>
          <p:cNvPr id="571" name="Google Shape;571;p154"/>
          <p:cNvPicPr preferRelativeResize="0"/>
          <p:nvPr/>
        </p:nvPicPr>
        <p:blipFill>
          <a:blip r:embed="rId4">
            <a:alphaModFix/>
          </a:blip>
          <a:stretch>
            <a:fillRect/>
          </a:stretch>
        </p:blipFill>
        <p:spPr>
          <a:xfrm>
            <a:off x="4558867" y="1761221"/>
            <a:ext cx="6334933" cy="38722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Consola de cliente web</a:t>
            </a:r>
            <a:endParaRPr sz="4667" b="1">
              <a:solidFill>
                <a:schemeClr val="lt1"/>
              </a:solidFill>
              <a:latin typeface="DM Sans"/>
              <a:ea typeface="DM Sans"/>
              <a:cs typeface="DM Sans"/>
              <a:sym typeface="DM Sans"/>
            </a:endParaRPr>
          </a:p>
        </p:txBody>
      </p:sp>
      <p:pic>
        <p:nvPicPr>
          <p:cNvPr id="879" name="Google Shape;879;p147"/>
          <p:cNvPicPr preferRelativeResize="0"/>
          <p:nvPr/>
        </p:nvPicPr>
        <p:blipFill rotWithShape="1">
          <a:blip r:embed="rId3">
            <a:alphaModFix/>
          </a:blip>
          <a:srcRect t="21414"/>
          <a:stretch/>
        </p:blipFill>
        <p:spPr>
          <a:xfrm>
            <a:off x="2633134" y="1569467"/>
            <a:ext cx="6925732" cy="4398968"/>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55"/>
          <p:cNvSpPr txBox="1"/>
          <p:nvPr/>
        </p:nvSpPr>
        <p:spPr>
          <a:xfrm>
            <a:off x="668600" y="1442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Node js</a:t>
            </a:r>
            <a:endParaRPr sz="5333" b="1">
              <a:solidFill>
                <a:schemeClr val="dk1"/>
              </a:solidFill>
              <a:latin typeface="DM Sans"/>
              <a:ea typeface="DM Sans"/>
              <a:cs typeface="DM Sans"/>
              <a:sym typeface="DM Sans"/>
            </a:endParaRPr>
          </a:p>
        </p:txBody>
      </p:sp>
      <p:pic>
        <p:nvPicPr>
          <p:cNvPr id="577" name="Google Shape;577;p155"/>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578" name="Google Shape;578;p155"/>
          <p:cNvSpPr txBox="1"/>
          <p:nvPr/>
        </p:nvSpPr>
        <p:spPr>
          <a:xfrm>
            <a:off x="668600" y="2720651"/>
            <a:ext cx="66496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Surgió de la necesidad de ejecutar javascript fuera del navegador, y ha crecido hasta convertirse en uno de los elementos principales para el desarrollo web.</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Cuenta con el mismo motor V8 de Google Chrome, el cual permite convertir el código javascript a código máquina para poder ser procesado correctamente.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Además, cuenta con muchas funcionalidades internas del mismo lenguaje javascript gracias a sus ajustes con ECMAScript.</a:t>
            </a:r>
            <a:endParaRPr>
              <a:latin typeface="DM Sans"/>
              <a:ea typeface="DM Sans"/>
              <a:cs typeface="DM Sans"/>
              <a:sym typeface="DM Sans"/>
            </a:endParaRPr>
          </a:p>
        </p:txBody>
      </p:sp>
      <p:pic>
        <p:nvPicPr>
          <p:cNvPr id="579" name="Google Shape;579;p155"/>
          <p:cNvPicPr preferRelativeResize="0"/>
          <p:nvPr/>
        </p:nvPicPr>
        <p:blipFill>
          <a:blip r:embed="rId4">
            <a:alphaModFix/>
          </a:blip>
          <a:stretch>
            <a:fillRect/>
          </a:stretch>
        </p:blipFill>
        <p:spPr>
          <a:xfrm>
            <a:off x="7639267" y="2102267"/>
            <a:ext cx="3175000" cy="317500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5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 poder de Node js en backend</a:t>
            </a:r>
            <a:endParaRPr sz="5333" b="1">
              <a:solidFill>
                <a:schemeClr val="dk1"/>
              </a:solidFill>
              <a:latin typeface="DM Sans"/>
              <a:ea typeface="DM Sans"/>
              <a:cs typeface="DM Sans"/>
              <a:sym typeface="DM Sans"/>
            </a:endParaRPr>
          </a:p>
        </p:txBody>
      </p:sp>
      <p:sp>
        <p:nvSpPr>
          <p:cNvPr id="585" name="Google Shape;585;p156"/>
          <p:cNvSpPr txBox="1"/>
          <p:nvPr/>
        </p:nvSpPr>
        <p:spPr>
          <a:xfrm>
            <a:off x="631133" y="2544233"/>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Node js fue pensado de manera primaria para backend, lo cual significa que su desarrollo se basó pensando en éste en primera instancia. Su sistema de desarrollo basado en eventos, le permite al desarrollador construir aplicaciones ligeras, rápidas e incluso en tiempo real.</a:t>
            </a:r>
            <a:endParaRPr>
              <a:solidFill>
                <a:srgbClr val="000000"/>
              </a:solidFill>
              <a:latin typeface="DM Sans"/>
              <a:ea typeface="DM Sans"/>
              <a:cs typeface="DM Sans"/>
              <a:sym typeface="DM Sans"/>
            </a:endParaRPr>
          </a:p>
        </p:txBody>
      </p:sp>
      <p:sp>
        <p:nvSpPr>
          <p:cNvPr id="586" name="Google Shape;586;p156"/>
          <p:cNvSpPr txBox="1"/>
          <p:nvPr/>
        </p:nvSpPr>
        <p:spPr>
          <a:xfrm>
            <a:off x="6036767" y="2544233"/>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Esto sin obviar que el soporte de esta maravilla tecnológica se basa en utilizar y procesar Javascript, el cual cuenta con una infinidad de funciones y estructuras que permiten resolver diferentes problemas día con día. </a:t>
            </a:r>
            <a:endParaRPr>
              <a:latin typeface="DM Sans"/>
              <a:ea typeface="DM Sans"/>
              <a:cs typeface="DM Sans"/>
              <a:sym typeface="DM Sans"/>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157"/>
          <p:cNvSpPr txBox="1"/>
          <p:nvPr/>
        </p:nvSpPr>
        <p:spPr>
          <a:xfrm>
            <a:off x="1148137" y="2197600"/>
            <a:ext cx="100260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Hasta este punto, ¿qué tan bien dominas el lenguaje de javascript?</a:t>
            </a:r>
            <a:endParaRPr sz="5333" b="1">
              <a:solidFill>
                <a:schemeClr val="dk1"/>
              </a:solidFill>
              <a:latin typeface="DM Sans"/>
              <a:ea typeface="DM Sans"/>
              <a:cs typeface="DM Sans"/>
              <a:sym typeface="DM Sans"/>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grpSp>
        <p:nvGrpSpPr>
          <p:cNvPr id="596" name="Google Shape;596;p158"/>
          <p:cNvGrpSpPr/>
          <p:nvPr/>
        </p:nvGrpSpPr>
        <p:grpSpPr>
          <a:xfrm>
            <a:off x="5603408" y="1325564"/>
            <a:ext cx="985200" cy="985200"/>
            <a:chOff x="974706" y="2467173"/>
            <a:chExt cx="738900" cy="738900"/>
          </a:xfrm>
        </p:grpSpPr>
        <p:sp>
          <p:nvSpPr>
            <p:cNvPr id="597" name="Google Shape;597;p15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98" name="Google Shape;598;p15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99" name="Google Shape;599;p158"/>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Proyecto de node</a:t>
            </a:r>
            <a:endParaRPr sz="5333" b="1">
              <a:solidFill>
                <a:schemeClr val="dk1"/>
              </a:solidFill>
              <a:highlight>
                <a:srgbClr val="EAFF6A"/>
              </a:highlight>
              <a:latin typeface="DM Sans"/>
              <a:ea typeface="DM Sans"/>
              <a:cs typeface="DM Sans"/>
              <a:sym typeface="DM Sans"/>
            </a:endParaRPr>
          </a:p>
        </p:txBody>
      </p:sp>
      <p:sp>
        <p:nvSpPr>
          <p:cNvPr id="600" name="Google Shape;600;p158"/>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min</a:t>
            </a:r>
            <a:endParaRPr sz="2667" b="1">
              <a:solidFill>
                <a:srgbClr val="83AEFB"/>
              </a:solidFill>
              <a:latin typeface="DM Sans"/>
              <a:ea typeface="DM Sans"/>
              <a:cs typeface="DM Sans"/>
              <a:sym typeface="DM Sans"/>
            </a:endParaRPr>
          </a:p>
        </p:txBody>
      </p:sp>
      <p:sp>
        <p:nvSpPr>
          <p:cNvPr id="601" name="Google Shape;601;p158"/>
          <p:cNvSpPr txBox="1"/>
          <p:nvPr/>
        </p:nvSpPr>
        <p:spPr>
          <a:xfrm>
            <a:off x="1316400" y="3930051"/>
            <a:ext cx="9559200" cy="1067047"/>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Actividad de repaso para fortalecer conceptos de node y javascript</a:t>
            </a:r>
            <a:endParaRPr sz="2667">
              <a:solidFill>
                <a:srgbClr val="999999"/>
              </a:solidFill>
              <a:latin typeface="DM Sans"/>
              <a:ea typeface="DM Sans"/>
              <a:cs typeface="DM Sans"/>
              <a:sym typeface="DM Sans"/>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grpSp>
        <p:nvGrpSpPr>
          <p:cNvPr id="606" name="Google Shape;606;p159"/>
          <p:cNvGrpSpPr/>
          <p:nvPr/>
        </p:nvGrpSpPr>
        <p:grpSpPr>
          <a:xfrm>
            <a:off x="609796" y="624398"/>
            <a:ext cx="574765" cy="574765"/>
            <a:chOff x="974706" y="2467173"/>
            <a:chExt cx="738900" cy="738900"/>
          </a:xfrm>
        </p:grpSpPr>
        <p:sp>
          <p:nvSpPr>
            <p:cNvPr id="607" name="Google Shape;607;p159"/>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08" name="Google Shape;608;p1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09" name="Google Shape;609;p159"/>
          <p:cNvSpPr txBox="1"/>
          <p:nvPr/>
        </p:nvSpPr>
        <p:spPr>
          <a:xfrm>
            <a:off x="668600" y="1442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Proyecto de node</a:t>
            </a:r>
            <a:endParaRPr sz="5333" b="1">
              <a:solidFill>
                <a:schemeClr val="dk1"/>
              </a:solidFill>
              <a:latin typeface="DM Sans"/>
              <a:ea typeface="DM Sans"/>
              <a:cs typeface="DM Sans"/>
              <a:sym typeface="DM Sans"/>
            </a:endParaRPr>
          </a:p>
        </p:txBody>
      </p:sp>
      <p:pic>
        <p:nvPicPr>
          <p:cNvPr id="610" name="Google Shape;610;p159"/>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11" name="Google Shape;611;p159"/>
          <p:cNvSpPr txBox="1"/>
          <p:nvPr/>
        </p:nvSpPr>
        <p:spPr>
          <a:xfrm>
            <a:off x="732700" y="3307500"/>
            <a:ext cx="10089200" cy="1077178"/>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Crear un proyecto de node que genere 10000 números aleatorios en un rango de 1 a 20.</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Crear un objeto </a:t>
            </a:r>
            <a:r>
              <a:rPr lang="es">
                <a:solidFill>
                  <a:schemeClr val="dk1"/>
                </a:solidFill>
                <a:highlight>
                  <a:schemeClr val="lt1"/>
                </a:highlight>
                <a:latin typeface="DM Sans"/>
                <a:ea typeface="DM Sans"/>
                <a:cs typeface="DM Sans"/>
                <a:sym typeface="DM Sans"/>
              </a:rPr>
              <a:t>cuyas claves sean los números salidos y el valor asociado a cada clave será la cantidad de veces que salió dicho número. Representar por consola los resultados.</a:t>
            </a:r>
            <a:endParaRPr>
              <a:latin typeface="DM Sans"/>
              <a:ea typeface="DM Sans"/>
              <a:cs typeface="DM Sans"/>
              <a:sym typeface="DM Sans"/>
            </a:endParaRPr>
          </a:p>
        </p:txBody>
      </p:sp>
      <p:sp>
        <p:nvSpPr>
          <p:cNvPr id="612" name="Google Shape;612;p159"/>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60"/>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Módulos </a:t>
            </a:r>
            <a:r>
              <a:rPr lang="es" sz="5333" b="1">
                <a:solidFill>
                  <a:srgbClr val="EA90FF"/>
                </a:solidFill>
                <a:latin typeface="DM Sans"/>
                <a:ea typeface="DM Sans"/>
                <a:cs typeface="DM Sans"/>
                <a:sym typeface="DM Sans"/>
              </a:rPr>
              <a:t>nativos </a:t>
            </a:r>
            <a:r>
              <a:rPr lang="es" sz="5333" b="1">
                <a:solidFill>
                  <a:schemeClr val="lt1"/>
                </a:solidFill>
                <a:latin typeface="DM Sans"/>
                <a:ea typeface="DM Sans"/>
                <a:cs typeface="DM Sans"/>
                <a:sym typeface="DM Sans"/>
              </a:rPr>
              <a:t>de Node js</a:t>
            </a:r>
            <a:endParaRPr sz="5333" b="1">
              <a:solidFill>
                <a:schemeClr val="lt1"/>
              </a:solidFill>
              <a:latin typeface="DM Sans"/>
              <a:ea typeface="DM Sans"/>
              <a:cs typeface="DM Sans"/>
              <a:sym typeface="DM Sans"/>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161"/>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Módulos nativos de Nodejs</a:t>
            </a:r>
            <a:endParaRPr sz="5333" b="1">
              <a:solidFill>
                <a:schemeClr val="dk1"/>
              </a:solidFill>
              <a:latin typeface="DM Sans"/>
              <a:ea typeface="DM Sans"/>
              <a:cs typeface="DM Sans"/>
              <a:sym typeface="DM Sans"/>
            </a:endParaRPr>
          </a:p>
        </p:txBody>
      </p:sp>
      <p:sp>
        <p:nvSpPr>
          <p:cNvPr id="623" name="Google Shape;623;p161"/>
          <p:cNvSpPr txBox="1"/>
          <p:nvPr/>
        </p:nvSpPr>
        <p:spPr>
          <a:xfrm>
            <a:off x="631133" y="2544234"/>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Conforme necesitamos programas más complejos, necesitamos operaciones más complejas, y conforme necesitamos operaciones más complejas, necesitamos herramientas más útiles.</a:t>
            </a:r>
            <a:endParaRPr>
              <a:solidFill>
                <a:srgbClr val="000000"/>
              </a:solidFill>
              <a:latin typeface="DM Sans"/>
              <a:ea typeface="DM Sans"/>
              <a:cs typeface="DM Sans"/>
              <a:sym typeface="DM Sans"/>
            </a:endParaRPr>
          </a:p>
        </p:txBody>
      </p:sp>
      <p:sp>
        <p:nvSpPr>
          <p:cNvPr id="624" name="Google Shape;624;p161"/>
          <p:cNvSpPr txBox="1"/>
          <p:nvPr/>
        </p:nvSpPr>
        <p:spPr>
          <a:xfrm>
            <a:off x="6036767" y="2544233"/>
            <a:ext cx="5112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 por eso que, desde que instalamos Nodejs en nuestro computador, contamos ya con una serie de módulos </a:t>
            </a:r>
            <a:r>
              <a:rPr lang="es" b="1">
                <a:latin typeface="DM Sans"/>
                <a:ea typeface="DM Sans"/>
                <a:cs typeface="DM Sans"/>
                <a:sym typeface="DM Sans"/>
              </a:rPr>
              <a:t>nativos</a:t>
            </a:r>
            <a:r>
              <a:rPr lang="es">
                <a:latin typeface="DM Sans"/>
                <a:ea typeface="DM Sans"/>
                <a:cs typeface="DM Sans"/>
                <a:sym typeface="DM Sans"/>
              </a:rPr>
              <a:t> (es decir, que ya viven dentro de él), para poder resolver este tipo de tareas de manera eficiente y sin tener que reprogramar todo (recuerda </a:t>
            </a:r>
            <a:r>
              <a:rPr lang="es" b="1">
                <a:latin typeface="DM Sans"/>
                <a:ea typeface="DM Sans"/>
                <a:cs typeface="DM Sans"/>
                <a:sym typeface="DM Sans"/>
              </a:rPr>
              <a:t>no reinventar la rueda</a:t>
            </a:r>
            <a:r>
              <a:rPr lang="es">
                <a:latin typeface="DM Sans"/>
                <a:ea typeface="DM Sans"/>
                <a:cs typeface="DM Sans"/>
                <a:sym typeface="DM Sans"/>
              </a:rPr>
              <a:t>)</a:t>
            </a:r>
            <a:endParaRPr>
              <a:latin typeface="DM Sans"/>
              <a:ea typeface="DM Sans"/>
              <a:cs typeface="DM Sans"/>
              <a:sym typeface="DM Sans"/>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62"/>
          <p:cNvSpPr/>
          <p:nvPr/>
        </p:nvSpPr>
        <p:spPr>
          <a:xfrm>
            <a:off x="4367000" y="1160117"/>
            <a:ext cx="3458000" cy="4832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Módulos nativos en Nodejs</a:t>
            </a:r>
            <a:endParaRPr sz="1600">
              <a:solidFill>
                <a:srgbClr val="FFFFFF"/>
              </a:solidFill>
              <a:latin typeface="DM Sans"/>
              <a:ea typeface="DM Sans"/>
              <a:cs typeface="DM Sans"/>
              <a:sym typeface="DM Sans"/>
            </a:endParaRPr>
          </a:p>
        </p:txBody>
      </p:sp>
      <p:sp>
        <p:nvSpPr>
          <p:cNvPr id="630" name="Google Shape;630;p162"/>
          <p:cNvSpPr/>
          <p:nvPr/>
        </p:nvSpPr>
        <p:spPr>
          <a:xfrm>
            <a:off x="1018033" y="2319741"/>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fs</a:t>
            </a:r>
            <a:endParaRPr sz="1600">
              <a:solidFill>
                <a:srgbClr val="FFFFFF"/>
              </a:solidFill>
              <a:latin typeface="DM Sans"/>
              <a:ea typeface="DM Sans"/>
              <a:cs typeface="DM Sans"/>
              <a:sym typeface="DM Sans"/>
            </a:endParaRPr>
          </a:p>
        </p:txBody>
      </p:sp>
      <p:cxnSp>
        <p:nvCxnSpPr>
          <p:cNvPr id="631" name="Google Shape;631;p162"/>
          <p:cNvCxnSpPr>
            <a:stCxn id="629" idx="2"/>
            <a:endCxn id="630" idx="0"/>
          </p:cNvCxnSpPr>
          <p:nvPr/>
        </p:nvCxnSpPr>
        <p:spPr>
          <a:xfrm rot="5400000">
            <a:off x="3685200" y="-91083"/>
            <a:ext cx="676400" cy="41452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632" name="Google Shape;632;p162"/>
          <p:cNvSpPr/>
          <p:nvPr/>
        </p:nvSpPr>
        <p:spPr>
          <a:xfrm>
            <a:off x="3781467" y="2319641"/>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crypto</a:t>
            </a:r>
            <a:endParaRPr sz="1600">
              <a:solidFill>
                <a:srgbClr val="FFFFFF"/>
              </a:solidFill>
              <a:latin typeface="DM Sans"/>
              <a:ea typeface="DM Sans"/>
              <a:cs typeface="DM Sans"/>
              <a:sym typeface="DM Sans"/>
            </a:endParaRPr>
          </a:p>
        </p:txBody>
      </p:sp>
      <p:cxnSp>
        <p:nvCxnSpPr>
          <p:cNvPr id="633" name="Google Shape;633;p162"/>
          <p:cNvCxnSpPr>
            <a:stCxn id="629" idx="2"/>
            <a:endCxn id="632" idx="0"/>
          </p:cNvCxnSpPr>
          <p:nvPr/>
        </p:nvCxnSpPr>
        <p:spPr>
          <a:xfrm rot="5400000">
            <a:off x="5067000" y="1290717"/>
            <a:ext cx="676400" cy="13816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634" name="Google Shape;634;p162"/>
          <p:cNvSpPr/>
          <p:nvPr/>
        </p:nvSpPr>
        <p:spPr>
          <a:xfrm>
            <a:off x="6544900" y="2319641"/>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http</a:t>
            </a:r>
            <a:endParaRPr sz="1600">
              <a:solidFill>
                <a:srgbClr val="FFFFFF"/>
              </a:solidFill>
              <a:latin typeface="DM Sans"/>
              <a:ea typeface="DM Sans"/>
              <a:cs typeface="DM Sans"/>
              <a:sym typeface="DM Sans"/>
            </a:endParaRPr>
          </a:p>
        </p:txBody>
      </p:sp>
      <p:cxnSp>
        <p:nvCxnSpPr>
          <p:cNvPr id="635" name="Google Shape;635;p162"/>
          <p:cNvCxnSpPr>
            <a:stCxn id="629" idx="2"/>
            <a:endCxn id="634" idx="0"/>
          </p:cNvCxnSpPr>
          <p:nvPr/>
        </p:nvCxnSpPr>
        <p:spPr>
          <a:xfrm rot="-5400000" flipH="1">
            <a:off x="6448600" y="1290717"/>
            <a:ext cx="676400" cy="13816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636" name="Google Shape;636;p162"/>
          <p:cNvSpPr/>
          <p:nvPr/>
        </p:nvSpPr>
        <p:spPr>
          <a:xfrm>
            <a:off x="9308333" y="2319741"/>
            <a:ext cx="18656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path</a:t>
            </a:r>
            <a:endParaRPr sz="1600">
              <a:solidFill>
                <a:srgbClr val="FFFFFF"/>
              </a:solidFill>
              <a:latin typeface="DM Sans"/>
              <a:ea typeface="DM Sans"/>
              <a:cs typeface="DM Sans"/>
              <a:sym typeface="DM Sans"/>
            </a:endParaRPr>
          </a:p>
        </p:txBody>
      </p:sp>
      <p:cxnSp>
        <p:nvCxnSpPr>
          <p:cNvPr id="637" name="Google Shape;637;p162"/>
          <p:cNvCxnSpPr>
            <a:stCxn id="629" idx="2"/>
            <a:endCxn id="636" idx="0"/>
          </p:cNvCxnSpPr>
          <p:nvPr/>
        </p:nvCxnSpPr>
        <p:spPr>
          <a:xfrm rot="-5400000" flipH="1">
            <a:off x="7830400" y="-91083"/>
            <a:ext cx="676400" cy="41452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638" name="Google Shape;638;p162"/>
          <p:cNvSpPr/>
          <p:nvPr/>
        </p:nvSpPr>
        <p:spPr>
          <a:xfrm>
            <a:off x="932667" y="4608517"/>
            <a:ext cx="2036400" cy="1005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Sirve para manejar otro modelo de persistencia.</a:t>
            </a:r>
            <a:endParaRPr sz="1600">
              <a:solidFill>
                <a:srgbClr val="222222"/>
              </a:solidFill>
              <a:latin typeface="DM Sans"/>
              <a:ea typeface="DM Sans"/>
              <a:cs typeface="DM Sans"/>
              <a:sym typeface="DM Sans"/>
            </a:endParaRPr>
          </a:p>
        </p:txBody>
      </p:sp>
      <p:sp>
        <p:nvSpPr>
          <p:cNvPr id="639" name="Google Shape;639;p162"/>
          <p:cNvSpPr/>
          <p:nvPr/>
        </p:nvSpPr>
        <p:spPr>
          <a:xfrm>
            <a:off x="3629797" y="4724481"/>
            <a:ext cx="2168800" cy="7740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Sirve para mejorar la seguridad de los datos</a:t>
            </a:r>
            <a:endParaRPr sz="1600">
              <a:solidFill>
                <a:srgbClr val="222222"/>
              </a:solidFill>
              <a:latin typeface="DM Sans"/>
              <a:ea typeface="DM Sans"/>
              <a:cs typeface="DM Sans"/>
              <a:sym typeface="DM Sans"/>
            </a:endParaRPr>
          </a:p>
        </p:txBody>
      </p:sp>
      <p:cxnSp>
        <p:nvCxnSpPr>
          <p:cNvPr id="640" name="Google Shape;640;p162"/>
          <p:cNvCxnSpPr>
            <a:stCxn id="630" idx="2"/>
          </p:cNvCxnSpPr>
          <p:nvPr/>
        </p:nvCxnSpPr>
        <p:spPr>
          <a:xfrm>
            <a:off x="1950833" y="3093341"/>
            <a:ext cx="0" cy="1631200"/>
          </a:xfrm>
          <a:prstGeom prst="straightConnector1">
            <a:avLst/>
          </a:prstGeom>
          <a:noFill/>
          <a:ln w="9525" cap="flat" cmpd="sng">
            <a:solidFill>
              <a:srgbClr val="CCCCCC"/>
            </a:solidFill>
            <a:prstDash val="solid"/>
            <a:round/>
            <a:headEnd type="none" w="sm" len="sm"/>
            <a:tailEnd type="none" w="sm" len="sm"/>
          </a:ln>
        </p:spPr>
      </p:cxnSp>
      <p:sp>
        <p:nvSpPr>
          <p:cNvPr id="641" name="Google Shape;641;p162"/>
          <p:cNvSpPr/>
          <p:nvPr/>
        </p:nvSpPr>
        <p:spPr>
          <a:xfrm>
            <a:off x="1018016" y="3535531"/>
            <a:ext cx="1865600" cy="773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Módulo utilizado para manejo de archivos</a:t>
            </a:r>
            <a:endParaRPr sz="1600">
              <a:solidFill>
                <a:srgbClr val="222222"/>
              </a:solidFill>
              <a:latin typeface="DM Sans"/>
              <a:ea typeface="DM Sans"/>
              <a:cs typeface="DM Sans"/>
              <a:sym typeface="DM Sans"/>
            </a:endParaRPr>
          </a:p>
        </p:txBody>
      </p:sp>
      <p:cxnSp>
        <p:nvCxnSpPr>
          <p:cNvPr id="642" name="Google Shape;642;p162"/>
          <p:cNvCxnSpPr>
            <a:stCxn id="632" idx="2"/>
            <a:endCxn id="639" idx="0"/>
          </p:cNvCxnSpPr>
          <p:nvPr/>
        </p:nvCxnSpPr>
        <p:spPr>
          <a:xfrm>
            <a:off x="4714267" y="3093241"/>
            <a:ext cx="0" cy="1631200"/>
          </a:xfrm>
          <a:prstGeom prst="straightConnector1">
            <a:avLst/>
          </a:prstGeom>
          <a:noFill/>
          <a:ln w="9525" cap="flat" cmpd="sng">
            <a:solidFill>
              <a:srgbClr val="CCCCCC"/>
            </a:solidFill>
            <a:prstDash val="solid"/>
            <a:round/>
            <a:headEnd type="none" w="sm" len="sm"/>
            <a:tailEnd type="none" w="sm" len="sm"/>
          </a:ln>
        </p:spPr>
      </p:cxnSp>
      <p:sp>
        <p:nvSpPr>
          <p:cNvPr id="643" name="Google Shape;643;p162"/>
          <p:cNvSpPr/>
          <p:nvPr/>
        </p:nvSpPr>
        <p:spPr>
          <a:xfrm>
            <a:off x="3629881" y="3419535"/>
            <a:ext cx="2168800" cy="1005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333">
                <a:solidFill>
                  <a:srgbClr val="222222"/>
                </a:solidFill>
                <a:latin typeface="DM Sans"/>
                <a:ea typeface="DM Sans"/>
                <a:cs typeface="DM Sans"/>
                <a:sym typeface="DM Sans"/>
              </a:rPr>
              <a:t>Permite hacer operaciones de encriptación y cifrado para información sensible</a:t>
            </a:r>
            <a:endParaRPr sz="1333">
              <a:solidFill>
                <a:srgbClr val="222222"/>
              </a:solidFill>
              <a:latin typeface="DM Sans"/>
              <a:ea typeface="DM Sans"/>
              <a:cs typeface="DM Sans"/>
              <a:sym typeface="DM Sans"/>
            </a:endParaRPr>
          </a:p>
        </p:txBody>
      </p:sp>
      <p:sp>
        <p:nvSpPr>
          <p:cNvPr id="644" name="Google Shape;644;p162"/>
          <p:cNvSpPr/>
          <p:nvPr/>
        </p:nvSpPr>
        <p:spPr>
          <a:xfrm>
            <a:off x="6393284" y="4525085"/>
            <a:ext cx="2168800" cy="1172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Sirve para crear nuestro primer servidor de solicitud/respuesta</a:t>
            </a:r>
            <a:endParaRPr sz="1600">
              <a:solidFill>
                <a:srgbClr val="222222"/>
              </a:solidFill>
              <a:latin typeface="DM Sans"/>
              <a:ea typeface="DM Sans"/>
              <a:cs typeface="DM Sans"/>
              <a:sym typeface="DM Sans"/>
            </a:endParaRPr>
          </a:p>
        </p:txBody>
      </p:sp>
      <p:sp>
        <p:nvSpPr>
          <p:cNvPr id="645" name="Google Shape;645;p162"/>
          <p:cNvSpPr/>
          <p:nvPr/>
        </p:nvSpPr>
        <p:spPr>
          <a:xfrm>
            <a:off x="9222917" y="4724483"/>
            <a:ext cx="2036400" cy="7740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Sirve para evitar ambigüedad al trabajar con rutas</a:t>
            </a:r>
            <a:endParaRPr sz="1600">
              <a:solidFill>
                <a:srgbClr val="222222"/>
              </a:solidFill>
              <a:latin typeface="DM Sans"/>
              <a:ea typeface="DM Sans"/>
              <a:cs typeface="DM Sans"/>
              <a:sym typeface="DM Sans"/>
            </a:endParaRPr>
          </a:p>
        </p:txBody>
      </p:sp>
      <p:cxnSp>
        <p:nvCxnSpPr>
          <p:cNvPr id="646" name="Google Shape;646;p162"/>
          <p:cNvCxnSpPr>
            <a:stCxn id="634" idx="2"/>
          </p:cNvCxnSpPr>
          <p:nvPr/>
        </p:nvCxnSpPr>
        <p:spPr>
          <a:xfrm>
            <a:off x="7477700" y="3093241"/>
            <a:ext cx="0" cy="1631200"/>
          </a:xfrm>
          <a:prstGeom prst="straightConnector1">
            <a:avLst/>
          </a:prstGeom>
          <a:noFill/>
          <a:ln w="9525" cap="flat" cmpd="sng">
            <a:solidFill>
              <a:srgbClr val="CCCCCC"/>
            </a:solidFill>
            <a:prstDash val="solid"/>
            <a:round/>
            <a:headEnd type="none" w="sm" len="sm"/>
            <a:tailEnd type="none" w="sm" len="sm"/>
          </a:ln>
        </p:spPr>
      </p:cxnSp>
      <p:sp>
        <p:nvSpPr>
          <p:cNvPr id="647" name="Google Shape;647;p162"/>
          <p:cNvSpPr/>
          <p:nvPr/>
        </p:nvSpPr>
        <p:spPr>
          <a:xfrm>
            <a:off x="6459433" y="3419633"/>
            <a:ext cx="2036400" cy="1005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Permite crear un servidor básico bajo el protocolo http</a:t>
            </a:r>
            <a:endParaRPr sz="1600">
              <a:solidFill>
                <a:srgbClr val="222222"/>
              </a:solidFill>
              <a:latin typeface="DM Sans"/>
              <a:ea typeface="DM Sans"/>
              <a:cs typeface="DM Sans"/>
              <a:sym typeface="DM Sans"/>
            </a:endParaRPr>
          </a:p>
        </p:txBody>
      </p:sp>
      <p:cxnSp>
        <p:nvCxnSpPr>
          <p:cNvPr id="648" name="Google Shape;648;p162"/>
          <p:cNvCxnSpPr>
            <a:stCxn id="636" idx="2"/>
            <a:endCxn id="645" idx="0"/>
          </p:cNvCxnSpPr>
          <p:nvPr/>
        </p:nvCxnSpPr>
        <p:spPr>
          <a:xfrm>
            <a:off x="10241133" y="3093341"/>
            <a:ext cx="0" cy="1631200"/>
          </a:xfrm>
          <a:prstGeom prst="straightConnector1">
            <a:avLst/>
          </a:prstGeom>
          <a:noFill/>
          <a:ln w="9525" cap="flat" cmpd="sng">
            <a:solidFill>
              <a:srgbClr val="CCCCCC"/>
            </a:solidFill>
            <a:prstDash val="solid"/>
            <a:round/>
            <a:headEnd type="none" w="sm" len="sm"/>
            <a:tailEnd type="none" w="sm" len="sm"/>
          </a:ln>
        </p:spPr>
      </p:cxnSp>
      <p:sp>
        <p:nvSpPr>
          <p:cNvPr id="649" name="Google Shape;649;p162"/>
          <p:cNvSpPr/>
          <p:nvPr/>
        </p:nvSpPr>
        <p:spPr>
          <a:xfrm>
            <a:off x="9308316" y="3535631"/>
            <a:ext cx="1865600" cy="773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Permite el correcto manejo de rutas</a:t>
            </a:r>
            <a:endParaRPr sz="1600">
              <a:solidFill>
                <a:srgbClr val="222222"/>
              </a:solidFill>
              <a:latin typeface="DM Sans"/>
              <a:ea typeface="DM Sans"/>
              <a:cs typeface="DM Sans"/>
              <a:sym typeface="DM Sans"/>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6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655" name="Google Shape;655;p163"/>
          <p:cNvSpPr txBox="1"/>
          <p:nvPr/>
        </p:nvSpPr>
        <p:spPr>
          <a:xfrm>
            <a:off x="631133" y="2168133"/>
            <a:ext cx="95592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Recuerda que utilizamos soluciones de terceros para hacer nuestro trabajo mejor. </a:t>
            </a:r>
            <a:r>
              <a:rPr lang="es" sz="3333" b="1">
                <a:solidFill>
                  <a:schemeClr val="lt1"/>
                </a:solidFill>
                <a:latin typeface="DM Sans"/>
                <a:ea typeface="DM Sans"/>
                <a:cs typeface="DM Sans"/>
                <a:sym typeface="DM Sans"/>
              </a:rPr>
              <a:t> </a:t>
            </a:r>
            <a:r>
              <a:rPr lang="es" sz="3333" b="1">
                <a:solidFill>
                  <a:srgbClr val="EAFF6A"/>
                </a:solidFill>
                <a:latin typeface="DM Sans"/>
                <a:ea typeface="DM Sans"/>
                <a:cs typeface="DM Sans"/>
                <a:sym typeface="DM Sans"/>
              </a:rPr>
              <a:t>Utilizar un módulo que nos permita solucionar un problema previo, permite concentrarnos en el problema actual.</a:t>
            </a:r>
            <a:endParaRPr sz="3333" b="1">
              <a:solidFill>
                <a:srgbClr val="EAFF6A"/>
              </a:solidFill>
              <a:latin typeface="DM Sans"/>
              <a:ea typeface="DM Sans"/>
              <a:cs typeface="DM Sans"/>
              <a:sym typeface="DM Sans"/>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6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661" name="Google Shape;661;p164"/>
          <p:cNvSpPr txBox="1"/>
          <p:nvPr/>
        </p:nvSpPr>
        <p:spPr>
          <a:xfrm>
            <a:off x="631133" y="2012267"/>
            <a:ext cx="11230800" cy="422624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ahondaremos sobre creación de promesas y el uso de async await  </a:t>
            </a:r>
            <a:r>
              <a:rPr lang="es" sz="2933">
                <a:solidFill>
                  <a:srgbClr val="B7B7B7"/>
                </a:solidFill>
                <a:latin typeface="DM Sans"/>
                <a:ea typeface="DM Sans"/>
                <a:cs typeface="DM Sans"/>
                <a:sym typeface="DM Sans"/>
              </a:rPr>
              <a:t> con un ejercicio práctico</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400">
                <a:solidFill>
                  <a:srgbClr val="B7B7B7"/>
                </a:solidFill>
                <a:latin typeface="DM Sans"/>
                <a:ea typeface="DM Sans"/>
                <a:cs typeface="DM Sans"/>
                <a:sym typeface="DM Sans"/>
              </a:rPr>
              <a:t>Tiempo estimado: </a:t>
            </a:r>
            <a:r>
              <a:rPr lang="es" sz="2400" b="1">
                <a:solidFill>
                  <a:srgbClr val="83AEFB"/>
                </a:solidFill>
                <a:latin typeface="DM Sans"/>
                <a:ea typeface="DM Sans"/>
                <a:cs typeface="DM Sans"/>
                <a:sym typeface="DM Sans"/>
              </a:rPr>
              <a:t>20 minutos - 25 minutos</a:t>
            </a:r>
            <a:endParaRPr sz="2400" b="1">
              <a:solidFill>
                <a:srgbClr val="83AEFB"/>
              </a:solidFill>
              <a:latin typeface="DM Sans"/>
              <a:ea typeface="DM Sans"/>
              <a:cs typeface="DM Sans"/>
              <a:sym typeface="DM Sans"/>
            </a:endParaRPr>
          </a:p>
        </p:txBody>
      </p:sp>
      <p:grpSp>
        <p:nvGrpSpPr>
          <p:cNvPr id="662" name="Google Shape;662;p164"/>
          <p:cNvGrpSpPr/>
          <p:nvPr/>
        </p:nvGrpSpPr>
        <p:grpSpPr>
          <a:xfrm>
            <a:off x="631135" y="826031"/>
            <a:ext cx="985200" cy="985200"/>
            <a:chOff x="473351" y="619523"/>
            <a:chExt cx="738900" cy="738900"/>
          </a:xfrm>
        </p:grpSpPr>
        <p:sp>
          <p:nvSpPr>
            <p:cNvPr id="663" name="Google Shape;663;p16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64" name="Google Shape;664;p16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48"/>
          <p:cNvSpPr txBox="1"/>
          <p:nvPr/>
        </p:nvSpPr>
        <p:spPr>
          <a:xfrm>
            <a:off x="825833" y="2232534"/>
            <a:ext cx="9894800" cy="2185173"/>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Cuando trabajamos en backend, no tenemos un navegador, es por ello que se precisa de alguna tecnología que nos permita correr código de Javascript, sin necesidad de abrirlo en el navegador. Ahí es cuando utilizamos Node js, para ello, toca considerar:</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Node js levantará un entorno completo para probar nuestras funciones.</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Debe correrse desde un CLI para poder visualizar los avances del código.</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Usualmente usaremos el CLI de Visual Studio Code.</a:t>
            </a:r>
            <a:endParaRPr>
              <a:solidFill>
                <a:schemeClr val="dk1"/>
              </a:solidFill>
              <a:latin typeface="DM Sans"/>
              <a:ea typeface="DM Sans"/>
              <a:cs typeface="DM Sans"/>
              <a:sym typeface="DM Sans"/>
            </a:endParaRPr>
          </a:p>
        </p:txBody>
      </p:sp>
      <p:sp>
        <p:nvSpPr>
          <p:cNvPr id="885" name="Google Shape;885;p14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Node js</a:t>
            </a:r>
            <a:endParaRPr sz="5333" b="1">
              <a:solidFill>
                <a:schemeClr val="dk1"/>
              </a:solidFill>
              <a:latin typeface="DM Sans"/>
              <a:ea typeface="DM Sans"/>
              <a:cs typeface="DM Sans"/>
              <a:sym typeface="DM Sans"/>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165"/>
          <p:cNvGrpSpPr/>
          <p:nvPr/>
        </p:nvGrpSpPr>
        <p:grpSpPr>
          <a:xfrm>
            <a:off x="609800" y="624382"/>
            <a:ext cx="574765" cy="574765"/>
            <a:chOff x="473351" y="619523"/>
            <a:chExt cx="738900" cy="738900"/>
          </a:xfrm>
        </p:grpSpPr>
        <p:sp>
          <p:nvSpPr>
            <p:cNvPr id="670" name="Google Shape;670;p165"/>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71" name="Google Shape;671;p16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72" name="Google Shape;672;p165"/>
          <p:cNvSpPr txBox="1"/>
          <p:nvPr/>
        </p:nvSpPr>
        <p:spPr>
          <a:xfrm>
            <a:off x="526400" y="1368467"/>
            <a:ext cx="10630800" cy="16125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Práctica de módulos nativos: </a:t>
            </a:r>
            <a:endParaRPr sz="4933" b="1">
              <a:solidFill>
                <a:schemeClr val="dk1"/>
              </a:solidFill>
              <a:latin typeface="DM Sans"/>
              <a:ea typeface="DM Sans"/>
              <a:cs typeface="DM Sans"/>
              <a:sym typeface="DM Sans"/>
            </a:endParaRPr>
          </a:p>
          <a:p>
            <a:pPr>
              <a:lnSpc>
                <a:spcPct val="90000"/>
              </a:lnSpc>
            </a:pPr>
            <a:r>
              <a:rPr lang="es" sz="4933" b="1">
                <a:solidFill>
                  <a:schemeClr val="dk1"/>
                </a:solidFill>
                <a:latin typeface="DM Sans"/>
                <a:ea typeface="DM Sans"/>
                <a:cs typeface="DM Sans"/>
                <a:sym typeface="DM Sans"/>
              </a:rPr>
              <a:t>fs + crypto</a:t>
            </a:r>
            <a:endParaRPr sz="4933" b="1">
              <a:solidFill>
                <a:schemeClr val="dk1"/>
              </a:solidFill>
              <a:latin typeface="DM Sans"/>
              <a:ea typeface="DM Sans"/>
              <a:cs typeface="DM Sans"/>
              <a:sym typeface="DM Sans"/>
            </a:endParaRPr>
          </a:p>
        </p:txBody>
      </p:sp>
      <p:sp>
        <p:nvSpPr>
          <p:cNvPr id="673" name="Google Shape;673;p165"/>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74" name="Google Shape;674;p165"/>
          <p:cNvSpPr txBox="1"/>
          <p:nvPr/>
        </p:nvSpPr>
        <p:spPr>
          <a:xfrm>
            <a:off x="526400" y="3079334"/>
            <a:ext cx="105376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Se creará una clase “UserManager” que permitirá guardar usuarios en un archivo. El usuario se recibirá con una contraseña en string plano, y se deberá guardar la contraseña hasheada con crypto. Utilizar los módulos nativos  fs y crypto, </a:t>
            </a:r>
            <a:r>
              <a:rPr lang="es">
                <a:latin typeface="DM Sans"/>
                <a:ea typeface="DM Sans"/>
                <a:cs typeface="DM Sans"/>
                <a:sym typeface="DM Sans"/>
              </a:rPr>
              <a:t>El manager debe contar con los siguientes métodos: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método “Crear usuario” debe recibir un objeto con los campos:</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Nombre</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Apellido</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Nombre de usuario</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Contraseña</a:t>
            </a:r>
            <a:endParaRPr>
              <a:latin typeface="DM Sans"/>
              <a:ea typeface="DM Sans"/>
              <a:cs typeface="DM Sans"/>
              <a:sym typeface="DM Sans"/>
            </a:endParaRPr>
          </a:p>
          <a:p>
            <a:pPr marL="609585"/>
            <a:r>
              <a:rPr lang="es">
                <a:solidFill>
                  <a:schemeClr val="dk1"/>
                </a:solidFill>
                <a:latin typeface="DM Sans"/>
                <a:ea typeface="DM Sans"/>
                <a:cs typeface="DM Sans"/>
                <a:sym typeface="DM Sans"/>
              </a:rPr>
              <a:t>El método debe guardar un usuario en un archivo “Usuarios.json”, </a:t>
            </a:r>
            <a:r>
              <a:rPr lang="es" b="1">
                <a:solidFill>
                  <a:schemeClr val="dk1"/>
                </a:solidFill>
                <a:latin typeface="DM Sans"/>
                <a:ea typeface="DM Sans"/>
                <a:cs typeface="DM Sans"/>
                <a:sym typeface="DM Sans"/>
              </a:rPr>
              <a:t>recordando que la contraseña debe estar hasheada por seguridad</a:t>
            </a:r>
            <a:endParaRPr>
              <a:latin typeface="DM Sans"/>
              <a:ea typeface="DM Sans"/>
              <a:cs typeface="DM Sans"/>
              <a:sym typeface="DM Sans"/>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166"/>
          <p:cNvGrpSpPr/>
          <p:nvPr/>
        </p:nvGrpSpPr>
        <p:grpSpPr>
          <a:xfrm>
            <a:off x="609800" y="624382"/>
            <a:ext cx="574765" cy="574765"/>
            <a:chOff x="473351" y="619523"/>
            <a:chExt cx="738900" cy="738900"/>
          </a:xfrm>
        </p:grpSpPr>
        <p:sp>
          <p:nvSpPr>
            <p:cNvPr id="680" name="Google Shape;680;p16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81" name="Google Shape;681;p16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82" name="Google Shape;682;p166"/>
          <p:cNvSpPr txBox="1"/>
          <p:nvPr/>
        </p:nvSpPr>
        <p:spPr>
          <a:xfrm>
            <a:off x="526400" y="1368467"/>
            <a:ext cx="9970000" cy="16125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Práctica de módulos nativos: </a:t>
            </a:r>
            <a:endParaRPr sz="4933" b="1">
              <a:solidFill>
                <a:schemeClr val="dk1"/>
              </a:solidFill>
              <a:latin typeface="DM Sans"/>
              <a:ea typeface="DM Sans"/>
              <a:cs typeface="DM Sans"/>
              <a:sym typeface="DM Sans"/>
            </a:endParaRPr>
          </a:p>
          <a:p>
            <a:pPr>
              <a:lnSpc>
                <a:spcPct val="90000"/>
              </a:lnSpc>
            </a:pPr>
            <a:r>
              <a:rPr lang="es" sz="4933" b="1">
                <a:solidFill>
                  <a:schemeClr val="dk1"/>
                </a:solidFill>
                <a:latin typeface="DM Sans"/>
                <a:ea typeface="DM Sans"/>
                <a:cs typeface="DM Sans"/>
                <a:sym typeface="DM Sans"/>
              </a:rPr>
              <a:t>fs + crypto</a:t>
            </a:r>
            <a:endParaRPr sz="4933" b="1">
              <a:solidFill>
                <a:schemeClr val="dk1"/>
              </a:solidFill>
              <a:latin typeface="DM Sans"/>
              <a:ea typeface="DM Sans"/>
              <a:cs typeface="DM Sans"/>
              <a:sym typeface="DM Sans"/>
            </a:endParaRPr>
          </a:p>
        </p:txBody>
      </p:sp>
      <p:sp>
        <p:nvSpPr>
          <p:cNvPr id="683" name="Google Shape;683;p166"/>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84" name="Google Shape;684;p166"/>
          <p:cNvSpPr txBox="1"/>
          <p:nvPr/>
        </p:nvSpPr>
        <p:spPr>
          <a:xfrm>
            <a:off x="526400" y="3282533"/>
            <a:ext cx="11412400" cy="1354176"/>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solidFill>
                  <a:schemeClr val="dk1"/>
                </a:solidFill>
                <a:latin typeface="DM Sans"/>
                <a:ea typeface="DM Sans"/>
                <a:cs typeface="DM Sans"/>
                <a:sym typeface="DM Sans"/>
              </a:rPr>
              <a:t>El método “Validar Usuario” recibirá el nombre de usuario que quiero validar, seguido de la contraseña,  debe poder leer el json previamente generado con el arreglo de usuarios y hacer la comparación de contraseñas, Si coinciden el usuario y la contraseña, devolver un mensaje “Logueado”, caso contrario indicar error si el usuario no existe, o si la contraseña no coincide.</a:t>
            </a:r>
            <a:endParaRPr>
              <a:latin typeface="DM Sans"/>
              <a:ea typeface="DM Sans"/>
              <a:cs typeface="DM Sans"/>
              <a:sym typeface="DM Sans"/>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67"/>
          <p:cNvSpPr txBox="1"/>
          <p:nvPr/>
        </p:nvSpPr>
        <p:spPr>
          <a:xfrm>
            <a:off x="1873151" y="25885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Manejando módulos de terceros:</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NPM</a:t>
            </a:r>
            <a:endParaRPr sz="5333" b="1">
              <a:solidFill>
                <a:srgbClr val="83AEFB"/>
              </a:solidFill>
              <a:latin typeface="DM Sans"/>
              <a:ea typeface="DM Sans"/>
              <a:cs typeface="DM Sans"/>
              <a:sym typeface="DM Sans"/>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68"/>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es NPM?</a:t>
            </a:r>
            <a:endParaRPr sz="5333" b="1">
              <a:solidFill>
                <a:schemeClr val="dk1"/>
              </a:solidFill>
              <a:latin typeface="DM Sans"/>
              <a:ea typeface="DM Sans"/>
              <a:cs typeface="DM Sans"/>
              <a:sym typeface="DM Sans"/>
            </a:endParaRPr>
          </a:p>
        </p:txBody>
      </p:sp>
      <p:sp>
        <p:nvSpPr>
          <p:cNvPr id="695" name="Google Shape;695;p168"/>
          <p:cNvSpPr txBox="1"/>
          <p:nvPr/>
        </p:nvSpPr>
        <p:spPr>
          <a:xfrm>
            <a:off x="610300" y="2948833"/>
            <a:ext cx="6306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NPM refiere a las siglas “Node Package Manager”, El cual refiere a un manejador de paquetes de Node. Éste permite que la comunidad de desarrolladores puedan </a:t>
            </a:r>
            <a:r>
              <a:rPr lang="es" b="1">
                <a:latin typeface="DM Sans"/>
                <a:ea typeface="DM Sans"/>
                <a:cs typeface="DM Sans"/>
                <a:sym typeface="DM Sans"/>
              </a:rPr>
              <a:t>crear sus propios módulos</a:t>
            </a:r>
            <a:r>
              <a:rPr lang="es">
                <a:latin typeface="DM Sans"/>
                <a:ea typeface="DM Sans"/>
                <a:cs typeface="DM Sans"/>
                <a:sym typeface="DM Sans"/>
              </a:rPr>
              <a:t>, para poder subirlos a la nube y así otros desarrolladores puedan utilizarlos.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Para el trabajo de paqueterías, tendremos un archivo en nuestro proyecto llamado </a:t>
            </a:r>
            <a:r>
              <a:rPr lang="es" b="1">
                <a:latin typeface="DM Sans"/>
                <a:ea typeface="DM Sans"/>
                <a:cs typeface="DM Sans"/>
                <a:sym typeface="DM Sans"/>
              </a:rPr>
              <a:t>package.json</a:t>
            </a:r>
            <a:endParaRPr b="1">
              <a:latin typeface="DM Sans"/>
              <a:ea typeface="DM Sans"/>
              <a:cs typeface="DM Sans"/>
              <a:sym typeface="DM Sans"/>
            </a:endParaRPr>
          </a:p>
        </p:txBody>
      </p:sp>
      <p:pic>
        <p:nvPicPr>
          <p:cNvPr id="696" name="Google Shape;696;p168"/>
          <p:cNvPicPr preferRelativeResize="0"/>
          <p:nvPr/>
        </p:nvPicPr>
        <p:blipFill rotWithShape="1">
          <a:blip r:embed="rId3">
            <a:alphaModFix/>
          </a:blip>
          <a:srcRect l="33697" t="33338" r="33570" b="38583"/>
          <a:stretch/>
        </p:blipFill>
        <p:spPr>
          <a:xfrm>
            <a:off x="7444867" y="2653867"/>
            <a:ext cx="3990700" cy="171160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169"/>
          <p:cNvPicPr preferRelativeResize="0"/>
          <p:nvPr/>
        </p:nvPicPr>
        <p:blipFill rotWithShape="1">
          <a:blip r:embed="rId3">
            <a:alphaModFix/>
          </a:blip>
          <a:srcRect b="77418"/>
          <a:stretch/>
        </p:blipFill>
        <p:spPr>
          <a:xfrm>
            <a:off x="1205633" y="1125400"/>
            <a:ext cx="9780720" cy="1241723"/>
          </a:xfrm>
          <a:prstGeom prst="rect">
            <a:avLst/>
          </a:prstGeom>
          <a:noFill/>
          <a:ln>
            <a:noFill/>
          </a:ln>
        </p:spPr>
      </p:pic>
      <p:pic>
        <p:nvPicPr>
          <p:cNvPr id="702" name="Google Shape;702;p169"/>
          <p:cNvPicPr preferRelativeResize="0"/>
          <p:nvPr/>
        </p:nvPicPr>
        <p:blipFill rotWithShape="1">
          <a:blip r:embed="rId3">
            <a:alphaModFix/>
          </a:blip>
          <a:srcRect t="34232"/>
          <a:stretch/>
        </p:blipFill>
        <p:spPr>
          <a:xfrm>
            <a:off x="1273352" y="2367123"/>
            <a:ext cx="9713016" cy="3591611"/>
          </a:xfrm>
          <a:prstGeom prst="rect">
            <a:avLst/>
          </a:prstGeom>
          <a:noFill/>
          <a:ln>
            <a:noFill/>
          </a:ln>
        </p:spPr>
      </p:pic>
      <p:sp>
        <p:nvSpPr>
          <p:cNvPr id="703" name="Google Shape;703;p169"/>
          <p:cNvSpPr txBox="1"/>
          <p:nvPr/>
        </p:nvSpPr>
        <p:spPr>
          <a:xfrm>
            <a:off x="3906867" y="317700"/>
            <a:ext cx="57344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04" name="Google Shape;704;p169"/>
          <p:cNvSpPr txBox="1"/>
          <p:nvPr/>
        </p:nvSpPr>
        <p:spPr>
          <a:xfrm>
            <a:off x="320567" y="317701"/>
            <a:ext cx="10041600" cy="656614"/>
          </a:xfrm>
          <a:prstGeom prst="rect">
            <a:avLst/>
          </a:prstGeom>
          <a:noFill/>
          <a:ln>
            <a:noFill/>
          </a:ln>
        </p:spPr>
        <p:txBody>
          <a:bodyPr spcFirstLastPara="1" wrap="square" lIns="121900" tIns="121900" rIns="121900" bIns="121900" anchor="t" anchorCtr="0">
            <a:spAutoFit/>
          </a:bodyPr>
          <a:lstStyle/>
          <a:p>
            <a:r>
              <a:rPr lang="es" sz="2667" b="1">
                <a:latin typeface="DM Sans"/>
                <a:ea typeface="DM Sans"/>
                <a:cs typeface="DM Sans"/>
                <a:sym typeface="DM Sans"/>
              </a:rPr>
              <a:t>Puedes consultar la </a:t>
            </a:r>
            <a:r>
              <a:rPr lang="es" sz="2667" b="1" u="sng">
                <a:solidFill>
                  <a:schemeClr val="accent5"/>
                </a:solidFill>
                <a:latin typeface="DM Sans"/>
                <a:ea typeface="DM Sans"/>
                <a:cs typeface="DM Sans"/>
                <a:sym typeface="DM Sans"/>
              </a:rPr>
              <a:t>p</a:t>
            </a:r>
            <a:r>
              <a:rPr lang="es" sz="2667" b="1" u="sng">
                <a:solidFill>
                  <a:schemeClr val="accent5"/>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ágina oficial de NPM</a:t>
            </a:r>
            <a:endParaRPr sz="2667" b="1" u="sng">
              <a:solidFill>
                <a:schemeClr val="accent5"/>
              </a:solidFill>
              <a:latin typeface="DM Sans"/>
              <a:ea typeface="DM Sans"/>
              <a:cs typeface="DM Sans"/>
              <a:sym typeface="DM Sans"/>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70"/>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package.json</a:t>
            </a:r>
            <a:endParaRPr sz="5333" b="1">
              <a:solidFill>
                <a:schemeClr val="dk1"/>
              </a:solidFill>
              <a:latin typeface="DM Sans"/>
              <a:ea typeface="DM Sans"/>
              <a:cs typeface="DM Sans"/>
              <a:sym typeface="DM Sans"/>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71"/>
          <p:cNvSpPr txBox="1"/>
          <p:nvPr/>
        </p:nvSpPr>
        <p:spPr>
          <a:xfrm>
            <a:off x="464500" y="1075934"/>
            <a:ext cx="6598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es package.json?</a:t>
            </a:r>
            <a:endParaRPr sz="5333" b="1">
              <a:solidFill>
                <a:schemeClr val="dk1"/>
              </a:solidFill>
              <a:latin typeface="DM Sans"/>
              <a:ea typeface="DM Sans"/>
              <a:cs typeface="DM Sans"/>
              <a:sym typeface="DM Sans"/>
            </a:endParaRPr>
          </a:p>
        </p:txBody>
      </p:sp>
      <p:sp>
        <p:nvSpPr>
          <p:cNvPr id="715" name="Google Shape;715;p171"/>
          <p:cNvSpPr txBox="1"/>
          <p:nvPr/>
        </p:nvSpPr>
        <p:spPr>
          <a:xfrm>
            <a:off x="610300" y="2948834"/>
            <a:ext cx="6306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package.json es un archivo que generamos dentro de nuestros proyectos, el cual contendrá distintas especificaciones del mismo, cosas como:</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El nombre de tu proyecto</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La versión de tu proyecto</a:t>
            </a:r>
            <a:endParaRPr>
              <a:latin typeface="DM Sans"/>
              <a:ea typeface="DM Sans"/>
              <a:cs typeface="DM Sans"/>
              <a:sym typeface="DM Sans"/>
            </a:endParaRPr>
          </a:p>
          <a:p>
            <a:pPr marL="609585" indent="-419090">
              <a:buSzPts val="1350"/>
              <a:buFont typeface="DM Sans"/>
              <a:buChar char="●"/>
            </a:pPr>
            <a:r>
              <a:rPr lang="es">
                <a:latin typeface="DM Sans"/>
                <a:ea typeface="DM Sans"/>
                <a:cs typeface="DM Sans"/>
                <a:sym typeface="DM Sans"/>
              </a:rPr>
              <a:t>Algunos scripts para correr el proyecto</a:t>
            </a:r>
            <a:endParaRPr>
              <a:latin typeface="DM Sans"/>
              <a:ea typeface="DM Sans"/>
              <a:cs typeface="DM Sans"/>
              <a:sym typeface="DM Sans"/>
            </a:endParaRPr>
          </a:p>
          <a:p>
            <a:pPr marL="609585" indent="-419090">
              <a:buSzPts val="1350"/>
              <a:buFont typeface="DM Sans"/>
              <a:buChar char="●"/>
            </a:pPr>
            <a:r>
              <a:rPr lang="es" b="1">
                <a:latin typeface="DM Sans"/>
                <a:ea typeface="DM Sans"/>
                <a:cs typeface="DM Sans"/>
                <a:sym typeface="DM Sans"/>
              </a:rPr>
              <a:t>¿de qué depende el proyecto?</a:t>
            </a:r>
            <a:endParaRPr b="1">
              <a:latin typeface="DM Sans"/>
              <a:ea typeface="DM Sans"/>
              <a:cs typeface="DM Sans"/>
              <a:sym typeface="DM Sans"/>
            </a:endParaRPr>
          </a:p>
        </p:txBody>
      </p:sp>
      <p:sp>
        <p:nvSpPr>
          <p:cNvPr id="716" name="Google Shape;716;p171"/>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717" name="Google Shape;717;p171"/>
          <p:cNvPicPr preferRelativeResize="0"/>
          <p:nvPr/>
        </p:nvPicPr>
        <p:blipFill>
          <a:blip r:embed="rId3">
            <a:alphaModFix/>
          </a:blip>
          <a:stretch>
            <a:fillRect/>
          </a:stretch>
        </p:blipFill>
        <p:spPr>
          <a:xfrm>
            <a:off x="7134600" y="2146267"/>
            <a:ext cx="4381200" cy="2565467"/>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72"/>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23" name="Google Shape;723;p172"/>
          <p:cNvSpPr txBox="1"/>
          <p:nvPr/>
        </p:nvSpPr>
        <p:spPr>
          <a:xfrm>
            <a:off x="1626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724" name="Google Shape;724;p172"/>
          <p:cNvSpPr txBox="1"/>
          <p:nvPr/>
        </p:nvSpPr>
        <p:spPr>
          <a:xfrm>
            <a:off x="4866000" y="1473151"/>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Dependencias</a:t>
            </a:r>
            <a:endParaRPr sz="5333" b="1">
              <a:solidFill>
                <a:schemeClr val="dk1"/>
              </a:solidFill>
              <a:latin typeface="DM Sans"/>
              <a:ea typeface="DM Sans"/>
              <a:cs typeface="DM Sans"/>
              <a:sym typeface="DM Sans"/>
            </a:endParaRPr>
          </a:p>
        </p:txBody>
      </p:sp>
      <p:sp>
        <p:nvSpPr>
          <p:cNvPr id="725" name="Google Shape;725;p172"/>
          <p:cNvSpPr txBox="1"/>
          <p:nvPr/>
        </p:nvSpPr>
        <p:spPr>
          <a:xfrm>
            <a:off x="5134267" y="2692367"/>
            <a:ext cx="66496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nuestro proyecto necesita utilizar dependencias de terceros a partir de npm, se añade un nuevo campo a nuestro package.json llamado “dependencies” el cual contendrá los módulos que tenemos instalados en ese proyecto y, por lo tanto, indica que </a:t>
            </a:r>
            <a:r>
              <a:rPr lang="es" b="1">
                <a:latin typeface="DM Sans"/>
                <a:ea typeface="DM Sans"/>
                <a:cs typeface="DM Sans"/>
                <a:sym typeface="DM Sans"/>
              </a:rPr>
              <a:t>el proyecto necesita de esas dependencias instaladas para poder correr</a:t>
            </a:r>
            <a:r>
              <a:rPr lang="es">
                <a:latin typeface="DM Sans"/>
                <a:ea typeface="DM Sans"/>
                <a:cs typeface="DM Sans"/>
                <a:sym typeface="DM Sans"/>
              </a:rPr>
              <a:t> </a:t>
            </a:r>
            <a:r>
              <a:rPr lang="es" b="1">
                <a:latin typeface="DM Sans"/>
                <a:ea typeface="DM Sans"/>
                <a:cs typeface="DM Sans"/>
                <a:sym typeface="DM Sans"/>
              </a:rPr>
              <a:t>correctamente</a:t>
            </a:r>
            <a:r>
              <a:rPr lang="es">
                <a:latin typeface="DM Sans"/>
                <a:ea typeface="DM Sans"/>
                <a:cs typeface="DM Sans"/>
                <a:sym typeface="DM Sans"/>
              </a:rPr>
              <a:t>.</a:t>
            </a:r>
            <a:endParaRPr>
              <a:solidFill>
                <a:srgbClr val="000000"/>
              </a:solidFill>
              <a:latin typeface="DM Sans"/>
              <a:ea typeface="DM Sans"/>
              <a:cs typeface="DM Sans"/>
              <a:sym typeface="DM Sans"/>
            </a:endParaRPr>
          </a:p>
        </p:txBody>
      </p:sp>
      <p:pic>
        <p:nvPicPr>
          <p:cNvPr id="726" name="Google Shape;726;p172"/>
          <p:cNvPicPr preferRelativeResize="0"/>
          <p:nvPr/>
        </p:nvPicPr>
        <p:blipFill rotWithShape="1">
          <a:blip r:embed="rId3">
            <a:alphaModFix/>
          </a:blip>
          <a:srcRect r="42209"/>
          <a:stretch/>
        </p:blipFill>
        <p:spPr>
          <a:xfrm>
            <a:off x="673167" y="1878267"/>
            <a:ext cx="3636133" cy="270580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73"/>
          <p:cNvSpPr txBox="1"/>
          <p:nvPr/>
        </p:nvSpPr>
        <p:spPr>
          <a:xfrm>
            <a:off x="1985633"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Instalando nuestra primera dependencia</a:t>
            </a:r>
            <a:endParaRPr sz="5333" b="1">
              <a:solidFill>
                <a:schemeClr val="dk1"/>
              </a:solidFill>
              <a:latin typeface="DM Sans"/>
              <a:ea typeface="DM Sans"/>
              <a:cs typeface="DM Sans"/>
              <a:sym typeface="DM Sans"/>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174"/>
          <p:cNvGrpSpPr/>
          <p:nvPr/>
        </p:nvGrpSpPr>
        <p:grpSpPr>
          <a:xfrm>
            <a:off x="2896117" y="2978200"/>
            <a:ext cx="262800" cy="262800"/>
            <a:chOff x="2172088" y="1852650"/>
            <a:chExt cx="197100" cy="197100"/>
          </a:xfrm>
        </p:grpSpPr>
        <p:sp>
          <p:nvSpPr>
            <p:cNvPr id="737" name="Google Shape;737;p174"/>
            <p:cNvSpPr/>
            <p:nvPr/>
          </p:nvSpPr>
          <p:spPr>
            <a:xfrm>
              <a:off x="2172088" y="1852650"/>
              <a:ext cx="197100" cy="197100"/>
            </a:xfrm>
            <a:prstGeom prst="ellipse">
              <a:avLst/>
            </a:prstGeom>
            <a:solidFill>
              <a:srgbClr val="DEFC5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38" name="Google Shape;738;p174"/>
            <p:cNvSpPr/>
            <p:nvPr/>
          </p:nvSpPr>
          <p:spPr>
            <a:xfrm>
              <a:off x="2227138" y="1907700"/>
              <a:ext cx="87000" cy="870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grpSp>
        <p:nvGrpSpPr>
          <p:cNvPr id="739" name="Google Shape;739;p174"/>
          <p:cNvGrpSpPr/>
          <p:nvPr/>
        </p:nvGrpSpPr>
        <p:grpSpPr>
          <a:xfrm>
            <a:off x="2896117" y="3782367"/>
            <a:ext cx="262800" cy="262800"/>
            <a:chOff x="2172088" y="2455775"/>
            <a:chExt cx="197100" cy="197100"/>
          </a:xfrm>
        </p:grpSpPr>
        <p:sp>
          <p:nvSpPr>
            <p:cNvPr id="740" name="Google Shape;740;p174"/>
            <p:cNvSpPr/>
            <p:nvPr/>
          </p:nvSpPr>
          <p:spPr>
            <a:xfrm>
              <a:off x="2172088" y="2455775"/>
              <a:ext cx="197100" cy="197100"/>
            </a:xfrm>
            <a:prstGeom prst="ellipse">
              <a:avLst/>
            </a:prstGeom>
            <a:solidFill>
              <a:srgbClr val="DEFC5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41" name="Google Shape;741;p174"/>
            <p:cNvSpPr/>
            <p:nvPr/>
          </p:nvSpPr>
          <p:spPr>
            <a:xfrm>
              <a:off x="2227138" y="2510825"/>
              <a:ext cx="87000" cy="870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cxnSp>
        <p:nvCxnSpPr>
          <p:cNvPr id="742" name="Google Shape;742;p174"/>
          <p:cNvCxnSpPr>
            <a:endCxn id="740" idx="0"/>
          </p:cNvCxnSpPr>
          <p:nvPr/>
        </p:nvCxnSpPr>
        <p:spPr>
          <a:xfrm>
            <a:off x="3027517" y="3241167"/>
            <a:ext cx="0" cy="541200"/>
          </a:xfrm>
          <a:prstGeom prst="straightConnector1">
            <a:avLst/>
          </a:prstGeom>
          <a:noFill/>
          <a:ln w="9525" cap="flat" cmpd="sng">
            <a:solidFill>
              <a:srgbClr val="DEFC52"/>
            </a:solidFill>
            <a:prstDash val="solid"/>
            <a:round/>
            <a:headEnd type="none" w="sm" len="sm"/>
            <a:tailEnd type="none" w="sm" len="sm"/>
          </a:ln>
        </p:spPr>
      </p:cxnSp>
      <p:sp>
        <p:nvSpPr>
          <p:cNvPr id="743" name="Google Shape;743;p174"/>
          <p:cNvSpPr txBox="1"/>
          <p:nvPr/>
        </p:nvSpPr>
        <p:spPr>
          <a:xfrm>
            <a:off x="335367" y="927634"/>
            <a:ext cx="10905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Para trabajar con dependencias necesitamos:</a:t>
            </a:r>
            <a:endParaRPr sz="5333" b="1">
              <a:solidFill>
                <a:schemeClr val="dk1"/>
              </a:solidFill>
              <a:latin typeface="DM Sans"/>
              <a:ea typeface="DM Sans"/>
              <a:cs typeface="DM Sans"/>
              <a:sym typeface="DM Sans"/>
            </a:endParaRPr>
          </a:p>
        </p:txBody>
      </p:sp>
      <p:sp>
        <p:nvSpPr>
          <p:cNvPr id="744" name="Google Shape;744;p174"/>
          <p:cNvSpPr txBox="1"/>
          <p:nvPr/>
        </p:nvSpPr>
        <p:spPr>
          <a:xfrm>
            <a:off x="3587431" y="2816551"/>
            <a:ext cx="57084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chemeClr val="dk1"/>
                </a:solidFill>
                <a:latin typeface="DM Sans"/>
                <a:ea typeface="DM Sans"/>
                <a:cs typeface="DM Sans"/>
                <a:sym typeface="DM Sans"/>
              </a:rPr>
              <a:t>Paso 1: </a:t>
            </a:r>
            <a:r>
              <a:rPr lang="es">
                <a:solidFill>
                  <a:schemeClr val="dk1"/>
                </a:solidFill>
                <a:latin typeface="DM Sans"/>
                <a:ea typeface="DM Sans"/>
                <a:cs typeface="DM Sans"/>
                <a:sym typeface="DM Sans"/>
              </a:rPr>
              <a:t> Tener un proyecto vacío para trabajar</a:t>
            </a:r>
            <a:endParaRPr>
              <a:solidFill>
                <a:schemeClr val="dk1"/>
              </a:solidFill>
              <a:latin typeface="DM Sans"/>
              <a:ea typeface="DM Sans"/>
              <a:cs typeface="DM Sans"/>
              <a:sym typeface="DM Sans"/>
            </a:endParaRPr>
          </a:p>
        </p:txBody>
      </p:sp>
      <p:sp>
        <p:nvSpPr>
          <p:cNvPr id="745" name="Google Shape;745;p174"/>
          <p:cNvSpPr txBox="1"/>
          <p:nvPr/>
        </p:nvSpPr>
        <p:spPr>
          <a:xfrm>
            <a:off x="3587431" y="3620718"/>
            <a:ext cx="57084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chemeClr val="dk1"/>
                </a:solidFill>
                <a:latin typeface="DM Sans"/>
                <a:ea typeface="DM Sans"/>
                <a:cs typeface="DM Sans"/>
                <a:sym typeface="DM Sans"/>
              </a:rPr>
              <a:t>Paso 2: </a:t>
            </a:r>
            <a:r>
              <a:rPr lang="es">
                <a:solidFill>
                  <a:schemeClr val="dk1"/>
                </a:solidFill>
                <a:latin typeface="DM Sans"/>
                <a:ea typeface="DM Sans"/>
                <a:cs typeface="DM Sans"/>
                <a:sym typeface="DM Sans"/>
              </a:rPr>
              <a:t> Correr el comando npm init</a:t>
            </a:r>
            <a:endParaRPr>
              <a:solidFill>
                <a:schemeClr val="dk1"/>
              </a:solidFill>
              <a:latin typeface="DM Sans"/>
              <a:ea typeface="DM Sans"/>
              <a:cs typeface="DM Sans"/>
              <a:sym typeface="DM Sans"/>
            </a:endParaRPr>
          </a:p>
        </p:txBody>
      </p:sp>
      <p:grpSp>
        <p:nvGrpSpPr>
          <p:cNvPr id="746" name="Google Shape;746;p174"/>
          <p:cNvGrpSpPr/>
          <p:nvPr/>
        </p:nvGrpSpPr>
        <p:grpSpPr>
          <a:xfrm>
            <a:off x="2896117" y="4617800"/>
            <a:ext cx="262800" cy="262800"/>
            <a:chOff x="2172088" y="3058775"/>
            <a:chExt cx="197100" cy="197100"/>
          </a:xfrm>
        </p:grpSpPr>
        <p:sp>
          <p:nvSpPr>
            <p:cNvPr id="747" name="Google Shape;747;p174"/>
            <p:cNvSpPr/>
            <p:nvPr/>
          </p:nvSpPr>
          <p:spPr>
            <a:xfrm>
              <a:off x="2172088" y="3058775"/>
              <a:ext cx="197100" cy="197100"/>
            </a:xfrm>
            <a:prstGeom prst="ellipse">
              <a:avLst/>
            </a:prstGeom>
            <a:solidFill>
              <a:srgbClr val="DEFC5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48" name="Google Shape;748;p174"/>
            <p:cNvSpPr/>
            <p:nvPr/>
          </p:nvSpPr>
          <p:spPr>
            <a:xfrm>
              <a:off x="2227138" y="3113825"/>
              <a:ext cx="87000" cy="870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cxnSp>
        <p:nvCxnSpPr>
          <p:cNvPr id="749" name="Google Shape;749;p174"/>
          <p:cNvCxnSpPr>
            <a:endCxn id="747" idx="0"/>
          </p:cNvCxnSpPr>
          <p:nvPr/>
        </p:nvCxnSpPr>
        <p:spPr>
          <a:xfrm>
            <a:off x="3027517" y="4076600"/>
            <a:ext cx="0" cy="541200"/>
          </a:xfrm>
          <a:prstGeom prst="straightConnector1">
            <a:avLst/>
          </a:prstGeom>
          <a:noFill/>
          <a:ln w="9525" cap="flat" cmpd="sng">
            <a:solidFill>
              <a:srgbClr val="DEFC52"/>
            </a:solidFill>
            <a:prstDash val="solid"/>
            <a:round/>
            <a:headEnd type="none" w="sm" len="sm"/>
            <a:tailEnd type="none" w="sm" len="sm"/>
          </a:ln>
        </p:spPr>
      </p:cxnSp>
      <p:grpSp>
        <p:nvGrpSpPr>
          <p:cNvPr id="750" name="Google Shape;750;p174"/>
          <p:cNvGrpSpPr/>
          <p:nvPr/>
        </p:nvGrpSpPr>
        <p:grpSpPr>
          <a:xfrm>
            <a:off x="2896117" y="5421967"/>
            <a:ext cx="262800" cy="262800"/>
            <a:chOff x="2172088" y="3661775"/>
            <a:chExt cx="197100" cy="197100"/>
          </a:xfrm>
        </p:grpSpPr>
        <p:sp>
          <p:nvSpPr>
            <p:cNvPr id="751" name="Google Shape;751;p174"/>
            <p:cNvSpPr/>
            <p:nvPr/>
          </p:nvSpPr>
          <p:spPr>
            <a:xfrm>
              <a:off x="2172088" y="3661775"/>
              <a:ext cx="197100" cy="197100"/>
            </a:xfrm>
            <a:prstGeom prst="ellipse">
              <a:avLst/>
            </a:prstGeom>
            <a:solidFill>
              <a:srgbClr val="DEFC5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52" name="Google Shape;752;p174"/>
            <p:cNvSpPr/>
            <p:nvPr/>
          </p:nvSpPr>
          <p:spPr>
            <a:xfrm>
              <a:off x="2227138" y="3716825"/>
              <a:ext cx="87000" cy="870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cxnSp>
        <p:nvCxnSpPr>
          <p:cNvPr id="753" name="Google Shape;753;p174"/>
          <p:cNvCxnSpPr>
            <a:endCxn id="751" idx="0"/>
          </p:cNvCxnSpPr>
          <p:nvPr/>
        </p:nvCxnSpPr>
        <p:spPr>
          <a:xfrm>
            <a:off x="3027517" y="4880767"/>
            <a:ext cx="0" cy="541200"/>
          </a:xfrm>
          <a:prstGeom prst="straightConnector1">
            <a:avLst/>
          </a:prstGeom>
          <a:noFill/>
          <a:ln w="9525" cap="flat" cmpd="sng">
            <a:solidFill>
              <a:srgbClr val="DEFC52"/>
            </a:solidFill>
            <a:prstDash val="solid"/>
            <a:round/>
            <a:headEnd type="none" w="sm" len="sm"/>
            <a:tailEnd type="none" w="sm" len="sm"/>
          </a:ln>
        </p:spPr>
      </p:cxnSp>
      <p:sp>
        <p:nvSpPr>
          <p:cNvPr id="754" name="Google Shape;754;p174"/>
          <p:cNvSpPr txBox="1"/>
          <p:nvPr/>
        </p:nvSpPr>
        <p:spPr>
          <a:xfrm>
            <a:off x="3587433" y="4487601"/>
            <a:ext cx="70096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chemeClr val="dk1"/>
                </a:solidFill>
                <a:latin typeface="DM Sans"/>
                <a:ea typeface="DM Sans"/>
                <a:cs typeface="DM Sans"/>
                <a:sym typeface="DM Sans"/>
              </a:rPr>
              <a:t>Paso 3</a:t>
            </a:r>
            <a:r>
              <a:rPr lang="es">
                <a:solidFill>
                  <a:schemeClr val="dk1"/>
                </a:solidFill>
                <a:latin typeface="DM Sans"/>
                <a:ea typeface="DM Sans"/>
                <a:cs typeface="DM Sans"/>
                <a:sym typeface="DM Sans"/>
              </a:rPr>
              <a:t>: Correr el comando npm install </a:t>
            </a:r>
            <a:r>
              <a:rPr lang="es" b="1">
                <a:solidFill>
                  <a:schemeClr val="dk1"/>
                </a:solidFill>
                <a:latin typeface="DM Sans"/>
                <a:ea typeface="DM Sans"/>
                <a:cs typeface="DM Sans"/>
                <a:sym typeface="DM Sans"/>
              </a:rPr>
              <a:t>nombre_del_modulo</a:t>
            </a:r>
            <a:endParaRPr b="1">
              <a:solidFill>
                <a:schemeClr val="dk1"/>
              </a:solidFill>
              <a:latin typeface="DM Sans"/>
              <a:ea typeface="DM Sans"/>
              <a:cs typeface="DM Sans"/>
              <a:sym typeface="DM Sans"/>
            </a:endParaRPr>
          </a:p>
        </p:txBody>
      </p:sp>
      <p:sp>
        <p:nvSpPr>
          <p:cNvPr id="755" name="Google Shape;755;p174"/>
          <p:cNvSpPr txBox="1"/>
          <p:nvPr/>
        </p:nvSpPr>
        <p:spPr>
          <a:xfrm>
            <a:off x="3587431" y="5291751"/>
            <a:ext cx="57084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chemeClr val="dk1"/>
                </a:solidFill>
                <a:latin typeface="DM Sans"/>
                <a:ea typeface="DM Sans"/>
                <a:cs typeface="DM Sans"/>
                <a:sym typeface="DM Sans"/>
              </a:rPr>
              <a:t>Paso 4:</a:t>
            </a:r>
            <a:r>
              <a:rPr lang="es">
                <a:solidFill>
                  <a:schemeClr val="dk1"/>
                </a:solidFill>
                <a:latin typeface="DM Sans"/>
                <a:ea typeface="DM Sans"/>
                <a:cs typeface="DM Sans"/>
                <a:sym typeface="DM Sans"/>
              </a:rPr>
              <a:t> Utilizar el nuevo módulo instalado.</a:t>
            </a:r>
            <a:endParaRPr>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4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891" name="Google Shape;891;p149"/>
          <p:cNvSpPr txBox="1"/>
          <p:nvPr/>
        </p:nvSpPr>
        <p:spPr>
          <a:xfrm>
            <a:off x="631133" y="2168134"/>
            <a:ext cx="9559200" cy="1271974"/>
          </a:xfrm>
          <a:prstGeom prst="rect">
            <a:avLst/>
          </a:prstGeom>
          <a:noFill/>
          <a:ln>
            <a:noFill/>
          </a:ln>
        </p:spPr>
        <p:txBody>
          <a:bodyPr spcFirstLastPara="1" wrap="square" lIns="121900" tIns="121900" rIns="121900" bIns="121900" anchor="t" anchorCtr="0">
            <a:spAutoFit/>
          </a:bodyPr>
          <a:lstStyle/>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Consola CLI en Visual Studio Code</a:t>
            </a:r>
            <a:endParaRPr sz="3333">
              <a:solidFill>
                <a:srgbClr val="B7B7B7"/>
              </a:solidFill>
              <a:latin typeface="DM Sans"/>
              <a:ea typeface="DM Sans"/>
              <a:cs typeface="DM Sans"/>
              <a:sym typeface="DM Sans"/>
            </a:endParaRPr>
          </a:p>
        </p:txBody>
      </p:sp>
      <p:grpSp>
        <p:nvGrpSpPr>
          <p:cNvPr id="892" name="Google Shape;892;p149"/>
          <p:cNvGrpSpPr/>
          <p:nvPr/>
        </p:nvGrpSpPr>
        <p:grpSpPr>
          <a:xfrm>
            <a:off x="631135" y="826031"/>
            <a:ext cx="985200" cy="985200"/>
            <a:chOff x="473351" y="619523"/>
            <a:chExt cx="738900" cy="738900"/>
          </a:xfrm>
        </p:grpSpPr>
        <p:sp>
          <p:nvSpPr>
            <p:cNvPr id="893" name="Google Shape;893;p14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94" name="Google Shape;894;p14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75"/>
          <p:cNvSpPr txBox="1"/>
          <p:nvPr/>
        </p:nvSpPr>
        <p:spPr>
          <a:xfrm>
            <a:off x="464500" y="1075934"/>
            <a:ext cx="6598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Paso 1: tener un proyecto vacío</a:t>
            </a:r>
            <a:endParaRPr sz="5333" b="1">
              <a:solidFill>
                <a:schemeClr val="dk1"/>
              </a:solidFill>
              <a:latin typeface="DM Sans"/>
              <a:ea typeface="DM Sans"/>
              <a:cs typeface="DM Sans"/>
              <a:sym typeface="DM Sans"/>
            </a:endParaRPr>
          </a:p>
        </p:txBody>
      </p:sp>
      <p:sp>
        <p:nvSpPr>
          <p:cNvPr id="761" name="Google Shape;761;p175"/>
          <p:cNvSpPr txBox="1"/>
          <p:nvPr/>
        </p:nvSpPr>
        <p:spPr>
          <a:xfrm>
            <a:off x="610300" y="2948833"/>
            <a:ext cx="6306800" cy="1077178"/>
          </a:xfrm>
          <a:prstGeom prst="rect">
            <a:avLst/>
          </a:prstGeom>
          <a:noFill/>
          <a:ln>
            <a:noFill/>
          </a:ln>
        </p:spPr>
        <p:txBody>
          <a:bodyPr spcFirstLastPara="1" wrap="square" lIns="121900" tIns="121900" rIns="121900" bIns="121900" anchor="t" anchorCtr="0">
            <a:spAutoFit/>
          </a:bodyPr>
          <a:lstStyle/>
          <a:p>
            <a:pPr marL="609585"/>
            <a:r>
              <a:rPr lang="es">
                <a:latin typeface="DM Sans"/>
                <a:ea typeface="DM Sans"/>
                <a:cs typeface="DM Sans"/>
                <a:sym typeface="DM Sans"/>
              </a:rPr>
              <a:t>Nuestros proyectos deben ser entornos aislados que no obstruyan con otros proyectos. De manera que necesitaremos tener una carpeta vacía</a:t>
            </a:r>
            <a:endParaRPr b="1">
              <a:latin typeface="DM Sans"/>
              <a:ea typeface="DM Sans"/>
              <a:cs typeface="DM Sans"/>
              <a:sym typeface="DM Sans"/>
            </a:endParaRPr>
          </a:p>
        </p:txBody>
      </p:sp>
      <p:sp>
        <p:nvSpPr>
          <p:cNvPr id="762" name="Google Shape;762;p175"/>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763" name="Google Shape;763;p175"/>
          <p:cNvPicPr preferRelativeResize="0"/>
          <p:nvPr/>
        </p:nvPicPr>
        <p:blipFill>
          <a:blip r:embed="rId3">
            <a:alphaModFix/>
          </a:blip>
          <a:stretch>
            <a:fillRect/>
          </a:stretch>
        </p:blipFill>
        <p:spPr>
          <a:xfrm>
            <a:off x="8127301" y="2216418"/>
            <a:ext cx="2645636" cy="2425167"/>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76"/>
          <p:cNvSpPr txBox="1"/>
          <p:nvPr/>
        </p:nvSpPr>
        <p:spPr>
          <a:xfrm>
            <a:off x="297200" y="3095367"/>
            <a:ext cx="6905200" cy="2462172"/>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El comando npm init permitirá crear un package.json dentro de la carpeta donde estés. </a:t>
            </a:r>
            <a:r>
              <a:rPr lang="es" b="1">
                <a:latin typeface="DM Sans"/>
                <a:ea typeface="DM Sans"/>
                <a:cs typeface="DM Sans"/>
                <a:sym typeface="DM Sans"/>
              </a:rPr>
              <a:t>Asegúrate de estar dentro de la carpeta en la que trabajarás</a:t>
            </a:r>
            <a:r>
              <a:rPr lang="es">
                <a:latin typeface="DM Sans"/>
                <a:ea typeface="DM Sans"/>
                <a:cs typeface="DM Sans"/>
                <a:sym typeface="DM Sans"/>
              </a:rPr>
              <a:t>.</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Este nos preguntará por las especificaciones como:</a:t>
            </a:r>
            <a:endParaRPr>
              <a:latin typeface="DM Sans"/>
              <a:ea typeface="DM Sans"/>
              <a:cs typeface="DM Sans"/>
              <a:sym typeface="DM Sans"/>
            </a:endParaRPr>
          </a:p>
          <a:p>
            <a:pPr marL="1828754" lvl="1" indent="-419090">
              <a:buSzPts val="1350"/>
              <a:buFont typeface="DM Sans"/>
              <a:buChar char="○"/>
            </a:pPr>
            <a:r>
              <a:rPr lang="es">
                <a:latin typeface="DM Sans"/>
                <a:ea typeface="DM Sans"/>
                <a:cs typeface="DM Sans"/>
                <a:sym typeface="DM Sans"/>
              </a:rPr>
              <a:t>nombre</a:t>
            </a:r>
            <a:endParaRPr>
              <a:latin typeface="DM Sans"/>
              <a:ea typeface="DM Sans"/>
              <a:cs typeface="DM Sans"/>
              <a:sym typeface="DM Sans"/>
            </a:endParaRPr>
          </a:p>
          <a:p>
            <a:pPr marL="1828754" lvl="1" indent="-419090">
              <a:buSzPts val="1350"/>
              <a:buFont typeface="DM Sans"/>
              <a:buChar char="○"/>
            </a:pPr>
            <a:r>
              <a:rPr lang="es">
                <a:latin typeface="DM Sans"/>
                <a:ea typeface="DM Sans"/>
                <a:cs typeface="DM Sans"/>
                <a:sym typeface="DM Sans"/>
              </a:rPr>
              <a:t>versión</a:t>
            </a:r>
            <a:endParaRPr>
              <a:latin typeface="DM Sans"/>
              <a:ea typeface="DM Sans"/>
              <a:cs typeface="DM Sans"/>
              <a:sym typeface="DM Sans"/>
            </a:endParaRPr>
          </a:p>
          <a:p>
            <a:pPr marL="1828754" lvl="1" indent="-419090">
              <a:buSzPts val="1350"/>
              <a:buFont typeface="DM Sans"/>
              <a:buChar char="○"/>
            </a:pPr>
            <a:r>
              <a:rPr lang="es">
                <a:latin typeface="DM Sans"/>
                <a:ea typeface="DM Sans"/>
                <a:cs typeface="DM Sans"/>
                <a:sym typeface="DM Sans"/>
              </a:rPr>
              <a:t>descripción</a:t>
            </a:r>
            <a:endParaRPr>
              <a:latin typeface="DM Sans"/>
              <a:ea typeface="DM Sans"/>
              <a:cs typeface="DM Sans"/>
              <a:sym typeface="DM Sans"/>
            </a:endParaRPr>
          </a:p>
          <a:p>
            <a:pPr marL="1828754" lvl="1" indent="-419090">
              <a:buSzPts val="1350"/>
              <a:buFont typeface="DM Sans"/>
              <a:buChar char="○"/>
            </a:pPr>
            <a:r>
              <a:rPr lang="es">
                <a:latin typeface="DM Sans"/>
                <a:ea typeface="DM Sans"/>
                <a:cs typeface="DM Sans"/>
                <a:sym typeface="DM Sans"/>
              </a:rPr>
              <a:t>etc.</a:t>
            </a:r>
            <a:endParaRPr>
              <a:latin typeface="DM Sans"/>
              <a:ea typeface="DM Sans"/>
              <a:cs typeface="DM Sans"/>
              <a:sym typeface="DM Sans"/>
            </a:endParaRPr>
          </a:p>
        </p:txBody>
      </p:sp>
      <p:pic>
        <p:nvPicPr>
          <p:cNvPr id="769" name="Google Shape;769;p176"/>
          <p:cNvPicPr preferRelativeResize="0"/>
          <p:nvPr/>
        </p:nvPicPr>
        <p:blipFill>
          <a:blip r:embed="rId3">
            <a:alphaModFix/>
          </a:blip>
          <a:stretch>
            <a:fillRect/>
          </a:stretch>
        </p:blipFill>
        <p:spPr>
          <a:xfrm>
            <a:off x="7102234" y="3429017"/>
            <a:ext cx="4707833" cy="238233"/>
          </a:xfrm>
          <a:prstGeom prst="rect">
            <a:avLst/>
          </a:prstGeom>
          <a:noFill/>
          <a:ln>
            <a:noFill/>
          </a:ln>
        </p:spPr>
      </p:pic>
      <p:pic>
        <p:nvPicPr>
          <p:cNvPr id="770" name="Google Shape;770;p176"/>
          <p:cNvPicPr preferRelativeResize="0"/>
          <p:nvPr/>
        </p:nvPicPr>
        <p:blipFill>
          <a:blip r:embed="rId4">
            <a:alphaModFix/>
          </a:blip>
          <a:stretch>
            <a:fillRect/>
          </a:stretch>
        </p:blipFill>
        <p:spPr>
          <a:xfrm>
            <a:off x="8398292" y="4078617"/>
            <a:ext cx="2115709" cy="1631600"/>
          </a:xfrm>
          <a:prstGeom prst="rect">
            <a:avLst/>
          </a:prstGeom>
          <a:noFill/>
          <a:ln>
            <a:noFill/>
          </a:ln>
        </p:spPr>
      </p:pic>
      <p:sp>
        <p:nvSpPr>
          <p:cNvPr id="771" name="Google Shape;771;p176"/>
          <p:cNvSpPr txBox="1"/>
          <p:nvPr/>
        </p:nvSpPr>
        <p:spPr>
          <a:xfrm>
            <a:off x="464500" y="1075934"/>
            <a:ext cx="111300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Paso 2: Correr el comando </a:t>
            </a:r>
            <a:endParaRPr sz="5333" b="1">
              <a:solidFill>
                <a:schemeClr val="dk1"/>
              </a:solidFill>
              <a:latin typeface="DM Sans"/>
              <a:ea typeface="DM Sans"/>
              <a:cs typeface="DM Sans"/>
              <a:sym typeface="DM Sans"/>
            </a:endParaRPr>
          </a:p>
          <a:p>
            <a:pPr>
              <a:lnSpc>
                <a:spcPct val="90000"/>
              </a:lnSpc>
              <a:buClr>
                <a:schemeClr val="dk1"/>
              </a:buClr>
              <a:buSzPts val="4000"/>
            </a:pPr>
            <a:r>
              <a:rPr lang="es" sz="5333" b="1">
                <a:solidFill>
                  <a:schemeClr val="dk1"/>
                </a:solidFill>
                <a:latin typeface="DM Sans"/>
                <a:ea typeface="DM Sans"/>
                <a:cs typeface="DM Sans"/>
                <a:sym typeface="DM Sans"/>
              </a:rPr>
              <a:t>npm init</a:t>
            </a:r>
            <a:endParaRPr sz="5333" b="1">
              <a:solidFill>
                <a:schemeClr val="dk1"/>
              </a:solidFill>
              <a:latin typeface="DM Sans"/>
              <a:ea typeface="DM Sans"/>
              <a:cs typeface="DM Sans"/>
              <a:sym typeface="DM Sans"/>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77"/>
          <p:cNvSpPr txBox="1"/>
          <p:nvPr/>
        </p:nvSpPr>
        <p:spPr>
          <a:xfrm>
            <a:off x="464500" y="2975933"/>
            <a:ext cx="6306800" cy="80017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Finalmente, se nos generará un package.json con las especificaciones definidas</a:t>
            </a:r>
            <a:endParaRPr>
              <a:latin typeface="DM Sans"/>
              <a:ea typeface="DM Sans"/>
              <a:cs typeface="DM Sans"/>
              <a:sym typeface="DM Sans"/>
            </a:endParaRPr>
          </a:p>
        </p:txBody>
      </p:sp>
      <p:pic>
        <p:nvPicPr>
          <p:cNvPr id="777" name="Google Shape;777;p177"/>
          <p:cNvPicPr preferRelativeResize="0"/>
          <p:nvPr/>
        </p:nvPicPr>
        <p:blipFill rotWithShape="1">
          <a:blip r:embed="rId3">
            <a:alphaModFix/>
          </a:blip>
          <a:srcRect r="17695"/>
          <a:stretch/>
        </p:blipFill>
        <p:spPr>
          <a:xfrm>
            <a:off x="3076800" y="3979533"/>
            <a:ext cx="6038432" cy="2557000"/>
          </a:xfrm>
          <a:prstGeom prst="rect">
            <a:avLst/>
          </a:prstGeom>
          <a:noFill/>
          <a:ln>
            <a:noFill/>
          </a:ln>
        </p:spPr>
      </p:pic>
      <p:sp>
        <p:nvSpPr>
          <p:cNvPr id="778" name="Google Shape;778;p177"/>
          <p:cNvSpPr txBox="1"/>
          <p:nvPr/>
        </p:nvSpPr>
        <p:spPr>
          <a:xfrm>
            <a:off x="464500" y="1075934"/>
            <a:ext cx="107576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Paso 2: Correr el comando </a:t>
            </a:r>
            <a:endParaRPr sz="5333" b="1">
              <a:solidFill>
                <a:schemeClr val="dk1"/>
              </a:solidFill>
              <a:latin typeface="DM Sans"/>
              <a:ea typeface="DM Sans"/>
              <a:cs typeface="DM Sans"/>
              <a:sym typeface="DM Sans"/>
            </a:endParaRPr>
          </a:p>
          <a:p>
            <a:pPr>
              <a:lnSpc>
                <a:spcPct val="90000"/>
              </a:lnSpc>
              <a:buClr>
                <a:schemeClr val="dk1"/>
              </a:buClr>
              <a:buSzPts val="4000"/>
            </a:pPr>
            <a:r>
              <a:rPr lang="es" sz="5333" b="1">
                <a:solidFill>
                  <a:schemeClr val="dk1"/>
                </a:solidFill>
                <a:latin typeface="DM Sans"/>
                <a:ea typeface="DM Sans"/>
                <a:cs typeface="DM Sans"/>
                <a:sym typeface="DM Sans"/>
              </a:rPr>
              <a:t>npm init</a:t>
            </a:r>
            <a:endParaRPr sz="5333" b="1">
              <a:solidFill>
                <a:schemeClr val="dk1"/>
              </a:solidFill>
              <a:latin typeface="DM Sans"/>
              <a:ea typeface="DM Sans"/>
              <a:cs typeface="DM Sans"/>
              <a:sym typeface="DM Sans"/>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78"/>
          <p:cNvSpPr txBox="1"/>
          <p:nvPr/>
        </p:nvSpPr>
        <p:spPr>
          <a:xfrm>
            <a:off x="464500" y="3023367"/>
            <a:ext cx="6306800" cy="2739171"/>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Una vez generado nuestro package.json, con el comando </a:t>
            </a:r>
            <a:r>
              <a:rPr lang="es" b="1">
                <a:latin typeface="DM Sans"/>
                <a:ea typeface="DM Sans"/>
                <a:cs typeface="DM Sans"/>
                <a:sym typeface="DM Sans"/>
              </a:rPr>
              <a:t>npm install nombre_del_modulo</a:t>
            </a:r>
            <a:r>
              <a:rPr lang="es">
                <a:latin typeface="DM Sans"/>
                <a:ea typeface="DM Sans"/>
                <a:cs typeface="DM Sans"/>
                <a:sym typeface="DM Sans"/>
              </a:rPr>
              <a:t> podremos hacer la instalación del módulo que necesitemos. En este ejemplo instalamos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moment</a:t>
            </a:r>
            <a:r>
              <a:rPr lang="es">
                <a:latin typeface="DM Sans"/>
                <a:ea typeface="DM Sans"/>
                <a:cs typeface="DM Sans"/>
                <a:sym typeface="DM Sans"/>
              </a:rPr>
              <a:t> el cual sirve para manejar fechas y horas de manera eficiente.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Una vez instalado, se generará una carpeta node_modules (donde vivirá moment), y se agregará la dependencia de moment a mi package.json</a:t>
            </a:r>
            <a:endParaRPr>
              <a:latin typeface="DM Sans"/>
              <a:ea typeface="DM Sans"/>
              <a:cs typeface="DM Sans"/>
              <a:sym typeface="DM Sans"/>
            </a:endParaRPr>
          </a:p>
        </p:txBody>
      </p:sp>
      <p:pic>
        <p:nvPicPr>
          <p:cNvPr id="784" name="Google Shape;784;p178"/>
          <p:cNvPicPr preferRelativeResize="0"/>
          <p:nvPr/>
        </p:nvPicPr>
        <p:blipFill>
          <a:blip r:embed="rId4">
            <a:alphaModFix/>
          </a:blip>
          <a:stretch>
            <a:fillRect/>
          </a:stretch>
        </p:blipFill>
        <p:spPr>
          <a:xfrm>
            <a:off x="6737547" y="3178999"/>
            <a:ext cx="4936143" cy="266439"/>
          </a:xfrm>
          <a:prstGeom prst="rect">
            <a:avLst/>
          </a:prstGeom>
          <a:noFill/>
          <a:ln>
            <a:noFill/>
          </a:ln>
        </p:spPr>
      </p:pic>
      <p:pic>
        <p:nvPicPr>
          <p:cNvPr id="785" name="Google Shape;785;p178"/>
          <p:cNvPicPr preferRelativeResize="0"/>
          <p:nvPr/>
        </p:nvPicPr>
        <p:blipFill>
          <a:blip r:embed="rId5">
            <a:alphaModFix/>
          </a:blip>
          <a:stretch>
            <a:fillRect/>
          </a:stretch>
        </p:blipFill>
        <p:spPr>
          <a:xfrm>
            <a:off x="6622433" y="4062649"/>
            <a:ext cx="5166368" cy="1821883"/>
          </a:xfrm>
          <a:prstGeom prst="rect">
            <a:avLst/>
          </a:prstGeom>
          <a:noFill/>
          <a:ln>
            <a:noFill/>
          </a:ln>
        </p:spPr>
      </p:pic>
      <p:sp>
        <p:nvSpPr>
          <p:cNvPr id="786" name="Google Shape;786;p178"/>
          <p:cNvSpPr txBox="1"/>
          <p:nvPr/>
        </p:nvSpPr>
        <p:spPr>
          <a:xfrm>
            <a:off x="566100" y="1075934"/>
            <a:ext cx="107576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Paso 3: Correr el comando </a:t>
            </a:r>
            <a:endParaRPr sz="5333" b="1">
              <a:solidFill>
                <a:schemeClr val="dk1"/>
              </a:solidFill>
              <a:latin typeface="DM Sans"/>
              <a:ea typeface="DM Sans"/>
              <a:cs typeface="DM Sans"/>
              <a:sym typeface="DM Sans"/>
            </a:endParaRPr>
          </a:p>
          <a:p>
            <a:pPr>
              <a:lnSpc>
                <a:spcPct val="90000"/>
              </a:lnSpc>
              <a:buClr>
                <a:schemeClr val="dk1"/>
              </a:buClr>
              <a:buSzPts val="4000"/>
            </a:pPr>
            <a:r>
              <a:rPr lang="es" sz="5333" b="1">
                <a:solidFill>
                  <a:schemeClr val="dk1"/>
                </a:solidFill>
                <a:latin typeface="DM Sans"/>
                <a:ea typeface="DM Sans"/>
                <a:cs typeface="DM Sans"/>
                <a:sym typeface="DM Sans"/>
              </a:rPr>
              <a:t>npm install</a:t>
            </a:r>
            <a:endParaRPr sz="5333" b="1">
              <a:solidFill>
                <a:schemeClr val="dk1"/>
              </a:solidFill>
              <a:latin typeface="DM Sans"/>
              <a:ea typeface="DM Sans"/>
              <a:cs typeface="DM Sans"/>
              <a:sym typeface="DM Sans"/>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79"/>
          <p:cNvSpPr txBox="1"/>
          <p:nvPr/>
        </p:nvSpPr>
        <p:spPr>
          <a:xfrm>
            <a:off x="667367" y="2295401"/>
            <a:ext cx="97556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que todo ha sido instalado, podemos importar el módulo de la misma manera que lo hacemos con nuestros módulos nativos.</a:t>
            </a:r>
            <a:endParaRPr>
              <a:latin typeface="DM Sans"/>
              <a:ea typeface="DM Sans"/>
              <a:cs typeface="DM Sans"/>
              <a:sym typeface="DM Sans"/>
            </a:endParaRPr>
          </a:p>
        </p:txBody>
      </p:sp>
      <p:pic>
        <p:nvPicPr>
          <p:cNvPr id="792" name="Google Shape;792;p179"/>
          <p:cNvPicPr preferRelativeResize="0"/>
          <p:nvPr/>
        </p:nvPicPr>
        <p:blipFill>
          <a:blip r:embed="rId3">
            <a:alphaModFix/>
          </a:blip>
          <a:stretch>
            <a:fillRect/>
          </a:stretch>
        </p:blipFill>
        <p:spPr>
          <a:xfrm>
            <a:off x="1467034" y="3429000"/>
            <a:ext cx="8955733" cy="2497333"/>
          </a:xfrm>
          <a:prstGeom prst="rect">
            <a:avLst/>
          </a:prstGeom>
          <a:noFill/>
          <a:ln>
            <a:noFill/>
          </a:ln>
        </p:spPr>
      </p:pic>
      <p:sp>
        <p:nvSpPr>
          <p:cNvPr id="793" name="Google Shape;793;p179"/>
          <p:cNvSpPr txBox="1"/>
          <p:nvPr/>
        </p:nvSpPr>
        <p:spPr>
          <a:xfrm>
            <a:off x="566100" y="1075934"/>
            <a:ext cx="107576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Paso 4: Utilizar el módulo</a:t>
            </a:r>
            <a:endParaRPr sz="5333" b="1">
              <a:solidFill>
                <a:schemeClr val="dk1"/>
              </a:solidFill>
              <a:latin typeface="DM Sans"/>
              <a:ea typeface="DM Sans"/>
              <a:cs typeface="DM Sans"/>
              <a:sym typeface="DM Sans"/>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80"/>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799" name="Google Shape;799;p180"/>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grpSp>
        <p:nvGrpSpPr>
          <p:cNvPr id="804" name="Google Shape;804;p181"/>
          <p:cNvGrpSpPr/>
          <p:nvPr/>
        </p:nvGrpSpPr>
        <p:grpSpPr>
          <a:xfrm>
            <a:off x="631162" y="825911"/>
            <a:ext cx="985207" cy="985207"/>
            <a:chOff x="575612" y="1950748"/>
            <a:chExt cx="431100" cy="431100"/>
          </a:xfrm>
        </p:grpSpPr>
        <p:sp>
          <p:nvSpPr>
            <p:cNvPr id="805" name="Google Shape;805;p181"/>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06" name="Google Shape;806;p181"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807" name="Google Shape;807;p181"/>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808" name="Google Shape;808;p181"/>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marL="609585" indent="-516454">
              <a:buClr>
                <a:srgbClr val="EAFF6A"/>
              </a:buClr>
              <a:buSzPts val="2500"/>
              <a:buFont typeface="Helvetica Neue"/>
              <a:buChar char="✓"/>
            </a:pPr>
            <a:r>
              <a:rPr lang="es" sz="3333">
                <a:solidFill>
                  <a:srgbClr val="B7B7B7"/>
                </a:solidFill>
                <a:latin typeface="DM Sans"/>
                <a:ea typeface="DM Sans"/>
                <a:cs typeface="DM Sans"/>
                <a:sym typeface="DM Sans"/>
              </a:rPr>
              <a:t>Si los módulos que yo instalo son de terceras personas, ¿cómo saber qué puedo hacer con ellos y qué no?</a:t>
            </a:r>
            <a:endParaRPr sz="3333">
              <a:solidFill>
                <a:srgbClr val="B7B7B7"/>
              </a:solidFill>
              <a:latin typeface="DM Sans"/>
              <a:ea typeface="DM Sans"/>
              <a:cs typeface="DM Sans"/>
              <a:sym typeface="DM Sans"/>
            </a:endParaRPr>
          </a:p>
          <a:p>
            <a:pPr marL="609585"/>
            <a:endParaRPr sz="3333">
              <a:solidFill>
                <a:srgbClr val="B7B7B7"/>
              </a:solidFill>
              <a:latin typeface="DM Sans"/>
              <a:ea typeface="DM Sans"/>
              <a:cs typeface="DM Sans"/>
              <a:sym typeface="DM Sans"/>
            </a:endParaRPr>
          </a:p>
          <a:p>
            <a:pPr marL="609585" indent="-516454">
              <a:buClr>
                <a:srgbClr val="EAFF6A"/>
              </a:buClr>
              <a:buSzPts val="2500"/>
              <a:buFont typeface="Helvetica Neue"/>
              <a:buChar char="✓"/>
            </a:pPr>
            <a:r>
              <a:rPr lang="es" sz="3333">
                <a:solidFill>
                  <a:srgbClr val="B7B7B7"/>
                </a:solidFill>
                <a:latin typeface="DM Sans"/>
                <a:ea typeface="DM Sans"/>
                <a:cs typeface="DM Sans"/>
                <a:sym typeface="DM Sans"/>
              </a:rPr>
              <a:t>¿Debo hacer la instalación del módulo en cada proyecto que vaya a hacer?</a:t>
            </a:r>
            <a:endParaRPr sz="3333">
              <a:solidFill>
                <a:srgbClr val="B7B7B7"/>
              </a:solidFill>
              <a:latin typeface="DM Sans"/>
              <a:ea typeface="DM Sans"/>
              <a:cs typeface="DM Sans"/>
              <a:sym typeface="DM Sans"/>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82"/>
          <p:cNvSpPr txBox="1"/>
          <p:nvPr/>
        </p:nvSpPr>
        <p:spPr>
          <a:xfrm>
            <a:off x="1873151" y="2588500"/>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Instalaciones </a:t>
            </a:r>
            <a:r>
              <a:rPr lang="es" sz="5333" b="1">
                <a:solidFill>
                  <a:schemeClr val="accent5"/>
                </a:solidFill>
                <a:latin typeface="DM Sans"/>
                <a:ea typeface="DM Sans"/>
                <a:cs typeface="DM Sans"/>
                <a:sym typeface="DM Sans"/>
              </a:rPr>
              <a:t>globales</a:t>
            </a:r>
            <a:r>
              <a:rPr lang="es" sz="5333" b="1">
                <a:solidFill>
                  <a:schemeClr val="lt1"/>
                </a:solidFill>
                <a:latin typeface="DM Sans"/>
                <a:ea typeface="DM Sans"/>
                <a:cs typeface="DM Sans"/>
                <a:sym typeface="DM Sans"/>
              </a:rPr>
              <a:t> e instalaciones </a:t>
            </a:r>
            <a:r>
              <a:rPr lang="es" sz="5333" b="1">
                <a:solidFill>
                  <a:schemeClr val="accent5"/>
                </a:solidFill>
                <a:latin typeface="DM Sans"/>
                <a:ea typeface="DM Sans"/>
                <a:cs typeface="DM Sans"/>
                <a:sym typeface="DM Sans"/>
              </a:rPr>
              <a:t>locales</a:t>
            </a:r>
            <a:endParaRPr sz="5333" b="1">
              <a:solidFill>
                <a:srgbClr val="83AEFB"/>
              </a:solidFill>
              <a:latin typeface="DM Sans"/>
              <a:ea typeface="DM Sans"/>
              <a:cs typeface="DM Sans"/>
              <a:sym typeface="DM Sans"/>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8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¿Global o local?</a:t>
            </a:r>
            <a:endParaRPr sz="5333" b="1">
              <a:solidFill>
                <a:schemeClr val="dk1"/>
              </a:solidFill>
              <a:latin typeface="DM Sans"/>
              <a:ea typeface="DM Sans"/>
              <a:cs typeface="DM Sans"/>
              <a:sym typeface="DM Sans"/>
            </a:endParaRPr>
          </a:p>
        </p:txBody>
      </p:sp>
      <p:sp>
        <p:nvSpPr>
          <p:cNvPr id="819" name="Google Shape;819;p183"/>
          <p:cNvSpPr txBox="1"/>
          <p:nvPr/>
        </p:nvSpPr>
        <p:spPr>
          <a:xfrm>
            <a:off x="631133" y="2544234"/>
            <a:ext cx="5112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Instalar una dependencia </a:t>
            </a:r>
            <a:r>
              <a:rPr lang="es" b="1">
                <a:latin typeface="DM Sans"/>
                <a:ea typeface="DM Sans"/>
                <a:cs typeface="DM Sans"/>
                <a:sym typeface="DM Sans"/>
              </a:rPr>
              <a:t>de manera local</a:t>
            </a:r>
            <a:r>
              <a:rPr lang="es">
                <a:latin typeface="DM Sans"/>
                <a:ea typeface="DM Sans"/>
                <a:cs typeface="DM Sans"/>
                <a:sym typeface="DM Sans"/>
              </a:rPr>
              <a:t> significa que ese módulo instalado pertenecerá y se utilizará </a:t>
            </a:r>
            <a:r>
              <a:rPr lang="es" b="1">
                <a:latin typeface="DM Sans"/>
                <a:ea typeface="DM Sans"/>
                <a:cs typeface="DM Sans"/>
                <a:sym typeface="DM Sans"/>
              </a:rPr>
              <a:t>sólo dentro de ese proyecto</a:t>
            </a:r>
            <a:r>
              <a:rPr lang="es">
                <a:latin typeface="DM Sans"/>
                <a:ea typeface="DM Sans"/>
                <a:cs typeface="DM Sans"/>
                <a:sym typeface="DM Sans"/>
              </a:rPr>
              <a:t>. Ello implica que, si quisiera utilizar la misma dependencia en otro proyecto, tendría que volver a hacer la instalación, ya que </a:t>
            </a:r>
            <a:r>
              <a:rPr lang="es" b="1">
                <a:latin typeface="DM Sans"/>
                <a:ea typeface="DM Sans"/>
                <a:cs typeface="DM Sans"/>
                <a:sym typeface="DM Sans"/>
              </a:rPr>
              <a:t>no son compartidas</a:t>
            </a:r>
            <a:r>
              <a:rPr lang="es">
                <a:latin typeface="DM Sans"/>
                <a:ea typeface="DM Sans"/>
                <a:cs typeface="DM Sans"/>
                <a:sym typeface="DM Sans"/>
              </a:rPr>
              <a:t>.</a:t>
            </a:r>
            <a:endParaRPr>
              <a:solidFill>
                <a:srgbClr val="000000"/>
              </a:solidFill>
              <a:latin typeface="DM Sans"/>
              <a:ea typeface="DM Sans"/>
              <a:cs typeface="DM Sans"/>
              <a:sym typeface="DM Sans"/>
            </a:endParaRPr>
          </a:p>
        </p:txBody>
      </p:sp>
      <p:sp>
        <p:nvSpPr>
          <p:cNvPr id="820" name="Google Shape;820;p183"/>
          <p:cNvSpPr txBox="1"/>
          <p:nvPr/>
        </p:nvSpPr>
        <p:spPr>
          <a:xfrm>
            <a:off x="6036767" y="2544234"/>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Por otra parte, instalar una dependencia </a:t>
            </a:r>
            <a:r>
              <a:rPr lang="es" b="1">
                <a:latin typeface="DM Sans"/>
                <a:ea typeface="DM Sans"/>
                <a:cs typeface="DM Sans"/>
                <a:sym typeface="DM Sans"/>
              </a:rPr>
              <a:t>de manera global</a:t>
            </a:r>
            <a:r>
              <a:rPr lang="es">
                <a:latin typeface="DM Sans"/>
                <a:ea typeface="DM Sans"/>
                <a:cs typeface="DM Sans"/>
                <a:sym typeface="DM Sans"/>
              </a:rPr>
              <a:t> implica instalar el módulo </a:t>
            </a:r>
            <a:r>
              <a:rPr lang="es" b="1">
                <a:latin typeface="DM Sans"/>
                <a:ea typeface="DM Sans"/>
                <a:cs typeface="DM Sans"/>
                <a:sym typeface="DM Sans"/>
              </a:rPr>
              <a:t>para todos los proyectos</a:t>
            </a:r>
            <a:r>
              <a:rPr lang="es">
                <a:latin typeface="DM Sans"/>
                <a:ea typeface="DM Sans"/>
                <a:cs typeface="DM Sans"/>
                <a:sym typeface="DM Sans"/>
              </a:rPr>
              <a:t>, evitando la necesidad de instalar cada vez que hagamos un proyecto nuevo. Para instalar de manera global, sólo colocamos la flag </a:t>
            </a:r>
            <a:r>
              <a:rPr lang="es" b="1">
                <a:latin typeface="DM Sans"/>
                <a:ea typeface="DM Sans"/>
                <a:cs typeface="DM Sans"/>
                <a:sym typeface="DM Sans"/>
              </a:rPr>
              <a:t>-g</a:t>
            </a:r>
            <a:endParaRPr b="1">
              <a:solidFill>
                <a:srgbClr val="000000"/>
              </a:solidFill>
              <a:latin typeface="DM Sans"/>
              <a:ea typeface="DM Sans"/>
              <a:cs typeface="DM Sans"/>
              <a:sym typeface="DM Sans"/>
            </a:endParaRPr>
          </a:p>
        </p:txBody>
      </p:sp>
      <p:pic>
        <p:nvPicPr>
          <p:cNvPr id="821" name="Google Shape;821;p183"/>
          <p:cNvPicPr preferRelativeResize="0"/>
          <p:nvPr/>
        </p:nvPicPr>
        <p:blipFill rotWithShape="1">
          <a:blip r:embed="rId3">
            <a:alphaModFix/>
          </a:blip>
          <a:srcRect r="4643"/>
          <a:stretch/>
        </p:blipFill>
        <p:spPr>
          <a:xfrm>
            <a:off x="544267" y="4709700"/>
            <a:ext cx="4783067" cy="572600"/>
          </a:xfrm>
          <a:prstGeom prst="rect">
            <a:avLst/>
          </a:prstGeom>
          <a:noFill/>
          <a:ln>
            <a:noFill/>
          </a:ln>
        </p:spPr>
      </p:pic>
      <p:pic>
        <p:nvPicPr>
          <p:cNvPr id="822" name="Google Shape;822;p183"/>
          <p:cNvPicPr preferRelativeResize="0"/>
          <p:nvPr/>
        </p:nvPicPr>
        <p:blipFill>
          <a:blip r:embed="rId4">
            <a:alphaModFix/>
          </a:blip>
          <a:stretch>
            <a:fillRect/>
          </a:stretch>
        </p:blipFill>
        <p:spPr>
          <a:xfrm>
            <a:off x="5743934" y="4767400"/>
            <a:ext cx="5753100" cy="45720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84"/>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Lo malo de las instalaciones globales</a:t>
            </a:r>
            <a:endParaRPr sz="5333" b="1">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50"/>
          <p:cNvSpPr txBox="1"/>
          <p:nvPr/>
        </p:nvSpPr>
        <p:spPr>
          <a:xfrm>
            <a:off x="818867" y="461301"/>
            <a:ext cx="10542800" cy="218536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Código de Javascript corriendo desde Node js</a:t>
            </a:r>
            <a:endParaRPr sz="4667" b="1">
              <a:solidFill>
                <a:schemeClr val="lt1"/>
              </a:solidFill>
              <a:latin typeface="DM Sans"/>
              <a:ea typeface="DM Sans"/>
              <a:cs typeface="DM Sans"/>
              <a:sym typeface="DM Sans"/>
            </a:endParaRPr>
          </a:p>
          <a:p>
            <a:pPr algn="ctr">
              <a:lnSpc>
                <a:spcPct val="90000"/>
              </a:lnSpc>
            </a:pPr>
            <a:endParaRPr sz="4667" b="1">
              <a:solidFill>
                <a:schemeClr val="lt1"/>
              </a:solidFill>
              <a:latin typeface="DM Sans"/>
              <a:ea typeface="DM Sans"/>
              <a:cs typeface="DM Sans"/>
              <a:sym typeface="DM Sans"/>
            </a:endParaRPr>
          </a:p>
        </p:txBody>
      </p:sp>
      <p:pic>
        <p:nvPicPr>
          <p:cNvPr id="900" name="Google Shape;900;p150"/>
          <p:cNvPicPr preferRelativeResize="0"/>
          <p:nvPr/>
        </p:nvPicPr>
        <p:blipFill>
          <a:blip r:embed="rId3">
            <a:alphaModFix/>
          </a:blip>
          <a:stretch>
            <a:fillRect/>
          </a:stretch>
        </p:blipFill>
        <p:spPr>
          <a:xfrm>
            <a:off x="2314800" y="2093401"/>
            <a:ext cx="7562397" cy="4048100"/>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85"/>
          <p:cNvSpPr txBox="1"/>
          <p:nvPr/>
        </p:nvSpPr>
        <p:spPr>
          <a:xfrm>
            <a:off x="610300" y="1488334"/>
            <a:ext cx="749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Desventajas de una instalación global</a:t>
            </a:r>
            <a:endParaRPr sz="5333" b="1">
              <a:solidFill>
                <a:schemeClr val="dk1"/>
              </a:solidFill>
              <a:latin typeface="DM Sans"/>
              <a:ea typeface="DM Sans"/>
              <a:cs typeface="DM Sans"/>
              <a:sym typeface="DM Sans"/>
            </a:endParaRPr>
          </a:p>
        </p:txBody>
      </p:sp>
      <p:sp>
        <p:nvSpPr>
          <p:cNvPr id="833" name="Google Shape;833;p185"/>
          <p:cNvSpPr txBox="1"/>
          <p:nvPr/>
        </p:nvSpPr>
        <p:spPr>
          <a:xfrm>
            <a:off x="610300" y="3130133"/>
            <a:ext cx="70664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Si instalamos una dependencia global, estamos delimitando a </a:t>
            </a:r>
            <a:r>
              <a:rPr lang="es" b="1">
                <a:latin typeface="DM Sans"/>
                <a:ea typeface="DM Sans"/>
                <a:cs typeface="DM Sans"/>
                <a:sym typeface="DM Sans"/>
              </a:rPr>
              <a:t>todos nuestros proyectos</a:t>
            </a:r>
            <a:r>
              <a:rPr lang="es">
                <a:latin typeface="DM Sans"/>
                <a:ea typeface="DM Sans"/>
                <a:cs typeface="DM Sans"/>
                <a:sym typeface="DM Sans"/>
              </a:rPr>
              <a:t> a utilizarla </a:t>
            </a:r>
            <a:r>
              <a:rPr lang="es" b="1">
                <a:latin typeface="DM Sans"/>
                <a:ea typeface="DM Sans"/>
                <a:cs typeface="DM Sans"/>
                <a:sym typeface="DM Sans"/>
              </a:rPr>
              <a:t>con la versión</a:t>
            </a:r>
            <a:r>
              <a:rPr lang="es">
                <a:latin typeface="DM Sans"/>
                <a:ea typeface="DM Sans"/>
                <a:cs typeface="DM Sans"/>
                <a:sym typeface="DM Sans"/>
              </a:rPr>
              <a:t> instalada. Esto quiere decir que, si instalé mi dependencia global en su versión 1.0.0, todos los proyectos utilizarán la versión 1.0.0 .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¿Y si la dependencia se actualiza más adelante a su versión 2.0.0 y quiero utilizar sus últimas características, qué pasará con todos los proyectos que corrían sólo con la versión 1.0.0? Se vuelven </a:t>
            </a:r>
            <a:r>
              <a:rPr lang="es" b="1">
                <a:latin typeface="DM Sans"/>
                <a:ea typeface="DM Sans"/>
                <a:cs typeface="DM Sans"/>
                <a:sym typeface="DM Sans"/>
              </a:rPr>
              <a:t>obsoletos (deprecated)</a:t>
            </a:r>
            <a:r>
              <a:rPr lang="es">
                <a:latin typeface="DM Sans"/>
                <a:ea typeface="DM Sans"/>
                <a:cs typeface="DM Sans"/>
                <a:sym typeface="DM Sans"/>
              </a:rPr>
              <a:t> y hay que actualizar el código de todos éstos, lo cual supone un problema muy engorroso. </a:t>
            </a:r>
            <a:endParaRPr>
              <a:solidFill>
                <a:srgbClr val="000000"/>
              </a:solidFill>
              <a:latin typeface="DM Sans"/>
              <a:ea typeface="DM Sans"/>
              <a:cs typeface="DM Sans"/>
              <a:sym typeface="DM Sans"/>
            </a:endParaRPr>
          </a:p>
        </p:txBody>
      </p:sp>
      <p:pic>
        <p:nvPicPr>
          <p:cNvPr id="834" name="Google Shape;834;p185"/>
          <p:cNvPicPr preferRelativeResize="0"/>
          <p:nvPr/>
        </p:nvPicPr>
        <p:blipFill>
          <a:blip r:embed="rId3">
            <a:alphaModFix/>
          </a:blip>
          <a:stretch>
            <a:fillRect/>
          </a:stretch>
        </p:blipFill>
        <p:spPr>
          <a:xfrm>
            <a:off x="7782232" y="1374975"/>
            <a:ext cx="3898635" cy="3597848"/>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86"/>
          <p:cNvSpPr txBox="1"/>
          <p:nvPr/>
        </p:nvSpPr>
        <p:spPr>
          <a:xfrm>
            <a:off x="1873151" y="2588501"/>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Versionado de </a:t>
            </a:r>
            <a:r>
              <a:rPr lang="es" sz="5333" b="1">
                <a:solidFill>
                  <a:schemeClr val="accent5"/>
                </a:solidFill>
                <a:latin typeface="DM Sans"/>
                <a:ea typeface="DM Sans"/>
                <a:cs typeface="DM Sans"/>
                <a:sym typeface="DM Sans"/>
              </a:rPr>
              <a:t>dependencias</a:t>
            </a:r>
            <a:endParaRPr sz="5333" b="1">
              <a:solidFill>
                <a:schemeClr val="lt1"/>
              </a:solidFill>
              <a:latin typeface="DM Sans"/>
              <a:ea typeface="DM Sans"/>
              <a:cs typeface="DM Sans"/>
              <a:sym typeface="DM Sans"/>
            </a:endParaRPr>
          </a:p>
          <a:p>
            <a:pPr algn="ctr">
              <a:lnSpc>
                <a:spcPct val="90000"/>
              </a:lnSpc>
              <a:buClr>
                <a:srgbClr val="000000"/>
              </a:buClr>
              <a:buSzPts val="4000"/>
            </a:pPr>
            <a:endParaRPr sz="5333" b="1">
              <a:solidFill>
                <a:srgbClr val="83AEFB"/>
              </a:solidFill>
              <a:latin typeface="DM Sans"/>
              <a:ea typeface="DM Sans"/>
              <a:cs typeface="DM Sans"/>
              <a:sym typeface="DM Sans"/>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87"/>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45" name="Google Shape;845;p187"/>
          <p:cNvSpPr txBox="1"/>
          <p:nvPr/>
        </p:nvSpPr>
        <p:spPr>
          <a:xfrm>
            <a:off x="1626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846" name="Google Shape;846;p187"/>
          <p:cNvSpPr txBox="1"/>
          <p:nvPr/>
        </p:nvSpPr>
        <p:spPr>
          <a:xfrm>
            <a:off x="4866000" y="857901"/>
            <a:ext cx="7628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Versionado de dependencias</a:t>
            </a:r>
            <a:endParaRPr sz="5333" b="1">
              <a:solidFill>
                <a:schemeClr val="dk1"/>
              </a:solidFill>
              <a:latin typeface="DM Sans"/>
              <a:ea typeface="DM Sans"/>
              <a:cs typeface="DM Sans"/>
              <a:sym typeface="DM Sans"/>
            </a:endParaRPr>
          </a:p>
        </p:txBody>
      </p:sp>
      <p:sp>
        <p:nvSpPr>
          <p:cNvPr id="847" name="Google Shape;847;p187"/>
          <p:cNvSpPr txBox="1"/>
          <p:nvPr/>
        </p:nvSpPr>
        <p:spPr>
          <a:xfrm>
            <a:off x="4866000" y="2948818"/>
            <a:ext cx="66496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Como cualquier programa, este no suele quedarse estático en una única versión. Cada vez que hacemos un cambio a nuestro código, estamos cambiando la versión del mismo.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Pasa lo mismo con lo que instalamos, todas las dependencias de terceros están regidas por </a:t>
            </a:r>
            <a:r>
              <a:rPr lang="es" b="1">
                <a:latin typeface="DM Sans"/>
                <a:ea typeface="DM Sans"/>
                <a:cs typeface="DM Sans"/>
                <a:sym typeface="DM Sans"/>
              </a:rPr>
              <a:t>versiones</a:t>
            </a:r>
            <a:r>
              <a:rPr lang="es">
                <a:latin typeface="DM Sans"/>
                <a:ea typeface="DM Sans"/>
                <a:cs typeface="DM Sans"/>
                <a:sym typeface="DM Sans"/>
              </a:rPr>
              <a:t>.</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Una versión define puntos específicos en los que un código tiene ciertas características, ciertas sintaxis, ciertas funcionalidades, e incluso ciertos errores.</a:t>
            </a:r>
            <a:endParaRPr>
              <a:latin typeface="DM Sans"/>
              <a:ea typeface="DM Sans"/>
              <a:cs typeface="DM Sans"/>
              <a:sym typeface="DM Sans"/>
            </a:endParaRPr>
          </a:p>
        </p:txBody>
      </p:sp>
      <p:pic>
        <p:nvPicPr>
          <p:cNvPr id="848" name="Google Shape;848;p187"/>
          <p:cNvPicPr preferRelativeResize="0"/>
          <p:nvPr/>
        </p:nvPicPr>
        <p:blipFill>
          <a:blip r:embed="rId3">
            <a:alphaModFix/>
          </a:blip>
          <a:stretch>
            <a:fillRect/>
          </a:stretch>
        </p:blipFill>
        <p:spPr>
          <a:xfrm>
            <a:off x="673167" y="734934"/>
            <a:ext cx="3962400" cy="5473700"/>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88"/>
          <p:cNvSpPr txBox="1"/>
          <p:nvPr/>
        </p:nvSpPr>
        <p:spPr>
          <a:xfrm>
            <a:off x="4566733" y="810769"/>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Manejo de versiones en NPM</a:t>
            </a:r>
            <a:endParaRPr sz="5333" b="1">
              <a:solidFill>
                <a:schemeClr val="dk1"/>
              </a:solidFill>
              <a:latin typeface="DM Sans"/>
              <a:ea typeface="DM Sans"/>
              <a:cs typeface="DM Sans"/>
              <a:sym typeface="DM Sans"/>
            </a:endParaRPr>
          </a:p>
        </p:txBody>
      </p:sp>
      <p:sp>
        <p:nvSpPr>
          <p:cNvPr id="854" name="Google Shape;854;p188"/>
          <p:cNvSpPr txBox="1"/>
          <p:nvPr/>
        </p:nvSpPr>
        <p:spPr>
          <a:xfrm>
            <a:off x="623467" y="2869367"/>
            <a:ext cx="10892400" cy="296230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Las versiones se basan en 3 elementos básicos: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Versiones mayores (primer dígito): Hace referencia a cambios </a:t>
            </a:r>
            <a:r>
              <a:rPr lang="es" b="1">
                <a:latin typeface="DM Sans"/>
                <a:ea typeface="DM Sans"/>
                <a:cs typeface="DM Sans"/>
                <a:sym typeface="DM Sans"/>
              </a:rPr>
              <a:t>grandes, tanto que ya no son compatibles con otras versiones anteriores</a:t>
            </a:r>
            <a:r>
              <a:rPr lang="es">
                <a:latin typeface="DM Sans"/>
                <a:ea typeface="DM Sans"/>
                <a:cs typeface="DM Sans"/>
                <a:sym typeface="DM Sans"/>
              </a:rPr>
              <a:t>.</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a:latin typeface="DM Sans"/>
                <a:ea typeface="DM Sans"/>
                <a:cs typeface="DM Sans"/>
                <a:sym typeface="DM Sans"/>
              </a:rPr>
              <a:t>Versiones menores (segundo dígito): Hace referencia a cambios en ciertas características y funcionalidades </a:t>
            </a:r>
            <a:r>
              <a:rPr lang="es" b="1">
                <a:latin typeface="DM Sans"/>
                <a:ea typeface="DM Sans"/>
                <a:cs typeface="DM Sans"/>
                <a:sym typeface="DM Sans"/>
              </a:rPr>
              <a:t>que no afecten a versiones anteriores</a:t>
            </a:r>
            <a:r>
              <a:rPr lang="es">
                <a:latin typeface="DM Sans"/>
                <a:ea typeface="DM Sans"/>
                <a:cs typeface="DM Sans"/>
                <a:sym typeface="DM Sans"/>
              </a:rPr>
              <a:t>, es decir, podemos actualizarlo sin afectar la estructura del proyecto.</a:t>
            </a:r>
            <a:endParaRPr>
              <a:latin typeface="DM Sans"/>
              <a:ea typeface="DM Sans"/>
              <a:cs typeface="DM Sans"/>
              <a:sym typeface="DM Sans"/>
            </a:endParaRPr>
          </a:p>
          <a:p>
            <a:pPr marL="609585" indent="-419090">
              <a:spcBef>
                <a:spcPts val="1333"/>
              </a:spcBef>
              <a:spcAft>
                <a:spcPts val="1333"/>
              </a:spcAft>
              <a:buClr>
                <a:schemeClr val="accent4"/>
              </a:buClr>
              <a:buSzPts val="1350"/>
              <a:buFont typeface="DM Sans"/>
              <a:buChar char="✓"/>
            </a:pPr>
            <a:r>
              <a:rPr lang="es">
                <a:latin typeface="DM Sans"/>
                <a:ea typeface="DM Sans"/>
                <a:cs typeface="DM Sans"/>
                <a:sym typeface="DM Sans"/>
              </a:rPr>
              <a:t>Parches (último dígito): Hace referencia a bugfixes o manejo de defectos del código actual. </a:t>
            </a:r>
            <a:r>
              <a:rPr lang="es" b="1">
                <a:latin typeface="DM Sans"/>
                <a:ea typeface="DM Sans"/>
                <a:cs typeface="DM Sans"/>
                <a:sym typeface="DM Sans"/>
              </a:rPr>
              <a:t>No se está cambiando nada estructuralmente hablando</a:t>
            </a:r>
            <a:r>
              <a:rPr lang="es">
                <a:latin typeface="DM Sans"/>
                <a:ea typeface="DM Sans"/>
                <a:cs typeface="DM Sans"/>
                <a:sym typeface="DM Sans"/>
              </a:rPr>
              <a:t>, sólo estamos arreglando cosas.</a:t>
            </a:r>
            <a:endParaRPr>
              <a:latin typeface="DM Sans"/>
              <a:ea typeface="DM Sans"/>
              <a:cs typeface="DM Sans"/>
              <a:sym typeface="DM Sans"/>
            </a:endParaRPr>
          </a:p>
        </p:txBody>
      </p:sp>
      <p:pic>
        <p:nvPicPr>
          <p:cNvPr id="855" name="Google Shape;855;p188"/>
          <p:cNvPicPr preferRelativeResize="0"/>
          <p:nvPr/>
        </p:nvPicPr>
        <p:blipFill rotWithShape="1">
          <a:blip r:embed="rId3">
            <a:alphaModFix/>
          </a:blip>
          <a:srcRect l="10479" r="12579"/>
          <a:stretch/>
        </p:blipFill>
        <p:spPr>
          <a:xfrm>
            <a:off x="557600" y="598601"/>
            <a:ext cx="3761432" cy="2148367"/>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89"/>
          <p:cNvSpPr txBox="1"/>
          <p:nvPr/>
        </p:nvSpPr>
        <p:spPr>
          <a:xfrm>
            <a:off x="1948400" y="2137567"/>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Política de actualizaciones de dependencias</a:t>
            </a:r>
            <a:endParaRPr sz="5333" b="1">
              <a:solidFill>
                <a:schemeClr val="dk1"/>
              </a:solidFill>
              <a:latin typeface="DM Sans"/>
              <a:ea typeface="DM Sans"/>
              <a:cs typeface="DM Sans"/>
              <a:sym typeface="DM Sans"/>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90"/>
          <p:cNvSpPr txBox="1"/>
          <p:nvPr/>
        </p:nvSpPr>
        <p:spPr>
          <a:xfrm>
            <a:off x="8870408" y="3019771"/>
            <a:ext cx="22468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866" name="Google Shape;866;p190"/>
          <p:cNvSpPr txBox="1"/>
          <p:nvPr/>
        </p:nvSpPr>
        <p:spPr>
          <a:xfrm>
            <a:off x="443500" y="662001"/>
            <a:ext cx="10257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Operadores para actualizar versiones</a:t>
            </a:r>
            <a:endParaRPr sz="5333" b="1">
              <a:solidFill>
                <a:schemeClr val="dk1"/>
              </a:solidFill>
              <a:latin typeface="DM Sans"/>
              <a:ea typeface="DM Sans"/>
              <a:cs typeface="DM Sans"/>
              <a:sym typeface="DM Sans"/>
            </a:endParaRPr>
          </a:p>
        </p:txBody>
      </p:sp>
      <p:pic>
        <p:nvPicPr>
          <p:cNvPr id="867" name="Google Shape;867;p190"/>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868" name="Google Shape;868;p190"/>
          <p:cNvSpPr txBox="1"/>
          <p:nvPr/>
        </p:nvSpPr>
        <p:spPr>
          <a:xfrm>
            <a:off x="443500" y="2881834"/>
            <a:ext cx="6265200" cy="262638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nuestro package.json podemos colocar operadores que permitan tener un mejor control de las versiones: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El operador </a:t>
            </a:r>
            <a:r>
              <a:rPr lang="es" sz="2867" b="1">
                <a:latin typeface="DM Sans"/>
                <a:ea typeface="DM Sans"/>
                <a:cs typeface="DM Sans"/>
                <a:sym typeface="DM Sans"/>
              </a:rPr>
              <a:t>^ </a:t>
            </a:r>
            <a:r>
              <a:rPr lang="es">
                <a:latin typeface="DM Sans"/>
                <a:ea typeface="DM Sans"/>
                <a:cs typeface="DM Sans"/>
                <a:sym typeface="DM Sans"/>
              </a:rPr>
              <a:t>Sirve para instalar la </a:t>
            </a:r>
            <a:r>
              <a:rPr lang="es" b="1">
                <a:latin typeface="DM Sans"/>
                <a:ea typeface="DM Sans"/>
                <a:cs typeface="DM Sans"/>
                <a:sym typeface="DM Sans"/>
              </a:rPr>
              <a:t>versión menor más alta</a:t>
            </a:r>
            <a:r>
              <a:rPr lang="es">
                <a:latin typeface="DM Sans"/>
                <a:ea typeface="DM Sans"/>
                <a:cs typeface="DM Sans"/>
                <a:sym typeface="DM Sans"/>
              </a:rPr>
              <a:t>, esto significa que no  actualizará a alguna versión mayor, protegiendo así a nuestro código de incompatibilidades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869" name="Google Shape;869;p190"/>
          <p:cNvPicPr preferRelativeResize="0"/>
          <p:nvPr/>
        </p:nvPicPr>
        <p:blipFill rotWithShape="1">
          <a:blip r:embed="rId4">
            <a:alphaModFix/>
          </a:blip>
          <a:srcRect r="12311"/>
          <a:stretch/>
        </p:blipFill>
        <p:spPr>
          <a:xfrm>
            <a:off x="6708700" y="3166400"/>
            <a:ext cx="4965733" cy="1841133"/>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91"/>
          <p:cNvSpPr txBox="1"/>
          <p:nvPr/>
        </p:nvSpPr>
        <p:spPr>
          <a:xfrm>
            <a:off x="8870408" y="3019771"/>
            <a:ext cx="22468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875" name="Google Shape;875;p191"/>
          <p:cNvSpPr txBox="1"/>
          <p:nvPr/>
        </p:nvSpPr>
        <p:spPr>
          <a:xfrm>
            <a:off x="443500" y="966801"/>
            <a:ext cx="11085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Operadores para actualizar versiones</a:t>
            </a:r>
            <a:endParaRPr sz="5333" b="1">
              <a:solidFill>
                <a:schemeClr val="dk1"/>
              </a:solidFill>
              <a:latin typeface="DM Sans"/>
              <a:ea typeface="DM Sans"/>
              <a:cs typeface="DM Sans"/>
              <a:sym typeface="DM Sans"/>
            </a:endParaRPr>
          </a:p>
        </p:txBody>
      </p:sp>
      <p:pic>
        <p:nvPicPr>
          <p:cNvPr id="876" name="Google Shape;876;p191"/>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877" name="Google Shape;877;p191"/>
          <p:cNvSpPr txBox="1"/>
          <p:nvPr/>
        </p:nvSpPr>
        <p:spPr>
          <a:xfrm>
            <a:off x="443500" y="2862933"/>
            <a:ext cx="5921200" cy="215439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operador </a:t>
            </a:r>
            <a:r>
              <a:rPr lang="es" sz="3400" b="1">
                <a:latin typeface="DM Sans"/>
                <a:ea typeface="DM Sans"/>
                <a:cs typeface="DM Sans"/>
                <a:sym typeface="DM Sans"/>
              </a:rPr>
              <a:t>~ </a:t>
            </a:r>
            <a:r>
              <a:rPr lang="es">
                <a:latin typeface="DM Sans"/>
                <a:ea typeface="DM Sans"/>
                <a:cs typeface="DM Sans"/>
                <a:sym typeface="DM Sans"/>
              </a:rPr>
              <a:t>Sirve para instalar </a:t>
            </a:r>
            <a:r>
              <a:rPr lang="es" b="1">
                <a:latin typeface="DM Sans"/>
                <a:ea typeface="DM Sans"/>
                <a:cs typeface="DM Sans"/>
                <a:sym typeface="DM Sans"/>
              </a:rPr>
              <a:t>sólo los parches</a:t>
            </a:r>
            <a:r>
              <a:rPr lang="es">
                <a:latin typeface="DM Sans"/>
                <a:ea typeface="DM Sans"/>
                <a:cs typeface="DM Sans"/>
                <a:sym typeface="DM Sans"/>
              </a:rPr>
              <a:t>, lo cual significa que no altera las versiones menores, sólo las ligeras correcciones a bugs del código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 no colocamos ningún operador, se instalará la versión exacta que hayamos colocado.</a:t>
            </a:r>
            <a:endParaRPr>
              <a:latin typeface="DM Sans"/>
              <a:ea typeface="DM Sans"/>
              <a:cs typeface="DM Sans"/>
              <a:sym typeface="DM Sans"/>
            </a:endParaRPr>
          </a:p>
        </p:txBody>
      </p:sp>
      <p:pic>
        <p:nvPicPr>
          <p:cNvPr id="878" name="Google Shape;878;p191"/>
          <p:cNvPicPr preferRelativeResize="0"/>
          <p:nvPr/>
        </p:nvPicPr>
        <p:blipFill rotWithShape="1">
          <a:blip r:embed="rId4">
            <a:alphaModFix/>
          </a:blip>
          <a:srcRect r="12311"/>
          <a:stretch/>
        </p:blipFill>
        <p:spPr>
          <a:xfrm>
            <a:off x="6718434" y="3019767"/>
            <a:ext cx="4965733" cy="1841133"/>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92"/>
          <p:cNvSpPr txBox="1"/>
          <p:nvPr/>
        </p:nvSpPr>
        <p:spPr>
          <a:xfrm>
            <a:off x="362933" y="821434"/>
            <a:ext cx="8960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Comandos para actualizar en NPM</a:t>
            </a:r>
            <a:endParaRPr sz="5333" b="1">
              <a:solidFill>
                <a:schemeClr val="dk1"/>
              </a:solidFill>
              <a:latin typeface="DM Sans"/>
              <a:ea typeface="DM Sans"/>
              <a:cs typeface="DM Sans"/>
              <a:sym typeface="DM Sans"/>
            </a:endParaRPr>
          </a:p>
        </p:txBody>
      </p:sp>
      <p:pic>
        <p:nvPicPr>
          <p:cNvPr id="884" name="Google Shape;884;p192"/>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885" name="Google Shape;885;p192"/>
          <p:cNvSpPr txBox="1"/>
          <p:nvPr/>
        </p:nvSpPr>
        <p:spPr>
          <a:xfrm>
            <a:off x="354067" y="2686301"/>
            <a:ext cx="112876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                                      </a:t>
            </a:r>
            <a:r>
              <a:rPr lang="es">
                <a:latin typeface="DM Sans"/>
                <a:ea typeface="DM Sans"/>
                <a:cs typeface="DM Sans"/>
                <a:sym typeface="DM Sans"/>
              </a:rPr>
              <a:t>es un comando que leerá las dependencias instaladas en nuestro package.json y, </a:t>
            </a:r>
            <a:r>
              <a:rPr lang="es" b="1">
                <a:latin typeface="DM Sans"/>
                <a:ea typeface="DM Sans"/>
                <a:cs typeface="DM Sans"/>
                <a:sym typeface="DM Sans"/>
              </a:rPr>
              <a:t>según el operador que hayamos colocado</a:t>
            </a:r>
            <a:r>
              <a:rPr lang="es">
                <a:latin typeface="DM Sans"/>
                <a:ea typeface="DM Sans"/>
                <a:cs typeface="DM Sans"/>
                <a:sym typeface="DM Sans"/>
              </a:rPr>
              <a:t>, nos indicará qué es lo que nos “conviene”. También nos indica cuál es la última versión encontrada en internet, en caso de que nos interese.</a:t>
            </a:r>
            <a:endParaRPr>
              <a:latin typeface="DM Sans"/>
              <a:ea typeface="DM Sans"/>
              <a:cs typeface="DM Sans"/>
              <a:sym typeface="DM Sans"/>
            </a:endParaRPr>
          </a:p>
        </p:txBody>
      </p:sp>
      <p:pic>
        <p:nvPicPr>
          <p:cNvPr id="886" name="Google Shape;886;p192"/>
          <p:cNvPicPr preferRelativeResize="0"/>
          <p:nvPr/>
        </p:nvPicPr>
        <p:blipFill>
          <a:blip r:embed="rId4">
            <a:alphaModFix/>
          </a:blip>
          <a:stretch>
            <a:fillRect/>
          </a:stretch>
        </p:blipFill>
        <p:spPr>
          <a:xfrm>
            <a:off x="464536" y="3765085"/>
            <a:ext cx="10588933" cy="1505633"/>
          </a:xfrm>
          <a:prstGeom prst="rect">
            <a:avLst/>
          </a:prstGeom>
          <a:noFill/>
          <a:ln>
            <a:noFill/>
          </a:ln>
        </p:spPr>
      </p:pic>
      <p:sp>
        <p:nvSpPr>
          <p:cNvPr id="887" name="Google Shape;887;p192"/>
          <p:cNvSpPr txBox="1"/>
          <p:nvPr/>
        </p:nvSpPr>
        <p:spPr>
          <a:xfrm>
            <a:off x="362933" y="5475101"/>
            <a:ext cx="10588800" cy="80017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poder llevar a cabo la actualización, utilizaremos el comando                               el cual se encargará de realizar los cambios que indicamos</a:t>
            </a:r>
            <a:endParaRPr>
              <a:latin typeface="DM Sans"/>
              <a:ea typeface="DM Sans"/>
              <a:cs typeface="DM Sans"/>
              <a:sym typeface="DM Sans"/>
            </a:endParaRPr>
          </a:p>
        </p:txBody>
      </p:sp>
      <p:pic>
        <p:nvPicPr>
          <p:cNvPr id="888" name="Google Shape;888;p192"/>
          <p:cNvPicPr preferRelativeResize="0"/>
          <p:nvPr/>
        </p:nvPicPr>
        <p:blipFill rotWithShape="1">
          <a:blip r:embed="rId5">
            <a:alphaModFix/>
          </a:blip>
          <a:srcRect l="5374" t="13869" b="29773"/>
          <a:stretch/>
        </p:blipFill>
        <p:spPr>
          <a:xfrm>
            <a:off x="7443233" y="5590567"/>
            <a:ext cx="1706467" cy="286300"/>
          </a:xfrm>
          <a:prstGeom prst="rect">
            <a:avLst/>
          </a:prstGeom>
          <a:noFill/>
          <a:ln>
            <a:noFill/>
          </a:ln>
        </p:spPr>
      </p:pic>
      <p:pic>
        <p:nvPicPr>
          <p:cNvPr id="889" name="Google Shape;889;p192"/>
          <p:cNvPicPr preferRelativeResize="0"/>
          <p:nvPr/>
        </p:nvPicPr>
        <p:blipFill>
          <a:blip r:embed="rId6">
            <a:alphaModFix/>
          </a:blip>
          <a:stretch>
            <a:fillRect/>
          </a:stretch>
        </p:blipFill>
        <p:spPr>
          <a:xfrm>
            <a:off x="464533" y="2829133"/>
            <a:ext cx="2032000" cy="254000"/>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grpSp>
        <p:nvGrpSpPr>
          <p:cNvPr id="894" name="Google Shape;894;p193"/>
          <p:cNvGrpSpPr/>
          <p:nvPr/>
        </p:nvGrpSpPr>
        <p:grpSpPr>
          <a:xfrm>
            <a:off x="5603408" y="1325564"/>
            <a:ext cx="985200" cy="985200"/>
            <a:chOff x="974706" y="2467173"/>
            <a:chExt cx="738900" cy="738900"/>
          </a:xfrm>
        </p:grpSpPr>
        <p:sp>
          <p:nvSpPr>
            <p:cNvPr id="895" name="Google Shape;895;p193"/>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96" name="Google Shape;896;p19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97" name="Google Shape;897;p193"/>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Calculadora de edad</a:t>
            </a:r>
            <a:endParaRPr sz="5333" b="1">
              <a:solidFill>
                <a:schemeClr val="dk1"/>
              </a:solidFill>
              <a:highlight>
                <a:srgbClr val="EAFF6A"/>
              </a:highlight>
              <a:latin typeface="DM Sans"/>
              <a:ea typeface="DM Sans"/>
              <a:cs typeface="DM Sans"/>
              <a:sym typeface="DM Sans"/>
            </a:endParaRPr>
          </a:p>
        </p:txBody>
      </p:sp>
      <p:sp>
        <p:nvSpPr>
          <p:cNvPr id="898" name="Google Shape;898;p193"/>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min</a:t>
            </a:r>
            <a:endParaRPr sz="2667" b="1">
              <a:solidFill>
                <a:srgbClr val="83AEFB"/>
              </a:solidFill>
              <a:latin typeface="DM Sans"/>
              <a:ea typeface="DM Sans"/>
              <a:cs typeface="DM Sans"/>
              <a:sym typeface="DM Sans"/>
            </a:endParaRPr>
          </a:p>
        </p:txBody>
      </p:sp>
      <p:sp>
        <p:nvSpPr>
          <p:cNvPr id="899" name="Google Shape;899;p193"/>
          <p:cNvSpPr txBox="1"/>
          <p:nvPr/>
        </p:nvSpPr>
        <p:spPr>
          <a:xfrm>
            <a:off x="1316400" y="3930051"/>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Realizando un programa que dependa de módulos externos</a:t>
            </a:r>
            <a:endParaRPr sz="2667">
              <a:solidFill>
                <a:srgbClr val="999999"/>
              </a:solidFill>
              <a:latin typeface="DM Sans"/>
              <a:ea typeface="DM Sans"/>
              <a:cs typeface="DM Sans"/>
              <a:sym typeface="DM Sans"/>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grpSp>
        <p:nvGrpSpPr>
          <p:cNvPr id="904" name="Google Shape;904;p194"/>
          <p:cNvGrpSpPr/>
          <p:nvPr/>
        </p:nvGrpSpPr>
        <p:grpSpPr>
          <a:xfrm>
            <a:off x="609796" y="624398"/>
            <a:ext cx="574765" cy="574765"/>
            <a:chOff x="974706" y="2467173"/>
            <a:chExt cx="738900" cy="738900"/>
          </a:xfrm>
        </p:grpSpPr>
        <p:sp>
          <p:nvSpPr>
            <p:cNvPr id="905" name="Google Shape;905;p194"/>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906" name="Google Shape;906;p19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907" name="Google Shape;907;p194"/>
          <p:cNvSpPr txBox="1"/>
          <p:nvPr/>
        </p:nvSpPr>
        <p:spPr>
          <a:xfrm>
            <a:off x="609800" y="1199167"/>
            <a:ext cx="8694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Calculadora de edad</a:t>
            </a:r>
            <a:endParaRPr sz="5333" b="1">
              <a:solidFill>
                <a:schemeClr val="dk1"/>
              </a:solidFill>
              <a:latin typeface="DM Sans"/>
              <a:ea typeface="DM Sans"/>
              <a:cs typeface="DM Sans"/>
              <a:sym typeface="DM Sans"/>
            </a:endParaRPr>
          </a:p>
        </p:txBody>
      </p:sp>
      <p:pic>
        <p:nvPicPr>
          <p:cNvPr id="908" name="Google Shape;908;p194"/>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909" name="Google Shape;909;p194"/>
          <p:cNvSpPr txBox="1"/>
          <p:nvPr/>
        </p:nvSpPr>
        <p:spPr>
          <a:xfrm>
            <a:off x="661100" y="2167034"/>
            <a:ext cx="68956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Realizar un programa que utilice la</a:t>
            </a:r>
            <a:r>
              <a:rPr lang="es" b="1">
                <a:latin typeface="DM Sans"/>
                <a:ea typeface="DM Sans"/>
                <a:cs typeface="DM Sans"/>
                <a:sym typeface="DM Sans"/>
              </a:rPr>
              <a:t> </a:t>
            </a:r>
            <a:r>
              <a:rPr lang="es">
                <a:latin typeface="DM Sans"/>
                <a:ea typeface="DM Sans"/>
                <a:cs typeface="DM Sans"/>
                <a:sym typeface="DM Sans"/>
              </a:rPr>
              <a:t> dependencia </a:t>
            </a:r>
            <a:r>
              <a:rPr lang="es" b="1">
                <a:latin typeface="DM Sans"/>
                <a:ea typeface="DM Sans"/>
                <a:cs typeface="DM Sans"/>
                <a:sym typeface="DM Sans"/>
              </a:rPr>
              <a:t>momentjs</a:t>
            </a:r>
            <a:r>
              <a:rPr lang="es">
                <a:latin typeface="DM Sans"/>
                <a:ea typeface="DM Sans"/>
                <a:cs typeface="DM Sans"/>
                <a:sym typeface="DM Sans"/>
              </a:rPr>
              <a:t>  (deberá instalarse por npm install).</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Debe contar con una variable que almacene la fecha actual (utilizar moment())</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Debe contar con una variable que almacene sólo la fecha de tu nacimiento (utilizar moment).</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Validar con un if que la variable contenga una fecha válida (utilizar el método isValid());</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Finalmente, mostrar por consola cuántos </a:t>
            </a:r>
            <a:r>
              <a:rPr lang="es" u="sng">
                <a:latin typeface="DM Sans"/>
                <a:ea typeface="DM Sans"/>
                <a:cs typeface="DM Sans"/>
                <a:sym typeface="DM Sans"/>
              </a:rPr>
              <a:t>días</a:t>
            </a:r>
            <a:r>
              <a:rPr lang="es">
                <a:latin typeface="DM Sans"/>
                <a:ea typeface="DM Sans"/>
                <a:cs typeface="DM Sans"/>
                <a:sym typeface="DM Sans"/>
              </a:rPr>
              <a:t> han pasado desde que naciste hasta el día de hoy. (utilizar el método diff()</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Extra: Cambia tu moment a la versión 1.6.0, al no ser la misma versión mayor, nota el cambio al correr el programa.</a:t>
            </a:r>
            <a:endParaRPr>
              <a:latin typeface="DM Sans"/>
              <a:ea typeface="DM Sans"/>
              <a:cs typeface="DM Sans"/>
              <a:sym typeface="DM Sans"/>
            </a:endParaRPr>
          </a:p>
        </p:txBody>
      </p:sp>
      <p:sp>
        <p:nvSpPr>
          <p:cNvPr id="910" name="Google Shape;910;p194"/>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pic>
        <p:nvPicPr>
          <p:cNvPr id="911" name="Google Shape;911;p194"/>
          <p:cNvPicPr preferRelativeResize="0"/>
          <p:nvPr/>
        </p:nvPicPr>
        <p:blipFill>
          <a:blip r:embed="rId5">
            <a:alphaModFix/>
          </a:blip>
          <a:stretch>
            <a:fillRect/>
          </a:stretch>
        </p:blipFill>
        <p:spPr>
          <a:xfrm>
            <a:off x="8310611" y="2461915"/>
            <a:ext cx="3118367" cy="25448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pSp>
        <p:nvGrpSpPr>
          <p:cNvPr id="905" name="Google Shape;905;p151"/>
          <p:cNvGrpSpPr/>
          <p:nvPr/>
        </p:nvGrpSpPr>
        <p:grpSpPr>
          <a:xfrm>
            <a:off x="631162" y="825911"/>
            <a:ext cx="985207" cy="985207"/>
            <a:chOff x="575612" y="1950748"/>
            <a:chExt cx="431100" cy="431100"/>
          </a:xfrm>
        </p:grpSpPr>
        <p:sp>
          <p:nvSpPr>
            <p:cNvPr id="906" name="Google Shape;906;p151"/>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907" name="Google Shape;907;p151"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908" name="Google Shape;908;p151"/>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909" name="Google Shape;909;p151"/>
          <p:cNvSpPr txBox="1"/>
          <p:nvPr/>
        </p:nvSpPr>
        <p:spPr>
          <a:xfrm>
            <a:off x="631133" y="2168133"/>
            <a:ext cx="95592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¿Cuándo utilizarías un cliente web, y cuándo utilizarías Node js al utilizar Javascript?</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¿Una es reemplazo de la otra, o podríamos considerarlas complementarias?</a:t>
            </a:r>
            <a:endParaRPr sz="3333">
              <a:solidFill>
                <a:srgbClr val="B7B7B7"/>
              </a:solidFill>
              <a:latin typeface="DM Sans"/>
              <a:ea typeface="DM Sans"/>
              <a:cs typeface="DM Sans"/>
              <a:sym typeface="DM Sans"/>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83"/>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6" name="Google Shape;286;p83"/>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7" name="Google Shape;287;p83"/>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8" name="Google Shape;288;p83"/>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9" name="Google Shape;289;p83"/>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05</a:t>
            </a:r>
            <a:endParaRPr sz="2133">
              <a:solidFill>
                <a:schemeClr val="lt1"/>
              </a:solidFill>
              <a:latin typeface="DM Sans"/>
              <a:ea typeface="DM Sans"/>
              <a:cs typeface="DM Sans"/>
              <a:sym typeface="DM Sans"/>
            </a:endParaRPr>
          </a:p>
        </p:txBody>
      </p:sp>
      <p:cxnSp>
        <p:nvCxnSpPr>
          <p:cNvPr id="290" name="Google Shape;290;p83"/>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3"/>
          <p:cNvSpPr txBox="1"/>
          <p:nvPr/>
        </p:nvSpPr>
        <p:spPr>
          <a:xfrm>
            <a:off x="1922417" y="25527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Administrador de paquetes NPM</a:t>
            </a:r>
            <a:endParaRPr sz="2000" b="1">
              <a:solidFill>
                <a:srgbClr val="999999"/>
              </a:solidFill>
              <a:latin typeface="DM Sans"/>
              <a:ea typeface="DM Sans"/>
              <a:cs typeface="DM Sans"/>
              <a:sym typeface="DM Sans"/>
            </a:endParaRPr>
          </a:p>
        </p:txBody>
      </p:sp>
      <p:sp>
        <p:nvSpPr>
          <p:cNvPr id="292" name="Google Shape;292;p83"/>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06</a:t>
            </a:r>
            <a:endParaRPr sz="2133" b="1">
              <a:solidFill>
                <a:srgbClr val="FFFFFF"/>
              </a:solidFill>
              <a:latin typeface="DM Sans"/>
              <a:ea typeface="DM Sans"/>
              <a:cs typeface="DM Sans"/>
              <a:sym typeface="DM Sans"/>
            </a:endParaRPr>
          </a:p>
        </p:txBody>
      </p:sp>
      <p:cxnSp>
        <p:nvCxnSpPr>
          <p:cNvPr id="293" name="Google Shape;293;p83"/>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3"/>
          <p:cNvSpPr txBox="1"/>
          <p:nvPr/>
        </p:nvSpPr>
        <p:spPr>
          <a:xfrm>
            <a:off x="4930784" y="27067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Servidores web</a:t>
            </a:r>
            <a:endParaRPr sz="2000" b="1">
              <a:solidFill>
                <a:srgbClr val="EAFF6A"/>
              </a:solidFill>
              <a:latin typeface="DM Sans"/>
              <a:ea typeface="DM Sans"/>
              <a:cs typeface="DM Sans"/>
              <a:sym typeface="DM Sans"/>
            </a:endParaRPr>
          </a:p>
        </p:txBody>
      </p:sp>
      <p:cxnSp>
        <p:nvCxnSpPr>
          <p:cNvPr id="295" name="Google Shape;295;p83"/>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6" name="Google Shape;296;p83"/>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297" name="Google Shape;297;p83"/>
          <p:cNvSpPr txBox="1"/>
          <p:nvPr/>
        </p:nvSpPr>
        <p:spPr>
          <a:xfrm>
            <a:off x="5061584" y="3725267"/>
            <a:ext cx="2310000" cy="1731203"/>
          </a:xfrm>
          <a:prstGeom prst="rect">
            <a:avLst/>
          </a:prstGeom>
          <a:noFill/>
          <a:ln>
            <a:noFill/>
          </a:ln>
        </p:spPr>
        <p:txBody>
          <a:bodyPr spcFirstLastPara="1" wrap="square" lIns="121900" tIns="121900" rIns="121900" bIns="121900" anchor="t" anchorCtr="0">
            <a:spAutoFit/>
          </a:bodyPr>
          <a:lstStyle/>
          <a:p>
            <a:pPr marL="609585" indent="-406390">
              <a:spcBef>
                <a:spcPts val="1333"/>
              </a:spcBef>
              <a:buClr>
                <a:srgbClr val="EAFF6A"/>
              </a:buClr>
              <a:buSzPts val="1200"/>
              <a:buFont typeface="DM Sans"/>
              <a:buChar char="✓"/>
            </a:pPr>
            <a:r>
              <a:rPr lang="es" sz="1600" u="sng">
                <a:solidFill>
                  <a:schemeClr val="hlink"/>
                </a:solidFill>
                <a:latin typeface="DM Sans"/>
                <a:ea typeface="DM Sans"/>
                <a:cs typeface="DM Sans"/>
                <a:sym typeface="DM Sans"/>
                <a:hlinkClick r:id="rId5" action="ppaction://hlinksldjump"/>
              </a:rPr>
              <a:t>Protocolo HTTP</a:t>
            </a:r>
            <a:endParaRPr sz="1600">
              <a:solidFill>
                <a:schemeClr val="lt1"/>
              </a:solidFill>
              <a:latin typeface="DM Sans"/>
              <a:ea typeface="DM Sans"/>
              <a:cs typeface="DM Sans"/>
              <a:sym typeface="DM Sans"/>
            </a:endParaRPr>
          </a:p>
          <a:p>
            <a:pPr marL="609585" indent="-406390">
              <a:spcBef>
                <a:spcPts val="1333"/>
              </a:spcBef>
              <a:buClr>
                <a:srgbClr val="EAFF6A"/>
              </a:buClr>
              <a:buSzPts val="1200"/>
              <a:buFont typeface="DM Sans"/>
              <a:buChar char="✓"/>
            </a:pPr>
            <a:r>
              <a:rPr lang="es" sz="1600" u="sng">
                <a:solidFill>
                  <a:schemeClr val="hlink"/>
                </a:solidFill>
                <a:latin typeface="DM Sans"/>
                <a:ea typeface="DM Sans"/>
                <a:cs typeface="DM Sans"/>
                <a:sym typeface="DM Sans"/>
                <a:hlinkClick r:id="rId6" action="ppaction://hlinksldjump"/>
              </a:rPr>
              <a:t>Servidor con express js</a:t>
            </a:r>
            <a:endParaRPr sz="1600">
              <a:solidFill>
                <a:schemeClr val="lt1"/>
              </a:solidFill>
              <a:latin typeface="DM Sans"/>
              <a:ea typeface="DM Sans"/>
              <a:cs typeface="DM Sans"/>
              <a:sym typeface="DM Sans"/>
            </a:endParaRPr>
          </a:p>
          <a:p>
            <a:pPr marL="609585" indent="-406390">
              <a:spcBef>
                <a:spcPts val="1333"/>
              </a:spcBef>
              <a:buClr>
                <a:srgbClr val="EAFF6A"/>
              </a:buClr>
              <a:buSzPts val="1200"/>
              <a:buFont typeface="DM Sans"/>
              <a:buChar char="✓"/>
            </a:pPr>
            <a:r>
              <a:rPr lang="es" sz="1600" u="sng">
                <a:solidFill>
                  <a:schemeClr val="hlink"/>
                </a:solidFill>
                <a:latin typeface="DM Sans"/>
                <a:ea typeface="DM Sans"/>
                <a:cs typeface="DM Sans"/>
                <a:sym typeface="DM Sans"/>
                <a:hlinkClick r:id="rId7" action="ppaction://hlinksldjump"/>
              </a:rPr>
              <a:t>Objeto request</a:t>
            </a:r>
            <a:endParaRPr sz="1600">
              <a:solidFill>
                <a:schemeClr val="lt1"/>
              </a:solidFill>
              <a:latin typeface="DM Sans"/>
              <a:ea typeface="DM Sans"/>
              <a:cs typeface="DM Sans"/>
              <a:sym typeface="DM Sans"/>
            </a:endParaRPr>
          </a:p>
        </p:txBody>
      </p:sp>
      <p:sp>
        <p:nvSpPr>
          <p:cNvPr id="298" name="Google Shape;298;p83"/>
          <p:cNvSpPr txBox="1"/>
          <p:nvPr/>
        </p:nvSpPr>
        <p:spPr>
          <a:xfrm>
            <a:off x="2029667" y="3524067"/>
            <a:ext cx="23712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666666"/>
                </a:solidFill>
                <a:uFill>
                  <a:noFill/>
                </a:u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Node Js</a:t>
            </a:r>
            <a:endParaRPr sz="1600">
              <a:solidFill>
                <a:srgbClr val="666666"/>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666666"/>
                </a:solidFill>
                <a:uFill>
                  <a:noFill/>
                </a:uFill>
                <a:latin typeface="DM Sans"/>
                <a:ea typeface="DM Sans"/>
                <a:cs typeface="DM Sans"/>
                <a:sym typeface="DM Sans"/>
                <a:hlinkClick r:id="rId7" action="ppaction://hlinksldjump">
                  <a:extLst>
                    <a:ext uri="{A12FA001-AC4F-418D-AE19-62706E023703}">
                      <ahyp:hlinkClr xmlns:ahyp="http://schemas.microsoft.com/office/drawing/2018/hyperlinkcolor" val="tx"/>
                    </a:ext>
                  </a:extLst>
                </a:hlinkClick>
              </a:rPr>
              <a:t>Módulos nativos</a:t>
            </a:r>
            <a:endParaRPr sz="1600">
              <a:solidFill>
                <a:srgbClr val="666666"/>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666666"/>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NPM</a:t>
            </a:r>
            <a:endParaRPr sz="1600">
              <a:solidFill>
                <a:srgbClr val="666666"/>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666666"/>
                </a:solidFill>
                <a:uFill>
                  <a:noFill/>
                </a:uFill>
                <a:latin typeface="DM Sans"/>
                <a:ea typeface="DM Sans"/>
                <a:cs typeface="DM Sans"/>
                <a:sym typeface="DM Sans"/>
                <a:hlinkClick r:id="" action="ppaction://noaction">
                  <a:extLst>
                    <a:ext uri="{A12FA001-AC4F-418D-AE19-62706E023703}">
                      <ahyp:hlinkClr xmlns:ahyp="http://schemas.microsoft.com/office/drawing/2018/hyperlinkcolor" val="tx"/>
                    </a:ext>
                  </a:extLst>
                </a:hlinkClick>
              </a:rPr>
              <a:t>Instalaciones globales y locales</a:t>
            </a:r>
            <a:endParaRPr sz="1600">
              <a:solidFill>
                <a:srgbClr val="666666"/>
              </a:solidFill>
              <a:latin typeface="DM Sans"/>
              <a:ea typeface="DM Sans"/>
              <a:cs typeface="DM Sans"/>
              <a:sym typeface="DM Sans"/>
            </a:endParaRPr>
          </a:p>
        </p:txBody>
      </p:sp>
      <p:pic>
        <p:nvPicPr>
          <p:cNvPr id="299" name="Google Shape;299;p83"/>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00" name="Google Shape;300;p83"/>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07</a:t>
            </a:r>
            <a:endParaRPr sz="2133">
              <a:solidFill>
                <a:schemeClr val="lt1"/>
              </a:solidFill>
              <a:latin typeface="DM Sans"/>
              <a:ea typeface="DM Sans"/>
              <a:cs typeface="DM Sans"/>
              <a:sym typeface="DM Sans"/>
            </a:endParaRPr>
          </a:p>
        </p:txBody>
      </p:sp>
      <p:cxnSp>
        <p:nvCxnSpPr>
          <p:cNvPr id="301" name="Google Shape;301;p83"/>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02" name="Google Shape;302;p83"/>
          <p:cNvSpPr txBox="1"/>
          <p:nvPr/>
        </p:nvSpPr>
        <p:spPr>
          <a:xfrm>
            <a:off x="7938284" y="27067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Express avanzado</a:t>
            </a:r>
            <a:endParaRPr sz="2000" b="1">
              <a:solidFill>
                <a:srgbClr val="999999"/>
              </a:solidFill>
              <a:latin typeface="DM Sans"/>
              <a:ea typeface="DM Sans"/>
              <a:cs typeface="DM Sans"/>
              <a:sym typeface="DM Sans"/>
            </a:endParaRPr>
          </a:p>
        </p:txBody>
      </p:sp>
      <p:cxnSp>
        <p:nvCxnSpPr>
          <p:cNvPr id="303" name="Google Shape;303;p83"/>
          <p:cNvCxnSpPr/>
          <p:nvPr/>
        </p:nvCxnSpPr>
        <p:spPr>
          <a:xfrm>
            <a:off x="8021451" y="2443400"/>
            <a:ext cx="2371200" cy="0"/>
          </a:xfrm>
          <a:prstGeom prst="straightConnector1">
            <a:avLst/>
          </a:prstGeom>
          <a:noFill/>
          <a:ln w="9525" cap="flat" cmpd="sng">
            <a:solidFill>
              <a:srgbClr val="434343"/>
            </a:solidFill>
            <a:prstDash val="solid"/>
            <a:round/>
            <a:headEnd type="none" w="sm" len="sm"/>
            <a:tailEnd type="none" w="sm" len="sm"/>
          </a:ln>
        </p:spPr>
      </p:cxnSp>
      <p:sp>
        <p:nvSpPr>
          <p:cNvPr id="304" name="Google Shape;304;p83"/>
          <p:cNvSpPr txBox="1"/>
          <p:nvPr/>
        </p:nvSpPr>
        <p:spPr>
          <a:xfrm>
            <a:off x="8031467" y="3650067"/>
            <a:ext cx="23712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Status de protocolo http</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Concepto de API REST</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Métodos POST, PUT, DELETE</a:t>
            </a:r>
            <a:endParaRPr sz="1600">
              <a:solidFill>
                <a:srgbClr val="999999"/>
              </a:solidFill>
              <a:latin typeface="DM Sans"/>
              <a:ea typeface="DM Sans"/>
              <a:cs typeface="DM Sans"/>
              <a:sym typeface="DM Sans"/>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84"/>
          <p:cNvSpPr txBox="1"/>
          <p:nvPr/>
        </p:nvSpPr>
        <p:spPr>
          <a:xfrm>
            <a:off x="668600" y="740434"/>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10" name="Google Shape;310;p84"/>
          <p:cNvPicPr preferRelativeResize="0"/>
          <p:nvPr/>
        </p:nvPicPr>
        <p:blipFill>
          <a:blip r:embed="rId3">
            <a:alphaModFix/>
          </a:blip>
          <a:stretch>
            <a:fillRect/>
          </a:stretch>
        </p:blipFill>
        <p:spPr>
          <a:xfrm>
            <a:off x="2896985" y="2883718"/>
            <a:ext cx="262633" cy="262633"/>
          </a:xfrm>
          <a:prstGeom prst="rect">
            <a:avLst/>
          </a:prstGeom>
          <a:noFill/>
          <a:ln>
            <a:noFill/>
          </a:ln>
        </p:spPr>
      </p:pic>
      <p:sp>
        <p:nvSpPr>
          <p:cNvPr id="311" name="Google Shape;311;p84"/>
          <p:cNvSpPr txBox="1"/>
          <p:nvPr/>
        </p:nvSpPr>
        <p:spPr>
          <a:xfrm>
            <a:off x="3474448" y="2657718"/>
            <a:ext cx="5708400" cy="800179"/>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Aprender </a:t>
            </a:r>
            <a:r>
              <a:rPr lang="es">
                <a:solidFill>
                  <a:schemeClr val="lt1"/>
                </a:solidFill>
                <a:latin typeface="DM Sans"/>
                <a:ea typeface="DM Sans"/>
                <a:cs typeface="DM Sans"/>
                <a:sym typeface="DM Sans"/>
              </a:rPr>
              <a:t>a crear un servidor utilizando el módulo nativo http</a:t>
            </a:r>
            <a:endParaRPr>
              <a:solidFill>
                <a:schemeClr val="lt1"/>
              </a:solidFill>
              <a:latin typeface="DM Sans"/>
              <a:ea typeface="DM Sans"/>
              <a:cs typeface="DM Sans"/>
              <a:sym typeface="DM Sans"/>
            </a:endParaRPr>
          </a:p>
        </p:txBody>
      </p:sp>
      <p:pic>
        <p:nvPicPr>
          <p:cNvPr id="312" name="Google Shape;312;p84"/>
          <p:cNvPicPr preferRelativeResize="0"/>
          <p:nvPr/>
        </p:nvPicPr>
        <p:blipFill>
          <a:blip r:embed="rId3">
            <a:alphaModFix/>
          </a:blip>
          <a:stretch>
            <a:fillRect/>
          </a:stretch>
        </p:blipFill>
        <p:spPr>
          <a:xfrm>
            <a:off x="2896185" y="3632552"/>
            <a:ext cx="262633" cy="262633"/>
          </a:xfrm>
          <a:prstGeom prst="rect">
            <a:avLst/>
          </a:prstGeom>
          <a:noFill/>
          <a:ln>
            <a:noFill/>
          </a:ln>
        </p:spPr>
      </p:pic>
      <p:cxnSp>
        <p:nvCxnSpPr>
          <p:cNvPr id="313" name="Google Shape;313;p84"/>
          <p:cNvCxnSpPr>
            <a:stCxn id="310" idx="2"/>
            <a:endCxn id="312" idx="0"/>
          </p:cNvCxnSpPr>
          <p:nvPr/>
        </p:nvCxnSpPr>
        <p:spPr>
          <a:xfrm rot="5400000">
            <a:off x="2784700" y="3389149"/>
            <a:ext cx="486400" cy="800"/>
          </a:xfrm>
          <a:prstGeom prst="bentConnector3">
            <a:avLst>
              <a:gd name="adj1" fmla="val 49979"/>
            </a:avLst>
          </a:prstGeom>
          <a:noFill/>
          <a:ln w="9525" cap="flat" cmpd="sng">
            <a:solidFill>
              <a:srgbClr val="EAFF6A"/>
            </a:solidFill>
            <a:prstDash val="solid"/>
            <a:round/>
            <a:headEnd type="none" w="med" len="med"/>
            <a:tailEnd type="none" w="med" len="med"/>
          </a:ln>
        </p:spPr>
      </p:cxnSp>
      <p:sp>
        <p:nvSpPr>
          <p:cNvPr id="314" name="Google Shape;314;p84"/>
          <p:cNvSpPr txBox="1"/>
          <p:nvPr/>
        </p:nvSpPr>
        <p:spPr>
          <a:xfrm>
            <a:off x="3474448" y="3437718"/>
            <a:ext cx="5708400" cy="523180"/>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Crear</a:t>
            </a:r>
            <a:r>
              <a:rPr lang="es">
                <a:solidFill>
                  <a:schemeClr val="lt1"/>
                </a:solidFill>
                <a:latin typeface="DM Sans"/>
                <a:ea typeface="DM Sans"/>
                <a:cs typeface="DM Sans"/>
                <a:sym typeface="DM Sans"/>
              </a:rPr>
              <a:t>  un servidor de express</a:t>
            </a:r>
            <a:endParaRPr>
              <a:solidFill>
                <a:schemeClr val="lt1"/>
              </a:solidFill>
              <a:latin typeface="DM Sans"/>
              <a:ea typeface="DM Sans"/>
              <a:cs typeface="DM Sans"/>
              <a:sym typeface="DM Sans"/>
            </a:endParaRPr>
          </a:p>
        </p:txBody>
      </p:sp>
      <p:pic>
        <p:nvPicPr>
          <p:cNvPr id="315" name="Google Shape;315;p84"/>
          <p:cNvPicPr preferRelativeResize="0"/>
          <p:nvPr/>
        </p:nvPicPr>
        <p:blipFill>
          <a:blip r:embed="rId3">
            <a:alphaModFix/>
          </a:blip>
          <a:stretch>
            <a:fillRect/>
          </a:stretch>
        </p:blipFill>
        <p:spPr>
          <a:xfrm>
            <a:off x="2896385" y="3603018"/>
            <a:ext cx="262633" cy="262633"/>
          </a:xfrm>
          <a:prstGeom prst="rect">
            <a:avLst/>
          </a:prstGeom>
          <a:noFill/>
          <a:ln>
            <a:noFill/>
          </a:ln>
        </p:spPr>
      </p:pic>
      <p:pic>
        <p:nvPicPr>
          <p:cNvPr id="316" name="Google Shape;316;p84"/>
          <p:cNvPicPr preferRelativeResize="0"/>
          <p:nvPr/>
        </p:nvPicPr>
        <p:blipFill>
          <a:blip r:embed="rId3">
            <a:alphaModFix/>
          </a:blip>
          <a:stretch>
            <a:fillRect/>
          </a:stretch>
        </p:blipFill>
        <p:spPr>
          <a:xfrm>
            <a:off x="2895985" y="4447552"/>
            <a:ext cx="262633" cy="262633"/>
          </a:xfrm>
          <a:prstGeom prst="rect">
            <a:avLst/>
          </a:prstGeom>
          <a:noFill/>
          <a:ln>
            <a:noFill/>
          </a:ln>
        </p:spPr>
      </p:pic>
      <p:cxnSp>
        <p:nvCxnSpPr>
          <p:cNvPr id="317" name="Google Shape;317;p84"/>
          <p:cNvCxnSpPr>
            <a:stCxn id="315" idx="2"/>
            <a:endCxn id="316" idx="0"/>
          </p:cNvCxnSpPr>
          <p:nvPr/>
        </p:nvCxnSpPr>
        <p:spPr>
          <a:xfrm rot="-5400000" flipH="1">
            <a:off x="2737100" y="4156249"/>
            <a:ext cx="582000" cy="800"/>
          </a:xfrm>
          <a:prstGeom prst="bentConnector3">
            <a:avLst>
              <a:gd name="adj1" fmla="val 49991"/>
            </a:avLst>
          </a:prstGeom>
          <a:noFill/>
          <a:ln w="9525" cap="flat" cmpd="sng">
            <a:solidFill>
              <a:srgbClr val="EAFF6A"/>
            </a:solidFill>
            <a:prstDash val="solid"/>
            <a:round/>
            <a:headEnd type="none" w="med" len="med"/>
            <a:tailEnd type="none" w="med" len="med"/>
          </a:ln>
        </p:spPr>
      </p:cxnSp>
      <p:sp>
        <p:nvSpPr>
          <p:cNvPr id="318" name="Google Shape;318;p84"/>
          <p:cNvSpPr txBox="1"/>
          <p:nvPr/>
        </p:nvSpPr>
        <p:spPr>
          <a:xfrm>
            <a:off x="3474448" y="4178651"/>
            <a:ext cx="5708400" cy="800179"/>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Profundizar</a:t>
            </a:r>
            <a:r>
              <a:rPr lang="es">
                <a:solidFill>
                  <a:schemeClr val="lt1"/>
                </a:solidFill>
                <a:latin typeface="DM Sans"/>
                <a:ea typeface="DM Sans"/>
                <a:cs typeface="DM Sans"/>
                <a:sym typeface="DM Sans"/>
              </a:rPr>
              <a:t> sobre las peticiones GET de un servidor express.</a:t>
            </a:r>
            <a:endParaRPr>
              <a:solidFill>
                <a:schemeClr val="lt1"/>
              </a:solidFill>
              <a:latin typeface="DM Sans"/>
              <a:ea typeface="DM Sans"/>
              <a:cs typeface="DM Sans"/>
              <a:sym typeface="DM Sans"/>
            </a:endParaRPr>
          </a:p>
        </p:txBody>
      </p:sp>
      <p:pic>
        <p:nvPicPr>
          <p:cNvPr id="319" name="Google Shape;319;p84"/>
          <p:cNvPicPr preferRelativeResize="0"/>
          <p:nvPr/>
        </p:nvPicPr>
        <p:blipFill>
          <a:blip r:embed="rId3">
            <a:alphaModFix/>
          </a:blip>
          <a:stretch>
            <a:fillRect/>
          </a:stretch>
        </p:blipFill>
        <p:spPr>
          <a:xfrm>
            <a:off x="2896985" y="2164418"/>
            <a:ext cx="262633" cy="262633"/>
          </a:xfrm>
          <a:prstGeom prst="rect">
            <a:avLst/>
          </a:prstGeom>
          <a:noFill/>
          <a:ln>
            <a:noFill/>
          </a:ln>
        </p:spPr>
      </p:pic>
      <p:cxnSp>
        <p:nvCxnSpPr>
          <p:cNvPr id="320" name="Google Shape;320;p84"/>
          <p:cNvCxnSpPr>
            <a:stCxn id="319" idx="2"/>
            <a:endCxn id="310" idx="0"/>
          </p:cNvCxnSpPr>
          <p:nvPr/>
        </p:nvCxnSpPr>
        <p:spPr>
          <a:xfrm rot="-5400000" flipH="1">
            <a:off x="2800300" y="2655049"/>
            <a:ext cx="456800" cy="800"/>
          </a:xfrm>
          <a:prstGeom prst="bentConnector3">
            <a:avLst>
              <a:gd name="adj1" fmla="val 49985"/>
            </a:avLst>
          </a:prstGeom>
          <a:noFill/>
          <a:ln w="9525" cap="flat" cmpd="sng">
            <a:solidFill>
              <a:srgbClr val="EAFF6A"/>
            </a:solidFill>
            <a:prstDash val="solid"/>
            <a:round/>
            <a:headEnd type="none" w="med" len="med"/>
            <a:tailEnd type="none" w="med" len="med"/>
          </a:ln>
        </p:spPr>
      </p:cxnSp>
      <p:sp>
        <p:nvSpPr>
          <p:cNvPr id="321" name="Google Shape;321;p84"/>
          <p:cNvSpPr txBox="1"/>
          <p:nvPr/>
        </p:nvSpPr>
        <p:spPr>
          <a:xfrm>
            <a:off x="3474448" y="1987618"/>
            <a:ext cx="5708400" cy="523180"/>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Entender </a:t>
            </a:r>
            <a:r>
              <a:rPr lang="es">
                <a:solidFill>
                  <a:schemeClr val="lt1"/>
                </a:solidFill>
                <a:latin typeface="DM Sans"/>
                <a:ea typeface="DM Sans"/>
                <a:cs typeface="DM Sans"/>
                <a:sym typeface="DM Sans"/>
              </a:rPr>
              <a:t>el protocolo HTTP</a:t>
            </a:r>
            <a:endParaRPr>
              <a:solidFill>
                <a:schemeClr val="lt1"/>
              </a:solidFill>
              <a:latin typeface="DM Sans"/>
              <a:ea typeface="DM Sans"/>
              <a:cs typeface="DM Sans"/>
              <a:sym typeface="DM Sans"/>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85"/>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N°5</a:t>
            </a:r>
            <a:endParaRPr sz="1867">
              <a:solidFill>
                <a:srgbClr val="000000"/>
              </a:solidFill>
              <a:latin typeface="DM Sans"/>
              <a:ea typeface="DM Sans"/>
              <a:cs typeface="DM Sans"/>
              <a:sym typeface="DM Sans"/>
            </a:endParaRPr>
          </a:p>
        </p:txBody>
      </p:sp>
      <p:sp>
        <p:nvSpPr>
          <p:cNvPr id="327" name="Google Shape;327;p85"/>
          <p:cNvSpPr txBox="1"/>
          <p:nvPr/>
        </p:nvSpPr>
        <p:spPr>
          <a:xfrm>
            <a:off x="620367"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28" name="Google Shape;328;p85"/>
          <p:cNvSpPr txBox="1"/>
          <p:nvPr/>
        </p:nvSpPr>
        <p:spPr>
          <a:xfrm>
            <a:off x="620367" y="2081567"/>
            <a:ext cx="5112800" cy="4387315"/>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Nodejs</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Entorno de ejecución de javascript. Es el corazón de nuestros programas.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Módulo</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Conjunto de funciones y objetos que permiten resolver un problema específico.</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Módulo nativo</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Módulos que vienen incluidos al instalar node js, no requieren instalación, sólo importación.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package.json</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Archivo de especificación del proyecto, sirve para contener las dependencias a utilizar en el proyecto. </a:t>
            </a:r>
            <a:endParaRPr>
              <a:solidFill>
                <a:schemeClr val="dk1"/>
              </a:solidFill>
              <a:latin typeface="DM Sans"/>
              <a:ea typeface="DM Sans"/>
              <a:cs typeface="DM Sans"/>
              <a:sym typeface="DM Sans"/>
            </a:endParaRPr>
          </a:p>
        </p:txBody>
      </p:sp>
      <p:sp>
        <p:nvSpPr>
          <p:cNvPr id="329" name="Google Shape;329;p85"/>
          <p:cNvSpPr txBox="1"/>
          <p:nvPr/>
        </p:nvSpPr>
        <p:spPr>
          <a:xfrm>
            <a:off x="5984200" y="2081567"/>
            <a:ext cx="5112800" cy="470586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Dependencias</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Todos los módulos externos a nuestro proyecto que necesitamos instalar para poder correr el proyecto.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Dependencia local</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Dependencias que sólo viven dentro de nuestro proyecto.</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Dependencia global</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Dependencias que se instalan a nivel computador y pueden ser utilizadas en cualquier proyecto.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Versión</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Cada una de las etapas y cambios que representa nuestro proyecto, pueden ser mayores, menores o parches.</a:t>
            </a:r>
            <a:endParaRPr>
              <a:solidFill>
                <a:schemeClr val="dk1"/>
              </a:solidFill>
              <a:latin typeface="DM Sans"/>
              <a:ea typeface="DM Sans"/>
              <a:cs typeface="DM Sans"/>
              <a:sym typeface="DM Sans"/>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86"/>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5" name="Google Shape;335;p86"/>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36" name="Google Shape;336;p86"/>
          <p:cNvSpPr/>
          <p:nvPr/>
        </p:nvSpPr>
        <p:spPr>
          <a:xfrm>
            <a:off x="784700" y="19382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Protocolo HTTP</a:t>
            </a:r>
            <a:endParaRPr sz="1600">
              <a:solidFill>
                <a:srgbClr val="FFFFFF"/>
              </a:solidFill>
              <a:latin typeface="DM Sans"/>
              <a:ea typeface="DM Sans"/>
              <a:cs typeface="DM Sans"/>
              <a:sym typeface="DM Sans"/>
            </a:endParaRPr>
          </a:p>
        </p:txBody>
      </p:sp>
      <p:sp>
        <p:nvSpPr>
          <p:cNvPr id="337" name="Google Shape;337;p86"/>
          <p:cNvSpPr/>
          <p:nvPr/>
        </p:nvSpPr>
        <p:spPr>
          <a:xfrm>
            <a:off x="3444208" y="3537900"/>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Express Js</a:t>
            </a:r>
            <a:endParaRPr sz="1600">
              <a:solidFill>
                <a:schemeClr val="lt1"/>
              </a:solidFill>
              <a:latin typeface="DM Sans"/>
              <a:ea typeface="DM Sans"/>
              <a:cs typeface="DM Sans"/>
              <a:sym typeface="DM Sans"/>
            </a:endParaRPr>
          </a:p>
        </p:txBody>
      </p:sp>
      <p:cxnSp>
        <p:nvCxnSpPr>
          <p:cNvPr id="338" name="Google Shape;338;p86"/>
          <p:cNvCxnSpPr>
            <a:stCxn id="339" idx="1"/>
            <a:endCxn id="337" idx="3"/>
          </p:cNvCxnSpPr>
          <p:nvPr/>
        </p:nvCxnSpPr>
        <p:spPr>
          <a:xfrm flipH="1">
            <a:off x="5573308" y="2985485"/>
            <a:ext cx="794000" cy="939200"/>
          </a:xfrm>
          <a:prstGeom prst="bentConnector3">
            <a:avLst>
              <a:gd name="adj1" fmla="val 49994"/>
            </a:avLst>
          </a:prstGeom>
          <a:noFill/>
          <a:ln w="9525" cap="flat" cmpd="sng">
            <a:solidFill>
              <a:srgbClr val="CCCCCC"/>
            </a:solidFill>
            <a:prstDash val="solid"/>
            <a:round/>
            <a:headEnd type="none" w="sm" len="sm"/>
            <a:tailEnd type="oval" w="med" len="med"/>
          </a:ln>
        </p:spPr>
      </p:cxnSp>
      <p:cxnSp>
        <p:nvCxnSpPr>
          <p:cNvPr id="340" name="Google Shape;340;p86"/>
          <p:cNvCxnSpPr>
            <a:stCxn id="341" idx="3"/>
            <a:endCxn id="342" idx="1"/>
          </p:cNvCxnSpPr>
          <p:nvPr/>
        </p:nvCxnSpPr>
        <p:spPr>
          <a:xfrm rot="10800000" flipH="1">
            <a:off x="8496508" y="4407119"/>
            <a:ext cx="341200" cy="4568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43" name="Google Shape;343;p86"/>
          <p:cNvCxnSpPr>
            <a:stCxn id="336" idx="2"/>
            <a:endCxn id="344" idx="0"/>
          </p:cNvCxnSpPr>
          <p:nvPr/>
        </p:nvCxnSpPr>
        <p:spPr>
          <a:xfrm>
            <a:off x="1717500" y="2711845"/>
            <a:ext cx="0" cy="826000"/>
          </a:xfrm>
          <a:prstGeom prst="straightConnector1">
            <a:avLst/>
          </a:prstGeom>
          <a:noFill/>
          <a:ln w="9525" cap="flat" cmpd="sng">
            <a:solidFill>
              <a:srgbClr val="CCCCCC"/>
            </a:solidFill>
            <a:prstDash val="solid"/>
            <a:round/>
            <a:headEnd type="oval" w="med" len="med"/>
            <a:tailEnd type="oval" w="med" len="med"/>
          </a:ln>
        </p:spPr>
      </p:cxnSp>
      <p:pic>
        <p:nvPicPr>
          <p:cNvPr id="345" name="Google Shape;345;p86"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44" name="Google Shape;344;p86"/>
          <p:cNvSpPr/>
          <p:nvPr/>
        </p:nvSpPr>
        <p:spPr>
          <a:xfrm>
            <a:off x="784700" y="3537912"/>
            <a:ext cx="18656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Servidores</a:t>
            </a:r>
            <a:endParaRPr sz="1600">
              <a:solidFill>
                <a:srgbClr val="222222"/>
              </a:solidFill>
              <a:latin typeface="DM Sans"/>
              <a:ea typeface="DM Sans"/>
              <a:cs typeface="DM Sans"/>
              <a:sym typeface="DM Sans"/>
            </a:endParaRPr>
          </a:p>
        </p:txBody>
      </p:sp>
      <p:sp>
        <p:nvSpPr>
          <p:cNvPr id="339" name="Google Shape;339;p86"/>
          <p:cNvSpPr/>
          <p:nvPr/>
        </p:nvSpPr>
        <p:spPr>
          <a:xfrm>
            <a:off x="6367308" y="25986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npm init -y</a:t>
            </a:r>
            <a:endParaRPr sz="1600">
              <a:solidFill>
                <a:srgbClr val="222222"/>
              </a:solidFill>
              <a:latin typeface="DM Sans"/>
              <a:ea typeface="DM Sans"/>
              <a:cs typeface="DM Sans"/>
              <a:sym typeface="DM Sans"/>
            </a:endParaRPr>
          </a:p>
        </p:txBody>
      </p:sp>
      <p:sp>
        <p:nvSpPr>
          <p:cNvPr id="346" name="Google Shape;346;p86"/>
          <p:cNvSpPr/>
          <p:nvPr/>
        </p:nvSpPr>
        <p:spPr>
          <a:xfrm>
            <a:off x="6385575" y="34946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npm install express</a:t>
            </a:r>
            <a:endParaRPr sz="1600">
              <a:solidFill>
                <a:srgbClr val="222222"/>
              </a:solidFill>
              <a:latin typeface="DM Sans"/>
              <a:ea typeface="DM Sans"/>
              <a:cs typeface="DM Sans"/>
              <a:sym typeface="DM Sans"/>
            </a:endParaRPr>
          </a:p>
        </p:txBody>
      </p:sp>
      <p:sp>
        <p:nvSpPr>
          <p:cNvPr id="341" name="Google Shape;341;p86"/>
          <p:cNvSpPr/>
          <p:nvPr/>
        </p:nvSpPr>
        <p:spPr>
          <a:xfrm>
            <a:off x="6367308" y="4477119"/>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Objeto request</a:t>
            </a:r>
            <a:endParaRPr sz="1600">
              <a:solidFill>
                <a:schemeClr val="lt1"/>
              </a:solidFill>
              <a:latin typeface="DM Sans"/>
              <a:ea typeface="DM Sans"/>
              <a:cs typeface="DM Sans"/>
              <a:sym typeface="DM Sans"/>
            </a:endParaRPr>
          </a:p>
        </p:txBody>
      </p:sp>
      <p:sp>
        <p:nvSpPr>
          <p:cNvPr id="342" name="Google Shape;342;p86"/>
          <p:cNvSpPr/>
          <p:nvPr/>
        </p:nvSpPr>
        <p:spPr>
          <a:xfrm>
            <a:off x="8837708" y="4020503"/>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req.params</a:t>
            </a:r>
            <a:endParaRPr sz="1600">
              <a:solidFill>
                <a:srgbClr val="222222"/>
              </a:solidFill>
              <a:latin typeface="DM Sans"/>
              <a:ea typeface="DM Sans"/>
              <a:cs typeface="DM Sans"/>
              <a:sym typeface="DM Sans"/>
            </a:endParaRPr>
          </a:p>
        </p:txBody>
      </p:sp>
      <p:sp>
        <p:nvSpPr>
          <p:cNvPr id="347" name="Google Shape;347;p86"/>
          <p:cNvSpPr/>
          <p:nvPr/>
        </p:nvSpPr>
        <p:spPr>
          <a:xfrm>
            <a:off x="8837708" y="4933736"/>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req.query</a:t>
            </a:r>
            <a:endParaRPr sz="1600">
              <a:solidFill>
                <a:srgbClr val="222222"/>
              </a:solidFill>
              <a:latin typeface="DM Sans"/>
              <a:ea typeface="DM Sans"/>
              <a:cs typeface="DM Sans"/>
              <a:sym typeface="DM Sans"/>
            </a:endParaRPr>
          </a:p>
        </p:txBody>
      </p:sp>
      <p:cxnSp>
        <p:nvCxnSpPr>
          <p:cNvPr id="348" name="Google Shape;348;p86"/>
          <p:cNvCxnSpPr>
            <a:stCxn id="346" idx="1"/>
            <a:endCxn id="337" idx="3"/>
          </p:cNvCxnSpPr>
          <p:nvPr/>
        </p:nvCxnSpPr>
        <p:spPr>
          <a:xfrm flipH="1">
            <a:off x="5573575" y="3881419"/>
            <a:ext cx="812000" cy="43200"/>
          </a:xfrm>
          <a:prstGeom prst="bentConnector3">
            <a:avLst>
              <a:gd name="adj1" fmla="val 50010"/>
            </a:avLst>
          </a:prstGeom>
          <a:noFill/>
          <a:ln w="9525" cap="flat" cmpd="sng">
            <a:solidFill>
              <a:srgbClr val="CCCCCC"/>
            </a:solidFill>
            <a:prstDash val="solid"/>
            <a:round/>
            <a:headEnd type="none" w="sm" len="sm"/>
            <a:tailEnd type="oval" w="med" len="med"/>
          </a:ln>
        </p:spPr>
      </p:cxnSp>
      <p:cxnSp>
        <p:nvCxnSpPr>
          <p:cNvPr id="349" name="Google Shape;349;p86"/>
          <p:cNvCxnSpPr>
            <a:stCxn id="341" idx="1"/>
            <a:endCxn id="337" idx="3"/>
          </p:cNvCxnSpPr>
          <p:nvPr/>
        </p:nvCxnSpPr>
        <p:spPr>
          <a:xfrm rot="10800000">
            <a:off x="5573308" y="3924719"/>
            <a:ext cx="794000" cy="939200"/>
          </a:xfrm>
          <a:prstGeom prst="bentConnector3">
            <a:avLst>
              <a:gd name="adj1" fmla="val 49994"/>
            </a:avLst>
          </a:prstGeom>
          <a:noFill/>
          <a:ln w="9525" cap="flat" cmpd="sng">
            <a:solidFill>
              <a:srgbClr val="CCCCCC"/>
            </a:solidFill>
            <a:prstDash val="solid"/>
            <a:round/>
            <a:headEnd type="none" w="sm" len="sm"/>
            <a:tailEnd type="oval" w="med" len="med"/>
          </a:ln>
        </p:spPr>
      </p:cxnSp>
      <p:cxnSp>
        <p:nvCxnSpPr>
          <p:cNvPr id="350" name="Google Shape;350;p86"/>
          <p:cNvCxnSpPr>
            <a:stCxn id="341" idx="3"/>
            <a:endCxn id="347" idx="1"/>
          </p:cNvCxnSpPr>
          <p:nvPr/>
        </p:nvCxnSpPr>
        <p:spPr>
          <a:xfrm>
            <a:off x="8496508" y="4863919"/>
            <a:ext cx="341200" cy="4568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51" name="Google Shape;351;p86"/>
          <p:cNvCxnSpPr>
            <a:stCxn id="337" idx="1"/>
            <a:endCxn id="344" idx="3"/>
          </p:cNvCxnSpPr>
          <p:nvPr/>
        </p:nvCxnSpPr>
        <p:spPr>
          <a:xfrm rot="10800000">
            <a:off x="2650208" y="3924700"/>
            <a:ext cx="794000" cy="0"/>
          </a:xfrm>
          <a:prstGeom prst="straightConnector1">
            <a:avLst/>
          </a:prstGeom>
          <a:noFill/>
          <a:ln w="9525" cap="flat" cmpd="sng">
            <a:solidFill>
              <a:srgbClr val="CCCCCC"/>
            </a:solidFill>
            <a:prstDash val="solid"/>
            <a:round/>
            <a:headEnd type="oval" w="med" len="med"/>
            <a:tailEnd type="oval" w="med" len="med"/>
          </a:ln>
        </p:spPr>
      </p:cxn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87"/>
          <p:cNvSpPr txBox="1"/>
          <p:nvPr/>
        </p:nvSpPr>
        <p:spPr>
          <a:xfrm>
            <a:off x="1083004" y="2567001"/>
            <a:ext cx="1002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Entendiendo el protocolo </a:t>
            </a:r>
            <a:r>
              <a:rPr lang="es" sz="5333" b="1">
                <a:solidFill>
                  <a:schemeClr val="accent6"/>
                </a:solidFill>
                <a:latin typeface="DM Sans"/>
                <a:ea typeface="DM Sans"/>
                <a:cs typeface="DM Sans"/>
                <a:sym typeface="DM Sans"/>
              </a:rPr>
              <a:t>HTTP</a:t>
            </a:r>
            <a:endParaRPr sz="5333" b="1">
              <a:solidFill>
                <a:schemeClr val="lt1"/>
              </a:solidFill>
              <a:latin typeface="DM Sans"/>
              <a:ea typeface="DM Sans"/>
              <a:cs typeface="DM Sans"/>
              <a:sym typeface="DM Sans"/>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88"/>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HTTP</a:t>
            </a:r>
            <a:endParaRPr sz="5333" b="1">
              <a:solidFill>
                <a:schemeClr val="dk1"/>
              </a:solidFill>
              <a:latin typeface="DM Sans"/>
              <a:ea typeface="DM Sans"/>
              <a:cs typeface="DM Sans"/>
              <a:sym typeface="DM Sans"/>
            </a:endParaRPr>
          </a:p>
        </p:txBody>
      </p:sp>
      <p:sp>
        <p:nvSpPr>
          <p:cNvPr id="362" name="Google Shape;362;p88"/>
          <p:cNvSpPr txBox="1"/>
          <p:nvPr/>
        </p:nvSpPr>
        <p:spPr>
          <a:xfrm>
            <a:off x="610300" y="2948833"/>
            <a:ext cx="6306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HTTP  (Hyper Text Transfer Protocol) refiere a un </a:t>
            </a:r>
            <a:r>
              <a:rPr lang="es" b="1">
                <a:latin typeface="DM Sans"/>
                <a:ea typeface="DM Sans"/>
                <a:cs typeface="DM Sans"/>
                <a:sym typeface="DM Sans"/>
              </a:rPr>
              <a:t>protocolo</a:t>
            </a:r>
            <a:r>
              <a:rPr lang="es">
                <a:latin typeface="DM Sans"/>
                <a:ea typeface="DM Sans"/>
                <a:cs typeface="DM Sans"/>
                <a:sym typeface="DM Sans"/>
              </a:rPr>
              <a:t>, el cual es un conjunto de reglas que permite la comunicación entre dos o más sistemas. Gracias a este protocolo, las computadoras saben comunicarse entre sí y permiten comunicarse con servidores para obtención de datos. (lo podemos ver en todas las páginas que visitamos)</a:t>
            </a:r>
            <a:endParaRPr>
              <a:solidFill>
                <a:srgbClr val="000000"/>
              </a:solidFill>
              <a:latin typeface="DM Sans"/>
              <a:ea typeface="DM Sans"/>
              <a:cs typeface="DM Sans"/>
              <a:sym typeface="DM Sans"/>
            </a:endParaRPr>
          </a:p>
        </p:txBody>
      </p:sp>
      <p:sp>
        <p:nvSpPr>
          <p:cNvPr id="363" name="Google Shape;363;p88"/>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364" name="Google Shape;364;p88"/>
          <p:cNvPicPr preferRelativeResize="0"/>
          <p:nvPr/>
        </p:nvPicPr>
        <p:blipFill>
          <a:blip r:embed="rId3">
            <a:alphaModFix/>
          </a:blip>
          <a:stretch>
            <a:fillRect/>
          </a:stretch>
        </p:blipFill>
        <p:spPr>
          <a:xfrm>
            <a:off x="6917100" y="2688100"/>
            <a:ext cx="4663867" cy="234360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89"/>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70" name="Google Shape;370;p89"/>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HTTP</a:t>
            </a:r>
            <a:endParaRPr sz="4667" b="1">
              <a:solidFill>
                <a:schemeClr val="lt1"/>
              </a:solidFill>
              <a:latin typeface="DM Sans"/>
              <a:ea typeface="DM Sans"/>
              <a:cs typeface="DM Sans"/>
              <a:sym typeface="DM Sans"/>
            </a:endParaRPr>
          </a:p>
        </p:txBody>
      </p:sp>
      <p:sp>
        <p:nvSpPr>
          <p:cNvPr id="371" name="Google Shape;371;p89"/>
          <p:cNvSpPr txBox="1"/>
          <p:nvPr/>
        </p:nvSpPr>
        <p:spPr>
          <a:xfrm>
            <a:off x="1223600" y="2717201"/>
            <a:ext cx="28884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Se basa en un modelo de </a:t>
            </a:r>
            <a:r>
              <a:rPr lang="es" b="1">
                <a:latin typeface="DM Sans"/>
                <a:ea typeface="DM Sans"/>
                <a:cs typeface="DM Sans"/>
                <a:sym typeface="DM Sans"/>
              </a:rPr>
              <a:t>petición</a:t>
            </a:r>
            <a:r>
              <a:rPr lang="es">
                <a:latin typeface="DM Sans"/>
                <a:ea typeface="DM Sans"/>
                <a:cs typeface="DM Sans"/>
                <a:sym typeface="DM Sans"/>
              </a:rPr>
              <a:t> - </a:t>
            </a:r>
            <a:r>
              <a:rPr lang="es" b="1">
                <a:latin typeface="DM Sans"/>
                <a:ea typeface="DM Sans"/>
                <a:cs typeface="DM Sans"/>
                <a:sym typeface="DM Sans"/>
              </a:rPr>
              <a:t>respuesta</a:t>
            </a:r>
            <a:r>
              <a:rPr lang="es">
                <a:latin typeface="DM Sans"/>
                <a:ea typeface="DM Sans"/>
                <a:cs typeface="DM Sans"/>
                <a:sym typeface="DM Sans"/>
              </a:rPr>
              <a:t>. De manera que el </a:t>
            </a:r>
            <a:r>
              <a:rPr lang="es" b="1">
                <a:latin typeface="DM Sans"/>
                <a:ea typeface="DM Sans"/>
                <a:cs typeface="DM Sans"/>
                <a:sym typeface="DM Sans"/>
              </a:rPr>
              <a:t>cliente</a:t>
            </a:r>
            <a:r>
              <a:rPr lang="es">
                <a:latin typeface="DM Sans"/>
                <a:ea typeface="DM Sans"/>
                <a:cs typeface="DM Sans"/>
                <a:sym typeface="DM Sans"/>
              </a:rPr>
              <a:t> tiene que hacer una petición de información, entonces </a:t>
            </a:r>
            <a:r>
              <a:rPr lang="es" b="1">
                <a:latin typeface="DM Sans"/>
                <a:ea typeface="DM Sans"/>
                <a:cs typeface="DM Sans"/>
                <a:sym typeface="DM Sans"/>
              </a:rPr>
              <a:t>el servidor</a:t>
            </a:r>
            <a:r>
              <a:rPr lang="es">
                <a:latin typeface="DM Sans"/>
                <a:ea typeface="DM Sans"/>
                <a:cs typeface="DM Sans"/>
                <a:sym typeface="DM Sans"/>
              </a:rPr>
              <a:t> se encarga de responder con dicha información.</a:t>
            </a:r>
            <a:endParaRPr>
              <a:solidFill>
                <a:srgbClr val="000000"/>
              </a:solidFill>
              <a:latin typeface="DM Sans"/>
              <a:ea typeface="DM Sans"/>
              <a:cs typeface="DM Sans"/>
              <a:sym typeface="DM Sans"/>
            </a:endParaRPr>
          </a:p>
        </p:txBody>
      </p:sp>
      <p:sp>
        <p:nvSpPr>
          <p:cNvPr id="372" name="Google Shape;372;p89"/>
          <p:cNvSpPr txBox="1"/>
          <p:nvPr/>
        </p:nvSpPr>
        <p:spPr>
          <a:xfrm>
            <a:off x="1223600" y="1961868"/>
            <a:ext cx="2888400" cy="615513"/>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¿Cómo funciona?</a:t>
            </a:r>
            <a:endParaRPr sz="1867" b="1">
              <a:solidFill>
                <a:srgbClr val="000000"/>
              </a:solidFill>
              <a:latin typeface="DM Sans"/>
              <a:ea typeface="DM Sans"/>
              <a:cs typeface="DM Sans"/>
              <a:sym typeface="DM Sans"/>
            </a:endParaRPr>
          </a:p>
        </p:txBody>
      </p:sp>
      <p:pic>
        <p:nvPicPr>
          <p:cNvPr id="373" name="Google Shape;373;p89"/>
          <p:cNvPicPr preferRelativeResize="0"/>
          <p:nvPr/>
        </p:nvPicPr>
        <p:blipFill>
          <a:blip r:embed="rId3">
            <a:alphaModFix/>
          </a:blip>
          <a:stretch>
            <a:fillRect/>
          </a:stretch>
        </p:blipFill>
        <p:spPr>
          <a:xfrm>
            <a:off x="4347801" y="2267100"/>
            <a:ext cx="6757068" cy="2843867"/>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90"/>
          <p:cNvSpPr txBox="1"/>
          <p:nvPr/>
        </p:nvSpPr>
        <p:spPr>
          <a:xfrm>
            <a:off x="732700" y="623201"/>
            <a:ext cx="9460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tipo de información pedimos?</a:t>
            </a:r>
            <a:endParaRPr sz="5333" b="1">
              <a:solidFill>
                <a:schemeClr val="dk1"/>
              </a:solidFill>
              <a:latin typeface="DM Sans"/>
              <a:ea typeface="DM Sans"/>
              <a:cs typeface="DM Sans"/>
              <a:sym typeface="DM Sans"/>
            </a:endParaRPr>
          </a:p>
        </p:txBody>
      </p:sp>
      <p:pic>
        <p:nvPicPr>
          <p:cNvPr id="379" name="Google Shape;379;p90"/>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380" name="Google Shape;380;p90"/>
          <p:cNvSpPr txBox="1"/>
          <p:nvPr/>
        </p:nvSpPr>
        <p:spPr>
          <a:xfrm>
            <a:off x="732700" y="2647834"/>
            <a:ext cx="6406000" cy="312902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Al hacer una petición, estamos solicitando al servidor ciertos recursos, estos pueden ser:</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Un dato como un nombre, una fecha, una edad…</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información más compleja como una imagen, un vídeo.</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Un archivo para descargar</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¡Incluso una página web completa!</a:t>
            </a:r>
            <a:endParaRPr>
              <a:latin typeface="DM Sans"/>
              <a:ea typeface="DM Sans"/>
              <a:cs typeface="DM Sans"/>
              <a:sym typeface="DM Sans"/>
            </a:endParaRPr>
          </a:p>
        </p:txBody>
      </p:sp>
      <p:pic>
        <p:nvPicPr>
          <p:cNvPr id="381" name="Google Shape;381;p90"/>
          <p:cNvPicPr preferRelativeResize="0"/>
          <p:nvPr/>
        </p:nvPicPr>
        <p:blipFill>
          <a:blip r:embed="rId4">
            <a:alphaModFix/>
          </a:blip>
          <a:stretch>
            <a:fillRect/>
          </a:stretch>
        </p:blipFill>
        <p:spPr>
          <a:xfrm>
            <a:off x="7138701" y="2997384"/>
            <a:ext cx="4635500" cy="1752600"/>
          </a:xfrm>
          <a:prstGeom prst="rect">
            <a:avLst/>
          </a:prstGeom>
          <a:noFill/>
          <a:ln w="9525" cap="flat" cmpd="sng">
            <a:solidFill>
              <a:schemeClr val="lt2"/>
            </a:solidFill>
            <a:prstDash val="solid"/>
            <a:round/>
            <a:headEnd type="none" w="sm" len="sm"/>
            <a:tailEnd type="none" w="sm" len="sm"/>
          </a:ln>
        </p:spPr>
      </p:pic>
      <p:sp>
        <p:nvSpPr>
          <p:cNvPr id="382" name="Google Shape;382;p90"/>
          <p:cNvSpPr txBox="1"/>
          <p:nvPr/>
        </p:nvSpPr>
        <p:spPr>
          <a:xfrm>
            <a:off x="7138700" y="4691567"/>
            <a:ext cx="4571200" cy="656421"/>
          </a:xfrm>
          <a:prstGeom prst="rect">
            <a:avLst/>
          </a:prstGeom>
          <a:noFill/>
          <a:ln>
            <a:noFill/>
          </a:ln>
        </p:spPr>
        <p:txBody>
          <a:bodyPr spcFirstLastPara="1" wrap="square" lIns="121900" tIns="121900" rIns="121900" bIns="121900" anchor="t" anchorCtr="0">
            <a:spAutoFit/>
          </a:bodyPr>
          <a:lstStyle/>
          <a:p>
            <a:r>
              <a:rPr lang="es" sz="1333">
                <a:highlight>
                  <a:srgbClr val="E8E7E3"/>
                </a:highlight>
                <a:latin typeface="DM Sans"/>
                <a:ea typeface="DM Sans"/>
                <a:cs typeface="DM Sans"/>
                <a:sym typeface="DM Sans"/>
              </a:rPr>
              <a:t>Ejemplo de la respuesta de un servidor, devolviendo una etiqueta h1</a:t>
            </a:r>
            <a:endParaRPr sz="1333">
              <a:highlight>
                <a:srgbClr val="E8E7E3"/>
              </a:highlight>
              <a:latin typeface="DM Sans"/>
              <a:ea typeface="DM Sans"/>
              <a:cs typeface="DM Sans"/>
              <a:sym typeface="DM Sans"/>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91"/>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88" name="Google Shape;388;p91"/>
          <p:cNvSpPr txBox="1"/>
          <p:nvPr/>
        </p:nvSpPr>
        <p:spPr>
          <a:xfrm>
            <a:off x="1626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389" name="Google Shape;389;p91"/>
          <p:cNvSpPr txBox="1"/>
          <p:nvPr/>
        </p:nvSpPr>
        <p:spPr>
          <a:xfrm>
            <a:off x="4866000" y="1099851"/>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Maneja múltiples peticiones</a:t>
            </a:r>
            <a:endParaRPr sz="5333" b="1">
              <a:solidFill>
                <a:schemeClr val="dk1"/>
              </a:solidFill>
              <a:latin typeface="DM Sans"/>
              <a:ea typeface="DM Sans"/>
              <a:cs typeface="DM Sans"/>
              <a:sym typeface="DM Sans"/>
            </a:endParaRPr>
          </a:p>
        </p:txBody>
      </p:sp>
      <p:sp>
        <p:nvSpPr>
          <p:cNvPr id="390" name="Google Shape;390;p91"/>
          <p:cNvSpPr txBox="1"/>
          <p:nvPr/>
        </p:nvSpPr>
        <p:spPr>
          <a:xfrm>
            <a:off x="4866000" y="2948817"/>
            <a:ext cx="66496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programamos nuestro servidor, lo hacemos para escuchar peticiones, la pregunta es: </a:t>
            </a:r>
            <a:r>
              <a:rPr lang="es" b="1">
                <a:latin typeface="DM Sans"/>
                <a:ea typeface="DM Sans"/>
                <a:cs typeface="DM Sans"/>
                <a:sym typeface="DM Sans"/>
              </a:rPr>
              <a:t>¿de quién escuchar las peticiones?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¡Bajo su </a:t>
            </a:r>
            <a:r>
              <a:rPr lang="es">
                <a:highlight>
                  <a:srgbClr val="EAFF6A"/>
                </a:highlight>
                <a:latin typeface="DM Sans"/>
                <a:ea typeface="DM Sans"/>
                <a:cs typeface="DM Sans"/>
                <a:sym typeface="DM Sans"/>
              </a:rPr>
              <a:t>configuración por defecto,</a:t>
            </a:r>
            <a:r>
              <a:rPr lang="es">
                <a:latin typeface="DM Sans"/>
                <a:ea typeface="DM Sans"/>
                <a:cs typeface="DM Sans"/>
                <a:sym typeface="DM Sans"/>
              </a:rPr>
              <a:t> un servidor puede escuchar múltiples peticiones de múltiples clientes al mismo tiempo!</a:t>
            </a:r>
            <a:endParaRPr>
              <a:solidFill>
                <a:srgbClr val="000000"/>
              </a:solidFill>
              <a:latin typeface="DM Sans"/>
              <a:ea typeface="DM Sans"/>
              <a:cs typeface="DM Sans"/>
              <a:sym typeface="DM Sans"/>
            </a:endParaRPr>
          </a:p>
        </p:txBody>
      </p:sp>
      <p:pic>
        <p:nvPicPr>
          <p:cNvPr id="391" name="Google Shape;391;p91"/>
          <p:cNvPicPr preferRelativeResize="0"/>
          <p:nvPr/>
        </p:nvPicPr>
        <p:blipFill>
          <a:blip r:embed="rId3">
            <a:alphaModFix/>
          </a:blip>
          <a:stretch>
            <a:fillRect/>
          </a:stretch>
        </p:blipFill>
        <p:spPr>
          <a:xfrm>
            <a:off x="703783" y="2482400"/>
            <a:ext cx="3714133" cy="27856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92"/>
          <p:cNvGrpSpPr/>
          <p:nvPr/>
        </p:nvGrpSpPr>
        <p:grpSpPr>
          <a:xfrm>
            <a:off x="631162" y="825911"/>
            <a:ext cx="985207" cy="985207"/>
            <a:chOff x="575612" y="1950748"/>
            <a:chExt cx="431100" cy="431100"/>
          </a:xfrm>
        </p:grpSpPr>
        <p:sp>
          <p:nvSpPr>
            <p:cNvPr id="397" name="Google Shape;397;p92"/>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98" name="Google Shape;398;p92"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399" name="Google Shape;399;p92"/>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¿Y si el servidor se apaga?</a:t>
            </a:r>
            <a:endParaRPr sz="4667" b="1">
              <a:solidFill>
                <a:srgbClr val="EAFF6A"/>
              </a:solidFill>
              <a:latin typeface="DM Sans"/>
              <a:ea typeface="DM Sans"/>
              <a:cs typeface="DM Sans"/>
              <a:sym typeface="DM Sans"/>
            </a:endParaRPr>
          </a:p>
        </p:txBody>
      </p:sp>
      <p:sp>
        <p:nvSpPr>
          <p:cNvPr id="400" name="Google Shape;400;p92"/>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Sabemos que un programa se inicia, hace sus operaciones, y luego finaliza. </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¿Qué tiene de diferente el servidor? ¿Cómo puede recibir peticiones en diferentes períodos de tiempo sin finalizar? 🤔</a:t>
            </a:r>
            <a:endParaRPr sz="3333">
              <a:solidFill>
                <a:srgbClr val="B7B7B7"/>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52"/>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915" name="Google Shape;915;p152"/>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9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06" name="Google Shape;406;p93"/>
          <p:cNvSpPr txBox="1"/>
          <p:nvPr/>
        </p:nvSpPr>
        <p:spPr>
          <a:xfrm>
            <a:off x="631133" y="2168133"/>
            <a:ext cx="95592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El cliente siempre es quien hace las peticiones </a:t>
            </a:r>
            <a:r>
              <a:rPr lang="es" sz="3333">
                <a:solidFill>
                  <a:srgbClr val="EAFF6A"/>
                </a:solidFill>
                <a:latin typeface="DM Sans"/>
                <a:ea typeface="DM Sans"/>
                <a:cs typeface="DM Sans"/>
                <a:sym typeface="DM Sans"/>
              </a:rPr>
              <a:t>(requests) </a:t>
            </a:r>
            <a:r>
              <a:rPr lang="es" sz="3333">
                <a:solidFill>
                  <a:schemeClr val="lt1"/>
                </a:solidFill>
                <a:latin typeface="DM Sans"/>
                <a:ea typeface="DM Sans"/>
                <a:cs typeface="DM Sans"/>
                <a:sym typeface="DM Sans"/>
              </a:rPr>
              <a:t>y el servidor siempre será quien hace las respuestas </a:t>
            </a:r>
            <a:r>
              <a:rPr lang="es" sz="3333">
                <a:solidFill>
                  <a:srgbClr val="EAFF6A"/>
                </a:solidFill>
                <a:latin typeface="DM Sans"/>
                <a:ea typeface="DM Sans"/>
                <a:cs typeface="DM Sans"/>
                <a:sym typeface="DM Sans"/>
              </a:rPr>
              <a:t>(responses) </a:t>
            </a:r>
            <a:r>
              <a:rPr lang="es" sz="3333">
                <a:solidFill>
                  <a:schemeClr val="lt1"/>
                </a:solidFill>
                <a:latin typeface="DM Sans"/>
                <a:ea typeface="DM Sans"/>
                <a:cs typeface="DM Sans"/>
                <a:sym typeface="DM Sans"/>
              </a:rPr>
              <a:t>. Cuando hacemos frontend, somos clientes. ¡En este curso te tocará ser el servidor y devolver respuestas!</a:t>
            </a:r>
            <a:endParaRPr sz="3333" b="1">
              <a:solidFill>
                <a:schemeClr val="lt1"/>
              </a:solidFill>
              <a:latin typeface="DM Sans"/>
              <a:ea typeface="DM Sans"/>
              <a:cs typeface="DM Sans"/>
              <a:sym typeface="DM Sans"/>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411" name="Google Shape;411;p94"/>
          <p:cNvGrpSpPr/>
          <p:nvPr/>
        </p:nvGrpSpPr>
        <p:grpSpPr>
          <a:xfrm>
            <a:off x="609784" y="624381"/>
            <a:ext cx="574800" cy="574800"/>
            <a:chOff x="4616400" y="1950761"/>
            <a:chExt cx="431100" cy="431100"/>
          </a:xfrm>
        </p:grpSpPr>
        <p:sp>
          <p:nvSpPr>
            <p:cNvPr id="412" name="Google Shape;412;p94"/>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13" name="Google Shape;413;p94"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14" name="Google Shape;414;p94"/>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lt1"/>
                </a:solidFill>
                <a:latin typeface="DM Sans"/>
                <a:ea typeface="DM Sans"/>
                <a:cs typeface="DM Sans"/>
                <a:sym typeface="DM Sans"/>
              </a:rPr>
              <a:t>PARA RECORDAR</a:t>
            </a:r>
            <a:endParaRPr sz="1867">
              <a:solidFill>
                <a:schemeClr val="lt1"/>
              </a:solidFill>
              <a:latin typeface="DM Sans"/>
              <a:ea typeface="DM Sans"/>
              <a:cs typeface="DM Sans"/>
              <a:sym typeface="DM Sans"/>
            </a:endParaRPr>
          </a:p>
        </p:txBody>
      </p:sp>
      <p:pic>
        <p:nvPicPr>
          <p:cNvPr id="415" name="Google Shape;415;p94"/>
          <p:cNvPicPr preferRelativeResize="0"/>
          <p:nvPr/>
        </p:nvPicPr>
        <p:blipFill rotWithShape="1">
          <a:blip r:embed="rId4">
            <a:alphaModFix/>
          </a:blip>
          <a:srcRect b="6480"/>
          <a:stretch/>
        </p:blipFill>
        <p:spPr>
          <a:xfrm>
            <a:off x="1941034" y="1275634"/>
            <a:ext cx="3806241" cy="4675503"/>
          </a:xfrm>
          <a:prstGeom prst="rect">
            <a:avLst/>
          </a:prstGeom>
          <a:noFill/>
          <a:ln>
            <a:noFill/>
          </a:ln>
        </p:spPr>
      </p:pic>
      <p:sp>
        <p:nvSpPr>
          <p:cNvPr id="416" name="Google Shape;416;p94"/>
          <p:cNvSpPr txBox="1"/>
          <p:nvPr/>
        </p:nvSpPr>
        <p:spPr>
          <a:xfrm>
            <a:off x="5909359" y="2006965"/>
            <a:ext cx="4341600" cy="2092840"/>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Mientras que el </a:t>
            </a:r>
            <a:r>
              <a:rPr lang="es" sz="2400" b="1">
                <a:solidFill>
                  <a:schemeClr val="lt1"/>
                </a:solidFill>
                <a:latin typeface="DM Sans"/>
                <a:ea typeface="DM Sans"/>
                <a:cs typeface="DM Sans"/>
                <a:sym typeface="DM Sans"/>
              </a:rPr>
              <a:t>FrontEnd</a:t>
            </a:r>
            <a:r>
              <a:rPr lang="es" sz="2400">
                <a:solidFill>
                  <a:schemeClr val="lt1"/>
                </a:solidFill>
                <a:latin typeface="DM Sans"/>
                <a:ea typeface="DM Sans"/>
                <a:cs typeface="DM Sans"/>
                <a:sym typeface="DM Sans"/>
              </a:rPr>
              <a:t> se centra en la experiencia del usuario, </a:t>
            </a:r>
            <a:r>
              <a:rPr lang="es" sz="2400" b="1">
                <a:solidFill>
                  <a:srgbClr val="EAFF6A"/>
                </a:solidFill>
                <a:latin typeface="DM Sans"/>
                <a:ea typeface="DM Sans"/>
                <a:cs typeface="DM Sans"/>
                <a:sym typeface="DM Sans"/>
              </a:rPr>
              <a:t>¡que esta sea lo más presentable y amigable posible!</a:t>
            </a:r>
            <a:endParaRPr sz="2400" b="1">
              <a:solidFill>
                <a:srgbClr val="EAFF6A"/>
              </a:solidFill>
              <a:latin typeface="DM Sans"/>
              <a:ea typeface="DM Sans"/>
              <a:cs typeface="DM Sans"/>
              <a:sym typeface="DM Sans"/>
            </a:endParaRPr>
          </a:p>
        </p:txBody>
      </p:sp>
      <p:sp>
        <p:nvSpPr>
          <p:cNvPr id="417" name="Google Shape;417;p94"/>
          <p:cNvSpPr txBox="1"/>
          <p:nvPr/>
        </p:nvSpPr>
        <p:spPr>
          <a:xfrm>
            <a:off x="5909359" y="4291505"/>
            <a:ext cx="4341600" cy="1723508"/>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…el </a:t>
            </a:r>
            <a:r>
              <a:rPr lang="es" sz="2400" b="1">
                <a:solidFill>
                  <a:schemeClr val="lt1"/>
                </a:solidFill>
                <a:latin typeface="DM Sans"/>
                <a:ea typeface="DM Sans"/>
                <a:cs typeface="DM Sans"/>
                <a:sym typeface="DM Sans"/>
              </a:rPr>
              <a:t>BackEnd </a:t>
            </a:r>
            <a:r>
              <a:rPr lang="es" sz="2400">
                <a:solidFill>
                  <a:schemeClr val="lt1"/>
                </a:solidFill>
                <a:latin typeface="DM Sans"/>
                <a:ea typeface="DM Sans"/>
                <a:cs typeface="DM Sans"/>
                <a:sym typeface="DM Sans"/>
              </a:rPr>
              <a:t>tiene una estructura interna para que todo funcione correctamente. </a:t>
            </a:r>
            <a:r>
              <a:rPr lang="es" sz="2400" b="1">
                <a:solidFill>
                  <a:srgbClr val="EAFF6A"/>
                </a:solidFill>
                <a:latin typeface="DM Sans"/>
                <a:ea typeface="DM Sans"/>
                <a:cs typeface="DM Sans"/>
                <a:sym typeface="DM Sans"/>
              </a:rPr>
              <a:t>¡Que no lo vea el usuario!</a:t>
            </a:r>
            <a:endParaRPr sz="2400" b="1">
              <a:solidFill>
                <a:srgbClr val="EAFF6A"/>
              </a:solidFill>
              <a:latin typeface="DM Sans"/>
              <a:ea typeface="DM Sans"/>
              <a:cs typeface="DM Sans"/>
              <a:sym typeface="DM Sans"/>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95"/>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¿Qué necesitamos antes de comenzar?</a:t>
            </a:r>
            <a:endParaRPr sz="5333" b="1">
              <a:solidFill>
                <a:schemeClr val="dk1"/>
              </a:solidFill>
              <a:latin typeface="DM Sans"/>
              <a:ea typeface="DM Sans"/>
              <a:cs typeface="DM Sans"/>
              <a:sym typeface="DM Sans"/>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96"/>
          <p:cNvSpPr txBox="1"/>
          <p:nvPr/>
        </p:nvSpPr>
        <p:spPr>
          <a:xfrm>
            <a:off x="537167" y="820234"/>
            <a:ext cx="6906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Instalar nodemon de manera global</a:t>
            </a:r>
            <a:endParaRPr sz="5333" b="1">
              <a:solidFill>
                <a:schemeClr val="dk1"/>
              </a:solidFill>
              <a:latin typeface="DM Sans"/>
              <a:ea typeface="DM Sans"/>
              <a:cs typeface="DM Sans"/>
              <a:sym typeface="DM Sans"/>
            </a:endParaRPr>
          </a:p>
        </p:txBody>
      </p:sp>
      <p:sp>
        <p:nvSpPr>
          <p:cNvPr id="428" name="Google Shape;428;p96"/>
          <p:cNvSpPr txBox="1"/>
          <p:nvPr/>
        </p:nvSpPr>
        <p:spPr>
          <a:xfrm>
            <a:off x="631133" y="2626133"/>
            <a:ext cx="5112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Como nuestro servidor se mantiene escuchando todo el tiempo, los cambios que hagamos en el código no se reflejan automáticamente. Por ello </a:t>
            </a:r>
            <a:r>
              <a:rPr lang="es" b="1">
                <a:latin typeface="DM Sans"/>
                <a:ea typeface="DM Sans"/>
                <a:cs typeface="DM Sans"/>
                <a:sym typeface="DM Sans"/>
              </a:rPr>
              <a:t>tenemos que apagar el servidor y levantarlo nuevamente</a:t>
            </a:r>
            <a:r>
              <a:rPr lang="es">
                <a:latin typeface="DM Sans"/>
                <a:ea typeface="DM Sans"/>
                <a:cs typeface="DM Sans"/>
                <a:sym typeface="DM Sans"/>
              </a:rPr>
              <a:t>.</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 </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Sólo así podemos visualizar los cambios que hagamos en el código (así sea un simple console.log()</a:t>
            </a:r>
            <a:endParaRPr>
              <a:solidFill>
                <a:srgbClr val="000000"/>
              </a:solidFill>
              <a:latin typeface="DM Sans"/>
              <a:ea typeface="DM Sans"/>
              <a:cs typeface="DM Sans"/>
              <a:sym typeface="DM Sans"/>
            </a:endParaRPr>
          </a:p>
        </p:txBody>
      </p:sp>
      <p:sp>
        <p:nvSpPr>
          <p:cNvPr id="429" name="Google Shape;429;p96"/>
          <p:cNvSpPr txBox="1"/>
          <p:nvPr/>
        </p:nvSpPr>
        <p:spPr>
          <a:xfrm>
            <a:off x="6036767" y="2626134"/>
            <a:ext cx="51128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Nodemon nos permitirá </a:t>
            </a:r>
            <a:r>
              <a:rPr lang="es" b="1">
                <a:latin typeface="DM Sans"/>
                <a:ea typeface="DM Sans"/>
                <a:cs typeface="DM Sans"/>
                <a:sym typeface="DM Sans"/>
              </a:rPr>
              <a:t>reiniciar automáticamente</a:t>
            </a:r>
            <a:r>
              <a:rPr lang="es">
                <a:latin typeface="DM Sans"/>
                <a:ea typeface="DM Sans"/>
                <a:cs typeface="DM Sans"/>
                <a:sym typeface="DM Sans"/>
              </a:rPr>
              <a:t> el servidor en cuanto detecta que hay cambios en el código. De esta manera, podemos concentrarnos en el código, sin tener que realizar el reinicio manual cada vez que queremos ver algo.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Para instalarlo, basta correr el comando: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430" name="Google Shape;430;p96"/>
          <p:cNvPicPr preferRelativeResize="0"/>
          <p:nvPr/>
        </p:nvPicPr>
        <p:blipFill>
          <a:blip r:embed="rId3">
            <a:alphaModFix/>
          </a:blip>
          <a:stretch>
            <a:fillRect/>
          </a:stretch>
        </p:blipFill>
        <p:spPr>
          <a:xfrm>
            <a:off x="9446400" y="289033"/>
            <a:ext cx="2745600" cy="2059200"/>
          </a:xfrm>
          <a:prstGeom prst="rect">
            <a:avLst/>
          </a:prstGeom>
          <a:noFill/>
          <a:ln>
            <a:noFill/>
          </a:ln>
        </p:spPr>
      </p:pic>
      <p:pic>
        <p:nvPicPr>
          <p:cNvPr id="431" name="Google Shape;431;p96"/>
          <p:cNvPicPr preferRelativeResize="0"/>
          <p:nvPr/>
        </p:nvPicPr>
        <p:blipFill rotWithShape="1">
          <a:blip r:embed="rId4">
            <a:alphaModFix/>
          </a:blip>
          <a:srcRect r="16943" b="22432"/>
          <a:stretch/>
        </p:blipFill>
        <p:spPr>
          <a:xfrm>
            <a:off x="6830133" y="5198433"/>
            <a:ext cx="2552600" cy="344800"/>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97"/>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437" name="Google Shape;437;p97"/>
          <p:cNvSpPr txBox="1"/>
          <p:nvPr/>
        </p:nvSpPr>
        <p:spPr>
          <a:xfrm>
            <a:off x="631133" y="1899567"/>
            <a:ext cx="10498800" cy="4534984"/>
          </a:xfrm>
          <a:prstGeom prst="rect">
            <a:avLst/>
          </a:prstGeom>
          <a:noFill/>
          <a:ln>
            <a:noFill/>
          </a:ln>
        </p:spPr>
        <p:txBody>
          <a:bodyPr spcFirstLastPara="1" wrap="square" lIns="121900" tIns="121900" rIns="121900" bIns="121900" anchor="t" anchorCtr="0">
            <a:spAutoFit/>
          </a:bodyPr>
          <a:lstStyle/>
          <a:p>
            <a:pPr marL="609585" indent="-499521">
              <a:buClr>
                <a:schemeClr val="accent6"/>
              </a:buClr>
              <a:buSzPts val="2300"/>
              <a:buFont typeface="Helvetica Neue"/>
              <a:buChar char="✓"/>
            </a:pPr>
            <a:r>
              <a:rPr lang="es" sz="3067">
                <a:solidFill>
                  <a:srgbClr val="B7B7B7"/>
                </a:solidFill>
                <a:latin typeface="DM Sans"/>
                <a:ea typeface="DM Sans"/>
                <a:cs typeface="DM Sans"/>
                <a:sym typeface="DM Sans"/>
              </a:rPr>
              <a:t>Crear un servidor con el módulo nativo de nodejs “http”. Setear una respuesta que contenga el mensaje “¡Mi primer hola mundo desde backend!” </a:t>
            </a:r>
            <a:endParaRPr sz="3067">
              <a:solidFill>
                <a:srgbClr val="B7B7B7"/>
              </a:solidFill>
              <a:latin typeface="DM Sans"/>
              <a:ea typeface="DM Sans"/>
              <a:cs typeface="DM Sans"/>
              <a:sym typeface="DM Sans"/>
            </a:endParaRPr>
          </a:p>
          <a:p>
            <a:pPr marL="609585" indent="-499521">
              <a:buClr>
                <a:schemeClr val="accent6"/>
              </a:buClr>
              <a:buSzPts val="2300"/>
              <a:buFont typeface="DM Sans"/>
              <a:buChar char="✓"/>
            </a:pPr>
            <a:r>
              <a:rPr lang="es" sz="3067">
                <a:solidFill>
                  <a:srgbClr val="B7B7B7"/>
                </a:solidFill>
                <a:latin typeface="DM Sans"/>
                <a:ea typeface="DM Sans"/>
                <a:cs typeface="DM Sans"/>
                <a:sym typeface="DM Sans"/>
              </a:rPr>
              <a:t>El servidor debe escuchar en el puerto 8080.  (Correr con nodemon)</a:t>
            </a:r>
            <a:endParaRPr sz="3067">
              <a:solidFill>
                <a:srgbClr val="B7B7B7"/>
              </a:solidFill>
              <a:latin typeface="DM Sans"/>
              <a:ea typeface="DM Sans"/>
              <a:cs typeface="DM Sans"/>
              <a:sym typeface="DM Sans"/>
            </a:endParaRPr>
          </a:p>
          <a:p>
            <a:pPr marL="609585" indent="-499521">
              <a:buClr>
                <a:schemeClr val="accent6"/>
              </a:buClr>
              <a:buSzPts val="2300"/>
              <a:buFont typeface="DM Sans"/>
              <a:buChar char="✓"/>
            </a:pPr>
            <a:r>
              <a:rPr lang="es" sz="3067">
                <a:solidFill>
                  <a:srgbClr val="B7B7B7"/>
                </a:solidFill>
                <a:latin typeface="DM Sans"/>
                <a:ea typeface="DM Sans"/>
                <a:cs typeface="DM Sans"/>
                <a:sym typeface="DM Sans"/>
              </a:rPr>
              <a:t>Probar el servidor desde el navegador.</a:t>
            </a:r>
            <a:endParaRPr sz="3067">
              <a:solidFill>
                <a:srgbClr val="B7B7B7"/>
              </a:solidFill>
              <a:latin typeface="DM Sans"/>
              <a:ea typeface="DM Sans"/>
              <a:cs typeface="DM Sans"/>
              <a:sym typeface="DM Sans"/>
            </a:endParaRPr>
          </a:p>
          <a:p>
            <a:pPr marL="609585" indent="-499521">
              <a:buClr>
                <a:schemeClr val="accent6"/>
              </a:buClr>
              <a:buSzPts val="2300"/>
              <a:buFont typeface="DM Sans"/>
              <a:buChar char="✓"/>
            </a:pPr>
            <a:r>
              <a:rPr lang="es" sz="3067">
                <a:solidFill>
                  <a:srgbClr val="B7B7B7"/>
                </a:solidFill>
                <a:latin typeface="DM Sans"/>
                <a:ea typeface="DM Sans"/>
                <a:cs typeface="DM Sans"/>
                <a:sym typeface="DM Sans"/>
              </a:rPr>
              <a:t>Hacer algún cambio en código y corroborar que se reinicie automáticamente.</a:t>
            </a:r>
            <a:endParaRPr sz="3067">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438" name="Google Shape;438;p97"/>
          <p:cNvGrpSpPr/>
          <p:nvPr/>
        </p:nvGrpSpPr>
        <p:grpSpPr>
          <a:xfrm>
            <a:off x="631135" y="826031"/>
            <a:ext cx="985200" cy="985200"/>
            <a:chOff x="473351" y="619523"/>
            <a:chExt cx="738900" cy="738900"/>
          </a:xfrm>
        </p:grpSpPr>
        <p:sp>
          <p:nvSpPr>
            <p:cNvPr id="439" name="Google Shape;439;p97"/>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40" name="Google Shape;440;p9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98"/>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46" name="Google Shape;446;p98"/>
          <p:cNvSpPr txBox="1"/>
          <p:nvPr/>
        </p:nvSpPr>
        <p:spPr>
          <a:xfrm>
            <a:off x="1405800" y="461301"/>
            <a:ext cx="93804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Parte 1: Realizando el servidor</a:t>
            </a:r>
            <a:endParaRPr sz="4667" b="1">
              <a:solidFill>
                <a:schemeClr val="lt1"/>
              </a:solidFill>
              <a:latin typeface="DM Sans"/>
              <a:ea typeface="DM Sans"/>
              <a:cs typeface="DM Sans"/>
              <a:sym typeface="DM Sans"/>
            </a:endParaRPr>
          </a:p>
        </p:txBody>
      </p:sp>
      <p:pic>
        <p:nvPicPr>
          <p:cNvPr id="447" name="Google Shape;447;p98"/>
          <p:cNvPicPr preferRelativeResize="0"/>
          <p:nvPr/>
        </p:nvPicPr>
        <p:blipFill>
          <a:blip r:embed="rId3">
            <a:alphaModFix/>
          </a:blip>
          <a:stretch>
            <a:fillRect/>
          </a:stretch>
        </p:blipFill>
        <p:spPr>
          <a:xfrm>
            <a:off x="1155868" y="1932100"/>
            <a:ext cx="9880265" cy="3562267"/>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99"/>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53" name="Google Shape;453;p99"/>
          <p:cNvSpPr txBox="1"/>
          <p:nvPr/>
        </p:nvSpPr>
        <p:spPr>
          <a:xfrm>
            <a:off x="579000" y="461301"/>
            <a:ext cx="110340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Parte 2: Probando desde navegador</a:t>
            </a:r>
            <a:endParaRPr sz="4667" b="1">
              <a:solidFill>
                <a:schemeClr val="lt1"/>
              </a:solidFill>
              <a:latin typeface="DM Sans"/>
              <a:ea typeface="DM Sans"/>
              <a:cs typeface="DM Sans"/>
              <a:sym typeface="DM Sans"/>
            </a:endParaRPr>
          </a:p>
        </p:txBody>
      </p:sp>
      <p:pic>
        <p:nvPicPr>
          <p:cNvPr id="454" name="Google Shape;454;p99"/>
          <p:cNvPicPr preferRelativeResize="0"/>
          <p:nvPr/>
        </p:nvPicPr>
        <p:blipFill>
          <a:blip r:embed="rId3">
            <a:alphaModFix/>
          </a:blip>
          <a:stretch>
            <a:fillRect/>
          </a:stretch>
        </p:blipFill>
        <p:spPr>
          <a:xfrm>
            <a:off x="2315934" y="2315351"/>
            <a:ext cx="7560133" cy="2533767"/>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00"/>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Servidor con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Express js</a:t>
            </a:r>
            <a:endParaRPr sz="5333" b="1">
              <a:solidFill>
                <a:srgbClr val="EA90FF"/>
              </a:solidFill>
              <a:latin typeface="DM Sans"/>
              <a:ea typeface="DM Sans"/>
              <a:cs typeface="DM Sans"/>
              <a:sym typeface="DM Sans"/>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01"/>
          <p:cNvSpPr txBox="1"/>
          <p:nvPr/>
        </p:nvSpPr>
        <p:spPr>
          <a:xfrm>
            <a:off x="610300" y="1428067"/>
            <a:ext cx="6731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es Express js?</a:t>
            </a:r>
            <a:endParaRPr sz="5333" b="1">
              <a:solidFill>
                <a:schemeClr val="dk1"/>
              </a:solidFill>
              <a:latin typeface="DM Sans"/>
              <a:ea typeface="DM Sans"/>
              <a:cs typeface="DM Sans"/>
              <a:sym typeface="DM Sans"/>
            </a:endParaRPr>
          </a:p>
        </p:txBody>
      </p:sp>
      <p:sp>
        <p:nvSpPr>
          <p:cNvPr id="465" name="Google Shape;465;p101"/>
          <p:cNvSpPr txBox="1"/>
          <p:nvPr/>
        </p:nvSpPr>
        <p:spPr>
          <a:xfrm>
            <a:off x="610300" y="2703068"/>
            <a:ext cx="6306800" cy="268531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Express js es un framework minimalista que permitirá desarrollar servidores más complejos.</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Éste nos facilitará:</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a:latin typeface="DM Sans"/>
                <a:ea typeface="DM Sans"/>
                <a:cs typeface="DM Sans"/>
                <a:sym typeface="DM Sans"/>
              </a:rPr>
              <a:t>Utilizar diferentes rutas para las peticiones.</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a:latin typeface="DM Sans"/>
                <a:ea typeface="DM Sans"/>
                <a:cs typeface="DM Sans"/>
                <a:sym typeface="DM Sans"/>
              </a:rPr>
              <a:t>Mejorar la estructura de nuestro proyecto.</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a:latin typeface="DM Sans"/>
                <a:ea typeface="DM Sans"/>
                <a:cs typeface="DM Sans"/>
                <a:sym typeface="DM Sans"/>
              </a:rPr>
              <a:t>Manejar funcionalidades más complejas y utilización de middlewares. </a:t>
            </a:r>
            <a:endParaRPr>
              <a:latin typeface="DM Sans"/>
              <a:ea typeface="DM Sans"/>
              <a:cs typeface="DM Sans"/>
              <a:sym typeface="DM Sans"/>
            </a:endParaRPr>
          </a:p>
        </p:txBody>
      </p:sp>
      <p:sp>
        <p:nvSpPr>
          <p:cNvPr id="466" name="Google Shape;466;p101"/>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467" name="Google Shape;467;p101"/>
          <p:cNvPicPr preferRelativeResize="0"/>
          <p:nvPr/>
        </p:nvPicPr>
        <p:blipFill>
          <a:blip r:embed="rId3">
            <a:alphaModFix/>
          </a:blip>
          <a:stretch>
            <a:fillRect/>
          </a:stretch>
        </p:blipFill>
        <p:spPr>
          <a:xfrm>
            <a:off x="7227534" y="2951900"/>
            <a:ext cx="4203700" cy="1930400"/>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02"/>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Preparación de un proyecto de Express js</a:t>
            </a:r>
            <a:endParaRPr sz="5333" b="1">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23"/>
          <p:cNvSpPr txBox="1"/>
          <p:nvPr/>
        </p:nvSpPr>
        <p:spPr>
          <a:xfrm>
            <a:off x="609800" y="1357367"/>
            <a:ext cx="63068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Backend de una aplicación de e-commerce</a:t>
            </a:r>
            <a:endParaRPr sz="5333" b="1">
              <a:solidFill>
                <a:schemeClr val="dk1"/>
              </a:solidFill>
              <a:latin typeface="DM Sans"/>
              <a:ea typeface="DM Sans"/>
              <a:cs typeface="DM Sans"/>
              <a:sym typeface="DM Sans"/>
            </a:endParaRPr>
          </a:p>
        </p:txBody>
      </p:sp>
      <p:sp>
        <p:nvSpPr>
          <p:cNvPr id="518" name="Google Shape;518;p123"/>
          <p:cNvSpPr txBox="1"/>
          <p:nvPr/>
        </p:nvSpPr>
        <p:spPr>
          <a:xfrm>
            <a:off x="609800" y="3820167"/>
            <a:ext cx="6306800" cy="218517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Desarrollarás el </a:t>
            </a:r>
            <a:r>
              <a:rPr lang="es" b="1">
                <a:solidFill>
                  <a:schemeClr val="dk1"/>
                </a:solidFill>
                <a:latin typeface="DM Sans"/>
                <a:ea typeface="DM Sans"/>
                <a:cs typeface="DM Sans"/>
                <a:sym typeface="DM Sans"/>
              </a:rPr>
              <a:t>backend de una aplicación de e-commerce</a:t>
            </a:r>
            <a:r>
              <a:rPr lang="es">
                <a:solidFill>
                  <a:schemeClr val="dk1"/>
                </a:solidFill>
                <a:latin typeface="DM Sans"/>
                <a:ea typeface="DM Sans"/>
                <a:cs typeface="DM Sans"/>
                <a:sym typeface="DM Sans"/>
              </a:rPr>
              <a:t> para poder vender productos de un rubro a elección.</a:t>
            </a:r>
            <a:endParaRPr>
              <a:solidFill>
                <a:schemeClr val="dk1"/>
              </a:solidFill>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El servidor se basará en un diseño de capas, orientado a MVC y su código contendrá las estructuras de programación más sólidas por parte del lenguaje ECMAScript.</a:t>
            </a:r>
            <a:endParaRPr>
              <a:latin typeface="DM Sans"/>
              <a:ea typeface="DM Sans"/>
              <a:cs typeface="DM Sans"/>
              <a:sym typeface="DM Sans"/>
            </a:endParaRPr>
          </a:p>
        </p:txBody>
      </p:sp>
      <p:sp>
        <p:nvSpPr>
          <p:cNvPr id="519" name="Google Shape;519;p123"/>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PROYECTO FINAL</a:t>
            </a:r>
            <a:endParaRPr sz="1867">
              <a:solidFill>
                <a:srgbClr val="000000"/>
              </a:solidFill>
              <a:latin typeface="DM Sans"/>
              <a:ea typeface="DM Sans"/>
              <a:cs typeface="DM Sans"/>
              <a:sym typeface="DM Sans"/>
            </a:endParaRPr>
          </a:p>
        </p:txBody>
      </p:sp>
      <p:grpSp>
        <p:nvGrpSpPr>
          <p:cNvPr id="520" name="Google Shape;520;p123"/>
          <p:cNvGrpSpPr/>
          <p:nvPr/>
        </p:nvGrpSpPr>
        <p:grpSpPr>
          <a:xfrm>
            <a:off x="609795" y="624399"/>
            <a:ext cx="574765" cy="574765"/>
            <a:chOff x="7208351" y="2467173"/>
            <a:chExt cx="738900" cy="738900"/>
          </a:xfrm>
        </p:grpSpPr>
        <p:sp>
          <p:nvSpPr>
            <p:cNvPr id="521" name="Google Shape;521;p123"/>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22" name="Google Shape;522;p123" title="ícono de proyecto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23" name="Google Shape;523;p123"/>
          <p:cNvSpPr txBox="1"/>
          <p:nvPr/>
        </p:nvSpPr>
        <p:spPr>
          <a:xfrm>
            <a:off x="609800" y="6005767"/>
            <a:ext cx="4000000" cy="615513"/>
          </a:xfrm>
          <a:prstGeom prst="rect">
            <a:avLst/>
          </a:prstGeom>
          <a:noFill/>
          <a:ln>
            <a:noFill/>
          </a:ln>
        </p:spPr>
        <p:txBody>
          <a:bodyPr spcFirstLastPara="1" wrap="square" lIns="121900" tIns="121900" rIns="121900" bIns="121900" anchor="t" anchorCtr="0">
            <a:spAutoFit/>
          </a:bodyPr>
          <a:lstStyle/>
          <a:p>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53"/>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1100"/>
            </a:pPr>
            <a:r>
              <a:rPr lang="es" sz="5333" b="1">
                <a:solidFill>
                  <a:schemeClr val="lt1"/>
                </a:solidFill>
                <a:latin typeface="DM Sans"/>
                <a:ea typeface="DM Sans"/>
                <a:cs typeface="DM Sans"/>
                <a:sym typeface="DM Sans"/>
              </a:rPr>
              <a:t>Tipos de datos </a:t>
            </a:r>
            <a:r>
              <a:rPr lang="es" sz="5333" b="1">
                <a:solidFill>
                  <a:schemeClr val="accent5"/>
                </a:solidFill>
                <a:latin typeface="DM Sans"/>
                <a:ea typeface="DM Sans"/>
                <a:cs typeface="DM Sans"/>
                <a:sym typeface="DM Sans"/>
              </a:rPr>
              <a:t>en Javascript</a:t>
            </a:r>
            <a:endParaRPr sz="5333" b="1">
              <a:solidFill>
                <a:schemeClr val="accent5"/>
              </a:solidFill>
              <a:latin typeface="DM Sans"/>
              <a:ea typeface="DM Sans"/>
              <a:cs typeface="DM Sans"/>
              <a:sym typeface="DM Sans"/>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103"/>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Paso 1: npm init -y</a:t>
            </a:r>
            <a:endParaRPr sz="5333" b="1">
              <a:solidFill>
                <a:schemeClr val="dk1"/>
              </a:solidFill>
              <a:latin typeface="DM Sans"/>
              <a:ea typeface="DM Sans"/>
              <a:cs typeface="DM Sans"/>
              <a:sym typeface="DM Sans"/>
            </a:endParaRPr>
          </a:p>
        </p:txBody>
      </p:sp>
      <p:sp>
        <p:nvSpPr>
          <p:cNvPr id="478" name="Google Shape;478;p103"/>
          <p:cNvSpPr txBox="1"/>
          <p:nvPr/>
        </p:nvSpPr>
        <p:spPr>
          <a:xfrm>
            <a:off x="610300" y="2948834"/>
            <a:ext cx="6306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Express no es nativo de nodejs, por lo tanto, necesitaremos primero contar con un </a:t>
            </a:r>
            <a:r>
              <a:rPr lang="es" b="1">
                <a:latin typeface="DM Sans"/>
                <a:ea typeface="DM Sans"/>
                <a:cs typeface="DM Sans"/>
                <a:sym typeface="DM Sans"/>
              </a:rPr>
              <a:t>package.json</a:t>
            </a:r>
            <a:r>
              <a:rPr lang="es">
                <a:latin typeface="DM Sans"/>
                <a:ea typeface="DM Sans"/>
                <a:cs typeface="DM Sans"/>
                <a:sym typeface="DM Sans"/>
              </a:rPr>
              <a:t> para gestionar las dependencias a instalar.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Una vez que tenemos package.json en nuestra carpeta, podemos continuar instalando dependencias.</a:t>
            </a:r>
            <a:endParaRPr>
              <a:latin typeface="DM Sans"/>
              <a:ea typeface="DM Sans"/>
              <a:cs typeface="DM Sans"/>
              <a:sym typeface="DM Sans"/>
            </a:endParaRPr>
          </a:p>
        </p:txBody>
      </p:sp>
      <p:sp>
        <p:nvSpPr>
          <p:cNvPr id="479" name="Google Shape;479;p103"/>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480" name="Google Shape;480;p103"/>
          <p:cNvPicPr preferRelativeResize="0"/>
          <p:nvPr/>
        </p:nvPicPr>
        <p:blipFill>
          <a:blip r:embed="rId3">
            <a:alphaModFix/>
          </a:blip>
          <a:stretch>
            <a:fillRect/>
          </a:stretch>
        </p:blipFill>
        <p:spPr>
          <a:xfrm>
            <a:off x="8154067" y="1589234"/>
            <a:ext cx="2824933" cy="3943733"/>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04"/>
          <p:cNvSpPr txBox="1"/>
          <p:nvPr/>
        </p:nvSpPr>
        <p:spPr>
          <a:xfrm>
            <a:off x="610300" y="1428067"/>
            <a:ext cx="7802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Paso 2: npm install express</a:t>
            </a:r>
            <a:endParaRPr sz="5333" b="1">
              <a:solidFill>
                <a:schemeClr val="dk1"/>
              </a:solidFill>
              <a:latin typeface="DM Sans"/>
              <a:ea typeface="DM Sans"/>
              <a:cs typeface="DM Sans"/>
              <a:sym typeface="DM Sans"/>
            </a:endParaRPr>
          </a:p>
        </p:txBody>
      </p:sp>
      <p:sp>
        <p:nvSpPr>
          <p:cNvPr id="486" name="Google Shape;486;p104"/>
          <p:cNvSpPr txBox="1"/>
          <p:nvPr/>
        </p:nvSpPr>
        <p:spPr>
          <a:xfrm>
            <a:off x="610300" y="3152067"/>
            <a:ext cx="6306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Procedemos a instalar de manera local express js. Al ejecutar este comando, notaremos cómo se genera una carpeta node_modules, que es donde se encuentra almacenado express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 partir de este punto, ya contamos con la estructura elemental instalada, el resto es más “flexible”.</a:t>
            </a:r>
            <a:endParaRPr>
              <a:latin typeface="DM Sans"/>
              <a:ea typeface="DM Sans"/>
              <a:cs typeface="DM Sans"/>
              <a:sym typeface="DM Sans"/>
            </a:endParaRPr>
          </a:p>
        </p:txBody>
      </p:sp>
      <p:sp>
        <p:nvSpPr>
          <p:cNvPr id="487" name="Google Shape;487;p104"/>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488" name="Google Shape;488;p104"/>
          <p:cNvPicPr preferRelativeResize="0"/>
          <p:nvPr/>
        </p:nvPicPr>
        <p:blipFill>
          <a:blip r:embed="rId3">
            <a:alphaModFix/>
          </a:blip>
          <a:stretch>
            <a:fillRect/>
          </a:stretch>
        </p:blipFill>
        <p:spPr>
          <a:xfrm>
            <a:off x="8245733" y="1546718"/>
            <a:ext cx="2641600" cy="37465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05"/>
          <p:cNvSpPr txBox="1"/>
          <p:nvPr/>
        </p:nvSpPr>
        <p:spPr>
          <a:xfrm>
            <a:off x="610300" y="910967"/>
            <a:ext cx="7802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Paso 3: Estructurar </a:t>
            </a:r>
            <a:endParaRPr sz="5333" b="1">
              <a:solidFill>
                <a:schemeClr val="dk1"/>
              </a:solidFill>
              <a:latin typeface="DM Sans"/>
              <a:ea typeface="DM Sans"/>
              <a:cs typeface="DM Sans"/>
              <a:sym typeface="DM Sans"/>
            </a:endParaRPr>
          </a:p>
          <a:p>
            <a:pPr>
              <a:lnSpc>
                <a:spcPct val="90000"/>
              </a:lnSpc>
              <a:buClr>
                <a:srgbClr val="000000"/>
              </a:buClr>
              <a:buSzPts val="4000"/>
            </a:pPr>
            <a:r>
              <a:rPr lang="es" sz="5333" b="1">
                <a:solidFill>
                  <a:schemeClr val="dk1"/>
                </a:solidFill>
                <a:latin typeface="DM Sans"/>
                <a:ea typeface="DM Sans"/>
                <a:cs typeface="DM Sans"/>
                <a:sym typeface="DM Sans"/>
              </a:rPr>
              <a:t>el proyecto</a:t>
            </a:r>
            <a:endParaRPr sz="5333" b="1">
              <a:solidFill>
                <a:schemeClr val="dk1"/>
              </a:solidFill>
              <a:latin typeface="DM Sans"/>
              <a:ea typeface="DM Sans"/>
              <a:cs typeface="DM Sans"/>
              <a:sym typeface="DM Sans"/>
            </a:endParaRPr>
          </a:p>
        </p:txBody>
      </p:sp>
      <p:sp>
        <p:nvSpPr>
          <p:cNvPr id="494" name="Google Shape;494;p105"/>
          <p:cNvSpPr txBox="1"/>
          <p:nvPr/>
        </p:nvSpPr>
        <p:spPr>
          <a:xfrm>
            <a:off x="610300" y="2634967"/>
            <a:ext cx="63068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Se recomienda tener una carpeta src, donde vivirá todo nuestro código, dentro del cual crearemos un archivo con el nombre “app.js”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Finalmente, el archivo app.js ya puede importar la dependencia instalada de </a:t>
            </a:r>
            <a:r>
              <a:rPr lang="es" b="1">
                <a:latin typeface="DM Sans"/>
                <a:ea typeface="DM Sans"/>
                <a:cs typeface="DM Sans"/>
                <a:sym typeface="DM Sans"/>
              </a:rPr>
              <a:t>express js, </a:t>
            </a:r>
            <a:r>
              <a:rPr lang="es">
                <a:latin typeface="DM Sans"/>
                <a:ea typeface="DM Sans"/>
                <a:cs typeface="DM Sans"/>
                <a:sym typeface="DM Sans"/>
              </a:rPr>
              <a:t> ya sea por commonjs: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o bien por module (recordar colocar el type:”module” en package.json):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
        <p:nvSpPr>
          <p:cNvPr id="495" name="Google Shape;495;p105"/>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496" name="Google Shape;496;p105"/>
          <p:cNvPicPr preferRelativeResize="0"/>
          <p:nvPr/>
        </p:nvPicPr>
        <p:blipFill>
          <a:blip r:embed="rId3">
            <a:alphaModFix/>
          </a:blip>
          <a:stretch>
            <a:fillRect/>
          </a:stretch>
        </p:blipFill>
        <p:spPr>
          <a:xfrm>
            <a:off x="2010200" y="4460500"/>
            <a:ext cx="4165600" cy="381000"/>
          </a:xfrm>
          <a:prstGeom prst="rect">
            <a:avLst/>
          </a:prstGeom>
          <a:noFill/>
          <a:ln>
            <a:noFill/>
          </a:ln>
        </p:spPr>
      </p:pic>
      <p:pic>
        <p:nvPicPr>
          <p:cNvPr id="497" name="Google Shape;497;p105"/>
          <p:cNvPicPr preferRelativeResize="0"/>
          <p:nvPr/>
        </p:nvPicPr>
        <p:blipFill>
          <a:blip r:embed="rId4">
            <a:alphaModFix/>
          </a:blip>
          <a:stretch>
            <a:fillRect/>
          </a:stretch>
        </p:blipFill>
        <p:spPr>
          <a:xfrm>
            <a:off x="2302300" y="5253333"/>
            <a:ext cx="3581400" cy="355600"/>
          </a:xfrm>
          <a:prstGeom prst="rect">
            <a:avLst/>
          </a:prstGeom>
          <a:noFill/>
          <a:ln>
            <a:noFill/>
          </a:ln>
        </p:spPr>
      </p:pic>
      <p:pic>
        <p:nvPicPr>
          <p:cNvPr id="498" name="Google Shape;498;p105"/>
          <p:cNvPicPr preferRelativeResize="0"/>
          <p:nvPr/>
        </p:nvPicPr>
        <p:blipFill>
          <a:blip r:embed="rId5">
            <a:alphaModFix/>
          </a:blip>
          <a:stretch>
            <a:fillRect/>
          </a:stretch>
        </p:blipFill>
        <p:spPr>
          <a:xfrm>
            <a:off x="8277467" y="1781667"/>
            <a:ext cx="2578100" cy="32766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06"/>
          <p:cNvSpPr txBox="1"/>
          <p:nvPr/>
        </p:nvSpPr>
        <p:spPr>
          <a:xfrm>
            <a:off x="1926867" y="918434"/>
            <a:ext cx="95592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de una consulta en Express</a:t>
            </a:r>
            <a:endParaRPr sz="4667" b="1">
              <a:solidFill>
                <a:srgbClr val="EAFF6A"/>
              </a:solidFill>
              <a:latin typeface="DM Sans"/>
              <a:ea typeface="DM Sans"/>
              <a:cs typeface="DM Sans"/>
              <a:sym typeface="DM Sans"/>
            </a:endParaRPr>
          </a:p>
        </p:txBody>
      </p:sp>
      <p:sp>
        <p:nvSpPr>
          <p:cNvPr id="504" name="Google Shape;504;p106"/>
          <p:cNvSpPr txBox="1"/>
          <p:nvPr/>
        </p:nvSpPr>
        <p:spPr>
          <a:xfrm>
            <a:off x="631133" y="1635700"/>
            <a:ext cx="10186000" cy="5076029"/>
          </a:xfrm>
          <a:prstGeom prst="rect">
            <a:avLst/>
          </a:prstGeom>
          <a:noFill/>
          <a:ln>
            <a:noFill/>
          </a:ln>
        </p:spPr>
        <p:txBody>
          <a:bodyPr spcFirstLastPara="1" wrap="square" lIns="121900" tIns="121900" rIns="121900" bIns="121900" anchor="t" anchorCtr="0">
            <a:spAutoFit/>
          </a:bodyPr>
          <a:lstStyle/>
          <a:p>
            <a:pPr>
              <a:buClr>
                <a:srgbClr val="000000"/>
              </a:buClr>
              <a:buSzPts val="2500"/>
            </a:pPr>
            <a:endParaRPr sz="3333">
              <a:solidFill>
                <a:srgbClr val="B7B7B7"/>
              </a:solidFill>
              <a:latin typeface="DM Sans"/>
              <a:ea typeface="DM Sans"/>
              <a:cs typeface="DM Sans"/>
              <a:sym typeface="DM Sans"/>
            </a:endParaRPr>
          </a:p>
          <a:p>
            <a:pPr marL="609585" indent="-499521">
              <a:spcBef>
                <a:spcPts val="1333"/>
              </a:spcBef>
              <a:buClr>
                <a:schemeClr val="accent6"/>
              </a:buClr>
              <a:buSzPts val="2300"/>
              <a:buFont typeface="Helvetica Neue"/>
              <a:buChar char="✓"/>
            </a:pPr>
            <a:r>
              <a:rPr lang="es" sz="3067">
                <a:solidFill>
                  <a:srgbClr val="B7B7B7"/>
                </a:solidFill>
                <a:latin typeface="DM Sans"/>
                <a:ea typeface="DM Sans"/>
                <a:cs typeface="DM Sans"/>
                <a:sym typeface="DM Sans"/>
              </a:rPr>
              <a:t>Estructurar un servidor basado en express, el cual escuche peticiones en el puerto 8080</a:t>
            </a:r>
            <a:endParaRPr sz="3067">
              <a:solidFill>
                <a:srgbClr val="B7B7B7"/>
              </a:solidFill>
              <a:latin typeface="DM Sans"/>
              <a:ea typeface="DM Sans"/>
              <a:cs typeface="DM Sans"/>
              <a:sym typeface="DM Sans"/>
            </a:endParaRPr>
          </a:p>
          <a:p>
            <a:pPr marL="609585" indent="-499521">
              <a:spcBef>
                <a:spcPts val="1333"/>
              </a:spcBef>
              <a:buClr>
                <a:schemeClr val="accent6"/>
              </a:buClr>
              <a:buSzPts val="2300"/>
              <a:buFont typeface="DM Sans"/>
              <a:buChar char="✓"/>
            </a:pPr>
            <a:r>
              <a:rPr lang="es" sz="3067">
                <a:solidFill>
                  <a:srgbClr val="B7B7B7"/>
                </a:solidFill>
                <a:latin typeface="DM Sans"/>
                <a:ea typeface="DM Sans"/>
                <a:cs typeface="DM Sans"/>
                <a:sym typeface="DM Sans"/>
              </a:rPr>
              <a:t>Realizar una función para el método GET en la ruta ‘/saludo’, el cual responderá con “¡Hola a todos, pero ahora desde express!”</a:t>
            </a:r>
            <a:endParaRPr sz="3067">
              <a:solidFill>
                <a:srgbClr val="B7B7B7"/>
              </a:solidFill>
              <a:latin typeface="DM Sans"/>
              <a:ea typeface="DM Sans"/>
              <a:cs typeface="DM Sans"/>
              <a:sym typeface="DM Sans"/>
            </a:endParaRPr>
          </a:p>
          <a:p>
            <a:pPr marL="609585" indent="-499521">
              <a:spcBef>
                <a:spcPts val="1333"/>
              </a:spcBef>
              <a:buClr>
                <a:schemeClr val="accent6"/>
              </a:buClr>
              <a:buSzPts val="2300"/>
              <a:buFont typeface="DM Sans"/>
              <a:buChar char="✓"/>
            </a:pPr>
            <a:r>
              <a:rPr lang="es" sz="3067">
                <a:solidFill>
                  <a:srgbClr val="B7B7B7"/>
                </a:solidFill>
                <a:latin typeface="DM Sans"/>
                <a:ea typeface="DM Sans"/>
                <a:cs typeface="DM Sans"/>
                <a:sym typeface="DM Sans"/>
              </a:rPr>
              <a:t>Ejecutar con nodemon y probar en el navegador el endpoint generado</a:t>
            </a:r>
            <a:endParaRPr sz="3067">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505" name="Google Shape;505;p106"/>
          <p:cNvGrpSpPr/>
          <p:nvPr/>
        </p:nvGrpSpPr>
        <p:grpSpPr>
          <a:xfrm>
            <a:off x="631135" y="826031"/>
            <a:ext cx="985200" cy="985200"/>
            <a:chOff x="473351" y="619523"/>
            <a:chExt cx="738900" cy="738900"/>
          </a:xfrm>
        </p:grpSpPr>
        <p:sp>
          <p:nvSpPr>
            <p:cNvPr id="506" name="Google Shape;506;p10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07" name="Google Shape;507;p10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107"/>
          <p:cNvPicPr preferRelativeResize="0"/>
          <p:nvPr/>
        </p:nvPicPr>
        <p:blipFill>
          <a:blip r:embed="rId3">
            <a:alphaModFix/>
          </a:blip>
          <a:stretch>
            <a:fillRect/>
          </a:stretch>
        </p:blipFill>
        <p:spPr>
          <a:xfrm>
            <a:off x="10415218" y="6256367"/>
            <a:ext cx="1534333" cy="356767"/>
          </a:xfrm>
          <a:prstGeom prst="rect">
            <a:avLst/>
          </a:prstGeom>
          <a:noFill/>
          <a:ln>
            <a:noFill/>
          </a:ln>
        </p:spPr>
      </p:pic>
      <p:pic>
        <p:nvPicPr>
          <p:cNvPr id="513" name="Google Shape;513;p107"/>
          <p:cNvPicPr preferRelativeResize="0"/>
          <p:nvPr/>
        </p:nvPicPr>
        <p:blipFill>
          <a:blip r:embed="rId4">
            <a:alphaModFix/>
          </a:blip>
          <a:stretch>
            <a:fillRect/>
          </a:stretch>
        </p:blipFill>
        <p:spPr>
          <a:xfrm>
            <a:off x="2004700" y="1051901"/>
            <a:ext cx="8480432" cy="5059500"/>
          </a:xfrm>
          <a:prstGeom prst="rect">
            <a:avLst/>
          </a:prstGeom>
          <a:noFill/>
          <a:ln>
            <a:noFill/>
          </a:ln>
        </p:spPr>
      </p:pic>
      <p:sp>
        <p:nvSpPr>
          <p:cNvPr id="514" name="Google Shape;514;p107"/>
          <p:cNvSpPr txBox="1"/>
          <p:nvPr/>
        </p:nvSpPr>
        <p:spPr>
          <a:xfrm>
            <a:off x="457600" y="159101"/>
            <a:ext cx="112768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chemeClr val="dk1"/>
                </a:solidFill>
                <a:latin typeface="DM Sans"/>
                <a:ea typeface="DM Sans"/>
                <a:cs typeface="DM Sans"/>
                <a:sym typeface="DM Sans"/>
              </a:rPr>
              <a:t>Parte 1: implementando el proyecto</a:t>
            </a:r>
            <a:endParaRPr sz="4000" b="1">
              <a:solidFill>
                <a:schemeClr val="lt1"/>
              </a:solidFill>
              <a:latin typeface="DM Sans"/>
              <a:ea typeface="DM Sans"/>
              <a:cs typeface="DM Sans"/>
              <a:sym typeface="DM Sans"/>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108"/>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20" name="Google Shape;520;p108"/>
          <p:cNvSpPr txBox="1"/>
          <p:nvPr/>
        </p:nvSpPr>
        <p:spPr>
          <a:xfrm>
            <a:off x="579051" y="295267"/>
            <a:ext cx="11034000" cy="13541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chemeClr val="lt1"/>
                </a:solidFill>
                <a:latin typeface="DM Sans"/>
                <a:ea typeface="DM Sans"/>
                <a:cs typeface="DM Sans"/>
                <a:sym typeface="DM Sans"/>
              </a:rPr>
              <a:t>Parte 2: Probando en el navegador en endpoint especificado</a:t>
            </a:r>
            <a:endParaRPr sz="4000" b="1">
              <a:solidFill>
                <a:schemeClr val="lt1"/>
              </a:solidFill>
              <a:latin typeface="DM Sans"/>
              <a:ea typeface="DM Sans"/>
              <a:cs typeface="DM Sans"/>
              <a:sym typeface="DM Sans"/>
            </a:endParaRPr>
          </a:p>
        </p:txBody>
      </p:sp>
      <p:pic>
        <p:nvPicPr>
          <p:cNvPr id="521" name="Google Shape;521;p108"/>
          <p:cNvPicPr preferRelativeResize="0"/>
          <p:nvPr/>
        </p:nvPicPr>
        <p:blipFill>
          <a:blip r:embed="rId3">
            <a:alphaModFix/>
          </a:blip>
          <a:stretch>
            <a:fillRect/>
          </a:stretch>
        </p:blipFill>
        <p:spPr>
          <a:xfrm>
            <a:off x="2205185" y="2380334"/>
            <a:ext cx="7781700" cy="2097333"/>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pSp>
        <p:nvGrpSpPr>
          <p:cNvPr id="526" name="Google Shape;526;p109"/>
          <p:cNvGrpSpPr/>
          <p:nvPr/>
        </p:nvGrpSpPr>
        <p:grpSpPr>
          <a:xfrm>
            <a:off x="5603408" y="1325564"/>
            <a:ext cx="985200" cy="985200"/>
            <a:chOff x="974706" y="2467173"/>
            <a:chExt cx="738900" cy="738900"/>
          </a:xfrm>
        </p:grpSpPr>
        <p:sp>
          <p:nvSpPr>
            <p:cNvPr id="527" name="Google Shape;527;p109"/>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28" name="Google Shape;528;p10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29" name="Google Shape;529;p109"/>
          <p:cNvSpPr txBox="1"/>
          <p:nvPr/>
        </p:nvSpPr>
        <p:spPr>
          <a:xfrm>
            <a:off x="1886333" y="24018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Otras respuestas con express</a:t>
            </a:r>
            <a:endParaRPr sz="5333" b="1">
              <a:solidFill>
                <a:schemeClr val="dk1"/>
              </a:solidFill>
              <a:highlight>
                <a:srgbClr val="EAFF6A"/>
              </a:highlight>
              <a:latin typeface="DM Sans"/>
              <a:ea typeface="DM Sans"/>
              <a:cs typeface="DM Sans"/>
              <a:sym typeface="DM Sans"/>
            </a:endParaRPr>
          </a:p>
        </p:txBody>
      </p:sp>
      <p:sp>
        <p:nvSpPr>
          <p:cNvPr id="530" name="Google Shape;530;p109"/>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min</a:t>
            </a:r>
            <a:endParaRPr sz="2667" b="1">
              <a:solidFill>
                <a:srgbClr val="83AEFB"/>
              </a:solidFill>
              <a:latin typeface="DM Sans"/>
              <a:ea typeface="DM Sans"/>
              <a:cs typeface="DM Sans"/>
              <a:sym typeface="DM Sans"/>
            </a:endParaRPr>
          </a:p>
        </p:txBody>
      </p:sp>
      <p:sp>
        <p:nvSpPr>
          <p:cNvPr id="531" name="Google Shape;531;p109"/>
          <p:cNvSpPr txBox="1"/>
          <p:nvPr/>
        </p:nvSpPr>
        <p:spPr>
          <a:xfrm>
            <a:off x="1316400" y="3965151"/>
            <a:ext cx="9559200" cy="1067047"/>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Conociendo otros tipos de elementos que podemos responder con express.</a:t>
            </a:r>
            <a:endParaRPr sz="2667">
              <a:solidFill>
                <a:srgbClr val="999999"/>
              </a:solidFill>
              <a:latin typeface="DM Sans"/>
              <a:ea typeface="DM Sans"/>
              <a:cs typeface="DM Sans"/>
              <a:sym typeface="DM Sans"/>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grpSp>
        <p:nvGrpSpPr>
          <p:cNvPr id="536" name="Google Shape;536;p110"/>
          <p:cNvGrpSpPr/>
          <p:nvPr/>
        </p:nvGrpSpPr>
        <p:grpSpPr>
          <a:xfrm>
            <a:off x="609796" y="624398"/>
            <a:ext cx="574765" cy="574765"/>
            <a:chOff x="974706" y="2467173"/>
            <a:chExt cx="738900" cy="738900"/>
          </a:xfrm>
        </p:grpSpPr>
        <p:sp>
          <p:nvSpPr>
            <p:cNvPr id="537" name="Google Shape;537;p110"/>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38" name="Google Shape;538;p11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39" name="Google Shape;539;p110"/>
          <p:cNvSpPr txBox="1"/>
          <p:nvPr/>
        </p:nvSpPr>
        <p:spPr>
          <a:xfrm>
            <a:off x="668600" y="1442334"/>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Otras respuestas con express</a:t>
            </a:r>
            <a:endParaRPr sz="5333" b="1">
              <a:solidFill>
                <a:schemeClr val="dk1"/>
              </a:solidFill>
              <a:latin typeface="DM Sans"/>
              <a:ea typeface="DM Sans"/>
              <a:cs typeface="DM Sans"/>
              <a:sym typeface="DM Sans"/>
            </a:endParaRPr>
          </a:p>
        </p:txBody>
      </p:sp>
      <p:pic>
        <p:nvPicPr>
          <p:cNvPr id="540" name="Google Shape;540;p110"/>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41" name="Google Shape;541;p110"/>
          <p:cNvSpPr txBox="1"/>
          <p:nvPr/>
        </p:nvSpPr>
        <p:spPr>
          <a:xfrm>
            <a:off x="732700" y="3239567"/>
            <a:ext cx="69796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Crear un proyecto basado en express js, el cual cuente con un servidor que escuche en el puerto 8080. Además de configurar los siguientes endpoints: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endpoint del método GET a la ruta  ‘/bienvenida’ deberá devolver un html con letras en color azul, en una string, dando la bienvenida.</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endpoint del método GET a la ruta ‘/usuario’ deberá devolver un objeto con los datos de un usuario falso: {nombre, apellido,edad, correo}</a:t>
            </a:r>
            <a:endParaRPr>
              <a:latin typeface="DM Sans"/>
              <a:ea typeface="DM Sans"/>
              <a:cs typeface="DM Sans"/>
              <a:sym typeface="DM Sans"/>
            </a:endParaRPr>
          </a:p>
        </p:txBody>
      </p:sp>
      <p:sp>
        <p:nvSpPr>
          <p:cNvPr id="542" name="Google Shape;542;p110"/>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pic>
        <p:nvPicPr>
          <p:cNvPr id="543" name="Google Shape;543;p110"/>
          <p:cNvPicPr preferRelativeResize="0"/>
          <p:nvPr/>
        </p:nvPicPr>
        <p:blipFill>
          <a:blip r:embed="rId5">
            <a:alphaModFix/>
          </a:blip>
          <a:stretch>
            <a:fillRect/>
          </a:stretch>
        </p:blipFill>
        <p:spPr>
          <a:xfrm>
            <a:off x="8587184" y="0"/>
            <a:ext cx="3604817" cy="6858000"/>
          </a:xfrm>
          <a:prstGeom prst="rect">
            <a:avLst/>
          </a:prstGeom>
          <a:noFill/>
          <a:ln>
            <a:noFill/>
          </a:ln>
        </p:spPr>
      </p:pic>
      <p:pic>
        <p:nvPicPr>
          <p:cNvPr id="544" name="Google Shape;544;p110"/>
          <p:cNvPicPr preferRelativeResize="0"/>
          <p:nvPr/>
        </p:nvPicPr>
        <p:blipFill rotWithShape="1">
          <a:blip r:embed="rId4">
            <a:alphaModFix/>
          </a:blip>
          <a:srcRect/>
          <a:stretch/>
        </p:blipFill>
        <p:spPr>
          <a:xfrm>
            <a:off x="10536484" y="6256367"/>
            <a:ext cx="1534333" cy="356767"/>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11"/>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50" name="Google Shape;550;p111"/>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12"/>
          <p:cNvSpPr txBox="1"/>
          <p:nvPr/>
        </p:nvSpPr>
        <p:spPr>
          <a:xfrm>
            <a:off x="1948384"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Objeto </a:t>
            </a:r>
            <a:r>
              <a:rPr lang="es" sz="5333" b="1">
                <a:solidFill>
                  <a:schemeClr val="accent5"/>
                </a:solidFill>
                <a:latin typeface="DM Sans"/>
                <a:ea typeface="DM Sans"/>
                <a:cs typeface="DM Sans"/>
                <a:sym typeface="DM Sans"/>
              </a:rPr>
              <a:t>request</a:t>
            </a:r>
            <a:endParaRPr sz="5333" b="1">
              <a:solidFill>
                <a:schemeClr val="accent5"/>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54"/>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Tipo de dato</a:t>
            </a:r>
            <a:endParaRPr sz="5333" b="1">
              <a:solidFill>
                <a:schemeClr val="dk1"/>
              </a:solidFill>
              <a:latin typeface="DM Sans"/>
              <a:ea typeface="DM Sans"/>
              <a:cs typeface="DM Sans"/>
              <a:sym typeface="DM Sans"/>
            </a:endParaRPr>
          </a:p>
        </p:txBody>
      </p:sp>
      <p:sp>
        <p:nvSpPr>
          <p:cNvPr id="926" name="Google Shape;926;p154"/>
          <p:cNvSpPr txBox="1"/>
          <p:nvPr/>
        </p:nvSpPr>
        <p:spPr>
          <a:xfrm>
            <a:off x="610300" y="2948834"/>
            <a:ext cx="63068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 el atributo que especifica la clase de dato que almacena la variable.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Especifica con qué estaremos trabajando, para que la computadora reconozca qué operaciones puede hacer con él.</a:t>
            </a:r>
            <a:endParaRPr>
              <a:latin typeface="DM Sans"/>
              <a:ea typeface="DM Sans"/>
              <a:cs typeface="DM Sans"/>
              <a:sym typeface="DM Sans"/>
            </a:endParaRPr>
          </a:p>
        </p:txBody>
      </p:sp>
      <p:pic>
        <p:nvPicPr>
          <p:cNvPr id="927" name="Google Shape;927;p154"/>
          <p:cNvPicPr preferRelativeResize="0"/>
          <p:nvPr/>
        </p:nvPicPr>
        <p:blipFill>
          <a:blip r:embed="rId3">
            <a:alphaModFix/>
          </a:blip>
          <a:stretch>
            <a:fillRect/>
          </a:stretch>
        </p:blipFill>
        <p:spPr>
          <a:xfrm>
            <a:off x="7469567" y="2236234"/>
            <a:ext cx="4137500" cy="2385533"/>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1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Objeto request</a:t>
            </a:r>
            <a:endParaRPr sz="5333" b="1">
              <a:solidFill>
                <a:schemeClr val="dk1"/>
              </a:solidFill>
              <a:latin typeface="DM Sans"/>
              <a:ea typeface="DM Sans"/>
              <a:cs typeface="DM Sans"/>
              <a:sym typeface="DM Sans"/>
            </a:endParaRPr>
          </a:p>
        </p:txBody>
      </p:sp>
      <p:sp>
        <p:nvSpPr>
          <p:cNvPr id="561" name="Google Shape;561;p113"/>
          <p:cNvSpPr txBox="1"/>
          <p:nvPr/>
        </p:nvSpPr>
        <p:spPr>
          <a:xfrm>
            <a:off x="631133" y="2544234"/>
            <a:ext cx="5112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Al hacer los endpoints, hasta el momento sólo hemos utilizado el elemento “res”, el cual utilizamos para responder a una petición.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Sin embargo, estos últimos ejercicios hemos dejado de lado el “req” que viene a su izquierda, ahora abordaremos qué utilidad tiene y cómo podemos utilizarlo.</a:t>
            </a:r>
            <a:endParaRPr>
              <a:latin typeface="DM Sans"/>
              <a:ea typeface="DM Sans"/>
              <a:cs typeface="DM Sans"/>
              <a:sym typeface="DM Sans"/>
            </a:endParaRPr>
          </a:p>
        </p:txBody>
      </p:sp>
      <p:sp>
        <p:nvSpPr>
          <p:cNvPr id="562" name="Google Shape;562;p113"/>
          <p:cNvSpPr txBox="1"/>
          <p:nvPr/>
        </p:nvSpPr>
        <p:spPr>
          <a:xfrm>
            <a:off x="6036767" y="2544234"/>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objeto req cuenta con tres propiedades principales: </a:t>
            </a:r>
            <a:r>
              <a:rPr lang="es" b="1">
                <a:latin typeface="DM Sans"/>
                <a:ea typeface="DM Sans"/>
                <a:cs typeface="DM Sans"/>
                <a:sym typeface="DM Sans"/>
              </a:rPr>
              <a:t>req.query, req.params, req.body</a:t>
            </a:r>
            <a:r>
              <a:rPr lang="es">
                <a:latin typeface="DM Sans"/>
                <a:ea typeface="DM Sans"/>
                <a:cs typeface="DM Sans"/>
                <a:sym typeface="DM Sans"/>
              </a:rPr>
              <a:t>.</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El día de hoy abordaremos req.query y req.params, en la próxima clase profundizaremos sobre req.body</a:t>
            </a:r>
            <a:endParaRPr>
              <a:latin typeface="DM Sans"/>
              <a:ea typeface="DM Sans"/>
              <a:cs typeface="DM Sans"/>
              <a:sym typeface="DM Sans"/>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14"/>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req.params</a:t>
            </a:r>
            <a:endParaRPr sz="5333" b="1">
              <a:solidFill>
                <a:schemeClr val="dk1"/>
              </a:solidFill>
              <a:latin typeface="DM Sans"/>
              <a:ea typeface="DM Sans"/>
              <a:cs typeface="DM Sans"/>
              <a:sym typeface="DM Sans"/>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15"/>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req.params</a:t>
            </a:r>
            <a:endParaRPr sz="5333" b="1">
              <a:solidFill>
                <a:schemeClr val="dk1"/>
              </a:solidFill>
              <a:latin typeface="DM Sans"/>
              <a:ea typeface="DM Sans"/>
              <a:cs typeface="DM Sans"/>
              <a:sym typeface="DM Sans"/>
            </a:endParaRPr>
          </a:p>
        </p:txBody>
      </p:sp>
      <p:sp>
        <p:nvSpPr>
          <p:cNvPr id="573" name="Google Shape;573;p115"/>
          <p:cNvSpPr txBox="1"/>
          <p:nvPr/>
        </p:nvSpPr>
        <p:spPr>
          <a:xfrm>
            <a:off x="631133" y="2544233"/>
            <a:ext cx="5112800" cy="2462172"/>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Se utiliza cuando necesitamos obtener elementos dinámicos desde la ruta que está llamando el cliente.</a:t>
            </a:r>
            <a:endParaRPr>
              <a:solidFill>
                <a:schemeClr val="dk1"/>
              </a:solidFill>
              <a:latin typeface="DM Sans"/>
              <a:ea typeface="DM Sans"/>
              <a:cs typeface="DM Sans"/>
              <a:sym typeface="DM Sans"/>
            </a:endParaRPr>
          </a:p>
          <a:p>
            <a:pPr>
              <a:buClr>
                <a:schemeClr val="dk1"/>
              </a:buClr>
              <a:buSzPts val="1350"/>
            </a:pPr>
            <a:r>
              <a:rPr lang="es">
                <a:solidFill>
                  <a:schemeClr val="dk1"/>
                </a:solidFill>
                <a:latin typeface="DM Sans"/>
                <a:ea typeface="DM Sans"/>
                <a:cs typeface="DM Sans"/>
                <a:sym typeface="DM Sans"/>
              </a:rPr>
              <a:t>para poder definir un “parámetro” dentro de la ruta a trabajar, basta con colocar el símbolo de dos puntos </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antes del parámetro, de esta manera, express reconoce que queremos que ese elemento sea dinámico.</a:t>
            </a:r>
            <a:endParaRPr>
              <a:latin typeface="DM Sans"/>
              <a:ea typeface="DM Sans"/>
              <a:cs typeface="DM Sans"/>
              <a:sym typeface="DM Sans"/>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116"/>
          <p:cNvPicPr preferRelativeResize="0"/>
          <p:nvPr/>
        </p:nvPicPr>
        <p:blipFill>
          <a:blip r:embed="rId3">
            <a:alphaModFix/>
          </a:blip>
          <a:stretch>
            <a:fillRect/>
          </a:stretch>
        </p:blipFill>
        <p:spPr>
          <a:xfrm>
            <a:off x="1583767" y="722251"/>
            <a:ext cx="9195067" cy="5413500"/>
          </a:xfrm>
          <a:prstGeom prst="rect">
            <a:avLst/>
          </a:prstGeom>
          <a:noFill/>
          <a:ln>
            <a:noFill/>
          </a:ln>
        </p:spPr>
      </p:pic>
      <p:sp>
        <p:nvSpPr>
          <p:cNvPr id="579" name="Google Shape;579;p116"/>
          <p:cNvSpPr txBox="1"/>
          <p:nvPr/>
        </p:nvSpPr>
        <p:spPr>
          <a:xfrm>
            <a:off x="1262200" y="0"/>
            <a:ext cx="9667600" cy="861734"/>
          </a:xfrm>
          <a:prstGeom prst="rect">
            <a:avLst/>
          </a:prstGeom>
          <a:noFill/>
          <a:ln>
            <a:noFill/>
          </a:ln>
        </p:spPr>
        <p:txBody>
          <a:bodyPr spcFirstLastPara="1" wrap="square" lIns="121900" tIns="121900" rIns="121900" bIns="121900" anchor="t" anchorCtr="0">
            <a:spAutoFit/>
          </a:bodyPr>
          <a:lstStyle/>
          <a:p>
            <a:pPr algn="ctr"/>
            <a:r>
              <a:rPr lang="es" sz="4000" b="1">
                <a:solidFill>
                  <a:schemeClr val="dk1"/>
                </a:solidFill>
                <a:latin typeface="DM Sans"/>
                <a:ea typeface="DM Sans"/>
                <a:cs typeface="DM Sans"/>
                <a:sym typeface="DM Sans"/>
              </a:rPr>
              <a:t>Definiendo endpoints con params</a:t>
            </a:r>
            <a:endParaRPr sz="4000" b="1">
              <a:solidFill>
                <a:schemeClr val="dk1"/>
              </a:solidFill>
              <a:latin typeface="DM Sans"/>
              <a:ea typeface="DM Sans"/>
              <a:cs typeface="DM Sans"/>
              <a:sym typeface="DM Sans"/>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117"/>
          <p:cNvPicPr preferRelativeResize="0"/>
          <p:nvPr/>
        </p:nvPicPr>
        <p:blipFill rotWithShape="1">
          <a:blip r:embed="rId3">
            <a:alphaModFix/>
          </a:blip>
          <a:srcRect b="13299"/>
          <a:stretch/>
        </p:blipFill>
        <p:spPr>
          <a:xfrm>
            <a:off x="776167" y="2630001"/>
            <a:ext cx="9809167" cy="1643300"/>
          </a:xfrm>
          <a:prstGeom prst="rect">
            <a:avLst/>
          </a:prstGeom>
          <a:noFill/>
          <a:ln w="9525" cap="flat" cmpd="sng">
            <a:solidFill>
              <a:srgbClr val="F4CCCC"/>
            </a:solidFill>
            <a:prstDash val="solid"/>
            <a:round/>
            <a:headEnd type="none" w="sm" len="sm"/>
            <a:tailEnd type="none" w="sm" len="sm"/>
          </a:ln>
        </p:spPr>
      </p:pic>
      <p:sp>
        <p:nvSpPr>
          <p:cNvPr id="585" name="Google Shape;585;p117"/>
          <p:cNvSpPr/>
          <p:nvPr/>
        </p:nvSpPr>
        <p:spPr>
          <a:xfrm rot="4678021">
            <a:off x="7497294" y="2133115"/>
            <a:ext cx="1995444" cy="372180"/>
          </a:xfrm>
          <a:prstGeom prst="rightArrow">
            <a:avLst>
              <a:gd name="adj1" fmla="val 50000"/>
              <a:gd name="adj2" fmla="val 50000"/>
            </a:avLst>
          </a:prstGeom>
          <a:solidFill>
            <a:srgbClr val="EAFF6A"/>
          </a:solidFill>
          <a:ln>
            <a:noFill/>
          </a:ln>
        </p:spPr>
        <p:txBody>
          <a:bodyPr spcFirstLastPara="1" wrap="square" lIns="121900" tIns="121900" rIns="121900" bIns="121900" anchor="ctr" anchorCtr="0">
            <a:noAutofit/>
          </a:bodyPr>
          <a:lstStyle/>
          <a:p>
            <a:endParaRPr sz="2400">
              <a:solidFill>
                <a:srgbClr val="EAFF6A"/>
              </a:solidFill>
            </a:endParaRPr>
          </a:p>
        </p:txBody>
      </p:sp>
      <p:sp>
        <p:nvSpPr>
          <p:cNvPr id="586" name="Google Shape;586;p117"/>
          <p:cNvSpPr/>
          <p:nvPr/>
        </p:nvSpPr>
        <p:spPr>
          <a:xfrm rot="7029690">
            <a:off x="9037729" y="2232852"/>
            <a:ext cx="2079299" cy="372281"/>
          </a:xfrm>
          <a:prstGeom prst="rightArrow">
            <a:avLst>
              <a:gd name="adj1" fmla="val 50000"/>
              <a:gd name="adj2" fmla="val 50000"/>
            </a:avLst>
          </a:prstGeom>
          <a:solidFill>
            <a:srgbClr val="EAFF6A"/>
          </a:solidFill>
          <a:ln>
            <a:noFill/>
          </a:ln>
        </p:spPr>
        <p:txBody>
          <a:bodyPr spcFirstLastPara="1" wrap="square" lIns="121900" tIns="121900" rIns="121900" bIns="121900" anchor="ctr" anchorCtr="0">
            <a:noAutofit/>
          </a:bodyPr>
          <a:lstStyle/>
          <a:p>
            <a:endParaRPr sz="2400">
              <a:solidFill>
                <a:srgbClr val="EAFF6A"/>
              </a:solidFill>
            </a:endParaRPr>
          </a:p>
        </p:txBody>
      </p:sp>
      <p:sp>
        <p:nvSpPr>
          <p:cNvPr id="587" name="Google Shape;587;p117"/>
          <p:cNvSpPr txBox="1"/>
          <p:nvPr/>
        </p:nvSpPr>
        <p:spPr>
          <a:xfrm>
            <a:off x="7711400" y="930934"/>
            <a:ext cx="1567200" cy="523180"/>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:nombre</a:t>
            </a:r>
            <a:endParaRPr b="1">
              <a:latin typeface="DM Sans"/>
              <a:ea typeface="DM Sans"/>
              <a:cs typeface="DM Sans"/>
              <a:sym typeface="DM Sans"/>
            </a:endParaRPr>
          </a:p>
        </p:txBody>
      </p:sp>
      <p:sp>
        <p:nvSpPr>
          <p:cNvPr id="588" name="Google Shape;588;p117"/>
          <p:cNvSpPr txBox="1"/>
          <p:nvPr/>
        </p:nvSpPr>
        <p:spPr>
          <a:xfrm>
            <a:off x="10255267" y="1008534"/>
            <a:ext cx="1396400" cy="523180"/>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:apellido</a:t>
            </a:r>
            <a:endParaRPr b="1">
              <a:latin typeface="DM Sans"/>
              <a:ea typeface="DM Sans"/>
              <a:cs typeface="DM Sans"/>
              <a:sym typeface="DM Sans"/>
            </a:endParaRPr>
          </a:p>
        </p:txBody>
      </p:sp>
      <p:sp>
        <p:nvSpPr>
          <p:cNvPr id="589" name="Google Shape;589;p117"/>
          <p:cNvSpPr txBox="1"/>
          <p:nvPr/>
        </p:nvSpPr>
        <p:spPr>
          <a:xfrm>
            <a:off x="2761833" y="899933"/>
            <a:ext cx="5042400" cy="615513"/>
          </a:xfrm>
          <a:prstGeom prst="rect">
            <a:avLst/>
          </a:prstGeom>
          <a:noFill/>
          <a:ln>
            <a:noFill/>
          </a:ln>
        </p:spPr>
        <p:txBody>
          <a:bodyPr spcFirstLastPara="1" wrap="square" lIns="121900" tIns="121900" rIns="121900" bIns="121900" anchor="t" anchorCtr="0">
            <a:spAutoFit/>
          </a:bodyPr>
          <a:lstStyle/>
          <a:p>
            <a:endParaRPr sz="2400">
              <a:solidFill>
                <a:srgbClr val="EAFF6A"/>
              </a:solidFill>
            </a:endParaRPr>
          </a:p>
        </p:txBody>
      </p:sp>
      <p:sp>
        <p:nvSpPr>
          <p:cNvPr id="590" name="Google Shape;590;p117"/>
          <p:cNvSpPr txBox="1"/>
          <p:nvPr/>
        </p:nvSpPr>
        <p:spPr>
          <a:xfrm>
            <a:off x="787633" y="633134"/>
            <a:ext cx="6765200" cy="1067047"/>
          </a:xfrm>
          <a:prstGeom prst="rect">
            <a:avLst/>
          </a:prstGeom>
          <a:noFill/>
          <a:ln>
            <a:noFill/>
          </a:ln>
        </p:spPr>
        <p:txBody>
          <a:bodyPr spcFirstLastPara="1" wrap="square" lIns="121900" tIns="121900" rIns="121900" bIns="121900" anchor="t" anchorCtr="0">
            <a:spAutoFit/>
          </a:bodyPr>
          <a:lstStyle/>
          <a:p>
            <a:r>
              <a:rPr lang="es" sz="2667" b="1">
                <a:solidFill>
                  <a:srgbClr val="121212"/>
                </a:solidFill>
                <a:latin typeface="DM Sans"/>
                <a:ea typeface="DM Sans"/>
                <a:cs typeface="DM Sans"/>
                <a:sym typeface="DM Sans"/>
              </a:rPr>
              <a:t>Probando endpoint de dos parámetros, pasando nombres de manera dinámica</a:t>
            </a:r>
            <a:endParaRPr sz="2667" b="1">
              <a:solidFill>
                <a:srgbClr val="121212"/>
              </a:solidFill>
              <a:latin typeface="DM Sans"/>
              <a:ea typeface="DM Sans"/>
              <a:cs typeface="DM Sans"/>
              <a:sym typeface="DM Sans"/>
            </a:endParaRPr>
          </a:p>
        </p:txBody>
      </p:sp>
      <p:pic>
        <p:nvPicPr>
          <p:cNvPr id="591" name="Google Shape;591;p117"/>
          <p:cNvPicPr preferRelativeResize="0"/>
          <p:nvPr/>
        </p:nvPicPr>
        <p:blipFill>
          <a:blip r:embed="rId4">
            <a:alphaModFix/>
          </a:blip>
          <a:stretch>
            <a:fillRect/>
          </a:stretch>
        </p:blipFill>
        <p:spPr>
          <a:xfrm>
            <a:off x="787634" y="4333768"/>
            <a:ext cx="9619567" cy="1895333"/>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118"/>
          <p:cNvSpPr txBox="1"/>
          <p:nvPr/>
        </p:nvSpPr>
        <p:spPr>
          <a:xfrm>
            <a:off x="1926867" y="918434"/>
            <a:ext cx="95592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 Caso práctico de uso de params</a:t>
            </a:r>
            <a:endParaRPr sz="4667" b="1">
              <a:solidFill>
                <a:srgbClr val="EAFF6A"/>
              </a:solidFill>
              <a:latin typeface="DM Sans"/>
              <a:ea typeface="DM Sans"/>
              <a:cs typeface="DM Sans"/>
              <a:sym typeface="DM Sans"/>
            </a:endParaRPr>
          </a:p>
        </p:txBody>
      </p:sp>
      <p:sp>
        <p:nvSpPr>
          <p:cNvPr id="597" name="Google Shape;597;p118"/>
          <p:cNvSpPr txBox="1"/>
          <p:nvPr/>
        </p:nvSpPr>
        <p:spPr>
          <a:xfrm>
            <a:off x="709467" y="1881467"/>
            <a:ext cx="9559200" cy="4604041"/>
          </a:xfrm>
          <a:prstGeom prst="rect">
            <a:avLst/>
          </a:prstGeom>
          <a:noFill/>
          <a:ln>
            <a:noFill/>
          </a:ln>
        </p:spPr>
        <p:txBody>
          <a:bodyPr spcFirstLastPara="1" wrap="square" lIns="121900" tIns="121900" rIns="121900" bIns="121900" anchor="t" anchorCtr="0">
            <a:spAutoFit/>
          </a:bodyPr>
          <a:lstStyle/>
          <a:p>
            <a:pPr>
              <a:buClr>
                <a:srgbClr val="000000"/>
              </a:buClr>
              <a:buSzPts val="2500"/>
            </a:pPr>
            <a:endParaRPr sz="3333">
              <a:solidFill>
                <a:srgbClr val="B7B7B7"/>
              </a:solidFill>
              <a:latin typeface="DM Sans"/>
              <a:ea typeface="DM Sans"/>
              <a:cs typeface="DM Sans"/>
              <a:sym typeface="DM Sans"/>
            </a:endParaRPr>
          </a:p>
          <a:p>
            <a:pPr marL="609585" indent="-499521">
              <a:spcBef>
                <a:spcPts val="1333"/>
              </a:spcBef>
              <a:buClr>
                <a:srgbClr val="EAFF6A"/>
              </a:buClr>
              <a:buSzPts val="2300"/>
              <a:buFont typeface="Helvetica Neue"/>
              <a:buChar char="✓"/>
            </a:pPr>
            <a:r>
              <a:rPr lang="es" sz="3067">
                <a:solidFill>
                  <a:srgbClr val="B7B7B7"/>
                </a:solidFill>
                <a:latin typeface="DM Sans"/>
                <a:ea typeface="DM Sans"/>
                <a:cs typeface="DM Sans"/>
                <a:sym typeface="DM Sans"/>
              </a:rPr>
              <a:t>Dado un arreglo de objetos de tipo usuario, realizar un servidor en express que permita obtener dichos usuarios.</a:t>
            </a:r>
            <a:endParaRPr sz="3067">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a:solidFill>
                  <a:srgbClr val="B7B7B7"/>
                </a:solidFill>
                <a:latin typeface="DM Sans"/>
                <a:ea typeface="DM Sans"/>
                <a:cs typeface="DM Sans"/>
                <a:sym typeface="DM Sans"/>
              </a:rPr>
              <a:t>La ruta raíz ‘/’ debe devolver todos los usuarios</a:t>
            </a:r>
            <a:endParaRPr sz="3067">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a:solidFill>
                  <a:srgbClr val="B7B7B7"/>
                </a:solidFill>
                <a:latin typeface="DM Sans"/>
                <a:ea typeface="DM Sans"/>
                <a:cs typeface="DM Sans"/>
                <a:sym typeface="DM Sans"/>
              </a:rPr>
              <a:t>la ruta /:userId debe devolver sólo al usuario con dicho Id.</a:t>
            </a:r>
            <a:endParaRPr sz="3067">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598" name="Google Shape;598;p118"/>
          <p:cNvGrpSpPr/>
          <p:nvPr/>
        </p:nvGrpSpPr>
        <p:grpSpPr>
          <a:xfrm>
            <a:off x="631135" y="826031"/>
            <a:ext cx="985200" cy="985200"/>
            <a:chOff x="473351" y="619523"/>
            <a:chExt cx="738900" cy="738900"/>
          </a:xfrm>
        </p:grpSpPr>
        <p:sp>
          <p:nvSpPr>
            <p:cNvPr id="599" name="Google Shape;599;p118"/>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00" name="Google Shape;600;p11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119"/>
          <p:cNvPicPr preferRelativeResize="0"/>
          <p:nvPr/>
        </p:nvPicPr>
        <p:blipFill>
          <a:blip r:embed="rId3">
            <a:alphaModFix/>
          </a:blip>
          <a:stretch>
            <a:fillRect/>
          </a:stretch>
        </p:blipFill>
        <p:spPr>
          <a:xfrm>
            <a:off x="10415218" y="6256367"/>
            <a:ext cx="1534333" cy="356767"/>
          </a:xfrm>
          <a:prstGeom prst="rect">
            <a:avLst/>
          </a:prstGeom>
          <a:noFill/>
          <a:ln>
            <a:noFill/>
          </a:ln>
        </p:spPr>
      </p:pic>
      <p:pic>
        <p:nvPicPr>
          <p:cNvPr id="606" name="Google Shape;606;p119"/>
          <p:cNvPicPr preferRelativeResize="0"/>
          <p:nvPr/>
        </p:nvPicPr>
        <p:blipFill>
          <a:blip r:embed="rId4">
            <a:alphaModFix/>
          </a:blip>
          <a:stretch>
            <a:fillRect/>
          </a:stretch>
        </p:blipFill>
        <p:spPr>
          <a:xfrm>
            <a:off x="2560867" y="376532"/>
            <a:ext cx="8270599" cy="5786867"/>
          </a:xfrm>
          <a:prstGeom prst="rect">
            <a:avLst/>
          </a:prstGeom>
          <a:noFill/>
          <a:ln>
            <a:noFill/>
          </a:ln>
        </p:spPr>
      </p:pic>
      <p:sp>
        <p:nvSpPr>
          <p:cNvPr id="607" name="Google Shape;607;p119"/>
          <p:cNvSpPr txBox="1"/>
          <p:nvPr/>
        </p:nvSpPr>
        <p:spPr>
          <a:xfrm>
            <a:off x="89367" y="2567001"/>
            <a:ext cx="3001200" cy="861734"/>
          </a:xfrm>
          <a:prstGeom prst="rect">
            <a:avLst/>
          </a:prstGeom>
          <a:noFill/>
          <a:ln>
            <a:noFill/>
          </a:ln>
        </p:spPr>
        <p:txBody>
          <a:bodyPr spcFirstLastPara="1" wrap="square" lIns="121900" tIns="121900" rIns="121900" bIns="121900" anchor="t" anchorCtr="0">
            <a:spAutoFit/>
          </a:bodyPr>
          <a:lstStyle/>
          <a:p>
            <a:r>
              <a:rPr lang="es" sz="2000" b="1">
                <a:solidFill>
                  <a:schemeClr val="dk1"/>
                </a:solidFill>
                <a:latin typeface="DM Sans"/>
                <a:ea typeface="DM Sans"/>
                <a:cs typeface="DM Sans"/>
                <a:sym typeface="DM Sans"/>
              </a:rPr>
              <a:t>Ejemplo: Implementación</a:t>
            </a:r>
            <a:endParaRPr sz="2400">
              <a:solidFill>
                <a:schemeClr val="dk1"/>
              </a:solidFill>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120"/>
          <p:cNvPicPr preferRelativeResize="0"/>
          <p:nvPr/>
        </p:nvPicPr>
        <p:blipFill>
          <a:blip r:embed="rId3">
            <a:alphaModFix/>
          </a:blip>
          <a:stretch>
            <a:fillRect/>
          </a:stretch>
        </p:blipFill>
        <p:spPr>
          <a:xfrm>
            <a:off x="10415218" y="6256367"/>
            <a:ext cx="1534333" cy="356767"/>
          </a:xfrm>
          <a:prstGeom prst="rect">
            <a:avLst/>
          </a:prstGeom>
          <a:noFill/>
          <a:ln>
            <a:noFill/>
          </a:ln>
        </p:spPr>
      </p:pic>
      <p:pic>
        <p:nvPicPr>
          <p:cNvPr id="613" name="Google Shape;613;p120"/>
          <p:cNvPicPr preferRelativeResize="0"/>
          <p:nvPr/>
        </p:nvPicPr>
        <p:blipFill>
          <a:blip r:embed="rId4">
            <a:alphaModFix/>
          </a:blip>
          <a:stretch>
            <a:fillRect/>
          </a:stretch>
        </p:blipFill>
        <p:spPr>
          <a:xfrm>
            <a:off x="4422584" y="330934"/>
            <a:ext cx="6553200" cy="2019300"/>
          </a:xfrm>
          <a:prstGeom prst="rect">
            <a:avLst/>
          </a:prstGeom>
          <a:noFill/>
          <a:ln>
            <a:noFill/>
          </a:ln>
        </p:spPr>
      </p:pic>
      <p:pic>
        <p:nvPicPr>
          <p:cNvPr id="614" name="Google Shape;614;p120"/>
          <p:cNvPicPr preferRelativeResize="0"/>
          <p:nvPr/>
        </p:nvPicPr>
        <p:blipFill>
          <a:blip r:embed="rId5">
            <a:alphaModFix/>
          </a:blip>
          <a:stretch>
            <a:fillRect/>
          </a:stretch>
        </p:blipFill>
        <p:spPr>
          <a:xfrm>
            <a:off x="4422600" y="2799767"/>
            <a:ext cx="7340600" cy="1422400"/>
          </a:xfrm>
          <a:prstGeom prst="rect">
            <a:avLst/>
          </a:prstGeom>
          <a:noFill/>
          <a:ln>
            <a:noFill/>
          </a:ln>
        </p:spPr>
      </p:pic>
      <p:pic>
        <p:nvPicPr>
          <p:cNvPr id="615" name="Google Shape;615;p120"/>
          <p:cNvPicPr preferRelativeResize="0"/>
          <p:nvPr/>
        </p:nvPicPr>
        <p:blipFill>
          <a:blip r:embed="rId6">
            <a:alphaModFix/>
          </a:blip>
          <a:stretch>
            <a:fillRect/>
          </a:stretch>
        </p:blipFill>
        <p:spPr>
          <a:xfrm>
            <a:off x="4480185" y="4480133"/>
            <a:ext cx="7378700" cy="1371600"/>
          </a:xfrm>
          <a:prstGeom prst="rect">
            <a:avLst/>
          </a:prstGeom>
          <a:noFill/>
          <a:ln>
            <a:noFill/>
          </a:ln>
        </p:spPr>
      </p:pic>
      <p:sp>
        <p:nvSpPr>
          <p:cNvPr id="616" name="Google Shape;616;p120"/>
          <p:cNvSpPr txBox="1"/>
          <p:nvPr/>
        </p:nvSpPr>
        <p:spPr>
          <a:xfrm>
            <a:off x="204333" y="779034"/>
            <a:ext cx="4000000" cy="902643"/>
          </a:xfrm>
          <a:prstGeom prst="rect">
            <a:avLst/>
          </a:prstGeom>
          <a:noFill/>
          <a:ln>
            <a:noFill/>
          </a:ln>
        </p:spPr>
        <p:txBody>
          <a:bodyPr spcFirstLastPara="1" wrap="square" lIns="121900" tIns="121900" rIns="121900" bIns="121900" anchor="t" anchorCtr="0">
            <a:spAutoFit/>
          </a:bodyPr>
          <a:lstStyle/>
          <a:p>
            <a:r>
              <a:rPr lang="es" sz="2133" b="1">
                <a:solidFill>
                  <a:schemeClr val="dk1"/>
                </a:solidFill>
                <a:latin typeface="DM Sans"/>
                <a:ea typeface="DM Sans"/>
                <a:cs typeface="DM Sans"/>
                <a:sym typeface="DM Sans"/>
              </a:rPr>
              <a:t>Prueba ruta raíz: Debe devolver todos los usuarios.</a:t>
            </a:r>
            <a:endParaRPr sz="1333">
              <a:solidFill>
                <a:schemeClr val="dk1"/>
              </a:solidFill>
            </a:endParaRPr>
          </a:p>
        </p:txBody>
      </p:sp>
      <p:sp>
        <p:nvSpPr>
          <p:cNvPr id="617" name="Google Shape;617;p120"/>
          <p:cNvSpPr txBox="1"/>
          <p:nvPr/>
        </p:nvSpPr>
        <p:spPr>
          <a:xfrm>
            <a:off x="204333" y="2731167"/>
            <a:ext cx="4000000" cy="1559104"/>
          </a:xfrm>
          <a:prstGeom prst="rect">
            <a:avLst/>
          </a:prstGeom>
          <a:noFill/>
          <a:ln>
            <a:noFill/>
          </a:ln>
        </p:spPr>
        <p:txBody>
          <a:bodyPr spcFirstLastPara="1" wrap="square" lIns="121900" tIns="121900" rIns="121900" bIns="121900" anchor="t" anchorCtr="0">
            <a:spAutoFit/>
          </a:bodyPr>
          <a:lstStyle/>
          <a:p>
            <a:r>
              <a:rPr lang="es" sz="2133" b="1">
                <a:solidFill>
                  <a:schemeClr val="dk1"/>
                </a:solidFill>
                <a:latin typeface="DM Sans"/>
                <a:ea typeface="DM Sans"/>
                <a:cs typeface="DM Sans"/>
                <a:sym typeface="DM Sans"/>
              </a:rPr>
              <a:t>Prueba con parámetro válido: Debe encontrar al usuario y devolver sólo ese usuario.</a:t>
            </a:r>
            <a:endParaRPr sz="1333">
              <a:solidFill>
                <a:schemeClr val="dk1"/>
              </a:solidFill>
            </a:endParaRPr>
          </a:p>
        </p:txBody>
      </p:sp>
      <p:sp>
        <p:nvSpPr>
          <p:cNvPr id="618" name="Google Shape;618;p120"/>
          <p:cNvSpPr txBox="1"/>
          <p:nvPr/>
        </p:nvSpPr>
        <p:spPr>
          <a:xfrm>
            <a:off x="192133" y="4559234"/>
            <a:ext cx="4000000" cy="1559104"/>
          </a:xfrm>
          <a:prstGeom prst="rect">
            <a:avLst/>
          </a:prstGeom>
          <a:noFill/>
          <a:ln>
            <a:noFill/>
          </a:ln>
        </p:spPr>
        <p:txBody>
          <a:bodyPr spcFirstLastPara="1" wrap="square" lIns="121900" tIns="121900" rIns="121900" bIns="121900" anchor="t" anchorCtr="0">
            <a:spAutoFit/>
          </a:bodyPr>
          <a:lstStyle/>
          <a:p>
            <a:r>
              <a:rPr lang="es" sz="2133" b="1">
                <a:solidFill>
                  <a:schemeClr val="dk1"/>
                </a:solidFill>
                <a:latin typeface="DM Sans"/>
                <a:ea typeface="DM Sans"/>
                <a:cs typeface="DM Sans"/>
                <a:sym typeface="DM Sans"/>
              </a:rPr>
              <a:t>Prueba con parámetro inválido: Debe arrojar error al no encontrar usuario con ese id.</a:t>
            </a:r>
            <a:endParaRPr sz="2133">
              <a:solidFill>
                <a:schemeClr val="dk1"/>
              </a:solidFill>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2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req.query</a:t>
            </a:r>
            <a:endParaRPr sz="5333" b="1">
              <a:solidFill>
                <a:schemeClr val="dk1"/>
              </a:solidFill>
              <a:latin typeface="DM Sans"/>
              <a:ea typeface="DM Sans"/>
              <a:cs typeface="DM Sans"/>
              <a:sym typeface="DM Sans"/>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22"/>
          <p:cNvSpPr txBox="1"/>
          <p:nvPr/>
        </p:nvSpPr>
        <p:spPr>
          <a:xfrm>
            <a:off x="610300" y="1265484"/>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req.query</a:t>
            </a:r>
            <a:endParaRPr sz="5333" b="1">
              <a:solidFill>
                <a:schemeClr val="dk1"/>
              </a:solidFill>
              <a:latin typeface="DM Sans"/>
              <a:ea typeface="DM Sans"/>
              <a:cs typeface="DM Sans"/>
              <a:sym typeface="DM Sans"/>
            </a:endParaRPr>
          </a:p>
        </p:txBody>
      </p:sp>
      <p:sp>
        <p:nvSpPr>
          <p:cNvPr id="629" name="Google Shape;629;p122"/>
          <p:cNvSpPr txBox="1"/>
          <p:nvPr/>
        </p:nvSpPr>
        <p:spPr>
          <a:xfrm>
            <a:off x="610300" y="2540484"/>
            <a:ext cx="6048800" cy="294429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Como su nombre lo indica, query refiere a las múltiples consultas que se pueden hacer a un determinado endpoint, basta conque en la url coloquemos el símbolo </a:t>
            </a:r>
            <a:r>
              <a:rPr lang="es" sz="3133" b="1" i="1">
                <a:latin typeface="DM Sans"/>
                <a:ea typeface="DM Sans"/>
                <a:cs typeface="DM Sans"/>
                <a:sym typeface="DM Sans"/>
              </a:rPr>
              <a:t>?</a:t>
            </a:r>
            <a:r>
              <a:rPr lang="es">
                <a:latin typeface="DM Sans"/>
                <a:ea typeface="DM Sans"/>
                <a:cs typeface="DM Sans"/>
                <a:sym typeface="DM Sans"/>
              </a:rPr>
              <a:t> , entonces express reconocerá que hay que meter información al objeto </a:t>
            </a:r>
            <a:r>
              <a:rPr lang="es" b="1">
                <a:latin typeface="DM Sans"/>
                <a:ea typeface="DM Sans"/>
                <a:cs typeface="DM Sans"/>
                <a:sym typeface="DM Sans"/>
              </a:rPr>
              <a:t>req.query</a:t>
            </a:r>
            <a:r>
              <a:rPr lang="es">
                <a:latin typeface="DM Sans"/>
                <a:ea typeface="DM Sans"/>
                <a:cs typeface="DM Sans"/>
                <a:sym typeface="DM Sans"/>
              </a:rPr>
              <a:t> para poder utilizarlo en el endpoint.</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Cuando buscamos algo en nuestro navegador, llamamos a un endpoint haciendo un determinado query.</a:t>
            </a:r>
            <a:endParaRPr>
              <a:latin typeface="DM Sans"/>
              <a:ea typeface="DM Sans"/>
              <a:cs typeface="DM Sans"/>
              <a:sym typeface="DM Sans"/>
            </a:endParaRPr>
          </a:p>
        </p:txBody>
      </p:sp>
      <p:sp>
        <p:nvSpPr>
          <p:cNvPr id="630" name="Google Shape;630;p122"/>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631" name="Google Shape;631;p122"/>
          <p:cNvPicPr preferRelativeResize="0"/>
          <p:nvPr/>
        </p:nvPicPr>
        <p:blipFill>
          <a:blip r:embed="rId3">
            <a:alphaModFix/>
          </a:blip>
          <a:stretch>
            <a:fillRect/>
          </a:stretch>
        </p:blipFill>
        <p:spPr>
          <a:xfrm>
            <a:off x="6917100" y="2863851"/>
            <a:ext cx="4597400" cy="1130300"/>
          </a:xfrm>
          <a:prstGeom prst="rect">
            <a:avLst/>
          </a:prstGeom>
          <a:noFill/>
          <a:ln w="9525" cap="flat" cmpd="sng">
            <a:solidFill>
              <a:schemeClr val="lt2"/>
            </a:solidFill>
            <a:prstDash val="solid"/>
            <a:round/>
            <a:headEnd type="none" w="sm" len="sm"/>
            <a:tailEnd type="none" w="sm" len="sm"/>
          </a:ln>
        </p:spPr>
      </p:pic>
      <p:cxnSp>
        <p:nvCxnSpPr>
          <p:cNvPr id="632" name="Google Shape;632;p122"/>
          <p:cNvCxnSpPr/>
          <p:nvPr/>
        </p:nvCxnSpPr>
        <p:spPr>
          <a:xfrm rot="10800000" flipH="1">
            <a:off x="10459567" y="3226633"/>
            <a:ext cx="1320800" cy="14800"/>
          </a:xfrm>
          <a:prstGeom prst="straightConnector1">
            <a:avLst/>
          </a:prstGeom>
          <a:noFill/>
          <a:ln w="76200" cap="flat" cmpd="sng">
            <a:solidFill>
              <a:srgbClr val="EAFF6A"/>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55"/>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Tipos de datos</a:t>
            </a:r>
            <a:endParaRPr sz="5333" b="1">
              <a:solidFill>
                <a:schemeClr val="dk1"/>
              </a:solidFill>
              <a:latin typeface="DM Sans"/>
              <a:ea typeface="DM Sans"/>
              <a:cs typeface="DM Sans"/>
              <a:sym typeface="DM Sans"/>
            </a:endParaRPr>
          </a:p>
        </p:txBody>
      </p:sp>
      <p:sp>
        <p:nvSpPr>
          <p:cNvPr id="933" name="Google Shape;933;p155"/>
          <p:cNvSpPr txBox="1"/>
          <p:nvPr/>
        </p:nvSpPr>
        <p:spPr>
          <a:xfrm>
            <a:off x="631133" y="2544233"/>
            <a:ext cx="5112800" cy="2185173"/>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b="1">
                <a:latin typeface="DM Sans"/>
                <a:ea typeface="DM Sans"/>
                <a:cs typeface="DM Sans"/>
                <a:sym typeface="DM Sans"/>
              </a:rPr>
              <a:t>Tipo Primitivos: </a:t>
            </a:r>
            <a:r>
              <a:rPr lang="es">
                <a:latin typeface="DM Sans"/>
                <a:ea typeface="DM Sans"/>
                <a:cs typeface="DM Sans"/>
                <a:sym typeface="DM Sans"/>
              </a:rPr>
              <a:t>Incluyen a las cadenas de texto (String), variables booleanas cuyo valor puede ser true o false (Boolean) y números (Number). Además hay dos tipos primitivos especiales que son Null y Undefined. La copia es por valor.</a:t>
            </a:r>
            <a:endParaRPr>
              <a:latin typeface="DM Sans"/>
              <a:ea typeface="DM Sans"/>
              <a:cs typeface="DM Sans"/>
              <a:sym typeface="DM Sans"/>
            </a:endParaRPr>
          </a:p>
        </p:txBody>
      </p:sp>
      <p:sp>
        <p:nvSpPr>
          <p:cNvPr id="934" name="Google Shape;934;p155"/>
          <p:cNvSpPr txBox="1"/>
          <p:nvPr/>
        </p:nvSpPr>
        <p:spPr>
          <a:xfrm>
            <a:off x="6036767" y="2544234"/>
            <a:ext cx="5112800" cy="1077178"/>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b="1">
                <a:latin typeface="DM Sans"/>
                <a:ea typeface="DM Sans"/>
                <a:cs typeface="DM Sans"/>
                <a:sym typeface="DM Sans"/>
              </a:rPr>
              <a:t>Tipo Objeto: </a:t>
            </a:r>
            <a:r>
              <a:rPr lang="es">
                <a:latin typeface="DM Sans"/>
                <a:ea typeface="DM Sans"/>
                <a:cs typeface="DM Sans"/>
                <a:sym typeface="DM Sans"/>
              </a:rPr>
              <a:t>Incluyen a los objetos (Object), a los arrays (Array) y funciones. La copia es por referencia.</a:t>
            </a:r>
            <a:endParaRPr>
              <a:latin typeface="DM Sans"/>
              <a:ea typeface="DM Sans"/>
              <a:cs typeface="DM Sans"/>
              <a:sym typeface="DM Sans"/>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23"/>
          <p:cNvSpPr txBox="1"/>
          <p:nvPr/>
        </p:nvSpPr>
        <p:spPr>
          <a:xfrm>
            <a:off x="668600" y="5286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638" name="Google Shape;638;p123"/>
          <p:cNvSpPr txBox="1"/>
          <p:nvPr/>
        </p:nvSpPr>
        <p:spPr>
          <a:xfrm>
            <a:off x="631133" y="1742433"/>
            <a:ext cx="9559200" cy="449407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067">
                <a:solidFill>
                  <a:schemeClr val="lt1"/>
                </a:solidFill>
                <a:latin typeface="DM Sans"/>
                <a:ea typeface="DM Sans"/>
                <a:cs typeface="DM Sans"/>
                <a:sym typeface="DM Sans"/>
              </a:rPr>
              <a:t>Conforme incrementa el dinamismo en las urls, es importante configurar el servidor para que reciba datos complejos desde la url, por ello hay que utilizar la línea: </a:t>
            </a:r>
            <a:endParaRPr sz="3067">
              <a:solidFill>
                <a:schemeClr val="lt1"/>
              </a:solidFill>
              <a:latin typeface="DM Sans"/>
              <a:ea typeface="DM Sans"/>
              <a:cs typeface="DM Sans"/>
              <a:sym typeface="DM Sans"/>
            </a:endParaRPr>
          </a:p>
          <a:p>
            <a:pPr>
              <a:buClr>
                <a:srgbClr val="000000"/>
              </a:buClr>
              <a:buSzPts val="2500"/>
            </a:pPr>
            <a:endParaRPr sz="3067">
              <a:solidFill>
                <a:schemeClr val="lt1"/>
              </a:solidFill>
              <a:latin typeface="DM Sans"/>
              <a:ea typeface="DM Sans"/>
              <a:cs typeface="DM Sans"/>
              <a:sym typeface="DM Sans"/>
            </a:endParaRPr>
          </a:p>
          <a:p>
            <a:pPr>
              <a:buClr>
                <a:srgbClr val="000000"/>
              </a:buClr>
              <a:buSzPts val="2500"/>
            </a:pPr>
            <a:r>
              <a:rPr lang="es" sz="3067">
                <a:solidFill>
                  <a:schemeClr val="lt1"/>
                </a:solidFill>
                <a:latin typeface="DM Sans"/>
                <a:ea typeface="DM Sans"/>
                <a:cs typeface="DM Sans"/>
                <a:sym typeface="DM Sans"/>
              </a:rPr>
              <a:t>La línea anterior permitirá que el servidor pueda interpretar mejor los datos complejos que viajen desde la url, y mapearlos correctamente en el req.query</a:t>
            </a:r>
            <a:endParaRPr sz="3067">
              <a:solidFill>
                <a:schemeClr val="lt1"/>
              </a:solidFill>
              <a:latin typeface="DM Sans"/>
              <a:ea typeface="DM Sans"/>
              <a:cs typeface="DM Sans"/>
              <a:sym typeface="DM Sans"/>
            </a:endParaRPr>
          </a:p>
        </p:txBody>
      </p:sp>
      <p:pic>
        <p:nvPicPr>
          <p:cNvPr id="639" name="Google Shape;639;p123"/>
          <p:cNvPicPr preferRelativeResize="0"/>
          <p:nvPr/>
        </p:nvPicPr>
        <p:blipFill rotWithShape="1">
          <a:blip r:embed="rId3">
            <a:alphaModFix/>
          </a:blip>
          <a:srcRect t="19729" b="32233"/>
          <a:stretch/>
        </p:blipFill>
        <p:spPr>
          <a:xfrm>
            <a:off x="3477767" y="3358767"/>
            <a:ext cx="6580933" cy="337400"/>
          </a:xfrm>
          <a:prstGeom prst="rect">
            <a:avLst/>
          </a:prstGeom>
          <a:noFill/>
          <a:ln>
            <a:noFill/>
          </a:ln>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644" name="Google Shape;644;p124"/>
          <p:cNvPicPr preferRelativeResize="0"/>
          <p:nvPr/>
        </p:nvPicPr>
        <p:blipFill>
          <a:blip r:embed="rId3">
            <a:alphaModFix/>
          </a:blip>
          <a:stretch>
            <a:fillRect/>
          </a:stretch>
        </p:blipFill>
        <p:spPr>
          <a:xfrm>
            <a:off x="10415218" y="6256367"/>
            <a:ext cx="1534333" cy="356767"/>
          </a:xfrm>
          <a:prstGeom prst="rect">
            <a:avLst/>
          </a:prstGeom>
          <a:noFill/>
          <a:ln>
            <a:noFill/>
          </a:ln>
        </p:spPr>
      </p:pic>
      <p:sp>
        <p:nvSpPr>
          <p:cNvPr id="645" name="Google Shape;645;p124"/>
          <p:cNvSpPr txBox="1"/>
          <p:nvPr/>
        </p:nvSpPr>
        <p:spPr>
          <a:xfrm>
            <a:off x="370333" y="2567000"/>
            <a:ext cx="2401200" cy="1477287"/>
          </a:xfrm>
          <a:prstGeom prst="rect">
            <a:avLst/>
          </a:prstGeom>
          <a:noFill/>
          <a:ln>
            <a:noFill/>
          </a:ln>
        </p:spPr>
        <p:txBody>
          <a:bodyPr spcFirstLastPara="1" wrap="square" lIns="121900" tIns="121900" rIns="121900" bIns="121900" anchor="t" anchorCtr="0">
            <a:spAutoFit/>
          </a:bodyPr>
          <a:lstStyle/>
          <a:p>
            <a:r>
              <a:rPr lang="es" sz="2000" b="1">
                <a:solidFill>
                  <a:schemeClr val="dk1"/>
                </a:solidFill>
                <a:latin typeface="DM Sans"/>
                <a:ea typeface="DM Sans"/>
                <a:cs typeface="DM Sans"/>
                <a:sym typeface="DM Sans"/>
              </a:rPr>
              <a:t>Definición de estructura de un endpoint con req.query</a:t>
            </a:r>
            <a:endParaRPr sz="2400">
              <a:solidFill>
                <a:schemeClr val="dk1"/>
              </a:solidFill>
            </a:endParaRPr>
          </a:p>
        </p:txBody>
      </p:sp>
      <p:pic>
        <p:nvPicPr>
          <p:cNvPr id="646" name="Google Shape;646;p124"/>
          <p:cNvPicPr preferRelativeResize="0"/>
          <p:nvPr/>
        </p:nvPicPr>
        <p:blipFill>
          <a:blip r:embed="rId4">
            <a:alphaModFix/>
          </a:blip>
          <a:stretch>
            <a:fillRect/>
          </a:stretch>
        </p:blipFill>
        <p:spPr>
          <a:xfrm>
            <a:off x="3090567" y="333201"/>
            <a:ext cx="8280432" cy="5797999"/>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125"/>
          <p:cNvPicPr preferRelativeResize="0"/>
          <p:nvPr/>
        </p:nvPicPr>
        <p:blipFill>
          <a:blip r:embed="rId3">
            <a:alphaModFix/>
          </a:blip>
          <a:stretch>
            <a:fillRect/>
          </a:stretch>
        </p:blipFill>
        <p:spPr>
          <a:xfrm>
            <a:off x="5018501" y="428918"/>
            <a:ext cx="6007100" cy="1282700"/>
          </a:xfrm>
          <a:prstGeom prst="rect">
            <a:avLst/>
          </a:prstGeom>
          <a:noFill/>
          <a:ln>
            <a:noFill/>
          </a:ln>
        </p:spPr>
      </p:pic>
      <p:sp>
        <p:nvSpPr>
          <p:cNvPr id="652" name="Google Shape;652;p125"/>
          <p:cNvSpPr txBox="1"/>
          <p:nvPr/>
        </p:nvSpPr>
        <p:spPr>
          <a:xfrm>
            <a:off x="336100" y="516085"/>
            <a:ext cx="4174400" cy="1723508"/>
          </a:xfrm>
          <a:prstGeom prst="rect">
            <a:avLst/>
          </a:prstGeom>
          <a:noFill/>
          <a:ln>
            <a:noFill/>
          </a:ln>
        </p:spPr>
        <p:txBody>
          <a:bodyPr spcFirstLastPara="1" wrap="square" lIns="121900" tIns="121900" rIns="121900" bIns="121900" anchor="t" anchorCtr="0">
            <a:spAutoFit/>
          </a:bodyPr>
          <a:lstStyle/>
          <a:p>
            <a:r>
              <a:rPr lang="es" sz="2400" b="1">
                <a:solidFill>
                  <a:srgbClr val="FFFFFF"/>
                </a:solidFill>
                <a:latin typeface="DM Sans"/>
                <a:ea typeface="DM Sans"/>
                <a:cs typeface="DM Sans"/>
                <a:sym typeface="DM Sans"/>
              </a:rPr>
              <a:t>Si llamamos el endpoint sin query, notamos que el objeto req.query viene vacío.</a:t>
            </a:r>
            <a:endParaRPr sz="2400" b="1">
              <a:solidFill>
                <a:srgbClr val="FFFFFF"/>
              </a:solidFill>
              <a:latin typeface="DM Sans"/>
              <a:ea typeface="DM Sans"/>
              <a:cs typeface="DM Sans"/>
              <a:sym typeface="DM Sans"/>
            </a:endParaRPr>
          </a:p>
        </p:txBody>
      </p:sp>
      <p:pic>
        <p:nvPicPr>
          <p:cNvPr id="653" name="Google Shape;653;p125"/>
          <p:cNvPicPr preferRelativeResize="0"/>
          <p:nvPr/>
        </p:nvPicPr>
        <p:blipFill>
          <a:blip r:embed="rId4">
            <a:alphaModFix/>
          </a:blip>
          <a:stretch>
            <a:fillRect/>
          </a:stretch>
        </p:blipFill>
        <p:spPr>
          <a:xfrm>
            <a:off x="4459701" y="2135451"/>
            <a:ext cx="7023100" cy="1739900"/>
          </a:xfrm>
          <a:prstGeom prst="rect">
            <a:avLst/>
          </a:prstGeom>
          <a:noFill/>
          <a:ln>
            <a:noFill/>
          </a:ln>
        </p:spPr>
      </p:pic>
      <p:sp>
        <p:nvSpPr>
          <p:cNvPr id="654" name="Google Shape;654;p125"/>
          <p:cNvSpPr txBox="1"/>
          <p:nvPr/>
        </p:nvSpPr>
        <p:spPr>
          <a:xfrm>
            <a:off x="336100" y="2163985"/>
            <a:ext cx="3932400" cy="2462172"/>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Si llamamos el mismo endpoint, ahora con el símbolo ? para definir un query param, notamos cómo ahora aparece en el objeto.</a:t>
            </a:r>
            <a:endParaRPr sz="2400" b="1">
              <a:solidFill>
                <a:schemeClr val="lt1"/>
              </a:solidFill>
              <a:latin typeface="DM Sans"/>
              <a:ea typeface="DM Sans"/>
              <a:cs typeface="DM Sans"/>
              <a:sym typeface="DM Sans"/>
            </a:endParaRPr>
          </a:p>
        </p:txBody>
      </p:sp>
      <p:pic>
        <p:nvPicPr>
          <p:cNvPr id="655" name="Google Shape;655;p125"/>
          <p:cNvPicPr preferRelativeResize="0"/>
          <p:nvPr/>
        </p:nvPicPr>
        <p:blipFill>
          <a:blip r:embed="rId5">
            <a:alphaModFix/>
          </a:blip>
          <a:stretch>
            <a:fillRect/>
          </a:stretch>
        </p:blipFill>
        <p:spPr>
          <a:xfrm>
            <a:off x="4349795" y="4771784"/>
            <a:ext cx="7725877" cy="1108400"/>
          </a:xfrm>
          <a:prstGeom prst="rect">
            <a:avLst/>
          </a:prstGeom>
          <a:noFill/>
          <a:ln>
            <a:noFill/>
          </a:ln>
        </p:spPr>
      </p:pic>
      <p:sp>
        <p:nvSpPr>
          <p:cNvPr id="656" name="Google Shape;656;p125"/>
          <p:cNvSpPr txBox="1"/>
          <p:nvPr/>
        </p:nvSpPr>
        <p:spPr>
          <a:xfrm>
            <a:off x="336100" y="4175667"/>
            <a:ext cx="4051600" cy="3200836"/>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Finalmente, podemos poner tantos queries queramos utilizando el símbolo &amp; Y notamos cómo ahora el objeto req.query cuenta con más de un query param para poder ser utilizado.</a:t>
            </a:r>
            <a:endParaRPr sz="2400" b="1">
              <a:solidFill>
                <a:schemeClr val="lt1"/>
              </a:solidFill>
              <a:latin typeface="DM Sans"/>
              <a:ea typeface="DM Sans"/>
              <a:cs typeface="DM Sans"/>
              <a:sym typeface="DM Sans"/>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26"/>
          <p:cNvSpPr txBox="1"/>
          <p:nvPr/>
        </p:nvSpPr>
        <p:spPr>
          <a:xfrm>
            <a:off x="1926867" y="918434"/>
            <a:ext cx="95592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 Caso práctico de uso de req.query</a:t>
            </a:r>
            <a:endParaRPr sz="4667" b="1">
              <a:solidFill>
                <a:srgbClr val="EAFF6A"/>
              </a:solidFill>
              <a:latin typeface="DM Sans"/>
              <a:ea typeface="DM Sans"/>
              <a:cs typeface="DM Sans"/>
              <a:sym typeface="DM Sans"/>
            </a:endParaRPr>
          </a:p>
        </p:txBody>
      </p:sp>
      <p:sp>
        <p:nvSpPr>
          <p:cNvPr id="662" name="Google Shape;662;p126"/>
          <p:cNvSpPr txBox="1"/>
          <p:nvPr/>
        </p:nvSpPr>
        <p:spPr>
          <a:xfrm>
            <a:off x="721167" y="1811233"/>
            <a:ext cx="9559200" cy="5047880"/>
          </a:xfrm>
          <a:prstGeom prst="rect">
            <a:avLst/>
          </a:prstGeom>
          <a:noFill/>
          <a:ln>
            <a:noFill/>
          </a:ln>
        </p:spPr>
        <p:txBody>
          <a:bodyPr spcFirstLastPara="1" wrap="square" lIns="121900" tIns="121900" rIns="121900" bIns="121900" anchor="t" anchorCtr="0">
            <a:spAutoFit/>
          </a:bodyPr>
          <a:lstStyle/>
          <a:p>
            <a:pPr>
              <a:buClr>
                <a:srgbClr val="000000"/>
              </a:buClr>
              <a:buSzPts val="2500"/>
            </a:pPr>
            <a:endParaRPr sz="3333">
              <a:solidFill>
                <a:srgbClr val="B7B7B7"/>
              </a:solidFill>
              <a:latin typeface="DM Sans"/>
              <a:ea typeface="DM Sans"/>
              <a:cs typeface="DM Sans"/>
              <a:sym typeface="DM Sans"/>
            </a:endParaRPr>
          </a:p>
          <a:p>
            <a:pPr marL="609585" indent="-499521">
              <a:buClr>
                <a:srgbClr val="EAFF6A"/>
              </a:buClr>
              <a:buSzPts val="2300"/>
              <a:buFont typeface="Helvetica Neue"/>
              <a:buChar char="✓"/>
            </a:pPr>
            <a:r>
              <a:rPr lang="es" sz="3067">
                <a:solidFill>
                  <a:srgbClr val="B7B7B7"/>
                </a:solidFill>
                <a:latin typeface="DM Sans"/>
                <a:ea typeface="DM Sans"/>
                <a:cs typeface="DM Sans"/>
                <a:sym typeface="DM Sans"/>
              </a:rPr>
              <a:t>Dado un arreglo de objetos de tipo usuario, vamos a hacer un filtro por género</a:t>
            </a:r>
            <a:endParaRPr sz="3067">
              <a:solidFill>
                <a:srgbClr val="B7B7B7"/>
              </a:solidFill>
              <a:latin typeface="DM Sans"/>
              <a:ea typeface="DM Sans"/>
              <a:cs typeface="DM Sans"/>
              <a:sym typeface="DM Sans"/>
            </a:endParaRPr>
          </a:p>
          <a:p>
            <a:pPr marL="609585"/>
            <a:endParaRPr sz="3067">
              <a:solidFill>
                <a:srgbClr val="B7B7B7"/>
              </a:solidFill>
              <a:latin typeface="DM Sans"/>
              <a:ea typeface="DM Sans"/>
              <a:cs typeface="DM Sans"/>
              <a:sym typeface="DM Sans"/>
            </a:endParaRPr>
          </a:p>
          <a:p>
            <a:pPr marL="609585" indent="-499521">
              <a:buClr>
                <a:srgbClr val="EAFF6A"/>
              </a:buClr>
              <a:buSzPts val="2300"/>
              <a:buFont typeface="DM Sans"/>
              <a:buChar char="✓"/>
            </a:pPr>
            <a:r>
              <a:rPr lang="es" sz="3067">
                <a:solidFill>
                  <a:srgbClr val="B7B7B7"/>
                </a:solidFill>
                <a:latin typeface="DM Sans"/>
                <a:ea typeface="DM Sans"/>
                <a:cs typeface="DM Sans"/>
                <a:sym typeface="DM Sans"/>
              </a:rPr>
              <a:t>La ruta raíz ‘/’ debe devolver todos los usuarios, pero ahora colocaremos un query param con ?, indicando que queremos un género específico. en caso de enviarlo sin query, debe devolver a todos los usuarios.</a:t>
            </a:r>
            <a:endParaRPr sz="3067">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663" name="Google Shape;663;p126"/>
          <p:cNvGrpSpPr/>
          <p:nvPr/>
        </p:nvGrpSpPr>
        <p:grpSpPr>
          <a:xfrm>
            <a:off x="631135" y="826031"/>
            <a:ext cx="985200" cy="985200"/>
            <a:chOff x="473351" y="619523"/>
            <a:chExt cx="738900" cy="738900"/>
          </a:xfrm>
        </p:grpSpPr>
        <p:sp>
          <p:nvSpPr>
            <p:cNvPr id="664" name="Google Shape;664;p12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65" name="Google Shape;665;p12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p127"/>
          <p:cNvPicPr preferRelativeResize="0"/>
          <p:nvPr/>
        </p:nvPicPr>
        <p:blipFill>
          <a:blip r:embed="rId3">
            <a:alphaModFix/>
          </a:blip>
          <a:stretch>
            <a:fillRect/>
          </a:stretch>
        </p:blipFill>
        <p:spPr>
          <a:xfrm>
            <a:off x="10415218" y="6256367"/>
            <a:ext cx="1534333" cy="356767"/>
          </a:xfrm>
          <a:prstGeom prst="rect">
            <a:avLst/>
          </a:prstGeom>
          <a:noFill/>
          <a:ln>
            <a:noFill/>
          </a:ln>
        </p:spPr>
      </p:pic>
      <p:pic>
        <p:nvPicPr>
          <p:cNvPr id="671" name="Google Shape;671;p127"/>
          <p:cNvPicPr preferRelativeResize="0"/>
          <p:nvPr/>
        </p:nvPicPr>
        <p:blipFill>
          <a:blip r:embed="rId4">
            <a:alphaModFix/>
          </a:blip>
          <a:stretch>
            <a:fillRect/>
          </a:stretch>
        </p:blipFill>
        <p:spPr>
          <a:xfrm>
            <a:off x="2899168" y="131517"/>
            <a:ext cx="8501033" cy="6016499"/>
          </a:xfrm>
          <a:prstGeom prst="rect">
            <a:avLst/>
          </a:prstGeom>
          <a:noFill/>
          <a:ln>
            <a:noFill/>
          </a:ln>
        </p:spPr>
      </p:pic>
      <p:sp>
        <p:nvSpPr>
          <p:cNvPr id="672" name="Google Shape;672;p127"/>
          <p:cNvSpPr txBox="1"/>
          <p:nvPr/>
        </p:nvSpPr>
        <p:spPr>
          <a:xfrm>
            <a:off x="305933" y="2362634"/>
            <a:ext cx="2362800" cy="1559104"/>
          </a:xfrm>
          <a:prstGeom prst="rect">
            <a:avLst/>
          </a:prstGeom>
          <a:noFill/>
          <a:ln>
            <a:noFill/>
          </a:ln>
        </p:spPr>
        <p:txBody>
          <a:bodyPr spcFirstLastPara="1" wrap="square" lIns="121900" tIns="121900" rIns="121900" bIns="121900" anchor="t" anchorCtr="0">
            <a:spAutoFit/>
          </a:bodyPr>
          <a:lstStyle/>
          <a:p>
            <a:r>
              <a:rPr lang="es" sz="2133" b="1">
                <a:solidFill>
                  <a:schemeClr val="dk1"/>
                </a:solidFill>
                <a:latin typeface="DM Sans"/>
                <a:ea typeface="DM Sans"/>
                <a:cs typeface="DM Sans"/>
                <a:sym typeface="DM Sans"/>
              </a:rPr>
              <a:t>Ejemplo: implementando</a:t>
            </a:r>
            <a:endParaRPr sz="2133" b="1">
              <a:solidFill>
                <a:schemeClr val="dk1"/>
              </a:solidFill>
              <a:latin typeface="DM Sans"/>
              <a:ea typeface="DM Sans"/>
              <a:cs typeface="DM Sans"/>
              <a:sym typeface="DM Sans"/>
            </a:endParaRPr>
          </a:p>
          <a:p>
            <a:r>
              <a:rPr lang="es" sz="2133" b="1">
                <a:solidFill>
                  <a:schemeClr val="dk1"/>
                </a:solidFill>
                <a:latin typeface="DM Sans"/>
                <a:ea typeface="DM Sans"/>
                <a:cs typeface="DM Sans"/>
                <a:sym typeface="DM Sans"/>
              </a:rPr>
              <a:t>endpoint que </a:t>
            </a:r>
            <a:endParaRPr sz="2133" b="1">
              <a:solidFill>
                <a:schemeClr val="dk1"/>
              </a:solidFill>
              <a:latin typeface="DM Sans"/>
              <a:ea typeface="DM Sans"/>
              <a:cs typeface="DM Sans"/>
              <a:sym typeface="DM Sans"/>
            </a:endParaRPr>
          </a:p>
          <a:p>
            <a:r>
              <a:rPr lang="es" sz="2133" b="1">
                <a:solidFill>
                  <a:schemeClr val="dk1"/>
                </a:solidFill>
                <a:latin typeface="DM Sans"/>
                <a:ea typeface="DM Sans"/>
                <a:cs typeface="DM Sans"/>
                <a:sym typeface="DM Sans"/>
              </a:rPr>
              <a:t>utiliza req.query</a:t>
            </a:r>
            <a:endParaRPr sz="1600">
              <a:solidFill>
                <a:schemeClr val="dk1"/>
              </a:solidFill>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7" name="Google Shape;677;p128"/>
          <p:cNvPicPr preferRelativeResize="0"/>
          <p:nvPr/>
        </p:nvPicPr>
        <p:blipFill>
          <a:blip r:embed="rId3">
            <a:alphaModFix/>
          </a:blip>
          <a:stretch>
            <a:fillRect/>
          </a:stretch>
        </p:blipFill>
        <p:spPr>
          <a:xfrm>
            <a:off x="3775234" y="567118"/>
            <a:ext cx="8120933" cy="1188833"/>
          </a:xfrm>
          <a:prstGeom prst="rect">
            <a:avLst/>
          </a:prstGeom>
          <a:noFill/>
          <a:ln>
            <a:noFill/>
          </a:ln>
        </p:spPr>
      </p:pic>
      <p:sp>
        <p:nvSpPr>
          <p:cNvPr id="678" name="Google Shape;678;p128"/>
          <p:cNvSpPr txBox="1"/>
          <p:nvPr/>
        </p:nvSpPr>
        <p:spPr>
          <a:xfrm>
            <a:off x="344267" y="463718"/>
            <a:ext cx="3054800" cy="2092840"/>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Llamar al endpoint sin query permite que lleguen todos los usuarios sin filtrar</a:t>
            </a:r>
            <a:endParaRPr sz="2400" b="1">
              <a:solidFill>
                <a:schemeClr val="lt1"/>
              </a:solidFill>
              <a:latin typeface="DM Sans"/>
              <a:ea typeface="DM Sans"/>
              <a:cs typeface="DM Sans"/>
              <a:sym typeface="DM Sans"/>
            </a:endParaRPr>
          </a:p>
        </p:txBody>
      </p:sp>
      <p:pic>
        <p:nvPicPr>
          <p:cNvPr id="679" name="Google Shape;679;p128"/>
          <p:cNvPicPr preferRelativeResize="0"/>
          <p:nvPr/>
        </p:nvPicPr>
        <p:blipFill>
          <a:blip r:embed="rId4">
            <a:alphaModFix/>
          </a:blip>
          <a:stretch>
            <a:fillRect/>
          </a:stretch>
        </p:blipFill>
        <p:spPr>
          <a:xfrm>
            <a:off x="3775234" y="2517605"/>
            <a:ext cx="8242399" cy="843323"/>
          </a:xfrm>
          <a:prstGeom prst="rect">
            <a:avLst/>
          </a:prstGeom>
          <a:noFill/>
          <a:ln>
            <a:noFill/>
          </a:ln>
        </p:spPr>
      </p:pic>
      <p:sp>
        <p:nvSpPr>
          <p:cNvPr id="680" name="Google Shape;680;p128"/>
          <p:cNvSpPr txBox="1"/>
          <p:nvPr/>
        </p:nvSpPr>
        <p:spPr>
          <a:xfrm>
            <a:off x="344267" y="2241468"/>
            <a:ext cx="3054800" cy="2462172"/>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Enviando el query con genero = M, notamos cómo devuelve sólo los usuarios con género M.</a:t>
            </a:r>
            <a:endParaRPr sz="2400" b="1">
              <a:solidFill>
                <a:schemeClr val="lt1"/>
              </a:solidFill>
              <a:latin typeface="DM Sans"/>
              <a:ea typeface="DM Sans"/>
              <a:cs typeface="DM Sans"/>
              <a:sym typeface="DM Sans"/>
            </a:endParaRPr>
          </a:p>
        </p:txBody>
      </p:sp>
      <p:pic>
        <p:nvPicPr>
          <p:cNvPr id="681" name="Google Shape;681;p128"/>
          <p:cNvPicPr preferRelativeResize="0"/>
          <p:nvPr/>
        </p:nvPicPr>
        <p:blipFill>
          <a:blip r:embed="rId5">
            <a:alphaModFix/>
          </a:blip>
          <a:stretch>
            <a:fillRect/>
          </a:stretch>
        </p:blipFill>
        <p:spPr>
          <a:xfrm>
            <a:off x="3775234" y="4177145"/>
            <a:ext cx="8120933" cy="922843"/>
          </a:xfrm>
          <a:prstGeom prst="rect">
            <a:avLst/>
          </a:prstGeom>
          <a:noFill/>
          <a:ln>
            <a:noFill/>
          </a:ln>
        </p:spPr>
      </p:pic>
      <p:sp>
        <p:nvSpPr>
          <p:cNvPr id="682" name="Google Shape;682;p128"/>
          <p:cNvSpPr txBox="1"/>
          <p:nvPr/>
        </p:nvSpPr>
        <p:spPr>
          <a:xfrm>
            <a:off x="344267" y="4228167"/>
            <a:ext cx="2609600" cy="1354176"/>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Mismo caso para el género F.</a:t>
            </a:r>
            <a:endParaRPr sz="2400" b="1">
              <a:solidFill>
                <a:schemeClr val="lt1"/>
              </a:solidFill>
              <a:latin typeface="DM Sans"/>
              <a:ea typeface="DM Sans"/>
              <a:cs typeface="DM Sans"/>
              <a:sym typeface="DM Sans"/>
            </a:endParaRPr>
          </a:p>
        </p:txBody>
      </p:sp>
      <p:sp>
        <p:nvSpPr>
          <p:cNvPr id="683" name="Google Shape;683;p128"/>
          <p:cNvSpPr txBox="1"/>
          <p:nvPr/>
        </p:nvSpPr>
        <p:spPr>
          <a:xfrm>
            <a:off x="344267" y="5382634"/>
            <a:ext cx="6572400" cy="1067047"/>
          </a:xfrm>
          <a:prstGeom prst="rect">
            <a:avLst/>
          </a:prstGeom>
          <a:noFill/>
          <a:ln>
            <a:noFill/>
          </a:ln>
        </p:spPr>
        <p:txBody>
          <a:bodyPr spcFirstLastPara="1" wrap="square" lIns="121900" tIns="121900" rIns="121900" bIns="121900" anchor="t" anchorCtr="0">
            <a:spAutoFit/>
          </a:bodyPr>
          <a:lstStyle/>
          <a:p>
            <a:r>
              <a:rPr lang="es" sz="2667" b="1">
                <a:solidFill>
                  <a:srgbClr val="EAFF6A"/>
                </a:solidFill>
                <a:latin typeface="DM Sans"/>
                <a:ea typeface="DM Sans"/>
                <a:cs typeface="DM Sans"/>
                <a:sym typeface="DM Sans"/>
              </a:rPr>
              <a:t>¡Acabamos de hacer un filtro de usuarios perfectamente funcional!</a:t>
            </a:r>
            <a:endParaRPr sz="2667" b="1">
              <a:solidFill>
                <a:srgbClr val="EAFF6A"/>
              </a:solidFill>
              <a:latin typeface="DM Sans"/>
              <a:ea typeface="DM Sans"/>
              <a:cs typeface="DM Sans"/>
              <a:sym typeface="DM Sans"/>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29"/>
          <p:cNvSpPr txBox="1"/>
          <p:nvPr/>
        </p:nvSpPr>
        <p:spPr>
          <a:xfrm>
            <a:off x="631133" y="826034"/>
            <a:ext cx="11359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diferencia hay </a:t>
            </a:r>
            <a:endParaRPr sz="5333" b="1">
              <a:solidFill>
                <a:schemeClr val="dk1"/>
              </a:solidFill>
              <a:latin typeface="DM Sans"/>
              <a:ea typeface="DM Sans"/>
              <a:cs typeface="DM Sans"/>
              <a:sym typeface="DM Sans"/>
            </a:endParaRPr>
          </a:p>
          <a:p>
            <a:pPr>
              <a:lnSpc>
                <a:spcPct val="90000"/>
              </a:lnSpc>
              <a:buClr>
                <a:srgbClr val="000000"/>
              </a:buClr>
              <a:buSzPts val="4000"/>
            </a:pPr>
            <a:r>
              <a:rPr lang="es" sz="5333" b="1">
                <a:solidFill>
                  <a:schemeClr val="dk1"/>
                </a:solidFill>
                <a:latin typeface="DM Sans"/>
                <a:ea typeface="DM Sans"/>
                <a:cs typeface="DM Sans"/>
                <a:sym typeface="DM Sans"/>
              </a:rPr>
              <a:t>con params?</a:t>
            </a:r>
            <a:endParaRPr sz="5333" b="1">
              <a:solidFill>
                <a:schemeClr val="dk1"/>
              </a:solidFill>
              <a:latin typeface="DM Sans"/>
              <a:ea typeface="DM Sans"/>
              <a:cs typeface="DM Sans"/>
              <a:sym typeface="DM Sans"/>
            </a:endParaRPr>
          </a:p>
        </p:txBody>
      </p:sp>
      <p:sp>
        <p:nvSpPr>
          <p:cNvPr id="689" name="Google Shape;689;p129"/>
          <p:cNvSpPr txBox="1"/>
          <p:nvPr/>
        </p:nvSpPr>
        <p:spPr>
          <a:xfrm>
            <a:off x="836784" y="2719800"/>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principal diferencia que hay entre req.params y req.query, es que en req.query puedo meter la cantidad de consultas que yo así desee, ya que las queries no vienen inmersas en la ruta, sino que son un elemento aparte.</a:t>
            </a:r>
            <a:endParaRPr>
              <a:latin typeface="DM Sans"/>
              <a:ea typeface="DM Sans"/>
              <a:cs typeface="DM Sans"/>
              <a:sym typeface="DM Sans"/>
            </a:endParaRPr>
          </a:p>
        </p:txBody>
      </p:sp>
      <p:sp>
        <p:nvSpPr>
          <p:cNvPr id="690" name="Google Shape;690;p129"/>
          <p:cNvSpPr txBox="1"/>
          <p:nvPr/>
        </p:nvSpPr>
        <p:spPr>
          <a:xfrm>
            <a:off x="6242417" y="2719801"/>
            <a:ext cx="5112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Así, si desconozco el número de cosas que se van a consultar en mi ruta, la mejor opción es utilizar </a:t>
            </a:r>
            <a:r>
              <a:rPr lang="es" b="1">
                <a:latin typeface="DM Sans"/>
                <a:ea typeface="DM Sans"/>
                <a:cs typeface="DM Sans"/>
                <a:sym typeface="DM Sans"/>
              </a:rPr>
              <a:t>queries</a:t>
            </a:r>
            <a:r>
              <a:rPr lang="es">
                <a:latin typeface="DM Sans"/>
                <a:ea typeface="DM Sans"/>
                <a:cs typeface="DM Sans"/>
                <a:sym typeface="DM Sans"/>
              </a:rPr>
              <a:t>, mientras que, si sólo necesito un número específico y reducido de parámetros, habría que optar por </a:t>
            </a:r>
            <a:r>
              <a:rPr lang="es" b="1">
                <a:latin typeface="DM Sans"/>
                <a:ea typeface="DM Sans"/>
                <a:cs typeface="DM Sans"/>
                <a:sym typeface="DM Sans"/>
              </a:rPr>
              <a:t>params</a:t>
            </a:r>
            <a:endParaRPr b="1">
              <a:latin typeface="DM Sans"/>
              <a:ea typeface="DM Sans"/>
              <a:cs typeface="DM Sans"/>
              <a:sym typeface="DM Sans"/>
            </a:endParaRPr>
          </a:p>
          <a:p>
            <a:pPr>
              <a:buClr>
                <a:srgbClr val="000000"/>
              </a:buClr>
              <a:buSzPts val="1350"/>
            </a:pPr>
            <a:endParaRPr b="1">
              <a:latin typeface="DM Sans"/>
              <a:ea typeface="DM Sans"/>
              <a:cs typeface="DM Sans"/>
              <a:sym typeface="DM Sans"/>
            </a:endParaRPr>
          </a:p>
          <a:p>
            <a:pPr>
              <a:buClr>
                <a:srgbClr val="000000"/>
              </a:buClr>
              <a:buSzPts val="1350"/>
            </a:pPr>
            <a:r>
              <a:rPr lang="es">
                <a:latin typeface="DM Sans"/>
                <a:ea typeface="DM Sans"/>
                <a:cs typeface="DM Sans"/>
                <a:sym typeface="DM Sans"/>
              </a:rPr>
              <a:t>Al final, no hay una mejor que otra, sirven para casos diferentes e incluso podemos utilizar ambas en la misma consulta. </a:t>
            </a:r>
            <a:endParaRPr>
              <a:latin typeface="DM Sans"/>
              <a:ea typeface="DM Sans"/>
              <a:cs typeface="DM Sans"/>
              <a:sym typeface="DM Sans"/>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grpSp>
        <p:nvGrpSpPr>
          <p:cNvPr id="695" name="Google Shape;695;p130"/>
          <p:cNvGrpSpPr/>
          <p:nvPr/>
        </p:nvGrpSpPr>
        <p:grpSpPr>
          <a:xfrm>
            <a:off x="5603411" y="1325564"/>
            <a:ext cx="985200" cy="985200"/>
            <a:chOff x="3137108" y="2467173"/>
            <a:chExt cx="738900" cy="738900"/>
          </a:xfrm>
        </p:grpSpPr>
        <p:sp>
          <p:nvSpPr>
            <p:cNvPr id="696" name="Google Shape;696;p130"/>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97" name="Google Shape;697;p130"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98" name="Google Shape;698;p130"/>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Servidor con express</a:t>
            </a:r>
            <a:endParaRPr sz="5333"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31"/>
          <p:cNvSpPr txBox="1"/>
          <p:nvPr/>
        </p:nvSpPr>
        <p:spPr>
          <a:xfrm>
            <a:off x="590367" y="719300"/>
            <a:ext cx="9285200" cy="131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4000"/>
            </a:pPr>
            <a:r>
              <a:rPr lang="es" sz="5333" b="1">
                <a:solidFill>
                  <a:srgbClr val="000000"/>
                </a:solidFill>
                <a:latin typeface="DM Sans"/>
                <a:ea typeface="DM Sans"/>
                <a:cs typeface="DM Sans"/>
                <a:sym typeface="DM Sans"/>
              </a:rPr>
              <a:t>Recordemos</a:t>
            </a:r>
            <a:endParaRPr sz="5333" b="1">
              <a:solidFill>
                <a:srgbClr val="000000"/>
              </a:solidFill>
              <a:latin typeface="DM Sans"/>
              <a:ea typeface="DM Sans"/>
              <a:cs typeface="DM Sans"/>
              <a:sym typeface="DM Sans"/>
            </a:endParaRPr>
          </a:p>
        </p:txBody>
      </p:sp>
      <p:sp>
        <p:nvSpPr>
          <p:cNvPr id="704" name="Google Shape;704;p131"/>
          <p:cNvSpPr txBox="1"/>
          <p:nvPr/>
        </p:nvSpPr>
        <p:spPr>
          <a:xfrm>
            <a:off x="1587017" y="2951534"/>
            <a:ext cx="3692000" cy="523180"/>
          </a:xfrm>
          <a:prstGeom prst="rect">
            <a:avLst/>
          </a:prstGeom>
          <a:noFill/>
          <a:ln w="38100" cap="flat" cmpd="sng">
            <a:solidFill>
              <a:srgbClr val="9DF4E2"/>
            </a:solidFill>
            <a:prstDash val="solid"/>
            <a:round/>
            <a:headEnd type="none" w="sm" len="sm"/>
            <a:tailEnd type="none" w="sm" len="sm"/>
          </a:ln>
        </p:spPr>
        <p:txBody>
          <a:bodyPr spcFirstLastPara="1" wrap="square" lIns="121900" tIns="121900" rIns="121900" bIns="121900" anchor="t" anchorCtr="0">
            <a:spAutoFit/>
          </a:bodyPr>
          <a:lstStyle/>
          <a:p>
            <a:pPr algn="ctr">
              <a:buClr>
                <a:srgbClr val="000000"/>
              </a:buClr>
              <a:buSzPts val="1350"/>
            </a:pPr>
            <a:r>
              <a:rPr lang="es" b="1">
                <a:latin typeface="DM Sans"/>
                <a:ea typeface="DM Sans"/>
                <a:cs typeface="DM Sans"/>
                <a:sym typeface="DM Sans"/>
              </a:rPr>
              <a:t>Clase 4: Manejo de archivos</a:t>
            </a:r>
            <a:endParaRPr b="1">
              <a:solidFill>
                <a:srgbClr val="000000"/>
              </a:solidFill>
              <a:latin typeface="DM Sans"/>
              <a:ea typeface="DM Sans"/>
              <a:cs typeface="DM Sans"/>
              <a:sym typeface="DM Sans"/>
            </a:endParaRPr>
          </a:p>
        </p:txBody>
      </p:sp>
      <p:sp>
        <p:nvSpPr>
          <p:cNvPr id="705" name="Google Shape;705;p131"/>
          <p:cNvSpPr txBox="1"/>
          <p:nvPr/>
        </p:nvSpPr>
        <p:spPr>
          <a:xfrm>
            <a:off x="6360984" y="1760300"/>
            <a:ext cx="4244000" cy="800179"/>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Tomamos la clase ProductManager la cual tenía persistencia en memoria</a:t>
            </a:r>
            <a:endParaRPr>
              <a:highlight>
                <a:schemeClr val="lt1"/>
              </a:highlight>
              <a:latin typeface="DM Sans"/>
              <a:ea typeface="DM Sans"/>
              <a:cs typeface="DM Sans"/>
              <a:sym typeface="DM Sans"/>
            </a:endParaRPr>
          </a:p>
        </p:txBody>
      </p:sp>
      <p:sp>
        <p:nvSpPr>
          <p:cNvPr id="706" name="Google Shape;706;p131"/>
          <p:cNvSpPr txBox="1"/>
          <p:nvPr/>
        </p:nvSpPr>
        <p:spPr>
          <a:xfrm>
            <a:off x="6360984" y="2689734"/>
            <a:ext cx="4244000" cy="1077178"/>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Desarrollamos un ProductManager basado en archivos con métodos asíncronos</a:t>
            </a:r>
            <a:endParaRPr>
              <a:latin typeface="DM Sans"/>
              <a:ea typeface="DM Sans"/>
              <a:cs typeface="DM Sans"/>
              <a:sym typeface="DM Sans"/>
            </a:endParaRPr>
          </a:p>
        </p:txBody>
      </p:sp>
      <p:sp>
        <p:nvSpPr>
          <p:cNvPr id="707" name="Google Shape;707;p131"/>
          <p:cNvSpPr txBox="1"/>
          <p:nvPr/>
        </p:nvSpPr>
        <p:spPr>
          <a:xfrm>
            <a:off x="6329183" y="3885967"/>
            <a:ext cx="4275600" cy="800179"/>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Conseguimos cambiar la persistencia de memoria a archivos</a:t>
            </a:r>
            <a:endParaRPr>
              <a:latin typeface="DM Sans"/>
              <a:ea typeface="DM Sans"/>
              <a:cs typeface="DM Sans"/>
              <a:sym typeface="DM Sans"/>
            </a:endParaRPr>
          </a:p>
        </p:txBody>
      </p:sp>
      <p:cxnSp>
        <p:nvCxnSpPr>
          <p:cNvPr id="708" name="Google Shape;708;p131"/>
          <p:cNvCxnSpPr>
            <a:stCxn id="704" idx="3"/>
            <a:endCxn id="705" idx="1"/>
          </p:cNvCxnSpPr>
          <p:nvPr/>
        </p:nvCxnSpPr>
        <p:spPr>
          <a:xfrm flipV="1">
            <a:off x="5279017" y="2160390"/>
            <a:ext cx="1081967" cy="1052734"/>
          </a:xfrm>
          <a:prstGeom prst="straightConnector1">
            <a:avLst/>
          </a:prstGeom>
          <a:noFill/>
          <a:ln w="9525" cap="flat" cmpd="sng">
            <a:solidFill>
              <a:srgbClr val="D4D4D4"/>
            </a:solidFill>
            <a:prstDash val="solid"/>
            <a:round/>
            <a:headEnd type="none" w="sm" len="sm"/>
            <a:tailEnd type="triangle" w="med" len="med"/>
          </a:ln>
        </p:spPr>
      </p:cxnSp>
      <p:cxnSp>
        <p:nvCxnSpPr>
          <p:cNvPr id="709" name="Google Shape;709;p131"/>
          <p:cNvCxnSpPr>
            <a:stCxn id="704" idx="3"/>
            <a:endCxn id="706" idx="1"/>
          </p:cNvCxnSpPr>
          <p:nvPr/>
        </p:nvCxnSpPr>
        <p:spPr>
          <a:xfrm>
            <a:off x="5279017" y="3213124"/>
            <a:ext cx="1081967" cy="15199"/>
          </a:xfrm>
          <a:prstGeom prst="straightConnector1">
            <a:avLst/>
          </a:prstGeom>
          <a:noFill/>
          <a:ln w="9525" cap="flat" cmpd="sng">
            <a:solidFill>
              <a:srgbClr val="D4D4D4"/>
            </a:solidFill>
            <a:prstDash val="solid"/>
            <a:round/>
            <a:headEnd type="none" w="sm" len="sm"/>
            <a:tailEnd type="triangle" w="med" len="med"/>
          </a:ln>
        </p:spPr>
      </p:cxnSp>
      <p:cxnSp>
        <p:nvCxnSpPr>
          <p:cNvPr id="710" name="Google Shape;710;p131"/>
          <p:cNvCxnSpPr>
            <a:stCxn id="704" idx="3"/>
            <a:endCxn id="707" idx="1"/>
          </p:cNvCxnSpPr>
          <p:nvPr/>
        </p:nvCxnSpPr>
        <p:spPr>
          <a:xfrm>
            <a:off x="5279017" y="3213124"/>
            <a:ext cx="1050166" cy="1072933"/>
          </a:xfrm>
          <a:prstGeom prst="straightConnector1">
            <a:avLst/>
          </a:prstGeom>
          <a:noFill/>
          <a:ln w="9525" cap="flat" cmpd="sng">
            <a:solidFill>
              <a:srgbClr val="DCDCDC"/>
            </a:solidFill>
            <a:prstDash val="solid"/>
            <a:round/>
            <a:headEnd type="none" w="sm" len="sm"/>
            <a:tailEnd type="triangle" w="med" len="med"/>
          </a:ln>
        </p:spPr>
      </p:cxnSp>
      <p:sp>
        <p:nvSpPr>
          <p:cNvPr id="711" name="Google Shape;711;p131"/>
          <p:cNvSpPr/>
          <p:nvPr/>
        </p:nvSpPr>
        <p:spPr>
          <a:xfrm>
            <a:off x="8083551" y="4798200"/>
            <a:ext cx="348000" cy="440800"/>
          </a:xfrm>
          <a:prstGeom prst="downArrow">
            <a:avLst>
              <a:gd name="adj1" fmla="val 50000"/>
              <a:gd name="adj2" fmla="val 50000"/>
            </a:avLst>
          </a:prstGeom>
          <a:solidFill>
            <a:schemeClr val="accent6"/>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12" name="Google Shape;712;p131"/>
          <p:cNvSpPr txBox="1"/>
          <p:nvPr/>
        </p:nvSpPr>
        <p:spPr>
          <a:xfrm>
            <a:off x="6257551" y="5350834"/>
            <a:ext cx="40000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3000"/>
            </a:pPr>
            <a:r>
              <a:rPr lang="es" sz="4000">
                <a:solidFill>
                  <a:schemeClr val="dk1"/>
                </a:solidFill>
                <a:highlight>
                  <a:schemeClr val="lt1"/>
                </a:highlight>
                <a:latin typeface="DM Sans"/>
                <a:ea typeface="DM Sans"/>
                <a:cs typeface="DM Sans"/>
                <a:sym typeface="DM Sans"/>
              </a:rPr>
              <a:t>💡</a:t>
            </a:r>
            <a:endParaRPr sz="4000">
              <a:solidFill>
                <a:srgbClr val="000000"/>
              </a:solidFill>
              <a:highlight>
                <a:schemeClr val="lt1"/>
              </a:highlight>
              <a:latin typeface="Arial"/>
              <a:ea typeface="Arial"/>
              <a:cs typeface="Arial"/>
              <a:sym typeface="Arial"/>
            </a:endParaRPr>
          </a:p>
        </p:txBody>
      </p:sp>
      <p:pic>
        <p:nvPicPr>
          <p:cNvPr id="713" name="Google Shape;713;p131"/>
          <p:cNvPicPr preferRelativeResize="0"/>
          <p:nvPr/>
        </p:nvPicPr>
        <p:blipFill>
          <a:blip r:embed="rId3">
            <a:alphaModFix/>
          </a:blip>
          <a:stretch>
            <a:fillRect/>
          </a:stretch>
        </p:blipFill>
        <p:spPr>
          <a:xfrm>
            <a:off x="10415218" y="6256367"/>
            <a:ext cx="1534333" cy="356767"/>
          </a:xfrm>
          <a:prstGeom prst="rect">
            <a:avLst/>
          </a:prstGeom>
          <a:noFill/>
          <a:ln>
            <a:noFill/>
          </a:ln>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grpSp>
        <p:nvGrpSpPr>
          <p:cNvPr id="718" name="Google Shape;718;p132"/>
          <p:cNvGrpSpPr/>
          <p:nvPr/>
        </p:nvGrpSpPr>
        <p:grpSpPr>
          <a:xfrm>
            <a:off x="609795" y="624264"/>
            <a:ext cx="574765" cy="574765"/>
            <a:chOff x="3137108" y="2467173"/>
            <a:chExt cx="738900" cy="738900"/>
          </a:xfrm>
        </p:grpSpPr>
        <p:sp>
          <p:nvSpPr>
            <p:cNvPr id="719" name="Google Shape;719;p132"/>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20" name="Google Shape;720;p132"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721" name="Google Shape;721;p132"/>
          <p:cNvSpPr txBox="1"/>
          <p:nvPr/>
        </p:nvSpPr>
        <p:spPr>
          <a:xfrm>
            <a:off x="609800" y="2427534"/>
            <a:ext cx="5112800" cy="398669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Consigna</a:t>
            </a:r>
            <a:endParaRPr b="1">
              <a:solidFill>
                <a:srgbClr val="000000"/>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rgbClr val="999999"/>
                </a:solidFill>
                <a:latin typeface="DM Sans"/>
                <a:ea typeface="DM Sans"/>
                <a:cs typeface="DM Sans"/>
                <a:sym typeface="DM Sans"/>
              </a:rPr>
              <a:t>Desarrollar un servidor basado en express donde podamos hacer consultas a nuestro archivo de productos.</a:t>
            </a:r>
            <a:endParaRPr>
              <a:solidFill>
                <a:srgbClr val="000000"/>
              </a:solidFill>
              <a:latin typeface="DM Sans"/>
              <a:ea typeface="DM Sans"/>
              <a:cs typeface="DM Sans"/>
              <a:sym typeface="DM Sans"/>
            </a:endParaRPr>
          </a:p>
          <a:p>
            <a:pPr>
              <a:spcBef>
                <a:spcPts val="1333"/>
              </a:spcBef>
              <a:buClr>
                <a:srgbClr val="000000"/>
              </a:buClr>
              <a:buSzPts val="1350"/>
            </a:pPr>
            <a:r>
              <a:rPr lang="es" b="1">
                <a:solidFill>
                  <a:srgbClr val="000000"/>
                </a:solidFill>
                <a:latin typeface="DM Sans"/>
                <a:ea typeface="DM Sans"/>
                <a:cs typeface="DM Sans"/>
                <a:sym typeface="DM Sans"/>
              </a:rPr>
              <a:t>Aspectos a incluir</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Se deberá utilizar la clase ProductManager que actualmente utilizamos con persistencia de archivos. </a:t>
            </a:r>
            <a:endParaRPr>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Desarrollar un servidor express que, en su archivo app.js importe al archivo de ProductManager que actualmente tenemos.</a:t>
            </a:r>
            <a:endParaRPr>
              <a:solidFill>
                <a:srgbClr val="999999"/>
              </a:solidFill>
              <a:latin typeface="DM Sans"/>
              <a:ea typeface="DM Sans"/>
              <a:cs typeface="DM Sans"/>
              <a:sym typeface="DM Sans"/>
            </a:endParaRPr>
          </a:p>
        </p:txBody>
      </p:sp>
      <p:sp>
        <p:nvSpPr>
          <p:cNvPr id="722" name="Google Shape;722;p132"/>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Servidor con express</a:t>
            </a:r>
            <a:endParaRPr sz="5333" b="1">
              <a:solidFill>
                <a:schemeClr val="dk1"/>
              </a:solidFill>
              <a:latin typeface="DM Sans"/>
              <a:ea typeface="DM Sans"/>
              <a:cs typeface="DM Sans"/>
              <a:sym typeface="DM Sans"/>
            </a:endParaRPr>
          </a:p>
        </p:txBody>
      </p:sp>
      <p:pic>
        <p:nvPicPr>
          <p:cNvPr id="723" name="Google Shape;723;p132"/>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24" name="Google Shape;724;p132"/>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ENTREGABLE</a:t>
            </a:r>
            <a:endParaRPr sz="1867">
              <a:solidFill>
                <a:srgbClr val="000000"/>
              </a:solidFill>
              <a:latin typeface="DM Sans"/>
              <a:ea typeface="DM Sans"/>
              <a:cs typeface="DM Sans"/>
              <a:sym typeface="DM Sans"/>
            </a:endParaRPr>
          </a:p>
        </p:txBody>
      </p:sp>
      <p:sp>
        <p:nvSpPr>
          <p:cNvPr id="725" name="Google Shape;725;p132"/>
          <p:cNvSpPr txBox="1"/>
          <p:nvPr/>
        </p:nvSpPr>
        <p:spPr>
          <a:xfrm>
            <a:off x="5851533" y="2427534"/>
            <a:ext cx="5184400" cy="4180591"/>
          </a:xfrm>
          <a:prstGeom prst="rect">
            <a:avLst/>
          </a:prstGeom>
          <a:noFill/>
          <a:ln>
            <a:noFill/>
          </a:ln>
        </p:spPr>
        <p:txBody>
          <a:bodyPr spcFirstLastPara="1" wrap="square" lIns="121900" tIns="121900" rIns="121900" bIns="121900" anchor="t" anchorCtr="0">
            <a:spAutoFit/>
          </a:bodyPr>
          <a:lstStyle/>
          <a:p>
            <a:pPr>
              <a:spcBef>
                <a:spcPts val="1333"/>
              </a:spcBef>
            </a:pPr>
            <a:r>
              <a:rPr lang="es" b="1">
                <a:solidFill>
                  <a:schemeClr val="dk1"/>
                </a:solidFill>
                <a:latin typeface="DM Sans"/>
                <a:ea typeface="DM Sans"/>
                <a:cs typeface="DM Sans"/>
                <a:sym typeface="DM Sans"/>
              </a:rPr>
              <a:t>Aspectos a incluir</a:t>
            </a:r>
            <a:endParaRPr b="1">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rgbClr val="999999"/>
                </a:solidFill>
                <a:latin typeface="DM Sans"/>
                <a:ea typeface="DM Sans"/>
                <a:cs typeface="DM Sans"/>
                <a:sym typeface="DM Sans"/>
              </a:rPr>
              <a:t>El servidor debe contar con los siguientes endpoints:</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ruta ‘/products’, la cual debe leer el archivo de productos y devolverlos dentro de un objeto. Agregar el soporte para recibir por query param el valor ?limit= el cual recibirá un límite de resultados.</a:t>
            </a:r>
            <a:endParaRPr>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a:solidFill>
                  <a:srgbClr val="999999"/>
                </a:solidFill>
                <a:latin typeface="DM Sans"/>
                <a:ea typeface="DM Sans"/>
                <a:cs typeface="DM Sans"/>
                <a:sym typeface="DM Sans"/>
              </a:rPr>
              <a:t>Si no se recibe query de límite, se devolverán todos los productos</a:t>
            </a:r>
            <a:endParaRPr>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a:solidFill>
                  <a:srgbClr val="999999"/>
                </a:solidFill>
                <a:latin typeface="DM Sans"/>
                <a:ea typeface="DM Sans"/>
                <a:cs typeface="DM Sans"/>
                <a:sym typeface="DM Sans"/>
              </a:rPr>
              <a:t>Si se recibe un límite, sólo devolver el número de productos solicitados</a:t>
            </a:r>
            <a:endParaRPr>
              <a:solidFill>
                <a:srgbClr val="999999"/>
              </a:solidFill>
              <a:latin typeface="DM Sans"/>
              <a:ea typeface="DM Sans"/>
              <a:cs typeface="DM Sans"/>
              <a:sym typeface="DM Sans"/>
            </a:endParaRPr>
          </a:p>
        </p:txBody>
      </p:sp>
      <p:sp>
        <p:nvSpPr>
          <p:cNvPr id="726" name="Google Shape;726;p132"/>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graphicFrame>
        <p:nvGraphicFramePr>
          <p:cNvPr id="939" name="Google Shape;939;p156"/>
          <p:cNvGraphicFramePr/>
          <p:nvPr/>
        </p:nvGraphicFramePr>
        <p:xfrm>
          <a:off x="193367" y="131069"/>
          <a:ext cx="10011000" cy="6480167"/>
        </p:xfrm>
        <a:graphic>
          <a:graphicData uri="http://schemas.openxmlformats.org/drawingml/2006/table">
            <a:tbl>
              <a:tblPr>
                <a:noFill/>
              </a:tblPr>
              <a:tblGrid>
                <a:gridCol w="1473967">
                  <a:extLst>
                    <a:ext uri="{9D8B030D-6E8A-4147-A177-3AD203B41FA5}">
                      <a16:colId xmlns:a16="http://schemas.microsoft.com/office/drawing/2014/main" val="20000"/>
                    </a:ext>
                  </a:extLst>
                </a:gridCol>
                <a:gridCol w="1561633">
                  <a:extLst>
                    <a:ext uri="{9D8B030D-6E8A-4147-A177-3AD203B41FA5}">
                      <a16:colId xmlns:a16="http://schemas.microsoft.com/office/drawing/2014/main" val="20001"/>
                    </a:ext>
                  </a:extLst>
                </a:gridCol>
                <a:gridCol w="2130167">
                  <a:extLst>
                    <a:ext uri="{9D8B030D-6E8A-4147-A177-3AD203B41FA5}">
                      <a16:colId xmlns:a16="http://schemas.microsoft.com/office/drawing/2014/main" val="20002"/>
                    </a:ext>
                  </a:extLst>
                </a:gridCol>
                <a:gridCol w="4845233">
                  <a:extLst>
                    <a:ext uri="{9D8B030D-6E8A-4147-A177-3AD203B41FA5}">
                      <a16:colId xmlns:a16="http://schemas.microsoft.com/office/drawing/2014/main" val="20003"/>
                    </a:ext>
                  </a:extLst>
                </a:gridCol>
              </a:tblGrid>
              <a:tr h="518133">
                <a:tc>
                  <a:txBody>
                    <a:bodyPr/>
                    <a:lstStyle/>
                    <a:p>
                      <a:pPr marL="0" lvl="0" indent="0" algn="l" rtl="0">
                        <a:spcBef>
                          <a:spcPts val="0"/>
                        </a:spcBef>
                        <a:spcAft>
                          <a:spcPts val="0"/>
                        </a:spcAft>
                        <a:buNone/>
                      </a:pPr>
                      <a:endParaRPr sz="1300">
                        <a:latin typeface="DM Sans"/>
                        <a:ea typeface="DM Sans"/>
                        <a:cs typeface="DM Sans"/>
                        <a:sym typeface="DM Sans"/>
                      </a:endParaRPr>
                    </a:p>
                  </a:txBody>
                  <a:tcPr marL="121900" marR="121900" marT="121900" marB="121900">
                    <a:solidFill>
                      <a:schemeClr val="accent6"/>
                    </a:solidFill>
                  </a:tcPr>
                </a:tc>
                <a:tc>
                  <a:txBody>
                    <a:bodyPr/>
                    <a:lstStyle/>
                    <a:p>
                      <a:pPr marL="0" lvl="0" indent="0" algn="l" rtl="0">
                        <a:spcBef>
                          <a:spcPts val="0"/>
                        </a:spcBef>
                        <a:spcAft>
                          <a:spcPts val="0"/>
                        </a:spcAft>
                        <a:buNone/>
                      </a:pPr>
                      <a:endParaRPr sz="1300">
                        <a:latin typeface="DM Sans"/>
                        <a:ea typeface="DM Sans"/>
                        <a:cs typeface="DM Sans"/>
                        <a:sym typeface="DM Sans"/>
                      </a:endParaRPr>
                    </a:p>
                  </a:txBody>
                  <a:tcPr marL="121900" marR="121900" marT="121900" marB="121900">
                    <a:solidFill>
                      <a:schemeClr val="accent6"/>
                    </a:solidFill>
                  </a:tcPr>
                </a:tc>
                <a:tc>
                  <a:txBody>
                    <a:bodyPr/>
                    <a:lstStyle/>
                    <a:p>
                      <a:pPr marL="0" lvl="0" indent="0" algn="l" rtl="0">
                        <a:spcBef>
                          <a:spcPts val="0"/>
                        </a:spcBef>
                        <a:spcAft>
                          <a:spcPts val="0"/>
                        </a:spcAft>
                        <a:buNone/>
                      </a:pPr>
                      <a:r>
                        <a:rPr lang="es" sz="1600" b="1">
                          <a:latin typeface="DM Sans"/>
                          <a:ea typeface="DM Sans"/>
                          <a:cs typeface="DM Sans"/>
                          <a:sym typeface="DM Sans"/>
                        </a:rPr>
                        <a:t>Nombre</a:t>
                      </a:r>
                      <a:endParaRPr sz="1600" b="1">
                        <a:latin typeface="DM Sans"/>
                        <a:ea typeface="DM Sans"/>
                        <a:cs typeface="DM Sans"/>
                        <a:sym typeface="DM Sans"/>
                      </a:endParaRPr>
                    </a:p>
                  </a:txBody>
                  <a:tcPr marL="121900" marR="121900" marT="121900" marB="121900">
                    <a:solidFill>
                      <a:schemeClr val="accent6"/>
                    </a:solidFill>
                  </a:tcPr>
                </a:tc>
                <a:tc>
                  <a:txBody>
                    <a:bodyPr/>
                    <a:lstStyle/>
                    <a:p>
                      <a:pPr marL="0" lvl="0" indent="0" algn="l" rtl="0">
                        <a:spcBef>
                          <a:spcPts val="0"/>
                        </a:spcBef>
                        <a:spcAft>
                          <a:spcPts val="0"/>
                        </a:spcAft>
                        <a:buNone/>
                      </a:pPr>
                      <a:r>
                        <a:rPr lang="es" sz="1600" b="1">
                          <a:latin typeface="DM Sans"/>
                          <a:ea typeface="DM Sans"/>
                          <a:cs typeface="DM Sans"/>
                          <a:sym typeface="DM Sans"/>
                        </a:rPr>
                        <a:t>Descripción</a:t>
                      </a:r>
                      <a:endParaRPr sz="1600" b="1">
                        <a:latin typeface="DM Sans"/>
                        <a:ea typeface="DM Sans"/>
                        <a:cs typeface="DM Sans"/>
                        <a:sym typeface="DM Sans"/>
                      </a:endParaRPr>
                    </a:p>
                  </a:txBody>
                  <a:tcPr marL="121900" marR="121900" marT="121900" marB="121900">
                    <a:solidFill>
                      <a:schemeClr val="accent6"/>
                    </a:solidFill>
                  </a:tcPr>
                </a:tc>
                <a:extLst>
                  <a:ext uri="{0D108BD9-81ED-4DB2-BD59-A6C34878D82A}">
                    <a16:rowId xmlns:a16="http://schemas.microsoft.com/office/drawing/2014/main" val="10000"/>
                  </a:ext>
                </a:extLst>
              </a:tr>
              <a:tr h="447000">
                <a:tc rowSpan="11">
                  <a:txBody>
                    <a:bodyPr/>
                    <a:lstStyle/>
                    <a:p>
                      <a:pPr marL="0" lvl="0" indent="0" algn="ctr" rtl="0">
                        <a:spcBef>
                          <a:spcPts val="0"/>
                        </a:spcBef>
                        <a:spcAft>
                          <a:spcPts val="0"/>
                        </a:spcAft>
                        <a:buNone/>
                      </a:pPr>
                      <a:r>
                        <a:rPr lang="es" sz="1300" b="1">
                          <a:latin typeface="DM Sans"/>
                          <a:ea typeface="DM Sans"/>
                          <a:cs typeface="DM Sans"/>
                          <a:sym typeface="DM Sans"/>
                        </a:rPr>
                        <a:t>Tipos de datos en Javascript</a:t>
                      </a:r>
                      <a:endParaRPr sz="1300" b="1">
                        <a:latin typeface="DM Sans"/>
                        <a:ea typeface="DM Sans"/>
                        <a:cs typeface="DM Sans"/>
                        <a:sym typeface="DM Sans"/>
                      </a:endParaRPr>
                    </a:p>
                  </a:txBody>
                  <a:tcPr marL="121900" marR="121900" marT="121900" marB="121900" anchor="ctr"/>
                </a:tc>
                <a:tc rowSpan="5">
                  <a:txBody>
                    <a:bodyPr/>
                    <a:lstStyle/>
                    <a:p>
                      <a:pPr marL="0" lvl="0" indent="0" algn="l" rtl="0">
                        <a:spcBef>
                          <a:spcPts val="0"/>
                        </a:spcBef>
                        <a:spcAft>
                          <a:spcPts val="0"/>
                        </a:spcAft>
                        <a:buNone/>
                      </a:pPr>
                      <a:r>
                        <a:rPr lang="es" sz="1300" b="1">
                          <a:latin typeface="DM Sans"/>
                          <a:ea typeface="DM Sans"/>
                          <a:cs typeface="DM Sans"/>
                          <a:sym typeface="DM Sans"/>
                        </a:rPr>
                        <a:t>Tipos primitivos </a:t>
                      </a:r>
                      <a:endParaRPr sz="1300" b="1">
                        <a:latin typeface="DM Sans"/>
                        <a:ea typeface="DM Sans"/>
                        <a:cs typeface="DM Sans"/>
                        <a:sym typeface="DM Sans"/>
                      </a:endParaRPr>
                    </a:p>
                    <a:p>
                      <a:pPr marL="0" lvl="0" indent="0" algn="l" rtl="0">
                        <a:spcBef>
                          <a:spcPts val="0"/>
                        </a:spcBef>
                        <a:spcAft>
                          <a:spcPts val="0"/>
                        </a:spcAft>
                        <a:buNone/>
                      </a:pPr>
                      <a:endParaRPr sz="1300">
                        <a:highlight>
                          <a:srgbClr val="EAFF6A"/>
                        </a:highlight>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String</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Cadenas de texto</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1"/>
                  </a:ext>
                </a:extLst>
              </a:tr>
              <a:tr h="447000">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Number</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Valores numéricos</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2"/>
                  </a:ext>
                </a:extLst>
              </a:tr>
              <a:tr h="447000">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Booleans</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True/false</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3"/>
                  </a:ext>
                </a:extLst>
              </a:tr>
              <a:tr h="447000">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Null</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Tipo especial, contiene null</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4"/>
                  </a:ext>
                </a:extLst>
              </a:tr>
              <a:tr h="488667">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Undefined</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Tipo especial, contiene undefined.</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5"/>
                  </a:ext>
                </a:extLst>
              </a:tr>
              <a:tr h="853400">
                <a:tc vMerge="1">
                  <a:txBody>
                    <a:bodyPr/>
                    <a:lstStyle/>
                    <a:p>
                      <a:endParaRPr lang="es-AR"/>
                    </a:p>
                  </a:txBody>
                  <a:tcPr/>
                </a:tc>
                <a:tc rowSpan="6">
                  <a:txBody>
                    <a:bodyPr/>
                    <a:lstStyle/>
                    <a:p>
                      <a:pPr marL="0" lvl="0" indent="0" algn="l" rtl="0">
                        <a:spcBef>
                          <a:spcPts val="0"/>
                        </a:spcBef>
                        <a:spcAft>
                          <a:spcPts val="0"/>
                        </a:spcAft>
                        <a:buNone/>
                      </a:pPr>
                      <a:r>
                        <a:rPr lang="es" sz="1300" b="1">
                          <a:latin typeface="DM Sans"/>
                          <a:ea typeface="DM Sans"/>
                          <a:cs typeface="DM Sans"/>
                          <a:sym typeface="DM Sans"/>
                        </a:rPr>
                        <a:t>Tipos objeto</a:t>
                      </a:r>
                      <a:endParaRPr sz="1300">
                        <a:highlight>
                          <a:srgbClr val="EAFF6A"/>
                        </a:highlight>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Tipos predefinidos de Javascript</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Date (fecha)</a:t>
                      </a: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RegExp (expresiones regulares)</a:t>
                      </a: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Error (datos de error)</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6"/>
                  </a:ext>
                </a:extLst>
              </a:tr>
              <a:tr h="678267">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Tipos definidos por el programador/usuario</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Funciones simples</a:t>
                      </a: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Clases</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7"/>
                  </a:ext>
                </a:extLst>
              </a:tr>
              <a:tr h="812700">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Arrays</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Serie de elementos o formación tipo vector o matriz. Lo consideraremos un objeto especial que carece de métodos.</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8"/>
                  </a:ext>
                </a:extLst>
              </a:tr>
              <a:tr h="447000">
                <a:tc vMerge="1">
                  <a:txBody>
                    <a:bodyPr/>
                    <a:lstStyle/>
                    <a:p>
                      <a:endParaRPr lang="es-AR"/>
                    </a:p>
                  </a:txBody>
                  <a:tcPr/>
                </a:tc>
                <a:tc vMerge="1">
                  <a:txBody>
                    <a:bodyPr/>
                    <a:lstStyle/>
                    <a:p>
                      <a:endParaRPr lang="es-AR"/>
                    </a:p>
                  </a:txBody>
                  <a:tcPr/>
                </a:tc>
                <a:tc rowSpan="3">
                  <a:txBody>
                    <a:bodyPr/>
                    <a:lstStyle/>
                    <a:p>
                      <a:pPr marL="0" lvl="0" indent="0" algn="l" rtl="0">
                        <a:spcBef>
                          <a:spcPts val="0"/>
                        </a:spcBef>
                        <a:spcAft>
                          <a:spcPts val="0"/>
                        </a:spcAft>
                        <a:buNone/>
                      </a:pPr>
                      <a:r>
                        <a:rPr lang="es" sz="1300">
                          <a:latin typeface="DM Sans"/>
                          <a:ea typeface="DM Sans"/>
                          <a:cs typeface="DM Sans"/>
                          <a:sym typeface="DM Sans"/>
                        </a:rPr>
                        <a:t>Objetos especiales</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Objeto global</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9"/>
                  </a:ext>
                </a:extLst>
              </a:tr>
              <a:tr h="447000">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Objeto prototipo</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10"/>
                  </a:ext>
                </a:extLst>
              </a:tr>
              <a:tr h="447000">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Otros</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11"/>
                  </a:ext>
                </a:extLst>
              </a:tr>
            </a:tbl>
          </a:graphicData>
        </a:graphic>
      </p:graphicFrame>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grpSp>
        <p:nvGrpSpPr>
          <p:cNvPr id="731" name="Google Shape;731;p133"/>
          <p:cNvGrpSpPr/>
          <p:nvPr/>
        </p:nvGrpSpPr>
        <p:grpSpPr>
          <a:xfrm>
            <a:off x="609795" y="624264"/>
            <a:ext cx="574765" cy="574765"/>
            <a:chOff x="3137108" y="2467173"/>
            <a:chExt cx="738900" cy="738900"/>
          </a:xfrm>
        </p:grpSpPr>
        <p:sp>
          <p:nvSpPr>
            <p:cNvPr id="732" name="Google Shape;732;p133"/>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33" name="Google Shape;733;p133"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734" name="Google Shape;734;p133"/>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Servidor con express</a:t>
            </a:r>
            <a:endParaRPr sz="5333" b="1">
              <a:solidFill>
                <a:schemeClr val="dk1"/>
              </a:solidFill>
              <a:latin typeface="DM Sans"/>
              <a:ea typeface="DM Sans"/>
              <a:cs typeface="DM Sans"/>
              <a:sym typeface="DM Sans"/>
            </a:endParaRPr>
          </a:p>
        </p:txBody>
      </p:sp>
      <p:pic>
        <p:nvPicPr>
          <p:cNvPr id="735" name="Google Shape;735;p133"/>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36" name="Google Shape;736;p133"/>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ENTREGABLE</a:t>
            </a:r>
            <a:endParaRPr sz="1867">
              <a:solidFill>
                <a:srgbClr val="000000"/>
              </a:solidFill>
              <a:latin typeface="DM Sans"/>
              <a:ea typeface="DM Sans"/>
              <a:cs typeface="DM Sans"/>
              <a:sym typeface="DM Sans"/>
            </a:endParaRPr>
          </a:p>
        </p:txBody>
      </p:sp>
      <p:sp>
        <p:nvSpPr>
          <p:cNvPr id="737" name="Google Shape;737;p133"/>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38" name="Google Shape;738;p133"/>
          <p:cNvSpPr txBox="1"/>
          <p:nvPr/>
        </p:nvSpPr>
        <p:spPr>
          <a:xfrm>
            <a:off x="276067" y="2516134"/>
            <a:ext cx="5037200" cy="4180591"/>
          </a:xfrm>
          <a:prstGeom prst="rect">
            <a:avLst/>
          </a:prstGeom>
          <a:noFill/>
          <a:ln>
            <a:noFill/>
          </a:ln>
        </p:spPr>
        <p:txBody>
          <a:bodyPr spcFirstLastPara="1" wrap="square" lIns="121900" tIns="121900" rIns="121900" bIns="121900" anchor="t" anchorCtr="0">
            <a:spAutoFit/>
          </a:bodyPr>
          <a:lstStyle/>
          <a:p>
            <a:endParaRPr>
              <a:solidFill>
                <a:schemeClr val="dk1"/>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ruta ‘/products/:pid’, la cual debe recibir por req.params el pid (product Id), y devolver sólo el producto solicitado, en lugar de todos los productos. </a:t>
            </a:r>
            <a:endParaRPr>
              <a:solidFill>
                <a:srgbClr val="999999"/>
              </a:solidFill>
              <a:latin typeface="DM Sans"/>
              <a:ea typeface="DM Sans"/>
              <a:cs typeface="DM Sans"/>
              <a:sym typeface="DM Sans"/>
            </a:endParaRPr>
          </a:p>
          <a:p>
            <a:pPr>
              <a:spcBef>
                <a:spcPts val="1333"/>
              </a:spcBef>
            </a:pPr>
            <a:r>
              <a:rPr lang="es" b="1">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marL="609585" indent="-419090">
              <a:spcBef>
                <a:spcPts val="1333"/>
              </a:spcBef>
              <a:buClr>
                <a:schemeClr val="dk1"/>
              </a:buClr>
              <a:buSzPts val="1350"/>
              <a:buFont typeface="DM Sans"/>
              <a:buChar char="●"/>
            </a:pPr>
            <a:r>
              <a:rPr lang="es">
                <a:solidFill>
                  <a:schemeClr val="dk1"/>
                </a:solidFill>
                <a:latin typeface="DM Sans"/>
                <a:ea typeface="DM Sans"/>
                <a:cs typeface="DM Sans"/>
                <a:sym typeface="DM Sans"/>
              </a:rPr>
              <a:t>Tu clase lee archivos con promesas. recuerda usar async/await en tus endpoints</a:t>
            </a:r>
            <a:endParaRPr>
              <a:solidFill>
                <a:schemeClr val="dk1"/>
              </a:solidFill>
              <a:latin typeface="DM Sans"/>
              <a:ea typeface="DM Sans"/>
              <a:cs typeface="DM Sans"/>
              <a:sym typeface="DM Sans"/>
            </a:endParaRPr>
          </a:p>
          <a:p>
            <a:pPr marL="609585" indent="-419090">
              <a:buClr>
                <a:schemeClr val="dk1"/>
              </a:buClr>
              <a:buSzPts val="1350"/>
              <a:buFont typeface="DM Sans"/>
              <a:buChar char="●"/>
            </a:pPr>
            <a:r>
              <a:rPr lang="es">
                <a:solidFill>
                  <a:schemeClr val="dk1"/>
                </a:solidFill>
                <a:latin typeface="DM Sans"/>
                <a:ea typeface="DM Sans"/>
                <a:cs typeface="DM Sans"/>
                <a:sym typeface="DM Sans"/>
              </a:rPr>
              <a:t>Utiliza un archivo que ya tenga productos, pues el desafío sólo es para gets. </a:t>
            </a:r>
            <a:endParaRPr>
              <a:solidFill>
                <a:schemeClr val="dk1"/>
              </a:solidFill>
              <a:latin typeface="DM Sans"/>
              <a:ea typeface="DM Sans"/>
              <a:cs typeface="DM Sans"/>
              <a:sym typeface="DM Sans"/>
            </a:endParaRPr>
          </a:p>
        </p:txBody>
      </p:sp>
      <p:sp>
        <p:nvSpPr>
          <p:cNvPr id="739" name="Google Shape;739;p133"/>
          <p:cNvSpPr txBox="1"/>
          <p:nvPr/>
        </p:nvSpPr>
        <p:spPr>
          <a:xfrm>
            <a:off x="5842500" y="2454767"/>
            <a:ext cx="5462800" cy="3495788"/>
          </a:xfrm>
          <a:prstGeom prst="rect">
            <a:avLst/>
          </a:prstGeom>
          <a:noFill/>
          <a:ln>
            <a:noFill/>
          </a:ln>
        </p:spPr>
        <p:txBody>
          <a:bodyPr spcFirstLastPara="1" wrap="square" lIns="121900" tIns="121900" rIns="121900" bIns="121900" anchor="t" anchorCtr="0">
            <a:spAutoFit/>
          </a:bodyPr>
          <a:lstStyle/>
          <a:p>
            <a:pPr>
              <a:spcBef>
                <a:spcPts val="1333"/>
              </a:spcBef>
              <a:buClr>
                <a:schemeClr val="dk1"/>
              </a:buClr>
              <a:buSzPts val="1100"/>
            </a:pPr>
            <a:r>
              <a:rPr lang="es" b="1">
                <a:solidFill>
                  <a:schemeClr val="dk1"/>
                </a:solidFill>
                <a:latin typeface="DM Sans"/>
                <a:ea typeface="DM Sans"/>
                <a:cs typeface="DM Sans"/>
                <a:sym typeface="DM Sans"/>
              </a:rPr>
              <a:t>Formato del entregable</a:t>
            </a:r>
            <a:endParaRPr b="1">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rgbClr val="999999"/>
                </a:solidFill>
                <a:latin typeface="DM Sans"/>
                <a:ea typeface="DM Sans"/>
                <a:cs typeface="DM Sans"/>
                <a:sym typeface="DM Sans"/>
              </a:rPr>
              <a:t>Link al repositorio de Github con el proyecto completo, el cual debe incluir:</a:t>
            </a:r>
            <a:endParaRPr>
              <a:solidFill>
                <a:srgbClr val="999999"/>
              </a:solidFill>
              <a:latin typeface="DM Sans"/>
              <a:ea typeface="DM Sans"/>
              <a:cs typeface="DM Sans"/>
              <a:sym typeface="DM Sans"/>
            </a:endParaRPr>
          </a:p>
          <a:p>
            <a:pPr marL="1219170" lvl="1" indent="-419090">
              <a:spcBef>
                <a:spcPts val="1067"/>
              </a:spcBef>
              <a:buClr>
                <a:srgbClr val="999999"/>
              </a:buClr>
              <a:buSzPts val="1350"/>
              <a:buFont typeface="DM Sans"/>
              <a:buChar char="-"/>
            </a:pPr>
            <a:r>
              <a:rPr lang="es">
                <a:solidFill>
                  <a:srgbClr val="999999"/>
                </a:solidFill>
                <a:latin typeface="DM Sans"/>
                <a:ea typeface="DM Sans"/>
                <a:cs typeface="DM Sans"/>
                <a:sym typeface="DM Sans"/>
              </a:rPr>
              <a:t>carpeta src con app.js dentro y tu ProductManager dentro.</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package.json con la info del proyecto.</a:t>
            </a:r>
            <a:endParaRPr>
              <a:solidFill>
                <a:srgbClr val="999999"/>
              </a:solidFill>
              <a:latin typeface="DM Sans"/>
              <a:ea typeface="DM Sans"/>
              <a:cs typeface="DM Sans"/>
              <a:sym typeface="DM Sans"/>
            </a:endParaRPr>
          </a:p>
          <a:p>
            <a:pPr marL="1219170" lvl="1" indent="-419090">
              <a:buClr>
                <a:srgbClr val="999999"/>
              </a:buClr>
              <a:buSzPts val="1350"/>
              <a:buFont typeface="DM Sans"/>
              <a:buChar char="-"/>
            </a:pPr>
            <a:r>
              <a:rPr lang="es">
                <a:solidFill>
                  <a:srgbClr val="999999"/>
                </a:solidFill>
                <a:latin typeface="DM Sans"/>
                <a:ea typeface="DM Sans"/>
                <a:cs typeface="DM Sans"/>
                <a:sym typeface="DM Sans"/>
              </a:rPr>
              <a:t>NO INCLUIR LOS node_modules generados.</a:t>
            </a:r>
            <a:endParaRPr>
              <a:solidFill>
                <a:srgbClr val="999999"/>
              </a:solidFill>
              <a:latin typeface="DM Sans"/>
              <a:ea typeface="DM Sans"/>
              <a:cs typeface="DM Sans"/>
              <a:sym typeface="DM Sans"/>
            </a:endParaRPr>
          </a:p>
          <a:p>
            <a:pPr>
              <a:spcBef>
                <a:spcPts val="1067"/>
              </a:spcBef>
              <a:spcAft>
                <a:spcPts val="1067"/>
              </a:spcAft>
            </a:pPr>
            <a:r>
              <a:rPr lang="es">
                <a:solidFill>
                  <a:srgbClr val="999999"/>
                </a:solidFill>
                <a:latin typeface="DM Sans"/>
                <a:ea typeface="DM Sans"/>
                <a:cs typeface="DM Sans"/>
                <a:sym typeface="DM Sans"/>
              </a:rPr>
              <a:t>   </a:t>
            </a:r>
            <a:r>
              <a:rPr lang="es" u="sng">
                <a:solidFill>
                  <a:schemeClr val="hlink"/>
                </a:solidFill>
                <a:latin typeface="DM Sans"/>
                <a:ea typeface="DM Sans"/>
                <a:cs typeface="DM Sans"/>
                <a:sym typeface="DM Sans"/>
                <a:hlinkClick r:id="rId5"/>
              </a:rPr>
              <a:t>Testing de este entregable</a:t>
            </a:r>
            <a:endParaRPr>
              <a:solidFill>
                <a:srgbClr val="999999"/>
              </a:solidFill>
              <a:latin typeface="DM Sans"/>
              <a:ea typeface="DM Sans"/>
              <a:cs typeface="DM Sans"/>
              <a:sym typeface="DM Sans"/>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96"/>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14" name="Google Shape;314;p96"/>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15" name="Google Shape;315;p96"/>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16" name="Google Shape;316;p96"/>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17" name="Google Shape;317;p96"/>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06</a:t>
            </a:r>
            <a:endParaRPr sz="2133">
              <a:solidFill>
                <a:schemeClr val="lt1"/>
              </a:solidFill>
              <a:latin typeface="DM Sans"/>
              <a:ea typeface="DM Sans"/>
              <a:cs typeface="DM Sans"/>
              <a:sym typeface="DM Sans"/>
            </a:endParaRPr>
          </a:p>
        </p:txBody>
      </p:sp>
      <p:cxnSp>
        <p:nvCxnSpPr>
          <p:cNvPr id="318" name="Google Shape;318;p96"/>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19" name="Google Shape;319;p96"/>
          <p:cNvSpPr txBox="1"/>
          <p:nvPr/>
        </p:nvSpPr>
        <p:spPr>
          <a:xfrm>
            <a:off x="1960017" y="27175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Servidores web</a:t>
            </a:r>
            <a:endParaRPr sz="2000" b="1">
              <a:solidFill>
                <a:srgbClr val="999999"/>
              </a:solidFill>
              <a:latin typeface="DM Sans"/>
              <a:ea typeface="DM Sans"/>
              <a:cs typeface="DM Sans"/>
              <a:sym typeface="DM Sans"/>
            </a:endParaRPr>
          </a:p>
        </p:txBody>
      </p:sp>
      <p:sp>
        <p:nvSpPr>
          <p:cNvPr id="320" name="Google Shape;320;p96"/>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07</a:t>
            </a:r>
            <a:endParaRPr sz="2133" b="1">
              <a:solidFill>
                <a:srgbClr val="FFFFFF"/>
              </a:solidFill>
              <a:latin typeface="DM Sans"/>
              <a:ea typeface="DM Sans"/>
              <a:cs typeface="DM Sans"/>
              <a:sym typeface="DM Sans"/>
            </a:endParaRPr>
          </a:p>
        </p:txBody>
      </p:sp>
      <p:cxnSp>
        <p:nvCxnSpPr>
          <p:cNvPr id="321" name="Google Shape;321;p96"/>
          <p:cNvCxnSpPr/>
          <p:nvPr/>
        </p:nvCxnSpPr>
        <p:spPr>
          <a:xfrm>
            <a:off x="5030967"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2" name="Google Shape;322;p96"/>
          <p:cNvSpPr txBox="1"/>
          <p:nvPr/>
        </p:nvSpPr>
        <p:spPr>
          <a:xfrm>
            <a:off x="4930767" y="2766101"/>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Express avanzado</a:t>
            </a:r>
            <a:endParaRPr sz="2000" b="1">
              <a:solidFill>
                <a:srgbClr val="EAFF6A"/>
              </a:solidFill>
              <a:latin typeface="DM Sans"/>
              <a:ea typeface="DM Sans"/>
              <a:cs typeface="DM Sans"/>
              <a:sym typeface="DM Sans"/>
            </a:endParaRPr>
          </a:p>
        </p:txBody>
      </p:sp>
      <p:cxnSp>
        <p:nvCxnSpPr>
          <p:cNvPr id="323" name="Google Shape;323;p96"/>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24" name="Google Shape;324;p96"/>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325" name="Google Shape;325;p96"/>
          <p:cNvSpPr txBox="1"/>
          <p:nvPr/>
        </p:nvSpPr>
        <p:spPr>
          <a:xfrm>
            <a:off x="5056583" y="3771234"/>
            <a:ext cx="2320000" cy="1477287"/>
          </a:xfrm>
          <a:prstGeom prst="rect">
            <a:avLst/>
          </a:prstGeom>
          <a:noFill/>
          <a:ln>
            <a:noFill/>
          </a:ln>
        </p:spPr>
        <p:txBody>
          <a:bodyPr spcFirstLastPara="1" wrap="square" lIns="121900" tIns="121900" rIns="121900" bIns="121900" anchor="t" anchorCtr="0">
            <a:spAutoFit/>
          </a:bodyPr>
          <a:lstStyle/>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5" action="ppaction://hlinksldjump"/>
              </a:rPr>
              <a:t>Código de estado en HTP</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6" action="ppaction://hlinksldjump"/>
              </a:rPr>
              <a:t>Métodos de petición</a:t>
            </a:r>
            <a:endParaRPr sz="1600">
              <a:solidFill>
                <a:schemeClr val="lt1"/>
              </a:solidFill>
              <a:latin typeface="DM Sans"/>
              <a:ea typeface="DM Sans"/>
              <a:cs typeface="DM Sans"/>
              <a:sym typeface="DM Sans"/>
            </a:endParaRPr>
          </a:p>
        </p:txBody>
      </p:sp>
      <p:sp>
        <p:nvSpPr>
          <p:cNvPr id="326" name="Google Shape;326;p96"/>
          <p:cNvSpPr txBox="1"/>
          <p:nvPr/>
        </p:nvSpPr>
        <p:spPr>
          <a:xfrm>
            <a:off x="2049967" y="3722667"/>
            <a:ext cx="2371200" cy="1731203"/>
          </a:xfrm>
          <a:prstGeom prst="rect">
            <a:avLst/>
          </a:prstGeom>
          <a:noFill/>
          <a:ln>
            <a:noFill/>
          </a:ln>
        </p:spPr>
        <p:txBody>
          <a:bodyPr spcFirstLastPara="1" wrap="square" lIns="121900" tIns="121900" rIns="121900" bIns="121900" anchor="t" anchorCtr="0">
            <a:spAutoFit/>
          </a:bodyPr>
          <a:lstStyle/>
          <a:p>
            <a:pPr marL="609585" indent="-406390">
              <a:spcBef>
                <a:spcPts val="1333"/>
              </a:spcBef>
              <a:buClr>
                <a:schemeClr val="accent4"/>
              </a:buClr>
              <a:buSzPts val="1200"/>
              <a:buFont typeface="DM Sans"/>
              <a:buChar char="✓"/>
            </a:pPr>
            <a:r>
              <a:rPr lang="es" sz="1600">
                <a:solidFill>
                  <a:srgbClr val="999999"/>
                </a:solidFill>
                <a:latin typeface="DM Sans"/>
                <a:ea typeface="DM Sans"/>
                <a:cs typeface="DM Sans"/>
                <a:sym typeface="DM Sans"/>
              </a:rPr>
              <a:t>Protocolo HTTP</a:t>
            </a:r>
            <a:endParaRPr sz="1600">
              <a:solidFill>
                <a:srgbClr val="999999"/>
              </a:solidFill>
              <a:latin typeface="DM Sans"/>
              <a:ea typeface="DM Sans"/>
              <a:cs typeface="DM Sans"/>
              <a:sym typeface="DM Sans"/>
            </a:endParaRPr>
          </a:p>
          <a:p>
            <a:pPr marL="609585" indent="-406390">
              <a:spcBef>
                <a:spcPts val="1333"/>
              </a:spcBef>
              <a:buClr>
                <a:schemeClr val="accent4"/>
              </a:buClr>
              <a:buSzPts val="1200"/>
              <a:buFont typeface="DM Sans"/>
              <a:buChar char="✓"/>
            </a:pPr>
            <a:r>
              <a:rPr lang="es" sz="1600">
                <a:solidFill>
                  <a:srgbClr val="999999"/>
                </a:solidFill>
                <a:latin typeface="DM Sans"/>
                <a:ea typeface="DM Sans"/>
                <a:cs typeface="DM Sans"/>
                <a:sym typeface="DM Sans"/>
              </a:rPr>
              <a:t>Servidor con express js</a:t>
            </a:r>
            <a:endParaRPr sz="1600">
              <a:solidFill>
                <a:srgbClr val="999999"/>
              </a:solidFill>
              <a:latin typeface="DM Sans"/>
              <a:ea typeface="DM Sans"/>
              <a:cs typeface="DM Sans"/>
              <a:sym typeface="DM Sans"/>
            </a:endParaRPr>
          </a:p>
          <a:p>
            <a:pPr marL="609585" indent="-406390">
              <a:spcBef>
                <a:spcPts val="1333"/>
              </a:spcBef>
              <a:buClr>
                <a:schemeClr val="accent4"/>
              </a:buClr>
              <a:buSzPts val="1200"/>
              <a:buFont typeface="DM Sans"/>
              <a:buChar char="✓"/>
            </a:pPr>
            <a:r>
              <a:rPr lang="es" sz="1600">
                <a:solidFill>
                  <a:srgbClr val="999999"/>
                </a:solidFill>
                <a:latin typeface="DM Sans"/>
                <a:ea typeface="DM Sans"/>
                <a:cs typeface="DM Sans"/>
                <a:sym typeface="DM Sans"/>
              </a:rPr>
              <a:t>Objeto request</a:t>
            </a:r>
            <a:endParaRPr sz="1600">
              <a:solidFill>
                <a:srgbClr val="999999"/>
              </a:solidFill>
              <a:latin typeface="DM Sans"/>
              <a:ea typeface="DM Sans"/>
              <a:cs typeface="DM Sans"/>
              <a:sym typeface="DM Sans"/>
            </a:endParaRPr>
          </a:p>
        </p:txBody>
      </p:sp>
      <p:pic>
        <p:nvPicPr>
          <p:cNvPr id="327" name="Google Shape;327;p96"/>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28" name="Google Shape;328;p96"/>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08</a:t>
            </a:r>
            <a:endParaRPr sz="2133">
              <a:solidFill>
                <a:schemeClr val="lt1"/>
              </a:solidFill>
              <a:latin typeface="DM Sans"/>
              <a:ea typeface="DM Sans"/>
              <a:cs typeface="DM Sans"/>
              <a:sym typeface="DM Sans"/>
            </a:endParaRPr>
          </a:p>
        </p:txBody>
      </p:sp>
      <p:cxnSp>
        <p:nvCxnSpPr>
          <p:cNvPr id="329" name="Google Shape;329;p96"/>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30" name="Google Shape;330;p96"/>
          <p:cNvSpPr txBox="1"/>
          <p:nvPr/>
        </p:nvSpPr>
        <p:spPr>
          <a:xfrm>
            <a:off x="7938284" y="27175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Router y Multer</a:t>
            </a:r>
            <a:endParaRPr sz="2000" b="1">
              <a:solidFill>
                <a:srgbClr val="999999"/>
              </a:solidFill>
              <a:latin typeface="DM Sans"/>
              <a:ea typeface="DM Sans"/>
              <a:cs typeface="DM Sans"/>
              <a:sym typeface="DM Sans"/>
            </a:endParaRPr>
          </a:p>
        </p:txBody>
      </p:sp>
      <p:cxnSp>
        <p:nvCxnSpPr>
          <p:cNvPr id="331" name="Google Shape;331;p96"/>
          <p:cNvCxnSpPr/>
          <p:nvPr/>
        </p:nvCxnSpPr>
        <p:spPr>
          <a:xfrm>
            <a:off x="8021451" y="2443400"/>
            <a:ext cx="2371200" cy="0"/>
          </a:xfrm>
          <a:prstGeom prst="straightConnector1">
            <a:avLst/>
          </a:prstGeom>
          <a:noFill/>
          <a:ln w="9525" cap="flat" cmpd="sng">
            <a:solidFill>
              <a:srgbClr val="434343"/>
            </a:solidFill>
            <a:prstDash val="solid"/>
            <a:round/>
            <a:headEnd type="none" w="sm" len="sm"/>
            <a:tailEnd type="none" w="sm" len="sm"/>
          </a:ln>
        </p:spPr>
      </p:cxnSp>
      <p:sp>
        <p:nvSpPr>
          <p:cNvPr id="332" name="Google Shape;332;p96"/>
          <p:cNvSpPr txBox="1"/>
          <p:nvPr/>
        </p:nvSpPr>
        <p:spPr>
          <a:xfrm>
            <a:off x="8048767" y="3722667"/>
            <a:ext cx="23712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Express Router</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Express y </a:t>
            </a:r>
            <a:endParaRPr sz="1600">
              <a:solidFill>
                <a:srgbClr val="999999"/>
              </a:solidFill>
              <a:latin typeface="DM Sans"/>
              <a:ea typeface="DM Sans"/>
              <a:cs typeface="DM Sans"/>
              <a:sym typeface="DM Sans"/>
            </a:endParaRPr>
          </a:p>
          <a:p>
            <a:pPr marL="609585"/>
            <a:r>
              <a:rPr lang="es" sz="1600">
                <a:solidFill>
                  <a:srgbClr val="999999"/>
                </a:solidFill>
                <a:latin typeface="DM Sans"/>
                <a:ea typeface="DM Sans"/>
                <a:cs typeface="DM Sans"/>
                <a:sym typeface="DM Sans"/>
              </a:rPr>
              <a:t>middlewares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Multer</a:t>
            </a:r>
            <a:endParaRPr sz="1600">
              <a:solidFill>
                <a:srgbClr val="999999"/>
              </a:solidFill>
              <a:latin typeface="DM Sans"/>
              <a:ea typeface="DM Sans"/>
              <a:cs typeface="DM Sans"/>
              <a:sym typeface="DM Sans"/>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97"/>
          <p:cNvSpPr txBox="1"/>
          <p:nvPr/>
        </p:nvSpPr>
        <p:spPr>
          <a:xfrm>
            <a:off x="668600" y="347334"/>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38" name="Google Shape;338;p97"/>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39" name="Google Shape;339;p97"/>
          <p:cNvSpPr txBox="1"/>
          <p:nvPr/>
        </p:nvSpPr>
        <p:spPr>
          <a:xfrm>
            <a:off x="3410681" y="2152352"/>
            <a:ext cx="5708400" cy="523180"/>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Conocer</a:t>
            </a:r>
            <a:r>
              <a:rPr lang="es">
                <a:solidFill>
                  <a:schemeClr val="lt1"/>
                </a:solidFill>
                <a:latin typeface="DM Sans"/>
                <a:ea typeface="DM Sans"/>
                <a:cs typeface="DM Sans"/>
                <a:sym typeface="DM Sans"/>
              </a:rPr>
              <a:t> los status del protocolo HTTP</a:t>
            </a:r>
            <a:endParaRPr>
              <a:solidFill>
                <a:schemeClr val="lt1"/>
              </a:solidFill>
              <a:latin typeface="DM Sans"/>
              <a:ea typeface="DM Sans"/>
              <a:cs typeface="DM Sans"/>
              <a:sym typeface="DM Sans"/>
            </a:endParaRPr>
          </a:p>
        </p:txBody>
      </p:sp>
      <p:pic>
        <p:nvPicPr>
          <p:cNvPr id="340" name="Google Shape;340;p97"/>
          <p:cNvPicPr preferRelativeResize="0"/>
          <p:nvPr/>
        </p:nvPicPr>
        <p:blipFill>
          <a:blip r:embed="rId3">
            <a:alphaModFix/>
          </a:blip>
          <a:stretch>
            <a:fillRect/>
          </a:stretch>
        </p:blipFill>
        <p:spPr>
          <a:xfrm>
            <a:off x="2897185" y="3052068"/>
            <a:ext cx="262633" cy="262633"/>
          </a:xfrm>
          <a:prstGeom prst="rect">
            <a:avLst/>
          </a:prstGeom>
          <a:noFill/>
          <a:ln>
            <a:noFill/>
          </a:ln>
        </p:spPr>
      </p:pic>
      <p:cxnSp>
        <p:nvCxnSpPr>
          <p:cNvPr id="341" name="Google Shape;341;p97"/>
          <p:cNvCxnSpPr>
            <a:endCxn id="340" idx="0"/>
          </p:cNvCxnSpPr>
          <p:nvPr/>
        </p:nvCxnSpPr>
        <p:spPr>
          <a:xfrm rot="5400000">
            <a:off x="2778100" y="2800467"/>
            <a:ext cx="502000" cy="12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42" name="Google Shape;342;p97"/>
          <p:cNvSpPr txBox="1"/>
          <p:nvPr/>
        </p:nvSpPr>
        <p:spPr>
          <a:xfrm>
            <a:off x="3368115" y="3680200"/>
            <a:ext cx="5708400" cy="800179"/>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Conocer</a:t>
            </a:r>
            <a:r>
              <a:rPr lang="es">
                <a:solidFill>
                  <a:schemeClr val="lt1"/>
                </a:solidFill>
                <a:latin typeface="DM Sans"/>
                <a:ea typeface="DM Sans"/>
                <a:cs typeface="DM Sans"/>
                <a:sym typeface="DM Sans"/>
              </a:rPr>
              <a:t> los métodos POST, PUT, DELETE y utilizarlos con POSTMAN o ThunderClient</a:t>
            </a:r>
            <a:endParaRPr>
              <a:solidFill>
                <a:schemeClr val="lt1"/>
              </a:solidFill>
              <a:latin typeface="DM Sans"/>
              <a:ea typeface="DM Sans"/>
              <a:cs typeface="DM Sans"/>
              <a:sym typeface="DM Sans"/>
            </a:endParaRPr>
          </a:p>
        </p:txBody>
      </p:sp>
      <p:pic>
        <p:nvPicPr>
          <p:cNvPr id="343" name="Google Shape;343;p97"/>
          <p:cNvPicPr preferRelativeResize="0"/>
          <p:nvPr/>
        </p:nvPicPr>
        <p:blipFill>
          <a:blip r:embed="rId3">
            <a:alphaModFix/>
          </a:blip>
          <a:stretch>
            <a:fillRect/>
          </a:stretch>
        </p:blipFill>
        <p:spPr>
          <a:xfrm>
            <a:off x="2896585" y="3810501"/>
            <a:ext cx="262633" cy="262633"/>
          </a:xfrm>
          <a:prstGeom prst="rect">
            <a:avLst/>
          </a:prstGeom>
          <a:noFill/>
          <a:ln>
            <a:noFill/>
          </a:ln>
        </p:spPr>
      </p:pic>
      <p:pic>
        <p:nvPicPr>
          <p:cNvPr id="344" name="Google Shape;344;p97"/>
          <p:cNvPicPr preferRelativeResize="0"/>
          <p:nvPr/>
        </p:nvPicPr>
        <p:blipFill>
          <a:blip r:embed="rId3">
            <a:alphaModFix/>
          </a:blip>
          <a:stretch>
            <a:fillRect/>
          </a:stretch>
        </p:blipFill>
        <p:spPr>
          <a:xfrm>
            <a:off x="2896985" y="4612285"/>
            <a:ext cx="262633" cy="262633"/>
          </a:xfrm>
          <a:prstGeom prst="rect">
            <a:avLst/>
          </a:prstGeom>
          <a:noFill/>
          <a:ln>
            <a:noFill/>
          </a:ln>
        </p:spPr>
      </p:pic>
      <p:cxnSp>
        <p:nvCxnSpPr>
          <p:cNvPr id="345" name="Google Shape;345;p97"/>
          <p:cNvCxnSpPr>
            <a:stCxn id="343" idx="2"/>
            <a:endCxn id="344" idx="0"/>
          </p:cNvCxnSpPr>
          <p:nvPr/>
        </p:nvCxnSpPr>
        <p:spPr>
          <a:xfrm rot="-5400000" flipH="1">
            <a:off x="2758700" y="4342333"/>
            <a:ext cx="539200" cy="800"/>
          </a:xfrm>
          <a:prstGeom prst="bentConnector3">
            <a:avLst>
              <a:gd name="adj1" fmla="val 49995"/>
            </a:avLst>
          </a:prstGeom>
          <a:noFill/>
          <a:ln w="9525" cap="flat" cmpd="sng">
            <a:solidFill>
              <a:srgbClr val="EAFF6A"/>
            </a:solidFill>
            <a:prstDash val="solid"/>
            <a:round/>
            <a:headEnd type="none" w="med" len="med"/>
            <a:tailEnd type="none" w="med" len="med"/>
          </a:ln>
        </p:spPr>
      </p:cxnSp>
      <p:sp>
        <p:nvSpPr>
          <p:cNvPr id="346" name="Google Shape;346;p97"/>
          <p:cNvSpPr txBox="1"/>
          <p:nvPr/>
        </p:nvSpPr>
        <p:spPr>
          <a:xfrm>
            <a:off x="3410681" y="4492351"/>
            <a:ext cx="5708400" cy="800179"/>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Profundizar </a:t>
            </a:r>
            <a:r>
              <a:rPr lang="es">
                <a:solidFill>
                  <a:schemeClr val="lt1"/>
                </a:solidFill>
                <a:latin typeface="DM Sans"/>
                <a:ea typeface="DM Sans"/>
                <a:cs typeface="DM Sans"/>
                <a:sym typeface="DM Sans"/>
              </a:rPr>
              <a:t>de manera práctica sobre los métodos POST, PUT, DELETE</a:t>
            </a:r>
            <a:endParaRPr>
              <a:solidFill>
                <a:schemeClr val="lt1"/>
              </a:solidFill>
              <a:latin typeface="DM Sans"/>
              <a:ea typeface="DM Sans"/>
              <a:cs typeface="DM Sans"/>
              <a:sym typeface="DM Sans"/>
            </a:endParaRPr>
          </a:p>
        </p:txBody>
      </p:sp>
      <p:cxnSp>
        <p:nvCxnSpPr>
          <p:cNvPr id="347" name="Google Shape;347;p97"/>
          <p:cNvCxnSpPr/>
          <p:nvPr/>
        </p:nvCxnSpPr>
        <p:spPr>
          <a:xfrm rot="-5400000" flipH="1">
            <a:off x="2736900" y="3544633"/>
            <a:ext cx="582000" cy="800"/>
          </a:xfrm>
          <a:prstGeom prst="bentConnector3">
            <a:avLst>
              <a:gd name="adj1" fmla="val 49991"/>
            </a:avLst>
          </a:prstGeom>
          <a:noFill/>
          <a:ln w="9525" cap="flat" cmpd="sng">
            <a:solidFill>
              <a:srgbClr val="EAFF6A"/>
            </a:solidFill>
            <a:prstDash val="solid"/>
            <a:round/>
            <a:headEnd type="none" w="med" len="med"/>
            <a:tailEnd type="none" w="med" len="med"/>
          </a:ln>
        </p:spPr>
      </p:cxnSp>
      <p:sp>
        <p:nvSpPr>
          <p:cNvPr id="348" name="Google Shape;348;p97"/>
          <p:cNvSpPr txBox="1"/>
          <p:nvPr/>
        </p:nvSpPr>
        <p:spPr>
          <a:xfrm>
            <a:off x="3410667" y="2916285"/>
            <a:ext cx="4784800" cy="523180"/>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Comprender </a:t>
            </a:r>
            <a:r>
              <a:rPr lang="es">
                <a:solidFill>
                  <a:schemeClr val="lt1"/>
                </a:solidFill>
                <a:latin typeface="DM Sans"/>
                <a:ea typeface="DM Sans"/>
                <a:cs typeface="DM Sans"/>
                <a:sym typeface="DM Sans"/>
              </a:rPr>
              <a:t>el concepto de API REST</a:t>
            </a:r>
            <a:endParaRPr>
              <a:solidFill>
                <a:schemeClr val="lt1"/>
              </a:solidFill>
              <a:latin typeface="DM Sans"/>
              <a:ea typeface="DM Sans"/>
              <a:cs typeface="DM Sans"/>
              <a:sym typeface="DM Sans"/>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98"/>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N°6</a:t>
            </a:r>
            <a:endParaRPr sz="1867">
              <a:solidFill>
                <a:srgbClr val="000000"/>
              </a:solidFill>
              <a:latin typeface="DM Sans"/>
              <a:ea typeface="DM Sans"/>
              <a:cs typeface="DM Sans"/>
              <a:sym typeface="DM Sans"/>
            </a:endParaRPr>
          </a:p>
        </p:txBody>
      </p:sp>
      <p:sp>
        <p:nvSpPr>
          <p:cNvPr id="354" name="Google Shape;354;p98"/>
          <p:cNvSpPr txBox="1"/>
          <p:nvPr/>
        </p:nvSpPr>
        <p:spPr>
          <a:xfrm>
            <a:off x="620367"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55" name="Google Shape;355;p98"/>
          <p:cNvSpPr txBox="1"/>
          <p:nvPr/>
        </p:nvSpPr>
        <p:spPr>
          <a:xfrm>
            <a:off x="620367" y="2171368"/>
            <a:ext cx="5112800" cy="3735021"/>
          </a:xfrm>
          <a:prstGeom prst="rect">
            <a:avLst/>
          </a:prstGeom>
          <a:noFill/>
          <a:ln>
            <a:noFill/>
          </a:ln>
        </p:spPr>
        <p:txBody>
          <a:bodyPr spcFirstLastPara="1" wrap="square" lIns="121900" tIns="121900" rIns="121900" bIns="121900" anchor="t" anchorCtr="0">
            <a:spAutoFit/>
          </a:bodyPr>
          <a:lstStyle/>
          <a:p>
            <a:pPr>
              <a:spcBef>
                <a:spcPts val="1333"/>
              </a:spcBef>
              <a:buClr>
                <a:schemeClr val="dk1"/>
              </a:buClr>
              <a:buSzPts val="2000"/>
            </a:pPr>
            <a:r>
              <a:rPr lang="es" sz="1667" b="1">
                <a:solidFill>
                  <a:schemeClr val="dk1"/>
                </a:solidFill>
                <a:highlight>
                  <a:srgbClr val="EAFF6A"/>
                </a:highlight>
                <a:latin typeface="DM Sans"/>
                <a:ea typeface="DM Sans"/>
                <a:cs typeface="DM Sans"/>
                <a:sym typeface="DM Sans"/>
              </a:rPr>
              <a:t>HTTP</a:t>
            </a:r>
            <a:r>
              <a:rPr lang="es" sz="1667" b="1">
                <a:solidFill>
                  <a:schemeClr val="dk1"/>
                </a:solidFill>
                <a:latin typeface="DM Sans"/>
                <a:ea typeface="DM Sans"/>
                <a:cs typeface="DM Sans"/>
                <a:sym typeface="DM Sans"/>
              </a:rPr>
              <a:t>: </a:t>
            </a:r>
            <a:r>
              <a:rPr lang="es" sz="1667">
                <a:solidFill>
                  <a:schemeClr val="dk1"/>
                </a:solidFill>
                <a:latin typeface="DM Sans"/>
                <a:ea typeface="DM Sans"/>
                <a:cs typeface="DM Sans"/>
                <a:sym typeface="DM Sans"/>
              </a:rPr>
              <a:t>Acrónimo para Hyper Text Transfer Protocol. Es el protocolo que nos permite comunicarnos a través de Internet</a:t>
            </a:r>
            <a:endParaRPr sz="1667">
              <a:solidFill>
                <a:schemeClr val="dk1"/>
              </a:solidFill>
              <a:latin typeface="DM Sans"/>
              <a:ea typeface="DM Sans"/>
              <a:cs typeface="DM Sans"/>
              <a:sym typeface="DM Sans"/>
            </a:endParaRPr>
          </a:p>
          <a:p>
            <a:pPr>
              <a:spcBef>
                <a:spcPts val="1333"/>
              </a:spcBef>
              <a:buClr>
                <a:schemeClr val="dk1"/>
              </a:buClr>
              <a:buSzPts val="2000"/>
            </a:pPr>
            <a:r>
              <a:rPr lang="es" sz="1667" b="1">
                <a:solidFill>
                  <a:schemeClr val="dk1"/>
                </a:solidFill>
                <a:highlight>
                  <a:srgbClr val="EAFF6A"/>
                </a:highlight>
                <a:latin typeface="DM Sans"/>
                <a:ea typeface="DM Sans"/>
                <a:cs typeface="DM Sans"/>
                <a:sym typeface="DM Sans"/>
              </a:rPr>
              <a:t>Protocolo</a:t>
            </a:r>
            <a:r>
              <a:rPr lang="es" sz="1667" b="1">
                <a:solidFill>
                  <a:schemeClr val="dk1"/>
                </a:solidFill>
                <a:latin typeface="DM Sans"/>
                <a:ea typeface="DM Sans"/>
                <a:cs typeface="DM Sans"/>
                <a:sym typeface="DM Sans"/>
              </a:rPr>
              <a:t>:</a:t>
            </a:r>
            <a:r>
              <a:rPr lang="es" sz="1667">
                <a:solidFill>
                  <a:schemeClr val="dk1"/>
                </a:solidFill>
                <a:latin typeface="DM Sans"/>
                <a:ea typeface="DM Sans"/>
                <a:cs typeface="DM Sans"/>
                <a:sym typeface="DM Sans"/>
              </a:rPr>
              <a:t> Conjunto de estándares y normas que deben seguirse para poder llevar a cabo una comunicación correcta.</a:t>
            </a:r>
            <a:endParaRPr sz="1667">
              <a:solidFill>
                <a:schemeClr val="dk1"/>
              </a:solidFill>
              <a:latin typeface="DM Sans"/>
              <a:ea typeface="DM Sans"/>
              <a:cs typeface="DM Sans"/>
              <a:sym typeface="DM Sans"/>
            </a:endParaRPr>
          </a:p>
          <a:p>
            <a:pPr>
              <a:spcBef>
                <a:spcPts val="1333"/>
              </a:spcBef>
              <a:buClr>
                <a:schemeClr val="dk1"/>
              </a:buClr>
              <a:buSzPts val="2000"/>
            </a:pPr>
            <a:r>
              <a:rPr lang="es" sz="1667" b="1">
                <a:solidFill>
                  <a:schemeClr val="dk1"/>
                </a:solidFill>
                <a:highlight>
                  <a:srgbClr val="EAFF6A"/>
                </a:highlight>
                <a:latin typeface="DM Sans"/>
                <a:ea typeface="DM Sans"/>
                <a:cs typeface="DM Sans"/>
                <a:sym typeface="DM Sans"/>
              </a:rPr>
              <a:t>Servidor</a:t>
            </a:r>
            <a:r>
              <a:rPr lang="es" sz="1667" b="1">
                <a:solidFill>
                  <a:schemeClr val="dk1"/>
                </a:solidFill>
                <a:latin typeface="DM Sans"/>
                <a:ea typeface="DM Sans"/>
                <a:cs typeface="DM Sans"/>
                <a:sym typeface="DM Sans"/>
              </a:rPr>
              <a:t>:</a:t>
            </a:r>
            <a:r>
              <a:rPr lang="es" sz="1667">
                <a:solidFill>
                  <a:schemeClr val="dk1"/>
                </a:solidFill>
                <a:latin typeface="DM Sans"/>
                <a:ea typeface="DM Sans"/>
                <a:cs typeface="DM Sans"/>
                <a:sym typeface="DM Sans"/>
              </a:rPr>
              <a:t> Sistema que permite recibir peticiones de otras computadoras y devolver una respuesta a éstas.</a:t>
            </a:r>
            <a:endParaRPr sz="1667">
              <a:solidFill>
                <a:schemeClr val="dk1"/>
              </a:solidFill>
              <a:latin typeface="DM Sans"/>
              <a:ea typeface="DM Sans"/>
              <a:cs typeface="DM Sans"/>
              <a:sym typeface="DM Sans"/>
            </a:endParaRPr>
          </a:p>
          <a:p>
            <a:pPr>
              <a:spcBef>
                <a:spcPts val="1333"/>
              </a:spcBef>
              <a:buClr>
                <a:schemeClr val="dk1"/>
              </a:buClr>
              <a:buSzPts val="2000"/>
            </a:pPr>
            <a:r>
              <a:rPr lang="es" sz="1667" b="1">
                <a:solidFill>
                  <a:schemeClr val="dk1"/>
                </a:solidFill>
                <a:highlight>
                  <a:srgbClr val="EAFF6A"/>
                </a:highlight>
                <a:latin typeface="DM Sans"/>
                <a:ea typeface="DM Sans"/>
                <a:cs typeface="DM Sans"/>
                <a:sym typeface="DM Sans"/>
              </a:rPr>
              <a:t>Módulo http</a:t>
            </a:r>
            <a:r>
              <a:rPr lang="es" sz="1667" b="1">
                <a:solidFill>
                  <a:schemeClr val="dk1"/>
                </a:solidFill>
                <a:latin typeface="DM Sans"/>
                <a:ea typeface="DM Sans"/>
                <a:cs typeface="DM Sans"/>
                <a:sym typeface="DM Sans"/>
              </a:rPr>
              <a:t>:</a:t>
            </a:r>
            <a:r>
              <a:rPr lang="es" sz="1667">
                <a:solidFill>
                  <a:schemeClr val="dk1"/>
                </a:solidFill>
                <a:latin typeface="DM Sans"/>
                <a:ea typeface="DM Sans"/>
                <a:cs typeface="DM Sans"/>
                <a:sym typeface="DM Sans"/>
              </a:rPr>
              <a:t> Módulo nativo de nodejs que permite programar un servidor http.</a:t>
            </a:r>
            <a:endParaRPr sz="1667">
              <a:solidFill>
                <a:schemeClr val="dk1"/>
              </a:solidFill>
              <a:latin typeface="DM Sans"/>
              <a:ea typeface="DM Sans"/>
              <a:cs typeface="DM Sans"/>
              <a:sym typeface="DM Sans"/>
            </a:endParaRPr>
          </a:p>
        </p:txBody>
      </p:sp>
      <p:sp>
        <p:nvSpPr>
          <p:cNvPr id="356" name="Google Shape;356;p98"/>
          <p:cNvSpPr txBox="1"/>
          <p:nvPr/>
        </p:nvSpPr>
        <p:spPr>
          <a:xfrm>
            <a:off x="5973633" y="2171367"/>
            <a:ext cx="5112800" cy="3735021"/>
          </a:xfrm>
          <a:prstGeom prst="rect">
            <a:avLst/>
          </a:prstGeom>
          <a:noFill/>
          <a:ln>
            <a:noFill/>
          </a:ln>
        </p:spPr>
        <p:txBody>
          <a:bodyPr spcFirstLastPara="1" wrap="square" lIns="121900" tIns="121900" rIns="121900" bIns="121900" anchor="t" anchorCtr="0">
            <a:spAutoFit/>
          </a:bodyPr>
          <a:lstStyle/>
          <a:p>
            <a:pPr>
              <a:spcBef>
                <a:spcPts val="1333"/>
              </a:spcBef>
              <a:buClr>
                <a:schemeClr val="dk1"/>
              </a:buClr>
              <a:buSzPts val="2000"/>
            </a:pPr>
            <a:r>
              <a:rPr lang="es" sz="1667" b="1">
                <a:solidFill>
                  <a:schemeClr val="dk1"/>
                </a:solidFill>
                <a:highlight>
                  <a:srgbClr val="EAFF6A"/>
                </a:highlight>
                <a:latin typeface="DM Sans"/>
                <a:ea typeface="DM Sans"/>
                <a:cs typeface="DM Sans"/>
                <a:sym typeface="DM Sans"/>
              </a:rPr>
              <a:t>Express</a:t>
            </a:r>
            <a:r>
              <a:rPr lang="es" sz="1667" b="1">
                <a:solidFill>
                  <a:schemeClr val="dk1"/>
                </a:solidFill>
                <a:latin typeface="DM Sans"/>
                <a:ea typeface="DM Sans"/>
                <a:cs typeface="DM Sans"/>
                <a:sym typeface="DM Sans"/>
              </a:rPr>
              <a:t>:</a:t>
            </a:r>
            <a:r>
              <a:rPr lang="es" sz="1667">
                <a:solidFill>
                  <a:schemeClr val="dk1"/>
                </a:solidFill>
                <a:latin typeface="DM Sans"/>
                <a:ea typeface="DM Sans"/>
                <a:cs typeface="DM Sans"/>
                <a:sym typeface="DM Sans"/>
              </a:rPr>
              <a:t> Framework de desarrollo para crear servidores de una manera escalable.</a:t>
            </a:r>
            <a:endParaRPr sz="1667">
              <a:solidFill>
                <a:schemeClr val="dk1"/>
              </a:solidFill>
              <a:latin typeface="DM Sans"/>
              <a:ea typeface="DM Sans"/>
              <a:cs typeface="DM Sans"/>
              <a:sym typeface="DM Sans"/>
            </a:endParaRPr>
          </a:p>
          <a:p>
            <a:pPr>
              <a:spcBef>
                <a:spcPts val="1333"/>
              </a:spcBef>
              <a:buClr>
                <a:schemeClr val="dk1"/>
              </a:buClr>
              <a:buSzPts val="2000"/>
            </a:pPr>
            <a:r>
              <a:rPr lang="es" sz="1667" b="1">
                <a:solidFill>
                  <a:schemeClr val="dk1"/>
                </a:solidFill>
                <a:highlight>
                  <a:srgbClr val="EAFF6A"/>
                </a:highlight>
                <a:latin typeface="DM Sans"/>
                <a:ea typeface="DM Sans"/>
                <a:cs typeface="DM Sans"/>
                <a:sym typeface="DM Sans"/>
              </a:rPr>
              <a:t>Endpoint</a:t>
            </a:r>
            <a:r>
              <a:rPr lang="es" sz="1667" b="1">
                <a:solidFill>
                  <a:schemeClr val="dk1"/>
                </a:solidFill>
                <a:latin typeface="DM Sans"/>
                <a:ea typeface="DM Sans"/>
                <a:cs typeface="DM Sans"/>
                <a:sym typeface="DM Sans"/>
              </a:rPr>
              <a:t>:</a:t>
            </a:r>
            <a:r>
              <a:rPr lang="es" sz="1667">
                <a:solidFill>
                  <a:schemeClr val="dk1"/>
                </a:solidFill>
                <a:latin typeface="DM Sans"/>
                <a:ea typeface="DM Sans"/>
                <a:cs typeface="DM Sans"/>
                <a:sym typeface="DM Sans"/>
              </a:rPr>
              <a:t> Punto (ruta) específico bajo el cual el servidor conectará con el servicio a proporcionar</a:t>
            </a:r>
            <a:endParaRPr sz="1667">
              <a:solidFill>
                <a:schemeClr val="dk1"/>
              </a:solidFill>
              <a:latin typeface="DM Sans"/>
              <a:ea typeface="DM Sans"/>
              <a:cs typeface="DM Sans"/>
              <a:sym typeface="DM Sans"/>
            </a:endParaRPr>
          </a:p>
          <a:p>
            <a:pPr>
              <a:spcBef>
                <a:spcPts val="1333"/>
              </a:spcBef>
              <a:buClr>
                <a:schemeClr val="dk1"/>
              </a:buClr>
              <a:buSzPts val="2000"/>
            </a:pPr>
            <a:r>
              <a:rPr lang="es" sz="1667" b="1">
                <a:solidFill>
                  <a:schemeClr val="dk1"/>
                </a:solidFill>
                <a:highlight>
                  <a:srgbClr val="EAFF6A"/>
                </a:highlight>
                <a:latin typeface="DM Sans"/>
                <a:ea typeface="DM Sans"/>
                <a:cs typeface="DM Sans"/>
                <a:sym typeface="DM Sans"/>
              </a:rPr>
              <a:t>Método GET</a:t>
            </a:r>
            <a:r>
              <a:rPr lang="es" sz="1667" b="1">
                <a:solidFill>
                  <a:schemeClr val="dk1"/>
                </a:solidFill>
                <a:latin typeface="DM Sans"/>
                <a:ea typeface="DM Sans"/>
                <a:cs typeface="DM Sans"/>
                <a:sym typeface="DM Sans"/>
              </a:rPr>
              <a:t>:</a:t>
            </a:r>
            <a:r>
              <a:rPr lang="es" sz="1667">
                <a:solidFill>
                  <a:schemeClr val="dk1"/>
                </a:solidFill>
                <a:latin typeface="DM Sans"/>
                <a:ea typeface="DM Sans"/>
                <a:cs typeface="DM Sans"/>
                <a:sym typeface="DM Sans"/>
              </a:rPr>
              <a:t> Método del protocolo HTTP que permite indicar al servidor que deseamos hacer una consulta de obtención de datos.</a:t>
            </a:r>
            <a:endParaRPr sz="1667">
              <a:solidFill>
                <a:schemeClr val="dk1"/>
              </a:solidFill>
              <a:latin typeface="DM Sans"/>
              <a:ea typeface="DM Sans"/>
              <a:cs typeface="DM Sans"/>
              <a:sym typeface="DM Sans"/>
            </a:endParaRPr>
          </a:p>
          <a:p>
            <a:pPr>
              <a:spcBef>
                <a:spcPts val="1333"/>
              </a:spcBef>
              <a:buClr>
                <a:schemeClr val="dk1"/>
              </a:buClr>
              <a:buSzPts val="2000"/>
            </a:pPr>
            <a:r>
              <a:rPr lang="es" sz="1667" b="1">
                <a:solidFill>
                  <a:schemeClr val="dk1"/>
                </a:solidFill>
                <a:highlight>
                  <a:srgbClr val="EAFF6A"/>
                </a:highlight>
                <a:latin typeface="DM Sans"/>
                <a:ea typeface="DM Sans"/>
                <a:cs typeface="DM Sans"/>
                <a:sym typeface="DM Sans"/>
              </a:rPr>
              <a:t>Objeto req</a:t>
            </a:r>
            <a:r>
              <a:rPr lang="es" sz="1667" b="1">
                <a:solidFill>
                  <a:schemeClr val="dk1"/>
                </a:solidFill>
                <a:latin typeface="DM Sans"/>
                <a:ea typeface="DM Sans"/>
                <a:cs typeface="DM Sans"/>
                <a:sym typeface="DM Sans"/>
              </a:rPr>
              <a:t>:</a:t>
            </a:r>
            <a:r>
              <a:rPr lang="es" sz="1667">
                <a:solidFill>
                  <a:schemeClr val="dk1"/>
                </a:solidFill>
                <a:latin typeface="DM Sans"/>
                <a:ea typeface="DM Sans"/>
                <a:cs typeface="DM Sans"/>
                <a:sym typeface="DM Sans"/>
              </a:rPr>
              <a:t> Objeto usado dentro de los servicios de express para poder realizar consultas más complejas. sus principales componentes son: req.method, req.url req.query, req.params, req.body</a:t>
            </a:r>
            <a:endParaRPr sz="1667">
              <a:solidFill>
                <a:schemeClr val="dk1"/>
              </a:solidFill>
              <a:latin typeface="DM Sans"/>
              <a:ea typeface="DM Sans"/>
              <a:cs typeface="DM Sans"/>
              <a:sym typeface="DM Sans"/>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99"/>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2" name="Google Shape;362;p99"/>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63" name="Google Shape;363;p99"/>
          <p:cNvSpPr/>
          <p:nvPr/>
        </p:nvSpPr>
        <p:spPr>
          <a:xfrm>
            <a:off x="2492763" y="3347200"/>
            <a:ext cx="1287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API REST</a:t>
            </a:r>
            <a:endParaRPr sz="1600">
              <a:solidFill>
                <a:srgbClr val="222222"/>
              </a:solidFill>
              <a:latin typeface="DM Sans"/>
              <a:ea typeface="DM Sans"/>
              <a:cs typeface="DM Sans"/>
              <a:sym typeface="DM Sans"/>
            </a:endParaRPr>
          </a:p>
        </p:txBody>
      </p:sp>
      <p:sp>
        <p:nvSpPr>
          <p:cNvPr id="364" name="Google Shape;364;p99"/>
          <p:cNvSpPr/>
          <p:nvPr/>
        </p:nvSpPr>
        <p:spPr>
          <a:xfrm>
            <a:off x="476900" y="3346812"/>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Códigos de estado HTTP</a:t>
            </a:r>
            <a:endParaRPr sz="1600">
              <a:solidFill>
                <a:srgbClr val="FFFFFF"/>
              </a:solidFill>
              <a:latin typeface="DM Sans"/>
              <a:ea typeface="DM Sans"/>
              <a:cs typeface="DM Sans"/>
              <a:sym typeface="DM Sans"/>
            </a:endParaRPr>
          </a:p>
        </p:txBody>
      </p:sp>
      <p:sp>
        <p:nvSpPr>
          <p:cNvPr id="365" name="Google Shape;365;p99"/>
          <p:cNvSpPr/>
          <p:nvPr/>
        </p:nvSpPr>
        <p:spPr>
          <a:xfrm>
            <a:off x="6497525" y="4892900"/>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Métodos de petición</a:t>
            </a:r>
            <a:endParaRPr sz="1600">
              <a:solidFill>
                <a:schemeClr val="lt1"/>
              </a:solidFill>
              <a:latin typeface="DM Sans"/>
              <a:ea typeface="DM Sans"/>
              <a:cs typeface="DM Sans"/>
              <a:sym typeface="DM Sans"/>
            </a:endParaRPr>
          </a:p>
        </p:txBody>
      </p:sp>
      <p:cxnSp>
        <p:nvCxnSpPr>
          <p:cNvPr id="366" name="Google Shape;366;p99"/>
          <p:cNvCxnSpPr>
            <a:stCxn id="363" idx="3"/>
            <a:endCxn id="367" idx="1"/>
          </p:cNvCxnSpPr>
          <p:nvPr/>
        </p:nvCxnSpPr>
        <p:spPr>
          <a:xfrm rot="10800000" flipH="1">
            <a:off x="3779963" y="1626800"/>
            <a:ext cx="385600" cy="2107200"/>
          </a:xfrm>
          <a:prstGeom prst="bentConnector3">
            <a:avLst>
              <a:gd name="adj1" fmla="val 50006"/>
            </a:avLst>
          </a:prstGeom>
          <a:noFill/>
          <a:ln w="9525" cap="flat" cmpd="sng">
            <a:solidFill>
              <a:srgbClr val="CCCCCC"/>
            </a:solidFill>
            <a:prstDash val="solid"/>
            <a:round/>
            <a:headEnd type="none" w="sm" len="sm"/>
            <a:tailEnd type="oval" w="med" len="med"/>
          </a:ln>
        </p:spPr>
      </p:cxnSp>
      <p:cxnSp>
        <p:nvCxnSpPr>
          <p:cNvPr id="368" name="Google Shape;368;p99"/>
          <p:cNvCxnSpPr>
            <a:stCxn id="364" idx="3"/>
            <a:endCxn id="363" idx="1"/>
          </p:cNvCxnSpPr>
          <p:nvPr/>
        </p:nvCxnSpPr>
        <p:spPr>
          <a:xfrm>
            <a:off x="2342500" y="3733612"/>
            <a:ext cx="150400" cy="800"/>
          </a:xfrm>
          <a:prstGeom prst="bentConnector3">
            <a:avLst>
              <a:gd name="adj1" fmla="val 49955"/>
            </a:avLst>
          </a:prstGeom>
          <a:noFill/>
          <a:ln w="9525" cap="flat" cmpd="sng">
            <a:solidFill>
              <a:srgbClr val="CCCCCC"/>
            </a:solidFill>
            <a:prstDash val="solid"/>
            <a:round/>
            <a:headEnd type="none" w="sm" len="sm"/>
            <a:tailEnd type="oval" w="med" len="med"/>
          </a:ln>
        </p:spPr>
      </p:cxnSp>
      <p:pic>
        <p:nvPicPr>
          <p:cNvPr id="369" name="Google Shape;369;p99"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67" name="Google Shape;367;p99"/>
          <p:cNvSpPr/>
          <p:nvPr/>
        </p:nvSpPr>
        <p:spPr>
          <a:xfrm>
            <a:off x="4165608" y="1239968"/>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Arquitectura cliente-servidor sin estado</a:t>
            </a:r>
            <a:endParaRPr sz="1600">
              <a:solidFill>
                <a:srgbClr val="222222"/>
              </a:solidFill>
              <a:latin typeface="DM Sans"/>
              <a:ea typeface="DM Sans"/>
              <a:cs typeface="DM Sans"/>
              <a:sym typeface="DM Sans"/>
            </a:endParaRPr>
          </a:p>
        </p:txBody>
      </p:sp>
      <p:sp>
        <p:nvSpPr>
          <p:cNvPr id="370" name="Google Shape;370;p99"/>
          <p:cNvSpPr/>
          <p:nvPr/>
        </p:nvSpPr>
        <p:spPr>
          <a:xfrm>
            <a:off x="4165608" y="21531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Cacheable</a:t>
            </a:r>
            <a:endParaRPr sz="1600">
              <a:solidFill>
                <a:srgbClr val="222222"/>
              </a:solidFill>
              <a:latin typeface="DM Sans"/>
              <a:ea typeface="DM Sans"/>
              <a:cs typeface="DM Sans"/>
              <a:sym typeface="DM Sans"/>
            </a:endParaRPr>
          </a:p>
        </p:txBody>
      </p:sp>
      <p:sp>
        <p:nvSpPr>
          <p:cNvPr id="371" name="Google Shape;371;p99"/>
          <p:cNvSpPr/>
          <p:nvPr/>
        </p:nvSpPr>
        <p:spPr>
          <a:xfrm>
            <a:off x="4165608" y="30664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Operaciones comunes</a:t>
            </a:r>
            <a:endParaRPr sz="1600">
              <a:solidFill>
                <a:srgbClr val="222222"/>
              </a:solidFill>
              <a:latin typeface="DM Sans"/>
              <a:ea typeface="DM Sans"/>
              <a:cs typeface="DM Sans"/>
              <a:sym typeface="DM Sans"/>
            </a:endParaRPr>
          </a:p>
        </p:txBody>
      </p:sp>
      <p:sp>
        <p:nvSpPr>
          <p:cNvPr id="372" name="Google Shape;372;p99"/>
          <p:cNvSpPr/>
          <p:nvPr/>
        </p:nvSpPr>
        <p:spPr>
          <a:xfrm>
            <a:off x="4165608" y="39796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Interfaz uniforme</a:t>
            </a:r>
            <a:endParaRPr sz="1600">
              <a:solidFill>
                <a:srgbClr val="222222"/>
              </a:solidFill>
              <a:latin typeface="DM Sans"/>
              <a:ea typeface="DM Sans"/>
              <a:cs typeface="DM Sans"/>
              <a:sym typeface="DM Sans"/>
            </a:endParaRPr>
          </a:p>
        </p:txBody>
      </p:sp>
      <p:sp>
        <p:nvSpPr>
          <p:cNvPr id="373" name="Google Shape;373;p99"/>
          <p:cNvSpPr/>
          <p:nvPr/>
        </p:nvSpPr>
        <p:spPr>
          <a:xfrm>
            <a:off x="4165608" y="48928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Utilización de hipermedios</a:t>
            </a:r>
            <a:endParaRPr sz="1600">
              <a:solidFill>
                <a:srgbClr val="222222"/>
              </a:solidFill>
              <a:latin typeface="DM Sans"/>
              <a:ea typeface="DM Sans"/>
              <a:cs typeface="DM Sans"/>
              <a:sym typeface="DM Sans"/>
            </a:endParaRPr>
          </a:p>
        </p:txBody>
      </p:sp>
      <p:sp>
        <p:nvSpPr>
          <p:cNvPr id="374" name="Google Shape;374;p99"/>
          <p:cNvSpPr/>
          <p:nvPr/>
        </p:nvSpPr>
        <p:spPr>
          <a:xfrm>
            <a:off x="8931033" y="3838300"/>
            <a:ext cx="15004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POST</a:t>
            </a:r>
            <a:endParaRPr sz="1600">
              <a:solidFill>
                <a:srgbClr val="222222"/>
              </a:solidFill>
              <a:latin typeface="DM Sans"/>
              <a:ea typeface="DM Sans"/>
              <a:cs typeface="DM Sans"/>
              <a:sym typeface="DM Sans"/>
            </a:endParaRPr>
          </a:p>
        </p:txBody>
      </p:sp>
      <p:sp>
        <p:nvSpPr>
          <p:cNvPr id="375" name="Google Shape;375;p99"/>
          <p:cNvSpPr/>
          <p:nvPr/>
        </p:nvSpPr>
        <p:spPr>
          <a:xfrm>
            <a:off x="10735732" y="4716933"/>
            <a:ext cx="14456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POSTMAN</a:t>
            </a:r>
            <a:endParaRPr sz="1600">
              <a:solidFill>
                <a:srgbClr val="222222"/>
              </a:solidFill>
              <a:latin typeface="DM Sans"/>
              <a:ea typeface="DM Sans"/>
              <a:cs typeface="DM Sans"/>
              <a:sym typeface="DM Sans"/>
            </a:endParaRPr>
          </a:p>
        </p:txBody>
      </p:sp>
      <p:sp>
        <p:nvSpPr>
          <p:cNvPr id="376" name="Google Shape;376;p99"/>
          <p:cNvSpPr/>
          <p:nvPr/>
        </p:nvSpPr>
        <p:spPr>
          <a:xfrm>
            <a:off x="8931033" y="4716933"/>
            <a:ext cx="15004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PUT</a:t>
            </a:r>
            <a:endParaRPr sz="1600">
              <a:solidFill>
                <a:srgbClr val="222222"/>
              </a:solidFill>
              <a:latin typeface="DM Sans"/>
              <a:ea typeface="DM Sans"/>
              <a:cs typeface="DM Sans"/>
              <a:sym typeface="DM Sans"/>
            </a:endParaRPr>
          </a:p>
        </p:txBody>
      </p:sp>
      <p:sp>
        <p:nvSpPr>
          <p:cNvPr id="377" name="Google Shape;377;p99"/>
          <p:cNvSpPr/>
          <p:nvPr/>
        </p:nvSpPr>
        <p:spPr>
          <a:xfrm>
            <a:off x="8931033" y="5666500"/>
            <a:ext cx="15004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DELETE</a:t>
            </a:r>
            <a:endParaRPr sz="1600">
              <a:solidFill>
                <a:srgbClr val="222222"/>
              </a:solidFill>
              <a:latin typeface="DM Sans"/>
              <a:ea typeface="DM Sans"/>
              <a:cs typeface="DM Sans"/>
              <a:sym typeface="DM Sans"/>
            </a:endParaRPr>
          </a:p>
        </p:txBody>
      </p:sp>
      <p:cxnSp>
        <p:nvCxnSpPr>
          <p:cNvPr id="378" name="Google Shape;378;p99"/>
          <p:cNvCxnSpPr>
            <a:stCxn id="363" idx="3"/>
            <a:endCxn id="373" idx="1"/>
          </p:cNvCxnSpPr>
          <p:nvPr/>
        </p:nvCxnSpPr>
        <p:spPr>
          <a:xfrm>
            <a:off x="3779963" y="3734000"/>
            <a:ext cx="385600" cy="1545600"/>
          </a:xfrm>
          <a:prstGeom prst="bentConnector3">
            <a:avLst>
              <a:gd name="adj1" fmla="val 50006"/>
            </a:avLst>
          </a:prstGeom>
          <a:noFill/>
          <a:ln w="9525" cap="flat" cmpd="sng">
            <a:solidFill>
              <a:srgbClr val="CCCCCC"/>
            </a:solidFill>
            <a:prstDash val="solid"/>
            <a:round/>
            <a:headEnd type="none" w="sm" len="sm"/>
            <a:tailEnd type="oval" w="med" len="med"/>
          </a:ln>
        </p:spPr>
      </p:cxnSp>
      <p:cxnSp>
        <p:nvCxnSpPr>
          <p:cNvPr id="379" name="Google Shape;379;p99"/>
          <p:cNvCxnSpPr>
            <a:stCxn id="363" idx="3"/>
            <a:endCxn id="372" idx="1"/>
          </p:cNvCxnSpPr>
          <p:nvPr/>
        </p:nvCxnSpPr>
        <p:spPr>
          <a:xfrm>
            <a:off x="3779963" y="3734000"/>
            <a:ext cx="385600" cy="632400"/>
          </a:xfrm>
          <a:prstGeom prst="bentConnector3">
            <a:avLst>
              <a:gd name="adj1" fmla="val 50006"/>
            </a:avLst>
          </a:prstGeom>
          <a:noFill/>
          <a:ln w="9525" cap="flat" cmpd="sng">
            <a:solidFill>
              <a:srgbClr val="CCCCCC"/>
            </a:solidFill>
            <a:prstDash val="solid"/>
            <a:round/>
            <a:headEnd type="none" w="sm" len="sm"/>
            <a:tailEnd type="oval" w="med" len="med"/>
          </a:ln>
        </p:spPr>
      </p:cxnSp>
      <p:cxnSp>
        <p:nvCxnSpPr>
          <p:cNvPr id="380" name="Google Shape;380;p99"/>
          <p:cNvCxnSpPr>
            <a:stCxn id="363" idx="3"/>
            <a:endCxn id="370" idx="1"/>
          </p:cNvCxnSpPr>
          <p:nvPr/>
        </p:nvCxnSpPr>
        <p:spPr>
          <a:xfrm rot="10800000" flipH="1">
            <a:off x="3779963" y="2540000"/>
            <a:ext cx="385600" cy="1194000"/>
          </a:xfrm>
          <a:prstGeom prst="bentConnector3">
            <a:avLst>
              <a:gd name="adj1" fmla="val 50006"/>
            </a:avLst>
          </a:prstGeom>
          <a:noFill/>
          <a:ln w="9525" cap="flat" cmpd="sng">
            <a:solidFill>
              <a:srgbClr val="CCCCCC"/>
            </a:solidFill>
            <a:prstDash val="solid"/>
            <a:round/>
            <a:headEnd type="none" w="sm" len="sm"/>
            <a:tailEnd type="oval" w="med" len="med"/>
          </a:ln>
        </p:spPr>
      </p:cxnSp>
      <p:cxnSp>
        <p:nvCxnSpPr>
          <p:cNvPr id="381" name="Google Shape;381;p99"/>
          <p:cNvCxnSpPr>
            <a:stCxn id="363" idx="3"/>
            <a:endCxn id="371" idx="1"/>
          </p:cNvCxnSpPr>
          <p:nvPr/>
        </p:nvCxnSpPr>
        <p:spPr>
          <a:xfrm rot="10800000" flipH="1">
            <a:off x="3779963" y="3453200"/>
            <a:ext cx="385600" cy="280800"/>
          </a:xfrm>
          <a:prstGeom prst="bentConnector3">
            <a:avLst>
              <a:gd name="adj1" fmla="val 50006"/>
            </a:avLst>
          </a:prstGeom>
          <a:noFill/>
          <a:ln w="9525" cap="flat" cmpd="sng">
            <a:solidFill>
              <a:srgbClr val="CCCCCC"/>
            </a:solidFill>
            <a:prstDash val="solid"/>
            <a:round/>
            <a:headEnd type="none" w="sm" len="sm"/>
            <a:tailEnd type="oval" w="med" len="med"/>
          </a:ln>
        </p:spPr>
      </p:cxnSp>
      <p:cxnSp>
        <p:nvCxnSpPr>
          <p:cNvPr id="382" name="Google Shape;382;p99"/>
          <p:cNvCxnSpPr>
            <a:stCxn id="365" idx="3"/>
            <a:endCxn id="374" idx="1"/>
          </p:cNvCxnSpPr>
          <p:nvPr/>
        </p:nvCxnSpPr>
        <p:spPr>
          <a:xfrm rot="10800000" flipH="1">
            <a:off x="8626725" y="4225300"/>
            <a:ext cx="304400" cy="1054400"/>
          </a:xfrm>
          <a:prstGeom prst="bentConnector3">
            <a:avLst>
              <a:gd name="adj1" fmla="val 49985"/>
            </a:avLst>
          </a:prstGeom>
          <a:noFill/>
          <a:ln w="9525" cap="flat" cmpd="sng">
            <a:solidFill>
              <a:srgbClr val="CCCCCC"/>
            </a:solidFill>
            <a:prstDash val="solid"/>
            <a:round/>
            <a:headEnd type="none" w="sm" len="sm"/>
            <a:tailEnd type="oval" w="med" len="med"/>
          </a:ln>
        </p:spPr>
      </p:cxnSp>
      <p:cxnSp>
        <p:nvCxnSpPr>
          <p:cNvPr id="383" name="Google Shape;383;p99"/>
          <p:cNvCxnSpPr>
            <a:stCxn id="365" idx="3"/>
            <a:endCxn id="376" idx="1"/>
          </p:cNvCxnSpPr>
          <p:nvPr/>
        </p:nvCxnSpPr>
        <p:spPr>
          <a:xfrm rot="10800000" flipH="1">
            <a:off x="8626725" y="5103700"/>
            <a:ext cx="304400" cy="176000"/>
          </a:xfrm>
          <a:prstGeom prst="bentConnector3">
            <a:avLst>
              <a:gd name="adj1" fmla="val 49985"/>
            </a:avLst>
          </a:prstGeom>
          <a:noFill/>
          <a:ln w="9525" cap="flat" cmpd="sng">
            <a:solidFill>
              <a:srgbClr val="CCCCCC"/>
            </a:solidFill>
            <a:prstDash val="solid"/>
            <a:round/>
            <a:headEnd type="none" w="sm" len="sm"/>
            <a:tailEnd type="oval" w="med" len="med"/>
          </a:ln>
        </p:spPr>
      </p:cxnSp>
      <p:cxnSp>
        <p:nvCxnSpPr>
          <p:cNvPr id="384" name="Google Shape;384;p99"/>
          <p:cNvCxnSpPr>
            <a:stCxn id="365" idx="3"/>
            <a:endCxn id="377" idx="1"/>
          </p:cNvCxnSpPr>
          <p:nvPr/>
        </p:nvCxnSpPr>
        <p:spPr>
          <a:xfrm>
            <a:off x="8626725" y="5279700"/>
            <a:ext cx="304400" cy="773600"/>
          </a:xfrm>
          <a:prstGeom prst="bentConnector3">
            <a:avLst>
              <a:gd name="adj1" fmla="val 49985"/>
            </a:avLst>
          </a:prstGeom>
          <a:noFill/>
          <a:ln w="9525" cap="flat" cmpd="sng">
            <a:solidFill>
              <a:srgbClr val="CCCCCC"/>
            </a:solidFill>
            <a:prstDash val="solid"/>
            <a:round/>
            <a:headEnd type="none" w="sm" len="sm"/>
            <a:tailEnd type="oval" w="med" len="med"/>
          </a:ln>
        </p:spPr>
      </p:cxnSp>
      <p:cxnSp>
        <p:nvCxnSpPr>
          <p:cNvPr id="385" name="Google Shape;385;p99"/>
          <p:cNvCxnSpPr>
            <a:stCxn id="374" idx="3"/>
            <a:endCxn id="375" idx="1"/>
          </p:cNvCxnSpPr>
          <p:nvPr/>
        </p:nvCxnSpPr>
        <p:spPr>
          <a:xfrm>
            <a:off x="10431433" y="4225100"/>
            <a:ext cx="304400" cy="878800"/>
          </a:xfrm>
          <a:prstGeom prst="bentConnector3">
            <a:avLst>
              <a:gd name="adj1" fmla="val 49983"/>
            </a:avLst>
          </a:prstGeom>
          <a:noFill/>
          <a:ln w="9525" cap="flat" cmpd="sng">
            <a:solidFill>
              <a:srgbClr val="CCCCCC"/>
            </a:solidFill>
            <a:prstDash val="solid"/>
            <a:round/>
            <a:headEnd type="none" w="sm" len="sm"/>
            <a:tailEnd type="oval" w="med" len="med"/>
          </a:ln>
        </p:spPr>
      </p:cxnSp>
      <p:cxnSp>
        <p:nvCxnSpPr>
          <p:cNvPr id="386" name="Google Shape;386;p99"/>
          <p:cNvCxnSpPr>
            <a:stCxn id="376" idx="3"/>
            <a:endCxn id="375" idx="1"/>
          </p:cNvCxnSpPr>
          <p:nvPr/>
        </p:nvCxnSpPr>
        <p:spPr>
          <a:xfrm>
            <a:off x="10431433" y="5103733"/>
            <a:ext cx="304400" cy="800"/>
          </a:xfrm>
          <a:prstGeom prst="bentConnector3">
            <a:avLst>
              <a:gd name="adj1" fmla="val 49983"/>
            </a:avLst>
          </a:prstGeom>
          <a:noFill/>
          <a:ln w="9525" cap="flat" cmpd="sng">
            <a:solidFill>
              <a:srgbClr val="CCCCCC"/>
            </a:solidFill>
            <a:prstDash val="solid"/>
            <a:round/>
            <a:headEnd type="none" w="sm" len="sm"/>
            <a:tailEnd type="oval" w="med" len="med"/>
          </a:ln>
        </p:spPr>
      </p:cxnSp>
      <p:cxnSp>
        <p:nvCxnSpPr>
          <p:cNvPr id="387" name="Google Shape;387;p99"/>
          <p:cNvCxnSpPr>
            <a:stCxn id="377" idx="3"/>
            <a:endCxn id="375" idx="1"/>
          </p:cNvCxnSpPr>
          <p:nvPr/>
        </p:nvCxnSpPr>
        <p:spPr>
          <a:xfrm rot="10800000" flipH="1">
            <a:off x="10431433" y="5103700"/>
            <a:ext cx="304400" cy="949600"/>
          </a:xfrm>
          <a:prstGeom prst="bentConnector3">
            <a:avLst>
              <a:gd name="adj1" fmla="val 49983"/>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00"/>
          <p:cNvSpPr txBox="1"/>
          <p:nvPr/>
        </p:nvSpPr>
        <p:spPr>
          <a:xfrm>
            <a:off x="1083004" y="2567001"/>
            <a:ext cx="1002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Códigos de estado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FF6A"/>
                </a:solidFill>
                <a:latin typeface="DM Sans"/>
                <a:ea typeface="DM Sans"/>
                <a:cs typeface="DM Sans"/>
                <a:sym typeface="DM Sans"/>
              </a:rPr>
              <a:t>en</a:t>
            </a:r>
            <a:r>
              <a:rPr lang="es" sz="5333" b="1">
                <a:solidFill>
                  <a:schemeClr val="lt1"/>
                </a:solidFill>
                <a:latin typeface="DM Sans"/>
                <a:ea typeface="DM Sans"/>
                <a:cs typeface="DM Sans"/>
                <a:sym typeface="DM Sans"/>
              </a:rPr>
              <a:t> </a:t>
            </a:r>
            <a:r>
              <a:rPr lang="es" sz="5333" b="1">
                <a:solidFill>
                  <a:schemeClr val="accent6"/>
                </a:solidFill>
                <a:latin typeface="DM Sans"/>
                <a:ea typeface="DM Sans"/>
                <a:cs typeface="DM Sans"/>
                <a:sym typeface="DM Sans"/>
              </a:rPr>
              <a:t>HTTP</a:t>
            </a:r>
            <a:endParaRPr sz="5333" b="1">
              <a:solidFill>
                <a:schemeClr val="lt1"/>
              </a:solidFill>
              <a:latin typeface="DM Sans"/>
              <a:ea typeface="DM Sans"/>
              <a:cs typeface="DM Sans"/>
              <a:sym typeface="DM Sans"/>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01"/>
          <p:cNvSpPr txBox="1"/>
          <p:nvPr/>
        </p:nvSpPr>
        <p:spPr>
          <a:xfrm>
            <a:off x="610300" y="910101"/>
            <a:ext cx="6721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es un código de  estado?</a:t>
            </a:r>
            <a:endParaRPr sz="5333" b="1">
              <a:solidFill>
                <a:schemeClr val="dk1"/>
              </a:solidFill>
              <a:latin typeface="DM Sans"/>
              <a:ea typeface="DM Sans"/>
              <a:cs typeface="DM Sans"/>
              <a:sym typeface="DM Sans"/>
            </a:endParaRPr>
          </a:p>
        </p:txBody>
      </p:sp>
      <p:sp>
        <p:nvSpPr>
          <p:cNvPr id="398" name="Google Shape;398;p101"/>
          <p:cNvSpPr txBox="1"/>
          <p:nvPr/>
        </p:nvSpPr>
        <p:spPr>
          <a:xfrm>
            <a:off x="610300" y="2948833"/>
            <a:ext cx="6306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realizamos alguna petición al servidor mediante el protocolo HTTP, el servidor debe respondernos </a:t>
            </a:r>
            <a:r>
              <a:rPr lang="es" b="1">
                <a:latin typeface="DM Sans"/>
                <a:ea typeface="DM Sans"/>
                <a:cs typeface="DM Sans"/>
                <a:sym typeface="DM Sans"/>
              </a:rPr>
              <a:t>no sólo con información</a:t>
            </a:r>
            <a:r>
              <a:rPr lang="es">
                <a:latin typeface="DM Sans"/>
                <a:ea typeface="DM Sans"/>
                <a:cs typeface="DM Sans"/>
                <a:sym typeface="DM Sans"/>
              </a:rPr>
              <a:t>, sino con un estado del proceso. Este es un código que nos permitirá saber cómo se encuentra el proceso, o cómo finalizó. </a:t>
            </a:r>
            <a:endParaRPr>
              <a:solidFill>
                <a:srgbClr val="000000"/>
              </a:solidFill>
              <a:latin typeface="DM Sans"/>
              <a:ea typeface="DM Sans"/>
              <a:cs typeface="DM Sans"/>
              <a:sym typeface="DM Sans"/>
            </a:endParaRPr>
          </a:p>
        </p:txBody>
      </p:sp>
      <p:pic>
        <p:nvPicPr>
          <p:cNvPr id="399" name="Google Shape;399;p101"/>
          <p:cNvPicPr preferRelativeResize="0"/>
          <p:nvPr/>
        </p:nvPicPr>
        <p:blipFill rotWithShape="1">
          <a:blip r:embed="rId3">
            <a:alphaModFix/>
          </a:blip>
          <a:srcRect l="11292" t="6102" r="11469" b="7332"/>
          <a:stretch/>
        </p:blipFill>
        <p:spPr>
          <a:xfrm>
            <a:off x="7398101" y="2174967"/>
            <a:ext cx="3760500" cy="2931733"/>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0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05" name="Google Shape;405;p102"/>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Códigos de estado HTTP</a:t>
            </a:r>
            <a:endParaRPr sz="4667" b="1">
              <a:solidFill>
                <a:schemeClr val="lt1"/>
              </a:solidFill>
              <a:latin typeface="DM Sans"/>
              <a:ea typeface="DM Sans"/>
              <a:cs typeface="DM Sans"/>
              <a:sym typeface="DM Sans"/>
            </a:endParaRPr>
          </a:p>
        </p:txBody>
      </p:sp>
      <p:sp>
        <p:nvSpPr>
          <p:cNvPr id="406" name="Google Shape;406;p102"/>
          <p:cNvSpPr txBox="1"/>
          <p:nvPr/>
        </p:nvSpPr>
        <p:spPr>
          <a:xfrm>
            <a:off x="1223600" y="2495467"/>
            <a:ext cx="61740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el servidor responde con un código de estado, esto permite saber qué ocurrió con la consulta que estábamos haciendo, y da información al cliente sobre qué ha ocurrido.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1xx: Status “informativo”</a:t>
            </a:r>
            <a:endParaRPr b="1">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2xx : Status “ok”</a:t>
            </a:r>
            <a:endParaRPr b="1">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3xx: Status de redirección.</a:t>
            </a:r>
            <a:endParaRPr b="1">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4xx: Status de error de cliente.</a:t>
            </a:r>
            <a:endParaRPr b="1">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5xx: Status de error en servidor.</a:t>
            </a:r>
            <a:endParaRPr b="1">
              <a:latin typeface="DM Sans"/>
              <a:ea typeface="DM Sans"/>
              <a:cs typeface="DM Sans"/>
              <a:sym typeface="DM Sans"/>
            </a:endParaRPr>
          </a:p>
        </p:txBody>
      </p:sp>
      <p:sp>
        <p:nvSpPr>
          <p:cNvPr id="407" name="Google Shape;407;p102"/>
          <p:cNvSpPr txBox="1"/>
          <p:nvPr/>
        </p:nvSpPr>
        <p:spPr>
          <a:xfrm>
            <a:off x="1223600" y="1961868"/>
            <a:ext cx="2888400" cy="615513"/>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¿Cómo funciona?</a:t>
            </a:r>
            <a:endParaRPr sz="1867" b="1">
              <a:solidFill>
                <a:srgbClr val="000000"/>
              </a:solidFill>
              <a:latin typeface="DM Sans"/>
              <a:ea typeface="DM Sans"/>
              <a:cs typeface="DM Sans"/>
              <a:sym typeface="DM Sans"/>
            </a:endParaRPr>
          </a:p>
        </p:txBody>
      </p:sp>
      <p:pic>
        <p:nvPicPr>
          <p:cNvPr id="408" name="Google Shape;408;p102"/>
          <p:cNvPicPr preferRelativeResize="0"/>
          <p:nvPr/>
        </p:nvPicPr>
        <p:blipFill>
          <a:blip r:embed="rId3">
            <a:alphaModFix/>
          </a:blip>
          <a:stretch>
            <a:fillRect/>
          </a:stretch>
        </p:blipFill>
        <p:spPr>
          <a:xfrm>
            <a:off x="8364217" y="1833767"/>
            <a:ext cx="1811915" cy="3926733"/>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03"/>
          <p:cNvSpPr txBox="1"/>
          <p:nvPr/>
        </p:nvSpPr>
        <p:spPr>
          <a:xfrm>
            <a:off x="519400" y="703901"/>
            <a:ext cx="8691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de los más importantes</a:t>
            </a:r>
            <a:endParaRPr sz="5333" b="1">
              <a:solidFill>
                <a:schemeClr val="dk1"/>
              </a:solidFill>
              <a:latin typeface="DM Sans"/>
              <a:ea typeface="DM Sans"/>
              <a:cs typeface="DM Sans"/>
              <a:sym typeface="DM Sans"/>
            </a:endParaRPr>
          </a:p>
        </p:txBody>
      </p:sp>
      <p:sp>
        <p:nvSpPr>
          <p:cNvPr id="414" name="Google Shape;414;p103"/>
          <p:cNvSpPr txBox="1"/>
          <p:nvPr/>
        </p:nvSpPr>
        <p:spPr>
          <a:xfrm>
            <a:off x="6211167" y="2745701"/>
            <a:ext cx="5192400" cy="2795597"/>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accent4"/>
              </a:buClr>
              <a:buSzPts val="1350"/>
              <a:buFont typeface="DM Sans"/>
              <a:buChar char="✓"/>
            </a:pPr>
            <a:r>
              <a:rPr lang="es" b="1">
                <a:solidFill>
                  <a:schemeClr val="dk1"/>
                </a:solidFill>
                <a:latin typeface="DM Sans"/>
                <a:ea typeface="DM Sans"/>
                <a:cs typeface="DM Sans"/>
                <a:sym typeface="DM Sans"/>
              </a:rPr>
              <a:t>400:</a:t>
            </a:r>
            <a:r>
              <a:rPr lang="es">
                <a:solidFill>
                  <a:schemeClr val="dk1"/>
                </a:solidFill>
                <a:latin typeface="DM Sans"/>
                <a:ea typeface="DM Sans"/>
                <a:cs typeface="DM Sans"/>
                <a:sym typeface="DM Sans"/>
              </a:rPr>
              <a:t> Se utiliza cuando el cliente realiza alguna petición que no cumpla con las reglas de comunicación (una mala consulta, tal vez le faltó enviar un dato, o venía en un formato incorrecto).</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b="1">
                <a:solidFill>
                  <a:schemeClr val="dk1"/>
                </a:solidFill>
                <a:latin typeface="DM Sans"/>
                <a:ea typeface="DM Sans"/>
                <a:cs typeface="DM Sans"/>
                <a:sym typeface="DM Sans"/>
              </a:rPr>
              <a:t>401: </a:t>
            </a:r>
            <a:r>
              <a:rPr lang="es">
                <a:solidFill>
                  <a:schemeClr val="dk1"/>
                </a:solidFill>
                <a:latin typeface="DM Sans"/>
                <a:ea typeface="DM Sans"/>
                <a:cs typeface="DM Sans"/>
                <a:sym typeface="DM Sans"/>
              </a:rPr>
              <a:t>Se utiliza cuando el cliente no se ha identificado con el servidor bajo alguna credencial, no puede acceder al recurso</a:t>
            </a:r>
            <a:endParaRPr>
              <a:latin typeface="DM Sans"/>
              <a:ea typeface="DM Sans"/>
              <a:cs typeface="DM Sans"/>
              <a:sym typeface="DM Sans"/>
            </a:endParaRPr>
          </a:p>
        </p:txBody>
      </p:sp>
      <p:sp>
        <p:nvSpPr>
          <p:cNvPr id="415" name="Google Shape;415;p103"/>
          <p:cNvSpPr txBox="1"/>
          <p:nvPr/>
        </p:nvSpPr>
        <p:spPr>
          <a:xfrm>
            <a:off x="614167" y="2745701"/>
            <a:ext cx="5360000" cy="2962309"/>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accent4"/>
              </a:buClr>
              <a:buSzPts val="1350"/>
              <a:buFont typeface="DM Sans"/>
              <a:buChar char="✓"/>
            </a:pPr>
            <a:r>
              <a:rPr lang="es" b="1">
                <a:solidFill>
                  <a:schemeClr val="dk1"/>
                </a:solidFill>
                <a:latin typeface="DM Sans"/>
                <a:ea typeface="DM Sans"/>
                <a:cs typeface="DM Sans"/>
                <a:sym typeface="DM Sans"/>
              </a:rPr>
              <a:t>200:</a:t>
            </a:r>
            <a:r>
              <a:rPr lang="es">
                <a:solidFill>
                  <a:schemeClr val="dk1"/>
                </a:solidFill>
                <a:latin typeface="DM Sans"/>
                <a:ea typeface="DM Sans"/>
                <a:cs typeface="DM Sans"/>
                <a:sym typeface="DM Sans"/>
              </a:rPr>
              <a:t> Indica que la petición se procesó correctamente. No hubo ningún tipo de inconveniente desde la consulta hasta la respuesta.</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b="1">
                <a:solidFill>
                  <a:schemeClr val="dk1"/>
                </a:solidFill>
                <a:latin typeface="DM Sans"/>
                <a:ea typeface="DM Sans"/>
                <a:cs typeface="DM Sans"/>
                <a:sym typeface="DM Sans"/>
              </a:rPr>
              <a:t>3xx: </a:t>
            </a:r>
            <a:r>
              <a:rPr lang="es">
                <a:solidFill>
                  <a:schemeClr val="dk1"/>
                </a:solidFill>
                <a:latin typeface="DM Sans"/>
                <a:ea typeface="DM Sans"/>
                <a:cs typeface="DM Sans"/>
                <a:sym typeface="DM Sans"/>
              </a:rPr>
              <a:t>Hace referencia a redirecciones, cuando un recurso se ha movido o necesitamos apuntar a otro servicio.</a:t>
            </a:r>
            <a:endParaRPr>
              <a:solidFill>
                <a:schemeClr val="dk1"/>
              </a:solidFill>
              <a:latin typeface="DM Sans"/>
              <a:ea typeface="DM Sans"/>
              <a:cs typeface="DM Sans"/>
              <a:sym typeface="DM Sans"/>
            </a:endParaRPr>
          </a:p>
          <a:p>
            <a:pPr>
              <a:spcBef>
                <a:spcPts val="1333"/>
              </a:spcBef>
            </a:pPr>
            <a:r>
              <a:rPr lang="es">
                <a:solidFill>
                  <a:schemeClr val="dk1"/>
                </a:solidFill>
                <a:latin typeface="DM Sans"/>
                <a:ea typeface="DM Sans"/>
                <a:cs typeface="DM Sans"/>
                <a:sym typeface="DM Sans"/>
              </a:rPr>
              <a:t>.</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04"/>
          <p:cNvSpPr txBox="1"/>
          <p:nvPr/>
        </p:nvSpPr>
        <p:spPr>
          <a:xfrm>
            <a:off x="519400" y="703901"/>
            <a:ext cx="8691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de los más importantes</a:t>
            </a:r>
            <a:endParaRPr sz="5333" b="1">
              <a:solidFill>
                <a:schemeClr val="dk1"/>
              </a:solidFill>
              <a:latin typeface="DM Sans"/>
              <a:ea typeface="DM Sans"/>
              <a:cs typeface="DM Sans"/>
              <a:sym typeface="DM Sans"/>
            </a:endParaRPr>
          </a:p>
        </p:txBody>
      </p:sp>
      <p:sp>
        <p:nvSpPr>
          <p:cNvPr id="421" name="Google Shape;421;p104"/>
          <p:cNvSpPr txBox="1"/>
          <p:nvPr/>
        </p:nvSpPr>
        <p:spPr>
          <a:xfrm>
            <a:off x="6211167" y="2745700"/>
            <a:ext cx="5192400" cy="1797888"/>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accent4"/>
              </a:buClr>
              <a:buSzPts val="1350"/>
              <a:buFont typeface="DM Sans"/>
              <a:buChar char="✓"/>
            </a:pPr>
            <a:r>
              <a:rPr lang="es" b="1">
                <a:latin typeface="DM Sans"/>
                <a:ea typeface="DM Sans"/>
                <a:cs typeface="DM Sans"/>
                <a:sym typeface="DM Sans"/>
              </a:rPr>
              <a:t>500: </a:t>
            </a:r>
            <a:r>
              <a:rPr lang="es">
                <a:latin typeface="DM Sans"/>
                <a:ea typeface="DM Sans"/>
                <a:cs typeface="DM Sans"/>
                <a:sym typeface="DM Sans"/>
              </a:rPr>
              <a:t>Se utiliza cuando algo ocurrió en el servidor, no necesariamente un error del cliente, sino un error o “detalle” que no haya considerado el servidor al tratar con algún caso.</a:t>
            </a:r>
            <a:endParaRPr>
              <a:latin typeface="DM Sans"/>
              <a:ea typeface="DM Sans"/>
              <a:cs typeface="DM Sans"/>
              <a:sym typeface="DM Sans"/>
            </a:endParaRPr>
          </a:p>
        </p:txBody>
      </p:sp>
      <p:sp>
        <p:nvSpPr>
          <p:cNvPr id="422" name="Google Shape;422;p104"/>
          <p:cNvSpPr txBox="1"/>
          <p:nvPr/>
        </p:nvSpPr>
        <p:spPr>
          <a:xfrm>
            <a:off x="614167" y="2745701"/>
            <a:ext cx="5360000" cy="2795597"/>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accent4"/>
              </a:buClr>
              <a:buSzPts val="1350"/>
              <a:buFont typeface="DM Sans"/>
              <a:buChar char="✓"/>
            </a:pPr>
            <a:r>
              <a:rPr lang="es" b="1">
                <a:solidFill>
                  <a:schemeClr val="dk1"/>
                </a:solidFill>
                <a:latin typeface="DM Sans"/>
                <a:ea typeface="DM Sans"/>
                <a:cs typeface="DM Sans"/>
                <a:sym typeface="DM Sans"/>
              </a:rPr>
              <a:t>403: </a:t>
            </a:r>
            <a:r>
              <a:rPr lang="es">
                <a:solidFill>
                  <a:schemeClr val="dk1"/>
                </a:solidFill>
                <a:latin typeface="DM Sans"/>
                <a:ea typeface="DM Sans"/>
                <a:cs typeface="DM Sans"/>
                <a:sym typeface="DM Sans"/>
              </a:rPr>
              <a:t>Se utiliza cuando el cliente ya se identificó, pero sus credenciales no tienen el nivel de privilegios suficiente para acceder al recurso, es el equivalente a decir “Ya qué quién eres, pero ni así estás autorizado”</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b="1">
                <a:solidFill>
                  <a:schemeClr val="dk1"/>
                </a:solidFill>
                <a:latin typeface="DM Sans"/>
                <a:ea typeface="DM Sans"/>
                <a:cs typeface="DM Sans"/>
                <a:sym typeface="DM Sans"/>
              </a:rPr>
              <a:t>404:</a:t>
            </a:r>
            <a:r>
              <a:rPr lang="es">
                <a:solidFill>
                  <a:schemeClr val="dk1"/>
                </a:solidFill>
                <a:latin typeface="DM Sans"/>
                <a:ea typeface="DM Sans"/>
                <a:cs typeface="DM Sans"/>
                <a:sym typeface="DM Sans"/>
              </a:rPr>
              <a:t> Se utiliza cuando el recurso no se ha encontrado, ya sea algún dato solicitado o incluso el endpoint mismo.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57"/>
          <p:cNvSpPr txBox="1"/>
          <p:nvPr/>
        </p:nvSpPr>
        <p:spPr>
          <a:xfrm>
            <a:off x="1948384" y="2936401"/>
            <a:ext cx="8295200" cy="984781"/>
          </a:xfrm>
          <a:prstGeom prst="rect">
            <a:avLst/>
          </a:prstGeom>
          <a:noFill/>
          <a:ln>
            <a:noFill/>
          </a:ln>
        </p:spPr>
        <p:txBody>
          <a:bodyPr spcFirstLastPara="1" wrap="square" lIns="121900" tIns="121900" rIns="121900" bIns="121900" anchor="t" anchorCtr="0">
            <a:spAutoFit/>
          </a:bodyPr>
          <a:lstStyle/>
          <a:p>
            <a:pPr algn="r">
              <a:lnSpc>
                <a:spcPct val="90000"/>
              </a:lnSpc>
              <a:buClr>
                <a:schemeClr val="dk1"/>
              </a:buClr>
              <a:buSzPts val="1100"/>
            </a:pPr>
            <a:r>
              <a:rPr lang="es" sz="5333" b="1">
                <a:solidFill>
                  <a:schemeClr val="lt1"/>
                </a:solidFill>
                <a:latin typeface="DM Sans"/>
                <a:ea typeface="DM Sans"/>
                <a:cs typeface="DM Sans"/>
                <a:sym typeface="DM Sans"/>
              </a:rPr>
              <a:t>Variables</a:t>
            </a:r>
            <a:r>
              <a:rPr lang="es" sz="5333" b="1">
                <a:solidFill>
                  <a:schemeClr val="accent4"/>
                </a:solidFill>
                <a:latin typeface="DM Sans"/>
                <a:ea typeface="DM Sans"/>
                <a:cs typeface="DM Sans"/>
                <a:sym typeface="DM Sans"/>
              </a:rPr>
              <a:t> en Javascript</a:t>
            </a:r>
            <a:endParaRPr sz="5333" b="1">
              <a:solidFill>
                <a:schemeClr val="accent4"/>
              </a:solidFill>
              <a:latin typeface="DM Sans"/>
              <a:ea typeface="DM Sans"/>
              <a:cs typeface="DM Sans"/>
              <a:sym typeface="DM Sans"/>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05"/>
          <p:cNvSpPr txBox="1"/>
          <p:nvPr/>
        </p:nvSpPr>
        <p:spPr>
          <a:xfrm>
            <a:off x="537167" y="826034"/>
            <a:ext cx="11925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endParaRPr sz="4000" b="1">
              <a:solidFill>
                <a:schemeClr val="dk1"/>
              </a:solidFill>
              <a:latin typeface="DM Sans"/>
              <a:ea typeface="DM Sans"/>
              <a:cs typeface="DM Sans"/>
              <a:sym typeface="DM Sans"/>
            </a:endParaRPr>
          </a:p>
        </p:txBody>
      </p:sp>
      <p:sp>
        <p:nvSpPr>
          <p:cNvPr id="428" name="Google Shape;428;p105"/>
          <p:cNvSpPr txBox="1"/>
          <p:nvPr/>
        </p:nvSpPr>
        <p:spPr>
          <a:xfrm>
            <a:off x="722600" y="641234"/>
            <a:ext cx="8691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Airbnb</a:t>
            </a:r>
            <a:endParaRPr sz="5333" b="1">
              <a:solidFill>
                <a:schemeClr val="dk1"/>
              </a:solidFill>
              <a:latin typeface="DM Sans"/>
              <a:ea typeface="DM Sans"/>
              <a:cs typeface="DM Sans"/>
              <a:sym typeface="DM Sans"/>
            </a:endParaRPr>
          </a:p>
        </p:txBody>
      </p:sp>
      <p:pic>
        <p:nvPicPr>
          <p:cNvPr id="429" name="Google Shape;429;p105"/>
          <p:cNvPicPr preferRelativeResize="0"/>
          <p:nvPr/>
        </p:nvPicPr>
        <p:blipFill>
          <a:blip r:embed="rId3">
            <a:alphaModFix/>
          </a:blip>
          <a:stretch>
            <a:fillRect/>
          </a:stretch>
        </p:blipFill>
        <p:spPr>
          <a:xfrm>
            <a:off x="1900284" y="1626433"/>
            <a:ext cx="8391435" cy="4496499"/>
          </a:xfrm>
          <a:prstGeom prst="rect">
            <a:avLst/>
          </a:prstGeom>
          <a:noFill/>
          <a:ln>
            <a:noFill/>
          </a:ln>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06"/>
          <p:cNvSpPr txBox="1"/>
          <p:nvPr/>
        </p:nvSpPr>
        <p:spPr>
          <a:xfrm>
            <a:off x="537167" y="826034"/>
            <a:ext cx="11925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endParaRPr sz="4000" b="1">
              <a:solidFill>
                <a:schemeClr val="dk1"/>
              </a:solidFill>
              <a:latin typeface="DM Sans"/>
              <a:ea typeface="DM Sans"/>
              <a:cs typeface="DM Sans"/>
              <a:sym typeface="DM Sans"/>
            </a:endParaRPr>
          </a:p>
        </p:txBody>
      </p:sp>
      <p:sp>
        <p:nvSpPr>
          <p:cNvPr id="435" name="Google Shape;435;p106"/>
          <p:cNvSpPr txBox="1"/>
          <p:nvPr/>
        </p:nvSpPr>
        <p:spPr>
          <a:xfrm>
            <a:off x="722600" y="641234"/>
            <a:ext cx="8691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Discord</a:t>
            </a:r>
            <a:endParaRPr sz="5333" b="1">
              <a:solidFill>
                <a:schemeClr val="dk1"/>
              </a:solidFill>
              <a:latin typeface="DM Sans"/>
              <a:ea typeface="DM Sans"/>
              <a:cs typeface="DM Sans"/>
              <a:sym typeface="DM Sans"/>
            </a:endParaRPr>
          </a:p>
        </p:txBody>
      </p:sp>
      <p:pic>
        <p:nvPicPr>
          <p:cNvPr id="436" name="Google Shape;436;p106"/>
          <p:cNvPicPr preferRelativeResize="0"/>
          <p:nvPr/>
        </p:nvPicPr>
        <p:blipFill>
          <a:blip r:embed="rId3">
            <a:alphaModFix/>
          </a:blip>
          <a:stretch>
            <a:fillRect/>
          </a:stretch>
        </p:blipFill>
        <p:spPr>
          <a:xfrm>
            <a:off x="2120934" y="1626434"/>
            <a:ext cx="7950101" cy="4468533"/>
          </a:xfrm>
          <a:prstGeom prst="rect">
            <a:avLst/>
          </a:prstGeom>
          <a:noFill/>
          <a:ln>
            <a:noFill/>
          </a:ln>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pSp>
        <p:nvGrpSpPr>
          <p:cNvPr id="441" name="Google Shape;441;p107"/>
          <p:cNvGrpSpPr/>
          <p:nvPr/>
        </p:nvGrpSpPr>
        <p:grpSpPr>
          <a:xfrm>
            <a:off x="631162" y="825911"/>
            <a:ext cx="985207" cy="985207"/>
            <a:chOff x="575612" y="1950748"/>
            <a:chExt cx="431100" cy="431100"/>
          </a:xfrm>
        </p:grpSpPr>
        <p:sp>
          <p:nvSpPr>
            <p:cNvPr id="442" name="Google Shape;442;p107"/>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43" name="Google Shape;443;p107"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444" name="Google Shape;444;p107"/>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¿Sabías que…?</a:t>
            </a:r>
            <a:endParaRPr sz="4667" b="1">
              <a:solidFill>
                <a:srgbClr val="EAFF6A"/>
              </a:solidFill>
              <a:latin typeface="DM Sans"/>
              <a:ea typeface="DM Sans"/>
              <a:cs typeface="DM Sans"/>
              <a:sym typeface="DM Sans"/>
            </a:endParaRPr>
          </a:p>
        </p:txBody>
      </p:sp>
      <p:sp>
        <p:nvSpPr>
          <p:cNvPr id="445" name="Google Shape;445;p107"/>
          <p:cNvSpPr txBox="1"/>
          <p:nvPr/>
        </p:nvSpPr>
        <p:spPr>
          <a:xfrm>
            <a:off x="631167" y="2270933"/>
            <a:ext cx="7557600" cy="3529644"/>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a:solidFill>
                  <a:srgbClr val="B7B7B7"/>
                </a:solidFill>
                <a:latin typeface="DM Sans"/>
                <a:ea typeface="DM Sans"/>
                <a:cs typeface="DM Sans"/>
                <a:sym typeface="DM Sans"/>
              </a:rPr>
              <a:t>En 1998 Se agregó un código de estado 418 con significado “I’m a teapot” (Soy una tetera) como broma del día de los inocentes para el Hyper Text Coffee Pot Control Protocol. Este estado significa que el servidor se rehúsa a realizar la tarea solicitada, porque es una tetera. </a:t>
            </a:r>
            <a:endParaRPr sz="2667">
              <a:solidFill>
                <a:srgbClr val="B7B7B7"/>
              </a:solidFill>
              <a:latin typeface="DM Sans"/>
              <a:ea typeface="DM Sans"/>
              <a:cs typeface="DM Sans"/>
              <a:sym typeface="DM Sans"/>
            </a:endParaRPr>
          </a:p>
          <a:p>
            <a:pPr>
              <a:buClr>
                <a:srgbClr val="000000"/>
              </a:buClr>
              <a:buSzPts val="2500"/>
            </a:pPr>
            <a:endParaRPr sz="2667">
              <a:solidFill>
                <a:srgbClr val="B7B7B7"/>
              </a:solidFill>
              <a:latin typeface="DM Sans"/>
              <a:ea typeface="DM Sans"/>
              <a:cs typeface="DM Sans"/>
              <a:sym typeface="DM Sans"/>
            </a:endParaRPr>
          </a:p>
          <a:p>
            <a:pPr>
              <a:buClr>
                <a:srgbClr val="000000"/>
              </a:buClr>
              <a:buSzPts val="2500"/>
            </a:pPr>
            <a:r>
              <a:rPr lang="es" sz="2667" u="sng">
                <a:solidFill>
                  <a:schemeClr val="hlink"/>
                </a:solidFill>
                <a:latin typeface="DM Sans"/>
                <a:ea typeface="DM Sans"/>
                <a:cs typeface="DM Sans"/>
                <a:sym typeface="DM Sans"/>
                <a:hlinkClick r:id="rId4"/>
              </a:rPr>
              <a:t>Ver el documento oficial</a:t>
            </a:r>
            <a:endParaRPr sz="2667">
              <a:solidFill>
                <a:srgbClr val="B7B7B7"/>
              </a:solidFill>
              <a:latin typeface="DM Sans"/>
              <a:ea typeface="DM Sans"/>
              <a:cs typeface="DM Sans"/>
              <a:sym typeface="DM Sans"/>
            </a:endParaRPr>
          </a:p>
        </p:txBody>
      </p:sp>
      <p:pic>
        <p:nvPicPr>
          <p:cNvPr id="446" name="Google Shape;446;p107"/>
          <p:cNvPicPr preferRelativeResize="0"/>
          <p:nvPr/>
        </p:nvPicPr>
        <p:blipFill rotWithShape="1">
          <a:blip r:embed="rId5">
            <a:alphaModFix/>
          </a:blip>
          <a:srcRect l="10846" t="10920" r="10893" b="11571"/>
          <a:stretch/>
        </p:blipFill>
        <p:spPr>
          <a:xfrm>
            <a:off x="8613567" y="2425934"/>
            <a:ext cx="2025533" cy="2006133"/>
          </a:xfrm>
          <a:prstGeom prst="rect">
            <a:avLst/>
          </a:prstGeom>
          <a:noFill/>
          <a:ln>
            <a:noFill/>
          </a:ln>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0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52" name="Google Shape;452;p108"/>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Recuerda que tú eres el desarrollador del servidor, entonces es tu responsabilidad reconocer cuándo colocar cada código de status. Si no configuramos nuestro servidor para devolver múltiples status, entonces será mucho más difícil rastrear los problemas. </a:t>
            </a:r>
            <a:endParaRPr sz="3333" b="1">
              <a:solidFill>
                <a:schemeClr val="lt1"/>
              </a:solidFill>
              <a:latin typeface="DM Sans"/>
              <a:ea typeface="DM Sans"/>
              <a:cs typeface="DM Sans"/>
              <a:sym typeface="DM Sans"/>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09"/>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Comprendiendo </a:t>
            </a:r>
            <a:endParaRPr sz="5333" b="1">
              <a:solidFill>
                <a:schemeClr val="dk1"/>
              </a:solidFill>
              <a:latin typeface="DM Sans"/>
              <a:ea typeface="DM Sans"/>
              <a:cs typeface="DM Sans"/>
              <a:sym typeface="DM Sans"/>
            </a:endParaRPr>
          </a:p>
          <a:p>
            <a:pPr algn="ctr">
              <a:lnSpc>
                <a:spcPct val="90000"/>
              </a:lnSpc>
              <a:buClr>
                <a:srgbClr val="000000"/>
              </a:buClr>
              <a:buSzPts val="4000"/>
            </a:pPr>
            <a:r>
              <a:rPr lang="es" sz="5333" b="1">
                <a:solidFill>
                  <a:schemeClr val="dk1"/>
                </a:solidFill>
                <a:latin typeface="DM Sans"/>
                <a:ea typeface="DM Sans"/>
                <a:cs typeface="DM Sans"/>
                <a:sym typeface="DM Sans"/>
              </a:rPr>
              <a:t>una API REST</a:t>
            </a:r>
            <a:endParaRPr sz="5333" b="1">
              <a:solidFill>
                <a:schemeClr val="dk1"/>
              </a:solidFill>
              <a:latin typeface="DM Sans"/>
              <a:ea typeface="DM Sans"/>
              <a:cs typeface="DM Sans"/>
              <a:sym typeface="DM Sans"/>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10"/>
          <p:cNvSpPr txBox="1"/>
          <p:nvPr/>
        </p:nvSpPr>
        <p:spPr>
          <a:xfrm>
            <a:off x="537167" y="826034"/>
            <a:ext cx="11925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endParaRPr sz="4000" b="1">
              <a:solidFill>
                <a:schemeClr val="dk1"/>
              </a:solidFill>
              <a:latin typeface="DM Sans"/>
              <a:ea typeface="DM Sans"/>
              <a:cs typeface="DM Sans"/>
              <a:sym typeface="DM Sans"/>
            </a:endParaRPr>
          </a:p>
        </p:txBody>
      </p:sp>
      <p:sp>
        <p:nvSpPr>
          <p:cNvPr id="463" name="Google Shape;463;p110"/>
          <p:cNvSpPr txBox="1"/>
          <p:nvPr/>
        </p:nvSpPr>
        <p:spPr>
          <a:xfrm>
            <a:off x="537167" y="3213101"/>
            <a:ext cx="49816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 un conjunto de definiciones y reglas que permiten que dos equipos puedan integrarse para trabajar juntos. La mejor analogía que hay para comprender ésto es que una API funge como un “contrato” entre el front y el back.</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
        <p:nvSpPr>
          <p:cNvPr id="464" name="Google Shape;464;p110"/>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p:txBody>
      </p:sp>
      <p:sp>
        <p:nvSpPr>
          <p:cNvPr id="465" name="Google Shape;465;p110"/>
          <p:cNvSpPr txBox="1"/>
          <p:nvPr/>
        </p:nvSpPr>
        <p:spPr>
          <a:xfrm>
            <a:off x="537167" y="1181701"/>
            <a:ext cx="8691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API (Application Programming Interface)</a:t>
            </a:r>
            <a:endParaRPr sz="5333" b="1">
              <a:solidFill>
                <a:schemeClr val="dk1"/>
              </a:solidFill>
              <a:latin typeface="DM Sans"/>
              <a:ea typeface="DM Sans"/>
              <a:cs typeface="DM Sans"/>
              <a:sym typeface="DM Sans"/>
            </a:endParaRPr>
          </a:p>
        </p:txBody>
      </p:sp>
      <p:sp>
        <p:nvSpPr>
          <p:cNvPr id="466" name="Google Shape;466;p110"/>
          <p:cNvSpPr txBox="1"/>
          <p:nvPr/>
        </p:nvSpPr>
        <p:spPr>
          <a:xfrm>
            <a:off x="6454167" y="3213101"/>
            <a:ext cx="5112800" cy="2628884"/>
          </a:xfrm>
          <a:prstGeom prst="rect">
            <a:avLst/>
          </a:prstGeom>
          <a:noFill/>
          <a:ln>
            <a:noFill/>
          </a:ln>
        </p:spPr>
        <p:txBody>
          <a:bodyPr spcFirstLastPara="1" wrap="square" lIns="121900" tIns="121900" rIns="121900" bIns="121900" anchor="t" anchorCtr="0">
            <a:spAutoFit/>
          </a:bodyPr>
          <a:lstStyle/>
          <a:p>
            <a:pPr>
              <a:spcBef>
                <a:spcPts val="1333"/>
              </a:spcBef>
              <a:buClr>
                <a:schemeClr val="dk1"/>
              </a:buClr>
              <a:buSzPts val="1350"/>
            </a:pPr>
            <a:r>
              <a:rPr lang="es">
                <a:solidFill>
                  <a:schemeClr val="dk1"/>
                </a:solidFill>
                <a:latin typeface="DM Sans"/>
                <a:ea typeface="DM Sans"/>
                <a:cs typeface="DM Sans"/>
                <a:sym typeface="DM Sans"/>
              </a:rPr>
              <a:t>La API permite entonces que se respondan preguntas como:</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¿A qué endpoint debo apuntar para la tarea que necesito?</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¿Qué método debo utilizar para ese recurso?</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¿Qué información debo enviar para realizar correctamente mi petición?</a:t>
            </a:r>
            <a:endParaRPr sz="2400"/>
          </a:p>
        </p:txBody>
      </p:sp>
      <p:sp>
        <p:nvSpPr>
          <p:cNvPr id="467" name="Google Shape;467;p110"/>
          <p:cNvSpPr txBox="1"/>
          <p:nvPr/>
        </p:nvSpPr>
        <p:spPr>
          <a:xfrm>
            <a:off x="652167" y="5197001"/>
            <a:ext cx="4981600" cy="984845"/>
          </a:xfrm>
          <a:prstGeom prst="rect">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t" anchorCtr="0">
            <a:spAutoFit/>
          </a:bodyPr>
          <a:lstStyle/>
          <a:p>
            <a:pPr algn="ctr"/>
            <a:r>
              <a:rPr lang="es" sz="2400">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Veamos las etapas en el siguiente Genially</a:t>
            </a:r>
            <a:endParaRPr sz="2400">
              <a:solidFill>
                <a:schemeClr val="dk1"/>
              </a:solidFill>
              <a:latin typeface="DM Sans"/>
              <a:ea typeface="DM Sans"/>
              <a:cs typeface="DM Sans"/>
              <a:sym typeface="DM Sans"/>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111"/>
          <p:cNvPicPr preferRelativeResize="0"/>
          <p:nvPr/>
        </p:nvPicPr>
        <p:blipFill>
          <a:blip r:embed="rId3">
            <a:alphaModFix/>
          </a:blip>
          <a:stretch>
            <a:fillRect/>
          </a:stretch>
        </p:blipFill>
        <p:spPr>
          <a:xfrm>
            <a:off x="1002467" y="353567"/>
            <a:ext cx="10187067" cy="5804367"/>
          </a:xfrm>
          <a:prstGeom prst="rect">
            <a:avLst/>
          </a:prstGeom>
          <a:noFill/>
          <a:ln>
            <a:noFill/>
          </a:ln>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112"/>
          <p:cNvSpPr txBox="1"/>
          <p:nvPr/>
        </p:nvSpPr>
        <p:spPr>
          <a:xfrm>
            <a:off x="537167" y="826034"/>
            <a:ext cx="11925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endParaRPr sz="4000" b="1">
              <a:solidFill>
                <a:schemeClr val="dk1"/>
              </a:solidFill>
              <a:latin typeface="DM Sans"/>
              <a:ea typeface="DM Sans"/>
              <a:cs typeface="DM Sans"/>
              <a:sym typeface="DM Sans"/>
            </a:endParaRPr>
          </a:p>
        </p:txBody>
      </p:sp>
      <p:sp>
        <p:nvSpPr>
          <p:cNvPr id="478" name="Google Shape;478;p112"/>
          <p:cNvSpPr txBox="1"/>
          <p:nvPr/>
        </p:nvSpPr>
        <p:spPr>
          <a:xfrm>
            <a:off x="537167" y="2544233"/>
            <a:ext cx="49816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Ya tenemos las reglas para comunicarse, ¿Pero qué tal la estructura del mensaje?</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Cuando hacemos una petición o cuando recibimos una respuesta, ésta debe tener un </a:t>
            </a:r>
            <a:r>
              <a:rPr lang="es" b="1">
                <a:latin typeface="DM Sans"/>
                <a:ea typeface="DM Sans"/>
                <a:cs typeface="DM Sans"/>
                <a:sym typeface="DM Sans"/>
              </a:rPr>
              <a:t>formato</a:t>
            </a:r>
            <a:r>
              <a:rPr lang="es">
                <a:latin typeface="DM Sans"/>
                <a:ea typeface="DM Sans"/>
                <a:cs typeface="DM Sans"/>
                <a:sym typeface="DM Sans"/>
              </a:rPr>
              <a:t>. REST (</a:t>
            </a:r>
            <a:r>
              <a:rPr lang="es" b="1">
                <a:latin typeface="DM Sans"/>
                <a:ea typeface="DM Sans"/>
                <a:cs typeface="DM Sans"/>
                <a:sym typeface="DM Sans"/>
              </a:rPr>
              <a:t>RE</a:t>
            </a:r>
            <a:r>
              <a:rPr lang="es">
                <a:latin typeface="DM Sans"/>
                <a:ea typeface="DM Sans"/>
                <a:cs typeface="DM Sans"/>
                <a:sym typeface="DM Sans"/>
              </a:rPr>
              <a:t>presentational </a:t>
            </a:r>
            <a:r>
              <a:rPr lang="es" b="1">
                <a:latin typeface="DM Sans"/>
                <a:ea typeface="DM Sans"/>
                <a:cs typeface="DM Sans"/>
                <a:sym typeface="DM Sans"/>
              </a:rPr>
              <a:t>S</a:t>
            </a:r>
            <a:r>
              <a:rPr lang="es">
                <a:latin typeface="DM Sans"/>
                <a:ea typeface="DM Sans"/>
                <a:cs typeface="DM Sans"/>
                <a:sym typeface="DM Sans"/>
              </a:rPr>
              <a:t>tate </a:t>
            </a:r>
            <a:r>
              <a:rPr lang="es" b="1">
                <a:latin typeface="DM Sans"/>
                <a:ea typeface="DM Sans"/>
                <a:cs typeface="DM Sans"/>
                <a:sym typeface="DM Sans"/>
              </a:rPr>
              <a:t>T</a:t>
            </a:r>
            <a:r>
              <a:rPr lang="es">
                <a:latin typeface="DM Sans"/>
                <a:ea typeface="DM Sans"/>
                <a:cs typeface="DM Sans"/>
                <a:sym typeface="DM Sans"/>
              </a:rPr>
              <a:t>ransfer) permite definir </a:t>
            </a:r>
            <a:r>
              <a:rPr lang="es" b="1">
                <a:latin typeface="DM Sans"/>
                <a:ea typeface="DM Sans"/>
                <a:cs typeface="DM Sans"/>
                <a:sym typeface="DM Sans"/>
              </a:rPr>
              <a:t>la estructura</a:t>
            </a:r>
            <a:r>
              <a:rPr lang="es">
                <a:latin typeface="DM Sans"/>
                <a:ea typeface="DM Sans"/>
                <a:cs typeface="DM Sans"/>
                <a:sym typeface="DM Sans"/>
              </a:rPr>
              <a:t> que deben tener los datos para poder transferirse.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
        <p:nvSpPr>
          <p:cNvPr id="479" name="Google Shape;479;p112"/>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p:txBody>
      </p:sp>
      <p:sp>
        <p:nvSpPr>
          <p:cNvPr id="480" name="Google Shape;480;p112"/>
          <p:cNvSpPr txBox="1"/>
          <p:nvPr/>
        </p:nvSpPr>
        <p:spPr>
          <a:xfrm>
            <a:off x="722600" y="1415100"/>
            <a:ext cx="8691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REST</a:t>
            </a:r>
            <a:endParaRPr sz="5333" b="1">
              <a:solidFill>
                <a:schemeClr val="dk1"/>
              </a:solidFill>
              <a:latin typeface="DM Sans"/>
              <a:ea typeface="DM Sans"/>
              <a:cs typeface="DM Sans"/>
              <a:sym typeface="DM Sans"/>
            </a:endParaRPr>
          </a:p>
        </p:txBody>
      </p:sp>
      <p:sp>
        <p:nvSpPr>
          <p:cNvPr id="481" name="Google Shape;481;p112"/>
          <p:cNvSpPr txBox="1"/>
          <p:nvPr/>
        </p:nvSpPr>
        <p:spPr>
          <a:xfrm>
            <a:off x="6662567" y="2544234"/>
            <a:ext cx="4904400" cy="2462172"/>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La API respondía a preguntas sobre cómo comunicarse correctamente, sin embargo, REST define cómo debe ser el cuerpo del mensaje a transmitir. (puedes llegar a hablar con el presidente si cumples con el protocolo (HTTP) y las reglas (API), pero ¿de qué nos servirá si la forma en que estructuramos nuestro mensaje (REST) no es correcta?)</a:t>
            </a:r>
            <a:endParaRPr>
              <a:solidFill>
                <a:schemeClr val="dk1"/>
              </a:solidFill>
              <a:latin typeface="DM Sans"/>
              <a:ea typeface="DM Sans"/>
              <a:cs typeface="DM Sans"/>
              <a:sym typeface="DM Sans"/>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13"/>
          <p:cNvSpPr txBox="1"/>
          <p:nvPr/>
        </p:nvSpPr>
        <p:spPr>
          <a:xfrm>
            <a:off x="1328467" y="2333367"/>
            <a:ext cx="4193200" cy="807200"/>
          </a:xfrm>
          <a:prstGeom prst="rect">
            <a:avLst/>
          </a:prstGeom>
          <a:noFill/>
          <a:ln>
            <a:noFill/>
          </a:ln>
        </p:spPr>
        <p:txBody>
          <a:bodyPr spcFirstLastPara="1" wrap="square" lIns="121900" tIns="121900" rIns="121900" bIns="121900" anchor="ctr" anchorCtr="0">
            <a:noAutofit/>
          </a:bodyPr>
          <a:lstStyle/>
          <a:p>
            <a:pPr marL="609585" indent="-474121">
              <a:lnSpc>
                <a:spcPct val="115000"/>
              </a:lnSpc>
              <a:buClr>
                <a:srgbClr val="EA90FF"/>
              </a:buClr>
              <a:buSzPts val="2000"/>
              <a:buFont typeface="DM Sans"/>
              <a:buChar char="✓"/>
            </a:pPr>
            <a:r>
              <a:rPr lang="es" sz="2667">
                <a:latin typeface="DM Sans"/>
                <a:ea typeface="DM Sans"/>
                <a:cs typeface="DM Sans"/>
                <a:sym typeface="DM Sans"/>
              </a:rPr>
              <a:t>XML</a:t>
            </a:r>
            <a:endParaRPr sz="2667">
              <a:latin typeface="DM Sans"/>
              <a:ea typeface="DM Sans"/>
              <a:cs typeface="DM Sans"/>
              <a:sym typeface="DM Sans"/>
            </a:endParaRPr>
          </a:p>
        </p:txBody>
      </p:sp>
      <p:pic>
        <p:nvPicPr>
          <p:cNvPr id="487" name="Google Shape;487;p113"/>
          <p:cNvPicPr preferRelativeResize="0"/>
          <p:nvPr/>
        </p:nvPicPr>
        <p:blipFill>
          <a:blip r:embed="rId3">
            <a:alphaModFix/>
          </a:blip>
          <a:stretch>
            <a:fillRect/>
          </a:stretch>
        </p:blipFill>
        <p:spPr>
          <a:xfrm>
            <a:off x="1328467" y="3113255"/>
            <a:ext cx="4193200" cy="2830379"/>
          </a:xfrm>
          <a:prstGeom prst="rect">
            <a:avLst/>
          </a:prstGeom>
          <a:noFill/>
          <a:ln>
            <a:noFill/>
          </a:ln>
        </p:spPr>
      </p:pic>
      <p:pic>
        <p:nvPicPr>
          <p:cNvPr id="488" name="Google Shape;488;p113"/>
          <p:cNvPicPr preferRelativeResize="0"/>
          <p:nvPr/>
        </p:nvPicPr>
        <p:blipFill>
          <a:blip r:embed="rId4">
            <a:alphaModFix/>
          </a:blip>
          <a:stretch>
            <a:fillRect/>
          </a:stretch>
        </p:blipFill>
        <p:spPr>
          <a:xfrm>
            <a:off x="6503500" y="3140701"/>
            <a:ext cx="4193200" cy="2775577"/>
          </a:xfrm>
          <a:prstGeom prst="rect">
            <a:avLst/>
          </a:prstGeom>
          <a:noFill/>
          <a:ln>
            <a:noFill/>
          </a:ln>
        </p:spPr>
      </p:pic>
      <p:sp>
        <p:nvSpPr>
          <p:cNvPr id="489" name="Google Shape;489;p113"/>
          <p:cNvSpPr txBox="1"/>
          <p:nvPr/>
        </p:nvSpPr>
        <p:spPr>
          <a:xfrm>
            <a:off x="6503500" y="2333367"/>
            <a:ext cx="4193200" cy="807200"/>
          </a:xfrm>
          <a:prstGeom prst="rect">
            <a:avLst/>
          </a:prstGeom>
          <a:noFill/>
          <a:ln>
            <a:noFill/>
          </a:ln>
        </p:spPr>
        <p:txBody>
          <a:bodyPr spcFirstLastPara="1" wrap="square" lIns="121900" tIns="121900" rIns="121900" bIns="121900" anchor="ctr" anchorCtr="0">
            <a:noAutofit/>
          </a:bodyPr>
          <a:lstStyle/>
          <a:p>
            <a:pPr marL="609585" indent="-474121">
              <a:lnSpc>
                <a:spcPct val="115000"/>
              </a:lnSpc>
              <a:buClr>
                <a:srgbClr val="EA90FF"/>
              </a:buClr>
              <a:buSzPts val="2000"/>
              <a:buFont typeface="DM Sans"/>
              <a:buChar char="✓"/>
            </a:pPr>
            <a:r>
              <a:rPr lang="es" sz="2667">
                <a:latin typeface="DM Sans"/>
                <a:ea typeface="DM Sans"/>
                <a:cs typeface="DM Sans"/>
                <a:sym typeface="DM Sans"/>
              </a:rPr>
              <a:t>JSON</a:t>
            </a:r>
            <a:endParaRPr sz="2667">
              <a:latin typeface="DM Sans"/>
              <a:ea typeface="DM Sans"/>
              <a:cs typeface="DM Sans"/>
              <a:sym typeface="DM Sans"/>
            </a:endParaRPr>
          </a:p>
        </p:txBody>
      </p:sp>
      <p:sp>
        <p:nvSpPr>
          <p:cNvPr id="490" name="Google Shape;490;p113"/>
          <p:cNvSpPr txBox="1"/>
          <p:nvPr/>
        </p:nvSpPr>
        <p:spPr>
          <a:xfrm>
            <a:off x="714300" y="1224967"/>
            <a:ext cx="9346400" cy="1723508"/>
          </a:xfrm>
          <a:prstGeom prst="rect">
            <a:avLst/>
          </a:prstGeom>
          <a:noFill/>
          <a:ln>
            <a:noFill/>
          </a:ln>
        </p:spPr>
        <p:txBody>
          <a:bodyPr spcFirstLastPara="1" wrap="square" lIns="121900" tIns="121900" rIns="121900" bIns="121900" anchor="t" anchorCtr="0">
            <a:spAutoFit/>
          </a:bodyPr>
          <a:lstStyle/>
          <a:p>
            <a:pPr algn="just"/>
            <a:r>
              <a:rPr lang="es" sz="2400">
                <a:latin typeface="DM Sans"/>
                <a:ea typeface="DM Sans"/>
                <a:cs typeface="DM Sans"/>
                <a:sym typeface="DM Sans"/>
              </a:rPr>
              <a:t>Los dos formatos más importantes son </a:t>
            </a:r>
            <a:r>
              <a:rPr lang="es" sz="2400" b="1">
                <a:latin typeface="DM Sans"/>
                <a:ea typeface="DM Sans"/>
                <a:cs typeface="DM Sans"/>
                <a:sym typeface="DM Sans"/>
              </a:rPr>
              <a:t>JSON </a:t>
            </a:r>
            <a:r>
              <a:rPr lang="es" sz="2400">
                <a:latin typeface="DM Sans"/>
                <a:ea typeface="DM Sans"/>
                <a:cs typeface="DM Sans"/>
                <a:sym typeface="DM Sans"/>
              </a:rPr>
              <a:t>y </a:t>
            </a:r>
            <a:r>
              <a:rPr lang="es" sz="2400" b="1">
                <a:latin typeface="DM Sans"/>
                <a:ea typeface="DM Sans"/>
                <a:cs typeface="DM Sans"/>
                <a:sym typeface="DM Sans"/>
              </a:rPr>
              <a:t>XML</a:t>
            </a:r>
            <a:r>
              <a:rPr lang="es" sz="2400">
                <a:latin typeface="DM Sans"/>
                <a:ea typeface="DM Sans"/>
                <a:cs typeface="DM Sans"/>
                <a:sym typeface="DM Sans"/>
              </a:rPr>
              <a:t>. La utilización de la estructura dependerá de las necesidades del proyecto. Nosotros utilizaremos </a:t>
            </a:r>
            <a:r>
              <a:rPr lang="es" sz="2400" b="1">
                <a:latin typeface="DM Sans"/>
                <a:ea typeface="DM Sans"/>
                <a:cs typeface="DM Sans"/>
                <a:sym typeface="DM Sans"/>
              </a:rPr>
              <a:t>JSON</a:t>
            </a:r>
            <a:r>
              <a:rPr lang="es" sz="2400">
                <a:latin typeface="DM Sans"/>
                <a:ea typeface="DM Sans"/>
                <a:cs typeface="DM Sans"/>
                <a:sym typeface="DM Sans"/>
              </a:rPr>
              <a:t>. Como notarás, ¡un JSON parece un objeto! así que es mucho más amigable la sintaxis.</a:t>
            </a:r>
            <a:endParaRPr sz="2400">
              <a:latin typeface="DM Sans"/>
              <a:ea typeface="DM Sans"/>
              <a:cs typeface="DM Sans"/>
              <a:sym typeface="DM Sans"/>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14"/>
          <p:cNvSpPr txBox="1"/>
          <p:nvPr/>
        </p:nvSpPr>
        <p:spPr>
          <a:xfrm>
            <a:off x="610300" y="1130401"/>
            <a:ext cx="7513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Entonces una API REST es…</a:t>
            </a:r>
            <a:endParaRPr sz="5333" b="1">
              <a:solidFill>
                <a:schemeClr val="dk1"/>
              </a:solidFill>
              <a:latin typeface="DM Sans"/>
              <a:ea typeface="DM Sans"/>
              <a:cs typeface="DM Sans"/>
              <a:sym typeface="DM Sans"/>
            </a:endParaRPr>
          </a:p>
        </p:txBody>
      </p:sp>
      <p:sp>
        <p:nvSpPr>
          <p:cNvPr id="496" name="Google Shape;496;p114"/>
          <p:cNvSpPr txBox="1"/>
          <p:nvPr/>
        </p:nvSpPr>
        <p:spPr>
          <a:xfrm>
            <a:off x="610300" y="2948834"/>
            <a:ext cx="62128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 modelo completo para tener perfectamente estipulados los protocolos, las reglas, e incluso la estructura de la información, con el fin de poder hacer un sistema de comunicación completo entre las computadoras.</a:t>
            </a:r>
            <a:endParaRPr>
              <a:latin typeface="DM Sans"/>
              <a:ea typeface="DM Sans"/>
              <a:cs typeface="DM Sans"/>
              <a:sym typeface="DM Sans"/>
            </a:endParaRPr>
          </a:p>
        </p:txBody>
      </p:sp>
      <p:pic>
        <p:nvPicPr>
          <p:cNvPr id="497" name="Google Shape;497;p114"/>
          <p:cNvPicPr preferRelativeResize="0"/>
          <p:nvPr/>
        </p:nvPicPr>
        <p:blipFill>
          <a:blip r:embed="rId3">
            <a:alphaModFix/>
          </a:blip>
          <a:stretch>
            <a:fillRect/>
          </a:stretch>
        </p:blipFill>
        <p:spPr>
          <a:xfrm>
            <a:off x="6823100" y="2421133"/>
            <a:ext cx="4729133" cy="2687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5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Variables en Javascript</a:t>
            </a:r>
            <a:endParaRPr sz="5333" b="1">
              <a:solidFill>
                <a:schemeClr val="dk1"/>
              </a:solidFill>
              <a:latin typeface="DM Sans"/>
              <a:ea typeface="DM Sans"/>
              <a:cs typeface="DM Sans"/>
              <a:sym typeface="DM Sans"/>
            </a:endParaRPr>
          </a:p>
        </p:txBody>
      </p:sp>
      <p:sp>
        <p:nvSpPr>
          <p:cNvPr id="950" name="Google Shape;950;p158"/>
          <p:cNvSpPr txBox="1"/>
          <p:nvPr/>
        </p:nvSpPr>
        <p:spPr>
          <a:xfrm>
            <a:off x="631133" y="2544234"/>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Ahora que hemos comprendido cuáles son los tipos de datos, es importante comprender dónde serán guardados dichos datos. Una variable es un </a:t>
            </a:r>
            <a:r>
              <a:rPr lang="es" b="1">
                <a:latin typeface="DM Sans"/>
                <a:ea typeface="DM Sans"/>
                <a:cs typeface="DM Sans"/>
                <a:sym typeface="DM Sans"/>
              </a:rPr>
              <a:t>espacio de memoria</a:t>
            </a:r>
            <a:r>
              <a:rPr lang="es">
                <a:latin typeface="DM Sans"/>
                <a:ea typeface="DM Sans"/>
                <a:cs typeface="DM Sans"/>
                <a:sym typeface="DM Sans"/>
              </a:rPr>
              <a:t> apartado por la computadora, para poder </a:t>
            </a:r>
            <a:r>
              <a:rPr lang="es" b="1">
                <a:latin typeface="DM Sans"/>
                <a:ea typeface="DM Sans"/>
                <a:cs typeface="DM Sans"/>
                <a:sym typeface="DM Sans"/>
              </a:rPr>
              <a:t>guardar un dato.</a:t>
            </a:r>
            <a:endParaRPr b="1">
              <a:solidFill>
                <a:srgbClr val="000000"/>
              </a:solidFill>
              <a:latin typeface="DM Sans"/>
              <a:ea typeface="DM Sans"/>
              <a:cs typeface="DM Sans"/>
              <a:sym typeface="DM Sans"/>
            </a:endParaRPr>
          </a:p>
        </p:txBody>
      </p:sp>
      <p:sp>
        <p:nvSpPr>
          <p:cNvPr id="951" name="Google Shape;951;p158"/>
          <p:cNvSpPr txBox="1"/>
          <p:nvPr/>
        </p:nvSpPr>
        <p:spPr>
          <a:xfrm>
            <a:off x="6036767" y="2544234"/>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Tal cual lo dice su nombre, una variable puede </a:t>
            </a:r>
            <a:r>
              <a:rPr lang="es" b="1">
                <a:latin typeface="DM Sans"/>
                <a:ea typeface="DM Sans"/>
                <a:cs typeface="DM Sans"/>
                <a:sym typeface="DM Sans"/>
              </a:rPr>
              <a:t>cambiar su valor</a:t>
            </a:r>
            <a:r>
              <a:rPr lang="es">
                <a:latin typeface="DM Sans"/>
                <a:ea typeface="DM Sans"/>
                <a:cs typeface="DM Sans"/>
                <a:sym typeface="DM Sans"/>
              </a:rPr>
              <a:t> si así el programa lo necesita. Ello permite la reutilización de una sola variable, para los casos que se vayan requiriendo.</a:t>
            </a:r>
            <a:endParaRPr>
              <a:solidFill>
                <a:srgbClr val="000000"/>
              </a:solidFill>
              <a:latin typeface="DM Sans"/>
              <a:ea typeface="DM Sans"/>
              <a:cs typeface="DM Sans"/>
              <a:sym typeface="DM Sans"/>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115"/>
          <p:cNvPicPr preferRelativeResize="0"/>
          <p:nvPr/>
        </p:nvPicPr>
        <p:blipFill>
          <a:blip r:embed="rId3">
            <a:alphaModFix/>
          </a:blip>
          <a:stretch>
            <a:fillRect/>
          </a:stretch>
        </p:blipFill>
        <p:spPr>
          <a:xfrm>
            <a:off x="1168735" y="1647233"/>
            <a:ext cx="9854532" cy="4354667"/>
          </a:xfrm>
          <a:prstGeom prst="rect">
            <a:avLst/>
          </a:prstGeom>
          <a:noFill/>
          <a:ln w="9525" cap="flat" cmpd="sng">
            <a:solidFill>
              <a:schemeClr val="lt2"/>
            </a:solidFill>
            <a:prstDash val="solid"/>
            <a:round/>
            <a:headEnd type="none" w="sm" len="sm"/>
            <a:tailEnd type="none" w="sm" len="sm"/>
          </a:ln>
        </p:spPr>
      </p:pic>
      <p:sp>
        <p:nvSpPr>
          <p:cNvPr id="503" name="Google Shape;503;p115"/>
          <p:cNvSpPr txBox="1"/>
          <p:nvPr/>
        </p:nvSpPr>
        <p:spPr>
          <a:xfrm>
            <a:off x="1663000" y="451300"/>
            <a:ext cx="8866000" cy="1066855"/>
          </a:xfrm>
          <a:prstGeom prst="rect">
            <a:avLst/>
          </a:prstGeom>
          <a:noFill/>
          <a:ln>
            <a:noFill/>
          </a:ln>
        </p:spPr>
        <p:txBody>
          <a:bodyPr spcFirstLastPara="1" wrap="square" lIns="121900" tIns="121900" rIns="121900" bIns="121900" anchor="t" anchorCtr="0">
            <a:spAutoFit/>
          </a:bodyPr>
          <a:lstStyle/>
          <a:p>
            <a:pPr algn="ctr"/>
            <a:r>
              <a:rPr lang="es" sz="5333" b="1">
                <a:solidFill>
                  <a:schemeClr val="lt1"/>
                </a:solidFill>
                <a:latin typeface="DM Sans"/>
                <a:ea typeface="DM Sans"/>
                <a:cs typeface="DM Sans"/>
                <a:sym typeface="DM Sans"/>
              </a:rPr>
              <a:t>Modelo de una API REST</a:t>
            </a:r>
            <a:endParaRPr sz="5333" b="1">
              <a:solidFill>
                <a:schemeClr val="lt1"/>
              </a:solidFill>
              <a:latin typeface="DM Sans"/>
              <a:ea typeface="DM Sans"/>
              <a:cs typeface="DM Sans"/>
              <a:sym typeface="DM Sans"/>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16"/>
          <p:cNvSpPr txBox="1"/>
          <p:nvPr/>
        </p:nvSpPr>
        <p:spPr>
          <a:xfrm>
            <a:off x="1642200" y="2567000"/>
            <a:ext cx="89076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¿Qué características debe tener una API REST?</a:t>
            </a:r>
            <a:endParaRPr sz="5333" b="1">
              <a:solidFill>
                <a:schemeClr val="dk1"/>
              </a:solidFill>
              <a:latin typeface="DM Sans"/>
              <a:ea typeface="DM Sans"/>
              <a:cs typeface="DM Sans"/>
              <a:sym typeface="DM Sans"/>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17"/>
          <p:cNvSpPr txBox="1"/>
          <p:nvPr/>
        </p:nvSpPr>
        <p:spPr>
          <a:xfrm>
            <a:off x="631133" y="826033"/>
            <a:ext cx="10854800" cy="1887528"/>
          </a:xfrm>
          <a:prstGeom prst="rect">
            <a:avLst/>
          </a:prstGeom>
          <a:noFill/>
          <a:ln>
            <a:noFill/>
          </a:ln>
        </p:spPr>
        <p:txBody>
          <a:bodyPr spcFirstLastPara="1" wrap="square" lIns="121900" tIns="121900" rIns="121900" bIns="121900" anchor="t" anchorCtr="0">
            <a:spAutoFit/>
          </a:bodyPr>
          <a:lstStyle/>
          <a:p>
            <a:r>
              <a:rPr lang="es" sz="5333" b="1">
                <a:solidFill>
                  <a:schemeClr val="dk1"/>
                </a:solidFill>
                <a:latin typeface="DM Sans"/>
                <a:ea typeface="DM Sans"/>
                <a:cs typeface="DM Sans"/>
                <a:sym typeface="DM Sans"/>
              </a:rPr>
              <a:t>Arquitectura Cliente-Servidor sin estado</a:t>
            </a:r>
            <a:endParaRPr sz="5333" b="1">
              <a:solidFill>
                <a:schemeClr val="dk1"/>
              </a:solidFill>
              <a:latin typeface="DM Sans"/>
              <a:ea typeface="DM Sans"/>
              <a:cs typeface="DM Sans"/>
              <a:sym typeface="DM Sans"/>
            </a:endParaRPr>
          </a:p>
        </p:txBody>
      </p:sp>
      <p:sp>
        <p:nvSpPr>
          <p:cNvPr id="514" name="Google Shape;514;p117"/>
          <p:cNvSpPr txBox="1"/>
          <p:nvPr/>
        </p:nvSpPr>
        <p:spPr>
          <a:xfrm>
            <a:off x="631133" y="2957234"/>
            <a:ext cx="5112800" cy="224159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chemeClr val="dk1"/>
                </a:solidFill>
                <a:latin typeface="DM Sans"/>
                <a:ea typeface="DM Sans"/>
                <a:cs typeface="DM Sans"/>
                <a:sym typeface="DM Sans"/>
              </a:rPr>
              <a:t>Cada mensaje HTTP contiene toda la información necesaria para comprender la petición. </a:t>
            </a:r>
            <a:endParaRPr>
              <a:solidFill>
                <a:schemeClr val="dk1"/>
              </a:solidFill>
              <a:latin typeface="DM Sans"/>
              <a:ea typeface="DM Sans"/>
              <a:cs typeface="DM Sans"/>
              <a:sym typeface="DM Sans"/>
            </a:endParaRPr>
          </a:p>
          <a:p>
            <a:pPr marL="609585" indent="-419090">
              <a:spcBef>
                <a:spcPts val="1333"/>
              </a:spcBef>
              <a:spcAft>
                <a:spcPts val="1333"/>
              </a:spcAft>
              <a:buClr>
                <a:schemeClr val="accent4"/>
              </a:buClr>
              <a:buSzPts val="1350"/>
              <a:buFont typeface="DM Sans"/>
              <a:buChar char="✓"/>
            </a:pPr>
            <a:r>
              <a:rPr lang="es">
                <a:solidFill>
                  <a:schemeClr val="dk1"/>
                </a:solidFill>
                <a:latin typeface="DM Sans"/>
                <a:ea typeface="DM Sans"/>
                <a:cs typeface="DM Sans"/>
                <a:sym typeface="DM Sans"/>
              </a:rPr>
              <a:t>Como resultado, ni el cliente ni el servidor necesitan recordar ningún estado de las comunicaciones entre mensajes. </a:t>
            </a:r>
            <a:endParaRPr>
              <a:latin typeface="DM Sans"/>
              <a:ea typeface="DM Sans"/>
              <a:cs typeface="DM Sans"/>
              <a:sym typeface="DM Sans"/>
            </a:endParaRPr>
          </a:p>
        </p:txBody>
      </p:sp>
      <p:sp>
        <p:nvSpPr>
          <p:cNvPr id="515" name="Google Shape;515;p117"/>
          <p:cNvSpPr txBox="1"/>
          <p:nvPr/>
        </p:nvSpPr>
        <p:spPr>
          <a:xfrm>
            <a:off x="6036767" y="2957233"/>
            <a:ext cx="5112800" cy="1908174"/>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a:buChar char="✓"/>
            </a:pPr>
            <a:r>
              <a:rPr lang="es">
                <a:solidFill>
                  <a:schemeClr val="dk1"/>
                </a:solidFill>
                <a:latin typeface="DM Sans"/>
                <a:ea typeface="DM Sans"/>
                <a:cs typeface="DM Sans"/>
                <a:sym typeface="DM Sans"/>
              </a:rPr>
              <a:t>Esta restricción mantiene al </a:t>
            </a:r>
            <a:r>
              <a:rPr lang="es" b="1">
                <a:solidFill>
                  <a:schemeClr val="dk1"/>
                </a:solidFill>
                <a:latin typeface="DM Sans"/>
                <a:ea typeface="DM Sans"/>
                <a:cs typeface="DM Sans"/>
                <a:sym typeface="DM Sans"/>
              </a:rPr>
              <a:t>cliente </a:t>
            </a:r>
            <a:r>
              <a:rPr lang="es">
                <a:solidFill>
                  <a:schemeClr val="dk1"/>
                </a:solidFill>
                <a:latin typeface="DM Sans"/>
                <a:ea typeface="DM Sans"/>
                <a:cs typeface="DM Sans"/>
                <a:sym typeface="DM Sans"/>
              </a:rPr>
              <a:t>y al </a:t>
            </a:r>
            <a:r>
              <a:rPr lang="es" b="1">
                <a:solidFill>
                  <a:schemeClr val="dk1"/>
                </a:solidFill>
                <a:latin typeface="DM Sans"/>
                <a:ea typeface="DM Sans"/>
                <a:cs typeface="DM Sans"/>
                <a:sym typeface="DM Sans"/>
              </a:rPr>
              <a:t>servidor débilmente acoplados</a:t>
            </a:r>
            <a:r>
              <a:rPr lang="es">
                <a:solidFill>
                  <a:schemeClr val="dk1"/>
                </a:solidFill>
                <a:latin typeface="DM Sans"/>
                <a:ea typeface="DM Sans"/>
                <a:cs typeface="DM Sans"/>
                <a:sym typeface="DM Sans"/>
              </a:rPr>
              <a:t>: el cliente no necesita conocer los detalles de implementación del servidor y el servidor se “despreocupa” de cómo son usados los datos que envía al cliente.</a:t>
            </a:r>
            <a:endParaRPr>
              <a:latin typeface="DM Sans"/>
              <a:ea typeface="DM Sans"/>
              <a:cs typeface="DM Sans"/>
              <a:sym typeface="DM Sans"/>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18"/>
          <p:cNvSpPr txBox="1"/>
          <p:nvPr/>
        </p:nvSpPr>
        <p:spPr>
          <a:xfrm>
            <a:off x="668600" y="897834"/>
            <a:ext cx="10854800" cy="1066855"/>
          </a:xfrm>
          <a:prstGeom prst="rect">
            <a:avLst/>
          </a:prstGeom>
          <a:noFill/>
          <a:ln>
            <a:noFill/>
          </a:ln>
        </p:spPr>
        <p:txBody>
          <a:bodyPr spcFirstLastPara="1" wrap="square" lIns="121900" tIns="121900" rIns="121900" bIns="121900" anchor="t" anchorCtr="0">
            <a:spAutoFit/>
          </a:bodyPr>
          <a:lstStyle/>
          <a:p>
            <a:r>
              <a:rPr lang="es" sz="5333" b="1">
                <a:solidFill>
                  <a:schemeClr val="dk1"/>
                </a:solidFill>
                <a:latin typeface="DM Sans"/>
                <a:ea typeface="DM Sans"/>
                <a:cs typeface="DM Sans"/>
                <a:sym typeface="DM Sans"/>
              </a:rPr>
              <a:t>Cacheable</a:t>
            </a:r>
            <a:endParaRPr sz="5333" b="1">
              <a:solidFill>
                <a:schemeClr val="dk1"/>
              </a:solidFill>
              <a:latin typeface="DM Sans"/>
              <a:ea typeface="DM Sans"/>
              <a:cs typeface="DM Sans"/>
              <a:sym typeface="DM Sans"/>
            </a:endParaRPr>
          </a:p>
        </p:txBody>
      </p:sp>
      <p:sp>
        <p:nvSpPr>
          <p:cNvPr id="521" name="Google Shape;521;p118"/>
          <p:cNvSpPr txBox="1"/>
          <p:nvPr/>
        </p:nvSpPr>
        <p:spPr>
          <a:xfrm>
            <a:off x="631133" y="2544234"/>
            <a:ext cx="5112800" cy="1687601"/>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accent4"/>
              </a:buClr>
              <a:buSzPts val="1350"/>
              <a:buFont typeface="Helvetica Neue"/>
              <a:buChar char="✓"/>
            </a:pPr>
            <a:r>
              <a:rPr lang="es">
                <a:solidFill>
                  <a:schemeClr val="dk1"/>
                </a:solidFill>
                <a:latin typeface="DM Sans"/>
                <a:ea typeface="DM Sans"/>
                <a:cs typeface="DM Sans"/>
                <a:sym typeface="DM Sans"/>
              </a:rPr>
              <a:t>Debe admitir un sistema de almacenamiento en caché. </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Helvetica Neue"/>
              <a:buChar char="✓"/>
            </a:pPr>
            <a:r>
              <a:rPr lang="es">
                <a:solidFill>
                  <a:schemeClr val="dk1"/>
                </a:solidFill>
                <a:latin typeface="DM Sans"/>
                <a:ea typeface="DM Sans"/>
                <a:cs typeface="DM Sans"/>
                <a:sym typeface="DM Sans"/>
              </a:rPr>
              <a:t>La infraestructura de red debe soportar una caché de varios niveles. </a:t>
            </a:r>
            <a:endParaRPr>
              <a:solidFill>
                <a:schemeClr val="dk1"/>
              </a:solidFill>
              <a:latin typeface="DM Sans"/>
              <a:ea typeface="DM Sans"/>
              <a:cs typeface="DM Sans"/>
              <a:sym typeface="DM Sans"/>
            </a:endParaRPr>
          </a:p>
        </p:txBody>
      </p:sp>
      <p:sp>
        <p:nvSpPr>
          <p:cNvPr id="522" name="Google Shape;522;p118"/>
          <p:cNvSpPr txBox="1"/>
          <p:nvPr/>
        </p:nvSpPr>
        <p:spPr>
          <a:xfrm>
            <a:off x="6186367" y="2491234"/>
            <a:ext cx="5112800" cy="1354176"/>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a:buChar char="✓"/>
            </a:pPr>
            <a:r>
              <a:rPr lang="es">
                <a:solidFill>
                  <a:schemeClr val="dk1"/>
                </a:solidFill>
                <a:latin typeface="DM Sans"/>
                <a:ea typeface="DM Sans"/>
                <a:cs typeface="DM Sans"/>
                <a:sym typeface="DM Sans"/>
              </a:rPr>
              <a:t>Este almacenamiento evita repetir varias conexiones entre el servidor y el cliente, en casos en que peticiones idénticas fueran a generar la misma respuesta.</a:t>
            </a:r>
            <a:endParaRPr>
              <a:solidFill>
                <a:schemeClr val="dk1"/>
              </a:solidFill>
              <a:latin typeface="DM Sans"/>
              <a:ea typeface="DM Sans"/>
              <a:cs typeface="DM Sans"/>
              <a:sym typeface="DM Sans"/>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119"/>
          <p:cNvSpPr txBox="1"/>
          <p:nvPr/>
        </p:nvSpPr>
        <p:spPr>
          <a:xfrm>
            <a:off x="668600" y="897834"/>
            <a:ext cx="10854800" cy="1066855"/>
          </a:xfrm>
          <a:prstGeom prst="rect">
            <a:avLst/>
          </a:prstGeom>
          <a:noFill/>
          <a:ln>
            <a:noFill/>
          </a:ln>
        </p:spPr>
        <p:txBody>
          <a:bodyPr spcFirstLastPara="1" wrap="square" lIns="121900" tIns="121900" rIns="121900" bIns="121900" anchor="t" anchorCtr="0">
            <a:spAutoFit/>
          </a:bodyPr>
          <a:lstStyle/>
          <a:p>
            <a:r>
              <a:rPr lang="es" sz="5333" b="1">
                <a:solidFill>
                  <a:schemeClr val="dk1"/>
                </a:solidFill>
                <a:latin typeface="DM Sans"/>
                <a:ea typeface="DM Sans"/>
                <a:cs typeface="DM Sans"/>
                <a:sym typeface="DM Sans"/>
              </a:rPr>
              <a:t>Operaciones comunes</a:t>
            </a:r>
            <a:endParaRPr sz="5333" b="1">
              <a:solidFill>
                <a:schemeClr val="dk1"/>
              </a:solidFill>
              <a:latin typeface="DM Sans"/>
              <a:ea typeface="DM Sans"/>
              <a:cs typeface="DM Sans"/>
              <a:sym typeface="DM Sans"/>
            </a:endParaRPr>
          </a:p>
        </p:txBody>
      </p:sp>
      <p:sp>
        <p:nvSpPr>
          <p:cNvPr id="528" name="Google Shape;528;p119"/>
          <p:cNvSpPr txBox="1"/>
          <p:nvPr/>
        </p:nvSpPr>
        <p:spPr>
          <a:xfrm>
            <a:off x="631133" y="2544234"/>
            <a:ext cx="5112800" cy="3072596"/>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accent4"/>
              </a:buClr>
              <a:buSzPts val="1350"/>
              <a:buFont typeface="Helvetica Neue"/>
              <a:buChar char="✓"/>
            </a:pPr>
            <a:r>
              <a:rPr lang="es">
                <a:solidFill>
                  <a:schemeClr val="dk1"/>
                </a:solidFill>
                <a:latin typeface="DM Sans"/>
                <a:ea typeface="DM Sans"/>
                <a:cs typeface="DM Sans"/>
                <a:sym typeface="DM Sans"/>
              </a:rPr>
              <a:t>Todos los recursos detrás de nuestra API deben poder ser consumidos mediante peticiones HTTP, preferentemente sus principales (POST, GET, PUT y DELETE). </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Helvetica Neue"/>
              <a:buChar char="✓"/>
            </a:pPr>
            <a:r>
              <a:rPr lang="es">
                <a:solidFill>
                  <a:schemeClr val="dk1"/>
                </a:solidFill>
                <a:latin typeface="DM Sans"/>
                <a:ea typeface="DM Sans"/>
                <a:cs typeface="DM Sans"/>
                <a:sym typeface="DM Sans"/>
              </a:rPr>
              <a:t>Con frecuencia estas operaciones se equiparan a las operaciones CRUD en bases de datos (en inglés: Create, Read, Update, Delete, en español: Alta, Lectura, Modificación, y Baja). </a:t>
            </a:r>
            <a:endParaRPr>
              <a:solidFill>
                <a:schemeClr val="dk1"/>
              </a:solidFill>
              <a:latin typeface="DM Sans"/>
              <a:ea typeface="DM Sans"/>
              <a:cs typeface="DM Sans"/>
              <a:sym typeface="DM Sans"/>
            </a:endParaRPr>
          </a:p>
        </p:txBody>
      </p:sp>
      <p:sp>
        <p:nvSpPr>
          <p:cNvPr id="529" name="Google Shape;529;p119"/>
          <p:cNvSpPr txBox="1"/>
          <p:nvPr/>
        </p:nvSpPr>
        <p:spPr>
          <a:xfrm>
            <a:off x="6036767" y="2544234"/>
            <a:ext cx="5112800" cy="1354176"/>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a:buChar char="✓"/>
            </a:pPr>
            <a:r>
              <a:rPr lang="es">
                <a:solidFill>
                  <a:schemeClr val="dk1"/>
                </a:solidFill>
                <a:latin typeface="DM Sans"/>
                <a:ea typeface="DM Sans"/>
                <a:cs typeface="DM Sans"/>
                <a:sym typeface="DM Sans"/>
              </a:rPr>
              <a:t>Al tratarse de peticiones HTTP, éstas deberán devolver con sus respuestas los correspondientes códigos de estado, informando el resultado de las mismas. </a:t>
            </a:r>
            <a:endParaRPr>
              <a:solidFill>
                <a:schemeClr val="dk1"/>
              </a:solidFill>
              <a:latin typeface="DM Sans"/>
              <a:ea typeface="DM Sans"/>
              <a:cs typeface="DM Sans"/>
              <a:sym typeface="DM Sans"/>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20"/>
          <p:cNvSpPr txBox="1"/>
          <p:nvPr/>
        </p:nvSpPr>
        <p:spPr>
          <a:xfrm>
            <a:off x="668600" y="808067"/>
            <a:ext cx="10854800" cy="1066855"/>
          </a:xfrm>
          <a:prstGeom prst="rect">
            <a:avLst/>
          </a:prstGeom>
          <a:noFill/>
          <a:ln>
            <a:noFill/>
          </a:ln>
        </p:spPr>
        <p:txBody>
          <a:bodyPr spcFirstLastPara="1" wrap="square" lIns="121900" tIns="121900" rIns="121900" bIns="121900" anchor="t" anchorCtr="0">
            <a:spAutoFit/>
          </a:bodyPr>
          <a:lstStyle/>
          <a:p>
            <a:r>
              <a:rPr lang="es" sz="5333" b="1">
                <a:solidFill>
                  <a:schemeClr val="dk1"/>
                </a:solidFill>
                <a:latin typeface="DM Sans"/>
                <a:ea typeface="DM Sans"/>
                <a:cs typeface="DM Sans"/>
                <a:sym typeface="DM Sans"/>
              </a:rPr>
              <a:t>Interfaz uniforme</a:t>
            </a:r>
            <a:endParaRPr sz="5333" b="1">
              <a:solidFill>
                <a:schemeClr val="dk1"/>
              </a:solidFill>
              <a:latin typeface="DM Sans"/>
              <a:ea typeface="DM Sans"/>
              <a:cs typeface="DM Sans"/>
              <a:sym typeface="DM Sans"/>
            </a:endParaRPr>
          </a:p>
        </p:txBody>
      </p:sp>
      <p:sp>
        <p:nvSpPr>
          <p:cNvPr id="535" name="Google Shape;535;p120"/>
          <p:cNvSpPr txBox="1"/>
          <p:nvPr/>
        </p:nvSpPr>
        <p:spPr>
          <a:xfrm>
            <a:off x="631133" y="2544234"/>
            <a:ext cx="5112800" cy="1354176"/>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a:buChar char="✓"/>
            </a:pPr>
            <a:r>
              <a:rPr lang="es">
                <a:solidFill>
                  <a:schemeClr val="dk1"/>
                </a:solidFill>
                <a:latin typeface="DM Sans"/>
                <a:ea typeface="DM Sans"/>
                <a:cs typeface="DM Sans"/>
                <a:sym typeface="DM Sans"/>
              </a:rPr>
              <a:t>En un sistema REST, cada acción (más correctamente, cada recurso) debe contar con una URI (Uniform Resource Identifier), un identificador único. </a:t>
            </a:r>
            <a:endParaRPr>
              <a:solidFill>
                <a:schemeClr val="dk1"/>
              </a:solidFill>
              <a:latin typeface="DM Sans"/>
              <a:ea typeface="DM Sans"/>
              <a:cs typeface="DM Sans"/>
              <a:sym typeface="DM Sans"/>
            </a:endParaRPr>
          </a:p>
        </p:txBody>
      </p:sp>
      <p:sp>
        <p:nvSpPr>
          <p:cNvPr id="536" name="Google Shape;536;p120"/>
          <p:cNvSpPr txBox="1"/>
          <p:nvPr/>
        </p:nvSpPr>
        <p:spPr>
          <a:xfrm>
            <a:off x="6410600" y="2613201"/>
            <a:ext cx="5112800" cy="1631175"/>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a:buChar char="✓"/>
            </a:pPr>
            <a:r>
              <a:rPr lang="es">
                <a:solidFill>
                  <a:schemeClr val="dk1"/>
                </a:solidFill>
                <a:latin typeface="DM Sans"/>
                <a:ea typeface="DM Sans"/>
                <a:cs typeface="DM Sans"/>
                <a:sym typeface="DM Sans"/>
              </a:rPr>
              <a:t>Ésta nos facilita el acceso a la información, tanto para consultarla, como para modificarla o eliminarla, pero también para compartir su ubicación exacta a terceros.</a:t>
            </a:r>
            <a:endParaRPr>
              <a:solidFill>
                <a:schemeClr val="dk1"/>
              </a:solidFill>
              <a:latin typeface="DM Sans"/>
              <a:ea typeface="DM Sans"/>
              <a:cs typeface="DM Sans"/>
              <a:sym typeface="DM Sans"/>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21"/>
          <p:cNvSpPr txBox="1"/>
          <p:nvPr/>
        </p:nvSpPr>
        <p:spPr>
          <a:xfrm>
            <a:off x="631133" y="826033"/>
            <a:ext cx="10854800" cy="1066855"/>
          </a:xfrm>
          <a:prstGeom prst="rect">
            <a:avLst/>
          </a:prstGeom>
          <a:noFill/>
          <a:ln>
            <a:noFill/>
          </a:ln>
        </p:spPr>
        <p:txBody>
          <a:bodyPr spcFirstLastPara="1" wrap="square" lIns="121900" tIns="121900" rIns="121900" bIns="121900" anchor="t" anchorCtr="0">
            <a:spAutoFit/>
          </a:bodyPr>
          <a:lstStyle/>
          <a:p>
            <a:r>
              <a:rPr lang="es" sz="5333" b="1">
                <a:solidFill>
                  <a:schemeClr val="dk1"/>
                </a:solidFill>
                <a:latin typeface="DM Sans"/>
                <a:ea typeface="DM Sans"/>
                <a:cs typeface="DM Sans"/>
                <a:sym typeface="DM Sans"/>
              </a:rPr>
              <a:t>Utilización de hipermedios</a:t>
            </a:r>
            <a:endParaRPr sz="5333" b="1">
              <a:solidFill>
                <a:schemeClr val="dk1"/>
              </a:solidFill>
              <a:latin typeface="DM Sans"/>
              <a:ea typeface="DM Sans"/>
              <a:cs typeface="DM Sans"/>
              <a:sym typeface="DM Sans"/>
            </a:endParaRPr>
          </a:p>
        </p:txBody>
      </p:sp>
      <p:sp>
        <p:nvSpPr>
          <p:cNvPr id="542" name="Google Shape;542;p121"/>
          <p:cNvSpPr txBox="1"/>
          <p:nvPr/>
        </p:nvSpPr>
        <p:spPr>
          <a:xfrm>
            <a:off x="631133" y="2544234"/>
            <a:ext cx="5112800" cy="1631175"/>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a:buChar char="✓"/>
            </a:pPr>
            <a:r>
              <a:rPr lang="es">
                <a:solidFill>
                  <a:schemeClr val="dk1"/>
                </a:solidFill>
                <a:latin typeface="DM Sans"/>
                <a:ea typeface="DM Sans"/>
                <a:cs typeface="DM Sans"/>
                <a:sym typeface="DM Sans"/>
              </a:rPr>
              <a:t>Cada vez que se hace una petición al servidor y este devuelve una respuesta, parte de la información devuelta pueden ser también hipervínculos de navegación asociada a otros recursos del cliente.</a:t>
            </a:r>
            <a:endParaRPr>
              <a:solidFill>
                <a:schemeClr val="dk1"/>
              </a:solidFill>
              <a:latin typeface="DM Sans"/>
              <a:ea typeface="DM Sans"/>
              <a:cs typeface="DM Sans"/>
              <a:sym typeface="DM Sans"/>
            </a:endParaRPr>
          </a:p>
        </p:txBody>
      </p:sp>
      <p:sp>
        <p:nvSpPr>
          <p:cNvPr id="543" name="Google Shape;543;p121"/>
          <p:cNvSpPr txBox="1"/>
          <p:nvPr/>
        </p:nvSpPr>
        <p:spPr>
          <a:xfrm>
            <a:off x="6036767" y="2544233"/>
            <a:ext cx="5112800" cy="1631175"/>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a:buChar char="✓"/>
            </a:pPr>
            <a:r>
              <a:rPr lang="es">
                <a:solidFill>
                  <a:schemeClr val="dk1"/>
                </a:solidFill>
                <a:latin typeface="DM Sans"/>
                <a:ea typeface="DM Sans"/>
                <a:cs typeface="DM Sans"/>
                <a:sym typeface="DM Sans"/>
              </a:rPr>
              <a:t>Como resultado de esto, es posible navegar de un recurso REST a muchos otros, simplemente siguiendo enlaces sin requerir el uso de registros u otra infraestructura adicional.</a:t>
            </a:r>
            <a:endParaRPr>
              <a:solidFill>
                <a:schemeClr val="dk1"/>
              </a:solidFill>
              <a:latin typeface="DM Sans"/>
              <a:ea typeface="DM Sans"/>
              <a:cs typeface="DM Sans"/>
              <a:sym typeface="DM Sans"/>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22"/>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49" name="Google Shape;549;p122"/>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23"/>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Métodos de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petición</a:t>
            </a:r>
            <a:endParaRPr sz="5333" b="1">
              <a:solidFill>
                <a:srgbClr val="EA90FF"/>
              </a:solidFill>
              <a:latin typeface="DM Sans"/>
              <a:ea typeface="DM Sans"/>
              <a:cs typeface="DM Sans"/>
              <a:sym typeface="DM Sans"/>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24"/>
          <p:cNvSpPr txBox="1"/>
          <p:nvPr/>
        </p:nvSpPr>
        <p:spPr>
          <a:xfrm>
            <a:off x="610300" y="1333601"/>
            <a:ext cx="7828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Métodos de petición </a:t>
            </a:r>
            <a:endParaRPr sz="5333" b="1">
              <a:solidFill>
                <a:schemeClr val="dk1"/>
              </a:solidFill>
              <a:latin typeface="DM Sans"/>
              <a:ea typeface="DM Sans"/>
              <a:cs typeface="DM Sans"/>
              <a:sym typeface="DM Sans"/>
            </a:endParaRPr>
          </a:p>
        </p:txBody>
      </p:sp>
      <p:sp>
        <p:nvSpPr>
          <p:cNvPr id="560" name="Google Shape;560;p124"/>
          <p:cNvSpPr txBox="1"/>
          <p:nvPr/>
        </p:nvSpPr>
        <p:spPr>
          <a:xfrm>
            <a:off x="610300" y="2535634"/>
            <a:ext cx="6908400" cy="3349595"/>
          </a:xfrm>
          <a:prstGeom prst="rect">
            <a:avLst/>
          </a:prstGeom>
          <a:noFill/>
          <a:ln>
            <a:noFill/>
          </a:ln>
        </p:spPr>
        <p:txBody>
          <a:bodyPr spcFirstLastPara="1" wrap="square" lIns="121900" tIns="121900" rIns="121900" bIns="121900" anchor="t" anchorCtr="0">
            <a:spAutoFit/>
          </a:bodyPr>
          <a:lstStyle/>
          <a:p>
            <a:pPr>
              <a:spcBef>
                <a:spcPts val="1333"/>
              </a:spcBef>
            </a:pPr>
            <a:r>
              <a:rPr lang="es">
                <a:latin typeface="DM Sans"/>
                <a:ea typeface="DM Sans"/>
                <a:cs typeface="DM Sans"/>
                <a:sym typeface="DM Sans"/>
              </a:rPr>
              <a:t>Un método es una definición que forma parte del protocolo HTTP, el cual nos sirve para canalizar el tipo de petición que estoy realizando sobre un cierto endpoint. De esta manera, el cliente puede llamar al mismo endpoint, </a:t>
            </a:r>
            <a:r>
              <a:rPr lang="es" b="1">
                <a:latin typeface="DM Sans"/>
                <a:ea typeface="DM Sans"/>
                <a:cs typeface="DM Sans"/>
                <a:sym typeface="DM Sans"/>
              </a:rPr>
              <a:t>pero con diferentes métodos</a:t>
            </a:r>
            <a:r>
              <a:rPr lang="es">
                <a:latin typeface="DM Sans"/>
                <a:ea typeface="DM Sans"/>
                <a:cs typeface="DM Sans"/>
                <a:sym typeface="DM Sans"/>
              </a:rPr>
              <a:t>, indicando qué operación quiere realizar con dicho recurso. Los principales métodos son:</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a:latin typeface="DM Sans"/>
                <a:ea typeface="DM Sans"/>
                <a:cs typeface="DM Sans"/>
                <a:sym typeface="DM Sans"/>
              </a:rPr>
              <a:t>GET: Obtener un recurso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POST: Crear o añadir un recurso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PUT: Modificar un recurso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DELETE: Eliminar un recurso</a:t>
            </a:r>
            <a:endParaRPr>
              <a:latin typeface="DM Sans"/>
              <a:ea typeface="DM Sans"/>
              <a:cs typeface="DM Sans"/>
              <a:sym typeface="DM Sans"/>
            </a:endParaRPr>
          </a:p>
        </p:txBody>
      </p:sp>
      <p:pic>
        <p:nvPicPr>
          <p:cNvPr id="561" name="Google Shape;561;p124"/>
          <p:cNvPicPr preferRelativeResize="0"/>
          <p:nvPr/>
        </p:nvPicPr>
        <p:blipFill rotWithShape="1">
          <a:blip r:embed="rId3">
            <a:alphaModFix/>
          </a:blip>
          <a:srcRect l="48804" t="34412" r="9610" b="21121"/>
          <a:stretch/>
        </p:blipFill>
        <p:spPr>
          <a:xfrm>
            <a:off x="8038633" y="3598034"/>
            <a:ext cx="3043969" cy="1438335"/>
          </a:xfrm>
          <a:prstGeom prst="rect">
            <a:avLst/>
          </a:prstGeom>
          <a:noFill/>
          <a:ln w="9525" cap="flat" cmpd="sng">
            <a:solidFill>
              <a:schemeClr val="lt2"/>
            </a:solidFill>
            <a:prstDash val="solid"/>
            <a:round/>
            <a:headEnd type="none" w="sm" len="sm"/>
            <a:tailEnd type="none" w="sm" len="sm"/>
          </a:ln>
        </p:spPr>
      </p:pic>
      <p:pic>
        <p:nvPicPr>
          <p:cNvPr id="562" name="Google Shape;562;p124"/>
          <p:cNvPicPr preferRelativeResize="0"/>
          <p:nvPr/>
        </p:nvPicPr>
        <p:blipFill rotWithShape="1">
          <a:blip r:embed="rId3">
            <a:alphaModFix/>
          </a:blip>
          <a:srcRect l="5547" t="34412" r="52867" b="21121"/>
          <a:stretch/>
        </p:blipFill>
        <p:spPr>
          <a:xfrm>
            <a:off x="8038634" y="1954585"/>
            <a:ext cx="3043969" cy="143833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grpSp>
        <p:nvGrpSpPr>
          <p:cNvPr id="956" name="Google Shape;956;p159"/>
          <p:cNvGrpSpPr/>
          <p:nvPr/>
        </p:nvGrpSpPr>
        <p:grpSpPr>
          <a:xfrm>
            <a:off x="5603408" y="1325564"/>
            <a:ext cx="985200" cy="985200"/>
            <a:chOff x="974706" y="2467173"/>
            <a:chExt cx="738900" cy="738900"/>
          </a:xfrm>
        </p:grpSpPr>
        <p:sp>
          <p:nvSpPr>
            <p:cNvPr id="957" name="Google Shape;957;p159"/>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958" name="Google Shape;958;p1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959" name="Google Shape;959;p159"/>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Datos y variables</a:t>
            </a:r>
            <a:endParaRPr sz="5333" b="1">
              <a:solidFill>
                <a:schemeClr val="dk1"/>
              </a:solidFill>
              <a:highlight>
                <a:srgbClr val="EAFF6A"/>
              </a:highlight>
              <a:latin typeface="DM Sans"/>
              <a:ea typeface="DM Sans"/>
              <a:cs typeface="DM Sans"/>
              <a:sym typeface="DM Sans"/>
            </a:endParaRPr>
          </a:p>
        </p:txBody>
      </p:sp>
      <p:sp>
        <p:nvSpPr>
          <p:cNvPr id="960" name="Google Shape;960;p159"/>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min</a:t>
            </a:r>
            <a:endParaRPr sz="2667" b="1">
              <a:solidFill>
                <a:srgbClr val="83AEFB"/>
              </a:solidFill>
              <a:latin typeface="DM Sans"/>
              <a:ea typeface="DM Sans"/>
              <a:cs typeface="DM Sans"/>
              <a:sym typeface="DM Sans"/>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25"/>
          <p:cNvSpPr txBox="1"/>
          <p:nvPr/>
        </p:nvSpPr>
        <p:spPr>
          <a:xfrm>
            <a:off x="668600" y="844000"/>
            <a:ext cx="10854800" cy="1066855"/>
          </a:xfrm>
          <a:prstGeom prst="rect">
            <a:avLst/>
          </a:prstGeom>
          <a:noFill/>
          <a:ln>
            <a:noFill/>
          </a:ln>
        </p:spPr>
        <p:txBody>
          <a:bodyPr spcFirstLastPara="1" wrap="square" lIns="121900" tIns="121900" rIns="121900" bIns="121900" anchor="t" anchorCtr="0">
            <a:spAutoFit/>
          </a:bodyPr>
          <a:lstStyle/>
          <a:p>
            <a:r>
              <a:rPr lang="es" sz="5333" b="1">
                <a:solidFill>
                  <a:schemeClr val="dk1"/>
                </a:solidFill>
                <a:latin typeface="DM Sans"/>
                <a:ea typeface="DM Sans"/>
                <a:cs typeface="DM Sans"/>
                <a:sym typeface="DM Sans"/>
              </a:rPr>
              <a:t>Principios</a:t>
            </a:r>
            <a:endParaRPr sz="5333" b="1">
              <a:solidFill>
                <a:schemeClr val="dk1"/>
              </a:solidFill>
              <a:latin typeface="DM Sans"/>
              <a:ea typeface="DM Sans"/>
              <a:cs typeface="DM Sans"/>
              <a:sym typeface="DM Sans"/>
            </a:endParaRPr>
          </a:p>
        </p:txBody>
      </p:sp>
      <p:sp>
        <p:nvSpPr>
          <p:cNvPr id="568" name="Google Shape;568;p125"/>
          <p:cNvSpPr txBox="1"/>
          <p:nvPr/>
        </p:nvSpPr>
        <p:spPr>
          <a:xfrm>
            <a:off x="631133" y="2544234"/>
            <a:ext cx="5112800" cy="3072596"/>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accent4"/>
              </a:buClr>
              <a:buSzPts val="1350"/>
              <a:buFont typeface="Helvetica Neue"/>
              <a:buChar char="✓"/>
            </a:pPr>
            <a:r>
              <a:rPr lang="es">
                <a:solidFill>
                  <a:schemeClr val="dk1"/>
                </a:solidFill>
                <a:latin typeface="DM Sans"/>
                <a:ea typeface="DM Sans"/>
                <a:cs typeface="DM Sans"/>
                <a:sym typeface="DM Sans"/>
              </a:rPr>
              <a:t>Una aplicación RESTful requiere un enfoque de diseño distinto a la forma típica de pensar en un sistema: lo contrario a RPC</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Helvetica Neue"/>
              <a:buChar char="✓"/>
            </a:pPr>
            <a:r>
              <a:rPr lang="es">
                <a:solidFill>
                  <a:schemeClr val="dk1"/>
                </a:solidFill>
                <a:latin typeface="DM Sans"/>
                <a:ea typeface="DM Sans"/>
                <a:cs typeface="DM Sans"/>
                <a:sym typeface="DM Sans"/>
              </a:rPr>
              <a:t>RPC (Remote Procedure Calls, llamadas a procedimientos remotos) basa su funcionamiento en las operaciones que puede realizar el sistema (acciones, usualmente verbos). Ej: getUsuario()</a:t>
            </a:r>
            <a:endParaRPr>
              <a:solidFill>
                <a:schemeClr val="dk1"/>
              </a:solidFill>
              <a:latin typeface="DM Sans"/>
              <a:ea typeface="DM Sans"/>
              <a:cs typeface="DM Sans"/>
              <a:sym typeface="DM Sans"/>
            </a:endParaRPr>
          </a:p>
        </p:txBody>
      </p:sp>
      <p:sp>
        <p:nvSpPr>
          <p:cNvPr id="569" name="Google Shape;569;p125"/>
          <p:cNvSpPr txBox="1"/>
          <p:nvPr/>
        </p:nvSpPr>
        <p:spPr>
          <a:xfrm>
            <a:off x="6036767" y="2544234"/>
            <a:ext cx="5112800" cy="2795597"/>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a:buChar char="✓"/>
            </a:pPr>
            <a:r>
              <a:rPr lang="es">
                <a:solidFill>
                  <a:schemeClr val="dk1"/>
                </a:solidFill>
                <a:latin typeface="DM Sans"/>
                <a:ea typeface="DM Sans"/>
                <a:cs typeface="DM Sans"/>
                <a:sym typeface="DM Sans"/>
              </a:rPr>
              <a:t>En REST, por el contrario, el énfasis se pone en los recursos (usualmente sustantivos), especialmente en los nombres que se le asigna a cada tipo de recurso. Ej. Usuarios.</a:t>
            </a:r>
            <a:endParaRPr>
              <a:solidFill>
                <a:schemeClr val="dk1"/>
              </a:solidFill>
              <a:latin typeface="DM Sans"/>
              <a:ea typeface="DM Sans"/>
              <a:cs typeface="DM Sans"/>
              <a:sym typeface="DM Sans"/>
            </a:endParaRPr>
          </a:p>
          <a:p>
            <a:pPr marL="609585" indent="-419090">
              <a:spcBef>
                <a:spcPts val="1333"/>
              </a:spcBef>
              <a:spcAft>
                <a:spcPts val="1333"/>
              </a:spcAft>
              <a:buClr>
                <a:schemeClr val="accent4"/>
              </a:buClr>
              <a:buSzPts val="1350"/>
              <a:buFont typeface="Helvetica Neue"/>
              <a:buChar char="✓"/>
            </a:pPr>
            <a:r>
              <a:rPr lang="es">
                <a:solidFill>
                  <a:schemeClr val="dk1"/>
                </a:solidFill>
                <a:latin typeface="DM Sans"/>
                <a:ea typeface="DM Sans"/>
                <a:cs typeface="DM Sans"/>
                <a:sym typeface="DM Sans"/>
              </a:rPr>
              <a:t>Cada funcionalidad relacionada con este recurso tendría sus propios identificadores y peticiones en HTTP.</a:t>
            </a:r>
            <a:endParaRPr>
              <a:solidFill>
                <a:schemeClr val="dk1"/>
              </a:solidFill>
              <a:latin typeface="DM Sans"/>
              <a:ea typeface="DM Sans"/>
              <a:cs typeface="DM Sans"/>
              <a:sym typeface="DM Sans"/>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126"/>
          <p:cNvSpPr txBox="1"/>
          <p:nvPr/>
        </p:nvSpPr>
        <p:spPr>
          <a:xfrm>
            <a:off x="800800" y="553501"/>
            <a:ext cx="10205200" cy="1600398"/>
          </a:xfrm>
          <a:prstGeom prst="rect">
            <a:avLst/>
          </a:prstGeom>
          <a:noFill/>
          <a:ln>
            <a:noFill/>
          </a:ln>
        </p:spPr>
        <p:txBody>
          <a:bodyPr spcFirstLastPara="1" wrap="square" lIns="121900" tIns="121900" rIns="121900" bIns="121900" anchor="t" anchorCtr="0">
            <a:spAutoFit/>
          </a:bodyPr>
          <a:lstStyle/>
          <a:p>
            <a:pPr algn="ctr"/>
            <a:r>
              <a:rPr lang="es" sz="4400" b="1">
                <a:solidFill>
                  <a:schemeClr val="lt1"/>
                </a:solidFill>
                <a:latin typeface="DM Sans"/>
                <a:ea typeface="DM Sans"/>
                <a:cs typeface="DM Sans"/>
                <a:sym typeface="DM Sans"/>
              </a:rPr>
              <a:t>Ejemplos sobre cómo declarar correctamente endpoints</a:t>
            </a:r>
            <a:endParaRPr sz="4400" b="1">
              <a:solidFill>
                <a:schemeClr val="lt1"/>
              </a:solidFill>
              <a:latin typeface="DM Sans"/>
              <a:ea typeface="DM Sans"/>
              <a:cs typeface="DM Sans"/>
              <a:sym typeface="DM Sans"/>
            </a:endParaRPr>
          </a:p>
        </p:txBody>
      </p:sp>
      <p:graphicFrame>
        <p:nvGraphicFramePr>
          <p:cNvPr id="575" name="Google Shape;575;p126"/>
          <p:cNvGraphicFramePr/>
          <p:nvPr/>
        </p:nvGraphicFramePr>
        <p:xfrm>
          <a:off x="932667" y="2423867"/>
          <a:ext cx="10326633" cy="2458666"/>
        </p:xfrm>
        <a:graphic>
          <a:graphicData uri="http://schemas.openxmlformats.org/drawingml/2006/table">
            <a:tbl>
              <a:tblPr>
                <a:noFill/>
              </a:tblPr>
              <a:tblGrid>
                <a:gridCol w="2345833">
                  <a:extLst>
                    <a:ext uri="{9D8B030D-6E8A-4147-A177-3AD203B41FA5}">
                      <a16:colId xmlns:a16="http://schemas.microsoft.com/office/drawing/2014/main" val="20000"/>
                    </a:ext>
                  </a:extLst>
                </a:gridCol>
                <a:gridCol w="3212667">
                  <a:extLst>
                    <a:ext uri="{9D8B030D-6E8A-4147-A177-3AD203B41FA5}">
                      <a16:colId xmlns:a16="http://schemas.microsoft.com/office/drawing/2014/main" val="20001"/>
                    </a:ext>
                  </a:extLst>
                </a:gridCol>
                <a:gridCol w="4768133">
                  <a:extLst>
                    <a:ext uri="{9D8B030D-6E8A-4147-A177-3AD203B41FA5}">
                      <a16:colId xmlns:a16="http://schemas.microsoft.com/office/drawing/2014/main" val="20002"/>
                    </a:ext>
                  </a:extLst>
                </a:gridCol>
              </a:tblGrid>
              <a:tr h="508000">
                <a:tc>
                  <a:txBody>
                    <a:bodyPr/>
                    <a:lstStyle/>
                    <a:p>
                      <a:pPr marL="0" lvl="0" indent="0" algn="ctr" rtl="0">
                        <a:spcBef>
                          <a:spcPts val="0"/>
                        </a:spcBef>
                        <a:spcAft>
                          <a:spcPts val="0"/>
                        </a:spcAft>
                        <a:buNone/>
                      </a:pPr>
                      <a:r>
                        <a:rPr lang="es" sz="1600" b="1">
                          <a:latin typeface="DM Sans"/>
                          <a:ea typeface="DM Sans"/>
                          <a:cs typeface="DM Sans"/>
                          <a:sym typeface="DM Sans"/>
                        </a:rPr>
                        <a:t>Sí</a:t>
                      </a:r>
                      <a:endParaRPr sz="1600" b="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s" sz="1600" b="1">
                          <a:latin typeface="DM Sans"/>
                          <a:ea typeface="DM Sans"/>
                          <a:cs typeface="DM Sans"/>
                          <a:sym typeface="DM Sans"/>
                        </a:rPr>
                        <a:t>No</a:t>
                      </a:r>
                      <a:endParaRPr sz="1600" b="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s" sz="1600" b="1">
                          <a:latin typeface="DM Sans"/>
                          <a:ea typeface="DM Sans"/>
                          <a:cs typeface="DM Sans"/>
                          <a:sym typeface="DM Sans"/>
                        </a:rPr>
                        <a:t>¿Por qué? </a:t>
                      </a:r>
                      <a:endParaRPr sz="1600" b="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975333">
                <a:tc>
                  <a:txBody>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GET </a:t>
                      </a:r>
                      <a:r>
                        <a:rPr lang="es" sz="1600" i="1">
                          <a:solidFill>
                            <a:schemeClr val="dk1"/>
                          </a:solidFill>
                          <a:latin typeface="DM Sans"/>
                          <a:ea typeface="DM Sans"/>
                          <a:cs typeface="DM Sans"/>
                          <a:sym typeface="DM Sans"/>
                        </a:rPr>
                        <a:t>api/perritos</a:t>
                      </a:r>
                      <a:endParaRPr sz="1600" i="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600">
                          <a:solidFill>
                            <a:schemeClr val="dk1"/>
                          </a:solidFill>
                          <a:latin typeface="DM Sans"/>
                          <a:ea typeface="DM Sans"/>
                          <a:cs typeface="DM Sans"/>
                          <a:sym typeface="DM Sans"/>
                        </a:rPr>
                        <a:t>GET </a:t>
                      </a:r>
                      <a:r>
                        <a:rPr lang="es" sz="1600" i="1">
                          <a:solidFill>
                            <a:schemeClr val="dk1"/>
                          </a:solidFill>
                          <a:latin typeface="DM Sans"/>
                          <a:ea typeface="DM Sans"/>
                          <a:cs typeface="DM Sans"/>
                          <a:sym typeface="DM Sans"/>
                        </a:rPr>
                        <a:t>api/perritos/:pid</a:t>
                      </a:r>
                      <a:endParaRPr sz="1600" i="1">
                        <a:solidFill>
                          <a:schemeClr val="dk1"/>
                        </a:solidFill>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GET </a:t>
                      </a:r>
                      <a:r>
                        <a:rPr lang="es" sz="1600" i="1">
                          <a:solidFill>
                            <a:schemeClr val="dk1"/>
                          </a:solidFill>
                          <a:latin typeface="DM Sans"/>
                          <a:ea typeface="DM Sans"/>
                          <a:cs typeface="DM Sans"/>
                          <a:sym typeface="DM Sans"/>
                        </a:rPr>
                        <a:t>api/perritos/obtener</a:t>
                      </a:r>
                      <a:endParaRPr sz="1600" i="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600">
                          <a:solidFill>
                            <a:schemeClr val="dk1"/>
                          </a:solidFill>
                          <a:latin typeface="DM Sans"/>
                          <a:ea typeface="DM Sans"/>
                          <a:cs typeface="DM Sans"/>
                          <a:sym typeface="DM Sans"/>
                        </a:rPr>
                        <a:t>GET </a:t>
                      </a:r>
                      <a:r>
                        <a:rPr lang="es" sz="1600" i="1">
                          <a:solidFill>
                            <a:schemeClr val="dk1"/>
                          </a:solidFill>
                          <a:latin typeface="DM Sans"/>
                          <a:ea typeface="DM Sans"/>
                          <a:cs typeface="DM Sans"/>
                          <a:sym typeface="DM Sans"/>
                        </a:rPr>
                        <a:t>api/perritos/obtener/:pid</a:t>
                      </a:r>
                      <a:endParaRPr sz="1600" i="1">
                        <a:solidFill>
                          <a:schemeClr val="dk1"/>
                        </a:solidFill>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s" sz="1600">
                          <a:latin typeface="DM Sans"/>
                          <a:ea typeface="DM Sans"/>
                          <a:cs typeface="DM Sans"/>
                          <a:sym typeface="DM Sans"/>
                        </a:rPr>
                        <a:t>GET ya significa “obtener” entonces no hace sentido la redundancia con el método y el endpoint.</a:t>
                      </a:r>
                      <a:endParaRPr sz="1600">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975333">
                <a:tc>
                  <a:txBody>
                    <a:bodyPr/>
                    <a:lstStyle/>
                    <a:p>
                      <a:pPr marL="0" lvl="0" indent="0" algn="l" rtl="0">
                        <a:spcBef>
                          <a:spcPts val="0"/>
                        </a:spcBef>
                        <a:spcAft>
                          <a:spcPts val="0"/>
                        </a:spcAft>
                        <a:buNone/>
                      </a:pPr>
                      <a:r>
                        <a:rPr lang="es" sz="1600">
                          <a:latin typeface="DM Sans"/>
                          <a:ea typeface="DM Sans"/>
                          <a:cs typeface="DM Sans"/>
                          <a:sym typeface="DM Sans"/>
                        </a:rPr>
                        <a:t>POST </a:t>
                      </a:r>
                      <a:r>
                        <a:rPr lang="es" sz="1600" i="1">
                          <a:latin typeface="DM Sans"/>
                          <a:ea typeface="DM Sans"/>
                          <a:cs typeface="DM Sans"/>
                          <a:sym typeface="DM Sans"/>
                        </a:rPr>
                        <a:t>api/perritos</a:t>
                      </a:r>
                      <a:endParaRPr sz="1600" i="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s" sz="1600">
                          <a:latin typeface="DM Sans"/>
                          <a:ea typeface="DM Sans"/>
                          <a:cs typeface="DM Sans"/>
                          <a:sym typeface="DM Sans"/>
                        </a:rPr>
                        <a:t>POST </a:t>
                      </a:r>
                      <a:r>
                        <a:rPr lang="es" sz="1600" i="1">
                          <a:latin typeface="DM Sans"/>
                          <a:ea typeface="DM Sans"/>
                          <a:cs typeface="DM Sans"/>
                          <a:sym typeface="DM Sans"/>
                        </a:rPr>
                        <a:t>api/perritos/añadir</a:t>
                      </a:r>
                      <a:endParaRPr sz="1600" i="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s" sz="1600">
                          <a:latin typeface="DM Sans"/>
                          <a:ea typeface="DM Sans"/>
                          <a:cs typeface="DM Sans"/>
                          <a:sym typeface="DM Sans"/>
                        </a:rPr>
                        <a:t>POST ya hace referencia a crear un nuevo perrito, entonces es redundante el método y el endpoint</a:t>
                      </a:r>
                      <a:endParaRPr sz="1600">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sp>
        <p:nvSpPr>
          <p:cNvPr id="576" name="Google Shape;576;p126"/>
          <p:cNvSpPr txBox="1"/>
          <p:nvPr/>
        </p:nvSpPr>
        <p:spPr>
          <a:xfrm>
            <a:off x="1418399" y="4972300"/>
            <a:ext cx="9355200" cy="800179"/>
          </a:xfrm>
          <a:prstGeom prst="rect">
            <a:avLst/>
          </a:prstGeom>
          <a:noFill/>
          <a:ln>
            <a:noFill/>
          </a:ln>
        </p:spPr>
        <p:txBody>
          <a:bodyPr spcFirstLastPara="1" wrap="square" lIns="121900" tIns="121900" rIns="121900" bIns="121900" anchor="t" anchorCtr="0">
            <a:spAutoFit/>
          </a:bodyPr>
          <a:lstStyle/>
          <a:p>
            <a:pPr algn="ctr"/>
            <a:r>
              <a:rPr lang="es">
                <a:latin typeface="DM Sans"/>
                <a:ea typeface="DM Sans"/>
                <a:cs typeface="DM Sans"/>
                <a:sym typeface="DM Sans"/>
              </a:rPr>
              <a:t>“api/perritos” es perfectamente funcional, sin necesidad de declarar cosas adicionales, entonces podemos reutilizar el endpoint, siempre y cuando sean diferentes sus métodos.</a:t>
            </a:r>
            <a:endParaRPr>
              <a:latin typeface="DM Sans"/>
              <a:ea typeface="DM Sans"/>
              <a:cs typeface="DM Sans"/>
              <a:sym typeface="DM Sans"/>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127"/>
          <p:cNvSpPr txBox="1"/>
          <p:nvPr/>
        </p:nvSpPr>
        <p:spPr>
          <a:xfrm>
            <a:off x="800800" y="553501"/>
            <a:ext cx="10205200" cy="1600398"/>
          </a:xfrm>
          <a:prstGeom prst="rect">
            <a:avLst/>
          </a:prstGeom>
          <a:noFill/>
          <a:ln>
            <a:noFill/>
          </a:ln>
        </p:spPr>
        <p:txBody>
          <a:bodyPr spcFirstLastPara="1" wrap="square" lIns="121900" tIns="121900" rIns="121900" bIns="121900" anchor="t" anchorCtr="0">
            <a:spAutoFit/>
          </a:bodyPr>
          <a:lstStyle/>
          <a:p>
            <a:pPr algn="ctr"/>
            <a:r>
              <a:rPr lang="es" sz="4400" b="1">
                <a:solidFill>
                  <a:schemeClr val="lt1"/>
                </a:solidFill>
                <a:latin typeface="DM Sans"/>
                <a:ea typeface="DM Sans"/>
                <a:cs typeface="DM Sans"/>
                <a:sym typeface="DM Sans"/>
              </a:rPr>
              <a:t>Ejemplos sobre cómo declarar correctamente endpoints</a:t>
            </a:r>
            <a:endParaRPr sz="4400" b="1">
              <a:solidFill>
                <a:schemeClr val="lt1"/>
              </a:solidFill>
              <a:latin typeface="DM Sans"/>
              <a:ea typeface="DM Sans"/>
              <a:cs typeface="DM Sans"/>
              <a:sym typeface="DM Sans"/>
            </a:endParaRPr>
          </a:p>
        </p:txBody>
      </p:sp>
      <p:graphicFrame>
        <p:nvGraphicFramePr>
          <p:cNvPr id="582" name="Google Shape;582;p127"/>
          <p:cNvGraphicFramePr/>
          <p:nvPr/>
        </p:nvGraphicFramePr>
        <p:xfrm>
          <a:off x="932667" y="2567400"/>
          <a:ext cx="10326633" cy="1970960"/>
        </p:xfrm>
        <a:graphic>
          <a:graphicData uri="http://schemas.openxmlformats.org/drawingml/2006/table">
            <a:tbl>
              <a:tblPr>
                <a:noFill/>
              </a:tblPr>
              <a:tblGrid>
                <a:gridCol w="2345833">
                  <a:extLst>
                    <a:ext uri="{9D8B030D-6E8A-4147-A177-3AD203B41FA5}">
                      <a16:colId xmlns:a16="http://schemas.microsoft.com/office/drawing/2014/main" val="20000"/>
                    </a:ext>
                  </a:extLst>
                </a:gridCol>
                <a:gridCol w="3212667">
                  <a:extLst>
                    <a:ext uri="{9D8B030D-6E8A-4147-A177-3AD203B41FA5}">
                      <a16:colId xmlns:a16="http://schemas.microsoft.com/office/drawing/2014/main" val="20001"/>
                    </a:ext>
                  </a:extLst>
                </a:gridCol>
                <a:gridCol w="4768133">
                  <a:extLst>
                    <a:ext uri="{9D8B030D-6E8A-4147-A177-3AD203B41FA5}">
                      <a16:colId xmlns:a16="http://schemas.microsoft.com/office/drawing/2014/main" val="20002"/>
                    </a:ext>
                  </a:extLst>
                </a:gridCol>
              </a:tblGrid>
              <a:tr h="508000">
                <a:tc>
                  <a:txBody>
                    <a:bodyPr/>
                    <a:lstStyle/>
                    <a:p>
                      <a:pPr marL="0" lvl="0" indent="0" algn="ctr" rtl="0">
                        <a:spcBef>
                          <a:spcPts val="0"/>
                        </a:spcBef>
                        <a:spcAft>
                          <a:spcPts val="0"/>
                        </a:spcAft>
                        <a:buNone/>
                      </a:pPr>
                      <a:r>
                        <a:rPr lang="es" sz="1600" b="1">
                          <a:latin typeface="DM Sans"/>
                          <a:ea typeface="DM Sans"/>
                          <a:cs typeface="DM Sans"/>
                          <a:sym typeface="DM Sans"/>
                        </a:rPr>
                        <a:t>Sí</a:t>
                      </a:r>
                      <a:endParaRPr sz="1600" b="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s" sz="1600" b="1">
                          <a:latin typeface="DM Sans"/>
                          <a:ea typeface="DM Sans"/>
                          <a:cs typeface="DM Sans"/>
                          <a:sym typeface="DM Sans"/>
                        </a:rPr>
                        <a:t>No</a:t>
                      </a:r>
                      <a:endParaRPr sz="1600" b="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s" sz="1600" b="1">
                          <a:latin typeface="DM Sans"/>
                          <a:ea typeface="DM Sans"/>
                          <a:cs typeface="DM Sans"/>
                          <a:sym typeface="DM Sans"/>
                        </a:rPr>
                        <a:t>¿Por qué? </a:t>
                      </a:r>
                      <a:endParaRPr sz="1600" b="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31480">
                <a:tc>
                  <a:txBody>
                    <a:bodyPr/>
                    <a:lstStyle/>
                    <a:p>
                      <a:pPr marL="0" lvl="0" indent="0" algn="l" rtl="0">
                        <a:spcBef>
                          <a:spcPts val="0"/>
                        </a:spcBef>
                        <a:spcAft>
                          <a:spcPts val="0"/>
                        </a:spcAft>
                        <a:buNone/>
                      </a:pPr>
                      <a:r>
                        <a:rPr lang="es" sz="1600">
                          <a:latin typeface="DM Sans"/>
                          <a:ea typeface="DM Sans"/>
                          <a:cs typeface="DM Sans"/>
                          <a:sym typeface="DM Sans"/>
                        </a:rPr>
                        <a:t>PUT </a:t>
                      </a:r>
                      <a:r>
                        <a:rPr lang="es" sz="1600" i="1">
                          <a:latin typeface="DM Sans"/>
                          <a:ea typeface="DM Sans"/>
                          <a:cs typeface="DM Sans"/>
                          <a:sym typeface="DM Sans"/>
                        </a:rPr>
                        <a:t>api/perritos/:pid</a:t>
                      </a:r>
                      <a:endParaRPr sz="1600" b="1" i="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s" sz="1600">
                          <a:latin typeface="DM Sans"/>
                          <a:ea typeface="DM Sans"/>
                          <a:cs typeface="DM Sans"/>
                          <a:sym typeface="DM Sans"/>
                        </a:rPr>
                        <a:t>PUT </a:t>
                      </a:r>
                      <a:r>
                        <a:rPr lang="es" sz="1600" i="1">
                          <a:latin typeface="DM Sans"/>
                          <a:ea typeface="DM Sans"/>
                          <a:cs typeface="DM Sans"/>
                          <a:sym typeface="DM Sans"/>
                        </a:rPr>
                        <a:t>api/perritos/actualizar/:pid</a:t>
                      </a:r>
                      <a:endParaRPr sz="1600" b="1" i="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s" sz="1600">
                          <a:latin typeface="DM Sans"/>
                          <a:ea typeface="DM Sans"/>
                          <a:cs typeface="DM Sans"/>
                          <a:sym typeface="DM Sans"/>
                        </a:rPr>
                        <a:t>PUT ya hace referencia a una actualización, hay redundancia entre el método y el endpoint</a:t>
                      </a:r>
                      <a:endParaRPr sz="1600" b="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31480">
                <a:tc>
                  <a:txBody>
                    <a:bodyPr/>
                    <a:lstStyle/>
                    <a:p>
                      <a:pPr marL="0" lvl="0" indent="0" algn="l" rtl="0">
                        <a:spcBef>
                          <a:spcPts val="0"/>
                        </a:spcBef>
                        <a:spcAft>
                          <a:spcPts val="0"/>
                        </a:spcAft>
                        <a:buNone/>
                      </a:pPr>
                      <a:r>
                        <a:rPr lang="es" sz="1600">
                          <a:latin typeface="DM Sans"/>
                          <a:ea typeface="DM Sans"/>
                          <a:cs typeface="DM Sans"/>
                          <a:sym typeface="DM Sans"/>
                        </a:rPr>
                        <a:t>DELETE </a:t>
                      </a:r>
                      <a:r>
                        <a:rPr lang="es" sz="1600" i="1">
                          <a:latin typeface="DM Sans"/>
                          <a:ea typeface="DM Sans"/>
                          <a:cs typeface="DM Sans"/>
                          <a:sym typeface="DM Sans"/>
                        </a:rPr>
                        <a:t>api/perritos</a:t>
                      </a:r>
                      <a:endParaRPr sz="1600" b="1" i="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s" sz="1600">
                          <a:latin typeface="DM Sans"/>
                          <a:ea typeface="DM Sans"/>
                          <a:cs typeface="DM Sans"/>
                          <a:sym typeface="DM Sans"/>
                        </a:rPr>
                        <a:t>DELETE </a:t>
                      </a:r>
                      <a:r>
                        <a:rPr lang="es" sz="1600" i="1">
                          <a:latin typeface="DM Sans"/>
                          <a:ea typeface="DM Sans"/>
                          <a:cs typeface="DM Sans"/>
                          <a:sym typeface="DM Sans"/>
                        </a:rPr>
                        <a:t>api/perritos/eliminar</a:t>
                      </a:r>
                      <a:endParaRPr sz="1600" b="1" i="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s" sz="1600">
                          <a:latin typeface="DM Sans"/>
                          <a:ea typeface="DM Sans"/>
                          <a:cs typeface="DM Sans"/>
                          <a:sym typeface="DM Sans"/>
                        </a:rPr>
                        <a:t>DELETE ya significa eliminar, entonces hay redundancia entre método y endpoint.</a:t>
                      </a:r>
                      <a:endParaRPr sz="1600" b="1">
                        <a:latin typeface="DM Sans"/>
                        <a:ea typeface="DM Sans"/>
                        <a:cs typeface="DM Sans"/>
                        <a:sym typeface="DM Sans"/>
                      </a:endParaRPr>
                    </a:p>
                  </a:txBody>
                  <a:tcPr marL="121900" marR="121900" marT="121900" marB="121900">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sp>
        <p:nvSpPr>
          <p:cNvPr id="583" name="Google Shape;583;p127"/>
          <p:cNvSpPr txBox="1"/>
          <p:nvPr/>
        </p:nvSpPr>
        <p:spPr>
          <a:xfrm>
            <a:off x="1472384" y="4865000"/>
            <a:ext cx="9247200" cy="1077178"/>
          </a:xfrm>
          <a:prstGeom prst="rect">
            <a:avLst/>
          </a:prstGeom>
          <a:noFill/>
          <a:ln>
            <a:noFill/>
          </a:ln>
        </p:spPr>
        <p:txBody>
          <a:bodyPr spcFirstLastPara="1" wrap="square" lIns="121900" tIns="121900" rIns="121900" bIns="121900" anchor="t" anchorCtr="0">
            <a:spAutoFit/>
          </a:bodyPr>
          <a:lstStyle/>
          <a:p>
            <a:pPr algn="ctr"/>
            <a:r>
              <a:rPr lang="es">
                <a:latin typeface="DM Sans"/>
                <a:ea typeface="DM Sans"/>
                <a:cs typeface="DM Sans"/>
                <a:sym typeface="DM Sans"/>
              </a:rPr>
              <a:t>“api/perritos” es perfectamente funcional, sin necesidad de declarar cosas adicionales, entonces podemos reutilizar el endpoint, siempre y cuando sean diferentes sus métodos.</a:t>
            </a:r>
            <a:endParaRPr>
              <a:latin typeface="DM Sans"/>
              <a:ea typeface="DM Sans"/>
              <a:cs typeface="DM Sans"/>
              <a:sym typeface="DM Sans"/>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28"/>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POSTMAN</a:t>
            </a:r>
            <a:endParaRPr sz="5333" b="1">
              <a:solidFill>
                <a:schemeClr val="dk1"/>
              </a:solidFill>
              <a:latin typeface="DM Sans"/>
              <a:ea typeface="DM Sans"/>
              <a:cs typeface="DM Sans"/>
              <a:sym typeface="DM Sans"/>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29"/>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94" name="Google Shape;594;p129"/>
          <p:cNvSpPr txBox="1"/>
          <p:nvPr/>
        </p:nvSpPr>
        <p:spPr>
          <a:xfrm>
            <a:off x="4866000" y="1336951"/>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POSTMAN</a:t>
            </a:r>
            <a:endParaRPr sz="5333" b="1">
              <a:solidFill>
                <a:schemeClr val="dk1"/>
              </a:solidFill>
              <a:latin typeface="DM Sans"/>
              <a:ea typeface="DM Sans"/>
              <a:cs typeface="DM Sans"/>
              <a:sym typeface="DM Sans"/>
            </a:endParaRPr>
          </a:p>
        </p:txBody>
      </p:sp>
      <p:sp>
        <p:nvSpPr>
          <p:cNvPr id="595" name="Google Shape;595;p129"/>
          <p:cNvSpPr txBox="1"/>
          <p:nvPr/>
        </p:nvSpPr>
        <p:spPr>
          <a:xfrm>
            <a:off x="4866000" y="2376018"/>
            <a:ext cx="66496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problema: El navegador sólo puede enviar peticiones con método GET desde la url, (por ello es que podíamos utilizarlo desde el navegador sin problema la clase pasada), sin embargo, para poder utilizar el resto de métodos, no será posible con el navegador</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solución: POSTMAN es un software profesional que nos permitirá gestionar peticiones simulando ser un cliente. De esta manera rompemos la limitante del navegador y podemos probar todos nuestros endpoints. </a:t>
            </a:r>
            <a:endParaRPr>
              <a:latin typeface="DM Sans"/>
              <a:ea typeface="DM Sans"/>
              <a:cs typeface="DM Sans"/>
              <a:sym typeface="DM Sans"/>
            </a:endParaRPr>
          </a:p>
        </p:txBody>
      </p:sp>
      <p:pic>
        <p:nvPicPr>
          <p:cNvPr id="596" name="Google Shape;596;p129"/>
          <p:cNvPicPr preferRelativeResize="0"/>
          <p:nvPr/>
        </p:nvPicPr>
        <p:blipFill>
          <a:blip r:embed="rId3">
            <a:alphaModFix/>
          </a:blip>
          <a:stretch>
            <a:fillRect/>
          </a:stretch>
        </p:blipFill>
        <p:spPr>
          <a:xfrm>
            <a:off x="188001" y="2698733"/>
            <a:ext cx="4361735" cy="2099067"/>
          </a:xfrm>
          <a:prstGeom prst="rect">
            <a:avLst/>
          </a:prstGeom>
          <a:noFill/>
          <a:ln w="9525" cap="flat" cmpd="sng">
            <a:solidFill>
              <a:schemeClr val="lt2"/>
            </a:solidFill>
            <a:prstDash val="solid"/>
            <a:round/>
            <a:headEnd type="none" w="sm" len="sm"/>
            <a:tailEnd type="none" w="sm" len="sm"/>
          </a:ln>
        </p:spPr>
      </p:pic>
      <p:sp>
        <p:nvSpPr>
          <p:cNvPr id="597" name="Google Shape;597;p129"/>
          <p:cNvSpPr txBox="1"/>
          <p:nvPr/>
        </p:nvSpPr>
        <p:spPr>
          <a:xfrm>
            <a:off x="4875767" y="5446701"/>
            <a:ext cx="2986800" cy="984845"/>
          </a:xfrm>
          <a:prstGeom prst="rect">
            <a:avLst/>
          </a:prstGeom>
          <a:noFill/>
          <a:ln>
            <a:noFill/>
          </a:ln>
        </p:spPr>
        <p:txBody>
          <a:bodyPr spcFirstLastPara="1" wrap="square" lIns="121900" tIns="121900" rIns="121900" bIns="121900" anchor="t" anchorCtr="0">
            <a:spAutoFit/>
          </a:bodyPr>
          <a:lstStyle/>
          <a:p>
            <a:r>
              <a:rPr lang="es" sz="2400" b="1" u="sng">
                <a:solidFill>
                  <a:schemeClr val="hlink"/>
                </a:solidFill>
                <a:latin typeface="DM Sans"/>
                <a:ea typeface="DM Sans"/>
                <a:cs typeface="DM Sans"/>
                <a:sym typeface="DM Sans"/>
                <a:hlinkClick r:id="rId4"/>
              </a:rPr>
              <a:t>Descargar Postman</a:t>
            </a:r>
            <a:endParaRPr sz="2400" b="1">
              <a:latin typeface="DM Sans"/>
              <a:ea typeface="DM Sans"/>
              <a:cs typeface="DM Sans"/>
              <a:sym typeface="DM Sans"/>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30"/>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Método POST</a:t>
            </a:r>
            <a:endParaRPr sz="5333" b="1">
              <a:solidFill>
                <a:schemeClr val="dk1"/>
              </a:solidFill>
              <a:latin typeface="DM Sans"/>
              <a:ea typeface="DM Sans"/>
              <a:cs typeface="DM Sans"/>
              <a:sym typeface="DM Sans"/>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31"/>
          <p:cNvSpPr txBox="1"/>
          <p:nvPr/>
        </p:nvSpPr>
        <p:spPr>
          <a:xfrm>
            <a:off x="628267" y="816267"/>
            <a:ext cx="6731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Método POST </a:t>
            </a:r>
            <a:endParaRPr sz="5333" b="1">
              <a:solidFill>
                <a:schemeClr val="dk1"/>
              </a:solidFill>
              <a:latin typeface="DM Sans"/>
              <a:ea typeface="DM Sans"/>
              <a:cs typeface="DM Sans"/>
              <a:sym typeface="DM Sans"/>
            </a:endParaRPr>
          </a:p>
        </p:txBody>
      </p:sp>
      <p:sp>
        <p:nvSpPr>
          <p:cNvPr id="608" name="Google Shape;608;p131"/>
          <p:cNvSpPr txBox="1"/>
          <p:nvPr/>
        </p:nvSpPr>
        <p:spPr>
          <a:xfrm>
            <a:off x="790051" y="2142634"/>
            <a:ext cx="51536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Sirve para “crear” recursos, POST se utiliza para operaciones donde no necesitamos obtener un recurso, sino añadir uno. Algunos de los casos donde se utilizan son: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Registrar un usuario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Loguear un usuario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Crear un producto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Crear una mascota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Crear un carrito de compra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Enviar información para un correo electrónico. </a:t>
            </a:r>
            <a:endParaRPr>
              <a:latin typeface="DM Sans"/>
              <a:ea typeface="DM Sans"/>
              <a:cs typeface="DM Sans"/>
              <a:sym typeface="DM Sans"/>
            </a:endParaRPr>
          </a:p>
        </p:txBody>
      </p:sp>
      <p:sp>
        <p:nvSpPr>
          <p:cNvPr id="609" name="Google Shape;609;p131"/>
          <p:cNvSpPr txBox="1"/>
          <p:nvPr/>
        </p:nvSpPr>
        <p:spPr>
          <a:xfrm>
            <a:off x="6356351" y="2167701"/>
            <a:ext cx="5045600" cy="1077178"/>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Se apoya del recurso </a:t>
            </a:r>
            <a:r>
              <a:rPr lang="es" b="1">
                <a:solidFill>
                  <a:schemeClr val="dk1"/>
                </a:solidFill>
                <a:latin typeface="DM Sans"/>
                <a:ea typeface="DM Sans"/>
                <a:cs typeface="DM Sans"/>
                <a:sym typeface="DM Sans"/>
              </a:rPr>
              <a:t>req.body</a:t>
            </a:r>
            <a:r>
              <a:rPr lang="es">
                <a:solidFill>
                  <a:schemeClr val="dk1"/>
                </a:solidFill>
                <a:latin typeface="DM Sans"/>
                <a:ea typeface="DM Sans"/>
                <a:cs typeface="DM Sans"/>
                <a:sym typeface="DM Sans"/>
              </a:rPr>
              <a:t>, donde el body representa la información que el cliente envía para crear. </a:t>
            </a:r>
            <a:endParaRPr sz="240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32"/>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615" name="Google Shape;615;p132"/>
          <p:cNvSpPr txBox="1"/>
          <p:nvPr/>
        </p:nvSpPr>
        <p:spPr>
          <a:xfrm>
            <a:off x="691133" y="1934667"/>
            <a:ext cx="10734800" cy="421015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sz="3333">
                <a:solidFill>
                  <a:schemeClr val="lt1"/>
                </a:solidFill>
                <a:latin typeface="DM Sans"/>
                <a:ea typeface="DM Sans"/>
                <a:cs typeface="DM Sans"/>
                <a:sym typeface="DM Sans"/>
              </a:rPr>
              <a:t>Para que nuestro servidor express pueda interpretar en forma automática mensajes de tipo JSON en formato urlencoded al recibirlos, debemos indicarlo en forma explícita, agregando las siguiente líneas luego de crearlo.</a:t>
            </a:r>
            <a:endParaRPr sz="3333">
              <a:solidFill>
                <a:schemeClr val="lt1"/>
              </a:solidFill>
              <a:latin typeface="DM Sans"/>
              <a:ea typeface="DM Sans"/>
              <a:cs typeface="DM Sans"/>
              <a:sym typeface="DM Sans"/>
            </a:endParaRPr>
          </a:p>
          <a:p>
            <a:pPr>
              <a:buClr>
                <a:srgbClr val="000000"/>
              </a:buClr>
              <a:buSzPts val="2500"/>
            </a:pPr>
            <a:endParaRPr sz="3067">
              <a:solidFill>
                <a:schemeClr val="lt1"/>
              </a:solidFill>
              <a:latin typeface="DM Sans"/>
              <a:ea typeface="DM Sans"/>
              <a:cs typeface="DM Sans"/>
              <a:sym typeface="DM Sans"/>
            </a:endParaRPr>
          </a:p>
          <a:p>
            <a:pPr>
              <a:lnSpc>
                <a:spcPct val="115000"/>
              </a:lnSpc>
              <a:buClr>
                <a:schemeClr val="dk1"/>
              </a:buClr>
              <a:buSzPts val="1100"/>
            </a:pPr>
            <a:endParaRPr sz="3067">
              <a:solidFill>
                <a:schemeClr val="lt1"/>
              </a:solidFill>
              <a:latin typeface="DM Sans"/>
              <a:ea typeface="DM Sans"/>
              <a:cs typeface="DM Sans"/>
              <a:sym typeface="DM Sans"/>
            </a:endParaRPr>
          </a:p>
        </p:txBody>
      </p:sp>
      <p:sp>
        <p:nvSpPr>
          <p:cNvPr id="616" name="Google Shape;616;p132"/>
          <p:cNvSpPr txBox="1"/>
          <p:nvPr/>
        </p:nvSpPr>
        <p:spPr>
          <a:xfrm>
            <a:off x="2719800" y="5090234"/>
            <a:ext cx="6752400" cy="999592"/>
          </a:xfrm>
          <a:prstGeom prst="rect">
            <a:avLst/>
          </a:prstGeom>
          <a:solidFill>
            <a:srgbClr val="1E1E1E"/>
          </a:solidFill>
          <a:ln>
            <a:noFill/>
          </a:ln>
        </p:spPr>
        <p:txBody>
          <a:bodyPr spcFirstLastPara="1" wrap="square" lIns="121900" tIns="121900" rIns="121900" bIns="121900" anchor="t" anchorCtr="0">
            <a:spAutoFit/>
          </a:bodyPr>
          <a:lstStyle/>
          <a:p>
            <a:pPr>
              <a:lnSpc>
                <a:spcPct val="135714"/>
              </a:lnSpc>
            </a:pPr>
            <a:r>
              <a:rPr lang="es">
                <a:solidFill>
                  <a:srgbClr val="9CDCFE"/>
                </a:solidFill>
                <a:highlight>
                  <a:srgbClr val="1E1E1E"/>
                </a:highlight>
                <a:latin typeface="Courier New"/>
                <a:ea typeface="Courier New"/>
                <a:cs typeface="Courier New"/>
                <a:sym typeface="Courier New"/>
              </a:rPr>
              <a:t>app</a:t>
            </a:r>
            <a:r>
              <a:rPr lang="es">
                <a:solidFill>
                  <a:srgbClr val="D4D4D4"/>
                </a:solidFill>
                <a:highlight>
                  <a:srgbClr val="1E1E1E"/>
                </a:highlight>
                <a:latin typeface="Courier New"/>
                <a:ea typeface="Courier New"/>
                <a:cs typeface="Courier New"/>
                <a:sym typeface="Courier New"/>
              </a:rPr>
              <a:t>.</a:t>
            </a:r>
            <a:r>
              <a:rPr lang="es">
                <a:solidFill>
                  <a:srgbClr val="DCDCAA"/>
                </a:solidFill>
                <a:highlight>
                  <a:srgbClr val="1E1E1E"/>
                </a:highlight>
                <a:latin typeface="Courier New"/>
                <a:ea typeface="Courier New"/>
                <a:cs typeface="Courier New"/>
                <a:sym typeface="Courier New"/>
              </a:rPr>
              <a:t>use</a:t>
            </a:r>
            <a:r>
              <a:rPr lang="es">
                <a:solidFill>
                  <a:srgbClr val="D4D4D4"/>
                </a:solidFill>
                <a:highlight>
                  <a:srgbClr val="1E1E1E"/>
                </a:highlight>
                <a:latin typeface="Courier New"/>
                <a:ea typeface="Courier New"/>
                <a:cs typeface="Courier New"/>
                <a:sym typeface="Courier New"/>
              </a:rPr>
              <a:t>(</a:t>
            </a:r>
            <a:r>
              <a:rPr lang="es">
                <a:solidFill>
                  <a:srgbClr val="9CDCFE"/>
                </a:solidFill>
                <a:highlight>
                  <a:srgbClr val="1E1E1E"/>
                </a:highlight>
                <a:latin typeface="Courier New"/>
                <a:ea typeface="Courier New"/>
                <a:cs typeface="Courier New"/>
                <a:sym typeface="Courier New"/>
              </a:rPr>
              <a:t>express</a:t>
            </a:r>
            <a:r>
              <a:rPr lang="es">
                <a:solidFill>
                  <a:srgbClr val="D4D4D4"/>
                </a:solidFill>
                <a:highlight>
                  <a:srgbClr val="1E1E1E"/>
                </a:highlight>
                <a:latin typeface="Courier New"/>
                <a:ea typeface="Courier New"/>
                <a:cs typeface="Courier New"/>
                <a:sym typeface="Courier New"/>
              </a:rPr>
              <a:t>.</a:t>
            </a:r>
            <a:r>
              <a:rPr lang="es">
                <a:solidFill>
                  <a:srgbClr val="DCDCAA"/>
                </a:solidFill>
                <a:highlight>
                  <a:srgbClr val="1E1E1E"/>
                </a:highlight>
                <a:latin typeface="Courier New"/>
                <a:ea typeface="Courier New"/>
                <a:cs typeface="Courier New"/>
                <a:sym typeface="Courier New"/>
              </a:rPr>
              <a:t>json</a:t>
            </a:r>
            <a:r>
              <a:rPr lang="es">
                <a:solidFill>
                  <a:srgbClr val="D4D4D4"/>
                </a:solidFill>
                <a:highlight>
                  <a:srgbClr val="1E1E1E"/>
                </a:highlight>
                <a:latin typeface="Courier New"/>
                <a:ea typeface="Courier New"/>
                <a:cs typeface="Courier New"/>
                <a:sym typeface="Courier New"/>
              </a:rPr>
              <a:t>())</a:t>
            </a:r>
            <a:endParaRPr>
              <a:solidFill>
                <a:srgbClr val="D4D4D4"/>
              </a:solidFill>
              <a:highlight>
                <a:srgbClr val="1E1E1E"/>
              </a:highlight>
              <a:latin typeface="Courier New"/>
              <a:ea typeface="Courier New"/>
              <a:cs typeface="Courier New"/>
              <a:sym typeface="Courier New"/>
            </a:endParaRPr>
          </a:p>
          <a:p>
            <a:pPr>
              <a:lnSpc>
                <a:spcPct val="135714"/>
              </a:lnSpc>
            </a:pPr>
            <a:r>
              <a:rPr lang="es">
                <a:solidFill>
                  <a:srgbClr val="9CDCFE"/>
                </a:solidFill>
                <a:highlight>
                  <a:srgbClr val="1E1E1E"/>
                </a:highlight>
                <a:latin typeface="Courier New"/>
                <a:ea typeface="Courier New"/>
                <a:cs typeface="Courier New"/>
                <a:sym typeface="Courier New"/>
              </a:rPr>
              <a:t>app</a:t>
            </a:r>
            <a:r>
              <a:rPr lang="es">
                <a:solidFill>
                  <a:srgbClr val="D4D4D4"/>
                </a:solidFill>
                <a:highlight>
                  <a:srgbClr val="1E1E1E"/>
                </a:highlight>
                <a:latin typeface="Courier New"/>
                <a:ea typeface="Courier New"/>
                <a:cs typeface="Courier New"/>
                <a:sym typeface="Courier New"/>
              </a:rPr>
              <a:t>.</a:t>
            </a:r>
            <a:r>
              <a:rPr lang="es">
                <a:solidFill>
                  <a:srgbClr val="DCDCAA"/>
                </a:solidFill>
                <a:highlight>
                  <a:srgbClr val="1E1E1E"/>
                </a:highlight>
                <a:latin typeface="Courier New"/>
                <a:ea typeface="Courier New"/>
                <a:cs typeface="Courier New"/>
                <a:sym typeface="Courier New"/>
              </a:rPr>
              <a:t>use</a:t>
            </a:r>
            <a:r>
              <a:rPr lang="es">
                <a:solidFill>
                  <a:srgbClr val="D4D4D4"/>
                </a:solidFill>
                <a:highlight>
                  <a:srgbClr val="1E1E1E"/>
                </a:highlight>
                <a:latin typeface="Courier New"/>
                <a:ea typeface="Courier New"/>
                <a:cs typeface="Courier New"/>
                <a:sym typeface="Courier New"/>
              </a:rPr>
              <a:t>(</a:t>
            </a:r>
            <a:r>
              <a:rPr lang="es">
                <a:solidFill>
                  <a:srgbClr val="9CDCFE"/>
                </a:solidFill>
                <a:highlight>
                  <a:srgbClr val="1E1E1E"/>
                </a:highlight>
                <a:latin typeface="Courier New"/>
                <a:ea typeface="Courier New"/>
                <a:cs typeface="Courier New"/>
                <a:sym typeface="Courier New"/>
              </a:rPr>
              <a:t>express</a:t>
            </a:r>
            <a:r>
              <a:rPr lang="es">
                <a:solidFill>
                  <a:srgbClr val="D4D4D4"/>
                </a:solidFill>
                <a:highlight>
                  <a:srgbClr val="1E1E1E"/>
                </a:highlight>
                <a:latin typeface="Courier New"/>
                <a:ea typeface="Courier New"/>
                <a:cs typeface="Courier New"/>
                <a:sym typeface="Courier New"/>
              </a:rPr>
              <a:t>.</a:t>
            </a:r>
            <a:r>
              <a:rPr lang="es">
                <a:solidFill>
                  <a:srgbClr val="DCDCAA"/>
                </a:solidFill>
                <a:highlight>
                  <a:srgbClr val="1E1E1E"/>
                </a:highlight>
                <a:latin typeface="Courier New"/>
                <a:ea typeface="Courier New"/>
                <a:cs typeface="Courier New"/>
                <a:sym typeface="Courier New"/>
              </a:rPr>
              <a:t>urlencoded</a:t>
            </a:r>
            <a:r>
              <a:rPr lang="es">
                <a:solidFill>
                  <a:srgbClr val="D4D4D4"/>
                </a:solidFill>
                <a:highlight>
                  <a:srgbClr val="1E1E1E"/>
                </a:highlight>
                <a:latin typeface="Courier New"/>
                <a:ea typeface="Courier New"/>
                <a:cs typeface="Courier New"/>
                <a:sym typeface="Courier New"/>
              </a:rPr>
              <a:t>({ </a:t>
            </a:r>
            <a:r>
              <a:rPr lang="es">
                <a:solidFill>
                  <a:srgbClr val="9CDCFE"/>
                </a:solidFill>
                <a:highlight>
                  <a:srgbClr val="1E1E1E"/>
                </a:highlight>
                <a:latin typeface="Courier New"/>
                <a:ea typeface="Courier New"/>
                <a:cs typeface="Courier New"/>
                <a:sym typeface="Courier New"/>
              </a:rPr>
              <a:t>extended:</a:t>
            </a:r>
            <a:r>
              <a:rPr lang="es">
                <a:solidFill>
                  <a:srgbClr val="D4D4D4"/>
                </a:solidFill>
                <a:highlight>
                  <a:srgbClr val="1E1E1E"/>
                </a:highlight>
                <a:latin typeface="Courier New"/>
                <a:ea typeface="Courier New"/>
                <a:cs typeface="Courier New"/>
                <a:sym typeface="Courier New"/>
              </a:rPr>
              <a:t> </a:t>
            </a:r>
            <a:r>
              <a:rPr lang="es">
                <a:solidFill>
                  <a:srgbClr val="569CD6"/>
                </a:solidFill>
                <a:highlight>
                  <a:srgbClr val="1E1E1E"/>
                </a:highlight>
                <a:latin typeface="Courier New"/>
                <a:ea typeface="Courier New"/>
                <a:cs typeface="Courier New"/>
                <a:sym typeface="Courier New"/>
              </a:rPr>
              <a:t>true</a:t>
            </a:r>
            <a:r>
              <a:rPr lang="es">
                <a:solidFill>
                  <a:srgbClr val="D4D4D4"/>
                </a:solidFill>
                <a:highlight>
                  <a:srgbClr val="1E1E1E"/>
                </a:highlight>
                <a:latin typeface="Courier New"/>
                <a:ea typeface="Courier New"/>
                <a:cs typeface="Courier New"/>
                <a:sym typeface="Courier New"/>
              </a:rPr>
              <a:t> }))</a:t>
            </a:r>
            <a:endParaRPr sz="2267"/>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3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Aclaración 👀</a:t>
            </a:r>
            <a:endParaRPr sz="5333" b="1">
              <a:solidFill>
                <a:srgbClr val="EAFF6A"/>
              </a:solidFill>
              <a:latin typeface="DM Sans"/>
              <a:ea typeface="DM Sans"/>
              <a:cs typeface="DM Sans"/>
              <a:sym typeface="DM Sans"/>
            </a:endParaRPr>
          </a:p>
        </p:txBody>
      </p:sp>
      <p:sp>
        <p:nvSpPr>
          <p:cNvPr id="622" name="Google Shape;622;p133"/>
          <p:cNvSpPr txBox="1"/>
          <p:nvPr/>
        </p:nvSpPr>
        <p:spPr>
          <a:xfrm>
            <a:off x="691133" y="2096300"/>
            <a:ext cx="10734800" cy="475292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sz="3333">
                <a:solidFill>
                  <a:schemeClr val="lt1"/>
                </a:solidFill>
                <a:latin typeface="DM Sans"/>
                <a:ea typeface="DM Sans"/>
                <a:cs typeface="DM Sans"/>
                <a:sym typeface="DM Sans"/>
              </a:rPr>
              <a:t>{extended:true} precisa que el objeto req.body contendrá valores de cualquier tipo en lugar de solo cadenas. </a:t>
            </a:r>
            <a:endParaRPr sz="3333">
              <a:solidFill>
                <a:schemeClr val="lt1"/>
              </a:solidFill>
              <a:latin typeface="DM Sans"/>
              <a:ea typeface="DM Sans"/>
              <a:cs typeface="DM Sans"/>
              <a:sym typeface="DM Sans"/>
            </a:endParaRPr>
          </a:p>
          <a:p>
            <a:pPr>
              <a:lnSpc>
                <a:spcPct val="115000"/>
              </a:lnSpc>
              <a:buClr>
                <a:schemeClr val="dk1"/>
              </a:buClr>
              <a:buSzPts val="1100"/>
            </a:pPr>
            <a:r>
              <a:rPr lang="es" sz="3333" b="1">
                <a:solidFill>
                  <a:schemeClr val="lt1"/>
                </a:solidFill>
                <a:latin typeface="DM Sans"/>
                <a:ea typeface="DM Sans"/>
                <a:cs typeface="DM Sans"/>
                <a:sym typeface="DM Sans"/>
              </a:rPr>
              <a:t>¡Sin esta línea, el servidor no sabrá cómo interpretar los objetos recibidos!</a:t>
            </a:r>
            <a:endParaRPr sz="3333" b="1">
              <a:solidFill>
                <a:schemeClr val="lt1"/>
              </a:solidFill>
              <a:latin typeface="DM Sans"/>
              <a:ea typeface="DM Sans"/>
              <a:cs typeface="DM Sans"/>
              <a:sym typeface="DM Sans"/>
            </a:endParaRPr>
          </a:p>
          <a:p>
            <a:pPr>
              <a:lnSpc>
                <a:spcPct val="115000"/>
              </a:lnSpc>
              <a:buClr>
                <a:schemeClr val="dk1"/>
              </a:buClr>
              <a:buSzPts val="1100"/>
            </a:pPr>
            <a:endParaRPr sz="3067">
              <a:solidFill>
                <a:schemeClr val="lt1"/>
              </a:solidFill>
              <a:latin typeface="DM Sans"/>
              <a:ea typeface="DM Sans"/>
              <a:cs typeface="DM Sans"/>
              <a:sym typeface="DM Sans"/>
            </a:endParaRPr>
          </a:p>
          <a:p>
            <a:pPr>
              <a:buClr>
                <a:srgbClr val="000000"/>
              </a:buClr>
              <a:buSzPts val="2500"/>
            </a:pPr>
            <a:endParaRPr sz="3067">
              <a:solidFill>
                <a:schemeClr val="lt1"/>
              </a:solidFill>
              <a:latin typeface="DM Sans"/>
              <a:ea typeface="DM Sans"/>
              <a:cs typeface="DM Sans"/>
              <a:sym typeface="DM Sans"/>
            </a:endParaRPr>
          </a:p>
          <a:p>
            <a:pPr>
              <a:lnSpc>
                <a:spcPct val="115000"/>
              </a:lnSpc>
              <a:buClr>
                <a:schemeClr val="dk1"/>
              </a:buClr>
              <a:buSzPts val="1100"/>
            </a:pPr>
            <a:endParaRPr sz="3067">
              <a:solidFill>
                <a:schemeClr val="lt1"/>
              </a:solidFill>
              <a:latin typeface="DM Sans"/>
              <a:ea typeface="DM Sans"/>
              <a:cs typeface="DM Sans"/>
              <a:sym typeface="DM Sans"/>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34"/>
          <p:cNvSpPr txBox="1"/>
          <p:nvPr/>
        </p:nvSpPr>
        <p:spPr>
          <a:xfrm>
            <a:off x="1556800" y="461301"/>
            <a:ext cx="90784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Cómo utilizar un método POST</a:t>
            </a:r>
            <a:endParaRPr sz="4667" b="1">
              <a:solidFill>
                <a:schemeClr val="lt1"/>
              </a:solidFill>
              <a:latin typeface="DM Sans"/>
              <a:ea typeface="DM Sans"/>
              <a:cs typeface="DM Sans"/>
              <a:sym typeface="DM Sans"/>
            </a:endParaRPr>
          </a:p>
        </p:txBody>
      </p:sp>
      <p:pic>
        <p:nvPicPr>
          <p:cNvPr id="628" name="Google Shape;628;p134"/>
          <p:cNvPicPr preferRelativeResize="0"/>
          <p:nvPr/>
        </p:nvPicPr>
        <p:blipFill>
          <a:blip r:embed="rId3">
            <a:alphaModFix/>
          </a:blip>
          <a:stretch>
            <a:fillRect/>
          </a:stretch>
        </p:blipFill>
        <p:spPr>
          <a:xfrm>
            <a:off x="1899434" y="1280267"/>
            <a:ext cx="8393133" cy="504733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grpSp>
        <p:nvGrpSpPr>
          <p:cNvPr id="965" name="Google Shape;965;p160"/>
          <p:cNvGrpSpPr/>
          <p:nvPr/>
        </p:nvGrpSpPr>
        <p:grpSpPr>
          <a:xfrm>
            <a:off x="609796" y="624398"/>
            <a:ext cx="574765" cy="574765"/>
            <a:chOff x="974706" y="2467173"/>
            <a:chExt cx="738900" cy="738900"/>
          </a:xfrm>
        </p:grpSpPr>
        <p:sp>
          <p:nvSpPr>
            <p:cNvPr id="966" name="Google Shape;966;p160"/>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967" name="Google Shape;967;p16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968" name="Google Shape;968;p160"/>
          <p:cNvSpPr txBox="1"/>
          <p:nvPr/>
        </p:nvSpPr>
        <p:spPr>
          <a:xfrm>
            <a:off x="668600" y="1442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Datos y variables</a:t>
            </a:r>
            <a:endParaRPr sz="5333" b="1">
              <a:solidFill>
                <a:schemeClr val="dk1"/>
              </a:solidFill>
              <a:latin typeface="DM Sans"/>
              <a:ea typeface="DM Sans"/>
              <a:cs typeface="DM Sans"/>
              <a:sym typeface="DM Sans"/>
            </a:endParaRPr>
          </a:p>
        </p:txBody>
      </p:sp>
      <p:pic>
        <p:nvPicPr>
          <p:cNvPr id="969" name="Google Shape;969;p160"/>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970" name="Google Shape;970;p160"/>
          <p:cNvSpPr txBox="1"/>
          <p:nvPr/>
        </p:nvSpPr>
        <p:spPr>
          <a:xfrm>
            <a:off x="668600" y="3429001"/>
            <a:ext cx="53632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Definir variables que almacenen datos (nombre, edad, precio, nombres de series y películas), mostrar esos valores por consola, incrementar la edad en 1, una serie a la lista y volver a mostrarlas. Compartir la definición en el Visual Studio Code.</a:t>
            </a:r>
            <a:endParaRPr>
              <a:solidFill>
                <a:srgbClr val="000000"/>
              </a:solidFill>
              <a:latin typeface="DM Sans"/>
              <a:ea typeface="DM Sans"/>
              <a:cs typeface="DM Sans"/>
              <a:sym typeface="DM Sans"/>
            </a:endParaRPr>
          </a:p>
        </p:txBody>
      </p:sp>
      <p:sp>
        <p:nvSpPr>
          <p:cNvPr id="971" name="Google Shape;971;p160"/>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pic>
        <p:nvPicPr>
          <p:cNvPr id="972" name="Google Shape;972;p160"/>
          <p:cNvPicPr preferRelativeResize="0"/>
          <p:nvPr/>
        </p:nvPicPr>
        <p:blipFill>
          <a:blip r:embed="rId5">
            <a:alphaModFix/>
          </a:blip>
          <a:stretch>
            <a:fillRect/>
          </a:stretch>
        </p:blipFill>
        <p:spPr>
          <a:xfrm>
            <a:off x="6822633" y="3151400"/>
            <a:ext cx="4876800" cy="1955800"/>
          </a:xfrm>
          <a:prstGeom prst="rect">
            <a:avLst/>
          </a:prstGeom>
          <a:noFill/>
          <a:ln>
            <a:noFill/>
          </a:ln>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35"/>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Probando el endpoint</a:t>
            </a:r>
            <a:endParaRPr sz="5333" b="1">
              <a:solidFill>
                <a:schemeClr val="dk1"/>
              </a:solidFill>
              <a:latin typeface="DM Sans"/>
              <a:ea typeface="DM Sans"/>
              <a:cs typeface="DM Sans"/>
              <a:sym typeface="DM Sans"/>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136"/>
          <p:cNvPicPr preferRelativeResize="0"/>
          <p:nvPr/>
        </p:nvPicPr>
        <p:blipFill>
          <a:blip r:embed="rId3">
            <a:alphaModFix/>
          </a:blip>
          <a:stretch>
            <a:fillRect/>
          </a:stretch>
        </p:blipFill>
        <p:spPr>
          <a:xfrm>
            <a:off x="433001" y="146601"/>
            <a:ext cx="10652332" cy="5989033"/>
          </a:xfrm>
          <a:prstGeom prst="rect">
            <a:avLst/>
          </a:prstGeom>
          <a:noFill/>
          <a:ln>
            <a:noFill/>
          </a:ln>
        </p:spPr>
      </p:pic>
      <p:sp>
        <p:nvSpPr>
          <p:cNvPr id="639" name="Google Shape;639;p136"/>
          <p:cNvSpPr/>
          <p:nvPr/>
        </p:nvSpPr>
        <p:spPr>
          <a:xfrm>
            <a:off x="1159163" y="1866037"/>
            <a:ext cx="363600" cy="287600"/>
          </a:xfrm>
          <a:prstGeom prst="ellipse">
            <a:avLst/>
          </a:prstGeom>
          <a:solidFill>
            <a:schemeClr val="accent6"/>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r>
              <a:rPr lang="es" sz="1067" b="1">
                <a:latin typeface="DM Sans"/>
                <a:ea typeface="DM Sans"/>
                <a:cs typeface="DM Sans"/>
                <a:sym typeface="DM Sans"/>
              </a:rPr>
              <a:t>2</a:t>
            </a:r>
            <a:endParaRPr sz="1067" b="1">
              <a:latin typeface="DM Sans"/>
              <a:ea typeface="DM Sans"/>
              <a:cs typeface="DM Sans"/>
              <a:sym typeface="DM Sans"/>
            </a:endParaRPr>
          </a:p>
        </p:txBody>
      </p:sp>
      <p:sp>
        <p:nvSpPr>
          <p:cNvPr id="640" name="Google Shape;640;p136"/>
          <p:cNvSpPr/>
          <p:nvPr/>
        </p:nvSpPr>
        <p:spPr>
          <a:xfrm>
            <a:off x="1093507" y="1493981"/>
            <a:ext cx="363600" cy="287600"/>
          </a:xfrm>
          <a:prstGeom prst="ellipse">
            <a:avLst/>
          </a:prstGeom>
          <a:solidFill>
            <a:schemeClr val="accent6"/>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r>
              <a:rPr lang="es" sz="1067" b="1">
                <a:latin typeface="DM Sans"/>
                <a:ea typeface="DM Sans"/>
                <a:cs typeface="DM Sans"/>
                <a:sym typeface="DM Sans"/>
              </a:rPr>
              <a:t>1</a:t>
            </a:r>
            <a:endParaRPr sz="1067" b="1">
              <a:latin typeface="DM Sans"/>
              <a:ea typeface="DM Sans"/>
              <a:cs typeface="DM Sans"/>
              <a:sym typeface="DM Sans"/>
            </a:endParaRPr>
          </a:p>
        </p:txBody>
      </p:sp>
      <p:sp>
        <p:nvSpPr>
          <p:cNvPr id="641" name="Google Shape;641;p136"/>
          <p:cNvSpPr/>
          <p:nvPr/>
        </p:nvSpPr>
        <p:spPr>
          <a:xfrm>
            <a:off x="6254089" y="1312041"/>
            <a:ext cx="363600" cy="287600"/>
          </a:xfrm>
          <a:prstGeom prst="ellipse">
            <a:avLst/>
          </a:prstGeom>
          <a:solidFill>
            <a:schemeClr val="accent6"/>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r>
              <a:rPr lang="es" sz="1067" b="1">
                <a:latin typeface="DM Sans"/>
                <a:ea typeface="DM Sans"/>
                <a:cs typeface="DM Sans"/>
                <a:sym typeface="DM Sans"/>
              </a:rPr>
              <a:t>3</a:t>
            </a:r>
            <a:endParaRPr sz="1067" b="1">
              <a:latin typeface="DM Sans"/>
              <a:ea typeface="DM Sans"/>
              <a:cs typeface="DM Sans"/>
              <a:sym typeface="DM Sans"/>
            </a:endParaRPr>
          </a:p>
        </p:txBody>
      </p:sp>
      <p:sp>
        <p:nvSpPr>
          <p:cNvPr id="642" name="Google Shape;642;p136"/>
          <p:cNvSpPr/>
          <p:nvPr/>
        </p:nvSpPr>
        <p:spPr>
          <a:xfrm>
            <a:off x="4177783" y="1734663"/>
            <a:ext cx="363600" cy="287600"/>
          </a:xfrm>
          <a:prstGeom prst="ellipse">
            <a:avLst/>
          </a:prstGeom>
          <a:solidFill>
            <a:schemeClr val="accent6"/>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r>
              <a:rPr lang="es" sz="1067" b="1">
                <a:latin typeface="DM Sans"/>
                <a:ea typeface="DM Sans"/>
                <a:cs typeface="DM Sans"/>
                <a:sym typeface="DM Sans"/>
              </a:rPr>
              <a:t>4</a:t>
            </a:r>
            <a:endParaRPr sz="1067" b="1">
              <a:latin typeface="DM Sans"/>
              <a:ea typeface="DM Sans"/>
              <a:cs typeface="DM Sans"/>
              <a:sym typeface="DM Sans"/>
            </a:endParaRPr>
          </a:p>
        </p:txBody>
      </p:sp>
      <p:sp>
        <p:nvSpPr>
          <p:cNvPr id="643" name="Google Shape;643;p136"/>
          <p:cNvSpPr/>
          <p:nvPr/>
        </p:nvSpPr>
        <p:spPr>
          <a:xfrm>
            <a:off x="5986832" y="1734663"/>
            <a:ext cx="363600" cy="287600"/>
          </a:xfrm>
          <a:prstGeom prst="ellipse">
            <a:avLst/>
          </a:prstGeom>
          <a:solidFill>
            <a:schemeClr val="accent6"/>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r>
              <a:rPr lang="es" sz="1067" b="1">
                <a:latin typeface="DM Sans"/>
                <a:ea typeface="DM Sans"/>
                <a:cs typeface="DM Sans"/>
                <a:sym typeface="DM Sans"/>
              </a:rPr>
              <a:t>5</a:t>
            </a:r>
            <a:endParaRPr sz="1067" b="1">
              <a:latin typeface="DM Sans"/>
              <a:ea typeface="DM Sans"/>
              <a:cs typeface="DM Sans"/>
              <a:sym typeface="DM Sans"/>
            </a:endParaRPr>
          </a:p>
        </p:txBody>
      </p:sp>
      <p:sp>
        <p:nvSpPr>
          <p:cNvPr id="644" name="Google Shape;644;p136"/>
          <p:cNvSpPr/>
          <p:nvPr/>
        </p:nvSpPr>
        <p:spPr>
          <a:xfrm>
            <a:off x="6350471" y="2153557"/>
            <a:ext cx="363600" cy="287600"/>
          </a:xfrm>
          <a:prstGeom prst="ellipse">
            <a:avLst/>
          </a:prstGeom>
          <a:solidFill>
            <a:schemeClr val="accent6"/>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r>
              <a:rPr lang="es" sz="1067" b="1">
                <a:latin typeface="DM Sans"/>
                <a:ea typeface="DM Sans"/>
                <a:cs typeface="DM Sans"/>
                <a:sym typeface="DM Sans"/>
              </a:rPr>
              <a:t>6</a:t>
            </a:r>
            <a:endParaRPr sz="1067" b="1">
              <a:latin typeface="DM Sans"/>
              <a:ea typeface="DM Sans"/>
              <a:cs typeface="DM Sans"/>
              <a:sym typeface="DM Sans"/>
            </a:endParaRPr>
          </a:p>
        </p:txBody>
      </p:sp>
      <p:sp>
        <p:nvSpPr>
          <p:cNvPr id="645" name="Google Shape;645;p136"/>
          <p:cNvSpPr/>
          <p:nvPr/>
        </p:nvSpPr>
        <p:spPr>
          <a:xfrm>
            <a:off x="6967867" y="2529431"/>
            <a:ext cx="363600" cy="287600"/>
          </a:xfrm>
          <a:prstGeom prst="ellipse">
            <a:avLst/>
          </a:prstGeom>
          <a:solidFill>
            <a:schemeClr val="accent6"/>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r>
              <a:rPr lang="es" sz="1067" b="1">
                <a:latin typeface="DM Sans"/>
                <a:ea typeface="DM Sans"/>
                <a:cs typeface="DM Sans"/>
                <a:sym typeface="DM Sans"/>
              </a:rPr>
              <a:t>7</a:t>
            </a:r>
            <a:endParaRPr sz="1067" b="1">
              <a:latin typeface="DM Sans"/>
              <a:ea typeface="DM Sans"/>
              <a:cs typeface="DM Sans"/>
              <a:sym typeface="DM Sans"/>
            </a:endParaRPr>
          </a:p>
        </p:txBody>
      </p:sp>
      <p:sp>
        <p:nvSpPr>
          <p:cNvPr id="646" name="Google Shape;646;p136"/>
          <p:cNvSpPr/>
          <p:nvPr/>
        </p:nvSpPr>
        <p:spPr>
          <a:xfrm>
            <a:off x="8718295" y="2441077"/>
            <a:ext cx="363600" cy="287600"/>
          </a:xfrm>
          <a:prstGeom prst="ellipse">
            <a:avLst/>
          </a:prstGeom>
          <a:solidFill>
            <a:schemeClr val="accent6"/>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r>
              <a:rPr lang="es" sz="1067" b="1">
                <a:latin typeface="DM Sans"/>
                <a:ea typeface="DM Sans"/>
                <a:cs typeface="DM Sans"/>
                <a:sym typeface="DM Sans"/>
              </a:rPr>
              <a:t>8</a:t>
            </a:r>
            <a:endParaRPr sz="1067" b="1">
              <a:latin typeface="DM Sans"/>
              <a:ea typeface="DM Sans"/>
              <a:cs typeface="DM Sans"/>
              <a:sym typeface="DM Sans"/>
            </a:endParaRPr>
          </a:p>
        </p:txBody>
      </p:sp>
      <p:sp>
        <p:nvSpPr>
          <p:cNvPr id="647" name="Google Shape;647;p136"/>
          <p:cNvSpPr/>
          <p:nvPr/>
        </p:nvSpPr>
        <p:spPr>
          <a:xfrm>
            <a:off x="4177783" y="3141117"/>
            <a:ext cx="363600" cy="287600"/>
          </a:xfrm>
          <a:prstGeom prst="ellipse">
            <a:avLst/>
          </a:prstGeom>
          <a:solidFill>
            <a:schemeClr val="accent6"/>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r>
              <a:rPr lang="es" sz="1067" b="1">
                <a:latin typeface="DM Sans"/>
                <a:ea typeface="DM Sans"/>
                <a:cs typeface="DM Sans"/>
                <a:sym typeface="DM Sans"/>
              </a:rPr>
              <a:t>9</a:t>
            </a:r>
            <a:endParaRPr sz="1067" b="1">
              <a:latin typeface="DM Sans"/>
              <a:ea typeface="DM Sans"/>
              <a:cs typeface="DM Sans"/>
              <a:sym typeface="DM Sans"/>
            </a:endParaRPr>
          </a:p>
        </p:txBody>
      </p:sp>
      <p:sp>
        <p:nvSpPr>
          <p:cNvPr id="648" name="Google Shape;648;p136"/>
          <p:cNvSpPr/>
          <p:nvPr/>
        </p:nvSpPr>
        <p:spPr>
          <a:xfrm>
            <a:off x="10298200" y="1641933"/>
            <a:ext cx="595600" cy="472800"/>
          </a:xfrm>
          <a:prstGeom prst="ellipse">
            <a:avLst/>
          </a:prstGeom>
          <a:solidFill>
            <a:schemeClr val="accent6"/>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r>
              <a:rPr lang="es" sz="1067" b="1">
                <a:latin typeface="DM Sans"/>
                <a:ea typeface="DM Sans"/>
                <a:cs typeface="DM Sans"/>
                <a:sym typeface="DM Sans"/>
              </a:rPr>
              <a:t>10</a:t>
            </a:r>
            <a:endParaRPr sz="1067" b="1">
              <a:latin typeface="DM Sans"/>
              <a:ea typeface="DM Sans"/>
              <a:cs typeface="DM Sans"/>
              <a:sym typeface="DM Sans"/>
            </a:endParaRPr>
          </a:p>
        </p:txBody>
      </p:sp>
      <p:sp>
        <p:nvSpPr>
          <p:cNvPr id="649" name="Google Shape;649;p136"/>
          <p:cNvSpPr/>
          <p:nvPr/>
        </p:nvSpPr>
        <p:spPr>
          <a:xfrm>
            <a:off x="5759168" y="4892511"/>
            <a:ext cx="542000" cy="472800"/>
          </a:xfrm>
          <a:prstGeom prst="ellipse">
            <a:avLst/>
          </a:prstGeom>
          <a:solidFill>
            <a:schemeClr val="accent6"/>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r>
              <a:rPr lang="es" sz="1067" b="1">
                <a:latin typeface="DM Sans"/>
                <a:ea typeface="DM Sans"/>
                <a:cs typeface="DM Sans"/>
                <a:sym typeface="DM Sans"/>
              </a:rPr>
              <a:t>11</a:t>
            </a:r>
            <a:endParaRPr sz="1067" b="1">
              <a:latin typeface="DM Sans"/>
              <a:ea typeface="DM Sans"/>
              <a:cs typeface="DM Sans"/>
              <a:sym typeface="DM Sans"/>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3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Paso a paso</a:t>
            </a:r>
            <a:endParaRPr sz="5333" b="1">
              <a:solidFill>
                <a:schemeClr val="dk1"/>
              </a:solidFill>
              <a:latin typeface="DM Sans"/>
              <a:ea typeface="DM Sans"/>
              <a:cs typeface="DM Sans"/>
              <a:sym typeface="DM Sans"/>
            </a:endParaRPr>
          </a:p>
        </p:txBody>
      </p:sp>
      <p:sp>
        <p:nvSpPr>
          <p:cNvPr id="655" name="Google Shape;655;p137"/>
          <p:cNvSpPr/>
          <p:nvPr/>
        </p:nvSpPr>
        <p:spPr>
          <a:xfrm>
            <a:off x="1498917" y="2267339"/>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56" name="Google Shape;656;p137"/>
          <p:cNvSpPr/>
          <p:nvPr/>
        </p:nvSpPr>
        <p:spPr>
          <a:xfrm>
            <a:off x="4235520" y="2276172"/>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57" name="Google Shape;657;p137"/>
          <p:cNvSpPr txBox="1"/>
          <p:nvPr/>
        </p:nvSpPr>
        <p:spPr>
          <a:xfrm>
            <a:off x="511100" y="3341434"/>
            <a:ext cx="2613600" cy="1095644"/>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Crear una colección </a:t>
            </a:r>
            <a:endParaRPr sz="1867" b="1">
              <a:solidFill>
                <a:srgbClr val="000000"/>
              </a:solidFill>
              <a:latin typeface="DM Sans"/>
              <a:ea typeface="DM Sans"/>
              <a:cs typeface="DM Sans"/>
              <a:sym typeface="DM Sans"/>
            </a:endParaRPr>
          </a:p>
        </p:txBody>
      </p:sp>
      <p:sp>
        <p:nvSpPr>
          <p:cNvPr id="658" name="Google Shape;658;p137"/>
          <p:cNvSpPr txBox="1"/>
          <p:nvPr/>
        </p:nvSpPr>
        <p:spPr>
          <a:xfrm>
            <a:off x="3326333" y="3350301"/>
            <a:ext cx="2613600" cy="1095644"/>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Crear un request</a:t>
            </a:r>
            <a:endParaRPr sz="1867" b="1">
              <a:solidFill>
                <a:srgbClr val="000000"/>
              </a:solidFill>
              <a:latin typeface="DM Sans"/>
              <a:ea typeface="DM Sans"/>
              <a:cs typeface="DM Sans"/>
              <a:sym typeface="DM Sans"/>
            </a:endParaRPr>
          </a:p>
        </p:txBody>
      </p:sp>
      <p:sp>
        <p:nvSpPr>
          <p:cNvPr id="659" name="Google Shape;659;p137"/>
          <p:cNvSpPr/>
          <p:nvPr/>
        </p:nvSpPr>
        <p:spPr>
          <a:xfrm>
            <a:off x="7057001" y="2276205"/>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660" name="Google Shape;660;p137"/>
          <p:cNvCxnSpPr>
            <a:stCxn id="655" idx="6"/>
            <a:endCxn id="656" idx="2"/>
          </p:cNvCxnSpPr>
          <p:nvPr/>
        </p:nvCxnSpPr>
        <p:spPr>
          <a:xfrm>
            <a:off x="2281717" y="2658739"/>
            <a:ext cx="1954000" cy="8800"/>
          </a:xfrm>
          <a:prstGeom prst="straightConnector1">
            <a:avLst/>
          </a:prstGeom>
          <a:noFill/>
          <a:ln w="9525" cap="flat" cmpd="sng">
            <a:solidFill>
              <a:srgbClr val="EAFF6A"/>
            </a:solidFill>
            <a:prstDash val="solid"/>
            <a:round/>
            <a:headEnd type="none" w="sm" len="sm"/>
            <a:tailEnd type="none" w="sm" len="sm"/>
          </a:ln>
        </p:spPr>
      </p:cxnSp>
      <p:cxnSp>
        <p:nvCxnSpPr>
          <p:cNvPr id="661" name="Google Shape;661;p137"/>
          <p:cNvCxnSpPr>
            <a:stCxn id="656" idx="6"/>
            <a:endCxn id="659" idx="2"/>
          </p:cNvCxnSpPr>
          <p:nvPr/>
        </p:nvCxnSpPr>
        <p:spPr>
          <a:xfrm>
            <a:off x="5018320" y="2667572"/>
            <a:ext cx="2038800" cy="0"/>
          </a:xfrm>
          <a:prstGeom prst="straightConnector1">
            <a:avLst/>
          </a:prstGeom>
          <a:noFill/>
          <a:ln w="9525" cap="flat" cmpd="sng">
            <a:solidFill>
              <a:srgbClr val="EAFF6A"/>
            </a:solidFill>
            <a:prstDash val="solid"/>
            <a:round/>
            <a:headEnd type="none" w="sm" len="sm"/>
            <a:tailEnd type="none" w="sm" len="sm"/>
          </a:ln>
        </p:spPr>
      </p:cxnSp>
      <p:sp>
        <p:nvSpPr>
          <p:cNvPr id="662" name="Google Shape;662;p137"/>
          <p:cNvSpPr txBox="1"/>
          <p:nvPr/>
        </p:nvSpPr>
        <p:spPr>
          <a:xfrm>
            <a:off x="6147800" y="3185100"/>
            <a:ext cx="2613600" cy="1520376"/>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Agregar un nombre a nuestro request</a:t>
            </a:r>
            <a:endParaRPr sz="1867" b="1">
              <a:solidFill>
                <a:srgbClr val="000000"/>
              </a:solidFill>
              <a:latin typeface="DM Sans"/>
              <a:ea typeface="DM Sans"/>
              <a:cs typeface="DM Sans"/>
              <a:sym typeface="DM Sans"/>
            </a:endParaRPr>
          </a:p>
        </p:txBody>
      </p:sp>
      <p:sp>
        <p:nvSpPr>
          <p:cNvPr id="663" name="Google Shape;663;p137"/>
          <p:cNvSpPr txBox="1"/>
          <p:nvPr/>
        </p:nvSpPr>
        <p:spPr>
          <a:xfrm>
            <a:off x="589733" y="3910134"/>
            <a:ext cx="2601200" cy="1520889"/>
          </a:xfrm>
          <a:prstGeom prst="rect">
            <a:avLst/>
          </a:prstGeom>
          <a:noFill/>
          <a:ln>
            <a:noFill/>
          </a:ln>
        </p:spPr>
        <p:txBody>
          <a:bodyPr spcFirstLastPara="1" wrap="square" lIns="121900" tIns="121900" rIns="121900" bIns="121900" anchor="t" anchorCtr="0">
            <a:spAutoFit/>
          </a:bodyPr>
          <a:lstStyle/>
          <a:p>
            <a:pPr algn="ctr">
              <a:spcBef>
                <a:spcPts val="1333"/>
              </a:spcBef>
              <a:buClr>
                <a:schemeClr val="dk1"/>
              </a:buClr>
              <a:buSzPts val="1100"/>
            </a:pPr>
            <a:r>
              <a:rPr lang="es">
                <a:solidFill>
                  <a:schemeClr val="dk1"/>
                </a:solidFill>
                <a:latin typeface="DM Sans"/>
                <a:ea typeface="DM Sans"/>
                <a:cs typeface="DM Sans"/>
                <a:sym typeface="DM Sans"/>
              </a:rPr>
              <a:t>Explicar que es el equivalente de un proyecto, pero para pruebas de endpoints</a:t>
            </a:r>
            <a:endParaRPr>
              <a:solidFill>
                <a:srgbClr val="000000"/>
              </a:solidFill>
              <a:latin typeface="DM Sans"/>
              <a:ea typeface="DM Sans"/>
              <a:cs typeface="DM Sans"/>
              <a:sym typeface="DM Sans"/>
            </a:endParaRPr>
          </a:p>
        </p:txBody>
      </p:sp>
      <p:sp>
        <p:nvSpPr>
          <p:cNvPr id="664" name="Google Shape;664;p137"/>
          <p:cNvSpPr txBox="1"/>
          <p:nvPr/>
        </p:nvSpPr>
        <p:spPr>
          <a:xfrm>
            <a:off x="3326333" y="3919000"/>
            <a:ext cx="2601200" cy="1839438"/>
          </a:xfrm>
          <a:prstGeom prst="rect">
            <a:avLst/>
          </a:prstGeom>
          <a:noFill/>
          <a:ln>
            <a:noFill/>
          </a:ln>
        </p:spPr>
        <p:txBody>
          <a:bodyPr spcFirstLastPara="1" wrap="square" lIns="121900" tIns="121900" rIns="121900" bIns="121900" anchor="t" anchorCtr="0">
            <a:spAutoFit/>
          </a:bodyPr>
          <a:lstStyle/>
          <a:p>
            <a:pPr algn="ctr">
              <a:spcBef>
                <a:spcPts val="1333"/>
              </a:spcBef>
              <a:buClr>
                <a:schemeClr val="dk1"/>
              </a:buClr>
              <a:buSzPts val="1100"/>
            </a:pPr>
            <a:r>
              <a:rPr lang="es">
                <a:solidFill>
                  <a:schemeClr val="dk1"/>
                </a:solidFill>
                <a:latin typeface="DM Sans"/>
                <a:ea typeface="DM Sans"/>
                <a:cs typeface="DM Sans"/>
                <a:sym typeface="DM Sans"/>
              </a:rPr>
              <a:t>Indicar que viva dentro de la colección, para mantener el orden en nuestro proyecto</a:t>
            </a:r>
            <a:endParaRPr>
              <a:solidFill>
                <a:schemeClr val="dk1"/>
              </a:solidFill>
              <a:latin typeface="DM Sans"/>
              <a:ea typeface="DM Sans"/>
              <a:cs typeface="DM Sans"/>
              <a:sym typeface="DM Sans"/>
            </a:endParaRPr>
          </a:p>
          <a:p>
            <a:pPr algn="ctr">
              <a:lnSpc>
                <a:spcPct val="115000"/>
              </a:lnSpc>
              <a:buClr>
                <a:schemeClr val="dk1"/>
              </a:buClr>
              <a:buSzPts val="1100"/>
            </a:pPr>
            <a:endParaRPr>
              <a:solidFill>
                <a:schemeClr val="dk1"/>
              </a:solidFill>
              <a:latin typeface="DM Sans"/>
              <a:ea typeface="DM Sans"/>
              <a:cs typeface="DM Sans"/>
              <a:sym typeface="DM Sans"/>
            </a:endParaRPr>
          </a:p>
        </p:txBody>
      </p:sp>
      <p:sp>
        <p:nvSpPr>
          <p:cNvPr id="665" name="Google Shape;665;p137"/>
          <p:cNvSpPr txBox="1"/>
          <p:nvPr/>
        </p:nvSpPr>
        <p:spPr>
          <a:xfrm>
            <a:off x="6147800" y="3919001"/>
            <a:ext cx="2601200" cy="2116436"/>
          </a:xfrm>
          <a:prstGeom prst="rect">
            <a:avLst/>
          </a:prstGeom>
          <a:noFill/>
          <a:ln>
            <a:noFill/>
          </a:ln>
        </p:spPr>
        <p:txBody>
          <a:bodyPr spcFirstLastPara="1" wrap="square" lIns="121900" tIns="121900" rIns="121900" bIns="121900" anchor="t" anchorCtr="0">
            <a:spAutoFit/>
          </a:bodyPr>
          <a:lstStyle/>
          <a:p>
            <a:pPr algn="ctr">
              <a:spcBef>
                <a:spcPts val="1333"/>
              </a:spcBef>
              <a:buClr>
                <a:schemeClr val="dk1"/>
              </a:buClr>
              <a:buSzPts val="1100"/>
            </a:pPr>
            <a:r>
              <a:rPr lang="es">
                <a:solidFill>
                  <a:schemeClr val="dk1"/>
                </a:solidFill>
                <a:latin typeface="DM Sans"/>
                <a:ea typeface="DM Sans"/>
                <a:cs typeface="DM Sans"/>
                <a:sym typeface="DM Sans"/>
              </a:rPr>
              <a:t>Indicamos un nombre que sea útil para reconocer la operación que realiza dicho request.</a:t>
            </a:r>
            <a:endParaRPr>
              <a:solidFill>
                <a:schemeClr val="dk1"/>
              </a:solidFill>
              <a:latin typeface="DM Sans"/>
              <a:ea typeface="DM Sans"/>
              <a:cs typeface="DM Sans"/>
              <a:sym typeface="DM Sans"/>
            </a:endParaRPr>
          </a:p>
          <a:p>
            <a:pPr algn="ctr">
              <a:lnSpc>
                <a:spcPct val="115000"/>
              </a:lnSpc>
              <a:buClr>
                <a:schemeClr val="dk1"/>
              </a:buClr>
              <a:buSzPts val="1100"/>
            </a:pPr>
            <a:endParaRPr>
              <a:solidFill>
                <a:schemeClr val="dk1"/>
              </a:solidFill>
              <a:latin typeface="DM Sans"/>
              <a:ea typeface="DM Sans"/>
              <a:cs typeface="DM Sans"/>
              <a:sym typeface="DM Sans"/>
            </a:endParaRPr>
          </a:p>
        </p:txBody>
      </p:sp>
      <p:sp>
        <p:nvSpPr>
          <p:cNvPr id="666" name="Google Shape;666;p137"/>
          <p:cNvSpPr txBox="1"/>
          <p:nvPr/>
        </p:nvSpPr>
        <p:spPr>
          <a:xfrm>
            <a:off x="4350784" y="2267367"/>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2</a:t>
            </a:r>
            <a:endParaRPr sz="4000" b="1">
              <a:solidFill>
                <a:schemeClr val="dk1"/>
              </a:solidFill>
              <a:latin typeface="DM Sans"/>
              <a:ea typeface="DM Sans"/>
              <a:cs typeface="DM Sans"/>
              <a:sym typeface="DM Sans"/>
            </a:endParaRPr>
          </a:p>
        </p:txBody>
      </p:sp>
      <p:sp>
        <p:nvSpPr>
          <p:cNvPr id="667" name="Google Shape;667;p137"/>
          <p:cNvSpPr txBox="1"/>
          <p:nvPr/>
        </p:nvSpPr>
        <p:spPr>
          <a:xfrm>
            <a:off x="7172217" y="2267367"/>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3</a:t>
            </a:r>
            <a:endParaRPr sz="4000" b="1">
              <a:solidFill>
                <a:schemeClr val="dk1"/>
              </a:solidFill>
              <a:latin typeface="DM Sans"/>
              <a:ea typeface="DM Sans"/>
              <a:cs typeface="DM Sans"/>
              <a:sym typeface="DM Sans"/>
            </a:endParaRPr>
          </a:p>
        </p:txBody>
      </p:sp>
      <p:sp>
        <p:nvSpPr>
          <p:cNvPr id="668" name="Google Shape;668;p137"/>
          <p:cNvSpPr txBox="1"/>
          <p:nvPr/>
        </p:nvSpPr>
        <p:spPr>
          <a:xfrm>
            <a:off x="1614133" y="22585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1</a:t>
            </a:r>
            <a:endParaRPr sz="4000" b="1">
              <a:solidFill>
                <a:schemeClr val="dk1"/>
              </a:solidFill>
              <a:latin typeface="DM Sans"/>
              <a:ea typeface="DM Sans"/>
              <a:cs typeface="DM Sans"/>
              <a:sym typeface="DM Sans"/>
            </a:endParaRPr>
          </a:p>
        </p:txBody>
      </p:sp>
      <p:sp>
        <p:nvSpPr>
          <p:cNvPr id="669" name="Google Shape;669;p137"/>
          <p:cNvSpPr/>
          <p:nvPr/>
        </p:nvSpPr>
        <p:spPr>
          <a:xfrm>
            <a:off x="9982651" y="2285039"/>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70" name="Google Shape;670;p137"/>
          <p:cNvSpPr txBox="1"/>
          <p:nvPr/>
        </p:nvSpPr>
        <p:spPr>
          <a:xfrm>
            <a:off x="9067267" y="3185101"/>
            <a:ext cx="2613600" cy="1095644"/>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Cambiamos el MÉTODO</a:t>
            </a:r>
            <a:endParaRPr sz="1867" b="1">
              <a:solidFill>
                <a:srgbClr val="000000"/>
              </a:solidFill>
              <a:latin typeface="DM Sans"/>
              <a:ea typeface="DM Sans"/>
              <a:cs typeface="DM Sans"/>
              <a:sym typeface="DM Sans"/>
            </a:endParaRPr>
          </a:p>
        </p:txBody>
      </p:sp>
      <p:cxnSp>
        <p:nvCxnSpPr>
          <p:cNvPr id="671" name="Google Shape;671;p137"/>
          <p:cNvCxnSpPr/>
          <p:nvPr/>
        </p:nvCxnSpPr>
        <p:spPr>
          <a:xfrm>
            <a:off x="7839717" y="2676372"/>
            <a:ext cx="2273600" cy="0"/>
          </a:xfrm>
          <a:prstGeom prst="straightConnector1">
            <a:avLst/>
          </a:prstGeom>
          <a:noFill/>
          <a:ln w="9525" cap="flat" cmpd="sng">
            <a:solidFill>
              <a:srgbClr val="EAFF6A"/>
            </a:solidFill>
            <a:prstDash val="solid"/>
            <a:round/>
            <a:headEnd type="none" w="sm" len="sm"/>
            <a:tailEnd type="none" w="sm" len="sm"/>
          </a:ln>
        </p:spPr>
      </p:cxnSp>
      <p:sp>
        <p:nvSpPr>
          <p:cNvPr id="672" name="Google Shape;672;p137"/>
          <p:cNvSpPr txBox="1"/>
          <p:nvPr/>
        </p:nvSpPr>
        <p:spPr>
          <a:xfrm>
            <a:off x="9073467" y="3910134"/>
            <a:ext cx="2601200" cy="1520889"/>
          </a:xfrm>
          <a:prstGeom prst="rect">
            <a:avLst/>
          </a:prstGeom>
          <a:noFill/>
          <a:ln>
            <a:noFill/>
          </a:ln>
        </p:spPr>
        <p:txBody>
          <a:bodyPr spcFirstLastPara="1" wrap="square" lIns="121900" tIns="121900" rIns="121900" bIns="121900" anchor="t" anchorCtr="0">
            <a:spAutoFit/>
          </a:bodyPr>
          <a:lstStyle/>
          <a:p>
            <a:pPr algn="ctr">
              <a:spcBef>
                <a:spcPts val="1333"/>
              </a:spcBef>
              <a:buClr>
                <a:schemeClr val="dk1"/>
              </a:buClr>
              <a:buSzPts val="1100"/>
            </a:pPr>
            <a:r>
              <a:rPr lang="es">
                <a:solidFill>
                  <a:schemeClr val="dk1"/>
                </a:solidFill>
                <a:latin typeface="DM Sans"/>
                <a:ea typeface="DM Sans"/>
                <a:cs typeface="DM Sans"/>
                <a:sym typeface="DM Sans"/>
              </a:rPr>
              <a:t>Crucial para tener claro que estamos trabajando con múltiples métodos</a:t>
            </a:r>
            <a:endParaRPr>
              <a:solidFill>
                <a:srgbClr val="000000"/>
              </a:solidFill>
              <a:latin typeface="DM Sans"/>
              <a:ea typeface="DM Sans"/>
              <a:cs typeface="DM Sans"/>
              <a:sym typeface="DM Sans"/>
            </a:endParaRPr>
          </a:p>
        </p:txBody>
      </p:sp>
      <p:sp>
        <p:nvSpPr>
          <p:cNvPr id="673" name="Google Shape;673;p137"/>
          <p:cNvSpPr txBox="1"/>
          <p:nvPr/>
        </p:nvSpPr>
        <p:spPr>
          <a:xfrm>
            <a:off x="10097867" y="22762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4</a:t>
            </a:r>
            <a:endParaRPr sz="4000" b="1">
              <a:solidFill>
                <a:schemeClr val="dk1"/>
              </a:solidFill>
              <a:latin typeface="DM Sans"/>
              <a:ea typeface="DM Sans"/>
              <a:cs typeface="DM Sans"/>
              <a:sym typeface="DM Sans"/>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3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Paso a paso</a:t>
            </a:r>
            <a:endParaRPr sz="5333" b="1">
              <a:solidFill>
                <a:schemeClr val="dk1"/>
              </a:solidFill>
              <a:latin typeface="DM Sans"/>
              <a:ea typeface="DM Sans"/>
              <a:cs typeface="DM Sans"/>
              <a:sym typeface="DM Sans"/>
            </a:endParaRPr>
          </a:p>
        </p:txBody>
      </p:sp>
      <p:sp>
        <p:nvSpPr>
          <p:cNvPr id="679" name="Google Shape;679;p138"/>
          <p:cNvSpPr/>
          <p:nvPr/>
        </p:nvSpPr>
        <p:spPr>
          <a:xfrm>
            <a:off x="1498917" y="2267339"/>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80" name="Google Shape;680;p138"/>
          <p:cNvSpPr/>
          <p:nvPr/>
        </p:nvSpPr>
        <p:spPr>
          <a:xfrm>
            <a:off x="4235520" y="2276172"/>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81" name="Google Shape;681;p138"/>
          <p:cNvSpPr txBox="1"/>
          <p:nvPr/>
        </p:nvSpPr>
        <p:spPr>
          <a:xfrm>
            <a:off x="511100" y="3341434"/>
            <a:ext cx="2613600" cy="1095644"/>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Ingresamos a la URL</a:t>
            </a:r>
            <a:endParaRPr sz="1867" b="1">
              <a:solidFill>
                <a:srgbClr val="000000"/>
              </a:solidFill>
              <a:latin typeface="DM Sans"/>
              <a:ea typeface="DM Sans"/>
              <a:cs typeface="DM Sans"/>
              <a:sym typeface="DM Sans"/>
            </a:endParaRPr>
          </a:p>
        </p:txBody>
      </p:sp>
      <p:sp>
        <p:nvSpPr>
          <p:cNvPr id="682" name="Google Shape;682;p138"/>
          <p:cNvSpPr txBox="1"/>
          <p:nvPr/>
        </p:nvSpPr>
        <p:spPr>
          <a:xfrm>
            <a:off x="3362567" y="3185100"/>
            <a:ext cx="2613600" cy="1520376"/>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Seleccionamos la pestaña “body”</a:t>
            </a:r>
            <a:endParaRPr sz="1867" b="1">
              <a:solidFill>
                <a:srgbClr val="000000"/>
              </a:solidFill>
              <a:latin typeface="DM Sans"/>
              <a:ea typeface="DM Sans"/>
              <a:cs typeface="DM Sans"/>
              <a:sym typeface="DM Sans"/>
            </a:endParaRPr>
          </a:p>
        </p:txBody>
      </p:sp>
      <p:sp>
        <p:nvSpPr>
          <p:cNvPr id="683" name="Google Shape;683;p138"/>
          <p:cNvSpPr/>
          <p:nvPr/>
        </p:nvSpPr>
        <p:spPr>
          <a:xfrm>
            <a:off x="7057001" y="2276205"/>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684" name="Google Shape;684;p138"/>
          <p:cNvCxnSpPr>
            <a:stCxn id="679" idx="6"/>
            <a:endCxn id="680" idx="2"/>
          </p:cNvCxnSpPr>
          <p:nvPr/>
        </p:nvCxnSpPr>
        <p:spPr>
          <a:xfrm>
            <a:off x="2281717" y="2658739"/>
            <a:ext cx="1954000" cy="8800"/>
          </a:xfrm>
          <a:prstGeom prst="straightConnector1">
            <a:avLst/>
          </a:prstGeom>
          <a:noFill/>
          <a:ln w="9525" cap="flat" cmpd="sng">
            <a:solidFill>
              <a:srgbClr val="EAFF6A"/>
            </a:solidFill>
            <a:prstDash val="solid"/>
            <a:round/>
            <a:headEnd type="none" w="sm" len="sm"/>
            <a:tailEnd type="none" w="sm" len="sm"/>
          </a:ln>
        </p:spPr>
      </p:cxnSp>
      <p:cxnSp>
        <p:nvCxnSpPr>
          <p:cNvPr id="685" name="Google Shape;685;p138"/>
          <p:cNvCxnSpPr>
            <a:stCxn id="680" idx="6"/>
            <a:endCxn id="683" idx="2"/>
          </p:cNvCxnSpPr>
          <p:nvPr/>
        </p:nvCxnSpPr>
        <p:spPr>
          <a:xfrm>
            <a:off x="5018320" y="2667572"/>
            <a:ext cx="2038800" cy="0"/>
          </a:xfrm>
          <a:prstGeom prst="straightConnector1">
            <a:avLst/>
          </a:prstGeom>
          <a:noFill/>
          <a:ln w="9525" cap="flat" cmpd="sng">
            <a:solidFill>
              <a:srgbClr val="EAFF6A"/>
            </a:solidFill>
            <a:prstDash val="solid"/>
            <a:round/>
            <a:headEnd type="none" w="sm" len="sm"/>
            <a:tailEnd type="none" w="sm" len="sm"/>
          </a:ln>
        </p:spPr>
      </p:cxnSp>
      <p:sp>
        <p:nvSpPr>
          <p:cNvPr id="686" name="Google Shape;686;p138"/>
          <p:cNvSpPr txBox="1"/>
          <p:nvPr/>
        </p:nvSpPr>
        <p:spPr>
          <a:xfrm>
            <a:off x="6147800" y="3185101"/>
            <a:ext cx="2613600" cy="1095644"/>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Colocamos el modo raw</a:t>
            </a:r>
            <a:endParaRPr sz="1867" b="1">
              <a:solidFill>
                <a:srgbClr val="000000"/>
              </a:solidFill>
              <a:latin typeface="DM Sans"/>
              <a:ea typeface="DM Sans"/>
              <a:cs typeface="DM Sans"/>
              <a:sym typeface="DM Sans"/>
            </a:endParaRPr>
          </a:p>
        </p:txBody>
      </p:sp>
      <p:sp>
        <p:nvSpPr>
          <p:cNvPr id="687" name="Google Shape;687;p138"/>
          <p:cNvSpPr txBox="1"/>
          <p:nvPr/>
        </p:nvSpPr>
        <p:spPr>
          <a:xfrm>
            <a:off x="589733" y="3910133"/>
            <a:ext cx="2601200" cy="1964600"/>
          </a:xfrm>
          <a:prstGeom prst="rect">
            <a:avLst/>
          </a:prstGeom>
          <a:noFill/>
          <a:ln>
            <a:noFill/>
          </a:ln>
        </p:spPr>
        <p:txBody>
          <a:bodyPr spcFirstLastPara="1" wrap="square" lIns="121900" tIns="121900" rIns="121900" bIns="121900" anchor="t" anchorCtr="0">
            <a:spAutoFit/>
          </a:bodyPr>
          <a:lstStyle/>
          <a:p>
            <a:pPr algn="ctr">
              <a:spcBef>
                <a:spcPts val="1333"/>
              </a:spcBef>
              <a:buClr>
                <a:schemeClr val="dk1"/>
              </a:buClr>
              <a:buSzPts val="1100"/>
            </a:pPr>
            <a:r>
              <a:rPr lang="es">
                <a:solidFill>
                  <a:schemeClr val="dk1"/>
                </a:solidFill>
                <a:latin typeface="DM Sans"/>
                <a:ea typeface="DM Sans"/>
                <a:cs typeface="DM Sans"/>
                <a:sym typeface="DM Sans"/>
              </a:rPr>
              <a:t>Endpoint a utilizar, con el fin de que coincida con el declarado en el servidor.</a:t>
            </a:r>
            <a:endParaRPr>
              <a:solidFill>
                <a:schemeClr val="dk1"/>
              </a:solidFill>
              <a:latin typeface="DM Sans"/>
              <a:ea typeface="DM Sans"/>
              <a:cs typeface="DM Sans"/>
              <a:sym typeface="DM Sans"/>
            </a:endParaRPr>
          </a:p>
          <a:p>
            <a:pPr algn="ctr">
              <a:spcBef>
                <a:spcPts val="1333"/>
              </a:spcBef>
              <a:buClr>
                <a:schemeClr val="dk1"/>
              </a:buClr>
              <a:buSzPts val="1100"/>
            </a:pPr>
            <a:endParaRPr>
              <a:solidFill>
                <a:schemeClr val="dk1"/>
              </a:solidFill>
              <a:latin typeface="DM Sans"/>
              <a:ea typeface="DM Sans"/>
              <a:cs typeface="DM Sans"/>
              <a:sym typeface="DM Sans"/>
            </a:endParaRPr>
          </a:p>
        </p:txBody>
      </p:sp>
      <p:sp>
        <p:nvSpPr>
          <p:cNvPr id="688" name="Google Shape;688;p138"/>
          <p:cNvSpPr txBox="1"/>
          <p:nvPr/>
        </p:nvSpPr>
        <p:spPr>
          <a:xfrm>
            <a:off x="3326333" y="3919001"/>
            <a:ext cx="2601200" cy="2006150"/>
          </a:xfrm>
          <a:prstGeom prst="rect">
            <a:avLst/>
          </a:prstGeom>
          <a:noFill/>
          <a:ln>
            <a:noFill/>
          </a:ln>
        </p:spPr>
        <p:txBody>
          <a:bodyPr spcFirstLastPara="1" wrap="square" lIns="121900" tIns="121900" rIns="121900" bIns="121900" anchor="t" anchorCtr="0">
            <a:spAutoFit/>
          </a:bodyPr>
          <a:lstStyle/>
          <a:p>
            <a:pPr algn="ctr">
              <a:spcBef>
                <a:spcPts val="1333"/>
              </a:spcBef>
              <a:buClr>
                <a:schemeClr val="dk1"/>
              </a:buClr>
              <a:buSzPts val="1100"/>
            </a:pPr>
            <a:r>
              <a:rPr lang="es">
                <a:solidFill>
                  <a:schemeClr val="dk1"/>
                </a:solidFill>
                <a:latin typeface="DM Sans"/>
                <a:ea typeface="DM Sans"/>
                <a:cs typeface="DM Sans"/>
                <a:sym typeface="DM Sans"/>
              </a:rPr>
              <a:t>Para ingresar contenido para enviar al servidor</a:t>
            </a:r>
            <a:endParaRPr>
              <a:solidFill>
                <a:schemeClr val="dk1"/>
              </a:solidFill>
              <a:latin typeface="DM Sans"/>
              <a:ea typeface="DM Sans"/>
              <a:cs typeface="DM Sans"/>
              <a:sym typeface="DM Sans"/>
            </a:endParaRPr>
          </a:p>
          <a:p>
            <a:pPr algn="ctr">
              <a:spcBef>
                <a:spcPts val="1333"/>
              </a:spcBef>
              <a:buClr>
                <a:schemeClr val="dk1"/>
              </a:buClr>
              <a:buSzPts val="1100"/>
            </a:pPr>
            <a:endParaRPr>
              <a:solidFill>
                <a:schemeClr val="dk1"/>
              </a:solidFill>
              <a:latin typeface="DM Sans"/>
              <a:ea typeface="DM Sans"/>
              <a:cs typeface="DM Sans"/>
              <a:sym typeface="DM Sans"/>
            </a:endParaRPr>
          </a:p>
          <a:p>
            <a:pPr algn="ctr">
              <a:lnSpc>
                <a:spcPct val="115000"/>
              </a:lnSpc>
              <a:buClr>
                <a:schemeClr val="dk1"/>
              </a:buClr>
              <a:buSzPts val="1100"/>
            </a:pPr>
            <a:endParaRPr>
              <a:solidFill>
                <a:schemeClr val="dk1"/>
              </a:solidFill>
              <a:latin typeface="DM Sans"/>
              <a:ea typeface="DM Sans"/>
              <a:cs typeface="DM Sans"/>
              <a:sym typeface="DM Sans"/>
            </a:endParaRPr>
          </a:p>
        </p:txBody>
      </p:sp>
      <p:sp>
        <p:nvSpPr>
          <p:cNvPr id="689" name="Google Shape;689;p138"/>
          <p:cNvSpPr txBox="1"/>
          <p:nvPr/>
        </p:nvSpPr>
        <p:spPr>
          <a:xfrm>
            <a:off x="6147800" y="3919001"/>
            <a:ext cx="2601200" cy="1562439"/>
          </a:xfrm>
          <a:prstGeom prst="rect">
            <a:avLst/>
          </a:prstGeom>
          <a:noFill/>
          <a:ln>
            <a:noFill/>
          </a:ln>
        </p:spPr>
        <p:txBody>
          <a:bodyPr spcFirstLastPara="1" wrap="square" lIns="121900" tIns="121900" rIns="121900" bIns="121900" anchor="t" anchorCtr="0">
            <a:spAutoFit/>
          </a:bodyPr>
          <a:lstStyle/>
          <a:p>
            <a:pPr algn="ctr">
              <a:spcBef>
                <a:spcPts val="1333"/>
              </a:spcBef>
              <a:buClr>
                <a:schemeClr val="dk1"/>
              </a:buClr>
              <a:buSzPts val="1100"/>
            </a:pPr>
            <a:r>
              <a:rPr lang="es">
                <a:solidFill>
                  <a:schemeClr val="dk1"/>
                </a:solidFill>
                <a:latin typeface="DM Sans"/>
                <a:ea typeface="DM Sans"/>
                <a:cs typeface="DM Sans"/>
                <a:sym typeface="DM Sans"/>
              </a:rPr>
              <a:t>Indicando que el cuerpo se creará from scratch</a:t>
            </a:r>
            <a:endParaRPr>
              <a:solidFill>
                <a:schemeClr val="dk1"/>
              </a:solidFill>
              <a:latin typeface="DM Sans"/>
              <a:ea typeface="DM Sans"/>
              <a:cs typeface="DM Sans"/>
              <a:sym typeface="DM Sans"/>
            </a:endParaRPr>
          </a:p>
          <a:p>
            <a:pPr algn="ctr">
              <a:lnSpc>
                <a:spcPct val="115000"/>
              </a:lnSpc>
              <a:buClr>
                <a:schemeClr val="dk1"/>
              </a:buClr>
              <a:buSzPts val="1100"/>
            </a:pPr>
            <a:endParaRPr>
              <a:solidFill>
                <a:schemeClr val="dk1"/>
              </a:solidFill>
              <a:latin typeface="DM Sans"/>
              <a:ea typeface="DM Sans"/>
              <a:cs typeface="DM Sans"/>
              <a:sym typeface="DM Sans"/>
            </a:endParaRPr>
          </a:p>
        </p:txBody>
      </p:sp>
      <p:sp>
        <p:nvSpPr>
          <p:cNvPr id="690" name="Google Shape;690;p138"/>
          <p:cNvSpPr txBox="1"/>
          <p:nvPr/>
        </p:nvSpPr>
        <p:spPr>
          <a:xfrm>
            <a:off x="4350784" y="2267367"/>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6</a:t>
            </a:r>
            <a:endParaRPr sz="4000" b="1">
              <a:solidFill>
                <a:schemeClr val="dk1"/>
              </a:solidFill>
              <a:latin typeface="DM Sans"/>
              <a:ea typeface="DM Sans"/>
              <a:cs typeface="DM Sans"/>
              <a:sym typeface="DM Sans"/>
            </a:endParaRPr>
          </a:p>
        </p:txBody>
      </p:sp>
      <p:sp>
        <p:nvSpPr>
          <p:cNvPr id="691" name="Google Shape;691;p138"/>
          <p:cNvSpPr txBox="1"/>
          <p:nvPr/>
        </p:nvSpPr>
        <p:spPr>
          <a:xfrm>
            <a:off x="7172217" y="2267367"/>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7</a:t>
            </a:r>
            <a:endParaRPr sz="4000" b="1">
              <a:solidFill>
                <a:schemeClr val="dk1"/>
              </a:solidFill>
              <a:latin typeface="DM Sans"/>
              <a:ea typeface="DM Sans"/>
              <a:cs typeface="DM Sans"/>
              <a:sym typeface="DM Sans"/>
            </a:endParaRPr>
          </a:p>
        </p:txBody>
      </p:sp>
      <p:sp>
        <p:nvSpPr>
          <p:cNvPr id="692" name="Google Shape;692;p138"/>
          <p:cNvSpPr txBox="1"/>
          <p:nvPr/>
        </p:nvSpPr>
        <p:spPr>
          <a:xfrm>
            <a:off x="1614133" y="22585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5</a:t>
            </a:r>
            <a:endParaRPr sz="4000" b="1">
              <a:solidFill>
                <a:schemeClr val="dk1"/>
              </a:solidFill>
              <a:latin typeface="DM Sans"/>
              <a:ea typeface="DM Sans"/>
              <a:cs typeface="DM Sans"/>
              <a:sym typeface="DM Sans"/>
            </a:endParaRPr>
          </a:p>
        </p:txBody>
      </p:sp>
      <p:sp>
        <p:nvSpPr>
          <p:cNvPr id="693" name="Google Shape;693;p138"/>
          <p:cNvSpPr/>
          <p:nvPr/>
        </p:nvSpPr>
        <p:spPr>
          <a:xfrm>
            <a:off x="9982651" y="2285039"/>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94" name="Google Shape;694;p138"/>
          <p:cNvSpPr txBox="1"/>
          <p:nvPr/>
        </p:nvSpPr>
        <p:spPr>
          <a:xfrm>
            <a:off x="9067267" y="3341434"/>
            <a:ext cx="2613600" cy="670913"/>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JSON</a:t>
            </a:r>
            <a:endParaRPr sz="1867" b="1">
              <a:solidFill>
                <a:srgbClr val="000000"/>
              </a:solidFill>
              <a:latin typeface="DM Sans"/>
              <a:ea typeface="DM Sans"/>
              <a:cs typeface="DM Sans"/>
              <a:sym typeface="DM Sans"/>
            </a:endParaRPr>
          </a:p>
        </p:txBody>
      </p:sp>
      <p:cxnSp>
        <p:nvCxnSpPr>
          <p:cNvPr id="695" name="Google Shape;695;p138"/>
          <p:cNvCxnSpPr/>
          <p:nvPr/>
        </p:nvCxnSpPr>
        <p:spPr>
          <a:xfrm>
            <a:off x="7839717" y="2676372"/>
            <a:ext cx="2273600" cy="0"/>
          </a:xfrm>
          <a:prstGeom prst="straightConnector1">
            <a:avLst/>
          </a:prstGeom>
          <a:noFill/>
          <a:ln w="9525" cap="flat" cmpd="sng">
            <a:solidFill>
              <a:srgbClr val="EAFF6A"/>
            </a:solidFill>
            <a:prstDash val="solid"/>
            <a:round/>
            <a:headEnd type="none" w="sm" len="sm"/>
            <a:tailEnd type="none" w="sm" len="sm"/>
          </a:ln>
        </p:spPr>
      </p:cxnSp>
      <p:sp>
        <p:nvSpPr>
          <p:cNvPr id="696" name="Google Shape;696;p138"/>
          <p:cNvSpPr txBox="1"/>
          <p:nvPr/>
        </p:nvSpPr>
        <p:spPr>
          <a:xfrm>
            <a:off x="9073467" y="3910133"/>
            <a:ext cx="2601200" cy="1520889"/>
          </a:xfrm>
          <a:prstGeom prst="rect">
            <a:avLst/>
          </a:prstGeom>
          <a:noFill/>
          <a:ln>
            <a:noFill/>
          </a:ln>
        </p:spPr>
        <p:txBody>
          <a:bodyPr spcFirstLastPara="1" wrap="square" lIns="121900" tIns="121900" rIns="121900" bIns="121900" anchor="t" anchorCtr="0">
            <a:spAutoFit/>
          </a:bodyPr>
          <a:lstStyle/>
          <a:p>
            <a:pPr algn="ctr">
              <a:spcBef>
                <a:spcPts val="1333"/>
              </a:spcBef>
              <a:buClr>
                <a:schemeClr val="dk1"/>
              </a:buClr>
              <a:buSzPts val="1100"/>
            </a:pPr>
            <a:r>
              <a:rPr lang="es">
                <a:solidFill>
                  <a:schemeClr val="dk1"/>
                </a:solidFill>
                <a:latin typeface="DM Sans"/>
                <a:ea typeface="DM Sans"/>
                <a:cs typeface="DM Sans"/>
                <a:sym typeface="DM Sans"/>
              </a:rPr>
              <a:t>Seleccionamos la opción “JSON”, ya que es la estructura  que utilizaremos.</a:t>
            </a:r>
            <a:endParaRPr>
              <a:solidFill>
                <a:srgbClr val="000000"/>
              </a:solidFill>
              <a:latin typeface="DM Sans"/>
              <a:ea typeface="DM Sans"/>
              <a:cs typeface="DM Sans"/>
              <a:sym typeface="DM Sans"/>
            </a:endParaRPr>
          </a:p>
        </p:txBody>
      </p:sp>
      <p:sp>
        <p:nvSpPr>
          <p:cNvPr id="697" name="Google Shape;697;p138"/>
          <p:cNvSpPr txBox="1"/>
          <p:nvPr/>
        </p:nvSpPr>
        <p:spPr>
          <a:xfrm>
            <a:off x="10097867" y="22762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8</a:t>
            </a:r>
            <a:endParaRPr sz="4000" b="1">
              <a:solidFill>
                <a:schemeClr val="dk1"/>
              </a:solidFill>
              <a:latin typeface="DM Sans"/>
              <a:ea typeface="DM Sans"/>
              <a:cs typeface="DM Sans"/>
              <a:sym typeface="DM Sans"/>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3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Paso a paso</a:t>
            </a:r>
            <a:endParaRPr sz="5333" b="1">
              <a:solidFill>
                <a:schemeClr val="dk1"/>
              </a:solidFill>
              <a:latin typeface="DM Sans"/>
              <a:ea typeface="DM Sans"/>
              <a:cs typeface="DM Sans"/>
              <a:sym typeface="DM Sans"/>
            </a:endParaRPr>
          </a:p>
        </p:txBody>
      </p:sp>
      <p:sp>
        <p:nvSpPr>
          <p:cNvPr id="703" name="Google Shape;703;p139"/>
          <p:cNvSpPr/>
          <p:nvPr/>
        </p:nvSpPr>
        <p:spPr>
          <a:xfrm>
            <a:off x="2958668" y="2267339"/>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04" name="Google Shape;704;p139"/>
          <p:cNvSpPr/>
          <p:nvPr/>
        </p:nvSpPr>
        <p:spPr>
          <a:xfrm>
            <a:off x="5695271" y="2276172"/>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05" name="Google Shape;705;p139"/>
          <p:cNvSpPr txBox="1"/>
          <p:nvPr/>
        </p:nvSpPr>
        <p:spPr>
          <a:xfrm>
            <a:off x="1970851" y="3341434"/>
            <a:ext cx="2613600" cy="670913"/>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Especificamos</a:t>
            </a:r>
            <a:endParaRPr sz="1867" b="1">
              <a:solidFill>
                <a:srgbClr val="000000"/>
              </a:solidFill>
              <a:latin typeface="DM Sans"/>
              <a:ea typeface="DM Sans"/>
              <a:cs typeface="DM Sans"/>
              <a:sym typeface="DM Sans"/>
            </a:endParaRPr>
          </a:p>
        </p:txBody>
      </p:sp>
      <p:sp>
        <p:nvSpPr>
          <p:cNvPr id="706" name="Google Shape;706;p139"/>
          <p:cNvSpPr txBox="1"/>
          <p:nvPr/>
        </p:nvSpPr>
        <p:spPr>
          <a:xfrm>
            <a:off x="4789200" y="3341434"/>
            <a:ext cx="2613600" cy="670913"/>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Send</a:t>
            </a:r>
            <a:endParaRPr sz="1867" b="1">
              <a:solidFill>
                <a:srgbClr val="000000"/>
              </a:solidFill>
              <a:latin typeface="DM Sans"/>
              <a:ea typeface="DM Sans"/>
              <a:cs typeface="DM Sans"/>
              <a:sym typeface="DM Sans"/>
            </a:endParaRPr>
          </a:p>
        </p:txBody>
      </p:sp>
      <p:sp>
        <p:nvSpPr>
          <p:cNvPr id="707" name="Google Shape;707;p139"/>
          <p:cNvSpPr/>
          <p:nvPr/>
        </p:nvSpPr>
        <p:spPr>
          <a:xfrm>
            <a:off x="8516752" y="2276205"/>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708" name="Google Shape;708;p139"/>
          <p:cNvCxnSpPr>
            <a:stCxn id="703" idx="6"/>
            <a:endCxn id="704" idx="2"/>
          </p:cNvCxnSpPr>
          <p:nvPr/>
        </p:nvCxnSpPr>
        <p:spPr>
          <a:xfrm>
            <a:off x="3741468" y="2658739"/>
            <a:ext cx="1954000" cy="8800"/>
          </a:xfrm>
          <a:prstGeom prst="straightConnector1">
            <a:avLst/>
          </a:prstGeom>
          <a:noFill/>
          <a:ln w="9525" cap="flat" cmpd="sng">
            <a:solidFill>
              <a:srgbClr val="EAFF6A"/>
            </a:solidFill>
            <a:prstDash val="solid"/>
            <a:round/>
            <a:headEnd type="none" w="sm" len="sm"/>
            <a:tailEnd type="none" w="sm" len="sm"/>
          </a:ln>
        </p:spPr>
      </p:cxnSp>
      <p:cxnSp>
        <p:nvCxnSpPr>
          <p:cNvPr id="709" name="Google Shape;709;p139"/>
          <p:cNvCxnSpPr>
            <a:stCxn id="704" idx="6"/>
            <a:endCxn id="707" idx="2"/>
          </p:cNvCxnSpPr>
          <p:nvPr/>
        </p:nvCxnSpPr>
        <p:spPr>
          <a:xfrm>
            <a:off x="6478071" y="2667572"/>
            <a:ext cx="2038800" cy="0"/>
          </a:xfrm>
          <a:prstGeom prst="straightConnector1">
            <a:avLst/>
          </a:prstGeom>
          <a:noFill/>
          <a:ln w="9525" cap="flat" cmpd="sng">
            <a:solidFill>
              <a:srgbClr val="EAFF6A"/>
            </a:solidFill>
            <a:prstDash val="solid"/>
            <a:round/>
            <a:headEnd type="none" w="sm" len="sm"/>
            <a:tailEnd type="none" w="sm" len="sm"/>
          </a:ln>
        </p:spPr>
      </p:cxnSp>
      <p:sp>
        <p:nvSpPr>
          <p:cNvPr id="710" name="Google Shape;710;p139"/>
          <p:cNvSpPr txBox="1"/>
          <p:nvPr/>
        </p:nvSpPr>
        <p:spPr>
          <a:xfrm>
            <a:off x="7607551" y="3185101"/>
            <a:ext cx="2613600" cy="1095644"/>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b="1">
                <a:solidFill>
                  <a:schemeClr val="dk1"/>
                </a:solidFill>
                <a:latin typeface="DM Sans"/>
                <a:ea typeface="DM Sans"/>
                <a:cs typeface="DM Sans"/>
                <a:sym typeface="DM Sans"/>
              </a:rPr>
              <a:t>¿Cuáles son los resultados?</a:t>
            </a:r>
            <a:endParaRPr sz="1867" b="1">
              <a:solidFill>
                <a:srgbClr val="000000"/>
              </a:solidFill>
              <a:latin typeface="DM Sans"/>
              <a:ea typeface="DM Sans"/>
              <a:cs typeface="DM Sans"/>
              <a:sym typeface="DM Sans"/>
            </a:endParaRPr>
          </a:p>
        </p:txBody>
      </p:sp>
      <p:sp>
        <p:nvSpPr>
          <p:cNvPr id="711" name="Google Shape;711;p139"/>
          <p:cNvSpPr txBox="1"/>
          <p:nvPr/>
        </p:nvSpPr>
        <p:spPr>
          <a:xfrm>
            <a:off x="2049484" y="3910133"/>
            <a:ext cx="2601200" cy="1133603"/>
          </a:xfrm>
          <a:prstGeom prst="rect">
            <a:avLst/>
          </a:prstGeom>
          <a:noFill/>
          <a:ln>
            <a:noFill/>
          </a:ln>
        </p:spPr>
        <p:txBody>
          <a:bodyPr spcFirstLastPara="1" wrap="square" lIns="121900" tIns="121900" rIns="121900" bIns="121900" anchor="t" anchorCtr="0">
            <a:spAutoFit/>
          </a:bodyPr>
          <a:lstStyle/>
          <a:p>
            <a:pPr algn="ctr">
              <a:spcBef>
                <a:spcPts val="1333"/>
              </a:spcBef>
              <a:buClr>
                <a:schemeClr val="dk1"/>
              </a:buClr>
              <a:buSzPts val="1100"/>
            </a:pPr>
            <a:r>
              <a:rPr lang="es">
                <a:solidFill>
                  <a:schemeClr val="dk1"/>
                </a:solidFill>
                <a:latin typeface="DM Sans"/>
                <a:ea typeface="DM Sans"/>
                <a:cs typeface="DM Sans"/>
                <a:sym typeface="DM Sans"/>
              </a:rPr>
              <a:t>El JSON a enviar</a:t>
            </a:r>
            <a:endParaRPr>
              <a:solidFill>
                <a:schemeClr val="dk1"/>
              </a:solidFill>
              <a:latin typeface="DM Sans"/>
              <a:ea typeface="DM Sans"/>
              <a:cs typeface="DM Sans"/>
              <a:sym typeface="DM Sans"/>
            </a:endParaRPr>
          </a:p>
          <a:p>
            <a:pPr algn="ctr">
              <a:spcBef>
                <a:spcPts val="1333"/>
              </a:spcBef>
              <a:buClr>
                <a:schemeClr val="dk1"/>
              </a:buClr>
              <a:buSzPts val="1100"/>
            </a:pPr>
            <a:endParaRPr>
              <a:solidFill>
                <a:schemeClr val="dk1"/>
              </a:solidFill>
              <a:latin typeface="DM Sans"/>
              <a:ea typeface="DM Sans"/>
              <a:cs typeface="DM Sans"/>
              <a:sym typeface="DM Sans"/>
            </a:endParaRPr>
          </a:p>
        </p:txBody>
      </p:sp>
      <p:sp>
        <p:nvSpPr>
          <p:cNvPr id="712" name="Google Shape;712;p139"/>
          <p:cNvSpPr txBox="1"/>
          <p:nvPr/>
        </p:nvSpPr>
        <p:spPr>
          <a:xfrm>
            <a:off x="4786084" y="3919000"/>
            <a:ext cx="2601200" cy="1452152"/>
          </a:xfrm>
          <a:prstGeom prst="rect">
            <a:avLst/>
          </a:prstGeom>
          <a:noFill/>
          <a:ln>
            <a:noFill/>
          </a:ln>
        </p:spPr>
        <p:txBody>
          <a:bodyPr spcFirstLastPara="1" wrap="square" lIns="121900" tIns="121900" rIns="121900" bIns="121900" anchor="t" anchorCtr="0">
            <a:spAutoFit/>
          </a:bodyPr>
          <a:lstStyle/>
          <a:p>
            <a:pPr algn="ctr">
              <a:spcBef>
                <a:spcPts val="1333"/>
              </a:spcBef>
              <a:buClr>
                <a:schemeClr val="dk1"/>
              </a:buClr>
              <a:buSzPts val="1100"/>
            </a:pPr>
            <a:r>
              <a:rPr lang="es">
                <a:solidFill>
                  <a:schemeClr val="dk1"/>
                </a:solidFill>
                <a:latin typeface="DM Sans"/>
                <a:ea typeface="DM Sans"/>
                <a:cs typeface="DM Sans"/>
                <a:sym typeface="DM Sans"/>
              </a:rPr>
              <a:t>Click al botón SEND</a:t>
            </a:r>
            <a:endParaRPr>
              <a:solidFill>
                <a:schemeClr val="dk1"/>
              </a:solidFill>
              <a:latin typeface="DM Sans"/>
              <a:ea typeface="DM Sans"/>
              <a:cs typeface="DM Sans"/>
              <a:sym typeface="DM Sans"/>
            </a:endParaRPr>
          </a:p>
          <a:p>
            <a:pPr algn="ctr">
              <a:spcBef>
                <a:spcPts val="1333"/>
              </a:spcBef>
              <a:buClr>
                <a:schemeClr val="dk1"/>
              </a:buClr>
              <a:buSzPts val="1100"/>
            </a:pPr>
            <a:endParaRPr>
              <a:solidFill>
                <a:schemeClr val="dk1"/>
              </a:solidFill>
              <a:latin typeface="DM Sans"/>
              <a:ea typeface="DM Sans"/>
              <a:cs typeface="DM Sans"/>
              <a:sym typeface="DM Sans"/>
            </a:endParaRPr>
          </a:p>
          <a:p>
            <a:pPr algn="ctr">
              <a:lnSpc>
                <a:spcPct val="115000"/>
              </a:lnSpc>
              <a:buClr>
                <a:schemeClr val="dk1"/>
              </a:buClr>
              <a:buSzPts val="1100"/>
            </a:pPr>
            <a:endParaRPr>
              <a:solidFill>
                <a:schemeClr val="dk1"/>
              </a:solidFill>
              <a:latin typeface="DM Sans"/>
              <a:ea typeface="DM Sans"/>
              <a:cs typeface="DM Sans"/>
              <a:sym typeface="DM Sans"/>
            </a:endParaRPr>
          </a:p>
        </p:txBody>
      </p:sp>
      <p:sp>
        <p:nvSpPr>
          <p:cNvPr id="713" name="Google Shape;713;p139"/>
          <p:cNvSpPr txBox="1"/>
          <p:nvPr/>
        </p:nvSpPr>
        <p:spPr>
          <a:xfrm>
            <a:off x="7607551" y="3919001"/>
            <a:ext cx="2601200" cy="1562439"/>
          </a:xfrm>
          <a:prstGeom prst="rect">
            <a:avLst/>
          </a:prstGeom>
          <a:noFill/>
          <a:ln>
            <a:noFill/>
          </a:ln>
        </p:spPr>
        <p:txBody>
          <a:bodyPr spcFirstLastPara="1" wrap="square" lIns="121900" tIns="121900" rIns="121900" bIns="121900" anchor="t" anchorCtr="0">
            <a:spAutoFit/>
          </a:bodyPr>
          <a:lstStyle/>
          <a:p>
            <a:pPr algn="ctr">
              <a:spcBef>
                <a:spcPts val="1333"/>
              </a:spcBef>
              <a:buClr>
                <a:schemeClr val="dk1"/>
              </a:buClr>
              <a:buSzPts val="1100"/>
            </a:pPr>
            <a:r>
              <a:rPr lang="es">
                <a:solidFill>
                  <a:schemeClr val="dk1"/>
                </a:solidFill>
                <a:latin typeface="DM Sans"/>
                <a:ea typeface="DM Sans"/>
                <a:cs typeface="DM Sans"/>
                <a:sym typeface="DM Sans"/>
              </a:rPr>
              <a:t>En el panel visualizaremos los resultados.</a:t>
            </a:r>
            <a:endParaRPr>
              <a:solidFill>
                <a:schemeClr val="dk1"/>
              </a:solidFill>
              <a:latin typeface="DM Sans"/>
              <a:ea typeface="DM Sans"/>
              <a:cs typeface="DM Sans"/>
              <a:sym typeface="DM Sans"/>
            </a:endParaRPr>
          </a:p>
          <a:p>
            <a:pPr algn="ctr">
              <a:lnSpc>
                <a:spcPct val="115000"/>
              </a:lnSpc>
              <a:buClr>
                <a:schemeClr val="dk1"/>
              </a:buClr>
              <a:buSzPts val="1100"/>
            </a:pPr>
            <a:endParaRPr>
              <a:solidFill>
                <a:schemeClr val="dk1"/>
              </a:solidFill>
              <a:latin typeface="DM Sans"/>
              <a:ea typeface="DM Sans"/>
              <a:cs typeface="DM Sans"/>
              <a:sym typeface="DM Sans"/>
            </a:endParaRPr>
          </a:p>
        </p:txBody>
      </p:sp>
      <p:sp>
        <p:nvSpPr>
          <p:cNvPr id="714" name="Google Shape;714;p139"/>
          <p:cNvSpPr txBox="1"/>
          <p:nvPr/>
        </p:nvSpPr>
        <p:spPr>
          <a:xfrm>
            <a:off x="5737733" y="2267401"/>
            <a:ext cx="7828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10</a:t>
            </a:r>
            <a:endParaRPr sz="4000" b="1">
              <a:solidFill>
                <a:schemeClr val="dk1"/>
              </a:solidFill>
              <a:latin typeface="DM Sans"/>
              <a:ea typeface="DM Sans"/>
              <a:cs typeface="DM Sans"/>
              <a:sym typeface="DM Sans"/>
            </a:endParaRPr>
          </a:p>
        </p:txBody>
      </p:sp>
      <p:sp>
        <p:nvSpPr>
          <p:cNvPr id="715" name="Google Shape;715;p139"/>
          <p:cNvSpPr txBox="1"/>
          <p:nvPr/>
        </p:nvSpPr>
        <p:spPr>
          <a:xfrm>
            <a:off x="8580552" y="2267401"/>
            <a:ext cx="6676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11</a:t>
            </a:r>
            <a:endParaRPr sz="4000" b="1">
              <a:solidFill>
                <a:schemeClr val="dk1"/>
              </a:solidFill>
              <a:latin typeface="DM Sans"/>
              <a:ea typeface="DM Sans"/>
              <a:cs typeface="DM Sans"/>
              <a:sym typeface="DM Sans"/>
            </a:endParaRPr>
          </a:p>
        </p:txBody>
      </p:sp>
      <p:sp>
        <p:nvSpPr>
          <p:cNvPr id="716" name="Google Shape;716;p139"/>
          <p:cNvSpPr txBox="1"/>
          <p:nvPr/>
        </p:nvSpPr>
        <p:spPr>
          <a:xfrm>
            <a:off x="3073884" y="22585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9</a:t>
            </a:r>
            <a:endParaRPr sz="4000" b="1">
              <a:solidFill>
                <a:schemeClr val="dk1"/>
              </a:solidFill>
              <a:latin typeface="DM Sans"/>
              <a:ea typeface="DM Sans"/>
              <a:cs typeface="DM Sans"/>
              <a:sym typeface="DM Sans"/>
            </a:endParaRPr>
          </a:p>
        </p:txBody>
      </p:sp>
      <p:sp>
        <p:nvSpPr>
          <p:cNvPr id="717" name="Google Shape;717;p139"/>
          <p:cNvSpPr txBox="1"/>
          <p:nvPr/>
        </p:nvSpPr>
        <p:spPr>
          <a:xfrm>
            <a:off x="1240733" y="624367"/>
            <a:ext cx="3281600" cy="533504"/>
          </a:xfrm>
          <a:prstGeom prst="rect">
            <a:avLst/>
          </a:prstGeom>
          <a:noFill/>
          <a:ln>
            <a:noFill/>
          </a:ln>
        </p:spPr>
        <p:txBody>
          <a:bodyPr spcFirstLastPara="1" wrap="square" lIns="121900" tIns="121900" rIns="121900" bIns="121900" anchor="t" anchorCtr="0">
            <a:spAutoFit/>
          </a:bodyPr>
          <a:lstStyle/>
          <a:p>
            <a:pPr>
              <a:buClr>
                <a:srgbClr val="000000"/>
              </a:buClr>
              <a:buSzPts val="1600"/>
            </a:pPr>
            <a:endParaRPr sz="1867">
              <a:solidFill>
                <a:srgbClr val="000000"/>
              </a:solidFill>
              <a:latin typeface="DM Sans"/>
              <a:ea typeface="DM Sans"/>
              <a:cs typeface="DM Sans"/>
              <a:sym typeface="DM Sans"/>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2" name="Google Shape;722;p140"/>
          <p:cNvPicPr preferRelativeResize="0"/>
          <p:nvPr/>
        </p:nvPicPr>
        <p:blipFill>
          <a:blip r:embed="rId3">
            <a:alphaModFix/>
          </a:blip>
          <a:stretch>
            <a:fillRect/>
          </a:stretch>
        </p:blipFill>
        <p:spPr>
          <a:xfrm>
            <a:off x="767132" y="170433"/>
            <a:ext cx="10548101" cy="5930435"/>
          </a:xfrm>
          <a:prstGeom prst="rect">
            <a:avLst/>
          </a:prstGeom>
          <a:noFill/>
          <a:ln>
            <a:noFill/>
          </a:ln>
        </p:spPr>
      </p:pic>
      <p:sp>
        <p:nvSpPr>
          <p:cNvPr id="723" name="Google Shape;723;p140"/>
          <p:cNvSpPr txBox="1"/>
          <p:nvPr/>
        </p:nvSpPr>
        <p:spPr>
          <a:xfrm>
            <a:off x="1634335" y="2546400"/>
            <a:ext cx="2220400" cy="1354176"/>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Ejemplo probando el endpoint con datos correctos</a:t>
            </a:r>
            <a:endParaRPr b="1">
              <a:latin typeface="DM Sans"/>
              <a:ea typeface="DM Sans"/>
              <a:cs typeface="DM Sans"/>
              <a:sym typeface="DM Sans"/>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8" name="Google Shape;728;p141"/>
          <p:cNvPicPr preferRelativeResize="0"/>
          <p:nvPr/>
        </p:nvPicPr>
        <p:blipFill>
          <a:blip r:embed="rId3">
            <a:alphaModFix/>
          </a:blip>
          <a:stretch>
            <a:fillRect/>
          </a:stretch>
        </p:blipFill>
        <p:spPr>
          <a:xfrm>
            <a:off x="855051" y="190433"/>
            <a:ext cx="10481901" cy="5893200"/>
          </a:xfrm>
          <a:prstGeom prst="rect">
            <a:avLst/>
          </a:prstGeom>
          <a:noFill/>
          <a:ln>
            <a:noFill/>
          </a:ln>
        </p:spPr>
      </p:pic>
      <p:sp>
        <p:nvSpPr>
          <p:cNvPr id="729" name="Google Shape;729;p141"/>
          <p:cNvSpPr txBox="1"/>
          <p:nvPr/>
        </p:nvSpPr>
        <p:spPr>
          <a:xfrm>
            <a:off x="1568939" y="2395010"/>
            <a:ext cx="2410800" cy="2462172"/>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Ejemplo probando el endpoint sin el campo “first_name” el cual es inválido. Notemos que ahora el status es 400 y el código es de error.</a:t>
            </a:r>
            <a:endParaRPr b="1">
              <a:latin typeface="DM Sans"/>
              <a:ea typeface="DM Sans"/>
              <a:cs typeface="DM Sans"/>
              <a:sym typeface="DM Sans"/>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42"/>
          <p:cNvSpPr txBox="1"/>
          <p:nvPr/>
        </p:nvSpPr>
        <p:spPr>
          <a:xfrm>
            <a:off x="614133" y="1212718"/>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Método PUT</a:t>
            </a:r>
            <a:endParaRPr sz="5333" b="1">
              <a:solidFill>
                <a:schemeClr val="dk1"/>
              </a:solidFill>
              <a:latin typeface="DM Sans"/>
              <a:ea typeface="DM Sans"/>
              <a:cs typeface="DM Sans"/>
              <a:sym typeface="DM Sans"/>
            </a:endParaRPr>
          </a:p>
        </p:txBody>
      </p:sp>
      <p:sp>
        <p:nvSpPr>
          <p:cNvPr id="735" name="Google Shape;735;p142"/>
          <p:cNvSpPr txBox="1"/>
          <p:nvPr/>
        </p:nvSpPr>
        <p:spPr>
          <a:xfrm>
            <a:off x="631133" y="2544233"/>
            <a:ext cx="5112800" cy="3016170"/>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Ya vimos cómo crear un recurso, ahora ¿Cómo podríamos modificar dicho recurso? El método PUT sirve para ésto.</a:t>
            </a:r>
            <a:endParaRPr>
              <a:solidFill>
                <a:schemeClr val="dk1"/>
              </a:solidFill>
              <a:latin typeface="DM Sans"/>
              <a:ea typeface="DM Sans"/>
              <a:cs typeface="DM Sans"/>
              <a:sym typeface="DM Sans"/>
            </a:endParaRPr>
          </a:p>
          <a:p>
            <a:pPr>
              <a:buClr>
                <a:schemeClr val="dk1"/>
              </a:buClr>
              <a:buSzPts val="1350"/>
            </a:pPr>
            <a:r>
              <a:rPr lang="es">
                <a:solidFill>
                  <a:schemeClr val="dk1"/>
                </a:solidFill>
                <a:latin typeface="DM Sans"/>
                <a:ea typeface="DM Sans"/>
                <a:cs typeface="DM Sans"/>
                <a:sym typeface="DM Sans"/>
              </a:rPr>
              <a:t>Para poder trabajar con PUT, no sólo enviamos el body en el request, sino que además mandamos por params el id, nombre, o cualquier identificador para que el servidor sepa qué recurso específicamente debe actualizar.</a:t>
            </a:r>
            <a:endParaRPr>
              <a:solidFill>
                <a:schemeClr val="dk1"/>
              </a:solidFill>
              <a:latin typeface="DM Sans"/>
              <a:ea typeface="DM Sans"/>
              <a:cs typeface="DM Sans"/>
              <a:sym typeface="DM Sans"/>
            </a:endParaRPr>
          </a:p>
          <a:p>
            <a:pPr>
              <a:buClr>
                <a:schemeClr val="dk1"/>
              </a:buClr>
              <a:buSzPts val="1350"/>
            </a:pPr>
            <a:endParaRPr>
              <a:solidFill>
                <a:schemeClr val="dk1"/>
              </a:solidFill>
              <a:latin typeface="DM Sans"/>
              <a:ea typeface="DM Sans"/>
              <a:cs typeface="DM Sans"/>
              <a:sym typeface="DM Sans"/>
            </a:endParaRPr>
          </a:p>
          <a:p>
            <a:endParaRPr>
              <a:latin typeface="DM Sans"/>
              <a:ea typeface="DM Sans"/>
              <a:cs typeface="DM Sans"/>
              <a:sym typeface="DM Sans"/>
            </a:endParaRPr>
          </a:p>
        </p:txBody>
      </p:sp>
      <p:sp>
        <p:nvSpPr>
          <p:cNvPr id="736" name="Google Shape;736;p142"/>
          <p:cNvSpPr txBox="1"/>
          <p:nvPr/>
        </p:nvSpPr>
        <p:spPr>
          <a:xfrm>
            <a:off x="6036767" y="2544233"/>
            <a:ext cx="5112800" cy="1631175"/>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Hay dos formas de actualizar un recurso: actualizar sólo los campos requeridos, o bien mandar a actualizar el objeto completo, ambas formas son válidas cuando hablamos de actualización, y dependerá del contexto.</a:t>
            </a:r>
            <a:endParaRPr>
              <a:latin typeface="DM Sans"/>
              <a:ea typeface="DM Sans"/>
              <a:cs typeface="DM Sans"/>
              <a:sym typeface="DM Sans"/>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43"/>
          <p:cNvSpPr txBox="1"/>
          <p:nvPr/>
        </p:nvSpPr>
        <p:spPr>
          <a:xfrm>
            <a:off x="1116633" y="461301"/>
            <a:ext cx="95184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Cómo se ve una actualización básica utilizando el método PUT</a:t>
            </a:r>
            <a:endParaRPr sz="4667" b="1">
              <a:solidFill>
                <a:schemeClr val="lt1"/>
              </a:solidFill>
              <a:latin typeface="DM Sans"/>
              <a:ea typeface="DM Sans"/>
              <a:cs typeface="DM Sans"/>
              <a:sym typeface="DM Sans"/>
            </a:endParaRPr>
          </a:p>
        </p:txBody>
      </p:sp>
      <p:pic>
        <p:nvPicPr>
          <p:cNvPr id="742" name="Google Shape;742;p143"/>
          <p:cNvPicPr preferRelativeResize="0"/>
          <p:nvPr/>
        </p:nvPicPr>
        <p:blipFill>
          <a:blip r:embed="rId3">
            <a:alphaModFix/>
          </a:blip>
          <a:stretch>
            <a:fillRect/>
          </a:stretch>
        </p:blipFill>
        <p:spPr>
          <a:xfrm>
            <a:off x="2475768" y="2000501"/>
            <a:ext cx="7240433" cy="4354132"/>
          </a:xfrm>
          <a:prstGeom prst="rect">
            <a:avLst/>
          </a:prstGeom>
          <a:noFill/>
          <a:ln>
            <a:noFill/>
          </a:ln>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44"/>
          <p:cNvSpPr txBox="1"/>
          <p:nvPr/>
        </p:nvSpPr>
        <p:spPr>
          <a:xfrm>
            <a:off x="610300" y="1396534"/>
            <a:ext cx="6731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Método DELETE</a:t>
            </a:r>
            <a:endParaRPr sz="5333" b="1">
              <a:solidFill>
                <a:schemeClr val="dk1"/>
              </a:solidFill>
              <a:latin typeface="DM Sans"/>
              <a:ea typeface="DM Sans"/>
              <a:cs typeface="DM Sans"/>
              <a:sym typeface="DM Sans"/>
            </a:endParaRPr>
          </a:p>
        </p:txBody>
      </p:sp>
      <p:sp>
        <p:nvSpPr>
          <p:cNvPr id="748" name="Google Shape;748;p144"/>
          <p:cNvSpPr txBox="1"/>
          <p:nvPr/>
        </p:nvSpPr>
        <p:spPr>
          <a:xfrm>
            <a:off x="610300" y="2763067"/>
            <a:ext cx="8844000" cy="1354176"/>
          </a:xfrm>
          <a:prstGeom prst="rect">
            <a:avLst/>
          </a:prstGeom>
          <a:noFill/>
          <a:ln>
            <a:noFill/>
          </a:ln>
        </p:spPr>
        <p:txBody>
          <a:bodyPr spcFirstLastPara="1" wrap="square" lIns="121900" tIns="121900" rIns="121900" bIns="121900" anchor="t" anchorCtr="0">
            <a:spAutoFit/>
          </a:bodyPr>
          <a:lstStyle/>
          <a:p>
            <a:pPr algn="just"/>
            <a:r>
              <a:rPr lang="es">
                <a:latin typeface="DM Sans"/>
                <a:ea typeface="DM Sans"/>
                <a:cs typeface="DM Sans"/>
                <a:sym typeface="DM Sans"/>
              </a:rPr>
              <a:t>Como bien lo indica el nombre, este método lo utilizamos cuando queremos eliminar algún recurso. Aquí no es necesario enviar nada desde el body, sin embargo, sí es importante indicar en el req.params el identificador para que el servidor reconozca qué recurso debe eliminar.</a:t>
            </a:r>
            <a:endParaRPr>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99"/>
          <p:cNvSpPr txBox="1"/>
          <p:nvPr/>
        </p:nvSpPr>
        <p:spPr>
          <a:xfrm>
            <a:off x="1948384" y="2566985"/>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lt1"/>
                </a:solidFill>
                <a:latin typeface="DM Sans"/>
                <a:ea typeface="DM Sans"/>
                <a:cs typeface="DM Sans"/>
                <a:sym typeface="DM Sans"/>
              </a:rPr>
              <a:t>Principios básicos de Javascript</a:t>
            </a:r>
            <a:endParaRPr sz="5333" b="1">
              <a:solidFill>
                <a:srgbClr val="EAFF6A"/>
              </a:solidFill>
              <a:latin typeface="DM Sans"/>
              <a:ea typeface="DM Sans"/>
              <a:cs typeface="DM Sans"/>
              <a:sym typeface="DM Sans"/>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45"/>
          <p:cNvSpPr txBox="1"/>
          <p:nvPr/>
        </p:nvSpPr>
        <p:spPr>
          <a:xfrm>
            <a:off x="1116633" y="461301"/>
            <a:ext cx="95184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Cómo se ve Cómo se ve la utilización del método DELETE</a:t>
            </a:r>
            <a:endParaRPr sz="4667" b="1">
              <a:solidFill>
                <a:schemeClr val="lt1"/>
              </a:solidFill>
              <a:latin typeface="DM Sans"/>
              <a:ea typeface="DM Sans"/>
              <a:cs typeface="DM Sans"/>
              <a:sym typeface="DM Sans"/>
            </a:endParaRPr>
          </a:p>
        </p:txBody>
      </p:sp>
      <p:pic>
        <p:nvPicPr>
          <p:cNvPr id="754" name="Google Shape;754;p145"/>
          <p:cNvPicPr preferRelativeResize="0"/>
          <p:nvPr/>
        </p:nvPicPr>
        <p:blipFill>
          <a:blip r:embed="rId3">
            <a:alphaModFix/>
          </a:blip>
          <a:stretch>
            <a:fillRect/>
          </a:stretch>
        </p:blipFill>
        <p:spPr>
          <a:xfrm>
            <a:off x="869367" y="2000501"/>
            <a:ext cx="10453267" cy="4209967"/>
          </a:xfrm>
          <a:prstGeom prst="rect">
            <a:avLst/>
          </a:prstGeom>
          <a:noFill/>
          <a:ln>
            <a:noFill/>
          </a:ln>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46"/>
          <p:cNvSpPr txBox="1"/>
          <p:nvPr/>
        </p:nvSpPr>
        <p:spPr>
          <a:xfrm>
            <a:off x="1926867" y="918434"/>
            <a:ext cx="95592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 Integrando todos los métodos </a:t>
            </a:r>
            <a:endParaRPr sz="4667" b="1">
              <a:solidFill>
                <a:srgbClr val="EAFF6A"/>
              </a:solidFill>
              <a:latin typeface="DM Sans"/>
              <a:ea typeface="DM Sans"/>
              <a:cs typeface="DM Sans"/>
              <a:sym typeface="DM Sans"/>
            </a:endParaRPr>
          </a:p>
        </p:txBody>
      </p:sp>
      <p:sp>
        <p:nvSpPr>
          <p:cNvPr id="760" name="Google Shape;760;p146"/>
          <p:cNvSpPr txBox="1"/>
          <p:nvPr/>
        </p:nvSpPr>
        <p:spPr>
          <a:xfrm>
            <a:off x="517967" y="2827234"/>
            <a:ext cx="10528800" cy="2749687"/>
          </a:xfrm>
          <a:prstGeom prst="rect">
            <a:avLst/>
          </a:prstGeom>
          <a:noFill/>
          <a:ln>
            <a:noFill/>
          </a:ln>
        </p:spPr>
        <p:txBody>
          <a:bodyPr spcFirstLastPara="1" wrap="square" lIns="121900" tIns="121900" rIns="121900" bIns="121900" anchor="t" anchorCtr="0">
            <a:spAutoFit/>
          </a:bodyPr>
          <a:lstStyle/>
          <a:p>
            <a:pPr marL="609585" indent="-474121">
              <a:buClr>
                <a:schemeClr val="accent6"/>
              </a:buClr>
              <a:buSzPts val="2000"/>
              <a:buFont typeface="Helvetica Neue"/>
              <a:buChar char="✓"/>
            </a:pPr>
            <a:r>
              <a:rPr lang="es" sz="2667">
                <a:solidFill>
                  <a:srgbClr val="B7B7B7"/>
                </a:solidFill>
                <a:latin typeface="DM Sans"/>
                <a:ea typeface="DM Sans"/>
                <a:cs typeface="DM Sans"/>
                <a:sym typeface="DM Sans"/>
              </a:rPr>
              <a:t>Se agregará al código de explicación un método GET al mismo endpoint, con el fin de completar los 4 métodos principales.</a:t>
            </a:r>
            <a:endParaRPr sz="2667">
              <a:solidFill>
                <a:srgbClr val="B7B7B7"/>
              </a:solidFill>
              <a:latin typeface="DM Sans"/>
              <a:ea typeface="DM Sans"/>
              <a:cs typeface="DM Sans"/>
              <a:sym typeface="DM Sans"/>
            </a:endParaRPr>
          </a:p>
          <a:p>
            <a:pPr marL="609585"/>
            <a:endParaRPr sz="2667">
              <a:solidFill>
                <a:srgbClr val="B7B7B7"/>
              </a:solidFill>
              <a:latin typeface="DM Sans"/>
              <a:ea typeface="DM Sans"/>
              <a:cs typeface="DM Sans"/>
              <a:sym typeface="DM Sans"/>
            </a:endParaRPr>
          </a:p>
          <a:p>
            <a:pPr marL="609585" indent="-474121">
              <a:buClr>
                <a:schemeClr val="accent6"/>
              </a:buClr>
              <a:buSzPts val="2000"/>
              <a:buFont typeface="DM Sans"/>
              <a:buChar char="✓"/>
            </a:pPr>
            <a:r>
              <a:rPr lang="es" sz="2667">
                <a:solidFill>
                  <a:srgbClr val="B7B7B7"/>
                </a:solidFill>
                <a:latin typeface="DM Sans"/>
                <a:ea typeface="DM Sans"/>
                <a:cs typeface="DM Sans"/>
                <a:sym typeface="DM Sans"/>
              </a:rPr>
              <a:t>Se realizará un flujo completo con POSTMAN donde podremos ver trabajando a todos los endpoints en conjunto, revisando, </a:t>
            </a:r>
            <a:endParaRPr sz="2667">
              <a:solidFill>
                <a:srgbClr val="B7B7B7"/>
              </a:solidFill>
              <a:latin typeface="DM Sans"/>
              <a:ea typeface="DM Sans"/>
              <a:cs typeface="DM Sans"/>
              <a:sym typeface="DM Sans"/>
            </a:endParaRPr>
          </a:p>
          <a:p>
            <a:pPr>
              <a:buClr>
                <a:srgbClr val="000000"/>
              </a:buClr>
              <a:buSzPts val="2500"/>
            </a:pPr>
            <a:endParaRPr sz="2933" b="1">
              <a:solidFill>
                <a:srgbClr val="B7B7B7"/>
              </a:solidFill>
              <a:latin typeface="Helvetica Neue"/>
              <a:ea typeface="Helvetica Neue"/>
              <a:cs typeface="Helvetica Neue"/>
              <a:sym typeface="Helvetica Neue"/>
            </a:endParaRPr>
          </a:p>
        </p:txBody>
      </p:sp>
      <p:grpSp>
        <p:nvGrpSpPr>
          <p:cNvPr id="761" name="Google Shape;761;p146"/>
          <p:cNvGrpSpPr/>
          <p:nvPr/>
        </p:nvGrpSpPr>
        <p:grpSpPr>
          <a:xfrm>
            <a:off x="631135" y="826031"/>
            <a:ext cx="985200" cy="985200"/>
            <a:chOff x="473351" y="619523"/>
            <a:chExt cx="738900" cy="738900"/>
          </a:xfrm>
        </p:grpSpPr>
        <p:sp>
          <p:nvSpPr>
            <p:cNvPr id="762" name="Google Shape;762;p14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63" name="Google Shape;763;p14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pSp>
        <p:nvGrpSpPr>
          <p:cNvPr id="768" name="Google Shape;768;p147"/>
          <p:cNvGrpSpPr/>
          <p:nvPr/>
        </p:nvGrpSpPr>
        <p:grpSpPr>
          <a:xfrm>
            <a:off x="5603408" y="1325564"/>
            <a:ext cx="985200" cy="985200"/>
            <a:chOff x="974706" y="2467173"/>
            <a:chExt cx="738900" cy="738900"/>
          </a:xfrm>
        </p:grpSpPr>
        <p:sp>
          <p:nvSpPr>
            <p:cNvPr id="769" name="Google Shape;769;p14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70" name="Google Shape;770;p14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71" name="Google Shape;771;p147"/>
          <p:cNvSpPr txBox="1"/>
          <p:nvPr/>
        </p:nvSpPr>
        <p:spPr>
          <a:xfrm>
            <a:off x="1886333" y="24018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Servidor con GET, POST, PUT, DELETE</a:t>
            </a:r>
            <a:endParaRPr sz="5333" b="1">
              <a:solidFill>
                <a:schemeClr val="dk1"/>
              </a:solidFill>
              <a:highlight>
                <a:srgbClr val="EAFF6A"/>
              </a:highlight>
              <a:latin typeface="DM Sans"/>
              <a:ea typeface="DM Sans"/>
              <a:cs typeface="DM Sans"/>
              <a:sym typeface="DM Sans"/>
            </a:endParaRPr>
          </a:p>
        </p:txBody>
      </p:sp>
      <p:sp>
        <p:nvSpPr>
          <p:cNvPr id="772" name="Google Shape;772;p147"/>
          <p:cNvSpPr txBox="1"/>
          <p:nvPr/>
        </p:nvSpPr>
        <p:spPr>
          <a:xfrm>
            <a:off x="1316400" y="5132184"/>
            <a:ext cx="9559200" cy="964391"/>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20 min</a:t>
            </a:r>
            <a:endParaRPr sz="2667" b="1">
              <a:solidFill>
                <a:srgbClr val="83AEFB"/>
              </a:solidFill>
              <a:latin typeface="DM Sans"/>
              <a:ea typeface="DM Sans"/>
              <a:cs typeface="DM Sans"/>
              <a:sym typeface="DM Sans"/>
            </a:endParaRPr>
          </a:p>
          <a:p>
            <a:pPr algn="ctr">
              <a:buClr>
                <a:schemeClr val="dk1"/>
              </a:buClr>
              <a:buSzPts val="2000"/>
            </a:pPr>
            <a:r>
              <a:rPr lang="es" sz="2000">
                <a:solidFill>
                  <a:srgbClr val="999999"/>
                </a:solidFill>
                <a:latin typeface="DM Sans"/>
                <a:ea typeface="DM Sans"/>
                <a:cs typeface="DM Sans"/>
                <a:sym typeface="DM Sans"/>
              </a:rPr>
              <a:t>Se trabajará de forma individual en la sala general</a:t>
            </a:r>
            <a:endParaRPr sz="2667" b="1">
              <a:solidFill>
                <a:srgbClr val="83AEFB"/>
              </a:solidFill>
              <a:latin typeface="DM Sans"/>
              <a:ea typeface="DM Sans"/>
              <a:cs typeface="DM Sans"/>
              <a:sym typeface="DM Sans"/>
            </a:endParaRPr>
          </a:p>
        </p:txBody>
      </p:sp>
      <p:sp>
        <p:nvSpPr>
          <p:cNvPr id="773" name="Google Shape;773;p147"/>
          <p:cNvSpPr txBox="1"/>
          <p:nvPr/>
        </p:nvSpPr>
        <p:spPr>
          <a:xfrm>
            <a:off x="1316400" y="4133252"/>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Servidor con integración de todos los métodos</a:t>
            </a:r>
            <a:endParaRPr sz="2000">
              <a:solidFill>
                <a:srgbClr val="999999"/>
              </a:solidFill>
              <a:latin typeface="DM Sans"/>
              <a:ea typeface="DM Sans"/>
              <a:cs typeface="DM Sans"/>
              <a:sym typeface="DM Sans"/>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grpSp>
        <p:nvGrpSpPr>
          <p:cNvPr id="778" name="Google Shape;778;p148"/>
          <p:cNvGrpSpPr/>
          <p:nvPr/>
        </p:nvGrpSpPr>
        <p:grpSpPr>
          <a:xfrm>
            <a:off x="609796" y="624398"/>
            <a:ext cx="574765" cy="574765"/>
            <a:chOff x="974706" y="2467173"/>
            <a:chExt cx="738900" cy="738900"/>
          </a:xfrm>
        </p:grpSpPr>
        <p:sp>
          <p:nvSpPr>
            <p:cNvPr id="779" name="Google Shape;779;p14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80" name="Google Shape;780;p14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81" name="Google Shape;781;p148"/>
          <p:cNvSpPr txBox="1"/>
          <p:nvPr/>
        </p:nvSpPr>
        <p:spPr>
          <a:xfrm>
            <a:off x="668600" y="1442334"/>
            <a:ext cx="6649600" cy="24619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Servidor con GET, POST, PUT, DELETE</a:t>
            </a:r>
            <a:endParaRPr sz="5333" b="1">
              <a:solidFill>
                <a:schemeClr val="dk1"/>
              </a:solidFill>
              <a:latin typeface="DM Sans"/>
              <a:ea typeface="DM Sans"/>
              <a:cs typeface="DM Sans"/>
              <a:sym typeface="DM Sans"/>
            </a:endParaRPr>
          </a:p>
        </p:txBody>
      </p:sp>
      <p:pic>
        <p:nvPicPr>
          <p:cNvPr id="782" name="Google Shape;782;p148"/>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83" name="Google Shape;783;p148"/>
          <p:cNvSpPr txBox="1"/>
          <p:nvPr/>
        </p:nvSpPr>
        <p:spPr>
          <a:xfrm>
            <a:off x="732833" y="3311167"/>
            <a:ext cx="9682400" cy="267735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Dada la frase: “Frase inicial”, realizar una aplicación que contenga un servidor en express, el cual cuente con los siguientes métodos: </a:t>
            </a:r>
            <a:endParaRPr b="1">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02157">
              <a:lnSpc>
                <a:spcPct val="150000"/>
              </a:lnSpc>
              <a:buClr>
                <a:srgbClr val="EA90FF"/>
              </a:buClr>
              <a:buSzPts val="1150"/>
              <a:buFont typeface="DM Sans"/>
              <a:buChar char="✓"/>
            </a:pPr>
            <a:r>
              <a:rPr lang="es" sz="1733">
                <a:solidFill>
                  <a:schemeClr val="dk1"/>
                </a:solidFill>
                <a:highlight>
                  <a:schemeClr val="lt1"/>
                </a:highlight>
                <a:latin typeface="DM Sans"/>
                <a:ea typeface="DM Sans"/>
                <a:cs typeface="DM Sans"/>
                <a:sym typeface="DM Sans"/>
              </a:rPr>
              <a:t>GET '/api/frase': devuelve un objeto que como campo ‘frase’ contenga la frase completa</a:t>
            </a:r>
            <a:endParaRPr sz="1533">
              <a:latin typeface="DM Sans"/>
              <a:ea typeface="DM Sans"/>
              <a:cs typeface="DM Sans"/>
              <a:sym typeface="DM Sans"/>
            </a:endParaRPr>
          </a:p>
          <a:p>
            <a:pPr marL="609585" indent="-402157">
              <a:lnSpc>
                <a:spcPct val="150000"/>
              </a:lnSpc>
              <a:buClr>
                <a:srgbClr val="EA90FF"/>
              </a:buClr>
              <a:buSzPts val="1150"/>
              <a:buFont typeface="DM Sans"/>
              <a:buChar char="✓"/>
            </a:pPr>
            <a:r>
              <a:rPr lang="es" sz="1733">
                <a:solidFill>
                  <a:schemeClr val="dk1"/>
                </a:solidFill>
                <a:highlight>
                  <a:schemeClr val="lt1"/>
                </a:highlight>
                <a:latin typeface="DM Sans"/>
                <a:ea typeface="DM Sans"/>
                <a:cs typeface="DM Sans"/>
                <a:sym typeface="DM Sans"/>
              </a:rPr>
              <a:t>GET '/api/palabras/:pos': devuelve un objeto que como campo ‘buscada’ contenga la palabra hallada en la frase en la posición dada (considerar que la primera palabra es la #1).</a:t>
            </a:r>
            <a:endParaRPr sz="1533">
              <a:latin typeface="DM Sans"/>
              <a:ea typeface="DM Sans"/>
              <a:cs typeface="DM Sans"/>
              <a:sym typeface="DM Sans"/>
            </a:endParaRPr>
          </a:p>
        </p:txBody>
      </p:sp>
      <p:sp>
        <p:nvSpPr>
          <p:cNvPr id="784" name="Google Shape;784;p148"/>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89" name="Google Shape;789;p149"/>
          <p:cNvGrpSpPr/>
          <p:nvPr/>
        </p:nvGrpSpPr>
        <p:grpSpPr>
          <a:xfrm>
            <a:off x="609796" y="624398"/>
            <a:ext cx="574765" cy="574765"/>
            <a:chOff x="974706" y="2467173"/>
            <a:chExt cx="738900" cy="738900"/>
          </a:xfrm>
        </p:grpSpPr>
        <p:sp>
          <p:nvSpPr>
            <p:cNvPr id="790" name="Google Shape;790;p149"/>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91" name="Google Shape;791;p14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792" name="Google Shape;792;p149"/>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93" name="Google Shape;793;p149"/>
          <p:cNvSpPr txBox="1"/>
          <p:nvPr/>
        </p:nvSpPr>
        <p:spPr>
          <a:xfrm>
            <a:off x="732833" y="1290901"/>
            <a:ext cx="9682400" cy="4123589"/>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sz="1733">
                <a:solidFill>
                  <a:schemeClr val="dk1"/>
                </a:solidFill>
                <a:highlight>
                  <a:schemeClr val="lt1"/>
                </a:highlight>
                <a:latin typeface="DM Sans"/>
                <a:ea typeface="DM Sans"/>
                <a:cs typeface="DM Sans"/>
                <a:sym typeface="DM Sans"/>
              </a:rPr>
              <a:t>POST '/api/palabras': recibe un objeto con una palabra bajo el campo ‘palabra’ y la agrega al final de la frase. Devuelve un objeto que como campo ‘agregada’ contenga la palabra agregada, y en el campo ‘pos’ la posición en que se agregó dicha palabra.</a:t>
            </a:r>
            <a:endParaRPr sz="1267">
              <a:latin typeface="DM Sans"/>
              <a:ea typeface="DM Sans"/>
              <a:cs typeface="DM Sans"/>
              <a:sym typeface="DM Sans"/>
            </a:endParaRPr>
          </a:p>
          <a:p>
            <a:pPr marL="609585" indent="-419090">
              <a:lnSpc>
                <a:spcPct val="150000"/>
              </a:lnSpc>
              <a:buClr>
                <a:schemeClr val="accent4"/>
              </a:buClr>
              <a:buSzPts val="1350"/>
              <a:buFont typeface="DM Sans"/>
              <a:buChar char="✓"/>
            </a:pPr>
            <a:r>
              <a:rPr lang="es" sz="1733">
                <a:solidFill>
                  <a:schemeClr val="dk1"/>
                </a:solidFill>
                <a:highlight>
                  <a:schemeClr val="lt1"/>
                </a:highlight>
                <a:latin typeface="DM Sans"/>
                <a:ea typeface="DM Sans"/>
                <a:cs typeface="DM Sans"/>
                <a:sym typeface="DM Sans"/>
              </a:rPr>
              <a:t>PUT '/api/palabras/:pos': recibe un objeto con una palabra bajo el campo ‘palabra’ y reemplaza en la frase aquella hallada en la posición dada. Devuelve un objeto que como campo ‘actualizada’ contenga la nueva palabra, y en el campo ‘anterior’ la anterior.</a:t>
            </a:r>
            <a:endParaRPr sz="1467">
              <a:solidFill>
                <a:schemeClr val="dk1"/>
              </a:solidFill>
              <a:highlight>
                <a:schemeClr val="lt1"/>
              </a:highlight>
              <a:latin typeface="DM Sans"/>
              <a:ea typeface="DM Sans"/>
              <a:cs typeface="DM Sans"/>
              <a:sym typeface="DM Sans"/>
            </a:endParaRPr>
          </a:p>
          <a:p>
            <a:pPr marL="609585" indent="-419090">
              <a:lnSpc>
                <a:spcPct val="150000"/>
              </a:lnSpc>
              <a:buClr>
                <a:schemeClr val="accent4"/>
              </a:buClr>
              <a:buSzPts val="1350"/>
              <a:buFont typeface="DM Sans"/>
              <a:buChar char="✓"/>
            </a:pPr>
            <a:r>
              <a:rPr lang="es" sz="1733">
                <a:solidFill>
                  <a:schemeClr val="dk1"/>
                </a:solidFill>
                <a:highlight>
                  <a:schemeClr val="lt1"/>
                </a:highlight>
                <a:latin typeface="DM Sans"/>
                <a:ea typeface="DM Sans"/>
                <a:cs typeface="DM Sans"/>
                <a:sym typeface="DM Sans"/>
              </a:rPr>
              <a:t>DELETE '/api/palabras/:pos': elimina una palabra en la frase, según la posición dada (considerar que la primera palabra tiene posición #1).</a:t>
            </a:r>
            <a:endParaRPr sz="1733">
              <a:solidFill>
                <a:schemeClr val="dk1"/>
              </a:solidFill>
              <a:highlight>
                <a:schemeClr val="lt1"/>
              </a:highlight>
              <a:latin typeface="DM Sans"/>
              <a:ea typeface="DM Sans"/>
              <a:cs typeface="DM Sans"/>
              <a:sym typeface="DM Sans"/>
            </a:endParaRPr>
          </a:p>
          <a:p>
            <a:pPr marL="609585" indent="-419090">
              <a:lnSpc>
                <a:spcPct val="150000"/>
              </a:lnSpc>
              <a:buClr>
                <a:schemeClr val="accent4"/>
              </a:buClr>
              <a:buSzPts val="1350"/>
              <a:buFont typeface="DM Sans"/>
              <a:buChar char="✓"/>
            </a:pPr>
            <a:r>
              <a:rPr lang="es" sz="1733">
                <a:solidFill>
                  <a:schemeClr val="dk1"/>
                </a:solidFill>
                <a:highlight>
                  <a:schemeClr val="lt1"/>
                </a:highlight>
                <a:latin typeface="DM Sans"/>
                <a:ea typeface="DM Sans"/>
                <a:cs typeface="DM Sans"/>
                <a:sym typeface="DM Sans"/>
              </a:rPr>
              <a:t>Utilizar POSTMAN para probar funcionalidad</a:t>
            </a:r>
            <a:endParaRPr sz="1733">
              <a:solidFill>
                <a:schemeClr val="dk1"/>
              </a:solidFill>
              <a:highlight>
                <a:schemeClr val="lt1"/>
              </a:highlight>
              <a:latin typeface="DM Sans"/>
              <a:ea typeface="DM Sans"/>
              <a:cs typeface="DM Sans"/>
              <a:sym typeface="DM Sans"/>
            </a:endParaRPr>
          </a:p>
        </p:txBody>
      </p:sp>
      <p:sp>
        <p:nvSpPr>
          <p:cNvPr id="794" name="Google Shape;794;p149"/>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799" name="Google Shape;799;p150"/>
          <p:cNvGrpSpPr/>
          <p:nvPr/>
        </p:nvGrpSpPr>
        <p:grpSpPr>
          <a:xfrm>
            <a:off x="631162" y="825911"/>
            <a:ext cx="985207" cy="985207"/>
            <a:chOff x="575612" y="1950748"/>
            <a:chExt cx="431100" cy="431100"/>
          </a:xfrm>
        </p:grpSpPr>
        <p:sp>
          <p:nvSpPr>
            <p:cNvPr id="800" name="Google Shape;800;p150"/>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01" name="Google Shape;801;p150"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802" name="Google Shape;802;p150"/>
          <p:cNvSpPr txBox="1"/>
          <p:nvPr/>
        </p:nvSpPr>
        <p:spPr>
          <a:xfrm>
            <a:off x="1926867" y="918434"/>
            <a:ext cx="93604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¿Estamos repitiendo demasiado?</a:t>
            </a:r>
            <a:endParaRPr sz="4667" b="1">
              <a:solidFill>
                <a:srgbClr val="EAFF6A"/>
              </a:solidFill>
              <a:latin typeface="DM Sans"/>
              <a:ea typeface="DM Sans"/>
              <a:cs typeface="DM Sans"/>
              <a:sym typeface="DM Sans"/>
            </a:endParaRPr>
          </a:p>
        </p:txBody>
      </p:sp>
      <p:sp>
        <p:nvSpPr>
          <p:cNvPr id="803" name="Google Shape;803;p150"/>
          <p:cNvSpPr txBox="1"/>
          <p:nvPr/>
        </p:nvSpPr>
        <p:spPr>
          <a:xfrm>
            <a:off x="631133" y="2574533"/>
            <a:ext cx="10284000" cy="383645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Notamos que podemos utilizar el mismo endpoint para el mismo tipo de recurso, siempre y cuando haya diferentes métodos. </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Si se repiten, </a:t>
            </a:r>
            <a:r>
              <a:rPr lang="es" sz="3333" b="1">
                <a:solidFill>
                  <a:srgbClr val="B7B7B7"/>
                </a:solidFill>
                <a:latin typeface="DM Sans"/>
                <a:ea typeface="DM Sans"/>
                <a:cs typeface="DM Sans"/>
                <a:sym typeface="DM Sans"/>
              </a:rPr>
              <a:t>¿habrá forma de agrupar estos endpoints para tener un código mucho más limpio?</a:t>
            </a:r>
            <a:endParaRPr sz="3333" b="1">
              <a:solidFill>
                <a:srgbClr val="B7B7B7"/>
              </a:solidFill>
              <a:latin typeface="DM Sans"/>
              <a:ea typeface="DM Sans"/>
              <a:cs typeface="DM Sans"/>
              <a:sym typeface="DM Sans"/>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97"/>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16" name="Google Shape;316;p97"/>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17" name="Google Shape;317;p97"/>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18" name="Google Shape;318;p97"/>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19" name="Google Shape;319;p97"/>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07</a:t>
            </a:r>
            <a:endParaRPr sz="2133">
              <a:solidFill>
                <a:schemeClr val="lt1"/>
              </a:solidFill>
              <a:latin typeface="DM Sans"/>
              <a:ea typeface="DM Sans"/>
              <a:cs typeface="DM Sans"/>
              <a:sym typeface="DM Sans"/>
            </a:endParaRPr>
          </a:p>
        </p:txBody>
      </p:sp>
      <p:cxnSp>
        <p:nvCxnSpPr>
          <p:cNvPr id="320" name="Google Shape;320;p97"/>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1" name="Google Shape;321;p97"/>
          <p:cNvSpPr txBox="1"/>
          <p:nvPr/>
        </p:nvSpPr>
        <p:spPr>
          <a:xfrm>
            <a:off x="1919184" y="23907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Express avanzado</a:t>
            </a:r>
            <a:endParaRPr sz="2000" b="1">
              <a:solidFill>
                <a:srgbClr val="999999"/>
              </a:solidFill>
              <a:latin typeface="DM Sans"/>
              <a:ea typeface="DM Sans"/>
              <a:cs typeface="DM Sans"/>
              <a:sym typeface="DM Sans"/>
            </a:endParaRPr>
          </a:p>
        </p:txBody>
      </p:sp>
      <p:sp>
        <p:nvSpPr>
          <p:cNvPr id="322" name="Google Shape;322;p97"/>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08</a:t>
            </a:r>
            <a:endParaRPr sz="2133" b="1">
              <a:solidFill>
                <a:srgbClr val="FFFFFF"/>
              </a:solidFill>
              <a:latin typeface="DM Sans"/>
              <a:ea typeface="DM Sans"/>
              <a:cs typeface="DM Sans"/>
              <a:sym typeface="DM Sans"/>
            </a:endParaRPr>
          </a:p>
        </p:txBody>
      </p:sp>
      <p:cxnSp>
        <p:nvCxnSpPr>
          <p:cNvPr id="323" name="Google Shape;323;p97"/>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24" name="Google Shape;324;p97"/>
          <p:cNvSpPr txBox="1"/>
          <p:nvPr/>
        </p:nvSpPr>
        <p:spPr>
          <a:xfrm>
            <a:off x="4930351" y="25447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Router y Multer</a:t>
            </a:r>
            <a:endParaRPr sz="2000" b="1">
              <a:solidFill>
                <a:srgbClr val="EAFF6A"/>
              </a:solidFill>
              <a:latin typeface="DM Sans"/>
              <a:ea typeface="DM Sans"/>
              <a:cs typeface="DM Sans"/>
              <a:sym typeface="DM Sans"/>
            </a:endParaRPr>
          </a:p>
        </p:txBody>
      </p:sp>
      <p:cxnSp>
        <p:nvCxnSpPr>
          <p:cNvPr id="325" name="Google Shape;325;p97"/>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26" name="Google Shape;326;p97"/>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327" name="Google Shape;327;p97"/>
          <p:cNvSpPr txBox="1"/>
          <p:nvPr/>
        </p:nvSpPr>
        <p:spPr>
          <a:xfrm>
            <a:off x="5061584" y="3725267"/>
            <a:ext cx="23100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Express Router</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Express y </a:t>
            </a:r>
            <a:endParaRPr sz="1600">
              <a:solidFill>
                <a:schemeClr val="lt1"/>
              </a:solidFill>
              <a:latin typeface="DM Sans"/>
              <a:ea typeface="DM Sans"/>
              <a:cs typeface="DM Sans"/>
              <a:sym typeface="DM Sans"/>
            </a:endParaRPr>
          </a:p>
          <a:p>
            <a:pPr marL="609585"/>
            <a:r>
              <a:rPr lang="es" sz="1600" u="sng">
                <a:solidFill>
                  <a:schemeClr val="hlink"/>
                </a:solidFill>
                <a:latin typeface="DM Sans"/>
                <a:ea typeface="DM Sans"/>
                <a:cs typeface="DM Sans"/>
                <a:sym typeface="DM Sans"/>
                <a:hlinkClick r:id="rId6" action="ppaction://hlinksldjump"/>
              </a:rPr>
              <a:t>middlewares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Multer</a:t>
            </a:r>
            <a:endParaRPr sz="1600">
              <a:solidFill>
                <a:schemeClr val="lt1"/>
              </a:solidFill>
              <a:latin typeface="DM Sans"/>
              <a:ea typeface="DM Sans"/>
              <a:cs typeface="DM Sans"/>
              <a:sym typeface="DM Sans"/>
            </a:endParaRPr>
          </a:p>
        </p:txBody>
      </p:sp>
      <p:sp>
        <p:nvSpPr>
          <p:cNvPr id="328" name="Google Shape;328;p97"/>
          <p:cNvSpPr txBox="1"/>
          <p:nvPr/>
        </p:nvSpPr>
        <p:spPr>
          <a:xfrm>
            <a:off x="2029667" y="3828867"/>
            <a:ext cx="2371200" cy="1477287"/>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Código de estado en HTP</a:t>
            </a:r>
            <a:endParaRPr sz="1600">
              <a:solidFill>
                <a:srgbClr val="999999"/>
              </a:solidFill>
              <a:latin typeface="DM Sans"/>
              <a:ea typeface="DM Sans"/>
              <a:cs typeface="DM Sans"/>
              <a:sym typeface="DM Sans"/>
            </a:endParaRPr>
          </a:p>
          <a:p>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Métodos de petición</a:t>
            </a:r>
            <a:endParaRPr sz="1600">
              <a:solidFill>
                <a:srgbClr val="999999"/>
              </a:solidFill>
              <a:latin typeface="DM Sans"/>
              <a:ea typeface="DM Sans"/>
              <a:cs typeface="DM Sans"/>
              <a:sym typeface="DM Sans"/>
            </a:endParaRPr>
          </a:p>
        </p:txBody>
      </p:sp>
      <p:pic>
        <p:nvPicPr>
          <p:cNvPr id="329" name="Google Shape;329;p97"/>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30" name="Google Shape;330;p97"/>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09</a:t>
            </a:r>
            <a:endParaRPr sz="2133">
              <a:solidFill>
                <a:schemeClr val="lt1"/>
              </a:solidFill>
              <a:latin typeface="DM Sans"/>
              <a:ea typeface="DM Sans"/>
              <a:cs typeface="DM Sans"/>
              <a:sym typeface="DM Sans"/>
            </a:endParaRPr>
          </a:p>
        </p:txBody>
      </p:sp>
      <p:cxnSp>
        <p:nvCxnSpPr>
          <p:cNvPr id="331" name="Google Shape;331;p97"/>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32" name="Google Shape;332;p97"/>
          <p:cNvSpPr txBox="1"/>
          <p:nvPr/>
        </p:nvSpPr>
        <p:spPr>
          <a:xfrm>
            <a:off x="7900684" y="23907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Motores de Plantillas</a:t>
            </a:r>
            <a:endParaRPr sz="2000" b="1">
              <a:solidFill>
                <a:srgbClr val="999999"/>
              </a:solidFill>
              <a:latin typeface="DM Sans"/>
              <a:ea typeface="DM Sans"/>
              <a:cs typeface="DM Sans"/>
              <a:sym typeface="DM Sans"/>
            </a:endParaRPr>
          </a:p>
        </p:txBody>
      </p:sp>
      <p:cxnSp>
        <p:nvCxnSpPr>
          <p:cNvPr id="333" name="Google Shape;333;p97"/>
          <p:cNvCxnSpPr/>
          <p:nvPr/>
        </p:nvCxnSpPr>
        <p:spPr>
          <a:xfrm>
            <a:off x="8021451" y="2443400"/>
            <a:ext cx="2371200" cy="0"/>
          </a:xfrm>
          <a:prstGeom prst="straightConnector1">
            <a:avLst/>
          </a:prstGeom>
          <a:noFill/>
          <a:ln w="9525" cap="flat" cmpd="sng">
            <a:solidFill>
              <a:srgbClr val="434343"/>
            </a:solidFill>
            <a:prstDash val="solid"/>
            <a:round/>
            <a:headEnd type="none" w="sm" len="sm"/>
            <a:tailEnd type="none" w="sm" len="sm"/>
          </a:ln>
        </p:spPr>
      </p:cxnSp>
      <p:sp>
        <p:nvSpPr>
          <p:cNvPr id="334" name="Google Shape;334;p97"/>
          <p:cNvSpPr txBox="1"/>
          <p:nvPr/>
        </p:nvSpPr>
        <p:spPr>
          <a:xfrm>
            <a:off x="8011167" y="3524068"/>
            <a:ext cx="2371200" cy="984845"/>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Tema 1</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Tema 2</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Tema 3</a:t>
            </a:r>
            <a:endParaRPr sz="1600">
              <a:solidFill>
                <a:srgbClr val="999999"/>
              </a:solidFill>
              <a:latin typeface="DM Sans"/>
              <a:ea typeface="DM Sans"/>
              <a:cs typeface="DM Sans"/>
              <a:sym typeface="DM Sans"/>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98"/>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0" name="Google Shape;340;p98"/>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41" name="Google Shape;341;p98"/>
          <p:cNvSpPr txBox="1"/>
          <p:nvPr/>
        </p:nvSpPr>
        <p:spPr>
          <a:xfrm>
            <a:off x="3368115" y="2158152"/>
            <a:ext cx="5708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Conocer la implementación Router en Express</a:t>
            </a:r>
            <a:endParaRPr sz="2400">
              <a:solidFill>
                <a:schemeClr val="lt1"/>
              </a:solidFill>
              <a:latin typeface="DM Sans"/>
              <a:ea typeface="DM Sans"/>
              <a:cs typeface="DM Sans"/>
              <a:sym typeface="DM Sans"/>
            </a:endParaRPr>
          </a:p>
        </p:txBody>
      </p:sp>
      <p:pic>
        <p:nvPicPr>
          <p:cNvPr id="342" name="Google Shape;342;p98"/>
          <p:cNvPicPr preferRelativeResize="0"/>
          <p:nvPr/>
        </p:nvPicPr>
        <p:blipFill>
          <a:blip r:embed="rId3">
            <a:alphaModFix/>
          </a:blip>
          <a:stretch>
            <a:fillRect/>
          </a:stretch>
        </p:blipFill>
        <p:spPr>
          <a:xfrm>
            <a:off x="2897185" y="3052068"/>
            <a:ext cx="262633" cy="262633"/>
          </a:xfrm>
          <a:prstGeom prst="rect">
            <a:avLst/>
          </a:prstGeom>
          <a:noFill/>
          <a:ln>
            <a:noFill/>
          </a:ln>
        </p:spPr>
      </p:pic>
      <p:cxnSp>
        <p:nvCxnSpPr>
          <p:cNvPr id="343" name="Google Shape;343;p98"/>
          <p:cNvCxnSpPr>
            <a:endCxn id="342" idx="0"/>
          </p:cNvCxnSpPr>
          <p:nvPr/>
        </p:nvCxnSpPr>
        <p:spPr>
          <a:xfrm rot="5400000">
            <a:off x="2778100" y="2800467"/>
            <a:ext cx="502000" cy="12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44" name="Google Shape;344;p98"/>
          <p:cNvSpPr txBox="1"/>
          <p:nvPr/>
        </p:nvSpPr>
        <p:spPr>
          <a:xfrm>
            <a:off x="3368115" y="3680201"/>
            <a:ext cx="5708400" cy="523180"/>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Comprender el uso de Middlewares</a:t>
            </a:r>
            <a:endParaRPr>
              <a:solidFill>
                <a:schemeClr val="lt1"/>
              </a:solidFill>
              <a:latin typeface="DM Sans"/>
              <a:ea typeface="DM Sans"/>
              <a:cs typeface="DM Sans"/>
              <a:sym typeface="DM Sans"/>
            </a:endParaRPr>
          </a:p>
        </p:txBody>
      </p:sp>
      <p:pic>
        <p:nvPicPr>
          <p:cNvPr id="345" name="Google Shape;345;p98"/>
          <p:cNvPicPr preferRelativeResize="0"/>
          <p:nvPr/>
        </p:nvPicPr>
        <p:blipFill>
          <a:blip r:embed="rId3">
            <a:alphaModFix/>
          </a:blip>
          <a:stretch>
            <a:fillRect/>
          </a:stretch>
        </p:blipFill>
        <p:spPr>
          <a:xfrm>
            <a:off x="2896585" y="3810501"/>
            <a:ext cx="262633" cy="262633"/>
          </a:xfrm>
          <a:prstGeom prst="rect">
            <a:avLst/>
          </a:prstGeom>
          <a:noFill/>
          <a:ln>
            <a:noFill/>
          </a:ln>
        </p:spPr>
      </p:pic>
      <p:pic>
        <p:nvPicPr>
          <p:cNvPr id="346" name="Google Shape;346;p98"/>
          <p:cNvPicPr preferRelativeResize="0"/>
          <p:nvPr/>
        </p:nvPicPr>
        <p:blipFill>
          <a:blip r:embed="rId3">
            <a:alphaModFix/>
          </a:blip>
          <a:stretch>
            <a:fillRect/>
          </a:stretch>
        </p:blipFill>
        <p:spPr>
          <a:xfrm>
            <a:off x="2896985" y="4612285"/>
            <a:ext cx="262633" cy="262633"/>
          </a:xfrm>
          <a:prstGeom prst="rect">
            <a:avLst/>
          </a:prstGeom>
          <a:noFill/>
          <a:ln>
            <a:noFill/>
          </a:ln>
        </p:spPr>
      </p:pic>
      <p:cxnSp>
        <p:nvCxnSpPr>
          <p:cNvPr id="347" name="Google Shape;347;p98"/>
          <p:cNvCxnSpPr>
            <a:stCxn id="345" idx="2"/>
            <a:endCxn id="346" idx="0"/>
          </p:cNvCxnSpPr>
          <p:nvPr/>
        </p:nvCxnSpPr>
        <p:spPr>
          <a:xfrm rot="-5400000" flipH="1">
            <a:off x="2758700" y="4342333"/>
            <a:ext cx="539200" cy="800"/>
          </a:xfrm>
          <a:prstGeom prst="bentConnector3">
            <a:avLst>
              <a:gd name="adj1" fmla="val 49995"/>
            </a:avLst>
          </a:prstGeom>
          <a:noFill/>
          <a:ln w="9525" cap="flat" cmpd="sng">
            <a:solidFill>
              <a:srgbClr val="EAFF6A"/>
            </a:solidFill>
            <a:prstDash val="solid"/>
            <a:round/>
            <a:headEnd type="none" w="med" len="med"/>
            <a:tailEnd type="none" w="med" len="med"/>
          </a:ln>
        </p:spPr>
      </p:cxnSp>
      <p:sp>
        <p:nvSpPr>
          <p:cNvPr id="348" name="Google Shape;348;p98"/>
          <p:cNvSpPr txBox="1"/>
          <p:nvPr/>
        </p:nvSpPr>
        <p:spPr>
          <a:xfrm>
            <a:off x="3410681" y="4492352"/>
            <a:ext cx="5708400" cy="523180"/>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Manejar Multer para carga de archivos. </a:t>
            </a:r>
            <a:endParaRPr>
              <a:solidFill>
                <a:schemeClr val="lt1"/>
              </a:solidFill>
              <a:latin typeface="DM Sans"/>
              <a:ea typeface="DM Sans"/>
              <a:cs typeface="DM Sans"/>
              <a:sym typeface="DM Sans"/>
            </a:endParaRPr>
          </a:p>
        </p:txBody>
      </p:sp>
      <p:cxnSp>
        <p:nvCxnSpPr>
          <p:cNvPr id="349" name="Google Shape;349;p98"/>
          <p:cNvCxnSpPr/>
          <p:nvPr/>
        </p:nvCxnSpPr>
        <p:spPr>
          <a:xfrm rot="-5400000" flipH="1">
            <a:off x="2736900" y="3544633"/>
            <a:ext cx="582000" cy="800"/>
          </a:xfrm>
          <a:prstGeom prst="bentConnector3">
            <a:avLst>
              <a:gd name="adj1" fmla="val 49991"/>
            </a:avLst>
          </a:prstGeom>
          <a:noFill/>
          <a:ln w="9525" cap="flat" cmpd="sng">
            <a:solidFill>
              <a:srgbClr val="EAFF6A"/>
            </a:solidFill>
            <a:prstDash val="solid"/>
            <a:round/>
            <a:headEnd type="none" w="med" len="med"/>
            <a:tailEnd type="none" w="med" len="med"/>
          </a:ln>
        </p:spPr>
      </p:cxnSp>
      <p:sp>
        <p:nvSpPr>
          <p:cNvPr id="350" name="Google Shape;350;p98"/>
          <p:cNvSpPr txBox="1"/>
          <p:nvPr/>
        </p:nvSpPr>
        <p:spPr>
          <a:xfrm>
            <a:off x="3389267" y="2948334"/>
            <a:ext cx="4784800" cy="512857"/>
          </a:xfrm>
          <a:prstGeom prst="rect">
            <a:avLst/>
          </a:prstGeom>
          <a:noFill/>
          <a:ln>
            <a:noFill/>
          </a:ln>
        </p:spPr>
        <p:txBody>
          <a:bodyPr spcFirstLastPara="1" wrap="square" lIns="121900" tIns="121900" rIns="121900" bIns="121900" anchor="t" anchorCtr="0">
            <a:spAutoFit/>
          </a:bodyPr>
          <a:lstStyle/>
          <a:p>
            <a:r>
              <a:rPr lang="es" sz="1733">
                <a:solidFill>
                  <a:schemeClr val="lt1"/>
                </a:solidFill>
              </a:rPr>
              <a:t>Implementar un sistema de recursos estáticos</a:t>
            </a:r>
            <a:endParaRPr sz="1733">
              <a:solidFill>
                <a:schemeClr val="lt1"/>
              </a:solidFill>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99"/>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N°7</a:t>
            </a:r>
            <a:endParaRPr sz="1867">
              <a:solidFill>
                <a:srgbClr val="000000"/>
              </a:solidFill>
              <a:latin typeface="DM Sans"/>
              <a:ea typeface="DM Sans"/>
              <a:cs typeface="DM Sans"/>
              <a:sym typeface="DM Sans"/>
            </a:endParaRPr>
          </a:p>
        </p:txBody>
      </p:sp>
      <p:sp>
        <p:nvSpPr>
          <p:cNvPr id="356" name="Google Shape;356;p99"/>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57" name="Google Shape;357;p99"/>
          <p:cNvSpPr txBox="1"/>
          <p:nvPr/>
        </p:nvSpPr>
        <p:spPr>
          <a:xfrm>
            <a:off x="620367" y="2081567"/>
            <a:ext cx="5112800" cy="406876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Código de estado</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Código que indica el estado de la petición en el servidor.</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Códigos 1xx</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Códigos informativos, sirven para indicar que la petición sigue en curso.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Códigos 2xx</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Códigos de resolución satisfactoria, indican que todo salió “ok” en la petición.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Códigos 3xx</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Códigos de redirección, indican que tuvo que moverse el recurso. </a:t>
            </a:r>
            <a:endParaRPr>
              <a:solidFill>
                <a:schemeClr val="dk1"/>
              </a:solidFill>
              <a:latin typeface="DM Sans"/>
              <a:ea typeface="DM Sans"/>
              <a:cs typeface="DM Sans"/>
              <a:sym typeface="DM Sans"/>
            </a:endParaRPr>
          </a:p>
        </p:txBody>
      </p:sp>
      <p:sp>
        <p:nvSpPr>
          <p:cNvPr id="358" name="Google Shape;358;p99"/>
          <p:cNvSpPr txBox="1"/>
          <p:nvPr/>
        </p:nvSpPr>
        <p:spPr>
          <a:xfrm>
            <a:off x="5983267" y="1820567"/>
            <a:ext cx="5112800" cy="4387315"/>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Códigos 4xx</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Códigos de error, principalmente errores del lado del cliente.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Códigos 5xx</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Códigos de error, principalmente errores de lado del servidor.</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Métodos</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Indican las diferentes operaciones que podemos hacer con un recurso.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POSTMAN</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Software para realizar peticiones como si fuéramos un cliente, donde podemos visualizar los resultados y enviar información necesaria al servidor al realizar una consulta. </a:t>
            </a:r>
            <a:endParaRPr>
              <a:solidFill>
                <a:schemeClr val="dk1"/>
              </a:solidFill>
              <a:latin typeface="DM Sans"/>
              <a:ea typeface="DM Sans"/>
              <a:cs typeface="DM Sans"/>
              <a:sym typeface="DM Sans"/>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00"/>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4" name="Google Shape;364;p100"/>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65" name="Google Shape;365;p100"/>
          <p:cNvSpPr/>
          <p:nvPr/>
        </p:nvSpPr>
        <p:spPr>
          <a:xfrm>
            <a:off x="5747500" y="1828740"/>
            <a:ext cx="2129200" cy="68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Interacción</a:t>
            </a:r>
            <a:endParaRPr sz="1600">
              <a:solidFill>
                <a:srgbClr val="222222"/>
              </a:solidFill>
              <a:latin typeface="DM Sans"/>
              <a:ea typeface="DM Sans"/>
              <a:cs typeface="DM Sans"/>
              <a:sym typeface="DM Sans"/>
            </a:endParaRPr>
          </a:p>
        </p:txBody>
      </p:sp>
      <p:sp>
        <p:nvSpPr>
          <p:cNvPr id="366" name="Google Shape;366;p100"/>
          <p:cNvSpPr/>
          <p:nvPr/>
        </p:nvSpPr>
        <p:spPr>
          <a:xfrm>
            <a:off x="784700" y="19382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Express Router</a:t>
            </a:r>
            <a:endParaRPr sz="1600">
              <a:solidFill>
                <a:srgbClr val="FFFFFF"/>
              </a:solidFill>
              <a:latin typeface="DM Sans"/>
              <a:ea typeface="DM Sans"/>
              <a:cs typeface="DM Sans"/>
              <a:sym typeface="DM Sans"/>
            </a:endParaRPr>
          </a:p>
        </p:txBody>
      </p:sp>
      <p:sp>
        <p:nvSpPr>
          <p:cNvPr id="367" name="Google Shape;367;p100"/>
          <p:cNvSpPr/>
          <p:nvPr/>
        </p:nvSpPr>
        <p:spPr>
          <a:xfrm>
            <a:off x="5747500" y="995967"/>
            <a:ext cx="2129200" cy="68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Archivos estáticos</a:t>
            </a:r>
            <a:endParaRPr sz="1600">
              <a:solidFill>
                <a:srgbClr val="222222"/>
              </a:solidFill>
              <a:latin typeface="DM Sans"/>
              <a:ea typeface="DM Sans"/>
              <a:cs typeface="DM Sans"/>
              <a:sym typeface="DM Sans"/>
            </a:endParaRPr>
          </a:p>
        </p:txBody>
      </p:sp>
      <p:cxnSp>
        <p:nvCxnSpPr>
          <p:cNvPr id="368" name="Google Shape;368;p100"/>
          <p:cNvCxnSpPr>
            <a:stCxn id="366" idx="3"/>
            <a:endCxn id="367" idx="1"/>
          </p:cNvCxnSpPr>
          <p:nvPr/>
        </p:nvCxnSpPr>
        <p:spPr>
          <a:xfrm rot="10800000" flipH="1">
            <a:off x="2650300" y="1337845"/>
            <a:ext cx="3097200" cy="9872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69" name="Google Shape;369;p100"/>
          <p:cNvCxnSpPr>
            <a:stCxn id="366" idx="3"/>
            <a:endCxn id="365" idx="1"/>
          </p:cNvCxnSpPr>
          <p:nvPr/>
        </p:nvCxnSpPr>
        <p:spPr>
          <a:xfrm rot="10800000" flipH="1">
            <a:off x="2650300" y="2170645"/>
            <a:ext cx="3097200" cy="1544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70" name="Google Shape;370;p100"/>
          <p:cNvCxnSpPr>
            <a:stCxn id="371" idx="3"/>
            <a:endCxn id="372" idx="1"/>
          </p:cNvCxnSpPr>
          <p:nvPr/>
        </p:nvCxnSpPr>
        <p:spPr>
          <a:xfrm>
            <a:off x="2650300" y="3663512"/>
            <a:ext cx="568000" cy="0"/>
          </a:xfrm>
          <a:prstGeom prst="straightConnector1">
            <a:avLst/>
          </a:prstGeom>
          <a:noFill/>
          <a:ln w="9525" cap="flat" cmpd="sng">
            <a:solidFill>
              <a:srgbClr val="CCCCCC"/>
            </a:solidFill>
            <a:prstDash val="solid"/>
            <a:round/>
            <a:headEnd type="none" w="sm" len="sm"/>
            <a:tailEnd type="oval" w="med" len="med"/>
          </a:ln>
        </p:spPr>
      </p:cxnSp>
      <p:pic>
        <p:nvPicPr>
          <p:cNvPr id="373" name="Google Shape;373;p100"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74" name="Google Shape;374;p100"/>
          <p:cNvSpPr/>
          <p:nvPr/>
        </p:nvSpPr>
        <p:spPr>
          <a:xfrm>
            <a:off x="8416608" y="4255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Prefijo virtual</a:t>
            </a:r>
            <a:endParaRPr sz="1600">
              <a:solidFill>
                <a:srgbClr val="222222"/>
              </a:solidFill>
              <a:latin typeface="DM Sans"/>
              <a:ea typeface="DM Sans"/>
              <a:cs typeface="DM Sans"/>
              <a:sym typeface="DM Sans"/>
            </a:endParaRPr>
          </a:p>
        </p:txBody>
      </p:sp>
      <p:sp>
        <p:nvSpPr>
          <p:cNvPr id="375" name="Google Shape;375;p100"/>
          <p:cNvSpPr/>
          <p:nvPr/>
        </p:nvSpPr>
        <p:spPr>
          <a:xfrm>
            <a:off x="8416608" y="13826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Path absoluto</a:t>
            </a:r>
            <a:endParaRPr sz="1600">
              <a:solidFill>
                <a:srgbClr val="222222"/>
              </a:solidFill>
              <a:latin typeface="DM Sans"/>
              <a:ea typeface="DM Sans"/>
              <a:cs typeface="DM Sans"/>
              <a:sym typeface="DM Sans"/>
            </a:endParaRPr>
          </a:p>
        </p:txBody>
      </p:sp>
      <p:cxnSp>
        <p:nvCxnSpPr>
          <p:cNvPr id="376" name="Google Shape;376;p100"/>
          <p:cNvCxnSpPr>
            <a:stCxn id="367" idx="3"/>
            <a:endCxn id="374" idx="1"/>
          </p:cNvCxnSpPr>
          <p:nvPr/>
        </p:nvCxnSpPr>
        <p:spPr>
          <a:xfrm rot="10800000" flipH="1">
            <a:off x="7876700" y="812167"/>
            <a:ext cx="540000" cy="525600"/>
          </a:xfrm>
          <a:prstGeom prst="bentConnector3">
            <a:avLst>
              <a:gd name="adj1" fmla="val 49991"/>
            </a:avLst>
          </a:prstGeom>
          <a:noFill/>
          <a:ln w="9525" cap="flat" cmpd="sng">
            <a:solidFill>
              <a:srgbClr val="CCCCCC"/>
            </a:solidFill>
            <a:prstDash val="solid"/>
            <a:round/>
            <a:headEnd type="none" w="sm" len="sm"/>
            <a:tailEnd type="oval" w="med" len="med"/>
          </a:ln>
        </p:spPr>
      </p:cxnSp>
      <p:cxnSp>
        <p:nvCxnSpPr>
          <p:cNvPr id="377" name="Google Shape;377;p100"/>
          <p:cNvCxnSpPr>
            <a:stCxn id="367" idx="3"/>
            <a:endCxn id="375" idx="1"/>
          </p:cNvCxnSpPr>
          <p:nvPr/>
        </p:nvCxnSpPr>
        <p:spPr>
          <a:xfrm>
            <a:off x="7876700" y="1337767"/>
            <a:ext cx="540000" cy="431600"/>
          </a:xfrm>
          <a:prstGeom prst="bentConnector3">
            <a:avLst>
              <a:gd name="adj1" fmla="val 49991"/>
            </a:avLst>
          </a:prstGeom>
          <a:noFill/>
          <a:ln w="9525" cap="flat" cmpd="sng">
            <a:solidFill>
              <a:srgbClr val="CCCCCC"/>
            </a:solidFill>
            <a:prstDash val="solid"/>
            <a:round/>
            <a:headEnd type="none" w="sm" len="sm"/>
            <a:tailEnd type="oval" w="med" len="med"/>
          </a:ln>
        </p:spPr>
      </p:cxnSp>
      <p:sp>
        <p:nvSpPr>
          <p:cNvPr id="371" name="Google Shape;371;p100"/>
          <p:cNvSpPr/>
          <p:nvPr/>
        </p:nvSpPr>
        <p:spPr>
          <a:xfrm>
            <a:off x="784700" y="3276712"/>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Express y middleware</a:t>
            </a:r>
            <a:endParaRPr sz="1600">
              <a:solidFill>
                <a:srgbClr val="FFFFFF"/>
              </a:solidFill>
              <a:latin typeface="DM Sans"/>
              <a:ea typeface="DM Sans"/>
              <a:cs typeface="DM Sans"/>
              <a:sym typeface="DM Sans"/>
            </a:endParaRPr>
          </a:p>
        </p:txBody>
      </p:sp>
      <p:sp>
        <p:nvSpPr>
          <p:cNvPr id="372" name="Google Shape;372;p100"/>
          <p:cNvSpPr/>
          <p:nvPr/>
        </p:nvSpPr>
        <p:spPr>
          <a:xfrm>
            <a:off x="3218208" y="32766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Tipos de middleware</a:t>
            </a:r>
            <a:endParaRPr sz="1600">
              <a:solidFill>
                <a:srgbClr val="222222"/>
              </a:solidFill>
              <a:latin typeface="DM Sans"/>
              <a:ea typeface="DM Sans"/>
              <a:cs typeface="DM Sans"/>
              <a:sym typeface="DM Sans"/>
            </a:endParaRPr>
          </a:p>
        </p:txBody>
      </p:sp>
      <p:sp>
        <p:nvSpPr>
          <p:cNvPr id="378" name="Google Shape;378;p100"/>
          <p:cNvSpPr/>
          <p:nvPr/>
        </p:nvSpPr>
        <p:spPr>
          <a:xfrm>
            <a:off x="5747500" y="2921000"/>
            <a:ext cx="2129200" cy="529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a nivel de aplicación</a:t>
            </a:r>
            <a:endParaRPr sz="1600">
              <a:solidFill>
                <a:srgbClr val="222222"/>
              </a:solidFill>
              <a:latin typeface="DM Sans"/>
              <a:ea typeface="DM Sans"/>
              <a:cs typeface="DM Sans"/>
              <a:sym typeface="DM Sans"/>
            </a:endParaRPr>
          </a:p>
        </p:txBody>
      </p:sp>
      <p:sp>
        <p:nvSpPr>
          <p:cNvPr id="379" name="Google Shape;379;p100"/>
          <p:cNvSpPr/>
          <p:nvPr/>
        </p:nvSpPr>
        <p:spPr>
          <a:xfrm>
            <a:off x="5747500" y="3571441"/>
            <a:ext cx="2129200" cy="529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a nivel de endpoint</a:t>
            </a:r>
            <a:endParaRPr sz="1600">
              <a:solidFill>
                <a:srgbClr val="222222"/>
              </a:solidFill>
              <a:latin typeface="DM Sans"/>
              <a:ea typeface="DM Sans"/>
              <a:cs typeface="DM Sans"/>
              <a:sym typeface="DM Sans"/>
            </a:endParaRPr>
          </a:p>
        </p:txBody>
      </p:sp>
      <p:sp>
        <p:nvSpPr>
          <p:cNvPr id="380" name="Google Shape;380;p100"/>
          <p:cNvSpPr/>
          <p:nvPr/>
        </p:nvSpPr>
        <p:spPr>
          <a:xfrm>
            <a:off x="5747500" y="4221883"/>
            <a:ext cx="2129200" cy="529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a nivel de router</a:t>
            </a:r>
            <a:endParaRPr sz="1600">
              <a:solidFill>
                <a:srgbClr val="222222"/>
              </a:solidFill>
              <a:latin typeface="DM Sans"/>
              <a:ea typeface="DM Sans"/>
              <a:cs typeface="DM Sans"/>
              <a:sym typeface="DM Sans"/>
            </a:endParaRPr>
          </a:p>
        </p:txBody>
      </p:sp>
      <p:sp>
        <p:nvSpPr>
          <p:cNvPr id="381" name="Google Shape;381;p100"/>
          <p:cNvSpPr/>
          <p:nvPr/>
        </p:nvSpPr>
        <p:spPr>
          <a:xfrm>
            <a:off x="5747500" y="4872325"/>
            <a:ext cx="2129200" cy="529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de manejo de errores</a:t>
            </a:r>
            <a:endParaRPr sz="1600">
              <a:solidFill>
                <a:srgbClr val="222222"/>
              </a:solidFill>
              <a:latin typeface="DM Sans"/>
              <a:ea typeface="DM Sans"/>
              <a:cs typeface="DM Sans"/>
              <a:sym typeface="DM Sans"/>
            </a:endParaRPr>
          </a:p>
        </p:txBody>
      </p:sp>
      <p:sp>
        <p:nvSpPr>
          <p:cNvPr id="382" name="Google Shape;382;p100"/>
          <p:cNvSpPr/>
          <p:nvPr/>
        </p:nvSpPr>
        <p:spPr>
          <a:xfrm>
            <a:off x="5747500" y="5522767"/>
            <a:ext cx="2129200" cy="529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incorporado</a:t>
            </a:r>
            <a:endParaRPr sz="1600">
              <a:solidFill>
                <a:srgbClr val="222222"/>
              </a:solidFill>
              <a:latin typeface="DM Sans"/>
              <a:ea typeface="DM Sans"/>
              <a:cs typeface="DM Sans"/>
              <a:sym typeface="DM Sans"/>
            </a:endParaRPr>
          </a:p>
        </p:txBody>
      </p:sp>
      <p:sp>
        <p:nvSpPr>
          <p:cNvPr id="383" name="Google Shape;383;p100"/>
          <p:cNvSpPr/>
          <p:nvPr/>
        </p:nvSpPr>
        <p:spPr>
          <a:xfrm>
            <a:off x="5747500" y="6173208"/>
            <a:ext cx="2129200" cy="529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de terceros</a:t>
            </a:r>
            <a:endParaRPr sz="1600">
              <a:solidFill>
                <a:srgbClr val="222222"/>
              </a:solidFill>
              <a:latin typeface="DM Sans"/>
              <a:ea typeface="DM Sans"/>
              <a:cs typeface="DM Sans"/>
              <a:sym typeface="DM Sans"/>
            </a:endParaRPr>
          </a:p>
        </p:txBody>
      </p:sp>
      <p:cxnSp>
        <p:nvCxnSpPr>
          <p:cNvPr id="384" name="Google Shape;384;p100"/>
          <p:cNvCxnSpPr>
            <a:stCxn id="372" idx="3"/>
            <a:endCxn id="378" idx="1"/>
          </p:cNvCxnSpPr>
          <p:nvPr/>
        </p:nvCxnSpPr>
        <p:spPr>
          <a:xfrm rot="10800000" flipH="1">
            <a:off x="5347408" y="3185885"/>
            <a:ext cx="400000" cy="477600"/>
          </a:xfrm>
          <a:prstGeom prst="bentConnector3">
            <a:avLst>
              <a:gd name="adj1" fmla="val 50012"/>
            </a:avLst>
          </a:prstGeom>
          <a:noFill/>
          <a:ln w="9525" cap="flat" cmpd="sng">
            <a:solidFill>
              <a:srgbClr val="CCCCCC"/>
            </a:solidFill>
            <a:prstDash val="solid"/>
            <a:round/>
            <a:headEnd type="none" w="sm" len="sm"/>
            <a:tailEnd type="oval" w="med" len="med"/>
          </a:ln>
        </p:spPr>
      </p:cxnSp>
      <p:cxnSp>
        <p:nvCxnSpPr>
          <p:cNvPr id="385" name="Google Shape;385;p100"/>
          <p:cNvCxnSpPr>
            <a:stCxn id="372" idx="3"/>
            <a:endCxn id="383" idx="1"/>
          </p:cNvCxnSpPr>
          <p:nvPr/>
        </p:nvCxnSpPr>
        <p:spPr>
          <a:xfrm>
            <a:off x="5347408" y="3663485"/>
            <a:ext cx="400000" cy="2774400"/>
          </a:xfrm>
          <a:prstGeom prst="bentConnector3">
            <a:avLst>
              <a:gd name="adj1" fmla="val 50012"/>
            </a:avLst>
          </a:prstGeom>
          <a:noFill/>
          <a:ln w="9525" cap="flat" cmpd="sng">
            <a:solidFill>
              <a:srgbClr val="CCCCCC"/>
            </a:solidFill>
            <a:prstDash val="solid"/>
            <a:round/>
            <a:headEnd type="none" w="sm" len="sm"/>
            <a:tailEnd type="oval" w="med" len="med"/>
          </a:ln>
        </p:spPr>
      </p:cxnSp>
      <p:cxnSp>
        <p:nvCxnSpPr>
          <p:cNvPr id="386" name="Google Shape;386;p100"/>
          <p:cNvCxnSpPr>
            <a:stCxn id="372" idx="3"/>
            <a:endCxn id="379" idx="1"/>
          </p:cNvCxnSpPr>
          <p:nvPr/>
        </p:nvCxnSpPr>
        <p:spPr>
          <a:xfrm>
            <a:off x="5347408" y="3663485"/>
            <a:ext cx="400000" cy="172800"/>
          </a:xfrm>
          <a:prstGeom prst="bentConnector3">
            <a:avLst>
              <a:gd name="adj1" fmla="val 50012"/>
            </a:avLst>
          </a:prstGeom>
          <a:noFill/>
          <a:ln w="9525" cap="flat" cmpd="sng">
            <a:solidFill>
              <a:srgbClr val="CCCCCC"/>
            </a:solidFill>
            <a:prstDash val="solid"/>
            <a:round/>
            <a:headEnd type="none" w="sm" len="sm"/>
            <a:tailEnd type="oval" w="med" len="med"/>
          </a:ln>
        </p:spPr>
      </p:cxnSp>
      <p:cxnSp>
        <p:nvCxnSpPr>
          <p:cNvPr id="387" name="Google Shape;387;p100"/>
          <p:cNvCxnSpPr>
            <a:stCxn id="372" idx="3"/>
            <a:endCxn id="380" idx="1"/>
          </p:cNvCxnSpPr>
          <p:nvPr/>
        </p:nvCxnSpPr>
        <p:spPr>
          <a:xfrm>
            <a:off x="5347408" y="3663485"/>
            <a:ext cx="400000" cy="823200"/>
          </a:xfrm>
          <a:prstGeom prst="bentConnector3">
            <a:avLst>
              <a:gd name="adj1" fmla="val 50012"/>
            </a:avLst>
          </a:prstGeom>
          <a:noFill/>
          <a:ln w="9525" cap="flat" cmpd="sng">
            <a:solidFill>
              <a:srgbClr val="CCCCCC"/>
            </a:solidFill>
            <a:prstDash val="solid"/>
            <a:round/>
            <a:headEnd type="none" w="sm" len="sm"/>
            <a:tailEnd type="oval" w="med" len="med"/>
          </a:ln>
        </p:spPr>
      </p:cxnSp>
      <p:cxnSp>
        <p:nvCxnSpPr>
          <p:cNvPr id="388" name="Google Shape;388;p100"/>
          <p:cNvCxnSpPr>
            <a:stCxn id="372" idx="3"/>
            <a:endCxn id="381" idx="1"/>
          </p:cNvCxnSpPr>
          <p:nvPr/>
        </p:nvCxnSpPr>
        <p:spPr>
          <a:xfrm>
            <a:off x="5347408" y="3663485"/>
            <a:ext cx="400000" cy="1473600"/>
          </a:xfrm>
          <a:prstGeom prst="bentConnector3">
            <a:avLst>
              <a:gd name="adj1" fmla="val 50011"/>
            </a:avLst>
          </a:prstGeom>
          <a:noFill/>
          <a:ln w="9525" cap="flat" cmpd="sng">
            <a:solidFill>
              <a:srgbClr val="CCCCCC"/>
            </a:solidFill>
            <a:prstDash val="solid"/>
            <a:round/>
            <a:headEnd type="none" w="sm" len="sm"/>
            <a:tailEnd type="oval" w="med" len="med"/>
          </a:ln>
        </p:spPr>
      </p:cxnSp>
      <p:cxnSp>
        <p:nvCxnSpPr>
          <p:cNvPr id="389" name="Google Shape;389;p100"/>
          <p:cNvCxnSpPr>
            <a:stCxn id="372" idx="3"/>
            <a:endCxn id="382" idx="1"/>
          </p:cNvCxnSpPr>
          <p:nvPr/>
        </p:nvCxnSpPr>
        <p:spPr>
          <a:xfrm>
            <a:off x="5347408" y="3663485"/>
            <a:ext cx="400000" cy="2124000"/>
          </a:xfrm>
          <a:prstGeom prst="bentConnector3">
            <a:avLst>
              <a:gd name="adj1" fmla="val 50011"/>
            </a:avLst>
          </a:prstGeom>
          <a:noFill/>
          <a:ln w="9525" cap="flat" cmpd="sng">
            <a:solidFill>
              <a:srgbClr val="CCCCCC"/>
            </a:solidFill>
            <a:prstDash val="solid"/>
            <a:round/>
            <a:headEnd type="none" w="sm" len="sm"/>
            <a:tailEnd type="oval" w="med" len="med"/>
          </a:ln>
        </p:spPr>
      </p:cxnSp>
      <p:sp>
        <p:nvSpPr>
          <p:cNvPr id="390" name="Google Shape;390;p100"/>
          <p:cNvSpPr/>
          <p:nvPr/>
        </p:nvSpPr>
        <p:spPr>
          <a:xfrm>
            <a:off x="8245900" y="6150603"/>
            <a:ext cx="1865600" cy="5748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Multer</a:t>
            </a:r>
            <a:endParaRPr sz="1600">
              <a:solidFill>
                <a:srgbClr val="FFFFFF"/>
              </a:solidFill>
              <a:latin typeface="DM Sans"/>
              <a:ea typeface="DM Sans"/>
              <a:cs typeface="DM Sans"/>
              <a:sym typeface="DM Sans"/>
            </a:endParaRPr>
          </a:p>
        </p:txBody>
      </p:sp>
      <p:cxnSp>
        <p:nvCxnSpPr>
          <p:cNvPr id="391" name="Google Shape;391;p100"/>
          <p:cNvCxnSpPr>
            <a:stCxn id="383" idx="3"/>
            <a:endCxn id="390" idx="1"/>
          </p:cNvCxnSpPr>
          <p:nvPr/>
        </p:nvCxnSpPr>
        <p:spPr>
          <a:xfrm>
            <a:off x="7876700" y="6438008"/>
            <a:ext cx="369200" cy="0"/>
          </a:xfrm>
          <a:prstGeom prst="straightConnector1">
            <a:avLst/>
          </a:prstGeom>
          <a:noFill/>
          <a:ln w="9525" cap="flat" cmpd="sng">
            <a:solidFill>
              <a:srgbClr val="CCCCCC"/>
            </a:solidFill>
            <a:prstDash val="solid"/>
            <a:round/>
            <a:headEnd type="none" w="sm" len="sm"/>
            <a:tailEnd type="oval" w="med" len="med"/>
          </a:ln>
        </p:spPr>
      </p:cxnSp>
      <p:cxnSp>
        <p:nvCxnSpPr>
          <p:cNvPr id="392" name="Google Shape;392;p100"/>
          <p:cNvCxnSpPr>
            <a:stCxn id="366" idx="3"/>
            <a:endCxn id="372" idx="1"/>
          </p:cNvCxnSpPr>
          <p:nvPr/>
        </p:nvCxnSpPr>
        <p:spPr>
          <a:xfrm>
            <a:off x="2650300" y="2325045"/>
            <a:ext cx="568000" cy="1338400"/>
          </a:xfrm>
          <a:prstGeom prst="bentConnector3">
            <a:avLst>
              <a:gd name="adj1" fmla="val 49992"/>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08" name="Google Shape;808;p200"/>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809" name="Google Shape;809;p200"/>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810" name="Google Shape;810;p200"/>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811" name="Google Shape;811;p200"/>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812" name="Google Shape;812;p200"/>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00</a:t>
            </a:r>
            <a:endParaRPr sz="2133">
              <a:solidFill>
                <a:schemeClr val="lt1"/>
              </a:solidFill>
              <a:latin typeface="DM Sans"/>
              <a:ea typeface="DM Sans"/>
              <a:cs typeface="DM Sans"/>
              <a:sym typeface="DM Sans"/>
            </a:endParaRPr>
          </a:p>
        </p:txBody>
      </p:sp>
      <p:cxnSp>
        <p:nvCxnSpPr>
          <p:cNvPr id="813" name="Google Shape;813;p200"/>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814" name="Google Shape;814;p200"/>
          <p:cNvSpPr txBox="1"/>
          <p:nvPr/>
        </p:nvSpPr>
        <p:spPr>
          <a:xfrm>
            <a:off x="1919184" y="2390734"/>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Principios de programación Backend</a:t>
            </a:r>
            <a:endParaRPr sz="2000" b="1">
              <a:solidFill>
                <a:srgbClr val="999999"/>
              </a:solidFill>
              <a:latin typeface="DM Sans"/>
              <a:ea typeface="DM Sans"/>
              <a:cs typeface="DM Sans"/>
              <a:sym typeface="DM Sans"/>
            </a:endParaRPr>
          </a:p>
        </p:txBody>
      </p:sp>
      <p:sp>
        <p:nvSpPr>
          <p:cNvPr id="815" name="Google Shape;815;p200"/>
          <p:cNvSpPr txBox="1"/>
          <p:nvPr/>
        </p:nvSpPr>
        <p:spPr>
          <a:xfrm>
            <a:off x="4910917" y="20373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01</a:t>
            </a:r>
            <a:endParaRPr sz="2133" b="1">
              <a:solidFill>
                <a:srgbClr val="FFFFFF"/>
              </a:solidFill>
              <a:latin typeface="DM Sans"/>
              <a:ea typeface="DM Sans"/>
              <a:cs typeface="DM Sans"/>
              <a:sym typeface="DM Sans"/>
            </a:endParaRPr>
          </a:p>
        </p:txBody>
      </p:sp>
      <p:cxnSp>
        <p:nvCxnSpPr>
          <p:cNvPr id="816" name="Google Shape;816;p200"/>
          <p:cNvCxnSpPr/>
          <p:nvPr/>
        </p:nvCxnSpPr>
        <p:spPr>
          <a:xfrm>
            <a:off x="5010551" y="3541200"/>
            <a:ext cx="2371200" cy="0"/>
          </a:xfrm>
          <a:prstGeom prst="straightConnector1">
            <a:avLst/>
          </a:prstGeom>
          <a:noFill/>
          <a:ln w="9525" cap="flat" cmpd="sng">
            <a:solidFill>
              <a:srgbClr val="434343"/>
            </a:solidFill>
            <a:prstDash val="solid"/>
            <a:round/>
            <a:headEnd type="none" w="sm" len="sm"/>
            <a:tailEnd type="none" w="sm" len="sm"/>
          </a:ln>
        </p:spPr>
      </p:cxnSp>
      <p:sp>
        <p:nvSpPr>
          <p:cNvPr id="817" name="Google Shape;817;p200"/>
          <p:cNvSpPr txBox="1"/>
          <p:nvPr/>
        </p:nvSpPr>
        <p:spPr>
          <a:xfrm>
            <a:off x="4910351" y="25894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Principios básicos de Javascript</a:t>
            </a:r>
            <a:endParaRPr sz="2000" b="1">
              <a:solidFill>
                <a:srgbClr val="EAFF6A"/>
              </a:solidFill>
              <a:latin typeface="DM Sans"/>
              <a:ea typeface="DM Sans"/>
              <a:cs typeface="DM Sans"/>
              <a:sym typeface="DM Sans"/>
            </a:endParaRPr>
          </a:p>
        </p:txBody>
      </p:sp>
      <p:cxnSp>
        <p:nvCxnSpPr>
          <p:cNvPr id="818" name="Google Shape;818;p200"/>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819" name="Google Shape;819;p200"/>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820" name="Google Shape;820;p200"/>
          <p:cNvSpPr txBox="1"/>
          <p:nvPr/>
        </p:nvSpPr>
        <p:spPr>
          <a:xfrm>
            <a:off x="5061584" y="3732533"/>
            <a:ext cx="23100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Tipos de datos y variables en Javascript </a:t>
            </a:r>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Javascript y ES6</a:t>
            </a:r>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Funciones en Javascript</a:t>
            </a:r>
            <a:endParaRPr sz="1600">
              <a:solidFill>
                <a:schemeClr val="lt1"/>
              </a:solidFill>
              <a:latin typeface="DM Sans"/>
              <a:ea typeface="DM Sans"/>
              <a:cs typeface="DM Sans"/>
              <a:sym typeface="DM Sans"/>
            </a:endParaRPr>
          </a:p>
        </p:txBody>
      </p:sp>
      <p:sp>
        <p:nvSpPr>
          <p:cNvPr id="821" name="Google Shape;821;p200"/>
          <p:cNvSpPr txBox="1"/>
          <p:nvPr/>
        </p:nvSpPr>
        <p:spPr>
          <a:xfrm>
            <a:off x="2029667" y="3524067"/>
            <a:ext cx="23712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Programación web</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Distintas maneras de probar Javascript</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Tipos de datos en Javascript</a:t>
            </a:r>
            <a:endParaRPr sz="1600">
              <a:solidFill>
                <a:srgbClr val="999999"/>
              </a:solidFill>
              <a:latin typeface="DM Sans"/>
              <a:ea typeface="DM Sans"/>
              <a:cs typeface="DM Sans"/>
              <a:sym typeface="DM Sans"/>
            </a:endParaRPr>
          </a:p>
        </p:txBody>
      </p:sp>
      <p:pic>
        <p:nvPicPr>
          <p:cNvPr id="822" name="Google Shape;822;p200"/>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823" name="Google Shape;823;p200"/>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02</a:t>
            </a:r>
            <a:endParaRPr sz="2133">
              <a:solidFill>
                <a:schemeClr val="lt1"/>
              </a:solidFill>
              <a:latin typeface="DM Sans"/>
              <a:ea typeface="DM Sans"/>
              <a:cs typeface="DM Sans"/>
              <a:sym typeface="DM Sans"/>
            </a:endParaRPr>
          </a:p>
        </p:txBody>
      </p:sp>
      <p:cxnSp>
        <p:nvCxnSpPr>
          <p:cNvPr id="824" name="Google Shape;824;p200"/>
          <p:cNvCxnSpPr/>
          <p:nvPr/>
        </p:nvCxnSpPr>
        <p:spPr>
          <a:xfrm>
            <a:off x="8000884" y="3647267"/>
            <a:ext cx="2371200" cy="0"/>
          </a:xfrm>
          <a:prstGeom prst="straightConnector1">
            <a:avLst/>
          </a:prstGeom>
          <a:noFill/>
          <a:ln w="9525" cap="flat" cmpd="sng">
            <a:solidFill>
              <a:srgbClr val="434343"/>
            </a:solidFill>
            <a:prstDash val="solid"/>
            <a:round/>
            <a:headEnd type="none" w="sm" len="sm"/>
            <a:tailEnd type="none" w="sm" len="sm"/>
          </a:ln>
        </p:spPr>
      </p:cxnSp>
      <p:sp>
        <p:nvSpPr>
          <p:cNvPr id="825" name="Google Shape;825;p200"/>
          <p:cNvSpPr txBox="1"/>
          <p:nvPr/>
        </p:nvSpPr>
        <p:spPr>
          <a:xfrm>
            <a:off x="7938300" y="2545301"/>
            <a:ext cx="2611600" cy="1723508"/>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400" b="1">
                <a:solidFill>
                  <a:srgbClr val="999999"/>
                </a:solidFill>
                <a:latin typeface="DM Sans"/>
                <a:ea typeface="DM Sans"/>
                <a:cs typeface="DM Sans"/>
                <a:sym typeface="DM Sans"/>
              </a:rPr>
              <a:t>Funcionalidades de los lenguajes ECMAScript</a:t>
            </a:r>
            <a:endParaRPr sz="2400" b="1">
              <a:solidFill>
                <a:srgbClr val="999999"/>
              </a:solidFill>
              <a:latin typeface="DM Sans"/>
              <a:ea typeface="DM Sans"/>
              <a:cs typeface="DM Sans"/>
              <a:sym typeface="DM Sans"/>
            </a:endParaRPr>
          </a:p>
        </p:txBody>
      </p:sp>
      <p:cxnSp>
        <p:nvCxnSpPr>
          <p:cNvPr id="826" name="Google Shape;826;p200"/>
          <p:cNvCxnSpPr/>
          <p:nvPr/>
        </p:nvCxnSpPr>
        <p:spPr>
          <a:xfrm>
            <a:off x="8021451" y="2545000"/>
            <a:ext cx="2371200" cy="0"/>
          </a:xfrm>
          <a:prstGeom prst="straightConnector1">
            <a:avLst/>
          </a:prstGeom>
          <a:noFill/>
          <a:ln w="9525" cap="flat" cmpd="sng">
            <a:solidFill>
              <a:srgbClr val="434343"/>
            </a:solidFill>
            <a:prstDash val="solid"/>
            <a:round/>
            <a:headEnd type="none" w="sm" len="sm"/>
            <a:tailEnd type="none" w="sm" len="sm"/>
          </a:ln>
        </p:spPr>
      </p:cxnSp>
      <p:sp>
        <p:nvSpPr>
          <p:cNvPr id="827" name="Google Shape;827;p200"/>
          <p:cNvSpPr txBox="1"/>
          <p:nvPr/>
        </p:nvSpPr>
        <p:spPr>
          <a:xfrm>
            <a:off x="8031467" y="3716201"/>
            <a:ext cx="23712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Nuevas funciones de ECMAScript</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Funciones más utilizadas en backend</a:t>
            </a:r>
            <a:endParaRPr sz="1600">
              <a:solidFill>
                <a:srgbClr val="999999"/>
              </a:solidFill>
              <a:latin typeface="DM Sans"/>
              <a:ea typeface="DM Sans"/>
              <a:cs typeface="DM Sans"/>
              <a:sym typeface="DM Sans"/>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01"/>
          <p:cNvSpPr txBox="1"/>
          <p:nvPr/>
        </p:nvSpPr>
        <p:spPr>
          <a:xfrm>
            <a:off x="1083004"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Express  </a:t>
            </a:r>
            <a:r>
              <a:rPr lang="es" sz="5333" b="1">
                <a:solidFill>
                  <a:schemeClr val="accent6"/>
                </a:solidFill>
                <a:latin typeface="DM Sans"/>
                <a:ea typeface="DM Sans"/>
                <a:cs typeface="DM Sans"/>
                <a:sym typeface="DM Sans"/>
              </a:rPr>
              <a:t>Router</a:t>
            </a:r>
            <a:endParaRPr sz="5333" b="1">
              <a:solidFill>
                <a:schemeClr val="lt1"/>
              </a:solidFill>
              <a:latin typeface="DM Sans"/>
              <a:ea typeface="DM Sans"/>
              <a:cs typeface="DM Sans"/>
              <a:sym typeface="DM Sans"/>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02"/>
          <p:cNvSpPr txBox="1"/>
          <p:nvPr/>
        </p:nvSpPr>
        <p:spPr>
          <a:xfrm>
            <a:off x="519400" y="703900"/>
            <a:ext cx="8691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Router en Express</a:t>
            </a:r>
            <a:endParaRPr sz="5333" b="1">
              <a:solidFill>
                <a:schemeClr val="dk1"/>
              </a:solidFill>
              <a:latin typeface="DM Sans"/>
              <a:ea typeface="DM Sans"/>
              <a:cs typeface="DM Sans"/>
              <a:sym typeface="DM Sans"/>
            </a:endParaRPr>
          </a:p>
        </p:txBody>
      </p:sp>
      <p:sp>
        <p:nvSpPr>
          <p:cNvPr id="403" name="Google Shape;403;p102"/>
          <p:cNvSpPr txBox="1"/>
          <p:nvPr/>
        </p:nvSpPr>
        <p:spPr>
          <a:xfrm>
            <a:off x="6201533" y="2021433"/>
            <a:ext cx="5192400" cy="3126969"/>
          </a:xfrm>
          <a:prstGeom prst="rect">
            <a:avLst/>
          </a:prstGeom>
          <a:noFill/>
          <a:ln>
            <a:noFill/>
          </a:ln>
        </p:spPr>
        <p:txBody>
          <a:bodyPr spcFirstLastPara="1" wrap="square" lIns="121900" tIns="121900" rIns="121900" bIns="121900" anchor="t" anchorCtr="0">
            <a:spAutoFit/>
          </a:bodyPr>
          <a:lstStyle/>
          <a:p>
            <a:pPr marL="609585">
              <a:lnSpc>
                <a:spcPct val="80000"/>
              </a:lnSpc>
            </a:pPr>
            <a:r>
              <a:rPr lang="es">
                <a:latin typeface="DM Sans"/>
                <a:ea typeface="DM Sans"/>
                <a:cs typeface="DM Sans"/>
                <a:sym typeface="DM Sans"/>
              </a:rPr>
              <a:t>Un router en express nos permitirá separar los endpoints “comunes” en entidades separadas que fungirán como “mini aplicaciones”, las cuales tomarán peticiones que concuerden con dicho endpoint y así redireccionarse a esta mini aplicación.</a:t>
            </a:r>
            <a:endParaRPr>
              <a:latin typeface="DM Sans"/>
              <a:ea typeface="DM Sans"/>
              <a:cs typeface="DM Sans"/>
              <a:sym typeface="DM Sans"/>
            </a:endParaRPr>
          </a:p>
          <a:p>
            <a:pPr marL="609585">
              <a:lnSpc>
                <a:spcPct val="80000"/>
              </a:lnSpc>
            </a:pPr>
            <a:endParaRPr>
              <a:latin typeface="DM Sans"/>
              <a:ea typeface="DM Sans"/>
              <a:cs typeface="DM Sans"/>
              <a:sym typeface="DM Sans"/>
            </a:endParaRPr>
          </a:p>
          <a:p>
            <a:pPr marL="609585">
              <a:lnSpc>
                <a:spcPct val="80000"/>
              </a:lnSpc>
            </a:pPr>
            <a:r>
              <a:rPr lang="es">
                <a:latin typeface="DM Sans"/>
                <a:ea typeface="DM Sans"/>
                <a:cs typeface="DM Sans"/>
                <a:sym typeface="DM Sans"/>
              </a:rPr>
              <a:t>De esta manera, nuestro código resultará más organizado, y las diferentes entidades tendrán </a:t>
            </a:r>
            <a:r>
              <a:rPr lang="es" b="1">
                <a:latin typeface="DM Sans"/>
                <a:ea typeface="DM Sans"/>
                <a:cs typeface="DM Sans"/>
                <a:sym typeface="DM Sans"/>
              </a:rPr>
              <a:t>aislado</a:t>
            </a:r>
            <a:r>
              <a:rPr lang="es">
                <a:latin typeface="DM Sans"/>
                <a:ea typeface="DM Sans"/>
                <a:cs typeface="DM Sans"/>
                <a:sym typeface="DM Sans"/>
              </a:rPr>
              <a:t> el comportamiento interno, como configuraciones, middlewares, etc. </a:t>
            </a:r>
            <a:endParaRPr>
              <a:latin typeface="DM Sans"/>
              <a:ea typeface="DM Sans"/>
              <a:cs typeface="DM Sans"/>
              <a:sym typeface="DM Sans"/>
            </a:endParaRPr>
          </a:p>
        </p:txBody>
      </p:sp>
      <p:sp>
        <p:nvSpPr>
          <p:cNvPr id="404" name="Google Shape;404;p102"/>
          <p:cNvSpPr txBox="1"/>
          <p:nvPr/>
        </p:nvSpPr>
        <p:spPr>
          <a:xfrm>
            <a:off x="603567" y="2021434"/>
            <a:ext cx="5360000" cy="4456564"/>
          </a:xfrm>
          <a:prstGeom prst="rect">
            <a:avLst/>
          </a:prstGeom>
          <a:noFill/>
          <a:ln>
            <a:noFill/>
          </a:ln>
        </p:spPr>
        <p:txBody>
          <a:bodyPr spcFirstLastPara="1" wrap="square" lIns="121900" tIns="121900" rIns="121900" bIns="121900" anchor="t" anchorCtr="0">
            <a:spAutoFit/>
          </a:bodyPr>
          <a:lstStyle/>
          <a:p>
            <a:pPr>
              <a:lnSpc>
                <a:spcPct val="80000"/>
              </a:lnSpc>
            </a:pPr>
            <a:r>
              <a:rPr lang="es">
                <a:solidFill>
                  <a:schemeClr val="dk1"/>
                </a:solidFill>
                <a:latin typeface="DM Sans"/>
                <a:ea typeface="DM Sans"/>
                <a:cs typeface="DM Sans"/>
                <a:sym typeface="DM Sans"/>
              </a:rPr>
              <a:t>En la clase anterior nos encontrábamos con un problema: Al ver que había muchas rutas “iguales” que sólo diferían en métodos, nos dimos cuenta de que el código podría tornarse bastante engorroso.</a:t>
            </a:r>
            <a:endParaRPr>
              <a:solidFill>
                <a:schemeClr val="dk1"/>
              </a:solidFill>
              <a:latin typeface="DM Sans"/>
              <a:ea typeface="DM Sans"/>
              <a:cs typeface="DM Sans"/>
              <a:sym typeface="DM Sans"/>
            </a:endParaRPr>
          </a:p>
          <a:p>
            <a:pPr>
              <a:lnSpc>
                <a:spcPct val="80000"/>
              </a:lnSpc>
            </a:pPr>
            <a:endParaRPr>
              <a:solidFill>
                <a:schemeClr val="dk1"/>
              </a:solidFill>
              <a:latin typeface="DM Sans"/>
              <a:ea typeface="DM Sans"/>
              <a:cs typeface="DM Sans"/>
              <a:sym typeface="DM Sans"/>
            </a:endParaRPr>
          </a:p>
          <a:p>
            <a:pPr>
              <a:lnSpc>
                <a:spcPct val="80000"/>
              </a:lnSpc>
            </a:pPr>
            <a:r>
              <a:rPr lang="es">
                <a:solidFill>
                  <a:schemeClr val="dk1"/>
                </a:solidFill>
                <a:latin typeface="DM Sans"/>
                <a:ea typeface="DM Sans"/>
                <a:cs typeface="DM Sans"/>
                <a:sym typeface="DM Sans"/>
              </a:rPr>
              <a:t>En la clase anterior, mostramos un ejemplo con “usuarios”, ¿pero qué pasaría si tuviéramos…?</a:t>
            </a:r>
            <a:endParaRPr>
              <a:solidFill>
                <a:schemeClr val="dk1"/>
              </a:solidFill>
              <a:latin typeface="DM Sans"/>
              <a:ea typeface="DM Sans"/>
              <a:cs typeface="DM Sans"/>
              <a:sym typeface="DM Sans"/>
            </a:endParaRPr>
          </a:p>
          <a:p>
            <a:pPr marL="609585">
              <a:lnSpc>
                <a:spcPct val="80000"/>
              </a:lnSpc>
            </a:pPr>
            <a:endParaRPr>
              <a:solidFill>
                <a:schemeClr val="dk1"/>
              </a:solidFill>
              <a:latin typeface="DM Sans"/>
              <a:ea typeface="DM Sans"/>
              <a:cs typeface="DM Sans"/>
              <a:sym typeface="DM Sans"/>
            </a:endParaRPr>
          </a:p>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Usuarios</a:t>
            </a:r>
            <a:endParaRPr>
              <a:solidFill>
                <a:schemeClr val="dk1"/>
              </a:solidFill>
              <a:latin typeface="DM Sans"/>
              <a:ea typeface="DM Sans"/>
              <a:cs typeface="DM Sans"/>
              <a:sym typeface="DM Sans"/>
            </a:endParaRPr>
          </a:p>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Productos</a:t>
            </a:r>
            <a:endParaRPr>
              <a:solidFill>
                <a:schemeClr val="dk1"/>
              </a:solidFill>
              <a:latin typeface="DM Sans"/>
              <a:ea typeface="DM Sans"/>
              <a:cs typeface="DM Sans"/>
              <a:sym typeface="DM Sans"/>
            </a:endParaRPr>
          </a:p>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Tickets</a:t>
            </a:r>
            <a:endParaRPr>
              <a:solidFill>
                <a:schemeClr val="dk1"/>
              </a:solidFill>
              <a:latin typeface="DM Sans"/>
              <a:ea typeface="DM Sans"/>
              <a:cs typeface="DM Sans"/>
              <a:sym typeface="DM Sans"/>
            </a:endParaRPr>
          </a:p>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Eventos</a:t>
            </a:r>
            <a:endParaRPr>
              <a:solidFill>
                <a:schemeClr val="dk1"/>
              </a:solidFill>
              <a:latin typeface="DM Sans"/>
              <a:ea typeface="DM Sans"/>
              <a:cs typeface="DM Sans"/>
              <a:sym typeface="DM Sans"/>
            </a:endParaRPr>
          </a:p>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Membresías</a:t>
            </a:r>
            <a:endParaRPr>
              <a:solidFill>
                <a:schemeClr val="dk1"/>
              </a:solidFill>
              <a:latin typeface="DM Sans"/>
              <a:ea typeface="DM Sans"/>
              <a:cs typeface="DM Sans"/>
              <a:sym typeface="DM Sans"/>
            </a:endParaRPr>
          </a:p>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Transportes</a:t>
            </a:r>
            <a:endParaRPr>
              <a:solidFill>
                <a:schemeClr val="dk1"/>
              </a:solidFill>
              <a:latin typeface="DM Sans"/>
              <a:ea typeface="DM Sans"/>
              <a:cs typeface="DM Sans"/>
              <a:sym typeface="DM Sans"/>
            </a:endParaRPr>
          </a:p>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Sucursales</a:t>
            </a:r>
            <a:endParaRPr>
              <a:solidFill>
                <a:schemeClr val="dk1"/>
              </a:solidFill>
              <a:latin typeface="DM Sans"/>
              <a:ea typeface="DM Sans"/>
              <a:cs typeface="DM Sans"/>
              <a:sym typeface="DM Sans"/>
            </a:endParaRPr>
          </a:p>
          <a:p>
            <a:pPr>
              <a:lnSpc>
                <a:spcPct val="80000"/>
              </a:lnSpc>
            </a:pPr>
            <a:endParaRPr>
              <a:solidFill>
                <a:schemeClr val="dk1"/>
              </a:solidFill>
              <a:latin typeface="DM Sans"/>
              <a:ea typeface="DM Sans"/>
              <a:cs typeface="DM Sans"/>
              <a:sym typeface="DM Sans"/>
            </a:endParaRPr>
          </a:p>
          <a:p>
            <a:pPr>
              <a:lnSpc>
                <a:spcPct val="80000"/>
              </a:lnSpc>
            </a:pPr>
            <a:r>
              <a:rPr lang="es">
                <a:solidFill>
                  <a:schemeClr val="dk1"/>
                </a:solidFill>
                <a:latin typeface="DM Sans"/>
                <a:ea typeface="DM Sans"/>
                <a:cs typeface="DM Sans"/>
                <a:sym typeface="DM Sans"/>
              </a:rPr>
              <a:t>¿Cuántos métodos atiborrados tendríamos en un solo archivo?</a:t>
            </a:r>
            <a:endParaRPr>
              <a:solidFill>
                <a:schemeClr val="dk1"/>
              </a:solidFill>
              <a:latin typeface="DM Sans"/>
              <a:ea typeface="DM Sans"/>
              <a:cs typeface="DM Sans"/>
              <a:sym typeface="DM Sans"/>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03"/>
          <p:cNvSpPr txBox="1"/>
          <p:nvPr/>
        </p:nvSpPr>
        <p:spPr>
          <a:xfrm>
            <a:off x="610300" y="910101"/>
            <a:ext cx="6721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aplicar un router?</a:t>
            </a:r>
            <a:endParaRPr sz="5333" b="1">
              <a:solidFill>
                <a:schemeClr val="dk1"/>
              </a:solidFill>
              <a:latin typeface="DM Sans"/>
              <a:ea typeface="DM Sans"/>
              <a:cs typeface="DM Sans"/>
              <a:sym typeface="DM Sans"/>
            </a:endParaRPr>
          </a:p>
        </p:txBody>
      </p:sp>
      <p:sp>
        <p:nvSpPr>
          <p:cNvPr id="410" name="Google Shape;410;p103"/>
          <p:cNvSpPr txBox="1"/>
          <p:nvPr/>
        </p:nvSpPr>
        <p:spPr>
          <a:xfrm>
            <a:off x="610300" y="2948833"/>
            <a:ext cx="6306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Primero recordemos la estructura de nuestro proyecto, hasta el momento, sabemos que la estructura básica de nuestro proyecto consiste en la distribución como lo indica la imagen: una carpeta donde vive el proyecto, dentro una carpeta src donde vivirá nuestro código, y nuestro servidor dentro.</a:t>
            </a:r>
            <a:endParaRPr>
              <a:solidFill>
                <a:srgbClr val="000000"/>
              </a:solidFill>
              <a:latin typeface="DM Sans"/>
              <a:ea typeface="DM Sans"/>
              <a:cs typeface="DM Sans"/>
              <a:sym typeface="DM Sans"/>
            </a:endParaRPr>
          </a:p>
        </p:txBody>
      </p:sp>
      <p:pic>
        <p:nvPicPr>
          <p:cNvPr id="411" name="Google Shape;411;p103"/>
          <p:cNvPicPr preferRelativeResize="0"/>
          <p:nvPr/>
        </p:nvPicPr>
        <p:blipFill>
          <a:blip r:embed="rId3">
            <a:alphaModFix/>
          </a:blip>
          <a:stretch>
            <a:fillRect/>
          </a:stretch>
        </p:blipFill>
        <p:spPr>
          <a:xfrm>
            <a:off x="8045600" y="732933"/>
            <a:ext cx="2540000" cy="5130800"/>
          </a:xfrm>
          <a:prstGeom prst="rect">
            <a:avLst/>
          </a:prstGeom>
          <a:noFill/>
          <a:ln>
            <a:noFill/>
          </a:ln>
        </p:spPr>
      </p:pic>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04"/>
          <p:cNvSpPr txBox="1"/>
          <p:nvPr/>
        </p:nvSpPr>
        <p:spPr>
          <a:xfrm>
            <a:off x="610300" y="910101"/>
            <a:ext cx="6721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aplicar un router?</a:t>
            </a:r>
            <a:endParaRPr sz="5333" b="1">
              <a:solidFill>
                <a:schemeClr val="dk1"/>
              </a:solidFill>
              <a:latin typeface="DM Sans"/>
              <a:ea typeface="DM Sans"/>
              <a:cs typeface="DM Sans"/>
              <a:sym typeface="DM Sans"/>
            </a:endParaRPr>
          </a:p>
        </p:txBody>
      </p:sp>
      <p:sp>
        <p:nvSpPr>
          <p:cNvPr id="417" name="Google Shape;417;p104"/>
          <p:cNvSpPr txBox="1"/>
          <p:nvPr/>
        </p:nvSpPr>
        <p:spPr>
          <a:xfrm>
            <a:off x="610300" y="2948834"/>
            <a:ext cx="63068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Ahora, agregaremos una carpeta “routes” donde vivirán nuestros diferentes routers (Nota que app.js se queda fuera de routes, pero sigue dentro de src).</a:t>
            </a:r>
            <a:endParaRPr>
              <a:solidFill>
                <a:srgbClr val="000000"/>
              </a:solidFill>
              <a:latin typeface="DM Sans"/>
              <a:ea typeface="DM Sans"/>
              <a:cs typeface="DM Sans"/>
              <a:sym typeface="DM Sans"/>
            </a:endParaRPr>
          </a:p>
        </p:txBody>
      </p:sp>
      <p:pic>
        <p:nvPicPr>
          <p:cNvPr id="418" name="Google Shape;418;p104"/>
          <p:cNvPicPr preferRelativeResize="0"/>
          <p:nvPr/>
        </p:nvPicPr>
        <p:blipFill>
          <a:blip r:embed="rId3">
            <a:alphaModFix/>
          </a:blip>
          <a:stretch>
            <a:fillRect/>
          </a:stretch>
        </p:blipFill>
        <p:spPr>
          <a:xfrm>
            <a:off x="7747000" y="521034"/>
            <a:ext cx="2590800" cy="5372100"/>
          </a:xfrm>
          <a:prstGeom prst="rect">
            <a:avLst/>
          </a:prstGeom>
          <a:noFill/>
          <a:ln>
            <a:noFill/>
          </a:ln>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105"/>
          <p:cNvSpPr txBox="1"/>
          <p:nvPr/>
        </p:nvSpPr>
        <p:spPr>
          <a:xfrm>
            <a:off x="381767" y="813267"/>
            <a:ext cx="7813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Cuerpo de un router</a:t>
            </a:r>
            <a:endParaRPr sz="5333" b="1">
              <a:solidFill>
                <a:schemeClr val="dk1"/>
              </a:solidFill>
              <a:latin typeface="DM Sans"/>
              <a:ea typeface="DM Sans"/>
              <a:cs typeface="DM Sans"/>
              <a:sym typeface="DM Sans"/>
            </a:endParaRPr>
          </a:p>
        </p:txBody>
      </p:sp>
      <p:sp>
        <p:nvSpPr>
          <p:cNvPr id="424" name="Google Shape;424;p105"/>
          <p:cNvSpPr txBox="1"/>
          <p:nvPr/>
        </p:nvSpPr>
        <p:spPr>
          <a:xfrm>
            <a:off x="464967" y="1893867"/>
            <a:ext cx="97356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agregar un router a nuestra nueva carpeta, éste debe contener la siguiente sintaxis:</a:t>
            </a:r>
            <a:endParaRPr>
              <a:solidFill>
                <a:srgbClr val="000000"/>
              </a:solidFill>
              <a:latin typeface="DM Sans"/>
              <a:ea typeface="DM Sans"/>
              <a:cs typeface="DM Sans"/>
              <a:sym typeface="DM Sans"/>
            </a:endParaRPr>
          </a:p>
        </p:txBody>
      </p:sp>
      <p:pic>
        <p:nvPicPr>
          <p:cNvPr id="425" name="Google Shape;425;p105"/>
          <p:cNvPicPr preferRelativeResize="0"/>
          <p:nvPr/>
        </p:nvPicPr>
        <p:blipFill>
          <a:blip r:embed="rId3">
            <a:alphaModFix/>
          </a:blip>
          <a:stretch>
            <a:fillRect/>
          </a:stretch>
        </p:blipFill>
        <p:spPr>
          <a:xfrm>
            <a:off x="464979" y="2537681"/>
            <a:ext cx="10857453" cy="3655419"/>
          </a:xfrm>
          <a:prstGeom prst="rect">
            <a:avLst/>
          </a:prstGeom>
          <a:noFill/>
          <a:ln>
            <a:noFill/>
          </a:ln>
        </p:spPr>
      </p:pic>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06"/>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431" name="Google Shape;431;p106"/>
          <p:cNvSpPr txBox="1"/>
          <p:nvPr/>
        </p:nvSpPr>
        <p:spPr>
          <a:xfrm>
            <a:off x="631133" y="2012267"/>
            <a:ext cx="11230800" cy="422624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se mostrará la implementación de express Router </a:t>
            </a:r>
            <a:r>
              <a:rPr lang="es" sz="2933">
                <a:solidFill>
                  <a:srgbClr val="B7B7B7"/>
                </a:solidFill>
                <a:latin typeface="DM Sans"/>
                <a:ea typeface="DM Sans"/>
                <a:cs typeface="DM Sans"/>
                <a:sym typeface="DM Sans"/>
              </a:rPr>
              <a:t>con un ejercicio práctico</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400">
                <a:solidFill>
                  <a:srgbClr val="B7B7B7"/>
                </a:solidFill>
                <a:latin typeface="DM Sans"/>
                <a:ea typeface="DM Sans"/>
                <a:cs typeface="DM Sans"/>
                <a:sym typeface="DM Sans"/>
              </a:rPr>
              <a:t>Tiempo estimado: </a:t>
            </a:r>
            <a:r>
              <a:rPr lang="es" sz="2400" b="1">
                <a:solidFill>
                  <a:srgbClr val="83AEFB"/>
                </a:solidFill>
                <a:latin typeface="DM Sans"/>
                <a:ea typeface="DM Sans"/>
                <a:cs typeface="DM Sans"/>
                <a:sym typeface="DM Sans"/>
              </a:rPr>
              <a:t>15 minutos</a:t>
            </a:r>
            <a:endParaRPr sz="2400" b="1">
              <a:solidFill>
                <a:srgbClr val="83AEFB"/>
              </a:solidFill>
              <a:latin typeface="DM Sans"/>
              <a:ea typeface="DM Sans"/>
              <a:cs typeface="DM Sans"/>
              <a:sym typeface="DM Sans"/>
            </a:endParaRPr>
          </a:p>
        </p:txBody>
      </p:sp>
      <p:grpSp>
        <p:nvGrpSpPr>
          <p:cNvPr id="432" name="Google Shape;432;p106"/>
          <p:cNvGrpSpPr/>
          <p:nvPr/>
        </p:nvGrpSpPr>
        <p:grpSpPr>
          <a:xfrm>
            <a:off x="631135" y="826031"/>
            <a:ext cx="985200" cy="985200"/>
            <a:chOff x="473351" y="619523"/>
            <a:chExt cx="738900" cy="738900"/>
          </a:xfrm>
        </p:grpSpPr>
        <p:sp>
          <p:nvSpPr>
            <p:cNvPr id="433" name="Google Shape;433;p10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434" name="Google Shape;434;p10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pSp>
        <p:nvGrpSpPr>
          <p:cNvPr id="439" name="Google Shape;439;p107"/>
          <p:cNvGrpSpPr/>
          <p:nvPr/>
        </p:nvGrpSpPr>
        <p:grpSpPr>
          <a:xfrm>
            <a:off x="609800" y="624382"/>
            <a:ext cx="574765" cy="574765"/>
            <a:chOff x="473351" y="619523"/>
            <a:chExt cx="738900" cy="738900"/>
          </a:xfrm>
        </p:grpSpPr>
        <p:sp>
          <p:nvSpPr>
            <p:cNvPr id="440" name="Google Shape;440;p107"/>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441" name="Google Shape;441;p10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442" name="Google Shape;442;p107"/>
          <p:cNvSpPr txBox="1"/>
          <p:nvPr/>
        </p:nvSpPr>
        <p:spPr>
          <a:xfrm>
            <a:off x="526400" y="1199167"/>
            <a:ext cx="11966000" cy="966378"/>
          </a:xfrm>
          <a:prstGeom prst="rect">
            <a:avLst/>
          </a:prstGeom>
          <a:noFill/>
          <a:ln>
            <a:noFill/>
          </a:ln>
        </p:spPr>
        <p:txBody>
          <a:bodyPr spcFirstLastPara="1" wrap="square" lIns="121900" tIns="121900" rIns="121900" bIns="121900" anchor="t" anchorCtr="0">
            <a:spAutoFit/>
          </a:bodyPr>
          <a:lstStyle/>
          <a:p>
            <a:pPr>
              <a:lnSpc>
                <a:spcPct val="90000"/>
              </a:lnSpc>
            </a:pPr>
            <a:r>
              <a:rPr lang="es" sz="5200" b="1">
                <a:solidFill>
                  <a:schemeClr val="dk1"/>
                </a:solidFill>
                <a:latin typeface="DM Sans"/>
                <a:ea typeface="DM Sans"/>
                <a:cs typeface="DM Sans"/>
                <a:sym typeface="DM Sans"/>
              </a:rPr>
              <a:t>Express Router</a:t>
            </a:r>
            <a:endParaRPr sz="5200" b="1">
              <a:solidFill>
                <a:schemeClr val="dk1"/>
              </a:solidFill>
              <a:latin typeface="DM Sans"/>
              <a:ea typeface="DM Sans"/>
              <a:cs typeface="DM Sans"/>
              <a:sym typeface="DM Sans"/>
            </a:endParaRPr>
          </a:p>
        </p:txBody>
      </p:sp>
      <p:sp>
        <p:nvSpPr>
          <p:cNvPr id="443" name="Google Shape;443;p107"/>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444" name="Google Shape;444;p107"/>
          <p:cNvSpPr txBox="1"/>
          <p:nvPr/>
        </p:nvSpPr>
        <p:spPr>
          <a:xfrm>
            <a:off x="526400" y="2298067"/>
            <a:ext cx="10903600" cy="333471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Se crearán dos routers: users y pets. </a:t>
            </a:r>
            <a:endParaRPr b="1">
              <a:latin typeface="DM Sans"/>
              <a:ea typeface="DM Sans"/>
              <a:cs typeface="DM Sans"/>
              <a:sym typeface="DM Sans"/>
            </a:endParaRPr>
          </a:p>
          <a:p>
            <a:endParaRPr b="1">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router de users debe tener la ruta principal /api/users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router de pets debe tener la ruta principal /api/pets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Ambos deben tener, de manera interna, un array para almacenarlos.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Ambos deben contar con un método get en su ruta raíz para poder obtener el arreglo.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Ambos deben contar con un método POST en su ruta raíz para poder agregar un usuario o mascota según sea el router.</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Conectar los routers al archivo app.js para tener listo el apuntador al router. </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Probar funcionalidad con Postman.</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08"/>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Servicio de archivos estáticos con Express</a:t>
            </a:r>
            <a:endParaRPr sz="5333" b="1">
              <a:solidFill>
                <a:schemeClr val="dk1"/>
              </a:solidFill>
              <a:latin typeface="DM Sans"/>
              <a:ea typeface="DM Sans"/>
              <a:cs typeface="DM Sans"/>
              <a:sym typeface="DM Sans"/>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09"/>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5" name="Google Shape;455;p109"/>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Archivos estáticos</a:t>
            </a:r>
            <a:endParaRPr sz="4667" b="1">
              <a:solidFill>
                <a:schemeClr val="lt1"/>
              </a:solidFill>
              <a:latin typeface="DM Sans"/>
              <a:ea typeface="DM Sans"/>
              <a:cs typeface="DM Sans"/>
              <a:sym typeface="DM Sans"/>
            </a:endParaRPr>
          </a:p>
        </p:txBody>
      </p:sp>
      <p:sp>
        <p:nvSpPr>
          <p:cNvPr id="456" name="Google Shape;456;p109"/>
          <p:cNvSpPr txBox="1"/>
          <p:nvPr/>
        </p:nvSpPr>
        <p:spPr>
          <a:xfrm>
            <a:off x="1223600" y="2370234"/>
            <a:ext cx="6174000" cy="329316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Nuestro servidor tiene la posibilidad de alojar recursos que pueden ser visibles para el cliente de manera directa. </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Podemos configurar una carpeta para que el usuario pueda acceder y ver dichos recursos de manera directa sólo con acceder a la ruta donde se encuentra ubicada.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En este curso y en proyectos profesionales podrás encontrar estos archivos en la carpeta “public”, haciendo referencia como dice el nombre, a recursos públicos de fácil acceso para el cliente.</a:t>
            </a:r>
            <a:endParaRPr>
              <a:latin typeface="DM Sans"/>
              <a:ea typeface="DM Sans"/>
              <a:cs typeface="DM Sans"/>
              <a:sym typeface="DM Sans"/>
            </a:endParaRPr>
          </a:p>
        </p:txBody>
      </p:sp>
      <p:sp>
        <p:nvSpPr>
          <p:cNvPr id="457" name="Google Shape;457;p109"/>
          <p:cNvSpPr txBox="1"/>
          <p:nvPr/>
        </p:nvSpPr>
        <p:spPr>
          <a:xfrm>
            <a:off x="1223600" y="1961868"/>
            <a:ext cx="2888400" cy="615513"/>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¿Cómo funciona?</a:t>
            </a:r>
            <a:endParaRPr sz="1867" b="1">
              <a:solidFill>
                <a:srgbClr val="000000"/>
              </a:solidFill>
              <a:latin typeface="DM Sans"/>
              <a:ea typeface="DM Sans"/>
              <a:cs typeface="DM Sans"/>
              <a:sym typeface="DM Sans"/>
            </a:endParaRPr>
          </a:p>
        </p:txBody>
      </p:sp>
      <p:pic>
        <p:nvPicPr>
          <p:cNvPr id="458" name="Google Shape;458;p109"/>
          <p:cNvPicPr preferRelativeResize="0"/>
          <p:nvPr/>
        </p:nvPicPr>
        <p:blipFill>
          <a:blip r:embed="rId3">
            <a:alphaModFix/>
          </a:blip>
          <a:stretch>
            <a:fillRect/>
          </a:stretch>
        </p:blipFill>
        <p:spPr>
          <a:xfrm>
            <a:off x="7532070" y="1961867"/>
            <a:ext cx="3432661" cy="3686933"/>
          </a:xfrm>
          <a:prstGeom prst="rect">
            <a:avLst/>
          </a:prstGeom>
          <a:noFill/>
          <a:ln>
            <a:noFill/>
          </a:ln>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10"/>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64" name="Google Shape;464;p110"/>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Archivos estáticos</a:t>
            </a:r>
            <a:endParaRPr sz="4667" b="1">
              <a:solidFill>
                <a:schemeClr val="lt1"/>
              </a:solidFill>
              <a:latin typeface="DM Sans"/>
              <a:ea typeface="DM Sans"/>
              <a:cs typeface="DM Sans"/>
              <a:sym typeface="DM Sans"/>
            </a:endParaRPr>
          </a:p>
        </p:txBody>
      </p:sp>
      <p:sp>
        <p:nvSpPr>
          <p:cNvPr id="465" name="Google Shape;465;p110"/>
          <p:cNvSpPr txBox="1"/>
          <p:nvPr/>
        </p:nvSpPr>
        <p:spPr>
          <a:xfrm>
            <a:off x="1223600" y="2370234"/>
            <a:ext cx="61740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Los dos casos principales para los cuales encontrarás el uso de esta carpeta “public” para archivos estáticos son: </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Cuando necesitemos alojar imágenes y servirlas directamente al cliente.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Cuando necesitemos alojar una página web en todos sus sentidos: html, css, js. En esta clase haremos una página sencilla para mostrar el alcance de public.</a:t>
            </a:r>
            <a:endParaRPr>
              <a:latin typeface="DM Sans"/>
              <a:ea typeface="DM Sans"/>
              <a:cs typeface="DM Sans"/>
              <a:sym typeface="DM Sans"/>
            </a:endParaRPr>
          </a:p>
        </p:txBody>
      </p:sp>
      <p:sp>
        <p:nvSpPr>
          <p:cNvPr id="466" name="Google Shape;466;p110"/>
          <p:cNvSpPr txBox="1"/>
          <p:nvPr/>
        </p:nvSpPr>
        <p:spPr>
          <a:xfrm>
            <a:off x="1223600" y="1961868"/>
            <a:ext cx="2888400" cy="98484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¿Cuándo utilizarlos?</a:t>
            </a:r>
            <a:endParaRPr sz="1867" b="1">
              <a:solidFill>
                <a:srgbClr val="000000"/>
              </a:solidFill>
              <a:latin typeface="DM Sans"/>
              <a:ea typeface="DM Sans"/>
              <a:cs typeface="DM Sans"/>
              <a:sym typeface="DM Sans"/>
            </a:endParaRPr>
          </a:p>
        </p:txBody>
      </p:sp>
      <p:pic>
        <p:nvPicPr>
          <p:cNvPr id="467" name="Google Shape;467;p110"/>
          <p:cNvPicPr preferRelativeResize="0"/>
          <p:nvPr/>
        </p:nvPicPr>
        <p:blipFill>
          <a:blip r:embed="rId3">
            <a:alphaModFix/>
          </a:blip>
          <a:stretch>
            <a:fillRect/>
          </a:stretch>
        </p:blipFill>
        <p:spPr>
          <a:xfrm>
            <a:off x="7532070" y="1961867"/>
            <a:ext cx="3432661" cy="36869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cxnSp>
        <p:nvCxnSpPr>
          <p:cNvPr id="555" name="Google Shape;555;p127"/>
          <p:cNvCxnSpPr/>
          <p:nvPr/>
        </p:nvCxnSpPr>
        <p:spPr>
          <a:xfrm>
            <a:off x="1259167" y="3218733"/>
            <a:ext cx="595600" cy="0"/>
          </a:xfrm>
          <a:prstGeom prst="straightConnector1">
            <a:avLst/>
          </a:prstGeom>
          <a:noFill/>
          <a:ln w="9525" cap="flat" cmpd="sng">
            <a:solidFill>
              <a:schemeClr val="dk2"/>
            </a:solidFill>
            <a:prstDash val="dash"/>
            <a:round/>
            <a:headEnd type="none" w="med" len="med"/>
            <a:tailEnd type="none" w="med" len="med"/>
          </a:ln>
        </p:spPr>
      </p:cxnSp>
      <p:cxnSp>
        <p:nvCxnSpPr>
          <p:cNvPr id="556" name="Google Shape;556;p127"/>
          <p:cNvCxnSpPr/>
          <p:nvPr/>
        </p:nvCxnSpPr>
        <p:spPr>
          <a:xfrm>
            <a:off x="1836133" y="3219151"/>
            <a:ext cx="8896000" cy="188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127"/>
          <p:cNvCxnSpPr/>
          <p:nvPr/>
        </p:nvCxnSpPr>
        <p:spPr>
          <a:xfrm>
            <a:off x="10732133" y="3237584"/>
            <a:ext cx="595600" cy="0"/>
          </a:xfrm>
          <a:prstGeom prst="straightConnector1">
            <a:avLst/>
          </a:prstGeom>
          <a:noFill/>
          <a:ln w="9525" cap="flat" cmpd="sng">
            <a:solidFill>
              <a:schemeClr val="dk2"/>
            </a:solidFill>
            <a:prstDash val="dash"/>
            <a:round/>
            <a:headEnd type="none" w="med" len="med"/>
            <a:tailEnd type="triangle" w="med" len="med"/>
          </a:ln>
        </p:spPr>
      </p:cxnSp>
      <p:sp>
        <p:nvSpPr>
          <p:cNvPr id="558" name="Google Shape;558;p127"/>
          <p:cNvSpPr/>
          <p:nvPr/>
        </p:nvSpPr>
        <p:spPr>
          <a:xfrm>
            <a:off x="1892767" y="3092017"/>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9" name="Google Shape;559;p127"/>
          <p:cNvSpPr/>
          <p:nvPr/>
        </p:nvSpPr>
        <p:spPr>
          <a:xfrm>
            <a:off x="2594933" y="3094117"/>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0" name="Google Shape;560;p127"/>
          <p:cNvSpPr/>
          <p:nvPr/>
        </p:nvSpPr>
        <p:spPr>
          <a:xfrm>
            <a:off x="3297100" y="3094117"/>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1" name="Google Shape;561;p127"/>
          <p:cNvSpPr/>
          <p:nvPr/>
        </p:nvSpPr>
        <p:spPr>
          <a:xfrm>
            <a:off x="3999267" y="3094117"/>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2" name="Google Shape;562;p127"/>
          <p:cNvSpPr/>
          <p:nvPr/>
        </p:nvSpPr>
        <p:spPr>
          <a:xfrm>
            <a:off x="4701433" y="3094117"/>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3" name="Google Shape;563;p127"/>
          <p:cNvSpPr/>
          <p:nvPr/>
        </p:nvSpPr>
        <p:spPr>
          <a:xfrm>
            <a:off x="5403600" y="3094117"/>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 name="Google Shape;564;p127"/>
          <p:cNvSpPr/>
          <p:nvPr/>
        </p:nvSpPr>
        <p:spPr>
          <a:xfrm>
            <a:off x="6105767" y="3094117"/>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 name="Google Shape;565;p127"/>
          <p:cNvSpPr/>
          <p:nvPr/>
        </p:nvSpPr>
        <p:spPr>
          <a:xfrm>
            <a:off x="6807933" y="3094117"/>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 name="Google Shape;566;p127"/>
          <p:cNvSpPr/>
          <p:nvPr/>
        </p:nvSpPr>
        <p:spPr>
          <a:xfrm>
            <a:off x="7510100" y="3094117"/>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 name="Google Shape;567;p127"/>
          <p:cNvSpPr/>
          <p:nvPr/>
        </p:nvSpPr>
        <p:spPr>
          <a:xfrm>
            <a:off x="8212267" y="3092017"/>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8" name="Google Shape;568;p127"/>
          <p:cNvSpPr/>
          <p:nvPr/>
        </p:nvSpPr>
        <p:spPr>
          <a:xfrm>
            <a:off x="8914433" y="31010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9" name="Google Shape;569;p127"/>
          <p:cNvSpPr/>
          <p:nvPr/>
        </p:nvSpPr>
        <p:spPr>
          <a:xfrm>
            <a:off x="9616600" y="31010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 name="Google Shape;570;p127"/>
          <p:cNvSpPr/>
          <p:nvPr/>
        </p:nvSpPr>
        <p:spPr>
          <a:xfrm>
            <a:off x="10318767" y="31010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571" name="Google Shape;571;p127"/>
          <p:cNvCxnSpPr/>
          <p:nvPr/>
        </p:nvCxnSpPr>
        <p:spPr>
          <a:xfrm>
            <a:off x="1854767" y="5077733"/>
            <a:ext cx="595600" cy="0"/>
          </a:xfrm>
          <a:prstGeom prst="straightConnector1">
            <a:avLst/>
          </a:prstGeom>
          <a:noFill/>
          <a:ln w="9525" cap="flat" cmpd="sng">
            <a:solidFill>
              <a:schemeClr val="dk2"/>
            </a:solidFill>
            <a:prstDash val="dash"/>
            <a:round/>
            <a:headEnd type="none" w="med" len="med"/>
            <a:tailEnd type="none" w="med" len="med"/>
          </a:ln>
        </p:spPr>
      </p:cxnSp>
      <p:cxnSp>
        <p:nvCxnSpPr>
          <p:cNvPr id="572" name="Google Shape;572;p127"/>
          <p:cNvCxnSpPr/>
          <p:nvPr/>
        </p:nvCxnSpPr>
        <p:spPr>
          <a:xfrm>
            <a:off x="2431733" y="5078151"/>
            <a:ext cx="8896000" cy="18800"/>
          </a:xfrm>
          <a:prstGeom prst="straightConnector1">
            <a:avLst/>
          </a:prstGeom>
          <a:noFill/>
          <a:ln w="9525" cap="flat" cmpd="sng">
            <a:solidFill>
              <a:schemeClr val="dk2"/>
            </a:solidFill>
            <a:prstDash val="solid"/>
            <a:round/>
            <a:headEnd type="none" w="med" len="med"/>
            <a:tailEnd type="oval" w="med" len="med"/>
          </a:ln>
        </p:spPr>
      </p:cxnSp>
      <p:sp>
        <p:nvSpPr>
          <p:cNvPr id="573" name="Google Shape;573;p127"/>
          <p:cNvSpPr/>
          <p:nvPr/>
        </p:nvSpPr>
        <p:spPr>
          <a:xfrm>
            <a:off x="2488367" y="49629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 name="Google Shape;574;p127"/>
          <p:cNvSpPr/>
          <p:nvPr/>
        </p:nvSpPr>
        <p:spPr>
          <a:xfrm>
            <a:off x="3040767" y="49629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 name="Google Shape;575;p127"/>
          <p:cNvSpPr/>
          <p:nvPr/>
        </p:nvSpPr>
        <p:spPr>
          <a:xfrm>
            <a:off x="3593167" y="49629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 name="Google Shape;576;p127"/>
          <p:cNvSpPr/>
          <p:nvPr/>
        </p:nvSpPr>
        <p:spPr>
          <a:xfrm>
            <a:off x="4145567" y="49629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 name="Google Shape;577;p127"/>
          <p:cNvSpPr/>
          <p:nvPr/>
        </p:nvSpPr>
        <p:spPr>
          <a:xfrm>
            <a:off x="4697967" y="49629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 name="Google Shape;578;p127"/>
          <p:cNvSpPr/>
          <p:nvPr/>
        </p:nvSpPr>
        <p:spPr>
          <a:xfrm>
            <a:off x="5250367" y="49629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 name="Google Shape;579;p127"/>
          <p:cNvSpPr/>
          <p:nvPr/>
        </p:nvSpPr>
        <p:spPr>
          <a:xfrm>
            <a:off x="5802767" y="49629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0" name="Google Shape;580;p127"/>
          <p:cNvSpPr/>
          <p:nvPr/>
        </p:nvSpPr>
        <p:spPr>
          <a:xfrm>
            <a:off x="6355167" y="49629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1" name="Google Shape;581;p127"/>
          <p:cNvSpPr/>
          <p:nvPr/>
        </p:nvSpPr>
        <p:spPr>
          <a:xfrm>
            <a:off x="6907567" y="49608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2" name="Google Shape;582;p127"/>
          <p:cNvSpPr/>
          <p:nvPr/>
        </p:nvSpPr>
        <p:spPr>
          <a:xfrm>
            <a:off x="7459967" y="4969884"/>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3" name="Google Shape;583;p127"/>
          <p:cNvSpPr/>
          <p:nvPr/>
        </p:nvSpPr>
        <p:spPr>
          <a:xfrm>
            <a:off x="8012367" y="4969884"/>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4" name="Google Shape;584;p127"/>
          <p:cNvSpPr/>
          <p:nvPr/>
        </p:nvSpPr>
        <p:spPr>
          <a:xfrm>
            <a:off x="8564767" y="4969884"/>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5" name="Google Shape;585;p127"/>
          <p:cNvSpPr/>
          <p:nvPr/>
        </p:nvSpPr>
        <p:spPr>
          <a:xfrm>
            <a:off x="9117167" y="49608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6" name="Google Shape;586;p127"/>
          <p:cNvSpPr/>
          <p:nvPr/>
        </p:nvSpPr>
        <p:spPr>
          <a:xfrm>
            <a:off x="9669567" y="49608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7" name="Google Shape;587;p127"/>
          <p:cNvSpPr/>
          <p:nvPr/>
        </p:nvSpPr>
        <p:spPr>
          <a:xfrm>
            <a:off x="10221967" y="4969884"/>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8" name="Google Shape;588;p127"/>
          <p:cNvSpPr/>
          <p:nvPr/>
        </p:nvSpPr>
        <p:spPr>
          <a:xfrm>
            <a:off x="10774367" y="4960851"/>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 name="Google Shape;589;p127"/>
          <p:cNvSpPr txBox="1"/>
          <p:nvPr/>
        </p:nvSpPr>
        <p:spPr>
          <a:xfrm>
            <a:off x="451567" y="1299018"/>
            <a:ext cx="696000" cy="615513"/>
          </a:xfrm>
          <a:prstGeom prst="rect">
            <a:avLst/>
          </a:prstGeom>
          <a:noFill/>
          <a:ln>
            <a:noFill/>
          </a:ln>
        </p:spPr>
        <p:txBody>
          <a:bodyPr spcFirstLastPara="1" wrap="square" lIns="121900" tIns="121900" rIns="121900" bIns="121900" anchor="t" anchorCtr="0">
            <a:spAutoFit/>
          </a:bodyPr>
          <a:lstStyle/>
          <a:p>
            <a:r>
              <a:rPr lang="es" sz="2400" b="1">
                <a:latin typeface="DM Sans"/>
                <a:ea typeface="DM Sans"/>
                <a:cs typeface="DM Sans"/>
                <a:sym typeface="DM Sans"/>
              </a:rPr>
              <a:t>M1</a:t>
            </a:r>
            <a:endParaRPr sz="2400" b="1">
              <a:latin typeface="DM Sans"/>
              <a:ea typeface="DM Sans"/>
              <a:cs typeface="DM Sans"/>
              <a:sym typeface="DM Sans"/>
            </a:endParaRPr>
          </a:p>
        </p:txBody>
      </p:sp>
      <p:sp>
        <p:nvSpPr>
          <p:cNvPr id="590" name="Google Shape;590;p127"/>
          <p:cNvSpPr txBox="1"/>
          <p:nvPr/>
        </p:nvSpPr>
        <p:spPr>
          <a:xfrm>
            <a:off x="451567" y="4820785"/>
            <a:ext cx="696000" cy="615513"/>
          </a:xfrm>
          <a:prstGeom prst="rect">
            <a:avLst/>
          </a:prstGeom>
          <a:noFill/>
          <a:ln>
            <a:noFill/>
          </a:ln>
        </p:spPr>
        <p:txBody>
          <a:bodyPr spcFirstLastPara="1" wrap="square" lIns="121900" tIns="121900" rIns="121900" bIns="121900" anchor="t" anchorCtr="0">
            <a:spAutoFit/>
          </a:bodyPr>
          <a:lstStyle/>
          <a:p>
            <a:r>
              <a:rPr lang="es" sz="2400" b="1">
                <a:latin typeface="DM Sans"/>
                <a:ea typeface="DM Sans"/>
                <a:cs typeface="DM Sans"/>
                <a:sym typeface="DM Sans"/>
              </a:rPr>
              <a:t>M3</a:t>
            </a:r>
            <a:endParaRPr sz="2400" b="1">
              <a:latin typeface="DM Sans"/>
              <a:ea typeface="DM Sans"/>
              <a:cs typeface="DM Sans"/>
              <a:sym typeface="DM Sans"/>
            </a:endParaRPr>
          </a:p>
        </p:txBody>
      </p:sp>
      <p:sp>
        <p:nvSpPr>
          <p:cNvPr id="591" name="Google Shape;591;p127"/>
          <p:cNvSpPr txBox="1"/>
          <p:nvPr/>
        </p:nvSpPr>
        <p:spPr>
          <a:xfrm>
            <a:off x="451567" y="2951952"/>
            <a:ext cx="696000" cy="615513"/>
          </a:xfrm>
          <a:prstGeom prst="rect">
            <a:avLst/>
          </a:prstGeom>
          <a:noFill/>
          <a:ln>
            <a:noFill/>
          </a:ln>
        </p:spPr>
        <p:txBody>
          <a:bodyPr spcFirstLastPara="1" wrap="square" lIns="121900" tIns="121900" rIns="121900" bIns="121900" anchor="t" anchorCtr="0">
            <a:spAutoFit/>
          </a:bodyPr>
          <a:lstStyle/>
          <a:p>
            <a:r>
              <a:rPr lang="es" sz="2400" b="1">
                <a:latin typeface="DM Sans"/>
                <a:ea typeface="DM Sans"/>
                <a:cs typeface="DM Sans"/>
                <a:sym typeface="DM Sans"/>
              </a:rPr>
              <a:t>M2</a:t>
            </a:r>
            <a:endParaRPr sz="2400" b="1">
              <a:latin typeface="DM Sans"/>
              <a:ea typeface="DM Sans"/>
              <a:cs typeface="DM Sans"/>
              <a:sym typeface="DM Sans"/>
            </a:endParaRPr>
          </a:p>
        </p:txBody>
      </p:sp>
      <p:cxnSp>
        <p:nvCxnSpPr>
          <p:cNvPr id="592" name="Google Shape;592;p127"/>
          <p:cNvCxnSpPr>
            <a:stCxn id="593" idx="6"/>
          </p:cNvCxnSpPr>
          <p:nvPr/>
        </p:nvCxnSpPr>
        <p:spPr>
          <a:xfrm>
            <a:off x="1647500" y="1570333"/>
            <a:ext cx="9094000" cy="4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127"/>
          <p:cNvCxnSpPr/>
          <p:nvPr/>
        </p:nvCxnSpPr>
        <p:spPr>
          <a:xfrm>
            <a:off x="10741451" y="1570333"/>
            <a:ext cx="595600" cy="0"/>
          </a:xfrm>
          <a:prstGeom prst="straightConnector1">
            <a:avLst/>
          </a:prstGeom>
          <a:noFill/>
          <a:ln w="9525" cap="flat" cmpd="sng">
            <a:solidFill>
              <a:schemeClr val="dk2"/>
            </a:solidFill>
            <a:prstDash val="dash"/>
            <a:round/>
            <a:headEnd type="none" w="med" len="med"/>
            <a:tailEnd type="triangle" w="med" len="med"/>
          </a:ln>
        </p:spPr>
      </p:cxnSp>
      <p:sp>
        <p:nvSpPr>
          <p:cNvPr id="595" name="Google Shape;595;p127"/>
          <p:cNvSpPr/>
          <p:nvPr/>
        </p:nvSpPr>
        <p:spPr>
          <a:xfrm>
            <a:off x="1952415" y="14412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 name="Google Shape;596;p127"/>
          <p:cNvSpPr/>
          <p:nvPr/>
        </p:nvSpPr>
        <p:spPr>
          <a:xfrm>
            <a:off x="2501729" y="14412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 name="Google Shape;597;p127"/>
          <p:cNvSpPr/>
          <p:nvPr/>
        </p:nvSpPr>
        <p:spPr>
          <a:xfrm>
            <a:off x="3051044" y="14412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8" name="Google Shape;598;p127"/>
          <p:cNvSpPr/>
          <p:nvPr/>
        </p:nvSpPr>
        <p:spPr>
          <a:xfrm>
            <a:off x="3600359" y="14412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9" name="Google Shape;599;p127"/>
          <p:cNvSpPr/>
          <p:nvPr/>
        </p:nvSpPr>
        <p:spPr>
          <a:xfrm>
            <a:off x="4149673" y="14412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0" name="Google Shape;600;p127"/>
          <p:cNvSpPr/>
          <p:nvPr/>
        </p:nvSpPr>
        <p:spPr>
          <a:xfrm>
            <a:off x="4698988" y="14412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1" name="Google Shape;601;p127"/>
          <p:cNvSpPr/>
          <p:nvPr/>
        </p:nvSpPr>
        <p:spPr>
          <a:xfrm>
            <a:off x="5248303" y="14412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2" name="Google Shape;602;p127"/>
          <p:cNvSpPr/>
          <p:nvPr/>
        </p:nvSpPr>
        <p:spPr>
          <a:xfrm>
            <a:off x="5797617" y="14412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3" name="Google Shape;603;p127"/>
          <p:cNvSpPr/>
          <p:nvPr/>
        </p:nvSpPr>
        <p:spPr>
          <a:xfrm>
            <a:off x="6346932" y="14412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4" name="Google Shape;604;p127"/>
          <p:cNvSpPr/>
          <p:nvPr/>
        </p:nvSpPr>
        <p:spPr>
          <a:xfrm>
            <a:off x="6896247" y="14391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5" name="Google Shape;605;p127"/>
          <p:cNvSpPr/>
          <p:nvPr/>
        </p:nvSpPr>
        <p:spPr>
          <a:xfrm>
            <a:off x="7445561" y="1448133"/>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6" name="Google Shape;606;p127"/>
          <p:cNvSpPr/>
          <p:nvPr/>
        </p:nvSpPr>
        <p:spPr>
          <a:xfrm>
            <a:off x="7994876" y="1448133"/>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7" name="Google Shape;607;p127"/>
          <p:cNvSpPr/>
          <p:nvPr/>
        </p:nvSpPr>
        <p:spPr>
          <a:xfrm>
            <a:off x="8544191" y="1448133"/>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8" name="Google Shape;608;p127"/>
          <p:cNvSpPr/>
          <p:nvPr/>
        </p:nvSpPr>
        <p:spPr>
          <a:xfrm>
            <a:off x="9093505" y="14391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127"/>
          <p:cNvSpPr/>
          <p:nvPr/>
        </p:nvSpPr>
        <p:spPr>
          <a:xfrm>
            <a:off x="9642820" y="14391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0" name="Google Shape;610;p127"/>
          <p:cNvSpPr/>
          <p:nvPr/>
        </p:nvSpPr>
        <p:spPr>
          <a:xfrm>
            <a:off x="10192135" y="1448133"/>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1" name="Google Shape;611;p127"/>
          <p:cNvSpPr/>
          <p:nvPr/>
        </p:nvSpPr>
        <p:spPr>
          <a:xfrm>
            <a:off x="10741451" y="1439100"/>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3" name="Google Shape;593;p127"/>
          <p:cNvSpPr/>
          <p:nvPr/>
        </p:nvSpPr>
        <p:spPr>
          <a:xfrm>
            <a:off x="1403100" y="1448133"/>
            <a:ext cx="244400" cy="244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2" name="Google Shape;612;p127"/>
          <p:cNvSpPr txBox="1"/>
          <p:nvPr/>
        </p:nvSpPr>
        <p:spPr>
          <a:xfrm>
            <a:off x="1301500" y="1777300"/>
            <a:ext cx="3388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0</a:t>
            </a:r>
            <a:endParaRPr sz="2400">
              <a:latin typeface="DM Sans"/>
              <a:ea typeface="DM Sans"/>
              <a:cs typeface="DM Sans"/>
              <a:sym typeface="DM Sans"/>
            </a:endParaRPr>
          </a:p>
        </p:txBody>
      </p:sp>
      <p:sp>
        <p:nvSpPr>
          <p:cNvPr id="613" name="Google Shape;613;p127"/>
          <p:cNvSpPr txBox="1"/>
          <p:nvPr/>
        </p:nvSpPr>
        <p:spPr>
          <a:xfrm>
            <a:off x="9426233" y="1777301"/>
            <a:ext cx="6960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15</a:t>
            </a:r>
            <a:endParaRPr sz="2400">
              <a:latin typeface="DM Sans"/>
              <a:ea typeface="DM Sans"/>
              <a:cs typeface="DM Sans"/>
              <a:sym typeface="DM Sans"/>
            </a:endParaRPr>
          </a:p>
        </p:txBody>
      </p:sp>
      <p:sp>
        <p:nvSpPr>
          <p:cNvPr id="614" name="Google Shape;614;p127"/>
          <p:cNvSpPr txBox="1"/>
          <p:nvPr/>
        </p:nvSpPr>
        <p:spPr>
          <a:xfrm>
            <a:off x="2454533" y="1777300"/>
            <a:ext cx="3388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2</a:t>
            </a:r>
            <a:endParaRPr sz="2400">
              <a:latin typeface="DM Sans"/>
              <a:ea typeface="DM Sans"/>
              <a:cs typeface="DM Sans"/>
              <a:sym typeface="DM Sans"/>
            </a:endParaRPr>
          </a:p>
        </p:txBody>
      </p:sp>
      <p:sp>
        <p:nvSpPr>
          <p:cNvPr id="615" name="Google Shape;615;p127"/>
          <p:cNvSpPr txBox="1"/>
          <p:nvPr/>
        </p:nvSpPr>
        <p:spPr>
          <a:xfrm>
            <a:off x="3536700" y="1777300"/>
            <a:ext cx="3388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4</a:t>
            </a:r>
            <a:endParaRPr sz="2400">
              <a:latin typeface="DM Sans"/>
              <a:ea typeface="DM Sans"/>
              <a:cs typeface="DM Sans"/>
              <a:sym typeface="DM Sans"/>
            </a:endParaRPr>
          </a:p>
        </p:txBody>
      </p:sp>
      <p:grpSp>
        <p:nvGrpSpPr>
          <p:cNvPr id="616" name="Google Shape;616;p127"/>
          <p:cNvGrpSpPr/>
          <p:nvPr/>
        </p:nvGrpSpPr>
        <p:grpSpPr>
          <a:xfrm>
            <a:off x="2454517" y="960232"/>
            <a:ext cx="338811" cy="338811"/>
            <a:chOff x="3137108" y="2467173"/>
            <a:chExt cx="738900" cy="738900"/>
          </a:xfrm>
        </p:grpSpPr>
        <p:sp>
          <p:nvSpPr>
            <p:cNvPr id="617" name="Google Shape;617;p127"/>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618" name="Google Shape;618;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619" name="Google Shape;619;p127"/>
          <p:cNvGrpSpPr/>
          <p:nvPr/>
        </p:nvGrpSpPr>
        <p:grpSpPr>
          <a:xfrm>
            <a:off x="5766901" y="960232"/>
            <a:ext cx="338811" cy="338811"/>
            <a:chOff x="7208351" y="2467173"/>
            <a:chExt cx="738900" cy="738900"/>
          </a:xfrm>
        </p:grpSpPr>
        <p:sp>
          <p:nvSpPr>
            <p:cNvPr id="620" name="Google Shape;620;p127"/>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621" name="Google Shape;621;p127"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grpSp>
        <p:nvGrpSpPr>
          <p:cNvPr id="622" name="Google Shape;622;p127"/>
          <p:cNvGrpSpPr/>
          <p:nvPr/>
        </p:nvGrpSpPr>
        <p:grpSpPr>
          <a:xfrm>
            <a:off x="3553151" y="960232"/>
            <a:ext cx="338811" cy="338811"/>
            <a:chOff x="3137108" y="2467173"/>
            <a:chExt cx="738900" cy="738900"/>
          </a:xfrm>
        </p:grpSpPr>
        <p:sp>
          <p:nvSpPr>
            <p:cNvPr id="623" name="Google Shape;623;p127"/>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624" name="Google Shape;624;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25" name="Google Shape;625;p127"/>
          <p:cNvSpPr txBox="1"/>
          <p:nvPr/>
        </p:nvSpPr>
        <p:spPr>
          <a:xfrm>
            <a:off x="4651800" y="1777300"/>
            <a:ext cx="3388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6</a:t>
            </a:r>
            <a:endParaRPr sz="2400">
              <a:latin typeface="DM Sans"/>
              <a:ea typeface="DM Sans"/>
              <a:cs typeface="DM Sans"/>
              <a:sym typeface="DM Sans"/>
            </a:endParaRPr>
          </a:p>
        </p:txBody>
      </p:sp>
      <p:grpSp>
        <p:nvGrpSpPr>
          <p:cNvPr id="626" name="Google Shape;626;p127"/>
          <p:cNvGrpSpPr/>
          <p:nvPr/>
        </p:nvGrpSpPr>
        <p:grpSpPr>
          <a:xfrm>
            <a:off x="4651784" y="960232"/>
            <a:ext cx="338811" cy="338811"/>
            <a:chOff x="3137108" y="2467173"/>
            <a:chExt cx="738900" cy="738900"/>
          </a:xfrm>
        </p:grpSpPr>
        <p:sp>
          <p:nvSpPr>
            <p:cNvPr id="627" name="Google Shape;627;p127"/>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628" name="Google Shape;628;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29" name="Google Shape;629;p127"/>
          <p:cNvSpPr txBox="1"/>
          <p:nvPr/>
        </p:nvSpPr>
        <p:spPr>
          <a:xfrm>
            <a:off x="5766900" y="1777300"/>
            <a:ext cx="3388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8</a:t>
            </a:r>
            <a:endParaRPr sz="2400">
              <a:latin typeface="DM Sans"/>
              <a:ea typeface="DM Sans"/>
              <a:cs typeface="DM Sans"/>
              <a:sym typeface="DM Sans"/>
            </a:endParaRPr>
          </a:p>
        </p:txBody>
      </p:sp>
      <p:grpSp>
        <p:nvGrpSpPr>
          <p:cNvPr id="630" name="Google Shape;630;p127"/>
          <p:cNvGrpSpPr/>
          <p:nvPr/>
        </p:nvGrpSpPr>
        <p:grpSpPr>
          <a:xfrm>
            <a:off x="6849051" y="960232"/>
            <a:ext cx="338811" cy="338811"/>
            <a:chOff x="3137108" y="2467173"/>
            <a:chExt cx="738900" cy="738900"/>
          </a:xfrm>
        </p:grpSpPr>
        <p:sp>
          <p:nvSpPr>
            <p:cNvPr id="631" name="Google Shape;631;p127"/>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632" name="Google Shape;632;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33" name="Google Shape;633;p127"/>
          <p:cNvSpPr txBox="1"/>
          <p:nvPr/>
        </p:nvSpPr>
        <p:spPr>
          <a:xfrm>
            <a:off x="6720667" y="1777301"/>
            <a:ext cx="5956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10</a:t>
            </a:r>
            <a:endParaRPr sz="2400">
              <a:latin typeface="DM Sans"/>
              <a:ea typeface="DM Sans"/>
              <a:cs typeface="DM Sans"/>
              <a:sym typeface="DM Sans"/>
            </a:endParaRPr>
          </a:p>
        </p:txBody>
      </p:sp>
      <p:grpSp>
        <p:nvGrpSpPr>
          <p:cNvPr id="634" name="Google Shape;634;p127"/>
          <p:cNvGrpSpPr/>
          <p:nvPr/>
        </p:nvGrpSpPr>
        <p:grpSpPr>
          <a:xfrm>
            <a:off x="9604817" y="960232"/>
            <a:ext cx="338800" cy="338800"/>
            <a:chOff x="7203613" y="720174"/>
            <a:chExt cx="254100" cy="254100"/>
          </a:xfrm>
        </p:grpSpPr>
        <p:sp>
          <p:nvSpPr>
            <p:cNvPr id="635" name="Google Shape;635;p127"/>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636" name="Google Shape;636;p127"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grpSp>
        <p:nvGrpSpPr>
          <p:cNvPr id="637" name="Google Shape;637;p127"/>
          <p:cNvGrpSpPr/>
          <p:nvPr/>
        </p:nvGrpSpPr>
        <p:grpSpPr>
          <a:xfrm>
            <a:off x="10694268" y="960232"/>
            <a:ext cx="338811" cy="338811"/>
            <a:chOff x="7208351" y="2467173"/>
            <a:chExt cx="738900" cy="738900"/>
          </a:xfrm>
        </p:grpSpPr>
        <p:sp>
          <p:nvSpPr>
            <p:cNvPr id="638" name="Google Shape;638;p127"/>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639" name="Google Shape;639;p127"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640" name="Google Shape;640;p127"/>
          <p:cNvSpPr txBox="1"/>
          <p:nvPr/>
        </p:nvSpPr>
        <p:spPr>
          <a:xfrm>
            <a:off x="10515667" y="1777301"/>
            <a:ext cx="6960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17</a:t>
            </a:r>
            <a:endParaRPr sz="2400">
              <a:latin typeface="DM Sans"/>
              <a:ea typeface="DM Sans"/>
              <a:cs typeface="DM Sans"/>
              <a:sym typeface="DM Sans"/>
            </a:endParaRPr>
          </a:p>
        </p:txBody>
      </p:sp>
      <p:sp>
        <p:nvSpPr>
          <p:cNvPr id="641" name="Google Shape;641;p127"/>
          <p:cNvSpPr txBox="1"/>
          <p:nvPr/>
        </p:nvSpPr>
        <p:spPr>
          <a:xfrm>
            <a:off x="2449133" y="3419852"/>
            <a:ext cx="536000" cy="984845"/>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19</a:t>
            </a:r>
            <a:endParaRPr sz="2400">
              <a:latin typeface="DM Sans"/>
              <a:ea typeface="DM Sans"/>
              <a:cs typeface="DM Sans"/>
              <a:sym typeface="DM Sans"/>
            </a:endParaRPr>
          </a:p>
        </p:txBody>
      </p:sp>
      <p:grpSp>
        <p:nvGrpSpPr>
          <p:cNvPr id="642" name="Google Shape;642;p127"/>
          <p:cNvGrpSpPr/>
          <p:nvPr/>
        </p:nvGrpSpPr>
        <p:grpSpPr>
          <a:xfrm>
            <a:off x="2556117" y="2585832"/>
            <a:ext cx="338811" cy="338811"/>
            <a:chOff x="3137108" y="2467173"/>
            <a:chExt cx="738900" cy="738900"/>
          </a:xfrm>
        </p:grpSpPr>
        <p:sp>
          <p:nvSpPr>
            <p:cNvPr id="643" name="Google Shape;643;p127"/>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644" name="Google Shape;644;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45" name="Google Shape;645;p127"/>
          <p:cNvSpPr txBox="1"/>
          <p:nvPr/>
        </p:nvSpPr>
        <p:spPr>
          <a:xfrm>
            <a:off x="3798467" y="3485601"/>
            <a:ext cx="5956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21</a:t>
            </a:r>
            <a:endParaRPr sz="2400">
              <a:latin typeface="DM Sans"/>
              <a:ea typeface="DM Sans"/>
              <a:cs typeface="DM Sans"/>
              <a:sym typeface="DM Sans"/>
            </a:endParaRPr>
          </a:p>
        </p:txBody>
      </p:sp>
      <p:grpSp>
        <p:nvGrpSpPr>
          <p:cNvPr id="646" name="Google Shape;646;p127"/>
          <p:cNvGrpSpPr/>
          <p:nvPr/>
        </p:nvGrpSpPr>
        <p:grpSpPr>
          <a:xfrm>
            <a:off x="3943084" y="2589365"/>
            <a:ext cx="338811" cy="338811"/>
            <a:chOff x="3137108" y="2467173"/>
            <a:chExt cx="738900" cy="738900"/>
          </a:xfrm>
        </p:grpSpPr>
        <p:sp>
          <p:nvSpPr>
            <p:cNvPr id="647" name="Google Shape;647;p127"/>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648" name="Google Shape;648;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649" name="Google Shape;649;p127"/>
          <p:cNvGrpSpPr/>
          <p:nvPr/>
        </p:nvGrpSpPr>
        <p:grpSpPr>
          <a:xfrm>
            <a:off x="6058551" y="2595632"/>
            <a:ext cx="338800" cy="338800"/>
            <a:chOff x="7203613" y="720174"/>
            <a:chExt cx="254100" cy="254100"/>
          </a:xfrm>
        </p:grpSpPr>
        <p:sp>
          <p:nvSpPr>
            <p:cNvPr id="650" name="Google Shape;650;p127"/>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651" name="Google Shape;651;p127"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652" name="Google Shape;652;p127"/>
          <p:cNvSpPr txBox="1"/>
          <p:nvPr/>
        </p:nvSpPr>
        <p:spPr>
          <a:xfrm>
            <a:off x="5855367" y="3485601"/>
            <a:ext cx="5956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24</a:t>
            </a:r>
            <a:endParaRPr sz="2400">
              <a:latin typeface="DM Sans"/>
              <a:ea typeface="DM Sans"/>
              <a:cs typeface="DM Sans"/>
              <a:sym typeface="DM Sans"/>
            </a:endParaRPr>
          </a:p>
        </p:txBody>
      </p:sp>
      <p:sp>
        <p:nvSpPr>
          <p:cNvPr id="653" name="Google Shape;653;p127"/>
          <p:cNvSpPr txBox="1"/>
          <p:nvPr/>
        </p:nvSpPr>
        <p:spPr>
          <a:xfrm>
            <a:off x="8066467" y="3485601"/>
            <a:ext cx="536000" cy="984845"/>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27</a:t>
            </a:r>
            <a:endParaRPr sz="2400">
              <a:latin typeface="DM Sans"/>
              <a:ea typeface="DM Sans"/>
              <a:cs typeface="DM Sans"/>
              <a:sym typeface="DM Sans"/>
            </a:endParaRPr>
          </a:p>
        </p:txBody>
      </p:sp>
      <p:grpSp>
        <p:nvGrpSpPr>
          <p:cNvPr id="654" name="Google Shape;654;p127"/>
          <p:cNvGrpSpPr/>
          <p:nvPr/>
        </p:nvGrpSpPr>
        <p:grpSpPr>
          <a:xfrm>
            <a:off x="8165051" y="2604099"/>
            <a:ext cx="338811" cy="338811"/>
            <a:chOff x="3137108" y="2467173"/>
            <a:chExt cx="738900" cy="738900"/>
          </a:xfrm>
        </p:grpSpPr>
        <p:sp>
          <p:nvSpPr>
            <p:cNvPr id="655" name="Google Shape;655;p127"/>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656" name="Google Shape;656;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657" name="Google Shape;657;p127"/>
          <p:cNvGrpSpPr/>
          <p:nvPr/>
        </p:nvGrpSpPr>
        <p:grpSpPr>
          <a:xfrm>
            <a:off x="10271568" y="2651632"/>
            <a:ext cx="338811" cy="338811"/>
            <a:chOff x="7208351" y="2467173"/>
            <a:chExt cx="738900" cy="738900"/>
          </a:xfrm>
        </p:grpSpPr>
        <p:sp>
          <p:nvSpPr>
            <p:cNvPr id="658" name="Google Shape;658;p127"/>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659" name="Google Shape;659;p127"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660" name="Google Shape;660;p127"/>
          <p:cNvSpPr txBox="1"/>
          <p:nvPr/>
        </p:nvSpPr>
        <p:spPr>
          <a:xfrm>
            <a:off x="10071367" y="3485601"/>
            <a:ext cx="6960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30</a:t>
            </a:r>
            <a:endParaRPr sz="2400">
              <a:latin typeface="DM Sans"/>
              <a:ea typeface="DM Sans"/>
              <a:cs typeface="DM Sans"/>
              <a:sym typeface="DM Sans"/>
            </a:endParaRPr>
          </a:p>
        </p:txBody>
      </p:sp>
      <p:grpSp>
        <p:nvGrpSpPr>
          <p:cNvPr id="661" name="Google Shape;661;p127"/>
          <p:cNvGrpSpPr/>
          <p:nvPr/>
        </p:nvGrpSpPr>
        <p:grpSpPr>
          <a:xfrm>
            <a:off x="3003817" y="4489324"/>
            <a:ext cx="338811" cy="338811"/>
            <a:chOff x="3137108" y="2467173"/>
            <a:chExt cx="738900" cy="738900"/>
          </a:xfrm>
        </p:grpSpPr>
        <p:sp>
          <p:nvSpPr>
            <p:cNvPr id="662" name="Google Shape;662;p127"/>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663" name="Google Shape;663;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64" name="Google Shape;664;p127"/>
          <p:cNvSpPr txBox="1"/>
          <p:nvPr/>
        </p:nvSpPr>
        <p:spPr>
          <a:xfrm>
            <a:off x="2902233" y="5353168"/>
            <a:ext cx="532800" cy="984845"/>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32</a:t>
            </a:r>
            <a:endParaRPr sz="2400">
              <a:latin typeface="DM Sans"/>
              <a:ea typeface="DM Sans"/>
              <a:cs typeface="DM Sans"/>
              <a:sym typeface="DM Sans"/>
            </a:endParaRPr>
          </a:p>
        </p:txBody>
      </p:sp>
      <p:sp>
        <p:nvSpPr>
          <p:cNvPr id="665" name="Google Shape;665;p127"/>
          <p:cNvSpPr txBox="1"/>
          <p:nvPr/>
        </p:nvSpPr>
        <p:spPr>
          <a:xfrm>
            <a:off x="3999267" y="5353168"/>
            <a:ext cx="5956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34</a:t>
            </a:r>
            <a:endParaRPr sz="2400">
              <a:latin typeface="DM Sans"/>
              <a:ea typeface="DM Sans"/>
              <a:cs typeface="DM Sans"/>
              <a:sym typeface="DM Sans"/>
            </a:endParaRPr>
          </a:p>
        </p:txBody>
      </p:sp>
      <p:grpSp>
        <p:nvGrpSpPr>
          <p:cNvPr id="666" name="Google Shape;666;p127"/>
          <p:cNvGrpSpPr/>
          <p:nvPr/>
        </p:nvGrpSpPr>
        <p:grpSpPr>
          <a:xfrm>
            <a:off x="4102451" y="4489324"/>
            <a:ext cx="338811" cy="338811"/>
            <a:chOff x="3137108" y="2467173"/>
            <a:chExt cx="738900" cy="738900"/>
          </a:xfrm>
        </p:grpSpPr>
        <p:sp>
          <p:nvSpPr>
            <p:cNvPr id="667" name="Google Shape;667;p127"/>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668" name="Google Shape;668;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669" name="Google Shape;669;p127"/>
          <p:cNvGrpSpPr/>
          <p:nvPr/>
        </p:nvGrpSpPr>
        <p:grpSpPr>
          <a:xfrm>
            <a:off x="5750417" y="4489329"/>
            <a:ext cx="338800" cy="338800"/>
            <a:chOff x="7203613" y="720174"/>
            <a:chExt cx="254100" cy="254100"/>
          </a:xfrm>
        </p:grpSpPr>
        <p:sp>
          <p:nvSpPr>
            <p:cNvPr id="670" name="Google Shape;670;p127"/>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671" name="Google Shape;671;p127"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672" name="Google Shape;672;p127"/>
          <p:cNvSpPr txBox="1"/>
          <p:nvPr/>
        </p:nvSpPr>
        <p:spPr>
          <a:xfrm>
            <a:off x="5630033" y="5353168"/>
            <a:ext cx="5956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37</a:t>
            </a:r>
            <a:endParaRPr sz="2400">
              <a:latin typeface="DM Sans"/>
              <a:ea typeface="DM Sans"/>
              <a:cs typeface="DM Sans"/>
              <a:sym typeface="DM Sans"/>
            </a:endParaRPr>
          </a:p>
        </p:txBody>
      </p:sp>
      <p:sp>
        <p:nvSpPr>
          <p:cNvPr id="673" name="Google Shape;673;p127"/>
          <p:cNvSpPr txBox="1"/>
          <p:nvPr/>
        </p:nvSpPr>
        <p:spPr>
          <a:xfrm>
            <a:off x="6775633" y="5353168"/>
            <a:ext cx="532800" cy="984845"/>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39</a:t>
            </a:r>
            <a:endParaRPr sz="2400">
              <a:latin typeface="DM Sans"/>
              <a:ea typeface="DM Sans"/>
              <a:cs typeface="DM Sans"/>
              <a:sym typeface="DM Sans"/>
            </a:endParaRPr>
          </a:p>
        </p:txBody>
      </p:sp>
      <p:grpSp>
        <p:nvGrpSpPr>
          <p:cNvPr id="674" name="Google Shape;674;p127"/>
          <p:cNvGrpSpPr/>
          <p:nvPr/>
        </p:nvGrpSpPr>
        <p:grpSpPr>
          <a:xfrm>
            <a:off x="6868017" y="4489324"/>
            <a:ext cx="338811" cy="338811"/>
            <a:chOff x="3137108" y="2467173"/>
            <a:chExt cx="738900" cy="738900"/>
          </a:xfrm>
        </p:grpSpPr>
        <p:sp>
          <p:nvSpPr>
            <p:cNvPr id="675" name="Google Shape;675;p127"/>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endParaRPr sz="2400"/>
            </a:p>
          </p:txBody>
        </p:sp>
        <p:pic>
          <p:nvPicPr>
            <p:cNvPr id="676" name="Google Shape;676;p12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77" name="Google Shape;677;p127"/>
          <p:cNvSpPr txBox="1"/>
          <p:nvPr/>
        </p:nvSpPr>
        <p:spPr>
          <a:xfrm>
            <a:off x="7849067" y="5353176"/>
            <a:ext cx="536000" cy="984845"/>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41</a:t>
            </a:r>
            <a:endParaRPr sz="2400">
              <a:latin typeface="DM Sans"/>
              <a:ea typeface="DM Sans"/>
              <a:cs typeface="DM Sans"/>
              <a:sym typeface="DM Sans"/>
            </a:endParaRPr>
          </a:p>
        </p:txBody>
      </p:sp>
      <p:grpSp>
        <p:nvGrpSpPr>
          <p:cNvPr id="678" name="Google Shape;678;p127"/>
          <p:cNvGrpSpPr/>
          <p:nvPr/>
        </p:nvGrpSpPr>
        <p:grpSpPr>
          <a:xfrm>
            <a:off x="7947651" y="4489324"/>
            <a:ext cx="338800" cy="338800"/>
            <a:chOff x="5960738" y="3421424"/>
            <a:chExt cx="254100" cy="254100"/>
          </a:xfrm>
        </p:grpSpPr>
        <p:sp>
          <p:nvSpPr>
            <p:cNvPr id="679" name="Google Shape;679;p127"/>
            <p:cNvSpPr/>
            <p:nvPr/>
          </p:nvSpPr>
          <p:spPr>
            <a:xfrm>
              <a:off x="5960738" y="3421424"/>
              <a:ext cx="254100" cy="254100"/>
            </a:xfrm>
            <a:prstGeom prst="ellipse">
              <a:avLst/>
            </a:prstGeom>
            <a:solidFill>
              <a:srgbClr val="CCCCCC"/>
            </a:solidFill>
            <a:ln>
              <a:noFill/>
            </a:ln>
          </p:spPr>
          <p:txBody>
            <a:bodyPr spcFirstLastPara="1" wrap="square" lIns="121900" tIns="121900" rIns="121900" bIns="121900" anchor="ctr" anchorCtr="0">
              <a:noAutofit/>
            </a:bodyPr>
            <a:lstStyle/>
            <a:p>
              <a:endParaRPr sz="2400"/>
            </a:p>
          </p:txBody>
        </p:sp>
        <p:pic>
          <p:nvPicPr>
            <p:cNvPr id="680" name="Google Shape;680;p127" title="ícono de desafío entregable"/>
            <p:cNvPicPr preferRelativeResize="0"/>
            <p:nvPr/>
          </p:nvPicPr>
          <p:blipFill>
            <a:blip r:embed="rId3">
              <a:alphaModFix/>
            </a:blip>
            <a:stretch>
              <a:fillRect/>
            </a:stretch>
          </p:blipFill>
          <p:spPr>
            <a:xfrm>
              <a:off x="6011292" y="3474760"/>
              <a:ext cx="147437" cy="147439"/>
            </a:xfrm>
            <a:prstGeom prst="rect">
              <a:avLst/>
            </a:prstGeom>
            <a:noFill/>
            <a:ln>
              <a:noFill/>
            </a:ln>
          </p:spPr>
        </p:pic>
      </p:grpSp>
      <p:grpSp>
        <p:nvGrpSpPr>
          <p:cNvPr id="681" name="Google Shape;681;p127"/>
          <p:cNvGrpSpPr/>
          <p:nvPr/>
        </p:nvGrpSpPr>
        <p:grpSpPr>
          <a:xfrm>
            <a:off x="9633584" y="4488363"/>
            <a:ext cx="338800" cy="338800"/>
            <a:chOff x="7203613" y="720174"/>
            <a:chExt cx="254100" cy="254100"/>
          </a:xfrm>
        </p:grpSpPr>
        <p:sp>
          <p:nvSpPr>
            <p:cNvPr id="682" name="Google Shape;682;p127"/>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683" name="Google Shape;683;p127"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684" name="Google Shape;684;p127"/>
          <p:cNvSpPr txBox="1"/>
          <p:nvPr/>
        </p:nvSpPr>
        <p:spPr>
          <a:xfrm>
            <a:off x="9535000" y="5353176"/>
            <a:ext cx="536000" cy="984845"/>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44</a:t>
            </a:r>
            <a:endParaRPr sz="2400">
              <a:latin typeface="DM Sans"/>
              <a:ea typeface="DM Sans"/>
              <a:cs typeface="DM Sans"/>
              <a:sym typeface="DM Sans"/>
            </a:endParaRPr>
          </a:p>
        </p:txBody>
      </p:sp>
      <p:grpSp>
        <p:nvGrpSpPr>
          <p:cNvPr id="685" name="Google Shape;685;p127"/>
          <p:cNvGrpSpPr/>
          <p:nvPr/>
        </p:nvGrpSpPr>
        <p:grpSpPr>
          <a:xfrm>
            <a:off x="10732235" y="4489332"/>
            <a:ext cx="338811" cy="338811"/>
            <a:chOff x="7208351" y="2467173"/>
            <a:chExt cx="738900" cy="738900"/>
          </a:xfrm>
        </p:grpSpPr>
        <p:sp>
          <p:nvSpPr>
            <p:cNvPr id="686" name="Google Shape;686;p127"/>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687" name="Google Shape;687;p127"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688" name="Google Shape;688;p127"/>
          <p:cNvSpPr txBox="1"/>
          <p:nvPr/>
        </p:nvSpPr>
        <p:spPr>
          <a:xfrm>
            <a:off x="10594200" y="5353168"/>
            <a:ext cx="6960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46</a:t>
            </a:r>
            <a:endParaRPr sz="2400">
              <a:latin typeface="DM Sans"/>
              <a:ea typeface="DM Sans"/>
              <a:cs typeface="DM Sans"/>
              <a:sym typeface="DM Sans"/>
            </a:endParaRPr>
          </a:p>
        </p:txBody>
      </p:sp>
      <p:sp>
        <p:nvSpPr>
          <p:cNvPr id="689" name="Google Shape;689;p127"/>
          <p:cNvSpPr txBox="1"/>
          <p:nvPr/>
        </p:nvSpPr>
        <p:spPr>
          <a:xfrm>
            <a:off x="609800" y="6005767"/>
            <a:ext cx="4000000" cy="615513"/>
          </a:xfrm>
          <a:prstGeom prst="rect">
            <a:avLst/>
          </a:prstGeom>
          <a:noFill/>
          <a:ln>
            <a:noFill/>
          </a:ln>
        </p:spPr>
        <p:txBody>
          <a:bodyPr spcFirstLastPara="1" wrap="square" lIns="121900" tIns="121900" rIns="121900" bIns="121900" anchor="t" anchorCtr="0">
            <a:spAutoFit/>
          </a:bodyPr>
          <a:lstStyle/>
          <a:p>
            <a:endParaRPr sz="2400">
              <a:solidFill>
                <a:srgbClr val="83AEFB"/>
              </a:solidFill>
            </a:endParaRPr>
          </a:p>
        </p:txBody>
      </p:sp>
      <p:sp>
        <p:nvSpPr>
          <p:cNvPr id="690" name="Google Shape;690;p127"/>
          <p:cNvSpPr txBox="1"/>
          <p:nvPr/>
        </p:nvSpPr>
        <p:spPr>
          <a:xfrm>
            <a:off x="1162967" y="294667"/>
            <a:ext cx="400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GRILLA DE ENTREGAS</a:t>
            </a:r>
            <a:endParaRPr sz="2400"/>
          </a:p>
        </p:txBody>
      </p:sp>
      <p:grpSp>
        <p:nvGrpSpPr>
          <p:cNvPr id="691" name="Google Shape;691;p127"/>
          <p:cNvGrpSpPr/>
          <p:nvPr/>
        </p:nvGrpSpPr>
        <p:grpSpPr>
          <a:xfrm>
            <a:off x="512174" y="307164"/>
            <a:ext cx="574765" cy="574765"/>
            <a:chOff x="7208351" y="2467173"/>
            <a:chExt cx="738900" cy="738900"/>
          </a:xfrm>
        </p:grpSpPr>
        <p:sp>
          <p:nvSpPr>
            <p:cNvPr id="692" name="Google Shape;692;p127"/>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693" name="Google Shape;693;p127"/>
            <p:cNvPicPr preferRelativeResize="0"/>
            <p:nvPr/>
          </p:nvPicPr>
          <p:blipFill>
            <a:blip r:embed="rId4">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201"/>
          <p:cNvSpPr txBox="1"/>
          <p:nvPr/>
        </p:nvSpPr>
        <p:spPr>
          <a:xfrm>
            <a:off x="668600" y="6243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833" name="Google Shape;833;p201"/>
          <p:cNvPicPr preferRelativeResize="0"/>
          <p:nvPr/>
        </p:nvPicPr>
        <p:blipFill>
          <a:blip r:embed="rId3">
            <a:alphaModFix/>
          </a:blip>
          <a:stretch>
            <a:fillRect/>
          </a:stretch>
        </p:blipFill>
        <p:spPr>
          <a:xfrm>
            <a:off x="2896585" y="2060418"/>
            <a:ext cx="262633" cy="262633"/>
          </a:xfrm>
          <a:prstGeom prst="rect">
            <a:avLst/>
          </a:prstGeom>
          <a:noFill/>
          <a:ln>
            <a:noFill/>
          </a:ln>
        </p:spPr>
      </p:pic>
      <p:sp>
        <p:nvSpPr>
          <p:cNvPr id="834" name="Google Shape;834;p201"/>
          <p:cNvSpPr txBox="1"/>
          <p:nvPr/>
        </p:nvSpPr>
        <p:spPr>
          <a:xfrm>
            <a:off x="3587415" y="1935484"/>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Familiarizarse con las estructuras y conceptos fundamentales al programar utilizando Javascript </a:t>
            </a:r>
            <a:endParaRPr>
              <a:solidFill>
                <a:schemeClr val="lt1"/>
              </a:solidFill>
              <a:latin typeface="DM Sans"/>
              <a:ea typeface="DM Sans"/>
              <a:cs typeface="DM Sans"/>
              <a:sym typeface="DM Sans"/>
            </a:endParaRPr>
          </a:p>
        </p:txBody>
      </p:sp>
      <p:pic>
        <p:nvPicPr>
          <p:cNvPr id="835" name="Google Shape;835;p201"/>
          <p:cNvPicPr preferRelativeResize="0"/>
          <p:nvPr/>
        </p:nvPicPr>
        <p:blipFill>
          <a:blip r:embed="rId3">
            <a:alphaModFix/>
          </a:blip>
          <a:stretch>
            <a:fillRect/>
          </a:stretch>
        </p:blipFill>
        <p:spPr>
          <a:xfrm>
            <a:off x="2896185" y="2904952"/>
            <a:ext cx="262633" cy="262633"/>
          </a:xfrm>
          <a:prstGeom prst="rect">
            <a:avLst/>
          </a:prstGeom>
          <a:noFill/>
          <a:ln>
            <a:noFill/>
          </a:ln>
        </p:spPr>
      </p:pic>
      <p:sp>
        <p:nvSpPr>
          <p:cNvPr id="836" name="Google Shape;836;p201"/>
          <p:cNvSpPr txBox="1"/>
          <p:nvPr/>
        </p:nvSpPr>
        <p:spPr>
          <a:xfrm>
            <a:off x="3587415" y="2774651"/>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Conocer los nuevos elementos de lenguaje aportados por ES6</a:t>
            </a:r>
            <a:endParaRPr>
              <a:solidFill>
                <a:schemeClr val="lt1"/>
              </a:solidFill>
              <a:latin typeface="DM Sans"/>
              <a:ea typeface="DM Sans"/>
              <a:cs typeface="DM Sans"/>
              <a:sym typeface="DM Sans"/>
            </a:endParaRPr>
          </a:p>
        </p:txBody>
      </p:sp>
      <p:cxnSp>
        <p:nvCxnSpPr>
          <p:cNvPr id="837" name="Google Shape;837;p201"/>
          <p:cNvCxnSpPr>
            <a:stCxn id="833" idx="2"/>
            <a:endCxn id="835" idx="0"/>
          </p:cNvCxnSpPr>
          <p:nvPr/>
        </p:nvCxnSpPr>
        <p:spPr>
          <a:xfrm rot="-5400000" flipH="1">
            <a:off x="2737300" y="2613649"/>
            <a:ext cx="582000" cy="800"/>
          </a:xfrm>
          <a:prstGeom prst="bentConnector3">
            <a:avLst>
              <a:gd name="adj1" fmla="val 49991"/>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11"/>
          <p:cNvSpPr txBox="1"/>
          <p:nvPr/>
        </p:nvSpPr>
        <p:spPr>
          <a:xfrm>
            <a:off x="413233" y="841001"/>
            <a:ext cx="11472400" cy="1682600"/>
          </a:xfrm>
          <a:prstGeom prst="rect">
            <a:avLst/>
          </a:prstGeom>
          <a:noFill/>
          <a:ln>
            <a:noFill/>
          </a:ln>
        </p:spPr>
        <p:txBody>
          <a:bodyPr spcFirstLastPara="1" wrap="square" lIns="121900" tIns="121900" rIns="121900" bIns="121900" anchor="t" anchorCtr="0">
            <a:spAutoFit/>
          </a:bodyPr>
          <a:lstStyle/>
          <a:p>
            <a:r>
              <a:rPr lang="es" sz="4667" b="1">
                <a:latin typeface="DM Sans"/>
                <a:ea typeface="DM Sans"/>
                <a:cs typeface="DM Sans"/>
                <a:sym typeface="DM Sans"/>
              </a:rPr>
              <a:t>¿Cómo convertir una carpeta en un recurso estático?</a:t>
            </a:r>
            <a:endParaRPr sz="4667" b="1">
              <a:latin typeface="DM Sans"/>
              <a:ea typeface="DM Sans"/>
              <a:cs typeface="DM Sans"/>
              <a:sym typeface="DM Sans"/>
            </a:endParaRPr>
          </a:p>
        </p:txBody>
      </p:sp>
      <p:sp>
        <p:nvSpPr>
          <p:cNvPr id="473" name="Google Shape;473;p111"/>
          <p:cNvSpPr txBox="1"/>
          <p:nvPr/>
        </p:nvSpPr>
        <p:spPr>
          <a:xfrm>
            <a:off x="563933" y="2577334"/>
            <a:ext cx="11080000" cy="779532"/>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Para poder utilizar los recursos de una carpeta de manera estática, basta conque en el servidor especifiquemos como “express.static” dicha carpeta con la siguiente sintaxis:</a:t>
            </a:r>
            <a:endParaRPr sz="2400"/>
          </a:p>
        </p:txBody>
      </p:sp>
      <p:sp>
        <p:nvSpPr>
          <p:cNvPr id="474" name="Google Shape;474;p111"/>
          <p:cNvSpPr txBox="1"/>
          <p:nvPr/>
        </p:nvSpPr>
        <p:spPr>
          <a:xfrm>
            <a:off x="1926867" y="3642551"/>
            <a:ext cx="8193200" cy="573600"/>
          </a:xfrm>
          <a:prstGeom prst="rect">
            <a:avLst/>
          </a:prstGeom>
          <a:solidFill>
            <a:srgbClr val="1E1E1E"/>
          </a:solidFill>
          <a:ln>
            <a:noFill/>
          </a:ln>
        </p:spPr>
        <p:txBody>
          <a:bodyPr spcFirstLastPara="1" wrap="square" lIns="121900" tIns="121900" rIns="121900" bIns="121900" anchor="t" anchorCtr="0">
            <a:noAutofit/>
          </a:bodyPr>
          <a:lstStyle/>
          <a:p>
            <a:pPr>
              <a:lnSpc>
                <a:spcPct val="135714"/>
              </a:lnSpc>
            </a:pPr>
            <a:r>
              <a:rPr lang="es" sz="2200">
                <a:solidFill>
                  <a:srgbClr val="9CDCFE"/>
                </a:solidFill>
                <a:highlight>
                  <a:srgbClr val="1E1E1E"/>
                </a:highlight>
                <a:latin typeface="Courier New"/>
                <a:ea typeface="Courier New"/>
                <a:cs typeface="Courier New"/>
                <a:sym typeface="Courier New"/>
              </a:rPr>
              <a:t>app</a:t>
            </a:r>
            <a:r>
              <a:rPr lang="es" sz="2200">
                <a:solidFill>
                  <a:srgbClr val="D4D4D4"/>
                </a:solidFill>
                <a:highlight>
                  <a:srgbClr val="1E1E1E"/>
                </a:highlight>
                <a:latin typeface="Courier New"/>
                <a:ea typeface="Courier New"/>
                <a:cs typeface="Courier New"/>
                <a:sym typeface="Courier New"/>
              </a:rPr>
              <a:t>.</a:t>
            </a:r>
            <a:r>
              <a:rPr lang="es" sz="2200">
                <a:solidFill>
                  <a:srgbClr val="DCDCAA"/>
                </a:solidFill>
                <a:highlight>
                  <a:srgbClr val="1E1E1E"/>
                </a:highlight>
                <a:latin typeface="Courier New"/>
                <a:ea typeface="Courier New"/>
                <a:cs typeface="Courier New"/>
                <a:sym typeface="Courier New"/>
              </a:rPr>
              <a:t>use</a:t>
            </a:r>
            <a:r>
              <a:rPr lang="es" sz="2200">
                <a:solidFill>
                  <a:srgbClr val="D4D4D4"/>
                </a:solidFill>
                <a:highlight>
                  <a:srgbClr val="1E1E1E"/>
                </a:highlight>
                <a:latin typeface="Courier New"/>
                <a:ea typeface="Courier New"/>
                <a:cs typeface="Courier New"/>
                <a:sym typeface="Courier New"/>
              </a:rPr>
              <a:t>(</a:t>
            </a:r>
            <a:r>
              <a:rPr lang="es" sz="2200">
                <a:solidFill>
                  <a:srgbClr val="9CDCFE"/>
                </a:solidFill>
                <a:highlight>
                  <a:srgbClr val="1E1E1E"/>
                </a:highlight>
                <a:latin typeface="Courier New"/>
                <a:ea typeface="Courier New"/>
                <a:cs typeface="Courier New"/>
                <a:sym typeface="Courier New"/>
              </a:rPr>
              <a:t>express</a:t>
            </a:r>
            <a:r>
              <a:rPr lang="es" sz="2200">
                <a:solidFill>
                  <a:srgbClr val="D4D4D4"/>
                </a:solidFill>
                <a:highlight>
                  <a:srgbClr val="1E1E1E"/>
                </a:highlight>
                <a:latin typeface="Courier New"/>
                <a:ea typeface="Courier New"/>
                <a:cs typeface="Courier New"/>
                <a:sym typeface="Courier New"/>
              </a:rPr>
              <a:t>.</a:t>
            </a:r>
            <a:r>
              <a:rPr lang="es" sz="2200">
                <a:solidFill>
                  <a:srgbClr val="DCDCAA"/>
                </a:solidFill>
                <a:highlight>
                  <a:srgbClr val="1E1E1E"/>
                </a:highlight>
                <a:latin typeface="Courier New"/>
                <a:ea typeface="Courier New"/>
                <a:cs typeface="Courier New"/>
                <a:sym typeface="Courier New"/>
              </a:rPr>
              <a:t>static</a:t>
            </a:r>
            <a:r>
              <a:rPr lang="es" sz="2200">
                <a:solidFill>
                  <a:srgbClr val="D4D4D4"/>
                </a:solidFill>
                <a:highlight>
                  <a:srgbClr val="1E1E1E"/>
                </a:highlight>
                <a:latin typeface="Courier New"/>
                <a:ea typeface="Courier New"/>
                <a:cs typeface="Courier New"/>
                <a:sym typeface="Courier New"/>
              </a:rPr>
              <a:t>(</a:t>
            </a:r>
            <a:r>
              <a:rPr lang="es" sz="2200">
                <a:solidFill>
                  <a:srgbClr val="CE9178"/>
                </a:solidFill>
                <a:highlight>
                  <a:srgbClr val="1E1E1E"/>
                </a:highlight>
                <a:latin typeface="Courier New"/>
                <a:ea typeface="Courier New"/>
                <a:cs typeface="Courier New"/>
                <a:sym typeface="Courier New"/>
              </a:rPr>
              <a:t>'public'</a:t>
            </a:r>
            <a:r>
              <a:rPr lang="es" sz="2200">
                <a:solidFill>
                  <a:srgbClr val="D4D4D4"/>
                </a:solidFill>
                <a:highlight>
                  <a:srgbClr val="1E1E1E"/>
                </a:highlight>
                <a:latin typeface="Courier New"/>
                <a:ea typeface="Courier New"/>
                <a:cs typeface="Courier New"/>
                <a:sym typeface="Courier New"/>
              </a:rPr>
              <a:t>))</a:t>
            </a:r>
            <a:endParaRPr sz="2933">
              <a:solidFill>
                <a:srgbClr val="000000"/>
              </a:solidFill>
              <a:highlight>
                <a:srgbClr val="1E1E1E"/>
              </a:highlight>
              <a:latin typeface="Courier New"/>
              <a:ea typeface="Courier New"/>
              <a:cs typeface="Courier New"/>
              <a:sym typeface="Courier New"/>
            </a:endParaRPr>
          </a:p>
        </p:txBody>
      </p:sp>
      <p:sp>
        <p:nvSpPr>
          <p:cNvPr id="475" name="Google Shape;475;p111"/>
          <p:cNvSpPr txBox="1"/>
          <p:nvPr/>
        </p:nvSpPr>
        <p:spPr>
          <a:xfrm>
            <a:off x="677200" y="3869967"/>
            <a:ext cx="10318000" cy="615513"/>
          </a:xfrm>
          <a:prstGeom prst="rect">
            <a:avLst/>
          </a:prstGeom>
          <a:noFill/>
          <a:ln>
            <a:noFill/>
          </a:ln>
        </p:spPr>
        <p:txBody>
          <a:bodyPr spcFirstLastPara="1" wrap="square" lIns="121900" tIns="121900" rIns="121900" bIns="121900" anchor="t" anchorCtr="0">
            <a:spAutoFit/>
          </a:bodyPr>
          <a:lstStyle/>
          <a:p>
            <a:endParaRPr sz="2400">
              <a:latin typeface="DM Sans"/>
              <a:ea typeface="DM Sans"/>
              <a:cs typeface="DM Sans"/>
              <a:sym typeface="DM Sans"/>
            </a:endParaRPr>
          </a:p>
        </p:txBody>
      </p:sp>
      <p:sp>
        <p:nvSpPr>
          <p:cNvPr id="476" name="Google Shape;476;p111"/>
          <p:cNvSpPr txBox="1"/>
          <p:nvPr/>
        </p:nvSpPr>
        <p:spPr>
          <a:xfrm>
            <a:off x="677200" y="5035401"/>
            <a:ext cx="11080000" cy="512857"/>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Indicamos que, todo lo que viva en la carpeta public, podrá ser accedido directamente desde la carpeta </a:t>
            </a:r>
            <a:r>
              <a:rPr lang="es" sz="1733" i="1">
                <a:latin typeface="DM Sans"/>
                <a:ea typeface="DM Sans"/>
                <a:cs typeface="DM Sans"/>
                <a:sym typeface="DM Sans"/>
              </a:rPr>
              <a:t>public</a:t>
            </a:r>
            <a:r>
              <a:rPr lang="es" sz="1733">
                <a:latin typeface="DM Sans"/>
                <a:ea typeface="DM Sans"/>
                <a:cs typeface="DM Sans"/>
                <a:sym typeface="DM Sans"/>
              </a:rPr>
              <a:t>. </a:t>
            </a:r>
            <a:endParaRPr sz="240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12"/>
          <p:cNvSpPr txBox="1"/>
          <p:nvPr/>
        </p:nvSpPr>
        <p:spPr>
          <a:xfrm>
            <a:off x="570933" y="1187467"/>
            <a:ext cx="10945600" cy="698000"/>
          </a:xfrm>
          <a:prstGeom prst="rect">
            <a:avLst/>
          </a:prstGeom>
          <a:noFill/>
          <a:ln>
            <a:noFill/>
          </a:ln>
        </p:spPr>
        <p:txBody>
          <a:bodyPr spcFirstLastPara="1" wrap="square" lIns="121900" tIns="121900" rIns="121900" bIns="121900" anchor="t" anchorCtr="0">
            <a:noAutofit/>
          </a:bodyPr>
          <a:lstStyle/>
          <a:p>
            <a:pPr>
              <a:lnSpc>
                <a:spcPct val="115000"/>
              </a:lnSpc>
            </a:pPr>
            <a:r>
              <a:rPr lang="es">
                <a:solidFill>
                  <a:schemeClr val="dk1"/>
                </a:solidFill>
                <a:highlight>
                  <a:srgbClr val="FFFFFF"/>
                </a:highlight>
                <a:latin typeface="DM Sans"/>
                <a:ea typeface="DM Sans"/>
                <a:cs typeface="DM Sans"/>
                <a:sym typeface="DM Sans"/>
              </a:rPr>
              <a:t>A continuación podemos cargar los archivos que queramos en el directorio </a:t>
            </a:r>
            <a:r>
              <a:rPr lang="es" b="1">
                <a:solidFill>
                  <a:schemeClr val="dk1"/>
                </a:solidFill>
                <a:highlight>
                  <a:srgbClr val="FFFFFF"/>
                </a:highlight>
                <a:latin typeface="DM Sans"/>
                <a:ea typeface="DM Sans"/>
                <a:cs typeface="DM Sans"/>
                <a:sym typeface="DM Sans"/>
              </a:rPr>
              <a:t>public</a:t>
            </a:r>
            <a:r>
              <a:rPr lang="es">
                <a:solidFill>
                  <a:schemeClr val="dk1"/>
                </a:solidFill>
                <a:highlight>
                  <a:srgbClr val="FFFFFF"/>
                </a:highlight>
                <a:latin typeface="DM Sans"/>
                <a:ea typeface="DM Sans"/>
                <a:cs typeface="DM Sans"/>
                <a:sym typeface="DM Sans"/>
              </a:rPr>
              <a:t>:</a:t>
            </a:r>
            <a:endParaRPr>
              <a:latin typeface="DM Sans"/>
              <a:ea typeface="DM Sans"/>
              <a:cs typeface="DM Sans"/>
              <a:sym typeface="DM Sans"/>
            </a:endParaRPr>
          </a:p>
        </p:txBody>
      </p:sp>
      <p:sp>
        <p:nvSpPr>
          <p:cNvPr id="482" name="Google Shape;482;p112"/>
          <p:cNvSpPr txBox="1"/>
          <p:nvPr/>
        </p:nvSpPr>
        <p:spPr>
          <a:xfrm>
            <a:off x="612933" y="4083817"/>
            <a:ext cx="10945600" cy="698000"/>
          </a:xfrm>
          <a:prstGeom prst="rect">
            <a:avLst/>
          </a:prstGeom>
          <a:noFill/>
          <a:ln>
            <a:noFill/>
          </a:ln>
        </p:spPr>
        <p:txBody>
          <a:bodyPr spcFirstLastPara="1" wrap="square" lIns="121900" tIns="121900" rIns="121900" bIns="121900" anchor="t" anchorCtr="0">
            <a:noAutofit/>
          </a:bodyPr>
          <a:lstStyle/>
          <a:p>
            <a:pPr>
              <a:lnSpc>
                <a:spcPct val="115000"/>
              </a:lnSpc>
            </a:pPr>
            <a:r>
              <a:rPr lang="es" b="1" i="1">
                <a:solidFill>
                  <a:schemeClr val="dk1"/>
                </a:solidFill>
                <a:highlight>
                  <a:srgbClr val="FFFFFF"/>
                </a:highlight>
                <a:latin typeface="DM Sans"/>
                <a:ea typeface="DM Sans"/>
                <a:cs typeface="DM Sans"/>
                <a:sym typeface="DM Sans"/>
              </a:rPr>
              <a:t>Nota: </a:t>
            </a:r>
            <a:r>
              <a:rPr lang="es" i="1">
                <a:solidFill>
                  <a:schemeClr val="dk1"/>
                </a:solidFill>
                <a:highlight>
                  <a:srgbClr val="FFFFFF"/>
                </a:highlight>
                <a:latin typeface="DM Sans"/>
                <a:ea typeface="DM Sans"/>
                <a:cs typeface="DM Sans"/>
                <a:sym typeface="DM Sans"/>
              </a:rPr>
              <a:t>Express busca los archivos relativos al directorio estático, por lo que el nombre del directorio estático no forma parte del URL.</a:t>
            </a:r>
            <a:endParaRPr i="1">
              <a:solidFill>
                <a:schemeClr val="dk1"/>
              </a:solidFill>
              <a:highlight>
                <a:srgbClr val="FFFFFF"/>
              </a:highlight>
              <a:latin typeface="DM Sans"/>
              <a:ea typeface="DM Sans"/>
              <a:cs typeface="DM Sans"/>
              <a:sym typeface="DM Sans"/>
            </a:endParaRPr>
          </a:p>
          <a:p>
            <a:pPr marL="609585">
              <a:lnSpc>
                <a:spcPct val="115000"/>
              </a:lnSpc>
            </a:pPr>
            <a:endParaRPr sz="2667">
              <a:latin typeface="DM Sans"/>
              <a:ea typeface="DM Sans"/>
              <a:cs typeface="DM Sans"/>
              <a:sym typeface="DM Sans"/>
            </a:endParaRPr>
          </a:p>
        </p:txBody>
      </p:sp>
      <p:sp>
        <p:nvSpPr>
          <p:cNvPr id="483" name="Google Shape;483;p112"/>
          <p:cNvSpPr txBox="1"/>
          <p:nvPr/>
        </p:nvSpPr>
        <p:spPr>
          <a:xfrm>
            <a:off x="612933" y="1888871"/>
            <a:ext cx="11334400" cy="1979600"/>
          </a:xfrm>
          <a:prstGeom prst="rect">
            <a:avLst/>
          </a:prstGeom>
          <a:noFill/>
          <a:ln>
            <a:noFill/>
          </a:ln>
        </p:spPr>
        <p:txBody>
          <a:bodyPr spcFirstLastPara="1" wrap="square" lIns="121900" tIns="121900" rIns="121900" bIns="121900" anchor="t" anchorCtr="0">
            <a:noAutofit/>
          </a:bodyPr>
          <a:lstStyle/>
          <a:p>
            <a:r>
              <a:rPr lang="es" sz="2133">
                <a:solidFill>
                  <a:schemeClr val="dk1"/>
                </a:solidFill>
                <a:highlight>
                  <a:srgbClr val="F7F7F7"/>
                </a:highlight>
                <a:latin typeface="DM Sans"/>
                <a:ea typeface="DM Sans"/>
                <a:cs typeface="DM Sans"/>
                <a:sym typeface="DM Sans"/>
              </a:rPr>
              <a:t>http</a:t>
            </a:r>
            <a:r>
              <a:rPr lang="es" sz="2133">
                <a:solidFill>
                  <a:srgbClr val="999999"/>
                </a:solidFill>
                <a:highlight>
                  <a:srgbClr val="F7F7F7"/>
                </a:highlight>
                <a:latin typeface="DM Sans"/>
                <a:ea typeface="DM Sans"/>
                <a:cs typeface="DM Sans"/>
                <a:sym typeface="DM Sans"/>
              </a:rPr>
              <a:t>:</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localhost</a:t>
            </a:r>
            <a:r>
              <a:rPr lang="es" sz="2133">
                <a:solidFill>
                  <a:srgbClr val="999999"/>
                </a:solidFill>
                <a:highlight>
                  <a:srgbClr val="F7F7F7"/>
                </a:highlight>
                <a:latin typeface="DM Sans"/>
                <a:ea typeface="DM Sans"/>
                <a:cs typeface="DM Sans"/>
                <a:sym typeface="DM Sans"/>
              </a:rPr>
              <a:t>:</a:t>
            </a:r>
            <a:r>
              <a:rPr lang="es" sz="2133">
                <a:solidFill>
                  <a:srgbClr val="990055"/>
                </a:solidFill>
                <a:highlight>
                  <a:srgbClr val="F7F7F7"/>
                </a:highlight>
                <a:latin typeface="DM Sans"/>
                <a:ea typeface="DM Sans"/>
                <a:cs typeface="DM Sans"/>
                <a:sym typeface="DM Sans"/>
              </a:rPr>
              <a:t>3000</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hello</a:t>
            </a:r>
            <a:r>
              <a:rPr lang="es" sz="2133">
                <a:solidFill>
                  <a:srgbClr val="99999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html</a:t>
            </a:r>
            <a:endParaRPr sz="2133">
              <a:solidFill>
                <a:schemeClr val="dk1"/>
              </a:solidFill>
              <a:highlight>
                <a:srgbClr val="F7F7F7"/>
              </a:highlight>
              <a:latin typeface="DM Sans"/>
              <a:ea typeface="DM Sans"/>
              <a:cs typeface="DM Sans"/>
              <a:sym typeface="DM Sans"/>
            </a:endParaRPr>
          </a:p>
          <a:p>
            <a:r>
              <a:rPr lang="es" sz="2133">
                <a:solidFill>
                  <a:schemeClr val="dk1"/>
                </a:solidFill>
                <a:highlight>
                  <a:srgbClr val="F7F7F7"/>
                </a:highlight>
                <a:latin typeface="DM Sans"/>
                <a:ea typeface="DM Sans"/>
                <a:cs typeface="DM Sans"/>
                <a:sym typeface="DM Sans"/>
              </a:rPr>
              <a:t>http</a:t>
            </a:r>
            <a:r>
              <a:rPr lang="es" sz="2133">
                <a:solidFill>
                  <a:srgbClr val="999999"/>
                </a:solidFill>
                <a:highlight>
                  <a:srgbClr val="F7F7F7"/>
                </a:highlight>
                <a:latin typeface="DM Sans"/>
                <a:ea typeface="DM Sans"/>
                <a:cs typeface="DM Sans"/>
                <a:sym typeface="DM Sans"/>
              </a:rPr>
              <a:t>:</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localhost</a:t>
            </a:r>
            <a:r>
              <a:rPr lang="es" sz="2133">
                <a:solidFill>
                  <a:srgbClr val="999999"/>
                </a:solidFill>
                <a:highlight>
                  <a:srgbClr val="F7F7F7"/>
                </a:highlight>
                <a:latin typeface="DM Sans"/>
                <a:ea typeface="DM Sans"/>
                <a:cs typeface="DM Sans"/>
                <a:sym typeface="DM Sans"/>
              </a:rPr>
              <a:t>:</a:t>
            </a:r>
            <a:r>
              <a:rPr lang="es" sz="2133">
                <a:solidFill>
                  <a:srgbClr val="990055"/>
                </a:solidFill>
                <a:highlight>
                  <a:srgbClr val="F7F7F7"/>
                </a:highlight>
                <a:latin typeface="DM Sans"/>
                <a:ea typeface="DM Sans"/>
                <a:cs typeface="DM Sans"/>
                <a:sym typeface="DM Sans"/>
              </a:rPr>
              <a:t>3000</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images</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kitten</a:t>
            </a:r>
            <a:r>
              <a:rPr lang="es" sz="2133">
                <a:solidFill>
                  <a:srgbClr val="99999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jpg</a:t>
            </a:r>
            <a:endParaRPr sz="2133">
              <a:solidFill>
                <a:schemeClr val="dk1"/>
              </a:solidFill>
              <a:highlight>
                <a:srgbClr val="F7F7F7"/>
              </a:highlight>
              <a:latin typeface="DM Sans"/>
              <a:ea typeface="DM Sans"/>
              <a:cs typeface="DM Sans"/>
              <a:sym typeface="DM Sans"/>
            </a:endParaRPr>
          </a:p>
          <a:p>
            <a:r>
              <a:rPr lang="es" sz="2133">
                <a:solidFill>
                  <a:schemeClr val="dk1"/>
                </a:solidFill>
                <a:highlight>
                  <a:srgbClr val="F7F7F7"/>
                </a:highlight>
                <a:latin typeface="DM Sans"/>
                <a:ea typeface="DM Sans"/>
                <a:cs typeface="DM Sans"/>
                <a:sym typeface="DM Sans"/>
              </a:rPr>
              <a:t>http</a:t>
            </a:r>
            <a:r>
              <a:rPr lang="es" sz="2133">
                <a:solidFill>
                  <a:srgbClr val="999999"/>
                </a:solidFill>
                <a:highlight>
                  <a:srgbClr val="F7F7F7"/>
                </a:highlight>
                <a:latin typeface="DM Sans"/>
                <a:ea typeface="DM Sans"/>
                <a:cs typeface="DM Sans"/>
                <a:sym typeface="DM Sans"/>
              </a:rPr>
              <a:t>:</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localhost</a:t>
            </a:r>
            <a:r>
              <a:rPr lang="es" sz="2133">
                <a:solidFill>
                  <a:srgbClr val="999999"/>
                </a:solidFill>
                <a:highlight>
                  <a:srgbClr val="F7F7F7"/>
                </a:highlight>
                <a:latin typeface="DM Sans"/>
                <a:ea typeface="DM Sans"/>
                <a:cs typeface="DM Sans"/>
                <a:sym typeface="DM Sans"/>
              </a:rPr>
              <a:t>:</a:t>
            </a:r>
            <a:r>
              <a:rPr lang="es" sz="2133">
                <a:solidFill>
                  <a:srgbClr val="990055"/>
                </a:solidFill>
                <a:highlight>
                  <a:srgbClr val="F7F7F7"/>
                </a:highlight>
                <a:latin typeface="DM Sans"/>
                <a:ea typeface="DM Sans"/>
                <a:cs typeface="DM Sans"/>
                <a:sym typeface="DM Sans"/>
              </a:rPr>
              <a:t>3000</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css</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style</a:t>
            </a:r>
            <a:r>
              <a:rPr lang="es" sz="2133">
                <a:solidFill>
                  <a:srgbClr val="99999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css</a:t>
            </a:r>
            <a:endParaRPr sz="2133">
              <a:solidFill>
                <a:schemeClr val="dk1"/>
              </a:solidFill>
              <a:highlight>
                <a:srgbClr val="F7F7F7"/>
              </a:highlight>
              <a:latin typeface="DM Sans"/>
              <a:ea typeface="DM Sans"/>
              <a:cs typeface="DM Sans"/>
              <a:sym typeface="DM Sans"/>
            </a:endParaRPr>
          </a:p>
          <a:p>
            <a:r>
              <a:rPr lang="es" sz="2133">
                <a:solidFill>
                  <a:schemeClr val="dk1"/>
                </a:solidFill>
                <a:highlight>
                  <a:srgbClr val="F7F7F7"/>
                </a:highlight>
                <a:latin typeface="DM Sans"/>
                <a:ea typeface="DM Sans"/>
                <a:cs typeface="DM Sans"/>
                <a:sym typeface="DM Sans"/>
              </a:rPr>
              <a:t>http</a:t>
            </a:r>
            <a:r>
              <a:rPr lang="es" sz="2133">
                <a:solidFill>
                  <a:srgbClr val="999999"/>
                </a:solidFill>
                <a:highlight>
                  <a:srgbClr val="F7F7F7"/>
                </a:highlight>
                <a:latin typeface="DM Sans"/>
                <a:ea typeface="DM Sans"/>
                <a:cs typeface="DM Sans"/>
                <a:sym typeface="DM Sans"/>
              </a:rPr>
              <a:t>:</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localhost</a:t>
            </a:r>
            <a:r>
              <a:rPr lang="es" sz="2133">
                <a:solidFill>
                  <a:srgbClr val="999999"/>
                </a:solidFill>
                <a:highlight>
                  <a:srgbClr val="F7F7F7"/>
                </a:highlight>
                <a:latin typeface="DM Sans"/>
                <a:ea typeface="DM Sans"/>
                <a:cs typeface="DM Sans"/>
                <a:sym typeface="DM Sans"/>
              </a:rPr>
              <a:t>:</a:t>
            </a:r>
            <a:r>
              <a:rPr lang="es" sz="2133">
                <a:solidFill>
                  <a:srgbClr val="990055"/>
                </a:solidFill>
                <a:highlight>
                  <a:srgbClr val="F7F7F7"/>
                </a:highlight>
                <a:latin typeface="DM Sans"/>
                <a:ea typeface="DM Sans"/>
                <a:cs typeface="DM Sans"/>
                <a:sym typeface="DM Sans"/>
              </a:rPr>
              <a:t>3000</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js</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app</a:t>
            </a:r>
            <a:r>
              <a:rPr lang="es" sz="2133">
                <a:solidFill>
                  <a:srgbClr val="99999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js</a:t>
            </a:r>
            <a:endParaRPr sz="2133">
              <a:solidFill>
                <a:schemeClr val="dk1"/>
              </a:solidFill>
              <a:highlight>
                <a:srgbClr val="F7F7F7"/>
              </a:highlight>
              <a:latin typeface="DM Sans"/>
              <a:ea typeface="DM Sans"/>
              <a:cs typeface="DM Sans"/>
              <a:sym typeface="DM Sans"/>
            </a:endParaRPr>
          </a:p>
          <a:p>
            <a:r>
              <a:rPr lang="es" sz="2133">
                <a:solidFill>
                  <a:schemeClr val="dk1"/>
                </a:solidFill>
                <a:highlight>
                  <a:srgbClr val="F7F7F7"/>
                </a:highlight>
                <a:latin typeface="DM Sans"/>
                <a:ea typeface="DM Sans"/>
                <a:cs typeface="DM Sans"/>
                <a:sym typeface="DM Sans"/>
              </a:rPr>
              <a:t>http</a:t>
            </a:r>
            <a:r>
              <a:rPr lang="es" sz="2133">
                <a:solidFill>
                  <a:srgbClr val="999999"/>
                </a:solidFill>
                <a:highlight>
                  <a:srgbClr val="F7F7F7"/>
                </a:highlight>
                <a:latin typeface="DM Sans"/>
                <a:ea typeface="DM Sans"/>
                <a:cs typeface="DM Sans"/>
                <a:sym typeface="DM Sans"/>
              </a:rPr>
              <a:t>:</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localhost</a:t>
            </a:r>
            <a:r>
              <a:rPr lang="es" sz="2133">
                <a:solidFill>
                  <a:srgbClr val="999999"/>
                </a:solidFill>
                <a:highlight>
                  <a:srgbClr val="F7F7F7"/>
                </a:highlight>
                <a:latin typeface="DM Sans"/>
                <a:ea typeface="DM Sans"/>
                <a:cs typeface="DM Sans"/>
                <a:sym typeface="DM Sans"/>
              </a:rPr>
              <a:t>:</a:t>
            </a:r>
            <a:r>
              <a:rPr lang="es" sz="2133">
                <a:solidFill>
                  <a:srgbClr val="990055"/>
                </a:solidFill>
                <a:highlight>
                  <a:srgbClr val="F7F7F7"/>
                </a:highlight>
                <a:latin typeface="DM Sans"/>
                <a:ea typeface="DM Sans"/>
                <a:cs typeface="DM Sans"/>
                <a:sym typeface="DM Sans"/>
              </a:rPr>
              <a:t>3000</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images</a:t>
            </a:r>
            <a:r>
              <a:rPr lang="es" sz="2133">
                <a:solidFill>
                  <a:srgbClr val="A67F5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bg</a:t>
            </a:r>
            <a:r>
              <a:rPr lang="es" sz="2133">
                <a:solidFill>
                  <a:srgbClr val="999999"/>
                </a:solidFill>
                <a:highlight>
                  <a:srgbClr val="F7F7F7"/>
                </a:highlight>
                <a:latin typeface="DM Sans"/>
                <a:ea typeface="DM Sans"/>
                <a:cs typeface="DM Sans"/>
                <a:sym typeface="DM Sans"/>
              </a:rPr>
              <a:t>.</a:t>
            </a:r>
            <a:r>
              <a:rPr lang="es" sz="2133">
                <a:solidFill>
                  <a:schemeClr val="dk1"/>
                </a:solidFill>
                <a:highlight>
                  <a:srgbClr val="F7F7F7"/>
                </a:highlight>
                <a:latin typeface="DM Sans"/>
                <a:ea typeface="DM Sans"/>
                <a:cs typeface="DM Sans"/>
                <a:sym typeface="DM Sans"/>
              </a:rPr>
              <a:t>png</a:t>
            </a:r>
            <a:endParaRPr sz="2133">
              <a:solidFill>
                <a:schemeClr val="dk1"/>
              </a:solidFill>
              <a:latin typeface="DM Sans"/>
              <a:ea typeface="DM Sans"/>
              <a:cs typeface="DM Sans"/>
              <a:sym typeface="DM Sans"/>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13"/>
          <p:cNvSpPr txBox="1"/>
          <p:nvPr/>
        </p:nvSpPr>
        <p:spPr>
          <a:xfrm>
            <a:off x="701100" y="2795000"/>
            <a:ext cx="10423600" cy="1188000"/>
          </a:xfrm>
          <a:prstGeom prst="rect">
            <a:avLst/>
          </a:prstGeom>
          <a:noFill/>
          <a:ln>
            <a:noFill/>
          </a:ln>
        </p:spPr>
        <p:txBody>
          <a:bodyPr spcFirstLastPara="1" wrap="square" lIns="121900" tIns="121900" rIns="121900" bIns="121900" anchor="t" anchorCtr="0">
            <a:noAutofit/>
          </a:bodyPr>
          <a:lstStyle/>
          <a:p>
            <a:pPr>
              <a:lnSpc>
                <a:spcPct val="115000"/>
              </a:lnSpc>
            </a:pPr>
            <a:r>
              <a:rPr lang="es">
                <a:solidFill>
                  <a:schemeClr val="dk1"/>
                </a:solidFill>
                <a:highlight>
                  <a:srgbClr val="FFFFFF"/>
                </a:highlight>
                <a:latin typeface="DM Sans"/>
                <a:ea typeface="DM Sans"/>
                <a:cs typeface="DM Sans"/>
                <a:sym typeface="DM Sans"/>
              </a:rPr>
              <a:t>Para crear un </a:t>
            </a:r>
            <a:r>
              <a:rPr lang="es" b="1">
                <a:solidFill>
                  <a:schemeClr val="dk1"/>
                </a:solidFill>
                <a:highlight>
                  <a:srgbClr val="FFFFFF"/>
                </a:highlight>
                <a:latin typeface="DM Sans"/>
                <a:ea typeface="DM Sans"/>
                <a:cs typeface="DM Sans"/>
                <a:sym typeface="DM Sans"/>
              </a:rPr>
              <a:t>prefijo virtual</a:t>
            </a:r>
            <a:r>
              <a:rPr lang="es">
                <a:solidFill>
                  <a:schemeClr val="dk1"/>
                </a:solidFill>
                <a:highlight>
                  <a:srgbClr val="FFFFFF"/>
                </a:highlight>
                <a:latin typeface="DM Sans"/>
                <a:ea typeface="DM Sans"/>
                <a:cs typeface="DM Sans"/>
                <a:sym typeface="DM Sans"/>
              </a:rPr>
              <a:t> (donde el path de acceso no existe realmente en el sistema de archivos) para los archivos servidos por express.static, debemos </a:t>
            </a:r>
            <a:r>
              <a:rPr lang="es" b="1">
                <a:solidFill>
                  <a:schemeClr val="dk1"/>
                </a:solidFill>
                <a:highlight>
                  <a:srgbClr val="FFFFFF"/>
                </a:highlight>
                <a:latin typeface="DM Sans"/>
                <a:ea typeface="DM Sans"/>
                <a:cs typeface="DM Sans"/>
                <a:sym typeface="DM Sans"/>
              </a:rPr>
              <a:t>especificar un path de acceso de montaje </a:t>
            </a:r>
            <a:r>
              <a:rPr lang="es">
                <a:solidFill>
                  <a:schemeClr val="dk1"/>
                </a:solidFill>
                <a:highlight>
                  <a:srgbClr val="FFFFFF"/>
                </a:highlight>
                <a:latin typeface="DM Sans"/>
                <a:ea typeface="DM Sans"/>
                <a:cs typeface="DM Sans"/>
                <a:sym typeface="DM Sans"/>
              </a:rPr>
              <a:t>para el directorio estático:</a:t>
            </a:r>
            <a:endParaRPr>
              <a:latin typeface="DM Sans"/>
              <a:ea typeface="DM Sans"/>
              <a:cs typeface="DM Sans"/>
              <a:sym typeface="DM Sans"/>
            </a:endParaRPr>
          </a:p>
        </p:txBody>
      </p:sp>
      <p:sp>
        <p:nvSpPr>
          <p:cNvPr id="489" name="Google Shape;489;p113"/>
          <p:cNvSpPr txBox="1"/>
          <p:nvPr/>
        </p:nvSpPr>
        <p:spPr>
          <a:xfrm>
            <a:off x="701100" y="1615800"/>
            <a:ext cx="7554800" cy="10208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Prefijo virtual</a:t>
            </a:r>
            <a:endParaRPr sz="5333" b="1">
              <a:latin typeface="DM Sans"/>
              <a:ea typeface="DM Sans"/>
              <a:cs typeface="DM Sans"/>
              <a:sym typeface="DM Sans"/>
            </a:endParaRPr>
          </a:p>
        </p:txBody>
      </p:sp>
      <p:sp>
        <p:nvSpPr>
          <p:cNvPr id="490" name="Google Shape;490;p113"/>
          <p:cNvSpPr txBox="1"/>
          <p:nvPr/>
        </p:nvSpPr>
        <p:spPr>
          <a:xfrm>
            <a:off x="1634200" y="4469200"/>
            <a:ext cx="8923600" cy="823600"/>
          </a:xfrm>
          <a:prstGeom prst="rect">
            <a:avLst/>
          </a:prstGeom>
          <a:solidFill>
            <a:srgbClr val="1E1E1E"/>
          </a:solidFill>
          <a:ln>
            <a:noFill/>
          </a:ln>
        </p:spPr>
        <p:txBody>
          <a:bodyPr spcFirstLastPara="1" wrap="square" lIns="121900" tIns="121900" rIns="121900" bIns="121900" anchor="t" anchorCtr="0">
            <a:noAutofit/>
          </a:bodyPr>
          <a:lstStyle/>
          <a:p>
            <a:pPr>
              <a:lnSpc>
                <a:spcPct val="135714"/>
              </a:lnSpc>
            </a:pPr>
            <a:r>
              <a:rPr lang="es" sz="2267">
                <a:solidFill>
                  <a:srgbClr val="9CDCFE"/>
                </a:solidFill>
                <a:highlight>
                  <a:srgbClr val="1E1E1E"/>
                </a:highlight>
                <a:latin typeface="Courier New"/>
                <a:ea typeface="Courier New"/>
                <a:cs typeface="Courier New"/>
                <a:sym typeface="Courier New"/>
              </a:rPr>
              <a:t>app</a:t>
            </a:r>
            <a:r>
              <a:rPr lang="es" sz="2267">
                <a:solidFill>
                  <a:srgbClr val="D4D4D4"/>
                </a:solidFill>
                <a:highlight>
                  <a:srgbClr val="1E1E1E"/>
                </a:highlight>
                <a:latin typeface="Courier New"/>
                <a:ea typeface="Courier New"/>
                <a:cs typeface="Courier New"/>
                <a:sym typeface="Courier New"/>
              </a:rPr>
              <a:t>.</a:t>
            </a:r>
            <a:r>
              <a:rPr lang="es" sz="2267">
                <a:solidFill>
                  <a:srgbClr val="DCDCAA"/>
                </a:solidFill>
                <a:highlight>
                  <a:srgbClr val="1E1E1E"/>
                </a:highlight>
                <a:latin typeface="Courier New"/>
                <a:ea typeface="Courier New"/>
                <a:cs typeface="Courier New"/>
                <a:sym typeface="Courier New"/>
              </a:rPr>
              <a:t>use</a:t>
            </a:r>
            <a:r>
              <a:rPr lang="es" sz="2267">
                <a:solidFill>
                  <a:srgbClr val="D4D4D4"/>
                </a:solidFill>
                <a:highlight>
                  <a:srgbClr val="1E1E1E"/>
                </a:highlight>
                <a:latin typeface="Courier New"/>
                <a:ea typeface="Courier New"/>
                <a:cs typeface="Courier New"/>
                <a:sym typeface="Courier New"/>
              </a:rPr>
              <a:t>(</a:t>
            </a:r>
            <a:r>
              <a:rPr lang="es" sz="2267">
                <a:solidFill>
                  <a:srgbClr val="CE9178"/>
                </a:solidFill>
                <a:highlight>
                  <a:srgbClr val="1E1E1E"/>
                </a:highlight>
                <a:latin typeface="Courier New"/>
                <a:ea typeface="Courier New"/>
                <a:cs typeface="Courier New"/>
                <a:sym typeface="Courier New"/>
              </a:rPr>
              <a:t>'/static'</a:t>
            </a:r>
            <a:r>
              <a:rPr lang="es" sz="2267">
                <a:solidFill>
                  <a:srgbClr val="D4D4D4"/>
                </a:solidFill>
                <a:highlight>
                  <a:srgbClr val="1E1E1E"/>
                </a:highlight>
                <a:latin typeface="Courier New"/>
                <a:ea typeface="Courier New"/>
                <a:cs typeface="Courier New"/>
                <a:sym typeface="Courier New"/>
              </a:rPr>
              <a:t>, </a:t>
            </a:r>
            <a:r>
              <a:rPr lang="es" sz="2267">
                <a:solidFill>
                  <a:srgbClr val="9CDCFE"/>
                </a:solidFill>
                <a:highlight>
                  <a:srgbClr val="1E1E1E"/>
                </a:highlight>
                <a:latin typeface="Courier New"/>
                <a:ea typeface="Courier New"/>
                <a:cs typeface="Courier New"/>
                <a:sym typeface="Courier New"/>
              </a:rPr>
              <a:t>express</a:t>
            </a:r>
            <a:r>
              <a:rPr lang="es" sz="2267">
                <a:solidFill>
                  <a:srgbClr val="D4D4D4"/>
                </a:solidFill>
                <a:highlight>
                  <a:srgbClr val="1E1E1E"/>
                </a:highlight>
                <a:latin typeface="Courier New"/>
                <a:ea typeface="Courier New"/>
                <a:cs typeface="Courier New"/>
                <a:sym typeface="Courier New"/>
              </a:rPr>
              <a:t>.</a:t>
            </a:r>
            <a:r>
              <a:rPr lang="es" sz="2267">
                <a:solidFill>
                  <a:srgbClr val="DCDCAA"/>
                </a:solidFill>
                <a:highlight>
                  <a:srgbClr val="1E1E1E"/>
                </a:highlight>
                <a:latin typeface="Courier New"/>
                <a:ea typeface="Courier New"/>
                <a:cs typeface="Courier New"/>
                <a:sym typeface="Courier New"/>
              </a:rPr>
              <a:t>static</a:t>
            </a:r>
            <a:r>
              <a:rPr lang="es" sz="2267">
                <a:solidFill>
                  <a:srgbClr val="D4D4D4"/>
                </a:solidFill>
                <a:highlight>
                  <a:srgbClr val="1E1E1E"/>
                </a:highlight>
                <a:latin typeface="Courier New"/>
                <a:ea typeface="Courier New"/>
                <a:cs typeface="Courier New"/>
                <a:sym typeface="Courier New"/>
              </a:rPr>
              <a:t>(</a:t>
            </a:r>
            <a:r>
              <a:rPr lang="es" sz="2267">
                <a:solidFill>
                  <a:srgbClr val="CE9178"/>
                </a:solidFill>
                <a:highlight>
                  <a:srgbClr val="1E1E1E"/>
                </a:highlight>
                <a:latin typeface="Courier New"/>
                <a:ea typeface="Courier New"/>
                <a:cs typeface="Courier New"/>
                <a:sym typeface="Courier New"/>
              </a:rPr>
              <a:t>'public'</a:t>
            </a:r>
            <a:r>
              <a:rPr lang="es" sz="2267">
                <a:solidFill>
                  <a:srgbClr val="D4D4D4"/>
                </a:solidFill>
                <a:highlight>
                  <a:srgbClr val="1E1E1E"/>
                </a:highlight>
                <a:latin typeface="Courier New"/>
                <a:ea typeface="Courier New"/>
                <a:cs typeface="Courier New"/>
                <a:sym typeface="Courier New"/>
              </a:rPr>
              <a:t>))</a:t>
            </a:r>
            <a:endParaRPr sz="2267">
              <a:solidFill>
                <a:srgbClr val="999999"/>
              </a:solidFill>
              <a:latin typeface="Courier New"/>
              <a:ea typeface="Courier New"/>
              <a:cs typeface="Courier New"/>
              <a:sym typeface="Courier New"/>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14"/>
          <p:cNvSpPr txBox="1"/>
          <p:nvPr/>
        </p:nvSpPr>
        <p:spPr>
          <a:xfrm>
            <a:off x="782600" y="1705967"/>
            <a:ext cx="10423600" cy="473600"/>
          </a:xfrm>
          <a:prstGeom prst="rect">
            <a:avLst/>
          </a:prstGeom>
          <a:noFill/>
          <a:ln>
            <a:noFill/>
          </a:ln>
        </p:spPr>
        <p:txBody>
          <a:bodyPr spcFirstLastPara="1" wrap="square" lIns="121900" tIns="121900" rIns="121900" bIns="121900" anchor="t" anchorCtr="0">
            <a:noAutofit/>
          </a:bodyPr>
          <a:lstStyle/>
          <a:p>
            <a:pPr>
              <a:lnSpc>
                <a:spcPct val="115000"/>
              </a:lnSpc>
            </a:pPr>
            <a:r>
              <a:rPr lang="es">
                <a:solidFill>
                  <a:schemeClr val="dk1"/>
                </a:solidFill>
                <a:highlight>
                  <a:srgbClr val="FFFFFF"/>
                </a:highlight>
                <a:latin typeface="DM Sans"/>
                <a:ea typeface="DM Sans"/>
                <a:cs typeface="DM Sans"/>
                <a:sym typeface="DM Sans"/>
              </a:rPr>
              <a:t>Así podemos cargar los archivos que hay en el directorio </a:t>
            </a:r>
            <a:r>
              <a:rPr lang="es" b="1">
                <a:solidFill>
                  <a:schemeClr val="dk1"/>
                </a:solidFill>
                <a:highlight>
                  <a:srgbClr val="FFFFFF"/>
                </a:highlight>
                <a:latin typeface="DM Sans"/>
                <a:ea typeface="DM Sans"/>
                <a:cs typeface="DM Sans"/>
                <a:sym typeface="DM Sans"/>
              </a:rPr>
              <a:t>public </a:t>
            </a:r>
            <a:r>
              <a:rPr lang="es">
                <a:solidFill>
                  <a:schemeClr val="dk1"/>
                </a:solidFill>
                <a:highlight>
                  <a:srgbClr val="FFFFFF"/>
                </a:highlight>
                <a:latin typeface="DM Sans"/>
                <a:ea typeface="DM Sans"/>
                <a:cs typeface="DM Sans"/>
                <a:sym typeface="DM Sans"/>
              </a:rPr>
              <a:t>desde el prefijo </a:t>
            </a:r>
            <a:r>
              <a:rPr lang="es" b="1">
                <a:solidFill>
                  <a:schemeClr val="dk1"/>
                </a:solidFill>
                <a:highlight>
                  <a:srgbClr val="FFFFFF"/>
                </a:highlight>
                <a:latin typeface="DM Sans"/>
                <a:ea typeface="DM Sans"/>
                <a:cs typeface="DM Sans"/>
                <a:sym typeface="DM Sans"/>
              </a:rPr>
              <a:t>/static.</a:t>
            </a:r>
            <a:endParaRPr b="1">
              <a:solidFill>
                <a:schemeClr val="dk1"/>
              </a:solidFill>
              <a:highlight>
                <a:srgbClr val="FFFFFF"/>
              </a:highlight>
              <a:latin typeface="DM Sans"/>
              <a:ea typeface="DM Sans"/>
              <a:cs typeface="DM Sans"/>
              <a:sym typeface="DM Sans"/>
            </a:endParaRPr>
          </a:p>
          <a:p>
            <a:pPr marL="609585">
              <a:lnSpc>
                <a:spcPct val="115000"/>
              </a:lnSpc>
            </a:pPr>
            <a:endParaRPr>
              <a:latin typeface="DM Sans"/>
              <a:ea typeface="DM Sans"/>
              <a:cs typeface="DM Sans"/>
              <a:sym typeface="DM Sans"/>
            </a:endParaRPr>
          </a:p>
        </p:txBody>
      </p:sp>
      <p:sp>
        <p:nvSpPr>
          <p:cNvPr id="496" name="Google Shape;496;p114"/>
          <p:cNvSpPr txBox="1"/>
          <p:nvPr/>
        </p:nvSpPr>
        <p:spPr>
          <a:xfrm>
            <a:off x="966900" y="2542667"/>
            <a:ext cx="8541200" cy="2384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2133">
                <a:solidFill>
                  <a:schemeClr val="dk1"/>
                </a:solidFill>
                <a:highlight>
                  <a:srgbClr val="F7F7F7"/>
                </a:highlight>
                <a:latin typeface="Courier New"/>
                <a:ea typeface="Courier New"/>
                <a:cs typeface="Courier New"/>
                <a:sym typeface="Courier New"/>
              </a:rPr>
              <a:t>http</a:t>
            </a:r>
            <a:r>
              <a:rPr lang="es" sz="2133">
                <a:solidFill>
                  <a:srgbClr val="999999"/>
                </a:solidFill>
                <a:highlight>
                  <a:srgbClr val="F7F7F7"/>
                </a:highlight>
                <a:latin typeface="Courier New"/>
                <a:ea typeface="Courier New"/>
                <a:cs typeface="Courier New"/>
                <a:sym typeface="Courier New"/>
              </a:rPr>
              <a:t>:</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localhost</a:t>
            </a:r>
            <a:r>
              <a:rPr lang="es" sz="2133">
                <a:solidFill>
                  <a:srgbClr val="999999"/>
                </a:solidFill>
                <a:highlight>
                  <a:srgbClr val="F7F7F7"/>
                </a:highlight>
                <a:latin typeface="Courier New"/>
                <a:ea typeface="Courier New"/>
                <a:cs typeface="Courier New"/>
                <a:sym typeface="Courier New"/>
              </a:rPr>
              <a:t>:</a:t>
            </a:r>
            <a:r>
              <a:rPr lang="es" sz="2133">
                <a:solidFill>
                  <a:srgbClr val="990055"/>
                </a:solidFill>
                <a:highlight>
                  <a:srgbClr val="F7F7F7"/>
                </a:highlight>
                <a:latin typeface="Courier New"/>
                <a:ea typeface="Courier New"/>
                <a:cs typeface="Courier New"/>
                <a:sym typeface="Courier New"/>
              </a:rPr>
              <a:t>3000</a:t>
            </a:r>
            <a:r>
              <a:rPr lang="es" sz="2133">
                <a:solidFill>
                  <a:srgbClr val="A67F59"/>
                </a:solidFill>
                <a:highlight>
                  <a:srgbClr val="F7F7F7"/>
                </a:highlight>
                <a:latin typeface="Courier New"/>
                <a:ea typeface="Courier New"/>
                <a:cs typeface="Courier New"/>
                <a:sym typeface="Courier New"/>
              </a:rPr>
              <a:t>/</a:t>
            </a:r>
            <a:r>
              <a:rPr lang="es" sz="2133">
                <a:solidFill>
                  <a:srgbClr val="0077AA"/>
                </a:solidFill>
                <a:highlight>
                  <a:srgbClr val="F7F7F7"/>
                </a:highlight>
                <a:latin typeface="Courier New"/>
                <a:ea typeface="Courier New"/>
                <a:cs typeface="Courier New"/>
                <a:sym typeface="Courier New"/>
              </a:rPr>
              <a:t>static</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hello</a:t>
            </a:r>
            <a:r>
              <a:rPr lang="es" sz="2133">
                <a:solidFill>
                  <a:srgbClr val="99999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html</a:t>
            </a:r>
            <a:endParaRPr sz="2133">
              <a:solidFill>
                <a:schemeClr val="dk1"/>
              </a:solidFill>
              <a:highlight>
                <a:srgbClr val="F7F7F7"/>
              </a:highlight>
              <a:latin typeface="Courier New"/>
              <a:ea typeface="Courier New"/>
              <a:cs typeface="Courier New"/>
              <a:sym typeface="Courier New"/>
            </a:endParaRPr>
          </a:p>
          <a:p>
            <a:pPr>
              <a:buClr>
                <a:schemeClr val="dk1"/>
              </a:buClr>
              <a:buSzPts val="1100"/>
            </a:pPr>
            <a:r>
              <a:rPr lang="es" sz="2133">
                <a:solidFill>
                  <a:schemeClr val="dk1"/>
                </a:solidFill>
                <a:highlight>
                  <a:srgbClr val="F7F7F7"/>
                </a:highlight>
                <a:latin typeface="Courier New"/>
                <a:ea typeface="Courier New"/>
                <a:cs typeface="Courier New"/>
                <a:sym typeface="Courier New"/>
              </a:rPr>
              <a:t>http</a:t>
            </a:r>
            <a:r>
              <a:rPr lang="es" sz="2133">
                <a:solidFill>
                  <a:srgbClr val="999999"/>
                </a:solidFill>
                <a:highlight>
                  <a:srgbClr val="F7F7F7"/>
                </a:highlight>
                <a:latin typeface="Courier New"/>
                <a:ea typeface="Courier New"/>
                <a:cs typeface="Courier New"/>
                <a:sym typeface="Courier New"/>
              </a:rPr>
              <a:t>:</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localhost</a:t>
            </a:r>
            <a:r>
              <a:rPr lang="es" sz="2133">
                <a:solidFill>
                  <a:srgbClr val="999999"/>
                </a:solidFill>
                <a:highlight>
                  <a:srgbClr val="F7F7F7"/>
                </a:highlight>
                <a:latin typeface="Courier New"/>
                <a:ea typeface="Courier New"/>
                <a:cs typeface="Courier New"/>
                <a:sym typeface="Courier New"/>
              </a:rPr>
              <a:t>:</a:t>
            </a:r>
            <a:r>
              <a:rPr lang="es" sz="2133">
                <a:solidFill>
                  <a:srgbClr val="990055"/>
                </a:solidFill>
                <a:highlight>
                  <a:srgbClr val="F7F7F7"/>
                </a:highlight>
                <a:latin typeface="Courier New"/>
                <a:ea typeface="Courier New"/>
                <a:cs typeface="Courier New"/>
                <a:sym typeface="Courier New"/>
              </a:rPr>
              <a:t>3000</a:t>
            </a:r>
            <a:r>
              <a:rPr lang="es" sz="2133">
                <a:solidFill>
                  <a:srgbClr val="A67F59"/>
                </a:solidFill>
                <a:highlight>
                  <a:srgbClr val="F7F7F7"/>
                </a:highlight>
                <a:latin typeface="Courier New"/>
                <a:ea typeface="Courier New"/>
                <a:cs typeface="Courier New"/>
                <a:sym typeface="Courier New"/>
              </a:rPr>
              <a:t>/</a:t>
            </a:r>
            <a:r>
              <a:rPr lang="es" sz="2133">
                <a:solidFill>
                  <a:srgbClr val="0077AA"/>
                </a:solidFill>
                <a:highlight>
                  <a:srgbClr val="F7F7F7"/>
                </a:highlight>
                <a:latin typeface="Courier New"/>
                <a:ea typeface="Courier New"/>
                <a:cs typeface="Courier New"/>
                <a:sym typeface="Courier New"/>
              </a:rPr>
              <a:t>static</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images</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kitten</a:t>
            </a:r>
            <a:r>
              <a:rPr lang="es" sz="2133">
                <a:solidFill>
                  <a:srgbClr val="99999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jpg</a:t>
            </a:r>
            <a:endParaRPr sz="2133">
              <a:solidFill>
                <a:schemeClr val="dk1"/>
              </a:solidFill>
              <a:highlight>
                <a:srgbClr val="F7F7F7"/>
              </a:highlight>
              <a:latin typeface="Courier New"/>
              <a:ea typeface="Courier New"/>
              <a:cs typeface="Courier New"/>
              <a:sym typeface="Courier New"/>
            </a:endParaRPr>
          </a:p>
          <a:p>
            <a:pPr>
              <a:buClr>
                <a:schemeClr val="dk1"/>
              </a:buClr>
              <a:buSzPts val="1100"/>
            </a:pPr>
            <a:r>
              <a:rPr lang="es" sz="2133">
                <a:solidFill>
                  <a:schemeClr val="dk1"/>
                </a:solidFill>
                <a:highlight>
                  <a:srgbClr val="F7F7F7"/>
                </a:highlight>
                <a:latin typeface="Courier New"/>
                <a:ea typeface="Courier New"/>
                <a:cs typeface="Courier New"/>
                <a:sym typeface="Courier New"/>
              </a:rPr>
              <a:t>http</a:t>
            </a:r>
            <a:r>
              <a:rPr lang="es" sz="2133">
                <a:solidFill>
                  <a:srgbClr val="999999"/>
                </a:solidFill>
                <a:highlight>
                  <a:srgbClr val="F7F7F7"/>
                </a:highlight>
                <a:latin typeface="Courier New"/>
                <a:ea typeface="Courier New"/>
                <a:cs typeface="Courier New"/>
                <a:sym typeface="Courier New"/>
              </a:rPr>
              <a:t>:</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localhost</a:t>
            </a:r>
            <a:r>
              <a:rPr lang="es" sz="2133">
                <a:solidFill>
                  <a:srgbClr val="999999"/>
                </a:solidFill>
                <a:highlight>
                  <a:srgbClr val="F7F7F7"/>
                </a:highlight>
                <a:latin typeface="Courier New"/>
                <a:ea typeface="Courier New"/>
                <a:cs typeface="Courier New"/>
                <a:sym typeface="Courier New"/>
              </a:rPr>
              <a:t>:</a:t>
            </a:r>
            <a:r>
              <a:rPr lang="es" sz="2133">
                <a:solidFill>
                  <a:srgbClr val="990055"/>
                </a:solidFill>
                <a:highlight>
                  <a:srgbClr val="F7F7F7"/>
                </a:highlight>
                <a:latin typeface="Courier New"/>
                <a:ea typeface="Courier New"/>
                <a:cs typeface="Courier New"/>
                <a:sym typeface="Courier New"/>
              </a:rPr>
              <a:t>3000</a:t>
            </a:r>
            <a:r>
              <a:rPr lang="es" sz="2133">
                <a:solidFill>
                  <a:srgbClr val="A67F59"/>
                </a:solidFill>
                <a:highlight>
                  <a:srgbClr val="F7F7F7"/>
                </a:highlight>
                <a:latin typeface="Courier New"/>
                <a:ea typeface="Courier New"/>
                <a:cs typeface="Courier New"/>
                <a:sym typeface="Courier New"/>
              </a:rPr>
              <a:t>/</a:t>
            </a:r>
            <a:r>
              <a:rPr lang="es" sz="2133">
                <a:solidFill>
                  <a:srgbClr val="0077AA"/>
                </a:solidFill>
                <a:highlight>
                  <a:srgbClr val="F7F7F7"/>
                </a:highlight>
                <a:latin typeface="Courier New"/>
                <a:ea typeface="Courier New"/>
                <a:cs typeface="Courier New"/>
                <a:sym typeface="Courier New"/>
              </a:rPr>
              <a:t>static</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css</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style</a:t>
            </a:r>
            <a:r>
              <a:rPr lang="es" sz="2133">
                <a:solidFill>
                  <a:srgbClr val="99999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css</a:t>
            </a:r>
            <a:endParaRPr sz="2133">
              <a:solidFill>
                <a:schemeClr val="dk1"/>
              </a:solidFill>
              <a:highlight>
                <a:srgbClr val="F7F7F7"/>
              </a:highlight>
              <a:latin typeface="Courier New"/>
              <a:ea typeface="Courier New"/>
              <a:cs typeface="Courier New"/>
              <a:sym typeface="Courier New"/>
            </a:endParaRPr>
          </a:p>
          <a:p>
            <a:pPr>
              <a:buClr>
                <a:schemeClr val="dk1"/>
              </a:buClr>
              <a:buSzPts val="1100"/>
            </a:pPr>
            <a:r>
              <a:rPr lang="es" sz="2133">
                <a:solidFill>
                  <a:schemeClr val="dk1"/>
                </a:solidFill>
                <a:highlight>
                  <a:srgbClr val="F7F7F7"/>
                </a:highlight>
                <a:latin typeface="Courier New"/>
                <a:ea typeface="Courier New"/>
                <a:cs typeface="Courier New"/>
                <a:sym typeface="Courier New"/>
              </a:rPr>
              <a:t>http</a:t>
            </a:r>
            <a:r>
              <a:rPr lang="es" sz="2133">
                <a:solidFill>
                  <a:srgbClr val="999999"/>
                </a:solidFill>
                <a:highlight>
                  <a:srgbClr val="F7F7F7"/>
                </a:highlight>
                <a:latin typeface="Courier New"/>
                <a:ea typeface="Courier New"/>
                <a:cs typeface="Courier New"/>
                <a:sym typeface="Courier New"/>
              </a:rPr>
              <a:t>:</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localhost</a:t>
            </a:r>
            <a:r>
              <a:rPr lang="es" sz="2133">
                <a:solidFill>
                  <a:srgbClr val="999999"/>
                </a:solidFill>
                <a:highlight>
                  <a:srgbClr val="F7F7F7"/>
                </a:highlight>
                <a:latin typeface="Courier New"/>
                <a:ea typeface="Courier New"/>
                <a:cs typeface="Courier New"/>
                <a:sym typeface="Courier New"/>
              </a:rPr>
              <a:t>:</a:t>
            </a:r>
            <a:r>
              <a:rPr lang="es" sz="2133">
                <a:solidFill>
                  <a:srgbClr val="990055"/>
                </a:solidFill>
                <a:highlight>
                  <a:srgbClr val="F7F7F7"/>
                </a:highlight>
                <a:latin typeface="Courier New"/>
                <a:ea typeface="Courier New"/>
                <a:cs typeface="Courier New"/>
                <a:sym typeface="Courier New"/>
              </a:rPr>
              <a:t>3000</a:t>
            </a:r>
            <a:r>
              <a:rPr lang="es" sz="2133">
                <a:solidFill>
                  <a:srgbClr val="A67F59"/>
                </a:solidFill>
                <a:highlight>
                  <a:srgbClr val="F7F7F7"/>
                </a:highlight>
                <a:latin typeface="Courier New"/>
                <a:ea typeface="Courier New"/>
                <a:cs typeface="Courier New"/>
                <a:sym typeface="Courier New"/>
              </a:rPr>
              <a:t>/</a:t>
            </a:r>
            <a:r>
              <a:rPr lang="es" sz="2133">
                <a:solidFill>
                  <a:srgbClr val="0077AA"/>
                </a:solidFill>
                <a:highlight>
                  <a:srgbClr val="F7F7F7"/>
                </a:highlight>
                <a:latin typeface="Courier New"/>
                <a:ea typeface="Courier New"/>
                <a:cs typeface="Courier New"/>
                <a:sym typeface="Courier New"/>
              </a:rPr>
              <a:t>static</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js</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app</a:t>
            </a:r>
            <a:r>
              <a:rPr lang="es" sz="2133">
                <a:solidFill>
                  <a:srgbClr val="99999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js</a:t>
            </a:r>
            <a:endParaRPr sz="2133">
              <a:solidFill>
                <a:schemeClr val="dk1"/>
              </a:solidFill>
              <a:highlight>
                <a:srgbClr val="F7F7F7"/>
              </a:highlight>
              <a:latin typeface="Courier New"/>
              <a:ea typeface="Courier New"/>
              <a:cs typeface="Courier New"/>
              <a:sym typeface="Courier New"/>
            </a:endParaRPr>
          </a:p>
          <a:p>
            <a:pPr>
              <a:buClr>
                <a:schemeClr val="dk1"/>
              </a:buClr>
              <a:buSzPts val="1100"/>
            </a:pPr>
            <a:r>
              <a:rPr lang="es" sz="2133">
                <a:solidFill>
                  <a:schemeClr val="dk1"/>
                </a:solidFill>
                <a:highlight>
                  <a:srgbClr val="F7F7F7"/>
                </a:highlight>
                <a:latin typeface="Courier New"/>
                <a:ea typeface="Courier New"/>
                <a:cs typeface="Courier New"/>
                <a:sym typeface="Courier New"/>
              </a:rPr>
              <a:t>http</a:t>
            </a:r>
            <a:r>
              <a:rPr lang="es" sz="2133">
                <a:solidFill>
                  <a:srgbClr val="999999"/>
                </a:solidFill>
                <a:highlight>
                  <a:srgbClr val="F7F7F7"/>
                </a:highlight>
                <a:latin typeface="Courier New"/>
                <a:ea typeface="Courier New"/>
                <a:cs typeface="Courier New"/>
                <a:sym typeface="Courier New"/>
              </a:rPr>
              <a:t>:</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localhost</a:t>
            </a:r>
            <a:r>
              <a:rPr lang="es" sz="2133">
                <a:solidFill>
                  <a:srgbClr val="999999"/>
                </a:solidFill>
                <a:highlight>
                  <a:srgbClr val="F7F7F7"/>
                </a:highlight>
                <a:latin typeface="Courier New"/>
                <a:ea typeface="Courier New"/>
                <a:cs typeface="Courier New"/>
                <a:sym typeface="Courier New"/>
              </a:rPr>
              <a:t>:</a:t>
            </a:r>
            <a:r>
              <a:rPr lang="es" sz="2133">
                <a:solidFill>
                  <a:srgbClr val="990055"/>
                </a:solidFill>
                <a:highlight>
                  <a:srgbClr val="F7F7F7"/>
                </a:highlight>
                <a:latin typeface="Courier New"/>
                <a:ea typeface="Courier New"/>
                <a:cs typeface="Courier New"/>
                <a:sym typeface="Courier New"/>
              </a:rPr>
              <a:t>3000</a:t>
            </a:r>
            <a:r>
              <a:rPr lang="es" sz="2133">
                <a:solidFill>
                  <a:srgbClr val="A67F59"/>
                </a:solidFill>
                <a:highlight>
                  <a:srgbClr val="F7F7F7"/>
                </a:highlight>
                <a:latin typeface="Courier New"/>
                <a:ea typeface="Courier New"/>
                <a:cs typeface="Courier New"/>
                <a:sym typeface="Courier New"/>
              </a:rPr>
              <a:t>/</a:t>
            </a:r>
            <a:r>
              <a:rPr lang="es" sz="2133">
                <a:solidFill>
                  <a:srgbClr val="0077AA"/>
                </a:solidFill>
                <a:highlight>
                  <a:srgbClr val="F7F7F7"/>
                </a:highlight>
                <a:latin typeface="Courier New"/>
                <a:ea typeface="Courier New"/>
                <a:cs typeface="Courier New"/>
                <a:sym typeface="Courier New"/>
              </a:rPr>
              <a:t>static</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images</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bg</a:t>
            </a:r>
            <a:r>
              <a:rPr lang="es" sz="2133">
                <a:solidFill>
                  <a:srgbClr val="99999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png</a:t>
            </a:r>
            <a:endParaRPr sz="2133">
              <a:solidFill>
                <a:schemeClr val="dk1"/>
              </a:solidFill>
              <a:highlight>
                <a:srgbClr val="F7F7F7"/>
              </a:highlight>
              <a:latin typeface="Courier New"/>
              <a:ea typeface="Courier New"/>
              <a:cs typeface="Courier New"/>
              <a:sym typeface="Courier New"/>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115"/>
          <p:cNvSpPr txBox="1"/>
          <p:nvPr/>
        </p:nvSpPr>
        <p:spPr>
          <a:xfrm>
            <a:off x="711267" y="2488400"/>
            <a:ext cx="10423600" cy="1582000"/>
          </a:xfrm>
          <a:prstGeom prst="rect">
            <a:avLst/>
          </a:prstGeom>
          <a:noFill/>
          <a:ln>
            <a:noFill/>
          </a:ln>
        </p:spPr>
        <p:txBody>
          <a:bodyPr spcFirstLastPara="1" wrap="square" lIns="121900" tIns="121900" rIns="121900" bIns="121900" anchor="t" anchorCtr="0">
            <a:noAutofit/>
          </a:bodyPr>
          <a:lstStyle/>
          <a:p>
            <a:pPr>
              <a:lnSpc>
                <a:spcPct val="115000"/>
              </a:lnSpc>
            </a:pPr>
            <a:r>
              <a:rPr lang="es">
                <a:solidFill>
                  <a:schemeClr val="dk1"/>
                </a:solidFill>
                <a:highlight>
                  <a:srgbClr val="FFFFFF"/>
                </a:highlight>
                <a:latin typeface="DM Sans"/>
                <a:ea typeface="DM Sans"/>
                <a:cs typeface="DM Sans"/>
                <a:sym typeface="DM Sans"/>
              </a:rPr>
              <a:t>El path que se proporciona a la función </a:t>
            </a:r>
            <a:r>
              <a:rPr lang="es" b="1">
                <a:solidFill>
                  <a:schemeClr val="dk1"/>
                </a:solidFill>
                <a:highlight>
                  <a:srgbClr val="FFFFFF"/>
                </a:highlight>
                <a:latin typeface="DM Sans"/>
                <a:ea typeface="DM Sans"/>
                <a:cs typeface="DM Sans"/>
                <a:sym typeface="DM Sans"/>
              </a:rPr>
              <a:t>express.static</a:t>
            </a:r>
            <a:r>
              <a:rPr lang="es">
                <a:solidFill>
                  <a:schemeClr val="dk1"/>
                </a:solidFill>
                <a:highlight>
                  <a:srgbClr val="FFFFFF"/>
                </a:highlight>
                <a:latin typeface="DM Sans"/>
                <a:ea typeface="DM Sans"/>
                <a:cs typeface="DM Sans"/>
                <a:sym typeface="DM Sans"/>
              </a:rPr>
              <a:t> es relativo al directorio desde donde inicia el proceso node.</a:t>
            </a:r>
            <a:endParaRPr>
              <a:latin typeface="DM Sans"/>
              <a:ea typeface="DM Sans"/>
              <a:cs typeface="DM Sans"/>
              <a:sym typeface="DM Sans"/>
            </a:endParaRPr>
          </a:p>
          <a:p>
            <a:pPr>
              <a:lnSpc>
                <a:spcPct val="115000"/>
              </a:lnSpc>
            </a:pPr>
            <a:r>
              <a:rPr lang="es">
                <a:solidFill>
                  <a:schemeClr val="dk1"/>
                </a:solidFill>
                <a:highlight>
                  <a:srgbClr val="FFFFFF"/>
                </a:highlight>
                <a:latin typeface="DM Sans"/>
                <a:ea typeface="DM Sans"/>
                <a:cs typeface="DM Sans"/>
                <a:sym typeface="DM Sans"/>
              </a:rPr>
              <a:t>Por eso si ejecutamos la aplicación Express desde cualquier otro directorio, es más seguro utilizar el path absoluto del directorio al que desea dar servicio:</a:t>
            </a:r>
            <a:endParaRPr>
              <a:latin typeface="DM Sans"/>
              <a:ea typeface="DM Sans"/>
              <a:cs typeface="DM Sans"/>
              <a:sym typeface="DM Sans"/>
            </a:endParaRPr>
          </a:p>
        </p:txBody>
      </p:sp>
      <p:sp>
        <p:nvSpPr>
          <p:cNvPr id="502" name="Google Shape;502;p115"/>
          <p:cNvSpPr txBox="1"/>
          <p:nvPr/>
        </p:nvSpPr>
        <p:spPr>
          <a:xfrm>
            <a:off x="711267" y="1361033"/>
            <a:ext cx="7554800" cy="10208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Path absoluto</a:t>
            </a:r>
            <a:endParaRPr sz="5333" b="1">
              <a:latin typeface="DM Sans"/>
              <a:ea typeface="DM Sans"/>
              <a:cs typeface="DM Sans"/>
              <a:sym typeface="DM Sans"/>
            </a:endParaRPr>
          </a:p>
        </p:txBody>
      </p:sp>
      <p:sp>
        <p:nvSpPr>
          <p:cNvPr id="503" name="Google Shape;503;p115"/>
          <p:cNvSpPr txBox="1"/>
          <p:nvPr/>
        </p:nvSpPr>
        <p:spPr>
          <a:xfrm>
            <a:off x="1224800" y="4548100"/>
            <a:ext cx="10135200" cy="680400"/>
          </a:xfrm>
          <a:prstGeom prst="rect">
            <a:avLst/>
          </a:prstGeom>
          <a:solidFill>
            <a:srgbClr val="1E1E1E"/>
          </a:solidFill>
          <a:ln>
            <a:noFill/>
          </a:ln>
        </p:spPr>
        <p:txBody>
          <a:bodyPr spcFirstLastPara="1" wrap="square" lIns="121900" tIns="121900" rIns="121900" bIns="121900" anchor="t" anchorCtr="0">
            <a:noAutofit/>
          </a:bodyPr>
          <a:lstStyle/>
          <a:p>
            <a:pPr>
              <a:lnSpc>
                <a:spcPct val="135714"/>
              </a:lnSpc>
            </a:pPr>
            <a:r>
              <a:rPr lang="es" sz="2267">
                <a:solidFill>
                  <a:srgbClr val="9CDCFE"/>
                </a:solidFill>
                <a:highlight>
                  <a:srgbClr val="1E1E1E"/>
                </a:highlight>
                <a:latin typeface="Courier New"/>
                <a:ea typeface="Courier New"/>
                <a:cs typeface="Courier New"/>
                <a:sym typeface="Courier New"/>
              </a:rPr>
              <a:t>app</a:t>
            </a:r>
            <a:r>
              <a:rPr lang="es" sz="2267">
                <a:solidFill>
                  <a:srgbClr val="D4D4D4"/>
                </a:solidFill>
                <a:highlight>
                  <a:srgbClr val="1E1E1E"/>
                </a:highlight>
                <a:latin typeface="Courier New"/>
                <a:ea typeface="Courier New"/>
                <a:cs typeface="Courier New"/>
                <a:sym typeface="Courier New"/>
              </a:rPr>
              <a:t>.</a:t>
            </a:r>
            <a:r>
              <a:rPr lang="es" sz="2267">
                <a:solidFill>
                  <a:srgbClr val="DCDCAA"/>
                </a:solidFill>
                <a:highlight>
                  <a:srgbClr val="1E1E1E"/>
                </a:highlight>
                <a:latin typeface="Courier New"/>
                <a:ea typeface="Courier New"/>
                <a:cs typeface="Courier New"/>
                <a:sym typeface="Courier New"/>
              </a:rPr>
              <a:t>use</a:t>
            </a:r>
            <a:r>
              <a:rPr lang="es" sz="2267">
                <a:solidFill>
                  <a:srgbClr val="D4D4D4"/>
                </a:solidFill>
                <a:highlight>
                  <a:srgbClr val="1E1E1E"/>
                </a:highlight>
                <a:latin typeface="Courier New"/>
                <a:ea typeface="Courier New"/>
                <a:cs typeface="Courier New"/>
                <a:sym typeface="Courier New"/>
              </a:rPr>
              <a:t>(</a:t>
            </a:r>
            <a:r>
              <a:rPr lang="es" sz="2267">
                <a:solidFill>
                  <a:srgbClr val="CE9178"/>
                </a:solidFill>
                <a:highlight>
                  <a:srgbClr val="1E1E1E"/>
                </a:highlight>
                <a:latin typeface="Courier New"/>
                <a:ea typeface="Courier New"/>
                <a:cs typeface="Courier New"/>
                <a:sym typeface="Courier New"/>
              </a:rPr>
              <a:t>'/static'</a:t>
            </a:r>
            <a:r>
              <a:rPr lang="es" sz="2267">
                <a:solidFill>
                  <a:srgbClr val="D4D4D4"/>
                </a:solidFill>
                <a:highlight>
                  <a:srgbClr val="1E1E1E"/>
                </a:highlight>
                <a:latin typeface="Courier New"/>
                <a:ea typeface="Courier New"/>
                <a:cs typeface="Courier New"/>
                <a:sym typeface="Courier New"/>
              </a:rPr>
              <a:t>, </a:t>
            </a:r>
            <a:r>
              <a:rPr lang="es" sz="2267">
                <a:solidFill>
                  <a:srgbClr val="9CDCFE"/>
                </a:solidFill>
                <a:highlight>
                  <a:srgbClr val="1E1E1E"/>
                </a:highlight>
                <a:latin typeface="Courier New"/>
                <a:ea typeface="Courier New"/>
                <a:cs typeface="Courier New"/>
                <a:sym typeface="Courier New"/>
              </a:rPr>
              <a:t>express</a:t>
            </a:r>
            <a:r>
              <a:rPr lang="es" sz="2267">
                <a:solidFill>
                  <a:srgbClr val="D4D4D4"/>
                </a:solidFill>
                <a:highlight>
                  <a:srgbClr val="1E1E1E"/>
                </a:highlight>
                <a:latin typeface="Courier New"/>
                <a:ea typeface="Courier New"/>
                <a:cs typeface="Courier New"/>
                <a:sym typeface="Courier New"/>
              </a:rPr>
              <a:t>.</a:t>
            </a:r>
            <a:r>
              <a:rPr lang="es" sz="2267">
                <a:solidFill>
                  <a:srgbClr val="DCDCAA"/>
                </a:solidFill>
                <a:highlight>
                  <a:srgbClr val="1E1E1E"/>
                </a:highlight>
                <a:latin typeface="Courier New"/>
                <a:ea typeface="Courier New"/>
                <a:cs typeface="Courier New"/>
                <a:sym typeface="Courier New"/>
              </a:rPr>
              <a:t>static</a:t>
            </a:r>
            <a:r>
              <a:rPr lang="es" sz="2267">
                <a:solidFill>
                  <a:srgbClr val="D4D4D4"/>
                </a:solidFill>
                <a:highlight>
                  <a:srgbClr val="1E1E1E"/>
                </a:highlight>
                <a:latin typeface="Courier New"/>
                <a:ea typeface="Courier New"/>
                <a:cs typeface="Courier New"/>
                <a:sym typeface="Courier New"/>
              </a:rPr>
              <a:t>(</a:t>
            </a:r>
            <a:r>
              <a:rPr lang="es" sz="2267">
                <a:solidFill>
                  <a:srgbClr val="9CDCFE"/>
                </a:solidFill>
                <a:highlight>
                  <a:srgbClr val="1E1E1E"/>
                </a:highlight>
                <a:latin typeface="Courier New"/>
                <a:ea typeface="Courier New"/>
                <a:cs typeface="Courier New"/>
                <a:sym typeface="Courier New"/>
              </a:rPr>
              <a:t>__dirname </a:t>
            </a:r>
            <a:r>
              <a:rPr lang="es" sz="2267">
                <a:solidFill>
                  <a:srgbClr val="D4D4D4"/>
                </a:solidFill>
                <a:highlight>
                  <a:srgbClr val="1E1E1E"/>
                </a:highlight>
                <a:latin typeface="Courier New"/>
                <a:ea typeface="Courier New"/>
                <a:cs typeface="Courier New"/>
                <a:sym typeface="Courier New"/>
              </a:rPr>
              <a:t>+ </a:t>
            </a:r>
            <a:r>
              <a:rPr lang="es" sz="2267">
                <a:solidFill>
                  <a:srgbClr val="CE9178"/>
                </a:solidFill>
                <a:highlight>
                  <a:srgbClr val="1E1E1E"/>
                </a:highlight>
                <a:latin typeface="Courier New"/>
                <a:ea typeface="Courier New"/>
                <a:cs typeface="Courier New"/>
                <a:sym typeface="Courier New"/>
              </a:rPr>
              <a:t>'/public'</a:t>
            </a:r>
            <a:r>
              <a:rPr lang="es" sz="2267">
                <a:solidFill>
                  <a:srgbClr val="D4D4D4"/>
                </a:solidFill>
                <a:highlight>
                  <a:srgbClr val="1E1E1E"/>
                </a:highlight>
                <a:latin typeface="Courier New"/>
                <a:ea typeface="Courier New"/>
                <a:cs typeface="Courier New"/>
                <a:sym typeface="Courier New"/>
              </a:rPr>
              <a:t>))</a:t>
            </a:r>
            <a:endParaRPr sz="2133">
              <a:solidFill>
                <a:srgbClr val="999999"/>
              </a:solidFill>
              <a:highlight>
                <a:srgbClr val="F7F7F7"/>
              </a:highlight>
              <a:latin typeface="Courier New"/>
              <a:ea typeface="Courier New"/>
              <a:cs typeface="Courier New"/>
              <a:sym typeface="Courier New"/>
            </a:endParaRPr>
          </a:p>
          <a:p>
            <a:pPr marL="186262" marR="186262">
              <a:lnSpc>
                <a:spcPct val="150000"/>
              </a:lnSpc>
              <a:spcBef>
                <a:spcPts val="667"/>
              </a:spcBef>
            </a:pPr>
            <a:endParaRPr sz="2133">
              <a:solidFill>
                <a:schemeClr val="dk1"/>
              </a:solidFill>
              <a:highlight>
                <a:srgbClr val="F7F7F7"/>
              </a:highlight>
              <a:latin typeface="Courier New"/>
              <a:ea typeface="Courier New"/>
              <a:cs typeface="Courier New"/>
              <a:sym typeface="Courier New"/>
            </a:endParaRPr>
          </a:p>
          <a:p>
            <a:pPr>
              <a:lnSpc>
                <a:spcPct val="150000"/>
              </a:lnSpc>
              <a:spcBef>
                <a:spcPts val="667"/>
              </a:spcBef>
            </a:pPr>
            <a:endParaRPr sz="2133">
              <a:solidFill>
                <a:srgbClr val="999999"/>
              </a:solidFill>
              <a:latin typeface="Courier New"/>
              <a:ea typeface="Courier New"/>
              <a:cs typeface="Courier New"/>
              <a:sym typeface="Courier New"/>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16"/>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archivos estáticos</a:t>
            </a:r>
            <a:endParaRPr sz="4667" b="1">
              <a:solidFill>
                <a:srgbClr val="EAFF6A"/>
              </a:solidFill>
              <a:latin typeface="DM Sans"/>
              <a:ea typeface="DM Sans"/>
              <a:cs typeface="DM Sans"/>
              <a:sym typeface="DM Sans"/>
            </a:endParaRPr>
          </a:p>
        </p:txBody>
      </p:sp>
      <p:sp>
        <p:nvSpPr>
          <p:cNvPr id="509" name="Google Shape;509;p116"/>
          <p:cNvSpPr txBox="1"/>
          <p:nvPr/>
        </p:nvSpPr>
        <p:spPr>
          <a:xfrm>
            <a:off x="631133" y="1887200"/>
            <a:ext cx="10313200" cy="4349355"/>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Se agregará una carpeta pública, la cual contendrá dentro una carpeta “img”, donde guardaremos una imagen, desde el navegador se deberá acceder a este archivo a partir del servicio de archivos estáticos</a:t>
            </a:r>
            <a:endParaRPr sz="3333">
              <a:solidFill>
                <a:srgbClr val="B7B7B7"/>
              </a:solidFill>
              <a:latin typeface="DM Sans"/>
              <a:ea typeface="DM Sans"/>
              <a:cs typeface="DM Sans"/>
              <a:sym typeface="DM Sans"/>
            </a:endParaRPr>
          </a:p>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Crear una página index.html que contenga un mensaje de bienvenida y acceder desde la ruta raíz a éste.</a:t>
            </a:r>
            <a:endParaRPr sz="3333">
              <a:solidFill>
                <a:srgbClr val="B7B7B7"/>
              </a:solidFill>
              <a:latin typeface="DM Sans"/>
              <a:ea typeface="DM Sans"/>
              <a:cs typeface="DM Sans"/>
              <a:sym typeface="DM Sans"/>
            </a:endParaRPr>
          </a:p>
        </p:txBody>
      </p:sp>
      <p:grpSp>
        <p:nvGrpSpPr>
          <p:cNvPr id="510" name="Google Shape;510;p116"/>
          <p:cNvGrpSpPr/>
          <p:nvPr/>
        </p:nvGrpSpPr>
        <p:grpSpPr>
          <a:xfrm>
            <a:off x="631135" y="826031"/>
            <a:ext cx="985200" cy="985200"/>
            <a:chOff x="473351" y="619523"/>
            <a:chExt cx="738900" cy="738900"/>
          </a:xfrm>
        </p:grpSpPr>
        <p:sp>
          <p:nvSpPr>
            <p:cNvPr id="511" name="Google Shape;511;p11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12" name="Google Shape;512;p11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117"/>
          <p:cNvPicPr preferRelativeResize="0"/>
          <p:nvPr/>
        </p:nvPicPr>
        <p:blipFill>
          <a:blip r:embed="rId3">
            <a:alphaModFix/>
          </a:blip>
          <a:stretch>
            <a:fillRect/>
          </a:stretch>
        </p:blipFill>
        <p:spPr>
          <a:xfrm>
            <a:off x="763967" y="1986334"/>
            <a:ext cx="10664067" cy="4011433"/>
          </a:xfrm>
          <a:prstGeom prst="rect">
            <a:avLst/>
          </a:prstGeom>
          <a:noFill/>
          <a:ln>
            <a:noFill/>
          </a:ln>
        </p:spPr>
      </p:pic>
      <p:sp>
        <p:nvSpPr>
          <p:cNvPr id="518" name="Google Shape;518;p117"/>
          <p:cNvSpPr txBox="1"/>
          <p:nvPr/>
        </p:nvSpPr>
        <p:spPr>
          <a:xfrm>
            <a:off x="1520000" y="303533"/>
            <a:ext cx="9152000" cy="1682600"/>
          </a:xfrm>
          <a:prstGeom prst="rect">
            <a:avLst/>
          </a:prstGeom>
          <a:noFill/>
          <a:ln>
            <a:noFill/>
          </a:ln>
        </p:spPr>
        <p:txBody>
          <a:bodyPr spcFirstLastPara="1" wrap="square" lIns="121900" tIns="121900" rIns="121900" bIns="121900" anchor="t" anchorCtr="0">
            <a:spAutoFit/>
          </a:bodyPr>
          <a:lstStyle/>
          <a:p>
            <a:pPr algn="ctr"/>
            <a:r>
              <a:rPr lang="es" sz="4667" b="1">
                <a:solidFill>
                  <a:schemeClr val="lt1"/>
                </a:solidFill>
                <a:latin typeface="DM Sans"/>
                <a:ea typeface="DM Sans"/>
                <a:cs typeface="DM Sans"/>
                <a:sym typeface="DM Sans"/>
              </a:rPr>
              <a:t>Ejemplo sobre archivos estáticos en express</a:t>
            </a:r>
            <a:endParaRPr sz="4667" b="1">
              <a:solidFill>
                <a:schemeClr val="lt1"/>
              </a:solidFill>
              <a:latin typeface="DM Sans"/>
              <a:ea typeface="DM Sans"/>
              <a:cs typeface="DM Sans"/>
              <a:sym typeface="DM Sans"/>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118"/>
          <p:cNvGrpSpPr/>
          <p:nvPr/>
        </p:nvGrpSpPr>
        <p:grpSpPr>
          <a:xfrm>
            <a:off x="5603408" y="1325564"/>
            <a:ext cx="985200" cy="985200"/>
            <a:chOff x="974706" y="2467173"/>
            <a:chExt cx="738900" cy="738900"/>
          </a:xfrm>
        </p:grpSpPr>
        <p:sp>
          <p:nvSpPr>
            <p:cNvPr id="524" name="Google Shape;524;p11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25" name="Google Shape;525;p11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26" name="Google Shape;526;p118"/>
          <p:cNvSpPr txBox="1"/>
          <p:nvPr/>
        </p:nvSpPr>
        <p:spPr>
          <a:xfrm>
            <a:off x="1886333" y="24018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Carpeta public</a:t>
            </a:r>
            <a:endParaRPr sz="5333" b="1">
              <a:solidFill>
                <a:schemeClr val="dk1"/>
              </a:solidFill>
              <a:highlight>
                <a:srgbClr val="EAFF6A"/>
              </a:highlight>
              <a:latin typeface="DM Sans"/>
              <a:ea typeface="DM Sans"/>
              <a:cs typeface="DM Sans"/>
              <a:sym typeface="DM Sans"/>
            </a:endParaRPr>
          </a:p>
        </p:txBody>
      </p:sp>
      <p:sp>
        <p:nvSpPr>
          <p:cNvPr id="527" name="Google Shape;527;p118"/>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10/15 min</a:t>
            </a:r>
            <a:endParaRPr sz="2667" b="1">
              <a:solidFill>
                <a:srgbClr val="83AEFB"/>
              </a:solidFill>
              <a:latin typeface="DM Sans"/>
              <a:ea typeface="DM Sans"/>
              <a:cs typeface="DM Sans"/>
              <a:sym typeface="DM Sans"/>
            </a:endParaRPr>
          </a:p>
        </p:txBody>
      </p:sp>
      <p:sp>
        <p:nvSpPr>
          <p:cNvPr id="528" name="Google Shape;528;p118"/>
          <p:cNvSpPr txBox="1"/>
          <p:nvPr/>
        </p:nvSpPr>
        <p:spPr>
          <a:xfrm>
            <a:off x="1316400" y="3930051"/>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Trabajaremos más a fondo el index que tenemos actualmente</a:t>
            </a:r>
            <a:endParaRPr sz="2667">
              <a:solidFill>
                <a:srgbClr val="999999"/>
              </a:solidFill>
              <a:latin typeface="DM Sans"/>
              <a:ea typeface="DM Sans"/>
              <a:cs typeface="DM Sans"/>
              <a:sym typeface="DM Sans"/>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grpSp>
        <p:nvGrpSpPr>
          <p:cNvPr id="533" name="Google Shape;533;p119"/>
          <p:cNvGrpSpPr/>
          <p:nvPr/>
        </p:nvGrpSpPr>
        <p:grpSpPr>
          <a:xfrm>
            <a:off x="609796" y="624398"/>
            <a:ext cx="574765" cy="574765"/>
            <a:chOff x="974706" y="2467173"/>
            <a:chExt cx="738900" cy="738900"/>
          </a:xfrm>
        </p:grpSpPr>
        <p:sp>
          <p:nvSpPr>
            <p:cNvPr id="534" name="Google Shape;534;p119"/>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35" name="Google Shape;535;p11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36" name="Google Shape;536;p119"/>
          <p:cNvSpPr txBox="1"/>
          <p:nvPr/>
        </p:nvSpPr>
        <p:spPr>
          <a:xfrm>
            <a:off x="668600" y="1442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Carpeta public</a:t>
            </a:r>
            <a:endParaRPr sz="5333" b="1">
              <a:solidFill>
                <a:schemeClr val="dk1"/>
              </a:solidFill>
              <a:latin typeface="DM Sans"/>
              <a:ea typeface="DM Sans"/>
              <a:cs typeface="DM Sans"/>
              <a:sym typeface="DM Sans"/>
            </a:endParaRPr>
          </a:p>
        </p:txBody>
      </p:sp>
      <p:pic>
        <p:nvPicPr>
          <p:cNvPr id="537" name="Google Shape;537;p119"/>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38" name="Google Shape;538;p119"/>
          <p:cNvSpPr txBox="1"/>
          <p:nvPr/>
        </p:nvSpPr>
        <p:spPr>
          <a:xfrm>
            <a:off x="732833" y="2427533"/>
            <a:ext cx="9682400" cy="307740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latin typeface="DM Sans"/>
                <a:ea typeface="DM Sans"/>
                <a:cs typeface="DM Sans"/>
                <a:sym typeface="DM Sans"/>
              </a:rPr>
              <a:t>Partiendo del ejemplo anterior, recrear la estructura con un index.html para poder visualizarse en la ruta raíz. </a:t>
            </a:r>
            <a:endParaRPr b="1" dirty="0">
              <a:latin typeface="DM Sans"/>
              <a:ea typeface="DM Sans"/>
              <a:cs typeface="DM Sans"/>
              <a:sym typeface="DM Sans"/>
            </a:endParaRPr>
          </a:p>
          <a:p>
            <a:pPr>
              <a:buClr>
                <a:srgbClr val="000000"/>
              </a:buClr>
              <a:buSzPts val="1350"/>
            </a:pPr>
            <a:endParaRPr dirty="0">
              <a:latin typeface="DM Sans"/>
              <a:ea typeface="DM Sans"/>
              <a:cs typeface="DM Sans"/>
              <a:sym typeface="DM Sans"/>
            </a:endParaRPr>
          </a:p>
          <a:p>
            <a:pPr marL="609585" indent="-402157">
              <a:lnSpc>
                <a:spcPct val="150000"/>
              </a:lnSpc>
              <a:buClr>
                <a:srgbClr val="EA90FF"/>
              </a:buClr>
              <a:buSzPts val="1150"/>
              <a:buFont typeface="DM Sans"/>
              <a:buChar char="✓"/>
            </a:pPr>
            <a:r>
              <a:rPr lang="es" sz="1733" dirty="0">
                <a:solidFill>
                  <a:schemeClr val="dk1"/>
                </a:solidFill>
                <a:highlight>
                  <a:schemeClr val="lt1"/>
                </a:highlight>
                <a:latin typeface="DM Sans"/>
                <a:ea typeface="DM Sans"/>
                <a:cs typeface="DM Sans"/>
                <a:sym typeface="DM Sans"/>
              </a:rPr>
              <a:t>En este archivo deberá haber un formulario donde podremos ingresar una mascota a partir del método POST. Dicho POST conectará al endpoint raíz del router pets</a:t>
            </a:r>
            <a:endParaRPr sz="1533" dirty="0">
              <a:latin typeface="DM Sans"/>
              <a:ea typeface="DM Sans"/>
              <a:cs typeface="DM Sans"/>
              <a:sym typeface="DM Sans"/>
            </a:endParaRPr>
          </a:p>
          <a:p>
            <a:pPr marL="609585" indent="-402157">
              <a:lnSpc>
                <a:spcPct val="150000"/>
              </a:lnSpc>
              <a:buClr>
                <a:srgbClr val="EA90FF"/>
              </a:buClr>
              <a:buSzPts val="1150"/>
              <a:buFont typeface="DM Sans"/>
              <a:buChar char="✓"/>
            </a:pPr>
            <a:r>
              <a:rPr lang="es" sz="1733" dirty="0">
                <a:solidFill>
                  <a:schemeClr val="dk1"/>
                </a:solidFill>
                <a:highlight>
                  <a:schemeClr val="lt1"/>
                </a:highlight>
                <a:latin typeface="DM Sans"/>
                <a:ea typeface="DM Sans"/>
                <a:cs typeface="DM Sans"/>
                <a:sym typeface="DM Sans"/>
              </a:rPr>
              <a:t>Configurar el router pets para que pueda recibir el json por parte del formulario (recordar express.json()  y express.urlencoded({extended:true}))</a:t>
            </a:r>
            <a:endParaRPr sz="1733" dirty="0">
              <a:solidFill>
                <a:schemeClr val="dk1"/>
              </a:solidFill>
              <a:highlight>
                <a:schemeClr val="lt1"/>
              </a:highlight>
              <a:latin typeface="DM Sans"/>
              <a:ea typeface="DM Sans"/>
              <a:cs typeface="DM Sans"/>
              <a:sym typeface="DM Sans"/>
            </a:endParaRPr>
          </a:p>
          <a:p>
            <a:pPr marL="609585" indent="-414856">
              <a:lnSpc>
                <a:spcPct val="150000"/>
              </a:lnSpc>
              <a:buClr>
                <a:srgbClr val="EA90FF"/>
              </a:buClr>
              <a:buSzPts val="1300"/>
              <a:buFont typeface="DM Sans"/>
              <a:buChar char="✓"/>
            </a:pPr>
            <a:r>
              <a:rPr lang="es" sz="1733" dirty="0">
                <a:solidFill>
                  <a:schemeClr val="dk1"/>
                </a:solidFill>
                <a:highlight>
                  <a:schemeClr val="lt1"/>
                </a:highlight>
                <a:latin typeface="DM Sans"/>
                <a:ea typeface="DM Sans"/>
                <a:cs typeface="DM Sans"/>
                <a:sym typeface="DM Sans"/>
              </a:rPr>
              <a:t>Verificar con POSTMAN que la información llegue al servidor y se guarde correctamente.</a:t>
            </a:r>
            <a:endParaRPr sz="1733" dirty="0">
              <a:solidFill>
                <a:schemeClr val="dk1"/>
              </a:solidFill>
              <a:highlight>
                <a:schemeClr val="lt1"/>
              </a:highlight>
              <a:latin typeface="DM Sans"/>
              <a:ea typeface="DM Sans"/>
              <a:cs typeface="DM Sans"/>
              <a:sym typeface="DM Sans"/>
            </a:endParaRPr>
          </a:p>
        </p:txBody>
      </p:sp>
      <p:sp>
        <p:nvSpPr>
          <p:cNvPr id="539" name="Google Shape;539;p119"/>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20"/>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45" name="Google Shape;545;p120"/>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202"/>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43" name="Google Shape;843;p202"/>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844" name="Google Shape;844;p202"/>
          <p:cNvSpPr/>
          <p:nvPr/>
        </p:nvSpPr>
        <p:spPr>
          <a:xfrm>
            <a:off x="6212708" y="2399419"/>
            <a:ext cx="2129200" cy="773600"/>
          </a:xfrm>
          <a:prstGeom prst="rect">
            <a:avLst/>
          </a:prstGeom>
          <a:solidFill>
            <a:srgbClr val="1E1E1E"/>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ES6</a:t>
            </a:r>
            <a:endParaRPr sz="1600">
              <a:solidFill>
                <a:schemeClr val="lt1"/>
              </a:solidFill>
              <a:latin typeface="DM Sans"/>
              <a:ea typeface="DM Sans"/>
              <a:cs typeface="DM Sans"/>
              <a:sym typeface="DM Sans"/>
            </a:endParaRPr>
          </a:p>
        </p:txBody>
      </p:sp>
      <p:sp>
        <p:nvSpPr>
          <p:cNvPr id="845" name="Google Shape;845;p202"/>
          <p:cNvSpPr/>
          <p:nvPr/>
        </p:nvSpPr>
        <p:spPr>
          <a:xfrm>
            <a:off x="1249900" y="2399412"/>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Principios de Javascript</a:t>
            </a:r>
            <a:endParaRPr sz="1600">
              <a:solidFill>
                <a:srgbClr val="FFFFFF"/>
              </a:solidFill>
              <a:latin typeface="DM Sans"/>
              <a:ea typeface="DM Sans"/>
              <a:cs typeface="DM Sans"/>
              <a:sym typeface="DM Sans"/>
            </a:endParaRPr>
          </a:p>
        </p:txBody>
      </p:sp>
      <p:sp>
        <p:nvSpPr>
          <p:cNvPr id="846" name="Google Shape;846;p202"/>
          <p:cNvSpPr/>
          <p:nvPr/>
        </p:nvSpPr>
        <p:spPr>
          <a:xfrm>
            <a:off x="9076507" y="3831651"/>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Scopes</a:t>
            </a:r>
            <a:endParaRPr sz="1600">
              <a:solidFill>
                <a:srgbClr val="222222"/>
              </a:solidFill>
              <a:latin typeface="DM Sans"/>
              <a:ea typeface="DM Sans"/>
              <a:cs typeface="DM Sans"/>
              <a:sym typeface="DM Sans"/>
            </a:endParaRPr>
          </a:p>
        </p:txBody>
      </p:sp>
      <p:sp>
        <p:nvSpPr>
          <p:cNvPr id="847" name="Google Shape;847;p202"/>
          <p:cNvSpPr/>
          <p:nvPr/>
        </p:nvSpPr>
        <p:spPr>
          <a:xfrm>
            <a:off x="9076488" y="3256009"/>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Template strings</a:t>
            </a:r>
            <a:endParaRPr sz="1600">
              <a:solidFill>
                <a:srgbClr val="222222"/>
              </a:solidFill>
              <a:latin typeface="DM Sans"/>
              <a:ea typeface="DM Sans"/>
              <a:cs typeface="DM Sans"/>
              <a:sym typeface="DM Sans"/>
            </a:endParaRPr>
          </a:p>
        </p:txBody>
      </p:sp>
      <p:sp>
        <p:nvSpPr>
          <p:cNvPr id="848" name="Google Shape;848;p202"/>
          <p:cNvSpPr/>
          <p:nvPr/>
        </p:nvSpPr>
        <p:spPr>
          <a:xfrm>
            <a:off x="6212708" y="3341696"/>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Funciones</a:t>
            </a:r>
            <a:endParaRPr sz="1600">
              <a:solidFill>
                <a:srgbClr val="222222"/>
              </a:solidFill>
              <a:latin typeface="DM Sans"/>
              <a:ea typeface="DM Sans"/>
              <a:cs typeface="DM Sans"/>
              <a:sym typeface="DM Sans"/>
            </a:endParaRPr>
          </a:p>
        </p:txBody>
      </p:sp>
      <p:cxnSp>
        <p:nvCxnSpPr>
          <p:cNvPr id="849" name="Google Shape;849;p202"/>
          <p:cNvCxnSpPr>
            <a:stCxn id="845" idx="3"/>
            <a:endCxn id="850" idx="1"/>
          </p:cNvCxnSpPr>
          <p:nvPr/>
        </p:nvCxnSpPr>
        <p:spPr>
          <a:xfrm rot="10800000" flipH="1">
            <a:off x="3115500" y="1843812"/>
            <a:ext cx="3097200" cy="9424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851" name="Google Shape;851;p202"/>
          <p:cNvCxnSpPr>
            <a:stCxn id="845" idx="3"/>
            <a:endCxn id="844" idx="1"/>
          </p:cNvCxnSpPr>
          <p:nvPr/>
        </p:nvCxnSpPr>
        <p:spPr>
          <a:xfrm>
            <a:off x="3115500" y="2786212"/>
            <a:ext cx="3097200" cy="800"/>
          </a:xfrm>
          <a:prstGeom prst="bentConnector3">
            <a:avLst>
              <a:gd name="adj1" fmla="val 50002"/>
            </a:avLst>
          </a:prstGeom>
          <a:noFill/>
          <a:ln w="9525" cap="flat" cmpd="sng">
            <a:solidFill>
              <a:srgbClr val="CCCCCC"/>
            </a:solidFill>
            <a:prstDash val="solid"/>
            <a:round/>
            <a:headEnd type="none" w="sm" len="sm"/>
            <a:tailEnd type="oval" w="med" len="med"/>
          </a:ln>
        </p:spPr>
      </p:cxnSp>
      <p:cxnSp>
        <p:nvCxnSpPr>
          <p:cNvPr id="852" name="Google Shape;852;p202"/>
          <p:cNvCxnSpPr>
            <a:stCxn id="845" idx="3"/>
            <a:endCxn id="848" idx="1"/>
          </p:cNvCxnSpPr>
          <p:nvPr/>
        </p:nvCxnSpPr>
        <p:spPr>
          <a:xfrm>
            <a:off x="3115500" y="2786212"/>
            <a:ext cx="3097200" cy="942400"/>
          </a:xfrm>
          <a:prstGeom prst="bentConnector3">
            <a:avLst>
              <a:gd name="adj1" fmla="val 50002"/>
            </a:avLst>
          </a:prstGeom>
          <a:noFill/>
          <a:ln w="9525" cap="flat" cmpd="sng">
            <a:solidFill>
              <a:srgbClr val="CCCCCC"/>
            </a:solidFill>
            <a:prstDash val="solid"/>
            <a:round/>
            <a:headEnd type="none" w="sm" len="sm"/>
            <a:tailEnd type="oval" w="med" len="med"/>
          </a:ln>
        </p:spPr>
      </p:cxnSp>
      <p:pic>
        <p:nvPicPr>
          <p:cNvPr id="853" name="Google Shape;853;p202"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854" name="Google Shape;854;p202"/>
          <p:cNvSpPr/>
          <p:nvPr/>
        </p:nvSpPr>
        <p:spPr>
          <a:xfrm>
            <a:off x="6212708" y="14571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Datos y variables</a:t>
            </a:r>
            <a:endParaRPr sz="1600">
              <a:solidFill>
                <a:srgbClr val="222222"/>
              </a:solidFill>
              <a:latin typeface="DM Sans"/>
              <a:ea typeface="DM Sans"/>
              <a:cs typeface="DM Sans"/>
              <a:sym typeface="DM Sans"/>
            </a:endParaRPr>
          </a:p>
        </p:txBody>
      </p:sp>
      <p:sp>
        <p:nvSpPr>
          <p:cNvPr id="855" name="Google Shape;855;p202"/>
          <p:cNvSpPr/>
          <p:nvPr/>
        </p:nvSpPr>
        <p:spPr>
          <a:xfrm>
            <a:off x="6212708" y="4283963"/>
            <a:ext cx="2129200" cy="773600"/>
          </a:xfrm>
          <a:prstGeom prst="rect">
            <a:avLst/>
          </a:prstGeom>
          <a:solidFill>
            <a:srgbClr val="1E1E1E"/>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Closures</a:t>
            </a:r>
            <a:endParaRPr sz="1600">
              <a:solidFill>
                <a:schemeClr val="lt1"/>
              </a:solidFill>
              <a:latin typeface="DM Sans"/>
              <a:ea typeface="DM Sans"/>
              <a:cs typeface="DM Sans"/>
              <a:sym typeface="DM Sans"/>
            </a:endParaRPr>
          </a:p>
        </p:txBody>
      </p:sp>
      <p:cxnSp>
        <p:nvCxnSpPr>
          <p:cNvPr id="856" name="Google Shape;856;p202"/>
          <p:cNvCxnSpPr>
            <a:stCxn id="848" idx="3"/>
            <a:endCxn id="846" idx="1"/>
          </p:cNvCxnSpPr>
          <p:nvPr/>
        </p:nvCxnSpPr>
        <p:spPr>
          <a:xfrm>
            <a:off x="8341908" y="3728496"/>
            <a:ext cx="734400" cy="283600"/>
          </a:xfrm>
          <a:prstGeom prst="bentConnector3">
            <a:avLst>
              <a:gd name="adj1" fmla="val 50014"/>
            </a:avLst>
          </a:prstGeom>
          <a:noFill/>
          <a:ln w="9525" cap="flat" cmpd="sng">
            <a:solidFill>
              <a:srgbClr val="CCCCCC"/>
            </a:solidFill>
            <a:prstDash val="solid"/>
            <a:round/>
            <a:headEnd type="oval" w="med" len="med"/>
            <a:tailEnd type="oval" w="med" len="med"/>
          </a:ln>
        </p:spPr>
      </p:cxnSp>
      <p:cxnSp>
        <p:nvCxnSpPr>
          <p:cNvPr id="857" name="Google Shape;857;p202"/>
          <p:cNvCxnSpPr>
            <a:endCxn id="847" idx="1"/>
          </p:cNvCxnSpPr>
          <p:nvPr/>
        </p:nvCxnSpPr>
        <p:spPr>
          <a:xfrm rot="10800000" flipH="1">
            <a:off x="8342088" y="3436409"/>
            <a:ext cx="734400" cy="292000"/>
          </a:xfrm>
          <a:prstGeom prst="bentConnector3">
            <a:avLst>
              <a:gd name="adj1" fmla="val 50000"/>
            </a:avLst>
          </a:prstGeom>
          <a:noFill/>
          <a:ln w="9525" cap="flat" cmpd="sng">
            <a:solidFill>
              <a:srgbClr val="CCCCCC"/>
            </a:solidFill>
            <a:prstDash val="solid"/>
            <a:round/>
            <a:headEnd type="oval" w="med" len="med"/>
            <a:tailEnd type="oval" w="med" len="med"/>
          </a:ln>
        </p:spPr>
      </p:cxnSp>
      <p:sp>
        <p:nvSpPr>
          <p:cNvPr id="858" name="Google Shape;858;p202"/>
          <p:cNvSpPr/>
          <p:nvPr/>
        </p:nvSpPr>
        <p:spPr>
          <a:xfrm>
            <a:off x="1249900" y="46272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Dinámica de pares: Proyecto Final</a:t>
            </a:r>
            <a:endParaRPr sz="1600">
              <a:solidFill>
                <a:srgbClr val="FFFFFF"/>
              </a:solidFill>
              <a:latin typeface="DM Sans"/>
              <a:ea typeface="DM Sans"/>
              <a:cs typeface="DM Sans"/>
              <a:sym typeface="DM Sans"/>
            </a:endParaRPr>
          </a:p>
        </p:txBody>
      </p:sp>
      <p:cxnSp>
        <p:nvCxnSpPr>
          <p:cNvPr id="859" name="Google Shape;859;p202"/>
          <p:cNvCxnSpPr>
            <a:stCxn id="845" idx="2"/>
            <a:endCxn id="858" idx="0"/>
          </p:cNvCxnSpPr>
          <p:nvPr/>
        </p:nvCxnSpPr>
        <p:spPr>
          <a:xfrm>
            <a:off x="2182700" y="3173012"/>
            <a:ext cx="0" cy="1454400"/>
          </a:xfrm>
          <a:prstGeom prst="straightConnector1">
            <a:avLst/>
          </a:prstGeom>
          <a:noFill/>
          <a:ln w="9525" cap="flat" cmpd="sng">
            <a:solidFill>
              <a:srgbClr val="D4D4D4"/>
            </a:solidFill>
            <a:prstDash val="dash"/>
            <a:round/>
            <a:headEnd type="none" w="med" len="med"/>
            <a:tailEnd type="none" w="med" len="med"/>
          </a:ln>
        </p:spPr>
      </p:cxnSp>
      <p:sp>
        <p:nvSpPr>
          <p:cNvPr id="860" name="Google Shape;860;p202"/>
          <p:cNvSpPr/>
          <p:nvPr/>
        </p:nvSpPr>
        <p:spPr>
          <a:xfrm>
            <a:off x="9076488" y="2605809"/>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Let y Const</a:t>
            </a:r>
            <a:endParaRPr sz="1600">
              <a:solidFill>
                <a:srgbClr val="222222"/>
              </a:solidFill>
              <a:latin typeface="DM Sans"/>
              <a:ea typeface="DM Sans"/>
              <a:cs typeface="DM Sans"/>
              <a:sym typeface="DM Sans"/>
            </a:endParaRPr>
          </a:p>
        </p:txBody>
      </p:sp>
      <p:cxnSp>
        <p:nvCxnSpPr>
          <p:cNvPr id="861" name="Google Shape;861;p202"/>
          <p:cNvCxnSpPr>
            <a:stCxn id="844" idx="3"/>
            <a:endCxn id="860" idx="1"/>
          </p:cNvCxnSpPr>
          <p:nvPr/>
        </p:nvCxnSpPr>
        <p:spPr>
          <a:xfrm>
            <a:off x="8341908" y="2786219"/>
            <a:ext cx="734400" cy="0"/>
          </a:xfrm>
          <a:prstGeom prst="straightConnector1">
            <a:avLst/>
          </a:prstGeom>
          <a:noFill/>
          <a:ln w="9525" cap="flat" cmpd="sng">
            <a:solidFill>
              <a:srgbClr val="CCCCCC"/>
            </a:solidFill>
            <a:prstDash val="solid"/>
            <a:round/>
            <a:headEnd type="oval" w="med" len="med"/>
            <a:tailEnd type="oval" w="med" len="med"/>
          </a:ln>
        </p:spPr>
      </p:cxnSp>
      <p:cxnSp>
        <p:nvCxnSpPr>
          <p:cNvPr id="862" name="Google Shape;862;p202"/>
          <p:cNvCxnSpPr>
            <a:endCxn id="855" idx="1"/>
          </p:cNvCxnSpPr>
          <p:nvPr/>
        </p:nvCxnSpPr>
        <p:spPr>
          <a:xfrm>
            <a:off x="3115508" y="2792363"/>
            <a:ext cx="3097200" cy="1878400"/>
          </a:xfrm>
          <a:prstGeom prst="bentConnector3">
            <a:avLst>
              <a:gd name="adj1" fmla="val 49797"/>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21"/>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Express y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middlewares</a:t>
            </a:r>
            <a:endParaRPr sz="5333" b="1">
              <a:solidFill>
                <a:srgbClr val="EA90FF"/>
              </a:solidFill>
              <a:latin typeface="DM Sans"/>
              <a:ea typeface="DM Sans"/>
              <a:cs typeface="DM Sans"/>
              <a:sym typeface="DM Sans"/>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22"/>
          <p:cNvSpPr txBox="1"/>
          <p:nvPr/>
        </p:nvSpPr>
        <p:spPr>
          <a:xfrm>
            <a:off x="519400" y="703901"/>
            <a:ext cx="8691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es un middleware?</a:t>
            </a:r>
            <a:endParaRPr sz="5333" b="1">
              <a:solidFill>
                <a:schemeClr val="dk1"/>
              </a:solidFill>
              <a:latin typeface="DM Sans"/>
              <a:ea typeface="DM Sans"/>
              <a:cs typeface="DM Sans"/>
              <a:sym typeface="DM Sans"/>
            </a:endParaRPr>
          </a:p>
        </p:txBody>
      </p:sp>
      <p:sp>
        <p:nvSpPr>
          <p:cNvPr id="556" name="Google Shape;556;p122"/>
          <p:cNvSpPr txBox="1"/>
          <p:nvPr/>
        </p:nvSpPr>
        <p:spPr>
          <a:xfrm>
            <a:off x="6211167" y="2530233"/>
            <a:ext cx="5192400" cy="2503915"/>
          </a:xfrm>
          <a:prstGeom prst="rect">
            <a:avLst/>
          </a:prstGeom>
          <a:noFill/>
          <a:ln>
            <a:noFill/>
          </a:ln>
        </p:spPr>
        <p:txBody>
          <a:bodyPr spcFirstLastPara="1" wrap="square" lIns="121900" tIns="121900" rIns="121900" bIns="121900" anchor="t" anchorCtr="0">
            <a:spAutoFit/>
          </a:bodyPr>
          <a:lstStyle/>
          <a:p>
            <a:pPr>
              <a:lnSpc>
                <a:spcPct val="80000"/>
              </a:lnSpc>
            </a:pPr>
            <a:r>
              <a:rPr lang="es" sz="1667">
                <a:latin typeface="DM Sans"/>
                <a:ea typeface="DM Sans"/>
                <a:cs typeface="DM Sans"/>
                <a:sym typeface="DM Sans"/>
              </a:rPr>
              <a:t>Podemos utilizar un middleware para:</a:t>
            </a:r>
            <a:endParaRPr sz="1667">
              <a:latin typeface="DM Sans"/>
              <a:ea typeface="DM Sans"/>
              <a:cs typeface="DM Sans"/>
              <a:sym typeface="DM Sans"/>
            </a:endParaRPr>
          </a:p>
          <a:p>
            <a:pPr marL="609585">
              <a:lnSpc>
                <a:spcPct val="80000"/>
              </a:lnSpc>
            </a:pPr>
            <a:endParaRPr sz="1667">
              <a:latin typeface="DM Sans"/>
              <a:ea typeface="DM Sans"/>
              <a:cs typeface="DM Sans"/>
              <a:sym typeface="DM Sans"/>
            </a:endParaRPr>
          </a:p>
          <a:p>
            <a:pPr marL="609585" indent="-410623">
              <a:lnSpc>
                <a:spcPct val="80000"/>
              </a:lnSpc>
              <a:buClr>
                <a:schemeClr val="accent4"/>
              </a:buClr>
              <a:buSzPts val="1250"/>
              <a:buFont typeface="DM Sans"/>
              <a:buChar char="✓"/>
            </a:pPr>
            <a:r>
              <a:rPr lang="es" sz="1667">
                <a:latin typeface="DM Sans"/>
                <a:ea typeface="DM Sans"/>
                <a:cs typeface="DM Sans"/>
                <a:sym typeface="DM Sans"/>
              </a:rPr>
              <a:t>Dar información sobre las consultas que se están haciendo (logs)</a:t>
            </a:r>
            <a:endParaRPr sz="1667">
              <a:latin typeface="DM Sans"/>
              <a:ea typeface="DM Sans"/>
              <a:cs typeface="DM Sans"/>
              <a:sym typeface="DM Sans"/>
            </a:endParaRPr>
          </a:p>
          <a:p>
            <a:pPr marL="609585" indent="-410623">
              <a:lnSpc>
                <a:spcPct val="80000"/>
              </a:lnSpc>
              <a:buClr>
                <a:schemeClr val="accent4"/>
              </a:buClr>
              <a:buSzPts val="1250"/>
              <a:buFont typeface="DM Sans"/>
              <a:buChar char="✓"/>
            </a:pPr>
            <a:r>
              <a:rPr lang="es" sz="1667">
                <a:latin typeface="DM Sans"/>
                <a:ea typeface="DM Sans"/>
                <a:cs typeface="DM Sans"/>
                <a:sym typeface="DM Sans"/>
              </a:rPr>
              <a:t>Autorizar o rechazar usuarios antes de que lleguen al endpoint (seguridad)</a:t>
            </a:r>
            <a:endParaRPr sz="1667">
              <a:latin typeface="DM Sans"/>
              <a:ea typeface="DM Sans"/>
              <a:cs typeface="DM Sans"/>
              <a:sym typeface="DM Sans"/>
            </a:endParaRPr>
          </a:p>
          <a:p>
            <a:pPr marL="609585" indent="-410623">
              <a:lnSpc>
                <a:spcPct val="80000"/>
              </a:lnSpc>
              <a:buClr>
                <a:schemeClr val="accent4"/>
              </a:buClr>
              <a:buSzPts val="1250"/>
              <a:buFont typeface="DM Sans"/>
              <a:buChar char="✓"/>
            </a:pPr>
            <a:r>
              <a:rPr lang="es" sz="1667">
                <a:latin typeface="DM Sans"/>
                <a:ea typeface="DM Sans"/>
                <a:cs typeface="DM Sans"/>
                <a:sym typeface="DM Sans"/>
              </a:rPr>
              <a:t>Agregar o alterar información al método </a:t>
            </a:r>
            <a:r>
              <a:rPr lang="es" sz="1667" b="1">
                <a:latin typeface="DM Sans"/>
                <a:ea typeface="DM Sans"/>
                <a:cs typeface="DM Sans"/>
                <a:sym typeface="DM Sans"/>
              </a:rPr>
              <a:t>req</a:t>
            </a:r>
            <a:r>
              <a:rPr lang="es" sz="1667">
                <a:latin typeface="DM Sans"/>
                <a:ea typeface="DM Sans"/>
                <a:cs typeface="DM Sans"/>
                <a:sym typeface="DM Sans"/>
              </a:rPr>
              <a:t> antes de que llegue al endpoint (formato)</a:t>
            </a:r>
            <a:endParaRPr sz="1667">
              <a:latin typeface="DM Sans"/>
              <a:ea typeface="DM Sans"/>
              <a:cs typeface="DM Sans"/>
              <a:sym typeface="DM Sans"/>
            </a:endParaRPr>
          </a:p>
          <a:p>
            <a:pPr marL="609585" indent="-410623">
              <a:lnSpc>
                <a:spcPct val="80000"/>
              </a:lnSpc>
              <a:buClr>
                <a:schemeClr val="accent4"/>
              </a:buClr>
              <a:buSzPts val="1250"/>
              <a:buFont typeface="DM Sans"/>
              <a:buChar char="✓"/>
            </a:pPr>
            <a:r>
              <a:rPr lang="es" sz="1667">
                <a:latin typeface="DM Sans"/>
                <a:ea typeface="DM Sans"/>
                <a:cs typeface="DM Sans"/>
                <a:sym typeface="DM Sans"/>
              </a:rPr>
              <a:t>Redireccionar según sea necesario (router)</a:t>
            </a:r>
            <a:endParaRPr sz="1667">
              <a:latin typeface="DM Sans"/>
              <a:ea typeface="DM Sans"/>
              <a:cs typeface="DM Sans"/>
              <a:sym typeface="DM Sans"/>
            </a:endParaRPr>
          </a:p>
          <a:p>
            <a:pPr marL="609585" indent="-410623">
              <a:lnSpc>
                <a:spcPct val="80000"/>
              </a:lnSpc>
              <a:buClr>
                <a:schemeClr val="accent4"/>
              </a:buClr>
              <a:buSzPts val="1250"/>
              <a:buFont typeface="DM Sans"/>
              <a:buChar char="✓"/>
            </a:pPr>
            <a:r>
              <a:rPr lang="es" sz="1667">
                <a:latin typeface="DM Sans"/>
                <a:ea typeface="DM Sans"/>
                <a:cs typeface="DM Sans"/>
                <a:sym typeface="DM Sans"/>
              </a:rPr>
              <a:t>En ciertos casos, finalizar la petición sin que llegue al endpoint (seguridad)</a:t>
            </a:r>
            <a:endParaRPr sz="1667">
              <a:latin typeface="DM Sans"/>
              <a:ea typeface="DM Sans"/>
              <a:cs typeface="DM Sans"/>
              <a:sym typeface="DM Sans"/>
            </a:endParaRPr>
          </a:p>
        </p:txBody>
      </p:sp>
      <p:sp>
        <p:nvSpPr>
          <p:cNvPr id="557" name="Google Shape;557;p122"/>
          <p:cNvSpPr txBox="1"/>
          <p:nvPr/>
        </p:nvSpPr>
        <p:spPr>
          <a:xfrm>
            <a:off x="614167" y="2530233"/>
            <a:ext cx="5360000" cy="2806112"/>
          </a:xfrm>
          <a:prstGeom prst="rect">
            <a:avLst/>
          </a:prstGeom>
          <a:noFill/>
          <a:ln>
            <a:noFill/>
          </a:ln>
        </p:spPr>
        <p:txBody>
          <a:bodyPr spcFirstLastPara="1" wrap="square" lIns="121900" tIns="121900" rIns="121900" bIns="121900" anchor="t" anchorCtr="0">
            <a:spAutoFit/>
          </a:bodyPr>
          <a:lstStyle/>
          <a:p>
            <a:pPr>
              <a:lnSpc>
                <a:spcPct val="80000"/>
              </a:lnSpc>
            </a:pPr>
            <a:r>
              <a:rPr lang="es" sz="1733">
                <a:solidFill>
                  <a:schemeClr val="dk1"/>
                </a:solidFill>
                <a:latin typeface="DM Sans"/>
                <a:ea typeface="DM Sans"/>
                <a:cs typeface="DM Sans"/>
                <a:sym typeface="DM Sans"/>
              </a:rPr>
              <a:t>Seguramente te has dado cuenta de que que hemos utilizado mucho la sintaxis </a:t>
            </a:r>
            <a:r>
              <a:rPr lang="es" sz="1733" b="1">
                <a:solidFill>
                  <a:schemeClr val="dk1"/>
                </a:solidFill>
                <a:latin typeface="DM Sans"/>
                <a:ea typeface="DM Sans"/>
                <a:cs typeface="DM Sans"/>
                <a:sym typeface="DM Sans"/>
              </a:rPr>
              <a:t>app.use</a:t>
            </a:r>
            <a:r>
              <a:rPr lang="es" sz="1733">
                <a:solidFill>
                  <a:schemeClr val="dk1"/>
                </a:solidFill>
                <a:latin typeface="DM Sans"/>
                <a:ea typeface="DM Sans"/>
                <a:cs typeface="DM Sans"/>
                <a:sym typeface="DM Sans"/>
              </a:rPr>
              <a:t>. ¿Qué pasa de manera interna en este punto?</a:t>
            </a:r>
            <a:endParaRPr sz="1733">
              <a:solidFill>
                <a:schemeClr val="dk1"/>
              </a:solidFill>
              <a:latin typeface="DM Sans"/>
              <a:ea typeface="DM Sans"/>
              <a:cs typeface="DM Sans"/>
              <a:sym typeface="DM Sans"/>
            </a:endParaRPr>
          </a:p>
          <a:p>
            <a:pPr marL="609585">
              <a:lnSpc>
                <a:spcPct val="80000"/>
              </a:lnSpc>
            </a:pPr>
            <a:endParaRPr sz="1733">
              <a:solidFill>
                <a:schemeClr val="dk1"/>
              </a:solidFill>
              <a:latin typeface="DM Sans"/>
              <a:ea typeface="DM Sans"/>
              <a:cs typeface="DM Sans"/>
              <a:sym typeface="DM Sans"/>
            </a:endParaRPr>
          </a:p>
          <a:p>
            <a:pPr>
              <a:lnSpc>
                <a:spcPct val="80000"/>
              </a:lnSpc>
            </a:pPr>
            <a:r>
              <a:rPr lang="es" sz="1733">
                <a:solidFill>
                  <a:schemeClr val="dk1"/>
                </a:solidFill>
                <a:latin typeface="DM Sans"/>
                <a:ea typeface="DM Sans"/>
                <a:cs typeface="DM Sans"/>
                <a:sym typeface="DM Sans"/>
              </a:rPr>
              <a:t>Cada vez que utilizamos un </a:t>
            </a:r>
            <a:r>
              <a:rPr lang="es" sz="1733" b="1">
                <a:solidFill>
                  <a:schemeClr val="dk1"/>
                </a:solidFill>
                <a:latin typeface="DM Sans"/>
                <a:ea typeface="DM Sans"/>
                <a:cs typeface="DM Sans"/>
                <a:sym typeface="DM Sans"/>
              </a:rPr>
              <a:t>app.use</a:t>
            </a:r>
            <a:r>
              <a:rPr lang="es" sz="1733">
                <a:solidFill>
                  <a:schemeClr val="dk1"/>
                </a:solidFill>
                <a:latin typeface="DM Sans"/>
                <a:ea typeface="DM Sans"/>
                <a:cs typeface="DM Sans"/>
                <a:sym typeface="DM Sans"/>
              </a:rPr>
              <a:t> estamos utilizando un </a:t>
            </a:r>
            <a:r>
              <a:rPr lang="es" sz="1733" b="1">
                <a:solidFill>
                  <a:schemeClr val="dk1"/>
                </a:solidFill>
                <a:latin typeface="DM Sans"/>
                <a:ea typeface="DM Sans"/>
                <a:cs typeface="DM Sans"/>
                <a:sym typeface="DM Sans"/>
              </a:rPr>
              <a:t>middleware</a:t>
            </a:r>
            <a:r>
              <a:rPr lang="es" sz="1733">
                <a:solidFill>
                  <a:schemeClr val="dk1"/>
                </a:solidFill>
                <a:latin typeface="DM Sans"/>
                <a:ea typeface="DM Sans"/>
                <a:cs typeface="DM Sans"/>
                <a:sym typeface="DM Sans"/>
              </a:rPr>
              <a:t>. Éstas son operaciones que se ejecutan de manera intermedia entre la petición del cliente, y el servicio de nuestro servidor. </a:t>
            </a:r>
            <a:endParaRPr sz="1733">
              <a:solidFill>
                <a:schemeClr val="dk1"/>
              </a:solidFill>
              <a:latin typeface="DM Sans"/>
              <a:ea typeface="DM Sans"/>
              <a:cs typeface="DM Sans"/>
              <a:sym typeface="DM Sans"/>
            </a:endParaRPr>
          </a:p>
          <a:p>
            <a:pPr marL="609585">
              <a:lnSpc>
                <a:spcPct val="80000"/>
              </a:lnSpc>
            </a:pPr>
            <a:endParaRPr sz="1733">
              <a:solidFill>
                <a:schemeClr val="dk1"/>
              </a:solidFill>
              <a:latin typeface="DM Sans"/>
              <a:ea typeface="DM Sans"/>
              <a:cs typeface="DM Sans"/>
              <a:sym typeface="DM Sans"/>
            </a:endParaRPr>
          </a:p>
          <a:p>
            <a:pPr>
              <a:lnSpc>
                <a:spcPct val="80000"/>
              </a:lnSpc>
            </a:pPr>
            <a:r>
              <a:rPr lang="es" sz="1733">
                <a:solidFill>
                  <a:schemeClr val="dk1"/>
                </a:solidFill>
                <a:latin typeface="DM Sans"/>
                <a:ea typeface="DM Sans"/>
                <a:cs typeface="DM Sans"/>
                <a:sym typeface="DM Sans"/>
              </a:rPr>
              <a:t>Como lo indica el nombre: “middleware” hace referencia a un intermediario, </a:t>
            </a:r>
            <a:r>
              <a:rPr lang="es" sz="1733" b="1">
                <a:solidFill>
                  <a:schemeClr val="dk1"/>
                </a:solidFill>
                <a:latin typeface="DM Sans"/>
                <a:ea typeface="DM Sans"/>
                <a:cs typeface="DM Sans"/>
                <a:sym typeface="DM Sans"/>
              </a:rPr>
              <a:t>siempre se ejecuta antes de llegar al endpoint que corresponde</a:t>
            </a:r>
            <a:r>
              <a:rPr lang="es" sz="1733">
                <a:solidFill>
                  <a:schemeClr val="dk1"/>
                </a:solidFill>
                <a:latin typeface="DM Sans"/>
                <a:ea typeface="DM Sans"/>
                <a:cs typeface="DM Sans"/>
                <a:sym typeface="DM Sans"/>
              </a:rPr>
              <a:t>. </a:t>
            </a:r>
            <a:endParaRPr sz="1733">
              <a:solidFill>
                <a:schemeClr val="dk1"/>
              </a:solidFill>
              <a:latin typeface="DM Sans"/>
              <a:ea typeface="DM Sans"/>
              <a:cs typeface="DM Sans"/>
              <a:sym typeface="DM Sans"/>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123"/>
          <p:cNvPicPr preferRelativeResize="0"/>
          <p:nvPr/>
        </p:nvPicPr>
        <p:blipFill>
          <a:blip r:embed="rId3">
            <a:alphaModFix/>
          </a:blip>
          <a:stretch>
            <a:fillRect/>
          </a:stretch>
        </p:blipFill>
        <p:spPr>
          <a:xfrm>
            <a:off x="1960598" y="2141633"/>
            <a:ext cx="8380601" cy="3407200"/>
          </a:xfrm>
          <a:prstGeom prst="rect">
            <a:avLst/>
          </a:prstGeom>
          <a:noFill/>
          <a:ln>
            <a:noFill/>
          </a:ln>
        </p:spPr>
      </p:pic>
      <p:sp>
        <p:nvSpPr>
          <p:cNvPr id="563" name="Google Shape;563;p123"/>
          <p:cNvSpPr txBox="1"/>
          <p:nvPr/>
        </p:nvSpPr>
        <p:spPr>
          <a:xfrm>
            <a:off x="599900" y="295300"/>
            <a:ext cx="11592000" cy="1477287"/>
          </a:xfrm>
          <a:prstGeom prst="rect">
            <a:avLst/>
          </a:prstGeom>
          <a:noFill/>
          <a:ln>
            <a:noFill/>
          </a:ln>
        </p:spPr>
        <p:txBody>
          <a:bodyPr spcFirstLastPara="1" wrap="square" lIns="121900" tIns="121900" rIns="121900" bIns="121900" anchor="t" anchorCtr="0">
            <a:spAutoFit/>
          </a:bodyPr>
          <a:lstStyle/>
          <a:p>
            <a:r>
              <a:rPr lang="es" sz="4000" b="1">
                <a:latin typeface="DM Sans"/>
                <a:ea typeface="DM Sans"/>
                <a:cs typeface="DM Sans"/>
                <a:sym typeface="DM Sans"/>
              </a:rPr>
              <a:t>Flujo de múltiples middlewares a través de una petición</a:t>
            </a:r>
            <a:endParaRPr sz="4000" b="1">
              <a:latin typeface="DM Sans"/>
              <a:ea typeface="DM Sans"/>
              <a:cs typeface="DM Sans"/>
              <a:sym typeface="DM Sans"/>
            </a:endParaRPr>
          </a:p>
        </p:txBody>
      </p:sp>
      <p:sp>
        <p:nvSpPr>
          <p:cNvPr id="564" name="Google Shape;564;p123"/>
          <p:cNvSpPr txBox="1"/>
          <p:nvPr/>
        </p:nvSpPr>
        <p:spPr>
          <a:xfrm>
            <a:off x="10025233" y="2896234"/>
            <a:ext cx="1824400" cy="2092840"/>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Este “main Task” sería el endpoint con tu servicio”.</a:t>
            </a:r>
            <a:endParaRPr sz="2400">
              <a:latin typeface="DM Sans"/>
              <a:ea typeface="DM Sans"/>
              <a:cs typeface="DM Sans"/>
              <a:sym typeface="DM Sans"/>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124"/>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570" name="Google Shape;570;p124"/>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Como lo ves en el diagrama anterior, los middlewares se ejecutan EN ORDEN, eso quiere decir que, si algún middleware depende de que se haya realizado otra operación ejecutada por un middleware previo, los coloquemos en cascada según prioridad. </a:t>
            </a:r>
            <a:endParaRPr sz="3333" b="1">
              <a:solidFill>
                <a:schemeClr val="lt1"/>
              </a:solidFill>
              <a:latin typeface="DM Sans"/>
              <a:ea typeface="DM Sans"/>
              <a:cs typeface="DM Sans"/>
              <a:sym typeface="DM Sans"/>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25"/>
          <p:cNvSpPr txBox="1"/>
          <p:nvPr/>
        </p:nvSpPr>
        <p:spPr>
          <a:xfrm>
            <a:off x="1999333"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Tipos de Middlewares</a:t>
            </a:r>
            <a:endParaRPr sz="5333" b="1">
              <a:solidFill>
                <a:schemeClr val="dk1"/>
              </a:solidFill>
              <a:latin typeface="DM Sans"/>
              <a:ea typeface="DM Sans"/>
              <a:cs typeface="DM Sans"/>
              <a:sym typeface="DM Sans"/>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26"/>
          <p:cNvSpPr txBox="1"/>
          <p:nvPr/>
        </p:nvSpPr>
        <p:spPr>
          <a:xfrm>
            <a:off x="623200" y="2700400"/>
            <a:ext cx="10945600" cy="2269600"/>
          </a:xfrm>
          <a:prstGeom prst="rect">
            <a:avLst/>
          </a:prstGeom>
          <a:noFill/>
          <a:ln>
            <a:noFill/>
          </a:ln>
        </p:spPr>
        <p:txBody>
          <a:bodyPr spcFirstLastPara="1" wrap="square" lIns="121900" tIns="121900" rIns="121900" bIns="121900" anchor="t" anchorCtr="0">
            <a:noAutofit/>
          </a:bodyPr>
          <a:lstStyle/>
          <a:p>
            <a:pPr>
              <a:lnSpc>
                <a:spcPct val="115000"/>
              </a:lnSpc>
            </a:pPr>
            <a:r>
              <a:rPr lang="es">
                <a:solidFill>
                  <a:schemeClr val="dk1"/>
                </a:solidFill>
                <a:highlight>
                  <a:srgbClr val="FFFFFF"/>
                </a:highlight>
                <a:latin typeface="DM Sans"/>
                <a:ea typeface="DM Sans"/>
                <a:cs typeface="DM Sans"/>
                <a:sym typeface="DM Sans"/>
              </a:rPr>
              <a:t>Una aplicación Express puede utilizar los siguientes tipos de middleware:</a:t>
            </a: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DM Sans"/>
              <a:buChar char="✓"/>
            </a:pPr>
            <a:r>
              <a:rPr lang="es" b="1">
                <a:solidFill>
                  <a:schemeClr val="dk1"/>
                </a:solidFill>
                <a:highlight>
                  <a:srgbClr val="FFFFFF"/>
                </a:highlight>
                <a:latin typeface="DM Sans"/>
                <a:ea typeface="DM Sans"/>
                <a:cs typeface="DM Sans"/>
                <a:sym typeface="DM Sans"/>
              </a:rPr>
              <a:t>Middleware a nivel de aplicación</a:t>
            </a:r>
            <a:endParaRPr b="1">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DM Sans"/>
              <a:buChar char="✓"/>
            </a:pPr>
            <a:r>
              <a:rPr lang="es" b="1">
                <a:solidFill>
                  <a:schemeClr val="dk1"/>
                </a:solidFill>
                <a:highlight>
                  <a:srgbClr val="FFFFFF"/>
                </a:highlight>
                <a:latin typeface="DM Sans"/>
                <a:ea typeface="DM Sans"/>
                <a:cs typeface="DM Sans"/>
                <a:sym typeface="DM Sans"/>
              </a:rPr>
              <a:t>Middleware a nivel endpoint</a:t>
            </a:r>
            <a:endParaRPr b="1">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DM Sans"/>
              <a:buChar char="✓"/>
            </a:pPr>
            <a:r>
              <a:rPr lang="es" b="1">
                <a:solidFill>
                  <a:schemeClr val="dk1"/>
                </a:solidFill>
                <a:highlight>
                  <a:srgbClr val="FFFFFF"/>
                </a:highlight>
                <a:latin typeface="DM Sans"/>
                <a:ea typeface="DM Sans"/>
                <a:cs typeface="DM Sans"/>
                <a:sym typeface="DM Sans"/>
              </a:rPr>
              <a:t>Middleware a nivel del Router</a:t>
            </a:r>
            <a:endParaRPr b="1">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DM Sans"/>
              <a:buChar char="✓"/>
            </a:pPr>
            <a:r>
              <a:rPr lang="es" b="1">
                <a:solidFill>
                  <a:schemeClr val="dk1"/>
                </a:solidFill>
                <a:highlight>
                  <a:srgbClr val="FFFFFF"/>
                </a:highlight>
                <a:latin typeface="DM Sans"/>
                <a:ea typeface="DM Sans"/>
                <a:cs typeface="DM Sans"/>
                <a:sym typeface="DM Sans"/>
              </a:rPr>
              <a:t>Middleware de manejo de errores</a:t>
            </a:r>
            <a:endParaRPr b="1">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DM Sans"/>
              <a:buChar char="✓"/>
            </a:pPr>
            <a:r>
              <a:rPr lang="es" b="1">
                <a:solidFill>
                  <a:schemeClr val="dk1"/>
                </a:solidFill>
                <a:highlight>
                  <a:srgbClr val="FFFFFF"/>
                </a:highlight>
                <a:latin typeface="DM Sans"/>
                <a:ea typeface="DM Sans"/>
                <a:cs typeface="DM Sans"/>
                <a:sym typeface="DM Sans"/>
              </a:rPr>
              <a:t>Middleware incorporado</a:t>
            </a:r>
            <a:endParaRPr b="1">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DM Sans"/>
              <a:buChar char="✓"/>
            </a:pPr>
            <a:r>
              <a:rPr lang="es" b="1">
                <a:solidFill>
                  <a:schemeClr val="dk1"/>
                </a:solidFill>
                <a:highlight>
                  <a:srgbClr val="FFFFFF"/>
                </a:highlight>
                <a:latin typeface="DM Sans"/>
                <a:ea typeface="DM Sans"/>
                <a:cs typeface="DM Sans"/>
                <a:sym typeface="DM Sans"/>
              </a:rPr>
              <a:t>Middleware de terceros</a:t>
            </a:r>
            <a:endParaRPr b="1">
              <a:solidFill>
                <a:schemeClr val="dk1"/>
              </a:solidFill>
              <a:highlight>
                <a:srgbClr val="FFFFFF"/>
              </a:highlight>
              <a:latin typeface="DM Sans"/>
              <a:ea typeface="DM Sans"/>
              <a:cs typeface="DM Sans"/>
              <a:sym typeface="DM Sans"/>
            </a:endParaRPr>
          </a:p>
          <a:p>
            <a:pPr>
              <a:lnSpc>
                <a:spcPct val="115000"/>
              </a:lnSpc>
            </a:pPr>
            <a:endParaRPr>
              <a:solidFill>
                <a:schemeClr val="dk1"/>
              </a:solidFill>
              <a:highlight>
                <a:srgbClr val="FFFFFF"/>
              </a:highlight>
              <a:latin typeface="DM Sans"/>
              <a:ea typeface="DM Sans"/>
              <a:cs typeface="DM Sans"/>
              <a:sym typeface="DM Sans"/>
            </a:endParaRPr>
          </a:p>
          <a:p>
            <a:pPr>
              <a:lnSpc>
                <a:spcPct val="115000"/>
              </a:lnSpc>
              <a:buClr>
                <a:schemeClr val="dk1"/>
              </a:buClr>
              <a:buSzPts val="1100"/>
            </a:pPr>
            <a:r>
              <a:rPr lang="es">
                <a:solidFill>
                  <a:schemeClr val="dk1"/>
                </a:solidFill>
                <a:highlight>
                  <a:schemeClr val="lt1"/>
                </a:highlight>
                <a:latin typeface="DM Sans"/>
                <a:ea typeface="DM Sans"/>
                <a:cs typeface="DM Sans"/>
                <a:sym typeface="DM Sans"/>
              </a:rPr>
              <a:t>Veamos cada uno de ellos.</a:t>
            </a:r>
            <a:endParaRPr>
              <a:solidFill>
                <a:schemeClr val="dk1"/>
              </a:solidFill>
              <a:highlight>
                <a:srgbClr val="FFFFFF"/>
              </a:highlight>
              <a:latin typeface="DM Sans"/>
              <a:ea typeface="DM Sans"/>
              <a:cs typeface="DM Sans"/>
              <a:sym typeface="DM Sans"/>
            </a:endParaRPr>
          </a:p>
        </p:txBody>
      </p:sp>
      <p:sp>
        <p:nvSpPr>
          <p:cNvPr id="581" name="Google Shape;581;p126"/>
          <p:cNvSpPr txBox="1"/>
          <p:nvPr/>
        </p:nvSpPr>
        <p:spPr>
          <a:xfrm>
            <a:off x="623200" y="1284000"/>
            <a:ext cx="7856800" cy="1066855"/>
          </a:xfrm>
          <a:prstGeom prst="rect">
            <a:avLst/>
          </a:prstGeom>
          <a:noFill/>
          <a:ln>
            <a:noFill/>
          </a:ln>
        </p:spPr>
        <p:txBody>
          <a:bodyPr spcFirstLastPara="1" wrap="square" lIns="121900" tIns="121900" rIns="121900" bIns="121900" anchor="t" anchorCtr="0">
            <a:spAutoFit/>
          </a:bodyPr>
          <a:lstStyle/>
          <a:p>
            <a:r>
              <a:rPr lang="es" sz="5333" b="1">
                <a:latin typeface="DM Sans"/>
                <a:ea typeface="DM Sans"/>
                <a:cs typeface="DM Sans"/>
                <a:sym typeface="DM Sans"/>
              </a:rPr>
              <a:t>Tipos de middleware</a:t>
            </a:r>
            <a:endParaRPr sz="5333" b="1">
              <a:latin typeface="DM Sans"/>
              <a:ea typeface="DM Sans"/>
              <a:cs typeface="DM Sans"/>
              <a:sym typeface="DM Sans"/>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27"/>
          <p:cNvSpPr/>
          <p:nvPr/>
        </p:nvSpPr>
        <p:spPr>
          <a:xfrm>
            <a:off x="863200" y="2129767"/>
            <a:ext cx="10465600" cy="3878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87" name="Google Shape;587;p127"/>
          <p:cNvSpPr txBox="1"/>
          <p:nvPr/>
        </p:nvSpPr>
        <p:spPr>
          <a:xfrm>
            <a:off x="1948400" y="461301"/>
            <a:ext cx="8295200" cy="1538971"/>
          </a:xfrm>
          <a:prstGeom prst="rect">
            <a:avLst/>
          </a:prstGeom>
          <a:noFill/>
          <a:ln>
            <a:noFill/>
          </a:ln>
        </p:spPr>
        <p:txBody>
          <a:bodyPr spcFirstLastPara="1" wrap="square" lIns="121900" tIns="121900" rIns="121900" bIns="121900" anchor="t" anchorCtr="0">
            <a:spAutoFit/>
          </a:bodyPr>
          <a:lstStyle/>
          <a:p>
            <a:pPr marL="609585" algn="ctr">
              <a:lnSpc>
                <a:spcPct val="90000"/>
              </a:lnSpc>
            </a:pPr>
            <a:r>
              <a:rPr lang="es" sz="4667" b="1">
                <a:solidFill>
                  <a:schemeClr val="lt1"/>
                </a:solidFill>
                <a:latin typeface="DM Sans"/>
                <a:ea typeface="DM Sans"/>
                <a:cs typeface="DM Sans"/>
                <a:sym typeface="DM Sans"/>
              </a:rPr>
              <a:t>Middleware de nivel de aplicación</a:t>
            </a:r>
            <a:endParaRPr sz="4667" b="1">
              <a:solidFill>
                <a:schemeClr val="lt1"/>
              </a:solidFill>
              <a:latin typeface="DM Sans"/>
              <a:ea typeface="DM Sans"/>
              <a:cs typeface="DM Sans"/>
              <a:sym typeface="DM Sans"/>
            </a:endParaRPr>
          </a:p>
        </p:txBody>
      </p:sp>
      <p:sp>
        <p:nvSpPr>
          <p:cNvPr id="588" name="Google Shape;588;p127"/>
          <p:cNvSpPr txBox="1"/>
          <p:nvPr/>
        </p:nvSpPr>
        <p:spPr>
          <a:xfrm>
            <a:off x="7962633" y="2837767"/>
            <a:ext cx="28884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Este ejemplo muestra una función de middleware sin ninguna vía de acceso de montaje. La función se ejecuta cada vez que la aplicación recibe una solicitud.</a:t>
            </a:r>
            <a:endParaRPr>
              <a:latin typeface="DM Sans"/>
              <a:ea typeface="DM Sans"/>
              <a:cs typeface="DM Sans"/>
              <a:sym typeface="DM Sans"/>
            </a:endParaRPr>
          </a:p>
        </p:txBody>
      </p:sp>
      <p:sp>
        <p:nvSpPr>
          <p:cNvPr id="589" name="Google Shape;589;p127"/>
          <p:cNvSpPr txBox="1"/>
          <p:nvPr/>
        </p:nvSpPr>
        <p:spPr>
          <a:xfrm>
            <a:off x="1216233" y="3003767"/>
            <a:ext cx="6285200" cy="2130800"/>
          </a:xfrm>
          <a:prstGeom prst="rect">
            <a:avLst/>
          </a:prstGeom>
          <a:solidFill>
            <a:srgbClr val="1E1E1E"/>
          </a:solidFill>
          <a:ln>
            <a:noFill/>
          </a:ln>
        </p:spPr>
        <p:txBody>
          <a:bodyPr spcFirstLastPara="1" wrap="square" lIns="121900" tIns="121900" rIns="121900" bIns="121900" anchor="t" anchorCtr="0">
            <a:noAutofit/>
          </a:bodyPr>
          <a:lstStyle/>
          <a:p>
            <a:pPr>
              <a:lnSpc>
                <a:spcPct val="135714"/>
              </a:lnSpc>
              <a:buClr>
                <a:schemeClr val="dk1"/>
              </a:buClr>
              <a:buSzPts val="1100"/>
            </a:pPr>
            <a:r>
              <a:rPr lang="es" sz="1400">
                <a:solidFill>
                  <a:srgbClr val="569CD6"/>
                </a:solidFill>
                <a:highlight>
                  <a:srgbClr val="1E1E1E"/>
                </a:highlight>
                <a:latin typeface="Courier New"/>
                <a:ea typeface="Courier New"/>
                <a:cs typeface="Courier New"/>
                <a:sym typeface="Courier New"/>
              </a:rPr>
              <a:t>const</a:t>
            </a:r>
            <a:r>
              <a:rPr lang="es" sz="1400">
                <a:solidFill>
                  <a:srgbClr val="D4D4D4"/>
                </a:solidFill>
                <a:highlight>
                  <a:srgbClr val="1E1E1E"/>
                </a:highlight>
                <a:latin typeface="Courier New"/>
                <a:ea typeface="Courier New"/>
                <a:cs typeface="Courier New"/>
                <a:sym typeface="Courier New"/>
              </a:rPr>
              <a:t> </a:t>
            </a:r>
            <a:r>
              <a:rPr lang="es" sz="1400">
                <a:solidFill>
                  <a:srgbClr val="4FC1FF"/>
                </a:solidFill>
                <a:highlight>
                  <a:srgbClr val="1E1E1E"/>
                </a:highlight>
                <a:latin typeface="Courier New"/>
                <a:ea typeface="Courier New"/>
                <a:cs typeface="Courier New"/>
                <a:sym typeface="Courier New"/>
              </a:rPr>
              <a:t>app</a:t>
            </a:r>
            <a:r>
              <a:rPr lang="es" sz="1400">
                <a:solidFill>
                  <a:srgbClr val="D4D4D4"/>
                </a:solidFill>
                <a:highlight>
                  <a:srgbClr val="1E1E1E"/>
                </a:highlight>
                <a:latin typeface="Courier New"/>
                <a:ea typeface="Courier New"/>
                <a:cs typeface="Courier New"/>
                <a:sym typeface="Courier New"/>
              </a:rPr>
              <a:t> = </a:t>
            </a:r>
            <a:r>
              <a:rPr lang="es" sz="1400">
                <a:solidFill>
                  <a:srgbClr val="DCDCAA"/>
                </a:solidFill>
                <a:highlight>
                  <a:srgbClr val="1E1E1E"/>
                </a:highlight>
                <a:latin typeface="Courier New"/>
                <a:ea typeface="Courier New"/>
                <a:cs typeface="Courier New"/>
                <a:sym typeface="Courier New"/>
              </a:rPr>
              <a:t>express</a:t>
            </a:r>
            <a:r>
              <a:rPr lang="es" sz="1400">
                <a:solidFill>
                  <a:srgbClr val="D4D4D4"/>
                </a:solidFill>
                <a:highlight>
                  <a:srgbClr val="1E1E1E"/>
                </a:highlight>
                <a:latin typeface="Courier New"/>
                <a:ea typeface="Courier New"/>
                <a:cs typeface="Courier New"/>
                <a:sym typeface="Courier New"/>
              </a:rPr>
              <a:t>();</a:t>
            </a:r>
            <a:endParaRPr sz="14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endParaRPr sz="14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9CDCFE"/>
                </a:solidFill>
                <a:highlight>
                  <a:srgbClr val="1E1E1E"/>
                </a:highlight>
                <a:latin typeface="Courier New"/>
                <a:ea typeface="Courier New"/>
                <a:cs typeface="Courier New"/>
                <a:sym typeface="Courier New"/>
              </a:rPr>
              <a:t>app</a:t>
            </a:r>
            <a:r>
              <a:rPr lang="es" sz="1400">
                <a:solidFill>
                  <a:srgbClr val="D4D4D4"/>
                </a:solidFill>
                <a:highlight>
                  <a:srgbClr val="1E1E1E"/>
                </a:highlight>
                <a:latin typeface="Courier New"/>
                <a:ea typeface="Courier New"/>
                <a:cs typeface="Courier New"/>
                <a:sym typeface="Courier New"/>
              </a:rPr>
              <a:t>.</a:t>
            </a:r>
            <a:r>
              <a:rPr lang="es" sz="1400">
                <a:solidFill>
                  <a:srgbClr val="DCDCAA"/>
                </a:solidFill>
                <a:highlight>
                  <a:srgbClr val="1E1E1E"/>
                </a:highlight>
                <a:latin typeface="Courier New"/>
                <a:ea typeface="Courier New"/>
                <a:cs typeface="Courier New"/>
                <a:sym typeface="Courier New"/>
              </a:rPr>
              <a:t>use</a:t>
            </a:r>
            <a:r>
              <a:rPr lang="es" sz="1400">
                <a:solidFill>
                  <a:srgbClr val="D4D4D4"/>
                </a:solidFill>
                <a:highlight>
                  <a:srgbClr val="1E1E1E"/>
                </a:highlight>
                <a:latin typeface="Courier New"/>
                <a:ea typeface="Courier New"/>
                <a:cs typeface="Courier New"/>
                <a:sym typeface="Courier New"/>
              </a:rPr>
              <a:t>(</a:t>
            </a:r>
            <a:r>
              <a:rPr lang="es" sz="1400">
                <a:solidFill>
                  <a:srgbClr val="569CD6"/>
                </a:solidFill>
                <a:highlight>
                  <a:srgbClr val="1E1E1E"/>
                </a:highlight>
                <a:latin typeface="Courier New"/>
                <a:ea typeface="Courier New"/>
                <a:cs typeface="Courier New"/>
                <a:sym typeface="Courier New"/>
              </a:rPr>
              <a:t>function</a:t>
            </a: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req</a:t>
            </a: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res</a:t>
            </a: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next</a:t>
            </a:r>
            <a:r>
              <a:rPr lang="es" sz="1400">
                <a:solidFill>
                  <a:srgbClr val="D4D4D4"/>
                </a:solidFill>
                <a:highlight>
                  <a:srgbClr val="1E1E1E"/>
                </a:highlight>
                <a:latin typeface="Courier New"/>
                <a:ea typeface="Courier New"/>
                <a:cs typeface="Courier New"/>
                <a:sym typeface="Courier New"/>
              </a:rPr>
              <a:t>) {</a:t>
            </a:r>
            <a:endParaRPr sz="14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console</a:t>
            </a:r>
            <a:r>
              <a:rPr lang="es" sz="1400">
                <a:solidFill>
                  <a:srgbClr val="D4D4D4"/>
                </a:solidFill>
                <a:highlight>
                  <a:srgbClr val="1E1E1E"/>
                </a:highlight>
                <a:latin typeface="Courier New"/>
                <a:ea typeface="Courier New"/>
                <a:cs typeface="Courier New"/>
                <a:sym typeface="Courier New"/>
              </a:rPr>
              <a:t>.</a:t>
            </a:r>
            <a:r>
              <a:rPr lang="es" sz="1400">
                <a:solidFill>
                  <a:srgbClr val="DCDCAA"/>
                </a:solidFill>
                <a:highlight>
                  <a:srgbClr val="1E1E1E"/>
                </a:highlight>
                <a:latin typeface="Courier New"/>
                <a:ea typeface="Courier New"/>
                <a:cs typeface="Courier New"/>
                <a:sym typeface="Courier New"/>
              </a:rPr>
              <a:t>log</a:t>
            </a:r>
            <a:r>
              <a:rPr lang="es" sz="1400">
                <a:solidFill>
                  <a:srgbClr val="D4D4D4"/>
                </a:solidFill>
                <a:highlight>
                  <a:srgbClr val="1E1E1E"/>
                </a:highlight>
                <a:latin typeface="Courier New"/>
                <a:ea typeface="Courier New"/>
                <a:cs typeface="Courier New"/>
                <a:sym typeface="Courier New"/>
              </a:rPr>
              <a:t>(</a:t>
            </a:r>
            <a:r>
              <a:rPr lang="es" sz="1400">
                <a:solidFill>
                  <a:srgbClr val="CE9178"/>
                </a:solidFill>
                <a:highlight>
                  <a:srgbClr val="1E1E1E"/>
                </a:highlight>
                <a:latin typeface="Courier New"/>
                <a:ea typeface="Courier New"/>
                <a:cs typeface="Courier New"/>
                <a:sym typeface="Courier New"/>
              </a:rPr>
              <a:t>'Time:'</a:t>
            </a:r>
            <a:r>
              <a:rPr lang="es" sz="1400">
                <a:solidFill>
                  <a:srgbClr val="D4D4D4"/>
                </a:solidFill>
                <a:highlight>
                  <a:srgbClr val="1E1E1E"/>
                </a:highlight>
                <a:latin typeface="Courier New"/>
                <a:ea typeface="Courier New"/>
                <a:cs typeface="Courier New"/>
                <a:sym typeface="Courier New"/>
              </a:rPr>
              <a:t>, </a:t>
            </a:r>
            <a:r>
              <a:rPr lang="es" sz="1400">
                <a:solidFill>
                  <a:srgbClr val="4EC9B0"/>
                </a:solidFill>
                <a:highlight>
                  <a:srgbClr val="1E1E1E"/>
                </a:highlight>
                <a:latin typeface="Courier New"/>
                <a:ea typeface="Courier New"/>
                <a:cs typeface="Courier New"/>
                <a:sym typeface="Courier New"/>
              </a:rPr>
              <a:t>Date</a:t>
            </a:r>
            <a:r>
              <a:rPr lang="es" sz="1400">
                <a:solidFill>
                  <a:srgbClr val="D4D4D4"/>
                </a:solidFill>
                <a:highlight>
                  <a:srgbClr val="1E1E1E"/>
                </a:highlight>
                <a:latin typeface="Courier New"/>
                <a:ea typeface="Courier New"/>
                <a:cs typeface="Courier New"/>
                <a:sym typeface="Courier New"/>
              </a:rPr>
              <a:t>.</a:t>
            </a:r>
            <a:r>
              <a:rPr lang="es" sz="1400">
                <a:solidFill>
                  <a:srgbClr val="DCDCAA"/>
                </a:solidFill>
                <a:highlight>
                  <a:srgbClr val="1E1E1E"/>
                </a:highlight>
                <a:latin typeface="Courier New"/>
                <a:ea typeface="Courier New"/>
                <a:cs typeface="Courier New"/>
                <a:sym typeface="Courier New"/>
              </a:rPr>
              <a:t>now</a:t>
            </a:r>
            <a:r>
              <a:rPr lang="es" sz="1400">
                <a:solidFill>
                  <a:srgbClr val="D4D4D4"/>
                </a:solidFill>
                <a:highlight>
                  <a:srgbClr val="1E1E1E"/>
                </a:highlight>
                <a:latin typeface="Courier New"/>
                <a:ea typeface="Courier New"/>
                <a:cs typeface="Courier New"/>
                <a:sym typeface="Courier New"/>
              </a:rPr>
              <a:t>());</a:t>
            </a:r>
            <a:endParaRPr sz="14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D4D4D4"/>
                </a:solidFill>
                <a:highlight>
                  <a:srgbClr val="1E1E1E"/>
                </a:highlight>
                <a:latin typeface="Courier New"/>
                <a:ea typeface="Courier New"/>
                <a:cs typeface="Courier New"/>
                <a:sym typeface="Courier New"/>
              </a:rPr>
              <a:t>  </a:t>
            </a:r>
            <a:r>
              <a:rPr lang="es" sz="1400">
                <a:solidFill>
                  <a:srgbClr val="DCDCAA"/>
                </a:solidFill>
                <a:highlight>
                  <a:srgbClr val="1E1E1E"/>
                </a:highlight>
                <a:latin typeface="Courier New"/>
                <a:ea typeface="Courier New"/>
                <a:cs typeface="Courier New"/>
                <a:sym typeface="Courier New"/>
              </a:rPr>
              <a:t>next</a:t>
            </a:r>
            <a:r>
              <a:rPr lang="es" sz="1400">
                <a:solidFill>
                  <a:srgbClr val="D4D4D4"/>
                </a:solidFill>
                <a:highlight>
                  <a:srgbClr val="1E1E1E"/>
                </a:highlight>
                <a:latin typeface="Courier New"/>
                <a:ea typeface="Courier New"/>
                <a:cs typeface="Courier New"/>
                <a:sym typeface="Courier New"/>
              </a:rPr>
              <a:t>();</a:t>
            </a:r>
            <a:endParaRPr sz="1400">
              <a:solidFill>
                <a:srgbClr val="D4D4D4"/>
              </a:solidFill>
              <a:highlight>
                <a:srgbClr val="1E1E1E"/>
              </a:highlight>
              <a:latin typeface="Courier New"/>
              <a:ea typeface="Courier New"/>
              <a:cs typeface="Courier New"/>
              <a:sym typeface="Courier New"/>
            </a:endParaRPr>
          </a:p>
          <a:p>
            <a:pPr>
              <a:lnSpc>
                <a:spcPct val="135714"/>
              </a:lnSpc>
            </a:pPr>
            <a:r>
              <a:rPr lang="es" sz="1400">
                <a:solidFill>
                  <a:srgbClr val="D4D4D4"/>
                </a:solidFill>
                <a:highlight>
                  <a:srgbClr val="1E1E1E"/>
                </a:highlight>
                <a:latin typeface="Courier New"/>
                <a:ea typeface="Courier New"/>
                <a:cs typeface="Courier New"/>
                <a:sym typeface="Courier New"/>
              </a:rPr>
              <a:t>});</a:t>
            </a:r>
            <a:endParaRPr sz="2133">
              <a:solidFill>
                <a:srgbClr val="0077AA"/>
              </a:solidFill>
              <a:highlight>
                <a:srgbClr val="F7F7F7"/>
              </a:highlight>
              <a:latin typeface="Courier New"/>
              <a:ea typeface="Courier New"/>
              <a:cs typeface="Courier New"/>
              <a:sym typeface="Courier New"/>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28"/>
          <p:cNvSpPr/>
          <p:nvPr/>
        </p:nvSpPr>
        <p:spPr>
          <a:xfrm>
            <a:off x="863200" y="2129767"/>
            <a:ext cx="10465600" cy="4004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95" name="Google Shape;595;p128"/>
          <p:cNvSpPr txBox="1"/>
          <p:nvPr/>
        </p:nvSpPr>
        <p:spPr>
          <a:xfrm>
            <a:off x="1948400" y="461301"/>
            <a:ext cx="8295200" cy="1538971"/>
          </a:xfrm>
          <a:prstGeom prst="rect">
            <a:avLst/>
          </a:prstGeom>
          <a:noFill/>
          <a:ln>
            <a:noFill/>
          </a:ln>
        </p:spPr>
        <p:txBody>
          <a:bodyPr spcFirstLastPara="1" wrap="square" lIns="121900" tIns="121900" rIns="121900" bIns="121900" anchor="t" anchorCtr="0">
            <a:spAutoFit/>
          </a:bodyPr>
          <a:lstStyle/>
          <a:p>
            <a:pPr marL="609585" algn="ctr">
              <a:lnSpc>
                <a:spcPct val="90000"/>
              </a:lnSpc>
            </a:pPr>
            <a:r>
              <a:rPr lang="es" sz="4667" b="1">
                <a:solidFill>
                  <a:schemeClr val="lt1"/>
                </a:solidFill>
                <a:latin typeface="DM Sans"/>
                <a:ea typeface="DM Sans"/>
                <a:cs typeface="DM Sans"/>
                <a:sym typeface="DM Sans"/>
              </a:rPr>
              <a:t>Middleware de nivel de endpoint</a:t>
            </a:r>
            <a:endParaRPr sz="4667" b="1">
              <a:solidFill>
                <a:schemeClr val="lt1"/>
              </a:solidFill>
              <a:latin typeface="DM Sans"/>
              <a:ea typeface="DM Sans"/>
              <a:cs typeface="DM Sans"/>
              <a:sym typeface="DM Sans"/>
            </a:endParaRPr>
          </a:p>
        </p:txBody>
      </p:sp>
      <p:sp>
        <p:nvSpPr>
          <p:cNvPr id="596" name="Google Shape;596;p128"/>
          <p:cNvSpPr txBox="1"/>
          <p:nvPr/>
        </p:nvSpPr>
        <p:spPr>
          <a:xfrm>
            <a:off x="1008833" y="2307867"/>
            <a:ext cx="98844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Se pueden agregar una o múltiples funciones middlewares en los procesos de atención de las rutas como se muestra a continuación:</a:t>
            </a:r>
            <a:endParaRPr>
              <a:latin typeface="DM Sans"/>
              <a:ea typeface="DM Sans"/>
              <a:cs typeface="DM Sans"/>
              <a:sym typeface="DM Sans"/>
            </a:endParaRPr>
          </a:p>
        </p:txBody>
      </p:sp>
      <p:sp>
        <p:nvSpPr>
          <p:cNvPr id="597" name="Google Shape;597;p128"/>
          <p:cNvSpPr txBox="1"/>
          <p:nvPr/>
        </p:nvSpPr>
        <p:spPr>
          <a:xfrm>
            <a:off x="1101367" y="3181834"/>
            <a:ext cx="4235600" cy="2757766"/>
          </a:xfrm>
          <a:prstGeom prst="rect">
            <a:avLst/>
          </a:prstGeom>
          <a:solidFill>
            <a:srgbClr val="1E1E1E"/>
          </a:solidFill>
          <a:ln>
            <a:noFill/>
          </a:ln>
        </p:spPr>
        <p:txBody>
          <a:bodyPr spcFirstLastPara="1" wrap="square" lIns="121900" tIns="121900" rIns="121900" bIns="121900" anchor="t" anchorCtr="0">
            <a:spAutoFit/>
          </a:bodyPr>
          <a:lstStyle/>
          <a:p>
            <a:pPr>
              <a:lnSpc>
                <a:spcPct val="135714"/>
              </a:lnSpc>
              <a:buClr>
                <a:schemeClr val="dk1"/>
              </a:buClr>
              <a:buSzPts val="1100"/>
            </a:pPr>
            <a:r>
              <a:rPr lang="es" sz="1200">
                <a:solidFill>
                  <a:srgbClr val="569CD6"/>
                </a:solidFill>
                <a:highlight>
                  <a:srgbClr val="1E1E1E"/>
                </a:highlight>
                <a:latin typeface="Courier New"/>
                <a:ea typeface="Courier New"/>
                <a:cs typeface="Courier New"/>
                <a:sym typeface="Courier New"/>
              </a:rPr>
              <a:t>function</a:t>
            </a: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mid1</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res</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next</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dato1</a:t>
            </a:r>
            <a:r>
              <a:rPr lang="es" sz="1200">
                <a:solidFill>
                  <a:srgbClr val="D4D4D4"/>
                </a:solidFill>
                <a:highlight>
                  <a:srgbClr val="1E1E1E"/>
                </a:highlight>
                <a:latin typeface="Courier New"/>
                <a:ea typeface="Courier New"/>
                <a:cs typeface="Courier New"/>
                <a:sym typeface="Courier New"/>
              </a:rPr>
              <a:t> = </a:t>
            </a:r>
            <a:r>
              <a:rPr lang="es" sz="1200">
                <a:solidFill>
                  <a:srgbClr val="CE9178"/>
                </a:solidFill>
                <a:highlight>
                  <a:srgbClr val="1E1E1E"/>
                </a:highlight>
                <a:latin typeface="Courier New"/>
                <a:ea typeface="Courier New"/>
                <a:cs typeface="Courier New"/>
                <a:sym typeface="Courier New"/>
              </a:rPr>
              <a:t>'un dato'</a:t>
            </a:r>
            <a:endParaRPr sz="1200">
              <a:solidFill>
                <a:srgbClr val="CE9178"/>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next</a:t>
            </a: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569CD6"/>
                </a:solidFill>
                <a:highlight>
                  <a:srgbClr val="1E1E1E"/>
                </a:highlight>
                <a:latin typeface="Courier New"/>
                <a:ea typeface="Courier New"/>
                <a:cs typeface="Courier New"/>
                <a:sym typeface="Courier New"/>
              </a:rPr>
              <a:t>function</a:t>
            </a: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mid2</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res</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next</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dato2</a:t>
            </a:r>
            <a:r>
              <a:rPr lang="es" sz="1200">
                <a:solidFill>
                  <a:srgbClr val="D4D4D4"/>
                </a:solidFill>
                <a:highlight>
                  <a:srgbClr val="1E1E1E"/>
                </a:highlight>
                <a:latin typeface="Courier New"/>
                <a:ea typeface="Courier New"/>
                <a:cs typeface="Courier New"/>
                <a:sym typeface="Courier New"/>
              </a:rPr>
              <a:t> = </a:t>
            </a:r>
            <a:r>
              <a:rPr lang="es" sz="1200">
                <a:solidFill>
                  <a:srgbClr val="CE9178"/>
                </a:solidFill>
                <a:highlight>
                  <a:srgbClr val="1E1E1E"/>
                </a:highlight>
                <a:latin typeface="Courier New"/>
                <a:ea typeface="Courier New"/>
                <a:cs typeface="Courier New"/>
                <a:sym typeface="Courier New"/>
              </a:rPr>
              <a:t>'otro dato'</a:t>
            </a:r>
            <a:endParaRPr sz="1200">
              <a:solidFill>
                <a:srgbClr val="CE9178"/>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next</a:t>
            </a: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a:lnSpc>
                <a:spcPct val="135714"/>
              </a:lnSpc>
            </a:pP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a:lnSpc>
                <a:spcPct val="135714"/>
              </a:lnSpc>
            </a:pPr>
            <a:endParaRPr sz="1200">
              <a:solidFill>
                <a:srgbClr val="D4D4D4"/>
              </a:solidFill>
              <a:highlight>
                <a:srgbClr val="1E1E1E"/>
              </a:highlight>
              <a:latin typeface="Courier New"/>
              <a:ea typeface="Courier New"/>
              <a:cs typeface="Courier New"/>
              <a:sym typeface="Courier New"/>
            </a:endParaRPr>
          </a:p>
        </p:txBody>
      </p:sp>
      <p:sp>
        <p:nvSpPr>
          <p:cNvPr id="598" name="Google Shape;598;p128"/>
          <p:cNvSpPr txBox="1"/>
          <p:nvPr/>
        </p:nvSpPr>
        <p:spPr>
          <a:xfrm>
            <a:off x="6297533" y="3056634"/>
            <a:ext cx="4822000" cy="3008925"/>
          </a:xfrm>
          <a:prstGeom prst="rect">
            <a:avLst/>
          </a:prstGeom>
          <a:solidFill>
            <a:srgbClr val="1E1E1E"/>
          </a:solidFill>
          <a:ln>
            <a:noFill/>
          </a:ln>
        </p:spPr>
        <p:txBody>
          <a:bodyPr spcFirstLastPara="1" wrap="square" lIns="121900" tIns="121900" rIns="121900" bIns="121900" anchor="t" anchorCtr="0">
            <a:spAutoFit/>
          </a:bodyPr>
          <a:lstStyle/>
          <a:p>
            <a:pPr>
              <a:lnSpc>
                <a:spcPct val="135714"/>
              </a:lnSpc>
              <a:buClr>
                <a:schemeClr val="dk1"/>
              </a:buClr>
              <a:buSzPts val="1100"/>
            </a:pPr>
            <a:r>
              <a:rPr lang="es" sz="1200">
                <a:solidFill>
                  <a:srgbClr val="9CDCFE"/>
                </a:solidFill>
                <a:highlight>
                  <a:srgbClr val="1E1E1E"/>
                </a:highlight>
                <a:latin typeface="Courier New"/>
                <a:ea typeface="Courier New"/>
                <a:cs typeface="Courier New"/>
                <a:sym typeface="Courier New"/>
              </a:rPr>
              <a:t>app</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get</a:t>
            </a:r>
            <a:r>
              <a:rPr lang="es" sz="1200">
                <a:solidFill>
                  <a:srgbClr val="D4D4D4"/>
                </a:solidFill>
                <a:highlight>
                  <a:srgbClr val="1E1E1E"/>
                </a:highlight>
                <a:latin typeface="Courier New"/>
                <a:ea typeface="Courier New"/>
                <a:cs typeface="Courier New"/>
                <a:sym typeface="Courier New"/>
              </a:rPr>
              <a:t>(</a:t>
            </a:r>
            <a:r>
              <a:rPr lang="es" sz="1200">
                <a:solidFill>
                  <a:srgbClr val="CE9178"/>
                </a:solidFill>
                <a:highlight>
                  <a:srgbClr val="1E1E1E"/>
                </a:highlight>
                <a:latin typeface="Courier New"/>
                <a:ea typeface="Courier New"/>
                <a:cs typeface="Courier New"/>
                <a:sym typeface="Courier New"/>
              </a:rPr>
              <a:t>'/ruta1'</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mid1</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res</a:t>
            </a:r>
            <a:r>
              <a:rPr lang="es" sz="1200">
                <a:solidFill>
                  <a:srgbClr val="D4D4D4"/>
                </a:solidFill>
                <a:highlight>
                  <a:srgbClr val="1E1E1E"/>
                </a:highlight>
                <a:latin typeface="Courier New"/>
                <a:ea typeface="Courier New"/>
                <a:cs typeface="Courier New"/>
                <a:sym typeface="Courier New"/>
              </a:rPr>
              <a:t>) </a:t>
            </a:r>
            <a:r>
              <a:rPr lang="es" sz="1200">
                <a:solidFill>
                  <a:srgbClr val="569CD6"/>
                </a:solidFill>
                <a:highlight>
                  <a:srgbClr val="1E1E1E"/>
                </a:highlight>
                <a:latin typeface="Courier New"/>
                <a:ea typeface="Courier New"/>
                <a:cs typeface="Courier New"/>
                <a:sym typeface="Courier New"/>
              </a:rPr>
              <a:t>=&gt;</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res</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json</a:t>
            </a: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dato1:</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dato1</a:t>
            </a:r>
            <a:endParaRPr sz="1200">
              <a:solidFill>
                <a:srgbClr val="9CDCFE"/>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9CDCFE"/>
                </a:solidFill>
                <a:highlight>
                  <a:srgbClr val="1E1E1E"/>
                </a:highlight>
                <a:latin typeface="Courier New"/>
                <a:ea typeface="Courier New"/>
                <a:cs typeface="Courier New"/>
                <a:sym typeface="Courier New"/>
              </a:rPr>
              <a:t>app</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get</a:t>
            </a:r>
            <a:r>
              <a:rPr lang="es" sz="1200">
                <a:solidFill>
                  <a:srgbClr val="D4D4D4"/>
                </a:solidFill>
                <a:highlight>
                  <a:srgbClr val="1E1E1E"/>
                </a:highlight>
                <a:latin typeface="Courier New"/>
                <a:ea typeface="Courier New"/>
                <a:cs typeface="Courier New"/>
                <a:sym typeface="Courier New"/>
              </a:rPr>
              <a:t>(</a:t>
            </a:r>
            <a:r>
              <a:rPr lang="es" sz="1200">
                <a:solidFill>
                  <a:srgbClr val="CE9178"/>
                </a:solidFill>
                <a:highlight>
                  <a:srgbClr val="1E1E1E"/>
                </a:highlight>
                <a:latin typeface="Courier New"/>
                <a:ea typeface="Courier New"/>
                <a:cs typeface="Courier New"/>
                <a:sym typeface="Courier New"/>
              </a:rPr>
              <a:t>'/ruta2'</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mid1</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mid2</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res</a:t>
            </a:r>
            <a:r>
              <a:rPr lang="es" sz="1200">
                <a:solidFill>
                  <a:srgbClr val="D4D4D4"/>
                </a:solidFill>
                <a:highlight>
                  <a:srgbClr val="1E1E1E"/>
                </a:highlight>
                <a:latin typeface="Courier New"/>
                <a:ea typeface="Courier New"/>
                <a:cs typeface="Courier New"/>
                <a:sym typeface="Courier New"/>
              </a:rPr>
              <a:t>) </a:t>
            </a:r>
            <a:r>
              <a:rPr lang="es" sz="1200">
                <a:solidFill>
                  <a:srgbClr val="569CD6"/>
                </a:solidFill>
                <a:highlight>
                  <a:srgbClr val="1E1E1E"/>
                </a:highlight>
                <a:latin typeface="Courier New"/>
                <a:ea typeface="Courier New"/>
                <a:cs typeface="Courier New"/>
                <a:sym typeface="Courier New"/>
              </a:rPr>
              <a:t>=&gt;</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res</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json</a:t>
            </a: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dato1:</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dato1</a:t>
            </a: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dato2:</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dato2</a:t>
            </a:r>
            <a:endParaRPr sz="1200">
              <a:solidFill>
                <a:srgbClr val="9CDCFE"/>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00">
                <a:solidFill>
                  <a:srgbClr val="D4D4D4"/>
                </a:solidFill>
                <a:highlight>
                  <a:srgbClr val="1E1E1E"/>
                </a:highlight>
                <a:latin typeface="Courier New"/>
                <a:ea typeface="Courier New"/>
                <a:cs typeface="Courier New"/>
                <a:sym typeface="Courier New"/>
              </a:rPr>
              <a:t>})</a:t>
            </a:r>
            <a:endParaRPr sz="2133"/>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29"/>
          <p:cNvSpPr/>
          <p:nvPr/>
        </p:nvSpPr>
        <p:spPr>
          <a:xfrm>
            <a:off x="863200" y="2129767"/>
            <a:ext cx="10465600" cy="4004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04" name="Google Shape;604;p129"/>
          <p:cNvSpPr txBox="1"/>
          <p:nvPr/>
        </p:nvSpPr>
        <p:spPr>
          <a:xfrm>
            <a:off x="1948400" y="461301"/>
            <a:ext cx="8295200" cy="1538971"/>
          </a:xfrm>
          <a:prstGeom prst="rect">
            <a:avLst/>
          </a:prstGeom>
          <a:noFill/>
          <a:ln>
            <a:noFill/>
          </a:ln>
        </p:spPr>
        <p:txBody>
          <a:bodyPr spcFirstLastPara="1" wrap="square" lIns="121900" tIns="121900" rIns="121900" bIns="121900" anchor="t" anchorCtr="0">
            <a:spAutoFit/>
          </a:bodyPr>
          <a:lstStyle/>
          <a:p>
            <a:pPr marL="609585" algn="ctr">
              <a:lnSpc>
                <a:spcPct val="90000"/>
              </a:lnSpc>
            </a:pPr>
            <a:r>
              <a:rPr lang="es" sz="4667" b="1">
                <a:solidFill>
                  <a:schemeClr val="lt1"/>
                </a:solidFill>
                <a:latin typeface="DM Sans"/>
                <a:ea typeface="DM Sans"/>
                <a:cs typeface="DM Sans"/>
                <a:sym typeface="DM Sans"/>
              </a:rPr>
              <a:t>Middleware de nivel del Router</a:t>
            </a:r>
            <a:endParaRPr sz="4667" b="1">
              <a:solidFill>
                <a:schemeClr val="lt1"/>
              </a:solidFill>
              <a:latin typeface="DM Sans"/>
              <a:ea typeface="DM Sans"/>
              <a:cs typeface="DM Sans"/>
              <a:sym typeface="DM Sans"/>
            </a:endParaRPr>
          </a:p>
        </p:txBody>
      </p:sp>
      <p:sp>
        <p:nvSpPr>
          <p:cNvPr id="605" name="Google Shape;605;p129"/>
          <p:cNvSpPr txBox="1"/>
          <p:nvPr/>
        </p:nvSpPr>
        <p:spPr>
          <a:xfrm>
            <a:off x="1008833" y="2307867"/>
            <a:ext cx="98844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middleware de nivel de router funciona de la misma manera que el middleware de nivel de aplicación, excepto que está enlazado a una instancia de express.Router().</a:t>
            </a:r>
            <a:endParaRPr>
              <a:latin typeface="DM Sans"/>
              <a:ea typeface="DM Sans"/>
              <a:cs typeface="DM Sans"/>
              <a:sym typeface="DM Sans"/>
            </a:endParaRPr>
          </a:p>
        </p:txBody>
      </p:sp>
      <p:sp>
        <p:nvSpPr>
          <p:cNvPr id="606" name="Google Shape;606;p129"/>
          <p:cNvSpPr txBox="1"/>
          <p:nvPr/>
        </p:nvSpPr>
        <p:spPr>
          <a:xfrm>
            <a:off x="1078800" y="3219100"/>
            <a:ext cx="10034400" cy="2701600"/>
          </a:xfrm>
          <a:prstGeom prst="rect">
            <a:avLst/>
          </a:prstGeom>
          <a:solidFill>
            <a:srgbClr val="1E1E1E"/>
          </a:solidFill>
          <a:ln>
            <a:noFill/>
          </a:ln>
        </p:spPr>
        <p:txBody>
          <a:bodyPr spcFirstLastPara="1" wrap="square" lIns="121900" tIns="121900" rIns="121900" bIns="121900" anchor="t" anchorCtr="0">
            <a:noAutofit/>
          </a:bodyPr>
          <a:lstStyle/>
          <a:p>
            <a:pPr>
              <a:lnSpc>
                <a:spcPct val="135714"/>
              </a:lnSpc>
              <a:buClr>
                <a:schemeClr val="dk1"/>
              </a:buClr>
              <a:buSzPts val="1100"/>
            </a:pPr>
            <a:r>
              <a:rPr lang="es" sz="1267">
                <a:solidFill>
                  <a:srgbClr val="569CD6"/>
                </a:solidFill>
                <a:highlight>
                  <a:srgbClr val="1E1E1E"/>
                </a:highlight>
                <a:latin typeface="Courier New"/>
                <a:ea typeface="Courier New"/>
                <a:cs typeface="Courier New"/>
                <a:sym typeface="Courier New"/>
              </a:rPr>
              <a:t>const</a:t>
            </a:r>
            <a:r>
              <a:rPr lang="es" sz="1267">
                <a:solidFill>
                  <a:srgbClr val="D4D4D4"/>
                </a:solidFill>
                <a:highlight>
                  <a:srgbClr val="1E1E1E"/>
                </a:highlight>
                <a:latin typeface="Courier New"/>
                <a:ea typeface="Courier New"/>
                <a:cs typeface="Courier New"/>
                <a:sym typeface="Courier New"/>
              </a:rPr>
              <a:t> </a:t>
            </a:r>
            <a:r>
              <a:rPr lang="es" sz="1267">
                <a:solidFill>
                  <a:srgbClr val="4FC1FF"/>
                </a:solidFill>
                <a:highlight>
                  <a:srgbClr val="1E1E1E"/>
                </a:highlight>
                <a:latin typeface="Courier New"/>
                <a:ea typeface="Courier New"/>
                <a:cs typeface="Courier New"/>
                <a:sym typeface="Courier New"/>
              </a:rPr>
              <a:t>app</a:t>
            </a:r>
            <a:r>
              <a:rPr lang="es" sz="1267">
                <a:solidFill>
                  <a:srgbClr val="D4D4D4"/>
                </a:solidFill>
                <a:highlight>
                  <a:srgbClr val="1E1E1E"/>
                </a:highlight>
                <a:latin typeface="Courier New"/>
                <a:ea typeface="Courier New"/>
                <a:cs typeface="Courier New"/>
                <a:sym typeface="Courier New"/>
              </a:rPr>
              <a:t> = </a:t>
            </a:r>
            <a:r>
              <a:rPr lang="es" sz="1267">
                <a:solidFill>
                  <a:srgbClr val="DCDCAA"/>
                </a:solidFill>
                <a:highlight>
                  <a:srgbClr val="1E1E1E"/>
                </a:highlight>
                <a:latin typeface="Courier New"/>
                <a:ea typeface="Courier New"/>
                <a:cs typeface="Courier New"/>
                <a:sym typeface="Courier New"/>
              </a:rPr>
              <a:t>express</a:t>
            </a: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67">
                <a:solidFill>
                  <a:srgbClr val="569CD6"/>
                </a:solidFill>
                <a:highlight>
                  <a:srgbClr val="1E1E1E"/>
                </a:highlight>
                <a:latin typeface="Courier New"/>
                <a:ea typeface="Courier New"/>
                <a:cs typeface="Courier New"/>
                <a:sym typeface="Courier New"/>
              </a:rPr>
              <a:t>const</a:t>
            </a:r>
            <a:r>
              <a:rPr lang="es" sz="1267">
                <a:solidFill>
                  <a:srgbClr val="D4D4D4"/>
                </a:solidFill>
                <a:highlight>
                  <a:srgbClr val="1E1E1E"/>
                </a:highlight>
                <a:latin typeface="Courier New"/>
                <a:ea typeface="Courier New"/>
                <a:cs typeface="Courier New"/>
                <a:sym typeface="Courier New"/>
              </a:rPr>
              <a:t> </a:t>
            </a:r>
            <a:r>
              <a:rPr lang="es" sz="1267">
                <a:solidFill>
                  <a:srgbClr val="4FC1FF"/>
                </a:solidFill>
                <a:highlight>
                  <a:srgbClr val="1E1E1E"/>
                </a:highlight>
                <a:latin typeface="Courier New"/>
                <a:ea typeface="Courier New"/>
                <a:cs typeface="Courier New"/>
                <a:sym typeface="Courier New"/>
              </a:rPr>
              <a:t>router</a:t>
            </a:r>
            <a:r>
              <a:rPr lang="es" sz="1267">
                <a:solidFill>
                  <a:srgbClr val="D4D4D4"/>
                </a:solidFill>
                <a:highlight>
                  <a:srgbClr val="1E1E1E"/>
                </a:highlight>
                <a:latin typeface="Courier New"/>
                <a:ea typeface="Courier New"/>
                <a:cs typeface="Courier New"/>
                <a:sym typeface="Courier New"/>
              </a:rPr>
              <a:t> = </a:t>
            </a:r>
            <a:r>
              <a:rPr lang="es" sz="1267">
                <a:solidFill>
                  <a:srgbClr val="9CDCFE"/>
                </a:solidFill>
                <a:highlight>
                  <a:srgbClr val="1E1E1E"/>
                </a:highlight>
                <a:latin typeface="Courier New"/>
                <a:ea typeface="Courier New"/>
                <a:cs typeface="Courier New"/>
                <a:sym typeface="Courier New"/>
              </a:rPr>
              <a:t>express</a:t>
            </a:r>
            <a:r>
              <a:rPr lang="es" sz="1267">
                <a:solidFill>
                  <a:srgbClr val="D4D4D4"/>
                </a:solidFill>
                <a:highlight>
                  <a:srgbClr val="1E1E1E"/>
                </a:highlight>
                <a:latin typeface="Courier New"/>
                <a:ea typeface="Courier New"/>
                <a:cs typeface="Courier New"/>
                <a:sym typeface="Courier New"/>
              </a:rPr>
              <a:t>.</a:t>
            </a:r>
            <a:r>
              <a:rPr lang="es" sz="1267">
                <a:solidFill>
                  <a:srgbClr val="DCDCAA"/>
                </a:solidFill>
                <a:highlight>
                  <a:srgbClr val="1E1E1E"/>
                </a:highlight>
                <a:latin typeface="Courier New"/>
                <a:ea typeface="Courier New"/>
                <a:cs typeface="Courier New"/>
                <a:sym typeface="Courier New"/>
              </a:rPr>
              <a:t>Router</a:t>
            </a: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endParaRPr sz="1267">
              <a:solidFill>
                <a:srgbClr val="D4D4D4"/>
              </a:solidFill>
              <a:highlight>
                <a:srgbClr val="1E1E1E"/>
              </a:highlight>
              <a:latin typeface="Courier New"/>
              <a:ea typeface="Courier New"/>
              <a:cs typeface="Courier New"/>
              <a:sym typeface="Courier New"/>
            </a:endParaRPr>
          </a:p>
          <a:p>
            <a:pPr>
              <a:lnSpc>
                <a:spcPct val="135714"/>
              </a:lnSpc>
            </a:pPr>
            <a:r>
              <a:rPr lang="es" sz="1267">
                <a:solidFill>
                  <a:srgbClr val="6A9955"/>
                </a:solidFill>
                <a:highlight>
                  <a:srgbClr val="1E1E1E"/>
                </a:highlight>
                <a:latin typeface="Courier New"/>
                <a:ea typeface="Courier New"/>
                <a:cs typeface="Courier New"/>
                <a:sym typeface="Courier New"/>
              </a:rPr>
              <a:t>// funcion middleware sin via de acceso de montaje.</a:t>
            </a:r>
            <a:endParaRPr sz="1267">
              <a:solidFill>
                <a:srgbClr val="6A9955"/>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67">
                <a:solidFill>
                  <a:srgbClr val="6A9955"/>
                </a:solidFill>
                <a:highlight>
                  <a:srgbClr val="1E1E1E"/>
                </a:highlight>
                <a:latin typeface="Courier New"/>
                <a:ea typeface="Courier New"/>
                <a:cs typeface="Courier New"/>
                <a:sym typeface="Courier New"/>
              </a:rPr>
              <a:t>// El codigo es ejecutado por cada peticion al router</a:t>
            </a:r>
            <a:endParaRPr sz="1267">
              <a:solidFill>
                <a:srgbClr val="6A9955"/>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67">
                <a:solidFill>
                  <a:srgbClr val="9CDCFE"/>
                </a:solidFill>
                <a:highlight>
                  <a:srgbClr val="1E1E1E"/>
                </a:highlight>
                <a:latin typeface="Courier New"/>
                <a:ea typeface="Courier New"/>
                <a:cs typeface="Courier New"/>
                <a:sym typeface="Courier New"/>
              </a:rPr>
              <a:t>router</a:t>
            </a:r>
            <a:r>
              <a:rPr lang="es" sz="1267">
                <a:solidFill>
                  <a:srgbClr val="D4D4D4"/>
                </a:solidFill>
                <a:highlight>
                  <a:srgbClr val="1E1E1E"/>
                </a:highlight>
                <a:latin typeface="Courier New"/>
                <a:ea typeface="Courier New"/>
                <a:cs typeface="Courier New"/>
                <a:sym typeface="Courier New"/>
              </a:rPr>
              <a:t>.</a:t>
            </a:r>
            <a:r>
              <a:rPr lang="es" sz="1267">
                <a:solidFill>
                  <a:srgbClr val="DCDCAA"/>
                </a:solidFill>
                <a:highlight>
                  <a:srgbClr val="1E1E1E"/>
                </a:highlight>
                <a:latin typeface="Courier New"/>
                <a:ea typeface="Courier New"/>
                <a:cs typeface="Courier New"/>
                <a:sym typeface="Courier New"/>
              </a:rPr>
              <a:t>use</a:t>
            </a:r>
            <a:r>
              <a:rPr lang="es" sz="1267">
                <a:solidFill>
                  <a:srgbClr val="D4D4D4"/>
                </a:solidFill>
                <a:highlight>
                  <a:srgbClr val="1E1E1E"/>
                </a:highlight>
                <a:latin typeface="Courier New"/>
                <a:ea typeface="Courier New"/>
                <a:cs typeface="Courier New"/>
                <a:sym typeface="Courier New"/>
              </a:rPr>
              <a:t>(</a:t>
            </a:r>
            <a:r>
              <a:rPr lang="es" sz="1267">
                <a:solidFill>
                  <a:srgbClr val="569CD6"/>
                </a:solidFill>
                <a:highlight>
                  <a:srgbClr val="1E1E1E"/>
                </a:highlight>
                <a:latin typeface="Courier New"/>
                <a:ea typeface="Courier New"/>
                <a:cs typeface="Courier New"/>
                <a:sym typeface="Courier New"/>
              </a:rPr>
              <a:t>function</a:t>
            </a:r>
            <a:r>
              <a:rPr lang="es" sz="1267">
                <a:solidFill>
                  <a:srgbClr val="D4D4D4"/>
                </a:solidFill>
                <a:highlight>
                  <a:srgbClr val="1E1E1E"/>
                </a:highlight>
                <a:latin typeface="Courier New"/>
                <a:ea typeface="Courier New"/>
                <a:cs typeface="Courier New"/>
                <a:sym typeface="Courier New"/>
              </a:rPr>
              <a:t> (</a:t>
            </a:r>
            <a:r>
              <a:rPr lang="es" sz="1267">
                <a:solidFill>
                  <a:srgbClr val="9CDCFE"/>
                </a:solidFill>
                <a:highlight>
                  <a:srgbClr val="1E1E1E"/>
                </a:highlight>
                <a:latin typeface="Courier New"/>
                <a:ea typeface="Courier New"/>
                <a:cs typeface="Courier New"/>
                <a:sym typeface="Courier New"/>
              </a:rPr>
              <a:t>req</a:t>
            </a:r>
            <a:r>
              <a:rPr lang="es" sz="1267">
                <a:solidFill>
                  <a:srgbClr val="D4D4D4"/>
                </a:solidFill>
                <a:highlight>
                  <a:srgbClr val="1E1E1E"/>
                </a:highlight>
                <a:latin typeface="Courier New"/>
                <a:ea typeface="Courier New"/>
                <a:cs typeface="Courier New"/>
                <a:sym typeface="Courier New"/>
              </a:rPr>
              <a:t>, </a:t>
            </a:r>
            <a:r>
              <a:rPr lang="es" sz="1267">
                <a:solidFill>
                  <a:srgbClr val="9CDCFE"/>
                </a:solidFill>
                <a:highlight>
                  <a:srgbClr val="1E1E1E"/>
                </a:highlight>
                <a:latin typeface="Courier New"/>
                <a:ea typeface="Courier New"/>
                <a:cs typeface="Courier New"/>
                <a:sym typeface="Courier New"/>
              </a:rPr>
              <a:t>res</a:t>
            </a:r>
            <a:r>
              <a:rPr lang="es" sz="1267">
                <a:solidFill>
                  <a:srgbClr val="D4D4D4"/>
                </a:solidFill>
                <a:highlight>
                  <a:srgbClr val="1E1E1E"/>
                </a:highlight>
                <a:latin typeface="Courier New"/>
                <a:ea typeface="Courier New"/>
                <a:cs typeface="Courier New"/>
                <a:sym typeface="Courier New"/>
              </a:rPr>
              <a:t>, </a:t>
            </a:r>
            <a:r>
              <a:rPr lang="es" sz="1267">
                <a:solidFill>
                  <a:srgbClr val="9CDCFE"/>
                </a:solidFill>
                <a:highlight>
                  <a:srgbClr val="1E1E1E"/>
                </a:highlight>
                <a:latin typeface="Courier New"/>
                <a:ea typeface="Courier New"/>
                <a:cs typeface="Courier New"/>
                <a:sym typeface="Courier New"/>
              </a:rPr>
              <a:t>next</a:t>
            </a:r>
            <a:r>
              <a:rPr lang="es" sz="1267">
                <a:solidFill>
                  <a:srgbClr val="D4D4D4"/>
                </a:solidFill>
                <a:highlight>
                  <a:srgbClr val="1E1E1E"/>
                </a:highlight>
                <a:latin typeface="Courier New"/>
                <a:ea typeface="Courier New"/>
                <a:cs typeface="Courier New"/>
                <a:sym typeface="Courier New"/>
              </a:rPr>
              <a:t>) {</a:t>
            </a:r>
            <a:endParaRPr sz="1267">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67">
                <a:solidFill>
                  <a:srgbClr val="D4D4D4"/>
                </a:solidFill>
                <a:highlight>
                  <a:srgbClr val="1E1E1E"/>
                </a:highlight>
                <a:latin typeface="Courier New"/>
                <a:ea typeface="Courier New"/>
                <a:cs typeface="Courier New"/>
                <a:sym typeface="Courier New"/>
              </a:rPr>
              <a:t>  </a:t>
            </a:r>
            <a:r>
              <a:rPr lang="es" sz="1267">
                <a:solidFill>
                  <a:srgbClr val="9CDCFE"/>
                </a:solidFill>
                <a:highlight>
                  <a:srgbClr val="1E1E1E"/>
                </a:highlight>
                <a:latin typeface="Courier New"/>
                <a:ea typeface="Courier New"/>
                <a:cs typeface="Courier New"/>
                <a:sym typeface="Courier New"/>
              </a:rPr>
              <a:t>console</a:t>
            </a:r>
            <a:r>
              <a:rPr lang="es" sz="1267">
                <a:solidFill>
                  <a:srgbClr val="D4D4D4"/>
                </a:solidFill>
                <a:highlight>
                  <a:srgbClr val="1E1E1E"/>
                </a:highlight>
                <a:latin typeface="Courier New"/>
                <a:ea typeface="Courier New"/>
                <a:cs typeface="Courier New"/>
                <a:sym typeface="Courier New"/>
              </a:rPr>
              <a:t>.</a:t>
            </a:r>
            <a:r>
              <a:rPr lang="es" sz="1267">
                <a:solidFill>
                  <a:srgbClr val="DCDCAA"/>
                </a:solidFill>
                <a:highlight>
                  <a:srgbClr val="1E1E1E"/>
                </a:highlight>
                <a:latin typeface="Courier New"/>
                <a:ea typeface="Courier New"/>
                <a:cs typeface="Courier New"/>
                <a:sym typeface="Courier New"/>
              </a:rPr>
              <a:t>log</a:t>
            </a:r>
            <a:r>
              <a:rPr lang="es" sz="1267">
                <a:solidFill>
                  <a:srgbClr val="D4D4D4"/>
                </a:solidFill>
                <a:highlight>
                  <a:srgbClr val="1E1E1E"/>
                </a:highlight>
                <a:latin typeface="Courier New"/>
                <a:ea typeface="Courier New"/>
                <a:cs typeface="Courier New"/>
                <a:sym typeface="Courier New"/>
              </a:rPr>
              <a:t>(</a:t>
            </a:r>
            <a:r>
              <a:rPr lang="es" sz="1267">
                <a:solidFill>
                  <a:srgbClr val="CE9178"/>
                </a:solidFill>
                <a:highlight>
                  <a:srgbClr val="1E1E1E"/>
                </a:highlight>
                <a:latin typeface="Courier New"/>
                <a:ea typeface="Courier New"/>
                <a:cs typeface="Courier New"/>
                <a:sym typeface="Courier New"/>
              </a:rPr>
              <a:t>'Time:'</a:t>
            </a:r>
            <a:r>
              <a:rPr lang="es" sz="1267">
                <a:solidFill>
                  <a:srgbClr val="D4D4D4"/>
                </a:solidFill>
                <a:highlight>
                  <a:srgbClr val="1E1E1E"/>
                </a:highlight>
                <a:latin typeface="Courier New"/>
                <a:ea typeface="Courier New"/>
                <a:cs typeface="Courier New"/>
                <a:sym typeface="Courier New"/>
              </a:rPr>
              <a:t>, </a:t>
            </a:r>
            <a:r>
              <a:rPr lang="es" sz="1267">
                <a:solidFill>
                  <a:srgbClr val="4EC9B0"/>
                </a:solidFill>
                <a:highlight>
                  <a:srgbClr val="1E1E1E"/>
                </a:highlight>
                <a:latin typeface="Courier New"/>
                <a:ea typeface="Courier New"/>
                <a:cs typeface="Courier New"/>
                <a:sym typeface="Courier New"/>
              </a:rPr>
              <a:t>Date</a:t>
            </a:r>
            <a:r>
              <a:rPr lang="es" sz="1267">
                <a:solidFill>
                  <a:srgbClr val="D4D4D4"/>
                </a:solidFill>
                <a:highlight>
                  <a:srgbClr val="1E1E1E"/>
                </a:highlight>
                <a:latin typeface="Courier New"/>
                <a:ea typeface="Courier New"/>
                <a:cs typeface="Courier New"/>
                <a:sym typeface="Courier New"/>
              </a:rPr>
              <a:t>.</a:t>
            </a:r>
            <a:r>
              <a:rPr lang="es" sz="1267">
                <a:solidFill>
                  <a:srgbClr val="DCDCAA"/>
                </a:solidFill>
                <a:highlight>
                  <a:srgbClr val="1E1E1E"/>
                </a:highlight>
                <a:latin typeface="Courier New"/>
                <a:ea typeface="Courier New"/>
                <a:cs typeface="Courier New"/>
                <a:sym typeface="Courier New"/>
              </a:rPr>
              <a:t>now</a:t>
            </a: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267">
                <a:solidFill>
                  <a:srgbClr val="D4D4D4"/>
                </a:solidFill>
                <a:highlight>
                  <a:srgbClr val="1E1E1E"/>
                </a:highlight>
                <a:latin typeface="Courier New"/>
                <a:ea typeface="Courier New"/>
                <a:cs typeface="Courier New"/>
                <a:sym typeface="Courier New"/>
              </a:rPr>
              <a:t>  </a:t>
            </a:r>
            <a:r>
              <a:rPr lang="es" sz="1267">
                <a:solidFill>
                  <a:srgbClr val="DCDCAA"/>
                </a:solidFill>
                <a:highlight>
                  <a:srgbClr val="1E1E1E"/>
                </a:highlight>
                <a:latin typeface="Courier New"/>
                <a:ea typeface="Courier New"/>
                <a:cs typeface="Courier New"/>
                <a:sym typeface="Courier New"/>
              </a:rPr>
              <a:t>next</a:t>
            </a: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pPr>
            <a:r>
              <a:rPr lang="es" sz="1267">
                <a:solidFill>
                  <a:srgbClr val="D4D4D4"/>
                </a:solidFill>
                <a:highlight>
                  <a:srgbClr val="1E1E1E"/>
                </a:highlight>
                <a:latin typeface="Courier New"/>
                <a:ea typeface="Courier New"/>
                <a:cs typeface="Courier New"/>
                <a:sym typeface="Courier New"/>
              </a:rPr>
              <a:t>});</a:t>
            </a:r>
            <a:endParaRPr sz="2000">
              <a:solidFill>
                <a:srgbClr val="0077AA"/>
              </a:solidFill>
              <a:highlight>
                <a:srgbClr val="F7F7F7"/>
              </a:highlight>
              <a:latin typeface="Courier New"/>
              <a:ea typeface="Courier New"/>
              <a:cs typeface="Courier New"/>
              <a:sym typeface="Courier New"/>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30"/>
          <p:cNvSpPr/>
          <p:nvPr/>
        </p:nvSpPr>
        <p:spPr>
          <a:xfrm>
            <a:off x="863200" y="2129767"/>
            <a:ext cx="10465600" cy="4004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12" name="Google Shape;612;p130"/>
          <p:cNvSpPr txBox="1"/>
          <p:nvPr/>
        </p:nvSpPr>
        <p:spPr>
          <a:xfrm>
            <a:off x="1948400" y="461301"/>
            <a:ext cx="8295200" cy="1538971"/>
          </a:xfrm>
          <a:prstGeom prst="rect">
            <a:avLst/>
          </a:prstGeom>
          <a:noFill/>
          <a:ln>
            <a:noFill/>
          </a:ln>
        </p:spPr>
        <p:txBody>
          <a:bodyPr spcFirstLastPara="1" wrap="square" lIns="121900" tIns="121900" rIns="121900" bIns="121900" anchor="t" anchorCtr="0">
            <a:spAutoFit/>
          </a:bodyPr>
          <a:lstStyle/>
          <a:p>
            <a:pPr marL="609585" algn="ctr">
              <a:lnSpc>
                <a:spcPct val="90000"/>
              </a:lnSpc>
            </a:pPr>
            <a:r>
              <a:rPr lang="es" sz="4667" b="1">
                <a:solidFill>
                  <a:schemeClr val="lt1"/>
                </a:solidFill>
                <a:latin typeface="DM Sans"/>
                <a:ea typeface="DM Sans"/>
                <a:cs typeface="DM Sans"/>
                <a:sym typeface="DM Sans"/>
              </a:rPr>
              <a:t>Middleware de manejo de errores</a:t>
            </a:r>
            <a:endParaRPr sz="4667" b="1">
              <a:solidFill>
                <a:schemeClr val="lt1"/>
              </a:solidFill>
              <a:latin typeface="DM Sans"/>
              <a:ea typeface="DM Sans"/>
              <a:cs typeface="DM Sans"/>
              <a:sym typeface="DM Sans"/>
            </a:endParaRPr>
          </a:p>
        </p:txBody>
      </p:sp>
      <p:sp>
        <p:nvSpPr>
          <p:cNvPr id="613" name="Google Shape;613;p130"/>
          <p:cNvSpPr txBox="1"/>
          <p:nvPr/>
        </p:nvSpPr>
        <p:spPr>
          <a:xfrm>
            <a:off x="1008833" y="2307867"/>
            <a:ext cx="98844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Estas funciones se definen de la misma forma que otras funciones de middleware, excepto que llevan cuatro argumentos en lugar de tres, específicamente con la firma (err, req, res, next):</a:t>
            </a:r>
            <a:endParaRPr>
              <a:latin typeface="DM Sans"/>
              <a:ea typeface="DM Sans"/>
              <a:cs typeface="DM Sans"/>
              <a:sym typeface="DM Sans"/>
            </a:endParaRPr>
          </a:p>
        </p:txBody>
      </p:sp>
      <p:sp>
        <p:nvSpPr>
          <p:cNvPr id="614" name="Google Shape;614;p130"/>
          <p:cNvSpPr txBox="1"/>
          <p:nvPr/>
        </p:nvSpPr>
        <p:spPr>
          <a:xfrm>
            <a:off x="2183200" y="3759200"/>
            <a:ext cx="7825600" cy="1746000"/>
          </a:xfrm>
          <a:prstGeom prst="rect">
            <a:avLst/>
          </a:prstGeom>
          <a:solidFill>
            <a:srgbClr val="1E1E1E"/>
          </a:solidFill>
          <a:ln>
            <a:noFill/>
          </a:ln>
        </p:spPr>
        <p:txBody>
          <a:bodyPr spcFirstLastPara="1" wrap="square" lIns="121900" tIns="121900" rIns="121900" bIns="121900" anchor="t" anchorCtr="0">
            <a:noAutofit/>
          </a:bodyPr>
          <a:lstStyle/>
          <a:p>
            <a:pPr>
              <a:lnSpc>
                <a:spcPct val="135714"/>
              </a:lnSpc>
              <a:buClr>
                <a:schemeClr val="dk1"/>
              </a:buClr>
              <a:buSzPts val="1100"/>
            </a:pPr>
            <a:r>
              <a:rPr lang="es" sz="1400">
                <a:solidFill>
                  <a:srgbClr val="9CDCFE"/>
                </a:solidFill>
                <a:highlight>
                  <a:srgbClr val="1E1E1E"/>
                </a:highlight>
                <a:latin typeface="Courier New"/>
                <a:ea typeface="Courier New"/>
                <a:cs typeface="Courier New"/>
                <a:sym typeface="Courier New"/>
              </a:rPr>
              <a:t>app</a:t>
            </a:r>
            <a:r>
              <a:rPr lang="es" sz="1400">
                <a:solidFill>
                  <a:srgbClr val="D4D4D4"/>
                </a:solidFill>
                <a:highlight>
                  <a:srgbClr val="1E1E1E"/>
                </a:highlight>
                <a:latin typeface="Courier New"/>
                <a:ea typeface="Courier New"/>
                <a:cs typeface="Courier New"/>
                <a:sym typeface="Courier New"/>
              </a:rPr>
              <a:t>.</a:t>
            </a:r>
            <a:r>
              <a:rPr lang="es" sz="1400">
                <a:solidFill>
                  <a:srgbClr val="DCDCAA"/>
                </a:solidFill>
                <a:highlight>
                  <a:srgbClr val="1E1E1E"/>
                </a:highlight>
                <a:latin typeface="Courier New"/>
                <a:ea typeface="Courier New"/>
                <a:cs typeface="Courier New"/>
                <a:sym typeface="Courier New"/>
              </a:rPr>
              <a:t>use</a:t>
            </a:r>
            <a:r>
              <a:rPr lang="es" sz="1400">
                <a:solidFill>
                  <a:srgbClr val="D4D4D4"/>
                </a:solidFill>
                <a:highlight>
                  <a:srgbClr val="1E1E1E"/>
                </a:highlight>
                <a:latin typeface="Courier New"/>
                <a:ea typeface="Courier New"/>
                <a:cs typeface="Courier New"/>
                <a:sym typeface="Courier New"/>
              </a:rPr>
              <a:t>(</a:t>
            </a:r>
            <a:r>
              <a:rPr lang="es" sz="1400">
                <a:solidFill>
                  <a:srgbClr val="569CD6"/>
                </a:solidFill>
                <a:highlight>
                  <a:srgbClr val="1E1E1E"/>
                </a:highlight>
                <a:latin typeface="Courier New"/>
                <a:ea typeface="Courier New"/>
                <a:cs typeface="Courier New"/>
                <a:sym typeface="Courier New"/>
              </a:rPr>
              <a:t>function</a:t>
            </a: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err</a:t>
            </a: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req</a:t>
            </a: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res</a:t>
            </a: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next</a:t>
            </a:r>
            <a:r>
              <a:rPr lang="es" sz="1400">
                <a:solidFill>
                  <a:srgbClr val="D4D4D4"/>
                </a:solidFill>
                <a:highlight>
                  <a:srgbClr val="1E1E1E"/>
                </a:highlight>
                <a:latin typeface="Courier New"/>
                <a:ea typeface="Courier New"/>
                <a:cs typeface="Courier New"/>
                <a:sym typeface="Courier New"/>
              </a:rPr>
              <a:t>) {</a:t>
            </a:r>
            <a:endParaRPr sz="14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console</a:t>
            </a:r>
            <a:r>
              <a:rPr lang="es" sz="1400">
                <a:solidFill>
                  <a:srgbClr val="D4D4D4"/>
                </a:solidFill>
                <a:highlight>
                  <a:srgbClr val="1E1E1E"/>
                </a:highlight>
                <a:latin typeface="Courier New"/>
                <a:ea typeface="Courier New"/>
                <a:cs typeface="Courier New"/>
                <a:sym typeface="Courier New"/>
              </a:rPr>
              <a:t>.</a:t>
            </a:r>
            <a:r>
              <a:rPr lang="es" sz="1400">
                <a:solidFill>
                  <a:srgbClr val="DCDCAA"/>
                </a:solidFill>
                <a:highlight>
                  <a:srgbClr val="1E1E1E"/>
                </a:highlight>
                <a:latin typeface="Courier New"/>
                <a:ea typeface="Courier New"/>
                <a:cs typeface="Courier New"/>
                <a:sym typeface="Courier New"/>
              </a:rPr>
              <a:t>error</a:t>
            </a:r>
            <a:r>
              <a:rPr lang="es" sz="1400">
                <a:solidFill>
                  <a:srgbClr val="D4D4D4"/>
                </a:solidFill>
                <a:highlight>
                  <a:srgbClr val="1E1E1E"/>
                </a:highlight>
                <a:latin typeface="Courier New"/>
                <a:ea typeface="Courier New"/>
                <a:cs typeface="Courier New"/>
                <a:sym typeface="Courier New"/>
              </a:rPr>
              <a:t>(</a:t>
            </a:r>
            <a:r>
              <a:rPr lang="es" sz="1400">
                <a:solidFill>
                  <a:srgbClr val="9CDCFE"/>
                </a:solidFill>
                <a:highlight>
                  <a:srgbClr val="1E1E1E"/>
                </a:highlight>
                <a:latin typeface="Courier New"/>
                <a:ea typeface="Courier New"/>
                <a:cs typeface="Courier New"/>
                <a:sym typeface="Courier New"/>
              </a:rPr>
              <a:t>err</a:t>
            </a:r>
            <a:r>
              <a:rPr lang="es" sz="1400">
                <a:solidFill>
                  <a:srgbClr val="D4D4D4"/>
                </a:solidFill>
                <a:highlight>
                  <a:srgbClr val="1E1E1E"/>
                </a:highlight>
                <a:latin typeface="Courier New"/>
                <a:ea typeface="Courier New"/>
                <a:cs typeface="Courier New"/>
                <a:sym typeface="Courier New"/>
              </a:rPr>
              <a:t>.</a:t>
            </a:r>
            <a:r>
              <a:rPr lang="es" sz="1400">
                <a:solidFill>
                  <a:srgbClr val="9CDCFE"/>
                </a:solidFill>
                <a:highlight>
                  <a:srgbClr val="1E1E1E"/>
                </a:highlight>
                <a:latin typeface="Courier New"/>
                <a:ea typeface="Courier New"/>
                <a:cs typeface="Courier New"/>
                <a:sym typeface="Courier New"/>
              </a:rPr>
              <a:t>stack</a:t>
            </a:r>
            <a:r>
              <a:rPr lang="es" sz="1400">
                <a:solidFill>
                  <a:srgbClr val="D4D4D4"/>
                </a:solidFill>
                <a:highlight>
                  <a:srgbClr val="1E1E1E"/>
                </a:highlight>
                <a:latin typeface="Courier New"/>
                <a:ea typeface="Courier New"/>
                <a:cs typeface="Courier New"/>
                <a:sym typeface="Courier New"/>
              </a:rPr>
              <a:t>);</a:t>
            </a:r>
            <a:endParaRPr sz="14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res</a:t>
            </a:r>
            <a:r>
              <a:rPr lang="es" sz="1400">
                <a:solidFill>
                  <a:srgbClr val="D4D4D4"/>
                </a:solidFill>
                <a:highlight>
                  <a:srgbClr val="1E1E1E"/>
                </a:highlight>
                <a:latin typeface="Courier New"/>
                <a:ea typeface="Courier New"/>
                <a:cs typeface="Courier New"/>
                <a:sym typeface="Courier New"/>
              </a:rPr>
              <a:t>.</a:t>
            </a:r>
            <a:r>
              <a:rPr lang="es" sz="1400">
                <a:solidFill>
                  <a:srgbClr val="DCDCAA"/>
                </a:solidFill>
                <a:highlight>
                  <a:srgbClr val="1E1E1E"/>
                </a:highlight>
                <a:latin typeface="Courier New"/>
                <a:ea typeface="Courier New"/>
                <a:cs typeface="Courier New"/>
                <a:sym typeface="Courier New"/>
              </a:rPr>
              <a:t>status</a:t>
            </a:r>
            <a:r>
              <a:rPr lang="es" sz="1400">
                <a:solidFill>
                  <a:srgbClr val="D4D4D4"/>
                </a:solidFill>
                <a:highlight>
                  <a:srgbClr val="1E1E1E"/>
                </a:highlight>
                <a:latin typeface="Courier New"/>
                <a:ea typeface="Courier New"/>
                <a:cs typeface="Courier New"/>
                <a:sym typeface="Courier New"/>
              </a:rPr>
              <a:t>(</a:t>
            </a:r>
            <a:r>
              <a:rPr lang="es" sz="1400">
                <a:solidFill>
                  <a:srgbClr val="B5CEA8"/>
                </a:solidFill>
                <a:highlight>
                  <a:srgbClr val="1E1E1E"/>
                </a:highlight>
                <a:latin typeface="Courier New"/>
                <a:ea typeface="Courier New"/>
                <a:cs typeface="Courier New"/>
                <a:sym typeface="Courier New"/>
              </a:rPr>
              <a:t>500</a:t>
            </a:r>
            <a:r>
              <a:rPr lang="es" sz="1400">
                <a:solidFill>
                  <a:srgbClr val="D4D4D4"/>
                </a:solidFill>
                <a:highlight>
                  <a:srgbClr val="1E1E1E"/>
                </a:highlight>
                <a:latin typeface="Courier New"/>
                <a:ea typeface="Courier New"/>
                <a:cs typeface="Courier New"/>
                <a:sym typeface="Courier New"/>
              </a:rPr>
              <a:t>).</a:t>
            </a:r>
            <a:r>
              <a:rPr lang="es" sz="1400">
                <a:solidFill>
                  <a:srgbClr val="DCDCAA"/>
                </a:solidFill>
                <a:highlight>
                  <a:srgbClr val="1E1E1E"/>
                </a:highlight>
                <a:latin typeface="Courier New"/>
                <a:ea typeface="Courier New"/>
                <a:cs typeface="Courier New"/>
                <a:sym typeface="Courier New"/>
              </a:rPr>
              <a:t>send</a:t>
            </a:r>
            <a:r>
              <a:rPr lang="es" sz="1400">
                <a:solidFill>
                  <a:srgbClr val="D4D4D4"/>
                </a:solidFill>
                <a:highlight>
                  <a:srgbClr val="1E1E1E"/>
                </a:highlight>
                <a:latin typeface="Courier New"/>
                <a:ea typeface="Courier New"/>
                <a:cs typeface="Courier New"/>
                <a:sym typeface="Courier New"/>
              </a:rPr>
              <a:t>(</a:t>
            </a:r>
            <a:r>
              <a:rPr lang="es" sz="1400">
                <a:solidFill>
                  <a:srgbClr val="CE9178"/>
                </a:solidFill>
                <a:highlight>
                  <a:srgbClr val="1E1E1E"/>
                </a:highlight>
                <a:latin typeface="Courier New"/>
                <a:ea typeface="Courier New"/>
                <a:cs typeface="Courier New"/>
                <a:sym typeface="Courier New"/>
              </a:rPr>
              <a:t>'Something broke!'</a:t>
            </a:r>
            <a:r>
              <a:rPr lang="es" sz="1400">
                <a:solidFill>
                  <a:srgbClr val="D4D4D4"/>
                </a:solidFill>
                <a:highlight>
                  <a:srgbClr val="1E1E1E"/>
                </a:highlight>
                <a:latin typeface="Courier New"/>
                <a:ea typeface="Courier New"/>
                <a:cs typeface="Courier New"/>
                <a:sym typeface="Courier New"/>
              </a:rPr>
              <a:t>);</a:t>
            </a:r>
            <a:endParaRPr sz="1400">
              <a:solidFill>
                <a:srgbClr val="D4D4D4"/>
              </a:solidFill>
              <a:highlight>
                <a:srgbClr val="1E1E1E"/>
              </a:highlight>
              <a:latin typeface="Courier New"/>
              <a:ea typeface="Courier New"/>
              <a:cs typeface="Courier New"/>
              <a:sym typeface="Courier New"/>
            </a:endParaRPr>
          </a:p>
          <a:p>
            <a:pPr>
              <a:lnSpc>
                <a:spcPct val="135714"/>
              </a:lnSpc>
            </a:pPr>
            <a:r>
              <a:rPr lang="es" sz="1400">
                <a:solidFill>
                  <a:srgbClr val="D4D4D4"/>
                </a:solidFill>
                <a:highlight>
                  <a:srgbClr val="1E1E1E"/>
                </a:highlight>
                <a:latin typeface="Courier New"/>
                <a:ea typeface="Courier New"/>
                <a:cs typeface="Courier New"/>
                <a:sym typeface="Courier New"/>
              </a:rPr>
              <a:t>});</a:t>
            </a:r>
            <a:endParaRPr sz="2133">
              <a:solidFill>
                <a:schemeClr val="dk1"/>
              </a:solidFill>
              <a:highlight>
                <a:srgbClr val="F7F7F7"/>
              </a:highlight>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203"/>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Tipos de datos y </a:t>
            </a:r>
            <a:r>
              <a:rPr lang="es" sz="5333" b="1">
                <a:solidFill>
                  <a:schemeClr val="accent6"/>
                </a:solidFill>
                <a:latin typeface="DM Sans"/>
                <a:ea typeface="DM Sans"/>
                <a:cs typeface="DM Sans"/>
                <a:sym typeface="DM Sans"/>
              </a:rPr>
              <a:t>variables</a:t>
            </a:r>
            <a:r>
              <a:rPr lang="es" sz="5333" b="1">
                <a:solidFill>
                  <a:schemeClr val="lt1"/>
                </a:solidFill>
                <a:latin typeface="DM Sans"/>
                <a:ea typeface="DM Sans"/>
                <a:cs typeface="DM Sans"/>
                <a:sym typeface="DM Sans"/>
              </a:rPr>
              <a:t> en Javascript</a:t>
            </a:r>
            <a:endParaRPr sz="5333" b="1">
              <a:solidFill>
                <a:srgbClr val="EAFF6A"/>
              </a:solidFill>
              <a:latin typeface="DM Sans"/>
              <a:ea typeface="DM Sans"/>
              <a:cs typeface="DM Sans"/>
              <a:sym typeface="DM Sans"/>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31"/>
          <p:cNvSpPr/>
          <p:nvPr/>
        </p:nvSpPr>
        <p:spPr>
          <a:xfrm>
            <a:off x="863200" y="1579467"/>
            <a:ext cx="10465600" cy="37400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20" name="Google Shape;620;p131"/>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marL="609585" algn="ctr">
              <a:lnSpc>
                <a:spcPct val="90000"/>
              </a:lnSpc>
            </a:pPr>
            <a:r>
              <a:rPr lang="es" sz="4667" b="1">
                <a:solidFill>
                  <a:schemeClr val="lt1"/>
                </a:solidFill>
                <a:latin typeface="DM Sans"/>
                <a:ea typeface="DM Sans"/>
                <a:cs typeface="DM Sans"/>
                <a:sym typeface="DM Sans"/>
              </a:rPr>
              <a:t>Middleware incorporado</a:t>
            </a:r>
            <a:endParaRPr sz="4667" b="1">
              <a:solidFill>
                <a:schemeClr val="lt1"/>
              </a:solidFill>
              <a:latin typeface="DM Sans"/>
              <a:ea typeface="DM Sans"/>
              <a:cs typeface="DM Sans"/>
              <a:sym typeface="DM Sans"/>
            </a:endParaRPr>
          </a:p>
        </p:txBody>
      </p:sp>
      <p:sp>
        <p:nvSpPr>
          <p:cNvPr id="621" name="Google Shape;621;p131"/>
          <p:cNvSpPr txBox="1"/>
          <p:nvPr/>
        </p:nvSpPr>
        <p:spPr>
          <a:xfrm>
            <a:off x="1036800" y="1535633"/>
            <a:ext cx="10048000" cy="3549200"/>
          </a:xfrm>
          <a:prstGeom prst="rect">
            <a:avLst/>
          </a:prstGeom>
          <a:noFill/>
          <a:ln>
            <a:noFill/>
          </a:ln>
        </p:spPr>
        <p:txBody>
          <a:bodyPr spcFirstLastPara="1" wrap="square" lIns="121900" tIns="121900" rIns="121900" bIns="121900" anchor="ctr" anchorCtr="0">
            <a:noAutofit/>
          </a:bodyPr>
          <a:lstStyle/>
          <a:p>
            <a:pPr>
              <a:lnSpc>
                <a:spcPct val="115000"/>
              </a:lnSpc>
            </a:pPr>
            <a:r>
              <a:rPr lang="es">
                <a:latin typeface="DM Sans"/>
                <a:ea typeface="DM Sans"/>
                <a:cs typeface="DM Sans"/>
                <a:sym typeface="DM Sans"/>
              </a:rPr>
              <a:t>La única función de middleware incorporado en Express es express.static. Esta función es responsable del servicio de archivos estáticos:</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a:p>
            <a:pPr marL="609585">
              <a:lnSpc>
                <a:spcPct val="115000"/>
              </a:lnSpc>
            </a:pPr>
            <a:endParaRPr b="1" i="1">
              <a:latin typeface="DM Sans"/>
              <a:ea typeface="DM Sans"/>
              <a:cs typeface="DM Sans"/>
              <a:sym typeface="DM Sans"/>
            </a:endParaRPr>
          </a:p>
          <a:p>
            <a:pPr marL="609585" indent="-419090">
              <a:lnSpc>
                <a:spcPct val="115000"/>
              </a:lnSpc>
              <a:buClr>
                <a:schemeClr val="accent4"/>
              </a:buClr>
              <a:buSzPts val="1350"/>
              <a:buFont typeface="DM Sans"/>
              <a:buChar char="✓"/>
            </a:pPr>
            <a:r>
              <a:rPr lang="es" b="1">
                <a:latin typeface="DM Sans"/>
                <a:ea typeface="DM Sans"/>
                <a:cs typeface="DM Sans"/>
                <a:sym typeface="DM Sans"/>
              </a:rPr>
              <a:t>express.static(root, [options])</a:t>
            </a:r>
            <a:endParaRPr b="1">
              <a:latin typeface="DM Sans"/>
              <a:ea typeface="DM Sans"/>
              <a:cs typeface="DM Sans"/>
              <a:sym typeface="DM Sans"/>
            </a:endParaRPr>
          </a:p>
          <a:p>
            <a:pPr marL="1219170" lvl="1" indent="-419090">
              <a:lnSpc>
                <a:spcPct val="115000"/>
              </a:lnSpc>
              <a:buSzPts val="1350"/>
              <a:buFont typeface="Helvetica Neue Light"/>
              <a:buChar char="○"/>
            </a:pPr>
            <a:r>
              <a:rPr lang="es">
                <a:latin typeface="DM Sans"/>
                <a:ea typeface="DM Sans"/>
                <a:cs typeface="DM Sans"/>
                <a:sym typeface="DM Sans"/>
              </a:rPr>
              <a:t>El </a:t>
            </a:r>
            <a:r>
              <a:rPr lang="es" b="1">
                <a:latin typeface="DM Sans"/>
                <a:ea typeface="DM Sans"/>
                <a:cs typeface="DM Sans"/>
                <a:sym typeface="DM Sans"/>
              </a:rPr>
              <a:t>argumento root</a:t>
            </a:r>
            <a:r>
              <a:rPr lang="es">
                <a:latin typeface="DM Sans"/>
                <a:ea typeface="DM Sans"/>
                <a:cs typeface="DM Sans"/>
                <a:sym typeface="DM Sans"/>
              </a:rPr>
              <a:t> especifica el directorio raíz desde el que se realiza el servicio de activos estáticos.</a:t>
            </a:r>
            <a:endParaRPr>
              <a:latin typeface="DM Sans"/>
              <a:ea typeface="DM Sans"/>
              <a:cs typeface="DM Sans"/>
              <a:sym typeface="DM Sans"/>
            </a:endParaRPr>
          </a:p>
          <a:p>
            <a:pPr marL="1219170" lvl="1" indent="-419090">
              <a:lnSpc>
                <a:spcPct val="115000"/>
              </a:lnSpc>
              <a:buSzPts val="1350"/>
              <a:buFont typeface="Helvetica Neue Light"/>
              <a:buChar char="○"/>
            </a:pPr>
            <a:r>
              <a:rPr lang="es">
                <a:latin typeface="DM Sans"/>
                <a:ea typeface="DM Sans"/>
                <a:cs typeface="DM Sans"/>
                <a:sym typeface="DM Sans"/>
              </a:rPr>
              <a:t>El </a:t>
            </a:r>
            <a:r>
              <a:rPr lang="es" b="1">
                <a:latin typeface="DM Sans"/>
                <a:ea typeface="DM Sans"/>
                <a:cs typeface="DM Sans"/>
                <a:sym typeface="DM Sans"/>
              </a:rPr>
              <a:t>objeto options</a:t>
            </a:r>
            <a:r>
              <a:rPr lang="es">
                <a:latin typeface="DM Sans"/>
                <a:ea typeface="DM Sans"/>
                <a:cs typeface="DM Sans"/>
                <a:sym typeface="DM Sans"/>
              </a:rPr>
              <a:t> opcional puede tener las siguientes propiedades: dotfiles, etag, extensions, index, lastModified, maxAge, redirect, setHeaders</a:t>
            </a:r>
            <a:endParaRPr>
              <a:latin typeface="DM Sans"/>
              <a:ea typeface="DM Sans"/>
              <a:cs typeface="DM Sans"/>
              <a:sym typeface="DM Sans"/>
            </a:endParaRPr>
          </a:p>
        </p:txBody>
      </p:sp>
      <p:sp>
        <p:nvSpPr>
          <p:cNvPr id="622" name="Google Shape;622;p131"/>
          <p:cNvSpPr txBox="1"/>
          <p:nvPr/>
        </p:nvSpPr>
        <p:spPr>
          <a:xfrm>
            <a:off x="1976000" y="2573933"/>
            <a:ext cx="9108800" cy="589200"/>
          </a:xfrm>
          <a:prstGeom prst="rect">
            <a:avLst/>
          </a:prstGeom>
          <a:noFill/>
          <a:ln>
            <a:noFill/>
          </a:ln>
        </p:spPr>
        <p:txBody>
          <a:bodyPr spcFirstLastPara="1" wrap="square" lIns="121900" tIns="121900" rIns="121900" bIns="121900" anchor="t" anchorCtr="0">
            <a:noAutofit/>
          </a:bodyPr>
          <a:lstStyle/>
          <a:p>
            <a:r>
              <a:rPr lang="es" sz="2133">
                <a:solidFill>
                  <a:schemeClr val="dk1"/>
                </a:solidFill>
                <a:highlight>
                  <a:srgbClr val="F7F7F7"/>
                </a:highlight>
                <a:latin typeface="Courier New"/>
                <a:ea typeface="Courier New"/>
                <a:cs typeface="Courier New"/>
                <a:sym typeface="Courier New"/>
              </a:rPr>
              <a:t>app</a:t>
            </a:r>
            <a:r>
              <a:rPr lang="es" sz="2133">
                <a:solidFill>
                  <a:srgbClr val="999999"/>
                </a:solidFill>
                <a:highlight>
                  <a:srgbClr val="F7F7F7"/>
                </a:highlight>
                <a:latin typeface="Courier New"/>
                <a:ea typeface="Courier New"/>
                <a:cs typeface="Courier New"/>
                <a:sym typeface="Courier New"/>
              </a:rPr>
              <a:t>.</a:t>
            </a:r>
            <a:r>
              <a:rPr lang="es" sz="2133">
                <a:solidFill>
                  <a:srgbClr val="DD4A68"/>
                </a:solidFill>
                <a:highlight>
                  <a:srgbClr val="F7F7F7"/>
                </a:highlight>
                <a:latin typeface="Courier New"/>
                <a:ea typeface="Courier New"/>
                <a:cs typeface="Courier New"/>
                <a:sym typeface="Courier New"/>
              </a:rPr>
              <a:t>use</a:t>
            </a:r>
            <a:r>
              <a:rPr lang="es" sz="2133">
                <a:solidFill>
                  <a:srgbClr val="99999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express</a:t>
            </a:r>
            <a:r>
              <a:rPr lang="es" sz="2133">
                <a:solidFill>
                  <a:srgbClr val="999999"/>
                </a:solidFill>
                <a:highlight>
                  <a:srgbClr val="F7F7F7"/>
                </a:highlight>
                <a:latin typeface="Courier New"/>
                <a:ea typeface="Courier New"/>
                <a:cs typeface="Courier New"/>
                <a:sym typeface="Courier New"/>
              </a:rPr>
              <a:t>.</a:t>
            </a:r>
            <a:r>
              <a:rPr lang="es" sz="2133">
                <a:solidFill>
                  <a:srgbClr val="0077AA"/>
                </a:solidFill>
                <a:highlight>
                  <a:srgbClr val="F7F7F7"/>
                </a:highlight>
                <a:latin typeface="Courier New"/>
                <a:ea typeface="Courier New"/>
                <a:cs typeface="Courier New"/>
                <a:sym typeface="Courier New"/>
              </a:rPr>
              <a:t>static</a:t>
            </a:r>
            <a:r>
              <a:rPr lang="es" sz="2133">
                <a:solidFill>
                  <a:srgbClr val="999999"/>
                </a:solidFill>
                <a:highlight>
                  <a:srgbClr val="F7F7F7"/>
                </a:highlight>
                <a:latin typeface="Courier New"/>
                <a:ea typeface="Courier New"/>
                <a:cs typeface="Courier New"/>
                <a:sym typeface="Courier New"/>
              </a:rPr>
              <a:t>(</a:t>
            </a:r>
            <a:r>
              <a:rPr lang="es" sz="2133">
                <a:solidFill>
                  <a:srgbClr val="669900"/>
                </a:solidFill>
                <a:highlight>
                  <a:srgbClr val="F7F7F7"/>
                </a:highlight>
                <a:latin typeface="Courier New"/>
                <a:ea typeface="Courier New"/>
                <a:cs typeface="Courier New"/>
                <a:sym typeface="Courier New"/>
              </a:rPr>
              <a:t>'public'</a:t>
            </a:r>
            <a:r>
              <a:rPr lang="es" sz="2133">
                <a:solidFill>
                  <a:srgbClr val="99999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 options</a:t>
            </a:r>
            <a:r>
              <a:rPr lang="es" sz="2133">
                <a:solidFill>
                  <a:srgbClr val="999999"/>
                </a:solidFill>
                <a:highlight>
                  <a:srgbClr val="F7F7F7"/>
                </a:highlight>
                <a:latin typeface="Courier New"/>
                <a:ea typeface="Courier New"/>
                <a:cs typeface="Courier New"/>
                <a:sym typeface="Courier New"/>
              </a:rPr>
              <a:t>));</a:t>
            </a:r>
            <a:endParaRPr sz="2133">
              <a:solidFill>
                <a:schemeClr val="dk1"/>
              </a:solidFill>
              <a:highlight>
                <a:srgbClr val="F7F7F7"/>
              </a:highlight>
              <a:latin typeface="Courier New"/>
              <a:ea typeface="Courier New"/>
              <a:cs typeface="Courier New"/>
              <a:sym typeface="Courier New"/>
            </a:endParaRPr>
          </a:p>
          <a:p>
            <a:pPr marL="186262" marR="186262">
              <a:lnSpc>
                <a:spcPct val="150000"/>
              </a:lnSpc>
              <a:spcBef>
                <a:spcPts val="667"/>
              </a:spcBef>
            </a:pPr>
            <a:endParaRPr sz="2133">
              <a:solidFill>
                <a:schemeClr val="dk1"/>
              </a:solidFill>
              <a:highlight>
                <a:srgbClr val="F7F7F7"/>
              </a:highlight>
              <a:latin typeface="Courier New"/>
              <a:ea typeface="Courier New"/>
              <a:cs typeface="Courier New"/>
              <a:sym typeface="Courier New"/>
            </a:endParaRPr>
          </a:p>
          <a:p>
            <a:pPr>
              <a:lnSpc>
                <a:spcPct val="150000"/>
              </a:lnSpc>
              <a:spcBef>
                <a:spcPts val="667"/>
              </a:spcBef>
            </a:pPr>
            <a:endParaRPr sz="2133">
              <a:solidFill>
                <a:srgbClr val="999999"/>
              </a:solidFill>
              <a:latin typeface="Courier New"/>
              <a:ea typeface="Courier New"/>
              <a:cs typeface="Courier New"/>
              <a:sym typeface="Courier New"/>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32"/>
          <p:cNvSpPr/>
          <p:nvPr/>
        </p:nvSpPr>
        <p:spPr>
          <a:xfrm>
            <a:off x="863200" y="1579467"/>
            <a:ext cx="10465600" cy="445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28" name="Google Shape;628;p132"/>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marL="609585" algn="ctr">
              <a:lnSpc>
                <a:spcPct val="90000"/>
              </a:lnSpc>
            </a:pPr>
            <a:r>
              <a:rPr lang="es" sz="4667" b="1">
                <a:solidFill>
                  <a:schemeClr val="lt1"/>
                </a:solidFill>
                <a:latin typeface="DM Sans"/>
                <a:ea typeface="DM Sans"/>
                <a:cs typeface="DM Sans"/>
                <a:sym typeface="DM Sans"/>
              </a:rPr>
              <a:t>Middleware de terceros</a:t>
            </a:r>
            <a:endParaRPr sz="4667" b="1">
              <a:solidFill>
                <a:schemeClr val="lt1"/>
              </a:solidFill>
              <a:latin typeface="DM Sans"/>
              <a:ea typeface="DM Sans"/>
              <a:cs typeface="DM Sans"/>
              <a:sym typeface="DM Sans"/>
            </a:endParaRPr>
          </a:p>
        </p:txBody>
      </p:sp>
      <p:sp>
        <p:nvSpPr>
          <p:cNvPr id="629" name="Google Shape;629;p132"/>
          <p:cNvSpPr txBox="1"/>
          <p:nvPr/>
        </p:nvSpPr>
        <p:spPr>
          <a:xfrm>
            <a:off x="1036800" y="1535633"/>
            <a:ext cx="10048000" cy="1419600"/>
          </a:xfrm>
          <a:prstGeom prst="rect">
            <a:avLst/>
          </a:prstGeom>
          <a:noFill/>
          <a:ln>
            <a:noFill/>
          </a:ln>
        </p:spPr>
        <p:txBody>
          <a:bodyPr spcFirstLastPara="1" wrap="square" lIns="121900" tIns="121900" rIns="121900" bIns="121900" anchor="ctr" anchorCtr="0">
            <a:noAutofit/>
          </a:bodyPr>
          <a:lstStyle/>
          <a:p>
            <a:pPr>
              <a:lnSpc>
                <a:spcPct val="115000"/>
              </a:lnSpc>
            </a:pPr>
            <a:r>
              <a:rPr lang="es">
                <a:latin typeface="DM Sans"/>
                <a:ea typeface="DM Sans"/>
                <a:cs typeface="DM Sans"/>
                <a:sym typeface="DM Sans"/>
              </a:rPr>
              <a:t>Podemos instalar y utilizar middlewares de terceros para añadir funcionalidad a nuestra aplicación. El uso puede ser a nivel de aplicación o a nivel de Router. Por ejemplo, instalamos y usamos la función de middleware de análisis de cookies cookie-parser.</a:t>
            </a:r>
            <a:endParaRPr>
              <a:latin typeface="DM Sans"/>
              <a:ea typeface="DM Sans"/>
              <a:cs typeface="DM Sans"/>
              <a:sym typeface="DM Sans"/>
            </a:endParaRPr>
          </a:p>
        </p:txBody>
      </p:sp>
      <p:sp>
        <p:nvSpPr>
          <p:cNvPr id="630" name="Google Shape;630;p132"/>
          <p:cNvSpPr txBox="1"/>
          <p:nvPr/>
        </p:nvSpPr>
        <p:spPr>
          <a:xfrm>
            <a:off x="1905600" y="2955233"/>
            <a:ext cx="8380800" cy="3029200"/>
          </a:xfrm>
          <a:prstGeom prst="rect">
            <a:avLst/>
          </a:prstGeom>
          <a:noFill/>
          <a:ln>
            <a:noFill/>
          </a:ln>
        </p:spPr>
        <p:txBody>
          <a:bodyPr spcFirstLastPara="1" wrap="square" lIns="121900" tIns="121900" rIns="121900" bIns="121900" anchor="t" anchorCtr="0">
            <a:noAutofit/>
          </a:bodyPr>
          <a:lstStyle/>
          <a:p>
            <a:r>
              <a:rPr lang="es" sz="2133">
                <a:solidFill>
                  <a:srgbClr val="4FBF40"/>
                </a:solidFill>
                <a:highlight>
                  <a:srgbClr val="272727"/>
                </a:highlight>
                <a:latin typeface="Courier New"/>
                <a:ea typeface="Courier New"/>
                <a:cs typeface="Courier New"/>
                <a:sym typeface="Courier New"/>
              </a:rPr>
              <a:t>$ npm install cookie-parser</a:t>
            </a:r>
            <a:endParaRPr sz="2133">
              <a:solidFill>
                <a:srgbClr val="4FBF40"/>
              </a:solidFill>
              <a:highlight>
                <a:srgbClr val="272727"/>
              </a:highlight>
              <a:latin typeface="Courier New"/>
              <a:ea typeface="Courier New"/>
              <a:cs typeface="Courier New"/>
              <a:sym typeface="Courier New"/>
            </a:endParaRPr>
          </a:p>
          <a:p>
            <a:endParaRPr sz="2133">
              <a:solidFill>
                <a:srgbClr val="4FBF40"/>
              </a:solidFill>
              <a:highlight>
                <a:srgbClr val="272727"/>
              </a:highlight>
              <a:latin typeface="Courier New"/>
              <a:ea typeface="Courier New"/>
              <a:cs typeface="Courier New"/>
              <a:sym typeface="Courier New"/>
            </a:endParaRPr>
          </a:p>
          <a:p>
            <a:r>
              <a:rPr lang="es" sz="2133">
                <a:solidFill>
                  <a:srgbClr val="0077AA"/>
                </a:solidFill>
                <a:highlight>
                  <a:srgbClr val="F7F7F7"/>
                </a:highlight>
                <a:latin typeface="Courier New"/>
                <a:ea typeface="Courier New"/>
                <a:cs typeface="Courier New"/>
                <a:sym typeface="Courier New"/>
              </a:rPr>
              <a:t>var</a:t>
            </a:r>
            <a:r>
              <a:rPr lang="es" sz="2133">
                <a:solidFill>
                  <a:schemeClr val="dk1"/>
                </a:solidFill>
                <a:highlight>
                  <a:srgbClr val="F7F7F7"/>
                </a:highlight>
                <a:latin typeface="Courier New"/>
                <a:ea typeface="Courier New"/>
                <a:cs typeface="Courier New"/>
                <a:sym typeface="Courier New"/>
              </a:rPr>
              <a:t> express </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 </a:t>
            </a:r>
            <a:r>
              <a:rPr lang="es" sz="2133">
                <a:solidFill>
                  <a:srgbClr val="DD4A68"/>
                </a:solidFill>
                <a:highlight>
                  <a:srgbClr val="F7F7F7"/>
                </a:highlight>
                <a:latin typeface="Courier New"/>
                <a:ea typeface="Courier New"/>
                <a:cs typeface="Courier New"/>
                <a:sym typeface="Courier New"/>
              </a:rPr>
              <a:t>require</a:t>
            </a:r>
            <a:r>
              <a:rPr lang="es" sz="2133">
                <a:solidFill>
                  <a:srgbClr val="999999"/>
                </a:solidFill>
                <a:highlight>
                  <a:srgbClr val="F7F7F7"/>
                </a:highlight>
                <a:latin typeface="Courier New"/>
                <a:ea typeface="Courier New"/>
                <a:cs typeface="Courier New"/>
                <a:sym typeface="Courier New"/>
              </a:rPr>
              <a:t>(</a:t>
            </a:r>
            <a:r>
              <a:rPr lang="es" sz="2133">
                <a:solidFill>
                  <a:srgbClr val="669900"/>
                </a:solidFill>
                <a:highlight>
                  <a:srgbClr val="F7F7F7"/>
                </a:highlight>
                <a:latin typeface="Courier New"/>
                <a:ea typeface="Courier New"/>
                <a:cs typeface="Courier New"/>
                <a:sym typeface="Courier New"/>
              </a:rPr>
              <a:t>'express'</a:t>
            </a:r>
            <a:r>
              <a:rPr lang="es" sz="2133">
                <a:solidFill>
                  <a:srgbClr val="999999"/>
                </a:solidFill>
                <a:highlight>
                  <a:srgbClr val="F7F7F7"/>
                </a:highlight>
                <a:latin typeface="Courier New"/>
                <a:ea typeface="Courier New"/>
                <a:cs typeface="Courier New"/>
                <a:sym typeface="Courier New"/>
              </a:rPr>
              <a:t>);</a:t>
            </a:r>
            <a:endParaRPr sz="2133">
              <a:solidFill>
                <a:schemeClr val="dk1"/>
              </a:solidFill>
              <a:highlight>
                <a:srgbClr val="F7F7F7"/>
              </a:highlight>
              <a:latin typeface="Courier New"/>
              <a:ea typeface="Courier New"/>
              <a:cs typeface="Courier New"/>
              <a:sym typeface="Courier New"/>
            </a:endParaRPr>
          </a:p>
          <a:p>
            <a:r>
              <a:rPr lang="es" sz="2133">
                <a:solidFill>
                  <a:srgbClr val="0077AA"/>
                </a:solidFill>
                <a:highlight>
                  <a:srgbClr val="F7F7F7"/>
                </a:highlight>
                <a:latin typeface="Courier New"/>
                <a:ea typeface="Courier New"/>
                <a:cs typeface="Courier New"/>
                <a:sym typeface="Courier New"/>
              </a:rPr>
              <a:t>var</a:t>
            </a:r>
            <a:r>
              <a:rPr lang="es" sz="2133">
                <a:solidFill>
                  <a:schemeClr val="dk1"/>
                </a:solidFill>
                <a:highlight>
                  <a:srgbClr val="F7F7F7"/>
                </a:highlight>
                <a:latin typeface="Courier New"/>
                <a:ea typeface="Courier New"/>
                <a:cs typeface="Courier New"/>
                <a:sym typeface="Courier New"/>
              </a:rPr>
              <a:t> app </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 </a:t>
            </a:r>
            <a:r>
              <a:rPr lang="es" sz="2133">
                <a:solidFill>
                  <a:srgbClr val="DD4A68"/>
                </a:solidFill>
                <a:highlight>
                  <a:srgbClr val="F7F7F7"/>
                </a:highlight>
                <a:latin typeface="Courier New"/>
                <a:ea typeface="Courier New"/>
                <a:cs typeface="Courier New"/>
                <a:sym typeface="Courier New"/>
              </a:rPr>
              <a:t>express</a:t>
            </a:r>
            <a:r>
              <a:rPr lang="es" sz="2133">
                <a:solidFill>
                  <a:srgbClr val="999999"/>
                </a:solidFill>
                <a:highlight>
                  <a:srgbClr val="F7F7F7"/>
                </a:highlight>
                <a:latin typeface="Courier New"/>
                <a:ea typeface="Courier New"/>
                <a:cs typeface="Courier New"/>
                <a:sym typeface="Courier New"/>
              </a:rPr>
              <a:t>();</a:t>
            </a:r>
            <a:endParaRPr sz="2133">
              <a:solidFill>
                <a:schemeClr val="dk1"/>
              </a:solidFill>
              <a:highlight>
                <a:srgbClr val="F7F7F7"/>
              </a:highlight>
              <a:latin typeface="Courier New"/>
              <a:ea typeface="Courier New"/>
              <a:cs typeface="Courier New"/>
              <a:sym typeface="Courier New"/>
            </a:endParaRPr>
          </a:p>
          <a:p>
            <a:r>
              <a:rPr lang="es" sz="2133">
                <a:solidFill>
                  <a:srgbClr val="0077AA"/>
                </a:solidFill>
                <a:highlight>
                  <a:srgbClr val="F7F7F7"/>
                </a:highlight>
                <a:latin typeface="Courier New"/>
                <a:ea typeface="Courier New"/>
                <a:cs typeface="Courier New"/>
                <a:sym typeface="Courier New"/>
              </a:rPr>
              <a:t>var</a:t>
            </a:r>
            <a:r>
              <a:rPr lang="es" sz="2133">
                <a:solidFill>
                  <a:schemeClr val="dk1"/>
                </a:solidFill>
                <a:highlight>
                  <a:srgbClr val="F7F7F7"/>
                </a:highlight>
                <a:latin typeface="Courier New"/>
                <a:ea typeface="Courier New"/>
                <a:cs typeface="Courier New"/>
                <a:sym typeface="Courier New"/>
              </a:rPr>
              <a:t> cookieParser </a:t>
            </a:r>
            <a:r>
              <a:rPr lang="es" sz="2133">
                <a:solidFill>
                  <a:srgbClr val="A67F59"/>
                </a:solidFill>
                <a:highlight>
                  <a:srgbClr val="F7F7F7"/>
                </a:highlight>
                <a:latin typeface="Courier New"/>
                <a:ea typeface="Courier New"/>
                <a:cs typeface="Courier New"/>
                <a:sym typeface="Courier New"/>
              </a:rPr>
              <a:t>=</a:t>
            </a:r>
            <a:r>
              <a:rPr lang="es" sz="2133">
                <a:solidFill>
                  <a:schemeClr val="dk1"/>
                </a:solidFill>
                <a:highlight>
                  <a:srgbClr val="F7F7F7"/>
                </a:highlight>
                <a:latin typeface="Courier New"/>
                <a:ea typeface="Courier New"/>
                <a:cs typeface="Courier New"/>
                <a:sym typeface="Courier New"/>
              </a:rPr>
              <a:t> </a:t>
            </a:r>
            <a:r>
              <a:rPr lang="es" sz="2133">
                <a:solidFill>
                  <a:srgbClr val="DD4A68"/>
                </a:solidFill>
                <a:highlight>
                  <a:srgbClr val="F7F7F7"/>
                </a:highlight>
                <a:latin typeface="Courier New"/>
                <a:ea typeface="Courier New"/>
                <a:cs typeface="Courier New"/>
                <a:sym typeface="Courier New"/>
              </a:rPr>
              <a:t>require</a:t>
            </a:r>
            <a:r>
              <a:rPr lang="es" sz="2133">
                <a:solidFill>
                  <a:srgbClr val="999999"/>
                </a:solidFill>
                <a:highlight>
                  <a:srgbClr val="F7F7F7"/>
                </a:highlight>
                <a:latin typeface="Courier New"/>
                <a:ea typeface="Courier New"/>
                <a:cs typeface="Courier New"/>
                <a:sym typeface="Courier New"/>
              </a:rPr>
              <a:t>(</a:t>
            </a:r>
            <a:r>
              <a:rPr lang="es" sz="2133">
                <a:solidFill>
                  <a:srgbClr val="669900"/>
                </a:solidFill>
                <a:highlight>
                  <a:srgbClr val="F7F7F7"/>
                </a:highlight>
                <a:latin typeface="Courier New"/>
                <a:ea typeface="Courier New"/>
                <a:cs typeface="Courier New"/>
                <a:sym typeface="Courier New"/>
              </a:rPr>
              <a:t>'cookie-parser'</a:t>
            </a:r>
            <a:r>
              <a:rPr lang="es" sz="2133">
                <a:solidFill>
                  <a:srgbClr val="999999"/>
                </a:solidFill>
                <a:highlight>
                  <a:srgbClr val="F7F7F7"/>
                </a:highlight>
                <a:latin typeface="Courier New"/>
                <a:ea typeface="Courier New"/>
                <a:cs typeface="Courier New"/>
                <a:sym typeface="Courier New"/>
              </a:rPr>
              <a:t>);</a:t>
            </a:r>
            <a:endParaRPr sz="2133">
              <a:solidFill>
                <a:schemeClr val="dk1"/>
              </a:solidFill>
              <a:highlight>
                <a:srgbClr val="F7F7F7"/>
              </a:highlight>
              <a:latin typeface="Courier New"/>
              <a:ea typeface="Courier New"/>
              <a:cs typeface="Courier New"/>
              <a:sym typeface="Courier New"/>
            </a:endParaRPr>
          </a:p>
          <a:p>
            <a:endParaRPr sz="2133">
              <a:solidFill>
                <a:schemeClr val="dk1"/>
              </a:solidFill>
              <a:highlight>
                <a:srgbClr val="F7F7F7"/>
              </a:highlight>
              <a:latin typeface="Courier New"/>
              <a:ea typeface="Courier New"/>
              <a:cs typeface="Courier New"/>
              <a:sym typeface="Courier New"/>
            </a:endParaRPr>
          </a:p>
          <a:p>
            <a:r>
              <a:rPr lang="es" sz="2133">
                <a:solidFill>
                  <a:srgbClr val="708090"/>
                </a:solidFill>
                <a:highlight>
                  <a:srgbClr val="F7F7F7"/>
                </a:highlight>
                <a:latin typeface="Courier New"/>
                <a:ea typeface="Courier New"/>
                <a:cs typeface="Courier New"/>
                <a:sym typeface="Courier New"/>
              </a:rPr>
              <a:t>// load the cookie-parsing middleware</a:t>
            </a:r>
            <a:endParaRPr sz="2133">
              <a:solidFill>
                <a:srgbClr val="708090"/>
              </a:solidFill>
              <a:highlight>
                <a:srgbClr val="F7F7F7"/>
              </a:highlight>
              <a:latin typeface="Courier New"/>
              <a:ea typeface="Courier New"/>
              <a:cs typeface="Courier New"/>
              <a:sym typeface="Courier New"/>
            </a:endParaRPr>
          </a:p>
          <a:p>
            <a:pPr marR="186262">
              <a:lnSpc>
                <a:spcPct val="150000"/>
              </a:lnSpc>
              <a:spcBef>
                <a:spcPts val="667"/>
              </a:spcBef>
              <a:buClr>
                <a:schemeClr val="dk1"/>
              </a:buClr>
              <a:buSzPts val="1100"/>
            </a:pPr>
            <a:r>
              <a:rPr lang="es" sz="2133">
                <a:solidFill>
                  <a:schemeClr val="dk1"/>
                </a:solidFill>
                <a:highlight>
                  <a:srgbClr val="F7F7F7"/>
                </a:highlight>
                <a:latin typeface="Courier New"/>
                <a:ea typeface="Courier New"/>
                <a:cs typeface="Courier New"/>
                <a:sym typeface="Courier New"/>
              </a:rPr>
              <a:t>app</a:t>
            </a:r>
            <a:r>
              <a:rPr lang="es" sz="2133">
                <a:solidFill>
                  <a:srgbClr val="999999"/>
                </a:solidFill>
                <a:highlight>
                  <a:srgbClr val="F7F7F7"/>
                </a:highlight>
                <a:latin typeface="Courier New"/>
                <a:ea typeface="Courier New"/>
                <a:cs typeface="Courier New"/>
                <a:sym typeface="Courier New"/>
              </a:rPr>
              <a:t>.</a:t>
            </a:r>
            <a:r>
              <a:rPr lang="es" sz="2133">
                <a:solidFill>
                  <a:srgbClr val="DD4A68"/>
                </a:solidFill>
                <a:highlight>
                  <a:srgbClr val="F7F7F7"/>
                </a:highlight>
                <a:latin typeface="Courier New"/>
                <a:ea typeface="Courier New"/>
                <a:cs typeface="Courier New"/>
                <a:sym typeface="Courier New"/>
              </a:rPr>
              <a:t>use</a:t>
            </a:r>
            <a:r>
              <a:rPr lang="es" sz="2133">
                <a:solidFill>
                  <a:srgbClr val="999999"/>
                </a:solidFill>
                <a:highlight>
                  <a:srgbClr val="F7F7F7"/>
                </a:highlight>
                <a:latin typeface="Courier New"/>
                <a:ea typeface="Courier New"/>
                <a:cs typeface="Courier New"/>
                <a:sym typeface="Courier New"/>
              </a:rPr>
              <a:t>(</a:t>
            </a:r>
            <a:r>
              <a:rPr lang="es" sz="2133">
                <a:solidFill>
                  <a:srgbClr val="DD4A68"/>
                </a:solidFill>
                <a:highlight>
                  <a:srgbClr val="F7F7F7"/>
                </a:highlight>
                <a:latin typeface="Courier New"/>
                <a:ea typeface="Courier New"/>
                <a:cs typeface="Courier New"/>
                <a:sym typeface="Courier New"/>
              </a:rPr>
              <a:t>cookieParser</a:t>
            </a:r>
            <a:r>
              <a:rPr lang="es" sz="2133">
                <a:solidFill>
                  <a:srgbClr val="999999"/>
                </a:solidFill>
                <a:highlight>
                  <a:srgbClr val="F7F7F7"/>
                </a:highlight>
                <a:latin typeface="Courier New"/>
                <a:ea typeface="Courier New"/>
                <a:cs typeface="Courier New"/>
                <a:sym typeface="Courier New"/>
              </a:rPr>
              <a:t>());</a:t>
            </a:r>
            <a:endParaRPr sz="2133">
              <a:solidFill>
                <a:srgbClr val="999999"/>
              </a:solidFill>
              <a:highlight>
                <a:srgbClr val="F7F7F7"/>
              </a:highlight>
              <a:latin typeface="Courier New"/>
              <a:ea typeface="Courier New"/>
              <a:cs typeface="Courier New"/>
              <a:sym typeface="Courier New"/>
            </a:endParaRPr>
          </a:p>
          <a:p>
            <a:pPr>
              <a:spcBef>
                <a:spcPts val="667"/>
              </a:spcBef>
            </a:pPr>
            <a:endParaRPr sz="2133">
              <a:solidFill>
                <a:srgbClr val="4FBF40"/>
              </a:solidFill>
              <a:highlight>
                <a:srgbClr val="272727"/>
              </a:highlight>
              <a:latin typeface="Courier New"/>
              <a:ea typeface="Courier New"/>
              <a:cs typeface="Courier New"/>
              <a:sym typeface="Courier New"/>
            </a:endParaRPr>
          </a:p>
          <a:p>
            <a:pPr marL="186262" marR="186262">
              <a:lnSpc>
                <a:spcPct val="150000"/>
              </a:lnSpc>
              <a:spcBef>
                <a:spcPts val="667"/>
              </a:spcBef>
            </a:pPr>
            <a:endParaRPr sz="2133">
              <a:solidFill>
                <a:schemeClr val="dk1"/>
              </a:solidFill>
              <a:highlight>
                <a:srgbClr val="272727"/>
              </a:highlight>
              <a:latin typeface="Courier New"/>
              <a:ea typeface="Courier New"/>
              <a:cs typeface="Courier New"/>
              <a:sym typeface="Courier New"/>
            </a:endParaRPr>
          </a:p>
          <a:p>
            <a:pPr>
              <a:lnSpc>
                <a:spcPct val="150000"/>
              </a:lnSpc>
              <a:spcBef>
                <a:spcPts val="667"/>
              </a:spcBef>
            </a:pPr>
            <a:endParaRPr sz="2133">
              <a:solidFill>
                <a:srgbClr val="4FBF40"/>
              </a:solidFill>
              <a:latin typeface="Courier New"/>
              <a:ea typeface="Courier New"/>
              <a:cs typeface="Courier New"/>
              <a:sym typeface="Courier New"/>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33"/>
          <p:cNvSpPr txBox="1"/>
          <p:nvPr/>
        </p:nvSpPr>
        <p:spPr>
          <a:xfrm>
            <a:off x="1903717" y="21976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Middleware de carga de archivos: </a:t>
            </a:r>
            <a:r>
              <a:rPr lang="es" sz="5333" b="1">
                <a:solidFill>
                  <a:srgbClr val="83AEFB"/>
                </a:solidFill>
                <a:latin typeface="DM Sans"/>
                <a:ea typeface="DM Sans"/>
                <a:cs typeface="DM Sans"/>
                <a:sym typeface="DM Sans"/>
              </a:rPr>
              <a:t>MULTER</a:t>
            </a:r>
            <a:endParaRPr sz="5333" b="1">
              <a:solidFill>
                <a:srgbClr val="83AEFB"/>
              </a:solidFill>
              <a:latin typeface="DM Sans"/>
              <a:ea typeface="DM Sans"/>
              <a:cs typeface="DM Sans"/>
              <a:sym typeface="DM Sans"/>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34"/>
          <p:cNvSpPr txBox="1"/>
          <p:nvPr/>
        </p:nvSpPr>
        <p:spPr>
          <a:xfrm>
            <a:off x="610300" y="910101"/>
            <a:ext cx="672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es multer?</a:t>
            </a:r>
            <a:endParaRPr sz="5333" b="1">
              <a:solidFill>
                <a:schemeClr val="dk1"/>
              </a:solidFill>
              <a:latin typeface="DM Sans"/>
              <a:ea typeface="DM Sans"/>
              <a:cs typeface="DM Sans"/>
              <a:sym typeface="DM Sans"/>
            </a:endParaRPr>
          </a:p>
        </p:txBody>
      </p:sp>
      <p:sp>
        <p:nvSpPr>
          <p:cNvPr id="641" name="Google Shape;641;p134"/>
          <p:cNvSpPr txBox="1"/>
          <p:nvPr/>
        </p:nvSpPr>
        <p:spPr>
          <a:xfrm>
            <a:off x="610300" y="2271634"/>
            <a:ext cx="63068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Multer es un </a:t>
            </a:r>
            <a:r>
              <a:rPr lang="es" b="1">
                <a:latin typeface="DM Sans"/>
                <a:ea typeface="DM Sans"/>
                <a:cs typeface="DM Sans"/>
                <a:sym typeface="DM Sans"/>
              </a:rPr>
              <a:t>middleware de terceros</a:t>
            </a:r>
            <a:r>
              <a:rPr lang="es">
                <a:latin typeface="DM Sans"/>
                <a:ea typeface="DM Sans"/>
                <a:cs typeface="DM Sans"/>
                <a:sym typeface="DM Sans"/>
              </a:rPr>
              <a:t>, pensado para poder realizar carga de archivos al servidor.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En ocasiones el cliente necesitará subir una imagen, un vídeo o un archivo, según sea nuestra aplicación, ello nos lleva a configurar nuestro servidor para soportar estos archivos y poder almacenarlos en donde nosotros le indiquemos.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Al ser de terceros, necesitaremos instalarlo para poder utilizarlo.</a:t>
            </a:r>
            <a:endParaRPr>
              <a:latin typeface="DM Sans"/>
              <a:ea typeface="DM Sans"/>
              <a:cs typeface="DM Sans"/>
              <a:sym typeface="DM Sans"/>
            </a:endParaRPr>
          </a:p>
        </p:txBody>
      </p:sp>
      <p:pic>
        <p:nvPicPr>
          <p:cNvPr id="642" name="Google Shape;642;p134"/>
          <p:cNvPicPr preferRelativeResize="0"/>
          <p:nvPr/>
        </p:nvPicPr>
        <p:blipFill>
          <a:blip r:embed="rId3">
            <a:alphaModFix/>
          </a:blip>
          <a:stretch>
            <a:fillRect/>
          </a:stretch>
        </p:blipFill>
        <p:spPr>
          <a:xfrm>
            <a:off x="7088034" y="2033934"/>
            <a:ext cx="4868501" cy="2700497"/>
          </a:xfrm>
          <a:prstGeom prst="rect">
            <a:avLst/>
          </a:prstGeom>
          <a:noFill/>
          <a:ln>
            <a:noFill/>
          </a:ln>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35"/>
          <p:cNvSpPr txBox="1"/>
          <p:nvPr/>
        </p:nvSpPr>
        <p:spPr>
          <a:xfrm>
            <a:off x="1948400" y="2197601"/>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Instalación y configuración de MULTER</a:t>
            </a:r>
            <a:endParaRPr sz="5333" b="1">
              <a:solidFill>
                <a:schemeClr val="dk1"/>
              </a:solidFill>
              <a:latin typeface="DM Sans"/>
              <a:ea typeface="DM Sans"/>
              <a:cs typeface="DM Sans"/>
              <a:sym typeface="DM Sans"/>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36"/>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653" name="Google Shape;653;p136"/>
          <p:cNvSpPr txBox="1"/>
          <p:nvPr/>
        </p:nvSpPr>
        <p:spPr>
          <a:xfrm>
            <a:off x="631133" y="2371334"/>
            <a:ext cx="9559200" cy="759078"/>
          </a:xfrm>
          <a:prstGeom prst="rect">
            <a:avLst/>
          </a:prstGeom>
          <a:noFill/>
          <a:ln>
            <a:noFill/>
          </a:ln>
        </p:spPr>
        <p:txBody>
          <a:bodyPr spcFirstLastPara="1" wrap="square" lIns="121900" tIns="121900" rIns="121900" bIns="121900" anchor="t" anchorCtr="0">
            <a:spAutoFit/>
          </a:bodyPr>
          <a:lstStyle/>
          <a:p>
            <a:r>
              <a:rPr lang="es" sz="3333">
                <a:solidFill>
                  <a:schemeClr val="lt1"/>
                </a:solidFill>
                <a:latin typeface="DM Sans"/>
                <a:ea typeface="DM Sans"/>
                <a:cs typeface="DM Sans"/>
                <a:sym typeface="DM Sans"/>
              </a:rPr>
              <a:t>Instalación y configuración de MULTER</a:t>
            </a:r>
            <a:endParaRPr sz="3333" b="1">
              <a:solidFill>
                <a:schemeClr val="lt1"/>
              </a:solidFill>
              <a:latin typeface="Helvetica Neue"/>
              <a:ea typeface="Helvetica Neue"/>
              <a:cs typeface="Helvetica Neue"/>
              <a:sym typeface="Helvetica Neue"/>
            </a:endParaRPr>
          </a:p>
        </p:txBody>
      </p:sp>
      <p:grpSp>
        <p:nvGrpSpPr>
          <p:cNvPr id="654" name="Google Shape;654;p136"/>
          <p:cNvGrpSpPr/>
          <p:nvPr/>
        </p:nvGrpSpPr>
        <p:grpSpPr>
          <a:xfrm>
            <a:off x="631135" y="826031"/>
            <a:ext cx="985200" cy="985200"/>
            <a:chOff x="473351" y="619523"/>
            <a:chExt cx="738900" cy="738900"/>
          </a:xfrm>
        </p:grpSpPr>
        <p:sp>
          <p:nvSpPr>
            <p:cNvPr id="655" name="Google Shape;655;p13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56" name="Google Shape;656;p13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657" name="Google Shape;657;p136"/>
          <p:cNvSpPr txBox="1"/>
          <p:nvPr/>
        </p:nvSpPr>
        <p:spPr>
          <a:xfrm>
            <a:off x="478933" y="5327967"/>
            <a:ext cx="10577200" cy="506637"/>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1733">
                <a:solidFill>
                  <a:schemeClr val="lt2"/>
                </a:solidFill>
                <a:latin typeface="DM Sans"/>
                <a:ea typeface="DM Sans"/>
                <a:cs typeface="DM Sans"/>
                <a:sym typeface="DM Sans"/>
              </a:rPr>
              <a:t>Dejamos las siguientes diapositivas con el paso a paso para la consulta de forma asincrónica.</a:t>
            </a:r>
            <a:endParaRPr sz="1733">
              <a:solidFill>
                <a:schemeClr val="lt2"/>
              </a:solidFill>
              <a:latin typeface="DM Sans"/>
              <a:ea typeface="DM Sans"/>
              <a:cs typeface="DM Sans"/>
              <a:sym typeface="DM Sans"/>
            </a:endParaRPr>
          </a:p>
          <a:p>
            <a:endParaRPr sz="133" b="1">
              <a:solidFill>
                <a:schemeClr val="lt2"/>
              </a:solidFill>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37"/>
          <p:cNvSpPr txBox="1"/>
          <p:nvPr/>
        </p:nvSpPr>
        <p:spPr>
          <a:xfrm>
            <a:off x="610300" y="910101"/>
            <a:ext cx="6721600" cy="984781"/>
          </a:xfrm>
          <a:prstGeom prst="rect">
            <a:avLst/>
          </a:prstGeom>
          <a:noFill/>
          <a:ln>
            <a:noFill/>
          </a:ln>
        </p:spPr>
        <p:txBody>
          <a:bodyPr spcFirstLastPara="1" wrap="square" lIns="121900" tIns="121900" rIns="121900" bIns="121900" anchor="t" anchorCtr="0">
            <a:spAutoFit/>
          </a:bodyPr>
          <a:lstStyle/>
          <a:p>
            <a:pPr marL="609585" indent="-643451">
              <a:lnSpc>
                <a:spcPct val="90000"/>
              </a:lnSpc>
              <a:buClr>
                <a:schemeClr val="dk1"/>
              </a:buClr>
              <a:buSzPts val="4000"/>
              <a:buFont typeface="DM Sans"/>
              <a:buAutoNum type="arabicPeriod"/>
            </a:pPr>
            <a:r>
              <a:rPr lang="es" sz="5333" b="1">
                <a:solidFill>
                  <a:schemeClr val="dk1"/>
                </a:solidFill>
                <a:latin typeface="DM Sans"/>
                <a:ea typeface="DM Sans"/>
                <a:cs typeface="DM Sans"/>
                <a:sym typeface="DM Sans"/>
              </a:rPr>
              <a:t>Instalar multer</a:t>
            </a:r>
            <a:endParaRPr sz="5333" b="1">
              <a:solidFill>
                <a:schemeClr val="dk1"/>
              </a:solidFill>
              <a:latin typeface="DM Sans"/>
              <a:ea typeface="DM Sans"/>
              <a:cs typeface="DM Sans"/>
              <a:sym typeface="DM Sans"/>
            </a:endParaRPr>
          </a:p>
        </p:txBody>
      </p:sp>
      <p:sp>
        <p:nvSpPr>
          <p:cNvPr id="663" name="Google Shape;663;p137"/>
          <p:cNvSpPr txBox="1"/>
          <p:nvPr/>
        </p:nvSpPr>
        <p:spPr>
          <a:xfrm>
            <a:off x="610300" y="2271634"/>
            <a:ext cx="6306800" cy="107717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MULTER es una dependencia de terceros, de manera que, al igual que express, necesitaremos instalarlo dentro de nuestro package.json con el comando: </a:t>
            </a:r>
            <a:endParaRPr>
              <a:latin typeface="DM Sans"/>
              <a:ea typeface="DM Sans"/>
              <a:cs typeface="DM Sans"/>
              <a:sym typeface="DM Sans"/>
            </a:endParaRPr>
          </a:p>
        </p:txBody>
      </p:sp>
      <p:pic>
        <p:nvPicPr>
          <p:cNvPr id="664" name="Google Shape;664;p137"/>
          <p:cNvPicPr preferRelativeResize="0"/>
          <p:nvPr/>
        </p:nvPicPr>
        <p:blipFill rotWithShape="1">
          <a:blip r:embed="rId3">
            <a:alphaModFix/>
          </a:blip>
          <a:srcRect r="8759"/>
          <a:stretch/>
        </p:blipFill>
        <p:spPr>
          <a:xfrm>
            <a:off x="1487833" y="3515033"/>
            <a:ext cx="4021000" cy="558800"/>
          </a:xfrm>
          <a:prstGeom prst="rect">
            <a:avLst/>
          </a:prstGeom>
          <a:noFill/>
          <a:ln>
            <a:noFill/>
          </a:ln>
        </p:spPr>
      </p:pic>
      <p:pic>
        <p:nvPicPr>
          <p:cNvPr id="665" name="Google Shape;665;p137"/>
          <p:cNvPicPr preferRelativeResize="0"/>
          <p:nvPr/>
        </p:nvPicPr>
        <p:blipFill rotWithShape="1">
          <a:blip r:embed="rId4">
            <a:alphaModFix/>
          </a:blip>
          <a:srcRect r="43646"/>
          <a:stretch/>
        </p:blipFill>
        <p:spPr>
          <a:xfrm>
            <a:off x="7429400" y="2126685"/>
            <a:ext cx="4476400" cy="3039700"/>
          </a:xfrm>
          <a:prstGeom prst="rect">
            <a:avLst/>
          </a:prstGeom>
          <a:noFill/>
          <a:ln>
            <a:noFill/>
          </a:ln>
        </p:spPr>
      </p:pic>
      <p:sp>
        <p:nvSpPr>
          <p:cNvPr id="666" name="Google Shape;666;p137"/>
          <p:cNvSpPr txBox="1"/>
          <p:nvPr/>
        </p:nvSpPr>
        <p:spPr>
          <a:xfrm>
            <a:off x="610300" y="4239633"/>
            <a:ext cx="6514400" cy="80017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Debemos corroborar que se encuentre dentro de las dependencias al mismo nivel que tenemos express instalado. </a:t>
            </a:r>
            <a:endParaRPr>
              <a:latin typeface="DM Sans"/>
              <a:ea typeface="DM Sans"/>
              <a:cs typeface="DM Sans"/>
              <a:sym typeface="DM Sans"/>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38"/>
          <p:cNvSpPr txBox="1"/>
          <p:nvPr/>
        </p:nvSpPr>
        <p:spPr>
          <a:xfrm>
            <a:off x="774467" y="1101500"/>
            <a:ext cx="10741200" cy="1631175"/>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2. </a:t>
            </a:r>
            <a:r>
              <a:rPr lang="es" sz="4667" b="1">
                <a:solidFill>
                  <a:schemeClr val="dk1"/>
                </a:solidFill>
                <a:latin typeface="DM Sans"/>
                <a:ea typeface="DM Sans"/>
                <a:cs typeface="DM Sans"/>
                <a:sym typeface="DM Sans"/>
              </a:rPr>
              <a:t>Configurar multer en el proyecto actual  </a:t>
            </a:r>
            <a:endParaRPr sz="4667" b="1">
              <a:solidFill>
                <a:schemeClr val="dk1"/>
              </a:solidFill>
              <a:latin typeface="DM Sans"/>
              <a:ea typeface="DM Sans"/>
              <a:cs typeface="DM Sans"/>
              <a:sym typeface="DM Sans"/>
            </a:endParaRPr>
          </a:p>
        </p:txBody>
      </p:sp>
      <p:sp>
        <p:nvSpPr>
          <p:cNvPr id="672" name="Google Shape;672;p138"/>
          <p:cNvSpPr txBox="1"/>
          <p:nvPr/>
        </p:nvSpPr>
        <p:spPr>
          <a:xfrm>
            <a:off x="774467" y="2983867"/>
            <a:ext cx="99704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vez que tenemos MULTER instalado, podemos importarlo en nuestro proyecto y configurarlo donde lo necesitemos (puede ser directamente en app, o bien se recomienda hacerlo en un archivo al mismo nivel de app llamado “utils”)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Contar con un uploader externo a app.js, brindará más dinamismo al momento de utilizarlo, ya que podemos colocarlo en el router que necesitemos y no necesariamente instanciarlo a nivel general</a:t>
            </a:r>
            <a:endParaRPr>
              <a:latin typeface="DM Sans"/>
              <a:ea typeface="DM Sans"/>
              <a:cs typeface="DM Sans"/>
              <a:sym typeface="DM Sans"/>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7" name="Google Shape;677;p139"/>
          <p:cNvPicPr preferRelativeResize="0"/>
          <p:nvPr/>
        </p:nvPicPr>
        <p:blipFill>
          <a:blip r:embed="rId3">
            <a:alphaModFix/>
          </a:blip>
          <a:stretch>
            <a:fillRect/>
          </a:stretch>
        </p:blipFill>
        <p:spPr>
          <a:xfrm>
            <a:off x="1727083" y="2023267"/>
            <a:ext cx="8737835" cy="4288900"/>
          </a:xfrm>
          <a:prstGeom prst="rect">
            <a:avLst/>
          </a:prstGeom>
          <a:noFill/>
          <a:ln>
            <a:noFill/>
          </a:ln>
        </p:spPr>
      </p:pic>
      <p:sp>
        <p:nvSpPr>
          <p:cNvPr id="678" name="Google Shape;678;p139"/>
          <p:cNvSpPr txBox="1"/>
          <p:nvPr/>
        </p:nvSpPr>
        <p:spPr>
          <a:xfrm>
            <a:off x="892067" y="183267"/>
            <a:ext cx="10631600" cy="1682600"/>
          </a:xfrm>
          <a:prstGeom prst="rect">
            <a:avLst/>
          </a:prstGeom>
          <a:noFill/>
          <a:ln>
            <a:noFill/>
          </a:ln>
        </p:spPr>
        <p:txBody>
          <a:bodyPr spcFirstLastPara="1" wrap="square" lIns="121900" tIns="121900" rIns="121900" bIns="121900" anchor="t" anchorCtr="0">
            <a:spAutoFit/>
          </a:bodyPr>
          <a:lstStyle/>
          <a:p>
            <a:pPr algn="ctr"/>
            <a:r>
              <a:rPr lang="es" sz="4667" b="1">
                <a:solidFill>
                  <a:schemeClr val="lt1"/>
                </a:solidFill>
                <a:latin typeface="DM Sans"/>
                <a:ea typeface="DM Sans"/>
                <a:cs typeface="DM Sans"/>
                <a:sym typeface="DM Sans"/>
              </a:rPr>
              <a:t>Ejemplo: configurando multer para poder utilizar un “uploader”</a:t>
            </a:r>
            <a:endParaRPr sz="4667" b="1">
              <a:solidFill>
                <a:schemeClr val="lt1"/>
              </a:solidFill>
              <a:latin typeface="DM Sans"/>
              <a:ea typeface="DM Sans"/>
              <a:cs typeface="DM Sans"/>
              <a:sym typeface="DM Sans"/>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40"/>
          <p:cNvSpPr txBox="1"/>
          <p:nvPr/>
        </p:nvSpPr>
        <p:spPr>
          <a:xfrm>
            <a:off x="610300" y="1214901"/>
            <a:ext cx="6721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3. Utilizar uploader</a:t>
            </a:r>
            <a:endParaRPr sz="5333" b="1">
              <a:solidFill>
                <a:schemeClr val="dk1"/>
              </a:solidFill>
              <a:latin typeface="DM Sans"/>
              <a:ea typeface="DM Sans"/>
              <a:cs typeface="DM Sans"/>
              <a:sym typeface="DM Sans"/>
            </a:endParaRPr>
          </a:p>
        </p:txBody>
      </p:sp>
      <p:sp>
        <p:nvSpPr>
          <p:cNvPr id="684" name="Google Shape;684;p140"/>
          <p:cNvSpPr txBox="1"/>
          <p:nvPr/>
        </p:nvSpPr>
        <p:spPr>
          <a:xfrm>
            <a:off x="610300" y="2271634"/>
            <a:ext cx="105480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vez que nuestro uploader está listo para utilizarse, podemos importarlo en el router que necesitemos y colocarlo en la ruta donde lo necesitemos, recuerda que, al ser un middleware, éste va enmedio de la ruta y de la función callback (req,res).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Podemos utilizar el uploader de dos formas principalmente: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uploader.single(‘nombre del campo’): permitirá subir un único archivo, su resultado estará en </a:t>
            </a:r>
            <a:r>
              <a:rPr lang="es" b="1">
                <a:latin typeface="DM Sans"/>
                <a:ea typeface="DM Sans"/>
                <a:cs typeface="DM Sans"/>
                <a:sym typeface="DM Sans"/>
              </a:rPr>
              <a:t>req.file</a:t>
            </a:r>
            <a:endParaRPr b="1">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uploader.array(‘nombre de campos’): permitirá subir múltiples archivos, su resultado estará en </a:t>
            </a:r>
            <a:r>
              <a:rPr lang="es" b="1">
                <a:latin typeface="DM Sans"/>
                <a:ea typeface="DM Sans"/>
                <a:cs typeface="DM Sans"/>
                <a:sym typeface="DM Sans"/>
              </a:rPr>
              <a:t>req.files</a:t>
            </a:r>
            <a:endParaRPr>
              <a:latin typeface="DM Sans"/>
              <a:ea typeface="DM Sans"/>
              <a:cs typeface="DM Sans"/>
              <a:sym typeface="DM Sans"/>
            </a:endParaRPr>
          </a:p>
        </p:txBody>
      </p:sp>
      <p:pic>
        <p:nvPicPr>
          <p:cNvPr id="685" name="Google Shape;685;p140"/>
          <p:cNvPicPr preferRelativeResize="0"/>
          <p:nvPr/>
        </p:nvPicPr>
        <p:blipFill>
          <a:blip r:embed="rId3">
            <a:alphaModFix/>
          </a:blip>
          <a:stretch>
            <a:fillRect/>
          </a:stretch>
        </p:blipFill>
        <p:spPr>
          <a:xfrm>
            <a:off x="2901185" y="3365534"/>
            <a:ext cx="6389633" cy="3199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20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Repaso</a:t>
            </a:r>
            <a:endParaRPr sz="4667" b="1">
              <a:solidFill>
                <a:srgbClr val="EAFF6A"/>
              </a:solidFill>
              <a:latin typeface="DM Sans"/>
              <a:ea typeface="DM Sans"/>
              <a:cs typeface="DM Sans"/>
              <a:sym typeface="DM Sans"/>
            </a:endParaRPr>
          </a:p>
        </p:txBody>
      </p:sp>
      <p:grpSp>
        <p:nvGrpSpPr>
          <p:cNvPr id="873" name="Google Shape;873;p204"/>
          <p:cNvGrpSpPr/>
          <p:nvPr/>
        </p:nvGrpSpPr>
        <p:grpSpPr>
          <a:xfrm>
            <a:off x="631135" y="826031"/>
            <a:ext cx="985200" cy="985200"/>
            <a:chOff x="473351" y="619523"/>
            <a:chExt cx="738900" cy="738900"/>
          </a:xfrm>
        </p:grpSpPr>
        <p:sp>
          <p:nvSpPr>
            <p:cNvPr id="874" name="Google Shape;874;p20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875" name="Google Shape;875;p204"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876" name="Google Shape;876;p204"/>
          <p:cNvSpPr txBox="1"/>
          <p:nvPr/>
        </p:nvSpPr>
        <p:spPr>
          <a:xfrm>
            <a:off x="631133" y="2243267"/>
            <a:ext cx="10074800" cy="3605690"/>
          </a:xfrm>
          <a:prstGeom prst="rect">
            <a:avLst/>
          </a:prstGeom>
          <a:noFill/>
          <a:ln>
            <a:noFill/>
          </a:ln>
        </p:spPr>
        <p:txBody>
          <a:bodyPr spcFirstLastPara="1" wrap="square" lIns="121900" tIns="121900" rIns="121900" bIns="121900" anchor="t" anchorCtr="0">
            <a:spAutoFit/>
          </a:bodyPr>
          <a:lstStyle/>
          <a:p>
            <a:r>
              <a:rPr lang="es" sz="3333">
                <a:solidFill>
                  <a:schemeClr val="lt1"/>
                </a:solidFill>
                <a:latin typeface="DM Sans"/>
                <a:ea typeface="DM Sans"/>
                <a:cs typeface="DM Sans"/>
                <a:sym typeface="DM Sans"/>
              </a:rPr>
              <a:t>En la clase 0 recordamos los </a:t>
            </a:r>
            <a:r>
              <a:rPr lang="es" sz="3333" u="sng">
                <a:solidFill>
                  <a:schemeClr val="lt1"/>
                </a:solidFill>
                <a:latin typeface="DM Sans"/>
                <a:ea typeface="DM Sans"/>
                <a:cs typeface="DM Sans"/>
                <a:sym typeface="DM Sans"/>
              </a:rPr>
              <a:t>tipos de datos</a:t>
            </a:r>
            <a:r>
              <a:rPr lang="es" sz="3333">
                <a:solidFill>
                  <a:schemeClr val="lt1"/>
                </a:solidFill>
                <a:latin typeface="DM Sans"/>
                <a:ea typeface="DM Sans"/>
                <a:cs typeface="DM Sans"/>
                <a:sym typeface="DM Sans"/>
              </a:rPr>
              <a:t> con los que podemos trabajar en Javascript. </a:t>
            </a:r>
            <a:r>
              <a:rPr lang="es" sz="3333">
                <a:solidFill>
                  <a:schemeClr val="accent6"/>
                </a:solidFill>
                <a:latin typeface="DM Sans"/>
                <a:ea typeface="DM Sans"/>
                <a:cs typeface="DM Sans"/>
                <a:sym typeface="DM Sans"/>
              </a:rPr>
              <a:t>¡Pongamos en juego ese conocimiento! </a:t>
            </a:r>
            <a:endParaRPr sz="3333">
              <a:solidFill>
                <a:schemeClr val="accent6"/>
              </a:solidFill>
              <a:latin typeface="DM Sans"/>
              <a:ea typeface="DM Sans"/>
              <a:cs typeface="DM Sans"/>
              <a:sym typeface="DM Sans"/>
            </a:endParaRPr>
          </a:p>
          <a:p>
            <a:pPr>
              <a:spcBef>
                <a:spcPts val="1067"/>
              </a:spcBef>
              <a:spcAft>
                <a:spcPts val="1067"/>
              </a:spcAft>
            </a:pPr>
            <a:r>
              <a:rPr lang="es" sz="3333">
                <a:solidFill>
                  <a:schemeClr val="lt1"/>
                </a:solidFill>
                <a:latin typeface="DM Sans"/>
                <a:ea typeface="DM Sans"/>
                <a:cs typeface="DM Sans"/>
                <a:sym typeface="DM Sans"/>
              </a:rPr>
              <a:t>Veamos un bloque de código e intentemos identificar los tipos de datos que están presentes en él.</a:t>
            </a:r>
            <a:endParaRPr sz="3333">
              <a:solidFill>
                <a:schemeClr val="lt1"/>
              </a:solidFill>
              <a:latin typeface="DM Sans"/>
              <a:ea typeface="DM Sans"/>
              <a:cs typeface="DM Sans"/>
              <a:sym typeface="DM Sans"/>
            </a:endParaRPr>
          </a:p>
        </p:txBody>
      </p:sp>
      <p:sp>
        <p:nvSpPr>
          <p:cNvPr id="877" name="Google Shape;877;p204"/>
          <p:cNvSpPr txBox="1"/>
          <p:nvPr/>
        </p:nvSpPr>
        <p:spPr>
          <a:xfrm>
            <a:off x="631133" y="5946434"/>
            <a:ext cx="6105600" cy="553957"/>
          </a:xfrm>
          <a:prstGeom prst="rect">
            <a:avLst/>
          </a:prstGeom>
          <a:noFill/>
          <a:ln>
            <a:noFill/>
          </a:ln>
        </p:spPr>
        <p:txBody>
          <a:bodyPr spcFirstLastPara="1" wrap="square" lIns="121900" tIns="121900" rIns="121900" bIns="121900" anchor="t" anchorCtr="0">
            <a:spAutoFit/>
          </a:bodyPr>
          <a:lstStyle/>
          <a:p>
            <a:r>
              <a:rPr lang="es" sz="2000">
                <a:solidFill>
                  <a:schemeClr val="accent5"/>
                </a:solidFill>
                <a:latin typeface="DM Sans"/>
                <a:ea typeface="DM Sans"/>
                <a:cs typeface="DM Sans"/>
                <a:sym typeface="DM Sans"/>
              </a:rPr>
              <a:t>Duración: </a:t>
            </a:r>
            <a:r>
              <a:rPr lang="es" sz="2000" b="1">
                <a:solidFill>
                  <a:schemeClr val="accent5"/>
                </a:solidFill>
                <a:latin typeface="DM Sans"/>
                <a:ea typeface="DM Sans"/>
                <a:cs typeface="DM Sans"/>
                <a:sym typeface="DM Sans"/>
              </a:rPr>
              <a:t>10 minutos</a:t>
            </a:r>
            <a:endParaRPr sz="2000" b="1">
              <a:solidFill>
                <a:schemeClr val="accent5"/>
              </a:solidFill>
              <a:latin typeface="DM Sans"/>
              <a:ea typeface="DM Sans"/>
              <a:cs typeface="DM Sans"/>
              <a:sym typeface="DM Sans"/>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pic>
        <p:nvPicPr>
          <p:cNvPr id="690" name="Google Shape;690;p141"/>
          <p:cNvPicPr preferRelativeResize="0"/>
          <p:nvPr/>
        </p:nvPicPr>
        <p:blipFill>
          <a:blip r:embed="rId3">
            <a:alphaModFix/>
          </a:blip>
          <a:stretch>
            <a:fillRect/>
          </a:stretch>
        </p:blipFill>
        <p:spPr>
          <a:xfrm>
            <a:off x="2035215" y="1721934"/>
            <a:ext cx="8121567" cy="4819999"/>
          </a:xfrm>
          <a:prstGeom prst="rect">
            <a:avLst/>
          </a:prstGeom>
          <a:noFill/>
          <a:ln>
            <a:noFill/>
          </a:ln>
        </p:spPr>
      </p:pic>
      <p:sp>
        <p:nvSpPr>
          <p:cNvPr id="691" name="Google Shape;691;p141"/>
          <p:cNvSpPr txBox="1"/>
          <p:nvPr/>
        </p:nvSpPr>
        <p:spPr>
          <a:xfrm>
            <a:off x="1491901" y="127533"/>
            <a:ext cx="9570800" cy="1682600"/>
          </a:xfrm>
          <a:prstGeom prst="rect">
            <a:avLst/>
          </a:prstGeom>
          <a:noFill/>
          <a:ln>
            <a:noFill/>
          </a:ln>
        </p:spPr>
        <p:txBody>
          <a:bodyPr spcFirstLastPara="1" wrap="square" lIns="121900" tIns="121900" rIns="121900" bIns="121900" anchor="t" anchorCtr="0">
            <a:spAutoFit/>
          </a:bodyPr>
          <a:lstStyle/>
          <a:p>
            <a:pPr algn="ctr"/>
            <a:r>
              <a:rPr lang="es" sz="4667" b="1">
                <a:solidFill>
                  <a:schemeClr val="lt1"/>
                </a:solidFill>
                <a:latin typeface="DM Sans"/>
                <a:ea typeface="DM Sans"/>
                <a:cs typeface="DM Sans"/>
                <a:sym typeface="DM Sans"/>
              </a:rPr>
              <a:t>Ejemplo implementación MULTER a partir de su uploader</a:t>
            </a:r>
            <a:endParaRPr sz="4667" b="1">
              <a:solidFill>
                <a:schemeClr val="lt1"/>
              </a:solidFill>
              <a:latin typeface="DM Sans"/>
              <a:ea typeface="DM Sans"/>
              <a:cs typeface="DM Sans"/>
              <a:sym typeface="DM Sans"/>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42"/>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697" name="Google Shape;697;p142"/>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Cuando subimos un archivo (imagen, vídeo, etc), estamos hablando de un flujo de datos. lo cual </a:t>
            </a:r>
            <a:r>
              <a:rPr lang="es" sz="3333" u="sng">
                <a:solidFill>
                  <a:schemeClr val="lt1"/>
                </a:solidFill>
                <a:latin typeface="DM Sans"/>
                <a:ea typeface="DM Sans"/>
                <a:cs typeface="DM Sans"/>
                <a:sym typeface="DM Sans"/>
              </a:rPr>
              <a:t>no puede plasmarse en un JSON</a:t>
            </a:r>
            <a:r>
              <a:rPr lang="es" sz="3333">
                <a:solidFill>
                  <a:schemeClr val="lt1"/>
                </a:solidFill>
                <a:latin typeface="DM Sans"/>
                <a:ea typeface="DM Sans"/>
                <a:cs typeface="DM Sans"/>
                <a:sym typeface="DM Sans"/>
              </a:rPr>
              <a:t>. Cuando enviamos información a un endpoint donde sabemos que utilizamos MULTER, debemos enviarlo como </a:t>
            </a:r>
            <a:r>
              <a:rPr lang="es" sz="3333" b="1">
                <a:solidFill>
                  <a:schemeClr val="lt1"/>
                </a:solidFill>
                <a:latin typeface="DM Sans"/>
                <a:ea typeface="DM Sans"/>
                <a:cs typeface="DM Sans"/>
                <a:sym typeface="DM Sans"/>
              </a:rPr>
              <a:t>FormData</a:t>
            </a:r>
            <a:r>
              <a:rPr lang="es" sz="3333">
                <a:solidFill>
                  <a:schemeClr val="lt1"/>
                </a:solidFill>
                <a:latin typeface="DM Sans"/>
                <a:ea typeface="DM Sans"/>
                <a:cs typeface="DM Sans"/>
                <a:sym typeface="DM Sans"/>
              </a:rPr>
              <a:t>, no como JSON.</a:t>
            </a:r>
            <a:endParaRPr sz="3333">
              <a:solidFill>
                <a:schemeClr val="lt1"/>
              </a:solidFill>
              <a:latin typeface="DM Sans"/>
              <a:ea typeface="DM Sans"/>
              <a:cs typeface="DM Sans"/>
              <a:sym typeface="DM Sans"/>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2" name="Google Shape;702;p143"/>
          <p:cNvPicPr preferRelativeResize="0"/>
          <p:nvPr/>
        </p:nvPicPr>
        <p:blipFill>
          <a:blip r:embed="rId3">
            <a:alphaModFix/>
          </a:blip>
          <a:stretch>
            <a:fillRect/>
          </a:stretch>
        </p:blipFill>
        <p:spPr>
          <a:xfrm>
            <a:off x="1612384" y="601634"/>
            <a:ext cx="9562965" cy="5376532"/>
          </a:xfrm>
          <a:prstGeom prst="rect">
            <a:avLst/>
          </a:prstGeom>
          <a:noFill/>
          <a:ln>
            <a:noFill/>
          </a:ln>
        </p:spPr>
      </p:pic>
      <p:sp>
        <p:nvSpPr>
          <p:cNvPr id="703" name="Google Shape;703;p143"/>
          <p:cNvSpPr txBox="1"/>
          <p:nvPr/>
        </p:nvSpPr>
        <p:spPr>
          <a:xfrm>
            <a:off x="2894667" y="144668"/>
            <a:ext cx="6998400" cy="984845"/>
          </a:xfrm>
          <a:prstGeom prst="rect">
            <a:avLst/>
          </a:prstGeom>
          <a:noFill/>
          <a:ln>
            <a:noFill/>
          </a:ln>
        </p:spPr>
        <p:txBody>
          <a:bodyPr spcFirstLastPara="1" wrap="square" lIns="121900" tIns="121900" rIns="121900" bIns="121900" anchor="t" anchorCtr="0">
            <a:spAutoFit/>
          </a:bodyPr>
          <a:lstStyle/>
          <a:p>
            <a:r>
              <a:rPr lang="es" sz="2400" b="1"/>
              <a:t>Probando MULTER con POSTMAN enviando un FormData</a:t>
            </a:r>
            <a:endParaRPr sz="2400" b="1"/>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08" name="Google Shape;708;p144"/>
          <p:cNvGrpSpPr/>
          <p:nvPr/>
        </p:nvGrpSpPr>
        <p:grpSpPr>
          <a:xfrm>
            <a:off x="5603408" y="1325564"/>
            <a:ext cx="985200" cy="985200"/>
            <a:chOff x="974706" y="2467173"/>
            <a:chExt cx="738900" cy="738900"/>
          </a:xfrm>
        </p:grpSpPr>
        <p:sp>
          <p:nvSpPr>
            <p:cNvPr id="709" name="Google Shape;709;p144"/>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10" name="Google Shape;710;p14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1" name="Google Shape;711;p144"/>
          <p:cNvSpPr txBox="1"/>
          <p:nvPr/>
        </p:nvSpPr>
        <p:spPr>
          <a:xfrm>
            <a:off x="1886333" y="24018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Express + multer</a:t>
            </a:r>
            <a:endParaRPr sz="5333" b="1">
              <a:solidFill>
                <a:schemeClr val="dk1"/>
              </a:solidFill>
              <a:highlight>
                <a:srgbClr val="EAFF6A"/>
              </a:highlight>
              <a:latin typeface="DM Sans"/>
              <a:ea typeface="DM Sans"/>
              <a:cs typeface="DM Sans"/>
              <a:sym typeface="DM Sans"/>
            </a:endParaRPr>
          </a:p>
        </p:txBody>
      </p:sp>
      <p:sp>
        <p:nvSpPr>
          <p:cNvPr id="712" name="Google Shape;712;p144"/>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10/15 min</a:t>
            </a:r>
            <a:endParaRPr sz="2667" b="1">
              <a:solidFill>
                <a:srgbClr val="83AEFB"/>
              </a:solidFill>
              <a:latin typeface="DM Sans"/>
              <a:ea typeface="DM Sans"/>
              <a:cs typeface="DM Sans"/>
              <a:sym typeface="DM Sans"/>
            </a:endParaRPr>
          </a:p>
        </p:txBody>
      </p:sp>
      <p:sp>
        <p:nvSpPr>
          <p:cNvPr id="713" name="Google Shape;713;p144"/>
          <p:cNvSpPr txBox="1"/>
          <p:nvPr/>
        </p:nvSpPr>
        <p:spPr>
          <a:xfrm>
            <a:off x="1316400" y="3930051"/>
            <a:ext cx="9559200" cy="1067047"/>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Configuraremos el formulario previo para poder cargar una imagen</a:t>
            </a:r>
            <a:endParaRPr sz="2667">
              <a:solidFill>
                <a:srgbClr val="999999"/>
              </a:solidFill>
              <a:latin typeface="DM Sans"/>
              <a:ea typeface="DM Sans"/>
              <a:cs typeface="DM Sans"/>
              <a:sym typeface="DM Sans"/>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grpSp>
        <p:nvGrpSpPr>
          <p:cNvPr id="718" name="Google Shape;718;p145"/>
          <p:cNvGrpSpPr/>
          <p:nvPr/>
        </p:nvGrpSpPr>
        <p:grpSpPr>
          <a:xfrm>
            <a:off x="609796" y="624398"/>
            <a:ext cx="574765" cy="574765"/>
            <a:chOff x="974706" y="2467173"/>
            <a:chExt cx="738900" cy="738900"/>
          </a:xfrm>
        </p:grpSpPr>
        <p:sp>
          <p:nvSpPr>
            <p:cNvPr id="719" name="Google Shape;719;p145"/>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20" name="Google Shape;720;p14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21" name="Google Shape;721;p145"/>
          <p:cNvSpPr txBox="1"/>
          <p:nvPr/>
        </p:nvSpPr>
        <p:spPr>
          <a:xfrm>
            <a:off x="668600" y="1442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Express + multer</a:t>
            </a:r>
            <a:endParaRPr sz="5333" b="1">
              <a:solidFill>
                <a:schemeClr val="dk1"/>
              </a:solidFill>
              <a:latin typeface="DM Sans"/>
              <a:ea typeface="DM Sans"/>
              <a:cs typeface="DM Sans"/>
              <a:sym typeface="DM Sans"/>
            </a:endParaRPr>
          </a:p>
        </p:txBody>
      </p:sp>
      <p:pic>
        <p:nvPicPr>
          <p:cNvPr id="722" name="Google Shape;722;p145"/>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23" name="Google Shape;723;p145"/>
          <p:cNvSpPr txBox="1"/>
          <p:nvPr/>
        </p:nvSpPr>
        <p:spPr>
          <a:xfrm>
            <a:off x="732833" y="2427534"/>
            <a:ext cx="9682400" cy="320045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Basado en el formulario para ingresar una mascota al sistema:</a:t>
            </a:r>
            <a:endParaRPr b="1">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sz="1733">
                <a:solidFill>
                  <a:schemeClr val="dk1"/>
                </a:solidFill>
                <a:highlight>
                  <a:schemeClr val="lt1"/>
                </a:highlight>
                <a:latin typeface="DM Sans"/>
                <a:ea typeface="DM Sans"/>
                <a:cs typeface="DM Sans"/>
                <a:sym typeface="DM Sans"/>
              </a:rPr>
              <a:t>Configurar el formulario para añadir un campo input type=”file” name “file” para que la mascota a agregar pueda tener una “imagen representativa”.</a:t>
            </a:r>
            <a:endParaRPr sz="1533">
              <a:latin typeface="DM Sans"/>
              <a:ea typeface="DM Sans"/>
              <a:cs typeface="DM Sans"/>
              <a:sym typeface="DM Sans"/>
            </a:endParaRPr>
          </a:p>
          <a:p>
            <a:pPr marL="609585" indent="-419090">
              <a:lnSpc>
                <a:spcPct val="150000"/>
              </a:lnSpc>
              <a:buClr>
                <a:schemeClr val="accent4"/>
              </a:buClr>
              <a:buSzPts val="1350"/>
              <a:buFont typeface="DM Sans"/>
              <a:buChar char="✓"/>
            </a:pPr>
            <a:r>
              <a:rPr lang="es" sz="1733">
                <a:solidFill>
                  <a:schemeClr val="dk1"/>
                </a:solidFill>
                <a:highlight>
                  <a:schemeClr val="lt1"/>
                </a:highlight>
                <a:latin typeface="DM Sans"/>
                <a:ea typeface="DM Sans"/>
                <a:cs typeface="DM Sans"/>
                <a:sym typeface="DM Sans"/>
              </a:rPr>
              <a:t>El nombre del archivo guardado se formará con el nombre original anteponiéndole un timestamp (Date.now()) seguido con un guión. Ej: 1610894554093-clase1.zip.</a:t>
            </a:r>
            <a:endParaRPr sz="1733">
              <a:solidFill>
                <a:schemeClr val="dk1"/>
              </a:solidFill>
              <a:highlight>
                <a:schemeClr val="lt1"/>
              </a:highlight>
              <a:latin typeface="DM Sans"/>
              <a:ea typeface="DM Sans"/>
              <a:cs typeface="DM Sans"/>
              <a:sym typeface="DM Sans"/>
            </a:endParaRPr>
          </a:p>
          <a:p>
            <a:pPr marL="609585" indent="-419090">
              <a:lnSpc>
                <a:spcPct val="150000"/>
              </a:lnSpc>
              <a:buClr>
                <a:schemeClr val="accent4"/>
              </a:buClr>
              <a:buSzPts val="1350"/>
              <a:buFont typeface="DM Sans"/>
              <a:buChar char="✓"/>
            </a:pPr>
            <a:r>
              <a:rPr lang="es" sz="1733">
                <a:solidFill>
                  <a:schemeClr val="dk1"/>
                </a:solidFill>
                <a:highlight>
                  <a:schemeClr val="lt1"/>
                </a:highlight>
                <a:latin typeface="DM Sans"/>
                <a:ea typeface="DM Sans"/>
                <a:cs typeface="DM Sans"/>
                <a:sym typeface="DM Sans"/>
              </a:rPr>
              <a:t>Corroborar que la imagen se guarde correctamente. Guardar la ruta del archivo guardado en un campo “thumbnail”.</a:t>
            </a:r>
            <a:endParaRPr sz="1733">
              <a:solidFill>
                <a:schemeClr val="dk1"/>
              </a:solidFill>
              <a:highlight>
                <a:schemeClr val="lt1"/>
              </a:highlight>
              <a:latin typeface="DM Sans"/>
              <a:ea typeface="DM Sans"/>
              <a:cs typeface="DM Sans"/>
              <a:sym typeface="DM Sans"/>
            </a:endParaRPr>
          </a:p>
        </p:txBody>
      </p:sp>
      <p:sp>
        <p:nvSpPr>
          <p:cNvPr id="724" name="Google Shape;724;p145"/>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46"/>
          <p:cNvSpPr txBox="1"/>
          <p:nvPr/>
        </p:nvSpPr>
        <p:spPr>
          <a:xfrm>
            <a:off x="590367" y="719300"/>
            <a:ext cx="9285200" cy="131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4000"/>
            </a:pPr>
            <a:r>
              <a:rPr lang="es" sz="5333" b="1">
                <a:solidFill>
                  <a:srgbClr val="000000"/>
                </a:solidFill>
                <a:latin typeface="DM Sans"/>
                <a:ea typeface="DM Sans"/>
                <a:cs typeface="DM Sans"/>
                <a:sym typeface="DM Sans"/>
              </a:rPr>
              <a:t>Recordemos</a:t>
            </a:r>
            <a:endParaRPr sz="5333" b="1">
              <a:solidFill>
                <a:srgbClr val="000000"/>
              </a:solidFill>
              <a:latin typeface="DM Sans"/>
              <a:ea typeface="DM Sans"/>
              <a:cs typeface="DM Sans"/>
              <a:sym typeface="DM Sans"/>
            </a:endParaRPr>
          </a:p>
        </p:txBody>
      </p:sp>
      <p:sp>
        <p:nvSpPr>
          <p:cNvPr id="730" name="Google Shape;730;p146"/>
          <p:cNvSpPr txBox="1"/>
          <p:nvPr/>
        </p:nvSpPr>
        <p:spPr>
          <a:xfrm>
            <a:off x="1587017" y="2951534"/>
            <a:ext cx="3692000" cy="523180"/>
          </a:xfrm>
          <a:prstGeom prst="rect">
            <a:avLst/>
          </a:prstGeom>
          <a:noFill/>
          <a:ln w="38100" cap="flat" cmpd="sng">
            <a:solidFill>
              <a:srgbClr val="9DF4E2"/>
            </a:solidFill>
            <a:prstDash val="solid"/>
            <a:round/>
            <a:headEnd type="none" w="sm" len="sm"/>
            <a:tailEnd type="none" w="sm" len="sm"/>
          </a:ln>
        </p:spPr>
        <p:txBody>
          <a:bodyPr spcFirstLastPara="1" wrap="square" lIns="121900" tIns="121900" rIns="121900" bIns="121900" anchor="t" anchorCtr="0">
            <a:spAutoFit/>
          </a:bodyPr>
          <a:lstStyle/>
          <a:p>
            <a:pPr algn="ctr">
              <a:buClr>
                <a:srgbClr val="000000"/>
              </a:buClr>
              <a:buSzPts val="1350"/>
            </a:pPr>
            <a:r>
              <a:rPr lang="es" b="1">
                <a:latin typeface="DM Sans"/>
                <a:ea typeface="DM Sans"/>
                <a:cs typeface="DM Sans"/>
                <a:sym typeface="DM Sans"/>
              </a:rPr>
              <a:t>Clase 6: Servidores Web</a:t>
            </a:r>
            <a:endParaRPr b="1">
              <a:solidFill>
                <a:srgbClr val="000000"/>
              </a:solidFill>
              <a:latin typeface="DM Sans"/>
              <a:ea typeface="DM Sans"/>
              <a:cs typeface="DM Sans"/>
              <a:sym typeface="DM Sans"/>
            </a:endParaRPr>
          </a:p>
        </p:txBody>
      </p:sp>
      <p:sp>
        <p:nvSpPr>
          <p:cNvPr id="731" name="Google Shape;731;p146"/>
          <p:cNvSpPr txBox="1"/>
          <p:nvPr/>
        </p:nvSpPr>
        <p:spPr>
          <a:xfrm>
            <a:off x="6360984" y="1760301"/>
            <a:ext cx="4244000" cy="1077178"/>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Creamos la estructura base de lo que será nuestro servidor a lo largo del proyecto</a:t>
            </a:r>
            <a:endParaRPr>
              <a:highlight>
                <a:schemeClr val="lt1"/>
              </a:highlight>
              <a:latin typeface="DM Sans"/>
              <a:ea typeface="DM Sans"/>
              <a:cs typeface="DM Sans"/>
              <a:sym typeface="DM Sans"/>
            </a:endParaRPr>
          </a:p>
        </p:txBody>
      </p:sp>
      <p:sp>
        <p:nvSpPr>
          <p:cNvPr id="732" name="Google Shape;732;p146"/>
          <p:cNvSpPr txBox="1"/>
          <p:nvPr/>
        </p:nvSpPr>
        <p:spPr>
          <a:xfrm>
            <a:off x="6345017" y="2778967"/>
            <a:ext cx="4244000" cy="800179"/>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Agregamos nuestros primeros endpoints para trabajar con productos</a:t>
            </a:r>
            <a:endParaRPr>
              <a:latin typeface="DM Sans"/>
              <a:ea typeface="DM Sans"/>
              <a:cs typeface="DM Sans"/>
              <a:sym typeface="DM Sans"/>
            </a:endParaRPr>
          </a:p>
        </p:txBody>
      </p:sp>
      <p:sp>
        <p:nvSpPr>
          <p:cNvPr id="733" name="Google Shape;733;p146"/>
          <p:cNvSpPr txBox="1"/>
          <p:nvPr/>
        </p:nvSpPr>
        <p:spPr>
          <a:xfrm>
            <a:off x="6345216" y="3997800"/>
            <a:ext cx="4275600" cy="800179"/>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Conectamos la persistencia de archivos a nuestros endpoints</a:t>
            </a:r>
            <a:endParaRPr>
              <a:latin typeface="DM Sans"/>
              <a:ea typeface="DM Sans"/>
              <a:cs typeface="DM Sans"/>
              <a:sym typeface="DM Sans"/>
            </a:endParaRPr>
          </a:p>
        </p:txBody>
      </p:sp>
      <p:cxnSp>
        <p:nvCxnSpPr>
          <p:cNvPr id="734" name="Google Shape;734;p146"/>
          <p:cNvCxnSpPr>
            <a:stCxn id="730" idx="3"/>
            <a:endCxn id="731" idx="1"/>
          </p:cNvCxnSpPr>
          <p:nvPr/>
        </p:nvCxnSpPr>
        <p:spPr>
          <a:xfrm flipV="1">
            <a:off x="5279017" y="2298890"/>
            <a:ext cx="1081967" cy="914234"/>
          </a:xfrm>
          <a:prstGeom prst="straightConnector1">
            <a:avLst/>
          </a:prstGeom>
          <a:noFill/>
          <a:ln w="9525" cap="flat" cmpd="sng">
            <a:solidFill>
              <a:srgbClr val="D4D4D4"/>
            </a:solidFill>
            <a:prstDash val="solid"/>
            <a:round/>
            <a:headEnd type="none" w="sm" len="sm"/>
            <a:tailEnd type="triangle" w="med" len="med"/>
          </a:ln>
        </p:spPr>
      </p:cxnSp>
      <p:cxnSp>
        <p:nvCxnSpPr>
          <p:cNvPr id="735" name="Google Shape;735;p146"/>
          <p:cNvCxnSpPr>
            <a:stCxn id="730" idx="3"/>
            <a:endCxn id="732" idx="1"/>
          </p:cNvCxnSpPr>
          <p:nvPr/>
        </p:nvCxnSpPr>
        <p:spPr>
          <a:xfrm flipV="1">
            <a:off x="5279017" y="3179057"/>
            <a:ext cx="1066000" cy="34067"/>
          </a:xfrm>
          <a:prstGeom prst="straightConnector1">
            <a:avLst/>
          </a:prstGeom>
          <a:noFill/>
          <a:ln w="9525" cap="flat" cmpd="sng">
            <a:solidFill>
              <a:srgbClr val="D4D4D4"/>
            </a:solidFill>
            <a:prstDash val="solid"/>
            <a:round/>
            <a:headEnd type="none" w="sm" len="sm"/>
            <a:tailEnd type="triangle" w="med" len="med"/>
          </a:ln>
        </p:spPr>
      </p:cxnSp>
      <p:cxnSp>
        <p:nvCxnSpPr>
          <p:cNvPr id="736" name="Google Shape;736;p146"/>
          <p:cNvCxnSpPr>
            <a:stCxn id="730" idx="3"/>
            <a:endCxn id="733" idx="1"/>
          </p:cNvCxnSpPr>
          <p:nvPr/>
        </p:nvCxnSpPr>
        <p:spPr>
          <a:xfrm>
            <a:off x="5279017" y="3213124"/>
            <a:ext cx="1066199" cy="1184766"/>
          </a:xfrm>
          <a:prstGeom prst="straightConnector1">
            <a:avLst/>
          </a:prstGeom>
          <a:noFill/>
          <a:ln w="9525" cap="flat" cmpd="sng">
            <a:solidFill>
              <a:srgbClr val="DCDCDC"/>
            </a:solidFill>
            <a:prstDash val="solid"/>
            <a:round/>
            <a:headEnd type="none" w="sm" len="sm"/>
            <a:tailEnd type="triangle" w="med" len="med"/>
          </a:ln>
        </p:spPr>
      </p:cxnSp>
      <p:sp>
        <p:nvSpPr>
          <p:cNvPr id="737" name="Google Shape;737;p146"/>
          <p:cNvSpPr/>
          <p:nvPr/>
        </p:nvSpPr>
        <p:spPr>
          <a:xfrm>
            <a:off x="8083551" y="4798200"/>
            <a:ext cx="348000" cy="440800"/>
          </a:xfrm>
          <a:prstGeom prst="downArrow">
            <a:avLst>
              <a:gd name="adj1" fmla="val 50000"/>
              <a:gd name="adj2" fmla="val 50000"/>
            </a:avLst>
          </a:prstGeom>
          <a:solidFill>
            <a:schemeClr val="accent6"/>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38" name="Google Shape;738;p146"/>
          <p:cNvSpPr txBox="1"/>
          <p:nvPr/>
        </p:nvSpPr>
        <p:spPr>
          <a:xfrm>
            <a:off x="6257551" y="5350834"/>
            <a:ext cx="40000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3000"/>
            </a:pPr>
            <a:r>
              <a:rPr lang="es" sz="4000">
                <a:solidFill>
                  <a:schemeClr val="dk1"/>
                </a:solidFill>
                <a:highlight>
                  <a:schemeClr val="lt1"/>
                </a:highlight>
                <a:latin typeface="DM Sans"/>
                <a:ea typeface="DM Sans"/>
                <a:cs typeface="DM Sans"/>
                <a:sym typeface="DM Sans"/>
              </a:rPr>
              <a:t>💡</a:t>
            </a:r>
            <a:endParaRPr sz="4000">
              <a:solidFill>
                <a:srgbClr val="000000"/>
              </a:solidFill>
              <a:highlight>
                <a:schemeClr val="lt1"/>
              </a:highlight>
              <a:latin typeface="Arial"/>
              <a:ea typeface="Arial"/>
              <a:cs typeface="Arial"/>
              <a:sym typeface="Arial"/>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pSp>
        <p:nvGrpSpPr>
          <p:cNvPr id="743" name="Google Shape;743;p147"/>
          <p:cNvGrpSpPr/>
          <p:nvPr/>
        </p:nvGrpSpPr>
        <p:grpSpPr>
          <a:xfrm>
            <a:off x="5603401" y="1207497"/>
            <a:ext cx="985200" cy="985200"/>
            <a:chOff x="7208351" y="2467173"/>
            <a:chExt cx="738900" cy="738900"/>
          </a:xfrm>
        </p:grpSpPr>
        <p:sp>
          <p:nvSpPr>
            <p:cNvPr id="744" name="Google Shape;744;p147"/>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745" name="Google Shape;745;p14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46" name="Google Shape;746;p147"/>
          <p:cNvSpPr txBox="1"/>
          <p:nvPr/>
        </p:nvSpPr>
        <p:spPr>
          <a:xfrm>
            <a:off x="1948400" y="2448918"/>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dk1"/>
                </a:solidFill>
                <a:highlight>
                  <a:srgbClr val="EAFF6A"/>
                </a:highlight>
                <a:latin typeface="DM Sans"/>
                <a:ea typeface="DM Sans"/>
                <a:cs typeface="DM Sans"/>
                <a:sym typeface="DM Sans"/>
              </a:rPr>
              <a:t>Primera entrega</a:t>
            </a:r>
            <a:r>
              <a:rPr lang="es" sz="5333" b="1">
                <a:solidFill>
                  <a:schemeClr val="dk1"/>
                </a:solidFill>
                <a:latin typeface="DM Sans"/>
                <a:ea typeface="DM Sans"/>
                <a:cs typeface="DM Sans"/>
                <a:sym typeface="DM Sans"/>
              </a:rPr>
              <a:t> </a:t>
            </a:r>
            <a:endParaRPr sz="5333" b="1">
              <a:solidFill>
                <a:schemeClr val="dk1"/>
              </a:solidFill>
              <a:latin typeface="DM Sans"/>
              <a:ea typeface="DM Sans"/>
              <a:cs typeface="DM Sans"/>
              <a:sym typeface="DM Sans"/>
            </a:endParaRPr>
          </a:p>
          <a:p>
            <a:pPr algn="ctr">
              <a:lnSpc>
                <a:spcPct val="90000"/>
              </a:lnSpc>
            </a:pPr>
            <a:r>
              <a:rPr lang="es" sz="5333" b="1">
                <a:solidFill>
                  <a:schemeClr val="dk1"/>
                </a:solidFill>
                <a:latin typeface="DM Sans"/>
                <a:ea typeface="DM Sans"/>
                <a:cs typeface="DM Sans"/>
                <a:sym typeface="DM Sans"/>
              </a:rPr>
              <a:t>de tu Proyecto final</a:t>
            </a:r>
            <a:endParaRPr sz="5333" b="1">
              <a:solidFill>
                <a:schemeClr val="dk1"/>
              </a:solidFill>
              <a:highlight>
                <a:srgbClr val="EAFF6A"/>
              </a:highlight>
              <a:latin typeface="DM Sans"/>
              <a:ea typeface="DM Sans"/>
              <a:cs typeface="DM Sans"/>
              <a:sym typeface="DM Sans"/>
            </a:endParaRPr>
          </a:p>
        </p:txBody>
      </p:sp>
      <p:sp>
        <p:nvSpPr>
          <p:cNvPr id="747" name="Google Shape;747;p147"/>
          <p:cNvSpPr txBox="1"/>
          <p:nvPr/>
        </p:nvSpPr>
        <p:spPr>
          <a:xfrm>
            <a:off x="1316400" y="4172901"/>
            <a:ext cx="9559200" cy="1887912"/>
          </a:xfrm>
          <a:prstGeom prst="rect">
            <a:avLst/>
          </a:prstGeom>
          <a:noFill/>
          <a:ln>
            <a:noFill/>
          </a:ln>
        </p:spPr>
        <p:txBody>
          <a:bodyPr spcFirstLastPara="1" wrap="square" lIns="121900" tIns="121900" rIns="121900" bIns="121900" anchor="t" anchorCtr="0">
            <a:spAutoFit/>
          </a:bodyPr>
          <a:lstStyle/>
          <a:p>
            <a:pPr algn="ctr"/>
            <a:r>
              <a:rPr lang="es" sz="2667">
                <a:solidFill>
                  <a:srgbClr val="999999"/>
                </a:solidFill>
                <a:latin typeface="DM Sans"/>
                <a:ea typeface="DM Sans"/>
                <a:cs typeface="DM Sans"/>
                <a:sym typeface="DM Sans"/>
              </a:rPr>
              <a:t>Se desarrollará un servidor que contenga los endpoints y servicios necesarios para gestionar los productos y carritos de compra en el e-commerce</a:t>
            </a:r>
            <a:endParaRPr sz="2667">
              <a:solidFill>
                <a:srgbClr val="999999"/>
              </a:solidFill>
              <a:latin typeface="DM Sans"/>
              <a:ea typeface="DM Sans"/>
              <a:cs typeface="DM Sans"/>
              <a:sym typeface="DM Sans"/>
            </a:endParaRPr>
          </a:p>
          <a:p>
            <a:pPr algn="ctr"/>
            <a:endParaRPr sz="2667" b="1">
              <a:solidFill>
                <a:srgbClr val="999999"/>
              </a:solidFill>
              <a:latin typeface="DM Sans"/>
              <a:ea typeface="DM Sans"/>
              <a:cs typeface="DM Sans"/>
              <a:sym typeface="DM Sans"/>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pSp>
        <p:nvGrpSpPr>
          <p:cNvPr id="752" name="Google Shape;752;p148"/>
          <p:cNvGrpSpPr/>
          <p:nvPr/>
        </p:nvGrpSpPr>
        <p:grpSpPr>
          <a:xfrm>
            <a:off x="609808" y="624396"/>
            <a:ext cx="574765" cy="574765"/>
            <a:chOff x="7208351" y="2467173"/>
            <a:chExt cx="738900" cy="738900"/>
          </a:xfrm>
        </p:grpSpPr>
        <p:sp>
          <p:nvSpPr>
            <p:cNvPr id="753" name="Google Shape;753;p148"/>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754" name="Google Shape;754;p14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55" name="Google Shape;755;p148"/>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Primera entrega</a:t>
            </a:r>
            <a:endParaRPr sz="5333" b="1">
              <a:solidFill>
                <a:schemeClr val="dk1"/>
              </a:solidFill>
              <a:latin typeface="DM Sans"/>
              <a:ea typeface="DM Sans"/>
              <a:cs typeface="DM Sans"/>
              <a:sym typeface="DM Sans"/>
            </a:endParaRPr>
          </a:p>
        </p:txBody>
      </p:sp>
      <p:pic>
        <p:nvPicPr>
          <p:cNvPr id="756" name="Google Shape;756;p148"/>
          <p:cNvPicPr preferRelativeResize="0"/>
          <p:nvPr/>
        </p:nvPicPr>
        <p:blipFill>
          <a:blip r:embed="rId4">
            <a:alphaModFix/>
          </a:blip>
          <a:stretch>
            <a:fillRect/>
          </a:stretch>
        </p:blipFill>
        <p:spPr>
          <a:xfrm>
            <a:off x="10415218" y="6256367"/>
            <a:ext cx="1534333" cy="356767"/>
          </a:xfrm>
          <a:prstGeom prst="rect">
            <a:avLst/>
          </a:prstGeom>
          <a:noFill/>
          <a:ln>
            <a:noFill/>
          </a:ln>
        </p:spPr>
      </p:pic>
      <p:sp>
        <p:nvSpPr>
          <p:cNvPr id="757" name="Google Shape;757;p148"/>
          <p:cNvSpPr txBox="1"/>
          <p:nvPr/>
        </p:nvSpPr>
        <p:spPr>
          <a:xfrm>
            <a:off x="1240733" y="624367"/>
            <a:ext cx="4265600" cy="902643"/>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ENTREGA DEL PROYECTO FINAL</a:t>
            </a:r>
            <a:endParaRPr sz="2400">
              <a:latin typeface="DM Sans"/>
              <a:ea typeface="DM Sans"/>
              <a:cs typeface="DM Sans"/>
              <a:sym typeface="DM Sans"/>
            </a:endParaRPr>
          </a:p>
        </p:txBody>
      </p:sp>
      <p:sp>
        <p:nvSpPr>
          <p:cNvPr id="758" name="Google Shape;758;p148"/>
          <p:cNvSpPr txBox="1"/>
          <p:nvPr/>
        </p:nvSpPr>
        <p:spPr>
          <a:xfrm>
            <a:off x="711400" y="2442634"/>
            <a:ext cx="5426800" cy="2268273"/>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Se debe entregar</a:t>
            </a:r>
            <a:endParaRPr b="1">
              <a:latin typeface="DM Sans"/>
              <a:ea typeface="DM Sans"/>
              <a:cs typeface="DM Sans"/>
              <a:sym typeface="DM Sans"/>
            </a:endParaRPr>
          </a:p>
          <a:p>
            <a:pPr>
              <a:lnSpc>
                <a:spcPct val="30000"/>
              </a:lnSpc>
            </a:pPr>
            <a:endParaRPr b="1">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Desarrollar el servidor basado en Node.JS y express, que escuche en el puerto 8080 y disponga de dos grupos de rutas: /products y /carts. Dichos endpoints estarán implementados con el router de express, con las siguientes especificaciones:</a:t>
            </a:r>
            <a:endParaRPr>
              <a:solidFill>
                <a:srgbClr val="999999"/>
              </a:solidFill>
              <a:latin typeface="DM Sans"/>
              <a:ea typeface="DM Sans"/>
              <a:cs typeface="DM Sans"/>
              <a:sym typeface="DM Sans"/>
            </a:endParaRPr>
          </a:p>
        </p:txBody>
      </p:sp>
      <p:sp>
        <p:nvSpPr>
          <p:cNvPr id="759" name="Google Shape;759;p148"/>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760" name="Google Shape;760;p148"/>
          <p:cNvSpPr txBox="1"/>
          <p:nvPr/>
        </p:nvSpPr>
        <p:spPr>
          <a:xfrm>
            <a:off x="6781400" y="2772434"/>
            <a:ext cx="4000000" cy="3016170"/>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Para el manejo de productos, el cual tendrá su router en /api/products/ , configurar las siguientes rutas:</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La ruta raíz GET / deberá listar todos los productos de la base. (Incluyendo la limitación ?limit del desafío anterior</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La ruta GET /:pid deberá traer sólo el producto con el id proporcionado</a:t>
            </a:r>
            <a:endParaRPr sz="240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pSp>
        <p:nvGrpSpPr>
          <p:cNvPr id="765" name="Google Shape;765;p149"/>
          <p:cNvGrpSpPr/>
          <p:nvPr/>
        </p:nvGrpSpPr>
        <p:grpSpPr>
          <a:xfrm>
            <a:off x="609808" y="624396"/>
            <a:ext cx="574765" cy="574765"/>
            <a:chOff x="7208351" y="2467173"/>
            <a:chExt cx="738900" cy="738900"/>
          </a:xfrm>
        </p:grpSpPr>
        <p:sp>
          <p:nvSpPr>
            <p:cNvPr id="766" name="Google Shape;766;p149"/>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767" name="Google Shape;767;p14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68" name="Google Shape;768;p149"/>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Primera entrega</a:t>
            </a:r>
            <a:endParaRPr sz="5333" b="1">
              <a:solidFill>
                <a:schemeClr val="dk1"/>
              </a:solidFill>
              <a:latin typeface="DM Sans"/>
              <a:ea typeface="DM Sans"/>
              <a:cs typeface="DM Sans"/>
              <a:sym typeface="DM Sans"/>
            </a:endParaRPr>
          </a:p>
        </p:txBody>
      </p:sp>
      <p:pic>
        <p:nvPicPr>
          <p:cNvPr id="769" name="Google Shape;769;p149"/>
          <p:cNvPicPr preferRelativeResize="0"/>
          <p:nvPr/>
        </p:nvPicPr>
        <p:blipFill>
          <a:blip r:embed="rId4">
            <a:alphaModFix/>
          </a:blip>
          <a:stretch>
            <a:fillRect/>
          </a:stretch>
        </p:blipFill>
        <p:spPr>
          <a:xfrm>
            <a:off x="10415218" y="6256367"/>
            <a:ext cx="1534333" cy="356767"/>
          </a:xfrm>
          <a:prstGeom prst="rect">
            <a:avLst/>
          </a:prstGeom>
          <a:noFill/>
          <a:ln>
            <a:noFill/>
          </a:ln>
        </p:spPr>
      </p:pic>
      <p:sp>
        <p:nvSpPr>
          <p:cNvPr id="770" name="Google Shape;770;p149"/>
          <p:cNvSpPr txBox="1"/>
          <p:nvPr/>
        </p:nvSpPr>
        <p:spPr>
          <a:xfrm>
            <a:off x="1240733" y="624367"/>
            <a:ext cx="4265600" cy="902643"/>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ENTREGA DEL PROYECTO FINAL</a:t>
            </a:r>
            <a:endParaRPr sz="2400">
              <a:latin typeface="DM Sans"/>
              <a:ea typeface="DM Sans"/>
              <a:cs typeface="DM Sans"/>
              <a:sym typeface="DM Sans"/>
            </a:endParaRPr>
          </a:p>
        </p:txBody>
      </p:sp>
      <p:sp>
        <p:nvSpPr>
          <p:cNvPr id="771" name="Google Shape;771;p149"/>
          <p:cNvSpPr txBox="1"/>
          <p:nvPr/>
        </p:nvSpPr>
        <p:spPr>
          <a:xfrm>
            <a:off x="609800" y="2544234"/>
            <a:ext cx="5426800" cy="523180"/>
          </a:xfrm>
          <a:prstGeom prst="rect">
            <a:avLst/>
          </a:prstGeom>
          <a:noFill/>
          <a:ln>
            <a:noFill/>
          </a:ln>
        </p:spPr>
        <p:txBody>
          <a:bodyPr spcFirstLastPara="1" wrap="square" lIns="121900" tIns="121900" rIns="121900" bIns="121900" anchor="t" anchorCtr="0">
            <a:spAutoFit/>
          </a:bodyPr>
          <a:lstStyle/>
          <a:p>
            <a:endParaRPr>
              <a:solidFill>
                <a:srgbClr val="999999"/>
              </a:solidFill>
              <a:latin typeface="DM Sans"/>
              <a:ea typeface="DM Sans"/>
              <a:cs typeface="DM Sans"/>
              <a:sym typeface="DM Sans"/>
            </a:endParaRPr>
          </a:p>
        </p:txBody>
      </p:sp>
      <p:sp>
        <p:nvSpPr>
          <p:cNvPr id="772" name="Google Shape;772;p149"/>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773" name="Google Shape;773;p149"/>
          <p:cNvSpPr txBox="1"/>
          <p:nvPr/>
        </p:nvSpPr>
        <p:spPr>
          <a:xfrm>
            <a:off x="848600" y="2427534"/>
            <a:ext cx="5294400" cy="3570168"/>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chemeClr val="dk1"/>
                </a:solidFill>
                <a:latin typeface="DM Sans"/>
                <a:ea typeface="DM Sans"/>
                <a:cs typeface="DM Sans"/>
                <a:sym typeface="DM Sans"/>
              </a:rPr>
              <a:t>La ruta raíz POST / deberá agregar un nuevo producto con los campos:</a:t>
            </a:r>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id: Number/String (A tu elección, el id NO se manda desde body, se autogenera como lo hemos visto desde los primeros entregables, asegurando que NUNCA se repetirán los ids en el archivo.</a:t>
            </a:r>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title:String,</a:t>
            </a:r>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description:String</a:t>
            </a:r>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code:String</a:t>
            </a:r>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price:Number</a:t>
            </a:r>
            <a:endParaRPr/>
          </a:p>
        </p:txBody>
      </p:sp>
      <p:sp>
        <p:nvSpPr>
          <p:cNvPr id="774" name="Google Shape;774;p149"/>
          <p:cNvSpPr txBox="1"/>
          <p:nvPr/>
        </p:nvSpPr>
        <p:spPr>
          <a:xfrm>
            <a:off x="6487633" y="2544234"/>
            <a:ext cx="4138000" cy="3570168"/>
          </a:xfrm>
          <a:prstGeom prst="rect">
            <a:avLst/>
          </a:prstGeom>
          <a:noFill/>
          <a:ln>
            <a:noFill/>
          </a:ln>
        </p:spPr>
        <p:txBody>
          <a:bodyPr spcFirstLastPara="1" wrap="square" lIns="121900" tIns="121900" rIns="121900" bIns="121900" anchor="t" anchorCtr="0">
            <a:spAutoFit/>
          </a:bodyPr>
          <a:lstStyle/>
          <a:p>
            <a:pPr marL="914377" indent="-419090">
              <a:buClr>
                <a:schemeClr val="dk1"/>
              </a:buClr>
              <a:buSzPts val="1350"/>
              <a:buFont typeface="DM Sans"/>
              <a:buChar char="-"/>
            </a:pPr>
            <a:r>
              <a:rPr lang="es">
                <a:solidFill>
                  <a:schemeClr val="dk1"/>
                </a:solidFill>
                <a:latin typeface="DM Sans"/>
                <a:ea typeface="DM Sans"/>
                <a:cs typeface="DM Sans"/>
                <a:sym typeface="DM Sans"/>
              </a:rPr>
              <a:t>status:Boolean</a:t>
            </a:r>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stock:Number</a:t>
            </a:r>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category:String</a:t>
            </a:r>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thumbnails:Array de Strings que contenga las rutas donde están almacenadas las imágenes referentes a dicho producto</a:t>
            </a:r>
            <a:endParaRPr>
              <a:solidFill>
                <a:schemeClr val="dk1"/>
              </a:solidFill>
              <a:latin typeface="DM Sans"/>
              <a:ea typeface="DM Sans"/>
              <a:cs typeface="DM Sans"/>
              <a:sym typeface="DM Sans"/>
            </a:endParaRPr>
          </a:p>
          <a:p>
            <a:pPr marL="609585" indent="-419090">
              <a:buClr>
                <a:schemeClr val="dk1"/>
              </a:buClr>
              <a:buSzPts val="1350"/>
              <a:buFont typeface="DM Sans"/>
              <a:buChar char="●"/>
            </a:pPr>
            <a:r>
              <a:rPr lang="es">
                <a:solidFill>
                  <a:schemeClr val="dk1"/>
                </a:solidFill>
                <a:latin typeface="DM Sans"/>
                <a:ea typeface="DM Sans"/>
                <a:cs typeface="DM Sans"/>
                <a:sym typeface="DM Sans"/>
              </a:rPr>
              <a:t>Status es true por defecto.</a:t>
            </a:r>
            <a:endParaRPr>
              <a:solidFill>
                <a:schemeClr val="dk1"/>
              </a:solidFill>
              <a:latin typeface="DM Sans"/>
              <a:ea typeface="DM Sans"/>
              <a:cs typeface="DM Sans"/>
              <a:sym typeface="DM Sans"/>
            </a:endParaRPr>
          </a:p>
          <a:p>
            <a:pPr marL="609585" indent="-419090">
              <a:buClr>
                <a:schemeClr val="dk1"/>
              </a:buClr>
              <a:buSzPts val="1350"/>
              <a:buFont typeface="DM Sans"/>
              <a:buChar char="●"/>
            </a:pPr>
            <a:r>
              <a:rPr lang="es">
                <a:solidFill>
                  <a:schemeClr val="dk1"/>
                </a:solidFill>
                <a:latin typeface="DM Sans"/>
                <a:ea typeface="DM Sans"/>
                <a:cs typeface="DM Sans"/>
                <a:sym typeface="DM Sans"/>
              </a:rPr>
              <a:t>Todos los campos son obligatorios, a excepción de thumbnails</a:t>
            </a:r>
            <a:endParaRPr>
              <a:solidFill>
                <a:schemeClr val="dk1"/>
              </a:solidFill>
              <a:latin typeface="DM Sans"/>
              <a:ea typeface="DM Sans"/>
              <a:cs typeface="DM Sans"/>
              <a:sym typeface="DM Sans"/>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grpSp>
        <p:nvGrpSpPr>
          <p:cNvPr id="779" name="Google Shape;779;p150"/>
          <p:cNvGrpSpPr/>
          <p:nvPr/>
        </p:nvGrpSpPr>
        <p:grpSpPr>
          <a:xfrm>
            <a:off x="609808" y="624396"/>
            <a:ext cx="574765" cy="574765"/>
            <a:chOff x="7208351" y="2467173"/>
            <a:chExt cx="738900" cy="738900"/>
          </a:xfrm>
        </p:grpSpPr>
        <p:sp>
          <p:nvSpPr>
            <p:cNvPr id="780" name="Google Shape;780;p150"/>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781" name="Google Shape;781;p15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82" name="Google Shape;782;p150"/>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Primera entrega</a:t>
            </a:r>
            <a:endParaRPr sz="5333" b="1">
              <a:solidFill>
                <a:schemeClr val="dk1"/>
              </a:solidFill>
              <a:latin typeface="DM Sans"/>
              <a:ea typeface="DM Sans"/>
              <a:cs typeface="DM Sans"/>
              <a:sym typeface="DM Sans"/>
            </a:endParaRPr>
          </a:p>
        </p:txBody>
      </p:sp>
      <p:pic>
        <p:nvPicPr>
          <p:cNvPr id="783" name="Google Shape;783;p150"/>
          <p:cNvPicPr preferRelativeResize="0"/>
          <p:nvPr/>
        </p:nvPicPr>
        <p:blipFill>
          <a:blip r:embed="rId4">
            <a:alphaModFix/>
          </a:blip>
          <a:stretch>
            <a:fillRect/>
          </a:stretch>
        </p:blipFill>
        <p:spPr>
          <a:xfrm>
            <a:off x="10415218" y="6256367"/>
            <a:ext cx="1534333" cy="356767"/>
          </a:xfrm>
          <a:prstGeom prst="rect">
            <a:avLst/>
          </a:prstGeom>
          <a:noFill/>
          <a:ln>
            <a:noFill/>
          </a:ln>
        </p:spPr>
      </p:pic>
      <p:sp>
        <p:nvSpPr>
          <p:cNvPr id="784" name="Google Shape;784;p150"/>
          <p:cNvSpPr txBox="1"/>
          <p:nvPr/>
        </p:nvSpPr>
        <p:spPr>
          <a:xfrm>
            <a:off x="1240733" y="624367"/>
            <a:ext cx="4265600" cy="902643"/>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ENTREGA DEL PROYECTO FINAL</a:t>
            </a:r>
            <a:endParaRPr sz="2400">
              <a:latin typeface="DM Sans"/>
              <a:ea typeface="DM Sans"/>
              <a:cs typeface="DM Sans"/>
              <a:sym typeface="DM Sans"/>
            </a:endParaRPr>
          </a:p>
        </p:txBody>
      </p:sp>
      <p:sp>
        <p:nvSpPr>
          <p:cNvPr id="785" name="Google Shape;785;p150"/>
          <p:cNvSpPr txBox="1"/>
          <p:nvPr/>
        </p:nvSpPr>
        <p:spPr>
          <a:xfrm>
            <a:off x="609800" y="2544233"/>
            <a:ext cx="5112800" cy="3016170"/>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chemeClr val="dk1"/>
                </a:solidFill>
                <a:latin typeface="DM Sans"/>
                <a:ea typeface="DM Sans"/>
                <a:cs typeface="DM Sans"/>
                <a:sym typeface="DM Sans"/>
              </a:rPr>
              <a:t>La ruta PUT /:pid deberá tomar un producto y actualizarlo por los campos enviados desde body. NUNCA se debe actualizar o eliminar el id al momento de hacer dicha actualización.</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La ruta DELETE /:pid deberá eliminar el producto con el pid indicado. </a:t>
            </a:r>
            <a:endParaRPr>
              <a:solidFill>
                <a:schemeClr val="dk1"/>
              </a:solidFill>
              <a:latin typeface="DM Sans"/>
              <a:ea typeface="DM Sans"/>
              <a:cs typeface="DM Sans"/>
              <a:sym typeface="DM Sans"/>
            </a:endParaRPr>
          </a:p>
          <a:p>
            <a:pPr marL="609585"/>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Para el carrito, el cual tendrá su router en /api/carts/, configurar dos rutas:</a:t>
            </a:r>
            <a:endParaRPr>
              <a:solidFill>
                <a:schemeClr val="dk1"/>
              </a:solidFill>
              <a:latin typeface="DM Sans"/>
              <a:ea typeface="DM Sans"/>
              <a:cs typeface="DM Sans"/>
              <a:sym typeface="DM Sans"/>
            </a:endParaRPr>
          </a:p>
        </p:txBody>
      </p:sp>
      <p:sp>
        <p:nvSpPr>
          <p:cNvPr id="786" name="Google Shape;786;p150"/>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787" name="Google Shape;787;p150"/>
          <p:cNvSpPr txBox="1"/>
          <p:nvPr/>
        </p:nvSpPr>
        <p:spPr>
          <a:xfrm>
            <a:off x="6415400" y="2273800"/>
            <a:ext cx="4000000" cy="3847167"/>
          </a:xfrm>
          <a:prstGeom prst="rect">
            <a:avLst/>
          </a:prstGeom>
          <a:noFill/>
          <a:ln>
            <a:noFill/>
          </a:ln>
        </p:spPr>
        <p:txBody>
          <a:bodyPr spcFirstLastPara="1" wrap="square" lIns="121900" tIns="121900" rIns="121900" bIns="121900" anchor="t" anchorCtr="0">
            <a:spAutoFit/>
          </a:bodyPr>
          <a:lstStyle/>
          <a:p>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La ruta raíz POST / deberá crear un nuevo carrito con la siguiente estructura:</a:t>
            </a:r>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Id:Number/String (A tu elección, de igual manera como con los productos, debes asegurar que nunca se dupliquen los ids y que este se autogenere).</a:t>
            </a:r>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products: Array que contendrá objetos que representen cada producto</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205"/>
          <p:cNvSpPr txBox="1"/>
          <p:nvPr/>
        </p:nvSpPr>
        <p:spPr>
          <a:xfrm>
            <a:off x="1256551" y="470501"/>
            <a:ext cx="96472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¿Qué tipos de datos identifican?</a:t>
            </a:r>
            <a:endParaRPr sz="4667" b="1">
              <a:solidFill>
                <a:schemeClr val="lt1"/>
              </a:solidFill>
              <a:latin typeface="DM Sans"/>
              <a:ea typeface="DM Sans"/>
              <a:cs typeface="DM Sans"/>
              <a:sym typeface="DM Sans"/>
            </a:endParaRPr>
          </a:p>
        </p:txBody>
      </p:sp>
      <p:sp>
        <p:nvSpPr>
          <p:cNvPr id="883" name="Google Shape;883;p205"/>
          <p:cNvSpPr txBox="1"/>
          <p:nvPr/>
        </p:nvSpPr>
        <p:spPr>
          <a:xfrm>
            <a:off x="4980167" y="5255367"/>
            <a:ext cx="2200000" cy="900142"/>
          </a:xfrm>
          <a:prstGeom prst="rect">
            <a:avLst/>
          </a:prstGeom>
          <a:noFill/>
          <a:ln w="9525" cap="flat" cmpd="sng">
            <a:solidFill>
              <a:schemeClr val="accent6"/>
            </a:solidFill>
            <a:prstDash val="solid"/>
            <a:round/>
            <a:headEnd type="none" w="sm" len="sm"/>
            <a:tailEnd type="none" w="sm" len="sm"/>
          </a:ln>
        </p:spPr>
        <p:txBody>
          <a:bodyPr spcFirstLastPara="1" wrap="square" lIns="121900" tIns="121900" rIns="121900" bIns="121900" anchor="t" anchorCtr="0">
            <a:spAutoFit/>
          </a:bodyPr>
          <a:lstStyle/>
          <a:p>
            <a:pPr>
              <a:spcAft>
                <a:spcPts val="1067"/>
              </a:spcAft>
            </a:pPr>
            <a:r>
              <a:rPr lang="es" sz="3333">
                <a:solidFill>
                  <a:schemeClr val="lt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Actividad </a:t>
            </a:r>
            <a:endParaRPr sz="3333">
              <a:solidFill>
                <a:schemeClr val="lt1"/>
              </a:solidFill>
              <a:latin typeface="DM Sans"/>
              <a:ea typeface="DM Sans"/>
              <a:cs typeface="DM Sans"/>
              <a:sym typeface="DM Sans"/>
            </a:endParaRPr>
          </a:p>
        </p:txBody>
      </p:sp>
      <p:pic>
        <p:nvPicPr>
          <p:cNvPr id="884" name="Google Shape;884;p205"/>
          <p:cNvPicPr preferRelativeResize="0"/>
          <p:nvPr/>
        </p:nvPicPr>
        <p:blipFill>
          <a:blip r:embed="rId4">
            <a:alphaModFix/>
          </a:blip>
          <a:stretch>
            <a:fillRect/>
          </a:stretch>
        </p:blipFill>
        <p:spPr>
          <a:xfrm>
            <a:off x="1068285" y="1566500"/>
            <a:ext cx="10023753" cy="3485667"/>
          </a:xfrm>
          <a:prstGeom prst="rect">
            <a:avLst/>
          </a:prstGeom>
          <a:noFill/>
          <a:ln>
            <a:noFill/>
          </a:ln>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151"/>
          <p:cNvGrpSpPr/>
          <p:nvPr/>
        </p:nvGrpSpPr>
        <p:grpSpPr>
          <a:xfrm>
            <a:off x="609808" y="624396"/>
            <a:ext cx="574765" cy="574765"/>
            <a:chOff x="7208351" y="2467173"/>
            <a:chExt cx="738900" cy="738900"/>
          </a:xfrm>
        </p:grpSpPr>
        <p:sp>
          <p:nvSpPr>
            <p:cNvPr id="793" name="Google Shape;793;p151"/>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794" name="Google Shape;794;p15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95" name="Google Shape;795;p151"/>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Primera entrega</a:t>
            </a:r>
            <a:endParaRPr sz="5333" b="1">
              <a:solidFill>
                <a:schemeClr val="dk1"/>
              </a:solidFill>
              <a:latin typeface="DM Sans"/>
              <a:ea typeface="DM Sans"/>
              <a:cs typeface="DM Sans"/>
              <a:sym typeface="DM Sans"/>
            </a:endParaRPr>
          </a:p>
        </p:txBody>
      </p:sp>
      <p:pic>
        <p:nvPicPr>
          <p:cNvPr id="796" name="Google Shape;796;p151"/>
          <p:cNvPicPr preferRelativeResize="0"/>
          <p:nvPr/>
        </p:nvPicPr>
        <p:blipFill>
          <a:blip r:embed="rId4">
            <a:alphaModFix/>
          </a:blip>
          <a:stretch>
            <a:fillRect/>
          </a:stretch>
        </p:blipFill>
        <p:spPr>
          <a:xfrm>
            <a:off x="10415218" y="6256367"/>
            <a:ext cx="1534333" cy="356767"/>
          </a:xfrm>
          <a:prstGeom prst="rect">
            <a:avLst/>
          </a:prstGeom>
          <a:noFill/>
          <a:ln>
            <a:noFill/>
          </a:ln>
        </p:spPr>
      </p:pic>
      <p:sp>
        <p:nvSpPr>
          <p:cNvPr id="797" name="Google Shape;797;p151"/>
          <p:cNvSpPr txBox="1"/>
          <p:nvPr/>
        </p:nvSpPr>
        <p:spPr>
          <a:xfrm>
            <a:off x="1240733" y="624367"/>
            <a:ext cx="4265600" cy="902643"/>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ENTREGA DEL PROYECTO FINAL</a:t>
            </a:r>
            <a:endParaRPr sz="2400">
              <a:latin typeface="DM Sans"/>
              <a:ea typeface="DM Sans"/>
              <a:cs typeface="DM Sans"/>
              <a:sym typeface="DM Sans"/>
            </a:endParaRPr>
          </a:p>
        </p:txBody>
      </p:sp>
      <p:sp>
        <p:nvSpPr>
          <p:cNvPr id="798" name="Google Shape;798;p151"/>
          <p:cNvSpPr txBox="1"/>
          <p:nvPr/>
        </p:nvSpPr>
        <p:spPr>
          <a:xfrm>
            <a:off x="848600" y="2544233"/>
            <a:ext cx="4783600" cy="3570168"/>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chemeClr val="dk1"/>
                </a:solidFill>
                <a:latin typeface="DM Sans"/>
                <a:ea typeface="DM Sans"/>
                <a:cs typeface="DM Sans"/>
                <a:sym typeface="DM Sans"/>
              </a:rPr>
              <a:t>La ruta GET /:cid deberá listar los productos que pertenezcan al carrito con el parámetro cid proporcionados.</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La ruta POST  /:cid/product/:pid deberá agregar el producto al arreglo “products” del carrito seleccionado, agregándose como un objeto bajo el siguiente formato:</a:t>
            </a:r>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product: SÓLO DEBE CONTENER EL ID DEL PRODUCTO (Es crucial que no agregues el producto completo)</a:t>
            </a:r>
            <a:endParaRPr>
              <a:solidFill>
                <a:schemeClr val="dk1"/>
              </a:solidFill>
              <a:latin typeface="DM Sans"/>
              <a:ea typeface="DM Sans"/>
              <a:cs typeface="DM Sans"/>
              <a:sym typeface="DM Sans"/>
            </a:endParaRPr>
          </a:p>
        </p:txBody>
      </p:sp>
      <p:sp>
        <p:nvSpPr>
          <p:cNvPr id="799" name="Google Shape;799;p151"/>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800" name="Google Shape;800;p151"/>
          <p:cNvSpPr txBox="1"/>
          <p:nvPr/>
        </p:nvSpPr>
        <p:spPr>
          <a:xfrm>
            <a:off x="5981167" y="2239433"/>
            <a:ext cx="4376400" cy="3293169"/>
          </a:xfrm>
          <a:prstGeom prst="rect">
            <a:avLst/>
          </a:prstGeom>
          <a:noFill/>
          <a:ln>
            <a:noFill/>
          </a:ln>
        </p:spPr>
        <p:txBody>
          <a:bodyPr spcFirstLastPara="1" wrap="square" lIns="121900" tIns="121900" rIns="121900" bIns="121900" anchor="t" anchorCtr="0">
            <a:spAutoFit/>
          </a:bodyPr>
          <a:lstStyle/>
          <a:p>
            <a:endParaRPr>
              <a:solidFill>
                <a:schemeClr val="dk1"/>
              </a:solidFill>
              <a:latin typeface="DM Sans"/>
              <a:ea typeface="DM Sans"/>
              <a:cs typeface="DM Sans"/>
              <a:sym typeface="DM Sans"/>
            </a:endParaRPr>
          </a:p>
          <a:p>
            <a:pPr marL="914377" indent="-419090">
              <a:buClr>
                <a:schemeClr val="dk1"/>
              </a:buClr>
              <a:buSzPts val="1350"/>
              <a:buFont typeface="DM Sans"/>
              <a:buChar char="-"/>
            </a:pPr>
            <a:r>
              <a:rPr lang="es">
                <a:solidFill>
                  <a:schemeClr val="dk1"/>
                </a:solidFill>
                <a:latin typeface="DM Sans"/>
                <a:ea typeface="DM Sans"/>
                <a:cs typeface="DM Sans"/>
                <a:sym typeface="DM Sans"/>
              </a:rPr>
              <a:t>quantity: debe contener el número de ejemplares de dicho producto. El producto, de momento, se agregará de uno en uno.</a:t>
            </a:r>
            <a:endParaRPr>
              <a:solidFill>
                <a:schemeClr val="dk1"/>
              </a:solidFill>
              <a:latin typeface="DM Sans"/>
              <a:ea typeface="DM Sans"/>
              <a:cs typeface="DM Sans"/>
              <a:sym typeface="DM Sans"/>
            </a:endParaRPr>
          </a:p>
          <a:p>
            <a:pPr marL="914377"/>
            <a:endParaRPr>
              <a:solidFill>
                <a:schemeClr val="dk1"/>
              </a:solidFill>
              <a:latin typeface="DM Sans"/>
              <a:ea typeface="DM Sans"/>
              <a:cs typeface="DM Sans"/>
              <a:sym typeface="DM Sans"/>
            </a:endParaRPr>
          </a:p>
          <a:p>
            <a:pPr marL="609585"/>
            <a:r>
              <a:rPr lang="es">
                <a:solidFill>
                  <a:schemeClr val="dk1"/>
                </a:solidFill>
                <a:latin typeface="DM Sans"/>
                <a:ea typeface="DM Sans"/>
                <a:cs typeface="DM Sans"/>
                <a:sym typeface="DM Sans"/>
              </a:rPr>
              <a:t>Además, si un producto ya existente intenta agregarse al producto, incrementar el campo quantity de dicho producto. </a:t>
            </a:r>
            <a:endParaRPr sz="240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152"/>
          <p:cNvGrpSpPr/>
          <p:nvPr/>
        </p:nvGrpSpPr>
        <p:grpSpPr>
          <a:xfrm>
            <a:off x="609808" y="624396"/>
            <a:ext cx="574765" cy="574765"/>
            <a:chOff x="7208351" y="2467173"/>
            <a:chExt cx="738900" cy="738900"/>
          </a:xfrm>
        </p:grpSpPr>
        <p:sp>
          <p:nvSpPr>
            <p:cNvPr id="806" name="Google Shape;806;p152"/>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807" name="Google Shape;807;p15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808" name="Google Shape;808;p152"/>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Primera entrega</a:t>
            </a:r>
            <a:endParaRPr sz="5333" b="1">
              <a:solidFill>
                <a:schemeClr val="dk1"/>
              </a:solidFill>
              <a:latin typeface="DM Sans"/>
              <a:ea typeface="DM Sans"/>
              <a:cs typeface="DM Sans"/>
              <a:sym typeface="DM Sans"/>
            </a:endParaRPr>
          </a:p>
        </p:txBody>
      </p:sp>
      <p:pic>
        <p:nvPicPr>
          <p:cNvPr id="809" name="Google Shape;809;p152"/>
          <p:cNvPicPr preferRelativeResize="0"/>
          <p:nvPr/>
        </p:nvPicPr>
        <p:blipFill>
          <a:blip r:embed="rId4">
            <a:alphaModFix/>
          </a:blip>
          <a:stretch>
            <a:fillRect/>
          </a:stretch>
        </p:blipFill>
        <p:spPr>
          <a:xfrm>
            <a:off x="10415218" y="6256367"/>
            <a:ext cx="1534333" cy="356767"/>
          </a:xfrm>
          <a:prstGeom prst="rect">
            <a:avLst/>
          </a:prstGeom>
          <a:noFill/>
          <a:ln>
            <a:noFill/>
          </a:ln>
        </p:spPr>
      </p:pic>
      <p:sp>
        <p:nvSpPr>
          <p:cNvPr id="810" name="Google Shape;810;p152"/>
          <p:cNvSpPr txBox="1"/>
          <p:nvPr/>
        </p:nvSpPr>
        <p:spPr>
          <a:xfrm>
            <a:off x="1240733" y="624367"/>
            <a:ext cx="4265600" cy="902643"/>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ENTREGA DEL PROYECTO FINAL</a:t>
            </a:r>
            <a:endParaRPr sz="2400">
              <a:latin typeface="DM Sans"/>
              <a:ea typeface="DM Sans"/>
              <a:cs typeface="DM Sans"/>
              <a:sym typeface="DM Sans"/>
            </a:endParaRPr>
          </a:p>
        </p:txBody>
      </p:sp>
      <p:sp>
        <p:nvSpPr>
          <p:cNvPr id="811" name="Google Shape;811;p152"/>
          <p:cNvSpPr txBox="1"/>
          <p:nvPr/>
        </p:nvSpPr>
        <p:spPr>
          <a:xfrm>
            <a:off x="6036767" y="2544234"/>
            <a:ext cx="5112800" cy="523180"/>
          </a:xfrm>
          <a:prstGeom prst="rect">
            <a:avLst/>
          </a:prstGeom>
          <a:noFill/>
          <a:ln>
            <a:noFill/>
          </a:ln>
        </p:spPr>
        <p:txBody>
          <a:bodyPr spcFirstLastPara="1" wrap="square" lIns="121900" tIns="121900" rIns="121900" bIns="121900" anchor="t" anchorCtr="0">
            <a:spAutoFit/>
          </a:bodyPr>
          <a:lstStyle/>
          <a:p>
            <a:endParaRPr b="1">
              <a:latin typeface="DM Sans"/>
              <a:ea typeface="DM Sans"/>
              <a:cs typeface="DM Sans"/>
              <a:sym typeface="DM Sans"/>
            </a:endParaRPr>
          </a:p>
        </p:txBody>
      </p:sp>
      <p:sp>
        <p:nvSpPr>
          <p:cNvPr id="812" name="Google Shape;812;p152"/>
          <p:cNvSpPr txBox="1"/>
          <p:nvPr/>
        </p:nvSpPr>
        <p:spPr>
          <a:xfrm>
            <a:off x="609800" y="2544234"/>
            <a:ext cx="5112800" cy="268794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La persistencia de la información se implementará utilizando el file system, donde los archivos “productos,json” y “carrito.json”, respaldan la información.</a:t>
            </a:r>
            <a:endParaRPr>
              <a:solidFill>
                <a:schemeClr val="dk1"/>
              </a:solidFill>
              <a:latin typeface="DM Sans"/>
              <a:ea typeface="DM Sans"/>
              <a:cs typeface="DM Sans"/>
              <a:sym typeface="DM Sans"/>
            </a:endParaRPr>
          </a:p>
          <a:p>
            <a:r>
              <a:rPr lang="es">
                <a:solidFill>
                  <a:schemeClr val="dk1"/>
                </a:solidFill>
                <a:latin typeface="DM Sans"/>
                <a:ea typeface="DM Sans"/>
                <a:cs typeface="DM Sans"/>
                <a:sym typeface="DM Sans"/>
              </a:rPr>
              <a:t>No es necesario realizar ninguna implementación visual, todo el flujo se puede realizar por Postman o por el cliente de tu preferencia.</a:t>
            </a:r>
            <a:endParaRPr>
              <a:solidFill>
                <a:schemeClr val="dk1"/>
              </a:solidFill>
              <a:latin typeface="DM Sans"/>
              <a:ea typeface="DM Sans"/>
              <a:cs typeface="DM Sans"/>
              <a:sym typeface="DM Sans"/>
            </a:endParaRPr>
          </a:p>
          <a:p>
            <a:pPr>
              <a:buClr>
                <a:schemeClr val="dk1"/>
              </a:buClr>
              <a:buSzPts val="1100"/>
            </a:pPr>
            <a:endParaRPr sz="1467">
              <a:solidFill>
                <a:schemeClr val="dk1"/>
              </a:solidFill>
              <a:latin typeface="DM Sans"/>
              <a:ea typeface="DM Sans"/>
              <a:cs typeface="DM Sans"/>
              <a:sym typeface="DM Sans"/>
            </a:endParaRPr>
          </a:p>
        </p:txBody>
      </p:sp>
      <p:sp>
        <p:nvSpPr>
          <p:cNvPr id="813" name="Google Shape;813;p152"/>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814" name="Google Shape;814;p152"/>
          <p:cNvSpPr txBox="1"/>
          <p:nvPr/>
        </p:nvSpPr>
        <p:spPr>
          <a:xfrm>
            <a:off x="6036767" y="2544234"/>
            <a:ext cx="5112800" cy="3281242"/>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Formato</a:t>
            </a:r>
            <a:endParaRPr b="1">
              <a:latin typeface="DM Sans"/>
              <a:ea typeface="DM Sans"/>
              <a:cs typeface="DM Sans"/>
              <a:sym typeface="DM Sans"/>
            </a:endParaRPr>
          </a:p>
          <a:p>
            <a:pPr>
              <a:lnSpc>
                <a:spcPct val="30000"/>
              </a:lnSpc>
            </a:pPr>
            <a:endParaRPr b="1">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Link al repositorio de Github con el proyecto completo, sin la carpeta de Node_modules.</a:t>
            </a:r>
            <a:endParaRPr>
              <a:solidFill>
                <a:schemeClr val="dk1"/>
              </a:solidFill>
              <a:latin typeface="DM Sans"/>
              <a:ea typeface="DM Sans"/>
              <a:cs typeface="DM Sans"/>
              <a:sym typeface="DM Sans"/>
            </a:endParaRPr>
          </a:p>
          <a:p>
            <a:pPr>
              <a:spcBef>
                <a:spcPts val="1067"/>
              </a:spcBef>
            </a:pPr>
            <a:endParaRPr>
              <a:latin typeface="DM Sans"/>
              <a:ea typeface="DM Sans"/>
              <a:cs typeface="DM Sans"/>
              <a:sym typeface="DM Sans"/>
            </a:endParaRPr>
          </a:p>
          <a:p>
            <a:r>
              <a:rPr lang="es" b="1">
                <a:latin typeface="DM Sans"/>
                <a:ea typeface="DM Sans"/>
                <a:cs typeface="DM Sans"/>
                <a:sym typeface="DM Sans"/>
              </a:rPr>
              <a:t>Sugerencias</a:t>
            </a:r>
            <a:endParaRPr b="1">
              <a:latin typeface="DM Sans"/>
              <a:ea typeface="DM Sans"/>
              <a:cs typeface="DM Sans"/>
              <a:sym typeface="DM Sans"/>
            </a:endParaRPr>
          </a:p>
          <a:p>
            <a:endParaRPr b="1">
              <a:latin typeface="DM Sans"/>
              <a:ea typeface="DM Sans"/>
              <a:cs typeface="DM Sans"/>
              <a:sym typeface="DM Sans"/>
            </a:endParaRPr>
          </a:p>
          <a:p>
            <a:pPr marL="609585" indent="-419090">
              <a:buClr>
                <a:schemeClr val="dk1"/>
              </a:buClr>
              <a:buSzPts val="1350"/>
              <a:buFont typeface="DM Sans"/>
              <a:buChar char="✓"/>
            </a:pPr>
            <a:r>
              <a:rPr lang="es">
                <a:solidFill>
                  <a:schemeClr val="dk1"/>
                </a:solidFill>
                <a:latin typeface="DM Sans"/>
                <a:ea typeface="DM Sans"/>
                <a:cs typeface="DM Sans"/>
                <a:sym typeface="DM Sans"/>
              </a:rPr>
              <a:t>No olvides </a:t>
            </a:r>
            <a:r>
              <a:rPr lang="es" sz="1933" b="1">
                <a:solidFill>
                  <a:schemeClr val="dk1"/>
                </a:solidFill>
                <a:latin typeface="EB Garamond"/>
                <a:ea typeface="EB Garamond"/>
                <a:cs typeface="EB Garamond"/>
                <a:sym typeface="EB Garamond"/>
              </a:rPr>
              <a:t>app.use(express.json())</a:t>
            </a:r>
            <a:endParaRPr sz="1933" b="1">
              <a:solidFill>
                <a:schemeClr val="dk1"/>
              </a:solidFill>
              <a:latin typeface="EB Garamond"/>
              <a:ea typeface="EB Garamond"/>
              <a:cs typeface="EB Garamond"/>
              <a:sym typeface="EB Garamond"/>
            </a:endParaRPr>
          </a:p>
          <a:p>
            <a:pPr marL="609585" indent="-427556">
              <a:buClr>
                <a:schemeClr val="dk1"/>
              </a:buClr>
              <a:buSzPts val="1450"/>
              <a:buFont typeface="DM Sans"/>
              <a:buChar char="✓"/>
            </a:pPr>
            <a:r>
              <a:rPr lang="es" sz="1933">
                <a:solidFill>
                  <a:schemeClr val="dk1"/>
                </a:solidFill>
                <a:latin typeface="DM Sans"/>
                <a:ea typeface="DM Sans"/>
                <a:cs typeface="DM Sans"/>
                <a:sym typeface="DM Sans"/>
              </a:rPr>
              <a:t>No es necesario implementar multer</a:t>
            </a:r>
            <a:endParaRPr sz="1933">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u="sng">
                <a:solidFill>
                  <a:schemeClr val="dk1"/>
                </a:solidFill>
                <a:latin typeface="DM Sans"/>
                <a:ea typeface="DM Sans"/>
                <a:cs typeface="DM Sans"/>
                <a:sym typeface="DM Sans"/>
              </a:rPr>
              <a:t>Link al video donde se explica.</a:t>
            </a:r>
            <a:endParaRPr>
              <a:solidFill>
                <a:schemeClr val="dk1"/>
              </a:solidFill>
              <a:latin typeface="DM Sans"/>
              <a:ea typeface="DM Sans"/>
              <a:cs typeface="DM Sans"/>
              <a:sym typeface="DM Sans"/>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98"/>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23" name="Google Shape;323;p98"/>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24" name="Google Shape;324;p98"/>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25" name="Google Shape;325;p98"/>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26" name="Google Shape;326;p98"/>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08</a:t>
            </a:r>
            <a:endParaRPr sz="2133">
              <a:solidFill>
                <a:schemeClr val="lt1"/>
              </a:solidFill>
              <a:latin typeface="DM Sans"/>
              <a:ea typeface="DM Sans"/>
              <a:cs typeface="DM Sans"/>
              <a:sym typeface="DM Sans"/>
            </a:endParaRPr>
          </a:p>
        </p:txBody>
      </p:sp>
      <p:cxnSp>
        <p:nvCxnSpPr>
          <p:cNvPr id="327" name="Google Shape;327;p98"/>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8" name="Google Shape;328;p98"/>
          <p:cNvSpPr txBox="1"/>
          <p:nvPr/>
        </p:nvSpPr>
        <p:spPr>
          <a:xfrm>
            <a:off x="1997617" y="27067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Router y Multer</a:t>
            </a:r>
            <a:endParaRPr sz="2000" b="1">
              <a:solidFill>
                <a:srgbClr val="999999"/>
              </a:solidFill>
              <a:latin typeface="DM Sans"/>
              <a:ea typeface="DM Sans"/>
              <a:cs typeface="DM Sans"/>
              <a:sym typeface="DM Sans"/>
            </a:endParaRPr>
          </a:p>
        </p:txBody>
      </p:sp>
      <p:sp>
        <p:nvSpPr>
          <p:cNvPr id="329" name="Google Shape;329;p98"/>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09</a:t>
            </a:r>
            <a:endParaRPr sz="2133" b="1">
              <a:solidFill>
                <a:srgbClr val="FFFFFF"/>
              </a:solidFill>
              <a:latin typeface="DM Sans"/>
              <a:ea typeface="DM Sans"/>
              <a:cs typeface="DM Sans"/>
              <a:sym typeface="DM Sans"/>
            </a:endParaRPr>
          </a:p>
        </p:txBody>
      </p:sp>
      <p:cxnSp>
        <p:nvCxnSpPr>
          <p:cNvPr id="330" name="Google Shape;330;p98"/>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31" name="Google Shape;331;p98"/>
          <p:cNvSpPr txBox="1"/>
          <p:nvPr/>
        </p:nvSpPr>
        <p:spPr>
          <a:xfrm>
            <a:off x="4930351" y="26606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Motores de plantillas</a:t>
            </a:r>
            <a:endParaRPr sz="2000" b="1">
              <a:solidFill>
                <a:srgbClr val="EAFF6A"/>
              </a:solidFill>
              <a:latin typeface="DM Sans"/>
              <a:ea typeface="DM Sans"/>
              <a:cs typeface="DM Sans"/>
              <a:sym typeface="DM Sans"/>
            </a:endParaRPr>
          </a:p>
        </p:txBody>
      </p:sp>
      <p:cxnSp>
        <p:nvCxnSpPr>
          <p:cNvPr id="332" name="Google Shape;332;p98"/>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33" name="Google Shape;333;p98"/>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334" name="Google Shape;334;p98"/>
          <p:cNvSpPr txBox="1"/>
          <p:nvPr/>
        </p:nvSpPr>
        <p:spPr>
          <a:xfrm>
            <a:off x="5061584" y="3725267"/>
            <a:ext cx="2310000" cy="1477287"/>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Plantillas y motores de plantillas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Handlebars</a:t>
            </a:r>
            <a:endParaRPr sz="1600">
              <a:solidFill>
                <a:schemeClr val="lt1"/>
              </a:solidFill>
              <a:latin typeface="DM Sans"/>
              <a:ea typeface="DM Sans"/>
              <a:cs typeface="DM Sans"/>
              <a:sym typeface="DM Sans"/>
            </a:endParaRPr>
          </a:p>
        </p:txBody>
      </p:sp>
      <p:sp>
        <p:nvSpPr>
          <p:cNvPr id="335" name="Google Shape;335;p98"/>
          <p:cNvSpPr txBox="1"/>
          <p:nvPr/>
        </p:nvSpPr>
        <p:spPr>
          <a:xfrm>
            <a:off x="2029667" y="3727267"/>
            <a:ext cx="23712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Express Router</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Express y </a:t>
            </a:r>
            <a:endParaRPr sz="1600">
              <a:solidFill>
                <a:srgbClr val="999999"/>
              </a:solidFill>
              <a:latin typeface="DM Sans"/>
              <a:ea typeface="DM Sans"/>
              <a:cs typeface="DM Sans"/>
              <a:sym typeface="DM Sans"/>
            </a:endParaRPr>
          </a:p>
          <a:p>
            <a:pPr marL="609585"/>
            <a:r>
              <a:rPr lang="es" sz="1600">
                <a:solidFill>
                  <a:srgbClr val="999999"/>
                </a:solidFill>
                <a:latin typeface="DM Sans"/>
                <a:ea typeface="DM Sans"/>
                <a:cs typeface="DM Sans"/>
                <a:sym typeface="DM Sans"/>
              </a:rPr>
              <a:t>middlewares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Multer</a:t>
            </a:r>
            <a:endParaRPr sz="1600">
              <a:solidFill>
                <a:srgbClr val="999999"/>
              </a:solidFill>
              <a:latin typeface="DM Sans"/>
              <a:ea typeface="DM Sans"/>
              <a:cs typeface="DM Sans"/>
              <a:sym typeface="DM Sans"/>
            </a:endParaRPr>
          </a:p>
        </p:txBody>
      </p:sp>
      <p:pic>
        <p:nvPicPr>
          <p:cNvPr id="336" name="Google Shape;336;p98"/>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37" name="Google Shape;337;p98"/>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10</a:t>
            </a:r>
            <a:endParaRPr sz="2133">
              <a:solidFill>
                <a:schemeClr val="lt1"/>
              </a:solidFill>
              <a:latin typeface="DM Sans"/>
              <a:ea typeface="DM Sans"/>
              <a:cs typeface="DM Sans"/>
              <a:sym typeface="DM Sans"/>
            </a:endParaRPr>
          </a:p>
        </p:txBody>
      </p:sp>
      <p:cxnSp>
        <p:nvCxnSpPr>
          <p:cNvPr id="338" name="Google Shape;338;p98"/>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39" name="Google Shape;339;p98"/>
          <p:cNvSpPr txBox="1"/>
          <p:nvPr/>
        </p:nvSpPr>
        <p:spPr>
          <a:xfrm>
            <a:off x="7900684" y="26606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Websockets</a:t>
            </a:r>
            <a:endParaRPr sz="2000" b="1">
              <a:solidFill>
                <a:srgbClr val="999999"/>
              </a:solidFill>
              <a:latin typeface="DM Sans"/>
              <a:ea typeface="DM Sans"/>
              <a:cs typeface="DM Sans"/>
              <a:sym typeface="DM Sans"/>
            </a:endParaRPr>
          </a:p>
        </p:txBody>
      </p:sp>
      <p:cxnSp>
        <p:nvCxnSpPr>
          <p:cNvPr id="340" name="Google Shape;340;p98"/>
          <p:cNvCxnSpPr/>
          <p:nvPr/>
        </p:nvCxnSpPr>
        <p:spPr>
          <a:xfrm>
            <a:off x="8021451" y="2443400"/>
            <a:ext cx="2371200" cy="0"/>
          </a:xfrm>
          <a:prstGeom prst="straightConnector1">
            <a:avLst/>
          </a:prstGeom>
          <a:noFill/>
          <a:ln w="9525" cap="flat" cmpd="sng">
            <a:solidFill>
              <a:srgbClr val="434343"/>
            </a:solidFill>
            <a:prstDash val="solid"/>
            <a:round/>
            <a:headEnd type="none" w="sm" len="sm"/>
            <a:tailEnd type="none" w="sm" len="sm"/>
          </a:ln>
        </p:spPr>
      </p:cxnSp>
      <p:sp>
        <p:nvSpPr>
          <p:cNvPr id="341" name="Google Shape;341;p98"/>
          <p:cNvSpPr txBox="1"/>
          <p:nvPr/>
        </p:nvSpPr>
        <p:spPr>
          <a:xfrm>
            <a:off x="8011167" y="3727267"/>
            <a:ext cx="2371200" cy="1477287"/>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Websockets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Sockets en Express con </a:t>
            </a:r>
            <a:endParaRPr sz="1600">
              <a:solidFill>
                <a:srgbClr val="999999"/>
              </a:solidFill>
              <a:latin typeface="DM Sans"/>
              <a:ea typeface="DM Sans"/>
              <a:cs typeface="DM Sans"/>
              <a:sym typeface="DM Sans"/>
            </a:endParaRPr>
          </a:p>
          <a:p>
            <a:pPr marL="609585"/>
            <a:r>
              <a:rPr lang="es" sz="1600">
                <a:solidFill>
                  <a:srgbClr val="999999"/>
                </a:solidFill>
                <a:latin typeface="DM Sans"/>
                <a:ea typeface="DM Sans"/>
                <a:cs typeface="DM Sans"/>
                <a:sym typeface="DM Sans"/>
              </a:rPr>
              <a:t>Socket.io</a:t>
            </a:r>
            <a:endParaRPr sz="1600">
              <a:solidFill>
                <a:srgbClr val="999999"/>
              </a:solidFill>
              <a:latin typeface="DM Sans"/>
              <a:ea typeface="DM Sans"/>
              <a:cs typeface="DM Sans"/>
              <a:sym typeface="DM Sans"/>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99"/>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7" name="Google Shape;347;p99"/>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48" name="Google Shape;348;p99"/>
          <p:cNvSpPr txBox="1"/>
          <p:nvPr/>
        </p:nvSpPr>
        <p:spPr>
          <a:xfrm>
            <a:off x="3368115" y="2158152"/>
            <a:ext cx="5708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qué es un motor de plantillas.</a:t>
            </a:r>
            <a:endParaRPr sz="2400">
              <a:solidFill>
                <a:schemeClr val="lt1"/>
              </a:solidFill>
              <a:latin typeface="DM Sans"/>
              <a:ea typeface="DM Sans"/>
              <a:cs typeface="DM Sans"/>
              <a:sym typeface="DM Sans"/>
            </a:endParaRPr>
          </a:p>
        </p:txBody>
      </p:sp>
      <p:pic>
        <p:nvPicPr>
          <p:cNvPr id="349" name="Google Shape;349;p99"/>
          <p:cNvPicPr preferRelativeResize="0"/>
          <p:nvPr/>
        </p:nvPicPr>
        <p:blipFill>
          <a:blip r:embed="rId3">
            <a:alphaModFix/>
          </a:blip>
          <a:stretch>
            <a:fillRect/>
          </a:stretch>
        </p:blipFill>
        <p:spPr>
          <a:xfrm>
            <a:off x="2897185" y="3052068"/>
            <a:ext cx="262633" cy="262633"/>
          </a:xfrm>
          <a:prstGeom prst="rect">
            <a:avLst/>
          </a:prstGeom>
          <a:noFill/>
          <a:ln>
            <a:noFill/>
          </a:ln>
        </p:spPr>
      </p:pic>
      <p:cxnSp>
        <p:nvCxnSpPr>
          <p:cNvPr id="350" name="Google Shape;350;p99"/>
          <p:cNvCxnSpPr>
            <a:endCxn id="349" idx="0"/>
          </p:cNvCxnSpPr>
          <p:nvPr/>
        </p:nvCxnSpPr>
        <p:spPr>
          <a:xfrm rot="5400000">
            <a:off x="2778100" y="2800467"/>
            <a:ext cx="502000" cy="1200"/>
          </a:xfrm>
          <a:prstGeom prst="bentConnector3">
            <a:avLst>
              <a:gd name="adj1" fmla="val 50000"/>
            </a:avLst>
          </a:prstGeom>
          <a:noFill/>
          <a:ln w="9525" cap="flat" cmpd="sng">
            <a:solidFill>
              <a:srgbClr val="EAFF6A"/>
            </a:solidFill>
            <a:prstDash val="solid"/>
            <a:round/>
            <a:headEnd type="none" w="med" len="med"/>
            <a:tailEnd type="none" w="med" len="med"/>
          </a:ln>
        </p:spPr>
      </p:cxnSp>
      <p:pic>
        <p:nvPicPr>
          <p:cNvPr id="351" name="Google Shape;351;p99"/>
          <p:cNvPicPr preferRelativeResize="0"/>
          <p:nvPr/>
        </p:nvPicPr>
        <p:blipFill>
          <a:blip r:embed="rId3">
            <a:alphaModFix/>
          </a:blip>
          <a:stretch>
            <a:fillRect/>
          </a:stretch>
        </p:blipFill>
        <p:spPr>
          <a:xfrm>
            <a:off x="2897785" y="3853852"/>
            <a:ext cx="262633" cy="262633"/>
          </a:xfrm>
          <a:prstGeom prst="rect">
            <a:avLst/>
          </a:prstGeom>
          <a:noFill/>
          <a:ln>
            <a:noFill/>
          </a:ln>
        </p:spPr>
      </p:pic>
      <p:cxnSp>
        <p:nvCxnSpPr>
          <p:cNvPr id="352" name="Google Shape;352;p99"/>
          <p:cNvCxnSpPr/>
          <p:nvPr/>
        </p:nvCxnSpPr>
        <p:spPr>
          <a:xfrm rot="-5400000" flipH="1">
            <a:off x="2759500" y="3583867"/>
            <a:ext cx="539200" cy="8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53" name="Google Shape;353;p99"/>
          <p:cNvSpPr txBox="1"/>
          <p:nvPr/>
        </p:nvSpPr>
        <p:spPr>
          <a:xfrm>
            <a:off x="3368115" y="3774218"/>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Utilización de motor de plantillas Handlebars en Express.</a:t>
            </a:r>
            <a:endParaRPr>
              <a:solidFill>
                <a:schemeClr val="lt1"/>
              </a:solidFill>
              <a:latin typeface="DM Sans"/>
              <a:ea typeface="DM Sans"/>
              <a:cs typeface="DM Sans"/>
              <a:sym typeface="DM Sans"/>
            </a:endParaRPr>
          </a:p>
        </p:txBody>
      </p:sp>
      <p:sp>
        <p:nvSpPr>
          <p:cNvPr id="354" name="Google Shape;354;p99"/>
          <p:cNvSpPr txBox="1"/>
          <p:nvPr/>
        </p:nvSpPr>
        <p:spPr>
          <a:xfrm>
            <a:off x="3368100" y="2859401"/>
            <a:ext cx="4784800" cy="1354176"/>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Diferencia entre un motor de plantillas y un framework de frontend</a:t>
            </a:r>
            <a:endParaRPr sz="2400">
              <a:solidFill>
                <a:schemeClr val="lt1"/>
              </a:solidFill>
              <a:latin typeface="DM Sans"/>
              <a:ea typeface="DM Sans"/>
              <a:cs typeface="DM Sans"/>
              <a:sym typeface="DM Sans"/>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00"/>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N°8</a:t>
            </a:r>
            <a:endParaRPr sz="1867">
              <a:solidFill>
                <a:srgbClr val="000000"/>
              </a:solidFill>
              <a:latin typeface="DM Sans"/>
              <a:ea typeface="DM Sans"/>
              <a:cs typeface="DM Sans"/>
              <a:sym typeface="DM Sans"/>
            </a:endParaRPr>
          </a:p>
        </p:txBody>
      </p:sp>
      <p:sp>
        <p:nvSpPr>
          <p:cNvPr id="360" name="Google Shape;360;p100"/>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61" name="Google Shape;361;p100"/>
          <p:cNvSpPr txBox="1"/>
          <p:nvPr/>
        </p:nvSpPr>
        <p:spPr>
          <a:xfrm>
            <a:off x="620367" y="2081567"/>
            <a:ext cx="5112800" cy="406876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Router</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Middleware de Express que permite agrupar endpoints comunes para contar con una arquitectura más limpia</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API </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“Contrato” formado de definiciones y protocolos, con el fin de comunicar componentes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REST</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Sistema de estilo arquitectural para sistemas distribuidos de hipermedios, con el fin de comprender la estructura de los datos a trabajar. </a:t>
            </a:r>
            <a:endParaRPr>
              <a:solidFill>
                <a:schemeClr val="dk1"/>
              </a:solidFill>
              <a:latin typeface="DM Sans"/>
              <a:ea typeface="DM Sans"/>
              <a:cs typeface="DM Sans"/>
              <a:sym typeface="DM Sans"/>
            </a:endParaRPr>
          </a:p>
        </p:txBody>
      </p:sp>
      <p:sp>
        <p:nvSpPr>
          <p:cNvPr id="362" name="Google Shape;362;p100"/>
          <p:cNvSpPr txBox="1"/>
          <p:nvPr/>
        </p:nvSpPr>
        <p:spPr>
          <a:xfrm>
            <a:off x="5983267" y="2125367"/>
            <a:ext cx="5112800" cy="343166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Middleware</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Funciones que se colocan en medio de la ruta y el callback (req, res) que se ejecutarán antes de comenzar a procesar la petición.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Multer</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Middleware desarrollado para poder realizar carga de archivos dentro de las peticiones, con el fin de que el cliente pueda manejar archivos como imágenes, vídeos o documentos; dentro de una petición.  </a:t>
            </a:r>
            <a:endParaRPr>
              <a:solidFill>
                <a:schemeClr val="dk1"/>
              </a:solidFill>
              <a:latin typeface="DM Sans"/>
              <a:ea typeface="DM Sans"/>
              <a:cs typeface="DM Sans"/>
              <a:sym typeface="DM Sans"/>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01"/>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8" name="Google Shape;368;p101"/>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69" name="Google Shape;369;p101"/>
          <p:cNvSpPr/>
          <p:nvPr/>
        </p:nvSpPr>
        <p:spPr>
          <a:xfrm>
            <a:off x="4120741" y="3665436"/>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Ejs</a:t>
            </a:r>
            <a:endParaRPr sz="1600">
              <a:solidFill>
                <a:srgbClr val="222222"/>
              </a:solidFill>
              <a:latin typeface="DM Sans"/>
              <a:ea typeface="DM Sans"/>
              <a:cs typeface="DM Sans"/>
              <a:sym typeface="DM Sans"/>
            </a:endParaRPr>
          </a:p>
        </p:txBody>
      </p:sp>
      <p:sp>
        <p:nvSpPr>
          <p:cNvPr id="370" name="Google Shape;370;p101"/>
          <p:cNvSpPr/>
          <p:nvPr/>
        </p:nvSpPr>
        <p:spPr>
          <a:xfrm>
            <a:off x="683100" y="36654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Motor de plantillas</a:t>
            </a:r>
            <a:endParaRPr sz="1600">
              <a:solidFill>
                <a:srgbClr val="FFFFFF"/>
              </a:solidFill>
              <a:latin typeface="DM Sans"/>
              <a:ea typeface="DM Sans"/>
              <a:cs typeface="DM Sans"/>
              <a:sym typeface="DM Sans"/>
            </a:endParaRPr>
          </a:p>
        </p:txBody>
      </p:sp>
      <p:sp>
        <p:nvSpPr>
          <p:cNvPr id="371" name="Google Shape;371;p101"/>
          <p:cNvSpPr/>
          <p:nvPr/>
        </p:nvSpPr>
        <p:spPr>
          <a:xfrm>
            <a:off x="4120741" y="2723151"/>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Handlebars</a:t>
            </a:r>
            <a:endParaRPr sz="1600">
              <a:solidFill>
                <a:schemeClr val="lt1"/>
              </a:solidFill>
              <a:latin typeface="DM Sans"/>
              <a:ea typeface="DM Sans"/>
              <a:cs typeface="DM Sans"/>
              <a:sym typeface="DM Sans"/>
            </a:endParaRPr>
          </a:p>
        </p:txBody>
      </p:sp>
      <p:sp>
        <p:nvSpPr>
          <p:cNvPr id="372" name="Google Shape;372;p101"/>
          <p:cNvSpPr/>
          <p:nvPr/>
        </p:nvSpPr>
        <p:spPr>
          <a:xfrm>
            <a:off x="4120741" y="4607713"/>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Pug</a:t>
            </a:r>
            <a:endParaRPr sz="1600">
              <a:solidFill>
                <a:srgbClr val="222222"/>
              </a:solidFill>
              <a:latin typeface="DM Sans"/>
              <a:ea typeface="DM Sans"/>
              <a:cs typeface="DM Sans"/>
              <a:sym typeface="DM Sans"/>
            </a:endParaRPr>
          </a:p>
        </p:txBody>
      </p:sp>
      <p:cxnSp>
        <p:nvCxnSpPr>
          <p:cNvPr id="373" name="Google Shape;373;p101"/>
          <p:cNvCxnSpPr>
            <a:stCxn id="370" idx="3"/>
            <a:endCxn id="371" idx="1"/>
          </p:cNvCxnSpPr>
          <p:nvPr/>
        </p:nvCxnSpPr>
        <p:spPr>
          <a:xfrm rot="10800000" flipH="1">
            <a:off x="2548700" y="3109845"/>
            <a:ext cx="1572000" cy="942400"/>
          </a:xfrm>
          <a:prstGeom prst="bentConnector3">
            <a:avLst>
              <a:gd name="adj1" fmla="val 50001"/>
            </a:avLst>
          </a:prstGeom>
          <a:noFill/>
          <a:ln w="9525" cap="flat" cmpd="sng">
            <a:solidFill>
              <a:srgbClr val="CCCCCC"/>
            </a:solidFill>
            <a:prstDash val="solid"/>
            <a:round/>
            <a:headEnd type="none" w="sm" len="sm"/>
            <a:tailEnd type="oval" w="med" len="med"/>
          </a:ln>
        </p:spPr>
      </p:cxnSp>
      <p:cxnSp>
        <p:nvCxnSpPr>
          <p:cNvPr id="374" name="Google Shape;374;p101"/>
          <p:cNvCxnSpPr>
            <a:stCxn id="370" idx="3"/>
            <a:endCxn id="369" idx="1"/>
          </p:cNvCxnSpPr>
          <p:nvPr/>
        </p:nvCxnSpPr>
        <p:spPr>
          <a:xfrm>
            <a:off x="2548700" y="4052245"/>
            <a:ext cx="1572000" cy="800"/>
          </a:xfrm>
          <a:prstGeom prst="bentConnector3">
            <a:avLst>
              <a:gd name="adj1" fmla="val 50001"/>
            </a:avLst>
          </a:prstGeom>
          <a:noFill/>
          <a:ln w="9525" cap="flat" cmpd="sng">
            <a:solidFill>
              <a:srgbClr val="CCCCCC"/>
            </a:solidFill>
            <a:prstDash val="solid"/>
            <a:round/>
            <a:headEnd type="none" w="sm" len="sm"/>
            <a:tailEnd type="oval" w="med" len="med"/>
          </a:ln>
        </p:spPr>
      </p:cxnSp>
      <p:cxnSp>
        <p:nvCxnSpPr>
          <p:cNvPr id="375" name="Google Shape;375;p101"/>
          <p:cNvCxnSpPr>
            <a:stCxn id="370" idx="3"/>
            <a:endCxn id="372" idx="1"/>
          </p:cNvCxnSpPr>
          <p:nvPr/>
        </p:nvCxnSpPr>
        <p:spPr>
          <a:xfrm>
            <a:off x="2548700" y="4052245"/>
            <a:ext cx="1572000" cy="942400"/>
          </a:xfrm>
          <a:prstGeom prst="bentConnector3">
            <a:avLst>
              <a:gd name="adj1" fmla="val 50001"/>
            </a:avLst>
          </a:prstGeom>
          <a:noFill/>
          <a:ln w="9525" cap="flat" cmpd="sng">
            <a:solidFill>
              <a:srgbClr val="CCCCCC"/>
            </a:solidFill>
            <a:prstDash val="solid"/>
            <a:round/>
            <a:headEnd type="none" w="sm" len="sm"/>
            <a:tailEnd type="oval" w="med" len="med"/>
          </a:ln>
        </p:spPr>
      </p:cxnSp>
      <p:pic>
        <p:nvPicPr>
          <p:cNvPr id="376" name="Google Shape;376;p101"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77" name="Google Shape;377;p101"/>
          <p:cNvSpPr/>
          <p:nvPr/>
        </p:nvSpPr>
        <p:spPr>
          <a:xfrm>
            <a:off x="6783741" y="2176903"/>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Configuración en Express</a:t>
            </a:r>
            <a:endParaRPr sz="1600">
              <a:solidFill>
                <a:srgbClr val="222222"/>
              </a:solidFill>
              <a:latin typeface="DM Sans"/>
              <a:ea typeface="DM Sans"/>
              <a:cs typeface="DM Sans"/>
              <a:sym typeface="DM Sans"/>
            </a:endParaRPr>
          </a:p>
        </p:txBody>
      </p:sp>
      <p:sp>
        <p:nvSpPr>
          <p:cNvPr id="378" name="Google Shape;378;p101"/>
          <p:cNvSpPr/>
          <p:nvPr/>
        </p:nvSpPr>
        <p:spPr>
          <a:xfrm>
            <a:off x="6783741" y="3269436"/>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Estructuras</a:t>
            </a:r>
            <a:endParaRPr sz="1600">
              <a:solidFill>
                <a:srgbClr val="222222"/>
              </a:solidFill>
              <a:latin typeface="DM Sans"/>
              <a:ea typeface="DM Sans"/>
              <a:cs typeface="DM Sans"/>
              <a:sym typeface="DM Sans"/>
            </a:endParaRPr>
          </a:p>
        </p:txBody>
      </p:sp>
      <p:cxnSp>
        <p:nvCxnSpPr>
          <p:cNvPr id="379" name="Google Shape;379;p101"/>
          <p:cNvCxnSpPr>
            <a:stCxn id="371" idx="3"/>
            <a:endCxn id="377" idx="1"/>
          </p:cNvCxnSpPr>
          <p:nvPr/>
        </p:nvCxnSpPr>
        <p:spPr>
          <a:xfrm rot="10800000" flipH="1">
            <a:off x="6249941" y="2563551"/>
            <a:ext cx="534000" cy="546400"/>
          </a:xfrm>
          <a:prstGeom prst="bentConnector3">
            <a:avLst>
              <a:gd name="adj1" fmla="val 49981"/>
            </a:avLst>
          </a:prstGeom>
          <a:noFill/>
          <a:ln w="9525" cap="flat" cmpd="sng">
            <a:solidFill>
              <a:srgbClr val="CCCCCC"/>
            </a:solidFill>
            <a:prstDash val="solid"/>
            <a:round/>
            <a:headEnd type="none" w="sm" len="sm"/>
            <a:tailEnd type="oval" w="med" len="med"/>
          </a:ln>
        </p:spPr>
      </p:cxnSp>
      <p:cxnSp>
        <p:nvCxnSpPr>
          <p:cNvPr id="380" name="Google Shape;380;p101"/>
          <p:cNvCxnSpPr>
            <a:stCxn id="371" idx="3"/>
            <a:endCxn id="378" idx="1"/>
          </p:cNvCxnSpPr>
          <p:nvPr/>
        </p:nvCxnSpPr>
        <p:spPr>
          <a:xfrm>
            <a:off x="6249941" y="3109951"/>
            <a:ext cx="534000" cy="546400"/>
          </a:xfrm>
          <a:prstGeom prst="bentConnector3">
            <a:avLst>
              <a:gd name="adj1" fmla="val 49981"/>
            </a:avLst>
          </a:prstGeom>
          <a:noFill/>
          <a:ln w="9525" cap="flat" cmpd="sng">
            <a:solidFill>
              <a:srgbClr val="CCCCCC"/>
            </a:solidFill>
            <a:prstDash val="solid"/>
            <a:round/>
            <a:headEnd type="none" w="sm" len="sm"/>
            <a:tailEnd type="oval" w="med" len="med"/>
          </a:ln>
        </p:spPr>
      </p:cxnSp>
      <p:sp>
        <p:nvSpPr>
          <p:cNvPr id="381" name="Google Shape;381;p101"/>
          <p:cNvSpPr/>
          <p:nvPr/>
        </p:nvSpPr>
        <p:spPr>
          <a:xfrm>
            <a:off x="9533875" y="2727636"/>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Express Router</a:t>
            </a:r>
            <a:endParaRPr sz="1600">
              <a:solidFill>
                <a:srgbClr val="222222"/>
              </a:solidFill>
              <a:latin typeface="DM Sans"/>
              <a:ea typeface="DM Sans"/>
              <a:cs typeface="DM Sans"/>
              <a:sym typeface="DM Sans"/>
            </a:endParaRPr>
          </a:p>
        </p:txBody>
      </p:sp>
      <p:sp>
        <p:nvSpPr>
          <p:cNvPr id="382" name="Google Shape;382;p101"/>
          <p:cNvSpPr/>
          <p:nvPr/>
        </p:nvSpPr>
        <p:spPr>
          <a:xfrm>
            <a:off x="9533875" y="3660836"/>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Js y CSS</a:t>
            </a:r>
            <a:endParaRPr sz="1600">
              <a:solidFill>
                <a:srgbClr val="222222"/>
              </a:solidFill>
              <a:latin typeface="DM Sans"/>
              <a:ea typeface="DM Sans"/>
              <a:cs typeface="DM Sans"/>
              <a:sym typeface="DM Sans"/>
            </a:endParaRPr>
          </a:p>
        </p:txBody>
      </p:sp>
      <p:cxnSp>
        <p:nvCxnSpPr>
          <p:cNvPr id="383" name="Google Shape;383;p101"/>
          <p:cNvCxnSpPr>
            <a:stCxn id="378" idx="3"/>
            <a:endCxn id="381" idx="1"/>
          </p:cNvCxnSpPr>
          <p:nvPr/>
        </p:nvCxnSpPr>
        <p:spPr>
          <a:xfrm rot="10800000" flipH="1">
            <a:off x="8912941" y="3114236"/>
            <a:ext cx="620800" cy="542000"/>
          </a:xfrm>
          <a:prstGeom prst="bentConnector3">
            <a:avLst>
              <a:gd name="adj1" fmla="val 50011"/>
            </a:avLst>
          </a:prstGeom>
          <a:noFill/>
          <a:ln w="9525" cap="flat" cmpd="sng">
            <a:solidFill>
              <a:srgbClr val="CCCCCC"/>
            </a:solidFill>
            <a:prstDash val="solid"/>
            <a:round/>
            <a:headEnd type="none" w="sm" len="sm"/>
            <a:tailEnd type="oval" w="med" len="med"/>
          </a:ln>
        </p:spPr>
      </p:cxnSp>
      <p:cxnSp>
        <p:nvCxnSpPr>
          <p:cNvPr id="384" name="Google Shape;384;p101"/>
          <p:cNvCxnSpPr>
            <a:stCxn id="378" idx="3"/>
            <a:endCxn id="382" idx="1"/>
          </p:cNvCxnSpPr>
          <p:nvPr/>
        </p:nvCxnSpPr>
        <p:spPr>
          <a:xfrm>
            <a:off x="8912941" y="3656236"/>
            <a:ext cx="620800" cy="391600"/>
          </a:xfrm>
          <a:prstGeom prst="bentConnector3">
            <a:avLst>
              <a:gd name="adj1" fmla="val 50011"/>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02"/>
          <p:cNvSpPr txBox="1"/>
          <p:nvPr/>
        </p:nvSpPr>
        <p:spPr>
          <a:xfrm>
            <a:off x="1083004"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Motor de </a:t>
            </a:r>
            <a:r>
              <a:rPr lang="es" sz="5333" b="1">
                <a:solidFill>
                  <a:schemeClr val="accent6"/>
                </a:solidFill>
                <a:latin typeface="DM Sans"/>
                <a:ea typeface="DM Sans"/>
                <a:cs typeface="DM Sans"/>
                <a:sym typeface="DM Sans"/>
              </a:rPr>
              <a:t>plantillas</a:t>
            </a:r>
            <a:endParaRPr sz="5333" b="1">
              <a:solidFill>
                <a:schemeClr val="lt1"/>
              </a:solidFill>
              <a:latin typeface="DM Sans"/>
              <a:ea typeface="DM Sans"/>
              <a:cs typeface="DM Sans"/>
              <a:sym typeface="DM Sans"/>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03"/>
          <p:cNvSpPr txBox="1"/>
          <p:nvPr/>
        </p:nvSpPr>
        <p:spPr>
          <a:xfrm>
            <a:off x="610300" y="706167"/>
            <a:ext cx="101652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Uno de los primeros problemas del desarrollo web: dinamismo</a:t>
            </a:r>
            <a:endParaRPr sz="5333" b="1">
              <a:solidFill>
                <a:schemeClr val="dk1"/>
              </a:solidFill>
              <a:latin typeface="DM Sans"/>
              <a:ea typeface="DM Sans"/>
              <a:cs typeface="DM Sans"/>
              <a:sym typeface="DM Sans"/>
            </a:endParaRPr>
          </a:p>
        </p:txBody>
      </p:sp>
      <p:sp>
        <p:nvSpPr>
          <p:cNvPr id="395" name="Google Shape;395;p103"/>
          <p:cNvSpPr txBox="1"/>
          <p:nvPr/>
        </p:nvSpPr>
        <p:spPr>
          <a:xfrm>
            <a:off x="610300" y="3349300"/>
            <a:ext cx="104352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Imagina que eres pionero en el mundo del desarrollo web, y quieres desarrollar una página que pueda dar la bienvenida al usuario que la visite.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Al momento, escribes tu nombre:</a:t>
            </a:r>
            <a:endParaRPr>
              <a:latin typeface="DM Sans"/>
              <a:ea typeface="DM Sans"/>
              <a:cs typeface="DM Sans"/>
              <a:sym typeface="DM Sans"/>
            </a:endParaRPr>
          </a:p>
          <a:p>
            <a:pPr>
              <a:buClr>
                <a:srgbClr val="000000"/>
              </a:buClr>
              <a:buSzPts val="1350"/>
            </a:pPr>
            <a:br>
              <a:rPr lang="es">
                <a:latin typeface="DM Sans"/>
                <a:ea typeface="DM Sans"/>
                <a:cs typeface="DM Sans"/>
                <a:sym typeface="DM Sans"/>
              </a:rPr>
            </a:br>
            <a:r>
              <a:rPr lang="es" b="1" i="1">
                <a:latin typeface="DM Sans"/>
                <a:ea typeface="DM Sans"/>
                <a:cs typeface="DM Sans"/>
                <a:sym typeface="DM Sans"/>
              </a:rPr>
              <a:t>&lt;h1&gt;¡Bienvenido, Mauricio!&lt;/h1&gt;</a:t>
            </a:r>
            <a:endParaRPr b="1" i="1">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¡Muy emocionante! Pero hay un problema: El nombre es estático.</a:t>
            </a:r>
            <a:endParaRPr>
              <a:latin typeface="DM Sans"/>
              <a:ea typeface="DM Sans"/>
              <a:cs typeface="DM Sans"/>
              <a:sym typeface="DM Sans"/>
            </a:endParaRPr>
          </a:p>
        </p:txBody>
      </p:sp>
      <p:pic>
        <p:nvPicPr>
          <p:cNvPr id="396" name="Google Shape;396;p103"/>
          <p:cNvPicPr preferRelativeResize="0"/>
          <p:nvPr/>
        </p:nvPicPr>
        <p:blipFill>
          <a:blip r:embed="rId3">
            <a:alphaModFix/>
          </a:blip>
          <a:stretch>
            <a:fillRect/>
          </a:stretch>
        </p:blipFill>
        <p:spPr>
          <a:xfrm>
            <a:off x="5843467" y="4497000"/>
            <a:ext cx="5655799" cy="921267"/>
          </a:xfrm>
          <a:prstGeom prst="rect">
            <a:avLst/>
          </a:prstGeom>
          <a:noFill/>
          <a:ln w="28575" cap="flat" cmpd="sng">
            <a:solidFill>
              <a:srgbClr val="EA90FF"/>
            </a:solidFill>
            <a:prstDash val="solid"/>
            <a:round/>
            <a:headEnd type="none" w="sm" len="sm"/>
            <a:tailEnd type="none" w="sm" len="sm"/>
          </a:ln>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04"/>
          <p:cNvSpPr txBox="1"/>
          <p:nvPr/>
        </p:nvSpPr>
        <p:spPr>
          <a:xfrm>
            <a:off x="603567" y="715301"/>
            <a:ext cx="86912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afrontar los datos estáticos en una página web?</a:t>
            </a:r>
            <a:endParaRPr sz="5333" b="1">
              <a:solidFill>
                <a:schemeClr val="dk1"/>
              </a:solidFill>
              <a:latin typeface="DM Sans"/>
              <a:ea typeface="DM Sans"/>
              <a:cs typeface="DM Sans"/>
              <a:sym typeface="DM Sans"/>
            </a:endParaRPr>
          </a:p>
        </p:txBody>
      </p:sp>
      <p:sp>
        <p:nvSpPr>
          <p:cNvPr id="402" name="Google Shape;402;p104"/>
          <p:cNvSpPr txBox="1"/>
          <p:nvPr/>
        </p:nvSpPr>
        <p:spPr>
          <a:xfrm>
            <a:off x="603567" y="3145867"/>
            <a:ext cx="5360000" cy="2240573"/>
          </a:xfrm>
          <a:prstGeom prst="rect">
            <a:avLst/>
          </a:prstGeom>
          <a:noFill/>
          <a:ln>
            <a:noFill/>
          </a:ln>
        </p:spPr>
        <p:txBody>
          <a:bodyPr spcFirstLastPara="1" wrap="square" lIns="121900" tIns="121900" rIns="121900" bIns="121900" anchor="t" anchorCtr="0">
            <a:spAutoFit/>
          </a:bodyPr>
          <a:lstStyle/>
          <a:p>
            <a:pPr>
              <a:lnSpc>
                <a:spcPct val="80000"/>
              </a:lnSpc>
            </a:pPr>
            <a:r>
              <a:rPr lang="es">
                <a:solidFill>
                  <a:schemeClr val="dk1"/>
                </a:solidFill>
                <a:latin typeface="DM Sans"/>
                <a:ea typeface="DM Sans"/>
                <a:cs typeface="DM Sans"/>
                <a:sym typeface="DM Sans"/>
              </a:rPr>
              <a:t>Tú y tu equipo de desarrolladores contemplan el problema presentado anteriormente y presentan diferentes propuestas:</a:t>
            </a:r>
            <a:endParaRPr>
              <a:solidFill>
                <a:schemeClr val="dk1"/>
              </a:solidFill>
              <a:latin typeface="DM Sans"/>
              <a:ea typeface="DM Sans"/>
              <a:cs typeface="DM Sans"/>
              <a:sym typeface="DM Sans"/>
            </a:endParaRPr>
          </a:p>
          <a:p>
            <a:pPr>
              <a:lnSpc>
                <a:spcPct val="80000"/>
              </a:lnSpc>
            </a:pPr>
            <a:endParaRPr>
              <a:solidFill>
                <a:schemeClr val="dk1"/>
              </a:solidFill>
              <a:latin typeface="DM Sans"/>
              <a:ea typeface="DM Sans"/>
              <a:cs typeface="DM Sans"/>
              <a:sym typeface="DM Sans"/>
            </a:endParaRPr>
          </a:p>
          <a:p>
            <a:pPr marL="609585" indent="-419090">
              <a:lnSpc>
                <a:spcPct val="80000"/>
              </a:lnSpc>
              <a:buClr>
                <a:srgbClr val="EA90FF"/>
              </a:buClr>
              <a:buSzPts val="1350"/>
              <a:buFont typeface="DM Sans"/>
              <a:buChar char="✓"/>
            </a:pPr>
            <a:r>
              <a:rPr lang="es">
                <a:solidFill>
                  <a:schemeClr val="dk1"/>
                </a:solidFill>
                <a:latin typeface="DM Sans"/>
                <a:ea typeface="DM Sans"/>
                <a:cs typeface="DM Sans"/>
                <a:sym typeface="DM Sans"/>
              </a:rPr>
              <a:t>Crear n páginas web para cada usuario (descartado)</a:t>
            </a:r>
            <a:endParaRPr>
              <a:solidFill>
                <a:schemeClr val="dk1"/>
              </a:solidFill>
              <a:latin typeface="DM Sans"/>
              <a:ea typeface="DM Sans"/>
              <a:cs typeface="DM Sans"/>
              <a:sym typeface="DM Sans"/>
            </a:endParaRPr>
          </a:p>
          <a:p>
            <a:pPr marL="609585" indent="-419090">
              <a:lnSpc>
                <a:spcPct val="80000"/>
              </a:lnSpc>
              <a:buClr>
                <a:srgbClr val="EA90FF"/>
              </a:buClr>
              <a:buSzPts val="1350"/>
              <a:buFont typeface="DM Sans"/>
              <a:buChar char="✓"/>
            </a:pPr>
            <a:r>
              <a:rPr lang="es">
                <a:solidFill>
                  <a:schemeClr val="dk1"/>
                </a:solidFill>
                <a:latin typeface="DM Sans"/>
                <a:ea typeface="DM Sans"/>
                <a:cs typeface="DM Sans"/>
                <a:sym typeface="DM Sans"/>
              </a:rPr>
              <a:t>Cambiar el mensaje por “Bienvenido, usuario”, menos ameno, pero más genérico (descartado)</a:t>
            </a:r>
            <a:endParaRPr>
              <a:solidFill>
                <a:schemeClr val="dk1"/>
              </a:solidFill>
              <a:latin typeface="DM Sans"/>
              <a:ea typeface="DM Sans"/>
              <a:cs typeface="DM Sans"/>
              <a:sym typeface="DM Sans"/>
            </a:endParaRPr>
          </a:p>
        </p:txBody>
      </p:sp>
      <p:sp>
        <p:nvSpPr>
          <p:cNvPr id="403" name="Google Shape;403;p104"/>
          <p:cNvSpPr txBox="1"/>
          <p:nvPr/>
        </p:nvSpPr>
        <p:spPr>
          <a:xfrm>
            <a:off x="6429967" y="3145868"/>
            <a:ext cx="5360000" cy="2462172"/>
          </a:xfrm>
          <a:prstGeom prst="rect">
            <a:avLst/>
          </a:prstGeom>
          <a:noFill/>
          <a:ln>
            <a:noFill/>
          </a:ln>
        </p:spPr>
        <p:txBody>
          <a:bodyPr spcFirstLastPara="1" wrap="square" lIns="121900" tIns="121900" rIns="121900" bIns="121900" anchor="t" anchorCtr="0">
            <a:spAutoFit/>
          </a:bodyPr>
          <a:lstStyle/>
          <a:p>
            <a:pPr marL="609585" indent="-419090">
              <a:lnSpc>
                <a:spcPct val="80000"/>
              </a:lnSpc>
              <a:buClr>
                <a:srgbClr val="EA90FF"/>
              </a:buClr>
              <a:buSzPts val="1350"/>
              <a:buFont typeface="DM Sans"/>
              <a:buChar char="✓"/>
            </a:pPr>
            <a:r>
              <a:rPr lang="es">
                <a:solidFill>
                  <a:schemeClr val="dk1"/>
                </a:solidFill>
                <a:latin typeface="DM Sans"/>
                <a:ea typeface="DM Sans"/>
                <a:cs typeface="DM Sans"/>
                <a:sym typeface="DM Sans"/>
              </a:rPr>
              <a:t>Llamar a todos Mauricio y pedir que reconozcan su nuevo nombre (súper descartado, ¿quién propuso esto?)</a:t>
            </a:r>
            <a:endParaRPr>
              <a:solidFill>
                <a:schemeClr val="dk1"/>
              </a:solidFill>
              <a:latin typeface="DM Sans"/>
              <a:ea typeface="DM Sans"/>
              <a:cs typeface="DM Sans"/>
              <a:sym typeface="DM Sans"/>
            </a:endParaRPr>
          </a:p>
          <a:p>
            <a:pPr marL="609585" indent="-419090">
              <a:lnSpc>
                <a:spcPct val="80000"/>
              </a:lnSpc>
              <a:buClr>
                <a:srgbClr val="EA90FF"/>
              </a:buClr>
              <a:buSzPts val="1350"/>
              <a:buFont typeface="DM Sans"/>
              <a:buChar char="✓"/>
            </a:pPr>
            <a:r>
              <a:rPr lang="es">
                <a:solidFill>
                  <a:schemeClr val="dk1"/>
                </a:solidFill>
                <a:latin typeface="DM Sans"/>
                <a:ea typeface="DM Sans"/>
                <a:cs typeface="DM Sans"/>
                <a:sym typeface="DM Sans"/>
              </a:rPr>
              <a:t>Desarrollar un código que, antes de renderizar la etiqueta &lt;h1&gt;&lt;/h1&gt;, delimitar una “marca” reemplazable por algún dato, con el estilo:</a:t>
            </a:r>
            <a:endParaRPr>
              <a:solidFill>
                <a:schemeClr val="dk1"/>
              </a:solidFill>
              <a:latin typeface="DM Sans"/>
              <a:ea typeface="DM Sans"/>
              <a:cs typeface="DM Sans"/>
              <a:sym typeface="DM Sans"/>
            </a:endParaRPr>
          </a:p>
          <a:p>
            <a:pPr marL="609585">
              <a:lnSpc>
                <a:spcPct val="80000"/>
              </a:lnSpc>
            </a:pPr>
            <a:endParaRPr>
              <a:solidFill>
                <a:schemeClr val="dk1"/>
              </a:solidFill>
              <a:latin typeface="DM Sans"/>
              <a:ea typeface="DM Sans"/>
              <a:cs typeface="DM Sans"/>
              <a:sym typeface="DM Sans"/>
            </a:endParaRPr>
          </a:p>
          <a:p>
            <a:pPr marL="609585">
              <a:lnSpc>
                <a:spcPct val="80000"/>
              </a:lnSpc>
            </a:pPr>
            <a:r>
              <a:rPr lang="es" b="1" i="1">
                <a:solidFill>
                  <a:schemeClr val="dk1"/>
                </a:solidFill>
                <a:latin typeface="DM Sans"/>
                <a:ea typeface="DM Sans"/>
                <a:cs typeface="DM Sans"/>
                <a:sym typeface="DM Sans"/>
              </a:rPr>
              <a:t>&lt;h1&gt;¡Bienvenido, {{nombre}}&lt;/h1&gt;</a:t>
            </a:r>
            <a:endParaRPr b="1" i="1">
              <a:solidFill>
                <a:schemeClr val="dk1"/>
              </a:solidFill>
              <a:latin typeface="DM Sans"/>
              <a:ea typeface="DM Sans"/>
              <a:cs typeface="DM Sans"/>
              <a:sym typeface="DM Sans"/>
            </a:endParaRPr>
          </a:p>
          <a:p>
            <a:pPr marL="609585">
              <a:lnSpc>
                <a:spcPct val="80000"/>
              </a:lnSpc>
            </a:pPr>
            <a:r>
              <a:rPr lang="es">
                <a:solidFill>
                  <a:schemeClr val="dk1"/>
                </a:solidFill>
                <a:latin typeface="DM Sans"/>
                <a:ea typeface="DM Sans"/>
                <a:cs typeface="DM Sans"/>
                <a:sym typeface="DM Sans"/>
              </a:rPr>
              <a:t>(¡Bien ahí! Comenzamos con esta idea)</a:t>
            </a:r>
            <a:endParaRPr sz="240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05"/>
          <p:cNvSpPr txBox="1"/>
          <p:nvPr/>
        </p:nvSpPr>
        <p:spPr>
          <a:xfrm>
            <a:off x="603567" y="918501"/>
            <a:ext cx="86912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afrontar los datos estáticos en una página web?</a:t>
            </a:r>
            <a:endParaRPr sz="5333" b="1">
              <a:solidFill>
                <a:schemeClr val="dk1"/>
              </a:solidFill>
              <a:latin typeface="DM Sans"/>
              <a:ea typeface="DM Sans"/>
              <a:cs typeface="DM Sans"/>
              <a:sym typeface="DM Sans"/>
            </a:endParaRPr>
          </a:p>
        </p:txBody>
      </p:sp>
      <p:sp>
        <p:nvSpPr>
          <p:cNvPr id="409" name="Google Shape;409;p105"/>
          <p:cNvSpPr txBox="1"/>
          <p:nvPr/>
        </p:nvSpPr>
        <p:spPr>
          <a:xfrm>
            <a:off x="6201533" y="3545434"/>
            <a:ext cx="5192400" cy="2462172"/>
          </a:xfrm>
          <a:prstGeom prst="rect">
            <a:avLst/>
          </a:prstGeom>
          <a:noFill/>
          <a:ln>
            <a:noFill/>
          </a:ln>
        </p:spPr>
        <p:txBody>
          <a:bodyPr spcFirstLastPara="1" wrap="square" lIns="121900" tIns="121900" rIns="121900" bIns="121900" anchor="t" anchorCtr="0">
            <a:spAutoFit/>
          </a:bodyPr>
          <a:lstStyle/>
          <a:p>
            <a:pPr>
              <a:lnSpc>
                <a:spcPct val="80000"/>
              </a:lnSpc>
            </a:pPr>
            <a:r>
              <a:rPr lang="es">
                <a:latin typeface="DM Sans"/>
                <a:ea typeface="DM Sans"/>
                <a:cs typeface="DM Sans"/>
                <a:sym typeface="DM Sans"/>
              </a:rPr>
              <a:t>Luego, una vez teniendo el nombre a mostrar, simplemente reemplazar {{nombre}} por ese nuevo dato.</a:t>
            </a:r>
            <a:endParaRPr>
              <a:latin typeface="DM Sans"/>
              <a:ea typeface="DM Sans"/>
              <a:cs typeface="DM Sans"/>
              <a:sym typeface="DM Sans"/>
            </a:endParaRPr>
          </a:p>
          <a:p>
            <a:pPr>
              <a:lnSpc>
                <a:spcPct val="80000"/>
              </a:lnSpc>
            </a:pPr>
            <a:endParaRPr>
              <a:latin typeface="DM Sans"/>
              <a:ea typeface="DM Sans"/>
              <a:cs typeface="DM Sans"/>
              <a:sym typeface="DM Sans"/>
            </a:endParaRPr>
          </a:p>
          <a:p>
            <a:pPr>
              <a:lnSpc>
                <a:spcPct val="80000"/>
              </a:lnSpc>
            </a:pPr>
            <a:r>
              <a:rPr lang="es">
                <a:latin typeface="DM Sans"/>
                <a:ea typeface="DM Sans"/>
                <a:cs typeface="DM Sans"/>
                <a:sym typeface="DM Sans"/>
              </a:rPr>
              <a:t>¡Ahora todo lo que necesitemos que sea dinámico, podemos marcarlo como un “reemplazable”, y el motor de plantillas reemplazará el dato antes de mostrarlo al cliente.</a:t>
            </a:r>
            <a:endParaRPr>
              <a:latin typeface="DM Sans"/>
              <a:ea typeface="DM Sans"/>
              <a:cs typeface="DM Sans"/>
              <a:sym typeface="DM Sans"/>
            </a:endParaRPr>
          </a:p>
          <a:p>
            <a:pPr>
              <a:lnSpc>
                <a:spcPct val="80000"/>
              </a:lnSpc>
            </a:pPr>
            <a:endParaRPr>
              <a:latin typeface="DM Sans"/>
              <a:ea typeface="DM Sans"/>
              <a:cs typeface="DM Sans"/>
              <a:sym typeface="DM Sans"/>
            </a:endParaRPr>
          </a:p>
        </p:txBody>
      </p:sp>
      <p:sp>
        <p:nvSpPr>
          <p:cNvPr id="410" name="Google Shape;410;p105"/>
          <p:cNvSpPr txBox="1"/>
          <p:nvPr/>
        </p:nvSpPr>
        <p:spPr>
          <a:xfrm>
            <a:off x="603567" y="3545434"/>
            <a:ext cx="5360000" cy="1354176"/>
          </a:xfrm>
          <a:prstGeom prst="rect">
            <a:avLst/>
          </a:prstGeom>
          <a:noFill/>
          <a:ln>
            <a:noFill/>
          </a:ln>
        </p:spPr>
        <p:txBody>
          <a:bodyPr spcFirstLastPara="1" wrap="square" lIns="121900" tIns="121900" rIns="121900" bIns="121900" anchor="t" anchorCtr="0">
            <a:spAutoFit/>
          </a:bodyPr>
          <a:lstStyle/>
          <a:p>
            <a:pPr>
              <a:lnSpc>
                <a:spcPct val="80000"/>
              </a:lnSpc>
              <a:buClr>
                <a:schemeClr val="dk1"/>
              </a:buClr>
              <a:buSzPts val="1100"/>
            </a:pPr>
            <a:r>
              <a:rPr lang="es">
                <a:solidFill>
                  <a:schemeClr val="dk1"/>
                </a:solidFill>
                <a:latin typeface="DM Sans"/>
                <a:ea typeface="DM Sans"/>
                <a:cs typeface="DM Sans"/>
                <a:sym typeface="DM Sans"/>
              </a:rPr>
              <a:t>Entonces, una vez que eligen esta idea, comienzan a desarrollar lo que será un “Motor de plantillas”. De manera que podamos colocar</a:t>
            </a:r>
            <a:endParaRPr>
              <a:solidFill>
                <a:schemeClr val="dk1"/>
              </a:solidFill>
              <a:latin typeface="DM Sans"/>
              <a:ea typeface="DM Sans"/>
              <a:cs typeface="DM Sans"/>
              <a:sym typeface="DM Sans"/>
            </a:endParaRPr>
          </a:p>
          <a:p>
            <a:pPr>
              <a:lnSpc>
                <a:spcPct val="80000"/>
              </a:lnSpc>
              <a:buClr>
                <a:schemeClr val="dk1"/>
              </a:buClr>
              <a:buSzPts val="1100"/>
            </a:pPr>
            <a:endParaRPr>
              <a:solidFill>
                <a:schemeClr val="dk1"/>
              </a:solidFill>
              <a:latin typeface="DM Sans"/>
              <a:ea typeface="DM Sans"/>
              <a:cs typeface="DM Sans"/>
              <a:sym typeface="DM Sans"/>
            </a:endParaRPr>
          </a:p>
          <a:p>
            <a:pPr>
              <a:lnSpc>
                <a:spcPct val="80000"/>
              </a:lnSpc>
              <a:buClr>
                <a:schemeClr val="dk1"/>
              </a:buClr>
              <a:buSzPts val="1100"/>
            </a:pPr>
            <a:r>
              <a:rPr lang="es" b="1" i="1">
                <a:solidFill>
                  <a:schemeClr val="dk1"/>
                </a:solidFill>
                <a:latin typeface="DM Sans"/>
                <a:ea typeface="DM Sans"/>
                <a:cs typeface="DM Sans"/>
                <a:sym typeface="DM Sans"/>
              </a:rPr>
              <a:t>&lt;h1&gt;¡Bienvenido, {{nombre}}&lt;/h1&gt;</a:t>
            </a:r>
            <a:endParaRPr>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graphicFrame>
        <p:nvGraphicFramePr>
          <p:cNvPr id="889" name="Google Shape;889;p206"/>
          <p:cNvGraphicFramePr/>
          <p:nvPr/>
        </p:nvGraphicFramePr>
        <p:xfrm>
          <a:off x="193367" y="131069"/>
          <a:ext cx="10011000" cy="6480167"/>
        </p:xfrm>
        <a:graphic>
          <a:graphicData uri="http://schemas.openxmlformats.org/drawingml/2006/table">
            <a:tbl>
              <a:tblPr>
                <a:noFill/>
              </a:tblPr>
              <a:tblGrid>
                <a:gridCol w="1473967">
                  <a:extLst>
                    <a:ext uri="{9D8B030D-6E8A-4147-A177-3AD203B41FA5}">
                      <a16:colId xmlns:a16="http://schemas.microsoft.com/office/drawing/2014/main" val="20000"/>
                    </a:ext>
                  </a:extLst>
                </a:gridCol>
                <a:gridCol w="1561633">
                  <a:extLst>
                    <a:ext uri="{9D8B030D-6E8A-4147-A177-3AD203B41FA5}">
                      <a16:colId xmlns:a16="http://schemas.microsoft.com/office/drawing/2014/main" val="20001"/>
                    </a:ext>
                  </a:extLst>
                </a:gridCol>
                <a:gridCol w="2130167">
                  <a:extLst>
                    <a:ext uri="{9D8B030D-6E8A-4147-A177-3AD203B41FA5}">
                      <a16:colId xmlns:a16="http://schemas.microsoft.com/office/drawing/2014/main" val="20002"/>
                    </a:ext>
                  </a:extLst>
                </a:gridCol>
                <a:gridCol w="4845233">
                  <a:extLst>
                    <a:ext uri="{9D8B030D-6E8A-4147-A177-3AD203B41FA5}">
                      <a16:colId xmlns:a16="http://schemas.microsoft.com/office/drawing/2014/main" val="20003"/>
                    </a:ext>
                  </a:extLst>
                </a:gridCol>
              </a:tblGrid>
              <a:tr h="518133">
                <a:tc>
                  <a:txBody>
                    <a:bodyPr/>
                    <a:lstStyle/>
                    <a:p>
                      <a:pPr marL="0" lvl="0" indent="0" algn="l" rtl="0">
                        <a:spcBef>
                          <a:spcPts val="0"/>
                        </a:spcBef>
                        <a:spcAft>
                          <a:spcPts val="0"/>
                        </a:spcAft>
                        <a:buNone/>
                      </a:pPr>
                      <a:endParaRPr sz="1300">
                        <a:latin typeface="DM Sans"/>
                        <a:ea typeface="DM Sans"/>
                        <a:cs typeface="DM Sans"/>
                        <a:sym typeface="DM Sans"/>
                      </a:endParaRPr>
                    </a:p>
                  </a:txBody>
                  <a:tcPr marL="121900" marR="121900" marT="121900" marB="121900">
                    <a:solidFill>
                      <a:schemeClr val="accent6"/>
                    </a:solidFill>
                  </a:tcPr>
                </a:tc>
                <a:tc>
                  <a:txBody>
                    <a:bodyPr/>
                    <a:lstStyle/>
                    <a:p>
                      <a:pPr marL="0" lvl="0" indent="0" algn="l" rtl="0">
                        <a:spcBef>
                          <a:spcPts val="0"/>
                        </a:spcBef>
                        <a:spcAft>
                          <a:spcPts val="0"/>
                        </a:spcAft>
                        <a:buNone/>
                      </a:pPr>
                      <a:endParaRPr sz="1300">
                        <a:latin typeface="DM Sans"/>
                        <a:ea typeface="DM Sans"/>
                        <a:cs typeface="DM Sans"/>
                        <a:sym typeface="DM Sans"/>
                      </a:endParaRPr>
                    </a:p>
                  </a:txBody>
                  <a:tcPr marL="121900" marR="121900" marT="121900" marB="121900">
                    <a:solidFill>
                      <a:schemeClr val="accent6"/>
                    </a:solidFill>
                  </a:tcPr>
                </a:tc>
                <a:tc>
                  <a:txBody>
                    <a:bodyPr/>
                    <a:lstStyle/>
                    <a:p>
                      <a:pPr marL="0" lvl="0" indent="0" algn="l" rtl="0">
                        <a:spcBef>
                          <a:spcPts val="0"/>
                        </a:spcBef>
                        <a:spcAft>
                          <a:spcPts val="0"/>
                        </a:spcAft>
                        <a:buNone/>
                      </a:pPr>
                      <a:r>
                        <a:rPr lang="es" sz="1600" b="1">
                          <a:latin typeface="DM Sans"/>
                          <a:ea typeface="DM Sans"/>
                          <a:cs typeface="DM Sans"/>
                          <a:sym typeface="DM Sans"/>
                        </a:rPr>
                        <a:t>Nombre</a:t>
                      </a:r>
                      <a:endParaRPr sz="1600" b="1">
                        <a:latin typeface="DM Sans"/>
                        <a:ea typeface="DM Sans"/>
                        <a:cs typeface="DM Sans"/>
                        <a:sym typeface="DM Sans"/>
                      </a:endParaRPr>
                    </a:p>
                  </a:txBody>
                  <a:tcPr marL="121900" marR="121900" marT="121900" marB="121900">
                    <a:solidFill>
                      <a:schemeClr val="accent6"/>
                    </a:solidFill>
                  </a:tcPr>
                </a:tc>
                <a:tc>
                  <a:txBody>
                    <a:bodyPr/>
                    <a:lstStyle/>
                    <a:p>
                      <a:pPr marL="0" lvl="0" indent="0" algn="l" rtl="0">
                        <a:spcBef>
                          <a:spcPts val="0"/>
                        </a:spcBef>
                        <a:spcAft>
                          <a:spcPts val="0"/>
                        </a:spcAft>
                        <a:buNone/>
                      </a:pPr>
                      <a:r>
                        <a:rPr lang="es" sz="1600" b="1">
                          <a:latin typeface="DM Sans"/>
                          <a:ea typeface="DM Sans"/>
                          <a:cs typeface="DM Sans"/>
                          <a:sym typeface="DM Sans"/>
                        </a:rPr>
                        <a:t>Descripción</a:t>
                      </a:r>
                      <a:endParaRPr sz="1600" b="1">
                        <a:latin typeface="DM Sans"/>
                        <a:ea typeface="DM Sans"/>
                        <a:cs typeface="DM Sans"/>
                        <a:sym typeface="DM Sans"/>
                      </a:endParaRPr>
                    </a:p>
                  </a:txBody>
                  <a:tcPr marL="121900" marR="121900" marT="121900" marB="121900">
                    <a:solidFill>
                      <a:schemeClr val="accent6"/>
                    </a:solidFill>
                  </a:tcPr>
                </a:tc>
                <a:extLst>
                  <a:ext uri="{0D108BD9-81ED-4DB2-BD59-A6C34878D82A}">
                    <a16:rowId xmlns:a16="http://schemas.microsoft.com/office/drawing/2014/main" val="10000"/>
                  </a:ext>
                </a:extLst>
              </a:tr>
              <a:tr h="447000">
                <a:tc rowSpan="11">
                  <a:txBody>
                    <a:bodyPr/>
                    <a:lstStyle/>
                    <a:p>
                      <a:pPr marL="0" lvl="0" indent="0" algn="ctr" rtl="0">
                        <a:spcBef>
                          <a:spcPts val="0"/>
                        </a:spcBef>
                        <a:spcAft>
                          <a:spcPts val="0"/>
                        </a:spcAft>
                        <a:buNone/>
                      </a:pPr>
                      <a:r>
                        <a:rPr lang="es" sz="1300" b="1">
                          <a:latin typeface="DM Sans"/>
                          <a:ea typeface="DM Sans"/>
                          <a:cs typeface="DM Sans"/>
                          <a:sym typeface="DM Sans"/>
                        </a:rPr>
                        <a:t>Tipos de datos en Javascript</a:t>
                      </a:r>
                      <a:endParaRPr sz="1300" b="1">
                        <a:latin typeface="DM Sans"/>
                        <a:ea typeface="DM Sans"/>
                        <a:cs typeface="DM Sans"/>
                        <a:sym typeface="DM Sans"/>
                      </a:endParaRPr>
                    </a:p>
                  </a:txBody>
                  <a:tcPr marL="121900" marR="121900" marT="121900" marB="121900" anchor="ctr"/>
                </a:tc>
                <a:tc rowSpan="5">
                  <a:txBody>
                    <a:bodyPr/>
                    <a:lstStyle/>
                    <a:p>
                      <a:pPr marL="0" lvl="0" indent="0" algn="l" rtl="0">
                        <a:spcBef>
                          <a:spcPts val="0"/>
                        </a:spcBef>
                        <a:spcAft>
                          <a:spcPts val="0"/>
                        </a:spcAft>
                        <a:buNone/>
                      </a:pPr>
                      <a:r>
                        <a:rPr lang="es" sz="1300" b="1">
                          <a:latin typeface="DM Sans"/>
                          <a:ea typeface="DM Sans"/>
                          <a:cs typeface="DM Sans"/>
                          <a:sym typeface="DM Sans"/>
                        </a:rPr>
                        <a:t>Tipos primitivos </a:t>
                      </a:r>
                      <a:endParaRPr sz="1300" b="1">
                        <a:latin typeface="DM Sans"/>
                        <a:ea typeface="DM Sans"/>
                        <a:cs typeface="DM Sans"/>
                        <a:sym typeface="DM Sans"/>
                      </a:endParaRPr>
                    </a:p>
                    <a:p>
                      <a:pPr marL="0" lvl="0" indent="0" algn="l" rtl="0">
                        <a:spcBef>
                          <a:spcPts val="0"/>
                        </a:spcBef>
                        <a:spcAft>
                          <a:spcPts val="0"/>
                        </a:spcAft>
                        <a:buNone/>
                      </a:pPr>
                      <a:r>
                        <a:rPr lang="es" sz="1300">
                          <a:highlight>
                            <a:srgbClr val="EAFF6A"/>
                          </a:highlight>
                          <a:latin typeface="DM Sans"/>
                          <a:ea typeface="DM Sans"/>
                          <a:cs typeface="DM Sans"/>
                          <a:sym typeface="DM Sans"/>
                        </a:rPr>
                        <a:t>¿qué características comparten?</a:t>
                      </a:r>
                      <a:endParaRPr sz="1300">
                        <a:highlight>
                          <a:srgbClr val="EAFF6A"/>
                        </a:highlight>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String</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Cadenas de texto</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1"/>
                  </a:ext>
                </a:extLst>
              </a:tr>
              <a:tr h="447000">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Number</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Valores numéricos</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2"/>
                  </a:ext>
                </a:extLst>
              </a:tr>
              <a:tr h="447000">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Booleans</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True/false</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3"/>
                  </a:ext>
                </a:extLst>
              </a:tr>
              <a:tr h="447000">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Null</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Tipo especial, contiene null</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4"/>
                  </a:ext>
                </a:extLst>
              </a:tr>
              <a:tr h="488667">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Undefined</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Tipo especial, contiene undefined.</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5"/>
                  </a:ext>
                </a:extLst>
              </a:tr>
              <a:tr h="853400">
                <a:tc vMerge="1">
                  <a:txBody>
                    <a:bodyPr/>
                    <a:lstStyle/>
                    <a:p>
                      <a:endParaRPr lang="es-AR"/>
                    </a:p>
                  </a:txBody>
                  <a:tcPr/>
                </a:tc>
                <a:tc rowSpan="6">
                  <a:txBody>
                    <a:bodyPr/>
                    <a:lstStyle/>
                    <a:p>
                      <a:pPr marL="0" lvl="0" indent="0" algn="l" rtl="0">
                        <a:spcBef>
                          <a:spcPts val="0"/>
                        </a:spcBef>
                        <a:spcAft>
                          <a:spcPts val="0"/>
                        </a:spcAft>
                        <a:buNone/>
                      </a:pPr>
                      <a:r>
                        <a:rPr lang="es" sz="1300" b="1">
                          <a:latin typeface="DM Sans"/>
                          <a:ea typeface="DM Sans"/>
                          <a:cs typeface="DM Sans"/>
                          <a:sym typeface="DM Sans"/>
                        </a:rPr>
                        <a:t>Tipos objeto </a:t>
                      </a:r>
                      <a:r>
                        <a:rPr lang="es" sz="1300">
                          <a:highlight>
                            <a:srgbClr val="EAFF6A"/>
                          </a:highlight>
                          <a:latin typeface="DM Sans"/>
                          <a:ea typeface="DM Sans"/>
                          <a:cs typeface="DM Sans"/>
                          <a:sym typeface="DM Sans"/>
                        </a:rPr>
                        <a:t>¿qué características comparten?</a:t>
                      </a:r>
                      <a:endParaRPr sz="1300">
                        <a:highlight>
                          <a:srgbClr val="EAFF6A"/>
                        </a:highlight>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Tipos predefinidos de Javascript</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Date (fecha)</a:t>
                      </a: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RegExp (expresiones regulares)</a:t>
                      </a: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Error (datos de error)</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6"/>
                  </a:ext>
                </a:extLst>
              </a:tr>
              <a:tr h="678267">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Tipos definidos por el programador/usuario</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Funciones simples</a:t>
                      </a: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Clases</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7"/>
                  </a:ext>
                </a:extLst>
              </a:tr>
              <a:tr h="812700">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Arrays</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Serie de elementos o formación tipo vector o matriz. Lo consideraremos un objeto especial que carece de métodos.</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8"/>
                  </a:ext>
                </a:extLst>
              </a:tr>
              <a:tr h="447000">
                <a:tc vMerge="1">
                  <a:txBody>
                    <a:bodyPr/>
                    <a:lstStyle/>
                    <a:p>
                      <a:endParaRPr lang="es-AR"/>
                    </a:p>
                  </a:txBody>
                  <a:tcPr/>
                </a:tc>
                <a:tc vMerge="1">
                  <a:txBody>
                    <a:bodyPr/>
                    <a:lstStyle/>
                    <a:p>
                      <a:endParaRPr lang="es-AR"/>
                    </a:p>
                  </a:txBody>
                  <a:tcPr/>
                </a:tc>
                <a:tc rowSpan="3">
                  <a:txBody>
                    <a:bodyPr/>
                    <a:lstStyle/>
                    <a:p>
                      <a:pPr marL="0" lvl="0" indent="0" algn="l" rtl="0">
                        <a:spcBef>
                          <a:spcPts val="0"/>
                        </a:spcBef>
                        <a:spcAft>
                          <a:spcPts val="0"/>
                        </a:spcAft>
                        <a:buNone/>
                      </a:pPr>
                      <a:r>
                        <a:rPr lang="es" sz="1300">
                          <a:latin typeface="DM Sans"/>
                          <a:ea typeface="DM Sans"/>
                          <a:cs typeface="DM Sans"/>
                          <a:sym typeface="DM Sans"/>
                        </a:rPr>
                        <a:t>Objetos especiales</a:t>
                      </a:r>
                      <a:endParaRPr sz="1300">
                        <a:latin typeface="DM Sans"/>
                        <a:ea typeface="DM Sans"/>
                        <a:cs typeface="DM Sans"/>
                        <a:sym typeface="DM Sans"/>
                      </a:endParaRPr>
                    </a:p>
                  </a:txBody>
                  <a:tcPr marL="121900" marR="121900" marT="121900" marB="121900" anchor="ctr"/>
                </a:tc>
                <a:tc>
                  <a:txBody>
                    <a:bodyPr/>
                    <a:lstStyle/>
                    <a:p>
                      <a:pPr marL="0" lvl="0" indent="0" algn="l" rtl="0">
                        <a:spcBef>
                          <a:spcPts val="0"/>
                        </a:spcBef>
                        <a:spcAft>
                          <a:spcPts val="0"/>
                        </a:spcAft>
                        <a:buNone/>
                      </a:pPr>
                      <a:r>
                        <a:rPr lang="es" sz="1300">
                          <a:latin typeface="DM Sans"/>
                          <a:ea typeface="DM Sans"/>
                          <a:cs typeface="DM Sans"/>
                          <a:sym typeface="DM Sans"/>
                        </a:rPr>
                        <a:t>Objeto global</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9"/>
                  </a:ext>
                </a:extLst>
              </a:tr>
              <a:tr h="447000">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Objeto prototipo</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10"/>
                  </a:ext>
                </a:extLst>
              </a:tr>
              <a:tr h="447000">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marL="0" lvl="0" indent="0" algn="l" rtl="0">
                        <a:spcBef>
                          <a:spcPts val="0"/>
                        </a:spcBef>
                        <a:spcAft>
                          <a:spcPts val="0"/>
                        </a:spcAft>
                        <a:buNone/>
                      </a:pPr>
                      <a:r>
                        <a:rPr lang="es" sz="1300">
                          <a:latin typeface="DM Sans"/>
                          <a:ea typeface="DM Sans"/>
                          <a:cs typeface="DM Sans"/>
                          <a:sym typeface="DM Sans"/>
                        </a:rPr>
                        <a:t>Otros</a:t>
                      </a:r>
                      <a:endParaRPr sz="13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11"/>
                  </a:ext>
                </a:extLst>
              </a:tr>
            </a:tbl>
          </a:graphicData>
        </a:graphic>
      </p:graphicFrame>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106"/>
          <p:cNvPicPr preferRelativeResize="0"/>
          <p:nvPr/>
        </p:nvPicPr>
        <p:blipFill>
          <a:blip r:embed="rId3">
            <a:alphaModFix/>
          </a:blip>
          <a:stretch>
            <a:fillRect/>
          </a:stretch>
        </p:blipFill>
        <p:spPr>
          <a:xfrm>
            <a:off x="1334567" y="1958734"/>
            <a:ext cx="9958733" cy="4229033"/>
          </a:xfrm>
          <a:prstGeom prst="rect">
            <a:avLst/>
          </a:prstGeom>
          <a:noFill/>
          <a:ln>
            <a:noFill/>
          </a:ln>
        </p:spPr>
      </p:pic>
      <p:sp>
        <p:nvSpPr>
          <p:cNvPr id="416" name="Google Shape;416;p106"/>
          <p:cNvSpPr txBox="1"/>
          <p:nvPr/>
        </p:nvSpPr>
        <p:spPr>
          <a:xfrm>
            <a:off x="894333" y="238701"/>
            <a:ext cx="10839200" cy="1682600"/>
          </a:xfrm>
          <a:prstGeom prst="rect">
            <a:avLst/>
          </a:prstGeom>
          <a:noFill/>
          <a:ln>
            <a:noFill/>
          </a:ln>
        </p:spPr>
        <p:txBody>
          <a:bodyPr spcFirstLastPara="1" wrap="square" lIns="121900" tIns="121900" rIns="121900" bIns="121900" anchor="t" anchorCtr="0">
            <a:spAutoFit/>
          </a:bodyPr>
          <a:lstStyle/>
          <a:p>
            <a:pPr algn="ctr"/>
            <a:r>
              <a:rPr lang="es" sz="4667" b="1">
                <a:solidFill>
                  <a:schemeClr val="lt1"/>
                </a:solidFill>
                <a:latin typeface="DM Sans"/>
                <a:ea typeface="DM Sans"/>
                <a:cs typeface="DM Sans"/>
                <a:sym typeface="DM Sans"/>
              </a:rPr>
              <a:t>Ejemplo de una plantilla de </a:t>
            </a:r>
            <a:endParaRPr sz="4667" b="1">
              <a:solidFill>
                <a:schemeClr val="lt1"/>
              </a:solidFill>
              <a:latin typeface="DM Sans"/>
              <a:ea typeface="DM Sans"/>
              <a:cs typeface="DM Sans"/>
              <a:sym typeface="DM Sans"/>
            </a:endParaRPr>
          </a:p>
          <a:p>
            <a:pPr algn="ctr"/>
            <a:r>
              <a:rPr lang="es" sz="4667" b="1">
                <a:solidFill>
                  <a:schemeClr val="lt1"/>
                </a:solidFill>
                <a:latin typeface="DM Sans"/>
                <a:ea typeface="DM Sans"/>
                <a:cs typeface="DM Sans"/>
                <a:sym typeface="DM Sans"/>
              </a:rPr>
              <a:t>carrito de compra </a:t>
            </a:r>
            <a:endParaRPr sz="4667" b="1">
              <a:solidFill>
                <a:schemeClr val="lt1"/>
              </a:solidFill>
              <a:latin typeface="DM Sans"/>
              <a:ea typeface="DM Sans"/>
              <a:cs typeface="DM Sans"/>
              <a:sym typeface="DM Sans"/>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07"/>
          <p:cNvSpPr txBox="1"/>
          <p:nvPr/>
        </p:nvSpPr>
        <p:spPr>
          <a:xfrm>
            <a:off x="398200" y="826833"/>
            <a:ext cx="7846400" cy="32005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Motor de plantillas como solución de dinamismo en sitios web </a:t>
            </a:r>
            <a:endParaRPr sz="5333" b="1">
              <a:solidFill>
                <a:schemeClr val="dk1"/>
              </a:solidFill>
              <a:latin typeface="DM Sans"/>
              <a:ea typeface="DM Sans"/>
              <a:cs typeface="DM Sans"/>
              <a:sym typeface="DM Sans"/>
            </a:endParaRPr>
          </a:p>
        </p:txBody>
      </p:sp>
      <p:sp>
        <p:nvSpPr>
          <p:cNvPr id="422" name="Google Shape;422;p107"/>
          <p:cNvSpPr txBox="1"/>
          <p:nvPr/>
        </p:nvSpPr>
        <p:spPr>
          <a:xfrm>
            <a:off x="437333" y="3900434"/>
            <a:ext cx="7714000" cy="2379585"/>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Existen múltiples motores de plantillas tales como: Handlebars, ejs, Pug. </a:t>
            </a:r>
            <a:endParaRPr sz="1733">
              <a:latin typeface="DM Sans"/>
              <a:ea typeface="DM Sans"/>
              <a:cs typeface="DM Sans"/>
              <a:sym typeface="DM Sans"/>
            </a:endParaRPr>
          </a:p>
          <a:p>
            <a:r>
              <a:rPr lang="es" sz="1733">
                <a:latin typeface="DM Sans"/>
                <a:ea typeface="DM Sans"/>
                <a:cs typeface="DM Sans"/>
                <a:sym typeface="DM Sans"/>
              </a:rPr>
              <a:t>Cada uno de estos tiene una sintaxis diferente, diferentes reglas de reemplazo de plantillas, aunque son muy similares en funcionamiento. </a:t>
            </a:r>
            <a:endParaRPr sz="1733">
              <a:latin typeface="DM Sans"/>
              <a:ea typeface="DM Sans"/>
              <a:cs typeface="DM Sans"/>
              <a:sym typeface="DM Sans"/>
            </a:endParaRPr>
          </a:p>
          <a:p>
            <a:r>
              <a:rPr lang="es" sz="1733">
                <a:latin typeface="DM Sans"/>
                <a:ea typeface="DM Sans"/>
                <a:cs typeface="DM Sans"/>
                <a:sym typeface="DM Sans"/>
              </a:rPr>
              <a:t>Podemos crear sitios web completos basados en un motor de plantillas, con el fin de brindar una experiencia ligeramente más dinámica, a comparación de una página web estática.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En este curso profundizaremos en el uso de </a:t>
            </a:r>
            <a:r>
              <a:rPr lang="es" sz="1733">
                <a:highlight>
                  <a:schemeClr val="accent6"/>
                </a:highlight>
                <a:latin typeface="DM Sans"/>
                <a:ea typeface="DM Sans"/>
                <a:cs typeface="DM Sans"/>
                <a:sym typeface="DM Sans"/>
              </a:rPr>
              <a:t>handlebars</a:t>
            </a:r>
            <a:r>
              <a:rPr lang="es" sz="1733">
                <a:latin typeface="DM Sans"/>
                <a:ea typeface="DM Sans"/>
                <a:cs typeface="DM Sans"/>
                <a:sym typeface="DM Sans"/>
              </a:rPr>
              <a:t>.</a:t>
            </a:r>
            <a:endParaRPr sz="1733">
              <a:latin typeface="DM Sans"/>
              <a:ea typeface="DM Sans"/>
              <a:cs typeface="DM Sans"/>
              <a:sym typeface="DM Sans"/>
            </a:endParaRPr>
          </a:p>
        </p:txBody>
      </p:sp>
      <p:pic>
        <p:nvPicPr>
          <p:cNvPr id="423" name="Google Shape;423;p107"/>
          <p:cNvPicPr preferRelativeResize="0"/>
          <p:nvPr/>
        </p:nvPicPr>
        <p:blipFill>
          <a:blip r:embed="rId3">
            <a:alphaModFix/>
          </a:blip>
          <a:stretch>
            <a:fillRect/>
          </a:stretch>
        </p:blipFill>
        <p:spPr>
          <a:xfrm>
            <a:off x="8424767" y="1344034"/>
            <a:ext cx="3295872" cy="1354399"/>
          </a:xfrm>
          <a:prstGeom prst="rect">
            <a:avLst/>
          </a:prstGeom>
          <a:noFill/>
          <a:ln>
            <a:noFill/>
          </a:ln>
        </p:spPr>
      </p:pic>
      <p:pic>
        <p:nvPicPr>
          <p:cNvPr id="424" name="Google Shape;424;p107"/>
          <p:cNvPicPr preferRelativeResize="0"/>
          <p:nvPr/>
        </p:nvPicPr>
        <p:blipFill>
          <a:blip r:embed="rId4">
            <a:alphaModFix/>
          </a:blip>
          <a:stretch>
            <a:fillRect/>
          </a:stretch>
        </p:blipFill>
        <p:spPr>
          <a:xfrm>
            <a:off x="8848547" y="4504751"/>
            <a:ext cx="2448307" cy="1377165"/>
          </a:xfrm>
          <a:prstGeom prst="rect">
            <a:avLst/>
          </a:prstGeom>
          <a:noFill/>
          <a:ln>
            <a:noFill/>
          </a:ln>
        </p:spPr>
      </p:pic>
      <p:pic>
        <p:nvPicPr>
          <p:cNvPr id="425" name="Google Shape;425;p107"/>
          <p:cNvPicPr preferRelativeResize="0"/>
          <p:nvPr/>
        </p:nvPicPr>
        <p:blipFill>
          <a:blip r:embed="rId5">
            <a:alphaModFix/>
          </a:blip>
          <a:stretch>
            <a:fillRect/>
          </a:stretch>
        </p:blipFill>
        <p:spPr>
          <a:xfrm>
            <a:off x="8656001" y="2865767"/>
            <a:ext cx="2833401" cy="1471667"/>
          </a:xfrm>
          <a:prstGeom prst="rect">
            <a:avLst/>
          </a:prstGeom>
          <a:noFill/>
          <a:ln>
            <a:noFill/>
          </a:ln>
        </p:spPr>
      </p:pic>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08"/>
          <p:cNvSpPr txBox="1"/>
          <p:nvPr/>
        </p:nvSpPr>
        <p:spPr>
          <a:xfrm>
            <a:off x="1911167" y="2604000"/>
            <a:ext cx="8295200" cy="164977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067" b="1">
                <a:solidFill>
                  <a:schemeClr val="dk1"/>
                </a:solidFill>
                <a:latin typeface="DM Sans"/>
                <a:ea typeface="DM Sans"/>
                <a:cs typeface="DM Sans"/>
                <a:sym typeface="DM Sans"/>
              </a:rPr>
              <a:t>Antes de comenzar, necesitamos aclarar algo. </a:t>
            </a:r>
            <a:endParaRPr sz="5067" b="1">
              <a:solidFill>
                <a:schemeClr val="dk1"/>
              </a:solidFill>
              <a:latin typeface="DM Sans"/>
              <a:ea typeface="DM Sans"/>
              <a:cs typeface="DM Sans"/>
              <a:sym typeface="DM Sans"/>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09"/>
          <p:cNvSpPr txBox="1"/>
          <p:nvPr/>
        </p:nvSpPr>
        <p:spPr>
          <a:xfrm>
            <a:off x="1948400" y="21976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Motor de plantillas vs</a:t>
            </a:r>
            <a:endParaRPr sz="5333" b="1">
              <a:solidFill>
                <a:schemeClr val="dk1"/>
              </a:solidFill>
              <a:latin typeface="DM Sans"/>
              <a:ea typeface="DM Sans"/>
              <a:cs typeface="DM Sans"/>
              <a:sym typeface="DM Sans"/>
            </a:endParaRPr>
          </a:p>
          <a:p>
            <a:pPr algn="ctr">
              <a:lnSpc>
                <a:spcPct val="90000"/>
              </a:lnSpc>
              <a:buClr>
                <a:srgbClr val="000000"/>
              </a:buClr>
              <a:buSzPts val="4000"/>
            </a:pPr>
            <a:r>
              <a:rPr lang="es" sz="5333" b="1">
                <a:solidFill>
                  <a:schemeClr val="dk1"/>
                </a:solidFill>
                <a:latin typeface="DM Sans"/>
                <a:ea typeface="DM Sans"/>
                <a:cs typeface="DM Sans"/>
                <a:sym typeface="DM Sans"/>
              </a:rPr>
              <a:t>librerías y frameworks frontend</a:t>
            </a:r>
            <a:endParaRPr sz="5333" b="1">
              <a:solidFill>
                <a:schemeClr val="dk1"/>
              </a:solidFill>
              <a:latin typeface="DM Sans"/>
              <a:ea typeface="DM Sans"/>
              <a:cs typeface="DM Sans"/>
              <a:sym typeface="DM Sans"/>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10"/>
          <p:cNvSpPr txBox="1"/>
          <p:nvPr/>
        </p:nvSpPr>
        <p:spPr>
          <a:xfrm>
            <a:off x="589833" y="1097301"/>
            <a:ext cx="10683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¿Aún utilizamos un motor de plantillas?</a:t>
            </a:r>
            <a:endParaRPr sz="4667" b="1">
              <a:solidFill>
                <a:schemeClr val="dk1"/>
              </a:solidFill>
              <a:latin typeface="DM Sans"/>
              <a:ea typeface="DM Sans"/>
              <a:cs typeface="DM Sans"/>
              <a:sym typeface="DM Sans"/>
            </a:endParaRPr>
          </a:p>
        </p:txBody>
      </p:sp>
      <p:sp>
        <p:nvSpPr>
          <p:cNvPr id="441" name="Google Shape;441;p110"/>
          <p:cNvSpPr txBox="1"/>
          <p:nvPr/>
        </p:nvSpPr>
        <p:spPr>
          <a:xfrm>
            <a:off x="635033" y="3182867"/>
            <a:ext cx="10304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Seguramente, a lo largo de las últimas diapositivas, pensaste: “¿En serio tanto lío para dinamizar un saludo de bienvenida?, eso es cosa de nada con React, Angular, etc.”.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Sin embargo, tenemos que comprender que hay diferentes contextos para cada tecnología. Es por ello que, cuando preguntamos a un desarrollador “¿Qué es mejor entre x e y?” casi siempre escuchamos un “depende”. </a:t>
            </a:r>
            <a:endParaRPr>
              <a:latin typeface="DM Sans"/>
              <a:ea typeface="DM Sans"/>
              <a:cs typeface="DM Sans"/>
              <a:sym typeface="DM Sans"/>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11"/>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47" name="Google Shape;447;p111"/>
          <p:cNvSpPr txBox="1"/>
          <p:nvPr/>
        </p:nvSpPr>
        <p:spPr>
          <a:xfrm>
            <a:off x="392200" y="496668"/>
            <a:ext cx="11407600" cy="14649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400" b="1">
                <a:solidFill>
                  <a:schemeClr val="lt1"/>
                </a:solidFill>
                <a:latin typeface="DM Sans"/>
                <a:ea typeface="DM Sans"/>
                <a:cs typeface="DM Sans"/>
                <a:sym typeface="DM Sans"/>
              </a:rPr>
              <a:t>La diferencia principal: nivel de dinamismo </a:t>
            </a:r>
            <a:endParaRPr sz="4400" b="1">
              <a:solidFill>
                <a:schemeClr val="lt1"/>
              </a:solidFill>
              <a:latin typeface="DM Sans"/>
              <a:ea typeface="DM Sans"/>
              <a:cs typeface="DM Sans"/>
              <a:sym typeface="DM Sans"/>
            </a:endParaRPr>
          </a:p>
        </p:txBody>
      </p:sp>
      <p:sp>
        <p:nvSpPr>
          <p:cNvPr id="448" name="Google Shape;448;p111"/>
          <p:cNvSpPr txBox="1"/>
          <p:nvPr/>
        </p:nvSpPr>
        <p:spPr>
          <a:xfrm>
            <a:off x="1223600" y="2370234"/>
            <a:ext cx="6174000" cy="329316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El nivel de dinamismo refiere a qué tanta interacción tiene el usuario con la página, además de qué tan constantes son los cambios y renderizados de los elementos de la página.</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Tener definido el nivel de dinamismo que tendrá nuestro proyecto, nos permitirá focalizar la tecnología a utilizar.</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Que una herramienta sea poderosa, no significa que sea la solución para todo. </a:t>
            </a:r>
            <a:endParaRPr>
              <a:latin typeface="DM Sans"/>
              <a:ea typeface="DM Sans"/>
              <a:cs typeface="DM Sans"/>
              <a:sym typeface="DM Sans"/>
            </a:endParaRPr>
          </a:p>
        </p:txBody>
      </p:sp>
      <p:sp>
        <p:nvSpPr>
          <p:cNvPr id="449" name="Google Shape;449;p111"/>
          <p:cNvSpPr txBox="1"/>
          <p:nvPr/>
        </p:nvSpPr>
        <p:spPr>
          <a:xfrm>
            <a:off x="1223600" y="1961868"/>
            <a:ext cx="2888400" cy="98484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Nivel de dinamismo</a:t>
            </a:r>
            <a:endParaRPr sz="1867" b="1">
              <a:solidFill>
                <a:srgbClr val="000000"/>
              </a:solidFill>
              <a:latin typeface="DM Sans"/>
              <a:ea typeface="DM Sans"/>
              <a:cs typeface="DM Sans"/>
              <a:sym typeface="DM Sans"/>
            </a:endParaRPr>
          </a:p>
        </p:txBody>
      </p:sp>
      <p:pic>
        <p:nvPicPr>
          <p:cNvPr id="450" name="Google Shape;450;p111"/>
          <p:cNvPicPr preferRelativeResize="0"/>
          <p:nvPr/>
        </p:nvPicPr>
        <p:blipFill>
          <a:blip r:embed="rId3">
            <a:alphaModFix/>
          </a:blip>
          <a:stretch>
            <a:fillRect/>
          </a:stretch>
        </p:blipFill>
        <p:spPr>
          <a:xfrm>
            <a:off x="7936800" y="2233433"/>
            <a:ext cx="939000" cy="1077600"/>
          </a:xfrm>
          <a:prstGeom prst="rect">
            <a:avLst/>
          </a:prstGeom>
          <a:noFill/>
          <a:ln>
            <a:noFill/>
          </a:ln>
        </p:spPr>
      </p:pic>
      <p:pic>
        <p:nvPicPr>
          <p:cNvPr id="451" name="Google Shape;451;p111"/>
          <p:cNvPicPr preferRelativeResize="0"/>
          <p:nvPr/>
        </p:nvPicPr>
        <p:blipFill>
          <a:blip r:embed="rId4">
            <a:alphaModFix/>
          </a:blip>
          <a:stretch>
            <a:fillRect/>
          </a:stretch>
        </p:blipFill>
        <p:spPr>
          <a:xfrm>
            <a:off x="8534892" y="3534467"/>
            <a:ext cx="2622289" cy="1077600"/>
          </a:xfrm>
          <a:prstGeom prst="rect">
            <a:avLst/>
          </a:prstGeom>
          <a:noFill/>
          <a:ln>
            <a:noFill/>
          </a:ln>
        </p:spPr>
      </p:pic>
      <p:pic>
        <p:nvPicPr>
          <p:cNvPr id="452" name="Google Shape;452;p111"/>
          <p:cNvPicPr preferRelativeResize="0"/>
          <p:nvPr/>
        </p:nvPicPr>
        <p:blipFill>
          <a:blip r:embed="rId5">
            <a:alphaModFix/>
          </a:blip>
          <a:stretch>
            <a:fillRect/>
          </a:stretch>
        </p:blipFill>
        <p:spPr>
          <a:xfrm>
            <a:off x="7397601" y="4835501"/>
            <a:ext cx="3044332" cy="1022732"/>
          </a:xfrm>
          <a:prstGeom prst="rect">
            <a:avLst/>
          </a:prstGeom>
          <a:noFill/>
          <a:ln>
            <a:noFill/>
          </a:ln>
        </p:spPr>
      </p:pic>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12"/>
          <p:cNvSpPr txBox="1"/>
          <p:nvPr/>
        </p:nvSpPr>
        <p:spPr>
          <a:xfrm>
            <a:off x="519400" y="1008701"/>
            <a:ext cx="10946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elegir según el nivel de dinamismo?</a:t>
            </a:r>
            <a:endParaRPr sz="5333" b="1">
              <a:solidFill>
                <a:schemeClr val="dk1"/>
              </a:solidFill>
              <a:latin typeface="DM Sans"/>
              <a:ea typeface="DM Sans"/>
              <a:cs typeface="DM Sans"/>
              <a:sym typeface="DM Sans"/>
            </a:endParaRPr>
          </a:p>
        </p:txBody>
      </p:sp>
      <p:sp>
        <p:nvSpPr>
          <p:cNvPr id="458" name="Google Shape;458;p112"/>
          <p:cNvSpPr txBox="1"/>
          <p:nvPr/>
        </p:nvSpPr>
        <p:spPr>
          <a:xfrm>
            <a:off x="6211167" y="2834301"/>
            <a:ext cx="5192400" cy="2462172"/>
          </a:xfrm>
          <a:prstGeom prst="rect">
            <a:avLst/>
          </a:prstGeom>
          <a:noFill/>
          <a:ln>
            <a:noFill/>
          </a:ln>
        </p:spPr>
        <p:txBody>
          <a:bodyPr spcFirstLastPara="1" wrap="square" lIns="121900" tIns="121900" rIns="121900" bIns="121900" anchor="t" anchorCtr="0">
            <a:spAutoFit/>
          </a:bodyPr>
          <a:lstStyle/>
          <a:p>
            <a:pPr marL="609585" indent="-419090">
              <a:lnSpc>
                <a:spcPct val="80000"/>
              </a:lnSpc>
              <a:buClr>
                <a:srgbClr val="EA90FF"/>
              </a:buClr>
              <a:buSzPts val="1350"/>
              <a:buFont typeface="DM Sans"/>
              <a:buChar char="✓"/>
            </a:pPr>
            <a:r>
              <a:rPr lang="es">
                <a:solidFill>
                  <a:schemeClr val="dk1"/>
                </a:solidFill>
                <a:latin typeface="DM Sans"/>
                <a:ea typeface="DM Sans"/>
                <a:cs typeface="DM Sans"/>
                <a:sym typeface="DM Sans"/>
              </a:rPr>
              <a:t>Cuando hablamos de un website, comenzamos a viajar por diferentes páginas, tal vez nos interesa mostrar algunos productos para catálogo o un sistema de login sencillo para pedidos. Entonces el dinamismo aumenta, aquí podríamos utilizar más un motor de plantillas. Dinamismo controlado, pero aún no con el nivel de complejidad para considerarse webapp.</a:t>
            </a:r>
            <a:endParaRPr>
              <a:latin typeface="DM Sans"/>
              <a:ea typeface="DM Sans"/>
              <a:cs typeface="DM Sans"/>
              <a:sym typeface="DM Sans"/>
            </a:endParaRPr>
          </a:p>
        </p:txBody>
      </p:sp>
      <p:sp>
        <p:nvSpPr>
          <p:cNvPr id="459" name="Google Shape;459;p112"/>
          <p:cNvSpPr txBox="1"/>
          <p:nvPr/>
        </p:nvSpPr>
        <p:spPr>
          <a:xfrm>
            <a:off x="638567" y="2834300"/>
            <a:ext cx="5360000" cy="1575776"/>
          </a:xfrm>
          <a:prstGeom prst="rect">
            <a:avLst/>
          </a:prstGeom>
          <a:noFill/>
          <a:ln>
            <a:noFill/>
          </a:ln>
        </p:spPr>
        <p:txBody>
          <a:bodyPr spcFirstLastPara="1" wrap="square" lIns="121900" tIns="121900" rIns="121900" bIns="121900" anchor="t" anchorCtr="0">
            <a:spAutoFit/>
          </a:bodyPr>
          <a:lstStyle/>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Para “Landing pages”, donde el dinamismo es casi nulo, salvo los típicos formularios del final. Podemos utilizar javascript puro para resolver este problema, ya que no necesitamos un nivel de complejidad alto en una tarea tan sencilla.</a:t>
            </a:r>
            <a:endParaRPr>
              <a:solidFill>
                <a:schemeClr val="dk1"/>
              </a:solidFill>
              <a:latin typeface="DM Sans"/>
              <a:ea typeface="DM Sans"/>
              <a:cs typeface="DM Sans"/>
              <a:sym typeface="DM Sans"/>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13"/>
          <p:cNvSpPr txBox="1"/>
          <p:nvPr/>
        </p:nvSpPr>
        <p:spPr>
          <a:xfrm>
            <a:off x="519400" y="1008701"/>
            <a:ext cx="10946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elegir según el nivel de dinamismo?</a:t>
            </a:r>
            <a:endParaRPr sz="5333" b="1">
              <a:solidFill>
                <a:schemeClr val="dk1"/>
              </a:solidFill>
              <a:latin typeface="DM Sans"/>
              <a:ea typeface="DM Sans"/>
              <a:cs typeface="DM Sans"/>
              <a:sym typeface="DM Sans"/>
            </a:endParaRPr>
          </a:p>
        </p:txBody>
      </p:sp>
      <p:sp>
        <p:nvSpPr>
          <p:cNvPr id="465" name="Google Shape;465;p113"/>
          <p:cNvSpPr txBox="1"/>
          <p:nvPr/>
        </p:nvSpPr>
        <p:spPr>
          <a:xfrm>
            <a:off x="6211167" y="2732700"/>
            <a:ext cx="5192400" cy="2683771"/>
          </a:xfrm>
          <a:prstGeom prst="rect">
            <a:avLst/>
          </a:prstGeom>
          <a:noFill/>
          <a:ln>
            <a:noFill/>
          </a:ln>
        </p:spPr>
        <p:txBody>
          <a:bodyPr spcFirstLastPara="1" wrap="square" lIns="121900" tIns="121900" rIns="121900" bIns="121900" anchor="t" anchorCtr="0">
            <a:spAutoFit/>
          </a:bodyPr>
          <a:lstStyle/>
          <a:p>
            <a:pPr marL="609585" indent="-419090">
              <a:lnSpc>
                <a:spcPct val="80000"/>
              </a:lnSpc>
              <a:buClr>
                <a:srgbClr val="EA90FF"/>
              </a:buClr>
              <a:buSzPts val="1350"/>
              <a:buFont typeface="DM Sans"/>
              <a:buChar char="✓"/>
            </a:pPr>
            <a:r>
              <a:rPr lang="es">
                <a:latin typeface="DM Sans"/>
                <a:ea typeface="DM Sans"/>
                <a:cs typeface="DM Sans"/>
                <a:sym typeface="DM Sans"/>
              </a:rPr>
              <a:t>El motor de plantillas ya no es útil en este punto debido a que Handlebars necesita renderizar la plantilla por completo para poder mostrar la información actualizada, esto afecta al DOM y da la impresión de un sitio “lento”.</a:t>
            </a:r>
            <a:endParaRPr>
              <a:latin typeface="DM Sans"/>
              <a:ea typeface="DM Sans"/>
              <a:cs typeface="DM Sans"/>
              <a:sym typeface="DM Sans"/>
            </a:endParaRPr>
          </a:p>
          <a:p>
            <a:pPr marL="609585" indent="-419090">
              <a:lnSpc>
                <a:spcPct val="80000"/>
              </a:lnSpc>
              <a:buClr>
                <a:srgbClr val="EA90FF"/>
              </a:buClr>
              <a:buSzPts val="1350"/>
              <a:buFont typeface="DM Sans"/>
              <a:buChar char="✓"/>
            </a:pPr>
            <a:r>
              <a:rPr lang="es">
                <a:latin typeface="DM Sans"/>
                <a:ea typeface="DM Sans"/>
                <a:cs typeface="DM Sans"/>
                <a:sym typeface="DM Sans"/>
              </a:rPr>
              <a:t>Es entonces cuando un framework o librería como React, Vue, permiten aprovechar el Virtual DOM para performance, o como angular que tiene su propio mecanismo de renderizado interno. </a:t>
            </a:r>
            <a:endParaRPr>
              <a:latin typeface="DM Sans"/>
              <a:ea typeface="DM Sans"/>
              <a:cs typeface="DM Sans"/>
              <a:sym typeface="DM Sans"/>
            </a:endParaRPr>
          </a:p>
        </p:txBody>
      </p:sp>
      <p:sp>
        <p:nvSpPr>
          <p:cNvPr id="466" name="Google Shape;466;p113"/>
          <p:cNvSpPr txBox="1"/>
          <p:nvPr/>
        </p:nvSpPr>
        <p:spPr>
          <a:xfrm>
            <a:off x="638567" y="2732700"/>
            <a:ext cx="5360000" cy="2018974"/>
          </a:xfrm>
          <a:prstGeom prst="rect">
            <a:avLst/>
          </a:prstGeom>
          <a:noFill/>
          <a:ln>
            <a:noFill/>
          </a:ln>
        </p:spPr>
        <p:txBody>
          <a:bodyPr spcFirstLastPara="1" wrap="square" lIns="121900" tIns="121900" rIns="121900" bIns="121900" anchor="t" anchorCtr="0">
            <a:spAutoFit/>
          </a:bodyPr>
          <a:lstStyle/>
          <a:p>
            <a:pPr marL="609585" indent="-419090">
              <a:lnSpc>
                <a:spcPct val="80000"/>
              </a:lnSpc>
              <a:buClr>
                <a:srgbClr val="EA90FF"/>
              </a:buClr>
              <a:buSzPts val="1350"/>
              <a:buFont typeface="DM Sans"/>
              <a:buChar char="✓"/>
            </a:pPr>
            <a:r>
              <a:rPr lang="es">
                <a:solidFill>
                  <a:schemeClr val="dk1"/>
                </a:solidFill>
                <a:latin typeface="DM Sans"/>
                <a:ea typeface="DM Sans"/>
                <a:cs typeface="DM Sans"/>
                <a:sym typeface="DM Sans"/>
              </a:rPr>
              <a:t>Finalmente, entrando a una webapp llegamos al nivel de dinamismo más fuerte de la web. Como el nombre lo indica, es una aplicación en tu navegador. Aquí los elementos cambian muy constantemente, son muy manipulables, requieren respuestas más rápidas y salen y entran al DOM constantemente.</a:t>
            </a:r>
            <a:endParaRPr>
              <a:solidFill>
                <a:schemeClr val="dk1"/>
              </a:solidFill>
              <a:latin typeface="DM Sans"/>
              <a:ea typeface="DM Sans"/>
              <a:cs typeface="DM Sans"/>
              <a:sym typeface="DM Sans"/>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14"/>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72" name="Google Shape;472;p114"/>
          <p:cNvSpPr txBox="1"/>
          <p:nvPr/>
        </p:nvSpPr>
        <p:spPr>
          <a:xfrm>
            <a:off x="631133" y="2168133"/>
            <a:ext cx="10802400" cy="355009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067">
                <a:solidFill>
                  <a:schemeClr val="lt1"/>
                </a:solidFill>
                <a:latin typeface="DM Sans"/>
                <a:ea typeface="DM Sans"/>
                <a:cs typeface="DM Sans"/>
                <a:sym typeface="DM Sans"/>
              </a:rPr>
              <a:t>Recuerda que puedes llegar al mismo resultado utilizando cualquier tecnología, pero evidentemente en algunos casos será demasiado compleja una tarea si elegimos mal, o en otros casos nos daremos cuenta de que el proyecto era “demasiado sencillo” para la herramienta utilizada y tal vez “no era necesario hacer tanto”. ¡Irás aprendiendo sobre la práctica!</a:t>
            </a:r>
            <a:endParaRPr sz="3067" b="1">
              <a:solidFill>
                <a:schemeClr val="lt1"/>
              </a:solidFill>
              <a:latin typeface="DM Sans"/>
              <a:ea typeface="DM Sans"/>
              <a:cs typeface="DM Sans"/>
              <a:sym typeface="DM Sans"/>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115"/>
          <p:cNvSpPr txBox="1"/>
          <p:nvPr/>
        </p:nvSpPr>
        <p:spPr>
          <a:xfrm>
            <a:off x="1873151"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Express y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Handlebars</a:t>
            </a:r>
            <a:endParaRPr sz="5333" b="1">
              <a:solidFill>
                <a:srgbClr val="EA90FF"/>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grpSp>
        <p:nvGrpSpPr>
          <p:cNvPr id="894" name="Google Shape;894;p207"/>
          <p:cNvGrpSpPr/>
          <p:nvPr/>
        </p:nvGrpSpPr>
        <p:grpSpPr>
          <a:xfrm>
            <a:off x="631161" y="825909"/>
            <a:ext cx="985207" cy="985207"/>
            <a:chOff x="575612" y="1950748"/>
            <a:chExt cx="431100" cy="431100"/>
          </a:xfrm>
        </p:grpSpPr>
        <p:sp>
          <p:nvSpPr>
            <p:cNvPr id="895" name="Google Shape;895;p207"/>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896" name="Google Shape;896;p20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97" name="Google Shape;897;p207"/>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898" name="Google Shape;898;p207"/>
          <p:cNvSpPr txBox="1"/>
          <p:nvPr/>
        </p:nvSpPr>
        <p:spPr>
          <a:xfrm>
            <a:off x="631133" y="2168134"/>
            <a:ext cx="9559200" cy="1784872"/>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sz="3333">
                <a:solidFill>
                  <a:srgbClr val="D4D4D4"/>
                </a:solidFill>
                <a:latin typeface="DM Sans"/>
                <a:ea typeface="DM Sans"/>
                <a:cs typeface="DM Sans"/>
                <a:sym typeface="DM Sans"/>
              </a:rPr>
              <a:t>Una variable es un </a:t>
            </a:r>
            <a:r>
              <a:rPr lang="es" sz="3333" b="1">
                <a:solidFill>
                  <a:srgbClr val="D4D4D4"/>
                </a:solidFill>
                <a:latin typeface="DM Sans"/>
                <a:ea typeface="DM Sans"/>
                <a:cs typeface="DM Sans"/>
                <a:sym typeface="DM Sans"/>
              </a:rPr>
              <a:t>espacio de memoria</a:t>
            </a:r>
            <a:r>
              <a:rPr lang="es" sz="3333">
                <a:solidFill>
                  <a:srgbClr val="D4D4D4"/>
                </a:solidFill>
                <a:latin typeface="DM Sans"/>
                <a:ea typeface="DM Sans"/>
                <a:cs typeface="DM Sans"/>
                <a:sym typeface="DM Sans"/>
              </a:rPr>
              <a:t> apartado por la computadora, para poder </a:t>
            </a:r>
            <a:r>
              <a:rPr lang="es" sz="3333" b="1">
                <a:solidFill>
                  <a:srgbClr val="D4D4D4"/>
                </a:solidFill>
                <a:latin typeface="DM Sans"/>
                <a:ea typeface="DM Sans"/>
                <a:cs typeface="DM Sans"/>
                <a:sym typeface="DM Sans"/>
              </a:rPr>
              <a:t>guardar un dato. </a:t>
            </a:r>
            <a:endParaRPr sz="3333" b="1">
              <a:solidFill>
                <a:srgbClr val="D4D4D4"/>
              </a:solidFill>
              <a:latin typeface="DM Sans"/>
              <a:ea typeface="DM Sans"/>
              <a:cs typeface="DM Sans"/>
              <a:sym typeface="DM Sans"/>
            </a:endParaRPr>
          </a:p>
        </p:txBody>
      </p:sp>
      <p:sp>
        <p:nvSpPr>
          <p:cNvPr id="899" name="Google Shape;899;p207"/>
          <p:cNvSpPr txBox="1"/>
          <p:nvPr/>
        </p:nvSpPr>
        <p:spPr>
          <a:xfrm>
            <a:off x="631133" y="4372234"/>
            <a:ext cx="9559200" cy="1169511"/>
          </a:xfrm>
          <a:prstGeom prst="rect">
            <a:avLst/>
          </a:prstGeom>
          <a:noFill/>
          <a:ln>
            <a:noFill/>
          </a:ln>
        </p:spPr>
        <p:txBody>
          <a:bodyPr spcFirstLastPara="1" wrap="square" lIns="121900" tIns="121900" rIns="121900" bIns="121900" anchor="t" anchorCtr="0">
            <a:spAutoFit/>
          </a:bodyPr>
          <a:lstStyle/>
          <a:p>
            <a:r>
              <a:rPr lang="es" sz="3333" b="1">
                <a:solidFill>
                  <a:schemeClr val="lt1"/>
                </a:solidFill>
                <a:latin typeface="DM Sans"/>
                <a:ea typeface="DM Sans"/>
                <a:cs typeface="DM Sans"/>
                <a:sym typeface="DM Sans"/>
              </a:rPr>
              <a:t>¿Verdadero o falso?</a:t>
            </a:r>
            <a:endParaRPr sz="3333" b="1">
              <a:solidFill>
                <a:schemeClr val="lt1"/>
              </a:solidFill>
              <a:latin typeface="DM Sans"/>
              <a:ea typeface="DM Sans"/>
              <a:cs typeface="DM Sans"/>
              <a:sym typeface="DM Sans"/>
            </a:endParaRPr>
          </a:p>
          <a:p>
            <a:pPr>
              <a:buClr>
                <a:schemeClr val="dk1"/>
              </a:buClr>
              <a:buSzPts val="1100"/>
            </a:pPr>
            <a:r>
              <a:rPr lang="es" sz="2667">
                <a:solidFill>
                  <a:schemeClr val="accent5"/>
                </a:solidFill>
                <a:latin typeface="DM Sans"/>
                <a:ea typeface="DM Sans"/>
                <a:cs typeface="DM Sans"/>
                <a:sym typeface="DM Sans"/>
              </a:rPr>
              <a:t>Contesta mediante el chat de Zoom </a:t>
            </a:r>
            <a:endParaRPr sz="2667">
              <a:solidFill>
                <a:srgbClr val="83AEFB"/>
              </a:solidFill>
              <a:latin typeface="DM Sans"/>
              <a:ea typeface="DM Sans"/>
              <a:cs typeface="DM Sans"/>
              <a:sym typeface="DM Sans"/>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16"/>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83" name="Google Shape;483;p116"/>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Handlebars</a:t>
            </a:r>
            <a:endParaRPr sz="4667" b="1">
              <a:solidFill>
                <a:schemeClr val="lt1"/>
              </a:solidFill>
              <a:latin typeface="DM Sans"/>
              <a:ea typeface="DM Sans"/>
              <a:cs typeface="DM Sans"/>
              <a:sym typeface="DM Sans"/>
            </a:endParaRPr>
          </a:p>
        </p:txBody>
      </p:sp>
      <p:sp>
        <p:nvSpPr>
          <p:cNvPr id="484" name="Google Shape;484;p116"/>
          <p:cNvSpPr txBox="1"/>
          <p:nvPr/>
        </p:nvSpPr>
        <p:spPr>
          <a:xfrm>
            <a:off x="1223600" y="1893467"/>
            <a:ext cx="6174000" cy="3847167"/>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Es un motor de plantillas pensado para agregar un nivel medio de dinamismo en una página web</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Dicho motor </a:t>
            </a:r>
            <a:r>
              <a:rPr lang="es" b="1">
                <a:latin typeface="DM Sans"/>
                <a:ea typeface="DM Sans"/>
                <a:cs typeface="DM Sans"/>
                <a:sym typeface="DM Sans"/>
              </a:rPr>
              <a:t>preprocesa</a:t>
            </a:r>
            <a:r>
              <a:rPr lang="es">
                <a:latin typeface="DM Sans"/>
                <a:ea typeface="DM Sans"/>
                <a:cs typeface="DM Sans"/>
                <a:sym typeface="DM Sans"/>
              </a:rPr>
              <a:t> el html que queremos renderizar, reconociendo el patrón </a:t>
            </a:r>
            <a:r>
              <a:rPr lang="es" b="1">
                <a:latin typeface="DM Sans"/>
                <a:ea typeface="DM Sans"/>
                <a:cs typeface="DM Sans"/>
                <a:sym typeface="DM Sans"/>
              </a:rPr>
              <a:t>{{variable}}</a:t>
            </a:r>
            <a:r>
              <a:rPr lang="es">
                <a:latin typeface="DM Sans"/>
                <a:ea typeface="DM Sans"/>
                <a:cs typeface="DM Sans"/>
                <a:sym typeface="DM Sans"/>
              </a:rPr>
              <a:t>, de manera que buscará un objeto que cuente con dicha propiedad para poder sustituir, dando el efecto de dinamismo.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u="sng">
                <a:latin typeface="DM Sans"/>
                <a:ea typeface="DM Sans"/>
                <a:cs typeface="DM Sans"/>
                <a:sym typeface="DM Sans"/>
              </a:rPr>
              <a:t>No está pensado para elementos de cambios constantes</a:t>
            </a:r>
            <a:r>
              <a:rPr lang="es">
                <a:latin typeface="DM Sans"/>
                <a:ea typeface="DM Sans"/>
                <a:cs typeface="DM Sans"/>
                <a:sym typeface="DM Sans"/>
              </a:rPr>
              <a:t>, esto debido a que los cambios siguen requiriendo una renderización completa del DOM.</a:t>
            </a:r>
            <a:endParaRPr>
              <a:latin typeface="DM Sans"/>
              <a:ea typeface="DM Sans"/>
              <a:cs typeface="DM Sans"/>
              <a:sym typeface="DM Sans"/>
            </a:endParaRPr>
          </a:p>
          <a:p>
            <a:r>
              <a:rPr lang="es">
                <a:latin typeface="DM Sans"/>
                <a:ea typeface="DM Sans"/>
                <a:cs typeface="DM Sans"/>
                <a:sym typeface="DM Sans"/>
              </a:rPr>
              <a:t> </a:t>
            </a:r>
            <a:endParaRPr>
              <a:latin typeface="DM Sans"/>
              <a:ea typeface="DM Sans"/>
              <a:cs typeface="DM Sans"/>
              <a:sym typeface="DM Sans"/>
            </a:endParaRPr>
          </a:p>
        </p:txBody>
      </p:sp>
      <p:pic>
        <p:nvPicPr>
          <p:cNvPr id="485" name="Google Shape;485;p116"/>
          <p:cNvPicPr preferRelativeResize="0"/>
          <p:nvPr/>
        </p:nvPicPr>
        <p:blipFill rotWithShape="1">
          <a:blip r:embed="rId3">
            <a:alphaModFix/>
          </a:blip>
          <a:srcRect l="25096" r="22629"/>
          <a:stretch/>
        </p:blipFill>
        <p:spPr>
          <a:xfrm>
            <a:off x="7740934" y="2513701"/>
            <a:ext cx="3265199" cy="2566865"/>
          </a:xfrm>
          <a:prstGeom prst="rect">
            <a:avLst/>
          </a:prstGeom>
          <a:noFill/>
          <a:ln>
            <a:noFill/>
          </a:ln>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17"/>
          <p:cNvSpPr txBox="1"/>
          <p:nvPr/>
        </p:nvSpPr>
        <p:spPr>
          <a:xfrm>
            <a:off x="1948400" y="21976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Instalación y configuración de Handlebars en Express</a:t>
            </a:r>
            <a:endParaRPr sz="5333" b="1">
              <a:solidFill>
                <a:schemeClr val="dk1"/>
              </a:solidFill>
              <a:latin typeface="DM Sans"/>
              <a:ea typeface="DM Sans"/>
              <a:cs typeface="DM Sans"/>
              <a:sym typeface="DM Sans"/>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18"/>
          <p:cNvSpPr txBox="1"/>
          <p:nvPr/>
        </p:nvSpPr>
        <p:spPr>
          <a:xfrm>
            <a:off x="1247000" y="1214901"/>
            <a:ext cx="7244000" cy="1354176"/>
          </a:xfrm>
          <a:prstGeom prst="rect">
            <a:avLst/>
          </a:prstGeom>
          <a:noFill/>
          <a:ln>
            <a:noFill/>
          </a:ln>
        </p:spPr>
        <p:txBody>
          <a:bodyPr spcFirstLastPara="1" wrap="square" lIns="121900" tIns="121900" rIns="121900" bIns="121900" anchor="t" anchorCtr="0">
            <a:spAutoFit/>
          </a:bodyPr>
          <a:lstStyle/>
          <a:p>
            <a:pPr marL="609585" indent="-558786">
              <a:lnSpc>
                <a:spcPct val="90000"/>
              </a:lnSpc>
              <a:buClr>
                <a:schemeClr val="dk1"/>
              </a:buClr>
              <a:buSzPts val="3000"/>
              <a:buFont typeface="DM Sans"/>
              <a:buAutoNum type="arabicPeriod"/>
            </a:pPr>
            <a:r>
              <a:rPr lang="es" sz="4000" b="1">
                <a:solidFill>
                  <a:schemeClr val="dk1"/>
                </a:solidFill>
                <a:latin typeface="DM Sans"/>
                <a:ea typeface="DM Sans"/>
                <a:cs typeface="DM Sans"/>
                <a:sym typeface="DM Sans"/>
              </a:rPr>
              <a:t>Tener listo tu proyecto express</a:t>
            </a:r>
            <a:endParaRPr sz="4000" b="1">
              <a:solidFill>
                <a:schemeClr val="dk1"/>
              </a:solidFill>
              <a:latin typeface="DM Sans"/>
              <a:ea typeface="DM Sans"/>
              <a:cs typeface="DM Sans"/>
              <a:sym typeface="DM Sans"/>
            </a:endParaRPr>
          </a:p>
        </p:txBody>
      </p:sp>
      <p:sp>
        <p:nvSpPr>
          <p:cNvPr id="496" name="Google Shape;496;p118"/>
          <p:cNvSpPr txBox="1"/>
          <p:nvPr/>
        </p:nvSpPr>
        <p:spPr>
          <a:xfrm>
            <a:off x="610300" y="2678033"/>
            <a:ext cx="63068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Antes de pensar en Handlebars tenemos que comenzar a plantear nuestro proyecto de Express. Debemos pensar en la estructura de nuestras carpetas y en dónde colocaremos las plantillas.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¿Será mi aplicación completamente hecha de plantillas, o generaré una plantilla para casos especiales? En este curso trabajaremos sobre un proyecto pensado completamente en plantillas.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estructura inicial deberá ser como lo indica la imagen</a:t>
            </a:r>
            <a:endParaRPr>
              <a:latin typeface="DM Sans"/>
              <a:ea typeface="DM Sans"/>
              <a:cs typeface="DM Sans"/>
              <a:sym typeface="DM Sans"/>
            </a:endParaRPr>
          </a:p>
        </p:txBody>
      </p:sp>
      <p:pic>
        <p:nvPicPr>
          <p:cNvPr id="497" name="Google Shape;497;p118"/>
          <p:cNvPicPr preferRelativeResize="0"/>
          <p:nvPr/>
        </p:nvPicPr>
        <p:blipFill>
          <a:blip r:embed="rId3">
            <a:alphaModFix/>
          </a:blip>
          <a:stretch>
            <a:fillRect/>
          </a:stretch>
        </p:blipFill>
        <p:spPr>
          <a:xfrm>
            <a:off x="8233967" y="2097834"/>
            <a:ext cx="2616200" cy="3924300"/>
          </a:xfrm>
          <a:prstGeom prst="rect">
            <a:avLst/>
          </a:prstGeom>
          <a:noFill/>
          <a:ln>
            <a:noFill/>
          </a:ln>
        </p:spPr>
      </p:pic>
      <p:grpSp>
        <p:nvGrpSpPr>
          <p:cNvPr id="498" name="Google Shape;498;p118"/>
          <p:cNvGrpSpPr/>
          <p:nvPr/>
        </p:nvGrpSpPr>
        <p:grpSpPr>
          <a:xfrm>
            <a:off x="610291" y="624399"/>
            <a:ext cx="574765" cy="574765"/>
            <a:chOff x="7605951" y="217673"/>
            <a:chExt cx="738900" cy="738900"/>
          </a:xfrm>
        </p:grpSpPr>
        <p:sp>
          <p:nvSpPr>
            <p:cNvPr id="499" name="Google Shape;499;p118"/>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00" name="Google Shape;500;p11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01" name="Google Shape;501;p118"/>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latin typeface="DM Sans"/>
                <a:ea typeface="DM Sans"/>
                <a:cs typeface="DM Sans"/>
                <a:sym typeface="DM Sans"/>
              </a:rPr>
              <a:t>APROXIMACIÓN AL PROCESO</a:t>
            </a:r>
            <a:endParaRPr sz="2400">
              <a:latin typeface="DM Sans"/>
              <a:ea typeface="DM Sans"/>
              <a:cs typeface="DM Sans"/>
              <a:sym typeface="DM Sans"/>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19"/>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07" name="Google Shape;507;p119"/>
          <p:cNvSpPr txBox="1"/>
          <p:nvPr/>
        </p:nvSpPr>
        <p:spPr>
          <a:xfrm>
            <a:off x="4164933" y="1033801"/>
            <a:ext cx="7186400" cy="1354176"/>
          </a:xfrm>
          <a:prstGeom prst="rect">
            <a:avLst/>
          </a:prstGeom>
          <a:noFill/>
          <a:ln>
            <a:noFill/>
          </a:ln>
        </p:spPr>
        <p:txBody>
          <a:bodyPr spcFirstLastPara="1" wrap="square" lIns="121900" tIns="121900" rIns="121900" bIns="121900" anchor="t" anchorCtr="0">
            <a:spAutoFit/>
          </a:bodyPr>
          <a:lstStyle/>
          <a:p>
            <a:pPr marL="609585" indent="-558786">
              <a:lnSpc>
                <a:spcPct val="90000"/>
              </a:lnSpc>
              <a:buClr>
                <a:schemeClr val="dk1"/>
              </a:buClr>
              <a:buSzPts val="3000"/>
              <a:buFont typeface="DM Sans"/>
              <a:buAutoNum type="arabicPeriod" startAt="2"/>
            </a:pPr>
            <a:r>
              <a:rPr lang="es" sz="4000" b="1">
                <a:solidFill>
                  <a:schemeClr val="dk1"/>
                </a:solidFill>
                <a:latin typeface="DM Sans"/>
                <a:ea typeface="DM Sans"/>
                <a:cs typeface="DM Sans"/>
                <a:sym typeface="DM Sans"/>
              </a:rPr>
              <a:t>Agregamos una carpeta Views</a:t>
            </a:r>
            <a:endParaRPr sz="4000" b="1">
              <a:solidFill>
                <a:schemeClr val="dk1"/>
              </a:solidFill>
              <a:latin typeface="DM Sans"/>
              <a:ea typeface="DM Sans"/>
              <a:cs typeface="DM Sans"/>
              <a:sym typeface="DM Sans"/>
            </a:endParaRPr>
          </a:p>
        </p:txBody>
      </p:sp>
      <p:sp>
        <p:nvSpPr>
          <p:cNvPr id="508" name="Google Shape;508;p119"/>
          <p:cNvSpPr txBox="1"/>
          <p:nvPr/>
        </p:nvSpPr>
        <p:spPr>
          <a:xfrm>
            <a:off x="4198700" y="2503017"/>
            <a:ext cx="66496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esta carpeta agregaremos todas las plantillas que queramos utilizar, podemos entender entonces que aquí colocaremos las páginas a utilizar en el proyecto.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Sin embargo, necesitamos un marco inicial para colocar las plantillas, para ello utilizaremos un “layout”. Crearemos una carpeta layouts dentro de views, y dentro colocaremos un “main.handlebars”, haciendo referencia a que ese es el marco principal.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Luego, fuera de layouts,  pero dentro de views, agregaremos un index (página inicial)</a:t>
            </a:r>
            <a:endParaRPr>
              <a:latin typeface="DM Sans"/>
              <a:ea typeface="DM Sans"/>
              <a:cs typeface="DM Sans"/>
              <a:sym typeface="DM Sans"/>
            </a:endParaRPr>
          </a:p>
        </p:txBody>
      </p:sp>
      <p:pic>
        <p:nvPicPr>
          <p:cNvPr id="509" name="Google Shape;509;p119"/>
          <p:cNvPicPr preferRelativeResize="0"/>
          <p:nvPr/>
        </p:nvPicPr>
        <p:blipFill>
          <a:blip r:embed="rId3">
            <a:alphaModFix/>
          </a:blip>
          <a:stretch>
            <a:fillRect/>
          </a:stretch>
        </p:blipFill>
        <p:spPr>
          <a:xfrm>
            <a:off x="1240734" y="1537650"/>
            <a:ext cx="2540700" cy="4824887"/>
          </a:xfrm>
          <a:prstGeom prst="rect">
            <a:avLst/>
          </a:prstGeom>
          <a:noFill/>
          <a:ln>
            <a:noFill/>
          </a:ln>
        </p:spPr>
      </p:pic>
      <p:grpSp>
        <p:nvGrpSpPr>
          <p:cNvPr id="510" name="Google Shape;510;p119"/>
          <p:cNvGrpSpPr/>
          <p:nvPr/>
        </p:nvGrpSpPr>
        <p:grpSpPr>
          <a:xfrm>
            <a:off x="609791" y="624382"/>
            <a:ext cx="574765" cy="574765"/>
            <a:chOff x="7605951" y="217673"/>
            <a:chExt cx="738900" cy="738900"/>
          </a:xfrm>
        </p:grpSpPr>
        <p:sp>
          <p:nvSpPr>
            <p:cNvPr id="511" name="Google Shape;511;p119"/>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12" name="Google Shape;512;p119"/>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13" name="Google Shape;513;p119"/>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latin typeface="DM Sans"/>
                <a:ea typeface="DM Sans"/>
                <a:cs typeface="DM Sans"/>
                <a:sym typeface="DM Sans"/>
              </a:rPr>
              <a:t>APROXIMACIÓN AL PROCESO</a:t>
            </a:r>
            <a:endParaRPr sz="2400">
              <a:latin typeface="DM Sans"/>
              <a:ea typeface="DM Sans"/>
              <a:cs typeface="DM Sans"/>
              <a:sym typeface="DM Sans"/>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20"/>
          <p:cNvSpPr/>
          <p:nvPr/>
        </p:nvSpPr>
        <p:spPr>
          <a:xfrm>
            <a:off x="863200" y="1842433"/>
            <a:ext cx="10465600" cy="43260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19" name="Google Shape;519;p120"/>
          <p:cNvSpPr txBox="1"/>
          <p:nvPr/>
        </p:nvSpPr>
        <p:spPr>
          <a:xfrm>
            <a:off x="1426800" y="1070901"/>
            <a:ext cx="9950400" cy="800179"/>
          </a:xfrm>
          <a:prstGeom prst="rect">
            <a:avLst/>
          </a:prstGeom>
          <a:noFill/>
          <a:ln>
            <a:noFill/>
          </a:ln>
        </p:spPr>
        <p:txBody>
          <a:bodyPr spcFirstLastPara="1" wrap="square" lIns="121900" tIns="121900" rIns="121900" bIns="121900" anchor="t" anchorCtr="0">
            <a:spAutoFit/>
          </a:bodyPr>
          <a:lstStyle/>
          <a:p>
            <a:pPr marL="609585" indent="-558786">
              <a:lnSpc>
                <a:spcPct val="90000"/>
              </a:lnSpc>
              <a:buClr>
                <a:schemeClr val="lt1"/>
              </a:buClr>
              <a:buSzPts val="3000"/>
              <a:buFont typeface="DM Sans"/>
              <a:buAutoNum type="arabicPeriod" startAt="3"/>
            </a:pPr>
            <a:r>
              <a:rPr lang="es" sz="4000" b="1">
                <a:solidFill>
                  <a:schemeClr val="lt1"/>
                </a:solidFill>
                <a:latin typeface="DM Sans"/>
                <a:ea typeface="DM Sans"/>
                <a:cs typeface="DM Sans"/>
                <a:sym typeface="DM Sans"/>
              </a:rPr>
              <a:t>Configurar main.handlebars</a:t>
            </a:r>
            <a:endParaRPr sz="4000" b="1">
              <a:solidFill>
                <a:schemeClr val="lt1"/>
              </a:solidFill>
              <a:latin typeface="DM Sans"/>
              <a:ea typeface="DM Sans"/>
              <a:cs typeface="DM Sans"/>
              <a:sym typeface="DM Sans"/>
            </a:endParaRPr>
          </a:p>
        </p:txBody>
      </p:sp>
      <p:pic>
        <p:nvPicPr>
          <p:cNvPr id="520" name="Google Shape;520;p120"/>
          <p:cNvPicPr preferRelativeResize="0"/>
          <p:nvPr/>
        </p:nvPicPr>
        <p:blipFill>
          <a:blip r:embed="rId3">
            <a:alphaModFix/>
          </a:blip>
          <a:stretch>
            <a:fillRect/>
          </a:stretch>
        </p:blipFill>
        <p:spPr>
          <a:xfrm>
            <a:off x="1020800" y="2038433"/>
            <a:ext cx="6677632" cy="3677000"/>
          </a:xfrm>
          <a:prstGeom prst="rect">
            <a:avLst/>
          </a:prstGeom>
          <a:noFill/>
          <a:ln>
            <a:noFill/>
          </a:ln>
        </p:spPr>
      </p:pic>
      <p:sp>
        <p:nvSpPr>
          <p:cNvPr id="521" name="Google Shape;521;p120"/>
          <p:cNvSpPr txBox="1"/>
          <p:nvPr/>
        </p:nvSpPr>
        <p:spPr>
          <a:xfrm>
            <a:off x="7803933" y="2348934"/>
            <a:ext cx="3370000" cy="2955384"/>
          </a:xfrm>
          <a:prstGeom prst="rect">
            <a:avLst/>
          </a:prstGeom>
          <a:noFill/>
          <a:ln>
            <a:noFill/>
          </a:ln>
        </p:spPr>
        <p:txBody>
          <a:bodyPr spcFirstLastPara="1" wrap="square" lIns="121900" tIns="121900" rIns="121900" bIns="121900" anchor="t" anchorCtr="0">
            <a:spAutoFit/>
          </a:bodyPr>
          <a:lstStyle/>
          <a:p>
            <a:r>
              <a:rPr lang="es" sz="1467">
                <a:latin typeface="DM Sans"/>
                <a:ea typeface="DM Sans"/>
                <a:cs typeface="DM Sans"/>
                <a:sym typeface="DM Sans"/>
              </a:rPr>
              <a:t>Nota que es la estructura de un html cualquiera, sin embargo, esta vez dentro de body colocamos con </a:t>
            </a:r>
            <a:r>
              <a:rPr lang="es" sz="1467" b="1">
                <a:latin typeface="DM Sans"/>
                <a:ea typeface="DM Sans"/>
                <a:cs typeface="DM Sans"/>
                <a:sym typeface="DM Sans"/>
              </a:rPr>
              <a:t>{{{}}} </a:t>
            </a:r>
            <a:r>
              <a:rPr lang="es" sz="1467">
                <a:latin typeface="DM Sans"/>
                <a:ea typeface="DM Sans"/>
                <a:cs typeface="DM Sans"/>
                <a:sym typeface="DM Sans"/>
              </a:rPr>
              <a:t>el nombre body (única vez que encerraremos en tres llaves)</a:t>
            </a:r>
            <a:endParaRPr sz="1467">
              <a:latin typeface="DM Sans"/>
              <a:ea typeface="DM Sans"/>
              <a:cs typeface="DM Sans"/>
              <a:sym typeface="DM Sans"/>
            </a:endParaRPr>
          </a:p>
          <a:p>
            <a:endParaRPr sz="1467">
              <a:latin typeface="DM Sans"/>
              <a:ea typeface="DM Sans"/>
              <a:cs typeface="DM Sans"/>
              <a:sym typeface="DM Sans"/>
            </a:endParaRPr>
          </a:p>
          <a:p>
            <a:r>
              <a:rPr lang="es" sz="1467">
                <a:latin typeface="DM Sans"/>
                <a:ea typeface="DM Sans"/>
                <a:cs typeface="DM Sans"/>
                <a:sym typeface="DM Sans"/>
              </a:rPr>
              <a:t>Ahora, cada vista de views que vayamos a renderizar, se renderizará dentro de este body. De esta manera, no tenemos que escribir una estructura html completa por cada vista que queramos trabajar. </a:t>
            </a:r>
            <a:endParaRPr sz="1467">
              <a:latin typeface="DM Sans"/>
              <a:ea typeface="DM Sans"/>
              <a:cs typeface="DM Sans"/>
              <a:sym typeface="DM Sans"/>
            </a:endParaRPr>
          </a:p>
        </p:txBody>
      </p:sp>
      <p:grpSp>
        <p:nvGrpSpPr>
          <p:cNvPr id="522" name="Google Shape;522;p120"/>
          <p:cNvGrpSpPr/>
          <p:nvPr/>
        </p:nvGrpSpPr>
        <p:grpSpPr>
          <a:xfrm>
            <a:off x="609791" y="624382"/>
            <a:ext cx="574765" cy="574765"/>
            <a:chOff x="7605951" y="217673"/>
            <a:chExt cx="738900" cy="738900"/>
          </a:xfrm>
        </p:grpSpPr>
        <p:sp>
          <p:nvSpPr>
            <p:cNvPr id="523" name="Google Shape;523;p12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24" name="Google Shape;524;p12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25" name="Google Shape;525;p120"/>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21"/>
          <p:cNvSpPr/>
          <p:nvPr/>
        </p:nvSpPr>
        <p:spPr>
          <a:xfrm>
            <a:off x="863200" y="1871300"/>
            <a:ext cx="10465600" cy="4297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31" name="Google Shape;531;p121"/>
          <p:cNvSpPr txBox="1"/>
          <p:nvPr/>
        </p:nvSpPr>
        <p:spPr>
          <a:xfrm>
            <a:off x="1371200" y="1070901"/>
            <a:ext cx="10310800" cy="800179"/>
          </a:xfrm>
          <a:prstGeom prst="rect">
            <a:avLst/>
          </a:prstGeom>
          <a:noFill/>
          <a:ln>
            <a:noFill/>
          </a:ln>
        </p:spPr>
        <p:txBody>
          <a:bodyPr spcFirstLastPara="1" wrap="square" lIns="121900" tIns="121900" rIns="121900" bIns="121900" anchor="t" anchorCtr="0">
            <a:spAutoFit/>
          </a:bodyPr>
          <a:lstStyle/>
          <a:p>
            <a:pPr marL="609585" indent="-558786">
              <a:lnSpc>
                <a:spcPct val="90000"/>
              </a:lnSpc>
              <a:buClr>
                <a:schemeClr val="lt1"/>
              </a:buClr>
              <a:buSzPts val="3000"/>
              <a:buFont typeface="DM Sans"/>
              <a:buAutoNum type="arabicPeriod" startAt="4"/>
            </a:pPr>
            <a:r>
              <a:rPr lang="es" sz="4000" b="1">
                <a:solidFill>
                  <a:schemeClr val="lt1"/>
                </a:solidFill>
                <a:latin typeface="DM Sans"/>
                <a:ea typeface="DM Sans"/>
                <a:cs typeface="DM Sans"/>
                <a:sym typeface="DM Sans"/>
              </a:rPr>
              <a:t>Saludar desde index.handlebars</a:t>
            </a:r>
            <a:endParaRPr sz="4000" b="1">
              <a:solidFill>
                <a:schemeClr val="lt1"/>
              </a:solidFill>
              <a:latin typeface="DM Sans"/>
              <a:ea typeface="DM Sans"/>
              <a:cs typeface="DM Sans"/>
              <a:sym typeface="DM Sans"/>
            </a:endParaRPr>
          </a:p>
        </p:txBody>
      </p:sp>
      <p:sp>
        <p:nvSpPr>
          <p:cNvPr id="532" name="Google Shape;532;p121"/>
          <p:cNvSpPr txBox="1"/>
          <p:nvPr/>
        </p:nvSpPr>
        <p:spPr>
          <a:xfrm>
            <a:off x="1103600" y="2145734"/>
            <a:ext cx="10070400" cy="2133364"/>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sz="1533">
                <a:solidFill>
                  <a:schemeClr val="dk1"/>
                </a:solidFill>
                <a:latin typeface="DM Sans"/>
                <a:ea typeface="DM Sans"/>
                <a:cs typeface="DM Sans"/>
                <a:sym typeface="DM Sans"/>
              </a:rPr>
              <a:t>Nota que, como la vista index estará dentro del main layout, ya no es necesario crear una página para poder mostrar la vista. </a:t>
            </a:r>
            <a:endParaRPr sz="1533">
              <a:solidFill>
                <a:schemeClr val="dk1"/>
              </a:solidFill>
              <a:latin typeface="DM Sans"/>
              <a:ea typeface="DM Sans"/>
              <a:cs typeface="DM Sans"/>
              <a:sym typeface="DM Sans"/>
            </a:endParaRPr>
          </a:p>
          <a:p>
            <a:pPr>
              <a:buClr>
                <a:schemeClr val="dk1"/>
              </a:buClr>
              <a:buSzPts val="1350"/>
            </a:pPr>
            <a:endParaRPr sz="1533">
              <a:solidFill>
                <a:schemeClr val="dk1"/>
              </a:solidFill>
              <a:latin typeface="DM Sans"/>
              <a:ea typeface="DM Sans"/>
              <a:cs typeface="DM Sans"/>
              <a:sym typeface="DM Sans"/>
            </a:endParaRPr>
          </a:p>
          <a:p>
            <a:pPr>
              <a:buClr>
                <a:schemeClr val="dk1"/>
              </a:buClr>
              <a:buSzPts val="1350"/>
            </a:pPr>
            <a:r>
              <a:rPr lang="es" sz="1533">
                <a:solidFill>
                  <a:schemeClr val="dk1"/>
                </a:solidFill>
                <a:latin typeface="DM Sans"/>
                <a:ea typeface="DM Sans"/>
                <a:cs typeface="DM Sans"/>
                <a:sym typeface="DM Sans"/>
              </a:rPr>
              <a:t>Generarmos un saludo, indicando que al entrar a dicha ruta se mostrará el nombre. Nota cómo dejamos </a:t>
            </a:r>
            <a:r>
              <a:rPr lang="es" sz="1533" b="1" i="1">
                <a:solidFill>
                  <a:schemeClr val="dk1"/>
                </a:solidFill>
                <a:latin typeface="DM Sans"/>
                <a:ea typeface="DM Sans"/>
                <a:cs typeface="DM Sans"/>
                <a:sym typeface="DM Sans"/>
              </a:rPr>
              <a:t>name</a:t>
            </a:r>
            <a:r>
              <a:rPr lang="es" sz="1533">
                <a:solidFill>
                  <a:schemeClr val="dk1"/>
                </a:solidFill>
                <a:latin typeface="DM Sans"/>
                <a:ea typeface="DM Sans"/>
                <a:cs typeface="DM Sans"/>
                <a:sym typeface="DM Sans"/>
              </a:rPr>
              <a:t> entre las dos llaves, haciendo referencia a que es una variable reemplazable al momento de hacer el preprocesamiento.</a:t>
            </a:r>
            <a:endParaRPr sz="1533">
              <a:solidFill>
                <a:schemeClr val="dk1"/>
              </a:solidFill>
              <a:latin typeface="DM Sans"/>
              <a:ea typeface="DM Sans"/>
              <a:cs typeface="DM Sans"/>
              <a:sym typeface="DM Sans"/>
            </a:endParaRPr>
          </a:p>
          <a:p>
            <a:pPr>
              <a:buClr>
                <a:schemeClr val="dk1"/>
              </a:buClr>
              <a:buSzPts val="1350"/>
            </a:pPr>
            <a:endParaRPr sz="1533">
              <a:solidFill>
                <a:schemeClr val="dk1"/>
              </a:solidFill>
              <a:latin typeface="DM Sans"/>
              <a:ea typeface="DM Sans"/>
              <a:cs typeface="DM Sans"/>
              <a:sym typeface="DM Sans"/>
            </a:endParaRPr>
          </a:p>
          <a:p>
            <a:pPr>
              <a:buClr>
                <a:schemeClr val="dk1"/>
              </a:buClr>
              <a:buSzPts val="1350"/>
            </a:pPr>
            <a:r>
              <a:rPr lang="es" sz="1533">
                <a:solidFill>
                  <a:schemeClr val="dk1"/>
                </a:solidFill>
                <a:latin typeface="DM Sans"/>
                <a:ea typeface="DM Sans"/>
                <a:cs typeface="DM Sans"/>
                <a:sym typeface="DM Sans"/>
              </a:rPr>
              <a:t>Podemos colocar cuantas variables necesitemos al momento de renderizar. </a:t>
            </a:r>
            <a:endParaRPr sz="1467">
              <a:latin typeface="DM Sans"/>
              <a:ea typeface="DM Sans"/>
              <a:cs typeface="DM Sans"/>
              <a:sym typeface="DM Sans"/>
            </a:endParaRPr>
          </a:p>
        </p:txBody>
      </p:sp>
      <p:pic>
        <p:nvPicPr>
          <p:cNvPr id="533" name="Google Shape;533;p121"/>
          <p:cNvPicPr preferRelativeResize="0"/>
          <p:nvPr/>
        </p:nvPicPr>
        <p:blipFill>
          <a:blip r:embed="rId3">
            <a:alphaModFix/>
          </a:blip>
          <a:stretch>
            <a:fillRect/>
          </a:stretch>
        </p:blipFill>
        <p:spPr>
          <a:xfrm>
            <a:off x="3470567" y="4403967"/>
            <a:ext cx="5336467" cy="1519000"/>
          </a:xfrm>
          <a:prstGeom prst="rect">
            <a:avLst/>
          </a:prstGeom>
          <a:noFill/>
          <a:ln>
            <a:noFill/>
          </a:ln>
        </p:spPr>
      </p:pic>
      <p:grpSp>
        <p:nvGrpSpPr>
          <p:cNvPr id="534" name="Google Shape;534;p121"/>
          <p:cNvGrpSpPr/>
          <p:nvPr/>
        </p:nvGrpSpPr>
        <p:grpSpPr>
          <a:xfrm>
            <a:off x="609791" y="624382"/>
            <a:ext cx="574765" cy="574765"/>
            <a:chOff x="7605951" y="217673"/>
            <a:chExt cx="738900" cy="738900"/>
          </a:xfrm>
        </p:grpSpPr>
        <p:sp>
          <p:nvSpPr>
            <p:cNvPr id="535" name="Google Shape;535;p12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36" name="Google Shape;536;p121"/>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37" name="Google Shape;537;p121"/>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22"/>
          <p:cNvSpPr/>
          <p:nvPr/>
        </p:nvSpPr>
        <p:spPr>
          <a:xfrm>
            <a:off x="863200" y="1871300"/>
            <a:ext cx="10465600" cy="4297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43" name="Google Shape;543;p122"/>
          <p:cNvSpPr txBox="1"/>
          <p:nvPr/>
        </p:nvSpPr>
        <p:spPr>
          <a:xfrm>
            <a:off x="1371200" y="1070901"/>
            <a:ext cx="10310800" cy="800179"/>
          </a:xfrm>
          <a:prstGeom prst="rect">
            <a:avLst/>
          </a:prstGeom>
          <a:noFill/>
          <a:ln>
            <a:noFill/>
          </a:ln>
        </p:spPr>
        <p:txBody>
          <a:bodyPr spcFirstLastPara="1" wrap="square" lIns="121900" tIns="121900" rIns="121900" bIns="121900" anchor="t" anchorCtr="0">
            <a:spAutoFit/>
          </a:bodyPr>
          <a:lstStyle/>
          <a:p>
            <a:pPr marL="609585" indent="-558786">
              <a:lnSpc>
                <a:spcPct val="90000"/>
              </a:lnSpc>
              <a:buClr>
                <a:schemeClr val="lt1"/>
              </a:buClr>
              <a:buSzPts val="3000"/>
              <a:buFont typeface="DM Sans"/>
              <a:buAutoNum type="arabicPeriod" startAt="5"/>
            </a:pPr>
            <a:r>
              <a:rPr lang="es" sz="4000" b="1">
                <a:solidFill>
                  <a:schemeClr val="lt1"/>
                </a:solidFill>
                <a:latin typeface="DM Sans"/>
                <a:ea typeface="DM Sans"/>
                <a:cs typeface="DM Sans"/>
                <a:sym typeface="DM Sans"/>
              </a:rPr>
              <a:t>Instalar el motor de handlebars</a:t>
            </a:r>
            <a:endParaRPr sz="4000" b="1">
              <a:solidFill>
                <a:schemeClr val="lt1"/>
              </a:solidFill>
              <a:latin typeface="DM Sans"/>
              <a:ea typeface="DM Sans"/>
              <a:cs typeface="DM Sans"/>
              <a:sym typeface="DM Sans"/>
            </a:endParaRPr>
          </a:p>
        </p:txBody>
      </p:sp>
      <p:sp>
        <p:nvSpPr>
          <p:cNvPr id="544" name="Google Shape;544;p122"/>
          <p:cNvSpPr txBox="1"/>
          <p:nvPr/>
        </p:nvSpPr>
        <p:spPr>
          <a:xfrm>
            <a:off x="1169667" y="2119801"/>
            <a:ext cx="9836800" cy="1579559"/>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Tenemos la estructura, las plantillas, ¡todo muy bonito! Sin embargo, no hemos configurado nada en el servidor para que realmente podamos leer y trabajar con las plantillas.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Para ello, levantaremos nuestro servidor y configuraremos el motor de plantillas interno, esto lo conseguimos instalando con npm: </a:t>
            </a:r>
            <a:endParaRPr sz="1733">
              <a:latin typeface="DM Sans"/>
              <a:ea typeface="DM Sans"/>
              <a:cs typeface="DM Sans"/>
              <a:sym typeface="DM Sans"/>
            </a:endParaRPr>
          </a:p>
        </p:txBody>
      </p:sp>
      <p:pic>
        <p:nvPicPr>
          <p:cNvPr id="545" name="Google Shape;545;p122"/>
          <p:cNvPicPr preferRelativeResize="0"/>
          <p:nvPr/>
        </p:nvPicPr>
        <p:blipFill>
          <a:blip r:embed="rId3">
            <a:alphaModFix/>
          </a:blip>
          <a:stretch>
            <a:fillRect/>
          </a:stretch>
        </p:blipFill>
        <p:spPr>
          <a:xfrm>
            <a:off x="2237246" y="3988467"/>
            <a:ext cx="7717509" cy="855600"/>
          </a:xfrm>
          <a:prstGeom prst="rect">
            <a:avLst/>
          </a:prstGeom>
          <a:noFill/>
          <a:ln>
            <a:noFill/>
          </a:ln>
        </p:spPr>
      </p:pic>
      <p:grpSp>
        <p:nvGrpSpPr>
          <p:cNvPr id="546" name="Google Shape;546;p122"/>
          <p:cNvGrpSpPr/>
          <p:nvPr/>
        </p:nvGrpSpPr>
        <p:grpSpPr>
          <a:xfrm>
            <a:off x="609791" y="624382"/>
            <a:ext cx="574765" cy="574765"/>
            <a:chOff x="7605951" y="217673"/>
            <a:chExt cx="738900" cy="738900"/>
          </a:xfrm>
        </p:grpSpPr>
        <p:sp>
          <p:nvSpPr>
            <p:cNvPr id="547" name="Google Shape;547;p12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48" name="Google Shape;548;p122"/>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49" name="Google Shape;549;p122"/>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23"/>
          <p:cNvSpPr txBox="1"/>
          <p:nvPr/>
        </p:nvSpPr>
        <p:spPr>
          <a:xfrm>
            <a:off x="1371200" y="1172501"/>
            <a:ext cx="10310800" cy="1354176"/>
          </a:xfrm>
          <a:prstGeom prst="rect">
            <a:avLst/>
          </a:prstGeom>
          <a:noFill/>
          <a:ln>
            <a:noFill/>
          </a:ln>
        </p:spPr>
        <p:txBody>
          <a:bodyPr spcFirstLastPara="1" wrap="square" lIns="121900" tIns="121900" rIns="121900" bIns="121900" anchor="t" anchorCtr="0">
            <a:spAutoFit/>
          </a:bodyPr>
          <a:lstStyle/>
          <a:p>
            <a:pPr marL="609585" indent="-558786">
              <a:lnSpc>
                <a:spcPct val="90000"/>
              </a:lnSpc>
              <a:buClr>
                <a:schemeClr val="lt1"/>
              </a:buClr>
              <a:buSzPts val="3000"/>
              <a:buFont typeface="DM Sans"/>
              <a:buAutoNum type="arabicPeriod" startAt="6"/>
            </a:pPr>
            <a:r>
              <a:rPr lang="es" sz="4000" b="1">
                <a:solidFill>
                  <a:schemeClr val="lt1"/>
                </a:solidFill>
                <a:latin typeface="DM Sans"/>
                <a:ea typeface="DM Sans"/>
                <a:cs typeface="DM Sans"/>
                <a:sym typeface="DM Sans"/>
              </a:rPr>
              <a:t>Configurando handlebars en nuestro motor express</a:t>
            </a:r>
            <a:endParaRPr sz="4000" b="1">
              <a:solidFill>
                <a:schemeClr val="lt1"/>
              </a:solidFill>
              <a:latin typeface="DM Sans"/>
              <a:ea typeface="DM Sans"/>
              <a:cs typeface="DM Sans"/>
              <a:sym typeface="DM Sans"/>
            </a:endParaRPr>
          </a:p>
        </p:txBody>
      </p:sp>
      <p:pic>
        <p:nvPicPr>
          <p:cNvPr id="555" name="Google Shape;555;p123"/>
          <p:cNvPicPr preferRelativeResize="0"/>
          <p:nvPr/>
        </p:nvPicPr>
        <p:blipFill>
          <a:blip r:embed="rId3">
            <a:alphaModFix/>
          </a:blip>
          <a:stretch>
            <a:fillRect/>
          </a:stretch>
        </p:blipFill>
        <p:spPr>
          <a:xfrm>
            <a:off x="2139351" y="2568134"/>
            <a:ext cx="7913300" cy="4094468"/>
          </a:xfrm>
          <a:prstGeom prst="rect">
            <a:avLst/>
          </a:prstGeom>
          <a:noFill/>
          <a:ln>
            <a:noFill/>
          </a:ln>
        </p:spPr>
      </p:pic>
      <p:grpSp>
        <p:nvGrpSpPr>
          <p:cNvPr id="556" name="Google Shape;556;p123"/>
          <p:cNvGrpSpPr/>
          <p:nvPr/>
        </p:nvGrpSpPr>
        <p:grpSpPr>
          <a:xfrm>
            <a:off x="609791" y="624382"/>
            <a:ext cx="574765" cy="574765"/>
            <a:chOff x="7605951" y="217673"/>
            <a:chExt cx="738900" cy="738900"/>
          </a:xfrm>
        </p:grpSpPr>
        <p:sp>
          <p:nvSpPr>
            <p:cNvPr id="557" name="Google Shape;557;p12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58" name="Google Shape;558;p12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59" name="Google Shape;559;p123"/>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24"/>
          <p:cNvSpPr txBox="1"/>
          <p:nvPr/>
        </p:nvSpPr>
        <p:spPr>
          <a:xfrm>
            <a:off x="1598667" y="1172501"/>
            <a:ext cx="9567600" cy="1354176"/>
          </a:xfrm>
          <a:prstGeom prst="rect">
            <a:avLst/>
          </a:prstGeom>
          <a:noFill/>
          <a:ln>
            <a:noFill/>
          </a:ln>
        </p:spPr>
        <p:txBody>
          <a:bodyPr spcFirstLastPara="1" wrap="square" lIns="121900" tIns="121900" rIns="121900" bIns="121900" anchor="t" anchorCtr="0">
            <a:spAutoFit/>
          </a:bodyPr>
          <a:lstStyle/>
          <a:p>
            <a:pPr marL="609585" indent="-558786">
              <a:lnSpc>
                <a:spcPct val="90000"/>
              </a:lnSpc>
              <a:buClr>
                <a:schemeClr val="lt1"/>
              </a:buClr>
              <a:buSzPts val="3000"/>
              <a:buFont typeface="DM Sans"/>
              <a:buAutoNum type="arabicPeriod" startAt="6"/>
            </a:pPr>
            <a:r>
              <a:rPr lang="es" sz="4000" b="1">
                <a:solidFill>
                  <a:schemeClr val="lt1"/>
                </a:solidFill>
                <a:latin typeface="DM Sans"/>
                <a:ea typeface="DM Sans"/>
                <a:cs typeface="DM Sans"/>
                <a:sym typeface="DM Sans"/>
              </a:rPr>
              <a:t>Archivo utils.js para poder exportar </a:t>
            </a:r>
            <a:endParaRPr sz="4000" b="1">
              <a:solidFill>
                <a:schemeClr val="lt1"/>
              </a:solidFill>
              <a:latin typeface="DM Sans"/>
              <a:ea typeface="DM Sans"/>
              <a:cs typeface="DM Sans"/>
              <a:sym typeface="DM Sans"/>
            </a:endParaRPr>
          </a:p>
          <a:p>
            <a:pPr marL="609585">
              <a:lnSpc>
                <a:spcPct val="90000"/>
              </a:lnSpc>
            </a:pPr>
            <a:r>
              <a:rPr lang="es" sz="4000" b="1">
                <a:solidFill>
                  <a:schemeClr val="lt1"/>
                </a:solidFill>
                <a:latin typeface="DM Sans"/>
                <a:ea typeface="DM Sans"/>
                <a:cs typeface="DM Sans"/>
                <a:sym typeface="DM Sans"/>
              </a:rPr>
              <a:t>el __dirname</a:t>
            </a:r>
            <a:endParaRPr sz="4000" b="1">
              <a:solidFill>
                <a:schemeClr val="lt1"/>
              </a:solidFill>
              <a:latin typeface="DM Sans"/>
              <a:ea typeface="DM Sans"/>
              <a:cs typeface="DM Sans"/>
              <a:sym typeface="DM Sans"/>
            </a:endParaRPr>
          </a:p>
        </p:txBody>
      </p:sp>
      <p:pic>
        <p:nvPicPr>
          <p:cNvPr id="565" name="Google Shape;565;p124"/>
          <p:cNvPicPr preferRelativeResize="0"/>
          <p:nvPr/>
        </p:nvPicPr>
        <p:blipFill>
          <a:blip r:embed="rId3">
            <a:alphaModFix/>
          </a:blip>
          <a:stretch>
            <a:fillRect/>
          </a:stretch>
        </p:blipFill>
        <p:spPr>
          <a:xfrm>
            <a:off x="1104134" y="3487900"/>
            <a:ext cx="10364668" cy="2320600"/>
          </a:xfrm>
          <a:prstGeom prst="rect">
            <a:avLst/>
          </a:prstGeom>
          <a:noFill/>
          <a:ln>
            <a:noFill/>
          </a:ln>
        </p:spPr>
      </p:pic>
      <p:sp>
        <p:nvSpPr>
          <p:cNvPr id="566" name="Google Shape;566;p124"/>
          <p:cNvSpPr txBox="1"/>
          <p:nvPr/>
        </p:nvSpPr>
        <p:spPr>
          <a:xfrm>
            <a:off x="1415600" y="2610100"/>
            <a:ext cx="9360800" cy="63603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2667">
                <a:solidFill>
                  <a:schemeClr val="accent6"/>
                </a:solidFill>
                <a:latin typeface="DM Sans"/>
                <a:ea typeface="DM Sans"/>
                <a:cs typeface="DM Sans"/>
                <a:sym typeface="DM Sans"/>
              </a:rPr>
              <a:t>(sólo válido si trabajamos con type: module)</a:t>
            </a:r>
            <a:endParaRPr sz="2667">
              <a:solidFill>
                <a:schemeClr val="accent6"/>
              </a:solidFill>
              <a:latin typeface="DM Sans"/>
              <a:ea typeface="DM Sans"/>
              <a:cs typeface="DM Sans"/>
              <a:sym typeface="DM Sans"/>
            </a:endParaRPr>
          </a:p>
          <a:p>
            <a:pPr algn="ctr"/>
            <a:endParaRPr sz="133"/>
          </a:p>
        </p:txBody>
      </p:sp>
      <p:grpSp>
        <p:nvGrpSpPr>
          <p:cNvPr id="567" name="Google Shape;567;p124"/>
          <p:cNvGrpSpPr/>
          <p:nvPr/>
        </p:nvGrpSpPr>
        <p:grpSpPr>
          <a:xfrm>
            <a:off x="609791" y="624382"/>
            <a:ext cx="574765" cy="574765"/>
            <a:chOff x="7605951" y="217673"/>
            <a:chExt cx="738900" cy="738900"/>
          </a:xfrm>
        </p:grpSpPr>
        <p:sp>
          <p:nvSpPr>
            <p:cNvPr id="568" name="Google Shape;568;p12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69" name="Google Shape;569;p124"/>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70" name="Google Shape;570;p124"/>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25"/>
          <p:cNvSpPr txBox="1"/>
          <p:nvPr/>
        </p:nvSpPr>
        <p:spPr>
          <a:xfrm>
            <a:off x="1001800" y="1090601"/>
            <a:ext cx="1018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Creando método GET que renderiza la pantalla</a:t>
            </a:r>
            <a:endParaRPr sz="4000" b="1">
              <a:solidFill>
                <a:schemeClr val="lt1"/>
              </a:solidFill>
              <a:latin typeface="DM Sans"/>
              <a:ea typeface="DM Sans"/>
              <a:cs typeface="DM Sans"/>
              <a:sym typeface="DM Sans"/>
            </a:endParaRPr>
          </a:p>
        </p:txBody>
      </p:sp>
      <p:pic>
        <p:nvPicPr>
          <p:cNvPr id="576" name="Google Shape;576;p125"/>
          <p:cNvPicPr preferRelativeResize="0"/>
          <p:nvPr/>
        </p:nvPicPr>
        <p:blipFill>
          <a:blip r:embed="rId3">
            <a:alphaModFix/>
          </a:blip>
          <a:stretch>
            <a:fillRect/>
          </a:stretch>
        </p:blipFill>
        <p:spPr>
          <a:xfrm>
            <a:off x="2538234" y="2445000"/>
            <a:ext cx="7115532" cy="4084067"/>
          </a:xfrm>
          <a:prstGeom prst="rect">
            <a:avLst/>
          </a:prstGeom>
          <a:noFill/>
          <a:ln>
            <a:noFill/>
          </a:ln>
        </p:spPr>
      </p:pic>
      <p:grpSp>
        <p:nvGrpSpPr>
          <p:cNvPr id="577" name="Google Shape;577;p125"/>
          <p:cNvGrpSpPr/>
          <p:nvPr/>
        </p:nvGrpSpPr>
        <p:grpSpPr>
          <a:xfrm>
            <a:off x="609791" y="624382"/>
            <a:ext cx="574765" cy="574765"/>
            <a:chOff x="7605951" y="217673"/>
            <a:chExt cx="738900" cy="738900"/>
          </a:xfrm>
        </p:grpSpPr>
        <p:sp>
          <p:nvSpPr>
            <p:cNvPr id="578" name="Google Shape;578;p12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79" name="Google Shape;579;p125"/>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80" name="Google Shape;580;p125"/>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grpSp>
        <p:nvGrpSpPr>
          <p:cNvPr id="904" name="Google Shape;904;p208"/>
          <p:cNvGrpSpPr/>
          <p:nvPr/>
        </p:nvGrpSpPr>
        <p:grpSpPr>
          <a:xfrm>
            <a:off x="631161" y="825909"/>
            <a:ext cx="985207" cy="985207"/>
            <a:chOff x="575612" y="1950748"/>
            <a:chExt cx="431100" cy="431100"/>
          </a:xfrm>
        </p:grpSpPr>
        <p:sp>
          <p:nvSpPr>
            <p:cNvPr id="905" name="Google Shape;905;p208"/>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906" name="Google Shape;906;p20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907" name="Google Shape;907;p208"/>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908" name="Google Shape;908;p208"/>
          <p:cNvSpPr txBox="1"/>
          <p:nvPr/>
        </p:nvSpPr>
        <p:spPr>
          <a:xfrm>
            <a:off x="631133" y="2168134"/>
            <a:ext cx="9559200" cy="1784872"/>
          </a:xfrm>
          <a:prstGeom prst="rect">
            <a:avLst/>
          </a:prstGeom>
          <a:noFill/>
          <a:ln>
            <a:noFill/>
          </a:ln>
        </p:spPr>
        <p:txBody>
          <a:bodyPr spcFirstLastPara="1" wrap="square" lIns="121900" tIns="121900" rIns="121900" bIns="121900" anchor="t" anchorCtr="0">
            <a:spAutoFit/>
          </a:bodyPr>
          <a:lstStyle/>
          <a:p>
            <a:r>
              <a:rPr lang="es" sz="3333">
                <a:solidFill>
                  <a:srgbClr val="D4D4D4"/>
                </a:solidFill>
                <a:latin typeface="DM Sans"/>
                <a:ea typeface="DM Sans"/>
                <a:cs typeface="DM Sans"/>
                <a:sym typeface="DM Sans"/>
              </a:rPr>
              <a:t>Una variable </a:t>
            </a:r>
            <a:r>
              <a:rPr lang="es" sz="3333" b="1">
                <a:solidFill>
                  <a:srgbClr val="D4D4D4"/>
                </a:solidFill>
                <a:latin typeface="DM Sans"/>
                <a:ea typeface="DM Sans"/>
                <a:cs typeface="DM Sans"/>
                <a:sym typeface="DM Sans"/>
              </a:rPr>
              <a:t>no puede cambiar su valor,</a:t>
            </a:r>
            <a:r>
              <a:rPr lang="es" sz="3333">
                <a:solidFill>
                  <a:srgbClr val="D4D4D4"/>
                </a:solidFill>
                <a:latin typeface="DM Sans"/>
                <a:ea typeface="DM Sans"/>
                <a:cs typeface="DM Sans"/>
                <a:sym typeface="DM Sans"/>
              </a:rPr>
              <a:t> a pesar de que el programa lo necesite. Por consiguiente, no puede reutilizarse. </a:t>
            </a:r>
            <a:endParaRPr sz="3333" b="1">
              <a:solidFill>
                <a:srgbClr val="D4D4D4"/>
              </a:solidFill>
              <a:latin typeface="DM Sans"/>
              <a:ea typeface="DM Sans"/>
              <a:cs typeface="DM Sans"/>
              <a:sym typeface="DM Sans"/>
            </a:endParaRPr>
          </a:p>
        </p:txBody>
      </p:sp>
      <p:sp>
        <p:nvSpPr>
          <p:cNvPr id="909" name="Google Shape;909;p208"/>
          <p:cNvSpPr txBox="1"/>
          <p:nvPr/>
        </p:nvSpPr>
        <p:spPr>
          <a:xfrm>
            <a:off x="631133" y="4372234"/>
            <a:ext cx="9559200" cy="1169511"/>
          </a:xfrm>
          <a:prstGeom prst="rect">
            <a:avLst/>
          </a:prstGeom>
          <a:noFill/>
          <a:ln>
            <a:noFill/>
          </a:ln>
        </p:spPr>
        <p:txBody>
          <a:bodyPr spcFirstLastPara="1" wrap="square" lIns="121900" tIns="121900" rIns="121900" bIns="121900" anchor="t" anchorCtr="0">
            <a:spAutoFit/>
          </a:bodyPr>
          <a:lstStyle/>
          <a:p>
            <a:r>
              <a:rPr lang="es" sz="3333" b="1">
                <a:solidFill>
                  <a:schemeClr val="lt1"/>
                </a:solidFill>
                <a:latin typeface="DM Sans"/>
                <a:ea typeface="DM Sans"/>
                <a:cs typeface="DM Sans"/>
                <a:sym typeface="DM Sans"/>
              </a:rPr>
              <a:t>¿Verdadero o falso?</a:t>
            </a:r>
            <a:endParaRPr sz="3333" b="1">
              <a:solidFill>
                <a:schemeClr val="lt1"/>
              </a:solidFill>
              <a:latin typeface="DM Sans"/>
              <a:ea typeface="DM Sans"/>
              <a:cs typeface="DM Sans"/>
              <a:sym typeface="DM Sans"/>
            </a:endParaRPr>
          </a:p>
          <a:p>
            <a:pPr>
              <a:buClr>
                <a:schemeClr val="dk1"/>
              </a:buClr>
              <a:buSzPts val="1100"/>
            </a:pPr>
            <a:r>
              <a:rPr lang="es" sz="2667">
                <a:solidFill>
                  <a:schemeClr val="accent5"/>
                </a:solidFill>
                <a:latin typeface="DM Sans"/>
                <a:ea typeface="DM Sans"/>
                <a:cs typeface="DM Sans"/>
                <a:sym typeface="DM Sans"/>
              </a:rPr>
              <a:t>Contesta mediante el chat de Zoom </a:t>
            </a:r>
            <a:endParaRPr sz="2667">
              <a:solidFill>
                <a:srgbClr val="83AEFB"/>
              </a:solidFill>
              <a:latin typeface="DM Sans"/>
              <a:ea typeface="DM Sans"/>
              <a:cs typeface="DM Sans"/>
              <a:sym typeface="DM Sans"/>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26"/>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86" name="Google Shape;586;p126"/>
          <p:cNvSpPr txBox="1"/>
          <p:nvPr/>
        </p:nvSpPr>
        <p:spPr>
          <a:xfrm>
            <a:off x="6424433" y="2485001"/>
            <a:ext cx="5362400" cy="1723508"/>
          </a:xfrm>
          <a:prstGeom prst="rect">
            <a:avLst/>
          </a:prstGeom>
          <a:noFill/>
          <a:ln>
            <a:noFill/>
          </a:ln>
        </p:spPr>
        <p:txBody>
          <a:bodyPr spcFirstLastPara="1" wrap="square" lIns="121900" tIns="121900" rIns="121900" bIns="121900" anchor="t" anchorCtr="0">
            <a:spAutoFit/>
          </a:bodyPr>
          <a:lstStyle/>
          <a:p>
            <a:r>
              <a:rPr lang="es" sz="2400" b="1">
                <a:solidFill>
                  <a:srgbClr val="262626"/>
                </a:solidFill>
                <a:highlight>
                  <a:srgbClr val="FFFFFF"/>
                </a:highlight>
                <a:latin typeface="DM Sans"/>
                <a:ea typeface="DM Sans"/>
                <a:cs typeface="DM Sans"/>
                <a:sym typeface="DM Sans"/>
              </a:rPr>
              <a:t>¡Voilà! ¡Ahora la plantilla reemplazó el nombre para dar la bienvenida a un usuario específico!</a:t>
            </a:r>
            <a:endParaRPr sz="2400" b="1">
              <a:latin typeface="DM Sans"/>
              <a:ea typeface="DM Sans"/>
              <a:cs typeface="DM Sans"/>
              <a:sym typeface="DM Sans"/>
            </a:endParaRPr>
          </a:p>
        </p:txBody>
      </p:sp>
      <p:pic>
        <p:nvPicPr>
          <p:cNvPr id="587" name="Google Shape;587;p126"/>
          <p:cNvPicPr preferRelativeResize="0"/>
          <p:nvPr/>
        </p:nvPicPr>
        <p:blipFill rotWithShape="1">
          <a:blip r:embed="rId3">
            <a:alphaModFix/>
          </a:blip>
          <a:srcRect l="1421" t="12828" r="3204" b="15425"/>
          <a:stretch/>
        </p:blipFill>
        <p:spPr>
          <a:xfrm>
            <a:off x="947301" y="5602135"/>
            <a:ext cx="4908268" cy="729032"/>
          </a:xfrm>
          <a:prstGeom prst="rect">
            <a:avLst/>
          </a:prstGeom>
          <a:noFill/>
          <a:ln>
            <a:noFill/>
          </a:ln>
        </p:spPr>
      </p:pic>
      <p:pic>
        <p:nvPicPr>
          <p:cNvPr id="588" name="Google Shape;588;p126"/>
          <p:cNvPicPr preferRelativeResize="0"/>
          <p:nvPr/>
        </p:nvPicPr>
        <p:blipFill>
          <a:blip r:embed="rId4">
            <a:alphaModFix/>
          </a:blip>
          <a:stretch>
            <a:fillRect/>
          </a:stretch>
        </p:blipFill>
        <p:spPr>
          <a:xfrm>
            <a:off x="1375840" y="1360600"/>
            <a:ext cx="4051187" cy="828629"/>
          </a:xfrm>
          <a:prstGeom prst="rect">
            <a:avLst/>
          </a:prstGeom>
          <a:noFill/>
          <a:ln>
            <a:noFill/>
          </a:ln>
        </p:spPr>
      </p:pic>
      <p:sp>
        <p:nvSpPr>
          <p:cNvPr id="589" name="Google Shape;589;p126"/>
          <p:cNvSpPr txBox="1"/>
          <p:nvPr/>
        </p:nvSpPr>
        <p:spPr>
          <a:xfrm>
            <a:off x="3062869" y="2036433"/>
            <a:ext cx="692400" cy="1272167"/>
          </a:xfrm>
          <a:prstGeom prst="rect">
            <a:avLst/>
          </a:prstGeom>
          <a:noFill/>
          <a:ln>
            <a:noFill/>
          </a:ln>
        </p:spPr>
        <p:txBody>
          <a:bodyPr spcFirstLastPara="1" wrap="square" lIns="121900" tIns="121900" rIns="121900" bIns="121900" anchor="t" anchorCtr="0">
            <a:spAutoFit/>
          </a:bodyPr>
          <a:lstStyle/>
          <a:p>
            <a:r>
              <a:rPr lang="es" sz="6667" b="1"/>
              <a:t>+</a:t>
            </a:r>
            <a:endParaRPr sz="6667" b="1"/>
          </a:p>
        </p:txBody>
      </p:sp>
      <p:pic>
        <p:nvPicPr>
          <p:cNvPr id="590" name="Google Shape;590;p126"/>
          <p:cNvPicPr preferRelativeResize="0"/>
          <p:nvPr/>
        </p:nvPicPr>
        <p:blipFill>
          <a:blip r:embed="rId5">
            <a:alphaModFix/>
          </a:blip>
          <a:stretch>
            <a:fillRect/>
          </a:stretch>
        </p:blipFill>
        <p:spPr>
          <a:xfrm>
            <a:off x="1888175" y="3075743"/>
            <a:ext cx="3026519" cy="1824645"/>
          </a:xfrm>
          <a:prstGeom prst="rect">
            <a:avLst/>
          </a:prstGeom>
          <a:noFill/>
          <a:ln>
            <a:noFill/>
          </a:ln>
        </p:spPr>
      </p:pic>
      <p:sp>
        <p:nvSpPr>
          <p:cNvPr id="591" name="Google Shape;591;p126"/>
          <p:cNvSpPr txBox="1"/>
          <p:nvPr/>
        </p:nvSpPr>
        <p:spPr>
          <a:xfrm>
            <a:off x="2996208" y="4627811"/>
            <a:ext cx="810400" cy="1272167"/>
          </a:xfrm>
          <a:prstGeom prst="rect">
            <a:avLst/>
          </a:prstGeom>
          <a:noFill/>
          <a:ln>
            <a:noFill/>
          </a:ln>
        </p:spPr>
        <p:txBody>
          <a:bodyPr spcFirstLastPara="1" wrap="square" lIns="121900" tIns="121900" rIns="121900" bIns="121900" anchor="t" anchorCtr="0">
            <a:spAutoFit/>
          </a:bodyPr>
          <a:lstStyle/>
          <a:p>
            <a:r>
              <a:rPr lang="es" sz="6667" b="1"/>
              <a:t>=</a:t>
            </a:r>
            <a:endParaRPr sz="6667" b="1"/>
          </a:p>
        </p:txBody>
      </p:sp>
      <p:grpSp>
        <p:nvGrpSpPr>
          <p:cNvPr id="592" name="Google Shape;592;p126"/>
          <p:cNvGrpSpPr/>
          <p:nvPr/>
        </p:nvGrpSpPr>
        <p:grpSpPr>
          <a:xfrm>
            <a:off x="609791" y="624382"/>
            <a:ext cx="574765" cy="574765"/>
            <a:chOff x="7605951" y="217673"/>
            <a:chExt cx="738900" cy="738900"/>
          </a:xfrm>
        </p:grpSpPr>
        <p:sp>
          <p:nvSpPr>
            <p:cNvPr id="593" name="Google Shape;593;p12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94" name="Google Shape;594;p126"/>
            <p:cNvPicPr preferRelativeResize="0"/>
            <p:nvPr/>
          </p:nvPicPr>
          <p:blipFill>
            <a:blip r:embed="rId6">
              <a:alphaModFix/>
            </a:blip>
            <a:stretch>
              <a:fillRect/>
            </a:stretch>
          </p:blipFill>
          <p:spPr>
            <a:xfrm>
              <a:off x="7749075" y="360800"/>
              <a:ext cx="452650" cy="452650"/>
            </a:xfrm>
            <a:prstGeom prst="rect">
              <a:avLst/>
            </a:prstGeom>
            <a:noFill/>
            <a:ln>
              <a:noFill/>
            </a:ln>
          </p:spPr>
        </p:pic>
      </p:grpSp>
      <p:sp>
        <p:nvSpPr>
          <p:cNvPr id="595" name="Google Shape;595;p126"/>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grpSp>
        <p:nvGrpSpPr>
          <p:cNvPr id="600" name="Google Shape;600;p127"/>
          <p:cNvGrpSpPr/>
          <p:nvPr/>
        </p:nvGrpSpPr>
        <p:grpSpPr>
          <a:xfrm>
            <a:off x="5603408" y="1325564"/>
            <a:ext cx="985200" cy="985200"/>
            <a:chOff x="974706" y="2467173"/>
            <a:chExt cx="738900" cy="738900"/>
          </a:xfrm>
        </p:grpSpPr>
        <p:sp>
          <p:nvSpPr>
            <p:cNvPr id="601" name="Google Shape;601;p12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02" name="Google Shape;602;p12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03" name="Google Shape;603;p127"/>
          <p:cNvSpPr txBox="1"/>
          <p:nvPr/>
        </p:nvSpPr>
        <p:spPr>
          <a:xfrm>
            <a:off x="1886333" y="26050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Datos personales</a:t>
            </a:r>
            <a:endParaRPr sz="5333" b="1">
              <a:solidFill>
                <a:schemeClr val="dk1"/>
              </a:solidFill>
              <a:highlight>
                <a:srgbClr val="EAFF6A"/>
              </a:highlight>
              <a:latin typeface="DM Sans"/>
              <a:ea typeface="DM Sans"/>
              <a:cs typeface="DM Sans"/>
              <a:sym typeface="DM Sans"/>
            </a:endParaRPr>
          </a:p>
        </p:txBody>
      </p:sp>
      <p:sp>
        <p:nvSpPr>
          <p:cNvPr id="604" name="Google Shape;604;p127"/>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10/15 min</a:t>
            </a:r>
            <a:endParaRPr sz="2667" b="1">
              <a:solidFill>
                <a:srgbClr val="83AEFB"/>
              </a:solidFill>
              <a:latin typeface="DM Sans"/>
              <a:ea typeface="DM Sans"/>
              <a:cs typeface="DM Sans"/>
              <a:sym typeface="DM Sans"/>
            </a:endParaRPr>
          </a:p>
        </p:txBody>
      </p:sp>
      <p:sp>
        <p:nvSpPr>
          <p:cNvPr id="605" name="Google Shape;605;p127"/>
          <p:cNvSpPr txBox="1"/>
          <p:nvPr/>
        </p:nvSpPr>
        <p:spPr>
          <a:xfrm>
            <a:off x="1316400" y="4133251"/>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Es tu turno de poner a prueba el dinamismo de handlebars</a:t>
            </a:r>
            <a:endParaRPr sz="2667">
              <a:solidFill>
                <a:srgbClr val="999999"/>
              </a:solidFill>
              <a:latin typeface="DM Sans"/>
              <a:ea typeface="DM Sans"/>
              <a:cs typeface="DM Sans"/>
              <a:sym typeface="DM Sans"/>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grpSp>
        <p:nvGrpSpPr>
          <p:cNvPr id="610" name="Google Shape;610;p128"/>
          <p:cNvGrpSpPr/>
          <p:nvPr/>
        </p:nvGrpSpPr>
        <p:grpSpPr>
          <a:xfrm>
            <a:off x="609796" y="624398"/>
            <a:ext cx="574765" cy="574765"/>
            <a:chOff x="974706" y="2467173"/>
            <a:chExt cx="738900" cy="738900"/>
          </a:xfrm>
        </p:grpSpPr>
        <p:sp>
          <p:nvSpPr>
            <p:cNvPr id="611" name="Google Shape;611;p12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12" name="Google Shape;612;p12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13" name="Google Shape;613;p128"/>
          <p:cNvSpPr txBox="1"/>
          <p:nvPr/>
        </p:nvSpPr>
        <p:spPr>
          <a:xfrm>
            <a:off x="657400" y="1199167"/>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Datos personales</a:t>
            </a:r>
            <a:endParaRPr sz="5333" b="1">
              <a:solidFill>
                <a:schemeClr val="dk1"/>
              </a:solidFill>
              <a:latin typeface="DM Sans"/>
              <a:ea typeface="DM Sans"/>
              <a:cs typeface="DM Sans"/>
              <a:sym typeface="DM Sans"/>
            </a:endParaRPr>
          </a:p>
        </p:txBody>
      </p:sp>
      <p:pic>
        <p:nvPicPr>
          <p:cNvPr id="614" name="Google Shape;614;p128"/>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15" name="Google Shape;615;p128"/>
          <p:cNvSpPr txBox="1"/>
          <p:nvPr/>
        </p:nvSpPr>
        <p:spPr>
          <a:xfrm>
            <a:off x="657400" y="2059267"/>
            <a:ext cx="10499600" cy="481666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Basándonos en el ejemplo anterior, desarrollar una vista web que permita mostrar los datos personales de múltiples usuarios. </a:t>
            </a:r>
            <a:endParaRPr b="1">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lnSpc>
                <a:spcPct val="150000"/>
              </a:lnSpc>
              <a:buClr>
                <a:srgbClr val="EA90FF"/>
              </a:buClr>
              <a:buSzPts val="1350"/>
              <a:buFont typeface="DM Sans"/>
              <a:buChar char="✓"/>
            </a:pPr>
            <a:r>
              <a:rPr lang="es">
                <a:solidFill>
                  <a:schemeClr val="dk1"/>
                </a:solidFill>
                <a:highlight>
                  <a:schemeClr val="lt1"/>
                </a:highlight>
                <a:latin typeface="DM Sans"/>
                <a:ea typeface="DM Sans"/>
                <a:cs typeface="DM Sans"/>
                <a:sym typeface="DM Sans"/>
              </a:rPr>
              <a:t>Utilizar la misma estructura mostrada por el profesor, para poder levantar un servidor que utilice handlebars como motor de plantillas. </a:t>
            </a:r>
            <a:endParaRPr>
              <a:solidFill>
                <a:schemeClr val="dk1"/>
              </a:solidFill>
              <a:highlight>
                <a:schemeClr val="lt1"/>
              </a:highlight>
              <a:latin typeface="DM Sans"/>
              <a:ea typeface="DM Sans"/>
              <a:cs typeface="DM Sans"/>
              <a:sym typeface="DM Sans"/>
            </a:endParaRPr>
          </a:p>
          <a:p>
            <a:pPr marL="609585" indent="-419090">
              <a:lnSpc>
                <a:spcPct val="150000"/>
              </a:lnSpc>
              <a:buClr>
                <a:srgbClr val="EA90FF"/>
              </a:buClr>
              <a:buSzPts val="1350"/>
              <a:buFont typeface="DM Sans"/>
              <a:buChar char="✓"/>
            </a:pPr>
            <a:r>
              <a:rPr lang="es">
                <a:solidFill>
                  <a:schemeClr val="dk1"/>
                </a:solidFill>
                <a:highlight>
                  <a:schemeClr val="lt1"/>
                </a:highlight>
                <a:latin typeface="DM Sans"/>
                <a:ea typeface="DM Sans"/>
                <a:cs typeface="DM Sans"/>
                <a:sym typeface="DM Sans"/>
              </a:rPr>
              <a:t>Configurar la plantilla para que muestre los siguientes datos: nombre, apellido, edad, correo, teléfono.</a:t>
            </a:r>
            <a:endParaRPr>
              <a:solidFill>
                <a:schemeClr val="dk1"/>
              </a:solidFill>
              <a:highlight>
                <a:schemeClr val="lt1"/>
              </a:highlight>
              <a:latin typeface="DM Sans"/>
              <a:ea typeface="DM Sans"/>
              <a:cs typeface="DM Sans"/>
              <a:sym typeface="DM Sans"/>
            </a:endParaRPr>
          </a:p>
          <a:p>
            <a:pPr marL="609585" indent="-419090">
              <a:lnSpc>
                <a:spcPct val="150000"/>
              </a:lnSpc>
              <a:buClr>
                <a:srgbClr val="EA90FF"/>
              </a:buClr>
              <a:buSzPts val="1350"/>
              <a:buFont typeface="DM Sans"/>
              <a:buChar char="✓"/>
            </a:pPr>
            <a:r>
              <a:rPr lang="es">
                <a:solidFill>
                  <a:schemeClr val="dk1"/>
                </a:solidFill>
                <a:highlight>
                  <a:schemeClr val="lt1"/>
                </a:highlight>
                <a:latin typeface="DM Sans"/>
                <a:ea typeface="DM Sans"/>
                <a:cs typeface="DM Sans"/>
                <a:sym typeface="DM Sans"/>
              </a:rPr>
              <a:t>Crear un array “users” que cuente con 5 usuarios de tipo objeto, cada uno con los datos mencionados arriba.</a:t>
            </a:r>
            <a:endParaRPr>
              <a:solidFill>
                <a:schemeClr val="dk1"/>
              </a:solidFill>
              <a:highlight>
                <a:schemeClr val="lt1"/>
              </a:highlight>
              <a:latin typeface="DM Sans"/>
              <a:ea typeface="DM Sans"/>
              <a:cs typeface="DM Sans"/>
              <a:sym typeface="DM Sans"/>
            </a:endParaRPr>
          </a:p>
          <a:p>
            <a:pPr marL="609585" indent="-419090">
              <a:lnSpc>
                <a:spcPct val="150000"/>
              </a:lnSpc>
              <a:buClr>
                <a:srgbClr val="EA90FF"/>
              </a:buClr>
              <a:buSzPts val="1350"/>
              <a:buFont typeface="DM Sans"/>
              <a:buChar char="✓"/>
            </a:pPr>
            <a:r>
              <a:rPr lang="es">
                <a:solidFill>
                  <a:schemeClr val="dk1"/>
                </a:solidFill>
                <a:highlight>
                  <a:schemeClr val="lt1"/>
                </a:highlight>
                <a:latin typeface="DM Sans"/>
                <a:ea typeface="DM Sans"/>
                <a:cs typeface="DM Sans"/>
                <a:sym typeface="DM Sans"/>
              </a:rPr>
              <a:t>Al llamar al método get ‘/’, generar un número random para elegir a alguno de los usuarios y mostrar el usuario seleccionado al azar en la plantilla.</a:t>
            </a:r>
            <a:endParaRPr>
              <a:solidFill>
                <a:schemeClr val="dk1"/>
              </a:solidFill>
              <a:highlight>
                <a:schemeClr val="lt1"/>
              </a:highlight>
              <a:latin typeface="DM Sans"/>
              <a:ea typeface="DM Sans"/>
              <a:cs typeface="DM Sans"/>
              <a:sym typeface="DM Sans"/>
            </a:endParaRPr>
          </a:p>
          <a:p>
            <a:pPr marL="609585" indent="-419090">
              <a:lnSpc>
                <a:spcPct val="150000"/>
              </a:lnSpc>
              <a:buClr>
                <a:srgbClr val="EA90FF"/>
              </a:buClr>
              <a:buSzPts val="1350"/>
              <a:buFont typeface="DM Sans"/>
              <a:buChar char="✓"/>
            </a:pPr>
            <a:r>
              <a:rPr lang="es">
                <a:solidFill>
                  <a:schemeClr val="dk1"/>
                </a:solidFill>
                <a:highlight>
                  <a:schemeClr val="lt1"/>
                </a:highlight>
                <a:latin typeface="DM Sans"/>
                <a:ea typeface="DM Sans"/>
                <a:cs typeface="DM Sans"/>
                <a:sym typeface="DM Sans"/>
              </a:rPr>
              <a:t>Observar los diferentes resultados en el navegador. </a:t>
            </a:r>
            <a:endParaRPr>
              <a:solidFill>
                <a:schemeClr val="dk1"/>
              </a:solidFill>
              <a:highlight>
                <a:schemeClr val="lt1"/>
              </a:highlight>
              <a:latin typeface="DM Sans"/>
              <a:ea typeface="DM Sans"/>
              <a:cs typeface="DM Sans"/>
              <a:sym typeface="DM Sans"/>
            </a:endParaRPr>
          </a:p>
        </p:txBody>
      </p:sp>
      <p:sp>
        <p:nvSpPr>
          <p:cNvPr id="616" name="Google Shape;616;p128"/>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29"/>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622" name="Google Shape;622;p129"/>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30"/>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Estructuras en</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Handlebars</a:t>
            </a:r>
            <a:endParaRPr sz="5333" b="1">
              <a:solidFill>
                <a:srgbClr val="83AEFB"/>
              </a:solidFill>
              <a:latin typeface="DM Sans"/>
              <a:ea typeface="DM Sans"/>
              <a:cs typeface="DM Sans"/>
              <a:sym typeface="DM Sans"/>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31"/>
          <p:cNvSpPr txBox="1"/>
          <p:nvPr/>
        </p:nvSpPr>
        <p:spPr>
          <a:xfrm>
            <a:off x="519400" y="1313501"/>
            <a:ext cx="1029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No solo se trata de reemplazar</a:t>
            </a:r>
            <a:endParaRPr sz="5333" b="1">
              <a:solidFill>
                <a:schemeClr val="dk1"/>
              </a:solidFill>
              <a:latin typeface="DM Sans"/>
              <a:ea typeface="DM Sans"/>
              <a:cs typeface="DM Sans"/>
              <a:sym typeface="DM Sans"/>
            </a:endParaRPr>
          </a:p>
        </p:txBody>
      </p:sp>
      <p:sp>
        <p:nvSpPr>
          <p:cNvPr id="633" name="Google Shape;633;p131"/>
          <p:cNvSpPr txBox="1"/>
          <p:nvPr/>
        </p:nvSpPr>
        <p:spPr>
          <a:xfrm>
            <a:off x="6211167" y="2530233"/>
            <a:ext cx="5192400" cy="2707817"/>
          </a:xfrm>
          <a:prstGeom prst="rect">
            <a:avLst/>
          </a:prstGeom>
          <a:noFill/>
          <a:ln>
            <a:noFill/>
          </a:ln>
        </p:spPr>
        <p:txBody>
          <a:bodyPr spcFirstLastPara="1" wrap="square" lIns="121900" tIns="121900" rIns="121900" bIns="121900" anchor="t" anchorCtr="0">
            <a:spAutoFit/>
          </a:bodyPr>
          <a:lstStyle/>
          <a:p>
            <a:pPr>
              <a:lnSpc>
                <a:spcPct val="80000"/>
              </a:lnSpc>
            </a:pPr>
            <a:r>
              <a:rPr lang="es" sz="1733">
                <a:latin typeface="DM Sans"/>
                <a:ea typeface="DM Sans"/>
                <a:cs typeface="DM Sans"/>
                <a:sym typeface="DM Sans"/>
              </a:rPr>
              <a:t>Asimismo, podemos realizar ciclos también utilizando la palabra reservada para Handlebars “each”.</a:t>
            </a:r>
            <a:endParaRPr sz="1733">
              <a:latin typeface="DM Sans"/>
              <a:ea typeface="DM Sans"/>
              <a:cs typeface="DM Sans"/>
              <a:sym typeface="DM Sans"/>
            </a:endParaRPr>
          </a:p>
          <a:p>
            <a:pPr>
              <a:lnSpc>
                <a:spcPct val="80000"/>
              </a:lnSpc>
            </a:pPr>
            <a:endParaRPr sz="1733">
              <a:latin typeface="DM Sans"/>
              <a:ea typeface="DM Sans"/>
              <a:cs typeface="DM Sans"/>
              <a:sym typeface="DM Sans"/>
            </a:endParaRPr>
          </a:p>
          <a:p>
            <a:pPr>
              <a:lnSpc>
                <a:spcPct val="80000"/>
              </a:lnSpc>
            </a:pPr>
            <a:r>
              <a:rPr lang="es" sz="1733">
                <a:latin typeface="DM Sans"/>
                <a:ea typeface="DM Sans"/>
                <a:cs typeface="DM Sans"/>
                <a:sym typeface="DM Sans"/>
              </a:rPr>
              <a:t>Como se mencionó, necesitaremos colocar el hashtag para poder ejecutar un ciclo:</a:t>
            </a:r>
            <a:endParaRPr sz="1733">
              <a:latin typeface="DM Sans"/>
              <a:ea typeface="DM Sans"/>
              <a:cs typeface="DM Sans"/>
              <a:sym typeface="DM Sans"/>
            </a:endParaRPr>
          </a:p>
          <a:p>
            <a:pPr>
              <a:lnSpc>
                <a:spcPct val="80000"/>
              </a:lnSpc>
            </a:pPr>
            <a:endParaRPr sz="1733">
              <a:latin typeface="DM Sans"/>
              <a:ea typeface="DM Sans"/>
              <a:cs typeface="DM Sans"/>
              <a:sym typeface="DM Sans"/>
            </a:endParaRPr>
          </a:p>
          <a:p>
            <a:pPr>
              <a:lnSpc>
                <a:spcPct val="80000"/>
              </a:lnSpc>
            </a:pPr>
            <a:endParaRPr sz="1733">
              <a:latin typeface="DM Sans"/>
              <a:ea typeface="DM Sans"/>
              <a:cs typeface="DM Sans"/>
              <a:sym typeface="DM Sans"/>
            </a:endParaRPr>
          </a:p>
          <a:p>
            <a:pPr>
              <a:lnSpc>
                <a:spcPct val="80000"/>
              </a:lnSpc>
            </a:pPr>
            <a:endParaRPr sz="1733">
              <a:latin typeface="DM Sans"/>
              <a:ea typeface="DM Sans"/>
              <a:cs typeface="DM Sans"/>
              <a:sym typeface="DM Sans"/>
            </a:endParaRPr>
          </a:p>
          <a:p>
            <a:pPr>
              <a:lnSpc>
                <a:spcPct val="80000"/>
              </a:lnSpc>
            </a:pPr>
            <a:r>
              <a:rPr lang="es" sz="2667" b="1" i="1">
                <a:latin typeface="DM Sans"/>
                <a:ea typeface="DM Sans"/>
                <a:cs typeface="DM Sans"/>
                <a:sym typeface="DM Sans"/>
              </a:rPr>
              <a:t>{{#each elemento iterable}}</a:t>
            </a:r>
            <a:endParaRPr sz="2667" b="1" i="1">
              <a:latin typeface="DM Sans"/>
              <a:ea typeface="DM Sans"/>
              <a:cs typeface="DM Sans"/>
              <a:sym typeface="DM Sans"/>
            </a:endParaRPr>
          </a:p>
          <a:p>
            <a:pPr>
              <a:lnSpc>
                <a:spcPct val="80000"/>
              </a:lnSpc>
            </a:pPr>
            <a:endParaRPr sz="1733">
              <a:latin typeface="DM Sans"/>
              <a:ea typeface="DM Sans"/>
              <a:cs typeface="DM Sans"/>
              <a:sym typeface="DM Sans"/>
            </a:endParaRPr>
          </a:p>
        </p:txBody>
      </p:sp>
      <p:sp>
        <p:nvSpPr>
          <p:cNvPr id="634" name="Google Shape;634;p131"/>
          <p:cNvSpPr txBox="1"/>
          <p:nvPr/>
        </p:nvSpPr>
        <p:spPr>
          <a:xfrm>
            <a:off x="614167" y="2530234"/>
            <a:ext cx="5360000" cy="3036175"/>
          </a:xfrm>
          <a:prstGeom prst="rect">
            <a:avLst/>
          </a:prstGeom>
          <a:noFill/>
          <a:ln>
            <a:noFill/>
          </a:ln>
        </p:spPr>
        <p:txBody>
          <a:bodyPr spcFirstLastPara="1" wrap="square" lIns="121900" tIns="121900" rIns="121900" bIns="121900" anchor="t" anchorCtr="0">
            <a:spAutoFit/>
          </a:bodyPr>
          <a:lstStyle/>
          <a:p>
            <a:pPr>
              <a:lnSpc>
                <a:spcPct val="80000"/>
              </a:lnSpc>
            </a:pPr>
            <a:r>
              <a:rPr lang="es" sz="1733">
                <a:solidFill>
                  <a:schemeClr val="dk1"/>
                </a:solidFill>
                <a:latin typeface="DM Sans"/>
                <a:ea typeface="DM Sans"/>
                <a:cs typeface="DM Sans"/>
                <a:sym typeface="DM Sans"/>
              </a:rPr>
              <a:t>Si bien las plantillas permiten “reemplazar” una marca por un dato dinámico, Handlebars nos proporciona también la capacidad para poder realizar estructuras de decisión o de repetición.</a:t>
            </a:r>
            <a:endParaRPr sz="1733">
              <a:solidFill>
                <a:schemeClr val="dk1"/>
              </a:solidFill>
              <a:latin typeface="DM Sans"/>
              <a:ea typeface="DM Sans"/>
              <a:cs typeface="DM Sans"/>
              <a:sym typeface="DM Sans"/>
            </a:endParaRPr>
          </a:p>
          <a:p>
            <a:pPr marL="609585">
              <a:lnSpc>
                <a:spcPct val="80000"/>
              </a:lnSpc>
            </a:pPr>
            <a:endParaRPr sz="1733">
              <a:solidFill>
                <a:schemeClr val="dk1"/>
              </a:solidFill>
              <a:latin typeface="DM Sans"/>
              <a:ea typeface="DM Sans"/>
              <a:cs typeface="DM Sans"/>
              <a:sym typeface="DM Sans"/>
            </a:endParaRPr>
          </a:p>
          <a:p>
            <a:pPr>
              <a:lnSpc>
                <a:spcPct val="80000"/>
              </a:lnSpc>
            </a:pPr>
            <a:r>
              <a:rPr lang="es" sz="1733">
                <a:solidFill>
                  <a:schemeClr val="dk1"/>
                </a:solidFill>
                <a:latin typeface="DM Sans"/>
                <a:ea typeface="DM Sans"/>
                <a:cs typeface="DM Sans"/>
                <a:sym typeface="DM Sans"/>
              </a:rPr>
              <a:t>Cuando utilicemos una estructura, lo haremos con el símbolo # dentro de las dos llaves, como:</a:t>
            </a:r>
            <a:endParaRPr sz="1733">
              <a:solidFill>
                <a:schemeClr val="dk1"/>
              </a:solidFill>
              <a:latin typeface="DM Sans"/>
              <a:ea typeface="DM Sans"/>
              <a:cs typeface="DM Sans"/>
              <a:sym typeface="DM Sans"/>
            </a:endParaRPr>
          </a:p>
          <a:p>
            <a:pPr marL="609585">
              <a:lnSpc>
                <a:spcPct val="80000"/>
              </a:lnSpc>
            </a:pPr>
            <a:endParaRPr sz="1733">
              <a:solidFill>
                <a:schemeClr val="dk1"/>
              </a:solidFill>
              <a:latin typeface="DM Sans"/>
              <a:ea typeface="DM Sans"/>
              <a:cs typeface="DM Sans"/>
              <a:sym typeface="DM Sans"/>
            </a:endParaRPr>
          </a:p>
          <a:p>
            <a:pPr marL="609585">
              <a:lnSpc>
                <a:spcPct val="80000"/>
              </a:lnSpc>
            </a:pPr>
            <a:endParaRPr sz="1733">
              <a:solidFill>
                <a:schemeClr val="dk1"/>
              </a:solidFill>
              <a:latin typeface="DM Sans"/>
              <a:ea typeface="DM Sans"/>
              <a:cs typeface="DM Sans"/>
              <a:sym typeface="DM Sans"/>
            </a:endParaRPr>
          </a:p>
          <a:p>
            <a:pPr>
              <a:lnSpc>
                <a:spcPct val="80000"/>
              </a:lnSpc>
            </a:pPr>
            <a:r>
              <a:rPr lang="es" sz="2667" b="1" i="1">
                <a:solidFill>
                  <a:schemeClr val="dk1"/>
                </a:solidFill>
                <a:latin typeface="DM Sans"/>
                <a:ea typeface="DM Sans"/>
                <a:cs typeface="DM Sans"/>
                <a:sym typeface="DM Sans"/>
              </a:rPr>
              <a:t>{{#if condición}}</a:t>
            </a:r>
            <a:endParaRPr sz="2667" b="1" i="1">
              <a:solidFill>
                <a:schemeClr val="dk1"/>
              </a:solidFill>
              <a:latin typeface="DM Sans"/>
              <a:ea typeface="DM Sans"/>
              <a:cs typeface="DM Sans"/>
              <a:sym typeface="DM Sans"/>
            </a:endParaRPr>
          </a:p>
          <a:p>
            <a:pPr marL="609585">
              <a:lnSpc>
                <a:spcPct val="80000"/>
              </a:lnSpc>
            </a:pPr>
            <a:endParaRPr sz="2667" b="1" i="1">
              <a:solidFill>
                <a:schemeClr val="dk1"/>
              </a:solidFill>
              <a:latin typeface="DM Sans"/>
              <a:ea typeface="DM Sans"/>
              <a:cs typeface="DM Sans"/>
              <a:sym typeface="DM Sans"/>
            </a:endParaRPr>
          </a:p>
          <a:p>
            <a:pPr>
              <a:lnSpc>
                <a:spcPct val="80000"/>
              </a:lnSpc>
            </a:pPr>
            <a:r>
              <a:rPr lang="es" sz="1733">
                <a:solidFill>
                  <a:schemeClr val="dk1"/>
                </a:solidFill>
                <a:latin typeface="DM Sans"/>
                <a:ea typeface="DM Sans"/>
                <a:cs typeface="DM Sans"/>
                <a:sym typeface="DM Sans"/>
              </a:rPr>
              <a:t>No admite expresiones, sólo booleanos.</a:t>
            </a:r>
            <a:endParaRPr sz="1733">
              <a:solidFill>
                <a:schemeClr val="dk1"/>
              </a:solidFill>
              <a:latin typeface="DM Sans"/>
              <a:ea typeface="DM Sans"/>
              <a:cs typeface="DM Sans"/>
              <a:sym typeface="DM Sans"/>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32"/>
          <p:cNvSpPr txBox="1"/>
          <p:nvPr/>
        </p:nvSpPr>
        <p:spPr>
          <a:xfrm>
            <a:off x="1926800" y="549034"/>
            <a:ext cx="102652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de estructuras con Handlebars</a:t>
            </a:r>
            <a:endParaRPr sz="4667" b="1">
              <a:solidFill>
                <a:srgbClr val="EAFF6A"/>
              </a:solidFill>
              <a:latin typeface="DM Sans"/>
              <a:ea typeface="DM Sans"/>
              <a:cs typeface="DM Sans"/>
              <a:sym typeface="DM Sans"/>
            </a:endParaRPr>
          </a:p>
        </p:txBody>
      </p:sp>
      <p:sp>
        <p:nvSpPr>
          <p:cNvPr id="640" name="Google Shape;640;p132"/>
          <p:cNvSpPr txBox="1"/>
          <p:nvPr/>
        </p:nvSpPr>
        <p:spPr>
          <a:xfrm>
            <a:off x="631133" y="2090401"/>
            <a:ext cx="10641200" cy="4185721"/>
          </a:xfrm>
          <a:prstGeom prst="rect">
            <a:avLst/>
          </a:prstGeom>
          <a:noFill/>
          <a:ln>
            <a:noFill/>
          </a:ln>
        </p:spPr>
        <p:txBody>
          <a:bodyPr spcFirstLastPara="1" wrap="square" lIns="121900" tIns="121900" rIns="121900" bIns="121900" anchor="t" anchorCtr="0">
            <a:spAutoFit/>
          </a:bodyPr>
          <a:lstStyle/>
          <a:p>
            <a:pPr marL="609585" indent="-507987">
              <a:buClr>
                <a:schemeClr val="accent6"/>
              </a:buClr>
              <a:buSzPts val="2400"/>
              <a:buFont typeface="DM Sans"/>
              <a:buChar char="✓"/>
            </a:pPr>
            <a:r>
              <a:rPr lang="es" sz="3200">
                <a:solidFill>
                  <a:srgbClr val="B7B7B7"/>
                </a:solidFill>
                <a:latin typeface="DM Sans"/>
                <a:ea typeface="DM Sans"/>
                <a:cs typeface="DM Sans"/>
                <a:sym typeface="DM Sans"/>
              </a:rPr>
              <a:t>Agregar un arreglo con nombre “food”, el cual contendrá 5 objetos con los datos: </a:t>
            </a:r>
            <a:r>
              <a:rPr lang="es" sz="3200" i="1">
                <a:solidFill>
                  <a:srgbClr val="B7B7B7"/>
                </a:solidFill>
                <a:latin typeface="DM Sans"/>
                <a:ea typeface="DM Sans"/>
                <a:cs typeface="DM Sans"/>
                <a:sym typeface="DM Sans"/>
              </a:rPr>
              <a:t>name, price</a:t>
            </a:r>
            <a:endParaRPr sz="3200" i="1">
              <a:solidFill>
                <a:srgbClr val="B7B7B7"/>
              </a:solidFill>
              <a:latin typeface="DM Sans"/>
              <a:ea typeface="DM Sans"/>
              <a:cs typeface="DM Sans"/>
              <a:sym typeface="DM Sans"/>
            </a:endParaRPr>
          </a:p>
          <a:p>
            <a:pPr marL="609585" indent="-507987">
              <a:buClr>
                <a:schemeClr val="accent6"/>
              </a:buClr>
              <a:buSzPts val="2400"/>
              <a:buFont typeface="DM Sans"/>
              <a:buChar char="✓"/>
            </a:pPr>
            <a:r>
              <a:rPr lang="es" sz="3200">
                <a:solidFill>
                  <a:srgbClr val="B7B7B7"/>
                </a:solidFill>
                <a:latin typeface="DM Sans"/>
                <a:ea typeface="DM Sans"/>
                <a:cs typeface="DM Sans"/>
                <a:sym typeface="DM Sans"/>
              </a:rPr>
              <a:t>Con base en la estructura ya desarrollada. Agregar al usuario de prueba un campo “role” el cual podrá ser “admin” o “user” </a:t>
            </a:r>
            <a:endParaRPr sz="3200">
              <a:solidFill>
                <a:srgbClr val="B7B7B7"/>
              </a:solidFill>
              <a:latin typeface="DM Sans"/>
              <a:ea typeface="DM Sans"/>
              <a:cs typeface="DM Sans"/>
              <a:sym typeface="DM Sans"/>
            </a:endParaRPr>
          </a:p>
          <a:p>
            <a:pPr marL="609585" indent="-507987">
              <a:buClr>
                <a:schemeClr val="accent6"/>
              </a:buClr>
              <a:buSzPts val="2400"/>
              <a:buFont typeface="DM Sans"/>
              <a:buChar char="✓"/>
            </a:pPr>
            <a:r>
              <a:rPr lang="es" sz="3200">
                <a:solidFill>
                  <a:srgbClr val="B7B7B7"/>
                </a:solidFill>
                <a:latin typeface="DM Sans"/>
                <a:ea typeface="DM Sans"/>
                <a:cs typeface="DM Sans"/>
                <a:sym typeface="DM Sans"/>
              </a:rPr>
              <a:t>Modificar la plantilla para que, si el usuario es de rol admin, pueda ver la lista de alimentos, si es usuario, sólo verá la bienvenida</a:t>
            </a:r>
            <a:endParaRPr sz="3200">
              <a:solidFill>
                <a:srgbClr val="B7B7B7"/>
              </a:solidFill>
              <a:latin typeface="DM Sans"/>
              <a:ea typeface="DM Sans"/>
              <a:cs typeface="DM Sans"/>
              <a:sym typeface="DM Sans"/>
            </a:endParaRPr>
          </a:p>
        </p:txBody>
      </p:sp>
      <p:grpSp>
        <p:nvGrpSpPr>
          <p:cNvPr id="641" name="Google Shape;641;p132"/>
          <p:cNvGrpSpPr/>
          <p:nvPr/>
        </p:nvGrpSpPr>
        <p:grpSpPr>
          <a:xfrm>
            <a:off x="631135" y="826031"/>
            <a:ext cx="985200" cy="985200"/>
            <a:chOff x="473351" y="619523"/>
            <a:chExt cx="738900" cy="738900"/>
          </a:xfrm>
        </p:grpSpPr>
        <p:sp>
          <p:nvSpPr>
            <p:cNvPr id="642" name="Google Shape;642;p132"/>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43" name="Google Shape;643;p13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33"/>
          <p:cNvSpPr txBox="1"/>
          <p:nvPr/>
        </p:nvSpPr>
        <p:spPr>
          <a:xfrm>
            <a:off x="1001800" y="238368"/>
            <a:ext cx="101884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configurando método para hacerlo más complejo</a:t>
            </a:r>
            <a:endParaRPr sz="4667" b="1">
              <a:solidFill>
                <a:schemeClr val="lt1"/>
              </a:solidFill>
              <a:latin typeface="DM Sans"/>
              <a:ea typeface="DM Sans"/>
              <a:cs typeface="DM Sans"/>
              <a:sym typeface="DM Sans"/>
            </a:endParaRPr>
          </a:p>
        </p:txBody>
      </p:sp>
      <p:pic>
        <p:nvPicPr>
          <p:cNvPr id="649" name="Google Shape;649;p133"/>
          <p:cNvPicPr preferRelativeResize="0"/>
          <p:nvPr/>
        </p:nvPicPr>
        <p:blipFill>
          <a:blip r:embed="rId3">
            <a:alphaModFix/>
          </a:blip>
          <a:stretch>
            <a:fillRect/>
          </a:stretch>
        </p:blipFill>
        <p:spPr>
          <a:xfrm>
            <a:off x="1805865" y="1708433"/>
            <a:ext cx="8580267" cy="4932467"/>
          </a:xfrm>
          <a:prstGeom prst="rect">
            <a:avLst/>
          </a:prstGeom>
          <a:noFill/>
          <a:ln>
            <a:noFill/>
          </a:ln>
        </p:spPr>
      </p:pic>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34"/>
          <p:cNvSpPr txBox="1"/>
          <p:nvPr/>
        </p:nvSpPr>
        <p:spPr>
          <a:xfrm>
            <a:off x="1001800" y="353301"/>
            <a:ext cx="10516800" cy="218536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configurando index para poder utilizar if/else y ciclo each</a:t>
            </a:r>
            <a:endParaRPr sz="4667" b="1">
              <a:solidFill>
                <a:schemeClr val="lt1"/>
              </a:solidFill>
              <a:latin typeface="DM Sans"/>
              <a:ea typeface="DM Sans"/>
              <a:cs typeface="DM Sans"/>
              <a:sym typeface="DM Sans"/>
            </a:endParaRPr>
          </a:p>
          <a:p>
            <a:pPr marL="609585" algn="ctr">
              <a:lnSpc>
                <a:spcPct val="90000"/>
              </a:lnSpc>
            </a:pPr>
            <a:endParaRPr sz="4667" b="1">
              <a:solidFill>
                <a:schemeClr val="lt1"/>
              </a:solidFill>
              <a:latin typeface="DM Sans"/>
              <a:ea typeface="DM Sans"/>
              <a:cs typeface="DM Sans"/>
              <a:sym typeface="DM Sans"/>
            </a:endParaRPr>
          </a:p>
        </p:txBody>
      </p:sp>
      <p:pic>
        <p:nvPicPr>
          <p:cNvPr id="655" name="Google Shape;655;p134"/>
          <p:cNvPicPr preferRelativeResize="0"/>
          <p:nvPr/>
        </p:nvPicPr>
        <p:blipFill>
          <a:blip r:embed="rId3">
            <a:alphaModFix/>
          </a:blip>
          <a:stretch>
            <a:fillRect/>
          </a:stretch>
        </p:blipFill>
        <p:spPr>
          <a:xfrm>
            <a:off x="1426318" y="1991333"/>
            <a:ext cx="9667765" cy="4044667"/>
          </a:xfrm>
          <a:prstGeom prst="rect">
            <a:avLst/>
          </a:prstGeom>
          <a:noFill/>
          <a:ln>
            <a:noFill/>
          </a:ln>
        </p:spPr>
      </p:pic>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p135"/>
          <p:cNvPicPr preferRelativeResize="0"/>
          <p:nvPr/>
        </p:nvPicPr>
        <p:blipFill>
          <a:blip r:embed="rId3">
            <a:alphaModFix/>
          </a:blip>
          <a:stretch>
            <a:fillRect/>
          </a:stretch>
        </p:blipFill>
        <p:spPr>
          <a:xfrm>
            <a:off x="1" y="1770701"/>
            <a:ext cx="5664065" cy="1972500"/>
          </a:xfrm>
          <a:prstGeom prst="rect">
            <a:avLst/>
          </a:prstGeom>
          <a:noFill/>
          <a:ln>
            <a:noFill/>
          </a:ln>
        </p:spPr>
      </p:pic>
      <p:pic>
        <p:nvPicPr>
          <p:cNvPr id="661" name="Google Shape;661;p135"/>
          <p:cNvPicPr preferRelativeResize="0"/>
          <p:nvPr/>
        </p:nvPicPr>
        <p:blipFill>
          <a:blip r:embed="rId4">
            <a:alphaModFix/>
          </a:blip>
          <a:stretch>
            <a:fillRect/>
          </a:stretch>
        </p:blipFill>
        <p:spPr>
          <a:xfrm>
            <a:off x="6011767" y="1286067"/>
            <a:ext cx="6032500" cy="5346700"/>
          </a:xfrm>
          <a:prstGeom prst="rect">
            <a:avLst/>
          </a:prstGeom>
          <a:noFill/>
          <a:ln>
            <a:noFill/>
          </a:ln>
        </p:spPr>
      </p:pic>
      <p:sp>
        <p:nvSpPr>
          <p:cNvPr id="662" name="Google Shape;662;p135"/>
          <p:cNvSpPr txBox="1"/>
          <p:nvPr/>
        </p:nvSpPr>
        <p:spPr>
          <a:xfrm>
            <a:off x="0" y="773034"/>
            <a:ext cx="6229600" cy="656614"/>
          </a:xfrm>
          <a:prstGeom prst="rect">
            <a:avLst/>
          </a:prstGeom>
          <a:noFill/>
          <a:ln>
            <a:noFill/>
          </a:ln>
        </p:spPr>
        <p:txBody>
          <a:bodyPr spcFirstLastPara="1" wrap="square" lIns="121900" tIns="121900" rIns="121900" bIns="121900" anchor="t" anchorCtr="0">
            <a:spAutoFit/>
          </a:bodyPr>
          <a:lstStyle/>
          <a:p>
            <a:r>
              <a:rPr lang="es" sz="2667" b="1">
                <a:highlight>
                  <a:schemeClr val="accent6"/>
                </a:highlight>
                <a:latin typeface="DM Sans"/>
                <a:ea typeface="DM Sans"/>
                <a:cs typeface="DM Sans"/>
                <a:sym typeface="DM Sans"/>
              </a:rPr>
              <a:t>Ejemplo: Hilda rol = user</a:t>
            </a:r>
            <a:endParaRPr sz="2667" b="1">
              <a:highlight>
                <a:schemeClr val="accent6"/>
              </a:highlight>
              <a:latin typeface="DM Sans"/>
              <a:ea typeface="DM Sans"/>
              <a:cs typeface="DM Sans"/>
              <a:sym typeface="DM Sans"/>
            </a:endParaRPr>
          </a:p>
        </p:txBody>
      </p:sp>
      <p:sp>
        <p:nvSpPr>
          <p:cNvPr id="663" name="Google Shape;663;p135"/>
          <p:cNvSpPr txBox="1"/>
          <p:nvPr/>
        </p:nvSpPr>
        <p:spPr>
          <a:xfrm>
            <a:off x="6096000" y="773034"/>
            <a:ext cx="6229600" cy="656614"/>
          </a:xfrm>
          <a:prstGeom prst="rect">
            <a:avLst/>
          </a:prstGeom>
          <a:noFill/>
          <a:ln>
            <a:noFill/>
          </a:ln>
        </p:spPr>
        <p:txBody>
          <a:bodyPr spcFirstLastPara="1" wrap="square" lIns="121900" tIns="121900" rIns="121900" bIns="121900" anchor="t" anchorCtr="0">
            <a:spAutoFit/>
          </a:bodyPr>
          <a:lstStyle/>
          <a:p>
            <a:r>
              <a:rPr lang="es" sz="2667" b="1">
                <a:highlight>
                  <a:schemeClr val="accent6"/>
                </a:highlight>
                <a:latin typeface="DM Sans"/>
                <a:ea typeface="DM Sans"/>
                <a:cs typeface="DM Sans"/>
                <a:sym typeface="DM Sans"/>
              </a:rPr>
              <a:t>Ejemplo: Hilda rol = admin</a:t>
            </a:r>
            <a:endParaRPr sz="2667" b="1">
              <a:highlight>
                <a:schemeClr val="accent6"/>
              </a:highlight>
              <a:latin typeface="DM Sans"/>
              <a:ea typeface="DM Sans"/>
              <a:cs typeface="DM Sans"/>
              <a:sym typeface="DM Sans"/>
            </a:endParaRPr>
          </a:p>
        </p:txBody>
      </p:sp>
      <p:pic>
        <p:nvPicPr>
          <p:cNvPr id="664" name="Google Shape;664;p135"/>
          <p:cNvPicPr preferRelativeResize="0"/>
          <p:nvPr/>
        </p:nvPicPr>
        <p:blipFill>
          <a:blip r:embed="rId5">
            <a:alphaModFix/>
          </a:blip>
          <a:stretch>
            <a:fillRect/>
          </a:stretch>
        </p:blipFill>
        <p:spPr>
          <a:xfrm>
            <a:off x="10415218" y="6256367"/>
            <a:ext cx="1534333" cy="35676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209"/>
          <p:cNvSpPr txBox="1"/>
          <p:nvPr/>
        </p:nvSpPr>
        <p:spPr>
          <a:xfrm>
            <a:off x="1909951"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Javascript y </a:t>
            </a:r>
            <a:r>
              <a:rPr lang="es" sz="5333" b="1">
                <a:solidFill>
                  <a:srgbClr val="EA90FF"/>
                </a:solidFill>
                <a:latin typeface="DM Sans"/>
                <a:ea typeface="DM Sans"/>
                <a:cs typeface="DM Sans"/>
                <a:sym typeface="DM Sans"/>
              </a:rPr>
              <a:t>ES6</a:t>
            </a:r>
            <a:endParaRPr sz="5333" b="1">
              <a:solidFill>
                <a:srgbClr val="EA90FF"/>
              </a:solidFill>
              <a:latin typeface="DM Sans"/>
              <a:ea typeface="DM Sans"/>
              <a:cs typeface="DM Sans"/>
              <a:sym typeface="DM Sans"/>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36"/>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Express Router + Handlebars</a:t>
            </a:r>
            <a:endParaRPr sz="5333" b="1">
              <a:solidFill>
                <a:schemeClr val="dk1"/>
              </a:solidFill>
              <a:latin typeface="DM Sans"/>
              <a:ea typeface="DM Sans"/>
              <a:cs typeface="DM Sans"/>
              <a:sym typeface="DM Sans"/>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37"/>
          <p:cNvSpPr txBox="1"/>
          <p:nvPr/>
        </p:nvSpPr>
        <p:spPr>
          <a:xfrm>
            <a:off x="610300" y="1043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Mover lógica de vistas a un router</a:t>
            </a:r>
            <a:endParaRPr sz="5333" b="1">
              <a:solidFill>
                <a:schemeClr val="dk1"/>
              </a:solidFill>
              <a:latin typeface="DM Sans"/>
              <a:ea typeface="DM Sans"/>
              <a:cs typeface="DM Sans"/>
              <a:sym typeface="DM Sans"/>
            </a:endParaRPr>
          </a:p>
        </p:txBody>
      </p:sp>
      <p:sp>
        <p:nvSpPr>
          <p:cNvPr id="675" name="Google Shape;675;p137"/>
          <p:cNvSpPr txBox="1"/>
          <p:nvPr/>
        </p:nvSpPr>
        <p:spPr>
          <a:xfrm>
            <a:off x="610300" y="3000934"/>
            <a:ext cx="63068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forma de trabajar correctamente con plantillas, conforme crece nuestro sitio web, es colocar las vistas como si fueran un router más de nuestro servidor.</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gran diferencia está en que los demás routers suelen responder con </a:t>
            </a:r>
            <a:r>
              <a:rPr lang="es" b="1">
                <a:latin typeface="DM Sans"/>
                <a:ea typeface="DM Sans"/>
                <a:cs typeface="DM Sans"/>
                <a:sym typeface="DM Sans"/>
              </a:rPr>
              <a:t>res.send</a:t>
            </a:r>
            <a:r>
              <a:rPr lang="es">
                <a:latin typeface="DM Sans"/>
                <a:ea typeface="DM Sans"/>
                <a:cs typeface="DM Sans"/>
                <a:sym typeface="DM Sans"/>
              </a:rPr>
              <a:t>. Mientras que el router de vistas </a:t>
            </a:r>
            <a:r>
              <a:rPr lang="es" b="1">
                <a:latin typeface="DM Sans"/>
                <a:ea typeface="DM Sans"/>
                <a:cs typeface="DM Sans"/>
                <a:sym typeface="DM Sans"/>
              </a:rPr>
              <a:t>siempre debe responder con res.render</a:t>
            </a:r>
            <a:r>
              <a:rPr lang="es">
                <a:latin typeface="DM Sans"/>
                <a:ea typeface="DM Sans"/>
                <a:cs typeface="DM Sans"/>
                <a:sym typeface="DM Sans"/>
              </a:rPr>
              <a:t>.</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Además, este router se colocará en la ruta raíz ‘/’ y no será necesario ser precedido por ‘/api’ como los demás. </a:t>
            </a:r>
            <a:endParaRPr>
              <a:latin typeface="DM Sans"/>
              <a:ea typeface="DM Sans"/>
              <a:cs typeface="DM Sans"/>
              <a:sym typeface="DM Sans"/>
            </a:endParaRPr>
          </a:p>
        </p:txBody>
      </p:sp>
      <p:sp>
        <p:nvSpPr>
          <p:cNvPr id="676" name="Google Shape;676;p137"/>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677" name="Google Shape;677;p137"/>
          <p:cNvPicPr preferRelativeResize="0"/>
          <p:nvPr/>
        </p:nvPicPr>
        <p:blipFill>
          <a:blip r:embed="rId3">
            <a:alphaModFix/>
          </a:blip>
          <a:stretch>
            <a:fillRect/>
          </a:stretch>
        </p:blipFill>
        <p:spPr>
          <a:xfrm>
            <a:off x="8198700" y="870500"/>
            <a:ext cx="3196133" cy="5117000"/>
          </a:xfrm>
          <a:prstGeom prst="rect">
            <a:avLst/>
          </a:prstGeom>
          <a:noFill/>
          <a:ln>
            <a:noFill/>
          </a:ln>
        </p:spPr>
      </p:pic>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38"/>
          <p:cNvSpPr txBox="1"/>
          <p:nvPr/>
        </p:nvSpPr>
        <p:spPr>
          <a:xfrm>
            <a:off x="8547133" y="736034"/>
            <a:ext cx="3940000" cy="2585667"/>
          </a:xfrm>
          <a:prstGeom prst="rect">
            <a:avLst/>
          </a:prstGeom>
          <a:noFill/>
          <a:ln>
            <a:noFill/>
          </a:ln>
        </p:spPr>
        <p:txBody>
          <a:bodyPr spcFirstLastPara="1" wrap="square" lIns="121900" tIns="121900" rIns="121900" bIns="121900" anchor="t" anchorCtr="0">
            <a:spAutoFit/>
          </a:bodyPr>
          <a:lstStyle/>
          <a:p>
            <a:r>
              <a:rPr lang="es" sz="2667" b="1">
                <a:latin typeface="DM Sans"/>
                <a:ea typeface="DM Sans"/>
                <a:cs typeface="DM Sans"/>
                <a:sym typeface="DM Sans"/>
              </a:rPr>
              <a:t>Moviendo la lógica anterior al archivo views.router.js</a:t>
            </a:r>
            <a:endParaRPr sz="2667" b="1">
              <a:latin typeface="DM Sans"/>
              <a:ea typeface="DM Sans"/>
              <a:cs typeface="DM Sans"/>
              <a:sym typeface="DM Sans"/>
            </a:endParaRPr>
          </a:p>
          <a:p>
            <a:endParaRPr sz="2667" b="1">
              <a:latin typeface="DM Sans"/>
              <a:ea typeface="DM Sans"/>
              <a:cs typeface="DM Sans"/>
              <a:sym typeface="DM Sans"/>
            </a:endParaRPr>
          </a:p>
          <a:p>
            <a:r>
              <a:rPr lang="es" sz="2267">
                <a:latin typeface="DM Sans"/>
                <a:ea typeface="DM Sans"/>
                <a:cs typeface="DM Sans"/>
                <a:sym typeface="DM Sans"/>
              </a:rPr>
              <a:t>(no olvides exportar</a:t>
            </a:r>
            <a:endParaRPr sz="2267">
              <a:latin typeface="DM Sans"/>
              <a:ea typeface="DM Sans"/>
              <a:cs typeface="DM Sans"/>
              <a:sym typeface="DM Sans"/>
            </a:endParaRPr>
          </a:p>
          <a:p>
            <a:r>
              <a:rPr lang="es" sz="2267">
                <a:latin typeface="DM Sans"/>
                <a:ea typeface="DM Sans"/>
                <a:cs typeface="DM Sans"/>
                <a:sym typeface="DM Sans"/>
              </a:rPr>
              <a:t> el router)</a:t>
            </a:r>
            <a:endParaRPr sz="2267">
              <a:latin typeface="DM Sans"/>
              <a:ea typeface="DM Sans"/>
              <a:cs typeface="DM Sans"/>
              <a:sym typeface="DM Sans"/>
            </a:endParaRPr>
          </a:p>
        </p:txBody>
      </p:sp>
      <p:pic>
        <p:nvPicPr>
          <p:cNvPr id="683" name="Google Shape;683;p138"/>
          <p:cNvPicPr preferRelativeResize="0"/>
          <p:nvPr/>
        </p:nvPicPr>
        <p:blipFill>
          <a:blip r:embed="rId3">
            <a:alphaModFix/>
          </a:blip>
          <a:stretch>
            <a:fillRect/>
          </a:stretch>
        </p:blipFill>
        <p:spPr>
          <a:xfrm>
            <a:off x="513433" y="203201"/>
            <a:ext cx="7364931" cy="6451601"/>
          </a:xfrm>
          <a:prstGeom prst="rect">
            <a:avLst/>
          </a:prstGeom>
          <a:noFill/>
          <a:ln>
            <a:noFill/>
          </a:ln>
        </p:spPr>
      </p:pic>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Google Shape;688;p139"/>
          <p:cNvPicPr preferRelativeResize="0"/>
          <p:nvPr/>
        </p:nvPicPr>
        <p:blipFill>
          <a:blip r:embed="rId3">
            <a:alphaModFix/>
          </a:blip>
          <a:stretch>
            <a:fillRect/>
          </a:stretch>
        </p:blipFill>
        <p:spPr>
          <a:xfrm>
            <a:off x="383967" y="2212418"/>
            <a:ext cx="9626600" cy="1054100"/>
          </a:xfrm>
          <a:prstGeom prst="rect">
            <a:avLst/>
          </a:prstGeom>
          <a:noFill/>
          <a:ln>
            <a:noFill/>
          </a:ln>
        </p:spPr>
      </p:pic>
      <p:sp>
        <p:nvSpPr>
          <p:cNvPr id="689" name="Google Shape;689;p139"/>
          <p:cNvSpPr txBox="1"/>
          <p:nvPr/>
        </p:nvSpPr>
        <p:spPr>
          <a:xfrm>
            <a:off x="383967" y="1218001"/>
            <a:ext cx="10236000" cy="656614"/>
          </a:xfrm>
          <a:prstGeom prst="rect">
            <a:avLst/>
          </a:prstGeom>
          <a:noFill/>
          <a:ln>
            <a:noFill/>
          </a:ln>
        </p:spPr>
        <p:txBody>
          <a:bodyPr spcFirstLastPara="1" wrap="square" lIns="121900" tIns="121900" rIns="121900" bIns="121900" anchor="t" anchorCtr="0">
            <a:spAutoFit/>
          </a:bodyPr>
          <a:lstStyle/>
          <a:p>
            <a:r>
              <a:rPr lang="es" sz="2667">
                <a:latin typeface="DM Sans"/>
                <a:ea typeface="DM Sans"/>
                <a:cs typeface="DM Sans"/>
                <a:sym typeface="DM Sans"/>
              </a:rPr>
              <a:t>Finalmente sólo utilizamos el router en app.use</a:t>
            </a:r>
            <a:endParaRPr sz="2667">
              <a:latin typeface="DM Sans"/>
              <a:ea typeface="DM Sans"/>
              <a:cs typeface="DM Sans"/>
              <a:sym typeface="DM Sans"/>
            </a:endParaRPr>
          </a:p>
        </p:txBody>
      </p:sp>
      <p:sp>
        <p:nvSpPr>
          <p:cNvPr id="690" name="Google Shape;690;p139"/>
          <p:cNvSpPr txBox="1"/>
          <p:nvPr/>
        </p:nvSpPr>
        <p:spPr>
          <a:xfrm>
            <a:off x="356100" y="3687767"/>
            <a:ext cx="9654400" cy="1723508"/>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Nota que el router se encuentra en la ruta raíz, de manera que, cuando queramos hacer un llamado de un servicio más “lógico” que no requiera una vista, iniciaremos el router siempre con “/api/” Ya que las rutas sin </a:t>
            </a:r>
            <a:r>
              <a:rPr lang="es" sz="2400" b="1">
                <a:latin typeface="DM Sans"/>
                <a:ea typeface="DM Sans"/>
                <a:cs typeface="DM Sans"/>
                <a:sym typeface="DM Sans"/>
              </a:rPr>
              <a:t>api, </a:t>
            </a:r>
            <a:r>
              <a:rPr lang="es" sz="2400">
                <a:latin typeface="DM Sans"/>
                <a:ea typeface="DM Sans"/>
                <a:cs typeface="DM Sans"/>
                <a:sym typeface="DM Sans"/>
              </a:rPr>
              <a:t>corresponden a vistas a partir de ahora.</a:t>
            </a:r>
            <a:endParaRPr sz="2400">
              <a:latin typeface="DM Sans"/>
              <a:ea typeface="DM Sans"/>
              <a:cs typeface="DM Sans"/>
              <a:sym typeface="DM Sans"/>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40"/>
          <p:cNvSpPr txBox="1"/>
          <p:nvPr/>
        </p:nvSpPr>
        <p:spPr>
          <a:xfrm>
            <a:off x="20568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Agregando js y css</a:t>
            </a:r>
            <a:endParaRPr sz="5333" b="1">
              <a:solidFill>
                <a:schemeClr val="dk1"/>
              </a:solidFill>
              <a:latin typeface="DM Sans"/>
              <a:ea typeface="DM Sans"/>
              <a:cs typeface="DM Sans"/>
              <a:sym typeface="DM Sans"/>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41"/>
          <p:cNvSpPr txBox="1"/>
          <p:nvPr/>
        </p:nvSpPr>
        <p:spPr>
          <a:xfrm>
            <a:off x="610300" y="1043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Tu carpeta public aún sirve</a:t>
            </a:r>
            <a:endParaRPr sz="5333" b="1">
              <a:solidFill>
                <a:schemeClr val="dk1"/>
              </a:solidFill>
              <a:latin typeface="DM Sans"/>
              <a:ea typeface="DM Sans"/>
              <a:cs typeface="DM Sans"/>
              <a:sym typeface="DM Sans"/>
            </a:endParaRPr>
          </a:p>
        </p:txBody>
      </p:sp>
      <p:sp>
        <p:nvSpPr>
          <p:cNvPr id="701" name="Google Shape;701;p141"/>
          <p:cNvSpPr txBox="1"/>
          <p:nvPr/>
        </p:nvSpPr>
        <p:spPr>
          <a:xfrm>
            <a:off x="610300" y="3000934"/>
            <a:ext cx="6306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 pesar de que ahora las páginas las tenemos en views. No significa que public deje de sernos útil. Recuerda que, al ser un servicio de archivos estáticos, nos puede servir para almacenar archivos de todo tipo a fácil acceso. </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Eso quiere decir que también podemos guardar archivos de js y css con el fin de poder referenciarlos desde cualquier punto del servidor, en este caso, desde cada una de nuestras vistas. crearemos una carpeta css y una carpeta js para almacenar nuestros archivos</a:t>
            </a:r>
            <a:endParaRPr>
              <a:latin typeface="DM Sans"/>
              <a:ea typeface="DM Sans"/>
              <a:cs typeface="DM Sans"/>
              <a:sym typeface="DM Sans"/>
            </a:endParaRPr>
          </a:p>
        </p:txBody>
      </p:sp>
      <p:sp>
        <p:nvSpPr>
          <p:cNvPr id="702" name="Google Shape;702;p141"/>
          <p:cNvSpPr txBox="1"/>
          <p:nvPr/>
        </p:nvSpPr>
        <p:spPr>
          <a:xfrm>
            <a:off x="8836220" y="3028805"/>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703" name="Google Shape;703;p141"/>
          <p:cNvPicPr preferRelativeResize="0"/>
          <p:nvPr/>
        </p:nvPicPr>
        <p:blipFill>
          <a:blip r:embed="rId3">
            <a:alphaModFix/>
          </a:blip>
          <a:stretch>
            <a:fillRect/>
          </a:stretch>
        </p:blipFill>
        <p:spPr>
          <a:xfrm>
            <a:off x="8511167" y="685901"/>
            <a:ext cx="2463800" cy="5397500"/>
          </a:xfrm>
          <a:prstGeom prst="rect">
            <a:avLst/>
          </a:prstGeom>
          <a:noFill/>
          <a:ln>
            <a:noFill/>
          </a:ln>
        </p:spPr>
      </p:pic>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708" name="Google Shape;708;p142"/>
          <p:cNvPicPr preferRelativeResize="0"/>
          <p:nvPr/>
        </p:nvPicPr>
        <p:blipFill>
          <a:blip r:embed="rId3">
            <a:alphaModFix/>
          </a:blip>
          <a:stretch>
            <a:fillRect/>
          </a:stretch>
        </p:blipFill>
        <p:spPr>
          <a:xfrm>
            <a:off x="1136767" y="2001632"/>
            <a:ext cx="10595467" cy="4143333"/>
          </a:xfrm>
          <a:prstGeom prst="rect">
            <a:avLst/>
          </a:prstGeom>
          <a:noFill/>
          <a:ln>
            <a:noFill/>
          </a:ln>
        </p:spPr>
      </p:pic>
      <p:sp>
        <p:nvSpPr>
          <p:cNvPr id="709" name="Google Shape;709;p142"/>
          <p:cNvSpPr txBox="1"/>
          <p:nvPr/>
        </p:nvSpPr>
        <p:spPr>
          <a:xfrm>
            <a:off x="1836100" y="396634"/>
            <a:ext cx="90704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Usar los archivos js es sencillo</a:t>
            </a:r>
            <a:endParaRPr sz="4133" b="1">
              <a:solidFill>
                <a:schemeClr val="dk1"/>
              </a:solidFill>
              <a:latin typeface="DM Sans"/>
              <a:ea typeface="DM Sans"/>
              <a:cs typeface="DM Sans"/>
              <a:sym typeface="DM Sans"/>
            </a:endParaRPr>
          </a:p>
        </p:txBody>
      </p:sp>
      <p:sp>
        <p:nvSpPr>
          <p:cNvPr id="710" name="Google Shape;710;p142"/>
          <p:cNvSpPr txBox="1"/>
          <p:nvPr/>
        </p:nvSpPr>
        <p:spPr>
          <a:xfrm>
            <a:off x="404700" y="1180834"/>
            <a:ext cx="119332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Sólo basta con crear su etiqueta debajo de la plantilla a utilizar. Procura que siempre sea debajo. Así aseguramos que el archivo pueda leer el DOM correctamente.</a:t>
            </a:r>
            <a:endParaRPr sz="2400">
              <a:latin typeface="DM Sans"/>
              <a:ea typeface="DM Sans"/>
              <a:cs typeface="DM Sans"/>
              <a:sym typeface="DM Sans"/>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43"/>
          <p:cNvSpPr/>
          <p:nvPr/>
        </p:nvSpPr>
        <p:spPr>
          <a:xfrm>
            <a:off x="863200" y="1891867"/>
            <a:ext cx="10465600" cy="4116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716" name="Google Shape;716;p143"/>
          <p:cNvSpPr txBox="1"/>
          <p:nvPr/>
        </p:nvSpPr>
        <p:spPr>
          <a:xfrm>
            <a:off x="1948400" y="3597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Usar los archivos css requiere más pasos </a:t>
            </a:r>
            <a:endParaRPr sz="4667" b="1">
              <a:solidFill>
                <a:schemeClr val="lt1"/>
              </a:solidFill>
              <a:latin typeface="DM Sans"/>
              <a:ea typeface="DM Sans"/>
              <a:cs typeface="DM Sans"/>
              <a:sym typeface="DM Sans"/>
            </a:endParaRPr>
          </a:p>
        </p:txBody>
      </p:sp>
      <p:sp>
        <p:nvSpPr>
          <p:cNvPr id="717" name="Google Shape;717;p143"/>
          <p:cNvSpPr txBox="1"/>
          <p:nvPr/>
        </p:nvSpPr>
        <p:spPr>
          <a:xfrm>
            <a:off x="1223600" y="2107600"/>
            <a:ext cx="4245200" cy="3570168"/>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Ya que la referencia a los archivos css está en el head, pero nuestras plantillas sólo viven en el body, no podemos importarlo desde nuestra plantilla, sino que tenemos que hacerlo desde el </a:t>
            </a:r>
            <a:r>
              <a:rPr lang="es" b="1">
                <a:solidFill>
                  <a:schemeClr val="dk1"/>
                </a:solidFill>
                <a:latin typeface="DM Sans"/>
                <a:ea typeface="DM Sans"/>
                <a:cs typeface="DM Sans"/>
                <a:sym typeface="DM Sans"/>
              </a:rPr>
              <a:t>main.layout</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a:buClr>
                <a:schemeClr val="dk1"/>
              </a:buClr>
              <a:buSzPts val="1350"/>
            </a:pPr>
            <a:endParaRPr>
              <a:solidFill>
                <a:schemeClr val="dk1"/>
              </a:solidFill>
              <a:latin typeface="DM Sans"/>
              <a:ea typeface="DM Sans"/>
              <a:cs typeface="DM Sans"/>
              <a:sym typeface="DM Sans"/>
            </a:endParaRPr>
          </a:p>
          <a:p>
            <a:pPr>
              <a:buClr>
                <a:schemeClr val="dk1"/>
              </a:buClr>
              <a:buSzPts val="1350"/>
            </a:pPr>
            <a:r>
              <a:rPr lang="es">
                <a:solidFill>
                  <a:schemeClr val="dk1"/>
                </a:solidFill>
                <a:latin typeface="DM Sans"/>
                <a:ea typeface="DM Sans"/>
                <a:cs typeface="DM Sans"/>
                <a:sym typeface="DM Sans"/>
              </a:rPr>
              <a:t>La pregunta es. ¿Cómo dinamizar estas vistas?  la clave está en que </a:t>
            </a:r>
            <a:r>
              <a:rPr lang="es" b="1">
                <a:solidFill>
                  <a:schemeClr val="dk1"/>
                </a:solidFill>
                <a:latin typeface="DM Sans"/>
                <a:ea typeface="DM Sans"/>
                <a:cs typeface="DM Sans"/>
                <a:sym typeface="DM Sans"/>
              </a:rPr>
              <a:t>el mismo link de importación de css sea una clave para reemplazar en plantilla</a:t>
            </a:r>
            <a:r>
              <a:rPr lang="es">
                <a:solidFill>
                  <a:schemeClr val="dk1"/>
                </a:solidFill>
                <a:latin typeface="DM Sans"/>
                <a:ea typeface="DM Sans"/>
                <a:cs typeface="DM Sans"/>
                <a:sym typeface="DM Sans"/>
              </a:rPr>
              <a:t>. ¡Interesante!</a:t>
            </a:r>
            <a:endParaRPr>
              <a:latin typeface="DM Sans"/>
              <a:ea typeface="DM Sans"/>
              <a:cs typeface="DM Sans"/>
              <a:sym typeface="DM Sans"/>
            </a:endParaRPr>
          </a:p>
        </p:txBody>
      </p:sp>
      <p:pic>
        <p:nvPicPr>
          <p:cNvPr id="718" name="Google Shape;718;p143"/>
          <p:cNvPicPr preferRelativeResize="0"/>
          <p:nvPr/>
        </p:nvPicPr>
        <p:blipFill>
          <a:blip r:embed="rId3">
            <a:alphaModFix/>
          </a:blip>
          <a:stretch>
            <a:fillRect/>
          </a:stretch>
        </p:blipFill>
        <p:spPr>
          <a:xfrm>
            <a:off x="5774134" y="2187501"/>
            <a:ext cx="5269268" cy="3625668"/>
          </a:xfrm>
          <a:prstGeom prst="rect">
            <a:avLst/>
          </a:prstGeom>
          <a:noFill/>
          <a:ln>
            <a:noFill/>
          </a:ln>
        </p:spPr>
      </p:pic>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144"/>
          <p:cNvSpPr txBox="1"/>
          <p:nvPr/>
        </p:nvSpPr>
        <p:spPr>
          <a:xfrm>
            <a:off x="610300" y="839867"/>
            <a:ext cx="71468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Pero nuestro app.render debe cambiar</a:t>
            </a:r>
            <a:endParaRPr sz="5333" b="1">
              <a:solidFill>
                <a:schemeClr val="dk1"/>
              </a:solidFill>
              <a:latin typeface="DM Sans"/>
              <a:ea typeface="DM Sans"/>
              <a:cs typeface="DM Sans"/>
              <a:sym typeface="DM Sans"/>
            </a:endParaRPr>
          </a:p>
        </p:txBody>
      </p:sp>
      <p:sp>
        <p:nvSpPr>
          <p:cNvPr id="724" name="Google Shape;724;p144"/>
          <p:cNvSpPr txBox="1"/>
          <p:nvPr/>
        </p:nvSpPr>
        <p:spPr>
          <a:xfrm>
            <a:off x="610300" y="3025467"/>
            <a:ext cx="63068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Ahora, cuando necesitemos mostrar una vista, dicha vista deberá estar asociada con un css, el cual </a:t>
            </a:r>
            <a:r>
              <a:rPr lang="es" b="1">
                <a:latin typeface="DM Sans"/>
                <a:ea typeface="DM Sans"/>
                <a:cs typeface="DM Sans"/>
                <a:sym typeface="DM Sans"/>
              </a:rPr>
              <a:t>siempre colocaremos como “style” en el objeto de sustitución</a:t>
            </a:r>
            <a:r>
              <a:rPr lang="es">
                <a:latin typeface="DM Sans"/>
                <a:ea typeface="DM Sans"/>
                <a:cs typeface="DM Sans"/>
                <a:sym typeface="DM Sans"/>
              </a:rPr>
              <a:t>.</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Por ejemplo, para volver a mostrar la vista de index.handlebars, pero ahora utilizando el archivo index.css, el objeto lo enviaremos con un nuevo elemento “style”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Nota que el style debe tener </a:t>
            </a:r>
            <a:r>
              <a:rPr lang="es" u="sng">
                <a:latin typeface="DM Sans"/>
                <a:ea typeface="DM Sans"/>
                <a:cs typeface="DM Sans"/>
                <a:sym typeface="DM Sans"/>
              </a:rPr>
              <a:t>el mismo nombre que el archivo, incluyendo su extensión</a:t>
            </a:r>
            <a:endParaRPr b="1">
              <a:latin typeface="DM Sans"/>
              <a:ea typeface="DM Sans"/>
              <a:cs typeface="DM Sans"/>
              <a:sym typeface="DM Sans"/>
            </a:endParaRPr>
          </a:p>
        </p:txBody>
      </p:sp>
      <p:sp>
        <p:nvSpPr>
          <p:cNvPr id="725" name="Google Shape;725;p144"/>
          <p:cNvSpPr txBox="1"/>
          <p:nvPr/>
        </p:nvSpPr>
        <p:spPr>
          <a:xfrm>
            <a:off x="8836220" y="3028805"/>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726" name="Google Shape;726;p144"/>
          <p:cNvPicPr preferRelativeResize="0"/>
          <p:nvPr/>
        </p:nvPicPr>
        <p:blipFill>
          <a:blip r:embed="rId3">
            <a:alphaModFix/>
          </a:blip>
          <a:stretch>
            <a:fillRect/>
          </a:stretch>
        </p:blipFill>
        <p:spPr>
          <a:xfrm>
            <a:off x="6917101" y="1521734"/>
            <a:ext cx="5149633" cy="3814533"/>
          </a:xfrm>
          <a:prstGeom prst="rect">
            <a:avLst/>
          </a:prstGeom>
          <a:noFill/>
          <a:ln>
            <a:noFill/>
          </a:ln>
        </p:spPr>
      </p:pic>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pic>
        <p:nvPicPr>
          <p:cNvPr id="731" name="Google Shape;731;p145"/>
          <p:cNvPicPr preferRelativeResize="0"/>
          <p:nvPr/>
        </p:nvPicPr>
        <p:blipFill>
          <a:blip r:embed="rId3">
            <a:alphaModFix/>
          </a:blip>
          <a:stretch>
            <a:fillRect/>
          </a:stretch>
        </p:blipFill>
        <p:spPr>
          <a:xfrm>
            <a:off x="203201" y="2943834"/>
            <a:ext cx="11785601" cy="2701069"/>
          </a:xfrm>
          <a:prstGeom prst="rect">
            <a:avLst/>
          </a:prstGeom>
          <a:noFill/>
          <a:ln>
            <a:noFill/>
          </a:ln>
        </p:spPr>
      </p:pic>
      <p:sp>
        <p:nvSpPr>
          <p:cNvPr id="732" name="Google Shape;732;p145"/>
          <p:cNvSpPr txBox="1"/>
          <p:nvPr/>
        </p:nvSpPr>
        <p:spPr>
          <a:xfrm>
            <a:off x="952767" y="649501"/>
            <a:ext cx="10560400" cy="656614"/>
          </a:xfrm>
          <a:prstGeom prst="rect">
            <a:avLst/>
          </a:prstGeom>
          <a:noFill/>
          <a:ln>
            <a:noFill/>
          </a:ln>
        </p:spPr>
        <p:txBody>
          <a:bodyPr spcFirstLastPara="1" wrap="square" lIns="121900" tIns="121900" rIns="121900" bIns="121900" anchor="t" anchorCtr="0">
            <a:spAutoFit/>
          </a:bodyPr>
          <a:lstStyle/>
          <a:p>
            <a:r>
              <a:rPr lang="es" sz="2667" b="1">
                <a:latin typeface="DM Sans"/>
                <a:ea typeface="DM Sans"/>
                <a:cs typeface="DM Sans"/>
                <a:sym typeface="DM Sans"/>
              </a:rPr>
              <a:t>Archivos index.css e index.js utilizados en index.handlebars</a:t>
            </a:r>
            <a:endParaRPr sz="2667" b="1">
              <a:latin typeface="DM Sans"/>
              <a:ea typeface="DM Sans"/>
              <a:cs typeface="DM Sans"/>
              <a:sym typeface="DM Sans"/>
            </a:endParaRPr>
          </a:p>
        </p:txBody>
      </p:sp>
      <p:sp>
        <p:nvSpPr>
          <p:cNvPr id="733" name="Google Shape;733;p145"/>
          <p:cNvSpPr txBox="1"/>
          <p:nvPr/>
        </p:nvSpPr>
        <p:spPr>
          <a:xfrm>
            <a:off x="258500" y="1826034"/>
            <a:ext cx="116380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Se hará una prueba sencilla cambiando el color a los &lt;p&gt;&lt;/p&gt;, y mostrando un mensaje en consola para corroborar que los elementos se hayan importado correctamente. </a:t>
            </a:r>
            <a:endParaRPr sz="240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210"/>
          <p:cNvSpPr txBox="1"/>
          <p:nvPr/>
        </p:nvSpPr>
        <p:spPr>
          <a:xfrm>
            <a:off x="732700" y="1043767"/>
            <a:ext cx="7617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es ECMAScript?</a:t>
            </a:r>
            <a:endParaRPr sz="5333" b="1">
              <a:solidFill>
                <a:schemeClr val="dk1"/>
              </a:solidFill>
              <a:latin typeface="DM Sans"/>
              <a:ea typeface="DM Sans"/>
              <a:cs typeface="DM Sans"/>
              <a:sym typeface="DM Sans"/>
            </a:endParaRPr>
          </a:p>
        </p:txBody>
      </p:sp>
      <p:pic>
        <p:nvPicPr>
          <p:cNvPr id="920" name="Google Shape;920;p210"/>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921" name="Google Shape;921;p210"/>
          <p:cNvSpPr txBox="1"/>
          <p:nvPr/>
        </p:nvSpPr>
        <p:spPr>
          <a:xfrm>
            <a:off x="801400" y="2514384"/>
            <a:ext cx="66496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 un estándar que se encarga de regir </a:t>
            </a:r>
            <a:r>
              <a:rPr lang="es" b="1">
                <a:latin typeface="DM Sans"/>
                <a:ea typeface="DM Sans"/>
                <a:cs typeface="DM Sans"/>
                <a:sym typeface="DM Sans"/>
              </a:rPr>
              <a:t>cómo debe ser interpretado</a:t>
            </a:r>
            <a:r>
              <a:rPr lang="es">
                <a:latin typeface="DM Sans"/>
                <a:ea typeface="DM Sans"/>
                <a:cs typeface="DM Sans"/>
                <a:sym typeface="DM Sans"/>
              </a:rPr>
              <a:t> el lenguaje de javascript. Con el avance del lenguaje y el crecimiento de los navegadores era necesario establecer un control.</a:t>
            </a:r>
            <a:endParaRPr>
              <a:solidFill>
                <a:srgbClr val="000000"/>
              </a:solidFill>
              <a:latin typeface="DM Sans"/>
              <a:ea typeface="DM Sans"/>
              <a:cs typeface="DM Sans"/>
              <a:sym typeface="DM Sans"/>
            </a:endParaRPr>
          </a:p>
        </p:txBody>
      </p:sp>
      <p:pic>
        <p:nvPicPr>
          <p:cNvPr id="922" name="Google Shape;922;p210"/>
          <p:cNvPicPr preferRelativeResize="0"/>
          <p:nvPr/>
        </p:nvPicPr>
        <p:blipFill>
          <a:blip r:embed="rId4">
            <a:alphaModFix/>
          </a:blip>
          <a:stretch>
            <a:fillRect/>
          </a:stretch>
        </p:blipFill>
        <p:spPr>
          <a:xfrm>
            <a:off x="7316000" y="2859218"/>
            <a:ext cx="4633563" cy="2173349"/>
          </a:xfrm>
          <a:prstGeom prst="rect">
            <a:avLst/>
          </a:prstGeom>
          <a:noFill/>
          <a:ln>
            <a:noFill/>
          </a:ln>
        </p:spPr>
      </p:pic>
      <p:sp>
        <p:nvSpPr>
          <p:cNvPr id="923" name="Google Shape;923;p210"/>
          <p:cNvSpPr txBox="1"/>
          <p:nvPr/>
        </p:nvSpPr>
        <p:spPr>
          <a:xfrm>
            <a:off x="801400" y="3868785"/>
            <a:ext cx="66496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ECMAScript plantea compatibilidades, nuevas funciones, funciones en desuso y demás en cada uno de sus nuevos releases.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Cada nuevo release (versión) de ECMAScript que sale, se denota por ES+número de release:</a:t>
            </a:r>
            <a:endParaRPr>
              <a:latin typeface="DM Sans"/>
              <a:ea typeface="DM Sans"/>
              <a:cs typeface="DM Sans"/>
              <a:sym typeface="DM Sans"/>
            </a:endParaRPr>
          </a:p>
          <a:p>
            <a:pPr>
              <a:buClr>
                <a:srgbClr val="000000"/>
              </a:buClr>
              <a:buSzPts val="1350"/>
            </a:pPr>
            <a:r>
              <a:rPr lang="es" b="1">
                <a:latin typeface="DM Sans"/>
                <a:ea typeface="DM Sans"/>
                <a:cs typeface="DM Sans"/>
                <a:sym typeface="DM Sans"/>
              </a:rPr>
              <a:t>ES6, ES7, … , ES11</a:t>
            </a:r>
            <a:endParaRPr>
              <a:latin typeface="DM Sans"/>
              <a:ea typeface="DM Sans"/>
              <a:cs typeface="DM Sans"/>
              <a:sym typeface="DM Sans"/>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pic>
        <p:nvPicPr>
          <p:cNvPr id="738" name="Google Shape;738;p146"/>
          <p:cNvPicPr preferRelativeResize="0"/>
          <p:nvPr/>
        </p:nvPicPr>
        <p:blipFill>
          <a:blip r:embed="rId3">
            <a:alphaModFix/>
          </a:blip>
          <a:stretch>
            <a:fillRect/>
          </a:stretch>
        </p:blipFill>
        <p:spPr>
          <a:xfrm>
            <a:off x="438151" y="2044400"/>
            <a:ext cx="11315700" cy="2641600"/>
          </a:xfrm>
          <a:prstGeom prst="rect">
            <a:avLst/>
          </a:prstGeom>
          <a:noFill/>
          <a:ln>
            <a:noFill/>
          </a:ln>
        </p:spPr>
      </p:pic>
      <p:sp>
        <p:nvSpPr>
          <p:cNvPr id="739" name="Google Shape;739;p146"/>
          <p:cNvSpPr txBox="1"/>
          <p:nvPr/>
        </p:nvSpPr>
        <p:spPr>
          <a:xfrm>
            <a:off x="822267" y="867567"/>
            <a:ext cx="10931600" cy="656614"/>
          </a:xfrm>
          <a:prstGeom prst="rect">
            <a:avLst/>
          </a:prstGeom>
          <a:noFill/>
          <a:ln>
            <a:noFill/>
          </a:ln>
        </p:spPr>
        <p:txBody>
          <a:bodyPr spcFirstLastPara="1" wrap="square" lIns="121900" tIns="121900" rIns="121900" bIns="121900" anchor="t" anchorCtr="0">
            <a:spAutoFit/>
          </a:bodyPr>
          <a:lstStyle/>
          <a:p>
            <a:r>
              <a:rPr lang="es" sz="2667" b="1">
                <a:latin typeface="DM Sans"/>
                <a:ea typeface="DM Sans"/>
                <a:cs typeface="DM Sans"/>
                <a:sym typeface="DM Sans"/>
              </a:rPr>
              <a:t>Visualizando los cambios en la misma plantilla index.handlebars</a:t>
            </a:r>
            <a:endParaRPr sz="2667" b="1">
              <a:latin typeface="DM Sans"/>
              <a:ea typeface="DM Sans"/>
              <a:cs typeface="DM Sans"/>
              <a:sym typeface="DM Sans"/>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grpSp>
        <p:nvGrpSpPr>
          <p:cNvPr id="744" name="Google Shape;744;p147"/>
          <p:cNvGrpSpPr/>
          <p:nvPr/>
        </p:nvGrpSpPr>
        <p:grpSpPr>
          <a:xfrm>
            <a:off x="5603408" y="1325564"/>
            <a:ext cx="985200" cy="985200"/>
            <a:chOff x="974706" y="2467173"/>
            <a:chExt cx="738900" cy="738900"/>
          </a:xfrm>
        </p:grpSpPr>
        <p:sp>
          <p:nvSpPr>
            <p:cNvPr id="745" name="Google Shape;745;p14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46" name="Google Shape;746;p14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47" name="Google Shape;747;p147"/>
          <p:cNvSpPr txBox="1"/>
          <p:nvPr/>
        </p:nvSpPr>
        <p:spPr>
          <a:xfrm>
            <a:off x="1886333" y="26050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Handlebars con express</a:t>
            </a:r>
            <a:endParaRPr sz="5333" b="1">
              <a:solidFill>
                <a:schemeClr val="dk1"/>
              </a:solidFill>
              <a:highlight>
                <a:srgbClr val="EAFF6A"/>
              </a:highlight>
              <a:latin typeface="DM Sans"/>
              <a:ea typeface="DM Sans"/>
              <a:cs typeface="DM Sans"/>
              <a:sym typeface="DM Sans"/>
            </a:endParaRPr>
          </a:p>
        </p:txBody>
      </p:sp>
      <p:sp>
        <p:nvSpPr>
          <p:cNvPr id="748" name="Google Shape;748;p147"/>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10/15 min</a:t>
            </a:r>
            <a:endParaRPr sz="2667" b="1">
              <a:solidFill>
                <a:srgbClr val="83AEFB"/>
              </a:solidFill>
              <a:latin typeface="DM Sans"/>
              <a:ea typeface="DM Sans"/>
              <a:cs typeface="DM Sans"/>
              <a:sym typeface="DM Sans"/>
            </a:endParaRPr>
          </a:p>
        </p:txBody>
      </p:sp>
      <p:sp>
        <p:nvSpPr>
          <p:cNvPr id="749" name="Google Shape;749;p147"/>
          <p:cNvSpPr txBox="1"/>
          <p:nvPr/>
        </p:nvSpPr>
        <p:spPr>
          <a:xfrm>
            <a:off x="1316400" y="3930052"/>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Aplicando lo visto en una nueva plantilla</a:t>
            </a:r>
            <a:endParaRPr sz="2667">
              <a:solidFill>
                <a:srgbClr val="999999"/>
              </a:solidFill>
              <a:latin typeface="DM Sans"/>
              <a:ea typeface="DM Sans"/>
              <a:cs typeface="DM Sans"/>
              <a:sym typeface="DM Sans"/>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grpSp>
        <p:nvGrpSpPr>
          <p:cNvPr id="754" name="Google Shape;754;p148"/>
          <p:cNvGrpSpPr/>
          <p:nvPr/>
        </p:nvGrpSpPr>
        <p:grpSpPr>
          <a:xfrm>
            <a:off x="609796" y="624398"/>
            <a:ext cx="574765" cy="574765"/>
            <a:chOff x="974706" y="2467173"/>
            <a:chExt cx="738900" cy="738900"/>
          </a:xfrm>
        </p:grpSpPr>
        <p:sp>
          <p:nvSpPr>
            <p:cNvPr id="755" name="Google Shape;755;p14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56" name="Google Shape;756;p14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57" name="Google Shape;757;p148"/>
          <p:cNvSpPr txBox="1"/>
          <p:nvPr/>
        </p:nvSpPr>
        <p:spPr>
          <a:xfrm>
            <a:off x="668600" y="1442334"/>
            <a:ext cx="84244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Handlebars con express</a:t>
            </a:r>
            <a:endParaRPr sz="5333" b="1">
              <a:solidFill>
                <a:schemeClr val="dk1"/>
              </a:solidFill>
              <a:latin typeface="DM Sans"/>
              <a:ea typeface="DM Sans"/>
              <a:cs typeface="DM Sans"/>
              <a:sym typeface="DM Sans"/>
            </a:endParaRPr>
          </a:p>
        </p:txBody>
      </p:sp>
      <p:pic>
        <p:nvPicPr>
          <p:cNvPr id="758" name="Google Shape;758;p148"/>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59" name="Google Shape;759;p148"/>
          <p:cNvSpPr txBox="1"/>
          <p:nvPr/>
        </p:nvSpPr>
        <p:spPr>
          <a:xfrm>
            <a:off x="732833" y="2427534"/>
            <a:ext cx="96824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Realizar un formulario en una nueva plantilla.</a:t>
            </a:r>
            <a:endParaRPr b="1">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lnSpc>
                <a:spcPct val="150000"/>
              </a:lnSpc>
              <a:buClr>
                <a:srgbClr val="EA90FF"/>
              </a:buClr>
              <a:buSzPts val="1350"/>
              <a:buFont typeface="DM Sans"/>
              <a:buChar char="✓"/>
            </a:pPr>
            <a:r>
              <a:rPr lang="es">
                <a:solidFill>
                  <a:schemeClr val="dk1"/>
                </a:solidFill>
                <a:highlight>
                  <a:schemeClr val="lt1"/>
                </a:highlight>
                <a:latin typeface="DM Sans"/>
                <a:ea typeface="DM Sans"/>
                <a:cs typeface="DM Sans"/>
                <a:sym typeface="DM Sans"/>
              </a:rPr>
              <a:t>Se creará un archivo “register.handlebars” como nueva plantilla, donde se colocará un form</a:t>
            </a:r>
            <a:endParaRPr>
              <a:latin typeface="DM Sans"/>
              <a:ea typeface="DM Sans"/>
              <a:cs typeface="DM Sans"/>
              <a:sym typeface="DM Sans"/>
            </a:endParaRPr>
          </a:p>
          <a:p>
            <a:pPr marL="609585" indent="-419090">
              <a:lnSpc>
                <a:spcPct val="150000"/>
              </a:lnSpc>
              <a:buClr>
                <a:srgbClr val="EA90FF"/>
              </a:buClr>
              <a:buSzPts val="1350"/>
              <a:buFont typeface="DM Sans"/>
              <a:buChar char="✓"/>
            </a:pPr>
            <a:r>
              <a:rPr lang="es">
                <a:solidFill>
                  <a:schemeClr val="dk1"/>
                </a:solidFill>
                <a:highlight>
                  <a:schemeClr val="lt1"/>
                </a:highlight>
                <a:latin typeface="DM Sans"/>
                <a:ea typeface="DM Sans"/>
                <a:cs typeface="DM Sans"/>
                <a:sym typeface="DM Sans"/>
              </a:rPr>
              <a:t>Dicho form debe servir para registrar un usuario, por lo que contará con nombre, correo, y contraseña</a:t>
            </a:r>
            <a:endParaRPr>
              <a:solidFill>
                <a:schemeClr val="dk1"/>
              </a:solidFill>
              <a:highlight>
                <a:schemeClr val="lt1"/>
              </a:highlight>
              <a:latin typeface="DM Sans"/>
              <a:ea typeface="DM Sans"/>
              <a:cs typeface="DM Sans"/>
              <a:sym typeface="DM Sans"/>
            </a:endParaRPr>
          </a:p>
          <a:p>
            <a:pPr marL="609585" indent="-419090">
              <a:lnSpc>
                <a:spcPct val="150000"/>
              </a:lnSpc>
              <a:buClr>
                <a:srgbClr val="EA90FF"/>
              </a:buClr>
              <a:buSzPts val="1350"/>
              <a:buFont typeface="DM Sans"/>
              <a:buChar char="✓"/>
            </a:pPr>
            <a:r>
              <a:rPr lang="es">
                <a:solidFill>
                  <a:schemeClr val="dk1"/>
                </a:solidFill>
                <a:highlight>
                  <a:schemeClr val="lt1"/>
                </a:highlight>
                <a:latin typeface="DM Sans"/>
                <a:ea typeface="DM Sans"/>
                <a:cs typeface="DM Sans"/>
                <a:sym typeface="DM Sans"/>
              </a:rPr>
              <a:t>Enviar los datos a una ruta POST ‘/user’, y guardar el usuario en un arreglo. Confirmar que el guardado se realice exitosamente. </a:t>
            </a:r>
            <a:endParaRPr>
              <a:solidFill>
                <a:schemeClr val="dk1"/>
              </a:solidFill>
              <a:highlight>
                <a:schemeClr val="lt1"/>
              </a:highlight>
              <a:latin typeface="DM Sans"/>
              <a:ea typeface="DM Sans"/>
              <a:cs typeface="DM Sans"/>
              <a:sym typeface="DM Sans"/>
            </a:endParaRPr>
          </a:p>
        </p:txBody>
      </p:sp>
      <p:sp>
        <p:nvSpPr>
          <p:cNvPr id="760" name="Google Shape;760;p148"/>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98"/>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23" name="Google Shape;323;p98"/>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24" name="Google Shape;324;p98"/>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25" name="Google Shape;325;p98"/>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26" name="Google Shape;326;p98"/>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09</a:t>
            </a:r>
            <a:endParaRPr sz="2133">
              <a:solidFill>
                <a:schemeClr val="lt1"/>
              </a:solidFill>
              <a:latin typeface="DM Sans"/>
              <a:ea typeface="DM Sans"/>
              <a:cs typeface="DM Sans"/>
              <a:sym typeface="DM Sans"/>
            </a:endParaRPr>
          </a:p>
        </p:txBody>
      </p:sp>
      <p:cxnSp>
        <p:nvCxnSpPr>
          <p:cNvPr id="327" name="Google Shape;327;p98"/>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8" name="Google Shape;328;p98"/>
          <p:cNvSpPr txBox="1"/>
          <p:nvPr/>
        </p:nvSpPr>
        <p:spPr>
          <a:xfrm>
            <a:off x="1960017" y="25405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Motores de plantillas</a:t>
            </a:r>
            <a:endParaRPr sz="2000" b="1">
              <a:solidFill>
                <a:srgbClr val="999999"/>
              </a:solidFill>
              <a:latin typeface="DM Sans"/>
              <a:ea typeface="DM Sans"/>
              <a:cs typeface="DM Sans"/>
              <a:sym typeface="DM Sans"/>
            </a:endParaRPr>
          </a:p>
        </p:txBody>
      </p:sp>
      <p:sp>
        <p:nvSpPr>
          <p:cNvPr id="329" name="Google Shape;329;p98"/>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10</a:t>
            </a:r>
            <a:endParaRPr sz="2133" b="1">
              <a:solidFill>
                <a:srgbClr val="FFFFFF"/>
              </a:solidFill>
              <a:latin typeface="DM Sans"/>
              <a:ea typeface="DM Sans"/>
              <a:cs typeface="DM Sans"/>
              <a:sym typeface="DM Sans"/>
            </a:endParaRPr>
          </a:p>
        </p:txBody>
      </p:sp>
      <p:cxnSp>
        <p:nvCxnSpPr>
          <p:cNvPr id="330" name="Google Shape;330;p98"/>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31" name="Google Shape;331;p98"/>
          <p:cNvSpPr txBox="1"/>
          <p:nvPr/>
        </p:nvSpPr>
        <p:spPr>
          <a:xfrm>
            <a:off x="4930767" y="27479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Websockets</a:t>
            </a:r>
            <a:endParaRPr sz="2000" b="1">
              <a:solidFill>
                <a:srgbClr val="EAFF6A"/>
              </a:solidFill>
              <a:latin typeface="DM Sans"/>
              <a:ea typeface="DM Sans"/>
              <a:cs typeface="DM Sans"/>
              <a:sym typeface="DM Sans"/>
            </a:endParaRPr>
          </a:p>
        </p:txBody>
      </p:sp>
      <p:cxnSp>
        <p:nvCxnSpPr>
          <p:cNvPr id="332" name="Google Shape;332;p98"/>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33" name="Google Shape;333;p98"/>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334" name="Google Shape;334;p98"/>
          <p:cNvSpPr txBox="1"/>
          <p:nvPr/>
        </p:nvSpPr>
        <p:spPr>
          <a:xfrm>
            <a:off x="5061568" y="3642800"/>
            <a:ext cx="2310000" cy="1477287"/>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Websockets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Sockets en Express con </a:t>
            </a:r>
            <a:endParaRPr sz="1600">
              <a:solidFill>
                <a:schemeClr val="lt1"/>
              </a:solidFill>
              <a:latin typeface="DM Sans"/>
              <a:ea typeface="DM Sans"/>
              <a:cs typeface="DM Sans"/>
              <a:sym typeface="DM Sans"/>
            </a:endParaRPr>
          </a:p>
          <a:p>
            <a:pPr marL="609585"/>
            <a:r>
              <a:rPr lang="es" sz="1600" u="sng">
                <a:solidFill>
                  <a:schemeClr val="hlink"/>
                </a:solidFill>
                <a:latin typeface="DM Sans"/>
                <a:ea typeface="DM Sans"/>
                <a:cs typeface="DM Sans"/>
                <a:sym typeface="DM Sans"/>
                <a:hlinkClick r:id="rId6" action="ppaction://hlinksldjump"/>
              </a:rPr>
              <a:t>Socket.io</a:t>
            </a:r>
            <a:endParaRPr sz="1600">
              <a:solidFill>
                <a:schemeClr val="lt1"/>
              </a:solidFill>
              <a:latin typeface="DM Sans"/>
              <a:ea typeface="DM Sans"/>
              <a:cs typeface="DM Sans"/>
              <a:sym typeface="DM Sans"/>
            </a:endParaRPr>
          </a:p>
        </p:txBody>
      </p:sp>
      <p:sp>
        <p:nvSpPr>
          <p:cNvPr id="335" name="Google Shape;335;p98"/>
          <p:cNvSpPr txBox="1"/>
          <p:nvPr/>
        </p:nvSpPr>
        <p:spPr>
          <a:xfrm>
            <a:off x="2049967" y="3642800"/>
            <a:ext cx="2371200" cy="1477287"/>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Plantillas y motores de plantillas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Handlebars</a:t>
            </a:r>
            <a:endParaRPr sz="1600">
              <a:solidFill>
                <a:srgbClr val="999999"/>
              </a:solidFill>
              <a:latin typeface="DM Sans"/>
              <a:ea typeface="DM Sans"/>
              <a:cs typeface="DM Sans"/>
              <a:sym typeface="DM Sans"/>
            </a:endParaRPr>
          </a:p>
        </p:txBody>
      </p:sp>
      <p:pic>
        <p:nvPicPr>
          <p:cNvPr id="336" name="Google Shape;336;p98"/>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37" name="Google Shape;337;p98"/>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11</a:t>
            </a:r>
            <a:endParaRPr sz="2133">
              <a:solidFill>
                <a:schemeClr val="lt1"/>
              </a:solidFill>
              <a:latin typeface="DM Sans"/>
              <a:ea typeface="DM Sans"/>
              <a:cs typeface="DM Sans"/>
              <a:sym typeface="DM Sans"/>
            </a:endParaRPr>
          </a:p>
        </p:txBody>
      </p:sp>
      <p:cxnSp>
        <p:nvCxnSpPr>
          <p:cNvPr id="338" name="Google Shape;338;p98"/>
          <p:cNvCxnSpPr/>
          <p:nvPr/>
        </p:nvCxnSpPr>
        <p:spPr>
          <a:xfrm>
            <a:off x="8000884" y="3647267"/>
            <a:ext cx="2371200" cy="0"/>
          </a:xfrm>
          <a:prstGeom prst="straightConnector1">
            <a:avLst/>
          </a:prstGeom>
          <a:noFill/>
          <a:ln w="9525" cap="flat" cmpd="sng">
            <a:solidFill>
              <a:srgbClr val="434343"/>
            </a:solidFill>
            <a:prstDash val="solid"/>
            <a:round/>
            <a:headEnd type="none" w="sm" len="sm"/>
            <a:tailEnd type="none" w="sm" len="sm"/>
          </a:ln>
        </p:spPr>
      </p:cxnSp>
      <p:sp>
        <p:nvSpPr>
          <p:cNvPr id="339" name="Google Shape;339;p98"/>
          <p:cNvSpPr txBox="1"/>
          <p:nvPr/>
        </p:nvSpPr>
        <p:spPr>
          <a:xfrm>
            <a:off x="7938284" y="2545001"/>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Aplicación chat con websockets</a:t>
            </a:r>
            <a:endParaRPr sz="2000" b="1">
              <a:solidFill>
                <a:srgbClr val="999999"/>
              </a:solidFill>
              <a:latin typeface="DM Sans"/>
              <a:ea typeface="DM Sans"/>
              <a:cs typeface="DM Sans"/>
              <a:sym typeface="DM Sans"/>
            </a:endParaRPr>
          </a:p>
        </p:txBody>
      </p:sp>
      <p:cxnSp>
        <p:nvCxnSpPr>
          <p:cNvPr id="340" name="Google Shape;340;p98"/>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41" name="Google Shape;341;p98"/>
          <p:cNvSpPr txBox="1"/>
          <p:nvPr/>
        </p:nvSpPr>
        <p:spPr>
          <a:xfrm>
            <a:off x="8011167" y="3625668"/>
            <a:ext cx="23712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Desarrollo de chat con websockets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Deploy de nuestra primera aplicación con glitch.com</a:t>
            </a:r>
            <a:endParaRPr sz="1600">
              <a:solidFill>
                <a:srgbClr val="999999"/>
              </a:solidFill>
              <a:latin typeface="DM Sans"/>
              <a:ea typeface="DM Sans"/>
              <a:cs typeface="DM Sans"/>
              <a:sym typeface="DM Sans"/>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99"/>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7" name="Google Shape;347;p99"/>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48" name="Google Shape;348;p99"/>
          <p:cNvSpPr txBox="1"/>
          <p:nvPr/>
        </p:nvSpPr>
        <p:spPr>
          <a:xfrm>
            <a:off x="3368100" y="2158168"/>
            <a:ext cx="5946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la diferencia entre HTTP y Websockets</a:t>
            </a:r>
            <a:endParaRPr sz="2400">
              <a:solidFill>
                <a:schemeClr val="lt1"/>
              </a:solidFill>
              <a:latin typeface="DM Sans"/>
              <a:ea typeface="DM Sans"/>
              <a:cs typeface="DM Sans"/>
              <a:sym typeface="DM Sans"/>
            </a:endParaRPr>
          </a:p>
        </p:txBody>
      </p:sp>
      <p:pic>
        <p:nvPicPr>
          <p:cNvPr id="349" name="Google Shape;349;p99"/>
          <p:cNvPicPr preferRelativeResize="0"/>
          <p:nvPr/>
        </p:nvPicPr>
        <p:blipFill>
          <a:blip r:embed="rId3">
            <a:alphaModFix/>
          </a:blip>
          <a:stretch>
            <a:fillRect/>
          </a:stretch>
        </p:blipFill>
        <p:spPr>
          <a:xfrm>
            <a:off x="2897185" y="3052068"/>
            <a:ext cx="262633" cy="262633"/>
          </a:xfrm>
          <a:prstGeom prst="rect">
            <a:avLst/>
          </a:prstGeom>
          <a:noFill/>
          <a:ln>
            <a:noFill/>
          </a:ln>
        </p:spPr>
      </p:pic>
      <p:cxnSp>
        <p:nvCxnSpPr>
          <p:cNvPr id="350" name="Google Shape;350;p99"/>
          <p:cNvCxnSpPr>
            <a:endCxn id="349" idx="0"/>
          </p:cNvCxnSpPr>
          <p:nvPr/>
        </p:nvCxnSpPr>
        <p:spPr>
          <a:xfrm rot="5400000">
            <a:off x="2778100" y="2800467"/>
            <a:ext cx="502000" cy="1200"/>
          </a:xfrm>
          <a:prstGeom prst="bentConnector3">
            <a:avLst>
              <a:gd name="adj1" fmla="val 50000"/>
            </a:avLst>
          </a:prstGeom>
          <a:noFill/>
          <a:ln w="9525" cap="flat" cmpd="sng">
            <a:solidFill>
              <a:srgbClr val="EAFF6A"/>
            </a:solidFill>
            <a:prstDash val="solid"/>
            <a:round/>
            <a:headEnd type="none" w="med" len="med"/>
            <a:tailEnd type="none" w="med" len="med"/>
          </a:ln>
        </p:spPr>
      </p:cxnSp>
      <p:pic>
        <p:nvPicPr>
          <p:cNvPr id="351" name="Google Shape;351;p99"/>
          <p:cNvPicPr preferRelativeResize="0"/>
          <p:nvPr/>
        </p:nvPicPr>
        <p:blipFill>
          <a:blip r:embed="rId3">
            <a:alphaModFix/>
          </a:blip>
          <a:stretch>
            <a:fillRect/>
          </a:stretch>
        </p:blipFill>
        <p:spPr>
          <a:xfrm>
            <a:off x="2897785" y="3853852"/>
            <a:ext cx="262633" cy="262633"/>
          </a:xfrm>
          <a:prstGeom prst="rect">
            <a:avLst/>
          </a:prstGeom>
          <a:noFill/>
          <a:ln>
            <a:noFill/>
          </a:ln>
        </p:spPr>
      </p:pic>
      <p:cxnSp>
        <p:nvCxnSpPr>
          <p:cNvPr id="352" name="Google Shape;352;p99"/>
          <p:cNvCxnSpPr/>
          <p:nvPr/>
        </p:nvCxnSpPr>
        <p:spPr>
          <a:xfrm rot="-5400000" flipH="1">
            <a:off x="2759500" y="3583867"/>
            <a:ext cx="539200" cy="8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53" name="Google Shape;353;p99"/>
          <p:cNvSpPr txBox="1"/>
          <p:nvPr/>
        </p:nvSpPr>
        <p:spPr>
          <a:xfrm>
            <a:off x="3368115" y="3774218"/>
            <a:ext cx="5708400" cy="523180"/>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Integrar websocket en nuestras plantillas </a:t>
            </a:r>
            <a:endParaRPr>
              <a:solidFill>
                <a:schemeClr val="lt1"/>
              </a:solidFill>
              <a:latin typeface="DM Sans"/>
              <a:ea typeface="DM Sans"/>
              <a:cs typeface="DM Sans"/>
              <a:sym typeface="DM Sans"/>
            </a:endParaRPr>
          </a:p>
        </p:txBody>
      </p:sp>
      <p:sp>
        <p:nvSpPr>
          <p:cNvPr id="354" name="Google Shape;354;p99"/>
          <p:cNvSpPr txBox="1"/>
          <p:nvPr/>
        </p:nvSpPr>
        <p:spPr>
          <a:xfrm>
            <a:off x="3368100" y="2859401"/>
            <a:ext cx="4784800" cy="1354176"/>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Configurar un servidor websocket dentro de nuestro servidor express.</a:t>
            </a:r>
            <a:endParaRPr sz="2400">
              <a:solidFill>
                <a:schemeClr val="lt1"/>
              </a:solidFill>
              <a:latin typeface="DM Sans"/>
              <a:ea typeface="DM Sans"/>
              <a:cs typeface="DM Sans"/>
              <a:sym typeface="DM Sans"/>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00"/>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N°9 </a:t>
            </a:r>
            <a:endParaRPr sz="1867">
              <a:solidFill>
                <a:srgbClr val="000000"/>
              </a:solidFill>
              <a:latin typeface="DM Sans"/>
              <a:ea typeface="DM Sans"/>
              <a:cs typeface="DM Sans"/>
              <a:sym typeface="DM Sans"/>
            </a:endParaRPr>
          </a:p>
        </p:txBody>
      </p:sp>
      <p:sp>
        <p:nvSpPr>
          <p:cNvPr id="360" name="Google Shape;360;p100"/>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61" name="Google Shape;361;p100"/>
          <p:cNvSpPr txBox="1"/>
          <p:nvPr/>
        </p:nvSpPr>
        <p:spPr>
          <a:xfrm>
            <a:off x="620367" y="2081567"/>
            <a:ext cx="5112800" cy="406876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Plantilla</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Documento HTML con marcas reemplazables para poder ser reemplazadas por un motor de plantillas.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Motor de plantilla </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Librería desarrollada para tomar un HTML y reemplazar datos en éste para generar un efecto de dinamismo en la página.</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Página estática</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Página que no requiere cambio de elementos ni interacción compleja con el usuario. </a:t>
            </a:r>
            <a:endParaRPr>
              <a:solidFill>
                <a:schemeClr val="dk1"/>
              </a:solidFill>
              <a:latin typeface="DM Sans"/>
              <a:ea typeface="DM Sans"/>
              <a:cs typeface="DM Sans"/>
              <a:sym typeface="DM Sans"/>
            </a:endParaRPr>
          </a:p>
        </p:txBody>
      </p:sp>
      <p:sp>
        <p:nvSpPr>
          <p:cNvPr id="362" name="Google Shape;362;p100"/>
          <p:cNvSpPr txBox="1"/>
          <p:nvPr/>
        </p:nvSpPr>
        <p:spPr>
          <a:xfrm>
            <a:off x="5877033" y="2081568"/>
            <a:ext cx="5112800" cy="343166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Handlebars</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Motor de plantillas basado en la marca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Layout</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Marco de disposición que requiere handlebars para poder encapsular en un solo cuerpo HTML todas las vistas de diferentes plantillas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express-handlebars:  </a:t>
            </a:r>
            <a:r>
              <a:rPr lang="es" b="1">
                <a:solidFill>
                  <a:schemeClr val="dk1"/>
                </a:solidFill>
                <a:highlight>
                  <a:schemeClr val="lt1"/>
                </a:highlight>
                <a:latin typeface="DM Sans"/>
                <a:ea typeface="DM Sans"/>
                <a:cs typeface="DM Sans"/>
                <a:sym typeface="DM Sans"/>
              </a:rPr>
              <a:t> </a:t>
            </a:r>
            <a:r>
              <a:rPr lang="es">
                <a:solidFill>
                  <a:schemeClr val="dk1"/>
                </a:solidFill>
                <a:highlight>
                  <a:schemeClr val="lt1"/>
                </a:highlight>
                <a:latin typeface="DM Sans"/>
                <a:ea typeface="DM Sans"/>
                <a:cs typeface="DM Sans"/>
                <a:sym typeface="DM Sans"/>
              </a:rPr>
              <a:t>paquete o módulo de npm para conectar handlebars con express</a:t>
            </a:r>
            <a:endParaRPr>
              <a:solidFill>
                <a:schemeClr val="dk1"/>
              </a:solidFill>
              <a:highlight>
                <a:schemeClr val="lt1"/>
              </a:highlight>
              <a:latin typeface="DM Sans"/>
              <a:ea typeface="DM Sans"/>
              <a:cs typeface="DM Sans"/>
              <a:sym typeface="DM Sans"/>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01"/>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8" name="Google Shape;368;p101"/>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69" name="Google Shape;369;p101"/>
          <p:cNvSpPr/>
          <p:nvPr/>
        </p:nvSpPr>
        <p:spPr>
          <a:xfrm>
            <a:off x="784700" y="27510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Websockets</a:t>
            </a:r>
            <a:endParaRPr sz="1600">
              <a:solidFill>
                <a:srgbClr val="FFFFFF"/>
              </a:solidFill>
              <a:latin typeface="DM Sans"/>
              <a:ea typeface="DM Sans"/>
              <a:cs typeface="DM Sans"/>
              <a:sym typeface="DM Sans"/>
            </a:endParaRPr>
          </a:p>
        </p:txBody>
      </p:sp>
      <p:sp>
        <p:nvSpPr>
          <p:cNvPr id="370" name="Google Shape;370;p101"/>
          <p:cNvSpPr/>
          <p:nvPr/>
        </p:nvSpPr>
        <p:spPr>
          <a:xfrm>
            <a:off x="4947241" y="2751433"/>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Sockets en Express: Socket.io</a:t>
            </a:r>
            <a:endParaRPr sz="1600">
              <a:solidFill>
                <a:schemeClr val="lt1"/>
              </a:solidFill>
              <a:latin typeface="DM Sans"/>
              <a:ea typeface="DM Sans"/>
              <a:cs typeface="DM Sans"/>
              <a:sym typeface="DM Sans"/>
            </a:endParaRPr>
          </a:p>
        </p:txBody>
      </p:sp>
      <p:cxnSp>
        <p:nvCxnSpPr>
          <p:cNvPr id="371" name="Google Shape;371;p101"/>
          <p:cNvCxnSpPr>
            <a:stCxn id="369" idx="3"/>
            <a:endCxn id="370" idx="1"/>
          </p:cNvCxnSpPr>
          <p:nvPr/>
        </p:nvCxnSpPr>
        <p:spPr>
          <a:xfrm>
            <a:off x="2650300" y="3137845"/>
            <a:ext cx="2296800" cy="800"/>
          </a:xfrm>
          <a:prstGeom prst="bentConnector3">
            <a:avLst>
              <a:gd name="adj1" fmla="val 50003"/>
            </a:avLst>
          </a:prstGeom>
          <a:noFill/>
          <a:ln w="9525" cap="flat" cmpd="sng">
            <a:solidFill>
              <a:srgbClr val="CCCCCC"/>
            </a:solidFill>
            <a:prstDash val="solid"/>
            <a:round/>
            <a:headEnd type="none" w="sm" len="sm"/>
            <a:tailEnd type="oval" w="med" len="med"/>
          </a:ln>
        </p:spPr>
      </p:cxnSp>
      <p:cxnSp>
        <p:nvCxnSpPr>
          <p:cNvPr id="372" name="Google Shape;372;p101"/>
          <p:cNvCxnSpPr>
            <a:stCxn id="370" idx="3"/>
            <a:endCxn id="373" idx="1"/>
          </p:cNvCxnSpPr>
          <p:nvPr/>
        </p:nvCxnSpPr>
        <p:spPr>
          <a:xfrm>
            <a:off x="7076441" y="3138233"/>
            <a:ext cx="800400" cy="800"/>
          </a:xfrm>
          <a:prstGeom prst="bentConnector3">
            <a:avLst>
              <a:gd name="adj1" fmla="val 50006"/>
            </a:avLst>
          </a:prstGeom>
          <a:noFill/>
          <a:ln w="9525" cap="flat" cmpd="sng">
            <a:solidFill>
              <a:srgbClr val="CCCCCC"/>
            </a:solidFill>
            <a:prstDash val="solid"/>
            <a:round/>
            <a:headEnd type="none" w="sm" len="sm"/>
            <a:tailEnd type="oval" w="med" len="med"/>
          </a:ln>
        </p:spPr>
      </p:cxnSp>
      <p:pic>
        <p:nvPicPr>
          <p:cNvPr id="374" name="Google Shape;374;p101"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73" name="Google Shape;373;p101"/>
          <p:cNvSpPr/>
          <p:nvPr/>
        </p:nvSpPr>
        <p:spPr>
          <a:xfrm>
            <a:off x="7876941" y="27510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Configuración y uso</a:t>
            </a:r>
            <a:endParaRPr sz="1600">
              <a:solidFill>
                <a:srgbClr val="222222"/>
              </a:solidFill>
              <a:latin typeface="DM Sans"/>
              <a:ea typeface="DM Sans"/>
              <a:cs typeface="DM Sans"/>
              <a:sym typeface="DM Sans"/>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02"/>
          <p:cNvSpPr txBox="1"/>
          <p:nvPr/>
        </p:nvSpPr>
        <p:spPr>
          <a:xfrm>
            <a:off x="1083004"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Websockets</a:t>
            </a:r>
            <a:endParaRPr sz="5333" b="1">
              <a:solidFill>
                <a:schemeClr val="accent6"/>
              </a:solidFill>
              <a:latin typeface="DM Sans"/>
              <a:ea typeface="DM Sans"/>
              <a:cs typeface="DM Sans"/>
              <a:sym typeface="DM Sans"/>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03"/>
          <p:cNvSpPr txBox="1"/>
          <p:nvPr/>
        </p:nvSpPr>
        <p:spPr>
          <a:xfrm>
            <a:off x="610300" y="706167"/>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Websocket</a:t>
            </a:r>
            <a:endParaRPr sz="5333" b="1">
              <a:solidFill>
                <a:schemeClr val="dk1"/>
              </a:solidFill>
              <a:latin typeface="DM Sans"/>
              <a:ea typeface="DM Sans"/>
              <a:cs typeface="DM Sans"/>
              <a:sym typeface="DM Sans"/>
            </a:endParaRPr>
          </a:p>
        </p:txBody>
      </p:sp>
      <p:sp>
        <p:nvSpPr>
          <p:cNvPr id="385" name="Google Shape;385;p103"/>
          <p:cNvSpPr txBox="1"/>
          <p:nvPr/>
        </p:nvSpPr>
        <p:spPr>
          <a:xfrm>
            <a:off x="610300" y="1856301"/>
            <a:ext cx="104352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Websocket es un protocolo de comunicación basado en TCP para poder establecer esa conexión entre el cliente y el servidor, justo como sabemos, es el mismo objetivo que cubre HTTP.</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Cuando llegamos a este punto, seguramente nos planteamos: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¿Por qué es necesario aprender otro protocolo?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¿Cuándo debo considerar un protocolo y cuándo otro?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¿Sirve realmente el protocolo websocket? En todas las páginas web veo http o https, nunca websocket</a:t>
            </a:r>
            <a:endParaRPr>
              <a:latin typeface="DM Sans"/>
              <a:ea typeface="DM Sans"/>
              <a:cs typeface="DM Sans"/>
              <a:sym typeface="DM Sans"/>
            </a:endParaRPr>
          </a:p>
        </p:txBody>
      </p:sp>
      <p:pic>
        <p:nvPicPr>
          <p:cNvPr id="386" name="Google Shape;386;p103"/>
          <p:cNvPicPr preferRelativeResize="0"/>
          <p:nvPr/>
        </p:nvPicPr>
        <p:blipFill>
          <a:blip r:embed="rId3">
            <a:alphaModFix/>
          </a:blip>
          <a:stretch>
            <a:fillRect/>
          </a:stretch>
        </p:blipFill>
        <p:spPr>
          <a:xfrm>
            <a:off x="610300" y="5010434"/>
            <a:ext cx="4523467" cy="632100"/>
          </a:xfrm>
          <a:prstGeom prst="rect">
            <a:avLst/>
          </a:prstGeom>
          <a:noFill/>
          <a:ln>
            <a:noFill/>
          </a:ln>
        </p:spPr>
      </p:pic>
      <p:pic>
        <p:nvPicPr>
          <p:cNvPr id="387" name="Google Shape;387;p103"/>
          <p:cNvPicPr preferRelativeResize="0"/>
          <p:nvPr/>
        </p:nvPicPr>
        <p:blipFill>
          <a:blip r:embed="rId4">
            <a:alphaModFix/>
          </a:blip>
          <a:stretch>
            <a:fillRect/>
          </a:stretch>
        </p:blipFill>
        <p:spPr>
          <a:xfrm>
            <a:off x="6772234" y="5010434"/>
            <a:ext cx="4003260" cy="632100"/>
          </a:xfrm>
          <a:prstGeom prst="rect">
            <a:avLst/>
          </a:prstGeom>
          <a:noFill/>
          <a:ln>
            <a:noFill/>
          </a:ln>
        </p:spPr>
      </p:pic>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04"/>
          <p:cNvSpPr txBox="1"/>
          <p:nvPr/>
        </p:nvSpPr>
        <p:spPr>
          <a:xfrm>
            <a:off x="603567" y="918501"/>
            <a:ext cx="8691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hace que websocket se destaque?</a:t>
            </a:r>
            <a:endParaRPr sz="5333" b="1">
              <a:solidFill>
                <a:schemeClr val="dk1"/>
              </a:solidFill>
              <a:latin typeface="DM Sans"/>
              <a:ea typeface="DM Sans"/>
              <a:cs typeface="DM Sans"/>
              <a:sym typeface="DM Sans"/>
            </a:endParaRPr>
          </a:p>
        </p:txBody>
      </p:sp>
      <p:sp>
        <p:nvSpPr>
          <p:cNvPr id="393" name="Google Shape;393;p104"/>
          <p:cNvSpPr txBox="1"/>
          <p:nvPr/>
        </p:nvSpPr>
        <p:spPr>
          <a:xfrm>
            <a:off x="603567" y="2841068"/>
            <a:ext cx="5360000" cy="1575776"/>
          </a:xfrm>
          <a:prstGeom prst="rect">
            <a:avLst/>
          </a:prstGeom>
          <a:noFill/>
          <a:ln>
            <a:noFill/>
          </a:ln>
        </p:spPr>
        <p:txBody>
          <a:bodyPr spcFirstLastPara="1" wrap="square" lIns="121900" tIns="121900" rIns="121900" bIns="121900" anchor="t" anchorCtr="0">
            <a:spAutoFit/>
          </a:bodyPr>
          <a:lstStyle/>
          <a:p>
            <a:pPr>
              <a:lnSpc>
                <a:spcPct val="80000"/>
              </a:lnSpc>
            </a:pPr>
            <a:r>
              <a:rPr lang="es">
                <a:solidFill>
                  <a:schemeClr val="dk1"/>
                </a:solidFill>
                <a:latin typeface="DM Sans"/>
                <a:ea typeface="DM Sans"/>
                <a:cs typeface="DM Sans"/>
                <a:sym typeface="DM Sans"/>
              </a:rPr>
              <a:t>A pesar de que websocket y HTTP son protocolos como lo mencionamos anteriormente, websocket tiene una característica muy importante: Su protocolo TCP establece dos endpoints de comunicación,</a:t>
            </a:r>
            <a:r>
              <a:rPr lang="es" b="1">
                <a:solidFill>
                  <a:schemeClr val="dk1"/>
                </a:solidFill>
                <a:latin typeface="DM Sans"/>
                <a:ea typeface="DM Sans"/>
                <a:cs typeface="DM Sans"/>
                <a:sym typeface="DM Sans"/>
              </a:rPr>
              <a:t> a cada endpoint se le conoce como socket. </a:t>
            </a:r>
            <a:endParaRPr b="1">
              <a:solidFill>
                <a:schemeClr val="dk1"/>
              </a:solidFill>
              <a:latin typeface="DM Sans"/>
              <a:ea typeface="DM Sans"/>
              <a:cs typeface="DM Sans"/>
              <a:sym typeface="DM Sans"/>
            </a:endParaRPr>
          </a:p>
        </p:txBody>
      </p:sp>
      <p:sp>
        <p:nvSpPr>
          <p:cNvPr id="394" name="Google Shape;394;p104"/>
          <p:cNvSpPr txBox="1"/>
          <p:nvPr/>
        </p:nvSpPr>
        <p:spPr>
          <a:xfrm>
            <a:off x="6023567" y="2841067"/>
            <a:ext cx="5360000" cy="2240573"/>
          </a:xfrm>
          <a:prstGeom prst="rect">
            <a:avLst/>
          </a:prstGeom>
          <a:noFill/>
          <a:ln>
            <a:noFill/>
          </a:ln>
        </p:spPr>
        <p:txBody>
          <a:bodyPr spcFirstLastPara="1" wrap="square" lIns="121900" tIns="121900" rIns="121900" bIns="121900" anchor="t" anchorCtr="0">
            <a:spAutoFit/>
          </a:bodyPr>
          <a:lstStyle/>
          <a:p>
            <a:pPr>
              <a:lnSpc>
                <a:spcPct val="80000"/>
              </a:lnSpc>
            </a:pPr>
            <a:r>
              <a:rPr lang="es">
                <a:solidFill>
                  <a:schemeClr val="dk1"/>
                </a:solidFill>
                <a:latin typeface="DM Sans"/>
                <a:ea typeface="DM Sans"/>
                <a:cs typeface="DM Sans"/>
                <a:sym typeface="DM Sans"/>
              </a:rPr>
              <a:t>El contar con estos dos sockets permitirá establecer una </a:t>
            </a:r>
            <a:r>
              <a:rPr lang="es" b="1">
                <a:solidFill>
                  <a:schemeClr val="dk1"/>
                </a:solidFill>
                <a:latin typeface="DM Sans"/>
                <a:ea typeface="DM Sans"/>
                <a:cs typeface="DM Sans"/>
                <a:sym typeface="DM Sans"/>
              </a:rPr>
              <a:t>comunicación bidireccional</a:t>
            </a:r>
            <a:r>
              <a:rPr lang="es">
                <a:solidFill>
                  <a:schemeClr val="dk1"/>
                </a:solidFill>
                <a:latin typeface="DM Sans"/>
                <a:ea typeface="DM Sans"/>
                <a:cs typeface="DM Sans"/>
                <a:sym typeface="DM Sans"/>
              </a:rPr>
              <a:t> entre el cliente y el servidor. La comunicación bidireccional implica:</a:t>
            </a:r>
            <a:endParaRPr>
              <a:solidFill>
                <a:schemeClr val="dk1"/>
              </a:solidFill>
              <a:latin typeface="DM Sans"/>
              <a:ea typeface="DM Sans"/>
              <a:cs typeface="DM Sans"/>
              <a:sym typeface="DM Sans"/>
            </a:endParaRPr>
          </a:p>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Que el cliente puede obtener recursos del servidor cuando lo solicite (como en HTTP)</a:t>
            </a:r>
            <a:endParaRPr>
              <a:solidFill>
                <a:schemeClr val="dk1"/>
              </a:solidFill>
              <a:latin typeface="DM Sans"/>
              <a:ea typeface="DM Sans"/>
              <a:cs typeface="DM Sans"/>
              <a:sym typeface="DM Sans"/>
            </a:endParaRPr>
          </a:p>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Que el servidor pueda entregar información al cliente sin necesidad de que el cliente haga una petición.</a:t>
            </a:r>
            <a:endParaRPr>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28"/>
          <p:cNvSpPr txBox="1"/>
          <p:nvPr/>
        </p:nvSpPr>
        <p:spPr>
          <a:xfrm>
            <a:off x="1948400" y="2958818"/>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Principios de programación Backend</a:t>
            </a:r>
            <a:endParaRPr sz="5333" b="1">
              <a:solidFill>
                <a:srgbClr val="EAFF6A"/>
              </a:solidFill>
              <a:latin typeface="DM Sans"/>
              <a:ea typeface="DM Sans"/>
              <a:cs typeface="DM Sans"/>
              <a:sym typeface="DM Sans"/>
            </a:endParaRPr>
          </a:p>
        </p:txBody>
      </p:sp>
      <p:sp>
        <p:nvSpPr>
          <p:cNvPr id="699" name="Google Shape;699;p128"/>
          <p:cNvSpPr txBox="1"/>
          <p:nvPr/>
        </p:nvSpPr>
        <p:spPr>
          <a:xfrm>
            <a:off x="1948400" y="2175184"/>
            <a:ext cx="8295200" cy="615513"/>
          </a:xfrm>
          <a:prstGeom prst="rect">
            <a:avLst/>
          </a:prstGeom>
          <a:noFill/>
          <a:ln>
            <a:noFill/>
          </a:ln>
        </p:spPr>
        <p:txBody>
          <a:bodyPr spcFirstLastPara="1" wrap="square" lIns="121900" tIns="121900" rIns="121900" bIns="121900" anchor="t" anchorCtr="0">
            <a:spAutoFit/>
          </a:bodyPr>
          <a:lstStyle/>
          <a:p>
            <a:pPr algn="ctr">
              <a:buClr>
                <a:srgbClr val="000000"/>
              </a:buClr>
              <a:buSzPts val="1800"/>
            </a:pPr>
            <a:r>
              <a:rPr lang="es" sz="2400" b="1">
                <a:solidFill>
                  <a:schemeClr val="lt1"/>
                </a:solidFill>
                <a:latin typeface="DM Sans"/>
                <a:ea typeface="DM Sans"/>
                <a:cs typeface="DM Sans"/>
                <a:sym typeface="DM Sans"/>
              </a:rPr>
              <a:t>Clase 00.</a:t>
            </a:r>
            <a:r>
              <a:rPr lang="es" sz="2400">
                <a:solidFill>
                  <a:schemeClr val="lt1"/>
                </a:solidFill>
                <a:latin typeface="DM Sans"/>
                <a:ea typeface="DM Sans"/>
                <a:cs typeface="DM Sans"/>
                <a:sym typeface="DM Sans"/>
              </a:rPr>
              <a:t> PROGRAMACIÓN BACKEND</a:t>
            </a:r>
            <a:endParaRPr sz="2133">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211"/>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Algunos cambios importantes de ES6</a:t>
            </a:r>
            <a:endParaRPr sz="5333" b="1">
              <a:solidFill>
                <a:schemeClr val="dk1"/>
              </a:solidFill>
              <a:latin typeface="DM Sans"/>
              <a:ea typeface="DM Sans"/>
              <a:cs typeface="DM Sans"/>
              <a:sym typeface="DM Sans"/>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05"/>
          <p:cNvSpPr txBox="1"/>
          <p:nvPr/>
        </p:nvSpPr>
        <p:spPr>
          <a:xfrm>
            <a:off x="894333" y="949900"/>
            <a:ext cx="10839200" cy="1682600"/>
          </a:xfrm>
          <a:prstGeom prst="rect">
            <a:avLst/>
          </a:prstGeom>
          <a:noFill/>
          <a:ln>
            <a:noFill/>
          </a:ln>
        </p:spPr>
        <p:txBody>
          <a:bodyPr spcFirstLastPara="1" wrap="square" lIns="121900" tIns="121900" rIns="121900" bIns="121900" anchor="t" anchorCtr="0">
            <a:spAutoFit/>
          </a:bodyPr>
          <a:lstStyle/>
          <a:p>
            <a:pPr algn="ctr"/>
            <a:r>
              <a:rPr lang="es" sz="4667" b="1">
                <a:solidFill>
                  <a:schemeClr val="dk1"/>
                </a:solidFill>
                <a:latin typeface="DM Sans"/>
                <a:ea typeface="DM Sans"/>
                <a:cs typeface="DM Sans"/>
                <a:sym typeface="DM Sans"/>
              </a:rPr>
              <a:t>Caso práctico: </a:t>
            </a:r>
            <a:endParaRPr sz="4667" b="1">
              <a:solidFill>
                <a:schemeClr val="dk1"/>
              </a:solidFill>
              <a:latin typeface="DM Sans"/>
              <a:ea typeface="DM Sans"/>
              <a:cs typeface="DM Sans"/>
              <a:sym typeface="DM Sans"/>
            </a:endParaRPr>
          </a:p>
          <a:p>
            <a:pPr algn="ctr"/>
            <a:r>
              <a:rPr lang="es" sz="4667" b="1">
                <a:solidFill>
                  <a:schemeClr val="dk1"/>
                </a:solidFill>
                <a:latin typeface="DM Sans"/>
                <a:ea typeface="DM Sans"/>
                <a:cs typeface="DM Sans"/>
                <a:sym typeface="DM Sans"/>
              </a:rPr>
              <a:t>Sistema de subastas en línea</a:t>
            </a:r>
            <a:endParaRPr sz="4667" b="1">
              <a:solidFill>
                <a:schemeClr val="dk1"/>
              </a:solidFill>
              <a:latin typeface="DM Sans"/>
              <a:ea typeface="DM Sans"/>
              <a:cs typeface="DM Sans"/>
              <a:sym typeface="DM Sans"/>
            </a:endParaRPr>
          </a:p>
        </p:txBody>
      </p:sp>
      <p:pic>
        <p:nvPicPr>
          <p:cNvPr id="400" name="Google Shape;400;p105"/>
          <p:cNvPicPr preferRelativeResize="0"/>
          <p:nvPr/>
        </p:nvPicPr>
        <p:blipFill>
          <a:blip r:embed="rId3">
            <a:alphaModFix/>
          </a:blip>
          <a:stretch>
            <a:fillRect/>
          </a:stretch>
        </p:blipFill>
        <p:spPr>
          <a:xfrm>
            <a:off x="4065701" y="2707967"/>
            <a:ext cx="4264265" cy="3553567"/>
          </a:xfrm>
          <a:prstGeom prst="rect">
            <a:avLst/>
          </a:prstGeom>
          <a:noFill/>
          <a:ln>
            <a:noFill/>
          </a:ln>
        </p:spPr>
      </p:pic>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06"/>
          <p:cNvSpPr txBox="1"/>
          <p:nvPr/>
        </p:nvSpPr>
        <p:spPr>
          <a:xfrm>
            <a:off x="398200" y="826834"/>
            <a:ext cx="7846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 gran problema de las subastas en línea</a:t>
            </a:r>
            <a:endParaRPr sz="5333" b="1">
              <a:solidFill>
                <a:schemeClr val="dk1"/>
              </a:solidFill>
              <a:latin typeface="DM Sans"/>
              <a:ea typeface="DM Sans"/>
              <a:cs typeface="DM Sans"/>
              <a:sym typeface="DM Sans"/>
            </a:endParaRPr>
          </a:p>
        </p:txBody>
      </p:sp>
      <p:sp>
        <p:nvSpPr>
          <p:cNvPr id="406" name="Google Shape;406;p106"/>
          <p:cNvSpPr txBox="1"/>
          <p:nvPr/>
        </p:nvSpPr>
        <p:spPr>
          <a:xfrm>
            <a:off x="464400" y="2601134"/>
            <a:ext cx="7714000" cy="2379585"/>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Los negocios por internet son algo de lo más común, sin embargo, no toda la compra-venta de productos se da de la manera habitual del carrito de compra; algunos productos suelen ser sometidos a un proceso de subasta, donde los compradores deben realizar “pujas” constantes con el fin de ver quién ofrece la mayor cantidad de dinero.</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Suena como un proceso común, pero computacionalmente hablando representa un asunto de cuidado: Actualizar información en tiempo real.</a:t>
            </a:r>
            <a:endParaRPr sz="1733">
              <a:latin typeface="DM Sans"/>
              <a:ea typeface="DM Sans"/>
              <a:cs typeface="DM Sans"/>
              <a:sym typeface="DM Sans"/>
            </a:endParaRPr>
          </a:p>
        </p:txBody>
      </p:sp>
      <p:pic>
        <p:nvPicPr>
          <p:cNvPr id="407" name="Google Shape;407;p106"/>
          <p:cNvPicPr preferRelativeResize="0"/>
          <p:nvPr/>
        </p:nvPicPr>
        <p:blipFill>
          <a:blip r:embed="rId3">
            <a:alphaModFix/>
          </a:blip>
          <a:stretch>
            <a:fillRect/>
          </a:stretch>
        </p:blipFill>
        <p:spPr>
          <a:xfrm>
            <a:off x="8342867" y="2198667"/>
            <a:ext cx="3607200" cy="2831652"/>
          </a:xfrm>
          <a:prstGeom prst="rect">
            <a:avLst/>
          </a:prstGeom>
          <a:noFill/>
          <a:ln>
            <a:noFill/>
          </a:ln>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07"/>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13" name="Google Shape;413;p107"/>
          <p:cNvSpPr txBox="1"/>
          <p:nvPr/>
        </p:nvSpPr>
        <p:spPr>
          <a:xfrm>
            <a:off x="3696233" y="991201"/>
            <a:ext cx="7928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Planteamiento del problema</a:t>
            </a:r>
            <a:endParaRPr sz="5333" b="1">
              <a:solidFill>
                <a:schemeClr val="dk1"/>
              </a:solidFill>
              <a:latin typeface="DM Sans"/>
              <a:ea typeface="DM Sans"/>
              <a:cs typeface="DM Sans"/>
              <a:sym typeface="DM Sans"/>
            </a:endParaRPr>
          </a:p>
        </p:txBody>
      </p:sp>
      <p:sp>
        <p:nvSpPr>
          <p:cNvPr id="414" name="Google Shape;414;p107"/>
          <p:cNvSpPr txBox="1"/>
          <p:nvPr/>
        </p:nvSpPr>
        <p:spPr>
          <a:xfrm>
            <a:off x="3690700" y="2632634"/>
            <a:ext cx="75596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Sabemos ya que, según el protocolo bajo el cual hemos trabajado, el cliente debe hacer una petición de información al servidor, para que éste le responda con algo.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 el comprador 1 hace una puja. ¿Cómo podrá ver el estado de su puja? Tendría que actualizar la página, para que se haga nuevamente la petición al servidor con el estado actualizado.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Ahora, si hay 100 compradores haciendo pujas constantemente. ¿Qué tan consistente será la información? ¿Qué tan eficiente es que tenga que estar refrescando la página cada vez que quiera ver el nuevo estado de la subasta?</a:t>
            </a:r>
            <a:endParaRPr>
              <a:latin typeface="DM Sans"/>
              <a:ea typeface="DM Sans"/>
              <a:cs typeface="DM Sans"/>
              <a:sym typeface="DM Sans"/>
            </a:endParaRPr>
          </a:p>
        </p:txBody>
      </p:sp>
      <p:pic>
        <p:nvPicPr>
          <p:cNvPr id="415" name="Google Shape;415;p107"/>
          <p:cNvPicPr preferRelativeResize="0"/>
          <p:nvPr/>
        </p:nvPicPr>
        <p:blipFill>
          <a:blip r:embed="rId3">
            <a:alphaModFix/>
          </a:blip>
          <a:stretch>
            <a:fillRect/>
          </a:stretch>
        </p:blipFill>
        <p:spPr>
          <a:xfrm>
            <a:off x="461934" y="2193734"/>
            <a:ext cx="2470533" cy="2470533"/>
          </a:xfrm>
          <a:prstGeom prst="rect">
            <a:avLst/>
          </a:prstGeom>
          <a:noFill/>
          <a:ln>
            <a:noFill/>
          </a:ln>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08"/>
          <p:cNvSpPr txBox="1"/>
          <p:nvPr/>
        </p:nvSpPr>
        <p:spPr>
          <a:xfrm>
            <a:off x="589833" y="1097301"/>
            <a:ext cx="10683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Primer intento: HTTP Long Polling</a:t>
            </a:r>
            <a:endParaRPr sz="4667" b="1">
              <a:solidFill>
                <a:schemeClr val="dk1"/>
              </a:solidFill>
              <a:latin typeface="DM Sans"/>
              <a:ea typeface="DM Sans"/>
              <a:cs typeface="DM Sans"/>
              <a:sym typeface="DM Sans"/>
            </a:endParaRPr>
          </a:p>
        </p:txBody>
      </p:sp>
      <p:sp>
        <p:nvSpPr>
          <p:cNvPr id="421" name="Google Shape;421;p108"/>
          <p:cNvSpPr txBox="1"/>
          <p:nvPr/>
        </p:nvSpPr>
        <p:spPr>
          <a:xfrm>
            <a:off x="635033" y="3182867"/>
            <a:ext cx="10304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HTTP Long polling consiste en que el cliente vuelva a hacer una petición tan pronto como reciba una respuesta del servidor, es decir, bombardea al servidor constantemente de peticiones para emular respuestas “en tiempo real”</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Sin embargo, se concluyó que esta operación es costosa en recursos y, al final, un tanto lenta para realmente considerarse “tiempo real”.</a:t>
            </a:r>
            <a:endParaRPr>
              <a:latin typeface="DM Sans"/>
              <a:ea typeface="DM Sans"/>
              <a:cs typeface="DM Sans"/>
              <a:sym typeface="DM Sans"/>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09"/>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7" name="Google Shape;427;p109"/>
          <p:cNvSpPr txBox="1"/>
          <p:nvPr/>
        </p:nvSpPr>
        <p:spPr>
          <a:xfrm>
            <a:off x="392200" y="699867"/>
            <a:ext cx="114076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5333" b="1">
                <a:solidFill>
                  <a:schemeClr val="lt1"/>
                </a:solidFill>
                <a:latin typeface="DM Sans"/>
                <a:ea typeface="DM Sans"/>
                <a:cs typeface="DM Sans"/>
                <a:sym typeface="DM Sans"/>
              </a:rPr>
              <a:t>Solución óptima: Websockets</a:t>
            </a:r>
            <a:endParaRPr sz="5333" b="1">
              <a:solidFill>
                <a:schemeClr val="lt1"/>
              </a:solidFill>
              <a:latin typeface="DM Sans"/>
              <a:ea typeface="DM Sans"/>
              <a:cs typeface="DM Sans"/>
              <a:sym typeface="DM Sans"/>
            </a:endParaRPr>
          </a:p>
        </p:txBody>
      </p:sp>
      <p:sp>
        <p:nvSpPr>
          <p:cNvPr id="428" name="Google Shape;428;p109"/>
          <p:cNvSpPr txBox="1"/>
          <p:nvPr/>
        </p:nvSpPr>
        <p:spPr>
          <a:xfrm>
            <a:off x="1104033" y="2694800"/>
            <a:ext cx="6174000" cy="2739171"/>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El cliente no tendrá que estar actualizando la página constantemente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En cuanto el servidor reciba una actualización de una nueva puja, actualizará a todos los clientes conectados, permitiendo dar información en tiempo real</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Una vez que termina la subasta, el socket se cierra y el servidor deja de notificar innecesariamente al cliente. </a:t>
            </a:r>
            <a:endParaRPr>
              <a:latin typeface="DM Sans"/>
              <a:ea typeface="DM Sans"/>
              <a:cs typeface="DM Sans"/>
              <a:sym typeface="DM Sans"/>
            </a:endParaRPr>
          </a:p>
        </p:txBody>
      </p:sp>
      <p:sp>
        <p:nvSpPr>
          <p:cNvPr id="429" name="Google Shape;429;p109"/>
          <p:cNvSpPr txBox="1"/>
          <p:nvPr/>
        </p:nvSpPr>
        <p:spPr>
          <a:xfrm>
            <a:off x="1167133" y="2063468"/>
            <a:ext cx="8044000" cy="98484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Websockets es un protocolo excelente para esta situación ya que:</a:t>
            </a:r>
            <a:endParaRPr sz="1867" b="1">
              <a:solidFill>
                <a:srgbClr val="000000"/>
              </a:solidFill>
              <a:latin typeface="DM Sans"/>
              <a:ea typeface="DM Sans"/>
              <a:cs typeface="DM Sans"/>
              <a:sym typeface="DM Sans"/>
            </a:endParaRPr>
          </a:p>
        </p:txBody>
      </p:sp>
      <p:pic>
        <p:nvPicPr>
          <p:cNvPr id="430" name="Google Shape;430;p109"/>
          <p:cNvPicPr preferRelativeResize="0"/>
          <p:nvPr/>
        </p:nvPicPr>
        <p:blipFill>
          <a:blip r:embed="rId3">
            <a:alphaModFix/>
          </a:blip>
          <a:stretch>
            <a:fillRect/>
          </a:stretch>
        </p:blipFill>
        <p:spPr>
          <a:xfrm>
            <a:off x="7382733" y="2888267"/>
            <a:ext cx="3835400" cy="2120900"/>
          </a:xfrm>
          <a:prstGeom prst="rect">
            <a:avLst/>
          </a:prstGeom>
          <a:noFill/>
          <a:ln>
            <a:noFill/>
          </a:ln>
        </p:spPr>
      </p:pic>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10"/>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¿Cómo funciona Websocket?</a:t>
            </a:r>
            <a:endParaRPr sz="5333" b="1">
              <a:solidFill>
                <a:schemeClr val="dk1"/>
              </a:solidFill>
              <a:latin typeface="DM Sans"/>
              <a:ea typeface="DM Sans"/>
              <a:cs typeface="DM Sans"/>
              <a:sym typeface="DM Sans"/>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11"/>
          <p:cNvSpPr txBox="1"/>
          <p:nvPr/>
        </p:nvSpPr>
        <p:spPr>
          <a:xfrm>
            <a:off x="398200" y="1320801"/>
            <a:ext cx="7344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Funcionamiento de un Websocket</a:t>
            </a:r>
            <a:endParaRPr sz="5333" b="1">
              <a:solidFill>
                <a:schemeClr val="dk1"/>
              </a:solidFill>
              <a:latin typeface="DM Sans"/>
              <a:ea typeface="DM Sans"/>
              <a:cs typeface="DM Sans"/>
              <a:sym typeface="DM Sans"/>
            </a:endParaRPr>
          </a:p>
        </p:txBody>
      </p:sp>
      <p:sp>
        <p:nvSpPr>
          <p:cNvPr id="441" name="Google Shape;441;p111"/>
          <p:cNvSpPr txBox="1"/>
          <p:nvPr/>
        </p:nvSpPr>
        <p:spPr>
          <a:xfrm>
            <a:off x="464400" y="3044800"/>
            <a:ext cx="7077600" cy="2112910"/>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Primero, el cliente tiene que enviar una solicitud HTTP llamada </a:t>
            </a:r>
            <a:r>
              <a:rPr lang="es" sz="1733" b="1">
                <a:latin typeface="DM Sans"/>
                <a:ea typeface="DM Sans"/>
                <a:cs typeface="DM Sans"/>
                <a:sym typeface="DM Sans"/>
              </a:rPr>
              <a:t>Handshake</a:t>
            </a:r>
            <a:r>
              <a:rPr lang="es" sz="1733">
                <a:latin typeface="DM Sans"/>
                <a:ea typeface="DM Sans"/>
                <a:cs typeface="DM Sans"/>
                <a:sym typeface="DM Sans"/>
              </a:rPr>
              <a:t> (apretón de manos). Este apretón de manos será un “acuerdo” o “contrato” de confianza para que el servidor pueda actualizar al cliente sin que éste se lo pida.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El servidor recibe la petición de Handshake y procede a “responderle el saludo”, a esto se le llama “</a:t>
            </a:r>
            <a:r>
              <a:rPr lang="es" sz="1733" b="1">
                <a:latin typeface="DM Sans"/>
                <a:ea typeface="DM Sans"/>
                <a:cs typeface="DM Sans"/>
                <a:sym typeface="DM Sans"/>
              </a:rPr>
              <a:t>Abrir conexión</a:t>
            </a:r>
            <a:r>
              <a:rPr lang="es" sz="1733">
                <a:latin typeface="DM Sans"/>
                <a:ea typeface="DM Sans"/>
                <a:cs typeface="DM Sans"/>
                <a:sym typeface="DM Sans"/>
              </a:rPr>
              <a:t>”.</a:t>
            </a:r>
            <a:endParaRPr sz="1733">
              <a:latin typeface="DM Sans"/>
              <a:ea typeface="DM Sans"/>
              <a:cs typeface="DM Sans"/>
              <a:sym typeface="DM Sans"/>
            </a:endParaRPr>
          </a:p>
        </p:txBody>
      </p:sp>
      <p:pic>
        <p:nvPicPr>
          <p:cNvPr id="442" name="Google Shape;442;p111"/>
          <p:cNvPicPr preferRelativeResize="0"/>
          <p:nvPr/>
        </p:nvPicPr>
        <p:blipFill>
          <a:blip r:embed="rId3">
            <a:alphaModFix/>
          </a:blip>
          <a:stretch>
            <a:fillRect/>
          </a:stretch>
        </p:blipFill>
        <p:spPr>
          <a:xfrm>
            <a:off x="7812201" y="1251317"/>
            <a:ext cx="4231900" cy="4355368"/>
          </a:xfrm>
          <a:prstGeom prst="rect">
            <a:avLst/>
          </a:prstGeom>
          <a:noFill/>
          <a:ln>
            <a:noFill/>
          </a:ln>
        </p:spPr>
      </p:pic>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12"/>
          <p:cNvSpPr txBox="1"/>
          <p:nvPr/>
        </p:nvSpPr>
        <p:spPr>
          <a:xfrm>
            <a:off x="398200" y="1422401"/>
            <a:ext cx="749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Funcionamiento de un Websocket</a:t>
            </a:r>
            <a:endParaRPr sz="5333" b="1">
              <a:solidFill>
                <a:schemeClr val="dk1"/>
              </a:solidFill>
              <a:latin typeface="DM Sans"/>
              <a:ea typeface="DM Sans"/>
              <a:cs typeface="DM Sans"/>
              <a:sym typeface="DM Sans"/>
            </a:endParaRPr>
          </a:p>
        </p:txBody>
      </p:sp>
      <p:sp>
        <p:nvSpPr>
          <p:cNvPr id="448" name="Google Shape;448;p112"/>
          <p:cNvSpPr txBox="1"/>
          <p:nvPr/>
        </p:nvSpPr>
        <p:spPr>
          <a:xfrm>
            <a:off x="464400" y="3146400"/>
            <a:ext cx="7077600" cy="1846234"/>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A partir de este punto, el canal queda abierto </a:t>
            </a:r>
            <a:r>
              <a:rPr lang="es" sz="1733" b="1">
                <a:latin typeface="DM Sans"/>
                <a:ea typeface="DM Sans"/>
                <a:cs typeface="DM Sans"/>
                <a:sym typeface="DM Sans"/>
              </a:rPr>
              <a:t>de manera bidireccional</a:t>
            </a:r>
            <a:r>
              <a:rPr lang="es" sz="1733">
                <a:latin typeface="DM Sans"/>
                <a:ea typeface="DM Sans"/>
                <a:cs typeface="DM Sans"/>
                <a:sym typeface="DM Sans"/>
              </a:rPr>
              <a:t>, por lo que el cliente se puede comunicar con el servidor cuando quiera y viceversa.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La comunicación es “persistente” hasta que alguno de los dos lados decida cerrar el canal de comunicación.</a:t>
            </a:r>
            <a:endParaRPr sz="1733">
              <a:latin typeface="DM Sans"/>
              <a:ea typeface="DM Sans"/>
              <a:cs typeface="DM Sans"/>
              <a:sym typeface="DM Sans"/>
            </a:endParaRPr>
          </a:p>
        </p:txBody>
      </p:sp>
      <p:pic>
        <p:nvPicPr>
          <p:cNvPr id="449" name="Google Shape;449;p112"/>
          <p:cNvPicPr preferRelativeResize="0"/>
          <p:nvPr/>
        </p:nvPicPr>
        <p:blipFill>
          <a:blip r:embed="rId3">
            <a:alphaModFix/>
          </a:blip>
          <a:stretch>
            <a:fillRect/>
          </a:stretch>
        </p:blipFill>
        <p:spPr>
          <a:xfrm>
            <a:off x="7812201" y="1251317"/>
            <a:ext cx="4231900" cy="4355368"/>
          </a:xfrm>
          <a:prstGeom prst="rect">
            <a:avLst/>
          </a:prstGeom>
          <a:noFill/>
          <a:ln>
            <a:noFill/>
          </a:ln>
        </p:spPr>
      </p:pic>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13"/>
          <p:cNvSpPr txBox="1"/>
          <p:nvPr/>
        </p:nvSpPr>
        <p:spPr>
          <a:xfrm>
            <a:off x="3671600" y="511100"/>
            <a:ext cx="4146800" cy="1020800"/>
          </a:xfrm>
          <a:prstGeom prst="rect">
            <a:avLst/>
          </a:prstGeom>
          <a:noFill/>
          <a:ln>
            <a:noFill/>
          </a:ln>
        </p:spPr>
        <p:txBody>
          <a:bodyPr spcFirstLastPara="1" wrap="square" lIns="121900" tIns="121900" rIns="121900" bIns="121900" anchor="t" anchorCtr="0">
            <a:noAutofit/>
          </a:bodyPr>
          <a:lstStyle/>
          <a:p>
            <a:pPr algn="ctr"/>
            <a:r>
              <a:rPr lang="es" sz="5333" b="1">
                <a:latin typeface="DM Sans"/>
                <a:ea typeface="DM Sans"/>
                <a:cs typeface="DM Sans"/>
                <a:sym typeface="DM Sans"/>
              </a:rPr>
              <a:t>Esquema</a:t>
            </a:r>
            <a:endParaRPr sz="5333" b="1">
              <a:latin typeface="DM Sans"/>
              <a:ea typeface="DM Sans"/>
              <a:cs typeface="DM Sans"/>
              <a:sym typeface="DM Sans"/>
            </a:endParaRPr>
          </a:p>
        </p:txBody>
      </p:sp>
      <p:grpSp>
        <p:nvGrpSpPr>
          <p:cNvPr id="455" name="Google Shape;455;p113"/>
          <p:cNvGrpSpPr/>
          <p:nvPr/>
        </p:nvGrpSpPr>
        <p:grpSpPr>
          <a:xfrm>
            <a:off x="2037984" y="2905298"/>
            <a:ext cx="1330800" cy="1439732"/>
            <a:chOff x="1598263" y="2571761"/>
            <a:chExt cx="998100" cy="1079799"/>
          </a:xfrm>
        </p:grpSpPr>
        <p:pic>
          <p:nvPicPr>
            <p:cNvPr id="456" name="Google Shape;456;p113"/>
            <p:cNvPicPr preferRelativeResize="0"/>
            <p:nvPr/>
          </p:nvPicPr>
          <p:blipFill>
            <a:blip r:embed="rId3">
              <a:alphaModFix/>
            </a:blip>
            <a:stretch>
              <a:fillRect/>
            </a:stretch>
          </p:blipFill>
          <p:spPr>
            <a:xfrm>
              <a:off x="1820375" y="2571761"/>
              <a:ext cx="553870" cy="553868"/>
            </a:xfrm>
            <a:prstGeom prst="rect">
              <a:avLst/>
            </a:prstGeom>
            <a:noFill/>
            <a:ln>
              <a:noFill/>
            </a:ln>
          </p:spPr>
        </p:pic>
        <p:sp>
          <p:nvSpPr>
            <p:cNvPr id="457" name="Google Shape;457;p113"/>
            <p:cNvSpPr txBox="1"/>
            <p:nvPr/>
          </p:nvSpPr>
          <p:spPr>
            <a:xfrm>
              <a:off x="1598263" y="3259175"/>
              <a:ext cx="998100" cy="392385"/>
            </a:xfrm>
            <a:prstGeom prst="rect">
              <a:avLst/>
            </a:prstGeom>
            <a:noFill/>
            <a:ln>
              <a:noFill/>
            </a:ln>
          </p:spPr>
          <p:txBody>
            <a:bodyPr spcFirstLastPara="1" wrap="square" lIns="121900" tIns="121900" rIns="121900" bIns="121900" anchor="t" anchorCtr="0">
              <a:spAutoFit/>
            </a:bodyPr>
            <a:lstStyle/>
            <a:p>
              <a:pPr algn="ctr"/>
              <a:r>
                <a:rPr lang="es" b="1">
                  <a:latin typeface="DM Sans"/>
                  <a:ea typeface="DM Sans"/>
                  <a:cs typeface="DM Sans"/>
                  <a:sym typeface="DM Sans"/>
                </a:rPr>
                <a:t>Servidor</a:t>
              </a:r>
              <a:endParaRPr b="1">
                <a:latin typeface="DM Sans"/>
                <a:ea typeface="DM Sans"/>
                <a:cs typeface="DM Sans"/>
                <a:sym typeface="DM Sans"/>
              </a:endParaRPr>
            </a:p>
          </p:txBody>
        </p:sp>
      </p:grpSp>
      <p:grpSp>
        <p:nvGrpSpPr>
          <p:cNvPr id="458" name="Google Shape;458;p113"/>
          <p:cNvGrpSpPr/>
          <p:nvPr/>
        </p:nvGrpSpPr>
        <p:grpSpPr>
          <a:xfrm>
            <a:off x="8043451" y="2845902"/>
            <a:ext cx="1330800" cy="1558530"/>
            <a:chOff x="5634763" y="2482663"/>
            <a:chExt cx="998100" cy="1168897"/>
          </a:xfrm>
        </p:grpSpPr>
        <p:pic>
          <p:nvPicPr>
            <p:cNvPr id="459" name="Google Shape;459;p113"/>
            <p:cNvPicPr preferRelativeResize="0"/>
            <p:nvPr/>
          </p:nvPicPr>
          <p:blipFill>
            <a:blip r:embed="rId4">
              <a:alphaModFix/>
            </a:blip>
            <a:stretch>
              <a:fillRect/>
            </a:stretch>
          </p:blipFill>
          <p:spPr>
            <a:xfrm>
              <a:off x="5767797" y="2482663"/>
              <a:ext cx="732054" cy="732050"/>
            </a:xfrm>
            <a:prstGeom prst="rect">
              <a:avLst/>
            </a:prstGeom>
            <a:noFill/>
            <a:ln>
              <a:noFill/>
            </a:ln>
          </p:spPr>
        </p:pic>
        <p:sp>
          <p:nvSpPr>
            <p:cNvPr id="460" name="Google Shape;460;p113"/>
            <p:cNvSpPr txBox="1"/>
            <p:nvPr/>
          </p:nvSpPr>
          <p:spPr>
            <a:xfrm>
              <a:off x="5634763" y="3259175"/>
              <a:ext cx="998100" cy="392385"/>
            </a:xfrm>
            <a:prstGeom prst="rect">
              <a:avLst/>
            </a:prstGeom>
            <a:noFill/>
            <a:ln>
              <a:noFill/>
            </a:ln>
          </p:spPr>
          <p:txBody>
            <a:bodyPr spcFirstLastPara="1" wrap="square" lIns="121900" tIns="121900" rIns="121900" bIns="121900" anchor="t" anchorCtr="0">
              <a:spAutoFit/>
            </a:bodyPr>
            <a:lstStyle/>
            <a:p>
              <a:pPr algn="ctr"/>
              <a:r>
                <a:rPr lang="es" b="1">
                  <a:latin typeface="DM Sans"/>
                  <a:ea typeface="DM Sans"/>
                  <a:cs typeface="DM Sans"/>
                  <a:sym typeface="DM Sans"/>
                </a:rPr>
                <a:t>Cliente</a:t>
              </a:r>
              <a:endParaRPr b="1">
                <a:latin typeface="DM Sans"/>
                <a:ea typeface="DM Sans"/>
                <a:cs typeface="DM Sans"/>
                <a:sym typeface="DM Sans"/>
              </a:endParaRPr>
            </a:p>
          </p:txBody>
        </p:sp>
      </p:grpSp>
      <p:grpSp>
        <p:nvGrpSpPr>
          <p:cNvPr id="461" name="Google Shape;461;p113"/>
          <p:cNvGrpSpPr/>
          <p:nvPr/>
        </p:nvGrpSpPr>
        <p:grpSpPr>
          <a:xfrm>
            <a:off x="3843033" y="2039184"/>
            <a:ext cx="3508067" cy="3253862"/>
            <a:chOff x="2882275" y="1529388"/>
            <a:chExt cx="2631050" cy="2440397"/>
          </a:xfrm>
        </p:grpSpPr>
        <p:cxnSp>
          <p:nvCxnSpPr>
            <p:cNvPr id="462" name="Google Shape;462;p113"/>
            <p:cNvCxnSpPr/>
            <p:nvPr/>
          </p:nvCxnSpPr>
          <p:spPr>
            <a:xfrm>
              <a:off x="2910225" y="1863375"/>
              <a:ext cx="2603100" cy="6900"/>
            </a:xfrm>
            <a:prstGeom prst="straightConnector1">
              <a:avLst/>
            </a:prstGeom>
            <a:noFill/>
            <a:ln w="19050" cap="flat" cmpd="sng">
              <a:solidFill>
                <a:schemeClr val="accent4"/>
              </a:solidFill>
              <a:prstDash val="solid"/>
              <a:round/>
              <a:headEnd type="none" w="med" len="med"/>
              <a:tailEnd type="triangle" w="med" len="med"/>
            </a:ln>
          </p:spPr>
        </p:cxnSp>
        <p:cxnSp>
          <p:nvCxnSpPr>
            <p:cNvPr id="463" name="Google Shape;463;p113"/>
            <p:cNvCxnSpPr/>
            <p:nvPr/>
          </p:nvCxnSpPr>
          <p:spPr>
            <a:xfrm flipH="1">
              <a:off x="2903125" y="2310050"/>
              <a:ext cx="2561400" cy="6900"/>
            </a:xfrm>
            <a:prstGeom prst="straightConnector1">
              <a:avLst/>
            </a:prstGeom>
            <a:noFill/>
            <a:ln w="19050" cap="flat" cmpd="sng">
              <a:solidFill>
                <a:schemeClr val="accent4"/>
              </a:solidFill>
              <a:prstDash val="solid"/>
              <a:round/>
              <a:headEnd type="none" w="med" len="med"/>
              <a:tailEnd type="triangle" w="med" len="med"/>
            </a:ln>
          </p:spPr>
        </p:cxnSp>
        <p:cxnSp>
          <p:nvCxnSpPr>
            <p:cNvPr id="464" name="Google Shape;464;p113"/>
            <p:cNvCxnSpPr/>
            <p:nvPr/>
          </p:nvCxnSpPr>
          <p:spPr>
            <a:xfrm>
              <a:off x="2882275" y="2909100"/>
              <a:ext cx="2603100" cy="6900"/>
            </a:xfrm>
            <a:prstGeom prst="straightConnector1">
              <a:avLst/>
            </a:prstGeom>
            <a:noFill/>
            <a:ln w="19050" cap="flat" cmpd="sng">
              <a:solidFill>
                <a:schemeClr val="accent5"/>
              </a:solidFill>
              <a:prstDash val="solid"/>
              <a:round/>
              <a:headEnd type="none" w="med" len="med"/>
              <a:tailEnd type="triangle" w="med" len="med"/>
            </a:ln>
          </p:spPr>
        </p:cxnSp>
        <p:cxnSp>
          <p:nvCxnSpPr>
            <p:cNvPr id="465" name="Google Shape;465;p113"/>
            <p:cNvCxnSpPr/>
            <p:nvPr/>
          </p:nvCxnSpPr>
          <p:spPr>
            <a:xfrm rot="10800000" flipH="1">
              <a:off x="2882275" y="3508150"/>
              <a:ext cx="864000" cy="4800"/>
            </a:xfrm>
            <a:prstGeom prst="straightConnector1">
              <a:avLst/>
            </a:prstGeom>
            <a:noFill/>
            <a:ln w="19050" cap="flat" cmpd="sng">
              <a:solidFill>
                <a:schemeClr val="dk2"/>
              </a:solidFill>
              <a:prstDash val="solid"/>
              <a:round/>
              <a:headEnd type="none" w="med" len="med"/>
              <a:tailEnd type="triangle" w="med" len="med"/>
            </a:ln>
          </p:spPr>
        </p:cxnSp>
        <p:cxnSp>
          <p:nvCxnSpPr>
            <p:cNvPr id="466" name="Google Shape;466;p113"/>
            <p:cNvCxnSpPr/>
            <p:nvPr/>
          </p:nvCxnSpPr>
          <p:spPr>
            <a:xfrm flipH="1">
              <a:off x="4642975" y="3508150"/>
              <a:ext cx="842400" cy="13500"/>
            </a:xfrm>
            <a:prstGeom prst="straightConnector1">
              <a:avLst/>
            </a:prstGeom>
            <a:noFill/>
            <a:ln w="19050" cap="flat" cmpd="sng">
              <a:solidFill>
                <a:schemeClr val="dk2"/>
              </a:solidFill>
              <a:prstDash val="solid"/>
              <a:round/>
              <a:headEnd type="none" w="med" len="med"/>
              <a:tailEnd type="triangle" w="med" len="med"/>
            </a:ln>
          </p:spPr>
        </p:cxnSp>
        <p:sp>
          <p:nvSpPr>
            <p:cNvPr id="467" name="Google Shape;467;p113"/>
            <p:cNvSpPr txBox="1"/>
            <p:nvPr/>
          </p:nvSpPr>
          <p:spPr>
            <a:xfrm>
              <a:off x="3587175" y="1529388"/>
              <a:ext cx="1249200" cy="738634"/>
            </a:xfrm>
            <a:prstGeom prst="rect">
              <a:avLst/>
            </a:prstGeom>
            <a:noFill/>
            <a:ln>
              <a:noFill/>
            </a:ln>
          </p:spPr>
          <p:txBody>
            <a:bodyPr spcFirstLastPara="1" wrap="square" lIns="121900" tIns="121900" rIns="121900" bIns="121900" anchor="t" anchorCtr="0">
              <a:spAutoFit/>
            </a:bodyPr>
            <a:lstStyle/>
            <a:p>
              <a:pPr algn="ctr"/>
              <a:r>
                <a:rPr lang="es" sz="2400">
                  <a:solidFill>
                    <a:schemeClr val="accent4"/>
                  </a:solidFill>
                  <a:latin typeface="DM Sans"/>
                  <a:ea typeface="DM Sans"/>
                  <a:cs typeface="DM Sans"/>
                  <a:sym typeface="DM Sans"/>
                </a:rPr>
                <a:t>HHTP inicial</a:t>
              </a:r>
              <a:endParaRPr sz="2400">
                <a:solidFill>
                  <a:schemeClr val="accent4"/>
                </a:solidFill>
                <a:latin typeface="DM Sans"/>
                <a:ea typeface="DM Sans"/>
                <a:cs typeface="DM Sans"/>
                <a:sym typeface="DM Sans"/>
              </a:endParaRPr>
            </a:p>
          </p:txBody>
        </p:sp>
        <p:sp>
          <p:nvSpPr>
            <p:cNvPr id="468" name="Google Shape;468;p113"/>
            <p:cNvSpPr txBox="1"/>
            <p:nvPr/>
          </p:nvSpPr>
          <p:spPr>
            <a:xfrm>
              <a:off x="3587175" y="1978363"/>
              <a:ext cx="1249200" cy="738634"/>
            </a:xfrm>
            <a:prstGeom prst="rect">
              <a:avLst/>
            </a:prstGeom>
            <a:noFill/>
            <a:ln>
              <a:noFill/>
            </a:ln>
          </p:spPr>
          <p:txBody>
            <a:bodyPr spcFirstLastPara="1" wrap="square" lIns="121900" tIns="121900" rIns="121900" bIns="121900" anchor="t" anchorCtr="0">
              <a:spAutoFit/>
            </a:bodyPr>
            <a:lstStyle/>
            <a:p>
              <a:pPr algn="ctr"/>
              <a:r>
                <a:rPr lang="es" sz="2400">
                  <a:solidFill>
                    <a:schemeClr val="accent4"/>
                  </a:solidFill>
                  <a:latin typeface="DM Sans"/>
                  <a:ea typeface="DM Sans"/>
                  <a:cs typeface="DM Sans"/>
                  <a:sym typeface="DM Sans"/>
                </a:rPr>
                <a:t>handshake</a:t>
              </a:r>
              <a:endParaRPr sz="2400">
                <a:solidFill>
                  <a:schemeClr val="accent4"/>
                </a:solidFill>
                <a:latin typeface="DM Sans"/>
                <a:ea typeface="DM Sans"/>
                <a:cs typeface="DM Sans"/>
                <a:sym typeface="DM Sans"/>
              </a:endParaRPr>
            </a:p>
          </p:txBody>
        </p:sp>
        <p:sp>
          <p:nvSpPr>
            <p:cNvPr id="469" name="Google Shape;469;p113"/>
            <p:cNvSpPr txBox="1"/>
            <p:nvPr/>
          </p:nvSpPr>
          <p:spPr>
            <a:xfrm>
              <a:off x="3559225" y="2594950"/>
              <a:ext cx="1249200" cy="738634"/>
            </a:xfrm>
            <a:prstGeom prst="rect">
              <a:avLst/>
            </a:prstGeom>
            <a:noFill/>
            <a:ln>
              <a:noFill/>
            </a:ln>
          </p:spPr>
          <p:txBody>
            <a:bodyPr spcFirstLastPara="1" wrap="square" lIns="121900" tIns="121900" rIns="121900" bIns="121900" anchor="t" anchorCtr="0">
              <a:spAutoFit/>
            </a:bodyPr>
            <a:lstStyle/>
            <a:p>
              <a:pPr algn="ctr"/>
              <a:r>
                <a:rPr lang="es" sz="2400">
                  <a:solidFill>
                    <a:schemeClr val="accent5"/>
                  </a:solidFill>
                  <a:latin typeface="DM Sans"/>
                  <a:ea typeface="DM Sans"/>
                  <a:cs typeface="DM Sans"/>
                  <a:sym typeface="DM Sans"/>
                </a:rPr>
                <a:t>websockets</a:t>
              </a:r>
              <a:endParaRPr sz="2400">
                <a:solidFill>
                  <a:schemeClr val="accent5"/>
                </a:solidFill>
                <a:latin typeface="DM Sans"/>
                <a:ea typeface="DM Sans"/>
                <a:cs typeface="DM Sans"/>
                <a:sym typeface="DM Sans"/>
              </a:endParaRPr>
            </a:p>
          </p:txBody>
        </p:sp>
        <p:sp>
          <p:nvSpPr>
            <p:cNvPr id="470" name="Google Shape;470;p113"/>
            <p:cNvSpPr txBox="1"/>
            <p:nvPr/>
          </p:nvSpPr>
          <p:spPr>
            <a:xfrm>
              <a:off x="3067225" y="2811200"/>
              <a:ext cx="2233200" cy="738634"/>
            </a:xfrm>
            <a:prstGeom prst="rect">
              <a:avLst/>
            </a:prstGeom>
            <a:noFill/>
            <a:ln>
              <a:noFill/>
            </a:ln>
          </p:spPr>
          <p:txBody>
            <a:bodyPr spcFirstLastPara="1" wrap="square" lIns="121900" tIns="121900" rIns="121900" bIns="121900" anchor="t" anchorCtr="0">
              <a:spAutoFit/>
            </a:bodyPr>
            <a:lstStyle/>
            <a:p>
              <a:pPr algn="ctr"/>
              <a:r>
                <a:rPr lang="es" sz="2400">
                  <a:solidFill>
                    <a:schemeClr val="accent5"/>
                  </a:solidFill>
                  <a:latin typeface="DM Sans"/>
                  <a:ea typeface="DM Sans"/>
                  <a:cs typeface="DM Sans"/>
                  <a:sym typeface="DM Sans"/>
                </a:rPr>
                <a:t>full duplex persistent</a:t>
              </a:r>
              <a:endParaRPr sz="2400">
                <a:solidFill>
                  <a:schemeClr val="accent5"/>
                </a:solidFill>
                <a:latin typeface="DM Sans"/>
                <a:ea typeface="DM Sans"/>
                <a:cs typeface="DM Sans"/>
                <a:sym typeface="DM Sans"/>
              </a:endParaRPr>
            </a:p>
          </p:txBody>
        </p:sp>
        <p:sp>
          <p:nvSpPr>
            <p:cNvPr id="471" name="Google Shape;471;p113"/>
            <p:cNvSpPr txBox="1"/>
            <p:nvPr/>
          </p:nvSpPr>
          <p:spPr>
            <a:xfrm>
              <a:off x="3067225" y="3268400"/>
              <a:ext cx="2233200" cy="461635"/>
            </a:xfrm>
            <a:prstGeom prst="rect">
              <a:avLst/>
            </a:prstGeom>
            <a:noFill/>
            <a:ln>
              <a:noFill/>
            </a:ln>
          </p:spPr>
          <p:txBody>
            <a:bodyPr spcFirstLastPara="1" wrap="square" lIns="121900" tIns="121900" rIns="121900" bIns="121900" anchor="t" anchorCtr="0">
              <a:spAutoFit/>
            </a:bodyPr>
            <a:lstStyle/>
            <a:p>
              <a:pPr algn="ctr"/>
              <a:r>
                <a:rPr lang="es" sz="2400">
                  <a:solidFill>
                    <a:schemeClr val="dk2"/>
                  </a:solidFill>
                  <a:latin typeface="DM Sans"/>
                  <a:ea typeface="DM Sans"/>
                  <a:cs typeface="DM Sans"/>
                  <a:sym typeface="DM Sans"/>
                </a:rPr>
                <a:t>cierre</a:t>
              </a:r>
              <a:endParaRPr sz="2400">
                <a:solidFill>
                  <a:schemeClr val="dk2"/>
                </a:solidFill>
                <a:latin typeface="DM Sans"/>
                <a:ea typeface="DM Sans"/>
                <a:cs typeface="DM Sans"/>
                <a:sym typeface="DM Sans"/>
              </a:endParaRPr>
            </a:p>
          </p:txBody>
        </p:sp>
        <p:sp>
          <p:nvSpPr>
            <p:cNvPr id="472" name="Google Shape;472;p113"/>
            <p:cNvSpPr txBox="1"/>
            <p:nvPr/>
          </p:nvSpPr>
          <p:spPr>
            <a:xfrm>
              <a:off x="3067225" y="3508150"/>
              <a:ext cx="2233200" cy="461635"/>
            </a:xfrm>
            <a:prstGeom prst="rect">
              <a:avLst/>
            </a:prstGeom>
            <a:noFill/>
            <a:ln>
              <a:noFill/>
            </a:ln>
          </p:spPr>
          <p:txBody>
            <a:bodyPr spcFirstLastPara="1" wrap="square" lIns="121900" tIns="121900" rIns="121900" bIns="121900" anchor="t" anchorCtr="0">
              <a:spAutoFit/>
            </a:bodyPr>
            <a:lstStyle/>
            <a:p>
              <a:pPr algn="ctr"/>
              <a:r>
                <a:rPr lang="es" sz="2400">
                  <a:solidFill>
                    <a:schemeClr val="dk2"/>
                  </a:solidFill>
                  <a:latin typeface="DM Sans"/>
                  <a:ea typeface="DM Sans"/>
                  <a:cs typeface="DM Sans"/>
                  <a:sym typeface="DM Sans"/>
                </a:rPr>
                <a:t>websockets</a:t>
              </a:r>
              <a:endParaRPr sz="2400">
                <a:solidFill>
                  <a:schemeClr val="dk2"/>
                </a:solidFill>
                <a:latin typeface="DM Sans"/>
                <a:ea typeface="DM Sans"/>
                <a:cs typeface="DM Sans"/>
                <a:sym typeface="DM Sans"/>
              </a:endParaRPr>
            </a:p>
          </p:txBody>
        </p:sp>
      </p:grpSp>
      <p:cxnSp>
        <p:nvCxnSpPr>
          <p:cNvPr id="473" name="Google Shape;473;p113"/>
          <p:cNvCxnSpPr/>
          <p:nvPr/>
        </p:nvCxnSpPr>
        <p:spPr>
          <a:xfrm flipH="1">
            <a:off x="3452367" y="2261200"/>
            <a:ext cx="9200" cy="2614800"/>
          </a:xfrm>
          <a:prstGeom prst="straightConnector1">
            <a:avLst/>
          </a:prstGeom>
          <a:noFill/>
          <a:ln w="9525" cap="flat" cmpd="sng">
            <a:solidFill>
              <a:srgbClr val="DCDCDC"/>
            </a:solidFill>
            <a:prstDash val="solid"/>
            <a:round/>
            <a:headEnd type="none" w="med" len="med"/>
            <a:tailEnd type="none" w="med" len="med"/>
          </a:ln>
        </p:spPr>
      </p:cxnSp>
      <p:cxnSp>
        <p:nvCxnSpPr>
          <p:cNvPr id="474" name="Google Shape;474;p113"/>
          <p:cNvCxnSpPr/>
          <p:nvPr/>
        </p:nvCxnSpPr>
        <p:spPr>
          <a:xfrm flipH="1">
            <a:off x="7982533" y="2261200"/>
            <a:ext cx="9200" cy="2614800"/>
          </a:xfrm>
          <a:prstGeom prst="straightConnector1">
            <a:avLst/>
          </a:prstGeom>
          <a:noFill/>
          <a:ln w="9525" cap="flat" cmpd="sng">
            <a:solidFill>
              <a:srgbClr val="DCDCDC"/>
            </a:solidFill>
            <a:prstDash val="solid"/>
            <a:round/>
            <a:headEnd type="none" w="med" len="med"/>
            <a:tailEnd type="none" w="med" len="med"/>
          </a:ln>
        </p:spPr>
      </p:cxn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114"/>
          <p:cNvPicPr preferRelativeResize="0"/>
          <p:nvPr/>
        </p:nvPicPr>
        <p:blipFill rotWithShape="1">
          <a:blip r:embed="rId3">
            <a:alphaModFix/>
          </a:blip>
          <a:srcRect r="28010"/>
          <a:stretch/>
        </p:blipFill>
        <p:spPr>
          <a:xfrm>
            <a:off x="390834" y="3272200"/>
            <a:ext cx="4319767" cy="2004200"/>
          </a:xfrm>
          <a:prstGeom prst="rect">
            <a:avLst/>
          </a:prstGeom>
          <a:noFill/>
          <a:ln>
            <a:noFill/>
          </a:ln>
        </p:spPr>
      </p:pic>
      <p:sp>
        <p:nvSpPr>
          <p:cNvPr id="480" name="Google Shape;480;p114"/>
          <p:cNvSpPr txBox="1"/>
          <p:nvPr/>
        </p:nvSpPr>
        <p:spPr>
          <a:xfrm>
            <a:off x="390833" y="459933"/>
            <a:ext cx="10805600" cy="2092840"/>
          </a:xfrm>
          <a:prstGeom prst="rect">
            <a:avLst/>
          </a:prstGeom>
          <a:noFill/>
          <a:ln>
            <a:noFill/>
          </a:ln>
        </p:spPr>
        <p:txBody>
          <a:bodyPr spcFirstLastPara="1" wrap="square" lIns="121900" tIns="121900" rIns="121900" bIns="121900" anchor="t" anchorCtr="0">
            <a:spAutoFit/>
          </a:bodyPr>
          <a:lstStyle/>
          <a:p>
            <a:r>
              <a:rPr lang="es" sz="4000" b="1">
                <a:latin typeface="DM Sans"/>
                <a:ea typeface="DM Sans"/>
                <a:cs typeface="DM Sans"/>
                <a:sym typeface="DM Sans"/>
              </a:rPr>
              <a:t>Ejemplo de un “Upgrade” de conexión para poder comenzar a utilizar el protocolo Websocket</a:t>
            </a:r>
            <a:endParaRPr sz="4000" b="1">
              <a:latin typeface="DM Sans"/>
              <a:ea typeface="DM Sans"/>
              <a:cs typeface="DM Sans"/>
              <a:sym typeface="DM Sans"/>
            </a:endParaRPr>
          </a:p>
        </p:txBody>
      </p:sp>
      <p:sp>
        <p:nvSpPr>
          <p:cNvPr id="481" name="Google Shape;481;p114"/>
          <p:cNvSpPr txBox="1"/>
          <p:nvPr/>
        </p:nvSpPr>
        <p:spPr>
          <a:xfrm>
            <a:off x="390833" y="2651052"/>
            <a:ext cx="53016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cliente pide:</a:t>
            </a:r>
            <a:endParaRPr>
              <a:latin typeface="DM Sans"/>
              <a:ea typeface="DM Sans"/>
              <a:cs typeface="DM Sans"/>
              <a:sym typeface="DM Sans"/>
            </a:endParaRPr>
          </a:p>
        </p:txBody>
      </p:sp>
      <p:pic>
        <p:nvPicPr>
          <p:cNvPr id="482" name="Google Shape;482;p114"/>
          <p:cNvPicPr preferRelativeResize="0"/>
          <p:nvPr/>
        </p:nvPicPr>
        <p:blipFill rotWithShape="1">
          <a:blip r:embed="rId4">
            <a:alphaModFix/>
          </a:blip>
          <a:srcRect r="22324"/>
          <a:stretch/>
        </p:blipFill>
        <p:spPr>
          <a:xfrm>
            <a:off x="5506934" y="3410434"/>
            <a:ext cx="6187801" cy="1648697"/>
          </a:xfrm>
          <a:prstGeom prst="rect">
            <a:avLst/>
          </a:prstGeom>
          <a:noFill/>
          <a:ln>
            <a:noFill/>
          </a:ln>
        </p:spPr>
      </p:pic>
      <p:sp>
        <p:nvSpPr>
          <p:cNvPr id="483" name="Google Shape;483;p114"/>
          <p:cNvSpPr txBox="1"/>
          <p:nvPr/>
        </p:nvSpPr>
        <p:spPr>
          <a:xfrm>
            <a:off x="5506933" y="2651068"/>
            <a:ext cx="53016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servidor responde:</a:t>
            </a:r>
            <a:endParaRPr>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12"/>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Let y const</a:t>
            </a:r>
            <a:endParaRPr sz="5333" b="1">
              <a:solidFill>
                <a:schemeClr val="dk1"/>
              </a:solidFill>
              <a:latin typeface="DM Sans"/>
              <a:ea typeface="DM Sans"/>
              <a:cs typeface="DM Sans"/>
              <a:sym typeface="DM Sans"/>
            </a:endParaRPr>
          </a:p>
        </p:txBody>
      </p:sp>
      <p:sp>
        <p:nvSpPr>
          <p:cNvPr id="934" name="Google Shape;934;p212"/>
          <p:cNvSpPr txBox="1"/>
          <p:nvPr/>
        </p:nvSpPr>
        <p:spPr>
          <a:xfrm>
            <a:off x="610300" y="2948834"/>
            <a:ext cx="6306800" cy="2462172"/>
          </a:xfrm>
          <a:prstGeom prst="rect">
            <a:avLst/>
          </a:prstGeom>
          <a:noFill/>
          <a:ln>
            <a:noFill/>
          </a:ln>
        </p:spPr>
        <p:txBody>
          <a:bodyPr spcFirstLastPara="1" wrap="square" lIns="121900" tIns="121900" rIns="121900" bIns="121900" anchor="t" anchorCtr="0">
            <a:spAutoFit/>
          </a:bodyPr>
          <a:lstStyle/>
          <a:p>
            <a:r>
              <a:rPr lang="es">
                <a:latin typeface="Consolas"/>
                <a:ea typeface="Consolas"/>
                <a:cs typeface="Consolas"/>
                <a:sym typeface="Consolas"/>
              </a:rPr>
              <a:t>let </a:t>
            </a:r>
            <a:r>
              <a:rPr lang="es">
                <a:latin typeface="DM Sans"/>
                <a:ea typeface="DM Sans"/>
                <a:cs typeface="DM Sans"/>
                <a:sym typeface="DM Sans"/>
              </a:rPr>
              <a:t>y</a:t>
            </a:r>
            <a:r>
              <a:rPr lang="es">
                <a:latin typeface="Consolas"/>
                <a:ea typeface="Consolas"/>
                <a:cs typeface="Consolas"/>
                <a:sym typeface="Consolas"/>
              </a:rPr>
              <a:t> const</a:t>
            </a:r>
            <a:r>
              <a:rPr lang="es">
                <a:latin typeface="DM Sans"/>
                <a:ea typeface="DM Sans"/>
                <a:cs typeface="DM Sans"/>
                <a:sym typeface="DM Sans"/>
              </a:rPr>
              <a:t> son dos formas de declarar variables en JavaScript introducidas en ES6 que limitan el ámbito de la variable al bloque en que fue declarada (antes de ES6 esto no era así).</a:t>
            </a:r>
            <a:endParaRPr>
              <a:latin typeface="DM Sans"/>
              <a:ea typeface="DM Sans"/>
              <a:cs typeface="DM Sans"/>
              <a:sym typeface="DM Sans"/>
            </a:endParaRPr>
          </a:p>
          <a:p>
            <a:r>
              <a:rPr lang="es">
                <a:latin typeface="DM Sans"/>
                <a:ea typeface="DM Sans"/>
                <a:cs typeface="DM Sans"/>
                <a:sym typeface="DM Sans"/>
              </a:rPr>
              <a:t>Es posible que se encuentren con ejemplos y código en internet utilizando la palabra reservada “var” para crear variables. Esta es la manera en que se hacía antes de ES6 ¡y no se recomienda su uso!</a:t>
            </a:r>
            <a:endParaRPr>
              <a:latin typeface="DM Sans"/>
              <a:ea typeface="DM Sans"/>
              <a:cs typeface="DM Sans"/>
              <a:sym typeface="DM Sans"/>
            </a:endParaRPr>
          </a:p>
        </p:txBody>
      </p:sp>
      <p:pic>
        <p:nvPicPr>
          <p:cNvPr id="935" name="Google Shape;935;p212"/>
          <p:cNvPicPr preferRelativeResize="0"/>
          <p:nvPr/>
        </p:nvPicPr>
        <p:blipFill>
          <a:blip r:embed="rId3">
            <a:alphaModFix/>
          </a:blip>
          <a:stretch>
            <a:fillRect/>
          </a:stretch>
        </p:blipFill>
        <p:spPr>
          <a:xfrm>
            <a:off x="7511967" y="1921588"/>
            <a:ext cx="3703933" cy="3014833"/>
          </a:xfrm>
          <a:prstGeom prst="rect">
            <a:avLst/>
          </a:prstGeom>
          <a:noFill/>
          <a:ln>
            <a:noFill/>
          </a:ln>
        </p:spPr>
      </p:pic>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488" name="Google Shape;488;p115"/>
          <p:cNvGrpSpPr/>
          <p:nvPr/>
        </p:nvGrpSpPr>
        <p:grpSpPr>
          <a:xfrm>
            <a:off x="631162" y="825911"/>
            <a:ext cx="985207" cy="985207"/>
            <a:chOff x="575612" y="1950748"/>
            <a:chExt cx="431100" cy="431100"/>
          </a:xfrm>
        </p:grpSpPr>
        <p:sp>
          <p:nvSpPr>
            <p:cNvPr id="489" name="Google Shape;489;p115"/>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90" name="Google Shape;490;p115"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491" name="Google Shape;491;p115"/>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492" name="Google Shape;492;p115"/>
          <p:cNvSpPr txBox="1"/>
          <p:nvPr/>
        </p:nvSpPr>
        <p:spPr>
          <a:xfrm>
            <a:off x="631133" y="2168134"/>
            <a:ext cx="95592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Ya analizamos un caso práctico donde el uso de websockets es necesario.</a:t>
            </a:r>
            <a:endParaRPr sz="3333">
              <a:solidFill>
                <a:srgbClr val="B7B7B7"/>
              </a:solidFill>
              <a:latin typeface="DM Sans"/>
              <a:ea typeface="DM Sans"/>
              <a:cs typeface="DM Sans"/>
              <a:sym typeface="DM Sans"/>
            </a:endParaRPr>
          </a:p>
          <a:p>
            <a:pPr>
              <a:buClr>
                <a:srgbClr val="000000"/>
              </a:buClr>
              <a:buSzPts val="2500"/>
            </a:pPr>
            <a:endParaRPr sz="3333" b="1">
              <a:solidFill>
                <a:schemeClr val="lt1"/>
              </a:solidFill>
              <a:latin typeface="DM Sans"/>
              <a:ea typeface="DM Sans"/>
              <a:cs typeface="DM Sans"/>
              <a:sym typeface="DM Sans"/>
            </a:endParaRPr>
          </a:p>
          <a:p>
            <a:pPr>
              <a:buClr>
                <a:srgbClr val="000000"/>
              </a:buClr>
              <a:buSzPts val="2500"/>
            </a:pPr>
            <a:r>
              <a:rPr lang="es" sz="3333" b="1">
                <a:solidFill>
                  <a:schemeClr val="lt1"/>
                </a:solidFill>
                <a:latin typeface="DM Sans"/>
                <a:ea typeface="DM Sans"/>
                <a:cs typeface="DM Sans"/>
                <a:sym typeface="DM Sans"/>
              </a:rPr>
              <a:t>¿Qué otros casos requerirían de websocket? </a:t>
            </a:r>
            <a:endParaRPr sz="3333" b="1">
              <a:solidFill>
                <a:schemeClr val="lt1"/>
              </a:solidFill>
              <a:latin typeface="DM Sans"/>
              <a:ea typeface="DM Sans"/>
              <a:cs typeface="DM Sans"/>
              <a:sym typeface="DM Sans"/>
            </a:endParaRPr>
          </a:p>
        </p:txBody>
      </p:sp>
      <p:sp>
        <p:nvSpPr>
          <p:cNvPr id="493" name="Google Shape;493;p115"/>
          <p:cNvSpPr txBox="1"/>
          <p:nvPr/>
        </p:nvSpPr>
        <p:spPr>
          <a:xfrm>
            <a:off x="631133" y="4372234"/>
            <a:ext cx="9559200" cy="1169511"/>
          </a:xfrm>
          <a:prstGeom prst="rect">
            <a:avLst/>
          </a:prstGeom>
          <a:noFill/>
          <a:ln>
            <a:noFill/>
          </a:ln>
        </p:spPr>
        <p:txBody>
          <a:bodyPr spcFirstLastPara="1" wrap="square" lIns="121900" tIns="121900" rIns="121900" bIns="121900" anchor="t" anchorCtr="0">
            <a:spAutoFit/>
          </a:bodyPr>
          <a:lstStyle/>
          <a:p>
            <a:pPr>
              <a:buClr>
                <a:srgbClr val="000000"/>
              </a:buClr>
              <a:buSzPts val="2000"/>
            </a:pPr>
            <a:endParaRPr sz="3333" b="1">
              <a:solidFill>
                <a:schemeClr val="lt1"/>
              </a:solidFill>
              <a:latin typeface="DM Sans"/>
              <a:ea typeface="DM Sans"/>
              <a:cs typeface="DM Sans"/>
              <a:sym typeface="DM Sans"/>
            </a:endParaRPr>
          </a:p>
          <a:p>
            <a:pPr>
              <a:buClr>
                <a:srgbClr val="000000"/>
              </a:buClr>
              <a:buSzPts val="2000"/>
            </a:pPr>
            <a:r>
              <a:rPr lang="es" sz="2667">
                <a:solidFill>
                  <a:srgbClr val="83AEFB"/>
                </a:solidFill>
                <a:latin typeface="DM Sans"/>
                <a:ea typeface="DM Sans"/>
                <a:cs typeface="DM Sans"/>
                <a:sym typeface="DM Sans"/>
              </a:rPr>
              <a:t>Contesta la encuesta de Zoom </a:t>
            </a:r>
            <a:endParaRPr sz="2667">
              <a:solidFill>
                <a:srgbClr val="83AEFB"/>
              </a:solidFill>
              <a:latin typeface="DM Sans"/>
              <a:ea typeface="DM Sans"/>
              <a:cs typeface="DM Sans"/>
              <a:sym typeface="DM Sans"/>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16"/>
          <p:cNvSpPr txBox="1"/>
          <p:nvPr/>
        </p:nvSpPr>
        <p:spPr>
          <a:xfrm>
            <a:off x="673800" y="2967633"/>
            <a:ext cx="10592800" cy="2122400"/>
          </a:xfrm>
          <a:prstGeom prst="rect">
            <a:avLst/>
          </a:prstGeom>
          <a:noFill/>
          <a:ln>
            <a:noFill/>
          </a:ln>
        </p:spPr>
        <p:txBody>
          <a:bodyPr spcFirstLastPara="1" wrap="square" lIns="121900" tIns="121900" rIns="121900" bIns="121900" anchor="t" anchorCtr="0">
            <a:noAutofit/>
          </a:bodyPr>
          <a:lstStyle/>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Websocket permitió por primera vez </a:t>
            </a:r>
            <a:r>
              <a:rPr lang="es" b="1">
                <a:solidFill>
                  <a:schemeClr val="dk1"/>
                </a:solidFill>
                <a:highlight>
                  <a:srgbClr val="FFFFFF"/>
                </a:highlight>
                <a:latin typeface="DM Sans"/>
                <a:ea typeface="DM Sans"/>
                <a:cs typeface="DM Sans"/>
                <a:sym typeface="DM Sans"/>
              </a:rPr>
              <a:t>acceder</a:t>
            </a:r>
            <a:r>
              <a:rPr lang="es">
                <a:solidFill>
                  <a:schemeClr val="dk1"/>
                </a:solidFill>
                <a:highlight>
                  <a:srgbClr val="FFFFFF"/>
                </a:highlight>
                <a:latin typeface="DM Sans"/>
                <a:ea typeface="DM Sans"/>
                <a:cs typeface="DM Sans"/>
                <a:sym typeface="DM Sans"/>
              </a:rPr>
              <a:t> a una </a:t>
            </a:r>
            <a:r>
              <a:rPr lang="es" b="1">
                <a:solidFill>
                  <a:schemeClr val="dk1"/>
                </a:solidFill>
                <a:highlight>
                  <a:srgbClr val="FFFFFF"/>
                </a:highlight>
                <a:latin typeface="DM Sans"/>
                <a:ea typeface="DM Sans"/>
                <a:cs typeface="DM Sans"/>
                <a:sym typeface="DM Sans"/>
              </a:rPr>
              <a:t>web </a:t>
            </a:r>
            <a:r>
              <a:rPr lang="es">
                <a:solidFill>
                  <a:schemeClr val="dk1"/>
                </a:solidFill>
                <a:highlight>
                  <a:srgbClr val="FFFFFF"/>
                </a:highlight>
                <a:latin typeface="DM Sans"/>
                <a:ea typeface="DM Sans"/>
                <a:cs typeface="DM Sans"/>
                <a:sym typeface="DM Sans"/>
              </a:rPr>
              <a:t>de </a:t>
            </a:r>
            <a:r>
              <a:rPr lang="es" b="1">
                <a:solidFill>
                  <a:schemeClr val="dk1"/>
                </a:solidFill>
                <a:highlight>
                  <a:srgbClr val="FFFFFF"/>
                </a:highlight>
                <a:latin typeface="DM Sans"/>
                <a:ea typeface="DM Sans"/>
                <a:cs typeface="DM Sans"/>
                <a:sym typeface="DM Sans"/>
              </a:rPr>
              <a:t>forma dinámica </a:t>
            </a:r>
            <a:r>
              <a:rPr lang="es">
                <a:solidFill>
                  <a:schemeClr val="dk1"/>
                </a:solidFill>
                <a:highlight>
                  <a:srgbClr val="FFFFFF"/>
                </a:highlight>
                <a:latin typeface="DM Sans"/>
                <a:ea typeface="DM Sans"/>
                <a:cs typeface="DM Sans"/>
                <a:sym typeface="DM Sans"/>
              </a:rPr>
              <a:t>en </a:t>
            </a:r>
            <a:r>
              <a:rPr lang="es" b="1">
                <a:solidFill>
                  <a:schemeClr val="dk1"/>
                </a:solidFill>
                <a:highlight>
                  <a:srgbClr val="FFFFFF"/>
                </a:highlight>
                <a:latin typeface="DM Sans"/>
                <a:ea typeface="DM Sans"/>
                <a:cs typeface="DM Sans"/>
                <a:sym typeface="DM Sans"/>
              </a:rPr>
              <a:t>tiempo real</a:t>
            </a:r>
            <a:r>
              <a:rPr lang="es">
                <a:solidFill>
                  <a:schemeClr val="dk1"/>
                </a:solidFill>
                <a:highlight>
                  <a:srgbClr val="FFFFFF"/>
                </a:highlight>
                <a:latin typeface="DM Sans"/>
                <a:ea typeface="DM Sans"/>
                <a:cs typeface="DM Sans"/>
                <a:sym typeface="DM Sans"/>
              </a:rPr>
              <a:t>.</a:t>
            </a: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Basta con que el </a:t>
            </a:r>
            <a:r>
              <a:rPr lang="es" b="1">
                <a:solidFill>
                  <a:schemeClr val="dk1"/>
                </a:solidFill>
                <a:highlight>
                  <a:srgbClr val="FFFFFF"/>
                </a:highlight>
                <a:latin typeface="DM Sans"/>
                <a:ea typeface="DM Sans"/>
                <a:cs typeface="DM Sans"/>
                <a:sym typeface="DM Sans"/>
              </a:rPr>
              <a:t>cliente establezca </a:t>
            </a:r>
            <a:r>
              <a:rPr lang="es">
                <a:solidFill>
                  <a:schemeClr val="dk1"/>
                </a:solidFill>
                <a:highlight>
                  <a:srgbClr val="FFFFFF"/>
                </a:highlight>
                <a:latin typeface="DM Sans"/>
                <a:ea typeface="DM Sans"/>
                <a:cs typeface="DM Sans"/>
                <a:sym typeface="DM Sans"/>
              </a:rPr>
              <a:t>una </a:t>
            </a:r>
            <a:r>
              <a:rPr lang="es" b="1">
                <a:solidFill>
                  <a:schemeClr val="dk1"/>
                </a:solidFill>
                <a:highlight>
                  <a:srgbClr val="FFFFFF"/>
                </a:highlight>
                <a:latin typeface="DM Sans"/>
                <a:ea typeface="DM Sans"/>
                <a:cs typeface="DM Sans"/>
                <a:sym typeface="DM Sans"/>
              </a:rPr>
              <a:t>conexión </a:t>
            </a:r>
            <a:r>
              <a:rPr lang="es">
                <a:solidFill>
                  <a:schemeClr val="dk1"/>
                </a:solidFill>
                <a:highlight>
                  <a:srgbClr val="FFFFFF"/>
                </a:highlight>
                <a:latin typeface="DM Sans"/>
                <a:ea typeface="DM Sans"/>
                <a:cs typeface="DM Sans"/>
                <a:sym typeface="DM Sans"/>
              </a:rPr>
              <a:t>con el </a:t>
            </a:r>
            <a:r>
              <a:rPr lang="es" b="1">
                <a:solidFill>
                  <a:schemeClr val="dk1"/>
                </a:solidFill>
                <a:highlight>
                  <a:srgbClr val="FFFFFF"/>
                </a:highlight>
                <a:latin typeface="DM Sans"/>
                <a:ea typeface="DM Sans"/>
                <a:cs typeface="DM Sans"/>
                <a:sym typeface="DM Sans"/>
              </a:rPr>
              <a:t>servidor</a:t>
            </a:r>
            <a:r>
              <a:rPr lang="es">
                <a:solidFill>
                  <a:schemeClr val="dk1"/>
                </a:solidFill>
                <a:highlight>
                  <a:srgbClr val="FFFFFF"/>
                </a:highlight>
                <a:latin typeface="DM Sans"/>
                <a:ea typeface="DM Sans"/>
                <a:cs typeface="DM Sans"/>
                <a:sym typeface="DM Sans"/>
              </a:rPr>
              <a:t>, que se confirma mediante el llamado </a:t>
            </a:r>
            <a:r>
              <a:rPr lang="es" i="1">
                <a:solidFill>
                  <a:schemeClr val="dk1"/>
                </a:solidFill>
                <a:highlight>
                  <a:srgbClr val="FFFFFF"/>
                </a:highlight>
                <a:latin typeface="DM Sans"/>
                <a:ea typeface="DM Sans"/>
                <a:cs typeface="DM Sans"/>
                <a:sym typeface="DM Sans"/>
              </a:rPr>
              <a:t>apretón de manos</a:t>
            </a:r>
            <a:r>
              <a:rPr lang="es">
                <a:solidFill>
                  <a:schemeClr val="dk1"/>
                </a:solidFill>
                <a:highlight>
                  <a:srgbClr val="FFFFFF"/>
                </a:highlight>
                <a:latin typeface="DM Sans"/>
                <a:ea typeface="DM Sans"/>
                <a:cs typeface="DM Sans"/>
                <a:sym typeface="DM Sans"/>
              </a:rPr>
              <a:t> o Websocket Protocol Handshake.</a:t>
            </a: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Con él, el </a:t>
            </a:r>
            <a:r>
              <a:rPr lang="es" b="1">
                <a:solidFill>
                  <a:schemeClr val="dk1"/>
                </a:solidFill>
                <a:highlight>
                  <a:srgbClr val="FFFFFF"/>
                </a:highlight>
                <a:latin typeface="DM Sans"/>
                <a:ea typeface="DM Sans"/>
                <a:cs typeface="DM Sans"/>
                <a:sym typeface="DM Sans"/>
              </a:rPr>
              <a:t>cliente envía </a:t>
            </a:r>
            <a:r>
              <a:rPr lang="es">
                <a:solidFill>
                  <a:schemeClr val="dk1"/>
                </a:solidFill>
                <a:highlight>
                  <a:srgbClr val="FFFFFF"/>
                </a:highlight>
                <a:latin typeface="DM Sans"/>
                <a:ea typeface="DM Sans"/>
                <a:cs typeface="DM Sans"/>
                <a:sym typeface="DM Sans"/>
              </a:rPr>
              <a:t>al </a:t>
            </a:r>
            <a:r>
              <a:rPr lang="es" b="1">
                <a:solidFill>
                  <a:schemeClr val="dk1"/>
                </a:solidFill>
                <a:highlight>
                  <a:srgbClr val="FFFFFF"/>
                </a:highlight>
                <a:latin typeface="DM Sans"/>
                <a:ea typeface="DM Sans"/>
                <a:cs typeface="DM Sans"/>
                <a:sym typeface="DM Sans"/>
              </a:rPr>
              <a:t>servidor </a:t>
            </a:r>
            <a:r>
              <a:rPr lang="es">
                <a:solidFill>
                  <a:schemeClr val="dk1"/>
                </a:solidFill>
                <a:highlight>
                  <a:srgbClr val="FFFFFF"/>
                </a:highlight>
                <a:latin typeface="DM Sans"/>
                <a:ea typeface="DM Sans"/>
                <a:cs typeface="DM Sans"/>
                <a:sym typeface="DM Sans"/>
              </a:rPr>
              <a:t>todos los </a:t>
            </a:r>
            <a:r>
              <a:rPr lang="es" b="1">
                <a:solidFill>
                  <a:schemeClr val="dk1"/>
                </a:solidFill>
                <a:highlight>
                  <a:srgbClr val="FFFFFF"/>
                </a:highlight>
                <a:latin typeface="DM Sans"/>
                <a:ea typeface="DM Sans"/>
                <a:cs typeface="DM Sans"/>
                <a:sym typeface="DM Sans"/>
              </a:rPr>
              <a:t>datos de identificación </a:t>
            </a:r>
            <a:r>
              <a:rPr lang="es">
                <a:solidFill>
                  <a:schemeClr val="dk1"/>
                </a:solidFill>
                <a:highlight>
                  <a:srgbClr val="FFFFFF"/>
                </a:highlight>
                <a:latin typeface="DM Sans"/>
                <a:ea typeface="DM Sans"/>
                <a:cs typeface="DM Sans"/>
                <a:sym typeface="DM Sans"/>
              </a:rPr>
              <a:t>necesarios para el intercambio de información.</a:t>
            </a:r>
            <a:endParaRPr b="1">
              <a:solidFill>
                <a:schemeClr val="dk1"/>
              </a:solidFill>
              <a:highlight>
                <a:srgbClr val="FFFFFF"/>
              </a:highlight>
              <a:latin typeface="DM Sans"/>
              <a:ea typeface="DM Sans"/>
              <a:cs typeface="DM Sans"/>
              <a:sym typeface="DM Sans"/>
            </a:endParaRPr>
          </a:p>
        </p:txBody>
      </p:sp>
      <p:sp>
        <p:nvSpPr>
          <p:cNvPr id="499" name="Google Shape;499;p116"/>
          <p:cNvSpPr txBox="1"/>
          <p:nvPr/>
        </p:nvSpPr>
        <p:spPr>
          <a:xfrm>
            <a:off x="673800" y="866133"/>
            <a:ext cx="10302000" cy="20520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El protocolo Websocket</a:t>
            </a:r>
            <a:r>
              <a:rPr lang="es" sz="5333" b="1">
                <a:solidFill>
                  <a:schemeClr val="dk1"/>
                </a:solidFill>
                <a:latin typeface="DM Sans"/>
                <a:ea typeface="DM Sans"/>
                <a:cs typeface="DM Sans"/>
                <a:sym typeface="DM Sans"/>
              </a:rPr>
              <a:t>: principios</a:t>
            </a:r>
            <a:endParaRPr sz="5333" b="1">
              <a:latin typeface="DM Sans"/>
              <a:ea typeface="DM Sans"/>
              <a:cs typeface="DM Sans"/>
              <a:sym typeface="DM Sans"/>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17"/>
          <p:cNvSpPr txBox="1"/>
          <p:nvPr/>
        </p:nvSpPr>
        <p:spPr>
          <a:xfrm>
            <a:off x="638600" y="2918133"/>
            <a:ext cx="10914800" cy="1967200"/>
          </a:xfrm>
          <a:prstGeom prst="rect">
            <a:avLst/>
          </a:prstGeom>
          <a:noFill/>
          <a:ln>
            <a:noFill/>
          </a:ln>
        </p:spPr>
        <p:txBody>
          <a:bodyPr spcFirstLastPara="1" wrap="square" lIns="121900" tIns="121900" rIns="121900" bIns="121900" anchor="t" anchorCtr="0">
            <a:noAutofit/>
          </a:bodyPr>
          <a:lstStyle/>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El canal de comunicación queda “abierto” tras el handshake.</a:t>
            </a: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El servidor puede activarse por sí mismo y poner toda la información a disposición del cliente, sin que este tenga que pedírselo. Si dispone de nueva información, se lo comunica al cliente, sin necesidad de recibir una solicitud específica para ello.</a:t>
            </a: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Las notificaciones push de las páginas web funcionan según este principio.</a:t>
            </a:r>
            <a:endParaRPr>
              <a:solidFill>
                <a:schemeClr val="dk1"/>
              </a:solidFill>
              <a:highlight>
                <a:srgbClr val="FFFFFF"/>
              </a:highlight>
              <a:latin typeface="DM Sans"/>
              <a:ea typeface="DM Sans"/>
              <a:cs typeface="DM Sans"/>
              <a:sym typeface="DM Sans"/>
            </a:endParaRPr>
          </a:p>
        </p:txBody>
      </p:sp>
      <p:sp>
        <p:nvSpPr>
          <p:cNvPr id="505" name="Google Shape;505;p117"/>
          <p:cNvSpPr txBox="1"/>
          <p:nvPr/>
        </p:nvSpPr>
        <p:spPr>
          <a:xfrm>
            <a:off x="673800" y="866133"/>
            <a:ext cx="10302000" cy="20520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El protocolo Websocket</a:t>
            </a:r>
            <a:r>
              <a:rPr lang="es" sz="5333" b="1">
                <a:solidFill>
                  <a:schemeClr val="dk1"/>
                </a:solidFill>
                <a:latin typeface="DM Sans"/>
                <a:ea typeface="DM Sans"/>
                <a:cs typeface="DM Sans"/>
                <a:sym typeface="DM Sans"/>
              </a:rPr>
              <a:t>: principios</a:t>
            </a:r>
            <a:endParaRPr sz="5333" b="1">
              <a:latin typeface="DM Sans"/>
              <a:ea typeface="DM Sans"/>
              <a:cs typeface="DM Sans"/>
              <a:sym typeface="DM Sans"/>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18"/>
          <p:cNvSpPr txBox="1"/>
          <p:nvPr/>
        </p:nvSpPr>
        <p:spPr>
          <a:xfrm>
            <a:off x="526133" y="1399367"/>
            <a:ext cx="10946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Ejemplos de uso de Websockets</a:t>
            </a:r>
            <a:endParaRPr sz="5333" b="1">
              <a:solidFill>
                <a:schemeClr val="dk1"/>
              </a:solidFill>
              <a:latin typeface="DM Sans"/>
              <a:ea typeface="DM Sans"/>
              <a:cs typeface="DM Sans"/>
              <a:sym typeface="DM Sans"/>
            </a:endParaRPr>
          </a:p>
        </p:txBody>
      </p:sp>
      <p:sp>
        <p:nvSpPr>
          <p:cNvPr id="511" name="Google Shape;511;p118"/>
          <p:cNvSpPr txBox="1"/>
          <p:nvPr/>
        </p:nvSpPr>
        <p:spPr>
          <a:xfrm>
            <a:off x="6211167" y="2721001"/>
            <a:ext cx="5192400" cy="1354176"/>
          </a:xfrm>
          <a:prstGeom prst="rect">
            <a:avLst/>
          </a:prstGeom>
          <a:noFill/>
          <a:ln>
            <a:noFill/>
          </a:ln>
        </p:spPr>
        <p:txBody>
          <a:bodyPr spcFirstLastPara="1" wrap="square" lIns="121900" tIns="121900" rIns="121900" bIns="121900" anchor="t" anchorCtr="0">
            <a:spAutoFit/>
          </a:bodyPr>
          <a:lstStyle/>
          <a:p>
            <a:pPr marL="609585" indent="-419090">
              <a:lnSpc>
                <a:spcPct val="80000"/>
              </a:lnSpc>
              <a:buClr>
                <a:srgbClr val="EA90FF"/>
              </a:buClr>
              <a:buSzPts val="1350"/>
              <a:buFont typeface="DM Sans"/>
              <a:buChar char="✓"/>
            </a:pPr>
            <a:r>
              <a:rPr lang="es">
                <a:solidFill>
                  <a:schemeClr val="dk1"/>
                </a:solidFill>
                <a:latin typeface="DM Sans"/>
                <a:ea typeface="DM Sans"/>
                <a:cs typeface="DM Sans"/>
                <a:sym typeface="DM Sans"/>
              </a:rPr>
              <a:t>Actualización de bolsa: El tiempo real en transacciones en la bolsa de valores es crucial. Los usuarios no pueden perder tiempo mientras una página se recarga para poder ver los últimos cambios.</a:t>
            </a:r>
            <a:endParaRPr>
              <a:latin typeface="DM Sans"/>
              <a:ea typeface="DM Sans"/>
              <a:cs typeface="DM Sans"/>
              <a:sym typeface="DM Sans"/>
            </a:endParaRPr>
          </a:p>
        </p:txBody>
      </p:sp>
      <p:sp>
        <p:nvSpPr>
          <p:cNvPr id="512" name="Google Shape;512;p118"/>
          <p:cNvSpPr txBox="1"/>
          <p:nvPr/>
        </p:nvSpPr>
        <p:spPr>
          <a:xfrm>
            <a:off x="652100" y="2721000"/>
            <a:ext cx="5360000" cy="2240573"/>
          </a:xfrm>
          <a:prstGeom prst="rect">
            <a:avLst/>
          </a:prstGeom>
          <a:noFill/>
          <a:ln>
            <a:noFill/>
          </a:ln>
        </p:spPr>
        <p:txBody>
          <a:bodyPr spcFirstLastPara="1" wrap="square" lIns="121900" tIns="121900" rIns="121900" bIns="121900" anchor="t" anchorCtr="0">
            <a:spAutoFit/>
          </a:bodyPr>
          <a:lstStyle/>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Chats: Ya sea en páginas de asistencia técnica, en redes sociales, o en algún juego, es necesario que el canal se dé en tiempo real</a:t>
            </a:r>
            <a:endParaRPr>
              <a:solidFill>
                <a:schemeClr val="dk1"/>
              </a:solidFill>
              <a:latin typeface="DM Sans"/>
              <a:ea typeface="DM Sans"/>
              <a:cs typeface="DM Sans"/>
              <a:sym typeface="DM Sans"/>
            </a:endParaRPr>
          </a:p>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Paneles de “Noticias importantes” en sitios de noticias: es importante que el usuario reciba las noticias más actuales, para así tener la primicia (que en estos tiempos es muy difícil por la rapidez de información).</a:t>
            </a:r>
            <a:endParaRPr>
              <a:solidFill>
                <a:schemeClr val="dk1"/>
              </a:solidFill>
              <a:latin typeface="DM Sans"/>
              <a:ea typeface="DM Sans"/>
              <a:cs typeface="DM Sans"/>
              <a:sym typeface="DM Sans"/>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19"/>
          <p:cNvSpPr txBox="1"/>
          <p:nvPr/>
        </p:nvSpPr>
        <p:spPr>
          <a:xfrm>
            <a:off x="526133" y="1602567"/>
            <a:ext cx="10946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Ejemplos de uso de Websockets</a:t>
            </a:r>
            <a:endParaRPr sz="5333" b="1">
              <a:solidFill>
                <a:schemeClr val="dk1"/>
              </a:solidFill>
              <a:latin typeface="DM Sans"/>
              <a:ea typeface="DM Sans"/>
              <a:cs typeface="DM Sans"/>
              <a:sym typeface="DM Sans"/>
            </a:endParaRPr>
          </a:p>
        </p:txBody>
      </p:sp>
      <p:sp>
        <p:nvSpPr>
          <p:cNvPr id="518" name="Google Shape;518;p119"/>
          <p:cNvSpPr txBox="1"/>
          <p:nvPr/>
        </p:nvSpPr>
        <p:spPr>
          <a:xfrm>
            <a:off x="6211167" y="2822600"/>
            <a:ext cx="5192400" cy="1797375"/>
          </a:xfrm>
          <a:prstGeom prst="rect">
            <a:avLst/>
          </a:prstGeom>
          <a:noFill/>
          <a:ln>
            <a:noFill/>
          </a:ln>
        </p:spPr>
        <p:txBody>
          <a:bodyPr spcFirstLastPara="1" wrap="square" lIns="121900" tIns="121900" rIns="121900" bIns="121900" anchor="t" anchorCtr="0">
            <a:spAutoFit/>
          </a:bodyPr>
          <a:lstStyle/>
          <a:p>
            <a:pPr marL="609585" indent="-419090">
              <a:lnSpc>
                <a:spcPct val="80000"/>
              </a:lnSpc>
              <a:buClr>
                <a:srgbClr val="EA90FF"/>
              </a:buClr>
              <a:buSzPts val="1350"/>
              <a:buFont typeface="DM Sans"/>
              <a:buChar char="✓"/>
            </a:pPr>
            <a:r>
              <a:rPr lang="es">
                <a:latin typeface="DM Sans"/>
                <a:ea typeface="DM Sans"/>
                <a:cs typeface="DM Sans"/>
                <a:sym typeface="DM Sans"/>
              </a:rPr>
              <a:t>Plataformas compra/venta como Ebay: Si tenemos contemplado algún sistema de subastas, donde el usuario necesite tomar acción rápida para la resolución de compra/venta de algún producto, entonces necesitamos respuestas inmediatas y visibles para todos.  </a:t>
            </a:r>
            <a:endParaRPr>
              <a:latin typeface="DM Sans"/>
              <a:ea typeface="DM Sans"/>
              <a:cs typeface="DM Sans"/>
              <a:sym typeface="DM Sans"/>
            </a:endParaRPr>
          </a:p>
        </p:txBody>
      </p:sp>
      <p:sp>
        <p:nvSpPr>
          <p:cNvPr id="519" name="Google Shape;519;p119"/>
          <p:cNvSpPr txBox="1"/>
          <p:nvPr/>
        </p:nvSpPr>
        <p:spPr>
          <a:xfrm>
            <a:off x="652100" y="2822601"/>
            <a:ext cx="5360000" cy="1575776"/>
          </a:xfrm>
          <a:prstGeom prst="rect">
            <a:avLst/>
          </a:prstGeom>
          <a:noFill/>
          <a:ln>
            <a:noFill/>
          </a:ln>
        </p:spPr>
        <p:txBody>
          <a:bodyPr spcFirstLastPara="1" wrap="square" lIns="121900" tIns="121900" rIns="121900" bIns="121900" anchor="t" anchorCtr="0">
            <a:spAutoFit/>
          </a:bodyPr>
          <a:lstStyle/>
          <a:p>
            <a:pPr marL="609585" indent="-419090">
              <a:lnSpc>
                <a:spcPct val="80000"/>
              </a:lnSpc>
              <a:buClr>
                <a:schemeClr val="accent4"/>
              </a:buClr>
              <a:buSzPts val="1350"/>
              <a:buFont typeface="DM Sans"/>
              <a:buChar char="✓"/>
            </a:pPr>
            <a:r>
              <a:rPr lang="es">
                <a:solidFill>
                  <a:schemeClr val="dk1"/>
                </a:solidFill>
                <a:latin typeface="DM Sans"/>
                <a:ea typeface="DM Sans"/>
                <a:cs typeface="DM Sans"/>
                <a:sym typeface="DM Sans"/>
              </a:rPr>
              <a:t>Juegos en tiempo real: Cada movimiento, cada mensaje, cada ataque o cada acción de un jugador, debe verse reflejada para otros jugadores inmediatamente, por lo que las respuestas rápidas y en tiempo real son cruciales.</a:t>
            </a:r>
            <a:endParaRPr>
              <a:solidFill>
                <a:schemeClr val="dk1"/>
              </a:solidFill>
              <a:latin typeface="DM Sans"/>
              <a:ea typeface="DM Sans"/>
              <a:cs typeface="DM Sans"/>
              <a:sym typeface="DM Sans"/>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20"/>
          <p:cNvSpPr txBox="1"/>
          <p:nvPr/>
        </p:nvSpPr>
        <p:spPr>
          <a:xfrm>
            <a:off x="1362667" y="254267"/>
            <a:ext cx="8785200" cy="833600"/>
          </a:xfrm>
          <a:prstGeom prst="rect">
            <a:avLst/>
          </a:prstGeom>
          <a:noFill/>
          <a:ln>
            <a:noFill/>
          </a:ln>
        </p:spPr>
        <p:txBody>
          <a:bodyPr spcFirstLastPara="1" wrap="square" lIns="121900" tIns="121900" rIns="121900" bIns="121900" anchor="t" anchorCtr="0">
            <a:noAutofit/>
          </a:bodyPr>
          <a:lstStyle/>
          <a:p>
            <a:pPr algn="ctr"/>
            <a:r>
              <a:rPr lang="es" sz="5333" b="1">
                <a:latin typeface="DM Sans"/>
                <a:ea typeface="DM Sans"/>
                <a:cs typeface="DM Sans"/>
                <a:sym typeface="DM Sans"/>
              </a:rPr>
              <a:t>Websocket: comparación con HTTP</a:t>
            </a:r>
            <a:endParaRPr sz="5333" b="1">
              <a:latin typeface="DM Sans"/>
              <a:ea typeface="DM Sans"/>
              <a:cs typeface="DM Sans"/>
              <a:sym typeface="DM Sans"/>
            </a:endParaRPr>
          </a:p>
        </p:txBody>
      </p:sp>
      <p:graphicFrame>
        <p:nvGraphicFramePr>
          <p:cNvPr id="525" name="Google Shape;525;p120"/>
          <p:cNvGraphicFramePr/>
          <p:nvPr/>
        </p:nvGraphicFramePr>
        <p:xfrm>
          <a:off x="1270000" y="2159000"/>
          <a:ext cx="9652000" cy="3972440"/>
        </p:xfrm>
        <a:graphic>
          <a:graphicData uri="http://schemas.openxmlformats.org/drawingml/2006/table">
            <a:tbl>
              <a:tblPr>
                <a:noFill/>
              </a:tblPr>
              <a:tblGrid>
                <a:gridCol w="4826000">
                  <a:extLst>
                    <a:ext uri="{9D8B030D-6E8A-4147-A177-3AD203B41FA5}">
                      <a16:colId xmlns:a16="http://schemas.microsoft.com/office/drawing/2014/main" val="20000"/>
                    </a:ext>
                  </a:extLst>
                </a:gridCol>
                <a:gridCol w="4826000">
                  <a:extLst>
                    <a:ext uri="{9D8B030D-6E8A-4147-A177-3AD203B41FA5}">
                      <a16:colId xmlns:a16="http://schemas.microsoft.com/office/drawing/2014/main" val="20001"/>
                    </a:ext>
                  </a:extLst>
                </a:gridCol>
              </a:tblGrid>
              <a:tr h="518120">
                <a:tc>
                  <a:txBody>
                    <a:bodyPr/>
                    <a:lstStyle/>
                    <a:p>
                      <a:pPr marL="0" lvl="0" indent="0" algn="ctr" rtl="0">
                        <a:spcBef>
                          <a:spcPts val="0"/>
                        </a:spcBef>
                        <a:spcAft>
                          <a:spcPts val="0"/>
                        </a:spcAft>
                        <a:buNone/>
                      </a:pPr>
                      <a:r>
                        <a:rPr lang="es" sz="1800">
                          <a:latin typeface="DM Sans"/>
                          <a:ea typeface="DM Sans"/>
                          <a:cs typeface="DM Sans"/>
                          <a:sym typeface="DM Sans"/>
                        </a:rPr>
                        <a:t>📻</a:t>
                      </a:r>
                      <a:r>
                        <a:rPr lang="es" sz="1800" b="1">
                          <a:latin typeface="DM Sans"/>
                          <a:ea typeface="DM Sans"/>
                          <a:cs typeface="DM Sans"/>
                          <a:sym typeface="DM Sans"/>
                        </a:rPr>
                        <a:t>HTTP</a:t>
                      </a:r>
                      <a:r>
                        <a:rPr lang="es" sz="1800">
                          <a:latin typeface="DM Sans"/>
                          <a:ea typeface="DM Sans"/>
                          <a:cs typeface="DM Sans"/>
                          <a:sym typeface="DM Sans"/>
                        </a:rPr>
                        <a:t>📻</a:t>
                      </a:r>
                      <a:endParaRPr sz="1800" b="1">
                        <a:latin typeface="DM Sans"/>
                        <a:ea typeface="DM Sans"/>
                        <a:cs typeface="DM Sans"/>
                        <a:sym typeface="DM Sans"/>
                      </a:endParaRPr>
                    </a:p>
                  </a:txBody>
                  <a:tcPr marL="121900" marR="121900" marT="121900" marB="121900">
                    <a:solidFill>
                      <a:schemeClr val="accent6"/>
                    </a:solidFill>
                  </a:tcPr>
                </a:tc>
                <a:tc>
                  <a:txBody>
                    <a:bodyPr/>
                    <a:lstStyle/>
                    <a:p>
                      <a:pPr marL="0" lvl="0" indent="0" algn="ctr" rtl="0">
                        <a:spcBef>
                          <a:spcPts val="0"/>
                        </a:spcBef>
                        <a:spcAft>
                          <a:spcPts val="0"/>
                        </a:spcAft>
                        <a:buNone/>
                      </a:pPr>
                      <a:r>
                        <a:rPr lang="es" sz="1800" b="1">
                          <a:latin typeface="DM Sans"/>
                          <a:ea typeface="DM Sans"/>
                          <a:cs typeface="DM Sans"/>
                          <a:sym typeface="DM Sans"/>
                        </a:rPr>
                        <a:t>Websocket</a:t>
                      </a:r>
                      <a:r>
                        <a:rPr lang="es" sz="1800">
                          <a:latin typeface="DM Sans"/>
                          <a:ea typeface="DM Sans"/>
                          <a:cs typeface="DM Sans"/>
                          <a:sym typeface="DM Sans"/>
                        </a:rPr>
                        <a:t>📞</a:t>
                      </a:r>
                      <a:endParaRPr sz="1800" b="1">
                        <a:latin typeface="DM Sans"/>
                        <a:ea typeface="DM Sans"/>
                        <a:cs typeface="DM Sans"/>
                        <a:sym typeface="DM Sans"/>
                      </a:endParaRPr>
                    </a:p>
                  </a:txBody>
                  <a:tcPr marL="121900" marR="121900" marT="121900" marB="121900">
                    <a:solidFill>
                      <a:schemeClr val="accent6"/>
                    </a:solidFill>
                  </a:tcPr>
                </a:tc>
                <a:extLst>
                  <a:ext uri="{0D108BD9-81ED-4DB2-BD59-A6C34878D82A}">
                    <a16:rowId xmlns:a16="http://schemas.microsoft.com/office/drawing/2014/main" val="10000"/>
                  </a:ext>
                </a:extLst>
              </a:tr>
              <a:tr h="711160">
                <a:tc>
                  <a:txBody>
                    <a:bodyPr/>
                    <a:lstStyle/>
                    <a:p>
                      <a:pPr marL="0" lvl="0" indent="0" algn="l" rtl="0">
                        <a:spcBef>
                          <a:spcPts val="0"/>
                        </a:spcBef>
                        <a:spcAft>
                          <a:spcPts val="0"/>
                        </a:spcAft>
                        <a:buNone/>
                      </a:pPr>
                      <a:r>
                        <a:rPr lang="es" sz="1500">
                          <a:latin typeface="DM Sans"/>
                          <a:ea typeface="DM Sans"/>
                          <a:cs typeface="DM Sans"/>
                          <a:sym typeface="DM Sans"/>
                        </a:rPr>
                        <a:t>Son peticiones al servidor que esperan una respuesta. Como un walkie talkie.</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Es un canal abierto entre servidor y cliente. Como una llamada telefónica.</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1"/>
                  </a:ext>
                </a:extLst>
              </a:tr>
              <a:tr h="711160">
                <a:tc>
                  <a:txBody>
                    <a:bodyPr/>
                    <a:lstStyle/>
                    <a:p>
                      <a:pPr marL="0" lvl="0" indent="0" algn="l" rtl="0">
                        <a:spcBef>
                          <a:spcPts val="0"/>
                        </a:spcBef>
                        <a:spcAft>
                          <a:spcPts val="0"/>
                        </a:spcAft>
                        <a:buNone/>
                      </a:pPr>
                      <a:r>
                        <a:rPr lang="es" sz="1500">
                          <a:latin typeface="DM Sans"/>
                          <a:ea typeface="DM Sans"/>
                          <a:cs typeface="DM Sans"/>
                          <a:sym typeface="DM Sans"/>
                        </a:rPr>
                        <a:t>Se solicita información y se espera una respuesta. Ej: un formulario de login</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Se usa para comunicación en tiempo real. Ej: un chat</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2"/>
                  </a:ext>
                </a:extLst>
              </a:tr>
              <a:tr h="508000">
                <a:tc>
                  <a:txBody>
                    <a:bodyPr/>
                    <a:lstStyle/>
                    <a:p>
                      <a:pPr marL="0" lvl="0" indent="0" algn="l" rtl="0">
                        <a:spcBef>
                          <a:spcPts val="0"/>
                        </a:spcBef>
                        <a:spcAft>
                          <a:spcPts val="0"/>
                        </a:spcAft>
                        <a:buNone/>
                      </a:pPr>
                      <a:r>
                        <a:rPr lang="es" sz="1500">
                          <a:latin typeface="DM Sans"/>
                          <a:ea typeface="DM Sans"/>
                          <a:cs typeface="DM Sans"/>
                          <a:sym typeface="DM Sans"/>
                        </a:rPr>
                        <a:t>Se usa para consumir APIs y recursos web</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Se usa para escuchar información en tiempo real</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3"/>
                  </a:ext>
                </a:extLst>
              </a:tr>
              <a:tr h="508000">
                <a:tc>
                  <a:txBody>
                    <a:bodyPr/>
                    <a:lstStyle/>
                    <a:p>
                      <a:pPr marL="0" lvl="0" indent="0" algn="l" rtl="0">
                        <a:spcBef>
                          <a:spcPts val="0"/>
                        </a:spcBef>
                        <a:spcAft>
                          <a:spcPts val="0"/>
                        </a:spcAft>
                        <a:buNone/>
                      </a:pPr>
                      <a:r>
                        <a:rPr lang="es" sz="1500">
                          <a:latin typeface="DM Sans"/>
                          <a:ea typeface="DM Sans"/>
                          <a:cs typeface="DM Sans"/>
                          <a:sym typeface="DM Sans"/>
                        </a:rPr>
                        <a:t>Protocolo HTTP</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Es un protocolo de comunicación</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4"/>
                  </a:ext>
                </a:extLst>
              </a:tr>
              <a:tr h="508000">
                <a:tc>
                  <a:txBody>
                    <a:bodyPr/>
                    <a:lstStyle/>
                    <a:p>
                      <a:pPr marL="0" lvl="0" indent="0" algn="l" rtl="0">
                        <a:spcBef>
                          <a:spcPts val="0"/>
                        </a:spcBef>
                        <a:spcAft>
                          <a:spcPts val="0"/>
                        </a:spcAft>
                        <a:buNone/>
                      </a:pPr>
                      <a:r>
                        <a:rPr lang="es" sz="1500">
                          <a:latin typeface="DM Sans"/>
                          <a:ea typeface="DM Sans"/>
                          <a:cs typeface="DM Sans"/>
                          <a:sym typeface="DM Sans"/>
                        </a:rPr>
                        <a:t>Conexión de una sola vía</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Conexión de doble vía</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5"/>
                  </a:ext>
                </a:extLst>
              </a:tr>
              <a:tr h="508000">
                <a:tc>
                  <a:txBody>
                    <a:bodyPr/>
                    <a:lstStyle/>
                    <a:p>
                      <a:pPr marL="0" lvl="0" indent="0" algn="l" rtl="0">
                        <a:spcBef>
                          <a:spcPts val="0"/>
                        </a:spcBef>
                        <a:spcAft>
                          <a:spcPts val="0"/>
                        </a:spcAft>
                        <a:buNone/>
                      </a:pPr>
                      <a:r>
                        <a:rPr lang="es" sz="1500">
                          <a:latin typeface="DM Sans"/>
                          <a:ea typeface="DM Sans"/>
                          <a:cs typeface="DM Sans"/>
                          <a:sym typeface="DM Sans"/>
                        </a:rPr>
                        <a:t>No sustituye a WebSockets</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No sustituye a HTTP</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6"/>
                  </a:ext>
                </a:extLst>
              </a:tr>
            </a:tbl>
          </a:graphicData>
        </a:graphic>
      </p:graphicFrame>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21"/>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531" name="Google Shape;531;p121"/>
          <p:cNvSpPr txBox="1"/>
          <p:nvPr/>
        </p:nvSpPr>
        <p:spPr>
          <a:xfrm>
            <a:off x="631133" y="2168134"/>
            <a:ext cx="10802400" cy="260612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067">
                <a:solidFill>
                  <a:schemeClr val="lt1"/>
                </a:solidFill>
                <a:latin typeface="DM Sans"/>
                <a:ea typeface="DM Sans"/>
                <a:cs typeface="DM Sans"/>
                <a:sym typeface="DM Sans"/>
              </a:rPr>
              <a:t>Como podrás notar, se menciona que HTTP no es reemplazo de Websocket, ni websocket es reemplazo de HTTP. Ambos son complementos que se pueden utilizar en conjunto, con el fin de hacer sistemas completos y complejos. </a:t>
            </a:r>
            <a:endParaRPr sz="3067" b="1">
              <a:solidFill>
                <a:schemeClr val="lt1"/>
              </a:solidFill>
              <a:latin typeface="DM Sans"/>
              <a:ea typeface="DM Sans"/>
              <a:cs typeface="DM Sans"/>
              <a:sym typeface="DM Sans"/>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22"/>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37" name="Google Shape;537;p122"/>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23"/>
          <p:cNvSpPr txBox="1"/>
          <p:nvPr/>
        </p:nvSpPr>
        <p:spPr>
          <a:xfrm>
            <a:off x="1873151"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Sockets en Express con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Socket.io</a:t>
            </a:r>
            <a:endParaRPr sz="5333" b="1">
              <a:solidFill>
                <a:srgbClr val="EA90FF"/>
              </a:solidFill>
              <a:latin typeface="DM Sans"/>
              <a:ea typeface="DM Sans"/>
              <a:cs typeface="DM Sans"/>
              <a:sym typeface="DM Sans"/>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24"/>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48" name="Google Shape;548;p124"/>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Socket.io</a:t>
            </a:r>
            <a:endParaRPr sz="4667" b="1">
              <a:solidFill>
                <a:schemeClr val="lt1"/>
              </a:solidFill>
              <a:latin typeface="DM Sans"/>
              <a:ea typeface="DM Sans"/>
              <a:cs typeface="DM Sans"/>
              <a:sym typeface="DM Sans"/>
            </a:endParaRPr>
          </a:p>
        </p:txBody>
      </p:sp>
      <p:sp>
        <p:nvSpPr>
          <p:cNvPr id="549" name="Google Shape;549;p124"/>
          <p:cNvSpPr txBox="1"/>
          <p:nvPr/>
        </p:nvSpPr>
        <p:spPr>
          <a:xfrm>
            <a:off x="1223600" y="2427133"/>
            <a:ext cx="6174000" cy="2739171"/>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Es una biblioteca de Javascript para poder implementar los sockets anteriormente mencionados.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Debido al funcionamiento que hemos visto en clase. </a:t>
            </a:r>
            <a:r>
              <a:rPr lang="es" b="1">
                <a:latin typeface="DM Sans"/>
                <a:ea typeface="DM Sans"/>
                <a:cs typeface="DM Sans"/>
                <a:sym typeface="DM Sans"/>
              </a:rPr>
              <a:t>socket.io debe instanciarse tanto de lado del cliente, como del servidor</a:t>
            </a:r>
            <a:r>
              <a:rPr lang="es">
                <a:latin typeface="DM Sans"/>
                <a:ea typeface="DM Sans"/>
                <a:cs typeface="DM Sans"/>
                <a:sym typeface="DM Sans"/>
              </a:rPr>
              <a:t>.</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Permite utilizar todo el potencial mencionado de los websockets, y cuenta con una API casi idéntica para cliente y para servidor. </a:t>
            </a:r>
            <a:endParaRPr>
              <a:latin typeface="DM Sans"/>
              <a:ea typeface="DM Sans"/>
              <a:cs typeface="DM Sans"/>
              <a:sym typeface="DM Sans"/>
            </a:endParaRPr>
          </a:p>
        </p:txBody>
      </p:sp>
      <p:pic>
        <p:nvPicPr>
          <p:cNvPr id="550" name="Google Shape;550;p124"/>
          <p:cNvPicPr preferRelativeResize="0"/>
          <p:nvPr/>
        </p:nvPicPr>
        <p:blipFill>
          <a:blip r:embed="rId3">
            <a:alphaModFix/>
          </a:blip>
          <a:stretch>
            <a:fillRect/>
          </a:stretch>
        </p:blipFill>
        <p:spPr>
          <a:xfrm>
            <a:off x="7397599" y="2860551"/>
            <a:ext cx="3714397" cy="187316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21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Let</a:t>
            </a:r>
            <a:endParaRPr sz="5333" b="1">
              <a:solidFill>
                <a:schemeClr val="dk1"/>
              </a:solidFill>
              <a:latin typeface="DM Sans"/>
              <a:ea typeface="DM Sans"/>
              <a:cs typeface="DM Sans"/>
              <a:sym typeface="DM Sans"/>
            </a:endParaRPr>
          </a:p>
        </p:txBody>
      </p:sp>
      <p:sp>
        <p:nvSpPr>
          <p:cNvPr id="941" name="Google Shape;941;p213"/>
          <p:cNvSpPr txBox="1"/>
          <p:nvPr/>
        </p:nvSpPr>
        <p:spPr>
          <a:xfrm>
            <a:off x="631133" y="2544233"/>
            <a:ext cx="51128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 bloque en JavaScript se puede entender como “lo que queda entre dos llaves”, ya sean definiciones de funciones o bloques</a:t>
            </a:r>
            <a:r>
              <a:rPr lang="es">
                <a:latin typeface="Consolas"/>
                <a:ea typeface="Consolas"/>
                <a:cs typeface="Consolas"/>
                <a:sym typeface="Consolas"/>
              </a:rPr>
              <a:t> if</a:t>
            </a:r>
            <a:r>
              <a:rPr lang="es">
                <a:latin typeface="DM Sans"/>
                <a:ea typeface="DM Sans"/>
                <a:cs typeface="DM Sans"/>
                <a:sym typeface="DM Sans"/>
              </a:rPr>
              <a:t>, </a:t>
            </a:r>
            <a:r>
              <a:rPr lang="es">
                <a:latin typeface="Consolas"/>
                <a:ea typeface="Consolas"/>
                <a:cs typeface="Consolas"/>
                <a:sym typeface="Consolas"/>
              </a:rPr>
              <a:t>while</a:t>
            </a:r>
            <a:r>
              <a:rPr lang="es">
                <a:latin typeface="DM Sans"/>
                <a:ea typeface="DM Sans"/>
                <a:cs typeface="DM Sans"/>
                <a:sym typeface="DM Sans"/>
              </a:rPr>
              <a:t>, </a:t>
            </a:r>
            <a:r>
              <a:rPr lang="es">
                <a:latin typeface="Consolas"/>
                <a:ea typeface="Consolas"/>
                <a:cs typeface="Consolas"/>
                <a:sym typeface="Consolas"/>
              </a:rPr>
              <a:t>for</a:t>
            </a:r>
            <a:r>
              <a:rPr lang="es">
                <a:latin typeface="DM Sans"/>
                <a:ea typeface="DM Sans"/>
                <a:cs typeface="DM Sans"/>
                <a:sym typeface="DM Sans"/>
              </a:rPr>
              <a:t> y loops similares. </a:t>
            </a:r>
            <a:endParaRPr>
              <a:latin typeface="DM Sans"/>
              <a:ea typeface="DM Sans"/>
              <a:cs typeface="DM Sans"/>
              <a:sym typeface="DM Sans"/>
            </a:endParaRPr>
          </a:p>
        </p:txBody>
      </p:sp>
      <p:sp>
        <p:nvSpPr>
          <p:cNvPr id="942" name="Google Shape;942;p213"/>
          <p:cNvSpPr txBox="1"/>
          <p:nvPr/>
        </p:nvSpPr>
        <p:spPr>
          <a:xfrm>
            <a:off x="6036767" y="2544233"/>
            <a:ext cx="5112800" cy="1354176"/>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Si una variable es declarada con</a:t>
            </a:r>
            <a:r>
              <a:rPr lang="es">
                <a:latin typeface="Consolas"/>
                <a:ea typeface="Consolas"/>
                <a:cs typeface="Consolas"/>
                <a:sym typeface="Consolas"/>
              </a:rPr>
              <a:t> let</a:t>
            </a:r>
            <a:r>
              <a:rPr lang="es">
                <a:solidFill>
                  <a:schemeClr val="dk1"/>
                </a:solidFill>
                <a:latin typeface="DM Sans"/>
                <a:ea typeface="DM Sans"/>
                <a:cs typeface="DM Sans"/>
                <a:sym typeface="DM Sans"/>
              </a:rPr>
              <a:t> en el ámbito global o en el de una función, la variable pertenece al ámbito global o al ámbito de la función respectivamente.</a:t>
            </a:r>
            <a:endParaRPr>
              <a:latin typeface="DM Sans"/>
              <a:ea typeface="DM Sans"/>
              <a:cs typeface="DM Sans"/>
              <a:sym typeface="DM Sans"/>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25"/>
          <p:cNvSpPr txBox="1"/>
          <p:nvPr/>
        </p:nvSpPr>
        <p:spPr>
          <a:xfrm>
            <a:off x="617800" y="1515400"/>
            <a:ext cx="8600800" cy="9004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Socket.io: características</a:t>
            </a:r>
            <a:endParaRPr sz="5333" b="1">
              <a:latin typeface="DM Sans"/>
              <a:ea typeface="DM Sans"/>
              <a:cs typeface="DM Sans"/>
              <a:sym typeface="DM Sans"/>
            </a:endParaRPr>
          </a:p>
        </p:txBody>
      </p:sp>
      <p:sp>
        <p:nvSpPr>
          <p:cNvPr id="556" name="Google Shape;556;p125"/>
          <p:cNvSpPr txBox="1"/>
          <p:nvPr/>
        </p:nvSpPr>
        <p:spPr>
          <a:xfrm>
            <a:off x="617800" y="2739333"/>
            <a:ext cx="10821600" cy="1865200"/>
          </a:xfrm>
          <a:prstGeom prst="rect">
            <a:avLst/>
          </a:prstGeom>
          <a:noFill/>
          <a:ln>
            <a:noFill/>
          </a:ln>
        </p:spPr>
        <p:txBody>
          <a:bodyPr spcFirstLastPara="1" wrap="square" lIns="121900" tIns="121900" rIns="121900" bIns="121900" anchor="t" anchorCtr="0">
            <a:noAutofit/>
          </a:bodyPr>
          <a:lstStyle/>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Socket.IO </a:t>
            </a:r>
            <a:r>
              <a:rPr lang="es" b="1">
                <a:solidFill>
                  <a:schemeClr val="dk1"/>
                </a:solidFill>
                <a:highlight>
                  <a:srgbClr val="FFFFFF"/>
                </a:highlight>
                <a:latin typeface="DM Sans"/>
                <a:ea typeface="DM Sans"/>
                <a:cs typeface="DM Sans"/>
                <a:sym typeface="DM Sans"/>
              </a:rPr>
              <a:t>utiliza principalmente</a:t>
            </a:r>
            <a:r>
              <a:rPr lang="es">
                <a:solidFill>
                  <a:schemeClr val="dk1"/>
                </a:solidFill>
                <a:highlight>
                  <a:srgbClr val="FFFFFF"/>
                </a:highlight>
                <a:latin typeface="DM Sans"/>
                <a:ea typeface="DM Sans"/>
                <a:cs typeface="DM Sans"/>
                <a:sym typeface="DM Sans"/>
              </a:rPr>
              <a:t> el protocolo </a:t>
            </a:r>
            <a:r>
              <a:rPr lang="es" b="1">
                <a:solidFill>
                  <a:schemeClr val="dk1"/>
                </a:solidFill>
                <a:highlight>
                  <a:srgbClr val="FFFFFF"/>
                </a:highlight>
                <a:latin typeface="DM Sans"/>
                <a:ea typeface="DM Sans"/>
                <a:cs typeface="DM Sans"/>
                <a:sym typeface="DM Sans"/>
              </a:rPr>
              <a:t>Websocket </a:t>
            </a:r>
            <a:r>
              <a:rPr lang="es">
                <a:solidFill>
                  <a:schemeClr val="dk1"/>
                </a:solidFill>
                <a:highlight>
                  <a:srgbClr val="FFFFFF"/>
                </a:highlight>
                <a:latin typeface="DM Sans"/>
                <a:ea typeface="DM Sans"/>
                <a:cs typeface="DM Sans"/>
                <a:sym typeface="DM Sans"/>
              </a:rPr>
              <a:t>proporcionando la misma interfaz.</a:t>
            </a: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Se puede </a:t>
            </a:r>
            <a:r>
              <a:rPr lang="es" b="1">
                <a:solidFill>
                  <a:schemeClr val="dk1"/>
                </a:solidFill>
                <a:highlight>
                  <a:srgbClr val="FFFFFF"/>
                </a:highlight>
                <a:latin typeface="DM Sans"/>
                <a:ea typeface="DM Sans"/>
                <a:cs typeface="DM Sans"/>
                <a:sym typeface="DM Sans"/>
              </a:rPr>
              <a:t>usar como</a:t>
            </a:r>
            <a:r>
              <a:rPr lang="es">
                <a:solidFill>
                  <a:schemeClr val="dk1"/>
                </a:solidFill>
                <a:highlight>
                  <a:srgbClr val="FFFFFF"/>
                </a:highlight>
                <a:latin typeface="DM Sans"/>
                <a:ea typeface="DM Sans"/>
                <a:cs typeface="DM Sans"/>
                <a:sym typeface="DM Sans"/>
              </a:rPr>
              <a:t> un </a:t>
            </a:r>
            <a:r>
              <a:rPr lang="es" b="1">
                <a:solidFill>
                  <a:schemeClr val="dk1"/>
                </a:solidFill>
                <a:highlight>
                  <a:srgbClr val="FFFFFF"/>
                </a:highlight>
                <a:latin typeface="DM Sans"/>
                <a:ea typeface="DM Sans"/>
                <a:cs typeface="DM Sans"/>
                <a:sym typeface="DM Sans"/>
              </a:rPr>
              <a:t>contenedor </a:t>
            </a:r>
            <a:r>
              <a:rPr lang="es">
                <a:solidFill>
                  <a:schemeClr val="dk1"/>
                </a:solidFill>
                <a:highlight>
                  <a:srgbClr val="FFFFFF"/>
                </a:highlight>
                <a:latin typeface="DM Sans"/>
                <a:ea typeface="DM Sans"/>
                <a:cs typeface="DM Sans"/>
                <a:sym typeface="DM Sans"/>
              </a:rPr>
              <a:t>para Websocket aunque proporciona muchas más funciones, incluida la transmisión a múltiples sockets, el almacenamiento de datos asociados con cada cliente y E/S asíncronas.</a:t>
            </a: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Se puede instalar con </a:t>
            </a:r>
            <a:r>
              <a:rPr lang="es" b="1">
                <a:solidFill>
                  <a:schemeClr val="dk1"/>
                </a:solidFill>
                <a:highlight>
                  <a:srgbClr val="FFFFFF"/>
                </a:highlight>
                <a:latin typeface="DM Sans"/>
                <a:ea typeface="DM Sans"/>
                <a:cs typeface="DM Sans"/>
                <a:sym typeface="DM Sans"/>
              </a:rPr>
              <a:t>npm</a:t>
            </a:r>
            <a:r>
              <a:rPr lang="es">
                <a:solidFill>
                  <a:schemeClr val="dk1"/>
                </a:solidFill>
                <a:highlight>
                  <a:srgbClr val="FFFFFF"/>
                </a:highlight>
                <a:latin typeface="DM Sans"/>
                <a:ea typeface="DM Sans"/>
                <a:cs typeface="DM Sans"/>
                <a:sym typeface="DM Sans"/>
              </a:rPr>
              <a:t>.</a:t>
            </a:r>
            <a:endParaRPr>
              <a:solidFill>
                <a:schemeClr val="dk1"/>
              </a:solidFill>
              <a:highlight>
                <a:srgbClr val="FFFFFF"/>
              </a:highlight>
              <a:latin typeface="DM Sans"/>
              <a:ea typeface="DM Sans"/>
              <a:cs typeface="DM Sans"/>
              <a:sym typeface="DM Sans"/>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26"/>
          <p:cNvSpPr txBox="1"/>
          <p:nvPr/>
        </p:nvSpPr>
        <p:spPr>
          <a:xfrm>
            <a:off x="574000" y="2739959"/>
            <a:ext cx="10821600" cy="1909600"/>
          </a:xfrm>
          <a:prstGeom prst="rect">
            <a:avLst/>
          </a:prstGeom>
          <a:noFill/>
          <a:ln>
            <a:noFill/>
          </a:ln>
        </p:spPr>
        <p:txBody>
          <a:bodyPr spcFirstLastPara="1" wrap="square" lIns="121900" tIns="121900" rIns="121900" bIns="121900" anchor="t" anchorCtr="0">
            <a:noAutofit/>
          </a:bodyPr>
          <a:lstStyle/>
          <a:p>
            <a:pPr marL="609585" indent="-419090">
              <a:lnSpc>
                <a:spcPct val="115000"/>
              </a:lnSpc>
              <a:buClr>
                <a:schemeClr val="accent4"/>
              </a:buClr>
              <a:buSzPts val="1350"/>
              <a:buFont typeface="Helvetica Neue"/>
              <a:buChar char="✓"/>
            </a:pPr>
            <a:r>
              <a:rPr lang="es" b="1">
                <a:solidFill>
                  <a:schemeClr val="dk1"/>
                </a:solidFill>
                <a:highlight>
                  <a:srgbClr val="FFFFFF"/>
                </a:highlight>
                <a:latin typeface="DM Sans"/>
                <a:ea typeface="DM Sans"/>
                <a:cs typeface="DM Sans"/>
                <a:sym typeface="DM Sans"/>
              </a:rPr>
              <a:t>Fiabilidad:</a:t>
            </a:r>
            <a:r>
              <a:rPr lang="es">
                <a:solidFill>
                  <a:schemeClr val="dk1"/>
                </a:solidFill>
                <a:highlight>
                  <a:srgbClr val="FFFFFF"/>
                </a:highlight>
                <a:latin typeface="DM Sans"/>
                <a:ea typeface="DM Sans"/>
                <a:cs typeface="DM Sans"/>
                <a:sym typeface="DM Sans"/>
              </a:rPr>
              <a:t> Las conexiones se establecen incluso en presencia de:</a:t>
            </a:r>
            <a:endParaRPr>
              <a:solidFill>
                <a:schemeClr val="dk1"/>
              </a:solidFill>
              <a:highlight>
                <a:srgbClr val="FFFFFF"/>
              </a:highlight>
              <a:latin typeface="DM Sans"/>
              <a:ea typeface="DM Sans"/>
              <a:cs typeface="DM Sans"/>
              <a:sym typeface="DM Sans"/>
            </a:endParaRPr>
          </a:p>
          <a:p>
            <a:pPr marL="1219170" indent="-419090">
              <a:lnSpc>
                <a:spcPct val="115000"/>
              </a:lnSpc>
              <a:buClr>
                <a:schemeClr val="accent4"/>
              </a:buClr>
              <a:buSzPts val="1350"/>
              <a:buFont typeface="DM Sans"/>
              <a:buChar char="✓"/>
            </a:pPr>
            <a:r>
              <a:rPr lang="es">
                <a:solidFill>
                  <a:schemeClr val="dk1"/>
                </a:solidFill>
                <a:highlight>
                  <a:srgbClr val="FFFFFF"/>
                </a:highlight>
                <a:latin typeface="DM Sans"/>
                <a:ea typeface="DM Sans"/>
                <a:cs typeface="DM Sans"/>
                <a:sym typeface="DM Sans"/>
              </a:rPr>
              <a:t>proxies y balanceadores de carga.</a:t>
            </a:r>
            <a:endParaRPr>
              <a:solidFill>
                <a:schemeClr val="dk1"/>
              </a:solidFill>
              <a:highlight>
                <a:srgbClr val="FFFFFF"/>
              </a:highlight>
              <a:latin typeface="DM Sans"/>
              <a:ea typeface="DM Sans"/>
              <a:cs typeface="DM Sans"/>
              <a:sym typeface="DM Sans"/>
            </a:endParaRPr>
          </a:p>
          <a:p>
            <a:pPr marL="1219170" indent="-419090">
              <a:lnSpc>
                <a:spcPct val="115000"/>
              </a:lnSpc>
              <a:buClr>
                <a:schemeClr val="accent4"/>
              </a:buClr>
              <a:buSzPts val="1350"/>
              <a:buFont typeface="DM Sans"/>
              <a:buChar char="✓"/>
            </a:pPr>
            <a:r>
              <a:rPr lang="es">
                <a:solidFill>
                  <a:schemeClr val="dk1"/>
                </a:solidFill>
                <a:highlight>
                  <a:srgbClr val="FFFFFF"/>
                </a:highlight>
                <a:latin typeface="DM Sans"/>
                <a:ea typeface="DM Sans"/>
                <a:cs typeface="DM Sans"/>
                <a:sym typeface="DM Sans"/>
              </a:rPr>
              <a:t>firewall personal y software antivirus.</a:t>
            </a: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b="1">
                <a:solidFill>
                  <a:schemeClr val="dk1"/>
                </a:solidFill>
                <a:highlight>
                  <a:srgbClr val="FFFFFF"/>
                </a:highlight>
                <a:latin typeface="DM Sans"/>
                <a:ea typeface="DM Sans"/>
                <a:cs typeface="DM Sans"/>
                <a:sym typeface="DM Sans"/>
              </a:rPr>
              <a:t>Soporte de reconexión automática:</a:t>
            </a:r>
            <a:r>
              <a:rPr lang="es">
                <a:solidFill>
                  <a:schemeClr val="dk1"/>
                </a:solidFill>
                <a:highlight>
                  <a:srgbClr val="FFFFFF"/>
                </a:highlight>
                <a:latin typeface="DM Sans"/>
                <a:ea typeface="DM Sans"/>
                <a:cs typeface="DM Sans"/>
                <a:sym typeface="DM Sans"/>
              </a:rPr>
              <a:t> A menos que se le indique lo contrario, un cliente desconectado intentará siempre volver a conectarse, hasta que el servidor vuelva a estar disponible.</a:t>
            </a:r>
            <a:endParaRPr>
              <a:solidFill>
                <a:schemeClr val="dk1"/>
              </a:solidFill>
              <a:highlight>
                <a:srgbClr val="FFFFFF"/>
              </a:highlight>
              <a:latin typeface="DM Sans"/>
              <a:ea typeface="DM Sans"/>
              <a:cs typeface="DM Sans"/>
              <a:sym typeface="DM Sans"/>
            </a:endParaRPr>
          </a:p>
        </p:txBody>
      </p:sp>
      <p:sp>
        <p:nvSpPr>
          <p:cNvPr id="562" name="Google Shape;562;p126"/>
          <p:cNvSpPr txBox="1"/>
          <p:nvPr/>
        </p:nvSpPr>
        <p:spPr>
          <a:xfrm>
            <a:off x="617800" y="1515400"/>
            <a:ext cx="8600800" cy="9004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Socket.io: características</a:t>
            </a:r>
            <a:endParaRPr sz="5333" b="1">
              <a:latin typeface="DM Sans"/>
              <a:ea typeface="DM Sans"/>
              <a:cs typeface="DM Sans"/>
              <a:sym typeface="DM Sans"/>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27"/>
          <p:cNvSpPr txBox="1"/>
          <p:nvPr/>
        </p:nvSpPr>
        <p:spPr>
          <a:xfrm>
            <a:off x="574000" y="2739959"/>
            <a:ext cx="10821600" cy="1909600"/>
          </a:xfrm>
          <a:prstGeom prst="rect">
            <a:avLst/>
          </a:prstGeom>
          <a:noFill/>
          <a:ln>
            <a:noFill/>
          </a:ln>
        </p:spPr>
        <p:txBody>
          <a:bodyPr spcFirstLastPara="1" wrap="square" lIns="121900" tIns="121900" rIns="121900" bIns="121900" anchor="t" anchorCtr="0">
            <a:noAutofit/>
          </a:bodyPr>
          <a:lstStyle/>
          <a:p>
            <a:pPr marL="609585" indent="-419090">
              <a:lnSpc>
                <a:spcPct val="115000"/>
              </a:lnSpc>
              <a:buClr>
                <a:schemeClr val="accent4"/>
              </a:buClr>
              <a:buSzPts val="1350"/>
              <a:buFont typeface="Helvetica Neue"/>
              <a:buChar char="✓"/>
            </a:pPr>
            <a:r>
              <a:rPr lang="es" b="1">
                <a:solidFill>
                  <a:schemeClr val="dk1"/>
                </a:solidFill>
                <a:highlight>
                  <a:srgbClr val="FFFFFF"/>
                </a:highlight>
                <a:latin typeface="DM Sans"/>
                <a:ea typeface="DM Sans"/>
                <a:cs typeface="DM Sans"/>
                <a:sym typeface="DM Sans"/>
              </a:rPr>
              <a:t>Detección de desconexión: </a:t>
            </a:r>
            <a:r>
              <a:rPr lang="es">
                <a:solidFill>
                  <a:schemeClr val="dk1"/>
                </a:solidFill>
                <a:highlight>
                  <a:srgbClr val="FFFFFF"/>
                </a:highlight>
                <a:latin typeface="DM Sans"/>
                <a:ea typeface="DM Sans"/>
                <a:cs typeface="DM Sans"/>
                <a:sym typeface="DM Sans"/>
              </a:rPr>
              <a:t>Se implementa un mecanismo de heartbeat, lo que permite que tanto el servidor como el cliente sepan cuando el otro ya no responde.</a:t>
            </a: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b="1">
                <a:solidFill>
                  <a:schemeClr val="dk1"/>
                </a:solidFill>
                <a:highlight>
                  <a:srgbClr val="FFFFFF"/>
                </a:highlight>
                <a:latin typeface="DM Sans"/>
                <a:ea typeface="DM Sans"/>
                <a:cs typeface="DM Sans"/>
                <a:sym typeface="DM Sans"/>
              </a:rPr>
              <a:t>Soporte binario: </a:t>
            </a:r>
            <a:r>
              <a:rPr lang="es">
                <a:solidFill>
                  <a:schemeClr val="dk1"/>
                </a:solidFill>
                <a:highlight>
                  <a:srgbClr val="FFFFFF"/>
                </a:highlight>
                <a:latin typeface="DM Sans"/>
                <a:ea typeface="DM Sans"/>
                <a:cs typeface="DM Sans"/>
                <a:sym typeface="DM Sans"/>
              </a:rPr>
              <a:t> Se puede emitir cualquier estructura de datos serializable, que incluye:</a:t>
            </a:r>
            <a:endParaRPr>
              <a:solidFill>
                <a:schemeClr val="dk1"/>
              </a:solidFill>
              <a:highlight>
                <a:srgbClr val="FFFFFF"/>
              </a:highlight>
              <a:latin typeface="DM Sans"/>
              <a:ea typeface="DM Sans"/>
              <a:cs typeface="DM Sans"/>
              <a:sym typeface="DM Sans"/>
            </a:endParaRPr>
          </a:p>
          <a:p>
            <a:pPr marL="1219170" indent="-419090">
              <a:lnSpc>
                <a:spcPct val="115000"/>
              </a:lnSpc>
              <a:buClr>
                <a:schemeClr val="accent4"/>
              </a:buClr>
              <a:buSzPts val="1350"/>
              <a:buFont typeface="DM Sans"/>
              <a:buChar char="✓"/>
            </a:pPr>
            <a:r>
              <a:rPr lang="es">
                <a:solidFill>
                  <a:schemeClr val="dk1"/>
                </a:solidFill>
                <a:highlight>
                  <a:schemeClr val="lt1"/>
                </a:highlight>
                <a:latin typeface="DM Sans"/>
                <a:ea typeface="DM Sans"/>
                <a:cs typeface="DM Sans"/>
                <a:sym typeface="DM Sans"/>
              </a:rPr>
              <a:t>ArrayBuffer y Blob en el navegador</a:t>
            </a:r>
            <a:endParaRPr>
              <a:solidFill>
                <a:schemeClr val="dk1"/>
              </a:solidFill>
              <a:highlight>
                <a:schemeClr val="lt1"/>
              </a:highlight>
              <a:latin typeface="DM Sans"/>
              <a:ea typeface="DM Sans"/>
              <a:cs typeface="DM Sans"/>
              <a:sym typeface="DM Sans"/>
            </a:endParaRPr>
          </a:p>
          <a:p>
            <a:pPr marL="1219170" indent="-419090">
              <a:lnSpc>
                <a:spcPct val="115000"/>
              </a:lnSpc>
              <a:buClr>
                <a:schemeClr val="accent4"/>
              </a:buClr>
              <a:buSzPts val="1350"/>
              <a:buFont typeface="DM Sans"/>
              <a:buChar char="✓"/>
            </a:pPr>
            <a:r>
              <a:rPr lang="es">
                <a:solidFill>
                  <a:schemeClr val="dk1"/>
                </a:solidFill>
                <a:highlight>
                  <a:schemeClr val="lt1"/>
                </a:highlight>
                <a:latin typeface="DM Sans"/>
                <a:ea typeface="DM Sans"/>
                <a:cs typeface="DM Sans"/>
                <a:sym typeface="DM Sans"/>
              </a:rPr>
              <a:t>ArrayBuffer y Buffer en Node.js</a:t>
            </a:r>
            <a:endParaRPr>
              <a:solidFill>
                <a:schemeClr val="dk1"/>
              </a:solidFill>
              <a:highlight>
                <a:srgbClr val="FFFFFF"/>
              </a:highlight>
              <a:latin typeface="DM Sans"/>
              <a:ea typeface="DM Sans"/>
              <a:cs typeface="DM Sans"/>
              <a:sym typeface="DM Sans"/>
            </a:endParaRPr>
          </a:p>
        </p:txBody>
      </p:sp>
      <p:sp>
        <p:nvSpPr>
          <p:cNvPr id="568" name="Google Shape;568;p127"/>
          <p:cNvSpPr txBox="1"/>
          <p:nvPr/>
        </p:nvSpPr>
        <p:spPr>
          <a:xfrm>
            <a:off x="617800" y="1515400"/>
            <a:ext cx="8600800" cy="9004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Socket.io: características</a:t>
            </a:r>
            <a:endParaRPr sz="5333" b="1">
              <a:latin typeface="DM Sans"/>
              <a:ea typeface="DM Sans"/>
              <a:cs typeface="DM Sans"/>
              <a:sym typeface="DM Sans"/>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28"/>
          <p:cNvSpPr txBox="1"/>
          <p:nvPr/>
        </p:nvSpPr>
        <p:spPr>
          <a:xfrm>
            <a:off x="1948400" y="2197601"/>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Instalación y configuración de Socket.io</a:t>
            </a:r>
            <a:endParaRPr sz="5333" b="1">
              <a:solidFill>
                <a:schemeClr val="dk1"/>
              </a:solidFill>
              <a:latin typeface="DM Sans"/>
              <a:ea typeface="DM Sans"/>
              <a:cs typeface="DM Sans"/>
              <a:sym typeface="DM Sans"/>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29"/>
          <p:cNvSpPr txBox="1"/>
          <p:nvPr/>
        </p:nvSpPr>
        <p:spPr>
          <a:xfrm>
            <a:off x="651367" y="1269934"/>
            <a:ext cx="7714000" cy="1723380"/>
          </a:xfrm>
          <a:prstGeom prst="rect">
            <a:avLst/>
          </a:prstGeom>
          <a:noFill/>
          <a:ln>
            <a:noFill/>
          </a:ln>
        </p:spPr>
        <p:txBody>
          <a:bodyPr spcFirstLastPara="1" wrap="square" lIns="121900" tIns="121900" rIns="121900" bIns="121900" anchor="t" anchorCtr="0">
            <a:spAutoFit/>
          </a:bodyPr>
          <a:lstStyle/>
          <a:p>
            <a:pPr marL="609585" indent="-643451">
              <a:lnSpc>
                <a:spcPct val="90000"/>
              </a:lnSpc>
              <a:buClr>
                <a:schemeClr val="dk1"/>
              </a:buClr>
              <a:buSzPts val="4000"/>
              <a:buFont typeface="DM Sans"/>
              <a:buAutoNum type="arabicPeriod"/>
            </a:pPr>
            <a:r>
              <a:rPr lang="es" sz="5333" b="1">
                <a:solidFill>
                  <a:schemeClr val="dk1"/>
                </a:solidFill>
                <a:latin typeface="DM Sans"/>
                <a:ea typeface="DM Sans"/>
                <a:cs typeface="DM Sans"/>
                <a:sym typeface="DM Sans"/>
              </a:rPr>
              <a:t>Tener listo un servidor Express</a:t>
            </a:r>
            <a:endParaRPr sz="5333" b="1">
              <a:solidFill>
                <a:schemeClr val="dk1"/>
              </a:solidFill>
              <a:latin typeface="DM Sans"/>
              <a:ea typeface="DM Sans"/>
              <a:cs typeface="DM Sans"/>
              <a:sym typeface="DM Sans"/>
            </a:endParaRPr>
          </a:p>
        </p:txBody>
      </p:sp>
      <p:sp>
        <p:nvSpPr>
          <p:cNvPr id="579" name="Google Shape;579;p129"/>
          <p:cNvSpPr txBox="1"/>
          <p:nvPr/>
        </p:nvSpPr>
        <p:spPr>
          <a:xfrm>
            <a:off x="610300" y="3084434"/>
            <a:ext cx="63068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poder trabajar con websockets en Express, necesitamos un servidor para que trabajen en conjunto, de manera que levantaremos un servidor express como ya lo conocemos.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Utilizaremos la misma estructura de plantillas trabajadas con Handlebars, de manera que debemos contar con la arquitectura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estructura inicial deberá ser como lo indica la imagen</a:t>
            </a:r>
            <a:endParaRPr>
              <a:latin typeface="DM Sans"/>
              <a:ea typeface="DM Sans"/>
              <a:cs typeface="DM Sans"/>
              <a:sym typeface="DM Sans"/>
            </a:endParaRPr>
          </a:p>
        </p:txBody>
      </p:sp>
      <p:pic>
        <p:nvPicPr>
          <p:cNvPr id="580" name="Google Shape;580;p129"/>
          <p:cNvPicPr preferRelativeResize="0"/>
          <p:nvPr/>
        </p:nvPicPr>
        <p:blipFill>
          <a:blip r:embed="rId3">
            <a:alphaModFix/>
          </a:blip>
          <a:stretch>
            <a:fillRect/>
          </a:stretch>
        </p:blipFill>
        <p:spPr>
          <a:xfrm>
            <a:off x="7936067" y="1692304"/>
            <a:ext cx="2988200" cy="4143033"/>
          </a:xfrm>
          <a:prstGeom prst="rect">
            <a:avLst/>
          </a:prstGeom>
          <a:noFill/>
          <a:ln>
            <a:noFill/>
          </a:ln>
        </p:spPr>
      </p:pic>
      <p:grpSp>
        <p:nvGrpSpPr>
          <p:cNvPr id="581" name="Google Shape;581;p129"/>
          <p:cNvGrpSpPr/>
          <p:nvPr/>
        </p:nvGrpSpPr>
        <p:grpSpPr>
          <a:xfrm>
            <a:off x="609791" y="624382"/>
            <a:ext cx="574765" cy="574765"/>
            <a:chOff x="7605951" y="217673"/>
            <a:chExt cx="738900" cy="738900"/>
          </a:xfrm>
        </p:grpSpPr>
        <p:sp>
          <p:nvSpPr>
            <p:cNvPr id="582" name="Google Shape;582;p129"/>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83" name="Google Shape;583;p129"/>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84" name="Google Shape;584;p129"/>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30"/>
          <p:cNvSpPr txBox="1"/>
          <p:nvPr/>
        </p:nvSpPr>
        <p:spPr>
          <a:xfrm>
            <a:off x="4087633" y="2485001"/>
            <a:ext cx="5362400" cy="656614"/>
          </a:xfrm>
          <a:prstGeom prst="rect">
            <a:avLst/>
          </a:prstGeom>
          <a:noFill/>
          <a:ln>
            <a:noFill/>
          </a:ln>
        </p:spPr>
        <p:txBody>
          <a:bodyPr spcFirstLastPara="1" wrap="square" lIns="121900" tIns="121900" rIns="121900" bIns="121900" anchor="t" anchorCtr="0">
            <a:spAutoFit/>
          </a:bodyPr>
          <a:lstStyle/>
          <a:p>
            <a:endParaRPr sz="2667" b="1">
              <a:latin typeface="DM Sans"/>
              <a:ea typeface="DM Sans"/>
              <a:cs typeface="DM Sans"/>
              <a:sym typeface="DM Sans"/>
            </a:endParaRPr>
          </a:p>
        </p:txBody>
      </p:sp>
      <p:sp>
        <p:nvSpPr>
          <p:cNvPr id="590" name="Google Shape;590;p130"/>
          <p:cNvSpPr txBox="1"/>
          <p:nvPr/>
        </p:nvSpPr>
        <p:spPr>
          <a:xfrm>
            <a:off x="761233" y="1231634"/>
            <a:ext cx="10025200" cy="947976"/>
          </a:xfrm>
          <a:prstGeom prst="rect">
            <a:avLst/>
          </a:prstGeom>
          <a:noFill/>
          <a:ln>
            <a:noFill/>
          </a:ln>
        </p:spPr>
        <p:txBody>
          <a:bodyPr spcFirstLastPara="1" wrap="square" lIns="121900" tIns="121900" rIns="121900" bIns="121900" anchor="t" anchorCtr="0">
            <a:spAutoFit/>
          </a:bodyPr>
          <a:lstStyle/>
          <a:p>
            <a:pPr marL="609585" indent="-626518">
              <a:lnSpc>
                <a:spcPct val="90000"/>
              </a:lnSpc>
              <a:buClr>
                <a:schemeClr val="dk1"/>
              </a:buClr>
              <a:buSzPts val="3800"/>
              <a:buFont typeface="DM Sans"/>
              <a:buAutoNum type="arabicPeriod" startAt="2"/>
            </a:pPr>
            <a:r>
              <a:rPr lang="es" sz="5067" b="1">
                <a:solidFill>
                  <a:schemeClr val="dk1"/>
                </a:solidFill>
                <a:latin typeface="DM Sans"/>
                <a:ea typeface="DM Sans"/>
                <a:cs typeface="DM Sans"/>
                <a:sym typeface="DM Sans"/>
              </a:rPr>
              <a:t> Realizar las instalaciones</a:t>
            </a:r>
            <a:endParaRPr sz="5067" b="1">
              <a:solidFill>
                <a:schemeClr val="dk1"/>
              </a:solidFill>
              <a:latin typeface="DM Sans"/>
              <a:ea typeface="DM Sans"/>
              <a:cs typeface="DM Sans"/>
              <a:sym typeface="DM Sans"/>
            </a:endParaRPr>
          </a:p>
        </p:txBody>
      </p:sp>
      <p:sp>
        <p:nvSpPr>
          <p:cNvPr id="591" name="Google Shape;591;p130"/>
          <p:cNvSpPr txBox="1"/>
          <p:nvPr/>
        </p:nvSpPr>
        <p:spPr>
          <a:xfrm>
            <a:off x="1133833" y="2572333"/>
            <a:ext cx="9306800" cy="3570168"/>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Una vez que tenemos la estructura de carpetas inicial, realizamos la instalación de nuestros elementos cruciales para trabajar con websockets.</a:t>
            </a:r>
            <a:endParaRPr sz="2400">
              <a:latin typeface="DM Sans"/>
              <a:ea typeface="DM Sans"/>
              <a:cs typeface="DM Sans"/>
              <a:sym typeface="DM Sans"/>
            </a:endParaRPr>
          </a:p>
          <a:p>
            <a:endParaRPr sz="2400">
              <a:latin typeface="DM Sans"/>
              <a:ea typeface="DM Sans"/>
              <a:cs typeface="DM Sans"/>
              <a:sym typeface="DM Sans"/>
            </a:endParaRPr>
          </a:p>
          <a:p>
            <a:pPr marL="609585" indent="-423323">
              <a:buClr>
                <a:schemeClr val="accent4"/>
              </a:buClr>
              <a:buSzPts val="1400"/>
              <a:buFont typeface="DM Sans"/>
              <a:buChar char="✓"/>
            </a:pPr>
            <a:r>
              <a:rPr lang="es" sz="2400" b="1">
                <a:latin typeface="DM Sans"/>
                <a:ea typeface="DM Sans"/>
                <a:cs typeface="DM Sans"/>
                <a:sym typeface="DM Sans"/>
              </a:rPr>
              <a:t>express: </a:t>
            </a:r>
            <a:r>
              <a:rPr lang="es" sz="2400">
                <a:latin typeface="DM Sans"/>
                <a:ea typeface="DM Sans"/>
                <a:cs typeface="DM Sans"/>
                <a:sym typeface="DM Sans"/>
              </a:rPr>
              <a:t>Nuestro servidor principal.</a:t>
            </a:r>
            <a:endParaRPr sz="2400">
              <a:latin typeface="DM Sans"/>
              <a:ea typeface="DM Sans"/>
              <a:cs typeface="DM Sans"/>
              <a:sym typeface="DM Sans"/>
            </a:endParaRPr>
          </a:p>
          <a:p>
            <a:pPr marL="609585" indent="-423323">
              <a:buClr>
                <a:schemeClr val="accent4"/>
              </a:buClr>
              <a:buSzPts val="1400"/>
              <a:buFont typeface="DM Sans"/>
              <a:buChar char="✓"/>
            </a:pPr>
            <a:r>
              <a:rPr lang="es" sz="2400" b="1">
                <a:latin typeface="DM Sans"/>
                <a:ea typeface="DM Sans"/>
                <a:cs typeface="DM Sans"/>
                <a:sym typeface="DM Sans"/>
              </a:rPr>
              <a:t>express-handlebars:</a:t>
            </a:r>
            <a:r>
              <a:rPr lang="es" sz="2400">
                <a:latin typeface="DM Sans"/>
                <a:ea typeface="DM Sans"/>
                <a:cs typeface="DM Sans"/>
                <a:sym typeface="DM Sans"/>
              </a:rPr>
              <a:t> Para las plantillas donde colocaremos el socket de lado de cliente.</a:t>
            </a:r>
            <a:endParaRPr sz="2400">
              <a:latin typeface="DM Sans"/>
              <a:ea typeface="DM Sans"/>
              <a:cs typeface="DM Sans"/>
              <a:sym typeface="DM Sans"/>
            </a:endParaRPr>
          </a:p>
          <a:p>
            <a:pPr marL="609585" indent="-423323">
              <a:buClr>
                <a:schemeClr val="accent4"/>
              </a:buClr>
              <a:buSzPts val="1400"/>
              <a:buFont typeface="DM Sans"/>
              <a:buChar char="✓"/>
            </a:pPr>
            <a:r>
              <a:rPr lang="es" sz="2400" b="1">
                <a:latin typeface="DM Sans"/>
                <a:ea typeface="DM Sans"/>
                <a:cs typeface="DM Sans"/>
                <a:sym typeface="DM Sans"/>
              </a:rPr>
              <a:t>socket.io:</a:t>
            </a:r>
            <a:r>
              <a:rPr lang="es" sz="2400">
                <a:latin typeface="DM Sans"/>
                <a:ea typeface="DM Sans"/>
                <a:cs typeface="DM Sans"/>
                <a:sym typeface="DM Sans"/>
              </a:rPr>
              <a:t> Para trabajar con websockets, tanto para cliente como para servidor.</a:t>
            </a:r>
            <a:endParaRPr sz="2400">
              <a:latin typeface="DM Sans"/>
              <a:ea typeface="DM Sans"/>
              <a:cs typeface="DM Sans"/>
              <a:sym typeface="DM Sans"/>
            </a:endParaRPr>
          </a:p>
        </p:txBody>
      </p:sp>
      <p:pic>
        <p:nvPicPr>
          <p:cNvPr id="592" name="Google Shape;592;p130"/>
          <p:cNvPicPr preferRelativeResize="0"/>
          <p:nvPr/>
        </p:nvPicPr>
        <p:blipFill>
          <a:blip r:embed="rId3">
            <a:alphaModFix/>
          </a:blip>
          <a:stretch>
            <a:fillRect/>
          </a:stretch>
        </p:blipFill>
        <p:spPr>
          <a:xfrm>
            <a:off x="1240732" y="5117133"/>
            <a:ext cx="8420035" cy="301960"/>
          </a:xfrm>
          <a:prstGeom prst="rect">
            <a:avLst/>
          </a:prstGeom>
          <a:noFill/>
          <a:ln>
            <a:noFill/>
          </a:ln>
        </p:spPr>
      </p:pic>
      <p:grpSp>
        <p:nvGrpSpPr>
          <p:cNvPr id="593" name="Google Shape;593;p130"/>
          <p:cNvGrpSpPr/>
          <p:nvPr/>
        </p:nvGrpSpPr>
        <p:grpSpPr>
          <a:xfrm>
            <a:off x="609791" y="624382"/>
            <a:ext cx="574765" cy="574765"/>
            <a:chOff x="7605951" y="217673"/>
            <a:chExt cx="738900" cy="738900"/>
          </a:xfrm>
        </p:grpSpPr>
        <p:sp>
          <p:nvSpPr>
            <p:cNvPr id="594" name="Google Shape;594;p13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95" name="Google Shape;595;p13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96" name="Google Shape;596;p130"/>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31"/>
          <p:cNvSpPr txBox="1"/>
          <p:nvPr/>
        </p:nvSpPr>
        <p:spPr>
          <a:xfrm>
            <a:off x="940600" y="1117601"/>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3. Configurando nuestro servidor express con Handlebars + socket.io : </a:t>
            </a:r>
            <a:r>
              <a:rPr lang="es" sz="4000" b="1">
                <a:solidFill>
                  <a:schemeClr val="accent6"/>
                </a:solidFill>
                <a:latin typeface="DM Sans"/>
                <a:ea typeface="DM Sans"/>
                <a:cs typeface="DM Sans"/>
                <a:sym typeface="DM Sans"/>
              </a:rPr>
              <a:t>app.js</a:t>
            </a:r>
            <a:endParaRPr sz="4000" b="1">
              <a:solidFill>
                <a:schemeClr val="accent6"/>
              </a:solidFill>
              <a:latin typeface="DM Sans"/>
              <a:ea typeface="DM Sans"/>
              <a:cs typeface="DM Sans"/>
              <a:sym typeface="DM Sans"/>
            </a:endParaRPr>
          </a:p>
        </p:txBody>
      </p:sp>
      <p:pic>
        <p:nvPicPr>
          <p:cNvPr id="602" name="Google Shape;602;p131"/>
          <p:cNvPicPr preferRelativeResize="0"/>
          <p:nvPr/>
        </p:nvPicPr>
        <p:blipFill>
          <a:blip r:embed="rId3">
            <a:alphaModFix/>
          </a:blip>
          <a:stretch>
            <a:fillRect/>
          </a:stretch>
        </p:blipFill>
        <p:spPr>
          <a:xfrm>
            <a:off x="1222418" y="2472000"/>
            <a:ext cx="9747165" cy="3925600"/>
          </a:xfrm>
          <a:prstGeom prst="rect">
            <a:avLst/>
          </a:prstGeom>
          <a:noFill/>
          <a:ln>
            <a:noFill/>
          </a:ln>
        </p:spPr>
      </p:pic>
      <p:grpSp>
        <p:nvGrpSpPr>
          <p:cNvPr id="603" name="Google Shape;603;p131"/>
          <p:cNvGrpSpPr/>
          <p:nvPr/>
        </p:nvGrpSpPr>
        <p:grpSpPr>
          <a:xfrm>
            <a:off x="609791" y="624382"/>
            <a:ext cx="574765" cy="574765"/>
            <a:chOff x="7605951" y="217673"/>
            <a:chExt cx="738900" cy="738900"/>
          </a:xfrm>
        </p:grpSpPr>
        <p:sp>
          <p:nvSpPr>
            <p:cNvPr id="604" name="Google Shape;604;p13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05" name="Google Shape;605;p131"/>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06" name="Google Shape;606;p131"/>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132"/>
          <p:cNvPicPr preferRelativeResize="0"/>
          <p:nvPr/>
        </p:nvPicPr>
        <p:blipFill>
          <a:blip r:embed="rId3">
            <a:alphaModFix/>
          </a:blip>
          <a:stretch>
            <a:fillRect/>
          </a:stretch>
        </p:blipFill>
        <p:spPr>
          <a:xfrm>
            <a:off x="1122467" y="3540633"/>
            <a:ext cx="10364668" cy="2320600"/>
          </a:xfrm>
          <a:prstGeom prst="rect">
            <a:avLst/>
          </a:prstGeom>
          <a:noFill/>
          <a:ln>
            <a:noFill/>
          </a:ln>
        </p:spPr>
      </p:pic>
      <p:sp>
        <p:nvSpPr>
          <p:cNvPr id="612" name="Google Shape;612;p132"/>
          <p:cNvSpPr txBox="1"/>
          <p:nvPr/>
        </p:nvSpPr>
        <p:spPr>
          <a:xfrm>
            <a:off x="1415600" y="2600967"/>
            <a:ext cx="9360800" cy="63603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2667">
                <a:solidFill>
                  <a:schemeClr val="accent6"/>
                </a:solidFill>
                <a:latin typeface="DM Sans"/>
                <a:ea typeface="DM Sans"/>
                <a:cs typeface="DM Sans"/>
                <a:sym typeface="DM Sans"/>
              </a:rPr>
              <a:t>(solo válido si trabajamos con type: module)</a:t>
            </a:r>
            <a:endParaRPr sz="2667">
              <a:solidFill>
                <a:schemeClr val="accent6"/>
              </a:solidFill>
              <a:latin typeface="DM Sans"/>
              <a:ea typeface="DM Sans"/>
              <a:cs typeface="DM Sans"/>
              <a:sym typeface="DM Sans"/>
            </a:endParaRPr>
          </a:p>
          <a:p>
            <a:pPr algn="ctr"/>
            <a:endParaRPr sz="133">
              <a:solidFill>
                <a:schemeClr val="accent6"/>
              </a:solidFill>
            </a:endParaRPr>
          </a:p>
        </p:txBody>
      </p:sp>
      <p:sp>
        <p:nvSpPr>
          <p:cNvPr id="613" name="Google Shape;613;p132"/>
          <p:cNvSpPr txBox="1"/>
          <p:nvPr/>
        </p:nvSpPr>
        <p:spPr>
          <a:xfrm>
            <a:off x="940600" y="1117601"/>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3. Configurando nuestro servidor express con Handlebars + socket.io : </a:t>
            </a:r>
            <a:r>
              <a:rPr lang="es" sz="4000" b="1">
                <a:solidFill>
                  <a:schemeClr val="accent6"/>
                </a:solidFill>
                <a:latin typeface="DM Sans"/>
                <a:ea typeface="DM Sans"/>
                <a:cs typeface="DM Sans"/>
                <a:sym typeface="DM Sans"/>
              </a:rPr>
              <a:t>utils.js</a:t>
            </a:r>
            <a:endParaRPr sz="4000" b="1">
              <a:solidFill>
                <a:schemeClr val="accent6"/>
              </a:solidFill>
              <a:latin typeface="DM Sans"/>
              <a:ea typeface="DM Sans"/>
              <a:cs typeface="DM Sans"/>
              <a:sym typeface="DM Sans"/>
            </a:endParaRPr>
          </a:p>
        </p:txBody>
      </p:sp>
      <p:grpSp>
        <p:nvGrpSpPr>
          <p:cNvPr id="614" name="Google Shape;614;p132"/>
          <p:cNvGrpSpPr/>
          <p:nvPr/>
        </p:nvGrpSpPr>
        <p:grpSpPr>
          <a:xfrm>
            <a:off x="609791" y="624382"/>
            <a:ext cx="574765" cy="574765"/>
            <a:chOff x="7605951" y="217673"/>
            <a:chExt cx="738900" cy="738900"/>
          </a:xfrm>
        </p:grpSpPr>
        <p:sp>
          <p:nvSpPr>
            <p:cNvPr id="615" name="Google Shape;615;p13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16" name="Google Shape;616;p132"/>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17" name="Google Shape;617;p132"/>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133"/>
          <p:cNvSpPr txBox="1"/>
          <p:nvPr/>
        </p:nvSpPr>
        <p:spPr>
          <a:xfrm>
            <a:off x="940600" y="1117601"/>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3. Configurando nuestro servidor express con Handlebars + socket.io: </a:t>
            </a:r>
            <a:r>
              <a:rPr lang="es" sz="4000" b="1">
                <a:solidFill>
                  <a:schemeClr val="accent6"/>
                </a:solidFill>
                <a:latin typeface="DM Sans"/>
                <a:ea typeface="DM Sans"/>
                <a:cs typeface="DM Sans"/>
                <a:sym typeface="DM Sans"/>
              </a:rPr>
              <a:t>views.router.js</a:t>
            </a:r>
            <a:endParaRPr sz="4000" b="1">
              <a:solidFill>
                <a:schemeClr val="accent6"/>
              </a:solidFill>
              <a:latin typeface="DM Sans"/>
              <a:ea typeface="DM Sans"/>
              <a:cs typeface="DM Sans"/>
              <a:sym typeface="DM Sans"/>
            </a:endParaRPr>
          </a:p>
        </p:txBody>
      </p:sp>
      <p:grpSp>
        <p:nvGrpSpPr>
          <p:cNvPr id="623" name="Google Shape;623;p133"/>
          <p:cNvGrpSpPr/>
          <p:nvPr/>
        </p:nvGrpSpPr>
        <p:grpSpPr>
          <a:xfrm>
            <a:off x="609791" y="624382"/>
            <a:ext cx="574765" cy="574765"/>
            <a:chOff x="7605951" y="217673"/>
            <a:chExt cx="738900" cy="738900"/>
          </a:xfrm>
        </p:grpSpPr>
        <p:sp>
          <p:nvSpPr>
            <p:cNvPr id="624" name="Google Shape;624;p13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25" name="Google Shape;625;p13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26" name="Google Shape;626;p133"/>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pic>
        <p:nvPicPr>
          <p:cNvPr id="627" name="Google Shape;627;p133"/>
          <p:cNvPicPr preferRelativeResize="0"/>
          <p:nvPr/>
        </p:nvPicPr>
        <p:blipFill>
          <a:blip r:embed="rId4">
            <a:alphaModFix/>
          </a:blip>
          <a:stretch>
            <a:fillRect/>
          </a:stretch>
        </p:blipFill>
        <p:spPr>
          <a:xfrm>
            <a:off x="203200" y="2587434"/>
            <a:ext cx="11785600" cy="3105335"/>
          </a:xfrm>
          <a:prstGeom prst="rect">
            <a:avLst/>
          </a:prstGeom>
          <a:noFill/>
          <a:ln>
            <a:noFill/>
          </a:ln>
        </p:spPr>
      </p:pic>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134"/>
          <p:cNvPicPr preferRelativeResize="0"/>
          <p:nvPr/>
        </p:nvPicPr>
        <p:blipFill>
          <a:blip r:embed="rId3">
            <a:alphaModFix/>
          </a:blip>
          <a:stretch>
            <a:fillRect/>
          </a:stretch>
        </p:blipFill>
        <p:spPr>
          <a:xfrm>
            <a:off x="203200" y="2851268"/>
            <a:ext cx="11785600" cy="1928553"/>
          </a:xfrm>
          <a:prstGeom prst="rect">
            <a:avLst/>
          </a:prstGeom>
          <a:noFill/>
          <a:ln>
            <a:noFill/>
          </a:ln>
        </p:spPr>
      </p:pic>
      <p:sp>
        <p:nvSpPr>
          <p:cNvPr id="633" name="Google Shape;633;p134"/>
          <p:cNvSpPr txBox="1"/>
          <p:nvPr/>
        </p:nvSpPr>
        <p:spPr>
          <a:xfrm>
            <a:off x="609800" y="1219201"/>
            <a:ext cx="114500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3. Configurando nuestro servidor express con Handlebars + socket.io: </a:t>
            </a:r>
            <a:r>
              <a:rPr lang="es" sz="4000" b="1">
                <a:solidFill>
                  <a:schemeClr val="accent6"/>
                </a:solidFill>
                <a:latin typeface="DM Sans"/>
                <a:ea typeface="DM Sans"/>
                <a:cs typeface="DM Sans"/>
                <a:sym typeface="DM Sans"/>
              </a:rPr>
              <a:t>index.handlebars</a:t>
            </a:r>
            <a:endParaRPr sz="4000" b="1">
              <a:solidFill>
                <a:schemeClr val="accent6"/>
              </a:solidFill>
              <a:latin typeface="DM Sans"/>
              <a:ea typeface="DM Sans"/>
              <a:cs typeface="DM Sans"/>
              <a:sym typeface="DM Sans"/>
            </a:endParaRPr>
          </a:p>
        </p:txBody>
      </p:sp>
      <p:grpSp>
        <p:nvGrpSpPr>
          <p:cNvPr id="634" name="Google Shape;634;p134"/>
          <p:cNvGrpSpPr/>
          <p:nvPr/>
        </p:nvGrpSpPr>
        <p:grpSpPr>
          <a:xfrm>
            <a:off x="609791" y="624382"/>
            <a:ext cx="574765" cy="574765"/>
            <a:chOff x="7605951" y="217673"/>
            <a:chExt cx="738900" cy="738900"/>
          </a:xfrm>
        </p:grpSpPr>
        <p:sp>
          <p:nvSpPr>
            <p:cNvPr id="635" name="Google Shape;635;p13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36" name="Google Shape;636;p134"/>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37" name="Google Shape;637;p134"/>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214"/>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948" name="Google Shape;948;p214"/>
          <p:cNvSpPr txBox="1"/>
          <p:nvPr/>
        </p:nvSpPr>
        <p:spPr>
          <a:xfrm>
            <a:off x="4866000" y="1473151"/>
            <a:ext cx="6649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 let</a:t>
            </a:r>
            <a:endParaRPr sz="5333" b="1">
              <a:solidFill>
                <a:schemeClr val="dk1"/>
              </a:solidFill>
              <a:latin typeface="DM Sans"/>
              <a:ea typeface="DM Sans"/>
              <a:cs typeface="DM Sans"/>
              <a:sym typeface="DM Sans"/>
            </a:endParaRPr>
          </a:p>
        </p:txBody>
      </p:sp>
      <p:sp>
        <p:nvSpPr>
          <p:cNvPr id="949" name="Google Shape;949;p214"/>
          <p:cNvSpPr txBox="1"/>
          <p:nvPr/>
        </p:nvSpPr>
        <p:spPr>
          <a:xfrm>
            <a:off x="4866000" y="2948817"/>
            <a:ext cx="66496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Aquí la variable </a:t>
            </a:r>
            <a:r>
              <a:rPr lang="es">
                <a:latin typeface="Consolas"/>
                <a:ea typeface="Consolas"/>
                <a:cs typeface="Consolas"/>
                <a:sym typeface="Consolas"/>
              </a:rPr>
              <a:t>i </a:t>
            </a:r>
            <a:r>
              <a:rPr lang="es">
                <a:latin typeface="DM Sans"/>
                <a:ea typeface="DM Sans"/>
                <a:cs typeface="DM Sans"/>
                <a:sym typeface="DM Sans"/>
              </a:rPr>
              <a:t>es global y la variable</a:t>
            </a:r>
            <a:r>
              <a:rPr lang="es">
                <a:latin typeface="Consolas"/>
                <a:ea typeface="Consolas"/>
                <a:cs typeface="Consolas"/>
                <a:sym typeface="Consolas"/>
              </a:rPr>
              <a:t> j</a:t>
            </a:r>
            <a:r>
              <a:rPr lang="es">
                <a:latin typeface="DM Sans"/>
                <a:ea typeface="DM Sans"/>
                <a:cs typeface="DM Sans"/>
                <a:sym typeface="DM Sans"/>
              </a:rPr>
              <a:t> es local.</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Pero si declaramos una variable con </a:t>
            </a:r>
            <a:r>
              <a:rPr lang="es">
                <a:latin typeface="Consolas"/>
                <a:ea typeface="Consolas"/>
                <a:cs typeface="Consolas"/>
                <a:sym typeface="Consolas"/>
              </a:rPr>
              <a:t>let</a:t>
            </a:r>
            <a:r>
              <a:rPr lang="es">
                <a:latin typeface="DM Sans"/>
                <a:ea typeface="DM Sans"/>
                <a:cs typeface="DM Sans"/>
                <a:sym typeface="DM Sans"/>
              </a:rPr>
              <a:t> dentro un bloque, que a su vez está dentro de una función, la variable pertenece solo a ese bloque.</a:t>
            </a:r>
            <a:endParaRPr>
              <a:latin typeface="DM Sans"/>
              <a:ea typeface="DM Sans"/>
              <a:cs typeface="DM Sans"/>
              <a:sym typeface="DM Sans"/>
            </a:endParaRPr>
          </a:p>
        </p:txBody>
      </p:sp>
      <p:pic>
        <p:nvPicPr>
          <p:cNvPr id="950" name="Google Shape;950;p214"/>
          <p:cNvPicPr preferRelativeResize="0"/>
          <p:nvPr/>
        </p:nvPicPr>
        <p:blipFill>
          <a:blip r:embed="rId3">
            <a:alphaModFix/>
          </a:blip>
          <a:stretch>
            <a:fillRect/>
          </a:stretch>
        </p:blipFill>
        <p:spPr>
          <a:xfrm>
            <a:off x="405867" y="656601"/>
            <a:ext cx="4353333" cy="2517417"/>
          </a:xfrm>
          <a:prstGeom prst="rect">
            <a:avLst/>
          </a:prstGeom>
          <a:noFill/>
          <a:ln>
            <a:noFill/>
          </a:ln>
        </p:spPr>
      </p:pic>
      <p:pic>
        <p:nvPicPr>
          <p:cNvPr id="951" name="Google Shape;951;p214"/>
          <p:cNvPicPr preferRelativeResize="0"/>
          <p:nvPr/>
        </p:nvPicPr>
        <p:blipFill>
          <a:blip r:embed="rId4">
            <a:alphaModFix/>
          </a:blip>
          <a:stretch>
            <a:fillRect/>
          </a:stretch>
        </p:blipFill>
        <p:spPr>
          <a:xfrm>
            <a:off x="405867" y="3366221"/>
            <a:ext cx="4299797" cy="2835180"/>
          </a:xfrm>
          <a:prstGeom prst="rect">
            <a:avLst/>
          </a:prstGeom>
          <a:noFill/>
          <a:ln>
            <a:noFill/>
          </a:ln>
        </p:spPr>
      </p:pic>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35"/>
          <p:cNvSpPr/>
          <p:nvPr/>
        </p:nvSpPr>
        <p:spPr>
          <a:xfrm>
            <a:off x="863200" y="2531033"/>
            <a:ext cx="10465600" cy="3637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43" name="Google Shape;643;p135"/>
          <p:cNvSpPr txBox="1"/>
          <p:nvPr/>
        </p:nvSpPr>
        <p:spPr>
          <a:xfrm>
            <a:off x="1240733" y="1221218"/>
            <a:ext cx="9950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4.  Agregar js a la carpeta public y a nuestro index.handlebars</a:t>
            </a:r>
            <a:endParaRPr sz="4000" b="1">
              <a:solidFill>
                <a:schemeClr val="lt1"/>
              </a:solidFill>
              <a:latin typeface="DM Sans"/>
              <a:ea typeface="DM Sans"/>
              <a:cs typeface="DM Sans"/>
              <a:sym typeface="DM Sans"/>
            </a:endParaRPr>
          </a:p>
        </p:txBody>
      </p:sp>
      <p:sp>
        <p:nvSpPr>
          <p:cNvPr id="644" name="Google Shape;644;p135"/>
          <p:cNvSpPr txBox="1"/>
          <p:nvPr/>
        </p:nvSpPr>
        <p:spPr>
          <a:xfrm>
            <a:off x="6533833" y="2800867"/>
            <a:ext cx="4474000" cy="2955384"/>
          </a:xfrm>
          <a:prstGeom prst="rect">
            <a:avLst/>
          </a:prstGeom>
          <a:noFill/>
          <a:ln>
            <a:noFill/>
          </a:ln>
        </p:spPr>
        <p:txBody>
          <a:bodyPr spcFirstLastPara="1" wrap="square" lIns="121900" tIns="121900" rIns="121900" bIns="121900" anchor="t" anchorCtr="0">
            <a:spAutoFit/>
          </a:bodyPr>
          <a:lstStyle/>
          <a:p>
            <a:r>
              <a:rPr lang="es" sz="1467">
                <a:latin typeface="DM Sans"/>
                <a:ea typeface="DM Sans"/>
                <a:cs typeface="DM Sans"/>
                <a:sym typeface="DM Sans"/>
              </a:rPr>
              <a:t>Creamos un index.js en la carpeta public/js/ y la referenciamos en nuestro index.handlebars (línea 5)</a:t>
            </a:r>
            <a:endParaRPr sz="1467">
              <a:latin typeface="DM Sans"/>
              <a:ea typeface="DM Sans"/>
              <a:cs typeface="DM Sans"/>
              <a:sym typeface="DM Sans"/>
            </a:endParaRPr>
          </a:p>
          <a:p>
            <a:endParaRPr sz="1467">
              <a:latin typeface="DM Sans"/>
              <a:ea typeface="DM Sans"/>
              <a:cs typeface="DM Sans"/>
              <a:sym typeface="DM Sans"/>
            </a:endParaRPr>
          </a:p>
          <a:p>
            <a:r>
              <a:rPr lang="es" sz="1467">
                <a:latin typeface="DM Sans"/>
                <a:ea typeface="DM Sans"/>
                <a:cs typeface="DM Sans"/>
                <a:sym typeface="DM Sans"/>
              </a:rPr>
              <a:t>Como comentamos, el cliente también necesita instanciar su socket, entonces lo colocamos en un script con la sintaxis indicada en la imagen. (línea 4)</a:t>
            </a:r>
            <a:endParaRPr sz="1467">
              <a:latin typeface="DM Sans"/>
              <a:ea typeface="DM Sans"/>
              <a:cs typeface="DM Sans"/>
              <a:sym typeface="DM Sans"/>
            </a:endParaRPr>
          </a:p>
          <a:p>
            <a:endParaRPr sz="1467">
              <a:latin typeface="DM Sans"/>
              <a:ea typeface="DM Sans"/>
              <a:cs typeface="DM Sans"/>
              <a:sym typeface="DM Sans"/>
            </a:endParaRPr>
          </a:p>
          <a:p>
            <a:endParaRPr sz="1467">
              <a:latin typeface="DM Sans"/>
              <a:ea typeface="DM Sans"/>
              <a:cs typeface="DM Sans"/>
              <a:sym typeface="DM Sans"/>
            </a:endParaRPr>
          </a:p>
          <a:p>
            <a:r>
              <a:rPr lang="es" sz="1467" b="1">
                <a:latin typeface="DM Sans"/>
                <a:ea typeface="DM Sans"/>
                <a:cs typeface="DM Sans"/>
                <a:sym typeface="DM Sans"/>
              </a:rPr>
              <a:t>El script de socket siempre debe estar antes que el script propio</a:t>
            </a:r>
            <a:endParaRPr sz="1467">
              <a:latin typeface="DM Sans"/>
              <a:ea typeface="DM Sans"/>
              <a:cs typeface="DM Sans"/>
              <a:sym typeface="DM Sans"/>
            </a:endParaRPr>
          </a:p>
        </p:txBody>
      </p:sp>
      <p:pic>
        <p:nvPicPr>
          <p:cNvPr id="645" name="Google Shape;645;p135"/>
          <p:cNvPicPr preferRelativeResize="0"/>
          <p:nvPr/>
        </p:nvPicPr>
        <p:blipFill>
          <a:blip r:embed="rId3">
            <a:alphaModFix/>
          </a:blip>
          <a:stretch>
            <a:fillRect/>
          </a:stretch>
        </p:blipFill>
        <p:spPr>
          <a:xfrm>
            <a:off x="1284134" y="2662451"/>
            <a:ext cx="5143633" cy="3374367"/>
          </a:xfrm>
          <a:prstGeom prst="rect">
            <a:avLst/>
          </a:prstGeom>
          <a:noFill/>
          <a:ln>
            <a:noFill/>
          </a:ln>
        </p:spPr>
      </p:pic>
      <p:grpSp>
        <p:nvGrpSpPr>
          <p:cNvPr id="646" name="Google Shape;646;p135"/>
          <p:cNvGrpSpPr/>
          <p:nvPr/>
        </p:nvGrpSpPr>
        <p:grpSpPr>
          <a:xfrm>
            <a:off x="609791" y="624382"/>
            <a:ext cx="574765" cy="574765"/>
            <a:chOff x="7605951" y="217673"/>
            <a:chExt cx="738900" cy="738900"/>
          </a:xfrm>
        </p:grpSpPr>
        <p:sp>
          <p:nvSpPr>
            <p:cNvPr id="647" name="Google Shape;647;p13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48" name="Google Shape;648;p135"/>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49" name="Google Shape;649;p135"/>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36"/>
          <p:cNvSpPr/>
          <p:nvPr/>
        </p:nvSpPr>
        <p:spPr>
          <a:xfrm>
            <a:off x="863200" y="2398333"/>
            <a:ext cx="10465600" cy="38716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55" name="Google Shape;655;p136"/>
          <p:cNvSpPr txBox="1"/>
          <p:nvPr/>
        </p:nvSpPr>
        <p:spPr>
          <a:xfrm>
            <a:off x="1143800" y="1071101"/>
            <a:ext cx="103108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5. Levantar nuestro socket del lado del cliente en index.js</a:t>
            </a:r>
            <a:endParaRPr sz="4000" b="1">
              <a:solidFill>
                <a:schemeClr val="lt1"/>
              </a:solidFill>
              <a:latin typeface="DM Sans"/>
              <a:ea typeface="DM Sans"/>
              <a:cs typeface="DM Sans"/>
              <a:sym typeface="DM Sans"/>
            </a:endParaRPr>
          </a:p>
        </p:txBody>
      </p:sp>
      <p:pic>
        <p:nvPicPr>
          <p:cNvPr id="656" name="Google Shape;656;p136"/>
          <p:cNvPicPr preferRelativeResize="0"/>
          <p:nvPr/>
        </p:nvPicPr>
        <p:blipFill>
          <a:blip r:embed="rId3">
            <a:alphaModFix/>
          </a:blip>
          <a:stretch>
            <a:fillRect/>
          </a:stretch>
        </p:blipFill>
        <p:spPr>
          <a:xfrm>
            <a:off x="1060784" y="3299063"/>
            <a:ext cx="10070400" cy="2896208"/>
          </a:xfrm>
          <a:prstGeom prst="rect">
            <a:avLst/>
          </a:prstGeom>
          <a:noFill/>
          <a:ln>
            <a:noFill/>
          </a:ln>
        </p:spPr>
      </p:pic>
      <p:sp>
        <p:nvSpPr>
          <p:cNvPr id="657" name="Google Shape;657;p136"/>
          <p:cNvSpPr txBox="1"/>
          <p:nvPr/>
        </p:nvSpPr>
        <p:spPr>
          <a:xfrm>
            <a:off x="1084800" y="2398334"/>
            <a:ext cx="10022400" cy="984845"/>
          </a:xfrm>
          <a:prstGeom prst="rect">
            <a:avLst/>
          </a:prstGeom>
          <a:noFill/>
          <a:ln>
            <a:noFill/>
          </a:ln>
        </p:spPr>
        <p:txBody>
          <a:bodyPr spcFirstLastPara="1" wrap="square" lIns="121900" tIns="121900" rIns="121900" bIns="121900" anchor="t" anchorCtr="0">
            <a:spAutoFit/>
          </a:bodyPr>
          <a:lstStyle/>
          <a:p>
            <a:r>
              <a:rPr lang="es" sz="1600">
                <a:latin typeface="DM Sans"/>
                <a:ea typeface="DM Sans"/>
                <a:cs typeface="DM Sans"/>
                <a:sym typeface="DM Sans"/>
              </a:rPr>
              <a:t>Una vez que hemos importado socket.io desde nuestro script de lado del cliente, podemos probar utilizándolo en nuestro archivo index.js.</a:t>
            </a:r>
            <a:endParaRPr sz="1600">
              <a:latin typeface="DM Sans"/>
              <a:ea typeface="DM Sans"/>
              <a:cs typeface="DM Sans"/>
              <a:sym typeface="DM Sans"/>
            </a:endParaRPr>
          </a:p>
          <a:p>
            <a:r>
              <a:rPr lang="es" sz="1600">
                <a:latin typeface="DM Sans"/>
                <a:ea typeface="DM Sans"/>
                <a:cs typeface="DM Sans"/>
                <a:sym typeface="DM Sans"/>
              </a:rPr>
              <a:t>En este archivo index.js es donde tendremos el socket/cliente para conectar con socket/servidor</a:t>
            </a:r>
            <a:endParaRPr sz="1600">
              <a:latin typeface="DM Sans"/>
              <a:ea typeface="DM Sans"/>
              <a:cs typeface="DM Sans"/>
              <a:sym typeface="DM Sans"/>
            </a:endParaRPr>
          </a:p>
        </p:txBody>
      </p:sp>
      <p:grpSp>
        <p:nvGrpSpPr>
          <p:cNvPr id="658" name="Google Shape;658;p136"/>
          <p:cNvGrpSpPr/>
          <p:nvPr/>
        </p:nvGrpSpPr>
        <p:grpSpPr>
          <a:xfrm>
            <a:off x="609791" y="624382"/>
            <a:ext cx="574765" cy="574765"/>
            <a:chOff x="7605951" y="217673"/>
            <a:chExt cx="738900" cy="738900"/>
          </a:xfrm>
        </p:grpSpPr>
        <p:sp>
          <p:nvSpPr>
            <p:cNvPr id="659" name="Google Shape;659;p13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60" name="Google Shape;660;p136"/>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61" name="Google Shape;661;p136"/>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37"/>
          <p:cNvSpPr txBox="1"/>
          <p:nvPr/>
        </p:nvSpPr>
        <p:spPr>
          <a:xfrm>
            <a:off x="1948400" y="2197601"/>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Configuración y uso del socket del lado del servidor</a:t>
            </a:r>
            <a:endParaRPr sz="5333" b="1">
              <a:solidFill>
                <a:schemeClr val="dk1"/>
              </a:solidFill>
              <a:latin typeface="DM Sans"/>
              <a:ea typeface="DM Sans"/>
              <a:cs typeface="DM Sans"/>
              <a:sym typeface="DM Sans"/>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38"/>
          <p:cNvSpPr txBox="1"/>
          <p:nvPr/>
        </p:nvSpPr>
        <p:spPr>
          <a:xfrm>
            <a:off x="555900" y="1298001"/>
            <a:ext cx="10683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 cliente y el servidor deben estar ligados</a:t>
            </a:r>
            <a:endParaRPr sz="4667" b="1">
              <a:solidFill>
                <a:schemeClr val="dk1"/>
              </a:solidFill>
              <a:latin typeface="DM Sans"/>
              <a:ea typeface="DM Sans"/>
              <a:cs typeface="DM Sans"/>
              <a:sym typeface="DM Sans"/>
            </a:endParaRPr>
          </a:p>
        </p:txBody>
      </p:sp>
      <p:sp>
        <p:nvSpPr>
          <p:cNvPr id="672" name="Google Shape;672;p138"/>
          <p:cNvSpPr txBox="1"/>
          <p:nvPr/>
        </p:nvSpPr>
        <p:spPr>
          <a:xfrm>
            <a:off x="555900" y="2936900"/>
            <a:ext cx="10304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Hasta este momento, tenemos a socket.io de lado del cliente listo para conectarse a nuestro servidor, sin embargo, aún no hemos enseñado a nuestro servidor a escuchar el handshake por parte del cliente, para ello tenemos nuestro socketServer (normalmente se llama “io”, pero lo utilizaremos como socketServer para que sea más claro).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Tomaremos nuestro socketServer y lo pondremos “a escuchar una conexión”. Una vez que un socket se conecte, podemos reconocerlo y tomar alguna acción a partir de ello. </a:t>
            </a:r>
            <a:endParaRPr>
              <a:latin typeface="DM Sans"/>
              <a:ea typeface="DM Sans"/>
              <a:cs typeface="DM Sans"/>
              <a:sym typeface="DM Sans"/>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39"/>
          <p:cNvSpPr txBox="1"/>
          <p:nvPr/>
        </p:nvSpPr>
        <p:spPr>
          <a:xfrm>
            <a:off x="1001800" y="367834"/>
            <a:ext cx="10188400" cy="218536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Utilizando socketServer</a:t>
            </a:r>
            <a:r>
              <a:rPr lang="es" sz="4667" b="1">
                <a:solidFill>
                  <a:schemeClr val="accent4"/>
                </a:solidFill>
                <a:latin typeface="DM Sans"/>
                <a:ea typeface="DM Sans"/>
                <a:cs typeface="DM Sans"/>
                <a:sym typeface="DM Sans"/>
              </a:rPr>
              <a:t>.on</a:t>
            </a:r>
            <a:r>
              <a:rPr lang="es" sz="4667" b="1">
                <a:solidFill>
                  <a:schemeClr val="lt1"/>
                </a:solidFill>
                <a:latin typeface="DM Sans"/>
                <a:ea typeface="DM Sans"/>
                <a:cs typeface="DM Sans"/>
                <a:sym typeface="DM Sans"/>
              </a:rPr>
              <a:t> para escuchar la conexión de un nuevo socket</a:t>
            </a:r>
            <a:endParaRPr sz="4667" b="1">
              <a:solidFill>
                <a:schemeClr val="lt1"/>
              </a:solidFill>
              <a:latin typeface="DM Sans"/>
              <a:ea typeface="DM Sans"/>
              <a:cs typeface="DM Sans"/>
              <a:sym typeface="DM Sans"/>
            </a:endParaRPr>
          </a:p>
        </p:txBody>
      </p:sp>
      <p:pic>
        <p:nvPicPr>
          <p:cNvPr id="678" name="Google Shape;678;p139"/>
          <p:cNvPicPr preferRelativeResize="0"/>
          <p:nvPr/>
        </p:nvPicPr>
        <p:blipFill>
          <a:blip r:embed="rId3">
            <a:alphaModFix/>
          </a:blip>
          <a:stretch>
            <a:fillRect/>
          </a:stretch>
        </p:blipFill>
        <p:spPr>
          <a:xfrm>
            <a:off x="203200" y="2697934"/>
            <a:ext cx="11785603" cy="3149873"/>
          </a:xfrm>
          <a:prstGeom prst="rect">
            <a:avLst/>
          </a:prstGeom>
          <a:noFill/>
          <a:ln>
            <a:noFill/>
          </a:ln>
        </p:spPr>
      </p:pic>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40"/>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84" name="Google Shape;684;p140"/>
          <p:cNvSpPr txBox="1"/>
          <p:nvPr/>
        </p:nvSpPr>
        <p:spPr>
          <a:xfrm>
            <a:off x="451300" y="406401"/>
            <a:ext cx="113988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Probando conexión cliente -&gt; servidor</a:t>
            </a:r>
            <a:endParaRPr sz="4667" b="1">
              <a:solidFill>
                <a:schemeClr val="lt1"/>
              </a:solidFill>
              <a:latin typeface="DM Sans"/>
              <a:ea typeface="DM Sans"/>
              <a:cs typeface="DM Sans"/>
              <a:sym typeface="DM Sans"/>
            </a:endParaRPr>
          </a:p>
        </p:txBody>
      </p:sp>
      <p:pic>
        <p:nvPicPr>
          <p:cNvPr id="685" name="Google Shape;685;p140"/>
          <p:cNvPicPr preferRelativeResize="0"/>
          <p:nvPr/>
        </p:nvPicPr>
        <p:blipFill>
          <a:blip r:embed="rId3">
            <a:alphaModFix/>
          </a:blip>
          <a:stretch>
            <a:fillRect/>
          </a:stretch>
        </p:blipFill>
        <p:spPr>
          <a:xfrm>
            <a:off x="1022034" y="2831700"/>
            <a:ext cx="3356933" cy="723200"/>
          </a:xfrm>
          <a:prstGeom prst="rect">
            <a:avLst/>
          </a:prstGeom>
          <a:noFill/>
          <a:ln>
            <a:noFill/>
          </a:ln>
        </p:spPr>
      </p:pic>
      <p:pic>
        <p:nvPicPr>
          <p:cNvPr id="686" name="Google Shape;686;p140"/>
          <p:cNvPicPr preferRelativeResize="0"/>
          <p:nvPr/>
        </p:nvPicPr>
        <p:blipFill>
          <a:blip r:embed="rId4">
            <a:alphaModFix/>
          </a:blip>
          <a:stretch>
            <a:fillRect/>
          </a:stretch>
        </p:blipFill>
        <p:spPr>
          <a:xfrm>
            <a:off x="5884333" y="1751538"/>
            <a:ext cx="5123033" cy="2883557"/>
          </a:xfrm>
          <a:prstGeom prst="rect">
            <a:avLst/>
          </a:prstGeom>
          <a:noFill/>
          <a:ln>
            <a:noFill/>
          </a:ln>
        </p:spPr>
      </p:pic>
      <p:sp>
        <p:nvSpPr>
          <p:cNvPr id="687" name="Google Shape;687;p140"/>
          <p:cNvSpPr txBox="1"/>
          <p:nvPr/>
        </p:nvSpPr>
        <p:spPr>
          <a:xfrm>
            <a:off x="911933" y="4129001"/>
            <a:ext cx="10338000" cy="1846234"/>
          </a:xfrm>
          <a:prstGeom prst="rect">
            <a:avLst/>
          </a:prstGeom>
          <a:noFill/>
          <a:ln>
            <a:noFill/>
          </a:ln>
        </p:spPr>
        <p:txBody>
          <a:bodyPr spcFirstLastPara="1" wrap="square" lIns="121900" tIns="121900" rIns="121900" bIns="121900" anchor="t" anchorCtr="0">
            <a:spAutoFit/>
          </a:bodyPr>
          <a:lstStyle/>
          <a:p>
            <a:r>
              <a:rPr lang="es" sz="1733" b="1">
                <a:latin typeface="DM Sans"/>
                <a:ea typeface="DM Sans"/>
                <a:cs typeface="DM Sans"/>
                <a:sym typeface="DM Sans"/>
              </a:rPr>
              <a:t>¿Qué acaba de pasar?</a:t>
            </a:r>
            <a:endParaRPr sz="1733" b="1">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El cliente se conecta con su websocket al socketServer (socketServer</a:t>
            </a:r>
            <a:r>
              <a:rPr lang="es" sz="1733" b="1">
                <a:latin typeface="DM Sans"/>
                <a:ea typeface="DM Sans"/>
                <a:cs typeface="DM Sans"/>
                <a:sym typeface="DM Sans"/>
              </a:rPr>
              <a:t>.on</a:t>
            </a:r>
            <a:r>
              <a:rPr lang="es" sz="1733">
                <a:latin typeface="DM Sans"/>
                <a:ea typeface="DM Sans"/>
                <a:cs typeface="DM Sans"/>
                <a:sym typeface="DM Sans"/>
              </a:rPr>
              <a:t> significa que está escuchando porque algo pase), entonces, cuando socketServer escucha que hay una nueva conexión (</a:t>
            </a:r>
            <a:r>
              <a:rPr lang="es" sz="1733" b="1">
                <a:latin typeface="DM Sans"/>
                <a:ea typeface="DM Sans"/>
                <a:cs typeface="DM Sans"/>
                <a:sym typeface="DM Sans"/>
              </a:rPr>
              <a:t>connection</a:t>
            </a:r>
            <a:r>
              <a:rPr lang="es" sz="1733">
                <a:latin typeface="DM Sans"/>
                <a:ea typeface="DM Sans"/>
                <a:cs typeface="DM Sans"/>
                <a:sym typeface="DM Sans"/>
              </a:rPr>
              <a:t>), muestra en consola el mensaje “Nuevo cliente conectado”. Es por eso que aparece el mensaje en la consola del Visual Studio Code. </a:t>
            </a:r>
            <a:endParaRPr sz="1733">
              <a:latin typeface="DM Sans"/>
              <a:ea typeface="DM Sans"/>
              <a:cs typeface="DM Sans"/>
              <a:sym typeface="DM Sans"/>
            </a:endParaRPr>
          </a:p>
        </p:txBody>
      </p:sp>
      <p:cxnSp>
        <p:nvCxnSpPr>
          <p:cNvPr id="688" name="Google Shape;688;p140"/>
          <p:cNvCxnSpPr>
            <a:stCxn id="685" idx="3"/>
            <a:endCxn id="686" idx="1"/>
          </p:cNvCxnSpPr>
          <p:nvPr/>
        </p:nvCxnSpPr>
        <p:spPr>
          <a:xfrm>
            <a:off x="4378967" y="3193300"/>
            <a:ext cx="1505200" cy="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41"/>
          <p:cNvSpPr/>
          <p:nvPr/>
        </p:nvSpPr>
        <p:spPr>
          <a:xfrm>
            <a:off x="863200" y="1916900"/>
            <a:ext cx="10465600" cy="42516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94" name="Google Shape;694;p141"/>
          <p:cNvSpPr txBox="1"/>
          <p:nvPr/>
        </p:nvSpPr>
        <p:spPr>
          <a:xfrm>
            <a:off x="940600" y="304801"/>
            <a:ext cx="103108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Recibiendo nuevos eventos en socket/servidor</a:t>
            </a:r>
            <a:endParaRPr sz="4667" b="1">
              <a:solidFill>
                <a:schemeClr val="lt1"/>
              </a:solidFill>
              <a:latin typeface="DM Sans"/>
              <a:ea typeface="DM Sans"/>
              <a:cs typeface="DM Sans"/>
              <a:sym typeface="DM Sans"/>
            </a:endParaRPr>
          </a:p>
        </p:txBody>
      </p:sp>
      <p:sp>
        <p:nvSpPr>
          <p:cNvPr id="695" name="Google Shape;695;p141"/>
          <p:cNvSpPr txBox="1"/>
          <p:nvPr/>
        </p:nvSpPr>
        <p:spPr>
          <a:xfrm>
            <a:off x="1084800" y="2195134"/>
            <a:ext cx="10022400" cy="1846234"/>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Esta vez, una vez que el socket se ha conectado, podemos escuchar eventos de dicho socket, a partir de la sintaxis indicada:</a:t>
            </a:r>
            <a:endParaRPr sz="1733">
              <a:latin typeface="DM Sans"/>
              <a:ea typeface="DM Sans"/>
              <a:cs typeface="DM Sans"/>
              <a:sym typeface="DM Sans"/>
            </a:endParaRPr>
          </a:p>
          <a:p>
            <a:r>
              <a:rPr lang="es" sz="1733" b="1">
                <a:latin typeface="DM Sans"/>
                <a:ea typeface="DM Sans"/>
                <a:cs typeface="DM Sans"/>
                <a:sym typeface="DM Sans"/>
              </a:rPr>
              <a:t>socket.on(“nombre_del_evento_a_escuchar”,callback con la data que me hayan enviado);</a:t>
            </a:r>
            <a:endParaRPr sz="1733" b="1">
              <a:latin typeface="DM Sans"/>
              <a:ea typeface="DM Sans"/>
              <a:cs typeface="DM Sans"/>
              <a:sym typeface="DM Sans"/>
            </a:endParaRPr>
          </a:p>
          <a:p>
            <a:r>
              <a:rPr lang="es" sz="1733">
                <a:latin typeface="DM Sans"/>
                <a:ea typeface="DM Sans"/>
                <a:cs typeface="DM Sans"/>
                <a:sym typeface="DM Sans"/>
              </a:rPr>
              <a:t>Este “evento a escuchar” tiene un identificador que el cliente tiene que colocar de su lado para poder enviar información. Podemos tener múltiples </a:t>
            </a:r>
            <a:r>
              <a:rPr lang="es" sz="1733" b="1">
                <a:latin typeface="DM Sans"/>
                <a:ea typeface="DM Sans"/>
                <a:cs typeface="DM Sans"/>
                <a:sym typeface="DM Sans"/>
              </a:rPr>
              <a:t>socket.on</a:t>
            </a:r>
            <a:r>
              <a:rPr lang="es" sz="1733">
                <a:latin typeface="DM Sans"/>
                <a:ea typeface="DM Sans"/>
                <a:cs typeface="DM Sans"/>
                <a:sym typeface="DM Sans"/>
              </a:rPr>
              <a:t>, para tener así escuchar diferentes eventos.</a:t>
            </a:r>
            <a:endParaRPr sz="1733">
              <a:latin typeface="DM Sans"/>
              <a:ea typeface="DM Sans"/>
              <a:cs typeface="DM Sans"/>
              <a:sym typeface="DM Sans"/>
            </a:endParaRPr>
          </a:p>
        </p:txBody>
      </p:sp>
      <p:pic>
        <p:nvPicPr>
          <p:cNvPr id="696" name="Google Shape;696;p141"/>
          <p:cNvPicPr preferRelativeResize="0"/>
          <p:nvPr/>
        </p:nvPicPr>
        <p:blipFill>
          <a:blip r:embed="rId3">
            <a:alphaModFix/>
          </a:blip>
          <a:stretch>
            <a:fillRect/>
          </a:stretch>
        </p:blipFill>
        <p:spPr>
          <a:xfrm>
            <a:off x="1106234" y="4183232"/>
            <a:ext cx="9979532" cy="1843800"/>
          </a:xfrm>
          <a:prstGeom prst="rect">
            <a:avLst/>
          </a:prstGeom>
          <a:noFill/>
          <a:ln>
            <a:noFill/>
          </a:ln>
        </p:spPr>
      </p:pic>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42"/>
          <p:cNvSpPr/>
          <p:nvPr/>
        </p:nvSpPr>
        <p:spPr>
          <a:xfrm>
            <a:off x="863200" y="2075067"/>
            <a:ext cx="10465600" cy="409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702" name="Google Shape;702;p142"/>
          <p:cNvSpPr txBox="1"/>
          <p:nvPr/>
        </p:nvSpPr>
        <p:spPr>
          <a:xfrm>
            <a:off x="940600" y="406401"/>
            <a:ext cx="103108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Enviando información desde el cliente hacia el servidor con “emit”</a:t>
            </a:r>
            <a:endParaRPr sz="4667" b="1">
              <a:solidFill>
                <a:schemeClr val="lt1"/>
              </a:solidFill>
              <a:latin typeface="DM Sans"/>
              <a:ea typeface="DM Sans"/>
              <a:cs typeface="DM Sans"/>
              <a:sym typeface="DM Sans"/>
            </a:endParaRPr>
          </a:p>
        </p:txBody>
      </p:sp>
      <p:sp>
        <p:nvSpPr>
          <p:cNvPr id="703" name="Google Shape;703;p142"/>
          <p:cNvSpPr txBox="1"/>
          <p:nvPr/>
        </p:nvSpPr>
        <p:spPr>
          <a:xfrm>
            <a:off x="1084800" y="2296733"/>
            <a:ext cx="10022400" cy="2112910"/>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Ahora, el servidor ya está escuchando por un evento con ID “message”, pero no hemos enseñado a nuestro cliente a comunicarse con el servidor.</a:t>
            </a:r>
            <a:endParaRPr sz="1733">
              <a:latin typeface="DM Sans"/>
              <a:ea typeface="DM Sans"/>
              <a:cs typeface="DM Sans"/>
              <a:sym typeface="DM Sans"/>
            </a:endParaRPr>
          </a:p>
          <a:p>
            <a:r>
              <a:rPr lang="es" sz="1733">
                <a:latin typeface="DM Sans"/>
                <a:ea typeface="DM Sans"/>
                <a:cs typeface="DM Sans"/>
                <a:sym typeface="DM Sans"/>
              </a:rPr>
              <a:t>Para enviar un mensaje desde el cliente hacia el servidor (o desde el servidor al cliente, recuerda que es bidireccional), utilizamos la palabra </a:t>
            </a:r>
            <a:r>
              <a:rPr lang="es" sz="1733" b="1" i="1">
                <a:latin typeface="DM Sans"/>
                <a:ea typeface="DM Sans"/>
                <a:cs typeface="DM Sans"/>
                <a:sym typeface="DM Sans"/>
              </a:rPr>
              <a:t>emit</a:t>
            </a:r>
            <a:r>
              <a:rPr lang="es" sz="1733" i="1">
                <a:latin typeface="DM Sans"/>
                <a:ea typeface="DM Sans"/>
                <a:cs typeface="DM Sans"/>
                <a:sym typeface="DM Sans"/>
              </a:rPr>
              <a:t>,</a:t>
            </a:r>
            <a:r>
              <a:rPr lang="es" sz="1733">
                <a:latin typeface="DM Sans"/>
                <a:ea typeface="DM Sans"/>
                <a:cs typeface="DM Sans"/>
                <a:sym typeface="DM Sans"/>
              </a:rPr>
              <a:t> el cual debe contar con el ID del mensaje a enviar, seguido del contenido de dicho mensaje.</a:t>
            </a:r>
            <a:endParaRPr sz="1733">
              <a:latin typeface="DM Sans"/>
              <a:ea typeface="DM Sans"/>
              <a:cs typeface="DM Sans"/>
              <a:sym typeface="DM Sans"/>
            </a:endParaRPr>
          </a:p>
          <a:p>
            <a:r>
              <a:rPr lang="es" sz="1733">
                <a:latin typeface="DM Sans"/>
                <a:ea typeface="DM Sans"/>
                <a:cs typeface="DM Sans"/>
                <a:sym typeface="DM Sans"/>
              </a:rPr>
              <a:t>Los IDs deben coincidir para que el mensaje llegue correctamente</a:t>
            </a:r>
            <a:endParaRPr sz="1733">
              <a:latin typeface="DM Sans"/>
              <a:ea typeface="DM Sans"/>
              <a:cs typeface="DM Sans"/>
              <a:sym typeface="DM Sans"/>
            </a:endParaRPr>
          </a:p>
          <a:p>
            <a:r>
              <a:rPr lang="es" sz="1733">
                <a:latin typeface="DM Sans"/>
                <a:ea typeface="DM Sans"/>
                <a:cs typeface="DM Sans"/>
                <a:sym typeface="DM Sans"/>
              </a:rPr>
              <a:t>Finalmente, en nuestro cliente en </a:t>
            </a:r>
            <a:r>
              <a:rPr lang="es" sz="1733" u="sng">
                <a:latin typeface="DM Sans"/>
                <a:ea typeface="DM Sans"/>
                <a:cs typeface="DM Sans"/>
                <a:sym typeface="DM Sans"/>
              </a:rPr>
              <a:t>index.js</a:t>
            </a:r>
            <a:r>
              <a:rPr lang="es" sz="1733">
                <a:latin typeface="DM Sans"/>
                <a:ea typeface="DM Sans"/>
                <a:cs typeface="DM Sans"/>
                <a:sym typeface="DM Sans"/>
              </a:rPr>
              <a:t> escribiremos nuestro primer emit:</a:t>
            </a:r>
            <a:endParaRPr sz="1733">
              <a:latin typeface="DM Sans"/>
              <a:ea typeface="DM Sans"/>
              <a:cs typeface="DM Sans"/>
              <a:sym typeface="DM Sans"/>
            </a:endParaRPr>
          </a:p>
        </p:txBody>
      </p:sp>
      <p:pic>
        <p:nvPicPr>
          <p:cNvPr id="704" name="Google Shape;704;p142"/>
          <p:cNvPicPr preferRelativeResize="0"/>
          <p:nvPr/>
        </p:nvPicPr>
        <p:blipFill>
          <a:blip r:embed="rId3">
            <a:alphaModFix/>
          </a:blip>
          <a:stretch>
            <a:fillRect/>
          </a:stretch>
        </p:blipFill>
        <p:spPr>
          <a:xfrm>
            <a:off x="1060451" y="4548267"/>
            <a:ext cx="10071100" cy="1397000"/>
          </a:xfrm>
          <a:prstGeom prst="rect">
            <a:avLst/>
          </a:prstGeom>
          <a:noFill/>
          <a:ln>
            <a:noFill/>
          </a:ln>
        </p:spPr>
      </p:pic>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09" name="Google Shape;709;p143"/>
          <p:cNvPicPr preferRelativeResize="0"/>
          <p:nvPr/>
        </p:nvPicPr>
        <p:blipFill>
          <a:blip r:embed="rId3">
            <a:alphaModFix/>
          </a:blip>
          <a:stretch>
            <a:fillRect/>
          </a:stretch>
        </p:blipFill>
        <p:spPr>
          <a:xfrm>
            <a:off x="7314518" y="1957201"/>
            <a:ext cx="3141233" cy="1298367"/>
          </a:xfrm>
          <a:prstGeom prst="rect">
            <a:avLst/>
          </a:prstGeom>
          <a:noFill/>
          <a:ln>
            <a:noFill/>
          </a:ln>
        </p:spPr>
      </p:pic>
      <p:pic>
        <p:nvPicPr>
          <p:cNvPr id="710" name="Google Shape;710;p143"/>
          <p:cNvPicPr preferRelativeResize="0"/>
          <p:nvPr/>
        </p:nvPicPr>
        <p:blipFill>
          <a:blip r:embed="rId4">
            <a:alphaModFix/>
          </a:blip>
          <a:stretch>
            <a:fillRect/>
          </a:stretch>
        </p:blipFill>
        <p:spPr>
          <a:xfrm>
            <a:off x="1335234" y="1957201"/>
            <a:ext cx="3332633" cy="1049700"/>
          </a:xfrm>
          <a:prstGeom prst="rect">
            <a:avLst/>
          </a:prstGeom>
          <a:noFill/>
          <a:ln>
            <a:noFill/>
          </a:ln>
        </p:spPr>
      </p:pic>
      <p:pic>
        <p:nvPicPr>
          <p:cNvPr id="711" name="Google Shape;711;p143"/>
          <p:cNvPicPr preferRelativeResize="0"/>
          <p:nvPr/>
        </p:nvPicPr>
        <p:blipFill>
          <a:blip r:embed="rId5">
            <a:alphaModFix/>
          </a:blip>
          <a:stretch>
            <a:fillRect/>
          </a:stretch>
        </p:blipFill>
        <p:spPr>
          <a:xfrm>
            <a:off x="2565734" y="4884734"/>
            <a:ext cx="6235700" cy="1104900"/>
          </a:xfrm>
          <a:prstGeom prst="rect">
            <a:avLst/>
          </a:prstGeom>
          <a:noFill/>
          <a:ln>
            <a:noFill/>
          </a:ln>
        </p:spPr>
      </p:pic>
      <p:sp>
        <p:nvSpPr>
          <p:cNvPr id="712" name="Google Shape;712;p143"/>
          <p:cNvSpPr txBox="1"/>
          <p:nvPr/>
        </p:nvSpPr>
        <p:spPr>
          <a:xfrm>
            <a:off x="1430951" y="1368568"/>
            <a:ext cx="31412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Servidor escucha</a:t>
            </a:r>
            <a:endParaRPr sz="2400">
              <a:latin typeface="DM Sans"/>
              <a:ea typeface="DM Sans"/>
              <a:cs typeface="DM Sans"/>
              <a:sym typeface="DM Sans"/>
            </a:endParaRPr>
          </a:p>
        </p:txBody>
      </p:sp>
      <p:sp>
        <p:nvSpPr>
          <p:cNvPr id="713" name="Google Shape;713;p143"/>
          <p:cNvSpPr txBox="1"/>
          <p:nvPr/>
        </p:nvSpPr>
        <p:spPr>
          <a:xfrm>
            <a:off x="7314533" y="1368567"/>
            <a:ext cx="3141200" cy="615513"/>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Cliente envía</a:t>
            </a:r>
            <a:endParaRPr sz="2400">
              <a:latin typeface="DM Sans"/>
              <a:ea typeface="DM Sans"/>
              <a:cs typeface="DM Sans"/>
              <a:sym typeface="DM Sans"/>
            </a:endParaRPr>
          </a:p>
        </p:txBody>
      </p:sp>
      <p:cxnSp>
        <p:nvCxnSpPr>
          <p:cNvPr id="714" name="Google Shape;714;p143"/>
          <p:cNvCxnSpPr>
            <a:stCxn id="710" idx="2"/>
            <a:endCxn id="711" idx="0"/>
          </p:cNvCxnSpPr>
          <p:nvPr/>
        </p:nvCxnSpPr>
        <p:spPr>
          <a:xfrm>
            <a:off x="3001551" y="3006900"/>
            <a:ext cx="2682000" cy="1878000"/>
          </a:xfrm>
          <a:prstGeom prst="straightConnector1">
            <a:avLst/>
          </a:prstGeom>
          <a:noFill/>
          <a:ln w="9525" cap="flat" cmpd="sng">
            <a:solidFill>
              <a:schemeClr val="dk2"/>
            </a:solidFill>
            <a:prstDash val="solid"/>
            <a:round/>
            <a:headEnd type="none" w="med" len="med"/>
            <a:tailEnd type="triangle" w="med" len="med"/>
          </a:ln>
        </p:spPr>
      </p:cxnSp>
      <p:cxnSp>
        <p:nvCxnSpPr>
          <p:cNvPr id="715" name="Google Shape;715;p143"/>
          <p:cNvCxnSpPr>
            <a:stCxn id="709" idx="2"/>
            <a:endCxn id="711" idx="0"/>
          </p:cNvCxnSpPr>
          <p:nvPr/>
        </p:nvCxnSpPr>
        <p:spPr>
          <a:xfrm flipH="1">
            <a:off x="5683533" y="3255567"/>
            <a:ext cx="3201600" cy="1629200"/>
          </a:xfrm>
          <a:prstGeom prst="straightConnector1">
            <a:avLst/>
          </a:prstGeom>
          <a:noFill/>
          <a:ln w="9525" cap="flat" cmpd="sng">
            <a:solidFill>
              <a:schemeClr val="dk2"/>
            </a:solidFill>
            <a:prstDash val="solid"/>
            <a:round/>
            <a:headEnd type="none" w="med" len="med"/>
            <a:tailEnd type="triangle" w="med" len="med"/>
          </a:ln>
        </p:spPr>
      </p:cxnSp>
      <p:sp>
        <p:nvSpPr>
          <p:cNvPr id="716" name="Google Shape;716;p143"/>
          <p:cNvSpPr txBox="1"/>
          <p:nvPr/>
        </p:nvSpPr>
        <p:spPr>
          <a:xfrm>
            <a:off x="2709833" y="5989634"/>
            <a:ext cx="6091600" cy="984845"/>
          </a:xfrm>
          <a:prstGeom prst="rect">
            <a:avLst/>
          </a:prstGeom>
          <a:noFill/>
          <a:ln>
            <a:noFill/>
          </a:ln>
        </p:spPr>
        <p:txBody>
          <a:bodyPr spcFirstLastPara="1" wrap="square" lIns="121900" tIns="121900" rIns="121900" bIns="121900" anchor="t" anchorCtr="0">
            <a:spAutoFit/>
          </a:bodyPr>
          <a:lstStyle/>
          <a:p>
            <a:pPr algn="ctr"/>
            <a:r>
              <a:rPr lang="es" sz="2400">
                <a:latin typeface="DM Sans"/>
                <a:ea typeface="DM Sans"/>
                <a:cs typeface="DM Sans"/>
                <a:sym typeface="DM Sans"/>
              </a:rPr>
              <a:t>El servidor recibe el mensaje y lo muestra en consola</a:t>
            </a:r>
            <a:endParaRPr sz="2400">
              <a:latin typeface="DM Sans"/>
              <a:ea typeface="DM Sans"/>
              <a:cs typeface="DM Sans"/>
              <a:sym typeface="DM Sans"/>
            </a:endParaRPr>
          </a:p>
        </p:txBody>
      </p:sp>
      <p:sp>
        <p:nvSpPr>
          <p:cNvPr id="717" name="Google Shape;717;p143"/>
          <p:cNvSpPr txBox="1"/>
          <p:nvPr/>
        </p:nvSpPr>
        <p:spPr>
          <a:xfrm>
            <a:off x="336500" y="132934"/>
            <a:ext cx="12249200" cy="1107955"/>
          </a:xfrm>
          <a:prstGeom prst="rect">
            <a:avLst/>
          </a:prstGeom>
          <a:noFill/>
          <a:ln>
            <a:noFill/>
          </a:ln>
        </p:spPr>
        <p:txBody>
          <a:bodyPr spcFirstLastPara="1" wrap="square" lIns="121900" tIns="121900" rIns="121900" bIns="121900" anchor="t" anchorCtr="0">
            <a:spAutoFit/>
          </a:bodyPr>
          <a:lstStyle/>
          <a:p>
            <a:r>
              <a:rPr lang="es" sz="2800" b="1">
                <a:latin typeface="DM Sans"/>
                <a:ea typeface="DM Sans"/>
                <a:cs typeface="DM Sans"/>
                <a:sym typeface="DM Sans"/>
              </a:rPr>
              <a:t>Al momento de integrar el listener con socket.on y el envío con socket.emit, debemos visualizar nuestra primera comunicación</a:t>
            </a:r>
            <a:endParaRPr sz="2800" b="1">
              <a:latin typeface="DM Sans"/>
              <a:ea typeface="DM Sans"/>
              <a:cs typeface="DM Sans"/>
              <a:sym typeface="DM Sans"/>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44"/>
          <p:cNvSpPr/>
          <p:nvPr/>
        </p:nvSpPr>
        <p:spPr>
          <a:xfrm>
            <a:off x="863200" y="1823833"/>
            <a:ext cx="10465600" cy="43444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723" name="Google Shape;723;p144"/>
          <p:cNvSpPr txBox="1"/>
          <p:nvPr/>
        </p:nvSpPr>
        <p:spPr>
          <a:xfrm>
            <a:off x="940600" y="203201"/>
            <a:ext cx="103108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Enviando información desde el servidor hacia el cliente</a:t>
            </a:r>
            <a:endParaRPr sz="4667" b="1">
              <a:solidFill>
                <a:schemeClr val="lt1"/>
              </a:solidFill>
              <a:latin typeface="DM Sans"/>
              <a:ea typeface="DM Sans"/>
              <a:cs typeface="DM Sans"/>
              <a:sym typeface="DM Sans"/>
            </a:endParaRPr>
          </a:p>
        </p:txBody>
      </p:sp>
      <p:sp>
        <p:nvSpPr>
          <p:cNvPr id="724" name="Google Shape;724;p144"/>
          <p:cNvSpPr txBox="1"/>
          <p:nvPr/>
        </p:nvSpPr>
        <p:spPr>
          <a:xfrm>
            <a:off x="1084800" y="1991934"/>
            <a:ext cx="100224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Como comentamos, el carácter de un websocket debe ser bidireccional, eso significa que el servidor también debe poder enviar mensajes al cliente. Sin embargo, el servidor lo puede hacer de tres formas:</a:t>
            </a:r>
            <a:endParaRPr sz="2400">
              <a:latin typeface="DM Sans"/>
              <a:ea typeface="DM Sans"/>
              <a:cs typeface="DM Sans"/>
              <a:sym typeface="DM Sans"/>
            </a:endParaRPr>
          </a:p>
        </p:txBody>
      </p:sp>
      <p:pic>
        <p:nvPicPr>
          <p:cNvPr id="725" name="Google Shape;725;p144"/>
          <p:cNvPicPr preferRelativeResize="0"/>
          <p:nvPr/>
        </p:nvPicPr>
        <p:blipFill>
          <a:blip r:embed="rId3">
            <a:alphaModFix/>
          </a:blip>
          <a:stretch>
            <a:fillRect/>
          </a:stretch>
        </p:blipFill>
        <p:spPr>
          <a:xfrm>
            <a:off x="1361233" y="3147635"/>
            <a:ext cx="9469532" cy="2891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215"/>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957" name="Google Shape;957;p215"/>
          <p:cNvSpPr txBox="1"/>
          <p:nvPr/>
        </p:nvSpPr>
        <p:spPr>
          <a:xfrm>
            <a:off x="4866000" y="1473151"/>
            <a:ext cx="6649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 let</a:t>
            </a:r>
            <a:endParaRPr sz="5333" b="1">
              <a:solidFill>
                <a:schemeClr val="dk1"/>
              </a:solidFill>
              <a:latin typeface="DM Sans"/>
              <a:ea typeface="DM Sans"/>
              <a:cs typeface="DM Sans"/>
              <a:sym typeface="DM Sans"/>
            </a:endParaRPr>
          </a:p>
        </p:txBody>
      </p:sp>
      <p:sp>
        <p:nvSpPr>
          <p:cNvPr id="958" name="Google Shape;958;p215"/>
          <p:cNvSpPr txBox="1"/>
          <p:nvPr/>
        </p:nvSpPr>
        <p:spPr>
          <a:xfrm>
            <a:off x="4866000" y="2948818"/>
            <a:ext cx="6649600" cy="883278"/>
          </a:xfrm>
          <a:prstGeom prst="rect">
            <a:avLst/>
          </a:prstGeom>
          <a:noFill/>
          <a:ln>
            <a:noFill/>
          </a:ln>
        </p:spPr>
        <p:txBody>
          <a:bodyPr spcFirstLastPara="1" wrap="square" lIns="121900" tIns="121900" rIns="121900" bIns="121900" anchor="t" anchorCtr="0">
            <a:spAutoFit/>
          </a:bodyPr>
          <a:lstStyle/>
          <a:p>
            <a:pPr>
              <a:lnSpc>
                <a:spcPct val="115000"/>
              </a:lnSpc>
            </a:pPr>
            <a:r>
              <a:rPr lang="es">
                <a:latin typeface="DM Sans"/>
                <a:ea typeface="DM Sans"/>
                <a:cs typeface="DM Sans"/>
                <a:sym typeface="DM Sans"/>
              </a:rPr>
              <a:t>Fuera del bloque donde se declara con </a:t>
            </a:r>
            <a:r>
              <a:rPr lang="es">
                <a:latin typeface="Consolas"/>
                <a:ea typeface="Consolas"/>
                <a:cs typeface="Consolas"/>
                <a:sym typeface="Consolas"/>
              </a:rPr>
              <a:t>let</a:t>
            </a:r>
            <a:r>
              <a:rPr lang="es">
                <a:latin typeface="DM Sans"/>
                <a:ea typeface="DM Sans"/>
                <a:cs typeface="DM Sans"/>
                <a:sym typeface="DM Sans"/>
              </a:rPr>
              <a:t>, la variable no está definida.</a:t>
            </a:r>
            <a:endParaRPr>
              <a:latin typeface="DM Sans"/>
              <a:ea typeface="DM Sans"/>
              <a:cs typeface="DM Sans"/>
              <a:sym typeface="DM Sans"/>
            </a:endParaRPr>
          </a:p>
        </p:txBody>
      </p:sp>
      <p:pic>
        <p:nvPicPr>
          <p:cNvPr id="959" name="Google Shape;959;p215"/>
          <p:cNvPicPr preferRelativeResize="0"/>
          <p:nvPr/>
        </p:nvPicPr>
        <p:blipFill rotWithShape="1">
          <a:blip r:embed="rId3">
            <a:alphaModFix/>
          </a:blip>
          <a:srcRect r="9518"/>
          <a:stretch/>
        </p:blipFill>
        <p:spPr>
          <a:xfrm>
            <a:off x="335000" y="2116018"/>
            <a:ext cx="4184832" cy="2625967"/>
          </a:xfrm>
          <a:prstGeom prst="rect">
            <a:avLst/>
          </a:prstGeom>
          <a:noFill/>
          <a:ln>
            <a:noFill/>
          </a:ln>
        </p:spPr>
      </p:pic>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0" name="Google Shape;730;p145"/>
          <p:cNvPicPr preferRelativeResize="0"/>
          <p:nvPr/>
        </p:nvPicPr>
        <p:blipFill rotWithShape="1">
          <a:blip r:embed="rId3">
            <a:alphaModFix/>
          </a:blip>
          <a:srcRect t="2505"/>
          <a:stretch/>
        </p:blipFill>
        <p:spPr>
          <a:xfrm>
            <a:off x="1611867" y="2075068"/>
            <a:ext cx="9588500" cy="4073433"/>
          </a:xfrm>
          <a:prstGeom prst="rect">
            <a:avLst/>
          </a:prstGeom>
          <a:noFill/>
          <a:ln>
            <a:noFill/>
          </a:ln>
        </p:spPr>
      </p:pic>
      <p:sp>
        <p:nvSpPr>
          <p:cNvPr id="731" name="Google Shape;731;p145"/>
          <p:cNvSpPr txBox="1"/>
          <p:nvPr/>
        </p:nvSpPr>
        <p:spPr>
          <a:xfrm>
            <a:off x="874400" y="511301"/>
            <a:ext cx="11145600" cy="1271974"/>
          </a:xfrm>
          <a:prstGeom prst="rect">
            <a:avLst/>
          </a:prstGeom>
          <a:noFill/>
          <a:ln>
            <a:noFill/>
          </a:ln>
        </p:spPr>
        <p:txBody>
          <a:bodyPr spcFirstLastPara="1" wrap="square" lIns="121900" tIns="121900" rIns="121900" bIns="121900" anchor="t" anchorCtr="0">
            <a:spAutoFit/>
          </a:bodyPr>
          <a:lstStyle/>
          <a:p>
            <a:pPr algn="ctr"/>
            <a:r>
              <a:rPr lang="es" sz="3333" b="1">
                <a:solidFill>
                  <a:schemeClr val="lt1"/>
                </a:solidFill>
                <a:latin typeface="DM Sans"/>
                <a:ea typeface="DM Sans"/>
                <a:cs typeface="DM Sans"/>
                <a:sym typeface="DM Sans"/>
              </a:rPr>
              <a:t>Configurando al cliente en </a:t>
            </a:r>
            <a:r>
              <a:rPr lang="es" sz="3333" b="1" u="sng">
                <a:solidFill>
                  <a:schemeClr val="lt1"/>
                </a:solidFill>
                <a:latin typeface="DM Sans"/>
                <a:ea typeface="DM Sans"/>
                <a:cs typeface="DM Sans"/>
                <a:sym typeface="DM Sans"/>
              </a:rPr>
              <a:t>index.js</a:t>
            </a:r>
            <a:r>
              <a:rPr lang="es" sz="3333" b="1">
                <a:solidFill>
                  <a:schemeClr val="lt1"/>
                </a:solidFill>
                <a:latin typeface="DM Sans"/>
                <a:ea typeface="DM Sans"/>
                <a:cs typeface="DM Sans"/>
                <a:sym typeface="DM Sans"/>
              </a:rPr>
              <a:t> para escuchar </a:t>
            </a:r>
            <a:endParaRPr sz="3333" b="1">
              <a:solidFill>
                <a:schemeClr val="lt1"/>
              </a:solidFill>
              <a:latin typeface="DM Sans"/>
              <a:ea typeface="DM Sans"/>
              <a:cs typeface="DM Sans"/>
              <a:sym typeface="DM Sans"/>
            </a:endParaRPr>
          </a:p>
          <a:p>
            <a:pPr algn="ctr"/>
            <a:r>
              <a:rPr lang="es" sz="3333" b="1">
                <a:solidFill>
                  <a:schemeClr val="lt1"/>
                </a:solidFill>
                <a:latin typeface="DM Sans"/>
                <a:ea typeface="DM Sans"/>
                <a:cs typeface="DM Sans"/>
                <a:sym typeface="DM Sans"/>
              </a:rPr>
              <a:t>los eventos que envía el servidor </a:t>
            </a:r>
            <a:endParaRPr sz="3333">
              <a:solidFill>
                <a:schemeClr val="lt1"/>
              </a:solidFill>
              <a:latin typeface="DM Sans"/>
              <a:ea typeface="DM Sans"/>
              <a:cs typeface="DM Sans"/>
              <a:sym typeface="DM Sans"/>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146"/>
          <p:cNvGrpSpPr/>
          <p:nvPr/>
        </p:nvGrpSpPr>
        <p:grpSpPr>
          <a:xfrm>
            <a:off x="631162" y="825911"/>
            <a:ext cx="985207" cy="985207"/>
            <a:chOff x="575612" y="1950748"/>
            <a:chExt cx="431100" cy="431100"/>
          </a:xfrm>
        </p:grpSpPr>
        <p:sp>
          <p:nvSpPr>
            <p:cNvPr id="737" name="Google Shape;737;p146"/>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38" name="Google Shape;738;p146"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39" name="Google Shape;739;p146"/>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740" name="Google Shape;740;p146"/>
          <p:cNvSpPr txBox="1"/>
          <p:nvPr/>
        </p:nvSpPr>
        <p:spPr>
          <a:xfrm>
            <a:off x="631133" y="2168134"/>
            <a:ext cx="11402800" cy="373399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El cliente puede comunicarse de una sola forma con el servidor. Sin embargo, como vemos, hay diferentes formas de comunicarse desde el servidor hacia el cliente.</a:t>
            </a:r>
            <a:endParaRPr sz="3333">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DM Sans"/>
              <a:ea typeface="DM Sans"/>
              <a:cs typeface="DM Sans"/>
              <a:sym typeface="DM Sans"/>
            </a:endParaRPr>
          </a:p>
          <a:p>
            <a:pPr>
              <a:buClr>
                <a:srgbClr val="000000"/>
              </a:buClr>
              <a:buSzPts val="2500"/>
            </a:pPr>
            <a:r>
              <a:rPr lang="es" sz="3333" b="1">
                <a:solidFill>
                  <a:schemeClr val="lt1"/>
                </a:solidFill>
                <a:latin typeface="DM Sans"/>
                <a:ea typeface="DM Sans"/>
                <a:cs typeface="DM Sans"/>
                <a:sym typeface="DM Sans"/>
              </a:rPr>
              <a:t>¿Cuándo deberíamos utilizar cada emit?</a:t>
            </a:r>
            <a:endParaRPr sz="3333" b="1">
              <a:solidFill>
                <a:schemeClr val="lt1"/>
              </a:solidFill>
              <a:latin typeface="DM Sans"/>
              <a:ea typeface="DM Sans"/>
              <a:cs typeface="DM Sans"/>
              <a:sym typeface="DM Sans"/>
            </a:endParaRPr>
          </a:p>
          <a:p>
            <a:r>
              <a:rPr lang="es" sz="2667">
                <a:solidFill>
                  <a:srgbClr val="83AEFB"/>
                </a:solidFill>
                <a:latin typeface="DM Sans"/>
                <a:ea typeface="DM Sans"/>
                <a:cs typeface="DM Sans"/>
                <a:sym typeface="DM Sans"/>
              </a:rPr>
              <a:t>Contesta mediante el chat de Zoom </a:t>
            </a:r>
            <a:endParaRPr sz="2667">
              <a:solidFill>
                <a:srgbClr val="83AEFB"/>
              </a:solidFill>
              <a:latin typeface="DM Sans"/>
              <a:ea typeface="DM Sans"/>
              <a:cs typeface="DM Sans"/>
              <a:sym typeface="DM Sans"/>
            </a:endParaRPr>
          </a:p>
          <a:p>
            <a:pPr>
              <a:buClr>
                <a:srgbClr val="000000"/>
              </a:buClr>
              <a:buSzPts val="2500"/>
            </a:pPr>
            <a:endParaRPr sz="3333" b="1">
              <a:solidFill>
                <a:schemeClr val="lt1"/>
              </a:solidFill>
              <a:latin typeface="DM Sans"/>
              <a:ea typeface="DM Sans"/>
              <a:cs typeface="DM Sans"/>
              <a:sym typeface="DM Sans"/>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grpSp>
        <p:nvGrpSpPr>
          <p:cNvPr id="745" name="Google Shape;745;p147"/>
          <p:cNvGrpSpPr/>
          <p:nvPr/>
        </p:nvGrpSpPr>
        <p:grpSpPr>
          <a:xfrm>
            <a:off x="5603408" y="1325564"/>
            <a:ext cx="985200" cy="985200"/>
            <a:chOff x="974706" y="2467173"/>
            <a:chExt cx="738900" cy="738900"/>
          </a:xfrm>
        </p:grpSpPr>
        <p:sp>
          <p:nvSpPr>
            <p:cNvPr id="746" name="Google Shape;746;p14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47" name="Google Shape;747;p14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48" name="Google Shape;748;p147"/>
          <p:cNvSpPr txBox="1"/>
          <p:nvPr/>
        </p:nvSpPr>
        <p:spPr>
          <a:xfrm>
            <a:off x="1886333" y="26050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Servidor con Websocket</a:t>
            </a:r>
            <a:endParaRPr sz="5333" b="1">
              <a:solidFill>
                <a:schemeClr val="dk1"/>
              </a:solidFill>
              <a:highlight>
                <a:srgbClr val="EAFF6A"/>
              </a:highlight>
              <a:latin typeface="DM Sans"/>
              <a:ea typeface="DM Sans"/>
              <a:cs typeface="DM Sans"/>
              <a:sym typeface="DM Sans"/>
            </a:endParaRPr>
          </a:p>
        </p:txBody>
      </p:sp>
      <p:sp>
        <p:nvSpPr>
          <p:cNvPr id="749" name="Google Shape;749;p147"/>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10/15 min</a:t>
            </a:r>
            <a:endParaRPr sz="2667" b="1">
              <a:solidFill>
                <a:srgbClr val="83AEFB"/>
              </a:solidFill>
              <a:latin typeface="DM Sans"/>
              <a:ea typeface="DM Sans"/>
              <a:cs typeface="DM Sans"/>
              <a:sym typeface="DM Sans"/>
            </a:endParaRPr>
          </a:p>
        </p:txBody>
      </p:sp>
      <p:sp>
        <p:nvSpPr>
          <p:cNvPr id="750" name="Google Shape;750;p147"/>
          <p:cNvSpPr txBox="1"/>
          <p:nvPr/>
        </p:nvSpPr>
        <p:spPr>
          <a:xfrm>
            <a:off x="1316400" y="4133251"/>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Aplicación más clara sobre comunicación entre sockets</a:t>
            </a:r>
            <a:endParaRPr sz="2667">
              <a:solidFill>
                <a:srgbClr val="999999"/>
              </a:solidFill>
              <a:latin typeface="DM Sans"/>
              <a:ea typeface="DM Sans"/>
              <a:cs typeface="DM Sans"/>
              <a:sym typeface="DM Sans"/>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pSp>
        <p:nvGrpSpPr>
          <p:cNvPr id="755" name="Google Shape;755;p148"/>
          <p:cNvGrpSpPr/>
          <p:nvPr/>
        </p:nvGrpSpPr>
        <p:grpSpPr>
          <a:xfrm>
            <a:off x="609796" y="834398"/>
            <a:ext cx="574765" cy="574765"/>
            <a:chOff x="974706" y="2467173"/>
            <a:chExt cx="738900" cy="738900"/>
          </a:xfrm>
        </p:grpSpPr>
        <p:sp>
          <p:nvSpPr>
            <p:cNvPr id="756" name="Google Shape;756;p14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57" name="Google Shape;757;p14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58" name="Google Shape;758;p148"/>
          <p:cNvSpPr txBox="1"/>
          <p:nvPr/>
        </p:nvSpPr>
        <p:spPr>
          <a:xfrm>
            <a:off x="657400" y="1409167"/>
            <a:ext cx="89704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Servidor con Websockets</a:t>
            </a:r>
            <a:endParaRPr sz="5333" b="1">
              <a:solidFill>
                <a:schemeClr val="dk1"/>
              </a:solidFill>
              <a:latin typeface="DM Sans"/>
              <a:ea typeface="DM Sans"/>
              <a:cs typeface="DM Sans"/>
              <a:sym typeface="DM Sans"/>
            </a:endParaRPr>
          </a:p>
        </p:txBody>
      </p:sp>
      <p:sp>
        <p:nvSpPr>
          <p:cNvPr id="759" name="Google Shape;759;p148"/>
          <p:cNvSpPr txBox="1"/>
          <p:nvPr/>
        </p:nvSpPr>
        <p:spPr>
          <a:xfrm>
            <a:off x="657400" y="2269268"/>
            <a:ext cx="10499600" cy="202692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Sobre el proyecto de websocket que venimos desarrollando:</a:t>
            </a:r>
            <a:endParaRPr b="1">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4856">
              <a:lnSpc>
                <a:spcPct val="115000"/>
              </a:lnSpc>
              <a:buClr>
                <a:schemeClr val="accent4"/>
              </a:buClr>
              <a:buSzPts val="1300"/>
              <a:buFont typeface="DM Sans"/>
              <a:buChar char="✓"/>
            </a:pPr>
            <a:r>
              <a:rPr lang="es" sz="1733">
                <a:solidFill>
                  <a:schemeClr val="dk1"/>
                </a:solidFill>
                <a:highlight>
                  <a:schemeClr val="lt1"/>
                </a:highlight>
                <a:latin typeface="DM Sans"/>
                <a:ea typeface="DM Sans"/>
                <a:cs typeface="DM Sans"/>
                <a:sym typeface="DM Sans"/>
              </a:rPr>
              <a:t>Sobre la estructura anteriormente creada, agregar en la vista de cliente un elemento de entrada de texto donde al introducir texto, el mensaje se vea reflejado en todos los clientes conectados en un párrafo por debajo del input.</a:t>
            </a:r>
            <a:endParaRPr sz="1733">
              <a:solidFill>
                <a:schemeClr val="dk1"/>
              </a:solidFill>
              <a:highlight>
                <a:schemeClr val="lt1"/>
              </a:highlight>
              <a:latin typeface="DM Sans"/>
              <a:ea typeface="DM Sans"/>
              <a:cs typeface="DM Sans"/>
              <a:sym typeface="DM Sans"/>
            </a:endParaRPr>
          </a:p>
          <a:p>
            <a:pPr marL="609585">
              <a:lnSpc>
                <a:spcPct val="115000"/>
              </a:lnSpc>
            </a:pPr>
            <a:r>
              <a:rPr lang="es" sz="1733">
                <a:solidFill>
                  <a:schemeClr val="dk1"/>
                </a:solidFill>
                <a:highlight>
                  <a:schemeClr val="lt1"/>
                </a:highlight>
                <a:latin typeface="DM Sans"/>
                <a:ea typeface="DM Sans"/>
                <a:cs typeface="DM Sans"/>
                <a:sym typeface="DM Sans"/>
              </a:rPr>
              <a:t>El texto debe ser enviado caracter a caracter y debe reemplazar el mensaje previo.</a:t>
            </a:r>
            <a:endParaRPr sz="1000">
              <a:solidFill>
                <a:schemeClr val="dk1"/>
              </a:solidFill>
              <a:highlight>
                <a:schemeClr val="lt1"/>
              </a:highlight>
              <a:latin typeface="DM Sans"/>
              <a:ea typeface="DM Sans"/>
              <a:cs typeface="DM Sans"/>
              <a:sym typeface="DM Sans"/>
            </a:endParaRPr>
          </a:p>
        </p:txBody>
      </p:sp>
      <p:sp>
        <p:nvSpPr>
          <p:cNvPr id="760" name="Google Shape;760;p148"/>
          <p:cNvSpPr txBox="1"/>
          <p:nvPr/>
        </p:nvSpPr>
        <p:spPr>
          <a:xfrm>
            <a:off x="1240733" y="83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pSp>
        <p:nvGrpSpPr>
          <p:cNvPr id="765" name="Google Shape;765;p149"/>
          <p:cNvGrpSpPr/>
          <p:nvPr/>
        </p:nvGrpSpPr>
        <p:grpSpPr>
          <a:xfrm>
            <a:off x="609796" y="732798"/>
            <a:ext cx="574765" cy="574765"/>
            <a:chOff x="974706" y="2467173"/>
            <a:chExt cx="738900" cy="738900"/>
          </a:xfrm>
        </p:grpSpPr>
        <p:sp>
          <p:nvSpPr>
            <p:cNvPr id="766" name="Google Shape;766;p149"/>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67" name="Google Shape;767;p14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68" name="Google Shape;768;p149"/>
          <p:cNvSpPr txBox="1"/>
          <p:nvPr/>
        </p:nvSpPr>
        <p:spPr>
          <a:xfrm>
            <a:off x="657400" y="1307567"/>
            <a:ext cx="89704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Servidor con Websockets</a:t>
            </a:r>
            <a:endParaRPr sz="5333" b="1">
              <a:solidFill>
                <a:schemeClr val="dk1"/>
              </a:solidFill>
              <a:latin typeface="DM Sans"/>
              <a:ea typeface="DM Sans"/>
              <a:cs typeface="DM Sans"/>
              <a:sym typeface="DM Sans"/>
            </a:endParaRPr>
          </a:p>
        </p:txBody>
      </p:sp>
      <p:sp>
        <p:nvSpPr>
          <p:cNvPr id="769" name="Google Shape;769;p149"/>
          <p:cNvSpPr txBox="1"/>
          <p:nvPr/>
        </p:nvSpPr>
        <p:spPr>
          <a:xfrm>
            <a:off x="657400" y="2167667"/>
            <a:ext cx="10499600" cy="333080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Sobre el proyecto de websocket que venimos desarrollando:</a:t>
            </a:r>
            <a:endParaRPr b="1">
              <a:latin typeface="DM Sans"/>
              <a:ea typeface="DM Sans"/>
              <a:cs typeface="DM Sans"/>
              <a:sym typeface="DM Sans"/>
            </a:endParaRPr>
          </a:p>
          <a:p>
            <a:pPr marL="609585">
              <a:lnSpc>
                <a:spcPct val="115000"/>
              </a:lnSpc>
            </a:pPr>
            <a:endParaRPr sz="1733">
              <a:solidFill>
                <a:schemeClr val="dk1"/>
              </a:solidFill>
              <a:highlight>
                <a:schemeClr val="lt1"/>
              </a:highlight>
              <a:latin typeface="DM Sans"/>
              <a:ea typeface="DM Sans"/>
              <a:cs typeface="DM Sans"/>
              <a:sym typeface="DM Sans"/>
            </a:endParaRPr>
          </a:p>
          <a:p>
            <a:pPr marL="609585" indent="-414856">
              <a:lnSpc>
                <a:spcPct val="115000"/>
              </a:lnSpc>
              <a:buClr>
                <a:schemeClr val="accent4"/>
              </a:buClr>
              <a:buSzPts val="1300"/>
              <a:buFont typeface="DM Sans"/>
              <a:buChar char="✓"/>
            </a:pPr>
            <a:r>
              <a:rPr lang="es" sz="1733">
                <a:solidFill>
                  <a:schemeClr val="dk1"/>
                </a:solidFill>
                <a:highlight>
                  <a:schemeClr val="lt1"/>
                </a:highlight>
                <a:latin typeface="DM Sans"/>
                <a:ea typeface="DM Sans"/>
                <a:cs typeface="DM Sans"/>
                <a:sym typeface="DM Sans"/>
              </a:rPr>
              <a:t>Basado en el ejercicio que venimos realizando, ahora los mensajes enviados por los clientes deberán ser almacenados en el servidor y reflejados por debajo del elemento de entrada de texto cada vez que el usuario haga un envío. La estructura de almacenamiento será un array de objetos, donde cada objeto tendrá la siguiente estructura:</a:t>
            </a:r>
            <a:endParaRPr sz="1733">
              <a:solidFill>
                <a:schemeClr val="dk1"/>
              </a:solidFill>
              <a:highlight>
                <a:schemeClr val="lt1"/>
              </a:highlight>
              <a:latin typeface="DM Sans"/>
              <a:ea typeface="DM Sans"/>
              <a:cs typeface="DM Sans"/>
              <a:sym typeface="DM Sans"/>
            </a:endParaRPr>
          </a:p>
          <a:p>
            <a:pPr marL="609585">
              <a:lnSpc>
                <a:spcPct val="115000"/>
              </a:lnSpc>
            </a:pPr>
            <a:r>
              <a:rPr lang="es" sz="1333">
                <a:solidFill>
                  <a:schemeClr val="dk1"/>
                </a:solidFill>
                <a:highlight>
                  <a:schemeClr val="lt1"/>
                </a:highlight>
                <a:latin typeface="DM Sans"/>
                <a:ea typeface="DM Sans"/>
                <a:cs typeface="DM Sans"/>
                <a:sym typeface="DM Sans"/>
              </a:rPr>
              <a:t>{ socketid: (el socket.id del que envió el mensaje), mensaje: (texto enviado)}</a:t>
            </a:r>
            <a:endParaRPr sz="1333">
              <a:solidFill>
                <a:schemeClr val="dk1"/>
              </a:solidFill>
              <a:highlight>
                <a:schemeClr val="lt1"/>
              </a:highlight>
              <a:latin typeface="DM Sans"/>
              <a:ea typeface="DM Sans"/>
              <a:cs typeface="DM Sans"/>
              <a:sym typeface="DM Sans"/>
            </a:endParaRPr>
          </a:p>
          <a:p>
            <a:pPr marL="609585">
              <a:lnSpc>
                <a:spcPct val="115000"/>
              </a:lnSpc>
            </a:pPr>
            <a:endParaRPr sz="1067">
              <a:solidFill>
                <a:schemeClr val="dk1"/>
              </a:solidFill>
              <a:highlight>
                <a:schemeClr val="lt1"/>
              </a:highlight>
              <a:latin typeface="DM Sans"/>
              <a:ea typeface="DM Sans"/>
              <a:cs typeface="DM Sans"/>
              <a:sym typeface="DM Sans"/>
            </a:endParaRPr>
          </a:p>
          <a:p>
            <a:pPr marL="609585" indent="-406390">
              <a:lnSpc>
                <a:spcPct val="115000"/>
              </a:lnSpc>
              <a:buClr>
                <a:schemeClr val="dk1"/>
              </a:buClr>
              <a:buSzPts val="1200"/>
              <a:buFont typeface="DM Sans"/>
              <a:buChar char="-"/>
            </a:pPr>
            <a:r>
              <a:rPr lang="es" sz="1600">
                <a:solidFill>
                  <a:schemeClr val="dk1"/>
                </a:solidFill>
                <a:highlight>
                  <a:schemeClr val="lt1"/>
                </a:highlight>
                <a:latin typeface="DM Sans"/>
                <a:ea typeface="DM Sans"/>
                <a:cs typeface="DM Sans"/>
                <a:sym typeface="DM Sans"/>
              </a:rPr>
              <a:t>Cada cliente que se conecte recibirá la lista de mensajes completa.</a:t>
            </a:r>
            <a:endParaRPr sz="1600">
              <a:solidFill>
                <a:schemeClr val="dk1"/>
              </a:solidFill>
              <a:highlight>
                <a:schemeClr val="lt1"/>
              </a:highlight>
              <a:latin typeface="DM Sans"/>
              <a:ea typeface="DM Sans"/>
              <a:cs typeface="DM Sans"/>
              <a:sym typeface="DM Sans"/>
            </a:endParaRPr>
          </a:p>
          <a:p>
            <a:pPr marL="609585" indent="-406390">
              <a:lnSpc>
                <a:spcPct val="115000"/>
              </a:lnSpc>
              <a:buClr>
                <a:schemeClr val="dk1"/>
              </a:buClr>
              <a:buSzPts val="1200"/>
              <a:buFont typeface="DM Sans"/>
              <a:buChar char="-"/>
            </a:pPr>
            <a:r>
              <a:rPr lang="es" sz="1600">
                <a:solidFill>
                  <a:schemeClr val="dk1"/>
                </a:solidFill>
                <a:highlight>
                  <a:schemeClr val="lt1"/>
                </a:highlight>
                <a:latin typeface="DM Sans"/>
                <a:ea typeface="DM Sans"/>
                <a:cs typeface="DM Sans"/>
                <a:sym typeface="DM Sans"/>
              </a:rPr>
              <a:t>Modificar el elemento de entrada en el cliente para que disponga de un botón de envío de mensaje.</a:t>
            </a:r>
            <a:endParaRPr sz="1600">
              <a:solidFill>
                <a:schemeClr val="dk1"/>
              </a:solidFill>
              <a:highlight>
                <a:schemeClr val="lt1"/>
              </a:highlight>
              <a:latin typeface="DM Sans"/>
              <a:ea typeface="DM Sans"/>
              <a:cs typeface="DM Sans"/>
              <a:sym typeface="DM Sans"/>
            </a:endParaRPr>
          </a:p>
          <a:p>
            <a:pPr marL="609585" indent="-406390">
              <a:lnSpc>
                <a:spcPct val="115000"/>
              </a:lnSpc>
              <a:buClr>
                <a:schemeClr val="dk1"/>
              </a:buClr>
              <a:buSzPts val="1200"/>
              <a:buFont typeface="DM Sans"/>
              <a:buChar char="-"/>
            </a:pPr>
            <a:r>
              <a:rPr lang="es" sz="1600">
                <a:solidFill>
                  <a:schemeClr val="dk1"/>
                </a:solidFill>
                <a:highlight>
                  <a:schemeClr val="lt1"/>
                </a:highlight>
                <a:latin typeface="DM Sans"/>
                <a:ea typeface="DM Sans"/>
                <a:cs typeface="DM Sans"/>
                <a:sym typeface="DM Sans"/>
              </a:rPr>
              <a:t>Cada mensaje de cliente se representará en un renglón aparte, anteponiendo el socket id.</a:t>
            </a:r>
            <a:endParaRPr sz="1000">
              <a:solidFill>
                <a:schemeClr val="dk1"/>
              </a:solidFill>
              <a:highlight>
                <a:schemeClr val="lt1"/>
              </a:highlight>
              <a:latin typeface="DM Sans"/>
              <a:ea typeface="DM Sans"/>
              <a:cs typeface="DM Sans"/>
              <a:sym typeface="DM Sans"/>
            </a:endParaRPr>
          </a:p>
        </p:txBody>
      </p:sp>
      <p:sp>
        <p:nvSpPr>
          <p:cNvPr id="770" name="Google Shape;770;p149"/>
          <p:cNvSpPr txBox="1"/>
          <p:nvPr/>
        </p:nvSpPr>
        <p:spPr>
          <a:xfrm>
            <a:off x="1240733" y="7327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50"/>
          <p:cNvSpPr txBox="1"/>
          <p:nvPr/>
        </p:nvSpPr>
        <p:spPr>
          <a:xfrm>
            <a:off x="590367" y="719300"/>
            <a:ext cx="9285200" cy="131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4000"/>
            </a:pPr>
            <a:r>
              <a:rPr lang="es" sz="5333" b="1">
                <a:solidFill>
                  <a:srgbClr val="000000"/>
                </a:solidFill>
                <a:latin typeface="DM Sans"/>
                <a:ea typeface="DM Sans"/>
                <a:cs typeface="DM Sans"/>
                <a:sym typeface="DM Sans"/>
              </a:rPr>
              <a:t>Recordemos</a:t>
            </a:r>
            <a:endParaRPr sz="5333" b="1">
              <a:solidFill>
                <a:srgbClr val="000000"/>
              </a:solidFill>
              <a:latin typeface="DM Sans"/>
              <a:ea typeface="DM Sans"/>
              <a:cs typeface="DM Sans"/>
              <a:sym typeface="DM Sans"/>
            </a:endParaRPr>
          </a:p>
        </p:txBody>
      </p:sp>
      <p:pic>
        <p:nvPicPr>
          <p:cNvPr id="776" name="Google Shape;776;p150"/>
          <p:cNvPicPr preferRelativeResize="0"/>
          <p:nvPr/>
        </p:nvPicPr>
        <p:blipFill rotWithShape="1">
          <a:blip r:embed="rId3">
            <a:alphaModFix/>
          </a:blip>
          <a:srcRect/>
          <a:stretch/>
        </p:blipFill>
        <p:spPr>
          <a:xfrm>
            <a:off x="10090567" y="6212834"/>
            <a:ext cx="1582035" cy="440900"/>
          </a:xfrm>
          <a:prstGeom prst="rect">
            <a:avLst/>
          </a:prstGeom>
          <a:noFill/>
          <a:ln>
            <a:noFill/>
          </a:ln>
        </p:spPr>
      </p:pic>
      <p:sp>
        <p:nvSpPr>
          <p:cNvPr id="777" name="Google Shape;777;p150"/>
          <p:cNvSpPr txBox="1"/>
          <p:nvPr/>
        </p:nvSpPr>
        <p:spPr>
          <a:xfrm>
            <a:off x="1587017" y="2951534"/>
            <a:ext cx="3692000" cy="800179"/>
          </a:xfrm>
          <a:prstGeom prst="rect">
            <a:avLst/>
          </a:prstGeom>
          <a:noFill/>
          <a:ln w="38100" cap="flat" cmpd="sng">
            <a:solidFill>
              <a:srgbClr val="E0FF00"/>
            </a:solidFill>
            <a:prstDash val="solid"/>
            <a:round/>
            <a:headEnd type="none" w="sm" len="sm"/>
            <a:tailEnd type="none" w="sm" len="sm"/>
          </a:ln>
        </p:spPr>
        <p:txBody>
          <a:bodyPr spcFirstLastPara="1" wrap="square" lIns="121900" tIns="121900" rIns="121900" bIns="121900" anchor="t" anchorCtr="0">
            <a:spAutoFit/>
          </a:bodyPr>
          <a:lstStyle/>
          <a:p>
            <a:pPr algn="ctr">
              <a:buClr>
                <a:srgbClr val="000000"/>
              </a:buClr>
              <a:buSzPts val="1350"/>
            </a:pPr>
            <a:r>
              <a:rPr lang="es" b="1">
                <a:latin typeface="DM Sans"/>
                <a:ea typeface="DM Sans"/>
                <a:cs typeface="DM Sans"/>
                <a:sym typeface="DM Sans"/>
              </a:rPr>
              <a:t>Primera entrega de proyecto final</a:t>
            </a:r>
            <a:endParaRPr b="1">
              <a:solidFill>
                <a:srgbClr val="000000"/>
              </a:solidFill>
              <a:latin typeface="DM Sans"/>
              <a:ea typeface="DM Sans"/>
              <a:cs typeface="DM Sans"/>
              <a:sym typeface="DM Sans"/>
            </a:endParaRPr>
          </a:p>
        </p:txBody>
      </p:sp>
      <p:sp>
        <p:nvSpPr>
          <p:cNvPr id="778" name="Google Shape;778;p150"/>
          <p:cNvSpPr txBox="1"/>
          <p:nvPr/>
        </p:nvSpPr>
        <p:spPr>
          <a:xfrm>
            <a:off x="6360984" y="1760301"/>
            <a:ext cx="4244000" cy="800179"/>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Desarrollamos la estructura general de nuestro servidor</a:t>
            </a:r>
            <a:endParaRPr>
              <a:highlight>
                <a:schemeClr val="lt1"/>
              </a:highlight>
              <a:latin typeface="DM Sans"/>
              <a:ea typeface="DM Sans"/>
              <a:cs typeface="DM Sans"/>
              <a:sym typeface="DM Sans"/>
            </a:endParaRPr>
          </a:p>
        </p:txBody>
      </p:sp>
      <p:sp>
        <p:nvSpPr>
          <p:cNvPr id="779" name="Google Shape;779;p150"/>
          <p:cNvSpPr txBox="1"/>
          <p:nvPr/>
        </p:nvSpPr>
        <p:spPr>
          <a:xfrm>
            <a:off x="6360984" y="2689734"/>
            <a:ext cx="4244000" cy="1077178"/>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Separamos en routers nuestro servidor y comenzamos a dar forma a la arquitectura</a:t>
            </a:r>
            <a:endParaRPr>
              <a:latin typeface="DM Sans"/>
              <a:ea typeface="DM Sans"/>
              <a:cs typeface="DM Sans"/>
              <a:sym typeface="DM Sans"/>
            </a:endParaRPr>
          </a:p>
        </p:txBody>
      </p:sp>
      <p:sp>
        <p:nvSpPr>
          <p:cNvPr id="780" name="Google Shape;780;p150"/>
          <p:cNvSpPr txBox="1"/>
          <p:nvPr/>
        </p:nvSpPr>
        <p:spPr>
          <a:xfrm>
            <a:off x="6329183" y="3885967"/>
            <a:ext cx="4275600" cy="1354176"/>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Desarrollamos las funcionalidades principales del router de productos y la estructura base del servicio de carrito de compra</a:t>
            </a:r>
            <a:endParaRPr>
              <a:latin typeface="DM Sans"/>
              <a:ea typeface="DM Sans"/>
              <a:cs typeface="DM Sans"/>
              <a:sym typeface="DM Sans"/>
            </a:endParaRPr>
          </a:p>
        </p:txBody>
      </p:sp>
      <p:cxnSp>
        <p:nvCxnSpPr>
          <p:cNvPr id="781" name="Google Shape;781;p150"/>
          <p:cNvCxnSpPr>
            <a:stCxn id="777" idx="3"/>
            <a:endCxn id="778" idx="1"/>
          </p:cNvCxnSpPr>
          <p:nvPr/>
        </p:nvCxnSpPr>
        <p:spPr>
          <a:xfrm flipV="1">
            <a:off x="5279017" y="2160391"/>
            <a:ext cx="1081967" cy="1191233"/>
          </a:xfrm>
          <a:prstGeom prst="straightConnector1">
            <a:avLst/>
          </a:prstGeom>
          <a:noFill/>
          <a:ln w="9525" cap="flat" cmpd="sng">
            <a:solidFill>
              <a:srgbClr val="D4D4D4"/>
            </a:solidFill>
            <a:prstDash val="solid"/>
            <a:round/>
            <a:headEnd type="none" w="sm" len="sm"/>
            <a:tailEnd type="triangle" w="med" len="med"/>
          </a:ln>
        </p:spPr>
      </p:cxnSp>
      <p:cxnSp>
        <p:nvCxnSpPr>
          <p:cNvPr id="782" name="Google Shape;782;p150"/>
          <p:cNvCxnSpPr>
            <a:stCxn id="777" idx="3"/>
            <a:endCxn id="779" idx="1"/>
          </p:cNvCxnSpPr>
          <p:nvPr/>
        </p:nvCxnSpPr>
        <p:spPr>
          <a:xfrm flipV="1">
            <a:off x="5279017" y="3228323"/>
            <a:ext cx="1081967" cy="123301"/>
          </a:xfrm>
          <a:prstGeom prst="straightConnector1">
            <a:avLst/>
          </a:prstGeom>
          <a:noFill/>
          <a:ln w="9525" cap="flat" cmpd="sng">
            <a:solidFill>
              <a:srgbClr val="D4D4D4"/>
            </a:solidFill>
            <a:prstDash val="solid"/>
            <a:round/>
            <a:headEnd type="none" w="sm" len="sm"/>
            <a:tailEnd type="triangle" w="med" len="med"/>
          </a:ln>
        </p:spPr>
      </p:cxnSp>
      <p:cxnSp>
        <p:nvCxnSpPr>
          <p:cNvPr id="783" name="Google Shape;783;p150"/>
          <p:cNvCxnSpPr>
            <a:stCxn id="777" idx="3"/>
            <a:endCxn id="780" idx="1"/>
          </p:cNvCxnSpPr>
          <p:nvPr/>
        </p:nvCxnSpPr>
        <p:spPr>
          <a:xfrm>
            <a:off x="5279017" y="3351624"/>
            <a:ext cx="1050166" cy="1211431"/>
          </a:xfrm>
          <a:prstGeom prst="straightConnector1">
            <a:avLst/>
          </a:prstGeom>
          <a:noFill/>
          <a:ln w="9525" cap="flat" cmpd="sng">
            <a:solidFill>
              <a:srgbClr val="DCDCDC"/>
            </a:solidFill>
            <a:prstDash val="solid"/>
            <a:round/>
            <a:headEnd type="none" w="sm" len="sm"/>
            <a:tailEnd type="triangle" w="med" len="med"/>
          </a:ln>
        </p:spPr>
      </p:cxnSp>
      <p:sp>
        <p:nvSpPr>
          <p:cNvPr id="784" name="Google Shape;784;p150"/>
          <p:cNvSpPr/>
          <p:nvPr/>
        </p:nvSpPr>
        <p:spPr>
          <a:xfrm>
            <a:off x="8083551" y="5338267"/>
            <a:ext cx="348000" cy="440800"/>
          </a:xfrm>
          <a:prstGeom prst="downArrow">
            <a:avLst>
              <a:gd name="adj1" fmla="val 50000"/>
              <a:gd name="adj2" fmla="val 50000"/>
            </a:avLst>
          </a:prstGeom>
          <a:solidFill>
            <a:schemeClr val="accent6"/>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85" name="Google Shape;785;p150"/>
          <p:cNvSpPr txBox="1"/>
          <p:nvPr/>
        </p:nvSpPr>
        <p:spPr>
          <a:xfrm>
            <a:off x="6257551" y="5876967"/>
            <a:ext cx="40000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3000"/>
            </a:pPr>
            <a:r>
              <a:rPr lang="es" sz="4000">
                <a:solidFill>
                  <a:schemeClr val="dk1"/>
                </a:solidFill>
                <a:highlight>
                  <a:schemeClr val="lt1"/>
                </a:highlight>
                <a:latin typeface="DM Sans"/>
                <a:ea typeface="DM Sans"/>
                <a:cs typeface="DM Sans"/>
                <a:sym typeface="DM Sans"/>
              </a:rPr>
              <a:t>💡</a:t>
            </a:r>
            <a:endParaRPr sz="4000">
              <a:solidFill>
                <a:srgbClr val="000000"/>
              </a:solidFill>
              <a:highlight>
                <a:schemeClr val="lt1"/>
              </a:highlight>
              <a:latin typeface="Arial"/>
              <a:ea typeface="Arial"/>
              <a:cs typeface="Arial"/>
              <a:sym typeface="Arial"/>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grpSp>
        <p:nvGrpSpPr>
          <p:cNvPr id="790" name="Google Shape;790;p151"/>
          <p:cNvGrpSpPr/>
          <p:nvPr/>
        </p:nvGrpSpPr>
        <p:grpSpPr>
          <a:xfrm>
            <a:off x="5603411" y="1325564"/>
            <a:ext cx="985200" cy="985200"/>
            <a:chOff x="3137108" y="2467173"/>
            <a:chExt cx="738900" cy="738900"/>
          </a:xfrm>
        </p:grpSpPr>
        <p:sp>
          <p:nvSpPr>
            <p:cNvPr id="791" name="Google Shape;791;p151"/>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92" name="Google Shape;792;p151"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793" name="Google Shape;793;p151"/>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Websockets + Handlebars</a:t>
            </a:r>
            <a:endParaRPr sz="5333" b="1">
              <a:solidFill>
                <a:schemeClr val="dk1"/>
              </a:solidFill>
              <a:highlight>
                <a:srgbClr val="EAFF6A"/>
              </a:highlight>
              <a:latin typeface="DM Sans"/>
              <a:ea typeface="DM Sans"/>
              <a:cs typeface="DM Sans"/>
              <a:sym typeface="DM Sans"/>
            </a:endParaRPr>
          </a:p>
        </p:txBody>
      </p:sp>
      <p:sp>
        <p:nvSpPr>
          <p:cNvPr id="794" name="Google Shape;794;p151"/>
          <p:cNvSpPr txBox="1"/>
          <p:nvPr/>
        </p:nvSpPr>
        <p:spPr>
          <a:xfrm>
            <a:off x="1316400" y="4367051"/>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Integrar vistas y sockets a nuestro servidor actual.</a:t>
            </a:r>
            <a:endParaRPr sz="2667">
              <a:solidFill>
                <a:srgbClr val="999999"/>
              </a:solidFill>
              <a:latin typeface="DM Sans"/>
              <a:ea typeface="DM Sans"/>
              <a:cs typeface="DM Sans"/>
              <a:sym typeface="DM Sans"/>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799" name="Google Shape;799;p152"/>
          <p:cNvGrpSpPr/>
          <p:nvPr/>
        </p:nvGrpSpPr>
        <p:grpSpPr>
          <a:xfrm>
            <a:off x="609795" y="624264"/>
            <a:ext cx="574765" cy="574765"/>
            <a:chOff x="3137108" y="2467173"/>
            <a:chExt cx="738900" cy="738900"/>
          </a:xfrm>
        </p:grpSpPr>
        <p:sp>
          <p:nvSpPr>
            <p:cNvPr id="800" name="Google Shape;800;p152"/>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01" name="Google Shape;801;p152"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802" name="Google Shape;802;p152"/>
          <p:cNvSpPr txBox="1"/>
          <p:nvPr/>
        </p:nvSpPr>
        <p:spPr>
          <a:xfrm>
            <a:off x="609800" y="2544233"/>
            <a:ext cx="5112800" cy="360043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Consigna</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Configurar nuestro proyecto para que trabaje con Handlebars y websocket</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a:spcBef>
                <a:spcPts val="1067"/>
              </a:spcBef>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Aspectos a incluir</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Configurar el servidor para integrar el motor de plantillas Handlebars e instalar un servidor de socket.io al mismo.</a:t>
            </a:r>
            <a:endParaRPr>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Crear una vista “home.handlebars” la cual contenga una lista de todos los productos agregados hasta el momento</a:t>
            </a:r>
            <a:endParaRPr>
              <a:solidFill>
                <a:srgbClr val="999999"/>
              </a:solidFill>
              <a:latin typeface="DM Sans"/>
              <a:ea typeface="DM Sans"/>
              <a:cs typeface="DM Sans"/>
              <a:sym typeface="DM Sans"/>
            </a:endParaRPr>
          </a:p>
        </p:txBody>
      </p:sp>
      <p:sp>
        <p:nvSpPr>
          <p:cNvPr id="803" name="Google Shape;803;p152"/>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Websockets</a:t>
            </a:r>
            <a:endParaRPr sz="5333" b="1">
              <a:solidFill>
                <a:schemeClr val="dk1"/>
              </a:solidFill>
              <a:latin typeface="DM Sans"/>
              <a:ea typeface="DM Sans"/>
              <a:cs typeface="DM Sans"/>
              <a:sym typeface="DM Sans"/>
            </a:endParaRPr>
          </a:p>
        </p:txBody>
      </p:sp>
      <p:pic>
        <p:nvPicPr>
          <p:cNvPr id="804" name="Google Shape;804;p152"/>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805" name="Google Shape;805;p152"/>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ENTREGABLE</a:t>
            </a:r>
            <a:endParaRPr sz="1867">
              <a:solidFill>
                <a:srgbClr val="000000"/>
              </a:solidFill>
              <a:latin typeface="DM Sans"/>
              <a:ea typeface="DM Sans"/>
              <a:cs typeface="DM Sans"/>
              <a:sym typeface="DM Sans"/>
            </a:endParaRPr>
          </a:p>
        </p:txBody>
      </p:sp>
      <p:sp>
        <p:nvSpPr>
          <p:cNvPr id="806" name="Google Shape;806;p152"/>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07" name="Google Shape;807;p152"/>
          <p:cNvSpPr txBox="1"/>
          <p:nvPr/>
        </p:nvSpPr>
        <p:spPr>
          <a:xfrm>
            <a:off x="5938167" y="1614900"/>
            <a:ext cx="5112800" cy="4595064"/>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b="1">
              <a:solidFill>
                <a:schemeClr val="dk1"/>
              </a:solidFill>
              <a:latin typeface="DM Sans"/>
              <a:ea typeface="DM Sans"/>
              <a:cs typeface="DM Sans"/>
              <a:sym typeface="DM Sans"/>
            </a:endParaRPr>
          </a:p>
          <a:p>
            <a:pPr>
              <a:lnSpc>
                <a:spcPct val="30000"/>
              </a:lnSpc>
              <a:buClr>
                <a:srgbClr val="000000"/>
              </a:buClr>
              <a:buSzPts val="1350"/>
            </a:pPr>
            <a:endParaRPr b="1">
              <a:solidFill>
                <a:schemeClr val="dk1"/>
              </a:solidFill>
              <a:latin typeface="DM Sans"/>
              <a:ea typeface="DM Sans"/>
              <a:cs typeface="DM Sans"/>
              <a:sym typeface="DM Sans"/>
            </a:endParaRPr>
          </a:p>
          <a:p>
            <a:pPr>
              <a:lnSpc>
                <a:spcPct val="30000"/>
              </a:lnSpc>
              <a:buClr>
                <a:srgbClr val="000000"/>
              </a:buClr>
              <a:buSzPts val="1350"/>
            </a:pPr>
            <a:endParaRPr b="1">
              <a:solidFill>
                <a:schemeClr val="dk1"/>
              </a:solidFill>
              <a:latin typeface="DM Sans"/>
              <a:ea typeface="DM Sans"/>
              <a:cs typeface="DM Sans"/>
              <a:sym typeface="DM Sans"/>
            </a:endParaRPr>
          </a:p>
          <a:p>
            <a:pPr>
              <a:lnSpc>
                <a:spcPct val="30000"/>
              </a:lnSpc>
              <a:buClr>
                <a:srgbClr val="000000"/>
              </a:buClr>
              <a:buSzPts val="1350"/>
            </a:pPr>
            <a:endParaRPr b="1">
              <a:solidFill>
                <a:schemeClr val="dk1"/>
              </a:solidFill>
              <a:latin typeface="DM Sans"/>
              <a:ea typeface="DM Sans"/>
              <a:cs typeface="DM Sans"/>
              <a:sym typeface="DM Sans"/>
            </a:endParaRPr>
          </a:p>
          <a:p>
            <a:pPr>
              <a:lnSpc>
                <a:spcPct val="30000"/>
              </a:lnSpc>
              <a:buClr>
                <a:srgbClr val="000000"/>
              </a:buClr>
              <a:buSzPts val="1350"/>
            </a:pPr>
            <a:endParaRPr b="1">
              <a:solidFill>
                <a:schemeClr val="dk1"/>
              </a:solidFill>
              <a:latin typeface="DM Sans"/>
              <a:ea typeface="DM Sans"/>
              <a:cs typeface="DM Sans"/>
              <a:sym typeface="DM Sans"/>
            </a:endParaRPr>
          </a:p>
          <a:p>
            <a:pPr>
              <a:lnSpc>
                <a:spcPct val="30000"/>
              </a:lnSpc>
              <a:buClr>
                <a:srgbClr val="000000"/>
              </a:buClr>
              <a:buSzPts val="1350"/>
            </a:pPr>
            <a:endParaRPr b="1">
              <a:solidFill>
                <a:schemeClr val="dk1"/>
              </a:solidFill>
              <a:latin typeface="DM Sans"/>
              <a:ea typeface="DM Sans"/>
              <a:cs typeface="DM Sans"/>
              <a:sym typeface="DM Sans"/>
            </a:endParaRPr>
          </a:p>
          <a:p>
            <a:pPr>
              <a:lnSpc>
                <a:spcPct val="30000"/>
              </a:lnSpc>
              <a:buClr>
                <a:srgbClr val="000000"/>
              </a:buClr>
              <a:buSzPts val="1350"/>
            </a:pPr>
            <a:endParaRPr b="1">
              <a:solidFill>
                <a:schemeClr val="dk1"/>
              </a:solidFill>
              <a:latin typeface="DM Sans"/>
              <a:ea typeface="DM Sans"/>
              <a:cs typeface="DM Sans"/>
              <a:sym typeface="DM Sans"/>
            </a:endParaRPr>
          </a:p>
          <a:p>
            <a:pPr>
              <a:lnSpc>
                <a:spcPct val="30000"/>
              </a:lnSpc>
              <a:buClr>
                <a:srgbClr val="000000"/>
              </a:buClr>
              <a:buSzPts val="1350"/>
            </a:pPr>
            <a:endParaRPr b="1">
              <a:solidFill>
                <a:schemeClr val="dk1"/>
              </a:solidFill>
              <a:latin typeface="DM Sans"/>
              <a:ea typeface="DM Sans"/>
              <a:cs typeface="DM Sans"/>
              <a:sym typeface="DM Sans"/>
            </a:endParaRPr>
          </a:p>
          <a:p>
            <a:pPr>
              <a:lnSpc>
                <a:spcPct val="30000"/>
              </a:lnSpc>
              <a:buClr>
                <a:srgbClr val="000000"/>
              </a:buClr>
              <a:buSzPts val="1350"/>
            </a:pPr>
            <a:endParaRPr b="1">
              <a:solidFill>
                <a:schemeClr val="dk1"/>
              </a:solidFill>
              <a:latin typeface="DM Sans"/>
              <a:ea typeface="DM Sans"/>
              <a:cs typeface="DM Sans"/>
              <a:sym typeface="DM Sans"/>
            </a:endParaRPr>
          </a:p>
          <a:p>
            <a:pPr>
              <a:lnSpc>
                <a:spcPct val="30000"/>
              </a:lnSpc>
              <a:buClr>
                <a:srgbClr val="000000"/>
              </a:buClr>
              <a:buSzPts val="1350"/>
            </a:pPr>
            <a:endParaRPr b="1">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Además, crear una vista “realTimeProducts.handlebars”, la cual vivirá en el endpoint “/realtimeproducts” en nuestro views router, ésta contendrá la misma lista de productos, sin embargo, ésta trabajará con websockets.</a:t>
            </a:r>
            <a:endParaRPr>
              <a:solidFill>
                <a:srgbClr val="999999"/>
              </a:solidFill>
              <a:latin typeface="DM Sans"/>
              <a:ea typeface="DM Sans"/>
              <a:cs typeface="DM Sans"/>
              <a:sym typeface="DM Sans"/>
            </a:endParaRPr>
          </a:p>
          <a:p>
            <a:pPr marL="1219170" lvl="1" indent="-419090">
              <a:buClr>
                <a:schemeClr val="accent4"/>
              </a:buClr>
              <a:buSzPts val="1350"/>
              <a:buFont typeface="DM Sans"/>
              <a:buChar char="✓"/>
            </a:pPr>
            <a:r>
              <a:rPr lang="es">
                <a:solidFill>
                  <a:srgbClr val="999999"/>
                </a:solidFill>
                <a:latin typeface="DM Sans"/>
                <a:ea typeface="DM Sans"/>
                <a:cs typeface="DM Sans"/>
                <a:sym typeface="DM Sans"/>
              </a:rPr>
              <a:t>Al trabajar con websockets, cada vez que creemos un producto nuevo, o bien cada vez que eliminemos un producto, se debe actualizar automáticamente en dicha vista la lista.</a:t>
            </a:r>
            <a:endParaRPr>
              <a:solidFill>
                <a:schemeClr val="dk1"/>
              </a:solidFill>
              <a:latin typeface="DM Sans"/>
              <a:ea typeface="DM Sans"/>
              <a:cs typeface="DM Sans"/>
              <a:sym typeface="DM Sans"/>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grpSp>
        <p:nvGrpSpPr>
          <p:cNvPr id="812" name="Google Shape;812;p153"/>
          <p:cNvGrpSpPr/>
          <p:nvPr/>
        </p:nvGrpSpPr>
        <p:grpSpPr>
          <a:xfrm>
            <a:off x="609795" y="624264"/>
            <a:ext cx="574765" cy="574765"/>
            <a:chOff x="3137108" y="2467173"/>
            <a:chExt cx="738900" cy="738900"/>
          </a:xfrm>
        </p:grpSpPr>
        <p:sp>
          <p:nvSpPr>
            <p:cNvPr id="813" name="Google Shape;813;p153"/>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814" name="Google Shape;814;p153"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815" name="Google Shape;815;p153"/>
          <p:cNvSpPr txBox="1"/>
          <p:nvPr/>
        </p:nvSpPr>
        <p:spPr>
          <a:xfrm>
            <a:off x="609800" y="1350501"/>
            <a:ext cx="5112800" cy="495516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latin typeface="DM Sans"/>
                <a:ea typeface="DM Sans"/>
                <a:cs typeface="DM Sans"/>
                <a:sym typeface="DM Sans"/>
              </a:rPr>
              <a:t>Sugerencias</a:t>
            </a:r>
            <a:endParaRPr b="1" dirty="0">
              <a:latin typeface="DM Sans"/>
              <a:ea typeface="DM Sans"/>
              <a:cs typeface="DM Sans"/>
              <a:sym typeface="DM Sans"/>
            </a:endParaRPr>
          </a:p>
          <a:p>
            <a:pPr>
              <a:buClr>
                <a:srgbClr val="000000"/>
              </a:buClr>
              <a:buSzPts val="1350"/>
            </a:pPr>
            <a:endParaRPr b="1" dirty="0">
              <a:latin typeface="DM Sans"/>
              <a:ea typeface="DM Sans"/>
              <a:cs typeface="DM Sans"/>
              <a:sym typeface="DM Sans"/>
            </a:endParaRPr>
          </a:p>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Ya que la conexión entre una consulta HTTP y websocket no está contemplada dentro de la clase. Se recomienda que, para la creación y eliminación de un producto, Se cree un formulario simple en la vista  realTimeProducts.handlebars. Para que el contenido se envíe desde websockets y no HTTP. Sin embargo, esta no es la mejor solución, leer el siguiente punto.</a:t>
            </a:r>
            <a:endParaRPr dirty="0">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Si se desea hacer la conexión de socket emits con HTTP, deberás buscar la forma de utilizar el servidor </a:t>
            </a:r>
            <a:r>
              <a:rPr lang="es" b="1" dirty="0">
                <a:solidFill>
                  <a:srgbClr val="999999"/>
                </a:solidFill>
                <a:latin typeface="DM Sans"/>
                <a:ea typeface="DM Sans"/>
                <a:cs typeface="DM Sans"/>
                <a:sym typeface="DM Sans"/>
              </a:rPr>
              <a:t>io </a:t>
            </a:r>
            <a:r>
              <a:rPr lang="es" dirty="0">
                <a:solidFill>
                  <a:srgbClr val="999999"/>
                </a:solidFill>
                <a:latin typeface="DM Sans"/>
                <a:ea typeface="DM Sans"/>
                <a:cs typeface="DM Sans"/>
                <a:sym typeface="DM Sans"/>
              </a:rPr>
              <a:t>de Sockets dentro de la petición POST. ¿Cómo utilizarás un emit dentro del POST?</a:t>
            </a:r>
            <a:endParaRPr dirty="0">
              <a:solidFill>
                <a:srgbClr val="999999"/>
              </a:solidFill>
              <a:latin typeface="DM Sans"/>
              <a:ea typeface="DM Sans"/>
              <a:cs typeface="DM Sans"/>
              <a:sym typeface="DM Sans"/>
            </a:endParaRPr>
          </a:p>
        </p:txBody>
      </p:sp>
      <p:pic>
        <p:nvPicPr>
          <p:cNvPr id="816" name="Google Shape;816;p153"/>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817" name="Google Shape;817;p153"/>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ENTREGABLE</a:t>
            </a:r>
            <a:endParaRPr sz="1867">
              <a:solidFill>
                <a:srgbClr val="000000"/>
              </a:solidFill>
              <a:latin typeface="DM Sans"/>
              <a:ea typeface="DM Sans"/>
              <a:cs typeface="DM Sans"/>
              <a:sym typeface="DM Sans"/>
            </a:endParaRPr>
          </a:p>
        </p:txBody>
      </p:sp>
      <p:sp>
        <p:nvSpPr>
          <p:cNvPr id="818" name="Google Shape;818;p153"/>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819" name="Google Shape;819;p153"/>
          <p:cNvSpPr txBox="1"/>
          <p:nvPr/>
        </p:nvSpPr>
        <p:spPr>
          <a:xfrm>
            <a:off x="6072800" y="1415500"/>
            <a:ext cx="5112800" cy="4678163"/>
          </a:xfrm>
          <a:prstGeom prst="rect">
            <a:avLst/>
          </a:prstGeom>
          <a:noFill/>
          <a:ln>
            <a:noFill/>
          </a:ln>
        </p:spPr>
        <p:txBody>
          <a:bodyPr spcFirstLastPara="1" wrap="square" lIns="121900" tIns="121900" rIns="121900" bIns="121900" anchor="t" anchorCtr="0">
            <a:spAutoFit/>
          </a:bodyPr>
          <a:lstStyle/>
          <a:p>
            <a:r>
              <a:rPr lang="es" b="1" dirty="0">
                <a:solidFill>
                  <a:schemeClr val="dk1"/>
                </a:solidFill>
                <a:latin typeface="DM Sans"/>
                <a:ea typeface="DM Sans"/>
                <a:cs typeface="DM Sans"/>
                <a:sym typeface="DM Sans"/>
              </a:rPr>
              <a:t>Formato de entrega</a:t>
            </a:r>
            <a:endParaRPr dirty="0">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B7B7B7"/>
                </a:solidFill>
                <a:latin typeface="DM Sans"/>
                <a:ea typeface="DM Sans"/>
                <a:cs typeface="DM Sans"/>
                <a:sym typeface="DM Sans"/>
              </a:rPr>
              <a:t>Link al repositorio de Github, el cual debe contar con todo el proyecto.</a:t>
            </a:r>
            <a:endParaRPr dirty="0">
              <a:solidFill>
                <a:srgbClr val="B7B7B7"/>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B7B7B7"/>
                </a:solidFill>
                <a:latin typeface="DM Sans"/>
                <a:ea typeface="DM Sans"/>
                <a:cs typeface="DM Sans"/>
                <a:sym typeface="DM Sans"/>
              </a:rPr>
              <a:t>No incluir node_modules</a:t>
            </a:r>
            <a:endParaRPr dirty="0">
              <a:solidFill>
                <a:srgbClr val="B7B7B7"/>
              </a:solidFill>
              <a:latin typeface="DM Sans"/>
              <a:ea typeface="DM Sans"/>
              <a:cs typeface="DM Sans"/>
              <a:sym typeface="DM Sans"/>
            </a:endParaRPr>
          </a:p>
          <a:p>
            <a:endParaRPr dirty="0">
              <a:solidFill>
                <a:schemeClr val="dk1"/>
              </a:solidFill>
              <a:latin typeface="DM Sans"/>
              <a:ea typeface="DM Sans"/>
              <a:cs typeface="DM Sans"/>
              <a:sym typeface="DM Sans"/>
            </a:endParaRPr>
          </a:p>
          <a:p>
            <a:r>
              <a:rPr lang="es" u="sng" dirty="0">
                <a:solidFill>
                  <a:schemeClr val="hlink"/>
                </a:solidFill>
                <a:latin typeface="DM Sans"/>
                <a:ea typeface="DM Sans"/>
                <a:cs typeface="DM Sans"/>
                <a:sym typeface="DM Sans"/>
                <a:hlinkClick r:id="rId5"/>
              </a:rPr>
              <a:t>Testing de este entregable</a:t>
            </a:r>
            <a:r>
              <a:rPr lang="es" u="sng" dirty="0">
                <a:solidFill>
                  <a:schemeClr val="hlink"/>
                </a:solidFill>
                <a:latin typeface="DM Sans"/>
                <a:ea typeface="DM Sans"/>
                <a:cs typeface="DM Sans"/>
                <a:sym typeface="DM Sans"/>
              </a:rPr>
              <a:t>:</a:t>
            </a:r>
          </a:p>
          <a:p>
            <a:pPr rtl="0" fontAlgn="base">
              <a:spcBef>
                <a:spcPts val="0"/>
              </a:spcBef>
              <a:spcAft>
                <a:spcPts val="0"/>
              </a:spcAft>
              <a:buFont typeface="Arial" panose="020B0604020202020204" pitchFamily="34" charset="0"/>
              <a:buChar char="•"/>
            </a:pPr>
            <a:r>
              <a:rPr lang="es-MX" sz="1350" b="0" i="0" u="none" strike="noStrike" dirty="0">
                <a:solidFill>
                  <a:srgbClr val="000000"/>
                </a:solidFill>
                <a:effectLst/>
                <a:latin typeface="DM Sans" panose="020B0604020202020204" charset="0"/>
              </a:rPr>
              <a:t>Se instalará y correrá el servidor en el puerto indicado.</a:t>
            </a:r>
            <a:endParaRPr lang="es-MX" sz="1400" b="1" i="0" u="none" strike="noStrike" dirty="0">
              <a:solidFill>
                <a:srgbClr val="EA90FF"/>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s-MX" sz="1350" b="0" i="0" u="none" strike="noStrike" dirty="0">
                <a:solidFill>
                  <a:srgbClr val="000000"/>
                </a:solidFill>
                <a:effectLst/>
                <a:latin typeface="DM Sans" panose="020B0604020202020204" charset="0"/>
              </a:rPr>
              <a:t>El servidor debe levantarse sin problema.</a:t>
            </a:r>
            <a:endParaRPr lang="es-MX" sz="1400" b="0" i="0" u="none" strike="noStrike" dirty="0">
              <a:solidFill>
                <a:srgbClr val="EA90FF"/>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s-MX" sz="1350" b="0" i="0" u="none" strike="noStrike" dirty="0">
                <a:solidFill>
                  <a:srgbClr val="000000"/>
                </a:solidFill>
                <a:effectLst/>
                <a:latin typeface="DM Sans" panose="020B0604020202020204" charset="0"/>
              </a:rPr>
              <a:t>Se abrirá la ruta raíz</a:t>
            </a:r>
            <a:endParaRPr lang="es-MX" sz="1400" b="1" i="0" u="none" strike="noStrike" dirty="0">
              <a:solidFill>
                <a:srgbClr val="EA90FF"/>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s-MX" sz="1350" b="0" i="0" u="none" strike="noStrike" dirty="0">
                <a:solidFill>
                  <a:srgbClr val="000000"/>
                </a:solidFill>
                <a:effectLst/>
                <a:latin typeface="DM Sans" panose="020B0604020202020204" charset="0"/>
              </a:rPr>
              <a:t>Debe visualizarse el contenido de la vista </a:t>
            </a:r>
            <a:r>
              <a:rPr lang="es-MX" sz="1350" b="0" i="0" u="none" strike="noStrike" dirty="0" err="1">
                <a:solidFill>
                  <a:srgbClr val="000000"/>
                </a:solidFill>
                <a:effectLst/>
                <a:latin typeface="DM Sans" panose="020B0604020202020204" charset="0"/>
              </a:rPr>
              <a:t>index.handlebars</a:t>
            </a:r>
            <a:endParaRPr lang="es-MX" sz="1400" b="0" i="0" u="none" strike="noStrike" dirty="0">
              <a:solidFill>
                <a:srgbClr val="EA90FF"/>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s-MX" sz="1350" b="0" i="0" u="none" strike="noStrike" dirty="0">
                <a:solidFill>
                  <a:srgbClr val="000000"/>
                </a:solidFill>
                <a:effectLst/>
                <a:latin typeface="DM Sans" panose="020B0604020202020204" charset="0"/>
              </a:rPr>
              <a:t>No se debe activar el </a:t>
            </a:r>
            <a:r>
              <a:rPr lang="es-MX" sz="1350" b="0" i="0" u="none" strike="noStrike" dirty="0" err="1">
                <a:solidFill>
                  <a:srgbClr val="000000"/>
                </a:solidFill>
                <a:effectLst/>
                <a:latin typeface="DM Sans" panose="020B0604020202020204" charset="0"/>
              </a:rPr>
              <a:t>websocket</a:t>
            </a:r>
            <a:r>
              <a:rPr lang="es-MX" sz="1350" b="0" i="0" u="none" strike="noStrike" dirty="0">
                <a:solidFill>
                  <a:srgbClr val="000000"/>
                </a:solidFill>
                <a:effectLst/>
                <a:latin typeface="DM Sans" panose="020B0604020202020204" charset="0"/>
              </a:rPr>
              <a:t> aún.</a:t>
            </a:r>
            <a:endParaRPr lang="es-MX" sz="1400" b="0" i="0" u="none" strike="noStrike" dirty="0">
              <a:solidFill>
                <a:srgbClr val="EA90FF"/>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s-MX" sz="1350" b="0" i="0" u="none" strike="noStrike" dirty="0">
                <a:solidFill>
                  <a:srgbClr val="000000"/>
                </a:solidFill>
                <a:effectLst/>
                <a:latin typeface="DM Sans" panose="020B0604020202020204" charset="0"/>
              </a:rPr>
              <a:t>Se buscará en la </a:t>
            </a:r>
            <a:r>
              <a:rPr lang="es-MX" sz="1350" b="0" i="0" u="none" strike="noStrike" dirty="0" err="1">
                <a:solidFill>
                  <a:srgbClr val="000000"/>
                </a:solidFill>
                <a:effectLst/>
                <a:latin typeface="DM Sans" panose="020B0604020202020204" charset="0"/>
              </a:rPr>
              <a:t>url</a:t>
            </a:r>
            <a:r>
              <a:rPr lang="es-MX" sz="1350" b="0" i="0" u="none" strike="noStrike" dirty="0">
                <a:solidFill>
                  <a:srgbClr val="000000"/>
                </a:solidFill>
                <a:effectLst/>
                <a:latin typeface="DM Sans" panose="020B0604020202020204" charset="0"/>
              </a:rPr>
              <a:t> del navegador la ruta “/</a:t>
            </a:r>
            <a:r>
              <a:rPr lang="es-MX" sz="1350" b="0" i="0" u="none" strike="noStrike" dirty="0" err="1">
                <a:solidFill>
                  <a:srgbClr val="000000"/>
                </a:solidFill>
                <a:effectLst/>
                <a:latin typeface="DM Sans" panose="020B0604020202020204" charset="0"/>
              </a:rPr>
              <a:t>realtimeproducts</a:t>
            </a:r>
            <a:r>
              <a:rPr lang="es-MX" sz="1350" b="0" i="0" u="none" strike="noStrike" dirty="0">
                <a:solidFill>
                  <a:srgbClr val="000000"/>
                </a:solidFill>
                <a:effectLst/>
                <a:latin typeface="DM Sans" panose="020B0604020202020204" charset="0"/>
              </a:rPr>
              <a:t>”.</a:t>
            </a:r>
            <a:endParaRPr lang="es-MX" sz="1400" b="1" i="0" u="none" strike="noStrike" dirty="0">
              <a:solidFill>
                <a:srgbClr val="EA90FF"/>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s-MX" sz="1350" b="0" i="0" u="none" strike="noStrike" dirty="0">
                <a:solidFill>
                  <a:srgbClr val="000000"/>
                </a:solidFill>
                <a:effectLst/>
                <a:latin typeface="DM Sans" panose="020B0604020202020204" charset="0"/>
              </a:rPr>
              <a:t>Se corroborará que el servidor haya conectado con el cliente, en la consola del servidor deberá mostrarse un mensaje de “cliente conectado”.</a:t>
            </a:r>
            <a:endParaRPr lang="es-MX" sz="1400" b="0" i="0" u="none" strike="noStrike" dirty="0">
              <a:solidFill>
                <a:srgbClr val="EA90FF"/>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s-MX" sz="1350" b="0" i="0" u="none" strike="noStrike" dirty="0">
                <a:solidFill>
                  <a:srgbClr val="000000"/>
                </a:solidFill>
                <a:effectLst/>
                <a:latin typeface="DM Sans" panose="020B0604020202020204" charset="0"/>
              </a:rPr>
              <a:t>Se debe mostrar la lista de productos y se corroborará que se esté enviando desde </a:t>
            </a:r>
            <a:r>
              <a:rPr lang="es-MX" sz="1350" b="0" i="0" u="none" strike="noStrike" dirty="0" err="1">
                <a:solidFill>
                  <a:srgbClr val="000000"/>
                </a:solidFill>
                <a:effectLst/>
                <a:latin typeface="DM Sans" panose="020B0604020202020204" charset="0"/>
              </a:rPr>
              <a:t>websocket</a:t>
            </a:r>
            <a:r>
              <a:rPr lang="es-MX" sz="1350" b="0" i="0" u="none" strike="noStrike" dirty="0">
                <a:solidFill>
                  <a:srgbClr val="000000"/>
                </a:solidFill>
                <a:effectLst/>
                <a:latin typeface="DM Sans" panose="020B0604020202020204" charset="0"/>
              </a:rPr>
              <a:t>.</a:t>
            </a:r>
            <a:endParaRPr lang="es-MX" sz="1400" b="0" i="0" u="none" strike="noStrike" dirty="0">
              <a:solidFill>
                <a:srgbClr val="EA90FF"/>
              </a:solidFill>
              <a:effectLst/>
              <a:latin typeface="Arial" panose="020B0604020202020204" pitchFamily="34" charset="0"/>
            </a:endParaRPr>
          </a:p>
          <a:p>
            <a:endParaRPr lang="es-AR" dirty="0">
              <a:solidFill>
                <a:schemeClr val="dk1"/>
              </a:solidFill>
              <a:latin typeface="DM Sans"/>
              <a:ea typeface="DM Sans"/>
              <a:cs typeface="DM Sans"/>
              <a:sym typeface="DM Sans"/>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98"/>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23" name="Google Shape;323;p98"/>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24" name="Google Shape;324;p98"/>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25" name="Google Shape;325;p98"/>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26" name="Google Shape;326;p98"/>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10</a:t>
            </a:r>
            <a:endParaRPr sz="2133">
              <a:solidFill>
                <a:schemeClr val="lt1"/>
              </a:solidFill>
              <a:latin typeface="DM Sans"/>
              <a:ea typeface="DM Sans"/>
              <a:cs typeface="DM Sans"/>
              <a:sym typeface="DM Sans"/>
            </a:endParaRPr>
          </a:p>
        </p:txBody>
      </p:sp>
      <p:cxnSp>
        <p:nvCxnSpPr>
          <p:cNvPr id="327" name="Google Shape;327;p98"/>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8" name="Google Shape;328;p98"/>
          <p:cNvSpPr txBox="1"/>
          <p:nvPr/>
        </p:nvSpPr>
        <p:spPr>
          <a:xfrm>
            <a:off x="1960017" y="26427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Websockets</a:t>
            </a:r>
            <a:endParaRPr sz="2000" b="1">
              <a:solidFill>
                <a:srgbClr val="999999"/>
              </a:solidFill>
              <a:latin typeface="DM Sans"/>
              <a:ea typeface="DM Sans"/>
              <a:cs typeface="DM Sans"/>
              <a:sym typeface="DM Sans"/>
            </a:endParaRPr>
          </a:p>
        </p:txBody>
      </p:sp>
      <p:sp>
        <p:nvSpPr>
          <p:cNvPr id="329" name="Google Shape;329;p98"/>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11</a:t>
            </a:r>
            <a:endParaRPr sz="2133" b="1">
              <a:solidFill>
                <a:srgbClr val="FFFFFF"/>
              </a:solidFill>
              <a:latin typeface="DM Sans"/>
              <a:ea typeface="DM Sans"/>
              <a:cs typeface="DM Sans"/>
              <a:sym typeface="DM Sans"/>
            </a:endParaRPr>
          </a:p>
        </p:txBody>
      </p:sp>
      <p:cxnSp>
        <p:nvCxnSpPr>
          <p:cNvPr id="330" name="Google Shape;330;p98"/>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31" name="Google Shape;331;p98"/>
          <p:cNvSpPr txBox="1"/>
          <p:nvPr/>
        </p:nvSpPr>
        <p:spPr>
          <a:xfrm>
            <a:off x="4930767" y="25447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Aplicación chat con websockets</a:t>
            </a:r>
            <a:endParaRPr sz="2000" b="1">
              <a:solidFill>
                <a:srgbClr val="EAFF6A"/>
              </a:solidFill>
              <a:latin typeface="DM Sans"/>
              <a:ea typeface="DM Sans"/>
              <a:cs typeface="DM Sans"/>
              <a:sym typeface="DM Sans"/>
            </a:endParaRPr>
          </a:p>
        </p:txBody>
      </p:sp>
      <p:cxnSp>
        <p:nvCxnSpPr>
          <p:cNvPr id="332" name="Google Shape;332;p98"/>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33" name="Google Shape;333;p98"/>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334" name="Google Shape;334;p98"/>
          <p:cNvSpPr txBox="1"/>
          <p:nvPr/>
        </p:nvSpPr>
        <p:spPr>
          <a:xfrm>
            <a:off x="5061568" y="3642801"/>
            <a:ext cx="2310000" cy="2134134"/>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Desarrollo de chat con websockets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397923">
              <a:buClr>
                <a:schemeClr val="accent6"/>
              </a:buClr>
              <a:buSzPts val="1100"/>
              <a:buFont typeface="DM Sans"/>
              <a:buChar char="✓"/>
            </a:pPr>
            <a:r>
              <a:rPr lang="es" sz="1467" u="sng">
                <a:solidFill>
                  <a:schemeClr val="hlink"/>
                </a:solidFill>
                <a:latin typeface="DM Sans"/>
                <a:ea typeface="DM Sans"/>
                <a:cs typeface="DM Sans"/>
                <a:sym typeface="DM Sans"/>
                <a:hlinkClick r:id="rId6" action="ppaction://hlinksldjump"/>
              </a:rPr>
              <a:t>Deploy de nuestra primera aplicación con glitch.com</a:t>
            </a:r>
            <a:endParaRPr sz="1467">
              <a:solidFill>
                <a:schemeClr val="lt1"/>
              </a:solidFill>
              <a:latin typeface="DM Sans"/>
              <a:ea typeface="DM Sans"/>
              <a:cs typeface="DM Sans"/>
              <a:sym typeface="DM Sans"/>
            </a:endParaRPr>
          </a:p>
        </p:txBody>
      </p:sp>
      <p:sp>
        <p:nvSpPr>
          <p:cNvPr id="335" name="Google Shape;335;p98"/>
          <p:cNvSpPr txBox="1"/>
          <p:nvPr/>
        </p:nvSpPr>
        <p:spPr>
          <a:xfrm>
            <a:off x="2049967" y="3642800"/>
            <a:ext cx="2371200" cy="1662146"/>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Características de un websocket</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397923">
              <a:buClr>
                <a:schemeClr val="accent4"/>
              </a:buClr>
              <a:buSzPts val="1100"/>
              <a:buFont typeface="DM Sans"/>
              <a:buChar char="✓"/>
            </a:pPr>
            <a:r>
              <a:rPr lang="es" sz="1467">
                <a:solidFill>
                  <a:srgbClr val="999999"/>
                </a:solidFill>
                <a:latin typeface="DM Sans"/>
                <a:ea typeface="DM Sans"/>
                <a:cs typeface="DM Sans"/>
                <a:sym typeface="DM Sans"/>
              </a:rPr>
              <a:t>Implementación de websocket en el servidor</a:t>
            </a:r>
            <a:endParaRPr sz="1467">
              <a:solidFill>
                <a:srgbClr val="999999"/>
              </a:solidFill>
              <a:latin typeface="DM Sans"/>
              <a:ea typeface="DM Sans"/>
              <a:cs typeface="DM Sans"/>
              <a:sym typeface="DM Sans"/>
            </a:endParaRPr>
          </a:p>
        </p:txBody>
      </p:sp>
      <p:pic>
        <p:nvPicPr>
          <p:cNvPr id="336" name="Google Shape;336;p98"/>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37" name="Google Shape;337;p98"/>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12</a:t>
            </a:r>
            <a:endParaRPr sz="2133">
              <a:solidFill>
                <a:schemeClr val="lt1"/>
              </a:solidFill>
              <a:latin typeface="DM Sans"/>
              <a:ea typeface="DM Sans"/>
              <a:cs typeface="DM Sans"/>
              <a:sym typeface="DM Sans"/>
            </a:endParaRPr>
          </a:p>
        </p:txBody>
      </p:sp>
      <p:cxnSp>
        <p:nvCxnSpPr>
          <p:cNvPr id="338" name="Google Shape;338;p98"/>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39" name="Google Shape;339;p98"/>
          <p:cNvSpPr txBox="1"/>
          <p:nvPr/>
        </p:nvSpPr>
        <p:spPr>
          <a:xfrm>
            <a:off x="7938284" y="2642767"/>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MongoDB</a:t>
            </a:r>
            <a:endParaRPr sz="2000" b="1">
              <a:solidFill>
                <a:srgbClr val="999999"/>
              </a:solidFill>
              <a:latin typeface="DM Sans"/>
              <a:ea typeface="DM Sans"/>
              <a:cs typeface="DM Sans"/>
              <a:sym typeface="DM Sans"/>
            </a:endParaRPr>
          </a:p>
        </p:txBody>
      </p:sp>
      <p:cxnSp>
        <p:nvCxnSpPr>
          <p:cNvPr id="340" name="Google Shape;340;p98"/>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41" name="Google Shape;341;p98"/>
          <p:cNvSpPr txBox="1"/>
          <p:nvPr/>
        </p:nvSpPr>
        <p:spPr>
          <a:xfrm>
            <a:off x="8011167" y="3524067"/>
            <a:ext cx="23712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Concepto de Base de datos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Bases de datos relacionales y no relacionales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Concepto e instalación de MongoDB</a:t>
            </a:r>
            <a:endParaRPr sz="1600">
              <a:solidFill>
                <a:srgbClr val="999999"/>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21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Const</a:t>
            </a:r>
            <a:endParaRPr sz="5333" b="1">
              <a:solidFill>
                <a:schemeClr val="dk1"/>
              </a:solidFill>
              <a:latin typeface="DM Sans"/>
              <a:ea typeface="DM Sans"/>
              <a:cs typeface="DM Sans"/>
              <a:sym typeface="DM Sans"/>
            </a:endParaRPr>
          </a:p>
        </p:txBody>
      </p:sp>
      <p:sp>
        <p:nvSpPr>
          <p:cNvPr id="965" name="Google Shape;965;p216"/>
          <p:cNvSpPr txBox="1"/>
          <p:nvPr/>
        </p:nvSpPr>
        <p:spPr>
          <a:xfrm>
            <a:off x="631133" y="2544233"/>
            <a:ext cx="5112800" cy="800179"/>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Al igual que con </a:t>
            </a:r>
            <a:r>
              <a:rPr lang="es">
                <a:solidFill>
                  <a:schemeClr val="dk1"/>
                </a:solidFill>
                <a:latin typeface="Consolas"/>
                <a:ea typeface="Consolas"/>
                <a:cs typeface="Consolas"/>
                <a:sym typeface="Consolas"/>
              </a:rPr>
              <a:t>let</a:t>
            </a:r>
            <a:r>
              <a:rPr lang="es">
                <a:solidFill>
                  <a:schemeClr val="dk1"/>
                </a:solidFill>
                <a:latin typeface="DM Sans"/>
                <a:ea typeface="DM Sans"/>
                <a:cs typeface="DM Sans"/>
                <a:sym typeface="DM Sans"/>
              </a:rPr>
              <a:t>, el ámbito (scope) para una variable declarada con </a:t>
            </a:r>
            <a:r>
              <a:rPr lang="es">
                <a:solidFill>
                  <a:schemeClr val="dk1"/>
                </a:solidFill>
                <a:latin typeface="Consolas"/>
                <a:ea typeface="Consolas"/>
                <a:cs typeface="Consolas"/>
                <a:sym typeface="Consolas"/>
              </a:rPr>
              <a:t>const </a:t>
            </a:r>
            <a:r>
              <a:rPr lang="es">
                <a:solidFill>
                  <a:schemeClr val="dk1"/>
                </a:solidFill>
                <a:latin typeface="DM Sans"/>
                <a:ea typeface="DM Sans"/>
                <a:cs typeface="DM Sans"/>
                <a:sym typeface="DM Sans"/>
              </a:rPr>
              <a:t>es el bloque. </a:t>
            </a:r>
            <a:endParaRPr>
              <a:solidFill>
                <a:schemeClr val="dk1"/>
              </a:solidFill>
              <a:latin typeface="DM Sans"/>
              <a:ea typeface="DM Sans"/>
              <a:cs typeface="DM Sans"/>
              <a:sym typeface="DM Sans"/>
            </a:endParaRPr>
          </a:p>
        </p:txBody>
      </p:sp>
      <p:sp>
        <p:nvSpPr>
          <p:cNvPr id="966" name="Google Shape;966;p216"/>
          <p:cNvSpPr txBox="1"/>
          <p:nvPr/>
        </p:nvSpPr>
        <p:spPr>
          <a:xfrm>
            <a:off x="6036767" y="2544233"/>
            <a:ext cx="5112800" cy="1077178"/>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Sin embargo, </a:t>
            </a:r>
            <a:r>
              <a:rPr lang="es">
                <a:solidFill>
                  <a:schemeClr val="dk1"/>
                </a:solidFill>
                <a:latin typeface="Consolas"/>
                <a:ea typeface="Consolas"/>
                <a:cs typeface="Consolas"/>
                <a:sym typeface="Consolas"/>
              </a:rPr>
              <a:t>const</a:t>
            </a:r>
            <a:r>
              <a:rPr lang="es">
                <a:solidFill>
                  <a:schemeClr val="dk1"/>
                </a:solidFill>
                <a:latin typeface="DM Sans"/>
                <a:ea typeface="DM Sans"/>
                <a:cs typeface="DM Sans"/>
                <a:sym typeface="DM Sans"/>
              </a:rPr>
              <a:t> además prohíbe la reasignación de valores (</a:t>
            </a:r>
            <a:r>
              <a:rPr lang="es">
                <a:solidFill>
                  <a:schemeClr val="dk1"/>
                </a:solidFill>
                <a:latin typeface="Consolas"/>
                <a:ea typeface="Consolas"/>
                <a:cs typeface="Consolas"/>
                <a:sym typeface="Consolas"/>
              </a:rPr>
              <a:t>const</a:t>
            </a:r>
            <a:r>
              <a:rPr lang="es">
                <a:solidFill>
                  <a:schemeClr val="dk1"/>
                </a:solidFill>
                <a:latin typeface="DM Sans"/>
                <a:ea typeface="DM Sans"/>
                <a:cs typeface="DM Sans"/>
                <a:sym typeface="DM Sans"/>
              </a:rPr>
              <a:t> viene de constant).</a:t>
            </a:r>
            <a:endParaRPr>
              <a:solidFill>
                <a:schemeClr val="dk1"/>
              </a:solidFill>
              <a:latin typeface="DM Sans"/>
              <a:ea typeface="DM Sans"/>
              <a:cs typeface="DM Sans"/>
              <a:sym typeface="DM Sans"/>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99"/>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7" name="Google Shape;347;p99"/>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48" name="Google Shape;348;p99"/>
          <p:cNvSpPr txBox="1"/>
          <p:nvPr/>
        </p:nvSpPr>
        <p:spPr>
          <a:xfrm>
            <a:off x="3368100" y="2158168"/>
            <a:ext cx="5946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Desarrollar una aplicación chat con websockets </a:t>
            </a:r>
            <a:endParaRPr sz="2400">
              <a:solidFill>
                <a:schemeClr val="lt1"/>
              </a:solidFill>
              <a:latin typeface="DM Sans"/>
              <a:ea typeface="DM Sans"/>
              <a:cs typeface="DM Sans"/>
              <a:sym typeface="DM Sans"/>
            </a:endParaRPr>
          </a:p>
        </p:txBody>
      </p:sp>
      <p:pic>
        <p:nvPicPr>
          <p:cNvPr id="349" name="Google Shape;349;p99"/>
          <p:cNvPicPr preferRelativeResize="0"/>
          <p:nvPr/>
        </p:nvPicPr>
        <p:blipFill>
          <a:blip r:embed="rId3">
            <a:alphaModFix/>
          </a:blip>
          <a:stretch>
            <a:fillRect/>
          </a:stretch>
        </p:blipFill>
        <p:spPr>
          <a:xfrm>
            <a:off x="2897785" y="4048134"/>
            <a:ext cx="262633" cy="262633"/>
          </a:xfrm>
          <a:prstGeom prst="rect">
            <a:avLst/>
          </a:prstGeom>
          <a:noFill/>
          <a:ln>
            <a:noFill/>
          </a:ln>
        </p:spPr>
      </p:pic>
      <p:cxnSp>
        <p:nvCxnSpPr>
          <p:cNvPr id="350" name="Google Shape;350;p99"/>
          <p:cNvCxnSpPr>
            <a:stCxn id="347" idx="2"/>
            <a:endCxn id="349" idx="0"/>
          </p:cNvCxnSpPr>
          <p:nvPr/>
        </p:nvCxnSpPr>
        <p:spPr>
          <a:xfrm rot="-5400000" flipH="1">
            <a:off x="2282700" y="3301883"/>
            <a:ext cx="1492000" cy="800"/>
          </a:xfrm>
          <a:prstGeom prst="bentConnector3">
            <a:avLst>
              <a:gd name="adj1" fmla="val 49995"/>
            </a:avLst>
          </a:prstGeom>
          <a:noFill/>
          <a:ln w="9525" cap="flat" cmpd="sng">
            <a:solidFill>
              <a:srgbClr val="EAFF6A"/>
            </a:solidFill>
            <a:prstDash val="solid"/>
            <a:round/>
            <a:headEnd type="none" w="med" len="med"/>
            <a:tailEnd type="none" w="med" len="med"/>
          </a:ln>
        </p:spPr>
      </p:cxnSp>
      <p:sp>
        <p:nvSpPr>
          <p:cNvPr id="351" name="Google Shape;351;p99"/>
          <p:cNvSpPr txBox="1"/>
          <p:nvPr/>
        </p:nvSpPr>
        <p:spPr>
          <a:xfrm>
            <a:off x="3322300" y="3769051"/>
            <a:ext cx="47848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Hacer Deploy de nuestra primera aplicación utilizando Glitch.com</a:t>
            </a:r>
            <a:endParaRPr sz="2400">
              <a:solidFill>
                <a:schemeClr val="lt1"/>
              </a:solidFill>
              <a:latin typeface="DM Sans"/>
              <a:ea typeface="DM Sans"/>
              <a:cs typeface="DM Sans"/>
              <a:sym typeface="DM Sans"/>
            </a:endParaRPr>
          </a:p>
        </p:txBody>
      </p:sp>
      <p:pic>
        <p:nvPicPr>
          <p:cNvPr id="352" name="Google Shape;352;p99"/>
          <p:cNvPicPr preferRelativeResize="0"/>
          <p:nvPr/>
        </p:nvPicPr>
        <p:blipFill>
          <a:blip r:embed="rId3">
            <a:alphaModFix/>
          </a:blip>
          <a:stretch>
            <a:fillRect/>
          </a:stretch>
        </p:blipFill>
        <p:spPr>
          <a:xfrm>
            <a:off x="2896985" y="3170885"/>
            <a:ext cx="262633" cy="262633"/>
          </a:xfrm>
          <a:prstGeom prst="rect">
            <a:avLst/>
          </a:prstGeom>
          <a:noFill/>
          <a:ln>
            <a:noFill/>
          </a:ln>
        </p:spPr>
      </p:pic>
      <p:sp>
        <p:nvSpPr>
          <p:cNvPr id="353" name="Google Shape;353;p99"/>
          <p:cNvSpPr txBox="1"/>
          <p:nvPr/>
        </p:nvSpPr>
        <p:spPr>
          <a:xfrm>
            <a:off x="3368100" y="2963618"/>
            <a:ext cx="5946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el uso de Sweetalert como sistema de autenticación intermedio. </a:t>
            </a:r>
            <a:endParaRPr sz="2400">
              <a:solidFill>
                <a:schemeClr val="lt1"/>
              </a:solidFill>
              <a:latin typeface="DM Sans"/>
              <a:ea typeface="DM Sans"/>
              <a:cs typeface="DM Sans"/>
              <a:sym typeface="DM Sans"/>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00"/>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N°11</a:t>
            </a:r>
            <a:endParaRPr sz="1867">
              <a:solidFill>
                <a:srgbClr val="000000"/>
              </a:solidFill>
              <a:latin typeface="DM Sans"/>
              <a:ea typeface="DM Sans"/>
              <a:cs typeface="DM Sans"/>
              <a:sym typeface="DM Sans"/>
            </a:endParaRPr>
          </a:p>
        </p:txBody>
      </p:sp>
      <p:sp>
        <p:nvSpPr>
          <p:cNvPr id="359" name="Google Shape;359;p100"/>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60" name="Google Shape;360;p100"/>
          <p:cNvSpPr txBox="1"/>
          <p:nvPr/>
        </p:nvSpPr>
        <p:spPr>
          <a:xfrm>
            <a:off x="620367" y="2081567"/>
            <a:ext cx="5112800" cy="406876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Websocket</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Protocolo de comunicación que permite una sesión activa entre cliente y servidor</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Hanshake </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Acuerdo entre cliente y servidor que permite establecer una conexión abierta entre ambos puntos.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socket.on </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Listener de eventos que involucren a los sockets. El listener debe escuchar un evento de nombre idéntico al emitido por el otro punto</a:t>
            </a:r>
            <a:endParaRPr>
              <a:solidFill>
                <a:schemeClr val="dk1"/>
              </a:solidFill>
              <a:latin typeface="DM Sans"/>
              <a:ea typeface="DM Sans"/>
              <a:cs typeface="DM Sans"/>
              <a:sym typeface="DM Sans"/>
            </a:endParaRPr>
          </a:p>
        </p:txBody>
      </p:sp>
      <p:sp>
        <p:nvSpPr>
          <p:cNvPr id="361" name="Google Shape;361;p100"/>
          <p:cNvSpPr txBox="1"/>
          <p:nvPr/>
        </p:nvSpPr>
        <p:spPr>
          <a:xfrm>
            <a:off x="5877033" y="2081567"/>
            <a:ext cx="5112800" cy="375021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socket.emit</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Emisor de eventos tanto para cliente como para servidor. El emisor debe emitir un evento de nombre idéntico al que se está escuchando del otro lado.</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socketServer.emit</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Emisor de eventos del servidor para todos los clientes.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socket.broadcast.emit :  </a:t>
            </a:r>
            <a:r>
              <a:rPr lang="es" b="1">
                <a:solidFill>
                  <a:schemeClr val="dk1"/>
                </a:solidFill>
                <a:highlight>
                  <a:schemeClr val="lt1"/>
                </a:highlight>
                <a:latin typeface="DM Sans"/>
                <a:ea typeface="DM Sans"/>
                <a:cs typeface="DM Sans"/>
                <a:sym typeface="DM Sans"/>
              </a:rPr>
              <a:t> </a:t>
            </a:r>
            <a:r>
              <a:rPr lang="es">
                <a:solidFill>
                  <a:schemeClr val="dk1"/>
                </a:solidFill>
                <a:highlight>
                  <a:schemeClr val="lt1"/>
                </a:highlight>
                <a:latin typeface="DM Sans"/>
                <a:ea typeface="DM Sans"/>
                <a:cs typeface="DM Sans"/>
                <a:sym typeface="DM Sans"/>
              </a:rPr>
              <a:t>Emisor de eventos del servidor para todos los clientes, a excepción del socket raíz del cual se llama el evento.</a:t>
            </a:r>
            <a:endParaRPr>
              <a:solidFill>
                <a:schemeClr val="dk1"/>
              </a:solidFill>
              <a:highlight>
                <a:schemeClr val="lt1"/>
              </a:highlight>
              <a:latin typeface="DM Sans"/>
              <a:ea typeface="DM Sans"/>
              <a:cs typeface="DM Sans"/>
              <a:sym typeface="DM Sans"/>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01"/>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7" name="Google Shape;367;p101"/>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68" name="Google Shape;368;p101"/>
          <p:cNvSpPr/>
          <p:nvPr/>
        </p:nvSpPr>
        <p:spPr>
          <a:xfrm>
            <a:off x="5747508" y="19382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Servidor express</a:t>
            </a:r>
            <a:endParaRPr sz="1600">
              <a:solidFill>
                <a:srgbClr val="222222"/>
              </a:solidFill>
              <a:latin typeface="DM Sans"/>
              <a:ea typeface="DM Sans"/>
              <a:cs typeface="DM Sans"/>
              <a:sym typeface="DM Sans"/>
            </a:endParaRPr>
          </a:p>
        </p:txBody>
      </p:sp>
      <p:sp>
        <p:nvSpPr>
          <p:cNvPr id="369" name="Google Shape;369;p101"/>
          <p:cNvSpPr/>
          <p:nvPr/>
        </p:nvSpPr>
        <p:spPr>
          <a:xfrm>
            <a:off x="784700" y="19382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Aplicaciones websocket</a:t>
            </a:r>
            <a:endParaRPr sz="1600">
              <a:solidFill>
                <a:srgbClr val="FFFFFF"/>
              </a:solidFill>
              <a:latin typeface="DM Sans"/>
              <a:ea typeface="DM Sans"/>
              <a:cs typeface="DM Sans"/>
              <a:sym typeface="DM Sans"/>
            </a:endParaRPr>
          </a:p>
        </p:txBody>
      </p:sp>
      <p:sp>
        <p:nvSpPr>
          <p:cNvPr id="370" name="Google Shape;370;p101"/>
          <p:cNvSpPr/>
          <p:nvPr/>
        </p:nvSpPr>
        <p:spPr>
          <a:xfrm>
            <a:off x="5747508" y="2880529"/>
            <a:ext cx="21292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Sweetalert2</a:t>
            </a:r>
            <a:endParaRPr sz="1600">
              <a:solidFill>
                <a:srgbClr val="FFFFFF"/>
              </a:solidFill>
              <a:latin typeface="DM Sans"/>
              <a:ea typeface="DM Sans"/>
              <a:cs typeface="DM Sans"/>
              <a:sym typeface="DM Sans"/>
            </a:endParaRPr>
          </a:p>
        </p:txBody>
      </p:sp>
      <p:cxnSp>
        <p:nvCxnSpPr>
          <p:cNvPr id="371" name="Google Shape;371;p101"/>
          <p:cNvCxnSpPr>
            <a:stCxn id="372" idx="3"/>
            <a:endCxn id="373" idx="1"/>
          </p:cNvCxnSpPr>
          <p:nvPr/>
        </p:nvCxnSpPr>
        <p:spPr>
          <a:xfrm>
            <a:off x="7876708" y="4325563"/>
            <a:ext cx="533200" cy="9796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74" name="Google Shape;374;p101"/>
          <p:cNvCxnSpPr>
            <a:stCxn id="369" idx="3"/>
            <a:endCxn id="368" idx="1"/>
          </p:cNvCxnSpPr>
          <p:nvPr/>
        </p:nvCxnSpPr>
        <p:spPr>
          <a:xfrm>
            <a:off x="2650300" y="2325045"/>
            <a:ext cx="3097200" cy="800"/>
          </a:xfrm>
          <a:prstGeom prst="bentConnector3">
            <a:avLst>
              <a:gd name="adj1" fmla="val 50002"/>
            </a:avLst>
          </a:prstGeom>
          <a:noFill/>
          <a:ln w="9525" cap="flat" cmpd="sng">
            <a:solidFill>
              <a:srgbClr val="CCCCCC"/>
            </a:solidFill>
            <a:prstDash val="solid"/>
            <a:round/>
            <a:headEnd type="none" w="sm" len="sm"/>
            <a:tailEnd type="oval" w="med" len="med"/>
          </a:ln>
        </p:spPr>
      </p:cxnSp>
      <p:cxnSp>
        <p:nvCxnSpPr>
          <p:cNvPr id="375" name="Google Shape;375;p101"/>
          <p:cNvCxnSpPr>
            <a:stCxn id="369" idx="3"/>
            <a:endCxn id="370" idx="1"/>
          </p:cNvCxnSpPr>
          <p:nvPr/>
        </p:nvCxnSpPr>
        <p:spPr>
          <a:xfrm>
            <a:off x="2650300" y="2325045"/>
            <a:ext cx="3097200" cy="9424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76" name="Google Shape;376;p101"/>
          <p:cNvCxnSpPr>
            <a:stCxn id="370" idx="3"/>
            <a:endCxn id="377" idx="1"/>
          </p:cNvCxnSpPr>
          <p:nvPr/>
        </p:nvCxnSpPr>
        <p:spPr>
          <a:xfrm>
            <a:off x="7876708" y="3267329"/>
            <a:ext cx="533200" cy="0"/>
          </a:xfrm>
          <a:prstGeom prst="straightConnector1">
            <a:avLst/>
          </a:prstGeom>
          <a:noFill/>
          <a:ln w="9525" cap="flat" cmpd="sng">
            <a:solidFill>
              <a:srgbClr val="CCCCCC"/>
            </a:solidFill>
            <a:prstDash val="solid"/>
            <a:round/>
            <a:headEnd type="oval" w="med" len="med"/>
            <a:tailEnd type="oval" w="med" len="med"/>
          </a:ln>
        </p:spPr>
      </p:cxnSp>
      <p:pic>
        <p:nvPicPr>
          <p:cNvPr id="378" name="Google Shape;378;p101"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77" name="Google Shape;377;p101"/>
          <p:cNvSpPr/>
          <p:nvPr/>
        </p:nvSpPr>
        <p:spPr>
          <a:xfrm>
            <a:off x="8409908" y="28805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Vista de autenticación</a:t>
            </a:r>
            <a:endParaRPr sz="1600">
              <a:solidFill>
                <a:srgbClr val="222222"/>
              </a:solidFill>
              <a:latin typeface="DM Sans"/>
              <a:ea typeface="DM Sans"/>
              <a:cs typeface="DM Sans"/>
              <a:sym typeface="DM Sans"/>
            </a:endParaRPr>
          </a:p>
        </p:txBody>
      </p:sp>
      <p:cxnSp>
        <p:nvCxnSpPr>
          <p:cNvPr id="379" name="Google Shape;379;p101"/>
          <p:cNvCxnSpPr>
            <a:stCxn id="369" idx="3"/>
            <a:endCxn id="372" idx="1"/>
          </p:cNvCxnSpPr>
          <p:nvPr/>
        </p:nvCxnSpPr>
        <p:spPr>
          <a:xfrm>
            <a:off x="2650300" y="2325045"/>
            <a:ext cx="3097200" cy="20004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72" name="Google Shape;372;p101"/>
          <p:cNvSpPr/>
          <p:nvPr/>
        </p:nvSpPr>
        <p:spPr>
          <a:xfrm>
            <a:off x="5747508" y="3938763"/>
            <a:ext cx="21292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Deploy</a:t>
            </a:r>
            <a:endParaRPr sz="1600">
              <a:solidFill>
                <a:srgbClr val="FFFFFF"/>
              </a:solidFill>
              <a:latin typeface="DM Sans"/>
              <a:ea typeface="DM Sans"/>
              <a:cs typeface="DM Sans"/>
              <a:sym typeface="DM Sans"/>
            </a:endParaRPr>
          </a:p>
        </p:txBody>
      </p:sp>
      <p:sp>
        <p:nvSpPr>
          <p:cNvPr id="380" name="Google Shape;380;p101"/>
          <p:cNvSpPr/>
          <p:nvPr/>
        </p:nvSpPr>
        <p:spPr>
          <a:xfrm>
            <a:off x="8409908" y="39387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Glitch</a:t>
            </a:r>
            <a:endParaRPr sz="1600">
              <a:solidFill>
                <a:srgbClr val="222222"/>
              </a:solidFill>
              <a:latin typeface="DM Sans"/>
              <a:ea typeface="DM Sans"/>
              <a:cs typeface="DM Sans"/>
              <a:sym typeface="DM Sans"/>
            </a:endParaRPr>
          </a:p>
        </p:txBody>
      </p:sp>
      <p:sp>
        <p:nvSpPr>
          <p:cNvPr id="373" name="Google Shape;373;p101"/>
          <p:cNvSpPr/>
          <p:nvPr/>
        </p:nvSpPr>
        <p:spPr>
          <a:xfrm>
            <a:off x="8409908" y="49185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Repositorio GitHub</a:t>
            </a:r>
            <a:endParaRPr sz="1600">
              <a:solidFill>
                <a:srgbClr val="222222"/>
              </a:solidFill>
              <a:latin typeface="DM Sans"/>
              <a:ea typeface="DM Sans"/>
              <a:cs typeface="DM Sans"/>
              <a:sym typeface="DM Sans"/>
            </a:endParaRPr>
          </a:p>
        </p:txBody>
      </p:sp>
      <p:cxnSp>
        <p:nvCxnSpPr>
          <p:cNvPr id="381" name="Google Shape;381;p101"/>
          <p:cNvCxnSpPr>
            <a:stCxn id="372" idx="3"/>
            <a:endCxn id="380" idx="1"/>
          </p:cNvCxnSpPr>
          <p:nvPr/>
        </p:nvCxnSpPr>
        <p:spPr>
          <a:xfrm>
            <a:off x="7876708" y="4325563"/>
            <a:ext cx="533200" cy="800"/>
          </a:xfrm>
          <a:prstGeom prst="bentConnector3">
            <a:avLst>
              <a:gd name="adj1" fmla="val 50000"/>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02"/>
          <p:cNvSpPr txBox="1"/>
          <p:nvPr/>
        </p:nvSpPr>
        <p:spPr>
          <a:xfrm>
            <a:off x="1041471" y="2567001"/>
            <a:ext cx="1002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Aplicación chat con Websockets</a:t>
            </a:r>
            <a:endParaRPr sz="5333" b="1">
              <a:solidFill>
                <a:schemeClr val="accent6"/>
              </a:solidFill>
              <a:latin typeface="DM Sans"/>
              <a:ea typeface="DM Sans"/>
              <a:cs typeface="DM Sans"/>
              <a:sym typeface="DM Sans"/>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03"/>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392" name="Google Shape;392;p103"/>
          <p:cNvSpPr txBox="1"/>
          <p:nvPr/>
        </p:nvSpPr>
        <p:spPr>
          <a:xfrm>
            <a:off x="631133" y="2168134"/>
            <a:ext cx="10802400" cy="355009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067">
                <a:solidFill>
                  <a:schemeClr val="lt1"/>
                </a:solidFill>
                <a:latin typeface="DM Sans"/>
                <a:ea typeface="DM Sans"/>
                <a:cs typeface="DM Sans"/>
                <a:sym typeface="DM Sans"/>
              </a:rPr>
              <a:t>A lo largo de la cursada, encontrarás clases que son fuertemente prácticas. Esto quiere decir que la mayoría de las diapositivas </a:t>
            </a:r>
            <a:r>
              <a:rPr lang="es" sz="3067" b="1">
                <a:solidFill>
                  <a:schemeClr val="lt1"/>
                </a:solidFill>
                <a:latin typeface="DM Sans"/>
                <a:ea typeface="DM Sans"/>
                <a:cs typeface="DM Sans"/>
                <a:sym typeface="DM Sans"/>
              </a:rPr>
              <a:t>reflejan los pasos que el profesor seguirá a lo largo de la clase.</a:t>
            </a:r>
            <a:endParaRPr sz="3067" b="1">
              <a:solidFill>
                <a:schemeClr val="lt1"/>
              </a:solidFill>
              <a:latin typeface="DM Sans"/>
              <a:ea typeface="DM Sans"/>
              <a:cs typeface="DM Sans"/>
              <a:sym typeface="DM Sans"/>
            </a:endParaRPr>
          </a:p>
          <a:p>
            <a:pPr>
              <a:buClr>
                <a:srgbClr val="000000"/>
              </a:buClr>
              <a:buSzPts val="2500"/>
            </a:pPr>
            <a:br>
              <a:rPr lang="es" sz="3067" b="1">
                <a:solidFill>
                  <a:schemeClr val="lt1"/>
                </a:solidFill>
                <a:latin typeface="DM Sans"/>
                <a:ea typeface="DM Sans"/>
                <a:cs typeface="DM Sans"/>
                <a:sym typeface="DM Sans"/>
              </a:rPr>
            </a:br>
            <a:r>
              <a:rPr lang="es" sz="3067" b="1">
                <a:solidFill>
                  <a:schemeClr val="lt1"/>
                </a:solidFill>
                <a:latin typeface="DM Sans"/>
                <a:ea typeface="DM Sans"/>
                <a:cs typeface="DM Sans"/>
                <a:sym typeface="DM Sans"/>
              </a:rPr>
              <a:t>¡Continúa con toda tu atención y </a:t>
            </a:r>
            <a:r>
              <a:rPr lang="es" sz="3067" b="1">
                <a:solidFill>
                  <a:srgbClr val="EAFF6A"/>
                </a:solidFill>
                <a:latin typeface="DM Sans"/>
                <a:ea typeface="DM Sans"/>
                <a:cs typeface="DM Sans"/>
                <a:sym typeface="DM Sans"/>
              </a:rPr>
              <a:t>sigue al profesor en el código!</a:t>
            </a:r>
            <a:endParaRPr sz="3067" b="1">
              <a:solidFill>
                <a:srgbClr val="EAFF6A"/>
              </a:solidFill>
              <a:latin typeface="DM Sans"/>
              <a:ea typeface="DM Sans"/>
              <a:cs typeface="DM Sans"/>
              <a:sym typeface="DM Sans"/>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04"/>
          <p:cNvSpPr txBox="1"/>
          <p:nvPr/>
        </p:nvSpPr>
        <p:spPr>
          <a:xfrm>
            <a:off x="610300" y="706167"/>
            <a:ext cx="10837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Aplicación chat con websocket</a:t>
            </a:r>
            <a:endParaRPr sz="5333" b="1">
              <a:solidFill>
                <a:schemeClr val="dk1"/>
              </a:solidFill>
              <a:latin typeface="DM Sans"/>
              <a:ea typeface="DM Sans"/>
              <a:cs typeface="DM Sans"/>
              <a:sym typeface="DM Sans"/>
            </a:endParaRPr>
          </a:p>
        </p:txBody>
      </p:sp>
      <p:sp>
        <p:nvSpPr>
          <p:cNvPr id="398" name="Google Shape;398;p104"/>
          <p:cNvSpPr txBox="1"/>
          <p:nvPr/>
        </p:nvSpPr>
        <p:spPr>
          <a:xfrm>
            <a:off x="610300" y="1856301"/>
            <a:ext cx="10435200" cy="35424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Como aprendimos la clase pasada, las aplicaciones de websocket son bastante amplias. Una de las mejores formas de comprender su aplicación, es realizando un chat comunitario.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Nuestro chat comunitario contará con: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Una vista que cuente con un formulario para poder identificarse. El usuario podrá elegir el nombre de usuario con el cual aparecerá en el chat. </a:t>
            </a: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Un cuadro de input sobre el cual el usuario podrá escribir el mensaje.</a:t>
            </a: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Un panel donde todos los usuarios conectados podrán visualizar los mensajes en tiempo real</a:t>
            </a: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Una vez desarrollada esta aplicación, subiremos nuestro código a glitch.com, para que todos puedan utilizarlo.</a:t>
            </a:r>
            <a:endParaRPr>
              <a:latin typeface="DM Sans"/>
              <a:ea typeface="DM Sans"/>
              <a:cs typeface="DM Sans"/>
              <a:sym typeface="DM Sans"/>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05"/>
          <p:cNvSpPr txBox="1"/>
          <p:nvPr/>
        </p:nvSpPr>
        <p:spPr>
          <a:xfrm>
            <a:off x="894333" y="949900"/>
            <a:ext cx="10839200" cy="964391"/>
          </a:xfrm>
          <a:prstGeom prst="rect">
            <a:avLst/>
          </a:prstGeom>
          <a:noFill/>
          <a:ln>
            <a:noFill/>
          </a:ln>
        </p:spPr>
        <p:txBody>
          <a:bodyPr spcFirstLastPara="1" wrap="square" lIns="121900" tIns="121900" rIns="121900" bIns="121900" anchor="t" anchorCtr="0">
            <a:spAutoFit/>
          </a:bodyPr>
          <a:lstStyle/>
          <a:p>
            <a:pPr algn="ctr"/>
            <a:endParaRPr sz="4667" b="1">
              <a:solidFill>
                <a:schemeClr val="dk1"/>
              </a:solidFill>
              <a:latin typeface="DM Sans"/>
              <a:ea typeface="DM Sans"/>
              <a:cs typeface="DM Sans"/>
              <a:sym typeface="DM Sans"/>
            </a:endParaRPr>
          </a:p>
        </p:txBody>
      </p:sp>
      <p:sp>
        <p:nvSpPr>
          <p:cNvPr id="404" name="Google Shape;404;p105"/>
          <p:cNvSpPr txBox="1"/>
          <p:nvPr/>
        </p:nvSpPr>
        <p:spPr>
          <a:xfrm>
            <a:off x="1713600" y="2485000"/>
            <a:ext cx="8764800" cy="1887528"/>
          </a:xfrm>
          <a:prstGeom prst="rect">
            <a:avLst/>
          </a:prstGeom>
          <a:noFill/>
          <a:ln>
            <a:noFill/>
          </a:ln>
        </p:spPr>
        <p:txBody>
          <a:bodyPr spcFirstLastPara="1" wrap="square" lIns="121900" tIns="121900" rIns="121900" bIns="121900" anchor="t" anchorCtr="0">
            <a:spAutoFit/>
          </a:bodyPr>
          <a:lstStyle/>
          <a:p>
            <a:pPr algn="ctr"/>
            <a:r>
              <a:rPr lang="es" sz="5333" b="1">
                <a:latin typeface="DM Sans"/>
                <a:ea typeface="DM Sans"/>
                <a:cs typeface="DM Sans"/>
                <a:sym typeface="DM Sans"/>
              </a:rPr>
              <a:t>Comencemos el proyecto </a:t>
            </a:r>
            <a:r>
              <a:rPr lang="es" sz="5333" b="1" i="1">
                <a:latin typeface="DM Sans"/>
                <a:ea typeface="DM Sans"/>
                <a:cs typeface="DM Sans"/>
                <a:sym typeface="DM Sans"/>
              </a:rPr>
              <a:t>from scratch</a:t>
            </a:r>
            <a:endParaRPr sz="5333" b="1" i="1">
              <a:latin typeface="DM Sans"/>
              <a:ea typeface="DM Sans"/>
              <a:cs typeface="DM Sans"/>
              <a:sym typeface="DM Sans"/>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06"/>
          <p:cNvSpPr txBox="1"/>
          <p:nvPr/>
        </p:nvSpPr>
        <p:spPr>
          <a:xfrm>
            <a:off x="651367" y="1269934"/>
            <a:ext cx="7714000" cy="1723380"/>
          </a:xfrm>
          <a:prstGeom prst="rect">
            <a:avLst/>
          </a:prstGeom>
          <a:noFill/>
          <a:ln>
            <a:noFill/>
          </a:ln>
        </p:spPr>
        <p:txBody>
          <a:bodyPr spcFirstLastPara="1" wrap="square" lIns="121900" tIns="121900" rIns="121900" bIns="121900" anchor="t" anchorCtr="0">
            <a:spAutoFit/>
          </a:bodyPr>
          <a:lstStyle/>
          <a:p>
            <a:pPr marL="609585" indent="-643451">
              <a:lnSpc>
                <a:spcPct val="90000"/>
              </a:lnSpc>
              <a:buClr>
                <a:schemeClr val="dk1"/>
              </a:buClr>
              <a:buSzPts val="4000"/>
              <a:buFont typeface="DM Sans"/>
              <a:buAutoNum type="arabicPeriod"/>
            </a:pPr>
            <a:r>
              <a:rPr lang="es" sz="5333" b="1">
                <a:solidFill>
                  <a:schemeClr val="dk1"/>
                </a:solidFill>
                <a:latin typeface="DM Sans"/>
                <a:ea typeface="DM Sans"/>
                <a:cs typeface="DM Sans"/>
                <a:sym typeface="DM Sans"/>
              </a:rPr>
              <a:t>Tener listo un servidor Express</a:t>
            </a:r>
            <a:endParaRPr sz="5333" b="1">
              <a:solidFill>
                <a:schemeClr val="dk1"/>
              </a:solidFill>
              <a:latin typeface="DM Sans"/>
              <a:ea typeface="DM Sans"/>
              <a:cs typeface="DM Sans"/>
              <a:sym typeface="DM Sans"/>
            </a:endParaRPr>
          </a:p>
        </p:txBody>
      </p:sp>
      <p:sp>
        <p:nvSpPr>
          <p:cNvPr id="410" name="Google Shape;410;p106"/>
          <p:cNvSpPr txBox="1"/>
          <p:nvPr/>
        </p:nvSpPr>
        <p:spPr>
          <a:xfrm>
            <a:off x="610300" y="3084434"/>
            <a:ext cx="63068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poder trabajar con websockets en Express, necesitamos un servidor para que trabajen en conjunto, de manera que levantaremos un servidor express como ya lo conocemos.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Utilizaremos la misma estructura de plantillas trabajadas con Handlebars, de manera que debemos contar con la arquitectura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estructura inicial deberá ser como lo indica la imagen</a:t>
            </a:r>
            <a:endParaRPr>
              <a:latin typeface="DM Sans"/>
              <a:ea typeface="DM Sans"/>
              <a:cs typeface="DM Sans"/>
              <a:sym typeface="DM Sans"/>
            </a:endParaRPr>
          </a:p>
        </p:txBody>
      </p:sp>
      <p:pic>
        <p:nvPicPr>
          <p:cNvPr id="411" name="Google Shape;411;p106"/>
          <p:cNvPicPr preferRelativeResize="0"/>
          <p:nvPr/>
        </p:nvPicPr>
        <p:blipFill>
          <a:blip r:embed="rId3">
            <a:alphaModFix/>
          </a:blip>
          <a:stretch>
            <a:fillRect/>
          </a:stretch>
        </p:blipFill>
        <p:spPr>
          <a:xfrm>
            <a:off x="7887500" y="1542504"/>
            <a:ext cx="2988200" cy="4143033"/>
          </a:xfrm>
          <a:prstGeom prst="rect">
            <a:avLst/>
          </a:prstGeom>
          <a:noFill/>
          <a:ln>
            <a:noFill/>
          </a:ln>
        </p:spPr>
      </p:pic>
      <p:grpSp>
        <p:nvGrpSpPr>
          <p:cNvPr id="412" name="Google Shape;412;p106"/>
          <p:cNvGrpSpPr/>
          <p:nvPr/>
        </p:nvGrpSpPr>
        <p:grpSpPr>
          <a:xfrm>
            <a:off x="609791" y="624382"/>
            <a:ext cx="574765" cy="574765"/>
            <a:chOff x="7605951" y="217673"/>
            <a:chExt cx="738900" cy="738900"/>
          </a:xfrm>
        </p:grpSpPr>
        <p:sp>
          <p:nvSpPr>
            <p:cNvPr id="413" name="Google Shape;413;p10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14" name="Google Shape;414;p106"/>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15" name="Google Shape;415;p106"/>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07"/>
          <p:cNvSpPr txBox="1"/>
          <p:nvPr/>
        </p:nvSpPr>
        <p:spPr>
          <a:xfrm>
            <a:off x="4087633" y="2485001"/>
            <a:ext cx="5362400" cy="656614"/>
          </a:xfrm>
          <a:prstGeom prst="rect">
            <a:avLst/>
          </a:prstGeom>
          <a:noFill/>
          <a:ln>
            <a:noFill/>
          </a:ln>
        </p:spPr>
        <p:txBody>
          <a:bodyPr spcFirstLastPara="1" wrap="square" lIns="121900" tIns="121900" rIns="121900" bIns="121900" anchor="t" anchorCtr="0">
            <a:spAutoFit/>
          </a:bodyPr>
          <a:lstStyle/>
          <a:p>
            <a:endParaRPr sz="2667" b="1">
              <a:latin typeface="DM Sans"/>
              <a:ea typeface="DM Sans"/>
              <a:cs typeface="DM Sans"/>
              <a:sym typeface="DM Sans"/>
            </a:endParaRPr>
          </a:p>
        </p:txBody>
      </p:sp>
      <p:sp>
        <p:nvSpPr>
          <p:cNvPr id="421" name="Google Shape;421;p107"/>
          <p:cNvSpPr txBox="1"/>
          <p:nvPr/>
        </p:nvSpPr>
        <p:spPr>
          <a:xfrm>
            <a:off x="761233" y="1231634"/>
            <a:ext cx="10025200" cy="947976"/>
          </a:xfrm>
          <a:prstGeom prst="rect">
            <a:avLst/>
          </a:prstGeom>
          <a:noFill/>
          <a:ln>
            <a:noFill/>
          </a:ln>
        </p:spPr>
        <p:txBody>
          <a:bodyPr spcFirstLastPara="1" wrap="square" lIns="121900" tIns="121900" rIns="121900" bIns="121900" anchor="t" anchorCtr="0">
            <a:spAutoFit/>
          </a:bodyPr>
          <a:lstStyle/>
          <a:p>
            <a:pPr marL="609585" indent="-626518">
              <a:lnSpc>
                <a:spcPct val="90000"/>
              </a:lnSpc>
              <a:buClr>
                <a:schemeClr val="dk1"/>
              </a:buClr>
              <a:buSzPts val="3800"/>
              <a:buFont typeface="DM Sans"/>
              <a:buAutoNum type="arabicPeriod" startAt="2"/>
            </a:pPr>
            <a:r>
              <a:rPr lang="es" sz="5067" b="1">
                <a:solidFill>
                  <a:schemeClr val="dk1"/>
                </a:solidFill>
                <a:latin typeface="DM Sans"/>
                <a:ea typeface="DM Sans"/>
                <a:cs typeface="DM Sans"/>
                <a:sym typeface="DM Sans"/>
              </a:rPr>
              <a:t> Realizar las instalaciones</a:t>
            </a:r>
            <a:endParaRPr sz="5067" b="1">
              <a:solidFill>
                <a:schemeClr val="dk1"/>
              </a:solidFill>
              <a:latin typeface="DM Sans"/>
              <a:ea typeface="DM Sans"/>
              <a:cs typeface="DM Sans"/>
              <a:sym typeface="DM Sans"/>
            </a:endParaRPr>
          </a:p>
        </p:txBody>
      </p:sp>
      <p:sp>
        <p:nvSpPr>
          <p:cNvPr id="422" name="Google Shape;422;p107"/>
          <p:cNvSpPr txBox="1"/>
          <p:nvPr/>
        </p:nvSpPr>
        <p:spPr>
          <a:xfrm>
            <a:off x="1133833" y="2572334"/>
            <a:ext cx="9306800" cy="3570168"/>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Una vez que tenemos la estructura de carpetas inicial, realizamos la instalación de nuestros elementos cruciales para trabajar con websockets.</a:t>
            </a:r>
            <a:endParaRPr sz="2400">
              <a:latin typeface="DM Sans"/>
              <a:ea typeface="DM Sans"/>
              <a:cs typeface="DM Sans"/>
              <a:sym typeface="DM Sans"/>
            </a:endParaRPr>
          </a:p>
          <a:p>
            <a:endParaRPr sz="2400">
              <a:latin typeface="DM Sans"/>
              <a:ea typeface="DM Sans"/>
              <a:cs typeface="DM Sans"/>
              <a:sym typeface="DM Sans"/>
            </a:endParaRPr>
          </a:p>
          <a:p>
            <a:pPr marL="609585" indent="-423323">
              <a:buClr>
                <a:schemeClr val="accent4"/>
              </a:buClr>
              <a:buSzPts val="1400"/>
              <a:buFont typeface="DM Sans"/>
              <a:buChar char="✓"/>
            </a:pPr>
            <a:r>
              <a:rPr lang="es" sz="2400" b="1">
                <a:latin typeface="DM Sans"/>
                <a:ea typeface="DM Sans"/>
                <a:cs typeface="DM Sans"/>
                <a:sym typeface="DM Sans"/>
              </a:rPr>
              <a:t>express: </a:t>
            </a:r>
            <a:r>
              <a:rPr lang="es" sz="2400">
                <a:latin typeface="DM Sans"/>
                <a:ea typeface="DM Sans"/>
                <a:cs typeface="DM Sans"/>
                <a:sym typeface="DM Sans"/>
              </a:rPr>
              <a:t>Nuestro servidor principal.</a:t>
            </a:r>
            <a:endParaRPr sz="2400">
              <a:latin typeface="DM Sans"/>
              <a:ea typeface="DM Sans"/>
              <a:cs typeface="DM Sans"/>
              <a:sym typeface="DM Sans"/>
            </a:endParaRPr>
          </a:p>
          <a:p>
            <a:pPr marL="609585" indent="-423323">
              <a:buClr>
                <a:schemeClr val="accent4"/>
              </a:buClr>
              <a:buSzPts val="1400"/>
              <a:buFont typeface="DM Sans"/>
              <a:buChar char="✓"/>
            </a:pPr>
            <a:r>
              <a:rPr lang="es" sz="2400" b="1">
                <a:latin typeface="DM Sans"/>
                <a:ea typeface="DM Sans"/>
                <a:cs typeface="DM Sans"/>
                <a:sym typeface="DM Sans"/>
              </a:rPr>
              <a:t>express-handlebars:</a:t>
            </a:r>
            <a:r>
              <a:rPr lang="es" sz="2400">
                <a:latin typeface="DM Sans"/>
                <a:ea typeface="DM Sans"/>
                <a:cs typeface="DM Sans"/>
                <a:sym typeface="DM Sans"/>
              </a:rPr>
              <a:t> Para las plantillas donde colocaremos el socket de lado de cliente.</a:t>
            </a:r>
            <a:endParaRPr sz="2400">
              <a:latin typeface="DM Sans"/>
              <a:ea typeface="DM Sans"/>
              <a:cs typeface="DM Sans"/>
              <a:sym typeface="DM Sans"/>
            </a:endParaRPr>
          </a:p>
          <a:p>
            <a:pPr marL="609585" indent="-423323">
              <a:buClr>
                <a:schemeClr val="accent4"/>
              </a:buClr>
              <a:buSzPts val="1400"/>
              <a:buFont typeface="DM Sans"/>
              <a:buChar char="✓"/>
            </a:pPr>
            <a:r>
              <a:rPr lang="es" sz="2400" b="1">
                <a:latin typeface="DM Sans"/>
                <a:ea typeface="DM Sans"/>
                <a:cs typeface="DM Sans"/>
                <a:sym typeface="DM Sans"/>
              </a:rPr>
              <a:t>socket.io:</a:t>
            </a:r>
            <a:r>
              <a:rPr lang="es" sz="2400">
                <a:latin typeface="DM Sans"/>
                <a:ea typeface="DM Sans"/>
                <a:cs typeface="DM Sans"/>
                <a:sym typeface="DM Sans"/>
              </a:rPr>
              <a:t> Para trabajar con websockets, tanto para cliente como para servidor.</a:t>
            </a:r>
            <a:endParaRPr sz="2400">
              <a:latin typeface="DM Sans"/>
              <a:ea typeface="DM Sans"/>
              <a:cs typeface="DM Sans"/>
              <a:sym typeface="DM Sans"/>
            </a:endParaRPr>
          </a:p>
        </p:txBody>
      </p:sp>
      <p:pic>
        <p:nvPicPr>
          <p:cNvPr id="423" name="Google Shape;423;p107"/>
          <p:cNvPicPr preferRelativeResize="0"/>
          <p:nvPr/>
        </p:nvPicPr>
        <p:blipFill>
          <a:blip r:embed="rId3">
            <a:alphaModFix/>
          </a:blip>
          <a:stretch>
            <a:fillRect/>
          </a:stretch>
        </p:blipFill>
        <p:spPr>
          <a:xfrm>
            <a:off x="1284465" y="5553767"/>
            <a:ext cx="8420035" cy="301960"/>
          </a:xfrm>
          <a:prstGeom prst="rect">
            <a:avLst/>
          </a:prstGeom>
          <a:noFill/>
          <a:ln>
            <a:noFill/>
          </a:ln>
        </p:spPr>
      </p:pic>
      <p:grpSp>
        <p:nvGrpSpPr>
          <p:cNvPr id="424" name="Google Shape;424;p107"/>
          <p:cNvGrpSpPr/>
          <p:nvPr/>
        </p:nvGrpSpPr>
        <p:grpSpPr>
          <a:xfrm>
            <a:off x="609791" y="624382"/>
            <a:ext cx="574765" cy="574765"/>
            <a:chOff x="7605951" y="217673"/>
            <a:chExt cx="738900" cy="738900"/>
          </a:xfrm>
        </p:grpSpPr>
        <p:sp>
          <p:nvSpPr>
            <p:cNvPr id="425" name="Google Shape;425;p107"/>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26" name="Google Shape;426;p107"/>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27" name="Google Shape;427;p107"/>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08"/>
          <p:cNvSpPr txBox="1"/>
          <p:nvPr/>
        </p:nvSpPr>
        <p:spPr>
          <a:xfrm>
            <a:off x="940600" y="1117601"/>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3. Configurando nuestro servidor express con Handlebars + socket.io : </a:t>
            </a:r>
            <a:r>
              <a:rPr lang="es" sz="4000" b="1">
                <a:solidFill>
                  <a:schemeClr val="accent6"/>
                </a:solidFill>
                <a:latin typeface="DM Sans"/>
                <a:ea typeface="DM Sans"/>
                <a:cs typeface="DM Sans"/>
                <a:sym typeface="DM Sans"/>
              </a:rPr>
              <a:t>app.js</a:t>
            </a:r>
            <a:endParaRPr sz="4000" b="1">
              <a:solidFill>
                <a:schemeClr val="accent6"/>
              </a:solidFill>
              <a:latin typeface="DM Sans"/>
              <a:ea typeface="DM Sans"/>
              <a:cs typeface="DM Sans"/>
              <a:sym typeface="DM Sans"/>
            </a:endParaRPr>
          </a:p>
        </p:txBody>
      </p:sp>
      <p:grpSp>
        <p:nvGrpSpPr>
          <p:cNvPr id="433" name="Google Shape;433;p108"/>
          <p:cNvGrpSpPr/>
          <p:nvPr/>
        </p:nvGrpSpPr>
        <p:grpSpPr>
          <a:xfrm>
            <a:off x="609791" y="624382"/>
            <a:ext cx="574765" cy="574765"/>
            <a:chOff x="7605951" y="217673"/>
            <a:chExt cx="738900" cy="738900"/>
          </a:xfrm>
        </p:grpSpPr>
        <p:sp>
          <p:nvSpPr>
            <p:cNvPr id="434" name="Google Shape;434;p108"/>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35" name="Google Shape;435;p108"/>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36" name="Google Shape;436;p108"/>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pic>
        <p:nvPicPr>
          <p:cNvPr id="437" name="Google Shape;437;p108"/>
          <p:cNvPicPr preferRelativeResize="0"/>
          <p:nvPr/>
        </p:nvPicPr>
        <p:blipFill>
          <a:blip r:embed="rId4">
            <a:alphaModFix/>
          </a:blip>
          <a:stretch>
            <a:fillRect/>
          </a:stretch>
        </p:blipFill>
        <p:spPr>
          <a:xfrm>
            <a:off x="1107934" y="2577967"/>
            <a:ext cx="9581201" cy="3567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217"/>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972" name="Google Shape;972;p217"/>
          <p:cNvSpPr txBox="1"/>
          <p:nvPr/>
        </p:nvSpPr>
        <p:spPr>
          <a:xfrm>
            <a:off x="4866000" y="1473151"/>
            <a:ext cx="6649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 const</a:t>
            </a:r>
            <a:endParaRPr sz="5333" b="1">
              <a:solidFill>
                <a:schemeClr val="dk1"/>
              </a:solidFill>
              <a:latin typeface="DM Sans"/>
              <a:ea typeface="DM Sans"/>
              <a:cs typeface="DM Sans"/>
              <a:sym typeface="DM Sans"/>
            </a:endParaRPr>
          </a:p>
        </p:txBody>
      </p:sp>
      <p:sp>
        <p:nvSpPr>
          <p:cNvPr id="973" name="Google Shape;973;p217"/>
          <p:cNvSpPr txBox="1"/>
          <p:nvPr/>
        </p:nvSpPr>
        <p:spPr>
          <a:xfrm>
            <a:off x="4866000" y="2948817"/>
            <a:ext cx="6649600" cy="883278"/>
          </a:xfrm>
          <a:prstGeom prst="rect">
            <a:avLst/>
          </a:prstGeom>
          <a:noFill/>
          <a:ln>
            <a:noFill/>
          </a:ln>
        </p:spPr>
        <p:txBody>
          <a:bodyPr spcFirstLastPara="1" wrap="square" lIns="121900" tIns="121900" rIns="121900" bIns="121900" anchor="t" anchorCtr="0">
            <a:spAutoFit/>
          </a:bodyPr>
          <a:lstStyle/>
          <a:p>
            <a:pPr>
              <a:lnSpc>
                <a:spcPct val="115000"/>
              </a:lnSpc>
            </a:pPr>
            <a:r>
              <a:rPr lang="es">
                <a:latin typeface="DM Sans"/>
                <a:ea typeface="DM Sans"/>
                <a:cs typeface="DM Sans"/>
                <a:sym typeface="DM Sans"/>
              </a:rPr>
              <a:t>Si se intenta reasignar una constante se obtendrá un error.</a:t>
            </a:r>
            <a:endParaRPr>
              <a:latin typeface="DM Sans"/>
              <a:ea typeface="DM Sans"/>
              <a:cs typeface="DM Sans"/>
              <a:sym typeface="DM Sans"/>
            </a:endParaRPr>
          </a:p>
          <a:p>
            <a:pPr>
              <a:lnSpc>
                <a:spcPct val="115000"/>
              </a:lnSpc>
            </a:pPr>
            <a:endParaRPr>
              <a:latin typeface="DM Sans"/>
              <a:ea typeface="DM Sans"/>
              <a:cs typeface="DM Sans"/>
              <a:sym typeface="DM Sans"/>
            </a:endParaRPr>
          </a:p>
        </p:txBody>
      </p:sp>
      <p:pic>
        <p:nvPicPr>
          <p:cNvPr id="974" name="Google Shape;974;p217"/>
          <p:cNvPicPr preferRelativeResize="0"/>
          <p:nvPr/>
        </p:nvPicPr>
        <p:blipFill rotWithShape="1">
          <a:blip r:embed="rId3">
            <a:alphaModFix/>
          </a:blip>
          <a:srcRect r="9518"/>
          <a:stretch/>
        </p:blipFill>
        <p:spPr>
          <a:xfrm>
            <a:off x="236801" y="2398185"/>
            <a:ext cx="4384300" cy="2061633"/>
          </a:xfrm>
          <a:prstGeom prst="rect">
            <a:avLst/>
          </a:prstGeom>
          <a:noFill/>
          <a:ln>
            <a:noFill/>
          </a:ln>
        </p:spPr>
      </p:pic>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10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43" name="Google Shape;443;p109"/>
          <p:cNvSpPr txBox="1"/>
          <p:nvPr/>
        </p:nvSpPr>
        <p:spPr>
          <a:xfrm>
            <a:off x="631133" y="2168133"/>
            <a:ext cx="10802400" cy="355009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067">
                <a:solidFill>
                  <a:schemeClr val="lt1"/>
                </a:solidFill>
                <a:latin typeface="DM Sans"/>
                <a:ea typeface="DM Sans"/>
                <a:cs typeface="DM Sans"/>
                <a:sym typeface="DM Sans"/>
              </a:rPr>
              <a:t>Seguramente estás pensando: “¿Por qué ahora socketServer se llama ‘io’?”</a:t>
            </a:r>
            <a:endParaRPr sz="3067">
              <a:solidFill>
                <a:schemeClr val="lt1"/>
              </a:solidFill>
              <a:latin typeface="DM Sans"/>
              <a:ea typeface="DM Sans"/>
              <a:cs typeface="DM Sans"/>
              <a:sym typeface="DM Sans"/>
            </a:endParaRPr>
          </a:p>
          <a:p>
            <a:pPr>
              <a:buClr>
                <a:srgbClr val="000000"/>
              </a:buClr>
              <a:buSzPts val="2500"/>
            </a:pPr>
            <a:endParaRPr sz="3067">
              <a:solidFill>
                <a:schemeClr val="lt1"/>
              </a:solidFill>
              <a:latin typeface="DM Sans"/>
              <a:ea typeface="DM Sans"/>
              <a:cs typeface="DM Sans"/>
              <a:sym typeface="DM Sans"/>
            </a:endParaRPr>
          </a:p>
          <a:p>
            <a:pPr>
              <a:buClr>
                <a:srgbClr val="000000"/>
              </a:buClr>
              <a:buSzPts val="2500"/>
            </a:pPr>
            <a:r>
              <a:rPr lang="es" sz="3067">
                <a:solidFill>
                  <a:schemeClr val="lt1"/>
                </a:solidFill>
                <a:latin typeface="DM Sans"/>
                <a:ea typeface="DM Sans"/>
                <a:cs typeface="DM Sans"/>
                <a:sym typeface="DM Sans"/>
              </a:rPr>
              <a:t>El nombre, como sabrás, no influye en nada, sólo </a:t>
            </a:r>
            <a:r>
              <a:rPr lang="es" sz="3067" b="1">
                <a:solidFill>
                  <a:schemeClr val="lt1"/>
                </a:solidFill>
                <a:latin typeface="DM Sans"/>
                <a:ea typeface="DM Sans"/>
                <a:cs typeface="DM Sans"/>
                <a:sym typeface="DM Sans"/>
              </a:rPr>
              <a:t>queremos mostrarte el nombre con el que se recomienda nombrarlo “por convención”. </a:t>
            </a:r>
            <a:r>
              <a:rPr lang="es" sz="3067">
                <a:solidFill>
                  <a:schemeClr val="lt1"/>
                </a:solidFill>
                <a:latin typeface="DM Sans"/>
                <a:ea typeface="DM Sans"/>
                <a:cs typeface="DM Sans"/>
                <a:sym typeface="DM Sans"/>
              </a:rPr>
              <a:t>Es decir, queremos que te acostumbres al nombre que encontrarás en otros proyectos.</a:t>
            </a:r>
            <a:endParaRPr sz="3067">
              <a:solidFill>
                <a:schemeClr val="lt1"/>
              </a:solidFill>
              <a:latin typeface="DM Sans"/>
              <a:ea typeface="DM Sans"/>
              <a:cs typeface="DM Sans"/>
              <a:sym typeface="DM Sans"/>
            </a:endParaRP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110"/>
          <p:cNvPicPr preferRelativeResize="0"/>
          <p:nvPr/>
        </p:nvPicPr>
        <p:blipFill>
          <a:blip r:embed="rId3">
            <a:alphaModFix/>
          </a:blip>
          <a:stretch>
            <a:fillRect/>
          </a:stretch>
        </p:blipFill>
        <p:spPr>
          <a:xfrm>
            <a:off x="1065834" y="3604500"/>
            <a:ext cx="10364668" cy="2320600"/>
          </a:xfrm>
          <a:prstGeom prst="rect">
            <a:avLst/>
          </a:prstGeom>
          <a:noFill/>
          <a:ln>
            <a:noFill/>
          </a:ln>
        </p:spPr>
      </p:pic>
      <p:sp>
        <p:nvSpPr>
          <p:cNvPr id="449" name="Google Shape;449;p110"/>
          <p:cNvSpPr txBox="1"/>
          <p:nvPr/>
        </p:nvSpPr>
        <p:spPr>
          <a:xfrm>
            <a:off x="1415600" y="2767000"/>
            <a:ext cx="9360800" cy="63603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2667">
                <a:solidFill>
                  <a:schemeClr val="accent6"/>
                </a:solidFill>
                <a:latin typeface="DM Sans"/>
                <a:ea typeface="DM Sans"/>
                <a:cs typeface="DM Sans"/>
                <a:sym typeface="DM Sans"/>
              </a:rPr>
              <a:t>(solo válido si trabajamos con type: module)</a:t>
            </a:r>
            <a:endParaRPr sz="2667">
              <a:solidFill>
                <a:schemeClr val="accent6"/>
              </a:solidFill>
              <a:latin typeface="DM Sans"/>
              <a:ea typeface="DM Sans"/>
              <a:cs typeface="DM Sans"/>
              <a:sym typeface="DM Sans"/>
            </a:endParaRPr>
          </a:p>
          <a:p>
            <a:pPr algn="ctr"/>
            <a:endParaRPr sz="133">
              <a:solidFill>
                <a:schemeClr val="accent6"/>
              </a:solidFill>
            </a:endParaRPr>
          </a:p>
        </p:txBody>
      </p:sp>
      <p:sp>
        <p:nvSpPr>
          <p:cNvPr id="450" name="Google Shape;450;p110"/>
          <p:cNvSpPr txBox="1"/>
          <p:nvPr/>
        </p:nvSpPr>
        <p:spPr>
          <a:xfrm>
            <a:off x="940600" y="1117601"/>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3. Configurando nuestro servidor express con Handlebars + socket.io : </a:t>
            </a:r>
            <a:r>
              <a:rPr lang="es" sz="4000" b="1">
                <a:solidFill>
                  <a:schemeClr val="accent6"/>
                </a:solidFill>
                <a:latin typeface="DM Sans"/>
                <a:ea typeface="DM Sans"/>
                <a:cs typeface="DM Sans"/>
                <a:sym typeface="DM Sans"/>
              </a:rPr>
              <a:t>utils.js</a:t>
            </a:r>
            <a:endParaRPr sz="4000" b="1">
              <a:solidFill>
                <a:schemeClr val="accent6"/>
              </a:solidFill>
              <a:latin typeface="DM Sans"/>
              <a:ea typeface="DM Sans"/>
              <a:cs typeface="DM Sans"/>
              <a:sym typeface="DM Sans"/>
            </a:endParaRPr>
          </a:p>
        </p:txBody>
      </p:sp>
      <p:grpSp>
        <p:nvGrpSpPr>
          <p:cNvPr id="451" name="Google Shape;451;p110"/>
          <p:cNvGrpSpPr/>
          <p:nvPr/>
        </p:nvGrpSpPr>
        <p:grpSpPr>
          <a:xfrm>
            <a:off x="609791" y="624382"/>
            <a:ext cx="574765" cy="574765"/>
            <a:chOff x="7605951" y="217673"/>
            <a:chExt cx="738900" cy="738900"/>
          </a:xfrm>
        </p:grpSpPr>
        <p:sp>
          <p:nvSpPr>
            <p:cNvPr id="452" name="Google Shape;452;p11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53" name="Google Shape;453;p11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54" name="Google Shape;454;p110"/>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11"/>
          <p:cNvSpPr txBox="1"/>
          <p:nvPr/>
        </p:nvSpPr>
        <p:spPr>
          <a:xfrm>
            <a:off x="940600" y="1117601"/>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3. Configurando nuestro servidor express con Handlebars + socket.io: </a:t>
            </a:r>
            <a:r>
              <a:rPr lang="es" sz="4000" b="1">
                <a:solidFill>
                  <a:schemeClr val="accent6"/>
                </a:solidFill>
                <a:latin typeface="DM Sans"/>
                <a:ea typeface="DM Sans"/>
                <a:cs typeface="DM Sans"/>
                <a:sym typeface="DM Sans"/>
              </a:rPr>
              <a:t>views.router.js</a:t>
            </a:r>
            <a:endParaRPr sz="4000" b="1">
              <a:solidFill>
                <a:schemeClr val="accent6"/>
              </a:solidFill>
              <a:latin typeface="DM Sans"/>
              <a:ea typeface="DM Sans"/>
              <a:cs typeface="DM Sans"/>
              <a:sym typeface="DM Sans"/>
            </a:endParaRPr>
          </a:p>
        </p:txBody>
      </p:sp>
      <p:grpSp>
        <p:nvGrpSpPr>
          <p:cNvPr id="460" name="Google Shape;460;p111"/>
          <p:cNvGrpSpPr/>
          <p:nvPr/>
        </p:nvGrpSpPr>
        <p:grpSpPr>
          <a:xfrm>
            <a:off x="609791" y="624382"/>
            <a:ext cx="574765" cy="574765"/>
            <a:chOff x="7605951" y="217673"/>
            <a:chExt cx="738900" cy="738900"/>
          </a:xfrm>
        </p:grpSpPr>
        <p:sp>
          <p:nvSpPr>
            <p:cNvPr id="461" name="Google Shape;461;p11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62" name="Google Shape;462;p11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63" name="Google Shape;463;p111"/>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pic>
        <p:nvPicPr>
          <p:cNvPr id="464" name="Google Shape;464;p111"/>
          <p:cNvPicPr preferRelativeResize="0"/>
          <p:nvPr/>
        </p:nvPicPr>
        <p:blipFill>
          <a:blip r:embed="rId4">
            <a:alphaModFix/>
          </a:blip>
          <a:stretch>
            <a:fillRect/>
          </a:stretch>
        </p:blipFill>
        <p:spPr>
          <a:xfrm>
            <a:off x="203200" y="2612934"/>
            <a:ext cx="11785600" cy="3105335"/>
          </a:xfrm>
          <a:prstGeom prst="rect">
            <a:avLst/>
          </a:prstGeom>
          <a:noFill/>
          <a:ln>
            <a:noFill/>
          </a:ln>
        </p:spPr>
      </p:pic>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112"/>
          <p:cNvPicPr preferRelativeResize="0"/>
          <p:nvPr/>
        </p:nvPicPr>
        <p:blipFill>
          <a:blip r:embed="rId3">
            <a:alphaModFix/>
          </a:blip>
          <a:stretch>
            <a:fillRect/>
          </a:stretch>
        </p:blipFill>
        <p:spPr>
          <a:xfrm>
            <a:off x="987234" y="3110101"/>
            <a:ext cx="10217532" cy="1671967"/>
          </a:xfrm>
          <a:prstGeom prst="rect">
            <a:avLst/>
          </a:prstGeom>
          <a:noFill/>
          <a:ln>
            <a:noFill/>
          </a:ln>
        </p:spPr>
      </p:pic>
      <p:sp>
        <p:nvSpPr>
          <p:cNvPr id="470" name="Google Shape;470;p112"/>
          <p:cNvSpPr txBox="1"/>
          <p:nvPr/>
        </p:nvSpPr>
        <p:spPr>
          <a:xfrm>
            <a:off x="609800" y="1219201"/>
            <a:ext cx="114220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3. Configurando nuestro servidor express con Handlebars + socket.io: </a:t>
            </a:r>
            <a:r>
              <a:rPr lang="es" sz="4000" b="1">
                <a:solidFill>
                  <a:schemeClr val="accent6"/>
                </a:solidFill>
                <a:latin typeface="DM Sans"/>
                <a:ea typeface="DM Sans"/>
                <a:cs typeface="DM Sans"/>
                <a:sym typeface="DM Sans"/>
              </a:rPr>
              <a:t>index.handlebars</a:t>
            </a:r>
            <a:endParaRPr sz="4000" b="1">
              <a:solidFill>
                <a:schemeClr val="accent6"/>
              </a:solidFill>
              <a:latin typeface="DM Sans"/>
              <a:ea typeface="DM Sans"/>
              <a:cs typeface="DM Sans"/>
              <a:sym typeface="DM Sans"/>
            </a:endParaRPr>
          </a:p>
        </p:txBody>
      </p:sp>
      <p:grpSp>
        <p:nvGrpSpPr>
          <p:cNvPr id="471" name="Google Shape;471;p112"/>
          <p:cNvGrpSpPr/>
          <p:nvPr/>
        </p:nvGrpSpPr>
        <p:grpSpPr>
          <a:xfrm>
            <a:off x="609791" y="624382"/>
            <a:ext cx="574765" cy="574765"/>
            <a:chOff x="7605951" y="217673"/>
            <a:chExt cx="738900" cy="738900"/>
          </a:xfrm>
        </p:grpSpPr>
        <p:sp>
          <p:nvSpPr>
            <p:cNvPr id="472" name="Google Shape;472;p11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73" name="Google Shape;473;p112"/>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74" name="Google Shape;474;p112"/>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13"/>
          <p:cNvSpPr/>
          <p:nvPr/>
        </p:nvSpPr>
        <p:spPr>
          <a:xfrm>
            <a:off x="863200" y="2531033"/>
            <a:ext cx="10465600" cy="3637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80" name="Google Shape;480;p113"/>
          <p:cNvSpPr txBox="1"/>
          <p:nvPr/>
        </p:nvSpPr>
        <p:spPr>
          <a:xfrm>
            <a:off x="1240733" y="1176618"/>
            <a:ext cx="9950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4.  Agregar js a la carpeta public y a nuestro index.handlebars</a:t>
            </a:r>
            <a:endParaRPr sz="4000" b="1">
              <a:solidFill>
                <a:schemeClr val="lt1"/>
              </a:solidFill>
              <a:latin typeface="DM Sans"/>
              <a:ea typeface="DM Sans"/>
              <a:cs typeface="DM Sans"/>
              <a:sym typeface="DM Sans"/>
            </a:endParaRPr>
          </a:p>
        </p:txBody>
      </p:sp>
      <p:sp>
        <p:nvSpPr>
          <p:cNvPr id="481" name="Google Shape;481;p113"/>
          <p:cNvSpPr txBox="1"/>
          <p:nvPr/>
        </p:nvSpPr>
        <p:spPr>
          <a:xfrm>
            <a:off x="6533833" y="2800867"/>
            <a:ext cx="4474000" cy="2955384"/>
          </a:xfrm>
          <a:prstGeom prst="rect">
            <a:avLst/>
          </a:prstGeom>
          <a:noFill/>
          <a:ln>
            <a:noFill/>
          </a:ln>
        </p:spPr>
        <p:txBody>
          <a:bodyPr spcFirstLastPara="1" wrap="square" lIns="121900" tIns="121900" rIns="121900" bIns="121900" anchor="t" anchorCtr="0">
            <a:spAutoFit/>
          </a:bodyPr>
          <a:lstStyle/>
          <a:p>
            <a:r>
              <a:rPr lang="es" sz="1467">
                <a:latin typeface="DM Sans"/>
                <a:ea typeface="DM Sans"/>
                <a:cs typeface="DM Sans"/>
                <a:sym typeface="DM Sans"/>
              </a:rPr>
              <a:t>Creamos un index.js en la carpeta public/js/ y la referenciamos en nuestro index.handlebars (línea 5)</a:t>
            </a:r>
            <a:endParaRPr sz="1467">
              <a:latin typeface="DM Sans"/>
              <a:ea typeface="DM Sans"/>
              <a:cs typeface="DM Sans"/>
              <a:sym typeface="DM Sans"/>
            </a:endParaRPr>
          </a:p>
          <a:p>
            <a:endParaRPr sz="1467">
              <a:latin typeface="DM Sans"/>
              <a:ea typeface="DM Sans"/>
              <a:cs typeface="DM Sans"/>
              <a:sym typeface="DM Sans"/>
            </a:endParaRPr>
          </a:p>
          <a:p>
            <a:r>
              <a:rPr lang="es" sz="1467">
                <a:latin typeface="DM Sans"/>
                <a:ea typeface="DM Sans"/>
                <a:cs typeface="DM Sans"/>
                <a:sym typeface="DM Sans"/>
              </a:rPr>
              <a:t>Como comentamos, el cliente también necesita instanciar su socket, entonces lo colocamos en un script con la sintaxis indicada en la imagen. (línea 4)</a:t>
            </a:r>
            <a:endParaRPr sz="1467">
              <a:latin typeface="DM Sans"/>
              <a:ea typeface="DM Sans"/>
              <a:cs typeface="DM Sans"/>
              <a:sym typeface="DM Sans"/>
            </a:endParaRPr>
          </a:p>
          <a:p>
            <a:endParaRPr sz="1467">
              <a:latin typeface="DM Sans"/>
              <a:ea typeface="DM Sans"/>
              <a:cs typeface="DM Sans"/>
              <a:sym typeface="DM Sans"/>
            </a:endParaRPr>
          </a:p>
          <a:p>
            <a:endParaRPr sz="1467">
              <a:latin typeface="DM Sans"/>
              <a:ea typeface="DM Sans"/>
              <a:cs typeface="DM Sans"/>
              <a:sym typeface="DM Sans"/>
            </a:endParaRPr>
          </a:p>
          <a:p>
            <a:r>
              <a:rPr lang="es" sz="1467" b="1">
                <a:latin typeface="DM Sans"/>
                <a:ea typeface="DM Sans"/>
                <a:cs typeface="DM Sans"/>
                <a:sym typeface="DM Sans"/>
              </a:rPr>
              <a:t>El script de socket siempre debe estar antes que el script propio</a:t>
            </a:r>
            <a:endParaRPr sz="1467">
              <a:latin typeface="DM Sans"/>
              <a:ea typeface="DM Sans"/>
              <a:cs typeface="DM Sans"/>
              <a:sym typeface="DM Sans"/>
            </a:endParaRPr>
          </a:p>
        </p:txBody>
      </p:sp>
      <p:pic>
        <p:nvPicPr>
          <p:cNvPr id="482" name="Google Shape;482;p113"/>
          <p:cNvPicPr preferRelativeResize="0"/>
          <p:nvPr/>
        </p:nvPicPr>
        <p:blipFill>
          <a:blip r:embed="rId3">
            <a:alphaModFix/>
          </a:blip>
          <a:stretch>
            <a:fillRect/>
          </a:stretch>
        </p:blipFill>
        <p:spPr>
          <a:xfrm>
            <a:off x="1284134" y="2662451"/>
            <a:ext cx="5143633" cy="3374367"/>
          </a:xfrm>
          <a:prstGeom prst="rect">
            <a:avLst/>
          </a:prstGeom>
          <a:noFill/>
          <a:ln>
            <a:noFill/>
          </a:ln>
        </p:spPr>
      </p:pic>
      <p:grpSp>
        <p:nvGrpSpPr>
          <p:cNvPr id="483" name="Google Shape;483;p113"/>
          <p:cNvGrpSpPr/>
          <p:nvPr/>
        </p:nvGrpSpPr>
        <p:grpSpPr>
          <a:xfrm>
            <a:off x="609791" y="624382"/>
            <a:ext cx="574765" cy="574765"/>
            <a:chOff x="7605951" y="217673"/>
            <a:chExt cx="738900" cy="738900"/>
          </a:xfrm>
        </p:grpSpPr>
        <p:sp>
          <p:nvSpPr>
            <p:cNvPr id="484" name="Google Shape;484;p11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85" name="Google Shape;485;p11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86" name="Google Shape;486;p113"/>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14"/>
          <p:cNvSpPr/>
          <p:nvPr/>
        </p:nvSpPr>
        <p:spPr>
          <a:xfrm>
            <a:off x="863200" y="2313867"/>
            <a:ext cx="10465600" cy="38716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92" name="Google Shape;492;p114"/>
          <p:cNvSpPr txBox="1"/>
          <p:nvPr/>
        </p:nvSpPr>
        <p:spPr>
          <a:xfrm>
            <a:off x="1143800" y="1071101"/>
            <a:ext cx="103108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5. Levantar nuestro socket del lado del cliente en index.js</a:t>
            </a:r>
            <a:endParaRPr sz="4000" b="1">
              <a:solidFill>
                <a:schemeClr val="lt1"/>
              </a:solidFill>
              <a:latin typeface="DM Sans"/>
              <a:ea typeface="DM Sans"/>
              <a:cs typeface="DM Sans"/>
              <a:sym typeface="DM Sans"/>
            </a:endParaRPr>
          </a:p>
        </p:txBody>
      </p:sp>
      <p:pic>
        <p:nvPicPr>
          <p:cNvPr id="493" name="Google Shape;493;p114"/>
          <p:cNvPicPr preferRelativeResize="0"/>
          <p:nvPr/>
        </p:nvPicPr>
        <p:blipFill>
          <a:blip r:embed="rId3">
            <a:alphaModFix/>
          </a:blip>
          <a:stretch>
            <a:fillRect/>
          </a:stretch>
        </p:blipFill>
        <p:spPr>
          <a:xfrm>
            <a:off x="1442129" y="3299067"/>
            <a:ext cx="9307753" cy="2676867"/>
          </a:xfrm>
          <a:prstGeom prst="rect">
            <a:avLst/>
          </a:prstGeom>
          <a:noFill/>
          <a:ln>
            <a:noFill/>
          </a:ln>
        </p:spPr>
      </p:pic>
      <p:sp>
        <p:nvSpPr>
          <p:cNvPr id="494" name="Google Shape;494;p114"/>
          <p:cNvSpPr txBox="1"/>
          <p:nvPr/>
        </p:nvSpPr>
        <p:spPr>
          <a:xfrm>
            <a:off x="1084800" y="2313868"/>
            <a:ext cx="10022400" cy="984845"/>
          </a:xfrm>
          <a:prstGeom prst="rect">
            <a:avLst/>
          </a:prstGeom>
          <a:noFill/>
          <a:ln>
            <a:noFill/>
          </a:ln>
        </p:spPr>
        <p:txBody>
          <a:bodyPr spcFirstLastPara="1" wrap="square" lIns="121900" tIns="121900" rIns="121900" bIns="121900" anchor="t" anchorCtr="0">
            <a:spAutoFit/>
          </a:bodyPr>
          <a:lstStyle/>
          <a:p>
            <a:r>
              <a:rPr lang="es" sz="1600">
                <a:latin typeface="DM Sans"/>
                <a:ea typeface="DM Sans"/>
                <a:cs typeface="DM Sans"/>
                <a:sym typeface="DM Sans"/>
              </a:rPr>
              <a:t>Una vez que hemos importado socket.io desde nuestro script de lado del cliente, podemos probar utilizándolo en nuestro archivo index.js.</a:t>
            </a:r>
            <a:endParaRPr sz="1600">
              <a:latin typeface="DM Sans"/>
              <a:ea typeface="DM Sans"/>
              <a:cs typeface="DM Sans"/>
              <a:sym typeface="DM Sans"/>
            </a:endParaRPr>
          </a:p>
          <a:p>
            <a:r>
              <a:rPr lang="es" sz="1600">
                <a:latin typeface="DM Sans"/>
                <a:ea typeface="DM Sans"/>
                <a:cs typeface="DM Sans"/>
                <a:sym typeface="DM Sans"/>
              </a:rPr>
              <a:t>En este archivo index.js es donde tendremos el socket/cliente para conectar con socket/servidor</a:t>
            </a:r>
            <a:endParaRPr sz="1600">
              <a:latin typeface="DM Sans"/>
              <a:ea typeface="DM Sans"/>
              <a:cs typeface="DM Sans"/>
              <a:sym typeface="DM Sans"/>
            </a:endParaRPr>
          </a:p>
        </p:txBody>
      </p:sp>
      <p:grpSp>
        <p:nvGrpSpPr>
          <p:cNvPr id="495" name="Google Shape;495;p114"/>
          <p:cNvGrpSpPr/>
          <p:nvPr/>
        </p:nvGrpSpPr>
        <p:grpSpPr>
          <a:xfrm>
            <a:off x="609791" y="624382"/>
            <a:ext cx="574765" cy="574765"/>
            <a:chOff x="7605951" y="217673"/>
            <a:chExt cx="738900" cy="738900"/>
          </a:xfrm>
        </p:grpSpPr>
        <p:sp>
          <p:nvSpPr>
            <p:cNvPr id="496" name="Google Shape;496;p11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97" name="Google Shape;497;p114"/>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98" name="Google Shape;498;p114"/>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15"/>
          <p:cNvSpPr txBox="1"/>
          <p:nvPr/>
        </p:nvSpPr>
        <p:spPr>
          <a:xfrm>
            <a:off x="1873151" y="21976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Comenzamos con las configuraciones: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Sweetalert2</a:t>
            </a:r>
            <a:endParaRPr sz="5333" b="1">
              <a:solidFill>
                <a:srgbClr val="EA90FF"/>
              </a:solidFill>
              <a:latin typeface="DM Sans"/>
              <a:ea typeface="DM Sans"/>
              <a:cs typeface="DM Sans"/>
              <a:sym typeface="DM Sans"/>
            </a:endParaRP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16"/>
          <p:cNvSpPr txBox="1"/>
          <p:nvPr/>
        </p:nvSpPr>
        <p:spPr>
          <a:xfrm>
            <a:off x="589833" y="2474600"/>
            <a:ext cx="10304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Sweetalert2 nos permitirá utilizar alertas más estéticas y con más funcionalidades. En este caso la utilizaremos para dos cosas particulares: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Para bloquear la pantalla del chat hasta que el usuario se identifique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Para notificar a los usuarios cuando alguien se conecte al chat</a:t>
            </a:r>
            <a:endParaRPr>
              <a:latin typeface="DM Sans"/>
              <a:ea typeface="DM Sans"/>
              <a:cs typeface="DM Sans"/>
              <a:sym typeface="DM Sans"/>
            </a:endParaRPr>
          </a:p>
        </p:txBody>
      </p:sp>
      <p:pic>
        <p:nvPicPr>
          <p:cNvPr id="509" name="Google Shape;509;p116"/>
          <p:cNvPicPr preferRelativeResize="0"/>
          <p:nvPr/>
        </p:nvPicPr>
        <p:blipFill>
          <a:blip r:embed="rId3">
            <a:alphaModFix/>
          </a:blip>
          <a:stretch>
            <a:fillRect/>
          </a:stretch>
        </p:blipFill>
        <p:spPr>
          <a:xfrm>
            <a:off x="751717" y="1180300"/>
            <a:ext cx="5055632" cy="985200"/>
          </a:xfrm>
          <a:prstGeom prst="rect">
            <a:avLst/>
          </a:prstGeom>
          <a:noFill/>
          <a:ln>
            <a:noFill/>
          </a:ln>
        </p:spPr>
      </p:pic>
      <p:grpSp>
        <p:nvGrpSpPr>
          <p:cNvPr id="510" name="Google Shape;510;p116"/>
          <p:cNvGrpSpPr/>
          <p:nvPr/>
        </p:nvGrpSpPr>
        <p:grpSpPr>
          <a:xfrm>
            <a:off x="261258" y="418682"/>
            <a:ext cx="574765" cy="574765"/>
            <a:chOff x="7605951" y="217673"/>
            <a:chExt cx="738900" cy="738900"/>
          </a:xfrm>
        </p:grpSpPr>
        <p:sp>
          <p:nvSpPr>
            <p:cNvPr id="511" name="Google Shape;511;p11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12" name="Google Shape;512;p116"/>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13" name="Google Shape;513;p116"/>
          <p:cNvSpPr txBox="1"/>
          <p:nvPr/>
        </p:nvSpPr>
        <p:spPr>
          <a:xfrm>
            <a:off x="892200" y="4186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117"/>
          <p:cNvPicPr preferRelativeResize="0"/>
          <p:nvPr/>
        </p:nvPicPr>
        <p:blipFill>
          <a:blip r:embed="rId3">
            <a:alphaModFix/>
          </a:blip>
          <a:stretch>
            <a:fillRect/>
          </a:stretch>
        </p:blipFill>
        <p:spPr>
          <a:xfrm>
            <a:off x="4339734" y="1065934"/>
            <a:ext cx="7297733" cy="2135100"/>
          </a:xfrm>
          <a:prstGeom prst="rect">
            <a:avLst/>
          </a:prstGeom>
          <a:noFill/>
          <a:ln>
            <a:noFill/>
          </a:ln>
        </p:spPr>
      </p:pic>
      <p:sp>
        <p:nvSpPr>
          <p:cNvPr id="519" name="Google Shape;519;p117"/>
          <p:cNvSpPr txBox="1"/>
          <p:nvPr/>
        </p:nvSpPr>
        <p:spPr>
          <a:xfrm>
            <a:off x="381500" y="1065934"/>
            <a:ext cx="3712400" cy="1077178"/>
          </a:xfrm>
          <a:prstGeom prst="rect">
            <a:avLst/>
          </a:prstGeom>
          <a:noFill/>
          <a:ln>
            <a:noFill/>
          </a:ln>
        </p:spPr>
        <p:txBody>
          <a:bodyPr spcFirstLastPara="1" wrap="square" lIns="121900" tIns="121900" rIns="121900" bIns="121900" anchor="t" anchorCtr="0">
            <a:spAutoFit/>
          </a:bodyPr>
          <a:lstStyle/>
          <a:p>
            <a:pPr marL="609585" indent="-419090">
              <a:buSzPts val="1350"/>
              <a:buFont typeface="DM Sans"/>
              <a:buAutoNum type="arabicPeriod"/>
            </a:pPr>
            <a:r>
              <a:rPr lang="es">
                <a:latin typeface="DM Sans"/>
                <a:ea typeface="DM Sans"/>
                <a:cs typeface="DM Sans"/>
                <a:sym typeface="DM Sans"/>
              </a:rPr>
              <a:t>Instalamos Sweetalert en la nuestra vista “index.handlebars”</a:t>
            </a:r>
            <a:endParaRPr>
              <a:latin typeface="DM Sans"/>
              <a:ea typeface="DM Sans"/>
              <a:cs typeface="DM Sans"/>
              <a:sym typeface="DM Sans"/>
            </a:endParaRPr>
          </a:p>
        </p:txBody>
      </p:sp>
      <p:pic>
        <p:nvPicPr>
          <p:cNvPr id="520" name="Google Shape;520;p117"/>
          <p:cNvPicPr preferRelativeResize="0"/>
          <p:nvPr/>
        </p:nvPicPr>
        <p:blipFill>
          <a:blip r:embed="rId4">
            <a:alphaModFix/>
          </a:blip>
          <a:stretch>
            <a:fillRect/>
          </a:stretch>
        </p:blipFill>
        <p:spPr>
          <a:xfrm>
            <a:off x="485734" y="3817401"/>
            <a:ext cx="5880100" cy="2247900"/>
          </a:xfrm>
          <a:prstGeom prst="rect">
            <a:avLst/>
          </a:prstGeom>
          <a:noFill/>
          <a:ln>
            <a:noFill/>
          </a:ln>
        </p:spPr>
      </p:pic>
      <p:sp>
        <p:nvSpPr>
          <p:cNvPr id="521" name="Google Shape;521;p117"/>
          <p:cNvSpPr txBox="1"/>
          <p:nvPr/>
        </p:nvSpPr>
        <p:spPr>
          <a:xfrm>
            <a:off x="6719800" y="3817401"/>
            <a:ext cx="3149600" cy="1077178"/>
          </a:xfrm>
          <a:prstGeom prst="rect">
            <a:avLst/>
          </a:prstGeom>
          <a:noFill/>
          <a:ln>
            <a:noFill/>
          </a:ln>
        </p:spPr>
        <p:txBody>
          <a:bodyPr spcFirstLastPara="1" wrap="square" lIns="121900" tIns="121900" rIns="121900" bIns="121900" anchor="t" anchorCtr="0">
            <a:spAutoFit/>
          </a:bodyPr>
          <a:lstStyle/>
          <a:p>
            <a:pPr marL="609585" indent="-419090">
              <a:buSzPts val="1350"/>
              <a:buFont typeface="DM Sans"/>
              <a:buAutoNum type="arabicPeriod" startAt="2"/>
            </a:pPr>
            <a:r>
              <a:rPr lang="es">
                <a:latin typeface="DM Sans"/>
                <a:ea typeface="DM Sans"/>
                <a:cs typeface="DM Sans"/>
                <a:sym typeface="DM Sans"/>
              </a:rPr>
              <a:t>Utilizamos el objeto “Swal” en nuestro index.js</a:t>
            </a:r>
            <a:endParaRPr>
              <a:latin typeface="DM Sans"/>
              <a:ea typeface="DM Sans"/>
              <a:cs typeface="DM Sans"/>
              <a:sym typeface="DM Sans"/>
            </a:endParaRPr>
          </a:p>
        </p:txBody>
      </p:sp>
      <p:grpSp>
        <p:nvGrpSpPr>
          <p:cNvPr id="522" name="Google Shape;522;p117"/>
          <p:cNvGrpSpPr/>
          <p:nvPr/>
        </p:nvGrpSpPr>
        <p:grpSpPr>
          <a:xfrm>
            <a:off x="261258" y="418682"/>
            <a:ext cx="574765" cy="574765"/>
            <a:chOff x="7605951" y="217673"/>
            <a:chExt cx="738900" cy="738900"/>
          </a:xfrm>
        </p:grpSpPr>
        <p:sp>
          <p:nvSpPr>
            <p:cNvPr id="523" name="Google Shape;523;p117"/>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24" name="Google Shape;524;p117"/>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525" name="Google Shape;525;p117"/>
          <p:cNvSpPr txBox="1"/>
          <p:nvPr/>
        </p:nvSpPr>
        <p:spPr>
          <a:xfrm>
            <a:off x="892200" y="4186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118"/>
          <p:cNvPicPr preferRelativeResize="0"/>
          <p:nvPr/>
        </p:nvPicPr>
        <p:blipFill rotWithShape="1">
          <a:blip r:embed="rId3">
            <a:alphaModFix/>
          </a:blip>
          <a:srcRect b="20375"/>
          <a:stretch/>
        </p:blipFill>
        <p:spPr>
          <a:xfrm>
            <a:off x="910234" y="2154200"/>
            <a:ext cx="10371533" cy="3846200"/>
          </a:xfrm>
          <a:prstGeom prst="rect">
            <a:avLst/>
          </a:prstGeom>
          <a:noFill/>
          <a:ln>
            <a:noFill/>
          </a:ln>
        </p:spPr>
      </p:pic>
      <p:sp>
        <p:nvSpPr>
          <p:cNvPr id="531" name="Google Shape;531;p118"/>
          <p:cNvSpPr txBox="1"/>
          <p:nvPr/>
        </p:nvSpPr>
        <p:spPr>
          <a:xfrm>
            <a:off x="632767" y="579034"/>
            <a:ext cx="11312800" cy="1313268"/>
          </a:xfrm>
          <a:prstGeom prst="rect">
            <a:avLst/>
          </a:prstGeom>
          <a:noFill/>
          <a:ln>
            <a:noFill/>
          </a:ln>
        </p:spPr>
        <p:txBody>
          <a:bodyPr spcFirstLastPara="1" wrap="square" lIns="121900" tIns="121900" rIns="121900" bIns="121900" anchor="t" anchorCtr="0">
            <a:spAutoFit/>
          </a:bodyPr>
          <a:lstStyle/>
          <a:p>
            <a:r>
              <a:rPr lang="es" sz="3467" b="1">
                <a:latin typeface="DM Sans"/>
                <a:ea typeface="DM Sans"/>
                <a:cs typeface="DM Sans"/>
                <a:sym typeface="DM Sans"/>
              </a:rPr>
              <a:t>Resultado: Una alerta presentable, profesional, y lista para customizarse</a:t>
            </a:r>
            <a:endParaRPr sz="3467" b="1">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21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rgbClr val="EAFF6A"/>
                </a:solidFill>
                <a:latin typeface="DM Sans"/>
                <a:ea typeface="DM Sans"/>
                <a:cs typeface="DM Sans"/>
                <a:sym typeface="DM Sans"/>
              </a:rPr>
              <a:t>Mutabilidad y const</a:t>
            </a:r>
            <a:endParaRPr sz="5333" b="1">
              <a:solidFill>
                <a:srgbClr val="EAFF6A"/>
              </a:solidFill>
              <a:latin typeface="DM Sans"/>
              <a:ea typeface="DM Sans"/>
              <a:cs typeface="DM Sans"/>
              <a:sym typeface="DM Sans"/>
            </a:endParaRPr>
          </a:p>
        </p:txBody>
      </p:sp>
      <p:sp>
        <p:nvSpPr>
          <p:cNvPr id="980" name="Google Shape;980;p218"/>
          <p:cNvSpPr txBox="1"/>
          <p:nvPr/>
        </p:nvSpPr>
        <p:spPr>
          <a:xfrm>
            <a:off x="631133" y="1964933"/>
            <a:ext cx="10452000" cy="4350510"/>
          </a:xfrm>
          <a:prstGeom prst="rect">
            <a:avLst/>
          </a:prstGeom>
          <a:noFill/>
          <a:ln>
            <a:noFill/>
          </a:ln>
        </p:spPr>
        <p:txBody>
          <a:bodyPr spcFirstLastPara="1" wrap="square" lIns="121900" tIns="121900" rIns="121900" bIns="121900" anchor="t" anchorCtr="0">
            <a:spAutoFit/>
          </a:bodyPr>
          <a:lstStyle/>
          <a:p>
            <a:pPr marL="609585" indent="-474121">
              <a:buClr>
                <a:schemeClr val="accent6"/>
              </a:buClr>
              <a:buSzPts val="2000"/>
              <a:buFont typeface="DM Sans"/>
              <a:buChar char="✓"/>
            </a:pPr>
            <a:r>
              <a:rPr lang="es" sz="2667">
                <a:solidFill>
                  <a:schemeClr val="lt1"/>
                </a:solidFill>
                <a:latin typeface="DM Sans"/>
                <a:ea typeface="DM Sans"/>
                <a:cs typeface="DM Sans"/>
                <a:sym typeface="DM Sans"/>
              </a:rPr>
              <a:t>Mientras que con</a:t>
            </a:r>
            <a:r>
              <a:rPr lang="es" sz="2667">
                <a:solidFill>
                  <a:schemeClr val="lt1"/>
                </a:solidFill>
                <a:latin typeface="Consolas"/>
                <a:ea typeface="Consolas"/>
                <a:cs typeface="Consolas"/>
                <a:sym typeface="Consolas"/>
              </a:rPr>
              <a:t> let</a:t>
            </a:r>
            <a:r>
              <a:rPr lang="es" sz="2667">
                <a:solidFill>
                  <a:schemeClr val="lt1"/>
                </a:solidFill>
                <a:latin typeface="DM Sans"/>
                <a:ea typeface="DM Sans"/>
                <a:cs typeface="DM Sans"/>
                <a:sym typeface="DM Sans"/>
              </a:rPr>
              <a:t> una variable puede ser reasignada, con</a:t>
            </a:r>
            <a:r>
              <a:rPr lang="es" sz="2667">
                <a:solidFill>
                  <a:schemeClr val="lt1"/>
                </a:solidFill>
                <a:latin typeface="Consolas"/>
                <a:ea typeface="Consolas"/>
                <a:cs typeface="Consolas"/>
                <a:sym typeface="Consolas"/>
              </a:rPr>
              <a:t> const</a:t>
            </a:r>
            <a:r>
              <a:rPr lang="es" sz="2667">
                <a:solidFill>
                  <a:schemeClr val="lt1"/>
                </a:solidFill>
                <a:latin typeface="DM Sans"/>
                <a:ea typeface="DM Sans"/>
                <a:cs typeface="DM Sans"/>
                <a:sym typeface="DM Sans"/>
              </a:rPr>
              <a:t> no es posible. </a:t>
            </a:r>
            <a:endParaRPr sz="2667">
              <a:solidFill>
                <a:schemeClr val="lt1"/>
              </a:solidFill>
              <a:latin typeface="DM Sans"/>
              <a:ea typeface="DM Sans"/>
              <a:cs typeface="DM Sans"/>
              <a:sym typeface="DM Sans"/>
            </a:endParaRPr>
          </a:p>
          <a:p>
            <a:pPr marL="609585" indent="-474121">
              <a:buClr>
                <a:schemeClr val="accent6"/>
              </a:buClr>
              <a:buSzPts val="2000"/>
              <a:buFont typeface="DM Sans"/>
              <a:buChar char="✓"/>
            </a:pPr>
            <a:r>
              <a:rPr lang="es" sz="2667">
                <a:solidFill>
                  <a:schemeClr val="lt1"/>
                </a:solidFill>
                <a:latin typeface="DM Sans"/>
                <a:ea typeface="DM Sans"/>
                <a:cs typeface="DM Sans"/>
                <a:sym typeface="DM Sans"/>
              </a:rPr>
              <a:t>Si se intenta reasignar una constante se obtendrá un error tipo TypeError. </a:t>
            </a:r>
            <a:endParaRPr sz="2667">
              <a:solidFill>
                <a:schemeClr val="lt1"/>
              </a:solidFill>
              <a:latin typeface="DM Sans"/>
              <a:ea typeface="DM Sans"/>
              <a:cs typeface="DM Sans"/>
              <a:sym typeface="DM Sans"/>
            </a:endParaRPr>
          </a:p>
          <a:p>
            <a:pPr marL="609585" indent="-474121">
              <a:buClr>
                <a:schemeClr val="accent6"/>
              </a:buClr>
              <a:buSzPts val="2000"/>
              <a:buFont typeface="DM Sans"/>
              <a:buChar char="✓"/>
            </a:pPr>
            <a:r>
              <a:rPr lang="es" sz="2667">
                <a:solidFill>
                  <a:schemeClr val="lt1"/>
                </a:solidFill>
                <a:latin typeface="DM Sans"/>
                <a:ea typeface="DM Sans"/>
                <a:cs typeface="DM Sans"/>
                <a:sym typeface="DM Sans"/>
              </a:rPr>
              <a:t>Pero que no se puedan reasignar no significa que sean inmutables. </a:t>
            </a:r>
            <a:endParaRPr sz="2667">
              <a:solidFill>
                <a:schemeClr val="lt1"/>
              </a:solidFill>
              <a:latin typeface="DM Sans"/>
              <a:ea typeface="DM Sans"/>
              <a:cs typeface="DM Sans"/>
              <a:sym typeface="DM Sans"/>
            </a:endParaRPr>
          </a:p>
          <a:p>
            <a:pPr marL="609585" indent="-474121">
              <a:buClr>
                <a:schemeClr val="accent6"/>
              </a:buClr>
              <a:buSzPts val="2000"/>
              <a:buFont typeface="DM Sans"/>
              <a:buChar char="✓"/>
            </a:pPr>
            <a:r>
              <a:rPr lang="es" sz="2667">
                <a:solidFill>
                  <a:schemeClr val="lt1"/>
                </a:solidFill>
                <a:latin typeface="DM Sans"/>
                <a:ea typeface="DM Sans"/>
                <a:cs typeface="DM Sans"/>
                <a:sym typeface="DM Sans"/>
              </a:rPr>
              <a:t>Si el valor de una constante es algo "mutable", como un array o un objeto, se pueden cambiar los valores internos de sus elementos.</a:t>
            </a:r>
            <a:endParaRPr sz="2667">
              <a:solidFill>
                <a:schemeClr val="lt1"/>
              </a:solidFill>
              <a:latin typeface="DM Sans"/>
              <a:ea typeface="DM Sans"/>
              <a:cs typeface="DM Sans"/>
              <a:sym typeface="DM Sans"/>
            </a:endParaRPr>
          </a:p>
          <a:p>
            <a:pPr algn="ctr"/>
            <a:r>
              <a:rPr lang="es" sz="2667">
                <a:solidFill>
                  <a:schemeClr val="lt1"/>
                </a:solidFill>
                <a:latin typeface="DM Sans"/>
                <a:ea typeface="DM Sans"/>
                <a:cs typeface="DM Sans"/>
                <a:sym typeface="DM Sans"/>
              </a:rPr>
              <a:t>NO REASIGNABLE ≠ INMUTABLE</a:t>
            </a:r>
            <a:endParaRPr sz="2667">
              <a:solidFill>
                <a:schemeClr val="lt1"/>
              </a:solidFill>
              <a:latin typeface="DM Sans"/>
              <a:ea typeface="DM Sans"/>
              <a:cs typeface="DM Sans"/>
              <a:sym typeface="DM Sans"/>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19"/>
          <p:cNvSpPr txBox="1"/>
          <p:nvPr/>
        </p:nvSpPr>
        <p:spPr>
          <a:xfrm>
            <a:off x="1901867"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Vista de autenticación con Sweetalert2</a:t>
            </a:r>
            <a:endParaRPr sz="5333" b="1">
              <a:solidFill>
                <a:schemeClr val="dk1"/>
              </a:solidFill>
              <a:latin typeface="DM Sans"/>
              <a:ea typeface="DM Sans"/>
              <a:cs typeface="DM Sans"/>
              <a:sym typeface="DM Sans"/>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20"/>
          <p:cNvSpPr/>
          <p:nvPr/>
        </p:nvSpPr>
        <p:spPr>
          <a:xfrm>
            <a:off x="863200" y="2112300"/>
            <a:ext cx="10465600" cy="38964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42" name="Google Shape;542;p120"/>
          <p:cNvSpPr txBox="1"/>
          <p:nvPr/>
        </p:nvSpPr>
        <p:spPr>
          <a:xfrm>
            <a:off x="863200" y="1095034"/>
            <a:ext cx="113916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Cambiando nuestro index.handlebars</a:t>
            </a:r>
            <a:endParaRPr sz="4000" b="1">
              <a:solidFill>
                <a:schemeClr val="lt1"/>
              </a:solidFill>
              <a:latin typeface="DM Sans"/>
              <a:ea typeface="DM Sans"/>
              <a:cs typeface="DM Sans"/>
              <a:sym typeface="DM Sans"/>
            </a:endParaRPr>
          </a:p>
        </p:txBody>
      </p:sp>
      <p:sp>
        <p:nvSpPr>
          <p:cNvPr id="543" name="Google Shape;543;p120"/>
          <p:cNvSpPr txBox="1"/>
          <p:nvPr/>
        </p:nvSpPr>
        <p:spPr>
          <a:xfrm>
            <a:off x="1052567" y="2299567"/>
            <a:ext cx="9946400" cy="779532"/>
          </a:xfrm>
          <a:prstGeom prst="rect">
            <a:avLst/>
          </a:prstGeom>
          <a:noFill/>
          <a:ln>
            <a:noFill/>
          </a:ln>
        </p:spPr>
        <p:txBody>
          <a:bodyPr spcFirstLastPara="1" wrap="square" lIns="121900" tIns="121900" rIns="121900" bIns="121900" anchor="t" anchorCtr="0">
            <a:spAutoFit/>
          </a:bodyPr>
          <a:lstStyle/>
          <a:p>
            <a:r>
              <a:rPr lang="es" sz="1733">
                <a:solidFill>
                  <a:schemeClr val="dk1"/>
                </a:solidFill>
                <a:latin typeface="DM Sans"/>
                <a:ea typeface="DM Sans"/>
                <a:cs typeface="DM Sans"/>
                <a:sym typeface="DM Sans"/>
              </a:rPr>
              <a:t>Configuramos nuestro archivo index.handlebars para que esta vez no nos salude solamente. Colocaremos un mensaje de bienvenida, pero colocaremos dos etiquetas adicionales.</a:t>
            </a:r>
            <a:endParaRPr sz="1733">
              <a:solidFill>
                <a:schemeClr val="dk1"/>
              </a:solidFill>
              <a:latin typeface="DM Sans"/>
              <a:ea typeface="DM Sans"/>
              <a:cs typeface="DM Sans"/>
              <a:sym typeface="DM Sans"/>
            </a:endParaRPr>
          </a:p>
        </p:txBody>
      </p:sp>
      <p:pic>
        <p:nvPicPr>
          <p:cNvPr id="544" name="Google Shape;544;p120"/>
          <p:cNvPicPr preferRelativeResize="0"/>
          <p:nvPr/>
        </p:nvPicPr>
        <p:blipFill>
          <a:blip r:embed="rId3">
            <a:alphaModFix/>
          </a:blip>
          <a:stretch>
            <a:fillRect/>
          </a:stretch>
        </p:blipFill>
        <p:spPr>
          <a:xfrm>
            <a:off x="1446304" y="3268067"/>
            <a:ext cx="9299379" cy="2293967"/>
          </a:xfrm>
          <a:prstGeom prst="rect">
            <a:avLst/>
          </a:prstGeom>
          <a:noFill/>
          <a:ln>
            <a:noFill/>
          </a:ln>
        </p:spPr>
      </p:pic>
      <p:grpSp>
        <p:nvGrpSpPr>
          <p:cNvPr id="545" name="Google Shape;545;p120"/>
          <p:cNvGrpSpPr/>
          <p:nvPr/>
        </p:nvGrpSpPr>
        <p:grpSpPr>
          <a:xfrm>
            <a:off x="261258" y="520282"/>
            <a:ext cx="574765" cy="574765"/>
            <a:chOff x="7605951" y="217673"/>
            <a:chExt cx="738900" cy="738900"/>
          </a:xfrm>
        </p:grpSpPr>
        <p:sp>
          <p:nvSpPr>
            <p:cNvPr id="546" name="Google Shape;546;p12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47" name="Google Shape;547;p12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48" name="Google Shape;548;p120"/>
          <p:cNvSpPr txBox="1"/>
          <p:nvPr/>
        </p:nvSpPr>
        <p:spPr>
          <a:xfrm>
            <a:off x="892200" y="5202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21"/>
          <p:cNvSpPr txBox="1"/>
          <p:nvPr/>
        </p:nvSpPr>
        <p:spPr>
          <a:xfrm>
            <a:off x="836033" y="995168"/>
            <a:ext cx="10842000" cy="1477287"/>
          </a:xfrm>
          <a:prstGeom prst="rect">
            <a:avLst/>
          </a:prstGeom>
          <a:noFill/>
          <a:ln>
            <a:noFill/>
          </a:ln>
        </p:spPr>
        <p:txBody>
          <a:bodyPr spcFirstLastPara="1" wrap="square" lIns="121900" tIns="121900" rIns="121900" bIns="121900" anchor="t" anchorCtr="0">
            <a:spAutoFit/>
          </a:bodyPr>
          <a:lstStyle/>
          <a:p>
            <a:r>
              <a:rPr lang="es" sz="4000" b="1">
                <a:solidFill>
                  <a:schemeClr val="lt1"/>
                </a:solidFill>
                <a:latin typeface="DM Sans"/>
                <a:ea typeface="DM Sans"/>
                <a:cs typeface="DM Sans"/>
                <a:sym typeface="DM Sans"/>
              </a:rPr>
              <a:t>Reestructuramos nuestro index.js para un sistema de autenticación con Sweetalert2</a:t>
            </a:r>
            <a:endParaRPr sz="4000">
              <a:solidFill>
                <a:schemeClr val="lt1"/>
              </a:solidFill>
              <a:latin typeface="DM Sans"/>
              <a:ea typeface="DM Sans"/>
              <a:cs typeface="DM Sans"/>
              <a:sym typeface="DM Sans"/>
            </a:endParaRPr>
          </a:p>
        </p:txBody>
      </p:sp>
      <p:pic>
        <p:nvPicPr>
          <p:cNvPr id="554" name="Google Shape;554;p121"/>
          <p:cNvPicPr preferRelativeResize="0"/>
          <p:nvPr/>
        </p:nvPicPr>
        <p:blipFill rotWithShape="1">
          <a:blip r:embed="rId3">
            <a:alphaModFix/>
          </a:blip>
          <a:srcRect b="4834"/>
          <a:stretch/>
        </p:blipFill>
        <p:spPr>
          <a:xfrm>
            <a:off x="1696701" y="2863100"/>
            <a:ext cx="8798601" cy="3269067"/>
          </a:xfrm>
          <a:prstGeom prst="rect">
            <a:avLst/>
          </a:prstGeom>
          <a:noFill/>
          <a:ln>
            <a:noFill/>
          </a:ln>
        </p:spPr>
      </p:pic>
      <p:grpSp>
        <p:nvGrpSpPr>
          <p:cNvPr id="555" name="Google Shape;555;p121"/>
          <p:cNvGrpSpPr/>
          <p:nvPr/>
        </p:nvGrpSpPr>
        <p:grpSpPr>
          <a:xfrm>
            <a:off x="261258" y="520282"/>
            <a:ext cx="574765" cy="574765"/>
            <a:chOff x="7605951" y="217673"/>
            <a:chExt cx="738900" cy="738900"/>
          </a:xfrm>
        </p:grpSpPr>
        <p:sp>
          <p:nvSpPr>
            <p:cNvPr id="556" name="Google Shape;556;p12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57" name="Google Shape;557;p121"/>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58" name="Google Shape;558;p121"/>
          <p:cNvSpPr txBox="1"/>
          <p:nvPr/>
        </p:nvSpPr>
        <p:spPr>
          <a:xfrm>
            <a:off x="892200" y="5202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122"/>
          <p:cNvPicPr preferRelativeResize="0"/>
          <p:nvPr/>
        </p:nvPicPr>
        <p:blipFill>
          <a:blip r:embed="rId3">
            <a:alphaModFix/>
          </a:blip>
          <a:stretch>
            <a:fillRect/>
          </a:stretch>
        </p:blipFill>
        <p:spPr>
          <a:xfrm>
            <a:off x="2150600" y="2178206"/>
            <a:ext cx="7739632" cy="4099833"/>
          </a:xfrm>
          <a:prstGeom prst="rect">
            <a:avLst/>
          </a:prstGeom>
          <a:noFill/>
          <a:ln>
            <a:noFill/>
          </a:ln>
        </p:spPr>
      </p:pic>
      <p:sp>
        <p:nvSpPr>
          <p:cNvPr id="564" name="Google Shape;564;p122"/>
          <p:cNvSpPr txBox="1"/>
          <p:nvPr/>
        </p:nvSpPr>
        <p:spPr>
          <a:xfrm>
            <a:off x="1391417" y="1095067"/>
            <a:ext cx="9258000" cy="861734"/>
          </a:xfrm>
          <a:prstGeom prst="rect">
            <a:avLst/>
          </a:prstGeom>
          <a:noFill/>
          <a:ln>
            <a:noFill/>
          </a:ln>
        </p:spPr>
        <p:txBody>
          <a:bodyPr spcFirstLastPara="1" wrap="square" lIns="121900" tIns="121900" rIns="121900" bIns="121900" anchor="t" anchorCtr="0">
            <a:spAutoFit/>
          </a:bodyPr>
          <a:lstStyle/>
          <a:p>
            <a:pPr algn="ctr"/>
            <a:r>
              <a:rPr lang="es" sz="4000" b="1">
                <a:solidFill>
                  <a:schemeClr val="accent6"/>
                </a:solidFill>
                <a:latin typeface="DM Sans"/>
                <a:ea typeface="DM Sans"/>
                <a:cs typeface="DM Sans"/>
                <a:sym typeface="DM Sans"/>
              </a:rPr>
              <a:t>Vista si no me quiero identificar</a:t>
            </a:r>
            <a:endParaRPr sz="4000" b="1">
              <a:solidFill>
                <a:schemeClr val="accent6"/>
              </a:solidFill>
              <a:latin typeface="DM Sans"/>
              <a:ea typeface="DM Sans"/>
              <a:cs typeface="DM Sans"/>
              <a:sym typeface="DM Sans"/>
            </a:endParaRPr>
          </a:p>
        </p:txBody>
      </p:sp>
      <p:grpSp>
        <p:nvGrpSpPr>
          <p:cNvPr id="565" name="Google Shape;565;p122"/>
          <p:cNvGrpSpPr/>
          <p:nvPr/>
        </p:nvGrpSpPr>
        <p:grpSpPr>
          <a:xfrm>
            <a:off x="261258" y="520282"/>
            <a:ext cx="574765" cy="574765"/>
            <a:chOff x="7605951" y="217673"/>
            <a:chExt cx="738900" cy="738900"/>
          </a:xfrm>
        </p:grpSpPr>
        <p:sp>
          <p:nvSpPr>
            <p:cNvPr id="566" name="Google Shape;566;p12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67" name="Google Shape;567;p122"/>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68" name="Google Shape;568;p122"/>
          <p:cNvSpPr txBox="1"/>
          <p:nvPr/>
        </p:nvSpPr>
        <p:spPr>
          <a:xfrm>
            <a:off x="892200" y="5202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123"/>
          <p:cNvPicPr preferRelativeResize="0"/>
          <p:nvPr/>
        </p:nvPicPr>
        <p:blipFill>
          <a:blip r:embed="rId3">
            <a:alphaModFix/>
          </a:blip>
          <a:stretch>
            <a:fillRect/>
          </a:stretch>
        </p:blipFill>
        <p:spPr>
          <a:xfrm>
            <a:off x="1709335" y="2392534"/>
            <a:ext cx="8773335" cy="3748965"/>
          </a:xfrm>
          <a:prstGeom prst="rect">
            <a:avLst/>
          </a:prstGeom>
          <a:noFill/>
          <a:ln>
            <a:noFill/>
          </a:ln>
        </p:spPr>
      </p:pic>
      <p:sp>
        <p:nvSpPr>
          <p:cNvPr id="574" name="Google Shape;574;p123"/>
          <p:cNvSpPr txBox="1"/>
          <p:nvPr/>
        </p:nvSpPr>
        <p:spPr>
          <a:xfrm>
            <a:off x="761633" y="892067"/>
            <a:ext cx="10646800" cy="1477287"/>
          </a:xfrm>
          <a:prstGeom prst="rect">
            <a:avLst/>
          </a:prstGeom>
          <a:noFill/>
          <a:ln>
            <a:noFill/>
          </a:ln>
        </p:spPr>
        <p:txBody>
          <a:bodyPr spcFirstLastPara="1" wrap="square" lIns="121900" tIns="121900" rIns="121900" bIns="121900" anchor="t" anchorCtr="0">
            <a:spAutoFit/>
          </a:bodyPr>
          <a:lstStyle/>
          <a:p>
            <a:r>
              <a:rPr lang="es" sz="4000" b="1">
                <a:solidFill>
                  <a:schemeClr val="lt1"/>
                </a:solidFill>
                <a:latin typeface="DM Sans"/>
                <a:ea typeface="DM Sans"/>
                <a:cs typeface="DM Sans"/>
                <a:sym typeface="DM Sans"/>
              </a:rPr>
              <a:t>Agregamos a nuestro chatBox el evento de socket</a:t>
            </a:r>
            <a:endParaRPr sz="4000" b="1">
              <a:solidFill>
                <a:schemeClr val="lt1"/>
              </a:solidFill>
              <a:latin typeface="DM Sans"/>
              <a:ea typeface="DM Sans"/>
              <a:cs typeface="DM Sans"/>
              <a:sym typeface="DM Sans"/>
            </a:endParaRPr>
          </a:p>
        </p:txBody>
      </p:sp>
      <p:grpSp>
        <p:nvGrpSpPr>
          <p:cNvPr id="575" name="Google Shape;575;p123"/>
          <p:cNvGrpSpPr/>
          <p:nvPr/>
        </p:nvGrpSpPr>
        <p:grpSpPr>
          <a:xfrm>
            <a:off x="261258" y="520282"/>
            <a:ext cx="574765" cy="574765"/>
            <a:chOff x="7605951" y="217673"/>
            <a:chExt cx="738900" cy="738900"/>
          </a:xfrm>
        </p:grpSpPr>
        <p:sp>
          <p:nvSpPr>
            <p:cNvPr id="576" name="Google Shape;576;p12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77" name="Google Shape;577;p12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78" name="Google Shape;578;p123"/>
          <p:cNvSpPr txBox="1"/>
          <p:nvPr/>
        </p:nvSpPr>
        <p:spPr>
          <a:xfrm>
            <a:off x="892200" y="5202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24"/>
          <p:cNvSpPr/>
          <p:nvPr/>
        </p:nvSpPr>
        <p:spPr>
          <a:xfrm>
            <a:off x="863200" y="2419367"/>
            <a:ext cx="10465600" cy="3589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584" name="Google Shape;584;p124"/>
          <p:cNvPicPr preferRelativeResize="0"/>
          <p:nvPr/>
        </p:nvPicPr>
        <p:blipFill>
          <a:blip r:embed="rId3">
            <a:alphaModFix/>
          </a:blip>
          <a:stretch>
            <a:fillRect/>
          </a:stretch>
        </p:blipFill>
        <p:spPr>
          <a:xfrm>
            <a:off x="1427317" y="3633701"/>
            <a:ext cx="9337367" cy="2182100"/>
          </a:xfrm>
          <a:prstGeom prst="rect">
            <a:avLst/>
          </a:prstGeom>
          <a:noFill/>
          <a:ln>
            <a:noFill/>
          </a:ln>
        </p:spPr>
      </p:pic>
      <p:sp>
        <p:nvSpPr>
          <p:cNvPr id="585" name="Google Shape;585;p124"/>
          <p:cNvSpPr txBox="1"/>
          <p:nvPr/>
        </p:nvSpPr>
        <p:spPr>
          <a:xfrm>
            <a:off x="1163167" y="2570167"/>
            <a:ext cx="9510000" cy="779532"/>
          </a:xfrm>
          <a:prstGeom prst="rect">
            <a:avLst/>
          </a:prstGeom>
          <a:noFill/>
          <a:ln>
            <a:noFill/>
          </a:ln>
        </p:spPr>
        <p:txBody>
          <a:bodyPr spcFirstLastPara="1" wrap="square" lIns="121900" tIns="121900" rIns="121900" bIns="121900" anchor="t" anchorCtr="0">
            <a:spAutoFit/>
          </a:bodyPr>
          <a:lstStyle/>
          <a:p>
            <a:r>
              <a:rPr lang="es" sz="1733">
                <a:solidFill>
                  <a:schemeClr val="dk1"/>
                </a:solidFill>
                <a:latin typeface="DM Sans"/>
                <a:ea typeface="DM Sans"/>
                <a:cs typeface="DM Sans"/>
                <a:sym typeface="DM Sans"/>
              </a:rPr>
              <a:t>Recibimos el evento “message”, guardamos el mensaje en el arreglo, e </a:t>
            </a:r>
            <a:r>
              <a:rPr lang="es" sz="1733" b="1">
                <a:solidFill>
                  <a:schemeClr val="dk1"/>
                </a:solidFill>
                <a:latin typeface="DM Sans"/>
                <a:ea typeface="DM Sans"/>
                <a:cs typeface="DM Sans"/>
                <a:sym typeface="DM Sans"/>
              </a:rPr>
              <a:t>instantáneamente</a:t>
            </a:r>
            <a:r>
              <a:rPr lang="es" sz="1733">
                <a:solidFill>
                  <a:schemeClr val="dk1"/>
                </a:solidFill>
                <a:latin typeface="DM Sans"/>
                <a:ea typeface="DM Sans"/>
                <a:cs typeface="DM Sans"/>
                <a:sym typeface="DM Sans"/>
              </a:rPr>
              <a:t> reenviamos a todos los usuarios conectados el mensaje</a:t>
            </a:r>
            <a:endParaRPr sz="1733">
              <a:solidFill>
                <a:schemeClr val="dk1"/>
              </a:solidFill>
              <a:latin typeface="DM Sans"/>
              <a:ea typeface="DM Sans"/>
              <a:cs typeface="DM Sans"/>
              <a:sym typeface="DM Sans"/>
            </a:endParaRPr>
          </a:p>
        </p:txBody>
      </p:sp>
      <p:sp>
        <p:nvSpPr>
          <p:cNvPr id="586" name="Google Shape;586;p124"/>
          <p:cNvSpPr txBox="1"/>
          <p:nvPr/>
        </p:nvSpPr>
        <p:spPr>
          <a:xfrm>
            <a:off x="761633" y="892068"/>
            <a:ext cx="10646800" cy="1477287"/>
          </a:xfrm>
          <a:prstGeom prst="rect">
            <a:avLst/>
          </a:prstGeom>
          <a:noFill/>
          <a:ln>
            <a:noFill/>
          </a:ln>
        </p:spPr>
        <p:txBody>
          <a:bodyPr spcFirstLastPara="1" wrap="square" lIns="121900" tIns="121900" rIns="121900" bIns="121900" anchor="t" anchorCtr="0">
            <a:spAutoFit/>
          </a:bodyPr>
          <a:lstStyle/>
          <a:p>
            <a:r>
              <a:rPr lang="es" sz="4000" b="1">
                <a:solidFill>
                  <a:schemeClr val="lt1"/>
                </a:solidFill>
                <a:latin typeface="DM Sans"/>
                <a:ea typeface="DM Sans"/>
                <a:cs typeface="DM Sans"/>
                <a:sym typeface="DM Sans"/>
              </a:rPr>
              <a:t>Configuramos nuestro app.js para escuchar el evento “app.js”</a:t>
            </a:r>
            <a:endParaRPr sz="4000" b="1">
              <a:solidFill>
                <a:schemeClr val="lt1"/>
              </a:solidFill>
              <a:latin typeface="DM Sans"/>
              <a:ea typeface="DM Sans"/>
              <a:cs typeface="DM Sans"/>
              <a:sym typeface="DM Sans"/>
            </a:endParaRPr>
          </a:p>
        </p:txBody>
      </p:sp>
      <p:grpSp>
        <p:nvGrpSpPr>
          <p:cNvPr id="587" name="Google Shape;587;p124"/>
          <p:cNvGrpSpPr/>
          <p:nvPr/>
        </p:nvGrpSpPr>
        <p:grpSpPr>
          <a:xfrm>
            <a:off x="261258" y="520282"/>
            <a:ext cx="574765" cy="574765"/>
            <a:chOff x="7605951" y="217673"/>
            <a:chExt cx="738900" cy="738900"/>
          </a:xfrm>
        </p:grpSpPr>
        <p:sp>
          <p:nvSpPr>
            <p:cNvPr id="588" name="Google Shape;588;p12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89" name="Google Shape;589;p124"/>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90" name="Google Shape;590;p124"/>
          <p:cNvSpPr txBox="1"/>
          <p:nvPr/>
        </p:nvSpPr>
        <p:spPr>
          <a:xfrm>
            <a:off x="892200" y="5202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25"/>
          <p:cNvSpPr/>
          <p:nvPr/>
        </p:nvSpPr>
        <p:spPr>
          <a:xfrm>
            <a:off x="863200" y="2878600"/>
            <a:ext cx="10465600" cy="3332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96" name="Google Shape;596;p125"/>
          <p:cNvSpPr txBox="1"/>
          <p:nvPr/>
        </p:nvSpPr>
        <p:spPr>
          <a:xfrm>
            <a:off x="735000" y="908600"/>
            <a:ext cx="11331600" cy="1969538"/>
          </a:xfrm>
          <a:prstGeom prst="rect">
            <a:avLst/>
          </a:prstGeom>
          <a:noFill/>
          <a:ln>
            <a:noFill/>
          </a:ln>
        </p:spPr>
        <p:txBody>
          <a:bodyPr spcFirstLastPara="1" wrap="square" lIns="121900" tIns="121900" rIns="121900" bIns="121900" anchor="t" anchorCtr="0">
            <a:spAutoFit/>
          </a:bodyPr>
          <a:lstStyle/>
          <a:p>
            <a:r>
              <a:rPr lang="es" sz="3733" b="1">
                <a:solidFill>
                  <a:schemeClr val="lt1"/>
                </a:solidFill>
                <a:latin typeface="DM Sans"/>
                <a:ea typeface="DM Sans"/>
                <a:cs typeface="DM Sans"/>
                <a:sym typeface="DM Sans"/>
              </a:rPr>
              <a:t>Configuramos nuevamente index.js para agregar el Listener del evento “messageLogs” y mostrarlo en la página</a:t>
            </a:r>
            <a:endParaRPr sz="3733" b="1">
              <a:solidFill>
                <a:schemeClr val="lt1"/>
              </a:solidFill>
              <a:latin typeface="DM Sans"/>
              <a:ea typeface="DM Sans"/>
              <a:cs typeface="DM Sans"/>
              <a:sym typeface="DM Sans"/>
            </a:endParaRPr>
          </a:p>
        </p:txBody>
      </p:sp>
      <p:sp>
        <p:nvSpPr>
          <p:cNvPr id="597" name="Google Shape;597;p125"/>
          <p:cNvSpPr txBox="1"/>
          <p:nvPr/>
        </p:nvSpPr>
        <p:spPr>
          <a:xfrm>
            <a:off x="1015033" y="2916001"/>
            <a:ext cx="9882400" cy="779532"/>
          </a:xfrm>
          <a:prstGeom prst="rect">
            <a:avLst/>
          </a:prstGeom>
          <a:noFill/>
          <a:ln>
            <a:noFill/>
          </a:ln>
        </p:spPr>
        <p:txBody>
          <a:bodyPr spcFirstLastPara="1" wrap="square" lIns="121900" tIns="121900" rIns="121900" bIns="121900" anchor="t" anchorCtr="0">
            <a:spAutoFit/>
          </a:bodyPr>
          <a:lstStyle/>
          <a:p>
            <a:r>
              <a:rPr lang="es" sz="1733">
                <a:solidFill>
                  <a:schemeClr val="dk1"/>
                </a:solidFill>
                <a:latin typeface="DM Sans"/>
                <a:ea typeface="DM Sans"/>
                <a:cs typeface="DM Sans"/>
                <a:sym typeface="DM Sans"/>
              </a:rPr>
              <a:t>Colocamos en nuestro mismo index.js un “listener” para escuchar el evento del messageLogs y lo mostramos en la etiqueta que referenciamos para colocar logs</a:t>
            </a:r>
            <a:endParaRPr sz="1733">
              <a:solidFill>
                <a:schemeClr val="dk1"/>
              </a:solidFill>
              <a:latin typeface="DM Sans"/>
              <a:ea typeface="DM Sans"/>
              <a:cs typeface="DM Sans"/>
              <a:sym typeface="DM Sans"/>
            </a:endParaRPr>
          </a:p>
        </p:txBody>
      </p:sp>
      <p:pic>
        <p:nvPicPr>
          <p:cNvPr id="598" name="Google Shape;598;p125"/>
          <p:cNvPicPr preferRelativeResize="0"/>
          <p:nvPr/>
        </p:nvPicPr>
        <p:blipFill>
          <a:blip r:embed="rId3">
            <a:alphaModFix/>
          </a:blip>
          <a:stretch>
            <a:fillRect/>
          </a:stretch>
        </p:blipFill>
        <p:spPr>
          <a:xfrm>
            <a:off x="2244034" y="3632400"/>
            <a:ext cx="7600735" cy="2479667"/>
          </a:xfrm>
          <a:prstGeom prst="rect">
            <a:avLst/>
          </a:prstGeom>
          <a:noFill/>
          <a:ln>
            <a:noFill/>
          </a:ln>
        </p:spPr>
      </p:pic>
      <p:grpSp>
        <p:nvGrpSpPr>
          <p:cNvPr id="599" name="Google Shape;599;p125"/>
          <p:cNvGrpSpPr/>
          <p:nvPr/>
        </p:nvGrpSpPr>
        <p:grpSpPr>
          <a:xfrm>
            <a:off x="261258" y="520282"/>
            <a:ext cx="574765" cy="574765"/>
            <a:chOff x="7605951" y="217673"/>
            <a:chExt cx="738900" cy="738900"/>
          </a:xfrm>
        </p:grpSpPr>
        <p:sp>
          <p:nvSpPr>
            <p:cNvPr id="600" name="Google Shape;600;p12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01" name="Google Shape;601;p125"/>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02" name="Google Shape;602;p125"/>
          <p:cNvSpPr txBox="1"/>
          <p:nvPr/>
        </p:nvSpPr>
        <p:spPr>
          <a:xfrm>
            <a:off x="892200" y="5202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126"/>
          <p:cNvPicPr preferRelativeResize="0"/>
          <p:nvPr/>
        </p:nvPicPr>
        <p:blipFill>
          <a:blip r:embed="rId3">
            <a:alphaModFix/>
          </a:blip>
          <a:stretch>
            <a:fillRect/>
          </a:stretch>
        </p:blipFill>
        <p:spPr>
          <a:xfrm>
            <a:off x="1785784" y="2286734"/>
            <a:ext cx="9034435" cy="2955900"/>
          </a:xfrm>
          <a:prstGeom prst="rect">
            <a:avLst/>
          </a:prstGeom>
          <a:noFill/>
          <a:ln>
            <a:noFill/>
          </a:ln>
        </p:spPr>
      </p:pic>
      <p:sp>
        <p:nvSpPr>
          <p:cNvPr id="608" name="Google Shape;608;p126"/>
          <p:cNvSpPr txBox="1"/>
          <p:nvPr/>
        </p:nvSpPr>
        <p:spPr>
          <a:xfrm>
            <a:off x="1200600" y="577768"/>
            <a:ext cx="10204800" cy="1477287"/>
          </a:xfrm>
          <a:prstGeom prst="rect">
            <a:avLst/>
          </a:prstGeom>
          <a:noFill/>
          <a:ln>
            <a:noFill/>
          </a:ln>
        </p:spPr>
        <p:txBody>
          <a:bodyPr spcFirstLastPara="1" wrap="square" lIns="121900" tIns="121900" rIns="121900" bIns="121900" anchor="t" anchorCtr="0">
            <a:spAutoFit/>
          </a:bodyPr>
          <a:lstStyle/>
          <a:p>
            <a:pPr algn="ctr"/>
            <a:r>
              <a:rPr lang="es" sz="4000" b="1">
                <a:solidFill>
                  <a:schemeClr val="accent6"/>
                </a:solidFill>
                <a:latin typeface="DM Sans"/>
                <a:ea typeface="DM Sans"/>
                <a:cs typeface="DM Sans"/>
                <a:sym typeface="DM Sans"/>
              </a:rPr>
              <a:t>Resultado probando el chat con tres diferentes navegadores</a:t>
            </a:r>
            <a:endParaRPr sz="4000" b="1">
              <a:solidFill>
                <a:schemeClr val="accent6"/>
              </a:solidFill>
              <a:latin typeface="DM Sans"/>
              <a:ea typeface="DM Sans"/>
              <a:cs typeface="DM Sans"/>
              <a:sym typeface="DM Sans"/>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127"/>
          <p:cNvGrpSpPr/>
          <p:nvPr/>
        </p:nvGrpSpPr>
        <p:grpSpPr>
          <a:xfrm>
            <a:off x="5603408" y="1325564"/>
            <a:ext cx="985200" cy="985200"/>
            <a:chOff x="974706" y="2467173"/>
            <a:chExt cx="738900" cy="738900"/>
          </a:xfrm>
        </p:grpSpPr>
        <p:sp>
          <p:nvSpPr>
            <p:cNvPr id="614" name="Google Shape;614;p12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15" name="Google Shape;615;p12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16" name="Google Shape;616;p127"/>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Chat websocket ampliado</a:t>
            </a:r>
            <a:endParaRPr sz="5333" b="1">
              <a:solidFill>
                <a:schemeClr val="dk1"/>
              </a:solidFill>
              <a:highlight>
                <a:srgbClr val="EAFF6A"/>
              </a:highlight>
              <a:latin typeface="DM Sans"/>
              <a:ea typeface="DM Sans"/>
              <a:cs typeface="DM Sans"/>
              <a:sym typeface="DM Sans"/>
            </a:endParaRPr>
          </a:p>
        </p:txBody>
      </p:sp>
      <p:sp>
        <p:nvSpPr>
          <p:cNvPr id="617" name="Google Shape;617;p127"/>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10min</a:t>
            </a:r>
            <a:endParaRPr sz="2667" b="1">
              <a:solidFill>
                <a:srgbClr val="83AEFB"/>
              </a:solidFill>
              <a:latin typeface="DM Sans"/>
              <a:ea typeface="DM Sans"/>
              <a:cs typeface="DM Sans"/>
              <a:sym typeface="DM Sans"/>
            </a:endParaRPr>
          </a:p>
        </p:txBody>
      </p:sp>
      <p:sp>
        <p:nvSpPr>
          <p:cNvPr id="618" name="Google Shape;618;p127"/>
          <p:cNvSpPr txBox="1"/>
          <p:nvPr/>
        </p:nvSpPr>
        <p:spPr>
          <a:xfrm>
            <a:off x="1316400" y="4164285"/>
            <a:ext cx="9559200" cy="1067047"/>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Agregando últimas características a nuestro chat con websocket</a:t>
            </a:r>
            <a:endParaRPr sz="2667">
              <a:solidFill>
                <a:srgbClr val="999999"/>
              </a:solidFill>
              <a:latin typeface="DM Sans"/>
              <a:ea typeface="DM Sans"/>
              <a:cs typeface="DM Sans"/>
              <a:sym typeface="DM Sans"/>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grpSp>
        <p:nvGrpSpPr>
          <p:cNvPr id="623" name="Google Shape;623;p128"/>
          <p:cNvGrpSpPr/>
          <p:nvPr/>
        </p:nvGrpSpPr>
        <p:grpSpPr>
          <a:xfrm>
            <a:off x="609796" y="624398"/>
            <a:ext cx="574765" cy="574765"/>
            <a:chOff x="974706" y="2467173"/>
            <a:chExt cx="738900" cy="738900"/>
          </a:xfrm>
        </p:grpSpPr>
        <p:sp>
          <p:nvSpPr>
            <p:cNvPr id="624" name="Google Shape;624;p12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25" name="Google Shape;625;p12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26" name="Google Shape;626;p128"/>
          <p:cNvSpPr txBox="1"/>
          <p:nvPr/>
        </p:nvSpPr>
        <p:spPr>
          <a:xfrm>
            <a:off x="668600" y="1442334"/>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Chat websocket ampliado</a:t>
            </a:r>
            <a:endParaRPr sz="5333" b="1">
              <a:solidFill>
                <a:schemeClr val="dk1"/>
              </a:solidFill>
              <a:latin typeface="DM Sans"/>
              <a:ea typeface="DM Sans"/>
              <a:cs typeface="DM Sans"/>
              <a:sym typeface="DM Sans"/>
            </a:endParaRPr>
          </a:p>
        </p:txBody>
      </p:sp>
      <p:pic>
        <p:nvPicPr>
          <p:cNvPr id="627" name="Google Shape;627;p128"/>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28" name="Google Shape;628;p128"/>
          <p:cNvSpPr txBox="1"/>
          <p:nvPr/>
        </p:nvSpPr>
        <p:spPr>
          <a:xfrm>
            <a:off x="745700" y="3042317"/>
            <a:ext cx="66496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Con base en el servidor con chat de websocket que se ha desarrollado. Crear nuevos eventos para que: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Cuando el usuario se autentique correctamente, el servidor le mande los logs de todo el chat.</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Cuando el usuario se autentique correctamente, todos los demás usuarios (menos el que se acaba de registrar) reciban una notificación indicando qué usuario se acaba de conectar. (utiliza Swal toast).</a:t>
            </a:r>
            <a:endParaRPr>
              <a:latin typeface="DM Sans"/>
              <a:ea typeface="DM Sans"/>
              <a:cs typeface="DM Sans"/>
              <a:sym typeface="DM Sans"/>
            </a:endParaRPr>
          </a:p>
        </p:txBody>
      </p:sp>
      <p:sp>
        <p:nvSpPr>
          <p:cNvPr id="629" name="Google Shape;629;p128"/>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pic>
        <p:nvPicPr>
          <p:cNvPr id="630" name="Google Shape;630;p128"/>
          <p:cNvPicPr preferRelativeResize="0"/>
          <p:nvPr/>
        </p:nvPicPr>
        <p:blipFill rotWithShape="1">
          <a:blip r:embed="rId5">
            <a:alphaModFix/>
          </a:blip>
          <a:srcRect l="8412" r="6095"/>
          <a:stretch/>
        </p:blipFill>
        <p:spPr>
          <a:xfrm>
            <a:off x="7582467" y="3042334"/>
            <a:ext cx="4234300" cy="1511300"/>
          </a:xfrm>
          <a:prstGeom prst="rect">
            <a:avLst/>
          </a:prstGeom>
          <a:noFill/>
          <a:ln>
            <a:noFill/>
          </a:ln>
        </p:spPr>
      </p:pic>
      <p:sp>
        <p:nvSpPr>
          <p:cNvPr id="631" name="Google Shape;631;p128"/>
          <p:cNvSpPr txBox="1"/>
          <p:nvPr/>
        </p:nvSpPr>
        <p:spPr>
          <a:xfrm>
            <a:off x="7517533" y="4458333"/>
            <a:ext cx="4782800" cy="738623"/>
          </a:xfrm>
          <a:prstGeom prst="rect">
            <a:avLst/>
          </a:prstGeom>
          <a:noFill/>
          <a:ln>
            <a:noFill/>
          </a:ln>
        </p:spPr>
        <p:txBody>
          <a:bodyPr spcFirstLastPara="1" wrap="square" lIns="121900" tIns="121900" rIns="121900" bIns="121900" anchor="t" anchorCtr="0">
            <a:spAutoFit/>
          </a:bodyPr>
          <a:lstStyle/>
          <a:p>
            <a:r>
              <a:rPr lang="es" sz="1600"/>
              <a:t>Apoyo: Así es como se debe ver la estructura genérica de un Toast. </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21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986" name="Google Shape;986;p219"/>
          <p:cNvSpPr txBox="1"/>
          <p:nvPr/>
        </p:nvSpPr>
        <p:spPr>
          <a:xfrm>
            <a:off x="631133" y="2168134"/>
            <a:ext cx="9559200" cy="4862253"/>
          </a:xfrm>
          <a:prstGeom prst="rect">
            <a:avLst/>
          </a:prstGeom>
          <a:noFill/>
          <a:ln>
            <a:noFill/>
          </a:ln>
        </p:spPr>
        <p:txBody>
          <a:bodyPr spcFirstLastPara="1" wrap="square" lIns="121900" tIns="121900" rIns="121900" bIns="121900" anchor="t" anchorCtr="0">
            <a:spAutoFit/>
          </a:bodyPr>
          <a:lstStyle/>
          <a:p>
            <a:pPr marL="609585" indent="-516454">
              <a:buClr>
                <a:srgbClr val="B7B7B7"/>
              </a:buClr>
              <a:buSzPts val="2500"/>
              <a:buFont typeface="DM Sans"/>
              <a:buChar char="●"/>
            </a:pPr>
            <a:r>
              <a:rPr lang="es" sz="3333">
                <a:solidFill>
                  <a:srgbClr val="B7B7B7"/>
                </a:solidFill>
                <a:latin typeface="DM Sans"/>
                <a:ea typeface="DM Sans"/>
                <a:cs typeface="DM Sans"/>
                <a:sym typeface="DM Sans"/>
              </a:rPr>
              <a:t>Se declara una constante de tipo string. Intentamos cambiar el valor de dicha string. </a:t>
            </a:r>
            <a:r>
              <a:rPr lang="es" sz="3333" b="1">
                <a:solidFill>
                  <a:srgbClr val="B7B7B7"/>
                </a:solidFill>
                <a:latin typeface="DM Sans"/>
                <a:ea typeface="DM Sans"/>
                <a:cs typeface="DM Sans"/>
                <a:sym typeface="DM Sans"/>
              </a:rPr>
              <a:t>¿Es posible?</a:t>
            </a:r>
            <a:endParaRPr sz="3333" b="1">
              <a:solidFill>
                <a:srgbClr val="B7B7B7"/>
              </a:solidFill>
              <a:latin typeface="DM Sans"/>
              <a:ea typeface="DM Sans"/>
              <a:cs typeface="DM Sans"/>
              <a:sym typeface="DM Sans"/>
            </a:endParaRPr>
          </a:p>
          <a:p>
            <a:pPr marL="609585" indent="-516454">
              <a:buClr>
                <a:srgbClr val="B7B7B7"/>
              </a:buClr>
              <a:buSzPts val="2500"/>
              <a:buFont typeface="DM Sans"/>
              <a:buChar char="●"/>
            </a:pPr>
            <a:r>
              <a:rPr lang="es" sz="3333">
                <a:solidFill>
                  <a:srgbClr val="B7B7B7"/>
                </a:solidFill>
                <a:latin typeface="DM Sans"/>
                <a:ea typeface="DM Sans"/>
                <a:cs typeface="DM Sans"/>
                <a:sym typeface="DM Sans"/>
              </a:rPr>
              <a:t>Se declara una constante de tipo Array&lt;number&gt;. Intentamos cambiar el último y el primer elemento. </a:t>
            </a:r>
            <a:r>
              <a:rPr lang="es" sz="3333" b="1">
                <a:solidFill>
                  <a:srgbClr val="B7B7B7"/>
                </a:solidFill>
                <a:latin typeface="DM Sans"/>
                <a:ea typeface="DM Sans"/>
                <a:cs typeface="DM Sans"/>
                <a:sym typeface="DM Sans"/>
              </a:rPr>
              <a:t>¿Es posible?</a:t>
            </a:r>
            <a:r>
              <a:rPr lang="es" sz="3333">
                <a:solidFill>
                  <a:srgbClr val="B7B7B7"/>
                </a:solidFill>
                <a:latin typeface="DM Sans"/>
                <a:ea typeface="DM Sans"/>
                <a:cs typeface="DM Sans"/>
                <a:sym typeface="DM Sans"/>
              </a:rPr>
              <a:t> </a:t>
            </a:r>
            <a:r>
              <a:rPr lang="es" sz="3333" b="1">
                <a:solidFill>
                  <a:srgbClr val="B7B7B7"/>
                </a:solidFill>
                <a:latin typeface="DM Sans"/>
                <a:ea typeface="DM Sans"/>
                <a:cs typeface="DM Sans"/>
                <a:sym typeface="DM Sans"/>
              </a:rPr>
              <a:t>¿Por qué?</a:t>
            </a:r>
            <a:endParaRPr sz="3333" b="1">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987" name="Google Shape;987;p219"/>
          <p:cNvGrpSpPr/>
          <p:nvPr/>
        </p:nvGrpSpPr>
        <p:grpSpPr>
          <a:xfrm>
            <a:off x="631135" y="826031"/>
            <a:ext cx="985200" cy="985200"/>
            <a:chOff x="473351" y="619523"/>
            <a:chExt cx="738900" cy="738900"/>
          </a:xfrm>
        </p:grpSpPr>
        <p:sp>
          <p:nvSpPr>
            <p:cNvPr id="988" name="Google Shape;988;p21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989" name="Google Shape;989;p21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29"/>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637" name="Google Shape;637;p129"/>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30"/>
          <p:cNvSpPr txBox="1"/>
          <p:nvPr/>
        </p:nvSpPr>
        <p:spPr>
          <a:xfrm>
            <a:off x="1311767" y="2567001"/>
            <a:ext cx="97584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Nuestro primer deploy con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Glitch.com</a:t>
            </a:r>
            <a:endParaRPr sz="5333" b="1">
              <a:solidFill>
                <a:srgbClr val="83AEFB"/>
              </a:solidFill>
              <a:latin typeface="DM Sans"/>
              <a:ea typeface="DM Sans"/>
              <a:cs typeface="DM Sans"/>
              <a:sym typeface="DM Sans"/>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31"/>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48" name="Google Shape;648;p131"/>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¿Deploy?</a:t>
            </a:r>
            <a:endParaRPr sz="4667" b="1">
              <a:solidFill>
                <a:schemeClr val="lt1"/>
              </a:solidFill>
              <a:latin typeface="DM Sans"/>
              <a:ea typeface="DM Sans"/>
              <a:cs typeface="DM Sans"/>
              <a:sym typeface="DM Sans"/>
            </a:endParaRPr>
          </a:p>
        </p:txBody>
      </p:sp>
      <p:sp>
        <p:nvSpPr>
          <p:cNvPr id="649" name="Google Shape;649;p131"/>
          <p:cNvSpPr txBox="1"/>
          <p:nvPr/>
        </p:nvSpPr>
        <p:spPr>
          <a:xfrm>
            <a:off x="1236267" y="2113867"/>
            <a:ext cx="6174000" cy="3570168"/>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Hacer “Deploy” de nuestra aplicación, significa que ésta pueda estar accesible para el uso general de todos los usuarios que tengan acceso al link donde resida nuestro servidor.</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Actualmente nuestra aplicación vive en </a:t>
            </a:r>
            <a:r>
              <a:rPr lang="es" b="1">
                <a:latin typeface="DM Sans"/>
                <a:ea typeface="DM Sans"/>
                <a:cs typeface="DM Sans"/>
                <a:sym typeface="DM Sans"/>
              </a:rPr>
              <a:t>localhost</a:t>
            </a:r>
            <a:r>
              <a:rPr lang="es">
                <a:latin typeface="DM Sans"/>
                <a:ea typeface="DM Sans"/>
                <a:cs typeface="DM Sans"/>
                <a:sym typeface="DM Sans"/>
              </a:rPr>
              <a:t>, que, como indica el nombre, es </a:t>
            </a:r>
            <a:r>
              <a:rPr lang="es" b="1">
                <a:latin typeface="DM Sans"/>
                <a:ea typeface="DM Sans"/>
                <a:cs typeface="DM Sans"/>
                <a:sym typeface="DM Sans"/>
              </a:rPr>
              <a:t>sólo local, sólo para mí</a:t>
            </a:r>
            <a:r>
              <a:rPr lang="es">
                <a:latin typeface="DM Sans"/>
                <a:ea typeface="DM Sans"/>
                <a:cs typeface="DM Sans"/>
                <a:sym typeface="DM Sans"/>
              </a:rPr>
              <a:t>.</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Una vez que nuestra aplicación haya sido desplegada, vivirá en la nube y podremos compartirla a quien nosotros queramos. </a:t>
            </a:r>
            <a:endParaRPr>
              <a:latin typeface="DM Sans"/>
              <a:ea typeface="DM Sans"/>
              <a:cs typeface="DM Sans"/>
              <a:sym typeface="DM Sans"/>
            </a:endParaRPr>
          </a:p>
        </p:txBody>
      </p:sp>
      <p:pic>
        <p:nvPicPr>
          <p:cNvPr id="650" name="Google Shape;650;p131"/>
          <p:cNvPicPr preferRelativeResize="0"/>
          <p:nvPr/>
        </p:nvPicPr>
        <p:blipFill rotWithShape="1">
          <a:blip r:embed="rId3">
            <a:alphaModFix/>
          </a:blip>
          <a:srcRect l="32895" t="21839" r="32834" b="20870"/>
          <a:stretch/>
        </p:blipFill>
        <p:spPr>
          <a:xfrm>
            <a:off x="8486101" y="1797533"/>
            <a:ext cx="1757500" cy="1469067"/>
          </a:xfrm>
          <a:prstGeom prst="rect">
            <a:avLst/>
          </a:prstGeom>
          <a:noFill/>
          <a:ln>
            <a:noFill/>
          </a:ln>
        </p:spPr>
      </p:pic>
      <p:cxnSp>
        <p:nvCxnSpPr>
          <p:cNvPr id="651" name="Google Shape;651;p131"/>
          <p:cNvCxnSpPr>
            <a:stCxn id="650" idx="2"/>
            <a:endCxn id="652" idx="0"/>
          </p:cNvCxnSpPr>
          <p:nvPr/>
        </p:nvCxnSpPr>
        <p:spPr>
          <a:xfrm>
            <a:off x="9364849" y="3266600"/>
            <a:ext cx="0" cy="600000"/>
          </a:xfrm>
          <a:prstGeom prst="straightConnector1">
            <a:avLst/>
          </a:prstGeom>
          <a:noFill/>
          <a:ln w="9525" cap="flat" cmpd="sng">
            <a:solidFill>
              <a:schemeClr val="dk2"/>
            </a:solidFill>
            <a:prstDash val="solid"/>
            <a:round/>
            <a:headEnd type="none" w="med" len="med"/>
            <a:tailEnd type="none" w="med" len="med"/>
          </a:ln>
        </p:spPr>
      </p:cxnSp>
      <p:pic>
        <p:nvPicPr>
          <p:cNvPr id="652" name="Google Shape;652;p131"/>
          <p:cNvPicPr preferRelativeResize="0"/>
          <p:nvPr/>
        </p:nvPicPr>
        <p:blipFill>
          <a:blip r:embed="rId4">
            <a:alphaModFix/>
          </a:blip>
          <a:stretch>
            <a:fillRect/>
          </a:stretch>
        </p:blipFill>
        <p:spPr>
          <a:xfrm>
            <a:off x="7815329" y="3866733"/>
            <a:ext cx="3099040" cy="2070067"/>
          </a:xfrm>
          <a:prstGeom prst="rect">
            <a:avLst/>
          </a:prstGeom>
          <a:noFill/>
          <a:ln>
            <a:noFill/>
          </a:ln>
        </p:spPr>
      </p:pic>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3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58" name="Google Shape;658;p132"/>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¿Glitch.com?</a:t>
            </a:r>
            <a:endParaRPr sz="4667" b="1">
              <a:solidFill>
                <a:schemeClr val="lt1"/>
              </a:solidFill>
              <a:latin typeface="DM Sans"/>
              <a:ea typeface="DM Sans"/>
              <a:cs typeface="DM Sans"/>
              <a:sym typeface="DM Sans"/>
            </a:endParaRPr>
          </a:p>
        </p:txBody>
      </p:sp>
      <p:sp>
        <p:nvSpPr>
          <p:cNvPr id="659" name="Google Shape;659;p132"/>
          <p:cNvSpPr txBox="1"/>
          <p:nvPr/>
        </p:nvSpPr>
        <p:spPr>
          <a:xfrm>
            <a:off x="1236267" y="1873133"/>
            <a:ext cx="6174000" cy="3570168"/>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Glitch.com es una plataforma para hacer deploy de nuestras aplicaciones. </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Glitch.com se basa en el concepto de tratar de hacer cada vez más sencilla la experiencia de hacer deploy de una aplicación. </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Si bien no es lo más recomendado para deploys profesionales, nos servirá para entender el concepto y aplicarlo en nuestro chat.</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Podemos conectarlo a nuestro repositorio de Github.</a:t>
            </a:r>
            <a:endParaRPr>
              <a:latin typeface="DM Sans"/>
              <a:ea typeface="DM Sans"/>
              <a:cs typeface="DM Sans"/>
              <a:sym typeface="DM Sans"/>
            </a:endParaRPr>
          </a:p>
        </p:txBody>
      </p:sp>
      <p:pic>
        <p:nvPicPr>
          <p:cNvPr id="660" name="Google Shape;660;p132"/>
          <p:cNvPicPr preferRelativeResize="0"/>
          <p:nvPr/>
        </p:nvPicPr>
        <p:blipFill rotWithShape="1">
          <a:blip r:embed="rId3">
            <a:alphaModFix/>
          </a:blip>
          <a:srcRect l="2976" r="16799"/>
          <a:stretch/>
        </p:blipFill>
        <p:spPr>
          <a:xfrm>
            <a:off x="7324667" y="2386033"/>
            <a:ext cx="3778268" cy="2472467"/>
          </a:xfrm>
          <a:prstGeom prst="rect">
            <a:avLst/>
          </a:prstGeom>
          <a:noFill/>
          <a:ln>
            <a:noFill/>
          </a:ln>
        </p:spPr>
      </p:pic>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33"/>
          <p:cNvSpPr txBox="1"/>
          <p:nvPr/>
        </p:nvSpPr>
        <p:spPr>
          <a:xfrm>
            <a:off x="1984133"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Proceso de deploy de nuestra aplicación</a:t>
            </a:r>
            <a:endParaRPr sz="5333" b="1">
              <a:solidFill>
                <a:schemeClr val="dk1"/>
              </a:solidFill>
              <a:latin typeface="DM Sans"/>
              <a:ea typeface="DM Sans"/>
              <a:cs typeface="DM Sans"/>
              <a:sym typeface="DM Sans"/>
            </a:endParaRP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34"/>
          <p:cNvSpPr txBox="1"/>
          <p:nvPr/>
        </p:nvSpPr>
        <p:spPr>
          <a:xfrm>
            <a:off x="651367" y="1269934"/>
            <a:ext cx="10421600" cy="1723380"/>
          </a:xfrm>
          <a:prstGeom prst="rect">
            <a:avLst/>
          </a:prstGeom>
          <a:noFill/>
          <a:ln>
            <a:noFill/>
          </a:ln>
        </p:spPr>
        <p:txBody>
          <a:bodyPr spcFirstLastPara="1" wrap="square" lIns="121900" tIns="121900" rIns="121900" bIns="121900" anchor="t" anchorCtr="0">
            <a:spAutoFit/>
          </a:bodyPr>
          <a:lstStyle/>
          <a:p>
            <a:pPr marL="609585" indent="-643451">
              <a:lnSpc>
                <a:spcPct val="90000"/>
              </a:lnSpc>
              <a:buClr>
                <a:schemeClr val="dk1"/>
              </a:buClr>
              <a:buSzPts val="4000"/>
              <a:buFont typeface="DM Sans"/>
              <a:buAutoNum type="arabicPeriod"/>
            </a:pPr>
            <a:r>
              <a:rPr lang="es" sz="5333" b="1">
                <a:solidFill>
                  <a:schemeClr val="dk1"/>
                </a:solidFill>
                <a:latin typeface="DM Sans"/>
                <a:ea typeface="DM Sans"/>
                <a:cs typeface="DM Sans"/>
                <a:sym typeface="DM Sans"/>
              </a:rPr>
              <a:t>Subir nuestro código a un repositorio de Github</a:t>
            </a:r>
            <a:endParaRPr sz="5333" b="1">
              <a:solidFill>
                <a:schemeClr val="dk1"/>
              </a:solidFill>
              <a:latin typeface="DM Sans"/>
              <a:ea typeface="DM Sans"/>
              <a:cs typeface="DM Sans"/>
              <a:sym typeface="DM Sans"/>
            </a:endParaRPr>
          </a:p>
        </p:txBody>
      </p:sp>
      <p:sp>
        <p:nvSpPr>
          <p:cNvPr id="671" name="Google Shape;671;p134"/>
          <p:cNvSpPr txBox="1"/>
          <p:nvPr/>
        </p:nvSpPr>
        <p:spPr>
          <a:xfrm>
            <a:off x="556733" y="3231734"/>
            <a:ext cx="6306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Glitch.com, así como cualquier otro sistema decente de deploy, es muy amigable con gestores de repositorios, de manera que la mejor forma de entregar a Glitch.com nuestro proyecto, será si éste ya vive en un repositorio.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El repositorio debe ser público para que Glitch.com pueda acceder a éste.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Recuerda no subir los node_modules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Recuerda incluir el script “start” en package.json </a:t>
            </a:r>
            <a:endParaRPr>
              <a:latin typeface="DM Sans"/>
              <a:ea typeface="DM Sans"/>
              <a:cs typeface="DM Sans"/>
              <a:sym typeface="DM Sans"/>
            </a:endParaRPr>
          </a:p>
        </p:txBody>
      </p:sp>
      <p:grpSp>
        <p:nvGrpSpPr>
          <p:cNvPr id="672" name="Google Shape;672;p134"/>
          <p:cNvGrpSpPr/>
          <p:nvPr/>
        </p:nvGrpSpPr>
        <p:grpSpPr>
          <a:xfrm>
            <a:off x="609791" y="624382"/>
            <a:ext cx="574765" cy="574765"/>
            <a:chOff x="7605951" y="217673"/>
            <a:chExt cx="738900" cy="738900"/>
          </a:xfrm>
        </p:grpSpPr>
        <p:sp>
          <p:nvSpPr>
            <p:cNvPr id="673" name="Google Shape;673;p13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74" name="Google Shape;674;p134"/>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75" name="Google Shape;675;p134"/>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676" name="Google Shape;676;p134"/>
          <p:cNvPicPr preferRelativeResize="0"/>
          <p:nvPr/>
        </p:nvPicPr>
        <p:blipFill>
          <a:blip r:embed="rId4">
            <a:alphaModFix/>
          </a:blip>
          <a:stretch>
            <a:fillRect/>
          </a:stretch>
        </p:blipFill>
        <p:spPr>
          <a:xfrm>
            <a:off x="6947600" y="3571567"/>
            <a:ext cx="5051800" cy="2060333"/>
          </a:xfrm>
          <a:prstGeom prst="rect">
            <a:avLst/>
          </a:prstGeom>
          <a:noFill/>
          <a:ln>
            <a:noFill/>
          </a:ln>
        </p:spPr>
      </p:pic>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35"/>
          <p:cNvSpPr txBox="1"/>
          <p:nvPr/>
        </p:nvSpPr>
        <p:spPr>
          <a:xfrm>
            <a:off x="4087633" y="2485001"/>
            <a:ext cx="5362400" cy="656614"/>
          </a:xfrm>
          <a:prstGeom prst="rect">
            <a:avLst/>
          </a:prstGeom>
          <a:noFill/>
          <a:ln>
            <a:noFill/>
          </a:ln>
        </p:spPr>
        <p:txBody>
          <a:bodyPr spcFirstLastPara="1" wrap="square" lIns="121900" tIns="121900" rIns="121900" bIns="121900" anchor="t" anchorCtr="0">
            <a:spAutoFit/>
          </a:bodyPr>
          <a:lstStyle/>
          <a:p>
            <a:endParaRPr sz="2667" b="1">
              <a:latin typeface="DM Sans"/>
              <a:ea typeface="DM Sans"/>
              <a:cs typeface="DM Sans"/>
              <a:sym typeface="DM Sans"/>
            </a:endParaRPr>
          </a:p>
        </p:txBody>
      </p:sp>
      <p:sp>
        <p:nvSpPr>
          <p:cNvPr id="682" name="Google Shape;682;p135"/>
          <p:cNvSpPr txBox="1"/>
          <p:nvPr/>
        </p:nvSpPr>
        <p:spPr>
          <a:xfrm>
            <a:off x="761233" y="1231634"/>
            <a:ext cx="10025200" cy="1649770"/>
          </a:xfrm>
          <a:prstGeom prst="rect">
            <a:avLst/>
          </a:prstGeom>
          <a:noFill/>
          <a:ln>
            <a:noFill/>
          </a:ln>
        </p:spPr>
        <p:txBody>
          <a:bodyPr spcFirstLastPara="1" wrap="square" lIns="121900" tIns="121900" rIns="121900" bIns="121900" anchor="t" anchorCtr="0">
            <a:spAutoFit/>
          </a:bodyPr>
          <a:lstStyle/>
          <a:p>
            <a:pPr marL="609585" indent="-626518">
              <a:lnSpc>
                <a:spcPct val="90000"/>
              </a:lnSpc>
              <a:buClr>
                <a:schemeClr val="dk1"/>
              </a:buClr>
              <a:buSzPts val="3800"/>
              <a:buFont typeface="DM Sans"/>
              <a:buAutoNum type="arabicPeriod" startAt="2"/>
            </a:pPr>
            <a:r>
              <a:rPr lang="es" sz="5067" b="1">
                <a:solidFill>
                  <a:schemeClr val="dk1"/>
                </a:solidFill>
                <a:latin typeface="DM Sans"/>
                <a:ea typeface="DM Sans"/>
                <a:cs typeface="DM Sans"/>
                <a:sym typeface="DM Sans"/>
              </a:rPr>
              <a:t>Crear una cuenta en Glitch.com</a:t>
            </a:r>
            <a:endParaRPr sz="5067" b="1">
              <a:solidFill>
                <a:schemeClr val="dk1"/>
              </a:solidFill>
              <a:latin typeface="DM Sans"/>
              <a:ea typeface="DM Sans"/>
              <a:cs typeface="DM Sans"/>
              <a:sym typeface="DM Sans"/>
            </a:endParaRPr>
          </a:p>
        </p:txBody>
      </p:sp>
      <p:sp>
        <p:nvSpPr>
          <p:cNvPr id="683" name="Google Shape;683;p135"/>
          <p:cNvSpPr txBox="1"/>
          <p:nvPr/>
        </p:nvSpPr>
        <p:spPr>
          <a:xfrm>
            <a:off x="678667" y="2776134"/>
            <a:ext cx="97488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El proceso es bastante sencillo, una vez que hayamos finalizado el proceso de registro y tengamos lista nuestra cuenta de glitch.com, visualizaremos el siguiente panel:</a:t>
            </a:r>
            <a:endParaRPr sz="2400">
              <a:latin typeface="DM Sans"/>
              <a:ea typeface="DM Sans"/>
              <a:cs typeface="DM Sans"/>
              <a:sym typeface="DM Sans"/>
            </a:endParaRPr>
          </a:p>
        </p:txBody>
      </p:sp>
      <p:grpSp>
        <p:nvGrpSpPr>
          <p:cNvPr id="684" name="Google Shape;684;p135"/>
          <p:cNvGrpSpPr/>
          <p:nvPr/>
        </p:nvGrpSpPr>
        <p:grpSpPr>
          <a:xfrm>
            <a:off x="609791" y="624382"/>
            <a:ext cx="574765" cy="574765"/>
            <a:chOff x="7605951" y="217673"/>
            <a:chExt cx="738900" cy="738900"/>
          </a:xfrm>
        </p:grpSpPr>
        <p:sp>
          <p:nvSpPr>
            <p:cNvPr id="685" name="Google Shape;685;p13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86" name="Google Shape;686;p135"/>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87" name="Google Shape;687;p135"/>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688" name="Google Shape;688;p135"/>
          <p:cNvPicPr preferRelativeResize="0"/>
          <p:nvPr/>
        </p:nvPicPr>
        <p:blipFill>
          <a:blip r:embed="rId4">
            <a:alphaModFix/>
          </a:blip>
          <a:stretch>
            <a:fillRect/>
          </a:stretch>
        </p:blipFill>
        <p:spPr>
          <a:xfrm>
            <a:off x="203200" y="4427633"/>
            <a:ext cx="11785603" cy="647352"/>
          </a:xfrm>
          <a:prstGeom prst="rect">
            <a:avLst/>
          </a:prstGeom>
          <a:noFill/>
          <a:ln>
            <a:noFill/>
          </a:ln>
        </p:spPr>
      </p:pic>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36"/>
          <p:cNvSpPr txBox="1"/>
          <p:nvPr/>
        </p:nvSpPr>
        <p:spPr>
          <a:xfrm>
            <a:off x="651367" y="1269934"/>
            <a:ext cx="77140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3. Crear un nuevo proyecto a partir de Github</a:t>
            </a:r>
            <a:endParaRPr sz="5333" b="1">
              <a:solidFill>
                <a:schemeClr val="dk1"/>
              </a:solidFill>
              <a:latin typeface="DM Sans"/>
              <a:ea typeface="DM Sans"/>
              <a:cs typeface="DM Sans"/>
              <a:sym typeface="DM Sans"/>
            </a:endParaRPr>
          </a:p>
        </p:txBody>
      </p:sp>
      <p:sp>
        <p:nvSpPr>
          <p:cNvPr id="694" name="Google Shape;694;p136"/>
          <p:cNvSpPr txBox="1"/>
          <p:nvPr/>
        </p:nvSpPr>
        <p:spPr>
          <a:xfrm>
            <a:off x="556733" y="3865733"/>
            <a:ext cx="63068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Al dar click en “new project” nos deplegará una lista de plantillas de proyectos. Seleccionaremos el botón de abajo “Import from Github”.</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Posteriormente, colocaremos el link que apunta a nuestro repositorio de Github.</a:t>
            </a:r>
            <a:endParaRPr>
              <a:latin typeface="DM Sans"/>
              <a:ea typeface="DM Sans"/>
              <a:cs typeface="DM Sans"/>
              <a:sym typeface="DM Sans"/>
            </a:endParaRPr>
          </a:p>
        </p:txBody>
      </p:sp>
      <p:grpSp>
        <p:nvGrpSpPr>
          <p:cNvPr id="695" name="Google Shape;695;p136"/>
          <p:cNvGrpSpPr/>
          <p:nvPr/>
        </p:nvGrpSpPr>
        <p:grpSpPr>
          <a:xfrm>
            <a:off x="609791" y="624382"/>
            <a:ext cx="574765" cy="574765"/>
            <a:chOff x="7605951" y="217673"/>
            <a:chExt cx="738900" cy="738900"/>
          </a:xfrm>
        </p:grpSpPr>
        <p:sp>
          <p:nvSpPr>
            <p:cNvPr id="696" name="Google Shape;696;p13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97" name="Google Shape;697;p136"/>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98" name="Google Shape;698;p136"/>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pic>
        <p:nvPicPr>
          <p:cNvPr id="699" name="Google Shape;699;p136"/>
          <p:cNvPicPr preferRelativeResize="0"/>
          <p:nvPr/>
        </p:nvPicPr>
        <p:blipFill>
          <a:blip r:embed="rId4">
            <a:alphaModFix/>
          </a:blip>
          <a:stretch>
            <a:fillRect/>
          </a:stretch>
        </p:blipFill>
        <p:spPr>
          <a:xfrm>
            <a:off x="7982375" y="720534"/>
            <a:ext cx="2856524" cy="5416933"/>
          </a:xfrm>
          <a:prstGeom prst="rect">
            <a:avLst/>
          </a:prstGeom>
          <a:noFill/>
          <a:ln>
            <a:noFill/>
          </a:ln>
        </p:spPr>
      </p:pic>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37"/>
          <p:cNvSpPr txBox="1"/>
          <p:nvPr/>
        </p:nvSpPr>
        <p:spPr>
          <a:xfrm>
            <a:off x="940600" y="1117601"/>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Glitch.com comenzará a crear el proyecto y ajustarlo</a:t>
            </a:r>
            <a:endParaRPr sz="4000" b="1">
              <a:solidFill>
                <a:schemeClr val="accent6"/>
              </a:solidFill>
              <a:latin typeface="DM Sans"/>
              <a:ea typeface="DM Sans"/>
              <a:cs typeface="DM Sans"/>
              <a:sym typeface="DM Sans"/>
            </a:endParaRPr>
          </a:p>
        </p:txBody>
      </p:sp>
      <p:grpSp>
        <p:nvGrpSpPr>
          <p:cNvPr id="705" name="Google Shape;705;p137"/>
          <p:cNvGrpSpPr/>
          <p:nvPr/>
        </p:nvGrpSpPr>
        <p:grpSpPr>
          <a:xfrm>
            <a:off x="609791" y="624382"/>
            <a:ext cx="574765" cy="574765"/>
            <a:chOff x="7605951" y="217673"/>
            <a:chExt cx="738900" cy="738900"/>
          </a:xfrm>
        </p:grpSpPr>
        <p:sp>
          <p:nvSpPr>
            <p:cNvPr id="706" name="Google Shape;706;p137"/>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707" name="Google Shape;707;p137"/>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708" name="Google Shape;708;p137"/>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pic>
        <p:nvPicPr>
          <p:cNvPr id="709" name="Google Shape;709;p137"/>
          <p:cNvPicPr preferRelativeResize="0"/>
          <p:nvPr/>
        </p:nvPicPr>
        <p:blipFill>
          <a:blip r:embed="rId4">
            <a:alphaModFix/>
          </a:blip>
          <a:stretch>
            <a:fillRect/>
          </a:stretch>
        </p:blipFill>
        <p:spPr>
          <a:xfrm>
            <a:off x="2806417" y="2530800"/>
            <a:ext cx="6996763" cy="3979600"/>
          </a:xfrm>
          <a:prstGeom prst="rect">
            <a:avLst/>
          </a:prstGeom>
          <a:noFill/>
          <a:ln>
            <a:noFill/>
          </a:ln>
        </p:spPr>
      </p:pic>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pic>
        <p:nvPicPr>
          <p:cNvPr id="714" name="Google Shape;714;p138"/>
          <p:cNvPicPr preferRelativeResize="0"/>
          <p:nvPr/>
        </p:nvPicPr>
        <p:blipFill>
          <a:blip r:embed="rId3">
            <a:alphaModFix/>
          </a:blip>
          <a:stretch>
            <a:fillRect/>
          </a:stretch>
        </p:blipFill>
        <p:spPr>
          <a:xfrm>
            <a:off x="2706634" y="1858867"/>
            <a:ext cx="6778733" cy="4543700"/>
          </a:xfrm>
          <a:prstGeom prst="rect">
            <a:avLst/>
          </a:prstGeom>
          <a:noFill/>
          <a:ln>
            <a:noFill/>
          </a:ln>
        </p:spPr>
      </p:pic>
      <p:sp>
        <p:nvSpPr>
          <p:cNvPr id="715" name="Google Shape;715;p138"/>
          <p:cNvSpPr txBox="1"/>
          <p:nvPr/>
        </p:nvSpPr>
        <p:spPr>
          <a:xfrm>
            <a:off x="619767" y="244533"/>
            <a:ext cx="11156000" cy="1477287"/>
          </a:xfrm>
          <a:prstGeom prst="rect">
            <a:avLst/>
          </a:prstGeom>
          <a:noFill/>
          <a:ln>
            <a:noFill/>
          </a:ln>
        </p:spPr>
        <p:txBody>
          <a:bodyPr spcFirstLastPara="1" wrap="square" lIns="121900" tIns="121900" rIns="121900" bIns="121900" anchor="t" anchorCtr="0">
            <a:spAutoFit/>
          </a:bodyPr>
          <a:lstStyle/>
          <a:p>
            <a:pPr algn="ctr"/>
            <a:r>
              <a:rPr lang="es" sz="4000" b="1">
                <a:solidFill>
                  <a:schemeClr val="accent6"/>
                </a:solidFill>
                <a:latin typeface="DM Sans"/>
                <a:ea typeface="DM Sans"/>
                <a:cs typeface="DM Sans"/>
                <a:sym typeface="DM Sans"/>
              </a:rPr>
              <a:t>Revisa que el status esté bien, en caso contrario, revisar los LOGS</a:t>
            </a:r>
            <a:endParaRPr sz="4000" b="1">
              <a:solidFill>
                <a:schemeClr val="accent6"/>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Google Shape;994;p220"/>
          <p:cNvPicPr preferRelativeResize="0"/>
          <p:nvPr/>
        </p:nvPicPr>
        <p:blipFill>
          <a:blip r:embed="rId3">
            <a:alphaModFix/>
          </a:blip>
          <a:stretch>
            <a:fillRect/>
          </a:stretch>
        </p:blipFill>
        <p:spPr>
          <a:xfrm>
            <a:off x="10090567" y="6212834"/>
            <a:ext cx="1582035" cy="440900"/>
          </a:xfrm>
          <a:prstGeom prst="rect">
            <a:avLst/>
          </a:prstGeom>
          <a:noFill/>
          <a:ln>
            <a:noFill/>
          </a:ln>
        </p:spPr>
      </p:pic>
      <p:pic>
        <p:nvPicPr>
          <p:cNvPr id="995" name="Google Shape;995;p220"/>
          <p:cNvPicPr preferRelativeResize="0"/>
          <p:nvPr/>
        </p:nvPicPr>
        <p:blipFill rotWithShape="1">
          <a:blip r:embed="rId4">
            <a:alphaModFix/>
          </a:blip>
          <a:srcRect/>
          <a:stretch/>
        </p:blipFill>
        <p:spPr>
          <a:xfrm>
            <a:off x="10114402" y="6254901"/>
            <a:ext cx="1534333" cy="356767"/>
          </a:xfrm>
          <a:prstGeom prst="rect">
            <a:avLst/>
          </a:prstGeom>
          <a:noFill/>
          <a:ln>
            <a:noFill/>
          </a:ln>
        </p:spPr>
      </p:pic>
      <p:sp>
        <p:nvSpPr>
          <p:cNvPr id="996" name="Google Shape;996;p22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Ejemplo de mutabilidad</a:t>
            </a:r>
            <a:endParaRPr sz="5333" b="1">
              <a:solidFill>
                <a:schemeClr val="dk1"/>
              </a:solidFill>
              <a:latin typeface="DM Sans"/>
              <a:ea typeface="DM Sans"/>
              <a:cs typeface="DM Sans"/>
              <a:sym typeface="DM Sans"/>
            </a:endParaRPr>
          </a:p>
        </p:txBody>
      </p:sp>
      <p:grpSp>
        <p:nvGrpSpPr>
          <p:cNvPr id="997" name="Google Shape;997;p220"/>
          <p:cNvGrpSpPr/>
          <p:nvPr/>
        </p:nvGrpSpPr>
        <p:grpSpPr>
          <a:xfrm>
            <a:off x="1756734" y="2022733"/>
            <a:ext cx="8068932" cy="4401600"/>
            <a:chOff x="1000425" y="1517050"/>
            <a:chExt cx="6051699" cy="3301200"/>
          </a:xfrm>
        </p:grpSpPr>
        <p:pic>
          <p:nvPicPr>
            <p:cNvPr id="998" name="Google Shape;998;p220"/>
            <p:cNvPicPr preferRelativeResize="0"/>
            <p:nvPr/>
          </p:nvPicPr>
          <p:blipFill>
            <a:blip r:embed="rId5">
              <a:alphaModFix/>
            </a:blip>
            <a:stretch>
              <a:fillRect/>
            </a:stretch>
          </p:blipFill>
          <p:spPr>
            <a:xfrm>
              <a:off x="1000425" y="1517050"/>
              <a:ext cx="3301200" cy="3301200"/>
            </a:xfrm>
            <a:prstGeom prst="rect">
              <a:avLst/>
            </a:prstGeom>
            <a:noFill/>
            <a:ln>
              <a:noFill/>
            </a:ln>
          </p:spPr>
        </p:pic>
        <p:pic>
          <p:nvPicPr>
            <p:cNvPr id="999" name="Google Shape;999;p220"/>
            <p:cNvPicPr preferRelativeResize="0"/>
            <p:nvPr/>
          </p:nvPicPr>
          <p:blipFill>
            <a:blip r:embed="rId6">
              <a:alphaModFix/>
            </a:blip>
            <a:stretch>
              <a:fillRect/>
            </a:stretch>
          </p:blipFill>
          <p:spPr>
            <a:xfrm>
              <a:off x="2868125" y="3720425"/>
              <a:ext cx="4183999" cy="908975"/>
            </a:xfrm>
            <a:prstGeom prst="rect">
              <a:avLst/>
            </a:prstGeom>
            <a:noFill/>
            <a:ln>
              <a:noFill/>
            </a:ln>
          </p:spPr>
        </p:pic>
        <p:pic>
          <p:nvPicPr>
            <p:cNvPr id="1000" name="Google Shape;1000;p220"/>
            <p:cNvPicPr preferRelativeResize="0"/>
            <p:nvPr/>
          </p:nvPicPr>
          <p:blipFill>
            <a:blip r:embed="rId7">
              <a:alphaModFix/>
            </a:blip>
            <a:stretch>
              <a:fillRect/>
            </a:stretch>
          </p:blipFill>
          <p:spPr>
            <a:xfrm>
              <a:off x="2868150" y="1862075"/>
              <a:ext cx="4183959" cy="908975"/>
            </a:xfrm>
            <a:prstGeom prst="rect">
              <a:avLst/>
            </a:prstGeom>
            <a:noFill/>
            <a:ln>
              <a:noFill/>
            </a:ln>
          </p:spPr>
        </p:pic>
      </p:gr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39"/>
          <p:cNvSpPr/>
          <p:nvPr/>
        </p:nvSpPr>
        <p:spPr>
          <a:xfrm>
            <a:off x="863200" y="2495300"/>
            <a:ext cx="10465600" cy="3637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721" name="Google Shape;721;p139"/>
          <p:cNvSpPr txBox="1"/>
          <p:nvPr/>
        </p:nvSpPr>
        <p:spPr>
          <a:xfrm>
            <a:off x="1217400" y="1209551"/>
            <a:ext cx="99504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Tal vez hubo un error…</a:t>
            </a:r>
            <a:endParaRPr sz="4000" b="1">
              <a:solidFill>
                <a:schemeClr val="lt1"/>
              </a:solidFill>
              <a:latin typeface="DM Sans"/>
              <a:ea typeface="DM Sans"/>
              <a:cs typeface="DM Sans"/>
              <a:sym typeface="DM Sans"/>
            </a:endParaRPr>
          </a:p>
        </p:txBody>
      </p:sp>
      <p:sp>
        <p:nvSpPr>
          <p:cNvPr id="722" name="Google Shape;722;p139"/>
          <p:cNvSpPr txBox="1"/>
          <p:nvPr/>
        </p:nvSpPr>
        <p:spPr>
          <a:xfrm>
            <a:off x="6533833" y="2902468"/>
            <a:ext cx="4474000" cy="1579559"/>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a:solidFill>
                  <a:srgbClr val="121212"/>
                </a:solidFill>
                <a:latin typeface="DM Sans"/>
                <a:ea typeface="DM Sans"/>
                <a:cs typeface="DM Sans"/>
                <a:sym typeface="DM Sans"/>
              </a:rPr>
              <a:t>Si los logs te marcan un error, es porque seguramente el core de nodejs no es correcto, prueba cambiando desde el package.json la versión del engine de nodejs a 14.x o 15.x</a:t>
            </a:r>
            <a:endParaRPr sz="1467">
              <a:solidFill>
                <a:srgbClr val="121212"/>
              </a:solidFill>
              <a:latin typeface="DM Sans"/>
              <a:ea typeface="DM Sans"/>
              <a:cs typeface="DM Sans"/>
              <a:sym typeface="DM Sans"/>
            </a:endParaRPr>
          </a:p>
        </p:txBody>
      </p:sp>
      <p:grpSp>
        <p:nvGrpSpPr>
          <p:cNvPr id="723" name="Google Shape;723;p139"/>
          <p:cNvGrpSpPr/>
          <p:nvPr/>
        </p:nvGrpSpPr>
        <p:grpSpPr>
          <a:xfrm>
            <a:off x="493158" y="547682"/>
            <a:ext cx="574765" cy="574765"/>
            <a:chOff x="7605951" y="217673"/>
            <a:chExt cx="738900" cy="738900"/>
          </a:xfrm>
        </p:grpSpPr>
        <p:sp>
          <p:nvSpPr>
            <p:cNvPr id="724" name="Google Shape;724;p139"/>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725" name="Google Shape;725;p139"/>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726" name="Google Shape;726;p139"/>
          <p:cNvSpPr txBox="1"/>
          <p:nvPr/>
        </p:nvSpPr>
        <p:spPr>
          <a:xfrm>
            <a:off x="1157200" y="547651"/>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pic>
        <p:nvPicPr>
          <p:cNvPr id="727" name="Google Shape;727;p139"/>
          <p:cNvPicPr preferRelativeResize="0"/>
          <p:nvPr/>
        </p:nvPicPr>
        <p:blipFill rotWithShape="1">
          <a:blip r:embed="rId4">
            <a:alphaModFix/>
          </a:blip>
          <a:srcRect l="32962"/>
          <a:stretch/>
        </p:blipFill>
        <p:spPr>
          <a:xfrm>
            <a:off x="1323484" y="2963767"/>
            <a:ext cx="4606233" cy="2771733"/>
          </a:xfrm>
          <a:prstGeom prst="rect">
            <a:avLst/>
          </a:prstGeom>
          <a:noFill/>
          <a:ln>
            <a:noFill/>
          </a:ln>
        </p:spPr>
      </p:pic>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40"/>
          <p:cNvSpPr/>
          <p:nvPr/>
        </p:nvSpPr>
        <p:spPr>
          <a:xfrm>
            <a:off x="863200" y="2393167"/>
            <a:ext cx="10465600" cy="3775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733" name="Google Shape;733;p140"/>
          <p:cNvSpPr txBox="1"/>
          <p:nvPr/>
        </p:nvSpPr>
        <p:spPr>
          <a:xfrm>
            <a:off x="940600" y="914401"/>
            <a:ext cx="103108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lt1"/>
                </a:solidFill>
                <a:latin typeface="DM Sans"/>
                <a:ea typeface="DM Sans"/>
                <a:cs typeface="DM Sans"/>
                <a:sym typeface="DM Sans"/>
              </a:rPr>
              <a:t>Finalmente, compartimos el link a quien queramos</a:t>
            </a:r>
            <a:endParaRPr sz="4667" b="1">
              <a:solidFill>
                <a:schemeClr val="lt1"/>
              </a:solidFill>
              <a:latin typeface="DM Sans"/>
              <a:ea typeface="DM Sans"/>
              <a:cs typeface="DM Sans"/>
              <a:sym typeface="DM Sans"/>
            </a:endParaRPr>
          </a:p>
        </p:txBody>
      </p:sp>
      <p:sp>
        <p:nvSpPr>
          <p:cNvPr id="734" name="Google Shape;734;p140"/>
          <p:cNvSpPr txBox="1"/>
          <p:nvPr/>
        </p:nvSpPr>
        <p:spPr>
          <a:xfrm>
            <a:off x="1084800" y="2499934"/>
            <a:ext cx="100224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Una vez que está andando el proyecto en Glitch.com, daremos click en el botón “</a:t>
            </a:r>
            <a:r>
              <a:rPr lang="es" sz="2400" b="1">
                <a:latin typeface="DM Sans"/>
                <a:ea typeface="DM Sans"/>
                <a:cs typeface="DM Sans"/>
                <a:sym typeface="DM Sans"/>
              </a:rPr>
              <a:t>Share</a:t>
            </a:r>
            <a:r>
              <a:rPr lang="es" sz="2400">
                <a:latin typeface="DM Sans"/>
                <a:ea typeface="DM Sans"/>
                <a:cs typeface="DM Sans"/>
                <a:sym typeface="DM Sans"/>
              </a:rPr>
              <a:t>”.</a:t>
            </a:r>
            <a:endParaRPr sz="2400">
              <a:latin typeface="DM Sans"/>
              <a:ea typeface="DM Sans"/>
              <a:cs typeface="DM Sans"/>
              <a:sym typeface="DM Sans"/>
            </a:endParaRPr>
          </a:p>
        </p:txBody>
      </p:sp>
      <p:pic>
        <p:nvPicPr>
          <p:cNvPr id="735" name="Google Shape;735;p140"/>
          <p:cNvPicPr preferRelativeResize="0"/>
          <p:nvPr/>
        </p:nvPicPr>
        <p:blipFill>
          <a:blip r:embed="rId3">
            <a:alphaModFix/>
          </a:blip>
          <a:stretch>
            <a:fillRect/>
          </a:stretch>
        </p:blipFill>
        <p:spPr>
          <a:xfrm>
            <a:off x="1190951" y="4758418"/>
            <a:ext cx="7404100" cy="1206500"/>
          </a:xfrm>
          <a:prstGeom prst="rect">
            <a:avLst/>
          </a:prstGeom>
          <a:noFill/>
          <a:ln>
            <a:noFill/>
          </a:ln>
        </p:spPr>
      </p:pic>
      <p:pic>
        <p:nvPicPr>
          <p:cNvPr id="736" name="Google Shape;736;p140"/>
          <p:cNvPicPr preferRelativeResize="0"/>
          <p:nvPr/>
        </p:nvPicPr>
        <p:blipFill>
          <a:blip r:embed="rId4">
            <a:alphaModFix/>
          </a:blip>
          <a:stretch>
            <a:fillRect/>
          </a:stretch>
        </p:blipFill>
        <p:spPr>
          <a:xfrm>
            <a:off x="1190963" y="3033533"/>
            <a:ext cx="9397611" cy="533600"/>
          </a:xfrm>
          <a:prstGeom prst="rect">
            <a:avLst/>
          </a:prstGeom>
          <a:noFill/>
          <a:ln>
            <a:noFill/>
          </a:ln>
        </p:spPr>
      </p:pic>
      <p:sp>
        <p:nvSpPr>
          <p:cNvPr id="737" name="Google Shape;737;p140"/>
          <p:cNvSpPr txBox="1"/>
          <p:nvPr/>
        </p:nvSpPr>
        <p:spPr>
          <a:xfrm>
            <a:off x="1190967" y="3530601"/>
            <a:ext cx="10022400" cy="1723508"/>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Este nos desplegará una lista de información, dentro de la cual los </a:t>
            </a:r>
            <a:r>
              <a:rPr lang="es" sz="2400" b="1">
                <a:latin typeface="DM Sans"/>
                <a:ea typeface="DM Sans"/>
                <a:cs typeface="DM Sans"/>
                <a:sym typeface="DM Sans"/>
              </a:rPr>
              <a:t>project links</a:t>
            </a:r>
            <a:r>
              <a:rPr lang="es" sz="2400">
                <a:latin typeface="DM Sans"/>
                <a:ea typeface="DM Sans"/>
                <a:cs typeface="DM Sans"/>
                <a:sym typeface="DM Sans"/>
              </a:rPr>
              <a:t> contienen lo que nos interesa: la opción </a:t>
            </a:r>
            <a:r>
              <a:rPr lang="es" sz="2400" b="1">
                <a:latin typeface="DM Sans"/>
                <a:ea typeface="DM Sans"/>
                <a:cs typeface="DM Sans"/>
                <a:sym typeface="DM Sans"/>
              </a:rPr>
              <a:t>Live site</a:t>
            </a:r>
            <a:r>
              <a:rPr lang="es" sz="2400">
                <a:latin typeface="DM Sans"/>
                <a:ea typeface="DM Sans"/>
                <a:cs typeface="DM Sans"/>
                <a:sym typeface="DM Sans"/>
              </a:rPr>
              <a:t> es el link que hará que cualquier persona a  la que pases el link, pueda acceder al chat grupal.</a:t>
            </a:r>
            <a:endParaRPr sz="2400">
              <a:latin typeface="DM Sans"/>
              <a:ea typeface="DM Sans"/>
              <a:cs typeface="DM Sans"/>
              <a:sym typeface="DM Sans"/>
            </a:endParaRPr>
          </a:p>
        </p:txBody>
      </p:sp>
      <p:grpSp>
        <p:nvGrpSpPr>
          <p:cNvPr id="738" name="Google Shape;738;p140"/>
          <p:cNvGrpSpPr/>
          <p:nvPr/>
        </p:nvGrpSpPr>
        <p:grpSpPr>
          <a:xfrm>
            <a:off x="493158" y="547682"/>
            <a:ext cx="574765" cy="574765"/>
            <a:chOff x="7605951" y="217673"/>
            <a:chExt cx="738900" cy="738900"/>
          </a:xfrm>
        </p:grpSpPr>
        <p:sp>
          <p:nvSpPr>
            <p:cNvPr id="739" name="Google Shape;739;p14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740" name="Google Shape;740;p140"/>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741" name="Google Shape;741;p140"/>
          <p:cNvSpPr txBox="1"/>
          <p:nvPr/>
        </p:nvSpPr>
        <p:spPr>
          <a:xfrm>
            <a:off x="1157200" y="547651"/>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97"/>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16" name="Google Shape;316;p97"/>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17" name="Google Shape;317;p97"/>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18" name="Google Shape;318;p97"/>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19" name="Google Shape;319;p97"/>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11</a:t>
            </a:r>
            <a:endParaRPr sz="2133">
              <a:solidFill>
                <a:schemeClr val="lt1"/>
              </a:solidFill>
              <a:latin typeface="DM Sans"/>
              <a:ea typeface="DM Sans"/>
              <a:cs typeface="DM Sans"/>
              <a:sym typeface="DM Sans"/>
            </a:endParaRPr>
          </a:p>
        </p:txBody>
      </p:sp>
      <p:cxnSp>
        <p:nvCxnSpPr>
          <p:cNvPr id="320" name="Google Shape;320;p97"/>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1" name="Google Shape;321;p97"/>
          <p:cNvSpPr txBox="1"/>
          <p:nvPr/>
        </p:nvSpPr>
        <p:spPr>
          <a:xfrm>
            <a:off x="1919184" y="23907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Aplicación chat con websockets</a:t>
            </a:r>
            <a:endParaRPr sz="2000" b="1">
              <a:solidFill>
                <a:srgbClr val="999999"/>
              </a:solidFill>
              <a:latin typeface="DM Sans"/>
              <a:ea typeface="DM Sans"/>
              <a:cs typeface="DM Sans"/>
              <a:sym typeface="DM Sans"/>
            </a:endParaRPr>
          </a:p>
        </p:txBody>
      </p:sp>
      <p:sp>
        <p:nvSpPr>
          <p:cNvPr id="322" name="Google Shape;322;p97"/>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12</a:t>
            </a:r>
            <a:endParaRPr sz="2133" b="1">
              <a:solidFill>
                <a:srgbClr val="FFFFFF"/>
              </a:solidFill>
              <a:latin typeface="DM Sans"/>
              <a:ea typeface="DM Sans"/>
              <a:cs typeface="DM Sans"/>
              <a:sym typeface="DM Sans"/>
            </a:endParaRPr>
          </a:p>
        </p:txBody>
      </p:sp>
      <p:cxnSp>
        <p:nvCxnSpPr>
          <p:cNvPr id="323" name="Google Shape;323;p97"/>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24" name="Google Shape;324;p97"/>
          <p:cNvSpPr txBox="1"/>
          <p:nvPr/>
        </p:nvSpPr>
        <p:spPr>
          <a:xfrm>
            <a:off x="4930767" y="25447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MongoDB</a:t>
            </a:r>
            <a:endParaRPr sz="2000" b="1">
              <a:solidFill>
                <a:srgbClr val="EAFF6A"/>
              </a:solidFill>
              <a:latin typeface="DM Sans"/>
              <a:ea typeface="DM Sans"/>
              <a:cs typeface="DM Sans"/>
              <a:sym typeface="DM Sans"/>
            </a:endParaRPr>
          </a:p>
        </p:txBody>
      </p:sp>
      <p:cxnSp>
        <p:nvCxnSpPr>
          <p:cNvPr id="325" name="Google Shape;325;p97"/>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26" name="Google Shape;326;p97"/>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327" name="Google Shape;327;p97"/>
          <p:cNvSpPr txBox="1"/>
          <p:nvPr/>
        </p:nvSpPr>
        <p:spPr>
          <a:xfrm>
            <a:off x="5061584" y="3642800"/>
            <a:ext cx="2310000" cy="2093225"/>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Concepto de Base de datos</a:t>
            </a:r>
            <a:endParaRPr sz="1600">
              <a:solidFill>
                <a:schemeClr val="lt1"/>
              </a:solidFill>
              <a:latin typeface="DM Sans"/>
              <a:ea typeface="DM Sans"/>
              <a:cs typeface="DM Sans"/>
              <a:sym typeface="DM Sans"/>
            </a:endParaRPr>
          </a:p>
          <a:p>
            <a:pPr marL="609585" indent="-397923">
              <a:buClr>
                <a:schemeClr val="accent6"/>
              </a:buClr>
              <a:buSzPts val="1100"/>
              <a:buFont typeface="DM Sans"/>
              <a:buChar char="✓"/>
            </a:pPr>
            <a:r>
              <a:rPr lang="es" sz="1467" u="sng">
                <a:solidFill>
                  <a:schemeClr val="hlink"/>
                </a:solidFill>
                <a:latin typeface="DM Sans"/>
                <a:ea typeface="DM Sans"/>
                <a:cs typeface="DM Sans"/>
                <a:sym typeface="DM Sans"/>
                <a:hlinkClick r:id="rId6" action="ppaction://hlinksldjump"/>
              </a:rPr>
              <a:t>Bases de datos relacionales y no relacionales</a:t>
            </a:r>
            <a:endParaRPr sz="1467">
              <a:solidFill>
                <a:schemeClr val="lt1"/>
              </a:solidFill>
              <a:latin typeface="DM Sans"/>
              <a:ea typeface="DM Sans"/>
              <a:cs typeface="DM Sans"/>
              <a:sym typeface="DM Sans"/>
            </a:endParaRPr>
          </a:p>
          <a:p>
            <a:pPr marL="609585" indent="-397923">
              <a:buClr>
                <a:schemeClr val="accent6"/>
              </a:buClr>
              <a:buSzPts val="1100"/>
              <a:buFont typeface="DM Sans"/>
              <a:buChar char="✓"/>
            </a:pPr>
            <a:r>
              <a:rPr lang="es" sz="1467" u="sng">
                <a:solidFill>
                  <a:schemeClr val="hlink"/>
                </a:solidFill>
                <a:latin typeface="DM Sans"/>
                <a:ea typeface="DM Sans"/>
                <a:cs typeface="DM Sans"/>
                <a:sym typeface="DM Sans"/>
                <a:hlinkClick r:id="rId7" action="ppaction://hlinksldjump"/>
              </a:rPr>
              <a:t>Concepto e instalación de MongoDB</a:t>
            </a:r>
            <a:endParaRPr sz="1467">
              <a:solidFill>
                <a:schemeClr val="lt1"/>
              </a:solidFill>
              <a:latin typeface="DM Sans"/>
              <a:ea typeface="DM Sans"/>
              <a:cs typeface="DM Sans"/>
              <a:sym typeface="DM Sans"/>
            </a:endParaRPr>
          </a:p>
        </p:txBody>
      </p:sp>
      <p:sp>
        <p:nvSpPr>
          <p:cNvPr id="328" name="Google Shape;328;p97"/>
          <p:cNvSpPr txBox="1"/>
          <p:nvPr/>
        </p:nvSpPr>
        <p:spPr>
          <a:xfrm>
            <a:off x="2049967" y="3642801"/>
            <a:ext cx="2371200" cy="1908367"/>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Desarrollo de chat con websockets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397923">
              <a:buClr>
                <a:schemeClr val="accent4"/>
              </a:buClr>
              <a:buSzPts val="1100"/>
              <a:buFont typeface="DM Sans"/>
              <a:buChar char="✓"/>
            </a:pPr>
            <a:r>
              <a:rPr lang="es" sz="1467">
                <a:solidFill>
                  <a:srgbClr val="999999"/>
                </a:solidFill>
                <a:latin typeface="DM Sans"/>
                <a:ea typeface="DM Sans"/>
                <a:cs typeface="DM Sans"/>
                <a:sym typeface="DM Sans"/>
              </a:rPr>
              <a:t>Deploy de nuestra primera aplicación en glitch.com</a:t>
            </a:r>
            <a:endParaRPr sz="1467">
              <a:solidFill>
                <a:srgbClr val="999999"/>
              </a:solidFill>
              <a:latin typeface="DM Sans"/>
              <a:ea typeface="DM Sans"/>
              <a:cs typeface="DM Sans"/>
              <a:sym typeface="DM Sans"/>
            </a:endParaRPr>
          </a:p>
        </p:txBody>
      </p:sp>
      <p:pic>
        <p:nvPicPr>
          <p:cNvPr id="329" name="Google Shape;329;p97"/>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30" name="Google Shape;330;p97"/>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13</a:t>
            </a:r>
            <a:endParaRPr sz="2133">
              <a:solidFill>
                <a:schemeClr val="lt1"/>
              </a:solidFill>
              <a:latin typeface="DM Sans"/>
              <a:ea typeface="DM Sans"/>
              <a:cs typeface="DM Sans"/>
              <a:sym typeface="DM Sans"/>
            </a:endParaRPr>
          </a:p>
        </p:txBody>
      </p:sp>
      <p:cxnSp>
        <p:nvCxnSpPr>
          <p:cNvPr id="331" name="Google Shape;331;p97"/>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32" name="Google Shape;332;p97"/>
          <p:cNvSpPr txBox="1"/>
          <p:nvPr/>
        </p:nvSpPr>
        <p:spPr>
          <a:xfrm>
            <a:off x="7938284" y="27067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CRUD en MongoDB</a:t>
            </a:r>
            <a:endParaRPr sz="2000" b="1">
              <a:solidFill>
                <a:srgbClr val="999999"/>
              </a:solidFill>
              <a:latin typeface="DM Sans"/>
              <a:ea typeface="DM Sans"/>
              <a:cs typeface="DM Sans"/>
              <a:sym typeface="DM Sans"/>
            </a:endParaRPr>
          </a:p>
        </p:txBody>
      </p:sp>
      <p:cxnSp>
        <p:nvCxnSpPr>
          <p:cNvPr id="333" name="Google Shape;333;p97"/>
          <p:cNvCxnSpPr/>
          <p:nvPr/>
        </p:nvCxnSpPr>
        <p:spPr>
          <a:xfrm>
            <a:off x="7938284" y="2490267"/>
            <a:ext cx="2371200" cy="0"/>
          </a:xfrm>
          <a:prstGeom prst="straightConnector1">
            <a:avLst/>
          </a:prstGeom>
          <a:noFill/>
          <a:ln w="9525" cap="flat" cmpd="sng">
            <a:solidFill>
              <a:srgbClr val="434343"/>
            </a:solidFill>
            <a:prstDash val="solid"/>
            <a:round/>
            <a:headEnd type="none" w="sm" len="sm"/>
            <a:tailEnd type="none" w="sm" len="sm"/>
          </a:ln>
        </p:spPr>
      </p:cxnSp>
      <p:sp>
        <p:nvSpPr>
          <p:cNvPr id="334" name="Google Shape;334;p97"/>
          <p:cNvSpPr txBox="1"/>
          <p:nvPr/>
        </p:nvSpPr>
        <p:spPr>
          <a:xfrm>
            <a:off x="8048767" y="3642800"/>
            <a:ext cx="2371200" cy="1477287"/>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CRUD</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Filtros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CRUD-UD</a:t>
            </a:r>
            <a:endParaRPr sz="1600">
              <a:solidFill>
                <a:srgbClr val="999999"/>
              </a:solidFill>
              <a:latin typeface="DM Sans"/>
              <a:ea typeface="DM Sans"/>
              <a:cs typeface="DM Sans"/>
              <a:sym typeface="DM Sans"/>
            </a:endParaRP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98"/>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0" name="Google Shape;340;p98"/>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41" name="Google Shape;341;p98"/>
          <p:cNvSpPr txBox="1"/>
          <p:nvPr/>
        </p:nvSpPr>
        <p:spPr>
          <a:xfrm>
            <a:off x="3368100" y="2158168"/>
            <a:ext cx="5946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el concepto de una base de datos</a:t>
            </a:r>
            <a:endParaRPr sz="2400">
              <a:solidFill>
                <a:schemeClr val="lt1"/>
              </a:solidFill>
              <a:latin typeface="DM Sans"/>
              <a:ea typeface="DM Sans"/>
              <a:cs typeface="DM Sans"/>
              <a:sym typeface="DM Sans"/>
            </a:endParaRPr>
          </a:p>
        </p:txBody>
      </p:sp>
      <p:pic>
        <p:nvPicPr>
          <p:cNvPr id="342" name="Google Shape;342;p98"/>
          <p:cNvPicPr preferRelativeResize="0"/>
          <p:nvPr/>
        </p:nvPicPr>
        <p:blipFill>
          <a:blip r:embed="rId3">
            <a:alphaModFix/>
          </a:blip>
          <a:stretch>
            <a:fillRect/>
          </a:stretch>
        </p:blipFill>
        <p:spPr>
          <a:xfrm>
            <a:off x="2897785" y="4048134"/>
            <a:ext cx="262633" cy="262633"/>
          </a:xfrm>
          <a:prstGeom prst="rect">
            <a:avLst/>
          </a:prstGeom>
          <a:noFill/>
          <a:ln>
            <a:noFill/>
          </a:ln>
        </p:spPr>
      </p:pic>
      <p:cxnSp>
        <p:nvCxnSpPr>
          <p:cNvPr id="343" name="Google Shape;343;p98"/>
          <p:cNvCxnSpPr>
            <a:stCxn id="340" idx="2"/>
            <a:endCxn id="342" idx="0"/>
          </p:cNvCxnSpPr>
          <p:nvPr/>
        </p:nvCxnSpPr>
        <p:spPr>
          <a:xfrm rot="-5400000" flipH="1">
            <a:off x="2282700" y="3301883"/>
            <a:ext cx="1492000" cy="800"/>
          </a:xfrm>
          <a:prstGeom prst="bentConnector3">
            <a:avLst>
              <a:gd name="adj1" fmla="val 49995"/>
            </a:avLst>
          </a:prstGeom>
          <a:noFill/>
          <a:ln w="9525" cap="flat" cmpd="sng">
            <a:solidFill>
              <a:srgbClr val="EAFF6A"/>
            </a:solidFill>
            <a:prstDash val="solid"/>
            <a:round/>
            <a:headEnd type="none" w="med" len="med"/>
            <a:tailEnd type="none" w="med" len="med"/>
          </a:ln>
        </p:spPr>
      </p:cxnSp>
      <p:sp>
        <p:nvSpPr>
          <p:cNvPr id="344" name="Google Shape;344;p98"/>
          <p:cNvSpPr txBox="1"/>
          <p:nvPr/>
        </p:nvSpPr>
        <p:spPr>
          <a:xfrm>
            <a:off x="3322300" y="3769067"/>
            <a:ext cx="57200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el concepto de MongoDB y su respectiva instalación</a:t>
            </a:r>
            <a:endParaRPr sz="2400">
              <a:solidFill>
                <a:schemeClr val="lt1"/>
              </a:solidFill>
              <a:latin typeface="DM Sans"/>
              <a:ea typeface="DM Sans"/>
              <a:cs typeface="DM Sans"/>
              <a:sym typeface="DM Sans"/>
            </a:endParaRPr>
          </a:p>
        </p:txBody>
      </p:sp>
      <p:pic>
        <p:nvPicPr>
          <p:cNvPr id="345" name="Google Shape;345;p98"/>
          <p:cNvPicPr preferRelativeResize="0"/>
          <p:nvPr/>
        </p:nvPicPr>
        <p:blipFill>
          <a:blip r:embed="rId3">
            <a:alphaModFix/>
          </a:blip>
          <a:stretch>
            <a:fillRect/>
          </a:stretch>
        </p:blipFill>
        <p:spPr>
          <a:xfrm>
            <a:off x="2896985" y="3170885"/>
            <a:ext cx="262633" cy="262633"/>
          </a:xfrm>
          <a:prstGeom prst="rect">
            <a:avLst/>
          </a:prstGeom>
          <a:noFill/>
          <a:ln>
            <a:noFill/>
          </a:ln>
        </p:spPr>
      </p:pic>
      <p:sp>
        <p:nvSpPr>
          <p:cNvPr id="346" name="Google Shape;346;p98"/>
          <p:cNvSpPr txBox="1"/>
          <p:nvPr/>
        </p:nvSpPr>
        <p:spPr>
          <a:xfrm>
            <a:off x="3368100" y="2963618"/>
            <a:ext cx="5946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las diferencias entre bases de datos relacionales y no relaciones</a:t>
            </a:r>
            <a:endParaRPr sz="2400">
              <a:solidFill>
                <a:schemeClr val="lt1"/>
              </a:solidFill>
              <a:latin typeface="DM Sans"/>
              <a:ea typeface="DM Sans"/>
              <a:cs typeface="DM Sans"/>
              <a:sym typeface="DM Sans"/>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99"/>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dirty="0">
                <a:solidFill>
                  <a:schemeClr val="dk1"/>
                </a:solidFill>
                <a:latin typeface="DM Sans"/>
                <a:ea typeface="DM Sans"/>
                <a:cs typeface="DM Sans"/>
                <a:sym typeface="DM Sans"/>
              </a:rPr>
              <a:t>CLASE N°12</a:t>
            </a:r>
            <a:endParaRPr sz="1867" dirty="0">
              <a:solidFill>
                <a:srgbClr val="000000"/>
              </a:solidFill>
              <a:latin typeface="DM Sans"/>
              <a:ea typeface="DM Sans"/>
              <a:cs typeface="DM Sans"/>
              <a:sym typeface="DM Sans"/>
            </a:endParaRPr>
          </a:p>
        </p:txBody>
      </p:sp>
      <p:sp>
        <p:nvSpPr>
          <p:cNvPr id="352" name="Google Shape;352;p99"/>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53" name="Google Shape;353;p99"/>
          <p:cNvSpPr txBox="1"/>
          <p:nvPr/>
        </p:nvSpPr>
        <p:spPr>
          <a:xfrm>
            <a:off x="620367" y="2081567"/>
            <a:ext cx="5112800" cy="375021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dirty="0">
                <a:solidFill>
                  <a:schemeClr val="dk1"/>
                </a:solidFill>
                <a:highlight>
                  <a:srgbClr val="EAFF6A"/>
                </a:highlight>
                <a:latin typeface="DM Sans"/>
                <a:ea typeface="DM Sans"/>
                <a:cs typeface="DM Sans"/>
                <a:sym typeface="DM Sans"/>
              </a:rPr>
              <a:t>Websocket</a:t>
            </a:r>
            <a:r>
              <a:rPr lang="es" b="1" dirty="0">
                <a:solidFill>
                  <a:schemeClr val="dk1"/>
                </a:solidFill>
                <a:latin typeface="DM Sans"/>
                <a:ea typeface="DM Sans"/>
                <a:cs typeface="DM Sans"/>
                <a:sym typeface="DM Sans"/>
              </a:rPr>
              <a:t>: </a:t>
            </a:r>
            <a:r>
              <a:rPr lang="es" dirty="0">
                <a:solidFill>
                  <a:schemeClr val="dk1"/>
                </a:solidFill>
                <a:latin typeface="DM Sans"/>
                <a:ea typeface="DM Sans"/>
                <a:cs typeface="DM Sans"/>
                <a:sym typeface="DM Sans"/>
              </a:rPr>
              <a:t>Protocolo de comunicación que permite una sesión activa entre cliente y servidor</a:t>
            </a:r>
            <a:endParaRPr dirty="0">
              <a:solidFill>
                <a:schemeClr val="dk1"/>
              </a:solidFill>
              <a:latin typeface="DM Sans"/>
              <a:ea typeface="DM Sans"/>
              <a:cs typeface="DM Sans"/>
              <a:sym typeface="DM Sans"/>
            </a:endParaRPr>
          </a:p>
          <a:p>
            <a:pPr>
              <a:lnSpc>
                <a:spcPct val="115000"/>
              </a:lnSpc>
              <a:buClr>
                <a:schemeClr val="dk1"/>
              </a:buClr>
              <a:buSzPts val="2000"/>
            </a:pPr>
            <a:endParaRPr dirty="0">
              <a:solidFill>
                <a:schemeClr val="dk1"/>
              </a:solidFill>
              <a:latin typeface="DM Sans"/>
              <a:ea typeface="DM Sans"/>
              <a:cs typeface="DM Sans"/>
              <a:sym typeface="DM Sans"/>
            </a:endParaRPr>
          </a:p>
          <a:p>
            <a:pPr>
              <a:lnSpc>
                <a:spcPct val="115000"/>
              </a:lnSpc>
              <a:buClr>
                <a:schemeClr val="dk1"/>
              </a:buClr>
              <a:buSzPts val="2000"/>
            </a:pPr>
            <a:r>
              <a:rPr lang="es" b="1" dirty="0">
                <a:solidFill>
                  <a:schemeClr val="dk1"/>
                </a:solidFill>
                <a:highlight>
                  <a:srgbClr val="EAFF6A"/>
                </a:highlight>
                <a:latin typeface="DM Sans"/>
                <a:ea typeface="DM Sans"/>
                <a:cs typeface="DM Sans"/>
                <a:sym typeface="DM Sans"/>
              </a:rPr>
              <a:t>Sweetalert2</a:t>
            </a:r>
            <a:r>
              <a:rPr lang="es" b="1" dirty="0">
                <a:solidFill>
                  <a:schemeClr val="dk1"/>
                </a:solidFill>
                <a:latin typeface="DM Sans"/>
                <a:ea typeface="DM Sans"/>
                <a:cs typeface="DM Sans"/>
                <a:sym typeface="DM Sans"/>
              </a:rPr>
              <a:t>:</a:t>
            </a:r>
            <a:r>
              <a:rPr lang="es" dirty="0">
                <a:solidFill>
                  <a:schemeClr val="dk1"/>
                </a:solidFill>
                <a:latin typeface="DM Sans"/>
                <a:ea typeface="DM Sans"/>
                <a:cs typeface="DM Sans"/>
                <a:sym typeface="DM Sans"/>
              </a:rPr>
              <a:t> Librería que permite utilizar alertas con presentación profesional. Sirve para autenticaciones.</a:t>
            </a:r>
            <a:endParaRPr dirty="0">
              <a:solidFill>
                <a:schemeClr val="dk1"/>
              </a:solidFill>
              <a:latin typeface="DM Sans"/>
              <a:ea typeface="DM Sans"/>
              <a:cs typeface="DM Sans"/>
              <a:sym typeface="DM Sans"/>
            </a:endParaRPr>
          </a:p>
          <a:p>
            <a:pPr>
              <a:lnSpc>
                <a:spcPct val="115000"/>
              </a:lnSpc>
              <a:buClr>
                <a:schemeClr val="dk1"/>
              </a:buClr>
              <a:buSzPts val="2000"/>
            </a:pPr>
            <a:endParaRPr dirty="0">
              <a:solidFill>
                <a:schemeClr val="dk1"/>
              </a:solidFill>
              <a:latin typeface="DM Sans"/>
              <a:ea typeface="DM Sans"/>
              <a:cs typeface="DM Sans"/>
              <a:sym typeface="DM Sans"/>
            </a:endParaRPr>
          </a:p>
          <a:p>
            <a:pPr>
              <a:lnSpc>
                <a:spcPct val="115000"/>
              </a:lnSpc>
              <a:buClr>
                <a:schemeClr val="dk1"/>
              </a:buClr>
              <a:buSzPts val="2000"/>
            </a:pPr>
            <a:r>
              <a:rPr lang="es" b="1" dirty="0">
                <a:solidFill>
                  <a:schemeClr val="dk1"/>
                </a:solidFill>
                <a:highlight>
                  <a:srgbClr val="EAFF6A"/>
                </a:highlight>
                <a:latin typeface="DM Sans"/>
                <a:ea typeface="DM Sans"/>
                <a:cs typeface="DM Sans"/>
                <a:sym typeface="DM Sans"/>
              </a:rPr>
              <a:t>Autenticación </a:t>
            </a:r>
            <a:r>
              <a:rPr lang="es" b="1" dirty="0">
                <a:solidFill>
                  <a:schemeClr val="dk1"/>
                </a:solidFill>
                <a:latin typeface="DM Sans"/>
                <a:ea typeface="DM Sans"/>
                <a:cs typeface="DM Sans"/>
                <a:sym typeface="DM Sans"/>
              </a:rPr>
              <a:t>:</a:t>
            </a:r>
            <a:r>
              <a:rPr lang="es" dirty="0">
                <a:solidFill>
                  <a:schemeClr val="dk1"/>
                </a:solidFill>
                <a:latin typeface="DM Sans"/>
                <a:ea typeface="DM Sans"/>
                <a:cs typeface="DM Sans"/>
                <a:sym typeface="DM Sans"/>
              </a:rPr>
              <a:t> proceso por el cual el usuario tiene que identificarse para poder hacer uso de algún servicio.</a:t>
            </a:r>
            <a:endParaRPr dirty="0">
              <a:solidFill>
                <a:schemeClr val="dk1"/>
              </a:solidFill>
              <a:latin typeface="DM Sans"/>
              <a:ea typeface="DM Sans"/>
              <a:cs typeface="DM Sans"/>
              <a:sym typeface="DM Sans"/>
            </a:endParaRPr>
          </a:p>
        </p:txBody>
      </p:sp>
      <p:sp>
        <p:nvSpPr>
          <p:cNvPr id="354" name="Google Shape;354;p99"/>
          <p:cNvSpPr txBox="1"/>
          <p:nvPr/>
        </p:nvSpPr>
        <p:spPr>
          <a:xfrm>
            <a:off x="5877033" y="2081567"/>
            <a:ext cx="5112800" cy="375021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Deploy</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Desplegar una aplicación para pasar de un entorno local a la nube, con el fin de que los usuarios puedan acceder a dicha aplicación.</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Github</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Es una forja, o una plataforma de desarrollo colaborativo, donde podemos alojar nuestro repositorio con nuestra aplicación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Glitch.com :  </a:t>
            </a:r>
            <a:r>
              <a:rPr lang="es" b="1">
                <a:solidFill>
                  <a:schemeClr val="dk1"/>
                </a:solidFill>
                <a:highlight>
                  <a:schemeClr val="lt1"/>
                </a:highlight>
                <a:latin typeface="DM Sans"/>
                <a:ea typeface="DM Sans"/>
                <a:cs typeface="DM Sans"/>
                <a:sym typeface="DM Sans"/>
              </a:rPr>
              <a:t> </a:t>
            </a:r>
            <a:r>
              <a:rPr lang="es">
                <a:solidFill>
                  <a:schemeClr val="dk1"/>
                </a:solidFill>
                <a:highlight>
                  <a:schemeClr val="lt1"/>
                </a:highlight>
                <a:latin typeface="DM Sans"/>
                <a:ea typeface="DM Sans"/>
                <a:cs typeface="DM Sans"/>
                <a:sym typeface="DM Sans"/>
              </a:rPr>
              <a:t>Página utilizada para poder hacer deploy de nuestra aplicación, a partir de su conexión con Github</a:t>
            </a:r>
            <a:endParaRPr>
              <a:solidFill>
                <a:schemeClr val="dk1"/>
              </a:solidFill>
              <a:highlight>
                <a:schemeClr val="lt1"/>
              </a:highlight>
              <a:latin typeface="DM Sans"/>
              <a:ea typeface="DM Sans"/>
              <a:cs typeface="DM Sans"/>
              <a:sym typeface="DM Sans"/>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00"/>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0" name="Google Shape;360;p100"/>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61" name="Google Shape;361;p100"/>
          <p:cNvSpPr/>
          <p:nvPr/>
        </p:nvSpPr>
        <p:spPr>
          <a:xfrm>
            <a:off x="3749908" y="312056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Relacionales</a:t>
            </a:r>
            <a:endParaRPr sz="1600">
              <a:solidFill>
                <a:srgbClr val="222222"/>
              </a:solidFill>
              <a:latin typeface="DM Sans"/>
              <a:ea typeface="DM Sans"/>
              <a:cs typeface="DM Sans"/>
              <a:sym typeface="DM Sans"/>
            </a:endParaRPr>
          </a:p>
        </p:txBody>
      </p:sp>
      <p:sp>
        <p:nvSpPr>
          <p:cNvPr id="362" name="Google Shape;362;p100"/>
          <p:cNvSpPr/>
          <p:nvPr/>
        </p:nvSpPr>
        <p:spPr>
          <a:xfrm>
            <a:off x="784700" y="26494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Bases de datos</a:t>
            </a:r>
            <a:endParaRPr sz="1600">
              <a:solidFill>
                <a:srgbClr val="FFFFFF"/>
              </a:solidFill>
              <a:latin typeface="DM Sans"/>
              <a:ea typeface="DM Sans"/>
              <a:cs typeface="DM Sans"/>
              <a:sym typeface="DM Sans"/>
            </a:endParaRPr>
          </a:p>
        </p:txBody>
      </p:sp>
      <p:sp>
        <p:nvSpPr>
          <p:cNvPr id="363" name="Google Shape;363;p100"/>
          <p:cNvSpPr/>
          <p:nvPr/>
        </p:nvSpPr>
        <p:spPr>
          <a:xfrm>
            <a:off x="3749908" y="2178284"/>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No relacionales</a:t>
            </a:r>
            <a:endParaRPr sz="1600">
              <a:solidFill>
                <a:schemeClr val="lt1"/>
              </a:solidFill>
              <a:latin typeface="DM Sans"/>
              <a:ea typeface="DM Sans"/>
              <a:cs typeface="DM Sans"/>
              <a:sym typeface="DM Sans"/>
            </a:endParaRPr>
          </a:p>
        </p:txBody>
      </p:sp>
      <p:sp>
        <p:nvSpPr>
          <p:cNvPr id="364" name="Google Shape;364;p100"/>
          <p:cNvSpPr/>
          <p:nvPr/>
        </p:nvSpPr>
        <p:spPr>
          <a:xfrm>
            <a:off x="6192408" y="2178296"/>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MongoDB</a:t>
            </a:r>
            <a:endParaRPr sz="1600">
              <a:solidFill>
                <a:schemeClr val="lt1"/>
              </a:solidFill>
              <a:latin typeface="DM Sans"/>
              <a:ea typeface="DM Sans"/>
              <a:cs typeface="DM Sans"/>
              <a:sym typeface="DM Sans"/>
            </a:endParaRPr>
          </a:p>
        </p:txBody>
      </p:sp>
      <p:cxnSp>
        <p:nvCxnSpPr>
          <p:cNvPr id="365" name="Google Shape;365;p100"/>
          <p:cNvCxnSpPr>
            <a:stCxn id="362" idx="3"/>
            <a:endCxn id="363" idx="1"/>
          </p:cNvCxnSpPr>
          <p:nvPr/>
        </p:nvCxnSpPr>
        <p:spPr>
          <a:xfrm rot="10800000" flipH="1">
            <a:off x="2650300" y="2565045"/>
            <a:ext cx="1099600" cy="4712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66" name="Google Shape;366;p100"/>
          <p:cNvCxnSpPr>
            <a:stCxn id="362" idx="3"/>
            <a:endCxn id="361" idx="1"/>
          </p:cNvCxnSpPr>
          <p:nvPr/>
        </p:nvCxnSpPr>
        <p:spPr>
          <a:xfrm>
            <a:off x="2650300" y="3036245"/>
            <a:ext cx="1099600" cy="471200"/>
          </a:xfrm>
          <a:prstGeom prst="bentConnector3">
            <a:avLst>
              <a:gd name="adj1" fmla="val 50000"/>
            </a:avLst>
          </a:prstGeom>
          <a:noFill/>
          <a:ln w="9525" cap="flat" cmpd="sng">
            <a:solidFill>
              <a:srgbClr val="CCCCCC"/>
            </a:solidFill>
            <a:prstDash val="solid"/>
            <a:round/>
            <a:headEnd type="none" w="sm" len="sm"/>
            <a:tailEnd type="oval" w="med" len="med"/>
          </a:ln>
        </p:spPr>
      </p:cxnSp>
      <p:pic>
        <p:nvPicPr>
          <p:cNvPr id="367" name="Google Shape;367;p100"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68" name="Google Shape;368;p100"/>
          <p:cNvSpPr/>
          <p:nvPr/>
        </p:nvSpPr>
        <p:spPr>
          <a:xfrm>
            <a:off x="8634908" y="1212101"/>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Arquitectura</a:t>
            </a:r>
            <a:endParaRPr sz="1600">
              <a:solidFill>
                <a:srgbClr val="222222"/>
              </a:solidFill>
              <a:latin typeface="DM Sans"/>
              <a:ea typeface="DM Sans"/>
              <a:cs typeface="DM Sans"/>
              <a:sym typeface="DM Sans"/>
            </a:endParaRPr>
          </a:p>
        </p:txBody>
      </p:sp>
      <p:sp>
        <p:nvSpPr>
          <p:cNvPr id="369" name="Google Shape;369;p100"/>
          <p:cNvSpPr/>
          <p:nvPr/>
        </p:nvSpPr>
        <p:spPr>
          <a:xfrm>
            <a:off x="8634908" y="2178303"/>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Instalación</a:t>
            </a:r>
            <a:endParaRPr sz="1600">
              <a:solidFill>
                <a:srgbClr val="222222"/>
              </a:solidFill>
              <a:latin typeface="DM Sans"/>
              <a:ea typeface="DM Sans"/>
              <a:cs typeface="DM Sans"/>
              <a:sym typeface="DM Sans"/>
            </a:endParaRPr>
          </a:p>
        </p:txBody>
      </p:sp>
      <p:sp>
        <p:nvSpPr>
          <p:cNvPr id="370" name="Google Shape;370;p100"/>
          <p:cNvSpPr/>
          <p:nvPr/>
        </p:nvSpPr>
        <p:spPr>
          <a:xfrm>
            <a:off x="8634908" y="3144503"/>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Comandos iniciales</a:t>
            </a:r>
            <a:endParaRPr sz="1600">
              <a:solidFill>
                <a:srgbClr val="222222"/>
              </a:solidFill>
              <a:latin typeface="DM Sans"/>
              <a:ea typeface="DM Sans"/>
              <a:cs typeface="DM Sans"/>
              <a:sym typeface="DM Sans"/>
            </a:endParaRPr>
          </a:p>
        </p:txBody>
      </p:sp>
      <p:cxnSp>
        <p:nvCxnSpPr>
          <p:cNvPr id="371" name="Google Shape;371;p100"/>
          <p:cNvCxnSpPr>
            <a:stCxn id="364" idx="3"/>
            <a:endCxn id="370" idx="1"/>
          </p:cNvCxnSpPr>
          <p:nvPr/>
        </p:nvCxnSpPr>
        <p:spPr>
          <a:xfrm>
            <a:off x="8321608" y="2565096"/>
            <a:ext cx="313200" cy="966400"/>
          </a:xfrm>
          <a:prstGeom prst="bentConnector3">
            <a:avLst>
              <a:gd name="adj1" fmla="val 50016"/>
            </a:avLst>
          </a:prstGeom>
          <a:noFill/>
          <a:ln w="9525" cap="flat" cmpd="sng">
            <a:solidFill>
              <a:srgbClr val="CCCCCC"/>
            </a:solidFill>
            <a:prstDash val="solid"/>
            <a:round/>
            <a:headEnd type="none" w="sm" len="sm"/>
            <a:tailEnd type="oval" w="med" len="med"/>
          </a:ln>
        </p:spPr>
      </p:cxnSp>
      <p:cxnSp>
        <p:nvCxnSpPr>
          <p:cNvPr id="372" name="Google Shape;372;p100"/>
          <p:cNvCxnSpPr>
            <a:stCxn id="364" idx="3"/>
            <a:endCxn id="369" idx="1"/>
          </p:cNvCxnSpPr>
          <p:nvPr/>
        </p:nvCxnSpPr>
        <p:spPr>
          <a:xfrm>
            <a:off x="8321608" y="2565096"/>
            <a:ext cx="313200" cy="800"/>
          </a:xfrm>
          <a:prstGeom prst="bentConnector3">
            <a:avLst>
              <a:gd name="adj1" fmla="val 50016"/>
            </a:avLst>
          </a:prstGeom>
          <a:noFill/>
          <a:ln w="9525" cap="flat" cmpd="sng">
            <a:solidFill>
              <a:srgbClr val="CCCCCC"/>
            </a:solidFill>
            <a:prstDash val="solid"/>
            <a:round/>
            <a:headEnd type="none" w="sm" len="sm"/>
            <a:tailEnd type="oval" w="med" len="med"/>
          </a:ln>
        </p:spPr>
      </p:cxnSp>
      <p:cxnSp>
        <p:nvCxnSpPr>
          <p:cNvPr id="373" name="Google Shape;373;p100"/>
          <p:cNvCxnSpPr>
            <a:stCxn id="364" idx="3"/>
            <a:endCxn id="368" idx="1"/>
          </p:cNvCxnSpPr>
          <p:nvPr/>
        </p:nvCxnSpPr>
        <p:spPr>
          <a:xfrm rot="10800000" flipH="1">
            <a:off x="8321608" y="1599096"/>
            <a:ext cx="313200" cy="966000"/>
          </a:xfrm>
          <a:prstGeom prst="bentConnector3">
            <a:avLst>
              <a:gd name="adj1" fmla="val 50016"/>
            </a:avLst>
          </a:prstGeom>
          <a:noFill/>
          <a:ln w="9525" cap="flat" cmpd="sng">
            <a:solidFill>
              <a:srgbClr val="CCCCCC"/>
            </a:solidFill>
            <a:prstDash val="solid"/>
            <a:round/>
            <a:headEnd type="none" w="sm" len="sm"/>
            <a:tailEnd type="oval" w="med" len="med"/>
          </a:ln>
        </p:spPr>
      </p:cxnSp>
      <p:cxnSp>
        <p:nvCxnSpPr>
          <p:cNvPr id="374" name="Google Shape;374;p100"/>
          <p:cNvCxnSpPr>
            <a:stCxn id="363" idx="3"/>
            <a:endCxn id="364" idx="1"/>
          </p:cNvCxnSpPr>
          <p:nvPr/>
        </p:nvCxnSpPr>
        <p:spPr>
          <a:xfrm>
            <a:off x="5879108" y="2565084"/>
            <a:ext cx="313200" cy="0"/>
          </a:xfrm>
          <a:prstGeom prst="straightConnector1">
            <a:avLst/>
          </a:prstGeom>
          <a:noFill/>
          <a:ln w="9525" cap="flat" cmpd="sng">
            <a:solidFill>
              <a:srgbClr val="CCCCCC"/>
            </a:solidFill>
            <a:prstDash val="solid"/>
            <a:round/>
            <a:headEnd type="oval" w="sm" len="sm"/>
            <a:tailEnd type="oval" w="med" len="med"/>
          </a:ln>
        </p:spPr>
      </p:cxnSp>
      <p:sp>
        <p:nvSpPr>
          <p:cNvPr id="375" name="Google Shape;375;p100"/>
          <p:cNvSpPr/>
          <p:nvPr/>
        </p:nvSpPr>
        <p:spPr>
          <a:xfrm>
            <a:off x="784701" y="4142633"/>
            <a:ext cx="18656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File System</a:t>
            </a:r>
            <a:endParaRPr sz="1600">
              <a:solidFill>
                <a:srgbClr val="222222"/>
              </a:solidFill>
              <a:latin typeface="DM Sans"/>
              <a:ea typeface="DM Sans"/>
              <a:cs typeface="DM Sans"/>
              <a:sym typeface="DM Sans"/>
            </a:endParaRP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01"/>
          <p:cNvSpPr txBox="1"/>
          <p:nvPr/>
        </p:nvSpPr>
        <p:spPr>
          <a:xfrm>
            <a:off x="1022837" y="2304701"/>
            <a:ext cx="1002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El gran problema de la persistencia</a:t>
            </a:r>
            <a:endParaRPr sz="5333" b="1">
              <a:solidFill>
                <a:schemeClr val="accent6"/>
              </a:solidFill>
              <a:latin typeface="DM Sans"/>
              <a:ea typeface="DM Sans"/>
              <a:cs typeface="DM Sans"/>
              <a:sym typeface="DM Sans"/>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02"/>
          <p:cNvSpPr txBox="1"/>
          <p:nvPr/>
        </p:nvSpPr>
        <p:spPr>
          <a:xfrm>
            <a:off x="610300" y="766484"/>
            <a:ext cx="7714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El gran problema de la persistencia: archivos</a:t>
            </a:r>
            <a:endParaRPr sz="5333" b="1">
              <a:solidFill>
                <a:schemeClr val="dk1"/>
              </a:solidFill>
              <a:latin typeface="DM Sans"/>
              <a:ea typeface="DM Sans"/>
              <a:cs typeface="DM Sans"/>
              <a:sym typeface="DM Sans"/>
            </a:endParaRPr>
          </a:p>
        </p:txBody>
      </p:sp>
      <p:sp>
        <p:nvSpPr>
          <p:cNvPr id="386" name="Google Shape;386;p102"/>
          <p:cNvSpPr txBox="1"/>
          <p:nvPr/>
        </p:nvSpPr>
        <p:spPr>
          <a:xfrm>
            <a:off x="610300" y="2346401"/>
            <a:ext cx="63068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Hasta este punto del curso, hemos estado trabajando con un fileSystem (sistema de archivos) para hacer nuestros almacenamientos principales.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Sin embargo, sabemos claramente que hay algunos problemas con el uso de archivos, como son: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Tener que actualizar todo el archivo cuando hacemos algún cambio.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Tener que leer todo el archivo cuando buscamos algún dato.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Sin protección al momento de querer mover o modificar algo.</a:t>
            </a:r>
            <a:endParaRPr>
              <a:latin typeface="DM Sans"/>
              <a:ea typeface="DM Sans"/>
              <a:cs typeface="DM Sans"/>
              <a:sym typeface="DM Sans"/>
            </a:endParaRPr>
          </a:p>
        </p:txBody>
      </p:sp>
      <p:grpSp>
        <p:nvGrpSpPr>
          <p:cNvPr id="387" name="Google Shape;387;p102"/>
          <p:cNvGrpSpPr/>
          <p:nvPr/>
        </p:nvGrpSpPr>
        <p:grpSpPr>
          <a:xfrm>
            <a:off x="7873998" y="2257498"/>
            <a:ext cx="2988703" cy="3042869"/>
            <a:chOff x="5905498" y="1693123"/>
            <a:chExt cx="2241527" cy="2282152"/>
          </a:xfrm>
        </p:grpSpPr>
        <p:pic>
          <p:nvPicPr>
            <p:cNvPr id="388" name="Google Shape;388;p102"/>
            <p:cNvPicPr preferRelativeResize="0"/>
            <p:nvPr/>
          </p:nvPicPr>
          <p:blipFill>
            <a:blip r:embed="rId3">
              <a:alphaModFix/>
            </a:blip>
            <a:stretch>
              <a:fillRect/>
            </a:stretch>
          </p:blipFill>
          <p:spPr>
            <a:xfrm>
              <a:off x="5905498" y="1693123"/>
              <a:ext cx="2008850" cy="2008876"/>
            </a:xfrm>
            <a:prstGeom prst="rect">
              <a:avLst/>
            </a:prstGeom>
            <a:noFill/>
            <a:ln>
              <a:noFill/>
            </a:ln>
          </p:spPr>
        </p:pic>
        <p:pic>
          <p:nvPicPr>
            <p:cNvPr id="389" name="Google Shape;389;p102"/>
            <p:cNvPicPr preferRelativeResize="0"/>
            <p:nvPr/>
          </p:nvPicPr>
          <p:blipFill>
            <a:blip r:embed="rId4">
              <a:alphaModFix/>
            </a:blip>
            <a:stretch>
              <a:fillRect/>
            </a:stretch>
          </p:blipFill>
          <p:spPr>
            <a:xfrm>
              <a:off x="6854025" y="2682275"/>
              <a:ext cx="1293000" cy="1293000"/>
            </a:xfrm>
            <a:prstGeom prst="rect">
              <a:avLst/>
            </a:prstGeom>
            <a:noFill/>
            <a:ln>
              <a:noFill/>
            </a:ln>
          </p:spPr>
        </p:pic>
      </p:gr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03"/>
          <p:cNvSpPr txBox="1"/>
          <p:nvPr/>
        </p:nvSpPr>
        <p:spPr>
          <a:xfrm>
            <a:off x="610300" y="706167"/>
            <a:ext cx="10837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La necesidad de cambio</a:t>
            </a:r>
            <a:endParaRPr sz="5333" b="1">
              <a:solidFill>
                <a:schemeClr val="dk1"/>
              </a:solidFill>
              <a:latin typeface="DM Sans"/>
              <a:ea typeface="DM Sans"/>
              <a:cs typeface="DM Sans"/>
              <a:sym typeface="DM Sans"/>
            </a:endParaRPr>
          </a:p>
        </p:txBody>
      </p:sp>
      <p:sp>
        <p:nvSpPr>
          <p:cNvPr id="395" name="Google Shape;395;p103"/>
          <p:cNvSpPr txBox="1"/>
          <p:nvPr/>
        </p:nvSpPr>
        <p:spPr>
          <a:xfrm>
            <a:off x="610300" y="1856301"/>
            <a:ext cx="104352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Tal vez hasta el momento no has notado dichos problemas, sin embargo, cuando comenzamos a trabajar con cientos, miles o millones de datos, realmente nos encontramos con un enorme problema de performance.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Es por ello que comenzó a buscarse una solución más óptima para trabajar con grandes volúmenes de datos: surgieron las bases de datos.</a:t>
            </a:r>
            <a:endParaRPr>
              <a:latin typeface="DM Sans"/>
              <a:ea typeface="DM Sans"/>
              <a:cs typeface="DM Sans"/>
              <a:sym typeface="DM Sans"/>
            </a:endParaRPr>
          </a:p>
        </p:txBody>
      </p:sp>
      <p:pic>
        <p:nvPicPr>
          <p:cNvPr id="396" name="Google Shape;396;p103"/>
          <p:cNvPicPr preferRelativeResize="0"/>
          <p:nvPr/>
        </p:nvPicPr>
        <p:blipFill>
          <a:blip r:embed="rId3">
            <a:alphaModFix/>
          </a:blip>
          <a:stretch>
            <a:fillRect/>
          </a:stretch>
        </p:blipFill>
        <p:spPr>
          <a:xfrm>
            <a:off x="5270101" y="4458651"/>
            <a:ext cx="3080167" cy="1848100"/>
          </a:xfrm>
          <a:prstGeom prst="rect">
            <a:avLst/>
          </a:prstGeom>
          <a:noFill/>
          <a:ln>
            <a:noFill/>
          </a:ln>
        </p:spPr>
      </p:pic>
      <p:pic>
        <p:nvPicPr>
          <p:cNvPr id="397" name="Google Shape;397;p103"/>
          <p:cNvPicPr preferRelativeResize="0"/>
          <p:nvPr/>
        </p:nvPicPr>
        <p:blipFill>
          <a:blip r:embed="rId4">
            <a:alphaModFix/>
          </a:blip>
          <a:stretch>
            <a:fillRect/>
          </a:stretch>
        </p:blipFill>
        <p:spPr>
          <a:xfrm>
            <a:off x="888675" y="4741431"/>
            <a:ext cx="1188967" cy="1131032"/>
          </a:xfrm>
          <a:prstGeom prst="rect">
            <a:avLst/>
          </a:prstGeom>
          <a:noFill/>
          <a:ln>
            <a:noFill/>
          </a:ln>
        </p:spPr>
      </p:pic>
      <p:cxnSp>
        <p:nvCxnSpPr>
          <p:cNvPr id="398" name="Google Shape;398;p103"/>
          <p:cNvCxnSpPr/>
          <p:nvPr/>
        </p:nvCxnSpPr>
        <p:spPr>
          <a:xfrm>
            <a:off x="2270867" y="5377884"/>
            <a:ext cx="2806000" cy="9600"/>
          </a:xfrm>
          <a:prstGeom prst="straightConnector1">
            <a:avLst/>
          </a:prstGeom>
          <a:noFill/>
          <a:ln w="76200" cap="flat" cmpd="sng">
            <a:solidFill>
              <a:schemeClr val="accent1"/>
            </a:solidFill>
            <a:prstDash val="solid"/>
            <a:round/>
            <a:headEnd type="none" w="med" len="med"/>
            <a:tailEnd type="triangle" w="med" len="med"/>
          </a:ln>
        </p:spPr>
      </p:cxn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04"/>
          <p:cNvSpPr/>
          <p:nvPr/>
        </p:nvSpPr>
        <p:spPr>
          <a:xfrm>
            <a:off x="863200" y="1842433"/>
            <a:ext cx="10465600" cy="43260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04" name="Google Shape;404;p104"/>
          <p:cNvSpPr txBox="1"/>
          <p:nvPr/>
        </p:nvSpPr>
        <p:spPr>
          <a:xfrm>
            <a:off x="1120800" y="551351"/>
            <a:ext cx="99504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lt1"/>
                </a:solidFill>
                <a:latin typeface="DM Sans"/>
                <a:ea typeface="DM Sans"/>
                <a:cs typeface="DM Sans"/>
                <a:sym typeface="DM Sans"/>
              </a:rPr>
              <a:t>Base de datos</a:t>
            </a:r>
            <a:endParaRPr sz="5333" b="1">
              <a:solidFill>
                <a:schemeClr val="lt1"/>
              </a:solidFill>
              <a:latin typeface="DM Sans"/>
              <a:ea typeface="DM Sans"/>
              <a:cs typeface="DM Sans"/>
              <a:sym typeface="DM Sans"/>
            </a:endParaRPr>
          </a:p>
        </p:txBody>
      </p:sp>
      <p:sp>
        <p:nvSpPr>
          <p:cNvPr id="405" name="Google Shape;405;p104"/>
          <p:cNvSpPr txBox="1"/>
          <p:nvPr/>
        </p:nvSpPr>
        <p:spPr>
          <a:xfrm>
            <a:off x="6543133" y="2404634"/>
            <a:ext cx="4474000" cy="2954615"/>
          </a:xfrm>
          <a:prstGeom prst="rect">
            <a:avLst/>
          </a:prstGeom>
          <a:noFill/>
          <a:ln>
            <a:noFill/>
          </a:ln>
        </p:spPr>
        <p:txBody>
          <a:bodyPr spcFirstLastPara="1" wrap="square" lIns="121900" tIns="121900" rIns="121900" bIns="121900" anchor="t" anchorCtr="0">
            <a:spAutoFit/>
          </a:bodyPr>
          <a:lstStyle/>
          <a:p>
            <a:r>
              <a:rPr lang="es" sz="1600">
                <a:latin typeface="DM Sans"/>
                <a:ea typeface="DM Sans"/>
                <a:cs typeface="DM Sans"/>
                <a:sym typeface="DM Sans"/>
              </a:rPr>
              <a:t>Una base de datos no es más que una recopilación organizada de datos. Dichos datos deben compartir algún contexto y son almacenados con poder convertirse posteriormente en información útil para utilizarse dentro de algún sistema. </a:t>
            </a:r>
            <a:endParaRPr sz="1600">
              <a:latin typeface="DM Sans"/>
              <a:ea typeface="DM Sans"/>
              <a:cs typeface="DM Sans"/>
              <a:sym typeface="DM Sans"/>
            </a:endParaRPr>
          </a:p>
          <a:p>
            <a:endParaRPr sz="1600">
              <a:latin typeface="DM Sans"/>
              <a:ea typeface="DM Sans"/>
              <a:cs typeface="DM Sans"/>
              <a:sym typeface="DM Sans"/>
            </a:endParaRPr>
          </a:p>
          <a:p>
            <a:endParaRPr sz="1600">
              <a:latin typeface="DM Sans"/>
              <a:ea typeface="DM Sans"/>
              <a:cs typeface="DM Sans"/>
              <a:sym typeface="DM Sans"/>
            </a:endParaRPr>
          </a:p>
          <a:p>
            <a:r>
              <a:rPr lang="es" sz="1600">
                <a:latin typeface="DM Sans"/>
                <a:ea typeface="DM Sans"/>
                <a:cs typeface="DM Sans"/>
                <a:sym typeface="DM Sans"/>
              </a:rPr>
              <a:t>La base de datos sólo se encargará de almacenar dichos datos, el uso que les demos posteriormente ya no competen a ésta.</a:t>
            </a:r>
            <a:endParaRPr sz="1600">
              <a:latin typeface="DM Sans"/>
              <a:ea typeface="DM Sans"/>
              <a:cs typeface="DM Sans"/>
              <a:sym typeface="DM Sans"/>
            </a:endParaRPr>
          </a:p>
        </p:txBody>
      </p:sp>
      <p:pic>
        <p:nvPicPr>
          <p:cNvPr id="406" name="Google Shape;406;p104"/>
          <p:cNvPicPr preferRelativeResize="0"/>
          <p:nvPr/>
        </p:nvPicPr>
        <p:blipFill>
          <a:blip r:embed="rId3">
            <a:alphaModFix/>
          </a:blip>
          <a:stretch>
            <a:fillRect/>
          </a:stretch>
        </p:blipFill>
        <p:spPr>
          <a:xfrm>
            <a:off x="978167" y="2376367"/>
            <a:ext cx="5340267" cy="32156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129"/>
          <p:cNvPicPr preferRelativeResize="0"/>
          <p:nvPr/>
        </p:nvPicPr>
        <p:blipFill>
          <a:blip r:embed="rId3">
            <a:alphaModFix/>
          </a:blip>
          <a:stretch>
            <a:fillRect/>
          </a:stretch>
        </p:blipFill>
        <p:spPr>
          <a:xfrm>
            <a:off x="3247667" y="1667784"/>
            <a:ext cx="2723400" cy="4163433"/>
          </a:xfrm>
          <a:prstGeom prst="rect">
            <a:avLst/>
          </a:prstGeom>
          <a:noFill/>
          <a:ln>
            <a:noFill/>
          </a:ln>
        </p:spPr>
      </p:pic>
      <p:pic>
        <p:nvPicPr>
          <p:cNvPr id="705" name="Google Shape;705;p129"/>
          <p:cNvPicPr preferRelativeResize="0"/>
          <p:nvPr/>
        </p:nvPicPr>
        <p:blipFill>
          <a:blip r:embed="rId4">
            <a:alphaModFix/>
          </a:blip>
          <a:stretch>
            <a:fillRect/>
          </a:stretch>
        </p:blipFill>
        <p:spPr>
          <a:xfrm>
            <a:off x="3303567" y="1751967"/>
            <a:ext cx="2611600" cy="3986127"/>
          </a:xfrm>
          <a:prstGeom prst="rect">
            <a:avLst/>
          </a:prstGeom>
          <a:noFill/>
          <a:ln>
            <a:noFill/>
          </a:ln>
        </p:spPr>
      </p:pic>
      <p:pic>
        <p:nvPicPr>
          <p:cNvPr id="706" name="Google Shape;706;p129"/>
          <p:cNvPicPr preferRelativeResize="0"/>
          <p:nvPr/>
        </p:nvPicPr>
        <p:blipFill>
          <a:blip r:embed="rId4">
            <a:alphaModFix/>
          </a:blip>
          <a:stretch>
            <a:fillRect/>
          </a:stretch>
        </p:blipFill>
        <p:spPr>
          <a:xfrm>
            <a:off x="6332751" y="1756434"/>
            <a:ext cx="2611600" cy="3986127"/>
          </a:xfrm>
          <a:prstGeom prst="rect">
            <a:avLst/>
          </a:prstGeom>
          <a:noFill/>
          <a:ln>
            <a:noFill/>
          </a:ln>
        </p:spPr>
      </p:pic>
      <p:sp>
        <p:nvSpPr>
          <p:cNvPr id="707" name="Google Shape;707;p129"/>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708" name="Google Shape;708;p129"/>
          <p:cNvSpPr txBox="1"/>
          <p:nvPr/>
        </p:nvSpPr>
        <p:spPr>
          <a:xfrm>
            <a:off x="3303283" y="19837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pPr>
            <a:r>
              <a:rPr lang="es" sz="1600" b="1">
                <a:solidFill>
                  <a:schemeClr val="lt1"/>
                </a:solidFill>
                <a:latin typeface="DM Sans"/>
                <a:ea typeface="DM Sans"/>
                <a:cs typeface="DM Sans"/>
                <a:sym typeface="DM Sans"/>
              </a:rPr>
              <a:t>00</a:t>
            </a:r>
            <a:endParaRPr sz="2133" b="1">
              <a:solidFill>
                <a:schemeClr val="lt1"/>
              </a:solidFill>
              <a:latin typeface="DM Sans"/>
              <a:ea typeface="DM Sans"/>
              <a:cs typeface="DM Sans"/>
              <a:sym typeface="DM Sans"/>
            </a:endParaRPr>
          </a:p>
        </p:txBody>
      </p:sp>
      <p:cxnSp>
        <p:nvCxnSpPr>
          <p:cNvPr id="709" name="Google Shape;709;p129"/>
          <p:cNvCxnSpPr/>
          <p:nvPr/>
        </p:nvCxnSpPr>
        <p:spPr>
          <a:xfrm>
            <a:off x="3402917" y="3578367"/>
            <a:ext cx="2371200" cy="0"/>
          </a:xfrm>
          <a:prstGeom prst="straightConnector1">
            <a:avLst/>
          </a:prstGeom>
          <a:noFill/>
          <a:ln w="9525" cap="flat" cmpd="sng">
            <a:solidFill>
              <a:srgbClr val="434343"/>
            </a:solidFill>
            <a:prstDash val="solid"/>
            <a:round/>
            <a:headEnd type="none" w="med" len="med"/>
            <a:tailEnd type="none" w="med" len="med"/>
          </a:ln>
        </p:spPr>
      </p:cxnSp>
      <p:sp>
        <p:nvSpPr>
          <p:cNvPr id="710" name="Google Shape;710;p129"/>
          <p:cNvSpPr txBox="1"/>
          <p:nvPr/>
        </p:nvSpPr>
        <p:spPr>
          <a:xfrm>
            <a:off x="3302717" y="2374501"/>
            <a:ext cx="2571600" cy="1169511"/>
          </a:xfrm>
          <a:prstGeom prst="rect">
            <a:avLst/>
          </a:prstGeom>
          <a:noFill/>
          <a:ln>
            <a:noFill/>
          </a:ln>
        </p:spPr>
        <p:txBody>
          <a:bodyPr spcFirstLastPara="1" wrap="square" lIns="121900" tIns="121900" rIns="121900" bIns="121900" anchor="t" anchorCtr="0">
            <a:spAutoFit/>
          </a:bodyPr>
          <a:lstStyle/>
          <a:p>
            <a:pPr algn="ctr">
              <a:buClr>
                <a:schemeClr val="dk1"/>
              </a:buClr>
              <a:buSzPts val="1500"/>
            </a:pPr>
            <a:r>
              <a:rPr lang="es" sz="2000" b="1">
                <a:solidFill>
                  <a:schemeClr val="accent6"/>
                </a:solidFill>
                <a:latin typeface="DM Sans"/>
                <a:ea typeface="DM Sans"/>
                <a:cs typeface="DM Sans"/>
                <a:sym typeface="DM Sans"/>
              </a:rPr>
              <a:t>Principios de programación Backend</a:t>
            </a:r>
            <a:endParaRPr sz="2000" b="1">
              <a:solidFill>
                <a:srgbClr val="EAFF6A"/>
              </a:solidFill>
              <a:latin typeface="DM Sans"/>
              <a:ea typeface="DM Sans"/>
              <a:cs typeface="DM Sans"/>
              <a:sym typeface="DM Sans"/>
            </a:endParaRPr>
          </a:p>
        </p:txBody>
      </p:sp>
      <p:sp>
        <p:nvSpPr>
          <p:cNvPr id="711" name="Google Shape;711;p129"/>
          <p:cNvSpPr txBox="1"/>
          <p:nvPr/>
        </p:nvSpPr>
        <p:spPr>
          <a:xfrm>
            <a:off x="6333316" y="19728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pPr>
            <a:r>
              <a:rPr lang="es" sz="1600">
                <a:solidFill>
                  <a:srgbClr val="999999"/>
                </a:solidFill>
                <a:latin typeface="DM Sans"/>
                <a:ea typeface="DM Sans"/>
                <a:cs typeface="DM Sans"/>
                <a:sym typeface="DM Sans"/>
              </a:rPr>
              <a:t>01</a:t>
            </a:r>
            <a:endParaRPr sz="2133" b="1">
              <a:solidFill>
                <a:srgbClr val="999999"/>
              </a:solidFill>
              <a:latin typeface="DM Sans"/>
              <a:ea typeface="DM Sans"/>
              <a:cs typeface="DM Sans"/>
              <a:sym typeface="DM Sans"/>
            </a:endParaRPr>
          </a:p>
        </p:txBody>
      </p:sp>
      <p:cxnSp>
        <p:nvCxnSpPr>
          <p:cNvPr id="712" name="Google Shape;712;p129"/>
          <p:cNvCxnSpPr/>
          <p:nvPr/>
        </p:nvCxnSpPr>
        <p:spPr>
          <a:xfrm>
            <a:off x="6432951" y="3578367"/>
            <a:ext cx="2371200" cy="0"/>
          </a:xfrm>
          <a:prstGeom prst="straightConnector1">
            <a:avLst/>
          </a:prstGeom>
          <a:noFill/>
          <a:ln w="9525" cap="flat" cmpd="sng">
            <a:solidFill>
              <a:srgbClr val="434343"/>
            </a:solidFill>
            <a:prstDash val="solid"/>
            <a:round/>
            <a:headEnd type="none" w="med" len="med"/>
            <a:tailEnd type="none" w="med" len="med"/>
          </a:ln>
        </p:spPr>
      </p:cxnSp>
      <p:sp>
        <p:nvSpPr>
          <p:cNvPr id="713" name="Google Shape;713;p129"/>
          <p:cNvSpPr txBox="1"/>
          <p:nvPr/>
        </p:nvSpPr>
        <p:spPr>
          <a:xfrm>
            <a:off x="6332751" y="2626634"/>
            <a:ext cx="2571600" cy="861734"/>
          </a:xfrm>
          <a:prstGeom prst="rect">
            <a:avLst/>
          </a:prstGeom>
          <a:noFill/>
          <a:ln>
            <a:noFill/>
          </a:ln>
        </p:spPr>
        <p:txBody>
          <a:bodyPr spcFirstLastPara="1" wrap="square" lIns="121900" tIns="121900" rIns="121900" bIns="121900" anchor="t" anchorCtr="0">
            <a:spAutoFit/>
          </a:bodyPr>
          <a:lstStyle/>
          <a:p>
            <a:pPr algn="ctr"/>
            <a:r>
              <a:rPr lang="es" sz="2000" b="1">
                <a:solidFill>
                  <a:srgbClr val="999999"/>
                </a:solidFill>
                <a:latin typeface="DM Sans"/>
                <a:ea typeface="DM Sans"/>
                <a:cs typeface="DM Sans"/>
                <a:sym typeface="DM Sans"/>
              </a:rPr>
              <a:t>Principios básicos de JavaScript</a:t>
            </a:r>
            <a:endParaRPr sz="2000" b="1">
              <a:solidFill>
                <a:srgbClr val="999999"/>
              </a:solidFill>
              <a:latin typeface="DM Sans"/>
              <a:ea typeface="DM Sans"/>
              <a:cs typeface="DM Sans"/>
              <a:sym typeface="DM Sans"/>
            </a:endParaRPr>
          </a:p>
        </p:txBody>
      </p:sp>
      <p:cxnSp>
        <p:nvCxnSpPr>
          <p:cNvPr id="714" name="Google Shape;714;p129"/>
          <p:cNvCxnSpPr/>
          <p:nvPr/>
        </p:nvCxnSpPr>
        <p:spPr>
          <a:xfrm>
            <a:off x="3423484" y="2476100"/>
            <a:ext cx="2371200" cy="0"/>
          </a:xfrm>
          <a:prstGeom prst="straightConnector1">
            <a:avLst/>
          </a:prstGeom>
          <a:noFill/>
          <a:ln w="9525" cap="flat" cmpd="sng">
            <a:solidFill>
              <a:srgbClr val="434343"/>
            </a:solidFill>
            <a:prstDash val="solid"/>
            <a:round/>
            <a:headEnd type="none" w="med" len="med"/>
            <a:tailEnd type="none" w="med" len="med"/>
          </a:ln>
        </p:spPr>
      </p:cxnSp>
      <p:cxnSp>
        <p:nvCxnSpPr>
          <p:cNvPr id="715" name="Google Shape;715;p129"/>
          <p:cNvCxnSpPr/>
          <p:nvPr/>
        </p:nvCxnSpPr>
        <p:spPr>
          <a:xfrm>
            <a:off x="6453517" y="2476100"/>
            <a:ext cx="2371200" cy="0"/>
          </a:xfrm>
          <a:prstGeom prst="straightConnector1">
            <a:avLst/>
          </a:prstGeom>
          <a:noFill/>
          <a:ln w="9525" cap="flat" cmpd="sng">
            <a:solidFill>
              <a:srgbClr val="434343"/>
            </a:solidFill>
            <a:prstDash val="solid"/>
            <a:round/>
            <a:headEnd type="none" w="med" len="med"/>
            <a:tailEnd type="none" w="med" len="med"/>
          </a:ln>
        </p:spPr>
      </p:cxnSp>
      <p:sp>
        <p:nvSpPr>
          <p:cNvPr id="716" name="Google Shape;716;p129"/>
          <p:cNvSpPr txBox="1"/>
          <p:nvPr/>
        </p:nvSpPr>
        <p:spPr>
          <a:xfrm>
            <a:off x="6432951" y="3578367"/>
            <a:ext cx="2283200" cy="2136442"/>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chemeClr val="lt1"/>
                </a:solidFill>
                <a:latin typeface="DM Sans"/>
                <a:ea typeface="DM Sans"/>
                <a:cs typeface="DM Sans"/>
                <a:sym typeface="DM Sans"/>
              </a:rPr>
              <a:t>Tipos de datos y variables en Javascript</a:t>
            </a:r>
            <a:endParaRPr sz="1600">
              <a:solidFill>
                <a:schemeClr val="lt1"/>
              </a:solidFill>
              <a:latin typeface="DM Sans"/>
              <a:ea typeface="DM Sans"/>
              <a:cs typeface="DM Sans"/>
              <a:sym typeface="DM Sans"/>
            </a:endParaRPr>
          </a:p>
          <a:p>
            <a:pPr marL="609585" indent="-406390">
              <a:spcBef>
                <a:spcPts val="1333"/>
              </a:spcBef>
              <a:buClr>
                <a:srgbClr val="EA90FF"/>
              </a:buClr>
              <a:buSzPts val="1200"/>
              <a:buFont typeface="DM Sans"/>
              <a:buChar char="✓"/>
            </a:pPr>
            <a:r>
              <a:rPr lang="es" sz="1600">
                <a:solidFill>
                  <a:schemeClr val="lt1"/>
                </a:solidFill>
                <a:latin typeface="DM Sans"/>
                <a:ea typeface="DM Sans"/>
                <a:cs typeface="DM Sans"/>
                <a:sym typeface="DM Sans"/>
              </a:rPr>
              <a:t>Javascript y ES6</a:t>
            </a:r>
            <a:endParaRPr sz="1600">
              <a:solidFill>
                <a:schemeClr val="lt1"/>
              </a:solidFill>
              <a:latin typeface="DM Sans"/>
              <a:ea typeface="DM Sans"/>
              <a:cs typeface="DM Sans"/>
              <a:sym typeface="DM Sans"/>
            </a:endParaRPr>
          </a:p>
          <a:p>
            <a:pPr marL="609585" indent="-406390">
              <a:buClr>
                <a:srgbClr val="EA90FF"/>
              </a:buClr>
              <a:buSzPts val="1200"/>
              <a:buFont typeface="DM Sans"/>
              <a:buChar char="✓"/>
            </a:pPr>
            <a:r>
              <a:rPr lang="es" sz="1600">
                <a:solidFill>
                  <a:schemeClr val="lt1"/>
                </a:solidFill>
                <a:latin typeface="DM Sans"/>
                <a:ea typeface="DM Sans"/>
                <a:cs typeface="DM Sans"/>
                <a:sym typeface="DM Sans"/>
              </a:rPr>
              <a:t>Funciones en Javascript</a:t>
            </a:r>
            <a:endParaRPr sz="1600">
              <a:solidFill>
                <a:schemeClr val="lt1"/>
              </a:solidFill>
              <a:latin typeface="DM Sans"/>
              <a:ea typeface="DM Sans"/>
              <a:cs typeface="DM Sans"/>
              <a:sym typeface="DM Sans"/>
            </a:endParaRPr>
          </a:p>
        </p:txBody>
      </p:sp>
      <p:sp>
        <p:nvSpPr>
          <p:cNvPr id="717" name="Google Shape;717;p129"/>
          <p:cNvSpPr txBox="1"/>
          <p:nvPr/>
        </p:nvSpPr>
        <p:spPr>
          <a:xfrm>
            <a:off x="3378285" y="3540767"/>
            <a:ext cx="2461600" cy="2136442"/>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Programación web</a:t>
            </a:r>
            <a:endParaRPr sz="1600">
              <a:solidFill>
                <a:srgbClr val="83AEFB"/>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Distintas maneras de probar Javascript</a:t>
            </a:r>
            <a:endParaRPr sz="1600">
              <a:solidFill>
                <a:srgbClr val="83AEFB"/>
              </a:solidFill>
              <a:latin typeface="DM Sans"/>
              <a:ea typeface="DM Sans"/>
              <a:cs typeface="DM Sans"/>
              <a:sym typeface="DM Sans"/>
            </a:endParaRPr>
          </a:p>
          <a:p>
            <a:pPr marL="609585" indent="-406390">
              <a:spcAft>
                <a:spcPts val="1333"/>
              </a:spcAft>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Tipos de datos en JavaScript</a:t>
            </a:r>
            <a:endParaRPr sz="1600">
              <a:solidFill>
                <a:srgbClr val="83AEFB"/>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221"/>
          <p:cNvSpPr txBox="1"/>
          <p:nvPr/>
        </p:nvSpPr>
        <p:spPr>
          <a:xfrm>
            <a:off x="1873151" y="25885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83AEFB"/>
                </a:solidFill>
                <a:latin typeface="DM Sans"/>
                <a:ea typeface="DM Sans"/>
                <a:cs typeface="DM Sans"/>
                <a:sym typeface="DM Sans"/>
              </a:rPr>
              <a:t>Funciones </a:t>
            </a:r>
            <a:r>
              <a:rPr lang="es" sz="5333" b="1">
                <a:solidFill>
                  <a:schemeClr val="lt1"/>
                </a:solidFill>
                <a:latin typeface="DM Sans"/>
                <a:ea typeface="DM Sans"/>
                <a:cs typeface="DM Sans"/>
                <a:sym typeface="DM Sans"/>
              </a:rPr>
              <a:t>en Javascript</a:t>
            </a:r>
            <a:endParaRPr sz="5333" b="1">
              <a:solidFill>
                <a:schemeClr val="lt1"/>
              </a:solidFill>
              <a:highlight>
                <a:schemeClr val="lt1"/>
              </a:highlight>
              <a:latin typeface="DM Sans"/>
              <a:ea typeface="DM Sans"/>
              <a:cs typeface="DM Sans"/>
              <a:sym typeface="DM Sans"/>
            </a:endParaRPr>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05"/>
          <p:cNvSpPr txBox="1"/>
          <p:nvPr/>
        </p:nvSpPr>
        <p:spPr>
          <a:xfrm>
            <a:off x="4087633" y="2485001"/>
            <a:ext cx="5362400" cy="656614"/>
          </a:xfrm>
          <a:prstGeom prst="rect">
            <a:avLst/>
          </a:prstGeom>
          <a:noFill/>
          <a:ln>
            <a:noFill/>
          </a:ln>
        </p:spPr>
        <p:txBody>
          <a:bodyPr spcFirstLastPara="1" wrap="square" lIns="121900" tIns="121900" rIns="121900" bIns="121900" anchor="t" anchorCtr="0">
            <a:spAutoFit/>
          </a:bodyPr>
          <a:lstStyle/>
          <a:p>
            <a:endParaRPr sz="2667" b="1">
              <a:latin typeface="DM Sans"/>
              <a:ea typeface="DM Sans"/>
              <a:cs typeface="DM Sans"/>
              <a:sym typeface="DM Sans"/>
            </a:endParaRPr>
          </a:p>
        </p:txBody>
      </p:sp>
      <p:sp>
        <p:nvSpPr>
          <p:cNvPr id="412" name="Google Shape;412;p105"/>
          <p:cNvSpPr txBox="1"/>
          <p:nvPr/>
        </p:nvSpPr>
        <p:spPr>
          <a:xfrm>
            <a:off x="179200" y="910601"/>
            <a:ext cx="10047200" cy="1649770"/>
          </a:xfrm>
          <a:prstGeom prst="rect">
            <a:avLst/>
          </a:prstGeom>
          <a:noFill/>
          <a:ln>
            <a:noFill/>
          </a:ln>
        </p:spPr>
        <p:txBody>
          <a:bodyPr spcFirstLastPara="1" wrap="square" lIns="121900" tIns="121900" rIns="121900" bIns="121900" anchor="t" anchorCtr="0">
            <a:spAutoFit/>
          </a:bodyPr>
          <a:lstStyle/>
          <a:p>
            <a:pPr>
              <a:lnSpc>
                <a:spcPct val="90000"/>
              </a:lnSpc>
            </a:pPr>
            <a:r>
              <a:rPr lang="es" sz="5067" b="1">
                <a:solidFill>
                  <a:schemeClr val="dk1"/>
                </a:solidFill>
                <a:latin typeface="DM Sans"/>
                <a:ea typeface="DM Sans"/>
                <a:cs typeface="DM Sans"/>
                <a:sym typeface="DM Sans"/>
              </a:rPr>
              <a:t>¿Por qué es útil una base de datos?</a:t>
            </a:r>
            <a:endParaRPr sz="5067" b="1">
              <a:solidFill>
                <a:schemeClr val="dk1"/>
              </a:solidFill>
              <a:latin typeface="DM Sans"/>
              <a:ea typeface="DM Sans"/>
              <a:cs typeface="DM Sans"/>
              <a:sym typeface="DM Sans"/>
            </a:endParaRPr>
          </a:p>
        </p:txBody>
      </p:sp>
      <p:sp>
        <p:nvSpPr>
          <p:cNvPr id="413" name="Google Shape;413;p105"/>
          <p:cNvSpPr txBox="1"/>
          <p:nvPr/>
        </p:nvSpPr>
        <p:spPr>
          <a:xfrm>
            <a:off x="631133" y="2544234"/>
            <a:ext cx="5112800" cy="3570168"/>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400" dirty="0">
                <a:solidFill>
                  <a:schemeClr val="dk1"/>
                </a:solidFill>
                <a:latin typeface="DM Sans"/>
                <a:ea typeface="DM Sans"/>
                <a:cs typeface="DM Sans"/>
                <a:sym typeface="DM Sans"/>
              </a:rPr>
              <a:t>Algunas de las cosas que podemos señalar sobre la utilidad de una base de datos son:</a:t>
            </a:r>
            <a:endParaRPr sz="2400" dirty="0">
              <a:solidFill>
                <a:schemeClr val="dk1"/>
              </a:solidFill>
              <a:latin typeface="DM Sans"/>
              <a:ea typeface="DM Sans"/>
              <a:cs typeface="DM Sans"/>
              <a:sym typeface="DM Sans"/>
            </a:endParaRPr>
          </a:p>
          <a:p>
            <a:pPr marL="609585" indent="-423323">
              <a:buClr>
                <a:schemeClr val="accent4"/>
              </a:buClr>
              <a:buSzPts val="1400"/>
              <a:buFont typeface="DM Sans"/>
              <a:buChar char="✓"/>
            </a:pPr>
            <a:r>
              <a:rPr lang="es" sz="2400" b="1" dirty="0">
                <a:solidFill>
                  <a:schemeClr val="dk1"/>
                </a:solidFill>
                <a:latin typeface="DM Sans"/>
                <a:ea typeface="DM Sans"/>
                <a:cs typeface="DM Sans"/>
                <a:sym typeface="DM Sans"/>
              </a:rPr>
              <a:t>Almacenamiento más seguro</a:t>
            </a:r>
            <a:r>
              <a:rPr lang="es" sz="2400" dirty="0">
                <a:solidFill>
                  <a:schemeClr val="dk1"/>
                </a:solidFill>
                <a:latin typeface="DM Sans"/>
                <a:ea typeface="DM Sans"/>
                <a:cs typeface="DM Sans"/>
                <a:sym typeface="DM Sans"/>
              </a:rPr>
              <a:t>: Los datos que viven en una base de datos no son modificables directamente, por lo que éstos no pueden ser cambiados tan fácilmente. </a:t>
            </a:r>
            <a:endParaRPr b="1" dirty="0">
              <a:latin typeface="DM Sans"/>
              <a:ea typeface="DM Sans"/>
              <a:cs typeface="DM Sans"/>
              <a:sym typeface="DM Sans"/>
            </a:endParaRPr>
          </a:p>
        </p:txBody>
      </p:sp>
      <p:sp>
        <p:nvSpPr>
          <p:cNvPr id="414" name="Google Shape;414;p105"/>
          <p:cNvSpPr txBox="1"/>
          <p:nvPr/>
        </p:nvSpPr>
        <p:spPr>
          <a:xfrm>
            <a:off x="6036767" y="2544233"/>
            <a:ext cx="5112800" cy="3631723"/>
          </a:xfrm>
          <a:prstGeom prst="rect">
            <a:avLst/>
          </a:prstGeom>
          <a:noFill/>
          <a:ln>
            <a:noFill/>
          </a:ln>
        </p:spPr>
        <p:txBody>
          <a:bodyPr spcFirstLastPara="1" wrap="square" lIns="121900" tIns="121900" rIns="121900" bIns="121900" anchor="t" anchorCtr="0">
            <a:spAutoFit/>
          </a:bodyPr>
          <a:lstStyle/>
          <a:p>
            <a:pPr marL="609585" indent="-423323">
              <a:buClr>
                <a:schemeClr val="accent4"/>
              </a:buClr>
              <a:buSzPts val="1400"/>
              <a:buFont typeface="DM Sans"/>
              <a:buChar char="✓"/>
            </a:pPr>
            <a:r>
              <a:rPr lang="es" sz="2000" b="1" dirty="0">
                <a:solidFill>
                  <a:schemeClr val="dk1"/>
                </a:solidFill>
                <a:latin typeface="DM Sans"/>
                <a:ea typeface="DM Sans"/>
                <a:cs typeface="DM Sans"/>
                <a:sym typeface="DM Sans"/>
              </a:rPr>
              <a:t>Segmentación de datos: </a:t>
            </a:r>
            <a:r>
              <a:rPr lang="es" sz="2000" dirty="0">
                <a:solidFill>
                  <a:schemeClr val="dk1"/>
                </a:solidFill>
                <a:latin typeface="DM Sans"/>
                <a:ea typeface="DM Sans"/>
                <a:cs typeface="DM Sans"/>
                <a:sym typeface="DM Sans"/>
              </a:rPr>
              <a:t>Podemos separar los datos en “contextos”, permitiendo así tener separados los datos de interés.</a:t>
            </a:r>
            <a:endParaRPr sz="2000" dirty="0">
              <a:solidFill>
                <a:schemeClr val="dk1"/>
              </a:solidFill>
              <a:latin typeface="DM Sans"/>
              <a:ea typeface="DM Sans"/>
              <a:cs typeface="DM Sans"/>
              <a:sym typeface="DM Sans"/>
            </a:endParaRPr>
          </a:p>
          <a:p>
            <a:pPr marL="1219170" lvl="1" indent="-423323">
              <a:buClr>
                <a:schemeClr val="dk1"/>
              </a:buClr>
              <a:buSzPts val="1400"/>
              <a:buFont typeface="DM Sans"/>
              <a:buChar char="○"/>
            </a:pPr>
            <a:r>
              <a:rPr lang="es" sz="2000" dirty="0">
                <a:solidFill>
                  <a:schemeClr val="dk1"/>
                </a:solidFill>
                <a:latin typeface="DM Sans"/>
                <a:ea typeface="DM Sans"/>
                <a:cs typeface="DM Sans"/>
                <a:sym typeface="DM Sans"/>
              </a:rPr>
              <a:t>Separar clientes potenciales de clientes sólo interesados.</a:t>
            </a:r>
            <a:endParaRPr sz="2000" dirty="0">
              <a:solidFill>
                <a:schemeClr val="dk1"/>
              </a:solidFill>
              <a:latin typeface="DM Sans"/>
              <a:ea typeface="DM Sans"/>
              <a:cs typeface="DM Sans"/>
              <a:sym typeface="DM Sans"/>
            </a:endParaRPr>
          </a:p>
          <a:p>
            <a:pPr marL="1219170" lvl="1" indent="-423323">
              <a:buClr>
                <a:schemeClr val="dk1"/>
              </a:buClr>
              <a:buSzPts val="1400"/>
              <a:buFont typeface="DM Sans"/>
              <a:buChar char="○"/>
            </a:pPr>
            <a:r>
              <a:rPr lang="es" sz="2000" dirty="0">
                <a:solidFill>
                  <a:schemeClr val="dk1"/>
                </a:solidFill>
                <a:latin typeface="DM Sans"/>
                <a:ea typeface="DM Sans"/>
                <a:cs typeface="DM Sans"/>
                <a:sym typeface="DM Sans"/>
              </a:rPr>
              <a:t>Separar productos existentes de productos fuera de stock</a:t>
            </a:r>
            <a:endParaRPr sz="2000" dirty="0">
              <a:solidFill>
                <a:schemeClr val="dk1"/>
              </a:solidFill>
              <a:latin typeface="DM Sans"/>
              <a:ea typeface="DM Sans"/>
              <a:cs typeface="DM Sans"/>
              <a:sym typeface="DM Sans"/>
            </a:endParaRPr>
          </a:p>
          <a:p>
            <a:pPr marL="1219170" lvl="1" indent="-423323">
              <a:buClr>
                <a:schemeClr val="dk1"/>
              </a:buClr>
              <a:buSzPts val="1400"/>
              <a:buFont typeface="DM Sans"/>
              <a:buChar char="○"/>
            </a:pPr>
            <a:r>
              <a:rPr lang="es" sz="2000" dirty="0">
                <a:solidFill>
                  <a:schemeClr val="dk1"/>
                </a:solidFill>
                <a:latin typeface="DM Sans"/>
                <a:ea typeface="DM Sans"/>
                <a:cs typeface="DM Sans"/>
                <a:sym typeface="DM Sans"/>
              </a:rPr>
              <a:t>Separar diferentes usuarios por género, nacionalidad, plan, etc.</a:t>
            </a:r>
            <a:endParaRPr sz="2000" b="1" dirty="0">
              <a:solidFill>
                <a:schemeClr val="dk1"/>
              </a:solidFill>
              <a:latin typeface="DM Sans"/>
              <a:ea typeface="DM Sans"/>
              <a:cs typeface="DM Sans"/>
              <a:sym typeface="DM Sans"/>
            </a:endParaRPr>
          </a:p>
          <a:p>
            <a:endParaRPr sz="2000" dirty="0">
              <a:latin typeface="DM Sans"/>
              <a:ea typeface="DM Sans"/>
              <a:cs typeface="DM Sans"/>
              <a:sym typeface="DM Sans"/>
            </a:endParaRP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06"/>
          <p:cNvSpPr txBox="1"/>
          <p:nvPr/>
        </p:nvSpPr>
        <p:spPr>
          <a:xfrm>
            <a:off x="4087633" y="2485001"/>
            <a:ext cx="5362400" cy="656614"/>
          </a:xfrm>
          <a:prstGeom prst="rect">
            <a:avLst/>
          </a:prstGeom>
          <a:noFill/>
          <a:ln>
            <a:noFill/>
          </a:ln>
        </p:spPr>
        <p:txBody>
          <a:bodyPr spcFirstLastPara="1" wrap="square" lIns="121900" tIns="121900" rIns="121900" bIns="121900" anchor="t" anchorCtr="0">
            <a:spAutoFit/>
          </a:bodyPr>
          <a:lstStyle/>
          <a:p>
            <a:endParaRPr sz="2667" b="1">
              <a:latin typeface="DM Sans"/>
              <a:ea typeface="DM Sans"/>
              <a:cs typeface="DM Sans"/>
              <a:sym typeface="DM Sans"/>
            </a:endParaRPr>
          </a:p>
        </p:txBody>
      </p:sp>
      <p:sp>
        <p:nvSpPr>
          <p:cNvPr id="420" name="Google Shape;420;p106"/>
          <p:cNvSpPr txBox="1"/>
          <p:nvPr/>
        </p:nvSpPr>
        <p:spPr>
          <a:xfrm>
            <a:off x="179200" y="910601"/>
            <a:ext cx="10047200" cy="1649770"/>
          </a:xfrm>
          <a:prstGeom prst="rect">
            <a:avLst/>
          </a:prstGeom>
          <a:noFill/>
          <a:ln>
            <a:noFill/>
          </a:ln>
        </p:spPr>
        <p:txBody>
          <a:bodyPr spcFirstLastPara="1" wrap="square" lIns="121900" tIns="121900" rIns="121900" bIns="121900" anchor="t" anchorCtr="0">
            <a:spAutoFit/>
          </a:bodyPr>
          <a:lstStyle/>
          <a:p>
            <a:pPr>
              <a:lnSpc>
                <a:spcPct val="90000"/>
              </a:lnSpc>
            </a:pPr>
            <a:r>
              <a:rPr lang="es" sz="5067" b="1">
                <a:solidFill>
                  <a:schemeClr val="dk1"/>
                </a:solidFill>
                <a:latin typeface="DM Sans"/>
                <a:ea typeface="DM Sans"/>
                <a:cs typeface="DM Sans"/>
                <a:sym typeface="DM Sans"/>
              </a:rPr>
              <a:t>¿Por qué es útil una base de datos?</a:t>
            </a:r>
            <a:endParaRPr sz="5067" b="1">
              <a:solidFill>
                <a:schemeClr val="dk1"/>
              </a:solidFill>
              <a:latin typeface="DM Sans"/>
              <a:ea typeface="DM Sans"/>
              <a:cs typeface="DM Sans"/>
              <a:sym typeface="DM Sans"/>
            </a:endParaRPr>
          </a:p>
        </p:txBody>
      </p:sp>
      <p:sp>
        <p:nvSpPr>
          <p:cNvPr id="421" name="Google Shape;421;p106"/>
          <p:cNvSpPr txBox="1"/>
          <p:nvPr/>
        </p:nvSpPr>
        <p:spPr>
          <a:xfrm>
            <a:off x="1842767" y="5628801"/>
            <a:ext cx="9306800" cy="492402"/>
          </a:xfrm>
          <a:prstGeom prst="rect">
            <a:avLst/>
          </a:prstGeom>
          <a:noFill/>
          <a:ln>
            <a:noFill/>
          </a:ln>
        </p:spPr>
        <p:txBody>
          <a:bodyPr spcFirstLastPara="1" wrap="square" lIns="121900" tIns="121900" rIns="121900" bIns="121900" anchor="t" anchorCtr="0">
            <a:spAutoFit/>
          </a:bodyPr>
          <a:lstStyle/>
          <a:p>
            <a:pPr marL="609585"/>
            <a:endParaRPr sz="1600">
              <a:latin typeface="DM Sans"/>
              <a:ea typeface="DM Sans"/>
              <a:cs typeface="DM Sans"/>
              <a:sym typeface="DM Sans"/>
            </a:endParaRPr>
          </a:p>
        </p:txBody>
      </p:sp>
      <p:sp>
        <p:nvSpPr>
          <p:cNvPr id="422" name="Google Shape;422;p106"/>
          <p:cNvSpPr txBox="1"/>
          <p:nvPr/>
        </p:nvSpPr>
        <p:spPr>
          <a:xfrm>
            <a:off x="631133" y="2544233"/>
            <a:ext cx="5112800" cy="3631723"/>
          </a:xfrm>
          <a:prstGeom prst="rect">
            <a:avLst/>
          </a:prstGeom>
          <a:noFill/>
          <a:ln>
            <a:noFill/>
          </a:ln>
        </p:spPr>
        <p:txBody>
          <a:bodyPr spcFirstLastPara="1" wrap="square" lIns="121900" tIns="121900" rIns="121900" bIns="121900" anchor="t" anchorCtr="0">
            <a:spAutoFit/>
          </a:bodyPr>
          <a:lstStyle/>
          <a:p>
            <a:pPr marL="609585" indent="-423323">
              <a:buClr>
                <a:schemeClr val="accent4"/>
              </a:buClr>
              <a:buSzPts val="1400"/>
              <a:buFont typeface="DM Sans"/>
              <a:buChar char="✓"/>
            </a:pPr>
            <a:r>
              <a:rPr lang="es" sz="2000" b="1" dirty="0">
                <a:solidFill>
                  <a:schemeClr val="dk1"/>
                </a:solidFill>
                <a:latin typeface="DM Sans"/>
                <a:ea typeface="DM Sans"/>
                <a:cs typeface="DM Sans"/>
                <a:sym typeface="DM Sans"/>
              </a:rPr>
              <a:t>Gestión sencilla una vez configurada: </a:t>
            </a:r>
            <a:r>
              <a:rPr lang="es" sz="2000" dirty="0">
                <a:solidFill>
                  <a:schemeClr val="dk1"/>
                </a:solidFill>
                <a:latin typeface="DM Sans"/>
                <a:ea typeface="DM Sans"/>
                <a:cs typeface="DM Sans"/>
                <a:sym typeface="DM Sans"/>
              </a:rPr>
              <a:t>Una vez que hemos definido los esquemas principales de nuestra base de datos, podremos realizar operaciones sobre estos datos como:</a:t>
            </a:r>
            <a:endParaRPr sz="2000" dirty="0">
              <a:solidFill>
                <a:schemeClr val="dk1"/>
              </a:solidFill>
              <a:latin typeface="DM Sans"/>
              <a:ea typeface="DM Sans"/>
              <a:cs typeface="DM Sans"/>
              <a:sym typeface="DM Sans"/>
            </a:endParaRPr>
          </a:p>
          <a:p>
            <a:pPr marL="1219170" lvl="1" indent="-423323">
              <a:buClr>
                <a:schemeClr val="accent4"/>
              </a:buClr>
              <a:buSzPts val="1400"/>
              <a:buFont typeface="DM Sans"/>
              <a:buChar char="✓"/>
            </a:pPr>
            <a:r>
              <a:rPr lang="es" sz="2000" dirty="0">
                <a:solidFill>
                  <a:schemeClr val="dk1"/>
                </a:solidFill>
                <a:latin typeface="DM Sans"/>
                <a:ea typeface="DM Sans"/>
                <a:cs typeface="DM Sans"/>
                <a:sym typeface="DM Sans"/>
              </a:rPr>
              <a:t>Filtrar</a:t>
            </a:r>
            <a:endParaRPr sz="2000" dirty="0">
              <a:solidFill>
                <a:schemeClr val="dk1"/>
              </a:solidFill>
              <a:latin typeface="DM Sans"/>
              <a:ea typeface="DM Sans"/>
              <a:cs typeface="DM Sans"/>
              <a:sym typeface="DM Sans"/>
            </a:endParaRPr>
          </a:p>
          <a:p>
            <a:pPr marL="1219170" lvl="1" indent="-423323">
              <a:buClr>
                <a:schemeClr val="accent4"/>
              </a:buClr>
              <a:buSzPts val="1400"/>
              <a:buFont typeface="DM Sans"/>
              <a:buChar char="✓"/>
            </a:pPr>
            <a:r>
              <a:rPr lang="es" sz="2000" dirty="0">
                <a:solidFill>
                  <a:schemeClr val="dk1"/>
                </a:solidFill>
                <a:latin typeface="DM Sans"/>
                <a:ea typeface="DM Sans"/>
                <a:cs typeface="DM Sans"/>
                <a:sym typeface="DM Sans"/>
              </a:rPr>
              <a:t>Ordenar</a:t>
            </a:r>
            <a:endParaRPr sz="2000" dirty="0">
              <a:solidFill>
                <a:schemeClr val="dk1"/>
              </a:solidFill>
              <a:latin typeface="DM Sans"/>
              <a:ea typeface="DM Sans"/>
              <a:cs typeface="DM Sans"/>
              <a:sym typeface="DM Sans"/>
            </a:endParaRPr>
          </a:p>
          <a:p>
            <a:pPr marL="1219170" lvl="1" indent="-423323">
              <a:buClr>
                <a:schemeClr val="accent4"/>
              </a:buClr>
              <a:buSzPts val="1400"/>
              <a:buFont typeface="DM Sans"/>
              <a:buChar char="✓"/>
            </a:pPr>
            <a:r>
              <a:rPr lang="es" sz="2000" dirty="0">
                <a:solidFill>
                  <a:schemeClr val="dk1"/>
                </a:solidFill>
                <a:latin typeface="DM Sans"/>
                <a:ea typeface="DM Sans"/>
                <a:cs typeface="DM Sans"/>
                <a:sym typeface="DM Sans"/>
              </a:rPr>
              <a:t>Buscar datos específicos.</a:t>
            </a:r>
            <a:endParaRPr sz="2000" dirty="0">
              <a:solidFill>
                <a:schemeClr val="dk1"/>
              </a:solidFill>
              <a:latin typeface="DM Sans"/>
              <a:ea typeface="DM Sans"/>
              <a:cs typeface="DM Sans"/>
              <a:sym typeface="DM Sans"/>
            </a:endParaRPr>
          </a:p>
          <a:p>
            <a:pPr marL="1219170" lvl="1" indent="-423323">
              <a:buClr>
                <a:schemeClr val="accent4"/>
              </a:buClr>
              <a:buSzPts val="1400"/>
              <a:buFont typeface="DM Sans"/>
              <a:buChar char="✓"/>
            </a:pPr>
            <a:r>
              <a:rPr lang="es" sz="2000" dirty="0">
                <a:solidFill>
                  <a:schemeClr val="dk1"/>
                </a:solidFill>
                <a:latin typeface="DM Sans"/>
                <a:ea typeface="DM Sans"/>
                <a:cs typeface="DM Sans"/>
                <a:sym typeface="DM Sans"/>
              </a:rPr>
              <a:t>Actualizar un conjunto de datos sin afectar o tocar otros datos.</a:t>
            </a:r>
            <a:endParaRPr sz="2000" dirty="0">
              <a:solidFill>
                <a:schemeClr val="dk1"/>
              </a:solidFill>
              <a:latin typeface="DM Sans"/>
              <a:ea typeface="DM Sans"/>
              <a:cs typeface="DM Sans"/>
              <a:sym typeface="DM Sans"/>
            </a:endParaRPr>
          </a:p>
        </p:txBody>
      </p:sp>
      <p:sp>
        <p:nvSpPr>
          <p:cNvPr id="423" name="Google Shape;423;p106"/>
          <p:cNvSpPr txBox="1"/>
          <p:nvPr/>
        </p:nvSpPr>
        <p:spPr>
          <a:xfrm>
            <a:off x="6036767" y="2544234"/>
            <a:ext cx="5112800" cy="800179"/>
          </a:xfrm>
          <a:prstGeom prst="rect">
            <a:avLst/>
          </a:prstGeom>
          <a:noFill/>
          <a:ln>
            <a:noFill/>
          </a:ln>
        </p:spPr>
        <p:txBody>
          <a:bodyPr spcFirstLastPara="1" wrap="square" lIns="121900" tIns="121900" rIns="121900" bIns="121900" anchor="t" anchorCtr="0">
            <a:spAutoFit/>
          </a:bodyPr>
          <a:lstStyle/>
          <a:p>
            <a:r>
              <a:rPr lang="es">
                <a:solidFill>
                  <a:schemeClr val="dk1"/>
                </a:solidFill>
                <a:highlight>
                  <a:schemeClr val="accent6"/>
                </a:highlight>
                <a:latin typeface="DM Sans"/>
                <a:ea typeface="DM Sans"/>
                <a:cs typeface="DM Sans"/>
                <a:sym typeface="DM Sans"/>
              </a:rPr>
              <a:t>¿Qué tan laborioso resulta hacer esto con archivos?</a:t>
            </a:r>
            <a:endParaRPr b="1">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07"/>
          <p:cNvSpPr txBox="1"/>
          <p:nvPr/>
        </p:nvSpPr>
        <p:spPr>
          <a:xfrm>
            <a:off x="894333" y="949900"/>
            <a:ext cx="10839200" cy="964391"/>
          </a:xfrm>
          <a:prstGeom prst="rect">
            <a:avLst/>
          </a:prstGeom>
          <a:noFill/>
          <a:ln>
            <a:noFill/>
          </a:ln>
        </p:spPr>
        <p:txBody>
          <a:bodyPr spcFirstLastPara="1" wrap="square" lIns="121900" tIns="121900" rIns="121900" bIns="121900" anchor="t" anchorCtr="0">
            <a:spAutoFit/>
          </a:bodyPr>
          <a:lstStyle/>
          <a:p>
            <a:pPr algn="ctr"/>
            <a:endParaRPr sz="4667" b="1">
              <a:solidFill>
                <a:schemeClr val="dk1"/>
              </a:solidFill>
              <a:latin typeface="DM Sans"/>
              <a:ea typeface="DM Sans"/>
              <a:cs typeface="DM Sans"/>
              <a:sym typeface="DM Sans"/>
            </a:endParaRPr>
          </a:p>
        </p:txBody>
      </p:sp>
      <p:sp>
        <p:nvSpPr>
          <p:cNvPr id="429" name="Google Shape;429;p107"/>
          <p:cNvSpPr txBox="1"/>
          <p:nvPr/>
        </p:nvSpPr>
        <p:spPr>
          <a:xfrm>
            <a:off x="1236800" y="2485000"/>
            <a:ext cx="9718400" cy="1887528"/>
          </a:xfrm>
          <a:prstGeom prst="rect">
            <a:avLst/>
          </a:prstGeom>
          <a:noFill/>
          <a:ln>
            <a:noFill/>
          </a:ln>
        </p:spPr>
        <p:txBody>
          <a:bodyPr spcFirstLastPara="1" wrap="square" lIns="121900" tIns="121900" rIns="121900" bIns="121900" anchor="t" anchorCtr="0">
            <a:spAutoFit/>
          </a:bodyPr>
          <a:lstStyle/>
          <a:p>
            <a:pPr algn="ctr"/>
            <a:r>
              <a:rPr lang="es" sz="5333" b="1">
                <a:latin typeface="DM Sans"/>
                <a:ea typeface="DM Sans"/>
                <a:cs typeface="DM Sans"/>
                <a:sym typeface="DM Sans"/>
              </a:rPr>
              <a:t>Comparación entre FileSystem y Base de Datos</a:t>
            </a:r>
            <a:endParaRPr sz="5333" b="1" i="1">
              <a:latin typeface="DM Sans"/>
              <a:ea typeface="DM Sans"/>
              <a:cs typeface="DM Sans"/>
              <a:sym typeface="DM Sans"/>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08"/>
          <p:cNvSpPr txBox="1"/>
          <p:nvPr/>
        </p:nvSpPr>
        <p:spPr>
          <a:xfrm>
            <a:off x="670733" y="658033"/>
            <a:ext cx="9364800" cy="1450400"/>
          </a:xfrm>
          <a:prstGeom prst="rect">
            <a:avLst/>
          </a:prstGeom>
          <a:noFill/>
          <a:ln>
            <a:noFill/>
          </a:ln>
        </p:spPr>
        <p:txBody>
          <a:bodyPr spcFirstLastPara="1" wrap="square" lIns="121900" tIns="121900" rIns="121900" bIns="121900" anchor="t" anchorCtr="0">
            <a:noAutofit/>
          </a:bodyPr>
          <a:lstStyle/>
          <a:p>
            <a:r>
              <a:rPr lang="es" sz="4400" b="1">
                <a:latin typeface="DM Sans"/>
                <a:ea typeface="DM Sans"/>
                <a:cs typeface="DM Sans"/>
                <a:sym typeface="DM Sans"/>
              </a:rPr>
              <a:t>Tarea: Aumentar la edad de todos los usuarios femeninos en 1 año</a:t>
            </a:r>
            <a:endParaRPr sz="3200" b="1">
              <a:latin typeface="DM Sans"/>
              <a:ea typeface="DM Sans"/>
              <a:cs typeface="DM Sans"/>
              <a:sym typeface="DM Sans"/>
            </a:endParaRPr>
          </a:p>
        </p:txBody>
      </p:sp>
      <p:graphicFrame>
        <p:nvGraphicFramePr>
          <p:cNvPr id="435" name="Google Shape;435;p108"/>
          <p:cNvGraphicFramePr/>
          <p:nvPr/>
        </p:nvGraphicFramePr>
        <p:xfrm>
          <a:off x="1270000" y="2667000"/>
          <a:ext cx="9652000" cy="3190120"/>
        </p:xfrm>
        <a:graphic>
          <a:graphicData uri="http://schemas.openxmlformats.org/drawingml/2006/table">
            <a:tbl>
              <a:tblPr>
                <a:noFill/>
              </a:tblPr>
              <a:tblGrid>
                <a:gridCol w="4826000">
                  <a:extLst>
                    <a:ext uri="{9D8B030D-6E8A-4147-A177-3AD203B41FA5}">
                      <a16:colId xmlns:a16="http://schemas.microsoft.com/office/drawing/2014/main" val="20000"/>
                    </a:ext>
                  </a:extLst>
                </a:gridCol>
                <a:gridCol w="4826000">
                  <a:extLst>
                    <a:ext uri="{9D8B030D-6E8A-4147-A177-3AD203B41FA5}">
                      <a16:colId xmlns:a16="http://schemas.microsoft.com/office/drawing/2014/main" val="20001"/>
                    </a:ext>
                  </a:extLst>
                </a:gridCol>
              </a:tblGrid>
              <a:tr h="518120">
                <a:tc>
                  <a:txBody>
                    <a:bodyPr/>
                    <a:lstStyle/>
                    <a:p>
                      <a:pPr marL="0" lvl="0" indent="0" algn="ctr" rtl="0">
                        <a:spcBef>
                          <a:spcPts val="0"/>
                        </a:spcBef>
                        <a:spcAft>
                          <a:spcPts val="0"/>
                        </a:spcAft>
                        <a:buNone/>
                      </a:pPr>
                      <a:r>
                        <a:rPr lang="es" sz="1800" b="1">
                          <a:latin typeface="DM Sans"/>
                          <a:ea typeface="DM Sans"/>
                          <a:cs typeface="DM Sans"/>
                          <a:sym typeface="DM Sans"/>
                        </a:rPr>
                        <a:t>FileSystem</a:t>
                      </a:r>
                      <a:endParaRPr sz="1800" b="1">
                        <a:latin typeface="DM Sans"/>
                        <a:ea typeface="DM Sans"/>
                        <a:cs typeface="DM Sans"/>
                        <a:sym typeface="DM Sans"/>
                      </a:endParaRPr>
                    </a:p>
                  </a:txBody>
                  <a:tcPr marL="121900" marR="121900" marT="121900" marB="121900">
                    <a:solidFill>
                      <a:schemeClr val="accent6"/>
                    </a:solidFill>
                  </a:tcPr>
                </a:tc>
                <a:tc>
                  <a:txBody>
                    <a:bodyPr/>
                    <a:lstStyle/>
                    <a:p>
                      <a:pPr marL="0" lvl="0" indent="0" algn="ctr" rtl="0">
                        <a:spcBef>
                          <a:spcPts val="0"/>
                        </a:spcBef>
                        <a:spcAft>
                          <a:spcPts val="0"/>
                        </a:spcAft>
                        <a:buNone/>
                      </a:pPr>
                      <a:r>
                        <a:rPr lang="es" sz="1800" b="1">
                          <a:latin typeface="DM Sans"/>
                          <a:ea typeface="DM Sans"/>
                          <a:cs typeface="DM Sans"/>
                          <a:sym typeface="DM Sans"/>
                        </a:rPr>
                        <a:t>Base de datos</a:t>
                      </a:r>
                      <a:endParaRPr sz="1800" b="1">
                        <a:latin typeface="DM Sans"/>
                        <a:ea typeface="DM Sans"/>
                        <a:cs typeface="DM Sans"/>
                        <a:sym typeface="DM Sans"/>
                      </a:endParaRPr>
                    </a:p>
                  </a:txBody>
                  <a:tcPr marL="121900" marR="121900" marT="121900" marB="121900">
                    <a:solidFill>
                      <a:schemeClr val="accent6"/>
                    </a:solidFill>
                  </a:tcPr>
                </a:tc>
                <a:extLst>
                  <a:ext uri="{0D108BD9-81ED-4DB2-BD59-A6C34878D82A}">
                    <a16:rowId xmlns:a16="http://schemas.microsoft.com/office/drawing/2014/main" val="10000"/>
                  </a:ext>
                </a:extLst>
              </a:tr>
              <a:tr h="508000">
                <a:tc>
                  <a:txBody>
                    <a:bodyPr/>
                    <a:lstStyle/>
                    <a:p>
                      <a:pPr marL="0" lvl="0" indent="0" algn="l" rtl="0">
                        <a:spcBef>
                          <a:spcPts val="0"/>
                        </a:spcBef>
                        <a:spcAft>
                          <a:spcPts val="0"/>
                        </a:spcAft>
                        <a:buNone/>
                      </a:pPr>
                      <a:r>
                        <a:rPr lang="es" sz="1500">
                          <a:latin typeface="DM Sans"/>
                          <a:ea typeface="DM Sans"/>
                          <a:cs typeface="DM Sans"/>
                          <a:sym typeface="DM Sans"/>
                        </a:rPr>
                        <a:t>Leer el archivo</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Acceder a la base de datos</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1"/>
                  </a:ext>
                </a:extLst>
              </a:tr>
              <a:tr h="944840">
                <a:tc>
                  <a:txBody>
                    <a:bodyPr/>
                    <a:lstStyle/>
                    <a:p>
                      <a:pPr marL="0" lvl="0" indent="0" algn="l" rtl="0">
                        <a:spcBef>
                          <a:spcPts val="0"/>
                        </a:spcBef>
                        <a:spcAft>
                          <a:spcPts val="0"/>
                        </a:spcAft>
                        <a:buNone/>
                      </a:pPr>
                      <a:r>
                        <a:rPr lang="es" sz="1500">
                          <a:latin typeface="DM Sans"/>
                          <a:ea typeface="DM Sans"/>
                          <a:cs typeface="DM Sans"/>
                          <a:sym typeface="DM Sans"/>
                        </a:rPr>
                        <a:t>Mapear los usuarios 1 a 1, actualizando la propiedad para aumentar en 1 año a los usuarios que cumplan con el género “femenino”.</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Solicitar que se actualicen a los usuarios femeninos en 1 año</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2"/>
                  </a:ext>
                </a:extLst>
              </a:tr>
              <a:tr h="508000">
                <a:tc>
                  <a:txBody>
                    <a:bodyPr/>
                    <a:lstStyle/>
                    <a:p>
                      <a:pPr marL="0" lvl="0" indent="0" algn="l" rtl="0">
                        <a:spcBef>
                          <a:spcPts val="0"/>
                        </a:spcBef>
                        <a:spcAft>
                          <a:spcPts val="0"/>
                        </a:spcAft>
                        <a:buNone/>
                      </a:pPr>
                      <a:r>
                        <a:rPr lang="es" sz="1500">
                          <a:latin typeface="DM Sans"/>
                          <a:ea typeface="DM Sans"/>
                          <a:cs typeface="DM Sans"/>
                          <a:sym typeface="DM Sans"/>
                        </a:rPr>
                        <a:t>Guardar el arreglo mapeado en un nuevo arreglo</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3"/>
                  </a:ext>
                </a:extLst>
              </a:tr>
              <a:tr h="711160">
                <a:tc>
                  <a:txBody>
                    <a:bodyPr/>
                    <a:lstStyle/>
                    <a:p>
                      <a:pPr marL="0" lvl="0" indent="0" algn="l" rtl="0">
                        <a:spcBef>
                          <a:spcPts val="0"/>
                        </a:spcBef>
                        <a:spcAft>
                          <a:spcPts val="0"/>
                        </a:spcAft>
                        <a:buNone/>
                      </a:pPr>
                      <a:r>
                        <a:rPr lang="es" sz="1500">
                          <a:latin typeface="DM Sans"/>
                          <a:ea typeface="DM Sans"/>
                          <a:cs typeface="DM Sans"/>
                          <a:sym typeface="DM Sans"/>
                        </a:rPr>
                        <a:t>Sobreescribir </a:t>
                      </a:r>
                      <a:r>
                        <a:rPr lang="es" sz="1500" b="1">
                          <a:latin typeface="DM Sans"/>
                          <a:ea typeface="DM Sans"/>
                          <a:cs typeface="DM Sans"/>
                          <a:sym typeface="DM Sans"/>
                        </a:rPr>
                        <a:t>todo el archivo</a:t>
                      </a:r>
                      <a:r>
                        <a:rPr lang="es" sz="1500">
                          <a:latin typeface="DM Sans"/>
                          <a:ea typeface="DM Sans"/>
                          <a:cs typeface="DM Sans"/>
                          <a:sym typeface="DM Sans"/>
                        </a:rPr>
                        <a:t> (incluyendo a los que no actualizamos)</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4"/>
                  </a:ext>
                </a:extLst>
              </a:tr>
            </a:tbl>
          </a:graphicData>
        </a:graphic>
      </p:graphicFrame>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09"/>
          <p:cNvSpPr txBox="1"/>
          <p:nvPr/>
        </p:nvSpPr>
        <p:spPr>
          <a:xfrm>
            <a:off x="846767" y="353233"/>
            <a:ext cx="10548400" cy="833600"/>
          </a:xfrm>
          <a:prstGeom prst="rect">
            <a:avLst/>
          </a:prstGeom>
          <a:noFill/>
          <a:ln>
            <a:noFill/>
          </a:ln>
        </p:spPr>
        <p:txBody>
          <a:bodyPr spcFirstLastPara="1" wrap="square" lIns="121900" tIns="121900" rIns="121900" bIns="121900" anchor="t" anchorCtr="0">
            <a:noAutofit/>
          </a:bodyPr>
          <a:lstStyle/>
          <a:p>
            <a:r>
              <a:rPr lang="es" sz="4400" b="1">
                <a:latin typeface="DM Sans"/>
                <a:ea typeface="DM Sans"/>
                <a:cs typeface="DM Sans"/>
                <a:sym typeface="DM Sans"/>
              </a:rPr>
              <a:t>Tarea: Devolver sólo el nombre y apellido de todos los usuarios, ordenados alfabéticamente</a:t>
            </a:r>
            <a:endParaRPr sz="3200" b="1">
              <a:latin typeface="DM Sans"/>
              <a:ea typeface="DM Sans"/>
              <a:cs typeface="DM Sans"/>
              <a:sym typeface="DM Sans"/>
            </a:endParaRPr>
          </a:p>
        </p:txBody>
      </p:sp>
      <p:graphicFrame>
        <p:nvGraphicFramePr>
          <p:cNvPr id="441" name="Google Shape;441;p109"/>
          <p:cNvGraphicFramePr/>
          <p:nvPr/>
        </p:nvGraphicFramePr>
        <p:xfrm>
          <a:off x="1270000" y="2708900"/>
          <a:ext cx="9652000" cy="3698120"/>
        </p:xfrm>
        <a:graphic>
          <a:graphicData uri="http://schemas.openxmlformats.org/drawingml/2006/table">
            <a:tbl>
              <a:tblPr>
                <a:noFill/>
              </a:tblPr>
              <a:tblGrid>
                <a:gridCol w="4826000">
                  <a:extLst>
                    <a:ext uri="{9D8B030D-6E8A-4147-A177-3AD203B41FA5}">
                      <a16:colId xmlns:a16="http://schemas.microsoft.com/office/drawing/2014/main" val="20000"/>
                    </a:ext>
                  </a:extLst>
                </a:gridCol>
                <a:gridCol w="4826000">
                  <a:extLst>
                    <a:ext uri="{9D8B030D-6E8A-4147-A177-3AD203B41FA5}">
                      <a16:colId xmlns:a16="http://schemas.microsoft.com/office/drawing/2014/main" val="20001"/>
                    </a:ext>
                  </a:extLst>
                </a:gridCol>
              </a:tblGrid>
              <a:tr h="518120">
                <a:tc>
                  <a:txBody>
                    <a:bodyPr/>
                    <a:lstStyle/>
                    <a:p>
                      <a:pPr marL="0" lvl="0" indent="0" algn="ctr" rtl="0">
                        <a:spcBef>
                          <a:spcPts val="0"/>
                        </a:spcBef>
                        <a:spcAft>
                          <a:spcPts val="0"/>
                        </a:spcAft>
                        <a:buNone/>
                      </a:pPr>
                      <a:r>
                        <a:rPr lang="es" sz="1800" b="1">
                          <a:latin typeface="DM Sans"/>
                          <a:ea typeface="DM Sans"/>
                          <a:cs typeface="DM Sans"/>
                          <a:sym typeface="DM Sans"/>
                        </a:rPr>
                        <a:t>FileSystem</a:t>
                      </a:r>
                      <a:endParaRPr sz="1800" b="1">
                        <a:latin typeface="DM Sans"/>
                        <a:ea typeface="DM Sans"/>
                        <a:cs typeface="DM Sans"/>
                        <a:sym typeface="DM Sans"/>
                      </a:endParaRPr>
                    </a:p>
                  </a:txBody>
                  <a:tcPr marL="121900" marR="121900" marT="121900" marB="121900">
                    <a:solidFill>
                      <a:schemeClr val="accent6"/>
                    </a:solidFill>
                  </a:tcPr>
                </a:tc>
                <a:tc>
                  <a:txBody>
                    <a:bodyPr/>
                    <a:lstStyle/>
                    <a:p>
                      <a:pPr marL="0" lvl="0" indent="0" algn="ctr" rtl="0">
                        <a:spcBef>
                          <a:spcPts val="0"/>
                        </a:spcBef>
                        <a:spcAft>
                          <a:spcPts val="0"/>
                        </a:spcAft>
                        <a:buNone/>
                      </a:pPr>
                      <a:r>
                        <a:rPr lang="es" sz="1800" b="1">
                          <a:latin typeface="DM Sans"/>
                          <a:ea typeface="DM Sans"/>
                          <a:cs typeface="DM Sans"/>
                          <a:sym typeface="DM Sans"/>
                        </a:rPr>
                        <a:t>Base de datos</a:t>
                      </a:r>
                      <a:endParaRPr sz="1800" b="1">
                        <a:latin typeface="DM Sans"/>
                        <a:ea typeface="DM Sans"/>
                        <a:cs typeface="DM Sans"/>
                        <a:sym typeface="DM Sans"/>
                      </a:endParaRPr>
                    </a:p>
                  </a:txBody>
                  <a:tcPr marL="121900" marR="121900" marT="121900" marB="121900">
                    <a:solidFill>
                      <a:schemeClr val="accent6"/>
                    </a:solidFill>
                  </a:tcPr>
                </a:tc>
                <a:extLst>
                  <a:ext uri="{0D108BD9-81ED-4DB2-BD59-A6C34878D82A}">
                    <a16:rowId xmlns:a16="http://schemas.microsoft.com/office/drawing/2014/main" val="10000"/>
                  </a:ext>
                </a:extLst>
              </a:tr>
              <a:tr h="508000">
                <a:tc>
                  <a:txBody>
                    <a:bodyPr/>
                    <a:lstStyle/>
                    <a:p>
                      <a:pPr marL="0" lvl="0" indent="0" algn="l" rtl="0">
                        <a:spcBef>
                          <a:spcPts val="0"/>
                        </a:spcBef>
                        <a:spcAft>
                          <a:spcPts val="0"/>
                        </a:spcAft>
                        <a:buNone/>
                      </a:pPr>
                      <a:r>
                        <a:rPr lang="es" sz="1500">
                          <a:latin typeface="DM Sans"/>
                          <a:ea typeface="DM Sans"/>
                          <a:cs typeface="DM Sans"/>
                          <a:sym typeface="DM Sans"/>
                        </a:rPr>
                        <a:t>Leer el archivo</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Acceder a la base de datos</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1"/>
                  </a:ext>
                </a:extLst>
              </a:tr>
              <a:tr h="944840">
                <a:tc>
                  <a:txBody>
                    <a:bodyPr/>
                    <a:lstStyle/>
                    <a:p>
                      <a:pPr marL="0" lvl="0" indent="0" algn="l" rtl="0">
                        <a:spcBef>
                          <a:spcPts val="0"/>
                        </a:spcBef>
                        <a:spcAft>
                          <a:spcPts val="0"/>
                        </a:spcAft>
                        <a:buNone/>
                      </a:pPr>
                      <a:r>
                        <a:rPr lang="es" sz="1500">
                          <a:latin typeface="DM Sans"/>
                          <a:ea typeface="DM Sans"/>
                          <a:cs typeface="DM Sans"/>
                          <a:sym typeface="DM Sans"/>
                        </a:rPr>
                        <a:t>Mapear el arreglo de usuarios, pasando a todos los usuarios a un objeto nuevo que sólo cuente con las dos propiedades de interés. </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Solicitar una proyección de los usuarios en nombre y apellido, solicitando en la misma instrucción por orden alfabético</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2"/>
                  </a:ext>
                </a:extLst>
              </a:tr>
              <a:tr h="508000">
                <a:tc>
                  <a:txBody>
                    <a:bodyPr/>
                    <a:lstStyle/>
                    <a:p>
                      <a:pPr marL="0" lvl="0" indent="0" algn="l" rtl="0">
                        <a:spcBef>
                          <a:spcPts val="0"/>
                        </a:spcBef>
                        <a:spcAft>
                          <a:spcPts val="0"/>
                        </a:spcAft>
                        <a:buNone/>
                      </a:pPr>
                      <a:r>
                        <a:rPr lang="es" sz="1500">
                          <a:latin typeface="DM Sans"/>
                          <a:ea typeface="DM Sans"/>
                          <a:cs typeface="DM Sans"/>
                          <a:sym typeface="DM Sans"/>
                        </a:rPr>
                        <a:t>Guardar el arreglo mapeado en un nuevo arreglo</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Devolver usuarios obtenidos.</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3"/>
                  </a:ext>
                </a:extLst>
              </a:tr>
              <a:tr h="711160">
                <a:tc>
                  <a:txBody>
                    <a:bodyPr/>
                    <a:lstStyle/>
                    <a:p>
                      <a:pPr marL="0" lvl="0" indent="0" algn="l" rtl="0">
                        <a:spcBef>
                          <a:spcPts val="0"/>
                        </a:spcBef>
                        <a:spcAft>
                          <a:spcPts val="0"/>
                        </a:spcAft>
                        <a:buNone/>
                      </a:pPr>
                      <a:r>
                        <a:rPr lang="es" sz="1500">
                          <a:latin typeface="DM Sans"/>
                          <a:ea typeface="DM Sans"/>
                          <a:cs typeface="DM Sans"/>
                          <a:sym typeface="DM Sans"/>
                        </a:rPr>
                        <a:t>Aplicar sobre este arreglo un algoritmo de ordenamiento</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4"/>
                  </a:ext>
                </a:extLst>
              </a:tr>
              <a:tr h="508000">
                <a:tc>
                  <a:txBody>
                    <a:bodyPr/>
                    <a:lstStyle/>
                    <a:p>
                      <a:pPr marL="0" lvl="0" indent="0" algn="l" rtl="0">
                        <a:spcBef>
                          <a:spcPts val="0"/>
                        </a:spcBef>
                        <a:spcAft>
                          <a:spcPts val="0"/>
                        </a:spcAft>
                        <a:buNone/>
                      </a:pPr>
                      <a:r>
                        <a:rPr lang="es" sz="1500">
                          <a:latin typeface="DM Sans"/>
                          <a:ea typeface="DM Sans"/>
                          <a:cs typeface="DM Sans"/>
                          <a:sym typeface="DM Sans"/>
                        </a:rPr>
                        <a:t>Devolver usuarios obtenidos</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5"/>
                  </a:ext>
                </a:extLst>
              </a:tr>
            </a:tbl>
          </a:graphicData>
        </a:graphic>
      </p:graphicFrame>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10"/>
          <p:cNvSpPr txBox="1"/>
          <p:nvPr/>
        </p:nvSpPr>
        <p:spPr>
          <a:xfrm>
            <a:off x="640633" y="658033"/>
            <a:ext cx="10043200" cy="833600"/>
          </a:xfrm>
          <a:prstGeom prst="rect">
            <a:avLst/>
          </a:prstGeom>
          <a:noFill/>
          <a:ln>
            <a:noFill/>
          </a:ln>
        </p:spPr>
        <p:txBody>
          <a:bodyPr spcFirstLastPara="1" wrap="square" lIns="121900" tIns="121900" rIns="121900" bIns="121900" anchor="t" anchorCtr="0">
            <a:noAutofit/>
          </a:bodyPr>
          <a:lstStyle/>
          <a:p>
            <a:r>
              <a:rPr lang="es" sz="4400" b="1">
                <a:latin typeface="DM Sans"/>
                <a:ea typeface="DM Sans"/>
                <a:cs typeface="DM Sans"/>
                <a:sym typeface="DM Sans"/>
              </a:rPr>
              <a:t>Tarea: Agregar un usuario nuevo con un id autoincremental</a:t>
            </a:r>
            <a:endParaRPr sz="3200" b="1">
              <a:latin typeface="DM Sans"/>
              <a:ea typeface="DM Sans"/>
              <a:cs typeface="DM Sans"/>
              <a:sym typeface="DM Sans"/>
            </a:endParaRPr>
          </a:p>
        </p:txBody>
      </p:sp>
      <p:graphicFrame>
        <p:nvGraphicFramePr>
          <p:cNvPr id="447" name="Google Shape;447;p110"/>
          <p:cNvGraphicFramePr/>
          <p:nvPr/>
        </p:nvGraphicFramePr>
        <p:xfrm>
          <a:off x="1270000" y="2387600"/>
          <a:ext cx="9652000" cy="3667600"/>
        </p:xfrm>
        <a:graphic>
          <a:graphicData uri="http://schemas.openxmlformats.org/drawingml/2006/table">
            <a:tbl>
              <a:tblPr>
                <a:noFill/>
              </a:tblPr>
              <a:tblGrid>
                <a:gridCol w="4826000">
                  <a:extLst>
                    <a:ext uri="{9D8B030D-6E8A-4147-A177-3AD203B41FA5}">
                      <a16:colId xmlns:a16="http://schemas.microsoft.com/office/drawing/2014/main" val="20000"/>
                    </a:ext>
                  </a:extLst>
                </a:gridCol>
                <a:gridCol w="4826000">
                  <a:extLst>
                    <a:ext uri="{9D8B030D-6E8A-4147-A177-3AD203B41FA5}">
                      <a16:colId xmlns:a16="http://schemas.microsoft.com/office/drawing/2014/main" val="20001"/>
                    </a:ext>
                  </a:extLst>
                </a:gridCol>
              </a:tblGrid>
              <a:tr h="518120">
                <a:tc>
                  <a:txBody>
                    <a:bodyPr/>
                    <a:lstStyle/>
                    <a:p>
                      <a:pPr marL="0" lvl="0" indent="0" algn="ctr" rtl="0">
                        <a:spcBef>
                          <a:spcPts val="0"/>
                        </a:spcBef>
                        <a:spcAft>
                          <a:spcPts val="0"/>
                        </a:spcAft>
                        <a:buNone/>
                      </a:pPr>
                      <a:r>
                        <a:rPr lang="es" sz="1800" b="1">
                          <a:latin typeface="DM Sans"/>
                          <a:ea typeface="DM Sans"/>
                          <a:cs typeface="DM Sans"/>
                          <a:sym typeface="DM Sans"/>
                        </a:rPr>
                        <a:t>FileSystem</a:t>
                      </a:r>
                      <a:endParaRPr sz="1800" b="1">
                        <a:latin typeface="DM Sans"/>
                        <a:ea typeface="DM Sans"/>
                        <a:cs typeface="DM Sans"/>
                        <a:sym typeface="DM Sans"/>
                      </a:endParaRPr>
                    </a:p>
                  </a:txBody>
                  <a:tcPr marL="121900" marR="121900" marT="121900" marB="121900">
                    <a:solidFill>
                      <a:schemeClr val="accent6"/>
                    </a:solidFill>
                  </a:tcPr>
                </a:tc>
                <a:tc>
                  <a:txBody>
                    <a:bodyPr/>
                    <a:lstStyle/>
                    <a:p>
                      <a:pPr marL="0" lvl="0" indent="0" algn="ctr" rtl="0">
                        <a:spcBef>
                          <a:spcPts val="0"/>
                        </a:spcBef>
                        <a:spcAft>
                          <a:spcPts val="0"/>
                        </a:spcAft>
                        <a:buNone/>
                      </a:pPr>
                      <a:r>
                        <a:rPr lang="es" sz="1800" b="1">
                          <a:latin typeface="DM Sans"/>
                          <a:ea typeface="DM Sans"/>
                          <a:cs typeface="DM Sans"/>
                          <a:sym typeface="DM Sans"/>
                        </a:rPr>
                        <a:t>Base de datos</a:t>
                      </a:r>
                      <a:endParaRPr sz="1800" b="1">
                        <a:latin typeface="DM Sans"/>
                        <a:ea typeface="DM Sans"/>
                        <a:cs typeface="DM Sans"/>
                        <a:sym typeface="DM Sans"/>
                      </a:endParaRPr>
                    </a:p>
                  </a:txBody>
                  <a:tcPr marL="121900" marR="121900" marT="121900" marB="121900">
                    <a:solidFill>
                      <a:schemeClr val="accent6"/>
                    </a:solidFill>
                  </a:tcPr>
                </a:tc>
                <a:extLst>
                  <a:ext uri="{0D108BD9-81ED-4DB2-BD59-A6C34878D82A}">
                    <a16:rowId xmlns:a16="http://schemas.microsoft.com/office/drawing/2014/main" val="10000"/>
                  </a:ext>
                </a:extLst>
              </a:tr>
              <a:tr h="508000">
                <a:tc>
                  <a:txBody>
                    <a:bodyPr/>
                    <a:lstStyle/>
                    <a:p>
                      <a:pPr marL="0" lvl="0" indent="0" algn="l" rtl="0">
                        <a:spcBef>
                          <a:spcPts val="0"/>
                        </a:spcBef>
                        <a:spcAft>
                          <a:spcPts val="0"/>
                        </a:spcAft>
                        <a:buNone/>
                      </a:pPr>
                      <a:r>
                        <a:rPr lang="es" sz="1500">
                          <a:latin typeface="DM Sans"/>
                          <a:ea typeface="DM Sans"/>
                          <a:cs typeface="DM Sans"/>
                          <a:sym typeface="DM Sans"/>
                        </a:rPr>
                        <a:t>Leer el archivo</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Acceder a la base de datos</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1"/>
                  </a:ext>
                </a:extLst>
              </a:tr>
              <a:tr h="477480">
                <a:tc>
                  <a:txBody>
                    <a:bodyPr/>
                    <a:lstStyle/>
                    <a:p>
                      <a:pPr marL="0" lvl="0" indent="0" algn="l" rtl="0">
                        <a:spcBef>
                          <a:spcPts val="0"/>
                        </a:spcBef>
                        <a:spcAft>
                          <a:spcPts val="0"/>
                        </a:spcAft>
                        <a:buNone/>
                      </a:pPr>
                      <a:r>
                        <a:rPr lang="es" sz="1500">
                          <a:latin typeface="DM Sans"/>
                          <a:ea typeface="DM Sans"/>
                          <a:cs typeface="DM Sans"/>
                          <a:sym typeface="DM Sans"/>
                        </a:rPr>
                        <a:t>Parsear el contenido del archivo en un arreglo. </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Agregar el dato</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2"/>
                  </a:ext>
                </a:extLst>
              </a:tr>
              <a:tr h="711160">
                <a:tc>
                  <a:txBody>
                    <a:bodyPr/>
                    <a:lstStyle/>
                    <a:p>
                      <a:pPr marL="0" lvl="0" indent="0" algn="l" rtl="0">
                        <a:spcBef>
                          <a:spcPts val="0"/>
                        </a:spcBef>
                        <a:spcAft>
                          <a:spcPts val="0"/>
                        </a:spcAft>
                        <a:buNone/>
                      </a:pPr>
                      <a:r>
                        <a:rPr lang="es" sz="1500">
                          <a:latin typeface="DM Sans"/>
                          <a:ea typeface="DM Sans"/>
                          <a:cs typeface="DM Sans"/>
                          <a:sym typeface="DM Sans"/>
                        </a:rPr>
                        <a:t>Calcular el id que corresponde al último usuario del arreglo y asignarlo al usuario a agregar.</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3"/>
                  </a:ext>
                </a:extLst>
              </a:tr>
              <a:tr h="508000">
                <a:tc>
                  <a:txBody>
                    <a:bodyPr/>
                    <a:lstStyle/>
                    <a:p>
                      <a:pPr marL="0" lvl="0" indent="0" algn="l" rtl="0">
                        <a:spcBef>
                          <a:spcPts val="0"/>
                        </a:spcBef>
                        <a:spcAft>
                          <a:spcPts val="0"/>
                        </a:spcAft>
                        <a:buNone/>
                      </a:pPr>
                      <a:r>
                        <a:rPr lang="es" sz="1500">
                          <a:latin typeface="DM Sans"/>
                          <a:ea typeface="DM Sans"/>
                          <a:cs typeface="DM Sans"/>
                          <a:sym typeface="DM Sans"/>
                        </a:rPr>
                        <a:t>Agregar el usuario al arreglo. </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4"/>
                  </a:ext>
                </a:extLst>
              </a:tr>
              <a:tr h="944840">
                <a:tc>
                  <a:txBody>
                    <a:bodyPr/>
                    <a:lstStyle/>
                    <a:p>
                      <a:pPr marL="0" lvl="0" indent="0" algn="l" rtl="0">
                        <a:spcBef>
                          <a:spcPts val="0"/>
                        </a:spcBef>
                        <a:spcAft>
                          <a:spcPts val="0"/>
                        </a:spcAft>
                        <a:buNone/>
                      </a:pPr>
                      <a:r>
                        <a:rPr lang="es" sz="1500">
                          <a:latin typeface="DM Sans"/>
                          <a:ea typeface="DM Sans"/>
                          <a:cs typeface="DM Sans"/>
                          <a:sym typeface="DM Sans"/>
                        </a:rPr>
                        <a:t>Escribir </a:t>
                      </a:r>
                      <a:r>
                        <a:rPr lang="es" sz="1500" b="1">
                          <a:latin typeface="DM Sans"/>
                          <a:ea typeface="DM Sans"/>
                          <a:cs typeface="DM Sans"/>
                          <a:sym typeface="DM Sans"/>
                        </a:rPr>
                        <a:t>Todo</a:t>
                      </a:r>
                      <a:r>
                        <a:rPr lang="es" sz="1500">
                          <a:latin typeface="DM Sans"/>
                          <a:ea typeface="DM Sans"/>
                          <a:cs typeface="DM Sans"/>
                          <a:sym typeface="DM Sans"/>
                        </a:rPr>
                        <a:t> el arreglo (incluyendo a todos los usuarios que ya existen) para sobreescribir el archivo. </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5"/>
                  </a:ext>
                </a:extLst>
              </a:tr>
            </a:tbl>
          </a:graphicData>
        </a:graphic>
      </p:graphicFrame>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111"/>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Modelo Relacional y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No Relacional</a:t>
            </a:r>
            <a:endParaRPr sz="5333" b="1">
              <a:solidFill>
                <a:srgbClr val="EA90FF"/>
              </a:solidFill>
              <a:latin typeface="DM Sans"/>
              <a:ea typeface="DM Sans"/>
              <a:cs typeface="DM Sans"/>
              <a:sym typeface="DM Sans"/>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12"/>
          <p:cNvSpPr/>
          <p:nvPr/>
        </p:nvSpPr>
        <p:spPr>
          <a:xfrm>
            <a:off x="863200" y="2113867"/>
            <a:ext cx="10465600" cy="3894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8" name="Google Shape;458;p112"/>
          <p:cNvSpPr txBox="1"/>
          <p:nvPr/>
        </p:nvSpPr>
        <p:spPr>
          <a:xfrm>
            <a:off x="1236267" y="406401"/>
            <a:ext cx="9947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La necesidad de distintos modelos de bases de datos</a:t>
            </a:r>
            <a:endParaRPr sz="4667" b="1">
              <a:solidFill>
                <a:schemeClr val="lt1"/>
              </a:solidFill>
              <a:latin typeface="DM Sans"/>
              <a:ea typeface="DM Sans"/>
              <a:cs typeface="DM Sans"/>
              <a:sym typeface="DM Sans"/>
            </a:endParaRPr>
          </a:p>
        </p:txBody>
      </p:sp>
      <p:sp>
        <p:nvSpPr>
          <p:cNvPr id="459" name="Google Shape;459;p112"/>
          <p:cNvSpPr txBox="1"/>
          <p:nvPr/>
        </p:nvSpPr>
        <p:spPr>
          <a:xfrm>
            <a:off x="1236267" y="2418667"/>
            <a:ext cx="6174000" cy="329316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que entendimos que la base de datos nos sirve para mantener los datos organizados, toca entender cuándo utilizar un modelo relacional o un modelo no relacional. </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Una base de datos </a:t>
            </a:r>
            <a:r>
              <a:rPr lang="es" b="1">
                <a:latin typeface="DM Sans"/>
                <a:ea typeface="DM Sans"/>
                <a:cs typeface="DM Sans"/>
                <a:sym typeface="DM Sans"/>
              </a:rPr>
              <a:t>relacional</a:t>
            </a:r>
            <a:r>
              <a:rPr lang="es">
                <a:latin typeface="DM Sans"/>
                <a:ea typeface="DM Sans"/>
                <a:cs typeface="DM Sans"/>
                <a:sym typeface="DM Sans"/>
              </a:rPr>
              <a:t> refiere a estructura, relación, dependencia y de cambio controlado.</a:t>
            </a:r>
            <a:endParaRPr b="1">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Una base de datos </a:t>
            </a:r>
            <a:r>
              <a:rPr lang="es" b="1">
                <a:latin typeface="DM Sans"/>
                <a:ea typeface="DM Sans"/>
                <a:cs typeface="DM Sans"/>
                <a:sym typeface="DM Sans"/>
              </a:rPr>
              <a:t>no relacional</a:t>
            </a:r>
            <a:r>
              <a:rPr lang="es">
                <a:latin typeface="DM Sans"/>
                <a:ea typeface="DM Sans"/>
                <a:cs typeface="DM Sans"/>
                <a:sym typeface="DM Sans"/>
              </a:rPr>
              <a:t> refiere a algo menos estructurado, con relaciones y dependencias más flexibles, y de cambios sumamente rápidos. </a:t>
            </a:r>
            <a:endParaRPr>
              <a:latin typeface="DM Sans"/>
              <a:ea typeface="DM Sans"/>
              <a:cs typeface="DM Sans"/>
              <a:sym typeface="DM Sans"/>
            </a:endParaRPr>
          </a:p>
        </p:txBody>
      </p:sp>
      <p:pic>
        <p:nvPicPr>
          <p:cNvPr id="460" name="Google Shape;460;p112"/>
          <p:cNvPicPr preferRelativeResize="0"/>
          <p:nvPr/>
        </p:nvPicPr>
        <p:blipFill>
          <a:blip r:embed="rId3">
            <a:alphaModFix/>
          </a:blip>
          <a:stretch>
            <a:fillRect/>
          </a:stretch>
        </p:blipFill>
        <p:spPr>
          <a:xfrm>
            <a:off x="7287767" y="3020300"/>
            <a:ext cx="3830799" cy="2149000"/>
          </a:xfrm>
          <a:prstGeom prst="rect">
            <a:avLst/>
          </a:prstGeom>
          <a:noFill/>
          <a:ln>
            <a:noFill/>
          </a:ln>
        </p:spPr>
      </p:pic>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13"/>
          <p:cNvSpPr txBox="1"/>
          <p:nvPr/>
        </p:nvSpPr>
        <p:spPr>
          <a:xfrm>
            <a:off x="567767" y="2542701"/>
            <a:ext cx="6306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Refiere a modelos de datos donde se requieren estructuras más firmes y estrictas sobre los datos. Además, se utilizan en datos más controlados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Se basan en tablas, columnas y filas para gestionar sus datos.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Permiten conectar las tablas a partir de “relaciones” basadas en llaves primarias y foráneas.</a:t>
            </a:r>
            <a:endParaRPr>
              <a:latin typeface="DM Sans"/>
              <a:ea typeface="DM Sans"/>
              <a:cs typeface="DM Sans"/>
              <a:sym typeface="DM Sans"/>
            </a:endParaRPr>
          </a:p>
        </p:txBody>
      </p:sp>
      <p:sp>
        <p:nvSpPr>
          <p:cNvPr id="466" name="Google Shape;466;p113"/>
          <p:cNvSpPr txBox="1"/>
          <p:nvPr/>
        </p:nvSpPr>
        <p:spPr>
          <a:xfrm>
            <a:off x="651367" y="1652034"/>
            <a:ext cx="77140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Modelo relacional</a:t>
            </a:r>
            <a:endParaRPr sz="5333" b="1">
              <a:solidFill>
                <a:schemeClr val="dk1"/>
              </a:solidFill>
              <a:latin typeface="DM Sans"/>
              <a:ea typeface="DM Sans"/>
              <a:cs typeface="DM Sans"/>
              <a:sym typeface="DM Sans"/>
            </a:endParaRPr>
          </a:p>
        </p:txBody>
      </p:sp>
      <p:pic>
        <p:nvPicPr>
          <p:cNvPr id="467" name="Google Shape;467;p113"/>
          <p:cNvPicPr preferRelativeResize="0"/>
          <p:nvPr/>
        </p:nvPicPr>
        <p:blipFill>
          <a:blip r:embed="rId3">
            <a:alphaModFix/>
          </a:blip>
          <a:stretch>
            <a:fillRect/>
          </a:stretch>
        </p:blipFill>
        <p:spPr>
          <a:xfrm>
            <a:off x="7121934" y="2104851"/>
            <a:ext cx="4911033" cy="3067952"/>
          </a:xfrm>
          <a:prstGeom prst="rect">
            <a:avLst/>
          </a:prstGeom>
          <a:noFill/>
          <a:ln>
            <a:noFill/>
          </a:ln>
        </p:spPr>
      </p:pic>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14"/>
          <p:cNvSpPr txBox="1"/>
          <p:nvPr/>
        </p:nvSpPr>
        <p:spPr>
          <a:xfrm>
            <a:off x="567767" y="2745901"/>
            <a:ext cx="6306800" cy="3016170"/>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Sirve para datos de control como:</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Sistemas bancarios</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Sistemas de clima (no tiempo atmosférico).</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Sistemas de películas.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Su lenguaje es SQL (Structured Query Language)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Algunos sistemas SQL son:</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PostgreSQL</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Oracle</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MySQL</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MariaDB</a:t>
            </a:r>
            <a:endParaRPr>
              <a:latin typeface="DM Sans"/>
              <a:ea typeface="DM Sans"/>
              <a:cs typeface="DM Sans"/>
              <a:sym typeface="DM Sans"/>
            </a:endParaRPr>
          </a:p>
        </p:txBody>
      </p:sp>
      <p:sp>
        <p:nvSpPr>
          <p:cNvPr id="473" name="Google Shape;473;p114"/>
          <p:cNvSpPr txBox="1"/>
          <p:nvPr/>
        </p:nvSpPr>
        <p:spPr>
          <a:xfrm>
            <a:off x="651367" y="1855234"/>
            <a:ext cx="77140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Modelo relacional</a:t>
            </a:r>
            <a:endParaRPr sz="5333" b="1">
              <a:solidFill>
                <a:schemeClr val="dk1"/>
              </a:solidFill>
              <a:latin typeface="DM Sans"/>
              <a:ea typeface="DM Sans"/>
              <a:cs typeface="DM Sans"/>
              <a:sym typeface="DM Sans"/>
            </a:endParaRPr>
          </a:p>
        </p:txBody>
      </p:sp>
      <p:pic>
        <p:nvPicPr>
          <p:cNvPr id="474" name="Google Shape;474;p114"/>
          <p:cNvPicPr preferRelativeResize="0"/>
          <p:nvPr/>
        </p:nvPicPr>
        <p:blipFill>
          <a:blip r:embed="rId3">
            <a:alphaModFix/>
          </a:blip>
          <a:stretch>
            <a:fillRect/>
          </a:stretch>
        </p:blipFill>
        <p:spPr>
          <a:xfrm>
            <a:off x="7121934" y="2104851"/>
            <a:ext cx="4911033" cy="306795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222"/>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una función?</a:t>
            </a:r>
            <a:endParaRPr sz="5333" b="1">
              <a:solidFill>
                <a:schemeClr val="dk1"/>
              </a:solidFill>
              <a:latin typeface="DM Sans"/>
              <a:ea typeface="DM Sans"/>
              <a:cs typeface="DM Sans"/>
              <a:sym typeface="DM Sans"/>
            </a:endParaRPr>
          </a:p>
        </p:txBody>
      </p:sp>
      <p:sp>
        <p:nvSpPr>
          <p:cNvPr id="1011" name="Google Shape;1011;p222"/>
          <p:cNvSpPr txBox="1"/>
          <p:nvPr/>
        </p:nvSpPr>
        <p:spPr>
          <a:xfrm>
            <a:off x="610300" y="3355234"/>
            <a:ext cx="6306800" cy="1077178"/>
          </a:xfrm>
          <a:prstGeom prst="rect">
            <a:avLst/>
          </a:prstGeom>
          <a:noFill/>
          <a:ln>
            <a:noFill/>
          </a:ln>
        </p:spPr>
        <p:txBody>
          <a:bodyPr spcFirstLastPara="1" wrap="square" lIns="121900" tIns="121900" rIns="121900" bIns="121900" anchor="t" anchorCtr="0">
            <a:spAutoFit/>
          </a:bodyPr>
          <a:lstStyle/>
          <a:p>
            <a:r>
              <a:rPr lang="es">
                <a:solidFill>
                  <a:schemeClr val="dk1"/>
                </a:solidFill>
                <a:latin typeface="DM Sans"/>
                <a:ea typeface="DM Sans"/>
                <a:cs typeface="DM Sans"/>
                <a:sym typeface="DM Sans"/>
              </a:rPr>
              <a:t>Son bloques de instrucciones que trabajan sobre un scope interno (conocido como scope local). Pueden encontrarse en su sintaxis básica o en su notación flecha.</a:t>
            </a:r>
            <a:endParaRPr>
              <a:latin typeface="DM Sans"/>
              <a:ea typeface="DM Sans"/>
              <a:cs typeface="DM Sans"/>
              <a:sym typeface="DM Sans"/>
            </a:endParaRPr>
          </a:p>
        </p:txBody>
      </p:sp>
      <p:pic>
        <p:nvPicPr>
          <p:cNvPr id="1012" name="Google Shape;1012;p222"/>
          <p:cNvPicPr preferRelativeResize="0"/>
          <p:nvPr/>
        </p:nvPicPr>
        <p:blipFill>
          <a:blip r:embed="rId3">
            <a:alphaModFix/>
          </a:blip>
          <a:stretch>
            <a:fillRect/>
          </a:stretch>
        </p:blipFill>
        <p:spPr>
          <a:xfrm>
            <a:off x="7625467" y="2181451"/>
            <a:ext cx="3898632" cy="2495115"/>
          </a:xfrm>
          <a:prstGeom prst="rect">
            <a:avLst/>
          </a:prstGeom>
          <a:noFill/>
          <a:ln>
            <a:noFill/>
          </a:ln>
        </p:spPr>
      </p:pic>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15"/>
          <p:cNvSpPr/>
          <p:nvPr/>
        </p:nvSpPr>
        <p:spPr>
          <a:xfrm>
            <a:off x="863200" y="1675333"/>
            <a:ext cx="10465600" cy="43336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80" name="Google Shape;480;p115"/>
          <p:cNvPicPr preferRelativeResize="0"/>
          <p:nvPr/>
        </p:nvPicPr>
        <p:blipFill rotWithShape="1">
          <a:blip r:embed="rId3">
            <a:alphaModFix/>
          </a:blip>
          <a:srcRect/>
          <a:stretch/>
        </p:blipFill>
        <p:spPr>
          <a:xfrm>
            <a:off x="1223600" y="1961867"/>
            <a:ext cx="6334931" cy="3671568"/>
          </a:xfrm>
          <a:prstGeom prst="rect">
            <a:avLst/>
          </a:prstGeom>
          <a:noFill/>
          <a:ln>
            <a:noFill/>
          </a:ln>
        </p:spPr>
      </p:pic>
      <p:sp>
        <p:nvSpPr>
          <p:cNvPr id="481" name="Google Shape;481;p115"/>
          <p:cNvSpPr txBox="1"/>
          <p:nvPr/>
        </p:nvSpPr>
        <p:spPr>
          <a:xfrm>
            <a:off x="2004533" y="136134"/>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El problema de las BD relacionales</a:t>
            </a:r>
            <a:endParaRPr sz="4667" b="1">
              <a:solidFill>
                <a:schemeClr val="lt1"/>
              </a:solidFill>
              <a:latin typeface="DM Sans"/>
              <a:ea typeface="DM Sans"/>
              <a:cs typeface="DM Sans"/>
              <a:sym typeface="DM Sans"/>
            </a:endParaRPr>
          </a:p>
        </p:txBody>
      </p:sp>
      <p:sp>
        <p:nvSpPr>
          <p:cNvPr id="482" name="Google Shape;482;p115"/>
          <p:cNvSpPr txBox="1"/>
          <p:nvPr/>
        </p:nvSpPr>
        <p:spPr>
          <a:xfrm>
            <a:off x="7920800" y="2165067"/>
            <a:ext cx="28884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las aplicaciones que necesitamos incrementan sus requisitos, los datos cambian más rápido y son más complejos, son más inconsistentes y por lo tanto nuestra base de datos relacional comienza a volverse lenta.</a:t>
            </a:r>
            <a:endParaRPr>
              <a:solidFill>
                <a:srgbClr val="000000"/>
              </a:solidFill>
              <a:latin typeface="DM Sans"/>
              <a:ea typeface="DM Sans"/>
              <a:cs typeface="DM Sans"/>
              <a:sym typeface="DM Sans"/>
            </a:endParaRPr>
          </a:p>
        </p:txBody>
      </p:sp>
      <p:pic>
        <p:nvPicPr>
          <p:cNvPr id="483" name="Google Shape;483;p115"/>
          <p:cNvPicPr preferRelativeResize="0"/>
          <p:nvPr/>
        </p:nvPicPr>
        <p:blipFill rotWithShape="1">
          <a:blip r:embed="rId4">
            <a:alphaModFix/>
          </a:blip>
          <a:srcRect l="24948" t="19614" r="1930" b="7605"/>
          <a:stretch/>
        </p:blipFill>
        <p:spPr>
          <a:xfrm>
            <a:off x="1061667" y="2182981"/>
            <a:ext cx="6496864" cy="3635740"/>
          </a:xfrm>
          <a:prstGeom prst="rect">
            <a:avLst/>
          </a:prstGeom>
          <a:noFill/>
          <a:ln>
            <a:noFill/>
          </a:ln>
        </p:spPr>
      </p:pic>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16"/>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89" name="Google Shape;489;p116"/>
          <p:cNvSpPr txBox="1"/>
          <p:nvPr/>
        </p:nvSpPr>
        <p:spPr>
          <a:xfrm>
            <a:off x="1948400" y="46334"/>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Solución: introducir un modelo más flexible</a:t>
            </a:r>
            <a:endParaRPr sz="4667" b="1">
              <a:solidFill>
                <a:schemeClr val="lt1"/>
              </a:solidFill>
              <a:latin typeface="DM Sans"/>
              <a:ea typeface="DM Sans"/>
              <a:cs typeface="DM Sans"/>
              <a:sym typeface="DM Sans"/>
            </a:endParaRPr>
          </a:p>
        </p:txBody>
      </p:sp>
      <p:sp>
        <p:nvSpPr>
          <p:cNvPr id="490" name="Google Shape;490;p116"/>
          <p:cNvSpPr txBox="1"/>
          <p:nvPr/>
        </p:nvSpPr>
        <p:spPr>
          <a:xfrm>
            <a:off x="1223600" y="3123600"/>
            <a:ext cx="62484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Se desarrolla un modelo donde los datos sean más flexibles, tanto en estructura, como en asociación.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Todo esto con el fin de crear datos pensados para desempeño, no para consistencia inmediata.</a:t>
            </a:r>
            <a:endParaRPr>
              <a:latin typeface="DM Sans"/>
              <a:ea typeface="DM Sans"/>
              <a:cs typeface="DM Sans"/>
              <a:sym typeface="DM Sans"/>
            </a:endParaRPr>
          </a:p>
        </p:txBody>
      </p:sp>
      <p:sp>
        <p:nvSpPr>
          <p:cNvPr id="491" name="Google Shape;491;p116"/>
          <p:cNvSpPr txBox="1"/>
          <p:nvPr/>
        </p:nvSpPr>
        <p:spPr>
          <a:xfrm>
            <a:off x="1223600" y="2368268"/>
            <a:ext cx="5464000" cy="98484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Introduciendo el modelo no relacional</a:t>
            </a:r>
            <a:endParaRPr sz="1867" b="1">
              <a:solidFill>
                <a:srgbClr val="000000"/>
              </a:solidFill>
              <a:latin typeface="DM Sans"/>
              <a:ea typeface="DM Sans"/>
              <a:cs typeface="DM Sans"/>
              <a:sym typeface="DM Sans"/>
            </a:endParaRPr>
          </a:p>
        </p:txBody>
      </p:sp>
      <p:pic>
        <p:nvPicPr>
          <p:cNvPr id="492" name="Google Shape;492;p116"/>
          <p:cNvPicPr preferRelativeResize="0"/>
          <p:nvPr/>
        </p:nvPicPr>
        <p:blipFill rotWithShape="1">
          <a:blip r:embed="rId3">
            <a:alphaModFix/>
          </a:blip>
          <a:srcRect l="54654" t="21501" r="25966" b="24117"/>
          <a:stretch/>
        </p:blipFill>
        <p:spPr>
          <a:xfrm>
            <a:off x="7863233" y="1858417"/>
            <a:ext cx="3039499" cy="3877432"/>
          </a:xfrm>
          <a:prstGeom prst="rect">
            <a:avLst/>
          </a:prstGeom>
          <a:noFill/>
          <a:ln>
            <a:noFill/>
          </a:ln>
        </p:spPr>
      </p:pic>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17"/>
          <p:cNvSpPr txBox="1"/>
          <p:nvPr/>
        </p:nvSpPr>
        <p:spPr>
          <a:xfrm>
            <a:off x="567767" y="2745901"/>
            <a:ext cx="6306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flexibilidad de los datos lo hace considerablemente más rápido en cuanto a su accesibilidad.</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Puede basarse en:</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Clave valor</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Documentos</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gráficos</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memoria</a:t>
            </a:r>
            <a:endParaRPr>
              <a:latin typeface="DM Sans"/>
              <a:ea typeface="DM Sans"/>
              <a:cs typeface="DM Sans"/>
              <a:sym typeface="DM Sans"/>
            </a:endParaRPr>
          </a:p>
        </p:txBody>
      </p:sp>
      <p:sp>
        <p:nvSpPr>
          <p:cNvPr id="498" name="Google Shape;498;p117"/>
          <p:cNvSpPr txBox="1"/>
          <p:nvPr/>
        </p:nvSpPr>
        <p:spPr>
          <a:xfrm>
            <a:off x="446667" y="1652034"/>
            <a:ext cx="7918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Modelo no relacional</a:t>
            </a:r>
            <a:endParaRPr sz="5333" b="1">
              <a:solidFill>
                <a:schemeClr val="dk1"/>
              </a:solidFill>
              <a:latin typeface="DM Sans"/>
              <a:ea typeface="DM Sans"/>
              <a:cs typeface="DM Sans"/>
              <a:sym typeface="DM Sans"/>
            </a:endParaRPr>
          </a:p>
        </p:txBody>
      </p:sp>
      <p:pic>
        <p:nvPicPr>
          <p:cNvPr id="499" name="Google Shape;499;p117"/>
          <p:cNvPicPr preferRelativeResize="0"/>
          <p:nvPr/>
        </p:nvPicPr>
        <p:blipFill rotWithShape="1">
          <a:blip r:embed="rId3">
            <a:alphaModFix/>
          </a:blip>
          <a:srcRect l="67602" t="26563" r="9342" b="11196"/>
          <a:stretch/>
        </p:blipFill>
        <p:spPr>
          <a:xfrm>
            <a:off x="7981268" y="1425100"/>
            <a:ext cx="3272265" cy="3759067"/>
          </a:xfrm>
          <a:prstGeom prst="rect">
            <a:avLst/>
          </a:prstGeom>
          <a:noFill/>
          <a:ln>
            <a:noFill/>
          </a:ln>
        </p:spPr>
      </p:pic>
      <p:sp>
        <p:nvSpPr>
          <p:cNvPr id="500" name="Google Shape;500;p117"/>
          <p:cNvSpPr txBox="1"/>
          <p:nvPr/>
        </p:nvSpPr>
        <p:spPr>
          <a:xfrm>
            <a:off x="8032400" y="5184167"/>
            <a:ext cx="3170000" cy="574604"/>
          </a:xfrm>
          <a:prstGeom prst="rect">
            <a:avLst/>
          </a:prstGeom>
          <a:noFill/>
          <a:ln>
            <a:noFill/>
          </a:ln>
        </p:spPr>
        <p:txBody>
          <a:bodyPr spcFirstLastPara="1" wrap="square" lIns="121900" tIns="121900" rIns="121900" bIns="121900" anchor="t" anchorCtr="0">
            <a:spAutoFit/>
          </a:bodyPr>
          <a:lstStyle/>
          <a:p>
            <a:r>
              <a:rPr lang="es" sz="1067">
                <a:latin typeface="DM Sans"/>
                <a:ea typeface="DM Sans"/>
                <a:cs typeface="DM Sans"/>
                <a:sym typeface="DM Sans"/>
              </a:rPr>
              <a:t>Nota la diferencia en la estructura. A esto nos referimos con “flexibilidad en los datos”</a:t>
            </a:r>
            <a:endParaRPr sz="1067">
              <a:latin typeface="DM Sans"/>
              <a:ea typeface="DM Sans"/>
              <a:cs typeface="DM Sans"/>
              <a:sym typeface="DM Sans"/>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18"/>
          <p:cNvSpPr txBox="1"/>
          <p:nvPr/>
        </p:nvSpPr>
        <p:spPr>
          <a:xfrm>
            <a:off x="567767" y="2745900"/>
            <a:ext cx="6306800" cy="2863821"/>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Char char="✓"/>
            </a:pPr>
            <a:r>
              <a:rPr lang="es">
                <a:solidFill>
                  <a:schemeClr val="dk1"/>
                </a:solidFill>
                <a:highlight>
                  <a:srgbClr val="FFFFFF"/>
                </a:highlight>
                <a:latin typeface="DM Sans"/>
                <a:ea typeface="DM Sans"/>
                <a:cs typeface="DM Sans"/>
                <a:sym typeface="DM Sans"/>
              </a:rPr>
              <a:t>Son bases de datos muy útiles para organizar y gestionar información no estructurada, o cuando no se tiene una noción clara de los datos a almacenar.</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Alto grado de escalabilidad y de performance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No utiliza SQL como lenguaje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Algunos sistemas No SQL son</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MongoDB</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Redis</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DynamoDB</a:t>
            </a:r>
            <a:endParaRPr>
              <a:latin typeface="DM Sans"/>
              <a:ea typeface="DM Sans"/>
              <a:cs typeface="DM Sans"/>
              <a:sym typeface="DM Sans"/>
            </a:endParaRPr>
          </a:p>
        </p:txBody>
      </p:sp>
      <p:sp>
        <p:nvSpPr>
          <p:cNvPr id="506" name="Google Shape;506;p118"/>
          <p:cNvSpPr txBox="1"/>
          <p:nvPr/>
        </p:nvSpPr>
        <p:spPr>
          <a:xfrm>
            <a:off x="474567" y="1652034"/>
            <a:ext cx="7890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Modelo no relacional</a:t>
            </a:r>
            <a:endParaRPr sz="5333" b="1">
              <a:solidFill>
                <a:schemeClr val="dk1"/>
              </a:solidFill>
              <a:latin typeface="DM Sans"/>
              <a:ea typeface="DM Sans"/>
              <a:cs typeface="DM Sans"/>
              <a:sym typeface="DM Sans"/>
            </a:endParaRPr>
          </a:p>
        </p:txBody>
      </p:sp>
      <p:pic>
        <p:nvPicPr>
          <p:cNvPr id="507" name="Google Shape;507;p118"/>
          <p:cNvPicPr preferRelativeResize="0"/>
          <p:nvPr/>
        </p:nvPicPr>
        <p:blipFill rotWithShape="1">
          <a:blip r:embed="rId3">
            <a:alphaModFix/>
          </a:blip>
          <a:srcRect l="67602" t="26563" r="9342" b="11196"/>
          <a:stretch/>
        </p:blipFill>
        <p:spPr>
          <a:xfrm>
            <a:off x="7981268" y="1425100"/>
            <a:ext cx="3272265" cy="3759067"/>
          </a:xfrm>
          <a:prstGeom prst="rect">
            <a:avLst/>
          </a:prstGeom>
          <a:noFill/>
          <a:ln>
            <a:noFill/>
          </a:ln>
        </p:spPr>
      </p:pic>
      <p:sp>
        <p:nvSpPr>
          <p:cNvPr id="508" name="Google Shape;508;p118"/>
          <p:cNvSpPr txBox="1"/>
          <p:nvPr/>
        </p:nvSpPr>
        <p:spPr>
          <a:xfrm>
            <a:off x="8032400" y="5184167"/>
            <a:ext cx="3170000" cy="574604"/>
          </a:xfrm>
          <a:prstGeom prst="rect">
            <a:avLst/>
          </a:prstGeom>
          <a:noFill/>
          <a:ln>
            <a:noFill/>
          </a:ln>
        </p:spPr>
        <p:txBody>
          <a:bodyPr spcFirstLastPara="1" wrap="square" lIns="121900" tIns="121900" rIns="121900" bIns="121900" anchor="t" anchorCtr="0">
            <a:spAutoFit/>
          </a:bodyPr>
          <a:lstStyle/>
          <a:p>
            <a:r>
              <a:rPr lang="es" sz="1067">
                <a:latin typeface="DM Sans"/>
                <a:ea typeface="DM Sans"/>
                <a:cs typeface="DM Sans"/>
                <a:sym typeface="DM Sans"/>
              </a:rPr>
              <a:t>Nota la diferencia en la estructura. A esto nos referimos con “flexibilidad en los datos”</a:t>
            </a:r>
            <a:endParaRPr sz="1067">
              <a:latin typeface="DM Sans"/>
              <a:ea typeface="DM Sans"/>
              <a:cs typeface="DM Sans"/>
              <a:sym typeface="DM Sans"/>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1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514" name="Google Shape;514;p119"/>
          <p:cNvSpPr txBox="1"/>
          <p:nvPr/>
        </p:nvSpPr>
        <p:spPr>
          <a:xfrm>
            <a:off x="631133" y="2168134"/>
            <a:ext cx="10802400" cy="3078110"/>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067">
                <a:solidFill>
                  <a:schemeClr val="lt1"/>
                </a:solidFill>
                <a:latin typeface="DM Sans"/>
                <a:ea typeface="DM Sans"/>
                <a:cs typeface="DM Sans"/>
                <a:sym typeface="DM Sans"/>
              </a:rPr>
              <a:t>El que las bases de datos no relacionales sean utilizados en aplicaciones modernas con mayor movilidad de datos, no significa que las bases de datos relacionales no sirvan ya. Las bases de datos relacionales siguen siendo ampliamente demandadas en ciertos sectores del mercado (sistemas bancarios, sistemas de películas, clima, etc)</a:t>
            </a:r>
            <a:endParaRPr sz="3067">
              <a:solidFill>
                <a:schemeClr val="lt1"/>
              </a:solidFill>
              <a:latin typeface="DM Sans"/>
              <a:ea typeface="DM Sans"/>
              <a:cs typeface="DM Sans"/>
              <a:sym typeface="DM Sans"/>
            </a:endParaRP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120"/>
          <p:cNvSpPr txBox="1"/>
          <p:nvPr/>
        </p:nvSpPr>
        <p:spPr>
          <a:xfrm>
            <a:off x="893300" y="762267"/>
            <a:ext cx="9152800" cy="8336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¿Cuándo usar cada modelo?</a:t>
            </a:r>
            <a:endParaRPr sz="5333" b="1">
              <a:latin typeface="DM Sans"/>
              <a:ea typeface="DM Sans"/>
              <a:cs typeface="DM Sans"/>
              <a:sym typeface="DM Sans"/>
            </a:endParaRPr>
          </a:p>
        </p:txBody>
      </p:sp>
      <p:graphicFrame>
        <p:nvGraphicFramePr>
          <p:cNvPr id="520" name="Google Shape;520;p120"/>
          <p:cNvGraphicFramePr/>
          <p:nvPr/>
        </p:nvGraphicFramePr>
        <p:xfrm>
          <a:off x="1168400" y="2667000"/>
          <a:ext cx="9652000" cy="2651600"/>
        </p:xfrm>
        <a:graphic>
          <a:graphicData uri="http://schemas.openxmlformats.org/drawingml/2006/table">
            <a:tbl>
              <a:tblPr>
                <a:noFill/>
              </a:tblPr>
              <a:tblGrid>
                <a:gridCol w="4826000">
                  <a:extLst>
                    <a:ext uri="{9D8B030D-6E8A-4147-A177-3AD203B41FA5}">
                      <a16:colId xmlns:a16="http://schemas.microsoft.com/office/drawing/2014/main" val="20000"/>
                    </a:ext>
                  </a:extLst>
                </a:gridCol>
                <a:gridCol w="4826000">
                  <a:extLst>
                    <a:ext uri="{9D8B030D-6E8A-4147-A177-3AD203B41FA5}">
                      <a16:colId xmlns:a16="http://schemas.microsoft.com/office/drawing/2014/main" val="20001"/>
                    </a:ext>
                  </a:extLst>
                </a:gridCol>
              </a:tblGrid>
              <a:tr h="518120">
                <a:tc>
                  <a:txBody>
                    <a:bodyPr/>
                    <a:lstStyle/>
                    <a:p>
                      <a:pPr marL="0" lvl="0" indent="0" algn="ctr" rtl="0">
                        <a:spcBef>
                          <a:spcPts val="0"/>
                        </a:spcBef>
                        <a:spcAft>
                          <a:spcPts val="0"/>
                        </a:spcAft>
                        <a:buNone/>
                      </a:pPr>
                      <a:r>
                        <a:rPr lang="es" sz="1800">
                          <a:latin typeface="DM Sans"/>
                          <a:ea typeface="DM Sans"/>
                          <a:cs typeface="DM Sans"/>
                          <a:sym typeface="DM Sans"/>
                        </a:rPr>
                        <a:t>Modelo relacional</a:t>
                      </a:r>
                      <a:endParaRPr sz="1800" b="1">
                        <a:latin typeface="DM Sans"/>
                        <a:ea typeface="DM Sans"/>
                        <a:cs typeface="DM Sans"/>
                        <a:sym typeface="DM Sans"/>
                      </a:endParaRPr>
                    </a:p>
                  </a:txBody>
                  <a:tcPr marL="121900" marR="121900" marT="121900" marB="121900">
                    <a:solidFill>
                      <a:schemeClr val="accent6"/>
                    </a:solidFill>
                  </a:tcPr>
                </a:tc>
                <a:tc>
                  <a:txBody>
                    <a:bodyPr/>
                    <a:lstStyle/>
                    <a:p>
                      <a:pPr marL="0" lvl="0" indent="0" algn="ctr" rtl="0">
                        <a:spcBef>
                          <a:spcPts val="0"/>
                        </a:spcBef>
                        <a:spcAft>
                          <a:spcPts val="0"/>
                        </a:spcAft>
                        <a:buNone/>
                      </a:pPr>
                      <a:r>
                        <a:rPr lang="es" sz="1800" b="1">
                          <a:latin typeface="DM Sans"/>
                          <a:ea typeface="DM Sans"/>
                          <a:cs typeface="DM Sans"/>
                          <a:sym typeface="DM Sans"/>
                        </a:rPr>
                        <a:t>Modelo no relacional</a:t>
                      </a:r>
                      <a:endParaRPr sz="1800" b="1">
                        <a:latin typeface="DM Sans"/>
                        <a:ea typeface="DM Sans"/>
                        <a:cs typeface="DM Sans"/>
                        <a:sym typeface="DM Sans"/>
                      </a:endParaRPr>
                    </a:p>
                  </a:txBody>
                  <a:tcPr marL="121900" marR="121900" marT="121900" marB="121900">
                    <a:solidFill>
                      <a:schemeClr val="accent6"/>
                    </a:solidFill>
                  </a:tcPr>
                </a:tc>
                <a:extLst>
                  <a:ext uri="{0D108BD9-81ED-4DB2-BD59-A6C34878D82A}">
                    <a16:rowId xmlns:a16="http://schemas.microsoft.com/office/drawing/2014/main" val="10000"/>
                  </a:ext>
                </a:extLst>
              </a:tr>
              <a:tr h="711160">
                <a:tc>
                  <a:txBody>
                    <a:bodyPr/>
                    <a:lstStyle/>
                    <a:p>
                      <a:pPr marL="0" lvl="0" indent="0" algn="l" rtl="0">
                        <a:spcBef>
                          <a:spcPts val="0"/>
                        </a:spcBef>
                        <a:spcAft>
                          <a:spcPts val="0"/>
                        </a:spcAft>
                        <a:buNone/>
                      </a:pPr>
                      <a:r>
                        <a:rPr lang="es" sz="1500">
                          <a:latin typeface="DM Sans"/>
                          <a:ea typeface="DM Sans"/>
                          <a:cs typeface="DM Sans"/>
                          <a:sym typeface="DM Sans"/>
                        </a:rPr>
                        <a:t>Cuando el volumen de los datos no crece, o bien lo  hace poco a poco</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Cuando el volumen de los datos crece rápidamente</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1"/>
                  </a:ext>
                </a:extLst>
              </a:tr>
              <a:tr h="711160">
                <a:tc>
                  <a:txBody>
                    <a:bodyPr/>
                    <a:lstStyle/>
                    <a:p>
                      <a:pPr marL="0" lvl="0" indent="0" algn="l" rtl="0">
                        <a:spcBef>
                          <a:spcPts val="0"/>
                        </a:spcBef>
                        <a:spcAft>
                          <a:spcPts val="0"/>
                        </a:spcAft>
                        <a:buNone/>
                      </a:pPr>
                      <a:r>
                        <a:rPr lang="es" sz="1500">
                          <a:latin typeface="DM Sans"/>
                          <a:ea typeface="DM Sans"/>
                          <a:cs typeface="DM Sans"/>
                          <a:sym typeface="DM Sans"/>
                        </a:rPr>
                        <a:t>Cuando las necesidades del proceso pueden atenderse en un solo servidor</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Cuando las necesidades del proceso son tan altas y tan constantes, que se requieren multi servidores</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2"/>
                  </a:ext>
                </a:extLst>
              </a:tr>
              <a:tr h="711160">
                <a:tc>
                  <a:txBody>
                    <a:bodyPr/>
                    <a:lstStyle/>
                    <a:p>
                      <a:pPr marL="0" lvl="0" indent="0" algn="l" rtl="0">
                        <a:spcBef>
                          <a:spcPts val="0"/>
                        </a:spcBef>
                        <a:spcAft>
                          <a:spcPts val="0"/>
                        </a:spcAft>
                        <a:buNone/>
                      </a:pPr>
                      <a:r>
                        <a:rPr lang="es" sz="1500">
                          <a:latin typeface="DM Sans"/>
                          <a:ea typeface="DM Sans"/>
                          <a:cs typeface="DM Sans"/>
                          <a:sym typeface="DM Sans"/>
                        </a:rPr>
                        <a:t>Cuando no existen picos de uso por parte de los usuarios que utilizan el sistema. </a:t>
                      </a:r>
                      <a:endParaRPr sz="1500">
                        <a:latin typeface="DM Sans"/>
                        <a:ea typeface="DM Sans"/>
                        <a:cs typeface="DM Sans"/>
                        <a:sym typeface="DM Sans"/>
                      </a:endParaRPr>
                    </a:p>
                  </a:txBody>
                  <a:tcPr marL="121900" marR="121900" marT="121900" marB="121900"/>
                </a:tc>
                <a:tc>
                  <a:txBody>
                    <a:bodyPr/>
                    <a:lstStyle/>
                    <a:p>
                      <a:pPr marL="0" lvl="0" indent="0" algn="l" rtl="0">
                        <a:spcBef>
                          <a:spcPts val="0"/>
                        </a:spcBef>
                        <a:spcAft>
                          <a:spcPts val="0"/>
                        </a:spcAft>
                        <a:buNone/>
                      </a:pPr>
                      <a:r>
                        <a:rPr lang="es" sz="1500">
                          <a:latin typeface="DM Sans"/>
                          <a:ea typeface="DM Sans"/>
                          <a:cs typeface="DM Sans"/>
                          <a:sym typeface="DM Sans"/>
                        </a:rPr>
                        <a:t>Cuando los usuarios saturan el sistema y generan “picos de uso”.</a:t>
                      </a:r>
                      <a:endParaRPr sz="1500">
                        <a:latin typeface="DM Sans"/>
                        <a:ea typeface="DM Sans"/>
                        <a:cs typeface="DM Sans"/>
                        <a:sym typeface="DM Sans"/>
                      </a:endParaRPr>
                    </a:p>
                  </a:txBody>
                  <a:tcPr marL="121900" marR="121900" marT="121900" marB="121900"/>
                </a:tc>
                <a:extLst>
                  <a:ext uri="{0D108BD9-81ED-4DB2-BD59-A6C34878D82A}">
                    <a16:rowId xmlns:a16="http://schemas.microsoft.com/office/drawing/2014/main" val="10003"/>
                  </a:ext>
                </a:extLst>
              </a:tr>
            </a:tbl>
          </a:graphicData>
        </a:graphic>
      </p:graphicFrame>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1"/>
          <p:cNvSpPr txBox="1"/>
          <p:nvPr/>
        </p:nvSpPr>
        <p:spPr>
          <a:xfrm>
            <a:off x="1311767" y="2567000"/>
            <a:ext cx="97584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Profundizando sobre bases de datos no relacionales:</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MongoDB</a:t>
            </a:r>
            <a:endParaRPr sz="5333" b="1">
              <a:solidFill>
                <a:srgbClr val="83AEFB"/>
              </a:solidFill>
              <a:latin typeface="DM Sans"/>
              <a:ea typeface="DM Sans"/>
              <a:cs typeface="DM Sans"/>
              <a:sym typeface="DM Sans"/>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2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1" name="Google Shape;531;p122"/>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MongoDB</a:t>
            </a:r>
            <a:endParaRPr sz="4667" b="1">
              <a:solidFill>
                <a:schemeClr val="lt1"/>
              </a:solidFill>
              <a:latin typeface="DM Sans"/>
              <a:ea typeface="DM Sans"/>
              <a:cs typeface="DM Sans"/>
              <a:sym typeface="DM Sans"/>
            </a:endParaRPr>
          </a:p>
        </p:txBody>
      </p:sp>
      <p:sp>
        <p:nvSpPr>
          <p:cNvPr id="532" name="Google Shape;532;p122"/>
          <p:cNvSpPr txBox="1"/>
          <p:nvPr/>
        </p:nvSpPr>
        <p:spPr>
          <a:xfrm>
            <a:off x="964800" y="2694134"/>
            <a:ext cx="6174000" cy="2030900"/>
          </a:xfrm>
          <a:prstGeom prst="rect">
            <a:avLst/>
          </a:prstGeom>
          <a:noFill/>
          <a:ln>
            <a:noFill/>
          </a:ln>
        </p:spPr>
        <p:txBody>
          <a:bodyPr spcFirstLastPara="1" wrap="square" lIns="121900" tIns="121900" rIns="121900" bIns="121900" anchor="t" anchorCtr="0">
            <a:spAutoFit/>
          </a:bodyPr>
          <a:lstStyle/>
          <a:p>
            <a:pPr marL="609585" indent="-427556">
              <a:buClr>
                <a:schemeClr val="accent4"/>
              </a:buClr>
              <a:buSzPts val="1450"/>
              <a:buFont typeface="DM Sans"/>
              <a:buChar char="✓"/>
            </a:pPr>
            <a:r>
              <a:rPr lang="es" sz="1933">
                <a:latin typeface="DM Sans"/>
                <a:ea typeface="DM Sans"/>
                <a:cs typeface="DM Sans"/>
                <a:sym typeface="DM Sans"/>
              </a:rPr>
              <a:t>Base de datos no relacional </a:t>
            </a:r>
            <a:r>
              <a:rPr lang="es" sz="1933" b="1">
                <a:latin typeface="DM Sans"/>
                <a:ea typeface="DM Sans"/>
                <a:cs typeface="DM Sans"/>
                <a:sym typeface="DM Sans"/>
              </a:rPr>
              <a:t>orientada a documentos</a:t>
            </a:r>
            <a:endParaRPr sz="1933">
              <a:latin typeface="DM Sans"/>
              <a:ea typeface="DM Sans"/>
              <a:cs typeface="DM Sans"/>
              <a:sym typeface="DM Sans"/>
            </a:endParaRPr>
          </a:p>
          <a:p>
            <a:pPr marL="609585" indent="-427556">
              <a:buClr>
                <a:schemeClr val="accent4"/>
              </a:buClr>
              <a:buSzPts val="1450"/>
              <a:buFont typeface="DM Sans"/>
              <a:buChar char="✓"/>
            </a:pPr>
            <a:r>
              <a:rPr lang="es" sz="1933">
                <a:latin typeface="DM Sans"/>
                <a:ea typeface="DM Sans"/>
                <a:cs typeface="DM Sans"/>
                <a:sym typeface="DM Sans"/>
              </a:rPr>
              <a:t>En lugar de tablas, opta por utilizar </a:t>
            </a:r>
            <a:r>
              <a:rPr lang="es" sz="1933" b="1">
                <a:latin typeface="DM Sans"/>
                <a:ea typeface="DM Sans"/>
                <a:cs typeface="DM Sans"/>
                <a:sym typeface="DM Sans"/>
              </a:rPr>
              <a:t>colecciones</a:t>
            </a:r>
            <a:r>
              <a:rPr lang="es" sz="1933">
                <a:latin typeface="DM Sans"/>
                <a:ea typeface="DM Sans"/>
                <a:cs typeface="DM Sans"/>
                <a:sym typeface="DM Sans"/>
              </a:rPr>
              <a:t>, </a:t>
            </a:r>
            <a:endParaRPr sz="1933">
              <a:latin typeface="DM Sans"/>
              <a:ea typeface="DM Sans"/>
              <a:cs typeface="DM Sans"/>
              <a:sym typeface="DM Sans"/>
            </a:endParaRPr>
          </a:p>
          <a:p>
            <a:pPr marL="609585" indent="-427556">
              <a:buClr>
                <a:schemeClr val="accent4"/>
              </a:buClr>
              <a:buSzPts val="1450"/>
              <a:buFont typeface="DM Sans"/>
              <a:buChar char="✓"/>
            </a:pPr>
            <a:r>
              <a:rPr lang="es" sz="1933">
                <a:latin typeface="DM Sans"/>
                <a:ea typeface="DM Sans"/>
                <a:cs typeface="DM Sans"/>
                <a:sym typeface="DM Sans"/>
              </a:rPr>
              <a:t>Cada documento que ingresamos a una colección puede tener diferente estructura</a:t>
            </a:r>
            <a:endParaRPr sz="1933">
              <a:latin typeface="DM Sans"/>
              <a:ea typeface="DM Sans"/>
              <a:cs typeface="DM Sans"/>
              <a:sym typeface="DM Sans"/>
            </a:endParaRPr>
          </a:p>
          <a:p>
            <a:pPr marL="609585" indent="-427556">
              <a:buClr>
                <a:schemeClr val="accent4"/>
              </a:buClr>
              <a:buSzPts val="1450"/>
              <a:buFont typeface="DM Sans"/>
              <a:buChar char="✓"/>
            </a:pPr>
            <a:r>
              <a:rPr lang="es" sz="1933">
                <a:latin typeface="DM Sans"/>
                <a:ea typeface="DM Sans"/>
                <a:cs typeface="DM Sans"/>
                <a:sym typeface="DM Sans"/>
              </a:rPr>
              <a:t>Puede utilizarse en modo local o en la nube</a:t>
            </a:r>
            <a:endParaRPr sz="1933">
              <a:latin typeface="DM Sans"/>
              <a:ea typeface="DM Sans"/>
              <a:cs typeface="DM Sans"/>
              <a:sym typeface="DM Sans"/>
            </a:endParaRPr>
          </a:p>
        </p:txBody>
      </p:sp>
      <p:pic>
        <p:nvPicPr>
          <p:cNvPr id="533" name="Google Shape;533;p122"/>
          <p:cNvPicPr preferRelativeResize="0"/>
          <p:nvPr/>
        </p:nvPicPr>
        <p:blipFill>
          <a:blip r:embed="rId3">
            <a:alphaModFix/>
          </a:blip>
          <a:stretch>
            <a:fillRect/>
          </a:stretch>
        </p:blipFill>
        <p:spPr>
          <a:xfrm>
            <a:off x="6937133" y="3216234"/>
            <a:ext cx="4210067" cy="1134733"/>
          </a:xfrm>
          <a:prstGeom prst="rect">
            <a:avLst/>
          </a:prstGeom>
          <a:noFill/>
          <a:ln>
            <a:noFill/>
          </a:ln>
        </p:spPr>
      </p:pic>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23"/>
          <p:cNvSpPr txBox="1"/>
          <p:nvPr/>
        </p:nvSpPr>
        <p:spPr>
          <a:xfrm>
            <a:off x="854333" y="851700"/>
            <a:ext cx="9179200" cy="9748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MongoDB: características</a:t>
            </a:r>
            <a:endParaRPr sz="5333" b="1">
              <a:latin typeface="DM Sans"/>
              <a:ea typeface="DM Sans"/>
              <a:cs typeface="DM Sans"/>
              <a:sym typeface="DM Sans"/>
            </a:endParaRPr>
          </a:p>
        </p:txBody>
      </p:sp>
      <p:sp>
        <p:nvSpPr>
          <p:cNvPr id="539" name="Google Shape;539;p123"/>
          <p:cNvSpPr txBox="1"/>
          <p:nvPr/>
        </p:nvSpPr>
        <p:spPr>
          <a:xfrm>
            <a:off x="653900" y="2164000"/>
            <a:ext cx="5326400" cy="4409600"/>
          </a:xfrm>
          <a:prstGeom prst="rect">
            <a:avLst/>
          </a:prstGeom>
          <a:noFill/>
          <a:ln>
            <a:noFill/>
          </a:ln>
        </p:spPr>
        <p:txBody>
          <a:bodyPr spcFirstLastPara="1" wrap="square" lIns="121900" tIns="121900" rIns="121900" bIns="121900" anchor="t" anchorCtr="0">
            <a:noAutofit/>
          </a:bodyPr>
          <a:lstStyle/>
          <a:p>
            <a:pPr marL="609585" indent="-419090">
              <a:lnSpc>
                <a:spcPct val="115000"/>
              </a:lnSpc>
              <a:buClr>
                <a:srgbClr val="EA90FF"/>
              </a:buClr>
              <a:buSzPts val="1350"/>
              <a:buFont typeface="Helvetica Neue"/>
              <a:buChar char="✓"/>
            </a:pPr>
            <a:r>
              <a:rPr lang="es">
                <a:solidFill>
                  <a:schemeClr val="dk1"/>
                </a:solidFill>
                <a:highlight>
                  <a:srgbClr val="FFFFFF"/>
                </a:highlight>
                <a:latin typeface="DM Sans"/>
                <a:ea typeface="DM Sans"/>
                <a:cs typeface="DM Sans"/>
                <a:sym typeface="DM Sans"/>
              </a:rPr>
              <a:t>Almacena datos en </a:t>
            </a:r>
            <a:r>
              <a:rPr lang="es" b="1">
                <a:solidFill>
                  <a:schemeClr val="dk1"/>
                </a:solidFill>
                <a:highlight>
                  <a:srgbClr val="FFFFFF"/>
                </a:highlight>
                <a:latin typeface="DM Sans"/>
                <a:ea typeface="DM Sans"/>
                <a:cs typeface="DM Sans"/>
                <a:sym typeface="DM Sans"/>
              </a:rPr>
              <a:t>documentos </a:t>
            </a:r>
            <a:r>
              <a:rPr lang="es">
                <a:solidFill>
                  <a:schemeClr val="dk1"/>
                </a:solidFill>
                <a:highlight>
                  <a:srgbClr val="FFFFFF"/>
                </a:highlight>
                <a:latin typeface="DM Sans"/>
                <a:ea typeface="DM Sans"/>
                <a:cs typeface="DM Sans"/>
                <a:sym typeface="DM Sans"/>
              </a:rPr>
              <a:t>flexibles similares a </a:t>
            </a:r>
            <a:r>
              <a:rPr lang="es" b="1">
                <a:solidFill>
                  <a:schemeClr val="dk1"/>
                </a:solidFill>
                <a:highlight>
                  <a:srgbClr val="FFFFFF"/>
                </a:highlight>
                <a:latin typeface="DM Sans"/>
                <a:ea typeface="DM Sans"/>
                <a:cs typeface="DM Sans"/>
                <a:sym typeface="DM Sans"/>
              </a:rPr>
              <a:t>JSON</a:t>
            </a:r>
            <a:r>
              <a:rPr lang="es">
                <a:solidFill>
                  <a:schemeClr val="dk1"/>
                </a:solidFill>
                <a:highlight>
                  <a:srgbClr val="FFFFFF"/>
                </a:highlight>
                <a:latin typeface="DM Sans"/>
                <a:ea typeface="DM Sans"/>
                <a:cs typeface="DM Sans"/>
                <a:sym typeface="DM Sans"/>
              </a:rPr>
              <a:t>: la estructura de datos se puede cambiar con el tiempo.</a:t>
            </a:r>
            <a:endParaRPr>
              <a:solidFill>
                <a:schemeClr val="dk1"/>
              </a:solidFill>
              <a:highlight>
                <a:srgbClr val="FFFFFF"/>
              </a:highlight>
              <a:latin typeface="DM Sans"/>
              <a:ea typeface="DM Sans"/>
              <a:cs typeface="DM Sans"/>
              <a:sym typeface="DM Sans"/>
            </a:endParaRPr>
          </a:p>
          <a:p>
            <a:pPr marL="609585" indent="-419090">
              <a:lnSpc>
                <a:spcPct val="115000"/>
              </a:lnSpc>
              <a:buClr>
                <a:srgbClr val="EA90FF"/>
              </a:buClr>
              <a:buSzPts val="1350"/>
              <a:buFont typeface="Helvetica Neue"/>
              <a:buChar char="✓"/>
            </a:pPr>
            <a:r>
              <a:rPr lang="es" b="1">
                <a:solidFill>
                  <a:schemeClr val="dk1"/>
                </a:solidFill>
                <a:highlight>
                  <a:srgbClr val="FFFFFF"/>
                </a:highlight>
                <a:latin typeface="DM Sans"/>
                <a:ea typeface="DM Sans"/>
                <a:cs typeface="DM Sans"/>
                <a:sym typeface="DM Sans"/>
              </a:rPr>
              <a:t>El modelo</a:t>
            </a:r>
            <a:r>
              <a:rPr lang="es">
                <a:solidFill>
                  <a:schemeClr val="dk1"/>
                </a:solidFill>
                <a:highlight>
                  <a:srgbClr val="FFFFFF"/>
                </a:highlight>
                <a:latin typeface="DM Sans"/>
                <a:ea typeface="DM Sans"/>
                <a:cs typeface="DM Sans"/>
                <a:sym typeface="DM Sans"/>
              </a:rPr>
              <a:t> de documento se asigna a los objetos en el código de su aplicación para facilitar el trabajo con los datos.</a:t>
            </a:r>
            <a:endParaRPr>
              <a:solidFill>
                <a:schemeClr val="dk1"/>
              </a:solidFill>
              <a:highlight>
                <a:srgbClr val="FFFFFF"/>
              </a:highlight>
              <a:latin typeface="DM Sans"/>
              <a:ea typeface="DM Sans"/>
              <a:cs typeface="DM Sans"/>
              <a:sym typeface="DM Sans"/>
            </a:endParaRPr>
          </a:p>
          <a:p>
            <a:pPr marL="609585" indent="-419090">
              <a:lnSpc>
                <a:spcPct val="115000"/>
              </a:lnSpc>
              <a:buClr>
                <a:srgbClr val="EA90FF"/>
              </a:buClr>
              <a:buSzPts val="1350"/>
              <a:buFont typeface="DM Sans"/>
              <a:buChar char="✓"/>
            </a:pPr>
            <a:r>
              <a:rPr lang="es">
                <a:solidFill>
                  <a:schemeClr val="dk1"/>
                </a:solidFill>
                <a:highlight>
                  <a:srgbClr val="FFFFFF"/>
                </a:highlight>
                <a:latin typeface="DM Sans"/>
                <a:ea typeface="DM Sans"/>
                <a:cs typeface="DM Sans"/>
                <a:sym typeface="DM Sans"/>
              </a:rPr>
              <a:t>Las consultas </a:t>
            </a:r>
            <a:r>
              <a:rPr lang="es" i="1">
                <a:solidFill>
                  <a:schemeClr val="dk1"/>
                </a:solidFill>
                <a:highlight>
                  <a:srgbClr val="FFFFFF"/>
                </a:highlight>
                <a:latin typeface="DM Sans"/>
                <a:ea typeface="DM Sans"/>
                <a:cs typeface="DM Sans"/>
                <a:sym typeface="DM Sans"/>
              </a:rPr>
              <a:t>ad hoc</a:t>
            </a:r>
            <a:r>
              <a:rPr lang="es">
                <a:solidFill>
                  <a:schemeClr val="dk1"/>
                </a:solidFill>
                <a:highlight>
                  <a:srgbClr val="FFFFFF"/>
                </a:highlight>
                <a:latin typeface="DM Sans"/>
                <a:ea typeface="DM Sans"/>
                <a:cs typeface="DM Sans"/>
                <a:sym typeface="DM Sans"/>
              </a:rPr>
              <a:t>, la indexación y la agregación en tiempo real ofrecen maneras potentes de acceder a los datos y analizarlos.</a:t>
            </a:r>
            <a:endParaRPr>
              <a:solidFill>
                <a:schemeClr val="dk1"/>
              </a:solidFill>
              <a:highlight>
                <a:srgbClr val="FFFFFF"/>
              </a:highlight>
              <a:latin typeface="DM Sans"/>
              <a:ea typeface="DM Sans"/>
              <a:cs typeface="DM Sans"/>
              <a:sym typeface="DM Sans"/>
            </a:endParaRPr>
          </a:p>
        </p:txBody>
      </p:sp>
      <p:sp>
        <p:nvSpPr>
          <p:cNvPr id="540" name="Google Shape;540;p123"/>
          <p:cNvSpPr txBox="1"/>
          <p:nvPr/>
        </p:nvSpPr>
        <p:spPr>
          <a:xfrm>
            <a:off x="6546267" y="1911867"/>
            <a:ext cx="4981200" cy="2476022"/>
          </a:xfrm>
          <a:prstGeom prst="rect">
            <a:avLst/>
          </a:prstGeom>
          <a:noFill/>
          <a:ln>
            <a:noFill/>
          </a:ln>
        </p:spPr>
        <p:txBody>
          <a:bodyPr spcFirstLastPara="1" wrap="square" lIns="121900" tIns="121900" rIns="121900" bIns="121900" anchor="t" anchorCtr="0">
            <a:spAutoFit/>
          </a:bodyPr>
          <a:lstStyle/>
          <a:p>
            <a:pPr>
              <a:lnSpc>
                <a:spcPct val="115000"/>
              </a:lnSpc>
            </a:pPr>
            <a:endParaRPr>
              <a:solidFill>
                <a:schemeClr val="dk1"/>
              </a:solidFill>
              <a:highlight>
                <a:schemeClr val="lt1"/>
              </a:highlight>
              <a:latin typeface="DM Sans"/>
              <a:ea typeface="DM Sans"/>
              <a:cs typeface="DM Sans"/>
              <a:sym typeface="DM Sans"/>
            </a:endParaRPr>
          </a:p>
          <a:p>
            <a:pPr marL="609585" indent="-419090">
              <a:lnSpc>
                <a:spcPct val="115000"/>
              </a:lnSpc>
              <a:buClr>
                <a:srgbClr val="EA90FF"/>
              </a:buClr>
              <a:buSzPts val="1350"/>
              <a:buFont typeface="Helvetica Neue"/>
              <a:buChar char="✓"/>
            </a:pPr>
            <a:r>
              <a:rPr lang="es">
                <a:solidFill>
                  <a:schemeClr val="dk1"/>
                </a:solidFill>
                <a:highlight>
                  <a:schemeClr val="lt1"/>
                </a:highlight>
                <a:latin typeface="DM Sans"/>
                <a:ea typeface="DM Sans"/>
                <a:cs typeface="DM Sans"/>
                <a:sym typeface="DM Sans"/>
              </a:rPr>
              <a:t>MongoDB es una base de datos distribuida en su núcleo, por lo que la </a:t>
            </a:r>
            <a:r>
              <a:rPr lang="es" b="1">
                <a:solidFill>
                  <a:schemeClr val="dk1"/>
                </a:solidFill>
                <a:highlight>
                  <a:schemeClr val="lt1"/>
                </a:highlight>
                <a:latin typeface="DM Sans"/>
                <a:ea typeface="DM Sans"/>
                <a:cs typeface="DM Sans"/>
                <a:sym typeface="DM Sans"/>
              </a:rPr>
              <a:t>alta disponibilidad</a:t>
            </a:r>
            <a:r>
              <a:rPr lang="es">
                <a:solidFill>
                  <a:schemeClr val="dk1"/>
                </a:solidFill>
                <a:highlight>
                  <a:schemeClr val="lt1"/>
                </a:highlight>
                <a:latin typeface="DM Sans"/>
                <a:ea typeface="DM Sans"/>
                <a:cs typeface="DM Sans"/>
                <a:sym typeface="DM Sans"/>
              </a:rPr>
              <a:t>, la </a:t>
            </a:r>
            <a:r>
              <a:rPr lang="es" b="1">
                <a:solidFill>
                  <a:schemeClr val="dk1"/>
                </a:solidFill>
                <a:highlight>
                  <a:schemeClr val="lt1"/>
                </a:highlight>
                <a:latin typeface="DM Sans"/>
                <a:ea typeface="DM Sans"/>
                <a:cs typeface="DM Sans"/>
                <a:sym typeface="DM Sans"/>
              </a:rPr>
              <a:t>escalabilidad</a:t>
            </a:r>
            <a:r>
              <a:rPr lang="es">
                <a:solidFill>
                  <a:schemeClr val="dk1"/>
                </a:solidFill>
                <a:highlight>
                  <a:schemeClr val="lt1"/>
                </a:highlight>
                <a:latin typeface="DM Sans"/>
                <a:ea typeface="DM Sans"/>
                <a:cs typeface="DM Sans"/>
                <a:sym typeface="DM Sans"/>
              </a:rPr>
              <a:t> horizontal y la distribución geográfica están integradas y son fáciles de usar.</a:t>
            </a:r>
            <a:endParaRPr>
              <a:solidFill>
                <a:schemeClr val="dk1"/>
              </a:solidFill>
              <a:highlight>
                <a:schemeClr val="lt1"/>
              </a:highlight>
              <a:latin typeface="DM Sans"/>
              <a:ea typeface="DM Sans"/>
              <a:cs typeface="DM Sans"/>
              <a:sym typeface="DM Sans"/>
            </a:endParaRPr>
          </a:p>
          <a:p>
            <a:pPr marL="609585" indent="-419090">
              <a:lnSpc>
                <a:spcPct val="115000"/>
              </a:lnSpc>
              <a:buClr>
                <a:srgbClr val="EA90FF"/>
              </a:buClr>
              <a:buSzPts val="1350"/>
              <a:buFont typeface="Helvetica Neue"/>
              <a:buChar char="✓"/>
            </a:pPr>
            <a:r>
              <a:rPr lang="es">
                <a:solidFill>
                  <a:schemeClr val="dk1"/>
                </a:solidFill>
                <a:highlight>
                  <a:schemeClr val="lt1"/>
                </a:highlight>
                <a:latin typeface="DM Sans"/>
                <a:ea typeface="DM Sans"/>
                <a:cs typeface="DM Sans"/>
                <a:sym typeface="DM Sans"/>
              </a:rPr>
              <a:t>MongoDB es de </a:t>
            </a:r>
            <a:r>
              <a:rPr lang="es" b="1">
                <a:solidFill>
                  <a:schemeClr val="dk1"/>
                </a:solidFill>
                <a:highlight>
                  <a:schemeClr val="lt1"/>
                </a:highlight>
                <a:latin typeface="DM Sans"/>
                <a:ea typeface="DM Sans"/>
                <a:cs typeface="DM Sans"/>
                <a:sym typeface="DM Sans"/>
              </a:rPr>
              <a:t>uso gratuito</a:t>
            </a:r>
            <a:r>
              <a:rPr lang="es">
                <a:solidFill>
                  <a:schemeClr val="dk1"/>
                </a:solidFill>
                <a:highlight>
                  <a:schemeClr val="lt1"/>
                </a:highlight>
                <a:latin typeface="DM Sans"/>
                <a:ea typeface="DM Sans"/>
                <a:cs typeface="DM Sans"/>
                <a:sym typeface="DM Sans"/>
              </a:rPr>
              <a:t>.</a:t>
            </a:r>
            <a:endParaRPr>
              <a:solidFill>
                <a:schemeClr val="dk1"/>
              </a:solidFill>
              <a:highlight>
                <a:schemeClr val="lt1"/>
              </a:highlight>
              <a:latin typeface="DM Sans"/>
              <a:ea typeface="DM Sans"/>
              <a:cs typeface="DM Sans"/>
              <a:sym typeface="DM Sans"/>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124"/>
          <p:cNvPicPr preferRelativeResize="0"/>
          <p:nvPr/>
        </p:nvPicPr>
        <p:blipFill>
          <a:blip r:embed="rId3">
            <a:alphaModFix/>
          </a:blip>
          <a:stretch>
            <a:fillRect/>
          </a:stretch>
        </p:blipFill>
        <p:spPr>
          <a:xfrm>
            <a:off x="1230967" y="1771767"/>
            <a:ext cx="9730067" cy="4359067"/>
          </a:xfrm>
          <a:prstGeom prst="rect">
            <a:avLst/>
          </a:prstGeom>
          <a:noFill/>
          <a:ln>
            <a:noFill/>
          </a:ln>
          <a:effectLst>
            <a:outerShdw blurRad="57150" dist="19050" dir="5400000" algn="bl" rotWithShape="0">
              <a:srgbClr val="000000">
                <a:alpha val="50000"/>
              </a:srgbClr>
            </a:outerShdw>
          </a:effectLst>
        </p:spPr>
      </p:pic>
      <p:sp>
        <p:nvSpPr>
          <p:cNvPr id="546" name="Google Shape;546;p124"/>
          <p:cNvSpPr txBox="1"/>
          <p:nvPr/>
        </p:nvSpPr>
        <p:spPr>
          <a:xfrm>
            <a:off x="694767" y="435433"/>
            <a:ext cx="9518800" cy="12772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MongoDB: arquitectura</a:t>
            </a:r>
            <a:endParaRPr sz="5333" b="1">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223"/>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1018" name="Google Shape;1018;p223"/>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marL="609585" indent="-516454">
              <a:buClr>
                <a:srgbClr val="B7B7B7"/>
              </a:buClr>
              <a:buSzPts val="2500"/>
              <a:buFont typeface="Helvetica Neue"/>
              <a:buChar char="●"/>
            </a:pPr>
            <a:r>
              <a:rPr lang="es" sz="3333">
                <a:solidFill>
                  <a:srgbClr val="B7B7B7"/>
                </a:solidFill>
                <a:latin typeface="DM Sans"/>
                <a:ea typeface="DM Sans"/>
                <a:cs typeface="DM Sans"/>
                <a:sym typeface="DM Sans"/>
              </a:rPr>
              <a:t>Realizar una función con estructura básica. Se destacarán los elementos y un caso de uso.</a:t>
            </a:r>
            <a:endParaRPr sz="3333">
              <a:solidFill>
                <a:srgbClr val="B7B7B7"/>
              </a:solidFill>
              <a:latin typeface="DM Sans"/>
              <a:ea typeface="DM Sans"/>
              <a:cs typeface="DM Sans"/>
              <a:sym typeface="DM Sans"/>
            </a:endParaRPr>
          </a:p>
          <a:p>
            <a:pPr marL="609585" indent="-516454">
              <a:buClr>
                <a:srgbClr val="B7B7B7"/>
              </a:buClr>
              <a:buSzPts val="2500"/>
              <a:buFont typeface="DM Sans"/>
              <a:buChar char="●"/>
            </a:pPr>
            <a:r>
              <a:rPr lang="es" sz="3333">
                <a:solidFill>
                  <a:srgbClr val="B7B7B7"/>
                </a:solidFill>
                <a:latin typeface="DM Sans"/>
                <a:ea typeface="DM Sans"/>
                <a:cs typeface="DM Sans"/>
                <a:sym typeface="DM Sans"/>
              </a:rPr>
              <a:t>Realizar la misma función con estructura flecha. Se destacarán las diferencias.</a:t>
            </a:r>
            <a:endParaRPr sz="3333">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1019" name="Google Shape;1019;p223"/>
          <p:cNvGrpSpPr/>
          <p:nvPr/>
        </p:nvGrpSpPr>
        <p:grpSpPr>
          <a:xfrm>
            <a:off x="631135" y="826031"/>
            <a:ext cx="985200" cy="985200"/>
            <a:chOff x="473351" y="619523"/>
            <a:chExt cx="738900" cy="738900"/>
          </a:xfrm>
        </p:grpSpPr>
        <p:sp>
          <p:nvSpPr>
            <p:cNvPr id="1020" name="Google Shape;1020;p22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021" name="Google Shape;1021;p22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125"/>
          <p:cNvSpPr txBox="1"/>
          <p:nvPr/>
        </p:nvSpPr>
        <p:spPr>
          <a:xfrm>
            <a:off x="651367" y="922500"/>
            <a:ext cx="77140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Documentos</a:t>
            </a:r>
            <a:endParaRPr sz="5333" b="1">
              <a:solidFill>
                <a:schemeClr val="dk1"/>
              </a:solidFill>
              <a:latin typeface="DM Sans"/>
              <a:ea typeface="DM Sans"/>
              <a:cs typeface="DM Sans"/>
              <a:sym typeface="DM Sans"/>
            </a:endParaRPr>
          </a:p>
        </p:txBody>
      </p:sp>
      <p:sp>
        <p:nvSpPr>
          <p:cNvPr id="552" name="Google Shape;552;p125"/>
          <p:cNvSpPr txBox="1"/>
          <p:nvPr/>
        </p:nvSpPr>
        <p:spPr>
          <a:xfrm>
            <a:off x="651367" y="1936601"/>
            <a:ext cx="6306800" cy="412416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de las grandes ventajas de un documento es que éste se basa en el concepto de </a:t>
            </a:r>
            <a:r>
              <a:rPr lang="es" b="1" i="1">
                <a:latin typeface="DM Sans"/>
                <a:ea typeface="DM Sans"/>
                <a:cs typeface="DM Sans"/>
                <a:sym typeface="DM Sans"/>
              </a:rPr>
              <a:t>clave-valor</a:t>
            </a:r>
            <a:r>
              <a:rPr lang="es" i="1">
                <a:latin typeface="DM Sans"/>
                <a:ea typeface="DM Sans"/>
                <a:cs typeface="DM Sans"/>
                <a:sym typeface="DM Sans"/>
              </a:rPr>
              <a:t>, </a:t>
            </a:r>
            <a:r>
              <a:rPr lang="es">
                <a:latin typeface="DM Sans"/>
                <a:ea typeface="DM Sans"/>
                <a:cs typeface="DM Sans"/>
                <a:sym typeface="DM Sans"/>
              </a:rPr>
              <a:t>esto, como sabrás, se asemeja muchísimo a un objeto como el que has trabajado tanto tiempo en javascript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No son propiamente un “objeto” como para llamarlos de tal forma, sino que MongoDB trabaja con una extensión de los archivos conocidos como BSON. Esto es lo que realmente permanece en la base de datos.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Los esquemas de una base de datos en MongoDB, con ayuda de elementos como mongoose, son fácilmente manipulables, ya que permite definirlos con una estructura casi idéntica a la de un objeto. </a:t>
            </a:r>
            <a:endParaRPr>
              <a:latin typeface="DM Sans"/>
              <a:ea typeface="DM Sans"/>
              <a:cs typeface="DM Sans"/>
              <a:sym typeface="DM Sans"/>
            </a:endParaRPr>
          </a:p>
        </p:txBody>
      </p:sp>
      <p:pic>
        <p:nvPicPr>
          <p:cNvPr id="553" name="Google Shape;553;p125"/>
          <p:cNvPicPr preferRelativeResize="0"/>
          <p:nvPr/>
        </p:nvPicPr>
        <p:blipFill>
          <a:blip r:embed="rId3">
            <a:alphaModFix/>
          </a:blip>
          <a:stretch>
            <a:fillRect/>
          </a:stretch>
        </p:blipFill>
        <p:spPr>
          <a:xfrm>
            <a:off x="7053400" y="2582151"/>
            <a:ext cx="4827435" cy="2715432"/>
          </a:xfrm>
          <a:prstGeom prst="rect">
            <a:avLst/>
          </a:prstGeom>
          <a:noFill/>
          <a:ln>
            <a:noFill/>
          </a:ln>
        </p:spPr>
      </p:pic>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126"/>
          <p:cNvSpPr/>
          <p:nvPr/>
        </p:nvSpPr>
        <p:spPr>
          <a:xfrm>
            <a:off x="863200" y="1610567"/>
            <a:ext cx="10465600" cy="451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59" name="Google Shape;559;p126"/>
          <p:cNvSpPr txBox="1"/>
          <p:nvPr/>
        </p:nvSpPr>
        <p:spPr>
          <a:xfrm>
            <a:off x="940600" y="508001"/>
            <a:ext cx="103108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Colecciones en MongoDB</a:t>
            </a:r>
            <a:endParaRPr sz="4667" b="1">
              <a:solidFill>
                <a:schemeClr val="lt1"/>
              </a:solidFill>
              <a:latin typeface="DM Sans"/>
              <a:ea typeface="DM Sans"/>
              <a:cs typeface="DM Sans"/>
              <a:sym typeface="DM Sans"/>
            </a:endParaRPr>
          </a:p>
        </p:txBody>
      </p:sp>
      <p:sp>
        <p:nvSpPr>
          <p:cNvPr id="560" name="Google Shape;560;p126"/>
          <p:cNvSpPr txBox="1"/>
          <p:nvPr/>
        </p:nvSpPr>
        <p:spPr>
          <a:xfrm>
            <a:off x="1084800" y="1687134"/>
            <a:ext cx="10022400" cy="2831504"/>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Cada vez que pensemos en un grupo de datos, lo mencionaremos como una </a:t>
            </a:r>
            <a:r>
              <a:rPr lang="es" sz="2400" b="1">
                <a:latin typeface="DM Sans"/>
                <a:ea typeface="DM Sans"/>
                <a:cs typeface="DM Sans"/>
                <a:sym typeface="DM Sans"/>
              </a:rPr>
              <a:t>colección</a:t>
            </a:r>
            <a:r>
              <a:rPr lang="es" sz="2400">
                <a:latin typeface="DM Sans"/>
                <a:ea typeface="DM Sans"/>
                <a:cs typeface="DM Sans"/>
                <a:sym typeface="DM Sans"/>
              </a:rPr>
              <a:t>, en ésta almacenaremos cada documento individual (similar a una tabla con sus registros).</a:t>
            </a:r>
            <a:endParaRPr sz="2400">
              <a:latin typeface="DM Sans"/>
              <a:ea typeface="DM Sans"/>
              <a:cs typeface="DM Sans"/>
              <a:sym typeface="DM Sans"/>
            </a:endParaRPr>
          </a:p>
          <a:p>
            <a:endParaRPr sz="2400">
              <a:latin typeface="DM Sans"/>
              <a:ea typeface="DM Sans"/>
              <a:cs typeface="DM Sans"/>
              <a:sym typeface="DM Sans"/>
            </a:endParaRPr>
          </a:p>
          <a:p>
            <a:pPr marL="609585" indent="-423323">
              <a:buClr>
                <a:schemeClr val="accent4"/>
              </a:buClr>
              <a:buSzPts val="1400"/>
              <a:buFont typeface="DM Sans"/>
              <a:buChar char="✓"/>
            </a:pPr>
            <a:r>
              <a:rPr lang="es" sz="2400">
                <a:latin typeface="DM Sans"/>
                <a:ea typeface="DM Sans"/>
                <a:cs typeface="DM Sans"/>
                <a:sym typeface="DM Sans"/>
              </a:rPr>
              <a:t>Colección de usuarios</a:t>
            </a:r>
            <a:endParaRPr sz="2400">
              <a:latin typeface="DM Sans"/>
              <a:ea typeface="DM Sans"/>
              <a:cs typeface="DM Sans"/>
              <a:sym typeface="DM Sans"/>
            </a:endParaRPr>
          </a:p>
          <a:p>
            <a:pPr marL="609585" indent="-423323">
              <a:buClr>
                <a:schemeClr val="accent4"/>
              </a:buClr>
              <a:buSzPts val="1400"/>
              <a:buFont typeface="DM Sans"/>
              <a:buChar char="✓"/>
            </a:pPr>
            <a:r>
              <a:rPr lang="es" sz="2400">
                <a:latin typeface="DM Sans"/>
                <a:ea typeface="DM Sans"/>
                <a:cs typeface="DM Sans"/>
                <a:sym typeface="DM Sans"/>
              </a:rPr>
              <a:t>Colección de productos</a:t>
            </a:r>
            <a:endParaRPr sz="2400">
              <a:latin typeface="DM Sans"/>
              <a:ea typeface="DM Sans"/>
              <a:cs typeface="DM Sans"/>
              <a:sym typeface="DM Sans"/>
            </a:endParaRPr>
          </a:p>
          <a:p>
            <a:pPr marL="609585" indent="-423323">
              <a:buClr>
                <a:schemeClr val="accent4"/>
              </a:buClr>
              <a:buSzPts val="1400"/>
              <a:buFont typeface="DM Sans"/>
              <a:buChar char="✓"/>
            </a:pPr>
            <a:r>
              <a:rPr lang="es" sz="2400">
                <a:latin typeface="DM Sans"/>
                <a:ea typeface="DM Sans"/>
                <a:cs typeface="DM Sans"/>
                <a:sym typeface="DM Sans"/>
              </a:rPr>
              <a:t>Colección de mascotas</a:t>
            </a:r>
            <a:endParaRPr sz="2400">
              <a:latin typeface="DM Sans"/>
              <a:ea typeface="DM Sans"/>
              <a:cs typeface="DM Sans"/>
              <a:sym typeface="DM Sans"/>
            </a:endParaRPr>
          </a:p>
        </p:txBody>
      </p:sp>
      <p:sp>
        <p:nvSpPr>
          <p:cNvPr id="561" name="Google Shape;561;p126"/>
          <p:cNvSpPr/>
          <p:nvPr/>
        </p:nvSpPr>
        <p:spPr>
          <a:xfrm>
            <a:off x="5198040" y="4571900"/>
            <a:ext cx="733200" cy="541600"/>
          </a:xfrm>
          <a:prstGeom prst="rightArrow">
            <a:avLst>
              <a:gd name="adj1" fmla="val 50000"/>
              <a:gd name="adj2"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62" name="Google Shape;562;p126"/>
          <p:cNvPicPr preferRelativeResize="0"/>
          <p:nvPr/>
        </p:nvPicPr>
        <p:blipFill>
          <a:blip r:embed="rId3">
            <a:alphaModFix/>
          </a:blip>
          <a:stretch>
            <a:fillRect/>
          </a:stretch>
        </p:blipFill>
        <p:spPr>
          <a:xfrm>
            <a:off x="1589267" y="4182701"/>
            <a:ext cx="1319999" cy="1319999"/>
          </a:xfrm>
          <a:prstGeom prst="rect">
            <a:avLst/>
          </a:prstGeom>
          <a:noFill/>
          <a:ln>
            <a:noFill/>
          </a:ln>
        </p:spPr>
      </p:pic>
      <p:sp>
        <p:nvSpPr>
          <p:cNvPr id="563" name="Google Shape;563;p126"/>
          <p:cNvSpPr/>
          <p:nvPr/>
        </p:nvSpPr>
        <p:spPr>
          <a:xfrm>
            <a:off x="1652533" y="3948467"/>
            <a:ext cx="3472000" cy="1805200"/>
          </a:xfrm>
          <a:prstGeom prst="roundRect">
            <a:avLst>
              <a:gd name="adj" fmla="val 16667"/>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64" name="Google Shape;564;p126"/>
          <p:cNvPicPr preferRelativeResize="0"/>
          <p:nvPr/>
        </p:nvPicPr>
        <p:blipFill>
          <a:blip r:embed="rId4">
            <a:alphaModFix/>
          </a:blip>
          <a:stretch>
            <a:fillRect/>
          </a:stretch>
        </p:blipFill>
        <p:spPr>
          <a:xfrm>
            <a:off x="8641567" y="4231061"/>
            <a:ext cx="2099661" cy="1397267"/>
          </a:xfrm>
          <a:prstGeom prst="rect">
            <a:avLst/>
          </a:prstGeom>
          <a:noFill/>
          <a:ln>
            <a:noFill/>
          </a:ln>
        </p:spPr>
      </p:pic>
      <p:sp>
        <p:nvSpPr>
          <p:cNvPr id="565" name="Google Shape;565;p126"/>
          <p:cNvSpPr/>
          <p:nvPr/>
        </p:nvSpPr>
        <p:spPr>
          <a:xfrm>
            <a:off x="6085100" y="3684200"/>
            <a:ext cx="4845200" cy="2330000"/>
          </a:xfrm>
          <a:prstGeom prst="roundRect">
            <a:avLst>
              <a:gd name="adj" fmla="val 16667"/>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566" name="Google Shape;566;p126"/>
          <p:cNvGraphicFramePr/>
          <p:nvPr/>
        </p:nvGraphicFramePr>
        <p:xfrm>
          <a:off x="3002300" y="4101100"/>
          <a:ext cx="2041868" cy="1483200"/>
        </p:xfrm>
        <a:graphic>
          <a:graphicData uri="http://schemas.openxmlformats.org/drawingml/2006/table">
            <a:tbl>
              <a:tblPr>
                <a:noFill/>
              </a:tblPr>
              <a:tblGrid>
                <a:gridCol w="510467">
                  <a:extLst>
                    <a:ext uri="{9D8B030D-6E8A-4147-A177-3AD203B41FA5}">
                      <a16:colId xmlns:a16="http://schemas.microsoft.com/office/drawing/2014/main" val="20000"/>
                    </a:ext>
                  </a:extLst>
                </a:gridCol>
                <a:gridCol w="510467">
                  <a:extLst>
                    <a:ext uri="{9D8B030D-6E8A-4147-A177-3AD203B41FA5}">
                      <a16:colId xmlns:a16="http://schemas.microsoft.com/office/drawing/2014/main" val="20001"/>
                    </a:ext>
                  </a:extLst>
                </a:gridCol>
                <a:gridCol w="510467">
                  <a:extLst>
                    <a:ext uri="{9D8B030D-6E8A-4147-A177-3AD203B41FA5}">
                      <a16:colId xmlns:a16="http://schemas.microsoft.com/office/drawing/2014/main" val="20002"/>
                    </a:ext>
                  </a:extLst>
                </a:gridCol>
                <a:gridCol w="510467">
                  <a:extLst>
                    <a:ext uri="{9D8B030D-6E8A-4147-A177-3AD203B41FA5}">
                      <a16:colId xmlns:a16="http://schemas.microsoft.com/office/drawing/2014/main" val="20003"/>
                    </a:ext>
                  </a:extLst>
                </a:gridCol>
              </a:tblGrid>
              <a:tr h="507960">
                <a:tc gridSpan="4">
                  <a:txBody>
                    <a:bodyPr/>
                    <a:lstStyle/>
                    <a:p>
                      <a:pPr marL="0" lvl="0" indent="0" algn="ctr" rtl="0">
                        <a:spcBef>
                          <a:spcPts val="0"/>
                        </a:spcBef>
                        <a:spcAft>
                          <a:spcPts val="0"/>
                        </a:spcAft>
                        <a:buNone/>
                      </a:pPr>
                      <a:r>
                        <a:rPr lang="es" sz="1700" b="1">
                          <a:latin typeface="DM Sans"/>
                          <a:ea typeface="DM Sans"/>
                          <a:cs typeface="DM Sans"/>
                          <a:sym typeface="DM Sans"/>
                        </a:rPr>
                        <a:t>Tabla</a:t>
                      </a:r>
                      <a:endParaRPr sz="1700" b="1">
                        <a:latin typeface="DM Sans"/>
                        <a:ea typeface="DM Sans"/>
                        <a:cs typeface="DM Sans"/>
                        <a:sym typeface="DM Sans"/>
                      </a:endParaRPr>
                    </a:p>
                  </a:txBody>
                  <a:tcPr marL="121900" marR="121900" marT="121900" marB="121900">
                    <a:solidFill>
                      <a:schemeClr val="accent5"/>
                    </a:solidFill>
                  </a:tcPr>
                </a:tc>
                <a:tc hMerge="1">
                  <a:txBody>
                    <a:bodyPr/>
                    <a:lstStyle/>
                    <a:p>
                      <a:endParaRPr lang="es-AR"/>
                    </a:p>
                  </a:txBody>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0000"/>
                  </a:ext>
                </a:extLst>
              </a:tr>
              <a:tr h="325080">
                <a:tc>
                  <a:txBody>
                    <a:bodyPr/>
                    <a:lstStyle/>
                    <a:p>
                      <a:pPr marL="0" lvl="0" indent="0" algn="l" rtl="0">
                        <a:spcBef>
                          <a:spcPts val="0"/>
                        </a:spcBef>
                        <a:spcAft>
                          <a:spcPts val="0"/>
                        </a:spcAft>
                        <a:buNone/>
                      </a:pPr>
                      <a:endParaRPr sz="500"/>
                    </a:p>
                  </a:txBody>
                  <a:tcPr marL="121900" marR="121900" marT="121900" marB="121900">
                    <a:solidFill>
                      <a:schemeClr val="lt1"/>
                    </a:solidFill>
                  </a:tcPr>
                </a:tc>
                <a:tc>
                  <a:txBody>
                    <a:bodyPr/>
                    <a:lstStyle/>
                    <a:p>
                      <a:pPr marL="0" lvl="0" indent="0" algn="l" rtl="0">
                        <a:spcBef>
                          <a:spcPts val="0"/>
                        </a:spcBef>
                        <a:spcAft>
                          <a:spcPts val="0"/>
                        </a:spcAft>
                        <a:buNone/>
                      </a:pPr>
                      <a:endParaRPr sz="500"/>
                    </a:p>
                  </a:txBody>
                  <a:tcPr marL="121900" marR="121900" marT="121900" marB="121900">
                    <a:solidFill>
                      <a:schemeClr val="lt1"/>
                    </a:solidFill>
                  </a:tcPr>
                </a:tc>
                <a:tc>
                  <a:txBody>
                    <a:bodyPr/>
                    <a:lstStyle/>
                    <a:p>
                      <a:pPr marL="0" lvl="0" indent="0" algn="l" rtl="0">
                        <a:spcBef>
                          <a:spcPts val="0"/>
                        </a:spcBef>
                        <a:spcAft>
                          <a:spcPts val="0"/>
                        </a:spcAft>
                        <a:buNone/>
                      </a:pPr>
                      <a:endParaRPr sz="500"/>
                    </a:p>
                  </a:txBody>
                  <a:tcPr marL="121900" marR="121900" marT="121900" marB="121900">
                    <a:solidFill>
                      <a:schemeClr val="lt1"/>
                    </a:solidFill>
                  </a:tcPr>
                </a:tc>
                <a:tc>
                  <a:txBody>
                    <a:bodyPr/>
                    <a:lstStyle/>
                    <a:p>
                      <a:pPr marL="0" lvl="0" indent="0" algn="l" rtl="0">
                        <a:spcBef>
                          <a:spcPts val="0"/>
                        </a:spcBef>
                        <a:spcAft>
                          <a:spcPts val="0"/>
                        </a:spcAft>
                        <a:buNone/>
                      </a:pPr>
                      <a:endParaRPr sz="500"/>
                    </a:p>
                  </a:txBody>
                  <a:tcPr marL="121900" marR="121900" marT="121900" marB="121900">
                    <a:solidFill>
                      <a:schemeClr val="lt1"/>
                    </a:solidFill>
                  </a:tcPr>
                </a:tc>
                <a:extLst>
                  <a:ext uri="{0D108BD9-81ED-4DB2-BD59-A6C34878D82A}">
                    <a16:rowId xmlns:a16="http://schemas.microsoft.com/office/drawing/2014/main" val="10001"/>
                  </a:ext>
                </a:extLst>
              </a:tr>
              <a:tr h="325080">
                <a:tc>
                  <a:txBody>
                    <a:bodyPr/>
                    <a:lstStyle/>
                    <a:p>
                      <a:pPr marL="0" lvl="0" indent="0" algn="l" rtl="0">
                        <a:spcBef>
                          <a:spcPts val="0"/>
                        </a:spcBef>
                        <a:spcAft>
                          <a:spcPts val="0"/>
                        </a:spcAft>
                        <a:buNone/>
                      </a:pPr>
                      <a:endParaRPr sz="500"/>
                    </a:p>
                  </a:txBody>
                  <a:tcPr marL="121900" marR="121900" marT="121900" marB="121900">
                    <a:solidFill>
                      <a:schemeClr val="lt1"/>
                    </a:solidFill>
                  </a:tcPr>
                </a:tc>
                <a:tc>
                  <a:txBody>
                    <a:bodyPr/>
                    <a:lstStyle/>
                    <a:p>
                      <a:pPr marL="0" lvl="0" indent="0" algn="l" rtl="0">
                        <a:spcBef>
                          <a:spcPts val="0"/>
                        </a:spcBef>
                        <a:spcAft>
                          <a:spcPts val="0"/>
                        </a:spcAft>
                        <a:buNone/>
                      </a:pPr>
                      <a:endParaRPr sz="500"/>
                    </a:p>
                  </a:txBody>
                  <a:tcPr marL="121900" marR="121900" marT="121900" marB="121900">
                    <a:solidFill>
                      <a:schemeClr val="lt1"/>
                    </a:solidFill>
                  </a:tcPr>
                </a:tc>
                <a:tc>
                  <a:txBody>
                    <a:bodyPr/>
                    <a:lstStyle/>
                    <a:p>
                      <a:pPr marL="0" lvl="0" indent="0" algn="l" rtl="0">
                        <a:spcBef>
                          <a:spcPts val="0"/>
                        </a:spcBef>
                        <a:spcAft>
                          <a:spcPts val="0"/>
                        </a:spcAft>
                        <a:buNone/>
                      </a:pPr>
                      <a:endParaRPr sz="500"/>
                    </a:p>
                  </a:txBody>
                  <a:tcPr marL="121900" marR="121900" marT="121900" marB="121900">
                    <a:solidFill>
                      <a:schemeClr val="lt1"/>
                    </a:solidFill>
                  </a:tcPr>
                </a:tc>
                <a:tc>
                  <a:txBody>
                    <a:bodyPr/>
                    <a:lstStyle/>
                    <a:p>
                      <a:pPr marL="0" lvl="0" indent="0" algn="l" rtl="0">
                        <a:spcBef>
                          <a:spcPts val="0"/>
                        </a:spcBef>
                        <a:spcAft>
                          <a:spcPts val="0"/>
                        </a:spcAft>
                        <a:buNone/>
                      </a:pPr>
                      <a:endParaRPr sz="500"/>
                    </a:p>
                  </a:txBody>
                  <a:tcPr marL="121900" marR="121900" marT="121900" marB="121900">
                    <a:solidFill>
                      <a:schemeClr val="lt1"/>
                    </a:solidFill>
                  </a:tcPr>
                </a:tc>
                <a:extLst>
                  <a:ext uri="{0D108BD9-81ED-4DB2-BD59-A6C34878D82A}">
                    <a16:rowId xmlns:a16="http://schemas.microsoft.com/office/drawing/2014/main" val="10002"/>
                  </a:ext>
                </a:extLst>
              </a:tr>
              <a:tr h="325080">
                <a:tc>
                  <a:txBody>
                    <a:bodyPr/>
                    <a:lstStyle/>
                    <a:p>
                      <a:pPr marL="0" lvl="0" indent="0" algn="l" rtl="0">
                        <a:spcBef>
                          <a:spcPts val="0"/>
                        </a:spcBef>
                        <a:spcAft>
                          <a:spcPts val="0"/>
                        </a:spcAft>
                        <a:buNone/>
                      </a:pPr>
                      <a:endParaRPr sz="500"/>
                    </a:p>
                  </a:txBody>
                  <a:tcPr marL="121900" marR="121900" marT="121900" marB="121900">
                    <a:solidFill>
                      <a:schemeClr val="lt1"/>
                    </a:solidFill>
                  </a:tcPr>
                </a:tc>
                <a:tc>
                  <a:txBody>
                    <a:bodyPr/>
                    <a:lstStyle/>
                    <a:p>
                      <a:pPr marL="0" lvl="0" indent="0" algn="l" rtl="0">
                        <a:spcBef>
                          <a:spcPts val="0"/>
                        </a:spcBef>
                        <a:spcAft>
                          <a:spcPts val="0"/>
                        </a:spcAft>
                        <a:buNone/>
                      </a:pPr>
                      <a:endParaRPr sz="500"/>
                    </a:p>
                  </a:txBody>
                  <a:tcPr marL="121900" marR="121900" marT="121900" marB="121900">
                    <a:solidFill>
                      <a:schemeClr val="lt1"/>
                    </a:solidFill>
                  </a:tcPr>
                </a:tc>
                <a:tc>
                  <a:txBody>
                    <a:bodyPr/>
                    <a:lstStyle/>
                    <a:p>
                      <a:pPr marL="0" lvl="0" indent="0" algn="l" rtl="0">
                        <a:spcBef>
                          <a:spcPts val="0"/>
                        </a:spcBef>
                        <a:spcAft>
                          <a:spcPts val="0"/>
                        </a:spcAft>
                        <a:buNone/>
                      </a:pPr>
                      <a:endParaRPr sz="500"/>
                    </a:p>
                  </a:txBody>
                  <a:tcPr marL="121900" marR="121900" marT="121900" marB="121900">
                    <a:solidFill>
                      <a:schemeClr val="lt1"/>
                    </a:solidFill>
                  </a:tcPr>
                </a:tc>
                <a:tc>
                  <a:txBody>
                    <a:bodyPr/>
                    <a:lstStyle/>
                    <a:p>
                      <a:pPr marL="0" lvl="0" indent="0" algn="l" rtl="0">
                        <a:spcBef>
                          <a:spcPts val="0"/>
                        </a:spcBef>
                        <a:spcAft>
                          <a:spcPts val="0"/>
                        </a:spcAft>
                        <a:buNone/>
                      </a:pPr>
                      <a:endParaRPr sz="500"/>
                    </a:p>
                  </a:txBody>
                  <a:tcPr marL="121900" marR="121900" marT="121900" marB="121900">
                    <a:solidFill>
                      <a:schemeClr val="lt1"/>
                    </a:solidFill>
                  </a:tcPr>
                </a:tc>
                <a:extLst>
                  <a:ext uri="{0D108BD9-81ED-4DB2-BD59-A6C34878D82A}">
                    <a16:rowId xmlns:a16="http://schemas.microsoft.com/office/drawing/2014/main" val="10003"/>
                  </a:ext>
                </a:extLst>
              </a:tr>
            </a:tbl>
          </a:graphicData>
        </a:graphic>
      </p:graphicFrame>
      <p:grpSp>
        <p:nvGrpSpPr>
          <p:cNvPr id="567" name="Google Shape;567;p126"/>
          <p:cNvGrpSpPr/>
          <p:nvPr/>
        </p:nvGrpSpPr>
        <p:grpSpPr>
          <a:xfrm>
            <a:off x="6004733" y="3774700"/>
            <a:ext cx="2810000" cy="2136000"/>
            <a:chOff x="3138350" y="1088725"/>
            <a:chExt cx="2107500" cy="1602000"/>
          </a:xfrm>
        </p:grpSpPr>
        <p:sp>
          <p:nvSpPr>
            <p:cNvPr id="568" name="Google Shape;568;p126"/>
            <p:cNvSpPr/>
            <p:nvPr/>
          </p:nvSpPr>
          <p:spPr>
            <a:xfrm>
              <a:off x="3301075" y="1088725"/>
              <a:ext cx="1689000" cy="16020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9" name="Google Shape;569;p126"/>
            <p:cNvSpPr txBox="1"/>
            <p:nvPr/>
          </p:nvSpPr>
          <p:spPr>
            <a:xfrm>
              <a:off x="3138350" y="1164425"/>
              <a:ext cx="2107500" cy="384643"/>
            </a:xfrm>
            <a:prstGeom prst="rect">
              <a:avLst/>
            </a:prstGeom>
            <a:noFill/>
            <a:ln>
              <a:noFill/>
            </a:ln>
          </p:spPr>
          <p:txBody>
            <a:bodyPr spcFirstLastPara="1" wrap="square" lIns="121900" tIns="121900" rIns="121900" bIns="121900" anchor="t" anchorCtr="0">
              <a:spAutoFit/>
            </a:bodyPr>
            <a:lstStyle/>
            <a:p>
              <a:pPr algn="ctr"/>
              <a:r>
                <a:rPr lang="es" sz="1733" b="1">
                  <a:latin typeface="DM Sans"/>
                  <a:ea typeface="DM Sans"/>
                  <a:cs typeface="DM Sans"/>
                  <a:sym typeface="DM Sans"/>
                </a:rPr>
                <a:t>Colección</a:t>
              </a:r>
              <a:endParaRPr sz="1733" b="1">
                <a:latin typeface="DM Sans"/>
                <a:ea typeface="DM Sans"/>
                <a:cs typeface="DM Sans"/>
                <a:sym typeface="DM Sans"/>
              </a:endParaRPr>
            </a:p>
          </p:txBody>
        </p:sp>
        <p:sp>
          <p:nvSpPr>
            <p:cNvPr id="570" name="Google Shape;570;p126"/>
            <p:cNvSpPr/>
            <p:nvPr/>
          </p:nvSpPr>
          <p:spPr>
            <a:xfrm>
              <a:off x="3503450" y="1549325"/>
              <a:ext cx="237300" cy="237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 name="Google Shape;571;p126"/>
            <p:cNvSpPr/>
            <p:nvPr/>
          </p:nvSpPr>
          <p:spPr>
            <a:xfrm>
              <a:off x="3788450" y="1549325"/>
              <a:ext cx="237300" cy="237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 name="Google Shape;572;p126"/>
            <p:cNvSpPr/>
            <p:nvPr/>
          </p:nvSpPr>
          <p:spPr>
            <a:xfrm>
              <a:off x="3503450" y="1908775"/>
              <a:ext cx="237300" cy="237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3" name="Google Shape;573;p126"/>
            <p:cNvSpPr/>
            <p:nvPr/>
          </p:nvSpPr>
          <p:spPr>
            <a:xfrm>
              <a:off x="3788450" y="1908775"/>
              <a:ext cx="237300" cy="237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 name="Google Shape;574;p126"/>
            <p:cNvSpPr/>
            <p:nvPr/>
          </p:nvSpPr>
          <p:spPr>
            <a:xfrm>
              <a:off x="3503450" y="2268225"/>
              <a:ext cx="237300" cy="237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 name="Google Shape;575;p126"/>
            <p:cNvSpPr/>
            <p:nvPr/>
          </p:nvSpPr>
          <p:spPr>
            <a:xfrm>
              <a:off x="3788450" y="2268225"/>
              <a:ext cx="237300" cy="237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 name="Google Shape;576;p126"/>
            <p:cNvSpPr/>
            <p:nvPr/>
          </p:nvSpPr>
          <p:spPr>
            <a:xfrm>
              <a:off x="4073450" y="2268225"/>
              <a:ext cx="237300" cy="237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 name="Google Shape;577;p126"/>
            <p:cNvSpPr/>
            <p:nvPr/>
          </p:nvSpPr>
          <p:spPr>
            <a:xfrm>
              <a:off x="4073450" y="1908775"/>
              <a:ext cx="237300" cy="237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 name="Google Shape;578;p126"/>
            <p:cNvSpPr/>
            <p:nvPr/>
          </p:nvSpPr>
          <p:spPr>
            <a:xfrm>
              <a:off x="4358450" y="1908775"/>
              <a:ext cx="237300" cy="2373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127"/>
          <p:cNvSpPr txBox="1"/>
          <p:nvPr/>
        </p:nvSpPr>
        <p:spPr>
          <a:xfrm>
            <a:off x="1948400" y="17247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84" name="Google Shape;584;p127"/>
          <p:cNvSpPr txBox="1"/>
          <p:nvPr/>
        </p:nvSpPr>
        <p:spPr>
          <a:xfrm>
            <a:off x="3997600" y="35562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
        <p:nvSpPr>
          <p:cNvPr id="585" name="Google Shape;585;p127"/>
          <p:cNvSpPr txBox="1"/>
          <p:nvPr/>
        </p:nvSpPr>
        <p:spPr>
          <a:xfrm>
            <a:off x="2168100" y="4450967"/>
            <a:ext cx="7816400" cy="1025753"/>
          </a:xfrm>
          <a:prstGeom prst="rect">
            <a:avLst/>
          </a:prstGeom>
          <a:noFill/>
          <a:ln w="19050" cap="flat" cmpd="sng">
            <a:solidFill>
              <a:schemeClr val="accent6"/>
            </a:solidFill>
            <a:prstDash val="solid"/>
            <a:round/>
            <a:headEnd type="none" w="sm" len="sm"/>
            <a:tailEnd type="none" w="sm" len="sm"/>
          </a:ln>
        </p:spPr>
        <p:txBody>
          <a:bodyPr spcFirstLastPara="1" wrap="square" lIns="121900" tIns="121900" rIns="121900" bIns="121900" anchor="t" anchorCtr="0">
            <a:spAutoFit/>
          </a:bodyPr>
          <a:lstStyle/>
          <a:p>
            <a:pPr algn="ctr"/>
            <a:r>
              <a:rPr lang="es" sz="2533">
                <a:solidFill>
                  <a:schemeClr val="lt1"/>
                </a:solidFill>
                <a:latin typeface="DM Sans"/>
                <a:ea typeface="DM Sans"/>
                <a:cs typeface="DM Sans"/>
                <a:sym typeface="DM Sans"/>
              </a:rPr>
              <a:t>¿Quieres aprender más sobre SQL? </a:t>
            </a:r>
            <a:endParaRPr sz="2533">
              <a:solidFill>
                <a:schemeClr val="lt1"/>
              </a:solidFill>
              <a:latin typeface="DM Sans"/>
              <a:ea typeface="DM Sans"/>
              <a:cs typeface="DM Sans"/>
              <a:sym typeface="DM Sans"/>
            </a:endParaRPr>
          </a:p>
          <a:p>
            <a:pPr algn="ctr"/>
            <a:r>
              <a:rPr lang="es" sz="2533" u="sng">
                <a:solidFill>
                  <a:schemeClr val="hlink"/>
                </a:solidFill>
                <a:latin typeface="DM Sans"/>
                <a:ea typeface="DM Sans"/>
                <a:cs typeface="DM Sans"/>
                <a:sym typeface="DM Sans"/>
                <a:hlinkClick r:id="rId3"/>
              </a:rPr>
              <a:t>¡Tenemos un curso para ti!</a:t>
            </a:r>
            <a:endParaRPr sz="2533">
              <a:solidFill>
                <a:schemeClr val="lt1"/>
              </a:solidFill>
              <a:latin typeface="DM Sans"/>
              <a:ea typeface="DM Sans"/>
              <a:cs typeface="DM Sans"/>
              <a:sym typeface="DM Sans"/>
            </a:endParaRP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128"/>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Instalar MongoDB</a:t>
            </a:r>
            <a:endParaRPr sz="5333" b="1">
              <a:solidFill>
                <a:schemeClr val="dk1"/>
              </a:solidFill>
              <a:latin typeface="DM Sans"/>
              <a:ea typeface="DM Sans"/>
              <a:cs typeface="DM Sans"/>
              <a:sym typeface="DM Sans"/>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29"/>
          <p:cNvSpPr txBox="1"/>
          <p:nvPr/>
        </p:nvSpPr>
        <p:spPr>
          <a:xfrm>
            <a:off x="360800" y="1199167"/>
            <a:ext cx="6895600" cy="974800"/>
          </a:xfrm>
          <a:prstGeom prst="rect">
            <a:avLst/>
          </a:prstGeom>
          <a:noFill/>
          <a:ln>
            <a:noFill/>
          </a:ln>
        </p:spPr>
        <p:txBody>
          <a:bodyPr spcFirstLastPara="1" wrap="square" lIns="121900" tIns="121900" rIns="121900" bIns="121900" anchor="t" anchorCtr="0">
            <a:noAutofit/>
          </a:bodyPr>
          <a:lstStyle/>
          <a:p>
            <a:r>
              <a:rPr lang="es" sz="4800" b="1">
                <a:latin typeface="DM Sans"/>
                <a:ea typeface="DM Sans"/>
                <a:cs typeface="DM Sans"/>
                <a:sym typeface="DM Sans"/>
              </a:rPr>
              <a:t>1.  Visitar la página oficial</a:t>
            </a:r>
            <a:endParaRPr sz="4800" b="1">
              <a:latin typeface="DM Sans"/>
              <a:ea typeface="DM Sans"/>
              <a:cs typeface="DM Sans"/>
              <a:sym typeface="DM Sans"/>
            </a:endParaRPr>
          </a:p>
        </p:txBody>
      </p:sp>
      <p:sp>
        <p:nvSpPr>
          <p:cNvPr id="596" name="Google Shape;596;p129"/>
          <p:cNvSpPr txBox="1"/>
          <p:nvPr/>
        </p:nvSpPr>
        <p:spPr>
          <a:xfrm>
            <a:off x="360800" y="3014000"/>
            <a:ext cx="4431200" cy="3939500"/>
          </a:xfrm>
          <a:prstGeom prst="rect">
            <a:avLst/>
          </a:prstGeom>
          <a:noFill/>
          <a:ln>
            <a:noFill/>
          </a:ln>
        </p:spPr>
        <p:txBody>
          <a:bodyPr spcFirstLastPara="1" wrap="square" lIns="121900" tIns="121900" rIns="121900" bIns="121900" anchor="t" anchorCtr="0">
            <a:spAutoFit/>
          </a:bodyPr>
          <a:lstStyle/>
          <a:p>
            <a:pPr marL="609585" indent="-423323" algn="just">
              <a:buClr>
                <a:schemeClr val="accent4"/>
              </a:buClr>
              <a:buSzPts val="1400"/>
              <a:buFont typeface="DM Sans"/>
              <a:buChar char="✓"/>
            </a:pPr>
            <a:r>
              <a:rPr lang="es" sz="2400">
                <a:latin typeface="DM Sans"/>
                <a:ea typeface="DM Sans"/>
                <a:cs typeface="DM Sans"/>
                <a:sym typeface="DM Sans"/>
              </a:rPr>
              <a:t>Comenzamos instalando el </a:t>
            </a:r>
            <a:r>
              <a:rPr lang="es" sz="2400" b="1">
                <a:latin typeface="DM Sans"/>
                <a:ea typeface="DM Sans"/>
                <a:cs typeface="DM Sans"/>
                <a:sym typeface="DM Sans"/>
              </a:rPr>
              <a:t>community Server</a:t>
            </a:r>
            <a:r>
              <a:rPr lang="es" sz="2400">
                <a:latin typeface="DM Sans"/>
                <a:ea typeface="DM Sans"/>
                <a:cs typeface="DM Sans"/>
                <a:sym typeface="DM Sans"/>
              </a:rPr>
              <a:t> que se encuentra en el apartado de </a:t>
            </a:r>
            <a:r>
              <a:rPr lang="es" sz="2400" b="1">
                <a:latin typeface="DM Sans"/>
                <a:ea typeface="DM Sans"/>
                <a:cs typeface="DM Sans"/>
                <a:sym typeface="DM Sans"/>
              </a:rPr>
              <a:t>Productos</a:t>
            </a:r>
            <a:r>
              <a:rPr lang="es" sz="2400">
                <a:latin typeface="DM Sans"/>
                <a:ea typeface="DM Sans"/>
                <a:cs typeface="DM Sans"/>
                <a:sym typeface="DM Sans"/>
              </a:rPr>
              <a:t>, en la pestaña de  </a:t>
            </a:r>
            <a:r>
              <a:rPr lang="es" sz="2400" b="1">
                <a:solidFill>
                  <a:schemeClr val="dk1"/>
                </a:solidFill>
                <a:latin typeface="DM Sans"/>
                <a:ea typeface="DM Sans"/>
                <a:cs typeface="DM Sans"/>
                <a:sym typeface="DM Sans"/>
              </a:rPr>
              <a:t>C</a:t>
            </a:r>
            <a:r>
              <a:rPr lang="es" sz="2400" b="1">
                <a:latin typeface="DM Sans"/>
                <a:ea typeface="DM Sans"/>
                <a:cs typeface="DM Sans"/>
                <a:sym typeface="DM Sans"/>
              </a:rPr>
              <a:t>ommunity Edition.</a:t>
            </a:r>
            <a:endParaRPr sz="2400" b="1">
              <a:latin typeface="DM Sans"/>
              <a:ea typeface="DM Sans"/>
              <a:cs typeface="DM Sans"/>
              <a:sym typeface="DM Sans"/>
            </a:endParaRPr>
          </a:p>
          <a:p>
            <a:pPr marL="609585" indent="-423323" algn="just">
              <a:buClr>
                <a:schemeClr val="accent4"/>
              </a:buClr>
              <a:buSzPts val="1400"/>
              <a:buFont typeface="DM Sans"/>
              <a:buChar char="✓"/>
            </a:pPr>
            <a:r>
              <a:rPr lang="es" sz="2400">
                <a:latin typeface="DM Sans"/>
                <a:ea typeface="DM Sans"/>
                <a:cs typeface="DM Sans"/>
                <a:sym typeface="DM Sans"/>
              </a:rPr>
              <a:t>Seleccionamos nuestro sistema operativo y presionamos el botón de descarga.</a:t>
            </a:r>
            <a:endParaRPr sz="2400" b="1">
              <a:latin typeface="DM Sans"/>
              <a:ea typeface="DM Sans"/>
              <a:cs typeface="DM Sans"/>
              <a:sym typeface="DM Sans"/>
            </a:endParaRPr>
          </a:p>
        </p:txBody>
      </p:sp>
      <p:grpSp>
        <p:nvGrpSpPr>
          <p:cNvPr id="597" name="Google Shape;597;p129"/>
          <p:cNvGrpSpPr/>
          <p:nvPr/>
        </p:nvGrpSpPr>
        <p:grpSpPr>
          <a:xfrm>
            <a:off x="5849839" y="3613246"/>
            <a:ext cx="5889696" cy="2620387"/>
            <a:chOff x="4001675" y="2501800"/>
            <a:chExt cx="4936051" cy="2196100"/>
          </a:xfrm>
        </p:grpSpPr>
        <p:pic>
          <p:nvPicPr>
            <p:cNvPr id="598" name="Google Shape;598;p129"/>
            <p:cNvPicPr preferRelativeResize="0"/>
            <p:nvPr/>
          </p:nvPicPr>
          <p:blipFill rotWithShape="1">
            <a:blip r:embed="rId3">
              <a:alphaModFix/>
            </a:blip>
            <a:srcRect t="12827" b="8039"/>
            <a:stretch/>
          </p:blipFill>
          <p:spPr>
            <a:xfrm>
              <a:off x="4001675" y="2501800"/>
              <a:ext cx="4936051" cy="2196100"/>
            </a:xfrm>
            <a:prstGeom prst="rect">
              <a:avLst/>
            </a:prstGeom>
            <a:noFill/>
            <a:ln>
              <a:noFill/>
            </a:ln>
          </p:spPr>
        </p:pic>
        <p:sp>
          <p:nvSpPr>
            <p:cNvPr id="599" name="Google Shape;599;p129"/>
            <p:cNvSpPr/>
            <p:nvPr/>
          </p:nvSpPr>
          <p:spPr>
            <a:xfrm>
              <a:off x="7670150" y="4044400"/>
              <a:ext cx="677537" cy="362622"/>
            </a:xfrm>
            <a:custGeom>
              <a:avLst/>
              <a:gdLst/>
              <a:ahLst/>
              <a:cxnLst/>
              <a:rect l="l" t="t" r="r" b="b"/>
              <a:pathLst>
                <a:path w="25206" h="10738" extrusionOk="0">
                  <a:moveTo>
                    <a:pt x="1146" y="2672"/>
                  </a:moveTo>
                  <a:cubicBezTo>
                    <a:pt x="8333" y="-921"/>
                    <a:pt x="27793" y="-208"/>
                    <a:pt x="24811" y="7253"/>
                  </a:cubicBezTo>
                  <a:cubicBezTo>
                    <a:pt x="23345" y="10921"/>
                    <a:pt x="17310" y="10307"/>
                    <a:pt x="13360" y="10307"/>
                  </a:cubicBezTo>
                  <a:cubicBezTo>
                    <a:pt x="9651" y="10307"/>
                    <a:pt x="4914" y="11784"/>
                    <a:pt x="2291" y="9161"/>
                  </a:cubicBezTo>
                  <a:cubicBezTo>
                    <a:pt x="65" y="6935"/>
                    <a:pt x="0" y="3148"/>
                    <a:pt x="0" y="0"/>
                  </a:cubicBezTo>
                </a:path>
              </a:pathLst>
            </a:custGeom>
            <a:noFill/>
            <a:ln w="9525" cap="flat" cmpd="sng">
              <a:solidFill>
                <a:schemeClr val="dk2"/>
              </a:solidFill>
              <a:prstDash val="solid"/>
              <a:round/>
              <a:headEnd type="none" w="med" len="med"/>
              <a:tailEnd type="none" w="med" len="med"/>
            </a:ln>
          </p:spPr>
        </p:sp>
      </p:grpSp>
      <p:grpSp>
        <p:nvGrpSpPr>
          <p:cNvPr id="600" name="Google Shape;600;p129"/>
          <p:cNvGrpSpPr/>
          <p:nvPr/>
        </p:nvGrpSpPr>
        <p:grpSpPr>
          <a:xfrm>
            <a:off x="6524287" y="1939961"/>
            <a:ext cx="4818352" cy="1505939"/>
            <a:chOff x="4146425" y="971525"/>
            <a:chExt cx="4038176" cy="1262100"/>
          </a:xfrm>
        </p:grpSpPr>
        <p:pic>
          <p:nvPicPr>
            <p:cNvPr id="601" name="Google Shape;601;p129"/>
            <p:cNvPicPr preferRelativeResize="0"/>
            <p:nvPr/>
          </p:nvPicPr>
          <p:blipFill rotWithShape="1">
            <a:blip r:embed="rId4">
              <a:alphaModFix/>
            </a:blip>
            <a:srcRect l="13190" t="16710" r="8988" b="40031"/>
            <a:stretch/>
          </p:blipFill>
          <p:spPr>
            <a:xfrm>
              <a:off x="4146425" y="971525"/>
              <a:ext cx="4038176" cy="1262100"/>
            </a:xfrm>
            <a:prstGeom prst="rect">
              <a:avLst/>
            </a:prstGeom>
            <a:noFill/>
            <a:ln>
              <a:noFill/>
            </a:ln>
          </p:spPr>
        </p:pic>
        <p:sp>
          <p:nvSpPr>
            <p:cNvPr id="602" name="Google Shape;602;p129"/>
            <p:cNvSpPr/>
            <p:nvPr/>
          </p:nvSpPr>
          <p:spPr>
            <a:xfrm>
              <a:off x="5498503" y="1840050"/>
              <a:ext cx="611525" cy="380950"/>
            </a:xfrm>
            <a:custGeom>
              <a:avLst/>
              <a:gdLst/>
              <a:ahLst/>
              <a:cxnLst/>
              <a:rect l="l" t="t" r="r" b="b"/>
              <a:pathLst>
                <a:path w="24461" h="15238" extrusionOk="0">
                  <a:moveTo>
                    <a:pt x="21595" y="1527"/>
                  </a:moveTo>
                  <a:cubicBezTo>
                    <a:pt x="16118" y="1527"/>
                    <a:pt x="10496" y="-563"/>
                    <a:pt x="5182" y="764"/>
                  </a:cubicBezTo>
                  <a:cubicBezTo>
                    <a:pt x="1044" y="1797"/>
                    <a:pt x="-1651" y="9962"/>
                    <a:pt x="1365" y="12978"/>
                  </a:cubicBezTo>
                  <a:cubicBezTo>
                    <a:pt x="6842" y="18455"/>
                    <a:pt x="18409" y="12730"/>
                    <a:pt x="23886" y="7253"/>
                  </a:cubicBezTo>
                  <a:cubicBezTo>
                    <a:pt x="26121" y="5018"/>
                    <a:pt x="20939" y="0"/>
                    <a:pt x="17778" y="0"/>
                  </a:cubicBezTo>
                </a:path>
              </a:pathLst>
            </a:custGeom>
            <a:noFill/>
            <a:ln w="9525" cap="flat" cmpd="sng">
              <a:solidFill>
                <a:schemeClr val="dk2"/>
              </a:solidFill>
              <a:prstDash val="solid"/>
              <a:round/>
              <a:headEnd type="none" w="med" len="med"/>
              <a:tailEnd type="none" w="med" len="med"/>
            </a:ln>
          </p:spPr>
        </p:sp>
      </p:grpSp>
      <p:grpSp>
        <p:nvGrpSpPr>
          <p:cNvPr id="603" name="Google Shape;603;p129"/>
          <p:cNvGrpSpPr/>
          <p:nvPr/>
        </p:nvGrpSpPr>
        <p:grpSpPr>
          <a:xfrm>
            <a:off x="609791" y="624382"/>
            <a:ext cx="574765" cy="574765"/>
            <a:chOff x="7605951" y="217673"/>
            <a:chExt cx="738900" cy="738900"/>
          </a:xfrm>
        </p:grpSpPr>
        <p:sp>
          <p:nvSpPr>
            <p:cNvPr id="604" name="Google Shape;604;p129"/>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05" name="Google Shape;605;p129"/>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606" name="Google Shape;606;p129"/>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000000"/>
                </a:solidFill>
                <a:latin typeface="DM Sans"/>
                <a:ea typeface="DM Sans"/>
                <a:cs typeface="DM Sans"/>
                <a:sym typeface="DM Sans"/>
              </a:rPr>
              <a:t>APROXIMACIÓN AL PROCESO</a:t>
            </a:r>
            <a:endParaRPr sz="2400">
              <a:solidFill>
                <a:srgbClr val="000000"/>
              </a:solidFill>
              <a:latin typeface="DM Sans"/>
              <a:ea typeface="DM Sans"/>
              <a:cs typeface="DM Sans"/>
              <a:sym typeface="DM Sans"/>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130"/>
          <p:cNvPicPr preferRelativeResize="0"/>
          <p:nvPr/>
        </p:nvPicPr>
        <p:blipFill>
          <a:blip r:embed="rId3">
            <a:alphaModFix/>
          </a:blip>
          <a:stretch>
            <a:fillRect/>
          </a:stretch>
        </p:blipFill>
        <p:spPr>
          <a:xfrm>
            <a:off x="7256400" y="1851400"/>
            <a:ext cx="4274200" cy="3155200"/>
          </a:xfrm>
          <a:prstGeom prst="rect">
            <a:avLst/>
          </a:prstGeom>
          <a:noFill/>
          <a:ln>
            <a:noFill/>
          </a:ln>
        </p:spPr>
      </p:pic>
      <p:sp>
        <p:nvSpPr>
          <p:cNvPr id="612" name="Google Shape;612;p130"/>
          <p:cNvSpPr txBox="1"/>
          <p:nvPr/>
        </p:nvSpPr>
        <p:spPr>
          <a:xfrm>
            <a:off x="434933" y="3648400"/>
            <a:ext cx="5381600" cy="2708393"/>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Recuerda que la razón por la cual se requiere ejecutar con permisos de administrador, es para poder evitar cualquier posible conflicto de permisos que pueda ocurrir durante el proceso de instalación.</a:t>
            </a:r>
            <a:endParaRPr sz="2000" dirty="0">
              <a:latin typeface="DM Sans"/>
              <a:ea typeface="DM Sans"/>
              <a:cs typeface="DM Sans"/>
              <a:sym typeface="DM Sans"/>
            </a:endParaRPr>
          </a:p>
          <a:p>
            <a:endParaRPr sz="2000" dirty="0">
              <a:latin typeface="DM Sans"/>
              <a:ea typeface="DM Sans"/>
              <a:cs typeface="DM Sans"/>
              <a:sym typeface="DM Sans"/>
            </a:endParaRPr>
          </a:p>
          <a:p>
            <a:r>
              <a:rPr lang="es" sz="2000" dirty="0">
                <a:latin typeface="DM Sans"/>
                <a:ea typeface="DM Sans"/>
                <a:cs typeface="DM Sans"/>
                <a:sym typeface="DM Sans"/>
              </a:rPr>
              <a:t>El resto del proceso será sólo seguir el wizard de instalación</a:t>
            </a:r>
            <a:endParaRPr sz="2000" dirty="0">
              <a:latin typeface="DM Sans"/>
              <a:ea typeface="DM Sans"/>
              <a:cs typeface="DM Sans"/>
              <a:sym typeface="DM Sans"/>
            </a:endParaRPr>
          </a:p>
        </p:txBody>
      </p:sp>
      <p:sp>
        <p:nvSpPr>
          <p:cNvPr id="613" name="Google Shape;613;p130"/>
          <p:cNvSpPr txBox="1"/>
          <p:nvPr/>
        </p:nvSpPr>
        <p:spPr>
          <a:xfrm>
            <a:off x="360800" y="1199167"/>
            <a:ext cx="6895600" cy="974800"/>
          </a:xfrm>
          <a:prstGeom prst="rect">
            <a:avLst/>
          </a:prstGeom>
          <a:noFill/>
          <a:ln>
            <a:noFill/>
          </a:ln>
        </p:spPr>
        <p:txBody>
          <a:bodyPr spcFirstLastPara="1" wrap="square" lIns="121900" tIns="121900" rIns="121900" bIns="121900" anchor="t" anchorCtr="0">
            <a:noAutofit/>
          </a:bodyPr>
          <a:lstStyle/>
          <a:p>
            <a:r>
              <a:rPr lang="es" sz="4800" b="1" dirty="0">
                <a:latin typeface="DM Sans"/>
                <a:ea typeface="DM Sans"/>
                <a:cs typeface="DM Sans"/>
                <a:sym typeface="DM Sans"/>
              </a:rPr>
              <a:t>2. Ejecutar instalador con permisos de administrador</a:t>
            </a:r>
            <a:endParaRPr sz="4800" b="1" dirty="0">
              <a:latin typeface="DM Sans"/>
              <a:ea typeface="DM Sans"/>
              <a:cs typeface="DM Sans"/>
              <a:sym typeface="DM Sans"/>
            </a:endParaRPr>
          </a:p>
        </p:txBody>
      </p:sp>
      <p:grpSp>
        <p:nvGrpSpPr>
          <p:cNvPr id="614" name="Google Shape;614;p130"/>
          <p:cNvGrpSpPr/>
          <p:nvPr/>
        </p:nvGrpSpPr>
        <p:grpSpPr>
          <a:xfrm>
            <a:off x="609791" y="624382"/>
            <a:ext cx="574765" cy="574765"/>
            <a:chOff x="7605951" y="217673"/>
            <a:chExt cx="738900" cy="738900"/>
          </a:xfrm>
        </p:grpSpPr>
        <p:sp>
          <p:nvSpPr>
            <p:cNvPr id="615" name="Google Shape;615;p13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16" name="Google Shape;616;p130"/>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17" name="Google Shape;617;p130"/>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000000"/>
                </a:solidFill>
                <a:latin typeface="DM Sans"/>
                <a:ea typeface="DM Sans"/>
                <a:cs typeface="DM Sans"/>
                <a:sym typeface="DM Sans"/>
              </a:rPr>
              <a:t>APROXIMACIÓN AL PROCESO</a:t>
            </a:r>
            <a:endParaRPr sz="2400">
              <a:solidFill>
                <a:srgbClr val="000000"/>
              </a:solidFill>
              <a:latin typeface="DM Sans"/>
              <a:ea typeface="DM Sans"/>
              <a:cs typeface="DM Sans"/>
              <a:sym typeface="DM Sans"/>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131"/>
          <p:cNvPicPr preferRelativeResize="0"/>
          <p:nvPr/>
        </p:nvPicPr>
        <p:blipFill>
          <a:blip r:embed="rId3">
            <a:alphaModFix/>
          </a:blip>
          <a:stretch>
            <a:fillRect/>
          </a:stretch>
        </p:blipFill>
        <p:spPr>
          <a:xfrm>
            <a:off x="1179652" y="531901"/>
            <a:ext cx="3217265" cy="2487233"/>
          </a:xfrm>
          <a:prstGeom prst="rect">
            <a:avLst/>
          </a:prstGeom>
          <a:noFill/>
          <a:ln>
            <a:noFill/>
          </a:ln>
        </p:spPr>
      </p:pic>
      <p:pic>
        <p:nvPicPr>
          <p:cNvPr id="623" name="Google Shape;623;p131"/>
          <p:cNvPicPr preferRelativeResize="0"/>
          <p:nvPr/>
        </p:nvPicPr>
        <p:blipFill rotWithShape="1">
          <a:blip r:embed="rId4">
            <a:alphaModFix/>
          </a:blip>
          <a:srcRect r="13322"/>
          <a:stretch/>
        </p:blipFill>
        <p:spPr>
          <a:xfrm>
            <a:off x="7339817" y="531885"/>
            <a:ext cx="3368867" cy="2641300"/>
          </a:xfrm>
          <a:prstGeom prst="rect">
            <a:avLst/>
          </a:prstGeom>
          <a:noFill/>
          <a:ln>
            <a:noFill/>
          </a:ln>
        </p:spPr>
      </p:pic>
      <p:pic>
        <p:nvPicPr>
          <p:cNvPr id="624" name="Google Shape;624;p131"/>
          <p:cNvPicPr preferRelativeResize="0"/>
          <p:nvPr/>
        </p:nvPicPr>
        <p:blipFill>
          <a:blip r:embed="rId5">
            <a:alphaModFix/>
          </a:blip>
          <a:stretch>
            <a:fillRect/>
          </a:stretch>
        </p:blipFill>
        <p:spPr>
          <a:xfrm>
            <a:off x="7391218" y="3536300"/>
            <a:ext cx="3266100" cy="2554933"/>
          </a:xfrm>
          <a:prstGeom prst="rect">
            <a:avLst/>
          </a:prstGeom>
          <a:noFill/>
          <a:ln>
            <a:noFill/>
          </a:ln>
        </p:spPr>
      </p:pic>
      <p:sp>
        <p:nvSpPr>
          <p:cNvPr id="625" name="Google Shape;625;p131"/>
          <p:cNvSpPr txBox="1"/>
          <p:nvPr/>
        </p:nvSpPr>
        <p:spPr>
          <a:xfrm>
            <a:off x="7070667" y="6192833"/>
            <a:ext cx="3907200" cy="471948"/>
          </a:xfrm>
          <a:prstGeom prst="rect">
            <a:avLst/>
          </a:prstGeom>
          <a:noFill/>
          <a:ln>
            <a:noFill/>
          </a:ln>
        </p:spPr>
        <p:txBody>
          <a:bodyPr spcFirstLastPara="1" wrap="square" lIns="121900" tIns="121900" rIns="121900" bIns="121900" anchor="t" anchorCtr="0">
            <a:spAutoFit/>
          </a:bodyPr>
          <a:lstStyle/>
          <a:p>
            <a:pPr algn="ctr"/>
            <a:r>
              <a:rPr lang="es" sz="1467">
                <a:latin typeface="DM Sans"/>
                <a:ea typeface="DM Sans"/>
                <a:cs typeface="DM Sans"/>
                <a:sym typeface="DM Sans"/>
              </a:rPr>
              <a:t>Se recomienda instalar como servicio</a:t>
            </a:r>
            <a:endParaRPr sz="1467">
              <a:latin typeface="DM Sans"/>
              <a:ea typeface="DM Sans"/>
              <a:cs typeface="DM Sans"/>
              <a:sym typeface="DM Sans"/>
            </a:endParaRPr>
          </a:p>
        </p:txBody>
      </p:sp>
      <p:grpSp>
        <p:nvGrpSpPr>
          <p:cNvPr id="626" name="Google Shape;626;p131"/>
          <p:cNvGrpSpPr/>
          <p:nvPr/>
        </p:nvGrpSpPr>
        <p:grpSpPr>
          <a:xfrm>
            <a:off x="334984" y="609435"/>
            <a:ext cx="782800" cy="800179"/>
            <a:chOff x="1731113" y="1953850"/>
            <a:chExt cx="587100" cy="600134"/>
          </a:xfrm>
        </p:grpSpPr>
        <p:sp>
          <p:nvSpPr>
            <p:cNvPr id="627" name="Google Shape;627;p131"/>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628" name="Google Shape;628;p131"/>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1</a:t>
              </a:r>
              <a:endParaRPr sz="4000" b="1">
                <a:solidFill>
                  <a:srgbClr val="000000"/>
                </a:solidFill>
                <a:latin typeface="DM Sans"/>
                <a:ea typeface="DM Sans"/>
                <a:cs typeface="DM Sans"/>
                <a:sym typeface="DM Sans"/>
              </a:endParaRPr>
            </a:p>
          </p:txBody>
        </p:sp>
      </p:grpSp>
      <p:grpSp>
        <p:nvGrpSpPr>
          <p:cNvPr id="629" name="Google Shape;629;p131"/>
          <p:cNvGrpSpPr/>
          <p:nvPr/>
        </p:nvGrpSpPr>
        <p:grpSpPr>
          <a:xfrm>
            <a:off x="6473017" y="609435"/>
            <a:ext cx="782800" cy="800179"/>
            <a:chOff x="1731113" y="1953850"/>
            <a:chExt cx="587100" cy="600134"/>
          </a:xfrm>
        </p:grpSpPr>
        <p:sp>
          <p:nvSpPr>
            <p:cNvPr id="630" name="Google Shape;630;p131"/>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631" name="Google Shape;631;p131"/>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latin typeface="DM Sans"/>
                  <a:ea typeface="DM Sans"/>
                  <a:cs typeface="DM Sans"/>
                  <a:sym typeface="DM Sans"/>
                </a:rPr>
                <a:t>2</a:t>
              </a:r>
              <a:endParaRPr sz="4000" b="1">
                <a:solidFill>
                  <a:srgbClr val="000000"/>
                </a:solidFill>
                <a:latin typeface="DM Sans"/>
                <a:ea typeface="DM Sans"/>
                <a:cs typeface="DM Sans"/>
                <a:sym typeface="DM Sans"/>
              </a:endParaRPr>
            </a:p>
          </p:txBody>
        </p:sp>
      </p:grpSp>
      <p:grpSp>
        <p:nvGrpSpPr>
          <p:cNvPr id="632" name="Google Shape;632;p131"/>
          <p:cNvGrpSpPr/>
          <p:nvPr/>
        </p:nvGrpSpPr>
        <p:grpSpPr>
          <a:xfrm>
            <a:off x="6473017" y="3536302"/>
            <a:ext cx="782800" cy="800179"/>
            <a:chOff x="1731113" y="1953850"/>
            <a:chExt cx="587100" cy="600134"/>
          </a:xfrm>
        </p:grpSpPr>
        <p:sp>
          <p:nvSpPr>
            <p:cNvPr id="633" name="Google Shape;633;p131"/>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634" name="Google Shape;634;p131"/>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latin typeface="DM Sans"/>
                  <a:ea typeface="DM Sans"/>
                  <a:cs typeface="DM Sans"/>
                  <a:sym typeface="DM Sans"/>
                </a:rPr>
                <a:t>4</a:t>
              </a:r>
              <a:endParaRPr sz="4000" b="1">
                <a:solidFill>
                  <a:srgbClr val="000000"/>
                </a:solidFill>
                <a:latin typeface="DM Sans"/>
                <a:ea typeface="DM Sans"/>
                <a:cs typeface="DM Sans"/>
                <a:sym typeface="DM Sans"/>
              </a:endParaRPr>
            </a:p>
          </p:txBody>
        </p:sp>
      </p:grpSp>
      <p:pic>
        <p:nvPicPr>
          <p:cNvPr id="635" name="Google Shape;635;p131"/>
          <p:cNvPicPr preferRelativeResize="0"/>
          <p:nvPr/>
        </p:nvPicPr>
        <p:blipFill>
          <a:blip r:embed="rId6">
            <a:alphaModFix/>
          </a:blip>
          <a:stretch>
            <a:fillRect/>
          </a:stretch>
        </p:blipFill>
        <p:spPr>
          <a:xfrm>
            <a:off x="1142233" y="3536296"/>
            <a:ext cx="3368867" cy="2633821"/>
          </a:xfrm>
          <a:prstGeom prst="rect">
            <a:avLst/>
          </a:prstGeom>
          <a:noFill/>
          <a:ln>
            <a:noFill/>
          </a:ln>
        </p:spPr>
      </p:pic>
      <p:sp>
        <p:nvSpPr>
          <p:cNvPr id="636" name="Google Shape;636;p131"/>
          <p:cNvSpPr txBox="1"/>
          <p:nvPr/>
        </p:nvSpPr>
        <p:spPr>
          <a:xfrm>
            <a:off x="720067" y="6130433"/>
            <a:ext cx="4213200" cy="471948"/>
          </a:xfrm>
          <a:prstGeom prst="rect">
            <a:avLst/>
          </a:prstGeom>
          <a:noFill/>
          <a:ln>
            <a:noFill/>
          </a:ln>
        </p:spPr>
        <p:txBody>
          <a:bodyPr spcFirstLastPara="1" wrap="square" lIns="121900" tIns="121900" rIns="121900" bIns="121900" anchor="t" anchorCtr="0">
            <a:spAutoFit/>
          </a:bodyPr>
          <a:lstStyle/>
          <a:p>
            <a:pPr algn="ctr"/>
            <a:r>
              <a:rPr lang="es" sz="1467">
                <a:latin typeface="DM Sans"/>
                <a:ea typeface="DM Sans"/>
                <a:cs typeface="DM Sans"/>
                <a:sym typeface="DM Sans"/>
              </a:rPr>
              <a:t>Recuerda seleccionar la instalación completa</a:t>
            </a:r>
            <a:endParaRPr sz="1467">
              <a:latin typeface="DM Sans"/>
              <a:ea typeface="DM Sans"/>
              <a:cs typeface="DM Sans"/>
              <a:sym typeface="DM Sans"/>
            </a:endParaRPr>
          </a:p>
        </p:txBody>
      </p:sp>
      <p:grpSp>
        <p:nvGrpSpPr>
          <p:cNvPr id="637" name="Google Shape;637;p131"/>
          <p:cNvGrpSpPr/>
          <p:nvPr/>
        </p:nvGrpSpPr>
        <p:grpSpPr>
          <a:xfrm>
            <a:off x="334984" y="3536302"/>
            <a:ext cx="782800" cy="800179"/>
            <a:chOff x="1731113" y="1953850"/>
            <a:chExt cx="587100" cy="600134"/>
          </a:xfrm>
        </p:grpSpPr>
        <p:sp>
          <p:nvSpPr>
            <p:cNvPr id="638" name="Google Shape;638;p131"/>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639" name="Google Shape;639;p131"/>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latin typeface="DM Sans"/>
                  <a:ea typeface="DM Sans"/>
                  <a:cs typeface="DM Sans"/>
                  <a:sym typeface="DM Sans"/>
                </a:rPr>
                <a:t>3</a:t>
              </a:r>
              <a:endParaRPr sz="4000" b="1">
                <a:solidFill>
                  <a:srgbClr val="000000"/>
                </a:solidFill>
                <a:latin typeface="DM Sans"/>
                <a:ea typeface="DM Sans"/>
                <a:cs typeface="DM Sans"/>
                <a:sym typeface="DM Sans"/>
              </a:endParaRPr>
            </a:p>
          </p:txBody>
        </p:sp>
      </p:gr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32"/>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Corroborando la instalación</a:t>
            </a:r>
            <a:endParaRPr sz="5333" b="1">
              <a:solidFill>
                <a:schemeClr val="dk1"/>
              </a:solidFill>
              <a:latin typeface="DM Sans"/>
              <a:ea typeface="DM Sans"/>
              <a:cs typeface="DM Sans"/>
              <a:sym typeface="DM Sans"/>
            </a:endParaRP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33"/>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50" name="Google Shape;650;p133"/>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Cliente CLI</a:t>
            </a:r>
            <a:endParaRPr sz="4667" b="1">
              <a:solidFill>
                <a:schemeClr val="lt1"/>
              </a:solidFill>
              <a:latin typeface="DM Sans"/>
              <a:ea typeface="DM Sans"/>
              <a:cs typeface="DM Sans"/>
              <a:sym typeface="DM Sans"/>
            </a:endParaRPr>
          </a:p>
        </p:txBody>
      </p:sp>
      <p:sp>
        <p:nvSpPr>
          <p:cNvPr id="651" name="Google Shape;651;p133"/>
          <p:cNvSpPr txBox="1"/>
          <p:nvPr/>
        </p:nvSpPr>
        <p:spPr>
          <a:xfrm>
            <a:off x="7355200" y="1789900"/>
            <a:ext cx="3829600" cy="393950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400" dirty="0">
                <a:solidFill>
                  <a:schemeClr val="dk1"/>
                </a:solidFill>
                <a:latin typeface="DM Sans"/>
                <a:ea typeface="DM Sans"/>
                <a:cs typeface="DM Sans"/>
                <a:sym typeface="DM Sans"/>
              </a:rPr>
              <a:t>Hay diferentes formas de acceder a una base de datos, la primera es el cliente CLI (Command Line Interface). Éste nos permitirá utilizar la consola de nuestra computadora para poder conectar con la base de datos. </a:t>
            </a:r>
            <a:endParaRPr dirty="0">
              <a:latin typeface="DM Sans"/>
              <a:ea typeface="DM Sans"/>
              <a:cs typeface="DM Sans"/>
              <a:sym typeface="DM Sans"/>
            </a:endParaRPr>
          </a:p>
        </p:txBody>
      </p:sp>
      <p:pic>
        <p:nvPicPr>
          <p:cNvPr id="652" name="Google Shape;652;p133"/>
          <p:cNvPicPr preferRelativeResize="0"/>
          <p:nvPr/>
        </p:nvPicPr>
        <p:blipFill>
          <a:blip r:embed="rId3">
            <a:alphaModFix/>
          </a:blip>
          <a:stretch>
            <a:fillRect/>
          </a:stretch>
        </p:blipFill>
        <p:spPr>
          <a:xfrm>
            <a:off x="1527785" y="1789900"/>
            <a:ext cx="5092700" cy="431800"/>
          </a:xfrm>
          <a:prstGeom prst="rect">
            <a:avLst/>
          </a:prstGeom>
          <a:noFill/>
          <a:ln>
            <a:noFill/>
          </a:ln>
        </p:spPr>
      </p:pic>
      <p:pic>
        <p:nvPicPr>
          <p:cNvPr id="653" name="Google Shape;653;p133"/>
          <p:cNvPicPr preferRelativeResize="0"/>
          <p:nvPr/>
        </p:nvPicPr>
        <p:blipFill>
          <a:blip r:embed="rId4">
            <a:alphaModFix/>
          </a:blip>
          <a:stretch>
            <a:fillRect/>
          </a:stretch>
        </p:blipFill>
        <p:spPr>
          <a:xfrm>
            <a:off x="1006001" y="2525467"/>
            <a:ext cx="6136265" cy="3092967"/>
          </a:xfrm>
          <a:prstGeom prst="rect">
            <a:avLst/>
          </a:prstGeom>
          <a:noFill/>
          <a:ln>
            <a:noFill/>
          </a:ln>
        </p:spPr>
      </p:pic>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34"/>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59" name="Google Shape;659;p134"/>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Cliente CLI</a:t>
            </a:r>
            <a:endParaRPr sz="4667" b="1">
              <a:solidFill>
                <a:schemeClr val="lt1"/>
              </a:solidFill>
              <a:latin typeface="DM Sans"/>
              <a:ea typeface="DM Sans"/>
              <a:cs typeface="DM Sans"/>
              <a:sym typeface="DM Sans"/>
            </a:endParaRPr>
          </a:p>
        </p:txBody>
      </p:sp>
      <p:sp>
        <p:nvSpPr>
          <p:cNvPr id="660" name="Google Shape;660;p134"/>
          <p:cNvSpPr txBox="1"/>
          <p:nvPr/>
        </p:nvSpPr>
        <p:spPr>
          <a:xfrm>
            <a:off x="7355200" y="1789901"/>
            <a:ext cx="3829600" cy="3939500"/>
          </a:xfrm>
          <a:prstGeom prst="rect">
            <a:avLst/>
          </a:prstGeom>
          <a:noFill/>
          <a:ln>
            <a:noFill/>
          </a:ln>
        </p:spPr>
        <p:txBody>
          <a:bodyPr spcFirstLastPara="1" wrap="square" lIns="121900" tIns="121900" rIns="121900" bIns="121900" anchor="t" anchorCtr="0">
            <a:spAutoFit/>
          </a:bodyPr>
          <a:lstStyle/>
          <a:p>
            <a:r>
              <a:rPr lang="es" sz="2000" dirty="0">
                <a:solidFill>
                  <a:schemeClr val="dk1"/>
                </a:solidFill>
                <a:latin typeface="DM Sans"/>
                <a:ea typeface="DM Sans"/>
                <a:cs typeface="DM Sans"/>
                <a:sym typeface="DM Sans"/>
              </a:rPr>
              <a:t>Si instalamos mongo como un servicio. Significa que el servidor está corriendo, sólo hay que comenzar a utilizarlo con el comando </a:t>
            </a:r>
            <a:r>
              <a:rPr lang="es" sz="2000" b="1" i="1" dirty="0">
                <a:solidFill>
                  <a:schemeClr val="dk1"/>
                </a:solidFill>
                <a:latin typeface="DM Sans"/>
                <a:ea typeface="DM Sans"/>
                <a:cs typeface="DM Sans"/>
                <a:sym typeface="DM Sans"/>
              </a:rPr>
              <a:t>mongo</a:t>
            </a:r>
            <a:r>
              <a:rPr lang="es" sz="2000" dirty="0">
                <a:solidFill>
                  <a:schemeClr val="dk1"/>
                </a:solidFill>
                <a:latin typeface="DM Sans"/>
                <a:ea typeface="DM Sans"/>
                <a:cs typeface="DM Sans"/>
                <a:sym typeface="DM Sans"/>
              </a:rPr>
              <a:t>.</a:t>
            </a:r>
            <a:endParaRPr sz="2000" dirty="0">
              <a:solidFill>
                <a:schemeClr val="dk1"/>
              </a:solidFill>
              <a:latin typeface="DM Sans"/>
              <a:ea typeface="DM Sans"/>
              <a:cs typeface="DM Sans"/>
              <a:sym typeface="DM Sans"/>
            </a:endParaRPr>
          </a:p>
          <a:p>
            <a:endParaRPr sz="2000" dirty="0">
              <a:solidFill>
                <a:schemeClr val="dk1"/>
              </a:solidFill>
              <a:latin typeface="DM Sans"/>
              <a:ea typeface="DM Sans"/>
              <a:cs typeface="DM Sans"/>
              <a:sym typeface="DM Sans"/>
            </a:endParaRPr>
          </a:p>
          <a:p>
            <a:r>
              <a:rPr lang="es" sz="2000" dirty="0">
                <a:solidFill>
                  <a:schemeClr val="dk1"/>
                </a:solidFill>
                <a:latin typeface="DM Sans"/>
                <a:ea typeface="DM Sans"/>
                <a:cs typeface="DM Sans"/>
                <a:sym typeface="DM Sans"/>
              </a:rPr>
              <a:t>Una vez presionado, nos deberá mostrar información de la conexión, Además. Se mantendrá escuchando las instrucciones para los comandos que ingresemos.</a:t>
            </a:r>
            <a:endParaRPr sz="1600" dirty="0">
              <a:latin typeface="DM Sans"/>
              <a:ea typeface="DM Sans"/>
              <a:cs typeface="DM Sans"/>
              <a:sym typeface="DM Sans"/>
            </a:endParaRPr>
          </a:p>
        </p:txBody>
      </p:sp>
      <p:pic>
        <p:nvPicPr>
          <p:cNvPr id="661" name="Google Shape;661;p134"/>
          <p:cNvPicPr preferRelativeResize="0"/>
          <p:nvPr/>
        </p:nvPicPr>
        <p:blipFill>
          <a:blip r:embed="rId3">
            <a:alphaModFix/>
          </a:blip>
          <a:stretch>
            <a:fillRect/>
          </a:stretch>
        </p:blipFill>
        <p:spPr>
          <a:xfrm>
            <a:off x="1527785" y="1789900"/>
            <a:ext cx="5092700" cy="431800"/>
          </a:xfrm>
          <a:prstGeom prst="rect">
            <a:avLst/>
          </a:prstGeom>
          <a:noFill/>
          <a:ln>
            <a:noFill/>
          </a:ln>
        </p:spPr>
      </p:pic>
      <p:pic>
        <p:nvPicPr>
          <p:cNvPr id="662" name="Google Shape;662;p134"/>
          <p:cNvPicPr preferRelativeResize="0"/>
          <p:nvPr/>
        </p:nvPicPr>
        <p:blipFill>
          <a:blip r:embed="rId4">
            <a:alphaModFix/>
          </a:blip>
          <a:stretch>
            <a:fillRect/>
          </a:stretch>
        </p:blipFill>
        <p:spPr>
          <a:xfrm>
            <a:off x="1006001" y="2525467"/>
            <a:ext cx="6136265" cy="309296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224"/>
          <p:cNvSpPr txBox="1"/>
          <p:nvPr/>
        </p:nvSpPr>
        <p:spPr>
          <a:xfrm>
            <a:off x="818867" y="461301"/>
            <a:ext cx="105428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Ejemplos de los diferentes tipos de funciones</a:t>
            </a:r>
            <a:endParaRPr sz="4667" b="1">
              <a:solidFill>
                <a:schemeClr val="lt1"/>
              </a:solidFill>
              <a:latin typeface="DM Sans"/>
              <a:ea typeface="DM Sans"/>
              <a:cs typeface="DM Sans"/>
              <a:sym typeface="DM Sans"/>
            </a:endParaRPr>
          </a:p>
        </p:txBody>
      </p:sp>
      <p:pic>
        <p:nvPicPr>
          <p:cNvPr id="1027" name="Google Shape;1027;p224"/>
          <p:cNvPicPr preferRelativeResize="0"/>
          <p:nvPr/>
        </p:nvPicPr>
        <p:blipFill>
          <a:blip r:embed="rId3">
            <a:alphaModFix/>
          </a:blip>
          <a:stretch>
            <a:fillRect/>
          </a:stretch>
        </p:blipFill>
        <p:spPr>
          <a:xfrm>
            <a:off x="2276601" y="1915668"/>
            <a:ext cx="7847100" cy="4495033"/>
          </a:xfrm>
          <a:prstGeom prst="rect">
            <a:avLst/>
          </a:prstGeom>
          <a:noFill/>
          <a:ln>
            <a:noFill/>
          </a:ln>
        </p:spPr>
      </p:pic>
      <p:sp>
        <p:nvSpPr>
          <p:cNvPr id="1028" name="Google Shape;1028;p224"/>
          <p:cNvSpPr/>
          <p:nvPr/>
        </p:nvSpPr>
        <p:spPr>
          <a:xfrm>
            <a:off x="2718037" y="2361612"/>
            <a:ext cx="2465200" cy="1740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9" name="Google Shape;1029;p224"/>
          <p:cNvSpPr/>
          <p:nvPr/>
        </p:nvSpPr>
        <p:spPr>
          <a:xfrm>
            <a:off x="2718037" y="4271143"/>
            <a:ext cx="2646400" cy="1740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0" name="Google Shape;1030;p224"/>
          <p:cNvSpPr/>
          <p:nvPr/>
        </p:nvSpPr>
        <p:spPr>
          <a:xfrm>
            <a:off x="6805799" y="2939407"/>
            <a:ext cx="2988000" cy="174000"/>
          </a:xfrm>
          <a:prstGeom prst="rect">
            <a:avLst/>
          </a:prstGeom>
          <a:noFill/>
          <a:ln w="1905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1" name="Google Shape;1031;p224"/>
          <p:cNvSpPr/>
          <p:nvPr/>
        </p:nvSpPr>
        <p:spPr>
          <a:xfrm>
            <a:off x="6951852" y="5139969"/>
            <a:ext cx="2842000" cy="174000"/>
          </a:xfrm>
          <a:prstGeom prst="rect">
            <a:avLst/>
          </a:prstGeom>
          <a:noFill/>
          <a:ln w="1905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135"/>
          <p:cNvSpPr txBox="1"/>
          <p:nvPr/>
        </p:nvSpPr>
        <p:spPr>
          <a:xfrm>
            <a:off x="609800" y="1541467"/>
            <a:ext cx="9559200" cy="434935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Si no instalaste mongo como servicio, tendrás que hacer un paso adicional, donde colocaremos </a:t>
            </a:r>
            <a:r>
              <a:rPr lang="es" sz="3333" b="1" u="sng">
                <a:solidFill>
                  <a:schemeClr val="lt1"/>
                </a:solidFill>
                <a:latin typeface="DM Sans"/>
                <a:ea typeface="DM Sans"/>
                <a:cs typeface="DM Sans"/>
                <a:sym typeface="DM Sans"/>
              </a:rPr>
              <a:t>mongod</a:t>
            </a:r>
            <a:r>
              <a:rPr lang="es" sz="3333" b="1">
                <a:solidFill>
                  <a:schemeClr val="lt1"/>
                </a:solidFill>
                <a:latin typeface="DM Sans"/>
                <a:ea typeface="DM Sans"/>
                <a:cs typeface="DM Sans"/>
                <a:sym typeface="DM Sans"/>
              </a:rPr>
              <a:t>. Éste tomará la carpeta por defecto </a:t>
            </a:r>
            <a:r>
              <a:rPr lang="es" sz="3333">
                <a:solidFill>
                  <a:schemeClr val="lt1"/>
                </a:solidFill>
                <a:latin typeface="DM Sans"/>
                <a:ea typeface="DM Sans"/>
                <a:cs typeface="DM Sans"/>
                <a:sym typeface="DM Sans"/>
              </a:rPr>
              <a:t>al momento de la instalación y la usará como base de datos. </a:t>
            </a:r>
            <a:endParaRPr sz="3333">
              <a:solidFill>
                <a:schemeClr val="lt1"/>
              </a:solidFill>
              <a:latin typeface="DM Sans"/>
              <a:ea typeface="DM Sans"/>
              <a:cs typeface="DM Sans"/>
              <a:sym typeface="DM Sans"/>
            </a:endParaRPr>
          </a:p>
          <a:p>
            <a:pPr>
              <a:buClr>
                <a:srgbClr val="000000"/>
              </a:buClr>
              <a:buSzPts val="2500"/>
            </a:pPr>
            <a:endParaRPr sz="3333">
              <a:solidFill>
                <a:schemeClr val="lt1"/>
              </a:solidFill>
              <a:latin typeface="DM Sans"/>
              <a:ea typeface="DM Sans"/>
              <a:cs typeface="DM Sans"/>
              <a:sym typeface="DM Sans"/>
            </a:endParaRPr>
          </a:p>
          <a:p>
            <a:pPr>
              <a:buClr>
                <a:srgbClr val="000000"/>
              </a:buClr>
              <a:buSzPts val="2500"/>
            </a:pPr>
            <a:r>
              <a:rPr lang="es" sz="3333">
                <a:solidFill>
                  <a:schemeClr val="lt1"/>
                </a:solidFill>
                <a:latin typeface="DM Sans"/>
                <a:ea typeface="DM Sans"/>
                <a:cs typeface="DM Sans"/>
                <a:sym typeface="DM Sans"/>
              </a:rPr>
              <a:t>En caso de querer una carpeta diferente, </a:t>
            </a:r>
            <a:r>
              <a:rPr lang="es" sz="3333" u="sng">
                <a:solidFill>
                  <a:schemeClr val="hlink"/>
                </a:solidFill>
                <a:latin typeface="DM Sans"/>
                <a:ea typeface="DM Sans"/>
                <a:cs typeface="DM Sans"/>
                <a:sym typeface="DM Sans"/>
                <a:hlinkClick r:id="rId3"/>
              </a:rPr>
              <a:t>revisar el comando mongod --dbpath &lt;path&gt;</a:t>
            </a:r>
            <a:r>
              <a:rPr lang="es" sz="3333">
                <a:solidFill>
                  <a:schemeClr val="lt1"/>
                </a:solidFill>
                <a:latin typeface="DM Sans"/>
                <a:ea typeface="DM Sans"/>
                <a:cs typeface="DM Sans"/>
                <a:sym typeface="DM Sans"/>
              </a:rPr>
              <a:t> </a:t>
            </a:r>
            <a:endParaRPr sz="3333">
              <a:solidFill>
                <a:schemeClr val="lt1"/>
              </a:solidFill>
              <a:latin typeface="DM Sans"/>
              <a:ea typeface="DM Sans"/>
              <a:cs typeface="DM Sans"/>
              <a:sym typeface="DM Sans"/>
            </a:endParaRPr>
          </a:p>
        </p:txBody>
      </p:sp>
      <p:sp>
        <p:nvSpPr>
          <p:cNvPr id="668" name="Google Shape;668;p135"/>
          <p:cNvSpPr txBox="1"/>
          <p:nvPr/>
        </p:nvSpPr>
        <p:spPr>
          <a:xfrm>
            <a:off x="609800" y="347218"/>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36"/>
          <p:cNvSpPr txBox="1"/>
          <p:nvPr/>
        </p:nvSpPr>
        <p:spPr>
          <a:xfrm>
            <a:off x="1948400" y="2161767"/>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dk1"/>
                </a:solidFill>
                <a:latin typeface="DM Sans"/>
                <a:ea typeface="DM Sans"/>
                <a:cs typeface="DM Sans"/>
                <a:sym typeface="DM Sans"/>
              </a:rPr>
              <a:t>Ahora que ya instalamos MongoDB… </a:t>
            </a:r>
            <a:endParaRPr sz="5333" b="1">
              <a:solidFill>
                <a:schemeClr val="dk1"/>
              </a:solidFill>
              <a:latin typeface="DM Sans"/>
              <a:ea typeface="DM Sans"/>
              <a:cs typeface="DM Sans"/>
              <a:sym typeface="DM Sans"/>
            </a:endParaRPr>
          </a:p>
        </p:txBody>
      </p:sp>
      <p:sp>
        <p:nvSpPr>
          <p:cNvPr id="674" name="Google Shape;674;p136"/>
          <p:cNvSpPr txBox="1"/>
          <p:nvPr/>
        </p:nvSpPr>
        <p:spPr>
          <a:xfrm>
            <a:off x="2059400" y="4077701"/>
            <a:ext cx="8073200" cy="615513"/>
          </a:xfrm>
          <a:prstGeom prst="rect">
            <a:avLst/>
          </a:prstGeom>
          <a:noFill/>
          <a:ln>
            <a:noFill/>
          </a:ln>
        </p:spPr>
        <p:txBody>
          <a:bodyPr spcFirstLastPara="1" wrap="square" lIns="121900" tIns="121900" rIns="121900" bIns="121900" anchor="t" anchorCtr="0">
            <a:spAutoFit/>
          </a:bodyPr>
          <a:lstStyle/>
          <a:p>
            <a:pPr algn="ctr"/>
            <a:r>
              <a:rPr lang="es" sz="2400">
                <a:highlight>
                  <a:schemeClr val="accent6"/>
                </a:highlight>
                <a:latin typeface="DM Sans"/>
                <a:ea typeface="DM Sans"/>
                <a:cs typeface="DM Sans"/>
                <a:sym typeface="DM Sans"/>
              </a:rPr>
              <a:t>probemos comandos que te pueden resultar útiles</a:t>
            </a:r>
            <a:endParaRPr sz="2400">
              <a:highlight>
                <a:schemeClr val="accent6"/>
              </a:highlight>
              <a:latin typeface="DM Sans"/>
              <a:ea typeface="DM Sans"/>
              <a:cs typeface="DM Sans"/>
              <a:sym typeface="DM Sans"/>
            </a:endParaRP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37"/>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80" name="Google Shape;680;p137"/>
          <p:cNvSpPr txBox="1"/>
          <p:nvPr/>
        </p:nvSpPr>
        <p:spPr>
          <a:xfrm>
            <a:off x="1948400" y="209734"/>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Comandos iniciales: creación</a:t>
            </a:r>
            <a:endParaRPr sz="4667" b="1">
              <a:solidFill>
                <a:schemeClr val="lt1"/>
              </a:solidFill>
              <a:latin typeface="DM Sans"/>
              <a:ea typeface="DM Sans"/>
              <a:cs typeface="DM Sans"/>
              <a:sym typeface="DM Sans"/>
            </a:endParaRPr>
          </a:p>
        </p:txBody>
      </p:sp>
      <p:sp>
        <p:nvSpPr>
          <p:cNvPr id="681" name="Google Shape;681;p137"/>
          <p:cNvSpPr txBox="1"/>
          <p:nvPr/>
        </p:nvSpPr>
        <p:spPr>
          <a:xfrm>
            <a:off x="7822633" y="1961867"/>
            <a:ext cx="3364000" cy="3548752"/>
          </a:xfrm>
          <a:prstGeom prst="rect">
            <a:avLst/>
          </a:prstGeom>
          <a:noFill/>
          <a:ln>
            <a:noFill/>
          </a:ln>
        </p:spPr>
        <p:txBody>
          <a:bodyPr spcFirstLastPara="1" wrap="square" lIns="121900" tIns="121900" rIns="121900" bIns="121900" anchor="t" anchorCtr="0">
            <a:spAutoFit/>
          </a:bodyPr>
          <a:lstStyle/>
          <a:p>
            <a:pPr marL="609585" indent="-402157">
              <a:buClr>
                <a:schemeClr val="accent4"/>
              </a:buClr>
              <a:buSzPts val="1150"/>
              <a:buFont typeface="DM Sans"/>
              <a:buChar char="✓"/>
            </a:pPr>
            <a:r>
              <a:rPr lang="es" sz="1533" b="1" i="1">
                <a:latin typeface="DM Sans"/>
                <a:ea typeface="DM Sans"/>
                <a:cs typeface="DM Sans"/>
                <a:sym typeface="DM Sans"/>
              </a:rPr>
              <a:t>show dbs</a:t>
            </a:r>
            <a:r>
              <a:rPr lang="es" sz="1533">
                <a:latin typeface="DM Sans"/>
                <a:ea typeface="DM Sans"/>
                <a:cs typeface="DM Sans"/>
                <a:sym typeface="DM Sans"/>
              </a:rPr>
              <a:t> mostrará la lista de bases de datos que tengamos activas.</a:t>
            </a:r>
            <a:endParaRPr sz="1533">
              <a:latin typeface="DM Sans"/>
              <a:ea typeface="DM Sans"/>
              <a:cs typeface="DM Sans"/>
              <a:sym typeface="DM Sans"/>
            </a:endParaRPr>
          </a:p>
          <a:p>
            <a:pPr marL="609585"/>
            <a:endParaRPr sz="1533">
              <a:latin typeface="DM Sans"/>
              <a:ea typeface="DM Sans"/>
              <a:cs typeface="DM Sans"/>
              <a:sym typeface="DM Sans"/>
            </a:endParaRPr>
          </a:p>
          <a:p>
            <a:pPr marL="609585" indent="-402157">
              <a:buClr>
                <a:schemeClr val="accent4"/>
              </a:buClr>
              <a:buSzPts val="1150"/>
              <a:buFont typeface="DM Sans"/>
              <a:buChar char="✓"/>
            </a:pPr>
            <a:r>
              <a:rPr lang="es" sz="1533" b="1" i="1">
                <a:latin typeface="DM Sans"/>
                <a:ea typeface="DM Sans"/>
                <a:cs typeface="DM Sans"/>
                <a:sym typeface="DM Sans"/>
              </a:rPr>
              <a:t>use &lt;nombre&gt;</a:t>
            </a:r>
            <a:r>
              <a:rPr lang="es" sz="1533">
                <a:latin typeface="DM Sans"/>
                <a:ea typeface="DM Sans"/>
                <a:cs typeface="DM Sans"/>
                <a:sym typeface="DM Sans"/>
              </a:rPr>
              <a:t> crea una nueva base de datos (en caso de no existir) y se posiciona en ella para utilizarla.</a:t>
            </a:r>
            <a:endParaRPr sz="1533">
              <a:latin typeface="DM Sans"/>
              <a:ea typeface="DM Sans"/>
              <a:cs typeface="DM Sans"/>
              <a:sym typeface="DM Sans"/>
            </a:endParaRPr>
          </a:p>
          <a:p>
            <a:pPr marL="609585"/>
            <a:endParaRPr sz="1533">
              <a:latin typeface="DM Sans"/>
              <a:ea typeface="DM Sans"/>
              <a:cs typeface="DM Sans"/>
              <a:sym typeface="DM Sans"/>
            </a:endParaRPr>
          </a:p>
          <a:p>
            <a:pPr marL="609585" indent="-402157">
              <a:buClr>
                <a:schemeClr val="accent4"/>
              </a:buClr>
              <a:buSzPts val="1150"/>
              <a:buFont typeface="DM Sans"/>
              <a:buChar char="✓"/>
            </a:pPr>
            <a:r>
              <a:rPr lang="es" sz="1533" b="1" i="1">
                <a:latin typeface="DM Sans"/>
                <a:ea typeface="DM Sans"/>
                <a:cs typeface="DM Sans"/>
                <a:sym typeface="DM Sans"/>
              </a:rPr>
              <a:t>db.createCollection(nombre)</a:t>
            </a:r>
            <a:r>
              <a:rPr lang="es" sz="1533">
                <a:latin typeface="DM Sans"/>
                <a:ea typeface="DM Sans"/>
                <a:cs typeface="DM Sans"/>
                <a:sym typeface="DM Sans"/>
              </a:rPr>
              <a:t> creará nuestra primera colección para comenzar a ingresar documentos.</a:t>
            </a:r>
            <a:endParaRPr sz="1533">
              <a:latin typeface="DM Sans"/>
              <a:ea typeface="DM Sans"/>
              <a:cs typeface="DM Sans"/>
              <a:sym typeface="DM Sans"/>
            </a:endParaRPr>
          </a:p>
        </p:txBody>
      </p:sp>
      <p:sp>
        <p:nvSpPr>
          <p:cNvPr id="682" name="Google Shape;682;p137"/>
          <p:cNvSpPr txBox="1"/>
          <p:nvPr/>
        </p:nvSpPr>
        <p:spPr>
          <a:xfrm>
            <a:off x="3267675" y="3396937"/>
            <a:ext cx="22468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683" name="Google Shape;683;p137"/>
          <p:cNvPicPr preferRelativeResize="0"/>
          <p:nvPr/>
        </p:nvPicPr>
        <p:blipFill>
          <a:blip r:embed="rId3">
            <a:alphaModFix/>
          </a:blip>
          <a:stretch>
            <a:fillRect/>
          </a:stretch>
        </p:blipFill>
        <p:spPr>
          <a:xfrm>
            <a:off x="1203367" y="1899251"/>
            <a:ext cx="6375400" cy="952500"/>
          </a:xfrm>
          <a:prstGeom prst="rect">
            <a:avLst/>
          </a:prstGeom>
          <a:noFill/>
          <a:ln>
            <a:noFill/>
          </a:ln>
        </p:spPr>
      </p:pic>
      <p:pic>
        <p:nvPicPr>
          <p:cNvPr id="684" name="Google Shape;684;p137"/>
          <p:cNvPicPr preferRelativeResize="0"/>
          <p:nvPr/>
        </p:nvPicPr>
        <p:blipFill rotWithShape="1">
          <a:blip r:embed="rId4">
            <a:alphaModFix/>
          </a:blip>
          <a:srcRect r="10610"/>
          <a:stretch/>
        </p:blipFill>
        <p:spPr>
          <a:xfrm>
            <a:off x="1223600" y="3113267"/>
            <a:ext cx="6334933" cy="1016000"/>
          </a:xfrm>
          <a:prstGeom prst="rect">
            <a:avLst/>
          </a:prstGeom>
          <a:noFill/>
          <a:ln>
            <a:noFill/>
          </a:ln>
        </p:spPr>
      </p:pic>
      <p:pic>
        <p:nvPicPr>
          <p:cNvPr id="685" name="Google Shape;685;p137"/>
          <p:cNvPicPr preferRelativeResize="0"/>
          <p:nvPr/>
        </p:nvPicPr>
        <p:blipFill rotWithShape="1">
          <a:blip r:embed="rId5">
            <a:alphaModFix/>
          </a:blip>
          <a:srcRect r="32500"/>
          <a:stretch/>
        </p:blipFill>
        <p:spPr>
          <a:xfrm>
            <a:off x="1223595" y="4503601"/>
            <a:ext cx="6334932" cy="952500"/>
          </a:xfrm>
          <a:prstGeom prst="rect">
            <a:avLst/>
          </a:prstGeom>
          <a:noFill/>
          <a:ln>
            <a:noFill/>
          </a:ln>
        </p:spPr>
      </p:pic>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38"/>
          <p:cNvSpPr/>
          <p:nvPr/>
        </p:nvSpPr>
        <p:spPr>
          <a:xfrm>
            <a:off x="863200" y="1929767"/>
            <a:ext cx="10465600" cy="4078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91" name="Google Shape;691;p138"/>
          <p:cNvSpPr txBox="1"/>
          <p:nvPr/>
        </p:nvSpPr>
        <p:spPr>
          <a:xfrm>
            <a:off x="1948400" y="390568"/>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Insertando un dato en la colección “usuarios”</a:t>
            </a:r>
            <a:endParaRPr sz="4667" b="1">
              <a:solidFill>
                <a:schemeClr val="lt1"/>
              </a:solidFill>
              <a:latin typeface="DM Sans"/>
              <a:ea typeface="DM Sans"/>
              <a:cs typeface="DM Sans"/>
              <a:sym typeface="DM Sans"/>
            </a:endParaRPr>
          </a:p>
        </p:txBody>
      </p:sp>
      <p:pic>
        <p:nvPicPr>
          <p:cNvPr id="692" name="Google Shape;692;p138"/>
          <p:cNvPicPr preferRelativeResize="0"/>
          <p:nvPr/>
        </p:nvPicPr>
        <p:blipFill>
          <a:blip r:embed="rId3">
            <a:alphaModFix/>
          </a:blip>
          <a:stretch>
            <a:fillRect/>
          </a:stretch>
        </p:blipFill>
        <p:spPr>
          <a:xfrm>
            <a:off x="1237600" y="3151069"/>
            <a:ext cx="9716800" cy="962233"/>
          </a:xfrm>
          <a:prstGeom prst="rect">
            <a:avLst/>
          </a:prstGeom>
          <a:noFill/>
          <a:ln>
            <a:noFill/>
          </a:ln>
        </p:spPr>
      </p:pic>
      <p:sp>
        <p:nvSpPr>
          <p:cNvPr id="693" name="Google Shape;693;p138"/>
          <p:cNvSpPr txBox="1"/>
          <p:nvPr/>
        </p:nvSpPr>
        <p:spPr>
          <a:xfrm>
            <a:off x="1098033" y="2086167"/>
            <a:ext cx="9984400" cy="859554"/>
          </a:xfrm>
          <a:prstGeom prst="rect">
            <a:avLst/>
          </a:prstGeom>
          <a:noFill/>
          <a:ln>
            <a:noFill/>
          </a:ln>
        </p:spPr>
        <p:txBody>
          <a:bodyPr spcFirstLastPara="1" wrap="square" lIns="121900" tIns="121900" rIns="121900" bIns="121900" anchor="t" anchorCtr="0">
            <a:spAutoFit/>
          </a:bodyPr>
          <a:lstStyle/>
          <a:p>
            <a:pPr>
              <a:lnSpc>
                <a:spcPct val="115000"/>
              </a:lnSpc>
            </a:pPr>
            <a:r>
              <a:rPr lang="es" sz="1733">
                <a:solidFill>
                  <a:schemeClr val="dk1"/>
                </a:solidFill>
                <a:latin typeface="DM Sans"/>
                <a:ea typeface="DM Sans"/>
                <a:cs typeface="DM Sans"/>
                <a:sym typeface="DM Sans"/>
              </a:rPr>
              <a:t>Una vez que sabemos qué colección vamos a utilizar, utilizaremos el comando “insertOne”, pasando el objeto que queremos guardar en dicha colección:</a:t>
            </a:r>
            <a:endParaRPr sz="1733">
              <a:solidFill>
                <a:schemeClr val="dk1"/>
              </a:solidFill>
              <a:latin typeface="DM Sans"/>
              <a:ea typeface="DM Sans"/>
              <a:cs typeface="DM Sans"/>
              <a:sym typeface="DM Sans"/>
            </a:endParaRPr>
          </a:p>
        </p:txBody>
      </p:sp>
      <p:sp>
        <p:nvSpPr>
          <p:cNvPr id="694" name="Google Shape;694;p138"/>
          <p:cNvSpPr txBox="1"/>
          <p:nvPr/>
        </p:nvSpPr>
        <p:spPr>
          <a:xfrm>
            <a:off x="1098033" y="4233434"/>
            <a:ext cx="9984400" cy="1779614"/>
          </a:xfrm>
          <a:prstGeom prst="rect">
            <a:avLst/>
          </a:prstGeom>
          <a:noFill/>
          <a:ln>
            <a:noFill/>
          </a:ln>
        </p:spPr>
        <p:txBody>
          <a:bodyPr spcFirstLastPara="1" wrap="square" lIns="121900" tIns="121900" rIns="121900" bIns="121900" anchor="t" anchorCtr="0">
            <a:spAutoFit/>
          </a:bodyPr>
          <a:lstStyle/>
          <a:p>
            <a:pPr>
              <a:lnSpc>
                <a:spcPct val="115000"/>
              </a:lnSpc>
            </a:pPr>
            <a:r>
              <a:rPr lang="es" sz="1733">
                <a:solidFill>
                  <a:schemeClr val="dk1"/>
                </a:solidFill>
                <a:latin typeface="DM Sans"/>
                <a:ea typeface="DM Sans"/>
                <a:cs typeface="DM Sans"/>
                <a:sym typeface="DM Sans"/>
              </a:rPr>
              <a:t>¡Nota lo sencillo que es! la sintaxis base.colección.método es bastante fácil de recordar, porque nos recuerdan a los métodos que solemos utilizar al trabajar con objetos y clases en javascript.</a:t>
            </a:r>
            <a:endParaRPr sz="1733">
              <a:solidFill>
                <a:schemeClr val="dk1"/>
              </a:solidFill>
              <a:latin typeface="DM Sans"/>
              <a:ea typeface="DM Sans"/>
              <a:cs typeface="DM Sans"/>
              <a:sym typeface="DM Sans"/>
            </a:endParaRPr>
          </a:p>
          <a:p>
            <a:pPr>
              <a:lnSpc>
                <a:spcPct val="115000"/>
              </a:lnSpc>
            </a:pPr>
            <a:r>
              <a:rPr lang="es" sz="1733">
                <a:solidFill>
                  <a:schemeClr val="dk1"/>
                </a:solidFill>
                <a:latin typeface="DM Sans"/>
                <a:ea typeface="DM Sans"/>
                <a:cs typeface="DM Sans"/>
                <a:sym typeface="DM Sans"/>
              </a:rPr>
              <a:t>Además, el documento insertado es un objeto con propiedades en clave-valor, lo cual hace que podamos visualizar y entender más fácil qué es lo que estamos insertando. </a:t>
            </a:r>
            <a:endParaRPr sz="1733">
              <a:solidFill>
                <a:schemeClr val="dk1"/>
              </a:solidFill>
              <a:latin typeface="DM Sans"/>
              <a:ea typeface="DM Sans"/>
              <a:cs typeface="DM Sans"/>
              <a:sym typeface="DM Sans"/>
            </a:endParaRPr>
          </a:p>
          <a:p>
            <a:pPr>
              <a:lnSpc>
                <a:spcPct val="115000"/>
              </a:lnSpc>
            </a:pPr>
            <a:r>
              <a:rPr lang="es" sz="1733">
                <a:solidFill>
                  <a:schemeClr val="dk1"/>
                </a:solidFill>
                <a:latin typeface="DM Sans"/>
                <a:ea typeface="DM Sans"/>
                <a:cs typeface="DM Sans"/>
                <a:sym typeface="DM Sans"/>
              </a:rPr>
              <a:t>Ahora falta visualizar la información.</a:t>
            </a:r>
            <a:endParaRPr sz="1733">
              <a:solidFill>
                <a:schemeClr val="dk1"/>
              </a:solidFill>
              <a:latin typeface="DM Sans"/>
              <a:ea typeface="DM Sans"/>
              <a:cs typeface="DM Sans"/>
              <a:sym typeface="DM Sans"/>
            </a:endParaRP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39"/>
          <p:cNvSpPr/>
          <p:nvPr/>
        </p:nvSpPr>
        <p:spPr>
          <a:xfrm>
            <a:off x="863200" y="1929767"/>
            <a:ext cx="10465600" cy="40788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700" name="Google Shape;700;p139"/>
          <p:cNvSpPr txBox="1"/>
          <p:nvPr/>
        </p:nvSpPr>
        <p:spPr>
          <a:xfrm>
            <a:off x="1948400" y="292601"/>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chemeClr val="dk1"/>
              </a:buClr>
              <a:buSzPts val="3500"/>
            </a:pPr>
            <a:r>
              <a:rPr lang="es" sz="4667" b="1">
                <a:solidFill>
                  <a:schemeClr val="lt1"/>
                </a:solidFill>
                <a:latin typeface="DM Sans"/>
                <a:ea typeface="DM Sans"/>
                <a:cs typeface="DM Sans"/>
                <a:sym typeface="DM Sans"/>
              </a:rPr>
              <a:t>Leyendo información de nuestra base de datos</a:t>
            </a:r>
            <a:endParaRPr sz="4667" b="1">
              <a:solidFill>
                <a:schemeClr val="lt1"/>
              </a:solidFill>
              <a:latin typeface="DM Sans"/>
              <a:ea typeface="DM Sans"/>
              <a:cs typeface="DM Sans"/>
              <a:sym typeface="DM Sans"/>
            </a:endParaRPr>
          </a:p>
        </p:txBody>
      </p:sp>
      <p:sp>
        <p:nvSpPr>
          <p:cNvPr id="701" name="Google Shape;701;p139"/>
          <p:cNvSpPr txBox="1"/>
          <p:nvPr/>
        </p:nvSpPr>
        <p:spPr>
          <a:xfrm>
            <a:off x="1023567" y="2121667"/>
            <a:ext cx="10037200" cy="779532"/>
          </a:xfrm>
          <a:prstGeom prst="rect">
            <a:avLst/>
          </a:prstGeom>
          <a:noFill/>
          <a:ln>
            <a:noFill/>
          </a:ln>
        </p:spPr>
        <p:txBody>
          <a:bodyPr spcFirstLastPara="1" wrap="square" lIns="121900" tIns="121900" rIns="121900" bIns="121900" anchor="t" anchorCtr="0">
            <a:spAutoFit/>
          </a:bodyPr>
          <a:lstStyle/>
          <a:p>
            <a:r>
              <a:rPr lang="es" sz="1733">
                <a:solidFill>
                  <a:schemeClr val="dk1"/>
                </a:solidFill>
                <a:latin typeface="DM Sans"/>
                <a:ea typeface="DM Sans"/>
                <a:cs typeface="DM Sans"/>
                <a:sym typeface="DM Sans"/>
              </a:rPr>
              <a:t>Utilizando la misma sintaxis que un objeto o una clase de javascript, leemos la colección con el método </a:t>
            </a:r>
            <a:r>
              <a:rPr lang="es" sz="1733" b="1" i="1">
                <a:solidFill>
                  <a:schemeClr val="dk1"/>
                </a:solidFill>
                <a:latin typeface="DM Sans"/>
                <a:ea typeface="DM Sans"/>
                <a:cs typeface="DM Sans"/>
                <a:sym typeface="DM Sans"/>
              </a:rPr>
              <a:t>find()</a:t>
            </a:r>
            <a:endParaRPr sz="1733">
              <a:solidFill>
                <a:schemeClr val="dk1"/>
              </a:solidFill>
              <a:latin typeface="DM Sans"/>
              <a:ea typeface="DM Sans"/>
              <a:cs typeface="DM Sans"/>
              <a:sym typeface="DM Sans"/>
            </a:endParaRPr>
          </a:p>
        </p:txBody>
      </p:sp>
      <p:sp>
        <p:nvSpPr>
          <p:cNvPr id="702" name="Google Shape;702;p139"/>
          <p:cNvSpPr txBox="1"/>
          <p:nvPr/>
        </p:nvSpPr>
        <p:spPr>
          <a:xfrm>
            <a:off x="1023567" y="4131834"/>
            <a:ext cx="10037200" cy="1579559"/>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Notamos cómo el resultado es el documento que recién ingresamos a la colección. ¡Sin archivos, sin complicaciones!</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Además, MongoDB nos autogestiona un id, mismo que nos asegurará contar con una clave irrepetible, evitando que tengamos que programar nuestra propia gestión de identificadores.</a:t>
            </a:r>
            <a:endParaRPr sz="1733">
              <a:latin typeface="DM Sans"/>
              <a:ea typeface="DM Sans"/>
              <a:cs typeface="DM Sans"/>
              <a:sym typeface="DM Sans"/>
            </a:endParaRPr>
          </a:p>
        </p:txBody>
      </p:sp>
      <p:pic>
        <p:nvPicPr>
          <p:cNvPr id="703" name="Google Shape;703;p139"/>
          <p:cNvPicPr preferRelativeResize="0"/>
          <p:nvPr/>
        </p:nvPicPr>
        <p:blipFill>
          <a:blip r:embed="rId3">
            <a:alphaModFix/>
          </a:blip>
          <a:stretch>
            <a:fillRect/>
          </a:stretch>
        </p:blipFill>
        <p:spPr>
          <a:xfrm>
            <a:off x="1131378" y="3127900"/>
            <a:ext cx="9929255" cy="602200"/>
          </a:xfrm>
          <a:prstGeom prst="rect">
            <a:avLst/>
          </a:prstGeom>
          <a:noFill/>
          <a:ln>
            <a:noFill/>
          </a:ln>
        </p:spPr>
      </p:pic>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08" name="Google Shape;708;p140"/>
          <p:cNvGrpSpPr/>
          <p:nvPr/>
        </p:nvGrpSpPr>
        <p:grpSpPr>
          <a:xfrm>
            <a:off x="5603408" y="1325564"/>
            <a:ext cx="985200" cy="985200"/>
            <a:chOff x="974706" y="2467173"/>
            <a:chExt cx="738900" cy="738900"/>
          </a:xfrm>
        </p:grpSpPr>
        <p:sp>
          <p:nvSpPr>
            <p:cNvPr id="709" name="Google Shape;709;p140"/>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10" name="Google Shape;710;p14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1" name="Google Shape;711;p140"/>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Primeros pasos con Mongo</a:t>
            </a:r>
            <a:endParaRPr sz="5333" b="1">
              <a:solidFill>
                <a:schemeClr val="dk1"/>
              </a:solidFill>
              <a:highlight>
                <a:srgbClr val="EAFF6A"/>
              </a:highlight>
              <a:latin typeface="DM Sans"/>
              <a:ea typeface="DM Sans"/>
              <a:cs typeface="DM Sans"/>
              <a:sym typeface="DM Sans"/>
            </a:endParaRPr>
          </a:p>
        </p:txBody>
      </p:sp>
      <p:sp>
        <p:nvSpPr>
          <p:cNvPr id="712" name="Google Shape;712;p140"/>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10-15min</a:t>
            </a:r>
            <a:endParaRPr sz="2667" b="1">
              <a:solidFill>
                <a:srgbClr val="83AEFB"/>
              </a:solidFill>
              <a:latin typeface="DM Sans"/>
              <a:ea typeface="DM Sans"/>
              <a:cs typeface="DM Sans"/>
              <a:sym typeface="DM Sans"/>
            </a:endParaRP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pSp>
        <p:nvGrpSpPr>
          <p:cNvPr id="717" name="Google Shape;717;p141"/>
          <p:cNvGrpSpPr/>
          <p:nvPr/>
        </p:nvGrpSpPr>
        <p:grpSpPr>
          <a:xfrm>
            <a:off x="609796" y="624398"/>
            <a:ext cx="574765" cy="574765"/>
            <a:chOff x="974706" y="2467173"/>
            <a:chExt cx="738900" cy="738900"/>
          </a:xfrm>
        </p:grpSpPr>
        <p:sp>
          <p:nvSpPr>
            <p:cNvPr id="718" name="Google Shape;718;p141"/>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19" name="Google Shape;719;p14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20" name="Google Shape;720;p141"/>
          <p:cNvSpPr txBox="1"/>
          <p:nvPr/>
        </p:nvSpPr>
        <p:spPr>
          <a:xfrm>
            <a:off x="668600" y="1442334"/>
            <a:ext cx="943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Primeros pasos con Mongo</a:t>
            </a:r>
            <a:endParaRPr sz="5333" b="1">
              <a:solidFill>
                <a:schemeClr val="dk1"/>
              </a:solidFill>
              <a:latin typeface="DM Sans"/>
              <a:ea typeface="DM Sans"/>
              <a:cs typeface="DM Sans"/>
              <a:sym typeface="DM Sans"/>
            </a:endParaRPr>
          </a:p>
        </p:txBody>
      </p:sp>
      <p:pic>
        <p:nvPicPr>
          <p:cNvPr id="721" name="Google Shape;721;p141"/>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22" name="Google Shape;722;p141"/>
          <p:cNvSpPr txBox="1"/>
          <p:nvPr/>
        </p:nvSpPr>
        <p:spPr>
          <a:xfrm>
            <a:off x="722500" y="2953067"/>
            <a:ext cx="9774000" cy="1908174"/>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Una vez que corrobores que mongo está instalado en computador, a partir del cliente CLI, crear una base de datos de nombre “estudiantes”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Agregar 5 estudiantes diferentes con los campos “nombre”, “apellido”, “curso”, “correo”. Puedes utilizar db.collection.insertMany()</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Una vez agregados, listar a los estudiantes de dicha colección y corroborar su persistencia.</a:t>
            </a:r>
            <a:endParaRPr>
              <a:latin typeface="DM Sans"/>
              <a:ea typeface="DM Sans"/>
              <a:cs typeface="DM Sans"/>
              <a:sym typeface="DM Sans"/>
            </a:endParaRPr>
          </a:p>
        </p:txBody>
      </p:sp>
      <p:sp>
        <p:nvSpPr>
          <p:cNvPr id="723" name="Google Shape;723;p141"/>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83"/>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1" name="Google Shape;281;p83"/>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2" name="Google Shape;282;p83"/>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3" name="Google Shape;283;p83"/>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4" name="Google Shape;284;p83"/>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12</a:t>
            </a:r>
            <a:endParaRPr sz="2133">
              <a:solidFill>
                <a:schemeClr val="lt1"/>
              </a:solidFill>
              <a:latin typeface="DM Sans"/>
              <a:ea typeface="DM Sans"/>
              <a:cs typeface="DM Sans"/>
              <a:sym typeface="DM Sans"/>
            </a:endParaRPr>
          </a:p>
        </p:txBody>
      </p:sp>
      <p:cxnSp>
        <p:nvCxnSpPr>
          <p:cNvPr id="285" name="Google Shape;285;p83"/>
          <p:cNvCxnSpPr/>
          <p:nvPr/>
        </p:nvCxnSpPr>
        <p:spPr>
          <a:xfrm>
            <a:off x="2019384" y="3476867"/>
            <a:ext cx="2371200" cy="0"/>
          </a:xfrm>
          <a:prstGeom prst="straightConnector1">
            <a:avLst/>
          </a:prstGeom>
          <a:noFill/>
          <a:ln w="9525" cap="flat" cmpd="sng">
            <a:solidFill>
              <a:srgbClr val="434343"/>
            </a:solidFill>
            <a:prstDash val="solid"/>
            <a:round/>
            <a:headEnd type="none" w="sm" len="sm"/>
            <a:tailEnd type="none" w="sm" len="sm"/>
          </a:ln>
        </p:spPr>
      </p:cxnSp>
      <p:sp>
        <p:nvSpPr>
          <p:cNvPr id="286" name="Google Shape;286;p83"/>
          <p:cNvSpPr txBox="1"/>
          <p:nvPr/>
        </p:nvSpPr>
        <p:spPr>
          <a:xfrm>
            <a:off x="1960017" y="26831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MongoDB</a:t>
            </a:r>
            <a:endParaRPr sz="2000" b="1">
              <a:solidFill>
                <a:srgbClr val="999999"/>
              </a:solidFill>
              <a:latin typeface="DM Sans"/>
              <a:ea typeface="DM Sans"/>
              <a:cs typeface="DM Sans"/>
              <a:sym typeface="DM Sans"/>
            </a:endParaRPr>
          </a:p>
        </p:txBody>
      </p:sp>
      <p:sp>
        <p:nvSpPr>
          <p:cNvPr id="287" name="Google Shape;287;p83"/>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13</a:t>
            </a:r>
            <a:endParaRPr sz="2133" b="1">
              <a:solidFill>
                <a:srgbClr val="FFFFFF"/>
              </a:solidFill>
              <a:latin typeface="DM Sans"/>
              <a:ea typeface="DM Sans"/>
              <a:cs typeface="DM Sans"/>
              <a:sym typeface="DM Sans"/>
            </a:endParaRPr>
          </a:p>
        </p:txBody>
      </p:sp>
      <p:cxnSp>
        <p:nvCxnSpPr>
          <p:cNvPr id="288" name="Google Shape;288;p83"/>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89" name="Google Shape;289;p83"/>
          <p:cNvSpPr txBox="1"/>
          <p:nvPr/>
        </p:nvSpPr>
        <p:spPr>
          <a:xfrm>
            <a:off x="4930767" y="27067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CRUD en MongoDB</a:t>
            </a:r>
            <a:endParaRPr sz="2000" b="1">
              <a:solidFill>
                <a:srgbClr val="EAFF6A"/>
              </a:solidFill>
              <a:latin typeface="DM Sans"/>
              <a:ea typeface="DM Sans"/>
              <a:cs typeface="DM Sans"/>
              <a:sym typeface="DM Sans"/>
            </a:endParaRPr>
          </a:p>
        </p:txBody>
      </p:sp>
      <p:cxnSp>
        <p:nvCxnSpPr>
          <p:cNvPr id="290" name="Google Shape;290;p83"/>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1" name="Google Shape;291;p83"/>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292" name="Google Shape;292;p83"/>
          <p:cNvSpPr txBox="1"/>
          <p:nvPr/>
        </p:nvSpPr>
        <p:spPr>
          <a:xfrm>
            <a:off x="5061584" y="3796967"/>
            <a:ext cx="2310000" cy="1477287"/>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CRUD</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Filtros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CRUD-UD</a:t>
            </a:r>
            <a:endParaRPr sz="1600">
              <a:solidFill>
                <a:schemeClr val="lt1"/>
              </a:solidFill>
              <a:latin typeface="DM Sans"/>
              <a:ea typeface="DM Sans"/>
              <a:cs typeface="DM Sans"/>
              <a:sym typeface="DM Sans"/>
            </a:endParaRPr>
          </a:p>
        </p:txBody>
      </p:sp>
      <p:sp>
        <p:nvSpPr>
          <p:cNvPr id="293" name="Google Shape;293;p83"/>
          <p:cNvSpPr txBox="1"/>
          <p:nvPr/>
        </p:nvSpPr>
        <p:spPr>
          <a:xfrm>
            <a:off x="1857433" y="3375267"/>
            <a:ext cx="2611600" cy="2565214"/>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rgbClr val="999999"/>
                </a:solidFill>
                <a:latin typeface="DM Sans"/>
                <a:ea typeface="DM Sans"/>
                <a:cs typeface="DM Sans"/>
                <a:sym typeface="DM Sans"/>
              </a:rPr>
              <a:t>Concepto de Base de datos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397923">
              <a:buClr>
                <a:srgbClr val="EA90FF"/>
              </a:buClr>
              <a:buSzPts val="1100"/>
              <a:buFont typeface="DM Sans"/>
              <a:buChar char="✓"/>
            </a:pPr>
            <a:r>
              <a:rPr lang="es" sz="1467">
                <a:solidFill>
                  <a:srgbClr val="999999"/>
                </a:solidFill>
                <a:latin typeface="DM Sans"/>
                <a:ea typeface="DM Sans"/>
                <a:cs typeface="DM Sans"/>
                <a:sym typeface="DM Sans"/>
              </a:rPr>
              <a:t>Bases de datos relacionales y no relacionales</a:t>
            </a:r>
            <a:endParaRPr sz="1467">
              <a:solidFill>
                <a:srgbClr val="999999"/>
              </a:solidFill>
              <a:latin typeface="DM Sans"/>
              <a:ea typeface="DM Sans"/>
              <a:cs typeface="DM Sans"/>
              <a:sym typeface="DM Sans"/>
            </a:endParaRPr>
          </a:p>
          <a:p>
            <a:pPr marL="609585"/>
            <a:endParaRPr sz="1467">
              <a:solidFill>
                <a:srgbClr val="999999"/>
              </a:solidFill>
              <a:latin typeface="DM Sans"/>
              <a:ea typeface="DM Sans"/>
              <a:cs typeface="DM Sans"/>
              <a:sym typeface="DM Sans"/>
            </a:endParaRPr>
          </a:p>
          <a:p>
            <a:pPr marL="609585" indent="-397923">
              <a:buClr>
                <a:srgbClr val="EA90FF"/>
              </a:buClr>
              <a:buSzPts val="1100"/>
              <a:buFont typeface="DM Sans"/>
              <a:buChar char="✓"/>
            </a:pPr>
            <a:r>
              <a:rPr lang="es" sz="1467">
                <a:solidFill>
                  <a:srgbClr val="999999"/>
                </a:solidFill>
                <a:latin typeface="DM Sans"/>
                <a:ea typeface="DM Sans"/>
                <a:cs typeface="DM Sans"/>
                <a:sym typeface="DM Sans"/>
              </a:rPr>
              <a:t>Concepto e instalación de MongoDB</a:t>
            </a:r>
            <a:endParaRPr sz="1467">
              <a:solidFill>
                <a:srgbClr val="999999"/>
              </a:solidFill>
              <a:latin typeface="DM Sans"/>
              <a:ea typeface="DM Sans"/>
              <a:cs typeface="DM Sans"/>
              <a:sym typeface="DM Sans"/>
            </a:endParaRPr>
          </a:p>
        </p:txBody>
      </p:sp>
      <p:pic>
        <p:nvPicPr>
          <p:cNvPr id="294" name="Google Shape;294;p83"/>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5" name="Google Shape;295;p83"/>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14</a:t>
            </a:r>
            <a:endParaRPr sz="2133">
              <a:solidFill>
                <a:schemeClr val="lt1"/>
              </a:solidFill>
              <a:latin typeface="DM Sans"/>
              <a:ea typeface="DM Sans"/>
              <a:cs typeface="DM Sans"/>
              <a:sym typeface="DM Sans"/>
            </a:endParaRPr>
          </a:p>
        </p:txBody>
      </p:sp>
      <p:cxnSp>
        <p:nvCxnSpPr>
          <p:cNvPr id="296" name="Google Shape;296;p83"/>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7" name="Google Shape;297;p83"/>
          <p:cNvSpPr txBox="1"/>
          <p:nvPr/>
        </p:nvSpPr>
        <p:spPr>
          <a:xfrm>
            <a:off x="7938284" y="27067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Mongoose</a:t>
            </a:r>
            <a:endParaRPr sz="2000" b="1">
              <a:solidFill>
                <a:srgbClr val="999999"/>
              </a:solidFill>
              <a:latin typeface="DM Sans"/>
              <a:ea typeface="DM Sans"/>
              <a:cs typeface="DM Sans"/>
              <a:sym typeface="DM Sans"/>
            </a:endParaRPr>
          </a:p>
        </p:txBody>
      </p:sp>
      <p:cxnSp>
        <p:nvCxnSpPr>
          <p:cNvPr id="298" name="Google Shape;298;p83"/>
          <p:cNvCxnSpPr/>
          <p:nvPr/>
        </p:nvCxnSpPr>
        <p:spPr>
          <a:xfrm>
            <a:off x="7938284" y="24902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3"/>
          <p:cNvSpPr txBox="1"/>
          <p:nvPr/>
        </p:nvSpPr>
        <p:spPr>
          <a:xfrm>
            <a:off x="8011167" y="3625667"/>
            <a:ext cx="23712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Clientes de bases de datos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DBaaS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Mongoose en Nodejs</a:t>
            </a:r>
            <a:endParaRPr sz="1600">
              <a:solidFill>
                <a:srgbClr val="999999"/>
              </a:solidFill>
              <a:latin typeface="DM Sans"/>
              <a:ea typeface="DM Sans"/>
              <a:cs typeface="DM Sans"/>
              <a:sym typeface="DM Sans"/>
            </a:endParaRP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84"/>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5" name="Google Shape;305;p84"/>
          <p:cNvPicPr preferRelativeResize="0"/>
          <p:nvPr/>
        </p:nvPicPr>
        <p:blipFill>
          <a:blip r:embed="rId3">
            <a:alphaModFix/>
          </a:blip>
          <a:stretch>
            <a:fillRect/>
          </a:stretch>
        </p:blipFill>
        <p:spPr>
          <a:xfrm>
            <a:off x="2887234" y="2949752"/>
            <a:ext cx="262633" cy="262633"/>
          </a:xfrm>
          <a:prstGeom prst="rect">
            <a:avLst/>
          </a:prstGeom>
          <a:noFill/>
          <a:ln>
            <a:noFill/>
          </a:ln>
        </p:spPr>
      </p:pic>
      <p:sp>
        <p:nvSpPr>
          <p:cNvPr id="306" name="Google Shape;306;p84"/>
          <p:cNvSpPr txBox="1"/>
          <p:nvPr/>
        </p:nvSpPr>
        <p:spPr>
          <a:xfrm>
            <a:off x="3358349" y="2814268"/>
            <a:ext cx="5946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el concepto de CRUD</a:t>
            </a:r>
            <a:endParaRPr sz="2400">
              <a:solidFill>
                <a:schemeClr val="lt1"/>
              </a:solidFill>
              <a:latin typeface="DM Sans"/>
              <a:ea typeface="DM Sans"/>
              <a:cs typeface="DM Sans"/>
              <a:sym typeface="DM Sans"/>
            </a:endParaRPr>
          </a:p>
        </p:txBody>
      </p:sp>
      <p:cxnSp>
        <p:nvCxnSpPr>
          <p:cNvPr id="307" name="Google Shape;307;p84"/>
          <p:cNvCxnSpPr>
            <a:stCxn id="305" idx="2"/>
            <a:endCxn id="308" idx="0"/>
          </p:cNvCxnSpPr>
          <p:nvPr/>
        </p:nvCxnSpPr>
        <p:spPr>
          <a:xfrm rot="-5400000" flipH="1">
            <a:off x="2272949" y="3957983"/>
            <a:ext cx="1492000" cy="8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09" name="Google Shape;309;p84"/>
          <p:cNvSpPr txBox="1"/>
          <p:nvPr/>
        </p:nvSpPr>
        <p:spPr>
          <a:xfrm>
            <a:off x="3312551" y="4539667"/>
            <a:ext cx="5720000" cy="615513"/>
          </a:xfrm>
          <a:prstGeom prst="rect">
            <a:avLst/>
          </a:prstGeom>
          <a:noFill/>
          <a:ln>
            <a:noFill/>
          </a:ln>
        </p:spPr>
        <p:txBody>
          <a:bodyPr spcFirstLastPara="1" wrap="square" lIns="121900" tIns="121900" rIns="121900" bIns="121900" anchor="t" anchorCtr="0">
            <a:spAutoFit/>
          </a:bodyPr>
          <a:lstStyle/>
          <a:p>
            <a:endParaRPr sz="2400">
              <a:solidFill>
                <a:schemeClr val="lt1"/>
              </a:solidFill>
              <a:latin typeface="DM Sans"/>
              <a:ea typeface="DM Sans"/>
              <a:cs typeface="DM Sans"/>
              <a:sym typeface="DM Sans"/>
            </a:endParaRPr>
          </a:p>
        </p:txBody>
      </p:sp>
      <p:pic>
        <p:nvPicPr>
          <p:cNvPr id="310" name="Google Shape;310;p84"/>
          <p:cNvPicPr preferRelativeResize="0"/>
          <p:nvPr/>
        </p:nvPicPr>
        <p:blipFill>
          <a:blip r:embed="rId3">
            <a:alphaModFix/>
          </a:blip>
          <a:stretch>
            <a:fillRect/>
          </a:stretch>
        </p:blipFill>
        <p:spPr>
          <a:xfrm>
            <a:off x="2887634" y="4539652"/>
            <a:ext cx="262633" cy="262633"/>
          </a:xfrm>
          <a:prstGeom prst="rect">
            <a:avLst/>
          </a:prstGeom>
          <a:noFill/>
          <a:ln>
            <a:noFill/>
          </a:ln>
        </p:spPr>
      </p:pic>
      <p:sp>
        <p:nvSpPr>
          <p:cNvPr id="311" name="Google Shape;311;p84"/>
          <p:cNvSpPr txBox="1"/>
          <p:nvPr/>
        </p:nvSpPr>
        <p:spPr>
          <a:xfrm>
            <a:off x="3312549" y="4404152"/>
            <a:ext cx="5946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Aplicar el CRUD a la base de datos de MongoDB</a:t>
            </a:r>
            <a:endParaRPr sz="2400">
              <a:solidFill>
                <a:schemeClr val="lt1"/>
              </a:solidFill>
              <a:latin typeface="DM Sans"/>
              <a:ea typeface="DM Sans"/>
              <a:cs typeface="DM Sans"/>
              <a:sym typeface="DM Sans"/>
            </a:endParaRP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85"/>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N°12</a:t>
            </a:r>
            <a:endParaRPr sz="1867">
              <a:solidFill>
                <a:srgbClr val="000000"/>
              </a:solidFill>
              <a:latin typeface="DM Sans"/>
              <a:ea typeface="DM Sans"/>
              <a:cs typeface="DM Sans"/>
              <a:sym typeface="DM Sans"/>
            </a:endParaRPr>
          </a:p>
        </p:txBody>
      </p:sp>
      <p:sp>
        <p:nvSpPr>
          <p:cNvPr id="317" name="Google Shape;317;p85"/>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18" name="Google Shape;318;p85"/>
          <p:cNvSpPr txBox="1"/>
          <p:nvPr/>
        </p:nvSpPr>
        <p:spPr>
          <a:xfrm>
            <a:off x="620367" y="2081567"/>
            <a:ext cx="5112800" cy="470586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Base de datos</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Recopilación organizada de datos sobre la cual se pueden aplicar operaciones de lectura, creación, modificación o eliminación de éstos.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Modelo relacional</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Gestión de datos que consiste en representar éstos como tablas relacionadas con el fin de brindar una estructura de relación sólida entre ellos.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Modelo no relacional</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Gestión de datos flexible que sustituye las tablas relacionadas, por colecciones, garantizando facilidad y dinamismo en el manejo de los datos.</a:t>
            </a:r>
            <a:endParaRPr>
              <a:solidFill>
                <a:schemeClr val="dk1"/>
              </a:solidFill>
              <a:latin typeface="DM Sans"/>
              <a:ea typeface="DM Sans"/>
              <a:cs typeface="DM Sans"/>
              <a:sym typeface="DM Sans"/>
            </a:endParaRPr>
          </a:p>
        </p:txBody>
      </p:sp>
      <p:sp>
        <p:nvSpPr>
          <p:cNvPr id="319" name="Google Shape;319;p85"/>
          <p:cNvSpPr txBox="1"/>
          <p:nvPr/>
        </p:nvSpPr>
        <p:spPr>
          <a:xfrm>
            <a:off x="5808433" y="2081567"/>
            <a:ext cx="5112800" cy="4387315"/>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MongoDB</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Base de datos no relacional basada en documentos que ofrece un modelo de escalabilidad, gestión de consultas e indexación profesional.</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mongod --dbpath &lt;name&gt;</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Comando de mongo que permite inicializar un servidor apuntando a una carpeta personalizada para trabajar la base de datos.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mongo (en CLI):  </a:t>
            </a:r>
            <a:r>
              <a:rPr lang="es" b="1">
                <a:solidFill>
                  <a:schemeClr val="dk1"/>
                </a:solidFill>
                <a:highlight>
                  <a:schemeClr val="lt1"/>
                </a:highlight>
                <a:latin typeface="DM Sans"/>
                <a:ea typeface="DM Sans"/>
                <a:cs typeface="DM Sans"/>
                <a:sym typeface="DM Sans"/>
              </a:rPr>
              <a:t> </a:t>
            </a:r>
            <a:r>
              <a:rPr lang="es">
                <a:solidFill>
                  <a:schemeClr val="dk1"/>
                </a:solidFill>
                <a:highlight>
                  <a:schemeClr val="lt1"/>
                </a:highlight>
                <a:latin typeface="DM Sans"/>
                <a:ea typeface="DM Sans"/>
                <a:cs typeface="DM Sans"/>
                <a:sym typeface="DM Sans"/>
              </a:rPr>
              <a:t>Comando para inicializar el cliente CLI de mongo en nuestra terminal.</a:t>
            </a:r>
            <a:endParaRPr>
              <a:solidFill>
                <a:schemeClr val="dk1"/>
              </a:solidFill>
              <a:highlight>
                <a:schemeClr val="lt1"/>
              </a:highlight>
              <a:latin typeface="DM Sans"/>
              <a:ea typeface="DM Sans"/>
              <a:cs typeface="DM Sans"/>
              <a:sym typeface="DM Sans"/>
            </a:endParaRPr>
          </a:p>
          <a:p>
            <a:pPr>
              <a:lnSpc>
                <a:spcPct val="115000"/>
              </a:lnSpc>
              <a:buClr>
                <a:schemeClr val="dk1"/>
              </a:buClr>
              <a:buSzPts val="2000"/>
            </a:pPr>
            <a:endParaRPr>
              <a:solidFill>
                <a:schemeClr val="dk1"/>
              </a:solidFill>
              <a:highlight>
                <a:schemeClr val="lt1"/>
              </a:highlight>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grpSp>
        <p:nvGrpSpPr>
          <p:cNvPr id="1036" name="Google Shape;1036;p225"/>
          <p:cNvGrpSpPr/>
          <p:nvPr/>
        </p:nvGrpSpPr>
        <p:grpSpPr>
          <a:xfrm>
            <a:off x="609784" y="624381"/>
            <a:ext cx="574800" cy="574800"/>
            <a:chOff x="4616400" y="1950761"/>
            <a:chExt cx="431100" cy="431100"/>
          </a:xfrm>
        </p:grpSpPr>
        <p:sp>
          <p:nvSpPr>
            <p:cNvPr id="1037" name="Google Shape;1037;p225"/>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1038" name="Google Shape;1038;p225"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039" name="Google Shape;1039;p225"/>
          <p:cNvSpPr txBox="1"/>
          <p:nvPr/>
        </p:nvSpPr>
        <p:spPr>
          <a:xfrm>
            <a:off x="609800" y="2427433"/>
            <a:ext cx="9559200" cy="3119211"/>
          </a:xfrm>
          <a:prstGeom prst="rect">
            <a:avLst/>
          </a:prstGeom>
          <a:noFill/>
          <a:ln>
            <a:noFill/>
          </a:ln>
        </p:spPr>
        <p:txBody>
          <a:bodyPr spcFirstLastPara="1" wrap="square" lIns="121900" tIns="121900" rIns="121900" bIns="121900" anchor="t" anchorCtr="0">
            <a:spAutoFit/>
          </a:bodyPr>
          <a:lstStyle/>
          <a:p>
            <a:r>
              <a:rPr lang="es" sz="2667">
                <a:solidFill>
                  <a:schemeClr val="lt1"/>
                </a:solidFill>
                <a:latin typeface="DM Sans"/>
                <a:ea typeface="DM Sans"/>
                <a:cs typeface="DM Sans"/>
                <a:sym typeface="DM Sans"/>
              </a:rPr>
              <a:t>La función flecha permite un return implícito, lo cual permite utilizar instrucciones sin llaves. Esto sólo es posible si la función tiene </a:t>
            </a:r>
            <a:r>
              <a:rPr lang="es" sz="2667" b="1">
                <a:solidFill>
                  <a:schemeClr val="lt1"/>
                </a:solidFill>
                <a:latin typeface="DM Sans"/>
                <a:ea typeface="DM Sans"/>
                <a:cs typeface="DM Sans"/>
                <a:sym typeface="DM Sans"/>
              </a:rPr>
              <a:t>una instrucción</a:t>
            </a:r>
            <a:r>
              <a:rPr lang="es" sz="2667">
                <a:solidFill>
                  <a:schemeClr val="lt1"/>
                </a:solidFill>
                <a:latin typeface="DM Sans"/>
                <a:ea typeface="DM Sans"/>
                <a:cs typeface="DM Sans"/>
                <a:sym typeface="DM Sans"/>
              </a:rPr>
              <a:t>. Verás muchas de estas en un ambiente laboral.</a:t>
            </a:r>
            <a:endParaRPr sz="2667">
              <a:solidFill>
                <a:schemeClr val="lt1"/>
              </a:solidFill>
              <a:latin typeface="DM Sans"/>
              <a:ea typeface="DM Sans"/>
              <a:cs typeface="DM Sans"/>
              <a:sym typeface="DM Sans"/>
            </a:endParaRPr>
          </a:p>
          <a:p>
            <a:r>
              <a:rPr lang="es" sz="2667">
                <a:solidFill>
                  <a:schemeClr val="lt1"/>
                </a:solidFill>
                <a:latin typeface="DM Sans"/>
                <a:ea typeface="DM Sans"/>
                <a:cs typeface="DM Sans"/>
                <a:sym typeface="DM Sans"/>
              </a:rPr>
              <a:t>Si la función flecha sólo tiene un argumento, no es necesario encerrar el parámetro en un paréntesis. Esto sólo es necesario al utilizar dos argumentos o más.</a:t>
            </a:r>
            <a:endParaRPr sz="2667">
              <a:solidFill>
                <a:schemeClr val="lt1"/>
              </a:solidFill>
              <a:latin typeface="DM Sans"/>
              <a:ea typeface="DM Sans"/>
              <a:cs typeface="DM Sans"/>
              <a:sym typeface="DM Sans"/>
            </a:endParaRPr>
          </a:p>
        </p:txBody>
      </p:sp>
      <p:sp>
        <p:nvSpPr>
          <p:cNvPr id="1040" name="Google Shape;1040;p225"/>
          <p:cNvSpPr txBox="1"/>
          <p:nvPr/>
        </p:nvSpPr>
        <p:spPr>
          <a:xfrm>
            <a:off x="668600" y="1320684"/>
            <a:ext cx="9746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rgbClr val="EAFF6A"/>
                </a:solidFill>
                <a:latin typeface="DM Sans"/>
                <a:ea typeface="DM Sans"/>
                <a:cs typeface="DM Sans"/>
                <a:sym typeface="DM Sans"/>
              </a:rPr>
              <a:t>Contenido destacado</a:t>
            </a:r>
            <a:endParaRPr sz="5333" b="1">
              <a:solidFill>
                <a:srgbClr val="EAFF6A"/>
              </a:solidFill>
              <a:latin typeface="DM Sans"/>
              <a:ea typeface="DM Sans"/>
              <a:cs typeface="DM Sans"/>
              <a:sym typeface="DM Sans"/>
            </a:endParaRPr>
          </a:p>
        </p:txBody>
      </p:sp>
      <p:sp>
        <p:nvSpPr>
          <p:cNvPr id="1041" name="Google Shape;1041;p225"/>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PARA RECORDAR</a:t>
            </a:r>
            <a:endParaRPr sz="2400">
              <a:solidFill>
                <a:schemeClr val="lt1"/>
              </a:solidFill>
              <a:latin typeface="DM Sans"/>
              <a:ea typeface="DM Sans"/>
              <a:cs typeface="DM Sans"/>
              <a:sym typeface="DM Sans"/>
            </a:endParaRPr>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86"/>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5" name="Google Shape;325;p86"/>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6" name="Google Shape;326;p86"/>
          <p:cNvSpPr/>
          <p:nvPr/>
        </p:nvSpPr>
        <p:spPr>
          <a:xfrm>
            <a:off x="4045933" y="2602732"/>
            <a:ext cx="2129200" cy="4912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Create</a:t>
            </a:r>
            <a:endParaRPr sz="1600">
              <a:solidFill>
                <a:srgbClr val="FFFFFF"/>
              </a:solidFill>
              <a:latin typeface="DM Sans"/>
              <a:ea typeface="DM Sans"/>
              <a:cs typeface="DM Sans"/>
              <a:sym typeface="DM Sans"/>
            </a:endParaRPr>
          </a:p>
        </p:txBody>
      </p:sp>
      <p:sp>
        <p:nvSpPr>
          <p:cNvPr id="327" name="Google Shape;327;p86"/>
          <p:cNvSpPr/>
          <p:nvPr/>
        </p:nvSpPr>
        <p:spPr>
          <a:xfrm>
            <a:off x="693167" y="33728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CRUD</a:t>
            </a:r>
            <a:endParaRPr sz="1600">
              <a:solidFill>
                <a:srgbClr val="FFFFFF"/>
              </a:solidFill>
              <a:latin typeface="DM Sans"/>
              <a:ea typeface="DM Sans"/>
              <a:cs typeface="DM Sans"/>
              <a:sym typeface="DM Sans"/>
            </a:endParaRPr>
          </a:p>
        </p:txBody>
      </p:sp>
      <p:sp>
        <p:nvSpPr>
          <p:cNvPr id="328" name="Google Shape;328;p86"/>
          <p:cNvSpPr/>
          <p:nvPr/>
        </p:nvSpPr>
        <p:spPr>
          <a:xfrm>
            <a:off x="6572735" y="3279667"/>
            <a:ext cx="15572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Opt</a:t>
            </a:r>
            <a:endParaRPr sz="1600">
              <a:solidFill>
                <a:srgbClr val="222222"/>
              </a:solidFill>
              <a:latin typeface="DM Sans"/>
              <a:ea typeface="DM Sans"/>
              <a:cs typeface="DM Sans"/>
              <a:sym typeface="DM Sans"/>
            </a:endParaRPr>
          </a:p>
        </p:txBody>
      </p:sp>
      <p:sp>
        <p:nvSpPr>
          <p:cNvPr id="329" name="Google Shape;329;p86"/>
          <p:cNvSpPr/>
          <p:nvPr/>
        </p:nvSpPr>
        <p:spPr>
          <a:xfrm>
            <a:off x="4045933" y="3201261"/>
            <a:ext cx="2129200" cy="4912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Read</a:t>
            </a:r>
            <a:endParaRPr sz="1600">
              <a:solidFill>
                <a:srgbClr val="FFFFFF"/>
              </a:solidFill>
              <a:latin typeface="DM Sans"/>
              <a:ea typeface="DM Sans"/>
              <a:cs typeface="DM Sans"/>
              <a:sym typeface="DM Sans"/>
            </a:endParaRPr>
          </a:p>
        </p:txBody>
      </p:sp>
      <p:cxnSp>
        <p:nvCxnSpPr>
          <p:cNvPr id="330" name="Google Shape;330;p86"/>
          <p:cNvCxnSpPr>
            <a:stCxn id="327" idx="3"/>
            <a:endCxn id="331" idx="1"/>
          </p:cNvCxnSpPr>
          <p:nvPr/>
        </p:nvCxnSpPr>
        <p:spPr>
          <a:xfrm>
            <a:off x="2558767" y="3759645"/>
            <a:ext cx="1487200" cy="285600"/>
          </a:xfrm>
          <a:prstGeom prst="bentConnector3">
            <a:avLst>
              <a:gd name="adj1" fmla="val 49999"/>
            </a:avLst>
          </a:prstGeom>
          <a:noFill/>
          <a:ln w="9525" cap="flat" cmpd="sng">
            <a:solidFill>
              <a:srgbClr val="CCCCCC"/>
            </a:solidFill>
            <a:prstDash val="solid"/>
            <a:round/>
            <a:headEnd type="none" w="sm" len="sm"/>
            <a:tailEnd type="oval" w="med" len="med"/>
          </a:ln>
        </p:spPr>
      </p:cxnSp>
      <p:cxnSp>
        <p:nvCxnSpPr>
          <p:cNvPr id="332" name="Google Shape;332;p86"/>
          <p:cNvCxnSpPr>
            <a:stCxn id="327" idx="3"/>
            <a:endCxn id="326" idx="1"/>
          </p:cNvCxnSpPr>
          <p:nvPr/>
        </p:nvCxnSpPr>
        <p:spPr>
          <a:xfrm rot="10800000" flipH="1">
            <a:off x="2558767" y="2848445"/>
            <a:ext cx="1487200" cy="911200"/>
          </a:xfrm>
          <a:prstGeom prst="bentConnector3">
            <a:avLst>
              <a:gd name="adj1" fmla="val 49999"/>
            </a:avLst>
          </a:prstGeom>
          <a:noFill/>
          <a:ln w="9525" cap="flat" cmpd="sng">
            <a:solidFill>
              <a:srgbClr val="CCCCCC"/>
            </a:solidFill>
            <a:prstDash val="solid"/>
            <a:round/>
            <a:headEnd type="none" w="sm" len="sm"/>
            <a:tailEnd type="oval" w="med" len="med"/>
          </a:ln>
        </p:spPr>
      </p:cxnSp>
      <p:cxnSp>
        <p:nvCxnSpPr>
          <p:cNvPr id="333" name="Google Shape;333;p86"/>
          <p:cNvCxnSpPr>
            <a:stCxn id="327" idx="3"/>
            <a:endCxn id="329" idx="1"/>
          </p:cNvCxnSpPr>
          <p:nvPr/>
        </p:nvCxnSpPr>
        <p:spPr>
          <a:xfrm rot="10800000" flipH="1">
            <a:off x="2558767" y="3446845"/>
            <a:ext cx="1487200" cy="312800"/>
          </a:xfrm>
          <a:prstGeom prst="bentConnector3">
            <a:avLst>
              <a:gd name="adj1" fmla="val 49999"/>
            </a:avLst>
          </a:prstGeom>
          <a:noFill/>
          <a:ln w="9525" cap="flat" cmpd="sng">
            <a:solidFill>
              <a:srgbClr val="CCCCCC"/>
            </a:solidFill>
            <a:prstDash val="solid"/>
            <a:round/>
            <a:headEnd type="none" w="sm" len="sm"/>
            <a:tailEnd type="oval" w="med" len="med"/>
          </a:ln>
        </p:spPr>
      </p:cxnSp>
      <p:cxnSp>
        <p:nvCxnSpPr>
          <p:cNvPr id="334" name="Google Shape;334;p86"/>
          <p:cNvCxnSpPr>
            <a:stCxn id="328" idx="3"/>
            <a:endCxn id="335" idx="1"/>
          </p:cNvCxnSpPr>
          <p:nvPr/>
        </p:nvCxnSpPr>
        <p:spPr>
          <a:xfrm>
            <a:off x="8129935" y="3460067"/>
            <a:ext cx="167200" cy="0"/>
          </a:xfrm>
          <a:prstGeom prst="straightConnector1">
            <a:avLst/>
          </a:prstGeom>
          <a:noFill/>
          <a:ln w="9525" cap="flat" cmpd="sng">
            <a:solidFill>
              <a:srgbClr val="CCCCCC"/>
            </a:solidFill>
            <a:prstDash val="solid"/>
            <a:round/>
            <a:headEnd type="oval" w="med" len="med"/>
            <a:tailEnd type="oval" w="med" len="med"/>
          </a:ln>
        </p:spPr>
      </p:cxnSp>
      <p:pic>
        <p:nvPicPr>
          <p:cNvPr id="336" name="Google Shape;336;p86"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31" name="Google Shape;331;p86"/>
          <p:cNvSpPr/>
          <p:nvPr/>
        </p:nvSpPr>
        <p:spPr>
          <a:xfrm>
            <a:off x="4045933" y="3799784"/>
            <a:ext cx="2129200" cy="4912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Update</a:t>
            </a:r>
            <a:endParaRPr sz="1600">
              <a:solidFill>
                <a:srgbClr val="FFFFFF"/>
              </a:solidFill>
              <a:latin typeface="DM Sans"/>
              <a:ea typeface="DM Sans"/>
              <a:cs typeface="DM Sans"/>
              <a:sym typeface="DM Sans"/>
            </a:endParaRPr>
          </a:p>
        </p:txBody>
      </p:sp>
      <p:sp>
        <p:nvSpPr>
          <p:cNvPr id="337" name="Google Shape;337;p86"/>
          <p:cNvSpPr/>
          <p:nvPr/>
        </p:nvSpPr>
        <p:spPr>
          <a:xfrm>
            <a:off x="4045933" y="4425345"/>
            <a:ext cx="2129200" cy="4912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Delete</a:t>
            </a:r>
            <a:endParaRPr sz="1600">
              <a:solidFill>
                <a:srgbClr val="FFFFFF"/>
              </a:solidFill>
              <a:latin typeface="DM Sans"/>
              <a:ea typeface="DM Sans"/>
              <a:cs typeface="DM Sans"/>
              <a:sym typeface="DM Sans"/>
            </a:endParaRPr>
          </a:p>
        </p:txBody>
      </p:sp>
      <p:cxnSp>
        <p:nvCxnSpPr>
          <p:cNvPr id="338" name="Google Shape;338;p86"/>
          <p:cNvCxnSpPr>
            <a:stCxn id="327" idx="3"/>
            <a:endCxn id="337" idx="1"/>
          </p:cNvCxnSpPr>
          <p:nvPr/>
        </p:nvCxnSpPr>
        <p:spPr>
          <a:xfrm>
            <a:off x="2558767" y="3759645"/>
            <a:ext cx="1487200" cy="911200"/>
          </a:xfrm>
          <a:prstGeom prst="bentConnector3">
            <a:avLst>
              <a:gd name="adj1" fmla="val 49999"/>
            </a:avLst>
          </a:prstGeom>
          <a:noFill/>
          <a:ln w="9525" cap="flat" cmpd="sng">
            <a:solidFill>
              <a:srgbClr val="CCCCCC"/>
            </a:solidFill>
            <a:prstDash val="solid"/>
            <a:round/>
            <a:headEnd type="none" w="sm" len="sm"/>
            <a:tailEnd type="oval" w="med" len="med"/>
          </a:ln>
        </p:spPr>
      </p:cxnSp>
      <p:sp>
        <p:nvSpPr>
          <p:cNvPr id="335" name="Google Shape;335;p86"/>
          <p:cNvSpPr/>
          <p:nvPr/>
        </p:nvSpPr>
        <p:spPr>
          <a:xfrm>
            <a:off x="8297076" y="3279667"/>
            <a:ext cx="1557200" cy="3608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Filtros</a:t>
            </a:r>
            <a:endParaRPr sz="1600">
              <a:solidFill>
                <a:srgbClr val="FFFFFF"/>
              </a:solidFill>
              <a:latin typeface="DM Sans"/>
              <a:ea typeface="DM Sans"/>
              <a:cs typeface="DM Sans"/>
              <a:sym typeface="DM Sans"/>
            </a:endParaRPr>
          </a:p>
        </p:txBody>
      </p:sp>
      <p:sp>
        <p:nvSpPr>
          <p:cNvPr id="339" name="Google Shape;339;p86"/>
          <p:cNvSpPr/>
          <p:nvPr/>
        </p:nvSpPr>
        <p:spPr>
          <a:xfrm>
            <a:off x="10091467" y="1899433"/>
            <a:ext cx="1557200" cy="668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Filtros de Query</a:t>
            </a:r>
            <a:endParaRPr sz="1600">
              <a:solidFill>
                <a:srgbClr val="222222"/>
              </a:solidFill>
              <a:latin typeface="DM Sans"/>
              <a:ea typeface="DM Sans"/>
              <a:cs typeface="DM Sans"/>
              <a:sym typeface="DM Sans"/>
            </a:endParaRPr>
          </a:p>
        </p:txBody>
      </p:sp>
      <p:sp>
        <p:nvSpPr>
          <p:cNvPr id="340" name="Google Shape;340;p86"/>
          <p:cNvSpPr/>
          <p:nvPr/>
        </p:nvSpPr>
        <p:spPr>
          <a:xfrm>
            <a:off x="10091468" y="2840333"/>
            <a:ext cx="15572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Proyecciones</a:t>
            </a:r>
            <a:endParaRPr sz="1600">
              <a:solidFill>
                <a:srgbClr val="222222"/>
              </a:solidFill>
              <a:latin typeface="DM Sans"/>
              <a:ea typeface="DM Sans"/>
              <a:cs typeface="DM Sans"/>
              <a:sym typeface="DM Sans"/>
            </a:endParaRPr>
          </a:p>
        </p:txBody>
      </p:sp>
      <p:sp>
        <p:nvSpPr>
          <p:cNvPr id="341" name="Google Shape;341;p86"/>
          <p:cNvSpPr/>
          <p:nvPr/>
        </p:nvSpPr>
        <p:spPr>
          <a:xfrm>
            <a:off x="10091468" y="3409300"/>
            <a:ext cx="15572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Sorts</a:t>
            </a:r>
            <a:endParaRPr sz="1600">
              <a:solidFill>
                <a:srgbClr val="222222"/>
              </a:solidFill>
              <a:latin typeface="DM Sans"/>
              <a:ea typeface="DM Sans"/>
              <a:cs typeface="DM Sans"/>
              <a:sym typeface="DM Sans"/>
            </a:endParaRPr>
          </a:p>
        </p:txBody>
      </p:sp>
      <p:sp>
        <p:nvSpPr>
          <p:cNvPr id="342" name="Google Shape;342;p86"/>
          <p:cNvSpPr/>
          <p:nvPr/>
        </p:nvSpPr>
        <p:spPr>
          <a:xfrm>
            <a:off x="10091468" y="3978267"/>
            <a:ext cx="15572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Skips</a:t>
            </a:r>
            <a:endParaRPr sz="1600">
              <a:solidFill>
                <a:srgbClr val="222222"/>
              </a:solidFill>
              <a:latin typeface="DM Sans"/>
              <a:ea typeface="DM Sans"/>
              <a:cs typeface="DM Sans"/>
              <a:sym typeface="DM Sans"/>
            </a:endParaRPr>
          </a:p>
        </p:txBody>
      </p:sp>
      <p:sp>
        <p:nvSpPr>
          <p:cNvPr id="343" name="Google Shape;343;p86"/>
          <p:cNvSpPr/>
          <p:nvPr/>
        </p:nvSpPr>
        <p:spPr>
          <a:xfrm>
            <a:off x="10091468" y="4425333"/>
            <a:ext cx="15572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Limits</a:t>
            </a:r>
            <a:endParaRPr sz="1600">
              <a:solidFill>
                <a:srgbClr val="222222"/>
              </a:solidFill>
              <a:latin typeface="DM Sans"/>
              <a:ea typeface="DM Sans"/>
              <a:cs typeface="DM Sans"/>
              <a:sym typeface="DM Sans"/>
            </a:endParaRPr>
          </a:p>
        </p:txBody>
      </p:sp>
      <p:cxnSp>
        <p:nvCxnSpPr>
          <p:cNvPr id="344" name="Google Shape;344;p86"/>
          <p:cNvCxnSpPr>
            <a:stCxn id="335" idx="3"/>
            <a:endCxn id="341" idx="1"/>
          </p:cNvCxnSpPr>
          <p:nvPr/>
        </p:nvCxnSpPr>
        <p:spPr>
          <a:xfrm>
            <a:off x="9854276" y="3460067"/>
            <a:ext cx="237200" cy="129600"/>
          </a:xfrm>
          <a:prstGeom prst="bentConnector3">
            <a:avLst>
              <a:gd name="adj1" fmla="val 49998"/>
            </a:avLst>
          </a:prstGeom>
          <a:noFill/>
          <a:ln w="9525" cap="flat" cmpd="sng">
            <a:solidFill>
              <a:srgbClr val="CCCCCC"/>
            </a:solidFill>
            <a:prstDash val="solid"/>
            <a:round/>
            <a:headEnd type="none" w="sm" len="sm"/>
            <a:tailEnd type="oval" w="med" len="med"/>
          </a:ln>
        </p:spPr>
      </p:cxnSp>
      <p:cxnSp>
        <p:nvCxnSpPr>
          <p:cNvPr id="345" name="Google Shape;345;p86"/>
          <p:cNvCxnSpPr>
            <a:stCxn id="335" idx="3"/>
            <a:endCxn id="339" idx="1"/>
          </p:cNvCxnSpPr>
          <p:nvPr/>
        </p:nvCxnSpPr>
        <p:spPr>
          <a:xfrm rot="10800000" flipH="1">
            <a:off x="9854276" y="2233667"/>
            <a:ext cx="237200" cy="1226400"/>
          </a:xfrm>
          <a:prstGeom prst="bentConnector3">
            <a:avLst>
              <a:gd name="adj1" fmla="val 49998"/>
            </a:avLst>
          </a:prstGeom>
          <a:noFill/>
          <a:ln w="9525" cap="flat" cmpd="sng">
            <a:solidFill>
              <a:srgbClr val="CCCCCC"/>
            </a:solidFill>
            <a:prstDash val="solid"/>
            <a:round/>
            <a:headEnd type="none" w="sm" len="sm"/>
            <a:tailEnd type="oval" w="med" len="med"/>
          </a:ln>
        </p:spPr>
      </p:cxnSp>
      <p:cxnSp>
        <p:nvCxnSpPr>
          <p:cNvPr id="346" name="Google Shape;346;p86"/>
          <p:cNvCxnSpPr>
            <a:stCxn id="335" idx="3"/>
            <a:endCxn id="340" idx="1"/>
          </p:cNvCxnSpPr>
          <p:nvPr/>
        </p:nvCxnSpPr>
        <p:spPr>
          <a:xfrm rot="10800000" flipH="1">
            <a:off x="9854276" y="3020867"/>
            <a:ext cx="237200" cy="439200"/>
          </a:xfrm>
          <a:prstGeom prst="bentConnector3">
            <a:avLst>
              <a:gd name="adj1" fmla="val 49998"/>
            </a:avLst>
          </a:prstGeom>
          <a:noFill/>
          <a:ln w="9525" cap="flat" cmpd="sng">
            <a:solidFill>
              <a:srgbClr val="CCCCCC"/>
            </a:solidFill>
            <a:prstDash val="solid"/>
            <a:round/>
            <a:headEnd type="none" w="sm" len="sm"/>
            <a:tailEnd type="oval" w="med" len="med"/>
          </a:ln>
        </p:spPr>
      </p:cxnSp>
      <p:cxnSp>
        <p:nvCxnSpPr>
          <p:cNvPr id="347" name="Google Shape;347;p86"/>
          <p:cNvCxnSpPr>
            <a:stCxn id="335" idx="3"/>
            <a:endCxn id="342" idx="1"/>
          </p:cNvCxnSpPr>
          <p:nvPr/>
        </p:nvCxnSpPr>
        <p:spPr>
          <a:xfrm>
            <a:off x="9854276" y="3460067"/>
            <a:ext cx="237200" cy="698800"/>
          </a:xfrm>
          <a:prstGeom prst="bentConnector3">
            <a:avLst>
              <a:gd name="adj1" fmla="val 49998"/>
            </a:avLst>
          </a:prstGeom>
          <a:noFill/>
          <a:ln w="9525" cap="flat" cmpd="sng">
            <a:solidFill>
              <a:srgbClr val="CCCCCC"/>
            </a:solidFill>
            <a:prstDash val="solid"/>
            <a:round/>
            <a:headEnd type="none" w="sm" len="sm"/>
            <a:tailEnd type="oval" w="med" len="med"/>
          </a:ln>
        </p:spPr>
      </p:cxnSp>
      <p:cxnSp>
        <p:nvCxnSpPr>
          <p:cNvPr id="348" name="Google Shape;348;p86"/>
          <p:cNvCxnSpPr>
            <a:stCxn id="335" idx="3"/>
            <a:endCxn id="343" idx="1"/>
          </p:cNvCxnSpPr>
          <p:nvPr/>
        </p:nvCxnSpPr>
        <p:spPr>
          <a:xfrm>
            <a:off x="9854276" y="3460067"/>
            <a:ext cx="237200" cy="1145600"/>
          </a:xfrm>
          <a:prstGeom prst="bentConnector3">
            <a:avLst>
              <a:gd name="adj1" fmla="val 49998"/>
            </a:avLst>
          </a:prstGeom>
          <a:noFill/>
          <a:ln w="9525" cap="flat" cmpd="sng">
            <a:solidFill>
              <a:srgbClr val="CCCCCC"/>
            </a:solidFill>
            <a:prstDash val="solid"/>
            <a:round/>
            <a:headEnd type="none" w="sm" len="sm"/>
            <a:tailEnd type="oval" w="med" len="med"/>
          </a:ln>
        </p:spPr>
      </p:cxnSp>
      <p:cxnSp>
        <p:nvCxnSpPr>
          <p:cNvPr id="349" name="Google Shape;349;p86"/>
          <p:cNvCxnSpPr>
            <a:stCxn id="329" idx="3"/>
            <a:endCxn id="328" idx="1"/>
          </p:cNvCxnSpPr>
          <p:nvPr/>
        </p:nvCxnSpPr>
        <p:spPr>
          <a:xfrm>
            <a:off x="6175133" y="3446861"/>
            <a:ext cx="397600" cy="13200"/>
          </a:xfrm>
          <a:prstGeom prst="straightConnector1">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87"/>
          <p:cNvSpPr txBox="1"/>
          <p:nvPr/>
        </p:nvSpPr>
        <p:spPr>
          <a:xfrm>
            <a:off x="1011504" y="2694034"/>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CRUD</a:t>
            </a:r>
            <a:endParaRPr sz="5333" b="1">
              <a:solidFill>
                <a:schemeClr val="accent6"/>
              </a:solidFill>
              <a:latin typeface="DM Sans"/>
              <a:ea typeface="DM Sans"/>
              <a:cs typeface="DM Sans"/>
              <a:sym typeface="DM Sans"/>
            </a:endParaRP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88"/>
          <p:cNvSpPr txBox="1"/>
          <p:nvPr/>
        </p:nvSpPr>
        <p:spPr>
          <a:xfrm>
            <a:off x="610300" y="360084"/>
            <a:ext cx="77140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CRUD</a:t>
            </a:r>
            <a:endParaRPr sz="5333" b="1">
              <a:solidFill>
                <a:schemeClr val="dk1"/>
              </a:solidFill>
              <a:latin typeface="DM Sans"/>
              <a:ea typeface="DM Sans"/>
              <a:cs typeface="DM Sans"/>
              <a:sym typeface="DM Sans"/>
            </a:endParaRPr>
          </a:p>
        </p:txBody>
      </p:sp>
      <p:sp>
        <p:nvSpPr>
          <p:cNvPr id="360" name="Google Shape;360;p88"/>
          <p:cNvSpPr txBox="1"/>
          <p:nvPr/>
        </p:nvSpPr>
        <p:spPr>
          <a:xfrm>
            <a:off x="610300" y="1903567"/>
            <a:ext cx="63068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CRUD es un acrónimo que hace referencia a las cuatro operaciones fundamentales de una base de datos:</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 : Create (Crear un dato, insertarlo en la base de datos)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 : Read (Leer un dato, mostrarlo al cliente)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U :  Update (Actualizar un dato, cambiar su información interna)</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 : Delete (Eliminar un dato, removerlo de nuestra colección</a:t>
            </a:r>
            <a:endParaRPr>
              <a:latin typeface="DM Sans"/>
              <a:ea typeface="DM Sans"/>
              <a:cs typeface="DM Sans"/>
              <a:sym typeface="DM Sans"/>
            </a:endParaRPr>
          </a:p>
        </p:txBody>
      </p:sp>
      <p:pic>
        <p:nvPicPr>
          <p:cNvPr id="361" name="Google Shape;361;p88"/>
          <p:cNvPicPr preferRelativeResize="0"/>
          <p:nvPr/>
        </p:nvPicPr>
        <p:blipFill>
          <a:blip r:embed="rId3">
            <a:alphaModFix/>
          </a:blip>
          <a:stretch>
            <a:fillRect/>
          </a:stretch>
        </p:blipFill>
        <p:spPr>
          <a:xfrm>
            <a:off x="7143034" y="2070784"/>
            <a:ext cx="4868500" cy="2573712"/>
          </a:xfrm>
          <a:prstGeom prst="rect">
            <a:avLst/>
          </a:prstGeom>
          <a:noFill/>
          <a:ln>
            <a:noFill/>
          </a:ln>
        </p:spPr>
      </p:pic>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89"/>
          <p:cNvSpPr txBox="1"/>
          <p:nvPr/>
        </p:nvSpPr>
        <p:spPr>
          <a:xfrm>
            <a:off x="631133" y="6637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Comandos de apoyo</a:t>
            </a:r>
            <a:endParaRPr sz="5333" b="1">
              <a:solidFill>
                <a:schemeClr val="dk1"/>
              </a:solidFill>
              <a:latin typeface="DM Sans"/>
              <a:ea typeface="DM Sans"/>
              <a:cs typeface="DM Sans"/>
              <a:sym typeface="DM Sans"/>
            </a:endParaRPr>
          </a:p>
        </p:txBody>
      </p:sp>
      <p:sp>
        <p:nvSpPr>
          <p:cNvPr id="367" name="Google Shape;367;p89"/>
          <p:cNvSpPr txBox="1"/>
          <p:nvPr/>
        </p:nvSpPr>
        <p:spPr>
          <a:xfrm>
            <a:off x="631133" y="2544234"/>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nuestro cliente CLI contamos con comandos que, si bien no forman parte de la clasificación del CRUD, son útiles para poder gestionar correctamente nuestra base de datos.</a:t>
            </a:r>
            <a:endParaRPr>
              <a:solidFill>
                <a:srgbClr val="000000"/>
              </a:solidFill>
              <a:latin typeface="DM Sans"/>
              <a:ea typeface="DM Sans"/>
              <a:cs typeface="DM Sans"/>
              <a:sym typeface="DM Sans"/>
            </a:endParaRPr>
          </a:p>
        </p:txBody>
      </p:sp>
      <p:sp>
        <p:nvSpPr>
          <p:cNvPr id="368" name="Google Shape;368;p89"/>
          <p:cNvSpPr txBox="1"/>
          <p:nvPr/>
        </p:nvSpPr>
        <p:spPr>
          <a:xfrm>
            <a:off x="5797200" y="1642200"/>
            <a:ext cx="5330000" cy="4966447"/>
          </a:xfrm>
          <a:prstGeom prst="rect">
            <a:avLst/>
          </a:prstGeom>
          <a:noFill/>
          <a:ln>
            <a:noFill/>
          </a:ln>
        </p:spPr>
        <p:txBody>
          <a:bodyPr spcFirstLastPara="1" wrap="square" lIns="121900" tIns="121900" rIns="121900" bIns="121900" anchor="t" anchorCtr="0">
            <a:spAutoFit/>
          </a:bodyPr>
          <a:lstStyle/>
          <a:p>
            <a:pPr marL="609585" indent="-410623">
              <a:lnSpc>
                <a:spcPct val="115000"/>
              </a:lnSpc>
              <a:buClr>
                <a:schemeClr val="accent4"/>
              </a:buClr>
              <a:buSzPts val="1250"/>
              <a:buFont typeface="DM Sans"/>
              <a:buChar char="✓"/>
            </a:pPr>
            <a:r>
              <a:rPr lang="es" sz="1667" b="1">
                <a:latin typeface="DM Sans"/>
                <a:ea typeface="DM Sans"/>
                <a:cs typeface="DM Sans"/>
                <a:sym typeface="DM Sans"/>
              </a:rPr>
              <a:t>show dbs</a:t>
            </a:r>
            <a:r>
              <a:rPr lang="es" sz="1667">
                <a:latin typeface="DM Sans"/>
                <a:ea typeface="DM Sans"/>
                <a:cs typeface="DM Sans"/>
                <a:sym typeface="DM Sans"/>
              </a:rPr>
              <a:t> : Muestra las bases de datos existentes.</a:t>
            </a:r>
            <a:endParaRPr sz="1667">
              <a:latin typeface="DM Sans"/>
              <a:ea typeface="DM Sans"/>
              <a:cs typeface="DM Sans"/>
              <a:sym typeface="DM Sans"/>
            </a:endParaRPr>
          </a:p>
          <a:p>
            <a:pPr marL="609585" indent="-410623">
              <a:lnSpc>
                <a:spcPct val="115000"/>
              </a:lnSpc>
              <a:buClr>
                <a:schemeClr val="accent4"/>
              </a:buClr>
              <a:buSzPts val="1250"/>
              <a:buFont typeface="DM Sans"/>
              <a:buChar char="✓"/>
            </a:pPr>
            <a:r>
              <a:rPr lang="es" sz="1667" b="1">
                <a:latin typeface="DM Sans"/>
                <a:ea typeface="DM Sans"/>
                <a:cs typeface="DM Sans"/>
                <a:sym typeface="DM Sans"/>
              </a:rPr>
              <a:t>use &lt;db name&gt;</a:t>
            </a:r>
            <a:r>
              <a:rPr lang="es" sz="1667">
                <a:latin typeface="DM Sans"/>
                <a:ea typeface="DM Sans"/>
                <a:cs typeface="DM Sans"/>
                <a:sym typeface="DM Sans"/>
              </a:rPr>
              <a:t>: Crea una nueva base de datos (en caso de no existir) y se posiciona sobre ella </a:t>
            </a:r>
            <a:endParaRPr sz="1667">
              <a:latin typeface="DM Sans"/>
              <a:ea typeface="DM Sans"/>
              <a:cs typeface="DM Sans"/>
              <a:sym typeface="DM Sans"/>
            </a:endParaRPr>
          </a:p>
          <a:p>
            <a:pPr marL="609585" indent="-410623">
              <a:lnSpc>
                <a:spcPct val="115000"/>
              </a:lnSpc>
              <a:buClr>
                <a:schemeClr val="accent4"/>
              </a:buClr>
              <a:buSzPts val="1250"/>
              <a:buFont typeface="DM Sans"/>
              <a:buChar char="✓"/>
            </a:pPr>
            <a:r>
              <a:rPr lang="es" sz="1667" b="1">
                <a:latin typeface="DM Sans"/>
                <a:ea typeface="DM Sans"/>
                <a:cs typeface="DM Sans"/>
                <a:sym typeface="DM Sans"/>
              </a:rPr>
              <a:t>db</a:t>
            </a:r>
            <a:r>
              <a:rPr lang="es" sz="1667">
                <a:latin typeface="DM Sans"/>
                <a:ea typeface="DM Sans"/>
                <a:cs typeface="DM Sans"/>
                <a:sym typeface="DM Sans"/>
              </a:rPr>
              <a:t>: Muestra en qué base de datos estamos posicionado.</a:t>
            </a:r>
            <a:endParaRPr sz="1667">
              <a:latin typeface="DM Sans"/>
              <a:ea typeface="DM Sans"/>
              <a:cs typeface="DM Sans"/>
              <a:sym typeface="DM Sans"/>
            </a:endParaRPr>
          </a:p>
          <a:p>
            <a:pPr marL="609585" indent="-410623">
              <a:lnSpc>
                <a:spcPct val="115000"/>
              </a:lnSpc>
              <a:buClr>
                <a:schemeClr val="accent4"/>
              </a:buClr>
              <a:buSzPts val="1250"/>
              <a:buFont typeface="DM Sans"/>
              <a:buChar char="✓"/>
            </a:pPr>
            <a:r>
              <a:rPr lang="es" sz="1667" b="1">
                <a:latin typeface="DM Sans"/>
                <a:ea typeface="DM Sans"/>
                <a:cs typeface="DM Sans"/>
                <a:sym typeface="DM Sans"/>
              </a:rPr>
              <a:t>show collections</a:t>
            </a:r>
            <a:r>
              <a:rPr lang="es" sz="1667">
                <a:latin typeface="DM Sans"/>
                <a:ea typeface="DM Sans"/>
                <a:cs typeface="DM Sans"/>
                <a:sym typeface="DM Sans"/>
              </a:rPr>
              <a:t>: Muestra todas las colecciones disponibles en la base de datos posicionada.</a:t>
            </a:r>
            <a:endParaRPr sz="1667">
              <a:latin typeface="DM Sans"/>
              <a:ea typeface="DM Sans"/>
              <a:cs typeface="DM Sans"/>
              <a:sym typeface="DM Sans"/>
            </a:endParaRPr>
          </a:p>
          <a:p>
            <a:pPr marL="609585" indent="-410623">
              <a:lnSpc>
                <a:spcPct val="115000"/>
              </a:lnSpc>
              <a:buClr>
                <a:schemeClr val="accent4"/>
              </a:buClr>
              <a:buSzPts val="1250"/>
              <a:buFont typeface="DM Sans"/>
              <a:buChar char="✓"/>
            </a:pPr>
            <a:r>
              <a:rPr lang="es" sz="1667" b="1">
                <a:latin typeface="DM Sans"/>
                <a:ea typeface="DM Sans"/>
                <a:cs typeface="DM Sans"/>
                <a:sym typeface="DM Sans"/>
              </a:rPr>
              <a:t>db.createCollection(name)</a:t>
            </a:r>
            <a:r>
              <a:rPr lang="es" sz="1667">
                <a:latin typeface="DM Sans"/>
                <a:ea typeface="DM Sans"/>
                <a:cs typeface="DM Sans"/>
                <a:sym typeface="DM Sans"/>
              </a:rPr>
              <a:t>: Crea una colección en la base de datos posicionada.</a:t>
            </a:r>
            <a:endParaRPr sz="1667">
              <a:latin typeface="DM Sans"/>
              <a:ea typeface="DM Sans"/>
              <a:cs typeface="DM Sans"/>
              <a:sym typeface="DM Sans"/>
            </a:endParaRPr>
          </a:p>
          <a:p>
            <a:pPr marL="609585" indent="-410623">
              <a:lnSpc>
                <a:spcPct val="115000"/>
              </a:lnSpc>
              <a:buClr>
                <a:schemeClr val="accent4"/>
              </a:buClr>
              <a:buSzPts val="1250"/>
              <a:buFont typeface="DM Sans"/>
              <a:buChar char="✓"/>
            </a:pPr>
            <a:r>
              <a:rPr lang="es" sz="1667" b="1">
                <a:latin typeface="DM Sans"/>
                <a:ea typeface="DM Sans"/>
                <a:cs typeface="DM Sans"/>
                <a:sym typeface="DM Sans"/>
              </a:rPr>
              <a:t>db.dropDatabase()</a:t>
            </a:r>
            <a:r>
              <a:rPr lang="es" sz="1667">
                <a:latin typeface="DM Sans"/>
                <a:ea typeface="DM Sans"/>
                <a:cs typeface="DM Sans"/>
                <a:sym typeface="DM Sans"/>
              </a:rPr>
              <a:t>: Elimina la base de datos actual.</a:t>
            </a:r>
            <a:endParaRPr sz="1667">
              <a:latin typeface="DM Sans"/>
              <a:ea typeface="DM Sans"/>
              <a:cs typeface="DM Sans"/>
              <a:sym typeface="DM Sans"/>
            </a:endParaRPr>
          </a:p>
          <a:p>
            <a:pPr marL="609585" indent="-410623">
              <a:lnSpc>
                <a:spcPct val="115000"/>
              </a:lnSpc>
              <a:buClr>
                <a:schemeClr val="accent4"/>
              </a:buClr>
              <a:buSzPts val="1250"/>
              <a:buFont typeface="DM Sans"/>
              <a:buChar char="✓"/>
            </a:pPr>
            <a:r>
              <a:rPr lang="es" sz="1667" b="1">
                <a:latin typeface="DM Sans"/>
                <a:ea typeface="DM Sans"/>
                <a:cs typeface="DM Sans"/>
                <a:sym typeface="DM Sans"/>
              </a:rPr>
              <a:t>db.collection.drop()</a:t>
            </a:r>
            <a:r>
              <a:rPr lang="es" sz="1667">
                <a:latin typeface="DM Sans"/>
                <a:ea typeface="DM Sans"/>
                <a:cs typeface="DM Sans"/>
                <a:sym typeface="DM Sans"/>
              </a:rPr>
              <a:t>: Elimina la colección de la base de datos posicionada.</a:t>
            </a:r>
            <a:endParaRPr sz="1667">
              <a:latin typeface="DM Sans"/>
              <a:ea typeface="DM Sans"/>
              <a:cs typeface="DM Sans"/>
              <a:sym typeface="DM Sans"/>
            </a:endParaRP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90"/>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74" name="Google Shape;374;p90"/>
          <p:cNvSpPr txBox="1"/>
          <p:nvPr/>
        </p:nvSpPr>
        <p:spPr>
          <a:xfrm>
            <a:off x="4635033" y="54567"/>
            <a:ext cx="7088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Primeros comandos CRUD: CR</a:t>
            </a:r>
            <a:endParaRPr sz="5333" b="1">
              <a:solidFill>
                <a:schemeClr val="dk1"/>
              </a:solidFill>
              <a:latin typeface="DM Sans"/>
              <a:ea typeface="DM Sans"/>
              <a:cs typeface="DM Sans"/>
              <a:sym typeface="DM Sans"/>
            </a:endParaRPr>
          </a:p>
        </p:txBody>
      </p:sp>
      <p:sp>
        <p:nvSpPr>
          <p:cNvPr id="375" name="Google Shape;375;p90"/>
          <p:cNvSpPr txBox="1"/>
          <p:nvPr/>
        </p:nvSpPr>
        <p:spPr>
          <a:xfrm>
            <a:off x="4711667" y="1778552"/>
            <a:ext cx="6649600" cy="4403729"/>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accent4"/>
              </a:buClr>
              <a:buSzPts val="1350"/>
              <a:buFont typeface="DM Sans"/>
              <a:buChar char="✓"/>
            </a:pPr>
            <a:r>
              <a:rPr lang="es" b="1">
                <a:latin typeface="DM Sans"/>
                <a:ea typeface="DM Sans"/>
                <a:cs typeface="DM Sans"/>
                <a:sym typeface="DM Sans"/>
              </a:rPr>
              <a:t>db.collection.insertOne(doc)</a:t>
            </a:r>
            <a:r>
              <a:rPr lang="es">
                <a:latin typeface="DM Sans"/>
                <a:ea typeface="DM Sans"/>
                <a:cs typeface="DM Sans"/>
                <a:sym typeface="DM Sans"/>
              </a:rPr>
              <a:t> : Agrega un nuevo documento a la colección seleccionada.</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b="1">
                <a:latin typeface="DM Sans"/>
                <a:ea typeface="DM Sans"/>
                <a:cs typeface="DM Sans"/>
                <a:sym typeface="DM Sans"/>
              </a:rPr>
              <a:t>db.collection.insertMany(docs)</a:t>
            </a:r>
            <a:r>
              <a:rPr lang="es">
                <a:latin typeface="DM Sans"/>
                <a:ea typeface="DM Sans"/>
                <a:cs typeface="DM Sans"/>
                <a:sym typeface="DM Sans"/>
              </a:rPr>
              <a:t>: Agrega múltiples documentos a la colección seleccionada (dado un arreglo de documentos).</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b="1">
                <a:latin typeface="DM Sans"/>
                <a:ea typeface="DM Sans"/>
                <a:cs typeface="DM Sans"/>
                <a:sym typeface="DM Sans"/>
              </a:rPr>
              <a:t>db.collection.findOne(opt)</a:t>
            </a:r>
            <a:r>
              <a:rPr lang="es">
                <a:latin typeface="DM Sans"/>
                <a:ea typeface="DM Sans"/>
                <a:cs typeface="DM Sans"/>
                <a:sym typeface="DM Sans"/>
              </a:rPr>
              <a:t>: Busca un elemento que cumpla con los criterios de búsqueda (opt), devuelve el primer documento que cumpla con dicho criterio.</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b="1">
                <a:latin typeface="DM Sans"/>
                <a:ea typeface="DM Sans"/>
                <a:cs typeface="DM Sans"/>
                <a:sym typeface="DM Sans"/>
              </a:rPr>
              <a:t>db.collection.find(opt):</a:t>
            </a:r>
            <a:r>
              <a:rPr lang="es">
                <a:latin typeface="DM Sans"/>
                <a:ea typeface="DM Sans"/>
                <a:cs typeface="DM Sans"/>
                <a:sym typeface="DM Sans"/>
              </a:rPr>
              <a:t>Devuelve todos los documentos que cumplan con dicho criterio. </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b="1">
                <a:latin typeface="DM Sans"/>
                <a:ea typeface="DM Sans"/>
                <a:cs typeface="DM Sans"/>
                <a:sym typeface="DM Sans"/>
              </a:rPr>
              <a:t>db.collection.find(opt).pretty()</a:t>
            </a:r>
            <a:r>
              <a:rPr lang="es">
                <a:latin typeface="DM Sans"/>
                <a:ea typeface="DM Sans"/>
                <a:cs typeface="DM Sans"/>
                <a:sym typeface="DM Sans"/>
              </a:rPr>
              <a:t>: Añadido para hacer más presentables los resultados de un find().</a:t>
            </a:r>
            <a:endParaRPr>
              <a:latin typeface="DM Sans"/>
              <a:ea typeface="DM Sans"/>
              <a:cs typeface="DM Sans"/>
              <a:sym typeface="DM Sans"/>
            </a:endParaRPr>
          </a:p>
        </p:txBody>
      </p:sp>
      <p:pic>
        <p:nvPicPr>
          <p:cNvPr id="376" name="Google Shape;376;p90"/>
          <p:cNvPicPr preferRelativeResize="0"/>
          <p:nvPr/>
        </p:nvPicPr>
        <p:blipFill rotWithShape="1">
          <a:blip r:embed="rId3">
            <a:alphaModFix/>
          </a:blip>
          <a:srcRect l="35353" r="33778"/>
          <a:stretch/>
        </p:blipFill>
        <p:spPr>
          <a:xfrm>
            <a:off x="1249069" y="1116967"/>
            <a:ext cx="2751900" cy="4777667"/>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91"/>
          <p:cNvSpPr/>
          <p:nvPr/>
        </p:nvSpPr>
        <p:spPr>
          <a:xfrm>
            <a:off x="863200" y="2226233"/>
            <a:ext cx="10465600" cy="3637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382" name="Google Shape;382;p91"/>
          <p:cNvSpPr txBox="1"/>
          <p:nvPr/>
        </p:nvSpPr>
        <p:spPr>
          <a:xfrm>
            <a:off x="3398167" y="996484"/>
            <a:ext cx="99504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lt1"/>
                </a:solidFill>
                <a:latin typeface="DM Sans"/>
                <a:ea typeface="DM Sans"/>
                <a:cs typeface="DM Sans"/>
                <a:sym typeface="DM Sans"/>
              </a:rPr>
              <a:t>Conteo de datos</a:t>
            </a:r>
            <a:endParaRPr sz="5333" b="1">
              <a:solidFill>
                <a:schemeClr val="lt1"/>
              </a:solidFill>
              <a:latin typeface="DM Sans"/>
              <a:ea typeface="DM Sans"/>
              <a:cs typeface="DM Sans"/>
              <a:sym typeface="DM Sans"/>
            </a:endParaRPr>
          </a:p>
        </p:txBody>
      </p:sp>
      <p:sp>
        <p:nvSpPr>
          <p:cNvPr id="383" name="Google Shape;383;p91"/>
          <p:cNvSpPr txBox="1"/>
          <p:nvPr/>
        </p:nvSpPr>
        <p:spPr>
          <a:xfrm>
            <a:off x="6533833" y="2496067"/>
            <a:ext cx="4474000" cy="2708393"/>
          </a:xfrm>
          <a:prstGeom prst="rect">
            <a:avLst/>
          </a:prstGeom>
          <a:noFill/>
          <a:ln>
            <a:noFill/>
          </a:ln>
        </p:spPr>
        <p:txBody>
          <a:bodyPr spcFirstLastPara="1" wrap="square" lIns="121900" tIns="121900" rIns="121900" bIns="121900" anchor="t" anchorCtr="0">
            <a:spAutoFit/>
          </a:bodyPr>
          <a:lstStyle/>
          <a:p>
            <a:r>
              <a:rPr lang="es" sz="1600">
                <a:latin typeface="DM Sans"/>
                <a:ea typeface="DM Sans"/>
                <a:cs typeface="DM Sans"/>
                <a:sym typeface="DM Sans"/>
              </a:rPr>
              <a:t>Los comandos de conteo para determinar el número de documentos en una colección son:</a:t>
            </a:r>
            <a:endParaRPr sz="1600">
              <a:latin typeface="DM Sans"/>
              <a:ea typeface="DM Sans"/>
              <a:cs typeface="DM Sans"/>
              <a:sym typeface="DM Sans"/>
            </a:endParaRPr>
          </a:p>
          <a:p>
            <a:pPr marL="609585" indent="-406390">
              <a:buClr>
                <a:schemeClr val="accent4"/>
              </a:buClr>
              <a:buSzPts val="1200"/>
              <a:buFont typeface="DM Sans"/>
              <a:buChar char="✓"/>
            </a:pPr>
            <a:r>
              <a:rPr lang="es" sz="1600" b="1">
                <a:latin typeface="DM Sans"/>
                <a:ea typeface="DM Sans"/>
                <a:cs typeface="DM Sans"/>
                <a:sym typeface="DM Sans"/>
              </a:rPr>
              <a:t>db.collection.estimatedDocumentCount()</a:t>
            </a:r>
            <a:r>
              <a:rPr lang="es" sz="1600">
                <a:latin typeface="DM Sans"/>
                <a:ea typeface="DM Sans"/>
                <a:cs typeface="DM Sans"/>
                <a:sym typeface="DM Sans"/>
              </a:rPr>
              <a:t> Cuenta el estimado más próximo  al número de documentos según su metadata.</a:t>
            </a:r>
            <a:endParaRPr sz="1600">
              <a:latin typeface="DM Sans"/>
              <a:ea typeface="DM Sans"/>
              <a:cs typeface="DM Sans"/>
              <a:sym typeface="DM Sans"/>
            </a:endParaRPr>
          </a:p>
          <a:p>
            <a:pPr marL="609585" indent="-406390">
              <a:buClr>
                <a:schemeClr val="accent4"/>
              </a:buClr>
              <a:buSzPts val="1200"/>
              <a:buFont typeface="DM Sans"/>
              <a:buChar char="✓"/>
            </a:pPr>
            <a:r>
              <a:rPr lang="es" sz="1600" b="1">
                <a:latin typeface="DM Sans"/>
                <a:ea typeface="DM Sans"/>
                <a:cs typeface="DM Sans"/>
                <a:sym typeface="DM Sans"/>
              </a:rPr>
              <a:t>db.collection.countDocuments(opt)</a:t>
            </a:r>
            <a:r>
              <a:rPr lang="es" sz="1600">
                <a:latin typeface="DM Sans"/>
                <a:ea typeface="DM Sans"/>
                <a:cs typeface="DM Sans"/>
                <a:sym typeface="DM Sans"/>
              </a:rPr>
              <a:t> Cuenta los documentos que cumplan con el criterio definido en las opciones (opt).</a:t>
            </a:r>
            <a:endParaRPr sz="1600">
              <a:latin typeface="DM Sans"/>
              <a:ea typeface="DM Sans"/>
              <a:cs typeface="DM Sans"/>
              <a:sym typeface="DM Sans"/>
            </a:endParaRPr>
          </a:p>
        </p:txBody>
      </p:sp>
      <p:pic>
        <p:nvPicPr>
          <p:cNvPr id="384" name="Google Shape;384;p91"/>
          <p:cNvPicPr preferRelativeResize="0"/>
          <p:nvPr/>
        </p:nvPicPr>
        <p:blipFill rotWithShape="1">
          <a:blip r:embed="rId3">
            <a:alphaModFix/>
          </a:blip>
          <a:srcRect b="7183"/>
          <a:stretch/>
        </p:blipFill>
        <p:spPr>
          <a:xfrm>
            <a:off x="1044067" y="2755300"/>
            <a:ext cx="5203735" cy="2683133"/>
          </a:xfrm>
          <a:prstGeom prst="rect">
            <a:avLst/>
          </a:prstGeom>
          <a:noFill/>
          <a:ln>
            <a:noFill/>
          </a:ln>
        </p:spPr>
      </p:pic>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2"/>
          <p:cNvSpPr/>
          <p:nvPr/>
        </p:nvSpPr>
        <p:spPr>
          <a:xfrm>
            <a:off x="863200" y="2242567"/>
            <a:ext cx="10465600" cy="3766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90" name="Google Shape;390;p92"/>
          <p:cNvSpPr txBox="1"/>
          <p:nvPr/>
        </p:nvSpPr>
        <p:spPr>
          <a:xfrm>
            <a:off x="1948400" y="632967"/>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opt (options): agregando opciones</a:t>
            </a:r>
            <a:endParaRPr sz="4667" b="1">
              <a:solidFill>
                <a:schemeClr val="lt1"/>
              </a:solidFill>
              <a:latin typeface="DM Sans"/>
              <a:ea typeface="DM Sans"/>
              <a:cs typeface="DM Sans"/>
              <a:sym typeface="DM Sans"/>
            </a:endParaRPr>
          </a:p>
        </p:txBody>
      </p:sp>
      <p:sp>
        <p:nvSpPr>
          <p:cNvPr id="391" name="Google Shape;391;p92"/>
          <p:cNvSpPr txBox="1"/>
          <p:nvPr/>
        </p:nvSpPr>
        <p:spPr>
          <a:xfrm>
            <a:off x="1237000" y="2352834"/>
            <a:ext cx="9972800" cy="177474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En muchas consultas encontramos el elemento (opt), esto hace referencia a las opciones de filtros de búsqueda que podemos realizar al momento de buscar un valor, la sintaxis elemental de un opt 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sz="2733" b="1" i="1">
                <a:latin typeface="DM Sans"/>
                <a:ea typeface="DM Sans"/>
                <a:cs typeface="DM Sans"/>
                <a:sym typeface="DM Sans"/>
              </a:rPr>
              <a:t>{propiedad:valor}</a:t>
            </a:r>
            <a:endParaRPr sz="2733" b="1" i="1">
              <a:latin typeface="DM Sans"/>
              <a:ea typeface="DM Sans"/>
              <a:cs typeface="DM Sans"/>
              <a:sym typeface="DM Sans"/>
            </a:endParaRPr>
          </a:p>
        </p:txBody>
      </p:sp>
      <p:pic>
        <p:nvPicPr>
          <p:cNvPr id="392" name="Google Shape;392;p92"/>
          <p:cNvPicPr preferRelativeResize="0"/>
          <p:nvPr/>
        </p:nvPicPr>
        <p:blipFill>
          <a:blip r:embed="rId3">
            <a:alphaModFix/>
          </a:blip>
          <a:stretch>
            <a:fillRect/>
          </a:stretch>
        </p:blipFill>
        <p:spPr>
          <a:xfrm>
            <a:off x="1493034" y="4400867"/>
            <a:ext cx="9205933" cy="737567"/>
          </a:xfrm>
          <a:prstGeom prst="rect">
            <a:avLst/>
          </a:prstGeom>
          <a:noFill/>
          <a:ln>
            <a:noFill/>
          </a:ln>
        </p:spPr>
      </p:pic>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93"/>
          <p:cNvSpPr/>
          <p:nvPr/>
        </p:nvSpPr>
        <p:spPr>
          <a:xfrm>
            <a:off x="863200" y="2242567"/>
            <a:ext cx="10465600" cy="3766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98" name="Google Shape;398;p93"/>
          <p:cNvPicPr preferRelativeResize="0"/>
          <p:nvPr/>
        </p:nvPicPr>
        <p:blipFill>
          <a:blip r:embed="rId3">
            <a:alphaModFix/>
          </a:blip>
          <a:stretch>
            <a:fillRect/>
          </a:stretch>
        </p:blipFill>
        <p:spPr>
          <a:xfrm>
            <a:off x="1660416" y="3193534"/>
            <a:ext cx="8871168" cy="2151500"/>
          </a:xfrm>
          <a:prstGeom prst="rect">
            <a:avLst/>
          </a:prstGeom>
          <a:noFill/>
          <a:ln>
            <a:noFill/>
          </a:ln>
        </p:spPr>
      </p:pic>
      <p:sp>
        <p:nvSpPr>
          <p:cNvPr id="399" name="Google Shape;399;p93"/>
          <p:cNvSpPr txBox="1"/>
          <p:nvPr/>
        </p:nvSpPr>
        <p:spPr>
          <a:xfrm>
            <a:off x="248533" y="425934"/>
            <a:ext cx="116508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Ejemplo: Insertando dos datos de diferente género </a:t>
            </a:r>
            <a:endParaRPr sz="4667" b="1">
              <a:solidFill>
                <a:schemeClr val="lt1"/>
              </a:solidFill>
              <a:latin typeface="DM Sans"/>
              <a:ea typeface="DM Sans"/>
              <a:cs typeface="DM Sans"/>
              <a:sym typeface="DM Sans"/>
            </a:endParaRPr>
          </a:p>
        </p:txBody>
      </p:sp>
      <p:sp>
        <p:nvSpPr>
          <p:cNvPr id="400" name="Google Shape;400;p93"/>
          <p:cNvSpPr txBox="1"/>
          <p:nvPr/>
        </p:nvSpPr>
        <p:spPr>
          <a:xfrm>
            <a:off x="1200400" y="2549667"/>
            <a:ext cx="9175200" cy="495480"/>
          </a:xfrm>
          <a:prstGeom prst="rect">
            <a:avLst/>
          </a:prstGeom>
          <a:noFill/>
          <a:ln>
            <a:noFill/>
          </a:ln>
        </p:spPr>
        <p:txBody>
          <a:bodyPr spcFirstLastPara="1" wrap="square" lIns="121900" tIns="121900" rIns="121900" bIns="121900" anchor="t" anchorCtr="0">
            <a:spAutoFit/>
          </a:bodyPr>
          <a:lstStyle/>
          <a:p>
            <a:pPr>
              <a:lnSpc>
                <a:spcPct val="90000"/>
              </a:lnSpc>
            </a:pPr>
            <a:r>
              <a:rPr lang="es">
                <a:solidFill>
                  <a:schemeClr val="dk1"/>
                </a:solidFill>
                <a:latin typeface="DM Sans"/>
                <a:ea typeface="DM Sans"/>
                <a:cs typeface="DM Sans"/>
                <a:sym typeface="DM Sans"/>
              </a:rPr>
              <a:t>Después, buscando sólo aquellos que cumplan con un género específico.</a:t>
            </a:r>
            <a:endParaRPr>
              <a:solidFill>
                <a:schemeClr val="dk1"/>
              </a:solidFill>
            </a:endParaRP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9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406" name="Google Shape;406;p94"/>
          <p:cNvSpPr txBox="1"/>
          <p:nvPr/>
        </p:nvSpPr>
        <p:spPr>
          <a:xfrm>
            <a:off x="631133" y="1881801"/>
            <a:ext cx="10270400" cy="3980793"/>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067">
                <a:solidFill>
                  <a:srgbClr val="B7B7B7"/>
                </a:solidFill>
                <a:latin typeface="DM Sans"/>
                <a:ea typeface="DM Sans"/>
                <a:cs typeface="DM Sans"/>
                <a:sym typeface="DM Sans"/>
              </a:rPr>
              <a:t>Se creará una base de datos llamada “baseCRUD”.</a:t>
            </a:r>
            <a:endParaRPr sz="3067">
              <a:solidFill>
                <a:srgbClr val="B7B7B7"/>
              </a:solidFill>
              <a:latin typeface="DM Sans"/>
              <a:ea typeface="DM Sans"/>
              <a:cs typeface="DM Sans"/>
              <a:sym typeface="DM Sans"/>
            </a:endParaRPr>
          </a:p>
          <a:p>
            <a:pPr marL="609585" indent="-499521">
              <a:buClr>
                <a:schemeClr val="accent6"/>
              </a:buClr>
              <a:buSzPts val="2300"/>
              <a:buFont typeface="DM Sans"/>
              <a:buChar char="✓"/>
            </a:pPr>
            <a:r>
              <a:rPr lang="es" sz="3067">
                <a:solidFill>
                  <a:srgbClr val="B7B7B7"/>
                </a:solidFill>
                <a:latin typeface="DM Sans"/>
                <a:ea typeface="DM Sans"/>
                <a:cs typeface="DM Sans"/>
                <a:sym typeface="DM Sans"/>
              </a:rPr>
              <a:t>Se agregará una colección llamada “mascotas”</a:t>
            </a:r>
            <a:endParaRPr sz="3067">
              <a:solidFill>
                <a:srgbClr val="B7B7B7"/>
              </a:solidFill>
              <a:latin typeface="DM Sans"/>
              <a:ea typeface="DM Sans"/>
              <a:cs typeface="DM Sans"/>
              <a:sym typeface="DM Sans"/>
            </a:endParaRPr>
          </a:p>
          <a:p>
            <a:pPr marL="609585" indent="-499521">
              <a:buClr>
                <a:schemeClr val="accent6"/>
              </a:buClr>
              <a:buSzPts val="2300"/>
              <a:buFont typeface="DM Sans"/>
              <a:buChar char="✓"/>
            </a:pPr>
            <a:r>
              <a:rPr lang="es" sz="3067">
                <a:solidFill>
                  <a:srgbClr val="B7B7B7"/>
                </a:solidFill>
                <a:latin typeface="DM Sans"/>
                <a:ea typeface="DM Sans"/>
                <a:cs typeface="DM Sans"/>
                <a:sym typeface="DM Sans"/>
              </a:rPr>
              <a:t>Se agregarán 3 mascotas con las propiedades: nombre, especie, edad</a:t>
            </a:r>
            <a:endParaRPr sz="3067">
              <a:solidFill>
                <a:srgbClr val="B7B7B7"/>
              </a:solidFill>
              <a:latin typeface="DM Sans"/>
              <a:ea typeface="DM Sans"/>
              <a:cs typeface="DM Sans"/>
              <a:sym typeface="DM Sans"/>
            </a:endParaRPr>
          </a:p>
          <a:p>
            <a:pPr marL="609585" indent="-499521">
              <a:buClr>
                <a:schemeClr val="accent6"/>
              </a:buClr>
              <a:buSzPts val="2300"/>
              <a:buFont typeface="DM Sans"/>
              <a:buChar char="✓"/>
            </a:pPr>
            <a:r>
              <a:rPr lang="es" sz="3067">
                <a:solidFill>
                  <a:srgbClr val="B7B7B7"/>
                </a:solidFill>
                <a:latin typeface="DM Sans"/>
                <a:ea typeface="DM Sans"/>
                <a:cs typeface="DM Sans"/>
                <a:sym typeface="DM Sans"/>
              </a:rPr>
              <a:t>Se buscarán mascotas por su especie</a:t>
            </a:r>
            <a:endParaRPr sz="3067">
              <a:solidFill>
                <a:srgbClr val="B7B7B7"/>
              </a:solidFill>
              <a:latin typeface="DM Sans"/>
              <a:ea typeface="DM Sans"/>
              <a:cs typeface="DM Sans"/>
              <a:sym typeface="DM Sans"/>
            </a:endParaRPr>
          </a:p>
          <a:p>
            <a:pPr marL="609585" indent="-499521">
              <a:buClr>
                <a:schemeClr val="accent6"/>
              </a:buClr>
              <a:buSzPts val="2300"/>
              <a:buFont typeface="Helvetica Neue"/>
              <a:buChar char="✓"/>
            </a:pPr>
            <a:r>
              <a:rPr lang="es" sz="3067">
                <a:solidFill>
                  <a:srgbClr val="B7B7B7"/>
                </a:solidFill>
                <a:latin typeface="Helvetica Neue"/>
                <a:ea typeface="Helvetica Neue"/>
                <a:cs typeface="Helvetica Neue"/>
                <a:sym typeface="Helvetica Neue"/>
              </a:rPr>
              <a:t>Contar el número de mascotas totales agregadas.</a:t>
            </a:r>
            <a:endParaRPr sz="3067">
              <a:solidFill>
                <a:srgbClr val="B7B7B7"/>
              </a:solidFill>
              <a:latin typeface="Helvetica Neue"/>
              <a:ea typeface="Helvetica Neue"/>
              <a:cs typeface="Helvetica Neue"/>
              <a:sym typeface="Helvetica Neue"/>
            </a:endParaRPr>
          </a:p>
          <a:p>
            <a:endParaRPr sz="2933">
              <a:solidFill>
                <a:srgbClr val="B7B7B7"/>
              </a:solidFill>
              <a:latin typeface="Helvetica Neue"/>
              <a:ea typeface="Helvetica Neue"/>
              <a:cs typeface="Helvetica Neue"/>
              <a:sym typeface="Helvetica Neue"/>
            </a:endParaRPr>
          </a:p>
          <a:p>
            <a:r>
              <a:rPr lang="es" sz="2933">
                <a:solidFill>
                  <a:schemeClr val="accent5"/>
                </a:solidFill>
                <a:latin typeface="DM Sans"/>
                <a:ea typeface="DM Sans"/>
                <a:cs typeface="DM Sans"/>
                <a:sym typeface="DM Sans"/>
              </a:rPr>
              <a:t>Tiempo estimado:</a:t>
            </a:r>
            <a:r>
              <a:rPr lang="es" sz="2933" b="1">
                <a:solidFill>
                  <a:schemeClr val="accent5"/>
                </a:solidFill>
                <a:latin typeface="DM Sans"/>
                <a:ea typeface="DM Sans"/>
                <a:cs typeface="DM Sans"/>
                <a:sym typeface="DM Sans"/>
              </a:rPr>
              <a:t> 10 minutos </a:t>
            </a:r>
            <a:endParaRPr sz="2933" b="1">
              <a:solidFill>
                <a:schemeClr val="accent5"/>
              </a:solidFill>
              <a:latin typeface="DM Sans"/>
              <a:ea typeface="DM Sans"/>
              <a:cs typeface="DM Sans"/>
              <a:sym typeface="DM Sans"/>
            </a:endParaRPr>
          </a:p>
        </p:txBody>
      </p:sp>
      <p:grpSp>
        <p:nvGrpSpPr>
          <p:cNvPr id="407" name="Google Shape;407;p94"/>
          <p:cNvGrpSpPr/>
          <p:nvPr/>
        </p:nvGrpSpPr>
        <p:grpSpPr>
          <a:xfrm>
            <a:off x="631135" y="826031"/>
            <a:ext cx="985200" cy="985200"/>
            <a:chOff x="473351" y="619523"/>
            <a:chExt cx="738900" cy="738900"/>
          </a:xfrm>
        </p:grpSpPr>
        <p:sp>
          <p:nvSpPr>
            <p:cNvPr id="408" name="Google Shape;408;p9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09" name="Google Shape;409;p9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95"/>
          <p:cNvGrpSpPr/>
          <p:nvPr/>
        </p:nvGrpSpPr>
        <p:grpSpPr>
          <a:xfrm>
            <a:off x="631162" y="825911"/>
            <a:ext cx="985207" cy="985207"/>
            <a:chOff x="575612" y="1950748"/>
            <a:chExt cx="431100" cy="431100"/>
          </a:xfrm>
        </p:grpSpPr>
        <p:sp>
          <p:nvSpPr>
            <p:cNvPr id="415" name="Google Shape;415;p95"/>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16" name="Google Shape;416;p95"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417" name="Google Shape;417;p95"/>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418" name="Google Shape;418;p95"/>
          <p:cNvSpPr txBox="1"/>
          <p:nvPr/>
        </p:nvSpPr>
        <p:spPr>
          <a:xfrm>
            <a:off x="631133" y="2168133"/>
            <a:ext cx="10563200" cy="3919431"/>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067" b="1">
                <a:solidFill>
                  <a:srgbClr val="B7B7B7"/>
                </a:solidFill>
                <a:latin typeface="DM Sans"/>
                <a:ea typeface="DM Sans"/>
                <a:cs typeface="DM Sans"/>
                <a:sym typeface="DM Sans"/>
              </a:rPr>
              <a:t>¿Inconsistencia de datos?</a:t>
            </a:r>
            <a:endParaRPr sz="3067" b="1">
              <a:solidFill>
                <a:srgbClr val="B7B7B7"/>
              </a:solidFill>
              <a:latin typeface="DM Sans"/>
              <a:ea typeface="DM Sans"/>
              <a:cs typeface="DM Sans"/>
              <a:sym typeface="DM Sans"/>
            </a:endParaRPr>
          </a:p>
          <a:p>
            <a:pPr>
              <a:buClr>
                <a:srgbClr val="000000"/>
              </a:buClr>
              <a:buSzPts val="2500"/>
            </a:pPr>
            <a:r>
              <a:rPr lang="es" sz="3067">
                <a:solidFill>
                  <a:srgbClr val="B7B7B7"/>
                </a:solidFill>
                <a:latin typeface="DM Sans"/>
                <a:ea typeface="DM Sans"/>
                <a:cs typeface="DM Sans"/>
                <a:sym typeface="DM Sans"/>
              </a:rPr>
              <a:t>En diapositivas anteriores se utilizó el término “conteo estimado”, lo cual hace referencia a una cifra que puede no ser igual al valor real. </a:t>
            </a:r>
            <a:endParaRPr sz="3067">
              <a:solidFill>
                <a:srgbClr val="B7B7B7"/>
              </a:solidFill>
              <a:latin typeface="DM Sans"/>
              <a:ea typeface="DM Sans"/>
              <a:cs typeface="DM Sans"/>
              <a:sym typeface="DM Sans"/>
            </a:endParaRPr>
          </a:p>
          <a:p>
            <a:pPr>
              <a:buClr>
                <a:srgbClr val="000000"/>
              </a:buClr>
              <a:buSzPts val="2500"/>
            </a:pPr>
            <a:endParaRPr sz="3067">
              <a:solidFill>
                <a:srgbClr val="B7B7B7"/>
              </a:solidFill>
              <a:latin typeface="DM Sans"/>
              <a:ea typeface="DM Sans"/>
              <a:cs typeface="DM Sans"/>
              <a:sym typeface="DM Sans"/>
            </a:endParaRPr>
          </a:p>
          <a:p>
            <a:pPr>
              <a:buClr>
                <a:srgbClr val="000000"/>
              </a:buClr>
              <a:buSzPts val="2500"/>
            </a:pPr>
            <a:r>
              <a:rPr lang="es" sz="3067" b="1">
                <a:solidFill>
                  <a:schemeClr val="lt1"/>
                </a:solidFill>
                <a:latin typeface="DM Sans"/>
                <a:ea typeface="DM Sans"/>
                <a:cs typeface="DM Sans"/>
                <a:sym typeface="DM Sans"/>
              </a:rPr>
              <a:t>¿Por qué obtendríamos un valor estimado? ¿Podemos asegurar que el valor siempre será verdadero?</a:t>
            </a:r>
            <a:endParaRPr sz="3067" b="1">
              <a:solidFill>
                <a:schemeClr val="lt1"/>
              </a:solidFill>
              <a:latin typeface="DM Sans"/>
              <a:ea typeface="DM Sans"/>
              <a:cs typeface="DM Sans"/>
              <a:sym typeface="DM Sans"/>
            </a:endParaRPr>
          </a:p>
          <a:p>
            <a:pPr>
              <a:buClr>
                <a:srgbClr val="000000"/>
              </a:buClr>
              <a:buSzPts val="2500"/>
            </a:pPr>
            <a:r>
              <a:rPr lang="es" sz="2400">
                <a:solidFill>
                  <a:srgbClr val="83AEFB"/>
                </a:solidFill>
                <a:latin typeface="DM Sans"/>
                <a:ea typeface="DM Sans"/>
                <a:cs typeface="DM Sans"/>
                <a:sym typeface="DM Sans"/>
              </a:rPr>
              <a:t>Contesta en el chat de zoom</a:t>
            </a:r>
            <a:endParaRPr sz="2400">
              <a:solidFill>
                <a:srgbClr val="83AEFB"/>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226"/>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Scopes</a:t>
            </a:r>
            <a:endParaRPr sz="5333" b="1">
              <a:solidFill>
                <a:schemeClr val="dk1"/>
              </a:solidFill>
              <a:latin typeface="DM Sans"/>
              <a:ea typeface="DM Sans"/>
              <a:cs typeface="DM Sans"/>
              <a:sym typeface="DM Sans"/>
            </a:endParaRPr>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grpSp>
        <p:nvGrpSpPr>
          <p:cNvPr id="423" name="Google Shape;423;p96"/>
          <p:cNvGrpSpPr/>
          <p:nvPr/>
        </p:nvGrpSpPr>
        <p:grpSpPr>
          <a:xfrm>
            <a:off x="5603408" y="1325564"/>
            <a:ext cx="985200" cy="985200"/>
            <a:chOff x="974706" y="2467173"/>
            <a:chExt cx="738900" cy="738900"/>
          </a:xfrm>
        </p:grpSpPr>
        <p:sp>
          <p:nvSpPr>
            <p:cNvPr id="424" name="Google Shape;424;p9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25" name="Google Shape;425;p9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26" name="Google Shape;426;p96"/>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CRUD - CR</a:t>
            </a:r>
            <a:endParaRPr sz="5333" b="1">
              <a:solidFill>
                <a:schemeClr val="dk1"/>
              </a:solidFill>
              <a:highlight>
                <a:srgbClr val="EAFF6A"/>
              </a:highlight>
              <a:latin typeface="DM Sans"/>
              <a:ea typeface="DM Sans"/>
              <a:cs typeface="DM Sans"/>
              <a:sym typeface="DM Sans"/>
            </a:endParaRPr>
          </a:p>
        </p:txBody>
      </p:sp>
      <p:sp>
        <p:nvSpPr>
          <p:cNvPr id="427" name="Google Shape;427;p96"/>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10-15 min</a:t>
            </a:r>
            <a:endParaRPr sz="2667" b="1">
              <a:solidFill>
                <a:srgbClr val="83AEFB"/>
              </a:solidFill>
              <a:latin typeface="DM Sans"/>
              <a:ea typeface="DM Sans"/>
              <a:cs typeface="DM Sans"/>
              <a:sym typeface="DM Sans"/>
            </a:endParaRPr>
          </a:p>
        </p:txBody>
      </p:sp>
      <p:sp>
        <p:nvSpPr>
          <p:cNvPr id="428" name="Google Shape;428;p96"/>
          <p:cNvSpPr txBox="1"/>
          <p:nvPr/>
        </p:nvSpPr>
        <p:spPr>
          <a:xfrm>
            <a:off x="1316400" y="3930051"/>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Practicarás los primeros dos elementos del CRUD</a:t>
            </a:r>
            <a:endParaRPr sz="2667">
              <a:solidFill>
                <a:srgbClr val="999999"/>
              </a:solidFill>
              <a:latin typeface="DM Sans"/>
              <a:ea typeface="DM Sans"/>
              <a:cs typeface="DM Sans"/>
              <a:sym typeface="DM Sans"/>
            </a:endParaRP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433" name="Google Shape;433;p97"/>
          <p:cNvGrpSpPr/>
          <p:nvPr/>
        </p:nvGrpSpPr>
        <p:grpSpPr>
          <a:xfrm>
            <a:off x="609796" y="624398"/>
            <a:ext cx="574765" cy="574765"/>
            <a:chOff x="974706" y="2467173"/>
            <a:chExt cx="738900" cy="738900"/>
          </a:xfrm>
        </p:grpSpPr>
        <p:sp>
          <p:nvSpPr>
            <p:cNvPr id="434" name="Google Shape;434;p9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35" name="Google Shape;435;p9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36" name="Google Shape;436;p97"/>
          <p:cNvSpPr txBox="1"/>
          <p:nvPr/>
        </p:nvSpPr>
        <p:spPr>
          <a:xfrm>
            <a:off x="668600" y="1442334"/>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CRUD - CR</a:t>
            </a:r>
            <a:endParaRPr sz="5333" b="1">
              <a:solidFill>
                <a:schemeClr val="dk1"/>
              </a:solidFill>
              <a:latin typeface="DM Sans"/>
              <a:ea typeface="DM Sans"/>
              <a:cs typeface="DM Sans"/>
              <a:sym typeface="DM Sans"/>
            </a:endParaRPr>
          </a:p>
        </p:txBody>
      </p:sp>
      <p:pic>
        <p:nvPicPr>
          <p:cNvPr id="437" name="Google Shape;437;p97"/>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438" name="Google Shape;438;p97"/>
          <p:cNvSpPr txBox="1"/>
          <p:nvPr/>
        </p:nvSpPr>
        <p:spPr>
          <a:xfrm>
            <a:off x="746433" y="2427533"/>
            <a:ext cx="57536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Sobre una base de datos llamada “colegio”, crear una colección “estudiantes” donde se agregarán documentos con los siguientes datos: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nombre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apellido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curso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edad</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correo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sexo </a:t>
            </a:r>
            <a:endParaRPr>
              <a:latin typeface="DM Sans"/>
              <a:ea typeface="DM Sans"/>
              <a:cs typeface="DM Sans"/>
              <a:sym typeface="DM Sans"/>
            </a:endParaRPr>
          </a:p>
          <a:p>
            <a:r>
              <a:rPr lang="es">
                <a:latin typeface="DM Sans"/>
                <a:ea typeface="DM Sans"/>
                <a:cs typeface="DM Sans"/>
                <a:sym typeface="DM Sans"/>
              </a:rPr>
              <a:t>Crear 5 estudiantes (Insert Many) con los campos mencionados arriba. Además, crear un estudiante sólo con nombre, apellido y curso. ¿Es posible?</a:t>
            </a:r>
            <a:endParaRPr>
              <a:latin typeface="DM Sans"/>
              <a:ea typeface="DM Sans"/>
              <a:cs typeface="DM Sans"/>
              <a:sym typeface="DM Sans"/>
            </a:endParaRPr>
          </a:p>
        </p:txBody>
      </p:sp>
      <p:sp>
        <p:nvSpPr>
          <p:cNvPr id="439" name="Google Shape;439;p97"/>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
        <p:nvSpPr>
          <p:cNvPr id="440" name="Google Shape;440;p97"/>
          <p:cNvSpPr txBox="1"/>
          <p:nvPr/>
        </p:nvSpPr>
        <p:spPr>
          <a:xfrm>
            <a:off x="6708600" y="2528801"/>
            <a:ext cx="4650000" cy="3016170"/>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Realizar una búsqueda para obtener a todos los estudiantes.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Realizar una búsqueda para obtener a todos los estudiantes de sexo H (hombre)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Realizar un conteo para obtener el número de documentos totales.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Realizar un conteo para obtener el número de documentos totales que cumplan con el criterio: “Es mujer”</a:t>
            </a:r>
            <a:endParaRPr>
              <a:latin typeface="DM Sans"/>
              <a:ea typeface="DM Sans"/>
              <a:cs typeface="DM Sans"/>
              <a:sym typeface="DM Sans"/>
            </a:endParaRP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98"/>
          <p:cNvSpPr txBox="1"/>
          <p:nvPr/>
        </p:nvSpPr>
        <p:spPr>
          <a:xfrm>
            <a:off x="1863851" y="2197601"/>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Búsquedas más complejas: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filtros</a:t>
            </a:r>
            <a:endParaRPr sz="5333" b="1">
              <a:solidFill>
                <a:srgbClr val="EA90FF"/>
              </a:solidFill>
              <a:latin typeface="DM Sans"/>
              <a:ea typeface="DM Sans"/>
              <a:cs typeface="DM Sans"/>
              <a:sym typeface="DM Sans"/>
            </a:endParaRPr>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99"/>
          <p:cNvSpPr txBox="1"/>
          <p:nvPr/>
        </p:nvSpPr>
        <p:spPr>
          <a:xfrm>
            <a:off x="610300" y="1268934"/>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Filtros</a:t>
            </a:r>
            <a:endParaRPr sz="5333" b="1">
              <a:solidFill>
                <a:schemeClr val="dk1"/>
              </a:solidFill>
              <a:latin typeface="DM Sans"/>
              <a:ea typeface="DM Sans"/>
              <a:cs typeface="DM Sans"/>
              <a:sym typeface="DM Sans"/>
            </a:endParaRPr>
          </a:p>
        </p:txBody>
      </p:sp>
      <p:sp>
        <p:nvSpPr>
          <p:cNvPr id="451" name="Google Shape;451;p99"/>
          <p:cNvSpPr txBox="1"/>
          <p:nvPr/>
        </p:nvSpPr>
        <p:spPr>
          <a:xfrm>
            <a:off x="610300" y="2188567"/>
            <a:ext cx="63068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Las búsquedas del mundo real no siempre requieren que un valor sea </a:t>
            </a:r>
            <a:r>
              <a:rPr lang="es" b="1">
                <a:latin typeface="DM Sans"/>
                <a:ea typeface="DM Sans"/>
                <a:cs typeface="DM Sans"/>
                <a:sym typeface="DM Sans"/>
              </a:rPr>
              <a:t>igual </a:t>
            </a:r>
            <a:r>
              <a:rPr lang="es">
                <a:latin typeface="DM Sans"/>
                <a:ea typeface="DM Sans"/>
                <a:cs typeface="DM Sans"/>
                <a:sym typeface="DM Sans"/>
              </a:rPr>
              <a:t>a otro. En ocasiones necesitamos que sea menor, mayor, diferente de, entre otras cosas.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Los filtros pueden agregarse dentro de los elementos de criterio (opt) con ayuda del símbolo </a:t>
            </a:r>
            <a:r>
              <a:rPr lang="es" sz="2733" b="1">
                <a:latin typeface="DM Sans"/>
                <a:ea typeface="DM Sans"/>
                <a:cs typeface="DM Sans"/>
                <a:sym typeface="DM Sans"/>
              </a:rPr>
              <a:t>$</a:t>
            </a:r>
            <a:r>
              <a:rPr lang="es">
                <a:latin typeface="DM Sans"/>
                <a:ea typeface="DM Sans"/>
                <a:cs typeface="DM Sans"/>
                <a:sym typeface="DM Sans"/>
              </a:rPr>
              <a:t>, además, podemos agregar más de un filtro para asegurarnos que el documento se ajuste a criterios muy específicos.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Entonces, la sintaxis general será:</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sz="2667" b="1">
                <a:solidFill>
                  <a:schemeClr val="dk1"/>
                </a:solidFill>
                <a:highlight>
                  <a:schemeClr val="lt1"/>
                </a:highlight>
                <a:latin typeface="DM Sans"/>
                <a:ea typeface="DM Sans"/>
                <a:cs typeface="DM Sans"/>
                <a:sym typeface="DM Sans"/>
              </a:rPr>
              <a:t>db.coll.find( {key: {$operator: val}} )</a:t>
            </a:r>
            <a:r>
              <a:rPr lang="es">
                <a:latin typeface="DM Sans"/>
                <a:ea typeface="DM Sans"/>
                <a:cs typeface="DM Sans"/>
                <a:sym typeface="DM Sans"/>
              </a:rPr>
              <a:t>  </a:t>
            </a:r>
            <a:endParaRPr>
              <a:latin typeface="DM Sans"/>
              <a:ea typeface="DM Sans"/>
              <a:cs typeface="DM Sans"/>
              <a:sym typeface="DM Sans"/>
            </a:endParaRPr>
          </a:p>
        </p:txBody>
      </p:sp>
      <p:pic>
        <p:nvPicPr>
          <p:cNvPr id="452" name="Google Shape;452;p99"/>
          <p:cNvPicPr preferRelativeResize="0"/>
          <p:nvPr/>
        </p:nvPicPr>
        <p:blipFill>
          <a:blip r:embed="rId3">
            <a:alphaModFix/>
          </a:blip>
          <a:stretch>
            <a:fillRect/>
          </a:stretch>
        </p:blipFill>
        <p:spPr>
          <a:xfrm>
            <a:off x="7895267" y="1808435"/>
            <a:ext cx="3747700" cy="4007368"/>
          </a:xfrm>
          <a:prstGeom prst="rect">
            <a:avLst/>
          </a:prstGeom>
          <a:noFill/>
          <a:ln>
            <a:noFill/>
          </a:ln>
        </p:spPr>
      </p:pic>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00"/>
          <p:cNvSpPr txBox="1"/>
          <p:nvPr/>
        </p:nvSpPr>
        <p:spPr>
          <a:xfrm>
            <a:off x="558333" y="511567"/>
            <a:ext cx="9801600" cy="1060400"/>
          </a:xfrm>
          <a:prstGeom prst="rect">
            <a:avLst/>
          </a:prstGeom>
          <a:noFill/>
          <a:ln>
            <a:noFill/>
          </a:ln>
        </p:spPr>
        <p:txBody>
          <a:bodyPr spcFirstLastPara="1" wrap="square" lIns="121900" tIns="121900" rIns="121900" bIns="121900" anchor="t" anchorCtr="0">
            <a:noAutofit/>
          </a:bodyPr>
          <a:lstStyle/>
          <a:p>
            <a:pPr>
              <a:lnSpc>
                <a:spcPct val="90000"/>
              </a:lnSpc>
              <a:buClr>
                <a:srgbClr val="000000"/>
              </a:buClr>
              <a:buSzPts val="4000"/>
            </a:pPr>
            <a:r>
              <a:rPr lang="es" sz="5333" b="1">
                <a:solidFill>
                  <a:schemeClr val="dk1"/>
                </a:solidFill>
                <a:latin typeface="DM Sans"/>
                <a:ea typeface="DM Sans"/>
                <a:cs typeface="DM Sans"/>
                <a:sym typeface="DM Sans"/>
              </a:rPr>
              <a:t>MongoDB: Operadores</a:t>
            </a:r>
            <a:endParaRPr sz="5333" b="1">
              <a:solidFill>
                <a:schemeClr val="dk1"/>
              </a:solidFill>
              <a:latin typeface="DM Sans"/>
              <a:ea typeface="DM Sans"/>
              <a:cs typeface="DM Sans"/>
              <a:sym typeface="DM Sans"/>
            </a:endParaRPr>
          </a:p>
          <a:p>
            <a:pPr>
              <a:lnSpc>
                <a:spcPct val="90000"/>
              </a:lnSpc>
              <a:buClr>
                <a:srgbClr val="000000"/>
              </a:buClr>
              <a:buSzPts val="4000"/>
            </a:pPr>
            <a:r>
              <a:rPr lang="es" sz="5333" b="1">
                <a:solidFill>
                  <a:schemeClr val="dk1"/>
                </a:solidFill>
                <a:latin typeface="DM Sans"/>
                <a:ea typeface="DM Sans"/>
                <a:cs typeface="DM Sans"/>
                <a:sym typeface="DM Sans"/>
              </a:rPr>
              <a:t>para Filtros de Query</a:t>
            </a:r>
            <a:endParaRPr sz="5333" b="1">
              <a:solidFill>
                <a:schemeClr val="dk1"/>
              </a:solidFill>
              <a:latin typeface="DM Sans"/>
              <a:ea typeface="DM Sans"/>
              <a:cs typeface="DM Sans"/>
              <a:sym typeface="DM Sans"/>
            </a:endParaRPr>
          </a:p>
        </p:txBody>
      </p:sp>
      <p:sp>
        <p:nvSpPr>
          <p:cNvPr id="458" name="Google Shape;458;p100"/>
          <p:cNvSpPr txBox="1"/>
          <p:nvPr/>
        </p:nvSpPr>
        <p:spPr>
          <a:xfrm>
            <a:off x="631133" y="2544234"/>
            <a:ext cx="5112800" cy="2739171"/>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a:buChar char="✓"/>
            </a:pPr>
            <a:r>
              <a:rPr lang="es" b="1">
                <a:solidFill>
                  <a:schemeClr val="dk1"/>
                </a:solidFill>
                <a:latin typeface="DM Sans"/>
                <a:ea typeface="DM Sans"/>
                <a:cs typeface="DM Sans"/>
                <a:sym typeface="DM Sans"/>
              </a:rPr>
              <a:t>$and : </a:t>
            </a:r>
            <a:r>
              <a:rPr lang="es">
                <a:solidFill>
                  <a:schemeClr val="dk1"/>
                </a:solidFill>
                <a:latin typeface="DM Sans"/>
                <a:ea typeface="DM Sans"/>
                <a:cs typeface="DM Sans"/>
                <a:sym typeface="DM Sans"/>
              </a:rPr>
              <a:t>Realiza operación AND -&gt; sintaxis: {$and: [ {},{} ] }</a:t>
            </a:r>
            <a:endParaRPr>
              <a:solidFill>
                <a:schemeClr val="dk1"/>
              </a:solidFill>
              <a:latin typeface="DM Sans"/>
              <a:ea typeface="DM Sans"/>
              <a:cs typeface="DM Sans"/>
              <a:sym typeface="DM Sans"/>
            </a:endParaRPr>
          </a:p>
          <a:p>
            <a:pPr marL="609585" indent="-419090">
              <a:buClr>
                <a:schemeClr val="accent4"/>
              </a:buClr>
              <a:buSzPts val="1350"/>
              <a:buFont typeface="Helvetica Neue"/>
              <a:buChar char="✓"/>
            </a:pPr>
            <a:r>
              <a:rPr lang="es" b="1">
                <a:solidFill>
                  <a:schemeClr val="dk1"/>
                </a:solidFill>
                <a:latin typeface="DM Sans"/>
                <a:ea typeface="DM Sans"/>
                <a:cs typeface="DM Sans"/>
                <a:sym typeface="DM Sans"/>
              </a:rPr>
              <a:t>$or : </a:t>
            </a:r>
            <a:r>
              <a:rPr lang="es">
                <a:solidFill>
                  <a:schemeClr val="dk1"/>
                </a:solidFill>
                <a:latin typeface="DM Sans"/>
                <a:ea typeface="DM Sans"/>
                <a:cs typeface="DM Sans"/>
                <a:sym typeface="DM Sans"/>
              </a:rPr>
              <a:t>Realiza operación OR -&gt; sintaxis: {$or: [ {},{} ] }</a:t>
            </a:r>
            <a:endParaRPr>
              <a:solidFill>
                <a:schemeClr val="dk1"/>
              </a:solidFill>
              <a:latin typeface="DM Sans"/>
              <a:ea typeface="DM Sans"/>
              <a:cs typeface="DM Sans"/>
              <a:sym typeface="DM Sans"/>
            </a:endParaRPr>
          </a:p>
          <a:p>
            <a:pPr marL="609585" indent="-419090">
              <a:buClr>
                <a:schemeClr val="accent4"/>
              </a:buClr>
              <a:buSzPts val="1350"/>
              <a:buFont typeface="Helvetica Neue"/>
              <a:buChar char="✓"/>
            </a:pPr>
            <a:r>
              <a:rPr lang="es" b="1">
                <a:solidFill>
                  <a:schemeClr val="dk1"/>
                </a:solidFill>
                <a:latin typeface="DM Sans"/>
                <a:ea typeface="DM Sans"/>
                <a:cs typeface="DM Sans"/>
                <a:sym typeface="DM Sans"/>
              </a:rPr>
              <a:t>$lt : </a:t>
            </a:r>
            <a:r>
              <a:rPr lang="es">
                <a:solidFill>
                  <a:schemeClr val="dk1"/>
                </a:solidFill>
                <a:latin typeface="DM Sans"/>
                <a:ea typeface="DM Sans"/>
                <a:cs typeface="DM Sans"/>
                <a:sym typeface="DM Sans"/>
              </a:rPr>
              <a:t>Coincide con valores que son menores que un valor especificado.</a:t>
            </a:r>
            <a:endParaRPr b="1">
              <a:solidFill>
                <a:schemeClr val="dk1"/>
              </a:solidFill>
              <a:latin typeface="DM Sans"/>
              <a:ea typeface="DM Sans"/>
              <a:cs typeface="DM Sans"/>
              <a:sym typeface="DM Sans"/>
            </a:endParaRPr>
          </a:p>
          <a:p>
            <a:pPr marL="609585" indent="-419090">
              <a:buClr>
                <a:schemeClr val="accent4"/>
              </a:buClr>
              <a:buSzPts val="1350"/>
              <a:buFont typeface="Helvetica Neue"/>
              <a:buChar char="✓"/>
            </a:pPr>
            <a:r>
              <a:rPr lang="es" b="1">
                <a:solidFill>
                  <a:schemeClr val="dk1"/>
                </a:solidFill>
                <a:latin typeface="DM Sans"/>
                <a:ea typeface="DM Sans"/>
                <a:cs typeface="DM Sans"/>
                <a:sym typeface="DM Sans"/>
              </a:rPr>
              <a:t>$lte : </a:t>
            </a:r>
            <a:r>
              <a:rPr lang="es">
                <a:solidFill>
                  <a:schemeClr val="dk1"/>
                </a:solidFill>
                <a:latin typeface="DM Sans"/>
                <a:ea typeface="DM Sans"/>
                <a:cs typeface="DM Sans"/>
                <a:sym typeface="DM Sans"/>
              </a:rPr>
              <a:t>Coincide con valores menores o iguales a un valor especificado.</a:t>
            </a:r>
            <a:endParaRPr>
              <a:solidFill>
                <a:schemeClr val="dk1"/>
              </a:solidFill>
              <a:latin typeface="DM Sans"/>
              <a:ea typeface="DM Sans"/>
              <a:cs typeface="DM Sans"/>
              <a:sym typeface="DM Sans"/>
            </a:endParaRPr>
          </a:p>
          <a:p>
            <a:endParaRPr b="1">
              <a:latin typeface="DM Sans"/>
              <a:ea typeface="DM Sans"/>
              <a:cs typeface="DM Sans"/>
              <a:sym typeface="DM Sans"/>
            </a:endParaRPr>
          </a:p>
        </p:txBody>
      </p:sp>
      <p:sp>
        <p:nvSpPr>
          <p:cNvPr id="459" name="Google Shape;459;p100"/>
          <p:cNvSpPr txBox="1"/>
          <p:nvPr/>
        </p:nvSpPr>
        <p:spPr>
          <a:xfrm>
            <a:off x="6036767" y="2544234"/>
            <a:ext cx="5112800" cy="2462172"/>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a:buChar char="✓"/>
            </a:pPr>
            <a:r>
              <a:rPr lang="es" b="1">
                <a:solidFill>
                  <a:schemeClr val="dk1"/>
                </a:solidFill>
                <a:latin typeface="DM Sans"/>
                <a:ea typeface="DM Sans"/>
                <a:cs typeface="DM Sans"/>
                <a:sym typeface="DM Sans"/>
              </a:rPr>
              <a:t>$gt</a:t>
            </a:r>
            <a:r>
              <a:rPr lang="es">
                <a:solidFill>
                  <a:schemeClr val="dk1"/>
                </a:solidFill>
                <a:latin typeface="DM Sans"/>
                <a:ea typeface="DM Sans"/>
                <a:cs typeface="DM Sans"/>
                <a:sym typeface="DM Sans"/>
              </a:rPr>
              <a:t> : Coincide con valores mayores a un valor especificado.</a:t>
            </a:r>
            <a:endParaRPr>
              <a:solidFill>
                <a:schemeClr val="dk1"/>
              </a:solidFill>
              <a:latin typeface="DM Sans"/>
              <a:ea typeface="DM Sans"/>
              <a:cs typeface="DM Sans"/>
              <a:sym typeface="DM Sans"/>
            </a:endParaRPr>
          </a:p>
          <a:p>
            <a:pPr marL="609585" indent="-419090">
              <a:buClr>
                <a:schemeClr val="accent4"/>
              </a:buClr>
              <a:buSzPts val="1350"/>
              <a:buFont typeface="Helvetica Neue"/>
              <a:buChar char="✓"/>
            </a:pPr>
            <a:r>
              <a:rPr lang="es" b="1">
                <a:solidFill>
                  <a:schemeClr val="dk1"/>
                </a:solidFill>
                <a:latin typeface="DM Sans"/>
                <a:ea typeface="DM Sans"/>
                <a:cs typeface="DM Sans"/>
                <a:sym typeface="DM Sans"/>
              </a:rPr>
              <a:t>$gte</a:t>
            </a:r>
            <a:r>
              <a:rPr lang="es">
                <a:solidFill>
                  <a:schemeClr val="dk1"/>
                </a:solidFill>
                <a:latin typeface="DM Sans"/>
                <a:ea typeface="DM Sans"/>
                <a:cs typeface="DM Sans"/>
                <a:sym typeface="DM Sans"/>
              </a:rPr>
              <a:t> : Coincide con valores mayores o iguales a un valor especificado.</a:t>
            </a:r>
            <a:endParaRPr>
              <a:solidFill>
                <a:schemeClr val="dk1"/>
              </a:solidFill>
              <a:latin typeface="DM Sans"/>
              <a:ea typeface="DM Sans"/>
              <a:cs typeface="DM Sans"/>
              <a:sym typeface="DM Sans"/>
            </a:endParaRPr>
          </a:p>
          <a:p>
            <a:pPr marL="609585" indent="-419090">
              <a:buClr>
                <a:schemeClr val="accent4"/>
              </a:buClr>
              <a:buSzPts val="1350"/>
              <a:buFont typeface="Helvetica Neue"/>
              <a:buChar char="✓"/>
            </a:pPr>
            <a:r>
              <a:rPr lang="es" b="1">
                <a:solidFill>
                  <a:schemeClr val="dk1"/>
                </a:solidFill>
                <a:latin typeface="DM Sans"/>
                <a:ea typeface="DM Sans"/>
                <a:cs typeface="DM Sans"/>
                <a:sym typeface="DM Sans"/>
              </a:rPr>
              <a:t>$ne : </a:t>
            </a:r>
            <a:r>
              <a:rPr lang="es">
                <a:solidFill>
                  <a:schemeClr val="dk1"/>
                </a:solidFill>
                <a:latin typeface="DM Sans"/>
                <a:ea typeface="DM Sans"/>
                <a:cs typeface="DM Sans"/>
                <a:sym typeface="DM Sans"/>
              </a:rPr>
              <a:t>Coincide con valores que no son iguales a un valor especificado.</a:t>
            </a:r>
            <a:endParaRPr>
              <a:solidFill>
                <a:schemeClr val="dk1"/>
              </a:solidFill>
              <a:latin typeface="DM Sans"/>
              <a:ea typeface="DM Sans"/>
              <a:cs typeface="DM Sans"/>
              <a:sym typeface="DM Sans"/>
            </a:endParaRPr>
          </a:p>
          <a:p>
            <a:pPr marL="609585" indent="-419090">
              <a:buClr>
                <a:schemeClr val="accent4"/>
              </a:buClr>
              <a:buSzPts val="1350"/>
              <a:buFont typeface="Helvetica Neue"/>
              <a:buChar char="✓"/>
            </a:pPr>
            <a:r>
              <a:rPr lang="es" b="1">
                <a:solidFill>
                  <a:schemeClr val="dk1"/>
                </a:solidFill>
                <a:latin typeface="DM Sans"/>
                <a:ea typeface="DM Sans"/>
                <a:cs typeface="DM Sans"/>
                <a:sym typeface="DM Sans"/>
              </a:rPr>
              <a:t>$eq </a:t>
            </a:r>
            <a:r>
              <a:rPr lang="es">
                <a:solidFill>
                  <a:schemeClr val="dk1"/>
                </a:solidFill>
                <a:latin typeface="DM Sans"/>
                <a:ea typeface="DM Sans"/>
                <a:cs typeface="DM Sans"/>
                <a:sym typeface="DM Sans"/>
              </a:rPr>
              <a:t>: Selecciona los documentos que son iguales a un valor especificado.</a:t>
            </a:r>
            <a:endParaRPr>
              <a:latin typeface="DM Sans"/>
              <a:ea typeface="DM Sans"/>
              <a:cs typeface="DM Sans"/>
              <a:sym typeface="DM Sans"/>
            </a:endParaRPr>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01"/>
          <p:cNvSpPr txBox="1"/>
          <p:nvPr/>
        </p:nvSpPr>
        <p:spPr>
          <a:xfrm>
            <a:off x="555300" y="5531300"/>
            <a:ext cx="10498800" cy="558400"/>
          </a:xfrm>
          <a:prstGeom prst="rect">
            <a:avLst/>
          </a:prstGeom>
          <a:noFill/>
          <a:ln>
            <a:noFill/>
          </a:ln>
        </p:spPr>
        <p:txBody>
          <a:bodyPr spcFirstLastPara="1" wrap="square" lIns="121900" tIns="121900" rIns="121900" bIns="121900" anchor="t" anchorCtr="0">
            <a:noAutofit/>
          </a:bodyPr>
          <a:lstStyle/>
          <a:p>
            <a:pPr>
              <a:lnSpc>
                <a:spcPct val="115000"/>
              </a:lnSpc>
            </a:pPr>
            <a:r>
              <a:rPr lang="es" u="sng">
                <a:solidFill>
                  <a:schemeClr val="hlink"/>
                </a:solidFill>
                <a:latin typeface="DM Sans"/>
                <a:ea typeface="DM Sans"/>
                <a:cs typeface="DM Sans"/>
                <a:sym typeface="DM Sans"/>
                <a:hlinkClick r:id="rId3"/>
              </a:rPr>
              <a:t>Query and Projection Operators</a:t>
            </a:r>
            <a:r>
              <a:rPr lang="es">
                <a:solidFill>
                  <a:srgbClr val="CCCCCC"/>
                </a:solidFill>
                <a:latin typeface="DM Sans"/>
                <a:ea typeface="DM Sans"/>
                <a:cs typeface="DM Sans"/>
                <a:sym typeface="DM Sans"/>
              </a:rPr>
              <a:t> | Mongodb</a:t>
            </a:r>
            <a:r>
              <a:rPr lang="es">
                <a:solidFill>
                  <a:schemeClr val="lt2"/>
                </a:solidFill>
                <a:latin typeface="DM Sans"/>
                <a:ea typeface="DM Sans"/>
                <a:cs typeface="DM Sans"/>
                <a:sym typeface="DM Sans"/>
              </a:rPr>
              <a:t> </a:t>
            </a:r>
            <a:endParaRPr>
              <a:solidFill>
                <a:schemeClr val="lt2"/>
              </a:solidFill>
              <a:latin typeface="DM Sans"/>
              <a:ea typeface="DM Sans"/>
              <a:cs typeface="DM Sans"/>
              <a:sym typeface="DM Sans"/>
            </a:endParaRPr>
          </a:p>
        </p:txBody>
      </p:sp>
      <p:sp>
        <p:nvSpPr>
          <p:cNvPr id="465" name="Google Shape;465;p101"/>
          <p:cNvSpPr txBox="1"/>
          <p:nvPr/>
        </p:nvSpPr>
        <p:spPr>
          <a:xfrm>
            <a:off x="453700" y="511567"/>
            <a:ext cx="10210800" cy="1060400"/>
          </a:xfrm>
          <a:prstGeom prst="rect">
            <a:avLst/>
          </a:prstGeom>
          <a:noFill/>
          <a:ln>
            <a:noFill/>
          </a:ln>
        </p:spPr>
        <p:txBody>
          <a:bodyPr spcFirstLastPara="1" wrap="square" lIns="121900" tIns="121900" rIns="121900" bIns="121900" anchor="t" anchorCtr="0">
            <a:noAutofit/>
          </a:bodyPr>
          <a:lstStyle/>
          <a:p>
            <a:pPr>
              <a:lnSpc>
                <a:spcPct val="90000"/>
              </a:lnSpc>
            </a:pPr>
            <a:r>
              <a:rPr lang="es" sz="5333" b="1">
                <a:solidFill>
                  <a:schemeClr val="dk1"/>
                </a:solidFill>
                <a:latin typeface="DM Sans"/>
                <a:ea typeface="DM Sans"/>
                <a:cs typeface="DM Sans"/>
                <a:sym typeface="DM Sans"/>
              </a:rPr>
              <a:t>MongoDB: Operadores</a:t>
            </a:r>
            <a:endParaRPr sz="5333" b="1">
              <a:solidFill>
                <a:schemeClr val="dk1"/>
              </a:solidFill>
              <a:latin typeface="DM Sans"/>
              <a:ea typeface="DM Sans"/>
              <a:cs typeface="DM Sans"/>
              <a:sym typeface="DM Sans"/>
            </a:endParaRPr>
          </a:p>
          <a:p>
            <a:pPr>
              <a:lnSpc>
                <a:spcPct val="90000"/>
              </a:lnSpc>
            </a:pPr>
            <a:r>
              <a:rPr lang="es" sz="5333" b="1">
                <a:solidFill>
                  <a:schemeClr val="dk1"/>
                </a:solidFill>
                <a:latin typeface="DM Sans"/>
                <a:ea typeface="DM Sans"/>
                <a:cs typeface="DM Sans"/>
                <a:sym typeface="DM Sans"/>
              </a:rPr>
              <a:t>para Filtros de Query</a:t>
            </a:r>
            <a:endParaRPr sz="5333" b="1">
              <a:solidFill>
                <a:schemeClr val="dk1"/>
              </a:solidFill>
              <a:latin typeface="DM Sans"/>
              <a:ea typeface="DM Sans"/>
              <a:cs typeface="DM Sans"/>
              <a:sym typeface="DM Sans"/>
            </a:endParaRPr>
          </a:p>
        </p:txBody>
      </p:sp>
      <p:sp>
        <p:nvSpPr>
          <p:cNvPr id="466" name="Google Shape;466;p101"/>
          <p:cNvSpPr txBox="1"/>
          <p:nvPr/>
        </p:nvSpPr>
        <p:spPr>
          <a:xfrm>
            <a:off x="631133" y="2544234"/>
            <a:ext cx="5112800" cy="2476022"/>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Helvetica Neue"/>
              <a:buChar char="✓"/>
            </a:pPr>
            <a:r>
              <a:rPr lang="es" b="1">
                <a:solidFill>
                  <a:schemeClr val="dk1"/>
                </a:solidFill>
                <a:latin typeface="DM Sans"/>
                <a:ea typeface="DM Sans"/>
                <a:cs typeface="DM Sans"/>
                <a:sym typeface="DM Sans"/>
              </a:rPr>
              <a:t>$exists </a:t>
            </a:r>
            <a:r>
              <a:rPr lang="es">
                <a:solidFill>
                  <a:schemeClr val="dk1"/>
                </a:solidFill>
                <a:latin typeface="DM Sans"/>
                <a:ea typeface="DM Sans"/>
                <a:cs typeface="DM Sans"/>
                <a:sym typeface="DM Sans"/>
              </a:rPr>
              <a:t>: Selecciona los documentos según la existencia de un campo.</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b="1">
                <a:solidFill>
                  <a:schemeClr val="dk1"/>
                </a:solidFill>
                <a:latin typeface="DM Sans"/>
                <a:ea typeface="DM Sans"/>
                <a:cs typeface="DM Sans"/>
                <a:sym typeface="DM Sans"/>
              </a:rPr>
              <a:t>$in : </a:t>
            </a:r>
            <a:r>
              <a:rPr lang="es">
                <a:solidFill>
                  <a:schemeClr val="dk1"/>
                </a:solidFill>
                <a:latin typeface="DM Sans"/>
                <a:ea typeface="DM Sans"/>
                <a:cs typeface="DM Sans"/>
                <a:sym typeface="DM Sans"/>
              </a:rPr>
              <a:t>Selecciona los documentos especificados en un array. </a:t>
            </a:r>
            <a:endParaRPr>
              <a:solidFill>
                <a:schemeClr val="dk1"/>
              </a:solidFill>
              <a:latin typeface="DM Sans"/>
              <a:ea typeface="DM Sans"/>
              <a:cs typeface="DM Sans"/>
              <a:sym typeface="DM Sans"/>
            </a:endParaRPr>
          </a:p>
          <a:p>
            <a:pPr marL="609585">
              <a:lnSpc>
                <a:spcPct val="115000"/>
              </a:lnSpc>
              <a:buClr>
                <a:schemeClr val="dk1"/>
              </a:buClr>
              <a:buSzPts val="1100"/>
            </a:pPr>
            <a:r>
              <a:rPr lang="es">
                <a:solidFill>
                  <a:schemeClr val="dk1"/>
                </a:solidFill>
                <a:latin typeface="DM Sans"/>
                <a:ea typeface="DM Sans"/>
                <a:cs typeface="DM Sans"/>
                <a:sym typeface="DM Sans"/>
              </a:rPr>
              <a:t>sintaxis: {key:{$in: [array of values] } }</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b="1">
                <a:solidFill>
                  <a:schemeClr val="dk1"/>
                </a:solidFill>
                <a:latin typeface="DM Sans"/>
                <a:ea typeface="DM Sans"/>
                <a:cs typeface="DM Sans"/>
                <a:sym typeface="DM Sans"/>
              </a:rPr>
              <a:t>$nin : </a:t>
            </a:r>
            <a:r>
              <a:rPr lang="es">
                <a:solidFill>
                  <a:schemeClr val="dk1"/>
                </a:solidFill>
                <a:latin typeface="DM Sans"/>
                <a:ea typeface="DM Sans"/>
                <a:cs typeface="DM Sans"/>
                <a:sym typeface="DM Sans"/>
              </a:rPr>
              <a:t>Coincide con ninguno de los valores especificados en un array.</a:t>
            </a:r>
            <a:endParaRPr b="1">
              <a:latin typeface="DM Sans"/>
              <a:ea typeface="DM Sans"/>
              <a:cs typeface="DM Sans"/>
              <a:sym typeface="DM Sans"/>
            </a:endParaRPr>
          </a:p>
        </p:txBody>
      </p:sp>
      <p:sp>
        <p:nvSpPr>
          <p:cNvPr id="467" name="Google Shape;467;p101"/>
          <p:cNvSpPr txBox="1"/>
          <p:nvPr/>
        </p:nvSpPr>
        <p:spPr>
          <a:xfrm>
            <a:off x="6036767" y="2544234"/>
            <a:ext cx="5112800" cy="2157473"/>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Helvetica Neue"/>
              <a:buChar char="✓"/>
            </a:pPr>
            <a:r>
              <a:rPr lang="es" b="1">
                <a:solidFill>
                  <a:schemeClr val="dk1"/>
                </a:solidFill>
                <a:latin typeface="DM Sans"/>
                <a:ea typeface="DM Sans"/>
                <a:cs typeface="DM Sans"/>
                <a:sym typeface="DM Sans"/>
              </a:rPr>
              <a:t>$size</a:t>
            </a:r>
            <a:r>
              <a:rPr lang="es">
                <a:solidFill>
                  <a:schemeClr val="dk1"/>
                </a:solidFill>
                <a:latin typeface="DM Sans"/>
                <a:ea typeface="DM Sans"/>
                <a:cs typeface="DM Sans"/>
                <a:sym typeface="DM Sans"/>
              </a:rPr>
              <a:t> : Coincide con el número de elementos especificados.</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b="1">
                <a:solidFill>
                  <a:schemeClr val="dk1"/>
                </a:solidFill>
                <a:latin typeface="DM Sans"/>
                <a:ea typeface="DM Sans"/>
                <a:cs typeface="DM Sans"/>
                <a:sym typeface="DM Sans"/>
              </a:rPr>
              <a:t>$all</a:t>
            </a:r>
            <a:r>
              <a:rPr lang="es">
                <a:solidFill>
                  <a:schemeClr val="dk1"/>
                </a:solidFill>
                <a:latin typeface="DM Sans"/>
                <a:ea typeface="DM Sans"/>
                <a:cs typeface="DM Sans"/>
                <a:sym typeface="DM Sans"/>
              </a:rPr>
              <a:t> : Coincide con todos los valores definidos dentro de un array.</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b="1">
                <a:solidFill>
                  <a:schemeClr val="dk1"/>
                </a:solidFill>
                <a:latin typeface="DM Sans"/>
                <a:ea typeface="DM Sans"/>
                <a:cs typeface="DM Sans"/>
                <a:sym typeface="DM Sans"/>
              </a:rPr>
              <a:t>$elemMatch </a:t>
            </a:r>
            <a:r>
              <a:rPr lang="es">
                <a:solidFill>
                  <a:schemeClr val="dk1"/>
                </a:solidFill>
                <a:latin typeface="DM Sans"/>
                <a:ea typeface="DM Sans"/>
                <a:cs typeface="DM Sans"/>
                <a:sym typeface="DM Sans"/>
              </a:rPr>
              <a:t>: Coincide con algún valor definido dentro del query.</a:t>
            </a:r>
            <a:endParaRPr>
              <a:latin typeface="DM Sans"/>
              <a:ea typeface="DM Sans"/>
              <a:cs typeface="DM Sans"/>
              <a:sym typeface="DM Sans"/>
            </a:endParaRP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02"/>
          <p:cNvSpPr txBox="1"/>
          <p:nvPr/>
        </p:nvSpPr>
        <p:spPr>
          <a:xfrm>
            <a:off x="396033" y="522733"/>
            <a:ext cx="11386000" cy="1128400"/>
          </a:xfrm>
          <a:prstGeom prst="rect">
            <a:avLst/>
          </a:prstGeom>
          <a:noFill/>
          <a:ln>
            <a:noFill/>
          </a:ln>
        </p:spPr>
        <p:txBody>
          <a:bodyPr spcFirstLastPara="1" wrap="square" lIns="121900" tIns="121900" rIns="121900" bIns="121900" anchor="t" anchorCtr="0">
            <a:noAutofit/>
          </a:bodyPr>
          <a:lstStyle/>
          <a:p>
            <a:pPr algn="ctr"/>
            <a:r>
              <a:rPr lang="es" sz="5333" b="1">
                <a:solidFill>
                  <a:schemeClr val="lt1"/>
                </a:solidFill>
                <a:latin typeface="DM Sans"/>
                <a:ea typeface="DM Sans"/>
                <a:cs typeface="DM Sans"/>
                <a:sym typeface="DM Sans"/>
              </a:rPr>
              <a:t>Ejemplo de búsquedas CRUD </a:t>
            </a:r>
            <a:endParaRPr sz="5333" b="1">
              <a:solidFill>
                <a:schemeClr val="lt1"/>
              </a:solidFill>
              <a:latin typeface="DM Sans"/>
              <a:ea typeface="DM Sans"/>
              <a:cs typeface="DM Sans"/>
              <a:sym typeface="DM Sans"/>
            </a:endParaRPr>
          </a:p>
          <a:p>
            <a:pPr algn="ctr"/>
            <a:r>
              <a:rPr lang="es" sz="5333" b="1">
                <a:solidFill>
                  <a:schemeClr val="lt1"/>
                </a:solidFill>
                <a:latin typeface="DM Sans"/>
                <a:ea typeface="DM Sans"/>
                <a:cs typeface="DM Sans"/>
                <a:sym typeface="DM Sans"/>
              </a:rPr>
              <a:t>con filtros combinados</a:t>
            </a:r>
            <a:endParaRPr sz="5333" b="1">
              <a:solidFill>
                <a:schemeClr val="lt1"/>
              </a:solidFill>
              <a:latin typeface="DM Sans"/>
              <a:ea typeface="DM Sans"/>
              <a:cs typeface="DM Sans"/>
              <a:sym typeface="DM Sans"/>
            </a:endParaRPr>
          </a:p>
        </p:txBody>
      </p:sp>
      <p:pic>
        <p:nvPicPr>
          <p:cNvPr id="473" name="Google Shape;473;p102"/>
          <p:cNvPicPr preferRelativeResize="0"/>
          <p:nvPr/>
        </p:nvPicPr>
        <p:blipFill>
          <a:blip r:embed="rId3">
            <a:alphaModFix/>
          </a:blip>
          <a:stretch>
            <a:fillRect/>
          </a:stretch>
        </p:blipFill>
        <p:spPr>
          <a:xfrm>
            <a:off x="2048116" y="2382767"/>
            <a:ext cx="8095765" cy="4012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03"/>
          <p:cNvSpPr txBox="1"/>
          <p:nvPr/>
        </p:nvSpPr>
        <p:spPr>
          <a:xfrm>
            <a:off x="421767" y="1481333"/>
            <a:ext cx="10635600" cy="800800"/>
          </a:xfrm>
          <a:prstGeom prst="rect">
            <a:avLst/>
          </a:prstGeom>
          <a:noFill/>
          <a:ln>
            <a:noFill/>
          </a:ln>
        </p:spPr>
        <p:txBody>
          <a:bodyPr spcFirstLastPara="1" wrap="square" lIns="121900" tIns="121900" rIns="121900" bIns="121900" anchor="t" anchorCtr="0">
            <a:noAutofit/>
          </a:bodyPr>
          <a:lstStyle/>
          <a:p>
            <a:pPr>
              <a:lnSpc>
                <a:spcPct val="90000"/>
              </a:lnSpc>
            </a:pPr>
            <a:r>
              <a:rPr lang="es" sz="5333" b="1">
                <a:solidFill>
                  <a:schemeClr val="dk1"/>
                </a:solidFill>
                <a:latin typeface="DM Sans"/>
                <a:ea typeface="DM Sans"/>
                <a:cs typeface="DM Sans"/>
                <a:sym typeface="DM Sans"/>
              </a:rPr>
              <a:t>MongoDB: Búsqueda Avanzada</a:t>
            </a:r>
            <a:endParaRPr sz="5333" b="1">
              <a:solidFill>
                <a:schemeClr val="dk1"/>
              </a:solidFill>
              <a:latin typeface="DM Sans"/>
              <a:ea typeface="DM Sans"/>
              <a:cs typeface="DM Sans"/>
              <a:sym typeface="DM Sans"/>
            </a:endParaRPr>
          </a:p>
        </p:txBody>
      </p:sp>
      <p:sp>
        <p:nvSpPr>
          <p:cNvPr id="479" name="Google Shape;479;p103"/>
          <p:cNvSpPr txBox="1"/>
          <p:nvPr/>
        </p:nvSpPr>
        <p:spPr>
          <a:xfrm>
            <a:off x="545167" y="2526667"/>
            <a:ext cx="9820800" cy="2429200"/>
          </a:xfrm>
          <a:prstGeom prst="rect">
            <a:avLst/>
          </a:prstGeom>
          <a:noFill/>
          <a:ln>
            <a:noFill/>
          </a:ln>
        </p:spPr>
        <p:txBody>
          <a:bodyPr spcFirstLastPara="1" wrap="square" lIns="121900" tIns="121900" rIns="121900" bIns="121900" anchor="t" anchorCtr="0">
            <a:noAutofit/>
          </a:bodyPr>
          <a:lstStyle/>
          <a:p>
            <a:pPr marL="609585" indent="-419090">
              <a:lnSpc>
                <a:spcPct val="115000"/>
              </a:lnSpc>
              <a:buClr>
                <a:schemeClr val="accent4"/>
              </a:buClr>
              <a:buSzPts val="1350"/>
              <a:buFont typeface="DM Sans"/>
              <a:buChar char="✓"/>
            </a:pPr>
            <a:r>
              <a:rPr lang="es" b="1">
                <a:solidFill>
                  <a:schemeClr val="dk1"/>
                </a:solidFill>
                <a:highlight>
                  <a:schemeClr val="lt1"/>
                </a:highlight>
                <a:latin typeface="DM Sans"/>
                <a:ea typeface="DM Sans"/>
                <a:cs typeface="DM Sans"/>
                <a:sym typeface="DM Sans"/>
              </a:rPr>
              <a:t>db.coll.distinct( val )</a:t>
            </a:r>
            <a:endParaRPr>
              <a:solidFill>
                <a:schemeClr val="dk1"/>
              </a:solidFill>
              <a:highlight>
                <a:schemeClr val="lt1"/>
              </a:highlight>
              <a:latin typeface="DM Sans"/>
              <a:ea typeface="DM Sans"/>
              <a:cs typeface="DM Sans"/>
              <a:sym typeface="DM Sans"/>
            </a:endParaRPr>
          </a:p>
          <a:p>
            <a:pPr marL="609585">
              <a:lnSpc>
                <a:spcPct val="115000"/>
              </a:lnSpc>
            </a:pPr>
            <a:r>
              <a:rPr lang="es">
                <a:solidFill>
                  <a:schemeClr val="dk1"/>
                </a:solidFill>
                <a:highlight>
                  <a:schemeClr val="lt1"/>
                </a:highlight>
                <a:latin typeface="DM Sans"/>
                <a:ea typeface="DM Sans"/>
                <a:cs typeface="DM Sans"/>
                <a:sym typeface="DM Sans"/>
              </a:rPr>
              <a:t>devuelve un array con los distintos valores que toma un determinado campo en los documentos de la colección.</a:t>
            </a:r>
            <a:endParaRPr>
              <a:solidFill>
                <a:schemeClr val="dk1"/>
              </a:solidFill>
              <a:highlight>
                <a:schemeClr val="lt1"/>
              </a:highlight>
              <a:latin typeface="DM Sans"/>
              <a:ea typeface="DM Sans"/>
              <a:cs typeface="DM Sans"/>
              <a:sym typeface="DM Sans"/>
            </a:endParaRPr>
          </a:p>
          <a:p>
            <a:pPr marL="609585" indent="-419090">
              <a:lnSpc>
                <a:spcPct val="115000"/>
              </a:lnSpc>
              <a:buClr>
                <a:schemeClr val="accent4"/>
              </a:buClr>
              <a:buSzPts val="1350"/>
              <a:buFont typeface="DM Sans"/>
              <a:buChar char="✓"/>
            </a:pPr>
            <a:r>
              <a:rPr lang="es" b="1">
                <a:solidFill>
                  <a:schemeClr val="dk1"/>
                </a:solidFill>
                <a:highlight>
                  <a:schemeClr val="lt1"/>
                </a:highlight>
                <a:latin typeface="DM Sans"/>
                <a:ea typeface="DM Sans"/>
                <a:cs typeface="DM Sans"/>
                <a:sym typeface="DM Sans"/>
              </a:rPr>
              <a:t>db.coll.</a:t>
            </a:r>
            <a:r>
              <a:rPr lang="es" b="1">
                <a:solidFill>
                  <a:schemeClr val="dk1"/>
                </a:solidFill>
                <a:highlight>
                  <a:srgbClr val="FFFFFF"/>
                </a:highlight>
                <a:latin typeface="DM Sans"/>
                <a:ea typeface="DM Sans"/>
                <a:cs typeface="DM Sans"/>
                <a:sym typeface="DM Sans"/>
              </a:rPr>
              <a:t>find({doc.subdoc:value})</a:t>
            </a:r>
            <a:endParaRPr>
              <a:solidFill>
                <a:schemeClr val="dk1"/>
              </a:solidFill>
              <a:highlight>
                <a:srgbClr val="FFFFFF"/>
              </a:highlight>
              <a:latin typeface="DM Sans"/>
              <a:ea typeface="DM Sans"/>
              <a:cs typeface="DM Sans"/>
              <a:sym typeface="DM Sans"/>
            </a:endParaRPr>
          </a:p>
          <a:p>
            <a:pPr marL="609585">
              <a:lnSpc>
                <a:spcPct val="115000"/>
              </a:lnSpc>
            </a:pPr>
            <a:r>
              <a:rPr lang="es">
                <a:solidFill>
                  <a:schemeClr val="dk1"/>
                </a:solidFill>
                <a:highlight>
                  <a:srgbClr val="FFFFFF"/>
                </a:highlight>
                <a:latin typeface="DM Sans"/>
                <a:ea typeface="DM Sans"/>
                <a:cs typeface="DM Sans"/>
                <a:sym typeface="DM Sans"/>
              </a:rPr>
              <a:t>Se utiliza para filtrar subdocumentos.</a:t>
            </a: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DM Sans"/>
              <a:buChar char="✓"/>
            </a:pPr>
            <a:r>
              <a:rPr lang="es" b="1">
                <a:solidFill>
                  <a:schemeClr val="dk1"/>
                </a:solidFill>
                <a:highlight>
                  <a:schemeClr val="lt1"/>
                </a:highlight>
                <a:latin typeface="DM Sans"/>
                <a:ea typeface="DM Sans"/>
                <a:cs typeface="DM Sans"/>
                <a:sym typeface="DM Sans"/>
              </a:rPr>
              <a:t>db.coll.</a:t>
            </a:r>
            <a:r>
              <a:rPr lang="es" b="1">
                <a:solidFill>
                  <a:schemeClr val="dk1"/>
                </a:solidFill>
                <a:highlight>
                  <a:srgbClr val="FFFFFF"/>
                </a:highlight>
                <a:latin typeface="DM Sans"/>
                <a:ea typeface="DM Sans"/>
                <a:cs typeface="DM Sans"/>
                <a:sym typeface="DM Sans"/>
              </a:rPr>
              <a:t>find({name: /^Max$/i})</a:t>
            </a:r>
            <a:endParaRPr>
              <a:solidFill>
                <a:schemeClr val="dk1"/>
              </a:solidFill>
              <a:highlight>
                <a:srgbClr val="FFFFFF"/>
              </a:highlight>
              <a:latin typeface="DM Sans"/>
              <a:ea typeface="DM Sans"/>
              <a:cs typeface="DM Sans"/>
              <a:sym typeface="DM Sans"/>
            </a:endParaRPr>
          </a:p>
          <a:p>
            <a:pPr marL="609585">
              <a:lnSpc>
                <a:spcPct val="115000"/>
              </a:lnSpc>
            </a:pPr>
            <a:r>
              <a:rPr lang="es">
                <a:solidFill>
                  <a:schemeClr val="dk1"/>
                </a:solidFill>
                <a:highlight>
                  <a:srgbClr val="FFFFFF"/>
                </a:highlight>
                <a:latin typeface="DM Sans"/>
                <a:ea typeface="DM Sans"/>
                <a:cs typeface="DM Sans"/>
                <a:sym typeface="DM Sans"/>
              </a:rPr>
              <a:t>filtra utilizando expresiones regulares</a:t>
            </a:r>
            <a:endParaRPr>
              <a:solidFill>
                <a:schemeClr val="dk1"/>
              </a:solidFill>
              <a:highlight>
                <a:schemeClr val="lt1"/>
              </a:highlight>
              <a:latin typeface="DM Sans"/>
              <a:ea typeface="DM Sans"/>
              <a:cs typeface="DM Sans"/>
              <a:sym typeface="DM Sans"/>
            </a:endParaRPr>
          </a:p>
          <a:p>
            <a:pPr marL="609585">
              <a:lnSpc>
                <a:spcPct val="115000"/>
              </a:lnSpc>
            </a:pPr>
            <a:endParaRPr>
              <a:solidFill>
                <a:schemeClr val="dk1"/>
              </a:solidFill>
              <a:highlight>
                <a:srgbClr val="FFFFFF"/>
              </a:highlight>
              <a:latin typeface="DM Sans"/>
              <a:ea typeface="DM Sans"/>
              <a:cs typeface="DM Sans"/>
              <a:sym typeface="DM Sans"/>
            </a:endParaRP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04"/>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485" name="Google Shape;485;p104"/>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05"/>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Proyecciones, Sorts, Skips y Limits</a:t>
            </a:r>
            <a:endParaRPr sz="5333" b="1">
              <a:solidFill>
                <a:schemeClr val="dk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22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Scopes</a:t>
            </a:r>
            <a:endParaRPr sz="5333" b="1">
              <a:solidFill>
                <a:schemeClr val="dk1"/>
              </a:solidFill>
              <a:latin typeface="DM Sans"/>
              <a:ea typeface="DM Sans"/>
              <a:cs typeface="DM Sans"/>
              <a:sym typeface="DM Sans"/>
            </a:endParaRPr>
          </a:p>
        </p:txBody>
      </p:sp>
      <p:sp>
        <p:nvSpPr>
          <p:cNvPr id="1052" name="Google Shape;1052;p227"/>
          <p:cNvSpPr txBox="1"/>
          <p:nvPr/>
        </p:nvSpPr>
        <p:spPr>
          <a:xfrm>
            <a:off x="631133" y="2544234"/>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scope define el alcance de una variable o constante a un cierto contexto. Esto permite utilizar el mismo nombre para diferentes variables, sin confundir al computador.</a:t>
            </a:r>
            <a:endParaRPr>
              <a:solidFill>
                <a:srgbClr val="000000"/>
              </a:solidFill>
              <a:latin typeface="DM Sans"/>
              <a:ea typeface="DM Sans"/>
              <a:cs typeface="DM Sans"/>
              <a:sym typeface="DM Sans"/>
            </a:endParaRPr>
          </a:p>
        </p:txBody>
      </p:sp>
      <p:sp>
        <p:nvSpPr>
          <p:cNvPr id="1053" name="Google Shape;1053;p227"/>
          <p:cNvSpPr txBox="1"/>
          <p:nvPr/>
        </p:nvSpPr>
        <p:spPr>
          <a:xfrm>
            <a:off x="6036767" y="2544233"/>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a:t>
            </a:r>
            <a:r>
              <a:rPr lang="es" b="1">
                <a:latin typeface="DM Sans"/>
                <a:ea typeface="DM Sans"/>
                <a:cs typeface="DM Sans"/>
                <a:sym typeface="DM Sans"/>
              </a:rPr>
              <a:t>scope global</a:t>
            </a:r>
            <a:r>
              <a:rPr lang="es">
                <a:latin typeface="DM Sans"/>
                <a:ea typeface="DM Sans"/>
                <a:cs typeface="DM Sans"/>
                <a:sym typeface="DM Sans"/>
              </a:rPr>
              <a:t> afectará a todo el nivel del archivo en el que trabajemos, mientras que el </a:t>
            </a:r>
            <a:r>
              <a:rPr lang="es" b="1">
                <a:latin typeface="DM Sans"/>
                <a:ea typeface="DM Sans"/>
                <a:cs typeface="DM Sans"/>
                <a:sym typeface="DM Sans"/>
              </a:rPr>
              <a:t>scope local</a:t>
            </a:r>
            <a:r>
              <a:rPr lang="es">
                <a:latin typeface="DM Sans"/>
                <a:ea typeface="DM Sans"/>
                <a:cs typeface="DM Sans"/>
                <a:sym typeface="DM Sans"/>
              </a:rPr>
              <a:t> afectará a la función o bloque en el que esté declarado.</a:t>
            </a:r>
            <a:endParaRPr>
              <a:solidFill>
                <a:srgbClr val="000000"/>
              </a:solidFill>
              <a:latin typeface="DM Sans"/>
              <a:ea typeface="DM Sans"/>
              <a:cs typeface="DM Sans"/>
              <a:sym typeface="DM Sans"/>
            </a:endParaRPr>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06"/>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96" name="Google Shape;496;p106"/>
          <p:cNvSpPr txBox="1"/>
          <p:nvPr/>
        </p:nvSpPr>
        <p:spPr>
          <a:xfrm>
            <a:off x="1260433" y="529201"/>
            <a:ext cx="9947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Proyecciones</a:t>
            </a:r>
            <a:endParaRPr sz="4667" b="1">
              <a:solidFill>
                <a:schemeClr val="lt1"/>
              </a:solidFill>
              <a:latin typeface="DM Sans"/>
              <a:ea typeface="DM Sans"/>
              <a:cs typeface="DM Sans"/>
              <a:sym typeface="DM Sans"/>
            </a:endParaRPr>
          </a:p>
        </p:txBody>
      </p:sp>
      <p:sp>
        <p:nvSpPr>
          <p:cNvPr id="497" name="Google Shape;497;p106"/>
          <p:cNvSpPr txBox="1"/>
          <p:nvPr/>
        </p:nvSpPr>
        <p:spPr>
          <a:xfrm>
            <a:off x="1043233" y="1948733"/>
            <a:ext cx="67268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En ocasiones no necesitamos toda la información de un documento. Si tenemos un documento con 100 propiedades, podemos definir sólo las propiedades que queremos obtener.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Una proyección se incluye al momento de hacer una búsqueda, (siempre como segundo argumento) y es el equivalente a decirle a la base de datos: “</a:t>
            </a:r>
            <a:r>
              <a:rPr lang="es" b="1">
                <a:latin typeface="DM Sans"/>
                <a:ea typeface="DM Sans"/>
                <a:cs typeface="DM Sans"/>
                <a:sym typeface="DM Sans"/>
              </a:rPr>
              <a:t>sólo necesito ésto</a:t>
            </a:r>
            <a:r>
              <a:rPr lang="es">
                <a:latin typeface="DM Sans"/>
                <a:ea typeface="DM Sans"/>
                <a:cs typeface="DM Sans"/>
                <a:sym typeface="DM Sans"/>
              </a:rPr>
              <a:t>”</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Así, podríamos decir </a:t>
            </a:r>
            <a:r>
              <a:rPr lang="es" b="1">
                <a:latin typeface="DM Sans"/>
                <a:ea typeface="DM Sans"/>
                <a:cs typeface="DM Sans"/>
                <a:sym typeface="DM Sans"/>
              </a:rPr>
              <a:t>db.users.find({},{name:1}); </a:t>
            </a:r>
            <a:r>
              <a:rPr lang="es">
                <a:latin typeface="DM Sans"/>
                <a:ea typeface="DM Sans"/>
                <a:cs typeface="DM Sans"/>
                <a:sym typeface="DM Sans"/>
              </a:rPr>
              <a:t>Lo cual indica que, el campo “name” es el único que necesitamos obtener por parte del documento, ahorrándonos espacio y complejidad en el resultado.</a:t>
            </a:r>
            <a:endParaRPr baseline="-25000">
              <a:latin typeface="DM Sans"/>
              <a:ea typeface="DM Sans"/>
              <a:cs typeface="DM Sans"/>
              <a:sym typeface="DM Sans"/>
            </a:endParaRPr>
          </a:p>
        </p:txBody>
      </p:sp>
      <p:pic>
        <p:nvPicPr>
          <p:cNvPr id="498" name="Google Shape;498;p106"/>
          <p:cNvPicPr preferRelativeResize="0"/>
          <p:nvPr/>
        </p:nvPicPr>
        <p:blipFill>
          <a:blip r:embed="rId3">
            <a:alphaModFix/>
          </a:blip>
          <a:stretch>
            <a:fillRect/>
          </a:stretch>
        </p:blipFill>
        <p:spPr>
          <a:xfrm>
            <a:off x="8061051" y="2450100"/>
            <a:ext cx="2589831" cy="2462800"/>
          </a:xfrm>
          <a:prstGeom prst="rect">
            <a:avLst/>
          </a:prstGeom>
          <a:noFill/>
          <a:ln>
            <a:noFill/>
          </a:ln>
        </p:spPr>
      </p:pic>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07"/>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04" name="Google Shape;504;p107"/>
          <p:cNvSpPr txBox="1"/>
          <p:nvPr/>
        </p:nvSpPr>
        <p:spPr>
          <a:xfrm>
            <a:off x="1260433" y="529201"/>
            <a:ext cx="9947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Sort</a:t>
            </a:r>
            <a:endParaRPr sz="4667" b="1">
              <a:solidFill>
                <a:schemeClr val="lt1"/>
              </a:solidFill>
              <a:latin typeface="DM Sans"/>
              <a:ea typeface="DM Sans"/>
              <a:cs typeface="DM Sans"/>
              <a:sym typeface="DM Sans"/>
            </a:endParaRPr>
          </a:p>
        </p:txBody>
      </p:sp>
      <p:sp>
        <p:nvSpPr>
          <p:cNvPr id="505" name="Google Shape;505;p107"/>
          <p:cNvSpPr txBox="1"/>
          <p:nvPr/>
        </p:nvSpPr>
        <p:spPr>
          <a:xfrm>
            <a:off x="1043233" y="1948733"/>
            <a:ext cx="6174000" cy="357016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Sirve para poder hacer un ordenamiento de la información. El ordenamiento se define con </a:t>
            </a:r>
            <a:r>
              <a:rPr lang="es" b="1">
                <a:latin typeface="DM Sans"/>
                <a:ea typeface="DM Sans"/>
                <a:cs typeface="DM Sans"/>
                <a:sym typeface="DM Sans"/>
              </a:rPr>
              <a:t>1 o -1</a:t>
            </a:r>
            <a:r>
              <a:rPr lang="es">
                <a:latin typeface="DM Sans"/>
                <a:ea typeface="DM Sans"/>
                <a:cs typeface="DM Sans"/>
                <a:sym typeface="DM Sans"/>
              </a:rPr>
              <a:t> para hacer el ordenamiento ascendente o descendente respectivamente.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La sintaxis es:</a:t>
            </a:r>
            <a:endParaRPr>
              <a:latin typeface="DM Sans"/>
              <a:ea typeface="DM Sans"/>
              <a:cs typeface="DM Sans"/>
              <a:sym typeface="DM Sans"/>
            </a:endParaRPr>
          </a:p>
          <a:p>
            <a:endParaRPr b="1">
              <a:latin typeface="DM Sans"/>
              <a:ea typeface="DM Sans"/>
              <a:cs typeface="DM Sans"/>
              <a:sym typeface="DM Sans"/>
            </a:endParaRPr>
          </a:p>
          <a:p>
            <a:r>
              <a:rPr lang="es" b="1">
                <a:latin typeface="DM Sans"/>
                <a:ea typeface="DM Sans"/>
                <a:cs typeface="DM Sans"/>
                <a:sym typeface="DM Sans"/>
              </a:rPr>
              <a:t>db.collection.find().sort({val_A:1,val_B:-1})</a:t>
            </a:r>
            <a:endParaRPr b="1">
              <a:latin typeface="DM Sans"/>
              <a:ea typeface="DM Sans"/>
              <a:cs typeface="DM Sans"/>
              <a:sym typeface="DM Sans"/>
            </a:endParaRPr>
          </a:p>
          <a:p>
            <a:endParaRPr b="1">
              <a:latin typeface="DM Sans"/>
              <a:ea typeface="DM Sans"/>
              <a:cs typeface="DM Sans"/>
              <a:sym typeface="DM Sans"/>
            </a:endParaRPr>
          </a:p>
          <a:p>
            <a:r>
              <a:rPr lang="es">
                <a:latin typeface="DM Sans"/>
                <a:ea typeface="DM Sans"/>
                <a:cs typeface="DM Sans"/>
                <a:sym typeface="DM Sans"/>
              </a:rPr>
              <a:t>La razón por la cual podemos agregar múltiples valores de ordenamiento, es en caso de que dos documentos tengan el mismo valor, podamos ordenarlos bajo otro criterio</a:t>
            </a:r>
            <a:endParaRPr>
              <a:latin typeface="DM Sans"/>
              <a:ea typeface="DM Sans"/>
              <a:cs typeface="DM Sans"/>
              <a:sym typeface="DM Sans"/>
            </a:endParaRPr>
          </a:p>
        </p:txBody>
      </p:sp>
      <p:pic>
        <p:nvPicPr>
          <p:cNvPr id="506" name="Google Shape;506;p107"/>
          <p:cNvPicPr preferRelativeResize="0"/>
          <p:nvPr/>
        </p:nvPicPr>
        <p:blipFill rotWithShape="1">
          <a:blip r:embed="rId3">
            <a:alphaModFix/>
          </a:blip>
          <a:srcRect l="14166" t="43076" r="41200" b="21463"/>
          <a:stretch/>
        </p:blipFill>
        <p:spPr>
          <a:xfrm>
            <a:off x="7154233" y="2901267"/>
            <a:ext cx="3862832" cy="1606067"/>
          </a:xfrm>
          <a:prstGeom prst="rect">
            <a:avLst/>
          </a:prstGeom>
          <a:noFill/>
          <a:ln>
            <a:noFill/>
          </a:ln>
        </p:spPr>
      </p:pic>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8"/>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12" name="Google Shape;512;p108"/>
          <p:cNvSpPr txBox="1"/>
          <p:nvPr/>
        </p:nvSpPr>
        <p:spPr>
          <a:xfrm>
            <a:off x="1260433" y="529201"/>
            <a:ext cx="9947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Skip y Limit</a:t>
            </a:r>
            <a:endParaRPr sz="4667" b="1">
              <a:solidFill>
                <a:schemeClr val="lt1"/>
              </a:solidFill>
              <a:latin typeface="DM Sans"/>
              <a:ea typeface="DM Sans"/>
              <a:cs typeface="DM Sans"/>
              <a:sym typeface="DM Sans"/>
            </a:endParaRPr>
          </a:p>
        </p:txBody>
      </p:sp>
      <p:sp>
        <p:nvSpPr>
          <p:cNvPr id="513" name="Google Shape;513;p108"/>
          <p:cNvSpPr txBox="1"/>
          <p:nvPr/>
        </p:nvSpPr>
        <p:spPr>
          <a:xfrm>
            <a:off x="1066433" y="1734533"/>
            <a:ext cx="6174000" cy="3683019"/>
          </a:xfrm>
          <a:prstGeom prst="rect">
            <a:avLst/>
          </a:prstGeom>
          <a:noFill/>
          <a:ln>
            <a:noFill/>
          </a:ln>
        </p:spPr>
        <p:txBody>
          <a:bodyPr spcFirstLastPara="1" wrap="square" lIns="121900" tIns="121900" rIns="121900" bIns="121900" anchor="t" anchorCtr="0">
            <a:spAutoFit/>
          </a:bodyPr>
          <a:lstStyle/>
          <a:p>
            <a:pPr>
              <a:spcBef>
                <a:spcPts val="1333"/>
              </a:spcBef>
            </a:pPr>
            <a:r>
              <a:rPr lang="es" b="1">
                <a:latin typeface="DM Sans"/>
                <a:ea typeface="DM Sans"/>
                <a:cs typeface="DM Sans"/>
                <a:sym typeface="DM Sans"/>
              </a:rPr>
              <a:t>Skip</a:t>
            </a:r>
            <a:r>
              <a:rPr lang="es">
                <a:latin typeface="DM Sans"/>
                <a:ea typeface="DM Sans"/>
                <a:cs typeface="DM Sans"/>
                <a:sym typeface="DM Sans"/>
              </a:rPr>
              <a:t>: Omite el número de documentos indicados: Podemos usarlo cuando hagamos paginaciones, cuando necesitemos ignorar un valor que sabemos que es innecesario, etc.</a:t>
            </a:r>
            <a:endParaRPr>
              <a:latin typeface="DM Sans"/>
              <a:ea typeface="DM Sans"/>
              <a:cs typeface="DM Sans"/>
              <a:sym typeface="DM Sans"/>
            </a:endParaRPr>
          </a:p>
          <a:p>
            <a:pPr>
              <a:spcBef>
                <a:spcPts val="1333"/>
              </a:spcBef>
            </a:pPr>
            <a:r>
              <a:rPr lang="es">
                <a:latin typeface="DM Sans"/>
                <a:ea typeface="DM Sans"/>
                <a:cs typeface="DM Sans"/>
                <a:sym typeface="DM Sans"/>
              </a:rPr>
              <a:t>Su sintaxis es: </a:t>
            </a:r>
            <a:r>
              <a:rPr lang="es" b="1">
                <a:latin typeface="DM Sans"/>
                <a:ea typeface="DM Sans"/>
                <a:cs typeface="DM Sans"/>
                <a:sym typeface="DM Sans"/>
              </a:rPr>
              <a:t>.skip(offset)</a:t>
            </a:r>
            <a:endParaRPr>
              <a:latin typeface="DM Sans"/>
              <a:ea typeface="DM Sans"/>
              <a:cs typeface="DM Sans"/>
              <a:sym typeface="DM Sans"/>
            </a:endParaRPr>
          </a:p>
          <a:p>
            <a:pPr>
              <a:spcBef>
                <a:spcPts val="1333"/>
              </a:spcBef>
            </a:pPr>
            <a:r>
              <a:rPr lang="es" b="1">
                <a:latin typeface="DM Sans"/>
                <a:ea typeface="DM Sans"/>
                <a:cs typeface="DM Sans"/>
                <a:sym typeface="DM Sans"/>
              </a:rPr>
              <a:t>Limit</a:t>
            </a:r>
            <a:r>
              <a:rPr lang="es">
                <a:latin typeface="DM Sans"/>
                <a:ea typeface="DM Sans"/>
                <a:cs typeface="DM Sans"/>
                <a:sym typeface="DM Sans"/>
              </a:rPr>
              <a:t>: Limita el número de documentos devueltos. De manera que podamos hacer diferentes niveles de paginación (Tu página puede devolver 5 elementos por página, o bien 100, tú decides). </a:t>
            </a:r>
            <a:endParaRPr>
              <a:latin typeface="DM Sans"/>
              <a:ea typeface="DM Sans"/>
              <a:cs typeface="DM Sans"/>
              <a:sym typeface="DM Sans"/>
            </a:endParaRPr>
          </a:p>
          <a:p>
            <a:pPr>
              <a:spcBef>
                <a:spcPts val="1333"/>
              </a:spcBef>
            </a:pPr>
            <a:r>
              <a:rPr lang="es">
                <a:latin typeface="DM Sans"/>
                <a:ea typeface="DM Sans"/>
                <a:cs typeface="DM Sans"/>
                <a:sym typeface="DM Sans"/>
              </a:rPr>
              <a:t>Su sintaxis es: </a:t>
            </a:r>
            <a:r>
              <a:rPr lang="es" b="1">
                <a:latin typeface="DM Sans"/>
                <a:ea typeface="DM Sans"/>
                <a:cs typeface="DM Sans"/>
                <a:sym typeface="DM Sans"/>
              </a:rPr>
              <a:t>.limit(num)</a:t>
            </a:r>
            <a:r>
              <a:rPr lang="es">
                <a:latin typeface="DM Sans"/>
                <a:ea typeface="DM Sans"/>
                <a:cs typeface="DM Sans"/>
                <a:sym typeface="DM Sans"/>
              </a:rPr>
              <a:t> </a:t>
            </a:r>
            <a:endParaRPr>
              <a:latin typeface="DM Sans"/>
              <a:ea typeface="DM Sans"/>
              <a:cs typeface="DM Sans"/>
              <a:sym typeface="DM Sans"/>
            </a:endParaRPr>
          </a:p>
        </p:txBody>
      </p:sp>
      <p:pic>
        <p:nvPicPr>
          <p:cNvPr id="514" name="Google Shape;514;p108"/>
          <p:cNvPicPr preferRelativeResize="0"/>
          <p:nvPr/>
        </p:nvPicPr>
        <p:blipFill>
          <a:blip r:embed="rId3">
            <a:alphaModFix/>
          </a:blip>
          <a:stretch>
            <a:fillRect/>
          </a:stretch>
        </p:blipFill>
        <p:spPr>
          <a:xfrm>
            <a:off x="7240433" y="2707385"/>
            <a:ext cx="3874667" cy="2179497"/>
          </a:xfrm>
          <a:prstGeom prst="rect">
            <a:avLst/>
          </a:prstGeom>
          <a:noFill/>
          <a:ln>
            <a:noFill/>
          </a:ln>
        </p:spPr>
      </p:pic>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109"/>
          <p:cNvSpPr txBox="1"/>
          <p:nvPr/>
        </p:nvSpPr>
        <p:spPr>
          <a:xfrm>
            <a:off x="1964267" y="4482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520" name="Google Shape;520;p109"/>
          <p:cNvSpPr txBox="1"/>
          <p:nvPr/>
        </p:nvSpPr>
        <p:spPr>
          <a:xfrm>
            <a:off x="619667" y="1629500"/>
            <a:ext cx="10903600" cy="430825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933">
                <a:solidFill>
                  <a:srgbClr val="B7B7B7"/>
                </a:solidFill>
                <a:latin typeface="DM Sans"/>
                <a:ea typeface="DM Sans"/>
                <a:cs typeface="DM Sans"/>
                <a:sym typeface="DM Sans"/>
              </a:rPr>
              <a:t>Basado en nuestra base de datos “colegio”</a:t>
            </a:r>
            <a:endParaRPr sz="2933">
              <a:solidFill>
                <a:srgbClr val="B7B7B7"/>
              </a:solidFill>
              <a:latin typeface="DM Sans"/>
              <a:ea typeface="DM Sans"/>
              <a:cs typeface="DM Sans"/>
              <a:sym typeface="DM Sans"/>
            </a:endParaRPr>
          </a:p>
          <a:p>
            <a:pPr marL="609585" indent="-491054">
              <a:buClr>
                <a:schemeClr val="accent6"/>
              </a:buClr>
              <a:buSzPts val="2200"/>
              <a:buFont typeface="DM Sans"/>
              <a:buChar char="✓"/>
            </a:pPr>
            <a:r>
              <a:rPr lang="es" sz="2933">
                <a:solidFill>
                  <a:srgbClr val="B7B7B7"/>
                </a:solidFill>
                <a:latin typeface="DM Sans"/>
                <a:ea typeface="DM Sans"/>
                <a:cs typeface="DM Sans"/>
                <a:sym typeface="DM Sans"/>
              </a:rPr>
              <a:t>Se agregarán 5 estudiantes más, con diferentes campos y con la misma estructura. además, crear 1 alumno sólo con nombre.</a:t>
            </a:r>
            <a:endParaRPr sz="2933">
              <a:solidFill>
                <a:srgbClr val="B7B7B7"/>
              </a:solidFill>
              <a:latin typeface="DM Sans"/>
              <a:ea typeface="DM Sans"/>
              <a:cs typeface="DM Sans"/>
              <a:sym typeface="DM Sans"/>
            </a:endParaRPr>
          </a:p>
          <a:p>
            <a:pPr marL="609585" indent="-491054">
              <a:buClr>
                <a:schemeClr val="accent6"/>
              </a:buClr>
              <a:buSzPts val="2200"/>
              <a:buFont typeface="DM Sans"/>
              <a:buChar char="✓"/>
            </a:pPr>
            <a:r>
              <a:rPr lang="es" sz="2933">
                <a:solidFill>
                  <a:srgbClr val="B7B7B7"/>
                </a:solidFill>
                <a:latin typeface="DM Sans"/>
                <a:ea typeface="DM Sans"/>
                <a:cs typeface="DM Sans"/>
                <a:sym typeface="DM Sans"/>
              </a:rPr>
              <a:t>Realizar una búsqueda aplicando ordenamientos, proyecciones, saltos y límites.</a:t>
            </a:r>
            <a:endParaRPr sz="2933">
              <a:solidFill>
                <a:srgbClr val="B7B7B7"/>
              </a:solidFill>
              <a:latin typeface="DM Sans"/>
              <a:ea typeface="DM Sans"/>
              <a:cs typeface="DM Sans"/>
              <a:sym typeface="DM Sans"/>
            </a:endParaRPr>
          </a:p>
          <a:p>
            <a:pPr marL="609585" indent="-491054">
              <a:buClr>
                <a:schemeClr val="accent6"/>
              </a:buClr>
              <a:buSzPts val="2200"/>
              <a:buFont typeface="DM Sans"/>
              <a:buChar char="✓"/>
            </a:pPr>
            <a:r>
              <a:rPr lang="es" sz="2933">
                <a:solidFill>
                  <a:srgbClr val="B7B7B7"/>
                </a:solidFill>
                <a:latin typeface="DM Sans"/>
                <a:ea typeface="DM Sans"/>
                <a:cs typeface="DM Sans"/>
                <a:sym typeface="DM Sans"/>
              </a:rPr>
              <a:t>Se analizarán los resultados de las proyecciones, saltos, ordenamientos y límites. ¿Cómo se comportan los documentos que tienen campos incompletos?</a:t>
            </a:r>
            <a:endParaRPr sz="2933">
              <a:solidFill>
                <a:srgbClr val="B7B7B7"/>
              </a:solidFill>
              <a:latin typeface="DM Sans"/>
              <a:ea typeface="DM Sans"/>
              <a:cs typeface="DM Sans"/>
              <a:sym typeface="DM Sans"/>
            </a:endParaRPr>
          </a:p>
        </p:txBody>
      </p:sp>
      <p:grpSp>
        <p:nvGrpSpPr>
          <p:cNvPr id="521" name="Google Shape;521;p109"/>
          <p:cNvGrpSpPr/>
          <p:nvPr/>
        </p:nvGrpSpPr>
        <p:grpSpPr>
          <a:xfrm>
            <a:off x="668535" y="355831"/>
            <a:ext cx="985200" cy="985200"/>
            <a:chOff x="473351" y="619523"/>
            <a:chExt cx="738900" cy="738900"/>
          </a:xfrm>
        </p:grpSpPr>
        <p:sp>
          <p:nvSpPr>
            <p:cNvPr id="522" name="Google Shape;522;p10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23" name="Google Shape;523;p10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10"/>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CRUD - UD</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Update y Delete</a:t>
            </a:r>
            <a:endParaRPr sz="5333" b="1">
              <a:solidFill>
                <a:srgbClr val="83AEFB"/>
              </a:solidFill>
              <a:latin typeface="DM Sans"/>
              <a:ea typeface="DM Sans"/>
              <a:cs typeface="DM Sans"/>
              <a:sym typeface="DM Sans"/>
            </a:endParaRP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11"/>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34" name="Google Shape;534;p111"/>
          <p:cNvSpPr txBox="1"/>
          <p:nvPr/>
        </p:nvSpPr>
        <p:spPr>
          <a:xfrm>
            <a:off x="4635033" y="968967"/>
            <a:ext cx="7088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CRUD : U (Update)</a:t>
            </a:r>
            <a:endParaRPr sz="5333" b="1">
              <a:solidFill>
                <a:schemeClr val="dk1"/>
              </a:solidFill>
              <a:latin typeface="DM Sans"/>
              <a:ea typeface="DM Sans"/>
              <a:cs typeface="DM Sans"/>
              <a:sym typeface="DM Sans"/>
            </a:endParaRPr>
          </a:p>
        </p:txBody>
      </p:sp>
      <p:sp>
        <p:nvSpPr>
          <p:cNvPr id="535" name="Google Shape;535;p111"/>
          <p:cNvSpPr txBox="1"/>
          <p:nvPr/>
        </p:nvSpPr>
        <p:spPr>
          <a:xfrm>
            <a:off x="4733900" y="2192800"/>
            <a:ext cx="7088400" cy="375483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Las operaciones Update se pueden realizar de dos maneras: Actualizar un documento, o actualizar múltiples documentos. </a:t>
            </a:r>
            <a:endParaRPr>
              <a:latin typeface="DM Sans"/>
              <a:ea typeface="DM Sans"/>
              <a:cs typeface="DM Sans"/>
              <a:sym typeface="DM Sans"/>
            </a:endParaRPr>
          </a:p>
          <a:p>
            <a:pPr marL="609585" indent="-419090">
              <a:buClr>
                <a:schemeClr val="accent4"/>
              </a:buClr>
              <a:buSzPts val="1350"/>
              <a:buFont typeface="DM Sans"/>
              <a:buChar char="✓"/>
            </a:pPr>
            <a:r>
              <a:rPr lang="es" b="1">
                <a:latin typeface="DM Sans"/>
                <a:ea typeface="DM Sans"/>
                <a:cs typeface="DM Sans"/>
                <a:sym typeface="DM Sans"/>
              </a:rPr>
              <a:t>db.collection.updateOne(query,update,option)</a:t>
            </a:r>
            <a:endParaRPr b="1">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query: sirve para filtrar qué elementos actualizar (usa los filtros iguales al find)</a:t>
            </a:r>
            <a:endParaRPr>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update: Apartado para indicar qué actualizar de los documentos que cumplen con el filtro. Update tiene sus propios operadores como </a:t>
            </a:r>
            <a:r>
              <a:rPr lang="es" sz="2400">
                <a:solidFill>
                  <a:schemeClr val="dk1"/>
                </a:solidFill>
                <a:highlight>
                  <a:schemeClr val="lt1"/>
                </a:highlight>
                <a:latin typeface="DM Sans"/>
                <a:ea typeface="DM Sans"/>
                <a:cs typeface="DM Sans"/>
                <a:sym typeface="DM Sans"/>
              </a:rPr>
              <a:t>$set, $unset, $inc, $rename, $mul, $min, $max</a:t>
            </a:r>
            <a:endParaRPr sz="1000">
              <a:latin typeface="DM Sans"/>
              <a:ea typeface="DM Sans"/>
              <a:cs typeface="DM Sans"/>
              <a:sym typeface="DM Sans"/>
            </a:endParaRPr>
          </a:p>
          <a:p>
            <a:pPr marL="1219170" lvl="1" indent="-419090">
              <a:buClr>
                <a:schemeClr val="accent4"/>
              </a:buClr>
              <a:buSzPts val="1350"/>
              <a:buFont typeface="DM Sans"/>
              <a:buChar char="✓"/>
            </a:pPr>
            <a:r>
              <a:rPr lang="es">
                <a:latin typeface="DM Sans"/>
                <a:ea typeface="DM Sans"/>
                <a:cs typeface="DM Sans"/>
                <a:sym typeface="DM Sans"/>
              </a:rPr>
              <a:t>option: Opciones a tomar en cuenta para la actualización (como upsert, que inserta el valor en caso de que el documento a actualizar ni siquiera exista).</a:t>
            </a:r>
            <a:endParaRPr>
              <a:latin typeface="DM Sans"/>
              <a:ea typeface="DM Sans"/>
              <a:cs typeface="DM Sans"/>
              <a:sym typeface="DM Sans"/>
            </a:endParaRPr>
          </a:p>
        </p:txBody>
      </p:sp>
      <p:pic>
        <p:nvPicPr>
          <p:cNvPr id="536" name="Google Shape;536;p111"/>
          <p:cNvPicPr preferRelativeResize="0"/>
          <p:nvPr/>
        </p:nvPicPr>
        <p:blipFill rotWithShape="1">
          <a:blip r:embed="rId3">
            <a:alphaModFix/>
          </a:blip>
          <a:srcRect l="35353" r="33778"/>
          <a:stretch/>
        </p:blipFill>
        <p:spPr>
          <a:xfrm>
            <a:off x="1126802" y="1105867"/>
            <a:ext cx="2751900" cy="4777667"/>
          </a:xfrm>
          <a:prstGeom prst="rect">
            <a:avLst/>
          </a:prstGeom>
          <a:noFill/>
          <a:ln>
            <a:noFill/>
          </a:ln>
        </p:spPr>
      </p:pic>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12"/>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42" name="Google Shape;542;p112"/>
          <p:cNvSpPr txBox="1"/>
          <p:nvPr/>
        </p:nvSpPr>
        <p:spPr>
          <a:xfrm>
            <a:off x="4635033" y="1273767"/>
            <a:ext cx="7088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CRUD : U (Update)</a:t>
            </a:r>
            <a:endParaRPr sz="5333" b="1">
              <a:solidFill>
                <a:schemeClr val="dk1"/>
              </a:solidFill>
              <a:latin typeface="DM Sans"/>
              <a:ea typeface="DM Sans"/>
              <a:cs typeface="DM Sans"/>
              <a:sym typeface="DM Sans"/>
            </a:endParaRPr>
          </a:p>
        </p:txBody>
      </p:sp>
      <p:sp>
        <p:nvSpPr>
          <p:cNvPr id="543" name="Google Shape;543;p112"/>
          <p:cNvSpPr txBox="1"/>
          <p:nvPr/>
        </p:nvSpPr>
        <p:spPr>
          <a:xfrm>
            <a:off x="4733900" y="2497600"/>
            <a:ext cx="7088400" cy="80017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b="1">
                <a:latin typeface="DM Sans"/>
                <a:ea typeface="DM Sans"/>
                <a:cs typeface="DM Sans"/>
                <a:sym typeface="DM Sans"/>
              </a:rPr>
              <a:t>db.collection.updateMany(query,update,options)</a:t>
            </a:r>
            <a:r>
              <a:rPr lang="es">
                <a:latin typeface="DM Sans"/>
                <a:ea typeface="DM Sans"/>
                <a:cs typeface="DM Sans"/>
                <a:sym typeface="DM Sans"/>
              </a:rPr>
              <a:t> Actualiza múltiples documentos que cumplan con el criterio. </a:t>
            </a:r>
            <a:endParaRPr>
              <a:latin typeface="DM Sans"/>
              <a:ea typeface="DM Sans"/>
              <a:cs typeface="DM Sans"/>
              <a:sym typeface="DM Sans"/>
            </a:endParaRPr>
          </a:p>
        </p:txBody>
      </p:sp>
      <p:pic>
        <p:nvPicPr>
          <p:cNvPr id="544" name="Google Shape;544;p112"/>
          <p:cNvPicPr preferRelativeResize="0"/>
          <p:nvPr/>
        </p:nvPicPr>
        <p:blipFill rotWithShape="1">
          <a:blip r:embed="rId3">
            <a:alphaModFix/>
          </a:blip>
          <a:srcRect l="35353" r="33778"/>
          <a:stretch/>
        </p:blipFill>
        <p:spPr>
          <a:xfrm>
            <a:off x="1126802" y="1105867"/>
            <a:ext cx="2751900" cy="4777667"/>
          </a:xfrm>
          <a:prstGeom prst="rect">
            <a:avLst/>
          </a:prstGeom>
          <a:noFill/>
          <a:ln>
            <a:noFill/>
          </a:ln>
        </p:spPr>
      </p:pic>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13"/>
          <p:cNvSpPr/>
          <p:nvPr/>
        </p:nvSpPr>
        <p:spPr>
          <a:xfrm>
            <a:off x="863200" y="2127867"/>
            <a:ext cx="10465600" cy="40840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50" name="Google Shape;550;p113"/>
          <p:cNvSpPr txBox="1"/>
          <p:nvPr/>
        </p:nvSpPr>
        <p:spPr>
          <a:xfrm>
            <a:off x="1745367" y="176100"/>
            <a:ext cx="8695200" cy="1128400"/>
          </a:xfrm>
          <a:prstGeom prst="rect">
            <a:avLst/>
          </a:prstGeom>
          <a:noFill/>
          <a:ln>
            <a:noFill/>
          </a:ln>
        </p:spPr>
        <p:txBody>
          <a:bodyPr spcFirstLastPara="1" wrap="square" lIns="121900" tIns="121900" rIns="121900" bIns="121900" anchor="t" anchorCtr="0">
            <a:noAutofit/>
          </a:bodyPr>
          <a:lstStyle/>
          <a:p>
            <a:endParaRPr sz="4800" i="1">
              <a:solidFill>
                <a:srgbClr val="9900FF"/>
              </a:solidFill>
              <a:latin typeface="Anton"/>
              <a:ea typeface="Anton"/>
              <a:cs typeface="Anton"/>
              <a:sym typeface="Anton"/>
            </a:endParaRPr>
          </a:p>
        </p:txBody>
      </p:sp>
      <p:sp>
        <p:nvSpPr>
          <p:cNvPr id="551" name="Google Shape;551;p113"/>
          <p:cNvSpPr txBox="1"/>
          <p:nvPr/>
        </p:nvSpPr>
        <p:spPr>
          <a:xfrm>
            <a:off x="713000" y="325067"/>
            <a:ext cx="10766000" cy="623600"/>
          </a:xfrm>
          <a:prstGeom prst="rect">
            <a:avLst/>
          </a:prstGeom>
          <a:noFill/>
          <a:ln>
            <a:noFill/>
          </a:ln>
        </p:spPr>
        <p:txBody>
          <a:bodyPr spcFirstLastPara="1" wrap="square" lIns="121900" tIns="121900" rIns="121900" bIns="121900" anchor="t" anchorCtr="0">
            <a:noAutofit/>
          </a:bodyPr>
          <a:lstStyle/>
          <a:p>
            <a:pPr algn="ctr"/>
            <a:r>
              <a:rPr lang="es" sz="5333" b="1">
                <a:solidFill>
                  <a:schemeClr val="lt1"/>
                </a:solidFill>
                <a:latin typeface="DM Sans"/>
                <a:ea typeface="DM Sans"/>
                <a:cs typeface="DM Sans"/>
                <a:sym typeface="DM Sans"/>
              </a:rPr>
              <a:t>Lista de operadores para Update</a:t>
            </a:r>
            <a:endParaRPr sz="5333">
              <a:solidFill>
                <a:schemeClr val="lt1"/>
              </a:solidFill>
              <a:latin typeface="DM Sans"/>
              <a:ea typeface="DM Sans"/>
              <a:cs typeface="DM Sans"/>
              <a:sym typeface="DM Sans"/>
            </a:endParaRPr>
          </a:p>
        </p:txBody>
      </p:sp>
      <p:pic>
        <p:nvPicPr>
          <p:cNvPr id="552" name="Google Shape;552;p113"/>
          <p:cNvPicPr preferRelativeResize="0"/>
          <p:nvPr/>
        </p:nvPicPr>
        <p:blipFill rotWithShape="1">
          <a:blip r:embed="rId3">
            <a:alphaModFix/>
          </a:blip>
          <a:srcRect t="10007"/>
          <a:stretch/>
        </p:blipFill>
        <p:spPr>
          <a:xfrm>
            <a:off x="1106934" y="2910449"/>
            <a:ext cx="9978135" cy="3153232"/>
          </a:xfrm>
          <a:prstGeom prst="rect">
            <a:avLst/>
          </a:prstGeom>
          <a:noFill/>
          <a:ln>
            <a:noFill/>
          </a:ln>
          <a:effectLst>
            <a:outerShdw blurRad="57150" dist="19050" dir="5400000" algn="bl" rotWithShape="0">
              <a:srgbClr val="000000">
                <a:alpha val="50000"/>
              </a:srgbClr>
            </a:outerShdw>
          </a:effectLst>
        </p:spPr>
      </p:pic>
      <p:sp>
        <p:nvSpPr>
          <p:cNvPr id="553" name="Google Shape;553;p113"/>
          <p:cNvSpPr txBox="1"/>
          <p:nvPr/>
        </p:nvSpPr>
        <p:spPr>
          <a:xfrm>
            <a:off x="1098033" y="2127867"/>
            <a:ext cx="9978000" cy="1095644"/>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sz="2400">
                <a:solidFill>
                  <a:schemeClr val="dk1"/>
                </a:solidFill>
                <a:latin typeface="DM Sans"/>
                <a:ea typeface="DM Sans"/>
                <a:cs typeface="DM Sans"/>
                <a:sym typeface="DM Sans"/>
              </a:rPr>
              <a:t>Notamos cómo, antes de definir qué operación realizar, colocamos un filtro para saber qué documentos son de mi interés para actualización.</a:t>
            </a:r>
            <a:endParaRPr sz="2400">
              <a:solidFill>
                <a:schemeClr val="dk1"/>
              </a:solidFill>
            </a:endParaRP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114"/>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9" name="Google Shape;559;p114"/>
          <p:cNvSpPr txBox="1"/>
          <p:nvPr/>
        </p:nvSpPr>
        <p:spPr>
          <a:xfrm>
            <a:off x="4635033" y="765767"/>
            <a:ext cx="7088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CRUD : D (Delete)</a:t>
            </a:r>
            <a:endParaRPr sz="5333" b="1">
              <a:solidFill>
                <a:schemeClr val="dk1"/>
              </a:solidFill>
              <a:latin typeface="DM Sans"/>
              <a:ea typeface="DM Sans"/>
              <a:cs typeface="DM Sans"/>
              <a:sym typeface="DM Sans"/>
            </a:endParaRPr>
          </a:p>
        </p:txBody>
      </p:sp>
      <p:sp>
        <p:nvSpPr>
          <p:cNvPr id="560" name="Google Shape;560;p114"/>
          <p:cNvSpPr txBox="1"/>
          <p:nvPr/>
        </p:nvSpPr>
        <p:spPr>
          <a:xfrm>
            <a:off x="4733900" y="1750952"/>
            <a:ext cx="6649600" cy="418059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Nuestra última operación es para eliminar datos, si bien hay muchas variantes de una eliminación, sólo veremos las dos principales.</a:t>
            </a:r>
            <a:endParaRPr>
              <a:latin typeface="DM Sans"/>
              <a:ea typeface="DM Sans"/>
              <a:cs typeface="DM Sans"/>
              <a:sym typeface="DM Sans"/>
            </a:endParaRPr>
          </a:p>
          <a:p>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b="1">
                <a:latin typeface="DM Sans"/>
                <a:ea typeface="DM Sans"/>
                <a:cs typeface="DM Sans"/>
                <a:sym typeface="DM Sans"/>
              </a:rPr>
              <a:t>db.collection.deleteOne({key:val})</a:t>
            </a:r>
            <a:r>
              <a:rPr lang="es">
                <a:latin typeface="DM Sans"/>
                <a:ea typeface="DM Sans"/>
                <a:cs typeface="DM Sans"/>
                <a:sym typeface="DM Sans"/>
              </a:rPr>
              <a:t> : Elimina sólo el primer elemento que cumpla con el criterio, se usa principalmente para encontrar identificadores específicos. Se recomienda no utilizar si somos conscientes de que el valor a buscar no es repetido.</a:t>
            </a:r>
            <a:endParaRPr>
              <a:latin typeface="DM Sans"/>
              <a:ea typeface="DM Sans"/>
              <a:cs typeface="DM Sans"/>
              <a:sym typeface="DM Sans"/>
            </a:endParaRPr>
          </a:p>
          <a:p>
            <a:pPr marL="609585" indent="-419090">
              <a:spcBef>
                <a:spcPts val="1333"/>
              </a:spcBef>
              <a:buClr>
                <a:schemeClr val="accent4"/>
              </a:buClr>
              <a:buSzPts val="1350"/>
              <a:buFont typeface="DM Sans"/>
              <a:buChar char="✓"/>
            </a:pPr>
            <a:r>
              <a:rPr lang="es" b="1">
                <a:latin typeface="DM Sans"/>
                <a:ea typeface="DM Sans"/>
                <a:cs typeface="DM Sans"/>
                <a:sym typeface="DM Sans"/>
              </a:rPr>
              <a:t>db.collection.deleteMany({key:val}) : </a:t>
            </a:r>
            <a:r>
              <a:rPr lang="es">
                <a:latin typeface="DM Sans"/>
                <a:ea typeface="DM Sans"/>
                <a:cs typeface="DM Sans"/>
                <a:sym typeface="DM Sans"/>
              </a:rPr>
              <a:t> Elimina todos los documentos que cumplan con el criterio, se usa cuando sabemos que más de un valor va a contar con ese valor y necesitamos hacer una limpieza general.</a:t>
            </a:r>
            <a:endParaRPr>
              <a:latin typeface="DM Sans"/>
              <a:ea typeface="DM Sans"/>
              <a:cs typeface="DM Sans"/>
              <a:sym typeface="DM Sans"/>
            </a:endParaRPr>
          </a:p>
        </p:txBody>
      </p:sp>
      <p:pic>
        <p:nvPicPr>
          <p:cNvPr id="561" name="Google Shape;561;p114"/>
          <p:cNvPicPr preferRelativeResize="0"/>
          <p:nvPr/>
        </p:nvPicPr>
        <p:blipFill rotWithShape="1">
          <a:blip r:embed="rId3">
            <a:alphaModFix/>
          </a:blip>
          <a:srcRect l="35353" r="33778"/>
          <a:stretch/>
        </p:blipFill>
        <p:spPr>
          <a:xfrm>
            <a:off x="1126802" y="1105867"/>
            <a:ext cx="2751900" cy="4777667"/>
          </a:xfrm>
          <a:prstGeom prst="rect">
            <a:avLst/>
          </a:prstGeom>
          <a:noFill/>
          <a:ln>
            <a:noFill/>
          </a:ln>
        </p:spPr>
      </p:pic>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grpSp>
        <p:nvGrpSpPr>
          <p:cNvPr id="566" name="Google Shape;566;p115"/>
          <p:cNvGrpSpPr/>
          <p:nvPr/>
        </p:nvGrpSpPr>
        <p:grpSpPr>
          <a:xfrm>
            <a:off x="5603408" y="1731964"/>
            <a:ext cx="985200" cy="985200"/>
            <a:chOff x="974706" y="2467173"/>
            <a:chExt cx="738900" cy="738900"/>
          </a:xfrm>
        </p:grpSpPr>
        <p:sp>
          <p:nvSpPr>
            <p:cNvPr id="567" name="Google Shape;567;p115"/>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68" name="Google Shape;568;p11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9" name="Google Shape;569;p115"/>
          <p:cNvSpPr txBox="1"/>
          <p:nvPr/>
        </p:nvSpPr>
        <p:spPr>
          <a:xfrm>
            <a:off x="1948400" y="2973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Operaciones con Filtros </a:t>
            </a:r>
            <a:endParaRPr sz="5333" b="1">
              <a:solidFill>
                <a:schemeClr val="dk1"/>
              </a:solidFill>
              <a:highlight>
                <a:srgbClr val="EAFF6A"/>
              </a:highlight>
              <a:latin typeface="DM Sans"/>
              <a:ea typeface="DM Sans"/>
              <a:cs typeface="DM Sans"/>
              <a:sym typeface="DM Sans"/>
            </a:endParaRPr>
          </a:p>
        </p:txBody>
      </p:sp>
      <p:sp>
        <p:nvSpPr>
          <p:cNvPr id="570" name="Google Shape;570;p115"/>
          <p:cNvSpPr txBox="1"/>
          <p:nvPr/>
        </p:nvSpPr>
        <p:spPr>
          <a:xfrm>
            <a:off x="1316400" y="4650918"/>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15-20min</a:t>
            </a:r>
            <a:endParaRPr sz="2667" b="1">
              <a:solidFill>
                <a:srgbClr val="83AEFB"/>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228"/>
          <p:cNvPicPr preferRelativeResize="0"/>
          <p:nvPr/>
        </p:nvPicPr>
        <p:blipFill>
          <a:blip r:embed="rId3">
            <a:alphaModFix/>
          </a:blip>
          <a:stretch>
            <a:fillRect/>
          </a:stretch>
        </p:blipFill>
        <p:spPr>
          <a:xfrm>
            <a:off x="10090567" y="6212834"/>
            <a:ext cx="1582035" cy="440900"/>
          </a:xfrm>
          <a:prstGeom prst="rect">
            <a:avLst/>
          </a:prstGeom>
          <a:noFill/>
          <a:ln>
            <a:noFill/>
          </a:ln>
        </p:spPr>
      </p:pic>
      <p:sp>
        <p:nvSpPr>
          <p:cNvPr id="1059" name="Google Shape;1059;p228"/>
          <p:cNvSpPr txBox="1"/>
          <p:nvPr/>
        </p:nvSpPr>
        <p:spPr>
          <a:xfrm>
            <a:off x="7150309" y="2145367"/>
            <a:ext cx="4038800" cy="1761200"/>
          </a:xfrm>
          <a:prstGeom prst="rect">
            <a:avLst/>
          </a:prstGeom>
          <a:noFill/>
          <a:ln>
            <a:noFill/>
          </a:ln>
        </p:spPr>
        <p:txBody>
          <a:bodyPr spcFirstLastPara="1" wrap="square" lIns="121900" tIns="121900" rIns="121900" bIns="121900" anchor="t" anchorCtr="0">
            <a:noAutofit/>
          </a:bodyPr>
          <a:lstStyle/>
          <a:p>
            <a:pPr>
              <a:buClr>
                <a:srgbClr val="000000"/>
              </a:buClr>
              <a:buSzPts val="1350"/>
            </a:pPr>
            <a:r>
              <a:rPr lang="es">
                <a:latin typeface="DM Sans"/>
                <a:ea typeface="DM Sans"/>
                <a:cs typeface="DM Sans"/>
                <a:sym typeface="DM Sans"/>
              </a:rPr>
              <a:t>Si la variable está definida exclusivamente</a:t>
            </a:r>
            <a:r>
              <a:rPr lang="es" b="1">
                <a:latin typeface="DM Sans"/>
                <a:ea typeface="DM Sans"/>
                <a:cs typeface="DM Sans"/>
                <a:sym typeface="DM Sans"/>
              </a:rPr>
              <a:t> dentro de la función</a:t>
            </a:r>
            <a:r>
              <a:rPr lang="es">
                <a:latin typeface="DM Sans"/>
                <a:ea typeface="DM Sans"/>
                <a:cs typeface="DM Sans"/>
                <a:sym typeface="DM Sans"/>
              </a:rPr>
              <a:t>, no será accesible desde fuera de la misma o desde otras funciones.</a:t>
            </a:r>
            <a:endParaRPr>
              <a:latin typeface="DM Sans"/>
              <a:ea typeface="DM Sans"/>
              <a:cs typeface="DM Sans"/>
              <a:sym typeface="DM Sans"/>
            </a:endParaRPr>
          </a:p>
        </p:txBody>
      </p:sp>
      <p:sp>
        <p:nvSpPr>
          <p:cNvPr id="1060" name="Google Shape;1060;p228"/>
          <p:cNvSpPr txBox="1"/>
          <p:nvPr/>
        </p:nvSpPr>
        <p:spPr>
          <a:xfrm>
            <a:off x="631133" y="2145367"/>
            <a:ext cx="6360000" cy="2601600"/>
          </a:xfrm>
          <a:prstGeom prst="rect">
            <a:avLst/>
          </a:prstGeom>
          <a:solidFill>
            <a:srgbClr val="1E1E1E"/>
          </a:solidFill>
          <a:ln>
            <a:noFill/>
          </a:ln>
        </p:spPr>
        <p:txBody>
          <a:bodyPr spcFirstLastPara="1" wrap="square" lIns="121900" tIns="121900" rIns="121900" bIns="121900" anchor="t" anchorCtr="0">
            <a:normAutofit/>
          </a:bodyPr>
          <a:lstStyle/>
          <a:p>
            <a:pPr>
              <a:lnSpc>
                <a:spcPct val="135714"/>
              </a:lnSpc>
              <a:buClr>
                <a:schemeClr val="dk1"/>
              </a:buClr>
              <a:buSzPts val="1100"/>
            </a:pPr>
            <a:r>
              <a:rPr lang="es" sz="1600">
                <a:solidFill>
                  <a:srgbClr val="569CD6"/>
                </a:solidFill>
                <a:highlight>
                  <a:srgbClr val="1E1E1E"/>
                </a:highlight>
                <a:latin typeface="Courier New"/>
                <a:ea typeface="Courier New"/>
                <a:cs typeface="Courier New"/>
                <a:sym typeface="Courier New"/>
              </a:rPr>
              <a:t>function</a:t>
            </a:r>
            <a:r>
              <a:rPr lang="es" sz="1600">
                <a:solidFill>
                  <a:srgbClr val="D4D4D4"/>
                </a:solidFill>
                <a:highlight>
                  <a:srgbClr val="1E1E1E"/>
                </a:highlight>
                <a:latin typeface="Courier New"/>
                <a:ea typeface="Courier New"/>
                <a:cs typeface="Courier New"/>
                <a:sym typeface="Courier New"/>
              </a:rPr>
              <a:t> </a:t>
            </a:r>
            <a:r>
              <a:rPr lang="es" sz="1600">
                <a:solidFill>
                  <a:srgbClr val="DCDCAA"/>
                </a:solidFill>
                <a:highlight>
                  <a:srgbClr val="1E1E1E"/>
                </a:highlight>
                <a:latin typeface="Courier New"/>
                <a:ea typeface="Courier New"/>
                <a:cs typeface="Courier New"/>
                <a:sym typeface="Courier New"/>
              </a:rPr>
              <a:t>exampleFunction</a:t>
            </a:r>
            <a:r>
              <a:rPr lang="es" sz="1600">
                <a:solidFill>
                  <a:srgbClr val="D4D4D4"/>
                </a:solidFill>
                <a:highlight>
                  <a:srgbClr val="1E1E1E"/>
                </a:highlight>
                <a:latin typeface="Courier New"/>
                <a:ea typeface="Courier New"/>
                <a:cs typeface="Courier New"/>
                <a:sym typeface="Courier New"/>
              </a:rPr>
              <a:t>() {</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r>
              <a:rPr lang="es" sz="1600">
                <a:solidFill>
                  <a:srgbClr val="6A9955"/>
                </a:solidFill>
                <a:highlight>
                  <a:srgbClr val="1E1E1E"/>
                </a:highlight>
                <a:latin typeface="Courier New"/>
                <a:ea typeface="Courier New"/>
                <a:cs typeface="Courier New"/>
                <a:sym typeface="Courier New"/>
              </a:rPr>
              <a:t>// x solo se puede utilizar en exampleFunction</a:t>
            </a:r>
            <a:endParaRPr sz="1600">
              <a:solidFill>
                <a:srgbClr val="6A9955"/>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r>
              <a:rPr lang="es" sz="1600">
                <a:solidFill>
                  <a:srgbClr val="569CD6"/>
                </a:solidFill>
                <a:highlight>
                  <a:srgbClr val="1E1E1E"/>
                </a:highlight>
                <a:latin typeface="Courier New"/>
                <a:ea typeface="Courier New"/>
                <a:cs typeface="Courier New"/>
                <a:sym typeface="Courier New"/>
              </a:rPr>
              <a:t>const</a:t>
            </a:r>
            <a:r>
              <a:rPr lang="es" sz="1600">
                <a:solidFill>
                  <a:srgbClr val="D4D4D4"/>
                </a:solidFill>
                <a:highlight>
                  <a:srgbClr val="1E1E1E"/>
                </a:highlight>
                <a:latin typeface="Courier New"/>
                <a:ea typeface="Courier New"/>
                <a:cs typeface="Courier New"/>
                <a:sym typeface="Courier New"/>
              </a:rPr>
              <a:t> </a:t>
            </a:r>
            <a:r>
              <a:rPr lang="es" sz="1600">
                <a:solidFill>
                  <a:srgbClr val="4FC1FF"/>
                </a:solidFill>
                <a:highlight>
                  <a:srgbClr val="1E1E1E"/>
                </a:highlight>
                <a:latin typeface="Courier New"/>
                <a:ea typeface="Courier New"/>
                <a:cs typeface="Courier New"/>
                <a:sym typeface="Courier New"/>
              </a:rPr>
              <a:t>x</a:t>
            </a:r>
            <a:r>
              <a:rPr lang="es" sz="1600">
                <a:solidFill>
                  <a:srgbClr val="D4D4D4"/>
                </a:solidFill>
                <a:highlight>
                  <a:srgbClr val="1E1E1E"/>
                </a:highlight>
                <a:latin typeface="Courier New"/>
                <a:ea typeface="Courier New"/>
                <a:cs typeface="Courier New"/>
                <a:sym typeface="Courier New"/>
              </a:rPr>
              <a:t> = </a:t>
            </a:r>
            <a:r>
              <a:rPr lang="es" sz="1600">
                <a:solidFill>
                  <a:srgbClr val="CE9178"/>
                </a:solidFill>
                <a:highlight>
                  <a:srgbClr val="1E1E1E"/>
                </a:highlight>
                <a:latin typeface="Courier New"/>
                <a:ea typeface="Courier New"/>
                <a:cs typeface="Courier New"/>
                <a:sym typeface="Courier New"/>
              </a:rPr>
              <a:t>'declarada en el scope local'</a:t>
            </a:r>
            <a:endParaRPr sz="1600">
              <a:solidFill>
                <a:srgbClr val="CE9178"/>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console</a:t>
            </a:r>
            <a:r>
              <a:rPr lang="es" sz="1600">
                <a:solidFill>
                  <a:srgbClr val="D4D4D4"/>
                </a:solidFill>
                <a:highlight>
                  <a:srgbClr val="1E1E1E"/>
                </a:highlight>
                <a:latin typeface="Courier New"/>
                <a:ea typeface="Courier New"/>
                <a:cs typeface="Courier New"/>
                <a:sym typeface="Courier New"/>
              </a:rPr>
              <a:t>.</a:t>
            </a:r>
            <a:r>
              <a:rPr lang="es" sz="1600">
                <a:solidFill>
                  <a:srgbClr val="DCDCAA"/>
                </a:solidFill>
                <a:highlight>
                  <a:srgbClr val="1E1E1E"/>
                </a:highlight>
                <a:latin typeface="Courier New"/>
                <a:ea typeface="Courier New"/>
                <a:cs typeface="Courier New"/>
                <a:sym typeface="Courier New"/>
              </a:rPr>
              <a:t>log</a:t>
            </a:r>
            <a:r>
              <a:rPr lang="es" sz="1600">
                <a:solidFill>
                  <a:srgbClr val="D4D4D4"/>
                </a:solidFill>
                <a:highlight>
                  <a:srgbClr val="1E1E1E"/>
                </a:highlight>
                <a:latin typeface="Courier New"/>
                <a:ea typeface="Courier New"/>
                <a:cs typeface="Courier New"/>
                <a:sym typeface="Courier New"/>
              </a:rPr>
              <a:t>(</a:t>
            </a:r>
            <a:r>
              <a:rPr lang="es" sz="1600">
                <a:solidFill>
                  <a:srgbClr val="4FC1FF"/>
                </a:solidFill>
                <a:highlight>
                  <a:srgbClr val="1E1E1E"/>
                </a:highlight>
                <a:latin typeface="Courier New"/>
                <a:ea typeface="Courier New"/>
                <a:cs typeface="Courier New"/>
                <a:sym typeface="Courier New"/>
              </a:rPr>
              <a:t>x</a:t>
            </a:r>
            <a:r>
              <a:rPr lang="es" sz="1600">
                <a:solidFill>
                  <a:srgbClr val="D4D4D4"/>
                </a:solidFill>
                <a:highlight>
                  <a:srgbClr val="1E1E1E"/>
                </a:highlight>
                <a:latin typeface="Courier New"/>
                <a:ea typeface="Courier New"/>
                <a:cs typeface="Courier New"/>
                <a:sym typeface="Courier New"/>
              </a:rPr>
              <a:t>)</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9CDCFE"/>
                </a:solidFill>
                <a:highlight>
                  <a:srgbClr val="1E1E1E"/>
                </a:highlight>
                <a:latin typeface="Courier New"/>
                <a:ea typeface="Courier New"/>
                <a:cs typeface="Courier New"/>
                <a:sym typeface="Courier New"/>
              </a:rPr>
              <a:t>console</a:t>
            </a:r>
            <a:r>
              <a:rPr lang="es" sz="1600">
                <a:solidFill>
                  <a:srgbClr val="D4D4D4"/>
                </a:solidFill>
                <a:highlight>
                  <a:srgbClr val="1E1E1E"/>
                </a:highlight>
                <a:latin typeface="Courier New"/>
                <a:ea typeface="Courier New"/>
                <a:cs typeface="Courier New"/>
                <a:sym typeface="Courier New"/>
              </a:rPr>
              <a:t>.</a:t>
            </a:r>
            <a:r>
              <a:rPr lang="es" sz="1600">
                <a:solidFill>
                  <a:srgbClr val="DCDCAA"/>
                </a:solidFill>
                <a:highlight>
                  <a:srgbClr val="1E1E1E"/>
                </a:highlight>
                <a:latin typeface="Courier New"/>
                <a:ea typeface="Courier New"/>
                <a:cs typeface="Courier New"/>
                <a:sym typeface="Courier New"/>
              </a:rPr>
              <a:t>log</a:t>
            </a:r>
            <a:r>
              <a:rPr lang="es" sz="1600">
                <a:solidFill>
                  <a:srgbClr val="D4D4D4"/>
                </a:solidFill>
                <a:highlight>
                  <a:srgbClr val="1E1E1E"/>
                </a:highlight>
                <a:latin typeface="Courier New"/>
                <a:ea typeface="Courier New"/>
                <a:cs typeface="Courier New"/>
                <a:sym typeface="Courier New"/>
              </a:rPr>
              <a:t>(</a:t>
            </a:r>
            <a:r>
              <a:rPr lang="es" sz="1600">
                <a:solidFill>
                  <a:srgbClr val="9CDCFE"/>
                </a:solidFill>
                <a:highlight>
                  <a:srgbClr val="1E1E1E"/>
                </a:highlight>
                <a:latin typeface="Courier New"/>
                <a:ea typeface="Courier New"/>
                <a:cs typeface="Courier New"/>
                <a:sym typeface="Courier New"/>
              </a:rPr>
              <a:t>x</a:t>
            </a:r>
            <a:r>
              <a:rPr lang="es" sz="1600">
                <a:solidFill>
                  <a:srgbClr val="D4D4D4"/>
                </a:solidFill>
                <a:highlight>
                  <a:srgbClr val="1E1E1E"/>
                </a:highlight>
                <a:latin typeface="Courier New"/>
                <a:ea typeface="Courier New"/>
                <a:cs typeface="Courier New"/>
                <a:sym typeface="Courier New"/>
              </a:rPr>
              <a:t>) </a:t>
            </a:r>
            <a:r>
              <a:rPr lang="es" sz="1600">
                <a:solidFill>
                  <a:srgbClr val="6A9955"/>
                </a:solidFill>
                <a:highlight>
                  <a:srgbClr val="1E1E1E"/>
                </a:highlight>
                <a:latin typeface="Courier New"/>
                <a:ea typeface="Courier New"/>
                <a:cs typeface="Courier New"/>
                <a:sym typeface="Courier New"/>
              </a:rPr>
              <a:t>// ReferenceError: x is not defined</a:t>
            </a:r>
            <a:endParaRPr sz="1600">
              <a:solidFill>
                <a:srgbClr val="6A9955"/>
              </a:solidFill>
              <a:highlight>
                <a:srgbClr val="1E1E1E"/>
              </a:highlight>
              <a:latin typeface="Courier New"/>
              <a:ea typeface="Courier New"/>
              <a:cs typeface="Courier New"/>
              <a:sym typeface="Courier New"/>
            </a:endParaRPr>
          </a:p>
          <a:p>
            <a:endParaRPr sz="1600"/>
          </a:p>
        </p:txBody>
      </p:sp>
      <p:sp>
        <p:nvSpPr>
          <p:cNvPr id="1061" name="Google Shape;1061;p22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 de scope no válido</a:t>
            </a:r>
            <a:endParaRPr sz="5333" b="1">
              <a:solidFill>
                <a:schemeClr val="dk1"/>
              </a:solidFill>
              <a:latin typeface="DM Sans"/>
              <a:ea typeface="DM Sans"/>
              <a:cs typeface="DM Sans"/>
              <a:sym typeface="DM Sans"/>
            </a:endParaRPr>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5" name="Google Shape;575;p116"/>
          <p:cNvGrpSpPr/>
          <p:nvPr/>
        </p:nvGrpSpPr>
        <p:grpSpPr>
          <a:xfrm>
            <a:off x="609796" y="624398"/>
            <a:ext cx="574765" cy="574765"/>
            <a:chOff x="974706" y="2467173"/>
            <a:chExt cx="738900" cy="738900"/>
          </a:xfrm>
        </p:grpSpPr>
        <p:sp>
          <p:nvSpPr>
            <p:cNvPr id="576" name="Google Shape;576;p11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77" name="Google Shape;577;p11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578" name="Google Shape;578;p116"/>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79" name="Google Shape;579;p116"/>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
        <p:nvSpPr>
          <p:cNvPr id="580" name="Google Shape;580;p116"/>
          <p:cNvSpPr txBox="1"/>
          <p:nvPr/>
        </p:nvSpPr>
        <p:spPr>
          <a:xfrm>
            <a:off x="422300" y="1456634"/>
            <a:ext cx="829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Operaciones con Filtros </a:t>
            </a:r>
            <a:endParaRPr sz="5333" b="1">
              <a:solidFill>
                <a:schemeClr val="dk1"/>
              </a:solidFill>
              <a:highlight>
                <a:srgbClr val="EAFF6A"/>
              </a:highlight>
              <a:latin typeface="DM Sans"/>
              <a:ea typeface="DM Sans"/>
              <a:cs typeface="DM Sans"/>
              <a:sym typeface="DM Sans"/>
            </a:endParaRPr>
          </a:p>
        </p:txBody>
      </p:sp>
      <p:sp>
        <p:nvSpPr>
          <p:cNvPr id="581" name="Google Shape;581;p116"/>
          <p:cNvSpPr txBox="1"/>
          <p:nvPr/>
        </p:nvSpPr>
        <p:spPr>
          <a:xfrm>
            <a:off x="631133" y="2544234"/>
            <a:ext cx="5112800" cy="343166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Sobre la base y los datos cargados anteriormente</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a:pPr>
            <a:r>
              <a:rPr lang="es">
                <a:solidFill>
                  <a:schemeClr val="dk1"/>
                </a:solidFill>
                <a:latin typeface="DM Sans"/>
                <a:ea typeface="DM Sans"/>
                <a:cs typeface="DM Sans"/>
                <a:sym typeface="DM Sans"/>
              </a:rPr>
              <a:t>Insertar cinco documentos más en la colección clientes con los siguientes datos:</a:t>
            </a:r>
            <a:endParaRPr>
              <a:solidFill>
                <a:schemeClr val="dk1"/>
              </a:solidFill>
              <a:latin typeface="DM Sans"/>
              <a:ea typeface="DM Sans"/>
              <a:cs typeface="DM Sans"/>
              <a:sym typeface="DM Sans"/>
            </a:endParaRPr>
          </a:p>
          <a:p>
            <a:pPr marL="609585">
              <a:lnSpc>
                <a:spcPct val="115000"/>
              </a:lnSpc>
              <a:buClr>
                <a:schemeClr val="dk1"/>
              </a:buClr>
              <a:buSzPts val="1100"/>
            </a:pPr>
            <a:r>
              <a:rPr lang="es">
                <a:solidFill>
                  <a:schemeClr val="dk1"/>
                </a:solidFill>
                <a:latin typeface="DM Sans"/>
                <a:ea typeface="DM Sans"/>
                <a:cs typeface="DM Sans"/>
                <a:sym typeface="DM Sans"/>
              </a:rPr>
              <a:t>{ "nombre" : "Pablo", "edad" : 25 }</a:t>
            </a:r>
            <a:endParaRPr>
              <a:solidFill>
                <a:schemeClr val="dk1"/>
              </a:solidFill>
              <a:latin typeface="DM Sans"/>
              <a:ea typeface="DM Sans"/>
              <a:cs typeface="DM Sans"/>
              <a:sym typeface="DM Sans"/>
            </a:endParaRPr>
          </a:p>
          <a:p>
            <a:pPr marL="609585">
              <a:lnSpc>
                <a:spcPct val="115000"/>
              </a:lnSpc>
              <a:buClr>
                <a:schemeClr val="dk1"/>
              </a:buClr>
              <a:buSzPts val="1100"/>
            </a:pPr>
            <a:r>
              <a:rPr lang="es">
                <a:solidFill>
                  <a:schemeClr val="dk1"/>
                </a:solidFill>
                <a:latin typeface="DM Sans"/>
                <a:ea typeface="DM Sans"/>
                <a:cs typeface="DM Sans"/>
                <a:sym typeface="DM Sans"/>
              </a:rPr>
              <a:t>{ "nombre" : "Juan", "edad" : 22 }</a:t>
            </a:r>
            <a:endParaRPr>
              <a:solidFill>
                <a:schemeClr val="dk1"/>
              </a:solidFill>
              <a:latin typeface="DM Sans"/>
              <a:ea typeface="DM Sans"/>
              <a:cs typeface="DM Sans"/>
              <a:sym typeface="DM Sans"/>
            </a:endParaRPr>
          </a:p>
          <a:p>
            <a:pPr marL="609585">
              <a:lnSpc>
                <a:spcPct val="115000"/>
              </a:lnSpc>
              <a:buClr>
                <a:schemeClr val="dk1"/>
              </a:buClr>
              <a:buSzPts val="1100"/>
            </a:pPr>
            <a:r>
              <a:rPr lang="es">
                <a:solidFill>
                  <a:schemeClr val="dk1"/>
                </a:solidFill>
                <a:latin typeface="DM Sans"/>
                <a:ea typeface="DM Sans"/>
                <a:cs typeface="DM Sans"/>
                <a:sym typeface="DM Sans"/>
              </a:rPr>
              <a:t>{ "nombre" : "Lucia", "edad" : 25 }</a:t>
            </a:r>
            <a:endParaRPr>
              <a:solidFill>
                <a:schemeClr val="dk1"/>
              </a:solidFill>
              <a:latin typeface="DM Sans"/>
              <a:ea typeface="DM Sans"/>
              <a:cs typeface="DM Sans"/>
              <a:sym typeface="DM Sans"/>
            </a:endParaRPr>
          </a:p>
          <a:p>
            <a:pPr marL="609585">
              <a:lnSpc>
                <a:spcPct val="115000"/>
              </a:lnSpc>
              <a:buClr>
                <a:schemeClr val="dk1"/>
              </a:buClr>
              <a:buSzPts val="1100"/>
            </a:pPr>
            <a:r>
              <a:rPr lang="es">
                <a:solidFill>
                  <a:schemeClr val="dk1"/>
                </a:solidFill>
                <a:latin typeface="DM Sans"/>
                <a:ea typeface="DM Sans"/>
                <a:cs typeface="DM Sans"/>
                <a:sym typeface="DM Sans"/>
              </a:rPr>
              <a:t>{ "nombre" : "Juan", "edad" : 29 }</a:t>
            </a:r>
            <a:endParaRPr>
              <a:solidFill>
                <a:schemeClr val="dk1"/>
              </a:solidFill>
              <a:latin typeface="DM Sans"/>
              <a:ea typeface="DM Sans"/>
              <a:cs typeface="DM Sans"/>
              <a:sym typeface="DM Sans"/>
            </a:endParaRPr>
          </a:p>
          <a:p>
            <a:pPr marL="609585">
              <a:lnSpc>
                <a:spcPct val="115000"/>
              </a:lnSpc>
            </a:pPr>
            <a:r>
              <a:rPr lang="es">
                <a:solidFill>
                  <a:schemeClr val="dk1"/>
                </a:solidFill>
                <a:latin typeface="DM Sans"/>
                <a:ea typeface="DM Sans"/>
                <a:cs typeface="DM Sans"/>
                <a:sym typeface="DM Sans"/>
              </a:rPr>
              <a:t>{ "nombre" : "Fede", "edad" : 35 }</a:t>
            </a:r>
            <a:endParaRPr>
              <a:latin typeface="DM Sans"/>
              <a:ea typeface="DM Sans"/>
              <a:cs typeface="DM Sans"/>
              <a:sym typeface="DM Sans"/>
            </a:endParaRPr>
          </a:p>
        </p:txBody>
      </p:sp>
      <p:sp>
        <p:nvSpPr>
          <p:cNvPr id="582" name="Google Shape;582;p116"/>
          <p:cNvSpPr txBox="1"/>
          <p:nvPr/>
        </p:nvSpPr>
        <p:spPr>
          <a:xfrm>
            <a:off x="6036767" y="2544233"/>
            <a:ext cx="5112800" cy="3708667"/>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AutoNum type="arabicPeriod" startAt="2"/>
            </a:pPr>
            <a:r>
              <a:rPr lang="es">
                <a:solidFill>
                  <a:schemeClr val="dk1"/>
                </a:solidFill>
                <a:latin typeface="DM Sans"/>
                <a:ea typeface="DM Sans"/>
                <a:cs typeface="DM Sans"/>
                <a:sym typeface="DM Sans"/>
              </a:rPr>
              <a:t>Listar todos los documentos de la colección clientes ordenados por edad descendente.</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startAt="2"/>
            </a:pPr>
            <a:r>
              <a:rPr lang="es">
                <a:solidFill>
                  <a:schemeClr val="dk1"/>
                </a:solidFill>
                <a:latin typeface="DM Sans"/>
                <a:ea typeface="DM Sans"/>
                <a:cs typeface="DM Sans"/>
                <a:sym typeface="DM Sans"/>
              </a:rPr>
              <a:t>Listar el cliente más joven.</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startAt="2"/>
            </a:pPr>
            <a:r>
              <a:rPr lang="es">
                <a:solidFill>
                  <a:schemeClr val="dk1"/>
                </a:solidFill>
                <a:latin typeface="DM Sans"/>
                <a:ea typeface="DM Sans"/>
                <a:cs typeface="DM Sans"/>
                <a:sym typeface="DM Sans"/>
              </a:rPr>
              <a:t>Listar el segundo cliente más joven.</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startAt="2"/>
            </a:pPr>
            <a:r>
              <a:rPr lang="es">
                <a:solidFill>
                  <a:schemeClr val="dk1"/>
                </a:solidFill>
                <a:latin typeface="DM Sans"/>
                <a:ea typeface="DM Sans"/>
                <a:cs typeface="DM Sans"/>
                <a:sym typeface="DM Sans"/>
              </a:rPr>
              <a:t>Listar los clientes llamados 'Juan'</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startAt="2"/>
            </a:pPr>
            <a:r>
              <a:rPr lang="es">
                <a:solidFill>
                  <a:schemeClr val="dk1"/>
                </a:solidFill>
                <a:latin typeface="DM Sans"/>
                <a:ea typeface="DM Sans"/>
                <a:cs typeface="DM Sans"/>
                <a:sym typeface="DM Sans"/>
              </a:rPr>
              <a:t>Listar los clientes llamados 'Juan' que tengan 29 años.</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startAt="2"/>
            </a:pPr>
            <a:r>
              <a:rPr lang="es">
                <a:solidFill>
                  <a:schemeClr val="dk1"/>
                </a:solidFill>
                <a:latin typeface="DM Sans"/>
                <a:ea typeface="DM Sans"/>
                <a:cs typeface="DM Sans"/>
                <a:sym typeface="DM Sans"/>
              </a:rPr>
              <a:t>Listar los clientes llamados 'Juan' ó 'Lucia'.</a:t>
            </a:r>
            <a:endParaRPr>
              <a:solidFill>
                <a:schemeClr val="dk1"/>
              </a:solidFill>
              <a:latin typeface="DM Sans"/>
              <a:ea typeface="DM Sans"/>
              <a:cs typeface="DM Sans"/>
              <a:sym typeface="DM Sans"/>
            </a:endParaRPr>
          </a:p>
          <a:p>
            <a:endParaRPr>
              <a:latin typeface="DM Sans"/>
              <a:ea typeface="DM Sans"/>
              <a:cs typeface="DM Sans"/>
              <a:sym typeface="DM Sans"/>
            </a:endParaRP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7" name="Google Shape;587;p117"/>
          <p:cNvGrpSpPr/>
          <p:nvPr/>
        </p:nvGrpSpPr>
        <p:grpSpPr>
          <a:xfrm>
            <a:off x="609796" y="624398"/>
            <a:ext cx="574765" cy="574765"/>
            <a:chOff x="974706" y="2467173"/>
            <a:chExt cx="738900" cy="738900"/>
          </a:xfrm>
        </p:grpSpPr>
        <p:sp>
          <p:nvSpPr>
            <p:cNvPr id="588" name="Google Shape;588;p11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89" name="Google Shape;589;p11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590" name="Google Shape;590;p117"/>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91" name="Google Shape;591;p117"/>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
        <p:nvSpPr>
          <p:cNvPr id="592" name="Google Shape;592;p117"/>
          <p:cNvSpPr txBox="1"/>
          <p:nvPr/>
        </p:nvSpPr>
        <p:spPr>
          <a:xfrm>
            <a:off x="422300" y="1456634"/>
            <a:ext cx="829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Operaciones con Filtros </a:t>
            </a:r>
            <a:endParaRPr sz="5333" b="1">
              <a:solidFill>
                <a:schemeClr val="dk1"/>
              </a:solidFill>
              <a:highlight>
                <a:srgbClr val="EAFF6A"/>
              </a:highlight>
              <a:latin typeface="DM Sans"/>
              <a:ea typeface="DM Sans"/>
              <a:cs typeface="DM Sans"/>
              <a:sym typeface="DM Sans"/>
            </a:endParaRPr>
          </a:p>
        </p:txBody>
      </p:sp>
      <p:sp>
        <p:nvSpPr>
          <p:cNvPr id="593" name="Google Shape;593;p117"/>
          <p:cNvSpPr txBox="1"/>
          <p:nvPr/>
        </p:nvSpPr>
        <p:spPr>
          <a:xfrm>
            <a:off x="631133" y="2544234"/>
            <a:ext cx="5112800" cy="3750217"/>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AutoNum type="arabicPeriod" startAt="8"/>
            </a:pPr>
            <a:r>
              <a:rPr lang="es">
                <a:solidFill>
                  <a:schemeClr val="dk1"/>
                </a:solidFill>
                <a:latin typeface="DM Sans"/>
                <a:ea typeface="DM Sans"/>
                <a:cs typeface="DM Sans"/>
                <a:sym typeface="DM Sans"/>
              </a:rPr>
              <a:t>Listar los clientes que tengan más de 25 años.</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startAt="8"/>
            </a:pPr>
            <a:r>
              <a:rPr lang="es">
                <a:solidFill>
                  <a:schemeClr val="dk1"/>
                </a:solidFill>
                <a:latin typeface="DM Sans"/>
                <a:ea typeface="DM Sans"/>
                <a:cs typeface="DM Sans"/>
                <a:sym typeface="DM Sans"/>
              </a:rPr>
              <a:t>Listar los clientes que tengan 25 años ó menos.</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startAt="8"/>
            </a:pPr>
            <a:r>
              <a:rPr lang="es">
                <a:solidFill>
                  <a:schemeClr val="dk1"/>
                </a:solidFill>
                <a:latin typeface="DM Sans"/>
                <a:ea typeface="DM Sans"/>
                <a:cs typeface="DM Sans"/>
                <a:sym typeface="DM Sans"/>
              </a:rPr>
              <a:t>Listar los clientes que NO tengan 25 años.</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startAt="8"/>
            </a:pPr>
            <a:r>
              <a:rPr lang="es">
                <a:solidFill>
                  <a:schemeClr val="dk1"/>
                </a:solidFill>
                <a:latin typeface="DM Sans"/>
                <a:ea typeface="DM Sans"/>
                <a:cs typeface="DM Sans"/>
                <a:sym typeface="DM Sans"/>
              </a:rPr>
              <a:t>Listar los clientes que estén entre los 26 y 35 años.</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startAt="8"/>
            </a:pPr>
            <a:r>
              <a:rPr lang="es">
                <a:solidFill>
                  <a:schemeClr val="dk1"/>
                </a:solidFill>
                <a:latin typeface="DM Sans"/>
                <a:ea typeface="DM Sans"/>
                <a:cs typeface="DM Sans"/>
                <a:sym typeface="DM Sans"/>
              </a:rPr>
              <a:t>Actualizar la edad de Fede a 36 años, listando y verificando que no aparezca en el último listado.</a:t>
            </a:r>
            <a:endParaRPr>
              <a:solidFill>
                <a:schemeClr val="dk1"/>
              </a:solidFill>
              <a:latin typeface="DM Sans"/>
              <a:ea typeface="DM Sans"/>
              <a:cs typeface="DM Sans"/>
              <a:sym typeface="DM Sans"/>
            </a:endParaRPr>
          </a:p>
        </p:txBody>
      </p:sp>
      <p:sp>
        <p:nvSpPr>
          <p:cNvPr id="594" name="Google Shape;594;p117"/>
          <p:cNvSpPr txBox="1"/>
          <p:nvPr/>
        </p:nvSpPr>
        <p:spPr>
          <a:xfrm>
            <a:off x="6036767" y="2544234"/>
            <a:ext cx="5112800" cy="2794571"/>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AutoNum type="arabicPeriod" startAt="13"/>
            </a:pPr>
            <a:r>
              <a:rPr lang="es">
                <a:solidFill>
                  <a:schemeClr val="dk1"/>
                </a:solidFill>
                <a:latin typeface="DM Sans"/>
                <a:ea typeface="DM Sans"/>
                <a:cs typeface="DM Sans"/>
                <a:sym typeface="DM Sans"/>
              </a:rPr>
              <a:t>Actualizar todas las edades de 25 años a 26 años, listando y verificando que aparezcan en el último listado.</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startAt="13"/>
            </a:pPr>
            <a:r>
              <a:rPr lang="es">
                <a:solidFill>
                  <a:schemeClr val="dk1"/>
                </a:solidFill>
                <a:latin typeface="DM Sans"/>
                <a:ea typeface="DM Sans"/>
                <a:cs typeface="DM Sans"/>
                <a:sym typeface="DM Sans"/>
              </a:rPr>
              <a:t>Borrar los clientes que se llamen 'Juan' y listar verificando el resultado.</a:t>
            </a:r>
            <a:endParaRPr>
              <a:solidFill>
                <a:schemeClr val="dk1"/>
              </a:solidFill>
              <a:latin typeface="DM Sans"/>
              <a:ea typeface="DM Sans"/>
              <a:cs typeface="DM Sans"/>
              <a:sym typeface="DM Sans"/>
            </a:endParaRPr>
          </a:p>
          <a:p>
            <a:pPr marL="609585" indent="-419090">
              <a:lnSpc>
                <a:spcPct val="115000"/>
              </a:lnSpc>
              <a:buClr>
                <a:schemeClr val="accent4"/>
              </a:buClr>
              <a:buSzPts val="1350"/>
              <a:buFont typeface="DM Sans"/>
              <a:buAutoNum type="arabicPeriod" startAt="13"/>
            </a:pPr>
            <a:r>
              <a:rPr lang="es">
                <a:solidFill>
                  <a:schemeClr val="dk1"/>
                </a:solidFill>
                <a:latin typeface="DM Sans"/>
                <a:ea typeface="DM Sans"/>
                <a:cs typeface="DM Sans"/>
                <a:sym typeface="DM Sans"/>
              </a:rPr>
              <a:t>Eliminar además todos los documentos de estudiantes que hayan quedado con algún valor.</a:t>
            </a:r>
            <a:endParaRPr>
              <a:solidFill>
                <a:schemeClr val="dk1"/>
              </a:solidFill>
              <a:latin typeface="DM Sans"/>
              <a:ea typeface="DM Sans"/>
              <a:cs typeface="DM Sans"/>
              <a:sym typeface="DM Sans"/>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18"/>
          <p:cNvSpPr txBox="1"/>
          <p:nvPr/>
        </p:nvSpPr>
        <p:spPr>
          <a:xfrm>
            <a:off x="1908733"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#FindTheBug</a:t>
            </a:r>
            <a:endParaRPr sz="4667" b="1">
              <a:solidFill>
                <a:srgbClr val="EAFF6A"/>
              </a:solidFill>
              <a:latin typeface="DM Sans"/>
              <a:ea typeface="DM Sans"/>
              <a:cs typeface="DM Sans"/>
              <a:sym typeface="DM Sans"/>
            </a:endParaRPr>
          </a:p>
        </p:txBody>
      </p:sp>
      <p:sp>
        <p:nvSpPr>
          <p:cNvPr id="600" name="Google Shape;600;p118"/>
          <p:cNvSpPr txBox="1"/>
          <p:nvPr/>
        </p:nvSpPr>
        <p:spPr>
          <a:xfrm>
            <a:off x="631133" y="1997667"/>
            <a:ext cx="9559200" cy="75907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b="1">
                <a:solidFill>
                  <a:schemeClr val="lt1"/>
                </a:solidFill>
                <a:latin typeface="DM Sans"/>
                <a:ea typeface="DM Sans"/>
                <a:cs typeface="DM Sans"/>
                <a:sym typeface="DM Sans"/>
              </a:rPr>
              <a:t>Encuentra los errores</a:t>
            </a:r>
            <a:endParaRPr sz="3333" b="1">
              <a:solidFill>
                <a:srgbClr val="DEFC52"/>
              </a:solidFill>
              <a:latin typeface="Helvetica Neue"/>
              <a:ea typeface="Helvetica Neue"/>
              <a:cs typeface="Helvetica Neue"/>
              <a:sym typeface="Helvetica Neue"/>
            </a:endParaRPr>
          </a:p>
        </p:txBody>
      </p:sp>
      <p:sp>
        <p:nvSpPr>
          <p:cNvPr id="601" name="Google Shape;601;p118"/>
          <p:cNvSpPr txBox="1"/>
          <p:nvPr/>
        </p:nvSpPr>
        <p:spPr>
          <a:xfrm>
            <a:off x="631133" y="4635567"/>
            <a:ext cx="10181600" cy="1682408"/>
          </a:xfrm>
          <a:prstGeom prst="rect">
            <a:avLst/>
          </a:prstGeom>
          <a:noFill/>
          <a:ln>
            <a:noFill/>
          </a:ln>
        </p:spPr>
        <p:txBody>
          <a:bodyPr spcFirstLastPara="1" wrap="square" lIns="121900" tIns="121900" rIns="121900" bIns="121900" anchor="t" anchorCtr="0">
            <a:spAutoFit/>
          </a:bodyPr>
          <a:lstStyle/>
          <a:p>
            <a:pPr>
              <a:buClr>
                <a:schemeClr val="dk1"/>
              </a:buClr>
              <a:buSzPts val="2500"/>
            </a:pPr>
            <a:r>
              <a:rPr lang="es" sz="3333" b="1">
                <a:solidFill>
                  <a:schemeClr val="lt1"/>
                </a:solidFill>
                <a:latin typeface="DM Sans"/>
                <a:ea typeface="DM Sans"/>
                <a:cs typeface="DM Sans"/>
                <a:sym typeface="DM Sans"/>
              </a:rPr>
              <a:t>¿La consulta es correcta?</a:t>
            </a:r>
            <a:endParaRPr sz="3333" b="1">
              <a:solidFill>
                <a:schemeClr val="lt1"/>
              </a:solidFill>
              <a:latin typeface="DM Sans"/>
              <a:ea typeface="DM Sans"/>
              <a:cs typeface="DM Sans"/>
              <a:sym typeface="DM Sans"/>
            </a:endParaRPr>
          </a:p>
          <a:p>
            <a:pPr>
              <a:buClr>
                <a:srgbClr val="000000"/>
              </a:buClr>
              <a:buSzPts val="2000"/>
            </a:pPr>
            <a:r>
              <a:rPr lang="es" sz="3333" b="1">
                <a:solidFill>
                  <a:schemeClr val="lt1"/>
                </a:solidFill>
                <a:latin typeface="DM Sans"/>
                <a:ea typeface="DM Sans"/>
                <a:cs typeface="DM Sans"/>
                <a:sym typeface="DM Sans"/>
              </a:rPr>
              <a:t>En caso contrario ¿Cuál es la sintaxis correcta?</a:t>
            </a:r>
            <a:endParaRPr sz="3333" b="1">
              <a:solidFill>
                <a:schemeClr val="lt1"/>
              </a:solidFill>
              <a:latin typeface="DM Sans"/>
              <a:ea typeface="DM Sans"/>
              <a:cs typeface="DM Sans"/>
              <a:sym typeface="DM Sans"/>
            </a:endParaRPr>
          </a:p>
          <a:p>
            <a:pP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 minutos</a:t>
            </a:r>
            <a:endParaRPr sz="2667" b="1">
              <a:solidFill>
                <a:srgbClr val="83AEFB"/>
              </a:solidFill>
              <a:latin typeface="DM Sans"/>
              <a:ea typeface="DM Sans"/>
              <a:cs typeface="DM Sans"/>
              <a:sym typeface="DM Sans"/>
            </a:endParaRPr>
          </a:p>
        </p:txBody>
      </p:sp>
      <p:sp>
        <p:nvSpPr>
          <p:cNvPr id="602" name="Google Shape;602;p118"/>
          <p:cNvSpPr txBox="1"/>
          <p:nvPr/>
        </p:nvSpPr>
        <p:spPr>
          <a:xfrm>
            <a:off x="631133" y="2756868"/>
            <a:ext cx="10293200" cy="1271974"/>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A continuación se te presentará una lista de consultas y una descripción del resultado que se espera.</a:t>
            </a:r>
            <a:endParaRPr sz="3333" b="1">
              <a:solidFill>
                <a:schemeClr val="lt1"/>
              </a:solidFill>
              <a:latin typeface="DM Sans"/>
              <a:ea typeface="DM Sans"/>
              <a:cs typeface="DM Sans"/>
              <a:sym typeface="DM Sans"/>
            </a:endParaRPr>
          </a:p>
        </p:txBody>
      </p:sp>
      <p:grpSp>
        <p:nvGrpSpPr>
          <p:cNvPr id="603" name="Google Shape;603;p118"/>
          <p:cNvGrpSpPr/>
          <p:nvPr/>
        </p:nvGrpSpPr>
        <p:grpSpPr>
          <a:xfrm>
            <a:off x="631135" y="826031"/>
            <a:ext cx="985200" cy="985200"/>
            <a:chOff x="473351" y="619523"/>
            <a:chExt cx="738900" cy="738900"/>
          </a:xfrm>
        </p:grpSpPr>
        <p:sp>
          <p:nvSpPr>
            <p:cNvPr id="604" name="Google Shape;604;p118"/>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05" name="Google Shape;605;p118" title="ícono de find the bug"/>
            <p:cNvPicPr preferRelativeResize="0"/>
            <p:nvPr/>
          </p:nvPicPr>
          <p:blipFill rotWithShape="1">
            <a:blip r:embed="rId3">
              <a:alphaModFix/>
            </a:blip>
            <a:srcRect/>
            <a:stretch/>
          </p:blipFill>
          <p:spPr>
            <a:xfrm>
              <a:off x="616475" y="758075"/>
              <a:ext cx="452650" cy="452650"/>
            </a:xfrm>
            <a:prstGeom prst="rect">
              <a:avLst/>
            </a:prstGeom>
            <a:noFill/>
            <a:ln>
              <a:noFill/>
            </a:ln>
          </p:spPr>
        </p:pic>
      </p:gr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19"/>
          <p:cNvSpPr txBox="1"/>
          <p:nvPr/>
        </p:nvSpPr>
        <p:spPr>
          <a:xfrm>
            <a:off x="1493167" y="8240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#FindTheBug</a:t>
            </a:r>
            <a:endParaRPr sz="4667" b="1">
              <a:solidFill>
                <a:srgbClr val="EAFF6A"/>
              </a:solidFill>
              <a:latin typeface="DM Sans"/>
              <a:ea typeface="DM Sans"/>
              <a:cs typeface="DM Sans"/>
              <a:sym typeface="DM Sans"/>
            </a:endParaRPr>
          </a:p>
        </p:txBody>
      </p:sp>
      <p:grpSp>
        <p:nvGrpSpPr>
          <p:cNvPr id="611" name="Google Shape;611;p119"/>
          <p:cNvGrpSpPr/>
          <p:nvPr/>
        </p:nvGrpSpPr>
        <p:grpSpPr>
          <a:xfrm>
            <a:off x="385135" y="777831"/>
            <a:ext cx="985200" cy="985200"/>
            <a:chOff x="473351" y="619523"/>
            <a:chExt cx="738900" cy="738900"/>
          </a:xfrm>
        </p:grpSpPr>
        <p:sp>
          <p:nvSpPr>
            <p:cNvPr id="612" name="Google Shape;612;p11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13" name="Google Shape;613;p119" title="ícono de find the bug"/>
            <p:cNvPicPr preferRelativeResize="0"/>
            <p:nvPr/>
          </p:nvPicPr>
          <p:blipFill rotWithShape="1">
            <a:blip r:embed="rId3">
              <a:alphaModFix/>
            </a:blip>
            <a:srcRect/>
            <a:stretch/>
          </p:blipFill>
          <p:spPr>
            <a:xfrm>
              <a:off x="616475" y="758075"/>
              <a:ext cx="452650" cy="452650"/>
            </a:xfrm>
            <a:prstGeom prst="rect">
              <a:avLst/>
            </a:prstGeom>
            <a:noFill/>
            <a:ln>
              <a:noFill/>
            </a:ln>
          </p:spPr>
        </p:pic>
      </p:grpSp>
      <p:sp>
        <p:nvSpPr>
          <p:cNvPr id="614" name="Google Shape;614;p119"/>
          <p:cNvSpPr txBox="1"/>
          <p:nvPr/>
        </p:nvSpPr>
        <p:spPr>
          <a:xfrm>
            <a:off x="385133" y="1981700"/>
            <a:ext cx="11330000" cy="3528490"/>
          </a:xfrm>
          <a:prstGeom prst="rect">
            <a:avLst/>
          </a:prstGeom>
          <a:noFill/>
          <a:ln>
            <a:noFill/>
          </a:ln>
        </p:spPr>
        <p:txBody>
          <a:bodyPr spcFirstLastPara="1" wrap="square" lIns="121900" tIns="121900" rIns="121900" bIns="121900" anchor="t" anchorCtr="0">
            <a:spAutoFit/>
          </a:bodyPr>
          <a:lstStyle/>
          <a:p>
            <a:pPr marL="609585" indent="-440256">
              <a:buClr>
                <a:schemeClr val="accent4"/>
              </a:buClr>
              <a:buSzPts val="1600"/>
              <a:buFont typeface="DM Sans"/>
              <a:buChar char="✓"/>
            </a:pPr>
            <a:r>
              <a:rPr lang="es" sz="2133">
                <a:solidFill>
                  <a:srgbClr val="FFFFFF"/>
                </a:solidFill>
                <a:latin typeface="DM Sans"/>
                <a:ea typeface="DM Sans"/>
                <a:cs typeface="DM Sans"/>
                <a:sym typeface="DM Sans"/>
              </a:rPr>
              <a:t>Insertar múltiples mascotas:</a:t>
            </a:r>
            <a:endParaRPr sz="2133">
              <a:solidFill>
                <a:srgbClr val="FFFFFF"/>
              </a:solidFill>
              <a:latin typeface="DM Sans"/>
              <a:ea typeface="DM Sans"/>
              <a:cs typeface="DM Sans"/>
              <a:sym typeface="DM Sans"/>
            </a:endParaRPr>
          </a:p>
          <a:p>
            <a:pPr marL="1219170" lvl="1" indent="-440256">
              <a:buClr>
                <a:schemeClr val="accent4"/>
              </a:buClr>
              <a:buSzPts val="1600"/>
              <a:buFont typeface="DM Sans"/>
              <a:buChar char="✓"/>
            </a:pPr>
            <a:r>
              <a:rPr lang="es" sz="2133">
                <a:solidFill>
                  <a:srgbClr val="FFFFFF"/>
                </a:solidFill>
                <a:latin typeface="DM Sans"/>
                <a:ea typeface="DM Sans"/>
                <a:cs typeface="DM Sans"/>
                <a:sym typeface="DM Sans"/>
              </a:rPr>
              <a:t>db.pets.insertOne([{name:”aletas”,specie:”fish”},{name:”Doby”,{specie:”dog”}])</a:t>
            </a:r>
            <a:endParaRPr sz="2133">
              <a:solidFill>
                <a:srgbClr val="FFFFFF"/>
              </a:solidFill>
              <a:latin typeface="DM Sans"/>
              <a:ea typeface="DM Sans"/>
              <a:cs typeface="DM Sans"/>
              <a:sym typeface="DM Sans"/>
            </a:endParaRPr>
          </a:p>
          <a:p>
            <a:pPr marL="609585"/>
            <a:endParaRPr sz="2133">
              <a:solidFill>
                <a:srgbClr val="FFFFFF"/>
              </a:solidFill>
              <a:latin typeface="DM Sans"/>
              <a:ea typeface="DM Sans"/>
              <a:cs typeface="DM Sans"/>
              <a:sym typeface="DM Sans"/>
            </a:endParaRPr>
          </a:p>
          <a:p>
            <a:pPr marL="609585"/>
            <a:endParaRPr sz="2133">
              <a:solidFill>
                <a:srgbClr val="FFFFFF"/>
              </a:solidFill>
              <a:latin typeface="DM Sans"/>
              <a:ea typeface="DM Sans"/>
              <a:cs typeface="DM Sans"/>
              <a:sym typeface="DM Sans"/>
            </a:endParaRPr>
          </a:p>
          <a:p>
            <a:pPr marL="609585" indent="-440256">
              <a:buClr>
                <a:schemeClr val="accent4"/>
              </a:buClr>
              <a:buSzPts val="1600"/>
              <a:buFont typeface="DM Sans"/>
              <a:buChar char="✓"/>
            </a:pPr>
            <a:r>
              <a:rPr lang="es" sz="2133">
                <a:solidFill>
                  <a:srgbClr val="FFFFFF"/>
                </a:solidFill>
                <a:latin typeface="DM Sans"/>
                <a:ea typeface="DM Sans"/>
                <a:cs typeface="DM Sans"/>
                <a:sym typeface="DM Sans"/>
              </a:rPr>
              <a:t>Obtener sólo las últimas 5 mascotas que sean peces </a:t>
            </a:r>
            <a:endParaRPr sz="2133">
              <a:solidFill>
                <a:srgbClr val="FFFFFF"/>
              </a:solidFill>
              <a:latin typeface="DM Sans"/>
              <a:ea typeface="DM Sans"/>
              <a:cs typeface="DM Sans"/>
              <a:sym typeface="DM Sans"/>
            </a:endParaRPr>
          </a:p>
          <a:p>
            <a:pPr marL="1219170" lvl="1" indent="-440256">
              <a:buClr>
                <a:schemeClr val="accent4"/>
              </a:buClr>
              <a:buSzPts val="1600"/>
              <a:buFont typeface="DM Sans"/>
              <a:buChar char="✓"/>
            </a:pPr>
            <a:r>
              <a:rPr lang="es" sz="2133">
                <a:solidFill>
                  <a:srgbClr val="FFFFFF"/>
                </a:solidFill>
                <a:latin typeface="DM Sans"/>
                <a:ea typeface="DM Sans"/>
                <a:cs typeface="DM Sans"/>
                <a:sym typeface="DM Sans"/>
              </a:rPr>
              <a:t>db.pets.find({specie:”fish}).limit(5)</a:t>
            </a:r>
            <a:endParaRPr sz="2133">
              <a:solidFill>
                <a:srgbClr val="FFFFFF"/>
              </a:solidFill>
              <a:latin typeface="DM Sans"/>
              <a:ea typeface="DM Sans"/>
              <a:cs typeface="DM Sans"/>
              <a:sym typeface="DM Sans"/>
            </a:endParaRPr>
          </a:p>
          <a:p>
            <a:pPr marL="1219170"/>
            <a:endParaRPr sz="2133">
              <a:solidFill>
                <a:srgbClr val="FFFFFF"/>
              </a:solidFill>
              <a:latin typeface="DM Sans"/>
              <a:ea typeface="DM Sans"/>
              <a:cs typeface="DM Sans"/>
              <a:sym typeface="DM Sans"/>
            </a:endParaRPr>
          </a:p>
          <a:p>
            <a:pPr marL="1219170"/>
            <a:endParaRPr sz="2133">
              <a:solidFill>
                <a:srgbClr val="FFFFFF"/>
              </a:solidFill>
              <a:latin typeface="DM Sans"/>
              <a:ea typeface="DM Sans"/>
              <a:cs typeface="DM Sans"/>
              <a:sym typeface="DM Sans"/>
            </a:endParaRPr>
          </a:p>
          <a:p>
            <a:pPr marL="609585" indent="-440256">
              <a:buClr>
                <a:schemeClr val="accent4"/>
              </a:buClr>
              <a:buSzPts val="1600"/>
              <a:buFont typeface="DM Sans"/>
              <a:buChar char="✓"/>
            </a:pPr>
            <a:r>
              <a:rPr lang="es" sz="2133">
                <a:solidFill>
                  <a:srgbClr val="FFFFFF"/>
                </a:solidFill>
                <a:latin typeface="DM Sans"/>
                <a:ea typeface="DM Sans"/>
                <a:cs typeface="DM Sans"/>
                <a:sym typeface="DM Sans"/>
              </a:rPr>
              <a:t>Obtener sólo el nombre de las últimas 5 mascotas cuya edad sea menor de 10 años: </a:t>
            </a:r>
            <a:endParaRPr sz="2133">
              <a:solidFill>
                <a:srgbClr val="FFFFFF"/>
              </a:solidFill>
              <a:latin typeface="DM Sans"/>
              <a:ea typeface="DM Sans"/>
              <a:cs typeface="DM Sans"/>
              <a:sym typeface="DM Sans"/>
            </a:endParaRPr>
          </a:p>
          <a:p>
            <a:pPr marL="1219170" lvl="1" indent="-440256">
              <a:buClr>
                <a:schemeClr val="accent4"/>
              </a:buClr>
              <a:buSzPts val="1600"/>
              <a:buFont typeface="DM Sans"/>
              <a:buChar char="✓"/>
            </a:pPr>
            <a:r>
              <a:rPr lang="es" sz="2133">
                <a:solidFill>
                  <a:srgbClr val="FFFFFF"/>
                </a:solidFill>
                <a:latin typeface="DM Sans"/>
                <a:ea typeface="DM Sans"/>
                <a:cs typeface="DM Sans"/>
                <a:sym typeface="DM Sans"/>
              </a:rPr>
              <a:t>db.pets.find(age:{ $gte:{10}}},{name:1}).sort(age:1).limit(5)</a:t>
            </a:r>
            <a:endParaRPr sz="2133">
              <a:solidFill>
                <a:srgbClr val="FFFFFF"/>
              </a:solidFill>
              <a:latin typeface="DM Sans"/>
              <a:ea typeface="DM Sans"/>
              <a:cs typeface="DM Sans"/>
              <a:sym typeface="DM Sans"/>
            </a:endParaRP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83"/>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1" name="Google Shape;281;p83"/>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2" name="Google Shape;282;p83"/>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3" name="Google Shape;283;p83"/>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4" name="Google Shape;284;p83"/>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13</a:t>
            </a:r>
            <a:endParaRPr sz="2133">
              <a:solidFill>
                <a:schemeClr val="lt1"/>
              </a:solidFill>
              <a:latin typeface="DM Sans"/>
              <a:ea typeface="DM Sans"/>
              <a:cs typeface="DM Sans"/>
              <a:sym typeface="DM Sans"/>
            </a:endParaRPr>
          </a:p>
        </p:txBody>
      </p:sp>
      <p:cxnSp>
        <p:nvCxnSpPr>
          <p:cNvPr id="285" name="Google Shape;285;p83"/>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6" name="Google Shape;286;p83"/>
          <p:cNvSpPr txBox="1"/>
          <p:nvPr/>
        </p:nvSpPr>
        <p:spPr>
          <a:xfrm>
            <a:off x="1996784" y="25635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CRUD en </a:t>
            </a:r>
            <a:endParaRPr sz="2000" b="1">
              <a:solidFill>
                <a:srgbClr val="999999"/>
              </a:solidFill>
              <a:latin typeface="DM Sans"/>
              <a:ea typeface="DM Sans"/>
              <a:cs typeface="DM Sans"/>
              <a:sym typeface="DM Sans"/>
            </a:endParaRPr>
          </a:p>
          <a:p>
            <a:pPr algn="ctr">
              <a:buClr>
                <a:srgbClr val="000000"/>
              </a:buClr>
              <a:buSzPts val="1500"/>
            </a:pPr>
            <a:r>
              <a:rPr lang="es" sz="2000" b="1">
                <a:solidFill>
                  <a:srgbClr val="999999"/>
                </a:solidFill>
                <a:latin typeface="DM Sans"/>
                <a:ea typeface="DM Sans"/>
                <a:cs typeface="DM Sans"/>
                <a:sym typeface="DM Sans"/>
              </a:rPr>
              <a:t>MongoDB</a:t>
            </a:r>
            <a:endParaRPr sz="2000" b="1">
              <a:solidFill>
                <a:srgbClr val="999999"/>
              </a:solidFill>
              <a:latin typeface="DM Sans"/>
              <a:ea typeface="DM Sans"/>
              <a:cs typeface="DM Sans"/>
              <a:sym typeface="DM Sans"/>
            </a:endParaRPr>
          </a:p>
        </p:txBody>
      </p:sp>
      <p:sp>
        <p:nvSpPr>
          <p:cNvPr id="287" name="Google Shape;287;p83"/>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14</a:t>
            </a:r>
            <a:endParaRPr sz="2133" b="1">
              <a:solidFill>
                <a:srgbClr val="FFFFFF"/>
              </a:solidFill>
              <a:latin typeface="DM Sans"/>
              <a:ea typeface="DM Sans"/>
              <a:cs typeface="DM Sans"/>
              <a:sym typeface="DM Sans"/>
            </a:endParaRPr>
          </a:p>
        </p:txBody>
      </p:sp>
      <p:cxnSp>
        <p:nvCxnSpPr>
          <p:cNvPr id="288" name="Google Shape;288;p83"/>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89" name="Google Shape;289;p83"/>
          <p:cNvSpPr txBox="1"/>
          <p:nvPr/>
        </p:nvSpPr>
        <p:spPr>
          <a:xfrm>
            <a:off x="4949151" y="27175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Mongoose</a:t>
            </a:r>
            <a:endParaRPr sz="2000" b="1">
              <a:solidFill>
                <a:srgbClr val="EAFF6A"/>
              </a:solidFill>
              <a:latin typeface="DM Sans"/>
              <a:ea typeface="DM Sans"/>
              <a:cs typeface="DM Sans"/>
              <a:sym typeface="DM Sans"/>
            </a:endParaRPr>
          </a:p>
        </p:txBody>
      </p:sp>
      <p:cxnSp>
        <p:nvCxnSpPr>
          <p:cNvPr id="290" name="Google Shape;290;p83"/>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1" name="Google Shape;291;p83"/>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292" name="Google Shape;292;p83"/>
          <p:cNvSpPr txBox="1"/>
          <p:nvPr/>
        </p:nvSpPr>
        <p:spPr>
          <a:xfrm>
            <a:off x="5061584" y="3642801"/>
            <a:ext cx="2310000" cy="1969730"/>
          </a:xfrm>
          <a:prstGeom prst="rect">
            <a:avLst/>
          </a:prstGeom>
          <a:noFill/>
          <a:ln>
            <a:noFill/>
          </a:ln>
        </p:spPr>
        <p:txBody>
          <a:bodyPr spcFirstLastPara="1" wrap="square" lIns="121900" tIns="121900" rIns="121900" bIns="121900" anchor="t" anchorCtr="0">
            <a:spAutoFit/>
          </a:bodyPr>
          <a:lstStyle/>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5" action="ppaction://hlinksldjump"/>
              </a:rPr>
              <a:t>Clientes de bases de datos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6" action="ppaction://hlinksldjump"/>
              </a:rPr>
              <a:t>DBaaS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7" action="ppaction://hlinksldjump"/>
              </a:rPr>
              <a:t>Mongoose en Nodejs</a:t>
            </a:r>
            <a:endParaRPr sz="1600">
              <a:solidFill>
                <a:schemeClr val="lt1"/>
              </a:solidFill>
              <a:latin typeface="DM Sans"/>
              <a:ea typeface="DM Sans"/>
              <a:cs typeface="DM Sans"/>
              <a:sym typeface="DM Sans"/>
            </a:endParaRPr>
          </a:p>
        </p:txBody>
      </p:sp>
      <p:sp>
        <p:nvSpPr>
          <p:cNvPr id="293" name="Google Shape;293;p83"/>
          <p:cNvSpPr txBox="1"/>
          <p:nvPr/>
        </p:nvSpPr>
        <p:spPr>
          <a:xfrm>
            <a:off x="2049967" y="3642800"/>
            <a:ext cx="2371200" cy="1477287"/>
          </a:xfrm>
          <a:prstGeom prst="rect">
            <a:avLst/>
          </a:prstGeom>
          <a:noFill/>
          <a:ln>
            <a:noFill/>
          </a:ln>
        </p:spPr>
        <p:txBody>
          <a:bodyPr spcFirstLastPara="1" wrap="square" lIns="121900" tIns="121900" rIns="121900" bIns="121900" anchor="t" anchorCtr="0">
            <a:spAutoFit/>
          </a:bodyPr>
          <a:lstStyle/>
          <a:p>
            <a:pPr marL="609585" indent="-397923">
              <a:buClr>
                <a:schemeClr val="accent4"/>
              </a:buClr>
              <a:buSzPts val="1100"/>
              <a:buFont typeface="DM Sans"/>
              <a:buChar char="✓"/>
            </a:pPr>
            <a:r>
              <a:rPr lang="es" sz="1600">
                <a:solidFill>
                  <a:srgbClr val="999999"/>
                </a:solidFill>
                <a:latin typeface="DM Sans"/>
                <a:ea typeface="DM Sans"/>
                <a:cs typeface="DM Sans"/>
                <a:sym typeface="DM Sans"/>
              </a:rPr>
              <a:t>CRUD</a:t>
            </a:r>
            <a:endParaRPr sz="1600">
              <a:solidFill>
                <a:srgbClr val="999999"/>
              </a:solidFill>
              <a:latin typeface="DM Sans"/>
              <a:ea typeface="DM Sans"/>
              <a:cs typeface="DM Sans"/>
              <a:sym typeface="DM Sans"/>
            </a:endParaRPr>
          </a:p>
          <a:p>
            <a:endParaRPr sz="1600">
              <a:solidFill>
                <a:srgbClr val="999999"/>
              </a:solidFill>
              <a:latin typeface="DM Sans"/>
              <a:ea typeface="DM Sans"/>
              <a:cs typeface="DM Sans"/>
              <a:sym typeface="DM Sans"/>
            </a:endParaRPr>
          </a:p>
          <a:p>
            <a:pPr marL="609585" indent="-397923">
              <a:buClr>
                <a:schemeClr val="accent4"/>
              </a:buClr>
              <a:buSzPts val="1100"/>
              <a:buFont typeface="DM Sans"/>
              <a:buChar char="✓"/>
            </a:pPr>
            <a:r>
              <a:rPr lang="es" sz="1600">
                <a:solidFill>
                  <a:srgbClr val="999999"/>
                </a:solidFill>
                <a:latin typeface="DM Sans"/>
                <a:ea typeface="DM Sans"/>
                <a:cs typeface="DM Sans"/>
                <a:sym typeface="DM Sans"/>
              </a:rPr>
              <a:t>Filtros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397923">
              <a:buClr>
                <a:schemeClr val="accent4"/>
              </a:buClr>
              <a:buSzPts val="1100"/>
              <a:buFont typeface="DM Sans"/>
              <a:buChar char="✓"/>
            </a:pPr>
            <a:r>
              <a:rPr lang="es" sz="1600">
                <a:solidFill>
                  <a:srgbClr val="999999"/>
                </a:solidFill>
                <a:latin typeface="DM Sans"/>
                <a:ea typeface="DM Sans"/>
                <a:cs typeface="DM Sans"/>
                <a:sym typeface="DM Sans"/>
              </a:rPr>
              <a:t>CRUD-UD</a:t>
            </a:r>
            <a:endParaRPr sz="1600">
              <a:solidFill>
                <a:srgbClr val="999999"/>
              </a:solidFill>
              <a:latin typeface="DM Sans"/>
              <a:ea typeface="DM Sans"/>
              <a:cs typeface="DM Sans"/>
              <a:sym typeface="DM Sans"/>
            </a:endParaRPr>
          </a:p>
        </p:txBody>
      </p:sp>
      <p:pic>
        <p:nvPicPr>
          <p:cNvPr id="294" name="Google Shape;294;p83"/>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5" name="Google Shape;295;p83"/>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15</a:t>
            </a:r>
            <a:endParaRPr sz="2133">
              <a:solidFill>
                <a:schemeClr val="lt1"/>
              </a:solidFill>
              <a:latin typeface="DM Sans"/>
              <a:ea typeface="DM Sans"/>
              <a:cs typeface="DM Sans"/>
              <a:sym typeface="DM Sans"/>
            </a:endParaRPr>
          </a:p>
        </p:txBody>
      </p:sp>
      <p:cxnSp>
        <p:nvCxnSpPr>
          <p:cNvPr id="296" name="Google Shape;296;p83"/>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7" name="Google Shape;297;p83"/>
          <p:cNvSpPr txBox="1"/>
          <p:nvPr/>
        </p:nvSpPr>
        <p:spPr>
          <a:xfrm>
            <a:off x="7901517" y="25869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Primera práctica integradora</a:t>
            </a:r>
            <a:endParaRPr sz="2000" b="1">
              <a:solidFill>
                <a:srgbClr val="999999"/>
              </a:solidFill>
              <a:latin typeface="DM Sans"/>
              <a:ea typeface="DM Sans"/>
              <a:cs typeface="DM Sans"/>
              <a:sym typeface="DM Sans"/>
            </a:endParaRPr>
          </a:p>
        </p:txBody>
      </p:sp>
      <p:cxnSp>
        <p:nvCxnSpPr>
          <p:cNvPr id="298" name="Google Shape;298;p83"/>
          <p:cNvCxnSpPr/>
          <p:nvPr/>
        </p:nvCxnSpPr>
        <p:spPr>
          <a:xfrm>
            <a:off x="7938284" y="24902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3"/>
          <p:cNvSpPr txBox="1"/>
          <p:nvPr/>
        </p:nvSpPr>
        <p:spPr>
          <a:xfrm>
            <a:off x="8048767" y="3642367"/>
            <a:ext cx="2371200" cy="1318269"/>
          </a:xfrm>
          <a:prstGeom prst="rect">
            <a:avLst/>
          </a:prstGeom>
          <a:noFill/>
          <a:ln>
            <a:noFill/>
          </a:ln>
        </p:spPr>
        <p:txBody>
          <a:bodyPr spcFirstLastPara="1" wrap="square" lIns="121900" tIns="121900" rIns="121900" bIns="121900" anchor="t" anchorCtr="0">
            <a:spAutoFit/>
          </a:bodyPr>
          <a:lstStyle/>
          <a:p>
            <a:pPr marL="609585" indent="-406390">
              <a:spcBef>
                <a:spcPts val="1333"/>
              </a:spcBef>
              <a:buClr>
                <a:srgbClr val="EA90FF"/>
              </a:buClr>
              <a:buSzPts val="1200"/>
              <a:buFont typeface="DM Sans"/>
              <a:buChar char="✓"/>
            </a:pPr>
            <a:r>
              <a:rPr lang="es" sz="1600">
                <a:solidFill>
                  <a:srgbClr val="999999"/>
                </a:solidFill>
                <a:latin typeface="DM Sans"/>
                <a:ea typeface="DM Sans"/>
                <a:cs typeface="DM Sans"/>
                <a:sym typeface="DM Sans"/>
              </a:rPr>
              <a:t>Skills</a:t>
            </a:r>
            <a:endParaRPr sz="1600">
              <a:solidFill>
                <a:srgbClr val="999999"/>
              </a:solidFill>
              <a:latin typeface="DM Sans"/>
              <a:ea typeface="DM Sans"/>
              <a:cs typeface="DM Sans"/>
              <a:sym typeface="DM Sans"/>
            </a:endParaRPr>
          </a:p>
          <a:p>
            <a:pPr marL="609585" indent="-406390">
              <a:spcBef>
                <a:spcPts val="1333"/>
              </a:spcBef>
              <a:buClr>
                <a:srgbClr val="EA90FF"/>
              </a:buClr>
              <a:buSzPts val="1200"/>
              <a:buFont typeface="DM Sans"/>
              <a:buChar char="✓"/>
            </a:pPr>
            <a:r>
              <a:rPr lang="es" sz="1600">
                <a:solidFill>
                  <a:srgbClr val="999999"/>
                </a:solidFill>
                <a:latin typeface="DM Sans"/>
                <a:ea typeface="DM Sans"/>
                <a:cs typeface="DM Sans"/>
                <a:sym typeface="DM Sans"/>
              </a:rPr>
              <a:t>Práctica integradora</a:t>
            </a:r>
            <a:endParaRPr sz="1600">
              <a:solidFill>
                <a:srgbClr val="999999"/>
              </a:solidFill>
              <a:latin typeface="DM Sans"/>
              <a:ea typeface="DM Sans"/>
              <a:cs typeface="DM Sans"/>
              <a:sym typeface="DM Sans"/>
            </a:endParaRP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84"/>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5" name="Google Shape;305;p84"/>
          <p:cNvPicPr preferRelativeResize="0"/>
          <p:nvPr/>
        </p:nvPicPr>
        <p:blipFill>
          <a:blip r:embed="rId3">
            <a:alphaModFix/>
          </a:blip>
          <a:stretch>
            <a:fillRect/>
          </a:stretch>
        </p:blipFill>
        <p:spPr>
          <a:xfrm>
            <a:off x="2887234" y="2836385"/>
            <a:ext cx="262633" cy="262633"/>
          </a:xfrm>
          <a:prstGeom prst="rect">
            <a:avLst/>
          </a:prstGeom>
          <a:noFill/>
          <a:ln>
            <a:noFill/>
          </a:ln>
        </p:spPr>
      </p:pic>
      <p:sp>
        <p:nvSpPr>
          <p:cNvPr id="306" name="Google Shape;306;p84"/>
          <p:cNvSpPr txBox="1"/>
          <p:nvPr/>
        </p:nvSpPr>
        <p:spPr>
          <a:xfrm>
            <a:off x="3358349" y="2557301"/>
            <a:ext cx="5946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Comprender</a:t>
            </a:r>
            <a:r>
              <a:rPr lang="es" sz="2400">
                <a:solidFill>
                  <a:schemeClr val="lt1"/>
                </a:solidFill>
                <a:latin typeface="DM Sans"/>
                <a:ea typeface="DM Sans"/>
                <a:cs typeface="DM Sans"/>
                <a:sym typeface="DM Sans"/>
              </a:rPr>
              <a:t> los diferentes clientes para utilizar MongoDB</a:t>
            </a:r>
            <a:endParaRPr sz="2400">
              <a:solidFill>
                <a:schemeClr val="lt1"/>
              </a:solidFill>
              <a:latin typeface="DM Sans"/>
              <a:ea typeface="DM Sans"/>
              <a:cs typeface="DM Sans"/>
              <a:sym typeface="DM Sans"/>
            </a:endParaRPr>
          </a:p>
        </p:txBody>
      </p:sp>
      <p:pic>
        <p:nvPicPr>
          <p:cNvPr id="307" name="Google Shape;307;p84"/>
          <p:cNvPicPr preferRelativeResize="0"/>
          <p:nvPr/>
        </p:nvPicPr>
        <p:blipFill>
          <a:blip r:embed="rId3">
            <a:alphaModFix/>
          </a:blip>
          <a:stretch>
            <a:fillRect/>
          </a:stretch>
        </p:blipFill>
        <p:spPr>
          <a:xfrm>
            <a:off x="2887634" y="5149318"/>
            <a:ext cx="262633" cy="262633"/>
          </a:xfrm>
          <a:prstGeom prst="rect">
            <a:avLst/>
          </a:prstGeom>
          <a:noFill/>
          <a:ln>
            <a:noFill/>
          </a:ln>
        </p:spPr>
      </p:pic>
      <p:cxnSp>
        <p:nvCxnSpPr>
          <p:cNvPr id="308" name="Google Shape;308;p84"/>
          <p:cNvCxnSpPr>
            <a:stCxn id="305" idx="2"/>
            <a:endCxn id="307" idx="0"/>
          </p:cNvCxnSpPr>
          <p:nvPr/>
        </p:nvCxnSpPr>
        <p:spPr>
          <a:xfrm rot="-5400000" flipH="1">
            <a:off x="1993749" y="4123816"/>
            <a:ext cx="2050400" cy="800"/>
          </a:xfrm>
          <a:prstGeom prst="bentConnector3">
            <a:avLst>
              <a:gd name="adj1" fmla="val 49998"/>
            </a:avLst>
          </a:prstGeom>
          <a:noFill/>
          <a:ln w="9525" cap="flat" cmpd="sng">
            <a:solidFill>
              <a:srgbClr val="EAFF6A"/>
            </a:solidFill>
            <a:prstDash val="solid"/>
            <a:round/>
            <a:headEnd type="none" w="med" len="med"/>
            <a:tailEnd type="none" w="med" len="med"/>
          </a:ln>
        </p:spPr>
      </p:cxnSp>
      <p:sp>
        <p:nvSpPr>
          <p:cNvPr id="309" name="Google Shape;309;p84"/>
          <p:cNvSpPr txBox="1"/>
          <p:nvPr/>
        </p:nvSpPr>
        <p:spPr>
          <a:xfrm>
            <a:off x="3358351" y="4870234"/>
            <a:ext cx="57200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Utilizar</a:t>
            </a:r>
            <a:r>
              <a:rPr lang="es" sz="2400">
                <a:solidFill>
                  <a:schemeClr val="lt1"/>
                </a:solidFill>
                <a:latin typeface="DM Sans"/>
                <a:ea typeface="DM Sans"/>
                <a:cs typeface="DM Sans"/>
                <a:sym typeface="DM Sans"/>
              </a:rPr>
              <a:t> Mongoose para comenzar a utilizar MongoDB a nivel aplicación. </a:t>
            </a:r>
            <a:endParaRPr sz="2400">
              <a:solidFill>
                <a:schemeClr val="lt1"/>
              </a:solidFill>
              <a:latin typeface="DM Sans"/>
              <a:ea typeface="DM Sans"/>
              <a:cs typeface="DM Sans"/>
              <a:sym typeface="DM Sans"/>
            </a:endParaRPr>
          </a:p>
        </p:txBody>
      </p:sp>
      <p:pic>
        <p:nvPicPr>
          <p:cNvPr id="310" name="Google Shape;310;p84"/>
          <p:cNvPicPr preferRelativeResize="0"/>
          <p:nvPr/>
        </p:nvPicPr>
        <p:blipFill>
          <a:blip r:embed="rId3">
            <a:alphaModFix/>
          </a:blip>
          <a:stretch>
            <a:fillRect/>
          </a:stretch>
        </p:blipFill>
        <p:spPr>
          <a:xfrm>
            <a:off x="2887234" y="3992852"/>
            <a:ext cx="262633" cy="262633"/>
          </a:xfrm>
          <a:prstGeom prst="rect">
            <a:avLst/>
          </a:prstGeom>
          <a:noFill/>
          <a:ln>
            <a:noFill/>
          </a:ln>
        </p:spPr>
      </p:pic>
      <p:sp>
        <p:nvSpPr>
          <p:cNvPr id="311" name="Google Shape;311;p84"/>
          <p:cNvSpPr txBox="1"/>
          <p:nvPr/>
        </p:nvSpPr>
        <p:spPr>
          <a:xfrm>
            <a:off x="3358349" y="3713751"/>
            <a:ext cx="59464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Comprender</a:t>
            </a:r>
            <a:r>
              <a:rPr lang="es" sz="2400">
                <a:solidFill>
                  <a:schemeClr val="lt1"/>
                </a:solidFill>
                <a:latin typeface="DM Sans"/>
                <a:ea typeface="DM Sans"/>
                <a:cs typeface="DM Sans"/>
                <a:sym typeface="DM Sans"/>
              </a:rPr>
              <a:t> una DBaaS y configurar MongoDB Atlas para conectar con Nodejs</a:t>
            </a:r>
            <a:endParaRPr sz="2400">
              <a:solidFill>
                <a:schemeClr val="lt1"/>
              </a:solidFill>
              <a:latin typeface="DM Sans"/>
              <a:ea typeface="DM Sans"/>
              <a:cs typeface="DM Sans"/>
              <a:sym typeface="DM Sans"/>
            </a:endParaRPr>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85"/>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CLASE N°13</a:t>
            </a:r>
            <a:endParaRPr sz="2400">
              <a:latin typeface="DM Sans"/>
              <a:ea typeface="DM Sans"/>
              <a:cs typeface="DM Sans"/>
              <a:sym typeface="DM Sans"/>
            </a:endParaRPr>
          </a:p>
        </p:txBody>
      </p:sp>
      <p:sp>
        <p:nvSpPr>
          <p:cNvPr id="317" name="Google Shape;317;p85"/>
          <p:cNvSpPr txBox="1"/>
          <p:nvPr/>
        </p:nvSpPr>
        <p:spPr>
          <a:xfrm>
            <a:off x="620367"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18" name="Google Shape;318;p85"/>
          <p:cNvSpPr txBox="1"/>
          <p:nvPr/>
        </p:nvSpPr>
        <p:spPr>
          <a:xfrm>
            <a:off x="620367" y="2384600"/>
            <a:ext cx="5112800" cy="406876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CRUD</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Acrónimo que hace referencia a las cuatro operaciones fundamentales de una base de datos (Create Read Update Delete)</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Proyecciones</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Una proyección se incluye al momento de hacer una búsqueda.</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Sort</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Sirve para poder hacer un ordenamiento de la información. La sintaxis es: db.collection.find().sort({val_A:1,val_B:-1})</a:t>
            </a:r>
            <a:endParaRPr>
              <a:solidFill>
                <a:schemeClr val="dk1"/>
              </a:solidFill>
              <a:latin typeface="DM Sans"/>
              <a:ea typeface="DM Sans"/>
              <a:cs typeface="DM Sans"/>
              <a:sym typeface="DM Sans"/>
            </a:endParaRPr>
          </a:p>
          <a:p>
            <a:pPr>
              <a:lnSpc>
                <a:spcPct val="115000"/>
              </a:lnSpc>
              <a:buClr>
                <a:schemeClr val="dk1"/>
              </a:buClr>
              <a:buSzPts val="1100"/>
            </a:pP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p:txBody>
      </p:sp>
      <p:sp>
        <p:nvSpPr>
          <p:cNvPr id="319" name="Google Shape;319;p85"/>
          <p:cNvSpPr txBox="1"/>
          <p:nvPr/>
        </p:nvSpPr>
        <p:spPr>
          <a:xfrm>
            <a:off x="6026000" y="2384601"/>
            <a:ext cx="5112800" cy="1838925"/>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Skip</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Omite el número de documentos indicados. Su sintaxis es: .skip(offset)</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Limit:</a:t>
            </a:r>
            <a:r>
              <a:rPr lang="es">
                <a:solidFill>
                  <a:schemeClr val="dk1"/>
                </a:solidFill>
                <a:latin typeface="DM Sans"/>
                <a:ea typeface="DM Sans"/>
                <a:cs typeface="DM Sans"/>
                <a:sym typeface="DM Sans"/>
              </a:rPr>
              <a:t> Limita el número de documentos devueltos. Su sintaxis es: .limit(num) </a:t>
            </a:r>
            <a:endParaRPr>
              <a:latin typeface="DM Sans"/>
              <a:ea typeface="DM Sans"/>
              <a:cs typeface="DM Sans"/>
              <a:sym typeface="DM Sans"/>
            </a:endParaRPr>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86"/>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5" name="Google Shape;325;p86"/>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6" name="Google Shape;326;p86"/>
          <p:cNvSpPr/>
          <p:nvPr/>
        </p:nvSpPr>
        <p:spPr>
          <a:xfrm>
            <a:off x="7272784" y="4622391"/>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Mongoose</a:t>
            </a:r>
            <a:endParaRPr sz="1600">
              <a:solidFill>
                <a:srgbClr val="FFFFFF"/>
              </a:solidFill>
              <a:latin typeface="DM Sans"/>
              <a:ea typeface="DM Sans"/>
              <a:cs typeface="DM Sans"/>
              <a:sym typeface="DM Sans"/>
            </a:endParaRPr>
          </a:p>
        </p:txBody>
      </p:sp>
      <p:sp>
        <p:nvSpPr>
          <p:cNvPr id="327" name="Google Shape;327;p86"/>
          <p:cNvSpPr/>
          <p:nvPr/>
        </p:nvSpPr>
        <p:spPr>
          <a:xfrm>
            <a:off x="589384" y="1501063"/>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DBaas</a:t>
            </a:r>
            <a:endParaRPr sz="1600">
              <a:solidFill>
                <a:srgbClr val="FFFFFF"/>
              </a:solidFill>
              <a:latin typeface="DM Sans"/>
              <a:ea typeface="DM Sans"/>
              <a:cs typeface="DM Sans"/>
              <a:sym typeface="DM Sans"/>
            </a:endParaRPr>
          </a:p>
        </p:txBody>
      </p:sp>
      <p:sp>
        <p:nvSpPr>
          <p:cNvPr id="328" name="Google Shape;328;p86"/>
          <p:cNvSpPr/>
          <p:nvPr/>
        </p:nvSpPr>
        <p:spPr>
          <a:xfrm>
            <a:off x="2892852" y="1600467"/>
            <a:ext cx="1230800" cy="574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MongoDB Atlas</a:t>
            </a:r>
            <a:endParaRPr sz="1600">
              <a:solidFill>
                <a:srgbClr val="222222"/>
              </a:solidFill>
              <a:latin typeface="DM Sans"/>
              <a:ea typeface="DM Sans"/>
              <a:cs typeface="DM Sans"/>
              <a:sym typeface="DM Sans"/>
            </a:endParaRPr>
          </a:p>
        </p:txBody>
      </p:sp>
      <p:sp>
        <p:nvSpPr>
          <p:cNvPr id="329" name="Google Shape;329;p86"/>
          <p:cNvSpPr/>
          <p:nvPr/>
        </p:nvSpPr>
        <p:spPr>
          <a:xfrm>
            <a:off x="599517" y="3522117"/>
            <a:ext cx="1865600" cy="773600"/>
          </a:xfrm>
          <a:prstGeom prst="rect">
            <a:avLst/>
          </a:prstGeom>
          <a:solidFill>
            <a:srgbClr val="222222"/>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Clientes de base de datos</a:t>
            </a:r>
            <a:endParaRPr sz="1600">
              <a:solidFill>
                <a:schemeClr val="lt1"/>
              </a:solidFill>
              <a:latin typeface="DM Sans"/>
              <a:ea typeface="DM Sans"/>
              <a:cs typeface="DM Sans"/>
              <a:sym typeface="DM Sans"/>
            </a:endParaRPr>
          </a:p>
        </p:txBody>
      </p:sp>
      <p:pic>
        <p:nvPicPr>
          <p:cNvPr id="330" name="Google Shape;330;p86"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31" name="Google Shape;331;p86"/>
          <p:cNvSpPr/>
          <p:nvPr/>
        </p:nvSpPr>
        <p:spPr>
          <a:xfrm>
            <a:off x="2892852" y="3660800"/>
            <a:ext cx="1230800" cy="574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Tipos de clientes</a:t>
            </a:r>
            <a:endParaRPr sz="1600">
              <a:solidFill>
                <a:srgbClr val="222222"/>
              </a:solidFill>
              <a:latin typeface="DM Sans"/>
              <a:ea typeface="DM Sans"/>
              <a:cs typeface="DM Sans"/>
              <a:sym typeface="DM Sans"/>
            </a:endParaRPr>
          </a:p>
        </p:txBody>
      </p:sp>
      <p:sp>
        <p:nvSpPr>
          <p:cNvPr id="332" name="Google Shape;332;p86"/>
          <p:cNvSpPr/>
          <p:nvPr/>
        </p:nvSpPr>
        <p:spPr>
          <a:xfrm>
            <a:off x="4979484" y="4721801"/>
            <a:ext cx="1865600" cy="574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clientes de aplicación</a:t>
            </a:r>
            <a:endParaRPr sz="1600">
              <a:solidFill>
                <a:srgbClr val="222222"/>
              </a:solidFill>
              <a:latin typeface="DM Sans"/>
              <a:ea typeface="DM Sans"/>
              <a:cs typeface="DM Sans"/>
              <a:sym typeface="DM Sans"/>
            </a:endParaRPr>
          </a:p>
        </p:txBody>
      </p:sp>
      <p:sp>
        <p:nvSpPr>
          <p:cNvPr id="333" name="Google Shape;333;p86"/>
          <p:cNvSpPr/>
          <p:nvPr/>
        </p:nvSpPr>
        <p:spPr>
          <a:xfrm>
            <a:off x="4979485" y="2853197"/>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clientes CLI</a:t>
            </a:r>
            <a:endParaRPr sz="1600">
              <a:solidFill>
                <a:srgbClr val="222222"/>
              </a:solidFill>
              <a:latin typeface="DM Sans"/>
              <a:ea typeface="DM Sans"/>
              <a:cs typeface="DM Sans"/>
              <a:sym typeface="DM Sans"/>
            </a:endParaRPr>
          </a:p>
        </p:txBody>
      </p:sp>
      <p:cxnSp>
        <p:nvCxnSpPr>
          <p:cNvPr id="334" name="Google Shape;334;p86"/>
          <p:cNvCxnSpPr>
            <a:stCxn id="327" idx="3"/>
            <a:endCxn id="328" idx="1"/>
          </p:cNvCxnSpPr>
          <p:nvPr/>
        </p:nvCxnSpPr>
        <p:spPr>
          <a:xfrm>
            <a:off x="2454984" y="1887863"/>
            <a:ext cx="438000" cy="800"/>
          </a:xfrm>
          <a:prstGeom prst="bentConnector3">
            <a:avLst>
              <a:gd name="adj1" fmla="val 49985"/>
            </a:avLst>
          </a:prstGeom>
          <a:noFill/>
          <a:ln w="9525" cap="flat" cmpd="sng">
            <a:solidFill>
              <a:srgbClr val="CCCCCC"/>
            </a:solidFill>
            <a:prstDash val="solid"/>
            <a:round/>
            <a:headEnd type="none" w="sm" len="sm"/>
            <a:tailEnd type="oval" w="med" len="med"/>
          </a:ln>
        </p:spPr>
      </p:cxnSp>
      <p:sp>
        <p:nvSpPr>
          <p:cNvPr id="335" name="Google Shape;335;p86"/>
          <p:cNvSpPr/>
          <p:nvPr/>
        </p:nvSpPr>
        <p:spPr>
          <a:xfrm>
            <a:off x="4979485" y="3503897"/>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clientes GUI</a:t>
            </a:r>
            <a:endParaRPr sz="1600">
              <a:solidFill>
                <a:srgbClr val="222222"/>
              </a:solidFill>
              <a:latin typeface="DM Sans"/>
              <a:ea typeface="DM Sans"/>
              <a:cs typeface="DM Sans"/>
              <a:sym typeface="DM Sans"/>
            </a:endParaRPr>
          </a:p>
        </p:txBody>
      </p:sp>
      <p:sp>
        <p:nvSpPr>
          <p:cNvPr id="336" name="Google Shape;336;p86"/>
          <p:cNvSpPr/>
          <p:nvPr/>
        </p:nvSpPr>
        <p:spPr>
          <a:xfrm>
            <a:off x="4979485" y="4112848"/>
            <a:ext cx="1865600" cy="360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clientes Web</a:t>
            </a:r>
            <a:endParaRPr sz="1600">
              <a:solidFill>
                <a:srgbClr val="222222"/>
              </a:solidFill>
              <a:latin typeface="DM Sans"/>
              <a:ea typeface="DM Sans"/>
              <a:cs typeface="DM Sans"/>
              <a:sym typeface="DM Sans"/>
            </a:endParaRPr>
          </a:p>
        </p:txBody>
      </p:sp>
      <p:cxnSp>
        <p:nvCxnSpPr>
          <p:cNvPr id="337" name="Google Shape;337;p86"/>
          <p:cNvCxnSpPr>
            <a:stCxn id="331" idx="3"/>
            <a:endCxn id="333" idx="1"/>
          </p:cNvCxnSpPr>
          <p:nvPr/>
        </p:nvCxnSpPr>
        <p:spPr>
          <a:xfrm rot="10800000" flipH="1">
            <a:off x="4123652" y="3033400"/>
            <a:ext cx="856000" cy="914800"/>
          </a:xfrm>
          <a:prstGeom prst="bentConnector3">
            <a:avLst>
              <a:gd name="adj1" fmla="val 49990"/>
            </a:avLst>
          </a:prstGeom>
          <a:noFill/>
          <a:ln w="9525" cap="flat" cmpd="sng">
            <a:solidFill>
              <a:srgbClr val="B7B7B7"/>
            </a:solidFill>
            <a:prstDash val="solid"/>
            <a:round/>
            <a:headEnd type="none" w="med" len="med"/>
            <a:tailEnd type="none" w="med" len="med"/>
          </a:ln>
        </p:spPr>
      </p:cxnSp>
      <p:cxnSp>
        <p:nvCxnSpPr>
          <p:cNvPr id="338" name="Google Shape;338;p86"/>
          <p:cNvCxnSpPr>
            <a:endCxn id="336" idx="1"/>
          </p:cNvCxnSpPr>
          <p:nvPr/>
        </p:nvCxnSpPr>
        <p:spPr>
          <a:xfrm>
            <a:off x="4123487" y="3906448"/>
            <a:ext cx="856000" cy="386800"/>
          </a:xfrm>
          <a:prstGeom prst="bentConnector3">
            <a:avLst>
              <a:gd name="adj1" fmla="val 50000"/>
            </a:avLst>
          </a:prstGeom>
          <a:noFill/>
          <a:ln w="9525" cap="flat" cmpd="sng">
            <a:solidFill>
              <a:srgbClr val="B7B7B7"/>
            </a:solidFill>
            <a:prstDash val="solid"/>
            <a:round/>
            <a:headEnd type="none" w="med" len="med"/>
            <a:tailEnd type="none" w="med" len="med"/>
          </a:ln>
        </p:spPr>
      </p:cxnSp>
      <p:cxnSp>
        <p:nvCxnSpPr>
          <p:cNvPr id="339" name="Google Shape;339;p86"/>
          <p:cNvCxnSpPr>
            <a:endCxn id="335" idx="1"/>
          </p:cNvCxnSpPr>
          <p:nvPr/>
        </p:nvCxnSpPr>
        <p:spPr>
          <a:xfrm rot="10800000" flipH="1">
            <a:off x="4123487" y="3684297"/>
            <a:ext cx="856000" cy="264000"/>
          </a:xfrm>
          <a:prstGeom prst="bentConnector3">
            <a:avLst>
              <a:gd name="adj1" fmla="val 50000"/>
            </a:avLst>
          </a:prstGeom>
          <a:noFill/>
          <a:ln w="9525" cap="flat" cmpd="sng">
            <a:solidFill>
              <a:srgbClr val="B7B7B7"/>
            </a:solidFill>
            <a:prstDash val="solid"/>
            <a:round/>
            <a:headEnd type="none" w="med" len="med"/>
            <a:tailEnd type="none" w="med" len="med"/>
          </a:ln>
        </p:spPr>
      </p:cxnSp>
      <p:cxnSp>
        <p:nvCxnSpPr>
          <p:cNvPr id="340" name="Google Shape;340;p86"/>
          <p:cNvCxnSpPr/>
          <p:nvPr/>
        </p:nvCxnSpPr>
        <p:spPr>
          <a:xfrm flipH="1">
            <a:off x="4551367" y="4063467"/>
            <a:ext cx="400" cy="942800"/>
          </a:xfrm>
          <a:prstGeom prst="straightConnector1">
            <a:avLst/>
          </a:prstGeom>
          <a:noFill/>
          <a:ln w="9525" cap="flat" cmpd="sng">
            <a:solidFill>
              <a:srgbClr val="B7B7B7"/>
            </a:solidFill>
            <a:prstDash val="solid"/>
            <a:round/>
            <a:headEnd type="none" w="med" len="med"/>
            <a:tailEnd type="none" w="med" len="med"/>
          </a:ln>
        </p:spPr>
      </p:cxnSp>
      <p:cxnSp>
        <p:nvCxnSpPr>
          <p:cNvPr id="341" name="Google Shape;341;p86"/>
          <p:cNvCxnSpPr/>
          <p:nvPr/>
        </p:nvCxnSpPr>
        <p:spPr>
          <a:xfrm flipH="1">
            <a:off x="4541084" y="5020800"/>
            <a:ext cx="438400" cy="2400"/>
          </a:xfrm>
          <a:prstGeom prst="straightConnector1">
            <a:avLst/>
          </a:prstGeom>
          <a:noFill/>
          <a:ln w="9525" cap="flat" cmpd="sng">
            <a:solidFill>
              <a:srgbClr val="B7B7B7"/>
            </a:solidFill>
            <a:prstDash val="solid"/>
            <a:round/>
            <a:headEnd type="none" w="med" len="med"/>
            <a:tailEnd type="none" w="med" len="med"/>
          </a:ln>
        </p:spPr>
      </p:cxnSp>
      <p:cxnSp>
        <p:nvCxnSpPr>
          <p:cNvPr id="342" name="Google Shape;342;p86"/>
          <p:cNvCxnSpPr>
            <a:endCxn id="329" idx="0"/>
          </p:cNvCxnSpPr>
          <p:nvPr/>
        </p:nvCxnSpPr>
        <p:spPr>
          <a:xfrm>
            <a:off x="1532317" y="2277317"/>
            <a:ext cx="0" cy="1244800"/>
          </a:xfrm>
          <a:prstGeom prst="straightConnector1">
            <a:avLst/>
          </a:prstGeom>
          <a:noFill/>
          <a:ln w="9525" cap="flat" cmpd="sng">
            <a:solidFill>
              <a:srgbClr val="B7B7B7"/>
            </a:solidFill>
            <a:prstDash val="solid"/>
            <a:round/>
            <a:headEnd type="none" w="med" len="med"/>
            <a:tailEnd type="none" w="med" len="med"/>
          </a:ln>
        </p:spPr>
      </p:cxnSp>
      <p:cxnSp>
        <p:nvCxnSpPr>
          <p:cNvPr id="343" name="Google Shape;343;p86"/>
          <p:cNvCxnSpPr>
            <a:stCxn id="326" idx="1"/>
            <a:endCxn id="332" idx="3"/>
          </p:cNvCxnSpPr>
          <p:nvPr/>
        </p:nvCxnSpPr>
        <p:spPr>
          <a:xfrm rot="10800000">
            <a:off x="6845184" y="5009191"/>
            <a:ext cx="427600" cy="0"/>
          </a:xfrm>
          <a:prstGeom prst="straightConnector1">
            <a:avLst/>
          </a:prstGeom>
          <a:noFill/>
          <a:ln w="9525" cap="flat" cmpd="sng">
            <a:solidFill>
              <a:srgbClr val="B7B7B7"/>
            </a:solidFill>
            <a:prstDash val="solid"/>
            <a:round/>
            <a:headEnd type="none" w="med" len="med"/>
            <a:tailEnd type="none" w="med" len="med"/>
          </a:ln>
        </p:spPr>
      </p:cxnSp>
      <p:sp>
        <p:nvSpPr>
          <p:cNvPr id="344" name="Google Shape;344;p86"/>
          <p:cNvSpPr/>
          <p:nvPr/>
        </p:nvSpPr>
        <p:spPr>
          <a:xfrm>
            <a:off x="9566083" y="4328251"/>
            <a:ext cx="2036400" cy="574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Instalación y configuración</a:t>
            </a:r>
            <a:endParaRPr sz="1600">
              <a:solidFill>
                <a:srgbClr val="222222"/>
              </a:solidFill>
              <a:latin typeface="DM Sans"/>
              <a:ea typeface="DM Sans"/>
              <a:cs typeface="DM Sans"/>
              <a:sym typeface="DM Sans"/>
            </a:endParaRPr>
          </a:p>
        </p:txBody>
      </p:sp>
      <p:sp>
        <p:nvSpPr>
          <p:cNvPr id="345" name="Google Shape;345;p86"/>
          <p:cNvSpPr/>
          <p:nvPr/>
        </p:nvSpPr>
        <p:spPr>
          <a:xfrm>
            <a:off x="9566217" y="5115351"/>
            <a:ext cx="2036400" cy="5748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Complementando </a:t>
            </a:r>
            <a:endParaRPr sz="1600">
              <a:solidFill>
                <a:srgbClr val="222222"/>
              </a:solidFill>
              <a:latin typeface="DM Sans"/>
              <a:ea typeface="DM Sans"/>
              <a:cs typeface="DM Sans"/>
              <a:sym typeface="DM Sans"/>
            </a:endParaRPr>
          </a:p>
          <a:p>
            <a:pPr algn="ctr">
              <a:buClr>
                <a:srgbClr val="000000"/>
              </a:buClr>
              <a:buSzPts val="1200"/>
            </a:pPr>
            <a:r>
              <a:rPr lang="es" sz="1600">
                <a:solidFill>
                  <a:srgbClr val="222222"/>
                </a:solidFill>
                <a:latin typeface="DM Sans"/>
                <a:ea typeface="DM Sans"/>
                <a:cs typeface="DM Sans"/>
                <a:sym typeface="DM Sans"/>
              </a:rPr>
              <a:t>el CRUD</a:t>
            </a:r>
            <a:endParaRPr sz="1600">
              <a:solidFill>
                <a:srgbClr val="222222"/>
              </a:solidFill>
              <a:latin typeface="DM Sans"/>
              <a:ea typeface="DM Sans"/>
              <a:cs typeface="DM Sans"/>
              <a:sym typeface="DM Sans"/>
            </a:endParaRPr>
          </a:p>
        </p:txBody>
      </p:sp>
      <p:cxnSp>
        <p:nvCxnSpPr>
          <p:cNvPr id="346" name="Google Shape;346;p86"/>
          <p:cNvCxnSpPr/>
          <p:nvPr/>
        </p:nvCxnSpPr>
        <p:spPr>
          <a:xfrm>
            <a:off x="9102384" y="5009191"/>
            <a:ext cx="499600" cy="385600"/>
          </a:xfrm>
          <a:prstGeom prst="bentConnector3">
            <a:avLst>
              <a:gd name="adj1" fmla="val 50000"/>
            </a:avLst>
          </a:prstGeom>
          <a:noFill/>
          <a:ln w="9525" cap="flat" cmpd="sng">
            <a:solidFill>
              <a:srgbClr val="B7B7B7"/>
            </a:solidFill>
            <a:prstDash val="solid"/>
            <a:round/>
            <a:headEnd type="none" w="med" len="med"/>
            <a:tailEnd type="none" w="med" len="med"/>
          </a:ln>
        </p:spPr>
      </p:cxnSp>
      <p:cxnSp>
        <p:nvCxnSpPr>
          <p:cNvPr id="347" name="Google Shape;347;p86"/>
          <p:cNvCxnSpPr>
            <a:stCxn id="326" idx="3"/>
            <a:endCxn id="344" idx="1"/>
          </p:cNvCxnSpPr>
          <p:nvPr/>
        </p:nvCxnSpPr>
        <p:spPr>
          <a:xfrm rot="10800000" flipH="1">
            <a:off x="9138384" y="4615591"/>
            <a:ext cx="427600" cy="393600"/>
          </a:xfrm>
          <a:prstGeom prst="bentConnector3">
            <a:avLst>
              <a:gd name="adj1" fmla="val 50012"/>
            </a:avLst>
          </a:prstGeom>
          <a:noFill/>
          <a:ln w="9525" cap="flat" cmpd="sng">
            <a:solidFill>
              <a:srgbClr val="B7B7B7"/>
            </a:solidFill>
            <a:prstDash val="solid"/>
            <a:round/>
            <a:headEnd type="none" w="med" len="med"/>
            <a:tailEnd type="none" w="med" len="med"/>
          </a:ln>
        </p:spPr>
      </p:cxnSp>
      <p:cxnSp>
        <p:nvCxnSpPr>
          <p:cNvPr id="348" name="Google Shape;348;p86"/>
          <p:cNvCxnSpPr/>
          <p:nvPr/>
        </p:nvCxnSpPr>
        <p:spPr>
          <a:xfrm>
            <a:off x="2454984" y="3947796"/>
            <a:ext cx="438000" cy="800"/>
          </a:xfrm>
          <a:prstGeom prst="bentConnector3">
            <a:avLst>
              <a:gd name="adj1" fmla="val 49985"/>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87"/>
          <p:cNvSpPr txBox="1"/>
          <p:nvPr/>
        </p:nvSpPr>
        <p:spPr>
          <a:xfrm>
            <a:off x="1083004" y="2567001"/>
            <a:ext cx="100260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Clientes de base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chemeClr val="accent6"/>
                </a:solidFill>
                <a:latin typeface="DM Sans"/>
                <a:ea typeface="DM Sans"/>
                <a:cs typeface="DM Sans"/>
                <a:sym typeface="DM Sans"/>
              </a:rPr>
              <a:t>de datos</a:t>
            </a:r>
            <a:endParaRPr sz="5333" b="1">
              <a:solidFill>
                <a:schemeClr val="accent6"/>
              </a:solidFill>
              <a:latin typeface="DM Sans"/>
              <a:ea typeface="DM Sans"/>
              <a:cs typeface="DM Sans"/>
              <a:sym typeface="DM Sans"/>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88"/>
          <p:cNvSpPr txBox="1"/>
          <p:nvPr/>
        </p:nvSpPr>
        <p:spPr>
          <a:xfrm>
            <a:off x="610300" y="991851"/>
            <a:ext cx="77140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Clientes de BD</a:t>
            </a:r>
            <a:endParaRPr sz="5333" b="1">
              <a:solidFill>
                <a:schemeClr val="dk1"/>
              </a:solidFill>
              <a:latin typeface="DM Sans"/>
              <a:ea typeface="DM Sans"/>
              <a:cs typeface="DM Sans"/>
              <a:sym typeface="DM Sans"/>
            </a:endParaRPr>
          </a:p>
        </p:txBody>
      </p:sp>
      <p:sp>
        <p:nvSpPr>
          <p:cNvPr id="359" name="Google Shape;359;p88"/>
          <p:cNvSpPr txBox="1"/>
          <p:nvPr/>
        </p:nvSpPr>
        <p:spPr>
          <a:xfrm>
            <a:off x="610300" y="2136201"/>
            <a:ext cx="63068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Cada vez que accedemos a una base de datos para realizar cualquier operación CRUD, nosotros nos convertimos en clientes de esa base de datos.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Podemos ser diferentes tipos de clientes para acceder a la misma base: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Cliente CLI</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Cliente GUI</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Cliente web</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Cliente app</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Ya fungimos como clientes CLI, vamos a visualizar brevemente los otros tipos de clientes.</a:t>
            </a:r>
            <a:endParaRPr>
              <a:latin typeface="DM Sans"/>
              <a:ea typeface="DM Sans"/>
              <a:cs typeface="DM Sans"/>
              <a:sym typeface="DM Sans"/>
            </a:endParaRPr>
          </a:p>
        </p:txBody>
      </p:sp>
      <p:pic>
        <p:nvPicPr>
          <p:cNvPr id="360" name="Google Shape;360;p88"/>
          <p:cNvPicPr preferRelativeResize="0"/>
          <p:nvPr/>
        </p:nvPicPr>
        <p:blipFill rotWithShape="1">
          <a:blip r:embed="rId3">
            <a:alphaModFix/>
          </a:blip>
          <a:srcRect l="5615" b="22172"/>
          <a:stretch/>
        </p:blipFill>
        <p:spPr>
          <a:xfrm>
            <a:off x="7350901" y="2136200"/>
            <a:ext cx="4131135" cy="3633803"/>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229"/>
          <p:cNvPicPr preferRelativeResize="0"/>
          <p:nvPr/>
        </p:nvPicPr>
        <p:blipFill>
          <a:blip r:embed="rId3">
            <a:alphaModFix/>
          </a:blip>
          <a:stretch>
            <a:fillRect/>
          </a:stretch>
        </p:blipFill>
        <p:spPr>
          <a:xfrm>
            <a:off x="10090567" y="6212834"/>
            <a:ext cx="1582035" cy="440900"/>
          </a:xfrm>
          <a:prstGeom prst="rect">
            <a:avLst/>
          </a:prstGeom>
          <a:noFill/>
          <a:ln>
            <a:noFill/>
          </a:ln>
        </p:spPr>
      </p:pic>
      <p:sp>
        <p:nvSpPr>
          <p:cNvPr id="1067" name="Google Shape;1067;p229"/>
          <p:cNvSpPr txBox="1"/>
          <p:nvPr/>
        </p:nvSpPr>
        <p:spPr>
          <a:xfrm>
            <a:off x="7251900" y="2145367"/>
            <a:ext cx="4038800" cy="1188000"/>
          </a:xfrm>
          <a:prstGeom prst="rect">
            <a:avLst/>
          </a:prstGeom>
          <a:noFill/>
          <a:ln>
            <a:noFill/>
          </a:ln>
        </p:spPr>
        <p:txBody>
          <a:bodyPr spcFirstLastPara="1" wrap="square" lIns="121900" tIns="121900" rIns="121900" bIns="121900" anchor="t" anchorCtr="0">
            <a:noAutofit/>
          </a:bodyPr>
          <a:lstStyle/>
          <a:p>
            <a:r>
              <a:rPr lang="es">
                <a:latin typeface="DM Sans"/>
                <a:ea typeface="DM Sans"/>
                <a:cs typeface="DM Sans"/>
                <a:sym typeface="DM Sans"/>
              </a:rPr>
              <a:t>El siguiente código es válido debido a que la variable se declara </a:t>
            </a:r>
            <a:r>
              <a:rPr lang="es" b="1">
                <a:latin typeface="DM Sans"/>
                <a:ea typeface="DM Sans"/>
                <a:cs typeface="DM Sans"/>
                <a:sym typeface="DM Sans"/>
              </a:rPr>
              <a:t>fuera de la función</a:t>
            </a:r>
            <a:r>
              <a:rPr lang="es">
                <a:latin typeface="DM Sans"/>
                <a:ea typeface="DM Sans"/>
                <a:cs typeface="DM Sans"/>
                <a:sym typeface="DM Sans"/>
              </a:rPr>
              <a:t>, lo que la hace global.</a:t>
            </a:r>
            <a:endParaRPr>
              <a:latin typeface="DM Sans"/>
              <a:ea typeface="DM Sans"/>
              <a:cs typeface="DM Sans"/>
              <a:sym typeface="DM Sans"/>
            </a:endParaRPr>
          </a:p>
        </p:txBody>
      </p:sp>
      <p:sp>
        <p:nvSpPr>
          <p:cNvPr id="1068" name="Google Shape;1068;p22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 de scope válido</a:t>
            </a:r>
            <a:endParaRPr sz="5333" b="1">
              <a:solidFill>
                <a:schemeClr val="dk1"/>
              </a:solidFill>
              <a:latin typeface="DM Sans"/>
              <a:ea typeface="DM Sans"/>
              <a:cs typeface="DM Sans"/>
              <a:sym typeface="DM Sans"/>
            </a:endParaRPr>
          </a:p>
        </p:txBody>
      </p:sp>
      <p:sp>
        <p:nvSpPr>
          <p:cNvPr id="1069" name="Google Shape;1069;p229"/>
          <p:cNvSpPr txBox="1"/>
          <p:nvPr/>
        </p:nvSpPr>
        <p:spPr>
          <a:xfrm>
            <a:off x="666167" y="2017000"/>
            <a:ext cx="6484000" cy="3442800"/>
          </a:xfrm>
          <a:prstGeom prst="rect">
            <a:avLst/>
          </a:prstGeom>
          <a:solidFill>
            <a:srgbClr val="1E1E1E"/>
          </a:solidFill>
          <a:ln>
            <a:noFill/>
          </a:ln>
        </p:spPr>
        <p:txBody>
          <a:bodyPr spcFirstLastPara="1" wrap="square" lIns="121900" tIns="121900" rIns="121900" bIns="121900" anchor="t" anchorCtr="0">
            <a:noAutofit/>
          </a:bodyPr>
          <a:lstStyle/>
          <a:p>
            <a:pPr>
              <a:lnSpc>
                <a:spcPct val="135714"/>
              </a:lnSpc>
            </a:pPr>
            <a:r>
              <a:rPr lang="es" sz="1600">
                <a:solidFill>
                  <a:srgbClr val="569CD6"/>
                </a:solidFill>
                <a:highlight>
                  <a:srgbClr val="1E1E1E"/>
                </a:highlight>
                <a:latin typeface="Courier New"/>
                <a:ea typeface="Courier New"/>
                <a:cs typeface="Courier New"/>
                <a:sym typeface="Courier New"/>
              </a:rPr>
              <a:t>const</a:t>
            </a:r>
            <a:r>
              <a:rPr lang="es" sz="1600">
                <a:solidFill>
                  <a:srgbClr val="D4D4D4"/>
                </a:solidFill>
                <a:highlight>
                  <a:srgbClr val="1E1E1E"/>
                </a:highlight>
                <a:latin typeface="Courier New"/>
                <a:ea typeface="Courier New"/>
                <a:cs typeface="Courier New"/>
                <a:sym typeface="Courier New"/>
              </a:rPr>
              <a:t> </a:t>
            </a:r>
            <a:r>
              <a:rPr lang="es" sz="1600">
                <a:solidFill>
                  <a:srgbClr val="4FC1FF"/>
                </a:solidFill>
                <a:highlight>
                  <a:srgbClr val="1E1E1E"/>
                </a:highlight>
                <a:latin typeface="Courier New"/>
                <a:ea typeface="Courier New"/>
                <a:cs typeface="Courier New"/>
                <a:sym typeface="Courier New"/>
              </a:rPr>
              <a:t>x</a:t>
            </a:r>
            <a:r>
              <a:rPr lang="es" sz="1600">
                <a:solidFill>
                  <a:srgbClr val="D4D4D4"/>
                </a:solidFill>
                <a:highlight>
                  <a:srgbClr val="1E1E1E"/>
                </a:highlight>
                <a:latin typeface="Courier New"/>
                <a:ea typeface="Courier New"/>
                <a:cs typeface="Courier New"/>
                <a:sym typeface="Courier New"/>
              </a:rPr>
              <a:t> = </a:t>
            </a:r>
            <a:r>
              <a:rPr lang="es" sz="1600">
                <a:solidFill>
                  <a:srgbClr val="CE9178"/>
                </a:solidFill>
                <a:highlight>
                  <a:srgbClr val="1E1E1E"/>
                </a:highlight>
                <a:latin typeface="Courier New"/>
                <a:ea typeface="Courier New"/>
                <a:cs typeface="Courier New"/>
                <a:sym typeface="Courier New"/>
              </a:rPr>
              <a:t>'declarada en el scope global'</a:t>
            </a:r>
            <a:endParaRPr sz="1600">
              <a:solidFill>
                <a:srgbClr val="569CD6"/>
              </a:solidFill>
              <a:highlight>
                <a:srgbClr val="1E1E1E"/>
              </a:highlight>
              <a:latin typeface="Courier New"/>
              <a:ea typeface="Courier New"/>
              <a:cs typeface="Courier New"/>
              <a:sym typeface="Courier New"/>
            </a:endParaRPr>
          </a:p>
          <a:p>
            <a:pPr>
              <a:lnSpc>
                <a:spcPct val="135714"/>
              </a:lnSpc>
            </a:pPr>
            <a:endParaRPr sz="1600">
              <a:solidFill>
                <a:srgbClr val="569CD6"/>
              </a:solidFill>
              <a:highlight>
                <a:srgbClr val="1E1E1E"/>
              </a:highlight>
              <a:latin typeface="Courier New"/>
              <a:ea typeface="Courier New"/>
              <a:cs typeface="Courier New"/>
              <a:sym typeface="Courier New"/>
            </a:endParaRPr>
          </a:p>
          <a:p>
            <a:pPr>
              <a:lnSpc>
                <a:spcPct val="135714"/>
              </a:lnSpc>
            </a:pPr>
            <a:r>
              <a:rPr lang="es" sz="1600">
                <a:solidFill>
                  <a:srgbClr val="569CD6"/>
                </a:solidFill>
                <a:highlight>
                  <a:srgbClr val="1E1E1E"/>
                </a:highlight>
                <a:latin typeface="Courier New"/>
                <a:ea typeface="Courier New"/>
                <a:cs typeface="Courier New"/>
                <a:sym typeface="Courier New"/>
              </a:rPr>
              <a:t>function</a:t>
            </a:r>
            <a:r>
              <a:rPr lang="es" sz="1600">
                <a:solidFill>
                  <a:srgbClr val="D4D4D4"/>
                </a:solidFill>
                <a:highlight>
                  <a:srgbClr val="1E1E1E"/>
                </a:highlight>
                <a:latin typeface="Courier New"/>
                <a:ea typeface="Courier New"/>
                <a:cs typeface="Courier New"/>
                <a:sym typeface="Courier New"/>
              </a:rPr>
              <a:t> </a:t>
            </a:r>
            <a:r>
              <a:rPr lang="es" sz="1600">
                <a:solidFill>
                  <a:srgbClr val="DCDCAA"/>
                </a:solidFill>
                <a:highlight>
                  <a:srgbClr val="1E1E1E"/>
                </a:highlight>
                <a:latin typeface="Courier New"/>
                <a:ea typeface="Courier New"/>
                <a:cs typeface="Courier New"/>
                <a:sym typeface="Courier New"/>
              </a:rPr>
              <a:t>example</a:t>
            </a:r>
            <a:r>
              <a:rPr lang="es" sz="1600">
                <a:solidFill>
                  <a:srgbClr val="D4D4D4"/>
                </a:solidFill>
                <a:highlight>
                  <a:srgbClr val="1E1E1E"/>
                </a:highlight>
                <a:latin typeface="Courier New"/>
                <a:ea typeface="Courier New"/>
                <a:cs typeface="Courier New"/>
                <a:sym typeface="Courier New"/>
              </a:rPr>
              <a:t>() {</a:t>
            </a:r>
            <a:endParaRPr sz="1600">
              <a:solidFill>
                <a:srgbClr val="6A9955"/>
              </a:solidFill>
              <a:highlight>
                <a:srgbClr val="1E1E1E"/>
              </a:highlight>
              <a:latin typeface="Courier New"/>
              <a:ea typeface="Courier New"/>
              <a:cs typeface="Courier New"/>
              <a:sym typeface="Courier New"/>
            </a:endParaRPr>
          </a:p>
          <a:p>
            <a:pPr>
              <a:lnSpc>
                <a:spcPct val="135714"/>
              </a:lnSpc>
            </a:pP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console</a:t>
            </a:r>
            <a:r>
              <a:rPr lang="es" sz="1600">
                <a:solidFill>
                  <a:srgbClr val="D4D4D4"/>
                </a:solidFill>
                <a:highlight>
                  <a:srgbClr val="1E1E1E"/>
                </a:highlight>
                <a:latin typeface="Courier New"/>
                <a:ea typeface="Courier New"/>
                <a:cs typeface="Courier New"/>
                <a:sym typeface="Courier New"/>
              </a:rPr>
              <a:t>.</a:t>
            </a:r>
            <a:r>
              <a:rPr lang="es" sz="1600">
                <a:solidFill>
                  <a:srgbClr val="DCDCAA"/>
                </a:solidFill>
                <a:highlight>
                  <a:srgbClr val="1E1E1E"/>
                </a:highlight>
                <a:latin typeface="Courier New"/>
                <a:ea typeface="Courier New"/>
                <a:cs typeface="Courier New"/>
                <a:sym typeface="Courier New"/>
              </a:rPr>
              <a:t>log</a:t>
            </a:r>
            <a:r>
              <a:rPr lang="es" sz="1600">
                <a:solidFill>
                  <a:srgbClr val="D4D4D4"/>
                </a:solidFill>
                <a:highlight>
                  <a:srgbClr val="1E1E1E"/>
                </a:highlight>
                <a:latin typeface="Courier New"/>
                <a:ea typeface="Courier New"/>
                <a:cs typeface="Courier New"/>
                <a:sym typeface="Courier New"/>
              </a:rPr>
              <a:t>(</a:t>
            </a:r>
            <a:r>
              <a:rPr lang="es" sz="1600">
                <a:solidFill>
                  <a:srgbClr val="4FC1FF"/>
                </a:solidFill>
                <a:highlight>
                  <a:srgbClr val="1E1E1E"/>
                </a:highlight>
                <a:latin typeface="Courier New"/>
                <a:ea typeface="Courier New"/>
                <a:cs typeface="Courier New"/>
                <a:sym typeface="Courier New"/>
              </a:rPr>
              <a:t>x</a:t>
            </a:r>
            <a:r>
              <a:rPr lang="es" sz="1600">
                <a:solidFill>
                  <a:srgbClr val="D4D4D4"/>
                </a:solidFill>
                <a:highlight>
                  <a:srgbClr val="1E1E1E"/>
                </a:highlight>
                <a:latin typeface="Courier New"/>
                <a:ea typeface="Courier New"/>
                <a:cs typeface="Courier New"/>
                <a:sym typeface="Courier New"/>
              </a:rPr>
              <a:t>) </a:t>
            </a:r>
            <a:r>
              <a:rPr lang="es" sz="1600">
                <a:solidFill>
                  <a:srgbClr val="6A9955"/>
                </a:solidFill>
                <a:highlight>
                  <a:srgbClr val="1E1E1E"/>
                </a:highlight>
                <a:latin typeface="Courier New"/>
                <a:ea typeface="Courier New"/>
                <a:cs typeface="Courier New"/>
                <a:sym typeface="Courier New"/>
              </a:rPr>
              <a:t>// x existe acá adentro</a:t>
            </a:r>
            <a:endParaRPr sz="1600">
              <a:solidFill>
                <a:srgbClr val="D4D4D4"/>
              </a:solidFill>
              <a:highlight>
                <a:srgbClr val="1E1E1E"/>
              </a:highlight>
              <a:latin typeface="Courier New"/>
              <a:ea typeface="Courier New"/>
              <a:cs typeface="Courier New"/>
              <a:sym typeface="Courier New"/>
            </a:endParaRPr>
          </a:p>
          <a:p>
            <a:pPr>
              <a:lnSpc>
                <a:spcPct val="135714"/>
              </a:lnSpc>
            </a:pPr>
            <a:r>
              <a:rPr lang="es" sz="1600">
                <a:solidFill>
                  <a:srgbClr val="D4D4D4"/>
                </a:solidFill>
                <a:highlight>
                  <a:srgbClr val="1E1E1E"/>
                </a:highlight>
                <a:latin typeface="Courier New"/>
                <a:ea typeface="Courier New"/>
                <a:cs typeface="Courier New"/>
                <a:sym typeface="Courier New"/>
              </a:rPr>
              <a:t>}</a:t>
            </a:r>
            <a:endParaRPr sz="1600">
              <a:solidFill>
                <a:srgbClr val="D4D4D4"/>
              </a:solidFill>
              <a:highlight>
                <a:srgbClr val="1E1E1E"/>
              </a:highlight>
              <a:latin typeface="Courier New"/>
              <a:ea typeface="Courier New"/>
              <a:cs typeface="Courier New"/>
              <a:sym typeface="Courier New"/>
            </a:endParaRPr>
          </a:p>
          <a:p>
            <a:pPr>
              <a:lnSpc>
                <a:spcPct val="135714"/>
              </a:lnSpc>
            </a:pPr>
            <a:endParaRPr sz="1600">
              <a:solidFill>
                <a:srgbClr val="D4D4D4"/>
              </a:solidFill>
              <a:highlight>
                <a:srgbClr val="1E1E1E"/>
              </a:highlight>
              <a:latin typeface="Courier New"/>
              <a:ea typeface="Courier New"/>
              <a:cs typeface="Courier New"/>
              <a:sym typeface="Courier New"/>
            </a:endParaRPr>
          </a:p>
          <a:p>
            <a:pPr>
              <a:lnSpc>
                <a:spcPct val="135714"/>
              </a:lnSpc>
            </a:pPr>
            <a:r>
              <a:rPr lang="es" sz="1600">
                <a:solidFill>
                  <a:srgbClr val="DCDCAA"/>
                </a:solidFill>
                <a:highlight>
                  <a:srgbClr val="1E1E1E"/>
                </a:highlight>
                <a:latin typeface="Courier New"/>
                <a:ea typeface="Courier New"/>
                <a:cs typeface="Courier New"/>
                <a:sym typeface="Courier New"/>
              </a:rPr>
              <a:t>example</a:t>
            </a:r>
            <a:r>
              <a:rPr lang="es" sz="1600">
                <a:solidFill>
                  <a:srgbClr val="D4D4D4"/>
                </a:solidFill>
                <a:highlight>
                  <a:srgbClr val="1E1E1E"/>
                </a:highlight>
                <a:latin typeface="Courier New"/>
                <a:ea typeface="Courier New"/>
                <a:cs typeface="Courier New"/>
                <a:sym typeface="Courier New"/>
              </a:rPr>
              <a:t>() </a:t>
            </a:r>
            <a:r>
              <a:rPr lang="es" sz="1600">
                <a:solidFill>
                  <a:srgbClr val="6A9955"/>
                </a:solidFill>
                <a:highlight>
                  <a:srgbClr val="1E1E1E"/>
                </a:highlight>
                <a:latin typeface="Courier New"/>
                <a:ea typeface="Courier New"/>
                <a:cs typeface="Courier New"/>
                <a:sym typeface="Courier New"/>
              </a:rPr>
              <a:t>// esto no lanza error</a:t>
            </a:r>
            <a:endParaRPr sz="1600">
              <a:solidFill>
                <a:srgbClr val="D4D4D4"/>
              </a:solidFill>
              <a:highlight>
                <a:srgbClr val="1E1E1E"/>
              </a:highlight>
              <a:latin typeface="Courier New"/>
              <a:ea typeface="Courier New"/>
              <a:cs typeface="Courier New"/>
              <a:sym typeface="Courier New"/>
            </a:endParaRPr>
          </a:p>
          <a:p>
            <a:pPr>
              <a:lnSpc>
                <a:spcPct val="135714"/>
              </a:lnSpc>
            </a:pPr>
            <a:endParaRPr sz="1600">
              <a:solidFill>
                <a:srgbClr val="D4D4D4"/>
              </a:solidFill>
              <a:highlight>
                <a:srgbClr val="1E1E1E"/>
              </a:highlight>
              <a:latin typeface="Courier New"/>
              <a:ea typeface="Courier New"/>
              <a:cs typeface="Courier New"/>
              <a:sym typeface="Courier New"/>
            </a:endParaRPr>
          </a:p>
          <a:p>
            <a:pPr>
              <a:lnSpc>
                <a:spcPct val="135714"/>
              </a:lnSpc>
            </a:pPr>
            <a:r>
              <a:rPr lang="es" sz="1600">
                <a:solidFill>
                  <a:srgbClr val="9CDCFE"/>
                </a:solidFill>
                <a:highlight>
                  <a:srgbClr val="1E1E1E"/>
                </a:highlight>
                <a:latin typeface="Courier New"/>
                <a:ea typeface="Courier New"/>
                <a:cs typeface="Courier New"/>
                <a:sym typeface="Courier New"/>
              </a:rPr>
              <a:t>console</a:t>
            </a:r>
            <a:r>
              <a:rPr lang="es" sz="1600">
                <a:solidFill>
                  <a:srgbClr val="D4D4D4"/>
                </a:solidFill>
                <a:highlight>
                  <a:srgbClr val="1E1E1E"/>
                </a:highlight>
                <a:latin typeface="Courier New"/>
                <a:ea typeface="Courier New"/>
                <a:cs typeface="Courier New"/>
                <a:sym typeface="Courier New"/>
              </a:rPr>
              <a:t>.</a:t>
            </a:r>
            <a:r>
              <a:rPr lang="es" sz="1600">
                <a:solidFill>
                  <a:srgbClr val="DCDCAA"/>
                </a:solidFill>
                <a:highlight>
                  <a:srgbClr val="1E1E1E"/>
                </a:highlight>
                <a:latin typeface="Courier New"/>
                <a:ea typeface="Courier New"/>
                <a:cs typeface="Courier New"/>
                <a:sym typeface="Courier New"/>
              </a:rPr>
              <a:t>log</a:t>
            </a:r>
            <a:r>
              <a:rPr lang="es" sz="1600">
                <a:solidFill>
                  <a:srgbClr val="D4D4D4"/>
                </a:solidFill>
                <a:highlight>
                  <a:srgbClr val="1E1E1E"/>
                </a:highlight>
                <a:latin typeface="Courier New"/>
                <a:ea typeface="Courier New"/>
                <a:cs typeface="Courier New"/>
                <a:sym typeface="Courier New"/>
              </a:rPr>
              <a:t>(</a:t>
            </a:r>
            <a:r>
              <a:rPr lang="es" sz="1600">
                <a:solidFill>
                  <a:srgbClr val="9CDCFE"/>
                </a:solidFill>
                <a:highlight>
                  <a:srgbClr val="1E1E1E"/>
                </a:highlight>
                <a:latin typeface="Courier New"/>
                <a:ea typeface="Courier New"/>
                <a:cs typeface="Courier New"/>
                <a:sym typeface="Courier New"/>
              </a:rPr>
              <a:t>x</a:t>
            </a:r>
            <a:r>
              <a:rPr lang="es" sz="1600">
                <a:solidFill>
                  <a:srgbClr val="D4D4D4"/>
                </a:solidFill>
                <a:highlight>
                  <a:srgbClr val="1E1E1E"/>
                </a:highlight>
                <a:latin typeface="Courier New"/>
                <a:ea typeface="Courier New"/>
                <a:cs typeface="Courier New"/>
                <a:sym typeface="Courier New"/>
              </a:rPr>
              <a:t>) </a:t>
            </a:r>
            <a:r>
              <a:rPr lang="es" sz="1600">
                <a:solidFill>
                  <a:srgbClr val="6A9955"/>
                </a:solidFill>
                <a:highlight>
                  <a:srgbClr val="1E1E1E"/>
                </a:highlight>
                <a:latin typeface="Courier New"/>
                <a:ea typeface="Courier New"/>
                <a:cs typeface="Courier New"/>
                <a:sym typeface="Courier New"/>
              </a:rPr>
              <a:t>// x existe acá afuera también</a:t>
            </a:r>
            <a:endParaRPr sz="1600">
              <a:solidFill>
                <a:srgbClr val="6A9955"/>
              </a:solidFill>
              <a:highlight>
                <a:srgbClr val="1E1E1E"/>
              </a:highlight>
              <a:latin typeface="Courier New"/>
              <a:ea typeface="Courier New"/>
              <a:cs typeface="Courier New"/>
              <a:sym typeface="Courier New"/>
            </a:endParaRPr>
          </a:p>
          <a:p>
            <a:endParaRPr sz="1600"/>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89"/>
          <p:cNvSpPr/>
          <p:nvPr/>
        </p:nvSpPr>
        <p:spPr>
          <a:xfrm>
            <a:off x="863200" y="2226233"/>
            <a:ext cx="10465600" cy="3637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366" name="Google Shape;366;p89"/>
          <p:cNvSpPr txBox="1"/>
          <p:nvPr/>
        </p:nvSpPr>
        <p:spPr>
          <a:xfrm>
            <a:off x="1120800" y="847584"/>
            <a:ext cx="99504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lt1"/>
                </a:solidFill>
                <a:latin typeface="DM Sans"/>
                <a:ea typeface="DM Sans"/>
                <a:cs typeface="DM Sans"/>
                <a:sym typeface="DM Sans"/>
              </a:rPr>
              <a:t>Cliente GUI</a:t>
            </a:r>
            <a:endParaRPr sz="5333" b="1">
              <a:solidFill>
                <a:schemeClr val="lt1"/>
              </a:solidFill>
              <a:latin typeface="DM Sans"/>
              <a:ea typeface="DM Sans"/>
              <a:cs typeface="DM Sans"/>
              <a:sym typeface="DM Sans"/>
            </a:endParaRPr>
          </a:p>
        </p:txBody>
      </p:sp>
      <p:sp>
        <p:nvSpPr>
          <p:cNvPr id="367" name="Google Shape;367;p89"/>
          <p:cNvSpPr txBox="1"/>
          <p:nvPr/>
        </p:nvSpPr>
        <p:spPr>
          <a:xfrm>
            <a:off x="6533833" y="2589434"/>
            <a:ext cx="4474000" cy="2795597"/>
          </a:xfrm>
          <a:prstGeom prst="rect">
            <a:avLst/>
          </a:prstGeom>
          <a:noFill/>
          <a:ln>
            <a:noFill/>
          </a:ln>
        </p:spPr>
        <p:txBody>
          <a:bodyPr spcFirstLastPara="1" wrap="square" lIns="121900" tIns="121900" rIns="121900" bIns="121900" anchor="t" anchorCtr="0">
            <a:spAutoFit/>
          </a:bodyPr>
          <a:lstStyle/>
          <a:p>
            <a:pPr>
              <a:spcBef>
                <a:spcPts val="1333"/>
              </a:spcBef>
            </a:pPr>
            <a:r>
              <a:rPr lang="es">
                <a:latin typeface="DM Sans"/>
                <a:ea typeface="DM Sans"/>
                <a:cs typeface="DM Sans"/>
                <a:sym typeface="DM Sans"/>
              </a:rPr>
              <a:t>Es el cliente que puede conectar a la base de datos desde un programa gráfico destinado a ello. El cliente GUI por excelencia para trabajar con MongoDB es </a:t>
            </a:r>
            <a:r>
              <a:rPr lang="es" b="1">
                <a:latin typeface="DM Sans"/>
                <a:ea typeface="DM Sans"/>
                <a:cs typeface="DM Sans"/>
                <a:sym typeface="DM Sans"/>
              </a:rPr>
              <a:t>MongoDB Compass</a:t>
            </a:r>
            <a:r>
              <a:rPr lang="es">
                <a:latin typeface="DM Sans"/>
                <a:ea typeface="DM Sans"/>
                <a:cs typeface="DM Sans"/>
                <a:sym typeface="DM Sans"/>
              </a:rPr>
              <a:t>. </a:t>
            </a:r>
            <a:endParaRPr>
              <a:latin typeface="DM Sans"/>
              <a:ea typeface="DM Sans"/>
              <a:cs typeface="DM Sans"/>
              <a:sym typeface="DM Sans"/>
            </a:endParaRPr>
          </a:p>
          <a:p>
            <a:pPr>
              <a:spcBef>
                <a:spcPts val="1333"/>
              </a:spcBef>
            </a:pPr>
            <a:r>
              <a:rPr lang="es">
                <a:latin typeface="DM Sans"/>
                <a:ea typeface="DM Sans"/>
                <a:cs typeface="DM Sans"/>
                <a:sym typeface="DM Sans"/>
              </a:rPr>
              <a:t>Éste suele instalarse al momento en el que instalamos Mongo, pero en caso de no contar con éste, </a:t>
            </a:r>
            <a:r>
              <a:rPr lang="es" u="sng">
                <a:solidFill>
                  <a:schemeClr val="hlink"/>
                </a:solidFill>
                <a:latin typeface="DM Sans"/>
                <a:ea typeface="DM Sans"/>
                <a:cs typeface="DM Sans"/>
                <a:sym typeface="DM Sans"/>
                <a:hlinkClick r:id="rId3"/>
              </a:rPr>
              <a:t>puedes descargarlo</a:t>
            </a:r>
            <a:r>
              <a:rPr lang="es">
                <a:latin typeface="DM Sans"/>
                <a:ea typeface="DM Sans"/>
                <a:cs typeface="DM Sans"/>
                <a:sym typeface="DM Sans"/>
              </a:rPr>
              <a:t>.</a:t>
            </a:r>
            <a:endParaRPr>
              <a:latin typeface="DM Sans"/>
              <a:ea typeface="DM Sans"/>
              <a:cs typeface="DM Sans"/>
              <a:sym typeface="DM Sans"/>
            </a:endParaRPr>
          </a:p>
        </p:txBody>
      </p:sp>
      <p:pic>
        <p:nvPicPr>
          <p:cNvPr id="368" name="Google Shape;368;p89"/>
          <p:cNvPicPr preferRelativeResize="0"/>
          <p:nvPr/>
        </p:nvPicPr>
        <p:blipFill>
          <a:blip r:embed="rId4">
            <a:alphaModFix/>
          </a:blip>
          <a:stretch>
            <a:fillRect/>
          </a:stretch>
        </p:blipFill>
        <p:spPr>
          <a:xfrm>
            <a:off x="1277801" y="2981867"/>
            <a:ext cx="5051767" cy="2125933"/>
          </a:xfrm>
          <a:prstGeom prst="rect">
            <a:avLst/>
          </a:prstGeom>
          <a:noFill/>
          <a:ln>
            <a:noFill/>
          </a:ln>
        </p:spPr>
      </p:pic>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90"/>
          <p:cNvPicPr preferRelativeResize="0"/>
          <p:nvPr/>
        </p:nvPicPr>
        <p:blipFill>
          <a:blip r:embed="rId3">
            <a:alphaModFix/>
          </a:blip>
          <a:stretch>
            <a:fillRect/>
          </a:stretch>
        </p:blipFill>
        <p:spPr>
          <a:xfrm>
            <a:off x="1994501" y="2106000"/>
            <a:ext cx="8203001" cy="4432400"/>
          </a:xfrm>
          <a:prstGeom prst="rect">
            <a:avLst/>
          </a:prstGeom>
          <a:noFill/>
          <a:ln w="9525" cap="flat" cmpd="sng">
            <a:solidFill>
              <a:srgbClr val="CCCCCC"/>
            </a:solidFill>
            <a:prstDash val="solid"/>
            <a:round/>
            <a:headEnd type="none" w="sm" len="sm"/>
            <a:tailEnd type="none" w="sm" len="sm"/>
          </a:ln>
        </p:spPr>
      </p:pic>
      <p:sp>
        <p:nvSpPr>
          <p:cNvPr id="374" name="Google Shape;374;p90"/>
          <p:cNvSpPr txBox="1"/>
          <p:nvPr/>
        </p:nvSpPr>
        <p:spPr>
          <a:xfrm>
            <a:off x="866400" y="319600"/>
            <a:ext cx="10459200" cy="1887528"/>
          </a:xfrm>
          <a:prstGeom prst="rect">
            <a:avLst/>
          </a:prstGeom>
          <a:noFill/>
          <a:ln>
            <a:noFill/>
          </a:ln>
        </p:spPr>
        <p:txBody>
          <a:bodyPr spcFirstLastPara="1" wrap="square" lIns="121900" tIns="121900" rIns="121900" bIns="121900" anchor="t" anchorCtr="0">
            <a:spAutoFit/>
          </a:bodyPr>
          <a:lstStyle/>
          <a:p>
            <a:pPr algn="ctr"/>
            <a:r>
              <a:rPr lang="es" sz="5333" b="1">
                <a:solidFill>
                  <a:schemeClr val="lt1"/>
                </a:solidFill>
                <a:latin typeface="DM Sans"/>
                <a:ea typeface="DM Sans"/>
                <a:cs typeface="DM Sans"/>
                <a:sym typeface="DM Sans"/>
              </a:rPr>
              <a:t>Ejemplo de cómo se ve el uso de MongoDB Compass</a:t>
            </a:r>
            <a:endParaRPr sz="5333" b="1">
              <a:solidFill>
                <a:schemeClr val="lt1"/>
              </a:solidFill>
              <a:latin typeface="DM Sans"/>
              <a:ea typeface="DM Sans"/>
              <a:cs typeface="DM Sans"/>
              <a:sym typeface="DM Sans"/>
            </a:endParaRP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91"/>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80" name="Google Shape;380;p91"/>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Cliente App</a:t>
            </a:r>
            <a:endParaRPr sz="4667" b="1">
              <a:solidFill>
                <a:schemeClr val="lt1"/>
              </a:solidFill>
              <a:latin typeface="DM Sans"/>
              <a:ea typeface="DM Sans"/>
              <a:cs typeface="DM Sans"/>
              <a:sym typeface="DM Sans"/>
            </a:endParaRPr>
          </a:p>
        </p:txBody>
      </p:sp>
      <p:sp>
        <p:nvSpPr>
          <p:cNvPr id="381" name="Google Shape;381;p91"/>
          <p:cNvSpPr txBox="1"/>
          <p:nvPr/>
        </p:nvSpPr>
        <p:spPr>
          <a:xfrm>
            <a:off x="1516100" y="1926134"/>
            <a:ext cx="4252800" cy="334959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Este será nuestro fuerte: Poder acceder a la base de datos desde nuestra aplicación, permite utilizarla a partir de código, a partir de un contexto.</a:t>
            </a:r>
            <a:endParaRPr>
              <a:latin typeface="DM Sans"/>
              <a:ea typeface="DM Sans"/>
              <a:cs typeface="DM Sans"/>
              <a:sym typeface="DM Sans"/>
            </a:endParaRPr>
          </a:p>
          <a:p>
            <a:pPr>
              <a:spcBef>
                <a:spcPts val="1333"/>
              </a:spcBef>
              <a:spcAft>
                <a:spcPts val="1333"/>
              </a:spcAft>
              <a:buClr>
                <a:srgbClr val="000000"/>
              </a:buClr>
              <a:buSzPts val="1350"/>
            </a:pPr>
            <a:r>
              <a:rPr lang="es">
                <a:latin typeface="DM Sans"/>
                <a:ea typeface="DM Sans"/>
                <a:cs typeface="DM Sans"/>
                <a:sym typeface="DM Sans"/>
              </a:rPr>
              <a:t>Esto significa que, una vez que se encuentra correctamente configurada la app, no dependeremos tanto de meter mano manualmente, pues nuestro programa sabrá en qué momento realizar las operaciones CRUD</a:t>
            </a:r>
            <a:endParaRPr>
              <a:solidFill>
                <a:srgbClr val="000000"/>
              </a:solidFill>
              <a:latin typeface="DM Sans"/>
              <a:ea typeface="DM Sans"/>
              <a:cs typeface="DM Sans"/>
              <a:sym typeface="DM Sans"/>
            </a:endParaRPr>
          </a:p>
        </p:txBody>
      </p:sp>
      <p:pic>
        <p:nvPicPr>
          <p:cNvPr id="382" name="Google Shape;382;p91"/>
          <p:cNvPicPr preferRelativeResize="0"/>
          <p:nvPr/>
        </p:nvPicPr>
        <p:blipFill>
          <a:blip r:embed="rId3">
            <a:alphaModFix/>
          </a:blip>
          <a:stretch>
            <a:fillRect/>
          </a:stretch>
        </p:blipFill>
        <p:spPr>
          <a:xfrm>
            <a:off x="6579545" y="1749934"/>
            <a:ext cx="4136180" cy="4094401"/>
          </a:xfrm>
          <a:prstGeom prst="rect">
            <a:avLst/>
          </a:prstGeom>
          <a:noFill/>
          <a:ln>
            <a:noFill/>
          </a:ln>
        </p:spPr>
      </p:pic>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92"/>
          <p:cNvSpPr/>
          <p:nvPr/>
        </p:nvSpPr>
        <p:spPr>
          <a:xfrm>
            <a:off x="863200" y="1969251"/>
            <a:ext cx="10465600" cy="39480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388" name="Google Shape;388;p92"/>
          <p:cNvSpPr txBox="1"/>
          <p:nvPr/>
        </p:nvSpPr>
        <p:spPr>
          <a:xfrm>
            <a:off x="1120800" y="773151"/>
            <a:ext cx="99504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lt1"/>
                </a:solidFill>
                <a:latin typeface="DM Sans"/>
                <a:ea typeface="DM Sans"/>
                <a:cs typeface="DM Sans"/>
                <a:sym typeface="DM Sans"/>
              </a:rPr>
              <a:t>Cliente Web</a:t>
            </a:r>
            <a:endParaRPr sz="5333" b="1">
              <a:solidFill>
                <a:schemeClr val="lt1"/>
              </a:solidFill>
              <a:latin typeface="DM Sans"/>
              <a:ea typeface="DM Sans"/>
              <a:cs typeface="DM Sans"/>
              <a:sym typeface="DM Sans"/>
            </a:endParaRPr>
          </a:p>
        </p:txBody>
      </p:sp>
      <p:sp>
        <p:nvSpPr>
          <p:cNvPr id="389" name="Google Shape;389;p92"/>
          <p:cNvSpPr txBox="1"/>
          <p:nvPr/>
        </p:nvSpPr>
        <p:spPr>
          <a:xfrm>
            <a:off x="5936800" y="2125234"/>
            <a:ext cx="5134400" cy="351630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Cuando conseguimos tener nuestra base de datos en la nube, podemos conectarnos a un servidor en la web para poder analizar los datos y realizar las operaciones desde cualquier computadora.</a:t>
            </a:r>
            <a:endParaRPr>
              <a:latin typeface="DM Sans"/>
              <a:ea typeface="DM Sans"/>
              <a:cs typeface="DM Sans"/>
              <a:sym typeface="DM Sans"/>
            </a:endParaRPr>
          </a:p>
          <a:p>
            <a:pPr>
              <a:spcBef>
                <a:spcPts val="1333"/>
              </a:spcBef>
            </a:pPr>
            <a:r>
              <a:rPr lang="es">
                <a:latin typeface="DM Sans"/>
                <a:ea typeface="DM Sans"/>
                <a:cs typeface="DM Sans"/>
                <a:sym typeface="DM Sans"/>
              </a:rPr>
              <a:t>Es de los modelos más utilizados, debido a que no es necesario contar con una computadora específica (según sean los permisos)</a:t>
            </a:r>
            <a:endParaRPr>
              <a:latin typeface="DM Sans"/>
              <a:ea typeface="DM Sans"/>
              <a:cs typeface="DM Sans"/>
              <a:sym typeface="DM Sans"/>
            </a:endParaRPr>
          </a:p>
          <a:p>
            <a:pPr>
              <a:spcBef>
                <a:spcPts val="1333"/>
              </a:spcBef>
              <a:spcAft>
                <a:spcPts val="1333"/>
              </a:spcAft>
            </a:pPr>
            <a:r>
              <a:rPr lang="es">
                <a:latin typeface="DM Sans"/>
                <a:ea typeface="DM Sans"/>
                <a:cs typeface="DM Sans"/>
                <a:sym typeface="DM Sans"/>
              </a:rPr>
              <a:t>El cliente web por excelencia para MongoDB es Atlas, además de fungir como </a:t>
            </a:r>
            <a:r>
              <a:rPr lang="es" b="1">
                <a:latin typeface="DM Sans"/>
                <a:ea typeface="DM Sans"/>
                <a:cs typeface="DM Sans"/>
                <a:sym typeface="DM Sans"/>
              </a:rPr>
              <a:t>DBaaS</a:t>
            </a:r>
            <a:endParaRPr b="1">
              <a:latin typeface="DM Sans"/>
              <a:ea typeface="DM Sans"/>
              <a:cs typeface="DM Sans"/>
              <a:sym typeface="DM Sans"/>
            </a:endParaRPr>
          </a:p>
        </p:txBody>
      </p:sp>
      <p:pic>
        <p:nvPicPr>
          <p:cNvPr id="390" name="Google Shape;390;p92"/>
          <p:cNvPicPr preferRelativeResize="0"/>
          <p:nvPr/>
        </p:nvPicPr>
        <p:blipFill>
          <a:blip r:embed="rId3">
            <a:alphaModFix/>
          </a:blip>
          <a:stretch>
            <a:fillRect/>
          </a:stretch>
        </p:blipFill>
        <p:spPr>
          <a:xfrm>
            <a:off x="1690733" y="2957485"/>
            <a:ext cx="3506467" cy="1971500"/>
          </a:xfrm>
          <a:prstGeom prst="rect">
            <a:avLst/>
          </a:prstGeom>
          <a:noFill/>
          <a:ln>
            <a:noFill/>
          </a:ln>
        </p:spPr>
      </p:pic>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93"/>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DBaaS:</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Database as a Service</a:t>
            </a:r>
            <a:endParaRPr sz="5333" b="1">
              <a:solidFill>
                <a:srgbClr val="EA90FF"/>
              </a:solidFill>
              <a:latin typeface="DM Sans"/>
              <a:ea typeface="DM Sans"/>
              <a:cs typeface="DM Sans"/>
              <a:sym typeface="DM Sans"/>
            </a:endParaRP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94"/>
          <p:cNvSpPr txBox="1"/>
          <p:nvPr/>
        </p:nvSpPr>
        <p:spPr>
          <a:xfrm>
            <a:off x="884433" y="966200"/>
            <a:ext cx="9952800" cy="24619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El problema: </a:t>
            </a:r>
            <a:endParaRPr sz="5333" b="1">
              <a:solidFill>
                <a:schemeClr val="dk1"/>
              </a:solidFill>
              <a:latin typeface="DM Sans"/>
              <a:ea typeface="DM Sans"/>
              <a:cs typeface="DM Sans"/>
              <a:sym typeface="DM Sans"/>
            </a:endParaRPr>
          </a:p>
          <a:p>
            <a:pPr>
              <a:lnSpc>
                <a:spcPct val="90000"/>
              </a:lnSpc>
              <a:buClr>
                <a:schemeClr val="dk1"/>
              </a:buClr>
              <a:buSzPts val="4000"/>
            </a:pPr>
            <a:r>
              <a:rPr lang="es" sz="5333" b="1">
                <a:solidFill>
                  <a:schemeClr val="dk1"/>
                </a:solidFill>
                <a:latin typeface="DM Sans"/>
                <a:ea typeface="DM Sans"/>
                <a:cs typeface="DM Sans"/>
                <a:sym typeface="DM Sans"/>
              </a:rPr>
              <a:t>Escalabilidad y factibilidad</a:t>
            </a:r>
            <a:endParaRPr sz="5333" b="1">
              <a:solidFill>
                <a:schemeClr val="dk1"/>
              </a:solidFill>
              <a:latin typeface="DM Sans"/>
              <a:ea typeface="DM Sans"/>
              <a:cs typeface="DM Sans"/>
              <a:sym typeface="DM Sans"/>
            </a:endParaRPr>
          </a:p>
          <a:p>
            <a:pPr>
              <a:lnSpc>
                <a:spcPct val="90000"/>
              </a:lnSpc>
              <a:buClr>
                <a:srgbClr val="000000"/>
              </a:buClr>
              <a:buSzPts val="4000"/>
            </a:pPr>
            <a:endParaRPr sz="5333" b="1">
              <a:solidFill>
                <a:schemeClr val="dk1"/>
              </a:solidFill>
              <a:latin typeface="DM Sans"/>
              <a:ea typeface="DM Sans"/>
              <a:cs typeface="DM Sans"/>
              <a:sym typeface="DM Sans"/>
            </a:endParaRPr>
          </a:p>
        </p:txBody>
      </p:sp>
      <p:sp>
        <p:nvSpPr>
          <p:cNvPr id="401" name="Google Shape;401;p94"/>
          <p:cNvSpPr txBox="1"/>
          <p:nvPr/>
        </p:nvSpPr>
        <p:spPr>
          <a:xfrm>
            <a:off x="817033" y="3148701"/>
            <a:ext cx="5112800" cy="2408311"/>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¿Qué pasa cuando tu empresa va creciendo y necesitamos almacenar cantidades enormes de información?</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¿Estamos dispuestos a dedicar cuartos completos con bases de datos?</a:t>
            </a:r>
            <a:endParaRPr>
              <a:solidFill>
                <a:schemeClr val="dk1"/>
              </a:solidFill>
              <a:latin typeface="DM Sans"/>
              <a:ea typeface="DM Sans"/>
              <a:cs typeface="DM Sans"/>
              <a:sym typeface="DM Sans"/>
            </a:endParaRPr>
          </a:p>
          <a:p>
            <a:pPr marL="609585">
              <a:spcBef>
                <a:spcPts val="1333"/>
              </a:spcBef>
            </a:pPr>
            <a:endParaRPr>
              <a:solidFill>
                <a:schemeClr val="dk1"/>
              </a:solidFill>
              <a:latin typeface="DM Sans"/>
              <a:ea typeface="DM Sans"/>
              <a:cs typeface="DM Sans"/>
              <a:sym typeface="DM Sans"/>
            </a:endParaRPr>
          </a:p>
        </p:txBody>
      </p:sp>
      <p:sp>
        <p:nvSpPr>
          <p:cNvPr id="402" name="Google Shape;402;p94"/>
          <p:cNvSpPr txBox="1"/>
          <p:nvPr/>
        </p:nvSpPr>
        <p:spPr>
          <a:xfrm>
            <a:off x="6262167" y="3148700"/>
            <a:ext cx="5112800" cy="2795597"/>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¿Qué tan elevados pueden llegar a ser los costos de tener que comprar </a:t>
            </a:r>
            <a:r>
              <a:rPr lang="es" b="1">
                <a:solidFill>
                  <a:schemeClr val="dk1"/>
                </a:solidFill>
                <a:latin typeface="DM Sans"/>
                <a:ea typeface="DM Sans"/>
                <a:cs typeface="DM Sans"/>
                <a:sym typeface="DM Sans"/>
              </a:rPr>
              <a:t>infraestructura física</a:t>
            </a:r>
            <a:r>
              <a:rPr lang="es">
                <a:solidFill>
                  <a:schemeClr val="dk1"/>
                </a:solidFill>
                <a:latin typeface="DM Sans"/>
                <a:ea typeface="DM Sans"/>
                <a:cs typeface="DM Sans"/>
                <a:sym typeface="DM Sans"/>
              </a:rPr>
              <a:t> para el negocio? ¿Valdrá la pena?</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¿Y si hubiera forma de “rentar” dicho espacio a un proveedor, para sólo preocuparme en los aspectos más superficiales de la base de datos?</a:t>
            </a:r>
            <a:endParaRPr sz="2400"/>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95"/>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08" name="Google Shape;408;p95"/>
          <p:cNvSpPr txBox="1"/>
          <p:nvPr/>
        </p:nvSpPr>
        <p:spPr>
          <a:xfrm>
            <a:off x="4866000" y="1150985"/>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La solución: DBaaS</a:t>
            </a:r>
            <a:endParaRPr sz="5333" b="1">
              <a:solidFill>
                <a:schemeClr val="dk1"/>
              </a:solidFill>
              <a:latin typeface="DM Sans"/>
              <a:ea typeface="DM Sans"/>
              <a:cs typeface="DM Sans"/>
              <a:sym typeface="DM Sans"/>
            </a:endParaRPr>
          </a:p>
        </p:txBody>
      </p:sp>
      <p:sp>
        <p:nvSpPr>
          <p:cNvPr id="409" name="Google Shape;409;p95"/>
          <p:cNvSpPr txBox="1"/>
          <p:nvPr/>
        </p:nvSpPr>
        <p:spPr>
          <a:xfrm>
            <a:off x="4866000" y="2136184"/>
            <a:ext cx="6649600" cy="3570168"/>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Utilizar una base de datos como servicio, implica el poder hacer uso de una base de datos, </a:t>
            </a:r>
            <a:r>
              <a:rPr lang="es" b="1">
                <a:latin typeface="DM Sans"/>
                <a:ea typeface="DM Sans"/>
                <a:cs typeface="DM Sans"/>
                <a:sym typeface="DM Sans"/>
              </a:rPr>
              <a:t>sin preocuparse en tener que gestionar todo el aspecto físico que éste implica</a:t>
            </a:r>
            <a:r>
              <a:rPr lang="es">
                <a:latin typeface="DM Sans"/>
                <a:ea typeface="DM Sans"/>
                <a:cs typeface="DM Sans"/>
                <a:sym typeface="DM Sans"/>
              </a:rPr>
              <a:t>, es decir, podemos rentar espacios para poder alojar la información de nuestra base de datos.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Todos los aspectos físicos, de mantenimiento y seguridad de dichas bases de datos, vienen gestionados por el proveedor de dicho servicio.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Amazon, Google, Microsoft, </a:t>
            </a:r>
            <a:r>
              <a:rPr lang="es" b="1">
                <a:latin typeface="DM Sans"/>
                <a:ea typeface="DM Sans"/>
                <a:cs typeface="DM Sans"/>
                <a:sym typeface="DM Sans"/>
              </a:rPr>
              <a:t>Mongo Atlas</a:t>
            </a:r>
            <a:r>
              <a:rPr lang="es">
                <a:latin typeface="DM Sans"/>
                <a:ea typeface="DM Sans"/>
                <a:cs typeface="DM Sans"/>
                <a:sym typeface="DM Sans"/>
              </a:rPr>
              <a:t> son algunos ejemplos.</a:t>
            </a:r>
            <a:endParaRPr>
              <a:latin typeface="DM Sans"/>
              <a:ea typeface="DM Sans"/>
              <a:cs typeface="DM Sans"/>
              <a:sym typeface="DM Sans"/>
            </a:endParaRPr>
          </a:p>
        </p:txBody>
      </p:sp>
      <p:pic>
        <p:nvPicPr>
          <p:cNvPr id="410" name="Google Shape;410;p95"/>
          <p:cNvPicPr preferRelativeResize="0"/>
          <p:nvPr/>
        </p:nvPicPr>
        <p:blipFill>
          <a:blip r:embed="rId3">
            <a:alphaModFix/>
          </a:blip>
          <a:stretch>
            <a:fillRect/>
          </a:stretch>
        </p:blipFill>
        <p:spPr>
          <a:xfrm>
            <a:off x="607267" y="2103800"/>
            <a:ext cx="3874568" cy="2650400"/>
          </a:xfrm>
          <a:prstGeom prst="rect">
            <a:avLst/>
          </a:prstGeom>
          <a:noFill/>
          <a:ln>
            <a:noFill/>
          </a:ln>
        </p:spPr>
      </p:pic>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96"/>
          <p:cNvSpPr txBox="1"/>
          <p:nvPr/>
        </p:nvSpPr>
        <p:spPr>
          <a:xfrm>
            <a:off x="631133" y="1001333"/>
            <a:ext cx="9614000" cy="946800"/>
          </a:xfrm>
          <a:prstGeom prst="rect">
            <a:avLst/>
          </a:prstGeom>
          <a:noFill/>
          <a:ln>
            <a:noFill/>
          </a:ln>
        </p:spPr>
        <p:txBody>
          <a:bodyPr spcFirstLastPara="1" wrap="square" lIns="121900" tIns="121900" rIns="121900" bIns="121900" anchor="t" anchorCtr="0">
            <a:noAutofit/>
          </a:bodyPr>
          <a:lstStyle/>
          <a:p>
            <a:pPr>
              <a:lnSpc>
                <a:spcPct val="90000"/>
              </a:lnSpc>
              <a:buClr>
                <a:srgbClr val="000000"/>
              </a:buClr>
              <a:buSzPts val="4000"/>
            </a:pPr>
            <a:r>
              <a:rPr lang="es" sz="5333" b="1">
                <a:solidFill>
                  <a:schemeClr val="dk1"/>
                </a:solidFill>
                <a:latin typeface="DM Sans"/>
                <a:ea typeface="DM Sans"/>
                <a:cs typeface="DM Sans"/>
                <a:sym typeface="DM Sans"/>
              </a:rPr>
              <a:t>Ventajas del modelo DBaaS</a:t>
            </a:r>
            <a:endParaRPr sz="5333" b="1">
              <a:solidFill>
                <a:schemeClr val="dk1"/>
              </a:solidFill>
              <a:latin typeface="DM Sans"/>
              <a:ea typeface="DM Sans"/>
              <a:cs typeface="DM Sans"/>
              <a:sym typeface="DM Sans"/>
            </a:endParaRPr>
          </a:p>
        </p:txBody>
      </p:sp>
      <p:sp>
        <p:nvSpPr>
          <p:cNvPr id="416" name="Google Shape;416;p96"/>
          <p:cNvSpPr txBox="1"/>
          <p:nvPr/>
        </p:nvSpPr>
        <p:spPr>
          <a:xfrm>
            <a:off x="631133" y="2341034"/>
            <a:ext cx="5112800" cy="3903592"/>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Char char="✓"/>
            </a:pPr>
            <a:r>
              <a:rPr lang="es" b="1">
                <a:solidFill>
                  <a:schemeClr val="dk1"/>
                </a:solidFill>
                <a:latin typeface="DM Sans"/>
                <a:ea typeface="DM Sans"/>
                <a:cs typeface="DM Sans"/>
                <a:sym typeface="DM Sans"/>
              </a:rPr>
              <a:t>Se elimina la infraestructura física</a:t>
            </a:r>
            <a:r>
              <a:rPr lang="es">
                <a:solidFill>
                  <a:schemeClr val="dk1"/>
                </a:solidFill>
                <a:latin typeface="DM Sans"/>
                <a:ea typeface="DM Sans"/>
                <a:cs typeface="DM Sans"/>
                <a:sym typeface="DM Sans"/>
              </a:rPr>
              <a:t> de la ecuación ahorrando en costos, ya que el proveedor es responsable del mantenimiento y la disponibilidad de los sistemas. Los usuarios son responsables de sus propios datos.</a:t>
            </a:r>
            <a:endParaRPr>
              <a:solidFill>
                <a:schemeClr val="dk1"/>
              </a:solidFill>
              <a:latin typeface="DM Sans"/>
              <a:ea typeface="DM Sans"/>
              <a:cs typeface="DM Sans"/>
              <a:sym typeface="DM Sans"/>
            </a:endParaRPr>
          </a:p>
          <a:p>
            <a:pPr marL="609585" indent="-419090">
              <a:spcBef>
                <a:spcPts val="1333"/>
              </a:spcBef>
              <a:spcAft>
                <a:spcPts val="1333"/>
              </a:spcAft>
              <a:buClr>
                <a:schemeClr val="accent4"/>
              </a:buClr>
              <a:buSzPts val="1350"/>
              <a:buChar char="✓"/>
            </a:pPr>
            <a:r>
              <a:rPr lang="es" b="1">
                <a:solidFill>
                  <a:schemeClr val="dk1"/>
                </a:solidFill>
                <a:latin typeface="DM Sans"/>
                <a:ea typeface="DM Sans"/>
                <a:cs typeface="DM Sans"/>
                <a:sym typeface="DM Sans"/>
              </a:rPr>
              <a:t>Ahorro de costos generalizado</a:t>
            </a:r>
            <a:r>
              <a:rPr lang="es">
                <a:solidFill>
                  <a:schemeClr val="dk1"/>
                </a:solidFill>
                <a:latin typeface="DM Sans"/>
                <a:ea typeface="DM Sans"/>
                <a:cs typeface="DM Sans"/>
                <a:sym typeface="DM Sans"/>
              </a:rPr>
              <a:t>. Además de prescindir de las inversiones físicas, con </a:t>
            </a:r>
            <a:r>
              <a:rPr lang="es" b="1">
                <a:solidFill>
                  <a:schemeClr val="dk1"/>
                </a:solidFill>
                <a:latin typeface="DM Sans"/>
                <a:ea typeface="DM Sans"/>
                <a:cs typeface="DM Sans"/>
                <a:sym typeface="DM Sans"/>
              </a:rPr>
              <a:t>DBaaS </a:t>
            </a:r>
            <a:r>
              <a:rPr lang="es">
                <a:solidFill>
                  <a:schemeClr val="dk1"/>
                </a:solidFill>
                <a:latin typeface="DM Sans"/>
                <a:ea typeface="DM Sans"/>
                <a:cs typeface="DM Sans"/>
                <a:sym typeface="DM Sans"/>
              </a:rPr>
              <a:t>se puede tener menos personal dedicado a esta tarea, ahorrar en energía y aprovechar mejor el espacio físico.</a:t>
            </a:r>
            <a:endParaRPr>
              <a:latin typeface="DM Sans"/>
              <a:ea typeface="DM Sans"/>
              <a:cs typeface="DM Sans"/>
              <a:sym typeface="DM Sans"/>
            </a:endParaRPr>
          </a:p>
        </p:txBody>
      </p:sp>
      <p:sp>
        <p:nvSpPr>
          <p:cNvPr id="417" name="Google Shape;417;p96"/>
          <p:cNvSpPr txBox="1"/>
          <p:nvPr/>
        </p:nvSpPr>
        <p:spPr>
          <a:xfrm>
            <a:off x="6036767" y="2341034"/>
            <a:ext cx="5112800" cy="3072596"/>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accent4"/>
              </a:buClr>
              <a:buSzPts val="1350"/>
              <a:buChar char="✓"/>
            </a:pPr>
            <a:r>
              <a:rPr lang="es" b="1">
                <a:solidFill>
                  <a:schemeClr val="dk1"/>
                </a:solidFill>
                <a:latin typeface="DM Sans"/>
                <a:ea typeface="DM Sans"/>
                <a:cs typeface="DM Sans"/>
                <a:sym typeface="DM Sans"/>
              </a:rPr>
              <a:t>Escalabilidad</a:t>
            </a:r>
            <a:r>
              <a:rPr lang="es">
                <a:solidFill>
                  <a:schemeClr val="dk1"/>
                </a:solidFill>
                <a:latin typeface="DM Sans"/>
                <a:ea typeface="DM Sans"/>
                <a:cs typeface="DM Sans"/>
                <a:sym typeface="DM Sans"/>
              </a:rPr>
              <a:t>. Con </a:t>
            </a:r>
            <a:r>
              <a:rPr lang="es" b="1">
                <a:solidFill>
                  <a:schemeClr val="dk1"/>
                </a:solidFill>
                <a:latin typeface="DM Sans"/>
                <a:ea typeface="DM Sans"/>
                <a:cs typeface="DM Sans"/>
                <a:sym typeface="DM Sans"/>
              </a:rPr>
              <a:t>DBaaS</a:t>
            </a:r>
            <a:r>
              <a:rPr lang="es">
                <a:solidFill>
                  <a:schemeClr val="dk1"/>
                </a:solidFill>
                <a:latin typeface="DM Sans"/>
                <a:ea typeface="DM Sans"/>
                <a:cs typeface="DM Sans"/>
                <a:sym typeface="DM Sans"/>
              </a:rPr>
              <a:t> podemos acceder a diferentes tarifas basadas principalmente en el rendimiento deseado y nuestras necesidades.</a:t>
            </a:r>
            <a:endParaRPr>
              <a:solidFill>
                <a:schemeClr val="dk1"/>
              </a:solidFill>
              <a:latin typeface="DM Sans"/>
              <a:ea typeface="DM Sans"/>
              <a:cs typeface="DM Sans"/>
              <a:sym typeface="DM Sans"/>
            </a:endParaRPr>
          </a:p>
          <a:p>
            <a:pPr marL="609585" indent="-419090">
              <a:spcBef>
                <a:spcPts val="1333"/>
              </a:spcBef>
              <a:buClr>
                <a:schemeClr val="accent4"/>
              </a:buClr>
              <a:buSzPts val="1350"/>
              <a:buChar char="✓"/>
            </a:pPr>
            <a:r>
              <a:rPr lang="es" b="1">
                <a:solidFill>
                  <a:schemeClr val="dk1"/>
                </a:solidFill>
                <a:latin typeface="DM Sans"/>
                <a:ea typeface="DM Sans"/>
                <a:cs typeface="DM Sans"/>
                <a:sym typeface="DM Sans"/>
              </a:rPr>
              <a:t>Personal cualificado</a:t>
            </a:r>
            <a:r>
              <a:rPr lang="es">
                <a:solidFill>
                  <a:schemeClr val="dk1"/>
                </a:solidFill>
                <a:latin typeface="DM Sans"/>
                <a:ea typeface="DM Sans"/>
                <a:cs typeface="DM Sans"/>
                <a:sym typeface="DM Sans"/>
              </a:rPr>
              <a:t>. A través de </a:t>
            </a:r>
            <a:r>
              <a:rPr lang="es" b="1">
                <a:solidFill>
                  <a:schemeClr val="dk1"/>
                </a:solidFill>
                <a:latin typeface="DM Sans"/>
                <a:ea typeface="DM Sans"/>
                <a:cs typeface="DM Sans"/>
                <a:sym typeface="DM Sans"/>
              </a:rPr>
              <a:t>DBaaS</a:t>
            </a:r>
            <a:r>
              <a:rPr lang="es">
                <a:solidFill>
                  <a:schemeClr val="dk1"/>
                </a:solidFill>
                <a:latin typeface="DM Sans"/>
                <a:ea typeface="DM Sans"/>
                <a:cs typeface="DM Sans"/>
                <a:sym typeface="DM Sans"/>
              </a:rPr>
              <a:t> se accede a expertos en bases de datos que se encargarán de todas las tareas de mantenimiento, actualización, seguridad y gestión.</a:t>
            </a:r>
            <a:endParaRPr>
              <a:latin typeface="DM Sans"/>
              <a:ea typeface="DM Sans"/>
              <a:cs typeface="DM Sans"/>
              <a:sym typeface="DM Sans"/>
            </a:endParaRP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97"/>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MongoDB Atlas</a:t>
            </a:r>
            <a:endParaRPr sz="5333" b="1">
              <a:solidFill>
                <a:schemeClr val="dk1"/>
              </a:solidFill>
              <a:latin typeface="DM Sans"/>
              <a:ea typeface="DM Sans"/>
              <a:cs typeface="DM Sans"/>
              <a:sym typeface="DM Sans"/>
            </a:endParaRPr>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98"/>
          <p:cNvSpPr txBox="1"/>
          <p:nvPr/>
        </p:nvSpPr>
        <p:spPr>
          <a:xfrm>
            <a:off x="631133" y="722195"/>
            <a:ext cx="9751600" cy="1018400"/>
          </a:xfrm>
          <a:prstGeom prst="rect">
            <a:avLst/>
          </a:prstGeom>
          <a:noFill/>
          <a:ln>
            <a:noFill/>
          </a:ln>
        </p:spPr>
        <p:txBody>
          <a:bodyPr spcFirstLastPara="1" wrap="square" lIns="121900" tIns="121900" rIns="121900" bIns="121900" anchor="t" anchorCtr="0">
            <a:noAutofit/>
          </a:bodyPr>
          <a:lstStyle/>
          <a:p>
            <a:pPr>
              <a:lnSpc>
                <a:spcPct val="90000"/>
              </a:lnSpc>
            </a:pPr>
            <a:r>
              <a:rPr lang="es" sz="5333" b="1">
                <a:solidFill>
                  <a:schemeClr val="dk1"/>
                </a:solidFill>
                <a:latin typeface="DM Sans"/>
                <a:ea typeface="DM Sans"/>
                <a:cs typeface="DM Sans"/>
                <a:sym typeface="DM Sans"/>
              </a:rPr>
              <a:t>MongoDB Atlas: Características Destacadas</a:t>
            </a:r>
            <a:endParaRPr sz="5333" b="1">
              <a:solidFill>
                <a:schemeClr val="dk1"/>
              </a:solidFill>
              <a:latin typeface="DM Sans"/>
              <a:ea typeface="DM Sans"/>
              <a:cs typeface="DM Sans"/>
              <a:sym typeface="DM Sans"/>
            </a:endParaRPr>
          </a:p>
        </p:txBody>
      </p:sp>
      <p:sp>
        <p:nvSpPr>
          <p:cNvPr id="428" name="Google Shape;428;p98"/>
          <p:cNvSpPr txBox="1"/>
          <p:nvPr/>
        </p:nvSpPr>
        <p:spPr>
          <a:xfrm>
            <a:off x="631133" y="2544234"/>
            <a:ext cx="5112800" cy="2962309"/>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Char char="✓"/>
            </a:pPr>
            <a:r>
              <a:rPr lang="es" b="1">
                <a:solidFill>
                  <a:schemeClr val="dk1"/>
                </a:solidFill>
                <a:latin typeface="DM Sans"/>
                <a:ea typeface="DM Sans"/>
                <a:cs typeface="DM Sans"/>
                <a:sym typeface="DM Sans"/>
              </a:rPr>
              <a:t>Automatización</a:t>
            </a:r>
            <a:r>
              <a:rPr lang="es">
                <a:solidFill>
                  <a:schemeClr val="dk1"/>
                </a:solidFill>
                <a:latin typeface="DM Sans"/>
                <a:ea typeface="DM Sans"/>
                <a:cs typeface="DM Sans"/>
                <a:sym typeface="DM Sans"/>
              </a:rPr>
              <a:t>: una manera fácil de crear, lanzar y escalar aplicaciones en MongoDB.</a:t>
            </a:r>
            <a:endParaRPr>
              <a:solidFill>
                <a:schemeClr val="dk1"/>
              </a:solidFill>
              <a:latin typeface="DM Sans"/>
              <a:ea typeface="DM Sans"/>
              <a:cs typeface="DM Sans"/>
              <a:sym typeface="DM Sans"/>
            </a:endParaRPr>
          </a:p>
          <a:p>
            <a:pPr marL="609585" indent="-419090">
              <a:spcBef>
                <a:spcPts val="1333"/>
              </a:spcBef>
              <a:buClr>
                <a:srgbClr val="EA90FF"/>
              </a:buClr>
              <a:buSzPts val="1350"/>
              <a:buChar char="✓"/>
            </a:pPr>
            <a:r>
              <a:rPr lang="es" b="1">
                <a:solidFill>
                  <a:schemeClr val="dk1"/>
                </a:solidFill>
                <a:latin typeface="DM Sans"/>
                <a:ea typeface="DM Sans"/>
                <a:cs typeface="DM Sans"/>
                <a:sym typeface="DM Sans"/>
              </a:rPr>
              <a:t>Flexibilidad</a:t>
            </a:r>
            <a:r>
              <a:rPr lang="es">
                <a:solidFill>
                  <a:schemeClr val="dk1"/>
                </a:solidFill>
                <a:latin typeface="DM Sans"/>
                <a:ea typeface="DM Sans"/>
                <a:cs typeface="DM Sans"/>
                <a:sym typeface="DM Sans"/>
              </a:rPr>
              <a:t>: DBaaS con todo lo necesario para las aplicaciones modernas.</a:t>
            </a:r>
            <a:endParaRPr>
              <a:solidFill>
                <a:schemeClr val="dk1"/>
              </a:solidFill>
              <a:latin typeface="DM Sans"/>
              <a:ea typeface="DM Sans"/>
              <a:cs typeface="DM Sans"/>
              <a:sym typeface="DM Sans"/>
            </a:endParaRPr>
          </a:p>
          <a:p>
            <a:pPr marL="609585" indent="-419090">
              <a:spcBef>
                <a:spcPts val="1333"/>
              </a:spcBef>
              <a:buClr>
                <a:srgbClr val="EA90FF"/>
              </a:buClr>
              <a:buSzPts val="1350"/>
              <a:buChar char="✓"/>
            </a:pPr>
            <a:r>
              <a:rPr lang="es" b="1">
                <a:solidFill>
                  <a:schemeClr val="dk1"/>
                </a:solidFill>
                <a:latin typeface="DM Sans"/>
                <a:ea typeface="DM Sans"/>
                <a:cs typeface="DM Sans"/>
                <a:sym typeface="DM Sans"/>
              </a:rPr>
              <a:t>Seguridad</a:t>
            </a:r>
            <a:r>
              <a:rPr lang="es">
                <a:solidFill>
                  <a:schemeClr val="dk1"/>
                </a:solidFill>
                <a:latin typeface="DM Sans"/>
                <a:ea typeface="DM Sans"/>
                <a:cs typeface="DM Sans"/>
                <a:sym typeface="DM Sans"/>
              </a:rPr>
              <a:t>: varios niveles de seguridad disponibles.</a:t>
            </a:r>
            <a:endParaRPr>
              <a:latin typeface="DM Sans"/>
              <a:ea typeface="DM Sans"/>
              <a:cs typeface="DM Sans"/>
              <a:sym typeface="DM Sans"/>
            </a:endParaRPr>
          </a:p>
        </p:txBody>
      </p:sp>
      <p:sp>
        <p:nvSpPr>
          <p:cNvPr id="429" name="Google Shape;429;p98"/>
          <p:cNvSpPr txBox="1"/>
          <p:nvPr/>
        </p:nvSpPr>
        <p:spPr>
          <a:xfrm>
            <a:off x="6036767" y="2544234"/>
            <a:ext cx="5112800" cy="2685310"/>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Char char="✓"/>
            </a:pPr>
            <a:r>
              <a:rPr lang="es" b="1">
                <a:solidFill>
                  <a:schemeClr val="dk1"/>
                </a:solidFill>
                <a:latin typeface="DM Sans"/>
                <a:ea typeface="DM Sans"/>
                <a:cs typeface="DM Sans"/>
                <a:sym typeface="DM Sans"/>
              </a:rPr>
              <a:t>Escalabilidad</a:t>
            </a:r>
            <a:r>
              <a:rPr lang="es">
                <a:solidFill>
                  <a:schemeClr val="dk1"/>
                </a:solidFill>
                <a:latin typeface="DM Sans"/>
                <a:ea typeface="DM Sans"/>
                <a:cs typeface="DM Sans"/>
                <a:sym typeface="DM Sans"/>
              </a:rPr>
              <a:t>: gran escalabilidad sin interrumpir la actividad.</a:t>
            </a:r>
            <a:endParaRPr>
              <a:solidFill>
                <a:schemeClr val="dk1"/>
              </a:solidFill>
              <a:latin typeface="DM Sans"/>
              <a:ea typeface="DM Sans"/>
              <a:cs typeface="DM Sans"/>
              <a:sym typeface="DM Sans"/>
            </a:endParaRPr>
          </a:p>
          <a:p>
            <a:pPr marL="609585" indent="-419090">
              <a:spcBef>
                <a:spcPts val="1333"/>
              </a:spcBef>
              <a:buClr>
                <a:srgbClr val="EA90FF"/>
              </a:buClr>
              <a:buSzPts val="1350"/>
              <a:buChar char="✓"/>
            </a:pPr>
            <a:r>
              <a:rPr lang="es" b="1">
                <a:solidFill>
                  <a:schemeClr val="dk1"/>
                </a:solidFill>
                <a:latin typeface="DM Sans"/>
                <a:ea typeface="DM Sans"/>
                <a:cs typeface="DM Sans"/>
                <a:sym typeface="DM Sans"/>
              </a:rPr>
              <a:t>Alta disponibilidad</a:t>
            </a:r>
            <a:r>
              <a:rPr lang="es">
                <a:solidFill>
                  <a:schemeClr val="dk1"/>
                </a:solidFill>
                <a:latin typeface="DM Sans"/>
                <a:ea typeface="DM Sans"/>
                <a:cs typeface="DM Sans"/>
                <a:sym typeface="DM Sans"/>
              </a:rPr>
              <a:t>: implementaciones con tolerancia a errores y autoreparación predeterminadas.</a:t>
            </a:r>
            <a:endParaRPr>
              <a:solidFill>
                <a:schemeClr val="dk1"/>
              </a:solidFill>
              <a:latin typeface="DM Sans"/>
              <a:ea typeface="DM Sans"/>
              <a:cs typeface="DM Sans"/>
              <a:sym typeface="DM Sans"/>
            </a:endParaRPr>
          </a:p>
          <a:p>
            <a:pPr marL="609585" indent="-419090">
              <a:spcBef>
                <a:spcPts val="1333"/>
              </a:spcBef>
              <a:buClr>
                <a:srgbClr val="EA90FF"/>
              </a:buClr>
              <a:buSzPts val="1350"/>
              <a:buChar char="✓"/>
            </a:pPr>
            <a:r>
              <a:rPr lang="es" b="1">
                <a:solidFill>
                  <a:schemeClr val="dk1"/>
                </a:solidFill>
                <a:latin typeface="DM Sans"/>
                <a:ea typeface="DM Sans"/>
                <a:cs typeface="DM Sans"/>
                <a:sym typeface="DM Sans"/>
              </a:rPr>
              <a:t>Alto rendimiento</a:t>
            </a:r>
            <a:r>
              <a:rPr lang="es">
                <a:solidFill>
                  <a:schemeClr val="dk1"/>
                </a:solidFill>
                <a:latin typeface="DM Sans"/>
                <a:ea typeface="DM Sans"/>
                <a:cs typeface="DM Sans"/>
                <a:sym typeface="DM Sans"/>
              </a:rPr>
              <a:t>: el necesario para las cargas de trabajo exigentes.</a:t>
            </a:r>
            <a:endParaRPr>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230"/>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Template strings</a:t>
            </a:r>
            <a:endParaRPr sz="5333" b="1">
              <a:solidFill>
                <a:schemeClr val="dk1"/>
              </a:solidFill>
              <a:latin typeface="DM Sans"/>
              <a:ea typeface="DM Sans"/>
              <a:cs typeface="DM Sans"/>
              <a:sym typeface="DM Sans"/>
            </a:endParaRPr>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99"/>
          <p:cNvSpPr txBox="1"/>
          <p:nvPr/>
        </p:nvSpPr>
        <p:spPr>
          <a:xfrm>
            <a:off x="631133" y="986067"/>
            <a:ext cx="9492000" cy="1018400"/>
          </a:xfrm>
          <a:prstGeom prst="rect">
            <a:avLst/>
          </a:prstGeom>
          <a:noFill/>
          <a:ln>
            <a:noFill/>
          </a:ln>
        </p:spPr>
        <p:txBody>
          <a:bodyPr spcFirstLastPara="1" wrap="square" lIns="121900" tIns="121900" rIns="121900" bIns="121900" anchor="t" anchorCtr="0">
            <a:noAutofit/>
          </a:bodyPr>
          <a:lstStyle/>
          <a:p>
            <a:pPr>
              <a:lnSpc>
                <a:spcPct val="90000"/>
              </a:lnSpc>
            </a:pPr>
            <a:r>
              <a:rPr lang="es" sz="5333" b="1">
                <a:solidFill>
                  <a:schemeClr val="dk1"/>
                </a:solidFill>
                <a:latin typeface="DM Sans"/>
                <a:ea typeface="DM Sans"/>
                <a:cs typeface="DM Sans"/>
                <a:sym typeface="DM Sans"/>
              </a:rPr>
              <a:t>Ventajas de MongoDB Atlas</a:t>
            </a:r>
            <a:endParaRPr sz="5333" b="1">
              <a:solidFill>
                <a:schemeClr val="dk1"/>
              </a:solidFill>
              <a:latin typeface="DM Sans"/>
              <a:ea typeface="DM Sans"/>
              <a:cs typeface="DM Sans"/>
              <a:sym typeface="DM Sans"/>
            </a:endParaRPr>
          </a:p>
        </p:txBody>
      </p:sp>
      <p:sp>
        <p:nvSpPr>
          <p:cNvPr id="435" name="Google Shape;435;p99"/>
          <p:cNvSpPr txBox="1"/>
          <p:nvPr/>
        </p:nvSpPr>
        <p:spPr>
          <a:xfrm>
            <a:off x="836784" y="2357500"/>
            <a:ext cx="5112800" cy="357273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b="1">
                <a:solidFill>
                  <a:schemeClr val="dk1"/>
                </a:solidFill>
                <a:latin typeface="DM Sans"/>
                <a:ea typeface="DM Sans"/>
                <a:cs typeface="DM Sans"/>
                <a:sym typeface="DM Sans"/>
              </a:rPr>
              <a:t>Ejecución</a:t>
            </a:r>
            <a:endParaRPr b="1">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Puesta en marcha de un clúster en segundos.</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Implementaciones replicadas y sin interrupción.</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Total escalabilidad: escalado horizontal o vertical sin interrumpir la actividad.</a:t>
            </a:r>
            <a:endParaRPr>
              <a:solidFill>
                <a:schemeClr val="dk1"/>
              </a:solidFill>
              <a:latin typeface="DM Sans"/>
              <a:ea typeface="DM Sans"/>
              <a:cs typeface="DM Sans"/>
              <a:sym typeface="DM Sans"/>
            </a:endParaRPr>
          </a:p>
          <a:p>
            <a:pPr marL="609585" indent="-419090">
              <a:spcBef>
                <a:spcPts val="1333"/>
              </a:spcBef>
              <a:spcAft>
                <a:spcPts val="1333"/>
              </a:spcAft>
              <a:buClr>
                <a:schemeClr val="accent4"/>
              </a:buClr>
              <a:buSzPts val="1350"/>
              <a:buFont typeface="DM Sans"/>
              <a:buChar char="✓"/>
            </a:pPr>
            <a:r>
              <a:rPr lang="es">
                <a:solidFill>
                  <a:schemeClr val="dk1"/>
                </a:solidFill>
                <a:latin typeface="DM Sans"/>
                <a:ea typeface="DM Sans"/>
                <a:cs typeface="DM Sans"/>
                <a:sym typeface="DM Sans"/>
              </a:rPr>
              <a:t>Revisiones automáticas y actualizaciones simplificadas.</a:t>
            </a:r>
            <a:endParaRPr>
              <a:latin typeface="DM Sans"/>
              <a:ea typeface="DM Sans"/>
              <a:cs typeface="DM Sans"/>
              <a:sym typeface="DM Sans"/>
            </a:endParaRPr>
          </a:p>
        </p:txBody>
      </p:sp>
      <p:sp>
        <p:nvSpPr>
          <p:cNvPr id="436" name="Google Shape;436;p99"/>
          <p:cNvSpPr txBox="1"/>
          <p:nvPr/>
        </p:nvSpPr>
        <p:spPr>
          <a:xfrm>
            <a:off x="6242417" y="2357501"/>
            <a:ext cx="5112800" cy="2575024"/>
          </a:xfrm>
          <a:prstGeom prst="rect">
            <a:avLst/>
          </a:prstGeom>
          <a:noFill/>
          <a:ln>
            <a:noFill/>
          </a:ln>
        </p:spPr>
        <p:txBody>
          <a:bodyPr spcFirstLastPara="1" wrap="square" lIns="121900" tIns="121900" rIns="121900" bIns="121900" anchor="t" anchorCtr="0">
            <a:spAutoFit/>
          </a:bodyPr>
          <a:lstStyle/>
          <a:p>
            <a:pPr>
              <a:spcBef>
                <a:spcPts val="1333"/>
              </a:spcBef>
              <a:buClr>
                <a:schemeClr val="dk1"/>
              </a:buClr>
              <a:buSzPts val="1100"/>
            </a:pPr>
            <a:r>
              <a:rPr lang="es" b="1">
                <a:solidFill>
                  <a:schemeClr val="dk1"/>
                </a:solidFill>
                <a:latin typeface="DM Sans"/>
                <a:ea typeface="DM Sans"/>
                <a:cs typeface="DM Sans"/>
                <a:sym typeface="DM Sans"/>
              </a:rPr>
              <a:t>Protección y seguridad</a:t>
            </a:r>
            <a:endParaRPr b="1">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Autenticación y cifrado.</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Copias de seguridad continuas con recuperación temporal.</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DM Sans"/>
              <a:buChar char="✓"/>
            </a:pPr>
            <a:r>
              <a:rPr lang="es">
                <a:solidFill>
                  <a:schemeClr val="dk1"/>
                </a:solidFill>
                <a:latin typeface="DM Sans"/>
                <a:ea typeface="DM Sans"/>
                <a:cs typeface="DM Sans"/>
                <a:sym typeface="DM Sans"/>
              </a:rPr>
              <a:t>Supervisión detallada y alertas personalizadas.</a:t>
            </a:r>
            <a:endParaRPr>
              <a:latin typeface="DM Sans"/>
              <a:ea typeface="DM Sans"/>
              <a:cs typeface="DM Sans"/>
              <a:sym typeface="DM Sans"/>
            </a:endParaRP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00"/>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Configuración </a:t>
            </a:r>
            <a:endParaRPr sz="5333" b="1">
              <a:solidFill>
                <a:schemeClr val="dk1"/>
              </a:solidFill>
              <a:latin typeface="DM Sans"/>
              <a:ea typeface="DM Sans"/>
              <a:cs typeface="DM Sans"/>
              <a:sym typeface="DM Sans"/>
            </a:endParaRPr>
          </a:p>
          <a:p>
            <a:pPr algn="ctr">
              <a:lnSpc>
                <a:spcPct val="90000"/>
              </a:lnSpc>
              <a:buClr>
                <a:srgbClr val="000000"/>
              </a:buClr>
              <a:buSzPts val="4000"/>
            </a:pPr>
            <a:r>
              <a:rPr lang="es" sz="5333" b="1">
                <a:solidFill>
                  <a:schemeClr val="dk1"/>
                </a:solidFill>
                <a:latin typeface="DM Sans"/>
                <a:ea typeface="DM Sans"/>
                <a:cs typeface="DM Sans"/>
                <a:sym typeface="DM Sans"/>
              </a:rPr>
              <a:t>de Mongo Atlas</a:t>
            </a:r>
            <a:endParaRPr sz="5333" b="1">
              <a:solidFill>
                <a:schemeClr val="dk1"/>
              </a:solidFill>
              <a:latin typeface="DM Sans"/>
              <a:ea typeface="DM Sans"/>
              <a:cs typeface="DM Sans"/>
              <a:sym typeface="DM Sans"/>
            </a:endParaRPr>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01"/>
          <p:cNvSpPr txBox="1"/>
          <p:nvPr/>
        </p:nvSpPr>
        <p:spPr>
          <a:xfrm>
            <a:off x="560233" y="1224400"/>
            <a:ext cx="63068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1. Llenar el formulario con nuestros datos</a:t>
            </a:r>
            <a:endParaRPr sz="5333" b="1">
              <a:solidFill>
                <a:schemeClr val="dk1"/>
              </a:solidFill>
              <a:latin typeface="DM Sans"/>
              <a:ea typeface="DM Sans"/>
              <a:cs typeface="DM Sans"/>
              <a:sym typeface="DM Sans"/>
            </a:endParaRPr>
          </a:p>
        </p:txBody>
      </p:sp>
      <p:sp>
        <p:nvSpPr>
          <p:cNvPr id="447" name="Google Shape;447;p101"/>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448" name="Google Shape;448;p101"/>
          <p:cNvPicPr preferRelativeResize="0"/>
          <p:nvPr/>
        </p:nvPicPr>
        <p:blipFill>
          <a:blip r:embed="rId3">
            <a:alphaModFix/>
          </a:blip>
          <a:stretch>
            <a:fillRect/>
          </a:stretch>
        </p:blipFill>
        <p:spPr>
          <a:xfrm>
            <a:off x="6720601" y="696751"/>
            <a:ext cx="4556668" cy="5464500"/>
          </a:xfrm>
          <a:prstGeom prst="rect">
            <a:avLst/>
          </a:prstGeom>
          <a:noFill/>
          <a:ln w="9525" cap="flat" cmpd="sng">
            <a:solidFill>
              <a:schemeClr val="lt2"/>
            </a:solidFill>
            <a:prstDash val="solid"/>
            <a:round/>
            <a:headEnd type="none" w="sm" len="sm"/>
            <a:tailEnd type="none" w="sm" len="sm"/>
          </a:ln>
        </p:spPr>
      </p:pic>
      <p:grpSp>
        <p:nvGrpSpPr>
          <p:cNvPr id="449" name="Google Shape;449;p101"/>
          <p:cNvGrpSpPr/>
          <p:nvPr/>
        </p:nvGrpSpPr>
        <p:grpSpPr>
          <a:xfrm>
            <a:off x="610291" y="624399"/>
            <a:ext cx="574765" cy="574765"/>
            <a:chOff x="7605951" y="217673"/>
            <a:chExt cx="738900" cy="738900"/>
          </a:xfrm>
        </p:grpSpPr>
        <p:sp>
          <p:nvSpPr>
            <p:cNvPr id="450" name="Google Shape;450;p10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51" name="Google Shape;451;p101"/>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52" name="Google Shape;452;p101"/>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latin typeface="DM Sans"/>
                <a:ea typeface="DM Sans"/>
                <a:cs typeface="DM Sans"/>
                <a:sym typeface="DM Sans"/>
              </a:rPr>
              <a:t>APROXIMACIÓN AL PROCESO</a:t>
            </a:r>
            <a:endParaRPr sz="2400">
              <a:latin typeface="DM Sans"/>
              <a:ea typeface="DM Sans"/>
              <a:cs typeface="DM Sans"/>
              <a:sym typeface="DM Sans"/>
            </a:endParaRP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02"/>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8" name="Google Shape;458;p102"/>
          <p:cNvSpPr txBox="1"/>
          <p:nvPr/>
        </p:nvSpPr>
        <p:spPr>
          <a:xfrm>
            <a:off x="5863233" y="1302934"/>
            <a:ext cx="61252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2. Llenamos algunas preguntas</a:t>
            </a:r>
            <a:endParaRPr sz="5333" b="1">
              <a:solidFill>
                <a:schemeClr val="dk1"/>
              </a:solidFill>
              <a:latin typeface="DM Sans"/>
              <a:ea typeface="DM Sans"/>
              <a:cs typeface="DM Sans"/>
              <a:sym typeface="DM Sans"/>
            </a:endParaRPr>
          </a:p>
        </p:txBody>
      </p:sp>
      <p:pic>
        <p:nvPicPr>
          <p:cNvPr id="459" name="Google Shape;459;p102"/>
          <p:cNvPicPr preferRelativeResize="0"/>
          <p:nvPr/>
        </p:nvPicPr>
        <p:blipFill>
          <a:blip r:embed="rId3">
            <a:alphaModFix/>
          </a:blip>
          <a:stretch>
            <a:fillRect/>
          </a:stretch>
        </p:blipFill>
        <p:spPr>
          <a:xfrm>
            <a:off x="423633" y="1577244"/>
            <a:ext cx="5216635" cy="3703537"/>
          </a:xfrm>
          <a:prstGeom prst="rect">
            <a:avLst/>
          </a:prstGeom>
          <a:noFill/>
          <a:ln w="9525" cap="flat" cmpd="sng">
            <a:solidFill>
              <a:srgbClr val="E8E7E3"/>
            </a:solidFill>
            <a:prstDash val="solid"/>
            <a:round/>
            <a:headEnd type="none" w="sm" len="sm"/>
            <a:tailEnd type="none" w="sm" len="sm"/>
          </a:ln>
        </p:spPr>
      </p:pic>
      <p:grpSp>
        <p:nvGrpSpPr>
          <p:cNvPr id="460" name="Google Shape;460;p102"/>
          <p:cNvGrpSpPr/>
          <p:nvPr/>
        </p:nvGrpSpPr>
        <p:grpSpPr>
          <a:xfrm>
            <a:off x="5688358" y="595266"/>
            <a:ext cx="574765" cy="574765"/>
            <a:chOff x="7605951" y="217673"/>
            <a:chExt cx="738900" cy="738900"/>
          </a:xfrm>
        </p:grpSpPr>
        <p:sp>
          <p:nvSpPr>
            <p:cNvPr id="461" name="Google Shape;461;p10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62" name="Google Shape;462;p102"/>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63" name="Google Shape;463;p102"/>
          <p:cNvSpPr txBox="1"/>
          <p:nvPr/>
        </p:nvSpPr>
        <p:spPr>
          <a:xfrm>
            <a:off x="6318800" y="595234"/>
            <a:ext cx="4938800" cy="574412"/>
          </a:xfrm>
          <a:prstGeom prst="rect">
            <a:avLst/>
          </a:prstGeom>
          <a:noFill/>
          <a:ln>
            <a:noFill/>
          </a:ln>
        </p:spPr>
        <p:txBody>
          <a:bodyPr spcFirstLastPara="1" wrap="square" lIns="121900" tIns="121900" rIns="121900" bIns="121900" anchor="t" anchorCtr="0">
            <a:spAutoFit/>
          </a:bodyPr>
          <a:lstStyle/>
          <a:p>
            <a:r>
              <a:rPr lang="es" sz="2133">
                <a:latin typeface="DM Sans"/>
                <a:ea typeface="DM Sans"/>
                <a:cs typeface="DM Sans"/>
                <a:sym typeface="DM Sans"/>
              </a:rPr>
              <a:t>APROXIMACIÓN AL PROCESO</a:t>
            </a:r>
            <a:endParaRPr sz="2400">
              <a:latin typeface="DM Sans"/>
              <a:ea typeface="DM Sans"/>
              <a:cs typeface="DM Sans"/>
              <a:sym typeface="DM Sans"/>
            </a:endParaRPr>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103"/>
          <p:cNvPicPr preferRelativeResize="0"/>
          <p:nvPr/>
        </p:nvPicPr>
        <p:blipFill>
          <a:blip r:embed="rId3">
            <a:alphaModFix/>
          </a:blip>
          <a:stretch>
            <a:fillRect/>
          </a:stretch>
        </p:blipFill>
        <p:spPr>
          <a:xfrm>
            <a:off x="2606185" y="2022501"/>
            <a:ext cx="6979633" cy="4196367"/>
          </a:xfrm>
          <a:prstGeom prst="rect">
            <a:avLst/>
          </a:prstGeom>
          <a:noFill/>
          <a:ln>
            <a:noFill/>
          </a:ln>
        </p:spPr>
      </p:pic>
      <p:sp>
        <p:nvSpPr>
          <p:cNvPr id="469" name="Google Shape;469;p103"/>
          <p:cNvSpPr txBox="1"/>
          <p:nvPr/>
        </p:nvSpPr>
        <p:spPr>
          <a:xfrm>
            <a:off x="1412300" y="1065667"/>
            <a:ext cx="105304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lt1"/>
                </a:solidFill>
                <a:latin typeface="DM Sans"/>
                <a:ea typeface="DM Sans"/>
                <a:cs typeface="DM Sans"/>
                <a:sym typeface="DM Sans"/>
              </a:rPr>
              <a:t>3. Seleccionamos la opción gratuita</a:t>
            </a:r>
            <a:endParaRPr sz="4000" b="1">
              <a:solidFill>
                <a:schemeClr val="lt1"/>
              </a:solidFill>
              <a:latin typeface="DM Sans"/>
              <a:ea typeface="DM Sans"/>
              <a:cs typeface="DM Sans"/>
              <a:sym typeface="DM Sans"/>
            </a:endParaRPr>
          </a:p>
        </p:txBody>
      </p:sp>
      <p:grpSp>
        <p:nvGrpSpPr>
          <p:cNvPr id="470" name="Google Shape;470;p103"/>
          <p:cNvGrpSpPr/>
          <p:nvPr/>
        </p:nvGrpSpPr>
        <p:grpSpPr>
          <a:xfrm>
            <a:off x="729658" y="540299"/>
            <a:ext cx="574765" cy="574765"/>
            <a:chOff x="7605951" y="217673"/>
            <a:chExt cx="738900" cy="738900"/>
          </a:xfrm>
        </p:grpSpPr>
        <p:sp>
          <p:nvSpPr>
            <p:cNvPr id="471" name="Google Shape;471;p10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72" name="Google Shape;472;p10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73" name="Google Shape;473;p103"/>
          <p:cNvSpPr txBox="1"/>
          <p:nvPr/>
        </p:nvSpPr>
        <p:spPr>
          <a:xfrm>
            <a:off x="1412300" y="540251"/>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104"/>
          <p:cNvPicPr preferRelativeResize="0"/>
          <p:nvPr/>
        </p:nvPicPr>
        <p:blipFill rotWithShape="1">
          <a:blip r:embed="rId3">
            <a:alphaModFix/>
          </a:blip>
          <a:srcRect l="1961" t="9608" r="3287"/>
          <a:stretch/>
        </p:blipFill>
        <p:spPr>
          <a:xfrm>
            <a:off x="1846467" y="2443301"/>
            <a:ext cx="8499067" cy="3769767"/>
          </a:xfrm>
          <a:prstGeom prst="rect">
            <a:avLst/>
          </a:prstGeom>
          <a:noFill/>
          <a:ln>
            <a:noFill/>
          </a:ln>
        </p:spPr>
      </p:pic>
      <p:sp>
        <p:nvSpPr>
          <p:cNvPr id="479" name="Google Shape;479;p104"/>
          <p:cNvSpPr txBox="1"/>
          <p:nvPr/>
        </p:nvSpPr>
        <p:spPr>
          <a:xfrm>
            <a:off x="1267933" y="1005301"/>
            <a:ext cx="10424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4. Configuramos nuestro Cluster y seteamos el nombre a trabajar</a:t>
            </a:r>
            <a:endParaRPr sz="4000" b="1">
              <a:solidFill>
                <a:schemeClr val="lt1"/>
              </a:solidFill>
              <a:latin typeface="DM Sans"/>
              <a:ea typeface="DM Sans"/>
              <a:cs typeface="DM Sans"/>
              <a:sym typeface="DM Sans"/>
            </a:endParaRPr>
          </a:p>
        </p:txBody>
      </p:sp>
      <p:grpSp>
        <p:nvGrpSpPr>
          <p:cNvPr id="480" name="Google Shape;480;p104"/>
          <p:cNvGrpSpPr/>
          <p:nvPr/>
        </p:nvGrpSpPr>
        <p:grpSpPr>
          <a:xfrm>
            <a:off x="736324" y="509932"/>
            <a:ext cx="574765" cy="574765"/>
            <a:chOff x="7605951" y="217673"/>
            <a:chExt cx="738900" cy="738900"/>
          </a:xfrm>
        </p:grpSpPr>
        <p:sp>
          <p:nvSpPr>
            <p:cNvPr id="481" name="Google Shape;481;p10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82" name="Google Shape;482;p104"/>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83" name="Google Shape;483;p104"/>
          <p:cNvSpPr txBox="1"/>
          <p:nvPr/>
        </p:nvSpPr>
        <p:spPr>
          <a:xfrm>
            <a:off x="1366767" y="509901"/>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105"/>
          <p:cNvPicPr preferRelativeResize="0"/>
          <p:nvPr/>
        </p:nvPicPr>
        <p:blipFill>
          <a:blip r:embed="rId3">
            <a:alphaModFix/>
          </a:blip>
          <a:stretch>
            <a:fillRect/>
          </a:stretch>
        </p:blipFill>
        <p:spPr>
          <a:xfrm>
            <a:off x="1784351" y="2771933"/>
            <a:ext cx="8623300" cy="2794000"/>
          </a:xfrm>
          <a:prstGeom prst="rect">
            <a:avLst/>
          </a:prstGeom>
          <a:noFill/>
          <a:ln>
            <a:noFill/>
          </a:ln>
        </p:spPr>
      </p:pic>
      <p:sp>
        <p:nvSpPr>
          <p:cNvPr id="489" name="Google Shape;489;p105"/>
          <p:cNvSpPr txBox="1"/>
          <p:nvPr/>
        </p:nvSpPr>
        <p:spPr>
          <a:xfrm>
            <a:off x="948733" y="977434"/>
            <a:ext cx="108688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5. Seteamos a nuestro usuario y su respectivo password</a:t>
            </a:r>
            <a:endParaRPr sz="4000" b="1">
              <a:solidFill>
                <a:schemeClr val="lt1"/>
              </a:solidFill>
              <a:latin typeface="DM Sans"/>
              <a:ea typeface="DM Sans"/>
              <a:cs typeface="DM Sans"/>
              <a:sym typeface="DM Sans"/>
            </a:endParaRPr>
          </a:p>
        </p:txBody>
      </p:sp>
      <p:grpSp>
        <p:nvGrpSpPr>
          <p:cNvPr id="490" name="Google Shape;490;p105"/>
          <p:cNvGrpSpPr/>
          <p:nvPr/>
        </p:nvGrpSpPr>
        <p:grpSpPr>
          <a:xfrm>
            <a:off x="333191" y="416599"/>
            <a:ext cx="574765" cy="574765"/>
            <a:chOff x="7605951" y="217673"/>
            <a:chExt cx="738900" cy="738900"/>
          </a:xfrm>
        </p:grpSpPr>
        <p:sp>
          <p:nvSpPr>
            <p:cNvPr id="491" name="Google Shape;491;p10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92" name="Google Shape;492;p105"/>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493" name="Google Shape;493;p105"/>
          <p:cNvSpPr txBox="1"/>
          <p:nvPr/>
        </p:nvSpPr>
        <p:spPr>
          <a:xfrm>
            <a:off x="963633" y="416567"/>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106"/>
          <p:cNvPicPr preferRelativeResize="0"/>
          <p:nvPr/>
        </p:nvPicPr>
        <p:blipFill>
          <a:blip r:embed="rId3">
            <a:alphaModFix/>
          </a:blip>
          <a:stretch>
            <a:fillRect/>
          </a:stretch>
        </p:blipFill>
        <p:spPr>
          <a:xfrm>
            <a:off x="1672951" y="2449267"/>
            <a:ext cx="8846101" cy="3794600"/>
          </a:xfrm>
          <a:prstGeom prst="rect">
            <a:avLst/>
          </a:prstGeom>
          <a:noFill/>
          <a:ln>
            <a:noFill/>
          </a:ln>
        </p:spPr>
      </p:pic>
      <p:sp>
        <p:nvSpPr>
          <p:cNvPr id="499" name="Google Shape;499;p106"/>
          <p:cNvSpPr txBox="1"/>
          <p:nvPr/>
        </p:nvSpPr>
        <p:spPr>
          <a:xfrm>
            <a:off x="701600" y="844534"/>
            <a:ext cx="107888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6. Colocamos la dirección 0.0.0.0 en la lista de IP, el cual significa “cualquiera”</a:t>
            </a:r>
            <a:endParaRPr sz="4000" b="1">
              <a:solidFill>
                <a:schemeClr val="lt1"/>
              </a:solidFill>
              <a:latin typeface="DM Sans"/>
              <a:ea typeface="DM Sans"/>
              <a:cs typeface="DM Sans"/>
              <a:sym typeface="DM Sans"/>
            </a:endParaRPr>
          </a:p>
        </p:txBody>
      </p:sp>
      <p:grpSp>
        <p:nvGrpSpPr>
          <p:cNvPr id="500" name="Google Shape;500;p106"/>
          <p:cNvGrpSpPr/>
          <p:nvPr/>
        </p:nvGrpSpPr>
        <p:grpSpPr>
          <a:xfrm>
            <a:off x="483291" y="269766"/>
            <a:ext cx="574765" cy="574765"/>
            <a:chOff x="7605951" y="217673"/>
            <a:chExt cx="738900" cy="738900"/>
          </a:xfrm>
        </p:grpSpPr>
        <p:sp>
          <p:nvSpPr>
            <p:cNvPr id="501" name="Google Shape;501;p10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02" name="Google Shape;502;p106"/>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03" name="Google Shape;503;p106"/>
          <p:cNvSpPr txBox="1"/>
          <p:nvPr/>
        </p:nvSpPr>
        <p:spPr>
          <a:xfrm>
            <a:off x="1113733" y="269734"/>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107"/>
          <p:cNvPicPr preferRelativeResize="0"/>
          <p:nvPr/>
        </p:nvPicPr>
        <p:blipFill>
          <a:blip r:embed="rId3">
            <a:alphaModFix/>
          </a:blip>
          <a:stretch>
            <a:fillRect/>
          </a:stretch>
        </p:blipFill>
        <p:spPr>
          <a:xfrm>
            <a:off x="1792169" y="2541867"/>
            <a:ext cx="8607665" cy="3610400"/>
          </a:xfrm>
          <a:prstGeom prst="rect">
            <a:avLst/>
          </a:prstGeom>
          <a:noFill/>
          <a:ln>
            <a:noFill/>
          </a:ln>
        </p:spPr>
      </p:pic>
      <p:sp>
        <p:nvSpPr>
          <p:cNvPr id="509" name="Google Shape;509;p107"/>
          <p:cNvSpPr txBox="1"/>
          <p:nvPr/>
        </p:nvSpPr>
        <p:spPr>
          <a:xfrm>
            <a:off x="372967" y="638767"/>
            <a:ext cx="11566800" cy="1797375"/>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¡Listo! Ahora podremos conectar nuestra aplicación a la nube para el almacenamiento. </a:t>
            </a:r>
            <a:r>
              <a:rPr lang="es" sz="3200">
                <a:solidFill>
                  <a:schemeClr val="lt1"/>
                </a:solidFill>
                <a:latin typeface="DM Sans"/>
                <a:ea typeface="DM Sans"/>
                <a:cs typeface="DM Sans"/>
                <a:sym typeface="DM Sans"/>
              </a:rPr>
              <a:t>Pero primero, hay que utilizar mongo en nodejs.</a:t>
            </a:r>
            <a:endParaRPr sz="3200">
              <a:solidFill>
                <a:schemeClr val="lt1"/>
              </a:solidFill>
              <a:latin typeface="DM Sans"/>
              <a:ea typeface="DM Sans"/>
              <a:cs typeface="DM Sans"/>
              <a:sym typeface="DM Sans"/>
            </a:endParaRP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108"/>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15" name="Google Shape;515;p108"/>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
        <p:nvSpPr>
          <p:cNvPr id="516" name="Google Shape;516;p108"/>
          <p:cNvSpPr txBox="1"/>
          <p:nvPr/>
        </p:nvSpPr>
        <p:spPr>
          <a:xfrm>
            <a:off x="5970033" y="3499267"/>
            <a:ext cx="5931200" cy="615513"/>
          </a:xfrm>
          <a:prstGeom prst="rect">
            <a:avLst/>
          </a:prstGeom>
          <a:noFill/>
          <a:ln>
            <a:noFill/>
          </a:ln>
        </p:spPr>
        <p:txBody>
          <a:bodyPr spcFirstLastPara="1" wrap="square" lIns="121900" tIns="121900" rIns="121900" bIns="121900" anchor="t" anchorCtr="0">
            <a:spAutoFit/>
          </a:bodyPr>
          <a:lstStyle/>
          <a:p>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30"/>
          <p:cNvSpPr txBox="1"/>
          <p:nvPr/>
        </p:nvSpPr>
        <p:spPr>
          <a:xfrm>
            <a:off x="668600" y="624367"/>
            <a:ext cx="108548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723" name="Google Shape;723;p130"/>
          <p:cNvPicPr preferRelativeResize="0"/>
          <p:nvPr/>
        </p:nvPicPr>
        <p:blipFill rotWithShape="1">
          <a:blip r:embed="rId3">
            <a:alphaModFix/>
          </a:blip>
          <a:srcRect/>
          <a:stretch/>
        </p:blipFill>
        <p:spPr>
          <a:xfrm>
            <a:off x="2896585" y="2060418"/>
            <a:ext cx="262633" cy="262633"/>
          </a:xfrm>
          <a:prstGeom prst="rect">
            <a:avLst/>
          </a:prstGeom>
          <a:noFill/>
          <a:ln>
            <a:noFill/>
          </a:ln>
        </p:spPr>
      </p:pic>
      <p:sp>
        <p:nvSpPr>
          <p:cNvPr id="724" name="Google Shape;724;p130"/>
          <p:cNvSpPr txBox="1"/>
          <p:nvPr/>
        </p:nvSpPr>
        <p:spPr>
          <a:xfrm>
            <a:off x="3587415" y="1935485"/>
            <a:ext cx="5708400" cy="800179"/>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b="1">
                <a:solidFill>
                  <a:schemeClr val="lt1"/>
                </a:solidFill>
                <a:latin typeface="DM Sans"/>
                <a:ea typeface="DM Sans"/>
                <a:cs typeface="DM Sans"/>
                <a:sym typeface="DM Sans"/>
              </a:rPr>
              <a:t>Conocer </a:t>
            </a:r>
            <a:r>
              <a:rPr lang="es">
                <a:solidFill>
                  <a:schemeClr val="lt1"/>
                </a:solidFill>
                <a:latin typeface="DM Sans"/>
                <a:ea typeface="DM Sans"/>
                <a:cs typeface="DM Sans"/>
                <a:sym typeface="DM Sans"/>
              </a:rPr>
              <a:t>las diferencias</a:t>
            </a:r>
            <a:r>
              <a:rPr lang="es" b="1">
                <a:solidFill>
                  <a:schemeClr val="lt1"/>
                </a:solidFill>
                <a:latin typeface="DM Sans"/>
                <a:ea typeface="DM Sans"/>
                <a:cs typeface="DM Sans"/>
                <a:sym typeface="DM Sans"/>
              </a:rPr>
              <a:t> </a:t>
            </a:r>
            <a:r>
              <a:rPr lang="es">
                <a:solidFill>
                  <a:schemeClr val="lt1"/>
                </a:solidFill>
                <a:latin typeface="DM Sans"/>
                <a:ea typeface="DM Sans"/>
                <a:cs typeface="DM Sans"/>
                <a:sym typeface="DM Sans"/>
              </a:rPr>
              <a:t>entre programación Front end y Back end</a:t>
            </a:r>
            <a:endParaRPr>
              <a:solidFill>
                <a:schemeClr val="lt1"/>
              </a:solidFill>
              <a:latin typeface="DM Sans"/>
              <a:ea typeface="DM Sans"/>
              <a:cs typeface="DM Sans"/>
              <a:sym typeface="DM Sans"/>
            </a:endParaRPr>
          </a:p>
        </p:txBody>
      </p:sp>
      <p:pic>
        <p:nvPicPr>
          <p:cNvPr id="725" name="Google Shape;725;p130"/>
          <p:cNvPicPr preferRelativeResize="0"/>
          <p:nvPr/>
        </p:nvPicPr>
        <p:blipFill rotWithShape="1">
          <a:blip r:embed="rId3">
            <a:alphaModFix/>
          </a:blip>
          <a:srcRect/>
          <a:stretch/>
        </p:blipFill>
        <p:spPr>
          <a:xfrm>
            <a:off x="2896985" y="3092069"/>
            <a:ext cx="262633" cy="262633"/>
          </a:xfrm>
          <a:prstGeom prst="rect">
            <a:avLst/>
          </a:prstGeom>
          <a:noFill/>
          <a:ln>
            <a:noFill/>
          </a:ln>
        </p:spPr>
      </p:pic>
      <p:sp>
        <p:nvSpPr>
          <p:cNvPr id="726" name="Google Shape;726;p130"/>
          <p:cNvSpPr txBox="1"/>
          <p:nvPr/>
        </p:nvSpPr>
        <p:spPr>
          <a:xfrm>
            <a:off x="3587415" y="2909217"/>
            <a:ext cx="5708400" cy="80017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chemeClr val="lt1"/>
                </a:solidFill>
                <a:latin typeface="DM Sans"/>
                <a:ea typeface="DM Sans"/>
                <a:cs typeface="DM Sans"/>
                <a:sym typeface="DM Sans"/>
              </a:rPr>
              <a:t>Familiarizarse </a:t>
            </a:r>
            <a:r>
              <a:rPr lang="es">
                <a:solidFill>
                  <a:schemeClr val="lt1"/>
                </a:solidFill>
                <a:latin typeface="DM Sans"/>
                <a:ea typeface="DM Sans"/>
                <a:cs typeface="DM Sans"/>
                <a:sym typeface="DM Sans"/>
              </a:rPr>
              <a:t>con las nociones básicas para programar utilizando Javascript y el MERN Stack</a:t>
            </a:r>
            <a:endParaRPr>
              <a:solidFill>
                <a:schemeClr val="lt1"/>
              </a:solidFill>
              <a:latin typeface="DM Sans"/>
              <a:ea typeface="DM Sans"/>
              <a:cs typeface="DM Sans"/>
              <a:sym typeface="DM Sans"/>
            </a:endParaRPr>
          </a:p>
        </p:txBody>
      </p:sp>
      <p:sp>
        <p:nvSpPr>
          <p:cNvPr id="727" name="Google Shape;727;p130"/>
          <p:cNvSpPr txBox="1"/>
          <p:nvPr/>
        </p:nvSpPr>
        <p:spPr>
          <a:xfrm>
            <a:off x="3587415" y="3882952"/>
            <a:ext cx="5708400" cy="523180"/>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lt1"/>
              </a:solidFill>
              <a:latin typeface="DM Sans"/>
              <a:ea typeface="DM Sans"/>
              <a:cs typeface="DM Sans"/>
              <a:sym typeface="DM Sans"/>
            </a:endParaRPr>
          </a:p>
        </p:txBody>
      </p:sp>
      <p:cxnSp>
        <p:nvCxnSpPr>
          <p:cNvPr id="728" name="Google Shape;728;p130"/>
          <p:cNvCxnSpPr>
            <a:stCxn id="723" idx="2"/>
            <a:endCxn id="725" idx="0"/>
          </p:cNvCxnSpPr>
          <p:nvPr/>
        </p:nvCxnSpPr>
        <p:spPr>
          <a:xfrm rot="-5400000" flipH="1">
            <a:off x="2643700" y="2707251"/>
            <a:ext cx="769200" cy="800"/>
          </a:xfrm>
          <a:prstGeom prst="bentConnector3">
            <a:avLst>
              <a:gd name="adj1" fmla="val 49988"/>
            </a:avLst>
          </a:prstGeom>
          <a:noFill/>
          <a:ln w="9525" cap="flat" cmpd="sng">
            <a:solidFill>
              <a:srgbClr val="EAFF6A"/>
            </a:solidFill>
            <a:prstDash val="solid"/>
            <a:round/>
            <a:headEnd type="none" w="sm" len="sm"/>
            <a:tailEnd type="none" w="sm" len="sm"/>
          </a:ln>
        </p:spPr>
      </p:cxnSp>
      <p:cxnSp>
        <p:nvCxnSpPr>
          <p:cNvPr id="729" name="Google Shape;729;p130"/>
          <p:cNvCxnSpPr>
            <a:stCxn id="725" idx="2"/>
            <a:endCxn id="730" idx="0"/>
          </p:cNvCxnSpPr>
          <p:nvPr/>
        </p:nvCxnSpPr>
        <p:spPr>
          <a:xfrm rot="5400000">
            <a:off x="2671100" y="3711100"/>
            <a:ext cx="713600" cy="800"/>
          </a:xfrm>
          <a:prstGeom prst="bentConnector3">
            <a:avLst>
              <a:gd name="adj1" fmla="val 50000"/>
            </a:avLst>
          </a:prstGeom>
          <a:noFill/>
          <a:ln>
            <a:noFill/>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231"/>
          <p:cNvSpPr txBox="1"/>
          <p:nvPr/>
        </p:nvSpPr>
        <p:spPr>
          <a:xfrm>
            <a:off x="708367" y="2024300"/>
            <a:ext cx="10213200" cy="1631175"/>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Funcionan como un </a:t>
            </a:r>
            <a:r>
              <a:rPr lang="es" b="1">
                <a:latin typeface="DM Sans"/>
                <a:ea typeface="DM Sans"/>
                <a:cs typeface="DM Sans"/>
                <a:sym typeface="DM Sans"/>
              </a:rPr>
              <a:t>superset</a:t>
            </a:r>
            <a:r>
              <a:rPr lang="es">
                <a:latin typeface="DM Sans"/>
                <a:ea typeface="DM Sans"/>
                <a:cs typeface="DM Sans"/>
                <a:sym typeface="DM Sans"/>
              </a:rPr>
              <a:t> de una string.</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Permite </a:t>
            </a:r>
            <a:r>
              <a:rPr lang="es" b="1">
                <a:latin typeface="DM Sans"/>
                <a:ea typeface="DM Sans"/>
                <a:cs typeface="DM Sans"/>
                <a:sym typeface="DM Sans"/>
              </a:rPr>
              <a:t>incrustar</a:t>
            </a:r>
            <a:r>
              <a:rPr lang="es">
                <a:latin typeface="DM Sans"/>
                <a:ea typeface="DM Sans"/>
                <a:cs typeface="DM Sans"/>
                <a:sym typeface="DM Sans"/>
              </a:rPr>
              <a:t> información dentro de ella, evitando la concatenación.</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Reconoce los saltos de línea, para mantener el formato.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Pero más importante aún es que no presenta el límite de caracteres de una string normal (Permitiendo hacer estructuras más complejas, como plantillas)</a:t>
            </a:r>
            <a:endParaRPr>
              <a:latin typeface="DM Sans"/>
              <a:ea typeface="DM Sans"/>
              <a:cs typeface="DM Sans"/>
              <a:sym typeface="DM Sans"/>
            </a:endParaRPr>
          </a:p>
        </p:txBody>
      </p:sp>
      <p:pic>
        <p:nvPicPr>
          <p:cNvPr id="1080" name="Google Shape;1080;p231"/>
          <p:cNvPicPr preferRelativeResize="0"/>
          <p:nvPr/>
        </p:nvPicPr>
        <p:blipFill>
          <a:blip r:embed="rId3">
            <a:alphaModFix/>
          </a:blip>
          <a:stretch>
            <a:fillRect/>
          </a:stretch>
        </p:blipFill>
        <p:spPr>
          <a:xfrm>
            <a:off x="2737584" y="3883567"/>
            <a:ext cx="6716832" cy="2048600"/>
          </a:xfrm>
          <a:prstGeom prst="rect">
            <a:avLst/>
          </a:prstGeom>
          <a:noFill/>
          <a:ln>
            <a:noFill/>
          </a:ln>
        </p:spPr>
      </p:pic>
      <p:sp>
        <p:nvSpPr>
          <p:cNvPr id="1081" name="Google Shape;1081;p231"/>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Template strings</a:t>
            </a:r>
            <a:endParaRPr sz="5333" b="1">
              <a:solidFill>
                <a:schemeClr val="dk1"/>
              </a:solidFill>
              <a:latin typeface="DM Sans"/>
              <a:ea typeface="DM Sans"/>
              <a:cs typeface="DM Sans"/>
              <a:sym typeface="DM Sans"/>
            </a:endParaRPr>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109"/>
          <p:cNvSpPr txBox="1"/>
          <p:nvPr/>
        </p:nvSpPr>
        <p:spPr>
          <a:xfrm>
            <a:off x="1845217" y="21976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Conectando con nuestra aplicación:</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mongoose</a:t>
            </a:r>
            <a:endParaRPr sz="5333" b="1">
              <a:solidFill>
                <a:srgbClr val="83AEFB"/>
              </a:solidFill>
              <a:latin typeface="DM Sans"/>
              <a:ea typeface="DM Sans"/>
              <a:cs typeface="DM Sans"/>
              <a:sym typeface="DM Sans"/>
            </a:endParaRPr>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10"/>
          <p:cNvSpPr txBox="1"/>
          <p:nvPr/>
        </p:nvSpPr>
        <p:spPr>
          <a:xfrm>
            <a:off x="714267" y="1002818"/>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Mongoose</a:t>
            </a:r>
            <a:endParaRPr sz="5333" b="1">
              <a:solidFill>
                <a:schemeClr val="dk1"/>
              </a:solidFill>
              <a:latin typeface="DM Sans"/>
              <a:ea typeface="DM Sans"/>
              <a:cs typeface="DM Sans"/>
              <a:sym typeface="DM Sans"/>
            </a:endParaRPr>
          </a:p>
        </p:txBody>
      </p:sp>
      <p:pic>
        <p:nvPicPr>
          <p:cNvPr id="527" name="Google Shape;527;p110"/>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528" name="Google Shape;528;p110"/>
          <p:cNvSpPr txBox="1"/>
          <p:nvPr/>
        </p:nvSpPr>
        <p:spPr>
          <a:xfrm>
            <a:off x="778367" y="2113167"/>
            <a:ext cx="5317600" cy="3626593"/>
          </a:xfrm>
          <a:prstGeom prst="rect">
            <a:avLst/>
          </a:prstGeom>
          <a:noFill/>
          <a:ln>
            <a:noFill/>
          </a:ln>
        </p:spPr>
        <p:txBody>
          <a:bodyPr spcFirstLastPara="1" wrap="square" lIns="121900" tIns="121900" rIns="121900" bIns="121900" anchor="t" anchorCtr="0">
            <a:spAutoFit/>
          </a:bodyPr>
          <a:lstStyle/>
          <a:p>
            <a:pPr>
              <a:spcBef>
                <a:spcPts val="1333"/>
              </a:spcBef>
              <a:buClr>
                <a:srgbClr val="000000"/>
              </a:buClr>
              <a:buSzPts val="1350"/>
            </a:pPr>
            <a:r>
              <a:rPr lang="es">
                <a:latin typeface="DM Sans"/>
                <a:ea typeface="DM Sans"/>
                <a:cs typeface="DM Sans"/>
                <a:sym typeface="DM Sans"/>
              </a:rPr>
              <a:t>Mongoose es un ODM (Object Document Mapping), el cual nos permitirá definir esquemas para poder gestionar colecciones y documentos entre una aplicación de nodejs y una base de datos en MongoDB</a:t>
            </a:r>
            <a:endParaRPr>
              <a:latin typeface="DM Sans"/>
              <a:ea typeface="DM Sans"/>
              <a:cs typeface="DM Sans"/>
              <a:sym typeface="DM Sans"/>
            </a:endParaRPr>
          </a:p>
          <a:p>
            <a:pPr>
              <a:spcBef>
                <a:spcPts val="1333"/>
              </a:spcBef>
              <a:buClr>
                <a:srgbClr val="000000"/>
              </a:buClr>
              <a:buSzPts val="1350"/>
            </a:pPr>
            <a:r>
              <a:rPr lang="es">
                <a:latin typeface="DM Sans"/>
                <a:ea typeface="DM Sans"/>
                <a:cs typeface="DM Sans"/>
                <a:sym typeface="DM Sans"/>
              </a:rPr>
              <a:t>Una vez que comprendemos que MongoDB permite gestionar documentos similar a un objeto. Además, mongoose nos permitirá conectar con la base de datos gestionada desde Mongo Atlas, con el fin de poder mantener la gestión de la base de datos desde la nube.</a:t>
            </a:r>
            <a:endParaRPr>
              <a:latin typeface="DM Sans"/>
              <a:ea typeface="DM Sans"/>
              <a:cs typeface="DM Sans"/>
              <a:sym typeface="DM Sans"/>
            </a:endParaRPr>
          </a:p>
        </p:txBody>
      </p:sp>
      <p:pic>
        <p:nvPicPr>
          <p:cNvPr id="529" name="Google Shape;529;p110"/>
          <p:cNvPicPr preferRelativeResize="0"/>
          <p:nvPr/>
        </p:nvPicPr>
        <p:blipFill>
          <a:blip r:embed="rId4">
            <a:alphaModFix/>
          </a:blip>
          <a:stretch>
            <a:fillRect/>
          </a:stretch>
        </p:blipFill>
        <p:spPr>
          <a:xfrm>
            <a:off x="6249501" y="2527351"/>
            <a:ext cx="5193535" cy="1803300"/>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11"/>
          <p:cNvSpPr txBox="1"/>
          <p:nvPr/>
        </p:nvSpPr>
        <p:spPr>
          <a:xfrm>
            <a:off x="1462600" y="2619667"/>
            <a:ext cx="92668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Instalación y configuración de Mongoose</a:t>
            </a:r>
            <a:endParaRPr sz="5333" b="1">
              <a:solidFill>
                <a:schemeClr val="dk1"/>
              </a:solidFill>
              <a:latin typeface="DM Sans"/>
              <a:ea typeface="DM Sans"/>
              <a:cs typeface="DM Sans"/>
              <a:sym typeface="DM Sans"/>
            </a:endParaRPr>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12"/>
          <p:cNvSpPr txBox="1"/>
          <p:nvPr/>
        </p:nvSpPr>
        <p:spPr>
          <a:xfrm>
            <a:off x="560233" y="1224400"/>
            <a:ext cx="67192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1. Tener listo nuestro proyecto con express</a:t>
            </a:r>
            <a:endParaRPr sz="5333" b="1">
              <a:solidFill>
                <a:schemeClr val="dk1"/>
              </a:solidFill>
              <a:latin typeface="DM Sans"/>
              <a:ea typeface="DM Sans"/>
              <a:cs typeface="DM Sans"/>
              <a:sym typeface="DM Sans"/>
            </a:endParaRPr>
          </a:p>
        </p:txBody>
      </p:sp>
      <p:sp>
        <p:nvSpPr>
          <p:cNvPr id="540" name="Google Shape;540;p112"/>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grpSp>
        <p:nvGrpSpPr>
          <p:cNvPr id="541" name="Google Shape;541;p112"/>
          <p:cNvGrpSpPr/>
          <p:nvPr/>
        </p:nvGrpSpPr>
        <p:grpSpPr>
          <a:xfrm>
            <a:off x="610291" y="624399"/>
            <a:ext cx="574765" cy="574765"/>
            <a:chOff x="7605951" y="217673"/>
            <a:chExt cx="738900" cy="738900"/>
          </a:xfrm>
        </p:grpSpPr>
        <p:sp>
          <p:nvSpPr>
            <p:cNvPr id="542" name="Google Shape;542;p11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43" name="Google Shape;543;p112"/>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44" name="Google Shape;544;p112"/>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latin typeface="DM Sans"/>
                <a:ea typeface="DM Sans"/>
                <a:cs typeface="DM Sans"/>
                <a:sym typeface="DM Sans"/>
              </a:rPr>
              <a:t>APROXIMACIÓN AL PROCESO</a:t>
            </a:r>
            <a:endParaRPr sz="2400">
              <a:latin typeface="DM Sans"/>
              <a:ea typeface="DM Sans"/>
              <a:cs typeface="DM Sans"/>
              <a:sym typeface="DM Sans"/>
            </a:endParaRPr>
          </a:p>
        </p:txBody>
      </p:sp>
      <p:pic>
        <p:nvPicPr>
          <p:cNvPr id="545" name="Google Shape;545;p112"/>
          <p:cNvPicPr preferRelativeResize="0"/>
          <p:nvPr/>
        </p:nvPicPr>
        <p:blipFill>
          <a:blip r:embed="rId4">
            <a:alphaModFix/>
          </a:blip>
          <a:stretch>
            <a:fillRect/>
          </a:stretch>
        </p:blipFill>
        <p:spPr>
          <a:xfrm>
            <a:off x="8303433" y="738985"/>
            <a:ext cx="2526200" cy="5361967"/>
          </a:xfrm>
          <a:prstGeom prst="rect">
            <a:avLst/>
          </a:prstGeom>
          <a:noFill/>
          <a:ln>
            <a:noFill/>
          </a:ln>
        </p:spPr>
      </p:pic>
      <p:sp>
        <p:nvSpPr>
          <p:cNvPr id="546" name="Google Shape;546;p112"/>
          <p:cNvSpPr txBox="1"/>
          <p:nvPr/>
        </p:nvSpPr>
        <p:spPr>
          <a:xfrm>
            <a:off x="610300" y="3687200"/>
            <a:ext cx="6329600" cy="2240573"/>
          </a:xfrm>
          <a:prstGeom prst="rect">
            <a:avLst/>
          </a:prstGeom>
          <a:noFill/>
          <a:ln>
            <a:noFill/>
          </a:ln>
        </p:spPr>
        <p:txBody>
          <a:bodyPr spcFirstLastPara="1" wrap="square" lIns="121900" tIns="121900" rIns="121900" bIns="121900" anchor="t" anchorCtr="0">
            <a:spAutoFit/>
          </a:bodyPr>
          <a:lstStyle/>
          <a:p>
            <a:pPr>
              <a:lnSpc>
                <a:spcPct val="90000"/>
              </a:lnSpc>
            </a:pPr>
            <a:r>
              <a:rPr lang="es">
                <a:solidFill>
                  <a:schemeClr val="dk1"/>
                </a:solidFill>
                <a:latin typeface="DM Sans"/>
                <a:ea typeface="DM Sans"/>
                <a:cs typeface="DM Sans"/>
                <a:sym typeface="DM Sans"/>
              </a:rPr>
              <a:t>Contaremos con su proyecto dentro de la carpeta src, siguiendo la estructura que hemos estructurado. Además, con un router de users para poder ejemplificar un CRUD con Mongoose.</a:t>
            </a:r>
            <a:endParaRPr>
              <a:solidFill>
                <a:schemeClr val="dk1"/>
              </a:solidFill>
              <a:latin typeface="DM Sans"/>
              <a:ea typeface="DM Sans"/>
              <a:cs typeface="DM Sans"/>
              <a:sym typeface="DM Sans"/>
            </a:endParaRPr>
          </a:p>
          <a:p>
            <a:pPr>
              <a:lnSpc>
                <a:spcPct val="90000"/>
              </a:lnSpc>
            </a:pPr>
            <a:endParaRPr>
              <a:solidFill>
                <a:schemeClr val="dk1"/>
              </a:solidFill>
              <a:latin typeface="DM Sans"/>
              <a:ea typeface="DM Sans"/>
              <a:cs typeface="DM Sans"/>
              <a:sym typeface="DM Sans"/>
            </a:endParaRPr>
          </a:p>
          <a:p>
            <a:pPr>
              <a:lnSpc>
                <a:spcPct val="90000"/>
              </a:lnSpc>
            </a:pPr>
            <a:r>
              <a:rPr lang="es">
                <a:solidFill>
                  <a:schemeClr val="dk1"/>
                </a:solidFill>
                <a:latin typeface="DM Sans"/>
                <a:ea typeface="DM Sans"/>
                <a:cs typeface="DM Sans"/>
                <a:sym typeface="DM Sans"/>
              </a:rPr>
              <a:t>Por último, contaremos con una nueva carpeta llamada “models” donde guardaremos cada modelo (esquema) que queramos modelar de la base de datos.</a:t>
            </a:r>
            <a:endParaRPr>
              <a:solidFill>
                <a:schemeClr val="dk1"/>
              </a:solidFill>
              <a:latin typeface="DM Sans"/>
              <a:ea typeface="DM Sans"/>
              <a:cs typeface="DM Sans"/>
              <a:sym typeface="DM Sans"/>
            </a:endParaRPr>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113"/>
          <p:cNvSpPr txBox="1"/>
          <p:nvPr/>
        </p:nvSpPr>
        <p:spPr>
          <a:xfrm>
            <a:off x="698133" y="1337167"/>
            <a:ext cx="792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2. Instalación de Mongoose</a:t>
            </a:r>
            <a:endParaRPr sz="5333" b="1">
              <a:solidFill>
                <a:schemeClr val="dk1"/>
              </a:solidFill>
              <a:latin typeface="DM Sans"/>
              <a:ea typeface="DM Sans"/>
              <a:cs typeface="DM Sans"/>
              <a:sym typeface="DM Sans"/>
            </a:endParaRPr>
          </a:p>
        </p:txBody>
      </p:sp>
      <p:sp>
        <p:nvSpPr>
          <p:cNvPr id="552" name="Google Shape;552;p113"/>
          <p:cNvSpPr txBox="1"/>
          <p:nvPr/>
        </p:nvSpPr>
        <p:spPr>
          <a:xfrm>
            <a:off x="698133" y="3061151"/>
            <a:ext cx="66496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Para poder utilizar mongoose, bastará con utilizar el comando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Recuerda que para este punto ya debiste haber hecho npm install express y debiste hacer el router comentado en el paso 1. Esto debido a que necesitaremos especificar exactamente dónde queremos utilizar mongoose</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pic>
        <p:nvPicPr>
          <p:cNvPr id="553" name="Google Shape;553;p113"/>
          <p:cNvPicPr preferRelativeResize="0"/>
          <p:nvPr/>
        </p:nvPicPr>
        <p:blipFill>
          <a:blip r:embed="rId3">
            <a:alphaModFix/>
          </a:blip>
          <a:stretch>
            <a:fillRect/>
          </a:stretch>
        </p:blipFill>
        <p:spPr>
          <a:xfrm>
            <a:off x="825167" y="3796218"/>
            <a:ext cx="6032500" cy="444500"/>
          </a:xfrm>
          <a:prstGeom prst="rect">
            <a:avLst/>
          </a:prstGeom>
          <a:noFill/>
          <a:ln>
            <a:noFill/>
          </a:ln>
        </p:spPr>
      </p:pic>
      <p:grpSp>
        <p:nvGrpSpPr>
          <p:cNvPr id="554" name="Google Shape;554;p113"/>
          <p:cNvGrpSpPr/>
          <p:nvPr/>
        </p:nvGrpSpPr>
        <p:grpSpPr>
          <a:xfrm>
            <a:off x="698124" y="586832"/>
            <a:ext cx="574765" cy="574765"/>
            <a:chOff x="7605951" y="217673"/>
            <a:chExt cx="738900" cy="738900"/>
          </a:xfrm>
        </p:grpSpPr>
        <p:sp>
          <p:nvSpPr>
            <p:cNvPr id="555" name="Google Shape;555;p11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56" name="Google Shape;556;p11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57" name="Google Shape;557;p113"/>
          <p:cNvSpPr txBox="1"/>
          <p:nvPr/>
        </p:nvSpPr>
        <p:spPr>
          <a:xfrm>
            <a:off x="1372033" y="586818"/>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14"/>
          <p:cNvSpPr txBox="1"/>
          <p:nvPr/>
        </p:nvSpPr>
        <p:spPr>
          <a:xfrm>
            <a:off x="560233" y="1224401"/>
            <a:ext cx="72340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3. Archivo user.model.js</a:t>
            </a:r>
            <a:endParaRPr sz="5333" b="1">
              <a:solidFill>
                <a:schemeClr val="dk1"/>
              </a:solidFill>
              <a:latin typeface="DM Sans"/>
              <a:ea typeface="DM Sans"/>
              <a:cs typeface="DM Sans"/>
              <a:sym typeface="DM Sans"/>
            </a:endParaRPr>
          </a:p>
        </p:txBody>
      </p:sp>
      <p:sp>
        <p:nvSpPr>
          <p:cNvPr id="563" name="Google Shape;563;p114"/>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grpSp>
        <p:nvGrpSpPr>
          <p:cNvPr id="564" name="Google Shape;564;p114"/>
          <p:cNvGrpSpPr/>
          <p:nvPr/>
        </p:nvGrpSpPr>
        <p:grpSpPr>
          <a:xfrm>
            <a:off x="610291" y="624399"/>
            <a:ext cx="574765" cy="574765"/>
            <a:chOff x="7605951" y="217673"/>
            <a:chExt cx="738900" cy="738900"/>
          </a:xfrm>
        </p:grpSpPr>
        <p:sp>
          <p:nvSpPr>
            <p:cNvPr id="565" name="Google Shape;565;p11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66" name="Google Shape;566;p114"/>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67" name="Google Shape;567;p114"/>
          <p:cNvSpPr txBox="1"/>
          <p:nvPr/>
        </p:nvSpPr>
        <p:spPr>
          <a:xfrm>
            <a:off x="1240733" y="624367"/>
            <a:ext cx="4938800" cy="574412"/>
          </a:xfrm>
          <a:prstGeom prst="rect">
            <a:avLst/>
          </a:prstGeom>
          <a:noFill/>
          <a:ln>
            <a:noFill/>
          </a:ln>
        </p:spPr>
        <p:txBody>
          <a:bodyPr spcFirstLastPara="1" wrap="square" lIns="121900" tIns="121900" rIns="121900" bIns="121900" anchor="t" anchorCtr="0">
            <a:spAutoFit/>
          </a:bodyPr>
          <a:lstStyle/>
          <a:p>
            <a:r>
              <a:rPr lang="es" sz="2133">
                <a:latin typeface="DM Sans"/>
                <a:ea typeface="DM Sans"/>
                <a:cs typeface="DM Sans"/>
                <a:sym typeface="DM Sans"/>
              </a:rPr>
              <a:t>APROXIMACIÓN AL PROCESO</a:t>
            </a:r>
            <a:endParaRPr sz="2400">
              <a:latin typeface="DM Sans"/>
              <a:ea typeface="DM Sans"/>
              <a:cs typeface="DM Sans"/>
              <a:sym typeface="DM Sans"/>
            </a:endParaRPr>
          </a:p>
        </p:txBody>
      </p:sp>
      <p:sp>
        <p:nvSpPr>
          <p:cNvPr id="568" name="Google Shape;568;p114"/>
          <p:cNvSpPr txBox="1"/>
          <p:nvPr/>
        </p:nvSpPr>
        <p:spPr>
          <a:xfrm>
            <a:off x="610300" y="2891367"/>
            <a:ext cx="4656000" cy="3516307"/>
          </a:xfrm>
          <a:prstGeom prst="rect">
            <a:avLst/>
          </a:prstGeom>
          <a:noFill/>
          <a:ln>
            <a:noFill/>
          </a:ln>
        </p:spPr>
        <p:txBody>
          <a:bodyPr spcFirstLastPara="1" wrap="square" lIns="121900" tIns="121900" rIns="121900" bIns="121900" anchor="t" anchorCtr="0">
            <a:spAutoFit/>
          </a:bodyPr>
          <a:lstStyle/>
          <a:p>
            <a:pPr>
              <a:spcBef>
                <a:spcPts val="1333"/>
              </a:spcBef>
              <a:buClr>
                <a:schemeClr val="dk1"/>
              </a:buClr>
              <a:buSzPts val="1350"/>
            </a:pPr>
            <a:r>
              <a:rPr lang="es">
                <a:solidFill>
                  <a:schemeClr val="dk1"/>
                </a:solidFill>
                <a:latin typeface="DM Sans"/>
                <a:ea typeface="DM Sans"/>
                <a:cs typeface="DM Sans"/>
                <a:sym typeface="DM Sans"/>
              </a:rPr>
              <a:t>En nuestra carpeta “models” crearemos nuestro primer modelo </a:t>
            </a:r>
            <a:r>
              <a:rPr lang="es" b="1">
                <a:solidFill>
                  <a:schemeClr val="dk1"/>
                </a:solidFill>
                <a:latin typeface="DM Sans"/>
                <a:ea typeface="DM Sans"/>
                <a:cs typeface="DM Sans"/>
                <a:sym typeface="DM Sans"/>
              </a:rPr>
              <a:t>user</a:t>
            </a:r>
            <a:r>
              <a:rPr lang="es">
                <a:solidFill>
                  <a:schemeClr val="dk1"/>
                </a:solidFill>
                <a:latin typeface="DM Sans"/>
                <a:ea typeface="DM Sans"/>
                <a:cs typeface="DM Sans"/>
                <a:sym typeface="DM Sans"/>
              </a:rPr>
              <a:t>. Utilizaremos mongoose para definir el esquema de nuestra base de datos.</a:t>
            </a:r>
            <a:endParaRPr>
              <a:solidFill>
                <a:schemeClr val="dk1"/>
              </a:solidFill>
              <a:latin typeface="DM Sans"/>
              <a:ea typeface="DM Sans"/>
              <a:cs typeface="DM Sans"/>
              <a:sym typeface="DM Sans"/>
            </a:endParaRPr>
          </a:p>
          <a:p>
            <a:pPr>
              <a:spcBef>
                <a:spcPts val="1333"/>
              </a:spcBef>
              <a:buClr>
                <a:schemeClr val="dk1"/>
              </a:buClr>
              <a:buSzPts val="1350"/>
            </a:pPr>
            <a:r>
              <a:rPr lang="es">
                <a:solidFill>
                  <a:schemeClr val="dk1"/>
                </a:solidFill>
                <a:latin typeface="DM Sans"/>
                <a:ea typeface="DM Sans"/>
                <a:cs typeface="DM Sans"/>
                <a:sym typeface="DM Sans"/>
              </a:rPr>
              <a:t>Un esquema </a:t>
            </a:r>
            <a:r>
              <a:rPr lang="es" b="1">
                <a:solidFill>
                  <a:schemeClr val="dk1"/>
                </a:solidFill>
                <a:latin typeface="DM Sans"/>
                <a:ea typeface="DM Sans"/>
                <a:cs typeface="DM Sans"/>
                <a:sym typeface="DM Sans"/>
              </a:rPr>
              <a:t>debe contener las propiedades y tipos de datos que aparecerán en la base de datos</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a:spcBef>
                <a:spcPts val="1333"/>
              </a:spcBef>
              <a:buClr>
                <a:schemeClr val="dk1"/>
              </a:buClr>
              <a:buSzPts val="1350"/>
            </a:pPr>
            <a:r>
              <a:rPr lang="es">
                <a:solidFill>
                  <a:schemeClr val="dk1"/>
                </a:solidFill>
                <a:latin typeface="DM Sans"/>
                <a:ea typeface="DM Sans"/>
                <a:cs typeface="DM Sans"/>
                <a:sym typeface="DM Sans"/>
              </a:rPr>
              <a:t>Antes de hacer un esquema, debemos tener bien definido qué propiedades deberá tener para poder trabajar con él. </a:t>
            </a:r>
            <a:endParaRPr>
              <a:solidFill>
                <a:schemeClr val="dk1"/>
              </a:solidFill>
              <a:latin typeface="DM Sans"/>
              <a:ea typeface="DM Sans"/>
              <a:cs typeface="DM Sans"/>
              <a:sym typeface="DM Sans"/>
            </a:endParaRPr>
          </a:p>
        </p:txBody>
      </p:sp>
      <p:pic>
        <p:nvPicPr>
          <p:cNvPr id="569" name="Google Shape;569;p114"/>
          <p:cNvPicPr preferRelativeResize="0"/>
          <p:nvPr/>
        </p:nvPicPr>
        <p:blipFill>
          <a:blip r:embed="rId4">
            <a:alphaModFix/>
          </a:blip>
          <a:stretch>
            <a:fillRect/>
          </a:stretch>
        </p:blipFill>
        <p:spPr>
          <a:xfrm>
            <a:off x="5435567" y="2290885"/>
            <a:ext cx="6516567" cy="3297900"/>
          </a:xfrm>
          <a:prstGeom prst="rect">
            <a:avLst/>
          </a:prstGeom>
          <a:noFill/>
          <a:ln>
            <a:noFill/>
          </a:ln>
        </p:spPr>
      </p:pic>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115"/>
          <p:cNvSpPr txBox="1"/>
          <p:nvPr/>
        </p:nvSpPr>
        <p:spPr>
          <a:xfrm>
            <a:off x="383233" y="733201"/>
            <a:ext cx="11566800" cy="1908174"/>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4. Ahora podemos importar nuestro “userModel” y utilizarlo en el router de usuarios</a:t>
            </a:r>
            <a:endParaRPr sz="3200">
              <a:solidFill>
                <a:schemeClr val="lt1"/>
              </a:solidFill>
              <a:latin typeface="DM Sans"/>
              <a:ea typeface="DM Sans"/>
              <a:cs typeface="DM Sans"/>
              <a:sym typeface="DM Sans"/>
            </a:endParaRPr>
          </a:p>
        </p:txBody>
      </p:sp>
      <p:grpSp>
        <p:nvGrpSpPr>
          <p:cNvPr id="575" name="Google Shape;575;p115"/>
          <p:cNvGrpSpPr/>
          <p:nvPr/>
        </p:nvGrpSpPr>
        <p:grpSpPr>
          <a:xfrm>
            <a:off x="102858" y="105266"/>
            <a:ext cx="574765" cy="574765"/>
            <a:chOff x="7605951" y="217673"/>
            <a:chExt cx="738900" cy="738900"/>
          </a:xfrm>
        </p:grpSpPr>
        <p:sp>
          <p:nvSpPr>
            <p:cNvPr id="576" name="Google Shape;576;p11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77" name="Google Shape;577;p115"/>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78" name="Google Shape;578;p115"/>
          <p:cNvSpPr txBox="1"/>
          <p:nvPr/>
        </p:nvSpPr>
        <p:spPr>
          <a:xfrm>
            <a:off x="733300" y="105234"/>
            <a:ext cx="49388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pic>
        <p:nvPicPr>
          <p:cNvPr id="579" name="Google Shape;579;p115"/>
          <p:cNvPicPr preferRelativeResize="0"/>
          <p:nvPr/>
        </p:nvPicPr>
        <p:blipFill>
          <a:blip r:embed="rId4">
            <a:alphaModFix/>
          </a:blip>
          <a:stretch>
            <a:fillRect/>
          </a:stretch>
        </p:blipFill>
        <p:spPr>
          <a:xfrm>
            <a:off x="1622067" y="2547267"/>
            <a:ext cx="9543232" cy="3655967"/>
          </a:xfrm>
          <a:prstGeom prst="rect">
            <a:avLst/>
          </a:prstGeom>
          <a:noFill/>
          <a:ln w="9525" cap="flat" cmpd="sng">
            <a:solidFill>
              <a:srgbClr val="E8E7E3"/>
            </a:solidFill>
            <a:prstDash val="solid"/>
            <a:round/>
            <a:headEnd type="none" w="sm" len="sm"/>
            <a:tailEnd type="none" w="sm" len="sm"/>
          </a:ln>
        </p:spPr>
      </p:pic>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16"/>
          <p:cNvSpPr txBox="1"/>
          <p:nvPr/>
        </p:nvSpPr>
        <p:spPr>
          <a:xfrm>
            <a:off x="1398628" y="2556167"/>
            <a:ext cx="9576000" cy="190817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chemeClr val="dk1"/>
                </a:solidFill>
                <a:highlight>
                  <a:srgbClr val="EAFF6A"/>
                </a:highlight>
                <a:latin typeface="DM Sans"/>
                <a:ea typeface="DM Sans"/>
                <a:cs typeface="DM Sans"/>
                <a:sym typeface="DM Sans"/>
              </a:rPr>
              <a:t>Solo falta un detalle: </a:t>
            </a:r>
            <a:endParaRPr sz="4000" b="1">
              <a:solidFill>
                <a:schemeClr val="dk1"/>
              </a:solidFill>
              <a:highlight>
                <a:srgbClr val="EAFF6A"/>
              </a:highlight>
              <a:latin typeface="DM Sans"/>
              <a:ea typeface="DM Sans"/>
              <a:cs typeface="DM Sans"/>
              <a:sym typeface="DM Sans"/>
            </a:endParaRPr>
          </a:p>
          <a:p>
            <a:pPr algn="ctr">
              <a:lnSpc>
                <a:spcPct val="90000"/>
              </a:lnSpc>
            </a:pPr>
            <a:r>
              <a:rPr lang="es" sz="4000" b="1">
                <a:solidFill>
                  <a:schemeClr val="dk1"/>
                </a:solidFill>
                <a:highlight>
                  <a:srgbClr val="EAFF6A"/>
                </a:highlight>
                <a:latin typeface="DM Sans"/>
                <a:ea typeface="DM Sans"/>
                <a:cs typeface="DM Sans"/>
                <a:sym typeface="DM Sans"/>
              </a:rPr>
              <a:t>Conectar Mongoose a nuestra base de Atlas</a:t>
            </a:r>
            <a:endParaRPr sz="4000"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17"/>
          <p:cNvSpPr txBox="1"/>
          <p:nvPr/>
        </p:nvSpPr>
        <p:spPr>
          <a:xfrm>
            <a:off x="746453" y="1270868"/>
            <a:ext cx="9973600" cy="1271974"/>
          </a:xfrm>
          <a:prstGeom prst="rect">
            <a:avLst/>
          </a:prstGeom>
          <a:noFill/>
          <a:ln>
            <a:noFill/>
          </a:ln>
        </p:spPr>
        <p:txBody>
          <a:bodyPr spcFirstLastPara="1" wrap="square" lIns="121900" tIns="121900" rIns="121900" bIns="121900" anchor="t" anchorCtr="0">
            <a:spAutoFit/>
          </a:bodyPr>
          <a:lstStyle/>
          <a:p>
            <a:r>
              <a:rPr lang="es" sz="3333" b="1">
                <a:solidFill>
                  <a:schemeClr val="accent6"/>
                </a:solidFill>
                <a:latin typeface="DM Sans"/>
                <a:ea typeface="DM Sans"/>
                <a:cs typeface="DM Sans"/>
                <a:sym typeface="DM Sans"/>
              </a:rPr>
              <a:t>Volviendo a nuestra cuenta de Atlas, notaremos que hay un botón de “Connect”.</a:t>
            </a:r>
            <a:endParaRPr sz="3333" b="1">
              <a:solidFill>
                <a:schemeClr val="accent6"/>
              </a:solidFill>
              <a:latin typeface="DM Sans"/>
              <a:ea typeface="DM Sans"/>
              <a:cs typeface="DM Sans"/>
              <a:sym typeface="DM Sans"/>
            </a:endParaRPr>
          </a:p>
        </p:txBody>
      </p:sp>
      <p:pic>
        <p:nvPicPr>
          <p:cNvPr id="590" name="Google Shape;590;p117"/>
          <p:cNvPicPr preferRelativeResize="0"/>
          <p:nvPr/>
        </p:nvPicPr>
        <p:blipFill>
          <a:blip r:embed="rId3">
            <a:alphaModFix/>
          </a:blip>
          <a:stretch>
            <a:fillRect/>
          </a:stretch>
        </p:blipFill>
        <p:spPr>
          <a:xfrm>
            <a:off x="203200" y="2866833"/>
            <a:ext cx="11785600" cy="2042008"/>
          </a:xfrm>
          <a:prstGeom prst="rect">
            <a:avLst/>
          </a:prstGeom>
          <a:noFill/>
          <a:ln w="9525" cap="flat" cmpd="sng">
            <a:solidFill>
              <a:srgbClr val="E8E7E3"/>
            </a:solidFill>
            <a:prstDash val="solid"/>
            <a:round/>
            <a:headEnd type="none" w="sm" len="sm"/>
            <a:tailEnd type="none" w="sm" len="sm"/>
          </a:ln>
        </p:spPr>
      </p:pic>
      <p:grpSp>
        <p:nvGrpSpPr>
          <p:cNvPr id="591" name="Google Shape;591;p117"/>
          <p:cNvGrpSpPr/>
          <p:nvPr/>
        </p:nvGrpSpPr>
        <p:grpSpPr>
          <a:xfrm>
            <a:off x="332233" y="573399"/>
            <a:ext cx="517920" cy="574765"/>
            <a:chOff x="7605951" y="217673"/>
            <a:chExt cx="738900" cy="738900"/>
          </a:xfrm>
        </p:grpSpPr>
        <p:sp>
          <p:nvSpPr>
            <p:cNvPr id="592" name="Google Shape;592;p117"/>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93" name="Google Shape;593;p117"/>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94" name="Google Shape;594;p117"/>
          <p:cNvSpPr txBox="1"/>
          <p:nvPr/>
        </p:nvSpPr>
        <p:spPr>
          <a:xfrm>
            <a:off x="900640" y="573367"/>
            <a:ext cx="44504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18"/>
          <p:cNvSpPr txBox="1"/>
          <p:nvPr/>
        </p:nvSpPr>
        <p:spPr>
          <a:xfrm>
            <a:off x="705333" y="1321000"/>
            <a:ext cx="4657200" cy="2810665"/>
          </a:xfrm>
          <a:prstGeom prst="rect">
            <a:avLst/>
          </a:prstGeom>
          <a:noFill/>
          <a:ln>
            <a:noFill/>
          </a:ln>
        </p:spPr>
        <p:txBody>
          <a:bodyPr spcFirstLastPara="1" wrap="square" lIns="121900" tIns="121900" rIns="121900" bIns="121900" anchor="t" anchorCtr="0">
            <a:spAutoFit/>
          </a:bodyPr>
          <a:lstStyle/>
          <a:p>
            <a:r>
              <a:rPr lang="es" sz="3333" b="1">
                <a:solidFill>
                  <a:schemeClr val="accent6"/>
                </a:solidFill>
                <a:latin typeface="DM Sans"/>
                <a:ea typeface="DM Sans"/>
                <a:cs typeface="DM Sans"/>
                <a:sym typeface="DM Sans"/>
              </a:rPr>
              <a:t>Nos da diferentes formas de conexión. Utilizaremos el “Connect your application”</a:t>
            </a:r>
            <a:endParaRPr sz="3333" b="1">
              <a:solidFill>
                <a:schemeClr val="accent6"/>
              </a:solidFill>
              <a:latin typeface="DM Sans"/>
              <a:ea typeface="DM Sans"/>
              <a:cs typeface="DM Sans"/>
              <a:sym typeface="DM Sans"/>
            </a:endParaRPr>
          </a:p>
        </p:txBody>
      </p:sp>
      <p:pic>
        <p:nvPicPr>
          <p:cNvPr id="600" name="Google Shape;600;p118"/>
          <p:cNvPicPr preferRelativeResize="0"/>
          <p:nvPr/>
        </p:nvPicPr>
        <p:blipFill>
          <a:blip r:embed="rId3">
            <a:alphaModFix/>
          </a:blip>
          <a:stretch>
            <a:fillRect/>
          </a:stretch>
        </p:blipFill>
        <p:spPr>
          <a:xfrm>
            <a:off x="5362534" y="1432501"/>
            <a:ext cx="6120001" cy="4657833"/>
          </a:xfrm>
          <a:prstGeom prst="rect">
            <a:avLst/>
          </a:prstGeom>
          <a:noFill/>
          <a:ln>
            <a:noFill/>
          </a:ln>
        </p:spPr>
      </p:pic>
      <p:grpSp>
        <p:nvGrpSpPr>
          <p:cNvPr id="601" name="Google Shape;601;p118"/>
          <p:cNvGrpSpPr/>
          <p:nvPr/>
        </p:nvGrpSpPr>
        <p:grpSpPr>
          <a:xfrm>
            <a:off x="332233" y="573399"/>
            <a:ext cx="517920" cy="574765"/>
            <a:chOff x="7605951" y="217673"/>
            <a:chExt cx="738900" cy="738900"/>
          </a:xfrm>
        </p:grpSpPr>
        <p:sp>
          <p:nvSpPr>
            <p:cNvPr id="602" name="Google Shape;602;p118"/>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03" name="Google Shape;603;p11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04" name="Google Shape;604;p118"/>
          <p:cNvSpPr txBox="1"/>
          <p:nvPr/>
        </p:nvSpPr>
        <p:spPr>
          <a:xfrm>
            <a:off x="900640" y="573367"/>
            <a:ext cx="44504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232"/>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1087" name="Google Shape;1087;p232"/>
          <p:cNvSpPr txBox="1"/>
          <p:nvPr/>
        </p:nvSpPr>
        <p:spPr>
          <a:xfrm>
            <a:off x="631133" y="2168134"/>
            <a:ext cx="10268000" cy="385691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realizaremos una función que corrobore elementos en una lista.</a:t>
            </a:r>
            <a:endParaRPr sz="2933" b="1">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3333" b="1">
              <a:solidFill>
                <a:srgbClr val="B7B7B7"/>
              </a:solidFill>
              <a:latin typeface="Helvetica Neue"/>
              <a:ea typeface="Helvetica Neue"/>
              <a:cs typeface="Helvetica Neue"/>
              <a:sym typeface="Helvetica Neue"/>
            </a:endParaRPr>
          </a:p>
        </p:txBody>
      </p:sp>
      <p:grpSp>
        <p:nvGrpSpPr>
          <p:cNvPr id="1088" name="Google Shape;1088;p232"/>
          <p:cNvGrpSpPr/>
          <p:nvPr/>
        </p:nvGrpSpPr>
        <p:grpSpPr>
          <a:xfrm>
            <a:off x="631135" y="826031"/>
            <a:ext cx="985200" cy="985200"/>
            <a:chOff x="473351" y="619523"/>
            <a:chExt cx="738900" cy="738900"/>
          </a:xfrm>
        </p:grpSpPr>
        <p:sp>
          <p:nvSpPr>
            <p:cNvPr id="1089" name="Google Shape;1089;p232"/>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1090" name="Google Shape;1090;p23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19"/>
          <p:cNvSpPr txBox="1"/>
          <p:nvPr/>
        </p:nvSpPr>
        <p:spPr>
          <a:xfrm>
            <a:off x="445167" y="1373234"/>
            <a:ext cx="5399200" cy="2297768"/>
          </a:xfrm>
          <a:prstGeom prst="rect">
            <a:avLst/>
          </a:prstGeom>
          <a:noFill/>
          <a:ln>
            <a:noFill/>
          </a:ln>
        </p:spPr>
        <p:txBody>
          <a:bodyPr spcFirstLastPara="1" wrap="square" lIns="121900" tIns="121900" rIns="121900" bIns="121900" anchor="t" anchorCtr="0">
            <a:spAutoFit/>
          </a:bodyPr>
          <a:lstStyle/>
          <a:p>
            <a:r>
              <a:rPr lang="es" sz="3333" b="1">
                <a:solidFill>
                  <a:schemeClr val="accent6"/>
                </a:solidFill>
                <a:latin typeface="DM Sans"/>
                <a:ea typeface="DM Sans"/>
                <a:cs typeface="DM Sans"/>
                <a:sym typeface="DM Sans"/>
              </a:rPr>
              <a:t>Recibiremos una liga para poder conectarnos, la utilizaremos en nuestra aplicación de nodejs</a:t>
            </a:r>
            <a:endParaRPr sz="3333" b="1">
              <a:solidFill>
                <a:schemeClr val="accent6"/>
              </a:solidFill>
              <a:latin typeface="DM Sans"/>
              <a:ea typeface="DM Sans"/>
              <a:cs typeface="DM Sans"/>
              <a:sym typeface="DM Sans"/>
            </a:endParaRPr>
          </a:p>
        </p:txBody>
      </p:sp>
      <p:pic>
        <p:nvPicPr>
          <p:cNvPr id="610" name="Google Shape;610;p119"/>
          <p:cNvPicPr preferRelativeResize="0"/>
          <p:nvPr/>
        </p:nvPicPr>
        <p:blipFill>
          <a:blip r:embed="rId3">
            <a:alphaModFix/>
          </a:blip>
          <a:stretch>
            <a:fillRect/>
          </a:stretch>
        </p:blipFill>
        <p:spPr>
          <a:xfrm>
            <a:off x="6042200" y="1572201"/>
            <a:ext cx="5399168" cy="4314468"/>
          </a:xfrm>
          <a:prstGeom prst="rect">
            <a:avLst/>
          </a:prstGeom>
          <a:noFill/>
          <a:ln>
            <a:noFill/>
          </a:ln>
        </p:spPr>
      </p:pic>
      <p:grpSp>
        <p:nvGrpSpPr>
          <p:cNvPr id="611" name="Google Shape;611;p119"/>
          <p:cNvGrpSpPr/>
          <p:nvPr/>
        </p:nvGrpSpPr>
        <p:grpSpPr>
          <a:xfrm>
            <a:off x="332233" y="573399"/>
            <a:ext cx="517920" cy="574765"/>
            <a:chOff x="7605951" y="217673"/>
            <a:chExt cx="738900" cy="738900"/>
          </a:xfrm>
        </p:grpSpPr>
        <p:sp>
          <p:nvSpPr>
            <p:cNvPr id="612" name="Google Shape;612;p119"/>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13" name="Google Shape;613;p119"/>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14" name="Google Shape;614;p119"/>
          <p:cNvSpPr txBox="1"/>
          <p:nvPr/>
        </p:nvSpPr>
        <p:spPr>
          <a:xfrm>
            <a:off x="900640" y="573367"/>
            <a:ext cx="4450400" cy="574412"/>
          </a:xfrm>
          <a:prstGeom prst="rect">
            <a:avLst/>
          </a:prstGeom>
          <a:noFill/>
          <a:ln>
            <a:noFill/>
          </a:ln>
        </p:spPr>
        <p:txBody>
          <a:bodyPr spcFirstLastPara="1" wrap="square" lIns="121900" tIns="121900" rIns="121900" bIns="121900" anchor="t" anchorCtr="0">
            <a:spAutoFit/>
          </a:bodyPr>
          <a:lstStyle/>
          <a:p>
            <a:r>
              <a:rPr lang="es" sz="2133">
                <a:solidFill>
                  <a:srgbClr val="FFFFFF"/>
                </a:solidFill>
                <a:latin typeface="DM Sans"/>
                <a:ea typeface="DM Sans"/>
                <a:cs typeface="DM Sans"/>
                <a:sym typeface="DM Sans"/>
              </a:rPr>
              <a:t>APROXIMACIÓN AL PROCESO</a:t>
            </a:r>
            <a:endParaRPr sz="2400">
              <a:solidFill>
                <a:srgbClr val="FFFFFF"/>
              </a:solidFill>
              <a:latin typeface="DM Sans"/>
              <a:ea typeface="DM Sans"/>
              <a:cs typeface="DM Sans"/>
              <a:sym typeface="DM Sans"/>
            </a:endParaRP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20"/>
          <p:cNvSpPr txBox="1"/>
          <p:nvPr/>
        </p:nvSpPr>
        <p:spPr>
          <a:xfrm>
            <a:off x="1307995" y="3028801"/>
            <a:ext cx="95760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chemeClr val="dk1"/>
                </a:solidFill>
                <a:highlight>
                  <a:srgbClr val="EAFF6A"/>
                </a:highlight>
                <a:latin typeface="DM Sans"/>
                <a:ea typeface="DM Sans"/>
                <a:cs typeface="DM Sans"/>
                <a:sym typeface="DM Sans"/>
              </a:rPr>
              <a:t>Volviendo a nuestro código </a:t>
            </a:r>
            <a:r>
              <a:rPr lang="es" sz="4000" b="1">
                <a:solidFill>
                  <a:schemeClr val="dk1"/>
                </a:solidFill>
                <a:highlight>
                  <a:schemeClr val="lt1"/>
                </a:highlight>
                <a:latin typeface="DM Sans"/>
                <a:ea typeface="DM Sans"/>
                <a:cs typeface="DM Sans"/>
                <a:sym typeface="DM Sans"/>
              </a:rPr>
              <a:t>🤔</a:t>
            </a:r>
            <a:endParaRPr sz="4000" b="1">
              <a:solidFill>
                <a:schemeClr val="dk1"/>
              </a:solidFill>
              <a:highlight>
                <a:schemeClr val="lt1"/>
              </a:highlight>
              <a:latin typeface="DM Sans"/>
              <a:ea typeface="DM Sans"/>
              <a:cs typeface="DM Sans"/>
              <a:sym typeface="DM Sans"/>
            </a:endParaRP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121"/>
          <p:cNvPicPr preferRelativeResize="0"/>
          <p:nvPr/>
        </p:nvPicPr>
        <p:blipFill>
          <a:blip r:embed="rId3">
            <a:alphaModFix/>
          </a:blip>
          <a:stretch>
            <a:fillRect/>
          </a:stretch>
        </p:blipFill>
        <p:spPr>
          <a:xfrm>
            <a:off x="10415218" y="6256367"/>
            <a:ext cx="1534333" cy="356767"/>
          </a:xfrm>
          <a:prstGeom prst="rect">
            <a:avLst/>
          </a:prstGeom>
          <a:noFill/>
          <a:ln>
            <a:noFill/>
          </a:ln>
        </p:spPr>
      </p:pic>
      <p:pic>
        <p:nvPicPr>
          <p:cNvPr id="625" name="Google Shape;625;p121"/>
          <p:cNvPicPr preferRelativeResize="0"/>
          <p:nvPr/>
        </p:nvPicPr>
        <p:blipFill>
          <a:blip r:embed="rId4">
            <a:alphaModFix/>
          </a:blip>
          <a:stretch>
            <a:fillRect/>
          </a:stretch>
        </p:blipFill>
        <p:spPr>
          <a:xfrm>
            <a:off x="866617" y="559040"/>
            <a:ext cx="10458768" cy="5568493"/>
          </a:xfrm>
          <a:prstGeom prst="rect">
            <a:avLst/>
          </a:prstGeom>
          <a:noFill/>
          <a:ln>
            <a:noFill/>
          </a:ln>
        </p:spPr>
      </p:pic>
      <p:sp>
        <p:nvSpPr>
          <p:cNvPr id="626" name="Google Shape;626;p121"/>
          <p:cNvSpPr txBox="1"/>
          <p:nvPr/>
        </p:nvSpPr>
        <p:spPr>
          <a:xfrm>
            <a:off x="3932472" y="429299"/>
            <a:ext cx="7392800" cy="553957"/>
          </a:xfrm>
          <a:prstGeom prst="rect">
            <a:avLst/>
          </a:prstGeom>
          <a:noFill/>
          <a:ln>
            <a:noFill/>
          </a:ln>
        </p:spPr>
        <p:txBody>
          <a:bodyPr spcFirstLastPara="1" wrap="square" lIns="121900" tIns="121900" rIns="121900" bIns="121900" anchor="t" anchorCtr="0">
            <a:spAutoFit/>
          </a:bodyPr>
          <a:lstStyle/>
          <a:p>
            <a:r>
              <a:rPr lang="es" sz="2000" b="1">
                <a:solidFill>
                  <a:schemeClr val="accent6"/>
                </a:solidFill>
                <a:latin typeface="DM Sans"/>
                <a:ea typeface="DM Sans"/>
                <a:cs typeface="DM Sans"/>
                <a:sym typeface="DM Sans"/>
              </a:rPr>
              <a:t>Agregando la conexión en nuestro archivo app.js</a:t>
            </a:r>
            <a:endParaRPr sz="2000" b="1">
              <a:solidFill>
                <a:schemeClr val="accent6"/>
              </a:solidFill>
              <a:latin typeface="DM Sans"/>
              <a:ea typeface="DM Sans"/>
              <a:cs typeface="DM Sans"/>
              <a:sym typeface="DM Sans"/>
            </a:endParaRP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122"/>
          <p:cNvPicPr preferRelativeResize="0"/>
          <p:nvPr/>
        </p:nvPicPr>
        <p:blipFill>
          <a:blip r:embed="rId3">
            <a:alphaModFix/>
          </a:blip>
          <a:stretch>
            <a:fillRect/>
          </a:stretch>
        </p:blipFill>
        <p:spPr>
          <a:xfrm>
            <a:off x="1097533" y="1195867"/>
            <a:ext cx="9591967" cy="4941000"/>
          </a:xfrm>
          <a:prstGeom prst="rect">
            <a:avLst/>
          </a:prstGeom>
          <a:noFill/>
          <a:ln>
            <a:noFill/>
          </a:ln>
        </p:spPr>
      </p:pic>
      <p:sp>
        <p:nvSpPr>
          <p:cNvPr id="632" name="Google Shape;632;p122"/>
          <p:cNvSpPr txBox="1"/>
          <p:nvPr/>
        </p:nvSpPr>
        <p:spPr>
          <a:xfrm>
            <a:off x="861217" y="210668"/>
            <a:ext cx="10744400" cy="984845"/>
          </a:xfrm>
          <a:prstGeom prst="rect">
            <a:avLst/>
          </a:prstGeom>
          <a:noFill/>
          <a:ln>
            <a:noFill/>
          </a:ln>
        </p:spPr>
        <p:txBody>
          <a:bodyPr spcFirstLastPara="1" wrap="square" lIns="121900" tIns="121900" rIns="121900" bIns="121900" anchor="t" anchorCtr="0">
            <a:spAutoFit/>
          </a:bodyPr>
          <a:lstStyle/>
          <a:p>
            <a:r>
              <a:rPr lang="es" sz="2400" b="1">
                <a:solidFill>
                  <a:schemeClr val="accent6"/>
                </a:solidFill>
                <a:latin typeface="DM Sans"/>
                <a:ea typeface="DM Sans"/>
                <a:cs typeface="DM Sans"/>
                <a:sym typeface="DM Sans"/>
              </a:rPr>
              <a:t>Probando en Postman el endpoint, debemos obtener respuesta del router al llamar a mongoose.</a:t>
            </a:r>
            <a:endParaRPr sz="2400" b="1">
              <a:solidFill>
                <a:schemeClr val="accent6"/>
              </a:solidFill>
              <a:latin typeface="DM Sans"/>
              <a:ea typeface="DM Sans"/>
              <a:cs typeface="DM Sans"/>
              <a:sym typeface="DM Sans"/>
            </a:endParaRPr>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23"/>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Complementando el CRUD</a:t>
            </a:r>
            <a:endParaRPr sz="5333" b="1">
              <a:solidFill>
                <a:schemeClr val="dk1"/>
              </a:solidFill>
              <a:latin typeface="DM Sans"/>
              <a:ea typeface="DM Sans"/>
              <a:cs typeface="DM Sans"/>
              <a:sym typeface="DM Sans"/>
            </a:endParaRPr>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124"/>
          <p:cNvPicPr preferRelativeResize="0"/>
          <p:nvPr/>
        </p:nvPicPr>
        <p:blipFill>
          <a:blip r:embed="rId3">
            <a:alphaModFix/>
          </a:blip>
          <a:stretch>
            <a:fillRect/>
          </a:stretch>
        </p:blipFill>
        <p:spPr>
          <a:xfrm>
            <a:off x="10415218" y="6256367"/>
            <a:ext cx="1534333" cy="356767"/>
          </a:xfrm>
          <a:prstGeom prst="rect">
            <a:avLst/>
          </a:prstGeom>
          <a:noFill/>
          <a:ln>
            <a:noFill/>
          </a:ln>
        </p:spPr>
      </p:pic>
      <p:pic>
        <p:nvPicPr>
          <p:cNvPr id="643" name="Google Shape;643;p124"/>
          <p:cNvPicPr preferRelativeResize="0"/>
          <p:nvPr/>
        </p:nvPicPr>
        <p:blipFill>
          <a:blip r:embed="rId4">
            <a:alphaModFix/>
          </a:blip>
          <a:stretch>
            <a:fillRect/>
          </a:stretch>
        </p:blipFill>
        <p:spPr>
          <a:xfrm>
            <a:off x="485500" y="924966"/>
            <a:ext cx="10226235" cy="5148033"/>
          </a:xfrm>
          <a:prstGeom prst="rect">
            <a:avLst/>
          </a:prstGeom>
          <a:noFill/>
          <a:ln>
            <a:noFill/>
          </a:ln>
        </p:spPr>
      </p:pic>
      <p:sp>
        <p:nvSpPr>
          <p:cNvPr id="644" name="Google Shape;644;p124"/>
          <p:cNvSpPr txBox="1"/>
          <p:nvPr/>
        </p:nvSpPr>
        <p:spPr>
          <a:xfrm>
            <a:off x="374200" y="309367"/>
            <a:ext cx="11443600" cy="615513"/>
          </a:xfrm>
          <a:prstGeom prst="rect">
            <a:avLst/>
          </a:prstGeom>
          <a:noFill/>
          <a:ln>
            <a:noFill/>
          </a:ln>
        </p:spPr>
        <p:txBody>
          <a:bodyPr spcFirstLastPara="1" wrap="square" lIns="121900" tIns="121900" rIns="121900" bIns="121900" anchor="t" anchorCtr="0">
            <a:spAutoFit/>
          </a:bodyPr>
          <a:lstStyle/>
          <a:p>
            <a:r>
              <a:rPr lang="es" sz="2400" b="1">
                <a:solidFill>
                  <a:schemeClr val="dk1"/>
                </a:solidFill>
                <a:latin typeface="DM Sans"/>
                <a:ea typeface="DM Sans"/>
                <a:cs typeface="DM Sans"/>
                <a:sym typeface="DM Sans"/>
              </a:rPr>
              <a:t>Método Post para crear el usuario</a:t>
            </a:r>
            <a:endParaRPr sz="2400" b="1">
              <a:solidFill>
                <a:schemeClr val="dk1"/>
              </a:solidFill>
              <a:latin typeface="DM Sans"/>
              <a:ea typeface="DM Sans"/>
              <a:cs typeface="DM Sans"/>
              <a:sym typeface="DM Sans"/>
            </a:endParaRPr>
          </a:p>
        </p:txBody>
      </p:sp>
      <p:sp>
        <p:nvSpPr>
          <p:cNvPr id="645" name="Google Shape;645;p124"/>
          <p:cNvSpPr txBox="1"/>
          <p:nvPr/>
        </p:nvSpPr>
        <p:spPr>
          <a:xfrm>
            <a:off x="715200" y="5147967"/>
            <a:ext cx="9996400" cy="984845"/>
          </a:xfrm>
          <a:prstGeom prst="rect">
            <a:avLst/>
          </a:prstGeom>
          <a:noFill/>
          <a:ln>
            <a:noFill/>
          </a:ln>
        </p:spPr>
        <p:txBody>
          <a:bodyPr spcFirstLastPara="1" wrap="square" lIns="121900" tIns="121900" rIns="121900" bIns="121900" anchor="t" anchorCtr="0">
            <a:spAutoFit/>
          </a:bodyPr>
          <a:lstStyle/>
          <a:p>
            <a:r>
              <a:rPr lang="es" sz="2400" b="1">
                <a:solidFill>
                  <a:schemeClr val="accent6"/>
                </a:solidFill>
                <a:latin typeface="DM Sans"/>
                <a:ea typeface="DM Sans"/>
                <a:cs typeface="DM Sans"/>
                <a:sym typeface="DM Sans"/>
              </a:rPr>
              <a:t>Recuerda agregar en app.js el “app.use(express.json())” para recibir correctamente req.body.</a:t>
            </a:r>
            <a:endParaRPr sz="2400" b="1">
              <a:solidFill>
                <a:schemeClr val="accent6"/>
              </a:solidFill>
              <a:latin typeface="DM Sans"/>
              <a:ea typeface="DM Sans"/>
              <a:cs typeface="DM Sans"/>
              <a:sym typeface="DM Sans"/>
            </a:endParaRPr>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125"/>
          <p:cNvPicPr preferRelativeResize="0"/>
          <p:nvPr/>
        </p:nvPicPr>
        <p:blipFill>
          <a:blip r:embed="rId3">
            <a:alphaModFix/>
          </a:blip>
          <a:stretch>
            <a:fillRect/>
          </a:stretch>
        </p:blipFill>
        <p:spPr>
          <a:xfrm>
            <a:off x="1061034" y="1006733"/>
            <a:ext cx="9309132" cy="5058035"/>
          </a:xfrm>
          <a:prstGeom prst="rect">
            <a:avLst/>
          </a:prstGeom>
          <a:noFill/>
          <a:ln>
            <a:noFill/>
          </a:ln>
        </p:spPr>
      </p:pic>
      <p:sp>
        <p:nvSpPr>
          <p:cNvPr id="651" name="Google Shape;651;p125"/>
          <p:cNvSpPr txBox="1"/>
          <p:nvPr/>
        </p:nvSpPr>
        <p:spPr>
          <a:xfrm>
            <a:off x="1009933" y="249933"/>
            <a:ext cx="9983600" cy="615513"/>
          </a:xfrm>
          <a:prstGeom prst="rect">
            <a:avLst/>
          </a:prstGeom>
          <a:noFill/>
          <a:ln>
            <a:noFill/>
          </a:ln>
        </p:spPr>
        <p:txBody>
          <a:bodyPr spcFirstLastPara="1" wrap="square" lIns="121900" tIns="121900" rIns="121900" bIns="121900" anchor="t" anchorCtr="0">
            <a:spAutoFit/>
          </a:bodyPr>
          <a:lstStyle/>
          <a:p>
            <a:r>
              <a:rPr lang="es" sz="2400" b="1">
                <a:solidFill>
                  <a:schemeClr val="accent6"/>
                </a:solidFill>
                <a:latin typeface="DM Sans"/>
                <a:ea typeface="DM Sans"/>
                <a:cs typeface="DM Sans"/>
                <a:sym typeface="DM Sans"/>
              </a:rPr>
              <a:t>Creando el usuario con Postman</a:t>
            </a:r>
            <a:endParaRPr sz="2400" b="1">
              <a:solidFill>
                <a:schemeClr val="accent6"/>
              </a:solidFill>
              <a:latin typeface="DM Sans"/>
              <a:ea typeface="DM Sans"/>
              <a:cs typeface="DM Sans"/>
              <a:sym typeface="DM Sans"/>
            </a:endParaRP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126"/>
          <p:cNvPicPr preferRelativeResize="0"/>
          <p:nvPr/>
        </p:nvPicPr>
        <p:blipFill>
          <a:blip r:embed="rId3">
            <a:alphaModFix/>
          </a:blip>
          <a:stretch>
            <a:fillRect/>
          </a:stretch>
        </p:blipFill>
        <p:spPr>
          <a:xfrm>
            <a:off x="10415218" y="6256367"/>
            <a:ext cx="1534333" cy="356767"/>
          </a:xfrm>
          <a:prstGeom prst="rect">
            <a:avLst/>
          </a:prstGeom>
          <a:noFill/>
          <a:ln>
            <a:noFill/>
          </a:ln>
        </p:spPr>
      </p:pic>
      <p:pic>
        <p:nvPicPr>
          <p:cNvPr id="657" name="Google Shape;657;p126"/>
          <p:cNvPicPr preferRelativeResize="0"/>
          <p:nvPr/>
        </p:nvPicPr>
        <p:blipFill>
          <a:blip r:embed="rId4">
            <a:alphaModFix/>
          </a:blip>
          <a:stretch>
            <a:fillRect/>
          </a:stretch>
        </p:blipFill>
        <p:spPr>
          <a:xfrm>
            <a:off x="677033" y="698067"/>
            <a:ext cx="10382800" cy="5461867"/>
          </a:xfrm>
          <a:prstGeom prst="rect">
            <a:avLst/>
          </a:prstGeom>
          <a:noFill/>
          <a:ln>
            <a:noFill/>
          </a:ln>
        </p:spPr>
      </p:pic>
      <p:sp>
        <p:nvSpPr>
          <p:cNvPr id="658" name="Google Shape;658;p126"/>
          <p:cNvSpPr txBox="1"/>
          <p:nvPr/>
        </p:nvSpPr>
        <p:spPr>
          <a:xfrm>
            <a:off x="677033" y="164467"/>
            <a:ext cx="10229600" cy="574412"/>
          </a:xfrm>
          <a:prstGeom prst="rect">
            <a:avLst/>
          </a:prstGeom>
          <a:noFill/>
          <a:ln>
            <a:noFill/>
          </a:ln>
        </p:spPr>
        <p:txBody>
          <a:bodyPr spcFirstLastPara="1" wrap="square" lIns="121900" tIns="121900" rIns="121900" bIns="121900" anchor="t" anchorCtr="0">
            <a:spAutoFit/>
          </a:bodyPr>
          <a:lstStyle/>
          <a:p>
            <a:r>
              <a:rPr lang="es" sz="2133" b="1">
                <a:solidFill>
                  <a:schemeClr val="dk1"/>
                </a:solidFill>
                <a:latin typeface="DM Sans"/>
                <a:ea typeface="DM Sans"/>
                <a:cs typeface="DM Sans"/>
                <a:sym typeface="DM Sans"/>
              </a:rPr>
              <a:t>Métodos PUT y DELETE para finalizar CRUD de usuarios </a:t>
            </a:r>
            <a:endParaRPr sz="2133" b="1">
              <a:solidFill>
                <a:schemeClr val="dk1"/>
              </a:solidFill>
              <a:latin typeface="DM Sans"/>
              <a:ea typeface="DM Sans"/>
              <a:cs typeface="DM Sans"/>
              <a:sym typeface="DM Sans"/>
            </a:endParaRPr>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p127"/>
          <p:cNvGrpSpPr/>
          <p:nvPr/>
        </p:nvGrpSpPr>
        <p:grpSpPr>
          <a:xfrm>
            <a:off x="5603408" y="1481331"/>
            <a:ext cx="985200" cy="985200"/>
            <a:chOff x="974706" y="2467173"/>
            <a:chExt cx="738900" cy="738900"/>
          </a:xfrm>
        </p:grpSpPr>
        <p:sp>
          <p:nvSpPr>
            <p:cNvPr id="664" name="Google Shape;664;p12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65" name="Google Shape;665;p12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66" name="Google Shape;666;p127"/>
          <p:cNvSpPr txBox="1"/>
          <p:nvPr/>
        </p:nvSpPr>
        <p:spPr>
          <a:xfrm>
            <a:off x="1948400" y="31006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CRUD con Mongoose</a:t>
            </a:r>
            <a:endParaRPr sz="5333" b="1">
              <a:solidFill>
                <a:schemeClr val="dk1"/>
              </a:solidFill>
              <a:highlight>
                <a:srgbClr val="EAFF6A"/>
              </a:highlight>
              <a:latin typeface="DM Sans"/>
              <a:ea typeface="DM Sans"/>
              <a:cs typeface="DM Sans"/>
              <a:sym typeface="DM Sans"/>
            </a:endParaRPr>
          </a:p>
        </p:txBody>
      </p:sp>
      <p:sp>
        <p:nvSpPr>
          <p:cNvPr id="667" name="Google Shape;667;p127"/>
          <p:cNvSpPr txBox="1"/>
          <p:nvPr/>
        </p:nvSpPr>
        <p:spPr>
          <a:xfrm>
            <a:off x="1316400" y="4719852"/>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10 - 15min</a:t>
            </a:r>
            <a:endParaRPr sz="2667" b="1">
              <a:solidFill>
                <a:srgbClr val="83AEFB"/>
              </a:solidFill>
              <a:latin typeface="DM Sans"/>
              <a:ea typeface="DM Sans"/>
              <a:cs typeface="DM Sans"/>
              <a:sym typeface="DM Sans"/>
            </a:endParaRP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grpSp>
        <p:nvGrpSpPr>
          <p:cNvPr id="672" name="Google Shape;672;p128"/>
          <p:cNvGrpSpPr/>
          <p:nvPr/>
        </p:nvGrpSpPr>
        <p:grpSpPr>
          <a:xfrm>
            <a:off x="609796" y="624398"/>
            <a:ext cx="574765" cy="574765"/>
            <a:chOff x="974706" y="2467173"/>
            <a:chExt cx="738900" cy="738900"/>
          </a:xfrm>
        </p:grpSpPr>
        <p:sp>
          <p:nvSpPr>
            <p:cNvPr id="673" name="Google Shape;673;p12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74" name="Google Shape;674;p12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75" name="Google Shape;675;p128"/>
          <p:cNvSpPr txBox="1"/>
          <p:nvPr/>
        </p:nvSpPr>
        <p:spPr>
          <a:xfrm>
            <a:off x="668600" y="1442334"/>
            <a:ext cx="7828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CRUD con Mongoose</a:t>
            </a:r>
            <a:endParaRPr sz="5333" b="1">
              <a:solidFill>
                <a:schemeClr val="dk1"/>
              </a:solidFill>
              <a:latin typeface="DM Sans"/>
              <a:ea typeface="DM Sans"/>
              <a:cs typeface="DM Sans"/>
              <a:sym typeface="DM Sans"/>
            </a:endParaRPr>
          </a:p>
        </p:txBody>
      </p:sp>
      <p:pic>
        <p:nvPicPr>
          <p:cNvPr id="676" name="Google Shape;676;p128"/>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77" name="Google Shape;677;p128"/>
          <p:cNvSpPr txBox="1"/>
          <p:nvPr/>
        </p:nvSpPr>
        <p:spPr>
          <a:xfrm>
            <a:off x="668600" y="2813734"/>
            <a:ext cx="5427200" cy="1908174"/>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chemeClr val="dk1"/>
                </a:solidFill>
                <a:highlight>
                  <a:schemeClr val="lt1"/>
                </a:highlight>
                <a:latin typeface="DM Sans"/>
                <a:ea typeface="DM Sans"/>
                <a:cs typeface="DM Sans"/>
                <a:sym typeface="DM Sans"/>
              </a:rPr>
              <a:t>Realizar un proyecto en Node.js que se conecte a una base de datos MongoDB Atlas llamada colegio. Utilizar mongoose importándolo en Módulo (import) y gestionar sus acciones a través de promesas.</a:t>
            </a:r>
            <a:endParaRPr>
              <a:solidFill>
                <a:schemeClr val="dk1"/>
              </a:solidFill>
              <a:highlight>
                <a:schemeClr val="lt1"/>
              </a:highlight>
              <a:latin typeface="DM Sans"/>
              <a:ea typeface="DM Sans"/>
              <a:cs typeface="DM Sans"/>
              <a:sym typeface="DM Sans"/>
            </a:endParaRPr>
          </a:p>
          <a:p>
            <a:pPr marL="609585">
              <a:buClr>
                <a:schemeClr val="dk1"/>
              </a:buClr>
              <a:buSzPts val="1100"/>
            </a:pPr>
            <a:endParaRPr>
              <a:solidFill>
                <a:srgbClr val="000000"/>
              </a:solidFill>
              <a:latin typeface="DM Sans"/>
              <a:ea typeface="DM Sans"/>
              <a:cs typeface="DM Sans"/>
              <a:sym typeface="DM Sans"/>
            </a:endParaRPr>
          </a:p>
        </p:txBody>
      </p:sp>
      <p:sp>
        <p:nvSpPr>
          <p:cNvPr id="678" name="Google Shape;678;p128"/>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
        <p:nvSpPr>
          <p:cNvPr id="679" name="Google Shape;679;p128"/>
          <p:cNvSpPr txBox="1"/>
          <p:nvPr/>
        </p:nvSpPr>
        <p:spPr>
          <a:xfrm>
            <a:off x="6095800" y="2539233"/>
            <a:ext cx="5427200" cy="3847167"/>
          </a:xfrm>
          <a:prstGeom prst="rect">
            <a:avLst/>
          </a:prstGeom>
          <a:noFill/>
          <a:ln>
            <a:noFill/>
          </a:ln>
        </p:spPr>
        <p:txBody>
          <a:bodyPr spcFirstLastPara="1" wrap="square" lIns="121900" tIns="121900" rIns="121900" bIns="121900" anchor="t" anchorCtr="0">
            <a:spAutoFit/>
          </a:bodyPr>
          <a:lstStyle/>
          <a:p>
            <a:endParaRPr>
              <a:solidFill>
                <a:schemeClr val="dk1"/>
              </a:solidFill>
              <a:highlight>
                <a:schemeClr val="lt1"/>
              </a:highlight>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highlight>
                  <a:schemeClr val="lt1"/>
                </a:highlight>
                <a:latin typeface="DM Sans"/>
                <a:ea typeface="DM Sans"/>
                <a:cs typeface="DM Sans"/>
                <a:sym typeface="DM Sans"/>
              </a:rPr>
              <a:t>Crear una colección llamada ‘estudiantes’ que incorporará 10 documentos con la siguiente estructura y datos que se detallan a continuación:</a:t>
            </a:r>
            <a:endParaRPr>
              <a:solidFill>
                <a:schemeClr val="dk1"/>
              </a:solidFill>
              <a:highlight>
                <a:schemeClr val="lt1"/>
              </a:highlight>
              <a:latin typeface="DM Sans"/>
              <a:ea typeface="DM Sans"/>
              <a:cs typeface="DM Sans"/>
              <a:sym typeface="DM Sans"/>
            </a:endParaRPr>
          </a:p>
          <a:p>
            <a:pPr marL="1219170" lvl="1" indent="-419090">
              <a:buClr>
                <a:schemeClr val="dk1"/>
              </a:buClr>
              <a:buSzPts val="1350"/>
              <a:buFont typeface="DM Sans"/>
              <a:buAutoNum type="alphaLcParenR"/>
            </a:pPr>
            <a:r>
              <a:rPr lang="es">
                <a:solidFill>
                  <a:schemeClr val="dk1"/>
                </a:solidFill>
                <a:highlight>
                  <a:schemeClr val="lt1"/>
                </a:highlight>
                <a:latin typeface="DM Sans"/>
                <a:ea typeface="DM Sans"/>
                <a:cs typeface="DM Sans"/>
                <a:sym typeface="DM Sans"/>
              </a:rPr>
              <a:t>nombre: tipo string</a:t>
            </a:r>
            <a:endParaRPr>
              <a:solidFill>
                <a:schemeClr val="dk1"/>
              </a:solidFill>
              <a:highlight>
                <a:schemeClr val="lt1"/>
              </a:highlight>
              <a:latin typeface="DM Sans"/>
              <a:ea typeface="DM Sans"/>
              <a:cs typeface="DM Sans"/>
              <a:sym typeface="DM Sans"/>
            </a:endParaRPr>
          </a:p>
          <a:p>
            <a:pPr marL="1219170" lvl="1" indent="-419090">
              <a:buClr>
                <a:schemeClr val="dk1"/>
              </a:buClr>
              <a:buSzPts val="1350"/>
              <a:buFont typeface="DM Sans"/>
              <a:buAutoNum type="alphaLcParenR"/>
            </a:pPr>
            <a:r>
              <a:rPr lang="es">
                <a:solidFill>
                  <a:schemeClr val="dk1"/>
                </a:solidFill>
                <a:highlight>
                  <a:schemeClr val="lt1"/>
                </a:highlight>
                <a:latin typeface="DM Sans"/>
                <a:ea typeface="DM Sans"/>
                <a:cs typeface="DM Sans"/>
                <a:sym typeface="DM Sans"/>
              </a:rPr>
              <a:t>apellido: tipo string</a:t>
            </a:r>
            <a:endParaRPr>
              <a:solidFill>
                <a:schemeClr val="dk1"/>
              </a:solidFill>
              <a:highlight>
                <a:schemeClr val="lt1"/>
              </a:highlight>
              <a:latin typeface="DM Sans"/>
              <a:ea typeface="DM Sans"/>
              <a:cs typeface="DM Sans"/>
              <a:sym typeface="DM Sans"/>
            </a:endParaRPr>
          </a:p>
          <a:p>
            <a:pPr marL="1219170" lvl="1" indent="-419090">
              <a:buClr>
                <a:schemeClr val="dk1"/>
              </a:buClr>
              <a:buSzPts val="1350"/>
              <a:buFont typeface="DM Sans"/>
              <a:buAutoNum type="alphaLcParenR"/>
            </a:pPr>
            <a:r>
              <a:rPr lang="es">
                <a:solidFill>
                  <a:schemeClr val="dk1"/>
                </a:solidFill>
                <a:highlight>
                  <a:schemeClr val="lt1"/>
                </a:highlight>
                <a:latin typeface="DM Sans"/>
                <a:ea typeface="DM Sans"/>
                <a:cs typeface="DM Sans"/>
                <a:sym typeface="DM Sans"/>
              </a:rPr>
              <a:t>edad: tipo number</a:t>
            </a:r>
            <a:endParaRPr>
              <a:solidFill>
                <a:schemeClr val="dk1"/>
              </a:solidFill>
              <a:highlight>
                <a:schemeClr val="lt1"/>
              </a:highlight>
              <a:latin typeface="DM Sans"/>
              <a:ea typeface="DM Sans"/>
              <a:cs typeface="DM Sans"/>
              <a:sym typeface="DM Sans"/>
            </a:endParaRPr>
          </a:p>
          <a:p>
            <a:pPr marL="1219170" lvl="1" indent="-419090">
              <a:buClr>
                <a:schemeClr val="dk1"/>
              </a:buClr>
              <a:buSzPts val="1350"/>
              <a:buFont typeface="DM Sans"/>
              <a:buAutoNum type="alphaLcParenR"/>
            </a:pPr>
            <a:r>
              <a:rPr lang="es">
                <a:solidFill>
                  <a:schemeClr val="dk1"/>
                </a:solidFill>
                <a:highlight>
                  <a:schemeClr val="lt1"/>
                </a:highlight>
                <a:latin typeface="DM Sans"/>
                <a:ea typeface="DM Sans"/>
                <a:cs typeface="DM Sans"/>
                <a:sym typeface="DM Sans"/>
              </a:rPr>
              <a:t>dni: tipo string (campo único)</a:t>
            </a:r>
            <a:endParaRPr>
              <a:solidFill>
                <a:schemeClr val="dk1"/>
              </a:solidFill>
              <a:highlight>
                <a:schemeClr val="lt1"/>
              </a:highlight>
              <a:latin typeface="DM Sans"/>
              <a:ea typeface="DM Sans"/>
              <a:cs typeface="DM Sans"/>
              <a:sym typeface="DM Sans"/>
            </a:endParaRPr>
          </a:p>
          <a:p>
            <a:pPr marL="1219170" lvl="1" indent="-419090">
              <a:buClr>
                <a:schemeClr val="dk1"/>
              </a:buClr>
              <a:buSzPts val="1350"/>
              <a:buFont typeface="DM Sans"/>
              <a:buAutoNum type="alphaLcParenR"/>
            </a:pPr>
            <a:r>
              <a:rPr lang="es">
                <a:solidFill>
                  <a:schemeClr val="dk1"/>
                </a:solidFill>
                <a:highlight>
                  <a:schemeClr val="lt1"/>
                </a:highlight>
                <a:latin typeface="DM Sans"/>
                <a:ea typeface="DM Sans"/>
                <a:cs typeface="DM Sans"/>
                <a:sym typeface="DM Sans"/>
              </a:rPr>
              <a:t>curso: tipo string</a:t>
            </a:r>
            <a:endParaRPr>
              <a:solidFill>
                <a:schemeClr val="dk1"/>
              </a:solidFill>
              <a:highlight>
                <a:schemeClr val="lt1"/>
              </a:highlight>
              <a:latin typeface="DM Sans"/>
              <a:ea typeface="DM Sans"/>
              <a:cs typeface="DM Sans"/>
              <a:sym typeface="DM Sans"/>
            </a:endParaRPr>
          </a:p>
          <a:p>
            <a:pPr marL="1219170" lvl="1" indent="-419090">
              <a:buClr>
                <a:schemeClr val="dk1"/>
              </a:buClr>
              <a:buSzPts val="1350"/>
              <a:buFont typeface="DM Sans"/>
              <a:buAutoNum type="alphaLcParenR"/>
            </a:pPr>
            <a:r>
              <a:rPr lang="es">
                <a:solidFill>
                  <a:schemeClr val="dk1"/>
                </a:solidFill>
                <a:highlight>
                  <a:schemeClr val="lt1"/>
                </a:highlight>
                <a:latin typeface="DM Sans"/>
                <a:ea typeface="DM Sans"/>
                <a:cs typeface="DM Sans"/>
                <a:sym typeface="DM Sans"/>
              </a:rPr>
              <a:t>nota: tipo number</a:t>
            </a:r>
            <a:endParaRPr>
              <a:solidFill>
                <a:schemeClr val="dk1"/>
              </a:solidFill>
              <a:highlight>
                <a:schemeClr val="lt1"/>
              </a:highlight>
              <a:latin typeface="DM Sans"/>
              <a:ea typeface="DM Sans"/>
              <a:cs typeface="DM Sans"/>
              <a:sym typeface="DM Sans"/>
            </a:endParaRPr>
          </a:p>
          <a:p>
            <a:pPr marL="609585"/>
            <a:r>
              <a:rPr lang="es">
                <a:solidFill>
                  <a:schemeClr val="dk1"/>
                </a:solidFill>
                <a:highlight>
                  <a:schemeClr val="lt1"/>
                </a:highlight>
                <a:latin typeface="DM Sans"/>
                <a:ea typeface="DM Sans"/>
                <a:cs typeface="DM Sans"/>
                <a:sym typeface="DM Sans"/>
              </a:rPr>
              <a:t>Todos los campos deben ser requeridos obligatoriamente ({ required: true })</a:t>
            </a:r>
            <a:endParaRPr>
              <a:solidFill>
                <a:schemeClr val="dk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233"/>
          <p:cNvGrpSpPr/>
          <p:nvPr/>
        </p:nvGrpSpPr>
        <p:grpSpPr>
          <a:xfrm>
            <a:off x="609800" y="624382"/>
            <a:ext cx="574765" cy="574765"/>
            <a:chOff x="473351" y="619523"/>
            <a:chExt cx="738900" cy="738900"/>
          </a:xfrm>
        </p:grpSpPr>
        <p:sp>
          <p:nvSpPr>
            <p:cNvPr id="1096" name="Google Shape;1096;p23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1097" name="Google Shape;1097;p23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098" name="Google Shape;1098;p233"/>
          <p:cNvSpPr txBox="1"/>
          <p:nvPr/>
        </p:nvSpPr>
        <p:spPr>
          <a:xfrm>
            <a:off x="526400" y="1199167"/>
            <a:ext cx="11139200" cy="966378"/>
          </a:xfrm>
          <a:prstGeom prst="rect">
            <a:avLst/>
          </a:prstGeom>
          <a:noFill/>
          <a:ln>
            <a:noFill/>
          </a:ln>
        </p:spPr>
        <p:txBody>
          <a:bodyPr spcFirstLastPara="1" wrap="square" lIns="121900" tIns="121900" rIns="121900" bIns="121900" anchor="t" anchorCtr="0">
            <a:spAutoFit/>
          </a:bodyPr>
          <a:lstStyle/>
          <a:p>
            <a:pPr>
              <a:lnSpc>
                <a:spcPct val="90000"/>
              </a:lnSpc>
            </a:pPr>
            <a:r>
              <a:rPr lang="es" sz="5200" b="1">
                <a:solidFill>
                  <a:schemeClr val="dk1"/>
                </a:solidFill>
                <a:latin typeface="DM Sans"/>
                <a:ea typeface="DM Sans"/>
                <a:cs typeface="DM Sans"/>
                <a:sym typeface="DM Sans"/>
              </a:rPr>
              <a:t>Funciones</a:t>
            </a:r>
            <a:endParaRPr sz="5200" b="1">
              <a:solidFill>
                <a:schemeClr val="dk1"/>
              </a:solidFill>
              <a:latin typeface="DM Sans"/>
              <a:ea typeface="DM Sans"/>
              <a:cs typeface="DM Sans"/>
              <a:sym typeface="DM Sans"/>
            </a:endParaRPr>
          </a:p>
        </p:txBody>
      </p:sp>
      <p:sp>
        <p:nvSpPr>
          <p:cNvPr id="1099" name="Google Shape;1099;p233"/>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1100" name="Google Shape;1100;p233"/>
          <p:cNvSpPr txBox="1"/>
          <p:nvPr/>
        </p:nvSpPr>
        <p:spPr>
          <a:xfrm>
            <a:off x="565267" y="2488934"/>
            <a:ext cx="9560800" cy="2822271"/>
          </a:xfrm>
          <a:prstGeom prst="rect">
            <a:avLst/>
          </a:prstGeom>
          <a:noFill/>
          <a:ln>
            <a:noFill/>
          </a:ln>
        </p:spPr>
        <p:txBody>
          <a:bodyPr spcFirstLastPara="1" wrap="square" lIns="121900" tIns="121900" rIns="121900" bIns="121900" anchor="t" anchorCtr="0">
            <a:spAutoFit/>
          </a:bodyPr>
          <a:lstStyle/>
          <a:p>
            <a:r>
              <a:rPr lang="es" b="1">
                <a:latin typeface="DM Sans"/>
                <a:ea typeface="DM Sans"/>
                <a:cs typeface="DM Sans"/>
                <a:sym typeface="DM Sans"/>
              </a:rPr>
              <a:t>¿Cómo lo hacemos?</a:t>
            </a:r>
            <a:r>
              <a:rPr lang="es">
                <a:latin typeface="DM Sans"/>
                <a:ea typeface="DM Sans"/>
                <a:cs typeface="DM Sans"/>
                <a:sym typeface="DM Sans"/>
              </a:rPr>
              <a:t> </a:t>
            </a:r>
            <a:r>
              <a:rPr lang="es">
                <a:solidFill>
                  <a:schemeClr val="dk1"/>
                </a:solidFill>
                <a:latin typeface="DM Sans"/>
                <a:ea typeface="DM Sans"/>
                <a:cs typeface="DM Sans"/>
                <a:sym typeface="DM Sans"/>
              </a:rPr>
              <a:t>Definiremos la función “mostrarLista”, la cual recibirá un arreglo con elementos como parámetro.</a:t>
            </a:r>
            <a:endParaRPr>
              <a:solidFill>
                <a:schemeClr val="dk1"/>
              </a:solidFill>
              <a:latin typeface="DM Sans"/>
              <a:ea typeface="DM Sans"/>
              <a:cs typeface="DM Sans"/>
              <a:sym typeface="DM Sans"/>
            </a:endParaRPr>
          </a:p>
          <a:p>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Si la lista está vacía, devolver un mensaje indicando “Lista vacía”.</a:t>
            </a:r>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Si la lista cuenta con elementos, mostrarlos 1 por 1 en consola. Finalizar el proceso devolviendo la longitud de la lista (Utilizar template strings)</a:t>
            </a:r>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Invocar la función con los casos de prueba.</a:t>
            </a:r>
            <a:endParaRPr>
              <a:solidFill>
                <a:schemeClr val="dk1"/>
              </a:solidFill>
              <a:latin typeface="DM Sans"/>
              <a:ea typeface="DM Sans"/>
              <a:cs typeface="DM Sans"/>
              <a:sym typeface="DM Sans"/>
            </a:endParaRPr>
          </a:p>
          <a:p>
            <a:pPr>
              <a:lnSpc>
                <a:spcPct val="115000"/>
              </a:lnSpc>
            </a:pPr>
            <a:endParaRPr>
              <a:solidFill>
                <a:schemeClr val="dk1"/>
              </a:solidFill>
              <a:latin typeface="DM Sans"/>
              <a:ea typeface="DM Sans"/>
              <a:cs typeface="DM Sans"/>
              <a:sym typeface="DM Sans"/>
            </a:endParaRPr>
          </a:p>
          <a:p>
            <a:pPr>
              <a:lnSpc>
                <a:spcPct val="115000"/>
              </a:lnSpc>
            </a:pPr>
            <a:r>
              <a:rPr lang="es" b="1">
                <a:solidFill>
                  <a:schemeClr val="dk1"/>
                </a:solidFill>
                <a:latin typeface="DM Sans"/>
                <a:ea typeface="DM Sans"/>
                <a:cs typeface="DM Sans"/>
                <a:sym typeface="DM Sans"/>
              </a:rPr>
              <a:t>Se espera una duración de 10 minutos.</a:t>
            </a:r>
            <a:endParaRPr>
              <a:latin typeface="DM Sans"/>
              <a:ea typeface="DM Sans"/>
              <a:cs typeface="DM Sans"/>
              <a:sym typeface="DM Sans"/>
            </a:endParaRPr>
          </a:p>
        </p:txBody>
      </p:sp>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129"/>
          <p:cNvGrpSpPr/>
          <p:nvPr/>
        </p:nvGrpSpPr>
        <p:grpSpPr>
          <a:xfrm>
            <a:off x="609796" y="624398"/>
            <a:ext cx="574765" cy="574765"/>
            <a:chOff x="974706" y="2467173"/>
            <a:chExt cx="738900" cy="738900"/>
          </a:xfrm>
        </p:grpSpPr>
        <p:sp>
          <p:nvSpPr>
            <p:cNvPr id="685" name="Google Shape;685;p129"/>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86" name="Google Shape;686;p12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87" name="Google Shape;687;p129"/>
          <p:cNvSpPr txBox="1"/>
          <p:nvPr/>
        </p:nvSpPr>
        <p:spPr>
          <a:xfrm>
            <a:off x="668600" y="1442334"/>
            <a:ext cx="7828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CRUD con Mongoose</a:t>
            </a:r>
            <a:endParaRPr sz="5333" b="1">
              <a:solidFill>
                <a:schemeClr val="dk1"/>
              </a:solidFill>
              <a:latin typeface="DM Sans"/>
              <a:ea typeface="DM Sans"/>
              <a:cs typeface="DM Sans"/>
              <a:sym typeface="DM Sans"/>
            </a:endParaRPr>
          </a:p>
        </p:txBody>
      </p:sp>
      <p:pic>
        <p:nvPicPr>
          <p:cNvPr id="688" name="Google Shape;688;p129"/>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89" name="Google Shape;689;p129"/>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
        <p:nvSpPr>
          <p:cNvPr id="690" name="Google Shape;690;p129"/>
          <p:cNvSpPr txBox="1"/>
          <p:nvPr/>
        </p:nvSpPr>
        <p:spPr>
          <a:xfrm>
            <a:off x="668600" y="2873767"/>
            <a:ext cx="5427200" cy="2157473"/>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Char char="✓"/>
            </a:pPr>
            <a:r>
              <a:rPr lang="es">
                <a:solidFill>
                  <a:srgbClr val="000000"/>
                </a:solidFill>
                <a:highlight>
                  <a:srgbClr val="FFFFFF"/>
                </a:highlight>
                <a:latin typeface="DM Sans"/>
                <a:ea typeface="DM Sans"/>
                <a:cs typeface="DM Sans"/>
                <a:sym typeface="DM Sans"/>
              </a:rPr>
              <a:t>Insertar un arreglo de estudiantes a dicha colección</a:t>
            </a:r>
            <a:endParaRPr>
              <a:solidFill>
                <a:srgbClr val="000000"/>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DM Sans"/>
              <a:buChar char="✓"/>
            </a:pPr>
            <a:r>
              <a:rPr lang="es">
                <a:solidFill>
                  <a:srgbClr val="000000"/>
                </a:solidFill>
                <a:highlight>
                  <a:srgbClr val="FFFFFF"/>
                </a:highlight>
                <a:latin typeface="DM Sans"/>
                <a:ea typeface="DM Sans"/>
                <a:cs typeface="DM Sans"/>
                <a:sym typeface="DM Sans"/>
              </a:rPr>
              <a:t>Desarrollar los endpoints correspondientes al CRUD pensado para trabajar con esta colección</a:t>
            </a:r>
            <a:endParaRPr>
              <a:solidFill>
                <a:srgbClr val="000000"/>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DM Sans"/>
              <a:buChar char="✓"/>
            </a:pPr>
            <a:r>
              <a:rPr lang="es">
                <a:solidFill>
                  <a:srgbClr val="000000"/>
                </a:solidFill>
                <a:highlight>
                  <a:srgbClr val="FFFFFF"/>
                </a:highlight>
                <a:latin typeface="DM Sans"/>
                <a:ea typeface="DM Sans"/>
                <a:cs typeface="DM Sans"/>
                <a:sym typeface="DM Sans"/>
              </a:rPr>
              <a:t>Corroborar los resultados con Postman.</a:t>
            </a:r>
            <a:endParaRPr>
              <a:solidFill>
                <a:srgbClr val="000000"/>
              </a:solidFill>
              <a:highlight>
                <a:srgbClr val="FFFFFF"/>
              </a:highlight>
              <a:latin typeface="DM Sans"/>
              <a:ea typeface="DM Sans"/>
              <a:cs typeface="DM Sans"/>
              <a:sym typeface="DM Sans"/>
            </a:endParaRPr>
          </a:p>
        </p:txBody>
      </p:sp>
      <p:pic>
        <p:nvPicPr>
          <p:cNvPr id="691" name="Google Shape;691;p129"/>
          <p:cNvPicPr preferRelativeResize="0"/>
          <p:nvPr/>
        </p:nvPicPr>
        <p:blipFill>
          <a:blip r:embed="rId5">
            <a:alphaModFix/>
          </a:blip>
          <a:stretch>
            <a:fillRect/>
          </a:stretch>
        </p:blipFill>
        <p:spPr>
          <a:xfrm>
            <a:off x="8435201" y="0"/>
            <a:ext cx="3756799" cy="6858000"/>
          </a:xfrm>
          <a:prstGeom prst="rect">
            <a:avLst/>
          </a:prstGeom>
          <a:noFill/>
          <a:ln>
            <a:noFill/>
          </a:ln>
        </p:spPr>
      </p:pic>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30"/>
          <p:cNvSpPr/>
          <p:nvPr/>
        </p:nvSpPr>
        <p:spPr>
          <a:xfrm>
            <a:off x="4413767" y="5307400"/>
            <a:ext cx="3343200" cy="656800"/>
          </a:xfrm>
          <a:prstGeom prst="rect">
            <a:avLst/>
          </a:prstGeom>
          <a:noFill/>
          <a:ln w="9525" cap="flat" cmpd="sng">
            <a:solidFill>
              <a:srgbClr val="EAFF6A"/>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97" name="Google Shape;697;p130"/>
          <p:cNvSpPr txBox="1"/>
          <p:nvPr/>
        </p:nvSpPr>
        <p:spPr>
          <a:xfrm>
            <a:off x="677617" y="941834"/>
            <a:ext cx="108368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¡Atención!</a:t>
            </a:r>
            <a:endParaRPr sz="5333" b="1">
              <a:solidFill>
                <a:srgbClr val="EAFF6A"/>
              </a:solidFill>
              <a:latin typeface="DM Sans"/>
              <a:ea typeface="DM Sans"/>
              <a:cs typeface="DM Sans"/>
              <a:sym typeface="DM Sans"/>
            </a:endParaRPr>
          </a:p>
        </p:txBody>
      </p:sp>
      <p:sp>
        <p:nvSpPr>
          <p:cNvPr id="698" name="Google Shape;698;p130"/>
          <p:cNvSpPr txBox="1"/>
          <p:nvPr/>
        </p:nvSpPr>
        <p:spPr>
          <a:xfrm>
            <a:off x="677617" y="1974801"/>
            <a:ext cx="10836800" cy="1067047"/>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sz="2667" b="1">
                <a:solidFill>
                  <a:schemeClr val="lt1"/>
                </a:solidFill>
                <a:latin typeface="DM Sans"/>
                <a:ea typeface="DM Sans"/>
                <a:cs typeface="DM Sans"/>
                <a:sym typeface="DM Sans"/>
              </a:rPr>
              <a:t>La próxima clase será una </a:t>
            </a:r>
            <a:r>
              <a:rPr lang="es" sz="2667" b="1">
                <a:solidFill>
                  <a:srgbClr val="EAFF6A"/>
                </a:solidFill>
                <a:latin typeface="DM Sans"/>
                <a:ea typeface="DM Sans"/>
                <a:cs typeface="DM Sans"/>
                <a:sym typeface="DM Sans"/>
              </a:rPr>
              <a:t>Práctica Integradora.</a:t>
            </a:r>
            <a:r>
              <a:rPr lang="es" sz="2667" b="1">
                <a:solidFill>
                  <a:schemeClr val="lt1"/>
                </a:solidFill>
                <a:latin typeface="DM Sans"/>
                <a:ea typeface="DM Sans"/>
                <a:cs typeface="DM Sans"/>
                <a:sym typeface="DM Sans"/>
              </a:rPr>
              <a:t> Te recomendamos prepararte con la siguiente guía de temas </a:t>
            </a:r>
            <a:endParaRPr sz="2667" b="1">
              <a:solidFill>
                <a:srgbClr val="DEFC52"/>
              </a:solidFill>
              <a:latin typeface="Helvetica Neue"/>
              <a:ea typeface="Helvetica Neue"/>
              <a:cs typeface="Helvetica Neue"/>
              <a:sym typeface="Helvetica Neue"/>
            </a:endParaRPr>
          </a:p>
        </p:txBody>
      </p:sp>
      <p:sp>
        <p:nvSpPr>
          <p:cNvPr id="699" name="Google Shape;699;p130"/>
          <p:cNvSpPr txBox="1"/>
          <p:nvPr/>
        </p:nvSpPr>
        <p:spPr>
          <a:xfrm>
            <a:off x="4413767" y="5307401"/>
            <a:ext cx="3343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u="sng">
                <a:solidFill>
                  <a:schemeClr val="hlink"/>
                </a:solidFill>
                <a:latin typeface="DM Sans"/>
                <a:ea typeface="DM Sans"/>
                <a:cs typeface="DM Sans"/>
                <a:sym typeface="DM Sans"/>
                <a:hlinkClick r:id="rId3"/>
              </a:rPr>
              <a:t>Guía de skills</a:t>
            </a:r>
            <a:endParaRPr sz="2667">
              <a:solidFill>
                <a:schemeClr val="lt1"/>
              </a:solidFill>
              <a:latin typeface="DM Sans"/>
              <a:ea typeface="DM Sans"/>
              <a:cs typeface="DM Sans"/>
              <a:sym typeface="DM Sans"/>
            </a:endParaRPr>
          </a:p>
        </p:txBody>
      </p:sp>
      <p:pic>
        <p:nvPicPr>
          <p:cNvPr id="700" name="Google Shape;700;p130" title="gif de persona escribiendo código"/>
          <p:cNvPicPr preferRelativeResize="0"/>
          <p:nvPr/>
        </p:nvPicPr>
        <p:blipFill rotWithShape="1">
          <a:blip r:embed="rId4">
            <a:alphaModFix/>
          </a:blip>
          <a:srcRect/>
          <a:stretch/>
        </p:blipFill>
        <p:spPr>
          <a:xfrm>
            <a:off x="4608696" y="3277485"/>
            <a:ext cx="2974632" cy="1662633"/>
          </a:xfrm>
          <a:prstGeom prst="rect">
            <a:avLst/>
          </a:prstGeom>
          <a:noFill/>
          <a:ln>
            <a:noFill/>
          </a:ln>
        </p:spPr>
      </p:pic>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84"/>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5" name="Google Shape;285;p84"/>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6" name="Google Shape;286;p84"/>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7" name="Google Shape;287;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8" name="Google Shape;288;p84"/>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14</a:t>
            </a:r>
            <a:endParaRPr sz="2133">
              <a:solidFill>
                <a:schemeClr val="lt1"/>
              </a:solidFill>
              <a:latin typeface="DM Sans"/>
              <a:ea typeface="DM Sans"/>
              <a:cs typeface="DM Sans"/>
              <a:sym typeface="DM Sans"/>
            </a:endParaRPr>
          </a:p>
        </p:txBody>
      </p:sp>
      <p:cxnSp>
        <p:nvCxnSpPr>
          <p:cNvPr id="289" name="Google Shape;289;p84"/>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0" name="Google Shape;290;p84"/>
          <p:cNvSpPr txBox="1"/>
          <p:nvPr/>
        </p:nvSpPr>
        <p:spPr>
          <a:xfrm>
            <a:off x="1922417" y="27175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Mongoose</a:t>
            </a:r>
            <a:endParaRPr sz="2000" b="1">
              <a:solidFill>
                <a:srgbClr val="999999"/>
              </a:solidFill>
              <a:latin typeface="DM Sans"/>
              <a:ea typeface="DM Sans"/>
              <a:cs typeface="DM Sans"/>
              <a:sym typeface="DM Sans"/>
            </a:endParaRPr>
          </a:p>
        </p:txBody>
      </p:sp>
      <p:sp>
        <p:nvSpPr>
          <p:cNvPr id="291" name="Google Shape;291;p84"/>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15</a:t>
            </a:r>
            <a:endParaRPr sz="2133" b="1">
              <a:solidFill>
                <a:srgbClr val="FFFFFF"/>
              </a:solidFill>
              <a:latin typeface="DM Sans"/>
              <a:ea typeface="DM Sans"/>
              <a:cs typeface="DM Sans"/>
              <a:sym typeface="DM Sans"/>
            </a:endParaRPr>
          </a:p>
        </p:txBody>
      </p:sp>
      <p:cxnSp>
        <p:nvCxnSpPr>
          <p:cNvPr id="292" name="Google Shape;292;p84"/>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93" name="Google Shape;293;p84"/>
          <p:cNvSpPr txBox="1"/>
          <p:nvPr/>
        </p:nvSpPr>
        <p:spPr>
          <a:xfrm>
            <a:off x="4930767" y="25447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Práctica integradora</a:t>
            </a:r>
            <a:endParaRPr sz="2000" b="1">
              <a:solidFill>
                <a:srgbClr val="EAFF6A"/>
              </a:solidFill>
              <a:latin typeface="DM Sans"/>
              <a:ea typeface="DM Sans"/>
              <a:cs typeface="DM Sans"/>
              <a:sym typeface="DM Sans"/>
            </a:endParaRPr>
          </a:p>
        </p:txBody>
      </p:sp>
      <p:cxnSp>
        <p:nvCxnSpPr>
          <p:cNvPr id="294" name="Google Shape;294;p84"/>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5" name="Google Shape;295;p84"/>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296" name="Google Shape;296;p84"/>
          <p:cNvSpPr txBox="1"/>
          <p:nvPr/>
        </p:nvSpPr>
        <p:spPr>
          <a:xfrm>
            <a:off x="5061584" y="3642800"/>
            <a:ext cx="2310000" cy="1231066"/>
          </a:xfrm>
          <a:prstGeom prst="rect">
            <a:avLst/>
          </a:prstGeom>
          <a:noFill/>
          <a:ln>
            <a:noFill/>
          </a:ln>
        </p:spPr>
        <p:txBody>
          <a:bodyPr spcFirstLastPara="1" wrap="square" lIns="121900" tIns="121900" rIns="121900" bIns="121900" anchor="t" anchorCtr="0">
            <a:spAutoFit/>
          </a:bodyPr>
          <a:lstStyle/>
          <a:p>
            <a:pPr marL="609585" indent="-397923">
              <a:buClr>
                <a:schemeClr val="accent6"/>
              </a:buClr>
              <a:buSzPts val="1100"/>
              <a:buFont typeface="DM Sans"/>
              <a:buChar char="✓"/>
            </a:pPr>
            <a:r>
              <a:rPr lang="es" sz="1600" u="sng">
                <a:solidFill>
                  <a:schemeClr val="hlink"/>
                </a:solidFill>
                <a:latin typeface="DM Sans"/>
                <a:ea typeface="DM Sans"/>
                <a:cs typeface="DM Sans"/>
                <a:sym typeface="DM Sans"/>
                <a:hlinkClick r:id="rId5" action="ppaction://hlinksldjump"/>
              </a:rPr>
              <a:t>Skills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Práctica Integradora</a:t>
            </a:r>
            <a:endParaRPr sz="1600">
              <a:solidFill>
                <a:schemeClr val="lt1"/>
              </a:solidFill>
              <a:latin typeface="DM Sans"/>
              <a:ea typeface="DM Sans"/>
              <a:cs typeface="DM Sans"/>
              <a:sym typeface="DM Sans"/>
            </a:endParaRPr>
          </a:p>
        </p:txBody>
      </p:sp>
      <p:sp>
        <p:nvSpPr>
          <p:cNvPr id="297" name="Google Shape;297;p84"/>
          <p:cNvSpPr txBox="1"/>
          <p:nvPr/>
        </p:nvSpPr>
        <p:spPr>
          <a:xfrm>
            <a:off x="2049967" y="3642800"/>
            <a:ext cx="2371200" cy="1969730"/>
          </a:xfrm>
          <a:prstGeom prst="rect">
            <a:avLst/>
          </a:prstGeom>
          <a:noFill/>
          <a:ln>
            <a:noFill/>
          </a:ln>
        </p:spPr>
        <p:txBody>
          <a:bodyPr spcFirstLastPara="1" wrap="square" lIns="121900" tIns="121900" rIns="121900" bIns="121900" anchor="t" anchorCtr="0">
            <a:spAutoFit/>
          </a:bodyPr>
          <a:lstStyle/>
          <a:p>
            <a:pPr marL="609585" indent="-397923">
              <a:buClr>
                <a:schemeClr val="accent4"/>
              </a:buClr>
              <a:buSzPts val="1100"/>
              <a:buFont typeface="DM Sans"/>
              <a:buChar char="✓"/>
            </a:pPr>
            <a:r>
              <a:rPr lang="es" sz="1600">
                <a:solidFill>
                  <a:srgbClr val="999999"/>
                </a:solidFill>
                <a:latin typeface="DM Sans"/>
                <a:ea typeface="DM Sans"/>
                <a:cs typeface="DM Sans"/>
                <a:sym typeface="DM Sans"/>
              </a:rPr>
              <a:t>Clientes de bases de datos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397923">
              <a:buClr>
                <a:schemeClr val="accent4"/>
              </a:buClr>
              <a:buSzPts val="1100"/>
              <a:buFont typeface="DM Sans"/>
              <a:buChar char="✓"/>
            </a:pPr>
            <a:r>
              <a:rPr lang="es" sz="1600">
                <a:solidFill>
                  <a:srgbClr val="999999"/>
                </a:solidFill>
                <a:latin typeface="DM Sans"/>
                <a:ea typeface="DM Sans"/>
                <a:cs typeface="DM Sans"/>
                <a:sym typeface="DM Sans"/>
              </a:rPr>
              <a:t>DBaaS</a:t>
            </a:r>
            <a:endParaRPr sz="1600">
              <a:solidFill>
                <a:srgbClr val="999999"/>
              </a:solidFill>
              <a:latin typeface="DM Sans"/>
              <a:ea typeface="DM Sans"/>
              <a:cs typeface="DM Sans"/>
              <a:sym typeface="DM Sans"/>
            </a:endParaRPr>
          </a:p>
          <a:p>
            <a:endParaRPr sz="1600">
              <a:solidFill>
                <a:srgbClr val="999999"/>
              </a:solidFill>
              <a:latin typeface="DM Sans"/>
              <a:ea typeface="DM Sans"/>
              <a:cs typeface="DM Sans"/>
              <a:sym typeface="DM Sans"/>
            </a:endParaRPr>
          </a:p>
          <a:p>
            <a:pPr marL="609585" indent="-397923">
              <a:buClr>
                <a:schemeClr val="accent4"/>
              </a:buClr>
              <a:buSzPts val="1100"/>
              <a:buFont typeface="DM Sans"/>
              <a:buChar char="✓"/>
            </a:pPr>
            <a:r>
              <a:rPr lang="es" sz="1600">
                <a:solidFill>
                  <a:srgbClr val="999999"/>
                </a:solidFill>
                <a:latin typeface="DM Sans"/>
                <a:ea typeface="DM Sans"/>
                <a:cs typeface="DM Sans"/>
                <a:sym typeface="DM Sans"/>
              </a:rPr>
              <a:t>Mongoose en Nodejs</a:t>
            </a:r>
            <a:endParaRPr sz="1600">
              <a:solidFill>
                <a:srgbClr val="999999"/>
              </a:solidFill>
              <a:latin typeface="DM Sans"/>
              <a:ea typeface="DM Sans"/>
              <a:cs typeface="DM Sans"/>
              <a:sym typeface="DM Sans"/>
            </a:endParaRPr>
          </a:p>
        </p:txBody>
      </p:sp>
      <p:pic>
        <p:nvPicPr>
          <p:cNvPr id="298" name="Google Shape;298;p84"/>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9" name="Google Shape;299;p84"/>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16</a:t>
            </a:r>
            <a:endParaRPr sz="2133">
              <a:solidFill>
                <a:schemeClr val="lt1"/>
              </a:solidFill>
              <a:latin typeface="DM Sans"/>
              <a:ea typeface="DM Sans"/>
              <a:cs typeface="DM Sans"/>
              <a:sym typeface="DM Sans"/>
            </a:endParaRPr>
          </a:p>
        </p:txBody>
      </p:sp>
      <p:cxnSp>
        <p:nvCxnSpPr>
          <p:cNvPr id="300" name="Google Shape;300;p84"/>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01" name="Google Shape;301;p84"/>
          <p:cNvSpPr txBox="1"/>
          <p:nvPr/>
        </p:nvSpPr>
        <p:spPr>
          <a:xfrm>
            <a:off x="7938284" y="2576167"/>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Práctica integradora</a:t>
            </a:r>
            <a:endParaRPr sz="2000" b="1">
              <a:solidFill>
                <a:srgbClr val="999999"/>
              </a:solidFill>
              <a:latin typeface="DM Sans"/>
              <a:ea typeface="DM Sans"/>
              <a:cs typeface="DM Sans"/>
              <a:sym typeface="DM Sans"/>
            </a:endParaRPr>
          </a:p>
        </p:txBody>
      </p:sp>
      <p:cxnSp>
        <p:nvCxnSpPr>
          <p:cNvPr id="302" name="Google Shape;302;p84"/>
          <p:cNvCxnSpPr/>
          <p:nvPr/>
        </p:nvCxnSpPr>
        <p:spPr>
          <a:xfrm>
            <a:off x="7938284" y="2490267"/>
            <a:ext cx="2371200" cy="0"/>
          </a:xfrm>
          <a:prstGeom prst="straightConnector1">
            <a:avLst/>
          </a:prstGeom>
          <a:noFill/>
          <a:ln w="9525" cap="flat" cmpd="sng">
            <a:solidFill>
              <a:srgbClr val="434343"/>
            </a:solidFill>
            <a:prstDash val="solid"/>
            <a:round/>
            <a:headEnd type="none" w="sm" len="sm"/>
            <a:tailEnd type="none" w="sm" len="sm"/>
          </a:ln>
        </p:spPr>
      </p:cxnSp>
      <p:sp>
        <p:nvSpPr>
          <p:cNvPr id="303" name="Google Shape;303;p84"/>
          <p:cNvSpPr txBox="1"/>
          <p:nvPr/>
        </p:nvSpPr>
        <p:spPr>
          <a:xfrm>
            <a:off x="8011167" y="3524068"/>
            <a:ext cx="2371200" cy="984845"/>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Tema 1</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Tema 2</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Tema 3</a:t>
            </a:r>
            <a:endParaRPr sz="1600">
              <a:solidFill>
                <a:srgbClr val="999999"/>
              </a:solidFill>
              <a:latin typeface="DM Sans"/>
              <a:ea typeface="DM Sans"/>
              <a:cs typeface="DM Sans"/>
              <a:sym typeface="DM Sans"/>
            </a:endParaRPr>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85"/>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9" name="Google Shape;309;p85"/>
          <p:cNvPicPr preferRelativeResize="0"/>
          <p:nvPr/>
        </p:nvPicPr>
        <p:blipFill>
          <a:blip r:embed="rId3">
            <a:alphaModFix/>
          </a:blip>
          <a:stretch>
            <a:fillRect/>
          </a:stretch>
        </p:blipFill>
        <p:spPr>
          <a:xfrm>
            <a:off x="2897001" y="2831985"/>
            <a:ext cx="272737" cy="262633"/>
          </a:xfrm>
          <a:prstGeom prst="rect">
            <a:avLst/>
          </a:prstGeom>
          <a:noFill/>
          <a:ln>
            <a:noFill/>
          </a:ln>
        </p:spPr>
      </p:pic>
      <p:sp>
        <p:nvSpPr>
          <p:cNvPr id="310" name="Google Shape;310;p85"/>
          <p:cNvSpPr txBox="1"/>
          <p:nvPr/>
        </p:nvSpPr>
        <p:spPr>
          <a:xfrm>
            <a:off x="3386232" y="2696501"/>
            <a:ext cx="7074800" cy="1723508"/>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Hacer una integración práctica de todos los conceptos vistos hasta el momento, bajo el desarrollo de un proyecto paralelo a nuestro proyecto final.</a:t>
            </a:r>
            <a:endParaRPr sz="2400">
              <a:solidFill>
                <a:schemeClr val="lt1"/>
              </a:solidFill>
              <a:latin typeface="DM Sans"/>
              <a:ea typeface="DM Sans"/>
              <a:cs typeface="DM Sans"/>
              <a:sym typeface="DM Sans"/>
            </a:endParaRPr>
          </a:p>
        </p:txBody>
      </p:sp>
      <p:sp>
        <p:nvSpPr>
          <p:cNvPr id="311" name="Google Shape;311;p85"/>
          <p:cNvSpPr txBox="1"/>
          <p:nvPr/>
        </p:nvSpPr>
        <p:spPr>
          <a:xfrm>
            <a:off x="3338680" y="4586600"/>
            <a:ext cx="5940000" cy="615513"/>
          </a:xfrm>
          <a:prstGeom prst="rect">
            <a:avLst/>
          </a:prstGeom>
          <a:noFill/>
          <a:ln>
            <a:noFill/>
          </a:ln>
        </p:spPr>
        <p:txBody>
          <a:bodyPr spcFirstLastPara="1" wrap="square" lIns="121900" tIns="121900" rIns="121900" bIns="121900" anchor="t" anchorCtr="0">
            <a:spAutoFit/>
          </a:bodyPr>
          <a:lstStyle/>
          <a:p>
            <a:endParaRPr sz="2400">
              <a:solidFill>
                <a:schemeClr val="lt1"/>
              </a:solidFill>
              <a:latin typeface="DM Sans"/>
              <a:ea typeface="DM Sans"/>
              <a:cs typeface="DM Sans"/>
              <a:sym typeface="DM Sans"/>
            </a:endParaRPr>
          </a:p>
        </p:txBody>
      </p:sp>
      <p:sp>
        <p:nvSpPr>
          <p:cNvPr id="312" name="Google Shape;312;p85"/>
          <p:cNvSpPr txBox="1"/>
          <p:nvPr/>
        </p:nvSpPr>
        <p:spPr>
          <a:xfrm>
            <a:off x="3386241" y="3501951"/>
            <a:ext cx="6175200" cy="615513"/>
          </a:xfrm>
          <a:prstGeom prst="rect">
            <a:avLst/>
          </a:prstGeom>
          <a:noFill/>
          <a:ln>
            <a:noFill/>
          </a:ln>
        </p:spPr>
        <p:txBody>
          <a:bodyPr spcFirstLastPara="1" wrap="square" lIns="121900" tIns="121900" rIns="121900" bIns="121900" anchor="t" anchorCtr="0">
            <a:spAutoFit/>
          </a:bodyPr>
          <a:lstStyle/>
          <a:p>
            <a:endParaRPr sz="2400">
              <a:solidFill>
                <a:schemeClr val="lt1"/>
              </a:solidFill>
              <a:latin typeface="DM Sans"/>
              <a:ea typeface="DM Sans"/>
              <a:cs typeface="DM Sans"/>
              <a:sym typeface="DM Sans"/>
            </a:endParaRPr>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8" name="Google Shape;318;p86"/>
          <p:cNvSpPr txBox="1"/>
          <p:nvPr/>
        </p:nvSpPr>
        <p:spPr>
          <a:xfrm>
            <a:off x="557700" y="858767"/>
            <a:ext cx="9310800" cy="131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3000"/>
            </a:pPr>
            <a:r>
              <a:rPr lang="es" sz="5333" b="1">
                <a:latin typeface="DM Sans"/>
                <a:ea typeface="DM Sans"/>
                <a:cs typeface="DM Sans"/>
                <a:sym typeface="DM Sans"/>
              </a:rPr>
              <a:t>¿Cómo organizar la clase?</a:t>
            </a:r>
            <a:endParaRPr sz="5333" b="1">
              <a:solidFill>
                <a:srgbClr val="000000"/>
              </a:solidFill>
              <a:latin typeface="DM Sans"/>
              <a:ea typeface="DM Sans"/>
              <a:cs typeface="DM Sans"/>
              <a:sym typeface="DM Sans"/>
            </a:endParaRPr>
          </a:p>
        </p:txBody>
      </p:sp>
      <p:graphicFrame>
        <p:nvGraphicFramePr>
          <p:cNvPr id="319" name="Google Shape;319;p86"/>
          <p:cNvGraphicFramePr/>
          <p:nvPr/>
        </p:nvGraphicFramePr>
        <p:xfrm>
          <a:off x="557700" y="2177560"/>
          <a:ext cx="10657366" cy="3660675"/>
        </p:xfrm>
        <a:graphic>
          <a:graphicData uri="http://schemas.openxmlformats.org/drawingml/2006/table">
            <a:tbl>
              <a:tblPr>
                <a:noFill/>
              </a:tblPr>
              <a:tblGrid>
                <a:gridCol w="2946633">
                  <a:extLst>
                    <a:ext uri="{9D8B030D-6E8A-4147-A177-3AD203B41FA5}">
                      <a16:colId xmlns:a16="http://schemas.microsoft.com/office/drawing/2014/main" val="20000"/>
                    </a:ext>
                  </a:extLst>
                </a:gridCol>
                <a:gridCol w="2413133">
                  <a:extLst>
                    <a:ext uri="{9D8B030D-6E8A-4147-A177-3AD203B41FA5}">
                      <a16:colId xmlns:a16="http://schemas.microsoft.com/office/drawing/2014/main" val="20001"/>
                    </a:ext>
                  </a:extLst>
                </a:gridCol>
                <a:gridCol w="5297600">
                  <a:extLst>
                    <a:ext uri="{9D8B030D-6E8A-4147-A177-3AD203B41FA5}">
                      <a16:colId xmlns:a16="http://schemas.microsoft.com/office/drawing/2014/main" val="20002"/>
                    </a:ext>
                  </a:extLst>
                </a:gridCol>
              </a:tblGrid>
              <a:tr h="873733">
                <a:tc>
                  <a:txBody>
                    <a:bodyPr/>
                    <a:lstStyle/>
                    <a:p>
                      <a:pPr marL="0" lvl="0" indent="0" algn="ctr" rtl="0">
                        <a:spcBef>
                          <a:spcPts val="0"/>
                        </a:spcBef>
                        <a:spcAft>
                          <a:spcPts val="0"/>
                        </a:spcAft>
                        <a:buNone/>
                      </a:pPr>
                      <a:r>
                        <a:rPr lang="es" sz="2100" b="1">
                          <a:latin typeface="DM Sans"/>
                          <a:ea typeface="DM Sans"/>
                          <a:cs typeface="DM Sans"/>
                          <a:sym typeface="DM Sans"/>
                        </a:rPr>
                        <a:t>Estructura general de la clase</a:t>
                      </a:r>
                      <a:endParaRPr sz="2100" b="1">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2100" b="1">
                          <a:latin typeface="DM Sans"/>
                          <a:ea typeface="DM Sans"/>
                          <a:cs typeface="DM Sans"/>
                          <a:sym typeface="DM Sans"/>
                        </a:rPr>
                        <a:t>Tiempo de dedicación</a:t>
                      </a:r>
                      <a:endParaRPr sz="2100" b="1">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 sz="2100" b="1">
                          <a:latin typeface="DM Sans"/>
                          <a:ea typeface="DM Sans"/>
                          <a:cs typeface="DM Sans"/>
                          <a:sym typeface="DM Sans"/>
                        </a:rPr>
                        <a:t>Enfoques</a:t>
                      </a:r>
                      <a:endParaRPr sz="2100" b="1">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744967">
                <a:tc>
                  <a:txBody>
                    <a:bodyPr/>
                    <a:lstStyle/>
                    <a:p>
                      <a:pPr marL="0" lvl="0" indent="0" algn="l" rtl="0">
                        <a:lnSpc>
                          <a:spcPct val="115000"/>
                        </a:lnSpc>
                        <a:spcBef>
                          <a:spcPts val="0"/>
                        </a:spcBef>
                        <a:spcAft>
                          <a:spcPts val="0"/>
                        </a:spcAft>
                        <a:buNone/>
                      </a:pPr>
                      <a:r>
                        <a:rPr lang="es" sz="1800">
                          <a:latin typeface="DM Sans"/>
                          <a:ea typeface="DM Sans"/>
                          <a:cs typeface="DM Sans"/>
                          <a:sym typeface="DM Sans"/>
                        </a:rPr>
                        <a:t>Skills</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s" sz="1800">
                          <a:latin typeface="DM Sans"/>
                          <a:ea typeface="DM Sans"/>
                          <a:cs typeface="DM Sans"/>
                          <a:sym typeface="DM Sans"/>
                        </a:rPr>
                        <a:t>10 min</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457200" lvl="0" indent="-295275" algn="l" rtl="0">
                        <a:lnSpc>
                          <a:spcPct val="115000"/>
                        </a:lnSpc>
                        <a:spcBef>
                          <a:spcPts val="0"/>
                        </a:spcBef>
                        <a:spcAft>
                          <a:spcPts val="0"/>
                        </a:spcAft>
                        <a:buClr>
                          <a:srgbClr val="EA90FF"/>
                        </a:buClr>
                        <a:buSzPts val="1050"/>
                        <a:buFont typeface="DM Sans"/>
                        <a:buChar char="✓"/>
                      </a:pPr>
                      <a:r>
                        <a:rPr lang="es" sz="1400">
                          <a:latin typeface="DM Sans"/>
                          <a:ea typeface="DM Sans"/>
                          <a:cs typeface="DM Sans"/>
                          <a:sym typeface="DM Sans"/>
                        </a:rPr>
                        <a:t>No detenerse a explicar cada skill</a:t>
                      </a:r>
                      <a:endParaRPr sz="1400">
                        <a:latin typeface="DM Sans"/>
                        <a:ea typeface="DM Sans"/>
                        <a:cs typeface="DM Sans"/>
                        <a:sym typeface="DM Sans"/>
                      </a:endParaRPr>
                    </a:p>
                    <a:p>
                      <a:pPr marL="457200" lvl="0" indent="-295275" algn="l" rtl="0">
                        <a:lnSpc>
                          <a:spcPct val="115000"/>
                        </a:lnSpc>
                        <a:spcBef>
                          <a:spcPts val="0"/>
                        </a:spcBef>
                        <a:spcAft>
                          <a:spcPts val="0"/>
                        </a:spcAft>
                        <a:buClr>
                          <a:srgbClr val="EA90FF"/>
                        </a:buClr>
                        <a:buSzPts val="1050"/>
                        <a:buFont typeface="DM Sans"/>
                        <a:buChar char="✓"/>
                      </a:pPr>
                      <a:r>
                        <a:rPr lang="es" sz="1400">
                          <a:latin typeface="DM Sans"/>
                          <a:ea typeface="DM Sans"/>
                          <a:cs typeface="DM Sans"/>
                          <a:sym typeface="DM Sans"/>
                        </a:rPr>
                        <a:t>Utilízalo como motivador, no como stopper.</a:t>
                      </a:r>
                      <a:endParaRPr sz="14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204428">
                <a:tc>
                  <a:txBody>
                    <a:bodyPr/>
                    <a:lstStyle/>
                    <a:p>
                      <a:pPr marL="0" lvl="0" indent="0" algn="l" rtl="0">
                        <a:lnSpc>
                          <a:spcPct val="115000"/>
                        </a:lnSpc>
                        <a:spcBef>
                          <a:spcPts val="0"/>
                        </a:spcBef>
                        <a:spcAft>
                          <a:spcPts val="0"/>
                        </a:spcAft>
                        <a:buNone/>
                      </a:pPr>
                      <a:r>
                        <a:rPr lang="es" sz="1800">
                          <a:latin typeface="DM Sans"/>
                          <a:ea typeface="DM Sans"/>
                          <a:cs typeface="DM Sans"/>
                          <a:sym typeface="DM Sans"/>
                        </a:rPr>
                        <a:t>Práctica integradora</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s" sz="1800">
                          <a:latin typeface="DM Sans"/>
                          <a:ea typeface="DM Sans"/>
                          <a:cs typeface="DM Sans"/>
                          <a:sym typeface="DM Sans"/>
                        </a:rPr>
                        <a:t>1hr 40 min (contemplando break a tu elección)</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457200" lvl="0" indent="-295275" algn="l" rtl="0">
                        <a:lnSpc>
                          <a:spcPct val="115000"/>
                        </a:lnSpc>
                        <a:spcBef>
                          <a:spcPts val="0"/>
                        </a:spcBef>
                        <a:spcAft>
                          <a:spcPts val="0"/>
                        </a:spcAft>
                        <a:buClr>
                          <a:srgbClr val="EA90FF"/>
                        </a:buClr>
                        <a:buSzPts val="1050"/>
                        <a:buFont typeface="DM Sans"/>
                        <a:buChar char="✓"/>
                      </a:pPr>
                      <a:r>
                        <a:rPr lang="es" sz="1400">
                          <a:latin typeface="DM Sans"/>
                          <a:ea typeface="DM Sans"/>
                          <a:cs typeface="DM Sans"/>
                          <a:sym typeface="DM Sans"/>
                        </a:rPr>
                        <a:t>No dar peso a FileSystem ni Handlebars. Es un tema que ya se abarcó bastante. Hacer un desarrollo rápido.</a:t>
                      </a:r>
                      <a:endParaRPr sz="1400">
                        <a:latin typeface="DM Sans"/>
                        <a:ea typeface="DM Sans"/>
                        <a:cs typeface="DM Sans"/>
                        <a:sym typeface="DM Sans"/>
                      </a:endParaRPr>
                    </a:p>
                    <a:p>
                      <a:pPr marL="457200" lvl="0" indent="-295275" algn="l" rtl="0">
                        <a:lnSpc>
                          <a:spcPct val="115000"/>
                        </a:lnSpc>
                        <a:spcBef>
                          <a:spcPts val="0"/>
                        </a:spcBef>
                        <a:spcAft>
                          <a:spcPts val="0"/>
                        </a:spcAft>
                        <a:buClr>
                          <a:srgbClr val="EA90FF"/>
                        </a:buClr>
                        <a:buSzPts val="1050"/>
                        <a:buFont typeface="DM Sans"/>
                        <a:buChar char="✓"/>
                      </a:pPr>
                      <a:r>
                        <a:rPr lang="es" sz="1400">
                          <a:latin typeface="DM Sans"/>
                          <a:ea typeface="DM Sans"/>
                          <a:cs typeface="DM Sans"/>
                          <a:sym typeface="DM Sans"/>
                        </a:rPr>
                        <a:t>Centralizar bases de datos y arquitectura general del proyecto</a:t>
                      </a:r>
                      <a:endParaRPr sz="14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827400">
                <a:tc>
                  <a:txBody>
                    <a:bodyPr/>
                    <a:lstStyle/>
                    <a:p>
                      <a:pPr marL="0" lvl="0" indent="0" algn="l" rtl="0">
                        <a:lnSpc>
                          <a:spcPct val="115000"/>
                        </a:lnSpc>
                        <a:spcBef>
                          <a:spcPts val="0"/>
                        </a:spcBef>
                        <a:spcAft>
                          <a:spcPts val="0"/>
                        </a:spcAft>
                        <a:buNone/>
                      </a:pPr>
                      <a:r>
                        <a:rPr lang="es" sz="1800">
                          <a:latin typeface="DM Sans"/>
                          <a:ea typeface="DM Sans"/>
                          <a:cs typeface="DM Sans"/>
                          <a:sym typeface="DM Sans"/>
                        </a:rPr>
                        <a:t>Presentación del desafío</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s" sz="1800">
                          <a:latin typeface="DM Sans"/>
                          <a:ea typeface="DM Sans"/>
                          <a:cs typeface="DM Sans"/>
                          <a:sym typeface="DM Sans"/>
                        </a:rPr>
                        <a:t>10 min</a:t>
                      </a: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228600" lvl="0" indent="0" algn="l" rtl="0">
                        <a:lnSpc>
                          <a:spcPct val="115000"/>
                        </a:lnSpc>
                        <a:spcBef>
                          <a:spcPts val="0"/>
                        </a:spcBef>
                        <a:spcAft>
                          <a:spcPts val="0"/>
                        </a:spcAft>
                        <a:buNone/>
                      </a:pPr>
                      <a:endParaRPr sz="1800">
                        <a:latin typeface="DM Sans"/>
                        <a:ea typeface="DM Sans"/>
                        <a:cs typeface="DM Sans"/>
                        <a:sym typeface="DM Sans"/>
                      </a:endParaRPr>
                    </a:p>
                  </a:txBody>
                  <a:tcPr marL="121900" marR="121900" marT="121900" marB="1219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pic>
        <p:nvPicPr>
          <p:cNvPr id="320" name="Google Shape;320;p86"/>
          <p:cNvPicPr preferRelativeResize="0"/>
          <p:nvPr/>
        </p:nvPicPr>
        <p:blipFill>
          <a:blip r:embed="rId3">
            <a:alphaModFix/>
          </a:blip>
          <a:stretch>
            <a:fillRect/>
          </a:stretch>
        </p:blipFill>
        <p:spPr>
          <a:xfrm>
            <a:off x="10181314" y="6260866"/>
            <a:ext cx="1481733" cy="344900"/>
          </a:xfrm>
          <a:prstGeom prst="rect">
            <a:avLst/>
          </a:prstGeom>
          <a:noFill/>
          <a:ln>
            <a:noFill/>
          </a:ln>
        </p:spPr>
      </p:pic>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87"/>
          <p:cNvSpPr txBox="1"/>
          <p:nvPr/>
        </p:nvSpPr>
        <p:spPr>
          <a:xfrm>
            <a:off x="1157437" y="2936401"/>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¿Qué estamos por ver?</a:t>
            </a:r>
            <a:endParaRPr sz="5333" b="1">
              <a:solidFill>
                <a:schemeClr val="accent6"/>
              </a:solidFill>
              <a:latin typeface="DM Sans"/>
              <a:ea typeface="DM Sans"/>
              <a:cs typeface="DM Sans"/>
              <a:sym typeface="DM Sans"/>
            </a:endParaRPr>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88"/>
          <p:cNvPicPr preferRelativeResize="0"/>
          <p:nvPr/>
        </p:nvPicPr>
        <p:blipFill>
          <a:blip r:embed="rId3">
            <a:alphaModFix/>
          </a:blip>
          <a:stretch>
            <a:fillRect/>
          </a:stretch>
        </p:blipFill>
        <p:spPr>
          <a:xfrm>
            <a:off x="7987701" y="2187684"/>
            <a:ext cx="3485633" cy="3485633"/>
          </a:xfrm>
          <a:prstGeom prst="rect">
            <a:avLst/>
          </a:prstGeom>
          <a:noFill/>
          <a:ln>
            <a:noFill/>
          </a:ln>
        </p:spPr>
      </p:pic>
      <p:sp>
        <p:nvSpPr>
          <p:cNvPr id="331" name="Google Shape;331;p88"/>
          <p:cNvSpPr txBox="1"/>
          <p:nvPr/>
        </p:nvSpPr>
        <p:spPr>
          <a:xfrm>
            <a:off x="610300" y="1292067"/>
            <a:ext cx="742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Práctica integradora</a:t>
            </a:r>
            <a:endParaRPr sz="5333" b="1">
              <a:solidFill>
                <a:schemeClr val="dk1"/>
              </a:solidFill>
              <a:latin typeface="DM Sans"/>
              <a:ea typeface="DM Sans"/>
              <a:cs typeface="DM Sans"/>
              <a:sym typeface="DM Sans"/>
            </a:endParaRPr>
          </a:p>
        </p:txBody>
      </p:sp>
      <p:sp>
        <p:nvSpPr>
          <p:cNvPr id="332" name="Google Shape;332;p88"/>
          <p:cNvSpPr txBox="1"/>
          <p:nvPr/>
        </p:nvSpPr>
        <p:spPr>
          <a:xfrm>
            <a:off x="610300" y="2422100"/>
            <a:ext cx="6306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mejor forma de repasar los temas vistos hasta el momento, es hacer un repaso integrado de todos los elementos.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Si bien es correcto repasar el código parte por parte, es importante que como desarrolladores comencemos a trabajar en nuestra </a:t>
            </a:r>
            <a:r>
              <a:rPr lang="es" b="1">
                <a:latin typeface="DM Sans"/>
                <a:ea typeface="DM Sans"/>
                <a:cs typeface="DM Sans"/>
                <a:sym typeface="DM Sans"/>
              </a:rPr>
              <a:t>lógica de integración</a:t>
            </a:r>
            <a:r>
              <a:rPr lang="es">
                <a:latin typeface="DM Sans"/>
                <a:ea typeface="DM Sans"/>
                <a:cs typeface="DM Sans"/>
                <a:sym typeface="DM Sans"/>
              </a:rPr>
              <a:t>, es decir, tenemos que tener siempre contemplado el cómo vamos a juntar todo lo aprendido, para tener un proyecto sólido</a:t>
            </a:r>
            <a:endParaRPr>
              <a:latin typeface="DM Sans"/>
              <a:ea typeface="DM Sans"/>
              <a:cs typeface="DM Sans"/>
              <a:sym typeface="DM Sans"/>
            </a:endParaRPr>
          </a:p>
        </p:txBody>
      </p:sp>
      <p:sp>
        <p:nvSpPr>
          <p:cNvPr id="333" name="Google Shape;333;p88"/>
          <p:cNvSpPr txBox="1"/>
          <p:nvPr/>
        </p:nvSpPr>
        <p:spPr>
          <a:xfrm>
            <a:off x="8039900" y="2571568"/>
            <a:ext cx="1580000" cy="615513"/>
          </a:xfrm>
          <a:prstGeom prst="rect">
            <a:avLst/>
          </a:prstGeom>
          <a:noFill/>
          <a:ln>
            <a:noFill/>
          </a:ln>
        </p:spPr>
        <p:txBody>
          <a:bodyPr spcFirstLastPara="1" wrap="square" lIns="121900" tIns="121900" rIns="121900" bIns="121900" anchor="t" anchorCtr="0">
            <a:spAutoFit/>
          </a:bodyPr>
          <a:lstStyle/>
          <a:p>
            <a:pPr algn="ctr"/>
            <a:r>
              <a:rPr lang="es" sz="2400" b="1">
                <a:latin typeface="DM Sans"/>
                <a:ea typeface="DM Sans"/>
                <a:cs typeface="DM Sans"/>
                <a:sym typeface="DM Sans"/>
              </a:rPr>
              <a:t>Express</a:t>
            </a:r>
            <a:endParaRPr sz="2400" b="1">
              <a:latin typeface="DM Sans"/>
              <a:ea typeface="DM Sans"/>
              <a:cs typeface="DM Sans"/>
              <a:sym typeface="DM Sans"/>
            </a:endParaRPr>
          </a:p>
        </p:txBody>
      </p:sp>
      <p:sp>
        <p:nvSpPr>
          <p:cNvPr id="334" name="Google Shape;334;p88"/>
          <p:cNvSpPr txBox="1"/>
          <p:nvPr/>
        </p:nvSpPr>
        <p:spPr>
          <a:xfrm>
            <a:off x="9567333" y="2571568"/>
            <a:ext cx="1422000" cy="984845"/>
          </a:xfrm>
          <a:prstGeom prst="rect">
            <a:avLst/>
          </a:prstGeom>
          <a:noFill/>
          <a:ln>
            <a:noFill/>
          </a:ln>
        </p:spPr>
        <p:txBody>
          <a:bodyPr spcFirstLastPara="1" wrap="square" lIns="121900" tIns="121900" rIns="121900" bIns="121900" anchor="t" anchorCtr="0">
            <a:spAutoFit/>
          </a:bodyPr>
          <a:lstStyle/>
          <a:p>
            <a:pPr algn="ctr"/>
            <a:r>
              <a:rPr lang="es" sz="2400" b="1">
                <a:latin typeface="DM Sans"/>
                <a:ea typeface="DM Sans"/>
                <a:cs typeface="DM Sans"/>
                <a:sym typeface="DM Sans"/>
              </a:rPr>
              <a:t>MongoDB</a:t>
            </a:r>
            <a:endParaRPr sz="2400" b="1">
              <a:latin typeface="DM Sans"/>
              <a:ea typeface="DM Sans"/>
              <a:cs typeface="DM Sans"/>
              <a:sym typeface="DM Sans"/>
            </a:endParaRPr>
          </a:p>
        </p:txBody>
      </p:sp>
      <p:sp>
        <p:nvSpPr>
          <p:cNvPr id="335" name="Google Shape;335;p88"/>
          <p:cNvSpPr txBox="1"/>
          <p:nvPr/>
        </p:nvSpPr>
        <p:spPr>
          <a:xfrm>
            <a:off x="8039900" y="3758301"/>
            <a:ext cx="1348400" cy="1354176"/>
          </a:xfrm>
          <a:prstGeom prst="rect">
            <a:avLst/>
          </a:prstGeom>
          <a:noFill/>
          <a:ln>
            <a:noFill/>
          </a:ln>
        </p:spPr>
        <p:txBody>
          <a:bodyPr spcFirstLastPara="1" wrap="square" lIns="121900" tIns="121900" rIns="121900" bIns="121900" anchor="t" anchorCtr="0">
            <a:spAutoFit/>
          </a:bodyPr>
          <a:lstStyle/>
          <a:p>
            <a:pPr algn="ctr"/>
            <a:r>
              <a:rPr lang="es" sz="2400" b="1">
                <a:latin typeface="DM Sans"/>
                <a:ea typeface="DM Sans"/>
                <a:cs typeface="DM Sans"/>
                <a:sym typeface="DM Sans"/>
              </a:rPr>
              <a:t>Router &amp; Multer</a:t>
            </a:r>
            <a:endParaRPr sz="2400" b="1">
              <a:latin typeface="DM Sans"/>
              <a:ea typeface="DM Sans"/>
              <a:cs typeface="DM Sans"/>
              <a:sym typeface="DM Sans"/>
            </a:endParaRPr>
          </a:p>
        </p:txBody>
      </p:sp>
      <p:sp>
        <p:nvSpPr>
          <p:cNvPr id="336" name="Google Shape;336;p88"/>
          <p:cNvSpPr txBox="1"/>
          <p:nvPr/>
        </p:nvSpPr>
        <p:spPr>
          <a:xfrm rot="-1231326">
            <a:off x="9431570" y="4271722"/>
            <a:ext cx="1580289" cy="984845"/>
          </a:xfrm>
          <a:prstGeom prst="rect">
            <a:avLst/>
          </a:prstGeom>
          <a:noFill/>
          <a:ln>
            <a:noFill/>
          </a:ln>
        </p:spPr>
        <p:txBody>
          <a:bodyPr spcFirstLastPara="1" wrap="square" lIns="121900" tIns="121900" rIns="121900" bIns="121900" anchor="t" anchorCtr="0">
            <a:spAutoFit/>
          </a:bodyPr>
          <a:lstStyle/>
          <a:p>
            <a:pPr algn="ctr"/>
            <a:r>
              <a:rPr lang="es" sz="2400" b="1">
                <a:latin typeface="DM Sans"/>
                <a:ea typeface="DM Sans"/>
                <a:cs typeface="DM Sans"/>
                <a:sym typeface="DM Sans"/>
              </a:rPr>
              <a:t>Mongoose</a:t>
            </a:r>
            <a:endParaRPr sz="2400" b="1">
              <a:latin typeface="DM Sans"/>
              <a:ea typeface="DM Sans"/>
              <a:cs typeface="DM Sans"/>
              <a:sym typeface="DM Sans"/>
            </a:endParaRPr>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89"/>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Elementos a integrar</a:t>
            </a:r>
            <a:endParaRPr sz="5333" b="1">
              <a:solidFill>
                <a:schemeClr val="dk1"/>
              </a:solidFill>
              <a:latin typeface="DM Sans"/>
              <a:ea typeface="DM Sans"/>
              <a:cs typeface="DM Sans"/>
              <a:sym typeface="DM Sans"/>
            </a:endParaRPr>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9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Elementos a integrar</a:t>
            </a:r>
            <a:endParaRPr sz="5333" b="1">
              <a:solidFill>
                <a:schemeClr val="dk1"/>
              </a:solidFill>
              <a:latin typeface="DM Sans"/>
              <a:ea typeface="DM Sans"/>
              <a:cs typeface="DM Sans"/>
              <a:sym typeface="DM Sans"/>
            </a:endParaRPr>
          </a:p>
        </p:txBody>
      </p:sp>
      <p:sp>
        <p:nvSpPr>
          <p:cNvPr id="347" name="Google Shape;347;p90"/>
          <p:cNvSpPr txBox="1"/>
          <p:nvPr/>
        </p:nvSpPr>
        <p:spPr>
          <a:xfrm>
            <a:off x="631133" y="2751801"/>
            <a:ext cx="5112800" cy="141554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933">
                <a:latin typeface="DM Sans"/>
                <a:ea typeface="DM Sans"/>
                <a:cs typeface="DM Sans"/>
                <a:sym typeface="DM Sans"/>
              </a:rPr>
              <a:t>En el desarrollo de esta práctica de integración, repasarás y conectarás los siguientes conceptos:</a:t>
            </a:r>
            <a:endParaRPr sz="1933">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
        <p:nvSpPr>
          <p:cNvPr id="348" name="Google Shape;348;p90"/>
          <p:cNvSpPr txBox="1"/>
          <p:nvPr/>
        </p:nvSpPr>
        <p:spPr>
          <a:xfrm>
            <a:off x="6036767" y="1997600"/>
            <a:ext cx="5112800" cy="2923260"/>
          </a:xfrm>
          <a:prstGeom prst="rect">
            <a:avLst/>
          </a:prstGeom>
          <a:noFill/>
          <a:ln>
            <a:noFill/>
          </a:ln>
        </p:spPr>
        <p:txBody>
          <a:bodyPr spcFirstLastPara="1" wrap="square" lIns="121900" tIns="121900" rIns="121900" bIns="121900" anchor="t" anchorCtr="0">
            <a:spAutoFit/>
          </a:bodyPr>
          <a:lstStyle/>
          <a:p>
            <a:pPr marL="609585" indent="-427556">
              <a:buClr>
                <a:schemeClr val="accent4"/>
              </a:buClr>
              <a:buSzPts val="1450"/>
              <a:buFont typeface="DM Sans"/>
              <a:buChar char="✓"/>
            </a:pPr>
            <a:r>
              <a:rPr lang="es" sz="1933">
                <a:latin typeface="DM Sans"/>
                <a:ea typeface="DM Sans"/>
                <a:cs typeface="DM Sans"/>
                <a:sym typeface="DM Sans"/>
              </a:rPr>
              <a:t>Clases</a:t>
            </a:r>
            <a:endParaRPr sz="1933">
              <a:latin typeface="DM Sans"/>
              <a:ea typeface="DM Sans"/>
              <a:cs typeface="DM Sans"/>
              <a:sym typeface="DM Sans"/>
            </a:endParaRPr>
          </a:p>
          <a:p>
            <a:pPr marL="609585"/>
            <a:endParaRPr sz="1933">
              <a:latin typeface="DM Sans"/>
              <a:ea typeface="DM Sans"/>
              <a:cs typeface="DM Sans"/>
              <a:sym typeface="DM Sans"/>
            </a:endParaRPr>
          </a:p>
          <a:p>
            <a:pPr marL="609585" indent="-427556">
              <a:buClr>
                <a:schemeClr val="accent4"/>
              </a:buClr>
              <a:buSzPts val="1450"/>
              <a:buFont typeface="DM Sans"/>
              <a:buChar char="✓"/>
            </a:pPr>
            <a:r>
              <a:rPr lang="es" sz="1933">
                <a:latin typeface="DM Sans"/>
                <a:ea typeface="DM Sans"/>
                <a:cs typeface="DM Sans"/>
                <a:sym typeface="DM Sans"/>
              </a:rPr>
              <a:t>Express y modelo request/response</a:t>
            </a:r>
            <a:endParaRPr sz="1933">
              <a:latin typeface="DM Sans"/>
              <a:ea typeface="DM Sans"/>
              <a:cs typeface="DM Sans"/>
              <a:sym typeface="DM Sans"/>
            </a:endParaRPr>
          </a:p>
          <a:p>
            <a:pPr marL="609585"/>
            <a:endParaRPr sz="1933">
              <a:latin typeface="DM Sans"/>
              <a:ea typeface="DM Sans"/>
              <a:cs typeface="DM Sans"/>
              <a:sym typeface="DM Sans"/>
            </a:endParaRPr>
          </a:p>
          <a:p>
            <a:pPr marL="609585" indent="-427556">
              <a:buClr>
                <a:schemeClr val="accent4"/>
              </a:buClr>
              <a:buSzPts val="1450"/>
              <a:buFont typeface="DM Sans"/>
              <a:buChar char="✓"/>
            </a:pPr>
            <a:r>
              <a:rPr lang="es" sz="1933">
                <a:latin typeface="DM Sans"/>
                <a:ea typeface="DM Sans"/>
                <a:cs typeface="DM Sans"/>
                <a:sym typeface="DM Sans"/>
              </a:rPr>
              <a:t>Router y Multer</a:t>
            </a:r>
            <a:endParaRPr sz="1933">
              <a:latin typeface="DM Sans"/>
              <a:ea typeface="DM Sans"/>
              <a:cs typeface="DM Sans"/>
              <a:sym typeface="DM Sans"/>
            </a:endParaRPr>
          </a:p>
          <a:p>
            <a:pPr marL="609585"/>
            <a:endParaRPr sz="1933">
              <a:latin typeface="DM Sans"/>
              <a:ea typeface="DM Sans"/>
              <a:cs typeface="DM Sans"/>
              <a:sym typeface="DM Sans"/>
            </a:endParaRPr>
          </a:p>
          <a:p>
            <a:pPr marL="609585" indent="-427556">
              <a:buClr>
                <a:schemeClr val="accent4"/>
              </a:buClr>
              <a:buSzPts val="1450"/>
              <a:buFont typeface="DM Sans"/>
              <a:buChar char="✓"/>
            </a:pPr>
            <a:r>
              <a:rPr lang="es" sz="1933">
                <a:latin typeface="DM Sans"/>
                <a:ea typeface="DM Sans"/>
                <a:cs typeface="DM Sans"/>
                <a:sym typeface="DM Sans"/>
              </a:rPr>
              <a:t>Handlebars</a:t>
            </a:r>
            <a:endParaRPr sz="1933">
              <a:latin typeface="DM Sans"/>
              <a:ea typeface="DM Sans"/>
              <a:cs typeface="DM Sans"/>
              <a:sym typeface="DM Sans"/>
            </a:endParaRPr>
          </a:p>
          <a:p>
            <a:pPr marL="609585"/>
            <a:endParaRPr sz="1933">
              <a:latin typeface="DM Sans"/>
              <a:ea typeface="DM Sans"/>
              <a:cs typeface="DM Sans"/>
              <a:sym typeface="DM Sans"/>
            </a:endParaRPr>
          </a:p>
          <a:p>
            <a:pPr marL="609585" indent="-427556">
              <a:buClr>
                <a:schemeClr val="accent4"/>
              </a:buClr>
              <a:buSzPts val="1450"/>
              <a:buFont typeface="DM Sans"/>
              <a:buChar char="✓"/>
            </a:pPr>
            <a:r>
              <a:rPr lang="es" sz="1933">
                <a:latin typeface="DM Sans"/>
                <a:ea typeface="DM Sans"/>
                <a:cs typeface="DM Sans"/>
                <a:sym typeface="DM Sans"/>
              </a:rPr>
              <a:t>MongoDB y Mongoose</a:t>
            </a:r>
            <a:endParaRPr sz="1933">
              <a:latin typeface="DM Sans"/>
              <a:ea typeface="DM Sans"/>
              <a:cs typeface="DM Sans"/>
              <a:sym typeface="DM Sans"/>
            </a:endParaRPr>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91"/>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Skills para esta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práctica integradora</a:t>
            </a:r>
            <a:endParaRPr sz="5333" b="1">
              <a:solidFill>
                <a:srgbClr val="EA90FF"/>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234"/>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1106" name="Google Shape;1106;p234"/>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92"/>
          <p:cNvSpPr txBox="1"/>
          <p:nvPr/>
        </p:nvSpPr>
        <p:spPr>
          <a:xfrm>
            <a:off x="597067" y="713134"/>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Clases</a:t>
            </a:r>
            <a:endParaRPr sz="5333" b="1">
              <a:solidFill>
                <a:schemeClr val="dk1"/>
              </a:solidFill>
              <a:latin typeface="DM Sans"/>
              <a:ea typeface="DM Sans"/>
              <a:cs typeface="DM Sans"/>
              <a:sym typeface="DM Sans"/>
            </a:endParaRPr>
          </a:p>
        </p:txBody>
      </p:sp>
      <p:sp>
        <p:nvSpPr>
          <p:cNvPr id="359" name="Google Shape;359;p92"/>
          <p:cNvSpPr txBox="1"/>
          <p:nvPr/>
        </p:nvSpPr>
        <p:spPr>
          <a:xfrm>
            <a:off x="317700" y="1591000"/>
            <a:ext cx="6907200" cy="4955162"/>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Comprender el concepto de una clase</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Definición de una clase</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Creación de un Manager y comprensión de su funcionamiento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Comprender el concepto de un constructor, saber cuándo definir una clase con o sin constructor.</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Definición de propiedades para una clase usando </a:t>
            </a:r>
            <a:r>
              <a:rPr lang="es" b="1">
                <a:latin typeface="DM Sans"/>
                <a:ea typeface="DM Sans"/>
                <a:cs typeface="DM Sans"/>
                <a:sym typeface="DM Sans"/>
              </a:rPr>
              <a:t>this</a:t>
            </a:r>
            <a:endParaRPr b="1">
              <a:latin typeface="DM Sans"/>
              <a:ea typeface="DM Sans"/>
              <a:cs typeface="DM Sans"/>
              <a:sym typeface="DM Sans"/>
            </a:endParaRPr>
          </a:p>
          <a:p>
            <a:pPr marL="609585"/>
            <a:endParaRPr b="1">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Definición de métodos en una clase.</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Exportar e importar una clase entre diferentes archivos.</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Puedes revisar </a:t>
            </a:r>
            <a:r>
              <a:rPr lang="es" u="sng">
                <a:solidFill>
                  <a:schemeClr val="hlink"/>
                </a:solidFill>
                <a:latin typeface="DM Sans"/>
                <a:ea typeface="DM Sans"/>
                <a:cs typeface="DM Sans"/>
                <a:sym typeface="DM Sans"/>
                <a:hlinkClick r:id="rId3"/>
              </a:rPr>
              <a:t>la clase</a:t>
            </a:r>
            <a:r>
              <a:rPr lang="es">
                <a:latin typeface="DM Sans"/>
                <a:ea typeface="DM Sans"/>
                <a:cs typeface="DM Sans"/>
                <a:sym typeface="DM Sans"/>
              </a:rPr>
              <a:t> sobre clases</a:t>
            </a:r>
            <a:endParaRPr b="1">
              <a:latin typeface="DM Sans"/>
              <a:ea typeface="DM Sans"/>
              <a:cs typeface="DM Sans"/>
              <a:sym typeface="DM Sans"/>
            </a:endParaRPr>
          </a:p>
        </p:txBody>
      </p:sp>
      <p:pic>
        <p:nvPicPr>
          <p:cNvPr id="360" name="Google Shape;360;p92"/>
          <p:cNvPicPr preferRelativeResize="0"/>
          <p:nvPr/>
        </p:nvPicPr>
        <p:blipFill>
          <a:blip r:embed="rId4">
            <a:alphaModFix/>
          </a:blip>
          <a:stretch>
            <a:fillRect/>
          </a:stretch>
        </p:blipFill>
        <p:spPr>
          <a:xfrm>
            <a:off x="7072634" y="2502100"/>
            <a:ext cx="4258533" cy="2237400"/>
          </a:xfrm>
          <a:prstGeom prst="rect">
            <a:avLst/>
          </a:prstGeom>
          <a:noFill/>
          <a:ln>
            <a:noFill/>
          </a:ln>
        </p:spPr>
      </p:pic>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93"/>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6" name="Google Shape;366;p93"/>
          <p:cNvSpPr txBox="1"/>
          <p:nvPr/>
        </p:nvSpPr>
        <p:spPr>
          <a:xfrm>
            <a:off x="4814033" y="942051"/>
            <a:ext cx="6649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Express</a:t>
            </a:r>
            <a:endParaRPr sz="5333" b="1">
              <a:solidFill>
                <a:schemeClr val="dk1"/>
              </a:solidFill>
              <a:latin typeface="DM Sans"/>
              <a:ea typeface="DM Sans"/>
              <a:cs typeface="DM Sans"/>
              <a:sym typeface="DM Sans"/>
            </a:endParaRPr>
          </a:p>
        </p:txBody>
      </p:sp>
      <p:sp>
        <p:nvSpPr>
          <p:cNvPr id="367" name="Google Shape;367;p93"/>
          <p:cNvSpPr txBox="1"/>
          <p:nvPr/>
        </p:nvSpPr>
        <p:spPr>
          <a:xfrm>
            <a:off x="4571800" y="1927267"/>
            <a:ext cx="7340400" cy="3985666"/>
          </a:xfrm>
          <a:prstGeom prst="rect">
            <a:avLst/>
          </a:prstGeom>
          <a:noFill/>
          <a:ln>
            <a:noFill/>
          </a:ln>
        </p:spPr>
        <p:txBody>
          <a:bodyPr spcFirstLastPara="1" wrap="square" lIns="121900" tIns="121900" rIns="121900" bIns="121900" anchor="t" anchorCtr="0">
            <a:spAutoFit/>
          </a:bodyPr>
          <a:lstStyle/>
          <a:p>
            <a:pPr marL="609585" indent="-419090">
              <a:lnSpc>
                <a:spcPct val="150000"/>
              </a:lnSpc>
              <a:buClr>
                <a:schemeClr val="accent4"/>
              </a:buClr>
              <a:buSzPts val="1350"/>
              <a:buFont typeface="DM Sans"/>
              <a:buChar char="✓"/>
            </a:pPr>
            <a:r>
              <a:rPr lang="es" dirty="0">
                <a:latin typeface="DM Sans"/>
                <a:ea typeface="DM Sans"/>
                <a:cs typeface="DM Sans"/>
                <a:sym typeface="DM Sans"/>
              </a:rPr>
              <a:t>Saber definir una carpeta src para tu proyecto</a:t>
            </a:r>
            <a:endParaRPr dirty="0">
              <a:latin typeface="DM Sans"/>
              <a:ea typeface="DM Sans"/>
              <a:cs typeface="DM Sans"/>
              <a:sym typeface="DM Sans"/>
            </a:endParaRPr>
          </a:p>
          <a:p>
            <a:pPr marL="609585" indent="-419090">
              <a:lnSpc>
                <a:spcPct val="150000"/>
              </a:lnSpc>
              <a:buClr>
                <a:schemeClr val="accent4"/>
              </a:buClr>
              <a:buSzPts val="1350"/>
              <a:buFont typeface="DM Sans"/>
              <a:buChar char="✓"/>
            </a:pPr>
            <a:r>
              <a:rPr lang="es" dirty="0">
                <a:latin typeface="DM Sans"/>
                <a:ea typeface="DM Sans"/>
                <a:cs typeface="DM Sans"/>
                <a:sym typeface="DM Sans"/>
              </a:rPr>
              <a:t>Instalar Express con npm (npm i express)</a:t>
            </a:r>
            <a:endParaRPr dirty="0">
              <a:latin typeface="DM Sans"/>
              <a:ea typeface="DM Sans"/>
              <a:cs typeface="DM Sans"/>
              <a:sym typeface="DM Sans"/>
            </a:endParaRPr>
          </a:p>
          <a:p>
            <a:pPr marL="609585" indent="-419090">
              <a:lnSpc>
                <a:spcPct val="150000"/>
              </a:lnSpc>
              <a:buClr>
                <a:schemeClr val="accent4"/>
              </a:buClr>
              <a:buSzPts val="1350"/>
              <a:buFont typeface="DM Sans"/>
              <a:buChar char="✓"/>
            </a:pPr>
            <a:r>
              <a:rPr lang="es" dirty="0">
                <a:latin typeface="DM Sans"/>
                <a:ea typeface="DM Sans"/>
                <a:cs typeface="DM Sans"/>
                <a:sym typeface="DM Sans"/>
              </a:rPr>
              <a:t>Importar express en nuestro archivo principal</a:t>
            </a:r>
            <a:endParaRPr dirty="0">
              <a:latin typeface="DM Sans"/>
              <a:ea typeface="DM Sans"/>
              <a:cs typeface="DM Sans"/>
              <a:sym typeface="DM Sans"/>
            </a:endParaRPr>
          </a:p>
          <a:p>
            <a:pPr marL="609585" indent="-419090">
              <a:lnSpc>
                <a:spcPct val="150000"/>
              </a:lnSpc>
              <a:buClr>
                <a:schemeClr val="accent4"/>
              </a:buClr>
              <a:buSzPts val="1350"/>
              <a:buFont typeface="DM Sans"/>
              <a:buChar char="✓"/>
            </a:pPr>
            <a:r>
              <a:rPr lang="es" dirty="0">
                <a:latin typeface="DM Sans"/>
                <a:ea typeface="DM Sans"/>
                <a:cs typeface="DM Sans"/>
                <a:sym typeface="DM Sans"/>
              </a:rPr>
              <a:t>Comprender el modelo request - response y aplicarlo en nuestra app</a:t>
            </a:r>
            <a:endParaRPr dirty="0">
              <a:latin typeface="DM Sans"/>
              <a:ea typeface="DM Sans"/>
              <a:cs typeface="DM Sans"/>
              <a:sym typeface="DM Sans"/>
            </a:endParaRPr>
          </a:p>
          <a:p>
            <a:pPr marL="609585" indent="-419090">
              <a:lnSpc>
                <a:spcPct val="150000"/>
              </a:lnSpc>
              <a:buClr>
                <a:schemeClr val="accent4"/>
              </a:buClr>
              <a:buSzPts val="1350"/>
              <a:buFont typeface="DM Sans"/>
              <a:buChar char="✓"/>
            </a:pPr>
            <a:r>
              <a:rPr lang="es" dirty="0">
                <a:latin typeface="DM Sans"/>
                <a:ea typeface="DM Sans"/>
                <a:cs typeface="DM Sans"/>
                <a:sym typeface="DM Sans"/>
              </a:rPr>
              <a:t>Poner a escuchar nuestro servidor en un puerto específico</a:t>
            </a:r>
            <a:endParaRPr dirty="0">
              <a:latin typeface="DM Sans"/>
              <a:ea typeface="DM Sans"/>
              <a:cs typeface="DM Sans"/>
              <a:sym typeface="DM Sans"/>
            </a:endParaRPr>
          </a:p>
          <a:p>
            <a:pPr marL="609585" indent="-419090">
              <a:lnSpc>
                <a:spcPct val="150000"/>
              </a:lnSpc>
              <a:buClr>
                <a:schemeClr val="accent4"/>
              </a:buClr>
              <a:buSzPts val="1350"/>
              <a:buFont typeface="DM Sans"/>
              <a:buChar char="✓"/>
            </a:pPr>
            <a:r>
              <a:rPr lang="es" dirty="0">
                <a:latin typeface="DM Sans"/>
                <a:ea typeface="DM Sans"/>
                <a:cs typeface="DM Sans"/>
                <a:sym typeface="DM Sans"/>
              </a:rPr>
              <a:t>Configurar express para recibir jsons en las request</a:t>
            </a:r>
            <a:endParaRPr dirty="0">
              <a:latin typeface="DM Sans"/>
              <a:ea typeface="DM Sans"/>
              <a:cs typeface="DM Sans"/>
              <a:sym typeface="DM Sans"/>
            </a:endParaRPr>
          </a:p>
          <a:p>
            <a:pPr marL="609585" indent="-419090">
              <a:lnSpc>
                <a:spcPct val="150000"/>
              </a:lnSpc>
              <a:buClr>
                <a:schemeClr val="accent4"/>
              </a:buClr>
              <a:buSzPts val="1350"/>
              <a:buFont typeface="DM Sans"/>
              <a:buChar char="✓"/>
            </a:pPr>
            <a:r>
              <a:rPr lang="es" dirty="0">
                <a:latin typeface="DM Sans"/>
                <a:ea typeface="DM Sans"/>
                <a:cs typeface="DM Sans"/>
                <a:sym typeface="DM Sans"/>
              </a:rPr>
              <a:t>Manejo y req.query, req.params y req.body</a:t>
            </a:r>
            <a:endParaRPr dirty="0">
              <a:latin typeface="DM Sans"/>
              <a:ea typeface="DM Sans"/>
              <a:cs typeface="DM Sans"/>
              <a:sym typeface="DM Sans"/>
            </a:endParaRPr>
          </a:p>
          <a:p>
            <a:pPr marL="609585" indent="-419090">
              <a:lnSpc>
                <a:spcPct val="150000"/>
              </a:lnSpc>
              <a:buClr>
                <a:schemeClr val="accent4"/>
              </a:buClr>
              <a:buSzPts val="1350"/>
              <a:buFont typeface="DM Sans"/>
              <a:buChar char="✓"/>
            </a:pPr>
            <a:r>
              <a:rPr lang="es" dirty="0">
                <a:latin typeface="DM Sans"/>
                <a:ea typeface="DM Sans"/>
                <a:cs typeface="DM Sans"/>
                <a:sym typeface="DM Sans"/>
              </a:rPr>
              <a:t>comprender el formato y códigos de status para respuestas</a:t>
            </a:r>
            <a:endParaRPr dirty="0">
              <a:latin typeface="DM Sans"/>
              <a:ea typeface="DM Sans"/>
              <a:cs typeface="DM Sans"/>
              <a:sym typeface="DM Sans"/>
            </a:endParaRPr>
          </a:p>
          <a:p>
            <a:pPr marL="609585" indent="-419090">
              <a:lnSpc>
                <a:spcPct val="150000"/>
              </a:lnSpc>
              <a:buClr>
                <a:schemeClr val="accent4"/>
              </a:buClr>
              <a:buSzPts val="1350"/>
              <a:buFont typeface="DM Sans"/>
              <a:buChar char="✓"/>
            </a:pPr>
            <a:r>
              <a:rPr lang="es" dirty="0">
                <a:latin typeface="DM Sans"/>
                <a:ea typeface="DM Sans"/>
                <a:cs typeface="DM Sans"/>
                <a:sym typeface="DM Sans"/>
              </a:rPr>
              <a:t>Puedes revisar la </a:t>
            </a:r>
            <a:r>
              <a:rPr lang="es" u="sng" dirty="0">
                <a:solidFill>
                  <a:schemeClr val="hlink"/>
                </a:solidFill>
                <a:latin typeface="DM Sans"/>
                <a:ea typeface="DM Sans"/>
                <a:cs typeface="DM Sans"/>
                <a:sym typeface="DM Sans"/>
                <a:hlinkClick r:id="rId3"/>
              </a:rPr>
              <a:t>clase 6</a:t>
            </a:r>
            <a:r>
              <a:rPr lang="es" dirty="0">
                <a:latin typeface="DM Sans"/>
                <a:ea typeface="DM Sans"/>
                <a:cs typeface="DM Sans"/>
                <a:sym typeface="DM Sans"/>
              </a:rPr>
              <a:t> y la </a:t>
            </a:r>
            <a:r>
              <a:rPr lang="es" u="sng" dirty="0">
                <a:solidFill>
                  <a:schemeClr val="hlink"/>
                </a:solidFill>
                <a:latin typeface="DM Sans"/>
                <a:ea typeface="DM Sans"/>
                <a:cs typeface="DM Sans"/>
                <a:sym typeface="DM Sans"/>
                <a:hlinkClick r:id="rId4"/>
              </a:rPr>
              <a:t>clase 7</a:t>
            </a:r>
            <a:r>
              <a:rPr lang="es" b="1" dirty="0">
                <a:latin typeface="DM Sans"/>
                <a:ea typeface="DM Sans"/>
                <a:cs typeface="DM Sans"/>
                <a:sym typeface="DM Sans"/>
              </a:rPr>
              <a:t> </a:t>
            </a:r>
            <a:r>
              <a:rPr lang="es" dirty="0">
                <a:solidFill>
                  <a:schemeClr val="dk1"/>
                </a:solidFill>
                <a:latin typeface="DM Sans"/>
                <a:ea typeface="DM Sans"/>
                <a:cs typeface="DM Sans"/>
                <a:sym typeface="DM Sans"/>
              </a:rPr>
              <a:t>sobre Express</a:t>
            </a:r>
            <a:endParaRPr b="1" dirty="0">
              <a:latin typeface="DM Sans"/>
              <a:ea typeface="DM Sans"/>
              <a:cs typeface="DM Sans"/>
              <a:sym typeface="DM Sans"/>
            </a:endParaRPr>
          </a:p>
        </p:txBody>
      </p:sp>
      <p:pic>
        <p:nvPicPr>
          <p:cNvPr id="368" name="Google Shape;368;p93"/>
          <p:cNvPicPr preferRelativeResize="0"/>
          <p:nvPr/>
        </p:nvPicPr>
        <p:blipFill>
          <a:blip r:embed="rId5">
            <a:alphaModFix/>
          </a:blip>
          <a:stretch>
            <a:fillRect/>
          </a:stretch>
        </p:blipFill>
        <p:spPr>
          <a:xfrm>
            <a:off x="902029" y="2406033"/>
            <a:ext cx="3161767" cy="1741137"/>
          </a:xfrm>
          <a:prstGeom prst="rect">
            <a:avLst/>
          </a:prstGeom>
          <a:noFill/>
          <a:ln>
            <a:noFill/>
          </a:ln>
        </p:spPr>
      </p:pic>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94"/>
          <p:cNvSpPr txBox="1"/>
          <p:nvPr/>
        </p:nvSpPr>
        <p:spPr>
          <a:xfrm>
            <a:off x="561800" y="292767"/>
            <a:ext cx="7080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Router y Multer</a:t>
            </a:r>
            <a:endParaRPr sz="5333" b="1">
              <a:solidFill>
                <a:schemeClr val="dk1"/>
              </a:solidFill>
              <a:latin typeface="DM Sans"/>
              <a:ea typeface="DM Sans"/>
              <a:cs typeface="DM Sans"/>
              <a:sym typeface="DM Sans"/>
            </a:endParaRPr>
          </a:p>
        </p:txBody>
      </p:sp>
      <p:sp>
        <p:nvSpPr>
          <p:cNvPr id="374" name="Google Shape;374;p94"/>
          <p:cNvSpPr txBox="1"/>
          <p:nvPr/>
        </p:nvSpPr>
        <p:spPr>
          <a:xfrm>
            <a:off x="384933" y="1916901"/>
            <a:ext cx="6738000" cy="4816663"/>
          </a:xfrm>
          <a:prstGeom prst="rect">
            <a:avLst/>
          </a:prstGeom>
          <a:noFill/>
          <a:ln>
            <a:noFill/>
          </a:ln>
        </p:spPr>
        <p:txBody>
          <a:bodyPr spcFirstLastPara="1" wrap="square" lIns="121900" tIns="121900" rIns="121900" bIns="121900" anchor="t" anchorCtr="0">
            <a:spAutoFit/>
          </a:bodyPr>
          <a:lstStyle/>
          <a:p>
            <a:pPr marL="609585" indent="-419090">
              <a:lnSpc>
                <a:spcPct val="150000"/>
              </a:lnSpc>
              <a:buClr>
                <a:schemeClr val="accent4"/>
              </a:buClr>
              <a:buSzPts val="1350"/>
              <a:buFont typeface="DM Sans"/>
              <a:buChar char="✓"/>
            </a:pPr>
            <a:r>
              <a:rPr lang="es">
                <a:latin typeface="DM Sans"/>
                <a:ea typeface="DM Sans"/>
                <a:cs typeface="DM Sans"/>
                <a:sym typeface="DM Sans"/>
              </a:rPr>
              <a:t>Comprender el concepto de Router</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Comprender la arquitectura de carpetas y usar las carpetas “routes” “public” y “files”</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Definir un router de Express</a:t>
            </a:r>
            <a:endParaRPr b="1">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Importar y exportar tu router correctamente.</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Utilizar el router como middleware a partir de app.use</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Comprender la configuración de Multer</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Exportar un uploader de Multer dentro de tu archivo utils.js</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Usar Multer a partir de FormData</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Puedes revisar </a:t>
            </a:r>
            <a:r>
              <a:rPr lang="es" u="sng">
                <a:solidFill>
                  <a:schemeClr val="hlink"/>
                </a:solidFill>
                <a:latin typeface="DM Sans"/>
                <a:ea typeface="DM Sans"/>
                <a:cs typeface="DM Sans"/>
                <a:sym typeface="DM Sans"/>
                <a:hlinkClick r:id="rId3"/>
              </a:rPr>
              <a:t>la clase</a:t>
            </a:r>
            <a:r>
              <a:rPr lang="es">
                <a:latin typeface="DM Sans"/>
                <a:ea typeface="DM Sans"/>
                <a:cs typeface="DM Sans"/>
                <a:sym typeface="DM Sans"/>
              </a:rPr>
              <a:t> sobre router y multer</a:t>
            </a:r>
            <a:endParaRPr b="1">
              <a:latin typeface="DM Sans"/>
              <a:ea typeface="DM Sans"/>
              <a:cs typeface="DM Sans"/>
              <a:sym typeface="DM Sans"/>
            </a:endParaRPr>
          </a:p>
        </p:txBody>
      </p:sp>
      <p:pic>
        <p:nvPicPr>
          <p:cNvPr id="375" name="Google Shape;375;p94"/>
          <p:cNvPicPr preferRelativeResize="0"/>
          <p:nvPr/>
        </p:nvPicPr>
        <p:blipFill>
          <a:blip r:embed="rId4">
            <a:alphaModFix/>
          </a:blip>
          <a:stretch>
            <a:fillRect/>
          </a:stretch>
        </p:blipFill>
        <p:spPr>
          <a:xfrm>
            <a:off x="7552534" y="2295919"/>
            <a:ext cx="4085533" cy="2266167"/>
          </a:xfrm>
          <a:prstGeom prst="rect">
            <a:avLst/>
          </a:prstGeom>
          <a:noFill/>
          <a:ln>
            <a:noFill/>
          </a:ln>
        </p:spPr>
      </p:pic>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95"/>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81" name="Google Shape;381;p95"/>
          <p:cNvSpPr txBox="1"/>
          <p:nvPr/>
        </p:nvSpPr>
        <p:spPr>
          <a:xfrm>
            <a:off x="4866000" y="702001"/>
            <a:ext cx="6842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Handlebars</a:t>
            </a:r>
            <a:endParaRPr sz="5333" b="1">
              <a:solidFill>
                <a:schemeClr val="dk1"/>
              </a:solidFill>
              <a:latin typeface="DM Sans"/>
              <a:ea typeface="DM Sans"/>
              <a:cs typeface="DM Sans"/>
              <a:sym typeface="DM Sans"/>
            </a:endParaRPr>
          </a:p>
        </p:txBody>
      </p:sp>
      <p:sp>
        <p:nvSpPr>
          <p:cNvPr id="382" name="Google Shape;382;p95"/>
          <p:cNvSpPr txBox="1"/>
          <p:nvPr/>
        </p:nvSpPr>
        <p:spPr>
          <a:xfrm>
            <a:off x="4866000" y="2492833"/>
            <a:ext cx="6842400" cy="3570168"/>
          </a:xfrm>
          <a:prstGeom prst="rect">
            <a:avLst/>
          </a:prstGeom>
          <a:noFill/>
          <a:ln>
            <a:noFill/>
          </a:ln>
        </p:spPr>
        <p:txBody>
          <a:bodyPr spcFirstLastPara="1" wrap="square" lIns="121900" tIns="121900" rIns="121900" bIns="121900" anchor="t" anchorCtr="0">
            <a:spAutoFit/>
          </a:bodyPr>
          <a:lstStyle/>
          <a:p>
            <a:pPr marL="609585" indent="-419090">
              <a:lnSpc>
                <a:spcPct val="150000"/>
              </a:lnSpc>
              <a:buClr>
                <a:schemeClr val="accent4"/>
              </a:buClr>
              <a:buSzPts val="1350"/>
              <a:buFont typeface="DM Sans"/>
              <a:buChar char="✓"/>
            </a:pPr>
            <a:r>
              <a:rPr lang="es">
                <a:latin typeface="DM Sans"/>
                <a:ea typeface="DM Sans"/>
                <a:cs typeface="DM Sans"/>
                <a:sym typeface="DM Sans"/>
              </a:rPr>
              <a:t>Comprender el uso de un motor de plantillas</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Separar arquitectura con una carpeta “public” y “views”</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Setear nuestras primeras vistas en Handlebars</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Uso de {{}} para definir elementos variables en la plantilla</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Manejar el paso de información a la plantilla</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Setear un router exclusivo para vistas</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Importar css y js desde la carpeta public</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Puedes revisar </a:t>
            </a:r>
            <a:r>
              <a:rPr lang="es" u="sng">
                <a:solidFill>
                  <a:schemeClr val="hlink"/>
                </a:solidFill>
                <a:latin typeface="DM Sans"/>
                <a:ea typeface="DM Sans"/>
                <a:cs typeface="DM Sans"/>
                <a:sym typeface="DM Sans"/>
                <a:hlinkClick r:id="rId3"/>
              </a:rPr>
              <a:t>la clase</a:t>
            </a:r>
            <a:r>
              <a:rPr lang="es">
                <a:latin typeface="DM Sans"/>
                <a:ea typeface="DM Sans"/>
                <a:cs typeface="DM Sans"/>
                <a:sym typeface="DM Sans"/>
              </a:rPr>
              <a:t> de Handlebars</a:t>
            </a:r>
            <a:endParaRPr b="1">
              <a:latin typeface="DM Sans"/>
              <a:ea typeface="DM Sans"/>
              <a:cs typeface="DM Sans"/>
              <a:sym typeface="DM Sans"/>
            </a:endParaRPr>
          </a:p>
        </p:txBody>
      </p:sp>
      <p:pic>
        <p:nvPicPr>
          <p:cNvPr id="383" name="Google Shape;383;p95"/>
          <p:cNvPicPr preferRelativeResize="0"/>
          <p:nvPr/>
        </p:nvPicPr>
        <p:blipFill rotWithShape="1">
          <a:blip r:embed="rId4">
            <a:alphaModFix/>
          </a:blip>
          <a:srcRect l="15767" r="14526"/>
          <a:stretch/>
        </p:blipFill>
        <p:spPr>
          <a:xfrm>
            <a:off x="1141301" y="2539901"/>
            <a:ext cx="3016299" cy="1778201"/>
          </a:xfrm>
          <a:prstGeom prst="rect">
            <a:avLst/>
          </a:prstGeom>
          <a:noFill/>
          <a:ln>
            <a:noFill/>
          </a:ln>
        </p:spPr>
      </p:pic>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96"/>
          <p:cNvSpPr txBox="1"/>
          <p:nvPr/>
        </p:nvSpPr>
        <p:spPr>
          <a:xfrm>
            <a:off x="610300" y="257534"/>
            <a:ext cx="811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MongoDB y mongoose</a:t>
            </a:r>
            <a:endParaRPr sz="5333" b="1">
              <a:solidFill>
                <a:schemeClr val="dk1"/>
              </a:solidFill>
              <a:latin typeface="DM Sans"/>
              <a:ea typeface="DM Sans"/>
              <a:cs typeface="DM Sans"/>
              <a:sym typeface="DM Sans"/>
            </a:endParaRPr>
          </a:p>
        </p:txBody>
      </p:sp>
      <p:sp>
        <p:nvSpPr>
          <p:cNvPr id="389" name="Google Shape;389;p96"/>
          <p:cNvSpPr txBox="1"/>
          <p:nvPr/>
        </p:nvSpPr>
        <p:spPr>
          <a:xfrm>
            <a:off x="469833" y="2607300"/>
            <a:ext cx="6902400" cy="2476022"/>
          </a:xfrm>
          <a:prstGeom prst="rect">
            <a:avLst/>
          </a:prstGeom>
          <a:noFill/>
          <a:ln>
            <a:noFill/>
          </a:ln>
        </p:spPr>
        <p:txBody>
          <a:bodyPr spcFirstLastPara="1" wrap="square" lIns="121900" tIns="121900" rIns="121900" bIns="121900" anchor="t" anchorCtr="0">
            <a:spAutoFit/>
          </a:bodyPr>
          <a:lstStyle/>
          <a:p>
            <a:pPr marL="609585" indent="-419090">
              <a:lnSpc>
                <a:spcPct val="115000"/>
              </a:lnSpc>
              <a:buClr>
                <a:schemeClr val="accent4"/>
              </a:buClr>
              <a:buSzPts val="1350"/>
              <a:buFont typeface="DM Sans"/>
              <a:buChar char="✓"/>
            </a:pPr>
            <a:r>
              <a:rPr lang="es">
                <a:latin typeface="DM Sans"/>
                <a:ea typeface="DM Sans"/>
                <a:cs typeface="DM Sans"/>
                <a:sym typeface="DM Sans"/>
              </a:rPr>
              <a:t>Comprender el uso de una Base de Datos.</a:t>
            </a: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Comprender el modelo de bases de datos no relacional</a:t>
            </a: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Instalar MongoDB y setear una base de datos en MongoAtlas</a:t>
            </a: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Conocer el lenguaje de consultas básico para realizar un CRUD en mongoDB</a:t>
            </a: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Instalar mongoose con npm en tu proyecto de nodejs</a:t>
            </a:r>
            <a:endParaRPr b="1">
              <a:latin typeface="DM Sans"/>
              <a:ea typeface="DM Sans"/>
              <a:cs typeface="DM Sans"/>
              <a:sym typeface="DM Sans"/>
            </a:endParaRPr>
          </a:p>
        </p:txBody>
      </p:sp>
      <p:sp>
        <p:nvSpPr>
          <p:cNvPr id="390" name="Google Shape;390;p96"/>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391" name="Google Shape;391;p96"/>
          <p:cNvPicPr preferRelativeResize="0"/>
          <p:nvPr/>
        </p:nvPicPr>
        <p:blipFill>
          <a:blip r:embed="rId3">
            <a:alphaModFix/>
          </a:blip>
          <a:stretch>
            <a:fillRect/>
          </a:stretch>
        </p:blipFill>
        <p:spPr>
          <a:xfrm>
            <a:off x="7596175" y="2673467"/>
            <a:ext cx="4093984" cy="2302867"/>
          </a:xfrm>
          <a:prstGeom prst="rect">
            <a:avLst/>
          </a:prstGeom>
          <a:noFill/>
          <a:ln>
            <a:noFill/>
          </a:ln>
        </p:spPr>
      </p:pic>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97"/>
          <p:cNvSpPr txBox="1"/>
          <p:nvPr/>
        </p:nvSpPr>
        <p:spPr>
          <a:xfrm>
            <a:off x="610300" y="257534"/>
            <a:ext cx="811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Skills para MongoDB y mongoose</a:t>
            </a:r>
            <a:endParaRPr sz="5333" b="1">
              <a:solidFill>
                <a:schemeClr val="dk1"/>
              </a:solidFill>
              <a:latin typeface="DM Sans"/>
              <a:ea typeface="DM Sans"/>
              <a:cs typeface="DM Sans"/>
              <a:sym typeface="DM Sans"/>
            </a:endParaRPr>
          </a:p>
        </p:txBody>
      </p:sp>
      <p:sp>
        <p:nvSpPr>
          <p:cNvPr id="397" name="Google Shape;397;p97"/>
          <p:cNvSpPr txBox="1"/>
          <p:nvPr/>
        </p:nvSpPr>
        <p:spPr>
          <a:xfrm>
            <a:off x="546467" y="2198634"/>
            <a:ext cx="6902400" cy="2794571"/>
          </a:xfrm>
          <a:prstGeom prst="rect">
            <a:avLst/>
          </a:prstGeom>
          <a:noFill/>
          <a:ln>
            <a:noFill/>
          </a:ln>
        </p:spPr>
        <p:txBody>
          <a:bodyPr spcFirstLastPara="1" wrap="square" lIns="121900" tIns="121900" rIns="121900" bIns="121900" anchor="t" anchorCtr="0">
            <a:spAutoFit/>
          </a:bodyPr>
          <a:lstStyle/>
          <a:p>
            <a:pPr>
              <a:lnSpc>
                <a:spcPct val="115000"/>
              </a:lnSpc>
            </a:pP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Definir schemas y separar la lógica en una carpeta “models”</a:t>
            </a: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Exportación de un </a:t>
            </a:r>
            <a:r>
              <a:rPr lang="es" b="1">
                <a:latin typeface="DM Sans"/>
                <a:ea typeface="DM Sans"/>
                <a:cs typeface="DM Sans"/>
                <a:sym typeface="DM Sans"/>
              </a:rPr>
              <a:t>modelo</a:t>
            </a:r>
            <a:r>
              <a:rPr lang="es">
                <a:latin typeface="DM Sans"/>
                <a:ea typeface="DM Sans"/>
                <a:cs typeface="DM Sans"/>
                <a:sym typeface="DM Sans"/>
              </a:rPr>
              <a:t> de mongoose e importación para utilizarlo.</a:t>
            </a: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Saber hacer un CRUD con mongoose en nodejs</a:t>
            </a:r>
            <a:endParaRPr>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Puedes revisar la </a:t>
            </a:r>
            <a:r>
              <a:rPr lang="es" u="sng">
                <a:solidFill>
                  <a:schemeClr val="hlink"/>
                </a:solidFill>
                <a:latin typeface="DM Sans"/>
                <a:ea typeface="DM Sans"/>
                <a:cs typeface="DM Sans"/>
                <a:sym typeface="DM Sans"/>
                <a:hlinkClick r:id="rId3"/>
              </a:rPr>
              <a:t>clase 12</a:t>
            </a:r>
            <a:r>
              <a:rPr lang="es">
                <a:latin typeface="DM Sans"/>
                <a:ea typeface="DM Sans"/>
                <a:cs typeface="DM Sans"/>
                <a:sym typeface="DM Sans"/>
              </a:rPr>
              <a:t> y la </a:t>
            </a:r>
            <a:r>
              <a:rPr lang="es" u="sng">
                <a:solidFill>
                  <a:schemeClr val="hlink"/>
                </a:solidFill>
                <a:latin typeface="DM Sans"/>
                <a:ea typeface="DM Sans"/>
                <a:cs typeface="DM Sans"/>
                <a:sym typeface="DM Sans"/>
                <a:hlinkClick r:id="rId4"/>
              </a:rPr>
              <a:t>clase 13</a:t>
            </a:r>
            <a:r>
              <a:rPr lang="es">
                <a:latin typeface="DM Sans"/>
                <a:ea typeface="DM Sans"/>
                <a:cs typeface="DM Sans"/>
                <a:sym typeface="DM Sans"/>
              </a:rPr>
              <a:t> sobre MongoDB</a:t>
            </a:r>
            <a:endParaRPr b="1">
              <a:latin typeface="DM Sans"/>
              <a:ea typeface="DM Sans"/>
              <a:cs typeface="DM Sans"/>
              <a:sym typeface="DM Sans"/>
            </a:endParaRPr>
          </a:p>
          <a:p>
            <a:pPr marL="609585" indent="-419090">
              <a:lnSpc>
                <a:spcPct val="115000"/>
              </a:lnSpc>
              <a:buClr>
                <a:schemeClr val="accent4"/>
              </a:buClr>
              <a:buSzPts val="1350"/>
              <a:buFont typeface="DM Sans"/>
              <a:buChar char="✓"/>
            </a:pPr>
            <a:r>
              <a:rPr lang="es">
                <a:latin typeface="DM Sans"/>
                <a:ea typeface="DM Sans"/>
                <a:cs typeface="DM Sans"/>
                <a:sym typeface="DM Sans"/>
              </a:rPr>
              <a:t>Puedes revisar </a:t>
            </a:r>
            <a:r>
              <a:rPr lang="es" u="sng">
                <a:solidFill>
                  <a:schemeClr val="hlink"/>
                </a:solidFill>
                <a:latin typeface="DM Sans"/>
                <a:ea typeface="DM Sans"/>
                <a:cs typeface="DM Sans"/>
                <a:sym typeface="DM Sans"/>
                <a:hlinkClick r:id="rId5"/>
              </a:rPr>
              <a:t>la clase</a:t>
            </a:r>
            <a:r>
              <a:rPr lang="es">
                <a:latin typeface="DM Sans"/>
                <a:ea typeface="DM Sans"/>
                <a:cs typeface="DM Sans"/>
                <a:sym typeface="DM Sans"/>
              </a:rPr>
              <a:t> sobre Mongoose</a:t>
            </a:r>
            <a:endParaRPr b="1">
              <a:latin typeface="DM Sans"/>
              <a:ea typeface="DM Sans"/>
              <a:cs typeface="DM Sans"/>
              <a:sym typeface="DM Sans"/>
            </a:endParaRPr>
          </a:p>
        </p:txBody>
      </p:sp>
      <p:sp>
        <p:nvSpPr>
          <p:cNvPr id="398" name="Google Shape;398;p97"/>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399" name="Google Shape;399;p97"/>
          <p:cNvPicPr preferRelativeResize="0"/>
          <p:nvPr/>
        </p:nvPicPr>
        <p:blipFill>
          <a:blip r:embed="rId6">
            <a:alphaModFix/>
          </a:blip>
          <a:stretch>
            <a:fillRect/>
          </a:stretch>
        </p:blipFill>
        <p:spPr>
          <a:xfrm>
            <a:off x="7621708" y="2766600"/>
            <a:ext cx="4093984" cy="2302867"/>
          </a:xfrm>
          <a:prstGeom prst="rect">
            <a:avLst/>
          </a:prstGeom>
          <a:noFill/>
          <a:ln>
            <a:noFill/>
          </a:ln>
        </p:spPr>
      </p:pic>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9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05" name="Google Shape;405;p98"/>
          <p:cNvSpPr txBox="1"/>
          <p:nvPr/>
        </p:nvSpPr>
        <p:spPr>
          <a:xfrm>
            <a:off x="631133" y="1872700"/>
            <a:ext cx="102760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La práctica hace al maestro, si consideras que aún necesitas practicar algún aspecto de los skills mencionados en las diapositivas, siempre puedes repasar las clases previas. Sin embargo, no significa que no puedas avanzar. ¡Esta práctica integradora te ayudará a sentirte más seguro en estos temas!</a:t>
            </a:r>
            <a:endParaRPr sz="3333" b="1">
              <a:solidFill>
                <a:srgbClr val="EAFF6A"/>
              </a:solidFill>
              <a:latin typeface="DM Sans"/>
              <a:ea typeface="DM Sans"/>
              <a:cs typeface="DM Sans"/>
              <a:sym typeface="DM Sans"/>
            </a:endParaRPr>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99"/>
          <p:cNvSpPr txBox="1"/>
          <p:nvPr/>
        </p:nvSpPr>
        <p:spPr>
          <a:xfrm>
            <a:off x="668600" y="380367"/>
            <a:ext cx="6637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Desarrollo de esta práctica integradora</a:t>
            </a:r>
            <a:endParaRPr sz="5333" b="1">
              <a:solidFill>
                <a:schemeClr val="dk1"/>
              </a:solidFill>
              <a:latin typeface="DM Sans"/>
              <a:ea typeface="DM Sans"/>
              <a:cs typeface="DM Sans"/>
              <a:sym typeface="DM Sans"/>
            </a:endParaRPr>
          </a:p>
        </p:txBody>
      </p:sp>
      <p:sp>
        <p:nvSpPr>
          <p:cNvPr id="411" name="Google Shape;411;p99"/>
          <p:cNvSpPr txBox="1"/>
          <p:nvPr/>
        </p:nvSpPr>
        <p:spPr>
          <a:xfrm>
            <a:off x="1398967" y="3998800"/>
            <a:ext cx="2601200" cy="1520376"/>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350"/>
            </a:pPr>
            <a:r>
              <a:rPr lang="es">
                <a:solidFill>
                  <a:schemeClr val="dk1"/>
                </a:solidFill>
                <a:latin typeface="DM Sans"/>
                <a:ea typeface="DM Sans"/>
                <a:cs typeface="DM Sans"/>
                <a:sym typeface="DM Sans"/>
              </a:rPr>
              <a:t>Desarrollo del cuerpo principal, rutas, vistas, e integración de motor de plantillas</a:t>
            </a:r>
            <a:endParaRPr>
              <a:solidFill>
                <a:srgbClr val="000000"/>
              </a:solidFill>
              <a:latin typeface="DM Sans"/>
              <a:ea typeface="DM Sans"/>
              <a:cs typeface="DM Sans"/>
              <a:sym typeface="DM Sans"/>
            </a:endParaRPr>
          </a:p>
        </p:txBody>
      </p:sp>
      <p:sp>
        <p:nvSpPr>
          <p:cNvPr id="412" name="Google Shape;412;p99"/>
          <p:cNvSpPr txBox="1"/>
          <p:nvPr/>
        </p:nvSpPr>
        <p:spPr>
          <a:xfrm>
            <a:off x="4795400" y="3998801"/>
            <a:ext cx="2601200" cy="1201827"/>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Configuración de schemas y conexión a la base de datos. </a:t>
            </a:r>
            <a:endParaRPr>
              <a:solidFill>
                <a:srgbClr val="000000"/>
              </a:solidFill>
              <a:latin typeface="DM Sans"/>
              <a:ea typeface="DM Sans"/>
              <a:cs typeface="DM Sans"/>
              <a:sym typeface="DM Sans"/>
            </a:endParaRPr>
          </a:p>
        </p:txBody>
      </p:sp>
      <p:sp>
        <p:nvSpPr>
          <p:cNvPr id="413" name="Google Shape;413;p99"/>
          <p:cNvSpPr txBox="1"/>
          <p:nvPr/>
        </p:nvSpPr>
        <p:spPr>
          <a:xfrm>
            <a:off x="8191833" y="3998800"/>
            <a:ext cx="2601200" cy="2157473"/>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Integración de base de datos con los métodos en cada ruta y visualización de resultados en nuestras vistas de Handlebars</a:t>
            </a:r>
            <a:endParaRPr>
              <a:solidFill>
                <a:srgbClr val="000000"/>
              </a:solidFill>
              <a:latin typeface="DM Sans"/>
              <a:ea typeface="DM Sans"/>
              <a:cs typeface="DM Sans"/>
              <a:sym typeface="DM Sans"/>
            </a:endParaRPr>
          </a:p>
        </p:txBody>
      </p:sp>
      <p:pic>
        <p:nvPicPr>
          <p:cNvPr id="414" name="Google Shape;414;p99"/>
          <p:cNvPicPr preferRelativeResize="0"/>
          <p:nvPr/>
        </p:nvPicPr>
        <p:blipFill>
          <a:blip r:embed="rId3">
            <a:alphaModFix/>
          </a:blip>
          <a:stretch>
            <a:fillRect/>
          </a:stretch>
        </p:blipFill>
        <p:spPr>
          <a:xfrm>
            <a:off x="8018734" y="83218"/>
            <a:ext cx="3057101" cy="3057101"/>
          </a:xfrm>
          <a:prstGeom prst="rect">
            <a:avLst/>
          </a:prstGeom>
          <a:noFill/>
          <a:ln>
            <a:noFill/>
          </a:ln>
        </p:spPr>
      </p:pic>
      <p:sp>
        <p:nvSpPr>
          <p:cNvPr id="415" name="Google Shape;415;p99"/>
          <p:cNvSpPr/>
          <p:nvPr/>
        </p:nvSpPr>
        <p:spPr>
          <a:xfrm>
            <a:off x="5704587" y="3121939"/>
            <a:ext cx="782800" cy="7828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416" name="Google Shape;416;p99"/>
          <p:cNvSpPr/>
          <p:nvPr/>
        </p:nvSpPr>
        <p:spPr>
          <a:xfrm>
            <a:off x="9101035" y="3121972"/>
            <a:ext cx="782800" cy="7828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cxnSp>
        <p:nvCxnSpPr>
          <p:cNvPr id="417" name="Google Shape;417;p99"/>
          <p:cNvCxnSpPr>
            <a:stCxn id="418" idx="6"/>
            <a:endCxn id="415" idx="2"/>
          </p:cNvCxnSpPr>
          <p:nvPr/>
        </p:nvCxnSpPr>
        <p:spPr>
          <a:xfrm>
            <a:off x="3090951" y="3513372"/>
            <a:ext cx="2613600" cy="0"/>
          </a:xfrm>
          <a:prstGeom prst="straightConnector1">
            <a:avLst/>
          </a:prstGeom>
          <a:noFill/>
          <a:ln w="9525" cap="flat" cmpd="sng">
            <a:solidFill>
              <a:srgbClr val="EAFF6A"/>
            </a:solidFill>
            <a:prstDash val="solid"/>
            <a:round/>
            <a:headEnd type="none" w="med" len="med"/>
            <a:tailEnd type="none" w="med" len="med"/>
          </a:ln>
        </p:spPr>
      </p:cxnSp>
      <p:cxnSp>
        <p:nvCxnSpPr>
          <p:cNvPr id="419" name="Google Shape;419;p99"/>
          <p:cNvCxnSpPr>
            <a:stCxn id="415" idx="6"/>
            <a:endCxn id="416" idx="2"/>
          </p:cNvCxnSpPr>
          <p:nvPr/>
        </p:nvCxnSpPr>
        <p:spPr>
          <a:xfrm>
            <a:off x="6487387" y="3513339"/>
            <a:ext cx="2613600" cy="0"/>
          </a:xfrm>
          <a:prstGeom prst="straightConnector1">
            <a:avLst/>
          </a:prstGeom>
          <a:noFill/>
          <a:ln w="9525" cap="flat" cmpd="sng">
            <a:solidFill>
              <a:srgbClr val="EAFF6A"/>
            </a:solidFill>
            <a:prstDash val="solid"/>
            <a:round/>
            <a:headEnd type="none" w="med" len="med"/>
            <a:tailEnd type="none" w="med" len="med"/>
          </a:ln>
        </p:spPr>
      </p:cxnSp>
      <p:sp>
        <p:nvSpPr>
          <p:cNvPr id="420" name="Google Shape;420;p99"/>
          <p:cNvSpPr txBox="1"/>
          <p:nvPr/>
        </p:nvSpPr>
        <p:spPr>
          <a:xfrm>
            <a:off x="5819851" y="31131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2</a:t>
            </a:r>
            <a:endParaRPr sz="4000" b="1">
              <a:solidFill>
                <a:srgbClr val="000000"/>
              </a:solidFill>
              <a:latin typeface="DM Sans"/>
              <a:ea typeface="DM Sans"/>
              <a:cs typeface="DM Sans"/>
              <a:sym typeface="DM Sans"/>
            </a:endParaRPr>
          </a:p>
        </p:txBody>
      </p:sp>
      <p:sp>
        <p:nvSpPr>
          <p:cNvPr id="421" name="Google Shape;421;p99"/>
          <p:cNvSpPr txBox="1"/>
          <p:nvPr/>
        </p:nvSpPr>
        <p:spPr>
          <a:xfrm>
            <a:off x="9216251" y="31131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3</a:t>
            </a:r>
            <a:endParaRPr sz="4000" b="1">
              <a:solidFill>
                <a:srgbClr val="000000"/>
              </a:solidFill>
              <a:latin typeface="DM Sans"/>
              <a:ea typeface="DM Sans"/>
              <a:cs typeface="DM Sans"/>
              <a:sym typeface="DM Sans"/>
            </a:endParaRPr>
          </a:p>
        </p:txBody>
      </p:sp>
      <p:grpSp>
        <p:nvGrpSpPr>
          <p:cNvPr id="422" name="Google Shape;422;p99"/>
          <p:cNvGrpSpPr/>
          <p:nvPr/>
        </p:nvGrpSpPr>
        <p:grpSpPr>
          <a:xfrm>
            <a:off x="2308151" y="3113135"/>
            <a:ext cx="782800" cy="800179"/>
            <a:chOff x="1731113" y="1953850"/>
            <a:chExt cx="587100" cy="600134"/>
          </a:xfrm>
        </p:grpSpPr>
        <p:sp>
          <p:nvSpPr>
            <p:cNvPr id="418" name="Google Shape;418;p99"/>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423" name="Google Shape;423;p99"/>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1</a:t>
              </a:r>
              <a:endParaRPr sz="4000" b="1">
                <a:solidFill>
                  <a:srgbClr val="000000"/>
                </a:solidFill>
                <a:latin typeface="DM Sans"/>
                <a:ea typeface="DM Sans"/>
                <a:cs typeface="DM Sans"/>
                <a:sym typeface="DM Sans"/>
              </a:endParaRPr>
            </a:p>
          </p:txBody>
        </p:sp>
      </p:gr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00"/>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rgbClr val="EAFF6A"/>
                </a:solidFill>
                <a:latin typeface="DM Sans"/>
                <a:ea typeface="DM Sans"/>
                <a:cs typeface="DM Sans"/>
                <a:sym typeface="DM Sans"/>
              </a:rPr>
              <a:t>¡Comenzamos!</a:t>
            </a:r>
            <a:endParaRPr sz="5333" b="1">
              <a:solidFill>
                <a:srgbClr val="EAFF6A"/>
              </a:solidFill>
              <a:latin typeface="DM Sans"/>
              <a:ea typeface="DM Sans"/>
              <a:cs typeface="DM Sans"/>
              <a:sym typeface="DM Sans"/>
            </a:endParaRPr>
          </a:p>
        </p:txBody>
      </p:sp>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01"/>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Práctica de integración sobre tu ecommerce</a:t>
            </a:r>
            <a:endParaRPr sz="5333" b="1">
              <a:solidFill>
                <a:schemeClr val="dk1"/>
              </a:solidFill>
              <a:highlight>
                <a:srgbClr val="EAFF6A"/>
              </a:highlight>
              <a:latin typeface="DM Sans"/>
              <a:ea typeface="DM Sans"/>
              <a:cs typeface="DM Sans"/>
              <a:sym typeface="DM Sans"/>
            </a:endParaRPr>
          </a:p>
        </p:txBody>
      </p:sp>
      <p:grpSp>
        <p:nvGrpSpPr>
          <p:cNvPr id="434" name="Google Shape;434;p101"/>
          <p:cNvGrpSpPr/>
          <p:nvPr/>
        </p:nvGrpSpPr>
        <p:grpSpPr>
          <a:xfrm>
            <a:off x="5376371" y="1321335"/>
            <a:ext cx="1198064" cy="1198099"/>
            <a:chOff x="7203613" y="720174"/>
            <a:chExt cx="254100" cy="254100"/>
          </a:xfrm>
        </p:grpSpPr>
        <p:sp>
          <p:nvSpPr>
            <p:cNvPr id="435" name="Google Shape;435;p101"/>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36" name="Google Shape;436;p101"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235"/>
          <p:cNvSpPr txBox="1"/>
          <p:nvPr/>
        </p:nvSpPr>
        <p:spPr>
          <a:xfrm>
            <a:off x="1873151" y="25885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Closures </a:t>
            </a:r>
            <a:r>
              <a:rPr lang="es" sz="5333" b="1">
                <a:solidFill>
                  <a:schemeClr val="lt1"/>
                </a:solidFill>
                <a:latin typeface="DM Sans"/>
                <a:ea typeface="DM Sans"/>
                <a:cs typeface="DM Sans"/>
                <a:sym typeface="DM Sans"/>
              </a:rPr>
              <a:t>en Javascript</a:t>
            </a:r>
            <a:endParaRPr sz="5333" b="1">
              <a:solidFill>
                <a:schemeClr val="lt1"/>
              </a:solidFill>
              <a:latin typeface="DM Sans"/>
              <a:ea typeface="DM Sans"/>
              <a:cs typeface="DM Sans"/>
              <a:sym typeface="DM Sans"/>
            </a:endParaRPr>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02"/>
          <p:cNvSpPr txBox="1"/>
          <p:nvPr/>
        </p:nvSpPr>
        <p:spPr>
          <a:xfrm>
            <a:off x="609800" y="1357233"/>
            <a:ext cx="5112800" cy="387743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solidFill>
                  <a:srgbClr val="000000"/>
                </a:solidFill>
                <a:latin typeface="DM Sans"/>
                <a:ea typeface="DM Sans"/>
                <a:cs typeface="DM Sans"/>
                <a:sym typeface="DM Sans"/>
              </a:rPr>
              <a:t>Consigna</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a:r>
              <a:rPr lang="es" dirty="0">
                <a:solidFill>
                  <a:srgbClr val="999999"/>
                </a:solidFill>
                <a:latin typeface="DM Sans"/>
                <a:ea typeface="DM Sans"/>
                <a:cs typeface="DM Sans"/>
                <a:sym typeface="DM Sans"/>
              </a:rPr>
              <a:t>Continuar sobre el proyecto que has trabajado para tu ecommerce y configurar los siguientes elementos:</a:t>
            </a:r>
            <a:endParaRPr dirty="0">
              <a:solidFill>
                <a:srgbClr val="999999"/>
              </a:solidFill>
              <a:latin typeface="DM Sans"/>
              <a:ea typeface="DM Sans"/>
              <a:cs typeface="DM Sans"/>
              <a:sym typeface="DM Sans"/>
            </a:endParaRPr>
          </a:p>
          <a:p>
            <a:pPr>
              <a:spcBef>
                <a:spcPts val="1067"/>
              </a:spcBef>
              <a:buClr>
                <a:srgbClr val="000000"/>
              </a:buClr>
              <a:buSzPts val="1350"/>
            </a:pPr>
            <a:endParaRPr dirty="0">
              <a:solidFill>
                <a:srgbClr val="000000"/>
              </a:solidFill>
              <a:latin typeface="DM Sans"/>
              <a:ea typeface="DM Sans"/>
              <a:cs typeface="DM Sans"/>
              <a:sym typeface="DM Sans"/>
            </a:endParaRPr>
          </a:p>
          <a:p>
            <a:pPr>
              <a:buClr>
                <a:srgbClr val="000000"/>
              </a:buClr>
              <a:buSzPts val="1350"/>
            </a:pPr>
            <a:r>
              <a:rPr lang="es" b="1" dirty="0">
                <a:solidFill>
                  <a:srgbClr val="000000"/>
                </a:solidFill>
                <a:latin typeface="DM Sans"/>
                <a:ea typeface="DM Sans"/>
                <a:cs typeface="DM Sans"/>
                <a:sym typeface="DM Sans"/>
              </a:rPr>
              <a:t>Aspectos a incluir</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Agregar el modelo de persistencia de Mongo y mongoose a tu proyecto.</a:t>
            </a:r>
            <a:endParaRPr dirty="0">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Crear una base de datos llamada “ecommerce” dentro de tu Atlas, crear sus colecciones “carts”, “messages”, “products” y sus respectivos schemas.</a:t>
            </a:r>
            <a:endParaRPr dirty="0">
              <a:solidFill>
                <a:srgbClr val="999999"/>
              </a:solidFill>
              <a:latin typeface="DM Sans"/>
              <a:ea typeface="DM Sans"/>
              <a:cs typeface="DM Sans"/>
              <a:sym typeface="DM Sans"/>
            </a:endParaRPr>
          </a:p>
        </p:txBody>
      </p:sp>
      <p:sp>
        <p:nvSpPr>
          <p:cNvPr id="442" name="Google Shape;442;p102"/>
          <p:cNvSpPr txBox="1"/>
          <p:nvPr/>
        </p:nvSpPr>
        <p:spPr>
          <a:xfrm>
            <a:off x="668600" y="1442334"/>
            <a:ext cx="10374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endParaRPr sz="5333" b="1">
              <a:solidFill>
                <a:schemeClr val="dk1"/>
              </a:solidFill>
              <a:latin typeface="DM Sans"/>
              <a:ea typeface="DM Sans"/>
              <a:cs typeface="DM Sans"/>
              <a:sym typeface="DM Sans"/>
            </a:endParaRPr>
          </a:p>
        </p:txBody>
      </p:sp>
      <p:pic>
        <p:nvPicPr>
          <p:cNvPr id="443" name="Google Shape;443;p102"/>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44" name="Google Shape;444;p102"/>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ENTREGABLE</a:t>
            </a:r>
            <a:endParaRPr sz="1867">
              <a:solidFill>
                <a:srgbClr val="000000"/>
              </a:solidFill>
              <a:latin typeface="DM Sans"/>
              <a:ea typeface="DM Sans"/>
              <a:cs typeface="DM Sans"/>
              <a:sym typeface="DM Sans"/>
            </a:endParaRPr>
          </a:p>
        </p:txBody>
      </p:sp>
      <p:sp>
        <p:nvSpPr>
          <p:cNvPr id="445" name="Google Shape;445;p102"/>
          <p:cNvSpPr/>
          <p:nvPr/>
        </p:nvSpPr>
        <p:spPr>
          <a:xfrm>
            <a:off x="848600" y="1118233"/>
            <a:ext cx="10715600" cy="80800"/>
          </a:xfrm>
          <a:prstGeom prst="rect">
            <a:avLst/>
          </a:prstGeom>
          <a:solidFill>
            <a:schemeClr val="accent5"/>
          </a:solidFill>
          <a:ln>
            <a:noFill/>
          </a:ln>
        </p:spPr>
        <p:txBody>
          <a:bodyPr spcFirstLastPara="1" wrap="square" lIns="121900" tIns="121900" rIns="121900" bIns="121900" anchor="ctr" anchorCtr="0">
            <a:noAutofit/>
          </a:bodyPr>
          <a:lstStyle/>
          <a:p>
            <a:pPr>
              <a:buClr>
                <a:srgbClr val="000000"/>
              </a:buClr>
              <a:buSzPts val="1400"/>
            </a:pPr>
            <a:endParaRPr sz="1867">
              <a:solidFill>
                <a:schemeClr val="accent5"/>
              </a:solidFill>
              <a:highlight>
                <a:schemeClr val="accent5"/>
              </a:highlight>
              <a:latin typeface="Arial"/>
              <a:ea typeface="Arial"/>
              <a:cs typeface="Arial"/>
              <a:sym typeface="Arial"/>
            </a:endParaRPr>
          </a:p>
        </p:txBody>
      </p:sp>
      <p:sp>
        <p:nvSpPr>
          <p:cNvPr id="446" name="Google Shape;446;p102"/>
          <p:cNvSpPr txBox="1"/>
          <p:nvPr/>
        </p:nvSpPr>
        <p:spPr>
          <a:xfrm>
            <a:off x="6178800" y="3288534"/>
            <a:ext cx="5485200" cy="2545272"/>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Separar los Managers de fileSystem de los managers de MongoDb en una sola carpeta “dao”. Dentro de dao, agregar también una carpeta “models” donde vivirán los esquemas de MongoDB. La estructura deberá ser igual a la vista en esta clase</a:t>
            </a:r>
            <a:endParaRPr sz="1933"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Contener todos los Managers (FileSystem y DB) en una carpeta llamada “Dao”</a:t>
            </a:r>
            <a:endParaRPr sz="1933" dirty="0">
              <a:solidFill>
                <a:srgbClr val="999999"/>
              </a:solidFill>
              <a:latin typeface="DM Sans"/>
              <a:ea typeface="DM Sans"/>
              <a:cs typeface="DM Sans"/>
              <a:sym typeface="DM Sans"/>
            </a:endParaRPr>
          </a:p>
        </p:txBody>
      </p:sp>
      <p:grpSp>
        <p:nvGrpSpPr>
          <p:cNvPr id="447" name="Google Shape;447;p102"/>
          <p:cNvGrpSpPr/>
          <p:nvPr/>
        </p:nvGrpSpPr>
        <p:grpSpPr>
          <a:xfrm>
            <a:off x="668602" y="680634"/>
            <a:ext cx="518533" cy="518533"/>
            <a:chOff x="7203613" y="720174"/>
            <a:chExt cx="254100" cy="254100"/>
          </a:xfrm>
        </p:grpSpPr>
        <p:sp>
          <p:nvSpPr>
            <p:cNvPr id="448" name="Google Shape;448;p102"/>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49" name="Google Shape;449;p102"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03"/>
          <p:cNvSpPr txBox="1"/>
          <p:nvPr/>
        </p:nvSpPr>
        <p:spPr>
          <a:xfrm>
            <a:off x="667933" y="1285701"/>
            <a:ext cx="5112800" cy="531526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solidFill>
                  <a:srgbClr val="000000"/>
                </a:solidFill>
                <a:latin typeface="DM Sans"/>
                <a:ea typeface="DM Sans"/>
                <a:cs typeface="DM Sans"/>
                <a:sym typeface="DM Sans"/>
              </a:rPr>
              <a:t>Aspectos a incluir</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Reajustar los servicios con el fin de que puedan funcionar con Mongoose en lugar de FileSystem</a:t>
            </a:r>
            <a:endParaRPr dirty="0">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b="1" dirty="0">
                <a:solidFill>
                  <a:srgbClr val="999999"/>
                </a:solidFill>
                <a:latin typeface="DM Sans"/>
                <a:ea typeface="DM Sans"/>
                <a:cs typeface="DM Sans"/>
                <a:sym typeface="DM Sans"/>
              </a:rPr>
              <a:t>NO ELIMINAR FileSystem de tu proyecto</a:t>
            </a:r>
            <a:r>
              <a:rPr lang="es" dirty="0">
                <a:solidFill>
                  <a:srgbClr val="999999"/>
                </a:solidFill>
                <a:latin typeface="DM Sans"/>
                <a:ea typeface="DM Sans"/>
                <a:cs typeface="DM Sans"/>
                <a:sym typeface="DM Sans"/>
              </a:rPr>
              <a:t>.</a:t>
            </a:r>
            <a:endParaRPr dirty="0">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dirty="0">
                <a:solidFill>
                  <a:srgbClr val="999999"/>
                </a:solidFill>
                <a:latin typeface="DM Sans"/>
                <a:ea typeface="DM Sans"/>
                <a:cs typeface="DM Sans"/>
                <a:sym typeface="DM Sans"/>
              </a:rPr>
              <a:t>Implementar una vista nueva en handlebars llamada chat.handlebars, la cual permita implementar un chat como el visto en clase. Los mensajes deberán guardarse en una colección “messages” en mongo (no es necesario implementarlo en FileSystem). El formato es:  {user:correoDelUsuario, message: mensaje del usuario}</a:t>
            </a:r>
            <a:endParaRPr dirty="0">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Corroborar la integridad del proyecto para que todo funcione como lo ha hecho hasta ahora.</a:t>
            </a:r>
            <a:endParaRPr dirty="0">
              <a:solidFill>
                <a:srgbClr val="999999"/>
              </a:solidFill>
              <a:latin typeface="DM Sans"/>
              <a:ea typeface="DM Sans"/>
              <a:cs typeface="DM Sans"/>
              <a:sym typeface="DM Sans"/>
            </a:endParaRPr>
          </a:p>
        </p:txBody>
      </p:sp>
      <p:pic>
        <p:nvPicPr>
          <p:cNvPr id="455" name="Google Shape;455;p103"/>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456" name="Google Shape;456;p103"/>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ENTREGABLE</a:t>
            </a:r>
            <a:endParaRPr sz="1867">
              <a:solidFill>
                <a:srgbClr val="000000"/>
              </a:solidFill>
              <a:latin typeface="DM Sans"/>
              <a:ea typeface="DM Sans"/>
              <a:cs typeface="DM Sans"/>
              <a:sym typeface="DM Sans"/>
            </a:endParaRPr>
          </a:p>
        </p:txBody>
      </p:sp>
      <p:sp>
        <p:nvSpPr>
          <p:cNvPr id="457" name="Google Shape;457;p103"/>
          <p:cNvSpPr/>
          <p:nvPr/>
        </p:nvSpPr>
        <p:spPr>
          <a:xfrm>
            <a:off x="848600" y="1118233"/>
            <a:ext cx="10715600" cy="80800"/>
          </a:xfrm>
          <a:prstGeom prst="rect">
            <a:avLst/>
          </a:prstGeom>
          <a:solidFill>
            <a:schemeClr val="accent5"/>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8" name="Google Shape;458;p103"/>
          <p:cNvSpPr txBox="1"/>
          <p:nvPr/>
        </p:nvSpPr>
        <p:spPr>
          <a:xfrm>
            <a:off x="6140500" y="1818034"/>
            <a:ext cx="5112800" cy="2575152"/>
          </a:xfrm>
          <a:prstGeom prst="rect">
            <a:avLst/>
          </a:prstGeom>
          <a:noFill/>
          <a:ln>
            <a:noFill/>
          </a:ln>
        </p:spPr>
        <p:txBody>
          <a:bodyPr spcFirstLastPara="1" wrap="square" lIns="121900" tIns="121900" rIns="121900" bIns="121900" anchor="t" anchorCtr="0">
            <a:spAutoFit/>
          </a:bodyPr>
          <a:lstStyle/>
          <a:p>
            <a:r>
              <a:rPr lang="es" sz="1667" b="1">
                <a:latin typeface="DM Sans"/>
                <a:ea typeface="DM Sans"/>
                <a:cs typeface="DM Sans"/>
                <a:sym typeface="DM Sans"/>
              </a:rPr>
              <a:t>Formato</a:t>
            </a:r>
            <a:endParaRPr sz="1667" b="1">
              <a:latin typeface="DM Sans"/>
              <a:ea typeface="DM Sans"/>
              <a:cs typeface="DM Sans"/>
              <a:sym typeface="DM Sans"/>
            </a:endParaRPr>
          </a:p>
          <a:p>
            <a:pPr>
              <a:lnSpc>
                <a:spcPct val="30000"/>
              </a:lnSpc>
            </a:pPr>
            <a:endParaRPr sz="1667" b="1">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Link al repositorio de GitHub con el proyecto completo (No incluir node_modules).</a:t>
            </a:r>
            <a:endParaRPr>
              <a:latin typeface="DM Sans"/>
              <a:ea typeface="DM Sans"/>
              <a:cs typeface="DM Sans"/>
              <a:sym typeface="DM Sans"/>
            </a:endParaRPr>
          </a:p>
          <a:p>
            <a:r>
              <a:rPr lang="es" sz="1667" b="1">
                <a:latin typeface="DM Sans"/>
                <a:ea typeface="DM Sans"/>
                <a:cs typeface="DM Sans"/>
                <a:sym typeface="DM Sans"/>
              </a:rPr>
              <a:t>Sugerencias</a:t>
            </a:r>
            <a:endParaRPr sz="1667" b="1">
              <a:latin typeface="DM Sans"/>
              <a:ea typeface="DM Sans"/>
              <a:cs typeface="DM Sans"/>
              <a:sym typeface="DM Sans"/>
            </a:endParaRPr>
          </a:p>
          <a:p>
            <a:pPr>
              <a:lnSpc>
                <a:spcPct val="30000"/>
              </a:lnSpc>
            </a:pPr>
            <a:endParaRPr sz="1667" b="1">
              <a:latin typeface="DM Sans"/>
              <a:ea typeface="DM Sans"/>
              <a:cs typeface="DM Sans"/>
              <a:sym typeface="DM Sans"/>
            </a:endParaRPr>
          </a:p>
          <a:p>
            <a:pPr marL="609585" indent="-419090">
              <a:buClr>
                <a:srgbClr val="EA90FF"/>
              </a:buClr>
              <a:buSzPts val="1350"/>
              <a:buFont typeface="DM Sans"/>
              <a:buChar char="✓"/>
            </a:pPr>
            <a:r>
              <a:rPr lang="es">
                <a:solidFill>
                  <a:srgbClr val="999999"/>
                </a:solidFill>
                <a:latin typeface="DM Sans"/>
                <a:ea typeface="DM Sans"/>
                <a:cs typeface="DM Sans"/>
                <a:sym typeface="DM Sans"/>
              </a:rPr>
              <a:t>Te recomendamos que, para este entregable, repitas las pruebas realizadas en la pre-entrega de la clase 8.n</a:t>
            </a:r>
            <a:endParaRPr sz="1933">
              <a:solidFill>
                <a:srgbClr val="999999"/>
              </a:solidFill>
              <a:latin typeface="DM Sans"/>
              <a:ea typeface="DM Sans"/>
              <a:cs typeface="DM Sans"/>
              <a:sym typeface="DM Sans"/>
            </a:endParaRPr>
          </a:p>
        </p:txBody>
      </p:sp>
      <p:grpSp>
        <p:nvGrpSpPr>
          <p:cNvPr id="459" name="Google Shape;459;p103"/>
          <p:cNvGrpSpPr/>
          <p:nvPr/>
        </p:nvGrpSpPr>
        <p:grpSpPr>
          <a:xfrm>
            <a:off x="667944" y="691636"/>
            <a:ext cx="507421" cy="507523"/>
            <a:chOff x="7203613" y="720174"/>
            <a:chExt cx="254100" cy="254100"/>
          </a:xfrm>
        </p:grpSpPr>
        <p:sp>
          <p:nvSpPr>
            <p:cNvPr id="460" name="Google Shape;460;p103"/>
            <p:cNvSpPr/>
            <p:nvPr/>
          </p:nvSpPr>
          <p:spPr>
            <a:xfrm>
              <a:off x="7203613" y="720174"/>
              <a:ext cx="254100" cy="254100"/>
            </a:xfrm>
            <a:prstGeom prst="ellipse">
              <a:avLst/>
            </a:prstGeom>
            <a:solidFill>
              <a:srgbClr val="83AEFB"/>
            </a:solidFill>
            <a:ln>
              <a:noFill/>
            </a:ln>
          </p:spPr>
          <p:txBody>
            <a:bodyPr spcFirstLastPara="1" wrap="square" lIns="121900" tIns="121900" rIns="121900" bIns="121900" anchor="ctr" anchorCtr="0">
              <a:noAutofit/>
            </a:bodyPr>
            <a:lstStyle/>
            <a:p>
              <a:endParaRPr sz="2400"/>
            </a:p>
          </p:txBody>
        </p:sp>
        <p:pic>
          <p:nvPicPr>
            <p:cNvPr id="461" name="Google Shape;461;p103"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82"/>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73" name="Google Shape;273;p82"/>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74" name="Google Shape;274;p82"/>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75" name="Google Shape;275;p82"/>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76" name="Google Shape;276;p82"/>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15</a:t>
            </a:r>
            <a:endParaRPr sz="2133">
              <a:solidFill>
                <a:schemeClr val="lt1"/>
              </a:solidFill>
              <a:latin typeface="DM Sans"/>
              <a:ea typeface="DM Sans"/>
              <a:cs typeface="DM Sans"/>
              <a:sym typeface="DM Sans"/>
            </a:endParaRPr>
          </a:p>
        </p:txBody>
      </p:sp>
      <p:cxnSp>
        <p:nvCxnSpPr>
          <p:cNvPr id="277" name="Google Shape;277;p82"/>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78" name="Google Shape;278;p82"/>
          <p:cNvSpPr txBox="1"/>
          <p:nvPr/>
        </p:nvSpPr>
        <p:spPr>
          <a:xfrm>
            <a:off x="1919184" y="23907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Práctica integradora</a:t>
            </a:r>
            <a:endParaRPr sz="2000" b="1">
              <a:solidFill>
                <a:srgbClr val="999999"/>
              </a:solidFill>
              <a:latin typeface="DM Sans"/>
              <a:ea typeface="DM Sans"/>
              <a:cs typeface="DM Sans"/>
              <a:sym typeface="DM Sans"/>
            </a:endParaRPr>
          </a:p>
        </p:txBody>
      </p:sp>
      <p:sp>
        <p:nvSpPr>
          <p:cNvPr id="279" name="Google Shape;279;p82"/>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16</a:t>
            </a:r>
            <a:endParaRPr sz="2133" b="1">
              <a:solidFill>
                <a:srgbClr val="FFFFFF"/>
              </a:solidFill>
              <a:latin typeface="DM Sans"/>
              <a:ea typeface="DM Sans"/>
              <a:cs typeface="DM Sans"/>
              <a:sym typeface="DM Sans"/>
            </a:endParaRPr>
          </a:p>
        </p:txBody>
      </p:sp>
      <p:cxnSp>
        <p:nvCxnSpPr>
          <p:cNvPr id="280" name="Google Shape;280;p82"/>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281" name="Google Shape;281;p82"/>
          <p:cNvSpPr txBox="1"/>
          <p:nvPr/>
        </p:nvSpPr>
        <p:spPr>
          <a:xfrm>
            <a:off x="4930767" y="25447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Mongo avanzado I</a:t>
            </a:r>
            <a:endParaRPr sz="2000" b="1">
              <a:solidFill>
                <a:srgbClr val="EAFF6A"/>
              </a:solidFill>
              <a:latin typeface="DM Sans"/>
              <a:ea typeface="DM Sans"/>
              <a:cs typeface="DM Sans"/>
              <a:sym typeface="DM Sans"/>
            </a:endParaRPr>
          </a:p>
        </p:txBody>
      </p:sp>
      <p:cxnSp>
        <p:nvCxnSpPr>
          <p:cNvPr id="282" name="Google Shape;282;p82"/>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83" name="Google Shape;283;p82"/>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284" name="Google Shape;284;p82"/>
          <p:cNvSpPr txBox="1"/>
          <p:nvPr/>
        </p:nvSpPr>
        <p:spPr>
          <a:xfrm>
            <a:off x="5061568" y="3642801"/>
            <a:ext cx="23100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Teoría de indexación</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Manejo de populations en Mongo</a:t>
            </a:r>
            <a:endParaRPr sz="1600">
              <a:solidFill>
                <a:schemeClr val="lt1"/>
              </a:solidFill>
              <a:latin typeface="DM Sans"/>
              <a:ea typeface="DM Sans"/>
              <a:cs typeface="DM Sans"/>
              <a:sym typeface="DM Sans"/>
            </a:endParaRPr>
          </a:p>
        </p:txBody>
      </p:sp>
      <p:sp>
        <p:nvSpPr>
          <p:cNvPr id="285" name="Google Shape;285;p82"/>
          <p:cNvSpPr txBox="1"/>
          <p:nvPr/>
        </p:nvSpPr>
        <p:spPr>
          <a:xfrm>
            <a:off x="2049967" y="3642800"/>
            <a:ext cx="2371200" cy="1231066"/>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chemeClr val="dk2"/>
                </a:solidFill>
                <a:latin typeface="DM Sans"/>
                <a:ea typeface="DM Sans"/>
                <a:cs typeface="DM Sans"/>
                <a:sym typeface="DM Sans"/>
              </a:rPr>
              <a:t>Skills</a:t>
            </a:r>
            <a:endParaRPr sz="1600">
              <a:solidFill>
                <a:schemeClr val="dk2"/>
              </a:solidFill>
              <a:latin typeface="DM Sans"/>
              <a:ea typeface="DM Sans"/>
              <a:cs typeface="DM Sans"/>
              <a:sym typeface="DM Sans"/>
            </a:endParaRPr>
          </a:p>
          <a:p>
            <a:pPr marL="609585"/>
            <a:endParaRPr sz="1600">
              <a:solidFill>
                <a:schemeClr val="dk2"/>
              </a:solidFill>
              <a:latin typeface="DM Sans"/>
              <a:ea typeface="DM Sans"/>
              <a:cs typeface="DM Sans"/>
              <a:sym typeface="DM Sans"/>
            </a:endParaRPr>
          </a:p>
          <a:p>
            <a:pPr marL="609585" indent="-406390">
              <a:buClr>
                <a:schemeClr val="accent4"/>
              </a:buClr>
              <a:buSzPts val="1200"/>
              <a:buFont typeface="DM Sans"/>
              <a:buChar char="✓"/>
            </a:pPr>
            <a:r>
              <a:rPr lang="es" sz="1600">
                <a:solidFill>
                  <a:schemeClr val="dk2"/>
                </a:solidFill>
                <a:latin typeface="DM Sans"/>
                <a:ea typeface="DM Sans"/>
                <a:cs typeface="DM Sans"/>
                <a:sym typeface="DM Sans"/>
              </a:rPr>
              <a:t>Práctica Integradora</a:t>
            </a:r>
            <a:endParaRPr sz="1600">
              <a:solidFill>
                <a:schemeClr val="dk2"/>
              </a:solidFill>
              <a:latin typeface="DM Sans"/>
              <a:ea typeface="DM Sans"/>
              <a:cs typeface="DM Sans"/>
              <a:sym typeface="DM Sans"/>
            </a:endParaRPr>
          </a:p>
        </p:txBody>
      </p:sp>
      <p:pic>
        <p:nvPicPr>
          <p:cNvPr id="286" name="Google Shape;286;p82"/>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87" name="Google Shape;287;p82"/>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17</a:t>
            </a:r>
            <a:endParaRPr sz="2133">
              <a:solidFill>
                <a:schemeClr val="lt1"/>
              </a:solidFill>
              <a:latin typeface="DM Sans"/>
              <a:ea typeface="DM Sans"/>
              <a:cs typeface="DM Sans"/>
              <a:sym typeface="DM Sans"/>
            </a:endParaRPr>
          </a:p>
        </p:txBody>
      </p:sp>
      <p:cxnSp>
        <p:nvCxnSpPr>
          <p:cNvPr id="288" name="Google Shape;288;p82"/>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9" name="Google Shape;289;p82"/>
          <p:cNvSpPr txBox="1"/>
          <p:nvPr/>
        </p:nvSpPr>
        <p:spPr>
          <a:xfrm>
            <a:off x="7938284" y="2443401"/>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Mongo avanzado II</a:t>
            </a:r>
            <a:endParaRPr sz="2000" b="1">
              <a:solidFill>
                <a:srgbClr val="999999"/>
              </a:solidFill>
              <a:latin typeface="DM Sans"/>
              <a:ea typeface="DM Sans"/>
              <a:cs typeface="DM Sans"/>
              <a:sym typeface="DM Sans"/>
            </a:endParaRPr>
          </a:p>
        </p:txBody>
      </p:sp>
      <p:cxnSp>
        <p:nvCxnSpPr>
          <p:cNvPr id="290" name="Google Shape;290;p82"/>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2"/>
          <p:cNvSpPr txBox="1"/>
          <p:nvPr/>
        </p:nvSpPr>
        <p:spPr>
          <a:xfrm>
            <a:off x="8011167" y="3524067"/>
            <a:ext cx="2371200" cy="1477287"/>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Aggregations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Paginación con mongoose</a:t>
            </a:r>
            <a:endParaRPr sz="1600">
              <a:solidFill>
                <a:srgbClr val="999999"/>
              </a:solidFill>
              <a:latin typeface="DM Sans"/>
              <a:ea typeface="DM Sans"/>
              <a:cs typeface="DM Sans"/>
              <a:sym typeface="DM Sans"/>
            </a:endParaRPr>
          </a:p>
          <a:p>
            <a:endParaRPr sz="1600">
              <a:solidFill>
                <a:srgbClr val="999999"/>
              </a:solidFill>
              <a:latin typeface="DM Sans"/>
              <a:ea typeface="DM Sans"/>
              <a:cs typeface="DM Sans"/>
              <a:sym typeface="DM Sans"/>
            </a:endParaRPr>
          </a:p>
        </p:txBody>
      </p:sp>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83"/>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297" name="Google Shape;297;p83"/>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298" name="Google Shape;298;p83"/>
          <p:cNvSpPr txBox="1"/>
          <p:nvPr/>
        </p:nvSpPr>
        <p:spPr>
          <a:xfrm>
            <a:off x="3368100" y="2158167"/>
            <a:ext cx="5946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el funcionamiento de una indexación en MongoDB</a:t>
            </a:r>
            <a:endParaRPr sz="2400">
              <a:solidFill>
                <a:schemeClr val="lt1"/>
              </a:solidFill>
              <a:latin typeface="DM Sans"/>
              <a:ea typeface="DM Sans"/>
              <a:cs typeface="DM Sans"/>
              <a:sym typeface="DM Sans"/>
            </a:endParaRPr>
          </a:p>
        </p:txBody>
      </p:sp>
      <p:pic>
        <p:nvPicPr>
          <p:cNvPr id="299" name="Google Shape;299;p83"/>
          <p:cNvPicPr preferRelativeResize="0"/>
          <p:nvPr/>
        </p:nvPicPr>
        <p:blipFill>
          <a:blip r:embed="rId3">
            <a:alphaModFix/>
          </a:blip>
          <a:stretch>
            <a:fillRect/>
          </a:stretch>
        </p:blipFill>
        <p:spPr>
          <a:xfrm>
            <a:off x="2897185" y="3052068"/>
            <a:ext cx="262633" cy="262633"/>
          </a:xfrm>
          <a:prstGeom prst="rect">
            <a:avLst/>
          </a:prstGeom>
          <a:noFill/>
          <a:ln>
            <a:noFill/>
          </a:ln>
        </p:spPr>
      </p:pic>
      <p:cxnSp>
        <p:nvCxnSpPr>
          <p:cNvPr id="300" name="Google Shape;300;p83"/>
          <p:cNvCxnSpPr>
            <a:endCxn id="299" idx="0"/>
          </p:cNvCxnSpPr>
          <p:nvPr/>
        </p:nvCxnSpPr>
        <p:spPr>
          <a:xfrm rot="5400000">
            <a:off x="2778100" y="2800467"/>
            <a:ext cx="502000" cy="1200"/>
          </a:xfrm>
          <a:prstGeom prst="bentConnector3">
            <a:avLst>
              <a:gd name="adj1" fmla="val 50000"/>
            </a:avLst>
          </a:prstGeom>
          <a:noFill/>
          <a:ln w="9525" cap="flat" cmpd="sng">
            <a:solidFill>
              <a:srgbClr val="EAFF6A"/>
            </a:solidFill>
            <a:prstDash val="solid"/>
            <a:round/>
            <a:headEnd type="none" w="med" len="med"/>
            <a:tailEnd type="none" w="med" len="med"/>
          </a:ln>
        </p:spPr>
      </p:cxnSp>
      <p:pic>
        <p:nvPicPr>
          <p:cNvPr id="301" name="Google Shape;301;p83"/>
          <p:cNvPicPr preferRelativeResize="0"/>
          <p:nvPr/>
        </p:nvPicPr>
        <p:blipFill>
          <a:blip r:embed="rId3">
            <a:alphaModFix/>
          </a:blip>
          <a:stretch>
            <a:fillRect/>
          </a:stretch>
        </p:blipFill>
        <p:spPr>
          <a:xfrm>
            <a:off x="2897785" y="3853852"/>
            <a:ext cx="262633" cy="262633"/>
          </a:xfrm>
          <a:prstGeom prst="rect">
            <a:avLst/>
          </a:prstGeom>
          <a:noFill/>
          <a:ln>
            <a:noFill/>
          </a:ln>
        </p:spPr>
      </p:pic>
      <p:cxnSp>
        <p:nvCxnSpPr>
          <p:cNvPr id="302" name="Google Shape;302;p83"/>
          <p:cNvCxnSpPr/>
          <p:nvPr/>
        </p:nvCxnSpPr>
        <p:spPr>
          <a:xfrm rot="-5400000" flipH="1">
            <a:off x="2759500" y="3583867"/>
            <a:ext cx="539200" cy="8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03" name="Google Shape;303;p83"/>
          <p:cNvSpPr txBox="1"/>
          <p:nvPr/>
        </p:nvSpPr>
        <p:spPr>
          <a:xfrm>
            <a:off x="3368115" y="3774218"/>
            <a:ext cx="5708400" cy="523180"/>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Conocer la operación “populate” de mongoose</a:t>
            </a:r>
            <a:endParaRPr>
              <a:solidFill>
                <a:schemeClr val="lt1"/>
              </a:solidFill>
              <a:latin typeface="DM Sans"/>
              <a:ea typeface="DM Sans"/>
              <a:cs typeface="DM Sans"/>
              <a:sym typeface="DM Sans"/>
            </a:endParaRPr>
          </a:p>
        </p:txBody>
      </p:sp>
      <p:sp>
        <p:nvSpPr>
          <p:cNvPr id="304" name="Google Shape;304;p83"/>
          <p:cNvSpPr txBox="1"/>
          <p:nvPr/>
        </p:nvSpPr>
        <p:spPr>
          <a:xfrm>
            <a:off x="3368100" y="2859401"/>
            <a:ext cx="47848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Analizar documentos para definir sus índices</a:t>
            </a:r>
            <a:endParaRPr sz="2400">
              <a:solidFill>
                <a:schemeClr val="lt1"/>
              </a:solidFill>
              <a:latin typeface="DM Sans"/>
              <a:ea typeface="DM Sans"/>
              <a:cs typeface="DM Sans"/>
              <a:sym typeface="DM Sans"/>
            </a:endParaRPr>
          </a:p>
        </p:txBody>
      </p:sp>
      <p:pic>
        <p:nvPicPr>
          <p:cNvPr id="305" name="Google Shape;305;p83"/>
          <p:cNvPicPr preferRelativeResize="0"/>
          <p:nvPr/>
        </p:nvPicPr>
        <p:blipFill>
          <a:blip r:embed="rId3">
            <a:alphaModFix/>
          </a:blip>
          <a:stretch>
            <a:fillRect/>
          </a:stretch>
        </p:blipFill>
        <p:spPr>
          <a:xfrm>
            <a:off x="2897785" y="4489785"/>
            <a:ext cx="262633" cy="262633"/>
          </a:xfrm>
          <a:prstGeom prst="rect">
            <a:avLst/>
          </a:prstGeom>
          <a:noFill/>
          <a:ln>
            <a:noFill/>
          </a:ln>
        </p:spPr>
      </p:pic>
      <p:cxnSp>
        <p:nvCxnSpPr>
          <p:cNvPr id="306" name="Google Shape;306;p83"/>
          <p:cNvCxnSpPr/>
          <p:nvPr/>
        </p:nvCxnSpPr>
        <p:spPr>
          <a:xfrm rot="-5400000" flipH="1">
            <a:off x="2758700" y="4301433"/>
            <a:ext cx="539200" cy="8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07" name="Google Shape;307;p83"/>
          <p:cNvSpPr txBox="1"/>
          <p:nvPr/>
        </p:nvSpPr>
        <p:spPr>
          <a:xfrm>
            <a:off x="3487115" y="4359485"/>
            <a:ext cx="5708400" cy="523180"/>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Utilización de middleware en mongoose</a:t>
            </a:r>
            <a:endParaRPr>
              <a:solidFill>
                <a:schemeClr val="lt1"/>
              </a:solidFill>
              <a:latin typeface="DM Sans"/>
              <a:ea typeface="DM Sans"/>
              <a:cs typeface="DM Sans"/>
              <a:sym typeface="DM Sans"/>
            </a:endParaRPr>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84"/>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N°14 </a:t>
            </a:r>
            <a:endParaRPr sz="1867">
              <a:solidFill>
                <a:srgbClr val="000000"/>
              </a:solidFill>
              <a:latin typeface="DM Sans"/>
              <a:ea typeface="DM Sans"/>
              <a:cs typeface="DM Sans"/>
              <a:sym typeface="DM Sans"/>
            </a:endParaRPr>
          </a:p>
        </p:txBody>
      </p:sp>
      <p:sp>
        <p:nvSpPr>
          <p:cNvPr id="313" name="Google Shape;313;p84"/>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14" name="Google Shape;314;p84"/>
          <p:cNvSpPr txBox="1"/>
          <p:nvPr/>
        </p:nvSpPr>
        <p:spPr>
          <a:xfrm>
            <a:off x="620367" y="2081567"/>
            <a:ext cx="5112800" cy="406876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DBaaS</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Database as a Service. Sirve para poder contar con un alojamiento de nuestra base de datos desde un servidor en la nube, para evitar hacer almacenamientos físicos propios.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Mongo Atlas </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DBaaS pensada para MongoDB para setear Clusters y alojar múltiples bases de datos.</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Cliente CLI</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Cliente que conecta a la base de datos desde una terminal de comandos.</a:t>
            </a:r>
            <a:endParaRPr>
              <a:solidFill>
                <a:schemeClr val="dk1"/>
              </a:solidFill>
              <a:latin typeface="DM Sans"/>
              <a:ea typeface="DM Sans"/>
              <a:cs typeface="DM Sans"/>
              <a:sym typeface="DM Sans"/>
            </a:endParaRPr>
          </a:p>
        </p:txBody>
      </p:sp>
      <p:sp>
        <p:nvSpPr>
          <p:cNvPr id="315" name="Google Shape;315;p84"/>
          <p:cNvSpPr txBox="1"/>
          <p:nvPr/>
        </p:nvSpPr>
        <p:spPr>
          <a:xfrm>
            <a:off x="5895633" y="618401"/>
            <a:ext cx="5112800" cy="5661509"/>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dirty="0">
                <a:solidFill>
                  <a:schemeClr val="dk1"/>
                </a:solidFill>
                <a:highlight>
                  <a:srgbClr val="EAFF6A"/>
                </a:highlight>
                <a:latin typeface="DM Sans"/>
                <a:ea typeface="DM Sans"/>
                <a:cs typeface="DM Sans"/>
                <a:sym typeface="DM Sans"/>
              </a:rPr>
              <a:t>Cliente UI</a:t>
            </a:r>
            <a:r>
              <a:rPr lang="es" b="1" dirty="0">
                <a:solidFill>
                  <a:schemeClr val="dk1"/>
                </a:solidFill>
                <a:latin typeface="DM Sans"/>
                <a:ea typeface="DM Sans"/>
                <a:cs typeface="DM Sans"/>
                <a:sym typeface="DM Sans"/>
              </a:rPr>
              <a:t>: </a:t>
            </a:r>
            <a:r>
              <a:rPr lang="es" dirty="0">
                <a:solidFill>
                  <a:schemeClr val="dk1"/>
                </a:solidFill>
                <a:latin typeface="DM Sans"/>
                <a:ea typeface="DM Sans"/>
                <a:cs typeface="DM Sans"/>
                <a:sym typeface="DM Sans"/>
              </a:rPr>
              <a:t>Cliente que conecta a la base de datos a partir de un programa de escritorio, como MongoDB Compass</a:t>
            </a:r>
            <a:endParaRPr dirty="0">
              <a:solidFill>
                <a:schemeClr val="dk1"/>
              </a:solidFill>
              <a:latin typeface="DM Sans"/>
              <a:ea typeface="DM Sans"/>
              <a:cs typeface="DM Sans"/>
              <a:sym typeface="DM Sans"/>
            </a:endParaRPr>
          </a:p>
          <a:p>
            <a:pPr>
              <a:lnSpc>
                <a:spcPct val="115000"/>
              </a:lnSpc>
              <a:buClr>
                <a:schemeClr val="dk1"/>
              </a:buClr>
              <a:buSzPts val="2000"/>
            </a:pPr>
            <a:endParaRPr dirty="0">
              <a:solidFill>
                <a:schemeClr val="dk1"/>
              </a:solidFill>
              <a:latin typeface="DM Sans"/>
              <a:ea typeface="DM Sans"/>
              <a:cs typeface="DM Sans"/>
              <a:sym typeface="DM Sans"/>
            </a:endParaRPr>
          </a:p>
          <a:p>
            <a:pPr>
              <a:lnSpc>
                <a:spcPct val="115000"/>
              </a:lnSpc>
              <a:buClr>
                <a:schemeClr val="dk1"/>
              </a:buClr>
              <a:buSzPts val="2000"/>
            </a:pPr>
            <a:r>
              <a:rPr lang="es" b="1" dirty="0">
                <a:solidFill>
                  <a:schemeClr val="dk1"/>
                </a:solidFill>
                <a:highlight>
                  <a:srgbClr val="EAFF6A"/>
                </a:highlight>
                <a:latin typeface="DM Sans"/>
                <a:ea typeface="DM Sans"/>
                <a:cs typeface="DM Sans"/>
                <a:sym typeface="DM Sans"/>
              </a:rPr>
              <a:t>Cliente Web</a:t>
            </a:r>
            <a:r>
              <a:rPr lang="es" b="1" dirty="0">
                <a:solidFill>
                  <a:schemeClr val="dk1"/>
                </a:solidFill>
                <a:latin typeface="DM Sans"/>
                <a:ea typeface="DM Sans"/>
                <a:cs typeface="DM Sans"/>
                <a:sym typeface="DM Sans"/>
              </a:rPr>
              <a:t>:</a:t>
            </a:r>
            <a:r>
              <a:rPr lang="es" dirty="0">
                <a:solidFill>
                  <a:schemeClr val="dk1"/>
                </a:solidFill>
                <a:latin typeface="DM Sans"/>
                <a:ea typeface="DM Sans"/>
                <a:cs typeface="DM Sans"/>
                <a:sym typeface="DM Sans"/>
              </a:rPr>
              <a:t> Cliente que conecta a la base de datos a partir del navegador, como la gestión a partir de Atlas</a:t>
            </a:r>
            <a:endParaRPr dirty="0">
              <a:solidFill>
                <a:schemeClr val="dk1"/>
              </a:solidFill>
              <a:latin typeface="DM Sans"/>
              <a:ea typeface="DM Sans"/>
              <a:cs typeface="DM Sans"/>
              <a:sym typeface="DM Sans"/>
            </a:endParaRPr>
          </a:p>
          <a:p>
            <a:pPr>
              <a:lnSpc>
                <a:spcPct val="115000"/>
              </a:lnSpc>
              <a:buClr>
                <a:schemeClr val="dk1"/>
              </a:buClr>
              <a:buSzPts val="2000"/>
            </a:pPr>
            <a:endParaRPr dirty="0">
              <a:solidFill>
                <a:schemeClr val="dk1"/>
              </a:solidFill>
              <a:latin typeface="DM Sans"/>
              <a:ea typeface="DM Sans"/>
              <a:cs typeface="DM Sans"/>
              <a:sym typeface="DM Sans"/>
            </a:endParaRPr>
          </a:p>
          <a:p>
            <a:pPr>
              <a:lnSpc>
                <a:spcPct val="115000"/>
              </a:lnSpc>
              <a:buClr>
                <a:schemeClr val="dk1"/>
              </a:buClr>
              <a:buSzPts val="2000"/>
            </a:pPr>
            <a:r>
              <a:rPr lang="es" b="1" dirty="0">
                <a:solidFill>
                  <a:schemeClr val="dk1"/>
                </a:solidFill>
                <a:highlight>
                  <a:srgbClr val="EAFF6A"/>
                </a:highlight>
                <a:latin typeface="DM Sans"/>
                <a:ea typeface="DM Sans"/>
                <a:cs typeface="DM Sans"/>
                <a:sym typeface="DM Sans"/>
              </a:rPr>
              <a:t>Cliente App:  </a:t>
            </a:r>
            <a:r>
              <a:rPr lang="es" b="1" dirty="0">
                <a:solidFill>
                  <a:schemeClr val="dk1"/>
                </a:solidFill>
                <a:highlight>
                  <a:schemeClr val="lt1"/>
                </a:highlight>
                <a:latin typeface="DM Sans"/>
                <a:ea typeface="DM Sans"/>
                <a:cs typeface="DM Sans"/>
                <a:sym typeface="DM Sans"/>
              </a:rPr>
              <a:t> </a:t>
            </a:r>
            <a:r>
              <a:rPr lang="es" dirty="0">
                <a:solidFill>
                  <a:schemeClr val="dk1"/>
                </a:solidFill>
                <a:highlight>
                  <a:schemeClr val="lt1"/>
                </a:highlight>
                <a:latin typeface="DM Sans"/>
                <a:ea typeface="DM Sans"/>
                <a:cs typeface="DM Sans"/>
                <a:sym typeface="DM Sans"/>
              </a:rPr>
              <a:t>Client que conecta dentro de nuestro sistema de backend. Como nuestro programa de nodejs con mongoose.</a:t>
            </a:r>
            <a:endParaRPr dirty="0">
              <a:solidFill>
                <a:schemeClr val="dk1"/>
              </a:solidFill>
              <a:highlight>
                <a:schemeClr val="lt1"/>
              </a:highlight>
              <a:latin typeface="DM Sans"/>
              <a:ea typeface="DM Sans"/>
              <a:cs typeface="DM Sans"/>
              <a:sym typeface="DM Sans"/>
            </a:endParaRPr>
          </a:p>
          <a:p>
            <a:pPr>
              <a:lnSpc>
                <a:spcPct val="115000"/>
              </a:lnSpc>
              <a:buClr>
                <a:schemeClr val="dk1"/>
              </a:buClr>
              <a:buSzPts val="2000"/>
            </a:pPr>
            <a:endParaRPr dirty="0">
              <a:solidFill>
                <a:schemeClr val="dk1"/>
              </a:solidFill>
              <a:highlight>
                <a:schemeClr val="lt1"/>
              </a:highlight>
              <a:latin typeface="DM Sans"/>
              <a:ea typeface="DM Sans"/>
              <a:cs typeface="DM Sans"/>
              <a:sym typeface="DM Sans"/>
            </a:endParaRPr>
          </a:p>
          <a:p>
            <a:pPr>
              <a:lnSpc>
                <a:spcPct val="115000"/>
              </a:lnSpc>
              <a:buClr>
                <a:schemeClr val="dk1"/>
              </a:buClr>
              <a:buSzPts val="2000"/>
            </a:pPr>
            <a:r>
              <a:rPr lang="es" b="1" dirty="0">
                <a:solidFill>
                  <a:schemeClr val="dk1"/>
                </a:solidFill>
                <a:highlight>
                  <a:srgbClr val="EAFF6A"/>
                </a:highlight>
                <a:latin typeface="DM Sans"/>
                <a:ea typeface="DM Sans"/>
                <a:cs typeface="DM Sans"/>
                <a:sym typeface="DM Sans"/>
              </a:rPr>
              <a:t>Mongoose:  </a:t>
            </a:r>
            <a:r>
              <a:rPr lang="es" b="1" dirty="0">
                <a:solidFill>
                  <a:schemeClr val="dk1"/>
                </a:solidFill>
                <a:highlight>
                  <a:schemeClr val="lt1"/>
                </a:highlight>
                <a:latin typeface="DM Sans"/>
                <a:ea typeface="DM Sans"/>
                <a:cs typeface="DM Sans"/>
                <a:sym typeface="DM Sans"/>
              </a:rPr>
              <a:t> </a:t>
            </a:r>
            <a:r>
              <a:rPr lang="es" dirty="0">
                <a:solidFill>
                  <a:schemeClr val="dk1"/>
                </a:solidFill>
                <a:highlight>
                  <a:schemeClr val="lt1"/>
                </a:highlight>
                <a:latin typeface="DM Sans"/>
                <a:ea typeface="DM Sans"/>
                <a:cs typeface="DM Sans"/>
                <a:sym typeface="DM Sans"/>
              </a:rPr>
              <a:t>ODM utilizado para gestionar schemas definidos para mantener un control en la flexibilidad de MongoDB. Además de otras operaciones importantes para el manejo de sus datos.</a:t>
            </a:r>
            <a:endParaRPr dirty="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85"/>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1" name="Google Shape;321;p85"/>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2" name="Google Shape;322;p85"/>
          <p:cNvSpPr/>
          <p:nvPr/>
        </p:nvSpPr>
        <p:spPr>
          <a:xfrm>
            <a:off x="784700" y="27510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Mongo DB</a:t>
            </a:r>
            <a:endParaRPr sz="1600">
              <a:solidFill>
                <a:srgbClr val="FFFFFF"/>
              </a:solidFill>
              <a:latin typeface="DM Sans"/>
              <a:ea typeface="DM Sans"/>
              <a:cs typeface="DM Sans"/>
              <a:sym typeface="DM Sans"/>
            </a:endParaRPr>
          </a:p>
        </p:txBody>
      </p:sp>
      <p:sp>
        <p:nvSpPr>
          <p:cNvPr id="323" name="Google Shape;323;p85"/>
          <p:cNvSpPr/>
          <p:nvPr/>
        </p:nvSpPr>
        <p:spPr>
          <a:xfrm>
            <a:off x="4091608" y="1550967"/>
            <a:ext cx="2129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Indexación</a:t>
            </a:r>
            <a:endParaRPr sz="1600">
              <a:solidFill>
                <a:schemeClr val="dk1"/>
              </a:solidFill>
              <a:latin typeface="DM Sans"/>
              <a:ea typeface="DM Sans"/>
              <a:cs typeface="DM Sans"/>
              <a:sym typeface="DM Sans"/>
            </a:endParaRPr>
          </a:p>
        </p:txBody>
      </p:sp>
      <p:cxnSp>
        <p:nvCxnSpPr>
          <p:cNvPr id="324" name="Google Shape;324;p85"/>
          <p:cNvCxnSpPr>
            <a:stCxn id="322" idx="3"/>
            <a:endCxn id="323" idx="1"/>
          </p:cNvCxnSpPr>
          <p:nvPr/>
        </p:nvCxnSpPr>
        <p:spPr>
          <a:xfrm rot="10800000" flipH="1">
            <a:off x="2650300" y="1937845"/>
            <a:ext cx="1441200" cy="1200000"/>
          </a:xfrm>
          <a:prstGeom prst="bentConnector3">
            <a:avLst>
              <a:gd name="adj1" fmla="val 50004"/>
            </a:avLst>
          </a:prstGeom>
          <a:noFill/>
          <a:ln w="9525" cap="flat" cmpd="sng">
            <a:solidFill>
              <a:srgbClr val="CCCCCC"/>
            </a:solidFill>
            <a:prstDash val="solid"/>
            <a:round/>
            <a:headEnd type="none" w="sm" len="sm"/>
            <a:tailEnd type="oval" w="med" len="med"/>
          </a:ln>
        </p:spPr>
      </p:cxnSp>
      <p:pic>
        <p:nvPicPr>
          <p:cNvPr id="325" name="Google Shape;325;p85"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26" name="Google Shape;326;p85"/>
          <p:cNvSpPr/>
          <p:nvPr/>
        </p:nvSpPr>
        <p:spPr>
          <a:xfrm>
            <a:off x="4115608" y="3754067"/>
            <a:ext cx="2129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Populate</a:t>
            </a:r>
            <a:endParaRPr sz="1600">
              <a:solidFill>
                <a:schemeClr val="dk1"/>
              </a:solidFill>
              <a:latin typeface="DM Sans"/>
              <a:ea typeface="DM Sans"/>
              <a:cs typeface="DM Sans"/>
              <a:sym typeface="DM Sans"/>
            </a:endParaRPr>
          </a:p>
        </p:txBody>
      </p:sp>
      <p:sp>
        <p:nvSpPr>
          <p:cNvPr id="327" name="Google Shape;327;p85"/>
          <p:cNvSpPr/>
          <p:nvPr/>
        </p:nvSpPr>
        <p:spPr>
          <a:xfrm>
            <a:off x="7713108" y="1550967"/>
            <a:ext cx="2129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¿Qué es?</a:t>
            </a:r>
            <a:endParaRPr sz="1600">
              <a:solidFill>
                <a:schemeClr val="dk1"/>
              </a:solidFill>
              <a:latin typeface="DM Sans"/>
              <a:ea typeface="DM Sans"/>
              <a:cs typeface="DM Sans"/>
              <a:sym typeface="DM Sans"/>
            </a:endParaRPr>
          </a:p>
        </p:txBody>
      </p:sp>
      <p:cxnSp>
        <p:nvCxnSpPr>
          <p:cNvPr id="328" name="Google Shape;328;p85"/>
          <p:cNvCxnSpPr>
            <a:stCxn id="323" idx="3"/>
            <a:endCxn id="327" idx="1"/>
          </p:cNvCxnSpPr>
          <p:nvPr/>
        </p:nvCxnSpPr>
        <p:spPr>
          <a:xfrm>
            <a:off x="6220808" y="1937767"/>
            <a:ext cx="1492400" cy="800"/>
          </a:xfrm>
          <a:prstGeom prst="bentConnector3">
            <a:avLst>
              <a:gd name="adj1" fmla="val 49997"/>
            </a:avLst>
          </a:prstGeom>
          <a:noFill/>
          <a:ln w="9525" cap="flat" cmpd="sng">
            <a:solidFill>
              <a:srgbClr val="CCCCCC"/>
            </a:solidFill>
            <a:prstDash val="solid"/>
            <a:round/>
            <a:headEnd type="none" w="sm" len="sm"/>
            <a:tailEnd type="oval" w="med" len="med"/>
          </a:ln>
        </p:spPr>
      </p:cxnSp>
      <p:sp>
        <p:nvSpPr>
          <p:cNvPr id="329" name="Google Shape;329;p85"/>
          <p:cNvSpPr/>
          <p:nvPr/>
        </p:nvSpPr>
        <p:spPr>
          <a:xfrm>
            <a:off x="7598175" y="3754067"/>
            <a:ext cx="2129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Funcionamiento</a:t>
            </a:r>
            <a:endParaRPr sz="1600">
              <a:solidFill>
                <a:schemeClr val="dk1"/>
              </a:solidFill>
              <a:latin typeface="DM Sans"/>
              <a:ea typeface="DM Sans"/>
              <a:cs typeface="DM Sans"/>
              <a:sym typeface="DM Sans"/>
            </a:endParaRPr>
          </a:p>
        </p:txBody>
      </p:sp>
      <p:cxnSp>
        <p:nvCxnSpPr>
          <p:cNvPr id="330" name="Google Shape;330;p85"/>
          <p:cNvCxnSpPr>
            <a:endCxn id="329" idx="1"/>
          </p:cNvCxnSpPr>
          <p:nvPr/>
        </p:nvCxnSpPr>
        <p:spPr>
          <a:xfrm>
            <a:off x="6220975" y="4140067"/>
            <a:ext cx="1377200" cy="8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31" name="Google Shape;331;p85"/>
          <p:cNvSpPr/>
          <p:nvPr/>
        </p:nvSpPr>
        <p:spPr>
          <a:xfrm>
            <a:off x="781700" y="43415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Mongoose</a:t>
            </a:r>
            <a:endParaRPr sz="1600">
              <a:solidFill>
                <a:srgbClr val="FFFFFF"/>
              </a:solidFill>
              <a:latin typeface="DM Sans"/>
              <a:ea typeface="DM Sans"/>
              <a:cs typeface="DM Sans"/>
              <a:sym typeface="DM Sans"/>
            </a:endParaRPr>
          </a:p>
        </p:txBody>
      </p:sp>
      <p:cxnSp>
        <p:nvCxnSpPr>
          <p:cNvPr id="332" name="Google Shape;332;p85"/>
          <p:cNvCxnSpPr>
            <a:stCxn id="331" idx="3"/>
            <a:endCxn id="326" idx="1"/>
          </p:cNvCxnSpPr>
          <p:nvPr/>
        </p:nvCxnSpPr>
        <p:spPr>
          <a:xfrm rot="10800000" flipH="1">
            <a:off x="2647300" y="4140745"/>
            <a:ext cx="1468400" cy="587600"/>
          </a:xfrm>
          <a:prstGeom prst="bentConnector3">
            <a:avLst>
              <a:gd name="adj1" fmla="val 49997"/>
            </a:avLst>
          </a:prstGeom>
          <a:noFill/>
          <a:ln w="9525" cap="flat" cmpd="sng">
            <a:solidFill>
              <a:srgbClr val="CCCCCC"/>
            </a:solidFill>
            <a:prstDash val="solid"/>
            <a:round/>
            <a:headEnd type="none" w="sm" len="sm"/>
            <a:tailEnd type="oval" w="med" len="med"/>
          </a:ln>
        </p:spPr>
      </p:cxnSp>
      <p:sp>
        <p:nvSpPr>
          <p:cNvPr id="333" name="Google Shape;333;p85"/>
          <p:cNvSpPr/>
          <p:nvPr/>
        </p:nvSpPr>
        <p:spPr>
          <a:xfrm>
            <a:off x="4115608" y="5042800"/>
            <a:ext cx="2129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middleware </a:t>
            </a:r>
            <a:endParaRPr sz="1600">
              <a:solidFill>
                <a:schemeClr val="dk1"/>
              </a:solidFill>
              <a:latin typeface="DM Sans"/>
              <a:ea typeface="DM Sans"/>
              <a:cs typeface="DM Sans"/>
              <a:sym typeface="DM Sans"/>
            </a:endParaRPr>
          </a:p>
        </p:txBody>
      </p:sp>
      <p:cxnSp>
        <p:nvCxnSpPr>
          <p:cNvPr id="334" name="Google Shape;334;p85"/>
          <p:cNvCxnSpPr>
            <a:stCxn id="331" idx="3"/>
            <a:endCxn id="333" idx="1"/>
          </p:cNvCxnSpPr>
          <p:nvPr/>
        </p:nvCxnSpPr>
        <p:spPr>
          <a:xfrm>
            <a:off x="2647300" y="4728345"/>
            <a:ext cx="1468400" cy="701200"/>
          </a:xfrm>
          <a:prstGeom prst="bentConnector3">
            <a:avLst>
              <a:gd name="adj1" fmla="val 49997"/>
            </a:avLst>
          </a:prstGeom>
          <a:noFill/>
          <a:ln w="9525" cap="flat" cmpd="sng">
            <a:solidFill>
              <a:srgbClr val="CCCCCC"/>
            </a:solidFill>
            <a:prstDash val="solid"/>
            <a:round/>
            <a:headEnd type="none" w="sm" len="sm"/>
            <a:tailEnd type="oval" w="med" len="med"/>
          </a:ln>
        </p:spPr>
      </p:cxnSp>
      <p:sp>
        <p:nvSpPr>
          <p:cNvPr id="335" name="Google Shape;335;p85"/>
          <p:cNvSpPr/>
          <p:nvPr/>
        </p:nvSpPr>
        <p:spPr>
          <a:xfrm>
            <a:off x="7622008" y="5042800"/>
            <a:ext cx="2129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“pre”</a:t>
            </a:r>
            <a:endParaRPr sz="1600">
              <a:solidFill>
                <a:schemeClr val="dk1"/>
              </a:solidFill>
              <a:latin typeface="DM Sans"/>
              <a:ea typeface="DM Sans"/>
              <a:cs typeface="DM Sans"/>
              <a:sym typeface="DM Sans"/>
            </a:endParaRPr>
          </a:p>
        </p:txBody>
      </p:sp>
      <p:cxnSp>
        <p:nvCxnSpPr>
          <p:cNvPr id="336" name="Google Shape;336;p85"/>
          <p:cNvCxnSpPr>
            <a:endCxn id="335" idx="1"/>
          </p:cNvCxnSpPr>
          <p:nvPr/>
        </p:nvCxnSpPr>
        <p:spPr>
          <a:xfrm>
            <a:off x="6244808" y="5428800"/>
            <a:ext cx="1377200" cy="800"/>
          </a:xfrm>
          <a:prstGeom prst="bentConnector3">
            <a:avLst>
              <a:gd name="adj1" fmla="val 50000"/>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86"/>
          <p:cNvSpPr txBox="1"/>
          <p:nvPr/>
        </p:nvSpPr>
        <p:spPr>
          <a:xfrm>
            <a:off x="1083004"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Teoría de indexación</a:t>
            </a:r>
            <a:endParaRPr sz="5333" b="1">
              <a:solidFill>
                <a:schemeClr val="accent6"/>
              </a:solidFill>
              <a:latin typeface="DM Sans"/>
              <a:ea typeface="DM Sans"/>
              <a:cs typeface="DM Sans"/>
              <a:sym typeface="DM Sans"/>
            </a:endParaRPr>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87"/>
          <p:cNvSpPr txBox="1"/>
          <p:nvPr/>
        </p:nvSpPr>
        <p:spPr>
          <a:xfrm>
            <a:off x="599500" y="2262434"/>
            <a:ext cx="63068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 un recurso utilizado en MongoDB para poder hacer consultas mucho más rápidas.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Éste nos permitirá tener una referencia previa al momento de buscar un documento, con el fin de evitar recorrer toda la colección, documento por documento, hasta encontrar dicho valor.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El índice se asocia a un atributo del documento y permite que las búsquedas se hagan desde puntos específicos, evitando el recorrido completo de la colección.</a:t>
            </a:r>
            <a:endParaRPr>
              <a:latin typeface="DM Sans"/>
              <a:ea typeface="DM Sans"/>
              <a:cs typeface="DM Sans"/>
              <a:sym typeface="DM Sans"/>
            </a:endParaRPr>
          </a:p>
        </p:txBody>
      </p:sp>
      <p:sp>
        <p:nvSpPr>
          <p:cNvPr id="347" name="Google Shape;347;p87"/>
          <p:cNvSpPr txBox="1"/>
          <p:nvPr/>
        </p:nvSpPr>
        <p:spPr>
          <a:xfrm>
            <a:off x="661333" y="1231200"/>
            <a:ext cx="529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Indexación</a:t>
            </a:r>
            <a:endParaRPr sz="5333" b="1">
              <a:solidFill>
                <a:schemeClr val="dk1"/>
              </a:solidFill>
              <a:latin typeface="DM Sans"/>
              <a:ea typeface="DM Sans"/>
              <a:cs typeface="DM Sans"/>
              <a:sym typeface="DM Sans"/>
            </a:endParaRPr>
          </a:p>
        </p:txBody>
      </p:sp>
      <p:sp>
        <p:nvSpPr>
          <p:cNvPr id="348" name="Google Shape;348;p87"/>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349" name="Google Shape;349;p87"/>
          <p:cNvPicPr preferRelativeResize="0"/>
          <p:nvPr/>
        </p:nvPicPr>
        <p:blipFill>
          <a:blip r:embed="rId3">
            <a:alphaModFix/>
          </a:blip>
          <a:stretch>
            <a:fillRect/>
          </a:stretch>
        </p:blipFill>
        <p:spPr>
          <a:xfrm>
            <a:off x="6906300" y="2873901"/>
            <a:ext cx="4724400" cy="1714500"/>
          </a:xfrm>
          <a:prstGeom prst="rect">
            <a:avLst/>
          </a:prstGeom>
          <a:noFill/>
          <a:ln>
            <a:noFill/>
          </a:ln>
        </p:spPr>
      </p:pic>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88"/>
          <p:cNvSpPr txBox="1"/>
          <p:nvPr/>
        </p:nvSpPr>
        <p:spPr>
          <a:xfrm>
            <a:off x="610300" y="1356700"/>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Indexación</a:t>
            </a:r>
            <a:endParaRPr sz="5333" b="1">
              <a:solidFill>
                <a:schemeClr val="dk1"/>
              </a:solidFill>
              <a:latin typeface="DM Sans"/>
              <a:ea typeface="DM Sans"/>
              <a:cs typeface="DM Sans"/>
              <a:sym typeface="DM Sans"/>
            </a:endParaRPr>
          </a:p>
        </p:txBody>
      </p:sp>
      <p:sp>
        <p:nvSpPr>
          <p:cNvPr id="355" name="Google Shape;355;p88"/>
          <p:cNvSpPr txBox="1"/>
          <p:nvPr/>
        </p:nvSpPr>
        <p:spPr>
          <a:xfrm>
            <a:off x="610300" y="1856301"/>
            <a:ext cx="10435200" cy="523180"/>
          </a:xfrm>
          <a:prstGeom prst="rect">
            <a:avLst/>
          </a:prstGeom>
          <a:noFill/>
          <a:ln>
            <a:noFill/>
          </a:ln>
        </p:spPr>
        <p:txBody>
          <a:bodyPr spcFirstLastPara="1" wrap="square" lIns="121900" tIns="121900" rIns="121900" bIns="121900" anchor="t" anchorCtr="0">
            <a:spAutoFit/>
          </a:bodyPr>
          <a:lstStyle/>
          <a:p>
            <a:endParaRPr>
              <a:latin typeface="DM Sans"/>
              <a:ea typeface="DM Sans"/>
              <a:cs typeface="DM Sans"/>
              <a:sym typeface="DM Sans"/>
            </a:endParaRPr>
          </a:p>
        </p:txBody>
      </p:sp>
      <p:sp>
        <p:nvSpPr>
          <p:cNvPr id="356" name="Google Shape;356;p88"/>
          <p:cNvSpPr txBox="1"/>
          <p:nvPr/>
        </p:nvSpPr>
        <p:spPr>
          <a:xfrm>
            <a:off x="610300" y="2538533"/>
            <a:ext cx="4934000" cy="1846234"/>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Hasta este momento nuestras consultas no repercuten en performance, debido a que los datos que consultamos son muy pequeños, ¿Pero qué pasaría si comenzamos a incrementar el número de datos en nuestra base? ¿Qué tanto afectan estas búsquedas?</a:t>
            </a:r>
            <a:endParaRPr sz="1733">
              <a:latin typeface="DM Sans"/>
              <a:ea typeface="DM Sans"/>
              <a:cs typeface="DM Sans"/>
              <a:sym typeface="DM Sans"/>
            </a:endParaRPr>
          </a:p>
        </p:txBody>
      </p:sp>
      <p:sp>
        <p:nvSpPr>
          <p:cNvPr id="357" name="Google Shape;357;p88"/>
          <p:cNvSpPr txBox="1"/>
          <p:nvPr/>
        </p:nvSpPr>
        <p:spPr>
          <a:xfrm>
            <a:off x="6096000" y="2538533"/>
            <a:ext cx="4934000" cy="1846234"/>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Prever un buen plan de indexación evitará problemas de lentitud en las consultas y se considera una práctica necesaria a nivel enterprise, al momento de configurar los schemas de nuestros distintos modelos.</a:t>
            </a:r>
            <a:endParaRPr sz="1733">
              <a:latin typeface="DM Sans"/>
              <a:ea typeface="DM Sans"/>
              <a:cs typeface="DM Sans"/>
              <a:sym typeface="DM Sans"/>
            </a:endParaRPr>
          </a:p>
          <a:p>
            <a:r>
              <a:rPr lang="es" sz="1733">
                <a:latin typeface="DM Sans"/>
                <a:ea typeface="DM Sans"/>
                <a:cs typeface="DM Sans"/>
                <a:sym typeface="DM Sans"/>
              </a:rPr>
              <a:t>¡Hagamos hábito de utilizarlos!</a:t>
            </a:r>
            <a:endParaRPr sz="1733">
              <a:latin typeface="DM Sans"/>
              <a:ea typeface="DM Sans"/>
              <a:cs typeface="DM Sans"/>
              <a:sym typeface="DM Sans"/>
            </a:endParaRPr>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8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363" name="Google Shape;363;p89"/>
          <p:cNvSpPr txBox="1"/>
          <p:nvPr/>
        </p:nvSpPr>
        <p:spPr>
          <a:xfrm>
            <a:off x="631133" y="2168133"/>
            <a:ext cx="9559200" cy="383645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El profesor tendrá importado en su base de datos 5000 usuarios en una colección “users”, sobre éste, se realizarán ciertas búsquedas con y sin filtros.</a:t>
            </a:r>
            <a:endParaRPr sz="3333">
              <a:solidFill>
                <a:srgbClr val="B7B7B7"/>
              </a:solidFill>
              <a:latin typeface="DM Sans"/>
              <a:ea typeface="DM Sans"/>
              <a:cs typeface="DM Sans"/>
              <a:sym typeface="DM Sans"/>
            </a:endParaRPr>
          </a:p>
          <a:p>
            <a:pPr>
              <a:buClr>
                <a:srgbClr val="000000"/>
              </a:buClr>
              <a:buSzPts val="2500"/>
            </a:pPr>
            <a:r>
              <a:rPr lang="es" sz="3333" b="1">
                <a:solidFill>
                  <a:srgbClr val="B7B7B7"/>
                </a:solidFill>
                <a:latin typeface="DM Sans"/>
                <a:ea typeface="DM Sans"/>
                <a:cs typeface="DM Sans"/>
                <a:sym typeface="DM Sans"/>
              </a:rPr>
              <a:t>Se analizará el flujo y utilización de un índice para comparar resultados. </a:t>
            </a:r>
            <a:endParaRPr sz="3333" b="1">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DM Sans"/>
              <a:ea typeface="DM Sans"/>
              <a:cs typeface="DM Sans"/>
              <a:sym typeface="DM Sans"/>
            </a:endParaRPr>
          </a:p>
        </p:txBody>
      </p:sp>
      <p:grpSp>
        <p:nvGrpSpPr>
          <p:cNvPr id="364" name="Google Shape;364;p89"/>
          <p:cNvGrpSpPr/>
          <p:nvPr/>
        </p:nvGrpSpPr>
        <p:grpSpPr>
          <a:xfrm>
            <a:off x="631135" y="826031"/>
            <a:ext cx="985200" cy="985200"/>
            <a:chOff x="473351" y="619523"/>
            <a:chExt cx="738900" cy="738900"/>
          </a:xfrm>
        </p:grpSpPr>
        <p:sp>
          <p:nvSpPr>
            <p:cNvPr id="365" name="Google Shape;365;p8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66" name="Google Shape;366;p8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23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Closures</a:t>
            </a:r>
            <a:endParaRPr sz="5333" b="1">
              <a:solidFill>
                <a:schemeClr val="dk1"/>
              </a:solidFill>
              <a:latin typeface="DM Sans"/>
              <a:ea typeface="DM Sans"/>
              <a:cs typeface="DM Sans"/>
              <a:sym typeface="DM Sans"/>
            </a:endParaRPr>
          </a:p>
        </p:txBody>
      </p:sp>
      <p:sp>
        <p:nvSpPr>
          <p:cNvPr id="1117" name="Google Shape;1117;p236"/>
          <p:cNvSpPr txBox="1"/>
          <p:nvPr/>
        </p:nvSpPr>
        <p:spPr>
          <a:xfrm>
            <a:off x="631133" y="2544234"/>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cláusula o closure es una función que puede mantener variables declaradas de manera interna, además de contar con una función que pueda acceder a ambos ámbitos, tanto el suyo como el de su función padre, logrando así un efecto de </a:t>
            </a:r>
            <a:r>
              <a:rPr lang="es" b="1">
                <a:latin typeface="DM Sans"/>
                <a:ea typeface="DM Sans"/>
                <a:cs typeface="DM Sans"/>
                <a:sym typeface="DM Sans"/>
              </a:rPr>
              <a:t>variable privada.</a:t>
            </a:r>
            <a:endParaRPr>
              <a:latin typeface="DM Sans"/>
              <a:ea typeface="DM Sans"/>
              <a:cs typeface="DM Sans"/>
              <a:sym typeface="DM Sans"/>
            </a:endParaRPr>
          </a:p>
        </p:txBody>
      </p:sp>
      <p:sp>
        <p:nvSpPr>
          <p:cNvPr id="1118" name="Google Shape;1118;p236"/>
          <p:cNvSpPr txBox="1"/>
          <p:nvPr/>
        </p:nvSpPr>
        <p:spPr>
          <a:xfrm>
            <a:off x="5926833" y="2544234"/>
            <a:ext cx="5112800" cy="218517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Este efecto de encapsulamiento se utilizaba con anterioridad debido a la falta de la implementación de </a:t>
            </a:r>
            <a:r>
              <a:rPr lang="es" b="1">
                <a:latin typeface="DM Sans"/>
                <a:ea typeface="DM Sans"/>
                <a:cs typeface="DM Sans"/>
                <a:sym typeface="DM Sans"/>
              </a:rPr>
              <a:t>clases</a:t>
            </a:r>
            <a:r>
              <a:rPr lang="es">
                <a:latin typeface="DM Sans"/>
                <a:ea typeface="DM Sans"/>
                <a:cs typeface="DM Sans"/>
                <a:sym typeface="DM Sans"/>
              </a:rPr>
              <a:t> en Javascript, sin embargo, al introducirse las clases, el cambio fue muy notorio, dejando a las closures en desuso, o bien en casos de uso muy limitados e insuficientes para códigos enterprise.</a:t>
            </a:r>
            <a:endParaRPr>
              <a:solidFill>
                <a:srgbClr val="000000"/>
              </a:solidFill>
              <a:latin typeface="DM Sans"/>
              <a:ea typeface="DM Sans"/>
              <a:cs typeface="DM Sans"/>
              <a:sym typeface="DM Sans"/>
            </a:endParaRPr>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90"/>
          <p:cNvPicPr preferRelativeResize="0"/>
          <p:nvPr/>
        </p:nvPicPr>
        <p:blipFill rotWithShape="1">
          <a:blip r:embed="rId3">
            <a:alphaModFix/>
          </a:blip>
          <a:srcRect b="23658"/>
          <a:stretch/>
        </p:blipFill>
        <p:spPr>
          <a:xfrm>
            <a:off x="1678517" y="2354534"/>
            <a:ext cx="8834967" cy="3980767"/>
          </a:xfrm>
          <a:prstGeom prst="rect">
            <a:avLst/>
          </a:prstGeom>
          <a:noFill/>
          <a:ln>
            <a:noFill/>
          </a:ln>
        </p:spPr>
      </p:pic>
      <p:sp>
        <p:nvSpPr>
          <p:cNvPr id="372" name="Google Shape;372;p90"/>
          <p:cNvSpPr txBox="1"/>
          <p:nvPr/>
        </p:nvSpPr>
        <p:spPr>
          <a:xfrm>
            <a:off x="448400" y="304801"/>
            <a:ext cx="11295200" cy="1477287"/>
          </a:xfrm>
          <a:prstGeom prst="rect">
            <a:avLst/>
          </a:prstGeom>
          <a:noFill/>
          <a:ln>
            <a:noFill/>
          </a:ln>
        </p:spPr>
        <p:txBody>
          <a:bodyPr spcFirstLastPara="1" wrap="square" lIns="121900" tIns="121900" rIns="121900" bIns="121900" anchor="t" anchorCtr="0">
            <a:spAutoFit/>
          </a:bodyPr>
          <a:lstStyle/>
          <a:p>
            <a:pPr algn="ctr"/>
            <a:r>
              <a:rPr lang="es" sz="4000" b="1">
                <a:solidFill>
                  <a:schemeClr val="lt1"/>
                </a:solidFill>
                <a:latin typeface="DM Sans"/>
                <a:ea typeface="DM Sans"/>
                <a:cs typeface="DM Sans"/>
                <a:sym typeface="DM Sans"/>
              </a:rPr>
              <a:t>Ejemplo: Desarrollando el schema users con mongoose para empatar con la base de datos</a:t>
            </a:r>
            <a:endParaRPr sz="4000" b="1">
              <a:solidFill>
                <a:schemeClr val="lt1"/>
              </a:solidFill>
              <a:latin typeface="DM Sans"/>
              <a:ea typeface="DM Sans"/>
              <a:cs typeface="DM Sans"/>
              <a:sym typeface="DM Sans"/>
            </a:endParaRPr>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91"/>
          <p:cNvPicPr preferRelativeResize="0"/>
          <p:nvPr/>
        </p:nvPicPr>
        <p:blipFill rotWithShape="1">
          <a:blip r:embed="rId3">
            <a:alphaModFix/>
          </a:blip>
          <a:srcRect b="14646"/>
          <a:stretch/>
        </p:blipFill>
        <p:spPr>
          <a:xfrm>
            <a:off x="1410718" y="1577863"/>
            <a:ext cx="9370565" cy="4319868"/>
          </a:xfrm>
          <a:prstGeom prst="rect">
            <a:avLst/>
          </a:prstGeom>
          <a:noFill/>
          <a:ln>
            <a:noFill/>
          </a:ln>
        </p:spPr>
      </p:pic>
      <p:sp>
        <p:nvSpPr>
          <p:cNvPr id="378" name="Google Shape;378;p91"/>
          <p:cNvSpPr txBox="1"/>
          <p:nvPr/>
        </p:nvSpPr>
        <p:spPr>
          <a:xfrm>
            <a:off x="1837800" y="153433"/>
            <a:ext cx="8516400" cy="1477287"/>
          </a:xfrm>
          <a:prstGeom prst="rect">
            <a:avLst/>
          </a:prstGeom>
          <a:noFill/>
          <a:ln>
            <a:noFill/>
          </a:ln>
        </p:spPr>
        <p:txBody>
          <a:bodyPr spcFirstLastPara="1" wrap="square" lIns="121900" tIns="121900" rIns="121900" bIns="121900" anchor="t" anchorCtr="0">
            <a:spAutoFit/>
          </a:bodyPr>
          <a:lstStyle/>
          <a:p>
            <a:pPr algn="ctr"/>
            <a:r>
              <a:rPr lang="es" sz="4000" b="1">
                <a:solidFill>
                  <a:schemeClr val="lt1"/>
                </a:solidFill>
                <a:latin typeface="DM Sans"/>
                <a:ea typeface="DM Sans"/>
                <a:cs typeface="DM Sans"/>
                <a:sym typeface="DM Sans"/>
              </a:rPr>
              <a:t>Ejemplo: Archivo index para realizar la búsqueda</a:t>
            </a:r>
            <a:endParaRPr sz="4000" b="1">
              <a:solidFill>
                <a:schemeClr val="lt1"/>
              </a:solidFill>
              <a:latin typeface="DM Sans"/>
              <a:ea typeface="DM Sans"/>
              <a:cs typeface="DM Sans"/>
              <a:sym typeface="DM Sans"/>
            </a:endParaRPr>
          </a:p>
        </p:txBody>
      </p:sp>
      <p:sp>
        <p:nvSpPr>
          <p:cNvPr id="379" name="Google Shape;379;p91"/>
          <p:cNvSpPr txBox="1"/>
          <p:nvPr/>
        </p:nvSpPr>
        <p:spPr>
          <a:xfrm>
            <a:off x="1770600" y="6015800"/>
            <a:ext cx="8650800" cy="471948"/>
          </a:xfrm>
          <a:prstGeom prst="rect">
            <a:avLst/>
          </a:prstGeom>
          <a:noFill/>
          <a:ln>
            <a:noFill/>
          </a:ln>
        </p:spPr>
        <p:txBody>
          <a:bodyPr spcFirstLastPara="1" wrap="square" lIns="121900" tIns="121900" rIns="121900" bIns="121900" anchor="t" anchorCtr="0">
            <a:spAutoFit/>
          </a:bodyPr>
          <a:lstStyle/>
          <a:p>
            <a:pPr algn="ctr"/>
            <a:r>
              <a:rPr lang="es" sz="1467" b="1">
                <a:latin typeface="DM Sans"/>
                <a:ea typeface="DM Sans"/>
                <a:cs typeface="DM Sans"/>
                <a:sym typeface="DM Sans"/>
              </a:rPr>
              <a:t>Tiempo de ejecución de la búsqueda para 5 mil usuarios: 1 milisegundo</a:t>
            </a:r>
            <a:endParaRPr sz="1467" b="1">
              <a:latin typeface="DM Sans"/>
              <a:ea typeface="DM Sans"/>
              <a:cs typeface="DM Sans"/>
              <a:sym typeface="DM Sans"/>
            </a:endParaRPr>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92"/>
          <p:cNvSpPr txBox="1"/>
          <p:nvPr/>
        </p:nvSpPr>
        <p:spPr>
          <a:xfrm>
            <a:off x="1559600" y="108134"/>
            <a:ext cx="9072800" cy="1477287"/>
          </a:xfrm>
          <a:prstGeom prst="rect">
            <a:avLst/>
          </a:prstGeom>
          <a:noFill/>
          <a:ln>
            <a:noFill/>
          </a:ln>
        </p:spPr>
        <p:txBody>
          <a:bodyPr spcFirstLastPara="1" wrap="square" lIns="121900" tIns="121900" rIns="121900" bIns="121900" anchor="t" anchorCtr="0">
            <a:spAutoFit/>
          </a:bodyPr>
          <a:lstStyle/>
          <a:p>
            <a:pPr algn="ctr"/>
            <a:r>
              <a:rPr lang="es" sz="4000" b="1">
                <a:solidFill>
                  <a:schemeClr val="lt1"/>
                </a:solidFill>
                <a:latin typeface="DM Sans"/>
                <a:ea typeface="DM Sans"/>
                <a:cs typeface="DM Sans"/>
                <a:sym typeface="DM Sans"/>
              </a:rPr>
              <a:t>Ejemplo: Realizando búsqueda con filtro por nombre</a:t>
            </a:r>
            <a:endParaRPr sz="4000" b="1">
              <a:solidFill>
                <a:schemeClr val="lt1"/>
              </a:solidFill>
              <a:latin typeface="DM Sans"/>
              <a:ea typeface="DM Sans"/>
              <a:cs typeface="DM Sans"/>
              <a:sym typeface="DM Sans"/>
            </a:endParaRPr>
          </a:p>
        </p:txBody>
      </p:sp>
      <p:sp>
        <p:nvSpPr>
          <p:cNvPr id="385" name="Google Shape;385;p92"/>
          <p:cNvSpPr txBox="1"/>
          <p:nvPr/>
        </p:nvSpPr>
        <p:spPr>
          <a:xfrm>
            <a:off x="1770584" y="5733701"/>
            <a:ext cx="8650800" cy="697715"/>
          </a:xfrm>
          <a:prstGeom prst="rect">
            <a:avLst/>
          </a:prstGeom>
          <a:noFill/>
          <a:ln>
            <a:noFill/>
          </a:ln>
        </p:spPr>
        <p:txBody>
          <a:bodyPr spcFirstLastPara="1" wrap="square" lIns="121900" tIns="121900" rIns="121900" bIns="121900" anchor="t" anchorCtr="0">
            <a:spAutoFit/>
          </a:bodyPr>
          <a:lstStyle/>
          <a:p>
            <a:pPr algn="ctr"/>
            <a:r>
              <a:rPr lang="es" sz="1467" b="1">
                <a:latin typeface="DM Sans"/>
                <a:ea typeface="DM Sans"/>
                <a:cs typeface="DM Sans"/>
                <a:sym typeface="DM Sans"/>
              </a:rPr>
              <a:t>Tiempo de ejecución de la búsqueda para 5 mil usuarios buscando por nombre: </a:t>
            </a:r>
            <a:endParaRPr sz="1467" b="1">
              <a:latin typeface="DM Sans"/>
              <a:ea typeface="DM Sans"/>
              <a:cs typeface="DM Sans"/>
              <a:sym typeface="DM Sans"/>
            </a:endParaRPr>
          </a:p>
          <a:p>
            <a:pPr algn="ctr"/>
            <a:r>
              <a:rPr lang="es" sz="1467" b="1">
                <a:latin typeface="DM Sans"/>
                <a:ea typeface="DM Sans"/>
                <a:cs typeface="DM Sans"/>
                <a:sym typeface="DM Sans"/>
              </a:rPr>
              <a:t>2 milisegundos</a:t>
            </a:r>
            <a:endParaRPr sz="1467" b="1">
              <a:latin typeface="DM Sans"/>
              <a:ea typeface="DM Sans"/>
              <a:cs typeface="DM Sans"/>
              <a:sym typeface="DM Sans"/>
            </a:endParaRPr>
          </a:p>
        </p:txBody>
      </p:sp>
      <p:pic>
        <p:nvPicPr>
          <p:cNvPr id="386" name="Google Shape;386;p92"/>
          <p:cNvPicPr preferRelativeResize="0"/>
          <p:nvPr/>
        </p:nvPicPr>
        <p:blipFill>
          <a:blip r:embed="rId3">
            <a:alphaModFix/>
          </a:blip>
          <a:stretch>
            <a:fillRect/>
          </a:stretch>
        </p:blipFill>
        <p:spPr>
          <a:xfrm>
            <a:off x="1713681" y="1820334"/>
            <a:ext cx="8764632" cy="3753133"/>
          </a:xfrm>
          <a:prstGeom prst="rect">
            <a:avLst/>
          </a:prstGeom>
          <a:noFill/>
          <a:ln>
            <a:noFill/>
          </a:ln>
        </p:spPr>
      </p:pic>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93"/>
          <p:cNvSpPr txBox="1"/>
          <p:nvPr/>
        </p:nvSpPr>
        <p:spPr>
          <a:xfrm>
            <a:off x="464400" y="1313201"/>
            <a:ext cx="78464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Una diferencia muy pequeña… ¿o no?</a:t>
            </a:r>
            <a:endParaRPr sz="4667" b="1">
              <a:solidFill>
                <a:schemeClr val="dk1"/>
              </a:solidFill>
              <a:latin typeface="DM Sans"/>
              <a:ea typeface="DM Sans"/>
              <a:cs typeface="DM Sans"/>
              <a:sym typeface="DM Sans"/>
            </a:endParaRPr>
          </a:p>
        </p:txBody>
      </p:sp>
      <p:sp>
        <p:nvSpPr>
          <p:cNvPr id="392" name="Google Shape;392;p93"/>
          <p:cNvSpPr txBox="1"/>
          <p:nvPr/>
        </p:nvSpPr>
        <p:spPr>
          <a:xfrm>
            <a:off x="464400" y="3082367"/>
            <a:ext cx="7714000" cy="3179613"/>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El tiempo de búsqueda general, contra el tiempo de búsqueda por filtro es de un milisegundo aproximadamente, ¿es esto realmente una problemática a considerar?</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El ejemplo hasta el momento muestra 5 mil documentos. ¿Qué pasará cuando tengamos 20, 50 o 100 mil documentos? Los números pueden dispararse considerablemente en cuanto a su tiempo de respuesta.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Es por ello que debemos anticiparnos a los crecimientos exponenciales que puede haber a lo largo de la trayectoria de la aplicación.</a:t>
            </a:r>
            <a:endParaRPr sz="1733">
              <a:latin typeface="DM Sans"/>
              <a:ea typeface="DM Sans"/>
              <a:cs typeface="DM Sans"/>
              <a:sym typeface="DM Sans"/>
            </a:endParaRPr>
          </a:p>
          <a:p>
            <a:endParaRPr sz="1733">
              <a:latin typeface="DM Sans"/>
              <a:ea typeface="DM Sans"/>
              <a:cs typeface="DM Sans"/>
              <a:sym typeface="DM Sans"/>
            </a:endParaRPr>
          </a:p>
        </p:txBody>
      </p:sp>
      <p:pic>
        <p:nvPicPr>
          <p:cNvPr id="393" name="Google Shape;393;p93"/>
          <p:cNvPicPr preferRelativeResize="0"/>
          <p:nvPr/>
        </p:nvPicPr>
        <p:blipFill>
          <a:blip r:embed="rId3">
            <a:alphaModFix/>
          </a:blip>
          <a:stretch>
            <a:fillRect/>
          </a:stretch>
        </p:blipFill>
        <p:spPr>
          <a:xfrm>
            <a:off x="8178401" y="2574799"/>
            <a:ext cx="3719300" cy="3326967"/>
          </a:xfrm>
          <a:prstGeom prst="rect">
            <a:avLst/>
          </a:prstGeom>
          <a:noFill/>
          <a:ln>
            <a:noFill/>
          </a:ln>
        </p:spPr>
      </p:pic>
      <p:sp>
        <p:nvSpPr>
          <p:cNvPr id="394" name="Google Shape;394;p93"/>
          <p:cNvSpPr/>
          <p:nvPr/>
        </p:nvSpPr>
        <p:spPr>
          <a:xfrm>
            <a:off x="8234308" y="2617821"/>
            <a:ext cx="3643200" cy="32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s" sz="1733">
                <a:latin typeface="DM Sans"/>
                <a:ea typeface="DM Sans"/>
                <a:cs typeface="DM Sans"/>
                <a:sym typeface="DM Sans"/>
              </a:rPr>
              <a:t>Búsqueda de usuarios</a:t>
            </a:r>
            <a:endParaRPr sz="1733">
              <a:latin typeface="DM Sans"/>
              <a:ea typeface="DM Sans"/>
              <a:cs typeface="DM Sans"/>
              <a:sym typeface="DM Sans"/>
            </a:endParaRPr>
          </a:p>
        </p:txBody>
      </p:sp>
      <p:sp>
        <p:nvSpPr>
          <p:cNvPr id="395" name="Google Shape;395;p93"/>
          <p:cNvSpPr/>
          <p:nvPr/>
        </p:nvSpPr>
        <p:spPr>
          <a:xfrm rot="-5400000">
            <a:off x="7326453" y="4147341"/>
            <a:ext cx="2434800" cy="3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1733">
                <a:latin typeface="DM Sans"/>
                <a:ea typeface="DM Sans"/>
                <a:cs typeface="DM Sans"/>
                <a:sym typeface="DM Sans"/>
              </a:rPr>
              <a:t>Tiempo de respuesta</a:t>
            </a:r>
            <a:endParaRPr sz="1733">
              <a:latin typeface="DM Sans"/>
              <a:ea typeface="DM Sans"/>
              <a:cs typeface="DM Sans"/>
              <a:sym typeface="DM Sans"/>
            </a:endParaRPr>
          </a:p>
        </p:txBody>
      </p:sp>
      <p:sp>
        <p:nvSpPr>
          <p:cNvPr id="396" name="Google Shape;396;p93"/>
          <p:cNvSpPr/>
          <p:nvPr/>
        </p:nvSpPr>
        <p:spPr>
          <a:xfrm>
            <a:off x="8807733" y="5449933"/>
            <a:ext cx="2431600" cy="32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1733">
                <a:latin typeface="DM Sans"/>
                <a:ea typeface="DM Sans"/>
                <a:cs typeface="DM Sans"/>
                <a:sym typeface="DM Sans"/>
              </a:rPr>
              <a:t>Número de usuarios</a:t>
            </a:r>
            <a:endParaRPr sz="1733">
              <a:latin typeface="DM Sans"/>
              <a:ea typeface="DM Sans"/>
              <a:cs typeface="DM Sans"/>
              <a:sym typeface="DM Sans"/>
            </a:endParaRPr>
          </a:p>
        </p:txBody>
      </p:sp>
      <p:sp>
        <p:nvSpPr>
          <p:cNvPr id="397" name="Google Shape;397;p93"/>
          <p:cNvSpPr txBox="1"/>
          <p:nvPr/>
        </p:nvSpPr>
        <p:spPr>
          <a:xfrm>
            <a:off x="304800" y="250000"/>
            <a:ext cx="9072800" cy="595059"/>
          </a:xfrm>
          <a:prstGeom prst="rect">
            <a:avLst/>
          </a:prstGeom>
          <a:noFill/>
          <a:ln>
            <a:noFill/>
          </a:ln>
        </p:spPr>
        <p:txBody>
          <a:bodyPr spcFirstLastPara="1" wrap="square" lIns="121900" tIns="121900" rIns="121900" bIns="121900" anchor="t" anchorCtr="0">
            <a:spAutoFit/>
          </a:bodyPr>
          <a:lstStyle/>
          <a:p>
            <a:r>
              <a:rPr lang="es" sz="2267">
                <a:latin typeface="DM Sans"/>
                <a:ea typeface="DM Sans"/>
                <a:cs typeface="DM Sans"/>
                <a:sym typeface="DM Sans"/>
              </a:rPr>
              <a:t>Ejemplo: Analizando resultados</a:t>
            </a:r>
            <a:endParaRPr sz="2267">
              <a:latin typeface="DM Sans"/>
              <a:ea typeface="DM Sans"/>
              <a:cs typeface="DM Sans"/>
              <a:sym typeface="DM Sans"/>
            </a:endParaRPr>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94"/>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03" name="Google Shape;403;p94"/>
          <p:cNvSpPr txBox="1"/>
          <p:nvPr/>
        </p:nvSpPr>
        <p:spPr>
          <a:xfrm>
            <a:off x="1098500" y="142034"/>
            <a:ext cx="101148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Agregando “index” al campo a buscar</a:t>
            </a:r>
            <a:endParaRPr sz="4667" b="1">
              <a:solidFill>
                <a:schemeClr val="lt1"/>
              </a:solidFill>
              <a:latin typeface="DM Sans"/>
              <a:ea typeface="DM Sans"/>
              <a:cs typeface="DM Sans"/>
              <a:sym typeface="DM Sans"/>
            </a:endParaRPr>
          </a:p>
        </p:txBody>
      </p:sp>
      <p:sp>
        <p:nvSpPr>
          <p:cNvPr id="404" name="Google Shape;404;p94"/>
          <p:cNvSpPr txBox="1"/>
          <p:nvPr/>
        </p:nvSpPr>
        <p:spPr>
          <a:xfrm>
            <a:off x="8187467" y="1750701"/>
            <a:ext cx="28884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Agregamos indexación al campo que estamos buscando dentro del documento</a:t>
            </a:r>
            <a:endParaRPr>
              <a:latin typeface="DM Sans"/>
              <a:ea typeface="DM Sans"/>
              <a:cs typeface="DM Sans"/>
              <a:sym typeface="DM Sans"/>
            </a:endParaRPr>
          </a:p>
        </p:txBody>
      </p:sp>
      <p:pic>
        <p:nvPicPr>
          <p:cNvPr id="405" name="Google Shape;405;p94"/>
          <p:cNvPicPr preferRelativeResize="0"/>
          <p:nvPr/>
        </p:nvPicPr>
        <p:blipFill>
          <a:blip r:embed="rId3">
            <a:alphaModFix/>
          </a:blip>
          <a:stretch>
            <a:fillRect/>
          </a:stretch>
        </p:blipFill>
        <p:spPr>
          <a:xfrm>
            <a:off x="1098500" y="1750701"/>
            <a:ext cx="6872035" cy="3945167"/>
          </a:xfrm>
          <a:prstGeom prst="rect">
            <a:avLst/>
          </a:prstGeom>
          <a:noFill/>
          <a:ln>
            <a:noFill/>
          </a:ln>
        </p:spPr>
      </p:pic>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95"/>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411" name="Google Shape;411;p95"/>
          <p:cNvSpPr txBox="1"/>
          <p:nvPr/>
        </p:nvSpPr>
        <p:spPr>
          <a:xfrm>
            <a:off x="1098500" y="142034"/>
            <a:ext cx="10114800" cy="153897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Realizando búsqueda indexada</a:t>
            </a:r>
            <a:endParaRPr sz="4667" b="1">
              <a:solidFill>
                <a:schemeClr val="lt1"/>
              </a:solidFill>
              <a:latin typeface="DM Sans"/>
              <a:ea typeface="DM Sans"/>
              <a:cs typeface="DM Sans"/>
              <a:sym typeface="DM Sans"/>
            </a:endParaRPr>
          </a:p>
        </p:txBody>
      </p:sp>
      <p:sp>
        <p:nvSpPr>
          <p:cNvPr id="412" name="Google Shape;412;p95"/>
          <p:cNvSpPr txBox="1"/>
          <p:nvPr/>
        </p:nvSpPr>
        <p:spPr>
          <a:xfrm>
            <a:off x="8939833" y="2352217"/>
            <a:ext cx="21616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Tiempo de ejecución de la búsqueda para 5 mil usuarios buscando por nombre: 0 milisegundos (¡Tan bajo que no fue perceptible!)</a:t>
            </a:r>
            <a:endParaRPr>
              <a:latin typeface="DM Sans"/>
              <a:ea typeface="DM Sans"/>
              <a:cs typeface="DM Sans"/>
              <a:sym typeface="DM Sans"/>
            </a:endParaRPr>
          </a:p>
        </p:txBody>
      </p:sp>
      <p:pic>
        <p:nvPicPr>
          <p:cNvPr id="413" name="Google Shape;413;p95"/>
          <p:cNvPicPr preferRelativeResize="0"/>
          <p:nvPr/>
        </p:nvPicPr>
        <p:blipFill>
          <a:blip r:embed="rId3">
            <a:alphaModFix/>
          </a:blip>
          <a:stretch>
            <a:fillRect/>
          </a:stretch>
        </p:blipFill>
        <p:spPr>
          <a:xfrm>
            <a:off x="1098503" y="1839500"/>
            <a:ext cx="7581835" cy="3765432"/>
          </a:xfrm>
          <a:prstGeom prst="rect">
            <a:avLst/>
          </a:prstGeom>
          <a:noFill/>
          <a:ln>
            <a:noFill/>
          </a:ln>
        </p:spPr>
      </p:pic>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96"/>
          <p:cNvSpPr txBox="1"/>
          <p:nvPr/>
        </p:nvSpPr>
        <p:spPr>
          <a:xfrm>
            <a:off x="637633" y="2956667"/>
            <a:ext cx="10104400" cy="2646261"/>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Es evidente que hay una reducción en el tiempo de respuesta, y que esta mejora de performance será mucho más notoria conforme el número de documentos crezca.</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Entonces, podemos crear indexación de los campos que consideremos que pueden ocasionar problemas de lentitud dentro de nuestras búsquedas</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Parte de tu trabajo está en analizar los servicios que utiliza tu aplicativo, para poder desarrollar una estrategia de indexación adecuada a las búsquedas que realicemos en la base de datos.</a:t>
            </a:r>
            <a:endParaRPr sz="1733">
              <a:latin typeface="DM Sans"/>
              <a:ea typeface="DM Sans"/>
              <a:cs typeface="DM Sans"/>
              <a:sym typeface="DM Sans"/>
            </a:endParaRPr>
          </a:p>
          <a:p>
            <a:endParaRPr sz="1733">
              <a:latin typeface="DM Sans"/>
              <a:ea typeface="DM Sans"/>
              <a:cs typeface="DM Sans"/>
              <a:sym typeface="DM Sans"/>
            </a:endParaRPr>
          </a:p>
        </p:txBody>
      </p:sp>
      <p:sp>
        <p:nvSpPr>
          <p:cNvPr id="419" name="Google Shape;419;p96"/>
          <p:cNvSpPr txBox="1"/>
          <p:nvPr/>
        </p:nvSpPr>
        <p:spPr>
          <a:xfrm>
            <a:off x="637633" y="431867"/>
            <a:ext cx="9072800" cy="595059"/>
          </a:xfrm>
          <a:prstGeom prst="rect">
            <a:avLst/>
          </a:prstGeom>
          <a:noFill/>
          <a:ln>
            <a:noFill/>
          </a:ln>
        </p:spPr>
        <p:txBody>
          <a:bodyPr spcFirstLastPara="1" wrap="square" lIns="121900" tIns="121900" rIns="121900" bIns="121900" anchor="t" anchorCtr="0">
            <a:spAutoFit/>
          </a:bodyPr>
          <a:lstStyle/>
          <a:p>
            <a:r>
              <a:rPr lang="es" sz="2267">
                <a:latin typeface="DM Sans"/>
                <a:ea typeface="DM Sans"/>
                <a:cs typeface="DM Sans"/>
                <a:sym typeface="DM Sans"/>
              </a:rPr>
              <a:t>Ejemplo: Conclusión</a:t>
            </a:r>
            <a:endParaRPr sz="2267">
              <a:latin typeface="DM Sans"/>
              <a:ea typeface="DM Sans"/>
              <a:cs typeface="DM Sans"/>
              <a:sym typeface="DM Sans"/>
            </a:endParaRPr>
          </a:p>
        </p:txBody>
      </p:sp>
      <p:sp>
        <p:nvSpPr>
          <p:cNvPr id="420" name="Google Shape;420;p96"/>
          <p:cNvSpPr txBox="1"/>
          <p:nvPr/>
        </p:nvSpPr>
        <p:spPr>
          <a:xfrm>
            <a:off x="637633" y="1222267"/>
            <a:ext cx="106168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Una clara diferencia de performance</a:t>
            </a:r>
            <a:endParaRPr sz="2400"/>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9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26" name="Google Shape;426;p97"/>
          <p:cNvSpPr txBox="1"/>
          <p:nvPr/>
        </p:nvSpPr>
        <p:spPr>
          <a:xfrm>
            <a:off x="631133" y="1859667"/>
            <a:ext cx="10802400" cy="4022086"/>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067">
                <a:solidFill>
                  <a:schemeClr val="lt1"/>
                </a:solidFill>
                <a:latin typeface="DM Sans"/>
                <a:ea typeface="DM Sans"/>
                <a:cs typeface="DM Sans"/>
                <a:sym typeface="DM Sans"/>
              </a:rPr>
              <a:t>Un índice no debe ser utilizado en todos los campos, sólo deben ser utilizados en los campos que sepamos tienen repercusión en nuestras búsquedas. </a:t>
            </a:r>
            <a:endParaRPr sz="3067">
              <a:solidFill>
                <a:schemeClr val="lt1"/>
              </a:solidFill>
              <a:latin typeface="DM Sans"/>
              <a:ea typeface="DM Sans"/>
              <a:cs typeface="DM Sans"/>
              <a:sym typeface="DM Sans"/>
            </a:endParaRPr>
          </a:p>
          <a:p>
            <a:pPr>
              <a:buClr>
                <a:srgbClr val="000000"/>
              </a:buClr>
              <a:buSzPts val="2500"/>
            </a:pPr>
            <a:endParaRPr sz="3067">
              <a:solidFill>
                <a:schemeClr val="lt1"/>
              </a:solidFill>
              <a:latin typeface="DM Sans"/>
              <a:ea typeface="DM Sans"/>
              <a:cs typeface="DM Sans"/>
              <a:sym typeface="DM Sans"/>
            </a:endParaRPr>
          </a:p>
          <a:p>
            <a:pPr>
              <a:buClr>
                <a:srgbClr val="000000"/>
              </a:buClr>
              <a:buSzPts val="2500"/>
            </a:pPr>
            <a:r>
              <a:rPr lang="es" sz="3067">
                <a:solidFill>
                  <a:schemeClr val="lt1"/>
                </a:solidFill>
                <a:latin typeface="DM Sans"/>
                <a:ea typeface="DM Sans"/>
                <a:cs typeface="DM Sans"/>
                <a:sym typeface="DM Sans"/>
              </a:rPr>
              <a:t>Colocar un índice en cada campo de cada documento, significa alentar procesos de escritura en cada insert, así también como generar un almacenamiento adicional e innecesario en la base de datos.</a:t>
            </a:r>
            <a:endParaRPr sz="3067">
              <a:solidFill>
                <a:schemeClr val="lt1"/>
              </a:solidFill>
              <a:latin typeface="DM Sans"/>
              <a:ea typeface="DM Sans"/>
              <a:cs typeface="DM Sans"/>
              <a:sym typeface="DM Sans"/>
            </a:endParaRPr>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98"/>
          <p:cNvSpPr txBox="1"/>
          <p:nvPr/>
        </p:nvSpPr>
        <p:spPr>
          <a:xfrm>
            <a:off x="637633" y="1519767"/>
            <a:ext cx="10104400" cy="2112910"/>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Cuando creamos un índice sobre el campo de un documento, este campo es insertado en una “cinta métrica” donde se colocará el valor indexado de manera ordenada. (Así es, al final, un índice es meramente un ordenamiento)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Así, al momento de realizar una búsqueda por valores indexados, Mongo será capaz de realizar una búsqueda por </a:t>
            </a:r>
            <a:r>
              <a:rPr lang="es" sz="1733" b="1">
                <a:latin typeface="DM Sans"/>
                <a:ea typeface="DM Sans"/>
                <a:cs typeface="DM Sans"/>
                <a:sym typeface="DM Sans"/>
              </a:rPr>
              <a:t>B-tree. </a:t>
            </a:r>
            <a:r>
              <a:rPr lang="es" sz="1733">
                <a:latin typeface="DM Sans"/>
                <a:ea typeface="DM Sans"/>
                <a:cs typeface="DM Sans"/>
                <a:sym typeface="DM Sans"/>
              </a:rPr>
              <a:t>Ésto es lo que permite que la búsqueda de un campo indexado NO requiera de recorrer la colección completa.</a:t>
            </a:r>
            <a:endParaRPr sz="1733">
              <a:latin typeface="DM Sans"/>
              <a:ea typeface="DM Sans"/>
              <a:cs typeface="DM Sans"/>
              <a:sym typeface="DM Sans"/>
            </a:endParaRPr>
          </a:p>
        </p:txBody>
      </p:sp>
      <p:sp>
        <p:nvSpPr>
          <p:cNvPr id="432" name="Google Shape;432;p98"/>
          <p:cNvSpPr txBox="1"/>
          <p:nvPr/>
        </p:nvSpPr>
        <p:spPr>
          <a:xfrm>
            <a:off x="637633" y="111934"/>
            <a:ext cx="106168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dk1"/>
                </a:solidFill>
                <a:latin typeface="DM Sans"/>
                <a:ea typeface="DM Sans"/>
                <a:cs typeface="DM Sans"/>
                <a:sym typeface="DM Sans"/>
              </a:rPr>
              <a:t>Funcionamiento interno de un índice</a:t>
            </a:r>
            <a:endParaRPr sz="2400"/>
          </a:p>
        </p:txBody>
      </p:sp>
      <p:pic>
        <p:nvPicPr>
          <p:cNvPr id="433" name="Google Shape;433;p98"/>
          <p:cNvPicPr preferRelativeResize="0"/>
          <p:nvPr/>
        </p:nvPicPr>
        <p:blipFill>
          <a:blip r:embed="rId3">
            <a:alphaModFix/>
          </a:blip>
          <a:stretch>
            <a:fillRect/>
          </a:stretch>
        </p:blipFill>
        <p:spPr>
          <a:xfrm>
            <a:off x="854967" y="3586400"/>
            <a:ext cx="9144000" cy="3175000"/>
          </a:xfrm>
          <a:prstGeom prst="rect">
            <a:avLst/>
          </a:prstGeom>
          <a:noFill/>
          <a:ln>
            <a:noFill/>
          </a:ln>
        </p:spPr>
      </p:pic>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99"/>
          <p:cNvSpPr txBox="1"/>
          <p:nvPr/>
        </p:nvSpPr>
        <p:spPr>
          <a:xfrm>
            <a:off x="375900" y="1086301"/>
            <a:ext cx="73440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Otros tipos de índice</a:t>
            </a:r>
            <a:endParaRPr sz="5333" b="1">
              <a:solidFill>
                <a:schemeClr val="dk1"/>
              </a:solidFill>
              <a:latin typeface="DM Sans"/>
              <a:ea typeface="DM Sans"/>
              <a:cs typeface="DM Sans"/>
              <a:sym typeface="DM Sans"/>
            </a:endParaRPr>
          </a:p>
        </p:txBody>
      </p:sp>
      <p:sp>
        <p:nvSpPr>
          <p:cNvPr id="439" name="Google Shape;439;p99"/>
          <p:cNvSpPr txBox="1"/>
          <p:nvPr/>
        </p:nvSpPr>
        <p:spPr>
          <a:xfrm>
            <a:off x="509100" y="2165733"/>
            <a:ext cx="10080400" cy="3979639"/>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Otras de las indexaciones más comunes son:</a:t>
            </a:r>
            <a:endParaRPr sz="1733">
              <a:latin typeface="DM Sans"/>
              <a:ea typeface="DM Sans"/>
              <a:cs typeface="DM Sans"/>
              <a:sym typeface="DM Sans"/>
            </a:endParaRPr>
          </a:p>
          <a:p>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Índices compuestos (compound): Se utiliza cuando requerimos utilizar más de una indexación y queremos definir el orden con el cual se realiza el ordenamiento (ordenando con 1 para ascendente y -1 para descendente, igual que un sort:  { campo: 1 , campo: -1 }</a:t>
            </a:r>
            <a:endParaRPr sz="1733">
              <a:latin typeface="DM Sans"/>
              <a:ea typeface="DM Sans"/>
              <a:cs typeface="DM Sans"/>
              <a:sym typeface="DM Sans"/>
            </a:endParaRPr>
          </a:p>
          <a:p>
            <a:pPr marL="609585"/>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Índice de múltiple llave (multikey): Se utiliza cuando requerimos hacer una indexación de valores que se encuentran de manera interna en un array.</a:t>
            </a:r>
            <a:endParaRPr sz="1733">
              <a:latin typeface="DM Sans"/>
              <a:ea typeface="DM Sans"/>
              <a:cs typeface="DM Sans"/>
              <a:sym typeface="DM Sans"/>
            </a:endParaRPr>
          </a:p>
          <a:p>
            <a:pPr marL="609585"/>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Índice de texto (text): Se utiliza para poder basarse en búsquedas de palabras “específicas” con el fin de poder tomar referencia de un texto a partir de dichas palabras.</a:t>
            </a:r>
            <a:endParaRPr sz="1733">
              <a:latin typeface="DM Sans"/>
              <a:ea typeface="DM Sans"/>
              <a:cs typeface="DM Sans"/>
              <a:sym typeface="DM Sans"/>
            </a:endParaRPr>
          </a:p>
          <a:p>
            <a:pPr marL="609585"/>
            <a:endParaRPr sz="1733">
              <a:latin typeface="DM Sans"/>
              <a:ea typeface="DM Sans"/>
              <a:cs typeface="DM Sans"/>
              <a:sym typeface="DM Sans"/>
            </a:endParaRPr>
          </a:p>
          <a:p>
            <a:pPr marL="609585" indent="-414856">
              <a:buClr>
                <a:schemeClr val="accent4"/>
              </a:buClr>
              <a:buSzPts val="1300"/>
              <a:buFont typeface="DM Sans"/>
              <a:buChar char="✓"/>
            </a:pPr>
            <a:r>
              <a:rPr lang="es" sz="1733">
                <a:latin typeface="DM Sans"/>
                <a:ea typeface="DM Sans"/>
                <a:cs typeface="DM Sans"/>
                <a:sym typeface="DM Sans"/>
              </a:rPr>
              <a:t>Índice geoespacial (geospatial): Se utiliza para almacenar data geoespacial de dos coordenadas, utiliza una esfera 2d para poder trabajar los datos. </a:t>
            </a:r>
            <a:endParaRPr sz="1733">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237"/>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Uso de </a:t>
            </a:r>
            <a:r>
              <a:rPr lang="es" sz="5333" b="1">
                <a:solidFill>
                  <a:schemeClr val="accent6"/>
                </a:solidFill>
                <a:latin typeface="DM Sans"/>
                <a:ea typeface="DM Sans"/>
                <a:cs typeface="DM Sans"/>
                <a:sym typeface="DM Sans"/>
              </a:rPr>
              <a:t>clases</a:t>
            </a:r>
            <a:r>
              <a:rPr lang="es" sz="5333" b="1">
                <a:solidFill>
                  <a:schemeClr val="lt1"/>
                </a:solidFill>
                <a:latin typeface="DM Sans"/>
                <a:ea typeface="DM Sans"/>
                <a:cs typeface="DM Sans"/>
                <a:sym typeface="DM Sans"/>
              </a:rPr>
              <a:t> en Javascript</a:t>
            </a:r>
            <a:endParaRPr sz="5333" b="1">
              <a:solidFill>
                <a:srgbClr val="EAFF6A"/>
              </a:solidFill>
              <a:latin typeface="DM Sans"/>
              <a:ea typeface="DM Sans"/>
              <a:cs typeface="DM Sans"/>
              <a:sym typeface="DM Sans"/>
            </a:endParaRPr>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100"/>
          <p:cNvSpPr txBox="1"/>
          <p:nvPr/>
        </p:nvSpPr>
        <p:spPr>
          <a:xfrm>
            <a:off x="1908733"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Actividad colaborativa</a:t>
            </a:r>
            <a:endParaRPr sz="4667" b="1">
              <a:solidFill>
                <a:srgbClr val="EAFF6A"/>
              </a:solidFill>
              <a:latin typeface="DM Sans"/>
              <a:ea typeface="DM Sans"/>
              <a:cs typeface="DM Sans"/>
              <a:sym typeface="DM Sans"/>
            </a:endParaRPr>
          </a:p>
        </p:txBody>
      </p:sp>
      <p:sp>
        <p:nvSpPr>
          <p:cNvPr id="445" name="Google Shape;445;p100"/>
          <p:cNvSpPr txBox="1"/>
          <p:nvPr/>
        </p:nvSpPr>
        <p:spPr>
          <a:xfrm>
            <a:off x="631133" y="1859434"/>
            <a:ext cx="9559200" cy="75907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b="1">
                <a:solidFill>
                  <a:schemeClr val="lt1"/>
                </a:solidFill>
                <a:latin typeface="DM Sans"/>
                <a:ea typeface="DM Sans"/>
                <a:cs typeface="DM Sans"/>
                <a:sym typeface="DM Sans"/>
              </a:rPr>
              <a:t>Análisis de indexación</a:t>
            </a:r>
            <a:endParaRPr sz="3333">
              <a:solidFill>
                <a:srgbClr val="DEFC52"/>
              </a:solidFill>
              <a:latin typeface="Helvetica Neue Light"/>
              <a:ea typeface="Helvetica Neue Light"/>
              <a:cs typeface="Helvetica Neue Light"/>
              <a:sym typeface="Helvetica Neue Light"/>
            </a:endParaRPr>
          </a:p>
        </p:txBody>
      </p:sp>
      <p:sp>
        <p:nvSpPr>
          <p:cNvPr id="446" name="Google Shape;446;p100"/>
          <p:cNvSpPr txBox="1"/>
          <p:nvPr/>
        </p:nvSpPr>
        <p:spPr>
          <a:xfrm>
            <a:off x="631133" y="6016568"/>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15-20 minutos</a:t>
            </a:r>
            <a:endParaRPr sz="2667" b="1">
              <a:solidFill>
                <a:srgbClr val="83AEFB"/>
              </a:solidFill>
              <a:latin typeface="DM Sans"/>
              <a:ea typeface="DM Sans"/>
              <a:cs typeface="DM Sans"/>
              <a:sym typeface="DM Sans"/>
            </a:endParaRPr>
          </a:p>
        </p:txBody>
      </p:sp>
      <p:grpSp>
        <p:nvGrpSpPr>
          <p:cNvPr id="447" name="Google Shape;447;p100"/>
          <p:cNvGrpSpPr/>
          <p:nvPr/>
        </p:nvGrpSpPr>
        <p:grpSpPr>
          <a:xfrm>
            <a:off x="631135" y="826031"/>
            <a:ext cx="985200" cy="985200"/>
            <a:chOff x="473351" y="619523"/>
            <a:chExt cx="738900" cy="738900"/>
          </a:xfrm>
        </p:grpSpPr>
        <p:sp>
          <p:nvSpPr>
            <p:cNvPr id="448" name="Google Shape;448;p100"/>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49" name="Google Shape;449;p100" title="ícono de actividad colaborativa"/>
            <p:cNvPicPr preferRelativeResize="0"/>
            <p:nvPr/>
          </p:nvPicPr>
          <p:blipFill rotWithShape="1">
            <a:blip r:embed="rId3">
              <a:alphaModFix/>
            </a:blip>
            <a:srcRect/>
            <a:stretch/>
          </p:blipFill>
          <p:spPr>
            <a:xfrm>
              <a:off x="616475" y="762647"/>
              <a:ext cx="452650" cy="452650"/>
            </a:xfrm>
            <a:prstGeom prst="rect">
              <a:avLst/>
            </a:prstGeom>
            <a:noFill/>
            <a:ln>
              <a:noFill/>
            </a:ln>
          </p:spPr>
        </p:pic>
      </p:grpSp>
      <p:sp>
        <p:nvSpPr>
          <p:cNvPr id="450" name="Google Shape;450;p100"/>
          <p:cNvSpPr txBox="1"/>
          <p:nvPr/>
        </p:nvSpPr>
        <p:spPr>
          <a:xfrm>
            <a:off x="631133" y="2618634"/>
            <a:ext cx="9559200" cy="2297768"/>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sz="3333">
                <a:solidFill>
                  <a:srgbClr val="D9D9D9"/>
                </a:solidFill>
                <a:latin typeface="DM Sans"/>
                <a:ea typeface="DM Sans"/>
                <a:cs typeface="DM Sans"/>
                <a:sym typeface="DM Sans"/>
              </a:rPr>
              <a:t>¿Qué índices colocar en cada documento?</a:t>
            </a:r>
            <a:endParaRPr sz="3333">
              <a:solidFill>
                <a:srgbClr val="D9D9D9"/>
              </a:solidFill>
              <a:latin typeface="DM Sans"/>
              <a:ea typeface="DM Sans"/>
              <a:cs typeface="DM Sans"/>
              <a:sym typeface="DM Sans"/>
            </a:endParaRPr>
          </a:p>
          <a:p>
            <a:pPr>
              <a:buClr>
                <a:schemeClr val="dk1"/>
              </a:buClr>
              <a:buSzPts val="1350"/>
            </a:pPr>
            <a:r>
              <a:rPr lang="es" sz="3333">
                <a:solidFill>
                  <a:srgbClr val="D9D9D9"/>
                </a:solidFill>
                <a:latin typeface="DM Sans"/>
                <a:ea typeface="DM Sans"/>
                <a:cs typeface="DM Sans"/>
                <a:sym typeface="DM Sans"/>
              </a:rPr>
              <a:t>¡Revisaremos diferentes casos para practicar lo visto hasta ahora!  </a:t>
            </a:r>
            <a:endParaRPr sz="3333">
              <a:solidFill>
                <a:srgbClr val="D9D9D9"/>
              </a:solidFill>
              <a:latin typeface="DM Sans"/>
              <a:ea typeface="DM Sans"/>
              <a:cs typeface="DM Sans"/>
              <a:sym typeface="DM Sans"/>
            </a:endParaRPr>
          </a:p>
          <a:p>
            <a:pPr>
              <a:buClr>
                <a:schemeClr val="dk1"/>
              </a:buClr>
              <a:buSzPts val="1350"/>
            </a:pPr>
            <a:endParaRPr sz="3333">
              <a:solidFill>
                <a:srgbClr val="D9D9D9"/>
              </a:solidFill>
              <a:latin typeface="DM Sans"/>
              <a:ea typeface="DM Sans"/>
              <a:cs typeface="DM Sans"/>
              <a:sym typeface="DM Sans"/>
            </a:endParaRPr>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455" name="Google Shape;455;p101"/>
          <p:cNvGrpSpPr/>
          <p:nvPr/>
        </p:nvGrpSpPr>
        <p:grpSpPr>
          <a:xfrm>
            <a:off x="609800" y="624382"/>
            <a:ext cx="574765" cy="574765"/>
            <a:chOff x="473351" y="619523"/>
            <a:chExt cx="738900" cy="738900"/>
          </a:xfrm>
        </p:grpSpPr>
        <p:sp>
          <p:nvSpPr>
            <p:cNvPr id="456" name="Google Shape;456;p101"/>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57" name="Google Shape;457;p101" title="ícono de actividad colaborativa"/>
            <p:cNvPicPr preferRelativeResize="0"/>
            <p:nvPr/>
          </p:nvPicPr>
          <p:blipFill rotWithShape="1">
            <a:blip r:embed="rId3">
              <a:alphaModFix/>
            </a:blip>
            <a:srcRect/>
            <a:stretch/>
          </p:blipFill>
          <p:spPr>
            <a:xfrm>
              <a:off x="616475" y="762647"/>
              <a:ext cx="452650" cy="452650"/>
            </a:xfrm>
            <a:prstGeom prst="rect">
              <a:avLst/>
            </a:prstGeom>
            <a:noFill/>
            <a:ln>
              <a:noFill/>
            </a:ln>
          </p:spPr>
        </p:pic>
      </p:grpSp>
      <p:sp>
        <p:nvSpPr>
          <p:cNvPr id="458" name="Google Shape;458;p101"/>
          <p:cNvSpPr txBox="1"/>
          <p:nvPr/>
        </p:nvSpPr>
        <p:spPr>
          <a:xfrm>
            <a:off x="668600" y="1320685"/>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Análisis de indexación</a:t>
            </a:r>
            <a:endParaRPr sz="5333" b="1">
              <a:solidFill>
                <a:schemeClr val="dk1"/>
              </a:solidFill>
              <a:latin typeface="DM Sans"/>
              <a:ea typeface="DM Sans"/>
              <a:cs typeface="DM Sans"/>
              <a:sym typeface="DM Sans"/>
            </a:endParaRPr>
          </a:p>
        </p:txBody>
      </p:sp>
      <p:sp>
        <p:nvSpPr>
          <p:cNvPr id="459" name="Google Shape;459;p101"/>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COLABORATIVA</a:t>
            </a:r>
            <a:endParaRPr sz="1867">
              <a:solidFill>
                <a:srgbClr val="000000"/>
              </a:solidFill>
              <a:latin typeface="DM Sans"/>
              <a:ea typeface="DM Sans"/>
              <a:cs typeface="DM Sans"/>
              <a:sym typeface="DM Sans"/>
            </a:endParaRPr>
          </a:p>
        </p:txBody>
      </p:sp>
      <p:sp>
        <p:nvSpPr>
          <p:cNvPr id="460" name="Google Shape;460;p101"/>
          <p:cNvSpPr txBox="1"/>
          <p:nvPr/>
        </p:nvSpPr>
        <p:spPr>
          <a:xfrm>
            <a:off x="631133" y="2544233"/>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Consigna:</a:t>
            </a:r>
            <a:r>
              <a:rPr lang="es">
                <a:solidFill>
                  <a:srgbClr val="000000"/>
                </a:solidFill>
                <a:latin typeface="DM Sans"/>
                <a:ea typeface="DM Sans"/>
                <a:cs typeface="DM Sans"/>
                <a:sym typeface="DM Sans"/>
              </a:rPr>
              <a:t> </a:t>
            </a:r>
            <a:r>
              <a:rPr lang="es">
                <a:solidFill>
                  <a:schemeClr val="dk1"/>
                </a:solidFill>
                <a:latin typeface="DM Sans"/>
                <a:ea typeface="DM Sans"/>
                <a:cs typeface="DM Sans"/>
                <a:sym typeface="DM Sans"/>
              </a:rPr>
              <a:t>Se hará revisión de un conjunto de schemas. Analizar e identificar las propiedades de un documento y definir en cuáles deberíamos utilizar una indexación. </a:t>
            </a:r>
            <a:endParaRPr>
              <a:solidFill>
                <a:schemeClr val="dk1"/>
              </a:solidFill>
              <a:latin typeface="DM Sans"/>
              <a:ea typeface="DM Sans"/>
              <a:cs typeface="DM Sans"/>
              <a:sym typeface="DM Sans"/>
            </a:endParaRPr>
          </a:p>
          <a:p>
            <a:pPr>
              <a:buClr>
                <a:srgbClr val="000000"/>
              </a:buClr>
              <a:buSzPts val="1350"/>
            </a:pPr>
            <a:r>
              <a:rPr lang="es">
                <a:solidFill>
                  <a:schemeClr val="dk1"/>
                </a:solidFill>
                <a:latin typeface="DM Sans"/>
                <a:ea typeface="DM Sans"/>
                <a:cs typeface="DM Sans"/>
                <a:sym typeface="DM Sans"/>
              </a:rPr>
              <a:t>La decisión debe ser tomada según el contexto de cada Schema.</a:t>
            </a:r>
            <a:endParaRPr>
              <a:solidFill>
                <a:schemeClr val="dk1"/>
              </a:solidFill>
              <a:latin typeface="DM Sans"/>
              <a:ea typeface="DM Sans"/>
              <a:cs typeface="DM Sans"/>
              <a:sym typeface="DM Sans"/>
            </a:endParaRPr>
          </a:p>
        </p:txBody>
      </p:sp>
      <p:sp>
        <p:nvSpPr>
          <p:cNvPr id="461" name="Google Shape;461;p101"/>
          <p:cNvSpPr txBox="1"/>
          <p:nvPr/>
        </p:nvSpPr>
        <p:spPr>
          <a:xfrm>
            <a:off x="6036767" y="2544234"/>
            <a:ext cx="5112800" cy="2462172"/>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Justificar en cada caso por qué se tomó dicho índice como una posible opción. Recuerda que las respuestas de esta actividad pueden llegar a ser subjetivas, según la justificación que brindemos para cada caso.</a:t>
            </a:r>
            <a:endParaRPr>
              <a:solidFill>
                <a:schemeClr val="dk1"/>
              </a:solidFill>
              <a:latin typeface="DM Sans"/>
              <a:ea typeface="DM Sans"/>
              <a:cs typeface="DM Sans"/>
              <a:sym typeface="DM Sans"/>
            </a:endParaRPr>
          </a:p>
          <a:p>
            <a:pPr>
              <a:buClr>
                <a:schemeClr val="dk1"/>
              </a:buClr>
              <a:buSzPts val="1350"/>
            </a:pPr>
            <a:endParaRPr>
              <a:solidFill>
                <a:schemeClr val="dk1"/>
              </a:solidFill>
              <a:latin typeface="DM Sans"/>
              <a:ea typeface="DM Sans"/>
              <a:cs typeface="DM Sans"/>
              <a:sym typeface="DM Sans"/>
            </a:endParaRPr>
          </a:p>
          <a:p>
            <a:pPr>
              <a:buClr>
                <a:schemeClr val="dk1"/>
              </a:buClr>
              <a:buSzPts val="1350"/>
            </a:pPr>
            <a:r>
              <a:rPr lang="es">
                <a:solidFill>
                  <a:schemeClr val="dk1"/>
                </a:solidFill>
                <a:latin typeface="DM Sans"/>
                <a:ea typeface="DM Sans"/>
                <a:cs typeface="DM Sans"/>
                <a:sym typeface="DM Sans"/>
              </a:rPr>
              <a:t>PD: Recuerda que puede haber más de un índice por documento. </a:t>
            </a:r>
            <a:endParaRPr>
              <a:solidFill>
                <a:schemeClr val="dk1"/>
              </a:solidFill>
              <a:latin typeface="DM Sans"/>
              <a:ea typeface="DM Sans"/>
              <a:cs typeface="DM Sans"/>
              <a:sym typeface="DM Sans"/>
            </a:endParaRPr>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grpSp>
        <p:nvGrpSpPr>
          <p:cNvPr id="466" name="Google Shape;466;p102"/>
          <p:cNvGrpSpPr/>
          <p:nvPr/>
        </p:nvGrpSpPr>
        <p:grpSpPr>
          <a:xfrm>
            <a:off x="609800" y="122182"/>
            <a:ext cx="574765" cy="574765"/>
            <a:chOff x="473351" y="619523"/>
            <a:chExt cx="738900" cy="738900"/>
          </a:xfrm>
        </p:grpSpPr>
        <p:sp>
          <p:nvSpPr>
            <p:cNvPr id="467" name="Google Shape;467;p102"/>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68" name="Google Shape;468;p102" title="ícono de actividad colaborativa"/>
            <p:cNvPicPr preferRelativeResize="0"/>
            <p:nvPr/>
          </p:nvPicPr>
          <p:blipFill rotWithShape="1">
            <a:blip r:embed="rId3">
              <a:alphaModFix/>
            </a:blip>
            <a:srcRect/>
            <a:stretch/>
          </p:blipFill>
          <p:spPr>
            <a:xfrm>
              <a:off x="616475" y="762647"/>
              <a:ext cx="452650" cy="452650"/>
            </a:xfrm>
            <a:prstGeom prst="rect">
              <a:avLst/>
            </a:prstGeom>
            <a:noFill/>
            <a:ln>
              <a:noFill/>
            </a:ln>
          </p:spPr>
        </p:pic>
      </p:grpSp>
      <p:sp>
        <p:nvSpPr>
          <p:cNvPr id="469" name="Google Shape;469;p102"/>
          <p:cNvSpPr txBox="1"/>
          <p:nvPr/>
        </p:nvSpPr>
        <p:spPr>
          <a:xfrm>
            <a:off x="1240733" y="122167"/>
            <a:ext cx="38900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COLABORATIVA</a:t>
            </a:r>
            <a:endParaRPr sz="1867">
              <a:solidFill>
                <a:srgbClr val="000000"/>
              </a:solidFill>
              <a:latin typeface="DM Sans"/>
              <a:ea typeface="DM Sans"/>
              <a:cs typeface="DM Sans"/>
              <a:sym typeface="DM Sans"/>
            </a:endParaRPr>
          </a:p>
        </p:txBody>
      </p:sp>
      <p:sp>
        <p:nvSpPr>
          <p:cNvPr id="470" name="Google Shape;470;p102"/>
          <p:cNvSpPr txBox="1"/>
          <p:nvPr/>
        </p:nvSpPr>
        <p:spPr>
          <a:xfrm>
            <a:off x="629333" y="774167"/>
            <a:ext cx="4981200" cy="2831504"/>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sz="1400">
                <a:solidFill>
                  <a:schemeClr val="dk1"/>
                </a:solidFill>
                <a:latin typeface="DM Sans"/>
                <a:ea typeface="DM Sans"/>
                <a:cs typeface="DM Sans"/>
                <a:sym typeface="DM Sans"/>
              </a:rPr>
              <a:t>//Contexto: Schema de estudiante de un curso en específico (grade refiere a la calificación de dicho curso)</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first_name:String,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last_name:String,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email:String,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telephone:String,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age:Number,</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grade:Number,</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gender:String,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address:String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a:t>
            </a:r>
            <a:endParaRPr sz="1400">
              <a:solidFill>
                <a:schemeClr val="dk1"/>
              </a:solidFill>
              <a:latin typeface="DM Sans"/>
              <a:ea typeface="DM Sans"/>
              <a:cs typeface="DM Sans"/>
              <a:sym typeface="DM Sans"/>
            </a:endParaRPr>
          </a:p>
        </p:txBody>
      </p:sp>
      <p:sp>
        <p:nvSpPr>
          <p:cNvPr id="471" name="Google Shape;471;p102"/>
          <p:cNvSpPr txBox="1"/>
          <p:nvPr/>
        </p:nvSpPr>
        <p:spPr>
          <a:xfrm>
            <a:off x="629333" y="3720467"/>
            <a:ext cx="4981200" cy="3046948"/>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sz="1400">
                <a:solidFill>
                  <a:schemeClr val="dk1"/>
                </a:solidFill>
                <a:latin typeface="DM Sans"/>
                <a:ea typeface="DM Sans"/>
                <a:cs typeface="DM Sans"/>
                <a:sym typeface="DM Sans"/>
              </a:rPr>
              <a:t>//Contexto: Schema de usuario de una aplicación de entregas y envíos</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first_name:String,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last_name:String,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email:String,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telephone:String,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age:Number,</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gender:String,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address:String,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postal_code:String,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a:t>
            </a:r>
            <a:endParaRPr sz="1400">
              <a:solidFill>
                <a:schemeClr val="dk1"/>
              </a:solidFill>
              <a:latin typeface="DM Sans"/>
              <a:ea typeface="DM Sans"/>
              <a:cs typeface="DM Sans"/>
              <a:sym typeface="DM Sans"/>
            </a:endParaRPr>
          </a:p>
        </p:txBody>
      </p:sp>
      <p:sp>
        <p:nvSpPr>
          <p:cNvPr id="472" name="Google Shape;472;p102"/>
          <p:cNvSpPr txBox="1"/>
          <p:nvPr/>
        </p:nvSpPr>
        <p:spPr>
          <a:xfrm>
            <a:off x="6547533" y="774167"/>
            <a:ext cx="4981200" cy="2400617"/>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sz="1400">
                <a:solidFill>
                  <a:schemeClr val="dk1"/>
                </a:solidFill>
                <a:latin typeface="DM Sans"/>
                <a:ea typeface="DM Sans"/>
                <a:cs typeface="DM Sans"/>
                <a:sym typeface="DM Sans"/>
              </a:rPr>
              <a:t>//Contexto: Schema de ticket de compra generado desde un ecommerce</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buyer_id : ObjectId,</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total_ammount:Number,</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products:Array,</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destination_address:String,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destination_postal_code:String,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comments:String,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a:t>
            </a:r>
            <a:endParaRPr sz="1400">
              <a:solidFill>
                <a:schemeClr val="dk1"/>
              </a:solidFill>
              <a:latin typeface="DM Sans"/>
              <a:ea typeface="DM Sans"/>
              <a:cs typeface="DM Sans"/>
              <a:sym typeface="DM Sans"/>
            </a:endParaRPr>
          </a:p>
        </p:txBody>
      </p:sp>
      <p:sp>
        <p:nvSpPr>
          <p:cNvPr id="473" name="Google Shape;473;p102"/>
          <p:cNvSpPr txBox="1"/>
          <p:nvPr/>
        </p:nvSpPr>
        <p:spPr>
          <a:xfrm>
            <a:off x="6547533" y="3666067"/>
            <a:ext cx="4981200" cy="2831504"/>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sz="1400">
                <a:solidFill>
                  <a:schemeClr val="dk1"/>
                </a:solidFill>
                <a:latin typeface="DM Sans"/>
                <a:ea typeface="DM Sans"/>
                <a:cs typeface="DM Sans"/>
                <a:sym typeface="DM Sans"/>
              </a:rPr>
              <a:t>//Contexto: Schema de un libro correspondiente a un negocio de librería.</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title:String,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description:String,</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prize:Number,</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reviews:Array,</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rating:Number,</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images:Array,</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author:ObjectId,</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	num_of_pages:Number</a:t>
            </a:r>
            <a:endParaRPr sz="1400">
              <a:solidFill>
                <a:schemeClr val="dk1"/>
              </a:solidFill>
              <a:latin typeface="DM Sans"/>
              <a:ea typeface="DM Sans"/>
              <a:cs typeface="DM Sans"/>
              <a:sym typeface="DM Sans"/>
            </a:endParaRPr>
          </a:p>
          <a:p>
            <a:pPr>
              <a:buClr>
                <a:schemeClr val="dk1"/>
              </a:buClr>
              <a:buSzPts val="1350"/>
            </a:pPr>
            <a:r>
              <a:rPr lang="es" sz="1400">
                <a:solidFill>
                  <a:schemeClr val="dk1"/>
                </a:solidFill>
                <a:latin typeface="DM Sans"/>
                <a:ea typeface="DM Sans"/>
                <a:cs typeface="DM Sans"/>
                <a:sym typeface="DM Sans"/>
              </a:rPr>
              <a:t>}</a:t>
            </a:r>
            <a:endParaRPr sz="1400">
              <a:solidFill>
                <a:schemeClr val="dk1"/>
              </a:solidFill>
              <a:latin typeface="DM Sans"/>
              <a:ea typeface="DM Sans"/>
              <a:cs typeface="DM Sans"/>
              <a:sym typeface="DM Sans"/>
            </a:endParaRPr>
          </a:p>
        </p:txBody>
      </p:sp>
      <p:grpSp>
        <p:nvGrpSpPr>
          <p:cNvPr id="474" name="Google Shape;474;p102"/>
          <p:cNvGrpSpPr/>
          <p:nvPr/>
        </p:nvGrpSpPr>
        <p:grpSpPr>
          <a:xfrm>
            <a:off x="401751" y="1808502"/>
            <a:ext cx="782800" cy="800179"/>
            <a:chOff x="1731113" y="1953850"/>
            <a:chExt cx="587100" cy="600134"/>
          </a:xfrm>
        </p:grpSpPr>
        <p:sp>
          <p:nvSpPr>
            <p:cNvPr id="475" name="Google Shape;475;p102"/>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476" name="Google Shape;476;p102"/>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1</a:t>
              </a:r>
              <a:endParaRPr sz="4000" b="1">
                <a:solidFill>
                  <a:srgbClr val="000000"/>
                </a:solidFill>
                <a:latin typeface="DM Sans"/>
                <a:ea typeface="DM Sans"/>
                <a:cs typeface="DM Sans"/>
                <a:sym typeface="DM Sans"/>
              </a:endParaRPr>
            </a:p>
          </p:txBody>
        </p:sp>
      </p:grpSp>
      <p:grpSp>
        <p:nvGrpSpPr>
          <p:cNvPr id="477" name="Google Shape;477;p102"/>
          <p:cNvGrpSpPr/>
          <p:nvPr/>
        </p:nvGrpSpPr>
        <p:grpSpPr>
          <a:xfrm>
            <a:off x="5764717" y="1789968"/>
            <a:ext cx="782800" cy="800179"/>
            <a:chOff x="1731113" y="1953850"/>
            <a:chExt cx="587100" cy="600134"/>
          </a:xfrm>
        </p:grpSpPr>
        <p:sp>
          <p:nvSpPr>
            <p:cNvPr id="478" name="Google Shape;478;p102"/>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479" name="Google Shape;479;p102"/>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latin typeface="DM Sans"/>
                  <a:ea typeface="DM Sans"/>
                  <a:cs typeface="DM Sans"/>
                  <a:sym typeface="DM Sans"/>
                </a:rPr>
                <a:t>2</a:t>
              </a:r>
              <a:endParaRPr sz="4000" b="1">
                <a:solidFill>
                  <a:srgbClr val="000000"/>
                </a:solidFill>
                <a:latin typeface="DM Sans"/>
                <a:ea typeface="DM Sans"/>
                <a:cs typeface="DM Sans"/>
                <a:sym typeface="DM Sans"/>
              </a:endParaRPr>
            </a:p>
          </p:txBody>
        </p:sp>
      </p:grpSp>
      <p:grpSp>
        <p:nvGrpSpPr>
          <p:cNvPr id="480" name="Google Shape;480;p102"/>
          <p:cNvGrpSpPr/>
          <p:nvPr/>
        </p:nvGrpSpPr>
        <p:grpSpPr>
          <a:xfrm>
            <a:off x="401751" y="4844068"/>
            <a:ext cx="782800" cy="800179"/>
            <a:chOff x="1731113" y="1953850"/>
            <a:chExt cx="587100" cy="600134"/>
          </a:xfrm>
        </p:grpSpPr>
        <p:sp>
          <p:nvSpPr>
            <p:cNvPr id="481" name="Google Shape;481;p102"/>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482" name="Google Shape;482;p102"/>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latin typeface="DM Sans"/>
                  <a:ea typeface="DM Sans"/>
                  <a:cs typeface="DM Sans"/>
                  <a:sym typeface="DM Sans"/>
                </a:rPr>
                <a:t>3</a:t>
              </a:r>
              <a:endParaRPr sz="4000" b="1">
                <a:solidFill>
                  <a:srgbClr val="000000"/>
                </a:solidFill>
                <a:latin typeface="DM Sans"/>
                <a:ea typeface="DM Sans"/>
                <a:cs typeface="DM Sans"/>
                <a:sym typeface="DM Sans"/>
              </a:endParaRPr>
            </a:p>
          </p:txBody>
        </p:sp>
      </p:grpSp>
      <p:grpSp>
        <p:nvGrpSpPr>
          <p:cNvPr id="483" name="Google Shape;483;p102"/>
          <p:cNvGrpSpPr/>
          <p:nvPr/>
        </p:nvGrpSpPr>
        <p:grpSpPr>
          <a:xfrm>
            <a:off x="5764717" y="4844068"/>
            <a:ext cx="782800" cy="800179"/>
            <a:chOff x="1731113" y="1953850"/>
            <a:chExt cx="587100" cy="600134"/>
          </a:xfrm>
        </p:grpSpPr>
        <p:sp>
          <p:nvSpPr>
            <p:cNvPr id="484" name="Google Shape;484;p102"/>
            <p:cNvSpPr/>
            <p:nvPr/>
          </p:nvSpPr>
          <p:spPr>
            <a:xfrm>
              <a:off x="1731113" y="1960479"/>
              <a:ext cx="587100" cy="5871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485" name="Google Shape;485;p102"/>
            <p:cNvSpPr txBox="1"/>
            <p:nvPr/>
          </p:nvSpPr>
          <p:spPr>
            <a:xfrm>
              <a:off x="1817525" y="1953850"/>
              <a:ext cx="414300" cy="600134"/>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latin typeface="DM Sans"/>
                  <a:ea typeface="DM Sans"/>
                  <a:cs typeface="DM Sans"/>
                  <a:sym typeface="DM Sans"/>
                </a:rPr>
                <a:t>4</a:t>
              </a:r>
              <a:endParaRPr sz="4000" b="1">
                <a:solidFill>
                  <a:srgbClr val="000000"/>
                </a:solidFill>
                <a:latin typeface="DM Sans"/>
                <a:ea typeface="DM Sans"/>
                <a:cs typeface="DM Sans"/>
                <a:sym typeface="DM Sans"/>
              </a:endParaRPr>
            </a:p>
          </p:txBody>
        </p:sp>
      </p:gr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03"/>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491" name="Google Shape;491;p103"/>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04"/>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Manejo de </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populations </a:t>
            </a:r>
            <a:r>
              <a:rPr lang="es" sz="5333" b="1">
                <a:solidFill>
                  <a:schemeClr val="lt1"/>
                </a:solidFill>
                <a:latin typeface="DM Sans"/>
                <a:ea typeface="DM Sans"/>
                <a:cs typeface="DM Sans"/>
                <a:sym typeface="DM Sans"/>
              </a:rPr>
              <a:t>en Mongo</a:t>
            </a:r>
            <a:endParaRPr sz="5333" b="1">
              <a:solidFill>
                <a:srgbClr val="EA90FF"/>
              </a:solidFill>
              <a:latin typeface="DM Sans"/>
              <a:ea typeface="DM Sans"/>
              <a:cs typeface="DM Sans"/>
              <a:sym typeface="DM Sans"/>
            </a:endParaRPr>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105"/>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02" name="Google Shape;502;p105"/>
          <p:cNvSpPr txBox="1"/>
          <p:nvPr/>
        </p:nvSpPr>
        <p:spPr>
          <a:xfrm>
            <a:off x="392200" y="699867"/>
            <a:ext cx="114076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5333" b="1">
                <a:solidFill>
                  <a:schemeClr val="lt1"/>
                </a:solidFill>
                <a:latin typeface="DM Sans"/>
                <a:ea typeface="DM Sans"/>
                <a:cs typeface="DM Sans"/>
                <a:sym typeface="DM Sans"/>
              </a:rPr>
              <a:t>Populations</a:t>
            </a:r>
            <a:endParaRPr sz="5333" b="1">
              <a:solidFill>
                <a:schemeClr val="lt1"/>
              </a:solidFill>
              <a:latin typeface="DM Sans"/>
              <a:ea typeface="DM Sans"/>
              <a:cs typeface="DM Sans"/>
              <a:sym typeface="DM Sans"/>
            </a:endParaRPr>
          </a:p>
        </p:txBody>
      </p:sp>
      <p:sp>
        <p:nvSpPr>
          <p:cNvPr id="503" name="Google Shape;503;p105"/>
          <p:cNvSpPr txBox="1"/>
          <p:nvPr/>
        </p:nvSpPr>
        <p:spPr>
          <a:xfrm>
            <a:off x="1104033" y="2577134"/>
            <a:ext cx="61740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population implica obtener un documento referenciado dentro de otro documento, con el fin de obtener ambos en una sola búsqueda.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Consiste en almacenar el id de un documento, como propiedad de otro documento. A esto se le conoce como “referencia”.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Populate hace referencia a “poblar” de un id a un documento completo. (referencia a la población humana)</a:t>
            </a:r>
            <a:endParaRPr>
              <a:latin typeface="DM Sans"/>
              <a:ea typeface="DM Sans"/>
              <a:cs typeface="DM Sans"/>
              <a:sym typeface="DM Sans"/>
            </a:endParaRPr>
          </a:p>
        </p:txBody>
      </p:sp>
      <p:sp>
        <p:nvSpPr>
          <p:cNvPr id="504" name="Google Shape;504;p105"/>
          <p:cNvSpPr txBox="1"/>
          <p:nvPr/>
        </p:nvSpPr>
        <p:spPr>
          <a:xfrm>
            <a:off x="1148267" y="1900467"/>
            <a:ext cx="8044000" cy="615513"/>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¿Obtener data dentro de la data?</a:t>
            </a:r>
            <a:endParaRPr sz="1867" b="1">
              <a:solidFill>
                <a:srgbClr val="000000"/>
              </a:solidFill>
              <a:latin typeface="DM Sans"/>
              <a:ea typeface="DM Sans"/>
              <a:cs typeface="DM Sans"/>
              <a:sym typeface="DM Sans"/>
            </a:endParaRPr>
          </a:p>
        </p:txBody>
      </p:sp>
      <p:pic>
        <p:nvPicPr>
          <p:cNvPr id="505" name="Google Shape;505;p105"/>
          <p:cNvPicPr preferRelativeResize="0"/>
          <p:nvPr/>
        </p:nvPicPr>
        <p:blipFill rotWithShape="1">
          <a:blip r:embed="rId3">
            <a:alphaModFix/>
          </a:blip>
          <a:srcRect l="10578" t="21826" r="10182" b="14165"/>
          <a:stretch/>
        </p:blipFill>
        <p:spPr>
          <a:xfrm>
            <a:off x="7182933" y="2649467"/>
            <a:ext cx="3925200" cy="2682333"/>
          </a:xfrm>
          <a:prstGeom prst="rect">
            <a:avLst/>
          </a:prstGeom>
          <a:noFill/>
          <a:ln>
            <a:noFill/>
          </a:ln>
        </p:spPr>
      </p:pic>
      <p:sp>
        <p:nvSpPr>
          <p:cNvPr id="506" name="Google Shape;506;p105"/>
          <p:cNvSpPr txBox="1"/>
          <p:nvPr/>
        </p:nvSpPr>
        <p:spPr>
          <a:xfrm>
            <a:off x="7170133" y="5331800"/>
            <a:ext cx="3938000" cy="410393"/>
          </a:xfrm>
          <a:prstGeom prst="rect">
            <a:avLst/>
          </a:prstGeom>
          <a:noFill/>
          <a:ln>
            <a:noFill/>
          </a:ln>
        </p:spPr>
        <p:txBody>
          <a:bodyPr spcFirstLastPara="1" wrap="square" lIns="121900" tIns="121900" rIns="121900" bIns="121900" anchor="t" anchorCtr="0">
            <a:spAutoFit/>
          </a:bodyPr>
          <a:lstStyle/>
          <a:p>
            <a:pPr algn="ctr"/>
            <a:r>
              <a:rPr lang="es" sz="1067">
                <a:latin typeface="DM Sans"/>
                <a:ea typeface="DM Sans"/>
                <a:cs typeface="DM Sans"/>
                <a:sym typeface="DM Sans"/>
              </a:rPr>
              <a:t>1 doc → 2 docs → 4 docs → 5 docs → . . .</a:t>
            </a:r>
            <a:endParaRPr sz="1067">
              <a:latin typeface="DM Sans"/>
              <a:ea typeface="DM Sans"/>
              <a:cs typeface="DM Sans"/>
              <a:sym typeface="DM Sans"/>
            </a:endParaRPr>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06"/>
          <p:cNvSpPr txBox="1"/>
          <p:nvPr/>
        </p:nvSpPr>
        <p:spPr>
          <a:xfrm>
            <a:off x="400900" y="869151"/>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Funcionamiento</a:t>
            </a:r>
            <a:endParaRPr sz="5333" b="1">
              <a:solidFill>
                <a:schemeClr val="dk1"/>
              </a:solidFill>
              <a:latin typeface="DM Sans"/>
              <a:ea typeface="DM Sans"/>
              <a:cs typeface="DM Sans"/>
              <a:sym typeface="DM Sans"/>
            </a:endParaRPr>
          </a:p>
        </p:txBody>
      </p:sp>
      <p:sp>
        <p:nvSpPr>
          <p:cNvPr id="512" name="Google Shape;512;p106"/>
          <p:cNvSpPr txBox="1"/>
          <p:nvPr/>
        </p:nvSpPr>
        <p:spPr>
          <a:xfrm>
            <a:off x="400900" y="1909067"/>
            <a:ext cx="11026000" cy="4678163"/>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AutoNum type="arabicPeriod"/>
            </a:pPr>
            <a:r>
              <a:rPr lang="es">
                <a:latin typeface="DM Sans"/>
                <a:ea typeface="DM Sans"/>
                <a:cs typeface="DM Sans"/>
                <a:sym typeface="DM Sans"/>
              </a:rPr>
              <a:t>Al insertar un documento de tipo usuario que adopta mascotas, éste se crea con un ObjectId:</a:t>
            </a:r>
            <a:br>
              <a:rPr lang="es">
                <a:latin typeface="DM Sans"/>
                <a:ea typeface="DM Sans"/>
                <a:cs typeface="DM Sans"/>
                <a:sym typeface="DM Sans"/>
              </a:rPr>
            </a:br>
            <a:r>
              <a:rPr lang="es">
                <a:latin typeface="DM Sans"/>
                <a:ea typeface="DM Sans"/>
                <a:cs typeface="DM Sans"/>
                <a:sym typeface="DM Sans"/>
              </a:rPr>
              <a:t>{</a:t>
            </a:r>
            <a:endParaRPr>
              <a:latin typeface="DM Sans"/>
              <a:ea typeface="DM Sans"/>
              <a:cs typeface="DM Sans"/>
              <a:sym typeface="DM Sans"/>
            </a:endParaRPr>
          </a:p>
          <a:p>
            <a:pPr marL="609585"/>
            <a:r>
              <a:rPr lang="es">
                <a:latin typeface="DM Sans"/>
                <a:ea typeface="DM Sans"/>
                <a:cs typeface="DM Sans"/>
                <a:sym typeface="DM Sans"/>
              </a:rPr>
              <a:t>	name: Mauricio,</a:t>
            </a:r>
            <a:endParaRPr>
              <a:latin typeface="DM Sans"/>
              <a:ea typeface="DM Sans"/>
              <a:cs typeface="DM Sans"/>
              <a:sym typeface="DM Sans"/>
            </a:endParaRPr>
          </a:p>
          <a:p>
            <a:pPr marL="609585"/>
            <a:r>
              <a:rPr lang="es">
                <a:latin typeface="DM Sans"/>
                <a:ea typeface="DM Sans"/>
                <a:cs typeface="DM Sans"/>
                <a:sym typeface="DM Sans"/>
              </a:rPr>
              <a:t>	</a:t>
            </a:r>
            <a:r>
              <a:rPr lang="es" b="1">
                <a:latin typeface="DM Sans"/>
                <a:ea typeface="DM Sans"/>
                <a:cs typeface="DM Sans"/>
                <a:sym typeface="DM Sans"/>
              </a:rPr>
              <a:t>pets: [ ]</a:t>
            </a:r>
            <a:endParaRPr b="1">
              <a:latin typeface="DM Sans"/>
              <a:ea typeface="DM Sans"/>
              <a:cs typeface="DM Sans"/>
              <a:sym typeface="DM Sans"/>
            </a:endParaRPr>
          </a:p>
          <a:p>
            <a:pPr marL="609585"/>
            <a:r>
              <a:rPr lang="es">
                <a:latin typeface="DM Sans"/>
                <a:ea typeface="DM Sans"/>
                <a:cs typeface="DM Sans"/>
                <a:sym typeface="DM Sans"/>
              </a:rPr>
              <a:t>	_id: ObjectId(“aaaaaaaa”)</a:t>
            </a:r>
            <a:endParaRPr>
              <a:latin typeface="DM Sans"/>
              <a:ea typeface="DM Sans"/>
              <a:cs typeface="DM Sans"/>
              <a:sym typeface="DM Sans"/>
            </a:endParaRPr>
          </a:p>
          <a:p>
            <a:pPr marL="609585"/>
            <a:r>
              <a:rPr lang="es">
                <a:latin typeface="DM Sans"/>
                <a:ea typeface="DM Sans"/>
                <a:cs typeface="DM Sans"/>
                <a:sym typeface="DM Sans"/>
              </a:rPr>
              <a:t>}</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AutoNum type="arabicPeriod"/>
            </a:pPr>
            <a:r>
              <a:rPr lang="es">
                <a:latin typeface="DM Sans"/>
                <a:ea typeface="DM Sans"/>
                <a:cs typeface="DM Sans"/>
                <a:sym typeface="DM Sans"/>
              </a:rPr>
              <a:t>Supongamos que ahora creamos dos mascotas, las cuales también tendrán su ObjectId:</a:t>
            </a:r>
            <a:endParaRPr>
              <a:latin typeface="DM Sans"/>
              <a:ea typeface="DM Sans"/>
              <a:cs typeface="DM Sans"/>
              <a:sym typeface="DM Sans"/>
            </a:endParaRPr>
          </a:p>
          <a:p>
            <a:pPr marL="609585"/>
            <a:r>
              <a:rPr lang="es">
                <a:latin typeface="DM Sans"/>
                <a:ea typeface="DM Sans"/>
                <a:cs typeface="DM Sans"/>
                <a:sym typeface="DM Sans"/>
              </a:rPr>
              <a:t>{</a:t>
            </a:r>
            <a:endParaRPr>
              <a:latin typeface="DM Sans"/>
              <a:ea typeface="DM Sans"/>
              <a:cs typeface="DM Sans"/>
              <a:sym typeface="DM Sans"/>
            </a:endParaRPr>
          </a:p>
          <a:p>
            <a:pPr marL="609585"/>
            <a:r>
              <a:rPr lang="es">
                <a:latin typeface="DM Sans"/>
                <a:ea typeface="DM Sans"/>
                <a:cs typeface="DM Sans"/>
                <a:sym typeface="DM Sans"/>
              </a:rPr>
              <a:t>	name: Orejitas</a:t>
            </a:r>
            <a:endParaRPr>
              <a:latin typeface="DM Sans"/>
              <a:ea typeface="DM Sans"/>
              <a:cs typeface="DM Sans"/>
              <a:sym typeface="DM Sans"/>
            </a:endParaRPr>
          </a:p>
          <a:p>
            <a:pPr marL="609585"/>
            <a:r>
              <a:rPr lang="es">
                <a:latin typeface="DM Sans"/>
                <a:ea typeface="DM Sans"/>
                <a:cs typeface="DM Sans"/>
                <a:sym typeface="DM Sans"/>
              </a:rPr>
              <a:t>	_id:ObjectId(“bbbbbbbb”)</a:t>
            </a:r>
            <a:endParaRPr>
              <a:latin typeface="DM Sans"/>
              <a:ea typeface="DM Sans"/>
              <a:cs typeface="DM Sans"/>
              <a:sym typeface="DM Sans"/>
            </a:endParaRPr>
          </a:p>
          <a:p>
            <a:pPr marL="609585"/>
            <a:r>
              <a:rPr lang="es">
                <a:latin typeface="DM Sans"/>
                <a:ea typeface="DM Sans"/>
                <a:cs typeface="DM Sans"/>
                <a:sym typeface="DM Sans"/>
              </a:rPr>
              <a:t>},</a:t>
            </a:r>
            <a:endParaRPr>
              <a:latin typeface="DM Sans"/>
              <a:ea typeface="DM Sans"/>
              <a:cs typeface="DM Sans"/>
              <a:sym typeface="DM Sans"/>
            </a:endParaRPr>
          </a:p>
          <a:p>
            <a:pPr marL="609585"/>
            <a:r>
              <a:rPr lang="es">
                <a:latin typeface="DM Sans"/>
                <a:ea typeface="DM Sans"/>
                <a:cs typeface="DM Sans"/>
                <a:sym typeface="DM Sans"/>
              </a:rPr>
              <a:t>{</a:t>
            </a:r>
            <a:endParaRPr>
              <a:latin typeface="DM Sans"/>
              <a:ea typeface="DM Sans"/>
              <a:cs typeface="DM Sans"/>
              <a:sym typeface="DM Sans"/>
            </a:endParaRPr>
          </a:p>
          <a:p>
            <a:pPr marL="609585"/>
            <a:r>
              <a:rPr lang="es">
                <a:latin typeface="DM Sans"/>
                <a:ea typeface="DM Sans"/>
                <a:cs typeface="DM Sans"/>
                <a:sym typeface="DM Sans"/>
              </a:rPr>
              <a:t>	name: Patitas</a:t>
            </a:r>
            <a:endParaRPr>
              <a:latin typeface="DM Sans"/>
              <a:ea typeface="DM Sans"/>
              <a:cs typeface="DM Sans"/>
              <a:sym typeface="DM Sans"/>
            </a:endParaRPr>
          </a:p>
          <a:p>
            <a:pPr marL="609585"/>
            <a:r>
              <a:rPr lang="es">
                <a:latin typeface="DM Sans"/>
                <a:ea typeface="DM Sans"/>
                <a:cs typeface="DM Sans"/>
                <a:sym typeface="DM Sans"/>
              </a:rPr>
              <a:t>	_id: ObjectId(“ccccccccc”)</a:t>
            </a:r>
            <a:endParaRPr>
              <a:latin typeface="DM Sans"/>
              <a:ea typeface="DM Sans"/>
              <a:cs typeface="DM Sans"/>
              <a:sym typeface="DM Sans"/>
            </a:endParaRPr>
          </a:p>
          <a:p>
            <a:pPr marL="609585"/>
            <a:r>
              <a:rPr lang="es">
                <a:latin typeface="DM Sans"/>
                <a:ea typeface="DM Sans"/>
                <a:cs typeface="DM Sans"/>
                <a:sym typeface="DM Sans"/>
              </a:rPr>
              <a:t>}</a:t>
            </a:r>
            <a:endParaRPr>
              <a:latin typeface="DM Sans"/>
              <a:ea typeface="DM Sans"/>
              <a:cs typeface="DM Sans"/>
              <a:sym typeface="DM Sans"/>
            </a:endParaRPr>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07"/>
          <p:cNvSpPr txBox="1"/>
          <p:nvPr/>
        </p:nvSpPr>
        <p:spPr>
          <a:xfrm>
            <a:off x="515067" y="129718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Funcionamiento</a:t>
            </a:r>
            <a:endParaRPr sz="5333" b="1">
              <a:solidFill>
                <a:schemeClr val="dk1"/>
              </a:solidFill>
              <a:latin typeface="DM Sans"/>
              <a:ea typeface="DM Sans"/>
              <a:cs typeface="DM Sans"/>
              <a:sym typeface="DM Sans"/>
            </a:endParaRPr>
          </a:p>
        </p:txBody>
      </p:sp>
      <p:sp>
        <p:nvSpPr>
          <p:cNvPr id="518" name="Google Shape;518;p107"/>
          <p:cNvSpPr txBox="1"/>
          <p:nvPr/>
        </p:nvSpPr>
        <p:spPr>
          <a:xfrm>
            <a:off x="515067" y="2405267"/>
            <a:ext cx="107072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chemeClr val="accent4"/>
                </a:solidFill>
                <a:latin typeface="DM Sans"/>
                <a:ea typeface="DM Sans"/>
                <a:cs typeface="DM Sans"/>
                <a:sym typeface="DM Sans"/>
              </a:rPr>
              <a:t>3.</a:t>
            </a:r>
            <a:r>
              <a:rPr lang="es">
                <a:latin typeface="DM Sans"/>
                <a:ea typeface="DM Sans"/>
                <a:cs typeface="DM Sans"/>
                <a:sym typeface="DM Sans"/>
              </a:rPr>
              <a:t> Ahora, si este usuario quisiera “adoptar” las últimas dos mascotas, podríamos decir que estas mascotas deberían estar dentro del array “pets” del usuario. Pero NO agregamos todo el documento. sólo el _id que usaremos como “referencia” del documento</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	name: Mauricio,</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	</a:t>
            </a:r>
            <a:r>
              <a:rPr lang="es" b="1">
                <a:latin typeface="DM Sans"/>
                <a:ea typeface="DM Sans"/>
                <a:cs typeface="DM Sans"/>
                <a:sym typeface="DM Sans"/>
              </a:rPr>
              <a:t>pets: [ {pet:</a:t>
            </a:r>
            <a:r>
              <a:rPr lang="es" b="1">
                <a:solidFill>
                  <a:schemeClr val="dk1"/>
                </a:solidFill>
                <a:latin typeface="DM Sans"/>
                <a:ea typeface="DM Sans"/>
                <a:cs typeface="DM Sans"/>
                <a:sym typeface="DM Sans"/>
              </a:rPr>
              <a:t>ObjectId(“bbbbbbbb”)</a:t>
            </a:r>
            <a:r>
              <a:rPr lang="es" b="1">
                <a:latin typeface="DM Sans"/>
                <a:ea typeface="DM Sans"/>
                <a:cs typeface="DM Sans"/>
                <a:sym typeface="DM Sans"/>
              </a:rPr>
              <a:t>}</a:t>
            </a:r>
            <a:r>
              <a:rPr lang="es" b="1">
                <a:solidFill>
                  <a:schemeClr val="dk1"/>
                </a:solidFill>
                <a:latin typeface="DM Sans"/>
                <a:ea typeface="DM Sans"/>
                <a:cs typeface="DM Sans"/>
                <a:sym typeface="DM Sans"/>
              </a:rPr>
              <a:t>, {pet:ObjectId(“ccccccccc”)}]</a:t>
            </a:r>
            <a:endParaRPr b="1">
              <a:solidFill>
                <a:schemeClr val="dk1"/>
              </a:solidFill>
              <a:latin typeface="DM Sans"/>
              <a:ea typeface="DM Sans"/>
              <a:cs typeface="DM Sans"/>
              <a:sym typeface="DM Sans"/>
            </a:endParaRPr>
          </a:p>
          <a:p>
            <a:pPr>
              <a:buClr>
                <a:srgbClr val="000000"/>
              </a:buClr>
              <a:buSzPts val="1350"/>
            </a:pP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_id: ObjectId(“aaaaaaaa”)</a:t>
            </a:r>
            <a:endParaRPr>
              <a:solidFill>
                <a:schemeClr val="dk1"/>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08"/>
          <p:cNvSpPr txBox="1"/>
          <p:nvPr/>
        </p:nvSpPr>
        <p:spPr>
          <a:xfrm>
            <a:off x="334833" y="748001"/>
            <a:ext cx="5631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Funcionamiento</a:t>
            </a:r>
            <a:endParaRPr sz="5333" b="1">
              <a:solidFill>
                <a:schemeClr val="dk1"/>
              </a:solidFill>
              <a:latin typeface="DM Sans"/>
              <a:ea typeface="DM Sans"/>
              <a:cs typeface="DM Sans"/>
              <a:sym typeface="DM Sans"/>
            </a:endParaRPr>
          </a:p>
        </p:txBody>
      </p:sp>
      <p:sp>
        <p:nvSpPr>
          <p:cNvPr id="524" name="Google Shape;524;p108"/>
          <p:cNvSpPr txBox="1"/>
          <p:nvPr/>
        </p:nvSpPr>
        <p:spPr>
          <a:xfrm>
            <a:off x="334833" y="2421801"/>
            <a:ext cx="5631600" cy="2462172"/>
          </a:xfrm>
          <a:prstGeom prst="rect">
            <a:avLst/>
          </a:prstGeom>
          <a:noFill/>
          <a:ln>
            <a:noFill/>
          </a:ln>
        </p:spPr>
        <p:txBody>
          <a:bodyPr spcFirstLastPara="1" wrap="square" lIns="121900" tIns="121900" rIns="121900" bIns="121900" anchor="t" anchorCtr="0">
            <a:spAutoFit/>
          </a:bodyPr>
          <a:lstStyle/>
          <a:p>
            <a:r>
              <a:rPr lang="es" b="1">
                <a:solidFill>
                  <a:srgbClr val="EA90FF"/>
                </a:solidFill>
                <a:latin typeface="DM Sans"/>
                <a:ea typeface="DM Sans"/>
                <a:cs typeface="DM Sans"/>
                <a:sym typeface="DM Sans"/>
              </a:rPr>
              <a:t>4.</a:t>
            </a:r>
            <a:r>
              <a:rPr lang="es">
                <a:latin typeface="DM Sans"/>
                <a:ea typeface="DM Sans"/>
                <a:cs typeface="DM Sans"/>
                <a:sym typeface="DM Sans"/>
              </a:rPr>
              <a:t> La próxima vez que hagamos la búsqueda del usuario, podemos programarlo para que no sólo obtenga al usuario, sino sus referencias de mascotas también.</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resultado final será la combinación del Documento usuario, más los documentos correspondientes a cada mascota</a:t>
            </a:r>
            <a:endParaRPr>
              <a:latin typeface="DM Sans"/>
              <a:ea typeface="DM Sans"/>
              <a:cs typeface="DM Sans"/>
              <a:sym typeface="DM Sans"/>
            </a:endParaRPr>
          </a:p>
        </p:txBody>
      </p:sp>
      <p:pic>
        <p:nvPicPr>
          <p:cNvPr id="525" name="Google Shape;525;p108"/>
          <p:cNvPicPr preferRelativeResize="0"/>
          <p:nvPr/>
        </p:nvPicPr>
        <p:blipFill rotWithShape="1">
          <a:blip r:embed="rId3">
            <a:alphaModFix/>
          </a:blip>
          <a:srcRect r="51231"/>
          <a:stretch/>
        </p:blipFill>
        <p:spPr>
          <a:xfrm>
            <a:off x="6258667" y="1214901"/>
            <a:ext cx="5751967" cy="4686033"/>
          </a:xfrm>
          <a:prstGeom prst="rect">
            <a:avLst/>
          </a:prstGeom>
          <a:noFill/>
          <a:ln>
            <a:noFill/>
          </a:ln>
        </p:spPr>
      </p:pic>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09"/>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Populations en Mongoose</a:t>
            </a:r>
            <a:endParaRPr sz="5333" b="1">
              <a:solidFill>
                <a:schemeClr val="dk1"/>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238"/>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Clases</a:t>
            </a:r>
            <a:endParaRPr sz="5333" b="1">
              <a:solidFill>
                <a:schemeClr val="dk1"/>
              </a:solidFill>
              <a:latin typeface="DM Sans"/>
              <a:ea typeface="DM Sans"/>
              <a:cs typeface="DM Sans"/>
              <a:sym typeface="DM Sans"/>
            </a:endParaRPr>
          </a:p>
        </p:txBody>
      </p:sp>
      <p:sp>
        <p:nvSpPr>
          <p:cNvPr id="1129" name="Google Shape;1129;p238"/>
          <p:cNvSpPr txBox="1"/>
          <p:nvPr/>
        </p:nvSpPr>
        <p:spPr>
          <a:xfrm>
            <a:off x="631133" y="2544233"/>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clase es una representación de una entidad. Nos sirve para modelar múltiples cosas como: un auto, una persona, o bien cosas más abstractas como: un administrador de archivos, un conector a base de datos, etc.</a:t>
            </a:r>
            <a:endParaRPr>
              <a:solidFill>
                <a:srgbClr val="000000"/>
              </a:solidFill>
              <a:latin typeface="DM Sans"/>
              <a:ea typeface="DM Sans"/>
              <a:cs typeface="DM Sans"/>
              <a:sym typeface="DM Sans"/>
            </a:endParaRPr>
          </a:p>
        </p:txBody>
      </p:sp>
      <p:sp>
        <p:nvSpPr>
          <p:cNvPr id="1130" name="Google Shape;1130;p238"/>
          <p:cNvSpPr txBox="1"/>
          <p:nvPr/>
        </p:nvSpPr>
        <p:spPr>
          <a:xfrm>
            <a:off x="6036767" y="2544233"/>
            <a:ext cx="51128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Las clases funcionan como </a:t>
            </a:r>
            <a:r>
              <a:rPr lang="es" b="1">
                <a:latin typeface="DM Sans"/>
                <a:ea typeface="DM Sans"/>
                <a:cs typeface="DM Sans"/>
                <a:sym typeface="DM Sans"/>
              </a:rPr>
              <a:t>moldes</a:t>
            </a:r>
            <a:r>
              <a:rPr lang="es">
                <a:latin typeface="DM Sans"/>
                <a:ea typeface="DM Sans"/>
                <a:cs typeface="DM Sans"/>
                <a:sym typeface="DM Sans"/>
              </a:rPr>
              <a:t>, por lo que una vez definida una de éstas, podemos crear múltiples objetos con la misma forma y con las mismas funcionalidades. A éstas se les llaman </a:t>
            </a:r>
            <a:r>
              <a:rPr lang="es" b="1">
                <a:latin typeface="DM Sans"/>
                <a:ea typeface="DM Sans"/>
                <a:cs typeface="DM Sans"/>
                <a:sym typeface="DM Sans"/>
              </a:rPr>
              <a:t>instancias.</a:t>
            </a:r>
            <a:endParaRPr>
              <a:solidFill>
                <a:srgbClr val="000000"/>
              </a:solidFill>
              <a:latin typeface="DM Sans"/>
              <a:ea typeface="DM Sans"/>
              <a:cs typeface="DM Sans"/>
              <a:sym typeface="DM Sans"/>
            </a:endParaRPr>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10"/>
          <p:cNvSpPr txBox="1"/>
          <p:nvPr/>
        </p:nvSpPr>
        <p:spPr>
          <a:xfrm>
            <a:off x="638600" y="2918133"/>
            <a:ext cx="10914800" cy="1967200"/>
          </a:xfrm>
          <a:prstGeom prst="rect">
            <a:avLst/>
          </a:prstGeom>
          <a:noFill/>
          <a:ln>
            <a:noFill/>
          </a:ln>
        </p:spPr>
        <p:txBody>
          <a:bodyPr spcFirstLastPara="1" wrap="square" lIns="121900" tIns="121900" rIns="121900" bIns="121900" anchor="t" anchorCtr="0">
            <a:noAutofit/>
          </a:bodyPr>
          <a:lstStyle/>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populate es un método propio de mongoose, por lo que tenemos que instalarlo. </a:t>
            </a:r>
            <a:endParaRPr>
              <a:solidFill>
                <a:schemeClr val="dk1"/>
              </a:solidFill>
              <a:highlight>
                <a:srgbClr val="FFFFFF"/>
              </a:highlight>
              <a:latin typeface="DM Sans"/>
              <a:ea typeface="DM Sans"/>
              <a:cs typeface="DM Sans"/>
              <a:sym typeface="DM Sans"/>
            </a:endParaRPr>
          </a:p>
          <a:p>
            <a:pPr marL="609585">
              <a:lnSpc>
                <a:spcPct val="115000"/>
              </a:lnSpc>
            </a:pP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Hay que tener siempre claro el nombre de la propiedad dentro del objeto, así también como la referencia de la colección, para poder hacer un populate efectivo. </a:t>
            </a:r>
            <a:endParaRPr>
              <a:solidFill>
                <a:schemeClr val="dk1"/>
              </a:solidFill>
              <a:highlight>
                <a:srgbClr val="FFFFFF"/>
              </a:highlight>
              <a:latin typeface="DM Sans"/>
              <a:ea typeface="DM Sans"/>
              <a:cs typeface="DM Sans"/>
              <a:sym typeface="DM Sans"/>
            </a:endParaRPr>
          </a:p>
          <a:p>
            <a:pPr marL="609585">
              <a:lnSpc>
                <a:spcPct val="115000"/>
              </a:lnSpc>
            </a:pPr>
            <a:endParaRPr>
              <a:solidFill>
                <a:schemeClr val="dk1"/>
              </a:solidFill>
              <a:highlight>
                <a:srgbClr val="FFFFFF"/>
              </a:highlight>
              <a:latin typeface="DM Sans"/>
              <a:ea typeface="DM Sans"/>
              <a:cs typeface="DM Sans"/>
              <a:sym typeface="DM Sans"/>
            </a:endParaRPr>
          </a:p>
          <a:p>
            <a:pPr marL="609585" indent="-419090">
              <a:lnSpc>
                <a:spcPct val="115000"/>
              </a:lnSpc>
              <a:buClr>
                <a:schemeClr val="accent4"/>
              </a:buClr>
              <a:buSzPts val="1350"/>
              <a:buFont typeface="Helvetica Neue"/>
              <a:buChar char="✓"/>
            </a:pPr>
            <a:r>
              <a:rPr lang="es">
                <a:solidFill>
                  <a:schemeClr val="dk1"/>
                </a:solidFill>
                <a:highlight>
                  <a:srgbClr val="FFFFFF"/>
                </a:highlight>
                <a:latin typeface="DM Sans"/>
                <a:ea typeface="DM Sans"/>
                <a:cs typeface="DM Sans"/>
                <a:sym typeface="DM Sans"/>
              </a:rPr>
              <a:t>Recuerda no guardar directamente el valor a referenciar en el _id, sino asignarle otro nombre (se profundizará en el ejemplo)</a:t>
            </a:r>
            <a:endParaRPr>
              <a:solidFill>
                <a:schemeClr val="dk1"/>
              </a:solidFill>
              <a:highlight>
                <a:srgbClr val="FFFFFF"/>
              </a:highlight>
              <a:latin typeface="DM Sans"/>
              <a:ea typeface="DM Sans"/>
              <a:cs typeface="DM Sans"/>
              <a:sym typeface="DM Sans"/>
            </a:endParaRPr>
          </a:p>
        </p:txBody>
      </p:sp>
      <p:sp>
        <p:nvSpPr>
          <p:cNvPr id="536" name="Google Shape;536;p110"/>
          <p:cNvSpPr txBox="1"/>
          <p:nvPr/>
        </p:nvSpPr>
        <p:spPr>
          <a:xfrm>
            <a:off x="638600" y="802033"/>
            <a:ext cx="10302000" cy="20520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Algunas cosas a considerar antes de comenzar con su uso</a:t>
            </a:r>
            <a:endParaRPr sz="5333" b="1">
              <a:latin typeface="DM Sans"/>
              <a:ea typeface="DM Sans"/>
              <a:cs typeface="DM Sans"/>
              <a:sym typeface="DM Sans"/>
            </a:endParaRPr>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11"/>
          <p:cNvSpPr txBox="1"/>
          <p:nvPr/>
        </p:nvSpPr>
        <p:spPr>
          <a:xfrm>
            <a:off x="350633" y="2661734"/>
            <a:ext cx="5631600" cy="2912937"/>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Por cuestiones de tiempo y complejidad, no levantaremos un servidor esta vez, sino que definiremos un entorno asíncrono, para poder ejecutar las operaciones de Mongoose, sin tener que llamar a un endpoint.</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Además, aprovecharemos para realizar la operación “connect” de mongoose y conectar con la base de datos a utilizar (Recomendable usar el link de conexión de Atlas)</a:t>
            </a:r>
            <a:endParaRPr sz="1733">
              <a:latin typeface="DM Sans"/>
              <a:ea typeface="DM Sans"/>
              <a:cs typeface="DM Sans"/>
              <a:sym typeface="DM Sans"/>
            </a:endParaRPr>
          </a:p>
        </p:txBody>
      </p:sp>
      <p:grpSp>
        <p:nvGrpSpPr>
          <p:cNvPr id="542" name="Google Shape;542;p111"/>
          <p:cNvGrpSpPr/>
          <p:nvPr/>
        </p:nvGrpSpPr>
        <p:grpSpPr>
          <a:xfrm>
            <a:off x="183791" y="223448"/>
            <a:ext cx="574765" cy="574765"/>
            <a:chOff x="7605951" y="217673"/>
            <a:chExt cx="738900" cy="738900"/>
          </a:xfrm>
        </p:grpSpPr>
        <p:sp>
          <p:nvSpPr>
            <p:cNvPr id="543" name="Google Shape;543;p11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44" name="Google Shape;544;p11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45" name="Google Shape;545;p111"/>
          <p:cNvSpPr txBox="1"/>
          <p:nvPr/>
        </p:nvSpPr>
        <p:spPr>
          <a:xfrm>
            <a:off x="814733" y="223434"/>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
        <p:nvSpPr>
          <p:cNvPr id="546" name="Google Shape;546;p111"/>
          <p:cNvSpPr txBox="1"/>
          <p:nvPr/>
        </p:nvSpPr>
        <p:spPr>
          <a:xfrm>
            <a:off x="300533" y="651801"/>
            <a:ext cx="7714000" cy="1723380"/>
          </a:xfrm>
          <a:prstGeom prst="rect">
            <a:avLst/>
          </a:prstGeom>
          <a:noFill/>
          <a:ln>
            <a:noFill/>
          </a:ln>
        </p:spPr>
        <p:txBody>
          <a:bodyPr spcFirstLastPara="1" wrap="square" lIns="121900" tIns="121900" rIns="121900" bIns="121900" anchor="t" anchorCtr="0">
            <a:spAutoFit/>
          </a:bodyPr>
          <a:lstStyle/>
          <a:p>
            <a:pPr marL="609585" indent="-643451">
              <a:lnSpc>
                <a:spcPct val="90000"/>
              </a:lnSpc>
              <a:buClr>
                <a:srgbClr val="000000"/>
              </a:buClr>
              <a:buSzPts val="4000"/>
              <a:buFont typeface="DM Sans"/>
              <a:buAutoNum type="arabicPeriod"/>
            </a:pPr>
            <a:r>
              <a:rPr lang="es" sz="5333" b="1">
                <a:latin typeface="DM Sans"/>
                <a:ea typeface="DM Sans"/>
                <a:cs typeface="DM Sans"/>
                <a:sym typeface="DM Sans"/>
              </a:rPr>
              <a:t>Tener un entorno asíncrono </a:t>
            </a:r>
            <a:endParaRPr sz="5333" b="1">
              <a:solidFill>
                <a:srgbClr val="000000"/>
              </a:solidFill>
              <a:latin typeface="DM Sans"/>
              <a:ea typeface="DM Sans"/>
              <a:cs typeface="DM Sans"/>
              <a:sym typeface="DM Sans"/>
            </a:endParaRPr>
          </a:p>
        </p:txBody>
      </p:sp>
      <p:pic>
        <p:nvPicPr>
          <p:cNvPr id="547" name="Google Shape;547;p111"/>
          <p:cNvPicPr preferRelativeResize="0"/>
          <p:nvPr/>
        </p:nvPicPr>
        <p:blipFill rotWithShape="1">
          <a:blip r:embed="rId4">
            <a:alphaModFix/>
          </a:blip>
          <a:srcRect r="58638"/>
          <a:stretch/>
        </p:blipFill>
        <p:spPr>
          <a:xfrm>
            <a:off x="6376234" y="1588067"/>
            <a:ext cx="5042833" cy="3988067"/>
          </a:xfrm>
          <a:prstGeom prst="rect">
            <a:avLst/>
          </a:prstGeom>
          <a:noFill/>
          <a:ln>
            <a:noFill/>
          </a:ln>
        </p:spPr>
      </p:pic>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112"/>
          <p:cNvSpPr txBox="1"/>
          <p:nvPr/>
        </p:nvSpPr>
        <p:spPr>
          <a:xfrm>
            <a:off x="1626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grpSp>
        <p:nvGrpSpPr>
          <p:cNvPr id="553" name="Google Shape;553;p112"/>
          <p:cNvGrpSpPr/>
          <p:nvPr/>
        </p:nvGrpSpPr>
        <p:grpSpPr>
          <a:xfrm>
            <a:off x="221624" y="209782"/>
            <a:ext cx="574765" cy="574765"/>
            <a:chOff x="7605951" y="217673"/>
            <a:chExt cx="738900" cy="738900"/>
          </a:xfrm>
        </p:grpSpPr>
        <p:sp>
          <p:nvSpPr>
            <p:cNvPr id="554" name="Google Shape;554;p11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55" name="Google Shape;555;p112"/>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56" name="Google Shape;556;p112"/>
          <p:cNvSpPr txBox="1"/>
          <p:nvPr/>
        </p:nvSpPr>
        <p:spPr>
          <a:xfrm>
            <a:off x="852567" y="209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
        <p:nvSpPr>
          <p:cNvPr id="557" name="Google Shape;557;p112"/>
          <p:cNvSpPr txBox="1"/>
          <p:nvPr/>
        </p:nvSpPr>
        <p:spPr>
          <a:xfrm>
            <a:off x="921467" y="682934"/>
            <a:ext cx="104656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2.	Definir el modelo student</a:t>
            </a:r>
            <a:endParaRPr sz="4000" b="1">
              <a:solidFill>
                <a:schemeClr val="lt1"/>
              </a:solidFill>
              <a:latin typeface="DM Sans"/>
              <a:ea typeface="DM Sans"/>
              <a:cs typeface="DM Sans"/>
              <a:sym typeface="DM Sans"/>
            </a:endParaRPr>
          </a:p>
        </p:txBody>
      </p:sp>
      <p:sp>
        <p:nvSpPr>
          <p:cNvPr id="558" name="Google Shape;558;p11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pic>
        <p:nvPicPr>
          <p:cNvPr id="559" name="Google Shape;559;p112"/>
          <p:cNvPicPr preferRelativeResize="0"/>
          <p:nvPr/>
        </p:nvPicPr>
        <p:blipFill>
          <a:blip r:embed="rId4">
            <a:alphaModFix/>
          </a:blip>
          <a:stretch>
            <a:fillRect/>
          </a:stretch>
        </p:blipFill>
        <p:spPr>
          <a:xfrm>
            <a:off x="1116634" y="1943073"/>
            <a:ext cx="5202735" cy="3547068"/>
          </a:xfrm>
          <a:prstGeom prst="rect">
            <a:avLst/>
          </a:prstGeom>
          <a:noFill/>
          <a:ln>
            <a:noFill/>
          </a:ln>
        </p:spPr>
      </p:pic>
      <p:sp>
        <p:nvSpPr>
          <p:cNvPr id="560" name="Google Shape;560;p112"/>
          <p:cNvSpPr txBox="1"/>
          <p:nvPr/>
        </p:nvSpPr>
        <p:spPr>
          <a:xfrm>
            <a:off x="6399367" y="1943067"/>
            <a:ext cx="4788400" cy="307695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533">
                <a:latin typeface="DM Sans"/>
                <a:ea typeface="DM Sans"/>
                <a:cs typeface="DM Sans"/>
                <a:sym typeface="DM Sans"/>
              </a:rPr>
              <a:t>Definiremos un modelo como los vistos en clases anteriores, sin embargo, notamos una estructura considerablemente más compleja en el campo courses.</a:t>
            </a:r>
            <a:endParaRPr sz="1533">
              <a:latin typeface="DM Sans"/>
              <a:ea typeface="DM Sans"/>
              <a:cs typeface="DM Sans"/>
              <a:sym typeface="DM Sans"/>
            </a:endParaRPr>
          </a:p>
          <a:p>
            <a:pPr>
              <a:buClr>
                <a:srgbClr val="000000"/>
              </a:buClr>
              <a:buSzPts val="1350"/>
            </a:pPr>
            <a:endParaRPr sz="1533">
              <a:latin typeface="DM Sans"/>
              <a:ea typeface="DM Sans"/>
              <a:cs typeface="DM Sans"/>
              <a:sym typeface="DM Sans"/>
            </a:endParaRPr>
          </a:p>
          <a:p>
            <a:pPr>
              <a:buClr>
                <a:srgbClr val="000000"/>
              </a:buClr>
              <a:buSzPts val="1350"/>
            </a:pPr>
            <a:r>
              <a:rPr lang="es" sz="1533">
                <a:latin typeface="DM Sans"/>
                <a:ea typeface="DM Sans"/>
                <a:cs typeface="DM Sans"/>
                <a:sym typeface="DM Sans"/>
              </a:rPr>
              <a:t>La estructura del campo courses indica que </a:t>
            </a:r>
            <a:r>
              <a:rPr lang="es" sz="1533" b="1">
                <a:latin typeface="DM Sans"/>
                <a:ea typeface="DM Sans"/>
                <a:cs typeface="DM Sans"/>
                <a:sym typeface="DM Sans"/>
              </a:rPr>
              <a:t>cada elemento que se ingrese al arreglo</a:t>
            </a:r>
            <a:r>
              <a:rPr lang="es" sz="1533">
                <a:latin typeface="DM Sans"/>
                <a:ea typeface="DM Sans"/>
                <a:cs typeface="DM Sans"/>
                <a:sym typeface="DM Sans"/>
              </a:rPr>
              <a:t> debe tener un campo “course”, el cual será un id que hará referencia a la colección </a:t>
            </a:r>
            <a:r>
              <a:rPr lang="es" sz="1533" b="1">
                <a:latin typeface="DM Sans"/>
                <a:ea typeface="DM Sans"/>
                <a:cs typeface="DM Sans"/>
                <a:sym typeface="DM Sans"/>
              </a:rPr>
              <a:t>courses</a:t>
            </a:r>
            <a:r>
              <a:rPr lang="es" sz="1533">
                <a:latin typeface="DM Sans"/>
                <a:ea typeface="DM Sans"/>
                <a:cs typeface="DM Sans"/>
                <a:sym typeface="DM Sans"/>
              </a:rPr>
              <a:t>. </a:t>
            </a:r>
            <a:endParaRPr sz="1533">
              <a:latin typeface="DM Sans"/>
              <a:ea typeface="DM Sans"/>
              <a:cs typeface="DM Sans"/>
              <a:sym typeface="DM Sans"/>
            </a:endParaRPr>
          </a:p>
          <a:p>
            <a:pPr>
              <a:buClr>
                <a:srgbClr val="000000"/>
              </a:buClr>
              <a:buSzPts val="1350"/>
            </a:pPr>
            <a:endParaRPr sz="1533">
              <a:latin typeface="DM Sans"/>
              <a:ea typeface="DM Sans"/>
              <a:cs typeface="DM Sans"/>
              <a:sym typeface="DM Sans"/>
            </a:endParaRPr>
          </a:p>
          <a:p>
            <a:pPr>
              <a:buClr>
                <a:srgbClr val="000000"/>
              </a:buClr>
              <a:buSzPts val="1350"/>
            </a:pPr>
            <a:r>
              <a:rPr lang="es" sz="1533">
                <a:latin typeface="DM Sans"/>
                <a:ea typeface="DM Sans"/>
                <a:cs typeface="DM Sans"/>
                <a:sym typeface="DM Sans"/>
              </a:rPr>
              <a:t>Este “ref” es el que utilizamos para saber que haremos un populate a la colección indicada. </a:t>
            </a:r>
            <a:endParaRPr sz="1533">
              <a:latin typeface="DM Sans"/>
              <a:ea typeface="DM Sans"/>
              <a:cs typeface="DM Sans"/>
              <a:sym typeface="DM Sans"/>
            </a:endParaRPr>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13"/>
          <p:cNvSpPr/>
          <p:nvPr/>
        </p:nvSpPr>
        <p:spPr>
          <a:xfrm>
            <a:off x="863200" y="17887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66" name="Google Shape;566;p113"/>
          <p:cNvSpPr txBox="1"/>
          <p:nvPr/>
        </p:nvSpPr>
        <p:spPr>
          <a:xfrm>
            <a:off x="833300" y="617434"/>
            <a:ext cx="11145600" cy="1271974"/>
          </a:xfrm>
          <a:prstGeom prst="rect">
            <a:avLst/>
          </a:prstGeom>
          <a:noFill/>
          <a:ln>
            <a:noFill/>
          </a:ln>
        </p:spPr>
        <p:txBody>
          <a:bodyPr spcFirstLastPara="1" wrap="square" lIns="121900" tIns="121900" rIns="121900" bIns="121900" anchor="t" anchorCtr="0">
            <a:spAutoFit/>
          </a:bodyPr>
          <a:lstStyle/>
          <a:p>
            <a:r>
              <a:rPr lang="es" sz="3333" b="1">
                <a:solidFill>
                  <a:schemeClr val="lt1"/>
                </a:solidFill>
                <a:latin typeface="DM Sans"/>
                <a:ea typeface="DM Sans"/>
                <a:cs typeface="DM Sans"/>
                <a:sym typeface="DM Sans"/>
              </a:rPr>
              <a:t>3. Creando el primer documento en la colección students (corroborar creación en tu base de datos)</a:t>
            </a:r>
            <a:endParaRPr sz="3333">
              <a:solidFill>
                <a:schemeClr val="lt1"/>
              </a:solidFill>
              <a:latin typeface="DM Sans"/>
              <a:ea typeface="DM Sans"/>
              <a:cs typeface="DM Sans"/>
              <a:sym typeface="DM Sans"/>
            </a:endParaRPr>
          </a:p>
        </p:txBody>
      </p:sp>
      <p:grpSp>
        <p:nvGrpSpPr>
          <p:cNvPr id="567" name="Google Shape;567;p113"/>
          <p:cNvGrpSpPr/>
          <p:nvPr/>
        </p:nvGrpSpPr>
        <p:grpSpPr>
          <a:xfrm>
            <a:off x="221624" y="108182"/>
            <a:ext cx="574765" cy="574765"/>
            <a:chOff x="7605951" y="217673"/>
            <a:chExt cx="738900" cy="738900"/>
          </a:xfrm>
        </p:grpSpPr>
        <p:sp>
          <p:nvSpPr>
            <p:cNvPr id="568" name="Google Shape;568;p113"/>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69" name="Google Shape;569;p11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70" name="Google Shape;570;p113"/>
          <p:cNvSpPr txBox="1"/>
          <p:nvPr/>
        </p:nvSpPr>
        <p:spPr>
          <a:xfrm>
            <a:off x="852567" y="1081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pic>
        <p:nvPicPr>
          <p:cNvPr id="571" name="Google Shape;571;p113"/>
          <p:cNvPicPr preferRelativeResize="0"/>
          <p:nvPr/>
        </p:nvPicPr>
        <p:blipFill rotWithShape="1">
          <a:blip r:embed="rId4">
            <a:alphaModFix/>
          </a:blip>
          <a:srcRect b="15803"/>
          <a:stretch/>
        </p:blipFill>
        <p:spPr>
          <a:xfrm>
            <a:off x="1026234" y="2441651"/>
            <a:ext cx="5069767" cy="3117375"/>
          </a:xfrm>
          <a:prstGeom prst="rect">
            <a:avLst/>
          </a:prstGeom>
          <a:noFill/>
          <a:ln>
            <a:noFill/>
          </a:ln>
        </p:spPr>
      </p:pic>
      <p:pic>
        <p:nvPicPr>
          <p:cNvPr id="572" name="Google Shape;572;p113"/>
          <p:cNvPicPr preferRelativeResize="0"/>
          <p:nvPr/>
        </p:nvPicPr>
        <p:blipFill>
          <a:blip r:embed="rId5">
            <a:alphaModFix/>
          </a:blip>
          <a:stretch>
            <a:fillRect/>
          </a:stretch>
        </p:blipFill>
        <p:spPr>
          <a:xfrm>
            <a:off x="7295367" y="2815833"/>
            <a:ext cx="3862967" cy="2369000"/>
          </a:xfrm>
          <a:prstGeom prst="rect">
            <a:avLst/>
          </a:prstGeom>
          <a:noFill/>
          <a:ln>
            <a:noFill/>
          </a:ln>
        </p:spPr>
      </p:pic>
      <p:cxnSp>
        <p:nvCxnSpPr>
          <p:cNvPr id="573" name="Google Shape;573;p113"/>
          <p:cNvCxnSpPr/>
          <p:nvPr/>
        </p:nvCxnSpPr>
        <p:spPr>
          <a:xfrm rot="10800000" flipH="1">
            <a:off x="6234533" y="4140667"/>
            <a:ext cx="1023600" cy="1880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14"/>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79" name="Google Shape;579;p114"/>
          <p:cNvSpPr txBox="1"/>
          <p:nvPr/>
        </p:nvSpPr>
        <p:spPr>
          <a:xfrm>
            <a:off x="5933367" y="1835301"/>
            <a:ext cx="4788400" cy="18974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533">
                <a:latin typeface="DM Sans"/>
                <a:ea typeface="DM Sans"/>
                <a:cs typeface="DM Sans"/>
                <a:sym typeface="DM Sans"/>
              </a:rPr>
              <a:t>course hará referencia a los diferentes cursos a los que puede pertenecer un estudiante. </a:t>
            </a:r>
            <a:endParaRPr sz="1533">
              <a:latin typeface="DM Sans"/>
              <a:ea typeface="DM Sans"/>
              <a:cs typeface="DM Sans"/>
              <a:sym typeface="DM Sans"/>
            </a:endParaRPr>
          </a:p>
          <a:p>
            <a:pPr>
              <a:buClr>
                <a:srgbClr val="000000"/>
              </a:buClr>
              <a:buSzPts val="1350"/>
            </a:pPr>
            <a:endParaRPr sz="1533">
              <a:latin typeface="DM Sans"/>
              <a:ea typeface="DM Sans"/>
              <a:cs typeface="DM Sans"/>
              <a:sym typeface="DM Sans"/>
            </a:endParaRPr>
          </a:p>
          <a:p>
            <a:pPr>
              <a:buClr>
                <a:srgbClr val="000000"/>
              </a:buClr>
              <a:buSzPts val="1350"/>
            </a:pPr>
            <a:r>
              <a:rPr lang="es" sz="1533">
                <a:latin typeface="DM Sans"/>
                <a:ea typeface="DM Sans"/>
                <a:cs typeface="DM Sans"/>
                <a:sym typeface="DM Sans"/>
              </a:rPr>
              <a:t>Éste no contará con referencia y su uso para este ejemplo se reducirá a ser un elemento que pueda agregarse al arreglo “courses” de los documentos de tipo estudiante.</a:t>
            </a:r>
            <a:endParaRPr sz="1533">
              <a:latin typeface="DM Sans"/>
              <a:ea typeface="DM Sans"/>
              <a:cs typeface="DM Sans"/>
              <a:sym typeface="DM Sans"/>
            </a:endParaRPr>
          </a:p>
        </p:txBody>
      </p:sp>
      <p:grpSp>
        <p:nvGrpSpPr>
          <p:cNvPr id="580" name="Google Shape;580;p114"/>
          <p:cNvGrpSpPr/>
          <p:nvPr/>
        </p:nvGrpSpPr>
        <p:grpSpPr>
          <a:xfrm>
            <a:off x="221624" y="209782"/>
            <a:ext cx="574765" cy="574765"/>
            <a:chOff x="7605951" y="217673"/>
            <a:chExt cx="738900" cy="738900"/>
          </a:xfrm>
        </p:grpSpPr>
        <p:sp>
          <p:nvSpPr>
            <p:cNvPr id="581" name="Google Shape;581;p114"/>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82" name="Google Shape;582;p114"/>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583" name="Google Shape;583;p114"/>
          <p:cNvSpPr txBox="1"/>
          <p:nvPr/>
        </p:nvSpPr>
        <p:spPr>
          <a:xfrm>
            <a:off x="852567" y="2097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
        <p:nvSpPr>
          <p:cNvPr id="584" name="Google Shape;584;p114"/>
          <p:cNvSpPr txBox="1"/>
          <p:nvPr/>
        </p:nvSpPr>
        <p:spPr>
          <a:xfrm>
            <a:off x="852567" y="682934"/>
            <a:ext cx="70416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4. 	Definir el modelo course</a:t>
            </a:r>
            <a:endParaRPr sz="4000" b="1">
              <a:solidFill>
                <a:schemeClr val="lt1"/>
              </a:solidFill>
              <a:latin typeface="DM Sans"/>
              <a:ea typeface="DM Sans"/>
              <a:cs typeface="DM Sans"/>
              <a:sym typeface="DM Sans"/>
            </a:endParaRPr>
          </a:p>
        </p:txBody>
      </p:sp>
      <p:pic>
        <p:nvPicPr>
          <p:cNvPr id="585" name="Google Shape;585;p114"/>
          <p:cNvPicPr preferRelativeResize="0"/>
          <p:nvPr/>
        </p:nvPicPr>
        <p:blipFill>
          <a:blip r:embed="rId4">
            <a:alphaModFix/>
          </a:blip>
          <a:stretch>
            <a:fillRect/>
          </a:stretch>
        </p:blipFill>
        <p:spPr>
          <a:xfrm>
            <a:off x="1143301" y="1835300"/>
            <a:ext cx="4584567" cy="3840933"/>
          </a:xfrm>
          <a:prstGeom prst="rect">
            <a:avLst/>
          </a:prstGeom>
          <a:noFill/>
          <a:ln>
            <a:noFill/>
          </a:ln>
        </p:spPr>
      </p:pic>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115"/>
          <p:cNvPicPr preferRelativeResize="0"/>
          <p:nvPr/>
        </p:nvPicPr>
        <p:blipFill>
          <a:blip r:embed="rId3">
            <a:alphaModFix/>
          </a:blip>
          <a:stretch>
            <a:fillRect/>
          </a:stretch>
        </p:blipFill>
        <p:spPr>
          <a:xfrm>
            <a:off x="1008867" y="1689501"/>
            <a:ext cx="10174267" cy="4376033"/>
          </a:xfrm>
          <a:prstGeom prst="rect">
            <a:avLst/>
          </a:prstGeom>
          <a:noFill/>
          <a:ln>
            <a:noFill/>
          </a:ln>
        </p:spPr>
      </p:pic>
      <p:grpSp>
        <p:nvGrpSpPr>
          <p:cNvPr id="591" name="Google Shape;591;p115"/>
          <p:cNvGrpSpPr/>
          <p:nvPr/>
        </p:nvGrpSpPr>
        <p:grpSpPr>
          <a:xfrm>
            <a:off x="221624" y="108182"/>
            <a:ext cx="574765" cy="574765"/>
            <a:chOff x="7605951" y="217673"/>
            <a:chExt cx="738900" cy="738900"/>
          </a:xfrm>
        </p:grpSpPr>
        <p:sp>
          <p:nvSpPr>
            <p:cNvPr id="592" name="Google Shape;592;p11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93" name="Google Shape;593;p115"/>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94" name="Google Shape;594;p115"/>
          <p:cNvSpPr txBox="1"/>
          <p:nvPr/>
        </p:nvSpPr>
        <p:spPr>
          <a:xfrm>
            <a:off x="852567" y="1081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
        <p:nvSpPr>
          <p:cNvPr id="595" name="Google Shape;595;p115"/>
          <p:cNvSpPr txBox="1"/>
          <p:nvPr/>
        </p:nvSpPr>
        <p:spPr>
          <a:xfrm>
            <a:off x="796400" y="617434"/>
            <a:ext cx="11145600" cy="759078"/>
          </a:xfrm>
          <a:prstGeom prst="rect">
            <a:avLst/>
          </a:prstGeom>
          <a:noFill/>
          <a:ln>
            <a:noFill/>
          </a:ln>
        </p:spPr>
        <p:txBody>
          <a:bodyPr spcFirstLastPara="1" wrap="square" lIns="121900" tIns="121900" rIns="121900" bIns="121900" anchor="t" anchorCtr="0">
            <a:spAutoFit/>
          </a:bodyPr>
          <a:lstStyle/>
          <a:p>
            <a:r>
              <a:rPr lang="es" sz="3333" b="1">
                <a:solidFill>
                  <a:schemeClr val="lt1"/>
                </a:solidFill>
                <a:latin typeface="DM Sans"/>
                <a:ea typeface="DM Sans"/>
                <a:cs typeface="DM Sans"/>
                <a:sym typeface="DM Sans"/>
              </a:rPr>
              <a:t>5. Creando el primer curso en la base</a:t>
            </a:r>
            <a:endParaRPr sz="3333">
              <a:solidFill>
                <a:schemeClr val="lt1"/>
              </a:solidFill>
              <a:latin typeface="DM Sans"/>
              <a:ea typeface="DM Sans"/>
              <a:cs typeface="DM Sans"/>
              <a:sym typeface="DM Sans"/>
            </a:endParaRPr>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16"/>
          <p:cNvSpPr txBox="1"/>
          <p:nvPr/>
        </p:nvSpPr>
        <p:spPr>
          <a:xfrm>
            <a:off x="673800" y="325200"/>
            <a:ext cx="10302000" cy="2052000"/>
          </a:xfrm>
          <a:prstGeom prst="rect">
            <a:avLst/>
          </a:prstGeom>
          <a:noFill/>
          <a:ln>
            <a:noFill/>
          </a:ln>
        </p:spPr>
        <p:txBody>
          <a:bodyPr spcFirstLastPara="1" wrap="square" lIns="121900" tIns="121900" rIns="121900" bIns="121900" anchor="t" anchorCtr="0">
            <a:noAutofit/>
          </a:bodyPr>
          <a:lstStyle/>
          <a:p>
            <a:r>
              <a:rPr lang="es" sz="4000" b="1">
                <a:latin typeface="DM Sans"/>
                <a:ea typeface="DM Sans"/>
                <a:cs typeface="DM Sans"/>
                <a:sym typeface="DM Sans"/>
              </a:rPr>
              <a:t>Hasta este punto del proceso tenemos los siguientes elementos en la base:</a:t>
            </a:r>
            <a:endParaRPr sz="4000" b="1">
              <a:latin typeface="DM Sans"/>
              <a:ea typeface="DM Sans"/>
              <a:cs typeface="DM Sans"/>
              <a:sym typeface="DM Sans"/>
            </a:endParaRPr>
          </a:p>
        </p:txBody>
      </p:sp>
      <p:pic>
        <p:nvPicPr>
          <p:cNvPr id="601" name="Google Shape;601;p116"/>
          <p:cNvPicPr preferRelativeResize="0"/>
          <p:nvPr/>
        </p:nvPicPr>
        <p:blipFill>
          <a:blip r:embed="rId3">
            <a:alphaModFix/>
          </a:blip>
          <a:stretch>
            <a:fillRect/>
          </a:stretch>
        </p:blipFill>
        <p:spPr>
          <a:xfrm>
            <a:off x="159900" y="2771800"/>
            <a:ext cx="4648200" cy="2946400"/>
          </a:xfrm>
          <a:prstGeom prst="rect">
            <a:avLst/>
          </a:prstGeom>
          <a:noFill/>
          <a:ln>
            <a:noFill/>
          </a:ln>
        </p:spPr>
      </p:pic>
      <p:sp>
        <p:nvSpPr>
          <p:cNvPr id="602" name="Google Shape;602;p116"/>
          <p:cNvSpPr txBox="1"/>
          <p:nvPr/>
        </p:nvSpPr>
        <p:spPr>
          <a:xfrm>
            <a:off x="673800" y="2144134"/>
            <a:ext cx="3620400" cy="656614"/>
          </a:xfrm>
          <a:prstGeom prst="rect">
            <a:avLst/>
          </a:prstGeom>
          <a:noFill/>
          <a:ln>
            <a:noFill/>
          </a:ln>
        </p:spPr>
        <p:txBody>
          <a:bodyPr spcFirstLastPara="1" wrap="square" lIns="121900" tIns="121900" rIns="121900" bIns="121900" anchor="t" anchorCtr="0">
            <a:spAutoFit/>
          </a:bodyPr>
          <a:lstStyle/>
          <a:p>
            <a:r>
              <a:rPr lang="es" sz="2667">
                <a:latin typeface="DM Sans"/>
                <a:ea typeface="DM Sans"/>
                <a:cs typeface="DM Sans"/>
                <a:sym typeface="DM Sans"/>
              </a:rPr>
              <a:t>Colección “users”</a:t>
            </a:r>
            <a:endParaRPr sz="2667">
              <a:latin typeface="DM Sans"/>
              <a:ea typeface="DM Sans"/>
              <a:cs typeface="DM Sans"/>
              <a:sym typeface="DM Sans"/>
            </a:endParaRPr>
          </a:p>
        </p:txBody>
      </p:sp>
      <p:pic>
        <p:nvPicPr>
          <p:cNvPr id="603" name="Google Shape;603;p116"/>
          <p:cNvPicPr preferRelativeResize="0"/>
          <p:nvPr/>
        </p:nvPicPr>
        <p:blipFill rotWithShape="1">
          <a:blip r:embed="rId4">
            <a:alphaModFix/>
          </a:blip>
          <a:srcRect t="6568"/>
          <a:stretch/>
        </p:blipFill>
        <p:spPr>
          <a:xfrm>
            <a:off x="4942967" y="2771800"/>
            <a:ext cx="6910933" cy="3169067"/>
          </a:xfrm>
          <a:prstGeom prst="rect">
            <a:avLst/>
          </a:prstGeom>
          <a:noFill/>
          <a:ln>
            <a:noFill/>
          </a:ln>
        </p:spPr>
      </p:pic>
      <p:sp>
        <p:nvSpPr>
          <p:cNvPr id="604" name="Google Shape;604;p116"/>
          <p:cNvSpPr txBox="1"/>
          <p:nvPr/>
        </p:nvSpPr>
        <p:spPr>
          <a:xfrm>
            <a:off x="4942967" y="2144134"/>
            <a:ext cx="3620400" cy="656614"/>
          </a:xfrm>
          <a:prstGeom prst="rect">
            <a:avLst/>
          </a:prstGeom>
          <a:noFill/>
          <a:ln>
            <a:noFill/>
          </a:ln>
        </p:spPr>
        <p:txBody>
          <a:bodyPr spcFirstLastPara="1" wrap="square" lIns="121900" tIns="121900" rIns="121900" bIns="121900" anchor="t" anchorCtr="0">
            <a:spAutoFit/>
          </a:bodyPr>
          <a:lstStyle/>
          <a:p>
            <a:r>
              <a:rPr lang="es" sz="2667">
                <a:latin typeface="DM Sans"/>
                <a:ea typeface="DM Sans"/>
                <a:cs typeface="DM Sans"/>
                <a:sym typeface="DM Sans"/>
              </a:rPr>
              <a:t>Colección “courses”</a:t>
            </a:r>
            <a:endParaRPr sz="2667">
              <a:latin typeface="DM Sans"/>
              <a:ea typeface="DM Sans"/>
              <a:cs typeface="DM Sans"/>
              <a:sym typeface="DM Sans"/>
            </a:endParaRPr>
          </a:p>
        </p:txBody>
      </p:sp>
      <p:pic>
        <p:nvPicPr>
          <p:cNvPr id="605" name="Google Shape;605;p116"/>
          <p:cNvPicPr preferRelativeResize="0"/>
          <p:nvPr/>
        </p:nvPicPr>
        <p:blipFill>
          <a:blip r:embed="rId5">
            <a:alphaModFix/>
          </a:blip>
          <a:stretch>
            <a:fillRect/>
          </a:stretch>
        </p:blipFill>
        <p:spPr>
          <a:xfrm>
            <a:off x="10415218" y="6256367"/>
            <a:ext cx="1534333" cy="356767"/>
          </a:xfrm>
          <a:prstGeom prst="rect">
            <a:avLst/>
          </a:prstGeom>
          <a:noFill/>
          <a:ln>
            <a:noFill/>
          </a:ln>
        </p:spPr>
      </p:pic>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17"/>
          <p:cNvSpPr txBox="1"/>
          <p:nvPr/>
        </p:nvSpPr>
        <p:spPr>
          <a:xfrm>
            <a:off x="673800" y="325200"/>
            <a:ext cx="11064000" cy="1588400"/>
          </a:xfrm>
          <a:prstGeom prst="rect">
            <a:avLst/>
          </a:prstGeom>
          <a:noFill/>
          <a:ln>
            <a:noFill/>
          </a:ln>
        </p:spPr>
        <p:txBody>
          <a:bodyPr spcFirstLastPara="1" wrap="square" lIns="121900" tIns="121900" rIns="121900" bIns="121900" anchor="t" anchorCtr="0">
            <a:noAutofit/>
          </a:bodyPr>
          <a:lstStyle/>
          <a:p>
            <a:r>
              <a:rPr lang="es" sz="4000" b="1">
                <a:latin typeface="DM Sans"/>
                <a:ea typeface="DM Sans"/>
                <a:cs typeface="DM Sans"/>
                <a:sym typeface="DM Sans"/>
              </a:rPr>
              <a:t>El objetivo será colocar el _id del curso dentro del arreglo de cursos del estudiante</a:t>
            </a:r>
            <a:endParaRPr sz="4000" b="1">
              <a:latin typeface="DM Sans"/>
              <a:ea typeface="DM Sans"/>
              <a:cs typeface="DM Sans"/>
              <a:sym typeface="DM Sans"/>
            </a:endParaRPr>
          </a:p>
        </p:txBody>
      </p:sp>
      <p:pic>
        <p:nvPicPr>
          <p:cNvPr id="611" name="Google Shape;611;p117"/>
          <p:cNvPicPr preferRelativeResize="0"/>
          <p:nvPr/>
        </p:nvPicPr>
        <p:blipFill>
          <a:blip r:embed="rId3">
            <a:alphaModFix/>
          </a:blip>
          <a:stretch>
            <a:fillRect/>
          </a:stretch>
        </p:blipFill>
        <p:spPr>
          <a:xfrm>
            <a:off x="159900" y="2771800"/>
            <a:ext cx="4648200" cy="2946400"/>
          </a:xfrm>
          <a:prstGeom prst="rect">
            <a:avLst/>
          </a:prstGeom>
          <a:noFill/>
          <a:ln>
            <a:noFill/>
          </a:ln>
        </p:spPr>
      </p:pic>
      <p:sp>
        <p:nvSpPr>
          <p:cNvPr id="612" name="Google Shape;612;p117"/>
          <p:cNvSpPr txBox="1"/>
          <p:nvPr/>
        </p:nvSpPr>
        <p:spPr>
          <a:xfrm>
            <a:off x="673800" y="2144134"/>
            <a:ext cx="3620400" cy="656614"/>
          </a:xfrm>
          <a:prstGeom prst="rect">
            <a:avLst/>
          </a:prstGeom>
          <a:noFill/>
          <a:ln>
            <a:noFill/>
          </a:ln>
        </p:spPr>
        <p:txBody>
          <a:bodyPr spcFirstLastPara="1" wrap="square" lIns="121900" tIns="121900" rIns="121900" bIns="121900" anchor="t" anchorCtr="0">
            <a:spAutoFit/>
          </a:bodyPr>
          <a:lstStyle/>
          <a:p>
            <a:r>
              <a:rPr lang="es" sz="2667">
                <a:latin typeface="DM Sans"/>
                <a:ea typeface="DM Sans"/>
                <a:cs typeface="DM Sans"/>
                <a:sym typeface="DM Sans"/>
              </a:rPr>
              <a:t>Colección “users”</a:t>
            </a:r>
            <a:endParaRPr sz="2667">
              <a:latin typeface="DM Sans"/>
              <a:ea typeface="DM Sans"/>
              <a:cs typeface="DM Sans"/>
              <a:sym typeface="DM Sans"/>
            </a:endParaRPr>
          </a:p>
        </p:txBody>
      </p:sp>
      <p:pic>
        <p:nvPicPr>
          <p:cNvPr id="613" name="Google Shape;613;p117"/>
          <p:cNvPicPr preferRelativeResize="0"/>
          <p:nvPr/>
        </p:nvPicPr>
        <p:blipFill rotWithShape="1">
          <a:blip r:embed="rId4">
            <a:alphaModFix/>
          </a:blip>
          <a:srcRect t="6568"/>
          <a:stretch/>
        </p:blipFill>
        <p:spPr>
          <a:xfrm>
            <a:off x="4942967" y="2771800"/>
            <a:ext cx="6910933" cy="3169067"/>
          </a:xfrm>
          <a:prstGeom prst="rect">
            <a:avLst/>
          </a:prstGeom>
          <a:noFill/>
          <a:ln>
            <a:noFill/>
          </a:ln>
        </p:spPr>
      </p:pic>
      <p:sp>
        <p:nvSpPr>
          <p:cNvPr id="614" name="Google Shape;614;p117"/>
          <p:cNvSpPr txBox="1"/>
          <p:nvPr/>
        </p:nvSpPr>
        <p:spPr>
          <a:xfrm>
            <a:off x="4942967" y="2144134"/>
            <a:ext cx="3620400" cy="656614"/>
          </a:xfrm>
          <a:prstGeom prst="rect">
            <a:avLst/>
          </a:prstGeom>
          <a:noFill/>
          <a:ln>
            <a:noFill/>
          </a:ln>
        </p:spPr>
        <p:txBody>
          <a:bodyPr spcFirstLastPara="1" wrap="square" lIns="121900" tIns="121900" rIns="121900" bIns="121900" anchor="t" anchorCtr="0">
            <a:spAutoFit/>
          </a:bodyPr>
          <a:lstStyle/>
          <a:p>
            <a:r>
              <a:rPr lang="es" sz="2667">
                <a:latin typeface="DM Sans"/>
                <a:ea typeface="DM Sans"/>
                <a:cs typeface="DM Sans"/>
                <a:sym typeface="DM Sans"/>
              </a:rPr>
              <a:t>Colección “courses”</a:t>
            </a:r>
            <a:endParaRPr sz="2667">
              <a:latin typeface="DM Sans"/>
              <a:ea typeface="DM Sans"/>
              <a:cs typeface="DM Sans"/>
              <a:sym typeface="DM Sans"/>
            </a:endParaRPr>
          </a:p>
        </p:txBody>
      </p:sp>
      <p:sp>
        <p:nvSpPr>
          <p:cNvPr id="615" name="Google Shape;615;p117"/>
          <p:cNvSpPr/>
          <p:nvPr/>
        </p:nvSpPr>
        <p:spPr>
          <a:xfrm>
            <a:off x="7010600" y="3815067"/>
            <a:ext cx="2033400" cy="8567"/>
          </a:xfrm>
          <a:custGeom>
            <a:avLst/>
            <a:gdLst/>
            <a:ahLst/>
            <a:cxnLst/>
            <a:rect l="l" t="t" r="r" b="b"/>
            <a:pathLst>
              <a:path w="61002" h="257" extrusionOk="0">
                <a:moveTo>
                  <a:pt x="0" y="257"/>
                </a:moveTo>
                <a:cubicBezTo>
                  <a:pt x="20334" y="257"/>
                  <a:pt x="40668" y="0"/>
                  <a:pt x="61002" y="0"/>
                </a:cubicBezTo>
              </a:path>
            </a:pathLst>
          </a:custGeom>
          <a:noFill/>
          <a:ln w="9525" cap="flat" cmpd="sng">
            <a:solidFill>
              <a:schemeClr val="dk2"/>
            </a:solidFill>
            <a:prstDash val="solid"/>
            <a:round/>
            <a:headEnd type="none" w="med" len="med"/>
            <a:tailEnd type="none" w="med" len="med"/>
          </a:ln>
        </p:spPr>
      </p:sp>
      <p:pic>
        <p:nvPicPr>
          <p:cNvPr id="616" name="Google Shape;616;p117"/>
          <p:cNvPicPr preferRelativeResize="0"/>
          <p:nvPr/>
        </p:nvPicPr>
        <p:blipFill>
          <a:blip r:embed="rId5">
            <a:alphaModFix/>
          </a:blip>
          <a:stretch>
            <a:fillRect/>
          </a:stretch>
        </p:blipFill>
        <p:spPr>
          <a:xfrm>
            <a:off x="10415218" y="6256367"/>
            <a:ext cx="1534333" cy="356767"/>
          </a:xfrm>
          <a:prstGeom prst="rect">
            <a:avLst/>
          </a:prstGeom>
          <a:noFill/>
          <a:ln>
            <a:noFill/>
          </a:ln>
        </p:spPr>
      </p:pic>
      <p:sp>
        <p:nvSpPr>
          <p:cNvPr id="617" name="Google Shape;617;p117"/>
          <p:cNvSpPr/>
          <p:nvPr/>
        </p:nvSpPr>
        <p:spPr>
          <a:xfrm>
            <a:off x="1200800" y="4671867"/>
            <a:ext cx="1239200" cy="253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18" name="Google Shape;618;p117"/>
          <p:cNvCxnSpPr>
            <a:stCxn id="617" idx="3"/>
          </p:cNvCxnSpPr>
          <p:nvPr/>
        </p:nvCxnSpPr>
        <p:spPr>
          <a:xfrm rot="10800000" flipH="1">
            <a:off x="2440000" y="3426467"/>
            <a:ext cx="5282400" cy="13720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619" name="Google Shape;619;p117"/>
          <p:cNvCxnSpPr/>
          <p:nvPr/>
        </p:nvCxnSpPr>
        <p:spPr>
          <a:xfrm flipH="1">
            <a:off x="7715067" y="3433600"/>
            <a:ext cx="1600" cy="212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118"/>
          <p:cNvPicPr preferRelativeResize="0"/>
          <p:nvPr/>
        </p:nvPicPr>
        <p:blipFill rotWithShape="1">
          <a:blip r:embed="rId3">
            <a:alphaModFix/>
          </a:blip>
          <a:srcRect b="15938"/>
          <a:stretch/>
        </p:blipFill>
        <p:spPr>
          <a:xfrm>
            <a:off x="1566384" y="1842233"/>
            <a:ext cx="9059232" cy="4344467"/>
          </a:xfrm>
          <a:prstGeom prst="rect">
            <a:avLst/>
          </a:prstGeom>
          <a:noFill/>
          <a:ln>
            <a:noFill/>
          </a:ln>
        </p:spPr>
      </p:pic>
      <p:sp>
        <p:nvSpPr>
          <p:cNvPr id="625" name="Google Shape;625;p118"/>
          <p:cNvSpPr txBox="1"/>
          <p:nvPr/>
        </p:nvSpPr>
        <p:spPr>
          <a:xfrm>
            <a:off x="721533" y="682934"/>
            <a:ext cx="11145600" cy="1271974"/>
          </a:xfrm>
          <a:prstGeom prst="rect">
            <a:avLst/>
          </a:prstGeom>
          <a:noFill/>
          <a:ln>
            <a:noFill/>
          </a:ln>
        </p:spPr>
        <p:txBody>
          <a:bodyPr spcFirstLastPara="1" wrap="square" lIns="121900" tIns="121900" rIns="121900" bIns="121900" anchor="t" anchorCtr="0">
            <a:spAutoFit/>
          </a:bodyPr>
          <a:lstStyle/>
          <a:p>
            <a:r>
              <a:rPr lang="es" sz="3333" b="1">
                <a:solidFill>
                  <a:schemeClr val="lt1"/>
                </a:solidFill>
                <a:latin typeface="DM Sans"/>
                <a:ea typeface="DM Sans"/>
                <a:cs typeface="DM Sans"/>
                <a:sym typeface="DM Sans"/>
              </a:rPr>
              <a:t>6. Agregando el id del curso al arreglo de cursos del estudiante</a:t>
            </a:r>
            <a:endParaRPr sz="3333">
              <a:solidFill>
                <a:schemeClr val="lt1"/>
              </a:solidFill>
              <a:latin typeface="DM Sans"/>
              <a:ea typeface="DM Sans"/>
              <a:cs typeface="DM Sans"/>
              <a:sym typeface="DM Sans"/>
            </a:endParaRPr>
          </a:p>
        </p:txBody>
      </p:sp>
      <p:grpSp>
        <p:nvGrpSpPr>
          <p:cNvPr id="626" name="Google Shape;626;p118"/>
          <p:cNvGrpSpPr/>
          <p:nvPr/>
        </p:nvGrpSpPr>
        <p:grpSpPr>
          <a:xfrm>
            <a:off x="221624" y="108182"/>
            <a:ext cx="574765" cy="574765"/>
            <a:chOff x="7605951" y="217673"/>
            <a:chExt cx="738900" cy="738900"/>
          </a:xfrm>
        </p:grpSpPr>
        <p:sp>
          <p:nvSpPr>
            <p:cNvPr id="627" name="Google Shape;627;p118"/>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28" name="Google Shape;628;p11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29" name="Google Shape;629;p118"/>
          <p:cNvSpPr txBox="1"/>
          <p:nvPr/>
        </p:nvSpPr>
        <p:spPr>
          <a:xfrm>
            <a:off x="852567" y="1081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19"/>
          <p:cNvSpPr txBox="1"/>
          <p:nvPr/>
        </p:nvSpPr>
        <p:spPr>
          <a:xfrm>
            <a:off x="350633" y="2374551"/>
            <a:ext cx="5631600" cy="2379585"/>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Si regresamos a nuestra base de datos, notaremos que ya se encuentra agregado el curso… ¿con dos ids?</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El id del campo “course” es donde agregamos el curso, </a:t>
            </a:r>
            <a:r>
              <a:rPr lang="es" sz="1733" b="1">
                <a:latin typeface="DM Sans"/>
                <a:ea typeface="DM Sans"/>
                <a:cs typeface="DM Sans"/>
                <a:sym typeface="DM Sans"/>
              </a:rPr>
              <a:t>éste es el que utilizaremos para nuestra population</a:t>
            </a:r>
            <a:r>
              <a:rPr lang="es" sz="1733">
                <a:latin typeface="DM Sans"/>
                <a:ea typeface="DM Sans"/>
                <a:cs typeface="DM Sans"/>
                <a:sym typeface="DM Sans"/>
              </a:rPr>
              <a:t>.</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Por otra parte, el _id adicional lo autogeneró Mongo al agregar el nuevo documento. Éste no lo utilizaremos.</a:t>
            </a:r>
            <a:endParaRPr sz="1733">
              <a:latin typeface="DM Sans"/>
              <a:ea typeface="DM Sans"/>
              <a:cs typeface="DM Sans"/>
              <a:sym typeface="DM Sans"/>
            </a:endParaRPr>
          </a:p>
        </p:txBody>
      </p:sp>
      <p:grpSp>
        <p:nvGrpSpPr>
          <p:cNvPr id="635" name="Google Shape;635;p119"/>
          <p:cNvGrpSpPr/>
          <p:nvPr/>
        </p:nvGrpSpPr>
        <p:grpSpPr>
          <a:xfrm>
            <a:off x="183791" y="223448"/>
            <a:ext cx="574765" cy="574765"/>
            <a:chOff x="7605951" y="217673"/>
            <a:chExt cx="738900" cy="738900"/>
          </a:xfrm>
        </p:grpSpPr>
        <p:sp>
          <p:nvSpPr>
            <p:cNvPr id="636" name="Google Shape;636;p119"/>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37" name="Google Shape;637;p119"/>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38" name="Google Shape;638;p119"/>
          <p:cNvSpPr txBox="1"/>
          <p:nvPr/>
        </p:nvSpPr>
        <p:spPr>
          <a:xfrm>
            <a:off x="814733" y="223434"/>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
        <p:nvSpPr>
          <p:cNvPr id="639" name="Google Shape;639;p119"/>
          <p:cNvSpPr txBox="1"/>
          <p:nvPr/>
        </p:nvSpPr>
        <p:spPr>
          <a:xfrm>
            <a:off x="350633" y="710101"/>
            <a:ext cx="9461200" cy="1649770"/>
          </a:xfrm>
          <a:prstGeom prst="rect">
            <a:avLst/>
          </a:prstGeom>
          <a:noFill/>
          <a:ln>
            <a:noFill/>
          </a:ln>
        </p:spPr>
        <p:txBody>
          <a:bodyPr spcFirstLastPara="1" wrap="square" lIns="121900" tIns="121900" rIns="121900" bIns="121900" anchor="t" anchorCtr="0">
            <a:spAutoFit/>
          </a:bodyPr>
          <a:lstStyle/>
          <a:p>
            <a:pPr>
              <a:lnSpc>
                <a:spcPct val="90000"/>
              </a:lnSpc>
            </a:pPr>
            <a:r>
              <a:rPr lang="es" sz="5067" b="1">
                <a:latin typeface="DM Sans"/>
                <a:ea typeface="DM Sans"/>
                <a:cs typeface="DM Sans"/>
                <a:sym typeface="DM Sans"/>
              </a:rPr>
              <a:t>Y ese _id… </a:t>
            </a:r>
            <a:endParaRPr sz="5067" b="1">
              <a:latin typeface="DM Sans"/>
              <a:ea typeface="DM Sans"/>
              <a:cs typeface="DM Sans"/>
              <a:sym typeface="DM Sans"/>
            </a:endParaRPr>
          </a:p>
          <a:p>
            <a:pPr>
              <a:lnSpc>
                <a:spcPct val="90000"/>
              </a:lnSpc>
            </a:pPr>
            <a:r>
              <a:rPr lang="es" sz="5067" b="1">
                <a:latin typeface="DM Sans"/>
                <a:ea typeface="DM Sans"/>
                <a:cs typeface="DM Sans"/>
                <a:sym typeface="DM Sans"/>
              </a:rPr>
              <a:t>¿de dónde salió?</a:t>
            </a:r>
            <a:endParaRPr sz="5067" b="1">
              <a:solidFill>
                <a:srgbClr val="000000"/>
              </a:solidFill>
              <a:latin typeface="DM Sans"/>
              <a:ea typeface="DM Sans"/>
              <a:cs typeface="DM Sans"/>
              <a:sym typeface="DM Sans"/>
            </a:endParaRPr>
          </a:p>
        </p:txBody>
      </p:sp>
      <p:pic>
        <p:nvPicPr>
          <p:cNvPr id="640" name="Google Shape;640;p119"/>
          <p:cNvPicPr preferRelativeResize="0"/>
          <p:nvPr/>
        </p:nvPicPr>
        <p:blipFill>
          <a:blip r:embed="rId4">
            <a:alphaModFix/>
          </a:blip>
          <a:stretch>
            <a:fillRect/>
          </a:stretch>
        </p:blipFill>
        <p:spPr>
          <a:xfrm>
            <a:off x="6343700" y="2042101"/>
            <a:ext cx="5571200" cy="38461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239"/>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Declaración de clases</a:t>
            </a:r>
            <a:endParaRPr sz="5333" b="1">
              <a:solidFill>
                <a:schemeClr val="dk1"/>
              </a:solidFill>
              <a:latin typeface="DM Sans"/>
              <a:ea typeface="DM Sans"/>
              <a:cs typeface="DM Sans"/>
              <a:sym typeface="DM Sans"/>
            </a:endParaRPr>
          </a:p>
        </p:txBody>
      </p:sp>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120"/>
          <p:cNvPicPr preferRelativeResize="0"/>
          <p:nvPr/>
        </p:nvPicPr>
        <p:blipFill>
          <a:blip r:embed="rId3">
            <a:alphaModFix/>
          </a:blip>
          <a:stretch>
            <a:fillRect/>
          </a:stretch>
        </p:blipFill>
        <p:spPr>
          <a:xfrm>
            <a:off x="0" y="1442034"/>
            <a:ext cx="8509000" cy="876300"/>
          </a:xfrm>
          <a:prstGeom prst="rect">
            <a:avLst/>
          </a:prstGeom>
          <a:noFill/>
          <a:ln>
            <a:noFill/>
          </a:ln>
        </p:spPr>
      </p:pic>
      <p:pic>
        <p:nvPicPr>
          <p:cNvPr id="646" name="Google Shape;646;p120"/>
          <p:cNvPicPr preferRelativeResize="0"/>
          <p:nvPr/>
        </p:nvPicPr>
        <p:blipFill>
          <a:blip r:embed="rId4">
            <a:alphaModFix/>
          </a:blip>
          <a:stretch>
            <a:fillRect/>
          </a:stretch>
        </p:blipFill>
        <p:spPr>
          <a:xfrm>
            <a:off x="6096001" y="2912500"/>
            <a:ext cx="5850033" cy="2893667"/>
          </a:xfrm>
          <a:prstGeom prst="rect">
            <a:avLst/>
          </a:prstGeom>
          <a:noFill/>
          <a:ln>
            <a:noFill/>
          </a:ln>
        </p:spPr>
      </p:pic>
      <p:grpSp>
        <p:nvGrpSpPr>
          <p:cNvPr id="647" name="Google Shape;647;p120"/>
          <p:cNvGrpSpPr/>
          <p:nvPr/>
        </p:nvGrpSpPr>
        <p:grpSpPr>
          <a:xfrm>
            <a:off x="221624" y="108182"/>
            <a:ext cx="574765" cy="574765"/>
            <a:chOff x="7605951" y="217673"/>
            <a:chExt cx="738900" cy="738900"/>
          </a:xfrm>
        </p:grpSpPr>
        <p:sp>
          <p:nvSpPr>
            <p:cNvPr id="648" name="Google Shape;648;p12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49" name="Google Shape;649;p120"/>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650" name="Google Shape;650;p120"/>
          <p:cNvSpPr txBox="1"/>
          <p:nvPr/>
        </p:nvSpPr>
        <p:spPr>
          <a:xfrm>
            <a:off x="852567" y="1081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
        <p:nvSpPr>
          <p:cNvPr id="651" name="Google Shape;651;p120"/>
          <p:cNvSpPr txBox="1"/>
          <p:nvPr/>
        </p:nvSpPr>
        <p:spPr>
          <a:xfrm>
            <a:off x="8737667" y="1295401"/>
            <a:ext cx="3454400" cy="1169511"/>
          </a:xfrm>
          <a:prstGeom prst="rect">
            <a:avLst/>
          </a:prstGeom>
          <a:noFill/>
          <a:ln>
            <a:noFill/>
          </a:ln>
        </p:spPr>
        <p:txBody>
          <a:bodyPr spcFirstLastPara="1" wrap="square" lIns="121900" tIns="121900" rIns="121900" bIns="121900" anchor="t" anchorCtr="0">
            <a:spAutoFit/>
          </a:bodyPr>
          <a:lstStyle/>
          <a:p>
            <a:r>
              <a:rPr lang="es" sz="2000" b="1">
                <a:solidFill>
                  <a:schemeClr val="dk1"/>
                </a:solidFill>
                <a:latin typeface="DM Sans"/>
                <a:ea typeface="DM Sans"/>
                <a:cs typeface="DM Sans"/>
                <a:sym typeface="DM Sans"/>
              </a:rPr>
              <a:t>7. Volvemos a pedir al estudiante en la base de datos.</a:t>
            </a:r>
            <a:endParaRPr sz="2000">
              <a:solidFill>
                <a:schemeClr val="dk1"/>
              </a:solidFill>
              <a:latin typeface="DM Sans"/>
              <a:ea typeface="DM Sans"/>
              <a:cs typeface="DM Sans"/>
              <a:sym typeface="DM Sans"/>
            </a:endParaRPr>
          </a:p>
        </p:txBody>
      </p:sp>
      <p:sp>
        <p:nvSpPr>
          <p:cNvPr id="652" name="Google Shape;652;p120"/>
          <p:cNvSpPr txBox="1"/>
          <p:nvPr/>
        </p:nvSpPr>
        <p:spPr>
          <a:xfrm>
            <a:off x="1763767" y="3970001"/>
            <a:ext cx="4117200" cy="861734"/>
          </a:xfrm>
          <a:prstGeom prst="rect">
            <a:avLst/>
          </a:prstGeom>
          <a:noFill/>
          <a:ln>
            <a:noFill/>
          </a:ln>
        </p:spPr>
        <p:txBody>
          <a:bodyPr spcFirstLastPara="1" wrap="square" lIns="121900" tIns="121900" rIns="121900" bIns="121900" anchor="t" anchorCtr="0">
            <a:spAutoFit/>
          </a:bodyPr>
          <a:lstStyle/>
          <a:p>
            <a:pPr algn="r"/>
            <a:r>
              <a:rPr lang="es" sz="2000" b="1">
                <a:solidFill>
                  <a:schemeClr val="dk1"/>
                </a:solidFill>
                <a:latin typeface="DM Sans"/>
                <a:ea typeface="DM Sans"/>
                <a:cs typeface="DM Sans"/>
                <a:sym typeface="DM Sans"/>
              </a:rPr>
              <a:t>Y obtenemos al estudiante con los cursos sin populate</a:t>
            </a:r>
            <a:endParaRPr sz="2000">
              <a:solidFill>
                <a:schemeClr val="dk1"/>
              </a:solidFill>
              <a:latin typeface="DM Sans"/>
              <a:ea typeface="DM Sans"/>
              <a:cs typeface="DM Sans"/>
              <a:sym typeface="DM Sans"/>
            </a:endParaRPr>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21"/>
          <p:cNvSpPr txBox="1"/>
          <p:nvPr/>
        </p:nvSpPr>
        <p:spPr>
          <a:xfrm>
            <a:off x="852567" y="682967"/>
            <a:ext cx="10816400" cy="759078"/>
          </a:xfrm>
          <a:prstGeom prst="rect">
            <a:avLst/>
          </a:prstGeom>
          <a:noFill/>
          <a:ln>
            <a:noFill/>
          </a:ln>
        </p:spPr>
        <p:txBody>
          <a:bodyPr spcFirstLastPara="1" wrap="square" lIns="121900" tIns="121900" rIns="121900" bIns="121900" anchor="t" anchorCtr="0">
            <a:spAutoFit/>
          </a:bodyPr>
          <a:lstStyle/>
          <a:p>
            <a:r>
              <a:rPr lang="es" sz="3333" b="1">
                <a:solidFill>
                  <a:schemeClr val="lt1"/>
                </a:solidFill>
                <a:latin typeface="DM Sans"/>
                <a:ea typeface="DM Sans"/>
                <a:cs typeface="DM Sans"/>
                <a:sym typeface="DM Sans"/>
              </a:rPr>
              <a:t>8. Añadiendo a la query un populate</a:t>
            </a:r>
            <a:endParaRPr sz="3333">
              <a:solidFill>
                <a:schemeClr val="lt1"/>
              </a:solidFill>
              <a:latin typeface="DM Sans"/>
              <a:ea typeface="DM Sans"/>
              <a:cs typeface="DM Sans"/>
              <a:sym typeface="DM Sans"/>
            </a:endParaRPr>
          </a:p>
        </p:txBody>
      </p:sp>
      <p:grpSp>
        <p:nvGrpSpPr>
          <p:cNvPr id="658" name="Google Shape;658;p121"/>
          <p:cNvGrpSpPr/>
          <p:nvPr/>
        </p:nvGrpSpPr>
        <p:grpSpPr>
          <a:xfrm>
            <a:off x="221624" y="108182"/>
            <a:ext cx="574765" cy="574765"/>
            <a:chOff x="7605951" y="217673"/>
            <a:chExt cx="738900" cy="738900"/>
          </a:xfrm>
        </p:grpSpPr>
        <p:sp>
          <p:nvSpPr>
            <p:cNvPr id="659" name="Google Shape;659;p12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660" name="Google Shape;660;p12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61" name="Google Shape;661;p121"/>
          <p:cNvSpPr txBox="1"/>
          <p:nvPr/>
        </p:nvSpPr>
        <p:spPr>
          <a:xfrm>
            <a:off x="852567" y="108167"/>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pic>
        <p:nvPicPr>
          <p:cNvPr id="662" name="Google Shape;662;p121"/>
          <p:cNvPicPr preferRelativeResize="0"/>
          <p:nvPr/>
        </p:nvPicPr>
        <p:blipFill>
          <a:blip r:embed="rId4">
            <a:alphaModFix/>
          </a:blip>
          <a:stretch>
            <a:fillRect/>
          </a:stretch>
        </p:blipFill>
        <p:spPr>
          <a:xfrm>
            <a:off x="203201" y="1645367"/>
            <a:ext cx="11785601" cy="4431471"/>
          </a:xfrm>
          <a:prstGeom prst="rect">
            <a:avLst/>
          </a:prstGeom>
          <a:noFill/>
          <a:ln>
            <a:noFill/>
          </a:ln>
        </p:spPr>
      </p:pic>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122"/>
          <p:cNvPicPr preferRelativeResize="0"/>
          <p:nvPr/>
        </p:nvPicPr>
        <p:blipFill>
          <a:blip r:embed="rId3">
            <a:alphaModFix/>
          </a:blip>
          <a:stretch>
            <a:fillRect/>
          </a:stretch>
        </p:blipFill>
        <p:spPr>
          <a:xfrm>
            <a:off x="3625235" y="918567"/>
            <a:ext cx="8566768" cy="4873933"/>
          </a:xfrm>
          <a:prstGeom prst="rect">
            <a:avLst/>
          </a:prstGeom>
          <a:noFill/>
          <a:ln>
            <a:noFill/>
          </a:ln>
        </p:spPr>
      </p:pic>
      <p:sp>
        <p:nvSpPr>
          <p:cNvPr id="668" name="Google Shape;668;p122"/>
          <p:cNvSpPr txBox="1"/>
          <p:nvPr/>
        </p:nvSpPr>
        <p:spPr>
          <a:xfrm>
            <a:off x="455833" y="1863434"/>
            <a:ext cx="2931200" cy="3939500"/>
          </a:xfrm>
          <a:prstGeom prst="rect">
            <a:avLst/>
          </a:prstGeom>
          <a:noFill/>
          <a:ln>
            <a:noFill/>
          </a:ln>
        </p:spPr>
        <p:txBody>
          <a:bodyPr spcFirstLastPara="1" wrap="square" lIns="121900" tIns="121900" rIns="121900" bIns="121900" anchor="t" anchorCtr="0">
            <a:spAutoFit/>
          </a:bodyPr>
          <a:lstStyle/>
          <a:p>
            <a:r>
              <a:rPr lang="es" sz="2400"/>
              <a:t>¡Voil</a:t>
            </a:r>
            <a:r>
              <a:rPr lang="es" sz="2400">
                <a:solidFill>
                  <a:srgbClr val="202122"/>
                </a:solidFill>
                <a:highlight>
                  <a:srgbClr val="FFFFFF"/>
                </a:highlight>
                <a:latin typeface="DM Sans"/>
                <a:ea typeface="DM Sans"/>
                <a:cs typeface="DM Sans"/>
                <a:sym typeface="DM Sans"/>
              </a:rPr>
              <a:t>à! Tenemos ahora el documento con el estudiante, además de tener su curso agregado dentro del arreglo </a:t>
            </a:r>
            <a:r>
              <a:rPr lang="es" sz="2400" b="1">
                <a:solidFill>
                  <a:srgbClr val="202122"/>
                </a:solidFill>
                <a:highlight>
                  <a:srgbClr val="FFFFFF"/>
                </a:highlight>
                <a:latin typeface="DM Sans"/>
                <a:ea typeface="DM Sans"/>
                <a:cs typeface="DM Sans"/>
                <a:sym typeface="DM Sans"/>
              </a:rPr>
              <a:t>y completo, no sólo el id</a:t>
            </a:r>
            <a:endParaRPr sz="2400">
              <a:solidFill>
                <a:srgbClr val="202122"/>
              </a:solidFill>
              <a:highlight>
                <a:srgbClr val="FFFFFF"/>
              </a:highlight>
              <a:latin typeface="DM Sans"/>
              <a:ea typeface="DM Sans"/>
              <a:cs typeface="DM Sans"/>
              <a:sym typeface="DM Sans"/>
            </a:endParaRPr>
          </a:p>
          <a:p>
            <a:r>
              <a:rPr lang="es" sz="2400">
                <a:solidFill>
                  <a:srgbClr val="202122"/>
                </a:solidFill>
                <a:highlight>
                  <a:srgbClr val="FFFFFF"/>
                </a:highlight>
                <a:latin typeface="DM Sans"/>
                <a:ea typeface="DM Sans"/>
                <a:cs typeface="DM Sans"/>
                <a:sym typeface="DM Sans"/>
              </a:rPr>
              <a:t>population en su máximo esplendor.</a:t>
            </a:r>
            <a:endParaRPr sz="2400">
              <a:solidFill>
                <a:srgbClr val="202122"/>
              </a:solidFill>
              <a:highlight>
                <a:srgbClr val="FFFFFF"/>
              </a:highlight>
              <a:latin typeface="DM Sans"/>
              <a:ea typeface="DM Sans"/>
              <a:cs typeface="DM Sans"/>
              <a:sym typeface="DM Sans"/>
            </a:endParaRPr>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23"/>
          <p:cNvSpPr txBox="1"/>
          <p:nvPr/>
        </p:nvSpPr>
        <p:spPr>
          <a:xfrm>
            <a:off x="604933" y="175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674" name="Google Shape;674;p123"/>
          <p:cNvSpPr txBox="1"/>
          <p:nvPr/>
        </p:nvSpPr>
        <p:spPr>
          <a:xfrm>
            <a:off x="631133" y="1421933"/>
            <a:ext cx="10802400" cy="4022086"/>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067">
                <a:solidFill>
                  <a:schemeClr val="lt1"/>
                </a:solidFill>
                <a:latin typeface="DM Sans"/>
                <a:ea typeface="DM Sans"/>
                <a:cs typeface="DM Sans"/>
                <a:sym typeface="DM Sans"/>
              </a:rPr>
              <a:t>Una population es un puente entre dos documentos, como una relación unidireccional. </a:t>
            </a:r>
            <a:br>
              <a:rPr lang="es" sz="3067">
                <a:solidFill>
                  <a:schemeClr val="lt1"/>
                </a:solidFill>
                <a:latin typeface="DM Sans"/>
                <a:ea typeface="DM Sans"/>
                <a:cs typeface="DM Sans"/>
                <a:sym typeface="DM Sans"/>
              </a:rPr>
            </a:br>
            <a:br>
              <a:rPr lang="es" sz="3067">
                <a:solidFill>
                  <a:schemeClr val="lt1"/>
                </a:solidFill>
                <a:latin typeface="DM Sans"/>
                <a:ea typeface="DM Sans"/>
                <a:cs typeface="DM Sans"/>
                <a:sym typeface="DM Sans"/>
              </a:rPr>
            </a:br>
            <a:r>
              <a:rPr lang="es" sz="3067">
                <a:solidFill>
                  <a:schemeClr val="lt1"/>
                </a:solidFill>
                <a:latin typeface="DM Sans"/>
                <a:ea typeface="DM Sans"/>
                <a:cs typeface="DM Sans"/>
                <a:sym typeface="DM Sans"/>
              </a:rPr>
              <a:t>¡Jamás hagas una population bidireccional! Esto ocasionará que uno llame a otro, otro a uno, uno a otro, otro a uno… etc.</a:t>
            </a:r>
            <a:endParaRPr sz="3067">
              <a:solidFill>
                <a:schemeClr val="lt1"/>
              </a:solidFill>
              <a:latin typeface="DM Sans"/>
              <a:ea typeface="DM Sans"/>
              <a:cs typeface="DM Sans"/>
              <a:sym typeface="DM Sans"/>
            </a:endParaRPr>
          </a:p>
          <a:p>
            <a:pPr>
              <a:buClr>
                <a:srgbClr val="000000"/>
              </a:buClr>
              <a:buSzPts val="2500"/>
            </a:pPr>
            <a:endParaRPr sz="3067">
              <a:solidFill>
                <a:schemeClr val="lt1"/>
              </a:solidFill>
              <a:latin typeface="DM Sans"/>
              <a:ea typeface="DM Sans"/>
              <a:cs typeface="DM Sans"/>
              <a:sym typeface="DM Sans"/>
            </a:endParaRPr>
          </a:p>
          <a:p>
            <a:pPr>
              <a:buClr>
                <a:srgbClr val="000000"/>
              </a:buClr>
              <a:buSzPts val="2500"/>
            </a:pPr>
            <a:r>
              <a:rPr lang="es" sz="3067">
                <a:solidFill>
                  <a:schemeClr val="lt1"/>
                </a:solidFill>
                <a:latin typeface="DM Sans"/>
                <a:ea typeface="DM Sans"/>
                <a:cs typeface="DM Sans"/>
                <a:sym typeface="DM Sans"/>
              </a:rPr>
              <a:t>Por ejemplo, ¿qué pasaría si nuestro documento de cursos tuviera referencia del estudiante en su arreglo “students”?</a:t>
            </a:r>
            <a:endParaRPr sz="3067">
              <a:solidFill>
                <a:schemeClr val="lt1"/>
              </a:solidFill>
              <a:latin typeface="DM Sans"/>
              <a:ea typeface="DM Sans"/>
              <a:cs typeface="DM Sans"/>
              <a:sym typeface="DM Sans"/>
            </a:endParaRPr>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24"/>
          <p:cNvSpPr txBox="1"/>
          <p:nvPr/>
        </p:nvSpPr>
        <p:spPr>
          <a:xfrm>
            <a:off x="1992200" y="2375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Configurando una population por default</a:t>
            </a:r>
            <a:endParaRPr sz="5333" b="1">
              <a:solidFill>
                <a:schemeClr val="dk1"/>
              </a:solidFill>
              <a:latin typeface="DM Sans"/>
              <a:ea typeface="DM Sans"/>
              <a:cs typeface="DM Sans"/>
              <a:sym typeface="DM Sans"/>
            </a:endParaRPr>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25"/>
          <p:cNvSpPr txBox="1"/>
          <p:nvPr/>
        </p:nvSpPr>
        <p:spPr>
          <a:xfrm>
            <a:off x="610300" y="1469201"/>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Middlewares para mongoose</a:t>
            </a:r>
            <a:endParaRPr sz="5333" b="1">
              <a:solidFill>
                <a:schemeClr val="dk1"/>
              </a:solidFill>
              <a:latin typeface="DM Sans"/>
              <a:ea typeface="DM Sans"/>
              <a:cs typeface="DM Sans"/>
              <a:sym typeface="DM Sans"/>
            </a:endParaRPr>
          </a:p>
        </p:txBody>
      </p:sp>
      <p:sp>
        <p:nvSpPr>
          <p:cNvPr id="685" name="Google Shape;685;p125"/>
          <p:cNvSpPr txBox="1"/>
          <p:nvPr/>
        </p:nvSpPr>
        <p:spPr>
          <a:xfrm>
            <a:off x="610300" y="2539434"/>
            <a:ext cx="4934000" cy="2379585"/>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Como habrás notado, para poder “poblar” el resultado de la operación find() del estudiante y obtener los cursos, fue necesario llamar a “populate” después de la operación. </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Sin embargo, tener que colocar el populate puede resultar molesto si  utilizamos constantemente el modelo de estudiante.</a:t>
            </a:r>
            <a:endParaRPr sz="1733">
              <a:latin typeface="DM Sans"/>
              <a:ea typeface="DM Sans"/>
              <a:cs typeface="DM Sans"/>
              <a:sym typeface="DM Sans"/>
            </a:endParaRPr>
          </a:p>
        </p:txBody>
      </p:sp>
      <p:sp>
        <p:nvSpPr>
          <p:cNvPr id="686" name="Google Shape;686;p125"/>
          <p:cNvSpPr txBox="1"/>
          <p:nvPr/>
        </p:nvSpPr>
        <p:spPr>
          <a:xfrm>
            <a:off x="6096000" y="2539433"/>
            <a:ext cx="4934000" cy="2112910"/>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Mongoose tiene la posibilidad de definir “middlewares” para sus documentos y modelos con el fin de automatizar operaciones que consideremos recurrentes. </a:t>
            </a:r>
            <a:endParaRPr sz="1733">
              <a:latin typeface="DM Sans"/>
              <a:ea typeface="DM Sans"/>
              <a:cs typeface="DM Sans"/>
              <a:sym typeface="DM Sans"/>
            </a:endParaRPr>
          </a:p>
          <a:p>
            <a:br>
              <a:rPr lang="es" sz="1733">
                <a:latin typeface="DM Sans"/>
                <a:ea typeface="DM Sans"/>
                <a:cs typeface="DM Sans"/>
                <a:sym typeface="DM Sans"/>
              </a:rPr>
            </a:br>
            <a:r>
              <a:rPr lang="es" sz="1733">
                <a:latin typeface="DM Sans"/>
                <a:ea typeface="DM Sans"/>
                <a:cs typeface="DM Sans"/>
                <a:sym typeface="DM Sans"/>
              </a:rPr>
              <a:t>En esta ocasión utilizaremos un middleware conocido como “pre”</a:t>
            </a:r>
            <a:endParaRPr sz="1733">
              <a:latin typeface="DM Sans"/>
              <a:ea typeface="DM Sans"/>
              <a:cs typeface="DM Sans"/>
              <a:sym typeface="DM Sans"/>
            </a:endParaRPr>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26"/>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92" name="Google Shape;692;p126"/>
          <p:cNvSpPr txBox="1"/>
          <p:nvPr/>
        </p:nvSpPr>
        <p:spPr>
          <a:xfrm>
            <a:off x="392200" y="699867"/>
            <a:ext cx="114076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5333" b="1">
                <a:solidFill>
                  <a:schemeClr val="lt1"/>
                </a:solidFill>
                <a:latin typeface="DM Sans"/>
                <a:ea typeface="DM Sans"/>
                <a:cs typeface="DM Sans"/>
                <a:sym typeface="DM Sans"/>
              </a:rPr>
              <a:t>Pre</a:t>
            </a:r>
            <a:endParaRPr sz="5333" b="1">
              <a:solidFill>
                <a:schemeClr val="lt1"/>
              </a:solidFill>
              <a:latin typeface="DM Sans"/>
              <a:ea typeface="DM Sans"/>
              <a:cs typeface="DM Sans"/>
              <a:sym typeface="DM Sans"/>
            </a:endParaRPr>
          </a:p>
        </p:txBody>
      </p:sp>
      <p:sp>
        <p:nvSpPr>
          <p:cNvPr id="693" name="Google Shape;693;p126"/>
          <p:cNvSpPr txBox="1"/>
          <p:nvPr/>
        </p:nvSpPr>
        <p:spPr>
          <a:xfrm>
            <a:off x="1104033" y="2577133"/>
            <a:ext cx="61740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Pre se ejecutará antes de finalizar el procesado y entrega de la operación. Éste es compatible con la operación </a:t>
            </a:r>
            <a:r>
              <a:rPr lang="es" b="1">
                <a:latin typeface="DM Sans"/>
                <a:ea typeface="DM Sans"/>
                <a:cs typeface="DM Sans"/>
                <a:sym typeface="DM Sans"/>
              </a:rPr>
              <a:t>find</a:t>
            </a:r>
            <a:r>
              <a:rPr lang="es">
                <a:latin typeface="DM Sans"/>
                <a:ea typeface="DM Sans"/>
                <a:cs typeface="DM Sans"/>
                <a:sym typeface="DM Sans"/>
              </a:rPr>
              <a:t> que acostumbramos utilizar, y se entenderá como: ¿Qué deseo que se haga con este documento antes de devolver el resultado de la búsqueda?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En nuestro caso particular, lo que buscamos es realizar una population antes de recibir el documento. </a:t>
            </a:r>
            <a:endParaRPr>
              <a:latin typeface="DM Sans"/>
              <a:ea typeface="DM Sans"/>
              <a:cs typeface="DM Sans"/>
              <a:sym typeface="DM Sans"/>
            </a:endParaRPr>
          </a:p>
        </p:txBody>
      </p:sp>
      <p:sp>
        <p:nvSpPr>
          <p:cNvPr id="694" name="Google Shape;694;p126"/>
          <p:cNvSpPr txBox="1"/>
          <p:nvPr/>
        </p:nvSpPr>
        <p:spPr>
          <a:xfrm>
            <a:off x="1148267" y="1900467"/>
            <a:ext cx="8044000" cy="615513"/>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¿Qué hacer antes de devolver la data?</a:t>
            </a:r>
            <a:endParaRPr sz="1867" b="1">
              <a:solidFill>
                <a:srgbClr val="000000"/>
              </a:solidFill>
              <a:latin typeface="DM Sans"/>
              <a:ea typeface="DM Sans"/>
              <a:cs typeface="DM Sans"/>
              <a:sym typeface="DM Sans"/>
            </a:endParaRPr>
          </a:p>
        </p:txBody>
      </p:sp>
      <p:pic>
        <p:nvPicPr>
          <p:cNvPr id="695" name="Google Shape;695;p126"/>
          <p:cNvPicPr preferRelativeResize="0"/>
          <p:nvPr/>
        </p:nvPicPr>
        <p:blipFill>
          <a:blip r:embed="rId3">
            <a:alphaModFix/>
          </a:blip>
          <a:stretch>
            <a:fillRect/>
          </a:stretch>
        </p:blipFill>
        <p:spPr>
          <a:xfrm>
            <a:off x="7143267" y="3008100"/>
            <a:ext cx="4185533" cy="1445933"/>
          </a:xfrm>
          <a:prstGeom prst="rect">
            <a:avLst/>
          </a:prstGeom>
          <a:noFill/>
          <a:ln>
            <a:noFill/>
          </a:ln>
        </p:spPr>
      </p:pic>
      <p:sp>
        <p:nvSpPr>
          <p:cNvPr id="696" name="Google Shape;696;p126"/>
          <p:cNvSpPr txBox="1"/>
          <p:nvPr/>
        </p:nvSpPr>
        <p:spPr>
          <a:xfrm rot="-2479025">
            <a:off x="7017892" y="3376080"/>
            <a:ext cx="1726077" cy="615513"/>
          </a:xfrm>
          <a:prstGeom prst="rect">
            <a:avLst/>
          </a:prstGeom>
          <a:noFill/>
          <a:ln>
            <a:noFill/>
          </a:ln>
        </p:spPr>
        <p:txBody>
          <a:bodyPr spcFirstLastPara="1" wrap="square" lIns="121900" tIns="121900" rIns="121900" bIns="121900" anchor="t" anchorCtr="0">
            <a:spAutoFit/>
          </a:bodyPr>
          <a:lstStyle/>
          <a:p>
            <a:r>
              <a:rPr lang="es" sz="2400"/>
              <a:t>Documento</a:t>
            </a:r>
            <a:endParaRPr sz="2400"/>
          </a:p>
        </p:txBody>
      </p:sp>
      <p:sp>
        <p:nvSpPr>
          <p:cNvPr id="697" name="Google Shape;697;p126"/>
          <p:cNvSpPr txBox="1"/>
          <p:nvPr/>
        </p:nvSpPr>
        <p:spPr>
          <a:xfrm rot="2098737">
            <a:off x="9948419" y="3639376"/>
            <a:ext cx="2155333" cy="615513"/>
          </a:xfrm>
          <a:prstGeom prst="rect">
            <a:avLst/>
          </a:prstGeom>
          <a:noFill/>
          <a:ln>
            <a:noFill/>
          </a:ln>
        </p:spPr>
        <p:txBody>
          <a:bodyPr spcFirstLastPara="1" wrap="square" lIns="121900" tIns="121900" rIns="121900" bIns="121900" anchor="t" anchorCtr="0">
            <a:spAutoFit/>
          </a:bodyPr>
          <a:lstStyle/>
          <a:p>
            <a:r>
              <a:rPr lang="es" sz="2400"/>
              <a:t>Resultado</a:t>
            </a:r>
            <a:endParaRPr sz="2400"/>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2" name="Google Shape;702;p127"/>
          <p:cNvPicPr preferRelativeResize="0"/>
          <p:nvPr/>
        </p:nvPicPr>
        <p:blipFill>
          <a:blip r:embed="rId3">
            <a:alphaModFix/>
          </a:blip>
          <a:stretch>
            <a:fillRect/>
          </a:stretch>
        </p:blipFill>
        <p:spPr>
          <a:xfrm>
            <a:off x="2728933" y="1540300"/>
            <a:ext cx="7606267" cy="4917565"/>
          </a:xfrm>
          <a:prstGeom prst="rect">
            <a:avLst/>
          </a:prstGeom>
          <a:noFill/>
          <a:ln>
            <a:noFill/>
          </a:ln>
        </p:spPr>
      </p:pic>
      <p:sp>
        <p:nvSpPr>
          <p:cNvPr id="703" name="Google Shape;703;p127"/>
          <p:cNvSpPr txBox="1"/>
          <p:nvPr/>
        </p:nvSpPr>
        <p:spPr>
          <a:xfrm>
            <a:off x="361467" y="1"/>
            <a:ext cx="11145600" cy="1271974"/>
          </a:xfrm>
          <a:prstGeom prst="rect">
            <a:avLst/>
          </a:prstGeom>
          <a:noFill/>
          <a:ln>
            <a:noFill/>
          </a:ln>
        </p:spPr>
        <p:txBody>
          <a:bodyPr spcFirstLastPara="1" wrap="square" lIns="121900" tIns="121900" rIns="121900" bIns="121900" anchor="t" anchorCtr="0">
            <a:spAutoFit/>
          </a:bodyPr>
          <a:lstStyle/>
          <a:p>
            <a:pPr algn="ctr"/>
            <a:r>
              <a:rPr lang="es" sz="3333" b="1">
                <a:solidFill>
                  <a:schemeClr val="lt1"/>
                </a:solidFill>
                <a:latin typeface="DM Sans"/>
                <a:ea typeface="DM Sans"/>
                <a:cs typeface="DM Sans"/>
                <a:sym typeface="DM Sans"/>
              </a:rPr>
              <a:t>Agregamos el middleware dentro de nuestro Schema de students</a:t>
            </a:r>
            <a:endParaRPr sz="3333">
              <a:solidFill>
                <a:schemeClr val="lt1"/>
              </a:solidFill>
              <a:latin typeface="DM Sans"/>
              <a:ea typeface="DM Sans"/>
              <a:cs typeface="DM Sans"/>
              <a:sym typeface="DM Sans"/>
            </a:endParaRPr>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708" name="Google Shape;708;p128"/>
          <p:cNvPicPr preferRelativeResize="0"/>
          <p:nvPr/>
        </p:nvPicPr>
        <p:blipFill rotWithShape="1">
          <a:blip r:embed="rId3">
            <a:alphaModFix/>
          </a:blip>
          <a:srcRect l="7593" r="12807"/>
          <a:stretch/>
        </p:blipFill>
        <p:spPr>
          <a:xfrm>
            <a:off x="7033000" y="2625233"/>
            <a:ext cx="4788635" cy="2644600"/>
          </a:xfrm>
          <a:prstGeom prst="rect">
            <a:avLst/>
          </a:prstGeom>
          <a:noFill/>
          <a:ln>
            <a:noFill/>
          </a:ln>
        </p:spPr>
      </p:pic>
      <p:sp>
        <p:nvSpPr>
          <p:cNvPr id="709" name="Google Shape;709;p128"/>
          <p:cNvSpPr txBox="1"/>
          <p:nvPr/>
        </p:nvSpPr>
        <p:spPr>
          <a:xfrm>
            <a:off x="407933" y="436701"/>
            <a:ext cx="11145600" cy="1784872"/>
          </a:xfrm>
          <a:prstGeom prst="rect">
            <a:avLst/>
          </a:prstGeom>
          <a:noFill/>
          <a:ln>
            <a:noFill/>
          </a:ln>
        </p:spPr>
        <p:txBody>
          <a:bodyPr spcFirstLastPara="1" wrap="square" lIns="121900" tIns="121900" rIns="121900" bIns="121900" anchor="t" anchorCtr="0">
            <a:spAutoFit/>
          </a:bodyPr>
          <a:lstStyle/>
          <a:p>
            <a:pPr algn="ctr"/>
            <a:r>
              <a:rPr lang="es" sz="3333" b="1">
                <a:solidFill>
                  <a:schemeClr val="lt1"/>
                </a:solidFill>
                <a:latin typeface="DM Sans"/>
                <a:ea typeface="DM Sans"/>
                <a:cs typeface="DM Sans"/>
                <a:sym typeface="DM Sans"/>
              </a:rPr>
              <a:t>Llamamos la operación find sin populate y el resultado se conserva, ya que hay un middleware que lo hace automáticamente. </a:t>
            </a:r>
            <a:endParaRPr sz="3333">
              <a:solidFill>
                <a:schemeClr val="lt1"/>
              </a:solidFill>
              <a:latin typeface="DM Sans"/>
              <a:ea typeface="DM Sans"/>
              <a:cs typeface="DM Sans"/>
              <a:sym typeface="DM Sans"/>
            </a:endParaRPr>
          </a:p>
        </p:txBody>
      </p:sp>
      <p:pic>
        <p:nvPicPr>
          <p:cNvPr id="710" name="Google Shape;710;p128"/>
          <p:cNvPicPr preferRelativeResize="0"/>
          <p:nvPr/>
        </p:nvPicPr>
        <p:blipFill>
          <a:blip r:embed="rId4">
            <a:alphaModFix/>
          </a:blip>
          <a:stretch>
            <a:fillRect/>
          </a:stretch>
        </p:blipFill>
        <p:spPr>
          <a:xfrm>
            <a:off x="830300" y="2898367"/>
            <a:ext cx="6024000" cy="2098333"/>
          </a:xfrm>
          <a:prstGeom prst="rect">
            <a:avLst/>
          </a:prstGeom>
          <a:noFill/>
          <a:ln>
            <a:noFill/>
          </a:ln>
        </p:spPr>
      </p:pic>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4"/>
          <p:cNvPicPr preferRelativeResize="0"/>
          <p:nvPr/>
        </p:nvPicPr>
        <p:blipFill rotWithShape="1">
          <a:blip r:embed="rId3">
            <a:alphaModFix/>
          </a:blip>
          <a:srcRect/>
          <a:stretch/>
        </p:blipFill>
        <p:spPr>
          <a:xfrm>
            <a:off x="6211332" y="1732217"/>
            <a:ext cx="2723400" cy="4163433"/>
          </a:xfrm>
          <a:prstGeom prst="rect">
            <a:avLst/>
          </a:prstGeom>
          <a:noFill/>
          <a:ln>
            <a:noFill/>
          </a:ln>
        </p:spPr>
      </p:pic>
      <p:pic>
        <p:nvPicPr>
          <p:cNvPr id="283" name="Google Shape;283;p84"/>
          <p:cNvPicPr preferRelativeResize="0"/>
          <p:nvPr/>
        </p:nvPicPr>
        <p:blipFill rotWithShape="1">
          <a:blip r:embed="rId4">
            <a:alphaModFix/>
          </a:blip>
          <a:srcRect/>
          <a:stretch/>
        </p:blipFill>
        <p:spPr>
          <a:xfrm>
            <a:off x="3258101" y="1820867"/>
            <a:ext cx="2611600" cy="3986127"/>
          </a:xfrm>
          <a:prstGeom prst="rect">
            <a:avLst/>
          </a:prstGeom>
          <a:noFill/>
          <a:ln>
            <a:noFill/>
          </a:ln>
        </p:spPr>
      </p:pic>
      <p:pic>
        <p:nvPicPr>
          <p:cNvPr id="284" name="Google Shape;284;p84"/>
          <p:cNvPicPr preferRelativeResize="0"/>
          <p:nvPr/>
        </p:nvPicPr>
        <p:blipFill rotWithShape="1">
          <a:blip r:embed="rId4">
            <a:alphaModFix/>
          </a:blip>
          <a:srcRect/>
          <a:stretch/>
        </p:blipFill>
        <p:spPr>
          <a:xfrm>
            <a:off x="6248417" y="1820867"/>
            <a:ext cx="2611600" cy="3986127"/>
          </a:xfrm>
          <a:prstGeom prst="rect">
            <a:avLst/>
          </a:prstGeom>
          <a:noFill/>
          <a:ln>
            <a:noFill/>
          </a:ln>
        </p:spPr>
      </p:pic>
      <p:sp>
        <p:nvSpPr>
          <p:cNvPr id="285" name="Google Shape;285;p84"/>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6" name="Google Shape;286;p84"/>
          <p:cNvSpPr txBox="1"/>
          <p:nvPr/>
        </p:nvSpPr>
        <p:spPr>
          <a:xfrm>
            <a:off x="3257817"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16</a:t>
            </a:r>
            <a:endParaRPr sz="2133">
              <a:solidFill>
                <a:schemeClr val="lt1"/>
              </a:solidFill>
              <a:latin typeface="DM Sans"/>
              <a:ea typeface="DM Sans"/>
              <a:cs typeface="DM Sans"/>
              <a:sym typeface="DM Sans"/>
            </a:endParaRPr>
          </a:p>
        </p:txBody>
      </p:sp>
      <p:cxnSp>
        <p:nvCxnSpPr>
          <p:cNvPr id="287" name="Google Shape;287;p84"/>
          <p:cNvCxnSpPr/>
          <p:nvPr/>
        </p:nvCxnSpPr>
        <p:spPr>
          <a:xfrm>
            <a:off x="3357451"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8" name="Google Shape;288;p84"/>
          <p:cNvSpPr txBox="1"/>
          <p:nvPr/>
        </p:nvSpPr>
        <p:spPr>
          <a:xfrm>
            <a:off x="3257251" y="26955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Mongo avanzado I</a:t>
            </a:r>
            <a:endParaRPr sz="2000" b="1">
              <a:solidFill>
                <a:srgbClr val="999999"/>
              </a:solidFill>
              <a:latin typeface="DM Sans"/>
              <a:ea typeface="DM Sans"/>
              <a:cs typeface="DM Sans"/>
              <a:sym typeface="DM Sans"/>
            </a:endParaRPr>
          </a:p>
        </p:txBody>
      </p:sp>
      <p:sp>
        <p:nvSpPr>
          <p:cNvPr id="289" name="Google Shape;289;p84"/>
          <p:cNvSpPr txBox="1"/>
          <p:nvPr/>
        </p:nvSpPr>
        <p:spPr>
          <a:xfrm>
            <a:off x="6268833"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17</a:t>
            </a:r>
            <a:endParaRPr sz="2133" b="1">
              <a:solidFill>
                <a:srgbClr val="FFFFFF"/>
              </a:solidFill>
              <a:latin typeface="DM Sans"/>
              <a:ea typeface="DM Sans"/>
              <a:cs typeface="DM Sans"/>
              <a:sym typeface="DM Sans"/>
            </a:endParaRPr>
          </a:p>
        </p:txBody>
      </p:sp>
      <p:cxnSp>
        <p:nvCxnSpPr>
          <p:cNvPr id="290" name="Google Shape;290;p84"/>
          <p:cNvCxnSpPr/>
          <p:nvPr/>
        </p:nvCxnSpPr>
        <p:spPr>
          <a:xfrm>
            <a:off x="6348617" y="3541200"/>
            <a:ext cx="2371200" cy="0"/>
          </a:xfrm>
          <a:prstGeom prst="straightConnector1">
            <a:avLst/>
          </a:prstGeom>
          <a:noFill/>
          <a:ln w="9525" cap="flat" cmpd="sng">
            <a:solidFill>
              <a:srgbClr val="434343"/>
            </a:solidFill>
            <a:prstDash val="solid"/>
            <a:round/>
            <a:headEnd type="none" w="sm" len="sm"/>
            <a:tailEnd type="none" w="sm" len="sm"/>
          </a:ln>
        </p:spPr>
      </p:cxnSp>
      <p:sp>
        <p:nvSpPr>
          <p:cNvPr id="291" name="Google Shape;291;p84"/>
          <p:cNvSpPr txBox="1"/>
          <p:nvPr/>
        </p:nvSpPr>
        <p:spPr>
          <a:xfrm>
            <a:off x="6268833" y="2747934"/>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Mongo avanzado II</a:t>
            </a:r>
            <a:endParaRPr sz="2000" b="1">
              <a:solidFill>
                <a:srgbClr val="EAFF6A"/>
              </a:solidFill>
              <a:latin typeface="DM Sans"/>
              <a:ea typeface="DM Sans"/>
              <a:cs typeface="DM Sans"/>
              <a:sym typeface="DM Sans"/>
            </a:endParaRPr>
          </a:p>
        </p:txBody>
      </p:sp>
      <p:cxnSp>
        <p:nvCxnSpPr>
          <p:cNvPr id="292" name="Google Shape;292;p84"/>
          <p:cNvCxnSpPr/>
          <p:nvPr/>
        </p:nvCxnSpPr>
        <p:spPr>
          <a:xfrm>
            <a:off x="3378017"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3" name="Google Shape;293;p84"/>
          <p:cNvCxnSpPr/>
          <p:nvPr/>
        </p:nvCxnSpPr>
        <p:spPr>
          <a:xfrm>
            <a:off x="6369184"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294" name="Google Shape;294;p84"/>
          <p:cNvSpPr txBox="1"/>
          <p:nvPr/>
        </p:nvSpPr>
        <p:spPr>
          <a:xfrm>
            <a:off x="6399635" y="3642800"/>
            <a:ext cx="2310000" cy="1231066"/>
          </a:xfrm>
          <a:prstGeom prst="rect">
            <a:avLst/>
          </a:prstGeom>
          <a:noFill/>
          <a:ln>
            <a:noFill/>
          </a:ln>
        </p:spPr>
        <p:txBody>
          <a:bodyPr spcFirstLastPara="1" wrap="square" lIns="121900" tIns="121900" rIns="121900" bIns="121900" anchor="t" anchorCtr="0">
            <a:spAutoFit/>
          </a:bodyPr>
          <a:lstStyle/>
          <a:p>
            <a:pPr marL="609585" indent="-406390">
              <a:buClr>
                <a:srgbClr val="EAFF6A"/>
              </a:buClr>
              <a:buSzPts val="1200"/>
              <a:buFont typeface="DM Sans"/>
              <a:buChar char="✓"/>
            </a:pPr>
            <a:r>
              <a:rPr lang="es" sz="1600" u="sng">
                <a:solidFill>
                  <a:srgbClr val="83AEFB"/>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Aggregations</a:t>
            </a:r>
            <a:endParaRPr sz="1600">
              <a:solidFill>
                <a:srgbClr val="83AEFB"/>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rgbClr val="EAFF6A"/>
              </a:buClr>
              <a:buSzPts val="1200"/>
              <a:buFont typeface="DM Sans"/>
              <a:buChar char="✓"/>
            </a:pPr>
            <a:r>
              <a:rPr lang="es" sz="1600" u="sng">
                <a:solidFill>
                  <a:srgbClr val="83AEFB"/>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Paginación con mongoose</a:t>
            </a:r>
            <a:endParaRPr sz="1600">
              <a:solidFill>
                <a:srgbClr val="83AEFB"/>
              </a:solidFill>
              <a:latin typeface="DM Sans"/>
              <a:ea typeface="DM Sans"/>
              <a:cs typeface="DM Sans"/>
              <a:sym typeface="DM Sans"/>
            </a:endParaRPr>
          </a:p>
        </p:txBody>
      </p:sp>
      <p:sp>
        <p:nvSpPr>
          <p:cNvPr id="295" name="Google Shape;295;p84"/>
          <p:cNvSpPr txBox="1"/>
          <p:nvPr/>
        </p:nvSpPr>
        <p:spPr>
          <a:xfrm>
            <a:off x="3388033" y="3642800"/>
            <a:ext cx="2371200" cy="1723508"/>
          </a:xfrm>
          <a:prstGeom prst="rect">
            <a:avLst/>
          </a:prstGeom>
          <a:noFill/>
          <a:ln>
            <a:noFill/>
          </a:ln>
        </p:spPr>
        <p:txBody>
          <a:bodyPr spcFirstLastPara="1" wrap="square" lIns="121900" tIns="121900" rIns="121900" bIns="121900" anchor="t" anchorCtr="0">
            <a:spAutoFit/>
          </a:bodyPr>
          <a:lstStyle/>
          <a:p>
            <a:pPr marL="609585" indent="-406390">
              <a:buClr>
                <a:srgbClr val="999999"/>
              </a:buClr>
              <a:buSzPts val="1200"/>
              <a:buFont typeface="DM Sans"/>
              <a:buChar char="✓"/>
            </a:pPr>
            <a:r>
              <a:rPr lang="es" sz="1600">
                <a:solidFill>
                  <a:srgbClr val="999999"/>
                </a:solidFill>
                <a:latin typeface="DM Sans"/>
                <a:ea typeface="DM Sans"/>
                <a:cs typeface="DM Sans"/>
                <a:sym typeface="DM Sans"/>
              </a:rPr>
              <a:t>Teoría de indexación</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rgbClr val="999999"/>
              </a:buClr>
              <a:buSzPts val="1200"/>
              <a:buFont typeface="DM Sans"/>
              <a:buChar char="✓"/>
            </a:pPr>
            <a:r>
              <a:rPr lang="es" sz="1600">
                <a:solidFill>
                  <a:srgbClr val="999999"/>
                </a:solidFill>
                <a:latin typeface="DM Sans"/>
                <a:ea typeface="DM Sans"/>
                <a:cs typeface="DM Sans"/>
                <a:sym typeface="DM Sans"/>
              </a:rPr>
              <a:t>Manejo de populations en Mongo</a:t>
            </a:r>
            <a:endParaRPr sz="1600">
              <a:solidFill>
                <a:srgbClr val="999999"/>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240"/>
          <p:cNvSpPr txBox="1"/>
          <p:nvPr/>
        </p:nvSpPr>
        <p:spPr>
          <a:xfrm>
            <a:off x="818867" y="461301"/>
            <a:ext cx="10542800" cy="218536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de una estructura general de clases, con métodos y variables</a:t>
            </a:r>
            <a:endParaRPr sz="4667" b="1">
              <a:solidFill>
                <a:schemeClr val="lt1"/>
              </a:solidFill>
              <a:latin typeface="DM Sans"/>
              <a:ea typeface="DM Sans"/>
              <a:cs typeface="DM Sans"/>
              <a:sym typeface="DM Sans"/>
            </a:endParaRPr>
          </a:p>
          <a:p>
            <a:pPr algn="ctr">
              <a:lnSpc>
                <a:spcPct val="90000"/>
              </a:lnSpc>
            </a:pPr>
            <a:endParaRPr sz="4667" b="1">
              <a:solidFill>
                <a:schemeClr val="lt1"/>
              </a:solidFill>
              <a:latin typeface="DM Sans"/>
              <a:ea typeface="DM Sans"/>
              <a:cs typeface="DM Sans"/>
              <a:sym typeface="DM Sans"/>
            </a:endParaRPr>
          </a:p>
        </p:txBody>
      </p:sp>
      <p:pic>
        <p:nvPicPr>
          <p:cNvPr id="1141" name="Google Shape;1141;p240"/>
          <p:cNvPicPr preferRelativeResize="0"/>
          <p:nvPr/>
        </p:nvPicPr>
        <p:blipFill>
          <a:blip r:embed="rId3">
            <a:alphaModFix/>
          </a:blip>
          <a:stretch>
            <a:fillRect/>
          </a:stretch>
        </p:blipFill>
        <p:spPr>
          <a:xfrm>
            <a:off x="1932267" y="2011633"/>
            <a:ext cx="8316000" cy="4460667"/>
          </a:xfrm>
          <a:prstGeom prst="rect">
            <a:avLst/>
          </a:prstGeom>
          <a:noFill/>
          <a:ln>
            <a:noFill/>
          </a:ln>
        </p:spPr>
      </p:pic>
      <p:sp>
        <p:nvSpPr>
          <p:cNvPr id="1142" name="Google Shape;1142;p240"/>
          <p:cNvSpPr/>
          <p:nvPr/>
        </p:nvSpPr>
        <p:spPr>
          <a:xfrm>
            <a:off x="2228815" y="2433036"/>
            <a:ext cx="1590400" cy="1580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85"/>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1" name="Google Shape;301;p85"/>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02" name="Google Shape;302;p85"/>
          <p:cNvSpPr txBox="1"/>
          <p:nvPr/>
        </p:nvSpPr>
        <p:spPr>
          <a:xfrm>
            <a:off x="3368100" y="2158168"/>
            <a:ext cx="5946400" cy="615513"/>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el concepto de aggregation</a:t>
            </a:r>
            <a:endParaRPr sz="2400">
              <a:solidFill>
                <a:schemeClr val="lt1"/>
              </a:solidFill>
              <a:latin typeface="DM Sans"/>
              <a:ea typeface="DM Sans"/>
              <a:cs typeface="DM Sans"/>
              <a:sym typeface="DM Sans"/>
            </a:endParaRPr>
          </a:p>
        </p:txBody>
      </p:sp>
      <p:pic>
        <p:nvPicPr>
          <p:cNvPr id="303" name="Google Shape;303;p85"/>
          <p:cNvPicPr preferRelativeResize="0"/>
          <p:nvPr/>
        </p:nvPicPr>
        <p:blipFill>
          <a:blip r:embed="rId3">
            <a:alphaModFix/>
          </a:blip>
          <a:stretch>
            <a:fillRect/>
          </a:stretch>
        </p:blipFill>
        <p:spPr>
          <a:xfrm>
            <a:off x="2897185" y="3052068"/>
            <a:ext cx="262633" cy="262633"/>
          </a:xfrm>
          <a:prstGeom prst="rect">
            <a:avLst/>
          </a:prstGeom>
          <a:noFill/>
          <a:ln>
            <a:noFill/>
          </a:ln>
        </p:spPr>
      </p:pic>
      <p:cxnSp>
        <p:nvCxnSpPr>
          <p:cNvPr id="304" name="Google Shape;304;p85"/>
          <p:cNvCxnSpPr>
            <a:endCxn id="303" idx="0"/>
          </p:cNvCxnSpPr>
          <p:nvPr/>
        </p:nvCxnSpPr>
        <p:spPr>
          <a:xfrm rot="5400000">
            <a:off x="2778100" y="2800467"/>
            <a:ext cx="502000" cy="1200"/>
          </a:xfrm>
          <a:prstGeom prst="bentConnector3">
            <a:avLst>
              <a:gd name="adj1" fmla="val 50000"/>
            </a:avLst>
          </a:prstGeom>
          <a:noFill/>
          <a:ln w="9525" cap="flat" cmpd="sng">
            <a:solidFill>
              <a:srgbClr val="EAFF6A"/>
            </a:solidFill>
            <a:prstDash val="solid"/>
            <a:round/>
            <a:headEnd type="none" w="med" len="med"/>
            <a:tailEnd type="none" w="med" len="med"/>
          </a:ln>
        </p:spPr>
      </p:cxnSp>
      <p:pic>
        <p:nvPicPr>
          <p:cNvPr id="305" name="Google Shape;305;p85"/>
          <p:cNvPicPr preferRelativeResize="0"/>
          <p:nvPr/>
        </p:nvPicPr>
        <p:blipFill>
          <a:blip r:embed="rId3">
            <a:alphaModFix/>
          </a:blip>
          <a:stretch>
            <a:fillRect/>
          </a:stretch>
        </p:blipFill>
        <p:spPr>
          <a:xfrm>
            <a:off x="2897785" y="3853852"/>
            <a:ext cx="262633" cy="262633"/>
          </a:xfrm>
          <a:prstGeom prst="rect">
            <a:avLst/>
          </a:prstGeom>
          <a:noFill/>
          <a:ln>
            <a:noFill/>
          </a:ln>
        </p:spPr>
      </p:pic>
      <p:cxnSp>
        <p:nvCxnSpPr>
          <p:cNvPr id="306" name="Google Shape;306;p85"/>
          <p:cNvCxnSpPr/>
          <p:nvPr/>
        </p:nvCxnSpPr>
        <p:spPr>
          <a:xfrm rot="-5400000" flipH="1">
            <a:off x="2759500" y="3583867"/>
            <a:ext cx="539200" cy="8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07" name="Google Shape;307;p85"/>
          <p:cNvSpPr txBox="1"/>
          <p:nvPr/>
        </p:nvSpPr>
        <p:spPr>
          <a:xfrm>
            <a:off x="3368115" y="3774218"/>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Comprender el concepto de paginación y utilización de mongoose-paginatev2</a:t>
            </a:r>
            <a:endParaRPr>
              <a:solidFill>
                <a:schemeClr val="lt1"/>
              </a:solidFill>
              <a:latin typeface="DM Sans"/>
              <a:ea typeface="DM Sans"/>
              <a:cs typeface="DM Sans"/>
              <a:sym typeface="DM Sans"/>
            </a:endParaRPr>
          </a:p>
        </p:txBody>
      </p:sp>
      <p:sp>
        <p:nvSpPr>
          <p:cNvPr id="308" name="Google Shape;308;p85"/>
          <p:cNvSpPr txBox="1"/>
          <p:nvPr/>
        </p:nvSpPr>
        <p:spPr>
          <a:xfrm>
            <a:off x="3368100" y="2859401"/>
            <a:ext cx="47848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Realizar caso práctico para una aggregation</a:t>
            </a:r>
            <a:endParaRPr sz="2400">
              <a:solidFill>
                <a:schemeClr val="lt1"/>
              </a:solidFill>
              <a:latin typeface="DM Sans"/>
              <a:ea typeface="DM Sans"/>
              <a:cs typeface="DM Sans"/>
              <a:sym typeface="DM Sans"/>
            </a:endParaRPr>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86"/>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N°16</a:t>
            </a:r>
            <a:endParaRPr sz="1867">
              <a:solidFill>
                <a:srgbClr val="000000"/>
              </a:solidFill>
              <a:latin typeface="DM Sans"/>
              <a:ea typeface="DM Sans"/>
              <a:cs typeface="DM Sans"/>
              <a:sym typeface="DM Sans"/>
            </a:endParaRPr>
          </a:p>
        </p:txBody>
      </p:sp>
      <p:sp>
        <p:nvSpPr>
          <p:cNvPr id="314" name="Google Shape;314;p86"/>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15" name="Google Shape;315;p86"/>
          <p:cNvSpPr txBox="1"/>
          <p:nvPr/>
        </p:nvSpPr>
        <p:spPr>
          <a:xfrm>
            <a:off x="620367" y="2081567"/>
            <a:ext cx="5112800" cy="406876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Indexación</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Técnica utilizada para colocarse en una propiedad de un documento, permite realizar búsquedas más rápidas cuando se involucra a dicha propiedad</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find().explain(“executionStats”) </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No devuelve el resultado de la búsqueda, sino que tiene por objetivo devolver las estadísticas de la operación.</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executionStats.executionTimeMillis</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Tiempo en milisegundos que demoró hacer la operación </a:t>
            </a:r>
            <a:endParaRPr>
              <a:solidFill>
                <a:schemeClr val="dk1"/>
              </a:solidFill>
              <a:latin typeface="DM Sans"/>
              <a:ea typeface="DM Sans"/>
              <a:cs typeface="DM Sans"/>
              <a:sym typeface="DM Sans"/>
            </a:endParaRPr>
          </a:p>
        </p:txBody>
      </p:sp>
      <p:sp>
        <p:nvSpPr>
          <p:cNvPr id="316" name="Google Shape;316;p86"/>
          <p:cNvSpPr txBox="1"/>
          <p:nvPr/>
        </p:nvSpPr>
        <p:spPr>
          <a:xfrm>
            <a:off x="5982500" y="1444367"/>
            <a:ext cx="5112800" cy="470586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population</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Operación que permite transformar la referencia de un documento en su documento correspondiente en la colección indicada.</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middleware:  </a:t>
            </a:r>
            <a:r>
              <a:rPr lang="es" b="1">
                <a:solidFill>
                  <a:schemeClr val="dk1"/>
                </a:solidFill>
                <a:highlight>
                  <a:schemeClr val="lt1"/>
                </a:highlight>
                <a:latin typeface="DM Sans"/>
                <a:ea typeface="DM Sans"/>
                <a:cs typeface="DM Sans"/>
                <a:sym typeface="DM Sans"/>
              </a:rPr>
              <a:t> </a:t>
            </a:r>
            <a:r>
              <a:rPr lang="es">
                <a:solidFill>
                  <a:schemeClr val="dk1"/>
                </a:solidFill>
                <a:highlight>
                  <a:schemeClr val="lt1"/>
                </a:highlight>
                <a:latin typeface="DM Sans"/>
                <a:ea typeface="DM Sans"/>
                <a:cs typeface="DM Sans"/>
                <a:sym typeface="DM Sans"/>
              </a:rPr>
              <a:t>Operación intermedia que ocurre entre la petición a la base de datos y la entrega del documento o los documentos correspondientes.</a:t>
            </a:r>
            <a:endParaRPr>
              <a:solidFill>
                <a:schemeClr val="dk1"/>
              </a:solidFill>
              <a:highlight>
                <a:schemeClr val="lt1"/>
              </a:highlight>
              <a:latin typeface="DM Sans"/>
              <a:ea typeface="DM Sans"/>
              <a:cs typeface="DM Sans"/>
              <a:sym typeface="DM Sans"/>
            </a:endParaRPr>
          </a:p>
          <a:p>
            <a:pPr>
              <a:lnSpc>
                <a:spcPct val="115000"/>
              </a:lnSpc>
              <a:buClr>
                <a:schemeClr val="dk1"/>
              </a:buClr>
              <a:buSzPts val="2000"/>
            </a:pPr>
            <a:endParaRPr>
              <a:solidFill>
                <a:schemeClr val="dk1"/>
              </a:solidFill>
              <a:highlight>
                <a:schemeClr val="lt1"/>
              </a:highlight>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pre:  </a:t>
            </a:r>
            <a:r>
              <a:rPr lang="es" b="1">
                <a:solidFill>
                  <a:schemeClr val="dk1"/>
                </a:solidFill>
                <a:highlight>
                  <a:schemeClr val="lt1"/>
                </a:highlight>
                <a:latin typeface="DM Sans"/>
                <a:ea typeface="DM Sans"/>
                <a:cs typeface="DM Sans"/>
                <a:sym typeface="DM Sans"/>
              </a:rPr>
              <a:t> </a:t>
            </a:r>
            <a:r>
              <a:rPr lang="es">
                <a:solidFill>
                  <a:schemeClr val="dk1"/>
                </a:solidFill>
                <a:highlight>
                  <a:schemeClr val="lt1"/>
                </a:highlight>
                <a:latin typeface="DM Sans"/>
                <a:ea typeface="DM Sans"/>
                <a:cs typeface="DM Sans"/>
                <a:sym typeface="DM Sans"/>
              </a:rPr>
              <a:t>Middleware utilizado para realizar una operación “antes” de devolver el resultado de la operación principal. </a:t>
            </a:r>
            <a:endParaRPr>
              <a:solidFill>
                <a:schemeClr val="dk1"/>
              </a:solidFill>
              <a:highlight>
                <a:schemeClr val="lt1"/>
              </a:highlight>
              <a:latin typeface="DM Sans"/>
              <a:ea typeface="DM Sans"/>
              <a:cs typeface="DM Sans"/>
              <a:sym typeface="DM Sans"/>
            </a:endParaRPr>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87"/>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2" name="Google Shape;322;p87"/>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3" name="Google Shape;323;p87"/>
          <p:cNvSpPr/>
          <p:nvPr/>
        </p:nvSpPr>
        <p:spPr>
          <a:xfrm>
            <a:off x="784700" y="27510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Aggregations</a:t>
            </a:r>
            <a:endParaRPr sz="1600">
              <a:solidFill>
                <a:srgbClr val="FFFFFF"/>
              </a:solidFill>
              <a:latin typeface="DM Sans"/>
              <a:ea typeface="DM Sans"/>
              <a:cs typeface="DM Sans"/>
              <a:sym typeface="DM Sans"/>
            </a:endParaRPr>
          </a:p>
        </p:txBody>
      </p:sp>
      <p:sp>
        <p:nvSpPr>
          <p:cNvPr id="324" name="Google Shape;324;p87"/>
          <p:cNvSpPr/>
          <p:nvPr/>
        </p:nvSpPr>
        <p:spPr>
          <a:xfrm>
            <a:off x="4133741" y="1917067"/>
            <a:ext cx="2129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Uso</a:t>
            </a:r>
            <a:endParaRPr sz="1600">
              <a:solidFill>
                <a:schemeClr val="dk1"/>
              </a:solidFill>
              <a:latin typeface="DM Sans"/>
              <a:ea typeface="DM Sans"/>
              <a:cs typeface="DM Sans"/>
              <a:sym typeface="DM Sans"/>
            </a:endParaRPr>
          </a:p>
        </p:txBody>
      </p:sp>
      <p:cxnSp>
        <p:nvCxnSpPr>
          <p:cNvPr id="325" name="Google Shape;325;p87"/>
          <p:cNvCxnSpPr>
            <a:stCxn id="323" idx="3"/>
            <a:endCxn id="324" idx="1"/>
          </p:cNvCxnSpPr>
          <p:nvPr/>
        </p:nvCxnSpPr>
        <p:spPr>
          <a:xfrm rot="10800000" flipH="1">
            <a:off x="2650300" y="2303845"/>
            <a:ext cx="1483600" cy="834000"/>
          </a:xfrm>
          <a:prstGeom prst="bentConnector3">
            <a:avLst>
              <a:gd name="adj1" fmla="val 49995"/>
            </a:avLst>
          </a:prstGeom>
          <a:noFill/>
          <a:ln w="9525" cap="flat" cmpd="sng">
            <a:solidFill>
              <a:srgbClr val="CCCCCC"/>
            </a:solidFill>
            <a:prstDash val="solid"/>
            <a:round/>
            <a:headEnd type="none" w="sm" len="sm"/>
            <a:tailEnd type="oval" w="med" len="med"/>
          </a:ln>
        </p:spPr>
      </p:cxnSp>
      <p:pic>
        <p:nvPicPr>
          <p:cNvPr id="326" name="Google Shape;326;p87"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27" name="Google Shape;327;p87"/>
          <p:cNvSpPr/>
          <p:nvPr/>
        </p:nvSpPr>
        <p:spPr>
          <a:xfrm>
            <a:off x="4133724" y="3042200"/>
            <a:ext cx="2129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Funcionamiento</a:t>
            </a:r>
            <a:endParaRPr sz="1600">
              <a:solidFill>
                <a:schemeClr val="dk1"/>
              </a:solidFill>
              <a:latin typeface="DM Sans"/>
              <a:ea typeface="DM Sans"/>
              <a:cs typeface="DM Sans"/>
              <a:sym typeface="DM Sans"/>
            </a:endParaRPr>
          </a:p>
        </p:txBody>
      </p:sp>
      <p:cxnSp>
        <p:nvCxnSpPr>
          <p:cNvPr id="328" name="Google Shape;328;p87"/>
          <p:cNvCxnSpPr>
            <a:stCxn id="323" idx="3"/>
            <a:endCxn id="327" idx="1"/>
          </p:cNvCxnSpPr>
          <p:nvPr/>
        </p:nvCxnSpPr>
        <p:spPr>
          <a:xfrm>
            <a:off x="2650300" y="3137845"/>
            <a:ext cx="1483600" cy="291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329" name="Google Shape;329;p87"/>
          <p:cNvSpPr/>
          <p:nvPr/>
        </p:nvSpPr>
        <p:spPr>
          <a:xfrm>
            <a:off x="6914432" y="3042200"/>
            <a:ext cx="18656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Agregations pipelines</a:t>
            </a:r>
            <a:endParaRPr sz="1600">
              <a:solidFill>
                <a:schemeClr val="dk1"/>
              </a:solidFill>
              <a:latin typeface="DM Sans"/>
              <a:ea typeface="DM Sans"/>
              <a:cs typeface="DM Sans"/>
              <a:sym typeface="DM Sans"/>
            </a:endParaRPr>
          </a:p>
        </p:txBody>
      </p:sp>
      <p:cxnSp>
        <p:nvCxnSpPr>
          <p:cNvPr id="330" name="Google Shape;330;p87"/>
          <p:cNvCxnSpPr>
            <a:stCxn id="327" idx="3"/>
            <a:endCxn id="329" idx="1"/>
          </p:cNvCxnSpPr>
          <p:nvPr/>
        </p:nvCxnSpPr>
        <p:spPr>
          <a:xfrm>
            <a:off x="6262925" y="3429000"/>
            <a:ext cx="651600" cy="800"/>
          </a:xfrm>
          <a:prstGeom prst="bentConnector3">
            <a:avLst>
              <a:gd name="adj1" fmla="val 49993"/>
            </a:avLst>
          </a:prstGeom>
          <a:noFill/>
          <a:ln w="9525" cap="flat" cmpd="sng">
            <a:solidFill>
              <a:srgbClr val="CCCCCC"/>
            </a:solidFill>
            <a:prstDash val="solid"/>
            <a:round/>
            <a:headEnd type="none" w="sm" len="sm"/>
            <a:tailEnd type="oval" w="med" len="med"/>
          </a:ln>
        </p:spPr>
      </p:cxnSp>
      <p:sp>
        <p:nvSpPr>
          <p:cNvPr id="331" name="Google Shape;331;p87"/>
          <p:cNvSpPr/>
          <p:nvPr/>
        </p:nvSpPr>
        <p:spPr>
          <a:xfrm>
            <a:off x="9291765" y="3042200"/>
            <a:ext cx="1743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Principales stages</a:t>
            </a:r>
            <a:endParaRPr sz="1600">
              <a:solidFill>
                <a:schemeClr val="dk1"/>
              </a:solidFill>
              <a:latin typeface="DM Sans"/>
              <a:ea typeface="DM Sans"/>
              <a:cs typeface="DM Sans"/>
              <a:sym typeface="DM Sans"/>
            </a:endParaRPr>
          </a:p>
        </p:txBody>
      </p:sp>
      <p:cxnSp>
        <p:nvCxnSpPr>
          <p:cNvPr id="332" name="Google Shape;332;p87"/>
          <p:cNvCxnSpPr>
            <a:stCxn id="329" idx="3"/>
            <a:endCxn id="331" idx="1"/>
          </p:cNvCxnSpPr>
          <p:nvPr/>
        </p:nvCxnSpPr>
        <p:spPr>
          <a:xfrm>
            <a:off x="8780032" y="3429000"/>
            <a:ext cx="511600" cy="800"/>
          </a:xfrm>
          <a:prstGeom prst="bentConnector3">
            <a:avLst>
              <a:gd name="adj1" fmla="val 50013"/>
            </a:avLst>
          </a:prstGeom>
          <a:noFill/>
          <a:ln w="9525" cap="flat" cmpd="sng">
            <a:solidFill>
              <a:srgbClr val="CCCCCC"/>
            </a:solidFill>
            <a:prstDash val="solid"/>
            <a:round/>
            <a:headEnd type="none" w="sm" len="sm"/>
            <a:tailEnd type="oval" w="med" len="med"/>
          </a:ln>
        </p:spPr>
      </p:cxnSp>
      <p:sp>
        <p:nvSpPr>
          <p:cNvPr id="333" name="Google Shape;333;p87"/>
          <p:cNvSpPr/>
          <p:nvPr/>
        </p:nvSpPr>
        <p:spPr>
          <a:xfrm>
            <a:off x="784700" y="4384612"/>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Mongoose</a:t>
            </a:r>
            <a:endParaRPr sz="1600">
              <a:solidFill>
                <a:srgbClr val="FFFFFF"/>
              </a:solidFill>
              <a:latin typeface="DM Sans"/>
              <a:ea typeface="DM Sans"/>
              <a:cs typeface="DM Sans"/>
              <a:sym typeface="DM Sans"/>
            </a:endParaRPr>
          </a:p>
        </p:txBody>
      </p:sp>
      <p:sp>
        <p:nvSpPr>
          <p:cNvPr id="334" name="Google Shape;334;p87"/>
          <p:cNvSpPr/>
          <p:nvPr/>
        </p:nvSpPr>
        <p:spPr>
          <a:xfrm>
            <a:off x="4133724" y="4384600"/>
            <a:ext cx="2129200" cy="7736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Paginación</a:t>
            </a:r>
            <a:endParaRPr sz="1600">
              <a:solidFill>
                <a:schemeClr val="dk1"/>
              </a:solidFill>
              <a:latin typeface="DM Sans"/>
              <a:ea typeface="DM Sans"/>
              <a:cs typeface="DM Sans"/>
              <a:sym typeface="DM Sans"/>
            </a:endParaRPr>
          </a:p>
        </p:txBody>
      </p:sp>
      <p:cxnSp>
        <p:nvCxnSpPr>
          <p:cNvPr id="335" name="Google Shape;335;p87"/>
          <p:cNvCxnSpPr>
            <a:stCxn id="333" idx="3"/>
            <a:endCxn id="334" idx="1"/>
          </p:cNvCxnSpPr>
          <p:nvPr/>
        </p:nvCxnSpPr>
        <p:spPr>
          <a:xfrm>
            <a:off x="2650300" y="4771412"/>
            <a:ext cx="1483600" cy="800"/>
          </a:xfrm>
          <a:prstGeom prst="bentConnector3">
            <a:avLst>
              <a:gd name="adj1" fmla="val 49994"/>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88"/>
          <p:cNvSpPr txBox="1"/>
          <p:nvPr/>
        </p:nvSpPr>
        <p:spPr>
          <a:xfrm>
            <a:off x="1083004"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Aggregations</a:t>
            </a:r>
            <a:endParaRPr sz="5333" b="1">
              <a:solidFill>
                <a:schemeClr val="accent6"/>
              </a:solidFill>
              <a:latin typeface="DM Sans"/>
              <a:ea typeface="DM Sans"/>
              <a:cs typeface="DM Sans"/>
              <a:sym typeface="DM Sans"/>
            </a:endParaRPr>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89"/>
          <p:cNvSpPr txBox="1"/>
          <p:nvPr/>
        </p:nvSpPr>
        <p:spPr>
          <a:xfrm>
            <a:off x="644567" y="1784534"/>
            <a:ext cx="63068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Consiste en la realización de múltiples operaciones, generalmente sobre múltiples documentos.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Pueden utilizarse para:</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Agrupar documentos con base en un criterio específico.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Realizar alguna operación sobre dichos documentos, con el fin de obtener un solo resultado.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Analizar cambios de información con el paso del tiempo.</a:t>
            </a:r>
            <a:endParaRPr>
              <a:latin typeface="DM Sans"/>
              <a:ea typeface="DM Sans"/>
              <a:cs typeface="DM Sans"/>
              <a:sym typeface="DM Sans"/>
            </a:endParaRPr>
          </a:p>
        </p:txBody>
      </p:sp>
      <p:sp>
        <p:nvSpPr>
          <p:cNvPr id="346" name="Google Shape;346;p89"/>
          <p:cNvSpPr txBox="1"/>
          <p:nvPr/>
        </p:nvSpPr>
        <p:spPr>
          <a:xfrm>
            <a:off x="644567" y="434734"/>
            <a:ext cx="529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Aggregation</a:t>
            </a:r>
            <a:endParaRPr sz="5333" b="1">
              <a:solidFill>
                <a:schemeClr val="dk1"/>
              </a:solidFill>
              <a:latin typeface="DM Sans"/>
              <a:ea typeface="DM Sans"/>
              <a:cs typeface="DM Sans"/>
              <a:sym typeface="DM Sans"/>
            </a:endParaRPr>
          </a:p>
        </p:txBody>
      </p:sp>
      <p:pic>
        <p:nvPicPr>
          <p:cNvPr id="347" name="Google Shape;347;p89"/>
          <p:cNvPicPr preferRelativeResize="0"/>
          <p:nvPr/>
        </p:nvPicPr>
        <p:blipFill>
          <a:blip r:embed="rId3">
            <a:alphaModFix/>
          </a:blip>
          <a:stretch>
            <a:fillRect/>
          </a:stretch>
        </p:blipFill>
        <p:spPr>
          <a:xfrm>
            <a:off x="6649134" y="2738267"/>
            <a:ext cx="5389601" cy="1733600"/>
          </a:xfrm>
          <a:prstGeom prst="rect">
            <a:avLst/>
          </a:prstGeom>
          <a:noFill/>
          <a:ln>
            <a:noFill/>
          </a:ln>
        </p:spPr>
      </p:pic>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90"/>
          <p:cNvSpPr txBox="1"/>
          <p:nvPr/>
        </p:nvSpPr>
        <p:spPr>
          <a:xfrm>
            <a:off x="610300" y="794000"/>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Funcionamiento</a:t>
            </a:r>
            <a:endParaRPr sz="5333" b="1">
              <a:solidFill>
                <a:schemeClr val="dk1"/>
              </a:solidFill>
              <a:latin typeface="DM Sans"/>
              <a:ea typeface="DM Sans"/>
              <a:cs typeface="DM Sans"/>
              <a:sym typeface="DM Sans"/>
            </a:endParaRPr>
          </a:p>
        </p:txBody>
      </p:sp>
      <p:sp>
        <p:nvSpPr>
          <p:cNvPr id="353" name="Google Shape;353;p90"/>
          <p:cNvSpPr txBox="1"/>
          <p:nvPr/>
        </p:nvSpPr>
        <p:spPr>
          <a:xfrm>
            <a:off x="610300" y="1784900"/>
            <a:ext cx="4934000" cy="3179613"/>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Los aggregation pipelines consistirán en un conjunto de pasos (stages), donde cada paso corresponderá a una operación a realizar.</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Podemos definir tantas stages como necesitemos con el fin de llegar a los resultados esperados.</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Los documentos resultantes de la stage que finalice, se utilizan como “input” de la siguiente stage, y así sucesivamente hasta llegar al final.</a:t>
            </a:r>
            <a:endParaRPr sz="1733">
              <a:latin typeface="DM Sans"/>
              <a:ea typeface="DM Sans"/>
              <a:cs typeface="DM Sans"/>
              <a:sym typeface="DM Sans"/>
            </a:endParaRPr>
          </a:p>
        </p:txBody>
      </p:sp>
      <p:sp>
        <p:nvSpPr>
          <p:cNvPr id="354" name="Google Shape;354;p90"/>
          <p:cNvSpPr txBox="1"/>
          <p:nvPr/>
        </p:nvSpPr>
        <p:spPr>
          <a:xfrm>
            <a:off x="6096000" y="1784900"/>
            <a:ext cx="4934000" cy="3446288"/>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Un ejemplo de un pipeline de aggregation puede ser:</a:t>
            </a:r>
            <a:br>
              <a:rPr lang="es" sz="1733">
                <a:latin typeface="DM Sans"/>
                <a:ea typeface="DM Sans"/>
                <a:cs typeface="DM Sans"/>
                <a:sym typeface="DM Sans"/>
              </a:rPr>
            </a:br>
            <a:endParaRPr sz="1733">
              <a:latin typeface="DM Sans"/>
              <a:ea typeface="DM Sans"/>
              <a:cs typeface="DM Sans"/>
              <a:sym typeface="DM Sans"/>
            </a:endParaRPr>
          </a:p>
          <a:p>
            <a:pPr marL="609585" indent="-414856">
              <a:buClr>
                <a:schemeClr val="accent4"/>
              </a:buClr>
              <a:buSzPts val="1300"/>
              <a:buFont typeface="DM Sans"/>
              <a:buAutoNum type="arabicPeriod"/>
            </a:pPr>
            <a:r>
              <a:rPr lang="es" sz="1733">
                <a:latin typeface="DM Sans"/>
                <a:ea typeface="DM Sans"/>
                <a:cs typeface="DM Sans"/>
                <a:sym typeface="DM Sans"/>
              </a:rPr>
              <a:t>Primero filtra los documentos que tengan un valor x mayor a 20</a:t>
            </a:r>
            <a:endParaRPr sz="1733">
              <a:latin typeface="DM Sans"/>
              <a:ea typeface="DM Sans"/>
              <a:cs typeface="DM Sans"/>
              <a:sym typeface="DM Sans"/>
            </a:endParaRPr>
          </a:p>
          <a:p>
            <a:pPr marL="609585" indent="-414856">
              <a:buClr>
                <a:schemeClr val="accent4"/>
              </a:buClr>
              <a:buSzPts val="1300"/>
              <a:buFont typeface="DM Sans"/>
              <a:buAutoNum type="arabicPeriod"/>
            </a:pPr>
            <a:r>
              <a:rPr lang="es" sz="1733">
                <a:latin typeface="DM Sans"/>
                <a:ea typeface="DM Sans"/>
                <a:cs typeface="DM Sans"/>
                <a:sym typeface="DM Sans"/>
              </a:rPr>
              <a:t>Luego ordénalos de mayor a menor</a:t>
            </a:r>
            <a:endParaRPr sz="1733">
              <a:latin typeface="DM Sans"/>
              <a:ea typeface="DM Sans"/>
              <a:cs typeface="DM Sans"/>
              <a:sym typeface="DM Sans"/>
            </a:endParaRPr>
          </a:p>
          <a:p>
            <a:pPr marL="609585" indent="-414856">
              <a:buClr>
                <a:schemeClr val="accent4"/>
              </a:buClr>
              <a:buSzPts val="1300"/>
              <a:buFont typeface="DM Sans"/>
              <a:buAutoNum type="arabicPeriod"/>
            </a:pPr>
            <a:r>
              <a:rPr lang="es" sz="1733">
                <a:latin typeface="DM Sans"/>
                <a:ea typeface="DM Sans"/>
                <a:cs typeface="DM Sans"/>
                <a:sym typeface="DM Sans"/>
              </a:rPr>
              <a:t>Luego en un nuevo campo devuelve el valor máximo</a:t>
            </a:r>
            <a:endParaRPr sz="1733">
              <a:latin typeface="DM Sans"/>
              <a:ea typeface="DM Sans"/>
              <a:cs typeface="DM Sans"/>
              <a:sym typeface="DM Sans"/>
            </a:endParaRPr>
          </a:p>
          <a:p>
            <a:pPr marL="609585" indent="-414856">
              <a:buClr>
                <a:schemeClr val="accent4"/>
              </a:buClr>
              <a:buSzPts val="1300"/>
              <a:buFont typeface="DM Sans"/>
              <a:buAutoNum type="arabicPeriod"/>
            </a:pPr>
            <a:r>
              <a:rPr lang="es" sz="1733">
                <a:latin typeface="DM Sans"/>
                <a:ea typeface="DM Sans"/>
                <a:cs typeface="DM Sans"/>
                <a:sym typeface="DM Sans"/>
              </a:rPr>
              <a:t>Luego en un nuevo campo devuelve el valor mínimo</a:t>
            </a:r>
            <a:endParaRPr sz="1733">
              <a:latin typeface="DM Sans"/>
              <a:ea typeface="DM Sans"/>
              <a:cs typeface="DM Sans"/>
              <a:sym typeface="DM Sans"/>
            </a:endParaRPr>
          </a:p>
          <a:p>
            <a:pPr marL="609585" indent="-414856">
              <a:buClr>
                <a:schemeClr val="accent4"/>
              </a:buClr>
              <a:buSzPts val="1300"/>
              <a:buFont typeface="DM Sans"/>
              <a:buAutoNum type="arabicPeriod"/>
            </a:pPr>
            <a:r>
              <a:rPr lang="es" sz="1733">
                <a:latin typeface="DM Sans"/>
                <a:ea typeface="DM Sans"/>
                <a:cs typeface="DM Sans"/>
                <a:sym typeface="DM Sans"/>
              </a:rPr>
              <a:t>Luego en un nuevo campo devuelve la suma total de todos los documentos</a:t>
            </a:r>
            <a:endParaRPr sz="1733">
              <a:latin typeface="DM Sans"/>
              <a:ea typeface="DM Sans"/>
              <a:cs typeface="DM Sans"/>
              <a:sym typeface="DM Sans"/>
            </a:endParaRPr>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91"/>
          <p:cNvSpPr txBox="1"/>
          <p:nvPr/>
        </p:nvSpPr>
        <p:spPr>
          <a:xfrm>
            <a:off x="610300" y="1223701"/>
            <a:ext cx="11375200" cy="13541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Principales stages disponibles en un aggregation pipeline</a:t>
            </a:r>
            <a:endParaRPr sz="4000" b="1">
              <a:solidFill>
                <a:schemeClr val="dk1"/>
              </a:solidFill>
              <a:latin typeface="DM Sans"/>
              <a:ea typeface="DM Sans"/>
              <a:cs typeface="DM Sans"/>
              <a:sym typeface="DM Sans"/>
            </a:endParaRPr>
          </a:p>
        </p:txBody>
      </p:sp>
      <p:sp>
        <p:nvSpPr>
          <p:cNvPr id="360" name="Google Shape;360;p91"/>
          <p:cNvSpPr txBox="1"/>
          <p:nvPr/>
        </p:nvSpPr>
        <p:spPr>
          <a:xfrm>
            <a:off x="610300" y="2725867"/>
            <a:ext cx="4934000" cy="2379585"/>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$count : Cuenta el número de documentos disponibles que se encuentren en la stage actual.</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$group: Permite agrupar los documentos disponibles en nuevos grupos según un criterio especificado. </a:t>
            </a:r>
            <a:r>
              <a:rPr lang="es" sz="1733" b="1">
                <a:latin typeface="DM Sans"/>
                <a:ea typeface="DM Sans"/>
                <a:cs typeface="DM Sans"/>
                <a:sym typeface="DM Sans"/>
              </a:rPr>
              <a:t>cada grupo cuenta con un _id nuevo, </a:t>
            </a:r>
            <a:r>
              <a:rPr lang="es" sz="1733">
                <a:latin typeface="DM Sans"/>
                <a:ea typeface="DM Sans"/>
                <a:cs typeface="DM Sans"/>
                <a:sym typeface="DM Sans"/>
              </a:rPr>
              <a:t>además de los valores acumulados.</a:t>
            </a:r>
            <a:endParaRPr sz="1733">
              <a:latin typeface="DM Sans"/>
              <a:ea typeface="DM Sans"/>
              <a:cs typeface="DM Sans"/>
              <a:sym typeface="DM Sans"/>
            </a:endParaRPr>
          </a:p>
        </p:txBody>
      </p:sp>
      <p:sp>
        <p:nvSpPr>
          <p:cNvPr id="361" name="Google Shape;361;p91"/>
          <p:cNvSpPr txBox="1"/>
          <p:nvPr/>
        </p:nvSpPr>
        <p:spPr>
          <a:xfrm>
            <a:off x="3445900" y="5964700"/>
            <a:ext cx="5704000" cy="512857"/>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Puedes revisar la </a:t>
            </a:r>
            <a:r>
              <a:rPr lang="es" sz="1733" u="sng">
                <a:solidFill>
                  <a:schemeClr val="hlink"/>
                </a:solidFill>
                <a:latin typeface="DM Sans"/>
                <a:ea typeface="DM Sans"/>
                <a:cs typeface="DM Sans"/>
                <a:sym typeface="DM Sans"/>
                <a:hlinkClick r:id="rId3"/>
              </a:rPr>
              <a:t>lista completa de stages</a:t>
            </a:r>
            <a:endParaRPr sz="1733">
              <a:latin typeface="DM Sans"/>
              <a:ea typeface="DM Sans"/>
              <a:cs typeface="DM Sans"/>
              <a:sym typeface="DM Sans"/>
            </a:endParaRPr>
          </a:p>
        </p:txBody>
      </p:sp>
      <p:sp>
        <p:nvSpPr>
          <p:cNvPr id="362" name="Google Shape;362;p91"/>
          <p:cNvSpPr txBox="1"/>
          <p:nvPr/>
        </p:nvSpPr>
        <p:spPr>
          <a:xfrm>
            <a:off x="6312933" y="2725867"/>
            <a:ext cx="4934000" cy="2112910"/>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$limit: Limita el número de documentos que saldrán de dicha stage.</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$lookup: Permite realizar un “left join” (combinación de campos), de una colección de la misma base de datos a los documentos de la stage actual.</a:t>
            </a:r>
            <a:endParaRPr sz="1733">
              <a:latin typeface="DM Sans"/>
              <a:ea typeface="DM Sans"/>
              <a:cs typeface="DM Sans"/>
              <a:sym typeface="DM Sans"/>
            </a:endParaRPr>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92"/>
          <p:cNvSpPr txBox="1"/>
          <p:nvPr/>
        </p:nvSpPr>
        <p:spPr>
          <a:xfrm>
            <a:off x="610300" y="882634"/>
            <a:ext cx="11375200" cy="13541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Principales stages disponibles en un aggregation pipeline</a:t>
            </a:r>
            <a:endParaRPr sz="4000" b="1">
              <a:solidFill>
                <a:schemeClr val="dk1"/>
              </a:solidFill>
              <a:latin typeface="DM Sans"/>
              <a:ea typeface="DM Sans"/>
              <a:cs typeface="DM Sans"/>
              <a:sym typeface="DM Sans"/>
            </a:endParaRPr>
          </a:p>
        </p:txBody>
      </p:sp>
      <p:sp>
        <p:nvSpPr>
          <p:cNvPr id="368" name="Google Shape;368;p92"/>
          <p:cNvSpPr txBox="1"/>
          <p:nvPr/>
        </p:nvSpPr>
        <p:spPr>
          <a:xfrm>
            <a:off x="610300" y="2319467"/>
            <a:ext cx="4934000" cy="2646261"/>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a:solidFill>
                  <a:schemeClr val="dk1"/>
                </a:solidFill>
                <a:latin typeface="DM Sans"/>
                <a:ea typeface="DM Sans"/>
                <a:cs typeface="DM Sans"/>
                <a:sym typeface="DM Sans"/>
              </a:rPr>
              <a:t>$set / $addFields : Agregan una nueva propiedad a los documentos que se encuentren en dicha stage.</a:t>
            </a:r>
            <a:endParaRPr sz="1733">
              <a:solidFill>
                <a:schemeClr val="dk1"/>
              </a:solidFill>
              <a:latin typeface="DM Sans"/>
              <a:ea typeface="DM Sans"/>
              <a:cs typeface="DM Sans"/>
              <a:sym typeface="DM Sans"/>
            </a:endParaRPr>
          </a:p>
          <a:p>
            <a:pPr>
              <a:buClr>
                <a:schemeClr val="dk1"/>
              </a:buClr>
              <a:buSzPts val="1100"/>
            </a:pPr>
            <a:endParaRPr sz="1733">
              <a:solidFill>
                <a:schemeClr val="dk1"/>
              </a:solidFill>
              <a:latin typeface="DM Sans"/>
              <a:ea typeface="DM Sans"/>
              <a:cs typeface="DM Sans"/>
              <a:sym typeface="DM Sans"/>
            </a:endParaRPr>
          </a:p>
          <a:p>
            <a:pPr>
              <a:buClr>
                <a:schemeClr val="dk1"/>
              </a:buClr>
              <a:buSzPts val="1100"/>
            </a:pPr>
            <a:r>
              <a:rPr lang="es" sz="1733">
                <a:solidFill>
                  <a:schemeClr val="dk1"/>
                </a:solidFill>
                <a:latin typeface="DM Sans"/>
                <a:ea typeface="DM Sans"/>
                <a:cs typeface="DM Sans"/>
                <a:sym typeface="DM Sans"/>
              </a:rPr>
              <a:t>$skip: Devuelve sólo los documentos que se encuentren después del offset indicado.</a:t>
            </a:r>
            <a:endParaRPr sz="1733">
              <a:solidFill>
                <a:schemeClr val="dk1"/>
              </a:solidFill>
              <a:latin typeface="DM Sans"/>
              <a:ea typeface="DM Sans"/>
              <a:cs typeface="DM Sans"/>
              <a:sym typeface="DM Sans"/>
            </a:endParaRPr>
          </a:p>
          <a:p>
            <a:pPr>
              <a:buClr>
                <a:schemeClr val="dk1"/>
              </a:buClr>
              <a:buSzPts val="1100"/>
            </a:pPr>
            <a:endParaRPr sz="1733">
              <a:solidFill>
                <a:schemeClr val="dk1"/>
              </a:solidFill>
              <a:latin typeface="DM Sans"/>
              <a:ea typeface="DM Sans"/>
              <a:cs typeface="DM Sans"/>
              <a:sym typeface="DM Sans"/>
            </a:endParaRPr>
          </a:p>
          <a:p>
            <a:pPr>
              <a:buClr>
                <a:schemeClr val="dk1"/>
              </a:buClr>
              <a:buSzPts val="1100"/>
            </a:pPr>
            <a:r>
              <a:rPr lang="es" sz="1733">
                <a:solidFill>
                  <a:schemeClr val="dk1"/>
                </a:solidFill>
                <a:latin typeface="DM Sans"/>
                <a:ea typeface="DM Sans"/>
                <a:cs typeface="DM Sans"/>
                <a:sym typeface="DM Sans"/>
              </a:rPr>
              <a:t>$sort: Ordena los documentos en la stage actual.</a:t>
            </a:r>
            <a:endParaRPr sz="1733">
              <a:latin typeface="DM Sans"/>
              <a:ea typeface="DM Sans"/>
              <a:cs typeface="DM Sans"/>
              <a:sym typeface="DM Sans"/>
            </a:endParaRPr>
          </a:p>
        </p:txBody>
      </p:sp>
      <p:sp>
        <p:nvSpPr>
          <p:cNvPr id="369" name="Google Shape;369;p92"/>
          <p:cNvSpPr txBox="1"/>
          <p:nvPr/>
        </p:nvSpPr>
        <p:spPr>
          <a:xfrm>
            <a:off x="6046867" y="2319467"/>
            <a:ext cx="4934000" cy="2112910"/>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$match: Devuelve sólo los documentos que cumplan con un criterio de búsqueda, podemos colocar filtros comunes aquí</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$merge: escribe los resultados del pipeline en una colección. Debe ser la última stage del pipeline para poder funcionar.</a:t>
            </a:r>
            <a:endParaRPr sz="1733">
              <a:latin typeface="DM Sans"/>
              <a:ea typeface="DM Sans"/>
              <a:cs typeface="DM Sans"/>
              <a:sym typeface="DM Sans"/>
            </a:endParaRPr>
          </a:p>
        </p:txBody>
      </p:sp>
      <p:sp>
        <p:nvSpPr>
          <p:cNvPr id="370" name="Google Shape;370;p92"/>
          <p:cNvSpPr txBox="1"/>
          <p:nvPr/>
        </p:nvSpPr>
        <p:spPr>
          <a:xfrm>
            <a:off x="3445900" y="5964700"/>
            <a:ext cx="5704000" cy="512857"/>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Puedes revisar la </a:t>
            </a:r>
            <a:r>
              <a:rPr lang="es" sz="1733" u="sng">
                <a:solidFill>
                  <a:schemeClr val="hlink"/>
                </a:solidFill>
                <a:latin typeface="DM Sans"/>
                <a:ea typeface="DM Sans"/>
                <a:cs typeface="DM Sans"/>
                <a:sym typeface="DM Sans"/>
                <a:hlinkClick r:id="rId3"/>
              </a:rPr>
              <a:t>lista completa de stages</a:t>
            </a:r>
            <a:endParaRPr sz="1733">
              <a:latin typeface="DM Sans"/>
              <a:ea typeface="DM Sans"/>
              <a:cs typeface="DM Sans"/>
              <a:sym typeface="DM Sans"/>
            </a:endParaRPr>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93"/>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376" name="Google Shape;376;p93"/>
          <p:cNvSpPr txBox="1"/>
          <p:nvPr/>
        </p:nvSpPr>
        <p:spPr>
          <a:xfrm>
            <a:off x="631133" y="2168133"/>
            <a:ext cx="102748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Se desea gestionar una base de datos para una pizzería. Dado un conjunto de órdenes:</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Definir las ventas totales de los diferentes sabores para las pizzas medianas.</a:t>
            </a:r>
            <a:endParaRPr sz="3333">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DM Sans"/>
              <a:ea typeface="DM Sans"/>
              <a:cs typeface="DM Sans"/>
              <a:sym typeface="DM Sans"/>
            </a:endParaRPr>
          </a:p>
        </p:txBody>
      </p:sp>
      <p:grpSp>
        <p:nvGrpSpPr>
          <p:cNvPr id="377" name="Google Shape;377;p93"/>
          <p:cNvGrpSpPr/>
          <p:nvPr/>
        </p:nvGrpSpPr>
        <p:grpSpPr>
          <a:xfrm>
            <a:off x="631135" y="826031"/>
            <a:ext cx="985200" cy="985200"/>
            <a:chOff x="473351" y="619523"/>
            <a:chExt cx="738900" cy="738900"/>
          </a:xfrm>
        </p:grpSpPr>
        <p:sp>
          <p:nvSpPr>
            <p:cNvPr id="378" name="Google Shape;378;p9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79" name="Google Shape;379;p9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94"/>
          <p:cNvSpPr txBox="1"/>
          <p:nvPr/>
        </p:nvSpPr>
        <p:spPr>
          <a:xfrm>
            <a:off x="448400" y="304800"/>
            <a:ext cx="11295200" cy="1477287"/>
          </a:xfrm>
          <a:prstGeom prst="rect">
            <a:avLst/>
          </a:prstGeom>
          <a:noFill/>
          <a:ln>
            <a:noFill/>
          </a:ln>
        </p:spPr>
        <p:txBody>
          <a:bodyPr spcFirstLastPara="1" wrap="square" lIns="121900" tIns="121900" rIns="121900" bIns="121900" anchor="t" anchorCtr="0">
            <a:spAutoFit/>
          </a:bodyPr>
          <a:lstStyle/>
          <a:p>
            <a:pPr algn="ctr"/>
            <a:r>
              <a:rPr lang="es" sz="4000" b="1">
                <a:solidFill>
                  <a:schemeClr val="lt1"/>
                </a:solidFill>
                <a:latin typeface="DM Sans"/>
                <a:ea typeface="DM Sans"/>
                <a:cs typeface="DM Sans"/>
                <a:sym typeface="DM Sans"/>
              </a:rPr>
              <a:t>Ejemplo: Desarrollando el schema para órdenes de pizza.</a:t>
            </a:r>
            <a:endParaRPr sz="4000" b="1">
              <a:solidFill>
                <a:schemeClr val="lt1"/>
              </a:solidFill>
              <a:latin typeface="DM Sans"/>
              <a:ea typeface="DM Sans"/>
              <a:cs typeface="DM Sans"/>
              <a:sym typeface="DM Sans"/>
            </a:endParaRPr>
          </a:p>
        </p:txBody>
      </p:sp>
      <p:pic>
        <p:nvPicPr>
          <p:cNvPr id="385" name="Google Shape;385;p94"/>
          <p:cNvPicPr preferRelativeResize="0"/>
          <p:nvPr/>
        </p:nvPicPr>
        <p:blipFill>
          <a:blip r:embed="rId3">
            <a:alphaModFix/>
          </a:blip>
          <a:stretch>
            <a:fillRect/>
          </a:stretch>
        </p:blipFill>
        <p:spPr>
          <a:xfrm>
            <a:off x="1836100" y="1782400"/>
            <a:ext cx="8319664" cy="466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31"/>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36" name="Google Shape;736;p131"/>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737" name="Google Shape;737;p131"/>
          <p:cNvSpPr/>
          <p:nvPr/>
        </p:nvSpPr>
        <p:spPr>
          <a:xfrm>
            <a:off x="6185241" y="3374536"/>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Interacción</a:t>
            </a:r>
            <a:endParaRPr sz="1600">
              <a:solidFill>
                <a:srgbClr val="222222"/>
              </a:solidFill>
              <a:latin typeface="DM Sans"/>
              <a:ea typeface="DM Sans"/>
              <a:cs typeface="DM Sans"/>
              <a:sym typeface="DM Sans"/>
            </a:endParaRPr>
          </a:p>
        </p:txBody>
      </p:sp>
      <p:sp>
        <p:nvSpPr>
          <p:cNvPr id="738" name="Google Shape;738;p131"/>
          <p:cNvSpPr/>
          <p:nvPr/>
        </p:nvSpPr>
        <p:spPr>
          <a:xfrm>
            <a:off x="1222433" y="3374529"/>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Principios de Programación Backend</a:t>
            </a:r>
            <a:endParaRPr sz="1600">
              <a:solidFill>
                <a:srgbClr val="FFFFFF"/>
              </a:solidFill>
              <a:latin typeface="DM Sans"/>
              <a:ea typeface="DM Sans"/>
              <a:cs typeface="DM Sans"/>
              <a:sym typeface="DM Sans"/>
            </a:endParaRPr>
          </a:p>
        </p:txBody>
      </p:sp>
      <p:sp>
        <p:nvSpPr>
          <p:cNvPr id="739" name="Google Shape;739;p131"/>
          <p:cNvSpPr/>
          <p:nvPr/>
        </p:nvSpPr>
        <p:spPr>
          <a:xfrm>
            <a:off x="6185241" y="2432251"/>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Programación web</a:t>
            </a:r>
            <a:endParaRPr sz="1600">
              <a:solidFill>
                <a:schemeClr val="lt1"/>
              </a:solidFill>
              <a:latin typeface="DM Sans"/>
              <a:ea typeface="DM Sans"/>
              <a:cs typeface="DM Sans"/>
              <a:sym typeface="DM Sans"/>
            </a:endParaRPr>
          </a:p>
        </p:txBody>
      </p:sp>
      <p:sp>
        <p:nvSpPr>
          <p:cNvPr id="740" name="Google Shape;740;p131"/>
          <p:cNvSpPr/>
          <p:nvPr/>
        </p:nvSpPr>
        <p:spPr>
          <a:xfrm>
            <a:off x="6185241" y="4316813"/>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Factores que</a:t>
            </a:r>
            <a:br>
              <a:rPr lang="es" sz="1600">
                <a:solidFill>
                  <a:srgbClr val="222222"/>
                </a:solidFill>
                <a:latin typeface="DM Sans"/>
                <a:ea typeface="DM Sans"/>
                <a:cs typeface="DM Sans"/>
                <a:sym typeface="DM Sans"/>
              </a:rPr>
            </a:br>
            <a:r>
              <a:rPr lang="es" sz="1600">
                <a:solidFill>
                  <a:srgbClr val="222222"/>
                </a:solidFill>
                <a:latin typeface="DM Sans"/>
                <a:ea typeface="DM Sans"/>
                <a:cs typeface="DM Sans"/>
                <a:sym typeface="DM Sans"/>
              </a:rPr>
              <a:t>construye UX</a:t>
            </a:r>
            <a:endParaRPr sz="1600">
              <a:solidFill>
                <a:srgbClr val="222222"/>
              </a:solidFill>
              <a:latin typeface="DM Sans"/>
              <a:ea typeface="DM Sans"/>
              <a:cs typeface="DM Sans"/>
              <a:sym typeface="DM Sans"/>
            </a:endParaRPr>
          </a:p>
        </p:txBody>
      </p:sp>
      <p:cxnSp>
        <p:nvCxnSpPr>
          <p:cNvPr id="741" name="Google Shape;741;p131"/>
          <p:cNvCxnSpPr>
            <a:stCxn id="738" idx="3"/>
            <a:endCxn id="739" idx="1"/>
          </p:cNvCxnSpPr>
          <p:nvPr/>
        </p:nvCxnSpPr>
        <p:spPr>
          <a:xfrm rot="10800000" flipH="1">
            <a:off x="3088033" y="2818929"/>
            <a:ext cx="3097200" cy="942400"/>
          </a:xfrm>
          <a:prstGeom prst="bentConnector3">
            <a:avLst>
              <a:gd name="adj1" fmla="val 50002"/>
            </a:avLst>
          </a:prstGeom>
          <a:noFill/>
          <a:ln w="9525" cap="flat" cmpd="sng">
            <a:solidFill>
              <a:srgbClr val="CCCCCC"/>
            </a:solidFill>
            <a:prstDash val="solid"/>
            <a:round/>
            <a:headEnd type="none" w="sm" len="sm"/>
            <a:tailEnd type="oval" w="med" len="med"/>
          </a:ln>
        </p:spPr>
      </p:cxnSp>
      <p:cxnSp>
        <p:nvCxnSpPr>
          <p:cNvPr id="742" name="Google Shape;742;p131"/>
          <p:cNvCxnSpPr>
            <a:stCxn id="738" idx="3"/>
            <a:endCxn id="737" idx="1"/>
          </p:cNvCxnSpPr>
          <p:nvPr/>
        </p:nvCxnSpPr>
        <p:spPr>
          <a:xfrm>
            <a:off x="3088033" y="3761329"/>
            <a:ext cx="3097200" cy="800"/>
          </a:xfrm>
          <a:prstGeom prst="bentConnector3">
            <a:avLst>
              <a:gd name="adj1" fmla="val 50002"/>
            </a:avLst>
          </a:prstGeom>
          <a:noFill/>
          <a:ln w="9525" cap="flat" cmpd="sng">
            <a:solidFill>
              <a:srgbClr val="CCCCCC"/>
            </a:solidFill>
            <a:prstDash val="solid"/>
            <a:round/>
            <a:headEnd type="none" w="sm" len="sm"/>
            <a:tailEnd type="oval" w="med" len="med"/>
          </a:ln>
        </p:spPr>
      </p:cxnSp>
      <p:cxnSp>
        <p:nvCxnSpPr>
          <p:cNvPr id="743" name="Google Shape;743;p131"/>
          <p:cNvCxnSpPr>
            <a:stCxn id="738" idx="3"/>
            <a:endCxn id="740" idx="1"/>
          </p:cNvCxnSpPr>
          <p:nvPr/>
        </p:nvCxnSpPr>
        <p:spPr>
          <a:xfrm>
            <a:off x="3088033" y="3761329"/>
            <a:ext cx="3097200" cy="942400"/>
          </a:xfrm>
          <a:prstGeom prst="bentConnector3">
            <a:avLst>
              <a:gd name="adj1" fmla="val 50002"/>
            </a:avLst>
          </a:prstGeom>
          <a:noFill/>
          <a:ln w="9525" cap="flat" cmpd="sng">
            <a:solidFill>
              <a:srgbClr val="CCCCCC"/>
            </a:solidFill>
            <a:prstDash val="solid"/>
            <a:round/>
            <a:headEnd type="none" w="sm" len="sm"/>
            <a:tailEnd type="oval" w="med" len="med"/>
          </a:ln>
        </p:spPr>
      </p:cxnSp>
      <p:cxnSp>
        <p:nvCxnSpPr>
          <p:cNvPr id="744" name="Google Shape;744;p131"/>
          <p:cNvCxnSpPr>
            <a:stCxn id="745" idx="3"/>
            <a:endCxn id="746" idx="1"/>
          </p:cNvCxnSpPr>
          <p:nvPr/>
        </p:nvCxnSpPr>
        <p:spPr>
          <a:xfrm>
            <a:off x="8314441" y="4703651"/>
            <a:ext cx="526000" cy="0"/>
          </a:xfrm>
          <a:prstGeom prst="straightConnector1">
            <a:avLst/>
          </a:prstGeom>
          <a:noFill/>
          <a:ln w="9525" cap="flat" cmpd="sng">
            <a:solidFill>
              <a:srgbClr val="CCCCCC"/>
            </a:solidFill>
            <a:prstDash val="solid"/>
            <a:round/>
            <a:headEnd type="oval" w="med" len="med"/>
            <a:tailEnd type="oval" w="med" len="med"/>
          </a:ln>
        </p:spPr>
      </p:cxnSp>
      <p:pic>
        <p:nvPicPr>
          <p:cNvPr id="747" name="Google Shape;747;p131"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748" name="Google Shape;748;p131"/>
          <p:cNvSpPr/>
          <p:nvPr/>
        </p:nvSpPr>
        <p:spPr>
          <a:xfrm>
            <a:off x="8840375" y="1767536"/>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FrontEnd</a:t>
            </a:r>
            <a:endParaRPr sz="1600">
              <a:solidFill>
                <a:srgbClr val="222222"/>
              </a:solidFill>
              <a:latin typeface="DM Sans"/>
              <a:ea typeface="DM Sans"/>
              <a:cs typeface="DM Sans"/>
              <a:sym typeface="DM Sans"/>
            </a:endParaRPr>
          </a:p>
        </p:txBody>
      </p:sp>
      <p:sp>
        <p:nvSpPr>
          <p:cNvPr id="749" name="Google Shape;749;p131"/>
          <p:cNvSpPr/>
          <p:nvPr/>
        </p:nvSpPr>
        <p:spPr>
          <a:xfrm>
            <a:off x="8840375" y="304216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BackEnd</a:t>
            </a:r>
            <a:endParaRPr sz="1600">
              <a:solidFill>
                <a:srgbClr val="222222"/>
              </a:solidFill>
              <a:latin typeface="DM Sans"/>
              <a:ea typeface="DM Sans"/>
              <a:cs typeface="DM Sans"/>
              <a:sym typeface="DM Sans"/>
            </a:endParaRPr>
          </a:p>
        </p:txBody>
      </p:sp>
      <p:sp>
        <p:nvSpPr>
          <p:cNvPr id="750" name="Google Shape;750;p131"/>
          <p:cNvSpPr/>
          <p:nvPr/>
        </p:nvSpPr>
        <p:spPr>
          <a:xfrm>
            <a:off x="6185241" y="3374533"/>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Cómo probar Javascript</a:t>
            </a:r>
            <a:endParaRPr sz="1600">
              <a:solidFill>
                <a:schemeClr val="lt1"/>
              </a:solidFill>
              <a:latin typeface="DM Sans"/>
              <a:ea typeface="DM Sans"/>
              <a:cs typeface="DM Sans"/>
              <a:sym typeface="DM Sans"/>
            </a:endParaRPr>
          </a:p>
        </p:txBody>
      </p:sp>
      <p:sp>
        <p:nvSpPr>
          <p:cNvPr id="745" name="Google Shape;745;p131"/>
          <p:cNvSpPr/>
          <p:nvPr/>
        </p:nvSpPr>
        <p:spPr>
          <a:xfrm>
            <a:off x="6185241" y="4316851"/>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Tipos de datos en Javascript</a:t>
            </a:r>
            <a:endParaRPr sz="1600">
              <a:solidFill>
                <a:schemeClr val="lt1"/>
              </a:solidFill>
              <a:latin typeface="DM Sans"/>
              <a:ea typeface="DM Sans"/>
              <a:cs typeface="DM Sans"/>
              <a:sym typeface="DM Sans"/>
            </a:endParaRPr>
          </a:p>
        </p:txBody>
      </p:sp>
      <p:sp>
        <p:nvSpPr>
          <p:cNvPr id="746" name="Google Shape;746;p131"/>
          <p:cNvSpPr/>
          <p:nvPr/>
        </p:nvSpPr>
        <p:spPr>
          <a:xfrm>
            <a:off x="8840375" y="4316800"/>
            <a:ext cx="2129200" cy="773600"/>
          </a:xfrm>
          <a:prstGeom prst="rect">
            <a:avLst/>
          </a:prstGeom>
          <a:solidFill>
            <a:srgbClr val="393B43"/>
          </a:solidFill>
          <a:ln>
            <a:noFill/>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Variables en Javascript</a:t>
            </a:r>
            <a:endParaRPr sz="1600">
              <a:solidFill>
                <a:schemeClr val="lt1"/>
              </a:solidFill>
              <a:latin typeface="DM Sans"/>
              <a:ea typeface="DM Sans"/>
              <a:cs typeface="DM Sans"/>
              <a:sym typeface="DM Sans"/>
            </a:endParaRPr>
          </a:p>
        </p:txBody>
      </p:sp>
      <p:cxnSp>
        <p:nvCxnSpPr>
          <p:cNvPr id="751" name="Google Shape;751;p131"/>
          <p:cNvCxnSpPr>
            <a:stCxn id="739" idx="3"/>
            <a:endCxn id="749" idx="1"/>
          </p:cNvCxnSpPr>
          <p:nvPr/>
        </p:nvCxnSpPr>
        <p:spPr>
          <a:xfrm>
            <a:off x="8314441" y="2819051"/>
            <a:ext cx="526000" cy="610000"/>
          </a:xfrm>
          <a:prstGeom prst="bentConnector3">
            <a:avLst>
              <a:gd name="adj1" fmla="val 49994"/>
            </a:avLst>
          </a:prstGeom>
          <a:noFill/>
          <a:ln w="9525" cap="flat" cmpd="sng">
            <a:solidFill>
              <a:srgbClr val="9E9E9E"/>
            </a:solidFill>
            <a:prstDash val="solid"/>
            <a:round/>
            <a:headEnd type="none" w="med" len="med"/>
            <a:tailEnd type="none" w="med" len="med"/>
          </a:ln>
        </p:spPr>
      </p:cxnSp>
      <p:cxnSp>
        <p:nvCxnSpPr>
          <p:cNvPr id="752" name="Google Shape;752;p131"/>
          <p:cNvCxnSpPr>
            <a:stCxn id="739" idx="3"/>
            <a:endCxn id="748" idx="1"/>
          </p:cNvCxnSpPr>
          <p:nvPr/>
        </p:nvCxnSpPr>
        <p:spPr>
          <a:xfrm rot="10800000" flipH="1">
            <a:off x="8314441" y="2154251"/>
            <a:ext cx="526000" cy="664800"/>
          </a:xfrm>
          <a:prstGeom prst="bentConnector3">
            <a:avLst>
              <a:gd name="adj1" fmla="val 49994"/>
            </a:avLst>
          </a:prstGeom>
          <a:noFill/>
          <a:ln w="9525" cap="flat" cmpd="sng">
            <a:solidFill>
              <a:srgbClr val="9E9E9E"/>
            </a:solidFill>
            <a:prstDash val="solid"/>
            <a:round/>
            <a:headEnd type="none" w="med" len="med"/>
            <a:tailEnd type="non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pic>
        <p:nvPicPr>
          <p:cNvPr id="1147" name="Google Shape;1147;p241"/>
          <p:cNvPicPr preferRelativeResize="0"/>
          <p:nvPr/>
        </p:nvPicPr>
        <p:blipFill>
          <a:blip r:embed="rId3">
            <a:alphaModFix/>
          </a:blip>
          <a:stretch>
            <a:fillRect/>
          </a:stretch>
        </p:blipFill>
        <p:spPr>
          <a:xfrm>
            <a:off x="715267" y="341367"/>
            <a:ext cx="10761468" cy="5796535"/>
          </a:xfrm>
          <a:prstGeom prst="rect">
            <a:avLst/>
          </a:prstGeom>
          <a:noFill/>
          <a:ln>
            <a:noFill/>
          </a:ln>
        </p:spPr>
      </p:pic>
      <p:sp>
        <p:nvSpPr>
          <p:cNvPr id="1148" name="Google Shape;1148;p241"/>
          <p:cNvSpPr/>
          <p:nvPr/>
        </p:nvSpPr>
        <p:spPr>
          <a:xfrm>
            <a:off x="2475068" y="1805861"/>
            <a:ext cx="2122000" cy="2040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95"/>
          <p:cNvSpPr txBox="1"/>
          <p:nvPr/>
        </p:nvSpPr>
        <p:spPr>
          <a:xfrm>
            <a:off x="1454800" y="305201"/>
            <a:ext cx="9282400" cy="1477287"/>
          </a:xfrm>
          <a:prstGeom prst="rect">
            <a:avLst/>
          </a:prstGeom>
          <a:noFill/>
          <a:ln>
            <a:noFill/>
          </a:ln>
        </p:spPr>
        <p:txBody>
          <a:bodyPr spcFirstLastPara="1" wrap="square" lIns="121900" tIns="121900" rIns="121900" bIns="121900" anchor="t" anchorCtr="0">
            <a:spAutoFit/>
          </a:bodyPr>
          <a:lstStyle/>
          <a:p>
            <a:pPr algn="ctr"/>
            <a:r>
              <a:rPr lang="es" sz="4000" b="1">
                <a:solidFill>
                  <a:schemeClr val="lt1"/>
                </a:solidFill>
                <a:latin typeface="DM Sans"/>
                <a:ea typeface="DM Sans"/>
                <a:cs typeface="DM Sans"/>
                <a:sym typeface="DM Sans"/>
              </a:rPr>
              <a:t>Ejemplo: Cargando datos de prueba en archivo index.js </a:t>
            </a:r>
            <a:endParaRPr sz="4000" b="1">
              <a:solidFill>
                <a:schemeClr val="lt1"/>
              </a:solidFill>
              <a:latin typeface="DM Sans"/>
              <a:ea typeface="DM Sans"/>
              <a:cs typeface="DM Sans"/>
              <a:sym typeface="DM Sans"/>
            </a:endParaRPr>
          </a:p>
        </p:txBody>
      </p:sp>
      <p:pic>
        <p:nvPicPr>
          <p:cNvPr id="391" name="Google Shape;391;p95"/>
          <p:cNvPicPr preferRelativeResize="0"/>
          <p:nvPr/>
        </p:nvPicPr>
        <p:blipFill>
          <a:blip r:embed="rId3">
            <a:alphaModFix/>
          </a:blip>
          <a:stretch>
            <a:fillRect/>
          </a:stretch>
        </p:blipFill>
        <p:spPr>
          <a:xfrm>
            <a:off x="2422234" y="2017168"/>
            <a:ext cx="7347533" cy="4543233"/>
          </a:xfrm>
          <a:prstGeom prst="rect">
            <a:avLst/>
          </a:prstGeom>
          <a:noFill/>
          <a:ln>
            <a:noFill/>
          </a:ln>
        </p:spPr>
      </p:pic>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96"/>
          <p:cNvSpPr txBox="1"/>
          <p:nvPr/>
        </p:nvSpPr>
        <p:spPr>
          <a:xfrm>
            <a:off x="493233" y="968334"/>
            <a:ext cx="7495600" cy="153897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Corroborando que todos los datos estén cargados</a:t>
            </a:r>
            <a:endParaRPr sz="4667" b="1">
              <a:solidFill>
                <a:schemeClr val="dk1"/>
              </a:solidFill>
              <a:latin typeface="DM Sans"/>
              <a:ea typeface="DM Sans"/>
              <a:cs typeface="DM Sans"/>
              <a:sym typeface="DM Sans"/>
            </a:endParaRPr>
          </a:p>
        </p:txBody>
      </p:sp>
      <p:sp>
        <p:nvSpPr>
          <p:cNvPr id="397" name="Google Shape;397;p96"/>
          <p:cNvSpPr txBox="1"/>
          <p:nvPr/>
        </p:nvSpPr>
        <p:spPr>
          <a:xfrm>
            <a:off x="493233" y="2762500"/>
            <a:ext cx="6624000" cy="1312883"/>
          </a:xfrm>
          <a:prstGeom prst="rect">
            <a:avLst/>
          </a:prstGeom>
          <a:noFill/>
          <a:ln>
            <a:noFill/>
          </a:ln>
        </p:spPr>
        <p:txBody>
          <a:bodyPr spcFirstLastPara="1" wrap="square" lIns="121900" tIns="121900" rIns="121900" bIns="121900" anchor="t" anchorCtr="0">
            <a:spAutoFit/>
          </a:bodyPr>
          <a:lstStyle/>
          <a:p>
            <a:pPr algn="just"/>
            <a:r>
              <a:rPr lang="es" sz="1733">
                <a:latin typeface="DM Sans"/>
                <a:ea typeface="DM Sans"/>
                <a:cs typeface="DM Sans"/>
                <a:sym typeface="DM Sans"/>
              </a:rPr>
              <a:t>Realizamos un find para corroborar que nos devuelva las órdenes de la base de datos. Una vez que nos devuelva los resultados, estamos listos para poder comenzar a realizar las aggregations y resolver lo que se nos solicita.</a:t>
            </a:r>
            <a:endParaRPr sz="1733">
              <a:latin typeface="DM Sans"/>
              <a:ea typeface="DM Sans"/>
              <a:cs typeface="DM Sans"/>
              <a:sym typeface="DM Sans"/>
            </a:endParaRPr>
          </a:p>
        </p:txBody>
      </p:sp>
      <p:sp>
        <p:nvSpPr>
          <p:cNvPr id="398" name="Google Shape;398;p96"/>
          <p:cNvSpPr txBox="1"/>
          <p:nvPr/>
        </p:nvSpPr>
        <p:spPr>
          <a:xfrm>
            <a:off x="493233" y="219767"/>
            <a:ext cx="8884400" cy="595059"/>
          </a:xfrm>
          <a:prstGeom prst="rect">
            <a:avLst/>
          </a:prstGeom>
          <a:noFill/>
          <a:ln>
            <a:noFill/>
          </a:ln>
        </p:spPr>
        <p:txBody>
          <a:bodyPr spcFirstLastPara="1" wrap="square" lIns="121900" tIns="121900" rIns="121900" bIns="121900" anchor="t" anchorCtr="0">
            <a:spAutoFit/>
          </a:bodyPr>
          <a:lstStyle/>
          <a:p>
            <a:r>
              <a:rPr lang="es" sz="2267">
                <a:latin typeface="DM Sans"/>
                <a:ea typeface="DM Sans"/>
                <a:cs typeface="DM Sans"/>
                <a:sym typeface="DM Sans"/>
              </a:rPr>
              <a:t>Ejemplo: Verificando inserción</a:t>
            </a:r>
            <a:endParaRPr sz="2267">
              <a:latin typeface="DM Sans"/>
              <a:ea typeface="DM Sans"/>
              <a:cs typeface="DM Sans"/>
              <a:sym typeface="DM Sans"/>
            </a:endParaRPr>
          </a:p>
        </p:txBody>
      </p:sp>
      <p:pic>
        <p:nvPicPr>
          <p:cNvPr id="399" name="Google Shape;399;p96"/>
          <p:cNvPicPr preferRelativeResize="0"/>
          <p:nvPr/>
        </p:nvPicPr>
        <p:blipFill>
          <a:blip r:embed="rId3">
            <a:alphaModFix/>
          </a:blip>
          <a:stretch>
            <a:fillRect/>
          </a:stretch>
        </p:blipFill>
        <p:spPr>
          <a:xfrm>
            <a:off x="7988834" y="1732032"/>
            <a:ext cx="3890701" cy="4030267"/>
          </a:xfrm>
          <a:prstGeom prst="rect">
            <a:avLst/>
          </a:prstGeom>
          <a:noFill/>
          <a:ln>
            <a:noFill/>
          </a:ln>
        </p:spPr>
      </p:pic>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97"/>
          <p:cNvSpPr txBox="1"/>
          <p:nvPr/>
        </p:nvSpPr>
        <p:spPr>
          <a:xfrm>
            <a:off x="326000" y="2873734"/>
            <a:ext cx="5818000" cy="2912937"/>
          </a:xfrm>
          <a:prstGeom prst="rect">
            <a:avLst/>
          </a:prstGeom>
          <a:noFill/>
          <a:ln>
            <a:noFill/>
          </a:ln>
        </p:spPr>
        <p:txBody>
          <a:bodyPr spcFirstLastPara="1" wrap="square" lIns="121900" tIns="121900" rIns="121900" bIns="121900" anchor="t" anchorCtr="0">
            <a:spAutoFit/>
          </a:bodyPr>
          <a:lstStyle/>
          <a:p>
            <a:pPr algn="just"/>
            <a:r>
              <a:rPr lang="es" sz="1733">
                <a:latin typeface="DM Sans"/>
                <a:ea typeface="DM Sans"/>
                <a:cs typeface="DM Sans"/>
                <a:sym typeface="DM Sans"/>
              </a:rPr>
              <a:t>El equipo de ventas corrobora que hay bajas en el número de peticiones de pizzas medianas y necesita confirmar el monto general que ha habido en las órdenes del tamaño “mediano” (ésto debido a que fue el tamaño protagónico de su última campaña de marketing). </a:t>
            </a:r>
            <a:endParaRPr sz="1733">
              <a:latin typeface="DM Sans"/>
              <a:ea typeface="DM Sans"/>
              <a:cs typeface="DM Sans"/>
              <a:sym typeface="DM Sans"/>
            </a:endParaRPr>
          </a:p>
          <a:p>
            <a:pPr algn="just"/>
            <a:endParaRPr sz="1733">
              <a:latin typeface="DM Sans"/>
              <a:ea typeface="DM Sans"/>
              <a:cs typeface="DM Sans"/>
              <a:sym typeface="DM Sans"/>
            </a:endParaRPr>
          </a:p>
          <a:p>
            <a:pPr algn="just"/>
            <a:r>
              <a:rPr lang="es" sz="1733">
                <a:latin typeface="DM Sans"/>
                <a:ea typeface="DM Sans"/>
                <a:cs typeface="DM Sans"/>
                <a:sym typeface="DM Sans"/>
              </a:rPr>
              <a:t>Ahora toca analizar los sabores y corroborar cuáles están brindando una mayor rentabilidad, y cuáles deberían salir o sustituirse por un nuevo sabor. </a:t>
            </a:r>
            <a:endParaRPr sz="1733">
              <a:latin typeface="DM Sans"/>
              <a:ea typeface="DM Sans"/>
              <a:cs typeface="DM Sans"/>
              <a:sym typeface="DM Sans"/>
            </a:endParaRPr>
          </a:p>
          <a:p>
            <a:pPr algn="just"/>
            <a:endParaRPr sz="1733">
              <a:latin typeface="DM Sans"/>
              <a:ea typeface="DM Sans"/>
              <a:cs typeface="DM Sans"/>
              <a:sym typeface="DM Sans"/>
            </a:endParaRPr>
          </a:p>
        </p:txBody>
      </p:sp>
      <p:sp>
        <p:nvSpPr>
          <p:cNvPr id="405" name="Google Shape;405;p97"/>
          <p:cNvSpPr txBox="1"/>
          <p:nvPr/>
        </p:nvSpPr>
        <p:spPr>
          <a:xfrm>
            <a:off x="436333" y="431867"/>
            <a:ext cx="9274000" cy="595059"/>
          </a:xfrm>
          <a:prstGeom prst="rect">
            <a:avLst/>
          </a:prstGeom>
          <a:noFill/>
          <a:ln>
            <a:noFill/>
          </a:ln>
        </p:spPr>
        <p:txBody>
          <a:bodyPr spcFirstLastPara="1" wrap="square" lIns="121900" tIns="121900" rIns="121900" bIns="121900" anchor="t" anchorCtr="0">
            <a:spAutoFit/>
          </a:bodyPr>
          <a:lstStyle/>
          <a:p>
            <a:r>
              <a:rPr lang="es" sz="2267">
                <a:latin typeface="DM Sans"/>
                <a:ea typeface="DM Sans"/>
                <a:cs typeface="DM Sans"/>
                <a:sym typeface="DM Sans"/>
              </a:rPr>
              <a:t>Ejemplo: Análisis de la primera petición</a:t>
            </a:r>
            <a:endParaRPr sz="2267">
              <a:latin typeface="DM Sans"/>
              <a:ea typeface="DM Sans"/>
              <a:cs typeface="DM Sans"/>
              <a:sym typeface="DM Sans"/>
            </a:endParaRPr>
          </a:p>
        </p:txBody>
      </p:sp>
      <p:sp>
        <p:nvSpPr>
          <p:cNvPr id="406" name="Google Shape;406;p97"/>
          <p:cNvSpPr txBox="1"/>
          <p:nvPr/>
        </p:nvSpPr>
        <p:spPr>
          <a:xfrm>
            <a:off x="436333" y="1193800"/>
            <a:ext cx="10616800" cy="1317372"/>
          </a:xfrm>
          <a:prstGeom prst="rect">
            <a:avLst/>
          </a:prstGeom>
          <a:noFill/>
          <a:ln>
            <a:noFill/>
          </a:ln>
        </p:spPr>
        <p:txBody>
          <a:bodyPr spcFirstLastPara="1" wrap="square" lIns="121900" tIns="121900" rIns="121900" bIns="121900" anchor="t" anchorCtr="0">
            <a:spAutoFit/>
          </a:bodyPr>
          <a:lstStyle/>
          <a:p>
            <a:pPr>
              <a:lnSpc>
                <a:spcPct val="90000"/>
              </a:lnSpc>
            </a:pPr>
            <a:r>
              <a:rPr lang="es" sz="3867" b="1">
                <a:solidFill>
                  <a:schemeClr val="dk1"/>
                </a:solidFill>
                <a:latin typeface="DM Sans"/>
                <a:ea typeface="DM Sans"/>
                <a:cs typeface="DM Sans"/>
                <a:sym typeface="DM Sans"/>
              </a:rPr>
              <a:t>Primera petición: Definir las ventas de los diferentes sabores de las pizzas medianas.</a:t>
            </a:r>
            <a:endParaRPr sz="1067"/>
          </a:p>
        </p:txBody>
      </p:sp>
      <p:sp>
        <p:nvSpPr>
          <p:cNvPr id="407" name="Google Shape;407;p97"/>
          <p:cNvSpPr txBox="1"/>
          <p:nvPr/>
        </p:nvSpPr>
        <p:spPr>
          <a:xfrm>
            <a:off x="6255033" y="2873734"/>
            <a:ext cx="5818000" cy="2912937"/>
          </a:xfrm>
          <a:prstGeom prst="rect">
            <a:avLst/>
          </a:prstGeom>
          <a:noFill/>
          <a:ln>
            <a:noFill/>
          </a:ln>
        </p:spPr>
        <p:txBody>
          <a:bodyPr spcFirstLastPara="1" wrap="square" lIns="121900" tIns="121900" rIns="121900" bIns="121900" anchor="t" anchorCtr="0">
            <a:spAutoFit/>
          </a:bodyPr>
          <a:lstStyle/>
          <a:p>
            <a:pPr algn="just"/>
            <a:r>
              <a:rPr lang="es" sz="1733">
                <a:latin typeface="DM Sans"/>
                <a:ea typeface="DM Sans"/>
                <a:cs typeface="DM Sans"/>
                <a:sym typeface="DM Sans"/>
              </a:rPr>
              <a:t>¿Qué debería hacer nuestra aggregation?</a:t>
            </a:r>
            <a:endParaRPr sz="1733">
              <a:latin typeface="DM Sans"/>
              <a:ea typeface="DM Sans"/>
              <a:cs typeface="DM Sans"/>
              <a:sym typeface="DM Sans"/>
            </a:endParaRPr>
          </a:p>
          <a:p>
            <a:pPr algn="just"/>
            <a:endParaRPr sz="1733">
              <a:latin typeface="DM Sans"/>
              <a:ea typeface="DM Sans"/>
              <a:cs typeface="DM Sans"/>
              <a:sym typeface="DM Sans"/>
            </a:endParaRPr>
          </a:p>
          <a:p>
            <a:pPr marL="609585" indent="-414856" algn="just">
              <a:buClr>
                <a:schemeClr val="accent4"/>
              </a:buClr>
              <a:buSzPts val="1300"/>
              <a:buFont typeface="DM Sans"/>
              <a:buChar char="✓"/>
            </a:pPr>
            <a:r>
              <a:rPr lang="es" sz="1733">
                <a:latin typeface="DM Sans"/>
                <a:ea typeface="DM Sans"/>
                <a:cs typeface="DM Sans"/>
                <a:sym typeface="DM Sans"/>
              </a:rPr>
              <a:t>Primero, una stage para filtrar las pizzas por su tamaño, ya que sólo nos interesa la campaña de pizzas medianas.</a:t>
            </a:r>
            <a:endParaRPr sz="1733">
              <a:latin typeface="DM Sans"/>
              <a:ea typeface="DM Sans"/>
              <a:cs typeface="DM Sans"/>
              <a:sym typeface="DM Sans"/>
            </a:endParaRPr>
          </a:p>
          <a:p>
            <a:pPr marL="609585" algn="just"/>
            <a:endParaRPr sz="1733">
              <a:latin typeface="DM Sans"/>
              <a:ea typeface="DM Sans"/>
              <a:cs typeface="DM Sans"/>
              <a:sym typeface="DM Sans"/>
            </a:endParaRPr>
          </a:p>
          <a:p>
            <a:pPr marL="609585" indent="-414856" algn="just">
              <a:buClr>
                <a:schemeClr val="accent4"/>
              </a:buClr>
              <a:buSzPts val="1300"/>
              <a:buFont typeface="DM Sans"/>
              <a:buChar char="✓"/>
            </a:pPr>
            <a:r>
              <a:rPr lang="es" sz="1733">
                <a:latin typeface="DM Sans"/>
                <a:ea typeface="DM Sans"/>
                <a:cs typeface="DM Sans"/>
                <a:sym typeface="DM Sans"/>
              </a:rPr>
              <a:t>Segundo, agrupar las pizzas por sabor para corroborar cuántos ejemplares se vendieron de dichos sabores.</a:t>
            </a:r>
            <a:endParaRPr sz="1733">
              <a:latin typeface="DM Sans"/>
              <a:ea typeface="DM Sans"/>
              <a:cs typeface="DM Sans"/>
              <a:sym typeface="DM Sans"/>
            </a:endParaRPr>
          </a:p>
          <a:p>
            <a:pPr algn="just"/>
            <a:endParaRPr sz="1733">
              <a:latin typeface="DM Sans"/>
              <a:ea typeface="DM Sans"/>
              <a:cs typeface="DM Sans"/>
              <a:sym typeface="DM Sans"/>
            </a:endParaRPr>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98"/>
          <p:cNvSpPr txBox="1"/>
          <p:nvPr/>
        </p:nvSpPr>
        <p:spPr>
          <a:xfrm>
            <a:off x="2029800" y="196834"/>
            <a:ext cx="8132400" cy="1477287"/>
          </a:xfrm>
          <a:prstGeom prst="rect">
            <a:avLst/>
          </a:prstGeom>
          <a:noFill/>
          <a:ln>
            <a:noFill/>
          </a:ln>
        </p:spPr>
        <p:txBody>
          <a:bodyPr spcFirstLastPara="1" wrap="square" lIns="121900" tIns="121900" rIns="121900" bIns="121900" anchor="t" anchorCtr="0">
            <a:spAutoFit/>
          </a:bodyPr>
          <a:lstStyle/>
          <a:p>
            <a:pPr algn="ctr"/>
            <a:r>
              <a:rPr lang="es" sz="4000" b="1">
                <a:solidFill>
                  <a:schemeClr val="lt1"/>
                </a:solidFill>
                <a:latin typeface="DM Sans"/>
                <a:ea typeface="DM Sans"/>
                <a:cs typeface="DM Sans"/>
                <a:sym typeface="DM Sans"/>
              </a:rPr>
              <a:t>Ejemplo: Aplicando nuestra primera aggregation</a:t>
            </a:r>
            <a:endParaRPr sz="4000" b="1">
              <a:solidFill>
                <a:schemeClr val="lt1"/>
              </a:solidFill>
              <a:latin typeface="DM Sans"/>
              <a:ea typeface="DM Sans"/>
              <a:cs typeface="DM Sans"/>
              <a:sym typeface="DM Sans"/>
            </a:endParaRPr>
          </a:p>
        </p:txBody>
      </p:sp>
      <p:sp>
        <p:nvSpPr>
          <p:cNvPr id="413" name="Google Shape;413;p98"/>
          <p:cNvSpPr txBox="1"/>
          <p:nvPr/>
        </p:nvSpPr>
        <p:spPr>
          <a:xfrm>
            <a:off x="8177200" y="1161234"/>
            <a:ext cx="4014800" cy="512857"/>
          </a:xfrm>
          <a:prstGeom prst="rect">
            <a:avLst/>
          </a:prstGeom>
          <a:noFill/>
          <a:ln>
            <a:noFill/>
          </a:ln>
        </p:spPr>
        <p:txBody>
          <a:bodyPr spcFirstLastPara="1" wrap="square" lIns="121900" tIns="121900" rIns="121900" bIns="121900" anchor="t" anchorCtr="0">
            <a:spAutoFit/>
          </a:bodyPr>
          <a:lstStyle/>
          <a:p>
            <a:endParaRPr sz="1733">
              <a:latin typeface="DM Sans"/>
              <a:ea typeface="DM Sans"/>
              <a:cs typeface="DM Sans"/>
              <a:sym typeface="DM Sans"/>
            </a:endParaRPr>
          </a:p>
        </p:txBody>
      </p:sp>
      <p:pic>
        <p:nvPicPr>
          <p:cNvPr id="414" name="Google Shape;414;p98"/>
          <p:cNvPicPr preferRelativeResize="0"/>
          <p:nvPr/>
        </p:nvPicPr>
        <p:blipFill>
          <a:blip r:embed="rId3">
            <a:alphaModFix/>
          </a:blip>
          <a:stretch>
            <a:fillRect/>
          </a:stretch>
        </p:blipFill>
        <p:spPr>
          <a:xfrm>
            <a:off x="1749567" y="1751068"/>
            <a:ext cx="9003768" cy="4374401"/>
          </a:xfrm>
          <a:prstGeom prst="rect">
            <a:avLst/>
          </a:prstGeom>
          <a:noFill/>
          <a:ln>
            <a:noFill/>
          </a:ln>
        </p:spPr>
      </p:pic>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99"/>
          <p:cNvSpPr txBox="1"/>
          <p:nvPr/>
        </p:nvSpPr>
        <p:spPr>
          <a:xfrm>
            <a:off x="304833" y="947901"/>
            <a:ext cx="8047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Análisis de resultados</a:t>
            </a:r>
            <a:endParaRPr sz="5333" b="1">
              <a:solidFill>
                <a:schemeClr val="dk1"/>
              </a:solidFill>
              <a:latin typeface="DM Sans"/>
              <a:ea typeface="DM Sans"/>
              <a:cs typeface="DM Sans"/>
              <a:sym typeface="DM Sans"/>
            </a:endParaRPr>
          </a:p>
        </p:txBody>
      </p:sp>
      <p:sp>
        <p:nvSpPr>
          <p:cNvPr id="420" name="Google Shape;420;p99"/>
          <p:cNvSpPr txBox="1"/>
          <p:nvPr/>
        </p:nvSpPr>
        <p:spPr>
          <a:xfrm>
            <a:off x="354233" y="2120434"/>
            <a:ext cx="6761200" cy="2646261"/>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Una vez finalizada nuestra primera aggregation, el resultado es:</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Notamos cómo es posible realizar operaciones más complejas</a:t>
            </a:r>
            <a:endParaRPr sz="1733">
              <a:latin typeface="DM Sans"/>
              <a:ea typeface="DM Sans"/>
              <a:cs typeface="DM Sans"/>
              <a:sym typeface="DM Sans"/>
            </a:endParaRPr>
          </a:p>
          <a:p>
            <a:r>
              <a:rPr lang="es" sz="1733">
                <a:latin typeface="DM Sans"/>
                <a:ea typeface="DM Sans"/>
                <a:cs typeface="DM Sans"/>
                <a:sym typeface="DM Sans"/>
              </a:rPr>
              <a:t>que sólo una búsqueda con el uso de aggregations.</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Una vez obteniendo los resultados, el equipo de Marketing determinará cuál es la mejor decisión según su contexto.</a:t>
            </a:r>
            <a:endParaRPr sz="1733">
              <a:latin typeface="DM Sans"/>
              <a:ea typeface="DM Sans"/>
              <a:cs typeface="DM Sans"/>
              <a:sym typeface="DM Sans"/>
            </a:endParaRPr>
          </a:p>
          <a:p>
            <a:endParaRPr sz="1733">
              <a:latin typeface="DM Sans"/>
              <a:ea typeface="DM Sans"/>
              <a:cs typeface="DM Sans"/>
              <a:sym typeface="DM Sans"/>
            </a:endParaRPr>
          </a:p>
          <a:p>
            <a:endParaRPr sz="1733">
              <a:latin typeface="DM Sans"/>
              <a:ea typeface="DM Sans"/>
              <a:cs typeface="DM Sans"/>
              <a:sym typeface="DM Sans"/>
            </a:endParaRPr>
          </a:p>
        </p:txBody>
      </p:sp>
      <p:pic>
        <p:nvPicPr>
          <p:cNvPr id="421" name="Google Shape;421;p99"/>
          <p:cNvPicPr preferRelativeResize="0"/>
          <p:nvPr/>
        </p:nvPicPr>
        <p:blipFill rotWithShape="1">
          <a:blip r:embed="rId3">
            <a:alphaModFix/>
          </a:blip>
          <a:srcRect l="5642"/>
          <a:stretch/>
        </p:blipFill>
        <p:spPr>
          <a:xfrm>
            <a:off x="7058566" y="2745733"/>
            <a:ext cx="4877333" cy="1397000"/>
          </a:xfrm>
          <a:prstGeom prst="rect">
            <a:avLst/>
          </a:prstGeom>
          <a:noFill/>
          <a:ln>
            <a:noFill/>
          </a:ln>
        </p:spPr>
      </p:pic>
      <p:sp>
        <p:nvSpPr>
          <p:cNvPr id="422" name="Google Shape;422;p99"/>
          <p:cNvSpPr txBox="1"/>
          <p:nvPr/>
        </p:nvSpPr>
        <p:spPr>
          <a:xfrm>
            <a:off x="184600" y="165368"/>
            <a:ext cx="9072800" cy="595059"/>
          </a:xfrm>
          <a:prstGeom prst="rect">
            <a:avLst/>
          </a:prstGeom>
          <a:noFill/>
          <a:ln>
            <a:noFill/>
          </a:ln>
        </p:spPr>
        <p:txBody>
          <a:bodyPr spcFirstLastPara="1" wrap="square" lIns="121900" tIns="121900" rIns="121900" bIns="121900" anchor="t" anchorCtr="0">
            <a:spAutoFit/>
          </a:bodyPr>
          <a:lstStyle/>
          <a:p>
            <a:r>
              <a:rPr lang="es" sz="2267">
                <a:latin typeface="DM Sans"/>
                <a:ea typeface="DM Sans"/>
                <a:cs typeface="DM Sans"/>
                <a:sym typeface="DM Sans"/>
              </a:rPr>
              <a:t>Ejemplo: Analizando el resultado de nuestra operación</a:t>
            </a:r>
            <a:endParaRPr sz="2267">
              <a:latin typeface="DM Sans"/>
              <a:ea typeface="DM Sans"/>
              <a:cs typeface="DM Sans"/>
              <a:sym typeface="DM Sans"/>
            </a:endParaRPr>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00"/>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8" name="Google Shape;428;p100"/>
          <p:cNvSpPr txBox="1"/>
          <p:nvPr/>
        </p:nvSpPr>
        <p:spPr>
          <a:xfrm>
            <a:off x="392200" y="395067"/>
            <a:ext cx="114076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5333" b="1">
                <a:solidFill>
                  <a:schemeClr val="lt1"/>
                </a:solidFill>
                <a:latin typeface="DM Sans"/>
                <a:ea typeface="DM Sans"/>
                <a:cs typeface="DM Sans"/>
                <a:sym typeface="DM Sans"/>
              </a:rPr>
              <a:t>¡Pero espera! </a:t>
            </a:r>
            <a:endParaRPr sz="5333" b="1">
              <a:solidFill>
                <a:schemeClr val="lt1"/>
              </a:solidFill>
              <a:latin typeface="DM Sans"/>
              <a:ea typeface="DM Sans"/>
              <a:cs typeface="DM Sans"/>
              <a:sym typeface="DM Sans"/>
            </a:endParaRPr>
          </a:p>
        </p:txBody>
      </p:sp>
      <p:sp>
        <p:nvSpPr>
          <p:cNvPr id="429" name="Google Shape;429;p100"/>
          <p:cNvSpPr txBox="1"/>
          <p:nvPr/>
        </p:nvSpPr>
        <p:spPr>
          <a:xfrm>
            <a:off x="1148267" y="2474734"/>
            <a:ext cx="6174000" cy="3068172"/>
          </a:xfrm>
          <a:prstGeom prst="rect">
            <a:avLst/>
          </a:prstGeom>
          <a:noFill/>
          <a:ln>
            <a:noFill/>
          </a:ln>
        </p:spPr>
        <p:txBody>
          <a:bodyPr spcFirstLastPara="1" wrap="square" lIns="121900" tIns="121900" rIns="121900" bIns="121900" anchor="t" anchorCtr="0">
            <a:spAutoFit/>
          </a:bodyPr>
          <a:lstStyle/>
          <a:p>
            <a:r>
              <a:rPr lang="es" sz="1667">
                <a:latin typeface="DM Sans"/>
                <a:ea typeface="DM Sans"/>
                <a:cs typeface="DM Sans"/>
                <a:sym typeface="DM Sans"/>
              </a:rPr>
              <a:t>Nuestra líder de campaña necesita nuevos cambios en la forma de entregar nuestra información:</a:t>
            </a:r>
            <a:endParaRPr sz="1667">
              <a:latin typeface="DM Sans"/>
              <a:ea typeface="DM Sans"/>
              <a:cs typeface="DM Sans"/>
              <a:sym typeface="DM Sans"/>
            </a:endParaRPr>
          </a:p>
          <a:p>
            <a:endParaRPr sz="1667">
              <a:latin typeface="DM Sans"/>
              <a:ea typeface="DM Sans"/>
              <a:cs typeface="DM Sans"/>
              <a:sym typeface="DM Sans"/>
            </a:endParaRPr>
          </a:p>
          <a:p>
            <a:pPr marL="609585" indent="-410623">
              <a:buSzPts val="1250"/>
              <a:buFont typeface="DM Sans"/>
              <a:buChar char="●"/>
            </a:pPr>
            <a:r>
              <a:rPr lang="es" sz="1667">
                <a:latin typeface="DM Sans"/>
                <a:ea typeface="DM Sans"/>
                <a:cs typeface="DM Sans"/>
                <a:sym typeface="DM Sans"/>
              </a:rPr>
              <a:t>Primero, desea que los resultados se entreguen de mayor a menor por cantidad de ventas.</a:t>
            </a:r>
            <a:endParaRPr sz="1667">
              <a:latin typeface="DM Sans"/>
              <a:ea typeface="DM Sans"/>
              <a:cs typeface="DM Sans"/>
              <a:sym typeface="DM Sans"/>
            </a:endParaRPr>
          </a:p>
          <a:p>
            <a:pPr marL="609585"/>
            <a:endParaRPr sz="1667">
              <a:latin typeface="DM Sans"/>
              <a:ea typeface="DM Sans"/>
              <a:cs typeface="DM Sans"/>
              <a:sym typeface="DM Sans"/>
            </a:endParaRPr>
          </a:p>
          <a:p>
            <a:pPr marL="609585" indent="-410623">
              <a:buSzPts val="1250"/>
              <a:buFont typeface="DM Sans"/>
              <a:buChar char="●"/>
            </a:pPr>
            <a:r>
              <a:rPr lang="es" sz="1667">
                <a:latin typeface="DM Sans"/>
                <a:ea typeface="DM Sans"/>
                <a:cs typeface="DM Sans"/>
                <a:sym typeface="DM Sans"/>
              </a:rPr>
              <a:t>Segundo, desea que los resultados se almacenen en una nueva colección “reports” con el fin de poder consultar el reporte para análisis futuros.</a:t>
            </a:r>
            <a:endParaRPr sz="1667">
              <a:latin typeface="DM Sans"/>
              <a:ea typeface="DM Sans"/>
              <a:cs typeface="DM Sans"/>
              <a:sym typeface="DM Sans"/>
            </a:endParaRPr>
          </a:p>
          <a:p>
            <a:endParaRPr sz="1667">
              <a:latin typeface="DM Sans"/>
              <a:ea typeface="DM Sans"/>
              <a:cs typeface="DM Sans"/>
              <a:sym typeface="DM Sans"/>
            </a:endParaRPr>
          </a:p>
          <a:p>
            <a:r>
              <a:rPr lang="es" sz="1667">
                <a:latin typeface="DM Sans"/>
                <a:ea typeface="DM Sans"/>
                <a:cs typeface="DM Sans"/>
                <a:sym typeface="DM Sans"/>
              </a:rPr>
              <a:t>¡Al cliente lo que pida! Aquí va la magia de las aggregations</a:t>
            </a:r>
            <a:endParaRPr sz="1667">
              <a:latin typeface="DM Sans"/>
              <a:ea typeface="DM Sans"/>
              <a:cs typeface="DM Sans"/>
              <a:sym typeface="DM Sans"/>
            </a:endParaRPr>
          </a:p>
        </p:txBody>
      </p:sp>
      <p:sp>
        <p:nvSpPr>
          <p:cNvPr id="430" name="Google Shape;430;p100"/>
          <p:cNvSpPr txBox="1"/>
          <p:nvPr/>
        </p:nvSpPr>
        <p:spPr>
          <a:xfrm>
            <a:off x="1148267" y="1900468"/>
            <a:ext cx="8044000" cy="98484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Nuestra Marketing lead desea unos cambios de último momento. </a:t>
            </a:r>
            <a:endParaRPr sz="1867" b="1">
              <a:solidFill>
                <a:srgbClr val="000000"/>
              </a:solidFill>
              <a:latin typeface="DM Sans"/>
              <a:ea typeface="DM Sans"/>
              <a:cs typeface="DM Sans"/>
              <a:sym typeface="DM Sans"/>
            </a:endParaRPr>
          </a:p>
        </p:txBody>
      </p:sp>
      <p:pic>
        <p:nvPicPr>
          <p:cNvPr id="431" name="Google Shape;431;p100"/>
          <p:cNvPicPr preferRelativeResize="0"/>
          <p:nvPr/>
        </p:nvPicPr>
        <p:blipFill>
          <a:blip r:embed="rId3">
            <a:alphaModFix/>
          </a:blip>
          <a:stretch>
            <a:fillRect/>
          </a:stretch>
        </p:blipFill>
        <p:spPr>
          <a:xfrm>
            <a:off x="7278035" y="2743567"/>
            <a:ext cx="3827701" cy="2551800"/>
          </a:xfrm>
          <a:prstGeom prst="rect">
            <a:avLst/>
          </a:prstGeom>
          <a:noFill/>
          <a:ln>
            <a:noFill/>
          </a:ln>
        </p:spPr>
      </p:pic>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01"/>
          <p:cNvSpPr txBox="1"/>
          <p:nvPr/>
        </p:nvSpPr>
        <p:spPr>
          <a:xfrm>
            <a:off x="283600" y="508001"/>
            <a:ext cx="9695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La maravilla de un aggregation</a:t>
            </a:r>
            <a:endParaRPr sz="5333" b="1">
              <a:solidFill>
                <a:schemeClr val="dk1"/>
              </a:solidFill>
              <a:latin typeface="DM Sans"/>
              <a:ea typeface="DM Sans"/>
              <a:cs typeface="DM Sans"/>
              <a:sym typeface="DM Sans"/>
            </a:endParaRPr>
          </a:p>
        </p:txBody>
      </p:sp>
      <p:sp>
        <p:nvSpPr>
          <p:cNvPr id="437" name="Google Shape;437;p101"/>
          <p:cNvSpPr txBox="1"/>
          <p:nvPr/>
        </p:nvSpPr>
        <p:spPr>
          <a:xfrm>
            <a:off x="283600" y="2232000"/>
            <a:ext cx="10454000" cy="3847167"/>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La ventaja de utilizar aggregations, es que una vez que tenemos definida la estructura de nuestras primeras operaciones, si más adelante nos piden hacer algún cambio o que haga algunas operaciones extras, simplemente hay que meterlo al  arreglo de stages que ya tenemos desarrollado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En este caso, la aggregation tendrá 4 stages adicionales, según lo solicitado:</a:t>
            </a:r>
            <a:endParaRPr>
              <a:latin typeface="DM Sans"/>
              <a:ea typeface="DM Sans"/>
              <a:cs typeface="DM Sans"/>
              <a:sym typeface="DM Sans"/>
            </a:endParaRPr>
          </a:p>
          <a:p>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$sort: Para poder ordenar los campos que tenemos actualmente.</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$group (Sí, otra vez): Para poder agrupar ahora todos nuestros resultados en un único campo.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$project: Para poder crear un documento nuevo a partir del arreglo de resultados de nuestra aggregation (además de asignarle un _id nuevo).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$merge: Para poder escribir este resultado en la colección nueva de “orders”</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102"/>
          <p:cNvPicPr preferRelativeResize="0"/>
          <p:nvPr/>
        </p:nvPicPr>
        <p:blipFill>
          <a:blip r:embed="rId3">
            <a:alphaModFix/>
          </a:blip>
          <a:stretch>
            <a:fillRect/>
          </a:stretch>
        </p:blipFill>
        <p:spPr>
          <a:xfrm>
            <a:off x="1870101" y="1659134"/>
            <a:ext cx="8819335" cy="4492300"/>
          </a:xfrm>
          <a:prstGeom prst="rect">
            <a:avLst/>
          </a:prstGeom>
          <a:noFill/>
          <a:ln>
            <a:noFill/>
          </a:ln>
        </p:spPr>
      </p:pic>
      <p:sp>
        <p:nvSpPr>
          <p:cNvPr id="443" name="Google Shape;443;p102"/>
          <p:cNvSpPr txBox="1"/>
          <p:nvPr/>
        </p:nvSpPr>
        <p:spPr>
          <a:xfrm>
            <a:off x="1559600" y="181533"/>
            <a:ext cx="9072800" cy="1477287"/>
          </a:xfrm>
          <a:prstGeom prst="rect">
            <a:avLst/>
          </a:prstGeom>
          <a:noFill/>
          <a:ln>
            <a:noFill/>
          </a:ln>
        </p:spPr>
        <p:txBody>
          <a:bodyPr spcFirstLastPara="1" wrap="square" lIns="121900" tIns="121900" rIns="121900" bIns="121900" anchor="t" anchorCtr="0">
            <a:spAutoFit/>
          </a:bodyPr>
          <a:lstStyle/>
          <a:p>
            <a:pPr algn="ctr"/>
            <a:r>
              <a:rPr lang="es" sz="4000" b="1">
                <a:solidFill>
                  <a:schemeClr val="lt1"/>
                </a:solidFill>
                <a:latin typeface="DM Sans"/>
                <a:ea typeface="DM Sans"/>
                <a:cs typeface="DM Sans"/>
                <a:sym typeface="DM Sans"/>
              </a:rPr>
              <a:t>Ejemplo: Agregando las nuevas stages (Parte I)</a:t>
            </a:r>
            <a:endParaRPr sz="4000" b="1">
              <a:solidFill>
                <a:schemeClr val="lt1"/>
              </a:solidFill>
              <a:latin typeface="DM Sans"/>
              <a:ea typeface="DM Sans"/>
              <a:cs typeface="DM Sans"/>
              <a:sym typeface="DM Sans"/>
            </a:endParaRPr>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103"/>
          <p:cNvPicPr preferRelativeResize="0"/>
          <p:nvPr/>
        </p:nvPicPr>
        <p:blipFill>
          <a:blip r:embed="rId3">
            <a:alphaModFix/>
          </a:blip>
          <a:stretch>
            <a:fillRect/>
          </a:stretch>
        </p:blipFill>
        <p:spPr>
          <a:xfrm>
            <a:off x="1453902" y="1707934"/>
            <a:ext cx="9178501" cy="4429068"/>
          </a:xfrm>
          <a:prstGeom prst="rect">
            <a:avLst/>
          </a:prstGeom>
          <a:noFill/>
          <a:ln>
            <a:noFill/>
          </a:ln>
        </p:spPr>
      </p:pic>
      <p:sp>
        <p:nvSpPr>
          <p:cNvPr id="449" name="Google Shape;449;p103"/>
          <p:cNvSpPr txBox="1"/>
          <p:nvPr/>
        </p:nvSpPr>
        <p:spPr>
          <a:xfrm>
            <a:off x="1559600" y="230333"/>
            <a:ext cx="9072800" cy="1477287"/>
          </a:xfrm>
          <a:prstGeom prst="rect">
            <a:avLst/>
          </a:prstGeom>
          <a:noFill/>
          <a:ln>
            <a:noFill/>
          </a:ln>
        </p:spPr>
        <p:txBody>
          <a:bodyPr spcFirstLastPara="1" wrap="square" lIns="121900" tIns="121900" rIns="121900" bIns="121900" anchor="t" anchorCtr="0">
            <a:spAutoFit/>
          </a:bodyPr>
          <a:lstStyle/>
          <a:p>
            <a:pPr algn="ctr"/>
            <a:r>
              <a:rPr lang="es" sz="4000" b="1">
                <a:solidFill>
                  <a:schemeClr val="lt1"/>
                </a:solidFill>
                <a:latin typeface="DM Sans"/>
                <a:ea typeface="DM Sans"/>
                <a:cs typeface="DM Sans"/>
                <a:sym typeface="DM Sans"/>
              </a:rPr>
              <a:t>Ejemplo: Agregando las nuevas stages (Parte II)</a:t>
            </a:r>
            <a:endParaRPr sz="4000" b="1">
              <a:solidFill>
                <a:schemeClr val="lt1"/>
              </a:solidFill>
              <a:latin typeface="DM Sans"/>
              <a:ea typeface="DM Sans"/>
              <a:cs typeface="DM Sans"/>
              <a:sym typeface="DM Sans"/>
            </a:endParaRPr>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04"/>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5" name="Google Shape;455;p104"/>
          <p:cNvSpPr txBox="1"/>
          <p:nvPr/>
        </p:nvSpPr>
        <p:spPr>
          <a:xfrm>
            <a:off x="4748567" y="2239767"/>
            <a:ext cx="67612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Gracias a los nuevos pasos de nuestra aggregation, ahora no sólo podemos obtener la información de los pedidos procesados y los distintos sabores de cada conjunto de órdenes de pizza medianas. Sino que acabamos de armar un sistema para poder generar reportes, para análisis de datos de otros sectores.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¡Acabamos de resolver un problema del día a día en el mundo laboral!</a:t>
            </a:r>
            <a:endParaRPr>
              <a:latin typeface="DM Sans"/>
              <a:ea typeface="DM Sans"/>
              <a:cs typeface="DM Sans"/>
              <a:sym typeface="DM Sans"/>
            </a:endParaRPr>
          </a:p>
          <a:p>
            <a:endParaRPr>
              <a:latin typeface="DM Sans"/>
              <a:ea typeface="DM Sans"/>
              <a:cs typeface="DM Sans"/>
              <a:sym typeface="DM Sans"/>
            </a:endParaRPr>
          </a:p>
        </p:txBody>
      </p:sp>
      <p:pic>
        <p:nvPicPr>
          <p:cNvPr id="456" name="Google Shape;456;p104"/>
          <p:cNvPicPr preferRelativeResize="0"/>
          <p:nvPr/>
        </p:nvPicPr>
        <p:blipFill rotWithShape="1">
          <a:blip r:embed="rId3">
            <a:alphaModFix/>
          </a:blip>
          <a:srcRect l="54115"/>
          <a:stretch/>
        </p:blipFill>
        <p:spPr>
          <a:xfrm>
            <a:off x="462857" y="1824101"/>
            <a:ext cx="3630467" cy="3848100"/>
          </a:xfrm>
          <a:prstGeom prst="rect">
            <a:avLst/>
          </a:prstGeom>
          <a:noFill/>
          <a:ln>
            <a:noFill/>
          </a:ln>
        </p:spPr>
      </p:pic>
      <p:sp>
        <p:nvSpPr>
          <p:cNvPr id="457" name="Google Shape;457;p104"/>
          <p:cNvSpPr txBox="1"/>
          <p:nvPr/>
        </p:nvSpPr>
        <p:spPr>
          <a:xfrm>
            <a:off x="5166633" y="917934"/>
            <a:ext cx="69396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¡Reporte generado!</a:t>
            </a:r>
            <a:endParaRPr sz="2400"/>
          </a:p>
        </p:txBody>
      </p:sp>
      <p:sp>
        <p:nvSpPr>
          <p:cNvPr id="458" name="Google Shape;458;p104"/>
          <p:cNvSpPr txBox="1"/>
          <p:nvPr/>
        </p:nvSpPr>
        <p:spPr>
          <a:xfrm>
            <a:off x="5308067" y="322734"/>
            <a:ext cx="5416400" cy="595059"/>
          </a:xfrm>
          <a:prstGeom prst="rect">
            <a:avLst/>
          </a:prstGeom>
          <a:noFill/>
          <a:ln>
            <a:noFill/>
          </a:ln>
        </p:spPr>
        <p:txBody>
          <a:bodyPr spcFirstLastPara="1" wrap="square" lIns="121900" tIns="121900" rIns="121900" bIns="121900" anchor="t" anchorCtr="0">
            <a:spAutoFit/>
          </a:bodyPr>
          <a:lstStyle/>
          <a:p>
            <a:r>
              <a:rPr lang="es" sz="2267">
                <a:latin typeface="DM Sans"/>
                <a:ea typeface="DM Sans"/>
                <a:cs typeface="DM Sans"/>
                <a:sym typeface="DM Sans"/>
              </a:rPr>
              <a:t>Ejemplo: Analizando resultado final</a:t>
            </a:r>
            <a:endParaRPr sz="2267">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242"/>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1154" name="Google Shape;1154;p242"/>
          <p:cNvSpPr txBox="1"/>
          <p:nvPr/>
        </p:nvSpPr>
        <p:spPr>
          <a:xfrm>
            <a:off x="631133" y="2168134"/>
            <a:ext cx="9559200" cy="2954230"/>
          </a:xfrm>
          <a:prstGeom prst="rect">
            <a:avLst/>
          </a:prstGeom>
          <a:noFill/>
          <a:ln>
            <a:noFill/>
          </a:ln>
        </p:spPr>
        <p:txBody>
          <a:bodyPr spcFirstLastPara="1" wrap="square" lIns="121900" tIns="121900" rIns="121900" bIns="121900" anchor="t" anchorCtr="0">
            <a:spAutoFit/>
          </a:bodyPr>
          <a:lstStyle/>
          <a:p>
            <a:pPr marL="609585" indent="-491054">
              <a:buClr>
                <a:schemeClr val="accent6"/>
              </a:buClr>
              <a:buSzPts val="2200"/>
              <a:buFont typeface="Helvetica Neue"/>
              <a:buChar char="✓"/>
            </a:pPr>
            <a:r>
              <a:rPr lang="es" sz="2933">
                <a:solidFill>
                  <a:srgbClr val="B7B7B7"/>
                </a:solidFill>
                <a:latin typeface="DM Sans"/>
                <a:ea typeface="DM Sans"/>
                <a:cs typeface="DM Sans"/>
                <a:sym typeface="DM Sans"/>
              </a:rPr>
              <a:t>Se declarará una clase</a:t>
            </a:r>
            <a:r>
              <a:rPr lang="es" sz="2933" b="1">
                <a:solidFill>
                  <a:srgbClr val="B7B7B7"/>
                </a:solidFill>
                <a:latin typeface="Helvetica Neue"/>
                <a:ea typeface="Helvetica Neue"/>
                <a:cs typeface="Helvetica Neue"/>
                <a:sym typeface="Helvetica Neue"/>
              </a:rPr>
              <a:t> Persona, </a:t>
            </a:r>
            <a:r>
              <a:rPr lang="es" sz="2933">
                <a:solidFill>
                  <a:srgbClr val="B7B7B7"/>
                </a:solidFill>
                <a:latin typeface="Helvetica Neue"/>
                <a:ea typeface="Helvetica Neue"/>
                <a:cs typeface="Helvetica Neue"/>
                <a:sym typeface="Helvetica Neue"/>
              </a:rPr>
              <a:t>la cual debe crearse con un nombre que identifique la instancia. </a:t>
            </a:r>
            <a:endParaRPr sz="2933">
              <a:solidFill>
                <a:srgbClr val="B7B7B7"/>
              </a:solidFill>
              <a:latin typeface="Helvetica Neue"/>
              <a:ea typeface="Helvetica Neue"/>
              <a:cs typeface="Helvetica Neue"/>
              <a:sym typeface="Helvetica Neue"/>
            </a:endParaRPr>
          </a:p>
          <a:p>
            <a:pPr marL="609585" indent="-491054">
              <a:buClr>
                <a:schemeClr val="accent6"/>
              </a:buClr>
              <a:buSzPts val="2200"/>
              <a:buFont typeface="Helvetica Neue"/>
              <a:buChar char="✓"/>
            </a:pPr>
            <a:r>
              <a:rPr lang="es" sz="2933">
                <a:solidFill>
                  <a:srgbClr val="B7B7B7"/>
                </a:solidFill>
                <a:latin typeface="Helvetica Neue"/>
                <a:ea typeface="Helvetica Neue"/>
                <a:cs typeface="Helvetica Neue"/>
                <a:sym typeface="Helvetica Neue"/>
              </a:rPr>
              <a:t>Además, habrá una variable estática utilizable para todos.</a:t>
            </a:r>
            <a:endParaRPr sz="2933">
              <a:solidFill>
                <a:srgbClr val="B7B7B7"/>
              </a:solidFill>
              <a:latin typeface="Helvetica Neue"/>
              <a:ea typeface="Helvetica Neue"/>
              <a:cs typeface="Helvetica Neue"/>
              <a:sym typeface="Helvetica Neue"/>
            </a:endParaRPr>
          </a:p>
          <a:p>
            <a:pPr marL="609585" indent="-491054">
              <a:buClr>
                <a:schemeClr val="accent6"/>
              </a:buClr>
              <a:buSzPts val="2200"/>
              <a:buFont typeface="Helvetica Neue"/>
              <a:buChar char="✓"/>
            </a:pPr>
            <a:r>
              <a:rPr lang="es" sz="2933">
                <a:solidFill>
                  <a:srgbClr val="B7B7B7"/>
                </a:solidFill>
                <a:latin typeface="Helvetica Neue"/>
                <a:ea typeface="Helvetica Neue"/>
                <a:cs typeface="Helvetica Neue"/>
                <a:sym typeface="Helvetica Neue"/>
              </a:rPr>
              <a:t>Se comprobará la individualidad entre las dos instancias.</a:t>
            </a:r>
            <a:endParaRPr sz="2933" b="1">
              <a:solidFill>
                <a:srgbClr val="B7B7B7"/>
              </a:solidFill>
              <a:latin typeface="Helvetica Neue"/>
              <a:ea typeface="Helvetica Neue"/>
              <a:cs typeface="Helvetica Neue"/>
              <a:sym typeface="Helvetica Neue"/>
            </a:endParaRPr>
          </a:p>
        </p:txBody>
      </p:sp>
      <p:grpSp>
        <p:nvGrpSpPr>
          <p:cNvPr id="1155" name="Google Shape;1155;p242"/>
          <p:cNvGrpSpPr/>
          <p:nvPr/>
        </p:nvGrpSpPr>
        <p:grpSpPr>
          <a:xfrm>
            <a:off x="631135" y="826031"/>
            <a:ext cx="985200" cy="985200"/>
            <a:chOff x="473351" y="619523"/>
            <a:chExt cx="738900" cy="738900"/>
          </a:xfrm>
        </p:grpSpPr>
        <p:sp>
          <p:nvSpPr>
            <p:cNvPr id="1156" name="Google Shape;1156;p242"/>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157" name="Google Shape;1157;p2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grpSp>
        <p:nvGrpSpPr>
          <p:cNvPr id="463" name="Google Shape;463;p105"/>
          <p:cNvGrpSpPr/>
          <p:nvPr/>
        </p:nvGrpSpPr>
        <p:grpSpPr>
          <a:xfrm>
            <a:off x="631162" y="825911"/>
            <a:ext cx="985207" cy="985207"/>
            <a:chOff x="575612" y="1950748"/>
            <a:chExt cx="431100" cy="431100"/>
          </a:xfrm>
        </p:grpSpPr>
        <p:sp>
          <p:nvSpPr>
            <p:cNvPr id="464" name="Google Shape;464;p105"/>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65" name="Google Shape;465;p105"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466" name="Google Shape;466;p105"/>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467" name="Google Shape;467;p105"/>
          <p:cNvSpPr txBox="1"/>
          <p:nvPr/>
        </p:nvSpPr>
        <p:spPr>
          <a:xfrm>
            <a:off x="631167" y="2538101"/>
            <a:ext cx="95592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¿Qué cambios deberíamos hacer si me piden dinamizar el tamaño de las pizzas? Es decir, poder obtener reportes para cualquier tamaño que se nos solicite.</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grpSp>
        <p:nvGrpSpPr>
          <p:cNvPr id="472" name="Google Shape;472;p106"/>
          <p:cNvGrpSpPr/>
          <p:nvPr/>
        </p:nvGrpSpPr>
        <p:grpSpPr>
          <a:xfrm>
            <a:off x="5603408" y="1325564"/>
            <a:ext cx="985200" cy="985200"/>
            <a:chOff x="974706" y="2467173"/>
            <a:chExt cx="738900" cy="738900"/>
          </a:xfrm>
        </p:grpSpPr>
        <p:sp>
          <p:nvSpPr>
            <p:cNvPr id="473" name="Google Shape;473;p10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74" name="Google Shape;474;p1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75" name="Google Shape;475;p106"/>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Agrupación de estudiantes</a:t>
            </a:r>
            <a:endParaRPr sz="5333" b="1">
              <a:solidFill>
                <a:schemeClr val="dk1"/>
              </a:solidFill>
              <a:highlight>
                <a:srgbClr val="EAFF6A"/>
              </a:highlight>
              <a:latin typeface="DM Sans"/>
              <a:ea typeface="DM Sans"/>
              <a:cs typeface="DM Sans"/>
              <a:sym typeface="DM Sans"/>
            </a:endParaRPr>
          </a:p>
        </p:txBody>
      </p:sp>
      <p:sp>
        <p:nvSpPr>
          <p:cNvPr id="476" name="Google Shape;476;p106"/>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15-20 min</a:t>
            </a:r>
            <a:endParaRPr sz="2667" b="1">
              <a:solidFill>
                <a:srgbClr val="83AEFB"/>
              </a:solidFill>
              <a:latin typeface="DM Sans"/>
              <a:ea typeface="DM Sans"/>
              <a:cs typeface="DM Sans"/>
              <a:sym typeface="DM Sans"/>
            </a:endParaRPr>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grpSp>
        <p:nvGrpSpPr>
          <p:cNvPr id="481" name="Google Shape;481;p107"/>
          <p:cNvGrpSpPr/>
          <p:nvPr/>
        </p:nvGrpSpPr>
        <p:grpSpPr>
          <a:xfrm>
            <a:off x="609796" y="624398"/>
            <a:ext cx="574765" cy="574765"/>
            <a:chOff x="974706" y="2467173"/>
            <a:chExt cx="738900" cy="738900"/>
          </a:xfrm>
        </p:grpSpPr>
        <p:sp>
          <p:nvSpPr>
            <p:cNvPr id="482" name="Google Shape;482;p10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83" name="Google Shape;483;p10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84" name="Google Shape;484;p107"/>
          <p:cNvSpPr txBox="1"/>
          <p:nvPr/>
        </p:nvSpPr>
        <p:spPr>
          <a:xfrm>
            <a:off x="668600" y="1442334"/>
            <a:ext cx="1014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Agrupación de estudiantes</a:t>
            </a:r>
            <a:endParaRPr sz="5333" b="1">
              <a:solidFill>
                <a:schemeClr val="dk1"/>
              </a:solidFill>
              <a:latin typeface="DM Sans"/>
              <a:ea typeface="DM Sans"/>
              <a:cs typeface="DM Sans"/>
              <a:sym typeface="DM Sans"/>
            </a:endParaRPr>
          </a:p>
        </p:txBody>
      </p:sp>
      <p:pic>
        <p:nvPicPr>
          <p:cNvPr id="485" name="Google Shape;485;p107"/>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486" name="Google Shape;486;p107"/>
          <p:cNvSpPr txBox="1"/>
          <p:nvPr/>
        </p:nvSpPr>
        <p:spPr>
          <a:xfrm>
            <a:off x="744033" y="2789201"/>
            <a:ext cx="8817200" cy="329316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Realizar las siguientes consultas en una colección de estudiantes.</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a:latin typeface="DM Sans"/>
                <a:ea typeface="DM Sans"/>
                <a:cs typeface="DM Sans"/>
                <a:sym typeface="DM Sans"/>
              </a:rPr>
              <a:t>Los estudiantes deben contar con los datos: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first_name : Nombre</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last_name : Apellido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email: correo electrónico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gender: género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grade: calificación</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group : grupo</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(El profesor puede proporcionarte algunos datos de prueba)</a:t>
            </a:r>
            <a:endParaRPr>
              <a:latin typeface="DM Sans"/>
              <a:ea typeface="DM Sans"/>
              <a:cs typeface="DM Sans"/>
              <a:sym typeface="DM Sans"/>
            </a:endParaRPr>
          </a:p>
        </p:txBody>
      </p:sp>
      <p:sp>
        <p:nvSpPr>
          <p:cNvPr id="487" name="Google Shape;487;p107"/>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492" name="Google Shape;492;p108"/>
          <p:cNvGrpSpPr/>
          <p:nvPr/>
        </p:nvGrpSpPr>
        <p:grpSpPr>
          <a:xfrm>
            <a:off x="609796" y="624398"/>
            <a:ext cx="574765" cy="574765"/>
            <a:chOff x="974706" y="2467173"/>
            <a:chExt cx="738900" cy="738900"/>
          </a:xfrm>
        </p:grpSpPr>
        <p:sp>
          <p:nvSpPr>
            <p:cNvPr id="493" name="Google Shape;493;p10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94" name="Google Shape;494;p10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95" name="Google Shape;495;p108"/>
          <p:cNvSpPr txBox="1"/>
          <p:nvPr/>
        </p:nvSpPr>
        <p:spPr>
          <a:xfrm>
            <a:off x="668600" y="1442334"/>
            <a:ext cx="9822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Agrupación de estudiantes</a:t>
            </a:r>
            <a:endParaRPr sz="5333" b="1">
              <a:solidFill>
                <a:schemeClr val="dk1"/>
              </a:solidFill>
              <a:latin typeface="DM Sans"/>
              <a:ea typeface="DM Sans"/>
              <a:cs typeface="DM Sans"/>
              <a:sym typeface="DM Sans"/>
            </a:endParaRPr>
          </a:p>
        </p:txBody>
      </p:sp>
      <p:pic>
        <p:nvPicPr>
          <p:cNvPr id="496" name="Google Shape;496;p108"/>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497" name="Google Shape;497;p108"/>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
        <p:nvSpPr>
          <p:cNvPr id="498" name="Google Shape;498;p108"/>
          <p:cNvSpPr txBox="1"/>
          <p:nvPr/>
        </p:nvSpPr>
        <p:spPr>
          <a:xfrm>
            <a:off x="758833" y="2833934"/>
            <a:ext cx="9343200" cy="2739171"/>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generados tus datos de prueba:</a:t>
            </a:r>
            <a:endParaRPr>
              <a:latin typeface="DM Sans"/>
              <a:ea typeface="DM Sans"/>
              <a:cs typeface="DM Sans"/>
              <a:sym typeface="DM Sans"/>
            </a:endParaRPr>
          </a:p>
          <a:p>
            <a:endParaRPr>
              <a:latin typeface="DM Sans"/>
              <a:ea typeface="DM Sans"/>
              <a:cs typeface="DM Sans"/>
              <a:sym typeface="DM Sans"/>
            </a:endParaRPr>
          </a:p>
          <a:p>
            <a:pPr marL="609585" indent="-419090">
              <a:buClr>
                <a:schemeClr val="accent4"/>
              </a:buClr>
              <a:buSzPts val="1350"/>
              <a:buFont typeface="DM Sans"/>
              <a:buAutoNum type="arabicPeriod"/>
            </a:pPr>
            <a:r>
              <a:rPr lang="es">
                <a:latin typeface="DM Sans"/>
                <a:ea typeface="DM Sans"/>
                <a:cs typeface="DM Sans"/>
                <a:sym typeface="DM Sans"/>
              </a:rPr>
              <a:t>Obtener a los estudiantes agrupados por calificación del mejor al peor</a:t>
            </a:r>
            <a:endParaRPr>
              <a:latin typeface="DM Sans"/>
              <a:ea typeface="DM Sans"/>
              <a:cs typeface="DM Sans"/>
              <a:sym typeface="DM Sans"/>
            </a:endParaRPr>
          </a:p>
          <a:p>
            <a:pPr marL="609585" indent="-419090">
              <a:buClr>
                <a:schemeClr val="accent4"/>
              </a:buClr>
              <a:buSzPts val="1350"/>
              <a:buFont typeface="DM Sans"/>
              <a:buAutoNum type="arabicPeriod"/>
            </a:pPr>
            <a:r>
              <a:rPr lang="es">
                <a:latin typeface="DM Sans"/>
                <a:ea typeface="DM Sans"/>
                <a:cs typeface="DM Sans"/>
                <a:sym typeface="DM Sans"/>
              </a:rPr>
              <a:t>Obtener a los estudiantes agrupados por grupo.</a:t>
            </a:r>
            <a:endParaRPr>
              <a:latin typeface="DM Sans"/>
              <a:ea typeface="DM Sans"/>
              <a:cs typeface="DM Sans"/>
              <a:sym typeface="DM Sans"/>
            </a:endParaRPr>
          </a:p>
          <a:p>
            <a:pPr marL="609585" indent="-419090">
              <a:buClr>
                <a:schemeClr val="accent4"/>
              </a:buClr>
              <a:buSzPts val="1350"/>
              <a:buFont typeface="DM Sans"/>
              <a:buAutoNum type="arabicPeriod"/>
            </a:pPr>
            <a:r>
              <a:rPr lang="es">
                <a:latin typeface="DM Sans"/>
                <a:ea typeface="DM Sans"/>
                <a:cs typeface="DM Sans"/>
                <a:sym typeface="DM Sans"/>
              </a:rPr>
              <a:t>Obtener el promedio de los estudiantes del grupo 1B</a:t>
            </a:r>
            <a:endParaRPr>
              <a:latin typeface="DM Sans"/>
              <a:ea typeface="DM Sans"/>
              <a:cs typeface="DM Sans"/>
              <a:sym typeface="DM Sans"/>
            </a:endParaRPr>
          </a:p>
          <a:p>
            <a:pPr marL="609585" indent="-419090">
              <a:buClr>
                <a:schemeClr val="accent4"/>
              </a:buClr>
              <a:buSzPts val="1350"/>
              <a:buFont typeface="DM Sans"/>
              <a:buAutoNum type="arabicPeriod"/>
            </a:pPr>
            <a:r>
              <a:rPr lang="es">
                <a:latin typeface="DM Sans"/>
                <a:ea typeface="DM Sans"/>
                <a:cs typeface="DM Sans"/>
                <a:sym typeface="DM Sans"/>
              </a:rPr>
              <a:t>Obtener el promedio de los estudiantes del grupo 1A</a:t>
            </a:r>
            <a:endParaRPr>
              <a:latin typeface="DM Sans"/>
              <a:ea typeface="DM Sans"/>
              <a:cs typeface="DM Sans"/>
              <a:sym typeface="DM Sans"/>
            </a:endParaRPr>
          </a:p>
          <a:p>
            <a:pPr marL="609585" indent="-419090">
              <a:buClr>
                <a:schemeClr val="accent4"/>
              </a:buClr>
              <a:buSzPts val="1350"/>
              <a:buFont typeface="DM Sans"/>
              <a:buAutoNum type="arabicPeriod"/>
            </a:pPr>
            <a:r>
              <a:rPr lang="es">
                <a:latin typeface="DM Sans"/>
                <a:ea typeface="DM Sans"/>
                <a:cs typeface="DM Sans"/>
                <a:sym typeface="DM Sans"/>
              </a:rPr>
              <a:t>Obtener el promedio general de los estudiantes.</a:t>
            </a:r>
            <a:endParaRPr>
              <a:latin typeface="DM Sans"/>
              <a:ea typeface="DM Sans"/>
              <a:cs typeface="DM Sans"/>
              <a:sym typeface="DM Sans"/>
            </a:endParaRPr>
          </a:p>
          <a:p>
            <a:pPr marL="609585" indent="-419090">
              <a:buClr>
                <a:schemeClr val="accent4"/>
              </a:buClr>
              <a:buSzPts val="1350"/>
              <a:buFont typeface="DM Sans"/>
              <a:buAutoNum type="arabicPeriod"/>
            </a:pPr>
            <a:r>
              <a:rPr lang="es">
                <a:latin typeface="DM Sans"/>
                <a:ea typeface="DM Sans"/>
                <a:cs typeface="DM Sans"/>
                <a:sym typeface="DM Sans"/>
              </a:rPr>
              <a:t>Obtener el promedio de calificación de los hombres</a:t>
            </a:r>
            <a:endParaRPr>
              <a:latin typeface="DM Sans"/>
              <a:ea typeface="DM Sans"/>
              <a:cs typeface="DM Sans"/>
              <a:sym typeface="DM Sans"/>
            </a:endParaRPr>
          </a:p>
          <a:p>
            <a:pPr marL="609585" indent="-419090">
              <a:buClr>
                <a:schemeClr val="accent4"/>
              </a:buClr>
              <a:buSzPts val="1350"/>
              <a:buFont typeface="DM Sans"/>
              <a:buAutoNum type="arabicPeriod"/>
            </a:pPr>
            <a:r>
              <a:rPr lang="es">
                <a:latin typeface="DM Sans"/>
                <a:ea typeface="DM Sans"/>
                <a:cs typeface="DM Sans"/>
                <a:sym typeface="DM Sans"/>
              </a:rPr>
              <a:t>Obtener el promedio de calificación de las mujeres.</a:t>
            </a:r>
            <a:endParaRPr>
              <a:latin typeface="DM Sans"/>
              <a:ea typeface="DM Sans"/>
              <a:cs typeface="DM Sans"/>
              <a:sym typeface="DM Sans"/>
            </a:endParaRPr>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09"/>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04" name="Google Shape;504;p109"/>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10"/>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Paginación con</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EA90FF"/>
                </a:solidFill>
                <a:latin typeface="DM Sans"/>
                <a:ea typeface="DM Sans"/>
                <a:cs typeface="DM Sans"/>
                <a:sym typeface="DM Sans"/>
              </a:rPr>
              <a:t>mongoose</a:t>
            </a:r>
            <a:endParaRPr sz="5333" b="1">
              <a:solidFill>
                <a:srgbClr val="EA90FF"/>
              </a:solidFill>
              <a:latin typeface="DM Sans"/>
              <a:ea typeface="DM Sans"/>
              <a:cs typeface="DM Sans"/>
              <a:sym typeface="DM Sans"/>
            </a:endParaRPr>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111"/>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Paginación</a:t>
            </a:r>
            <a:endParaRPr sz="5333" b="1">
              <a:solidFill>
                <a:schemeClr val="dk1"/>
              </a:solidFill>
              <a:latin typeface="DM Sans"/>
              <a:ea typeface="DM Sans"/>
              <a:cs typeface="DM Sans"/>
              <a:sym typeface="DM Sans"/>
            </a:endParaRPr>
          </a:p>
        </p:txBody>
      </p:sp>
      <p:sp>
        <p:nvSpPr>
          <p:cNvPr id="515" name="Google Shape;515;p111"/>
          <p:cNvSpPr txBox="1"/>
          <p:nvPr/>
        </p:nvSpPr>
        <p:spPr>
          <a:xfrm>
            <a:off x="579367" y="2544233"/>
            <a:ext cx="51128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Cuando recién trabajamos con nuestros primeros datos, es maravilloso ver cómo nuestras búsquedas pueden devolvernos todos los datos que necesitamos. </a:t>
            </a:r>
            <a:endParaRPr>
              <a:latin typeface="DM Sans"/>
              <a:ea typeface="DM Sans"/>
              <a:cs typeface="DM Sans"/>
              <a:sym typeface="DM Sans"/>
            </a:endParaRPr>
          </a:p>
          <a:p>
            <a:pPr>
              <a:buClr>
                <a:srgbClr val="000000"/>
              </a:buClr>
              <a:buSzPts val="1350"/>
            </a:pPr>
            <a:br>
              <a:rPr lang="es">
                <a:latin typeface="DM Sans"/>
                <a:ea typeface="DM Sans"/>
                <a:cs typeface="DM Sans"/>
                <a:sym typeface="DM Sans"/>
              </a:rPr>
            </a:br>
            <a:r>
              <a:rPr lang="es">
                <a:latin typeface="DM Sans"/>
                <a:ea typeface="DM Sans"/>
                <a:cs typeface="DM Sans"/>
                <a:sym typeface="DM Sans"/>
              </a:rPr>
              <a:t>Sin embargo, esta “maravilla” comienza a convertirse en un problema cuando el número de datos que tenemos incrementa considerablemente.</a:t>
            </a:r>
            <a:endParaRPr>
              <a:latin typeface="DM Sans"/>
              <a:ea typeface="DM Sans"/>
              <a:cs typeface="DM Sans"/>
              <a:sym typeface="DM Sans"/>
            </a:endParaRPr>
          </a:p>
        </p:txBody>
      </p:sp>
      <p:sp>
        <p:nvSpPr>
          <p:cNvPr id="516" name="Google Shape;516;p111"/>
          <p:cNvSpPr txBox="1"/>
          <p:nvPr/>
        </p:nvSpPr>
        <p:spPr>
          <a:xfrm>
            <a:off x="6036767" y="2544233"/>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Recordemos que los datos que nosotros obtenemos, al final tenemos que enviarlos a través del internet, para que el cliente la utilice.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¿Qué tan lento será  el proceso de enviar 5000 usuarios en una sola vuelta? ¿Y 10 mil? </a:t>
            </a:r>
            <a:endParaRPr>
              <a:latin typeface="DM Sans"/>
              <a:ea typeface="DM Sans"/>
              <a:cs typeface="DM Sans"/>
              <a:sym typeface="DM Sans"/>
            </a:endParaRPr>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11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22" name="Google Shape;522;p112"/>
          <p:cNvSpPr txBox="1"/>
          <p:nvPr/>
        </p:nvSpPr>
        <p:spPr>
          <a:xfrm>
            <a:off x="1948400" y="314834"/>
            <a:ext cx="8295200" cy="1354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000" b="1">
                <a:solidFill>
                  <a:schemeClr val="lt1"/>
                </a:solidFill>
                <a:latin typeface="DM Sans"/>
                <a:ea typeface="DM Sans"/>
                <a:cs typeface="DM Sans"/>
                <a:sym typeface="DM Sans"/>
              </a:rPr>
              <a:t>Paginación como control de resultados</a:t>
            </a:r>
            <a:endParaRPr sz="4000" b="1">
              <a:solidFill>
                <a:schemeClr val="lt1"/>
              </a:solidFill>
              <a:latin typeface="DM Sans"/>
              <a:ea typeface="DM Sans"/>
              <a:cs typeface="DM Sans"/>
              <a:sym typeface="DM Sans"/>
            </a:endParaRPr>
          </a:p>
        </p:txBody>
      </p:sp>
      <p:sp>
        <p:nvSpPr>
          <p:cNvPr id="523" name="Google Shape;523;p112"/>
          <p:cNvSpPr txBox="1"/>
          <p:nvPr/>
        </p:nvSpPr>
        <p:spPr>
          <a:xfrm>
            <a:off x="7310733" y="2725833"/>
            <a:ext cx="35096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Aprender a pensar en páginas nos permitirá segmentar los resultados en pequeños trozos de información, brindándonos al final una referencia de </a:t>
            </a:r>
            <a:r>
              <a:rPr lang="es" b="1">
                <a:latin typeface="DM Sans"/>
                <a:ea typeface="DM Sans"/>
                <a:cs typeface="DM Sans"/>
                <a:sym typeface="DM Sans"/>
              </a:rPr>
              <a:t>en qué página estamos, cuál es la página anterior y cuál la siguiente</a:t>
            </a:r>
            <a:endParaRPr b="1">
              <a:solidFill>
                <a:srgbClr val="000000"/>
              </a:solidFill>
              <a:latin typeface="DM Sans"/>
              <a:ea typeface="DM Sans"/>
              <a:cs typeface="DM Sans"/>
              <a:sym typeface="DM Sans"/>
            </a:endParaRPr>
          </a:p>
        </p:txBody>
      </p:sp>
      <p:sp>
        <p:nvSpPr>
          <p:cNvPr id="524" name="Google Shape;524;p112"/>
          <p:cNvSpPr txBox="1"/>
          <p:nvPr/>
        </p:nvSpPr>
        <p:spPr>
          <a:xfrm>
            <a:off x="7310733" y="1961868"/>
            <a:ext cx="3198800" cy="98484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¡Pensemos en páginas!</a:t>
            </a:r>
            <a:endParaRPr sz="1867" b="1">
              <a:solidFill>
                <a:srgbClr val="000000"/>
              </a:solidFill>
              <a:latin typeface="DM Sans"/>
              <a:ea typeface="DM Sans"/>
              <a:cs typeface="DM Sans"/>
              <a:sym typeface="DM Sans"/>
            </a:endParaRPr>
          </a:p>
        </p:txBody>
      </p:sp>
      <p:sp>
        <p:nvSpPr>
          <p:cNvPr id="525" name="Google Shape;525;p112"/>
          <p:cNvSpPr txBox="1"/>
          <p:nvPr/>
        </p:nvSpPr>
        <p:spPr>
          <a:xfrm>
            <a:off x="3267675" y="3396937"/>
            <a:ext cx="22468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526" name="Google Shape;526;p112"/>
          <p:cNvPicPr preferRelativeResize="0"/>
          <p:nvPr/>
        </p:nvPicPr>
        <p:blipFill>
          <a:blip r:embed="rId3">
            <a:alphaModFix/>
          </a:blip>
          <a:stretch>
            <a:fillRect/>
          </a:stretch>
        </p:blipFill>
        <p:spPr>
          <a:xfrm>
            <a:off x="1506269" y="1961867"/>
            <a:ext cx="5285196" cy="3522200"/>
          </a:xfrm>
          <a:prstGeom prst="rect">
            <a:avLst/>
          </a:prstGeom>
          <a:noFill/>
          <a:ln>
            <a:noFill/>
          </a:ln>
        </p:spPr>
      </p:pic>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13"/>
          <p:cNvSpPr txBox="1"/>
          <p:nvPr/>
        </p:nvSpPr>
        <p:spPr>
          <a:xfrm>
            <a:off x="1948400" y="2524400"/>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Paginación utilizando mongoose-paginate-v2</a:t>
            </a:r>
            <a:endParaRPr sz="5333" b="1">
              <a:solidFill>
                <a:schemeClr val="dk1"/>
              </a:solidFill>
              <a:latin typeface="DM Sans"/>
              <a:ea typeface="DM Sans"/>
              <a:cs typeface="DM Sans"/>
              <a:sym typeface="DM Sans"/>
            </a:endParaRPr>
          </a:p>
        </p:txBody>
      </p:sp>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14"/>
          <p:cNvSpPr txBox="1"/>
          <p:nvPr/>
        </p:nvSpPr>
        <p:spPr>
          <a:xfrm>
            <a:off x="644433" y="506867"/>
            <a:ext cx="6306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mongoose-paginate-v2</a:t>
            </a:r>
            <a:endParaRPr sz="4133" b="1">
              <a:solidFill>
                <a:schemeClr val="dk1"/>
              </a:solidFill>
              <a:latin typeface="DM Sans"/>
              <a:ea typeface="DM Sans"/>
              <a:cs typeface="DM Sans"/>
              <a:sym typeface="DM Sans"/>
            </a:endParaRPr>
          </a:p>
        </p:txBody>
      </p:sp>
      <p:sp>
        <p:nvSpPr>
          <p:cNvPr id="537" name="Google Shape;537;p114"/>
          <p:cNvSpPr txBox="1"/>
          <p:nvPr/>
        </p:nvSpPr>
        <p:spPr>
          <a:xfrm>
            <a:off x="644433" y="1908200"/>
            <a:ext cx="6306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mongoose-paginate-v2 es un </a:t>
            </a:r>
            <a:r>
              <a:rPr lang="es" b="1">
                <a:latin typeface="DM Sans"/>
                <a:ea typeface="DM Sans"/>
                <a:cs typeface="DM Sans"/>
                <a:sym typeface="DM Sans"/>
              </a:rPr>
              <a:t>plugin</a:t>
            </a:r>
            <a:r>
              <a:rPr lang="es">
                <a:latin typeface="DM Sans"/>
                <a:ea typeface="DM Sans"/>
                <a:cs typeface="DM Sans"/>
                <a:sym typeface="DM Sans"/>
              </a:rPr>
              <a:t> para mongoose que nos permitirá realizar paginaciones eficientes para los modelos que nosotros especifiquemos.</a:t>
            </a: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Cuenta con una gran optimización y agregado de funcionalidades frente a su v1</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Para poder comenzar a utilizarlo sólo tenemos que instalarlo con npm:</a:t>
            </a:r>
            <a:endParaRPr>
              <a:latin typeface="DM Sans"/>
              <a:ea typeface="DM Sans"/>
              <a:cs typeface="DM Sans"/>
              <a:sym typeface="DM Sans"/>
            </a:endParaRPr>
          </a:p>
        </p:txBody>
      </p:sp>
      <p:pic>
        <p:nvPicPr>
          <p:cNvPr id="538" name="Google Shape;538;p114"/>
          <p:cNvPicPr preferRelativeResize="0"/>
          <p:nvPr/>
        </p:nvPicPr>
        <p:blipFill>
          <a:blip r:embed="rId3">
            <a:alphaModFix/>
          </a:blip>
          <a:stretch>
            <a:fillRect/>
          </a:stretch>
        </p:blipFill>
        <p:spPr>
          <a:xfrm>
            <a:off x="7297567" y="2479367"/>
            <a:ext cx="4625269" cy="1899267"/>
          </a:xfrm>
          <a:prstGeom prst="rect">
            <a:avLst/>
          </a:prstGeom>
          <a:noFill/>
          <a:ln>
            <a:noFill/>
          </a:ln>
        </p:spPr>
      </p:pic>
      <p:pic>
        <p:nvPicPr>
          <p:cNvPr id="539" name="Google Shape;539;p114"/>
          <p:cNvPicPr preferRelativeResize="0"/>
          <p:nvPr/>
        </p:nvPicPr>
        <p:blipFill rotWithShape="1">
          <a:blip r:embed="rId4">
            <a:alphaModFix/>
          </a:blip>
          <a:srcRect r="13442"/>
          <a:stretch/>
        </p:blipFill>
        <p:spPr>
          <a:xfrm>
            <a:off x="654597" y="4591267"/>
            <a:ext cx="5441400" cy="7239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pic>
        <p:nvPicPr>
          <p:cNvPr id="1162" name="Google Shape;1162;p243"/>
          <p:cNvPicPr preferRelativeResize="0"/>
          <p:nvPr/>
        </p:nvPicPr>
        <p:blipFill>
          <a:blip r:embed="rId3">
            <a:alphaModFix/>
          </a:blip>
          <a:stretch>
            <a:fillRect/>
          </a:stretch>
        </p:blipFill>
        <p:spPr>
          <a:xfrm>
            <a:off x="864416" y="556968"/>
            <a:ext cx="10463168" cy="5451401"/>
          </a:xfrm>
          <a:prstGeom prst="rect">
            <a:avLst/>
          </a:prstGeom>
          <a:noFill/>
          <a:ln>
            <a:noFill/>
          </a:ln>
        </p:spPr>
      </p:pic>
      <p:sp>
        <p:nvSpPr>
          <p:cNvPr id="1163" name="Google Shape;1163;p243"/>
          <p:cNvSpPr/>
          <p:nvPr/>
        </p:nvSpPr>
        <p:spPr>
          <a:xfrm>
            <a:off x="1396175" y="1199551"/>
            <a:ext cx="1487200" cy="205200"/>
          </a:xfrm>
          <a:prstGeom prst="rect">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15"/>
          <p:cNvSpPr txBox="1"/>
          <p:nvPr/>
        </p:nvSpPr>
        <p:spPr>
          <a:xfrm>
            <a:off x="240700" y="113067"/>
            <a:ext cx="108548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Nociones de mongoose-paginate-v2 </a:t>
            </a:r>
            <a:endParaRPr sz="4667" b="1">
              <a:solidFill>
                <a:schemeClr val="dk1"/>
              </a:solidFill>
              <a:latin typeface="DM Sans"/>
              <a:ea typeface="DM Sans"/>
              <a:cs typeface="DM Sans"/>
              <a:sym typeface="DM Sans"/>
            </a:endParaRPr>
          </a:p>
        </p:txBody>
      </p:sp>
      <p:sp>
        <p:nvSpPr>
          <p:cNvPr id="545" name="Google Shape;545;p115"/>
          <p:cNvSpPr txBox="1"/>
          <p:nvPr/>
        </p:nvSpPr>
        <p:spPr>
          <a:xfrm>
            <a:off x="443567" y="1610567"/>
            <a:ext cx="5112800" cy="3985666"/>
          </a:xfrm>
          <a:prstGeom prst="rect">
            <a:avLst/>
          </a:prstGeom>
          <a:noFill/>
          <a:ln>
            <a:noFill/>
          </a:ln>
        </p:spPr>
        <p:txBody>
          <a:bodyPr spcFirstLastPara="1" wrap="square" lIns="121900" tIns="121900" rIns="121900" bIns="121900" anchor="t" anchorCtr="0">
            <a:spAutoFit/>
          </a:bodyPr>
          <a:lstStyle/>
          <a:p>
            <a:pPr marL="609585" indent="-419090">
              <a:lnSpc>
                <a:spcPct val="150000"/>
              </a:lnSpc>
              <a:buClr>
                <a:schemeClr val="accent4"/>
              </a:buClr>
              <a:buSzPts val="1350"/>
              <a:buFont typeface="DM Sans"/>
              <a:buChar char="✓"/>
            </a:pPr>
            <a:r>
              <a:rPr lang="es">
                <a:latin typeface="DM Sans"/>
                <a:ea typeface="DM Sans"/>
                <a:cs typeface="DM Sans"/>
                <a:sym typeface="DM Sans"/>
              </a:rPr>
              <a:t>docs: Los documentos devueltos en la página</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totalDocs: Los documentos totales de la consulta realizada.</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limit: Límite de resultados por página.</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page: Página actual en la que nos encontramos</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totalPages: Páginas totales que pueden ser solicitadas en la búsqueda.</a:t>
            </a:r>
            <a:endParaRPr>
              <a:latin typeface="DM Sans"/>
              <a:ea typeface="DM Sans"/>
              <a:cs typeface="DM Sans"/>
              <a:sym typeface="DM Sans"/>
            </a:endParaRPr>
          </a:p>
        </p:txBody>
      </p:sp>
      <p:sp>
        <p:nvSpPr>
          <p:cNvPr id="546" name="Google Shape;546;p115"/>
          <p:cNvSpPr txBox="1"/>
          <p:nvPr/>
        </p:nvSpPr>
        <p:spPr>
          <a:xfrm>
            <a:off x="6096000" y="1610567"/>
            <a:ext cx="5112800" cy="4401164"/>
          </a:xfrm>
          <a:prstGeom prst="rect">
            <a:avLst/>
          </a:prstGeom>
          <a:noFill/>
          <a:ln>
            <a:noFill/>
          </a:ln>
        </p:spPr>
        <p:txBody>
          <a:bodyPr spcFirstLastPara="1" wrap="square" lIns="121900" tIns="121900" rIns="121900" bIns="121900" anchor="t" anchorCtr="0">
            <a:spAutoFit/>
          </a:bodyPr>
          <a:lstStyle/>
          <a:p>
            <a:pPr marL="609585" indent="-419090">
              <a:lnSpc>
                <a:spcPct val="150000"/>
              </a:lnSpc>
              <a:buClr>
                <a:schemeClr val="accent4"/>
              </a:buClr>
              <a:buSzPts val="1350"/>
              <a:buFont typeface="DM Sans"/>
              <a:buChar char="✓"/>
            </a:pPr>
            <a:r>
              <a:rPr lang="es">
                <a:latin typeface="DM Sans"/>
                <a:ea typeface="DM Sans"/>
                <a:cs typeface="DM Sans"/>
                <a:sym typeface="DM Sans"/>
              </a:rPr>
              <a:t>hasNextPage: Indica si es posible avanzar a una página siguiente.</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nextPage: Página siguiente en la búsqueda</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hasPrevPage: Indica si es posible retroceder a una página anterior.</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prevPage: Página anterior en la búsqueda.</a:t>
            </a:r>
            <a:endParaRPr>
              <a:latin typeface="DM Sans"/>
              <a:ea typeface="DM Sans"/>
              <a:cs typeface="DM Sans"/>
              <a:sym typeface="DM Sans"/>
            </a:endParaRPr>
          </a:p>
          <a:p>
            <a:pPr marL="609585" indent="-419090">
              <a:lnSpc>
                <a:spcPct val="150000"/>
              </a:lnSpc>
              <a:buClr>
                <a:schemeClr val="accent4"/>
              </a:buClr>
              <a:buSzPts val="1350"/>
              <a:buFont typeface="DM Sans"/>
              <a:buChar char="✓"/>
            </a:pPr>
            <a:r>
              <a:rPr lang="es">
                <a:latin typeface="DM Sans"/>
                <a:ea typeface="DM Sans"/>
                <a:cs typeface="DM Sans"/>
                <a:sym typeface="DM Sans"/>
              </a:rPr>
              <a:t>pagingCounter: Número de documento en relación con la página actual.</a:t>
            </a:r>
            <a:endParaRPr>
              <a:latin typeface="DM Sans"/>
              <a:ea typeface="DM Sans"/>
              <a:cs typeface="DM Sans"/>
              <a:sym typeface="DM Sans"/>
            </a:endParaRPr>
          </a:p>
        </p:txBody>
      </p:sp>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116"/>
          <p:cNvPicPr preferRelativeResize="0"/>
          <p:nvPr/>
        </p:nvPicPr>
        <p:blipFill>
          <a:blip r:embed="rId3">
            <a:alphaModFix/>
          </a:blip>
          <a:stretch>
            <a:fillRect/>
          </a:stretch>
        </p:blipFill>
        <p:spPr>
          <a:xfrm>
            <a:off x="2102101" y="2146400"/>
            <a:ext cx="7987801" cy="4167533"/>
          </a:xfrm>
          <a:prstGeom prst="rect">
            <a:avLst/>
          </a:prstGeom>
          <a:noFill/>
          <a:ln>
            <a:noFill/>
          </a:ln>
        </p:spPr>
      </p:pic>
      <p:sp>
        <p:nvSpPr>
          <p:cNvPr id="552" name="Google Shape;552;p116"/>
          <p:cNvSpPr txBox="1"/>
          <p:nvPr/>
        </p:nvSpPr>
        <p:spPr>
          <a:xfrm>
            <a:off x="607067" y="176401"/>
            <a:ext cx="11126400" cy="1969538"/>
          </a:xfrm>
          <a:prstGeom prst="rect">
            <a:avLst/>
          </a:prstGeom>
          <a:noFill/>
          <a:ln>
            <a:noFill/>
          </a:ln>
        </p:spPr>
        <p:txBody>
          <a:bodyPr spcFirstLastPara="1" wrap="square" lIns="121900" tIns="121900" rIns="121900" bIns="121900" anchor="t" anchorCtr="0">
            <a:spAutoFit/>
          </a:bodyPr>
          <a:lstStyle/>
          <a:p>
            <a:pPr algn="ctr"/>
            <a:r>
              <a:rPr lang="es" sz="3733" b="1">
                <a:solidFill>
                  <a:schemeClr val="lt1"/>
                </a:solidFill>
                <a:latin typeface="DM Sans"/>
                <a:ea typeface="DM Sans"/>
                <a:cs typeface="DM Sans"/>
                <a:sym typeface="DM Sans"/>
              </a:rPr>
              <a:t>Para poder utilizarlo, basta con importar el módulo de paginate en el Schema donde lo utilizaremos.</a:t>
            </a:r>
            <a:endParaRPr sz="3733" b="1">
              <a:solidFill>
                <a:schemeClr val="lt1"/>
              </a:solidFill>
              <a:latin typeface="DM Sans"/>
              <a:ea typeface="DM Sans"/>
              <a:cs typeface="DM Sans"/>
              <a:sym typeface="DM Sans"/>
            </a:endParaRPr>
          </a:p>
        </p:txBody>
      </p:sp>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117"/>
          <p:cNvPicPr preferRelativeResize="0"/>
          <p:nvPr/>
        </p:nvPicPr>
        <p:blipFill>
          <a:blip r:embed="rId3">
            <a:alphaModFix/>
          </a:blip>
          <a:stretch>
            <a:fillRect/>
          </a:stretch>
        </p:blipFill>
        <p:spPr>
          <a:xfrm>
            <a:off x="2190732" y="2227100"/>
            <a:ext cx="7810533" cy="4304467"/>
          </a:xfrm>
          <a:prstGeom prst="rect">
            <a:avLst/>
          </a:prstGeom>
          <a:noFill/>
          <a:ln>
            <a:noFill/>
          </a:ln>
        </p:spPr>
      </p:pic>
      <p:sp>
        <p:nvSpPr>
          <p:cNvPr id="558" name="Google Shape;558;p117"/>
          <p:cNvSpPr txBox="1"/>
          <p:nvPr/>
        </p:nvSpPr>
        <p:spPr>
          <a:xfrm>
            <a:off x="676600" y="257101"/>
            <a:ext cx="10838800" cy="1969538"/>
          </a:xfrm>
          <a:prstGeom prst="rect">
            <a:avLst/>
          </a:prstGeom>
          <a:noFill/>
          <a:ln>
            <a:noFill/>
          </a:ln>
        </p:spPr>
        <p:txBody>
          <a:bodyPr spcFirstLastPara="1" wrap="square" lIns="121900" tIns="121900" rIns="121900" bIns="121900" anchor="t" anchorCtr="0">
            <a:spAutoFit/>
          </a:bodyPr>
          <a:lstStyle/>
          <a:p>
            <a:pPr algn="ctr"/>
            <a:r>
              <a:rPr lang="es" sz="3733" b="1">
                <a:solidFill>
                  <a:schemeClr val="lt1"/>
                </a:solidFill>
                <a:latin typeface="DM Sans"/>
                <a:ea typeface="DM Sans"/>
                <a:cs typeface="DM Sans"/>
                <a:sym typeface="DM Sans"/>
              </a:rPr>
              <a:t>Entonces, antes de instanciar el modelo, colocamos un “plugin” de paginación a nuestro Schema</a:t>
            </a:r>
            <a:endParaRPr sz="3733" b="1">
              <a:solidFill>
                <a:schemeClr val="lt1"/>
              </a:solidFill>
              <a:latin typeface="DM Sans"/>
              <a:ea typeface="DM Sans"/>
              <a:cs typeface="DM Sans"/>
              <a:sym typeface="DM Sans"/>
            </a:endParaRPr>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118"/>
          <p:cNvPicPr preferRelativeResize="0"/>
          <p:nvPr/>
        </p:nvPicPr>
        <p:blipFill>
          <a:blip r:embed="rId3">
            <a:alphaModFix/>
          </a:blip>
          <a:stretch>
            <a:fillRect/>
          </a:stretch>
        </p:blipFill>
        <p:spPr>
          <a:xfrm>
            <a:off x="1449734" y="2596401"/>
            <a:ext cx="9498501" cy="3081575"/>
          </a:xfrm>
          <a:prstGeom prst="rect">
            <a:avLst/>
          </a:prstGeom>
          <a:noFill/>
          <a:ln>
            <a:noFill/>
          </a:ln>
        </p:spPr>
      </p:pic>
      <p:sp>
        <p:nvSpPr>
          <p:cNvPr id="564" name="Google Shape;564;p118"/>
          <p:cNvSpPr txBox="1"/>
          <p:nvPr/>
        </p:nvSpPr>
        <p:spPr>
          <a:xfrm>
            <a:off x="936400" y="277434"/>
            <a:ext cx="10319200" cy="1969538"/>
          </a:xfrm>
          <a:prstGeom prst="rect">
            <a:avLst/>
          </a:prstGeom>
          <a:noFill/>
          <a:ln>
            <a:noFill/>
          </a:ln>
        </p:spPr>
        <p:txBody>
          <a:bodyPr spcFirstLastPara="1" wrap="square" lIns="121900" tIns="121900" rIns="121900" bIns="121900" anchor="t" anchorCtr="0">
            <a:spAutoFit/>
          </a:bodyPr>
          <a:lstStyle/>
          <a:p>
            <a:pPr algn="ctr"/>
            <a:r>
              <a:rPr lang="es" sz="3733" b="1">
                <a:solidFill>
                  <a:schemeClr val="lt1"/>
                </a:solidFill>
                <a:latin typeface="DM Sans"/>
                <a:ea typeface="DM Sans"/>
                <a:cs typeface="DM Sans"/>
                <a:sym typeface="DM Sans"/>
              </a:rPr>
              <a:t>El modelo ahora puede usar el método “paginate”. El primer argumento es el filtro, y el segundo son las opciones.</a:t>
            </a:r>
            <a:endParaRPr sz="3733" b="1">
              <a:solidFill>
                <a:schemeClr val="lt1"/>
              </a:solidFill>
              <a:latin typeface="DM Sans"/>
              <a:ea typeface="DM Sans"/>
              <a:cs typeface="DM Sans"/>
              <a:sym typeface="DM Sans"/>
            </a:endParaRPr>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119"/>
          <p:cNvPicPr preferRelativeResize="0"/>
          <p:nvPr/>
        </p:nvPicPr>
        <p:blipFill rotWithShape="1">
          <a:blip r:embed="rId3">
            <a:alphaModFix/>
          </a:blip>
          <a:srcRect l="3607" r="26623"/>
          <a:stretch/>
        </p:blipFill>
        <p:spPr>
          <a:xfrm>
            <a:off x="6180533" y="194333"/>
            <a:ext cx="5936499" cy="2743200"/>
          </a:xfrm>
          <a:prstGeom prst="rect">
            <a:avLst/>
          </a:prstGeom>
          <a:noFill/>
          <a:ln>
            <a:noFill/>
          </a:ln>
        </p:spPr>
      </p:pic>
      <p:sp>
        <p:nvSpPr>
          <p:cNvPr id="570" name="Google Shape;570;p119"/>
          <p:cNvSpPr txBox="1"/>
          <p:nvPr/>
        </p:nvSpPr>
        <p:spPr>
          <a:xfrm>
            <a:off x="465333" y="621934"/>
            <a:ext cx="57152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Ahora, en el campo “docs” obtendremos los resultados que hayamos solicitado. ¡Pero hay más!</a:t>
            </a:r>
            <a:endParaRPr sz="2400">
              <a:latin typeface="DM Sans"/>
              <a:ea typeface="DM Sans"/>
              <a:cs typeface="DM Sans"/>
              <a:sym typeface="DM Sans"/>
            </a:endParaRPr>
          </a:p>
        </p:txBody>
      </p:sp>
      <p:pic>
        <p:nvPicPr>
          <p:cNvPr id="571" name="Google Shape;571;p119"/>
          <p:cNvPicPr preferRelativeResize="0"/>
          <p:nvPr/>
        </p:nvPicPr>
        <p:blipFill>
          <a:blip r:embed="rId4">
            <a:alphaModFix/>
          </a:blip>
          <a:stretch>
            <a:fillRect/>
          </a:stretch>
        </p:blipFill>
        <p:spPr>
          <a:xfrm>
            <a:off x="6180534" y="3238200"/>
            <a:ext cx="4000500" cy="3124200"/>
          </a:xfrm>
          <a:prstGeom prst="rect">
            <a:avLst/>
          </a:prstGeom>
          <a:noFill/>
          <a:ln>
            <a:noFill/>
          </a:ln>
        </p:spPr>
      </p:pic>
      <p:sp>
        <p:nvSpPr>
          <p:cNvPr id="572" name="Google Shape;572;p119"/>
          <p:cNvSpPr txBox="1"/>
          <p:nvPr/>
        </p:nvSpPr>
        <p:spPr>
          <a:xfrm>
            <a:off x="465333" y="3865168"/>
            <a:ext cx="5715200" cy="1723508"/>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No solo obtenemos resultados, sino que tenemos toda la información sobre la paginación realizada, y cómo podemos continuarla. </a:t>
            </a:r>
            <a:endParaRPr sz="2400">
              <a:latin typeface="DM Sans"/>
              <a:ea typeface="DM Sans"/>
              <a:cs typeface="DM Sans"/>
              <a:sym typeface="DM Sans"/>
            </a:endParaRPr>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grpSp>
        <p:nvGrpSpPr>
          <p:cNvPr id="577" name="Google Shape;577;p120"/>
          <p:cNvGrpSpPr/>
          <p:nvPr/>
        </p:nvGrpSpPr>
        <p:grpSpPr>
          <a:xfrm>
            <a:off x="631162" y="825911"/>
            <a:ext cx="985207" cy="985207"/>
            <a:chOff x="575612" y="1950748"/>
            <a:chExt cx="431100" cy="431100"/>
          </a:xfrm>
        </p:grpSpPr>
        <p:sp>
          <p:nvSpPr>
            <p:cNvPr id="578" name="Google Shape;578;p120"/>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79" name="Google Shape;579;p120"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580" name="Google Shape;580;p120"/>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581" name="Google Shape;581;p120"/>
          <p:cNvSpPr txBox="1"/>
          <p:nvPr/>
        </p:nvSpPr>
        <p:spPr>
          <a:xfrm>
            <a:off x="631167" y="2188734"/>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¿Qué diferencia habría entre un mongoose-paginate y un skip, offset, limit en una consulta find? </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b="1">
                <a:solidFill>
                  <a:schemeClr val="lt1"/>
                </a:solidFill>
                <a:latin typeface="DM Sans"/>
                <a:ea typeface="DM Sans"/>
                <a:cs typeface="DM Sans"/>
                <a:sym typeface="DM Sans"/>
              </a:rPr>
              <a:t>¿Qué debo elegir?</a:t>
            </a:r>
            <a:endParaRPr sz="3333" b="1">
              <a:solidFill>
                <a:schemeClr val="lt1"/>
              </a:solidFill>
              <a:latin typeface="DM Sans"/>
              <a:ea typeface="DM Sans"/>
              <a:cs typeface="DM Sans"/>
              <a:sym typeface="DM Sans"/>
            </a:endParaRPr>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21"/>
          <p:cNvSpPr txBox="1"/>
          <p:nvPr/>
        </p:nvSpPr>
        <p:spPr>
          <a:xfrm>
            <a:off x="1926867" y="538101"/>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587" name="Google Shape;587;p121"/>
          <p:cNvSpPr txBox="1"/>
          <p:nvPr/>
        </p:nvSpPr>
        <p:spPr>
          <a:xfrm>
            <a:off x="536033" y="1572501"/>
            <a:ext cx="11230800" cy="4677587"/>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crearemos una paginación elemental con los estudiantes del ejercicio pasado, </a:t>
            </a:r>
            <a:r>
              <a:rPr lang="es" sz="2933">
                <a:solidFill>
                  <a:srgbClr val="B7B7B7"/>
                </a:solidFill>
                <a:latin typeface="DM Sans"/>
                <a:ea typeface="DM Sans"/>
                <a:cs typeface="DM Sans"/>
                <a:sym typeface="DM Sans"/>
              </a:rPr>
              <a:t>a partir de  un ejercicio práctico</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400">
                <a:solidFill>
                  <a:srgbClr val="B7B7B7"/>
                </a:solidFill>
                <a:latin typeface="DM Sans"/>
                <a:ea typeface="DM Sans"/>
                <a:cs typeface="DM Sans"/>
                <a:sym typeface="DM Sans"/>
              </a:rPr>
              <a:t>Tiempo estimado: </a:t>
            </a:r>
            <a:r>
              <a:rPr lang="es" sz="2400" b="1">
                <a:solidFill>
                  <a:srgbClr val="83AEFB"/>
                </a:solidFill>
                <a:latin typeface="DM Sans"/>
                <a:ea typeface="DM Sans"/>
                <a:cs typeface="DM Sans"/>
                <a:sym typeface="DM Sans"/>
              </a:rPr>
              <a:t>35-40 minutos</a:t>
            </a:r>
            <a:endParaRPr sz="2400" b="1">
              <a:solidFill>
                <a:srgbClr val="83AEFB"/>
              </a:solidFill>
              <a:latin typeface="DM Sans"/>
              <a:ea typeface="DM Sans"/>
              <a:cs typeface="DM Sans"/>
              <a:sym typeface="DM Sans"/>
            </a:endParaRPr>
          </a:p>
        </p:txBody>
      </p:sp>
      <p:grpSp>
        <p:nvGrpSpPr>
          <p:cNvPr id="588" name="Google Shape;588;p121"/>
          <p:cNvGrpSpPr/>
          <p:nvPr/>
        </p:nvGrpSpPr>
        <p:grpSpPr>
          <a:xfrm>
            <a:off x="631135" y="445697"/>
            <a:ext cx="985200" cy="985200"/>
            <a:chOff x="473351" y="619523"/>
            <a:chExt cx="738900" cy="738900"/>
          </a:xfrm>
        </p:grpSpPr>
        <p:sp>
          <p:nvSpPr>
            <p:cNvPr id="589" name="Google Shape;589;p121"/>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590" name="Google Shape;590;p12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Google Shape;595;p122"/>
          <p:cNvGrpSpPr/>
          <p:nvPr/>
        </p:nvGrpSpPr>
        <p:grpSpPr>
          <a:xfrm>
            <a:off x="609800" y="296082"/>
            <a:ext cx="574765" cy="574765"/>
            <a:chOff x="473351" y="619523"/>
            <a:chExt cx="738900" cy="738900"/>
          </a:xfrm>
        </p:grpSpPr>
        <p:sp>
          <p:nvSpPr>
            <p:cNvPr id="596" name="Google Shape;596;p122"/>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597" name="Google Shape;597;p12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98" name="Google Shape;598;p122"/>
          <p:cNvSpPr txBox="1"/>
          <p:nvPr/>
        </p:nvSpPr>
        <p:spPr>
          <a:xfrm>
            <a:off x="526400" y="870867"/>
            <a:ext cx="11966000" cy="1686575"/>
          </a:xfrm>
          <a:prstGeom prst="rect">
            <a:avLst/>
          </a:prstGeom>
          <a:noFill/>
          <a:ln>
            <a:noFill/>
          </a:ln>
        </p:spPr>
        <p:txBody>
          <a:bodyPr spcFirstLastPara="1" wrap="square" lIns="121900" tIns="121900" rIns="121900" bIns="121900" anchor="t" anchorCtr="0">
            <a:spAutoFit/>
          </a:bodyPr>
          <a:lstStyle/>
          <a:p>
            <a:pPr>
              <a:lnSpc>
                <a:spcPct val="90000"/>
              </a:lnSpc>
            </a:pPr>
            <a:r>
              <a:rPr lang="es" sz="5200" b="1">
                <a:solidFill>
                  <a:schemeClr val="dk1"/>
                </a:solidFill>
                <a:latin typeface="DM Sans"/>
                <a:ea typeface="DM Sans"/>
                <a:cs typeface="DM Sans"/>
                <a:sym typeface="DM Sans"/>
              </a:rPr>
              <a:t>Sistema de paginación de estudiantes</a:t>
            </a:r>
            <a:endParaRPr sz="5200" b="1">
              <a:solidFill>
                <a:schemeClr val="dk1"/>
              </a:solidFill>
              <a:latin typeface="DM Sans"/>
              <a:ea typeface="DM Sans"/>
              <a:cs typeface="DM Sans"/>
              <a:sym typeface="DM Sans"/>
            </a:endParaRPr>
          </a:p>
        </p:txBody>
      </p:sp>
      <p:sp>
        <p:nvSpPr>
          <p:cNvPr id="599" name="Google Shape;599;p122"/>
          <p:cNvSpPr txBox="1"/>
          <p:nvPr/>
        </p:nvSpPr>
        <p:spPr>
          <a:xfrm>
            <a:off x="1240733" y="2960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00" name="Google Shape;600;p122"/>
          <p:cNvSpPr txBox="1"/>
          <p:nvPr/>
        </p:nvSpPr>
        <p:spPr>
          <a:xfrm>
            <a:off x="526400" y="2704467"/>
            <a:ext cx="10903600" cy="301617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Se creará una vista simple con Handlebars donde se podrán mostrar los estudiantes</a:t>
            </a:r>
            <a:endParaRPr b="1">
              <a:latin typeface="DM Sans"/>
              <a:ea typeface="DM Sans"/>
              <a:cs typeface="DM Sans"/>
              <a:sym typeface="DM Sans"/>
            </a:endParaRPr>
          </a:p>
          <a:p>
            <a:endParaRPr b="1">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Los estudiantes serán mostrados en la vista “/students”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Debe existir un enlace “Anterior”” para regresar a los estudiantes anteriores, </a:t>
            </a:r>
            <a:r>
              <a:rPr lang="es" b="1">
                <a:latin typeface="DM Sans"/>
                <a:ea typeface="DM Sans"/>
                <a:cs typeface="DM Sans"/>
                <a:sym typeface="DM Sans"/>
              </a:rPr>
              <a:t>siempre que haya una página anterior</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Debe existir un enlace “Siguiente” para continuar con la paginación de estudiantes, </a:t>
            </a:r>
            <a:r>
              <a:rPr lang="es" b="1">
                <a:latin typeface="DM Sans"/>
                <a:ea typeface="DM Sans"/>
                <a:cs typeface="DM Sans"/>
                <a:sym typeface="DM Sans"/>
              </a:rPr>
              <a:t>siempre que haya una página siguiente</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Debe indicarse la página actual.</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Todo debe vivir en un servidor de express escuchando en el puerto 8080.</a:t>
            </a:r>
            <a:endParaRPr>
              <a:latin typeface="DM Sans"/>
              <a:ea typeface="DM Sans"/>
              <a:cs typeface="DM Sans"/>
              <a:sym typeface="DM Sans"/>
            </a:endParaRPr>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605" name="Google Shape;605;p123"/>
          <p:cNvGrpSpPr/>
          <p:nvPr/>
        </p:nvGrpSpPr>
        <p:grpSpPr>
          <a:xfrm>
            <a:off x="5603401" y="468664"/>
            <a:ext cx="985200" cy="985200"/>
            <a:chOff x="7208351" y="2467173"/>
            <a:chExt cx="738900" cy="738900"/>
          </a:xfrm>
        </p:grpSpPr>
        <p:sp>
          <p:nvSpPr>
            <p:cNvPr id="606" name="Google Shape;606;p123"/>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07" name="Google Shape;607;p123"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08" name="Google Shape;608;p123"/>
          <p:cNvSpPr txBox="1"/>
          <p:nvPr/>
        </p:nvSpPr>
        <p:spPr>
          <a:xfrm>
            <a:off x="1948400" y="171008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endParaRPr sz="5333" b="1">
              <a:solidFill>
                <a:schemeClr val="dk1"/>
              </a:solidFill>
              <a:highlight>
                <a:schemeClr val="lt1"/>
              </a:highlight>
              <a:latin typeface="DM Sans"/>
              <a:ea typeface="DM Sans"/>
              <a:cs typeface="DM Sans"/>
              <a:sym typeface="DM Sans"/>
            </a:endParaRPr>
          </a:p>
        </p:txBody>
      </p:sp>
      <p:sp>
        <p:nvSpPr>
          <p:cNvPr id="609" name="Google Shape;609;p123"/>
          <p:cNvSpPr txBox="1"/>
          <p:nvPr/>
        </p:nvSpPr>
        <p:spPr>
          <a:xfrm>
            <a:off x="1316400" y="4172901"/>
            <a:ext cx="9559200" cy="1477480"/>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Deberás entregar el proyecto que has venido armando, cambiando persistencia en base de datos, además de agregar algunos endpoints nuevos a tu ecommerce</a:t>
            </a:r>
            <a:endParaRPr sz="2667">
              <a:solidFill>
                <a:srgbClr val="999999"/>
              </a:solidFill>
              <a:latin typeface="DM Sans"/>
              <a:ea typeface="DM Sans"/>
              <a:cs typeface="DM Sans"/>
              <a:sym typeface="DM Sans"/>
            </a:endParaRPr>
          </a:p>
        </p:txBody>
      </p:sp>
      <p:sp>
        <p:nvSpPr>
          <p:cNvPr id="610" name="Google Shape;610;p123"/>
          <p:cNvSpPr txBox="1"/>
          <p:nvPr/>
        </p:nvSpPr>
        <p:spPr>
          <a:xfrm>
            <a:off x="1728200" y="2081667"/>
            <a:ext cx="8735600" cy="1723380"/>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dk1"/>
                </a:solidFill>
                <a:highlight>
                  <a:schemeClr val="accent6"/>
                </a:highlight>
                <a:latin typeface="DM Sans"/>
                <a:ea typeface="DM Sans"/>
                <a:cs typeface="DM Sans"/>
                <a:sym typeface="DM Sans"/>
              </a:rPr>
              <a:t>Segunda pre-entrega</a:t>
            </a:r>
            <a:r>
              <a:rPr lang="es" sz="5333" b="1">
                <a:solidFill>
                  <a:schemeClr val="dk1"/>
                </a:solidFill>
                <a:latin typeface="DM Sans"/>
                <a:ea typeface="DM Sans"/>
                <a:cs typeface="DM Sans"/>
                <a:sym typeface="DM Sans"/>
              </a:rPr>
              <a:t> </a:t>
            </a:r>
            <a:endParaRPr sz="5333" b="1">
              <a:solidFill>
                <a:schemeClr val="dk1"/>
              </a:solidFill>
              <a:latin typeface="DM Sans"/>
              <a:ea typeface="DM Sans"/>
              <a:cs typeface="DM Sans"/>
              <a:sym typeface="DM Sans"/>
            </a:endParaRPr>
          </a:p>
          <a:p>
            <a:pPr algn="ctr">
              <a:lnSpc>
                <a:spcPct val="90000"/>
              </a:lnSpc>
            </a:pPr>
            <a:r>
              <a:rPr lang="es" sz="5333" b="1">
                <a:solidFill>
                  <a:schemeClr val="dk1"/>
                </a:solidFill>
                <a:latin typeface="DM Sans"/>
                <a:ea typeface="DM Sans"/>
                <a:cs typeface="DM Sans"/>
                <a:sym typeface="DM Sans"/>
              </a:rPr>
              <a:t>de tu Proyecto final</a:t>
            </a:r>
            <a:endParaRPr sz="2400"/>
          </a:p>
        </p:txBody>
      </p:sp>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124"/>
          <p:cNvGrpSpPr/>
          <p:nvPr/>
        </p:nvGrpSpPr>
        <p:grpSpPr>
          <a:xfrm>
            <a:off x="609812" y="624398"/>
            <a:ext cx="574765" cy="574765"/>
            <a:chOff x="7208351" y="2467173"/>
            <a:chExt cx="738900" cy="738900"/>
          </a:xfrm>
        </p:grpSpPr>
        <p:sp>
          <p:nvSpPr>
            <p:cNvPr id="616" name="Google Shape;616;p124"/>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17" name="Google Shape;617;p124"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18" name="Google Shape;618;p124"/>
          <p:cNvSpPr txBox="1"/>
          <p:nvPr/>
        </p:nvSpPr>
        <p:spPr>
          <a:xfrm>
            <a:off x="668433" y="1235801"/>
            <a:ext cx="97468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667" b="1">
                <a:solidFill>
                  <a:schemeClr val="dk1"/>
                </a:solidFill>
                <a:latin typeface="DM Sans"/>
                <a:ea typeface="DM Sans"/>
                <a:cs typeface="DM Sans"/>
                <a:sym typeface="DM Sans"/>
              </a:rPr>
              <a:t>Profesionalizando la BD</a:t>
            </a:r>
            <a:endParaRPr sz="4667" b="1">
              <a:solidFill>
                <a:schemeClr val="dk1"/>
              </a:solidFill>
              <a:latin typeface="DM Sans"/>
              <a:ea typeface="DM Sans"/>
              <a:cs typeface="DM Sans"/>
              <a:sym typeface="DM Sans"/>
            </a:endParaRPr>
          </a:p>
        </p:txBody>
      </p:sp>
      <p:pic>
        <p:nvPicPr>
          <p:cNvPr id="619" name="Google Shape;619;p124"/>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20" name="Google Shape;620;p124"/>
          <p:cNvSpPr txBox="1"/>
          <p:nvPr/>
        </p:nvSpPr>
        <p:spPr>
          <a:xfrm>
            <a:off x="1240733" y="624367"/>
            <a:ext cx="4265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ENTREGA DEL PROYECTO FINAL</a:t>
            </a:r>
            <a:endParaRPr sz="1867">
              <a:solidFill>
                <a:srgbClr val="000000"/>
              </a:solidFill>
              <a:latin typeface="DM Sans"/>
              <a:ea typeface="DM Sans"/>
              <a:cs typeface="DM Sans"/>
              <a:sym typeface="DM Sans"/>
            </a:endParaRPr>
          </a:p>
        </p:txBody>
      </p:sp>
      <p:sp>
        <p:nvSpPr>
          <p:cNvPr id="621" name="Google Shape;621;p124"/>
          <p:cNvSpPr txBox="1"/>
          <p:nvPr/>
        </p:nvSpPr>
        <p:spPr>
          <a:xfrm>
            <a:off x="6138367" y="2169300"/>
            <a:ext cx="5112800" cy="341846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Formato</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sz="1667">
                <a:latin typeface="DM Sans"/>
                <a:ea typeface="DM Sans"/>
                <a:cs typeface="DM Sans"/>
                <a:sym typeface="DM Sans"/>
              </a:rPr>
              <a:t>Link al repositorio de Github, sin la carpeta de node_modules</a:t>
            </a:r>
            <a:endParaRPr>
              <a:solidFill>
                <a:srgbClr val="000000"/>
              </a:solidFill>
              <a:latin typeface="DM Sans"/>
              <a:ea typeface="DM Sans"/>
              <a:cs typeface="DM Sans"/>
              <a:sym typeface="DM Sans"/>
            </a:endParaRPr>
          </a:p>
          <a:p>
            <a:pPr>
              <a:buClr>
                <a:srgbClr val="000000"/>
              </a:buClr>
              <a:buSzPts val="1350"/>
            </a:pPr>
            <a:endParaRPr b="1">
              <a:latin typeface="DM Sans"/>
              <a:ea typeface="DM Sans"/>
              <a:cs typeface="DM Sans"/>
              <a:sym typeface="DM Sans"/>
            </a:endParaRPr>
          </a:p>
          <a:p>
            <a:pPr>
              <a:buClr>
                <a:srgbClr val="000000"/>
              </a:buClr>
              <a:buSzPts val="1350"/>
            </a:pPr>
            <a:r>
              <a:rPr lang="es" b="1">
                <a:solidFill>
                  <a:srgbClr val="000000"/>
                </a:solidFill>
                <a:latin typeface="DM Sans"/>
                <a:ea typeface="DM Sans"/>
                <a:cs typeface="DM Sans"/>
                <a:sym typeface="DM Sans"/>
              </a:rPr>
              <a:t>Sugerencias</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121212"/>
                </a:solidFill>
                <a:latin typeface="DM Sans"/>
                <a:ea typeface="DM Sans"/>
                <a:cs typeface="DM Sans"/>
                <a:sym typeface="DM Sans"/>
              </a:rPr>
              <a:t>Permitir comentarios en el archivo</a:t>
            </a:r>
            <a:endParaRPr>
              <a:solidFill>
                <a:srgbClr val="121212"/>
              </a:solidFill>
              <a:latin typeface="DM Sans"/>
              <a:ea typeface="DM Sans"/>
              <a:cs typeface="DM Sans"/>
              <a:sym typeface="DM Sans"/>
            </a:endParaRPr>
          </a:p>
          <a:p>
            <a:pPr marL="609585" indent="-419090">
              <a:buClr>
                <a:schemeClr val="accent4"/>
              </a:buClr>
              <a:buSzPts val="1350"/>
              <a:buFont typeface="DM Sans"/>
              <a:buChar char="✓"/>
            </a:pPr>
            <a:r>
              <a:rPr lang="es">
                <a:solidFill>
                  <a:srgbClr val="121212"/>
                </a:solidFill>
                <a:latin typeface="DM Sans"/>
                <a:ea typeface="DM Sans"/>
                <a:cs typeface="DM Sans"/>
                <a:sym typeface="DM Sans"/>
              </a:rPr>
              <a:t>La lógica del negocio que ya tienes hecha no debería cambiar, sólo su persistencia. </a:t>
            </a:r>
            <a:endParaRPr>
              <a:solidFill>
                <a:srgbClr val="121212"/>
              </a:solidFill>
              <a:latin typeface="DM Sans"/>
              <a:ea typeface="DM Sans"/>
              <a:cs typeface="DM Sans"/>
              <a:sym typeface="DM Sans"/>
            </a:endParaRPr>
          </a:p>
          <a:p>
            <a:pPr marL="609585" indent="-419090">
              <a:buClr>
                <a:schemeClr val="accent4"/>
              </a:buClr>
              <a:buSzPts val="1350"/>
              <a:buFont typeface="DM Sans"/>
              <a:buChar char="✓"/>
            </a:pPr>
            <a:r>
              <a:rPr lang="es">
                <a:solidFill>
                  <a:srgbClr val="121212"/>
                </a:solidFill>
                <a:latin typeface="DM Sans"/>
                <a:ea typeface="DM Sans"/>
                <a:cs typeface="DM Sans"/>
                <a:sym typeface="DM Sans"/>
              </a:rPr>
              <a:t>Los nuevos endpoints deben seguir la misma estructura y lógica que hemos seguido. </a:t>
            </a:r>
            <a:endParaRPr>
              <a:solidFill>
                <a:srgbClr val="121212"/>
              </a:solidFill>
              <a:latin typeface="DM Sans"/>
              <a:ea typeface="DM Sans"/>
              <a:cs typeface="DM Sans"/>
              <a:sym typeface="DM Sans"/>
            </a:endParaRPr>
          </a:p>
        </p:txBody>
      </p:sp>
      <p:sp>
        <p:nvSpPr>
          <p:cNvPr id="622" name="Google Shape;622;p124"/>
          <p:cNvSpPr txBox="1"/>
          <p:nvPr/>
        </p:nvSpPr>
        <p:spPr>
          <a:xfrm>
            <a:off x="668433" y="2117167"/>
            <a:ext cx="5112800" cy="406645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1667" b="1">
                <a:solidFill>
                  <a:srgbClr val="000000"/>
                </a:solidFill>
                <a:latin typeface="DM Sans"/>
                <a:ea typeface="DM Sans"/>
                <a:cs typeface="DM Sans"/>
                <a:sym typeface="DM Sans"/>
              </a:rPr>
              <a:t>Objetivos generales</a:t>
            </a:r>
            <a:endParaRPr sz="1667"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121212"/>
                </a:solidFill>
                <a:latin typeface="DM Sans"/>
                <a:ea typeface="DM Sans"/>
                <a:cs typeface="DM Sans"/>
                <a:sym typeface="DM Sans"/>
              </a:rPr>
              <a:t>Contarás con Mongo como sistema de persistencia principal</a:t>
            </a:r>
            <a:endParaRPr>
              <a:solidFill>
                <a:srgbClr val="121212"/>
              </a:solidFill>
              <a:latin typeface="DM Sans"/>
              <a:ea typeface="DM Sans"/>
              <a:cs typeface="DM Sans"/>
              <a:sym typeface="DM Sans"/>
            </a:endParaRPr>
          </a:p>
          <a:p>
            <a:pPr marL="609585" indent="-419090">
              <a:buClr>
                <a:schemeClr val="accent4"/>
              </a:buClr>
              <a:buSzPts val="1350"/>
              <a:buFont typeface="DM Sans"/>
              <a:buChar char="✓"/>
            </a:pPr>
            <a:r>
              <a:rPr lang="es">
                <a:solidFill>
                  <a:srgbClr val="121212"/>
                </a:solidFill>
                <a:latin typeface="DM Sans"/>
                <a:ea typeface="DM Sans"/>
                <a:cs typeface="DM Sans"/>
                <a:sym typeface="DM Sans"/>
              </a:rPr>
              <a:t>Tendrás definidos todos los endpoints para poder trabajar con productos y carritos.</a:t>
            </a:r>
            <a:endParaRPr>
              <a:solidFill>
                <a:srgbClr val="121212"/>
              </a:solidFill>
              <a:latin typeface="DM Sans"/>
              <a:ea typeface="DM Sans"/>
              <a:cs typeface="DM Sans"/>
              <a:sym typeface="DM Sans"/>
            </a:endParaRPr>
          </a:p>
          <a:p>
            <a:pPr>
              <a:spcBef>
                <a:spcPts val="1067"/>
              </a:spcBef>
              <a:buClr>
                <a:srgbClr val="000000"/>
              </a:buClr>
              <a:buSzPts val="1350"/>
            </a:pPr>
            <a:endParaRPr sz="1667">
              <a:solidFill>
                <a:srgbClr val="000000"/>
              </a:solidFill>
              <a:latin typeface="DM Sans"/>
              <a:ea typeface="DM Sans"/>
              <a:cs typeface="DM Sans"/>
              <a:sym typeface="DM Sans"/>
            </a:endParaRPr>
          </a:p>
          <a:p>
            <a:pPr>
              <a:buClr>
                <a:srgbClr val="000000"/>
              </a:buClr>
              <a:buSzPts val="1350"/>
            </a:pPr>
            <a:r>
              <a:rPr lang="es" sz="1667" b="1">
                <a:solidFill>
                  <a:srgbClr val="000000"/>
                </a:solidFill>
                <a:latin typeface="DM Sans"/>
                <a:ea typeface="DM Sans"/>
                <a:cs typeface="DM Sans"/>
                <a:sym typeface="DM Sans"/>
              </a:rPr>
              <a:t>Objetivos específicos</a:t>
            </a:r>
            <a:endParaRPr sz="1667" b="1">
              <a:solidFill>
                <a:srgbClr val="000000"/>
              </a:solidFill>
              <a:latin typeface="DM Sans"/>
              <a:ea typeface="DM Sans"/>
              <a:cs typeface="DM Sans"/>
              <a:sym typeface="DM Sans"/>
            </a:endParaRPr>
          </a:p>
          <a:p>
            <a:pPr>
              <a:lnSpc>
                <a:spcPct val="30000"/>
              </a:lnSpc>
              <a:buClr>
                <a:srgbClr val="000000"/>
              </a:buClr>
              <a:buSzPts val="1350"/>
            </a:pPr>
            <a:endParaRPr sz="1667"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Profesionalizar las consultas de productos con filtros, paginación y ordenamientos</a:t>
            </a:r>
            <a:endParaRPr>
              <a:solidFill>
                <a:schemeClr val="dk1"/>
              </a:solidFill>
              <a:latin typeface="DM Sans"/>
              <a:ea typeface="DM Sans"/>
              <a:cs typeface="DM Sans"/>
              <a:sym typeface="DM Sans"/>
            </a:endParaRPr>
          </a:p>
          <a:p>
            <a:pPr marL="609585" indent="-419090">
              <a:buClr>
                <a:schemeClr val="accent4"/>
              </a:buClr>
              <a:buSzPts val="1350"/>
              <a:buFont typeface="DM Sans"/>
              <a:buChar char="✓"/>
            </a:pPr>
            <a:r>
              <a:rPr lang="es">
                <a:solidFill>
                  <a:schemeClr val="dk1"/>
                </a:solidFill>
                <a:latin typeface="DM Sans"/>
                <a:ea typeface="DM Sans"/>
                <a:cs typeface="DM Sans"/>
                <a:sym typeface="DM Sans"/>
              </a:rPr>
              <a:t>Profesionalizar la gestión de carrito para implementar los últimos conceptos vistos.</a:t>
            </a:r>
            <a:endParaRPr>
              <a:solidFill>
                <a:schemeClr val="dk1"/>
              </a:solidFill>
              <a:latin typeface="DM Sans"/>
              <a:ea typeface="DM Sans"/>
              <a:cs typeface="DM Sans"/>
              <a:sym typeface="DM Sans"/>
            </a:endParaRPr>
          </a:p>
          <a:p>
            <a:endParaRPr sz="1667" u="sng">
              <a:solidFill>
                <a:srgbClr val="83AEFB"/>
              </a:solidFill>
              <a:latin typeface="DM Sans"/>
              <a:ea typeface="DM Sans"/>
              <a:cs typeface="DM Sans"/>
              <a:sym typeface="DM Sans"/>
            </a:endParaRPr>
          </a:p>
        </p:txBody>
      </p:sp>
      <p:sp>
        <p:nvSpPr>
          <p:cNvPr id="623" name="Google Shape;623;p124"/>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24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1169" name="Google Shape;1169;p244"/>
          <p:cNvSpPr txBox="1"/>
          <p:nvPr/>
        </p:nvSpPr>
        <p:spPr>
          <a:xfrm>
            <a:off x="631133" y="2168133"/>
            <a:ext cx="10268000" cy="385691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repasaremos cómo se crean las clases.</a:t>
            </a:r>
            <a:endParaRPr sz="2933" b="1">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3333" b="1">
              <a:solidFill>
                <a:srgbClr val="B7B7B7"/>
              </a:solidFill>
              <a:latin typeface="Helvetica Neue"/>
              <a:ea typeface="Helvetica Neue"/>
              <a:cs typeface="Helvetica Neue"/>
              <a:sym typeface="Helvetica Neue"/>
            </a:endParaRPr>
          </a:p>
        </p:txBody>
      </p:sp>
      <p:grpSp>
        <p:nvGrpSpPr>
          <p:cNvPr id="1170" name="Google Shape;1170;p244"/>
          <p:cNvGrpSpPr/>
          <p:nvPr/>
        </p:nvGrpSpPr>
        <p:grpSpPr>
          <a:xfrm>
            <a:off x="631135" y="826031"/>
            <a:ext cx="985200" cy="985200"/>
            <a:chOff x="473351" y="619523"/>
            <a:chExt cx="738900" cy="738900"/>
          </a:xfrm>
        </p:grpSpPr>
        <p:sp>
          <p:nvSpPr>
            <p:cNvPr id="1171" name="Google Shape;1171;p24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1172" name="Google Shape;1172;p24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grpSp>
        <p:nvGrpSpPr>
          <p:cNvPr id="628" name="Google Shape;628;p125"/>
          <p:cNvGrpSpPr/>
          <p:nvPr/>
        </p:nvGrpSpPr>
        <p:grpSpPr>
          <a:xfrm>
            <a:off x="609812" y="624398"/>
            <a:ext cx="574765" cy="574765"/>
            <a:chOff x="7208351" y="2467173"/>
            <a:chExt cx="738900" cy="738900"/>
          </a:xfrm>
        </p:grpSpPr>
        <p:sp>
          <p:nvSpPr>
            <p:cNvPr id="629" name="Google Shape;629;p125"/>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30" name="Google Shape;630;p125"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31" name="Google Shape;631;p125"/>
          <p:cNvSpPr txBox="1"/>
          <p:nvPr/>
        </p:nvSpPr>
        <p:spPr>
          <a:xfrm>
            <a:off x="1240733" y="624367"/>
            <a:ext cx="4265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ENTREGA DEL PROYECTO FINAL</a:t>
            </a:r>
            <a:endParaRPr sz="1867">
              <a:solidFill>
                <a:srgbClr val="000000"/>
              </a:solidFill>
              <a:latin typeface="DM Sans"/>
              <a:ea typeface="DM Sans"/>
              <a:cs typeface="DM Sans"/>
              <a:sym typeface="DM Sans"/>
            </a:endParaRPr>
          </a:p>
        </p:txBody>
      </p:sp>
      <p:sp>
        <p:nvSpPr>
          <p:cNvPr id="632" name="Google Shape;632;p125"/>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33" name="Google Shape;633;p125"/>
          <p:cNvSpPr txBox="1"/>
          <p:nvPr/>
        </p:nvSpPr>
        <p:spPr>
          <a:xfrm>
            <a:off x="609800" y="1402367"/>
            <a:ext cx="5366000" cy="5011653"/>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sz="1667" b="1" dirty="0">
                <a:solidFill>
                  <a:schemeClr val="dk1"/>
                </a:solidFill>
                <a:latin typeface="DM Sans"/>
                <a:ea typeface="DM Sans"/>
                <a:cs typeface="DM Sans"/>
                <a:sym typeface="DM Sans"/>
              </a:rPr>
              <a:t>Se debe entregar</a:t>
            </a:r>
            <a:endParaRPr sz="1667" b="1" dirty="0">
              <a:solidFill>
                <a:schemeClr val="dk1"/>
              </a:solidFill>
              <a:latin typeface="DM Sans"/>
              <a:ea typeface="DM Sans"/>
              <a:cs typeface="DM Sans"/>
              <a:sym typeface="DM Sans"/>
            </a:endParaRPr>
          </a:p>
          <a:p>
            <a:pPr>
              <a:lnSpc>
                <a:spcPct val="30000"/>
              </a:lnSpc>
              <a:buClr>
                <a:schemeClr val="dk1"/>
              </a:buClr>
              <a:buSzPts val="1350"/>
            </a:pPr>
            <a:endParaRPr sz="1667" b="1" dirty="0">
              <a:solidFill>
                <a:schemeClr val="dk1"/>
              </a:solidFill>
              <a:latin typeface="DM Sans"/>
              <a:ea typeface="DM Sans"/>
              <a:cs typeface="DM Sans"/>
              <a:sym typeface="DM Sans"/>
            </a:endParaRPr>
          </a:p>
          <a:p>
            <a:pPr marL="609585" indent="-419090" algn="just">
              <a:buClr>
                <a:schemeClr val="accent4"/>
              </a:buClr>
              <a:buSzPts val="1350"/>
              <a:buFont typeface="DM Sans"/>
              <a:buChar char="✓"/>
            </a:pPr>
            <a:r>
              <a:rPr lang="es" dirty="0">
                <a:solidFill>
                  <a:srgbClr val="121212"/>
                </a:solidFill>
                <a:latin typeface="DM Sans"/>
                <a:ea typeface="DM Sans"/>
                <a:cs typeface="DM Sans"/>
                <a:sym typeface="DM Sans"/>
              </a:rPr>
              <a:t>Con base en nuestra implementación actual de productos, modificar el método GET / para que cumpla con los siguientes puntos:</a:t>
            </a:r>
            <a:endParaRPr dirty="0">
              <a:solidFill>
                <a:srgbClr val="121212"/>
              </a:solidFill>
              <a:latin typeface="DM Sans"/>
              <a:ea typeface="DM Sans"/>
              <a:cs typeface="DM Sans"/>
              <a:sym typeface="DM Sans"/>
            </a:endParaRPr>
          </a:p>
          <a:p>
            <a:pPr marL="1219170" lvl="1" indent="-419090" algn="just">
              <a:buClr>
                <a:srgbClr val="121212"/>
              </a:buClr>
              <a:buSzPts val="1350"/>
              <a:buFont typeface="DM Sans"/>
              <a:buChar char="○"/>
            </a:pPr>
            <a:r>
              <a:rPr lang="es" dirty="0">
                <a:solidFill>
                  <a:srgbClr val="121212"/>
                </a:solidFill>
                <a:latin typeface="DM Sans"/>
                <a:ea typeface="DM Sans"/>
                <a:cs typeface="DM Sans"/>
                <a:sym typeface="DM Sans"/>
              </a:rPr>
              <a:t>Deberá poder recibir por query params un limit (opcional), una page (opcional), un sort (opcional) y un query (opcional)</a:t>
            </a:r>
            <a:endParaRPr dirty="0">
              <a:solidFill>
                <a:srgbClr val="121212"/>
              </a:solidFill>
              <a:latin typeface="DM Sans"/>
              <a:ea typeface="DM Sans"/>
              <a:cs typeface="DM Sans"/>
              <a:sym typeface="DM Sans"/>
            </a:endParaRPr>
          </a:p>
          <a:p>
            <a:pPr marL="1828754" lvl="2" indent="-419090" algn="just">
              <a:buClr>
                <a:srgbClr val="121212"/>
              </a:buClr>
              <a:buSzPts val="1350"/>
              <a:buFont typeface="DM Sans"/>
              <a:buChar char="●"/>
            </a:pPr>
            <a:r>
              <a:rPr lang="es" dirty="0">
                <a:solidFill>
                  <a:srgbClr val="121212"/>
                </a:solidFill>
                <a:latin typeface="DM Sans"/>
                <a:ea typeface="DM Sans"/>
                <a:cs typeface="DM Sans"/>
                <a:sym typeface="DM Sans"/>
              </a:rPr>
              <a:t>-limit permitirá devolver sólo el número de elementos solicitados al momento de la petición, en caso de no recibir limit, éste será de 10.</a:t>
            </a:r>
            <a:endParaRPr dirty="0">
              <a:solidFill>
                <a:srgbClr val="121212"/>
              </a:solidFill>
              <a:latin typeface="DM Sans"/>
              <a:ea typeface="DM Sans"/>
              <a:cs typeface="DM Sans"/>
              <a:sym typeface="DM Sans"/>
            </a:endParaRPr>
          </a:p>
          <a:p>
            <a:pPr marL="1828754" lvl="2" indent="-419090" algn="just">
              <a:buClr>
                <a:srgbClr val="121212"/>
              </a:buClr>
              <a:buSzPts val="1350"/>
              <a:buFont typeface="DM Sans"/>
              <a:buChar char="●"/>
            </a:pPr>
            <a:r>
              <a:rPr lang="es" dirty="0">
                <a:solidFill>
                  <a:srgbClr val="121212"/>
                </a:solidFill>
                <a:latin typeface="DM Sans"/>
                <a:ea typeface="DM Sans"/>
                <a:cs typeface="DM Sans"/>
                <a:sym typeface="DM Sans"/>
              </a:rPr>
              <a:t>page permitirá devolver la página que queremos buscar, en caso de no recibir page, ésta será de 1</a:t>
            </a:r>
            <a:endParaRPr dirty="0">
              <a:solidFill>
                <a:srgbClr val="121212"/>
              </a:solidFill>
              <a:latin typeface="DM Sans"/>
              <a:ea typeface="DM Sans"/>
              <a:cs typeface="DM Sans"/>
              <a:sym typeface="DM Sans"/>
            </a:endParaRPr>
          </a:p>
        </p:txBody>
      </p:sp>
      <p:sp>
        <p:nvSpPr>
          <p:cNvPr id="634" name="Google Shape;634;p125"/>
          <p:cNvSpPr txBox="1"/>
          <p:nvPr/>
        </p:nvSpPr>
        <p:spPr>
          <a:xfrm>
            <a:off x="5975867" y="970001"/>
            <a:ext cx="5112800" cy="784790"/>
          </a:xfrm>
          <a:prstGeom prst="rect">
            <a:avLst/>
          </a:prstGeom>
          <a:noFill/>
          <a:ln>
            <a:noFill/>
          </a:ln>
        </p:spPr>
        <p:txBody>
          <a:bodyPr spcFirstLastPara="1" wrap="square" lIns="121900" tIns="121900" rIns="121900" bIns="121900" anchor="t" anchorCtr="0">
            <a:spAutoFit/>
          </a:bodyPr>
          <a:lstStyle/>
          <a:p>
            <a:pPr>
              <a:buClr>
                <a:schemeClr val="dk1"/>
              </a:buClr>
              <a:buSzPts val="1350"/>
            </a:pPr>
            <a:endParaRPr sz="1667" b="1">
              <a:solidFill>
                <a:schemeClr val="dk1"/>
              </a:solidFill>
              <a:latin typeface="DM Sans"/>
              <a:ea typeface="DM Sans"/>
              <a:cs typeface="DM Sans"/>
              <a:sym typeface="DM Sans"/>
            </a:endParaRPr>
          </a:p>
          <a:p>
            <a:pPr>
              <a:lnSpc>
                <a:spcPct val="30000"/>
              </a:lnSpc>
              <a:buClr>
                <a:schemeClr val="dk1"/>
              </a:buClr>
              <a:buSzPts val="1350"/>
            </a:pPr>
            <a:endParaRPr sz="1667" b="1">
              <a:solidFill>
                <a:schemeClr val="dk1"/>
              </a:solidFill>
              <a:latin typeface="DM Sans"/>
              <a:ea typeface="DM Sans"/>
              <a:cs typeface="DM Sans"/>
              <a:sym typeface="DM Sans"/>
            </a:endParaRPr>
          </a:p>
          <a:p>
            <a:endParaRPr sz="1333">
              <a:solidFill>
                <a:srgbClr val="999999"/>
              </a:solidFill>
              <a:latin typeface="DM Sans"/>
              <a:ea typeface="DM Sans"/>
              <a:cs typeface="DM Sans"/>
              <a:sym typeface="DM Sans"/>
            </a:endParaRPr>
          </a:p>
        </p:txBody>
      </p:sp>
      <p:sp>
        <p:nvSpPr>
          <p:cNvPr id="635" name="Google Shape;635;p125"/>
          <p:cNvSpPr txBox="1"/>
          <p:nvPr/>
        </p:nvSpPr>
        <p:spPr>
          <a:xfrm>
            <a:off x="5494967" y="2897867"/>
            <a:ext cx="5466000" cy="3016170"/>
          </a:xfrm>
          <a:prstGeom prst="rect">
            <a:avLst/>
          </a:prstGeom>
          <a:noFill/>
          <a:ln>
            <a:noFill/>
          </a:ln>
        </p:spPr>
        <p:txBody>
          <a:bodyPr spcFirstLastPara="1" wrap="square" lIns="121900" tIns="121900" rIns="121900" bIns="121900" anchor="t" anchorCtr="0">
            <a:spAutoFit/>
          </a:bodyPr>
          <a:lstStyle/>
          <a:p>
            <a:pPr marL="1828754" lvl="2" indent="-419090" algn="just">
              <a:buClr>
                <a:srgbClr val="121212"/>
              </a:buClr>
              <a:buSzPts val="1350"/>
              <a:buFont typeface="DM Sans"/>
              <a:buChar char="●"/>
            </a:pPr>
            <a:r>
              <a:rPr lang="es">
                <a:solidFill>
                  <a:srgbClr val="121212"/>
                </a:solidFill>
                <a:latin typeface="DM Sans"/>
                <a:ea typeface="DM Sans"/>
                <a:cs typeface="DM Sans"/>
                <a:sym typeface="DM Sans"/>
              </a:rPr>
              <a:t>query, el tipo de elemento que quiero buscar (es decir, qué filtro aplicar), en caso de no recibir query, realizar la búsqueda general</a:t>
            </a:r>
            <a:endParaRPr>
              <a:solidFill>
                <a:srgbClr val="121212"/>
              </a:solidFill>
              <a:latin typeface="DM Sans"/>
              <a:ea typeface="DM Sans"/>
              <a:cs typeface="DM Sans"/>
              <a:sym typeface="DM Sans"/>
            </a:endParaRPr>
          </a:p>
          <a:p>
            <a:pPr marL="1828754" lvl="2" indent="-419090" algn="just">
              <a:buClr>
                <a:srgbClr val="121212"/>
              </a:buClr>
              <a:buSzPts val="1350"/>
              <a:buFont typeface="DM Sans"/>
              <a:buChar char="●"/>
            </a:pPr>
            <a:r>
              <a:rPr lang="es">
                <a:solidFill>
                  <a:srgbClr val="121212"/>
                </a:solidFill>
                <a:latin typeface="DM Sans"/>
                <a:ea typeface="DM Sans"/>
                <a:cs typeface="DM Sans"/>
                <a:sym typeface="DM Sans"/>
              </a:rPr>
              <a:t>sort: asc/desc, para realizar ordenamiento ascendente o descendente por precio, en caso de no recibir sort, no realizar ningún ordenamiento</a:t>
            </a:r>
            <a:endParaRPr>
              <a:solidFill>
                <a:srgbClr val="121212"/>
              </a:solidFill>
              <a:latin typeface="DM Sans"/>
              <a:ea typeface="DM Sans"/>
              <a:cs typeface="DM Sans"/>
              <a:sym typeface="DM Sans"/>
            </a:endParaRPr>
          </a:p>
        </p:txBody>
      </p:sp>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40" name="Google Shape;640;p126"/>
          <p:cNvGrpSpPr/>
          <p:nvPr/>
        </p:nvGrpSpPr>
        <p:grpSpPr>
          <a:xfrm>
            <a:off x="609812" y="624398"/>
            <a:ext cx="574765" cy="574765"/>
            <a:chOff x="7208351" y="2467173"/>
            <a:chExt cx="738900" cy="738900"/>
          </a:xfrm>
        </p:grpSpPr>
        <p:sp>
          <p:nvSpPr>
            <p:cNvPr id="641" name="Google Shape;641;p126"/>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42" name="Google Shape;642;p126"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43" name="Google Shape;643;p126"/>
          <p:cNvSpPr txBox="1"/>
          <p:nvPr/>
        </p:nvSpPr>
        <p:spPr>
          <a:xfrm>
            <a:off x="1240733" y="624367"/>
            <a:ext cx="4265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ENTREGA DEL PROYECTO FINAL</a:t>
            </a:r>
            <a:endParaRPr sz="1867">
              <a:solidFill>
                <a:srgbClr val="000000"/>
              </a:solidFill>
              <a:latin typeface="DM Sans"/>
              <a:ea typeface="DM Sans"/>
              <a:cs typeface="DM Sans"/>
              <a:sym typeface="DM Sans"/>
            </a:endParaRPr>
          </a:p>
        </p:txBody>
      </p:sp>
      <p:sp>
        <p:nvSpPr>
          <p:cNvPr id="644" name="Google Shape;644;p126"/>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45" name="Google Shape;645;p126"/>
          <p:cNvSpPr txBox="1"/>
          <p:nvPr/>
        </p:nvSpPr>
        <p:spPr>
          <a:xfrm>
            <a:off x="609800" y="1402367"/>
            <a:ext cx="7027600" cy="5899139"/>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sz="1667" b="1">
                <a:solidFill>
                  <a:schemeClr val="dk1"/>
                </a:solidFill>
                <a:latin typeface="DM Sans"/>
                <a:ea typeface="DM Sans"/>
                <a:cs typeface="DM Sans"/>
                <a:sym typeface="DM Sans"/>
              </a:rPr>
              <a:t>Se debe entregar</a:t>
            </a:r>
            <a:endParaRPr sz="1667" b="1">
              <a:solidFill>
                <a:schemeClr val="dk1"/>
              </a:solidFill>
              <a:latin typeface="DM Sans"/>
              <a:ea typeface="DM Sans"/>
              <a:cs typeface="DM Sans"/>
              <a:sym typeface="DM Sans"/>
            </a:endParaRPr>
          </a:p>
          <a:p>
            <a:pPr>
              <a:lnSpc>
                <a:spcPct val="30000"/>
              </a:lnSpc>
              <a:buClr>
                <a:schemeClr val="dk1"/>
              </a:buClr>
              <a:buSzPts val="1350"/>
            </a:pPr>
            <a:endParaRPr sz="1667" b="1">
              <a:solidFill>
                <a:schemeClr val="dk1"/>
              </a:solidFill>
              <a:latin typeface="DM Sans"/>
              <a:ea typeface="DM Sans"/>
              <a:cs typeface="DM Sans"/>
              <a:sym typeface="DM Sans"/>
            </a:endParaRPr>
          </a:p>
          <a:p>
            <a:pPr marL="609585" indent="-419090" algn="just">
              <a:buClr>
                <a:schemeClr val="accent4"/>
              </a:buClr>
              <a:buSzPts val="1350"/>
              <a:buFont typeface="DM Sans"/>
              <a:buChar char="✓"/>
            </a:pPr>
            <a:r>
              <a:rPr lang="es">
                <a:solidFill>
                  <a:schemeClr val="dk1"/>
                </a:solidFill>
                <a:latin typeface="DM Sans"/>
                <a:ea typeface="DM Sans"/>
                <a:cs typeface="DM Sans"/>
                <a:sym typeface="DM Sans"/>
              </a:rPr>
              <a:t>El método GET deberá devolver un objeto con el siguiente formato:</a:t>
            </a:r>
            <a:endParaRPr>
              <a:solidFill>
                <a:schemeClr val="dk1"/>
              </a:solidFill>
              <a:latin typeface="DM Sans"/>
              <a:ea typeface="DM Sans"/>
              <a:cs typeface="DM Sans"/>
              <a:sym typeface="DM Sans"/>
            </a:endParaRPr>
          </a:p>
          <a:p>
            <a:pPr marL="609585" algn="just">
              <a:buClr>
                <a:schemeClr val="dk1"/>
              </a:buClr>
              <a:buSzPts val="1100"/>
            </a:pP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marL="609585" algn="just">
              <a:buClr>
                <a:schemeClr val="dk1"/>
              </a:buClr>
              <a:buSzPts val="1100"/>
            </a:pPr>
            <a:r>
              <a:rPr lang="es">
                <a:solidFill>
                  <a:schemeClr val="dk1"/>
                </a:solidFill>
                <a:latin typeface="DM Sans"/>
                <a:ea typeface="DM Sans"/>
                <a:cs typeface="DM Sans"/>
                <a:sym typeface="DM Sans"/>
              </a:rPr>
              <a:t>	status:success/error</a:t>
            </a:r>
            <a:endParaRPr>
              <a:solidFill>
                <a:schemeClr val="dk1"/>
              </a:solidFill>
              <a:latin typeface="DM Sans"/>
              <a:ea typeface="DM Sans"/>
              <a:cs typeface="DM Sans"/>
              <a:sym typeface="DM Sans"/>
            </a:endParaRPr>
          </a:p>
          <a:p>
            <a:pPr marL="1219170" algn="just">
              <a:buClr>
                <a:schemeClr val="dk1"/>
              </a:buClr>
              <a:buSzPts val="1100"/>
            </a:pPr>
            <a:r>
              <a:rPr lang="es">
                <a:solidFill>
                  <a:schemeClr val="dk1"/>
                </a:solidFill>
                <a:latin typeface="DM Sans"/>
                <a:ea typeface="DM Sans"/>
                <a:cs typeface="DM Sans"/>
                <a:sym typeface="DM Sans"/>
              </a:rPr>
              <a:t>payload: Resultado de los productos solicitados</a:t>
            </a:r>
            <a:endParaRPr>
              <a:solidFill>
                <a:schemeClr val="dk1"/>
              </a:solidFill>
              <a:latin typeface="DM Sans"/>
              <a:ea typeface="DM Sans"/>
              <a:cs typeface="DM Sans"/>
              <a:sym typeface="DM Sans"/>
            </a:endParaRPr>
          </a:p>
          <a:p>
            <a:pPr marL="1219170" algn="just">
              <a:buClr>
                <a:schemeClr val="dk1"/>
              </a:buClr>
              <a:buSzPts val="1100"/>
            </a:pPr>
            <a:r>
              <a:rPr lang="es">
                <a:solidFill>
                  <a:schemeClr val="dk1"/>
                </a:solidFill>
                <a:latin typeface="DM Sans"/>
                <a:ea typeface="DM Sans"/>
                <a:cs typeface="DM Sans"/>
                <a:sym typeface="DM Sans"/>
              </a:rPr>
              <a:t>totalPages: Total de páginas</a:t>
            </a:r>
            <a:endParaRPr>
              <a:solidFill>
                <a:schemeClr val="dk1"/>
              </a:solidFill>
              <a:latin typeface="DM Sans"/>
              <a:ea typeface="DM Sans"/>
              <a:cs typeface="DM Sans"/>
              <a:sym typeface="DM Sans"/>
            </a:endParaRPr>
          </a:p>
          <a:p>
            <a:pPr marL="1219170" algn="just">
              <a:buClr>
                <a:schemeClr val="dk1"/>
              </a:buClr>
              <a:buSzPts val="1100"/>
            </a:pPr>
            <a:r>
              <a:rPr lang="es">
                <a:solidFill>
                  <a:schemeClr val="dk1"/>
                </a:solidFill>
                <a:latin typeface="DM Sans"/>
                <a:ea typeface="DM Sans"/>
                <a:cs typeface="DM Sans"/>
                <a:sym typeface="DM Sans"/>
              </a:rPr>
              <a:t>prevPage: Página anterior</a:t>
            </a:r>
            <a:endParaRPr>
              <a:solidFill>
                <a:schemeClr val="dk1"/>
              </a:solidFill>
              <a:latin typeface="DM Sans"/>
              <a:ea typeface="DM Sans"/>
              <a:cs typeface="DM Sans"/>
              <a:sym typeface="DM Sans"/>
            </a:endParaRPr>
          </a:p>
          <a:p>
            <a:pPr marL="1219170" algn="just">
              <a:buClr>
                <a:schemeClr val="dk1"/>
              </a:buClr>
              <a:buSzPts val="1100"/>
            </a:pPr>
            <a:r>
              <a:rPr lang="es">
                <a:solidFill>
                  <a:schemeClr val="dk1"/>
                </a:solidFill>
                <a:latin typeface="DM Sans"/>
                <a:ea typeface="DM Sans"/>
                <a:cs typeface="DM Sans"/>
                <a:sym typeface="DM Sans"/>
              </a:rPr>
              <a:t>nextPage: Página siguiente</a:t>
            </a:r>
            <a:endParaRPr>
              <a:solidFill>
                <a:schemeClr val="dk1"/>
              </a:solidFill>
              <a:latin typeface="DM Sans"/>
              <a:ea typeface="DM Sans"/>
              <a:cs typeface="DM Sans"/>
              <a:sym typeface="DM Sans"/>
            </a:endParaRPr>
          </a:p>
          <a:p>
            <a:pPr marL="1219170" algn="just">
              <a:buClr>
                <a:schemeClr val="dk1"/>
              </a:buClr>
              <a:buSzPts val="1100"/>
            </a:pPr>
            <a:r>
              <a:rPr lang="es">
                <a:solidFill>
                  <a:schemeClr val="dk1"/>
                </a:solidFill>
                <a:latin typeface="DM Sans"/>
                <a:ea typeface="DM Sans"/>
                <a:cs typeface="DM Sans"/>
                <a:sym typeface="DM Sans"/>
              </a:rPr>
              <a:t>page: Página actual</a:t>
            </a:r>
            <a:endParaRPr>
              <a:solidFill>
                <a:schemeClr val="dk1"/>
              </a:solidFill>
              <a:latin typeface="DM Sans"/>
              <a:ea typeface="DM Sans"/>
              <a:cs typeface="DM Sans"/>
              <a:sym typeface="DM Sans"/>
            </a:endParaRPr>
          </a:p>
          <a:p>
            <a:pPr marL="1219170" algn="just">
              <a:buClr>
                <a:schemeClr val="dk1"/>
              </a:buClr>
              <a:buSzPts val="1100"/>
            </a:pPr>
            <a:r>
              <a:rPr lang="es">
                <a:solidFill>
                  <a:schemeClr val="dk1"/>
                </a:solidFill>
                <a:latin typeface="DM Sans"/>
                <a:ea typeface="DM Sans"/>
                <a:cs typeface="DM Sans"/>
                <a:sym typeface="DM Sans"/>
              </a:rPr>
              <a:t>hasPrevPage: Indicador para saber si la página previa existe</a:t>
            </a:r>
            <a:endParaRPr>
              <a:solidFill>
                <a:schemeClr val="dk1"/>
              </a:solidFill>
              <a:latin typeface="DM Sans"/>
              <a:ea typeface="DM Sans"/>
              <a:cs typeface="DM Sans"/>
              <a:sym typeface="DM Sans"/>
            </a:endParaRPr>
          </a:p>
          <a:p>
            <a:pPr marL="1219170" algn="just">
              <a:buClr>
                <a:schemeClr val="dk1"/>
              </a:buClr>
              <a:buSzPts val="1100"/>
            </a:pPr>
            <a:r>
              <a:rPr lang="es">
                <a:solidFill>
                  <a:schemeClr val="dk1"/>
                </a:solidFill>
                <a:latin typeface="DM Sans"/>
                <a:ea typeface="DM Sans"/>
                <a:cs typeface="DM Sans"/>
                <a:sym typeface="DM Sans"/>
              </a:rPr>
              <a:t>hasNextPage: Indicador para saber si la página siguiente existe.</a:t>
            </a:r>
            <a:endParaRPr>
              <a:solidFill>
                <a:schemeClr val="dk1"/>
              </a:solidFill>
              <a:latin typeface="DM Sans"/>
              <a:ea typeface="DM Sans"/>
              <a:cs typeface="DM Sans"/>
              <a:sym typeface="DM Sans"/>
            </a:endParaRPr>
          </a:p>
          <a:p>
            <a:pPr marL="1219170" algn="just">
              <a:buClr>
                <a:schemeClr val="dk1"/>
              </a:buClr>
              <a:buSzPts val="1100"/>
            </a:pPr>
            <a:r>
              <a:rPr lang="es">
                <a:solidFill>
                  <a:schemeClr val="dk1"/>
                </a:solidFill>
                <a:latin typeface="DM Sans"/>
                <a:ea typeface="DM Sans"/>
                <a:cs typeface="DM Sans"/>
                <a:sym typeface="DM Sans"/>
              </a:rPr>
              <a:t>prevLink: Link directo a la página previa (null si hasPrevPage=false)</a:t>
            </a:r>
            <a:endParaRPr>
              <a:solidFill>
                <a:schemeClr val="dk1"/>
              </a:solidFill>
              <a:latin typeface="DM Sans"/>
              <a:ea typeface="DM Sans"/>
              <a:cs typeface="DM Sans"/>
              <a:sym typeface="DM Sans"/>
            </a:endParaRPr>
          </a:p>
          <a:p>
            <a:pPr marL="1219170" algn="just">
              <a:buClr>
                <a:schemeClr val="dk1"/>
              </a:buClr>
              <a:buSzPts val="1100"/>
            </a:pPr>
            <a:r>
              <a:rPr lang="es">
                <a:solidFill>
                  <a:schemeClr val="dk1"/>
                </a:solidFill>
                <a:latin typeface="DM Sans"/>
                <a:ea typeface="DM Sans"/>
                <a:cs typeface="DM Sans"/>
                <a:sym typeface="DM Sans"/>
              </a:rPr>
              <a:t>nextLink: Link directo a la página siguiente (null si hasNextPage=false)</a:t>
            </a:r>
            <a:endParaRPr>
              <a:solidFill>
                <a:schemeClr val="dk1"/>
              </a:solidFill>
              <a:latin typeface="DM Sans"/>
              <a:ea typeface="DM Sans"/>
              <a:cs typeface="DM Sans"/>
              <a:sym typeface="DM Sans"/>
            </a:endParaRPr>
          </a:p>
          <a:p>
            <a:pPr indent="609585" algn="just">
              <a:buClr>
                <a:schemeClr val="dk1"/>
              </a:buClr>
              <a:buSzPts val="1100"/>
            </a:pPr>
            <a:r>
              <a:rPr lang="es" sz="1667">
                <a:solidFill>
                  <a:srgbClr val="999999"/>
                </a:solidFill>
                <a:latin typeface="DM Sans"/>
                <a:ea typeface="DM Sans"/>
                <a:cs typeface="DM Sans"/>
                <a:sym typeface="DM Sans"/>
              </a:rPr>
              <a:t>}</a:t>
            </a:r>
            <a:endParaRPr sz="1667" b="1">
              <a:solidFill>
                <a:schemeClr val="dk1"/>
              </a:solidFill>
              <a:latin typeface="DM Sans"/>
              <a:ea typeface="DM Sans"/>
              <a:cs typeface="DM Sans"/>
              <a:sym typeface="DM Sans"/>
            </a:endParaRPr>
          </a:p>
          <a:p>
            <a:pPr>
              <a:lnSpc>
                <a:spcPct val="30000"/>
              </a:lnSpc>
              <a:buClr>
                <a:schemeClr val="dk1"/>
              </a:buClr>
              <a:buSzPts val="1350"/>
            </a:pPr>
            <a:endParaRPr sz="1667" b="1">
              <a:solidFill>
                <a:schemeClr val="dk1"/>
              </a:solidFill>
              <a:latin typeface="DM Sans"/>
              <a:ea typeface="DM Sans"/>
              <a:cs typeface="DM Sans"/>
              <a:sym typeface="DM Sans"/>
            </a:endParaRPr>
          </a:p>
          <a:p>
            <a:pPr algn="just"/>
            <a:endParaRPr>
              <a:solidFill>
                <a:srgbClr val="999999"/>
              </a:solidFill>
              <a:latin typeface="DM Sans"/>
              <a:ea typeface="DM Sans"/>
              <a:cs typeface="DM Sans"/>
              <a:sym typeface="DM Sans"/>
            </a:endParaRPr>
          </a:p>
        </p:txBody>
      </p:sp>
      <p:sp>
        <p:nvSpPr>
          <p:cNvPr id="646" name="Google Shape;646;p126"/>
          <p:cNvSpPr txBox="1"/>
          <p:nvPr/>
        </p:nvSpPr>
        <p:spPr>
          <a:xfrm>
            <a:off x="7725467" y="1633534"/>
            <a:ext cx="3602400" cy="2298538"/>
          </a:xfrm>
          <a:prstGeom prst="rect">
            <a:avLst/>
          </a:prstGeom>
          <a:noFill/>
          <a:ln>
            <a:noFill/>
          </a:ln>
        </p:spPr>
        <p:txBody>
          <a:bodyPr spcFirstLastPara="1" wrap="square" lIns="121900" tIns="121900" rIns="121900" bIns="121900" anchor="t" anchorCtr="0">
            <a:spAutoFit/>
          </a:bodyPr>
          <a:lstStyle/>
          <a:p>
            <a:pPr marL="609585" indent="-414856">
              <a:buClr>
                <a:schemeClr val="accent4"/>
              </a:buClr>
              <a:buSzPts val="1300"/>
              <a:buFont typeface="DM Sans"/>
              <a:buChar char="✓"/>
            </a:pPr>
            <a:r>
              <a:rPr lang="es" sz="1667">
                <a:solidFill>
                  <a:schemeClr val="dk1"/>
                </a:solidFill>
                <a:latin typeface="DM Sans"/>
                <a:ea typeface="DM Sans"/>
                <a:cs typeface="DM Sans"/>
                <a:sym typeface="DM Sans"/>
              </a:rPr>
              <a:t>Se deberá poder buscar productos por categoría o por disponibilidad, y se deberá poder realizar un ordenamiento de estos productos de manera ascendente o descendente por precio.</a:t>
            </a:r>
            <a:endParaRPr sz="1333">
              <a:solidFill>
                <a:schemeClr val="dk1"/>
              </a:solidFill>
              <a:latin typeface="DM Sans"/>
              <a:ea typeface="DM Sans"/>
              <a:cs typeface="DM Sans"/>
              <a:sym typeface="DM Sans"/>
            </a:endParaRPr>
          </a:p>
        </p:txBody>
      </p:sp>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grpSp>
        <p:nvGrpSpPr>
          <p:cNvPr id="651" name="Google Shape;651;p127"/>
          <p:cNvGrpSpPr/>
          <p:nvPr/>
        </p:nvGrpSpPr>
        <p:grpSpPr>
          <a:xfrm>
            <a:off x="609812" y="624398"/>
            <a:ext cx="574765" cy="574765"/>
            <a:chOff x="7208351" y="2467173"/>
            <a:chExt cx="738900" cy="738900"/>
          </a:xfrm>
        </p:grpSpPr>
        <p:sp>
          <p:nvSpPr>
            <p:cNvPr id="652" name="Google Shape;652;p127"/>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53" name="Google Shape;653;p127"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54" name="Google Shape;654;p127"/>
          <p:cNvSpPr txBox="1"/>
          <p:nvPr/>
        </p:nvSpPr>
        <p:spPr>
          <a:xfrm>
            <a:off x="1240733" y="624367"/>
            <a:ext cx="4265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ENTREGA DEL PROYECTO FINAL</a:t>
            </a:r>
            <a:endParaRPr sz="1867">
              <a:solidFill>
                <a:srgbClr val="000000"/>
              </a:solidFill>
              <a:latin typeface="DM Sans"/>
              <a:ea typeface="DM Sans"/>
              <a:cs typeface="DM Sans"/>
              <a:sym typeface="DM Sans"/>
            </a:endParaRPr>
          </a:p>
        </p:txBody>
      </p:sp>
      <p:sp>
        <p:nvSpPr>
          <p:cNvPr id="655" name="Google Shape;655;p127"/>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56" name="Google Shape;656;p127"/>
          <p:cNvSpPr txBox="1"/>
          <p:nvPr/>
        </p:nvSpPr>
        <p:spPr>
          <a:xfrm>
            <a:off x="609800" y="1381801"/>
            <a:ext cx="5112800" cy="3837805"/>
          </a:xfrm>
          <a:prstGeom prst="rect">
            <a:avLst/>
          </a:prstGeom>
          <a:noFill/>
          <a:ln>
            <a:noFill/>
          </a:ln>
        </p:spPr>
        <p:txBody>
          <a:bodyPr spcFirstLastPara="1" wrap="square" lIns="121900" tIns="121900" rIns="121900" bIns="121900" anchor="t" anchorCtr="0">
            <a:spAutoFit/>
          </a:bodyPr>
          <a:lstStyle/>
          <a:p>
            <a:r>
              <a:rPr lang="es" sz="1667" b="1">
                <a:solidFill>
                  <a:schemeClr val="dk1"/>
                </a:solidFill>
                <a:latin typeface="DM Sans"/>
                <a:ea typeface="DM Sans"/>
                <a:cs typeface="DM Sans"/>
                <a:sym typeface="DM Sans"/>
              </a:rPr>
              <a:t>Se debe entregar</a:t>
            </a:r>
            <a:endParaRPr sz="1667" b="1">
              <a:solidFill>
                <a:schemeClr val="dk1"/>
              </a:solidFill>
              <a:latin typeface="DM Sans"/>
              <a:ea typeface="DM Sans"/>
              <a:cs typeface="DM Sans"/>
              <a:sym typeface="DM Sans"/>
            </a:endParaRPr>
          </a:p>
          <a:p>
            <a:endParaRPr sz="1667" b="1">
              <a:solidFill>
                <a:schemeClr val="dk1"/>
              </a:solidFill>
              <a:latin typeface="DM Sans"/>
              <a:ea typeface="DM Sans"/>
              <a:cs typeface="DM Sans"/>
              <a:sym typeface="DM Sans"/>
            </a:endParaRPr>
          </a:p>
          <a:p>
            <a:pPr marL="609585" indent="-410623" algn="just">
              <a:buClr>
                <a:schemeClr val="accent4"/>
              </a:buClr>
              <a:buSzPts val="1250"/>
              <a:buFont typeface="DM Sans"/>
              <a:buChar char="✓"/>
            </a:pPr>
            <a:r>
              <a:rPr lang="es" sz="1667">
                <a:solidFill>
                  <a:schemeClr val="dk1"/>
                </a:solidFill>
                <a:latin typeface="DM Sans"/>
                <a:ea typeface="DM Sans"/>
                <a:cs typeface="DM Sans"/>
                <a:sym typeface="DM Sans"/>
              </a:rPr>
              <a:t>Además, agregar al router de carts los siguientes endpoints:</a:t>
            </a:r>
            <a:endParaRPr sz="1667">
              <a:solidFill>
                <a:schemeClr val="dk1"/>
              </a:solidFill>
              <a:latin typeface="DM Sans"/>
              <a:ea typeface="DM Sans"/>
              <a:cs typeface="DM Sans"/>
              <a:sym typeface="DM Sans"/>
            </a:endParaRPr>
          </a:p>
          <a:p>
            <a:pPr marL="1219170" lvl="1" indent="-410623">
              <a:buClr>
                <a:schemeClr val="dk1"/>
              </a:buClr>
              <a:buSzPts val="1250"/>
              <a:buFont typeface="DM Sans"/>
              <a:buChar char="○"/>
            </a:pPr>
            <a:r>
              <a:rPr lang="es" sz="1667">
                <a:solidFill>
                  <a:schemeClr val="dk1"/>
                </a:solidFill>
                <a:latin typeface="DM Sans"/>
                <a:ea typeface="DM Sans"/>
                <a:cs typeface="DM Sans"/>
                <a:sym typeface="DM Sans"/>
              </a:rPr>
              <a:t>DELETE api/carts/:cid/products/:pid deberá eliminar del carrito el producto seleccionado.</a:t>
            </a:r>
            <a:endParaRPr sz="1667">
              <a:solidFill>
                <a:schemeClr val="dk1"/>
              </a:solidFill>
              <a:latin typeface="DM Sans"/>
              <a:ea typeface="DM Sans"/>
              <a:cs typeface="DM Sans"/>
              <a:sym typeface="DM Sans"/>
            </a:endParaRPr>
          </a:p>
          <a:p>
            <a:pPr marL="1219170" lvl="1" indent="-410623">
              <a:buClr>
                <a:schemeClr val="dk1"/>
              </a:buClr>
              <a:buSzPts val="1250"/>
              <a:buFont typeface="DM Sans"/>
              <a:buChar char="○"/>
            </a:pPr>
            <a:r>
              <a:rPr lang="es" sz="1667">
                <a:solidFill>
                  <a:schemeClr val="dk1"/>
                </a:solidFill>
                <a:latin typeface="DM Sans"/>
                <a:ea typeface="DM Sans"/>
                <a:cs typeface="DM Sans"/>
                <a:sym typeface="DM Sans"/>
              </a:rPr>
              <a:t>PUT api/carts/:cid deberá actualizar el carrito con un arreglo de productos con el formato especificado arriba.</a:t>
            </a:r>
            <a:endParaRPr sz="1667">
              <a:solidFill>
                <a:schemeClr val="dk1"/>
              </a:solidFill>
              <a:latin typeface="DM Sans"/>
              <a:ea typeface="DM Sans"/>
              <a:cs typeface="DM Sans"/>
              <a:sym typeface="DM Sans"/>
            </a:endParaRPr>
          </a:p>
          <a:p>
            <a:pPr marL="1219170" lvl="1" indent="-410623">
              <a:buClr>
                <a:schemeClr val="dk1"/>
              </a:buClr>
              <a:buSzPts val="1250"/>
              <a:buFont typeface="DM Sans"/>
              <a:buChar char="○"/>
            </a:pPr>
            <a:r>
              <a:rPr lang="es" sz="1667">
                <a:solidFill>
                  <a:schemeClr val="dk1"/>
                </a:solidFill>
                <a:latin typeface="DM Sans"/>
                <a:ea typeface="DM Sans"/>
                <a:cs typeface="DM Sans"/>
                <a:sym typeface="DM Sans"/>
              </a:rPr>
              <a:t>PUT api/carts/:cid/products/:pid deberá poder actualizar SÓLO la cantidad de ejemplares del producto por cualquier cantidad pasada desde req.body</a:t>
            </a:r>
            <a:endParaRPr sz="1667">
              <a:solidFill>
                <a:schemeClr val="dk1"/>
              </a:solidFill>
              <a:latin typeface="DM Sans"/>
              <a:ea typeface="DM Sans"/>
              <a:cs typeface="DM Sans"/>
              <a:sym typeface="DM Sans"/>
            </a:endParaRPr>
          </a:p>
        </p:txBody>
      </p:sp>
      <p:sp>
        <p:nvSpPr>
          <p:cNvPr id="657" name="Google Shape;657;p127"/>
          <p:cNvSpPr txBox="1"/>
          <p:nvPr/>
        </p:nvSpPr>
        <p:spPr>
          <a:xfrm>
            <a:off x="6096000" y="1353100"/>
            <a:ext cx="5112800" cy="451302"/>
          </a:xfrm>
          <a:prstGeom prst="rect">
            <a:avLst/>
          </a:prstGeom>
          <a:noFill/>
          <a:ln>
            <a:noFill/>
          </a:ln>
        </p:spPr>
        <p:txBody>
          <a:bodyPr spcFirstLastPara="1" wrap="square" lIns="121900" tIns="121900" rIns="121900" bIns="121900" anchor="t" anchorCtr="0">
            <a:spAutoFit/>
          </a:bodyPr>
          <a:lstStyle/>
          <a:p>
            <a:endParaRPr sz="1333">
              <a:solidFill>
                <a:srgbClr val="999999"/>
              </a:solidFill>
              <a:latin typeface="DM Sans"/>
              <a:ea typeface="DM Sans"/>
              <a:cs typeface="DM Sans"/>
              <a:sym typeface="DM Sans"/>
            </a:endParaRPr>
          </a:p>
        </p:txBody>
      </p:sp>
      <p:sp>
        <p:nvSpPr>
          <p:cNvPr id="658" name="Google Shape;658;p127"/>
          <p:cNvSpPr txBox="1"/>
          <p:nvPr/>
        </p:nvSpPr>
        <p:spPr>
          <a:xfrm>
            <a:off x="6096000" y="1647434"/>
            <a:ext cx="4802000" cy="3837805"/>
          </a:xfrm>
          <a:prstGeom prst="rect">
            <a:avLst/>
          </a:prstGeom>
          <a:noFill/>
          <a:ln>
            <a:noFill/>
          </a:ln>
        </p:spPr>
        <p:txBody>
          <a:bodyPr spcFirstLastPara="1" wrap="square" lIns="121900" tIns="121900" rIns="121900" bIns="121900" anchor="t" anchorCtr="0">
            <a:spAutoFit/>
          </a:bodyPr>
          <a:lstStyle/>
          <a:p>
            <a:pPr marL="1219170" lvl="1" indent="-410623">
              <a:buClr>
                <a:schemeClr val="dk1"/>
              </a:buClr>
              <a:buSzPts val="1250"/>
              <a:buFont typeface="DM Sans"/>
              <a:buChar char="○"/>
            </a:pPr>
            <a:r>
              <a:rPr lang="es" sz="1667">
                <a:solidFill>
                  <a:schemeClr val="dk1"/>
                </a:solidFill>
                <a:latin typeface="DM Sans"/>
                <a:ea typeface="DM Sans"/>
                <a:cs typeface="DM Sans"/>
                <a:sym typeface="DM Sans"/>
              </a:rPr>
              <a:t>DELETE api/carts/:cid deberá eliminar todos los productos del carrito </a:t>
            </a:r>
            <a:endParaRPr sz="1667">
              <a:solidFill>
                <a:schemeClr val="dk1"/>
              </a:solidFill>
              <a:latin typeface="DM Sans"/>
              <a:ea typeface="DM Sans"/>
              <a:cs typeface="DM Sans"/>
              <a:sym typeface="DM Sans"/>
            </a:endParaRPr>
          </a:p>
          <a:p>
            <a:pPr marL="1219170" lvl="1" indent="-410623">
              <a:buClr>
                <a:schemeClr val="dk1"/>
              </a:buClr>
              <a:buSzPts val="1250"/>
              <a:buFont typeface="DM Sans"/>
              <a:buChar char="○"/>
            </a:pPr>
            <a:r>
              <a:rPr lang="es" sz="1667">
                <a:solidFill>
                  <a:schemeClr val="dk1"/>
                </a:solidFill>
                <a:latin typeface="DM Sans"/>
                <a:ea typeface="DM Sans"/>
                <a:cs typeface="DM Sans"/>
                <a:sym typeface="DM Sans"/>
              </a:rPr>
              <a:t>Esta vez, para el modelo de Carts, en su propiedad products, el id de cada producto generado dentro del array tiene que hacer referencia al modelo de Products. Modificar la ruta /:cid para que al traer todos los productos, los traiga completos mediante un “populate”. De esta manera almacenamos sólo el Id, pero al solicitarlo podemos desglosar los productos asociados.</a:t>
            </a:r>
            <a:endParaRPr sz="1667">
              <a:solidFill>
                <a:schemeClr val="dk1"/>
              </a:solidFill>
            </a:endParaRPr>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Google Shape;663;p128"/>
          <p:cNvGrpSpPr/>
          <p:nvPr/>
        </p:nvGrpSpPr>
        <p:grpSpPr>
          <a:xfrm>
            <a:off x="609812" y="624398"/>
            <a:ext cx="574765" cy="574765"/>
            <a:chOff x="7208351" y="2467173"/>
            <a:chExt cx="738900" cy="738900"/>
          </a:xfrm>
        </p:grpSpPr>
        <p:sp>
          <p:nvSpPr>
            <p:cNvPr id="664" name="Google Shape;664;p128"/>
            <p:cNvSpPr/>
            <p:nvPr/>
          </p:nvSpPr>
          <p:spPr>
            <a:xfrm>
              <a:off x="7208351" y="2467173"/>
              <a:ext cx="738900" cy="7389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65" name="Google Shape;665;p128"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66" name="Google Shape;666;p128"/>
          <p:cNvSpPr txBox="1"/>
          <p:nvPr/>
        </p:nvSpPr>
        <p:spPr>
          <a:xfrm>
            <a:off x="1240733" y="624367"/>
            <a:ext cx="4265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ENTREGA DEL PROYECTO FINAL</a:t>
            </a:r>
            <a:endParaRPr sz="1867">
              <a:solidFill>
                <a:srgbClr val="000000"/>
              </a:solidFill>
              <a:latin typeface="DM Sans"/>
              <a:ea typeface="DM Sans"/>
              <a:cs typeface="DM Sans"/>
              <a:sym typeface="DM Sans"/>
            </a:endParaRPr>
          </a:p>
        </p:txBody>
      </p:sp>
      <p:sp>
        <p:nvSpPr>
          <p:cNvPr id="667" name="Google Shape;667;p128"/>
          <p:cNvSpPr/>
          <p:nvPr/>
        </p:nvSpPr>
        <p:spPr>
          <a:xfrm>
            <a:off x="848600" y="1118233"/>
            <a:ext cx="10715600" cy="80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68" name="Google Shape;668;p128"/>
          <p:cNvSpPr txBox="1"/>
          <p:nvPr/>
        </p:nvSpPr>
        <p:spPr>
          <a:xfrm>
            <a:off x="848600" y="1353134"/>
            <a:ext cx="6156000" cy="4607439"/>
          </a:xfrm>
          <a:prstGeom prst="rect">
            <a:avLst/>
          </a:prstGeom>
          <a:noFill/>
          <a:ln>
            <a:noFill/>
          </a:ln>
        </p:spPr>
        <p:txBody>
          <a:bodyPr spcFirstLastPara="1" wrap="square" lIns="121900" tIns="121900" rIns="121900" bIns="121900" anchor="t" anchorCtr="0">
            <a:spAutoFit/>
          </a:bodyPr>
          <a:lstStyle/>
          <a:p>
            <a:r>
              <a:rPr lang="es" sz="1667" b="1">
                <a:solidFill>
                  <a:schemeClr val="dk1"/>
                </a:solidFill>
                <a:latin typeface="DM Sans"/>
                <a:ea typeface="DM Sans"/>
                <a:cs typeface="DM Sans"/>
                <a:sym typeface="DM Sans"/>
              </a:rPr>
              <a:t>Se debe entregar</a:t>
            </a:r>
            <a:endParaRPr sz="1667" b="1">
              <a:solidFill>
                <a:schemeClr val="dk1"/>
              </a:solidFill>
              <a:latin typeface="DM Sans"/>
              <a:ea typeface="DM Sans"/>
              <a:cs typeface="DM Sans"/>
              <a:sym typeface="DM Sans"/>
            </a:endParaRPr>
          </a:p>
          <a:p>
            <a:pPr>
              <a:buClr>
                <a:schemeClr val="dk1"/>
              </a:buClr>
              <a:buSzPts val="1350"/>
            </a:pPr>
            <a:endParaRPr sz="1667" b="1">
              <a:solidFill>
                <a:schemeClr val="dk1"/>
              </a:solidFill>
              <a:latin typeface="DM Sans"/>
              <a:ea typeface="DM Sans"/>
              <a:cs typeface="DM Sans"/>
              <a:sym typeface="DM Sans"/>
            </a:endParaRPr>
          </a:p>
          <a:p>
            <a:pPr marL="609585" indent="-410623">
              <a:buClr>
                <a:schemeClr val="accent4"/>
              </a:buClr>
              <a:buSzPts val="1250"/>
              <a:buFont typeface="DM Sans"/>
              <a:buChar char="✓"/>
            </a:pPr>
            <a:r>
              <a:rPr lang="es" sz="1667">
                <a:solidFill>
                  <a:schemeClr val="dk1"/>
                </a:solidFill>
                <a:latin typeface="DM Sans"/>
                <a:ea typeface="DM Sans"/>
                <a:cs typeface="DM Sans"/>
                <a:sym typeface="DM Sans"/>
              </a:rPr>
              <a:t>Crear una vista en el router de views ‘/products’ para visualizar todos los productos con su respectiva paginación. Cada producto mostrado puede resolverse de dos formas:</a:t>
            </a:r>
            <a:endParaRPr sz="1667">
              <a:solidFill>
                <a:schemeClr val="dk1"/>
              </a:solidFill>
              <a:latin typeface="DM Sans"/>
              <a:ea typeface="DM Sans"/>
              <a:cs typeface="DM Sans"/>
              <a:sym typeface="DM Sans"/>
            </a:endParaRPr>
          </a:p>
          <a:p>
            <a:pPr marL="1219170" lvl="1" indent="-410623">
              <a:buClr>
                <a:schemeClr val="dk1"/>
              </a:buClr>
              <a:buSzPts val="1250"/>
              <a:buFont typeface="DM Sans"/>
              <a:buChar char="○"/>
            </a:pPr>
            <a:r>
              <a:rPr lang="es" sz="1667">
                <a:solidFill>
                  <a:schemeClr val="dk1"/>
                </a:solidFill>
                <a:latin typeface="DM Sans"/>
                <a:ea typeface="DM Sans"/>
                <a:cs typeface="DM Sans"/>
                <a:sym typeface="DM Sans"/>
              </a:rPr>
              <a:t>Llevar a una nueva vista con el producto seleccionado con su descripción completa, detalles de precio, categoría, etc. Además de un botón para agregar al carrito.</a:t>
            </a:r>
            <a:endParaRPr sz="1667">
              <a:solidFill>
                <a:schemeClr val="dk1"/>
              </a:solidFill>
              <a:latin typeface="DM Sans"/>
              <a:ea typeface="DM Sans"/>
              <a:cs typeface="DM Sans"/>
              <a:sym typeface="DM Sans"/>
            </a:endParaRPr>
          </a:p>
          <a:p>
            <a:pPr marL="1219170" lvl="1" indent="-410623">
              <a:buClr>
                <a:schemeClr val="dk1"/>
              </a:buClr>
              <a:buSzPts val="1250"/>
              <a:buFont typeface="DM Sans"/>
              <a:buChar char="○"/>
            </a:pPr>
            <a:r>
              <a:rPr lang="es" sz="1667">
                <a:solidFill>
                  <a:schemeClr val="dk1"/>
                </a:solidFill>
                <a:latin typeface="DM Sans"/>
                <a:ea typeface="DM Sans"/>
                <a:cs typeface="DM Sans"/>
                <a:sym typeface="DM Sans"/>
              </a:rPr>
              <a:t>Contar con el botón de “agregar al carrito” directamente, sin necesidad de abrir una página adicional con los detalles del producto.</a:t>
            </a:r>
            <a:endParaRPr sz="1667">
              <a:solidFill>
                <a:schemeClr val="dk1"/>
              </a:solidFill>
              <a:latin typeface="DM Sans"/>
              <a:ea typeface="DM Sans"/>
              <a:cs typeface="DM Sans"/>
              <a:sym typeface="DM Sans"/>
            </a:endParaRPr>
          </a:p>
          <a:p>
            <a:pPr marL="609585"/>
            <a:endParaRPr sz="1667">
              <a:solidFill>
                <a:schemeClr val="dk1"/>
              </a:solidFill>
              <a:latin typeface="DM Sans"/>
              <a:ea typeface="DM Sans"/>
              <a:cs typeface="DM Sans"/>
              <a:sym typeface="DM Sans"/>
            </a:endParaRPr>
          </a:p>
          <a:p>
            <a:pPr marL="609585" indent="-410623">
              <a:buClr>
                <a:schemeClr val="accent4"/>
              </a:buClr>
              <a:buSzPts val="1250"/>
              <a:buFont typeface="DM Sans"/>
              <a:buChar char="✓"/>
            </a:pPr>
            <a:r>
              <a:rPr lang="es" sz="1667">
                <a:solidFill>
                  <a:schemeClr val="dk1"/>
                </a:solidFill>
                <a:latin typeface="DM Sans"/>
                <a:ea typeface="DM Sans"/>
                <a:cs typeface="DM Sans"/>
                <a:sym typeface="DM Sans"/>
              </a:rPr>
              <a:t>Además, agregar una vista en ‘/carts/:cid (cartId) para visualizar un carrito específico, donde se deberán listar SOLO los productos que pertenezcan a dicho carrito. </a:t>
            </a:r>
            <a:endParaRPr sz="1667">
              <a:solidFill>
                <a:schemeClr val="dk1"/>
              </a:solidFill>
              <a:latin typeface="DM Sans"/>
              <a:ea typeface="DM Sans"/>
              <a:cs typeface="DM Sans"/>
              <a:sym typeface="DM Sans"/>
            </a:endParaRPr>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100"/>
          <p:cNvPicPr preferRelativeResize="0"/>
          <p:nvPr/>
        </p:nvPicPr>
        <p:blipFill>
          <a:blip r:embed="rId3">
            <a:alphaModFix/>
          </a:blip>
          <a:stretch>
            <a:fillRect/>
          </a:stretch>
        </p:blipFill>
        <p:spPr>
          <a:xfrm>
            <a:off x="4735149" y="1667784"/>
            <a:ext cx="2723400" cy="4163433"/>
          </a:xfrm>
          <a:prstGeom prst="rect">
            <a:avLst/>
          </a:prstGeom>
          <a:noFill/>
          <a:ln>
            <a:noFill/>
          </a:ln>
        </p:spPr>
      </p:pic>
      <p:pic>
        <p:nvPicPr>
          <p:cNvPr id="322" name="Google Shape;322;p100"/>
          <p:cNvPicPr preferRelativeResize="0"/>
          <p:nvPr/>
        </p:nvPicPr>
        <p:blipFill>
          <a:blip r:embed="rId4">
            <a:alphaModFix/>
          </a:blip>
          <a:stretch>
            <a:fillRect/>
          </a:stretch>
        </p:blipFill>
        <p:spPr>
          <a:xfrm>
            <a:off x="4791051" y="1751967"/>
            <a:ext cx="2611600" cy="3986127"/>
          </a:xfrm>
          <a:prstGeom prst="rect">
            <a:avLst/>
          </a:prstGeom>
          <a:noFill/>
          <a:ln>
            <a:noFill/>
          </a:ln>
        </p:spPr>
      </p:pic>
      <p:pic>
        <p:nvPicPr>
          <p:cNvPr id="323" name="Google Shape;323;p100"/>
          <p:cNvPicPr preferRelativeResize="0"/>
          <p:nvPr/>
        </p:nvPicPr>
        <p:blipFill>
          <a:blip r:embed="rId4">
            <a:alphaModFix/>
          </a:blip>
          <a:stretch>
            <a:fillRect/>
          </a:stretch>
        </p:blipFill>
        <p:spPr>
          <a:xfrm>
            <a:off x="7820233" y="1756434"/>
            <a:ext cx="2611600" cy="3986127"/>
          </a:xfrm>
          <a:prstGeom prst="rect">
            <a:avLst/>
          </a:prstGeom>
          <a:noFill/>
          <a:ln>
            <a:noFill/>
          </a:ln>
        </p:spPr>
      </p:pic>
      <p:pic>
        <p:nvPicPr>
          <p:cNvPr id="324" name="Google Shape;324;p100"/>
          <p:cNvPicPr preferRelativeResize="0"/>
          <p:nvPr/>
        </p:nvPicPr>
        <p:blipFill>
          <a:blip r:embed="rId4">
            <a:alphaModFix/>
          </a:blip>
          <a:stretch>
            <a:fillRect/>
          </a:stretch>
        </p:blipFill>
        <p:spPr>
          <a:xfrm>
            <a:off x="1761300" y="1756434"/>
            <a:ext cx="2611600" cy="3986127"/>
          </a:xfrm>
          <a:prstGeom prst="rect">
            <a:avLst/>
          </a:prstGeom>
          <a:noFill/>
          <a:ln>
            <a:noFill/>
          </a:ln>
        </p:spPr>
      </p:pic>
      <p:sp>
        <p:nvSpPr>
          <p:cNvPr id="325" name="Google Shape;325;p100"/>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26" name="Google Shape;326;p100"/>
          <p:cNvSpPr txBox="1"/>
          <p:nvPr/>
        </p:nvSpPr>
        <p:spPr>
          <a:xfrm>
            <a:off x="1760733" y="19728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pPr>
            <a:r>
              <a:rPr lang="es" sz="1600">
                <a:solidFill>
                  <a:srgbClr val="999999"/>
                </a:solidFill>
                <a:latin typeface="DM Sans"/>
                <a:ea typeface="DM Sans"/>
                <a:cs typeface="DM Sans"/>
                <a:sym typeface="DM Sans"/>
              </a:rPr>
              <a:t>17</a:t>
            </a:r>
            <a:endParaRPr sz="2133" b="1">
              <a:solidFill>
                <a:srgbClr val="999999"/>
              </a:solidFill>
              <a:latin typeface="DM Sans"/>
              <a:ea typeface="DM Sans"/>
              <a:cs typeface="DM Sans"/>
              <a:sym typeface="DM Sans"/>
            </a:endParaRPr>
          </a:p>
        </p:txBody>
      </p:sp>
      <p:cxnSp>
        <p:nvCxnSpPr>
          <p:cNvPr id="327" name="Google Shape;327;p100"/>
          <p:cNvCxnSpPr/>
          <p:nvPr/>
        </p:nvCxnSpPr>
        <p:spPr>
          <a:xfrm>
            <a:off x="1860367" y="3578367"/>
            <a:ext cx="2371200" cy="0"/>
          </a:xfrm>
          <a:prstGeom prst="straightConnector1">
            <a:avLst/>
          </a:prstGeom>
          <a:noFill/>
          <a:ln w="9525" cap="flat" cmpd="sng">
            <a:solidFill>
              <a:srgbClr val="434343"/>
            </a:solidFill>
            <a:prstDash val="solid"/>
            <a:round/>
            <a:headEnd type="none" w="med" len="med"/>
            <a:tailEnd type="none" w="med" len="med"/>
          </a:ln>
        </p:spPr>
      </p:cxnSp>
      <p:sp>
        <p:nvSpPr>
          <p:cNvPr id="328" name="Google Shape;328;p100"/>
          <p:cNvSpPr txBox="1"/>
          <p:nvPr/>
        </p:nvSpPr>
        <p:spPr>
          <a:xfrm>
            <a:off x="1760167" y="2626634"/>
            <a:ext cx="2571600" cy="861734"/>
          </a:xfrm>
          <a:prstGeom prst="rect">
            <a:avLst/>
          </a:prstGeom>
          <a:noFill/>
          <a:ln>
            <a:noFill/>
          </a:ln>
        </p:spPr>
        <p:txBody>
          <a:bodyPr spcFirstLastPara="1" wrap="square" lIns="121900" tIns="121900" rIns="121900" bIns="121900" anchor="t" anchorCtr="0">
            <a:spAutoFit/>
          </a:bodyPr>
          <a:lstStyle/>
          <a:p>
            <a:pPr algn="ctr"/>
            <a:r>
              <a:rPr lang="es" sz="2000" b="1">
                <a:solidFill>
                  <a:srgbClr val="999999"/>
                </a:solidFill>
                <a:latin typeface="DM Sans"/>
                <a:ea typeface="DM Sans"/>
                <a:cs typeface="DM Sans"/>
                <a:sym typeface="DM Sans"/>
              </a:rPr>
              <a:t>Mongo Avanzado (II)</a:t>
            </a:r>
            <a:endParaRPr sz="2000" b="1">
              <a:solidFill>
                <a:srgbClr val="999999"/>
              </a:solidFill>
              <a:latin typeface="DM Sans"/>
              <a:ea typeface="DM Sans"/>
              <a:cs typeface="DM Sans"/>
              <a:sym typeface="DM Sans"/>
            </a:endParaRPr>
          </a:p>
        </p:txBody>
      </p:sp>
      <p:sp>
        <p:nvSpPr>
          <p:cNvPr id="329" name="Google Shape;329;p100"/>
          <p:cNvSpPr txBox="1"/>
          <p:nvPr/>
        </p:nvSpPr>
        <p:spPr>
          <a:xfrm>
            <a:off x="4790767" y="19837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pPr>
            <a:r>
              <a:rPr lang="es" sz="1600" b="1">
                <a:solidFill>
                  <a:schemeClr val="lt1"/>
                </a:solidFill>
                <a:latin typeface="DM Sans"/>
                <a:ea typeface="DM Sans"/>
                <a:cs typeface="DM Sans"/>
                <a:sym typeface="DM Sans"/>
              </a:rPr>
              <a:t>18</a:t>
            </a:r>
            <a:endParaRPr sz="2133" b="1">
              <a:solidFill>
                <a:schemeClr val="lt1"/>
              </a:solidFill>
              <a:latin typeface="DM Sans"/>
              <a:ea typeface="DM Sans"/>
              <a:cs typeface="DM Sans"/>
              <a:sym typeface="DM Sans"/>
            </a:endParaRPr>
          </a:p>
        </p:txBody>
      </p:sp>
      <p:cxnSp>
        <p:nvCxnSpPr>
          <p:cNvPr id="330" name="Google Shape;330;p100"/>
          <p:cNvCxnSpPr/>
          <p:nvPr/>
        </p:nvCxnSpPr>
        <p:spPr>
          <a:xfrm>
            <a:off x="4890400" y="3578367"/>
            <a:ext cx="2371200" cy="0"/>
          </a:xfrm>
          <a:prstGeom prst="straightConnector1">
            <a:avLst/>
          </a:prstGeom>
          <a:noFill/>
          <a:ln w="9525" cap="flat" cmpd="sng">
            <a:solidFill>
              <a:srgbClr val="434343"/>
            </a:solidFill>
            <a:prstDash val="solid"/>
            <a:round/>
            <a:headEnd type="none" w="med" len="med"/>
            <a:tailEnd type="none" w="med" len="med"/>
          </a:ln>
        </p:spPr>
      </p:cxnSp>
      <p:sp>
        <p:nvSpPr>
          <p:cNvPr id="331" name="Google Shape;331;p100"/>
          <p:cNvSpPr txBox="1"/>
          <p:nvPr/>
        </p:nvSpPr>
        <p:spPr>
          <a:xfrm>
            <a:off x="4790200" y="2626634"/>
            <a:ext cx="2571600" cy="861734"/>
          </a:xfrm>
          <a:prstGeom prst="rect">
            <a:avLst/>
          </a:prstGeom>
          <a:noFill/>
          <a:ln>
            <a:noFill/>
          </a:ln>
        </p:spPr>
        <p:txBody>
          <a:bodyPr spcFirstLastPara="1" wrap="square" lIns="121900" tIns="121900" rIns="121900" bIns="121900" anchor="t" anchorCtr="0">
            <a:spAutoFit/>
          </a:bodyPr>
          <a:lstStyle/>
          <a:p>
            <a:pPr algn="ctr"/>
            <a:r>
              <a:rPr lang="es" sz="2000" b="1">
                <a:solidFill>
                  <a:srgbClr val="EAFF6A"/>
                </a:solidFill>
                <a:latin typeface="DM Sans"/>
                <a:ea typeface="DM Sans"/>
                <a:cs typeface="DM Sans"/>
                <a:sym typeface="DM Sans"/>
              </a:rPr>
              <a:t>Cookies, Session &amp; Storage I</a:t>
            </a:r>
            <a:endParaRPr sz="2000" b="1">
              <a:solidFill>
                <a:srgbClr val="EAFF6A"/>
              </a:solidFill>
              <a:latin typeface="DM Sans"/>
              <a:ea typeface="DM Sans"/>
              <a:cs typeface="DM Sans"/>
              <a:sym typeface="DM Sans"/>
            </a:endParaRPr>
          </a:p>
        </p:txBody>
      </p:sp>
      <p:sp>
        <p:nvSpPr>
          <p:cNvPr id="332" name="Google Shape;332;p100"/>
          <p:cNvSpPr txBox="1"/>
          <p:nvPr/>
        </p:nvSpPr>
        <p:spPr>
          <a:xfrm>
            <a:off x="7820800" y="19728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pPr>
            <a:r>
              <a:rPr lang="es" sz="1600">
                <a:solidFill>
                  <a:srgbClr val="999999"/>
                </a:solidFill>
                <a:latin typeface="DM Sans"/>
                <a:ea typeface="DM Sans"/>
                <a:cs typeface="DM Sans"/>
                <a:sym typeface="DM Sans"/>
              </a:rPr>
              <a:t>19</a:t>
            </a:r>
            <a:endParaRPr sz="2133" b="1">
              <a:solidFill>
                <a:srgbClr val="999999"/>
              </a:solidFill>
              <a:latin typeface="DM Sans"/>
              <a:ea typeface="DM Sans"/>
              <a:cs typeface="DM Sans"/>
              <a:sym typeface="DM Sans"/>
            </a:endParaRPr>
          </a:p>
        </p:txBody>
      </p:sp>
      <p:cxnSp>
        <p:nvCxnSpPr>
          <p:cNvPr id="333" name="Google Shape;333;p100"/>
          <p:cNvCxnSpPr/>
          <p:nvPr/>
        </p:nvCxnSpPr>
        <p:spPr>
          <a:xfrm>
            <a:off x="7920433" y="3578367"/>
            <a:ext cx="2371200" cy="0"/>
          </a:xfrm>
          <a:prstGeom prst="straightConnector1">
            <a:avLst/>
          </a:prstGeom>
          <a:noFill/>
          <a:ln w="9525" cap="flat" cmpd="sng">
            <a:solidFill>
              <a:srgbClr val="434343"/>
            </a:solidFill>
            <a:prstDash val="solid"/>
            <a:round/>
            <a:headEnd type="none" w="med" len="med"/>
            <a:tailEnd type="none" w="med" len="med"/>
          </a:ln>
        </p:spPr>
      </p:cxnSp>
      <p:sp>
        <p:nvSpPr>
          <p:cNvPr id="334" name="Google Shape;334;p100"/>
          <p:cNvSpPr txBox="1"/>
          <p:nvPr/>
        </p:nvSpPr>
        <p:spPr>
          <a:xfrm>
            <a:off x="7820233" y="2626634"/>
            <a:ext cx="2571600" cy="861734"/>
          </a:xfrm>
          <a:prstGeom prst="rect">
            <a:avLst/>
          </a:prstGeom>
          <a:noFill/>
          <a:ln>
            <a:noFill/>
          </a:ln>
        </p:spPr>
        <p:txBody>
          <a:bodyPr spcFirstLastPara="1" wrap="square" lIns="121900" tIns="121900" rIns="121900" bIns="121900" anchor="t" anchorCtr="0">
            <a:spAutoFit/>
          </a:bodyPr>
          <a:lstStyle/>
          <a:p>
            <a:pPr algn="ctr"/>
            <a:r>
              <a:rPr lang="es" sz="2000" b="1">
                <a:solidFill>
                  <a:srgbClr val="999999"/>
                </a:solidFill>
                <a:latin typeface="DM Sans"/>
                <a:ea typeface="DM Sans"/>
                <a:cs typeface="DM Sans"/>
                <a:sym typeface="DM Sans"/>
              </a:rPr>
              <a:t>Cookies, Session &amp; Storage II</a:t>
            </a:r>
            <a:endParaRPr sz="2000" b="1">
              <a:solidFill>
                <a:srgbClr val="999999"/>
              </a:solidFill>
              <a:latin typeface="DM Sans"/>
              <a:ea typeface="DM Sans"/>
              <a:cs typeface="DM Sans"/>
              <a:sym typeface="DM Sans"/>
            </a:endParaRPr>
          </a:p>
        </p:txBody>
      </p:sp>
      <p:cxnSp>
        <p:nvCxnSpPr>
          <p:cNvPr id="335" name="Google Shape;335;p100"/>
          <p:cNvCxnSpPr/>
          <p:nvPr/>
        </p:nvCxnSpPr>
        <p:spPr>
          <a:xfrm>
            <a:off x="1880933" y="2476100"/>
            <a:ext cx="2371200" cy="0"/>
          </a:xfrm>
          <a:prstGeom prst="straightConnector1">
            <a:avLst/>
          </a:prstGeom>
          <a:noFill/>
          <a:ln w="9525" cap="flat" cmpd="sng">
            <a:solidFill>
              <a:srgbClr val="434343"/>
            </a:solidFill>
            <a:prstDash val="solid"/>
            <a:round/>
            <a:headEnd type="none" w="med" len="med"/>
            <a:tailEnd type="none" w="med" len="med"/>
          </a:ln>
        </p:spPr>
      </p:cxnSp>
      <p:cxnSp>
        <p:nvCxnSpPr>
          <p:cNvPr id="336" name="Google Shape;336;p100"/>
          <p:cNvCxnSpPr/>
          <p:nvPr/>
        </p:nvCxnSpPr>
        <p:spPr>
          <a:xfrm>
            <a:off x="4910967" y="2476100"/>
            <a:ext cx="2371200" cy="0"/>
          </a:xfrm>
          <a:prstGeom prst="straightConnector1">
            <a:avLst/>
          </a:prstGeom>
          <a:noFill/>
          <a:ln w="9525" cap="flat" cmpd="sng">
            <a:solidFill>
              <a:srgbClr val="434343"/>
            </a:solidFill>
            <a:prstDash val="solid"/>
            <a:round/>
            <a:headEnd type="none" w="med" len="med"/>
            <a:tailEnd type="none" w="med" len="med"/>
          </a:ln>
        </p:spPr>
      </p:cxnSp>
      <p:cxnSp>
        <p:nvCxnSpPr>
          <p:cNvPr id="337" name="Google Shape;337;p100"/>
          <p:cNvCxnSpPr/>
          <p:nvPr/>
        </p:nvCxnSpPr>
        <p:spPr>
          <a:xfrm>
            <a:off x="7941000" y="2476100"/>
            <a:ext cx="2371200" cy="0"/>
          </a:xfrm>
          <a:prstGeom prst="straightConnector1">
            <a:avLst/>
          </a:prstGeom>
          <a:noFill/>
          <a:ln w="9525" cap="flat" cmpd="sng">
            <a:solidFill>
              <a:srgbClr val="434343"/>
            </a:solidFill>
            <a:prstDash val="solid"/>
            <a:round/>
            <a:headEnd type="none" w="med" len="med"/>
            <a:tailEnd type="none" w="med" len="med"/>
          </a:ln>
        </p:spPr>
      </p:cxnSp>
      <p:sp>
        <p:nvSpPr>
          <p:cNvPr id="338" name="Google Shape;338;p100"/>
          <p:cNvSpPr txBox="1"/>
          <p:nvPr/>
        </p:nvSpPr>
        <p:spPr>
          <a:xfrm>
            <a:off x="1860367" y="3963151"/>
            <a:ext cx="2194800" cy="1731203"/>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chemeClr val="lt1"/>
                </a:solidFill>
                <a:latin typeface="DM Sans"/>
                <a:ea typeface="DM Sans"/>
                <a:cs typeface="DM Sans"/>
                <a:sym typeface="DM Sans"/>
              </a:rPr>
              <a:t>Aggregations</a:t>
            </a:r>
            <a:endParaRPr sz="1600">
              <a:solidFill>
                <a:schemeClr val="lt1"/>
              </a:solidFill>
              <a:latin typeface="DM Sans"/>
              <a:ea typeface="DM Sans"/>
              <a:cs typeface="DM Sans"/>
              <a:sym typeface="DM Sans"/>
            </a:endParaRPr>
          </a:p>
          <a:p>
            <a:pPr marL="609585" indent="-406390">
              <a:spcBef>
                <a:spcPts val="1333"/>
              </a:spcBef>
              <a:buClr>
                <a:srgbClr val="EA90FF"/>
              </a:buClr>
              <a:buSzPts val="1200"/>
              <a:buFont typeface="DM Sans"/>
              <a:buChar char="✓"/>
            </a:pPr>
            <a:r>
              <a:rPr lang="es" sz="1600">
                <a:solidFill>
                  <a:schemeClr val="lt1"/>
                </a:solidFill>
                <a:latin typeface="DM Sans"/>
                <a:ea typeface="DM Sans"/>
                <a:cs typeface="DM Sans"/>
                <a:sym typeface="DM Sans"/>
              </a:rPr>
              <a:t>Paginación con mongoose</a:t>
            </a:r>
            <a:endParaRPr sz="1600">
              <a:solidFill>
                <a:schemeClr val="lt1"/>
              </a:solidFill>
              <a:latin typeface="DM Sans"/>
              <a:ea typeface="DM Sans"/>
              <a:cs typeface="DM Sans"/>
              <a:sym typeface="DM Sans"/>
            </a:endParaRPr>
          </a:p>
          <a:p>
            <a:pPr>
              <a:spcBef>
                <a:spcPts val="1333"/>
              </a:spcBef>
              <a:spcAft>
                <a:spcPts val="1333"/>
              </a:spcAft>
            </a:pPr>
            <a:endParaRPr sz="1600">
              <a:solidFill>
                <a:schemeClr val="lt1"/>
              </a:solidFill>
              <a:latin typeface="DM Sans"/>
              <a:ea typeface="DM Sans"/>
              <a:cs typeface="DM Sans"/>
              <a:sym typeface="DM Sans"/>
            </a:endParaRPr>
          </a:p>
        </p:txBody>
      </p:sp>
      <p:sp>
        <p:nvSpPr>
          <p:cNvPr id="339" name="Google Shape;339;p100"/>
          <p:cNvSpPr txBox="1"/>
          <p:nvPr/>
        </p:nvSpPr>
        <p:spPr>
          <a:xfrm>
            <a:off x="8028633" y="3852918"/>
            <a:ext cx="2194800" cy="1977424"/>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chemeClr val="lt1"/>
                </a:solidFill>
                <a:latin typeface="DM Sans"/>
                <a:ea typeface="DM Sans"/>
                <a:cs typeface="DM Sans"/>
                <a:sym typeface="DM Sans"/>
              </a:rPr>
              <a:t>Storage</a:t>
            </a:r>
            <a:endParaRPr sz="1600">
              <a:solidFill>
                <a:schemeClr val="lt1"/>
              </a:solidFill>
              <a:latin typeface="DM Sans"/>
              <a:ea typeface="DM Sans"/>
              <a:cs typeface="DM Sans"/>
              <a:sym typeface="DM Sans"/>
            </a:endParaRPr>
          </a:p>
          <a:p>
            <a:pPr marL="609585" indent="-406390">
              <a:spcBef>
                <a:spcPts val="1333"/>
              </a:spcBef>
              <a:buClr>
                <a:srgbClr val="EA90FF"/>
              </a:buClr>
              <a:buSzPts val="1200"/>
              <a:buFont typeface="DM Sans"/>
              <a:buChar char="✓"/>
            </a:pPr>
            <a:r>
              <a:rPr lang="es" sz="1600">
                <a:solidFill>
                  <a:schemeClr val="lt1"/>
                </a:solidFill>
                <a:latin typeface="DM Sans"/>
                <a:ea typeface="DM Sans"/>
                <a:cs typeface="DM Sans"/>
                <a:sym typeface="DM Sans"/>
              </a:rPr>
              <a:t>Session Storage con Mongo Atlas</a:t>
            </a:r>
            <a:endParaRPr sz="1600">
              <a:solidFill>
                <a:schemeClr val="lt1"/>
              </a:solidFill>
              <a:latin typeface="DM Sans"/>
              <a:ea typeface="DM Sans"/>
              <a:cs typeface="DM Sans"/>
              <a:sym typeface="DM Sans"/>
            </a:endParaRPr>
          </a:p>
          <a:p>
            <a:pPr marL="609585" indent="-406390">
              <a:spcBef>
                <a:spcPts val="1333"/>
              </a:spcBef>
              <a:spcAft>
                <a:spcPts val="1333"/>
              </a:spcAft>
              <a:buClr>
                <a:srgbClr val="EA90FF"/>
              </a:buClr>
              <a:buSzPts val="1200"/>
              <a:buFont typeface="DM Sans"/>
              <a:buChar char="✓"/>
            </a:pPr>
            <a:r>
              <a:rPr lang="es" sz="1600">
                <a:solidFill>
                  <a:schemeClr val="lt1"/>
                </a:solidFill>
                <a:latin typeface="DM Sans"/>
                <a:ea typeface="DM Sans"/>
                <a:cs typeface="DM Sans"/>
                <a:sym typeface="DM Sans"/>
              </a:rPr>
              <a:t>Primer Login</a:t>
            </a:r>
            <a:endParaRPr sz="1600">
              <a:solidFill>
                <a:schemeClr val="lt1"/>
              </a:solidFill>
              <a:latin typeface="DM Sans"/>
              <a:ea typeface="DM Sans"/>
              <a:cs typeface="DM Sans"/>
              <a:sym typeface="DM Sans"/>
            </a:endParaRPr>
          </a:p>
        </p:txBody>
      </p:sp>
      <p:sp>
        <p:nvSpPr>
          <p:cNvPr id="340" name="Google Shape;340;p100"/>
          <p:cNvSpPr txBox="1"/>
          <p:nvPr/>
        </p:nvSpPr>
        <p:spPr>
          <a:xfrm>
            <a:off x="4900684" y="3963152"/>
            <a:ext cx="2194800" cy="1072048"/>
          </a:xfrm>
          <a:prstGeom prst="rect">
            <a:avLst/>
          </a:prstGeom>
          <a:noFill/>
          <a:ln>
            <a:noFill/>
          </a:ln>
        </p:spPr>
        <p:txBody>
          <a:bodyPr spcFirstLastPara="1" wrap="square" lIns="121900" tIns="121900" rIns="121900" bIns="121900" anchor="t" anchorCtr="0">
            <a:spAutoFit/>
          </a:bodyPr>
          <a:lstStyle/>
          <a:p>
            <a:pPr marL="609585" indent="-406390">
              <a:buClr>
                <a:srgbClr val="EAFF6A"/>
              </a:buClr>
              <a:buSzPts val="1200"/>
              <a:buFont typeface="DM Sans"/>
              <a:buChar char="✓"/>
            </a:pPr>
            <a:r>
              <a:rPr lang="es" sz="1600" u="sng">
                <a:solidFill>
                  <a:srgbClr val="569CD6"/>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Cookies</a:t>
            </a:r>
            <a:endParaRPr sz="1600">
              <a:solidFill>
                <a:srgbClr val="569CD6"/>
              </a:solidFill>
              <a:latin typeface="DM Sans"/>
              <a:ea typeface="DM Sans"/>
              <a:cs typeface="DM Sans"/>
              <a:sym typeface="DM Sans"/>
            </a:endParaRPr>
          </a:p>
          <a:p>
            <a:pPr marL="609585" indent="-406390">
              <a:spcBef>
                <a:spcPts val="1333"/>
              </a:spcBef>
              <a:spcAft>
                <a:spcPts val="1333"/>
              </a:spcAft>
              <a:buClr>
                <a:srgbClr val="EAFF6A"/>
              </a:buClr>
              <a:buSzPts val="1200"/>
              <a:buFont typeface="DM Sans"/>
              <a:buChar char="✓"/>
            </a:pPr>
            <a:r>
              <a:rPr lang="es" sz="1600" u="sng">
                <a:solidFill>
                  <a:srgbClr val="569CD6"/>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Session </a:t>
            </a:r>
            <a:endParaRPr sz="1600">
              <a:solidFill>
                <a:srgbClr val="569CD6"/>
              </a:solidFill>
              <a:latin typeface="DM Sans"/>
              <a:ea typeface="DM Sans"/>
              <a:cs typeface="DM Sans"/>
              <a:sym typeface="DM Sans"/>
            </a:endParaRPr>
          </a:p>
        </p:txBody>
      </p:sp>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01"/>
          <p:cNvSpPr txBox="1"/>
          <p:nvPr/>
        </p:nvSpPr>
        <p:spPr>
          <a:xfrm>
            <a:off x="668600" y="6243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6" name="Google Shape;346;p101"/>
          <p:cNvPicPr preferRelativeResize="0"/>
          <p:nvPr/>
        </p:nvPicPr>
        <p:blipFill>
          <a:blip r:embed="rId3">
            <a:alphaModFix/>
          </a:blip>
          <a:stretch>
            <a:fillRect/>
          </a:stretch>
        </p:blipFill>
        <p:spPr>
          <a:xfrm>
            <a:off x="2896585" y="2060418"/>
            <a:ext cx="262633" cy="262633"/>
          </a:xfrm>
          <a:prstGeom prst="rect">
            <a:avLst/>
          </a:prstGeom>
          <a:noFill/>
          <a:ln>
            <a:noFill/>
          </a:ln>
        </p:spPr>
      </p:pic>
      <p:sp>
        <p:nvSpPr>
          <p:cNvPr id="347" name="Google Shape;347;p101"/>
          <p:cNvSpPr txBox="1"/>
          <p:nvPr/>
        </p:nvSpPr>
        <p:spPr>
          <a:xfrm>
            <a:off x="3587415" y="1935484"/>
            <a:ext cx="5708400" cy="800179"/>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Conocer </a:t>
            </a:r>
            <a:r>
              <a:rPr lang="es">
                <a:solidFill>
                  <a:schemeClr val="lt1"/>
                </a:solidFill>
                <a:latin typeface="DM Sans"/>
                <a:ea typeface="DM Sans"/>
                <a:cs typeface="DM Sans"/>
                <a:sym typeface="DM Sans"/>
              </a:rPr>
              <a:t>el concepto de Cookies, Sessions y Storage</a:t>
            </a:r>
            <a:endParaRPr>
              <a:solidFill>
                <a:schemeClr val="lt1"/>
              </a:solidFill>
              <a:latin typeface="DM Sans"/>
              <a:ea typeface="DM Sans"/>
              <a:cs typeface="DM Sans"/>
              <a:sym typeface="DM Sans"/>
            </a:endParaRPr>
          </a:p>
          <a:p>
            <a:endParaRPr b="1">
              <a:solidFill>
                <a:schemeClr val="lt1"/>
              </a:solidFill>
              <a:latin typeface="DM Sans"/>
              <a:ea typeface="DM Sans"/>
              <a:cs typeface="DM Sans"/>
              <a:sym typeface="DM Sans"/>
            </a:endParaRPr>
          </a:p>
        </p:txBody>
      </p:sp>
      <p:pic>
        <p:nvPicPr>
          <p:cNvPr id="348" name="Google Shape;348;p101"/>
          <p:cNvPicPr preferRelativeResize="0"/>
          <p:nvPr/>
        </p:nvPicPr>
        <p:blipFill>
          <a:blip r:embed="rId3">
            <a:alphaModFix/>
          </a:blip>
          <a:stretch>
            <a:fillRect/>
          </a:stretch>
        </p:blipFill>
        <p:spPr>
          <a:xfrm>
            <a:off x="2896185" y="2904952"/>
            <a:ext cx="262633" cy="262633"/>
          </a:xfrm>
          <a:prstGeom prst="rect">
            <a:avLst/>
          </a:prstGeom>
          <a:noFill/>
          <a:ln>
            <a:noFill/>
          </a:ln>
        </p:spPr>
      </p:pic>
      <p:sp>
        <p:nvSpPr>
          <p:cNvPr id="349" name="Google Shape;349;p101"/>
          <p:cNvSpPr txBox="1"/>
          <p:nvPr/>
        </p:nvSpPr>
        <p:spPr>
          <a:xfrm>
            <a:off x="3587415" y="2739651"/>
            <a:ext cx="5708400" cy="1077178"/>
          </a:xfrm>
          <a:prstGeom prst="rect">
            <a:avLst/>
          </a:prstGeom>
          <a:noFill/>
          <a:ln>
            <a:noFill/>
          </a:ln>
        </p:spPr>
        <p:txBody>
          <a:bodyPr spcFirstLastPara="1" wrap="square" lIns="121900" tIns="121900" rIns="121900" bIns="121900" anchor="t" anchorCtr="0">
            <a:spAutoFit/>
          </a:bodyPr>
          <a:lstStyle/>
          <a:p>
            <a:r>
              <a:rPr lang="es" b="1">
                <a:solidFill>
                  <a:schemeClr val="lt1"/>
                </a:solidFill>
                <a:latin typeface="DM Sans"/>
                <a:ea typeface="DM Sans"/>
                <a:cs typeface="DM Sans"/>
                <a:sym typeface="DM Sans"/>
              </a:rPr>
              <a:t>Integrar </a:t>
            </a:r>
            <a:r>
              <a:rPr lang="es">
                <a:solidFill>
                  <a:schemeClr val="lt1"/>
                </a:solidFill>
                <a:latin typeface="DM Sans"/>
                <a:ea typeface="DM Sans"/>
                <a:cs typeface="DM Sans"/>
                <a:sym typeface="DM Sans"/>
              </a:rPr>
              <a:t>los conceptos de manera práctica en nuestro servidor</a:t>
            </a:r>
            <a:endParaRPr>
              <a:solidFill>
                <a:schemeClr val="lt1"/>
              </a:solidFill>
              <a:latin typeface="DM Sans"/>
              <a:ea typeface="DM Sans"/>
              <a:cs typeface="DM Sans"/>
              <a:sym typeface="DM Sans"/>
            </a:endParaRPr>
          </a:p>
          <a:p>
            <a:endParaRPr b="1">
              <a:solidFill>
                <a:schemeClr val="lt1"/>
              </a:solidFill>
              <a:latin typeface="DM Sans"/>
              <a:ea typeface="DM Sans"/>
              <a:cs typeface="DM Sans"/>
              <a:sym typeface="DM Sans"/>
            </a:endParaRPr>
          </a:p>
        </p:txBody>
      </p:sp>
      <p:cxnSp>
        <p:nvCxnSpPr>
          <p:cNvPr id="350" name="Google Shape;350;p101"/>
          <p:cNvCxnSpPr>
            <a:stCxn id="346" idx="2"/>
            <a:endCxn id="348" idx="0"/>
          </p:cNvCxnSpPr>
          <p:nvPr/>
        </p:nvCxnSpPr>
        <p:spPr>
          <a:xfrm rot="-5400000" flipH="1">
            <a:off x="2737300" y="2613649"/>
            <a:ext cx="582000" cy="800"/>
          </a:xfrm>
          <a:prstGeom prst="bentConnector3">
            <a:avLst>
              <a:gd name="adj1" fmla="val 49991"/>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04"/>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72" name="Google Shape;372;p104"/>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73" name="Google Shape;373;p104"/>
          <p:cNvSpPr/>
          <p:nvPr/>
        </p:nvSpPr>
        <p:spPr>
          <a:xfrm>
            <a:off x="4550367" y="2193237"/>
            <a:ext cx="1865600" cy="574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Cookies</a:t>
            </a:r>
            <a:endParaRPr sz="1600">
              <a:solidFill>
                <a:schemeClr val="lt1"/>
              </a:solidFill>
              <a:latin typeface="DM Sans"/>
              <a:ea typeface="DM Sans"/>
              <a:cs typeface="DM Sans"/>
              <a:sym typeface="DM Sans"/>
            </a:endParaRPr>
          </a:p>
        </p:txBody>
      </p:sp>
      <p:sp>
        <p:nvSpPr>
          <p:cNvPr id="374" name="Google Shape;374;p104"/>
          <p:cNvSpPr/>
          <p:nvPr/>
        </p:nvSpPr>
        <p:spPr>
          <a:xfrm>
            <a:off x="7298733" y="1402767"/>
            <a:ext cx="2129200" cy="574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¿Qué es?</a:t>
            </a:r>
            <a:endParaRPr sz="1600">
              <a:solidFill>
                <a:schemeClr val="dk1"/>
              </a:solidFill>
              <a:latin typeface="DM Sans"/>
              <a:ea typeface="DM Sans"/>
              <a:cs typeface="DM Sans"/>
              <a:sym typeface="DM Sans"/>
            </a:endParaRPr>
          </a:p>
        </p:txBody>
      </p:sp>
      <p:cxnSp>
        <p:nvCxnSpPr>
          <p:cNvPr id="375" name="Google Shape;375;p104"/>
          <p:cNvCxnSpPr>
            <a:stCxn id="373" idx="3"/>
            <a:endCxn id="374" idx="1"/>
          </p:cNvCxnSpPr>
          <p:nvPr/>
        </p:nvCxnSpPr>
        <p:spPr>
          <a:xfrm rot="10800000" flipH="1">
            <a:off x="6415967" y="1690237"/>
            <a:ext cx="882800" cy="790400"/>
          </a:xfrm>
          <a:prstGeom prst="bentConnector3">
            <a:avLst>
              <a:gd name="adj1" fmla="val 49998"/>
            </a:avLst>
          </a:prstGeom>
          <a:noFill/>
          <a:ln w="9525" cap="flat" cmpd="sng">
            <a:solidFill>
              <a:srgbClr val="CCCCCC"/>
            </a:solidFill>
            <a:prstDash val="solid"/>
            <a:round/>
            <a:headEnd type="none" w="sm" len="sm"/>
            <a:tailEnd type="oval" w="med" len="med"/>
          </a:ln>
        </p:spPr>
      </p:cxnSp>
      <p:pic>
        <p:nvPicPr>
          <p:cNvPr id="376" name="Google Shape;376;p104"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77" name="Google Shape;377;p104"/>
          <p:cNvSpPr/>
          <p:nvPr/>
        </p:nvSpPr>
        <p:spPr>
          <a:xfrm>
            <a:off x="7298733" y="2163431"/>
            <a:ext cx="2129200" cy="6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Características</a:t>
            </a:r>
            <a:endParaRPr sz="1600">
              <a:solidFill>
                <a:schemeClr val="dk1"/>
              </a:solidFill>
              <a:latin typeface="DM Sans"/>
              <a:ea typeface="DM Sans"/>
              <a:cs typeface="DM Sans"/>
              <a:sym typeface="DM Sans"/>
            </a:endParaRPr>
          </a:p>
        </p:txBody>
      </p:sp>
      <p:cxnSp>
        <p:nvCxnSpPr>
          <p:cNvPr id="378" name="Google Shape;378;p104"/>
          <p:cNvCxnSpPr>
            <a:stCxn id="373" idx="3"/>
            <a:endCxn id="377" idx="1"/>
          </p:cNvCxnSpPr>
          <p:nvPr/>
        </p:nvCxnSpPr>
        <p:spPr>
          <a:xfrm>
            <a:off x="6415967" y="2480637"/>
            <a:ext cx="882800" cy="800"/>
          </a:xfrm>
          <a:prstGeom prst="bentConnector3">
            <a:avLst>
              <a:gd name="adj1" fmla="val 49998"/>
            </a:avLst>
          </a:prstGeom>
          <a:noFill/>
          <a:ln w="9525" cap="flat" cmpd="sng">
            <a:solidFill>
              <a:srgbClr val="CCCCCC"/>
            </a:solidFill>
            <a:prstDash val="solid"/>
            <a:round/>
            <a:headEnd type="none" w="sm" len="sm"/>
            <a:tailEnd type="oval" w="med" len="med"/>
          </a:ln>
        </p:spPr>
      </p:cxnSp>
      <p:sp>
        <p:nvSpPr>
          <p:cNvPr id="379" name="Google Shape;379;p104"/>
          <p:cNvSpPr/>
          <p:nvPr/>
        </p:nvSpPr>
        <p:spPr>
          <a:xfrm>
            <a:off x="7273133" y="3043300"/>
            <a:ext cx="2180400" cy="51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Seteo</a:t>
            </a:r>
            <a:endParaRPr sz="1600">
              <a:solidFill>
                <a:schemeClr val="dk1"/>
              </a:solidFill>
              <a:latin typeface="DM Sans"/>
              <a:ea typeface="DM Sans"/>
              <a:cs typeface="DM Sans"/>
              <a:sym typeface="DM Sans"/>
            </a:endParaRPr>
          </a:p>
        </p:txBody>
      </p:sp>
      <p:cxnSp>
        <p:nvCxnSpPr>
          <p:cNvPr id="380" name="Google Shape;380;p104"/>
          <p:cNvCxnSpPr>
            <a:stCxn id="373" idx="3"/>
            <a:endCxn id="379" idx="1"/>
          </p:cNvCxnSpPr>
          <p:nvPr/>
        </p:nvCxnSpPr>
        <p:spPr>
          <a:xfrm>
            <a:off x="6415967" y="2480637"/>
            <a:ext cx="857200" cy="821600"/>
          </a:xfrm>
          <a:prstGeom prst="bentConnector3">
            <a:avLst>
              <a:gd name="adj1" fmla="val 49998"/>
            </a:avLst>
          </a:prstGeom>
          <a:noFill/>
          <a:ln w="9525" cap="flat" cmpd="sng">
            <a:solidFill>
              <a:srgbClr val="CCCCCC"/>
            </a:solidFill>
            <a:prstDash val="solid"/>
            <a:round/>
            <a:headEnd type="none" w="sm" len="sm"/>
            <a:tailEnd type="oval" w="med" len="med"/>
          </a:ln>
        </p:spPr>
      </p:cxnSp>
      <p:sp>
        <p:nvSpPr>
          <p:cNvPr id="381" name="Google Shape;381;p104"/>
          <p:cNvSpPr/>
          <p:nvPr/>
        </p:nvSpPr>
        <p:spPr>
          <a:xfrm>
            <a:off x="10547800" y="3143892"/>
            <a:ext cx="1210000" cy="31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Set</a:t>
            </a:r>
            <a:endParaRPr sz="1600">
              <a:solidFill>
                <a:schemeClr val="dk1"/>
              </a:solidFill>
              <a:latin typeface="DM Sans"/>
              <a:ea typeface="DM Sans"/>
              <a:cs typeface="DM Sans"/>
              <a:sym typeface="DM Sans"/>
            </a:endParaRPr>
          </a:p>
        </p:txBody>
      </p:sp>
      <p:cxnSp>
        <p:nvCxnSpPr>
          <p:cNvPr id="382" name="Google Shape;382;p104"/>
          <p:cNvCxnSpPr>
            <a:stCxn id="379" idx="3"/>
            <a:endCxn id="381" idx="1"/>
          </p:cNvCxnSpPr>
          <p:nvPr/>
        </p:nvCxnSpPr>
        <p:spPr>
          <a:xfrm>
            <a:off x="9453533" y="3302100"/>
            <a:ext cx="1094400" cy="800"/>
          </a:xfrm>
          <a:prstGeom prst="bentConnector3">
            <a:avLst>
              <a:gd name="adj1" fmla="val 49995"/>
            </a:avLst>
          </a:prstGeom>
          <a:noFill/>
          <a:ln w="9525" cap="flat" cmpd="sng">
            <a:solidFill>
              <a:srgbClr val="CCCCCC"/>
            </a:solidFill>
            <a:prstDash val="solid"/>
            <a:round/>
            <a:headEnd type="none" w="sm" len="sm"/>
            <a:tailEnd type="oval" w="med" len="med"/>
          </a:ln>
        </p:spPr>
      </p:cxnSp>
      <p:sp>
        <p:nvSpPr>
          <p:cNvPr id="383" name="Google Shape;383;p104"/>
          <p:cNvSpPr/>
          <p:nvPr/>
        </p:nvSpPr>
        <p:spPr>
          <a:xfrm>
            <a:off x="10547800" y="3619300"/>
            <a:ext cx="1210000" cy="40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Clear</a:t>
            </a:r>
            <a:endParaRPr sz="1600">
              <a:solidFill>
                <a:schemeClr val="dk1"/>
              </a:solidFill>
              <a:latin typeface="DM Sans"/>
              <a:ea typeface="DM Sans"/>
              <a:cs typeface="DM Sans"/>
              <a:sym typeface="DM Sans"/>
            </a:endParaRPr>
          </a:p>
        </p:txBody>
      </p:sp>
      <p:cxnSp>
        <p:nvCxnSpPr>
          <p:cNvPr id="384" name="Google Shape;384;p104"/>
          <p:cNvCxnSpPr>
            <a:stCxn id="379" idx="3"/>
            <a:endCxn id="383" idx="1"/>
          </p:cNvCxnSpPr>
          <p:nvPr/>
        </p:nvCxnSpPr>
        <p:spPr>
          <a:xfrm>
            <a:off x="9453533" y="3302100"/>
            <a:ext cx="1094400" cy="517600"/>
          </a:xfrm>
          <a:prstGeom prst="bentConnector3">
            <a:avLst>
              <a:gd name="adj1" fmla="val 49995"/>
            </a:avLst>
          </a:prstGeom>
          <a:noFill/>
          <a:ln w="9525" cap="flat" cmpd="sng">
            <a:solidFill>
              <a:srgbClr val="CCCCCC"/>
            </a:solidFill>
            <a:prstDash val="solid"/>
            <a:round/>
            <a:headEnd type="none" w="sm" len="sm"/>
            <a:tailEnd type="oval" w="med" len="med"/>
          </a:ln>
        </p:spPr>
      </p:cxnSp>
      <p:sp>
        <p:nvSpPr>
          <p:cNvPr id="385" name="Google Shape;385;p104"/>
          <p:cNvSpPr/>
          <p:nvPr/>
        </p:nvSpPr>
        <p:spPr>
          <a:xfrm>
            <a:off x="10573500" y="2584100"/>
            <a:ext cx="1210000" cy="40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Get</a:t>
            </a:r>
            <a:endParaRPr sz="1600">
              <a:solidFill>
                <a:schemeClr val="dk1"/>
              </a:solidFill>
              <a:latin typeface="DM Sans"/>
              <a:ea typeface="DM Sans"/>
              <a:cs typeface="DM Sans"/>
              <a:sym typeface="DM Sans"/>
            </a:endParaRPr>
          </a:p>
        </p:txBody>
      </p:sp>
      <p:cxnSp>
        <p:nvCxnSpPr>
          <p:cNvPr id="386" name="Google Shape;386;p104"/>
          <p:cNvCxnSpPr>
            <a:stCxn id="379" idx="3"/>
            <a:endCxn id="385" idx="1"/>
          </p:cNvCxnSpPr>
          <p:nvPr/>
        </p:nvCxnSpPr>
        <p:spPr>
          <a:xfrm rot="10800000" flipH="1">
            <a:off x="9453533" y="2784500"/>
            <a:ext cx="1120000" cy="517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87" name="Google Shape;387;p104"/>
          <p:cNvSpPr/>
          <p:nvPr/>
        </p:nvSpPr>
        <p:spPr>
          <a:xfrm>
            <a:off x="408500" y="3318100"/>
            <a:ext cx="1210000" cy="634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Clientes</a:t>
            </a:r>
            <a:endParaRPr sz="1600">
              <a:solidFill>
                <a:schemeClr val="lt1"/>
              </a:solidFill>
              <a:latin typeface="DM Sans"/>
              <a:ea typeface="DM Sans"/>
              <a:cs typeface="DM Sans"/>
              <a:sym typeface="DM Sans"/>
            </a:endParaRPr>
          </a:p>
        </p:txBody>
      </p:sp>
      <p:cxnSp>
        <p:nvCxnSpPr>
          <p:cNvPr id="388" name="Google Shape;388;p104"/>
          <p:cNvCxnSpPr>
            <a:stCxn id="387" idx="3"/>
            <a:endCxn id="389" idx="1"/>
          </p:cNvCxnSpPr>
          <p:nvPr/>
        </p:nvCxnSpPr>
        <p:spPr>
          <a:xfrm rot="10800000" flipH="1">
            <a:off x="1618500" y="2480500"/>
            <a:ext cx="660000" cy="1154800"/>
          </a:xfrm>
          <a:prstGeom prst="bentConnector3">
            <a:avLst>
              <a:gd name="adj1" fmla="val 49997"/>
            </a:avLst>
          </a:prstGeom>
          <a:noFill/>
          <a:ln w="9525" cap="flat" cmpd="sng">
            <a:solidFill>
              <a:srgbClr val="CCCCCC"/>
            </a:solidFill>
            <a:prstDash val="solid"/>
            <a:round/>
            <a:headEnd type="none" w="sm" len="sm"/>
            <a:tailEnd type="oval" w="med" len="med"/>
          </a:ln>
        </p:spPr>
      </p:cxnSp>
      <p:sp>
        <p:nvSpPr>
          <p:cNvPr id="389" name="Google Shape;389;p104"/>
          <p:cNvSpPr/>
          <p:nvPr/>
        </p:nvSpPr>
        <p:spPr>
          <a:xfrm>
            <a:off x="2278633" y="2163433"/>
            <a:ext cx="1574800" cy="6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Información</a:t>
            </a:r>
            <a:endParaRPr sz="1600">
              <a:solidFill>
                <a:schemeClr val="dk1"/>
              </a:solidFill>
              <a:latin typeface="DM Sans"/>
              <a:ea typeface="DM Sans"/>
              <a:cs typeface="DM Sans"/>
              <a:sym typeface="DM Sans"/>
            </a:endParaRPr>
          </a:p>
        </p:txBody>
      </p:sp>
      <p:cxnSp>
        <p:nvCxnSpPr>
          <p:cNvPr id="390" name="Google Shape;390;p104"/>
          <p:cNvCxnSpPr>
            <a:stCxn id="389" idx="3"/>
            <a:endCxn id="373" idx="1"/>
          </p:cNvCxnSpPr>
          <p:nvPr/>
        </p:nvCxnSpPr>
        <p:spPr>
          <a:xfrm>
            <a:off x="3853433" y="2480633"/>
            <a:ext cx="696800" cy="800"/>
          </a:xfrm>
          <a:prstGeom prst="bentConnector3">
            <a:avLst>
              <a:gd name="adj1" fmla="val 50010"/>
            </a:avLst>
          </a:prstGeom>
          <a:noFill/>
          <a:ln w="9525" cap="flat" cmpd="sng">
            <a:solidFill>
              <a:srgbClr val="CCCCCC"/>
            </a:solidFill>
            <a:prstDash val="solid"/>
            <a:round/>
            <a:headEnd type="none" w="sm" len="sm"/>
            <a:tailEnd type="oval" w="med" len="med"/>
          </a:ln>
        </p:spPr>
      </p:cxnSp>
      <p:sp>
        <p:nvSpPr>
          <p:cNvPr id="391" name="Google Shape;391;p104"/>
          <p:cNvSpPr/>
          <p:nvPr/>
        </p:nvSpPr>
        <p:spPr>
          <a:xfrm>
            <a:off x="4382033" y="8971737"/>
            <a:ext cx="1865600" cy="574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Cookies</a:t>
            </a:r>
            <a:endParaRPr sz="1600">
              <a:solidFill>
                <a:schemeClr val="dk1"/>
              </a:solidFill>
              <a:latin typeface="DM Sans"/>
              <a:ea typeface="DM Sans"/>
              <a:cs typeface="DM Sans"/>
              <a:sym typeface="DM Sans"/>
            </a:endParaRPr>
          </a:p>
        </p:txBody>
      </p:sp>
      <p:sp>
        <p:nvSpPr>
          <p:cNvPr id="392" name="Google Shape;392;p104"/>
          <p:cNvSpPr/>
          <p:nvPr/>
        </p:nvSpPr>
        <p:spPr>
          <a:xfrm>
            <a:off x="7130400" y="8181267"/>
            <a:ext cx="2129200" cy="574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¿Qué es?</a:t>
            </a:r>
            <a:endParaRPr sz="1600">
              <a:solidFill>
                <a:schemeClr val="dk1"/>
              </a:solidFill>
              <a:latin typeface="DM Sans"/>
              <a:ea typeface="DM Sans"/>
              <a:cs typeface="DM Sans"/>
              <a:sym typeface="DM Sans"/>
            </a:endParaRPr>
          </a:p>
        </p:txBody>
      </p:sp>
      <p:cxnSp>
        <p:nvCxnSpPr>
          <p:cNvPr id="393" name="Google Shape;393;p104"/>
          <p:cNvCxnSpPr>
            <a:stCxn id="391" idx="3"/>
            <a:endCxn id="392" idx="1"/>
          </p:cNvCxnSpPr>
          <p:nvPr/>
        </p:nvCxnSpPr>
        <p:spPr>
          <a:xfrm rot="10800000" flipH="1">
            <a:off x="6247633" y="8468737"/>
            <a:ext cx="882800" cy="790400"/>
          </a:xfrm>
          <a:prstGeom prst="bentConnector3">
            <a:avLst>
              <a:gd name="adj1" fmla="val 49998"/>
            </a:avLst>
          </a:prstGeom>
          <a:noFill/>
          <a:ln w="9525" cap="flat" cmpd="sng">
            <a:solidFill>
              <a:srgbClr val="CCCCCC"/>
            </a:solidFill>
            <a:prstDash val="solid"/>
            <a:round/>
            <a:headEnd type="none" w="sm" len="sm"/>
            <a:tailEnd type="oval" w="med" len="med"/>
          </a:ln>
        </p:spPr>
      </p:cxnSp>
      <p:sp>
        <p:nvSpPr>
          <p:cNvPr id="394" name="Google Shape;394;p104"/>
          <p:cNvSpPr/>
          <p:nvPr/>
        </p:nvSpPr>
        <p:spPr>
          <a:xfrm>
            <a:off x="7130400" y="8941931"/>
            <a:ext cx="2129200" cy="6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Características</a:t>
            </a:r>
            <a:endParaRPr sz="1600">
              <a:solidFill>
                <a:schemeClr val="dk1"/>
              </a:solidFill>
              <a:latin typeface="DM Sans"/>
              <a:ea typeface="DM Sans"/>
              <a:cs typeface="DM Sans"/>
              <a:sym typeface="DM Sans"/>
            </a:endParaRPr>
          </a:p>
        </p:txBody>
      </p:sp>
      <p:cxnSp>
        <p:nvCxnSpPr>
          <p:cNvPr id="395" name="Google Shape;395;p104"/>
          <p:cNvCxnSpPr>
            <a:stCxn id="391" idx="3"/>
            <a:endCxn id="394" idx="1"/>
          </p:cNvCxnSpPr>
          <p:nvPr/>
        </p:nvCxnSpPr>
        <p:spPr>
          <a:xfrm>
            <a:off x="6247633" y="9259137"/>
            <a:ext cx="882800" cy="800"/>
          </a:xfrm>
          <a:prstGeom prst="bentConnector3">
            <a:avLst>
              <a:gd name="adj1" fmla="val 49998"/>
            </a:avLst>
          </a:prstGeom>
          <a:noFill/>
          <a:ln w="9525" cap="flat" cmpd="sng">
            <a:solidFill>
              <a:srgbClr val="CCCCCC"/>
            </a:solidFill>
            <a:prstDash val="solid"/>
            <a:round/>
            <a:headEnd type="none" w="sm" len="sm"/>
            <a:tailEnd type="oval" w="med" len="med"/>
          </a:ln>
        </p:spPr>
      </p:cxnSp>
      <p:cxnSp>
        <p:nvCxnSpPr>
          <p:cNvPr id="396" name="Google Shape;396;p104"/>
          <p:cNvCxnSpPr>
            <a:stCxn id="391" idx="3"/>
          </p:cNvCxnSpPr>
          <p:nvPr/>
        </p:nvCxnSpPr>
        <p:spPr>
          <a:xfrm>
            <a:off x="6247633" y="9259137"/>
            <a:ext cx="857200" cy="880000"/>
          </a:xfrm>
          <a:prstGeom prst="bentConnector2">
            <a:avLst/>
          </a:prstGeom>
          <a:noFill/>
          <a:ln w="9525" cap="flat" cmpd="sng">
            <a:solidFill>
              <a:srgbClr val="CCCCCC"/>
            </a:solidFill>
            <a:prstDash val="solid"/>
            <a:round/>
            <a:headEnd type="none" w="sm" len="sm"/>
            <a:tailEnd type="oval" w="med" len="med"/>
          </a:ln>
        </p:spPr>
      </p:cxnSp>
      <p:cxnSp>
        <p:nvCxnSpPr>
          <p:cNvPr id="397" name="Google Shape;397;p104"/>
          <p:cNvCxnSpPr>
            <a:endCxn id="398" idx="1"/>
          </p:cNvCxnSpPr>
          <p:nvPr/>
        </p:nvCxnSpPr>
        <p:spPr>
          <a:xfrm rot="-5400000">
            <a:off x="1459300" y="9646933"/>
            <a:ext cx="1038800" cy="263200"/>
          </a:xfrm>
          <a:prstGeom prst="bentConnector2">
            <a:avLst/>
          </a:prstGeom>
          <a:noFill/>
          <a:ln w="9525" cap="flat" cmpd="sng">
            <a:solidFill>
              <a:srgbClr val="CCCCCC"/>
            </a:solidFill>
            <a:prstDash val="solid"/>
            <a:round/>
            <a:headEnd type="none" w="sm" len="sm"/>
            <a:tailEnd type="oval" w="med" len="med"/>
          </a:ln>
        </p:spPr>
      </p:cxnSp>
      <p:sp>
        <p:nvSpPr>
          <p:cNvPr id="398" name="Google Shape;398;p104"/>
          <p:cNvSpPr/>
          <p:nvPr/>
        </p:nvSpPr>
        <p:spPr>
          <a:xfrm>
            <a:off x="2110300" y="8941933"/>
            <a:ext cx="1574800" cy="6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Información</a:t>
            </a:r>
            <a:endParaRPr sz="1600">
              <a:solidFill>
                <a:schemeClr val="dk1"/>
              </a:solidFill>
              <a:latin typeface="DM Sans"/>
              <a:ea typeface="DM Sans"/>
              <a:cs typeface="DM Sans"/>
              <a:sym typeface="DM Sans"/>
            </a:endParaRPr>
          </a:p>
        </p:txBody>
      </p:sp>
      <p:cxnSp>
        <p:nvCxnSpPr>
          <p:cNvPr id="399" name="Google Shape;399;p104"/>
          <p:cNvCxnSpPr>
            <a:stCxn id="398" idx="3"/>
            <a:endCxn id="391" idx="1"/>
          </p:cNvCxnSpPr>
          <p:nvPr/>
        </p:nvCxnSpPr>
        <p:spPr>
          <a:xfrm>
            <a:off x="3685100" y="9259133"/>
            <a:ext cx="696800" cy="800"/>
          </a:xfrm>
          <a:prstGeom prst="bentConnector3">
            <a:avLst>
              <a:gd name="adj1" fmla="val 50010"/>
            </a:avLst>
          </a:prstGeom>
          <a:noFill/>
          <a:ln w="9525" cap="flat" cmpd="sng">
            <a:solidFill>
              <a:srgbClr val="CCCCCC"/>
            </a:solidFill>
            <a:prstDash val="solid"/>
            <a:round/>
            <a:headEnd type="none" w="sm" len="sm"/>
            <a:tailEnd type="oval" w="med" len="med"/>
          </a:ln>
        </p:spPr>
      </p:cxnSp>
      <p:sp>
        <p:nvSpPr>
          <p:cNvPr id="400" name="Google Shape;400;p104"/>
          <p:cNvSpPr/>
          <p:nvPr/>
        </p:nvSpPr>
        <p:spPr>
          <a:xfrm>
            <a:off x="7296336" y="5304867"/>
            <a:ext cx="2129200" cy="574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Utilidad</a:t>
            </a:r>
            <a:endParaRPr sz="1600">
              <a:solidFill>
                <a:schemeClr val="dk1"/>
              </a:solidFill>
              <a:latin typeface="DM Sans"/>
              <a:ea typeface="DM Sans"/>
              <a:cs typeface="DM Sans"/>
              <a:sym typeface="DM Sans"/>
            </a:endParaRPr>
          </a:p>
        </p:txBody>
      </p:sp>
      <p:sp>
        <p:nvSpPr>
          <p:cNvPr id="401" name="Google Shape;401;p104"/>
          <p:cNvSpPr/>
          <p:nvPr/>
        </p:nvSpPr>
        <p:spPr>
          <a:xfrm>
            <a:off x="7280084" y="4485051"/>
            <a:ext cx="2129200" cy="574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Características</a:t>
            </a:r>
            <a:endParaRPr sz="1600">
              <a:solidFill>
                <a:schemeClr val="dk1"/>
              </a:solidFill>
              <a:latin typeface="DM Sans"/>
              <a:ea typeface="DM Sans"/>
              <a:cs typeface="DM Sans"/>
              <a:sym typeface="DM Sans"/>
            </a:endParaRPr>
          </a:p>
        </p:txBody>
      </p:sp>
      <p:cxnSp>
        <p:nvCxnSpPr>
          <p:cNvPr id="402" name="Google Shape;402;p104"/>
          <p:cNvCxnSpPr>
            <a:stCxn id="387" idx="3"/>
            <a:endCxn id="403" idx="1"/>
          </p:cNvCxnSpPr>
          <p:nvPr/>
        </p:nvCxnSpPr>
        <p:spPr>
          <a:xfrm>
            <a:off x="1618500" y="3635300"/>
            <a:ext cx="660000" cy="1547200"/>
          </a:xfrm>
          <a:prstGeom prst="bentConnector3">
            <a:avLst>
              <a:gd name="adj1" fmla="val 49997"/>
            </a:avLst>
          </a:prstGeom>
          <a:noFill/>
          <a:ln w="9525" cap="flat" cmpd="sng">
            <a:solidFill>
              <a:srgbClr val="CCCCCC"/>
            </a:solidFill>
            <a:prstDash val="solid"/>
            <a:round/>
            <a:headEnd type="none" w="sm" len="sm"/>
            <a:tailEnd type="oval" w="med" len="med"/>
          </a:ln>
        </p:spPr>
      </p:cxnSp>
      <p:sp>
        <p:nvSpPr>
          <p:cNvPr id="404" name="Google Shape;404;p104"/>
          <p:cNvSpPr/>
          <p:nvPr/>
        </p:nvSpPr>
        <p:spPr>
          <a:xfrm>
            <a:off x="4779367" y="4865551"/>
            <a:ext cx="1574800" cy="634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lt1"/>
                </a:solidFill>
                <a:latin typeface="DM Sans"/>
                <a:ea typeface="DM Sans"/>
                <a:cs typeface="DM Sans"/>
                <a:sym typeface="DM Sans"/>
              </a:rPr>
              <a:t>Sessions</a:t>
            </a:r>
            <a:endParaRPr sz="1600">
              <a:solidFill>
                <a:schemeClr val="lt1"/>
              </a:solidFill>
              <a:latin typeface="DM Sans"/>
              <a:ea typeface="DM Sans"/>
              <a:cs typeface="DM Sans"/>
              <a:sym typeface="DM Sans"/>
            </a:endParaRPr>
          </a:p>
        </p:txBody>
      </p:sp>
      <p:cxnSp>
        <p:nvCxnSpPr>
          <p:cNvPr id="405" name="Google Shape;405;p104"/>
          <p:cNvCxnSpPr>
            <a:stCxn id="404" idx="3"/>
            <a:endCxn id="401" idx="1"/>
          </p:cNvCxnSpPr>
          <p:nvPr/>
        </p:nvCxnSpPr>
        <p:spPr>
          <a:xfrm rot="10800000" flipH="1">
            <a:off x="6354167" y="4772351"/>
            <a:ext cx="926000" cy="410400"/>
          </a:xfrm>
          <a:prstGeom prst="bentConnector3">
            <a:avLst>
              <a:gd name="adj1" fmla="val 49996"/>
            </a:avLst>
          </a:prstGeom>
          <a:noFill/>
          <a:ln w="9525" cap="flat" cmpd="sng">
            <a:solidFill>
              <a:srgbClr val="CCCCCC"/>
            </a:solidFill>
            <a:prstDash val="solid"/>
            <a:round/>
            <a:headEnd type="none" w="sm" len="sm"/>
            <a:tailEnd type="oval" w="med" len="med"/>
          </a:ln>
        </p:spPr>
      </p:cxnSp>
      <p:sp>
        <p:nvSpPr>
          <p:cNvPr id="403" name="Google Shape;403;p104"/>
          <p:cNvSpPr/>
          <p:nvPr/>
        </p:nvSpPr>
        <p:spPr>
          <a:xfrm>
            <a:off x="2278633" y="4865151"/>
            <a:ext cx="1574800" cy="63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Identidad</a:t>
            </a:r>
            <a:endParaRPr sz="1600">
              <a:solidFill>
                <a:schemeClr val="dk1"/>
              </a:solidFill>
              <a:latin typeface="DM Sans"/>
              <a:ea typeface="DM Sans"/>
              <a:cs typeface="DM Sans"/>
              <a:sym typeface="DM Sans"/>
            </a:endParaRPr>
          </a:p>
        </p:txBody>
      </p:sp>
      <p:cxnSp>
        <p:nvCxnSpPr>
          <p:cNvPr id="406" name="Google Shape;406;p104"/>
          <p:cNvCxnSpPr>
            <a:stCxn id="403" idx="3"/>
            <a:endCxn id="404" idx="1"/>
          </p:cNvCxnSpPr>
          <p:nvPr/>
        </p:nvCxnSpPr>
        <p:spPr>
          <a:xfrm>
            <a:off x="3853433" y="5182351"/>
            <a:ext cx="926000" cy="800"/>
          </a:xfrm>
          <a:prstGeom prst="bentConnector3">
            <a:avLst>
              <a:gd name="adj1" fmla="val 49996"/>
            </a:avLst>
          </a:prstGeom>
          <a:noFill/>
          <a:ln w="9525" cap="flat" cmpd="sng">
            <a:solidFill>
              <a:srgbClr val="CCCCCC"/>
            </a:solidFill>
            <a:prstDash val="solid"/>
            <a:round/>
            <a:headEnd type="none" w="sm" len="sm"/>
            <a:tailEnd type="oval" w="med" len="med"/>
          </a:ln>
        </p:spPr>
      </p:cxnSp>
      <p:cxnSp>
        <p:nvCxnSpPr>
          <p:cNvPr id="407" name="Google Shape;407;p104"/>
          <p:cNvCxnSpPr>
            <a:stCxn id="404" idx="3"/>
            <a:endCxn id="400" idx="1"/>
          </p:cNvCxnSpPr>
          <p:nvPr/>
        </p:nvCxnSpPr>
        <p:spPr>
          <a:xfrm>
            <a:off x="6354167" y="5182751"/>
            <a:ext cx="942000" cy="409600"/>
          </a:xfrm>
          <a:prstGeom prst="bentConnector3">
            <a:avLst>
              <a:gd name="adj1" fmla="val 50009"/>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05"/>
          <p:cNvSpPr txBox="1"/>
          <p:nvPr/>
        </p:nvSpPr>
        <p:spPr>
          <a:xfrm>
            <a:off x="1083004" y="2936400"/>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Cookies</a:t>
            </a:r>
            <a:endParaRPr sz="5333" b="1">
              <a:solidFill>
                <a:schemeClr val="accent6"/>
              </a:solidFill>
              <a:latin typeface="DM Sans"/>
              <a:ea typeface="DM Sans"/>
              <a:cs typeface="DM Sans"/>
              <a:sym typeface="DM Sans"/>
            </a:endParaRPr>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106"/>
          <p:cNvSpPr txBox="1"/>
          <p:nvPr/>
        </p:nvSpPr>
        <p:spPr>
          <a:xfrm>
            <a:off x="836800" y="779201"/>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La necesidad de saber información del cliente</a:t>
            </a:r>
            <a:endParaRPr sz="5333" b="1">
              <a:solidFill>
                <a:schemeClr val="dk1"/>
              </a:solidFill>
              <a:latin typeface="DM Sans"/>
              <a:ea typeface="DM Sans"/>
              <a:cs typeface="DM Sans"/>
              <a:sym typeface="DM Sans"/>
            </a:endParaRPr>
          </a:p>
        </p:txBody>
      </p:sp>
      <p:sp>
        <p:nvSpPr>
          <p:cNvPr id="418" name="Google Shape;418;p106"/>
          <p:cNvSpPr txBox="1"/>
          <p:nvPr/>
        </p:nvSpPr>
        <p:spPr>
          <a:xfrm>
            <a:off x="836784" y="2977267"/>
            <a:ext cx="5112800" cy="211291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a:solidFill>
                  <a:schemeClr val="dk1"/>
                </a:solidFill>
                <a:latin typeface="DM Sans"/>
                <a:ea typeface="DM Sans"/>
                <a:cs typeface="DM Sans"/>
                <a:sym typeface="DM Sans"/>
              </a:rPr>
              <a:t>Cuando desarrollamos un sitio web, tenemos que contemplar que </a:t>
            </a:r>
            <a:r>
              <a:rPr lang="es" sz="1733">
                <a:solidFill>
                  <a:schemeClr val="dk1"/>
                </a:solidFill>
                <a:highlight>
                  <a:schemeClr val="accent6"/>
                </a:highlight>
                <a:latin typeface="DM Sans"/>
                <a:ea typeface="DM Sans"/>
                <a:cs typeface="DM Sans"/>
                <a:sym typeface="DM Sans"/>
              </a:rPr>
              <a:t>la forma de interactuar de un cliente suele ser diferente</a:t>
            </a:r>
            <a:r>
              <a:rPr lang="es" sz="1733">
                <a:solidFill>
                  <a:schemeClr val="dk1"/>
                </a:solidFill>
                <a:latin typeface="DM Sans"/>
                <a:ea typeface="DM Sans"/>
                <a:cs typeface="DM Sans"/>
                <a:sym typeface="DM Sans"/>
              </a:rPr>
              <a:t>, entonces es importante tener algún recurso para saber información sobre ciertos detalles de información y comportamiento de un cliente, para que el servidor pueda usar eso a su favor.</a:t>
            </a:r>
            <a:endParaRPr>
              <a:solidFill>
                <a:srgbClr val="000000"/>
              </a:solidFill>
              <a:latin typeface="DM Sans"/>
              <a:ea typeface="DM Sans"/>
              <a:cs typeface="DM Sans"/>
              <a:sym typeface="DM Sans"/>
            </a:endParaRPr>
          </a:p>
        </p:txBody>
      </p:sp>
      <p:sp>
        <p:nvSpPr>
          <p:cNvPr id="419" name="Google Shape;419;p106"/>
          <p:cNvSpPr txBox="1"/>
          <p:nvPr/>
        </p:nvSpPr>
        <p:spPr>
          <a:xfrm>
            <a:off x="6242417" y="2977268"/>
            <a:ext cx="5112800" cy="184623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a:solidFill>
                  <a:schemeClr val="dk1"/>
                </a:solidFill>
                <a:latin typeface="DM Sans"/>
                <a:ea typeface="DM Sans"/>
                <a:cs typeface="DM Sans"/>
                <a:sym typeface="DM Sans"/>
              </a:rPr>
              <a:t>¿Cómo podemos seguir un rastro de los clientes de nuestro sitio web y poder obtener un poco más de información de contacto y/o de  comportamiento sobre los clientes que nos visitan? </a:t>
            </a:r>
            <a:endParaRPr sz="1733">
              <a:solidFill>
                <a:schemeClr val="dk1"/>
              </a:solidFill>
              <a:latin typeface="DM Sans"/>
              <a:ea typeface="DM Sans"/>
              <a:cs typeface="DM Sans"/>
              <a:sym typeface="DM Sans"/>
            </a:endParaRPr>
          </a:p>
          <a:p>
            <a:pPr>
              <a:buClr>
                <a:schemeClr val="dk1"/>
              </a:buClr>
              <a:buSzPts val="1100"/>
            </a:pPr>
            <a:r>
              <a:rPr lang="es" sz="1733">
                <a:solidFill>
                  <a:schemeClr val="dk1"/>
                </a:solidFill>
                <a:latin typeface="DM Sans"/>
                <a:ea typeface="DM Sans"/>
                <a:cs typeface="DM Sans"/>
                <a:sym typeface="DM Sans"/>
              </a:rPr>
              <a:t>La respuesta: </a:t>
            </a:r>
            <a:r>
              <a:rPr lang="es" sz="1733" b="1">
                <a:solidFill>
                  <a:schemeClr val="dk1"/>
                </a:solidFill>
                <a:latin typeface="DM Sans"/>
                <a:ea typeface="DM Sans"/>
                <a:cs typeface="DM Sans"/>
                <a:sym typeface="DM Sans"/>
              </a:rPr>
              <a:t>cookies</a:t>
            </a:r>
            <a:r>
              <a:rPr lang="es" sz="1733">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07"/>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5" name="Google Shape;425;p107"/>
          <p:cNvSpPr txBox="1"/>
          <p:nvPr/>
        </p:nvSpPr>
        <p:spPr>
          <a:xfrm>
            <a:off x="4174300" y="1026301"/>
            <a:ext cx="7928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una cookie?</a:t>
            </a:r>
            <a:endParaRPr sz="5333" b="1">
              <a:solidFill>
                <a:schemeClr val="dk1"/>
              </a:solidFill>
              <a:latin typeface="DM Sans"/>
              <a:ea typeface="DM Sans"/>
              <a:cs typeface="DM Sans"/>
              <a:sym typeface="DM Sans"/>
            </a:endParaRPr>
          </a:p>
        </p:txBody>
      </p:sp>
      <p:sp>
        <p:nvSpPr>
          <p:cNvPr id="426" name="Google Shape;426;p107"/>
          <p:cNvSpPr txBox="1"/>
          <p:nvPr/>
        </p:nvSpPr>
        <p:spPr>
          <a:xfrm>
            <a:off x="4365233" y="2186867"/>
            <a:ext cx="68932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Una cookie es un pequeñísimo archivo de texto donde podremos almacenar información </a:t>
            </a:r>
            <a:r>
              <a:rPr lang="es" b="1">
                <a:latin typeface="DM Sans"/>
                <a:ea typeface="DM Sans"/>
                <a:cs typeface="DM Sans"/>
                <a:sym typeface="DM Sans"/>
              </a:rPr>
              <a:t>dentro del navegador</a:t>
            </a:r>
            <a:r>
              <a:rPr lang="es">
                <a:latin typeface="DM Sans"/>
                <a:ea typeface="DM Sans"/>
                <a:cs typeface="DM Sans"/>
                <a:sym typeface="DM Sans"/>
              </a:rPr>
              <a:t>, de manera que pueda viajar entre las peticiones y sirva como un ligero contenedor de información necesaria para poder procesar ciertas peticiones.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Algunos de los datos que se suelen guardar en una cookie son:</a:t>
            </a:r>
            <a:br>
              <a:rPr lang="es">
                <a:latin typeface="DM Sans"/>
                <a:ea typeface="DM Sans"/>
                <a:cs typeface="DM Sans"/>
                <a:sym typeface="DM Sans"/>
              </a:rPr>
            </a:b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Nombres de usuario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IDs de </a:t>
            </a:r>
            <a:r>
              <a:rPr lang="es" b="1">
                <a:latin typeface="DM Sans"/>
                <a:ea typeface="DM Sans"/>
                <a:cs typeface="DM Sans"/>
                <a:sym typeface="DM Sans"/>
              </a:rPr>
              <a:t>sesiones </a:t>
            </a:r>
            <a:r>
              <a:rPr lang="es">
                <a:latin typeface="DM Sans"/>
                <a:ea typeface="DM Sans"/>
                <a:cs typeface="DM Sans"/>
                <a:sym typeface="DM Sans"/>
              </a:rPr>
              <a:t>(que abarcaremos más adelante)</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Preferencias de navegación para tu página. </a:t>
            </a:r>
            <a:endParaRPr>
              <a:latin typeface="DM Sans"/>
              <a:ea typeface="DM Sans"/>
              <a:cs typeface="DM Sans"/>
              <a:sym typeface="DM Sans"/>
            </a:endParaRPr>
          </a:p>
        </p:txBody>
      </p:sp>
      <p:pic>
        <p:nvPicPr>
          <p:cNvPr id="427" name="Google Shape;427;p107"/>
          <p:cNvPicPr preferRelativeResize="0"/>
          <p:nvPr/>
        </p:nvPicPr>
        <p:blipFill rotWithShape="1">
          <a:blip r:embed="rId3">
            <a:alphaModFix/>
          </a:blip>
          <a:srcRect l="19904" r="26487"/>
          <a:stretch/>
        </p:blipFill>
        <p:spPr>
          <a:xfrm>
            <a:off x="807500" y="2500451"/>
            <a:ext cx="3366800" cy="3220832"/>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pSp>
        <p:nvGrpSpPr>
          <p:cNvPr id="1177" name="Google Shape;1177;p245"/>
          <p:cNvGrpSpPr/>
          <p:nvPr/>
        </p:nvGrpSpPr>
        <p:grpSpPr>
          <a:xfrm>
            <a:off x="609800" y="624382"/>
            <a:ext cx="574765" cy="574765"/>
            <a:chOff x="473351" y="619523"/>
            <a:chExt cx="738900" cy="738900"/>
          </a:xfrm>
        </p:grpSpPr>
        <p:sp>
          <p:nvSpPr>
            <p:cNvPr id="1178" name="Google Shape;1178;p245"/>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1179" name="Google Shape;1179;p24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180" name="Google Shape;1180;p245"/>
          <p:cNvSpPr txBox="1"/>
          <p:nvPr/>
        </p:nvSpPr>
        <p:spPr>
          <a:xfrm>
            <a:off x="526400" y="1199167"/>
            <a:ext cx="11139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Creación de una clase contador</a:t>
            </a:r>
            <a:endParaRPr sz="5200" b="1">
              <a:solidFill>
                <a:schemeClr val="dk1"/>
              </a:solidFill>
              <a:latin typeface="DM Sans"/>
              <a:ea typeface="DM Sans"/>
              <a:cs typeface="DM Sans"/>
              <a:sym typeface="DM Sans"/>
            </a:endParaRPr>
          </a:p>
        </p:txBody>
      </p:sp>
      <p:sp>
        <p:nvSpPr>
          <p:cNvPr id="1181" name="Google Shape;1181;p245"/>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1182" name="Google Shape;1182;p245"/>
          <p:cNvSpPr txBox="1"/>
          <p:nvPr/>
        </p:nvSpPr>
        <p:spPr>
          <a:xfrm>
            <a:off x="565267" y="2488933"/>
            <a:ext cx="9560800" cy="341781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¿Cómo lo hacemos? </a:t>
            </a:r>
            <a:r>
              <a:rPr lang="es" b="1">
                <a:latin typeface="DM Sans"/>
                <a:ea typeface="DM Sans"/>
                <a:cs typeface="DM Sans"/>
                <a:sym typeface="DM Sans"/>
              </a:rPr>
              <a:t>Se creará una clase que permitirá llevar cuentas individuales según cada responsable.</a:t>
            </a:r>
            <a:endParaRPr b="1">
              <a:latin typeface="DM Sans"/>
              <a:ea typeface="DM Sans"/>
              <a:cs typeface="DM Sans"/>
              <a:sym typeface="DM Sans"/>
            </a:endParaRPr>
          </a:p>
          <a:p>
            <a:endParaRPr b="1">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clase Contador</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La clase se creará con un nombre, representando al responsable del contador.</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contador debe inicializarse en 0</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Debe existir una variable estática que funcione como </a:t>
            </a:r>
            <a:r>
              <a:rPr lang="es" b="1">
                <a:latin typeface="DM Sans"/>
                <a:ea typeface="DM Sans"/>
                <a:cs typeface="DM Sans"/>
                <a:sym typeface="DM Sans"/>
              </a:rPr>
              <a:t>contador global</a:t>
            </a:r>
            <a:r>
              <a:rPr lang="es">
                <a:latin typeface="DM Sans"/>
                <a:ea typeface="DM Sans"/>
                <a:cs typeface="DM Sans"/>
                <a:sym typeface="DM Sans"/>
              </a:rPr>
              <a:t> de todas las instancias de contador creadas.</a:t>
            </a:r>
            <a:endParaRPr b="1">
              <a:latin typeface="DM Sans"/>
              <a:ea typeface="DM Sans"/>
              <a:cs typeface="DM Sans"/>
              <a:sym typeface="DM Sans"/>
            </a:endParaRPr>
          </a:p>
          <a:p>
            <a:pPr>
              <a:lnSpc>
                <a:spcPct val="115000"/>
              </a:lnSpc>
            </a:pPr>
            <a:endParaRPr>
              <a:solidFill>
                <a:schemeClr val="dk1"/>
              </a:solidFill>
              <a:latin typeface="DM Sans"/>
              <a:ea typeface="DM Sans"/>
              <a:cs typeface="DM Sans"/>
              <a:sym typeface="DM Sans"/>
            </a:endParaRPr>
          </a:p>
          <a:p>
            <a:pPr>
              <a:lnSpc>
                <a:spcPct val="115000"/>
              </a:lnSpc>
            </a:pPr>
            <a:r>
              <a:rPr lang="es" b="1">
                <a:solidFill>
                  <a:schemeClr val="dk1"/>
                </a:solidFill>
                <a:latin typeface="DM Sans"/>
                <a:ea typeface="DM Sans"/>
                <a:cs typeface="DM Sans"/>
                <a:sym typeface="DM Sans"/>
              </a:rPr>
              <a:t>Se espera una duración de 10 minutos.</a:t>
            </a:r>
            <a:endParaRPr>
              <a:latin typeface="DM Sans"/>
              <a:ea typeface="DM Sans"/>
              <a:cs typeface="DM Sans"/>
              <a:sym typeface="DM Sans"/>
            </a:endParaRPr>
          </a:p>
          <a:p>
            <a:pPr marL="609585">
              <a:lnSpc>
                <a:spcPct val="115000"/>
              </a:lnSpc>
            </a:pPr>
            <a:endParaRPr>
              <a:latin typeface="DM Sans"/>
              <a:ea typeface="DM Sans"/>
              <a:cs typeface="DM Sans"/>
              <a:sym typeface="DM Sans"/>
            </a:endParaRPr>
          </a:p>
        </p:txBody>
      </p:sp>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08"/>
          <p:cNvSpPr txBox="1"/>
          <p:nvPr/>
        </p:nvSpPr>
        <p:spPr>
          <a:xfrm>
            <a:off x="1083004" y="2485000"/>
            <a:ext cx="10026000" cy="1887528"/>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sz="5333" b="1">
                <a:solidFill>
                  <a:schemeClr val="lt1"/>
                </a:solidFill>
                <a:latin typeface="DM Sans"/>
                <a:ea typeface="DM Sans"/>
                <a:cs typeface="DM Sans"/>
                <a:sym typeface="DM Sans"/>
              </a:rPr>
              <a:t>Rastros que suele dejar un </a:t>
            </a:r>
            <a:r>
              <a:rPr lang="es" sz="5333" b="1">
                <a:solidFill>
                  <a:srgbClr val="EAFF6A"/>
                </a:solidFill>
                <a:latin typeface="DM Sans"/>
                <a:ea typeface="DM Sans"/>
                <a:cs typeface="DM Sans"/>
                <a:sym typeface="DM Sans"/>
              </a:rPr>
              <a:t>usuario al navegar en la web </a:t>
            </a:r>
            <a:endParaRPr sz="5333" b="1">
              <a:solidFill>
                <a:srgbClr val="EAFF6A"/>
              </a:solidFill>
              <a:latin typeface="DM Sans"/>
              <a:ea typeface="DM Sans"/>
              <a:cs typeface="DM Sans"/>
              <a:sym typeface="DM Sans"/>
            </a:endParaRPr>
          </a:p>
        </p:txBody>
      </p:sp>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109"/>
          <p:cNvPicPr preferRelativeResize="0"/>
          <p:nvPr/>
        </p:nvPicPr>
        <p:blipFill rotWithShape="1">
          <a:blip r:embed="rId3">
            <a:alphaModFix/>
          </a:blip>
          <a:srcRect l="14077" t="19854" r="22280" b="23677"/>
          <a:stretch/>
        </p:blipFill>
        <p:spPr>
          <a:xfrm>
            <a:off x="1132933" y="4550534"/>
            <a:ext cx="679267" cy="602733"/>
          </a:xfrm>
          <a:prstGeom prst="rect">
            <a:avLst/>
          </a:prstGeom>
          <a:noFill/>
          <a:ln>
            <a:noFill/>
          </a:ln>
        </p:spPr>
      </p:pic>
      <p:pic>
        <p:nvPicPr>
          <p:cNvPr id="438" name="Google Shape;438;p109"/>
          <p:cNvPicPr preferRelativeResize="0"/>
          <p:nvPr/>
        </p:nvPicPr>
        <p:blipFill>
          <a:blip r:embed="rId4">
            <a:alphaModFix/>
          </a:blip>
          <a:stretch>
            <a:fillRect/>
          </a:stretch>
        </p:blipFill>
        <p:spPr>
          <a:xfrm>
            <a:off x="991902" y="2109363"/>
            <a:ext cx="960517" cy="1067200"/>
          </a:xfrm>
          <a:prstGeom prst="rect">
            <a:avLst/>
          </a:prstGeom>
          <a:noFill/>
          <a:ln>
            <a:noFill/>
          </a:ln>
        </p:spPr>
      </p:pic>
      <p:pic>
        <p:nvPicPr>
          <p:cNvPr id="439" name="Google Shape;439;p109"/>
          <p:cNvPicPr preferRelativeResize="0"/>
          <p:nvPr/>
        </p:nvPicPr>
        <p:blipFill rotWithShape="1">
          <a:blip r:embed="rId5">
            <a:alphaModFix/>
          </a:blip>
          <a:srcRect t="41812" b="42027"/>
          <a:stretch/>
        </p:blipFill>
        <p:spPr>
          <a:xfrm>
            <a:off x="444900" y="2887667"/>
            <a:ext cx="11747099" cy="964533"/>
          </a:xfrm>
          <a:prstGeom prst="rect">
            <a:avLst/>
          </a:prstGeom>
          <a:noFill/>
          <a:ln>
            <a:noFill/>
          </a:ln>
        </p:spPr>
      </p:pic>
      <p:sp>
        <p:nvSpPr>
          <p:cNvPr id="440" name="Google Shape;440;p109"/>
          <p:cNvSpPr txBox="1"/>
          <p:nvPr/>
        </p:nvSpPr>
        <p:spPr>
          <a:xfrm>
            <a:off x="282300" y="279000"/>
            <a:ext cx="10331200" cy="106685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5333" b="1">
                <a:solidFill>
                  <a:schemeClr val="dk1"/>
                </a:solidFill>
                <a:latin typeface="DM Sans"/>
                <a:ea typeface="DM Sans"/>
                <a:cs typeface="DM Sans"/>
                <a:sym typeface="DM Sans"/>
              </a:rPr>
              <a:t>Ejemplo</a:t>
            </a:r>
            <a:endParaRPr sz="5333" b="1">
              <a:latin typeface="DM Sans"/>
              <a:ea typeface="DM Sans"/>
              <a:cs typeface="DM Sans"/>
              <a:sym typeface="DM Sans"/>
            </a:endParaRPr>
          </a:p>
        </p:txBody>
      </p:sp>
      <p:pic>
        <p:nvPicPr>
          <p:cNvPr id="441" name="Google Shape;441;p109"/>
          <p:cNvPicPr preferRelativeResize="0"/>
          <p:nvPr/>
        </p:nvPicPr>
        <p:blipFill rotWithShape="1">
          <a:blip r:embed="rId3">
            <a:alphaModFix/>
          </a:blip>
          <a:srcRect l="14076" t="19854" r="64536" b="23677"/>
          <a:stretch/>
        </p:blipFill>
        <p:spPr>
          <a:xfrm>
            <a:off x="1132934" y="3246834"/>
            <a:ext cx="493732" cy="1303703"/>
          </a:xfrm>
          <a:prstGeom prst="rect">
            <a:avLst/>
          </a:prstGeom>
          <a:noFill/>
          <a:ln>
            <a:noFill/>
          </a:ln>
        </p:spPr>
      </p:pic>
      <p:sp>
        <p:nvSpPr>
          <p:cNvPr id="442" name="Google Shape;442;p109"/>
          <p:cNvSpPr txBox="1"/>
          <p:nvPr/>
        </p:nvSpPr>
        <p:spPr>
          <a:xfrm>
            <a:off x="560567" y="1512651"/>
            <a:ext cx="2257200" cy="502726"/>
          </a:xfrm>
          <a:prstGeom prst="rect">
            <a:avLst/>
          </a:prstGeom>
          <a:noFill/>
          <a:ln>
            <a:noFill/>
          </a:ln>
        </p:spPr>
        <p:txBody>
          <a:bodyPr spcFirstLastPara="1" wrap="square" lIns="121900" tIns="121900" rIns="121900" bIns="121900" anchor="t" anchorCtr="0">
            <a:spAutoFit/>
          </a:bodyPr>
          <a:lstStyle/>
          <a:p>
            <a:r>
              <a:rPr lang="es" sz="1667">
                <a:latin typeface="DM Sans"/>
                <a:ea typeface="DM Sans"/>
                <a:cs typeface="DM Sans"/>
                <a:sym typeface="DM Sans"/>
              </a:rPr>
              <a:t>El cliente hace login</a:t>
            </a:r>
            <a:endParaRPr sz="1667">
              <a:latin typeface="DM Sans"/>
              <a:ea typeface="DM Sans"/>
              <a:cs typeface="DM Sans"/>
              <a:sym typeface="DM Sans"/>
            </a:endParaRPr>
          </a:p>
        </p:txBody>
      </p:sp>
      <p:sp>
        <p:nvSpPr>
          <p:cNvPr id="443" name="Google Shape;443;p109"/>
          <p:cNvSpPr txBox="1"/>
          <p:nvPr/>
        </p:nvSpPr>
        <p:spPr>
          <a:xfrm>
            <a:off x="583168" y="5321133"/>
            <a:ext cx="1778800" cy="1015815"/>
          </a:xfrm>
          <a:prstGeom prst="rect">
            <a:avLst/>
          </a:prstGeom>
          <a:noFill/>
          <a:ln>
            <a:noFill/>
          </a:ln>
        </p:spPr>
        <p:txBody>
          <a:bodyPr spcFirstLastPara="1" wrap="square" lIns="121900" tIns="121900" rIns="121900" bIns="121900" anchor="t" anchorCtr="0">
            <a:spAutoFit/>
          </a:bodyPr>
          <a:lstStyle/>
          <a:p>
            <a:pPr algn="ctr"/>
            <a:r>
              <a:rPr lang="es" sz="1667">
                <a:latin typeface="DM Sans"/>
                <a:ea typeface="DM Sans"/>
                <a:cs typeface="DM Sans"/>
                <a:sym typeface="DM Sans"/>
              </a:rPr>
              <a:t>La cookie almacena el id de la sesión</a:t>
            </a:r>
            <a:endParaRPr sz="1667">
              <a:latin typeface="DM Sans"/>
              <a:ea typeface="DM Sans"/>
              <a:cs typeface="DM Sans"/>
              <a:sym typeface="DM Sans"/>
            </a:endParaRPr>
          </a:p>
        </p:txBody>
      </p:sp>
      <p:pic>
        <p:nvPicPr>
          <p:cNvPr id="444" name="Google Shape;444;p109"/>
          <p:cNvPicPr preferRelativeResize="0"/>
          <p:nvPr/>
        </p:nvPicPr>
        <p:blipFill rotWithShape="1">
          <a:blip r:embed="rId3">
            <a:alphaModFix/>
          </a:blip>
          <a:srcRect l="14077" t="19854" r="22280" b="23677"/>
          <a:stretch/>
        </p:blipFill>
        <p:spPr>
          <a:xfrm>
            <a:off x="4566967" y="4550534"/>
            <a:ext cx="679267" cy="602733"/>
          </a:xfrm>
          <a:prstGeom prst="rect">
            <a:avLst/>
          </a:prstGeom>
          <a:noFill/>
          <a:ln>
            <a:noFill/>
          </a:ln>
        </p:spPr>
      </p:pic>
      <p:pic>
        <p:nvPicPr>
          <p:cNvPr id="445" name="Google Shape;445;p109"/>
          <p:cNvPicPr preferRelativeResize="0"/>
          <p:nvPr/>
        </p:nvPicPr>
        <p:blipFill rotWithShape="1">
          <a:blip r:embed="rId3">
            <a:alphaModFix/>
          </a:blip>
          <a:srcRect l="14076" t="19854" r="64536" b="23677"/>
          <a:stretch/>
        </p:blipFill>
        <p:spPr>
          <a:xfrm>
            <a:off x="4566967" y="3246834"/>
            <a:ext cx="493732" cy="1303703"/>
          </a:xfrm>
          <a:prstGeom prst="rect">
            <a:avLst/>
          </a:prstGeom>
          <a:noFill/>
          <a:ln>
            <a:noFill/>
          </a:ln>
        </p:spPr>
      </p:pic>
      <p:sp>
        <p:nvSpPr>
          <p:cNvPr id="446" name="Google Shape;446;p109"/>
          <p:cNvSpPr txBox="1"/>
          <p:nvPr/>
        </p:nvSpPr>
        <p:spPr>
          <a:xfrm>
            <a:off x="3365197" y="5064734"/>
            <a:ext cx="3082800" cy="1528904"/>
          </a:xfrm>
          <a:prstGeom prst="rect">
            <a:avLst/>
          </a:prstGeom>
          <a:noFill/>
          <a:ln>
            <a:noFill/>
          </a:ln>
        </p:spPr>
        <p:txBody>
          <a:bodyPr spcFirstLastPara="1" wrap="square" lIns="121900" tIns="121900" rIns="121900" bIns="121900" anchor="t" anchorCtr="0">
            <a:spAutoFit/>
          </a:bodyPr>
          <a:lstStyle/>
          <a:p>
            <a:pPr marL="609585"/>
            <a:r>
              <a:rPr lang="es" sz="1667">
                <a:latin typeface="DM Sans"/>
                <a:ea typeface="DM Sans"/>
                <a:cs typeface="DM Sans"/>
                <a:sym typeface="DM Sans"/>
              </a:rPr>
              <a:t>La cookie almacena:</a:t>
            </a:r>
            <a:endParaRPr sz="1667">
              <a:latin typeface="DM Sans"/>
              <a:ea typeface="DM Sans"/>
              <a:cs typeface="DM Sans"/>
              <a:sym typeface="DM Sans"/>
            </a:endParaRPr>
          </a:p>
          <a:p>
            <a:pPr marL="609585" indent="-410623" algn="ctr">
              <a:buClr>
                <a:schemeClr val="accent4"/>
              </a:buClr>
              <a:buSzPts val="1250"/>
              <a:buFont typeface="DM Sans"/>
              <a:buChar char="✓"/>
            </a:pPr>
            <a:r>
              <a:rPr lang="es" sz="1667">
                <a:latin typeface="DM Sans"/>
                <a:ea typeface="DM Sans"/>
                <a:cs typeface="DM Sans"/>
                <a:sym typeface="DM Sans"/>
              </a:rPr>
              <a:t>Id de sesión</a:t>
            </a:r>
            <a:endParaRPr sz="1667">
              <a:latin typeface="DM Sans"/>
              <a:ea typeface="DM Sans"/>
              <a:cs typeface="DM Sans"/>
              <a:sym typeface="DM Sans"/>
            </a:endParaRPr>
          </a:p>
          <a:p>
            <a:pPr marL="609585" indent="-410623" algn="ctr">
              <a:buClr>
                <a:schemeClr val="accent4"/>
              </a:buClr>
              <a:buSzPts val="1250"/>
              <a:buFont typeface="DM Sans"/>
              <a:buChar char="✓"/>
            </a:pPr>
            <a:r>
              <a:rPr lang="es" sz="1667">
                <a:latin typeface="DM Sans"/>
                <a:ea typeface="DM Sans"/>
                <a:cs typeface="DM Sans"/>
                <a:sym typeface="DM Sans"/>
              </a:rPr>
              <a:t>preferencias de configuración en página</a:t>
            </a:r>
            <a:endParaRPr sz="1667">
              <a:latin typeface="DM Sans"/>
              <a:ea typeface="DM Sans"/>
              <a:cs typeface="DM Sans"/>
              <a:sym typeface="DM Sans"/>
            </a:endParaRPr>
          </a:p>
        </p:txBody>
      </p:sp>
      <p:sp>
        <p:nvSpPr>
          <p:cNvPr id="447" name="Google Shape;447;p109"/>
          <p:cNvSpPr txBox="1"/>
          <p:nvPr/>
        </p:nvSpPr>
        <p:spPr>
          <a:xfrm>
            <a:off x="3315403" y="1346200"/>
            <a:ext cx="3182400" cy="759270"/>
          </a:xfrm>
          <a:prstGeom prst="rect">
            <a:avLst/>
          </a:prstGeom>
          <a:noFill/>
          <a:ln>
            <a:noFill/>
          </a:ln>
        </p:spPr>
        <p:txBody>
          <a:bodyPr spcFirstLastPara="1" wrap="square" lIns="121900" tIns="121900" rIns="121900" bIns="121900" anchor="t" anchorCtr="0">
            <a:spAutoFit/>
          </a:bodyPr>
          <a:lstStyle/>
          <a:p>
            <a:pPr algn="ctr"/>
            <a:r>
              <a:rPr lang="es" sz="1667">
                <a:latin typeface="DM Sans"/>
                <a:ea typeface="DM Sans"/>
                <a:cs typeface="DM Sans"/>
                <a:sym typeface="DM Sans"/>
              </a:rPr>
              <a:t>El cliente pone el fondo de la página en modo “obscuro”</a:t>
            </a:r>
            <a:endParaRPr sz="1667">
              <a:latin typeface="DM Sans"/>
              <a:ea typeface="DM Sans"/>
              <a:cs typeface="DM Sans"/>
              <a:sym typeface="DM Sans"/>
            </a:endParaRPr>
          </a:p>
        </p:txBody>
      </p:sp>
      <p:pic>
        <p:nvPicPr>
          <p:cNvPr id="448" name="Google Shape;448;p109"/>
          <p:cNvPicPr preferRelativeResize="0"/>
          <p:nvPr/>
        </p:nvPicPr>
        <p:blipFill rotWithShape="1">
          <a:blip r:embed="rId3">
            <a:alphaModFix/>
          </a:blip>
          <a:srcRect l="14077" t="19854" r="22280" b="23677"/>
          <a:stretch/>
        </p:blipFill>
        <p:spPr>
          <a:xfrm>
            <a:off x="8381500" y="4550534"/>
            <a:ext cx="679267" cy="602733"/>
          </a:xfrm>
          <a:prstGeom prst="rect">
            <a:avLst/>
          </a:prstGeom>
          <a:noFill/>
          <a:ln>
            <a:noFill/>
          </a:ln>
        </p:spPr>
      </p:pic>
      <p:pic>
        <p:nvPicPr>
          <p:cNvPr id="449" name="Google Shape;449;p109"/>
          <p:cNvPicPr preferRelativeResize="0"/>
          <p:nvPr/>
        </p:nvPicPr>
        <p:blipFill rotWithShape="1">
          <a:blip r:embed="rId3">
            <a:alphaModFix/>
          </a:blip>
          <a:srcRect l="14076" t="19854" r="64536" b="23677"/>
          <a:stretch/>
        </p:blipFill>
        <p:spPr>
          <a:xfrm>
            <a:off x="8416901" y="3246834"/>
            <a:ext cx="493732" cy="1303703"/>
          </a:xfrm>
          <a:prstGeom prst="rect">
            <a:avLst/>
          </a:prstGeom>
          <a:noFill/>
          <a:ln>
            <a:noFill/>
          </a:ln>
        </p:spPr>
      </p:pic>
      <p:sp>
        <p:nvSpPr>
          <p:cNvPr id="450" name="Google Shape;450;p109"/>
          <p:cNvSpPr txBox="1"/>
          <p:nvPr/>
        </p:nvSpPr>
        <p:spPr>
          <a:xfrm>
            <a:off x="7086936" y="5064734"/>
            <a:ext cx="3268400" cy="1528904"/>
          </a:xfrm>
          <a:prstGeom prst="rect">
            <a:avLst/>
          </a:prstGeom>
          <a:noFill/>
          <a:ln>
            <a:noFill/>
          </a:ln>
        </p:spPr>
        <p:txBody>
          <a:bodyPr spcFirstLastPara="1" wrap="square" lIns="121900" tIns="121900" rIns="121900" bIns="121900" anchor="t" anchorCtr="0">
            <a:spAutoFit/>
          </a:bodyPr>
          <a:lstStyle/>
          <a:p>
            <a:pPr algn="ctr"/>
            <a:r>
              <a:rPr lang="es" sz="1667">
                <a:latin typeface="DM Sans"/>
                <a:ea typeface="DM Sans"/>
                <a:cs typeface="DM Sans"/>
                <a:sym typeface="DM Sans"/>
              </a:rPr>
              <a:t>La cookie almacena:</a:t>
            </a:r>
            <a:endParaRPr sz="1667">
              <a:latin typeface="DM Sans"/>
              <a:ea typeface="DM Sans"/>
              <a:cs typeface="DM Sans"/>
              <a:sym typeface="DM Sans"/>
            </a:endParaRPr>
          </a:p>
          <a:p>
            <a:pPr marL="609585" indent="-410623" algn="ctr">
              <a:buClr>
                <a:schemeClr val="accent4"/>
              </a:buClr>
              <a:buSzPts val="1250"/>
              <a:buFont typeface="DM Sans"/>
              <a:buChar char="✓"/>
            </a:pPr>
            <a:r>
              <a:rPr lang="es" sz="1667">
                <a:latin typeface="DM Sans"/>
                <a:ea typeface="DM Sans"/>
                <a:cs typeface="DM Sans"/>
                <a:sym typeface="DM Sans"/>
              </a:rPr>
              <a:t>Id de sesión</a:t>
            </a:r>
            <a:endParaRPr sz="1667">
              <a:latin typeface="DM Sans"/>
              <a:ea typeface="DM Sans"/>
              <a:cs typeface="DM Sans"/>
              <a:sym typeface="DM Sans"/>
            </a:endParaRPr>
          </a:p>
          <a:p>
            <a:pPr marL="609585" indent="-410623" algn="ctr">
              <a:buClr>
                <a:schemeClr val="accent4"/>
              </a:buClr>
              <a:buSzPts val="1250"/>
              <a:buFont typeface="DM Sans"/>
              <a:buChar char="✓"/>
            </a:pPr>
            <a:r>
              <a:rPr lang="es" sz="1667">
                <a:latin typeface="DM Sans"/>
                <a:ea typeface="DM Sans"/>
                <a:cs typeface="DM Sans"/>
                <a:sym typeface="DM Sans"/>
              </a:rPr>
              <a:t>preferencias de configuración en página</a:t>
            </a:r>
            <a:endParaRPr sz="1667">
              <a:latin typeface="DM Sans"/>
              <a:ea typeface="DM Sans"/>
              <a:cs typeface="DM Sans"/>
              <a:sym typeface="DM Sans"/>
            </a:endParaRPr>
          </a:p>
          <a:p>
            <a:pPr marL="609585" indent="-410623" algn="ctr">
              <a:buClr>
                <a:schemeClr val="accent4"/>
              </a:buClr>
              <a:buSzPts val="1250"/>
              <a:buFont typeface="DM Sans"/>
              <a:buChar char="✓"/>
            </a:pPr>
            <a:r>
              <a:rPr lang="es" sz="1667">
                <a:latin typeface="DM Sans"/>
                <a:ea typeface="DM Sans"/>
                <a:cs typeface="DM Sans"/>
                <a:sym typeface="DM Sans"/>
              </a:rPr>
              <a:t>Búsquedas recientes</a:t>
            </a:r>
            <a:endParaRPr sz="1667">
              <a:latin typeface="DM Sans"/>
              <a:ea typeface="DM Sans"/>
              <a:cs typeface="DM Sans"/>
              <a:sym typeface="DM Sans"/>
            </a:endParaRPr>
          </a:p>
        </p:txBody>
      </p:sp>
      <p:pic>
        <p:nvPicPr>
          <p:cNvPr id="451" name="Google Shape;451;p109"/>
          <p:cNvPicPr preferRelativeResize="0"/>
          <p:nvPr/>
        </p:nvPicPr>
        <p:blipFill>
          <a:blip r:embed="rId4">
            <a:alphaModFix/>
          </a:blip>
          <a:stretch>
            <a:fillRect/>
          </a:stretch>
        </p:blipFill>
        <p:spPr>
          <a:xfrm>
            <a:off x="4333568" y="2109363"/>
            <a:ext cx="960517" cy="1067200"/>
          </a:xfrm>
          <a:prstGeom prst="rect">
            <a:avLst/>
          </a:prstGeom>
          <a:noFill/>
          <a:ln>
            <a:noFill/>
          </a:ln>
        </p:spPr>
      </p:pic>
      <p:sp>
        <p:nvSpPr>
          <p:cNvPr id="452" name="Google Shape;452;p109"/>
          <p:cNvSpPr txBox="1"/>
          <p:nvPr/>
        </p:nvSpPr>
        <p:spPr>
          <a:xfrm>
            <a:off x="7269951" y="1346184"/>
            <a:ext cx="2787600" cy="759270"/>
          </a:xfrm>
          <a:prstGeom prst="rect">
            <a:avLst/>
          </a:prstGeom>
          <a:noFill/>
          <a:ln>
            <a:noFill/>
          </a:ln>
        </p:spPr>
        <p:txBody>
          <a:bodyPr spcFirstLastPara="1" wrap="square" lIns="121900" tIns="121900" rIns="121900" bIns="121900" anchor="t" anchorCtr="0">
            <a:spAutoFit/>
          </a:bodyPr>
          <a:lstStyle/>
          <a:p>
            <a:pPr algn="ctr"/>
            <a:r>
              <a:rPr lang="es" sz="1667">
                <a:latin typeface="DM Sans"/>
                <a:ea typeface="DM Sans"/>
                <a:cs typeface="DM Sans"/>
                <a:sym typeface="DM Sans"/>
              </a:rPr>
              <a:t>El cliente busca productos específicos</a:t>
            </a:r>
            <a:endParaRPr sz="1667">
              <a:latin typeface="DM Sans"/>
              <a:ea typeface="DM Sans"/>
              <a:cs typeface="DM Sans"/>
              <a:sym typeface="DM Sans"/>
            </a:endParaRPr>
          </a:p>
        </p:txBody>
      </p:sp>
      <p:pic>
        <p:nvPicPr>
          <p:cNvPr id="453" name="Google Shape;453;p109"/>
          <p:cNvPicPr preferRelativeResize="0"/>
          <p:nvPr/>
        </p:nvPicPr>
        <p:blipFill>
          <a:blip r:embed="rId4">
            <a:alphaModFix/>
          </a:blip>
          <a:stretch>
            <a:fillRect/>
          </a:stretch>
        </p:blipFill>
        <p:spPr>
          <a:xfrm>
            <a:off x="8183502" y="2109363"/>
            <a:ext cx="960517" cy="1067200"/>
          </a:xfrm>
          <a:prstGeom prst="rect">
            <a:avLst/>
          </a:prstGeom>
          <a:noFill/>
          <a:ln>
            <a:noFill/>
          </a:ln>
        </p:spPr>
      </p:pic>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1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59" name="Google Shape;459;p110"/>
          <p:cNvSpPr txBox="1"/>
          <p:nvPr/>
        </p:nvSpPr>
        <p:spPr>
          <a:xfrm>
            <a:off x="631133" y="2168133"/>
            <a:ext cx="10802400" cy="3550099"/>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067">
                <a:solidFill>
                  <a:schemeClr val="lt1"/>
                </a:solidFill>
                <a:latin typeface="DM Sans"/>
                <a:ea typeface="DM Sans"/>
                <a:cs typeface="DM Sans"/>
                <a:sym typeface="DM Sans"/>
              </a:rPr>
              <a:t>Las cookies viven en el navegador, por lo que son fácilmente accesibles por múltiples elementos externos.</a:t>
            </a:r>
            <a:endParaRPr sz="3067">
              <a:solidFill>
                <a:schemeClr val="lt1"/>
              </a:solidFill>
              <a:latin typeface="DM Sans"/>
              <a:ea typeface="DM Sans"/>
              <a:cs typeface="DM Sans"/>
              <a:sym typeface="DM Sans"/>
            </a:endParaRPr>
          </a:p>
          <a:p>
            <a:pPr>
              <a:buClr>
                <a:srgbClr val="000000"/>
              </a:buClr>
              <a:buSzPts val="2500"/>
            </a:pPr>
            <a:endParaRPr sz="3067">
              <a:solidFill>
                <a:schemeClr val="lt1"/>
              </a:solidFill>
              <a:latin typeface="DM Sans"/>
              <a:ea typeface="DM Sans"/>
              <a:cs typeface="DM Sans"/>
              <a:sym typeface="DM Sans"/>
            </a:endParaRPr>
          </a:p>
          <a:p>
            <a:pPr>
              <a:buClr>
                <a:srgbClr val="000000"/>
              </a:buClr>
              <a:buSzPts val="2500"/>
            </a:pPr>
            <a:r>
              <a:rPr lang="es" sz="3067" b="1">
                <a:solidFill>
                  <a:srgbClr val="EAFF6A"/>
                </a:solidFill>
                <a:latin typeface="DM Sans"/>
                <a:ea typeface="DM Sans"/>
                <a:cs typeface="DM Sans"/>
                <a:sym typeface="DM Sans"/>
              </a:rPr>
              <a:t>Por ningún motivo guardamos información sensible en una cookie</a:t>
            </a:r>
            <a:r>
              <a:rPr lang="es" sz="3067">
                <a:solidFill>
                  <a:srgbClr val="EAFF6A"/>
                </a:solidFill>
                <a:latin typeface="DM Sans"/>
                <a:ea typeface="DM Sans"/>
                <a:cs typeface="DM Sans"/>
                <a:sym typeface="DM Sans"/>
              </a:rPr>
              <a:t>.</a:t>
            </a:r>
            <a:r>
              <a:rPr lang="es" sz="3067">
                <a:solidFill>
                  <a:schemeClr val="lt1"/>
                </a:solidFill>
                <a:latin typeface="DM Sans"/>
                <a:ea typeface="DM Sans"/>
                <a:cs typeface="DM Sans"/>
                <a:sym typeface="DM Sans"/>
              </a:rPr>
              <a:t> Nunca guardamos información de métodos de pago, contraseñas, ni cualquier dato que pudiera comprometer la seguridad del cliente.</a:t>
            </a:r>
            <a:endParaRPr sz="3067">
              <a:solidFill>
                <a:schemeClr val="lt1"/>
              </a:solidFill>
              <a:latin typeface="DM Sans"/>
              <a:ea typeface="DM Sans"/>
              <a:cs typeface="DM Sans"/>
              <a:sym typeface="DM Sans"/>
            </a:endParaRPr>
          </a:p>
        </p:txBody>
      </p:sp>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11"/>
          <p:cNvSpPr txBox="1"/>
          <p:nvPr/>
        </p:nvSpPr>
        <p:spPr>
          <a:xfrm>
            <a:off x="772000" y="2061833"/>
            <a:ext cx="7291600" cy="4432400"/>
          </a:xfrm>
          <a:prstGeom prst="rect">
            <a:avLst/>
          </a:prstGeom>
          <a:noFill/>
          <a:ln>
            <a:noFill/>
          </a:ln>
        </p:spPr>
        <p:txBody>
          <a:bodyPr spcFirstLastPara="1" wrap="square" lIns="121900" tIns="121900" rIns="121900" bIns="121900" anchor="t" anchorCtr="0">
            <a:noAutofit/>
          </a:bodyPr>
          <a:lstStyle/>
          <a:p>
            <a:pPr marL="609585" indent="-419090">
              <a:lnSpc>
                <a:spcPct val="115000"/>
              </a:lnSpc>
              <a:buClr>
                <a:schemeClr val="accent4"/>
              </a:buClr>
              <a:buSzPts val="1350"/>
              <a:buFont typeface="Helvetica Neue Light"/>
              <a:buChar char="✓"/>
            </a:pPr>
            <a:r>
              <a:rPr lang="es">
                <a:solidFill>
                  <a:schemeClr val="dk1"/>
                </a:solidFill>
                <a:highlight>
                  <a:schemeClr val="lt1"/>
                </a:highlight>
                <a:latin typeface="DM Sans"/>
                <a:ea typeface="DM Sans"/>
                <a:cs typeface="DM Sans"/>
                <a:sym typeface="DM Sans"/>
              </a:rPr>
              <a:t>A las cookies se les puede configurar un </a:t>
            </a:r>
            <a:r>
              <a:rPr lang="es" b="1">
                <a:solidFill>
                  <a:schemeClr val="dk1"/>
                </a:solidFill>
                <a:highlight>
                  <a:schemeClr val="lt1"/>
                </a:highlight>
                <a:latin typeface="DM Sans"/>
                <a:ea typeface="DM Sans"/>
                <a:cs typeface="DM Sans"/>
                <a:sym typeface="DM Sans"/>
              </a:rPr>
              <a:t>tiempo de vida</a:t>
            </a:r>
            <a:r>
              <a:rPr lang="es">
                <a:solidFill>
                  <a:schemeClr val="dk1"/>
                </a:solidFill>
                <a:highlight>
                  <a:schemeClr val="lt1"/>
                </a:highlight>
                <a:latin typeface="DM Sans"/>
                <a:ea typeface="DM Sans"/>
                <a:cs typeface="DM Sans"/>
                <a:sym typeface="DM Sans"/>
              </a:rPr>
              <a:t>. Una vez finalizado el mismo, la cookie se elimina del navegador.</a:t>
            </a:r>
            <a:endParaRPr>
              <a:solidFill>
                <a:schemeClr val="dk1"/>
              </a:solidFill>
              <a:highlight>
                <a:schemeClr val="lt1"/>
              </a:highlight>
              <a:latin typeface="DM Sans"/>
              <a:ea typeface="DM Sans"/>
              <a:cs typeface="DM Sans"/>
              <a:sym typeface="DM Sans"/>
            </a:endParaRPr>
          </a:p>
          <a:p>
            <a:pPr marL="609585" indent="-419090">
              <a:lnSpc>
                <a:spcPct val="115000"/>
              </a:lnSpc>
              <a:spcBef>
                <a:spcPts val="1333"/>
              </a:spcBef>
              <a:buClr>
                <a:schemeClr val="accent4"/>
              </a:buClr>
              <a:buSzPts val="1350"/>
              <a:buFont typeface="DM Sans"/>
              <a:buChar char="✓"/>
            </a:pPr>
            <a:r>
              <a:rPr lang="es">
                <a:solidFill>
                  <a:schemeClr val="dk1"/>
                </a:solidFill>
                <a:highlight>
                  <a:schemeClr val="lt1"/>
                </a:highlight>
                <a:latin typeface="DM Sans"/>
                <a:ea typeface="DM Sans"/>
                <a:cs typeface="DM Sans"/>
                <a:sym typeface="DM Sans"/>
              </a:rPr>
              <a:t>Al almacenarse del lado del cliente, el espacio con el que se cuenta es limitado, por lo que se recomienda elegir de forma adecuada lo que se vaya a guardar como cookie.</a:t>
            </a:r>
            <a:endParaRPr>
              <a:solidFill>
                <a:schemeClr val="dk1"/>
              </a:solidFill>
              <a:highlight>
                <a:schemeClr val="lt1"/>
              </a:highlight>
              <a:latin typeface="DM Sans"/>
              <a:ea typeface="DM Sans"/>
              <a:cs typeface="DM Sans"/>
              <a:sym typeface="DM Sans"/>
            </a:endParaRPr>
          </a:p>
          <a:p>
            <a:pPr marL="609585" indent="-419090">
              <a:lnSpc>
                <a:spcPct val="115000"/>
              </a:lnSpc>
              <a:spcBef>
                <a:spcPts val="1333"/>
              </a:spcBef>
              <a:buClr>
                <a:schemeClr val="accent4"/>
              </a:buClr>
              <a:buSzPts val="1350"/>
              <a:buFont typeface="DM Sans"/>
              <a:buChar char="✓"/>
            </a:pPr>
            <a:r>
              <a:rPr lang="es">
                <a:solidFill>
                  <a:schemeClr val="dk1"/>
                </a:solidFill>
                <a:highlight>
                  <a:schemeClr val="lt1"/>
                </a:highlight>
                <a:latin typeface="DM Sans"/>
                <a:ea typeface="DM Sans"/>
                <a:cs typeface="DM Sans"/>
                <a:sym typeface="DM Sans"/>
              </a:rPr>
              <a:t>Podemos asignarles claves secretas para poder aumentar la seguridad</a:t>
            </a:r>
            <a:endParaRPr>
              <a:solidFill>
                <a:schemeClr val="dk1"/>
              </a:solidFill>
              <a:highlight>
                <a:schemeClr val="lt1"/>
              </a:highlight>
              <a:latin typeface="DM Sans"/>
              <a:ea typeface="DM Sans"/>
              <a:cs typeface="DM Sans"/>
              <a:sym typeface="DM Sans"/>
            </a:endParaRPr>
          </a:p>
          <a:p>
            <a:pPr marL="609585" indent="-419090">
              <a:lnSpc>
                <a:spcPct val="115000"/>
              </a:lnSpc>
              <a:spcBef>
                <a:spcPts val="1333"/>
              </a:spcBef>
              <a:buClr>
                <a:schemeClr val="accent4"/>
              </a:buClr>
              <a:buSzPts val="1350"/>
              <a:buFont typeface="DM Sans"/>
              <a:buChar char="✓"/>
            </a:pPr>
            <a:r>
              <a:rPr lang="es">
                <a:solidFill>
                  <a:schemeClr val="dk1"/>
                </a:solidFill>
                <a:highlight>
                  <a:schemeClr val="lt1"/>
                </a:highlight>
                <a:latin typeface="DM Sans"/>
                <a:ea typeface="DM Sans"/>
                <a:cs typeface="DM Sans"/>
                <a:sym typeface="DM Sans"/>
              </a:rPr>
              <a:t>Viven en el navegador, así que no guardamos datos sensibles</a:t>
            </a:r>
            <a:endParaRPr>
              <a:solidFill>
                <a:schemeClr val="dk1"/>
              </a:solidFill>
              <a:highlight>
                <a:schemeClr val="lt1"/>
              </a:highlight>
              <a:latin typeface="DM Sans"/>
              <a:ea typeface="DM Sans"/>
              <a:cs typeface="DM Sans"/>
              <a:sym typeface="DM Sans"/>
            </a:endParaRPr>
          </a:p>
          <a:p>
            <a:pPr>
              <a:lnSpc>
                <a:spcPct val="115000"/>
              </a:lnSpc>
              <a:spcBef>
                <a:spcPts val="1333"/>
              </a:spcBef>
            </a:pPr>
            <a:endParaRPr>
              <a:solidFill>
                <a:schemeClr val="dk1"/>
              </a:solidFill>
              <a:highlight>
                <a:schemeClr val="lt1"/>
              </a:highlight>
              <a:latin typeface="DM Sans"/>
              <a:ea typeface="DM Sans"/>
              <a:cs typeface="DM Sans"/>
              <a:sym typeface="DM Sans"/>
            </a:endParaRPr>
          </a:p>
        </p:txBody>
      </p:sp>
      <p:sp>
        <p:nvSpPr>
          <p:cNvPr id="465" name="Google Shape;465;p111"/>
          <p:cNvSpPr txBox="1"/>
          <p:nvPr/>
        </p:nvSpPr>
        <p:spPr>
          <a:xfrm>
            <a:off x="772000" y="651700"/>
            <a:ext cx="6224800" cy="10172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Características</a:t>
            </a:r>
            <a:endParaRPr sz="5333" b="1">
              <a:latin typeface="DM Sans"/>
              <a:ea typeface="DM Sans"/>
              <a:cs typeface="DM Sans"/>
              <a:sym typeface="DM Sans"/>
            </a:endParaRPr>
          </a:p>
        </p:txBody>
      </p:sp>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12"/>
          <p:cNvSpPr txBox="1"/>
          <p:nvPr/>
        </p:nvSpPr>
        <p:spPr>
          <a:xfrm>
            <a:off x="578133" y="583767"/>
            <a:ext cx="10683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Comenzando a utilizar cookies</a:t>
            </a:r>
            <a:endParaRPr sz="4667" b="1">
              <a:solidFill>
                <a:schemeClr val="dk1"/>
              </a:solidFill>
              <a:latin typeface="DM Sans"/>
              <a:ea typeface="DM Sans"/>
              <a:cs typeface="DM Sans"/>
              <a:sym typeface="DM Sans"/>
            </a:endParaRPr>
          </a:p>
        </p:txBody>
      </p:sp>
      <p:sp>
        <p:nvSpPr>
          <p:cNvPr id="471" name="Google Shape;471;p112"/>
          <p:cNvSpPr txBox="1"/>
          <p:nvPr/>
        </p:nvSpPr>
        <p:spPr>
          <a:xfrm>
            <a:off x="740067" y="1905517"/>
            <a:ext cx="3488000" cy="80017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Partimos de instalar express y el módulo de cookie-parser</a:t>
            </a:r>
            <a:endParaRPr>
              <a:latin typeface="DM Sans"/>
              <a:ea typeface="DM Sans"/>
              <a:cs typeface="DM Sans"/>
              <a:sym typeface="DM Sans"/>
            </a:endParaRPr>
          </a:p>
        </p:txBody>
      </p:sp>
      <p:pic>
        <p:nvPicPr>
          <p:cNvPr id="472" name="Google Shape;472;p112"/>
          <p:cNvPicPr preferRelativeResize="0"/>
          <p:nvPr/>
        </p:nvPicPr>
        <p:blipFill>
          <a:blip r:embed="rId3">
            <a:alphaModFix/>
          </a:blip>
          <a:stretch>
            <a:fillRect/>
          </a:stretch>
        </p:blipFill>
        <p:spPr>
          <a:xfrm>
            <a:off x="4824249" y="2144834"/>
            <a:ext cx="5363200" cy="321767"/>
          </a:xfrm>
          <a:prstGeom prst="rect">
            <a:avLst/>
          </a:prstGeom>
          <a:noFill/>
          <a:ln>
            <a:noFill/>
          </a:ln>
        </p:spPr>
      </p:pic>
      <p:sp>
        <p:nvSpPr>
          <p:cNvPr id="473" name="Google Shape;473;p112"/>
          <p:cNvSpPr txBox="1"/>
          <p:nvPr/>
        </p:nvSpPr>
        <p:spPr>
          <a:xfrm>
            <a:off x="740067" y="3940534"/>
            <a:ext cx="4153600" cy="163117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Posteriormente, siguiendo la arquitectura que hemos hecho en previos proyectos, configuraremos nuestro servidor. </a:t>
            </a:r>
            <a:r>
              <a:rPr lang="es" b="1">
                <a:latin typeface="DM Sans"/>
                <a:ea typeface="DM Sans"/>
                <a:cs typeface="DM Sans"/>
                <a:sym typeface="DM Sans"/>
              </a:rPr>
              <a:t>Utilizaremos el middleware con </a:t>
            </a:r>
            <a:r>
              <a:rPr lang="es" b="1" u="sng">
                <a:latin typeface="DM Sans"/>
                <a:ea typeface="DM Sans"/>
                <a:cs typeface="DM Sans"/>
                <a:sym typeface="DM Sans"/>
              </a:rPr>
              <a:t>app.use</a:t>
            </a:r>
            <a:endParaRPr b="1">
              <a:latin typeface="DM Sans"/>
              <a:ea typeface="DM Sans"/>
              <a:cs typeface="DM Sans"/>
              <a:sym typeface="DM Sans"/>
            </a:endParaRPr>
          </a:p>
        </p:txBody>
      </p:sp>
      <p:pic>
        <p:nvPicPr>
          <p:cNvPr id="474" name="Google Shape;474;p112"/>
          <p:cNvPicPr preferRelativeResize="0"/>
          <p:nvPr/>
        </p:nvPicPr>
        <p:blipFill>
          <a:blip r:embed="rId4">
            <a:alphaModFix/>
          </a:blip>
          <a:stretch>
            <a:fillRect/>
          </a:stretch>
        </p:blipFill>
        <p:spPr>
          <a:xfrm>
            <a:off x="4824233" y="3475799"/>
            <a:ext cx="6627699" cy="2433100"/>
          </a:xfrm>
          <a:prstGeom prst="rect">
            <a:avLst/>
          </a:prstGeom>
          <a:noFill/>
          <a:ln>
            <a:noFill/>
          </a:ln>
        </p:spPr>
      </p:pic>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13"/>
          <p:cNvSpPr txBox="1"/>
          <p:nvPr/>
        </p:nvSpPr>
        <p:spPr>
          <a:xfrm>
            <a:off x="1948400" y="29364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Utilización de cookies:</a:t>
            </a:r>
            <a:endParaRPr sz="5333" b="1">
              <a:solidFill>
                <a:schemeClr val="dk1"/>
              </a:solidFill>
              <a:latin typeface="DM Sans"/>
              <a:ea typeface="DM Sans"/>
              <a:cs typeface="DM Sans"/>
              <a:sym typeface="DM Sans"/>
            </a:endParaRPr>
          </a:p>
          <a:p>
            <a:pPr algn="ctr">
              <a:lnSpc>
                <a:spcPct val="90000"/>
              </a:lnSpc>
              <a:buClr>
                <a:srgbClr val="000000"/>
              </a:buClr>
              <a:buSzPts val="4000"/>
            </a:pPr>
            <a:r>
              <a:rPr lang="es" sz="5333" b="1">
                <a:solidFill>
                  <a:schemeClr val="dk1"/>
                </a:solidFill>
                <a:latin typeface="DM Sans"/>
                <a:ea typeface="DM Sans"/>
                <a:cs typeface="DM Sans"/>
                <a:sym typeface="DM Sans"/>
              </a:rPr>
              <a:t>set, get y clear</a:t>
            </a:r>
            <a:endParaRPr sz="5333" b="1">
              <a:solidFill>
                <a:schemeClr val="dk1"/>
              </a:solidFill>
              <a:latin typeface="DM Sans"/>
              <a:ea typeface="DM Sans"/>
              <a:cs typeface="DM Sans"/>
              <a:sym typeface="DM Sans"/>
            </a:endParaRPr>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14"/>
          <p:cNvSpPr txBox="1"/>
          <p:nvPr/>
        </p:nvSpPr>
        <p:spPr>
          <a:xfrm>
            <a:off x="836800" y="7792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Setear una cookie</a:t>
            </a:r>
            <a:endParaRPr sz="5333" b="1">
              <a:solidFill>
                <a:schemeClr val="dk1"/>
              </a:solidFill>
              <a:latin typeface="DM Sans"/>
              <a:ea typeface="DM Sans"/>
              <a:cs typeface="DM Sans"/>
              <a:sym typeface="DM Sans"/>
            </a:endParaRPr>
          </a:p>
        </p:txBody>
      </p:sp>
      <p:sp>
        <p:nvSpPr>
          <p:cNvPr id="485" name="Google Shape;485;p114"/>
          <p:cNvSpPr txBox="1"/>
          <p:nvPr/>
        </p:nvSpPr>
        <p:spPr>
          <a:xfrm>
            <a:off x="836784" y="2520834"/>
            <a:ext cx="5112800" cy="2912937"/>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a:solidFill>
                  <a:schemeClr val="dk1"/>
                </a:solidFill>
                <a:latin typeface="DM Sans"/>
                <a:ea typeface="DM Sans"/>
                <a:cs typeface="DM Sans"/>
                <a:sym typeface="DM Sans"/>
              </a:rPr>
              <a:t>Una cookie debe setearse dentro del flujo de vida de una petición, por lo tanto, llamaremos un endpoint llamado </a:t>
            </a:r>
            <a:r>
              <a:rPr lang="es" sz="1733" b="1">
                <a:solidFill>
                  <a:schemeClr val="dk1"/>
                </a:solidFill>
                <a:latin typeface="DM Sans"/>
                <a:ea typeface="DM Sans"/>
                <a:cs typeface="DM Sans"/>
                <a:sym typeface="DM Sans"/>
              </a:rPr>
              <a:t>/setCookie</a:t>
            </a:r>
            <a:r>
              <a:rPr lang="es" sz="1733">
                <a:solidFill>
                  <a:schemeClr val="dk1"/>
                </a:solidFill>
                <a:latin typeface="DM Sans"/>
                <a:ea typeface="DM Sans"/>
                <a:cs typeface="DM Sans"/>
                <a:sym typeface="DM Sans"/>
              </a:rPr>
              <a:t> donde utilizaremos el objeto </a:t>
            </a:r>
            <a:r>
              <a:rPr lang="es" sz="1733" b="1">
                <a:solidFill>
                  <a:schemeClr val="dk1"/>
                </a:solidFill>
                <a:latin typeface="DM Sans"/>
                <a:ea typeface="DM Sans"/>
                <a:cs typeface="DM Sans"/>
                <a:sym typeface="DM Sans"/>
              </a:rPr>
              <a:t>res</a:t>
            </a:r>
            <a:r>
              <a:rPr lang="es" sz="1733">
                <a:solidFill>
                  <a:schemeClr val="dk1"/>
                </a:solidFill>
                <a:latin typeface="DM Sans"/>
                <a:ea typeface="DM Sans"/>
                <a:cs typeface="DM Sans"/>
                <a:sym typeface="DM Sans"/>
              </a:rPr>
              <a:t>, para poder asignar una cookie al cliente en su navegador. </a:t>
            </a:r>
            <a:endParaRPr sz="1733">
              <a:solidFill>
                <a:schemeClr val="dk1"/>
              </a:solidFill>
              <a:latin typeface="DM Sans"/>
              <a:ea typeface="DM Sans"/>
              <a:cs typeface="DM Sans"/>
              <a:sym typeface="DM Sans"/>
            </a:endParaRPr>
          </a:p>
          <a:p>
            <a:pPr>
              <a:buClr>
                <a:schemeClr val="dk1"/>
              </a:buClr>
              <a:buSzPts val="1100"/>
            </a:pPr>
            <a:endParaRPr sz="1733">
              <a:solidFill>
                <a:schemeClr val="dk1"/>
              </a:solidFill>
              <a:latin typeface="DM Sans"/>
              <a:ea typeface="DM Sans"/>
              <a:cs typeface="DM Sans"/>
              <a:sym typeface="DM Sans"/>
            </a:endParaRPr>
          </a:p>
          <a:p>
            <a:pPr>
              <a:buClr>
                <a:schemeClr val="dk1"/>
              </a:buClr>
              <a:buSzPts val="1100"/>
            </a:pPr>
            <a:r>
              <a:rPr lang="es" sz="1733">
                <a:solidFill>
                  <a:schemeClr val="dk1"/>
                </a:solidFill>
                <a:latin typeface="DM Sans"/>
                <a:ea typeface="DM Sans"/>
                <a:cs typeface="DM Sans"/>
                <a:sym typeface="DM Sans"/>
              </a:rPr>
              <a:t>Para leer la cookie seteada, utilizaremos el objeto </a:t>
            </a:r>
            <a:r>
              <a:rPr lang="es" sz="1733" b="1">
                <a:solidFill>
                  <a:schemeClr val="dk1"/>
                </a:solidFill>
                <a:latin typeface="DM Sans"/>
                <a:ea typeface="DM Sans"/>
                <a:cs typeface="DM Sans"/>
                <a:sym typeface="DM Sans"/>
              </a:rPr>
              <a:t>req </a:t>
            </a:r>
            <a:r>
              <a:rPr lang="es" sz="1733">
                <a:solidFill>
                  <a:schemeClr val="dk1"/>
                </a:solidFill>
                <a:latin typeface="DM Sans"/>
                <a:ea typeface="DM Sans"/>
                <a:cs typeface="DM Sans"/>
                <a:sym typeface="DM Sans"/>
              </a:rPr>
              <a:t>en el endpoint </a:t>
            </a:r>
            <a:r>
              <a:rPr lang="es" sz="1733" b="1">
                <a:solidFill>
                  <a:schemeClr val="dk1"/>
                </a:solidFill>
                <a:latin typeface="DM Sans"/>
                <a:ea typeface="DM Sans"/>
                <a:cs typeface="DM Sans"/>
                <a:sym typeface="DM Sans"/>
              </a:rPr>
              <a:t>/getCookies</a:t>
            </a:r>
            <a:r>
              <a:rPr lang="es" sz="1733">
                <a:solidFill>
                  <a:schemeClr val="dk1"/>
                </a:solidFill>
                <a:latin typeface="DM Sans"/>
                <a:ea typeface="DM Sans"/>
                <a:cs typeface="DM Sans"/>
                <a:sym typeface="DM Sans"/>
              </a:rPr>
              <a:t>, ya que, como el cliente tiene la cookie en su navegador, deberá enviarla por dicho objeto. </a:t>
            </a:r>
            <a:endParaRPr sz="1733">
              <a:solidFill>
                <a:schemeClr val="dk1"/>
              </a:solidFill>
              <a:latin typeface="DM Sans"/>
              <a:ea typeface="DM Sans"/>
              <a:cs typeface="DM Sans"/>
              <a:sym typeface="DM Sans"/>
            </a:endParaRPr>
          </a:p>
        </p:txBody>
      </p:sp>
      <p:sp>
        <p:nvSpPr>
          <p:cNvPr id="486" name="Google Shape;486;p114"/>
          <p:cNvSpPr txBox="1"/>
          <p:nvPr/>
        </p:nvSpPr>
        <p:spPr>
          <a:xfrm>
            <a:off x="6242417" y="2520833"/>
            <a:ext cx="5112800" cy="131288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a:solidFill>
                  <a:schemeClr val="dk1"/>
                </a:solidFill>
                <a:latin typeface="DM Sans"/>
                <a:ea typeface="DM Sans"/>
                <a:cs typeface="DM Sans"/>
                <a:sym typeface="DM Sans"/>
              </a:rPr>
              <a:t>Además, llamaremos también un endpoint llamado </a:t>
            </a:r>
            <a:r>
              <a:rPr lang="es" sz="1733" b="1">
                <a:solidFill>
                  <a:schemeClr val="dk1"/>
                </a:solidFill>
                <a:latin typeface="DM Sans"/>
                <a:ea typeface="DM Sans"/>
                <a:cs typeface="DM Sans"/>
                <a:sym typeface="DM Sans"/>
              </a:rPr>
              <a:t>/deleteCookie </a:t>
            </a:r>
            <a:r>
              <a:rPr lang="es" sz="1733">
                <a:solidFill>
                  <a:schemeClr val="dk1"/>
                </a:solidFill>
                <a:latin typeface="DM Sans"/>
                <a:ea typeface="DM Sans"/>
                <a:cs typeface="DM Sans"/>
                <a:sym typeface="DM Sans"/>
              </a:rPr>
              <a:t>donde utilizaremos el objeto </a:t>
            </a:r>
            <a:r>
              <a:rPr lang="es" sz="1733" b="1">
                <a:solidFill>
                  <a:schemeClr val="dk1"/>
                </a:solidFill>
                <a:latin typeface="DM Sans"/>
                <a:ea typeface="DM Sans"/>
                <a:cs typeface="DM Sans"/>
                <a:sym typeface="DM Sans"/>
              </a:rPr>
              <a:t>res</a:t>
            </a:r>
            <a:r>
              <a:rPr lang="es" sz="1733">
                <a:solidFill>
                  <a:schemeClr val="dk1"/>
                </a:solidFill>
                <a:latin typeface="DM Sans"/>
                <a:ea typeface="DM Sans"/>
                <a:cs typeface="DM Sans"/>
                <a:sym typeface="DM Sans"/>
              </a:rPr>
              <a:t>, para poder limpiar la cookie asignada al cliente en su navegador. </a:t>
            </a:r>
            <a:endParaRPr sz="1733">
              <a:solidFill>
                <a:schemeClr val="dk1"/>
              </a:solidFill>
              <a:latin typeface="DM Sans"/>
              <a:ea typeface="DM Sans"/>
              <a:cs typeface="DM Sans"/>
              <a:sym typeface="DM Sans"/>
            </a:endParaRPr>
          </a:p>
        </p:txBody>
      </p:sp>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15"/>
          <p:cNvSpPr txBox="1"/>
          <p:nvPr/>
        </p:nvSpPr>
        <p:spPr>
          <a:xfrm>
            <a:off x="597900" y="1224767"/>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Utilizando el objeto </a:t>
            </a:r>
            <a:r>
              <a:rPr lang="es" sz="4000" b="1" u="sng">
                <a:solidFill>
                  <a:schemeClr val="lt1"/>
                </a:solidFill>
                <a:latin typeface="DM Sans"/>
                <a:ea typeface="DM Sans"/>
                <a:cs typeface="DM Sans"/>
                <a:sym typeface="DM Sans"/>
              </a:rPr>
              <a:t>res</a:t>
            </a:r>
            <a:r>
              <a:rPr lang="es" sz="4000" b="1">
                <a:solidFill>
                  <a:schemeClr val="lt1"/>
                </a:solidFill>
                <a:latin typeface="DM Sans"/>
                <a:ea typeface="DM Sans"/>
                <a:cs typeface="DM Sans"/>
                <a:sym typeface="DM Sans"/>
              </a:rPr>
              <a:t> para enviar la cookie al cliente</a:t>
            </a:r>
            <a:endParaRPr sz="4000" b="1">
              <a:solidFill>
                <a:schemeClr val="accent6"/>
              </a:solidFill>
              <a:latin typeface="DM Sans"/>
              <a:ea typeface="DM Sans"/>
              <a:cs typeface="DM Sans"/>
              <a:sym typeface="DM Sans"/>
            </a:endParaRPr>
          </a:p>
        </p:txBody>
      </p:sp>
      <p:sp>
        <p:nvSpPr>
          <p:cNvPr id="492" name="Google Shape;492;p115"/>
          <p:cNvSpPr txBox="1"/>
          <p:nvPr/>
        </p:nvSpPr>
        <p:spPr>
          <a:xfrm>
            <a:off x="375533" y="440401"/>
            <a:ext cx="4938800" cy="574412"/>
          </a:xfrm>
          <a:prstGeom prst="rect">
            <a:avLst/>
          </a:prstGeom>
          <a:noFill/>
          <a:ln>
            <a:noFill/>
          </a:ln>
        </p:spPr>
        <p:txBody>
          <a:bodyPr spcFirstLastPara="1" wrap="square" lIns="121900" tIns="121900" rIns="121900" bIns="121900" anchor="t" anchorCtr="0">
            <a:spAutoFit/>
          </a:bodyPr>
          <a:lstStyle/>
          <a:p>
            <a:r>
              <a:rPr lang="es" sz="2133" b="1">
                <a:solidFill>
                  <a:schemeClr val="lt1"/>
                </a:solidFill>
                <a:latin typeface="DM Sans"/>
                <a:ea typeface="DM Sans"/>
                <a:cs typeface="DM Sans"/>
                <a:sym typeface="DM Sans"/>
              </a:rPr>
              <a:t>Ejemplo: seteando una cookie</a:t>
            </a:r>
            <a:r>
              <a:rPr lang="es" sz="2133">
                <a:solidFill>
                  <a:schemeClr val="lt1"/>
                </a:solidFill>
                <a:latin typeface="DM Sans"/>
                <a:ea typeface="DM Sans"/>
                <a:cs typeface="DM Sans"/>
                <a:sym typeface="DM Sans"/>
              </a:rPr>
              <a:t> </a:t>
            </a:r>
            <a:endParaRPr sz="2400">
              <a:solidFill>
                <a:schemeClr val="lt1"/>
              </a:solidFill>
              <a:latin typeface="DM Sans"/>
              <a:ea typeface="DM Sans"/>
              <a:cs typeface="DM Sans"/>
              <a:sym typeface="DM Sans"/>
            </a:endParaRPr>
          </a:p>
        </p:txBody>
      </p:sp>
      <p:pic>
        <p:nvPicPr>
          <p:cNvPr id="493" name="Google Shape;493;p115"/>
          <p:cNvPicPr preferRelativeResize="0"/>
          <p:nvPr/>
        </p:nvPicPr>
        <p:blipFill>
          <a:blip r:embed="rId3">
            <a:alphaModFix/>
          </a:blip>
          <a:stretch>
            <a:fillRect/>
          </a:stretch>
        </p:blipFill>
        <p:spPr>
          <a:xfrm>
            <a:off x="203201" y="2788718"/>
            <a:ext cx="11785601" cy="1280572"/>
          </a:xfrm>
          <a:prstGeom prst="rect">
            <a:avLst/>
          </a:prstGeom>
          <a:noFill/>
          <a:ln>
            <a:noFill/>
          </a:ln>
        </p:spPr>
      </p:pic>
      <p:sp>
        <p:nvSpPr>
          <p:cNvPr id="494" name="Google Shape;494;p115"/>
          <p:cNvSpPr txBox="1"/>
          <p:nvPr/>
        </p:nvSpPr>
        <p:spPr>
          <a:xfrm>
            <a:off x="729500" y="4904167"/>
            <a:ext cx="9813200" cy="984845"/>
          </a:xfrm>
          <a:prstGeom prst="rect">
            <a:avLst/>
          </a:prstGeom>
          <a:noFill/>
          <a:ln>
            <a:noFill/>
          </a:ln>
        </p:spPr>
        <p:txBody>
          <a:bodyPr spcFirstLastPara="1" wrap="square" lIns="121900" tIns="121900" rIns="121900" bIns="121900" anchor="t" anchorCtr="0">
            <a:spAutoFit/>
          </a:bodyPr>
          <a:lstStyle/>
          <a:p>
            <a:r>
              <a:rPr lang="es" sz="2400">
                <a:highlight>
                  <a:srgbClr val="EAFF6A"/>
                </a:highlight>
                <a:latin typeface="DM Sans"/>
                <a:ea typeface="DM Sans"/>
                <a:cs typeface="DM Sans"/>
                <a:sym typeface="DM Sans"/>
              </a:rPr>
              <a:t>Si no colocamos el parámetro maxAge, la cookie persistirá hasta ser borrada (sin tiempo de vida definido).</a:t>
            </a:r>
            <a:endParaRPr sz="2400">
              <a:highlight>
                <a:srgbClr val="EAFF6A"/>
              </a:highlight>
              <a:latin typeface="DM Sans"/>
              <a:ea typeface="DM Sans"/>
              <a:cs typeface="DM Sans"/>
              <a:sym typeface="DM Sans"/>
            </a:endParaRPr>
          </a:p>
        </p:txBody>
      </p:sp>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116"/>
          <p:cNvPicPr preferRelativeResize="0"/>
          <p:nvPr/>
        </p:nvPicPr>
        <p:blipFill rotWithShape="1">
          <a:blip r:embed="rId3">
            <a:alphaModFix/>
          </a:blip>
          <a:srcRect b="41211"/>
          <a:stretch/>
        </p:blipFill>
        <p:spPr>
          <a:xfrm>
            <a:off x="1828134" y="1453133"/>
            <a:ext cx="9132801" cy="4742800"/>
          </a:xfrm>
          <a:prstGeom prst="rect">
            <a:avLst/>
          </a:prstGeom>
          <a:noFill/>
          <a:ln w="9525" cap="flat" cmpd="sng">
            <a:solidFill>
              <a:schemeClr val="lt2"/>
            </a:solidFill>
            <a:prstDash val="solid"/>
            <a:round/>
            <a:headEnd type="none" w="sm" len="sm"/>
            <a:tailEnd type="none" w="sm" len="sm"/>
          </a:ln>
        </p:spPr>
      </p:pic>
      <p:sp>
        <p:nvSpPr>
          <p:cNvPr id="500" name="Google Shape;500;p116"/>
          <p:cNvSpPr txBox="1"/>
          <p:nvPr/>
        </p:nvSpPr>
        <p:spPr>
          <a:xfrm>
            <a:off x="915133" y="36067"/>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Revisando que la cookie se encuentre seteada en la pestaña “Application”</a:t>
            </a:r>
            <a:endParaRPr sz="4000" b="1">
              <a:solidFill>
                <a:schemeClr val="accent6"/>
              </a:solidFill>
              <a:latin typeface="DM Sans"/>
              <a:ea typeface="DM Sans"/>
              <a:cs typeface="DM Sans"/>
              <a:sym typeface="DM Sans"/>
            </a:endParaRPr>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17"/>
          <p:cNvSpPr txBox="1"/>
          <p:nvPr/>
        </p:nvSpPr>
        <p:spPr>
          <a:xfrm>
            <a:off x="711567" y="965051"/>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Utilizando el objeto </a:t>
            </a:r>
            <a:r>
              <a:rPr lang="es" sz="4000" b="1" u="sng">
                <a:solidFill>
                  <a:schemeClr val="lt1"/>
                </a:solidFill>
                <a:latin typeface="DM Sans"/>
                <a:ea typeface="DM Sans"/>
                <a:cs typeface="DM Sans"/>
                <a:sym typeface="DM Sans"/>
              </a:rPr>
              <a:t>req</a:t>
            </a:r>
            <a:r>
              <a:rPr lang="es" sz="4000" b="1">
                <a:solidFill>
                  <a:schemeClr val="lt1"/>
                </a:solidFill>
                <a:latin typeface="DM Sans"/>
                <a:ea typeface="DM Sans"/>
                <a:cs typeface="DM Sans"/>
                <a:sym typeface="DM Sans"/>
              </a:rPr>
              <a:t> para revisar las cookies</a:t>
            </a:r>
            <a:endParaRPr sz="4000" b="1">
              <a:solidFill>
                <a:schemeClr val="accent6"/>
              </a:solidFill>
              <a:latin typeface="DM Sans"/>
              <a:ea typeface="DM Sans"/>
              <a:cs typeface="DM Sans"/>
              <a:sym typeface="DM Sans"/>
            </a:endParaRPr>
          </a:p>
        </p:txBody>
      </p:sp>
      <p:sp>
        <p:nvSpPr>
          <p:cNvPr id="506" name="Google Shape;506;p117"/>
          <p:cNvSpPr txBox="1"/>
          <p:nvPr/>
        </p:nvSpPr>
        <p:spPr>
          <a:xfrm>
            <a:off x="93467" y="55001"/>
            <a:ext cx="4938800" cy="574412"/>
          </a:xfrm>
          <a:prstGeom prst="rect">
            <a:avLst/>
          </a:prstGeom>
          <a:noFill/>
          <a:ln>
            <a:noFill/>
          </a:ln>
        </p:spPr>
        <p:txBody>
          <a:bodyPr spcFirstLastPara="1" wrap="square" lIns="121900" tIns="121900" rIns="121900" bIns="121900" anchor="t" anchorCtr="0">
            <a:spAutoFit/>
          </a:bodyPr>
          <a:lstStyle/>
          <a:p>
            <a:r>
              <a:rPr lang="es" sz="2133" b="1">
                <a:solidFill>
                  <a:schemeClr val="lt1"/>
                </a:solidFill>
                <a:latin typeface="DM Sans"/>
                <a:ea typeface="DM Sans"/>
                <a:cs typeface="DM Sans"/>
                <a:sym typeface="DM Sans"/>
              </a:rPr>
              <a:t>Ejemplo: obteniendo una cookie</a:t>
            </a:r>
            <a:endParaRPr sz="2400">
              <a:solidFill>
                <a:schemeClr val="lt1"/>
              </a:solidFill>
              <a:latin typeface="DM Sans"/>
              <a:ea typeface="DM Sans"/>
              <a:cs typeface="DM Sans"/>
              <a:sym typeface="DM Sans"/>
            </a:endParaRPr>
          </a:p>
        </p:txBody>
      </p:sp>
      <p:sp>
        <p:nvSpPr>
          <p:cNvPr id="507" name="Google Shape;507;p117"/>
          <p:cNvSpPr txBox="1"/>
          <p:nvPr/>
        </p:nvSpPr>
        <p:spPr>
          <a:xfrm>
            <a:off x="412167" y="4886467"/>
            <a:ext cx="9918800" cy="800179"/>
          </a:xfrm>
          <a:prstGeom prst="rect">
            <a:avLst/>
          </a:prstGeom>
          <a:noFill/>
          <a:ln>
            <a:noFill/>
          </a:ln>
        </p:spPr>
        <p:txBody>
          <a:bodyPr spcFirstLastPara="1" wrap="square" lIns="121900" tIns="121900" rIns="121900" bIns="121900" anchor="t" anchorCtr="0">
            <a:spAutoFit/>
          </a:bodyPr>
          <a:lstStyle/>
          <a:p>
            <a:r>
              <a:rPr lang="es">
                <a:highlight>
                  <a:srgbClr val="EAFF6A"/>
                </a:highlight>
                <a:latin typeface="DM Sans"/>
                <a:ea typeface="DM Sans"/>
                <a:cs typeface="DM Sans"/>
                <a:sym typeface="DM Sans"/>
              </a:rPr>
              <a:t>En este caso enviamos todas las cookies al cliente. Si queremos acceder a una cookie específica, la podemos llamar como </a:t>
            </a:r>
            <a:r>
              <a:rPr lang="es" b="1">
                <a:highlight>
                  <a:srgbClr val="EAFF6A"/>
                </a:highlight>
                <a:latin typeface="DM Sans"/>
                <a:ea typeface="DM Sans"/>
                <a:cs typeface="DM Sans"/>
                <a:sym typeface="DM Sans"/>
              </a:rPr>
              <a:t>req.cookies.nombre_de_la_cookie</a:t>
            </a:r>
            <a:endParaRPr>
              <a:highlight>
                <a:srgbClr val="EAFF6A"/>
              </a:highlight>
              <a:latin typeface="DM Sans"/>
              <a:ea typeface="DM Sans"/>
              <a:cs typeface="DM Sans"/>
              <a:sym typeface="DM Sans"/>
            </a:endParaRPr>
          </a:p>
        </p:txBody>
      </p:sp>
      <p:pic>
        <p:nvPicPr>
          <p:cNvPr id="508" name="Google Shape;508;p117"/>
          <p:cNvPicPr preferRelativeResize="0"/>
          <p:nvPr/>
        </p:nvPicPr>
        <p:blipFill>
          <a:blip r:embed="rId3">
            <a:alphaModFix/>
          </a:blip>
          <a:stretch>
            <a:fillRect/>
          </a:stretch>
        </p:blipFill>
        <p:spPr>
          <a:xfrm>
            <a:off x="182967" y="2654700"/>
            <a:ext cx="11785599" cy="146889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pic>
        <p:nvPicPr>
          <p:cNvPr id="1187" name="Google Shape;1187;p246"/>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1188" name="Google Shape;1188;p246"/>
          <p:cNvSpPr txBox="1"/>
          <p:nvPr/>
        </p:nvSpPr>
        <p:spPr>
          <a:xfrm>
            <a:off x="417867" y="2531800"/>
            <a:ext cx="10626000" cy="2462172"/>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latin typeface="DM Sans"/>
                <a:ea typeface="DM Sans"/>
                <a:cs typeface="DM Sans"/>
                <a:sym typeface="DM Sans"/>
              </a:rPr>
              <a:t>Definir el método getResponsable, el cual debe devolver el responsable de dicho contador.</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el método contar, el cual debe incrementar, tanto su cuenta individual, como la cuenta global.</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el método getCuentaIndividual, el cual debe devolver sólo la cuenta individual del contador</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Definir el método getCuentaGlobal, el cual debe devolver la variable estática con el conteo global.</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Realizar prueba de individualidad entre las instancias.</a:t>
            </a:r>
            <a:endParaRPr>
              <a:latin typeface="DM Sans"/>
              <a:ea typeface="DM Sans"/>
              <a:cs typeface="DM Sans"/>
              <a:sym typeface="DM Sans"/>
            </a:endParaRPr>
          </a:p>
        </p:txBody>
      </p:sp>
      <p:grpSp>
        <p:nvGrpSpPr>
          <p:cNvPr id="1189" name="Google Shape;1189;p246"/>
          <p:cNvGrpSpPr/>
          <p:nvPr/>
        </p:nvGrpSpPr>
        <p:grpSpPr>
          <a:xfrm>
            <a:off x="609800" y="624382"/>
            <a:ext cx="574765" cy="574765"/>
            <a:chOff x="473351" y="619523"/>
            <a:chExt cx="738900" cy="738900"/>
          </a:xfrm>
        </p:grpSpPr>
        <p:sp>
          <p:nvSpPr>
            <p:cNvPr id="1190" name="Google Shape;1190;p246"/>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1191" name="Google Shape;1191;p246"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1192" name="Google Shape;1192;p246"/>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1193" name="Google Shape;1193;p246"/>
          <p:cNvSpPr txBox="1"/>
          <p:nvPr/>
        </p:nvSpPr>
        <p:spPr>
          <a:xfrm>
            <a:off x="526400" y="1199167"/>
            <a:ext cx="111392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Creación de una clase contador</a:t>
            </a:r>
            <a:endParaRPr sz="5200" b="1">
              <a:solidFill>
                <a:schemeClr val="dk1"/>
              </a:solidFill>
              <a:latin typeface="DM Sans"/>
              <a:ea typeface="DM Sans"/>
              <a:cs typeface="DM Sans"/>
              <a:sym typeface="DM Sans"/>
            </a:endParaRPr>
          </a:p>
        </p:txBody>
      </p:sp>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118"/>
          <p:cNvPicPr preferRelativeResize="0"/>
          <p:nvPr/>
        </p:nvPicPr>
        <p:blipFill>
          <a:blip r:embed="rId3">
            <a:alphaModFix/>
          </a:blip>
          <a:stretch>
            <a:fillRect/>
          </a:stretch>
        </p:blipFill>
        <p:spPr>
          <a:xfrm>
            <a:off x="2243385" y="2909467"/>
            <a:ext cx="7705233" cy="2103100"/>
          </a:xfrm>
          <a:prstGeom prst="rect">
            <a:avLst/>
          </a:prstGeom>
          <a:noFill/>
          <a:ln w="9525" cap="flat" cmpd="sng">
            <a:solidFill>
              <a:schemeClr val="lt2"/>
            </a:solidFill>
            <a:prstDash val="solid"/>
            <a:round/>
            <a:headEnd type="none" w="sm" len="sm"/>
            <a:tailEnd type="none" w="sm" len="sm"/>
          </a:ln>
        </p:spPr>
      </p:pic>
      <p:sp>
        <p:nvSpPr>
          <p:cNvPr id="514" name="Google Shape;514;p118"/>
          <p:cNvSpPr txBox="1"/>
          <p:nvPr/>
        </p:nvSpPr>
        <p:spPr>
          <a:xfrm>
            <a:off x="807500" y="904034"/>
            <a:ext cx="90700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Obtenemos la cookie recién seteada</a:t>
            </a:r>
            <a:endParaRPr sz="2400"/>
          </a:p>
        </p:txBody>
      </p:sp>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119"/>
          <p:cNvSpPr txBox="1"/>
          <p:nvPr/>
        </p:nvSpPr>
        <p:spPr>
          <a:xfrm>
            <a:off x="711567" y="965051"/>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Utilizando el objeto </a:t>
            </a:r>
            <a:r>
              <a:rPr lang="es" sz="4000" b="1" u="sng">
                <a:solidFill>
                  <a:schemeClr val="lt1"/>
                </a:solidFill>
                <a:latin typeface="DM Sans"/>
                <a:ea typeface="DM Sans"/>
                <a:cs typeface="DM Sans"/>
                <a:sym typeface="DM Sans"/>
              </a:rPr>
              <a:t>res</a:t>
            </a:r>
            <a:r>
              <a:rPr lang="es" sz="4000" b="1">
                <a:solidFill>
                  <a:schemeClr val="lt1"/>
                </a:solidFill>
                <a:latin typeface="DM Sans"/>
                <a:ea typeface="DM Sans"/>
                <a:cs typeface="DM Sans"/>
                <a:sym typeface="DM Sans"/>
              </a:rPr>
              <a:t> para eliminar la cookie que habíamos seteado</a:t>
            </a:r>
            <a:endParaRPr sz="4000" b="1">
              <a:solidFill>
                <a:schemeClr val="accent6"/>
              </a:solidFill>
              <a:latin typeface="DM Sans"/>
              <a:ea typeface="DM Sans"/>
              <a:cs typeface="DM Sans"/>
              <a:sym typeface="DM Sans"/>
            </a:endParaRPr>
          </a:p>
        </p:txBody>
      </p:sp>
      <p:sp>
        <p:nvSpPr>
          <p:cNvPr id="520" name="Google Shape;520;p119"/>
          <p:cNvSpPr txBox="1"/>
          <p:nvPr/>
        </p:nvSpPr>
        <p:spPr>
          <a:xfrm>
            <a:off x="93467" y="55001"/>
            <a:ext cx="4938800" cy="574412"/>
          </a:xfrm>
          <a:prstGeom prst="rect">
            <a:avLst/>
          </a:prstGeom>
          <a:noFill/>
          <a:ln>
            <a:noFill/>
          </a:ln>
        </p:spPr>
        <p:txBody>
          <a:bodyPr spcFirstLastPara="1" wrap="square" lIns="121900" tIns="121900" rIns="121900" bIns="121900" anchor="t" anchorCtr="0">
            <a:spAutoFit/>
          </a:bodyPr>
          <a:lstStyle/>
          <a:p>
            <a:r>
              <a:rPr lang="es" sz="2133" b="1">
                <a:solidFill>
                  <a:schemeClr val="lt1"/>
                </a:solidFill>
                <a:latin typeface="DM Sans"/>
                <a:ea typeface="DM Sans"/>
                <a:cs typeface="DM Sans"/>
                <a:sym typeface="DM Sans"/>
              </a:rPr>
              <a:t>Ejemplo: Eliminando  una cookie</a:t>
            </a:r>
            <a:endParaRPr sz="2400">
              <a:solidFill>
                <a:schemeClr val="lt1"/>
              </a:solidFill>
              <a:latin typeface="DM Sans"/>
              <a:ea typeface="DM Sans"/>
              <a:cs typeface="DM Sans"/>
              <a:sym typeface="DM Sans"/>
            </a:endParaRPr>
          </a:p>
        </p:txBody>
      </p:sp>
      <p:sp>
        <p:nvSpPr>
          <p:cNvPr id="521" name="Google Shape;521;p119"/>
          <p:cNvSpPr txBox="1"/>
          <p:nvPr/>
        </p:nvSpPr>
        <p:spPr>
          <a:xfrm>
            <a:off x="569467" y="4934634"/>
            <a:ext cx="10026000" cy="800179"/>
          </a:xfrm>
          <a:prstGeom prst="rect">
            <a:avLst/>
          </a:prstGeom>
          <a:noFill/>
          <a:ln>
            <a:noFill/>
          </a:ln>
        </p:spPr>
        <p:txBody>
          <a:bodyPr spcFirstLastPara="1" wrap="square" lIns="121900" tIns="121900" rIns="121900" bIns="121900" anchor="t" anchorCtr="0">
            <a:spAutoFit/>
          </a:bodyPr>
          <a:lstStyle/>
          <a:p>
            <a:r>
              <a:rPr lang="es">
                <a:highlight>
                  <a:srgbClr val="EAFF6A"/>
                </a:highlight>
                <a:latin typeface="DM Sans"/>
                <a:ea typeface="DM Sans"/>
                <a:cs typeface="DM Sans"/>
                <a:sym typeface="DM Sans"/>
              </a:rPr>
              <a:t>Si la cookie ya fue borrada o caducó por expiración, no hay problema. El clearCookie procede a ignorarlo</a:t>
            </a:r>
            <a:endParaRPr>
              <a:highlight>
                <a:srgbClr val="EAFF6A"/>
              </a:highlight>
              <a:latin typeface="DM Sans"/>
              <a:ea typeface="DM Sans"/>
              <a:cs typeface="DM Sans"/>
              <a:sym typeface="DM Sans"/>
            </a:endParaRPr>
          </a:p>
        </p:txBody>
      </p:sp>
      <p:pic>
        <p:nvPicPr>
          <p:cNvPr id="522" name="Google Shape;522;p119"/>
          <p:cNvPicPr preferRelativeResize="0"/>
          <p:nvPr/>
        </p:nvPicPr>
        <p:blipFill>
          <a:blip r:embed="rId3">
            <a:alphaModFix/>
          </a:blip>
          <a:stretch>
            <a:fillRect/>
          </a:stretch>
        </p:blipFill>
        <p:spPr>
          <a:xfrm>
            <a:off x="1582967" y="2762251"/>
            <a:ext cx="8280400" cy="1333500"/>
          </a:xfrm>
          <a:prstGeom prst="rect">
            <a:avLst/>
          </a:prstGeom>
          <a:noFill/>
          <a:ln>
            <a:noFill/>
          </a:ln>
        </p:spPr>
      </p:pic>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120"/>
          <p:cNvSpPr txBox="1"/>
          <p:nvPr/>
        </p:nvSpPr>
        <p:spPr>
          <a:xfrm>
            <a:off x="1740800" y="2567000"/>
            <a:ext cx="87104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Agregando seguridad a la cookie: Signed Cookies</a:t>
            </a:r>
            <a:endParaRPr sz="5333" b="1">
              <a:solidFill>
                <a:schemeClr val="dk1"/>
              </a:solidFill>
              <a:latin typeface="DM Sans"/>
              <a:ea typeface="DM Sans"/>
              <a:cs typeface="DM Sans"/>
              <a:sym typeface="DM Sans"/>
            </a:endParaRPr>
          </a:p>
        </p:txBody>
      </p:sp>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21"/>
          <p:cNvSpPr txBox="1"/>
          <p:nvPr/>
        </p:nvSpPr>
        <p:spPr>
          <a:xfrm>
            <a:off x="480733" y="630467"/>
            <a:ext cx="74928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“firmar” una cookie?</a:t>
            </a:r>
            <a:endParaRPr sz="5333" b="1">
              <a:solidFill>
                <a:schemeClr val="dk1"/>
              </a:solidFill>
              <a:latin typeface="DM Sans"/>
              <a:ea typeface="DM Sans"/>
              <a:cs typeface="DM Sans"/>
              <a:sym typeface="DM Sans"/>
            </a:endParaRPr>
          </a:p>
        </p:txBody>
      </p:sp>
      <p:sp>
        <p:nvSpPr>
          <p:cNvPr id="533" name="Google Shape;533;p121"/>
          <p:cNvSpPr txBox="1"/>
          <p:nvPr/>
        </p:nvSpPr>
        <p:spPr>
          <a:xfrm>
            <a:off x="688333" y="2354467"/>
            <a:ext cx="6099600" cy="2912937"/>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Como las cookies son almacenadas en el navegador, pueden llegar a ser alteradas mucho más fácilmente que si ésta viviera en el servidor. Es por ello que necesitamos agregar un factor de seguridad para que la cookie se “invalide” en caso de que haya sido modificada.</a:t>
            </a:r>
            <a:endParaRPr sz="1733">
              <a:latin typeface="DM Sans"/>
              <a:ea typeface="DM Sans"/>
              <a:cs typeface="DM Sans"/>
              <a:sym typeface="DM Sans"/>
            </a:endParaRPr>
          </a:p>
          <a:p>
            <a:endParaRPr sz="1733">
              <a:latin typeface="DM Sans"/>
              <a:ea typeface="DM Sans"/>
              <a:cs typeface="DM Sans"/>
              <a:sym typeface="DM Sans"/>
            </a:endParaRPr>
          </a:p>
          <a:p>
            <a:r>
              <a:rPr lang="es" sz="1733" b="1">
                <a:latin typeface="DM Sans"/>
                <a:ea typeface="DM Sans"/>
                <a:cs typeface="DM Sans"/>
                <a:sym typeface="DM Sans"/>
              </a:rPr>
              <a:t>No podemos evitar que alguien externo altere la cookie</a:t>
            </a:r>
            <a:r>
              <a:rPr lang="es" sz="1733">
                <a:latin typeface="DM Sans"/>
                <a:ea typeface="DM Sans"/>
                <a:cs typeface="DM Sans"/>
                <a:sym typeface="DM Sans"/>
              </a:rPr>
              <a:t>, pero sí podemos indicar que, en caso de que la cookie ya no sea exactamente idéntica a la generada, entonces la pase como cookie inválida.</a:t>
            </a:r>
            <a:endParaRPr sz="1733">
              <a:latin typeface="DM Sans"/>
              <a:ea typeface="DM Sans"/>
              <a:cs typeface="DM Sans"/>
              <a:sym typeface="DM Sans"/>
            </a:endParaRPr>
          </a:p>
        </p:txBody>
      </p:sp>
      <p:pic>
        <p:nvPicPr>
          <p:cNvPr id="534" name="Google Shape;534;p121"/>
          <p:cNvPicPr preferRelativeResize="0"/>
          <p:nvPr/>
        </p:nvPicPr>
        <p:blipFill rotWithShape="1">
          <a:blip r:embed="rId3">
            <a:alphaModFix/>
          </a:blip>
          <a:srcRect l="25279" r="25085"/>
          <a:stretch/>
        </p:blipFill>
        <p:spPr>
          <a:xfrm>
            <a:off x="7337933" y="2178651"/>
            <a:ext cx="2882000" cy="3266035"/>
          </a:xfrm>
          <a:prstGeom prst="rect">
            <a:avLst/>
          </a:prstGeom>
          <a:noFill/>
          <a:ln>
            <a:noFill/>
          </a:ln>
        </p:spPr>
      </p:pic>
      <p:pic>
        <p:nvPicPr>
          <p:cNvPr id="535" name="Google Shape;535;p121"/>
          <p:cNvPicPr preferRelativeResize="0"/>
          <p:nvPr/>
        </p:nvPicPr>
        <p:blipFill>
          <a:blip r:embed="rId4">
            <a:alphaModFix/>
          </a:blip>
          <a:stretch>
            <a:fillRect/>
          </a:stretch>
        </p:blipFill>
        <p:spPr>
          <a:xfrm>
            <a:off x="8750467" y="3433417"/>
            <a:ext cx="1469467" cy="1469467"/>
          </a:xfrm>
          <a:prstGeom prst="rect">
            <a:avLst/>
          </a:prstGeom>
          <a:noFill/>
          <a:ln>
            <a:noFill/>
          </a:ln>
        </p:spPr>
      </p:pic>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22"/>
          <p:cNvSpPr txBox="1"/>
          <p:nvPr/>
        </p:nvSpPr>
        <p:spPr>
          <a:xfrm>
            <a:off x="693200" y="593667"/>
            <a:ext cx="10805600" cy="1887528"/>
          </a:xfrm>
          <a:prstGeom prst="rect">
            <a:avLst/>
          </a:prstGeom>
          <a:noFill/>
          <a:ln>
            <a:noFill/>
          </a:ln>
        </p:spPr>
        <p:txBody>
          <a:bodyPr spcFirstLastPara="1" wrap="square" lIns="121900" tIns="121900" rIns="121900" bIns="121900" anchor="t" anchorCtr="0">
            <a:spAutoFit/>
          </a:bodyPr>
          <a:lstStyle/>
          <a:p>
            <a:r>
              <a:rPr lang="es" sz="5333" b="1">
                <a:latin typeface="DM Sans"/>
                <a:ea typeface="DM Sans"/>
                <a:cs typeface="DM Sans"/>
                <a:sym typeface="DM Sans"/>
              </a:rPr>
              <a:t>Podemos utilizar el mismo cookieParser</a:t>
            </a:r>
            <a:endParaRPr sz="5333" b="1">
              <a:latin typeface="DM Sans"/>
              <a:ea typeface="DM Sans"/>
              <a:cs typeface="DM Sans"/>
              <a:sym typeface="DM Sans"/>
            </a:endParaRPr>
          </a:p>
        </p:txBody>
      </p:sp>
      <p:sp>
        <p:nvSpPr>
          <p:cNvPr id="541" name="Google Shape;541;p122"/>
          <p:cNvSpPr txBox="1"/>
          <p:nvPr/>
        </p:nvSpPr>
        <p:spPr>
          <a:xfrm>
            <a:off x="748400" y="4098885"/>
            <a:ext cx="5301600" cy="523180"/>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Si inicializamos:</a:t>
            </a:r>
            <a:endParaRPr>
              <a:latin typeface="DM Sans"/>
              <a:ea typeface="DM Sans"/>
              <a:cs typeface="DM Sans"/>
              <a:sym typeface="DM Sans"/>
            </a:endParaRPr>
          </a:p>
        </p:txBody>
      </p:sp>
      <p:sp>
        <p:nvSpPr>
          <p:cNvPr id="542" name="Google Shape;542;p122"/>
          <p:cNvSpPr txBox="1"/>
          <p:nvPr/>
        </p:nvSpPr>
        <p:spPr>
          <a:xfrm>
            <a:off x="693200" y="2996034"/>
            <a:ext cx="85228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No es necesario instalar algo nuevo, solo configuraremos la inicialización del cookieParser. Esto se conseguirá agregando un </a:t>
            </a:r>
            <a:r>
              <a:rPr lang="es" b="1">
                <a:latin typeface="DM Sans"/>
                <a:ea typeface="DM Sans"/>
                <a:cs typeface="DM Sans"/>
                <a:sym typeface="DM Sans"/>
              </a:rPr>
              <a:t>secret</a:t>
            </a:r>
            <a:r>
              <a:rPr lang="es">
                <a:latin typeface="DM Sans"/>
                <a:ea typeface="DM Sans"/>
                <a:cs typeface="DM Sans"/>
                <a:sym typeface="DM Sans"/>
              </a:rPr>
              <a:t> al momento de la inicialización</a:t>
            </a:r>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a:p>
            <a:endParaRPr>
              <a:latin typeface="DM Sans"/>
              <a:ea typeface="DM Sans"/>
              <a:cs typeface="DM Sans"/>
              <a:sym typeface="DM Sans"/>
            </a:endParaRPr>
          </a:p>
        </p:txBody>
      </p:sp>
      <p:pic>
        <p:nvPicPr>
          <p:cNvPr id="543" name="Google Shape;543;p122"/>
          <p:cNvPicPr preferRelativeResize="0"/>
          <p:nvPr/>
        </p:nvPicPr>
        <p:blipFill>
          <a:blip r:embed="rId3">
            <a:alphaModFix/>
          </a:blip>
          <a:stretch>
            <a:fillRect/>
          </a:stretch>
        </p:blipFill>
        <p:spPr>
          <a:xfrm>
            <a:off x="748397" y="4745484"/>
            <a:ext cx="7455539" cy="523200"/>
          </a:xfrm>
          <a:prstGeom prst="rect">
            <a:avLst/>
          </a:prstGeom>
          <a:noFill/>
          <a:ln>
            <a:noFill/>
          </a:ln>
        </p:spPr>
      </p:pic>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23"/>
          <p:cNvSpPr txBox="1"/>
          <p:nvPr/>
        </p:nvSpPr>
        <p:spPr>
          <a:xfrm>
            <a:off x="636600" y="459933"/>
            <a:ext cx="10805600" cy="1887528"/>
          </a:xfrm>
          <a:prstGeom prst="rect">
            <a:avLst/>
          </a:prstGeom>
          <a:noFill/>
          <a:ln>
            <a:noFill/>
          </a:ln>
        </p:spPr>
        <p:txBody>
          <a:bodyPr spcFirstLastPara="1" wrap="square" lIns="121900" tIns="121900" rIns="121900" bIns="121900" anchor="t" anchorCtr="0">
            <a:spAutoFit/>
          </a:bodyPr>
          <a:lstStyle/>
          <a:p>
            <a:r>
              <a:rPr lang="es" sz="5333" b="1">
                <a:latin typeface="DM Sans"/>
                <a:ea typeface="DM Sans"/>
                <a:cs typeface="DM Sans"/>
                <a:sym typeface="DM Sans"/>
              </a:rPr>
              <a:t>Podemos utilizar el mismo cookieParser</a:t>
            </a:r>
            <a:endParaRPr sz="5333" b="1">
              <a:latin typeface="DM Sans"/>
              <a:ea typeface="DM Sans"/>
              <a:cs typeface="DM Sans"/>
              <a:sym typeface="DM Sans"/>
            </a:endParaRPr>
          </a:p>
        </p:txBody>
      </p:sp>
      <p:sp>
        <p:nvSpPr>
          <p:cNvPr id="549" name="Google Shape;549;p123"/>
          <p:cNvSpPr txBox="1"/>
          <p:nvPr/>
        </p:nvSpPr>
        <p:spPr>
          <a:xfrm>
            <a:off x="554733" y="2744867"/>
            <a:ext cx="7462000" cy="1354176"/>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Podremos firmar las cookies para mayor seguridad a partir de la lógica planteada, solo basta colocar un {signed:true} en la definición de la cookie:</a:t>
            </a:r>
            <a:endParaRPr dirty="0">
              <a:latin typeface="DM Sans"/>
              <a:ea typeface="DM Sans"/>
              <a:cs typeface="DM Sans"/>
              <a:sym typeface="DM Sans"/>
            </a:endParaRPr>
          </a:p>
          <a:p>
            <a:endParaRPr dirty="0">
              <a:latin typeface="DM Sans"/>
              <a:ea typeface="DM Sans"/>
              <a:cs typeface="DM Sans"/>
              <a:sym typeface="DM Sans"/>
            </a:endParaRPr>
          </a:p>
        </p:txBody>
      </p:sp>
      <p:pic>
        <p:nvPicPr>
          <p:cNvPr id="550" name="Google Shape;550;p123"/>
          <p:cNvPicPr preferRelativeResize="0"/>
          <p:nvPr/>
        </p:nvPicPr>
        <p:blipFill>
          <a:blip r:embed="rId3">
            <a:alphaModFix/>
          </a:blip>
          <a:stretch>
            <a:fillRect/>
          </a:stretch>
        </p:blipFill>
        <p:spPr>
          <a:xfrm>
            <a:off x="357984" y="4219400"/>
            <a:ext cx="11476035" cy="890933"/>
          </a:xfrm>
          <a:prstGeom prst="rect">
            <a:avLst/>
          </a:prstGeom>
          <a:noFill/>
          <a:ln>
            <a:noFill/>
          </a:ln>
        </p:spPr>
      </p:pic>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24"/>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6" name="Google Shape;556;p124"/>
          <p:cNvSpPr txBox="1"/>
          <p:nvPr/>
        </p:nvSpPr>
        <p:spPr>
          <a:xfrm>
            <a:off x="1948400" y="4858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Sobre las signed cookies</a:t>
            </a:r>
            <a:endParaRPr sz="4667" b="1">
              <a:solidFill>
                <a:schemeClr val="lt1"/>
              </a:solidFill>
              <a:latin typeface="DM Sans"/>
              <a:ea typeface="DM Sans"/>
              <a:cs typeface="DM Sans"/>
              <a:sym typeface="DM Sans"/>
            </a:endParaRPr>
          </a:p>
        </p:txBody>
      </p:sp>
      <p:sp>
        <p:nvSpPr>
          <p:cNvPr id="557" name="Google Shape;557;p124"/>
          <p:cNvSpPr txBox="1"/>
          <p:nvPr/>
        </p:nvSpPr>
        <p:spPr>
          <a:xfrm>
            <a:off x="1223600" y="2427133"/>
            <a:ext cx="5400400" cy="3016170"/>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Para poder acceder a una signed cookie, éstas ya no estarán disponibles en req.cookies, sino en </a:t>
            </a:r>
            <a:r>
              <a:rPr lang="es" b="1">
                <a:latin typeface="DM Sans"/>
                <a:ea typeface="DM Sans"/>
                <a:cs typeface="DM Sans"/>
                <a:sym typeface="DM Sans"/>
              </a:rPr>
              <a:t>req.signedCookies</a:t>
            </a:r>
            <a:r>
              <a:rPr lang="es">
                <a:latin typeface="DM Sans"/>
                <a:ea typeface="DM Sans"/>
                <a:cs typeface="DM Sans"/>
                <a:sym typeface="DM Sans"/>
              </a:rPr>
              <a:t>, por lo que hay que pensar bien qué cookies corresponderán a qué lado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Si tratamos de acceder a una cookie firmada </a:t>
            </a:r>
            <a:r>
              <a:rPr lang="es" b="1">
                <a:latin typeface="DM Sans"/>
                <a:ea typeface="DM Sans"/>
                <a:cs typeface="DM Sans"/>
                <a:sym typeface="DM Sans"/>
              </a:rPr>
              <a:t>que fue alterada por alguna razón</a:t>
            </a:r>
            <a:r>
              <a:rPr lang="es">
                <a:latin typeface="DM Sans"/>
                <a:ea typeface="DM Sans"/>
                <a:cs typeface="DM Sans"/>
                <a:sym typeface="DM Sans"/>
              </a:rPr>
              <a:t>, al querer acceder a ella solo se devolverá un </a:t>
            </a:r>
            <a:r>
              <a:rPr lang="es" b="1" i="1">
                <a:latin typeface="DM Sans"/>
                <a:ea typeface="DM Sans"/>
                <a:cs typeface="DM Sans"/>
                <a:sym typeface="DM Sans"/>
              </a:rPr>
              <a:t>false</a:t>
            </a:r>
            <a:r>
              <a:rPr lang="es" i="1">
                <a:latin typeface="DM Sans"/>
                <a:ea typeface="DM Sans"/>
                <a:cs typeface="DM Sans"/>
                <a:sym typeface="DM Sans"/>
              </a:rPr>
              <a:t>. </a:t>
            </a:r>
            <a:endParaRPr i="1">
              <a:latin typeface="DM Sans"/>
              <a:ea typeface="DM Sans"/>
              <a:cs typeface="DM Sans"/>
              <a:sym typeface="DM Sans"/>
            </a:endParaRPr>
          </a:p>
        </p:txBody>
      </p:sp>
      <p:pic>
        <p:nvPicPr>
          <p:cNvPr id="558" name="Google Shape;558;p124"/>
          <p:cNvPicPr preferRelativeResize="0"/>
          <p:nvPr/>
        </p:nvPicPr>
        <p:blipFill>
          <a:blip r:embed="rId3">
            <a:alphaModFix/>
          </a:blip>
          <a:stretch>
            <a:fillRect/>
          </a:stretch>
        </p:blipFill>
        <p:spPr>
          <a:xfrm>
            <a:off x="6624001" y="2658667"/>
            <a:ext cx="3900601" cy="2553733"/>
          </a:xfrm>
          <a:prstGeom prst="rect">
            <a:avLst/>
          </a:prstGeom>
          <a:noFill/>
          <a:ln>
            <a:noFill/>
          </a:ln>
        </p:spPr>
      </p:pic>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grpSp>
        <p:nvGrpSpPr>
          <p:cNvPr id="563" name="Google Shape;563;p125"/>
          <p:cNvGrpSpPr/>
          <p:nvPr/>
        </p:nvGrpSpPr>
        <p:grpSpPr>
          <a:xfrm>
            <a:off x="5603408" y="1325564"/>
            <a:ext cx="985200" cy="985200"/>
            <a:chOff x="974706" y="2467173"/>
            <a:chExt cx="738900" cy="738900"/>
          </a:xfrm>
        </p:grpSpPr>
        <p:sp>
          <p:nvSpPr>
            <p:cNvPr id="564" name="Google Shape;564;p125"/>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65" name="Google Shape;565;p12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6" name="Google Shape;566;p125"/>
          <p:cNvSpPr txBox="1"/>
          <p:nvPr/>
        </p:nvSpPr>
        <p:spPr>
          <a:xfrm>
            <a:off x="1948400" y="2463167"/>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Inyectar cookies en Frontend</a:t>
            </a:r>
            <a:endParaRPr sz="5333" b="1">
              <a:solidFill>
                <a:schemeClr val="dk1"/>
              </a:solidFill>
              <a:highlight>
                <a:srgbClr val="EAFF6A"/>
              </a:highlight>
              <a:latin typeface="DM Sans"/>
              <a:ea typeface="DM Sans"/>
              <a:cs typeface="DM Sans"/>
              <a:sym typeface="DM Sans"/>
            </a:endParaRPr>
          </a:p>
        </p:txBody>
      </p:sp>
      <p:sp>
        <p:nvSpPr>
          <p:cNvPr id="567" name="Google Shape;567;p125"/>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15-20min</a:t>
            </a:r>
            <a:endParaRPr sz="2667" b="1">
              <a:solidFill>
                <a:srgbClr val="83AEFB"/>
              </a:solidFill>
              <a:latin typeface="DM Sans"/>
              <a:ea typeface="DM Sans"/>
              <a:cs typeface="DM Sans"/>
              <a:sym typeface="DM Sans"/>
            </a:endParaRPr>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grpSp>
        <p:nvGrpSpPr>
          <p:cNvPr id="572" name="Google Shape;572;p126"/>
          <p:cNvGrpSpPr/>
          <p:nvPr/>
        </p:nvGrpSpPr>
        <p:grpSpPr>
          <a:xfrm>
            <a:off x="609796" y="624398"/>
            <a:ext cx="574765" cy="574765"/>
            <a:chOff x="974706" y="2467173"/>
            <a:chExt cx="738900" cy="738900"/>
          </a:xfrm>
        </p:grpSpPr>
        <p:sp>
          <p:nvSpPr>
            <p:cNvPr id="573" name="Google Shape;573;p12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74" name="Google Shape;574;p12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75" name="Google Shape;575;p126"/>
          <p:cNvSpPr txBox="1"/>
          <p:nvPr/>
        </p:nvSpPr>
        <p:spPr>
          <a:xfrm>
            <a:off x="668600" y="1442334"/>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Inyectar cookies en frontend</a:t>
            </a:r>
            <a:endParaRPr sz="5333" b="1">
              <a:solidFill>
                <a:schemeClr val="dk1"/>
              </a:solidFill>
              <a:latin typeface="DM Sans"/>
              <a:ea typeface="DM Sans"/>
              <a:cs typeface="DM Sans"/>
              <a:sym typeface="DM Sans"/>
            </a:endParaRPr>
          </a:p>
        </p:txBody>
      </p:sp>
      <p:pic>
        <p:nvPicPr>
          <p:cNvPr id="576" name="Google Shape;576;p126"/>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77" name="Google Shape;577;p126"/>
          <p:cNvSpPr txBox="1"/>
          <p:nvPr/>
        </p:nvSpPr>
        <p:spPr>
          <a:xfrm>
            <a:off x="749000" y="3369667"/>
            <a:ext cx="57740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Crear una única vista de frontend en nuestro servidor express, la cual contará con dos campos input y  dos botones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a:t>
            </a:r>
            <a:r>
              <a:rPr lang="es">
                <a:highlight>
                  <a:srgbClr val="EAFF6A"/>
                </a:highlight>
                <a:latin typeface="DM Sans"/>
                <a:ea typeface="DM Sans"/>
                <a:cs typeface="DM Sans"/>
                <a:sym typeface="DM Sans"/>
              </a:rPr>
              <a:t>primer campo input</a:t>
            </a:r>
            <a:r>
              <a:rPr lang="es">
                <a:latin typeface="DM Sans"/>
                <a:ea typeface="DM Sans"/>
                <a:cs typeface="DM Sans"/>
                <a:sym typeface="DM Sans"/>
              </a:rPr>
              <a:t> deberá ser el nombre del cliente.</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a:t>
            </a:r>
            <a:r>
              <a:rPr lang="es">
                <a:highlight>
                  <a:srgbClr val="EAFF6A"/>
                </a:highlight>
                <a:latin typeface="DM Sans"/>
                <a:ea typeface="DM Sans"/>
                <a:cs typeface="DM Sans"/>
                <a:sym typeface="DM Sans"/>
              </a:rPr>
              <a:t>segundo campo input</a:t>
            </a:r>
            <a:r>
              <a:rPr lang="es">
                <a:latin typeface="DM Sans"/>
                <a:ea typeface="DM Sans"/>
                <a:cs typeface="DM Sans"/>
                <a:sym typeface="DM Sans"/>
              </a:rPr>
              <a:t> deberá contener el correo electrónico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a:t>
            </a:r>
            <a:r>
              <a:rPr lang="es">
                <a:highlight>
                  <a:srgbClr val="EAFF6A"/>
                </a:highlight>
                <a:latin typeface="DM Sans"/>
                <a:ea typeface="DM Sans"/>
                <a:cs typeface="DM Sans"/>
                <a:sym typeface="DM Sans"/>
              </a:rPr>
              <a:t>botón getCookie</a:t>
            </a:r>
            <a:r>
              <a:rPr lang="es">
                <a:latin typeface="DM Sans"/>
                <a:ea typeface="DM Sans"/>
                <a:cs typeface="DM Sans"/>
                <a:sym typeface="DM Sans"/>
              </a:rPr>
              <a:t> debe enviar una petición de tipo GET para recibir la cookie, solo mostrar por consola la cookie.</a:t>
            </a:r>
            <a:endParaRPr>
              <a:latin typeface="DM Sans"/>
              <a:ea typeface="DM Sans"/>
              <a:cs typeface="DM Sans"/>
              <a:sym typeface="DM Sans"/>
            </a:endParaRPr>
          </a:p>
        </p:txBody>
      </p:sp>
      <p:sp>
        <p:nvSpPr>
          <p:cNvPr id="578" name="Google Shape;578;p126"/>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
        <p:nvSpPr>
          <p:cNvPr id="579" name="Google Shape;579;p126"/>
          <p:cNvSpPr txBox="1"/>
          <p:nvPr/>
        </p:nvSpPr>
        <p:spPr>
          <a:xfrm>
            <a:off x="6842167" y="3369667"/>
            <a:ext cx="4488800" cy="2462172"/>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latin typeface="DM Sans"/>
                <a:ea typeface="DM Sans"/>
                <a:cs typeface="DM Sans"/>
                <a:sym typeface="DM Sans"/>
              </a:rPr>
              <a:t>El </a:t>
            </a:r>
            <a:r>
              <a:rPr lang="es">
                <a:highlight>
                  <a:srgbClr val="EAFF6A"/>
                </a:highlight>
                <a:latin typeface="DM Sans"/>
                <a:ea typeface="DM Sans"/>
                <a:cs typeface="DM Sans"/>
                <a:sym typeface="DM Sans"/>
              </a:rPr>
              <a:t>botón submit</a:t>
            </a:r>
            <a:r>
              <a:rPr lang="es">
                <a:latin typeface="DM Sans"/>
                <a:ea typeface="DM Sans"/>
                <a:cs typeface="DM Sans"/>
                <a:sym typeface="DM Sans"/>
              </a:rPr>
              <a:t>, deberá enviar una petición POST, la cual deberá crear una cookie con el formato</a:t>
            </a:r>
            <a:endParaRPr>
              <a:latin typeface="DM Sans"/>
              <a:ea typeface="DM Sans"/>
              <a:cs typeface="DM Sans"/>
              <a:sym typeface="DM Sans"/>
            </a:endParaRPr>
          </a:p>
          <a:p>
            <a:pPr marL="609585"/>
            <a:r>
              <a:rPr lang="es">
                <a:latin typeface="DM Sans"/>
                <a:ea typeface="DM Sans"/>
                <a:cs typeface="DM Sans"/>
                <a:sym typeface="DM Sans"/>
              </a:rPr>
              <a:t>{user:correoDelInput}</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La cookie debe tener un tiempo de vida de 10 segundos. Corroborar que la cookie se borre después del tiempo indicado.</a:t>
            </a:r>
            <a:endParaRPr>
              <a:latin typeface="DM Sans"/>
              <a:ea typeface="DM Sans"/>
              <a:cs typeface="DM Sans"/>
              <a:sym typeface="DM Sans"/>
            </a:endParaRPr>
          </a:p>
        </p:txBody>
      </p:sp>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27"/>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85" name="Google Shape;585;p127"/>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159"/>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507" name="Google Shape;507;p159"/>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508" name="Google Shape;508;p159"/>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509" name="Google Shape;509;p159"/>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510" name="Google Shape;510;p159"/>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rgbClr val="999999"/>
                </a:solidFill>
                <a:latin typeface="DM Sans"/>
                <a:ea typeface="DM Sans"/>
                <a:cs typeface="DM Sans"/>
                <a:sym typeface="DM Sans"/>
              </a:rPr>
              <a:t>01</a:t>
            </a:r>
            <a:endParaRPr sz="2133">
              <a:solidFill>
                <a:srgbClr val="999999"/>
              </a:solidFill>
              <a:latin typeface="DM Sans"/>
              <a:ea typeface="DM Sans"/>
              <a:cs typeface="DM Sans"/>
              <a:sym typeface="DM Sans"/>
            </a:endParaRPr>
          </a:p>
        </p:txBody>
      </p:sp>
      <p:cxnSp>
        <p:nvCxnSpPr>
          <p:cNvPr id="511" name="Google Shape;511;p159"/>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512" name="Google Shape;512;p159"/>
          <p:cNvSpPr txBox="1"/>
          <p:nvPr/>
        </p:nvSpPr>
        <p:spPr>
          <a:xfrm>
            <a:off x="1919184" y="24923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Principios básicos de JavaScript</a:t>
            </a:r>
            <a:endParaRPr sz="2000" b="1">
              <a:solidFill>
                <a:srgbClr val="999999"/>
              </a:solidFill>
              <a:latin typeface="DM Sans"/>
              <a:ea typeface="DM Sans"/>
              <a:cs typeface="DM Sans"/>
              <a:sym typeface="DM Sans"/>
            </a:endParaRPr>
          </a:p>
        </p:txBody>
      </p:sp>
      <p:sp>
        <p:nvSpPr>
          <p:cNvPr id="513" name="Google Shape;513;p159"/>
          <p:cNvSpPr txBox="1"/>
          <p:nvPr/>
        </p:nvSpPr>
        <p:spPr>
          <a:xfrm>
            <a:off x="4930351"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02</a:t>
            </a:r>
            <a:endParaRPr sz="2133" b="1">
              <a:solidFill>
                <a:srgbClr val="FFFFFF"/>
              </a:solidFill>
              <a:latin typeface="DM Sans"/>
              <a:ea typeface="DM Sans"/>
              <a:cs typeface="DM Sans"/>
              <a:sym typeface="DM Sans"/>
            </a:endParaRPr>
          </a:p>
        </p:txBody>
      </p:sp>
      <p:cxnSp>
        <p:nvCxnSpPr>
          <p:cNvPr id="514" name="Google Shape;514;p159"/>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515" name="Google Shape;515;p159"/>
          <p:cNvSpPr txBox="1"/>
          <p:nvPr/>
        </p:nvSpPr>
        <p:spPr>
          <a:xfrm>
            <a:off x="4930351" y="2492333"/>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Funcionalidades de los lenguajes ECMAScript</a:t>
            </a:r>
            <a:endParaRPr sz="2000" b="1">
              <a:solidFill>
                <a:srgbClr val="EAFF6A"/>
              </a:solidFill>
              <a:latin typeface="DM Sans"/>
              <a:ea typeface="DM Sans"/>
              <a:cs typeface="DM Sans"/>
              <a:sym typeface="DM Sans"/>
            </a:endParaRPr>
          </a:p>
        </p:txBody>
      </p:sp>
      <p:cxnSp>
        <p:nvCxnSpPr>
          <p:cNvPr id="516" name="Google Shape;516;p159"/>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517" name="Google Shape;517;p159"/>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518" name="Google Shape;518;p159"/>
          <p:cNvSpPr txBox="1"/>
          <p:nvPr/>
        </p:nvSpPr>
        <p:spPr>
          <a:xfrm>
            <a:off x="5031135" y="3824401"/>
            <a:ext cx="23100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Nuevas funciones de ECMAScript</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a:solidFill>
                  <a:schemeClr val="lt1"/>
                </a:solidFill>
                <a:latin typeface="DM Sans"/>
                <a:ea typeface="DM Sans"/>
                <a:cs typeface="DM Sans"/>
                <a:sym typeface="DM Sans"/>
              </a:rPr>
              <a:t>Funciones más utilizadas en backend</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p:txBody>
      </p:sp>
      <p:sp>
        <p:nvSpPr>
          <p:cNvPr id="519" name="Google Shape;519;p159"/>
          <p:cNvSpPr txBox="1"/>
          <p:nvPr/>
        </p:nvSpPr>
        <p:spPr>
          <a:xfrm>
            <a:off x="2029667" y="3524067"/>
            <a:ext cx="23712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Tipos de datos y variables en Javascript</a:t>
            </a:r>
            <a:r>
              <a:rPr lang="es" sz="1600">
                <a:solidFill>
                  <a:schemeClr val="lt1"/>
                </a:solidFill>
                <a:latin typeface="DM Sans"/>
                <a:ea typeface="DM Sans"/>
                <a:cs typeface="DM Sans"/>
                <a:sym typeface="DM Sans"/>
              </a:rPr>
              <a:t> </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Javascript y ES6</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Funciones en Javascript</a:t>
            </a:r>
            <a:endParaRPr sz="1600">
              <a:solidFill>
                <a:srgbClr val="999999"/>
              </a:solidFill>
              <a:latin typeface="DM Sans"/>
              <a:ea typeface="DM Sans"/>
              <a:cs typeface="DM Sans"/>
              <a:sym typeface="DM Sans"/>
            </a:endParaRPr>
          </a:p>
        </p:txBody>
      </p:sp>
      <p:pic>
        <p:nvPicPr>
          <p:cNvPr id="520" name="Google Shape;520;p159"/>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521" name="Google Shape;521;p159"/>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rgbClr val="999999"/>
                </a:solidFill>
                <a:latin typeface="DM Sans"/>
                <a:ea typeface="DM Sans"/>
                <a:cs typeface="DM Sans"/>
                <a:sym typeface="DM Sans"/>
              </a:rPr>
              <a:t>03</a:t>
            </a:r>
            <a:endParaRPr sz="1600">
              <a:solidFill>
                <a:srgbClr val="999999"/>
              </a:solidFill>
              <a:latin typeface="DM Sans"/>
              <a:ea typeface="DM Sans"/>
              <a:cs typeface="DM Sans"/>
              <a:sym typeface="DM Sans"/>
            </a:endParaRPr>
          </a:p>
        </p:txBody>
      </p:sp>
      <p:cxnSp>
        <p:nvCxnSpPr>
          <p:cNvPr id="522" name="Google Shape;522;p159"/>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523" name="Google Shape;523;p159"/>
          <p:cNvSpPr txBox="1"/>
          <p:nvPr/>
        </p:nvSpPr>
        <p:spPr>
          <a:xfrm>
            <a:off x="7900684" y="2390734"/>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Programación sincrónica y asincrónica</a:t>
            </a:r>
            <a:endParaRPr sz="2000" b="1">
              <a:solidFill>
                <a:srgbClr val="999999"/>
              </a:solidFill>
              <a:latin typeface="DM Sans"/>
              <a:ea typeface="DM Sans"/>
              <a:cs typeface="DM Sans"/>
              <a:sym typeface="DM Sans"/>
            </a:endParaRPr>
          </a:p>
        </p:txBody>
      </p:sp>
      <p:cxnSp>
        <p:nvCxnSpPr>
          <p:cNvPr id="524" name="Google Shape;524;p159"/>
          <p:cNvCxnSpPr/>
          <p:nvPr/>
        </p:nvCxnSpPr>
        <p:spPr>
          <a:xfrm>
            <a:off x="8021451" y="2443400"/>
            <a:ext cx="2371200" cy="0"/>
          </a:xfrm>
          <a:prstGeom prst="straightConnector1">
            <a:avLst/>
          </a:prstGeom>
          <a:noFill/>
          <a:ln w="9525" cap="flat" cmpd="sng">
            <a:solidFill>
              <a:srgbClr val="434343"/>
            </a:solidFill>
            <a:prstDash val="solid"/>
            <a:round/>
            <a:headEnd type="none" w="sm" len="sm"/>
            <a:tailEnd type="none" w="sm" len="sm"/>
          </a:ln>
        </p:spPr>
      </p:cxnSp>
      <p:sp>
        <p:nvSpPr>
          <p:cNvPr id="525" name="Google Shape;525;p159"/>
          <p:cNvSpPr txBox="1"/>
          <p:nvPr/>
        </p:nvSpPr>
        <p:spPr>
          <a:xfrm>
            <a:off x="8011167" y="3828867"/>
            <a:ext cx="23712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Funciones en Javascript</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Callbacks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Promesas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Sincronismo vs. Asincronismo</a:t>
            </a:r>
            <a:endParaRPr sz="1600">
              <a:solidFill>
                <a:srgbClr val="999999"/>
              </a:solidFill>
              <a:latin typeface="DM Sans"/>
              <a:ea typeface="DM Sans"/>
              <a:cs typeface="DM Sans"/>
              <a:sym typeface="DM Sans"/>
            </a:endParaRPr>
          </a:p>
        </p:txBody>
      </p:sp>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128"/>
          <p:cNvSpPr txBox="1"/>
          <p:nvPr/>
        </p:nvSpPr>
        <p:spPr>
          <a:xfrm>
            <a:off x="1873151"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Dando identidad al cliente:</a:t>
            </a:r>
            <a:r>
              <a:rPr lang="es" sz="5333" b="1">
                <a:solidFill>
                  <a:srgbClr val="EA90FF"/>
                </a:solidFill>
                <a:latin typeface="DM Sans"/>
                <a:ea typeface="DM Sans"/>
                <a:cs typeface="DM Sans"/>
                <a:sym typeface="DM Sans"/>
              </a:rPr>
              <a:t> sessions</a:t>
            </a:r>
            <a:endParaRPr sz="5333" b="1">
              <a:solidFill>
                <a:srgbClr val="EA90FF"/>
              </a:solidFill>
              <a:latin typeface="DM Sans"/>
              <a:ea typeface="DM Sans"/>
              <a:cs typeface="DM Sans"/>
              <a:sym typeface="DM Sans"/>
            </a:endParaRPr>
          </a:p>
        </p:txBody>
      </p:sp>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29"/>
          <p:cNvSpPr txBox="1"/>
          <p:nvPr/>
        </p:nvSpPr>
        <p:spPr>
          <a:xfrm>
            <a:off x="836800" y="779201"/>
            <a:ext cx="10854800" cy="24619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Retomemos un concepto interesante: la conexión sin estado</a:t>
            </a:r>
            <a:endParaRPr sz="5333" b="1">
              <a:solidFill>
                <a:schemeClr val="dk1"/>
              </a:solidFill>
              <a:latin typeface="DM Sans"/>
              <a:ea typeface="DM Sans"/>
              <a:cs typeface="DM Sans"/>
              <a:sym typeface="DM Sans"/>
            </a:endParaRPr>
          </a:p>
        </p:txBody>
      </p:sp>
      <p:sp>
        <p:nvSpPr>
          <p:cNvPr id="596" name="Google Shape;596;p129"/>
          <p:cNvSpPr txBox="1"/>
          <p:nvPr/>
        </p:nvSpPr>
        <p:spPr>
          <a:xfrm>
            <a:off x="842617" y="3316668"/>
            <a:ext cx="5112800" cy="1579559"/>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a:solidFill>
                  <a:schemeClr val="dk1"/>
                </a:solidFill>
                <a:latin typeface="DM Sans"/>
                <a:ea typeface="DM Sans"/>
                <a:cs typeface="DM Sans"/>
                <a:sym typeface="DM Sans"/>
              </a:rPr>
              <a:t>Como sabemos, una de las características de nuestra API REST es la conexión sin estado, recordamos que esto significa que el servidor recibe una petición del cliente y devuelve una respuesta… así, sin contexto previo. </a:t>
            </a:r>
            <a:endParaRPr sz="1733">
              <a:solidFill>
                <a:schemeClr val="dk1"/>
              </a:solidFill>
              <a:latin typeface="DM Sans"/>
              <a:ea typeface="DM Sans"/>
              <a:cs typeface="DM Sans"/>
              <a:sym typeface="DM Sans"/>
            </a:endParaRPr>
          </a:p>
        </p:txBody>
      </p:sp>
      <p:sp>
        <p:nvSpPr>
          <p:cNvPr id="597" name="Google Shape;597;p129"/>
          <p:cNvSpPr txBox="1"/>
          <p:nvPr/>
        </p:nvSpPr>
        <p:spPr>
          <a:xfrm>
            <a:off x="6236551" y="3316667"/>
            <a:ext cx="5112800" cy="131288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733">
                <a:solidFill>
                  <a:schemeClr val="dk1"/>
                </a:solidFill>
                <a:latin typeface="DM Sans"/>
                <a:ea typeface="DM Sans"/>
                <a:cs typeface="DM Sans"/>
                <a:sym typeface="DM Sans"/>
              </a:rPr>
              <a:t>El cliente no sabe de dónde obtiene la información que está solicitando, y al servidor no le interesa qué hará el cliente con la información que acaba de entregar.</a:t>
            </a:r>
            <a:endParaRPr sz="1733">
              <a:solidFill>
                <a:schemeClr val="dk1"/>
              </a:solidFill>
              <a:latin typeface="DM Sans"/>
              <a:ea typeface="DM Sans"/>
              <a:cs typeface="DM Sans"/>
              <a:sym typeface="DM Sans"/>
            </a:endParaRPr>
          </a:p>
        </p:txBody>
      </p:sp>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30"/>
          <p:cNvSpPr txBox="1"/>
          <p:nvPr/>
        </p:nvSpPr>
        <p:spPr>
          <a:xfrm>
            <a:off x="668600" y="566267"/>
            <a:ext cx="10854800" cy="24619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Entonces, ¿cómo el servidor sabe del usuario al hacer una petición?</a:t>
            </a:r>
            <a:endParaRPr sz="5333" b="1">
              <a:solidFill>
                <a:schemeClr val="dk1"/>
              </a:solidFill>
              <a:latin typeface="DM Sans"/>
              <a:ea typeface="DM Sans"/>
              <a:cs typeface="DM Sans"/>
              <a:sym typeface="DM Sans"/>
            </a:endParaRPr>
          </a:p>
        </p:txBody>
      </p:sp>
      <p:sp>
        <p:nvSpPr>
          <p:cNvPr id="603" name="Google Shape;603;p130"/>
          <p:cNvSpPr txBox="1"/>
          <p:nvPr/>
        </p:nvSpPr>
        <p:spPr>
          <a:xfrm>
            <a:off x="674417" y="3103734"/>
            <a:ext cx="5112800" cy="3349595"/>
          </a:xfrm>
          <a:prstGeom prst="rect">
            <a:avLst/>
          </a:prstGeom>
          <a:noFill/>
          <a:ln>
            <a:noFill/>
          </a:ln>
        </p:spPr>
        <p:txBody>
          <a:bodyPr spcFirstLastPara="1" wrap="square" lIns="121900" tIns="121900" rIns="121900" bIns="121900" anchor="t" anchorCtr="0">
            <a:spAutoFit/>
          </a:bodyPr>
          <a:lstStyle/>
          <a:p>
            <a:pPr>
              <a:spcBef>
                <a:spcPts val="1333"/>
              </a:spcBef>
              <a:buClr>
                <a:schemeClr val="dk1"/>
              </a:buClr>
              <a:buSzPts val="1100"/>
            </a:pPr>
            <a:r>
              <a:rPr lang="es">
                <a:solidFill>
                  <a:schemeClr val="dk1"/>
                </a:solidFill>
                <a:latin typeface="DM Sans"/>
                <a:ea typeface="DM Sans"/>
                <a:cs typeface="DM Sans"/>
                <a:sym typeface="DM Sans"/>
              </a:rPr>
              <a:t>Esto seguramente nos despierta la incógnita: ¿Cómo en un sitio web saben quién soy? ¿Cómo se gestionaría todo el flujo de una compra si mi servidor trabaja sin estado?</a:t>
            </a:r>
            <a:endParaRPr>
              <a:solidFill>
                <a:schemeClr val="dk1"/>
              </a:solidFill>
              <a:latin typeface="DM Sans"/>
              <a:ea typeface="DM Sans"/>
              <a:cs typeface="DM Sans"/>
              <a:sym typeface="DM Sans"/>
            </a:endParaRPr>
          </a:p>
          <a:p>
            <a:pPr>
              <a:spcBef>
                <a:spcPts val="1333"/>
              </a:spcBef>
              <a:buClr>
                <a:schemeClr val="dk1"/>
              </a:buClr>
              <a:buSzPts val="1100"/>
            </a:pPr>
            <a:r>
              <a:rPr lang="es">
                <a:solidFill>
                  <a:schemeClr val="dk1"/>
                </a:solidFill>
                <a:latin typeface="DM Sans"/>
                <a:ea typeface="DM Sans"/>
                <a:cs typeface="DM Sans"/>
                <a:sym typeface="DM Sans"/>
              </a:rPr>
              <a:t>Para resolver estas situaciones, el servidor debe tomar siempre la identidad del cliente que está haciendo la petición. Es decir, el cliente alimenta al servidor con cada petición con la información que necesita procesar. El servidor no almacena nada para sí.</a:t>
            </a:r>
            <a:endParaRPr sz="1733">
              <a:solidFill>
                <a:schemeClr val="dk1"/>
              </a:solidFill>
              <a:latin typeface="DM Sans"/>
              <a:ea typeface="DM Sans"/>
              <a:cs typeface="DM Sans"/>
              <a:sym typeface="DM Sans"/>
            </a:endParaRPr>
          </a:p>
        </p:txBody>
      </p:sp>
      <p:sp>
        <p:nvSpPr>
          <p:cNvPr id="604" name="Google Shape;604;p130"/>
          <p:cNvSpPr txBox="1"/>
          <p:nvPr/>
        </p:nvSpPr>
        <p:spPr>
          <a:xfrm>
            <a:off x="6068351" y="3103733"/>
            <a:ext cx="5112800" cy="190817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Actualmente, el cliente debe enviarnos dicha información desde queries, params, body y cookies. Todo esto enviado desde el front. ¿Y si delegamos algo más de responsabilidad al back? Vamos a manejar un sistema de sesiones.</a:t>
            </a:r>
            <a:endParaRPr sz="1733">
              <a:solidFill>
                <a:schemeClr val="dk1"/>
              </a:solidFill>
              <a:latin typeface="DM Sans"/>
              <a:ea typeface="DM Sans"/>
              <a:cs typeface="DM Sans"/>
              <a:sym typeface="DM Sans"/>
            </a:endParaRPr>
          </a:p>
        </p:txBody>
      </p:sp>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31"/>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10" name="Google Shape;610;p131"/>
          <p:cNvSpPr txBox="1"/>
          <p:nvPr/>
        </p:nvSpPr>
        <p:spPr>
          <a:xfrm>
            <a:off x="4949400" y="785667"/>
            <a:ext cx="6482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¡Usuario, identifícate!</a:t>
            </a:r>
            <a:endParaRPr sz="5333" b="1">
              <a:solidFill>
                <a:schemeClr val="dk1"/>
              </a:solidFill>
              <a:latin typeface="DM Sans"/>
              <a:ea typeface="DM Sans"/>
              <a:cs typeface="DM Sans"/>
              <a:sym typeface="DM Sans"/>
            </a:endParaRPr>
          </a:p>
        </p:txBody>
      </p:sp>
      <p:sp>
        <p:nvSpPr>
          <p:cNvPr id="611" name="Google Shape;611;p131"/>
          <p:cNvSpPr txBox="1"/>
          <p:nvPr/>
        </p:nvSpPr>
        <p:spPr>
          <a:xfrm>
            <a:off x="5009400" y="2761867"/>
            <a:ext cx="64828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El sistema de sesiones permitirá que el servidor tenga almacenada información referente al cliente, con el fin de que éste pueda mantenerse identificado al momento de hacer las peticiones.</a:t>
            </a:r>
            <a:br>
              <a:rPr lang="es">
                <a:latin typeface="DM Sans"/>
                <a:ea typeface="DM Sans"/>
                <a:cs typeface="DM Sans"/>
                <a:sym typeface="DM Sans"/>
              </a:rPr>
            </a:br>
            <a:br>
              <a:rPr lang="es">
                <a:latin typeface="DM Sans"/>
                <a:ea typeface="DM Sans"/>
                <a:cs typeface="DM Sans"/>
                <a:sym typeface="DM Sans"/>
              </a:rPr>
            </a:br>
            <a:r>
              <a:rPr lang="es">
                <a:latin typeface="DM Sans"/>
                <a:ea typeface="DM Sans"/>
                <a:cs typeface="DM Sans"/>
                <a:sym typeface="DM Sans"/>
              </a:rPr>
              <a:t>¡Finalmente rompemos el anonimato! Una vez que el cliente pase por un proceso de login, podemos procesar esa información para mantener reconocido al cliente y poder brindarle respuestas particulares acorde con su rol en la página</a:t>
            </a:r>
            <a:endParaRPr>
              <a:latin typeface="DM Sans"/>
              <a:ea typeface="DM Sans"/>
              <a:cs typeface="DM Sans"/>
              <a:sym typeface="DM Sans"/>
            </a:endParaRPr>
          </a:p>
        </p:txBody>
      </p:sp>
      <p:pic>
        <p:nvPicPr>
          <p:cNvPr id="612" name="Google Shape;612;p131"/>
          <p:cNvPicPr preferRelativeResize="0"/>
          <p:nvPr/>
        </p:nvPicPr>
        <p:blipFill>
          <a:blip r:embed="rId3">
            <a:alphaModFix/>
          </a:blip>
          <a:stretch>
            <a:fillRect/>
          </a:stretch>
        </p:blipFill>
        <p:spPr>
          <a:xfrm>
            <a:off x="791834" y="1887500"/>
            <a:ext cx="3993133" cy="3993133"/>
          </a:xfrm>
          <a:prstGeom prst="rect">
            <a:avLst/>
          </a:prstGeom>
          <a:noFill/>
          <a:ln>
            <a:noFill/>
          </a:ln>
        </p:spPr>
      </p:pic>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32"/>
          <p:cNvSpPr txBox="1"/>
          <p:nvPr/>
        </p:nvSpPr>
        <p:spPr>
          <a:xfrm>
            <a:off x="4087633" y="2485001"/>
            <a:ext cx="5362400" cy="656614"/>
          </a:xfrm>
          <a:prstGeom prst="rect">
            <a:avLst/>
          </a:prstGeom>
          <a:noFill/>
          <a:ln>
            <a:noFill/>
          </a:ln>
        </p:spPr>
        <p:txBody>
          <a:bodyPr spcFirstLastPara="1" wrap="square" lIns="121900" tIns="121900" rIns="121900" bIns="121900" anchor="t" anchorCtr="0">
            <a:spAutoFit/>
          </a:bodyPr>
          <a:lstStyle/>
          <a:p>
            <a:endParaRPr sz="2667" b="1">
              <a:latin typeface="DM Sans"/>
              <a:ea typeface="DM Sans"/>
              <a:cs typeface="DM Sans"/>
              <a:sym typeface="DM Sans"/>
            </a:endParaRPr>
          </a:p>
        </p:txBody>
      </p:sp>
      <p:sp>
        <p:nvSpPr>
          <p:cNvPr id="618" name="Google Shape;618;p132"/>
          <p:cNvSpPr txBox="1"/>
          <p:nvPr/>
        </p:nvSpPr>
        <p:spPr>
          <a:xfrm>
            <a:off x="1083400" y="548734"/>
            <a:ext cx="100252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Session como módulo de node</a:t>
            </a:r>
            <a:endParaRPr sz="5333" b="1">
              <a:solidFill>
                <a:schemeClr val="dk1"/>
              </a:solidFill>
              <a:latin typeface="DM Sans"/>
              <a:ea typeface="DM Sans"/>
              <a:cs typeface="DM Sans"/>
              <a:sym typeface="DM Sans"/>
            </a:endParaRPr>
          </a:p>
        </p:txBody>
      </p:sp>
      <p:sp>
        <p:nvSpPr>
          <p:cNvPr id="619" name="Google Shape;619;p132"/>
          <p:cNvSpPr txBox="1"/>
          <p:nvPr/>
        </p:nvSpPr>
        <p:spPr>
          <a:xfrm>
            <a:off x="849267" y="3013267"/>
            <a:ext cx="9306800" cy="2978404"/>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Algunas características de session son:</a:t>
            </a:r>
            <a:endParaRPr sz="2000" dirty="0">
              <a:latin typeface="DM Sans"/>
              <a:ea typeface="DM Sans"/>
              <a:cs typeface="DM Sans"/>
              <a:sym typeface="DM Sans"/>
            </a:endParaRPr>
          </a:p>
          <a:p>
            <a:endParaRPr sz="2400" dirty="0">
              <a:latin typeface="DM Sans"/>
              <a:ea typeface="DM Sans"/>
              <a:cs typeface="DM Sans"/>
              <a:sym typeface="DM Sans"/>
            </a:endParaRPr>
          </a:p>
          <a:p>
            <a:pPr marL="609585" indent="-414856">
              <a:lnSpc>
                <a:spcPct val="115000"/>
              </a:lnSpc>
              <a:buClr>
                <a:srgbClr val="EA90FF"/>
              </a:buClr>
              <a:buSzPts val="1300"/>
              <a:buFont typeface="Helvetica Neue Light"/>
              <a:buChar char="✓"/>
            </a:pPr>
            <a:r>
              <a:rPr lang="es" sz="1733" dirty="0">
                <a:solidFill>
                  <a:schemeClr val="dk1"/>
                </a:solidFill>
                <a:highlight>
                  <a:schemeClr val="lt1"/>
                </a:highlight>
                <a:latin typeface="DM Sans"/>
                <a:ea typeface="DM Sans"/>
                <a:cs typeface="DM Sans"/>
                <a:sym typeface="DM Sans"/>
              </a:rPr>
              <a:t>La información que se quiera guardar en </a:t>
            </a:r>
            <a:r>
              <a:rPr lang="es" sz="1733" b="1" dirty="0">
                <a:solidFill>
                  <a:schemeClr val="dk1"/>
                </a:solidFill>
                <a:highlight>
                  <a:schemeClr val="lt1"/>
                </a:highlight>
                <a:latin typeface="DM Sans"/>
                <a:ea typeface="DM Sans"/>
                <a:cs typeface="DM Sans"/>
                <a:sym typeface="DM Sans"/>
              </a:rPr>
              <a:t>session </a:t>
            </a:r>
            <a:r>
              <a:rPr lang="es" sz="1733" dirty="0">
                <a:solidFill>
                  <a:schemeClr val="dk1"/>
                </a:solidFill>
                <a:highlight>
                  <a:schemeClr val="lt1"/>
                </a:highlight>
                <a:latin typeface="DM Sans"/>
                <a:ea typeface="DM Sans"/>
                <a:cs typeface="DM Sans"/>
                <a:sym typeface="DM Sans"/>
              </a:rPr>
              <a:t>se almacena del lado del servidor.</a:t>
            </a:r>
            <a:endParaRPr sz="1733" dirty="0">
              <a:solidFill>
                <a:schemeClr val="dk1"/>
              </a:solidFill>
              <a:highlight>
                <a:schemeClr val="lt1"/>
              </a:highlight>
              <a:latin typeface="DM Sans"/>
              <a:ea typeface="DM Sans"/>
              <a:cs typeface="DM Sans"/>
              <a:sym typeface="DM Sans"/>
            </a:endParaRPr>
          </a:p>
          <a:p>
            <a:pPr marL="609585" indent="-414856">
              <a:lnSpc>
                <a:spcPct val="115000"/>
              </a:lnSpc>
              <a:spcBef>
                <a:spcPts val="1333"/>
              </a:spcBef>
              <a:buClr>
                <a:srgbClr val="EA90FF"/>
              </a:buClr>
              <a:buSzPts val="1300"/>
              <a:buFont typeface="DM Sans"/>
              <a:buChar char="✓"/>
            </a:pPr>
            <a:r>
              <a:rPr lang="es" sz="1733" dirty="0">
                <a:solidFill>
                  <a:schemeClr val="dk1"/>
                </a:solidFill>
                <a:highlight>
                  <a:schemeClr val="lt1"/>
                </a:highlight>
                <a:latin typeface="DM Sans"/>
                <a:ea typeface="DM Sans"/>
                <a:cs typeface="DM Sans"/>
                <a:sym typeface="DM Sans"/>
              </a:rPr>
              <a:t>Del lado del cliente, se crea un identificador único para poder acceder a esa información desde el navegador.</a:t>
            </a:r>
            <a:endParaRPr sz="1733" dirty="0">
              <a:solidFill>
                <a:schemeClr val="dk1"/>
              </a:solidFill>
              <a:highlight>
                <a:schemeClr val="lt1"/>
              </a:highlight>
              <a:latin typeface="DM Sans"/>
              <a:ea typeface="DM Sans"/>
              <a:cs typeface="DM Sans"/>
              <a:sym typeface="DM Sans"/>
            </a:endParaRPr>
          </a:p>
          <a:p>
            <a:pPr marL="609585" indent="-414856">
              <a:lnSpc>
                <a:spcPct val="115000"/>
              </a:lnSpc>
              <a:spcBef>
                <a:spcPts val="1333"/>
              </a:spcBef>
              <a:buClr>
                <a:srgbClr val="EA90FF"/>
              </a:buClr>
              <a:buSzPts val="1300"/>
              <a:buFont typeface="Helvetica Neue Light"/>
              <a:buChar char="✓"/>
            </a:pPr>
            <a:r>
              <a:rPr lang="es" sz="1733" dirty="0">
                <a:solidFill>
                  <a:schemeClr val="dk1"/>
                </a:solidFill>
                <a:highlight>
                  <a:schemeClr val="lt1"/>
                </a:highlight>
                <a:latin typeface="DM Sans"/>
                <a:ea typeface="DM Sans"/>
                <a:cs typeface="DM Sans"/>
                <a:sym typeface="DM Sans"/>
              </a:rPr>
              <a:t>Los datos almacenados en </a:t>
            </a:r>
            <a:r>
              <a:rPr lang="es" sz="1733" b="1" dirty="0">
                <a:solidFill>
                  <a:schemeClr val="dk1"/>
                </a:solidFill>
                <a:highlight>
                  <a:schemeClr val="lt1"/>
                </a:highlight>
                <a:latin typeface="DM Sans"/>
                <a:ea typeface="DM Sans"/>
                <a:cs typeface="DM Sans"/>
                <a:sym typeface="DM Sans"/>
              </a:rPr>
              <a:t>session </a:t>
            </a:r>
            <a:r>
              <a:rPr lang="es" sz="1733" dirty="0">
                <a:solidFill>
                  <a:schemeClr val="dk1"/>
                </a:solidFill>
                <a:highlight>
                  <a:schemeClr val="lt1"/>
                </a:highlight>
                <a:latin typeface="DM Sans"/>
                <a:ea typeface="DM Sans"/>
                <a:cs typeface="DM Sans"/>
                <a:sym typeface="DM Sans"/>
              </a:rPr>
              <a:t>se borran al cerrar la ventana del navegador.</a:t>
            </a:r>
            <a:endParaRPr sz="1733" dirty="0">
              <a:solidFill>
                <a:schemeClr val="dk1"/>
              </a:solidFill>
              <a:highlight>
                <a:schemeClr val="lt1"/>
              </a:highlight>
              <a:latin typeface="DM Sans"/>
              <a:ea typeface="DM Sans"/>
              <a:cs typeface="DM Sans"/>
              <a:sym typeface="DM Sans"/>
            </a:endParaRPr>
          </a:p>
          <a:p>
            <a:pPr marL="609585" indent="-423323">
              <a:spcBef>
                <a:spcPts val="1333"/>
              </a:spcBef>
              <a:buClr>
                <a:srgbClr val="EA90FF"/>
              </a:buClr>
              <a:buSzPts val="1400"/>
              <a:buFont typeface="DM Sans"/>
              <a:buChar char="✓"/>
            </a:pPr>
            <a:r>
              <a:rPr lang="es" sz="1733" dirty="0">
                <a:solidFill>
                  <a:schemeClr val="dk1"/>
                </a:solidFill>
                <a:highlight>
                  <a:schemeClr val="lt1"/>
                </a:highlight>
                <a:latin typeface="DM Sans"/>
                <a:ea typeface="DM Sans"/>
                <a:cs typeface="DM Sans"/>
                <a:sym typeface="DM Sans"/>
              </a:rPr>
              <a:t>Se utiliza principalmente para guardar los datos de usuario al iniciar sesión.</a:t>
            </a:r>
            <a:r>
              <a:rPr lang="es" sz="933" dirty="0">
                <a:latin typeface="DM Sans"/>
                <a:ea typeface="DM Sans"/>
                <a:cs typeface="DM Sans"/>
                <a:sym typeface="DM Sans"/>
              </a:rPr>
              <a:t>.</a:t>
            </a:r>
            <a:endParaRPr sz="933" dirty="0">
              <a:latin typeface="DM Sans"/>
              <a:ea typeface="DM Sans"/>
              <a:cs typeface="DM Sans"/>
              <a:sym typeface="DM Sans"/>
            </a:endParaRPr>
          </a:p>
        </p:txBody>
      </p:sp>
      <p:sp>
        <p:nvSpPr>
          <p:cNvPr id="620" name="Google Shape;620;p132"/>
          <p:cNvSpPr txBox="1"/>
          <p:nvPr/>
        </p:nvSpPr>
        <p:spPr>
          <a:xfrm>
            <a:off x="849267" y="2151533"/>
            <a:ext cx="9306800" cy="861734"/>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Session permite conseguir este almacenamiento de información de cliente. Este podremos utilizarlo a través del elemento </a:t>
            </a:r>
            <a:r>
              <a:rPr lang="es" sz="2000" b="1" dirty="0">
                <a:latin typeface="DM Sans"/>
                <a:ea typeface="DM Sans"/>
                <a:cs typeface="DM Sans"/>
                <a:sym typeface="DM Sans"/>
              </a:rPr>
              <a:t>req.session</a:t>
            </a:r>
            <a:r>
              <a:rPr lang="es" sz="2000" dirty="0">
                <a:latin typeface="DM Sans"/>
                <a:ea typeface="DM Sans"/>
                <a:cs typeface="DM Sans"/>
                <a:sym typeface="DM Sans"/>
              </a:rPr>
              <a:t>.</a:t>
            </a:r>
            <a:endParaRPr sz="2000" dirty="0">
              <a:latin typeface="DM Sans"/>
              <a:ea typeface="DM Sans"/>
              <a:cs typeface="DM Sans"/>
              <a:sym typeface="DM Sans"/>
            </a:endParaRPr>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33"/>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Utilizando session</a:t>
            </a:r>
            <a:endParaRPr sz="5333" b="1">
              <a:solidFill>
                <a:schemeClr val="dk1"/>
              </a:solidFill>
              <a:latin typeface="DM Sans"/>
              <a:ea typeface="DM Sans"/>
              <a:cs typeface="DM Sans"/>
              <a:sym typeface="DM Sans"/>
            </a:endParaRPr>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34"/>
          <p:cNvSpPr/>
          <p:nvPr/>
        </p:nvSpPr>
        <p:spPr>
          <a:xfrm>
            <a:off x="863200" y="2531033"/>
            <a:ext cx="10465600" cy="3637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31" name="Google Shape;631;p134"/>
          <p:cNvSpPr txBox="1"/>
          <p:nvPr/>
        </p:nvSpPr>
        <p:spPr>
          <a:xfrm>
            <a:off x="1210667" y="591451"/>
            <a:ext cx="99504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dirty="0">
                <a:solidFill>
                  <a:schemeClr val="lt1"/>
                </a:solidFill>
                <a:latin typeface="DM Sans"/>
                <a:ea typeface="DM Sans"/>
                <a:cs typeface="DM Sans"/>
                <a:sym typeface="DM Sans"/>
              </a:rPr>
              <a:t>Instalamos el módulo con npm</a:t>
            </a:r>
            <a:endParaRPr sz="5333" b="1" dirty="0">
              <a:solidFill>
                <a:schemeClr val="lt1"/>
              </a:solidFill>
              <a:latin typeface="DM Sans"/>
              <a:ea typeface="DM Sans"/>
              <a:cs typeface="DM Sans"/>
              <a:sym typeface="DM Sans"/>
            </a:endParaRPr>
          </a:p>
        </p:txBody>
      </p:sp>
      <p:sp>
        <p:nvSpPr>
          <p:cNvPr id="632" name="Google Shape;632;p134"/>
          <p:cNvSpPr txBox="1"/>
          <p:nvPr/>
        </p:nvSpPr>
        <p:spPr>
          <a:xfrm>
            <a:off x="6533833" y="2800867"/>
            <a:ext cx="4474000" cy="1908174"/>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Session es un módulo de node diseñado para poder manejar el sistema de sesiones previamente definido</a:t>
            </a:r>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Es un módulo sólo compatible para utilizar con</a:t>
            </a:r>
            <a:endParaRPr dirty="0">
              <a:latin typeface="DM Sans"/>
              <a:ea typeface="DM Sans"/>
              <a:cs typeface="DM Sans"/>
              <a:sym typeface="DM Sans"/>
            </a:endParaRPr>
          </a:p>
        </p:txBody>
      </p:sp>
      <p:pic>
        <p:nvPicPr>
          <p:cNvPr id="633" name="Google Shape;633;p134"/>
          <p:cNvPicPr preferRelativeResize="0"/>
          <p:nvPr/>
        </p:nvPicPr>
        <p:blipFill>
          <a:blip r:embed="rId3">
            <a:alphaModFix/>
          </a:blip>
          <a:stretch>
            <a:fillRect/>
          </a:stretch>
        </p:blipFill>
        <p:spPr>
          <a:xfrm>
            <a:off x="917401" y="3949800"/>
            <a:ext cx="5444100" cy="577667"/>
          </a:xfrm>
          <a:prstGeom prst="rect">
            <a:avLst/>
          </a:prstGeom>
          <a:noFill/>
          <a:ln>
            <a:noFill/>
          </a:ln>
        </p:spPr>
      </p:pic>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135"/>
          <p:cNvSpPr txBox="1"/>
          <p:nvPr/>
        </p:nvSpPr>
        <p:spPr>
          <a:xfrm>
            <a:off x="917400" y="137901"/>
            <a:ext cx="1072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Partimos de instalar session en nuestro proyecto</a:t>
            </a:r>
            <a:endParaRPr sz="4000" b="1">
              <a:solidFill>
                <a:schemeClr val="accent6"/>
              </a:solidFill>
              <a:latin typeface="DM Sans"/>
              <a:ea typeface="DM Sans"/>
              <a:cs typeface="DM Sans"/>
              <a:sym typeface="DM Sans"/>
            </a:endParaRPr>
          </a:p>
        </p:txBody>
      </p:sp>
      <p:pic>
        <p:nvPicPr>
          <p:cNvPr id="639" name="Google Shape;639;p135"/>
          <p:cNvPicPr preferRelativeResize="0"/>
          <p:nvPr/>
        </p:nvPicPr>
        <p:blipFill>
          <a:blip r:embed="rId3">
            <a:alphaModFix/>
          </a:blip>
          <a:stretch>
            <a:fillRect/>
          </a:stretch>
        </p:blipFill>
        <p:spPr>
          <a:xfrm>
            <a:off x="3373951" y="1667633"/>
            <a:ext cx="5444100" cy="577667"/>
          </a:xfrm>
          <a:prstGeom prst="rect">
            <a:avLst/>
          </a:prstGeom>
          <a:noFill/>
          <a:ln>
            <a:noFill/>
          </a:ln>
        </p:spPr>
      </p:pic>
      <p:sp>
        <p:nvSpPr>
          <p:cNvPr id="640" name="Google Shape;640;p135"/>
          <p:cNvSpPr txBox="1"/>
          <p:nvPr/>
        </p:nvSpPr>
        <p:spPr>
          <a:xfrm>
            <a:off x="1094200" y="2669767"/>
            <a:ext cx="100036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E inicializaremos nuestro servidor importando session</a:t>
            </a:r>
            <a:endParaRPr sz="2400"/>
          </a:p>
        </p:txBody>
      </p:sp>
      <p:pic>
        <p:nvPicPr>
          <p:cNvPr id="641" name="Google Shape;641;p135"/>
          <p:cNvPicPr preferRelativeResize="0"/>
          <p:nvPr/>
        </p:nvPicPr>
        <p:blipFill>
          <a:blip r:embed="rId4">
            <a:alphaModFix/>
          </a:blip>
          <a:stretch>
            <a:fillRect/>
          </a:stretch>
        </p:blipFill>
        <p:spPr>
          <a:xfrm>
            <a:off x="2215700" y="4312934"/>
            <a:ext cx="8131800" cy="1871333"/>
          </a:xfrm>
          <a:prstGeom prst="rect">
            <a:avLst/>
          </a:prstGeom>
          <a:noFill/>
          <a:ln>
            <a:noFill/>
          </a:ln>
        </p:spPr>
      </p:pic>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36"/>
          <p:cNvSpPr txBox="1"/>
          <p:nvPr/>
        </p:nvSpPr>
        <p:spPr>
          <a:xfrm>
            <a:off x="609800" y="221467"/>
            <a:ext cx="114500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Finalmente colocamos session como middleware para nuestro servidor de express</a:t>
            </a:r>
            <a:endParaRPr sz="4000" b="1">
              <a:solidFill>
                <a:schemeClr val="accent6"/>
              </a:solidFill>
              <a:latin typeface="DM Sans"/>
              <a:ea typeface="DM Sans"/>
              <a:cs typeface="DM Sans"/>
              <a:sym typeface="DM Sans"/>
            </a:endParaRPr>
          </a:p>
        </p:txBody>
      </p:sp>
      <p:pic>
        <p:nvPicPr>
          <p:cNvPr id="647" name="Google Shape;647;p136"/>
          <p:cNvPicPr preferRelativeResize="0"/>
          <p:nvPr/>
        </p:nvPicPr>
        <p:blipFill>
          <a:blip r:embed="rId3">
            <a:alphaModFix/>
          </a:blip>
          <a:stretch>
            <a:fillRect/>
          </a:stretch>
        </p:blipFill>
        <p:spPr>
          <a:xfrm>
            <a:off x="1333500" y="1756200"/>
            <a:ext cx="9662208" cy="4875733"/>
          </a:xfrm>
          <a:prstGeom prst="rect">
            <a:avLst/>
          </a:prstGeom>
          <a:noFill/>
          <a:ln>
            <a:noFill/>
          </a:ln>
        </p:spPr>
      </p:pic>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37"/>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653" name="Google Shape;653;p137"/>
          <p:cNvSpPr txBox="1"/>
          <p:nvPr/>
        </p:nvSpPr>
        <p:spPr>
          <a:xfrm>
            <a:off x="451300" y="406401"/>
            <a:ext cx="113988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Levantando la session en el endpoint</a:t>
            </a:r>
            <a:endParaRPr sz="4667" b="1">
              <a:solidFill>
                <a:schemeClr val="lt1"/>
              </a:solidFill>
              <a:latin typeface="DM Sans"/>
              <a:ea typeface="DM Sans"/>
              <a:cs typeface="DM Sans"/>
              <a:sym typeface="DM Sans"/>
            </a:endParaRPr>
          </a:p>
        </p:txBody>
      </p:sp>
      <p:sp>
        <p:nvSpPr>
          <p:cNvPr id="654" name="Google Shape;654;p137"/>
          <p:cNvSpPr txBox="1"/>
          <p:nvPr/>
        </p:nvSpPr>
        <p:spPr>
          <a:xfrm>
            <a:off x="911933" y="4129000"/>
            <a:ext cx="10338000" cy="512857"/>
          </a:xfrm>
          <a:prstGeom prst="rect">
            <a:avLst/>
          </a:prstGeom>
          <a:noFill/>
          <a:ln>
            <a:noFill/>
          </a:ln>
        </p:spPr>
        <p:txBody>
          <a:bodyPr spcFirstLastPara="1" wrap="square" lIns="121900" tIns="121900" rIns="121900" bIns="121900" anchor="t" anchorCtr="0">
            <a:spAutoFit/>
          </a:bodyPr>
          <a:lstStyle/>
          <a:p>
            <a:endParaRPr sz="1733">
              <a:latin typeface="DM Sans"/>
              <a:ea typeface="DM Sans"/>
              <a:cs typeface="DM Sans"/>
              <a:sym typeface="DM Sans"/>
            </a:endParaRPr>
          </a:p>
        </p:txBody>
      </p:sp>
      <p:pic>
        <p:nvPicPr>
          <p:cNvPr id="655" name="Google Shape;655;p137"/>
          <p:cNvPicPr preferRelativeResize="0"/>
          <p:nvPr/>
        </p:nvPicPr>
        <p:blipFill>
          <a:blip r:embed="rId3">
            <a:alphaModFix/>
          </a:blip>
          <a:stretch>
            <a:fillRect/>
          </a:stretch>
        </p:blipFill>
        <p:spPr>
          <a:xfrm>
            <a:off x="3389800" y="2187800"/>
            <a:ext cx="7860133" cy="3046333"/>
          </a:xfrm>
          <a:prstGeom prst="rect">
            <a:avLst/>
          </a:prstGeom>
          <a:noFill/>
          <a:ln>
            <a:noFill/>
          </a:ln>
        </p:spPr>
      </p:pic>
      <p:sp>
        <p:nvSpPr>
          <p:cNvPr id="656" name="Google Shape;656;p137"/>
          <p:cNvSpPr txBox="1"/>
          <p:nvPr/>
        </p:nvSpPr>
        <p:spPr>
          <a:xfrm>
            <a:off x="911933" y="2151167"/>
            <a:ext cx="2394800" cy="3323946"/>
          </a:xfrm>
          <a:prstGeom prst="rect">
            <a:avLst/>
          </a:prstGeom>
          <a:noFill/>
          <a:ln>
            <a:noFill/>
          </a:ln>
        </p:spPr>
        <p:txBody>
          <a:bodyPr spcFirstLastPara="1" wrap="square" lIns="121900" tIns="121900" rIns="121900" bIns="121900" anchor="t" anchorCtr="0">
            <a:spAutoFit/>
          </a:bodyPr>
          <a:lstStyle/>
          <a:p>
            <a:r>
              <a:rPr lang="es" sz="2000" dirty="0">
                <a:latin typeface="DM Sans"/>
                <a:ea typeface="DM Sans"/>
                <a:cs typeface="DM Sans"/>
                <a:sym typeface="DM Sans"/>
              </a:rPr>
              <a:t>En el endpoint </a:t>
            </a:r>
            <a:endParaRPr sz="2000" dirty="0">
              <a:latin typeface="DM Sans"/>
              <a:ea typeface="DM Sans"/>
              <a:cs typeface="DM Sans"/>
              <a:sym typeface="DM Sans"/>
            </a:endParaRPr>
          </a:p>
          <a:p>
            <a:r>
              <a:rPr lang="es" sz="2000" dirty="0">
                <a:latin typeface="DM Sans"/>
                <a:ea typeface="DM Sans"/>
                <a:cs typeface="DM Sans"/>
                <a:sym typeface="DM Sans"/>
              </a:rPr>
              <a:t>“/session”</a:t>
            </a:r>
            <a:endParaRPr sz="2000" dirty="0">
              <a:latin typeface="DM Sans"/>
              <a:ea typeface="DM Sans"/>
              <a:cs typeface="DM Sans"/>
              <a:sym typeface="DM Sans"/>
            </a:endParaRPr>
          </a:p>
          <a:p>
            <a:r>
              <a:rPr lang="es" sz="2000" dirty="0">
                <a:latin typeface="DM Sans"/>
                <a:ea typeface="DM Sans"/>
                <a:cs typeface="DM Sans"/>
                <a:sym typeface="DM Sans"/>
              </a:rPr>
              <a:t>Inicializaremos la sesión. Si no existe el counter lo inicializará en 1, y si existe lo incrementará para llevar un conteo de visitas.</a:t>
            </a:r>
            <a:endParaRPr sz="2000" dirty="0">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60"/>
          <p:cNvSpPr txBox="1"/>
          <p:nvPr/>
        </p:nvSpPr>
        <p:spPr>
          <a:xfrm>
            <a:off x="668600" y="6243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531" name="Google Shape;531;p160"/>
          <p:cNvPicPr preferRelativeResize="0"/>
          <p:nvPr/>
        </p:nvPicPr>
        <p:blipFill>
          <a:blip r:embed="rId3">
            <a:alphaModFix/>
          </a:blip>
          <a:stretch>
            <a:fillRect/>
          </a:stretch>
        </p:blipFill>
        <p:spPr>
          <a:xfrm>
            <a:off x="2896585" y="2060418"/>
            <a:ext cx="262633" cy="262633"/>
          </a:xfrm>
          <a:prstGeom prst="rect">
            <a:avLst/>
          </a:prstGeom>
          <a:noFill/>
          <a:ln>
            <a:noFill/>
          </a:ln>
        </p:spPr>
      </p:pic>
      <p:sp>
        <p:nvSpPr>
          <p:cNvPr id="532" name="Google Shape;532;p160"/>
          <p:cNvSpPr txBox="1"/>
          <p:nvPr/>
        </p:nvSpPr>
        <p:spPr>
          <a:xfrm>
            <a:off x="3587415" y="1935485"/>
            <a:ext cx="5708400" cy="523180"/>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Conocer las características de ECMAScript</a:t>
            </a:r>
            <a:endParaRPr>
              <a:solidFill>
                <a:schemeClr val="lt1"/>
              </a:solidFill>
              <a:latin typeface="DM Sans"/>
              <a:ea typeface="DM Sans"/>
              <a:cs typeface="DM Sans"/>
              <a:sym typeface="DM Sans"/>
            </a:endParaRPr>
          </a:p>
        </p:txBody>
      </p:sp>
      <p:pic>
        <p:nvPicPr>
          <p:cNvPr id="533" name="Google Shape;533;p160"/>
          <p:cNvPicPr preferRelativeResize="0"/>
          <p:nvPr/>
        </p:nvPicPr>
        <p:blipFill>
          <a:blip r:embed="rId3">
            <a:alphaModFix/>
          </a:blip>
          <a:stretch>
            <a:fillRect/>
          </a:stretch>
        </p:blipFill>
        <p:spPr>
          <a:xfrm>
            <a:off x="2896185" y="2904952"/>
            <a:ext cx="262633" cy="262633"/>
          </a:xfrm>
          <a:prstGeom prst="rect">
            <a:avLst/>
          </a:prstGeom>
          <a:noFill/>
          <a:ln>
            <a:noFill/>
          </a:ln>
        </p:spPr>
      </p:pic>
      <p:sp>
        <p:nvSpPr>
          <p:cNvPr id="534" name="Google Shape;534;p160"/>
          <p:cNvSpPr txBox="1"/>
          <p:nvPr/>
        </p:nvSpPr>
        <p:spPr>
          <a:xfrm>
            <a:off x="3587415" y="2774651"/>
            <a:ext cx="5708400" cy="800179"/>
          </a:xfrm>
          <a:prstGeom prst="rect">
            <a:avLst/>
          </a:prstGeom>
          <a:noFill/>
          <a:ln>
            <a:noFill/>
          </a:ln>
        </p:spPr>
        <p:txBody>
          <a:bodyPr spcFirstLastPara="1" wrap="square" lIns="121900" tIns="121900" rIns="121900" bIns="121900" anchor="t" anchorCtr="0">
            <a:spAutoFit/>
          </a:bodyPr>
          <a:lstStyle/>
          <a:p>
            <a:r>
              <a:rPr lang="es">
                <a:solidFill>
                  <a:schemeClr val="lt1"/>
                </a:solidFill>
                <a:latin typeface="DM Sans"/>
                <a:ea typeface="DM Sans"/>
                <a:cs typeface="DM Sans"/>
                <a:sym typeface="DM Sans"/>
              </a:rPr>
              <a:t>Aplicar los conceptos incorporados en el desarrollo backend</a:t>
            </a:r>
            <a:endParaRPr>
              <a:solidFill>
                <a:schemeClr val="lt1"/>
              </a:solidFill>
              <a:latin typeface="DM Sans"/>
              <a:ea typeface="DM Sans"/>
              <a:cs typeface="DM Sans"/>
              <a:sym typeface="DM Sans"/>
            </a:endParaRPr>
          </a:p>
        </p:txBody>
      </p:sp>
      <p:cxnSp>
        <p:nvCxnSpPr>
          <p:cNvPr id="535" name="Google Shape;535;p160"/>
          <p:cNvCxnSpPr>
            <a:stCxn id="531" idx="2"/>
            <a:endCxn id="533" idx="0"/>
          </p:cNvCxnSpPr>
          <p:nvPr/>
        </p:nvCxnSpPr>
        <p:spPr>
          <a:xfrm rot="-5400000" flipH="1">
            <a:off x="2737300" y="2613649"/>
            <a:ext cx="582000" cy="800"/>
          </a:xfrm>
          <a:prstGeom prst="bentConnector3">
            <a:avLst>
              <a:gd name="adj1" fmla="val 49991"/>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38"/>
          <p:cNvSpPr txBox="1"/>
          <p:nvPr/>
        </p:nvSpPr>
        <p:spPr>
          <a:xfrm>
            <a:off x="450667" y="304134"/>
            <a:ext cx="11637600" cy="1908174"/>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lt1"/>
                </a:solidFill>
                <a:latin typeface="DM Sans"/>
                <a:ea typeface="DM Sans"/>
                <a:cs typeface="DM Sans"/>
                <a:sym typeface="DM Sans"/>
              </a:rPr>
              <a:t>Notamos que, a pesar de no haber llamado al endpoint, session ya insertó un session id con el nombre de connect.sid</a:t>
            </a:r>
            <a:endParaRPr sz="4000" b="1">
              <a:solidFill>
                <a:schemeClr val="lt1"/>
              </a:solidFill>
              <a:latin typeface="DM Sans"/>
              <a:ea typeface="DM Sans"/>
              <a:cs typeface="DM Sans"/>
              <a:sym typeface="DM Sans"/>
            </a:endParaRPr>
          </a:p>
        </p:txBody>
      </p:sp>
      <p:sp>
        <p:nvSpPr>
          <p:cNvPr id="662" name="Google Shape;662;p138"/>
          <p:cNvSpPr txBox="1"/>
          <p:nvPr/>
        </p:nvSpPr>
        <p:spPr>
          <a:xfrm>
            <a:off x="1084800" y="2398334"/>
            <a:ext cx="10022400" cy="984845"/>
          </a:xfrm>
          <a:prstGeom prst="rect">
            <a:avLst/>
          </a:prstGeom>
          <a:noFill/>
          <a:ln>
            <a:noFill/>
          </a:ln>
        </p:spPr>
        <p:txBody>
          <a:bodyPr spcFirstLastPara="1" wrap="square" lIns="121900" tIns="121900" rIns="121900" bIns="121900" anchor="t" anchorCtr="0">
            <a:spAutoFit/>
          </a:bodyPr>
          <a:lstStyle/>
          <a:p>
            <a:r>
              <a:rPr lang="es" sz="1600">
                <a:latin typeface="DM Sans"/>
                <a:ea typeface="DM Sans"/>
                <a:cs typeface="DM Sans"/>
                <a:sym typeface="DM Sans"/>
              </a:rPr>
              <a:t>Una vez que hemos importado socket.io desde nuestro script de lado del cliente, podemos probar utilizándolo en nuestro archivo index.js.En este archivo index.js es donde tendremos el socket/cliente para conectar con socket/servidor</a:t>
            </a:r>
            <a:endParaRPr sz="1600">
              <a:latin typeface="DM Sans"/>
              <a:ea typeface="DM Sans"/>
              <a:cs typeface="DM Sans"/>
              <a:sym typeface="DM Sans"/>
            </a:endParaRPr>
          </a:p>
        </p:txBody>
      </p:sp>
      <p:pic>
        <p:nvPicPr>
          <p:cNvPr id="663" name="Google Shape;663;p138"/>
          <p:cNvPicPr preferRelativeResize="0"/>
          <p:nvPr/>
        </p:nvPicPr>
        <p:blipFill>
          <a:blip r:embed="rId3">
            <a:alphaModFix/>
          </a:blip>
          <a:stretch>
            <a:fillRect/>
          </a:stretch>
        </p:blipFill>
        <p:spPr>
          <a:xfrm>
            <a:off x="853467" y="2254833"/>
            <a:ext cx="10313532" cy="3464400"/>
          </a:xfrm>
          <a:prstGeom prst="rect">
            <a:avLst/>
          </a:prstGeom>
          <a:noFill/>
          <a:ln>
            <a:noFill/>
          </a:ln>
        </p:spPr>
      </p:pic>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139"/>
          <p:cNvPicPr preferRelativeResize="0"/>
          <p:nvPr/>
        </p:nvPicPr>
        <p:blipFill>
          <a:blip r:embed="rId3">
            <a:alphaModFix/>
          </a:blip>
          <a:stretch>
            <a:fillRect/>
          </a:stretch>
        </p:blipFill>
        <p:spPr>
          <a:xfrm>
            <a:off x="6552367" y="833700"/>
            <a:ext cx="5080000" cy="2057400"/>
          </a:xfrm>
          <a:prstGeom prst="rect">
            <a:avLst/>
          </a:prstGeom>
          <a:noFill/>
          <a:ln>
            <a:noFill/>
          </a:ln>
        </p:spPr>
      </p:pic>
      <p:sp>
        <p:nvSpPr>
          <p:cNvPr id="669" name="Google Shape;669;p139"/>
          <p:cNvSpPr txBox="1"/>
          <p:nvPr/>
        </p:nvSpPr>
        <p:spPr>
          <a:xfrm>
            <a:off x="1472067" y="1189601"/>
            <a:ext cx="5641200" cy="656614"/>
          </a:xfrm>
          <a:prstGeom prst="rect">
            <a:avLst/>
          </a:prstGeom>
          <a:noFill/>
          <a:ln>
            <a:noFill/>
          </a:ln>
        </p:spPr>
        <p:txBody>
          <a:bodyPr spcFirstLastPara="1" wrap="square" lIns="121900" tIns="121900" rIns="121900" bIns="121900" anchor="t" anchorCtr="0">
            <a:spAutoFit/>
          </a:bodyPr>
          <a:lstStyle/>
          <a:p>
            <a:r>
              <a:rPr lang="es" sz="2667" b="1">
                <a:solidFill>
                  <a:schemeClr val="lt1"/>
                </a:solidFill>
                <a:latin typeface="DM Sans"/>
                <a:ea typeface="DM Sans"/>
                <a:cs typeface="DM Sans"/>
                <a:sym typeface="DM Sans"/>
              </a:rPr>
              <a:t>Primera visita:</a:t>
            </a:r>
            <a:endParaRPr sz="2667" b="1">
              <a:solidFill>
                <a:schemeClr val="lt1"/>
              </a:solidFill>
              <a:latin typeface="DM Sans"/>
              <a:ea typeface="DM Sans"/>
              <a:cs typeface="DM Sans"/>
              <a:sym typeface="DM Sans"/>
            </a:endParaRPr>
          </a:p>
        </p:txBody>
      </p:sp>
      <p:pic>
        <p:nvPicPr>
          <p:cNvPr id="670" name="Google Shape;670;p139"/>
          <p:cNvPicPr preferRelativeResize="0"/>
          <p:nvPr/>
        </p:nvPicPr>
        <p:blipFill rotWithShape="1">
          <a:blip r:embed="rId4">
            <a:alphaModFix/>
          </a:blip>
          <a:srcRect r="4534"/>
          <a:stretch/>
        </p:blipFill>
        <p:spPr>
          <a:xfrm>
            <a:off x="6552368" y="4454801"/>
            <a:ext cx="5080001" cy="1358900"/>
          </a:xfrm>
          <a:prstGeom prst="rect">
            <a:avLst/>
          </a:prstGeom>
          <a:noFill/>
          <a:ln>
            <a:noFill/>
          </a:ln>
        </p:spPr>
      </p:pic>
      <p:sp>
        <p:nvSpPr>
          <p:cNvPr id="671" name="Google Shape;671;p139"/>
          <p:cNvSpPr txBox="1"/>
          <p:nvPr/>
        </p:nvSpPr>
        <p:spPr>
          <a:xfrm>
            <a:off x="1577833" y="4627568"/>
            <a:ext cx="4181200" cy="656614"/>
          </a:xfrm>
          <a:prstGeom prst="rect">
            <a:avLst/>
          </a:prstGeom>
          <a:noFill/>
          <a:ln>
            <a:noFill/>
          </a:ln>
        </p:spPr>
        <p:txBody>
          <a:bodyPr spcFirstLastPara="1" wrap="square" lIns="121900" tIns="121900" rIns="121900" bIns="121900" anchor="t" anchorCtr="0">
            <a:spAutoFit/>
          </a:bodyPr>
          <a:lstStyle/>
          <a:p>
            <a:r>
              <a:rPr lang="es" sz="2667" b="1">
                <a:latin typeface="DM Sans"/>
                <a:ea typeface="DM Sans"/>
                <a:cs typeface="DM Sans"/>
                <a:sym typeface="DM Sans"/>
              </a:rPr>
              <a:t>Siguiente visita:</a:t>
            </a:r>
            <a:endParaRPr sz="2667" b="1">
              <a:latin typeface="DM Sans"/>
              <a:ea typeface="DM Sans"/>
              <a:cs typeface="DM Sans"/>
              <a:sym typeface="DM Sans"/>
            </a:endParaRPr>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40"/>
          <p:cNvSpPr txBox="1"/>
          <p:nvPr/>
        </p:nvSpPr>
        <p:spPr>
          <a:xfrm>
            <a:off x="6657400" y="3165733"/>
            <a:ext cx="5428800" cy="2344800"/>
          </a:xfrm>
          <a:prstGeom prst="rect">
            <a:avLst/>
          </a:prstGeom>
          <a:noFill/>
          <a:ln>
            <a:noFill/>
          </a:ln>
        </p:spPr>
        <p:txBody>
          <a:bodyPr spcFirstLastPara="1" wrap="square" lIns="121900" tIns="121900" rIns="121900" bIns="121900" anchor="t" anchorCtr="0">
            <a:noAutofit/>
          </a:bodyPr>
          <a:lstStyle/>
          <a:p>
            <a:pPr algn="ctr">
              <a:lnSpc>
                <a:spcPct val="115000"/>
              </a:lnSpc>
            </a:pPr>
            <a:r>
              <a:rPr lang="es">
                <a:solidFill>
                  <a:schemeClr val="dk1"/>
                </a:solidFill>
                <a:highlight>
                  <a:schemeClr val="lt1"/>
                </a:highlight>
                <a:latin typeface="DM Sans"/>
                <a:ea typeface="DM Sans"/>
                <a:cs typeface="DM Sans"/>
                <a:sym typeface="DM Sans"/>
              </a:rPr>
              <a:t>Para eliminar datos de una variable de session, se utiliza el parámetro de </a:t>
            </a:r>
            <a:r>
              <a:rPr lang="es" b="1">
                <a:solidFill>
                  <a:schemeClr val="dk1"/>
                </a:solidFill>
                <a:highlight>
                  <a:schemeClr val="lt1"/>
                </a:highlight>
                <a:latin typeface="DM Sans"/>
                <a:ea typeface="DM Sans"/>
                <a:cs typeface="DM Sans"/>
                <a:sym typeface="DM Sans"/>
              </a:rPr>
              <a:t>request </a:t>
            </a:r>
            <a:r>
              <a:rPr lang="es">
                <a:solidFill>
                  <a:schemeClr val="dk1"/>
                </a:solidFill>
                <a:highlight>
                  <a:schemeClr val="lt1"/>
                </a:highlight>
                <a:latin typeface="DM Sans"/>
                <a:ea typeface="DM Sans"/>
                <a:cs typeface="DM Sans"/>
                <a:sym typeface="DM Sans"/>
              </a:rPr>
              <a:t>y el método </a:t>
            </a:r>
            <a:r>
              <a:rPr lang="es" b="1">
                <a:solidFill>
                  <a:schemeClr val="dk1"/>
                </a:solidFill>
                <a:highlight>
                  <a:schemeClr val="lt1"/>
                </a:highlight>
                <a:latin typeface="DM Sans"/>
                <a:ea typeface="DM Sans"/>
                <a:cs typeface="DM Sans"/>
                <a:sym typeface="DM Sans"/>
              </a:rPr>
              <a:t>destroy</a:t>
            </a:r>
            <a:r>
              <a:rPr lang="es">
                <a:solidFill>
                  <a:schemeClr val="dk1"/>
                </a:solidFill>
                <a:highlight>
                  <a:schemeClr val="lt1"/>
                </a:highlight>
                <a:latin typeface="DM Sans"/>
                <a:ea typeface="DM Sans"/>
                <a:cs typeface="DM Sans"/>
                <a:sym typeface="DM Sans"/>
              </a:rPr>
              <a:t>. Como parámetro se pasa un callback.</a:t>
            </a:r>
            <a:endParaRPr>
              <a:solidFill>
                <a:schemeClr val="dk1"/>
              </a:solidFill>
              <a:highlight>
                <a:schemeClr val="lt1"/>
              </a:highlight>
              <a:latin typeface="DM Sans"/>
              <a:ea typeface="DM Sans"/>
              <a:cs typeface="DM Sans"/>
              <a:sym typeface="DM Sans"/>
            </a:endParaRPr>
          </a:p>
          <a:p>
            <a:pPr>
              <a:lnSpc>
                <a:spcPct val="115000"/>
              </a:lnSpc>
            </a:pPr>
            <a:endParaRPr sz="2400">
              <a:solidFill>
                <a:schemeClr val="dk1"/>
              </a:solidFill>
              <a:highlight>
                <a:schemeClr val="lt1"/>
              </a:highlight>
              <a:latin typeface="Helvetica Neue Light"/>
              <a:ea typeface="Helvetica Neue Light"/>
              <a:cs typeface="Helvetica Neue Light"/>
              <a:sym typeface="Helvetica Neue Light"/>
            </a:endParaRPr>
          </a:p>
        </p:txBody>
      </p:sp>
      <p:sp>
        <p:nvSpPr>
          <p:cNvPr id="677" name="Google Shape;677;p140"/>
          <p:cNvSpPr txBox="1"/>
          <p:nvPr/>
        </p:nvSpPr>
        <p:spPr>
          <a:xfrm>
            <a:off x="350667" y="599400"/>
            <a:ext cx="9980800" cy="1123600"/>
          </a:xfrm>
          <a:prstGeom prst="rect">
            <a:avLst/>
          </a:prstGeom>
          <a:noFill/>
          <a:ln>
            <a:noFill/>
          </a:ln>
        </p:spPr>
        <p:txBody>
          <a:bodyPr spcFirstLastPara="1" wrap="square" lIns="121900" tIns="121900" rIns="121900" bIns="121900" anchor="t" anchorCtr="0">
            <a:noAutofit/>
          </a:bodyPr>
          <a:lstStyle/>
          <a:p>
            <a:r>
              <a:rPr lang="es" sz="5333" b="1">
                <a:latin typeface="DM Sans"/>
                <a:ea typeface="DM Sans"/>
                <a:cs typeface="DM Sans"/>
                <a:sym typeface="DM Sans"/>
              </a:rPr>
              <a:t>Eliminar datos de session</a:t>
            </a:r>
            <a:endParaRPr sz="5333" b="1">
              <a:latin typeface="DM Sans"/>
              <a:ea typeface="DM Sans"/>
              <a:cs typeface="DM Sans"/>
              <a:sym typeface="DM Sans"/>
            </a:endParaRPr>
          </a:p>
        </p:txBody>
      </p:sp>
      <p:pic>
        <p:nvPicPr>
          <p:cNvPr id="678" name="Google Shape;678;p140"/>
          <p:cNvPicPr preferRelativeResize="0"/>
          <p:nvPr/>
        </p:nvPicPr>
        <p:blipFill rotWithShape="1">
          <a:blip r:embed="rId3">
            <a:alphaModFix/>
          </a:blip>
          <a:srcRect l="22693" t="48251" r="41841" b="32118"/>
          <a:stretch/>
        </p:blipFill>
        <p:spPr>
          <a:xfrm>
            <a:off x="557300" y="2965501"/>
            <a:ext cx="5926600" cy="184433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41"/>
          <p:cNvSpPr txBox="1"/>
          <p:nvPr/>
        </p:nvSpPr>
        <p:spPr>
          <a:xfrm>
            <a:off x="533133" y="4739467"/>
            <a:ext cx="10928400" cy="1873200"/>
          </a:xfrm>
          <a:prstGeom prst="rect">
            <a:avLst/>
          </a:prstGeom>
          <a:noFill/>
          <a:ln>
            <a:noFill/>
          </a:ln>
        </p:spPr>
        <p:txBody>
          <a:bodyPr spcFirstLastPara="1" wrap="square" lIns="121900" tIns="121900" rIns="121900" bIns="121900" anchor="t" anchorCtr="0">
            <a:noAutofit/>
          </a:bodyPr>
          <a:lstStyle/>
          <a:p>
            <a:pPr>
              <a:lnSpc>
                <a:spcPct val="115000"/>
              </a:lnSpc>
            </a:pPr>
            <a:r>
              <a:rPr lang="es">
                <a:solidFill>
                  <a:schemeClr val="dk1"/>
                </a:solidFill>
                <a:highlight>
                  <a:schemeClr val="lt1"/>
                </a:highlight>
                <a:latin typeface="DM Sans"/>
                <a:ea typeface="DM Sans"/>
                <a:cs typeface="DM Sans"/>
                <a:sym typeface="DM Sans"/>
              </a:rPr>
              <a:t>Para</a:t>
            </a:r>
            <a:r>
              <a:rPr lang="es" b="1">
                <a:solidFill>
                  <a:schemeClr val="dk1"/>
                </a:solidFill>
                <a:highlight>
                  <a:schemeClr val="lt1"/>
                </a:highlight>
                <a:latin typeface="DM Sans"/>
                <a:ea typeface="DM Sans"/>
                <a:cs typeface="DM Sans"/>
                <a:sym typeface="DM Sans"/>
              </a:rPr>
              <a:t> </a:t>
            </a:r>
            <a:r>
              <a:rPr lang="es" b="1" i="1">
                <a:solidFill>
                  <a:schemeClr val="dk1"/>
                </a:solidFill>
                <a:highlight>
                  <a:schemeClr val="lt1"/>
                </a:highlight>
                <a:latin typeface="DM Sans"/>
                <a:ea typeface="DM Sans"/>
                <a:cs typeface="DM Sans"/>
                <a:sym typeface="DM Sans"/>
              </a:rPr>
              <a:t>iniciar sesión</a:t>
            </a:r>
            <a:r>
              <a:rPr lang="es">
                <a:solidFill>
                  <a:schemeClr val="dk1"/>
                </a:solidFill>
                <a:highlight>
                  <a:schemeClr val="lt1"/>
                </a:highlight>
                <a:latin typeface="DM Sans"/>
                <a:ea typeface="DM Sans"/>
                <a:cs typeface="DM Sans"/>
                <a:sym typeface="DM Sans"/>
              </a:rPr>
              <a:t> se verifica que los datos ingresados por el usuario sean los correctos. Si lo es, se guarda en session los datos de este usuario. Además, se puede crear la variable admin, también en session, con el valor de true, lo que indica que el usuario logueado es un administrador</a:t>
            </a:r>
            <a:endParaRPr>
              <a:solidFill>
                <a:schemeClr val="dk1"/>
              </a:solidFill>
              <a:highlight>
                <a:schemeClr val="lt1"/>
              </a:highlight>
              <a:latin typeface="DM Sans"/>
              <a:ea typeface="DM Sans"/>
              <a:cs typeface="DM Sans"/>
              <a:sym typeface="DM Sans"/>
            </a:endParaRPr>
          </a:p>
          <a:p>
            <a:pPr algn="ctr">
              <a:lnSpc>
                <a:spcPct val="115000"/>
              </a:lnSpc>
            </a:pPr>
            <a:endParaRPr sz="2400">
              <a:solidFill>
                <a:schemeClr val="dk1"/>
              </a:solidFill>
              <a:highlight>
                <a:schemeClr val="lt1"/>
              </a:highlight>
              <a:latin typeface="Helvetica Neue Light"/>
              <a:ea typeface="Helvetica Neue Light"/>
              <a:cs typeface="Helvetica Neue Light"/>
              <a:sym typeface="Helvetica Neue Light"/>
            </a:endParaRPr>
          </a:p>
          <a:p>
            <a:pPr marL="609585" algn="ctr">
              <a:lnSpc>
                <a:spcPct val="115000"/>
              </a:lnSpc>
            </a:pPr>
            <a:endParaRPr sz="2400">
              <a:solidFill>
                <a:schemeClr val="dk1"/>
              </a:solidFill>
              <a:highlight>
                <a:schemeClr val="lt1"/>
              </a:highlight>
              <a:latin typeface="Helvetica Neue Light"/>
              <a:ea typeface="Helvetica Neue Light"/>
              <a:cs typeface="Helvetica Neue Light"/>
              <a:sym typeface="Helvetica Neue Light"/>
            </a:endParaRPr>
          </a:p>
          <a:p>
            <a:pPr algn="ctr">
              <a:lnSpc>
                <a:spcPct val="115000"/>
              </a:lnSpc>
            </a:pPr>
            <a:endParaRPr sz="2400">
              <a:solidFill>
                <a:schemeClr val="dk1"/>
              </a:solidFill>
              <a:highlight>
                <a:schemeClr val="lt1"/>
              </a:highlight>
              <a:latin typeface="Helvetica Neue Light"/>
              <a:ea typeface="Helvetica Neue Light"/>
              <a:cs typeface="Helvetica Neue Light"/>
              <a:sym typeface="Helvetica Neue Light"/>
            </a:endParaRPr>
          </a:p>
        </p:txBody>
      </p:sp>
      <p:sp>
        <p:nvSpPr>
          <p:cNvPr id="684" name="Google Shape;684;p141"/>
          <p:cNvSpPr txBox="1"/>
          <p:nvPr/>
        </p:nvSpPr>
        <p:spPr>
          <a:xfrm>
            <a:off x="208733" y="368333"/>
            <a:ext cx="6394000" cy="1123600"/>
          </a:xfrm>
          <a:prstGeom prst="rect">
            <a:avLst/>
          </a:prstGeom>
          <a:noFill/>
          <a:ln>
            <a:noFill/>
          </a:ln>
        </p:spPr>
        <p:txBody>
          <a:bodyPr spcFirstLastPara="1" wrap="square" lIns="121900" tIns="121900" rIns="121900" bIns="121900" anchor="t" anchorCtr="0">
            <a:noAutofit/>
          </a:bodyPr>
          <a:lstStyle/>
          <a:p>
            <a:pPr algn="ctr"/>
            <a:r>
              <a:rPr lang="es" sz="5333" b="1">
                <a:latin typeface="DM Sans"/>
                <a:ea typeface="DM Sans"/>
                <a:cs typeface="DM Sans"/>
                <a:sym typeface="DM Sans"/>
              </a:rPr>
              <a:t>Login con session</a:t>
            </a:r>
            <a:endParaRPr sz="5333" b="1">
              <a:latin typeface="DM Sans"/>
              <a:ea typeface="DM Sans"/>
              <a:cs typeface="DM Sans"/>
              <a:sym typeface="DM Sans"/>
            </a:endParaRPr>
          </a:p>
        </p:txBody>
      </p:sp>
      <p:sp>
        <p:nvSpPr>
          <p:cNvPr id="685" name="Google Shape;685;p141"/>
          <p:cNvSpPr txBox="1"/>
          <p:nvPr/>
        </p:nvSpPr>
        <p:spPr>
          <a:xfrm>
            <a:off x="1103933" y="1715100"/>
            <a:ext cx="9786800" cy="2883441"/>
          </a:xfrm>
          <a:prstGeom prst="rect">
            <a:avLst/>
          </a:prstGeom>
          <a:solidFill>
            <a:srgbClr val="1E1E1E"/>
          </a:solidFill>
          <a:ln>
            <a:noFill/>
          </a:ln>
        </p:spPr>
        <p:txBody>
          <a:bodyPr spcFirstLastPara="1" wrap="square" lIns="121900" tIns="121900" rIns="121900" bIns="121900" anchor="t" anchorCtr="0">
            <a:spAutoFit/>
          </a:bodyPr>
          <a:lstStyle/>
          <a:p>
            <a:pPr>
              <a:lnSpc>
                <a:spcPct val="135714"/>
              </a:lnSpc>
              <a:buClr>
                <a:schemeClr val="dk1"/>
              </a:buClr>
              <a:buSzPts val="1100"/>
            </a:pPr>
            <a:r>
              <a:rPr lang="es" sz="1400">
                <a:solidFill>
                  <a:srgbClr val="9CDCFE"/>
                </a:solidFill>
                <a:highlight>
                  <a:srgbClr val="1E1E1E"/>
                </a:highlight>
                <a:latin typeface="Courier New"/>
                <a:ea typeface="Courier New"/>
                <a:cs typeface="Courier New"/>
                <a:sym typeface="Courier New"/>
              </a:rPr>
              <a:t>app</a:t>
            </a:r>
            <a:r>
              <a:rPr lang="es" sz="1400">
                <a:solidFill>
                  <a:srgbClr val="D4D4D4"/>
                </a:solidFill>
                <a:highlight>
                  <a:srgbClr val="1E1E1E"/>
                </a:highlight>
                <a:latin typeface="Courier New"/>
                <a:ea typeface="Courier New"/>
                <a:cs typeface="Courier New"/>
                <a:sym typeface="Courier New"/>
              </a:rPr>
              <a:t>.</a:t>
            </a:r>
            <a:r>
              <a:rPr lang="es" sz="1400">
                <a:solidFill>
                  <a:srgbClr val="DCDCAA"/>
                </a:solidFill>
                <a:highlight>
                  <a:srgbClr val="1E1E1E"/>
                </a:highlight>
                <a:latin typeface="Courier New"/>
                <a:ea typeface="Courier New"/>
                <a:cs typeface="Courier New"/>
                <a:sym typeface="Courier New"/>
              </a:rPr>
              <a:t>get</a:t>
            </a:r>
            <a:r>
              <a:rPr lang="es" sz="1400">
                <a:solidFill>
                  <a:srgbClr val="D4D4D4"/>
                </a:solidFill>
                <a:highlight>
                  <a:srgbClr val="1E1E1E"/>
                </a:highlight>
                <a:latin typeface="Courier New"/>
                <a:ea typeface="Courier New"/>
                <a:cs typeface="Courier New"/>
                <a:sym typeface="Courier New"/>
              </a:rPr>
              <a:t>(</a:t>
            </a:r>
            <a:r>
              <a:rPr lang="es" sz="1400">
                <a:solidFill>
                  <a:srgbClr val="CE9178"/>
                </a:solidFill>
                <a:highlight>
                  <a:srgbClr val="1E1E1E"/>
                </a:highlight>
                <a:latin typeface="Courier New"/>
                <a:ea typeface="Courier New"/>
                <a:cs typeface="Courier New"/>
                <a:sym typeface="Courier New"/>
              </a:rPr>
              <a:t>'/login'</a:t>
            </a: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req</a:t>
            </a: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res</a:t>
            </a:r>
            <a:r>
              <a:rPr lang="es" sz="1400">
                <a:solidFill>
                  <a:srgbClr val="D4D4D4"/>
                </a:solidFill>
                <a:highlight>
                  <a:srgbClr val="1E1E1E"/>
                </a:highlight>
                <a:latin typeface="Courier New"/>
                <a:ea typeface="Courier New"/>
                <a:cs typeface="Courier New"/>
                <a:sym typeface="Courier New"/>
              </a:rPr>
              <a:t>) </a:t>
            </a:r>
            <a:r>
              <a:rPr lang="es" sz="1400">
                <a:solidFill>
                  <a:srgbClr val="569CD6"/>
                </a:solidFill>
                <a:highlight>
                  <a:srgbClr val="1E1E1E"/>
                </a:highlight>
                <a:latin typeface="Courier New"/>
                <a:ea typeface="Courier New"/>
                <a:cs typeface="Courier New"/>
                <a:sym typeface="Courier New"/>
              </a:rPr>
              <a:t>=&gt;</a:t>
            </a:r>
            <a:r>
              <a:rPr lang="es" sz="1400">
                <a:solidFill>
                  <a:srgbClr val="D4D4D4"/>
                </a:solidFill>
                <a:highlight>
                  <a:srgbClr val="1E1E1E"/>
                </a:highlight>
                <a:latin typeface="Courier New"/>
                <a:ea typeface="Courier New"/>
                <a:cs typeface="Courier New"/>
                <a:sym typeface="Courier New"/>
              </a:rPr>
              <a:t> {</a:t>
            </a:r>
            <a:endParaRPr sz="14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D4D4D4"/>
                </a:solidFill>
                <a:highlight>
                  <a:srgbClr val="1E1E1E"/>
                </a:highlight>
                <a:latin typeface="Courier New"/>
                <a:ea typeface="Courier New"/>
                <a:cs typeface="Courier New"/>
                <a:sym typeface="Courier New"/>
              </a:rPr>
              <a:t> </a:t>
            </a:r>
            <a:r>
              <a:rPr lang="es" sz="1400">
                <a:solidFill>
                  <a:srgbClr val="569CD6"/>
                </a:solidFill>
                <a:highlight>
                  <a:srgbClr val="1E1E1E"/>
                </a:highlight>
                <a:latin typeface="Courier New"/>
                <a:ea typeface="Courier New"/>
                <a:cs typeface="Courier New"/>
                <a:sym typeface="Courier New"/>
              </a:rPr>
              <a:t>const</a:t>
            </a:r>
            <a:r>
              <a:rPr lang="es" sz="1400">
                <a:solidFill>
                  <a:srgbClr val="D4D4D4"/>
                </a:solidFill>
                <a:highlight>
                  <a:srgbClr val="1E1E1E"/>
                </a:highlight>
                <a:latin typeface="Courier New"/>
                <a:ea typeface="Courier New"/>
                <a:cs typeface="Courier New"/>
                <a:sym typeface="Courier New"/>
              </a:rPr>
              <a:t> { </a:t>
            </a:r>
            <a:r>
              <a:rPr lang="es" sz="1400">
                <a:solidFill>
                  <a:srgbClr val="4FC1FF"/>
                </a:solidFill>
                <a:highlight>
                  <a:srgbClr val="1E1E1E"/>
                </a:highlight>
                <a:latin typeface="Courier New"/>
                <a:ea typeface="Courier New"/>
                <a:cs typeface="Courier New"/>
                <a:sym typeface="Courier New"/>
              </a:rPr>
              <a:t>username</a:t>
            </a:r>
            <a:r>
              <a:rPr lang="es" sz="1400">
                <a:solidFill>
                  <a:srgbClr val="D4D4D4"/>
                </a:solidFill>
                <a:highlight>
                  <a:srgbClr val="1E1E1E"/>
                </a:highlight>
                <a:latin typeface="Courier New"/>
                <a:ea typeface="Courier New"/>
                <a:cs typeface="Courier New"/>
                <a:sym typeface="Courier New"/>
              </a:rPr>
              <a:t>, </a:t>
            </a:r>
            <a:r>
              <a:rPr lang="es" sz="1400">
                <a:solidFill>
                  <a:srgbClr val="4FC1FF"/>
                </a:solidFill>
                <a:highlight>
                  <a:srgbClr val="1E1E1E"/>
                </a:highlight>
                <a:latin typeface="Courier New"/>
                <a:ea typeface="Courier New"/>
                <a:cs typeface="Courier New"/>
                <a:sym typeface="Courier New"/>
              </a:rPr>
              <a:t>password</a:t>
            </a:r>
            <a:r>
              <a:rPr lang="es" sz="1400">
                <a:solidFill>
                  <a:srgbClr val="D4D4D4"/>
                </a:solidFill>
                <a:highlight>
                  <a:srgbClr val="1E1E1E"/>
                </a:highlight>
                <a:latin typeface="Courier New"/>
                <a:ea typeface="Courier New"/>
                <a:cs typeface="Courier New"/>
                <a:sym typeface="Courier New"/>
              </a:rPr>
              <a:t> } = </a:t>
            </a:r>
            <a:r>
              <a:rPr lang="es" sz="1400">
                <a:solidFill>
                  <a:srgbClr val="9CDCFE"/>
                </a:solidFill>
                <a:highlight>
                  <a:srgbClr val="1E1E1E"/>
                </a:highlight>
                <a:latin typeface="Courier New"/>
                <a:ea typeface="Courier New"/>
                <a:cs typeface="Courier New"/>
                <a:sym typeface="Courier New"/>
              </a:rPr>
              <a:t>req</a:t>
            </a:r>
            <a:r>
              <a:rPr lang="es" sz="1400">
                <a:solidFill>
                  <a:srgbClr val="D4D4D4"/>
                </a:solidFill>
                <a:highlight>
                  <a:srgbClr val="1E1E1E"/>
                </a:highlight>
                <a:latin typeface="Courier New"/>
                <a:ea typeface="Courier New"/>
                <a:cs typeface="Courier New"/>
                <a:sym typeface="Courier New"/>
              </a:rPr>
              <a:t>.</a:t>
            </a:r>
            <a:r>
              <a:rPr lang="es" sz="1400">
                <a:solidFill>
                  <a:srgbClr val="9CDCFE"/>
                </a:solidFill>
                <a:highlight>
                  <a:srgbClr val="1E1E1E"/>
                </a:highlight>
                <a:latin typeface="Courier New"/>
                <a:ea typeface="Courier New"/>
                <a:cs typeface="Courier New"/>
                <a:sym typeface="Courier New"/>
              </a:rPr>
              <a:t>query</a:t>
            </a:r>
            <a:endParaRPr sz="14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D4D4D4"/>
                </a:solidFill>
                <a:highlight>
                  <a:srgbClr val="1E1E1E"/>
                </a:highlight>
                <a:latin typeface="Courier New"/>
                <a:ea typeface="Courier New"/>
                <a:cs typeface="Courier New"/>
                <a:sym typeface="Courier New"/>
              </a:rPr>
              <a:t> </a:t>
            </a:r>
            <a:r>
              <a:rPr lang="es" sz="1400">
                <a:solidFill>
                  <a:srgbClr val="C586C0"/>
                </a:solidFill>
                <a:highlight>
                  <a:srgbClr val="1E1E1E"/>
                </a:highlight>
                <a:latin typeface="Courier New"/>
                <a:ea typeface="Courier New"/>
                <a:cs typeface="Courier New"/>
                <a:sym typeface="Courier New"/>
              </a:rPr>
              <a:t>if</a:t>
            </a: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username</a:t>
            </a:r>
            <a:r>
              <a:rPr lang="es" sz="1400">
                <a:solidFill>
                  <a:srgbClr val="D4D4D4"/>
                </a:solidFill>
                <a:highlight>
                  <a:srgbClr val="1E1E1E"/>
                </a:highlight>
                <a:latin typeface="Courier New"/>
                <a:ea typeface="Courier New"/>
                <a:cs typeface="Courier New"/>
                <a:sym typeface="Courier New"/>
              </a:rPr>
              <a:t> !== </a:t>
            </a:r>
            <a:r>
              <a:rPr lang="es" sz="1400">
                <a:solidFill>
                  <a:srgbClr val="CE9178"/>
                </a:solidFill>
                <a:highlight>
                  <a:srgbClr val="1E1E1E"/>
                </a:highlight>
                <a:latin typeface="Courier New"/>
                <a:ea typeface="Courier New"/>
                <a:cs typeface="Courier New"/>
                <a:sym typeface="Courier New"/>
              </a:rPr>
              <a:t>'pepe'</a:t>
            </a:r>
            <a:r>
              <a:rPr lang="es" sz="1400">
                <a:solidFill>
                  <a:srgbClr val="D4D4D4"/>
                </a:solidFill>
                <a:highlight>
                  <a:srgbClr val="1E1E1E"/>
                </a:highlight>
                <a:latin typeface="Courier New"/>
                <a:ea typeface="Courier New"/>
                <a:cs typeface="Courier New"/>
                <a:sym typeface="Courier New"/>
              </a:rPr>
              <a:t> || </a:t>
            </a:r>
            <a:r>
              <a:rPr lang="es" sz="1400">
                <a:solidFill>
                  <a:srgbClr val="9CDCFE"/>
                </a:solidFill>
                <a:highlight>
                  <a:srgbClr val="1E1E1E"/>
                </a:highlight>
                <a:latin typeface="Courier New"/>
                <a:ea typeface="Courier New"/>
                <a:cs typeface="Courier New"/>
                <a:sym typeface="Courier New"/>
              </a:rPr>
              <a:t>password</a:t>
            </a:r>
            <a:r>
              <a:rPr lang="es" sz="1400">
                <a:solidFill>
                  <a:srgbClr val="D4D4D4"/>
                </a:solidFill>
                <a:highlight>
                  <a:srgbClr val="1E1E1E"/>
                </a:highlight>
                <a:latin typeface="Courier New"/>
                <a:ea typeface="Courier New"/>
                <a:cs typeface="Courier New"/>
                <a:sym typeface="Courier New"/>
              </a:rPr>
              <a:t> !== </a:t>
            </a:r>
            <a:r>
              <a:rPr lang="es" sz="1400">
                <a:solidFill>
                  <a:srgbClr val="CE9178"/>
                </a:solidFill>
                <a:highlight>
                  <a:srgbClr val="1E1E1E"/>
                </a:highlight>
                <a:latin typeface="Courier New"/>
                <a:ea typeface="Courier New"/>
                <a:cs typeface="Courier New"/>
                <a:sym typeface="Courier New"/>
              </a:rPr>
              <a:t>'pepepass'</a:t>
            </a:r>
            <a:r>
              <a:rPr lang="es" sz="1400">
                <a:solidFill>
                  <a:srgbClr val="D4D4D4"/>
                </a:solidFill>
                <a:highlight>
                  <a:srgbClr val="1E1E1E"/>
                </a:highlight>
                <a:latin typeface="Courier New"/>
                <a:ea typeface="Courier New"/>
                <a:cs typeface="Courier New"/>
                <a:sym typeface="Courier New"/>
              </a:rPr>
              <a:t>) {</a:t>
            </a:r>
            <a:endParaRPr sz="14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D4D4D4"/>
                </a:solidFill>
                <a:highlight>
                  <a:srgbClr val="1E1E1E"/>
                </a:highlight>
                <a:latin typeface="Courier New"/>
                <a:ea typeface="Courier New"/>
                <a:cs typeface="Courier New"/>
                <a:sym typeface="Courier New"/>
              </a:rPr>
              <a:t>   </a:t>
            </a:r>
            <a:r>
              <a:rPr lang="es" sz="1400">
                <a:solidFill>
                  <a:srgbClr val="C586C0"/>
                </a:solidFill>
                <a:highlight>
                  <a:srgbClr val="1E1E1E"/>
                </a:highlight>
                <a:latin typeface="Courier New"/>
                <a:ea typeface="Courier New"/>
                <a:cs typeface="Courier New"/>
                <a:sym typeface="Courier New"/>
              </a:rPr>
              <a:t>return</a:t>
            </a: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res</a:t>
            </a:r>
            <a:r>
              <a:rPr lang="es" sz="1400">
                <a:solidFill>
                  <a:srgbClr val="D4D4D4"/>
                </a:solidFill>
                <a:highlight>
                  <a:srgbClr val="1E1E1E"/>
                </a:highlight>
                <a:latin typeface="Courier New"/>
                <a:ea typeface="Courier New"/>
                <a:cs typeface="Courier New"/>
                <a:sym typeface="Courier New"/>
              </a:rPr>
              <a:t>.</a:t>
            </a:r>
            <a:r>
              <a:rPr lang="es" sz="1400">
                <a:solidFill>
                  <a:srgbClr val="DCDCAA"/>
                </a:solidFill>
                <a:highlight>
                  <a:srgbClr val="1E1E1E"/>
                </a:highlight>
                <a:latin typeface="Courier New"/>
                <a:ea typeface="Courier New"/>
                <a:cs typeface="Courier New"/>
                <a:sym typeface="Courier New"/>
              </a:rPr>
              <a:t>send</a:t>
            </a:r>
            <a:r>
              <a:rPr lang="es" sz="1400">
                <a:solidFill>
                  <a:srgbClr val="D4D4D4"/>
                </a:solidFill>
                <a:highlight>
                  <a:srgbClr val="1E1E1E"/>
                </a:highlight>
                <a:latin typeface="Courier New"/>
                <a:ea typeface="Courier New"/>
                <a:cs typeface="Courier New"/>
                <a:sym typeface="Courier New"/>
              </a:rPr>
              <a:t>(</a:t>
            </a:r>
            <a:r>
              <a:rPr lang="es" sz="1400">
                <a:solidFill>
                  <a:srgbClr val="CE9178"/>
                </a:solidFill>
                <a:highlight>
                  <a:srgbClr val="1E1E1E"/>
                </a:highlight>
                <a:latin typeface="Courier New"/>
                <a:ea typeface="Courier New"/>
                <a:cs typeface="Courier New"/>
                <a:sym typeface="Courier New"/>
              </a:rPr>
              <a:t>'login failed'</a:t>
            </a:r>
            <a:r>
              <a:rPr lang="es" sz="1400">
                <a:solidFill>
                  <a:srgbClr val="D4D4D4"/>
                </a:solidFill>
                <a:highlight>
                  <a:srgbClr val="1E1E1E"/>
                </a:highlight>
                <a:latin typeface="Courier New"/>
                <a:ea typeface="Courier New"/>
                <a:cs typeface="Courier New"/>
                <a:sym typeface="Courier New"/>
              </a:rPr>
              <a:t>)</a:t>
            </a:r>
            <a:endParaRPr sz="14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D4D4D4"/>
                </a:solidFill>
                <a:highlight>
                  <a:srgbClr val="1E1E1E"/>
                </a:highlight>
                <a:latin typeface="Courier New"/>
                <a:ea typeface="Courier New"/>
                <a:cs typeface="Courier New"/>
                <a:sym typeface="Courier New"/>
              </a:rPr>
              <a:t> }</a:t>
            </a:r>
            <a:endParaRPr sz="14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req</a:t>
            </a:r>
            <a:r>
              <a:rPr lang="es" sz="1400">
                <a:solidFill>
                  <a:srgbClr val="D4D4D4"/>
                </a:solidFill>
                <a:highlight>
                  <a:srgbClr val="1E1E1E"/>
                </a:highlight>
                <a:latin typeface="Courier New"/>
                <a:ea typeface="Courier New"/>
                <a:cs typeface="Courier New"/>
                <a:sym typeface="Courier New"/>
              </a:rPr>
              <a:t>.</a:t>
            </a:r>
            <a:r>
              <a:rPr lang="es" sz="1400">
                <a:solidFill>
                  <a:srgbClr val="9CDCFE"/>
                </a:solidFill>
                <a:highlight>
                  <a:srgbClr val="1E1E1E"/>
                </a:highlight>
                <a:latin typeface="Courier New"/>
                <a:ea typeface="Courier New"/>
                <a:cs typeface="Courier New"/>
                <a:sym typeface="Courier New"/>
              </a:rPr>
              <a:t>session</a:t>
            </a:r>
            <a:r>
              <a:rPr lang="es" sz="1400">
                <a:solidFill>
                  <a:srgbClr val="D4D4D4"/>
                </a:solidFill>
                <a:highlight>
                  <a:srgbClr val="1E1E1E"/>
                </a:highlight>
                <a:latin typeface="Courier New"/>
                <a:ea typeface="Courier New"/>
                <a:cs typeface="Courier New"/>
                <a:sym typeface="Courier New"/>
              </a:rPr>
              <a:t>.</a:t>
            </a:r>
            <a:r>
              <a:rPr lang="es" sz="1400">
                <a:solidFill>
                  <a:srgbClr val="9CDCFE"/>
                </a:solidFill>
                <a:highlight>
                  <a:srgbClr val="1E1E1E"/>
                </a:highlight>
                <a:latin typeface="Courier New"/>
                <a:ea typeface="Courier New"/>
                <a:cs typeface="Courier New"/>
                <a:sym typeface="Courier New"/>
              </a:rPr>
              <a:t>user</a:t>
            </a:r>
            <a:r>
              <a:rPr lang="es" sz="1400">
                <a:solidFill>
                  <a:srgbClr val="D4D4D4"/>
                </a:solidFill>
                <a:highlight>
                  <a:srgbClr val="1E1E1E"/>
                </a:highlight>
                <a:latin typeface="Courier New"/>
                <a:ea typeface="Courier New"/>
                <a:cs typeface="Courier New"/>
                <a:sym typeface="Courier New"/>
              </a:rPr>
              <a:t> = </a:t>
            </a:r>
            <a:r>
              <a:rPr lang="es" sz="1400">
                <a:solidFill>
                  <a:srgbClr val="9CDCFE"/>
                </a:solidFill>
                <a:highlight>
                  <a:srgbClr val="1E1E1E"/>
                </a:highlight>
                <a:latin typeface="Courier New"/>
                <a:ea typeface="Courier New"/>
                <a:cs typeface="Courier New"/>
                <a:sym typeface="Courier New"/>
              </a:rPr>
              <a:t>username</a:t>
            </a:r>
            <a:endParaRPr sz="1400">
              <a:solidFill>
                <a:srgbClr val="9CDCFE"/>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req</a:t>
            </a:r>
            <a:r>
              <a:rPr lang="es" sz="1400">
                <a:solidFill>
                  <a:srgbClr val="D4D4D4"/>
                </a:solidFill>
                <a:highlight>
                  <a:srgbClr val="1E1E1E"/>
                </a:highlight>
                <a:latin typeface="Courier New"/>
                <a:ea typeface="Courier New"/>
                <a:cs typeface="Courier New"/>
                <a:sym typeface="Courier New"/>
              </a:rPr>
              <a:t>.</a:t>
            </a:r>
            <a:r>
              <a:rPr lang="es" sz="1400">
                <a:solidFill>
                  <a:srgbClr val="9CDCFE"/>
                </a:solidFill>
                <a:highlight>
                  <a:srgbClr val="1E1E1E"/>
                </a:highlight>
                <a:latin typeface="Courier New"/>
                <a:ea typeface="Courier New"/>
                <a:cs typeface="Courier New"/>
                <a:sym typeface="Courier New"/>
              </a:rPr>
              <a:t>session</a:t>
            </a:r>
            <a:r>
              <a:rPr lang="es" sz="1400">
                <a:solidFill>
                  <a:srgbClr val="D4D4D4"/>
                </a:solidFill>
                <a:highlight>
                  <a:srgbClr val="1E1E1E"/>
                </a:highlight>
                <a:latin typeface="Courier New"/>
                <a:ea typeface="Courier New"/>
                <a:cs typeface="Courier New"/>
                <a:sym typeface="Courier New"/>
              </a:rPr>
              <a:t>.</a:t>
            </a:r>
            <a:r>
              <a:rPr lang="es" sz="1400">
                <a:solidFill>
                  <a:srgbClr val="9CDCFE"/>
                </a:solidFill>
                <a:highlight>
                  <a:srgbClr val="1E1E1E"/>
                </a:highlight>
                <a:latin typeface="Courier New"/>
                <a:ea typeface="Courier New"/>
                <a:cs typeface="Courier New"/>
                <a:sym typeface="Courier New"/>
              </a:rPr>
              <a:t>admin</a:t>
            </a:r>
            <a:r>
              <a:rPr lang="es" sz="1400">
                <a:solidFill>
                  <a:srgbClr val="D4D4D4"/>
                </a:solidFill>
                <a:highlight>
                  <a:srgbClr val="1E1E1E"/>
                </a:highlight>
                <a:latin typeface="Courier New"/>
                <a:ea typeface="Courier New"/>
                <a:cs typeface="Courier New"/>
                <a:sym typeface="Courier New"/>
              </a:rPr>
              <a:t> = </a:t>
            </a:r>
            <a:r>
              <a:rPr lang="es" sz="1400">
                <a:solidFill>
                  <a:srgbClr val="569CD6"/>
                </a:solidFill>
                <a:highlight>
                  <a:srgbClr val="1E1E1E"/>
                </a:highlight>
                <a:latin typeface="Courier New"/>
                <a:ea typeface="Courier New"/>
                <a:cs typeface="Courier New"/>
                <a:sym typeface="Courier New"/>
              </a:rPr>
              <a:t>true</a:t>
            </a:r>
            <a:endParaRPr sz="1400">
              <a:solidFill>
                <a:srgbClr val="569CD6"/>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400">
                <a:solidFill>
                  <a:srgbClr val="D4D4D4"/>
                </a:solidFill>
                <a:highlight>
                  <a:srgbClr val="1E1E1E"/>
                </a:highlight>
                <a:latin typeface="Courier New"/>
                <a:ea typeface="Courier New"/>
                <a:cs typeface="Courier New"/>
                <a:sym typeface="Courier New"/>
              </a:rPr>
              <a:t> </a:t>
            </a:r>
            <a:r>
              <a:rPr lang="es" sz="1400">
                <a:solidFill>
                  <a:srgbClr val="9CDCFE"/>
                </a:solidFill>
                <a:highlight>
                  <a:srgbClr val="1E1E1E"/>
                </a:highlight>
                <a:latin typeface="Courier New"/>
                <a:ea typeface="Courier New"/>
                <a:cs typeface="Courier New"/>
                <a:sym typeface="Courier New"/>
              </a:rPr>
              <a:t>res</a:t>
            </a:r>
            <a:r>
              <a:rPr lang="es" sz="1400">
                <a:solidFill>
                  <a:srgbClr val="D4D4D4"/>
                </a:solidFill>
                <a:highlight>
                  <a:srgbClr val="1E1E1E"/>
                </a:highlight>
                <a:latin typeface="Courier New"/>
                <a:ea typeface="Courier New"/>
                <a:cs typeface="Courier New"/>
                <a:sym typeface="Courier New"/>
              </a:rPr>
              <a:t>.</a:t>
            </a:r>
            <a:r>
              <a:rPr lang="es" sz="1400">
                <a:solidFill>
                  <a:srgbClr val="DCDCAA"/>
                </a:solidFill>
                <a:highlight>
                  <a:srgbClr val="1E1E1E"/>
                </a:highlight>
                <a:latin typeface="Courier New"/>
                <a:ea typeface="Courier New"/>
                <a:cs typeface="Courier New"/>
                <a:sym typeface="Courier New"/>
              </a:rPr>
              <a:t>send</a:t>
            </a:r>
            <a:r>
              <a:rPr lang="es" sz="1400">
                <a:solidFill>
                  <a:srgbClr val="D4D4D4"/>
                </a:solidFill>
                <a:highlight>
                  <a:srgbClr val="1E1E1E"/>
                </a:highlight>
                <a:latin typeface="Courier New"/>
                <a:ea typeface="Courier New"/>
                <a:cs typeface="Courier New"/>
                <a:sym typeface="Courier New"/>
              </a:rPr>
              <a:t>(</a:t>
            </a:r>
            <a:r>
              <a:rPr lang="es" sz="1400">
                <a:solidFill>
                  <a:srgbClr val="CE9178"/>
                </a:solidFill>
                <a:highlight>
                  <a:srgbClr val="1E1E1E"/>
                </a:highlight>
                <a:latin typeface="Courier New"/>
                <a:ea typeface="Courier New"/>
                <a:cs typeface="Courier New"/>
                <a:sym typeface="Courier New"/>
              </a:rPr>
              <a:t>'login success!'</a:t>
            </a:r>
            <a:r>
              <a:rPr lang="es" sz="1400">
                <a:solidFill>
                  <a:srgbClr val="D4D4D4"/>
                </a:solidFill>
                <a:highlight>
                  <a:srgbClr val="1E1E1E"/>
                </a:highlight>
                <a:latin typeface="Courier New"/>
                <a:ea typeface="Courier New"/>
                <a:cs typeface="Courier New"/>
                <a:sym typeface="Courier New"/>
              </a:rPr>
              <a:t>)</a:t>
            </a:r>
            <a:endParaRPr sz="1400">
              <a:solidFill>
                <a:srgbClr val="D4D4D4"/>
              </a:solidFill>
              <a:highlight>
                <a:srgbClr val="1E1E1E"/>
              </a:highlight>
              <a:latin typeface="Courier New"/>
              <a:ea typeface="Courier New"/>
              <a:cs typeface="Courier New"/>
              <a:sym typeface="Courier New"/>
            </a:endParaRPr>
          </a:p>
          <a:p>
            <a:pPr>
              <a:lnSpc>
                <a:spcPct val="135714"/>
              </a:lnSpc>
            </a:pPr>
            <a:r>
              <a:rPr lang="es" sz="1400">
                <a:solidFill>
                  <a:srgbClr val="D4D4D4"/>
                </a:solidFill>
                <a:highlight>
                  <a:srgbClr val="1E1E1E"/>
                </a:highlight>
                <a:latin typeface="Courier New"/>
                <a:ea typeface="Courier New"/>
                <a:cs typeface="Courier New"/>
                <a:sym typeface="Courier New"/>
              </a:rPr>
              <a:t>})</a:t>
            </a:r>
            <a:endParaRPr sz="2400"/>
          </a:p>
        </p:txBody>
      </p:sp>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42"/>
          <p:cNvSpPr txBox="1"/>
          <p:nvPr/>
        </p:nvSpPr>
        <p:spPr>
          <a:xfrm>
            <a:off x="953640" y="4130767"/>
            <a:ext cx="9980800" cy="1873200"/>
          </a:xfrm>
          <a:prstGeom prst="rect">
            <a:avLst/>
          </a:prstGeom>
          <a:noFill/>
          <a:ln>
            <a:noFill/>
          </a:ln>
        </p:spPr>
        <p:txBody>
          <a:bodyPr spcFirstLastPara="1" wrap="square" lIns="121900" tIns="121900" rIns="121900" bIns="121900" anchor="t" anchorCtr="0">
            <a:noAutofit/>
          </a:bodyPr>
          <a:lstStyle/>
          <a:p>
            <a:pPr>
              <a:lnSpc>
                <a:spcPct val="115000"/>
              </a:lnSpc>
            </a:pPr>
            <a:r>
              <a:rPr lang="es">
                <a:solidFill>
                  <a:schemeClr val="dk1"/>
                </a:solidFill>
                <a:highlight>
                  <a:schemeClr val="lt1"/>
                </a:highlight>
                <a:latin typeface="DM Sans"/>
                <a:ea typeface="DM Sans"/>
                <a:cs typeface="DM Sans"/>
                <a:sym typeface="DM Sans"/>
              </a:rPr>
              <a:t>Mediante estos middleware se puede </a:t>
            </a:r>
            <a:r>
              <a:rPr lang="es" b="1">
                <a:solidFill>
                  <a:schemeClr val="dk1"/>
                </a:solidFill>
                <a:highlight>
                  <a:schemeClr val="lt1"/>
                </a:highlight>
                <a:latin typeface="DM Sans"/>
                <a:ea typeface="DM Sans"/>
                <a:cs typeface="DM Sans"/>
                <a:sym typeface="DM Sans"/>
              </a:rPr>
              <a:t>limitar el acceso</a:t>
            </a:r>
            <a:r>
              <a:rPr lang="es">
                <a:solidFill>
                  <a:schemeClr val="dk1"/>
                </a:solidFill>
                <a:highlight>
                  <a:schemeClr val="lt1"/>
                </a:highlight>
                <a:latin typeface="DM Sans"/>
                <a:ea typeface="DM Sans"/>
                <a:cs typeface="DM Sans"/>
                <a:sym typeface="DM Sans"/>
              </a:rPr>
              <a:t> a determinadas rutas a aquellos usuarios que sean administradores (o, por ejemplo, otras a cualquier usuario logueado).</a:t>
            </a:r>
            <a:endParaRPr>
              <a:solidFill>
                <a:schemeClr val="dk1"/>
              </a:solidFill>
              <a:highlight>
                <a:schemeClr val="lt1"/>
              </a:highlight>
              <a:latin typeface="DM Sans"/>
              <a:ea typeface="DM Sans"/>
              <a:cs typeface="DM Sans"/>
              <a:sym typeface="DM Sans"/>
            </a:endParaRPr>
          </a:p>
          <a:p>
            <a:pPr>
              <a:lnSpc>
                <a:spcPct val="115000"/>
              </a:lnSpc>
              <a:spcBef>
                <a:spcPts val="1333"/>
              </a:spcBef>
            </a:pPr>
            <a:r>
              <a:rPr lang="es">
                <a:solidFill>
                  <a:schemeClr val="dk1"/>
                </a:solidFill>
                <a:highlight>
                  <a:schemeClr val="lt1"/>
                </a:highlight>
                <a:latin typeface="DM Sans"/>
                <a:ea typeface="DM Sans"/>
                <a:cs typeface="DM Sans"/>
                <a:sym typeface="DM Sans"/>
              </a:rPr>
              <a:t>Si coincide el usuario guardado en session y además es admin, entonces sigue a la ruta, sino devuelve un error.</a:t>
            </a:r>
            <a:endParaRPr>
              <a:solidFill>
                <a:schemeClr val="dk1"/>
              </a:solidFill>
              <a:highlight>
                <a:schemeClr val="lt1"/>
              </a:highlight>
              <a:latin typeface="DM Sans"/>
              <a:ea typeface="DM Sans"/>
              <a:cs typeface="DM Sans"/>
              <a:sym typeface="DM Sans"/>
            </a:endParaRPr>
          </a:p>
          <a:p>
            <a:pPr>
              <a:lnSpc>
                <a:spcPct val="115000"/>
              </a:lnSpc>
              <a:spcBef>
                <a:spcPts val="1333"/>
              </a:spcBef>
            </a:pPr>
            <a:endParaRPr>
              <a:solidFill>
                <a:schemeClr val="dk1"/>
              </a:solidFill>
              <a:highlight>
                <a:schemeClr val="lt1"/>
              </a:highlight>
              <a:latin typeface="DM Sans"/>
              <a:ea typeface="DM Sans"/>
              <a:cs typeface="DM Sans"/>
              <a:sym typeface="DM Sans"/>
            </a:endParaRPr>
          </a:p>
          <a:p>
            <a:pPr marL="609585">
              <a:lnSpc>
                <a:spcPct val="115000"/>
              </a:lnSpc>
            </a:pPr>
            <a:endParaRPr>
              <a:solidFill>
                <a:schemeClr val="dk1"/>
              </a:solidFill>
              <a:highlight>
                <a:schemeClr val="lt1"/>
              </a:highlight>
              <a:latin typeface="DM Sans"/>
              <a:ea typeface="DM Sans"/>
              <a:cs typeface="DM Sans"/>
              <a:sym typeface="DM Sans"/>
            </a:endParaRPr>
          </a:p>
          <a:p>
            <a:pPr>
              <a:lnSpc>
                <a:spcPct val="115000"/>
              </a:lnSpc>
            </a:pPr>
            <a:endParaRPr>
              <a:solidFill>
                <a:schemeClr val="dk1"/>
              </a:solidFill>
              <a:highlight>
                <a:schemeClr val="lt1"/>
              </a:highlight>
              <a:latin typeface="DM Sans"/>
              <a:ea typeface="DM Sans"/>
              <a:cs typeface="DM Sans"/>
              <a:sym typeface="DM Sans"/>
            </a:endParaRPr>
          </a:p>
        </p:txBody>
      </p:sp>
      <p:sp>
        <p:nvSpPr>
          <p:cNvPr id="691" name="Google Shape;691;p142"/>
          <p:cNvSpPr txBox="1"/>
          <p:nvPr/>
        </p:nvSpPr>
        <p:spPr>
          <a:xfrm>
            <a:off x="586033" y="270333"/>
            <a:ext cx="9980800" cy="1123600"/>
          </a:xfrm>
          <a:prstGeom prst="rect">
            <a:avLst/>
          </a:prstGeom>
          <a:noFill/>
          <a:ln>
            <a:noFill/>
          </a:ln>
        </p:spPr>
        <p:txBody>
          <a:bodyPr spcFirstLastPara="1" wrap="square" lIns="121900" tIns="121900" rIns="121900" bIns="121900" anchor="t" anchorCtr="0">
            <a:noAutofit/>
          </a:bodyPr>
          <a:lstStyle/>
          <a:p>
            <a:pPr algn="ctr"/>
            <a:r>
              <a:rPr lang="es" sz="5333" b="1">
                <a:latin typeface="DM Sans"/>
                <a:ea typeface="DM Sans"/>
                <a:cs typeface="DM Sans"/>
                <a:sym typeface="DM Sans"/>
              </a:rPr>
              <a:t>Middleware de autenticación</a:t>
            </a:r>
            <a:endParaRPr sz="5333" b="1">
              <a:latin typeface="DM Sans"/>
              <a:ea typeface="DM Sans"/>
              <a:cs typeface="DM Sans"/>
              <a:sym typeface="DM Sans"/>
            </a:endParaRPr>
          </a:p>
        </p:txBody>
      </p:sp>
      <p:sp>
        <p:nvSpPr>
          <p:cNvPr id="692" name="Google Shape;692;p142"/>
          <p:cNvSpPr txBox="1"/>
          <p:nvPr/>
        </p:nvSpPr>
        <p:spPr>
          <a:xfrm>
            <a:off x="1786200" y="1680534"/>
            <a:ext cx="8619600" cy="2255192"/>
          </a:xfrm>
          <a:prstGeom prst="rect">
            <a:avLst/>
          </a:prstGeom>
          <a:solidFill>
            <a:srgbClr val="1E1E1E"/>
          </a:solidFill>
          <a:ln>
            <a:noFill/>
          </a:ln>
        </p:spPr>
        <p:txBody>
          <a:bodyPr spcFirstLastPara="1" wrap="square" lIns="121900" tIns="121900" rIns="121900" bIns="121900" anchor="t" anchorCtr="0">
            <a:spAutoFit/>
          </a:bodyPr>
          <a:lstStyle/>
          <a:p>
            <a:pPr>
              <a:lnSpc>
                <a:spcPct val="135714"/>
              </a:lnSpc>
              <a:buClr>
                <a:schemeClr val="dk1"/>
              </a:buClr>
              <a:buSzPts val="1100"/>
            </a:pPr>
            <a:r>
              <a:rPr lang="es" sz="1600">
                <a:solidFill>
                  <a:srgbClr val="569CD6"/>
                </a:solidFill>
                <a:highlight>
                  <a:srgbClr val="1E1E1E"/>
                </a:highlight>
                <a:latin typeface="Courier New"/>
                <a:ea typeface="Courier New"/>
                <a:cs typeface="Courier New"/>
                <a:sym typeface="Courier New"/>
              </a:rPr>
              <a:t>function</a:t>
            </a:r>
            <a:r>
              <a:rPr lang="es" sz="1600">
                <a:solidFill>
                  <a:srgbClr val="D4D4D4"/>
                </a:solidFill>
                <a:highlight>
                  <a:srgbClr val="1E1E1E"/>
                </a:highlight>
                <a:latin typeface="Courier New"/>
                <a:ea typeface="Courier New"/>
                <a:cs typeface="Courier New"/>
                <a:sym typeface="Courier New"/>
              </a:rPr>
              <a:t> </a:t>
            </a:r>
            <a:r>
              <a:rPr lang="es" sz="1600">
                <a:solidFill>
                  <a:srgbClr val="DCDCAA"/>
                </a:solidFill>
                <a:highlight>
                  <a:srgbClr val="1E1E1E"/>
                </a:highlight>
                <a:latin typeface="Courier New"/>
                <a:ea typeface="Courier New"/>
                <a:cs typeface="Courier New"/>
                <a:sym typeface="Courier New"/>
              </a:rPr>
              <a:t>auth</a:t>
            </a:r>
            <a:r>
              <a:rPr lang="es" sz="1600">
                <a:solidFill>
                  <a:srgbClr val="D4D4D4"/>
                </a:solidFill>
                <a:highlight>
                  <a:srgbClr val="1E1E1E"/>
                </a:highlight>
                <a:latin typeface="Courier New"/>
                <a:ea typeface="Courier New"/>
                <a:cs typeface="Courier New"/>
                <a:sym typeface="Courier New"/>
              </a:rPr>
              <a:t>(</a:t>
            </a:r>
            <a:r>
              <a:rPr lang="es" sz="1600">
                <a:solidFill>
                  <a:srgbClr val="9CDCFE"/>
                </a:solidFill>
                <a:highlight>
                  <a:srgbClr val="1E1E1E"/>
                </a:highlight>
                <a:latin typeface="Courier New"/>
                <a:ea typeface="Courier New"/>
                <a:cs typeface="Courier New"/>
                <a:sym typeface="Courier New"/>
              </a:rPr>
              <a:t>req</a:t>
            </a: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res</a:t>
            </a: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next</a:t>
            </a:r>
            <a:r>
              <a:rPr lang="es" sz="1600">
                <a:solidFill>
                  <a:srgbClr val="D4D4D4"/>
                </a:solidFill>
                <a:highlight>
                  <a:srgbClr val="1E1E1E"/>
                </a:highlight>
                <a:latin typeface="Courier New"/>
                <a:ea typeface="Courier New"/>
                <a:cs typeface="Courier New"/>
                <a:sym typeface="Courier New"/>
              </a:rPr>
              <a:t>) {</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r>
              <a:rPr lang="es" sz="1600">
                <a:solidFill>
                  <a:srgbClr val="C586C0"/>
                </a:solidFill>
                <a:highlight>
                  <a:srgbClr val="1E1E1E"/>
                </a:highlight>
                <a:latin typeface="Courier New"/>
                <a:ea typeface="Courier New"/>
                <a:cs typeface="Courier New"/>
                <a:sym typeface="Courier New"/>
              </a:rPr>
              <a:t>if</a:t>
            </a: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req</a:t>
            </a:r>
            <a:r>
              <a:rPr lang="es" sz="1600">
                <a:solidFill>
                  <a:srgbClr val="D4D4D4"/>
                </a:solidFill>
                <a:highlight>
                  <a:srgbClr val="1E1E1E"/>
                </a:highlight>
                <a:latin typeface="Courier New"/>
                <a:ea typeface="Courier New"/>
                <a:cs typeface="Courier New"/>
                <a:sym typeface="Courier New"/>
              </a:rPr>
              <a:t>.</a:t>
            </a:r>
            <a:r>
              <a:rPr lang="es" sz="1600">
                <a:solidFill>
                  <a:srgbClr val="9CDCFE"/>
                </a:solidFill>
                <a:highlight>
                  <a:srgbClr val="1E1E1E"/>
                </a:highlight>
                <a:latin typeface="Courier New"/>
                <a:ea typeface="Courier New"/>
                <a:cs typeface="Courier New"/>
                <a:sym typeface="Courier New"/>
              </a:rPr>
              <a:t>session</a:t>
            </a:r>
            <a:r>
              <a:rPr lang="es" sz="1600">
                <a:solidFill>
                  <a:srgbClr val="D4D4D4"/>
                </a:solidFill>
                <a:highlight>
                  <a:srgbClr val="1E1E1E"/>
                </a:highlight>
                <a:latin typeface="Courier New"/>
                <a:ea typeface="Courier New"/>
                <a:cs typeface="Courier New"/>
                <a:sym typeface="Courier New"/>
              </a:rPr>
              <a:t>?.</a:t>
            </a:r>
            <a:r>
              <a:rPr lang="es" sz="1600">
                <a:solidFill>
                  <a:srgbClr val="9CDCFE"/>
                </a:solidFill>
                <a:highlight>
                  <a:srgbClr val="1E1E1E"/>
                </a:highlight>
                <a:latin typeface="Courier New"/>
                <a:ea typeface="Courier New"/>
                <a:cs typeface="Courier New"/>
                <a:sym typeface="Courier New"/>
              </a:rPr>
              <a:t>user</a:t>
            </a:r>
            <a:r>
              <a:rPr lang="es" sz="1600">
                <a:solidFill>
                  <a:srgbClr val="D4D4D4"/>
                </a:solidFill>
                <a:highlight>
                  <a:srgbClr val="1E1E1E"/>
                </a:highlight>
                <a:latin typeface="Courier New"/>
                <a:ea typeface="Courier New"/>
                <a:cs typeface="Courier New"/>
                <a:sym typeface="Courier New"/>
              </a:rPr>
              <a:t> === </a:t>
            </a:r>
            <a:r>
              <a:rPr lang="es" sz="1600">
                <a:solidFill>
                  <a:srgbClr val="CE9178"/>
                </a:solidFill>
                <a:highlight>
                  <a:srgbClr val="1E1E1E"/>
                </a:highlight>
                <a:latin typeface="Courier New"/>
                <a:ea typeface="Courier New"/>
                <a:cs typeface="Courier New"/>
                <a:sym typeface="Courier New"/>
              </a:rPr>
              <a:t>'pepe'</a:t>
            </a:r>
            <a:r>
              <a:rPr lang="es" sz="1600">
                <a:solidFill>
                  <a:srgbClr val="D4D4D4"/>
                </a:solidFill>
                <a:highlight>
                  <a:srgbClr val="1E1E1E"/>
                </a:highlight>
                <a:latin typeface="Courier New"/>
                <a:ea typeface="Courier New"/>
                <a:cs typeface="Courier New"/>
                <a:sym typeface="Courier New"/>
              </a:rPr>
              <a:t> &amp;&amp; </a:t>
            </a:r>
            <a:r>
              <a:rPr lang="es" sz="1600">
                <a:solidFill>
                  <a:srgbClr val="9CDCFE"/>
                </a:solidFill>
                <a:highlight>
                  <a:srgbClr val="1E1E1E"/>
                </a:highlight>
                <a:latin typeface="Courier New"/>
                <a:ea typeface="Courier New"/>
                <a:cs typeface="Courier New"/>
                <a:sym typeface="Courier New"/>
              </a:rPr>
              <a:t>req</a:t>
            </a:r>
            <a:r>
              <a:rPr lang="es" sz="1600">
                <a:solidFill>
                  <a:srgbClr val="D4D4D4"/>
                </a:solidFill>
                <a:highlight>
                  <a:srgbClr val="1E1E1E"/>
                </a:highlight>
                <a:latin typeface="Courier New"/>
                <a:ea typeface="Courier New"/>
                <a:cs typeface="Courier New"/>
                <a:sym typeface="Courier New"/>
              </a:rPr>
              <a:t>.</a:t>
            </a:r>
            <a:r>
              <a:rPr lang="es" sz="1600">
                <a:solidFill>
                  <a:srgbClr val="9CDCFE"/>
                </a:solidFill>
                <a:highlight>
                  <a:srgbClr val="1E1E1E"/>
                </a:highlight>
                <a:latin typeface="Courier New"/>
                <a:ea typeface="Courier New"/>
                <a:cs typeface="Courier New"/>
                <a:sym typeface="Courier New"/>
              </a:rPr>
              <a:t>session</a:t>
            </a:r>
            <a:r>
              <a:rPr lang="es" sz="1600">
                <a:solidFill>
                  <a:srgbClr val="D4D4D4"/>
                </a:solidFill>
                <a:highlight>
                  <a:srgbClr val="1E1E1E"/>
                </a:highlight>
                <a:latin typeface="Courier New"/>
                <a:ea typeface="Courier New"/>
                <a:cs typeface="Courier New"/>
                <a:sym typeface="Courier New"/>
              </a:rPr>
              <a:t>?.</a:t>
            </a:r>
            <a:r>
              <a:rPr lang="es" sz="1600">
                <a:solidFill>
                  <a:srgbClr val="9CDCFE"/>
                </a:solidFill>
                <a:highlight>
                  <a:srgbClr val="1E1E1E"/>
                </a:highlight>
                <a:latin typeface="Courier New"/>
                <a:ea typeface="Courier New"/>
                <a:cs typeface="Courier New"/>
                <a:sym typeface="Courier New"/>
              </a:rPr>
              <a:t>admin</a:t>
            </a:r>
            <a:r>
              <a:rPr lang="es" sz="1600">
                <a:solidFill>
                  <a:srgbClr val="D4D4D4"/>
                </a:solidFill>
                <a:highlight>
                  <a:srgbClr val="1E1E1E"/>
                </a:highlight>
                <a:latin typeface="Courier New"/>
                <a:ea typeface="Courier New"/>
                <a:cs typeface="Courier New"/>
                <a:sym typeface="Courier New"/>
              </a:rPr>
              <a:t>) {</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r>
              <a:rPr lang="es" sz="1600">
                <a:solidFill>
                  <a:srgbClr val="C586C0"/>
                </a:solidFill>
                <a:highlight>
                  <a:srgbClr val="1E1E1E"/>
                </a:highlight>
                <a:latin typeface="Courier New"/>
                <a:ea typeface="Courier New"/>
                <a:cs typeface="Courier New"/>
                <a:sym typeface="Courier New"/>
              </a:rPr>
              <a:t>return</a:t>
            </a:r>
            <a:r>
              <a:rPr lang="es" sz="1600">
                <a:solidFill>
                  <a:srgbClr val="D4D4D4"/>
                </a:solidFill>
                <a:highlight>
                  <a:srgbClr val="1E1E1E"/>
                </a:highlight>
                <a:latin typeface="Courier New"/>
                <a:ea typeface="Courier New"/>
                <a:cs typeface="Courier New"/>
                <a:sym typeface="Courier New"/>
              </a:rPr>
              <a:t> </a:t>
            </a:r>
            <a:r>
              <a:rPr lang="es" sz="1600">
                <a:solidFill>
                  <a:srgbClr val="DCDCAA"/>
                </a:solidFill>
                <a:highlight>
                  <a:srgbClr val="1E1E1E"/>
                </a:highlight>
                <a:latin typeface="Courier New"/>
                <a:ea typeface="Courier New"/>
                <a:cs typeface="Courier New"/>
                <a:sym typeface="Courier New"/>
              </a:rPr>
              <a:t>next</a:t>
            </a:r>
            <a:r>
              <a:rPr lang="es" sz="1600">
                <a:solidFill>
                  <a:srgbClr val="D4D4D4"/>
                </a:solidFill>
                <a:highlight>
                  <a:srgbClr val="1E1E1E"/>
                </a:highlight>
                <a:latin typeface="Courier New"/>
                <a:ea typeface="Courier New"/>
                <a:cs typeface="Courier New"/>
                <a:sym typeface="Courier New"/>
              </a:rPr>
              <a:t>()</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r>
              <a:rPr lang="es" sz="1600">
                <a:solidFill>
                  <a:srgbClr val="C586C0"/>
                </a:solidFill>
                <a:highlight>
                  <a:srgbClr val="1E1E1E"/>
                </a:highlight>
                <a:latin typeface="Courier New"/>
                <a:ea typeface="Courier New"/>
                <a:cs typeface="Courier New"/>
                <a:sym typeface="Courier New"/>
              </a:rPr>
              <a:t>return</a:t>
            </a: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res</a:t>
            </a:r>
            <a:r>
              <a:rPr lang="es" sz="1600">
                <a:solidFill>
                  <a:srgbClr val="D4D4D4"/>
                </a:solidFill>
                <a:highlight>
                  <a:srgbClr val="1E1E1E"/>
                </a:highlight>
                <a:latin typeface="Courier New"/>
                <a:ea typeface="Courier New"/>
                <a:cs typeface="Courier New"/>
                <a:sym typeface="Courier New"/>
              </a:rPr>
              <a:t>.</a:t>
            </a:r>
            <a:r>
              <a:rPr lang="es" sz="1600">
                <a:solidFill>
                  <a:srgbClr val="DCDCAA"/>
                </a:solidFill>
                <a:highlight>
                  <a:srgbClr val="1E1E1E"/>
                </a:highlight>
                <a:latin typeface="Courier New"/>
                <a:ea typeface="Courier New"/>
                <a:cs typeface="Courier New"/>
                <a:sym typeface="Courier New"/>
              </a:rPr>
              <a:t>status</a:t>
            </a:r>
            <a:r>
              <a:rPr lang="es" sz="1600">
                <a:solidFill>
                  <a:srgbClr val="D4D4D4"/>
                </a:solidFill>
                <a:highlight>
                  <a:srgbClr val="1E1E1E"/>
                </a:highlight>
                <a:latin typeface="Courier New"/>
                <a:ea typeface="Courier New"/>
                <a:cs typeface="Courier New"/>
                <a:sym typeface="Courier New"/>
              </a:rPr>
              <a:t>(</a:t>
            </a:r>
            <a:r>
              <a:rPr lang="es" sz="1600">
                <a:solidFill>
                  <a:srgbClr val="B5CEA8"/>
                </a:solidFill>
                <a:highlight>
                  <a:srgbClr val="1E1E1E"/>
                </a:highlight>
                <a:latin typeface="Courier New"/>
                <a:ea typeface="Courier New"/>
                <a:cs typeface="Courier New"/>
                <a:sym typeface="Courier New"/>
              </a:rPr>
              <a:t>401</a:t>
            </a:r>
            <a:r>
              <a:rPr lang="es" sz="1600">
                <a:solidFill>
                  <a:srgbClr val="D4D4D4"/>
                </a:solidFill>
                <a:highlight>
                  <a:srgbClr val="1E1E1E"/>
                </a:highlight>
                <a:latin typeface="Courier New"/>
                <a:ea typeface="Courier New"/>
                <a:cs typeface="Courier New"/>
                <a:sym typeface="Courier New"/>
              </a:rPr>
              <a:t>).</a:t>
            </a:r>
            <a:r>
              <a:rPr lang="es" sz="1600">
                <a:solidFill>
                  <a:srgbClr val="DCDCAA"/>
                </a:solidFill>
                <a:highlight>
                  <a:srgbClr val="1E1E1E"/>
                </a:highlight>
                <a:latin typeface="Courier New"/>
                <a:ea typeface="Courier New"/>
                <a:cs typeface="Courier New"/>
                <a:sym typeface="Courier New"/>
              </a:rPr>
              <a:t>send</a:t>
            </a:r>
            <a:r>
              <a:rPr lang="es" sz="1600">
                <a:solidFill>
                  <a:srgbClr val="D4D4D4"/>
                </a:solidFill>
                <a:highlight>
                  <a:srgbClr val="1E1E1E"/>
                </a:highlight>
                <a:latin typeface="Courier New"/>
                <a:ea typeface="Courier New"/>
                <a:cs typeface="Courier New"/>
                <a:sym typeface="Courier New"/>
              </a:rPr>
              <a:t>(</a:t>
            </a:r>
            <a:r>
              <a:rPr lang="es" sz="1600">
                <a:solidFill>
                  <a:srgbClr val="CE9178"/>
                </a:solidFill>
                <a:highlight>
                  <a:srgbClr val="1E1E1E"/>
                </a:highlight>
                <a:latin typeface="Courier New"/>
                <a:ea typeface="Courier New"/>
                <a:cs typeface="Courier New"/>
                <a:sym typeface="Courier New"/>
              </a:rPr>
              <a:t>'error de autorización!'</a:t>
            </a:r>
            <a:r>
              <a:rPr lang="es" sz="1600">
                <a:solidFill>
                  <a:srgbClr val="D4D4D4"/>
                </a:solidFill>
                <a:highlight>
                  <a:srgbClr val="1E1E1E"/>
                </a:highlight>
                <a:latin typeface="Courier New"/>
                <a:ea typeface="Courier New"/>
                <a:cs typeface="Courier New"/>
                <a:sym typeface="Courier New"/>
              </a:rPr>
              <a:t>)</a:t>
            </a:r>
            <a:endParaRPr sz="1600">
              <a:solidFill>
                <a:srgbClr val="D4D4D4"/>
              </a:solidFill>
              <a:highlight>
                <a:srgbClr val="1E1E1E"/>
              </a:highlight>
              <a:latin typeface="Courier New"/>
              <a:ea typeface="Courier New"/>
              <a:cs typeface="Courier New"/>
              <a:sym typeface="Courier New"/>
            </a:endParaRPr>
          </a:p>
          <a:p>
            <a:pPr>
              <a:lnSpc>
                <a:spcPct val="135714"/>
              </a:lnSpc>
            </a:pPr>
            <a:r>
              <a:rPr lang="es" sz="1600">
                <a:solidFill>
                  <a:srgbClr val="D4D4D4"/>
                </a:solidFill>
                <a:highlight>
                  <a:srgbClr val="1E1E1E"/>
                </a:highlight>
                <a:latin typeface="Courier New"/>
                <a:ea typeface="Courier New"/>
                <a:cs typeface="Courier New"/>
                <a:sym typeface="Courier New"/>
              </a:rPr>
              <a:t>}</a:t>
            </a:r>
            <a:endParaRPr sz="1600"/>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43"/>
          <p:cNvSpPr txBox="1"/>
          <p:nvPr/>
        </p:nvSpPr>
        <p:spPr>
          <a:xfrm>
            <a:off x="1202600" y="3804833"/>
            <a:ext cx="9980800" cy="1873200"/>
          </a:xfrm>
          <a:prstGeom prst="rect">
            <a:avLst/>
          </a:prstGeom>
          <a:noFill/>
          <a:ln>
            <a:noFill/>
          </a:ln>
        </p:spPr>
        <p:txBody>
          <a:bodyPr spcFirstLastPara="1" wrap="square" lIns="121900" tIns="121900" rIns="121900" bIns="121900" anchor="t" anchorCtr="0">
            <a:noAutofit/>
          </a:bodyPr>
          <a:lstStyle/>
          <a:p>
            <a:pPr>
              <a:lnSpc>
                <a:spcPct val="115000"/>
              </a:lnSpc>
            </a:pPr>
            <a:r>
              <a:rPr lang="es">
                <a:solidFill>
                  <a:schemeClr val="dk1"/>
                </a:solidFill>
                <a:highlight>
                  <a:schemeClr val="lt1"/>
                </a:highlight>
                <a:latin typeface="DM Sans"/>
                <a:ea typeface="DM Sans"/>
                <a:cs typeface="DM Sans"/>
                <a:sym typeface="DM Sans"/>
              </a:rPr>
              <a:t>Al aplicar el auth middleware en la ruta /content, estará accesible únicamente luego de que el usuario haya iniciado sesión.</a:t>
            </a:r>
            <a:endParaRPr>
              <a:solidFill>
                <a:schemeClr val="dk1"/>
              </a:solidFill>
              <a:highlight>
                <a:schemeClr val="lt1"/>
              </a:highlight>
              <a:latin typeface="DM Sans"/>
              <a:ea typeface="DM Sans"/>
              <a:cs typeface="DM Sans"/>
              <a:sym typeface="DM Sans"/>
            </a:endParaRPr>
          </a:p>
          <a:p>
            <a:pPr>
              <a:lnSpc>
                <a:spcPct val="115000"/>
              </a:lnSpc>
            </a:pPr>
            <a:r>
              <a:rPr lang="es">
                <a:solidFill>
                  <a:schemeClr val="dk1"/>
                </a:solidFill>
                <a:highlight>
                  <a:schemeClr val="lt1"/>
                </a:highlight>
                <a:latin typeface="DM Sans"/>
                <a:ea typeface="DM Sans"/>
                <a:cs typeface="DM Sans"/>
                <a:sym typeface="DM Sans"/>
              </a:rPr>
              <a:t>Además, según el código del middleware, se puede especificar a cierto usuario o cierto tipo de usuario (admin o usuario común, por ejemplo)</a:t>
            </a:r>
            <a:endParaRPr>
              <a:solidFill>
                <a:schemeClr val="dk1"/>
              </a:solidFill>
              <a:highlight>
                <a:schemeClr val="lt1"/>
              </a:highlight>
              <a:latin typeface="DM Sans"/>
              <a:ea typeface="DM Sans"/>
              <a:cs typeface="DM Sans"/>
              <a:sym typeface="DM Sans"/>
            </a:endParaRPr>
          </a:p>
          <a:p>
            <a:pPr>
              <a:lnSpc>
                <a:spcPct val="115000"/>
              </a:lnSpc>
            </a:pPr>
            <a:endParaRPr>
              <a:solidFill>
                <a:schemeClr val="dk1"/>
              </a:solidFill>
              <a:highlight>
                <a:schemeClr val="lt1"/>
              </a:highlight>
              <a:latin typeface="DM Sans"/>
              <a:ea typeface="DM Sans"/>
              <a:cs typeface="DM Sans"/>
              <a:sym typeface="DM Sans"/>
            </a:endParaRPr>
          </a:p>
          <a:p>
            <a:pPr marL="609585">
              <a:lnSpc>
                <a:spcPct val="115000"/>
              </a:lnSpc>
            </a:pPr>
            <a:endParaRPr>
              <a:solidFill>
                <a:schemeClr val="dk1"/>
              </a:solidFill>
              <a:highlight>
                <a:schemeClr val="lt1"/>
              </a:highlight>
              <a:latin typeface="DM Sans"/>
              <a:ea typeface="DM Sans"/>
              <a:cs typeface="DM Sans"/>
              <a:sym typeface="DM Sans"/>
            </a:endParaRPr>
          </a:p>
          <a:p>
            <a:pPr>
              <a:lnSpc>
                <a:spcPct val="115000"/>
              </a:lnSpc>
            </a:pPr>
            <a:endParaRPr>
              <a:solidFill>
                <a:schemeClr val="dk1"/>
              </a:solidFill>
              <a:highlight>
                <a:schemeClr val="lt1"/>
              </a:highlight>
              <a:latin typeface="DM Sans"/>
              <a:ea typeface="DM Sans"/>
              <a:cs typeface="DM Sans"/>
              <a:sym typeface="DM Sans"/>
            </a:endParaRPr>
          </a:p>
        </p:txBody>
      </p:sp>
      <p:sp>
        <p:nvSpPr>
          <p:cNvPr id="698" name="Google Shape;698;p143"/>
          <p:cNvSpPr txBox="1"/>
          <p:nvPr/>
        </p:nvSpPr>
        <p:spPr>
          <a:xfrm>
            <a:off x="119167" y="720433"/>
            <a:ext cx="9786800" cy="1123600"/>
          </a:xfrm>
          <a:prstGeom prst="rect">
            <a:avLst/>
          </a:prstGeom>
          <a:noFill/>
          <a:ln>
            <a:noFill/>
          </a:ln>
        </p:spPr>
        <p:txBody>
          <a:bodyPr spcFirstLastPara="1" wrap="square" lIns="121900" tIns="121900" rIns="121900" bIns="121900" anchor="t" anchorCtr="0">
            <a:noAutofit/>
          </a:bodyPr>
          <a:lstStyle/>
          <a:p>
            <a:pPr algn="ctr"/>
            <a:r>
              <a:rPr lang="es" sz="5333" b="1">
                <a:latin typeface="DM Sans"/>
                <a:ea typeface="DM Sans"/>
                <a:cs typeface="DM Sans"/>
                <a:sym typeface="DM Sans"/>
              </a:rPr>
              <a:t>Aplicación del middleware</a:t>
            </a:r>
            <a:endParaRPr sz="5333" b="1">
              <a:latin typeface="DM Sans"/>
              <a:ea typeface="DM Sans"/>
              <a:cs typeface="DM Sans"/>
              <a:sym typeface="DM Sans"/>
            </a:endParaRPr>
          </a:p>
        </p:txBody>
      </p:sp>
      <p:sp>
        <p:nvSpPr>
          <p:cNvPr id="699" name="Google Shape;699;p143"/>
          <p:cNvSpPr txBox="1"/>
          <p:nvPr/>
        </p:nvSpPr>
        <p:spPr>
          <a:xfrm>
            <a:off x="1202600" y="2103501"/>
            <a:ext cx="9786800" cy="1334171"/>
          </a:xfrm>
          <a:prstGeom prst="rect">
            <a:avLst/>
          </a:prstGeom>
          <a:solidFill>
            <a:srgbClr val="1E1E1E"/>
          </a:solidFill>
          <a:ln>
            <a:noFill/>
          </a:ln>
        </p:spPr>
        <p:txBody>
          <a:bodyPr spcFirstLastPara="1" wrap="square" lIns="121900" tIns="121900" rIns="121900" bIns="121900" anchor="t" anchorCtr="0">
            <a:spAutoFit/>
          </a:bodyPr>
          <a:lstStyle/>
          <a:p>
            <a:pPr>
              <a:lnSpc>
                <a:spcPct val="135714"/>
              </a:lnSpc>
              <a:buClr>
                <a:schemeClr val="dk1"/>
              </a:buClr>
              <a:buSzPts val="1100"/>
            </a:pPr>
            <a:r>
              <a:rPr lang="es" sz="1733">
                <a:solidFill>
                  <a:srgbClr val="9CDCFE"/>
                </a:solidFill>
                <a:highlight>
                  <a:srgbClr val="1E1E1E"/>
                </a:highlight>
                <a:latin typeface="Courier New"/>
                <a:ea typeface="Courier New"/>
                <a:cs typeface="Courier New"/>
                <a:sym typeface="Courier New"/>
              </a:rPr>
              <a:t>app</a:t>
            </a:r>
            <a:r>
              <a:rPr lang="es" sz="1733">
                <a:solidFill>
                  <a:srgbClr val="D4D4D4"/>
                </a:solidFill>
                <a:highlight>
                  <a:srgbClr val="1E1E1E"/>
                </a:highlight>
                <a:latin typeface="Courier New"/>
                <a:ea typeface="Courier New"/>
                <a:cs typeface="Courier New"/>
                <a:sym typeface="Courier New"/>
              </a:rPr>
              <a:t>.</a:t>
            </a:r>
            <a:r>
              <a:rPr lang="es" sz="1733">
                <a:solidFill>
                  <a:srgbClr val="DCDCAA"/>
                </a:solidFill>
                <a:highlight>
                  <a:srgbClr val="1E1E1E"/>
                </a:highlight>
                <a:latin typeface="Courier New"/>
                <a:ea typeface="Courier New"/>
                <a:cs typeface="Courier New"/>
                <a:sym typeface="Courier New"/>
              </a:rPr>
              <a:t>get</a:t>
            </a:r>
            <a:r>
              <a:rPr lang="es" sz="1733">
                <a:solidFill>
                  <a:srgbClr val="D4D4D4"/>
                </a:solidFill>
                <a:highlight>
                  <a:srgbClr val="1E1E1E"/>
                </a:highlight>
                <a:latin typeface="Courier New"/>
                <a:ea typeface="Courier New"/>
                <a:cs typeface="Courier New"/>
                <a:sym typeface="Courier New"/>
              </a:rPr>
              <a:t>(</a:t>
            </a:r>
            <a:r>
              <a:rPr lang="es" sz="1733">
                <a:solidFill>
                  <a:srgbClr val="CE9178"/>
                </a:solidFill>
                <a:highlight>
                  <a:srgbClr val="1E1E1E"/>
                </a:highlight>
                <a:latin typeface="Courier New"/>
                <a:ea typeface="Courier New"/>
                <a:cs typeface="Courier New"/>
                <a:sym typeface="Courier New"/>
              </a:rPr>
              <a:t>'/privado'</a:t>
            </a:r>
            <a:r>
              <a:rPr lang="es" sz="1733">
                <a:solidFill>
                  <a:srgbClr val="D4D4D4"/>
                </a:solidFill>
                <a:highlight>
                  <a:srgbClr val="1E1E1E"/>
                </a:highlight>
                <a:latin typeface="Courier New"/>
                <a:ea typeface="Courier New"/>
                <a:cs typeface="Courier New"/>
                <a:sym typeface="Courier New"/>
              </a:rPr>
              <a:t>, </a:t>
            </a:r>
            <a:r>
              <a:rPr lang="es" sz="1733">
                <a:solidFill>
                  <a:srgbClr val="9CDCFE"/>
                </a:solidFill>
                <a:highlight>
                  <a:srgbClr val="1E1E1E"/>
                </a:highlight>
                <a:latin typeface="Courier New"/>
                <a:ea typeface="Courier New"/>
                <a:cs typeface="Courier New"/>
                <a:sym typeface="Courier New"/>
              </a:rPr>
              <a:t>auth</a:t>
            </a:r>
            <a:r>
              <a:rPr lang="es" sz="1733">
                <a:solidFill>
                  <a:srgbClr val="D4D4D4"/>
                </a:solidFill>
                <a:highlight>
                  <a:srgbClr val="1E1E1E"/>
                </a:highlight>
                <a:latin typeface="Courier New"/>
                <a:ea typeface="Courier New"/>
                <a:cs typeface="Courier New"/>
                <a:sym typeface="Courier New"/>
              </a:rPr>
              <a:t>, (</a:t>
            </a:r>
            <a:r>
              <a:rPr lang="es" sz="1733">
                <a:solidFill>
                  <a:srgbClr val="9CDCFE"/>
                </a:solidFill>
                <a:highlight>
                  <a:srgbClr val="1E1E1E"/>
                </a:highlight>
                <a:latin typeface="Courier New"/>
                <a:ea typeface="Courier New"/>
                <a:cs typeface="Courier New"/>
                <a:sym typeface="Courier New"/>
              </a:rPr>
              <a:t>req</a:t>
            </a:r>
            <a:r>
              <a:rPr lang="es" sz="1733">
                <a:solidFill>
                  <a:srgbClr val="D4D4D4"/>
                </a:solidFill>
                <a:highlight>
                  <a:srgbClr val="1E1E1E"/>
                </a:highlight>
                <a:latin typeface="Courier New"/>
                <a:ea typeface="Courier New"/>
                <a:cs typeface="Courier New"/>
                <a:sym typeface="Courier New"/>
              </a:rPr>
              <a:t>, </a:t>
            </a:r>
            <a:r>
              <a:rPr lang="es" sz="1733">
                <a:solidFill>
                  <a:srgbClr val="9CDCFE"/>
                </a:solidFill>
                <a:highlight>
                  <a:srgbClr val="1E1E1E"/>
                </a:highlight>
                <a:latin typeface="Courier New"/>
                <a:ea typeface="Courier New"/>
                <a:cs typeface="Courier New"/>
                <a:sym typeface="Courier New"/>
              </a:rPr>
              <a:t>res</a:t>
            </a:r>
            <a:r>
              <a:rPr lang="es" sz="1733">
                <a:solidFill>
                  <a:srgbClr val="D4D4D4"/>
                </a:solidFill>
                <a:highlight>
                  <a:srgbClr val="1E1E1E"/>
                </a:highlight>
                <a:latin typeface="Courier New"/>
                <a:ea typeface="Courier New"/>
                <a:cs typeface="Courier New"/>
                <a:sym typeface="Courier New"/>
              </a:rPr>
              <a:t>) </a:t>
            </a:r>
            <a:r>
              <a:rPr lang="es" sz="1733">
                <a:solidFill>
                  <a:srgbClr val="569CD6"/>
                </a:solidFill>
                <a:highlight>
                  <a:srgbClr val="1E1E1E"/>
                </a:highlight>
                <a:latin typeface="Courier New"/>
                <a:ea typeface="Courier New"/>
                <a:cs typeface="Courier New"/>
                <a:sym typeface="Courier New"/>
              </a:rPr>
              <a:t>=&gt;</a:t>
            </a:r>
            <a:r>
              <a:rPr lang="es" sz="1733">
                <a:solidFill>
                  <a:srgbClr val="D4D4D4"/>
                </a:solidFill>
                <a:highlight>
                  <a:srgbClr val="1E1E1E"/>
                </a:highlight>
                <a:latin typeface="Courier New"/>
                <a:ea typeface="Courier New"/>
                <a:cs typeface="Courier New"/>
                <a:sym typeface="Courier New"/>
              </a:rPr>
              <a:t> {</a:t>
            </a:r>
            <a:endParaRPr sz="1733">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733">
                <a:solidFill>
                  <a:srgbClr val="D4D4D4"/>
                </a:solidFill>
                <a:highlight>
                  <a:srgbClr val="1E1E1E"/>
                </a:highlight>
                <a:latin typeface="Courier New"/>
                <a:ea typeface="Courier New"/>
                <a:cs typeface="Courier New"/>
                <a:sym typeface="Courier New"/>
              </a:rPr>
              <a:t> </a:t>
            </a:r>
            <a:r>
              <a:rPr lang="es" sz="1733">
                <a:solidFill>
                  <a:srgbClr val="9CDCFE"/>
                </a:solidFill>
                <a:highlight>
                  <a:srgbClr val="1E1E1E"/>
                </a:highlight>
                <a:latin typeface="Courier New"/>
                <a:ea typeface="Courier New"/>
                <a:cs typeface="Courier New"/>
                <a:sym typeface="Courier New"/>
              </a:rPr>
              <a:t>res</a:t>
            </a:r>
            <a:r>
              <a:rPr lang="es" sz="1733">
                <a:solidFill>
                  <a:srgbClr val="D4D4D4"/>
                </a:solidFill>
                <a:highlight>
                  <a:srgbClr val="1E1E1E"/>
                </a:highlight>
                <a:latin typeface="Courier New"/>
                <a:ea typeface="Courier New"/>
                <a:cs typeface="Courier New"/>
                <a:sym typeface="Courier New"/>
              </a:rPr>
              <a:t>.</a:t>
            </a:r>
            <a:r>
              <a:rPr lang="es" sz="1733">
                <a:solidFill>
                  <a:srgbClr val="DCDCAA"/>
                </a:solidFill>
                <a:highlight>
                  <a:srgbClr val="1E1E1E"/>
                </a:highlight>
                <a:latin typeface="Courier New"/>
                <a:ea typeface="Courier New"/>
                <a:cs typeface="Courier New"/>
                <a:sym typeface="Courier New"/>
              </a:rPr>
              <a:t>send</a:t>
            </a:r>
            <a:r>
              <a:rPr lang="es" sz="1733">
                <a:solidFill>
                  <a:srgbClr val="D4D4D4"/>
                </a:solidFill>
                <a:highlight>
                  <a:srgbClr val="1E1E1E"/>
                </a:highlight>
                <a:latin typeface="Courier New"/>
                <a:ea typeface="Courier New"/>
                <a:cs typeface="Courier New"/>
                <a:sym typeface="Courier New"/>
              </a:rPr>
              <a:t>(</a:t>
            </a:r>
            <a:r>
              <a:rPr lang="es" sz="1733">
                <a:solidFill>
                  <a:srgbClr val="CE9178"/>
                </a:solidFill>
                <a:highlight>
                  <a:srgbClr val="1E1E1E"/>
                </a:highlight>
                <a:latin typeface="Courier New"/>
                <a:ea typeface="Courier New"/>
                <a:cs typeface="Courier New"/>
                <a:sym typeface="Courier New"/>
              </a:rPr>
              <a:t>'si estas viendo esto es porque ya te logueaste!'</a:t>
            </a:r>
            <a:r>
              <a:rPr lang="es" sz="1733">
                <a:solidFill>
                  <a:srgbClr val="D4D4D4"/>
                </a:solidFill>
                <a:highlight>
                  <a:srgbClr val="1E1E1E"/>
                </a:highlight>
                <a:latin typeface="Courier New"/>
                <a:ea typeface="Courier New"/>
                <a:cs typeface="Courier New"/>
                <a:sym typeface="Courier New"/>
              </a:rPr>
              <a:t>)</a:t>
            </a:r>
            <a:endParaRPr sz="1733">
              <a:solidFill>
                <a:srgbClr val="D4D4D4"/>
              </a:solidFill>
              <a:highlight>
                <a:srgbClr val="1E1E1E"/>
              </a:highlight>
              <a:latin typeface="Courier New"/>
              <a:ea typeface="Courier New"/>
              <a:cs typeface="Courier New"/>
              <a:sym typeface="Courier New"/>
            </a:endParaRPr>
          </a:p>
          <a:p>
            <a:pPr>
              <a:lnSpc>
                <a:spcPct val="135714"/>
              </a:lnSpc>
            </a:pPr>
            <a:r>
              <a:rPr lang="es" sz="1733">
                <a:solidFill>
                  <a:srgbClr val="D4D4D4"/>
                </a:solidFill>
                <a:highlight>
                  <a:srgbClr val="1E1E1E"/>
                </a:highlight>
                <a:latin typeface="Courier New"/>
                <a:ea typeface="Courier New"/>
                <a:cs typeface="Courier New"/>
                <a:sym typeface="Courier New"/>
              </a:rPr>
              <a:t>})</a:t>
            </a:r>
            <a:endParaRPr sz="1733"/>
          </a:p>
        </p:txBody>
      </p:sp>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44"/>
          <p:cNvSpPr txBox="1"/>
          <p:nvPr/>
        </p:nvSpPr>
        <p:spPr>
          <a:xfrm>
            <a:off x="1105600" y="4500867"/>
            <a:ext cx="9980800" cy="1873200"/>
          </a:xfrm>
          <a:prstGeom prst="rect">
            <a:avLst/>
          </a:prstGeom>
          <a:noFill/>
          <a:ln>
            <a:noFill/>
          </a:ln>
        </p:spPr>
        <p:txBody>
          <a:bodyPr spcFirstLastPara="1" wrap="square" lIns="121900" tIns="121900" rIns="121900" bIns="121900" anchor="t" anchorCtr="0">
            <a:noAutofit/>
          </a:bodyPr>
          <a:lstStyle/>
          <a:p>
            <a:pPr>
              <a:lnSpc>
                <a:spcPct val="115000"/>
              </a:lnSpc>
            </a:pPr>
            <a:r>
              <a:rPr lang="es">
                <a:solidFill>
                  <a:schemeClr val="dk1"/>
                </a:solidFill>
                <a:highlight>
                  <a:schemeClr val="lt1"/>
                </a:highlight>
                <a:latin typeface="DM Sans"/>
                <a:ea typeface="DM Sans"/>
                <a:cs typeface="DM Sans"/>
                <a:sym typeface="DM Sans"/>
              </a:rPr>
              <a:t>Para cerrar sesión, solo basta con aplicar el método </a:t>
            </a:r>
            <a:r>
              <a:rPr lang="es" b="1">
                <a:solidFill>
                  <a:schemeClr val="dk1"/>
                </a:solidFill>
                <a:highlight>
                  <a:schemeClr val="lt1"/>
                </a:highlight>
                <a:latin typeface="DM Sans"/>
                <a:ea typeface="DM Sans"/>
                <a:cs typeface="DM Sans"/>
                <a:sym typeface="DM Sans"/>
              </a:rPr>
              <a:t>destroy </a:t>
            </a:r>
            <a:r>
              <a:rPr lang="es">
                <a:solidFill>
                  <a:schemeClr val="dk1"/>
                </a:solidFill>
                <a:highlight>
                  <a:schemeClr val="lt1"/>
                </a:highlight>
                <a:latin typeface="DM Sans"/>
                <a:ea typeface="DM Sans"/>
                <a:cs typeface="DM Sans"/>
                <a:sym typeface="DM Sans"/>
              </a:rPr>
              <a:t>de session.</a:t>
            </a:r>
            <a:endParaRPr>
              <a:solidFill>
                <a:schemeClr val="dk1"/>
              </a:solidFill>
              <a:highlight>
                <a:schemeClr val="lt1"/>
              </a:highlight>
              <a:latin typeface="DM Sans"/>
              <a:ea typeface="DM Sans"/>
              <a:cs typeface="DM Sans"/>
              <a:sym typeface="DM Sans"/>
            </a:endParaRPr>
          </a:p>
          <a:p>
            <a:pPr>
              <a:lnSpc>
                <a:spcPct val="115000"/>
              </a:lnSpc>
            </a:pPr>
            <a:r>
              <a:rPr lang="es">
                <a:solidFill>
                  <a:schemeClr val="dk1"/>
                </a:solidFill>
                <a:highlight>
                  <a:schemeClr val="lt1"/>
                </a:highlight>
                <a:latin typeface="DM Sans"/>
                <a:ea typeface="DM Sans"/>
                <a:cs typeface="DM Sans"/>
                <a:sym typeface="DM Sans"/>
              </a:rPr>
              <a:t>Al borrar los datos almacenados, ya no queda registro de que el usuario haya iniciado sesión. Y en este caso, ya no van a ser accesibles las rutas que tengan el auth middleware.</a:t>
            </a:r>
            <a:endParaRPr>
              <a:solidFill>
                <a:schemeClr val="dk1"/>
              </a:solidFill>
              <a:highlight>
                <a:schemeClr val="lt1"/>
              </a:highlight>
              <a:latin typeface="DM Sans"/>
              <a:ea typeface="DM Sans"/>
              <a:cs typeface="DM Sans"/>
              <a:sym typeface="DM Sans"/>
            </a:endParaRPr>
          </a:p>
          <a:p>
            <a:pPr>
              <a:lnSpc>
                <a:spcPct val="115000"/>
              </a:lnSpc>
            </a:pPr>
            <a:endParaRPr>
              <a:solidFill>
                <a:schemeClr val="dk1"/>
              </a:solidFill>
              <a:highlight>
                <a:schemeClr val="lt1"/>
              </a:highlight>
              <a:latin typeface="DM Sans"/>
              <a:ea typeface="DM Sans"/>
              <a:cs typeface="DM Sans"/>
              <a:sym typeface="DM Sans"/>
            </a:endParaRPr>
          </a:p>
          <a:p>
            <a:pPr>
              <a:lnSpc>
                <a:spcPct val="115000"/>
              </a:lnSpc>
            </a:pPr>
            <a:endParaRPr>
              <a:solidFill>
                <a:schemeClr val="dk1"/>
              </a:solidFill>
              <a:highlight>
                <a:schemeClr val="lt1"/>
              </a:highlight>
              <a:latin typeface="DM Sans"/>
              <a:ea typeface="DM Sans"/>
              <a:cs typeface="DM Sans"/>
              <a:sym typeface="DM Sans"/>
            </a:endParaRPr>
          </a:p>
          <a:p>
            <a:pPr>
              <a:lnSpc>
                <a:spcPct val="115000"/>
              </a:lnSpc>
            </a:pPr>
            <a:endParaRPr>
              <a:solidFill>
                <a:schemeClr val="dk1"/>
              </a:solidFill>
              <a:highlight>
                <a:schemeClr val="lt1"/>
              </a:highlight>
              <a:latin typeface="DM Sans"/>
              <a:ea typeface="DM Sans"/>
              <a:cs typeface="DM Sans"/>
              <a:sym typeface="DM Sans"/>
            </a:endParaRPr>
          </a:p>
        </p:txBody>
      </p:sp>
      <p:sp>
        <p:nvSpPr>
          <p:cNvPr id="705" name="Google Shape;705;p144"/>
          <p:cNvSpPr txBox="1"/>
          <p:nvPr/>
        </p:nvSpPr>
        <p:spPr>
          <a:xfrm>
            <a:off x="668867" y="434167"/>
            <a:ext cx="7272000" cy="1123600"/>
          </a:xfrm>
          <a:prstGeom prst="rect">
            <a:avLst/>
          </a:prstGeom>
          <a:noFill/>
          <a:ln>
            <a:noFill/>
          </a:ln>
        </p:spPr>
        <p:txBody>
          <a:bodyPr spcFirstLastPara="1" wrap="square" lIns="121900" tIns="121900" rIns="121900" bIns="121900" anchor="t" anchorCtr="0">
            <a:noAutofit/>
          </a:bodyPr>
          <a:lstStyle/>
          <a:p>
            <a:pPr algn="ctr"/>
            <a:r>
              <a:rPr lang="es" sz="5333" b="1">
                <a:latin typeface="DM Sans"/>
                <a:ea typeface="DM Sans"/>
                <a:cs typeface="DM Sans"/>
                <a:sym typeface="DM Sans"/>
              </a:rPr>
              <a:t>Logout con session</a:t>
            </a:r>
            <a:endParaRPr sz="5333" b="1">
              <a:latin typeface="DM Sans"/>
              <a:ea typeface="DM Sans"/>
              <a:cs typeface="DM Sans"/>
              <a:sym typeface="DM Sans"/>
            </a:endParaRPr>
          </a:p>
        </p:txBody>
      </p:sp>
      <p:sp>
        <p:nvSpPr>
          <p:cNvPr id="706" name="Google Shape;706;p144"/>
          <p:cNvSpPr txBox="1"/>
          <p:nvPr/>
        </p:nvSpPr>
        <p:spPr>
          <a:xfrm>
            <a:off x="1299600" y="1557767"/>
            <a:ext cx="9786800" cy="2924863"/>
          </a:xfrm>
          <a:prstGeom prst="rect">
            <a:avLst/>
          </a:prstGeom>
          <a:solidFill>
            <a:srgbClr val="1E1E1E"/>
          </a:solidFill>
          <a:ln>
            <a:noFill/>
          </a:ln>
        </p:spPr>
        <p:txBody>
          <a:bodyPr spcFirstLastPara="1" wrap="square" lIns="121900" tIns="121900" rIns="121900" bIns="121900" anchor="t" anchorCtr="0">
            <a:spAutoFit/>
          </a:bodyPr>
          <a:lstStyle/>
          <a:p>
            <a:pPr>
              <a:lnSpc>
                <a:spcPct val="135714"/>
              </a:lnSpc>
              <a:buClr>
                <a:schemeClr val="dk1"/>
              </a:buClr>
              <a:buSzPts val="1100"/>
            </a:pPr>
            <a:r>
              <a:rPr lang="es" sz="1600">
                <a:solidFill>
                  <a:srgbClr val="9CDCFE"/>
                </a:solidFill>
                <a:highlight>
                  <a:srgbClr val="1E1E1E"/>
                </a:highlight>
                <a:latin typeface="Courier New"/>
                <a:ea typeface="Courier New"/>
                <a:cs typeface="Courier New"/>
                <a:sym typeface="Courier New"/>
              </a:rPr>
              <a:t>app</a:t>
            </a:r>
            <a:r>
              <a:rPr lang="es" sz="1600">
                <a:solidFill>
                  <a:srgbClr val="D4D4D4"/>
                </a:solidFill>
                <a:highlight>
                  <a:srgbClr val="1E1E1E"/>
                </a:highlight>
                <a:latin typeface="Courier New"/>
                <a:ea typeface="Courier New"/>
                <a:cs typeface="Courier New"/>
                <a:sym typeface="Courier New"/>
              </a:rPr>
              <a:t>.</a:t>
            </a:r>
            <a:r>
              <a:rPr lang="es" sz="1600">
                <a:solidFill>
                  <a:srgbClr val="DCDCAA"/>
                </a:solidFill>
                <a:highlight>
                  <a:srgbClr val="1E1E1E"/>
                </a:highlight>
                <a:latin typeface="Courier New"/>
                <a:ea typeface="Courier New"/>
                <a:cs typeface="Courier New"/>
                <a:sym typeface="Courier New"/>
              </a:rPr>
              <a:t>get</a:t>
            </a:r>
            <a:r>
              <a:rPr lang="es" sz="1600">
                <a:solidFill>
                  <a:srgbClr val="D4D4D4"/>
                </a:solidFill>
                <a:highlight>
                  <a:srgbClr val="1E1E1E"/>
                </a:highlight>
                <a:latin typeface="Courier New"/>
                <a:ea typeface="Courier New"/>
                <a:cs typeface="Courier New"/>
                <a:sym typeface="Courier New"/>
              </a:rPr>
              <a:t>(</a:t>
            </a:r>
            <a:r>
              <a:rPr lang="es" sz="1600">
                <a:solidFill>
                  <a:srgbClr val="CE9178"/>
                </a:solidFill>
                <a:highlight>
                  <a:srgbClr val="1E1E1E"/>
                </a:highlight>
                <a:latin typeface="Courier New"/>
                <a:ea typeface="Courier New"/>
                <a:cs typeface="Courier New"/>
                <a:sym typeface="Courier New"/>
              </a:rPr>
              <a:t>'/logout'</a:t>
            </a: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req</a:t>
            </a: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res</a:t>
            </a:r>
            <a:r>
              <a:rPr lang="es" sz="1600">
                <a:solidFill>
                  <a:srgbClr val="D4D4D4"/>
                </a:solidFill>
                <a:highlight>
                  <a:srgbClr val="1E1E1E"/>
                </a:highlight>
                <a:latin typeface="Courier New"/>
                <a:ea typeface="Courier New"/>
                <a:cs typeface="Courier New"/>
                <a:sym typeface="Courier New"/>
              </a:rPr>
              <a:t>) </a:t>
            </a:r>
            <a:r>
              <a:rPr lang="es" sz="1600">
                <a:solidFill>
                  <a:srgbClr val="569CD6"/>
                </a:solidFill>
                <a:highlight>
                  <a:srgbClr val="1E1E1E"/>
                </a:highlight>
                <a:latin typeface="Courier New"/>
                <a:ea typeface="Courier New"/>
                <a:cs typeface="Courier New"/>
                <a:sym typeface="Courier New"/>
              </a:rPr>
              <a:t>=&gt;</a:t>
            </a:r>
            <a:r>
              <a:rPr lang="es" sz="1600">
                <a:solidFill>
                  <a:srgbClr val="D4D4D4"/>
                </a:solidFill>
                <a:highlight>
                  <a:srgbClr val="1E1E1E"/>
                </a:highlight>
                <a:latin typeface="Courier New"/>
                <a:ea typeface="Courier New"/>
                <a:cs typeface="Courier New"/>
                <a:sym typeface="Courier New"/>
              </a:rPr>
              <a:t> {</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req</a:t>
            </a:r>
            <a:r>
              <a:rPr lang="es" sz="1600">
                <a:solidFill>
                  <a:srgbClr val="D4D4D4"/>
                </a:solidFill>
                <a:highlight>
                  <a:srgbClr val="1E1E1E"/>
                </a:highlight>
                <a:latin typeface="Courier New"/>
                <a:ea typeface="Courier New"/>
                <a:cs typeface="Courier New"/>
                <a:sym typeface="Courier New"/>
              </a:rPr>
              <a:t>.</a:t>
            </a:r>
            <a:r>
              <a:rPr lang="es" sz="1600">
                <a:solidFill>
                  <a:srgbClr val="9CDCFE"/>
                </a:solidFill>
                <a:highlight>
                  <a:srgbClr val="1E1E1E"/>
                </a:highlight>
                <a:latin typeface="Courier New"/>
                <a:ea typeface="Courier New"/>
                <a:cs typeface="Courier New"/>
                <a:sym typeface="Courier New"/>
              </a:rPr>
              <a:t>session</a:t>
            </a:r>
            <a:r>
              <a:rPr lang="es" sz="1600">
                <a:solidFill>
                  <a:srgbClr val="D4D4D4"/>
                </a:solidFill>
                <a:highlight>
                  <a:srgbClr val="1E1E1E"/>
                </a:highlight>
                <a:latin typeface="Courier New"/>
                <a:ea typeface="Courier New"/>
                <a:cs typeface="Courier New"/>
                <a:sym typeface="Courier New"/>
              </a:rPr>
              <a:t>.</a:t>
            </a:r>
            <a:r>
              <a:rPr lang="es" sz="1600">
                <a:solidFill>
                  <a:srgbClr val="DCDCAA"/>
                </a:solidFill>
                <a:highlight>
                  <a:srgbClr val="1E1E1E"/>
                </a:highlight>
                <a:latin typeface="Courier New"/>
                <a:ea typeface="Courier New"/>
                <a:cs typeface="Courier New"/>
                <a:sym typeface="Courier New"/>
              </a:rPr>
              <a:t>destroy</a:t>
            </a:r>
            <a:r>
              <a:rPr lang="es" sz="1600">
                <a:solidFill>
                  <a:srgbClr val="D4D4D4"/>
                </a:solidFill>
                <a:highlight>
                  <a:srgbClr val="1E1E1E"/>
                </a:highlight>
                <a:latin typeface="Courier New"/>
                <a:ea typeface="Courier New"/>
                <a:cs typeface="Courier New"/>
                <a:sym typeface="Courier New"/>
              </a:rPr>
              <a:t>(</a:t>
            </a:r>
            <a:r>
              <a:rPr lang="es" sz="1600">
                <a:solidFill>
                  <a:srgbClr val="9CDCFE"/>
                </a:solidFill>
                <a:highlight>
                  <a:srgbClr val="1E1E1E"/>
                </a:highlight>
                <a:latin typeface="Courier New"/>
                <a:ea typeface="Courier New"/>
                <a:cs typeface="Courier New"/>
                <a:sym typeface="Courier New"/>
              </a:rPr>
              <a:t>err</a:t>
            </a:r>
            <a:r>
              <a:rPr lang="es" sz="1600">
                <a:solidFill>
                  <a:srgbClr val="D4D4D4"/>
                </a:solidFill>
                <a:highlight>
                  <a:srgbClr val="1E1E1E"/>
                </a:highlight>
                <a:latin typeface="Courier New"/>
                <a:ea typeface="Courier New"/>
                <a:cs typeface="Courier New"/>
                <a:sym typeface="Courier New"/>
              </a:rPr>
              <a:t> </a:t>
            </a:r>
            <a:r>
              <a:rPr lang="es" sz="1600">
                <a:solidFill>
                  <a:srgbClr val="569CD6"/>
                </a:solidFill>
                <a:highlight>
                  <a:srgbClr val="1E1E1E"/>
                </a:highlight>
                <a:latin typeface="Courier New"/>
                <a:ea typeface="Courier New"/>
                <a:cs typeface="Courier New"/>
                <a:sym typeface="Courier New"/>
              </a:rPr>
              <a:t>=&gt;</a:t>
            </a:r>
            <a:r>
              <a:rPr lang="es" sz="1600">
                <a:solidFill>
                  <a:srgbClr val="D4D4D4"/>
                </a:solidFill>
                <a:highlight>
                  <a:srgbClr val="1E1E1E"/>
                </a:highlight>
                <a:latin typeface="Courier New"/>
                <a:ea typeface="Courier New"/>
                <a:cs typeface="Courier New"/>
                <a:sym typeface="Courier New"/>
              </a:rPr>
              <a:t> {</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r>
              <a:rPr lang="es" sz="1600">
                <a:solidFill>
                  <a:srgbClr val="C586C0"/>
                </a:solidFill>
                <a:highlight>
                  <a:srgbClr val="1E1E1E"/>
                </a:highlight>
                <a:latin typeface="Courier New"/>
                <a:ea typeface="Courier New"/>
                <a:cs typeface="Courier New"/>
                <a:sym typeface="Courier New"/>
              </a:rPr>
              <a:t>if</a:t>
            </a: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err</a:t>
            </a:r>
            <a:r>
              <a:rPr lang="es" sz="1600">
                <a:solidFill>
                  <a:srgbClr val="D4D4D4"/>
                </a:solidFill>
                <a:highlight>
                  <a:srgbClr val="1E1E1E"/>
                </a:highlight>
                <a:latin typeface="Courier New"/>
                <a:ea typeface="Courier New"/>
                <a:cs typeface="Courier New"/>
                <a:sym typeface="Courier New"/>
              </a:rPr>
              <a:t>) {</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r>
              <a:rPr lang="es" sz="1400">
                <a:solidFill>
                  <a:srgbClr val="C586C0"/>
                </a:solidFill>
                <a:highlight>
                  <a:srgbClr val="1E1E1E"/>
                </a:highlight>
                <a:latin typeface="Courier New"/>
                <a:ea typeface="Courier New"/>
                <a:cs typeface="Courier New"/>
                <a:sym typeface="Courier New"/>
              </a:rPr>
              <a:t>return </a:t>
            </a:r>
            <a:r>
              <a:rPr lang="es" sz="1600">
                <a:solidFill>
                  <a:srgbClr val="9CDCFE"/>
                </a:solidFill>
                <a:highlight>
                  <a:srgbClr val="1E1E1E"/>
                </a:highlight>
                <a:latin typeface="Courier New"/>
                <a:ea typeface="Courier New"/>
                <a:cs typeface="Courier New"/>
                <a:sym typeface="Courier New"/>
              </a:rPr>
              <a:t>res</a:t>
            </a:r>
            <a:r>
              <a:rPr lang="es" sz="1600">
                <a:solidFill>
                  <a:srgbClr val="D4D4D4"/>
                </a:solidFill>
                <a:highlight>
                  <a:srgbClr val="1E1E1E"/>
                </a:highlight>
                <a:latin typeface="Courier New"/>
                <a:ea typeface="Courier New"/>
                <a:cs typeface="Courier New"/>
                <a:sym typeface="Courier New"/>
              </a:rPr>
              <a:t>.</a:t>
            </a:r>
            <a:r>
              <a:rPr lang="es" sz="1600">
                <a:solidFill>
                  <a:srgbClr val="DCDCAA"/>
                </a:solidFill>
                <a:highlight>
                  <a:srgbClr val="1E1E1E"/>
                </a:highlight>
                <a:latin typeface="Courier New"/>
                <a:ea typeface="Courier New"/>
                <a:cs typeface="Courier New"/>
                <a:sym typeface="Courier New"/>
              </a:rPr>
              <a:t>json</a:t>
            </a: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status:</a:t>
            </a:r>
            <a:r>
              <a:rPr lang="es" sz="1600">
                <a:solidFill>
                  <a:srgbClr val="D4D4D4"/>
                </a:solidFill>
                <a:highlight>
                  <a:srgbClr val="1E1E1E"/>
                </a:highlight>
                <a:latin typeface="Courier New"/>
                <a:ea typeface="Courier New"/>
                <a:cs typeface="Courier New"/>
                <a:sym typeface="Courier New"/>
              </a:rPr>
              <a:t> </a:t>
            </a:r>
            <a:r>
              <a:rPr lang="es" sz="1600">
                <a:solidFill>
                  <a:srgbClr val="CE9178"/>
                </a:solidFill>
                <a:highlight>
                  <a:srgbClr val="1E1E1E"/>
                </a:highlight>
                <a:latin typeface="Courier New"/>
                <a:ea typeface="Courier New"/>
                <a:cs typeface="Courier New"/>
                <a:sym typeface="Courier New"/>
              </a:rPr>
              <a:t>'Logout ERROR'</a:t>
            </a: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body:</a:t>
            </a: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err</a:t>
            </a:r>
            <a:r>
              <a:rPr lang="es" sz="1600">
                <a:solidFill>
                  <a:srgbClr val="D4D4D4"/>
                </a:solidFill>
                <a:highlight>
                  <a:srgbClr val="1E1E1E"/>
                </a:highlight>
                <a:latin typeface="Courier New"/>
                <a:ea typeface="Courier New"/>
                <a:cs typeface="Courier New"/>
                <a:sym typeface="Courier New"/>
              </a:rPr>
              <a:t> })</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r>
              <a:rPr lang="es" sz="1600">
                <a:solidFill>
                  <a:srgbClr val="9CDCFE"/>
                </a:solidFill>
                <a:highlight>
                  <a:srgbClr val="1E1E1E"/>
                </a:highlight>
                <a:latin typeface="Courier New"/>
                <a:ea typeface="Courier New"/>
                <a:cs typeface="Courier New"/>
                <a:sym typeface="Courier New"/>
              </a:rPr>
              <a:t>res</a:t>
            </a:r>
            <a:r>
              <a:rPr lang="es" sz="1600">
                <a:solidFill>
                  <a:srgbClr val="D4D4D4"/>
                </a:solidFill>
                <a:highlight>
                  <a:srgbClr val="1E1E1E"/>
                </a:highlight>
                <a:latin typeface="Courier New"/>
                <a:ea typeface="Courier New"/>
                <a:cs typeface="Courier New"/>
                <a:sym typeface="Courier New"/>
              </a:rPr>
              <a:t>.</a:t>
            </a:r>
            <a:r>
              <a:rPr lang="es" sz="1600">
                <a:solidFill>
                  <a:srgbClr val="DCDCAA"/>
                </a:solidFill>
                <a:highlight>
                  <a:srgbClr val="1E1E1E"/>
                </a:highlight>
                <a:latin typeface="Courier New"/>
                <a:ea typeface="Courier New"/>
                <a:cs typeface="Courier New"/>
                <a:sym typeface="Courier New"/>
              </a:rPr>
              <a:t>send</a:t>
            </a:r>
            <a:r>
              <a:rPr lang="es" sz="1600">
                <a:solidFill>
                  <a:srgbClr val="D4D4D4"/>
                </a:solidFill>
                <a:highlight>
                  <a:srgbClr val="1E1E1E"/>
                </a:highlight>
                <a:latin typeface="Courier New"/>
                <a:ea typeface="Courier New"/>
                <a:cs typeface="Courier New"/>
                <a:sym typeface="Courier New"/>
              </a:rPr>
              <a:t>(</a:t>
            </a:r>
            <a:r>
              <a:rPr lang="es" sz="1600">
                <a:solidFill>
                  <a:srgbClr val="CE9178"/>
                </a:solidFill>
                <a:highlight>
                  <a:srgbClr val="1E1E1E"/>
                </a:highlight>
                <a:latin typeface="Courier New"/>
                <a:ea typeface="Courier New"/>
                <a:cs typeface="Courier New"/>
                <a:sym typeface="Courier New"/>
              </a:rPr>
              <a:t>'Logout ok!'</a:t>
            </a:r>
            <a:r>
              <a:rPr lang="es" sz="1600">
                <a:solidFill>
                  <a:srgbClr val="D4D4D4"/>
                </a:solidFill>
                <a:highlight>
                  <a:srgbClr val="1E1E1E"/>
                </a:highlight>
                <a:latin typeface="Courier New"/>
                <a:ea typeface="Courier New"/>
                <a:cs typeface="Courier New"/>
                <a:sym typeface="Courier New"/>
              </a:rPr>
              <a:t>)</a:t>
            </a:r>
            <a:endParaRPr sz="1600">
              <a:solidFill>
                <a:srgbClr val="D4D4D4"/>
              </a:solidFill>
              <a:highlight>
                <a:srgbClr val="1E1E1E"/>
              </a:highlight>
              <a:latin typeface="Courier New"/>
              <a:ea typeface="Courier New"/>
              <a:cs typeface="Courier New"/>
              <a:sym typeface="Courier New"/>
            </a:endParaRPr>
          </a:p>
          <a:p>
            <a:pPr>
              <a:lnSpc>
                <a:spcPct val="135714"/>
              </a:lnSpc>
              <a:buClr>
                <a:schemeClr val="dk1"/>
              </a:buClr>
              <a:buSzPts val="1100"/>
            </a:pPr>
            <a:r>
              <a:rPr lang="es" sz="1600">
                <a:solidFill>
                  <a:srgbClr val="D4D4D4"/>
                </a:solidFill>
                <a:highlight>
                  <a:srgbClr val="1E1E1E"/>
                </a:highlight>
                <a:latin typeface="Courier New"/>
                <a:ea typeface="Courier New"/>
                <a:cs typeface="Courier New"/>
                <a:sym typeface="Courier New"/>
              </a:rPr>
              <a:t> })</a:t>
            </a:r>
            <a:endParaRPr sz="1600">
              <a:solidFill>
                <a:srgbClr val="D4D4D4"/>
              </a:solidFill>
              <a:highlight>
                <a:srgbClr val="1E1E1E"/>
              </a:highlight>
              <a:latin typeface="Courier New"/>
              <a:ea typeface="Courier New"/>
              <a:cs typeface="Courier New"/>
              <a:sym typeface="Courier New"/>
            </a:endParaRPr>
          </a:p>
          <a:p>
            <a:pPr>
              <a:lnSpc>
                <a:spcPct val="135714"/>
              </a:lnSpc>
            </a:pPr>
            <a:r>
              <a:rPr lang="es" sz="1600">
                <a:solidFill>
                  <a:srgbClr val="D4D4D4"/>
                </a:solidFill>
                <a:highlight>
                  <a:srgbClr val="1E1E1E"/>
                </a:highlight>
                <a:latin typeface="Courier New"/>
                <a:ea typeface="Courier New"/>
                <a:cs typeface="Courier New"/>
                <a:sym typeface="Courier New"/>
              </a:rPr>
              <a:t>})</a:t>
            </a:r>
            <a:endParaRPr sz="1600"/>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45"/>
          <p:cNvGrpSpPr/>
          <p:nvPr/>
        </p:nvGrpSpPr>
        <p:grpSpPr>
          <a:xfrm>
            <a:off x="5603408" y="1325564"/>
            <a:ext cx="985200" cy="985200"/>
            <a:chOff x="974706" y="2467173"/>
            <a:chExt cx="738900" cy="738900"/>
          </a:xfrm>
        </p:grpSpPr>
        <p:sp>
          <p:nvSpPr>
            <p:cNvPr id="712" name="Google Shape;712;p145"/>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13" name="Google Shape;713;p14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45"/>
          <p:cNvSpPr txBox="1"/>
          <p:nvPr/>
        </p:nvSpPr>
        <p:spPr>
          <a:xfrm>
            <a:off x="1886333" y="2605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Sesiones de usuario en el server</a:t>
            </a:r>
            <a:endParaRPr sz="5333" b="1">
              <a:solidFill>
                <a:schemeClr val="dk1"/>
              </a:solidFill>
              <a:highlight>
                <a:srgbClr val="EAFF6A"/>
              </a:highlight>
              <a:latin typeface="DM Sans"/>
              <a:ea typeface="DM Sans"/>
              <a:cs typeface="DM Sans"/>
              <a:sym typeface="DM Sans"/>
            </a:endParaRPr>
          </a:p>
        </p:txBody>
      </p:sp>
      <p:sp>
        <p:nvSpPr>
          <p:cNvPr id="715" name="Google Shape;715;p145"/>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10/15 min</a:t>
            </a:r>
            <a:endParaRPr sz="2667" b="1">
              <a:solidFill>
                <a:srgbClr val="83AEFB"/>
              </a:solidFill>
              <a:latin typeface="DM Sans"/>
              <a:ea typeface="DM Sans"/>
              <a:cs typeface="DM Sans"/>
              <a:sym typeface="DM Sans"/>
            </a:endParaRPr>
          </a:p>
        </p:txBody>
      </p:sp>
      <p:sp>
        <p:nvSpPr>
          <p:cNvPr id="716" name="Google Shape;716;p145"/>
          <p:cNvSpPr txBox="1"/>
          <p:nvPr/>
        </p:nvSpPr>
        <p:spPr>
          <a:xfrm>
            <a:off x="2241033" y="4227901"/>
            <a:ext cx="8340800" cy="1238632"/>
          </a:xfrm>
          <a:prstGeom prst="rect">
            <a:avLst/>
          </a:prstGeom>
          <a:noFill/>
          <a:ln>
            <a:noFill/>
          </a:ln>
        </p:spPr>
        <p:txBody>
          <a:bodyPr spcFirstLastPara="1" wrap="square" lIns="121900" tIns="121900" rIns="121900" bIns="121900" anchor="t" anchorCtr="0">
            <a:spAutoFit/>
          </a:bodyPr>
          <a:lstStyle/>
          <a:p>
            <a:pPr algn="ctr">
              <a:lnSpc>
                <a:spcPct val="115000"/>
              </a:lnSpc>
              <a:spcAft>
                <a:spcPts val="1333"/>
              </a:spcAft>
              <a:buClr>
                <a:schemeClr val="dk1"/>
              </a:buClr>
              <a:buSzPts val="1100"/>
            </a:pPr>
            <a:r>
              <a:rPr lang="es" sz="2333" b="1">
                <a:solidFill>
                  <a:srgbClr val="999999"/>
                </a:solidFill>
                <a:highlight>
                  <a:schemeClr val="lt1"/>
                </a:highlight>
                <a:latin typeface="DM Sans"/>
                <a:ea typeface="DM Sans"/>
                <a:cs typeface="DM Sans"/>
                <a:sym typeface="DM Sans"/>
              </a:rPr>
              <a:t>Realizar un programa de backend que establezca sesiones de usuarios en el servidor.</a:t>
            </a:r>
            <a:endParaRPr sz="2400" b="1">
              <a:solidFill>
                <a:srgbClr val="999999"/>
              </a:solidFill>
            </a:endParaRPr>
          </a:p>
        </p:txBody>
      </p:sp>
    </p:spTree>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721" name="Google Shape;721;p146"/>
          <p:cNvGrpSpPr/>
          <p:nvPr/>
        </p:nvGrpSpPr>
        <p:grpSpPr>
          <a:xfrm>
            <a:off x="609796" y="834398"/>
            <a:ext cx="574765" cy="574765"/>
            <a:chOff x="974706" y="2467173"/>
            <a:chExt cx="738900" cy="738900"/>
          </a:xfrm>
        </p:grpSpPr>
        <p:sp>
          <p:nvSpPr>
            <p:cNvPr id="722" name="Google Shape;722;p146"/>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23" name="Google Shape;723;p14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24" name="Google Shape;724;p146"/>
          <p:cNvSpPr txBox="1"/>
          <p:nvPr/>
        </p:nvSpPr>
        <p:spPr>
          <a:xfrm>
            <a:off x="657400" y="1409167"/>
            <a:ext cx="8970400" cy="1723380"/>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5333" b="1">
                <a:solidFill>
                  <a:schemeClr val="dk1"/>
                </a:solidFill>
                <a:latin typeface="DM Sans"/>
                <a:ea typeface="DM Sans"/>
                <a:cs typeface="DM Sans"/>
                <a:sym typeface="DM Sans"/>
              </a:rPr>
              <a:t>Sesiones de usuario en el server</a:t>
            </a:r>
            <a:endParaRPr sz="5333" b="1">
              <a:solidFill>
                <a:schemeClr val="dk1"/>
              </a:solidFill>
              <a:latin typeface="DM Sans"/>
              <a:ea typeface="DM Sans"/>
              <a:cs typeface="DM Sans"/>
              <a:sym typeface="DM Sans"/>
            </a:endParaRPr>
          </a:p>
        </p:txBody>
      </p:sp>
      <p:sp>
        <p:nvSpPr>
          <p:cNvPr id="725" name="Google Shape;725;p146"/>
          <p:cNvSpPr txBox="1"/>
          <p:nvPr/>
        </p:nvSpPr>
        <p:spPr>
          <a:xfrm>
            <a:off x="657400" y="2676967"/>
            <a:ext cx="10499600" cy="3176727"/>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sz="1400" b="1">
              <a:latin typeface="DM Sans"/>
              <a:ea typeface="DM Sans"/>
              <a:cs typeface="DM Sans"/>
              <a:sym typeface="DM Sans"/>
            </a:endParaRPr>
          </a:p>
          <a:p>
            <a:pPr>
              <a:lnSpc>
                <a:spcPct val="115000"/>
              </a:lnSpc>
              <a:buClr>
                <a:schemeClr val="dk1"/>
              </a:buClr>
              <a:buSzPts val="1100"/>
            </a:pPr>
            <a:r>
              <a:rPr lang="es">
                <a:solidFill>
                  <a:schemeClr val="dk1"/>
                </a:solidFill>
                <a:highlight>
                  <a:schemeClr val="lt1"/>
                </a:highlight>
                <a:latin typeface="DM Sans"/>
                <a:ea typeface="DM Sans"/>
                <a:cs typeface="DM Sans"/>
                <a:sym typeface="DM Sans"/>
              </a:rPr>
              <a:t>Realizar un programa de backend que establezca sesiones de usuarios en el servidor.</a:t>
            </a:r>
            <a:endParaRPr>
              <a:solidFill>
                <a:schemeClr val="dk1"/>
              </a:solidFill>
              <a:highlight>
                <a:schemeClr val="lt1"/>
              </a:highlight>
              <a:latin typeface="DM Sans"/>
              <a:ea typeface="DM Sans"/>
              <a:cs typeface="DM Sans"/>
              <a:sym typeface="DM Sans"/>
            </a:endParaRPr>
          </a:p>
          <a:p>
            <a:pPr marL="609585" indent="-419090">
              <a:lnSpc>
                <a:spcPct val="115000"/>
              </a:lnSpc>
              <a:spcBef>
                <a:spcPts val="1333"/>
              </a:spcBef>
              <a:buClr>
                <a:srgbClr val="EA90FF"/>
              </a:buClr>
              <a:buSzPts val="1350"/>
              <a:buFont typeface="DM Sans"/>
              <a:buChar char="●"/>
            </a:pPr>
            <a:r>
              <a:rPr lang="es">
                <a:solidFill>
                  <a:schemeClr val="dk1"/>
                </a:solidFill>
                <a:highlight>
                  <a:schemeClr val="lt1"/>
                </a:highlight>
                <a:latin typeface="DM Sans"/>
                <a:ea typeface="DM Sans"/>
                <a:cs typeface="DM Sans"/>
                <a:sym typeface="DM Sans"/>
              </a:rPr>
              <a:t>Cuando un cliente visita el sitio por primera vez en la ruta 'root', se presentará el mensaje de “Te damos la bienvenida”. </a:t>
            </a:r>
            <a:endParaRPr>
              <a:solidFill>
                <a:schemeClr val="dk1"/>
              </a:solidFill>
              <a:highlight>
                <a:schemeClr val="lt1"/>
              </a:highlight>
              <a:latin typeface="DM Sans"/>
              <a:ea typeface="DM Sans"/>
              <a:cs typeface="DM Sans"/>
              <a:sym typeface="DM Sans"/>
            </a:endParaRPr>
          </a:p>
          <a:p>
            <a:pPr marL="609585" indent="-419090">
              <a:lnSpc>
                <a:spcPct val="115000"/>
              </a:lnSpc>
              <a:buClr>
                <a:srgbClr val="EA90FF"/>
              </a:buClr>
              <a:buSzPts val="1350"/>
              <a:buFont typeface="DM Sans"/>
              <a:buChar char="●"/>
            </a:pPr>
            <a:r>
              <a:rPr lang="es">
                <a:solidFill>
                  <a:schemeClr val="dk1"/>
                </a:solidFill>
                <a:highlight>
                  <a:schemeClr val="lt1"/>
                </a:highlight>
                <a:latin typeface="DM Sans"/>
                <a:ea typeface="DM Sans"/>
                <a:cs typeface="DM Sans"/>
                <a:sym typeface="DM Sans"/>
              </a:rPr>
              <a:t>Con los siguientes request de ese mismo usuario, deberá aparecer el número de visitas efectuadas. El cliente podrá ingresar por query params el nombre, en cuyo caso se añadirá a los mensajes devuelto.</a:t>
            </a:r>
            <a:endParaRPr>
              <a:solidFill>
                <a:schemeClr val="dk1"/>
              </a:solidFill>
              <a:highlight>
                <a:schemeClr val="lt1"/>
              </a:highlight>
              <a:latin typeface="DM Sans"/>
              <a:ea typeface="DM Sans"/>
              <a:cs typeface="DM Sans"/>
              <a:sym typeface="DM Sans"/>
            </a:endParaRPr>
          </a:p>
          <a:p>
            <a:pPr marL="609585" indent="-419090">
              <a:lnSpc>
                <a:spcPct val="115000"/>
              </a:lnSpc>
              <a:buClr>
                <a:srgbClr val="EA90FF"/>
              </a:buClr>
              <a:buSzPts val="1350"/>
              <a:buFont typeface="DM Sans"/>
              <a:buChar char="●"/>
            </a:pPr>
            <a:r>
              <a:rPr lang="es">
                <a:solidFill>
                  <a:schemeClr val="dk1"/>
                </a:solidFill>
                <a:highlight>
                  <a:schemeClr val="lt1"/>
                </a:highlight>
                <a:latin typeface="DM Sans"/>
                <a:ea typeface="DM Sans"/>
                <a:cs typeface="DM Sans"/>
                <a:sym typeface="DM Sans"/>
              </a:rPr>
              <a:t>Por ejemplo: “Bienvenido Juan” o “Juan visitaste la página 3 veces”. Ese nombre, solo se almacenará la primera vez que el cliente visite el sitio.</a:t>
            </a:r>
            <a:endParaRPr>
              <a:latin typeface="DM Sans"/>
              <a:ea typeface="DM Sans"/>
              <a:cs typeface="DM Sans"/>
              <a:sym typeface="DM Sans"/>
            </a:endParaRPr>
          </a:p>
        </p:txBody>
      </p:sp>
      <p:sp>
        <p:nvSpPr>
          <p:cNvPr id="726" name="Google Shape;726;p146"/>
          <p:cNvSpPr txBox="1"/>
          <p:nvPr/>
        </p:nvSpPr>
        <p:spPr>
          <a:xfrm>
            <a:off x="1240733" y="83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83"/>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281" name="Google Shape;281;p83"/>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282" name="Google Shape;282;p83"/>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283" name="Google Shape;283;p83"/>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284" name="Google Shape;284;p83"/>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18</a:t>
            </a:r>
            <a:endParaRPr sz="2133">
              <a:solidFill>
                <a:schemeClr val="lt1"/>
              </a:solidFill>
              <a:latin typeface="DM Sans"/>
              <a:ea typeface="DM Sans"/>
              <a:cs typeface="DM Sans"/>
              <a:sym typeface="DM Sans"/>
            </a:endParaRPr>
          </a:p>
        </p:txBody>
      </p:sp>
      <p:cxnSp>
        <p:nvCxnSpPr>
          <p:cNvPr id="285" name="Google Shape;285;p83"/>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86" name="Google Shape;286;p83"/>
          <p:cNvSpPr txBox="1"/>
          <p:nvPr/>
        </p:nvSpPr>
        <p:spPr>
          <a:xfrm>
            <a:off x="1919184" y="24923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Cookies, Sessions &amp; Storage I</a:t>
            </a:r>
            <a:endParaRPr sz="2000" b="1">
              <a:solidFill>
                <a:srgbClr val="999999"/>
              </a:solidFill>
              <a:latin typeface="DM Sans"/>
              <a:ea typeface="DM Sans"/>
              <a:cs typeface="DM Sans"/>
              <a:sym typeface="DM Sans"/>
            </a:endParaRPr>
          </a:p>
        </p:txBody>
      </p:sp>
      <p:sp>
        <p:nvSpPr>
          <p:cNvPr id="287" name="Google Shape;287;p83"/>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19</a:t>
            </a:r>
            <a:endParaRPr sz="2133" b="1">
              <a:solidFill>
                <a:srgbClr val="FFFFFF"/>
              </a:solidFill>
              <a:latin typeface="DM Sans"/>
              <a:ea typeface="DM Sans"/>
              <a:cs typeface="DM Sans"/>
              <a:sym typeface="DM Sans"/>
            </a:endParaRPr>
          </a:p>
        </p:txBody>
      </p:sp>
      <p:cxnSp>
        <p:nvCxnSpPr>
          <p:cNvPr id="288" name="Google Shape;288;p83"/>
          <p:cNvCxnSpPr/>
          <p:nvPr/>
        </p:nvCxnSpPr>
        <p:spPr>
          <a:xfrm>
            <a:off x="5010551" y="3541200"/>
            <a:ext cx="2371200" cy="0"/>
          </a:xfrm>
          <a:prstGeom prst="straightConnector1">
            <a:avLst/>
          </a:prstGeom>
          <a:noFill/>
          <a:ln w="9525" cap="flat" cmpd="sng">
            <a:solidFill>
              <a:srgbClr val="434343"/>
            </a:solidFill>
            <a:prstDash val="solid"/>
            <a:round/>
            <a:headEnd type="none" w="sm" len="sm"/>
            <a:tailEnd type="none" w="sm" len="sm"/>
          </a:ln>
        </p:spPr>
      </p:cxnSp>
      <p:sp>
        <p:nvSpPr>
          <p:cNvPr id="289" name="Google Shape;289;p83"/>
          <p:cNvSpPr txBox="1"/>
          <p:nvPr/>
        </p:nvSpPr>
        <p:spPr>
          <a:xfrm>
            <a:off x="4930767" y="25447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Cookies, Sessions &amp; Storage II</a:t>
            </a:r>
            <a:endParaRPr sz="2000" b="1">
              <a:solidFill>
                <a:srgbClr val="EAFF6A"/>
              </a:solidFill>
              <a:latin typeface="DM Sans"/>
              <a:ea typeface="DM Sans"/>
              <a:cs typeface="DM Sans"/>
              <a:sym typeface="DM Sans"/>
            </a:endParaRPr>
          </a:p>
        </p:txBody>
      </p:sp>
      <p:cxnSp>
        <p:nvCxnSpPr>
          <p:cNvPr id="290" name="Google Shape;290;p83"/>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291" name="Google Shape;291;p83"/>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292" name="Google Shape;292;p83"/>
          <p:cNvSpPr txBox="1"/>
          <p:nvPr/>
        </p:nvSpPr>
        <p:spPr>
          <a:xfrm>
            <a:off x="4938200" y="3619734"/>
            <a:ext cx="26664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Storage</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Session Storage con Mongo Atlas</a:t>
            </a:r>
            <a:endParaRPr sz="1600">
              <a:solidFill>
                <a:schemeClr val="lt1"/>
              </a:solidFill>
              <a:latin typeface="DM Sans"/>
              <a:ea typeface="DM Sans"/>
              <a:cs typeface="DM Sans"/>
              <a:sym typeface="DM Sans"/>
            </a:endParaRPr>
          </a:p>
          <a:p>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7" action="ppaction://hlinksldjump"/>
              </a:rPr>
              <a:t>Acercamiento a nuestro primer login</a:t>
            </a:r>
            <a:endParaRPr sz="1600">
              <a:solidFill>
                <a:schemeClr val="lt1"/>
              </a:solidFill>
              <a:latin typeface="DM Sans"/>
              <a:ea typeface="DM Sans"/>
              <a:cs typeface="DM Sans"/>
              <a:sym typeface="DM Sans"/>
            </a:endParaRPr>
          </a:p>
        </p:txBody>
      </p:sp>
      <p:sp>
        <p:nvSpPr>
          <p:cNvPr id="293" name="Google Shape;293;p83"/>
          <p:cNvSpPr txBox="1"/>
          <p:nvPr/>
        </p:nvSpPr>
        <p:spPr>
          <a:xfrm>
            <a:off x="1887167" y="3721334"/>
            <a:ext cx="2571600" cy="1231066"/>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Cookies</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Dando identidad al cliente: sessions</a:t>
            </a:r>
            <a:endParaRPr sz="1600">
              <a:solidFill>
                <a:srgbClr val="999999"/>
              </a:solidFill>
              <a:latin typeface="DM Sans"/>
              <a:ea typeface="DM Sans"/>
              <a:cs typeface="DM Sans"/>
              <a:sym typeface="DM Sans"/>
            </a:endParaRPr>
          </a:p>
        </p:txBody>
      </p:sp>
      <p:pic>
        <p:nvPicPr>
          <p:cNvPr id="294" name="Google Shape;294;p83"/>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295" name="Google Shape;295;p83"/>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20</a:t>
            </a:r>
            <a:endParaRPr sz="2133">
              <a:solidFill>
                <a:schemeClr val="lt1"/>
              </a:solidFill>
              <a:latin typeface="DM Sans"/>
              <a:ea typeface="DM Sans"/>
              <a:cs typeface="DM Sans"/>
              <a:sym typeface="DM Sans"/>
            </a:endParaRPr>
          </a:p>
        </p:txBody>
      </p:sp>
      <p:cxnSp>
        <p:nvCxnSpPr>
          <p:cNvPr id="296" name="Google Shape;296;p83"/>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297" name="Google Shape;297;p83"/>
          <p:cNvSpPr txBox="1"/>
          <p:nvPr/>
        </p:nvSpPr>
        <p:spPr>
          <a:xfrm>
            <a:off x="7938284" y="2545001"/>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Autorización y autenticación</a:t>
            </a:r>
            <a:endParaRPr sz="2000" b="1">
              <a:solidFill>
                <a:srgbClr val="999999"/>
              </a:solidFill>
              <a:latin typeface="DM Sans"/>
              <a:ea typeface="DM Sans"/>
              <a:cs typeface="DM Sans"/>
              <a:sym typeface="DM Sans"/>
            </a:endParaRPr>
          </a:p>
        </p:txBody>
      </p:sp>
      <p:cxnSp>
        <p:nvCxnSpPr>
          <p:cNvPr id="298" name="Google Shape;298;p83"/>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299" name="Google Shape;299;p83"/>
          <p:cNvSpPr txBox="1"/>
          <p:nvPr/>
        </p:nvSpPr>
        <p:spPr>
          <a:xfrm>
            <a:off x="7909567" y="3727267"/>
            <a:ext cx="2371200" cy="1723508"/>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Autenticación y Autorización</a:t>
            </a:r>
            <a:endParaRPr sz="1600">
              <a:solidFill>
                <a:srgbClr val="999999"/>
              </a:solidFill>
              <a:latin typeface="DM Sans"/>
              <a:ea typeface="DM Sans"/>
              <a:cs typeface="DM Sans"/>
              <a:sym typeface="DM Sans"/>
            </a:endParaRPr>
          </a:p>
          <a:p>
            <a:pPr marL="609585"/>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Estrategias de autenticación: Passport</a:t>
            </a:r>
            <a:endParaRPr sz="1600">
              <a:solidFill>
                <a:srgbClr val="999999"/>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61"/>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41" name="Google Shape;541;p161"/>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MAPA DE CONCEPTOS</a:t>
            </a:r>
            <a:endParaRPr sz="2400">
              <a:latin typeface="DM Sans"/>
              <a:ea typeface="DM Sans"/>
              <a:cs typeface="DM Sans"/>
              <a:sym typeface="DM Sans"/>
            </a:endParaRPr>
          </a:p>
        </p:txBody>
      </p:sp>
      <p:sp>
        <p:nvSpPr>
          <p:cNvPr id="542" name="Google Shape;542;p161"/>
          <p:cNvSpPr/>
          <p:nvPr/>
        </p:nvSpPr>
        <p:spPr>
          <a:xfrm>
            <a:off x="5747508" y="17083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r>
              <a:rPr lang="es" sz="1600">
                <a:solidFill>
                  <a:srgbClr val="222222"/>
                </a:solidFill>
                <a:latin typeface="DM Sans"/>
                <a:ea typeface="DM Sans"/>
                <a:cs typeface="DM Sans"/>
                <a:sym typeface="DM Sans"/>
              </a:rPr>
              <a:t>ES7</a:t>
            </a:r>
            <a:endParaRPr sz="1600">
              <a:solidFill>
                <a:srgbClr val="222222"/>
              </a:solidFill>
              <a:latin typeface="DM Sans"/>
              <a:ea typeface="DM Sans"/>
              <a:cs typeface="DM Sans"/>
              <a:sym typeface="DM Sans"/>
            </a:endParaRPr>
          </a:p>
        </p:txBody>
      </p:sp>
      <p:sp>
        <p:nvSpPr>
          <p:cNvPr id="543" name="Google Shape;543;p161"/>
          <p:cNvSpPr/>
          <p:nvPr/>
        </p:nvSpPr>
        <p:spPr>
          <a:xfrm>
            <a:off x="784700" y="32218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r>
              <a:rPr lang="es" sz="1600">
                <a:solidFill>
                  <a:srgbClr val="FFFFFF"/>
                </a:solidFill>
                <a:latin typeface="DM Sans"/>
                <a:ea typeface="DM Sans"/>
                <a:cs typeface="DM Sans"/>
                <a:sym typeface="DM Sans"/>
              </a:rPr>
              <a:t>ECMAScript</a:t>
            </a:r>
            <a:endParaRPr sz="1600">
              <a:solidFill>
                <a:srgbClr val="FFFFFF"/>
              </a:solidFill>
              <a:latin typeface="DM Sans"/>
              <a:ea typeface="DM Sans"/>
              <a:cs typeface="DM Sans"/>
              <a:sym typeface="DM Sans"/>
            </a:endParaRPr>
          </a:p>
        </p:txBody>
      </p:sp>
      <p:sp>
        <p:nvSpPr>
          <p:cNvPr id="544" name="Google Shape;544;p161"/>
          <p:cNvSpPr/>
          <p:nvPr/>
        </p:nvSpPr>
        <p:spPr>
          <a:xfrm>
            <a:off x="5747508" y="2650663"/>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r>
              <a:rPr lang="es" sz="1600">
                <a:solidFill>
                  <a:srgbClr val="222222"/>
                </a:solidFill>
                <a:latin typeface="DM Sans"/>
                <a:ea typeface="DM Sans"/>
                <a:cs typeface="DM Sans"/>
                <a:sym typeface="DM Sans"/>
              </a:rPr>
              <a:t>ES8</a:t>
            </a:r>
            <a:endParaRPr sz="1600">
              <a:solidFill>
                <a:srgbClr val="222222"/>
              </a:solidFill>
              <a:latin typeface="DM Sans"/>
              <a:ea typeface="DM Sans"/>
              <a:cs typeface="DM Sans"/>
              <a:sym typeface="DM Sans"/>
            </a:endParaRPr>
          </a:p>
        </p:txBody>
      </p:sp>
      <p:cxnSp>
        <p:nvCxnSpPr>
          <p:cNvPr id="545" name="Google Shape;545;p161"/>
          <p:cNvCxnSpPr>
            <a:stCxn id="543" idx="3"/>
            <a:endCxn id="542" idx="1"/>
          </p:cNvCxnSpPr>
          <p:nvPr/>
        </p:nvCxnSpPr>
        <p:spPr>
          <a:xfrm rot="10800000" flipH="1">
            <a:off x="2650300" y="2095045"/>
            <a:ext cx="3097200" cy="15136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546" name="Google Shape;546;p161"/>
          <p:cNvCxnSpPr>
            <a:stCxn id="543" idx="3"/>
            <a:endCxn id="547" idx="1"/>
          </p:cNvCxnSpPr>
          <p:nvPr/>
        </p:nvCxnSpPr>
        <p:spPr>
          <a:xfrm rot="10800000" flipH="1">
            <a:off x="2650300" y="1180645"/>
            <a:ext cx="3097200" cy="24280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548" name="Google Shape;548;p161"/>
          <p:cNvCxnSpPr>
            <a:stCxn id="543" idx="3"/>
            <a:endCxn id="544" idx="1"/>
          </p:cNvCxnSpPr>
          <p:nvPr/>
        </p:nvCxnSpPr>
        <p:spPr>
          <a:xfrm rot="10800000" flipH="1">
            <a:off x="2650300" y="3037445"/>
            <a:ext cx="3097200" cy="571200"/>
          </a:xfrm>
          <a:prstGeom prst="bentConnector3">
            <a:avLst>
              <a:gd name="adj1" fmla="val 50000"/>
            </a:avLst>
          </a:prstGeom>
          <a:noFill/>
          <a:ln w="9525" cap="flat" cmpd="sng">
            <a:solidFill>
              <a:srgbClr val="CCCCCC"/>
            </a:solidFill>
            <a:prstDash val="solid"/>
            <a:round/>
            <a:headEnd type="none" w="med" len="med"/>
            <a:tailEnd type="oval" w="med" len="med"/>
          </a:ln>
        </p:spPr>
      </p:cxnSp>
      <p:pic>
        <p:nvPicPr>
          <p:cNvPr id="549" name="Google Shape;549;p161" title="ícono de mapa de contenidos"/>
          <p:cNvPicPr preferRelativeResize="0"/>
          <p:nvPr/>
        </p:nvPicPr>
        <p:blipFill>
          <a:blip r:embed="rId3">
            <a:alphaModFix/>
          </a:blip>
          <a:stretch>
            <a:fillRect/>
          </a:stretch>
        </p:blipFill>
        <p:spPr>
          <a:xfrm>
            <a:off x="781701" y="711359"/>
            <a:ext cx="400799" cy="400824"/>
          </a:xfrm>
          <a:prstGeom prst="rect">
            <a:avLst/>
          </a:prstGeom>
          <a:noFill/>
          <a:ln>
            <a:noFill/>
          </a:ln>
        </p:spPr>
      </p:pic>
      <p:sp>
        <p:nvSpPr>
          <p:cNvPr id="547" name="Google Shape;547;p161"/>
          <p:cNvSpPr/>
          <p:nvPr/>
        </p:nvSpPr>
        <p:spPr>
          <a:xfrm>
            <a:off x="5747508" y="7939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r>
              <a:rPr lang="es" sz="1600">
                <a:solidFill>
                  <a:srgbClr val="222222"/>
                </a:solidFill>
                <a:latin typeface="DM Sans"/>
                <a:ea typeface="DM Sans"/>
                <a:cs typeface="DM Sans"/>
                <a:sym typeface="DM Sans"/>
              </a:rPr>
              <a:t>ES6</a:t>
            </a:r>
            <a:endParaRPr sz="1600">
              <a:solidFill>
                <a:srgbClr val="222222"/>
              </a:solidFill>
              <a:latin typeface="DM Sans"/>
              <a:ea typeface="DM Sans"/>
              <a:cs typeface="DM Sans"/>
              <a:sym typeface="DM Sans"/>
            </a:endParaRPr>
          </a:p>
        </p:txBody>
      </p:sp>
      <p:sp>
        <p:nvSpPr>
          <p:cNvPr id="550" name="Google Shape;550;p161"/>
          <p:cNvSpPr/>
          <p:nvPr/>
        </p:nvSpPr>
        <p:spPr>
          <a:xfrm>
            <a:off x="5747508" y="359292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r>
              <a:rPr lang="es" sz="1600">
                <a:solidFill>
                  <a:srgbClr val="222222"/>
                </a:solidFill>
                <a:latin typeface="DM Sans"/>
                <a:ea typeface="DM Sans"/>
                <a:cs typeface="DM Sans"/>
                <a:sym typeface="DM Sans"/>
              </a:rPr>
              <a:t>ES9</a:t>
            </a:r>
            <a:endParaRPr sz="1600">
              <a:solidFill>
                <a:srgbClr val="222222"/>
              </a:solidFill>
              <a:latin typeface="DM Sans"/>
              <a:ea typeface="DM Sans"/>
              <a:cs typeface="DM Sans"/>
              <a:sym typeface="DM Sans"/>
            </a:endParaRPr>
          </a:p>
        </p:txBody>
      </p:sp>
      <p:sp>
        <p:nvSpPr>
          <p:cNvPr id="551" name="Google Shape;551;p161"/>
          <p:cNvSpPr/>
          <p:nvPr/>
        </p:nvSpPr>
        <p:spPr>
          <a:xfrm>
            <a:off x="5747508" y="450732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r>
              <a:rPr lang="es" sz="1600">
                <a:solidFill>
                  <a:srgbClr val="222222"/>
                </a:solidFill>
                <a:latin typeface="DM Sans"/>
                <a:ea typeface="DM Sans"/>
                <a:cs typeface="DM Sans"/>
                <a:sym typeface="DM Sans"/>
              </a:rPr>
              <a:t>ES10</a:t>
            </a:r>
            <a:endParaRPr sz="1600">
              <a:solidFill>
                <a:srgbClr val="222222"/>
              </a:solidFill>
              <a:latin typeface="DM Sans"/>
              <a:ea typeface="DM Sans"/>
              <a:cs typeface="DM Sans"/>
              <a:sym typeface="DM Sans"/>
            </a:endParaRPr>
          </a:p>
        </p:txBody>
      </p:sp>
      <p:sp>
        <p:nvSpPr>
          <p:cNvPr id="552" name="Google Shape;552;p161"/>
          <p:cNvSpPr/>
          <p:nvPr/>
        </p:nvSpPr>
        <p:spPr>
          <a:xfrm>
            <a:off x="5747508" y="542172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r>
              <a:rPr lang="es" sz="1600">
                <a:solidFill>
                  <a:srgbClr val="222222"/>
                </a:solidFill>
                <a:latin typeface="DM Sans"/>
                <a:ea typeface="DM Sans"/>
                <a:cs typeface="DM Sans"/>
                <a:sym typeface="DM Sans"/>
              </a:rPr>
              <a:t>ES11</a:t>
            </a:r>
            <a:endParaRPr sz="1600">
              <a:solidFill>
                <a:srgbClr val="222222"/>
              </a:solidFill>
              <a:latin typeface="DM Sans"/>
              <a:ea typeface="DM Sans"/>
              <a:cs typeface="DM Sans"/>
              <a:sym typeface="DM Sans"/>
            </a:endParaRPr>
          </a:p>
        </p:txBody>
      </p:sp>
      <p:cxnSp>
        <p:nvCxnSpPr>
          <p:cNvPr id="553" name="Google Shape;553;p161"/>
          <p:cNvCxnSpPr>
            <a:stCxn id="543" idx="3"/>
            <a:endCxn id="552" idx="1"/>
          </p:cNvCxnSpPr>
          <p:nvPr/>
        </p:nvCxnSpPr>
        <p:spPr>
          <a:xfrm>
            <a:off x="2650300" y="3608645"/>
            <a:ext cx="3097200" cy="22000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554" name="Google Shape;554;p161"/>
          <p:cNvCxnSpPr>
            <a:stCxn id="543" idx="3"/>
            <a:endCxn id="551" idx="1"/>
          </p:cNvCxnSpPr>
          <p:nvPr/>
        </p:nvCxnSpPr>
        <p:spPr>
          <a:xfrm>
            <a:off x="2650300" y="3608645"/>
            <a:ext cx="3097200" cy="1285600"/>
          </a:xfrm>
          <a:prstGeom prst="bentConnector3">
            <a:avLst>
              <a:gd name="adj1" fmla="val 50000"/>
            </a:avLst>
          </a:prstGeom>
          <a:noFill/>
          <a:ln w="9525" cap="flat" cmpd="sng">
            <a:solidFill>
              <a:srgbClr val="CCCCCC"/>
            </a:solidFill>
            <a:prstDash val="solid"/>
            <a:round/>
            <a:headEnd type="none" w="med" len="med"/>
            <a:tailEnd type="oval" w="med" len="med"/>
          </a:ln>
        </p:spPr>
      </p:cxnSp>
      <p:cxnSp>
        <p:nvCxnSpPr>
          <p:cNvPr id="555" name="Google Shape;555;p161"/>
          <p:cNvCxnSpPr>
            <a:stCxn id="543" idx="3"/>
            <a:endCxn id="550" idx="1"/>
          </p:cNvCxnSpPr>
          <p:nvPr/>
        </p:nvCxnSpPr>
        <p:spPr>
          <a:xfrm>
            <a:off x="2650300" y="3608645"/>
            <a:ext cx="3097200" cy="371200"/>
          </a:xfrm>
          <a:prstGeom prst="bentConnector3">
            <a:avLst>
              <a:gd name="adj1" fmla="val 50000"/>
            </a:avLst>
          </a:prstGeom>
          <a:noFill/>
          <a:ln w="9525" cap="flat" cmpd="sng">
            <a:solidFill>
              <a:srgbClr val="CCCCCC"/>
            </a:solidFill>
            <a:prstDash val="solid"/>
            <a:round/>
            <a:headEnd type="none" w="med" len="med"/>
            <a:tailEnd type="oval" w="med" len="med"/>
          </a:ln>
        </p:spPr>
      </p:cxnSp>
      <p:sp>
        <p:nvSpPr>
          <p:cNvPr id="556" name="Google Shape;556;p161"/>
          <p:cNvSpPr/>
          <p:nvPr/>
        </p:nvSpPr>
        <p:spPr>
          <a:xfrm>
            <a:off x="8377841" y="17083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r>
              <a:rPr lang="es" sz="1600">
                <a:solidFill>
                  <a:srgbClr val="222222"/>
                </a:solidFill>
                <a:latin typeface="DM Sans"/>
                <a:ea typeface="DM Sans"/>
                <a:cs typeface="DM Sans"/>
                <a:sym typeface="DM Sans"/>
              </a:rPr>
              <a:t>exponencial **</a:t>
            </a:r>
            <a:endParaRPr sz="1600">
              <a:solidFill>
                <a:srgbClr val="222222"/>
              </a:solidFill>
              <a:latin typeface="DM Sans"/>
              <a:ea typeface="DM Sans"/>
              <a:cs typeface="DM Sans"/>
              <a:sym typeface="DM Sans"/>
            </a:endParaRPr>
          </a:p>
          <a:p>
            <a:pPr algn="ctr"/>
            <a:r>
              <a:rPr lang="es" sz="1600">
                <a:solidFill>
                  <a:srgbClr val="222222"/>
                </a:solidFill>
                <a:latin typeface="DM Sans"/>
                <a:ea typeface="DM Sans"/>
                <a:cs typeface="DM Sans"/>
                <a:sym typeface="DM Sans"/>
              </a:rPr>
              <a:t>array includes</a:t>
            </a:r>
            <a:endParaRPr sz="1600">
              <a:solidFill>
                <a:srgbClr val="222222"/>
              </a:solidFill>
              <a:latin typeface="DM Sans"/>
              <a:ea typeface="DM Sans"/>
              <a:cs typeface="DM Sans"/>
              <a:sym typeface="DM Sans"/>
            </a:endParaRPr>
          </a:p>
        </p:txBody>
      </p:sp>
      <p:sp>
        <p:nvSpPr>
          <p:cNvPr id="557" name="Google Shape;557;p161"/>
          <p:cNvSpPr/>
          <p:nvPr/>
        </p:nvSpPr>
        <p:spPr>
          <a:xfrm>
            <a:off x="8377841" y="2650652"/>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r>
              <a:rPr lang="es" sz="1600">
                <a:solidFill>
                  <a:srgbClr val="222222"/>
                </a:solidFill>
                <a:latin typeface="DM Sans"/>
                <a:ea typeface="DM Sans"/>
                <a:cs typeface="DM Sans"/>
                <a:sym typeface="DM Sans"/>
              </a:rPr>
              <a:t>object.entries, object.values, object.keys</a:t>
            </a:r>
            <a:endParaRPr sz="1600">
              <a:solidFill>
                <a:srgbClr val="222222"/>
              </a:solidFill>
              <a:latin typeface="DM Sans"/>
              <a:ea typeface="DM Sans"/>
              <a:cs typeface="DM Sans"/>
              <a:sym typeface="DM Sans"/>
            </a:endParaRPr>
          </a:p>
        </p:txBody>
      </p:sp>
      <p:sp>
        <p:nvSpPr>
          <p:cNvPr id="558" name="Google Shape;558;p161"/>
          <p:cNvSpPr/>
          <p:nvPr/>
        </p:nvSpPr>
        <p:spPr>
          <a:xfrm>
            <a:off x="8377841" y="35929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r>
              <a:rPr lang="es" sz="1600">
                <a:solidFill>
                  <a:srgbClr val="222222"/>
                </a:solidFill>
                <a:latin typeface="DM Sans"/>
                <a:ea typeface="DM Sans"/>
                <a:cs typeface="DM Sans"/>
                <a:sym typeface="DM Sans"/>
              </a:rPr>
              <a:t>.finally()</a:t>
            </a:r>
            <a:endParaRPr sz="1600">
              <a:solidFill>
                <a:srgbClr val="222222"/>
              </a:solidFill>
              <a:latin typeface="DM Sans"/>
              <a:ea typeface="DM Sans"/>
              <a:cs typeface="DM Sans"/>
              <a:sym typeface="DM Sans"/>
            </a:endParaRPr>
          </a:p>
          <a:p>
            <a:pPr algn="ctr"/>
            <a:r>
              <a:rPr lang="es" sz="1600">
                <a:solidFill>
                  <a:srgbClr val="222222"/>
                </a:solidFill>
                <a:latin typeface="DM Sans"/>
                <a:ea typeface="DM Sans"/>
                <a:cs typeface="DM Sans"/>
                <a:sym typeface="DM Sans"/>
              </a:rPr>
              <a:t>operadores rest y spread</a:t>
            </a:r>
            <a:endParaRPr sz="1600">
              <a:solidFill>
                <a:srgbClr val="222222"/>
              </a:solidFill>
              <a:latin typeface="DM Sans"/>
              <a:ea typeface="DM Sans"/>
              <a:cs typeface="DM Sans"/>
              <a:sym typeface="DM Sans"/>
            </a:endParaRPr>
          </a:p>
        </p:txBody>
      </p:sp>
      <p:sp>
        <p:nvSpPr>
          <p:cNvPr id="559" name="Google Shape;559;p161"/>
          <p:cNvSpPr/>
          <p:nvPr/>
        </p:nvSpPr>
        <p:spPr>
          <a:xfrm>
            <a:off x="8377841" y="45351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r>
              <a:rPr lang="es" sz="1600">
                <a:solidFill>
                  <a:srgbClr val="222222"/>
                </a:solidFill>
                <a:latin typeface="DM Sans"/>
                <a:ea typeface="DM Sans"/>
                <a:cs typeface="DM Sans"/>
                <a:sym typeface="DM Sans"/>
              </a:rPr>
              <a:t>string.trim(), array.flat(), Dynamic import</a:t>
            </a:r>
            <a:endParaRPr sz="1600">
              <a:solidFill>
                <a:srgbClr val="222222"/>
              </a:solidFill>
              <a:latin typeface="DM Sans"/>
              <a:ea typeface="DM Sans"/>
              <a:cs typeface="DM Sans"/>
              <a:sym typeface="DM Sans"/>
            </a:endParaRPr>
          </a:p>
        </p:txBody>
      </p:sp>
      <p:sp>
        <p:nvSpPr>
          <p:cNvPr id="560" name="Google Shape;560;p161"/>
          <p:cNvSpPr/>
          <p:nvPr/>
        </p:nvSpPr>
        <p:spPr>
          <a:xfrm>
            <a:off x="8377841" y="5449585"/>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r>
              <a:rPr lang="es" sz="1600">
                <a:solidFill>
                  <a:srgbClr val="222222"/>
                </a:solidFill>
                <a:latin typeface="DM Sans"/>
                <a:ea typeface="DM Sans"/>
                <a:cs typeface="DM Sans"/>
                <a:sym typeface="DM Sans"/>
              </a:rPr>
              <a:t>operador nullish, variables privadas</a:t>
            </a:r>
            <a:endParaRPr sz="1600">
              <a:solidFill>
                <a:srgbClr val="222222"/>
              </a:solidFill>
              <a:latin typeface="DM Sans"/>
              <a:ea typeface="DM Sans"/>
              <a:cs typeface="DM Sans"/>
              <a:sym typeface="DM Sans"/>
            </a:endParaRPr>
          </a:p>
        </p:txBody>
      </p:sp>
      <p:cxnSp>
        <p:nvCxnSpPr>
          <p:cNvPr id="561" name="Google Shape;561;p161"/>
          <p:cNvCxnSpPr>
            <a:stCxn id="542" idx="3"/>
            <a:endCxn id="556" idx="1"/>
          </p:cNvCxnSpPr>
          <p:nvPr/>
        </p:nvCxnSpPr>
        <p:spPr>
          <a:xfrm>
            <a:off x="7876708" y="2095185"/>
            <a:ext cx="501200" cy="800"/>
          </a:xfrm>
          <a:prstGeom prst="bentConnector3">
            <a:avLst>
              <a:gd name="adj1" fmla="val 49993"/>
            </a:avLst>
          </a:prstGeom>
          <a:noFill/>
          <a:ln w="9525" cap="flat" cmpd="sng">
            <a:solidFill>
              <a:srgbClr val="CCCCCC"/>
            </a:solidFill>
            <a:prstDash val="solid"/>
            <a:round/>
            <a:headEnd type="none" w="med" len="med"/>
            <a:tailEnd type="oval" w="med" len="med"/>
          </a:ln>
        </p:spPr>
      </p:cxnSp>
      <p:cxnSp>
        <p:nvCxnSpPr>
          <p:cNvPr id="562" name="Google Shape;562;p161"/>
          <p:cNvCxnSpPr/>
          <p:nvPr/>
        </p:nvCxnSpPr>
        <p:spPr>
          <a:xfrm>
            <a:off x="7876708" y="3009585"/>
            <a:ext cx="501200" cy="800"/>
          </a:xfrm>
          <a:prstGeom prst="bentConnector3">
            <a:avLst>
              <a:gd name="adj1" fmla="val 43381"/>
            </a:avLst>
          </a:prstGeom>
          <a:noFill/>
          <a:ln w="9525" cap="flat" cmpd="sng">
            <a:solidFill>
              <a:srgbClr val="CCCCCC"/>
            </a:solidFill>
            <a:prstDash val="solid"/>
            <a:round/>
            <a:headEnd type="none" w="med" len="med"/>
            <a:tailEnd type="oval" w="med" len="med"/>
          </a:ln>
        </p:spPr>
      </p:cxnSp>
      <p:cxnSp>
        <p:nvCxnSpPr>
          <p:cNvPr id="563" name="Google Shape;563;p161"/>
          <p:cNvCxnSpPr/>
          <p:nvPr/>
        </p:nvCxnSpPr>
        <p:spPr>
          <a:xfrm>
            <a:off x="7876708" y="3923985"/>
            <a:ext cx="501200" cy="800"/>
          </a:xfrm>
          <a:prstGeom prst="bentConnector3">
            <a:avLst>
              <a:gd name="adj1" fmla="val 49993"/>
            </a:avLst>
          </a:prstGeom>
          <a:noFill/>
          <a:ln w="9525" cap="flat" cmpd="sng">
            <a:solidFill>
              <a:srgbClr val="CCCCCC"/>
            </a:solidFill>
            <a:prstDash val="solid"/>
            <a:round/>
            <a:headEnd type="none" w="med" len="med"/>
            <a:tailEnd type="oval" w="med" len="med"/>
          </a:ln>
        </p:spPr>
      </p:cxnSp>
      <p:cxnSp>
        <p:nvCxnSpPr>
          <p:cNvPr id="564" name="Google Shape;564;p161"/>
          <p:cNvCxnSpPr/>
          <p:nvPr/>
        </p:nvCxnSpPr>
        <p:spPr>
          <a:xfrm>
            <a:off x="7876708" y="4838385"/>
            <a:ext cx="501200" cy="800"/>
          </a:xfrm>
          <a:prstGeom prst="bentConnector3">
            <a:avLst>
              <a:gd name="adj1" fmla="val 43381"/>
            </a:avLst>
          </a:prstGeom>
          <a:noFill/>
          <a:ln w="9525" cap="flat" cmpd="sng">
            <a:solidFill>
              <a:srgbClr val="CCCCCC"/>
            </a:solidFill>
            <a:prstDash val="solid"/>
            <a:round/>
            <a:headEnd type="none" w="med" len="med"/>
            <a:tailEnd type="oval" w="med" len="med"/>
          </a:ln>
        </p:spPr>
      </p:cxnSp>
      <p:cxnSp>
        <p:nvCxnSpPr>
          <p:cNvPr id="565" name="Google Shape;565;p161"/>
          <p:cNvCxnSpPr/>
          <p:nvPr/>
        </p:nvCxnSpPr>
        <p:spPr>
          <a:xfrm>
            <a:off x="7876708" y="6093319"/>
            <a:ext cx="501200" cy="800"/>
          </a:xfrm>
          <a:prstGeom prst="bentConnector3">
            <a:avLst>
              <a:gd name="adj1" fmla="val 49993"/>
            </a:avLst>
          </a:prstGeom>
          <a:noFill/>
          <a:ln w="9525" cap="flat" cmpd="sng">
            <a:solidFill>
              <a:srgbClr val="CCCCCC"/>
            </a:solidFill>
            <a:prstDash val="solid"/>
            <a:round/>
            <a:headEnd type="none" w="med" len="med"/>
            <a:tailEnd type="oval" w="med" len="med"/>
          </a:ln>
        </p:spPr>
      </p:cxnSp>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84"/>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05" name="Google Shape;305;p84"/>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06" name="Google Shape;306;p84"/>
          <p:cNvSpPr txBox="1"/>
          <p:nvPr/>
        </p:nvSpPr>
        <p:spPr>
          <a:xfrm>
            <a:off x="3368100" y="2158168"/>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los métodos de almacenamiento de sesiones</a:t>
            </a:r>
            <a:endParaRPr sz="2400">
              <a:solidFill>
                <a:schemeClr val="lt1"/>
              </a:solidFill>
              <a:latin typeface="DM Sans"/>
              <a:ea typeface="DM Sans"/>
              <a:cs typeface="DM Sans"/>
              <a:sym typeface="DM Sans"/>
            </a:endParaRPr>
          </a:p>
        </p:txBody>
      </p:sp>
      <p:pic>
        <p:nvPicPr>
          <p:cNvPr id="307" name="Google Shape;307;p84"/>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08" name="Google Shape;308;p84"/>
          <p:cNvCxnSpPr>
            <a:stCxn id="305" idx="2"/>
            <a:endCxn id="307"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09" name="Google Shape;309;p84"/>
          <p:cNvSpPr txBox="1"/>
          <p:nvPr/>
        </p:nvSpPr>
        <p:spPr>
          <a:xfrm>
            <a:off x="3368100" y="3230567"/>
            <a:ext cx="47848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Utilizar el almacenamiento de sesiones en un sistema de login</a:t>
            </a:r>
            <a:endParaRPr sz="2400">
              <a:solidFill>
                <a:schemeClr val="lt1"/>
              </a:solidFill>
              <a:latin typeface="DM Sans"/>
              <a:ea typeface="DM Sans"/>
              <a:cs typeface="DM Sans"/>
              <a:sym typeface="DM Sans"/>
            </a:endParaRPr>
          </a:p>
        </p:txBody>
      </p:sp>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85"/>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N°18</a:t>
            </a:r>
            <a:endParaRPr sz="1867">
              <a:solidFill>
                <a:srgbClr val="000000"/>
              </a:solidFill>
              <a:latin typeface="DM Sans"/>
              <a:ea typeface="DM Sans"/>
              <a:cs typeface="DM Sans"/>
              <a:sym typeface="DM Sans"/>
            </a:endParaRPr>
          </a:p>
        </p:txBody>
      </p:sp>
      <p:sp>
        <p:nvSpPr>
          <p:cNvPr id="315" name="Google Shape;315;p85"/>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16" name="Google Shape;316;p85"/>
          <p:cNvSpPr txBox="1"/>
          <p:nvPr/>
        </p:nvSpPr>
        <p:spPr>
          <a:xfrm>
            <a:off x="620367" y="1930834"/>
            <a:ext cx="5112800" cy="4387315"/>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Cookie</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Pequeña parte de información que se almacena en el navegador al momento de visitar un sitio web, utilizado para conservar detalles de información útiles para el sitio web.</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CookieParser </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Módulo de Node que permite gestionar cookies desde el servidor, con el fin de poder obtenerlas, leerlas, escribirlas o eliminarlas.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Cookie.maxAge</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Indica en milisegundos el tiempo de vida de la cookie. Si no se especifica, la cookie persistirá hasta que se elimine</a:t>
            </a:r>
            <a:endParaRPr>
              <a:solidFill>
                <a:schemeClr val="dk1"/>
              </a:solidFill>
              <a:latin typeface="DM Sans"/>
              <a:ea typeface="DM Sans"/>
              <a:cs typeface="DM Sans"/>
              <a:sym typeface="DM Sans"/>
            </a:endParaRPr>
          </a:p>
        </p:txBody>
      </p:sp>
      <p:sp>
        <p:nvSpPr>
          <p:cNvPr id="317" name="Google Shape;317;p85"/>
          <p:cNvSpPr txBox="1"/>
          <p:nvPr/>
        </p:nvSpPr>
        <p:spPr>
          <a:xfrm>
            <a:off x="5877033" y="1979967"/>
            <a:ext cx="5112800" cy="406876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Signed Cookie</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Cookie firmada que permite agregar seguridad, la cual escucha si la cookie fue alterada, invalidándose en dado caso.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Session</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Ciclo de interacción entre un sitio y un cliente, donde el cliente cuenta con un identificador de sesión para reconocimiento desde el servidor.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express-session:  </a:t>
            </a:r>
            <a:r>
              <a:rPr lang="es" b="1">
                <a:solidFill>
                  <a:schemeClr val="dk1"/>
                </a:solidFill>
                <a:highlight>
                  <a:schemeClr val="lt1"/>
                </a:highlight>
                <a:latin typeface="DM Sans"/>
                <a:ea typeface="DM Sans"/>
                <a:cs typeface="DM Sans"/>
                <a:sym typeface="DM Sans"/>
              </a:rPr>
              <a:t> </a:t>
            </a:r>
            <a:r>
              <a:rPr lang="es">
                <a:solidFill>
                  <a:schemeClr val="dk1"/>
                </a:solidFill>
                <a:highlight>
                  <a:schemeClr val="lt1"/>
                </a:highlight>
                <a:latin typeface="DM Sans"/>
                <a:ea typeface="DM Sans"/>
                <a:cs typeface="DM Sans"/>
                <a:sym typeface="DM Sans"/>
              </a:rPr>
              <a:t>Módulo de Node que permite gestionar sesiones y almacenarlas en el servidor. </a:t>
            </a:r>
            <a:endParaRPr>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86"/>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23" name="Google Shape;323;p86"/>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24" name="Google Shape;324;p86"/>
          <p:cNvSpPr/>
          <p:nvPr/>
        </p:nvSpPr>
        <p:spPr>
          <a:xfrm>
            <a:off x="784700" y="27510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File Storage</a:t>
            </a:r>
            <a:endParaRPr sz="1600">
              <a:solidFill>
                <a:srgbClr val="FFFFFF"/>
              </a:solidFill>
              <a:latin typeface="DM Sans"/>
              <a:ea typeface="DM Sans"/>
              <a:cs typeface="DM Sans"/>
              <a:sym typeface="DM Sans"/>
            </a:endParaRPr>
          </a:p>
        </p:txBody>
      </p:sp>
      <p:sp>
        <p:nvSpPr>
          <p:cNvPr id="325" name="Google Shape;325;p86"/>
          <p:cNvSpPr/>
          <p:nvPr/>
        </p:nvSpPr>
        <p:spPr>
          <a:xfrm>
            <a:off x="3966708" y="1860700"/>
            <a:ext cx="2129200" cy="77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Almacenamiento de una session</a:t>
            </a:r>
            <a:endParaRPr sz="1600">
              <a:solidFill>
                <a:schemeClr val="dk1"/>
              </a:solidFill>
              <a:latin typeface="DM Sans"/>
              <a:ea typeface="DM Sans"/>
              <a:cs typeface="DM Sans"/>
              <a:sym typeface="DM Sans"/>
            </a:endParaRPr>
          </a:p>
        </p:txBody>
      </p:sp>
      <p:cxnSp>
        <p:nvCxnSpPr>
          <p:cNvPr id="326" name="Google Shape;326;p86"/>
          <p:cNvCxnSpPr>
            <a:stCxn id="324" idx="3"/>
            <a:endCxn id="325" idx="1"/>
          </p:cNvCxnSpPr>
          <p:nvPr/>
        </p:nvCxnSpPr>
        <p:spPr>
          <a:xfrm rot="10800000" flipH="1">
            <a:off x="2650300" y="2247445"/>
            <a:ext cx="1316400" cy="8904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27" name="Google Shape;327;p86"/>
          <p:cNvCxnSpPr>
            <a:stCxn id="324" idx="3"/>
            <a:endCxn id="328" idx="1"/>
          </p:cNvCxnSpPr>
          <p:nvPr/>
        </p:nvCxnSpPr>
        <p:spPr>
          <a:xfrm>
            <a:off x="2650300" y="3137845"/>
            <a:ext cx="1316400" cy="544800"/>
          </a:xfrm>
          <a:prstGeom prst="bentConnector3">
            <a:avLst>
              <a:gd name="adj1" fmla="val 50000"/>
            </a:avLst>
          </a:prstGeom>
          <a:noFill/>
          <a:ln w="9525" cap="flat" cmpd="sng">
            <a:solidFill>
              <a:srgbClr val="CCCCCC"/>
            </a:solidFill>
            <a:prstDash val="solid"/>
            <a:round/>
            <a:headEnd type="none" w="sm" len="sm"/>
            <a:tailEnd type="oval" w="med" len="med"/>
          </a:ln>
        </p:spPr>
      </p:cxnSp>
      <p:pic>
        <p:nvPicPr>
          <p:cNvPr id="329" name="Google Shape;329;p86"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28" name="Google Shape;328;p86"/>
          <p:cNvSpPr/>
          <p:nvPr/>
        </p:nvSpPr>
        <p:spPr>
          <a:xfrm>
            <a:off x="3966708" y="32958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Utilidad</a:t>
            </a:r>
            <a:endParaRPr sz="1600">
              <a:solidFill>
                <a:srgbClr val="222222"/>
              </a:solidFill>
              <a:latin typeface="DM Sans"/>
              <a:ea typeface="DM Sans"/>
              <a:cs typeface="DM Sans"/>
              <a:sym typeface="DM Sans"/>
            </a:endParaRPr>
          </a:p>
        </p:txBody>
      </p:sp>
      <p:sp>
        <p:nvSpPr>
          <p:cNvPr id="330" name="Google Shape;330;p86"/>
          <p:cNvSpPr/>
          <p:nvPr/>
        </p:nvSpPr>
        <p:spPr>
          <a:xfrm>
            <a:off x="7209408" y="1860700"/>
            <a:ext cx="2129200" cy="77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Mongo Atlas</a:t>
            </a:r>
            <a:endParaRPr sz="1600">
              <a:solidFill>
                <a:schemeClr val="dk1"/>
              </a:solidFill>
              <a:latin typeface="DM Sans"/>
              <a:ea typeface="DM Sans"/>
              <a:cs typeface="DM Sans"/>
              <a:sym typeface="DM Sans"/>
            </a:endParaRPr>
          </a:p>
        </p:txBody>
      </p:sp>
      <p:cxnSp>
        <p:nvCxnSpPr>
          <p:cNvPr id="331" name="Google Shape;331;p86"/>
          <p:cNvCxnSpPr>
            <a:stCxn id="325" idx="3"/>
            <a:endCxn id="330" idx="1"/>
          </p:cNvCxnSpPr>
          <p:nvPr/>
        </p:nvCxnSpPr>
        <p:spPr>
          <a:xfrm>
            <a:off x="6095908" y="2247500"/>
            <a:ext cx="1113600" cy="800"/>
          </a:xfrm>
          <a:prstGeom prst="bentConnector3">
            <a:avLst>
              <a:gd name="adj1" fmla="val 49996"/>
            </a:avLst>
          </a:prstGeom>
          <a:noFill/>
          <a:ln w="9525" cap="flat" cmpd="sng">
            <a:solidFill>
              <a:srgbClr val="CCCCCC"/>
            </a:solidFill>
            <a:prstDash val="solid"/>
            <a:round/>
            <a:headEnd type="none" w="sm" len="sm"/>
            <a:tailEnd type="oval" w="med" len="med"/>
          </a:ln>
        </p:spPr>
      </p:cxnSp>
      <p:sp>
        <p:nvSpPr>
          <p:cNvPr id="332" name="Google Shape;332;p86"/>
          <p:cNvSpPr/>
          <p:nvPr/>
        </p:nvSpPr>
        <p:spPr>
          <a:xfrm>
            <a:off x="784700" y="45889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Primer login</a:t>
            </a:r>
            <a:endParaRPr sz="1600">
              <a:solidFill>
                <a:srgbClr val="FFFFFF"/>
              </a:solidFill>
              <a:latin typeface="DM Sans"/>
              <a:ea typeface="DM Sans"/>
              <a:cs typeface="DM Sans"/>
              <a:sym typeface="DM Sans"/>
            </a:endParaRPr>
          </a:p>
        </p:txBody>
      </p:sp>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87"/>
          <p:cNvSpPr txBox="1"/>
          <p:nvPr/>
        </p:nvSpPr>
        <p:spPr>
          <a:xfrm>
            <a:off x="1873151" y="25885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rgbClr val="EAFF6A"/>
                </a:solidFill>
                <a:latin typeface="DM Sans"/>
                <a:ea typeface="DM Sans"/>
                <a:cs typeface="DM Sans"/>
                <a:sym typeface="DM Sans"/>
              </a:rPr>
              <a:t>Storage</a:t>
            </a:r>
            <a:endParaRPr sz="5333" b="1">
              <a:solidFill>
                <a:srgbClr val="EAFF6A"/>
              </a:solidFill>
              <a:latin typeface="DM Sans"/>
              <a:ea typeface="DM Sans"/>
              <a:cs typeface="DM Sans"/>
              <a:sym typeface="DM Sans"/>
            </a:endParaRPr>
          </a:p>
        </p:txBody>
      </p:sp>
    </p:spTree>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grpSp>
        <p:nvGrpSpPr>
          <p:cNvPr id="342" name="Google Shape;342;p88"/>
          <p:cNvGrpSpPr/>
          <p:nvPr/>
        </p:nvGrpSpPr>
        <p:grpSpPr>
          <a:xfrm>
            <a:off x="609784" y="624381"/>
            <a:ext cx="574800" cy="574800"/>
            <a:chOff x="4616400" y="1950761"/>
            <a:chExt cx="431100" cy="431100"/>
          </a:xfrm>
        </p:grpSpPr>
        <p:sp>
          <p:nvSpPr>
            <p:cNvPr id="343" name="Google Shape;343;p88"/>
            <p:cNvSpPr/>
            <p:nvPr/>
          </p:nvSpPr>
          <p:spPr>
            <a:xfrm>
              <a:off x="4616400" y="1950761"/>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344" name="Google Shape;344;p88"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345" name="Google Shape;345;p88"/>
          <p:cNvSpPr txBox="1"/>
          <p:nvPr/>
        </p:nvSpPr>
        <p:spPr>
          <a:xfrm>
            <a:off x="609800" y="2427433"/>
            <a:ext cx="9559200" cy="332356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chemeClr val="lt1"/>
                </a:solidFill>
                <a:latin typeface="DM Sans"/>
                <a:ea typeface="DM Sans"/>
                <a:cs typeface="DM Sans"/>
                <a:sym typeface="DM Sans"/>
              </a:rPr>
              <a:t>Una sesión es un vínculo que se genera cuando el cliente conecta con un servidor, este vínculo se representa por una </a:t>
            </a:r>
            <a:r>
              <a:rPr lang="es" sz="3333" b="1">
                <a:solidFill>
                  <a:schemeClr val="lt1"/>
                </a:solidFill>
                <a:latin typeface="DM Sans"/>
                <a:ea typeface="DM Sans"/>
                <a:cs typeface="DM Sans"/>
                <a:sym typeface="DM Sans"/>
              </a:rPr>
              <a:t>sessionId</a:t>
            </a:r>
            <a:r>
              <a:rPr lang="es" sz="3333">
                <a:solidFill>
                  <a:schemeClr val="lt1"/>
                </a:solidFill>
                <a:latin typeface="DM Sans"/>
                <a:ea typeface="DM Sans"/>
                <a:cs typeface="DM Sans"/>
                <a:sym typeface="DM Sans"/>
              </a:rPr>
              <a:t>, la cual se guarda en el navegador como identificador de la sesión. Sin embargo…</a:t>
            </a:r>
            <a:r>
              <a:rPr lang="es" sz="3333" b="1">
                <a:solidFill>
                  <a:schemeClr val="lt1"/>
                </a:solidFill>
                <a:latin typeface="DM Sans"/>
                <a:ea typeface="DM Sans"/>
                <a:cs typeface="DM Sans"/>
                <a:sym typeface="DM Sans"/>
              </a:rPr>
              <a:t> </a:t>
            </a:r>
            <a:r>
              <a:rPr lang="es" sz="3333" b="1">
                <a:solidFill>
                  <a:srgbClr val="EAFF6A"/>
                </a:solidFill>
                <a:latin typeface="DM Sans"/>
                <a:ea typeface="DM Sans"/>
                <a:cs typeface="DM Sans"/>
                <a:sym typeface="DM Sans"/>
              </a:rPr>
              <a:t>¿Dónde se guarda la sesión en el servidor?</a:t>
            </a:r>
            <a:endParaRPr sz="3333" b="1">
              <a:solidFill>
                <a:srgbClr val="EAFF6A"/>
              </a:solidFill>
              <a:latin typeface="DM Sans"/>
              <a:ea typeface="DM Sans"/>
              <a:cs typeface="DM Sans"/>
              <a:sym typeface="DM Sans"/>
            </a:endParaRPr>
          </a:p>
        </p:txBody>
      </p:sp>
      <p:sp>
        <p:nvSpPr>
          <p:cNvPr id="346" name="Google Shape;346;p88"/>
          <p:cNvSpPr txBox="1"/>
          <p:nvPr/>
        </p:nvSpPr>
        <p:spPr>
          <a:xfrm>
            <a:off x="668600" y="132068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Session</a:t>
            </a:r>
            <a:endParaRPr sz="5333" b="1">
              <a:solidFill>
                <a:srgbClr val="EAFF6A"/>
              </a:solidFill>
              <a:latin typeface="DM Sans"/>
              <a:ea typeface="DM Sans"/>
              <a:cs typeface="DM Sans"/>
              <a:sym typeface="DM Sans"/>
            </a:endParaRPr>
          </a:p>
        </p:txBody>
      </p:sp>
      <p:sp>
        <p:nvSpPr>
          <p:cNvPr id="347" name="Google Shape;347;p88"/>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lt1"/>
                </a:solidFill>
                <a:latin typeface="DM Sans"/>
                <a:ea typeface="DM Sans"/>
                <a:cs typeface="DM Sans"/>
                <a:sym typeface="DM Sans"/>
              </a:rPr>
              <a:t>PARA RECORDAR</a:t>
            </a:r>
            <a:endParaRPr sz="1867">
              <a:solidFill>
                <a:schemeClr val="lt1"/>
              </a:solidFill>
              <a:latin typeface="DM Sans"/>
              <a:ea typeface="DM Sans"/>
              <a:cs typeface="DM Sans"/>
              <a:sym typeface="DM Sans"/>
            </a:endParaRPr>
          </a:p>
        </p:txBody>
      </p:sp>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89"/>
          <p:cNvSpPr txBox="1"/>
          <p:nvPr/>
        </p:nvSpPr>
        <p:spPr>
          <a:xfrm>
            <a:off x="610300" y="339067"/>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Memory storage</a:t>
            </a:r>
            <a:endParaRPr sz="5333" b="1">
              <a:solidFill>
                <a:schemeClr val="dk1"/>
              </a:solidFill>
              <a:latin typeface="DM Sans"/>
              <a:ea typeface="DM Sans"/>
              <a:cs typeface="DM Sans"/>
              <a:sym typeface="DM Sans"/>
            </a:endParaRPr>
          </a:p>
        </p:txBody>
      </p:sp>
      <p:sp>
        <p:nvSpPr>
          <p:cNvPr id="353" name="Google Shape;353;p89"/>
          <p:cNvSpPr txBox="1"/>
          <p:nvPr/>
        </p:nvSpPr>
        <p:spPr>
          <a:xfrm>
            <a:off x="621533" y="1284801"/>
            <a:ext cx="10435200" cy="1077178"/>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El almacenamiento de una sesión por memory storage es exactamente igual a la persistencia en memoria que trabajamos la clase pasada. Es un almacenamiento muy peligroso, ya que </a:t>
            </a:r>
            <a:r>
              <a:rPr lang="es" b="1">
                <a:latin typeface="DM Sans"/>
                <a:ea typeface="DM Sans"/>
                <a:cs typeface="DM Sans"/>
                <a:sym typeface="DM Sans"/>
              </a:rPr>
              <a:t>si el servidor muere o se reinicia, la sesión morirá con él y no habrá forma de recuperarla.</a:t>
            </a:r>
            <a:endParaRPr>
              <a:latin typeface="DM Sans"/>
              <a:ea typeface="DM Sans"/>
              <a:cs typeface="DM Sans"/>
              <a:sym typeface="DM Sans"/>
            </a:endParaRPr>
          </a:p>
        </p:txBody>
      </p:sp>
      <p:pic>
        <p:nvPicPr>
          <p:cNvPr id="354" name="Google Shape;354;p89"/>
          <p:cNvPicPr preferRelativeResize="0"/>
          <p:nvPr/>
        </p:nvPicPr>
        <p:blipFill>
          <a:blip r:embed="rId3">
            <a:alphaModFix/>
          </a:blip>
          <a:stretch>
            <a:fillRect/>
          </a:stretch>
        </p:blipFill>
        <p:spPr>
          <a:xfrm>
            <a:off x="1211233" y="3366767"/>
            <a:ext cx="844200" cy="1539400"/>
          </a:xfrm>
          <a:prstGeom prst="rect">
            <a:avLst/>
          </a:prstGeom>
          <a:noFill/>
          <a:ln>
            <a:noFill/>
          </a:ln>
        </p:spPr>
      </p:pic>
      <p:sp>
        <p:nvSpPr>
          <p:cNvPr id="355" name="Google Shape;355;p89"/>
          <p:cNvSpPr txBox="1"/>
          <p:nvPr/>
        </p:nvSpPr>
        <p:spPr>
          <a:xfrm>
            <a:off x="-16" y="2833167"/>
            <a:ext cx="2081600"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Servidor</a:t>
            </a:r>
            <a:endParaRPr sz="1333">
              <a:latin typeface="DM Sans"/>
              <a:ea typeface="DM Sans"/>
              <a:cs typeface="DM Sans"/>
              <a:sym typeface="DM Sans"/>
            </a:endParaRPr>
          </a:p>
        </p:txBody>
      </p:sp>
      <p:pic>
        <p:nvPicPr>
          <p:cNvPr id="356" name="Google Shape;356;p89"/>
          <p:cNvPicPr preferRelativeResize="0"/>
          <p:nvPr/>
        </p:nvPicPr>
        <p:blipFill>
          <a:blip r:embed="rId4">
            <a:alphaModFix/>
          </a:blip>
          <a:stretch>
            <a:fillRect/>
          </a:stretch>
        </p:blipFill>
        <p:spPr>
          <a:xfrm>
            <a:off x="621534" y="5521467"/>
            <a:ext cx="582967" cy="582967"/>
          </a:xfrm>
          <a:prstGeom prst="rect">
            <a:avLst/>
          </a:prstGeom>
          <a:noFill/>
          <a:ln>
            <a:noFill/>
          </a:ln>
        </p:spPr>
      </p:pic>
      <p:sp>
        <p:nvSpPr>
          <p:cNvPr id="357" name="Google Shape;357;p89"/>
          <p:cNvSpPr txBox="1"/>
          <p:nvPr/>
        </p:nvSpPr>
        <p:spPr>
          <a:xfrm>
            <a:off x="-16" y="4906167"/>
            <a:ext cx="2081600"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Sessions</a:t>
            </a:r>
            <a:endParaRPr sz="1333">
              <a:latin typeface="DM Sans"/>
              <a:ea typeface="DM Sans"/>
              <a:cs typeface="DM Sans"/>
              <a:sym typeface="DM Sans"/>
            </a:endParaRPr>
          </a:p>
        </p:txBody>
      </p:sp>
      <p:pic>
        <p:nvPicPr>
          <p:cNvPr id="358" name="Google Shape;358;p89"/>
          <p:cNvPicPr preferRelativeResize="0"/>
          <p:nvPr/>
        </p:nvPicPr>
        <p:blipFill>
          <a:blip r:embed="rId4">
            <a:alphaModFix/>
          </a:blip>
          <a:stretch>
            <a:fillRect/>
          </a:stretch>
        </p:blipFill>
        <p:spPr>
          <a:xfrm>
            <a:off x="1148134" y="5521467"/>
            <a:ext cx="582967" cy="582967"/>
          </a:xfrm>
          <a:prstGeom prst="rect">
            <a:avLst/>
          </a:prstGeom>
          <a:noFill/>
          <a:ln>
            <a:noFill/>
          </a:ln>
        </p:spPr>
      </p:pic>
      <p:pic>
        <p:nvPicPr>
          <p:cNvPr id="359" name="Google Shape;359;p89"/>
          <p:cNvPicPr preferRelativeResize="0"/>
          <p:nvPr/>
        </p:nvPicPr>
        <p:blipFill>
          <a:blip r:embed="rId4">
            <a:alphaModFix/>
          </a:blip>
          <a:stretch>
            <a:fillRect/>
          </a:stretch>
        </p:blipFill>
        <p:spPr>
          <a:xfrm>
            <a:off x="1731101" y="5521467"/>
            <a:ext cx="582967" cy="582967"/>
          </a:xfrm>
          <a:prstGeom prst="rect">
            <a:avLst/>
          </a:prstGeom>
          <a:noFill/>
          <a:ln>
            <a:noFill/>
          </a:ln>
        </p:spPr>
      </p:pic>
      <p:pic>
        <p:nvPicPr>
          <p:cNvPr id="360" name="Google Shape;360;p89"/>
          <p:cNvPicPr preferRelativeResize="0"/>
          <p:nvPr/>
        </p:nvPicPr>
        <p:blipFill>
          <a:blip r:embed="rId4">
            <a:alphaModFix/>
          </a:blip>
          <a:stretch>
            <a:fillRect/>
          </a:stretch>
        </p:blipFill>
        <p:spPr>
          <a:xfrm>
            <a:off x="2257701" y="5558801"/>
            <a:ext cx="582967" cy="582967"/>
          </a:xfrm>
          <a:prstGeom prst="rect">
            <a:avLst/>
          </a:prstGeom>
          <a:noFill/>
          <a:ln>
            <a:noFill/>
          </a:ln>
        </p:spPr>
      </p:pic>
      <p:pic>
        <p:nvPicPr>
          <p:cNvPr id="361" name="Google Shape;361;p89"/>
          <p:cNvPicPr preferRelativeResize="0"/>
          <p:nvPr/>
        </p:nvPicPr>
        <p:blipFill>
          <a:blip r:embed="rId3">
            <a:alphaModFix/>
          </a:blip>
          <a:stretch>
            <a:fillRect/>
          </a:stretch>
        </p:blipFill>
        <p:spPr>
          <a:xfrm>
            <a:off x="4159300" y="3366767"/>
            <a:ext cx="844200" cy="1539400"/>
          </a:xfrm>
          <a:prstGeom prst="rect">
            <a:avLst/>
          </a:prstGeom>
          <a:noFill/>
          <a:ln w="9525" cap="flat" cmpd="sng">
            <a:solidFill>
              <a:srgbClr val="DCDCDC"/>
            </a:solidFill>
            <a:prstDash val="solid"/>
            <a:round/>
            <a:headEnd type="none" w="sm" len="sm"/>
            <a:tailEnd type="none" w="sm" len="sm"/>
          </a:ln>
        </p:spPr>
      </p:pic>
      <p:pic>
        <p:nvPicPr>
          <p:cNvPr id="362" name="Google Shape;362;p89"/>
          <p:cNvPicPr preferRelativeResize="0"/>
          <p:nvPr/>
        </p:nvPicPr>
        <p:blipFill>
          <a:blip r:embed="rId5">
            <a:alphaModFix/>
          </a:blip>
          <a:stretch>
            <a:fillRect/>
          </a:stretch>
        </p:blipFill>
        <p:spPr>
          <a:xfrm>
            <a:off x="2284800" y="3604634"/>
            <a:ext cx="1351307" cy="1013493"/>
          </a:xfrm>
          <a:prstGeom prst="rect">
            <a:avLst/>
          </a:prstGeom>
          <a:noFill/>
          <a:ln>
            <a:noFill/>
          </a:ln>
        </p:spPr>
      </p:pic>
      <p:sp>
        <p:nvSpPr>
          <p:cNvPr id="363" name="Google Shape;363;p89"/>
          <p:cNvSpPr txBox="1"/>
          <p:nvPr/>
        </p:nvSpPr>
        <p:spPr>
          <a:xfrm>
            <a:off x="3117067" y="2874467"/>
            <a:ext cx="3657200"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Servidor muere por un momento</a:t>
            </a:r>
            <a:endParaRPr sz="1333">
              <a:latin typeface="DM Sans"/>
              <a:ea typeface="DM Sans"/>
              <a:cs typeface="DM Sans"/>
              <a:sym typeface="DM Sans"/>
            </a:endParaRPr>
          </a:p>
        </p:txBody>
      </p:sp>
      <p:sp>
        <p:nvSpPr>
          <p:cNvPr id="364" name="Google Shape;364;p89"/>
          <p:cNvSpPr/>
          <p:nvPr/>
        </p:nvSpPr>
        <p:spPr>
          <a:xfrm>
            <a:off x="4274000" y="3732667"/>
            <a:ext cx="486800" cy="5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 name="Google Shape;365;p89"/>
          <p:cNvSpPr/>
          <p:nvPr/>
        </p:nvSpPr>
        <p:spPr>
          <a:xfrm>
            <a:off x="1316400" y="3675133"/>
            <a:ext cx="486800" cy="5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66" name="Google Shape;366;p89"/>
          <p:cNvPicPr preferRelativeResize="0"/>
          <p:nvPr/>
        </p:nvPicPr>
        <p:blipFill>
          <a:blip r:embed="rId6">
            <a:alphaModFix/>
          </a:blip>
          <a:stretch>
            <a:fillRect/>
          </a:stretch>
        </p:blipFill>
        <p:spPr>
          <a:xfrm>
            <a:off x="4159301" y="3675134"/>
            <a:ext cx="326300" cy="326300"/>
          </a:xfrm>
          <a:prstGeom prst="rect">
            <a:avLst/>
          </a:prstGeom>
          <a:noFill/>
          <a:ln w="9525" cap="flat" cmpd="sng">
            <a:solidFill>
              <a:srgbClr val="CCCCCC"/>
            </a:solidFill>
            <a:prstDash val="solid"/>
            <a:round/>
            <a:headEnd type="none" w="sm" len="sm"/>
            <a:tailEnd type="none" w="sm" len="sm"/>
          </a:ln>
        </p:spPr>
      </p:pic>
      <p:pic>
        <p:nvPicPr>
          <p:cNvPr id="367" name="Google Shape;367;p89"/>
          <p:cNvPicPr preferRelativeResize="0"/>
          <p:nvPr/>
        </p:nvPicPr>
        <p:blipFill>
          <a:blip r:embed="rId6">
            <a:alphaModFix/>
          </a:blip>
          <a:stretch>
            <a:fillRect/>
          </a:stretch>
        </p:blipFill>
        <p:spPr>
          <a:xfrm>
            <a:off x="4560534" y="3675134"/>
            <a:ext cx="326300" cy="326300"/>
          </a:xfrm>
          <a:prstGeom prst="rect">
            <a:avLst/>
          </a:prstGeom>
          <a:noFill/>
          <a:ln w="9525" cap="flat" cmpd="sng">
            <a:solidFill>
              <a:srgbClr val="CCCCCC"/>
            </a:solidFill>
            <a:prstDash val="solid"/>
            <a:round/>
            <a:headEnd type="none" w="sm" len="sm"/>
            <a:tailEnd type="none" w="sm" len="sm"/>
          </a:ln>
        </p:spPr>
      </p:pic>
      <p:pic>
        <p:nvPicPr>
          <p:cNvPr id="368" name="Google Shape;368;p89"/>
          <p:cNvPicPr preferRelativeResize="0"/>
          <p:nvPr/>
        </p:nvPicPr>
        <p:blipFill rotWithShape="1">
          <a:blip r:embed="rId7">
            <a:alphaModFix/>
          </a:blip>
          <a:srcRect r="862"/>
          <a:stretch/>
        </p:blipFill>
        <p:spPr>
          <a:xfrm>
            <a:off x="4225918" y="4096900"/>
            <a:ext cx="582967" cy="265765"/>
          </a:xfrm>
          <a:prstGeom prst="rect">
            <a:avLst/>
          </a:prstGeom>
          <a:noFill/>
          <a:ln>
            <a:noFill/>
          </a:ln>
        </p:spPr>
      </p:pic>
      <p:pic>
        <p:nvPicPr>
          <p:cNvPr id="369" name="Google Shape;369;p89"/>
          <p:cNvPicPr preferRelativeResize="0"/>
          <p:nvPr/>
        </p:nvPicPr>
        <p:blipFill>
          <a:blip r:embed="rId5">
            <a:alphaModFix/>
          </a:blip>
          <a:stretch>
            <a:fillRect/>
          </a:stretch>
        </p:blipFill>
        <p:spPr>
          <a:xfrm>
            <a:off x="5742633" y="3596367"/>
            <a:ext cx="1608907" cy="1013467"/>
          </a:xfrm>
          <a:prstGeom prst="rect">
            <a:avLst/>
          </a:prstGeom>
          <a:noFill/>
          <a:ln>
            <a:noFill/>
          </a:ln>
        </p:spPr>
      </p:pic>
      <p:sp>
        <p:nvSpPr>
          <p:cNvPr id="370" name="Google Shape;370;p89"/>
          <p:cNvSpPr txBox="1"/>
          <p:nvPr/>
        </p:nvSpPr>
        <p:spPr>
          <a:xfrm>
            <a:off x="3117081" y="5025200"/>
            <a:ext cx="3929600"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Sessions desaparecen con él</a:t>
            </a:r>
            <a:endParaRPr sz="1333">
              <a:latin typeface="DM Sans"/>
              <a:ea typeface="DM Sans"/>
              <a:cs typeface="DM Sans"/>
              <a:sym typeface="DM Sans"/>
            </a:endParaRPr>
          </a:p>
        </p:txBody>
      </p:sp>
      <p:pic>
        <p:nvPicPr>
          <p:cNvPr id="371" name="Google Shape;371;p89"/>
          <p:cNvPicPr preferRelativeResize="0"/>
          <p:nvPr/>
        </p:nvPicPr>
        <p:blipFill>
          <a:blip r:embed="rId8">
            <a:alphaModFix/>
          </a:blip>
          <a:stretch>
            <a:fillRect/>
          </a:stretch>
        </p:blipFill>
        <p:spPr>
          <a:xfrm>
            <a:off x="3458295" y="5558800"/>
            <a:ext cx="597575" cy="582968"/>
          </a:xfrm>
          <a:prstGeom prst="rect">
            <a:avLst/>
          </a:prstGeom>
          <a:noFill/>
          <a:ln>
            <a:noFill/>
          </a:ln>
        </p:spPr>
      </p:pic>
      <p:pic>
        <p:nvPicPr>
          <p:cNvPr id="372" name="Google Shape;372;p89"/>
          <p:cNvPicPr preferRelativeResize="0"/>
          <p:nvPr/>
        </p:nvPicPr>
        <p:blipFill>
          <a:blip r:embed="rId8">
            <a:alphaModFix/>
          </a:blip>
          <a:stretch>
            <a:fillRect/>
          </a:stretch>
        </p:blipFill>
        <p:spPr>
          <a:xfrm>
            <a:off x="4023662" y="5558800"/>
            <a:ext cx="597575" cy="582968"/>
          </a:xfrm>
          <a:prstGeom prst="rect">
            <a:avLst/>
          </a:prstGeom>
          <a:noFill/>
          <a:ln>
            <a:noFill/>
          </a:ln>
        </p:spPr>
      </p:pic>
      <p:pic>
        <p:nvPicPr>
          <p:cNvPr id="373" name="Google Shape;373;p89"/>
          <p:cNvPicPr preferRelativeResize="0"/>
          <p:nvPr/>
        </p:nvPicPr>
        <p:blipFill>
          <a:blip r:embed="rId8">
            <a:alphaModFix/>
          </a:blip>
          <a:stretch>
            <a:fillRect/>
          </a:stretch>
        </p:blipFill>
        <p:spPr>
          <a:xfrm>
            <a:off x="4621229" y="5558800"/>
            <a:ext cx="597575" cy="582968"/>
          </a:xfrm>
          <a:prstGeom prst="rect">
            <a:avLst/>
          </a:prstGeom>
          <a:noFill/>
          <a:ln>
            <a:noFill/>
          </a:ln>
        </p:spPr>
      </p:pic>
      <p:pic>
        <p:nvPicPr>
          <p:cNvPr id="374" name="Google Shape;374;p89"/>
          <p:cNvPicPr preferRelativeResize="0"/>
          <p:nvPr/>
        </p:nvPicPr>
        <p:blipFill>
          <a:blip r:embed="rId8">
            <a:alphaModFix/>
          </a:blip>
          <a:stretch>
            <a:fillRect/>
          </a:stretch>
        </p:blipFill>
        <p:spPr>
          <a:xfrm>
            <a:off x="5200095" y="5529767"/>
            <a:ext cx="597575" cy="582968"/>
          </a:xfrm>
          <a:prstGeom prst="rect">
            <a:avLst/>
          </a:prstGeom>
          <a:noFill/>
          <a:ln>
            <a:noFill/>
          </a:ln>
        </p:spPr>
      </p:pic>
      <p:pic>
        <p:nvPicPr>
          <p:cNvPr id="375" name="Google Shape;375;p89"/>
          <p:cNvPicPr preferRelativeResize="0"/>
          <p:nvPr/>
        </p:nvPicPr>
        <p:blipFill>
          <a:blip r:embed="rId8">
            <a:alphaModFix/>
          </a:blip>
          <a:stretch>
            <a:fillRect/>
          </a:stretch>
        </p:blipFill>
        <p:spPr>
          <a:xfrm>
            <a:off x="7659895" y="5607949"/>
            <a:ext cx="597575" cy="582968"/>
          </a:xfrm>
          <a:prstGeom prst="rect">
            <a:avLst/>
          </a:prstGeom>
          <a:noFill/>
          <a:ln>
            <a:noFill/>
          </a:ln>
        </p:spPr>
      </p:pic>
      <p:pic>
        <p:nvPicPr>
          <p:cNvPr id="376" name="Google Shape;376;p89"/>
          <p:cNvPicPr preferRelativeResize="0"/>
          <p:nvPr/>
        </p:nvPicPr>
        <p:blipFill>
          <a:blip r:embed="rId8">
            <a:alphaModFix/>
          </a:blip>
          <a:stretch>
            <a:fillRect/>
          </a:stretch>
        </p:blipFill>
        <p:spPr>
          <a:xfrm>
            <a:off x="8225262" y="5607949"/>
            <a:ext cx="597575" cy="582968"/>
          </a:xfrm>
          <a:prstGeom prst="rect">
            <a:avLst/>
          </a:prstGeom>
          <a:noFill/>
          <a:ln>
            <a:noFill/>
          </a:ln>
        </p:spPr>
      </p:pic>
      <p:pic>
        <p:nvPicPr>
          <p:cNvPr id="377" name="Google Shape;377;p89"/>
          <p:cNvPicPr preferRelativeResize="0"/>
          <p:nvPr/>
        </p:nvPicPr>
        <p:blipFill>
          <a:blip r:embed="rId8">
            <a:alphaModFix/>
          </a:blip>
          <a:stretch>
            <a:fillRect/>
          </a:stretch>
        </p:blipFill>
        <p:spPr>
          <a:xfrm>
            <a:off x="8822829" y="5607949"/>
            <a:ext cx="597575" cy="582968"/>
          </a:xfrm>
          <a:prstGeom prst="rect">
            <a:avLst/>
          </a:prstGeom>
          <a:noFill/>
          <a:ln>
            <a:noFill/>
          </a:ln>
        </p:spPr>
      </p:pic>
      <p:pic>
        <p:nvPicPr>
          <p:cNvPr id="378" name="Google Shape;378;p89"/>
          <p:cNvPicPr preferRelativeResize="0"/>
          <p:nvPr/>
        </p:nvPicPr>
        <p:blipFill>
          <a:blip r:embed="rId8">
            <a:alphaModFix/>
          </a:blip>
          <a:stretch>
            <a:fillRect/>
          </a:stretch>
        </p:blipFill>
        <p:spPr>
          <a:xfrm>
            <a:off x="9472095" y="5607949"/>
            <a:ext cx="597575" cy="582968"/>
          </a:xfrm>
          <a:prstGeom prst="rect">
            <a:avLst/>
          </a:prstGeom>
          <a:noFill/>
          <a:ln>
            <a:noFill/>
          </a:ln>
        </p:spPr>
      </p:pic>
      <p:sp>
        <p:nvSpPr>
          <p:cNvPr id="379" name="Google Shape;379;p89"/>
          <p:cNvSpPr txBox="1"/>
          <p:nvPr/>
        </p:nvSpPr>
        <p:spPr>
          <a:xfrm>
            <a:off x="6941900" y="5115533"/>
            <a:ext cx="5098000"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Sessions no vuelven y deben generarse desde 0</a:t>
            </a:r>
            <a:endParaRPr sz="1333">
              <a:latin typeface="DM Sans"/>
              <a:ea typeface="DM Sans"/>
              <a:cs typeface="DM Sans"/>
              <a:sym typeface="DM Sans"/>
            </a:endParaRPr>
          </a:p>
        </p:txBody>
      </p:sp>
      <p:pic>
        <p:nvPicPr>
          <p:cNvPr id="380" name="Google Shape;380;p89"/>
          <p:cNvPicPr preferRelativeResize="0"/>
          <p:nvPr/>
        </p:nvPicPr>
        <p:blipFill>
          <a:blip r:embed="rId3">
            <a:alphaModFix/>
          </a:blip>
          <a:stretch>
            <a:fillRect/>
          </a:stretch>
        </p:blipFill>
        <p:spPr>
          <a:xfrm>
            <a:off x="8079200" y="3366767"/>
            <a:ext cx="844200" cy="1539400"/>
          </a:xfrm>
          <a:prstGeom prst="rect">
            <a:avLst/>
          </a:prstGeom>
          <a:noFill/>
          <a:ln>
            <a:noFill/>
          </a:ln>
        </p:spPr>
      </p:pic>
      <p:sp>
        <p:nvSpPr>
          <p:cNvPr id="381" name="Google Shape;381;p89"/>
          <p:cNvSpPr/>
          <p:nvPr/>
        </p:nvSpPr>
        <p:spPr>
          <a:xfrm>
            <a:off x="8184367" y="3675133"/>
            <a:ext cx="486800" cy="5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2" name="Google Shape;382;p89"/>
          <p:cNvSpPr txBox="1"/>
          <p:nvPr/>
        </p:nvSpPr>
        <p:spPr>
          <a:xfrm>
            <a:off x="7081200" y="2881717"/>
            <a:ext cx="3657200"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Servidor vuelve a funcionar</a:t>
            </a:r>
            <a:endParaRPr sz="1333">
              <a:latin typeface="DM Sans"/>
              <a:ea typeface="DM Sans"/>
              <a:cs typeface="DM Sans"/>
              <a:sym typeface="DM Sans"/>
            </a:endParaRPr>
          </a:p>
        </p:txBody>
      </p:sp>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90"/>
          <p:cNvSpPr txBox="1"/>
          <p:nvPr/>
        </p:nvSpPr>
        <p:spPr>
          <a:xfrm>
            <a:off x="603567" y="221201"/>
            <a:ext cx="10804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solucionar el problema de memory storage?</a:t>
            </a:r>
            <a:endParaRPr sz="5333" b="1">
              <a:solidFill>
                <a:schemeClr val="dk1"/>
              </a:solidFill>
              <a:latin typeface="DM Sans"/>
              <a:ea typeface="DM Sans"/>
              <a:cs typeface="DM Sans"/>
              <a:sym typeface="DM Sans"/>
            </a:endParaRPr>
          </a:p>
        </p:txBody>
      </p:sp>
      <p:sp>
        <p:nvSpPr>
          <p:cNvPr id="388" name="Google Shape;388;p90"/>
          <p:cNvSpPr txBox="1"/>
          <p:nvPr/>
        </p:nvSpPr>
        <p:spPr>
          <a:xfrm>
            <a:off x="603567" y="2899133"/>
            <a:ext cx="5360000" cy="1354176"/>
          </a:xfrm>
          <a:prstGeom prst="rect">
            <a:avLst/>
          </a:prstGeom>
          <a:noFill/>
          <a:ln>
            <a:noFill/>
          </a:ln>
        </p:spPr>
        <p:txBody>
          <a:bodyPr spcFirstLastPara="1" wrap="square" lIns="121900" tIns="121900" rIns="121900" bIns="121900" anchor="t" anchorCtr="0">
            <a:spAutoFit/>
          </a:bodyPr>
          <a:lstStyle/>
          <a:p>
            <a:pPr>
              <a:lnSpc>
                <a:spcPct val="80000"/>
              </a:lnSpc>
            </a:pPr>
            <a:r>
              <a:rPr lang="es">
                <a:solidFill>
                  <a:schemeClr val="dk1"/>
                </a:solidFill>
                <a:latin typeface="DM Sans"/>
                <a:ea typeface="DM Sans"/>
                <a:cs typeface="DM Sans"/>
                <a:sym typeface="DM Sans"/>
              </a:rPr>
              <a:t>Una vez entendido el carácter de riesgo de almacenar una sesión en memoria, nos surge la duda: ¿cómo podríamos hacer persistir estas sesiones para evitar cualquier tema en el reinicio o caída repentina de un servidor?</a:t>
            </a:r>
            <a:endParaRPr b="1">
              <a:solidFill>
                <a:schemeClr val="dk1"/>
              </a:solidFill>
              <a:latin typeface="DM Sans"/>
              <a:ea typeface="DM Sans"/>
              <a:cs typeface="DM Sans"/>
              <a:sym typeface="DM Sans"/>
            </a:endParaRPr>
          </a:p>
        </p:txBody>
      </p:sp>
      <p:sp>
        <p:nvSpPr>
          <p:cNvPr id="389" name="Google Shape;389;p90"/>
          <p:cNvSpPr txBox="1"/>
          <p:nvPr/>
        </p:nvSpPr>
        <p:spPr>
          <a:xfrm>
            <a:off x="6048033" y="2914533"/>
            <a:ext cx="5360000" cy="1354176"/>
          </a:xfrm>
          <a:prstGeom prst="rect">
            <a:avLst/>
          </a:prstGeom>
          <a:noFill/>
          <a:ln>
            <a:noFill/>
          </a:ln>
        </p:spPr>
        <p:txBody>
          <a:bodyPr spcFirstLastPara="1" wrap="square" lIns="121900" tIns="121900" rIns="121900" bIns="121900" anchor="t" anchorCtr="0">
            <a:spAutoFit/>
          </a:bodyPr>
          <a:lstStyle/>
          <a:p>
            <a:pPr>
              <a:lnSpc>
                <a:spcPct val="80000"/>
              </a:lnSpc>
            </a:pPr>
            <a:r>
              <a:rPr lang="es">
                <a:solidFill>
                  <a:schemeClr val="dk1"/>
                </a:solidFill>
                <a:latin typeface="DM Sans"/>
                <a:ea typeface="DM Sans"/>
                <a:cs typeface="DM Sans"/>
                <a:sym typeface="DM Sans"/>
              </a:rPr>
              <a:t>Seguramente tienes clara la idea, ya que lo hiciste con tus productos y tu carrito: Vamos a utilizar </a:t>
            </a:r>
            <a:r>
              <a:rPr lang="es" b="1">
                <a:solidFill>
                  <a:schemeClr val="dk1"/>
                </a:solidFill>
                <a:latin typeface="DM Sans"/>
                <a:ea typeface="DM Sans"/>
                <a:cs typeface="DM Sans"/>
                <a:sym typeface="DM Sans"/>
              </a:rPr>
              <a:t>File Storage</a:t>
            </a:r>
            <a:r>
              <a:rPr lang="es">
                <a:solidFill>
                  <a:schemeClr val="dk1"/>
                </a:solidFill>
                <a:latin typeface="DM Sans"/>
                <a:ea typeface="DM Sans"/>
                <a:cs typeface="DM Sans"/>
                <a:sym typeface="DM Sans"/>
              </a:rPr>
              <a:t>, es decir, guardar nuestra sesión en un archivo, para poder consultar las sessions de un lado diferente a la memoria del servidor.</a:t>
            </a:r>
            <a:endParaRPr>
              <a:solidFill>
                <a:schemeClr val="dk1"/>
              </a:solidFill>
              <a:latin typeface="DM Sans"/>
              <a:ea typeface="DM Sans"/>
              <a:cs typeface="DM Sans"/>
              <a:sym typeface="DM Sans"/>
            </a:endParaRPr>
          </a:p>
        </p:txBody>
      </p:sp>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91"/>
          <p:cNvSpPr txBox="1"/>
          <p:nvPr/>
        </p:nvSpPr>
        <p:spPr>
          <a:xfrm>
            <a:off x="812700" y="2587600"/>
            <a:ext cx="10839200" cy="964391"/>
          </a:xfrm>
          <a:prstGeom prst="rect">
            <a:avLst/>
          </a:prstGeom>
          <a:noFill/>
          <a:ln>
            <a:noFill/>
          </a:ln>
        </p:spPr>
        <p:txBody>
          <a:bodyPr spcFirstLastPara="1" wrap="square" lIns="121900" tIns="121900" rIns="121900" bIns="121900" anchor="t" anchorCtr="0">
            <a:spAutoFit/>
          </a:bodyPr>
          <a:lstStyle/>
          <a:p>
            <a:pPr algn="ctr"/>
            <a:r>
              <a:rPr lang="es" sz="4667" b="1">
                <a:solidFill>
                  <a:schemeClr val="dk1"/>
                </a:solidFill>
                <a:latin typeface="DM Sans"/>
                <a:ea typeface="DM Sans"/>
                <a:cs typeface="DM Sans"/>
                <a:sym typeface="DM Sans"/>
              </a:rPr>
              <a:t>File Storage</a:t>
            </a:r>
            <a:endParaRPr sz="4667" b="1">
              <a:solidFill>
                <a:schemeClr val="dk1"/>
              </a:solidFill>
              <a:latin typeface="DM Sans"/>
              <a:ea typeface="DM Sans"/>
              <a:cs typeface="DM Sans"/>
              <a:sym typeface="DM Sans"/>
            </a:endParaRPr>
          </a:p>
        </p:txBody>
      </p:sp>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2"/>
          <p:cNvSpPr txBox="1"/>
          <p:nvPr/>
        </p:nvSpPr>
        <p:spPr>
          <a:xfrm>
            <a:off x="610300" y="339067"/>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File storage</a:t>
            </a:r>
            <a:endParaRPr sz="5333" b="1">
              <a:solidFill>
                <a:schemeClr val="dk1"/>
              </a:solidFill>
              <a:latin typeface="DM Sans"/>
              <a:ea typeface="DM Sans"/>
              <a:cs typeface="DM Sans"/>
              <a:sym typeface="DM Sans"/>
            </a:endParaRPr>
          </a:p>
        </p:txBody>
      </p:sp>
      <p:sp>
        <p:nvSpPr>
          <p:cNvPr id="400" name="Google Shape;400;p92"/>
          <p:cNvSpPr txBox="1"/>
          <p:nvPr/>
        </p:nvSpPr>
        <p:spPr>
          <a:xfrm>
            <a:off x="610300" y="2215534"/>
            <a:ext cx="10435200" cy="2462172"/>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Al igual que las primeras clases del curso, el File storage permitirá dar una persistencia de archivos a las sesiones que trabajamos, esto hará que el servidor pueda tomarlas de algún lado en caso de que algo inesperado llegase a pasar (un reinicio, o una caída).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Así, los usuarios pueden seguir haciendo consultas con sus sessionid, y el servidor podrá consultarlas del archivo que persiste en éste.</a:t>
            </a:r>
            <a:endParaRPr>
              <a:latin typeface="DM Sans"/>
              <a:ea typeface="DM Sans"/>
              <a:cs typeface="DM Sans"/>
              <a:sym typeface="DM Sans"/>
            </a:endParaRPr>
          </a:p>
          <a:p>
            <a:r>
              <a:rPr lang="es">
                <a:latin typeface="DM Sans"/>
                <a:ea typeface="DM Sans"/>
                <a:cs typeface="DM Sans"/>
                <a:sym typeface="DM Sans"/>
              </a:rPr>
              <a:t>Es un recurso simple y que tiene sus defectos, sin embargo, es una solución sencilla para resolver el asunto de sesiones, sin tener que ocupar recursos de terceros.</a:t>
            </a:r>
            <a:endParaRPr>
              <a:latin typeface="DM Sans"/>
              <a:ea typeface="DM Sans"/>
              <a:cs typeface="DM Sans"/>
              <a:sym typeface="DM Sans"/>
            </a:endParaRPr>
          </a:p>
        </p:txBody>
      </p:sp>
    </p:spTree>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93"/>
          <p:cNvSpPr txBox="1"/>
          <p:nvPr/>
        </p:nvSpPr>
        <p:spPr>
          <a:xfrm>
            <a:off x="610300" y="339067"/>
            <a:ext cx="411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File storage</a:t>
            </a:r>
            <a:endParaRPr sz="5333" b="1">
              <a:solidFill>
                <a:schemeClr val="dk1"/>
              </a:solidFill>
              <a:latin typeface="DM Sans"/>
              <a:ea typeface="DM Sans"/>
              <a:cs typeface="DM Sans"/>
              <a:sym typeface="DM Sans"/>
            </a:endParaRPr>
          </a:p>
        </p:txBody>
      </p:sp>
      <p:pic>
        <p:nvPicPr>
          <p:cNvPr id="406" name="Google Shape;406;p93"/>
          <p:cNvPicPr preferRelativeResize="0"/>
          <p:nvPr/>
        </p:nvPicPr>
        <p:blipFill>
          <a:blip r:embed="rId3">
            <a:alphaModFix/>
          </a:blip>
          <a:stretch>
            <a:fillRect/>
          </a:stretch>
        </p:blipFill>
        <p:spPr>
          <a:xfrm>
            <a:off x="634775" y="2805315"/>
            <a:ext cx="742320" cy="1159496"/>
          </a:xfrm>
          <a:prstGeom prst="rect">
            <a:avLst/>
          </a:prstGeom>
          <a:noFill/>
          <a:ln>
            <a:noFill/>
          </a:ln>
        </p:spPr>
      </p:pic>
      <p:sp>
        <p:nvSpPr>
          <p:cNvPr id="407" name="Google Shape;407;p93"/>
          <p:cNvSpPr txBox="1"/>
          <p:nvPr/>
        </p:nvSpPr>
        <p:spPr>
          <a:xfrm>
            <a:off x="14200" y="2304067"/>
            <a:ext cx="1830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Servidor</a:t>
            </a:r>
            <a:endParaRPr sz="2400">
              <a:latin typeface="DM Sans"/>
              <a:ea typeface="DM Sans"/>
              <a:cs typeface="DM Sans"/>
              <a:sym typeface="DM Sans"/>
            </a:endParaRPr>
          </a:p>
        </p:txBody>
      </p:sp>
      <p:sp>
        <p:nvSpPr>
          <p:cNvPr id="408" name="Google Shape;408;p93"/>
          <p:cNvSpPr txBox="1"/>
          <p:nvPr/>
        </p:nvSpPr>
        <p:spPr>
          <a:xfrm>
            <a:off x="14200" y="3894510"/>
            <a:ext cx="1830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Sessions</a:t>
            </a:r>
            <a:endParaRPr sz="2400">
              <a:latin typeface="DM Sans"/>
              <a:ea typeface="DM Sans"/>
              <a:cs typeface="DM Sans"/>
              <a:sym typeface="DM Sans"/>
            </a:endParaRPr>
          </a:p>
        </p:txBody>
      </p:sp>
      <p:pic>
        <p:nvPicPr>
          <p:cNvPr id="409" name="Google Shape;409;p93"/>
          <p:cNvPicPr preferRelativeResize="0"/>
          <p:nvPr/>
        </p:nvPicPr>
        <p:blipFill>
          <a:blip r:embed="rId3">
            <a:alphaModFix/>
          </a:blip>
          <a:stretch>
            <a:fillRect/>
          </a:stretch>
        </p:blipFill>
        <p:spPr>
          <a:xfrm>
            <a:off x="6096012" y="2849264"/>
            <a:ext cx="742320" cy="1159496"/>
          </a:xfrm>
          <a:prstGeom prst="rect">
            <a:avLst/>
          </a:prstGeom>
          <a:noFill/>
          <a:ln w="9525" cap="flat" cmpd="sng">
            <a:solidFill>
              <a:srgbClr val="DCDCDC"/>
            </a:solidFill>
            <a:prstDash val="solid"/>
            <a:round/>
            <a:headEnd type="none" w="sm" len="sm"/>
            <a:tailEnd type="none" w="sm" len="sm"/>
          </a:ln>
        </p:spPr>
      </p:pic>
      <p:pic>
        <p:nvPicPr>
          <p:cNvPr id="410" name="Google Shape;410;p93"/>
          <p:cNvPicPr preferRelativeResize="0"/>
          <p:nvPr/>
        </p:nvPicPr>
        <p:blipFill>
          <a:blip r:embed="rId4">
            <a:alphaModFix/>
          </a:blip>
          <a:stretch>
            <a:fillRect/>
          </a:stretch>
        </p:blipFill>
        <p:spPr>
          <a:xfrm>
            <a:off x="1496216" y="3127099"/>
            <a:ext cx="939833" cy="603800"/>
          </a:xfrm>
          <a:prstGeom prst="rect">
            <a:avLst/>
          </a:prstGeom>
          <a:noFill/>
          <a:ln>
            <a:noFill/>
          </a:ln>
        </p:spPr>
      </p:pic>
      <p:sp>
        <p:nvSpPr>
          <p:cNvPr id="411" name="Google Shape;411;p93"/>
          <p:cNvSpPr txBox="1"/>
          <p:nvPr/>
        </p:nvSpPr>
        <p:spPr>
          <a:xfrm>
            <a:off x="5577467" y="2247200"/>
            <a:ext cx="2837200" cy="430847"/>
          </a:xfrm>
          <a:prstGeom prst="rect">
            <a:avLst/>
          </a:prstGeom>
          <a:noFill/>
          <a:ln>
            <a:noFill/>
          </a:ln>
        </p:spPr>
        <p:txBody>
          <a:bodyPr spcFirstLastPara="1" wrap="square" lIns="121900" tIns="121900" rIns="121900" bIns="121900" anchor="t" anchorCtr="0">
            <a:spAutoFit/>
          </a:bodyPr>
          <a:lstStyle/>
          <a:p>
            <a:r>
              <a:rPr lang="es" sz="1200">
                <a:latin typeface="DM Sans"/>
                <a:ea typeface="DM Sans"/>
                <a:cs typeface="DM Sans"/>
                <a:sym typeface="DM Sans"/>
              </a:rPr>
              <a:t>Servidor muere por un momento</a:t>
            </a:r>
            <a:endParaRPr sz="1200">
              <a:latin typeface="DM Sans"/>
              <a:ea typeface="DM Sans"/>
              <a:cs typeface="DM Sans"/>
              <a:sym typeface="DM Sans"/>
            </a:endParaRPr>
          </a:p>
        </p:txBody>
      </p:sp>
      <p:sp>
        <p:nvSpPr>
          <p:cNvPr id="412" name="Google Shape;412;p93"/>
          <p:cNvSpPr/>
          <p:nvPr/>
        </p:nvSpPr>
        <p:spPr>
          <a:xfrm>
            <a:off x="6196871" y="3124864"/>
            <a:ext cx="4280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 name="Google Shape;413;p93"/>
          <p:cNvSpPr/>
          <p:nvPr/>
        </p:nvSpPr>
        <p:spPr>
          <a:xfrm>
            <a:off x="715416" y="3083147"/>
            <a:ext cx="4280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14" name="Google Shape;414;p93"/>
          <p:cNvPicPr preferRelativeResize="0"/>
          <p:nvPr/>
        </p:nvPicPr>
        <p:blipFill>
          <a:blip r:embed="rId5">
            <a:alphaModFix/>
          </a:blip>
          <a:stretch>
            <a:fillRect/>
          </a:stretch>
        </p:blipFill>
        <p:spPr>
          <a:xfrm>
            <a:off x="6096012" y="3081530"/>
            <a:ext cx="286920" cy="245772"/>
          </a:xfrm>
          <a:prstGeom prst="rect">
            <a:avLst/>
          </a:prstGeom>
          <a:noFill/>
          <a:ln w="9525" cap="flat" cmpd="sng">
            <a:solidFill>
              <a:srgbClr val="CCCCCC"/>
            </a:solidFill>
            <a:prstDash val="solid"/>
            <a:round/>
            <a:headEnd type="none" w="sm" len="sm"/>
            <a:tailEnd type="none" w="sm" len="sm"/>
          </a:ln>
        </p:spPr>
      </p:pic>
      <p:pic>
        <p:nvPicPr>
          <p:cNvPr id="415" name="Google Shape;415;p93"/>
          <p:cNvPicPr preferRelativeResize="0"/>
          <p:nvPr/>
        </p:nvPicPr>
        <p:blipFill>
          <a:blip r:embed="rId5">
            <a:alphaModFix/>
          </a:blip>
          <a:stretch>
            <a:fillRect/>
          </a:stretch>
        </p:blipFill>
        <p:spPr>
          <a:xfrm>
            <a:off x="6448824" y="3081530"/>
            <a:ext cx="286920" cy="245772"/>
          </a:xfrm>
          <a:prstGeom prst="rect">
            <a:avLst/>
          </a:prstGeom>
          <a:noFill/>
          <a:ln w="9525" cap="flat" cmpd="sng">
            <a:solidFill>
              <a:srgbClr val="CCCCCC"/>
            </a:solidFill>
            <a:prstDash val="solid"/>
            <a:round/>
            <a:headEnd type="none" w="sm" len="sm"/>
            <a:tailEnd type="none" w="sm" len="sm"/>
          </a:ln>
        </p:spPr>
      </p:pic>
      <p:pic>
        <p:nvPicPr>
          <p:cNvPr id="416" name="Google Shape;416;p93"/>
          <p:cNvPicPr preferRelativeResize="0"/>
          <p:nvPr/>
        </p:nvPicPr>
        <p:blipFill rotWithShape="1">
          <a:blip r:embed="rId6">
            <a:alphaModFix/>
          </a:blip>
          <a:srcRect r="862"/>
          <a:stretch/>
        </p:blipFill>
        <p:spPr>
          <a:xfrm>
            <a:off x="6154590" y="3399210"/>
            <a:ext cx="512613" cy="200177"/>
          </a:xfrm>
          <a:prstGeom prst="rect">
            <a:avLst/>
          </a:prstGeom>
          <a:noFill/>
          <a:ln>
            <a:noFill/>
          </a:ln>
        </p:spPr>
      </p:pic>
      <p:pic>
        <p:nvPicPr>
          <p:cNvPr id="417" name="Google Shape;417;p93"/>
          <p:cNvPicPr preferRelativeResize="0"/>
          <p:nvPr/>
        </p:nvPicPr>
        <p:blipFill>
          <a:blip r:embed="rId4">
            <a:alphaModFix/>
          </a:blip>
          <a:stretch>
            <a:fillRect/>
          </a:stretch>
        </p:blipFill>
        <p:spPr>
          <a:xfrm>
            <a:off x="4607000" y="3258333"/>
            <a:ext cx="928133" cy="603800"/>
          </a:xfrm>
          <a:prstGeom prst="rect">
            <a:avLst/>
          </a:prstGeom>
          <a:noFill/>
          <a:ln>
            <a:noFill/>
          </a:ln>
        </p:spPr>
      </p:pic>
      <p:sp>
        <p:nvSpPr>
          <p:cNvPr id="418" name="Google Shape;418;p93"/>
          <p:cNvSpPr txBox="1"/>
          <p:nvPr/>
        </p:nvSpPr>
        <p:spPr>
          <a:xfrm>
            <a:off x="2079521" y="2304067"/>
            <a:ext cx="3455600"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Servidor guarda las sessions en archivos</a:t>
            </a:r>
            <a:endParaRPr sz="1333">
              <a:latin typeface="DM Sans"/>
              <a:ea typeface="DM Sans"/>
              <a:cs typeface="DM Sans"/>
              <a:sym typeface="DM Sans"/>
            </a:endParaRPr>
          </a:p>
        </p:txBody>
      </p:sp>
      <p:sp>
        <p:nvSpPr>
          <p:cNvPr id="419" name="Google Shape;419;p93"/>
          <p:cNvSpPr txBox="1"/>
          <p:nvPr/>
        </p:nvSpPr>
        <p:spPr>
          <a:xfrm>
            <a:off x="5173679" y="4058334"/>
            <a:ext cx="2837200" cy="656421"/>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Sessions persisten debido a que ahora están en un archivo</a:t>
            </a:r>
            <a:endParaRPr sz="1333">
              <a:latin typeface="DM Sans"/>
              <a:ea typeface="DM Sans"/>
              <a:cs typeface="DM Sans"/>
              <a:sym typeface="DM Sans"/>
            </a:endParaRPr>
          </a:p>
        </p:txBody>
      </p:sp>
      <p:pic>
        <p:nvPicPr>
          <p:cNvPr id="420" name="Google Shape;420;p93"/>
          <p:cNvPicPr preferRelativeResize="0"/>
          <p:nvPr/>
        </p:nvPicPr>
        <p:blipFill>
          <a:blip r:embed="rId3">
            <a:alphaModFix/>
          </a:blip>
          <a:stretch>
            <a:fillRect/>
          </a:stretch>
        </p:blipFill>
        <p:spPr>
          <a:xfrm>
            <a:off x="3210933" y="2805315"/>
            <a:ext cx="742320" cy="1159496"/>
          </a:xfrm>
          <a:prstGeom prst="rect">
            <a:avLst/>
          </a:prstGeom>
          <a:noFill/>
          <a:ln>
            <a:noFill/>
          </a:ln>
        </p:spPr>
      </p:pic>
      <p:sp>
        <p:nvSpPr>
          <p:cNvPr id="421" name="Google Shape;421;p93"/>
          <p:cNvSpPr/>
          <p:nvPr/>
        </p:nvSpPr>
        <p:spPr>
          <a:xfrm>
            <a:off x="3303409" y="3037580"/>
            <a:ext cx="4280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22" name="Google Shape;422;p93"/>
          <p:cNvPicPr preferRelativeResize="0"/>
          <p:nvPr/>
        </p:nvPicPr>
        <p:blipFill rotWithShape="1">
          <a:blip r:embed="rId7">
            <a:alphaModFix/>
          </a:blip>
          <a:srcRect l="20285" t="14306" r="22444" b="13803"/>
          <a:stretch/>
        </p:blipFill>
        <p:spPr>
          <a:xfrm>
            <a:off x="2568118" y="4338307"/>
            <a:ext cx="512633" cy="643588"/>
          </a:xfrm>
          <a:prstGeom prst="rect">
            <a:avLst/>
          </a:prstGeom>
          <a:noFill/>
          <a:ln>
            <a:noFill/>
          </a:ln>
        </p:spPr>
      </p:pic>
      <p:pic>
        <p:nvPicPr>
          <p:cNvPr id="423" name="Google Shape;423;p93"/>
          <p:cNvPicPr preferRelativeResize="0"/>
          <p:nvPr/>
        </p:nvPicPr>
        <p:blipFill>
          <a:blip r:embed="rId8">
            <a:alphaModFix/>
          </a:blip>
          <a:stretch>
            <a:fillRect/>
          </a:stretch>
        </p:blipFill>
        <p:spPr>
          <a:xfrm>
            <a:off x="2648235" y="4577592"/>
            <a:ext cx="375967" cy="322019"/>
          </a:xfrm>
          <a:prstGeom prst="rect">
            <a:avLst/>
          </a:prstGeom>
          <a:noFill/>
          <a:ln>
            <a:noFill/>
          </a:ln>
        </p:spPr>
      </p:pic>
      <p:pic>
        <p:nvPicPr>
          <p:cNvPr id="424" name="Google Shape;424;p93"/>
          <p:cNvPicPr preferRelativeResize="0"/>
          <p:nvPr/>
        </p:nvPicPr>
        <p:blipFill rotWithShape="1">
          <a:blip r:embed="rId7">
            <a:alphaModFix/>
          </a:blip>
          <a:srcRect l="20285" t="14306" r="22444" b="13803"/>
          <a:stretch/>
        </p:blipFill>
        <p:spPr>
          <a:xfrm>
            <a:off x="3080752" y="4734541"/>
            <a:ext cx="512633" cy="643588"/>
          </a:xfrm>
          <a:prstGeom prst="rect">
            <a:avLst/>
          </a:prstGeom>
          <a:noFill/>
          <a:ln>
            <a:noFill/>
          </a:ln>
        </p:spPr>
      </p:pic>
      <p:pic>
        <p:nvPicPr>
          <p:cNvPr id="425" name="Google Shape;425;p93"/>
          <p:cNvPicPr preferRelativeResize="0"/>
          <p:nvPr/>
        </p:nvPicPr>
        <p:blipFill>
          <a:blip r:embed="rId8">
            <a:alphaModFix/>
          </a:blip>
          <a:stretch>
            <a:fillRect/>
          </a:stretch>
        </p:blipFill>
        <p:spPr>
          <a:xfrm>
            <a:off x="3160869" y="4973825"/>
            <a:ext cx="375967" cy="322019"/>
          </a:xfrm>
          <a:prstGeom prst="rect">
            <a:avLst/>
          </a:prstGeom>
          <a:noFill/>
          <a:ln>
            <a:noFill/>
          </a:ln>
        </p:spPr>
      </p:pic>
      <p:pic>
        <p:nvPicPr>
          <p:cNvPr id="426" name="Google Shape;426;p93"/>
          <p:cNvPicPr preferRelativeResize="0"/>
          <p:nvPr/>
        </p:nvPicPr>
        <p:blipFill rotWithShape="1">
          <a:blip r:embed="rId7">
            <a:alphaModFix/>
          </a:blip>
          <a:srcRect l="20285" t="14306" r="22444" b="13803"/>
          <a:stretch/>
        </p:blipFill>
        <p:spPr>
          <a:xfrm>
            <a:off x="3570301" y="4734541"/>
            <a:ext cx="512633" cy="643588"/>
          </a:xfrm>
          <a:prstGeom prst="rect">
            <a:avLst/>
          </a:prstGeom>
          <a:noFill/>
          <a:ln>
            <a:noFill/>
          </a:ln>
        </p:spPr>
      </p:pic>
      <p:pic>
        <p:nvPicPr>
          <p:cNvPr id="427" name="Google Shape;427;p93"/>
          <p:cNvPicPr preferRelativeResize="0"/>
          <p:nvPr/>
        </p:nvPicPr>
        <p:blipFill>
          <a:blip r:embed="rId8">
            <a:alphaModFix/>
          </a:blip>
          <a:stretch>
            <a:fillRect/>
          </a:stretch>
        </p:blipFill>
        <p:spPr>
          <a:xfrm>
            <a:off x="3650418" y="4973825"/>
            <a:ext cx="375967" cy="322019"/>
          </a:xfrm>
          <a:prstGeom prst="rect">
            <a:avLst/>
          </a:prstGeom>
          <a:noFill/>
          <a:ln>
            <a:noFill/>
          </a:ln>
        </p:spPr>
      </p:pic>
      <p:pic>
        <p:nvPicPr>
          <p:cNvPr id="428" name="Google Shape;428;p93"/>
          <p:cNvPicPr preferRelativeResize="0"/>
          <p:nvPr/>
        </p:nvPicPr>
        <p:blipFill rotWithShape="1">
          <a:blip r:embed="rId7">
            <a:alphaModFix/>
          </a:blip>
          <a:srcRect l="20285" t="14306" r="22444" b="13803"/>
          <a:stretch/>
        </p:blipFill>
        <p:spPr>
          <a:xfrm>
            <a:off x="4083418" y="4338307"/>
            <a:ext cx="512633" cy="643588"/>
          </a:xfrm>
          <a:prstGeom prst="rect">
            <a:avLst/>
          </a:prstGeom>
          <a:noFill/>
          <a:ln>
            <a:noFill/>
          </a:ln>
        </p:spPr>
      </p:pic>
      <p:pic>
        <p:nvPicPr>
          <p:cNvPr id="429" name="Google Shape;429;p93"/>
          <p:cNvPicPr preferRelativeResize="0"/>
          <p:nvPr/>
        </p:nvPicPr>
        <p:blipFill>
          <a:blip r:embed="rId8">
            <a:alphaModFix/>
          </a:blip>
          <a:stretch>
            <a:fillRect/>
          </a:stretch>
        </p:blipFill>
        <p:spPr>
          <a:xfrm>
            <a:off x="4163535" y="4577592"/>
            <a:ext cx="375967" cy="322019"/>
          </a:xfrm>
          <a:prstGeom prst="rect">
            <a:avLst/>
          </a:prstGeom>
          <a:noFill/>
          <a:ln>
            <a:noFill/>
          </a:ln>
        </p:spPr>
      </p:pic>
      <p:pic>
        <p:nvPicPr>
          <p:cNvPr id="430" name="Google Shape;430;p93"/>
          <p:cNvPicPr preferRelativeResize="0"/>
          <p:nvPr/>
        </p:nvPicPr>
        <p:blipFill rotWithShape="1">
          <a:blip r:embed="rId7">
            <a:alphaModFix/>
          </a:blip>
          <a:srcRect l="20285" t="14306" r="22444" b="13803"/>
          <a:stretch/>
        </p:blipFill>
        <p:spPr>
          <a:xfrm>
            <a:off x="5453185" y="4715141"/>
            <a:ext cx="512633" cy="643588"/>
          </a:xfrm>
          <a:prstGeom prst="rect">
            <a:avLst/>
          </a:prstGeom>
          <a:noFill/>
          <a:ln>
            <a:noFill/>
          </a:ln>
        </p:spPr>
      </p:pic>
      <p:pic>
        <p:nvPicPr>
          <p:cNvPr id="431" name="Google Shape;431;p93"/>
          <p:cNvPicPr preferRelativeResize="0"/>
          <p:nvPr/>
        </p:nvPicPr>
        <p:blipFill>
          <a:blip r:embed="rId8">
            <a:alphaModFix/>
          </a:blip>
          <a:stretch>
            <a:fillRect/>
          </a:stretch>
        </p:blipFill>
        <p:spPr>
          <a:xfrm>
            <a:off x="5533302" y="4954425"/>
            <a:ext cx="375967" cy="322019"/>
          </a:xfrm>
          <a:prstGeom prst="rect">
            <a:avLst/>
          </a:prstGeom>
          <a:noFill/>
          <a:ln>
            <a:noFill/>
          </a:ln>
        </p:spPr>
      </p:pic>
      <p:pic>
        <p:nvPicPr>
          <p:cNvPr id="432" name="Google Shape;432;p93"/>
          <p:cNvPicPr preferRelativeResize="0"/>
          <p:nvPr/>
        </p:nvPicPr>
        <p:blipFill rotWithShape="1">
          <a:blip r:embed="rId7">
            <a:alphaModFix/>
          </a:blip>
          <a:srcRect l="20285" t="14306" r="22444" b="13803"/>
          <a:stretch/>
        </p:blipFill>
        <p:spPr>
          <a:xfrm>
            <a:off x="5965818" y="5111374"/>
            <a:ext cx="512633" cy="643588"/>
          </a:xfrm>
          <a:prstGeom prst="rect">
            <a:avLst/>
          </a:prstGeom>
          <a:noFill/>
          <a:ln>
            <a:noFill/>
          </a:ln>
        </p:spPr>
      </p:pic>
      <p:pic>
        <p:nvPicPr>
          <p:cNvPr id="433" name="Google Shape;433;p93"/>
          <p:cNvPicPr preferRelativeResize="0"/>
          <p:nvPr/>
        </p:nvPicPr>
        <p:blipFill>
          <a:blip r:embed="rId8">
            <a:alphaModFix/>
          </a:blip>
          <a:stretch>
            <a:fillRect/>
          </a:stretch>
        </p:blipFill>
        <p:spPr>
          <a:xfrm>
            <a:off x="6045935" y="5350659"/>
            <a:ext cx="375967" cy="322019"/>
          </a:xfrm>
          <a:prstGeom prst="rect">
            <a:avLst/>
          </a:prstGeom>
          <a:noFill/>
          <a:ln>
            <a:noFill/>
          </a:ln>
        </p:spPr>
      </p:pic>
      <p:pic>
        <p:nvPicPr>
          <p:cNvPr id="434" name="Google Shape;434;p93"/>
          <p:cNvPicPr preferRelativeResize="0"/>
          <p:nvPr/>
        </p:nvPicPr>
        <p:blipFill rotWithShape="1">
          <a:blip r:embed="rId7">
            <a:alphaModFix/>
          </a:blip>
          <a:srcRect l="20285" t="14306" r="22444" b="13803"/>
          <a:stretch/>
        </p:blipFill>
        <p:spPr>
          <a:xfrm>
            <a:off x="6455368" y="5111374"/>
            <a:ext cx="512633" cy="643588"/>
          </a:xfrm>
          <a:prstGeom prst="rect">
            <a:avLst/>
          </a:prstGeom>
          <a:noFill/>
          <a:ln>
            <a:noFill/>
          </a:ln>
        </p:spPr>
      </p:pic>
      <p:pic>
        <p:nvPicPr>
          <p:cNvPr id="435" name="Google Shape;435;p93"/>
          <p:cNvPicPr preferRelativeResize="0"/>
          <p:nvPr/>
        </p:nvPicPr>
        <p:blipFill>
          <a:blip r:embed="rId8">
            <a:alphaModFix/>
          </a:blip>
          <a:stretch>
            <a:fillRect/>
          </a:stretch>
        </p:blipFill>
        <p:spPr>
          <a:xfrm>
            <a:off x="6535485" y="5350659"/>
            <a:ext cx="375967" cy="322019"/>
          </a:xfrm>
          <a:prstGeom prst="rect">
            <a:avLst/>
          </a:prstGeom>
          <a:noFill/>
          <a:ln>
            <a:noFill/>
          </a:ln>
        </p:spPr>
      </p:pic>
      <p:pic>
        <p:nvPicPr>
          <p:cNvPr id="436" name="Google Shape;436;p93"/>
          <p:cNvPicPr preferRelativeResize="0"/>
          <p:nvPr/>
        </p:nvPicPr>
        <p:blipFill rotWithShape="1">
          <a:blip r:embed="rId7">
            <a:alphaModFix/>
          </a:blip>
          <a:srcRect l="20285" t="14306" r="22444" b="13803"/>
          <a:stretch/>
        </p:blipFill>
        <p:spPr>
          <a:xfrm>
            <a:off x="6968485" y="4715141"/>
            <a:ext cx="512633" cy="643588"/>
          </a:xfrm>
          <a:prstGeom prst="rect">
            <a:avLst/>
          </a:prstGeom>
          <a:noFill/>
          <a:ln>
            <a:noFill/>
          </a:ln>
        </p:spPr>
      </p:pic>
      <p:pic>
        <p:nvPicPr>
          <p:cNvPr id="437" name="Google Shape;437;p93"/>
          <p:cNvPicPr preferRelativeResize="0"/>
          <p:nvPr/>
        </p:nvPicPr>
        <p:blipFill>
          <a:blip r:embed="rId8">
            <a:alphaModFix/>
          </a:blip>
          <a:stretch>
            <a:fillRect/>
          </a:stretch>
        </p:blipFill>
        <p:spPr>
          <a:xfrm>
            <a:off x="7048602" y="4954425"/>
            <a:ext cx="375967" cy="322019"/>
          </a:xfrm>
          <a:prstGeom prst="rect">
            <a:avLst/>
          </a:prstGeom>
          <a:noFill/>
          <a:ln>
            <a:noFill/>
          </a:ln>
        </p:spPr>
      </p:pic>
      <p:pic>
        <p:nvPicPr>
          <p:cNvPr id="438" name="Google Shape;438;p93"/>
          <p:cNvPicPr preferRelativeResize="0"/>
          <p:nvPr/>
        </p:nvPicPr>
        <p:blipFill>
          <a:blip r:embed="rId3">
            <a:alphaModFix/>
          </a:blip>
          <a:stretch>
            <a:fillRect/>
          </a:stretch>
        </p:blipFill>
        <p:spPr>
          <a:xfrm>
            <a:off x="9521775" y="2849281"/>
            <a:ext cx="742320" cy="1159496"/>
          </a:xfrm>
          <a:prstGeom prst="rect">
            <a:avLst/>
          </a:prstGeom>
          <a:noFill/>
          <a:ln>
            <a:noFill/>
          </a:ln>
        </p:spPr>
      </p:pic>
      <p:sp>
        <p:nvSpPr>
          <p:cNvPr id="439" name="Google Shape;439;p93"/>
          <p:cNvSpPr/>
          <p:nvPr/>
        </p:nvSpPr>
        <p:spPr>
          <a:xfrm>
            <a:off x="9602416" y="3127129"/>
            <a:ext cx="4280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40" name="Google Shape;440;p93"/>
          <p:cNvPicPr preferRelativeResize="0"/>
          <p:nvPr/>
        </p:nvPicPr>
        <p:blipFill>
          <a:blip r:embed="rId8">
            <a:alphaModFix/>
          </a:blip>
          <a:stretch>
            <a:fillRect/>
          </a:stretch>
        </p:blipFill>
        <p:spPr>
          <a:xfrm>
            <a:off x="69818" y="4491532"/>
            <a:ext cx="704997" cy="603800"/>
          </a:xfrm>
          <a:prstGeom prst="rect">
            <a:avLst/>
          </a:prstGeom>
          <a:noFill/>
          <a:ln>
            <a:noFill/>
          </a:ln>
        </p:spPr>
      </p:pic>
      <p:pic>
        <p:nvPicPr>
          <p:cNvPr id="441" name="Google Shape;441;p93"/>
          <p:cNvPicPr preferRelativeResize="0"/>
          <p:nvPr/>
        </p:nvPicPr>
        <p:blipFill>
          <a:blip r:embed="rId8">
            <a:alphaModFix/>
          </a:blip>
          <a:stretch>
            <a:fillRect/>
          </a:stretch>
        </p:blipFill>
        <p:spPr>
          <a:xfrm>
            <a:off x="576902" y="4436699"/>
            <a:ext cx="704997" cy="603800"/>
          </a:xfrm>
          <a:prstGeom prst="rect">
            <a:avLst/>
          </a:prstGeom>
          <a:noFill/>
          <a:ln>
            <a:noFill/>
          </a:ln>
        </p:spPr>
      </p:pic>
      <p:pic>
        <p:nvPicPr>
          <p:cNvPr id="442" name="Google Shape;442;p93"/>
          <p:cNvPicPr preferRelativeResize="0"/>
          <p:nvPr/>
        </p:nvPicPr>
        <p:blipFill>
          <a:blip r:embed="rId8">
            <a:alphaModFix/>
          </a:blip>
          <a:stretch>
            <a:fillRect/>
          </a:stretch>
        </p:blipFill>
        <p:spPr>
          <a:xfrm>
            <a:off x="1006018" y="4428099"/>
            <a:ext cx="704997" cy="603800"/>
          </a:xfrm>
          <a:prstGeom prst="rect">
            <a:avLst/>
          </a:prstGeom>
          <a:noFill/>
          <a:ln>
            <a:noFill/>
          </a:ln>
        </p:spPr>
      </p:pic>
      <p:pic>
        <p:nvPicPr>
          <p:cNvPr id="443" name="Google Shape;443;p93"/>
          <p:cNvPicPr preferRelativeResize="0"/>
          <p:nvPr/>
        </p:nvPicPr>
        <p:blipFill>
          <a:blip r:embed="rId8">
            <a:alphaModFix/>
          </a:blip>
          <a:stretch>
            <a:fillRect/>
          </a:stretch>
        </p:blipFill>
        <p:spPr>
          <a:xfrm>
            <a:off x="1562218" y="4428099"/>
            <a:ext cx="704997" cy="603800"/>
          </a:xfrm>
          <a:prstGeom prst="rect">
            <a:avLst/>
          </a:prstGeom>
          <a:noFill/>
          <a:ln>
            <a:noFill/>
          </a:ln>
        </p:spPr>
      </p:pic>
      <p:pic>
        <p:nvPicPr>
          <p:cNvPr id="444" name="Google Shape;444;p93"/>
          <p:cNvPicPr preferRelativeResize="0"/>
          <p:nvPr/>
        </p:nvPicPr>
        <p:blipFill>
          <a:blip r:embed="rId4">
            <a:alphaModFix/>
          </a:blip>
          <a:stretch>
            <a:fillRect/>
          </a:stretch>
        </p:blipFill>
        <p:spPr>
          <a:xfrm>
            <a:off x="7286667" y="3258333"/>
            <a:ext cx="928133" cy="603800"/>
          </a:xfrm>
          <a:prstGeom prst="rect">
            <a:avLst/>
          </a:prstGeom>
          <a:noFill/>
          <a:ln>
            <a:noFill/>
          </a:ln>
        </p:spPr>
      </p:pic>
      <p:sp>
        <p:nvSpPr>
          <p:cNvPr id="445" name="Google Shape;445;p93"/>
          <p:cNvSpPr txBox="1"/>
          <p:nvPr/>
        </p:nvSpPr>
        <p:spPr>
          <a:xfrm>
            <a:off x="8686867" y="1757501"/>
            <a:ext cx="3304400" cy="86154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Servidor vuelve a funcionar, toma las sessions de los archivos y no afecta a los usuarios</a:t>
            </a:r>
            <a:endParaRPr sz="1333">
              <a:latin typeface="DM Sans"/>
              <a:ea typeface="DM Sans"/>
              <a:cs typeface="DM Sans"/>
              <a:sym typeface="DM Sans"/>
            </a:endParaRPr>
          </a:p>
        </p:txBody>
      </p:sp>
      <p:pic>
        <p:nvPicPr>
          <p:cNvPr id="446" name="Google Shape;446;p93"/>
          <p:cNvPicPr preferRelativeResize="0"/>
          <p:nvPr/>
        </p:nvPicPr>
        <p:blipFill rotWithShape="1">
          <a:blip r:embed="rId7">
            <a:alphaModFix/>
          </a:blip>
          <a:srcRect l="20285" t="14306" r="22444" b="13803"/>
          <a:stretch/>
        </p:blipFill>
        <p:spPr>
          <a:xfrm>
            <a:off x="8850885" y="4493923"/>
            <a:ext cx="512633" cy="643588"/>
          </a:xfrm>
          <a:prstGeom prst="rect">
            <a:avLst/>
          </a:prstGeom>
          <a:noFill/>
          <a:ln>
            <a:noFill/>
          </a:ln>
        </p:spPr>
      </p:pic>
      <p:pic>
        <p:nvPicPr>
          <p:cNvPr id="447" name="Google Shape;447;p93"/>
          <p:cNvPicPr preferRelativeResize="0"/>
          <p:nvPr/>
        </p:nvPicPr>
        <p:blipFill>
          <a:blip r:embed="rId8">
            <a:alphaModFix/>
          </a:blip>
          <a:stretch>
            <a:fillRect/>
          </a:stretch>
        </p:blipFill>
        <p:spPr>
          <a:xfrm>
            <a:off x="8931002" y="4733209"/>
            <a:ext cx="375967" cy="322019"/>
          </a:xfrm>
          <a:prstGeom prst="rect">
            <a:avLst/>
          </a:prstGeom>
          <a:noFill/>
          <a:ln>
            <a:noFill/>
          </a:ln>
        </p:spPr>
      </p:pic>
      <p:pic>
        <p:nvPicPr>
          <p:cNvPr id="448" name="Google Shape;448;p93"/>
          <p:cNvPicPr preferRelativeResize="0"/>
          <p:nvPr/>
        </p:nvPicPr>
        <p:blipFill rotWithShape="1">
          <a:blip r:embed="rId7">
            <a:alphaModFix/>
          </a:blip>
          <a:srcRect l="20285" t="14306" r="22444" b="13803"/>
          <a:stretch/>
        </p:blipFill>
        <p:spPr>
          <a:xfrm>
            <a:off x="9363518" y="4890157"/>
            <a:ext cx="512633" cy="643588"/>
          </a:xfrm>
          <a:prstGeom prst="rect">
            <a:avLst/>
          </a:prstGeom>
          <a:noFill/>
          <a:ln>
            <a:noFill/>
          </a:ln>
        </p:spPr>
      </p:pic>
      <p:pic>
        <p:nvPicPr>
          <p:cNvPr id="449" name="Google Shape;449;p93"/>
          <p:cNvPicPr preferRelativeResize="0"/>
          <p:nvPr/>
        </p:nvPicPr>
        <p:blipFill>
          <a:blip r:embed="rId8">
            <a:alphaModFix/>
          </a:blip>
          <a:stretch>
            <a:fillRect/>
          </a:stretch>
        </p:blipFill>
        <p:spPr>
          <a:xfrm>
            <a:off x="9443635" y="5129443"/>
            <a:ext cx="375967" cy="322019"/>
          </a:xfrm>
          <a:prstGeom prst="rect">
            <a:avLst/>
          </a:prstGeom>
          <a:noFill/>
          <a:ln>
            <a:noFill/>
          </a:ln>
        </p:spPr>
      </p:pic>
      <p:pic>
        <p:nvPicPr>
          <p:cNvPr id="450" name="Google Shape;450;p93"/>
          <p:cNvPicPr preferRelativeResize="0"/>
          <p:nvPr/>
        </p:nvPicPr>
        <p:blipFill rotWithShape="1">
          <a:blip r:embed="rId7">
            <a:alphaModFix/>
          </a:blip>
          <a:srcRect l="20285" t="14306" r="22444" b="13803"/>
          <a:stretch/>
        </p:blipFill>
        <p:spPr>
          <a:xfrm>
            <a:off x="9853068" y="4890157"/>
            <a:ext cx="512633" cy="643588"/>
          </a:xfrm>
          <a:prstGeom prst="rect">
            <a:avLst/>
          </a:prstGeom>
          <a:noFill/>
          <a:ln>
            <a:noFill/>
          </a:ln>
        </p:spPr>
      </p:pic>
      <p:pic>
        <p:nvPicPr>
          <p:cNvPr id="451" name="Google Shape;451;p93"/>
          <p:cNvPicPr preferRelativeResize="0"/>
          <p:nvPr/>
        </p:nvPicPr>
        <p:blipFill>
          <a:blip r:embed="rId8">
            <a:alphaModFix/>
          </a:blip>
          <a:stretch>
            <a:fillRect/>
          </a:stretch>
        </p:blipFill>
        <p:spPr>
          <a:xfrm>
            <a:off x="9933185" y="5129443"/>
            <a:ext cx="375967" cy="322019"/>
          </a:xfrm>
          <a:prstGeom prst="rect">
            <a:avLst/>
          </a:prstGeom>
          <a:noFill/>
          <a:ln>
            <a:noFill/>
          </a:ln>
        </p:spPr>
      </p:pic>
      <p:pic>
        <p:nvPicPr>
          <p:cNvPr id="452" name="Google Shape;452;p93"/>
          <p:cNvPicPr preferRelativeResize="0"/>
          <p:nvPr/>
        </p:nvPicPr>
        <p:blipFill rotWithShape="1">
          <a:blip r:embed="rId7">
            <a:alphaModFix/>
          </a:blip>
          <a:srcRect l="20285" t="14306" r="22444" b="13803"/>
          <a:stretch/>
        </p:blipFill>
        <p:spPr>
          <a:xfrm>
            <a:off x="10366185" y="4493923"/>
            <a:ext cx="512633" cy="643588"/>
          </a:xfrm>
          <a:prstGeom prst="rect">
            <a:avLst/>
          </a:prstGeom>
          <a:noFill/>
          <a:ln>
            <a:noFill/>
          </a:ln>
        </p:spPr>
      </p:pic>
      <p:pic>
        <p:nvPicPr>
          <p:cNvPr id="453" name="Google Shape;453;p93"/>
          <p:cNvPicPr preferRelativeResize="0"/>
          <p:nvPr/>
        </p:nvPicPr>
        <p:blipFill>
          <a:blip r:embed="rId8">
            <a:alphaModFix/>
          </a:blip>
          <a:stretch>
            <a:fillRect/>
          </a:stretch>
        </p:blipFill>
        <p:spPr>
          <a:xfrm>
            <a:off x="10446302" y="4733209"/>
            <a:ext cx="375967" cy="32201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893084" y="25670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Javascript y </a:t>
            </a:r>
            <a:r>
              <a:rPr lang="es" sz="5333" b="1">
                <a:solidFill>
                  <a:schemeClr val="accent6"/>
                </a:solidFill>
                <a:latin typeface="DM Sans"/>
                <a:ea typeface="DM Sans"/>
                <a:cs typeface="DM Sans"/>
                <a:sym typeface="DM Sans"/>
              </a:rPr>
              <a:t>ECMAScript</a:t>
            </a:r>
            <a:endParaRPr sz="5333" b="1">
              <a:solidFill>
                <a:srgbClr val="EAFF6A"/>
              </a:solidFill>
              <a:latin typeface="DM Sans"/>
              <a:ea typeface="DM Sans"/>
              <a:cs typeface="DM Sans"/>
              <a:sym typeface="DM Sans"/>
            </a:endParaRPr>
          </a:p>
        </p:txBody>
      </p:sp>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94"/>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9" name="Google Shape;459;p94"/>
          <p:cNvSpPr txBox="1"/>
          <p:nvPr/>
        </p:nvSpPr>
        <p:spPr>
          <a:xfrm>
            <a:off x="3538000" y="204334"/>
            <a:ext cx="8352000" cy="17233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Utilizando File Storage en nuestro servidor.</a:t>
            </a:r>
            <a:endParaRPr sz="5333" b="1">
              <a:solidFill>
                <a:schemeClr val="dk1"/>
              </a:solidFill>
              <a:latin typeface="DM Sans"/>
              <a:ea typeface="DM Sans"/>
              <a:cs typeface="DM Sans"/>
              <a:sym typeface="DM Sans"/>
            </a:endParaRPr>
          </a:p>
        </p:txBody>
      </p:sp>
      <p:sp>
        <p:nvSpPr>
          <p:cNvPr id="460" name="Google Shape;460;p94"/>
          <p:cNvSpPr txBox="1"/>
          <p:nvPr/>
        </p:nvSpPr>
        <p:spPr>
          <a:xfrm>
            <a:off x="6852295" y="2324685"/>
            <a:ext cx="5097200" cy="800179"/>
          </a:xfrm>
          <a:prstGeom prst="rect">
            <a:avLst/>
          </a:prstGeom>
          <a:noFill/>
          <a:ln>
            <a:noFill/>
          </a:ln>
        </p:spPr>
        <p:txBody>
          <a:bodyPr spcFirstLastPara="1" wrap="square" lIns="121900" tIns="121900" rIns="121900" bIns="121900" anchor="t" anchorCtr="0">
            <a:spAutoFit/>
          </a:bodyPr>
          <a:lstStyle/>
          <a:p>
            <a:pPr algn="r">
              <a:buClr>
                <a:srgbClr val="000000"/>
              </a:buClr>
              <a:buSzPts val="1350"/>
            </a:pPr>
            <a:r>
              <a:rPr lang="es">
                <a:latin typeface="DM Sans"/>
                <a:ea typeface="DM Sans"/>
                <a:cs typeface="DM Sans"/>
                <a:sym typeface="DM Sans"/>
              </a:rPr>
              <a:t>Partiremos de hacer la instalación habitual con npm con el comando: </a:t>
            </a:r>
            <a:endParaRPr>
              <a:latin typeface="DM Sans"/>
              <a:ea typeface="DM Sans"/>
              <a:cs typeface="DM Sans"/>
              <a:sym typeface="DM Sans"/>
            </a:endParaRPr>
          </a:p>
        </p:txBody>
      </p:sp>
      <p:pic>
        <p:nvPicPr>
          <p:cNvPr id="461" name="Google Shape;461;p94"/>
          <p:cNvPicPr preferRelativeResize="0"/>
          <p:nvPr/>
        </p:nvPicPr>
        <p:blipFill>
          <a:blip r:embed="rId3">
            <a:alphaModFix/>
          </a:blip>
          <a:stretch>
            <a:fillRect/>
          </a:stretch>
        </p:blipFill>
        <p:spPr>
          <a:xfrm>
            <a:off x="7758818" y="3209000"/>
            <a:ext cx="4279900" cy="330200"/>
          </a:xfrm>
          <a:prstGeom prst="rect">
            <a:avLst/>
          </a:prstGeom>
          <a:noFill/>
          <a:ln>
            <a:noFill/>
          </a:ln>
        </p:spPr>
      </p:pic>
      <p:sp>
        <p:nvSpPr>
          <p:cNvPr id="462" name="Google Shape;462;p94"/>
          <p:cNvSpPr txBox="1"/>
          <p:nvPr/>
        </p:nvSpPr>
        <p:spPr>
          <a:xfrm>
            <a:off x="6941528" y="3879033"/>
            <a:ext cx="5097200" cy="1354176"/>
          </a:xfrm>
          <a:prstGeom prst="rect">
            <a:avLst/>
          </a:prstGeom>
          <a:noFill/>
          <a:ln>
            <a:noFill/>
          </a:ln>
        </p:spPr>
        <p:txBody>
          <a:bodyPr spcFirstLastPara="1" wrap="square" lIns="121900" tIns="121900" rIns="121900" bIns="121900" anchor="t" anchorCtr="0">
            <a:spAutoFit/>
          </a:bodyPr>
          <a:lstStyle/>
          <a:p>
            <a:pPr algn="r">
              <a:buClr>
                <a:srgbClr val="000000"/>
              </a:buClr>
              <a:buSzPts val="1350"/>
            </a:pPr>
            <a:r>
              <a:rPr lang="es">
                <a:latin typeface="DM Sans"/>
                <a:ea typeface="DM Sans"/>
                <a:cs typeface="DM Sans"/>
                <a:sym typeface="DM Sans"/>
              </a:rPr>
              <a:t>Posteriormente, inicializamos el fileStore como lo indica la imagen, esto utilizando los tres argumentos principales:</a:t>
            </a:r>
            <a:endParaRPr>
              <a:latin typeface="DM Sans"/>
              <a:ea typeface="DM Sans"/>
              <a:cs typeface="DM Sans"/>
              <a:sym typeface="DM Sans"/>
            </a:endParaRPr>
          </a:p>
          <a:p>
            <a:pPr algn="r">
              <a:buClr>
                <a:srgbClr val="000000"/>
              </a:buClr>
              <a:buSzPts val="1350"/>
            </a:pPr>
            <a:r>
              <a:rPr lang="es" b="1">
                <a:latin typeface="DM Sans"/>
                <a:ea typeface="DM Sans"/>
                <a:cs typeface="DM Sans"/>
                <a:sym typeface="DM Sans"/>
              </a:rPr>
              <a:t>path, ttl, retires</a:t>
            </a:r>
            <a:r>
              <a:rPr lang="es">
                <a:latin typeface="DM Sans"/>
                <a:ea typeface="DM Sans"/>
                <a:cs typeface="DM Sans"/>
                <a:sym typeface="DM Sans"/>
              </a:rPr>
              <a:t>.  </a:t>
            </a:r>
            <a:endParaRPr>
              <a:latin typeface="DM Sans"/>
              <a:ea typeface="DM Sans"/>
              <a:cs typeface="DM Sans"/>
              <a:sym typeface="DM Sans"/>
            </a:endParaRPr>
          </a:p>
        </p:txBody>
      </p:sp>
      <p:pic>
        <p:nvPicPr>
          <p:cNvPr id="463" name="Google Shape;463;p94"/>
          <p:cNvPicPr preferRelativeResize="0"/>
          <p:nvPr/>
        </p:nvPicPr>
        <p:blipFill>
          <a:blip r:embed="rId4">
            <a:alphaModFix/>
          </a:blip>
          <a:stretch>
            <a:fillRect/>
          </a:stretch>
        </p:blipFill>
        <p:spPr>
          <a:xfrm>
            <a:off x="332034" y="2255500"/>
            <a:ext cx="6346033" cy="3096800"/>
          </a:xfrm>
          <a:prstGeom prst="rect">
            <a:avLst/>
          </a:prstGeom>
          <a:noFill/>
          <a:ln>
            <a:noFill/>
          </a:ln>
        </p:spPr>
      </p:pic>
    </p:spTree>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95"/>
          <p:cNvPicPr preferRelativeResize="0"/>
          <p:nvPr/>
        </p:nvPicPr>
        <p:blipFill>
          <a:blip r:embed="rId3">
            <a:alphaModFix/>
          </a:blip>
          <a:stretch>
            <a:fillRect/>
          </a:stretch>
        </p:blipFill>
        <p:spPr>
          <a:xfrm>
            <a:off x="808400" y="996034"/>
            <a:ext cx="10278832" cy="5121967"/>
          </a:xfrm>
          <a:prstGeom prst="rect">
            <a:avLst/>
          </a:prstGeom>
          <a:noFill/>
          <a:ln>
            <a:noFill/>
          </a:ln>
        </p:spPr>
      </p:pic>
      <p:sp>
        <p:nvSpPr>
          <p:cNvPr id="469" name="Google Shape;469;p95"/>
          <p:cNvSpPr txBox="1"/>
          <p:nvPr/>
        </p:nvSpPr>
        <p:spPr>
          <a:xfrm>
            <a:off x="771617" y="249834"/>
            <a:ext cx="10352400" cy="656614"/>
          </a:xfrm>
          <a:prstGeom prst="rect">
            <a:avLst/>
          </a:prstGeom>
          <a:noFill/>
          <a:ln>
            <a:noFill/>
          </a:ln>
        </p:spPr>
        <p:txBody>
          <a:bodyPr spcFirstLastPara="1" wrap="square" lIns="121900" tIns="121900" rIns="121900" bIns="121900" anchor="t" anchorCtr="0">
            <a:spAutoFit/>
          </a:bodyPr>
          <a:lstStyle/>
          <a:p>
            <a:pPr algn="ctr"/>
            <a:r>
              <a:rPr lang="es" sz="2667" b="1">
                <a:latin typeface="DM Sans"/>
                <a:ea typeface="DM Sans"/>
                <a:cs typeface="DM Sans"/>
                <a:sym typeface="DM Sans"/>
              </a:rPr>
              <a:t>Al final, se generará un archivo con la información indicada</a:t>
            </a:r>
            <a:endParaRPr sz="2667" b="1">
              <a:latin typeface="DM Sans"/>
              <a:ea typeface="DM Sans"/>
              <a:cs typeface="DM Sans"/>
              <a:sym typeface="DM Sans"/>
            </a:endParaRPr>
          </a:p>
        </p:txBody>
      </p:sp>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96"/>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75" name="Google Shape;475;p96"/>
          <p:cNvSpPr txBox="1"/>
          <p:nvPr/>
        </p:nvSpPr>
        <p:spPr>
          <a:xfrm>
            <a:off x="392200" y="699867"/>
            <a:ext cx="114076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5333" b="1">
                <a:solidFill>
                  <a:schemeClr val="lt1"/>
                </a:solidFill>
                <a:latin typeface="DM Sans"/>
                <a:ea typeface="DM Sans"/>
                <a:cs typeface="DM Sans"/>
                <a:sym typeface="DM Sans"/>
              </a:rPr>
              <a:t>A considerar</a:t>
            </a:r>
            <a:endParaRPr sz="5333" b="1">
              <a:solidFill>
                <a:schemeClr val="lt1"/>
              </a:solidFill>
              <a:latin typeface="DM Sans"/>
              <a:ea typeface="DM Sans"/>
              <a:cs typeface="DM Sans"/>
              <a:sym typeface="DM Sans"/>
            </a:endParaRPr>
          </a:p>
        </p:txBody>
      </p:sp>
      <p:sp>
        <p:nvSpPr>
          <p:cNvPr id="476" name="Google Shape;476;p96"/>
          <p:cNvSpPr txBox="1"/>
          <p:nvPr/>
        </p:nvSpPr>
        <p:spPr>
          <a:xfrm>
            <a:off x="1104033" y="2694800"/>
            <a:ext cx="6174000" cy="3016170"/>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Aun cuando reiniciemos el servidor, la sesión persistirá en el tiempo indicado</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Cuando llegue a expirar una sesión, el servidor generará un nuevo archivo con la consulta, indicando el nuevo sessionId.</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Los archivos viejos no se limpian automáticamente, quedan en un cementerio de registros, lo cual puede generar complicaciones futuras.</a:t>
            </a:r>
            <a:endParaRPr>
              <a:latin typeface="DM Sans"/>
              <a:ea typeface="DM Sans"/>
              <a:cs typeface="DM Sans"/>
              <a:sym typeface="DM Sans"/>
            </a:endParaRPr>
          </a:p>
        </p:txBody>
      </p:sp>
      <p:sp>
        <p:nvSpPr>
          <p:cNvPr id="477" name="Google Shape;477;p96"/>
          <p:cNvSpPr txBox="1"/>
          <p:nvPr/>
        </p:nvSpPr>
        <p:spPr>
          <a:xfrm>
            <a:off x="1167133" y="2063468"/>
            <a:ext cx="8044000" cy="615513"/>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Utilizando File Storage podemos notar que: </a:t>
            </a:r>
            <a:endParaRPr sz="1867" b="1">
              <a:solidFill>
                <a:srgbClr val="000000"/>
              </a:solidFill>
              <a:latin typeface="DM Sans"/>
              <a:ea typeface="DM Sans"/>
              <a:cs typeface="DM Sans"/>
              <a:sym typeface="DM Sans"/>
            </a:endParaRPr>
          </a:p>
        </p:txBody>
      </p:sp>
      <p:pic>
        <p:nvPicPr>
          <p:cNvPr id="478" name="Google Shape;478;p96"/>
          <p:cNvPicPr preferRelativeResize="0"/>
          <p:nvPr/>
        </p:nvPicPr>
        <p:blipFill rotWithShape="1">
          <a:blip r:embed="rId3">
            <a:alphaModFix/>
          </a:blip>
          <a:srcRect l="18827" r="15594"/>
          <a:stretch/>
        </p:blipFill>
        <p:spPr>
          <a:xfrm>
            <a:off x="7278033" y="2716267"/>
            <a:ext cx="3592267" cy="2464933"/>
          </a:xfrm>
          <a:prstGeom prst="rect">
            <a:avLst/>
          </a:prstGeom>
          <a:noFill/>
          <a:ln>
            <a:noFill/>
          </a:ln>
        </p:spPr>
      </p:pic>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97"/>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Session Storage con </a:t>
            </a:r>
            <a:r>
              <a:rPr lang="es" sz="5333" b="1">
                <a:solidFill>
                  <a:schemeClr val="accent4"/>
                </a:solidFill>
                <a:latin typeface="DM Sans"/>
                <a:ea typeface="DM Sans"/>
                <a:cs typeface="DM Sans"/>
                <a:sym typeface="DM Sans"/>
              </a:rPr>
              <a:t>Mongo Atlas</a:t>
            </a:r>
            <a:endParaRPr sz="5333" b="1">
              <a:solidFill>
                <a:schemeClr val="accent4"/>
              </a:solidFill>
              <a:latin typeface="DM Sans"/>
              <a:ea typeface="DM Sans"/>
              <a:cs typeface="DM Sans"/>
              <a:sym typeface="DM Sans"/>
            </a:endParaRPr>
          </a:p>
        </p:txBody>
      </p:sp>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98"/>
          <p:cNvSpPr txBox="1"/>
          <p:nvPr/>
        </p:nvSpPr>
        <p:spPr>
          <a:xfrm>
            <a:off x="390033" y="185967"/>
            <a:ext cx="7344000" cy="16125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El siguiente paso para guardar sesiones</a:t>
            </a:r>
            <a:endParaRPr sz="4933" b="1">
              <a:solidFill>
                <a:schemeClr val="dk1"/>
              </a:solidFill>
              <a:latin typeface="DM Sans"/>
              <a:ea typeface="DM Sans"/>
              <a:cs typeface="DM Sans"/>
              <a:sym typeface="DM Sans"/>
            </a:endParaRPr>
          </a:p>
        </p:txBody>
      </p:sp>
      <p:sp>
        <p:nvSpPr>
          <p:cNvPr id="489" name="Google Shape;489;p98"/>
          <p:cNvSpPr txBox="1"/>
          <p:nvPr/>
        </p:nvSpPr>
        <p:spPr>
          <a:xfrm>
            <a:off x="464400" y="2326334"/>
            <a:ext cx="7077600" cy="2646261"/>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¡Seguro ya lo habías pensado! Si FileSystem terminará generando conflictos, ¿podría solucionarse con bases de datos, como hicimos con nuestros carritos y productos? La respuesta es: sí, ¡y en qué forma!</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Session puede trabajar de la mano con MongoDB y MongoAtlas para poder guardar una sesión en una base de datos, esto permitirá que las sesiones tengan una gestión más limpia, además de poder contar con autoeliminación de sesiones expiradas. </a:t>
            </a:r>
            <a:endParaRPr sz="1733">
              <a:latin typeface="DM Sans"/>
              <a:ea typeface="DM Sans"/>
              <a:cs typeface="DM Sans"/>
              <a:sym typeface="DM Sans"/>
            </a:endParaRPr>
          </a:p>
        </p:txBody>
      </p:sp>
      <p:pic>
        <p:nvPicPr>
          <p:cNvPr id="490" name="Google Shape;490;p98"/>
          <p:cNvPicPr preferRelativeResize="0"/>
          <p:nvPr/>
        </p:nvPicPr>
        <p:blipFill>
          <a:blip r:embed="rId3">
            <a:alphaModFix/>
          </a:blip>
          <a:stretch>
            <a:fillRect/>
          </a:stretch>
        </p:blipFill>
        <p:spPr>
          <a:xfrm>
            <a:off x="7632433" y="2258167"/>
            <a:ext cx="4243600" cy="2832603"/>
          </a:xfrm>
          <a:prstGeom prst="rect">
            <a:avLst/>
          </a:prstGeom>
          <a:noFill/>
          <a:ln>
            <a:noFill/>
          </a:ln>
        </p:spPr>
      </p:pic>
      <p:pic>
        <p:nvPicPr>
          <p:cNvPr id="491" name="Google Shape;491;p98"/>
          <p:cNvPicPr preferRelativeResize="0"/>
          <p:nvPr/>
        </p:nvPicPr>
        <p:blipFill>
          <a:blip r:embed="rId4">
            <a:alphaModFix/>
          </a:blip>
          <a:stretch>
            <a:fillRect/>
          </a:stretch>
        </p:blipFill>
        <p:spPr>
          <a:xfrm>
            <a:off x="7632433" y="3533267"/>
            <a:ext cx="920000" cy="920000"/>
          </a:xfrm>
          <a:prstGeom prst="rect">
            <a:avLst/>
          </a:prstGeom>
          <a:noFill/>
          <a:ln>
            <a:noFill/>
          </a:ln>
        </p:spPr>
      </p:pic>
      <p:pic>
        <p:nvPicPr>
          <p:cNvPr id="492" name="Google Shape;492;p98"/>
          <p:cNvPicPr preferRelativeResize="0"/>
          <p:nvPr/>
        </p:nvPicPr>
        <p:blipFill>
          <a:blip r:embed="rId4">
            <a:alphaModFix/>
          </a:blip>
          <a:stretch>
            <a:fillRect/>
          </a:stretch>
        </p:blipFill>
        <p:spPr>
          <a:xfrm>
            <a:off x="8432684" y="3533267"/>
            <a:ext cx="920000" cy="920000"/>
          </a:xfrm>
          <a:prstGeom prst="rect">
            <a:avLst/>
          </a:prstGeom>
          <a:noFill/>
          <a:ln>
            <a:noFill/>
          </a:ln>
        </p:spPr>
      </p:pic>
      <p:pic>
        <p:nvPicPr>
          <p:cNvPr id="493" name="Google Shape;493;p98"/>
          <p:cNvPicPr preferRelativeResize="0"/>
          <p:nvPr/>
        </p:nvPicPr>
        <p:blipFill>
          <a:blip r:embed="rId4">
            <a:alphaModFix/>
          </a:blip>
          <a:stretch>
            <a:fillRect/>
          </a:stretch>
        </p:blipFill>
        <p:spPr>
          <a:xfrm>
            <a:off x="8127933" y="2715933"/>
            <a:ext cx="920000" cy="920000"/>
          </a:xfrm>
          <a:prstGeom prst="rect">
            <a:avLst/>
          </a:prstGeom>
          <a:noFill/>
          <a:ln>
            <a:noFill/>
          </a:ln>
        </p:spPr>
      </p:pic>
      <p:pic>
        <p:nvPicPr>
          <p:cNvPr id="494" name="Google Shape;494;p98"/>
          <p:cNvPicPr preferRelativeResize="0"/>
          <p:nvPr/>
        </p:nvPicPr>
        <p:blipFill>
          <a:blip r:embed="rId4">
            <a:alphaModFix/>
          </a:blip>
          <a:stretch>
            <a:fillRect/>
          </a:stretch>
        </p:blipFill>
        <p:spPr>
          <a:xfrm>
            <a:off x="9485701" y="3077667"/>
            <a:ext cx="558265" cy="558268"/>
          </a:xfrm>
          <a:prstGeom prst="rect">
            <a:avLst/>
          </a:prstGeom>
          <a:noFill/>
          <a:ln>
            <a:noFill/>
          </a:ln>
        </p:spPr>
      </p:pic>
      <p:pic>
        <p:nvPicPr>
          <p:cNvPr id="495" name="Google Shape;495;p98"/>
          <p:cNvPicPr preferRelativeResize="0"/>
          <p:nvPr/>
        </p:nvPicPr>
        <p:blipFill>
          <a:blip r:embed="rId4">
            <a:alphaModFix/>
          </a:blip>
          <a:stretch>
            <a:fillRect/>
          </a:stretch>
        </p:blipFill>
        <p:spPr>
          <a:xfrm>
            <a:off x="10706033" y="2576933"/>
            <a:ext cx="920000" cy="920000"/>
          </a:xfrm>
          <a:prstGeom prst="rect">
            <a:avLst/>
          </a:prstGeom>
          <a:noFill/>
          <a:ln>
            <a:noFill/>
          </a:ln>
        </p:spPr>
      </p:pic>
      <p:pic>
        <p:nvPicPr>
          <p:cNvPr id="496" name="Google Shape;496;p98"/>
          <p:cNvPicPr preferRelativeResize="0"/>
          <p:nvPr/>
        </p:nvPicPr>
        <p:blipFill>
          <a:blip r:embed="rId4">
            <a:alphaModFix/>
          </a:blip>
          <a:stretch>
            <a:fillRect/>
          </a:stretch>
        </p:blipFill>
        <p:spPr>
          <a:xfrm>
            <a:off x="11096967" y="3496933"/>
            <a:ext cx="920000" cy="920000"/>
          </a:xfrm>
          <a:prstGeom prst="rect">
            <a:avLst/>
          </a:prstGeom>
          <a:noFill/>
          <a:ln>
            <a:noFill/>
          </a:ln>
        </p:spPr>
      </p:pic>
      <p:pic>
        <p:nvPicPr>
          <p:cNvPr id="497" name="Google Shape;497;p98"/>
          <p:cNvPicPr preferRelativeResize="0"/>
          <p:nvPr/>
        </p:nvPicPr>
        <p:blipFill>
          <a:blip r:embed="rId4">
            <a:alphaModFix/>
          </a:blip>
          <a:stretch>
            <a:fillRect/>
          </a:stretch>
        </p:blipFill>
        <p:spPr>
          <a:xfrm>
            <a:off x="10176967" y="3496933"/>
            <a:ext cx="920000" cy="920000"/>
          </a:xfrm>
          <a:prstGeom prst="rect">
            <a:avLst/>
          </a:prstGeom>
          <a:noFill/>
          <a:ln>
            <a:noFill/>
          </a:ln>
        </p:spPr>
      </p:pic>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99"/>
          <p:cNvSpPr txBox="1"/>
          <p:nvPr/>
        </p:nvSpPr>
        <p:spPr>
          <a:xfrm>
            <a:off x="610300" y="339067"/>
            <a:ext cx="7026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Database storage</a:t>
            </a:r>
            <a:endParaRPr sz="5333" b="1">
              <a:solidFill>
                <a:schemeClr val="dk1"/>
              </a:solidFill>
              <a:latin typeface="DM Sans"/>
              <a:ea typeface="DM Sans"/>
              <a:cs typeface="DM Sans"/>
              <a:sym typeface="DM Sans"/>
            </a:endParaRPr>
          </a:p>
        </p:txBody>
      </p:sp>
      <p:pic>
        <p:nvPicPr>
          <p:cNvPr id="503" name="Google Shape;503;p99"/>
          <p:cNvPicPr preferRelativeResize="0"/>
          <p:nvPr/>
        </p:nvPicPr>
        <p:blipFill>
          <a:blip r:embed="rId3">
            <a:alphaModFix/>
          </a:blip>
          <a:stretch>
            <a:fillRect/>
          </a:stretch>
        </p:blipFill>
        <p:spPr>
          <a:xfrm>
            <a:off x="634775" y="2805315"/>
            <a:ext cx="742320" cy="1159496"/>
          </a:xfrm>
          <a:prstGeom prst="rect">
            <a:avLst/>
          </a:prstGeom>
          <a:noFill/>
          <a:ln>
            <a:noFill/>
          </a:ln>
        </p:spPr>
      </p:pic>
      <p:sp>
        <p:nvSpPr>
          <p:cNvPr id="504" name="Google Shape;504;p99"/>
          <p:cNvSpPr txBox="1"/>
          <p:nvPr/>
        </p:nvSpPr>
        <p:spPr>
          <a:xfrm>
            <a:off x="14200" y="2304067"/>
            <a:ext cx="1830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Servidor</a:t>
            </a:r>
            <a:endParaRPr sz="2400">
              <a:latin typeface="DM Sans"/>
              <a:ea typeface="DM Sans"/>
              <a:cs typeface="DM Sans"/>
              <a:sym typeface="DM Sans"/>
            </a:endParaRPr>
          </a:p>
        </p:txBody>
      </p:sp>
      <p:sp>
        <p:nvSpPr>
          <p:cNvPr id="505" name="Google Shape;505;p99"/>
          <p:cNvSpPr txBox="1"/>
          <p:nvPr/>
        </p:nvSpPr>
        <p:spPr>
          <a:xfrm>
            <a:off x="14200" y="3996110"/>
            <a:ext cx="1830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Sessions</a:t>
            </a:r>
            <a:endParaRPr sz="2400">
              <a:latin typeface="DM Sans"/>
              <a:ea typeface="DM Sans"/>
              <a:cs typeface="DM Sans"/>
              <a:sym typeface="DM Sans"/>
            </a:endParaRPr>
          </a:p>
        </p:txBody>
      </p:sp>
      <p:pic>
        <p:nvPicPr>
          <p:cNvPr id="506" name="Google Shape;506;p99"/>
          <p:cNvPicPr preferRelativeResize="0"/>
          <p:nvPr/>
        </p:nvPicPr>
        <p:blipFill>
          <a:blip r:embed="rId3">
            <a:alphaModFix/>
          </a:blip>
          <a:stretch>
            <a:fillRect/>
          </a:stretch>
        </p:blipFill>
        <p:spPr>
          <a:xfrm>
            <a:off x="6096012" y="2849264"/>
            <a:ext cx="742320" cy="1159496"/>
          </a:xfrm>
          <a:prstGeom prst="rect">
            <a:avLst/>
          </a:prstGeom>
          <a:noFill/>
          <a:ln w="9525" cap="flat" cmpd="sng">
            <a:solidFill>
              <a:srgbClr val="DCDCDC"/>
            </a:solidFill>
            <a:prstDash val="solid"/>
            <a:round/>
            <a:headEnd type="none" w="sm" len="sm"/>
            <a:tailEnd type="none" w="sm" len="sm"/>
          </a:ln>
        </p:spPr>
      </p:pic>
      <p:pic>
        <p:nvPicPr>
          <p:cNvPr id="507" name="Google Shape;507;p99"/>
          <p:cNvPicPr preferRelativeResize="0"/>
          <p:nvPr/>
        </p:nvPicPr>
        <p:blipFill>
          <a:blip r:embed="rId4">
            <a:alphaModFix/>
          </a:blip>
          <a:stretch>
            <a:fillRect/>
          </a:stretch>
        </p:blipFill>
        <p:spPr>
          <a:xfrm>
            <a:off x="1496216" y="3127099"/>
            <a:ext cx="939833" cy="603800"/>
          </a:xfrm>
          <a:prstGeom prst="rect">
            <a:avLst/>
          </a:prstGeom>
          <a:noFill/>
          <a:ln>
            <a:noFill/>
          </a:ln>
        </p:spPr>
      </p:pic>
      <p:sp>
        <p:nvSpPr>
          <p:cNvPr id="508" name="Google Shape;508;p99"/>
          <p:cNvSpPr txBox="1"/>
          <p:nvPr/>
        </p:nvSpPr>
        <p:spPr>
          <a:xfrm>
            <a:off x="5590435" y="2119467"/>
            <a:ext cx="2472000" cy="656421"/>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Servidor muere por un momento</a:t>
            </a:r>
            <a:endParaRPr sz="1333">
              <a:latin typeface="DM Sans"/>
              <a:ea typeface="DM Sans"/>
              <a:cs typeface="DM Sans"/>
              <a:sym typeface="DM Sans"/>
            </a:endParaRPr>
          </a:p>
        </p:txBody>
      </p:sp>
      <p:sp>
        <p:nvSpPr>
          <p:cNvPr id="509" name="Google Shape;509;p99"/>
          <p:cNvSpPr/>
          <p:nvPr/>
        </p:nvSpPr>
        <p:spPr>
          <a:xfrm>
            <a:off x="6196871" y="3124864"/>
            <a:ext cx="4280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0" name="Google Shape;510;p99"/>
          <p:cNvSpPr/>
          <p:nvPr/>
        </p:nvSpPr>
        <p:spPr>
          <a:xfrm>
            <a:off x="715416" y="3083147"/>
            <a:ext cx="4280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11" name="Google Shape;511;p99"/>
          <p:cNvPicPr preferRelativeResize="0"/>
          <p:nvPr/>
        </p:nvPicPr>
        <p:blipFill>
          <a:blip r:embed="rId5">
            <a:alphaModFix/>
          </a:blip>
          <a:stretch>
            <a:fillRect/>
          </a:stretch>
        </p:blipFill>
        <p:spPr>
          <a:xfrm>
            <a:off x="6096012" y="3081530"/>
            <a:ext cx="286920" cy="245772"/>
          </a:xfrm>
          <a:prstGeom prst="rect">
            <a:avLst/>
          </a:prstGeom>
          <a:noFill/>
          <a:ln w="9525" cap="flat" cmpd="sng">
            <a:solidFill>
              <a:srgbClr val="CCCCCC"/>
            </a:solidFill>
            <a:prstDash val="solid"/>
            <a:round/>
            <a:headEnd type="none" w="sm" len="sm"/>
            <a:tailEnd type="none" w="sm" len="sm"/>
          </a:ln>
        </p:spPr>
      </p:pic>
      <p:pic>
        <p:nvPicPr>
          <p:cNvPr id="512" name="Google Shape;512;p99"/>
          <p:cNvPicPr preferRelativeResize="0"/>
          <p:nvPr/>
        </p:nvPicPr>
        <p:blipFill>
          <a:blip r:embed="rId5">
            <a:alphaModFix/>
          </a:blip>
          <a:stretch>
            <a:fillRect/>
          </a:stretch>
        </p:blipFill>
        <p:spPr>
          <a:xfrm>
            <a:off x="6448824" y="3081530"/>
            <a:ext cx="286920" cy="245772"/>
          </a:xfrm>
          <a:prstGeom prst="rect">
            <a:avLst/>
          </a:prstGeom>
          <a:noFill/>
          <a:ln w="9525" cap="flat" cmpd="sng">
            <a:solidFill>
              <a:srgbClr val="CCCCCC"/>
            </a:solidFill>
            <a:prstDash val="solid"/>
            <a:round/>
            <a:headEnd type="none" w="sm" len="sm"/>
            <a:tailEnd type="none" w="sm" len="sm"/>
          </a:ln>
        </p:spPr>
      </p:pic>
      <p:pic>
        <p:nvPicPr>
          <p:cNvPr id="513" name="Google Shape;513;p99"/>
          <p:cNvPicPr preferRelativeResize="0"/>
          <p:nvPr/>
        </p:nvPicPr>
        <p:blipFill rotWithShape="1">
          <a:blip r:embed="rId6">
            <a:alphaModFix/>
          </a:blip>
          <a:srcRect r="862"/>
          <a:stretch/>
        </p:blipFill>
        <p:spPr>
          <a:xfrm>
            <a:off x="6154590" y="3399210"/>
            <a:ext cx="512613" cy="200177"/>
          </a:xfrm>
          <a:prstGeom prst="rect">
            <a:avLst/>
          </a:prstGeom>
          <a:noFill/>
          <a:ln>
            <a:noFill/>
          </a:ln>
        </p:spPr>
      </p:pic>
      <p:pic>
        <p:nvPicPr>
          <p:cNvPr id="514" name="Google Shape;514;p99"/>
          <p:cNvPicPr preferRelativeResize="0"/>
          <p:nvPr/>
        </p:nvPicPr>
        <p:blipFill>
          <a:blip r:embed="rId4">
            <a:alphaModFix/>
          </a:blip>
          <a:stretch>
            <a:fillRect/>
          </a:stretch>
        </p:blipFill>
        <p:spPr>
          <a:xfrm>
            <a:off x="4607000" y="3258333"/>
            <a:ext cx="928133" cy="603800"/>
          </a:xfrm>
          <a:prstGeom prst="rect">
            <a:avLst/>
          </a:prstGeom>
          <a:noFill/>
          <a:ln>
            <a:noFill/>
          </a:ln>
        </p:spPr>
      </p:pic>
      <p:sp>
        <p:nvSpPr>
          <p:cNvPr id="515" name="Google Shape;515;p99"/>
          <p:cNvSpPr txBox="1"/>
          <p:nvPr/>
        </p:nvSpPr>
        <p:spPr>
          <a:xfrm>
            <a:off x="2043937" y="2242467"/>
            <a:ext cx="3455600" cy="656421"/>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Servidor guarda las sesiones en una única base de datos</a:t>
            </a:r>
            <a:endParaRPr sz="1333">
              <a:latin typeface="DM Sans"/>
              <a:ea typeface="DM Sans"/>
              <a:cs typeface="DM Sans"/>
              <a:sym typeface="DM Sans"/>
            </a:endParaRPr>
          </a:p>
        </p:txBody>
      </p:sp>
      <p:sp>
        <p:nvSpPr>
          <p:cNvPr id="516" name="Google Shape;516;p99"/>
          <p:cNvSpPr txBox="1"/>
          <p:nvPr/>
        </p:nvSpPr>
        <p:spPr>
          <a:xfrm>
            <a:off x="4933867" y="4123451"/>
            <a:ext cx="3455600" cy="45130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La base de datos ni siquiera se entera.</a:t>
            </a:r>
            <a:endParaRPr sz="1333">
              <a:latin typeface="DM Sans"/>
              <a:ea typeface="DM Sans"/>
              <a:cs typeface="DM Sans"/>
              <a:sym typeface="DM Sans"/>
            </a:endParaRPr>
          </a:p>
        </p:txBody>
      </p:sp>
      <p:pic>
        <p:nvPicPr>
          <p:cNvPr id="517" name="Google Shape;517;p99"/>
          <p:cNvPicPr preferRelativeResize="0"/>
          <p:nvPr/>
        </p:nvPicPr>
        <p:blipFill>
          <a:blip r:embed="rId3">
            <a:alphaModFix/>
          </a:blip>
          <a:stretch>
            <a:fillRect/>
          </a:stretch>
        </p:blipFill>
        <p:spPr>
          <a:xfrm>
            <a:off x="3210933" y="2805315"/>
            <a:ext cx="742320" cy="1159496"/>
          </a:xfrm>
          <a:prstGeom prst="rect">
            <a:avLst/>
          </a:prstGeom>
          <a:noFill/>
          <a:ln>
            <a:noFill/>
          </a:ln>
        </p:spPr>
      </p:pic>
      <p:sp>
        <p:nvSpPr>
          <p:cNvPr id="518" name="Google Shape;518;p99"/>
          <p:cNvSpPr/>
          <p:nvPr/>
        </p:nvSpPr>
        <p:spPr>
          <a:xfrm>
            <a:off x="3303409" y="3037580"/>
            <a:ext cx="4280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19" name="Google Shape;519;p99"/>
          <p:cNvPicPr preferRelativeResize="0"/>
          <p:nvPr/>
        </p:nvPicPr>
        <p:blipFill>
          <a:blip r:embed="rId3">
            <a:alphaModFix/>
          </a:blip>
          <a:stretch>
            <a:fillRect/>
          </a:stretch>
        </p:blipFill>
        <p:spPr>
          <a:xfrm>
            <a:off x="9623375" y="2849281"/>
            <a:ext cx="742320" cy="1159496"/>
          </a:xfrm>
          <a:prstGeom prst="rect">
            <a:avLst/>
          </a:prstGeom>
          <a:noFill/>
          <a:ln>
            <a:noFill/>
          </a:ln>
        </p:spPr>
      </p:pic>
      <p:sp>
        <p:nvSpPr>
          <p:cNvPr id="520" name="Google Shape;520;p99"/>
          <p:cNvSpPr/>
          <p:nvPr/>
        </p:nvSpPr>
        <p:spPr>
          <a:xfrm>
            <a:off x="9704016" y="3127129"/>
            <a:ext cx="428000" cy="40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21" name="Google Shape;521;p99"/>
          <p:cNvPicPr preferRelativeResize="0"/>
          <p:nvPr/>
        </p:nvPicPr>
        <p:blipFill>
          <a:blip r:embed="rId7">
            <a:alphaModFix/>
          </a:blip>
          <a:stretch>
            <a:fillRect/>
          </a:stretch>
        </p:blipFill>
        <p:spPr>
          <a:xfrm>
            <a:off x="84784" y="4655132"/>
            <a:ext cx="704997" cy="603800"/>
          </a:xfrm>
          <a:prstGeom prst="rect">
            <a:avLst/>
          </a:prstGeom>
          <a:noFill/>
          <a:ln>
            <a:noFill/>
          </a:ln>
        </p:spPr>
      </p:pic>
      <p:pic>
        <p:nvPicPr>
          <p:cNvPr id="522" name="Google Shape;522;p99"/>
          <p:cNvPicPr preferRelativeResize="0"/>
          <p:nvPr/>
        </p:nvPicPr>
        <p:blipFill>
          <a:blip r:embed="rId7">
            <a:alphaModFix/>
          </a:blip>
          <a:stretch>
            <a:fillRect/>
          </a:stretch>
        </p:blipFill>
        <p:spPr>
          <a:xfrm>
            <a:off x="591868" y="4600299"/>
            <a:ext cx="704997" cy="603800"/>
          </a:xfrm>
          <a:prstGeom prst="rect">
            <a:avLst/>
          </a:prstGeom>
          <a:noFill/>
          <a:ln>
            <a:noFill/>
          </a:ln>
        </p:spPr>
      </p:pic>
      <p:pic>
        <p:nvPicPr>
          <p:cNvPr id="523" name="Google Shape;523;p99"/>
          <p:cNvPicPr preferRelativeResize="0"/>
          <p:nvPr/>
        </p:nvPicPr>
        <p:blipFill>
          <a:blip r:embed="rId7">
            <a:alphaModFix/>
          </a:blip>
          <a:stretch>
            <a:fillRect/>
          </a:stretch>
        </p:blipFill>
        <p:spPr>
          <a:xfrm>
            <a:off x="1020984" y="4591699"/>
            <a:ext cx="704997" cy="603800"/>
          </a:xfrm>
          <a:prstGeom prst="rect">
            <a:avLst/>
          </a:prstGeom>
          <a:noFill/>
          <a:ln>
            <a:noFill/>
          </a:ln>
        </p:spPr>
      </p:pic>
      <p:pic>
        <p:nvPicPr>
          <p:cNvPr id="524" name="Google Shape;524;p99"/>
          <p:cNvPicPr preferRelativeResize="0"/>
          <p:nvPr/>
        </p:nvPicPr>
        <p:blipFill>
          <a:blip r:embed="rId7">
            <a:alphaModFix/>
          </a:blip>
          <a:stretch>
            <a:fillRect/>
          </a:stretch>
        </p:blipFill>
        <p:spPr>
          <a:xfrm>
            <a:off x="1577184" y="4591699"/>
            <a:ext cx="704997" cy="603800"/>
          </a:xfrm>
          <a:prstGeom prst="rect">
            <a:avLst/>
          </a:prstGeom>
          <a:noFill/>
          <a:ln>
            <a:noFill/>
          </a:ln>
        </p:spPr>
      </p:pic>
      <p:pic>
        <p:nvPicPr>
          <p:cNvPr id="525" name="Google Shape;525;p99"/>
          <p:cNvPicPr preferRelativeResize="0"/>
          <p:nvPr/>
        </p:nvPicPr>
        <p:blipFill>
          <a:blip r:embed="rId4">
            <a:alphaModFix/>
          </a:blip>
          <a:stretch>
            <a:fillRect/>
          </a:stretch>
        </p:blipFill>
        <p:spPr>
          <a:xfrm>
            <a:off x="7286667" y="3258333"/>
            <a:ext cx="928133" cy="603800"/>
          </a:xfrm>
          <a:prstGeom prst="rect">
            <a:avLst/>
          </a:prstGeom>
          <a:noFill/>
          <a:ln>
            <a:noFill/>
          </a:ln>
        </p:spPr>
      </p:pic>
      <p:sp>
        <p:nvSpPr>
          <p:cNvPr id="526" name="Google Shape;526;p99"/>
          <p:cNvSpPr txBox="1"/>
          <p:nvPr/>
        </p:nvSpPr>
        <p:spPr>
          <a:xfrm>
            <a:off x="8483133" y="1799801"/>
            <a:ext cx="3304400" cy="861542"/>
          </a:xfrm>
          <a:prstGeom prst="rect">
            <a:avLst/>
          </a:prstGeom>
          <a:noFill/>
          <a:ln>
            <a:noFill/>
          </a:ln>
        </p:spPr>
        <p:txBody>
          <a:bodyPr spcFirstLastPara="1" wrap="square" lIns="121900" tIns="121900" rIns="121900" bIns="121900" anchor="t" anchorCtr="0">
            <a:spAutoFit/>
          </a:bodyPr>
          <a:lstStyle/>
          <a:p>
            <a:r>
              <a:rPr lang="es" sz="1333">
                <a:latin typeface="DM Sans"/>
                <a:ea typeface="DM Sans"/>
                <a:cs typeface="DM Sans"/>
                <a:sym typeface="DM Sans"/>
              </a:rPr>
              <a:t>Servidor vuelve a funcionar, consulta las sessions de la base de datos y el usuario nunca se enteró de la caída.</a:t>
            </a:r>
            <a:endParaRPr sz="1333">
              <a:latin typeface="DM Sans"/>
              <a:ea typeface="DM Sans"/>
              <a:cs typeface="DM Sans"/>
              <a:sym typeface="DM Sans"/>
            </a:endParaRPr>
          </a:p>
        </p:txBody>
      </p:sp>
      <p:pic>
        <p:nvPicPr>
          <p:cNvPr id="527" name="Google Shape;527;p99"/>
          <p:cNvPicPr preferRelativeResize="0"/>
          <p:nvPr/>
        </p:nvPicPr>
        <p:blipFill>
          <a:blip r:embed="rId8">
            <a:alphaModFix/>
          </a:blip>
          <a:stretch>
            <a:fillRect/>
          </a:stretch>
        </p:blipFill>
        <p:spPr>
          <a:xfrm>
            <a:off x="2998408" y="4297851"/>
            <a:ext cx="1459000" cy="1459000"/>
          </a:xfrm>
          <a:prstGeom prst="rect">
            <a:avLst/>
          </a:prstGeom>
          <a:noFill/>
          <a:ln>
            <a:noFill/>
          </a:ln>
        </p:spPr>
      </p:pic>
      <p:pic>
        <p:nvPicPr>
          <p:cNvPr id="528" name="Google Shape;528;p99"/>
          <p:cNvPicPr preferRelativeResize="0"/>
          <p:nvPr/>
        </p:nvPicPr>
        <p:blipFill>
          <a:blip r:embed="rId7">
            <a:alphaModFix/>
          </a:blip>
          <a:stretch>
            <a:fillRect/>
          </a:stretch>
        </p:blipFill>
        <p:spPr>
          <a:xfrm>
            <a:off x="3323191" y="4560783"/>
            <a:ext cx="375952" cy="322000"/>
          </a:xfrm>
          <a:prstGeom prst="rect">
            <a:avLst/>
          </a:prstGeom>
          <a:noFill/>
          <a:ln>
            <a:noFill/>
          </a:ln>
        </p:spPr>
      </p:pic>
      <p:pic>
        <p:nvPicPr>
          <p:cNvPr id="529" name="Google Shape;529;p99"/>
          <p:cNvPicPr preferRelativeResize="0"/>
          <p:nvPr/>
        </p:nvPicPr>
        <p:blipFill>
          <a:blip r:embed="rId7">
            <a:alphaModFix/>
          </a:blip>
          <a:stretch>
            <a:fillRect/>
          </a:stretch>
        </p:blipFill>
        <p:spPr>
          <a:xfrm>
            <a:off x="3526391" y="4763983"/>
            <a:ext cx="375952" cy="322000"/>
          </a:xfrm>
          <a:prstGeom prst="rect">
            <a:avLst/>
          </a:prstGeom>
          <a:noFill/>
          <a:ln>
            <a:noFill/>
          </a:ln>
        </p:spPr>
      </p:pic>
      <p:pic>
        <p:nvPicPr>
          <p:cNvPr id="530" name="Google Shape;530;p99"/>
          <p:cNvPicPr preferRelativeResize="0"/>
          <p:nvPr/>
        </p:nvPicPr>
        <p:blipFill>
          <a:blip r:embed="rId7">
            <a:alphaModFix/>
          </a:blip>
          <a:stretch>
            <a:fillRect/>
          </a:stretch>
        </p:blipFill>
        <p:spPr>
          <a:xfrm>
            <a:off x="3729591" y="4967183"/>
            <a:ext cx="375952" cy="322000"/>
          </a:xfrm>
          <a:prstGeom prst="rect">
            <a:avLst/>
          </a:prstGeom>
          <a:noFill/>
          <a:ln>
            <a:noFill/>
          </a:ln>
        </p:spPr>
      </p:pic>
      <p:pic>
        <p:nvPicPr>
          <p:cNvPr id="531" name="Google Shape;531;p99"/>
          <p:cNvPicPr preferRelativeResize="0"/>
          <p:nvPr/>
        </p:nvPicPr>
        <p:blipFill>
          <a:blip r:embed="rId7">
            <a:alphaModFix/>
          </a:blip>
          <a:stretch>
            <a:fillRect/>
          </a:stretch>
        </p:blipFill>
        <p:spPr>
          <a:xfrm>
            <a:off x="3191124" y="5197849"/>
            <a:ext cx="375952" cy="322000"/>
          </a:xfrm>
          <a:prstGeom prst="rect">
            <a:avLst/>
          </a:prstGeom>
          <a:noFill/>
          <a:ln>
            <a:noFill/>
          </a:ln>
        </p:spPr>
      </p:pic>
      <p:pic>
        <p:nvPicPr>
          <p:cNvPr id="532" name="Google Shape;532;p99"/>
          <p:cNvPicPr preferRelativeResize="0"/>
          <p:nvPr/>
        </p:nvPicPr>
        <p:blipFill>
          <a:blip r:embed="rId7">
            <a:alphaModFix/>
          </a:blip>
          <a:stretch>
            <a:fillRect/>
          </a:stretch>
        </p:blipFill>
        <p:spPr>
          <a:xfrm>
            <a:off x="3813224" y="4634999"/>
            <a:ext cx="375952" cy="322000"/>
          </a:xfrm>
          <a:prstGeom prst="rect">
            <a:avLst/>
          </a:prstGeom>
          <a:noFill/>
          <a:ln>
            <a:noFill/>
          </a:ln>
        </p:spPr>
      </p:pic>
      <p:pic>
        <p:nvPicPr>
          <p:cNvPr id="533" name="Google Shape;533;p99"/>
          <p:cNvPicPr preferRelativeResize="0"/>
          <p:nvPr/>
        </p:nvPicPr>
        <p:blipFill>
          <a:blip r:embed="rId7">
            <a:alphaModFix/>
          </a:blip>
          <a:stretch>
            <a:fillRect/>
          </a:stretch>
        </p:blipFill>
        <p:spPr>
          <a:xfrm>
            <a:off x="3219957" y="4866349"/>
            <a:ext cx="375952" cy="322000"/>
          </a:xfrm>
          <a:prstGeom prst="rect">
            <a:avLst/>
          </a:prstGeom>
          <a:noFill/>
          <a:ln>
            <a:noFill/>
          </a:ln>
        </p:spPr>
      </p:pic>
      <p:pic>
        <p:nvPicPr>
          <p:cNvPr id="534" name="Google Shape;534;p99"/>
          <p:cNvPicPr preferRelativeResize="0"/>
          <p:nvPr/>
        </p:nvPicPr>
        <p:blipFill>
          <a:blip r:embed="rId7">
            <a:alphaModFix/>
          </a:blip>
          <a:stretch>
            <a:fillRect/>
          </a:stretch>
        </p:blipFill>
        <p:spPr>
          <a:xfrm>
            <a:off x="3423157" y="5069549"/>
            <a:ext cx="375952" cy="322000"/>
          </a:xfrm>
          <a:prstGeom prst="rect">
            <a:avLst/>
          </a:prstGeom>
          <a:noFill/>
          <a:ln>
            <a:noFill/>
          </a:ln>
        </p:spPr>
      </p:pic>
      <p:pic>
        <p:nvPicPr>
          <p:cNvPr id="535" name="Google Shape;535;p99"/>
          <p:cNvPicPr preferRelativeResize="0"/>
          <p:nvPr/>
        </p:nvPicPr>
        <p:blipFill>
          <a:blip r:embed="rId7">
            <a:alphaModFix/>
          </a:blip>
          <a:stretch>
            <a:fillRect/>
          </a:stretch>
        </p:blipFill>
        <p:spPr>
          <a:xfrm>
            <a:off x="3626357" y="5272749"/>
            <a:ext cx="375952" cy="322000"/>
          </a:xfrm>
          <a:prstGeom prst="rect">
            <a:avLst/>
          </a:prstGeom>
          <a:noFill/>
          <a:ln>
            <a:noFill/>
          </a:ln>
        </p:spPr>
      </p:pic>
      <p:pic>
        <p:nvPicPr>
          <p:cNvPr id="536" name="Google Shape;536;p99"/>
          <p:cNvPicPr preferRelativeResize="0"/>
          <p:nvPr/>
        </p:nvPicPr>
        <p:blipFill>
          <a:blip r:embed="rId8">
            <a:alphaModFix/>
          </a:blip>
          <a:stretch>
            <a:fillRect/>
          </a:stretch>
        </p:blipFill>
        <p:spPr>
          <a:xfrm>
            <a:off x="5932175" y="4426817"/>
            <a:ext cx="1459000" cy="1459000"/>
          </a:xfrm>
          <a:prstGeom prst="rect">
            <a:avLst/>
          </a:prstGeom>
          <a:noFill/>
          <a:ln>
            <a:noFill/>
          </a:ln>
        </p:spPr>
      </p:pic>
      <p:pic>
        <p:nvPicPr>
          <p:cNvPr id="537" name="Google Shape;537;p99"/>
          <p:cNvPicPr preferRelativeResize="0"/>
          <p:nvPr/>
        </p:nvPicPr>
        <p:blipFill>
          <a:blip r:embed="rId7">
            <a:alphaModFix/>
          </a:blip>
          <a:stretch>
            <a:fillRect/>
          </a:stretch>
        </p:blipFill>
        <p:spPr>
          <a:xfrm>
            <a:off x="6256957" y="4689749"/>
            <a:ext cx="375952" cy="322000"/>
          </a:xfrm>
          <a:prstGeom prst="rect">
            <a:avLst/>
          </a:prstGeom>
          <a:noFill/>
          <a:ln>
            <a:noFill/>
          </a:ln>
        </p:spPr>
      </p:pic>
      <p:pic>
        <p:nvPicPr>
          <p:cNvPr id="538" name="Google Shape;538;p99"/>
          <p:cNvPicPr preferRelativeResize="0"/>
          <p:nvPr/>
        </p:nvPicPr>
        <p:blipFill>
          <a:blip r:embed="rId7">
            <a:alphaModFix/>
          </a:blip>
          <a:stretch>
            <a:fillRect/>
          </a:stretch>
        </p:blipFill>
        <p:spPr>
          <a:xfrm>
            <a:off x="6460157" y="4892949"/>
            <a:ext cx="375952" cy="322000"/>
          </a:xfrm>
          <a:prstGeom prst="rect">
            <a:avLst/>
          </a:prstGeom>
          <a:noFill/>
          <a:ln>
            <a:noFill/>
          </a:ln>
        </p:spPr>
      </p:pic>
      <p:pic>
        <p:nvPicPr>
          <p:cNvPr id="539" name="Google Shape;539;p99"/>
          <p:cNvPicPr preferRelativeResize="0"/>
          <p:nvPr/>
        </p:nvPicPr>
        <p:blipFill>
          <a:blip r:embed="rId7">
            <a:alphaModFix/>
          </a:blip>
          <a:stretch>
            <a:fillRect/>
          </a:stretch>
        </p:blipFill>
        <p:spPr>
          <a:xfrm>
            <a:off x="6663357" y="5096149"/>
            <a:ext cx="375952" cy="322000"/>
          </a:xfrm>
          <a:prstGeom prst="rect">
            <a:avLst/>
          </a:prstGeom>
          <a:noFill/>
          <a:ln>
            <a:noFill/>
          </a:ln>
        </p:spPr>
      </p:pic>
      <p:pic>
        <p:nvPicPr>
          <p:cNvPr id="540" name="Google Shape;540;p99"/>
          <p:cNvPicPr preferRelativeResize="0"/>
          <p:nvPr/>
        </p:nvPicPr>
        <p:blipFill>
          <a:blip r:embed="rId7">
            <a:alphaModFix/>
          </a:blip>
          <a:stretch>
            <a:fillRect/>
          </a:stretch>
        </p:blipFill>
        <p:spPr>
          <a:xfrm>
            <a:off x="6124891" y="5326816"/>
            <a:ext cx="375952" cy="322000"/>
          </a:xfrm>
          <a:prstGeom prst="rect">
            <a:avLst/>
          </a:prstGeom>
          <a:noFill/>
          <a:ln>
            <a:noFill/>
          </a:ln>
        </p:spPr>
      </p:pic>
      <p:pic>
        <p:nvPicPr>
          <p:cNvPr id="541" name="Google Shape;541;p99"/>
          <p:cNvPicPr preferRelativeResize="0"/>
          <p:nvPr/>
        </p:nvPicPr>
        <p:blipFill>
          <a:blip r:embed="rId7">
            <a:alphaModFix/>
          </a:blip>
          <a:stretch>
            <a:fillRect/>
          </a:stretch>
        </p:blipFill>
        <p:spPr>
          <a:xfrm>
            <a:off x="6746991" y="4763965"/>
            <a:ext cx="375952" cy="322000"/>
          </a:xfrm>
          <a:prstGeom prst="rect">
            <a:avLst/>
          </a:prstGeom>
          <a:noFill/>
          <a:ln>
            <a:noFill/>
          </a:ln>
        </p:spPr>
      </p:pic>
      <p:pic>
        <p:nvPicPr>
          <p:cNvPr id="542" name="Google Shape;542;p99"/>
          <p:cNvPicPr preferRelativeResize="0"/>
          <p:nvPr/>
        </p:nvPicPr>
        <p:blipFill>
          <a:blip r:embed="rId7">
            <a:alphaModFix/>
          </a:blip>
          <a:stretch>
            <a:fillRect/>
          </a:stretch>
        </p:blipFill>
        <p:spPr>
          <a:xfrm>
            <a:off x="6153724" y="4995316"/>
            <a:ext cx="375952" cy="322000"/>
          </a:xfrm>
          <a:prstGeom prst="rect">
            <a:avLst/>
          </a:prstGeom>
          <a:noFill/>
          <a:ln>
            <a:noFill/>
          </a:ln>
        </p:spPr>
      </p:pic>
      <p:pic>
        <p:nvPicPr>
          <p:cNvPr id="543" name="Google Shape;543;p99"/>
          <p:cNvPicPr preferRelativeResize="0"/>
          <p:nvPr/>
        </p:nvPicPr>
        <p:blipFill>
          <a:blip r:embed="rId7">
            <a:alphaModFix/>
          </a:blip>
          <a:stretch>
            <a:fillRect/>
          </a:stretch>
        </p:blipFill>
        <p:spPr>
          <a:xfrm>
            <a:off x="6356924" y="5198516"/>
            <a:ext cx="375952" cy="322000"/>
          </a:xfrm>
          <a:prstGeom prst="rect">
            <a:avLst/>
          </a:prstGeom>
          <a:noFill/>
          <a:ln>
            <a:noFill/>
          </a:ln>
        </p:spPr>
      </p:pic>
      <p:pic>
        <p:nvPicPr>
          <p:cNvPr id="544" name="Google Shape;544;p99"/>
          <p:cNvPicPr preferRelativeResize="0"/>
          <p:nvPr/>
        </p:nvPicPr>
        <p:blipFill>
          <a:blip r:embed="rId7">
            <a:alphaModFix/>
          </a:blip>
          <a:stretch>
            <a:fillRect/>
          </a:stretch>
        </p:blipFill>
        <p:spPr>
          <a:xfrm>
            <a:off x="6560124" y="5401716"/>
            <a:ext cx="375952" cy="322000"/>
          </a:xfrm>
          <a:prstGeom prst="rect">
            <a:avLst/>
          </a:prstGeom>
          <a:noFill/>
          <a:ln>
            <a:noFill/>
          </a:ln>
        </p:spPr>
      </p:pic>
      <p:pic>
        <p:nvPicPr>
          <p:cNvPr id="545" name="Google Shape;545;p99"/>
          <p:cNvPicPr preferRelativeResize="0"/>
          <p:nvPr/>
        </p:nvPicPr>
        <p:blipFill>
          <a:blip r:embed="rId8">
            <a:alphaModFix/>
          </a:blip>
          <a:stretch>
            <a:fillRect/>
          </a:stretch>
        </p:blipFill>
        <p:spPr>
          <a:xfrm>
            <a:off x="9421008" y="4297817"/>
            <a:ext cx="1459000" cy="1459000"/>
          </a:xfrm>
          <a:prstGeom prst="rect">
            <a:avLst/>
          </a:prstGeom>
          <a:noFill/>
          <a:ln>
            <a:noFill/>
          </a:ln>
        </p:spPr>
      </p:pic>
      <p:pic>
        <p:nvPicPr>
          <p:cNvPr id="546" name="Google Shape;546;p99"/>
          <p:cNvPicPr preferRelativeResize="0"/>
          <p:nvPr/>
        </p:nvPicPr>
        <p:blipFill>
          <a:blip r:embed="rId7">
            <a:alphaModFix/>
          </a:blip>
          <a:stretch>
            <a:fillRect/>
          </a:stretch>
        </p:blipFill>
        <p:spPr>
          <a:xfrm>
            <a:off x="9745791" y="4560749"/>
            <a:ext cx="375952" cy="322000"/>
          </a:xfrm>
          <a:prstGeom prst="rect">
            <a:avLst/>
          </a:prstGeom>
          <a:noFill/>
          <a:ln>
            <a:noFill/>
          </a:ln>
        </p:spPr>
      </p:pic>
      <p:pic>
        <p:nvPicPr>
          <p:cNvPr id="547" name="Google Shape;547;p99"/>
          <p:cNvPicPr preferRelativeResize="0"/>
          <p:nvPr/>
        </p:nvPicPr>
        <p:blipFill>
          <a:blip r:embed="rId7">
            <a:alphaModFix/>
          </a:blip>
          <a:stretch>
            <a:fillRect/>
          </a:stretch>
        </p:blipFill>
        <p:spPr>
          <a:xfrm>
            <a:off x="9948991" y="4763949"/>
            <a:ext cx="375952" cy="322000"/>
          </a:xfrm>
          <a:prstGeom prst="rect">
            <a:avLst/>
          </a:prstGeom>
          <a:noFill/>
          <a:ln>
            <a:noFill/>
          </a:ln>
        </p:spPr>
      </p:pic>
      <p:pic>
        <p:nvPicPr>
          <p:cNvPr id="548" name="Google Shape;548;p99"/>
          <p:cNvPicPr preferRelativeResize="0"/>
          <p:nvPr/>
        </p:nvPicPr>
        <p:blipFill>
          <a:blip r:embed="rId7">
            <a:alphaModFix/>
          </a:blip>
          <a:stretch>
            <a:fillRect/>
          </a:stretch>
        </p:blipFill>
        <p:spPr>
          <a:xfrm>
            <a:off x="10152191" y="4967149"/>
            <a:ext cx="375952" cy="322000"/>
          </a:xfrm>
          <a:prstGeom prst="rect">
            <a:avLst/>
          </a:prstGeom>
          <a:noFill/>
          <a:ln>
            <a:noFill/>
          </a:ln>
        </p:spPr>
      </p:pic>
      <p:pic>
        <p:nvPicPr>
          <p:cNvPr id="549" name="Google Shape;549;p99"/>
          <p:cNvPicPr preferRelativeResize="0"/>
          <p:nvPr/>
        </p:nvPicPr>
        <p:blipFill>
          <a:blip r:embed="rId7">
            <a:alphaModFix/>
          </a:blip>
          <a:stretch>
            <a:fillRect/>
          </a:stretch>
        </p:blipFill>
        <p:spPr>
          <a:xfrm>
            <a:off x="9613724" y="5197816"/>
            <a:ext cx="375952" cy="322000"/>
          </a:xfrm>
          <a:prstGeom prst="rect">
            <a:avLst/>
          </a:prstGeom>
          <a:noFill/>
          <a:ln>
            <a:noFill/>
          </a:ln>
        </p:spPr>
      </p:pic>
      <p:pic>
        <p:nvPicPr>
          <p:cNvPr id="550" name="Google Shape;550;p99"/>
          <p:cNvPicPr preferRelativeResize="0"/>
          <p:nvPr/>
        </p:nvPicPr>
        <p:blipFill>
          <a:blip r:embed="rId7">
            <a:alphaModFix/>
          </a:blip>
          <a:stretch>
            <a:fillRect/>
          </a:stretch>
        </p:blipFill>
        <p:spPr>
          <a:xfrm>
            <a:off x="10235824" y="4634965"/>
            <a:ext cx="375952" cy="322000"/>
          </a:xfrm>
          <a:prstGeom prst="rect">
            <a:avLst/>
          </a:prstGeom>
          <a:noFill/>
          <a:ln>
            <a:noFill/>
          </a:ln>
        </p:spPr>
      </p:pic>
      <p:pic>
        <p:nvPicPr>
          <p:cNvPr id="551" name="Google Shape;551;p99"/>
          <p:cNvPicPr preferRelativeResize="0"/>
          <p:nvPr/>
        </p:nvPicPr>
        <p:blipFill>
          <a:blip r:embed="rId7">
            <a:alphaModFix/>
          </a:blip>
          <a:stretch>
            <a:fillRect/>
          </a:stretch>
        </p:blipFill>
        <p:spPr>
          <a:xfrm>
            <a:off x="9642557" y="4866316"/>
            <a:ext cx="375952" cy="322000"/>
          </a:xfrm>
          <a:prstGeom prst="rect">
            <a:avLst/>
          </a:prstGeom>
          <a:noFill/>
          <a:ln>
            <a:noFill/>
          </a:ln>
        </p:spPr>
      </p:pic>
      <p:pic>
        <p:nvPicPr>
          <p:cNvPr id="552" name="Google Shape;552;p99"/>
          <p:cNvPicPr preferRelativeResize="0"/>
          <p:nvPr/>
        </p:nvPicPr>
        <p:blipFill>
          <a:blip r:embed="rId7">
            <a:alphaModFix/>
          </a:blip>
          <a:stretch>
            <a:fillRect/>
          </a:stretch>
        </p:blipFill>
        <p:spPr>
          <a:xfrm>
            <a:off x="9845757" y="5069516"/>
            <a:ext cx="375952" cy="322000"/>
          </a:xfrm>
          <a:prstGeom prst="rect">
            <a:avLst/>
          </a:prstGeom>
          <a:noFill/>
          <a:ln>
            <a:noFill/>
          </a:ln>
        </p:spPr>
      </p:pic>
      <p:pic>
        <p:nvPicPr>
          <p:cNvPr id="553" name="Google Shape;553;p99"/>
          <p:cNvPicPr preferRelativeResize="0"/>
          <p:nvPr/>
        </p:nvPicPr>
        <p:blipFill>
          <a:blip r:embed="rId7">
            <a:alphaModFix/>
          </a:blip>
          <a:stretch>
            <a:fillRect/>
          </a:stretch>
        </p:blipFill>
        <p:spPr>
          <a:xfrm>
            <a:off x="10048957" y="5272716"/>
            <a:ext cx="375952" cy="322000"/>
          </a:xfrm>
          <a:prstGeom prst="rect">
            <a:avLst/>
          </a:prstGeom>
          <a:noFill/>
          <a:ln>
            <a:noFill/>
          </a:ln>
        </p:spPr>
      </p:pic>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100"/>
          <p:cNvSpPr txBox="1"/>
          <p:nvPr/>
        </p:nvSpPr>
        <p:spPr>
          <a:xfrm>
            <a:off x="256800" y="0"/>
            <a:ext cx="7492800" cy="2461980"/>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Lo primero será contar con nuestra connection string</a:t>
            </a:r>
            <a:endParaRPr sz="5333" b="1">
              <a:solidFill>
                <a:schemeClr val="dk1"/>
              </a:solidFill>
              <a:latin typeface="DM Sans"/>
              <a:ea typeface="DM Sans"/>
              <a:cs typeface="DM Sans"/>
              <a:sym typeface="DM Sans"/>
            </a:endParaRPr>
          </a:p>
        </p:txBody>
      </p:sp>
      <p:sp>
        <p:nvSpPr>
          <p:cNvPr id="559" name="Google Shape;559;p100"/>
          <p:cNvSpPr txBox="1"/>
          <p:nvPr/>
        </p:nvSpPr>
        <p:spPr>
          <a:xfrm>
            <a:off x="464400" y="2649001"/>
            <a:ext cx="7077600" cy="779532"/>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Recordamos que, en Mongo Atlas, dentro del cluster que habíamos levantado anteriormente, tenemos un botón llamado </a:t>
            </a:r>
            <a:endParaRPr sz="1733">
              <a:latin typeface="DM Sans"/>
              <a:ea typeface="DM Sans"/>
              <a:cs typeface="DM Sans"/>
              <a:sym typeface="DM Sans"/>
            </a:endParaRPr>
          </a:p>
        </p:txBody>
      </p:sp>
      <p:pic>
        <p:nvPicPr>
          <p:cNvPr id="560" name="Google Shape;560;p100"/>
          <p:cNvPicPr preferRelativeResize="0"/>
          <p:nvPr/>
        </p:nvPicPr>
        <p:blipFill rotWithShape="1">
          <a:blip r:embed="rId3">
            <a:alphaModFix/>
          </a:blip>
          <a:srcRect l="856" t="12431" r="1810" b="12991"/>
          <a:stretch/>
        </p:blipFill>
        <p:spPr>
          <a:xfrm>
            <a:off x="515934" y="3429001"/>
            <a:ext cx="5633967" cy="612633"/>
          </a:xfrm>
          <a:prstGeom prst="rect">
            <a:avLst/>
          </a:prstGeom>
          <a:noFill/>
          <a:ln>
            <a:noFill/>
          </a:ln>
        </p:spPr>
      </p:pic>
      <p:pic>
        <p:nvPicPr>
          <p:cNvPr id="561" name="Google Shape;561;p100"/>
          <p:cNvPicPr preferRelativeResize="0"/>
          <p:nvPr/>
        </p:nvPicPr>
        <p:blipFill>
          <a:blip r:embed="rId4">
            <a:alphaModFix/>
          </a:blip>
          <a:stretch>
            <a:fillRect/>
          </a:stretch>
        </p:blipFill>
        <p:spPr>
          <a:xfrm>
            <a:off x="464401" y="5177834"/>
            <a:ext cx="6553700" cy="739733"/>
          </a:xfrm>
          <a:prstGeom prst="rect">
            <a:avLst/>
          </a:prstGeom>
          <a:noFill/>
          <a:ln>
            <a:noFill/>
          </a:ln>
        </p:spPr>
      </p:pic>
      <p:sp>
        <p:nvSpPr>
          <p:cNvPr id="562" name="Google Shape;562;p100"/>
          <p:cNvSpPr txBox="1"/>
          <p:nvPr/>
        </p:nvSpPr>
        <p:spPr>
          <a:xfrm>
            <a:off x="515933" y="4219734"/>
            <a:ext cx="7077600" cy="779532"/>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Mismo que nos llevará al connection string que utilizaremos en nuestro servidor:</a:t>
            </a:r>
            <a:endParaRPr sz="1733">
              <a:latin typeface="DM Sans"/>
              <a:ea typeface="DM Sans"/>
              <a:cs typeface="DM Sans"/>
              <a:sym typeface="DM Sans"/>
            </a:endParaRPr>
          </a:p>
        </p:txBody>
      </p:sp>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01"/>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68" name="Google Shape;568;p101"/>
          <p:cNvSpPr txBox="1"/>
          <p:nvPr/>
        </p:nvSpPr>
        <p:spPr>
          <a:xfrm>
            <a:off x="674600" y="167534"/>
            <a:ext cx="10842800" cy="1280182"/>
          </a:xfrm>
          <a:prstGeom prst="rect">
            <a:avLst/>
          </a:prstGeom>
          <a:noFill/>
          <a:ln>
            <a:noFill/>
          </a:ln>
        </p:spPr>
        <p:txBody>
          <a:bodyPr spcFirstLastPara="1" wrap="square" lIns="121900" tIns="121900" rIns="121900" bIns="121900" anchor="t" anchorCtr="0">
            <a:spAutoFit/>
          </a:bodyPr>
          <a:lstStyle/>
          <a:p>
            <a:pPr>
              <a:lnSpc>
                <a:spcPct val="90000"/>
              </a:lnSpc>
            </a:pPr>
            <a:r>
              <a:rPr lang="es" sz="3733" b="1">
                <a:solidFill>
                  <a:schemeClr val="lt1"/>
                </a:solidFill>
                <a:latin typeface="DM Sans"/>
                <a:ea typeface="DM Sans"/>
                <a:cs typeface="DM Sans"/>
                <a:sym typeface="DM Sans"/>
              </a:rPr>
              <a:t>Nuestra configuración de session requerirá un nuevo módulo:  </a:t>
            </a:r>
            <a:endParaRPr sz="3733" b="1">
              <a:solidFill>
                <a:schemeClr val="lt1"/>
              </a:solidFill>
              <a:latin typeface="DM Sans"/>
              <a:ea typeface="DM Sans"/>
              <a:cs typeface="DM Sans"/>
              <a:sym typeface="DM Sans"/>
            </a:endParaRPr>
          </a:p>
        </p:txBody>
      </p:sp>
      <p:pic>
        <p:nvPicPr>
          <p:cNvPr id="569" name="Google Shape;569;p101"/>
          <p:cNvPicPr preferRelativeResize="0"/>
          <p:nvPr/>
        </p:nvPicPr>
        <p:blipFill>
          <a:blip r:embed="rId3">
            <a:alphaModFix/>
          </a:blip>
          <a:stretch>
            <a:fillRect/>
          </a:stretch>
        </p:blipFill>
        <p:spPr>
          <a:xfrm>
            <a:off x="1903067" y="2021534"/>
            <a:ext cx="8735333" cy="3669033"/>
          </a:xfrm>
          <a:prstGeom prst="rect">
            <a:avLst/>
          </a:prstGeom>
          <a:noFill/>
          <a:ln>
            <a:noFill/>
          </a:ln>
        </p:spPr>
      </p:pic>
      <p:pic>
        <p:nvPicPr>
          <p:cNvPr id="570" name="Google Shape;570;p101"/>
          <p:cNvPicPr preferRelativeResize="0"/>
          <p:nvPr/>
        </p:nvPicPr>
        <p:blipFill>
          <a:blip r:embed="rId4">
            <a:alphaModFix/>
          </a:blip>
          <a:stretch>
            <a:fillRect/>
          </a:stretch>
        </p:blipFill>
        <p:spPr>
          <a:xfrm>
            <a:off x="4301667" y="863201"/>
            <a:ext cx="3965867" cy="325767"/>
          </a:xfrm>
          <a:prstGeom prst="rect">
            <a:avLst/>
          </a:prstGeom>
          <a:noFill/>
          <a:ln>
            <a:noFill/>
          </a:ln>
        </p:spPr>
      </p:pic>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02"/>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endParaRPr sz="2400"/>
          </a:p>
        </p:txBody>
      </p:sp>
      <p:sp>
        <p:nvSpPr>
          <p:cNvPr id="576" name="Google Shape;576;p102"/>
          <p:cNvSpPr txBox="1"/>
          <p:nvPr/>
        </p:nvSpPr>
        <p:spPr>
          <a:xfrm>
            <a:off x="486000" y="601734"/>
            <a:ext cx="10842800" cy="820633"/>
          </a:xfrm>
          <a:prstGeom prst="rect">
            <a:avLst/>
          </a:prstGeom>
          <a:noFill/>
          <a:ln>
            <a:noFill/>
          </a:ln>
        </p:spPr>
        <p:txBody>
          <a:bodyPr spcFirstLastPara="1" wrap="square" lIns="121900" tIns="121900" rIns="121900" bIns="121900" anchor="t" anchorCtr="0">
            <a:spAutoFit/>
          </a:bodyPr>
          <a:lstStyle/>
          <a:p>
            <a:pPr algn="ctr"/>
            <a:r>
              <a:rPr lang="es" sz="3733" b="1">
                <a:solidFill>
                  <a:schemeClr val="lt1"/>
                </a:solidFill>
                <a:latin typeface="DM Sans"/>
                <a:ea typeface="DM Sans"/>
                <a:cs typeface="DM Sans"/>
                <a:sym typeface="DM Sans"/>
              </a:rPr>
              <a:t>La petición de login se hace normal:</a:t>
            </a:r>
            <a:endParaRPr sz="3733" b="1">
              <a:solidFill>
                <a:schemeClr val="lt1"/>
              </a:solidFill>
              <a:latin typeface="DM Sans"/>
              <a:ea typeface="DM Sans"/>
              <a:cs typeface="DM Sans"/>
              <a:sym typeface="DM Sans"/>
            </a:endParaRPr>
          </a:p>
        </p:txBody>
      </p:sp>
      <p:pic>
        <p:nvPicPr>
          <p:cNvPr id="577" name="Google Shape;577;p102"/>
          <p:cNvPicPr preferRelativeResize="0"/>
          <p:nvPr/>
        </p:nvPicPr>
        <p:blipFill>
          <a:blip r:embed="rId3">
            <a:alphaModFix/>
          </a:blip>
          <a:stretch>
            <a:fillRect/>
          </a:stretch>
        </p:blipFill>
        <p:spPr>
          <a:xfrm>
            <a:off x="992887" y="1861968"/>
            <a:ext cx="10206167" cy="1127600"/>
          </a:xfrm>
          <a:prstGeom prst="rect">
            <a:avLst/>
          </a:prstGeom>
          <a:noFill/>
          <a:ln>
            <a:noFill/>
          </a:ln>
        </p:spPr>
      </p:pic>
      <p:sp>
        <p:nvSpPr>
          <p:cNvPr id="578" name="Google Shape;578;p102"/>
          <p:cNvSpPr txBox="1"/>
          <p:nvPr/>
        </p:nvSpPr>
        <p:spPr>
          <a:xfrm>
            <a:off x="2556392" y="3097881"/>
            <a:ext cx="7079200" cy="523180"/>
          </a:xfrm>
          <a:prstGeom prst="rect">
            <a:avLst/>
          </a:prstGeom>
          <a:noFill/>
          <a:ln>
            <a:noFill/>
          </a:ln>
        </p:spPr>
        <p:txBody>
          <a:bodyPr spcFirstLastPara="1" wrap="square" lIns="121900" tIns="121900" rIns="121900" bIns="121900" anchor="t" anchorCtr="0">
            <a:spAutoFit/>
          </a:bodyPr>
          <a:lstStyle/>
          <a:p>
            <a:pPr algn="ctr"/>
            <a:r>
              <a:rPr lang="es" b="1">
                <a:solidFill>
                  <a:schemeClr val="dk1"/>
                </a:solidFill>
                <a:latin typeface="DM Sans"/>
                <a:ea typeface="DM Sans"/>
                <a:cs typeface="DM Sans"/>
                <a:sym typeface="DM Sans"/>
              </a:rPr>
              <a:t>Y la sesión se almacenará en la base de datos</a:t>
            </a:r>
            <a:endParaRPr>
              <a:solidFill>
                <a:schemeClr val="dk1"/>
              </a:solidFill>
              <a:latin typeface="DM Sans"/>
              <a:ea typeface="DM Sans"/>
              <a:cs typeface="DM Sans"/>
              <a:sym typeface="DM Sans"/>
            </a:endParaRPr>
          </a:p>
        </p:txBody>
      </p:sp>
      <p:pic>
        <p:nvPicPr>
          <p:cNvPr id="579" name="Google Shape;579;p102"/>
          <p:cNvPicPr preferRelativeResize="0"/>
          <p:nvPr/>
        </p:nvPicPr>
        <p:blipFill>
          <a:blip r:embed="rId4">
            <a:alphaModFix/>
          </a:blip>
          <a:stretch>
            <a:fillRect/>
          </a:stretch>
        </p:blipFill>
        <p:spPr>
          <a:xfrm>
            <a:off x="2348335" y="3698567"/>
            <a:ext cx="6925999" cy="2033467"/>
          </a:xfrm>
          <a:prstGeom prst="rect">
            <a:avLst/>
          </a:prstGeom>
          <a:noFill/>
          <a:ln>
            <a:noFill/>
          </a:ln>
        </p:spPr>
      </p:pic>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03"/>
          <p:cNvSpPr/>
          <p:nvPr/>
        </p:nvSpPr>
        <p:spPr>
          <a:xfrm>
            <a:off x="872436"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5" name="Google Shape;585;p103"/>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La maravilla del expires</a:t>
            </a:r>
            <a:endParaRPr sz="4667" b="1">
              <a:solidFill>
                <a:schemeClr val="lt1"/>
              </a:solidFill>
              <a:latin typeface="DM Sans"/>
              <a:ea typeface="DM Sans"/>
              <a:cs typeface="DM Sans"/>
              <a:sym typeface="DM Sans"/>
            </a:endParaRPr>
          </a:p>
        </p:txBody>
      </p:sp>
      <p:sp>
        <p:nvSpPr>
          <p:cNvPr id="586" name="Google Shape;586;p103"/>
          <p:cNvSpPr txBox="1"/>
          <p:nvPr/>
        </p:nvSpPr>
        <p:spPr>
          <a:xfrm>
            <a:off x="1223600" y="1803700"/>
            <a:ext cx="6174000" cy="1354176"/>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El objeto sesión almacenado en la base de datos cuenta con un “expires”. Éste está basado en el ttl definido y se encargará de limpiarse automáticamente una vez que pase el tiempo de expiración. Esto </a:t>
            </a:r>
            <a:endParaRPr dirty="0">
              <a:latin typeface="DM Sans"/>
              <a:ea typeface="DM Sans"/>
              <a:cs typeface="DM Sans"/>
              <a:sym typeface="DM Sans"/>
            </a:endParaRPr>
          </a:p>
        </p:txBody>
      </p:sp>
      <p:pic>
        <p:nvPicPr>
          <p:cNvPr id="587" name="Google Shape;587;p103"/>
          <p:cNvPicPr preferRelativeResize="0"/>
          <p:nvPr/>
        </p:nvPicPr>
        <p:blipFill rotWithShape="1">
          <a:blip r:embed="rId3">
            <a:alphaModFix/>
          </a:blip>
          <a:srcRect l="39078" t="75094" r="3948"/>
          <a:stretch/>
        </p:blipFill>
        <p:spPr>
          <a:xfrm>
            <a:off x="1223600" y="3888534"/>
            <a:ext cx="5850368" cy="750833"/>
          </a:xfrm>
          <a:prstGeom prst="rect">
            <a:avLst/>
          </a:prstGeom>
          <a:noFill/>
          <a:ln>
            <a:noFill/>
          </a:ln>
        </p:spPr>
      </p:pic>
      <p:pic>
        <p:nvPicPr>
          <p:cNvPr id="588" name="Google Shape;588;p103"/>
          <p:cNvPicPr preferRelativeResize="0"/>
          <p:nvPr/>
        </p:nvPicPr>
        <p:blipFill rotWithShape="1">
          <a:blip r:embed="rId4">
            <a:alphaModFix/>
          </a:blip>
          <a:srcRect r="62573"/>
          <a:stretch/>
        </p:blipFill>
        <p:spPr>
          <a:xfrm>
            <a:off x="7757423" y="3158100"/>
            <a:ext cx="3255933" cy="2438400"/>
          </a:xfrm>
          <a:prstGeom prst="rect">
            <a:avLst/>
          </a:prstGeom>
          <a:noFill/>
          <a:ln>
            <a:noFill/>
          </a:ln>
        </p:spPr>
      </p:pic>
      <p:cxnSp>
        <p:nvCxnSpPr>
          <p:cNvPr id="589" name="Google Shape;589;p103"/>
          <p:cNvCxnSpPr/>
          <p:nvPr/>
        </p:nvCxnSpPr>
        <p:spPr>
          <a:xfrm rot="10800000" flipH="1">
            <a:off x="4024133" y="4180200"/>
            <a:ext cx="4183600" cy="408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32"/>
          <p:cNvSpPr txBox="1"/>
          <p:nvPr/>
        </p:nvSpPr>
        <p:spPr>
          <a:xfrm>
            <a:off x="1873151" y="25885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chemeClr val="lt1"/>
                </a:solidFill>
                <a:latin typeface="DM Sans"/>
                <a:ea typeface="DM Sans"/>
                <a:cs typeface="DM Sans"/>
                <a:sym typeface="DM Sans"/>
              </a:rPr>
              <a:t>Programación </a:t>
            </a:r>
            <a:r>
              <a:rPr lang="es" sz="5333" b="1">
                <a:solidFill>
                  <a:schemeClr val="accent6"/>
                </a:solidFill>
                <a:latin typeface="DM Sans"/>
                <a:ea typeface="DM Sans"/>
                <a:cs typeface="DM Sans"/>
                <a:sym typeface="DM Sans"/>
              </a:rPr>
              <a:t>web</a:t>
            </a:r>
            <a:endParaRPr sz="5333" b="1">
              <a:solidFill>
                <a:schemeClr val="lt1"/>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3"/>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Repaso</a:t>
            </a:r>
            <a:endParaRPr sz="4667" b="1">
              <a:solidFill>
                <a:srgbClr val="EAFF6A"/>
              </a:solidFill>
              <a:latin typeface="DM Sans"/>
              <a:ea typeface="DM Sans"/>
              <a:cs typeface="DM Sans"/>
              <a:sym typeface="DM Sans"/>
            </a:endParaRPr>
          </a:p>
        </p:txBody>
      </p:sp>
      <p:grpSp>
        <p:nvGrpSpPr>
          <p:cNvPr id="576" name="Google Shape;576;p163"/>
          <p:cNvGrpSpPr/>
          <p:nvPr/>
        </p:nvGrpSpPr>
        <p:grpSpPr>
          <a:xfrm>
            <a:off x="631135" y="826031"/>
            <a:ext cx="985200" cy="9852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79" name="Google Shape;579;p163"/>
          <p:cNvSpPr txBox="1"/>
          <p:nvPr/>
        </p:nvSpPr>
        <p:spPr>
          <a:xfrm>
            <a:off x="631133" y="2243267"/>
            <a:ext cx="5112800" cy="1631175"/>
          </a:xfrm>
          <a:prstGeom prst="rect">
            <a:avLst/>
          </a:prstGeom>
          <a:noFill/>
          <a:ln>
            <a:noFill/>
          </a:ln>
        </p:spPr>
        <p:txBody>
          <a:bodyPr spcFirstLastPara="1" wrap="square" lIns="121900" tIns="121900" rIns="121900" bIns="121900" anchor="t" anchorCtr="0">
            <a:spAutoFit/>
          </a:bodyPr>
          <a:lstStyle/>
          <a:p>
            <a:pPr marL="609585" indent="-419090">
              <a:buClr>
                <a:srgbClr val="EAFF6A"/>
              </a:buClr>
              <a:buSzPts val="1350"/>
              <a:buFont typeface="DM Sans"/>
              <a:buChar char="✓"/>
            </a:pPr>
            <a:r>
              <a:rPr lang="es">
                <a:solidFill>
                  <a:schemeClr val="lt1"/>
                </a:solidFill>
                <a:latin typeface="DM Sans"/>
                <a:ea typeface="DM Sans"/>
                <a:cs typeface="DM Sans"/>
                <a:sym typeface="DM Sans"/>
              </a:rPr>
              <a:t>En la clase 1 se abordó el concepto de ECMAScript, y cómo éste influye en el lenguaje de javascript que nosotros aplicamos en los navegadores y servidores en el día a día.</a:t>
            </a:r>
            <a:endParaRPr>
              <a:solidFill>
                <a:schemeClr val="lt1"/>
              </a:solidFill>
              <a:latin typeface="DM Sans"/>
              <a:ea typeface="DM Sans"/>
              <a:cs typeface="DM Sans"/>
              <a:sym typeface="DM Sans"/>
            </a:endParaRPr>
          </a:p>
        </p:txBody>
      </p:sp>
      <p:sp>
        <p:nvSpPr>
          <p:cNvPr id="580" name="Google Shape;580;p163"/>
          <p:cNvSpPr txBox="1"/>
          <p:nvPr/>
        </p:nvSpPr>
        <p:spPr>
          <a:xfrm>
            <a:off x="6036767" y="2243267"/>
            <a:ext cx="5112800" cy="1908174"/>
          </a:xfrm>
          <a:prstGeom prst="rect">
            <a:avLst/>
          </a:prstGeom>
          <a:noFill/>
          <a:ln>
            <a:noFill/>
          </a:ln>
        </p:spPr>
        <p:txBody>
          <a:bodyPr spcFirstLastPara="1" wrap="square" lIns="121900" tIns="121900" rIns="121900" bIns="121900" anchor="t" anchorCtr="0">
            <a:spAutoFit/>
          </a:bodyPr>
          <a:lstStyle/>
          <a:p>
            <a:pPr marL="609585" indent="-419090">
              <a:buClr>
                <a:schemeClr val="accent6"/>
              </a:buClr>
              <a:buSzPts val="1350"/>
              <a:buFont typeface="DM Sans"/>
              <a:buChar char="✓"/>
            </a:pPr>
            <a:r>
              <a:rPr lang="es">
                <a:solidFill>
                  <a:schemeClr val="lt1"/>
                </a:solidFill>
                <a:latin typeface="DM Sans"/>
                <a:ea typeface="DM Sans"/>
                <a:cs typeface="DM Sans"/>
                <a:sym typeface="DM Sans"/>
              </a:rPr>
              <a:t>ECMAScript definirá los estándares y funcionalidades que tendrá el lenguaje de programación javascript, con el fin de que los navegadores se ajusten a ello y pueda existir una compatibilidad más controlada.</a:t>
            </a:r>
            <a:endParaRPr>
              <a:solidFill>
                <a:schemeClr val="lt1"/>
              </a:solidFill>
              <a:latin typeface="DM Sans"/>
              <a:ea typeface="DM Sans"/>
              <a:cs typeface="DM Sans"/>
              <a:sym typeface="DM Sans"/>
            </a:endParaRPr>
          </a:p>
        </p:txBody>
      </p:sp>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grpSp>
        <p:nvGrpSpPr>
          <p:cNvPr id="594" name="Google Shape;594;p104"/>
          <p:cNvGrpSpPr/>
          <p:nvPr/>
        </p:nvGrpSpPr>
        <p:grpSpPr>
          <a:xfrm>
            <a:off x="5603408" y="1325564"/>
            <a:ext cx="985200" cy="985200"/>
            <a:chOff x="974706" y="2467173"/>
            <a:chExt cx="738900" cy="738900"/>
          </a:xfrm>
        </p:grpSpPr>
        <p:sp>
          <p:nvSpPr>
            <p:cNvPr id="595" name="Google Shape;595;p104"/>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96" name="Google Shape;596;p10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97" name="Google Shape;597;p104"/>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Pruebas de sesiones </a:t>
            </a:r>
            <a:endParaRPr sz="5333" b="1">
              <a:solidFill>
                <a:schemeClr val="dk1"/>
              </a:solidFill>
              <a:highlight>
                <a:srgbClr val="EAFF6A"/>
              </a:highlight>
              <a:latin typeface="DM Sans"/>
              <a:ea typeface="DM Sans"/>
              <a:cs typeface="DM Sans"/>
              <a:sym typeface="DM Sans"/>
            </a:endParaRPr>
          </a:p>
        </p:txBody>
      </p:sp>
      <p:sp>
        <p:nvSpPr>
          <p:cNvPr id="598" name="Google Shape;598;p104"/>
          <p:cNvSpPr txBox="1"/>
          <p:nvPr/>
        </p:nvSpPr>
        <p:spPr>
          <a:xfrm>
            <a:off x="1316400" y="45640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min</a:t>
            </a:r>
            <a:endParaRPr sz="2667" b="1">
              <a:solidFill>
                <a:srgbClr val="83AEFB"/>
              </a:solidFill>
              <a:latin typeface="DM Sans"/>
              <a:ea typeface="DM Sans"/>
              <a:cs typeface="DM Sans"/>
              <a:sym typeface="DM Sans"/>
            </a:endParaRPr>
          </a:p>
        </p:txBody>
      </p:sp>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pSp>
        <p:nvGrpSpPr>
          <p:cNvPr id="603" name="Google Shape;603;p105"/>
          <p:cNvGrpSpPr/>
          <p:nvPr/>
        </p:nvGrpSpPr>
        <p:grpSpPr>
          <a:xfrm>
            <a:off x="609796" y="624398"/>
            <a:ext cx="574765" cy="574765"/>
            <a:chOff x="974706" y="2467173"/>
            <a:chExt cx="738900" cy="738900"/>
          </a:xfrm>
        </p:grpSpPr>
        <p:sp>
          <p:nvSpPr>
            <p:cNvPr id="604" name="Google Shape;604;p105"/>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05" name="Google Shape;605;p10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06" name="Google Shape;606;p105"/>
          <p:cNvSpPr txBox="1"/>
          <p:nvPr/>
        </p:nvSpPr>
        <p:spPr>
          <a:xfrm>
            <a:off x="668600" y="1442334"/>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Pruebas de sesiones</a:t>
            </a:r>
            <a:endParaRPr sz="5333" b="1">
              <a:solidFill>
                <a:schemeClr val="dk1"/>
              </a:solidFill>
              <a:latin typeface="DM Sans"/>
              <a:ea typeface="DM Sans"/>
              <a:cs typeface="DM Sans"/>
              <a:sym typeface="DM Sans"/>
            </a:endParaRPr>
          </a:p>
        </p:txBody>
      </p:sp>
      <p:pic>
        <p:nvPicPr>
          <p:cNvPr id="607" name="Google Shape;607;p105"/>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08" name="Google Shape;608;p105"/>
          <p:cNvSpPr txBox="1"/>
          <p:nvPr/>
        </p:nvSpPr>
        <p:spPr>
          <a:xfrm>
            <a:off x="757233" y="3409501"/>
            <a:ext cx="100208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Con base en un servidor de express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Desarrollar un sistema de storage para Mongo en Atlas y realizar pruebas siguientes:</a:t>
            </a:r>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Coloca el ttl = 15. Analiza el comportamiento de la sesión si hago peticiones constantes al endpoint de login. Revisa el tiempo de expiración.</a:t>
            </a:r>
            <a:endParaRPr>
              <a:latin typeface="DM Sans"/>
              <a:ea typeface="DM Sans"/>
              <a:cs typeface="DM Sans"/>
              <a:sym typeface="DM Sans"/>
            </a:endParaRPr>
          </a:p>
          <a:p>
            <a:pPr marL="1219170"/>
            <a:endParaRPr>
              <a:latin typeface="DM Sans"/>
              <a:ea typeface="DM Sans"/>
              <a:cs typeface="DM Sans"/>
              <a:sym typeface="DM Sans"/>
            </a:endParaRPr>
          </a:p>
          <a:p>
            <a:pPr marL="1219170" lvl="1" indent="-419090">
              <a:buSzPts val="1350"/>
              <a:buFont typeface="DM Sans"/>
              <a:buChar char="○"/>
            </a:pPr>
            <a:r>
              <a:rPr lang="es">
                <a:latin typeface="DM Sans"/>
                <a:ea typeface="DM Sans"/>
                <a:cs typeface="DM Sans"/>
                <a:sym typeface="DM Sans"/>
              </a:rPr>
              <a:t>Retira el ttl de la configuración y genera una nueva sesión. Analiza el tiempo de expiración que se genera por default</a:t>
            </a:r>
            <a:endParaRPr>
              <a:latin typeface="DM Sans"/>
              <a:ea typeface="DM Sans"/>
              <a:cs typeface="DM Sans"/>
              <a:sym typeface="DM Sans"/>
            </a:endParaRPr>
          </a:p>
        </p:txBody>
      </p:sp>
      <p:sp>
        <p:nvSpPr>
          <p:cNvPr id="609" name="Google Shape;609;p105"/>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6"/>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615" name="Google Shape;615;p106"/>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07"/>
          <p:cNvSpPr txBox="1"/>
          <p:nvPr/>
        </p:nvSpPr>
        <p:spPr>
          <a:xfrm>
            <a:off x="1881951" y="25121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Acercamiento a nuestro</a:t>
            </a:r>
            <a:endParaRPr sz="5333" b="1">
              <a:solidFill>
                <a:schemeClr val="lt1"/>
              </a:solidFill>
              <a:latin typeface="DM Sans"/>
              <a:ea typeface="DM Sans"/>
              <a:cs typeface="DM Sans"/>
              <a:sym typeface="DM Sans"/>
            </a:endParaRPr>
          </a:p>
          <a:p>
            <a:pPr algn="ctr">
              <a:lnSpc>
                <a:spcPct val="90000"/>
              </a:lnSpc>
              <a:buClr>
                <a:srgbClr val="000000"/>
              </a:buClr>
              <a:buSzPts val="4000"/>
            </a:pPr>
            <a:r>
              <a:rPr lang="es" sz="5333" b="1">
                <a:solidFill>
                  <a:srgbClr val="83AEFB"/>
                </a:solidFill>
                <a:latin typeface="DM Sans"/>
                <a:ea typeface="DM Sans"/>
                <a:cs typeface="DM Sans"/>
                <a:sym typeface="DM Sans"/>
              </a:rPr>
              <a:t>primer login</a:t>
            </a:r>
            <a:endParaRPr sz="5333" b="1">
              <a:solidFill>
                <a:srgbClr val="83AEFB"/>
              </a:solidFill>
              <a:latin typeface="DM Sans"/>
              <a:ea typeface="DM Sans"/>
              <a:cs typeface="DM Sans"/>
              <a:sym typeface="DM Sans"/>
            </a:endParaRPr>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08"/>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rgbClr val="EAFF6A"/>
                </a:solidFill>
                <a:latin typeface="DM Sans"/>
                <a:ea typeface="DM Sans"/>
                <a:cs typeface="DM Sans"/>
                <a:sym typeface="DM Sans"/>
              </a:rPr>
              <a:t>Hands on lab</a:t>
            </a:r>
            <a:endParaRPr sz="4667" b="1">
              <a:solidFill>
                <a:srgbClr val="EAFF6A"/>
              </a:solidFill>
              <a:latin typeface="DM Sans"/>
              <a:ea typeface="DM Sans"/>
              <a:cs typeface="DM Sans"/>
              <a:sym typeface="DM Sans"/>
            </a:endParaRPr>
          </a:p>
        </p:txBody>
      </p:sp>
      <p:sp>
        <p:nvSpPr>
          <p:cNvPr id="626" name="Google Shape;626;p108"/>
          <p:cNvSpPr txBox="1"/>
          <p:nvPr/>
        </p:nvSpPr>
        <p:spPr>
          <a:xfrm>
            <a:off x="631133" y="1964934"/>
            <a:ext cx="11130000" cy="418514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2933">
                <a:solidFill>
                  <a:srgbClr val="B7B7B7"/>
                </a:solidFill>
                <a:latin typeface="DM Sans"/>
                <a:ea typeface="DM Sans"/>
                <a:cs typeface="DM Sans"/>
                <a:sym typeface="DM Sans"/>
              </a:rPr>
              <a:t>En esta instancia de la clase</a:t>
            </a:r>
            <a:r>
              <a:rPr lang="es" sz="2933" b="1">
                <a:solidFill>
                  <a:srgbClr val="B7B7B7"/>
                </a:solidFill>
                <a:latin typeface="DM Sans"/>
                <a:ea typeface="DM Sans"/>
                <a:cs typeface="DM Sans"/>
                <a:sym typeface="DM Sans"/>
              </a:rPr>
              <a:t> repasaremos </a:t>
            </a:r>
            <a:r>
              <a:rPr lang="es" sz="2933">
                <a:solidFill>
                  <a:srgbClr val="B7B7B7"/>
                </a:solidFill>
                <a:latin typeface="DM Sans"/>
                <a:ea typeface="DM Sans"/>
                <a:cs typeface="DM Sans"/>
                <a:sym typeface="DM Sans"/>
              </a:rPr>
              <a:t>algunos de los conceptos vistos en clase con una aplicación</a:t>
            </a:r>
            <a:endParaRPr sz="2933">
              <a:solidFill>
                <a:srgbClr val="B7B7B7"/>
              </a:solidFill>
              <a:latin typeface="DM Sans"/>
              <a:ea typeface="DM Sans"/>
              <a:cs typeface="DM Sans"/>
              <a:sym typeface="DM Sans"/>
            </a:endParaRPr>
          </a:p>
          <a:p>
            <a:pPr>
              <a:buClr>
                <a:schemeClr val="dk1"/>
              </a:buClr>
              <a:buSzPts val="1100"/>
            </a:pPr>
            <a:endParaRPr sz="2933">
              <a:solidFill>
                <a:srgbClr val="B7B7B7"/>
              </a:solidFill>
              <a:latin typeface="DM Sans"/>
              <a:ea typeface="DM Sans"/>
              <a:cs typeface="DM Sans"/>
              <a:sym typeface="DM Sans"/>
            </a:endParaRPr>
          </a:p>
          <a:p>
            <a:pPr>
              <a:buClr>
                <a:schemeClr val="dk1"/>
              </a:buClr>
              <a:buSzPts val="1100"/>
            </a:pPr>
            <a:r>
              <a:rPr lang="es" sz="2933" b="1">
                <a:solidFill>
                  <a:srgbClr val="83AEFB"/>
                </a:solidFill>
                <a:latin typeface="DM Sans"/>
                <a:ea typeface="DM Sans"/>
                <a:cs typeface="DM Sans"/>
                <a:sym typeface="DM Sans"/>
              </a:rPr>
              <a:t>¿De qué manera?</a:t>
            </a:r>
            <a:endParaRPr sz="2933" b="1">
              <a:solidFill>
                <a:srgbClr val="83AEFB"/>
              </a:solidFill>
              <a:latin typeface="DM Sans"/>
              <a:ea typeface="DM Sans"/>
              <a:cs typeface="DM Sans"/>
              <a:sym typeface="DM Sans"/>
            </a:endParaRPr>
          </a:p>
          <a:p>
            <a:r>
              <a:rPr lang="es" sz="2933">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933">
              <a:solidFill>
                <a:srgbClr val="B7B7B7"/>
              </a:solidFill>
              <a:latin typeface="DM Sans"/>
              <a:ea typeface="DM Sans"/>
              <a:cs typeface="DM Sans"/>
              <a:sym typeface="DM Sans"/>
            </a:endParaRPr>
          </a:p>
          <a:p>
            <a:endParaRPr sz="2933">
              <a:solidFill>
                <a:srgbClr val="B7B7B7"/>
              </a:solidFill>
              <a:latin typeface="DM Sans"/>
              <a:ea typeface="DM Sans"/>
              <a:cs typeface="DM Sans"/>
              <a:sym typeface="DM Sans"/>
            </a:endParaRPr>
          </a:p>
          <a:p>
            <a:r>
              <a:rPr lang="es" sz="2133">
                <a:solidFill>
                  <a:srgbClr val="B7B7B7"/>
                </a:solidFill>
                <a:latin typeface="DM Sans"/>
                <a:ea typeface="DM Sans"/>
                <a:cs typeface="DM Sans"/>
                <a:sym typeface="DM Sans"/>
              </a:rPr>
              <a:t>Tiempo estimado: </a:t>
            </a:r>
            <a:r>
              <a:rPr lang="es" sz="2133" b="1">
                <a:solidFill>
                  <a:srgbClr val="83AEFB"/>
                </a:solidFill>
                <a:latin typeface="DM Sans"/>
                <a:ea typeface="DM Sans"/>
                <a:cs typeface="DM Sans"/>
                <a:sym typeface="DM Sans"/>
              </a:rPr>
              <a:t> 35-45min</a:t>
            </a:r>
            <a:endParaRPr sz="2133" b="1">
              <a:solidFill>
                <a:srgbClr val="83AEFB"/>
              </a:solidFill>
              <a:latin typeface="DM Sans"/>
              <a:ea typeface="DM Sans"/>
              <a:cs typeface="DM Sans"/>
              <a:sym typeface="DM Sans"/>
            </a:endParaRPr>
          </a:p>
        </p:txBody>
      </p:sp>
      <p:grpSp>
        <p:nvGrpSpPr>
          <p:cNvPr id="627" name="Google Shape;627;p108"/>
          <p:cNvGrpSpPr/>
          <p:nvPr/>
        </p:nvGrpSpPr>
        <p:grpSpPr>
          <a:xfrm>
            <a:off x="631135" y="826031"/>
            <a:ext cx="985200" cy="985200"/>
            <a:chOff x="473351" y="619523"/>
            <a:chExt cx="738900" cy="738900"/>
          </a:xfrm>
        </p:grpSpPr>
        <p:sp>
          <p:nvSpPr>
            <p:cNvPr id="628" name="Google Shape;628;p108"/>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29" name="Google Shape;629;p10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109"/>
          <p:cNvGrpSpPr/>
          <p:nvPr/>
        </p:nvGrpSpPr>
        <p:grpSpPr>
          <a:xfrm>
            <a:off x="609800" y="624382"/>
            <a:ext cx="574765" cy="574765"/>
            <a:chOff x="473351" y="619523"/>
            <a:chExt cx="738900" cy="738900"/>
          </a:xfrm>
        </p:grpSpPr>
        <p:sp>
          <p:nvSpPr>
            <p:cNvPr id="635" name="Google Shape;635;p10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36" name="Google Shape;636;p109"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37" name="Google Shape;637;p109"/>
          <p:cNvSpPr txBox="1"/>
          <p:nvPr/>
        </p:nvSpPr>
        <p:spPr>
          <a:xfrm>
            <a:off x="754833" y="1370101"/>
            <a:ext cx="11365600" cy="781777"/>
          </a:xfrm>
          <a:prstGeom prst="rect">
            <a:avLst/>
          </a:prstGeom>
          <a:noFill/>
          <a:ln>
            <a:noFill/>
          </a:ln>
        </p:spPr>
        <p:txBody>
          <a:bodyPr spcFirstLastPara="1" wrap="square" lIns="121900" tIns="121900" rIns="121900" bIns="121900" anchor="t" anchorCtr="0">
            <a:spAutoFit/>
          </a:bodyPr>
          <a:lstStyle/>
          <a:p>
            <a:pPr>
              <a:lnSpc>
                <a:spcPct val="90000"/>
              </a:lnSpc>
            </a:pPr>
            <a:r>
              <a:rPr lang="es" sz="3867" b="1">
                <a:solidFill>
                  <a:schemeClr val="dk1"/>
                </a:solidFill>
                <a:latin typeface="DM Sans"/>
                <a:ea typeface="DM Sans"/>
                <a:cs typeface="DM Sans"/>
                <a:sym typeface="DM Sans"/>
              </a:rPr>
              <a:t>Primer login por formulario</a:t>
            </a:r>
            <a:endParaRPr sz="3867" b="1">
              <a:solidFill>
                <a:schemeClr val="dk1"/>
              </a:solidFill>
              <a:latin typeface="DM Sans"/>
              <a:ea typeface="DM Sans"/>
              <a:cs typeface="DM Sans"/>
              <a:sym typeface="DM Sans"/>
            </a:endParaRPr>
          </a:p>
        </p:txBody>
      </p:sp>
      <p:sp>
        <p:nvSpPr>
          <p:cNvPr id="638" name="Google Shape;638;p109"/>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39" name="Google Shape;639;p109"/>
          <p:cNvSpPr txBox="1"/>
          <p:nvPr/>
        </p:nvSpPr>
        <p:spPr>
          <a:xfrm>
            <a:off x="669800" y="2152101"/>
            <a:ext cx="10852400" cy="2837147"/>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¿Cómo lo hacemos? </a:t>
            </a:r>
            <a:r>
              <a:rPr lang="es" b="1" dirty="0">
                <a:latin typeface="DM Sans"/>
                <a:ea typeface="DM Sans"/>
                <a:cs typeface="DM Sans"/>
                <a:sym typeface="DM Sans"/>
              </a:rPr>
              <a:t>Se levantará un sistema de login completo utilizando router + motor de plantillas Handlebars + base de datos para usuarios y sesiones + </a:t>
            </a:r>
            <a:endParaRPr b="1" dirty="0">
              <a:latin typeface="DM Sans"/>
              <a:ea typeface="DM Sans"/>
              <a:cs typeface="DM Sans"/>
              <a:sym typeface="DM Sans"/>
            </a:endParaRPr>
          </a:p>
          <a:p>
            <a:endParaRPr b="1" dirty="0">
              <a:latin typeface="DM Sans"/>
              <a:ea typeface="DM Sans"/>
              <a:cs typeface="DM Sans"/>
              <a:sym typeface="DM Sans"/>
            </a:endParaRPr>
          </a:p>
          <a:p>
            <a:pPr marL="609585" indent="-419090">
              <a:buClr>
                <a:srgbClr val="EA90FF"/>
              </a:buClr>
              <a:buSzPts val="1350"/>
              <a:buFont typeface="DM Sans"/>
              <a:buChar char="✓"/>
            </a:pPr>
            <a:r>
              <a:rPr lang="es" dirty="0">
                <a:latin typeface="DM Sans"/>
                <a:ea typeface="DM Sans"/>
                <a:cs typeface="DM Sans"/>
                <a:sym typeface="DM Sans"/>
              </a:rPr>
              <a:t>Se deberá contar con una estructura de router para sessions en /api/sessions/ el cual contará con métodos para registrar a un usuario y para su respectivo login</a:t>
            </a:r>
            <a:endParaRPr dirty="0">
              <a:latin typeface="DM Sans"/>
              <a:ea typeface="DM Sans"/>
              <a:cs typeface="DM Sans"/>
              <a:sym typeface="DM Sans"/>
            </a:endParaRPr>
          </a:p>
          <a:p>
            <a:pPr marL="609585" indent="-419090">
              <a:spcBef>
                <a:spcPts val="1333"/>
              </a:spcBef>
              <a:buClr>
                <a:srgbClr val="EA90FF"/>
              </a:buClr>
              <a:buSzPts val="1350"/>
              <a:buFont typeface="DM Sans"/>
              <a:buChar char="✓"/>
            </a:pPr>
            <a:r>
              <a:rPr lang="es" dirty="0">
                <a:latin typeface="DM Sans"/>
                <a:ea typeface="DM Sans"/>
                <a:cs typeface="DM Sans"/>
                <a:sym typeface="DM Sans"/>
              </a:rPr>
              <a:t>Se deberá contar además con un router de vistas en la ruta base / para llevar al formulario de login, de registro y de perfil.</a:t>
            </a:r>
            <a:endParaRPr dirty="0">
              <a:latin typeface="DM Sans"/>
              <a:ea typeface="DM Sans"/>
              <a:cs typeface="DM Sans"/>
              <a:sym typeface="DM Sans"/>
            </a:endParaRPr>
          </a:p>
          <a:p>
            <a:pPr marL="609585">
              <a:lnSpc>
                <a:spcPct val="115000"/>
              </a:lnSpc>
              <a:spcBef>
                <a:spcPts val="1333"/>
              </a:spcBef>
            </a:pPr>
            <a:endParaRPr dirty="0">
              <a:latin typeface="DM Sans"/>
              <a:ea typeface="DM Sans"/>
              <a:cs typeface="DM Sans"/>
              <a:sym typeface="DM Sans"/>
            </a:endParaRPr>
          </a:p>
        </p:txBody>
      </p:sp>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pSp>
        <p:nvGrpSpPr>
          <p:cNvPr id="644" name="Google Shape;644;p110"/>
          <p:cNvGrpSpPr/>
          <p:nvPr/>
        </p:nvGrpSpPr>
        <p:grpSpPr>
          <a:xfrm>
            <a:off x="609800" y="624382"/>
            <a:ext cx="574765" cy="574765"/>
            <a:chOff x="473351" y="619523"/>
            <a:chExt cx="738900" cy="738900"/>
          </a:xfrm>
        </p:grpSpPr>
        <p:sp>
          <p:nvSpPr>
            <p:cNvPr id="645" name="Google Shape;645;p110"/>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646" name="Google Shape;646;p110"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47" name="Google Shape;647;p110"/>
          <p:cNvSpPr txBox="1"/>
          <p:nvPr/>
        </p:nvSpPr>
        <p:spPr>
          <a:xfrm>
            <a:off x="1240733" y="624367"/>
            <a:ext cx="38900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HANDS ON LAB</a:t>
            </a:r>
            <a:endParaRPr sz="2400">
              <a:latin typeface="DM Sans"/>
              <a:ea typeface="DM Sans"/>
              <a:cs typeface="DM Sans"/>
              <a:sym typeface="DM Sans"/>
            </a:endParaRPr>
          </a:p>
        </p:txBody>
      </p:sp>
      <p:sp>
        <p:nvSpPr>
          <p:cNvPr id="648" name="Google Shape;648;p110"/>
          <p:cNvSpPr txBox="1"/>
          <p:nvPr/>
        </p:nvSpPr>
        <p:spPr>
          <a:xfrm>
            <a:off x="669800" y="1271401"/>
            <a:ext cx="10852400" cy="5112128"/>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solidFill>
                  <a:schemeClr val="dk1"/>
                </a:solidFill>
                <a:latin typeface="DM Sans"/>
                <a:ea typeface="DM Sans"/>
                <a:cs typeface="DM Sans"/>
                <a:sym typeface="DM Sans"/>
              </a:rPr>
              <a:t>El formulario de registro insertará en la base de datos el usuario. El cual deberá contar con:</a:t>
            </a:r>
            <a:endParaRPr>
              <a:solidFill>
                <a:schemeClr val="dk1"/>
              </a:solidFill>
              <a:latin typeface="DM Sans"/>
              <a:ea typeface="DM Sans"/>
              <a:cs typeface="DM Sans"/>
              <a:sym typeface="DM Sans"/>
            </a:endParaRPr>
          </a:p>
          <a:p>
            <a:pPr marL="1219170" lvl="1" indent="-419090">
              <a:spcBef>
                <a:spcPts val="1333"/>
              </a:spcBef>
              <a:buClr>
                <a:schemeClr val="dk1"/>
              </a:buClr>
              <a:buSzPts val="1350"/>
              <a:buFont typeface="DM Sans"/>
              <a:buChar char="○"/>
            </a:pPr>
            <a:r>
              <a:rPr lang="es">
                <a:solidFill>
                  <a:schemeClr val="dk1"/>
                </a:solidFill>
                <a:latin typeface="DM Sans"/>
                <a:ea typeface="DM Sans"/>
                <a:cs typeface="DM Sans"/>
                <a:sym typeface="DM Sans"/>
              </a:rPr>
              <a:t>first_name</a:t>
            </a:r>
            <a:endParaRPr>
              <a:solidFill>
                <a:schemeClr val="dk1"/>
              </a:solidFill>
              <a:latin typeface="DM Sans"/>
              <a:ea typeface="DM Sans"/>
              <a:cs typeface="DM Sans"/>
              <a:sym typeface="DM Sans"/>
            </a:endParaRPr>
          </a:p>
          <a:p>
            <a:pPr marL="1219170" lvl="1" indent="-419090">
              <a:spcBef>
                <a:spcPts val="1333"/>
              </a:spcBef>
              <a:buClr>
                <a:schemeClr val="dk1"/>
              </a:buClr>
              <a:buSzPts val="1350"/>
              <a:buFont typeface="DM Sans"/>
              <a:buChar char="○"/>
            </a:pPr>
            <a:r>
              <a:rPr lang="es">
                <a:solidFill>
                  <a:schemeClr val="dk1"/>
                </a:solidFill>
                <a:latin typeface="DM Sans"/>
                <a:ea typeface="DM Sans"/>
                <a:cs typeface="DM Sans"/>
                <a:sym typeface="DM Sans"/>
              </a:rPr>
              <a:t>last_name</a:t>
            </a:r>
            <a:endParaRPr>
              <a:solidFill>
                <a:schemeClr val="dk1"/>
              </a:solidFill>
              <a:latin typeface="DM Sans"/>
              <a:ea typeface="DM Sans"/>
              <a:cs typeface="DM Sans"/>
              <a:sym typeface="DM Sans"/>
            </a:endParaRPr>
          </a:p>
          <a:p>
            <a:pPr marL="1219170" lvl="1" indent="-419090">
              <a:spcBef>
                <a:spcPts val="1333"/>
              </a:spcBef>
              <a:buClr>
                <a:schemeClr val="dk1"/>
              </a:buClr>
              <a:buSzPts val="1350"/>
              <a:buFont typeface="DM Sans"/>
              <a:buChar char="○"/>
            </a:pPr>
            <a:r>
              <a:rPr lang="es">
                <a:solidFill>
                  <a:schemeClr val="dk1"/>
                </a:solidFill>
                <a:latin typeface="DM Sans"/>
                <a:ea typeface="DM Sans"/>
                <a:cs typeface="DM Sans"/>
                <a:sym typeface="DM Sans"/>
              </a:rPr>
              <a:t>email</a:t>
            </a:r>
            <a:endParaRPr>
              <a:solidFill>
                <a:schemeClr val="dk1"/>
              </a:solidFill>
              <a:latin typeface="DM Sans"/>
              <a:ea typeface="DM Sans"/>
              <a:cs typeface="DM Sans"/>
              <a:sym typeface="DM Sans"/>
            </a:endParaRPr>
          </a:p>
          <a:p>
            <a:pPr marL="1219170" lvl="1" indent="-419090">
              <a:spcBef>
                <a:spcPts val="1333"/>
              </a:spcBef>
              <a:buClr>
                <a:schemeClr val="dk1"/>
              </a:buClr>
              <a:buSzPts val="1350"/>
              <a:buFont typeface="DM Sans"/>
              <a:buChar char="○"/>
            </a:pPr>
            <a:r>
              <a:rPr lang="es">
                <a:solidFill>
                  <a:schemeClr val="dk1"/>
                </a:solidFill>
                <a:latin typeface="DM Sans"/>
                <a:ea typeface="DM Sans"/>
                <a:cs typeface="DM Sans"/>
                <a:sym typeface="DM Sans"/>
              </a:rPr>
              <a:t>age</a:t>
            </a:r>
            <a:endParaRPr>
              <a:solidFill>
                <a:schemeClr val="dk1"/>
              </a:solidFill>
              <a:latin typeface="DM Sans"/>
              <a:ea typeface="DM Sans"/>
              <a:cs typeface="DM Sans"/>
              <a:sym typeface="DM Sans"/>
            </a:endParaRPr>
          </a:p>
          <a:p>
            <a:pPr marL="1219170" lvl="1" indent="-419090">
              <a:spcBef>
                <a:spcPts val="1333"/>
              </a:spcBef>
              <a:buClr>
                <a:schemeClr val="dk1"/>
              </a:buClr>
              <a:buSzPts val="1350"/>
              <a:buFont typeface="DM Sans"/>
              <a:buChar char="○"/>
            </a:pPr>
            <a:r>
              <a:rPr lang="es">
                <a:solidFill>
                  <a:schemeClr val="dk1"/>
                </a:solidFill>
                <a:latin typeface="DM Sans"/>
                <a:ea typeface="DM Sans"/>
                <a:cs typeface="DM Sans"/>
                <a:sym typeface="DM Sans"/>
              </a:rPr>
              <a:t>password</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Se debe contar con el formulario de login el cual corroborará que el usuario exista en la base, y además genere un objeto user en req.session, indicando que puede utilizar la página.</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Agregar validaciones a las rutas de vistas para que, si aún no estoy logueado, no pueda entrar a ver mi perfil, y si ya estoy logueado, no pueda volver a loguearme o registrarme.</a:t>
            </a:r>
            <a:endParaRPr>
              <a:latin typeface="DM Sans"/>
              <a:ea typeface="DM Sans"/>
              <a:cs typeface="DM Sans"/>
              <a:sym typeface="DM Sans"/>
            </a:endParaRPr>
          </a:p>
          <a:p>
            <a:pPr marL="609585" indent="-419090">
              <a:spcBef>
                <a:spcPts val="1333"/>
              </a:spcBef>
              <a:buClr>
                <a:srgbClr val="EA90FF"/>
              </a:buClr>
              <a:buSzPts val="1350"/>
              <a:buFont typeface="DM Sans"/>
              <a:buChar char="✓"/>
            </a:pPr>
            <a:r>
              <a:rPr lang="es">
                <a:latin typeface="DM Sans"/>
                <a:ea typeface="DM Sans"/>
                <a:cs typeface="DM Sans"/>
                <a:sym typeface="DM Sans"/>
              </a:rPr>
              <a:t>En la vista de perfil, se deben arrojar los datos </a:t>
            </a:r>
            <a:r>
              <a:rPr lang="es" b="1">
                <a:latin typeface="DM Sans"/>
                <a:ea typeface="DM Sans"/>
                <a:cs typeface="DM Sans"/>
                <a:sym typeface="DM Sans"/>
              </a:rPr>
              <a:t>no sensibles</a:t>
            </a:r>
            <a:r>
              <a:rPr lang="es">
                <a:latin typeface="DM Sans"/>
                <a:ea typeface="DM Sans"/>
                <a:cs typeface="DM Sans"/>
                <a:sym typeface="DM Sans"/>
              </a:rPr>
              <a:t> del usuario que se haya logueado.</a:t>
            </a:r>
            <a:endParaRPr>
              <a:latin typeface="DM Sans"/>
              <a:ea typeface="DM Sans"/>
              <a:cs typeface="DM Sans"/>
              <a:sym typeface="DM Sans"/>
            </a:endParaRPr>
          </a:p>
          <a:p>
            <a:pPr marL="609585">
              <a:lnSpc>
                <a:spcPct val="115000"/>
              </a:lnSpc>
              <a:spcBef>
                <a:spcPts val="1333"/>
              </a:spcBef>
            </a:pPr>
            <a:endParaRPr>
              <a:latin typeface="DM Sans"/>
              <a:ea typeface="DM Sans"/>
              <a:cs typeface="DM Sans"/>
              <a:sym typeface="DM Sans"/>
            </a:endParaRPr>
          </a:p>
        </p:txBody>
      </p:sp>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3" name="Google Shape;653;p111"/>
          <p:cNvGrpSpPr/>
          <p:nvPr/>
        </p:nvGrpSpPr>
        <p:grpSpPr>
          <a:xfrm>
            <a:off x="5603408" y="1325564"/>
            <a:ext cx="985200" cy="985200"/>
            <a:chOff x="974706" y="2467173"/>
            <a:chExt cx="738900" cy="738900"/>
          </a:xfrm>
        </p:grpSpPr>
        <p:sp>
          <p:nvSpPr>
            <p:cNvPr id="654" name="Google Shape;654;p111"/>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55" name="Google Shape;655;p11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56" name="Google Shape;656;p111"/>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Reajustando autorización</a:t>
            </a:r>
            <a:endParaRPr sz="5333" b="1">
              <a:solidFill>
                <a:schemeClr val="dk1"/>
              </a:solidFill>
              <a:highlight>
                <a:srgbClr val="EAFF6A"/>
              </a:highlight>
              <a:latin typeface="DM Sans"/>
              <a:ea typeface="DM Sans"/>
              <a:cs typeface="DM Sans"/>
              <a:sym typeface="DM Sans"/>
            </a:endParaRPr>
          </a:p>
        </p:txBody>
      </p:sp>
      <p:sp>
        <p:nvSpPr>
          <p:cNvPr id="657" name="Google Shape;657;p111"/>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15min</a:t>
            </a:r>
            <a:endParaRPr sz="2667" b="1">
              <a:solidFill>
                <a:srgbClr val="83AEFB"/>
              </a:solidFill>
              <a:latin typeface="DM Sans"/>
              <a:ea typeface="DM Sans"/>
              <a:cs typeface="DM Sans"/>
              <a:sym typeface="DM Sans"/>
            </a:endParaRPr>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grpSp>
        <p:nvGrpSpPr>
          <p:cNvPr id="662" name="Google Shape;662;p112"/>
          <p:cNvGrpSpPr/>
          <p:nvPr/>
        </p:nvGrpSpPr>
        <p:grpSpPr>
          <a:xfrm>
            <a:off x="609796" y="624398"/>
            <a:ext cx="574765" cy="574765"/>
            <a:chOff x="974706" y="2467173"/>
            <a:chExt cx="738900" cy="738900"/>
          </a:xfrm>
        </p:grpSpPr>
        <p:sp>
          <p:nvSpPr>
            <p:cNvPr id="663" name="Google Shape;663;p112"/>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64" name="Google Shape;664;p11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65" name="Google Shape;665;p112"/>
          <p:cNvSpPr txBox="1"/>
          <p:nvPr/>
        </p:nvSpPr>
        <p:spPr>
          <a:xfrm>
            <a:off x="668600" y="1442334"/>
            <a:ext cx="10642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Reajustando autorización</a:t>
            </a:r>
            <a:endParaRPr sz="5333" b="1">
              <a:solidFill>
                <a:schemeClr val="dk1"/>
              </a:solidFill>
              <a:latin typeface="DM Sans"/>
              <a:ea typeface="DM Sans"/>
              <a:cs typeface="DM Sans"/>
              <a:sym typeface="DM Sans"/>
            </a:endParaRPr>
          </a:p>
        </p:txBody>
      </p:sp>
      <p:pic>
        <p:nvPicPr>
          <p:cNvPr id="666" name="Google Shape;666;p112"/>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67" name="Google Shape;667;p112"/>
          <p:cNvSpPr txBox="1"/>
          <p:nvPr/>
        </p:nvSpPr>
        <p:spPr>
          <a:xfrm>
            <a:off x="668600" y="2670701"/>
            <a:ext cx="10020800" cy="312902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Con base en el proyecto realizado en el Hands on lab:</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Cambiar la validación de rutas por middlewares de rutas públicas o privadas. </a:t>
            </a:r>
            <a:endParaRPr>
              <a:latin typeface="DM Sans"/>
              <a:ea typeface="DM Sans"/>
              <a:cs typeface="DM Sans"/>
              <a:sym typeface="DM Sans"/>
            </a:endParaRPr>
          </a:p>
          <a:p>
            <a:pPr marL="1219170" lvl="1" indent="-419090">
              <a:spcBef>
                <a:spcPts val="1333"/>
              </a:spcBef>
              <a:buSzPts val="1350"/>
              <a:buFont typeface="DM Sans"/>
              <a:buChar char="○"/>
            </a:pPr>
            <a:r>
              <a:rPr lang="es">
                <a:latin typeface="DM Sans"/>
                <a:ea typeface="DM Sans"/>
                <a:cs typeface="DM Sans"/>
                <a:sym typeface="DM Sans"/>
              </a:rPr>
              <a:t>Las rutas públicas deben regresar siempre a la pantalla de login en caso de que no se reconozca una session activa.</a:t>
            </a:r>
            <a:endParaRPr>
              <a:latin typeface="DM Sans"/>
              <a:ea typeface="DM Sans"/>
              <a:cs typeface="DM Sans"/>
              <a:sym typeface="DM Sans"/>
            </a:endParaRPr>
          </a:p>
          <a:p>
            <a:pPr marL="1219170" lvl="1" indent="-419090">
              <a:spcBef>
                <a:spcPts val="1333"/>
              </a:spcBef>
              <a:buSzPts val="1350"/>
              <a:buFont typeface="DM Sans"/>
              <a:buChar char="○"/>
            </a:pPr>
            <a:r>
              <a:rPr lang="es">
                <a:latin typeface="DM Sans"/>
                <a:ea typeface="DM Sans"/>
                <a:cs typeface="DM Sans"/>
                <a:sym typeface="DM Sans"/>
              </a:rPr>
              <a:t>Las rutas privadas deben regresar siempre a la pantalla de profile en caso de que haya una sesión activa en session.</a:t>
            </a:r>
            <a:endParaRPr>
              <a:latin typeface="DM Sans"/>
              <a:ea typeface="DM Sans"/>
              <a:cs typeface="DM Sans"/>
              <a:sym typeface="DM Sans"/>
            </a:endParaRPr>
          </a:p>
          <a:p>
            <a:pPr marL="609585" indent="-419090">
              <a:spcBef>
                <a:spcPts val="1333"/>
              </a:spcBef>
              <a:spcAft>
                <a:spcPts val="1333"/>
              </a:spcAft>
              <a:buClr>
                <a:schemeClr val="accent4"/>
              </a:buClr>
              <a:buSzPts val="1350"/>
              <a:buFont typeface="DM Sans"/>
              <a:buChar char="✓"/>
            </a:pPr>
            <a:r>
              <a:rPr lang="es">
                <a:latin typeface="DM Sans"/>
                <a:ea typeface="DM Sans"/>
                <a:cs typeface="DM Sans"/>
                <a:sym typeface="DM Sans"/>
              </a:rPr>
              <a:t>Realizar un botón “logout” en la vista de perfil, que permita destruir la sesión y redireccionar a la vista de login.</a:t>
            </a:r>
            <a:endParaRPr>
              <a:latin typeface="DM Sans"/>
              <a:ea typeface="DM Sans"/>
              <a:cs typeface="DM Sans"/>
              <a:sym typeface="DM Sans"/>
            </a:endParaRPr>
          </a:p>
        </p:txBody>
      </p:sp>
      <p:sp>
        <p:nvSpPr>
          <p:cNvPr id="668" name="Google Shape;668;p112"/>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113"/>
          <p:cNvGrpSpPr/>
          <p:nvPr/>
        </p:nvGrpSpPr>
        <p:grpSpPr>
          <a:xfrm>
            <a:off x="5603411" y="1325564"/>
            <a:ext cx="985200" cy="985200"/>
            <a:chOff x="3137108" y="2467173"/>
            <a:chExt cx="738900" cy="738900"/>
          </a:xfrm>
        </p:grpSpPr>
        <p:sp>
          <p:nvSpPr>
            <p:cNvPr id="674" name="Google Shape;674;p113"/>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75" name="Google Shape;675;p113"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76" name="Google Shape;676;p113"/>
          <p:cNvSpPr txBox="1"/>
          <p:nvPr/>
        </p:nvSpPr>
        <p:spPr>
          <a:xfrm>
            <a:off x="1948400" y="2944834"/>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Implementación de login.</a:t>
            </a:r>
            <a:endParaRPr sz="5333"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64"/>
          <p:cNvSpPr txBox="1"/>
          <p:nvPr/>
        </p:nvSpPr>
        <p:spPr>
          <a:xfrm>
            <a:off x="328500" y="763934"/>
            <a:ext cx="9740000" cy="15757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800" b="1">
                <a:solidFill>
                  <a:schemeClr val="dk1"/>
                </a:solidFill>
                <a:latin typeface="DM Sans"/>
                <a:ea typeface="DM Sans"/>
                <a:cs typeface="DM Sans"/>
                <a:sym typeface="DM Sans"/>
              </a:rPr>
              <a:t>Proceso de un cambio por ECMAScript</a:t>
            </a:r>
            <a:endParaRPr sz="4800" b="1">
              <a:solidFill>
                <a:schemeClr val="dk1"/>
              </a:solidFill>
              <a:latin typeface="DM Sans"/>
              <a:ea typeface="DM Sans"/>
              <a:cs typeface="DM Sans"/>
              <a:sym typeface="DM Sans"/>
            </a:endParaRPr>
          </a:p>
        </p:txBody>
      </p:sp>
      <p:sp>
        <p:nvSpPr>
          <p:cNvPr id="586" name="Google Shape;586;p164"/>
          <p:cNvSpPr txBox="1"/>
          <p:nvPr/>
        </p:nvSpPr>
        <p:spPr>
          <a:xfrm>
            <a:off x="1398967" y="3998801"/>
            <a:ext cx="2601200" cy="1520376"/>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350"/>
            </a:pPr>
            <a:r>
              <a:rPr lang="es">
                <a:solidFill>
                  <a:schemeClr val="dk1"/>
                </a:solidFill>
                <a:latin typeface="DM Sans"/>
                <a:ea typeface="DM Sans"/>
                <a:cs typeface="DM Sans"/>
                <a:sym typeface="DM Sans"/>
              </a:rPr>
              <a:t>Se definen las nuevas funciones que habrá en el lenguaje y se eliminan las obsoletas</a:t>
            </a:r>
            <a:endParaRPr>
              <a:solidFill>
                <a:srgbClr val="000000"/>
              </a:solidFill>
              <a:latin typeface="DM Sans"/>
              <a:ea typeface="DM Sans"/>
              <a:cs typeface="DM Sans"/>
              <a:sym typeface="DM Sans"/>
            </a:endParaRPr>
          </a:p>
        </p:txBody>
      </p:sp>
      <p:sp>
        <p:nvSpPr>
          <p:cNvPr id="587" name="Google Shape;587;p164"/>
          <p:cNvSpPr txBox="1"/>
          <p:nvPr/>
        </p:nvSpPr>
        <p:spPr>
          <a:xfrm>
            <a:off x="4795400" y="3998800"/>
            <a:ext cx="2601200" cy="1520376"/>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Dichos cambios pasan a una etapa de prueba para corroborar las funcionalidades</a:t>
            </a:r>
            <a:endParaRPr>
              <a:solidFill>
                <a:srgbClr val="000000"/>
              </a:solidFill>
              <a:latin typeface="DM Sans"/>
              <a:ea typeface="DM Sans"/>
              <a:cs typeface="DM Sans"/>
              <a:sym typeface="DM Sans"/>
            </a:endParaRPr>
          </a:p>
        </p:txBody>
      </p:sp>
      <p:sp>
        <p:nvSpPr>
          <p:cNvPr id="588" name="Google Shape;588;p164"/>
          <p:cNvSpPr txBox="1"/>
          <p:nvPr/>
        </p:nvSpPr>
        <p:spPr>
          <a:xfrm>
            <a:off x="8191833" y="3998800"/>
            <a:ext cx="2601200" cy="1838925"/>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a:solidFill>
                  <a:schemeClr val="dk1"/>
                </a:solidFill>
                <a:latin typeface="DM Sans"/>
                <a:ea typeface="DM Sans"/>
                <a:cs typeface="DM Sans"/>
                <a:sym typeface="DM Sans"/>
              </a:rPr>
              <a:t>Se hace “release” de la nueva versión, los navegadores deberán ajustarse a ese nuevo versionado</a:t>
            </a:r>
            <a:endParaRPr>
              <a:solidFill>
                <a:srgbClr val="000000"/>
              </a:solidFill>
              <a:latin typeface="DM Sans"/>
              <a:ea typeface="DM Sans"/>
              <a:cs typeface="DM Sans"/>
              <a:sym typeface="DM Sans"/>
            </a:endParaRPr>
          </a:p>
        </p:txBody>
      </p:sp>
      <p:sp>
        <p:nvSpPr>
          <p:cNvPr id="589" name="Google Shape;589;p164"/>
          <p:cNvSpPr/>
          <p:nvPr/>
        </p:nvSpPr>
        <p:spPr>
          <a:xfrm>
            <a:off x="2308151" y="2918772"/>
            <a:ext cx="782800" cy="7828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590" name="Google Shape;590;p164"/>
          <p:cNvSpPr/>
          <p:nvPr/>
        </p:nvSpPr>
        <p:spPr>
          <a:xfrm>
            <a:off x="5704587" y="2918739"/>
            <a:ext cx="782800" cy="7828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sp>
        <p:nvSpPr>
          <p:cNvPr id="591" name="Google Shape;591;p164"/>
          <p:cNvSpPr/>
          <p:nvPr/>
        </p:nvSpPr>
        <p:spPr>
          <a:xfrm>
            <a:off x="9101035" y="2918772"/>
            <a:ext cx="782800" cy="782800"/>
          </a:xfrm>
          <a:prstGeom prst="ellipse">
            <a:avLst/>
          </a:prstGeom>
          <a:solidFill>
            <a:srgbClr val="EAFF6A"/>
          </a:solidFill>
          <a:ln>
            <a:noFill/>
          </a:ln>
        </p:spPr>
        <p:txBody>
          <a:bodyPr spcFirstLastPara="1" wrap="square" lIns="121900" tIns="121900" rIns="121900" bIns="121900" anchor="ctr" anchorCtr="0">
            <a:noAutofit/>
          </a:bodyPr>
          <a:lstStyle/>
          <a:p>
            <a:endParaRPr sz="2400"/>
          </a:p>
        </p:txBody>
      </p:sp>
      <p:cxnSp>
        <p:nvCxnSpPr>
          <p:cNvPr id="592" name="Google Shape;592;p164"/>
          <p:cNvCxnSpPr>
            <a:stCxn id="589" idx="6"/>
            <a:endCxn id="590" idx="2"/>
          </p:cNvCxnSpPr>
          <p:nvPr/>
        </p:nvCxnSpPr>
        <p:spPr>
          <a:xfrm>
            <a:off x="3090951" y="3310172"/>
            <a:ext cx="2613600" cy="0"/>
          </a:xfrm>
          <a:prstGeom prst="straightConnector1">
            <a:avLst/>
          </a:prstGeom>
          <a:noFill/>
          <a:ln w="9525" cap="flat" cmpd="sng">
            <a:solidFill>
              <a:srgbClr val="EAFF6A"/>
            </a:solidFill>
            <a:prstDash val="solid"/>
            <a:round/>
            <a:headEnd type="none" w="med" len="med"/>
            <a:tailEnd type="none" w="med" len="med"/>
          </a:ln>
        </p:spPr>
      </p:cxnSp>
      <p:cxnSp>
        <p:nvCxnSpPr>
          <p:cNvPr id="593" name="Google Shape;593;p164"/>
          <p:cNvCxnSpPr>
            <a:stCxn id="590" idx="6"/>
            <a:endCxn id="591" idx="2"/>
          </p:cNvCxnSpPr>
          <p:nvPr/>
        </p:nvCxnSpPr>
        <p:spPr>
          <a:xfrm>
            <a:off x="6487387" y="3310139"/>
            <a:ext cx="2613600" cy="0"/>
          </a:xfrm>
          <a:prstGeom prst="straightConnector1">
            <a:avLst/>
          </a:prstGeom>
          <a:noFill/>
          <a:ln w="9525" cap="flat" cmpd="sng">
            <a:solidFill>
              <a:srgbClr val="EAFF6A"/>
            </a:solidFill>
            <a:prstDash val="solid"/>
            <a:round/>
            <a:headEnd type="none" w="med" len="med"/>
            <a:tailEnd type="none" w="med" len="med"/>
          </a:ln>
        </p:spPr>
      </p:cxnSp>
      <p:sp>
        <p:nvSpPr>
          <p:cNvPr id="594" name="Google Shape;594;p164"/>
          <p:cNvSpPr txBox="1"/>
          <p:nvPr/>
        </p:nvSpPr>
        <p:spPr>
          <a:xfrm>
            <a:off x="5819851" y="29099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2</a:t>
            </a:r>
            <a:endParaRPr sz="4000" b="1">
              <a:solidFill>
                <a:srgbClr val="000000"/>
              </a:solidFill>
              <a:latin typeface="DM Sans"/>
              <a:ea typeface="DM Sans"/>
              <a:cs typeface="DM Sans"/>
              <a:sym typeface="DM Sans"/>
            </a:endParaRPr>
          </a:p>
        </p:txBody>
      </p:sp>
      <p:sp>
        <p:nvSpPr>
          <p:cNvPr id="595" name="Google Shape;595;p164"/>
          <p:cNvSpPr txBox="1"/>
          <p:nvPr/>
        </p:nvSpPr>
        <p:spPr>
          <a:xfrm>
            <a:off x="9216251" y="29099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3</a:t>
            </a:r>
            <a:endParaRPr sz="4000" b="1">
              <a:solidFill>
                <a:srgbClr val="000000"/>
              </a:solidFill>
              <a:latin typeface="DM Sans"/>
              <a:ea typeface="DM Sans"/>
              <a:cs typeface="DM Sans"/>
              <a:sym typeface="DM Sans"/>
            </a:endParaRPr>
          </a:p>
        </p:txBody>
      </p:sp>
      <p:sp>
        <p:nvSpPr>
          <p:cNvPr id="596" name="Google Shape;596;p164"/>
          <p:cNvSpPr txBox="1"/>
          <p:nvPr/>
        </p:nvSpPr>
        <p:spPr>
          <a:xfrm>
            <a:off x="2423367" y="29099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000" b="1">
                <a:solidFill>
                  <a:srgbClr val="000000"/>
                </a:solidFill>
                <a:latin typeface="DM Sans"/>
                <a:ea typeface="DM Sans"/>
                <a:cs typeface="DM Sans"/>
                <a:sym typeface="DM Sans"/>
              </a:rPr>
              <a:t>1</a:t>
            </a:r>
            <a:endParaRPr sz="4000" b="1">
              <a:solidFill>
                <a:srgbClr val="000000"/>
              </a:solidFill>
              <a:latin typeface="DM Sans"/>
              <a:ea typeface="DM Sans"/>
              <a:cs typeface="DM Sans"/>
              <a:sym typeface="DM Sans"/>
            </a:endParaRPr>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grpSp>
        <p:nvGrpSpPr>
          <p:cNvPr id="681" name="Google Shape;681;p114"/>
          <p:cNvGrpSpPr/>
          <p:nvPr/>
        </p:nvGrpSpPr>
        <p:grpSpPr>
          <a:xfrm>
            <a:off x="609795" y="624264"/>
            <a:ext cx="574765" cy="574765"/>
            <a:chOff x="3137108" y="2467173"/>
            <a:chExt cx="738900" cy="738900"/>
          </a:xfrm>
        </p:grpSpPr>
        <p:sp>
          <p:nvSpPr>
            <p:cNvPr id="682" name="Google Shape;682;p114"/>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83" name="Google Shape;683;p114"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84" name="Google Shape;684;p114"/>
          <p:cNvSpPr txBox="1"/>
          <p:nvPr/>
        </p:nvSpPr>
        <p:spPr>
          <a:xfrm>
            <a:off x="609800" y="2544234"/>
            <a:ext cx="5316000" cy="387743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dirty="0">
                <a:solidFill>
                  <a:srgbClr val="000000"/>
                </a:solidFill>
                <a:latin typeface="DM Sans"/>
                <a:ea typeface="DM Sans"/>
                <a:cs typeface="DM Sans"/>
                <a:sym typeface="DM Sans"/>
              </a:rPr>
              <a:t>Consigna</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Ajustar nuestro servidor principal para trabajar con un sistema de login.</a:t>
            </a:r>
            <a:endParaRPr dirty="0">
              <a:solidFill>
                <a:srgbClr val="999999"/>
              </a:solidFill>
              <a:latin typeface="DM Sans"/>
              <a:ea typeface="DM Sans"/>
              <a:cs typeface="DM Sans"/>
              <a:sym typeface="DM Sans"/>
            </a:endParaRPr>
          </a:p>
          <a:p>
            <a:pPr>
              <a:spcBef>
                <a:spcPts val="1067"/>
              </a:spcBef>
              <a:buClr>
                <a:srgbClr val="000000"/>
              </a:buClr>
              <a:buSzPts val="1350"/>
            </a:pPr>
            <a:endParaRPr dirty="0">
              <a:solidFill>
                <a:srgbClr val="000000"/>
              </a:solidFill>
              <a:latin typeface="DM Sans"/>
              <a:ea typeface="DM Sans"/>
              <a:cs typeface="DM Sans"/>
              <a:sym typeface="DM Sans"/>
            </a:endParaRPr>
          </a:p>
          <a:p>
            <a:pPr>
              <a:buClr>
                <a:srgbClr val="000000"/>
              </a:buClr>
              <a:buSzPts val="1350"/>
            </a:pPr>
            <a:r>
              <a:rPr lang="es" b="1" dirty="0">
                <a:solidFill>
                  <a:srgbClr val="000000"/>
                </a:solidFill>
                <a:latin typeface="DM Sans"/>
                <a:ea typeface="DM Sans"/>
                <a:cs typeface="DM Sans"/>
                <a:sym typeface="DM Sans"/>
              </a:rPr>
              <a:t>Aspectos a incluir</a:t>
            </a:r>
            <a:endParaRPr b="1"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strike="sngStrike" dirty="0">
                <a:solidFill>
                  <a:srgbClr val="999999"/>
                </a:solidFill>
                <a:latin typeface="DM Sans"/>
                <a:ea typeface="DM Sans"/>
                <a:cs typeface="DM Sans"/>
                <a:sym typeface="DM Sans"/>
              </a:rPr>
              <a:t>Deberá contar con todas las vistas realizadas en el hands on lab, así también como las rutas de router para procesar el registro y el login. </a:t>
            </a:r>
            <a:endParaRPr strike="sngStrike" dirty="0">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strike="sngStrike" dirty="0">
                <a:solidFill>
                  <a:srgbClr val="999999"/>
                </a:solidFill>
                <a:latin typeface="DM Sans"/>
                <a:ea typeface="DM Sans"/>
                <a:cs typeface="DM Sans"/>
                <a:sym typeface="DM Sans"/>
              </a:rPr>
              <a:t>Una vez completado el login, realizar la redirección directamente a la vista de productos.</a:t>
            </a:r>
            <a:endParaRPr strike="sngStrike" dirty="0">
              <a:solidFill>
                <a:srgbClr val="999999"/>
              </a:solidFill>
              <a:latin typeface="DM Sans"/>
              <a:ea typeface="DM Sans"/>
              <a:cs typeface="DM Sans"/>
              <a:sym typeface="DM Sans"/>
            </a:endParaRPr>
          </a:p>
        </p:txBody>
      </p:sp>
      <p:sp>
        <p:nvSpPr>
          <p:cNvPr id="685" name="Google Shape;685;p114"/>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Implementación de login</a:t>
            </a:r>
            <a:endParaRPr sz="5333" b="1">
              <a:solidFill>
                <a:schemeClr val="dk1"/>
              </a:solidFill>
              <a:latin typeface="DM Sans"/>
              <a:ea typeface="DM Sans"/>
              <a:cs typeface="DM Sans"/>
              <a:sym typeface="DM Sans"/>
            </a:endParaRPr>
          </a:p>
        </p:txBody>
      </p:sp>
      <p:pic>
        <p:nvPicPr>
          <p:cNvPr id="686" name="Google Shape;686;p114"/>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87" name="Google Shape;687;p114"/>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ENTREGABLE</a:t>
            </a:r>
            <a:endParaRPr sz="1867">
              <a:solidFill>
                <a:srgbClr val="000000"/>
              </a:solidFill>
              <a:latin typeface="DM Sans"/>
              <a:ea typeface="DM Sans"/>
              <a:cs typeface="DM Sans"/>
              <a:sym typeface="DM Sans"/>
            </a:endParaRPr>
          </a:p>
        </p:txBody>
      </p:sp>
      <p:sp>
        <p:nvSpPr>
          <p:cNvPr id="688" name="Google Shape;688;p114"/>
          <p:cNvSpPr txBox="1"/>
          <p:nvPr/>
        </p:nvSpPr>
        <p:spPr>
          <a:xfrm>
            <a:off x="6096000" y="2427533"/>
            <a:ext cx="5112800" cy="3930266"/>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strike="sngStrike" dirty="0">
                <a:solidFill>
                  <a:srgbClr val="999999"/>
                </a:solidFill>
                <a:latin typeface="DM Sans"/>
                <a:ea typeface="DM Sans"/>
                <a:cs typeface="DM Sans"/>
                <a:sym typeface="DM Sans"/>
              </a:rPr>
              <a:t>Agregar a la vista de productos un mensaje de bienvenida con los datos del usuario</a:t>
            </a:r>
            <a:endParaRPr b="1" strike="sngStrike" dirty="0">
              <a:solidFill>
                <a:srgbClr val="000000"/>
              </a:solidFill>
              <a:latin typeface="DM Sans"/>
              <a:ea typeface="DM Sans"/>
              <a:cs typeface="DM Sans"/>
              <a:sym typeface="DM Sans"/>
            </a:endParaRPr>
          </a:p>
          <a:p>
            <a:pPr>
              <a:lnSpc>
                <a:spcPct val="30000"/>
              </a:lnSpc>
              <a:buClr>
                <a:srgbClr val="000000"/>
              </a:buClr>
              <a:buSzPts val="1350"/>
            </a:pPr>
            <a:endParaRPr b="1" dirty="0">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Agregar un sistema de roles, de manera que si colocamos en el login como correo </a:t>
            </a:r>
            <a:r>
              <a:rPr lang="es" u="sng" dirty="0">
                <a:solidFill>
                  <a:schemeClr val="hlink"/>
                </a:solidFill>
                <a:latin typeface="DM Sans"/>
                <a:ea typeface="DM Sans"/>
                <a:cs typeface="DM Sans"/>
                <a:sym typeface="DM Sans"/>
                <a:hlinkClick r:id="rId5"/>
              </a:rPr>
              <a:t>adminCoder@coder.com</a:t>
            </a:r>
            <a:r>
              <a:rPr lang="es" dirty="0">
                <a:solidFill>
                  <a:srgbClr val="999999"/>
                </a:solidFill>
                <a:latin typeface="DM Sans"/>
                <a:ea typeface="DM Sans"/>
                <a:cs typeface="DM Sans"/>
                <a:sym typeface="DM Sans"/>
              </a:rPr>
              <a:t>, y la contraseña adminCod3r123, el usuario de la sesión además tenga un campo </a:t>
            </a:r>
            <a:endParaRPr dirty="0">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dirty="0">
                <a:solidFill>
                  <a:srgbClr val="999999"/>
                </a:solidFill>
                <a:latin typeface="DM Sans"/>
                <a:ea typeface="DM Sans"/>
                <a:cs typeface="DM Sans"/>
                <a:sym typeface="DM Sans"/>
              </a:rPr>
              <a:t>Todos los usuarios que no sean admin deberán contar con un rol “usuario”.</a:t>
            </a:r>
            <a:endParaRPr dirty="0">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dirty="0">
                <a:solidFill>
                  <a:srgbClr val="999999"/>
                </a:solidFill>
                <a:latin typeface="DM Sans"/>
                <a:ea typeface="DM Sans"/>
                <a:cs typeface="DM Sans"/>
                <a:sym typeface="DM Sans"/>
              </a:rPr>
              <a:t>Implementar botón de “logout” para destruir la sesión y redirigir a la vista de login</a:t>
            </a:r>
            <a:endParaRPr dirty="0">
              <a:solidFill>
                <a:srgbClr val="999999"/>
              </a:solidFill>
              <a:latin typeface="DM Sans"/>
              <a:ea typeface="DM Sans"/>
              <a:cs typeface="DM Sans"/>
              <a:sym typeface="DM Sans"/>
            </a:endParaRPr>
          </a:p>
        </p:txBody>
      </p:sp>
      <p:sp>
        <p:nvSpPr>
          <p:cNvPr id="689" name="Google Shape;689;p114"/>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grpSp>
        <p:nvGrpSpPr>
          <p:cNvPr id="694" name="Google Shape;694;p115"/>
          <p:cNvGrpSpPr/>
          <p:nvPr/>
        </p:nvGrpSpPr>
        <p:grpSpPr>
          <a:xfrm>
            <a:off x="609795" y="624264"/>
            <a:ext cx="574765" cy="574765"/>
            <a:chOff x="3137108" y="2467173"/>
            <a:chExt cx="738900" cy="738900"/>
          </a:xfrm>
        </p:grpSpPr>
        <p:sp>
          <p:nvSpPr>
            <p:cNvPr id="695" name="Google Shape;695;p115"/>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96" name="Google Shape;696;p115"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97" name="Google Shape;697;p115"/>
          <p:cNvSpPr txBox="1"/>
          <p:nvPr/>
        </p:nvSpPr>
        <p:spPr>
          <a:xfrm>
            <a:off x="609800" y="2544233"/>
            <a:ext cx="5316000" cy="360043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Formato</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Link al repositorio de Github sin node_modules</a:t>
            </a:r>
            <a:endParaRPr>
              <a:solidFill>
                <a:srgbClr val="999999"/>
              </a:solidFill>
              <a:latin typeface="DM Sans"/>
              <a:ea typeface="DM Sans"/>
              <a:cs typeface="DM Sans"/>
              <a:sym typeface="DM Sans"/>
            </a:endParaRPr>
          </a:p>
          <a:p>
            <a:pPr>
              <a:spcBef>
                <a:spcPts val="1067"/>
              </a:spcBef>
              <a:buClr>
                <a:srgbClr val="000000"/>
              </a:buClr>
              <a:buSzPts val="1350"/>
            </a:pPr>
            <a:endParaRPr>
              <a:solidFill>
                <a:srgbClr val="000000"/>
              </a:solidFill>
              <a:latin typeface="DM Sans"/>
              <a:ea typeface="DM Sans"/>
              <a:cs typeface="DM Sans"/>
              <a:sym typeface="DM Sans"/>
            </a:endParaRPr>
          </a:p>
          <a:p>
            <a:pPr>
              <a:buClr>
                <a:srgbClr val="000000"/>
              </a:buClr>
              <a:buSzPts val="1350"/>
            </a:pPr>
            <a:r>
              <a:rPr lang="es" b="1">
                <a:latin typeface="DM Sans"/>
                <a:ea typeface="DM Sans"/>
                <a:cs typeface="DM Sans"/>
                <a:sym typeface="DM Sans"/>
              </a:rPr>
              <a:t>Sugerencias</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Recuerda que las vistas son importantes, más no el diseño, concéntrate en la funcionalidad de las sesiones antes que en la presentación.</a:t>
            </a:r>
            <a:endParaRPr>
              <a:solidFill>
                <a:srgbClr val="999999"/>
              </a:solidFill>
              <a:latin typeface="DM Sans"/>
              <a:ea typeface="DM Sans"/>
              <a:cs typeface="DM Sans"/>
              <a:sym typeface="DM Sans"/>
            </a:endParaRPr>
          </a:p>
          <a:p>
            <a:pPr marL="609585" indent="-419090">
              <a:buClr>
                <a:srgbClr val="999999"/>
              </a:buClr>
              <a:buSzPts val="1350"/>
              <a:buFont typeface="DM Sans"/>
              <a:buChar char="✓"/>
            </a:pPr>
            <a:r>
              <a:rPr lang="es">
                <a:solidFill>
                  <a:srgbClr val="999999"/>
                </a:solidFill>
                <a:latin typeface="DM Sans"/>
                <a:ea typeface="DM Sans"/>
                <a:cs typeface="DM Sans"/>
                <a:sym typeface="DM Sans"/>
              </a:rPr>
              <a:t>Cuida las redirecciones a las múltiples vistas.</a:t>
            </a:r>
            <a:endParaRPr>
              <a:solidFill>
                <a:srgbClr val="999999"/>
              </a:solidFill>
              <a:latin typeface="DM Sans"/>
              <a:ea typeface="DM Sans"/>
              <a:cs typeface="DM Sans"/>
              <a:sym typeface="DM Sans"/>
            </a:endParaRPr>
          </a:p>
        </p:txBody>
      </p:sp>
      <p:sp>
        <p:nvSpPr>
          <p:cNvPr id="698" name="Google Shape;698;p115"/>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Implementación de login</a:t>
            </a:r>
            <a:endParaRPr sz="5333" b="1">
              <a:solidFill>
                <a:schemeClr val="dk1"/>
              </a:solidFill>
              <a:latin typeface="DM Sans"/>
              <a:ea typeface="DM Sans"/>
              <a:cs typeface="DM Sans"/>
              <a:sym typeface="DM Sans"/>
            </a:endParaRPr>
          </a:p>
        </p:txBody>
      </p:sp>
      <p:pic>
        <p:nvPicPr>
          <p:cNvPr id="699" name="Google Shape;699;p115"/>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00" name="Google Shape;700;p115"/>
          <p:cNvSpPr txBox="1"/>
          <p:nvPr/>
        </p:nvSpPr>
        <p:spPr>
          <a:xfrm>
            <a:off x="1240733" y="624367"/>
            <a:ext cx="3281600" cy="902643"/>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ENTREGABLE</a:t>
            </a:r>
            <a:endParaRPr sz="1867">
              <a:solidFill>
                <a:srgbClr val="000000"/>
              </a:solidFill>
              <a:latin typeface="DM Sans"/>
              <a:ea typeface="DM Sans"/>
              <a:cs typeface="DM Sans"/>
              <a:sym typeface="DM Sans"/>
            </a:endParaRPr>
          </a:p>
        </p:txBody>
      </p:sp>
      <p:sp>
        <p:nvSpPr>
          <p:cNvPr id="701" name="Google Shape;701;p115"/>
          <p:cNvSpPr txBox="1"/>
          <p:nvPr/>
        </p:nvSpPr>
        <p:spPr>
          <a:xfrm>
            <a:off x="6096000" y="2427534"/>
            <a:ext cx="5112800" cy="1077178"/>
          </a:xfrm>
          <a:prstGeom prst="rect">
            <a:avLst/>
          </a:prstGeom>
          <a:noFill/>
          <a:ln>
            <a:noFill/>
          </a:ln>
        </p:spPr>
        <p:txBody>
          <a:bodyPr spcFirstLastPara="1" wrap="square" lIns="121900" tIns="121900" rIns="121900" bIns="121900" anchor="t" anchorCtr="0">
            <a:spAutoFit/>
          </a:bodyPr>
          <a:lstStyle/>
          <a:p>
            <a:r>
              <a:rPr lang="es" dirty="0">
                <a:solidFill>
                  <a:srgbClr val="999999"/>
                </a:solidFill>
                <a:latin typeface="DM Sans"/>
                <a:ea typeface="DM Sans"/>
                <a:cs typeface="DM Sans"/>
                <a:sym typeface="DM Sans"/>
              </a:rPr>
              <a:t>Tu código se testeará a partir de este documento: No sé linkear documentos, dispensen mi infinita ignorancia.</a:t>
            </a:r>
            <a:endParaRPr dirty="0">
              <a:solidFill>
                <a:srgbClr val="999999"/>
              </a:solidFill>
              <a:latin typeface="DM Sans"/>
              <a:ea typeface="DM Sans"/>
              <a:cs typeface="DM Sans"/>
              <a:sym typeface="DM Sans"/>
            </a:endParaRPr>
          </a:p>
        </p:txBody>
      </p:sp>
      <p:sp>
        <p:nvSpPr>
          <p:cNvPr id="702" name="Google Shape;702;p115"/>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97"/>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16" name="Google Shape;316;p97"/>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17" name="Google Shape;317;p97"/>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18" name="Google Shape;318;p97"/>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19" name="Google Shape;319;p97"/>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19</a:t>
            </a:r>
            <a:endParaRPr sz="2133">
              <a:solidFill>
                <a:schemeClr val="lt1"/>
              </a:solidFill>
              <a:latin typeface="DM Sans"/>
              <a:ea typeface="DM Sans"/>
              <a:cs typeface="DM Sans"/>
              <a:sym typeface="DM Sans"/>
            </a:endParaRPr>
          </a:p>
        </p:txBody>
      </p:sp>
      <p:cxnSp>
        <p:nvCxnSpPr>
          <p:cNvPr id="320" name="Google Shape;320;p97"/>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1" name="Google Shape;321;p97"/>
          <p:cNvSpPr txBox="1"/>
          <p:nvPr/>
        </p:nvSpPr>
        <p:spPr>
          <a:xfrm>
            <a:off x="1919184" y="23907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Cookies, Sessions &amp; Storage II</a:t>
            </a:r>
            <a:endParaRPr sz="2000" b="1">
              <a:solidFill>
                <a:srgbClr val="999999"/>
              </a:solidFill>
              <a:latin typeface="DM Sans"/>
              <a:ea typeface="DM Sans"/>
              <a:cs typeface="DM Sans"/>
              <a:sym typeface="DM Sans"/>
            </a:endParaRPr>
          </a:p>
        </p:txBody>
      </p:sp>
      <p:sp>
        <p:nvSpPr>
          <p:cNvPr id="322" name="Google Shape;322;p97"/>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20</a:t>
            </a:r>
            <a:endParaRPr sz="2133" b="1">
              <a:solidFill>
                <a:srgbClr val="FFFFFF"/>
              </a:solidFill>
              <a:latin typeface="DM Sans"/>
              <a:ea typeface="DM Sans"/>
              <a:cs typeface="DM Sans"/>
              <a:sym typeface="DM Sans"/>
            </a:endParaRPr>
          </a:p>
        </p:txBody>
      </p:sp>
      <p:cxnSp>
        <p:nvCxnSpPr>
          <p:cNvPr id="323" name="Google Shape;323;p97"/>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24" name="Google Shape;324;p97"/>
          <p:cNvSpPr txBox="1"/>
          <p:nvPr/>
        </p:nvSpPr>
        <p:spPr>
          <a:xfrm>
            <a:off x="4930767" y="25447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Autorización y Autenticación</a:t>
            </a:r>
            <a:endParaRPr sz="2000" b="1">
              <a:solidFill>
                <a:srgbClr val="EAFF6A"/>
              </a:solidFill>
              <a:latin typeface="DM Sans"/>
              <a:ea typeface="DM Sans"/>
              <a:cs typeface="DM Sans"/>
              <a:sym typeface="DM Sans"/>
            </a:endParaRPr>
          </a:p>
        </p:txBody>
      </p:sp>
      <p:cxnSp>
        <p:nvCxnSpPr>
          <p:cNvPr id="325" name="Google Shape;325;p97"/>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26" name="Google Shape;326;p97"/>
          <p:cNvCxnSpPr/>
          <p:nvPr/>
        </p:nvCxnSpPr>
        <p:spPr>
          <a:xfrm>
            <a:off x="5031117" y="2540533"/>
            <a:ext cx="2371200" cy="0"/>
          </a:xfrm>
          <a:prstGeom prst="straightConnector1">
            <a:avLst/>
          </a:prstGeom>
          <a:noFill/>
          <a:ln w="9525" cap="flat" cmpd="sng">
            <a:solidFill>
              <a:srgbClr val="434343"/>
            </a:solidFill>
            <a:prstDash val="solid"/>
            <a:round/>
            <a:headEnd type="none" w="sm" len="sm"/>
            <a:tailEnd type="none" w="sm" len="sm"/>
          </a:ln>
        </p:spPr>
      </p:cxnSp>
      <p:sp>
        <p:nvSpPr>
          <p:cNvPr id="327" name="Google Shape;327;p97"/>
          <p:cNvSpPr txBox="1"/>
          <p:nvPr/>
        </p:nvSpPr>
        <p:spPr>
          <a:xfrm>
            <a:off x="5061567" y="3642800"/>
            <a:ext cx="2460400" cy="1723508"/>
          </a:xfrm>
          <a:prstGeom prst="rect">
            <a:avLst/>
          </a:prstGeom>
          <a:noFill/>
          <a:ln>
            <a:noFill/>
          </a:ln>
        </p:spPr>
        <p:txBody>
          <a:bodyPr spcFirstLastPara="1" wrap="square" lIns="121900" tIns="121900" rIns="121900" bIns="121900" anchor="t" anchorCtr="0">
            <a:spAutoFit/>
          </a:bodyPr>
          <a:lstStyle/>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5" action="ppaction://hlinksldjump"/>
              </a:rPr>
              <a:t>Autenticación y autorización</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rgbClr val="EAFF6A"/>
              </a:buClr>
              <a:buSzPts val="1200"/>
              <a:buFont typeface="DM Sans"/>
              <a:buChar char="✓"/>
            </a:pPr>
            <a:r>
              <a:rPr lang="es" sz="1600" u="sng">
                <a:solidFill>
                  <a:schemeClr val="hlink"/>
                </a:solidFill>
                <a:latin typeface="DM Sans"/>
                <a:ea typeface="DM Sans"/>
                <a:cs typeface="DM Sans"/>
                <a:sym typeface="DM Sans"/>
                <a:hlinkClick r:id="rId6" action="ppaction://hlinksldjump"/>
              </a:rPr>
              <a:t>Estrategias de autenticación: Passport</a:t>
            </a:r>
            <a:endParaRPr sz="1600">
              <a:solidFill>
                <a:schemeClr val="lt1"/>
              </a:solidFill>
              <a:latin typeface="DM Sans"/>
              <a:ea typeface="DM Sans"/>
              <a:cs typeface="DM Sans"/>
              <a:sym typeface="DM Sans"/>
            </a:endParaRPr>
          </a:p>
        </p:txBody>
      </p:sp>
      <p:sp>
        <p:nvSpPr>
          <p:cNvPr id="328" name="Google Shape;328;p97"/>
          <p:cNvSpPr txBox="1"/>
          <p:nvPr/>
        </p:nvSpPr>
        <p:spPr>
          <a:xfrm>
            <a:off x="1951167" y="3541201"/>
            <a:ext cx="2571600" cy="2215951"/>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chemeClr val="lt1"/>
                </a:solidFill>
                <a:latin typeface="DM Sans"/>
                <a:ea typeface="DM Sans"/>
                <a:cs typeface="DM Sans"/>
                <a:sym typeface="DM Sans"/>
              </a:rPr>
              <a:t>Storage</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rgbClr val="EA90FF"/>
              </a:buClr>
              <a:buSzPts val="1200"/>
              <a:buFont typeface="DM Sans"/>
              <a:buChar char="✓"/>
            </a:pPr>
            <a:r>
              <a:rPr lang="es" sz="1600">
                <a:solidFill>
                  <a:schemeClr val="lt1"/>
                </a:solidFill>
                <a:latin typeface="DM Sans"/>
                <a:ea typeface="DM Sans"/>
                <a:cs typeface="DM Sans"/>
                <a:sym typeface="DM Sans"/>
              </a:rPr>
              <a:t>Session Storage con Mongo Atlas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rgbClr val="EA90FF"/>
              </a:buClr>
              <a:buSzPts val="1200"/>
              <a:buFont typeface="DM Sans"/>
              <a:buChar char="✓"/>
            </a:pPr>
            <a:r>
              <a:rPr lang="es" sz="1600">
                <a:solidFill>
                  <a:schemeClr val="lt1"/>
                </a:solidFill>
                <a:latin typeface="DM Sans"/>
                <a:ea typeface="DM Sans"/>
                <a:cs typeface="DM Sans"/>
                <a:sym typeface="DM Sans"/>
              </a:rPr>
              <a:t>Acercamiento a nuestro primer login</a:t>
            </a:r>
            <a:endParaRPr sz="1600">
              <a:solidFill>
                <a:schemeClr val="lt1"/>
              </a:solidFill>
              <a:latin typeface="DM Sans"/>
              <a:ea typeface="DM Sans"/>
              <a:cs typeface="DM Sans"/>
              <a:sym typeface="DM Sans"/>
            </a:endParaRPr>
          </a:p>
        </p:txBody>
      </p:sp>
      <p:pic>
        <p:nvPicPr>
          <p:cNvPr id="329" name="Google Shape;329;p97"/>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30" name="Google Shape;330;p97"/>
          <p:cNvSpPr txBox="1"/>
          <p:nvPr/>
        </p:nvSpPr>
        <p:spPr>
          <a:xfrm>
            <a:off x="79012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21</a:t>
            </a:r>
            <a:endParaRPr sz="2133">
              <a:solidFill>
                <a:schemeClr val="lt1"/>
              </a:solidFill>
              <a:latin typeface="DM Sans"/>
              <a:ea typeface="DM Sans"/>
              <a:cs typeface="DM Sans"/>
              <a:sym typeface="DM Sans"/>
            </a:endParaRPr>
          </a:p>
        </p:txBody>
      </p:sp>
      <p:cxnSp>
        <p:nvCxnSpPr>
          <p:cNvPr id="331" name="Google Shape;331;p97"/>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32" name="Google Shape;332;p97"/>
          <p:cNvSpPr txBox="1"/>
          <p:nvPr/>
        </p:nvSpPr>
        <p:spPr>
          <a:xfrm>
            <a:off x="7938284" y="2443401"/>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Estrategias de autenticación por terceros.</a:t>
            </a:r>
            <a:endParaRPr sz="2000" b="1">
              <a:solidFill>
                <a:srgbClr val="999999"/>
              </a:solidFill>
              <a:latin typeface="DM Sans"/>
              <a:ea typeface="DM Sans"/>
              <a:cs typeface="DM Sans"/>
              <a:sym typeface="DM Sans"/>
            </a:endParaRPr>
          </a:p>
        </p:txBody>
      </p:sp>
      <p:cxnSp>
        <p:nvCxnSpPr>
          <p:cNvPr id="333" name="Google Shape;333;p97"/>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34" name="Google Shape;334;p97"/>
          <p:cNvSpPr txBox="1"/>
          <p:nvPr/>
        </p:nvSpPr>
        <p:spPr>
          <a:xfrm>
            <a:off x="8011167" y="3524067"/>
            <a:ext cx="2371200" cy="1723508"/>
          </a:xfrm>
          <a:prstGeom prst="rect">
            <a:avLst/>
          </a:prstGeom>
          <a:noFill/>
          <a:ln>
            <a:noFill/>
          </a:ln>
        </p:spPr>
        <p:txBody>
          <a:bodyPr spcFirstLastPara="1" wrap="square" lIns="121900" tIns="121900" rIns="121900" bIns="121900" anchor="t" anchorCtr="0">
            <a:spAutoFit/>
          </a:bodyPr>
          <a:lstStyle/>
          <a:p>
            <a:pPr marL="609585" indent="-406390">
              <a:buClr>
                <a:srgbClr val="EA90FF"/>
              </a:buClr>
              <a:buSzPts val="1200"/>
              <a:buFont typeface="DM Sans"/>
              <a:buChar char="✓"/>
            </a:pPr>
            <a:r>
              <a:rPr lang="es" sz="1600">
                <a:solidFill>
                  <a:schemeClr val="lt1"/>
                </a:solidFill>
                <a:latin typeface="DM Sans"/>
                <a:ea typeface="DM Sans"/>
                <a:cs typeface="DM Sans"/>
                <a:sym typeface="DM Sans"/>
              </a:rPr>
              <a:t>Concepto de autenticación por terceros</a:t>
            </a:r>
            <a:endParaRPr sz="1600">
              <a:solidFill>
                <a:schemeClr val="lt1"/>
              </a:solidFill>
              <a:latin typeface="DM Sans"/>
              <a:ea typeface="DM Sans"/>
              <a:cs typeface="DM Sans"/>
              <a:sym typeface="DM Sans"/>
            </a:endParaRPr>
          </a:p>
          <a:p>
            <a:pPr marL="609585" indent="-406390">
              <a:buClr>
                <a:srgbClr val="EA90FF"/>
              </a:buClr>
              <a:buSzPts val="1200"/>
              <a:buFont typeface="DM Sans"/>
              <a:buChar char="✓"/>
            </a:pPr>
            <a:r>
              <a:rPr lang="es" sz="1600">
                <a:solidFill>
                  <a:schemeClr val="lt1"/>
                </a:solidFill>
                <a:latin typeface="DM Sans"/>
                <a:ea typeface="DM Sans"/>
                <a:cs typeface="DM Sans"/>
                <a:sym typeface="DM Sans"/>
              </a:rPr>
              <a:t>Autenticación para Github</a:t>
            </a:r>
            <a:endParaRPr sz="1600">
              <a:solidFill>
                <a:schemeClr val="lt1"/>
              </a:solidFill>
              <a:latin typeface="DM Sans"/>
              <a:ea typeface="DM Sans"/>
              <a:cs typeface="DM Sans"/>
              <a:sym typeface="DM Sans"/>
            </a:endParaRPr>
          </a:p>
          <a:p>
            <a:pPr marL="609585" indent="-406390">
              <a:buClr>
                <a:srgbClr val="EA90FF"/>
              </a:buClr>
              <a:buSzPts val="1200"/>
              <a:buFont typeface="DM Sans"/>
              <a:buChar char="✓"/>
            </a:pPr>
            <a:r>
              <a:rPr lang="es" sz="1600">
                <a:solidFill>
                  <a:schemeClr val="lt1"/>
                </a:solidFill>
                <a:latin typeface="DM Sans"/>
                <a:ea typeface="DM Sans"/>
                <a:cs typeface="DM Sans"/>
                <a:sym typeface="DM Sans"/>
              </a:rPr>
              <a:t>JWT</a:t>
            </a:r>
            <a:endParaRPr sz="1600">
              <a:solidFill>
                <a:srgbClr val="999999"/>
              </a:solidFill>
              <a:latin typeface="DM Sans"/>
              <a:ea typeface="DM Sans"/>
              <a:cs typeface="DM Sans"/>
              <a:sym typeface="DM Sans"/>
            </a:endParaRPr>
          </a:p>
        </p:txBody>
      </p:sp>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98"/>
          <p:cNvSpPr txBox="1"/>
          <p:nvPr/>
        </p:nvSpPr>
        <p:spPr>
          <a:xfrm>
            <a:off x="668600" y="13519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0" name="Google Shape;340;p98"/>
          <p:cNvPicPr preferRelativeResize="0"/>
          <p:nvPr/>
        </p:nvPicPr>
        <p:blipFill>
          <a:blip r:embed="rId3">
            <a:alphaModFix/>
          </a:blip>
          <a:stretch>
            <a:fillRect/>
          </a:stretch>
        </p:blipFill>
        <p:spPr>
          <a:xfrm>
            <a:off x="2896985" y="2293652"/>
            <a:ext cx="262633" cy="262633"/>
          </a:xfrm>
          <a:prstGeom prst="rect">
            <a:avLst/>
          </a:prstGeom>
          <a:noFill/>
          <a:ln>
            <a:noFill/>
          </a:ln>
        </p:spPr>
      </p:pic>
      <p:sp>
        <p:nvSpPr>
          <p:cNvPr id="341" name="Google Shape;341;p98"/>
          <p:cNvSpPr txBox="1"/>
          <p:nvPr/>
        </p:nvSpPr>
        <p:spPr>
          <a:xfrm>
            <a:off x="3368100" y="2158168"/>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Comprender la diferencia entre Autenticación y Autorización</a:t>
            </a:r>
            <a:endParaRPr sz="2400">
              <a:solidFill>
                <a:schemeClr val="lt1"/>
              </a:solidFill>
              <a:latin typeface="DM Sans"/>
              <a:ea typeface="DM Sans"/>
              <a:cs typeface="DM Sans"/>
              <a:sym typeface="DM Sans"/>
            </a:endParaRPr>
          </a:p>
        </p:txBody>
      </p:sp>
      <p:pic>
        <p:nvPicPr>
          <p:cNvPr id="342" name="Google Shape;342;p98"/>
          <p:cNvPicPr preferRelativeResize="0"/>
          <p:nvPr/>
        </p:nvPicPr>
        <p:blipFill>
          <a:blip r:embed="rId3">
            <a:alphaModFix/>
          </a:blip>
          <a:stretch>
            <a:fillRect/>
          </a:stretch>
        </p:blipFill>
        <p:spPr>
          <a:xfrm>
            <a:off x="2896985" y="3449768"/>
            <a:ext cx="262633" cy="262633"/>
          </a:xfrm>
          <a:prstGeom prst="rect">
            <a:avLst/>
          </a:prstGeom>
          <a:noFill/>
          <a:ln>
            <a:noFill/>
          </a:ln>
        </p:spPr>
      </p:pic>
      <p:cxnSp>
        <p:nvCxnSpPr>
          <p:cNvPr id="343" name="Google Shape;343;p98"/>
          <p:cNvCxnSpPr>
            <a:stCxn id="340" idx="2"/>
            <a:endCxn id="342" idx="0"/>
          </p:cNvCxnSpPr>
          <p:nvPr/>
        </p:nvCxnSpPr>
        <p:spPr>
          <a:xfrm rot="-5400000" flipH="1">
            <a:off x="2581900" y="30026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44" name="Google Shape;344;p98"/>
          <p:cNvSpPr txBox="1"/>
          <p:nvPr/>
        </p:nvSpPr>
        <p:spPr>
          <a:xfrm>
            <a:off x="3365367" y="4136801"/>
            <a:ext cx="47848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Proteger los passwords del cliente aplicando Hasheo</a:t>
            </a:r>
            <a:endParaRPr sz="2400">
              <a:solidFill>
                <a:schemeClr val="lt1"/>
              </a:solidFill>
              <a:latin typeface="DM Sans"/>
              <a:ea typeface="DM Sans"/>
              <a:cs typeface="DM Sans"/>
              <a:sym typeface="DM Sans"/>
            </a:endParaRPr>
          </a:p>
        </p:txBody>
      </p:sp>
      <p:pic>
        <p:nvPicPr>
          <p:cNvPr id="345" name="Google Shape;345;p98"/>
          <p:cNvPicPr preferRelativeResize="0"/>
          <p:nvPr/>
        </p:nvPicPr>
        <p:blipFill>
          <a:blip r:embed="rId3">
            <a:alphaModFix/>
          </a:blip>
          <a:stretch>
            <a:fillRect/>
          </a:stretch>
        </p:blipFill>
        <p:spPr>
          <a:xfrm>
            <a:off x="2894234" y="4330452"/>
            <a:ext cx="262633" cy="262633"/>
          </a:xfrm>
          <a:prstGeom prst="rect">
            <a:avLst/>
          </a:prstGeom>
          <a:noFill/>
          <a:ln>
            <a:noFill/>
          </a:ln>
        </p:spPr>
      </p:pic>
      <p:sp>
        <p:nvSpPr>
          <p:cNvPr id="346" name="Google Shape;346;p98"/>
          <p:cNvSpPr txBox="1"/>
          <p:nvPr/>
        </p:nvSpPr>
        <p:spPr>
          <a:xfrm>
            <a:off x="3316384" y="3291085"/>
            <a:ext cx="59324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Distinguir los diferentes métodos de autenticación</a:t>
            </a:r>
            <a:endParaRPr sz="2400">
              <a:solidFill>
                <a:schemeClr val="lt1"/>
              </a:solidFill>
              <a:latin typeface="DM Sans"/>
              <a:ea typeface="DM Sans"/>
              <a:cs typeface="DM Sans"/>
              <a:sym typeface="DM Sans"/>
            </a:endParaRPr>
          </a:p>
        </p:txBody>
      </p:sp>
      <p:pic>
        <p:nvPicPr>
          <p:cNvPr id="347" name="Google Shape;347;p98"/>
          <p:cNvPicPr preferRelativeResize="0"/>
          <p:nvPr/>
        </p:nvPicPr>
        <p:blipFill>
          <a:blip r:embed="rId3">
            <a:alphaModFix/>
          </a:blip>
          <a:stretch>
            <a:fillRect/>
          </a:stretch>
        </p:blipFill>
        <p:spPr>
          <a:xfrm>
            <a:off x="2894234" y="5342968"/>
            <a:ext cx="262633" cy="262633"/>
          </a:xfrm>
          <a:prstGeom prst="rect">
            <a:avLst/>
          </a:prstGeom>
          <a:noFill/>
          <a:ln>
            <a:noFill/>
          </a:ln>
        </p:spPr>
      </p:pic>
      <p:cxnSp>
        <p:nvCxnSpPr>
          <p:cNvPr id="348" name="Google Shape;348;p98"/>
          <p:cNvCxnSpPr>
            <a:stCxn id="345" idx="2"/>
            <a:endCxn id="347" idx="0"/>
          </p:cNvCxnSpPr>
          <p:nvPr/>
        </p:nvCxnSpPr>
        <p:spPr>
          <a:xfrm rot="-5400000" flipH="1">
            <a:off x="2650949" y="4967683"/>
            <a:ext cx="750000" cy="800"/>
          </a:xfrm>
          <a:prstGeom prst="bentConnector3">
            <a:avLst>
              <a:gd name="adj1" fmla="val 49992"/>
            </a:avLst>
          </a:prstGeom>
          <a:noFill/>
          <a:ln w="9525" cap="flat" cmpd="sng">
            <a:solidFill>
              <a:srgbClr val="EAFF6A"/>
            </a:solidFill>
            <a:prstDash val="solid"/>
            <a:round/>
            <a:headEnd type="none" w="med" len="med"/>
            <a:tailEnd type="none" w="med" len="med"/>
          </a:ln>
        </p:spPr>
      </p:cxnSp>
      <p:sp>
        <p:nvSpPr>
          <p:cNvPr id="349" name="Google Shape;349;p98"/>
          <p:cNvSpPr txBox="1"/>
          <p:nvPr/>
        </p:nvSpPr>
        <p:spPr>
          <a:xfrm>
            <a:off x="3365351" y="5123767"/>
            <a:ext cx="47848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latin typeface="DM Sans"/>
                <a:ea typeface="DM Sans"/>
                <a:cs typeface="DM Sans"/>
                <a:sym typeface="DM Sans"/>
              </a:rPr>
              <a:t>Crear una estrategia local de autenticación con passport-local</a:t>
            </a:r>
            <a:endParaRPr sz="2400">
              <a:solidFill>
                <a:schemeClr val="lt1"/>
              </a:solidFill>
              <a:latin typeface="DM Sans"/>
              <a:ea typeface="DM Sans"/>
              <a:cs typeface="DM Sans"/>
              <a:sym typeface="DM Sans"/>
            </a:endParaRPr>
          </a:p>
        </p:txBody>
      </p:sp>
      <p:cxnSp>
        <p:nvCxnSpPr>
          <p:cNvPr id="350" name="Google Shape;350;p98"/>
          <p:cNvCxnSpPr>
            <a:stCxn id="342" idx="2"/>
          </p:cNvCxnSpPr>
          <p:nvPr/>
        </p:nvCxnSpPr>
        <p:spPr>
          <a:xfrm rot="5400000">
            <a:off x="2711700" y="40266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99"/>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N°19</a:t>
            </a:r>
            <a:endParaRPr sz="1867">
              <a:solidFill>
                <a:srgbClr val="000000"/>
              </a:solidFill>
              <a:latin typeface="DM Sans"/>
              <a:ea typeface="DM Sans"/>
              <a:cs typeface="DM Sans"/>
              <a:sym typeface="DM Sans"/>
            </a:endParaRPr>
          </a:p>
        </p:txBody>
      </p:sp>
      <p:sp>
        <p:nvSpPr>
          <p:cNvPr id="356" name="Google Shape;356;p99"/>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57" name="Google Shape;357;p99"/>
          <p:cNvSpPr txBox="1"/>
          <p:nvPr/>
        </p:nvSpPr>
        <p:spPr>
          <a:xfrm>
            <a:off x="579333" y="2137567"/>
            <a:ext cx="5112800" cy="2476022"/>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Storage</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Lugar donde se almacenan las sesiones del lado del servidor. Es donde se consultan y comparan las sessionId.</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MemoryStorage </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Almacenamiento por defecto de sesiones por express-session. Si el servidor cae, las sesiones caen.</a:t>
            </a:r>
            <a:r>
              <a:rPr lang="es" b="1">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p:txBody>
      </p:sp>
      <p:sp>
        <p:nvSpPr>
          <p:cNvPr id="358" name="Google Shape;358;p99"/>
          <p:cNvSpPr txBox="1"/>
          <p:nvPr/>
        </p:nvSpPr>
        <p:spPr>
          <a:xfrm>
            <a:off x="5792767" y="2069600"/>
            <a:ext cx="5112800" cy="406876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dirty="0">
                <a:solidFill>
                  <a:schemeClr val="dk1"/>
                </a:solidFill>
                <a:highlight>
                  <a:srgbClr val="EAFF6A"/>
                </a:highlight>
                <a:latin typeface="DM Sans"/>
                <a:ea typeface="DM Sans"/>
                <a:cs typeface="DM Sans"/>
                <a:sym typeface="DM Sans"/>
              </a:rPr>
              <a:t>FileStorage</a:t>
            </a:r>
            <a:r>
              <a:rPr lang="es" b="1" dirty="0">
                <a:solidFill>
                  <a:schemeClr val="dk1"/>
                </a:solidFill>
                <a:latin typeface="DM Sans"/>
                <a:ea typeface="DM Sans"/>
                <a:cs typeface="DM Sans"/>
                <a:sym typeface="DM Sans"/>
              </a:rPr>
              <a:t>:</a:t>
            </a:r>
            <a:r>
              <a:rPr lang="es" dirty="0">
                <a:solidFill>
                  <a:schemeClr val="dk1"/>
                </a:solidFill>
                <a:latin typeface="DM Sans"/>
                <a:ea typeface="DM Sans"/>
                <a:cs typeface="DM Sans"/>
                <a:sym typeface="DM Sans"/>
              </a:rPr>
              <a:t> Almacenamiento alternativo que permite guardar las sesiones en archivos en una carpeta indicada. Cuando el servidor cae, aún puede consultar las sesiones de los archivos después.</a:t>
            </a:r>
            <a:endParaRPr b="1" dirty="0">
              <a:solidFill>
                <a:schemeClr val="dk1"/>
              </a:solidFill>
              <a:highlight>
                <a:srgbClr val="EAFF6A"/>
              </a:highlight>
              <a:latin typeface="DM Sans"/>
              <a:ea typeface="DM Sans"/>
              <a:cs typeface="DM Sans"/>
              <a:sym typeface="DM Sans"/>
            </a:endParaRPr>
          </a:p>
          <a:p>
            <a:pPr>
              <a:lnSpc>
                <a:spcPct val="115000"/>
              </a:lnSpc>
              <a:buClr>
                <a:schemeClr val="dk1"/>
              </a:buClr>
              <a:buSzPts val="2000"/>
            </a:pPr>
            <a:endParaRPr b="1" dirty="0">
              <a:solidFill>
                <a:schemeClr val="dk1"/>
              </a:solidFill>
              <a:highlight>
                <a:srgbClr val="EAFF6A"/>
              </a:highlight>
              <a:latin typeface="DM Sans"/>
              <a:ea typeface="DM Sans"/>
              <a:cs typeface="DM Sans"/>
              <a:sym typeface="DM Sans"/>
            </a:endParaRPr>
          </a:p>
          <a:p>
            <a:pPr>
              <a:lnSpc>
                <a:spcPct val="115000"/>
              </a:lnSpc>
              <a:buClr>
                <a:schemeClr val="dk1"/>
              </a:buClr>
              <a:buSzPts val="2000"/>
            </a:pPr>
            <a:r>
              <a:rPr lang="es" b="1" dirty="0">
                <a:solidFill>
                  <a:schemeClr val="dk1"/>
                </a:solidFill>
                <a:highlight>
                  <a:srgbClr val="EAFF6A"/>
                </a:highlight>
                <a:latin typeface="DM Sans"/>
                <a:ea typeface="DM Sans"/>
                <a:cs typeface="DM Sans"/>
                <a:sym typeface="DM Sans"/>
              </a:rPr>
              <a:t>MongoStorage</a:t>
            </a:r>
            <a:r>
              <a:rPr lang="es" b="1" dirty="0">
                <a:solidFill>
                  <a:schemeClr val="dk1"/>
                </a:solidFill>
                <a:latin typeface="DM Sans"/>
                <a:ea typeface="DM Sans"/>
                <a:cs typeface="DM Sans"/>
                <a:sym typeface="DM Sans"/>
              </a:rPr>
              <a:t>: </a:t>
            </a:r>
            <a:r>
              <a:rPr lang="es" dirty="0">
                <a:solidFill>
                  <a:schemeClr val="dk1"/>
                </a:solidFill>
                <a:latin typeface="DM Sans"/>
                <a:ea typeface="DM Sans"/>
                <a:cs typeface="DM Sans"/>
                <a:sym typeface="DM Sans"/>
              </a:rPr>
              <a:t>Almacenamiento alternativo de sesión que permite guardar las sesiones en una base de datos. Es más accesible ya que tiene un sistema de autogestión que permite limpiar las sesiones expiradas.</a:t>
            </a:r>
            <a:endParaRPr dirty="0">
              <a:solidFill>
                <a:schemeClr val="dk1"/>
              </a:solidFill>
              <a:latin typeface="DM Sans"/>
              <a:ea typeface="DM Sans"/>
              <a:cs typeface="DM Sans"/>
              <a:sym typeface="DM Sans"/>
            </a:endParaRPr>
          </a:p>
          <a:p>
            <a:pPr>
              <a:lnSpc>
                <a:spcPct val="115000"/>
              </a:lnSpc>
              <a:buClr>
                <a:schemeClr val="dk1"/>
              </a:buClr>
              <a:buSzPts val="2000"/>
            </a:pPr>
            <a:endParaRPr dirty="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00"/>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4" name="Google Shape;364;p100"/>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65" name="Google Shape;365;p100"/>
          <p:cNvSpPr/>
          <p:nvPr/>
        </p:nvSpPr>
        <p:spPr>
          <a:xfrm>
            <a:off x="784700" y="2751045"/>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Registro</a:t>
            </a:r>
            <a:endParaRPr sz="1600">
              <a:solidFill>
                <a:srgbClr val="FFFFFF"/>
              </a:solidFill>
              <a:latin typeface="DM Sans"/>
              <a:ea typeface="DM Sans"/>
              <a:cs typeface="DM Sans"/>
              <a:sym typeface="DM Sans"/>
            </a:endParaRPr>
          </a:p>
        </p:txBody>
      </p:sp>
      <p:sp>
        <p:nvSpPr>
          <p:cNvPr id="366" name="Google Shape;366;p100"/>
          <p:cNvSpPr/>
          <p:nvPr/>
        </p:nvSpPr>
        <p:spPr>
          <a:xfrm>
            <a:off x="3715724" y="2049233"/>
            <a:ext cx="2129200" cy="773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chemeClr val="dk1"/>
                </a:solidFill>
                <a:latin typeface="DM Sans"/>
                <a:ea typeface="DM Sans"/>
                <a:cs typeface="DM Sans"/>
                <a:sym typeface="DM Sans"/>
              </a:rPr>
              <a:t>Autenticación</a:t>
            </a:r>
            <a:endParaRPr sz="1600">
              <a:solidFill>
                <a:schemeClr val="dk1"/>
              </a:solidFill>
              <a:latin typeface="DM Sans"/>
              <a:ea typeface="DM Sans"/>
              <a:cs typeface="DM Sans"/>
              <a:sym typeface="DM Sans"/>
            </a:endParaRPr>
          </a:p>
        </p:txBody>
      </p:sp>
      <p:cxnSp>
        <p:nvCxnSpPr>
          <p:cNvPr id="367" name="Google Shape;367;p100"/>
          <p:cNvCxnSpPr>
            <a:stCxn id="365" idx="3"/>
            <a:endCxn id="366" idx="1"/>
          </p:cNvCxnSpPr>
          <p:nvPr/>
        </p:nvCxnSpPr>
        <p:spPr>
          <a:xfrm rot="10800000" flipH="1">
            <a:off x="2650300" y="2435845"/>
            <a:ext cx="1065600" cy="702000"/>
          </a:xfrm>
          <a:prstGeom prst="bentConnector3">
            <a:avLst>
              <a:gd name="adj1" fmla="val 49992"/>
            </a:avLst>
          </a:prstGeom>
          <a:noFill/>
          <a:ln w="9525" cap="flat" cmpd="sng">
            <a:solidFill>
              <a:srgbClr val="CCCCCC"/>
            </a:solidFill>
            <a:prstDash val="solid"/>
            <a:round/>
            <a:headEnd type="none" w="sm" len="sm"/>
            <a:tailEnd type="oval" w="med" len="med"/>
          </a:ln>
        </p:spPr>
      </p:cxnSp>
      <p:cxnSp>
        <p:nvCxnSpPr>
          <p:cNvPr id="368" name="Google Shape;368;p100"/>
          <p:cNvCxnSpPr>
            <a:stCxn id="366" idx="3"/>
            <a:endCxn id="369" idx="1"/>
          </p:cNvCxnSpPr>
          <p:nvPr/>
        </p:nvCxnSpPr>
        <p:spPr>
          <a:xfrm>
            <a:off x="5844925" y="2436033"/>
            <a:ext cx="414000" cy="800"/>
          </a:xfrm>
          <a:prstGeom prst="bentConnector3">
            <a:avLst>
              <a:gd name="adj1" fmla="val 50010"/>
            </a:avLst>
          </a:prstGeom>
          <a:noFill/>
          <a:ln w="9525" cap="flat" cmpd="sng">
            <a:solidFill>
              <a:srgbClr val="CCCCCC"/>
            </a:solidFill>
            <a:prstDash val="solid"/>
            <a:round/>
            <a:headEnd type="none" w="sm" len="sm"/>
            <a:tailEnd type="oval" w="med" len="med"/>
          </a:ln>
        </p:spPr>
      </p:cxnSp>
      <p:pic>
        <p:nvPicPr>
          <p:cNvPr id="370" name="Google Shape;370;p100"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69" name="Google Shape;369;p100"/>
          <p:cNvSpPr/>
          <p:nvPr/>
        </p:nvSpPr>
        <p:spPr>
          <a:xfrm>
            <a:off x="6259008" y="20492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Métodos</a:t>
            </a:r>
            <a:endParaRPr sz="1600">
              <a:solidFill>
                <a:srgbClr val="222222"/>
              </a:solidFill>
              <a:latin typeface="DM Sans"/>
              <a:ea typeface="DM Sans"/>
              <a:cs typeface="DM Sans"/>
              <a:sym typeface="DM Sans"/>
            </a:endParaRPr>
          </a:p>
        </p:txBody>
      </p:sp>
      <p:cxnSp>
        <p:nvCxnSpPr>
          <p:cNvPr id="371" name="Google Shape;371;p100"/>
          <p:cNvCxnSpPr>
            <a:stCxn id="369" idx="3"/>
            <a:endCxn id="372" idx="1"/>
          </p:cNvCxnSpPr>
          <p:nvPr/>
        </p:nvCxnSpPr>
        <p:spPr>
          <a:xfrm rot="10800000" flipH="1">
            <a:off x="8388208" y="1387619"/>
            <a:ext cx="726800" cy="10484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372" name="Google Shape;372;p100"/>
          <p:cNvSpPr/>
          <p:nvPr/>
        </p:nvSpPr>
        <p:spPr>
          <a:xfrm>
            <a:off x="9115033" y="1199700"/>
            <a:ext cx="2289600" cy="375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Usuario y contraseña</a:t>
            </a:r>
            <a:endParaRPr sz="1600">
              <a:solidFill>
                <a:srgbClr val="222222"/>
              </a:solidFill>
              <a:latin typeface="DM Sans"/>
              <a:ea typeface="DM Sans"/>
              <a:cs typeface="DM Sans"/>
              <a:sym typeface="DM Sans"/>
            </a:endParaRPr>
          </a:p>
        </p:txBody>
      </p:sp>
      <p:cxnSp>
        <p:nvCxnSpPr>
          <p:cNvPr id="373" name="Google Shape;373;p100"/>
          <p:cNvCxnSpPr>
            <a:stCxn id="369" idx="3"/>
            <a:endCxn id="374" idx="1"/>
          </p:cNvCxnSpPr>
          <p:nvPr/>
        </p:nvCxnSpPr>
        <p:spPr>
          <a:xfrm rot="10800000" flipH="1">
            <a:off x="8388208" y="2050019"/>
            <a:ext cx="726800" cy="3860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74" name="Google Shape;374;p100"/>
          <p:cNvSpPr/>
          <p:nvPr/>
        </p:nvSpPr>
        <p:spPr>
          <a:xfrm>
            <a:off x="9115007" y="1762433"/>
            <a:ext cx="1782400" cy="5748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Sin contraseña (passwordless)</a:t>
            </a:r>
            <a:endParaRPr sz="1600">
              <a:solidFill>
                <a:srgbClr val="222222"/>
              </a:solidFill>
              <a:latin typeface="DM Sans"/>
              <a:ea typeface="DM Sans"/>
              <a:cs typeface="DM Sans"/>
              <a:sym typeface="DM Sans"/>
            </a:endParaRPr>
          </a:p>
        </p:txBody>
      </p:sp>
      <p:cxnSp>
        <p:nvCxnSpPr>
          <p:cNvPr id="375" name="Google Shape;375;p100"/>
          <p:cNvCxnSpPr>
            <a:stCxn id="369" idx="3"/>
            <a:endCxn id="376" idx="1"/>
          </p:cNvCxnSpPr>
          <p:nvPr/>
        </p:nvCxnSpPr>
        <p:spPr>
          <a:xfrm>
            <a:off x="8388208" y="2436019"/>
            <a:ext cx="726800" cy="276000"/>
          </a:xfrm>
          <a:prstGeom prst="bentConnector3">
            <a:avLst>
              <a:gd name="adj1" fmla="val 49999"/>
            </a:avLst>
          </a:prstGeom>
          <a:noFill/>
          <a:ln w="9525" cap="flat" cmpd="sng">
            <a:solidFill>
              <a:srgbClr val="CCCCCC"/>
            </a:solidFill>
            <a:prstDash val="solid"/>
            <a:round/>
            <a:headEnd type="none" w="sm" len="sm"/>
            <a:tailEnd type="oval" w="med" len="med"/>
          </a:ln>
        </p:spPr>
      </p:cxnSp>
      <p:sp>
        <p:nvSpPr>
          <p:cNvPr id="376" name="Google Shape;376;p100"/>
          <p:cNvSpPr/>
          <p:nvPr/>
        </p:nvSpPr>
        <p:spPr>
          <a:xfrm>
            <a:off x="9115000" y="2524367"/>
            <a:ext cx="1782400" cy="375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Redes sociales</a:t>
            </a:r>
            <a:endParaRPr sz="1600">
              <a:solidFill>
                <a:srgbClr val="222222"/>
              </a:solidFill>
              <a:latin typeface="DM Sans"/>
              <a:ea typeface="DM Sans"/>
              <a:cs typeface="DM Sans"/>
              <a:sym typeface="DM Sans"/>
            </a:endParaRPr>
          </a:p>
        </p:txBody>
      </p:sp>
      <p:cxnSp>
        <p:nvCxnSpPr>
          <p:cNvPr id="377" name="Google Shape;377;p100"/>
          <p:cNvCxnSpPr>
            <a:stCxn id="369" idx="3"/>
            <a:endCxn id="378" idx="1"/>
          </p:cNvCxnSpPr>
          <p:nvPr/>
        </p:nvCxnSpPr>
        <p:spPr>
          <a:xfrm>
            <a:off x="8388208" y="2436019"/>
            <a:ext cx="765200" cy="805600"/>
          </a:xfrm>
          <a:prstGeom prst="bentConnector3">
            <a:avLst>
              <a:gd name="adj1" fmla="val 49989"/>
            </a:avLst>
          </a:prstGeom>
          <a:noFill/>
          <a:ln w="9525" cap="flat" cmpd="sng">
            <a:solidFill>
              <a:srgbClr val="CCCCCC"/>
            </a:solidFill>
            <a:prstDash val="solid"/>
            <a:round/>
            <a:headEnd type="none" w="sm" len="sm"/>
            <a:tailEnd type="oval" w="med" len="med"/>
          </a:ln>
        </p:spPr>
      </p:cxnSp>
      <p:sp>
        <p:nvSpPr>
          <p:cNvPr id="378" name="Google Shape;378;p100"/>
          <p:cNvSpPr/>
          <p:nvPr/>
        </p:nvSpPr>
        <p:spPr>
          <a:xfrm>
            <a:off x="9153233" y="3041417"/>
            <a:ext cx="2213200" cy="4008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Datos biométricos</a:t>
            </a:r>
            <a:endParaRPr sz="1600">
              <a:solidFill>
                <a:srgbClr val="222222"/>
              </a:solidFill>
              <a:latin typeface="DM Sans"/>
              <a:ea typeface="DM Sans"/>
              <a:cs typeface="DM Sans"/>
              <a:sym typeface="DM Sans"/>
            </a:endParaRPr>
          </a:p>
        </p:txBody>
      </p:sp>
      <p:cxnSp>
        <p:nvCxnSpPr>
          <p:cNvPr id="379" name="Google Shape;379;p100"/>
          <p:cNvCxnSpPr>
            <a:stCxn id="369" idx="3"/>
            <a:endCxn id="380" idx="1"/>
          </p:cNvCxnSpPr>
          <p:nvPr/>
        </p:nvCxnSpPr>
        <p:spPr>
          <a:xfrm>
            <a:off x="8388208" y="2436019"/>
            <a:ext cx="694800" cy="14800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380" name="Google Shape;380;p100"/>
          <p:cNvSpPr/>
          <p:nvPr/>
        </p:nvSpPr>
        <p:spPr>
          <a:xfrm>
            <a:off x="9083033" y="3628433"/>
            <a:ext cx="2353600" cy="5748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JWT(JSON Web Token)</a:t>
            </a:r>
            <a:endParaRPr sz="1600">
              <a:solidFill>
                <a:srgbClr val="222222"/>
              </a:solidFill>
              <a:latin typeface="DM Sans"/>
              <a:ea typeface="DM Sans"/>
              <a:cs typeface="DM Sans"/>
              <a:sym typeface="DM Sans"/>
            </a:endParaRPr>
          </a:p>
        </p:txBody>
      </p:sp>
      <p:cxnSp>
        <p:nvCxnSpPr>
          <p:cNvPr id="381" name="Google Shape;381;p100"/>
          <p:cNvCxnSpPr>
            <a:stCxn id="369" idx="3"/>
            <a:endCxn id="382" idx="1"/>
          </p:cNvCxnSpPr>
          <p:nvPr/>
        </p:nvCxnSpPr>
        <p:spPr>
          <a:xfrm>
            <a:off x="8388208" y="2436019"/>
            <a:ext cx="726800" cy="2141200"/>
          </a:xfrm>
          <a:prstGeom prst="bentConnector3">
            <a:avLst>
              <a:gd name="adj1" fmla="val 49999"/>
            </a:avLst>
          </a:prstGeom>
          <a:noFill/>
          <a:ln w="9525" cap="flat" cmpd="sng">
            <a:solidFill>
              <a:srgbClr val="CCCCCC"/>
            </a:solidFill>
            <a:prstDash val="solid"/>
            <a:round/>
            <a:headEnd type="none" w="sm" len="sm"/>
            <a:tailEnd type="oval" w="med" len="med"/>
          </a:ln>
        </p:spPr>
      </p:cxnSp>
      <p:sp>
        <p:nvSpPr>
          <p:cNvPr id="382" name="Google Shape;382;p100"/>
          <p:cNvSpPr/>
          <p:nvPr/>
        </p:nvSpPr>
        <p:spPr>
          <a:xfrm>
            <a:off x="9115000" y="4389433"/>
            <a:ext cx="1996000" cy="375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OAuth 2.0</a:t>
            </a:r>
            <a:endParaRPr sz="1600">
              <a:solidFill>
                <a:srgbClr val="222222"/>
              </a:solidFill>
              <a:latin typeface="DM Sans"/>
              <a:ea typeface="DM Sans"/>
              <a:cs typeface="DM Sans"/>
              <a:sym typeface="DM Sans"/>
            </a:endParaRPr>
          </a:p>
        </p:txBody>
      </p:sp>
      <p:cxnSp>
        <p:nvCxnSpPr>
          <p:cNvPr id="383" name="Google Shape;383;p100"/>
          <p:cNvCxnSpPr>
            <a:stCxn id="366" idx="2"/>
            <a:endCxn id="384" idx="0"/>
          </p:cNvCxnSpPr>
          <p:nvPr/>
        </p:nvCxnSpPr>
        <p:spPr>
          <a:xfrm rot="-5400000" flipH="1">
            <a:off x="4427724" y="3175433"/>
            <a:ext cx="706000" cy="800"/>
          </a:xfrm>
          <a:prstGeom prst="bentConnector3">
            <a:avLst>
              <a:gd name="adj1" fmla="val 50013"/>
            </a:avLst>
          </a:prstGeom>
          <a:noFill/>
          <a:ln w="9525" cap="flat" cmpd="sng">
            <a:solidFill>
              <a:srgbClr val="CCCCCC"/>
            </a:solidFill>
            <a:prstDash val="solid"/>
            <a:round/>
            <a:headEnd type="none" w="sm" len="sm"/>
            <a:tailEnd type="oval" w="med" len="med"/>
          </a:ln>
        </p:spPr>
      </p:cxnSp>
      <p:sp>
        <p:nvSpPr>
          <p:cNvPr id="384" name="Google Shape;384;p100"/>
          <p:cNvSpPr/>
          <p:nvPr/>
        </p:nvSpPr>
        <p:spPr>
          <a:xfrm>
            <a:off x="3715741" y="3529019"/>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Passport</a:t>
            </a:r>
            <a:endParaRPr sz="1600">
              <a:solidFill>
                <a:srgbClr val="222222"/>
              </a:solidFill>
              <a:latin typeface="DM Sans"/>
              <a:ea typeface="DM Sans"/>
              <a:cs typeface="DM Sans"/>
              <a:sym typeface="DM Sans"/>
            </a:endParaRPr>
          </a:p>
        </p:txBody>
      </p:sp>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01"/>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pPr>
            <a:r>
              <a:rPr lang="es" sz="5333" b="1">
                <a:solidFill>
                  <a:srgbClr val="EAFF6A"/>
                </a:solidFill>
                <a:latin typeface="DM Sans"/>
                <a:ea typeface="DM Sans"/>
                <a:cs typeface="DM Sans"/>
                <a:sym typeface="DM Sans"/>
              </a:rPr>
              <a:t>Autenticación y Autorización</a:t>
            </a:r>
            <a:endParaRPr sz="5333" b="1">
              <a:solidFill>
                <a:srgbClr val="EAFF6A"/>
              </a:solidFill>
              <a:latin typeface="DM Sans"/>
              <a:ea typeface="DM Sans"/>
              <a:cs typeface="DM Sans"/>
              <a:sym typeface="DM Sans"/>
            </a:endParaRPr>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02"/>
          <p:cNvSpPr txBox="1"/>
          <p:nvPr/>
        </p:nvSpPr>
        <p:spPr>
          <a:xfrm>
            <a:off x="390033" y="1095867"/>
            <a:ext cx="7344000" cy="16125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Autenticación: ¡Identifícate! </a:t>
            </a:r>
            <a:endParaRPr sz="4933" b="1">
              <a:solidFill>
                <a:schemeClr val="dk1"/>
              </a:solidFill>
              <a:latin typeface="DM Sans"/>
              <a:ea typeface="DM Sans"/>
              <a:cs typeface="DM Sans"/>
              <a:sym typeface="DM Sans"/>
            </a:endParaRPr>
          </a:p>
        </p:txBody>
      </p:sp>
      <p:sp>
        <p:nvSpPr>
          <p:cNvPr id="395" name="Google Shape;395;p102"/>
          <p:cNvSpPr txBox="1"/>
          <p:nvPr/>
        </p:nvSpPr>
        <p:spPr>
          <a:xfrm>
            <a:off x="523233" y="3285101"/>
            <a:ext cx="7077600" cy="1579559"/>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Ya habíamos trabajado con este concepto, en el cual el cliente debe primero identificarse para poder intentar acceder a un recurso.</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La autenticación es el primer paso dentro de la vida de una sesión del cliente y el servidor. </a:t>
            </a:r>
            <a:endParaRPr sz="1733">
              <a:latin typeface="DM Sans"/>
              <a:ea typeface="DM Sans"/>
              <a:cs typeface="DM Sans"/>
              <a:sym typeface="DM Sans"/>
            </a:endParaRPr>
          </a:p>
        </p:txBody>
      </p:sp>
      <p:pic>
        <p:nvPicPr>
          <p:cNvPr id="396" name="Google Shape;396;p102"/>
          <p:cNvPicPr preferRelativeResize="0"/>
          <p:nvPr/>
        </p:nvPicPr>
        <p:blipFill>
          <a:blip r:embed="rId3">
            <a:alphaModFix/>
          </a:blip>
          <a:stretch>
            <a:fillRect/>
          </a:stretch>
        </p:blipFill>
        <p:spPr>
          <a:xfrm>
            <a:off x="7745201" y="2002367"/>
            <a:ext cx="4243599" cy="2829067"/>
          </a:xfrm>
          <a:prstGeom prst="rect">
            <a:avLst/>
          </a:prstGeom>
          <a:noFill/>
          <a:ln>
            <a:noFill/>
          </a:ln>
        </p:spPr>
      </p:pic>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03"/>
          <p:cNvSpPr txBox="1"/>
          <p:nvPr/>
        </p:nvSpPr>
        <p:spPr>
          <a:xfrm>
            <a:off x="523233" y="944201"/>
            <a:ext cx="7344000" cy="1612581"/>
          </a:xfrm>
          <a:prstGeom prst="rect">
            <a:avLst/>
          </a:prstGeom>
          <a:noFill/>
          <a:ln>
            <a:noFill/>
          </a:ln>
        </p:spPr>
        <p:txBody>
          <a:bodyPr spcFirstLastPara="1" wrap="square" lIns="121900" tIns="121900" rIns="121900" bIns="121900" anchor="t" anchorCtr="0">
            <a:spAutoFit/>
          </a:bodyPr>
          <a:lstStyle/>
          <a:p>
            <a:pPr>
              <a:lnSpc>
                <a:spcPct val="90000"/>
              </a:lnSpc>
            </a:pPr>
            <a:r>
              <a:rPr lang="es" sz="4933" b="1">
                <a:solidFill>
                  <a:schemeClr val="dk1"/>
                </a:solidFill>
                <a:latin typeface="DM Sans"/>
                <a:ea typeface="DM Sans"/>
                <a:cs typeface="DM Sans"/>
                <a:sym typeface="DM Sans"/>
              </a:rPr>
              <a:t>Autenticación: ¡Identifícate! </a:t>
            </a:r>
            <a:endParaRPr sz="4933" b="1">
              <a:solidFill>
                <a:schemeClr val="dk1"/>
              </a:solidFill>
              <a:latin typeface="DM Sans"/>
              <a:ea typeface="DM Sans"/>
              <a:cs typeface="DM Sans"/>
              <a:sym typeface="DM Sans"/>
            </a:endParaRPr>
          </a:p>
        </p:txBody>
      </p:sp>
      <p:sp>
        <p:nvSpPr>
          <p:cNvPr id="402" name="Google Shape;402;p103"/>
          <p:cNvSpPr txBox="1"/>
          <p:nvPr/>
        </p:nvSpPr>
        <p:spPr>
          <a:xfrm>
            <a:off x="523233" y="2948100"/>
            <a:ext cx="7077600" cy="2646261"/>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Para que un cliente pueda autenticarse, debe existir un </a:t>
            </a:r>
            <a:r>
              <a:rPr lang="es" sz="1733" b="1">
                <a:latin typeface="DM Sans"/>
                <a:ea typeface="DM Sans"/>
                <a:cs typeface="DM Sans"/>
                <a:sym typeface="DM Sans"/>
              </a:rPr>
              <a:t>registro</a:t>
            </a:r>
            <a:r>
              <a:rPr lang="es" sz="1733">
                <a:latin typeface="DM Sans"/>
                <a:ea typeface="DM Sans"/>
                <a:cs typeface="DM Sans"/>
                <a:sym typeface="DM Sans"/>
              </a:rPr>
              <a:t> previo almacenado en algún lado. El cliente envía un identificador (como un email) y el servidor lo buscará en su base de datos para saber si sí existe previamente. En caso de que sí, podrá responder con sus credenciales completas (no sensibles).</a:t>
            </a:r>
            <a:endParaRPr sz="1733">
              <a:latin typeface="DM Sans"/>
              <a:ea typeface="DM Sans"/>
              <a:cs typeface="DM Sans"/>
              <a:sym typeface="DM Sans"/>
            </a:endParaRPr>
          </a:p>
          <a:p>
            <a:endParaRPr sz="1733">
              <a:latin typeface="DM Sans"/>
              <a:ea typeface="DM Sans"/>
              <a:cs typeface="DM Sans"/>
              <a:sym typeface="DM Sans"/>
            </a:endParaRPr>
          </a:p>
          <a:p>
            <a:r>
              <a:rPr lang="es" sz="1733">
                <a:latin typeface="DM Sans"/>
                <a:ea typeface="DM Sans"/>
                <a:cs typeface="DM Sans"/>
                <a:sym typeface="DM Sans"/>
              </a:rPr>
              <a:t>En caso de que un cliente intente autenticarse antes de haber generado un registro, el servidor no lo encontrará en la base y no habrá credenciales por devolverle.</a:t>
            </a:r>
            <a:endParaRPr sz="1733">
              <a:latin typeface="DM Sans"/>
              <a:ea typeface="DM Sans"/>
              <a:cs typeface="DM Sans"/>
              <a:sym typeface="DM Sans"/>
            </a:endParaRPr>
          </a:p>
        </p:txBody>
      </p:sp>
      <p:pic>
        <p:nvPicPr>
          <p:cNvPr id="403" name="Google Shape;403;p103"/>
          <p:cNvPicPr preferRelativeResize="0"/>
          <p:nvPr/>
        </p:nvPicPr>
        <p:blipFill>
          <a:blip r:embed="rId3">
            <a:alphaModFix/>
          </a:blip>
          <a:stretch>
            <a:fillRect/>
          </a:stretch>
        </p:blipFill>
        <p:spPr>
          <a:xfrm>
            <a:off x="7745201" y="2002367"/>
            <a:ext cx="4243599" cy="2829067"/>
          </a:xfrm>
          <a:prstGeom prst="rect">
            <a:avLst/>
          </a:prstGeom>
          <a:noFill/>
          <a:ln>
            <a:noFill/>
          </a:ln>
        </p:spPr>
      </p:pic>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04"/>
          <p:cNvSpPr txBox="1"/>
          <p:nvPr/>
        </p:nvSpPr>
        <p:spPr>
          <a:xfrm>
            <a:off x="814000" y="822800"/>
            <a:ext cx="11378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Métodos de autenticación</a:t>
            </a:r>
            <a:endParaRPr sz="5333" b="1">
              <a:solidFill>
                <a:schemeClr val="dk1"/>
              </a:solidFill>
              <a:latin typeface="DM Sans"/>
              <a:ea typeface="DM Sans"/>
              <a:cs typeface="DM Sans"/>
              <a:sym typeface="DM Sans"/>
            </a:endParaRPr>
          </a:p>
        </p:txBody>
      </p:sp>
      <p:sp>
        <p:nvSpPr>
          <p:cNvPr id="409" name="Google Shape;409;p104"/>
          <p:cNvSpPr txBox="1"/>
          <p:nvPr/>
        </p:nvSpPr>
        <p:spPr>
          <a:xfrm>
            <a:off x="814000" y="2229267"/>
            <a:ext cx="10331600" cy="3199810"/>
          </a:xfrm>
          <a:prstGeom prst="rect">
            <a:avLst/>
          </a:prstGeom>
          <a:noFill/>
          <a:ln>
            <a:noFill/>
          </a:ln>
        </p:spPr>
        <p:txBody>
          <a:bodyPr spcFirstLastPara="1" wrap="square" lIns="121900" tIns="121900" rIns="121900" bIns="121900" anchor="t" anchorCtr="0">
            <a:spAutoFit/>
          </a:bodyPr>
          <a:lstStyle/>
          <a:p>
            <a:pPr marL="609585" indent="-414856">
              <a:lnSpc>
                <a:spcPct val="115000"/>
              </a:lnSpc>
              <a:buClr>
                <a:schemeClr val="accent4"/>
              </a:buClr>
              <a:buSzPts val="1300"/>
              <a:buFont typeface="Helvetica Neue"/>
              <a:buChar char="✓"/>
            </a:pPr>
            <a:r>
              <a:rPr lang="es" sz="1733" b="1">
                <a:solidFill>
                  <a:schemeClr val="dk1"/>
                </a:solidFill>
                <a:highlight>
                  <a:schemeClr val="lt1"/>
                </a:highlight>
                <a:latin typeface="DM Sans"/>
                <a:ea typeface="DM Sans"/>
                <a:cs typeface="DM Sans"/>
                <a:sym typeface="DM Sans"/>
              </a:rPr>
              <a:t>Usuario y contraseña:</a:t>
            </a:r>
            <a:r>
              <a:rPr lang="es" sz="1733">
                <a:solidFill>
                  <a:schemeClr val="dk1"/>
                </a:solidFill>
                <a:highlight>
                  <a:schemeClr val="lt1"/>
                </a:highlight>
                <a:latin typeface="DM Sans"/>
                <a:ea typeface="DM Sans"/>
                <a:cs typeface="DM Sans"/>
                <a:sym typeface="DM Sans"/>
              </a:rPr>
              <a:t> Es el método tradicional más utilizado, donde el usuario ingresa </a:t>
            </a:r>
            <a:r>
              <a:rPr lang="es" sz="1733" i="1">
                <a:solidFill>
                  <a:schemeClr val="dk1"/>
                </a:solidFill>
                <a:highlight>
                  <a:schemeClr val="lt1"/>
                </a:highlight>
                <a:latin typeface="DM Sans"/>
                <a:ea typeface="DM Sans"/>
                <a:cs typeface="DM Sans"/>
                <a:sym typeface="DM Sans"/>
              </a:rPr>
              <a:t>username </a:t>
            </a:r>
            <a:r>
              <a:rPr lang="es" sz="1733">
                <a:solidFill>
                  <a:schemeClr val="dk1"/>
                </a:solidFill>
                <a:highlight>
                  <a:schemeClr val="lt1"/>
                </a:highlight>
                <a:latin typeface="DM Sans"/>
                <a:ea typeface="DM Sans"/>
                <a:cs typeface="DM Sans"/>
                <a:sym typeface="DM Sans"/>
              </a:rPr>
              <a:t>o </a:t>
            </a:r>
            <a:r>
              <a:rPr lang="es" sz="1733" i="1">
                <a:solidFill>
                  <a:schemeClr val="dk1"/>
                </a:solidFill>
                <a:highlight>
                  <a:schemeClr val="lt1"/>
                </a:highlight>
                <a:latin typeface="DM Sans"/>
                <a:ea typeface="DM Sans"/>
                <a:cs typeface="DM Sans"/>
                <a:sym typeface="DM Sans"/>
              </a:rPr>
              <a:t>email </a:t>
            </a:r>
            <a:r>
              <a:rPr lang="es" sz="1733">
                <a:solidFill>
                  <a:schemeClr val="dk1"/>
                </a:solidFill>
                <a:highlight>
                  <a:schemeClr val="lt1"/>
                </a:highlight>
                <a:latin typeface="DM Sans"/>
                <a:ea typeface="DM Sans"/>
                <a:cs typeface="DM Sans"/>
                <a:sym typeface="DM Sans"/>
              </a:rPr>
              <a:t>y </a:t>
            </a:r>
            <a:r>
              <a:rPr lang="es" sz="1733" i="1">
                <a:solidFill>
                  <a:schemeClr val="dk1"/>
                </a:solidFill>
                <a:highlight>
                  <a:schemeClr val="lt1"/>
                </a:highlight>
                <a:latin typeface="DM Sans"/>
                <a:ea typeface="DM Sans"/>
                <a:cs typeface="DM Sans"/>
                <a:sym typeface="DM Sans"/>
              </a:rPr>
              <a:t>password </a:t>
            </a:r>
            <a:r>
              <a:rPr lang="es" sz="1733">
                <a:solidFill>
                  <a:schemeClr val="dk1"/>
                </a:solidFill>
                <a:highlight>
                  <a:schemeClr val="lt1"/>
                </a:highlight>
                <a:latin typeface="DM Sans"/>
                <a:ea typeface="DM Sans"/>
                <a:cs typeface="DM Sans"/>
                <a:sym typeface="DM Sans"/>
              </a:rPr>
              <a:t>para autenticarse.</a:t>
            </a:r>
            <a:endParaRPr sz="1733">
              <a:solidFill>
                <a:schemeClr val="dk1"/>
              </a:solidFill>
              <a:highlight>
                <a:schemeClr val="lt1"/>
              </a:highlight>
              <a:latin typeface="DM Sans"/>
              <a:ea typeface="DM Sans"/>
              <a:cs typeface="DM Sans"/>
              <a:sym typeface="DM Sans"/>
            </a:endParaRPr>
          </a:p>
          <a:p>
            <a:pPr marL="609585" indent="-414856">
              <a:lnSpc>
                <a:spcPct val="115000"/>
              </a:lnSpc>
              <a:spcBef>
                <a:spcPts val="1333"/>
              </a:spcBef>
              <a:buClr>
                <a:schemeClr val="accent4"/>
              </a:buClr>
              <a:buSzPts val="1300"/>
              <a:buFont typeface="Helvetica Neue"/>
              <a:buChar char="✓"/>
            </a:pPr>
            <a:r>
              <a:rPr lang="es" sz="1733" b="1">
                <a:solidFill>
                  <a:schemeClr val="dk1"/>
                </a:solidFill>
                <a:highlight>
                  <a:schemeClr val="lt1"/>
                </a:highlight>
                <a:latin typeface="DM Sans"/>
                <a:ea typeface="DM Sans"/>
                <a:cs typeface="DM Sans"/>
                <a:sym typeface="DM Sans"/>
              </a:rPr>
              <a:t>Sin contraseña (</a:t>
            </a:r>
            <a:r>
              <a:rPr lang="es" sz="1733" b="1" i="1">
                <a:solidFill>
                  <a:schemeClr val="dk1"/>
                </a:solidFill>
                <a:highlight>
                  <a:schemeClr val="lt1"/>
                </a:highlight>
                <a:latin typeface="DM Sans"/>
                <a:ea typeface="DM Sans"/>
                <a:cs typeface="DM Sans"/>
                <a:sym typeface="DM Sans"/>
              </a:rPr>
              <a:t>passwordless</a:t>
            </a:r>
            <a:r>
              <a:rPr lang="es" sz="1733" b="1">
                <a:solidFill>
                  <a:schemeClr val="dk1"/>
                </a:solidFill>
                <a:highlight>
                  <a:schemeClr val="lt1"/>
                </a:highlight>
                <a:latin typeface="DM Sans"/>
                <a:ea typeface="DM Sans"/>
                <a:cs typeface="DM Sans"/>
                <a:sym typeface="DM Sans"/>
              </a:rPr>
              <a:t>):</a:t>
            </a:r>
            <a:r>
              <a:rPr lang="es" sz="1733">
                <a:solidFill>
                  <a:schemeClr val="dk1"/>
                </a:solidFill>
                <a:highlight>
                  <a:schemeClr val="lt1"/>
                </a:highlight>
                <a:latin typeface="DM Sans"/>
                <a:ea typeface="DM Sans"/>
                <a:cs typeface="DM Sans"/>
                <a:sym typeface="DM Sans"/>
              </a:rPr>
              <a:t> Consiste en que, cada vez que queramos iniciar sesión a un recurso, se nos enviará al email un enlace que nos permitirá acceder sin necesidad de contraseña.</a:t>
            </a:r>
            <a:endParaRPr sz="1733">
              <a:solidFill>
                <a:schemeClr val="dk1"/>
              </a:solidFill>
              <a:highlight>
                <a:schemeClr val="lt1"/>
              </a:highlight>
              <a:latin typeface="DM Sans"/>
              <a:ea typeface="DM Sans"/>
              <a:cs typeface="DM Sans"/>
              <a:sym typeface="DM Sans"/>
            </a:endParaRPr>
          </a:p>
          <a:p>
            <a:pPr marL="609585" indent="-414856">
              <a:lnSpc>
                <a:spcPct val="115000"/>
              </a:lnSpc>
              <a:spcBef>
                <a:spcPts val="1333"/>
              </a:spcBef>
              <a:spcAft>
                <a:spcPts val="1333"/>
              </a:spcAft>
              <a:buClr>
                <a:schemeClr val="accent4"/>
              </a:buClr>
              <a:buSzPts val="1300"/>
              <a:buFont typeface="Helvetica Neue"/>
              <a:buChar char="✓"/>
            </a:pPr>
            <a:r>
              <a:rPr lang="es" sz="1733" b="1">
                <a:solidFill>
                  <a:schemeClr val="dk1"/>
                </a:solidFill>
                <a:highlight>
                  <a:schemeClr val="lt1"/>
                </a:highlight>
                <a:latin typeface="DM Sans"/>
                <a:ea typeface="DM Sans"/>
                <a:cs typeface="DM Sans"/>
                <a:sym typeface="DM Sans"/>
              </a:rPr>
              <a:t>Por redes sociales:</a:t>
            </a:r>
            <a:r>
              <a:rPr lang="es" sz="1733">
                <a:solidFill>
                  <a:schemeClr val="dk1"/>
                </a:solidFill>
                <a:highlight>
                  <a:schemeClr val="lt1"/>
                </a:highlight>
                <a:latin typeface="DM Sans"/>
                <a:ea typeface="DM Sans"/>
                <a:cs typeface="DM Sans"/>
                <a:sym typeface="DM Sans"/>
              </a:rPr>
              <a:t> Varias aplicaciones nos dan como opción iniciar sesión directamente con alguna red social. La ventaja principal es que se usan directamente los datos de esa cuenta social para hacer el inicio de sesión.</a:t>
            </a:r>
            <a:endParaRPr sz="1733">
              <a:solidFill>
                <a:schemeClr val="dk1"/>
              </a:solidFill>
              <a:highlight>
                <a:schemeClr val="lt1"/>
              </a:highlight>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65"/>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Punto de partida: ES6</a:t>
            </a:r>
            <a:endParaRPr sz="5333" b="1">
              <a:solidFill>
                <a:schemeClr val="dk1"/>
              </a:solidFill>
              <a:latin typeface="DM Sans"/>
              <a:ea typeface="DM Sans"/>
              <a:cs typeface="DM Sans"/>
              <a:sym typeface="DM Sans"/>
            </a:endParaRPr>
          </a:p>
        </p:txBody>
      </p:sp>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05"/>
          <p:cNvSpPr txBox="1"/>
          <p:nvPr/>
        </p:nvSpPr>
        <p:spPr>
          <a:xfrm>
            <a:off x="814000" y="822800"/>
            <a:ext cx="113780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chemeClr val="dk1"/>
                </a:solidFill>
                <a:latin typeface="DM Sans"/>
                <a:ea typeface="DM Sans"/>
                <a:cs typeface="DM Sans"/>
                <a:sym typeface="DM Sans"/>
              </a:rPr>
              <a:t>Métodos de autenticación</a:t>
            </a:r>
            <a:endParaRPr sz="5333" b="1" dirty="0">
              <a:solidFill>
                <a:schemeClr val="dk1"/>
              </a:solidFill>
              <a:latin typeface="DM Sans"/>
              <a:ea typeface="DM Sans"/>
              <a:cs typeface="DM Sans"/>
              <a:sym typeface="DM Sans"/>
            </a:endParaRPr>
          </a:p>
        </p:txBody>
      </p:sp>
      <p:sp>
        <p:nvSpPr>
          <p:cNvPr id="415" name="Google Shape;415;p105"/>
          <p:cNvSpPr txBox="1"/>
          <p:nvPr/>
        </p:nvSpPr>
        <p:spPr>
          <a:xfrm>
            <a:off x="814000" y="1995401"/>
            <a:ext cx="9927200" cy="2586437"/>
          </a:xfrm>
          <a:prstGeom prst="rect">
            <a:avLst/>
          </a:prstGeom>
          <a:noFill/>
          <a:ln>
            <a:noFill/>
          </a:ln>
        </p:spPr>
        <p:txBody>
          <a:bodyPr spcFirstLastPara="1" wrap="square" lIns="121900" tIns="121900" rIns="121900" bIns="121900" anchor="t" anchorCtr="0">
            <a:spAutoFit/>
          </a:bodyPr>
          <a:lstStyle/>
          <a:p>
            <a:pPr marL="609585" indent="-414856">
              <a:lnSpc>
                <a:spcPct val="115000"/>
              </a:lnSpc>
              <a:buClr>
                <a:schemeClr val="accent4"/>
              </a:buClr>
              <a:buSzPts val="1300"/>
              <a:buFont typeface="DM Sans"/>
              <a:buChar char="✓"/>
            </a:pPr>
            <a:r>
              <a:rPr lang="es" sz="1733" b="1">
                <a:solidFill>
                  <a:schemeClr val="dk1"/>
                </a:solidFill>
                <a:highlight>
                  <a:schemeClr val="lt1"/>
                </a:highlight>
                <a:latin typeface="DM Sans"/>
                <a:ea typeface="DM Sans"/>
                <a:cs typeface="DM Sans"/>
                <a:sym typeface="DM Sans"/>
              </a:rPr>
              <a:t>Datos biométricos:</a:t>
            </a:r>
            <a:r>
              <a:rPr lang="es" sz="1733">
                <a:solidFill>
                  <a:schemeClr val="dk1"/>
                </a:solidFill>
                <a:highlight>
                  <a:schemeClr val="lt1"/>
                </a:highlight>
                <a:latin typeface="DM Sans"/>
                <a:ea typeface="DM Sans"/>
                <a:cs typeface="DM Sans"/>
                <a:sym typeface="DM Sans"/>
              </a:rPr>
              <a:t> Autentica usuarios mediante huellas dactilares.</a:t>
            </a:r>
            <a:endParaRPr sz="1733">
              <a:solidFill>
                <a:schemeClr val="dk1"/>
              </a:solidFill>
              <a:highlight>
                <a:schemeClr val="lt1"/>
              </a:highlight>
              <a:latin typeface="DM Sans"/>
              <a:ea typeface="DM Sans"/>
              <a:cs typeface="DM Sans"/>
              <a:sym typeface="DM Sans"/>
            </a:endParaRPr>
          </a:p>
          <a:p>
            <a:pPr marL="609585" indent="-414856">
              <a:lnSpc>
                <a:spcPct val="115000"/>
              </a:lnSpc>
              <a:spcBef>
                <a:spcPts val="1333"/>
              </a:spcBef>
              <a:buClr>
                <a:schemeClr val="accent4"/>
              </a:buClr>
              <a:buSzPts val="1300"/>
              <a:buFont typeface="Helvetica Neue"/>
              <a:buChar char="✓"/>
            </a:pPr>
            <a:r>
              <a:rPr lang="es" sz="1733" b="1">
                <a:solidFill>
                  <a:schemeClr val="dk1"/>
                </a:solidFill>
                <a:highlight>
                  <a:schemeClr val="lt1"/>
                </a:highlight>
                <a:latin typeface="DM Sans"/>
                <a:ea typeface="DM Sans"/>
                <a:cs typeface="DM Sans"/>
                <a:sym typeface="DM Sans"/>
              </a:rPr>
              <a:t>JWT(</a:t>
            </a:r>
            <a:r>
              <a:rPr lang="es" sz="1733" b="1" i="1">
                <a:solidFill>
                  <a:schemeClr val="dk1"/>
                </a:solidFill>
                <a:highlight>
                  <a:schemeClr val="lt1"/>
                </a:highlight>
                <a:latin typeface="DM Sans"/>
                <a:ea typeface="DM Sans"/>
                <a:cs typeface="DM Sans"/>
                <a:sym typeface="DM Sans"/>
              </a:rPr>
              <a:t>JSON Web Token</a:t>
            </a:r>
            <a:r>
              <a:rPr lang="es" sz="1733" b="1">
                <a:solidFill>
                  <a:schemeClr val="dk1"/>
                </a:solidFill>
                <a:highlight>
                  <a:schemeClr val="lt1"/>
                </a:highlight>
                <a:latin typeface="DM Sans"/>
                <a:ea typeface="DM Sans"/>
                <a:cs typeface="DM Sans"/>
                <a:sym typeface="DM Sans"/>
              </a:rPr>
              <a:t>):</a:t>
            </a:r>
            <a:r>
              <a:rPr lang="es" sz="1733">
                <a:solidFill>
                  <a:schemeClr val="dk1"/>
                </a:solidFill>
                <a:highlight>
                  <a:schemeClr val="lt1"/>
                </a:highlight>
                <a:latin typeface="DM Sans"/>
                <a:ea typeface="DM Sans"/>
                <a:cs typeface="DM Sans"/>
                <a:sym typeface="DM Sans"/>
              </a:rPr>
              <a:t> Este método </a:t>
            </a:r>
            <a:r>
              <a:rPr lang="es" sz="1733" i="1">
                <a:solidFill>
                  <a:schemeClr val="dk1"/>
                </a:solidFill>
                <a:highlight>
                  <a:schemeClr val="lt1"/>
                </a:highlight>
                <a:latin typeface="DM Sans"/>
                <a:ea typeface="DM Sans"/>
                <a:cs typeface="DM Sans"/>
                <a:sym typeface="DM Sans"/>
              </a:rPr>
              <a:t>open source</a:t>
            </a:r>
            <a:r>
              <a:rPr lang="es" sz="1733">
                <a:solidFill>
                  <a:schemeClr val="dk1"/>
                </a:solidFill>
                <a:highlight>
                  <a:schemeClr val="lt1"/>
                </a:highlight>
                <a:latin typeface="DM Sans"/>
                <a:ea typeface="DM Sans"/>
                <a:cs typeface="DM Sans"/>
                <a:sym typeface="DM Sans"/>
              </a:rPr>
              <a:t> permite la transmisión segura de datos entre las distintas partes. Comúnmente se utiliza para la autorización a partir de un par de claves que contiene una clave privada y una pública. </a:t>
            </a:r>
            <a:endParaRPr sz="1733">
              <a:solidFill>
                <a:schemeClr val="dk1"/>
              </a:solidFill>
              <a:highlight>
                <a:schemeClr val="lt1"/>
              </a:highlight>
              <a:latin typeface="DM Sans"/>
              <a:ea typeface="DM Sans"/>
              <a:cs typeface="DM Sans"/>
              <a:sym typeface="DM Sans"/>
            </a:endParaRPr>
          </a:p>
          <a:p>
            <a:pPr marL="609585" indent="-414856">
              <a:lnSpc>
                <a:spcPct val="115000"/>
              </a:lnSpc>
              <a:spcBef>
                <a:spcPts val="1333"/>
              </a:spcBef>
              <a:spcAft>
                <a:spcPts val="1333"/>
              </a:spcAft>
              <a:buClr>
                <a:schemeClr val="accent4"/>
              </a:buClr>
              <a:buSzPts val="1300"/>
              <a:buFont typeface="Helvetica Neue"/>
              <a:buChar char="✓"/>
            </a:pPr>
            <a:r>
              <a:rPr lang="es" sz="1733" b="1">
                <a:solidFill>
                  <a:schemeClr val="dk1"/>
                </a:solidFill>
                <a:highlight>
                  <a:schemeClr val="lt1"/>
                </a:highlight>
                <a:latin typeface="DM Sans"/>
                <a:ea typeface="DM Sans"/>
                <a:cs typeface="DM Sans"/>
                <a:sym typeface="DM Sans"/>
              </a:rPr>
              <a:t>OAuth 2.0:</a:t>
            </a:r>
            <a:r>
              <a:rPr lang="es" sz="1733">
                <a:solidFill>
                  <a:schemeClr val="dk1"/>
                </a:solidFill>
                <a:highlight>
                  <a:schemeClr val="lt1"/>
                </a:highlight>
                <a:latin typeface="DM Sans"/>
                <a:ea typeface="DM Sans"/>
                <a:cs typeface="DM Sans"/>
                <a:sym typeface="DM Sans"/>
              </a:rPr>
              <a:t> Permite que mediante una API, el usuario se autentique y acceda a los recursos del sistema que necesita.</a:t>
            </a:r>
            <a:endParaRPr sz="1733">
              <a:solidFill>
                <a:schemeClr val="dk1"/>
              </a:solidFill>
              <a:highlight>
                <a:schemeClr val="lt1"/>
              </a:highlight>
              <a:latin typeface="DM Sans"/>
              <a:ea typeface="DM Sans"/>
              <a:cs typeface="DM Sans"/>
              <a:sym typeface="DM Sans"/>
            </a:endParaRPr>
          </a:p>
        </p:txBody>
      </p:sp>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06"/>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1" name="Google Shape;421;p106"/>
          <p:cNvSpPr txBox="1"/>
          <p:nvPr/>
        </p:nvSpPr>
        <p:spPr>
          <a:xfrm>
            <a:off x="3690700" y="574901"/>
            <a:ext cx="86540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dirty="0">
                <a:solidFill>
                  <a:schemeClr val="dk1"/>
                </a:solidFill>
                <a:latin typeface="DM Sans"/>
                <a:ea typeface="DM Sans"/>
                <a:cs typeface="DM Sans"/>
                <a:sym typeface="DM Sans"/>
              </a:rPr>
              <a:t>Autorización: definiendo el alcance de cada usuario</a:t>
            </a:r>
            <a:endParaRPr sz="4667" b="1" dirty="0">
              <a:solidFill>
                <a:schemeClr val="dk1"/>
              </a:solidFill>
              <a:latin typeface="DM Sans"/>
              <a:ea typeface="DM Sans"/>
              <a:cs typeface="DM Sans"/>
              <a:sym typeface="DM Sans"/>
            </a:endParaRPr>
          </a:p>
        </p:txBody>
      </p:sp>
      <p:sp>
        <p:nvSpPr>
          <p:cNvPr id="422" name="Google Shape;422;p106"/>
          <p:cNvSpPr txBox="1"/>
          <p:nvPr/>
        </p:nvSpPr>
        <p:spPr>
          <a:xfrm>
            <a:off x="3690700" y="2114101"/>
            <a:ext cx="8501200" cy="3847167"/>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autorización es el proceso por el cual el servidor decide si, </a:t>
            </a:r>
            <a:r>
              <a:rPr lang="es" b="1">
                <a:latin typeface="DM Sans"/>
                <a:ea typeface="DM Sans"/>
                <a:cs typeface="DM Sans"/>
                <a:sym typeface="DM Sans"/>
              </a:rPr>
              <a:t>a pesar de las credenciales que tienes, </a:t>
            </a:r>
            <a:r>
              <a:rPr lang="es">
                <a:latin typeface="DM Sans"/>
                <a:ea typeface="DM Sans"/>
                <a:cs typeface="DM Sans"/>
                <a:sym typeface="DM Sans"/>
              </a:rPr>
              <a:t>tienes permitido acceder a un recurso o no. Es decir, que autorizar no hace referencia a que el servidor no sepa quién eres. </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Debemos tener conjuntos de servicios jerarquizados para:</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Usuarios comunes.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Usuarios premium (si trabajamos con un sistema de jerarquías)</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Administrador</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O por ejemplo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Un empleado.</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Un jefe</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Un administrador.</a:t>
            </a:r>
            <a:endParaRPr>
              <a:latin typeface="DM Sans"/>
              <a:ea typeface="DM Sans"/>
              <a:cs typeface="DM Sans"/>
              <a:sym typeface="DM Sans"/>
            </a:endParaRPr>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07"/>
          <p:cNvSpPr txBox="1"/>
          <p:nvPr/>
        </p:nvSpPr>
        <p:spPr>
          <a:xfrm>
            <a:off x="668600" y="8843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28" name="Google Shape;428;p107"/>
          <p:cNvSpPr txBox="1"/>
          <p:nvPr/>
        </p:nvSpPr>
        <p:spPr>
          <a:xfrm>
            <a:off x="668600" y="1869501"/>
            <a:ext cx="10854800" cy="430825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933">
                <a:solidFill>
                  <a:schemeClr val="lt1"/>
                </a:solidFill>
                <a:latin typeface="DM Sans"/>
                <a:ea typeface="DM Sans"/>
                <a:cs typeface="DM Sans"/>
                <a:sym typeface="DM Sans"/>
              </a:rPr>
              <a:t>Al ser procesos diferentes, no olvidemos que deben tener un código de status diferentes también:</a:t>
            </a:r>
            <a:endParaRPr sz="2933">
              <a:solidFill>
                <a:schemeClr val="lt1"/>
              </a:solidFill>
              <a:latin typeface="DM Sans"/>
              <a:ea typeface="DM Sans"/>
              <a:cs typeface="DM Sans"/>
              <a:sym typeface="DM Sans"/>
            </a:endParaRPr>
          </a:p>
          <a:p>
            <a:pPr>
              <a:buClr>
                <a:srgbClr val="000000"/>
              </a:buClr>
              <a:buSzPts val="2500"/>
            </a:pPr>
            <a:endParaRPr sz="2933">
              <a:solidFill>
                <a:schemeClr val="lt1"/>
              </a:solidFill>
              <a:latin typeface="DM Sans"/>
              <a:ea typeface="DM Sans"/>
              <a:cs typeface="DM Sans"/>
              <a:sym typeface="DM Sans"/>
            </a:endParaRPr>
          </a:p>
          <a:p>
            <a:pPr marL="609585" indent="-491054">
              <a:buClr>
                <a:srgbClr val="EAFF6A"/>
              </a:buClr>
              <a:buSzPts val="2200"/>
              <a:buFont typeface="DM Sans"/>
              <a:buChar char="✓"/>
            </a:pPr>
            <a:r>
              <a:rPr lang="es" sz="2933">
                <a:solidFill>
                  <a:schemeClr val="lt1"/>
                </a:solidFill>
                <a:latin typeface="DM Sans"/>
                <a:ea typeface="DM Sans"/>
                <a:cs typeface="DM Sans"/>
                <a:sym typeface="DM Sans"/>
              </a:rPr>
              <a:t>Para procesos fallidos de autenticación: 401</a:t>
            </a:r>
            <a:endParaRPr sz="2933">
              <a:solidFill>
                <a:schemeClr val="lt1"/>
              </a:solidFill>
              <a:latin typeface="DM Sans"/>
              <a:ea typeface="DM Sans"/>
              <a:cs typeface="DM Sans"/>
              <a:sym typeface="DM Sans"/>
            </a:endParaRPr>
          </a:p>
          <a:p>
            <a:pPr marL="609585"/>
            <a:endParaRPr sz="2933">
              <a:solidFill>
                <a:schemeClr val="lt1"/>
              </a:solidFill>
              <a:latin typeface="DM Sans"/>
              <a:ea typeface="DM Sans"/>
              <a:cs typeface="DM Sans"/>
              <a:sym typeface="DM Sans"/>
            </a:endParaRPr>
          </a:p>
          <a:p>
            <a:pPr marL="609585" indent="-491054">
              <a:buClr>
                <a:srgbClr val="EAFF6A"/>
              </a:buClr>
              <a:buSzPts val="2200"/>
              <a:buFont typeface="DM Sans"/>
              <a:buChar char="✓"/>
            </a:pPr>
            <a:r>
              <a:rPr lang="es" sz="2933">
                <a:solidFill>
                  <a:schemeClr val="lt1"/>
                </a:solidFill>
                <a:latin typeface="DM Sans"/>
                <a:ea typeface="DM Sans"/>
                <a:cs typeface="DM Sans"/>
                <a:sym typeface="DM Sans"/>
              </a:rPr>
              <a:t>Para usuarios rechazados por querer acceder a un recurso no autorizado: 403</a:t>
            </a:r>
            <a:endParaRPr sz="2933">
              <a:solidFill>
                <a:schemeClr val="lt1"/>
              </a:solidFill>
              <a:latin typeface="DM Sans"/>
              <a:ea typeface="DM Sans"/>
              <a:cs typeface="DM Sans"/>
              <a:sym typeface="DM Sans"/>
            </a:endParaRPr>
          </a:p>
          <a:p>
            <a:endParaRPr sz="2933">
              <a:solidFill>
                <a:schemeClr val="lt1"/>
              </a:solidFill>
              <a:latin typeface="DM Sans"/>
              <a:ea typeface="DM Sans"/>
              <a:cs typeface="DM Sans"/>
              <a:sym typeface="DM Sans"/>
            </a:endParaRPr>
          </a:p>
          <a:p>
            <a:r>
              <a:rPr lang="es" sz="2933">
                <a:solidFill>
                  <a:schemeClr val="lt1"/>
                </a:solidFill>
                <a:latin typeface="DM Sans"/>
                <a:ea typeface="DM Sans"/>
                <a:cs typeface="DM Sans"/>
                <a:sym typeface="DM Sans"/>
              </a:rPr>
              <a:t>Los status </a:t>
            </a:r>
            <a:r>
              <a:rPr lang="es" sz="2933">
                <a:solidFill>
                  <a:schemeClr val="accent6"/>
                </a:solidFill>
                <a:latin typeface="DM Sans"/>
                <a:ea typeface="DM Sans"/>
                <a:cs typeface="DM Sans"/>
                <a:sym typeface="DM Sans"/>
              </a:rPr>
              <a:t>no son intercambiables. </a:t>
            </a:r>
            <a:r>
              <a:rPr lang="es" sz="2933">
                <a:solidFill>
                  <a:schemeClr val="lt1"/>
                </a:solidFill>
                <a:latin typeface="DM Sans"/>
                <a:ea typeface="DM Sans"/>
                <a:cs typeface="DM Sans"/>
                <a:sym typeface="DM Sans"/>
              </a:rPr>
              <a:t>Nunca los uses a la ligera</a:t>
            </a:r>
            <a:r>
              <a:rPr lang="es" sz="2933">
                <a:solidFill>
                  <a:schemeClr val="accent6"/>
                </a:solidFill>
                <a:latin typeface="DM Sans"/>
                <a:ea typeface="DM Sans"/>
                <a:cs typeface="DM Sans"/>
                <a:sym typeface="DM Sans"/>
              </a:rPr>
              <a:t> </a:t>
            </a:r>
            <a:endParaRPr sz="2933">
              <a:solidFill>
                <a:schemeClr val="accent6"/>
              </a:solidFill>
              <a:latin typeface="DM Sans"/>
              <a:ea typeface="DM Sans"/>
              <a:cs typeface="DM Sans"/>
              <a:sym typeface="DM Sans"/>
            </a:endParaRPr>
          </a:p>
        </p:txBody>
      </p:sp>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08"/>
          <p:cNvSpPr txBox="1"/>
          <p:nvPr/>
        </p:nvSpPr>
        <p:spPr>
          <a:xfrm>
            <a:off x="631133" y="83101"/>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chemeClr val="dk1"/>
                </a:solidFill>
                <a:latin typeface="DM Sans"/>
                <a:ea typeface="DM Sans"/>
                <a:cs typeface="DM Sans"/>
                <a:sym typeface="DM Sans"/>
              </a:rPr>
              <a:t>Tres posibles escenarios</a:t>
            </a:r>
            <a:endParaRPr sz="5333" b="1" dirty="0">
              <a:solidFill>
                <a:schemeClr val="dk1"/>
              </a:solidFill>
              <a:latin typeface="DM Sans"/>
              <a:ea typeface="DM Sans"/>
              <a:cs typeface="DM Sans"/>
              <a:sym typeface="DM Sans"/>
            </a:endParaRPr>
          </a:p>
        </p:txBody>
      </p:sp>
      <p:sp>
        <p:nvSpPr>
          <p:cNvPr id="434" name="Google Shape;434;p108"/>
          <p:cNvSpPr/>
          <p:nvPr/>
        </p:nvSpPr>
        <p:spPr>
          <a:xfrm>
            <a:off x="2303801" y="1364839"/>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35" name="Google Shape;435;p108"/>
          <p:cNvSpPr/>
          <p:nvPr/>
        </p:nvSpPr>
        <p:spPr>
          <a:xfrm>
            <a:off x="5700237" y="1364805"/>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36" name="Google Shape;436;p108"/>
          <p:cNvSpPr txBox="1"/>
          <p:nvPr/>
        </p:nvSpPr>
        <p:spPr>
          <a:xfrm>
            <a:off x="1315984" y="2438934"/>
            <a:ext cx="2613600" cy="1095644"/>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1600" b="1">
                <a:solidFill>
                  <a:schemeClr val="dk1"/>
                </a:solidFill>
                <a:latin typeface="DM Sans"/>
                <a:ea typeface="DM Sans"/>
                <a:cs typeface="DM Sans"/>
                <a:sym typeface="DM Sans"/>
              </a:rPr>
              <a:t>El cliente quiere acceder a un recurso sin credenciales.</a:t>
            </a:r>
            <a:endParaRPr sz="1600" b="1">
              <a:solidFill>
                <a:schemeClr val="dk1"/>
              </a:solidFill>
              <a:latin typeface="DM Sans"/>
              <a:ea typeface="DM Sans"/>
              <a:cs typeface="DM Sans"/>
              <a:sym typeface="DM Sans"/>
            </a:endParaRPr>
          </a:p>
        </p:txBody>
      </p:sp>
      <p:sp>
        <p:nvSpPr>
          <p:cNvPr id="437" name="Google Shape;437;p108"/>
          <p:cNvSpPr txBox="1"/>
          <p:nvPr/>
        </p:nvSpPr>
        <p:spPr>
          <a:xfrm>
            <a:off x="4791051" y="2438933"/>
            <a:ext cx="2613600" cy="1378799"/>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1600" b="1">
                <a:solidFill>
                  <a:schemeClr val="dk1"/>
                </a:solidFill>
                <a:latin typeface="DM Sans"/>
                <a:ea typeface="DM Sans"/>
                <a:cs typeface="DM Sans"/>
                <a:sym typeface="DM Sans"/>
              </a:rPr>
              <a:t>El cliente quiere acceder a un recurso con credenciales de una jerarquía no autorizada.</a:t>
            </a:r>
            <a:endParaRPr sz="1600" b="1">
              <a:solidFill>
                <a:srgbClr val="000000"/>
              </a:solidFill>
              <a:latin typeface="DM Sans"/>
              <a:ea typeface="DM Sans"/>
              <a:cs typeface="DM Sans"/>
              <a:sym typeface="DM Sans"/>
            </a:endParaRPr>
          </a:p>
        </p:txBody>
      </p:sp>
      <p:sp>
        <p:nvSpPr>
          <p:cNvPr id="438" name="Google Shape;438;p108"/>
          <p:cNvSpPr/>
          <p:nvPr/>
        </p:nvSpPr>
        <p:spPr>
          <a:xfrm>
            <a:off x="9096684" y="1364839"/>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439" name="Google Shape;439;p108"/>
          <p:cNvCxnSpPr>
            <a:stCxn id="434" idx="6"/>
            <a:endCxn id="435" idx="2"/>
          </p:cNvCxnSpPr>
          <p:nvPr/>
        </p:nvCxnSpPr>
        <p:spPr>
          <a:xfrm>
            <a:off x="3086601" y="1756239"/>
            <a:ext cx="2613600" cy="0"/>
          </a:xfrm>
          <a:prstGeom prst="straightConnector1">
            <a:avLst/>
          </a:prstGeom>
          <a:noFill/>
          <a:ln w="9525" cap="flat" cmpd="sng">
            <a:solidFill>
              <a:srgbClr val="EAFF6A"/>
            </a:solidFill>
            <a:prstDash val="solid"/>
            <a:round/>
            <a:headEnd type="none" w="sm" len="sm"/>
            <a:tailEnd type="none" w="sm" len="sm"/>
          </a:ln>
        </p:spPr>
      </p:cxnSp>
      <p:cxnSp>
        <p:nvCxnSpPr>
          <p:cNvPr id="440" name="Google Shape;440;p108"/>
          <p:cNvCxnSpPr>
            <a:stCxn id="435" idx="6"/>
            <a:endCxn id="438" idx="2"/>
          </p:cNvCxnSpPr>
          <p:nvPr/>
        </p:nvCxnSpPr>
        <p:spPr>
          <a:xfrm>
            <a:off x="6483037" y="1756205"/>
            <a:ext cx="2613600" cy="0"/>
          </a:xfrm>
          <a:prstGeom prst="straightConnector1">
            <a:avLst/>
          </a:prstGeom>
          <a:noFill/>
          <a:ln w="9525" cap="flat" cmpd="sng">
            <a:solidFill>
              <a:srgbClr val="EAFF6A"/>
            </a:solidFill>
            <a:prstDash val="solid"/>
            <a:round/>
            <a:headEnd type="none" w="sm" len="sm"/>
            <a:tailEnd type="none" w="sm" len="sm"/>
          </a:ln>
        </p:spPr>
      </p:cxnSp>
      <p:sp>
        <p:nvSpPr>
          <p:cNvPr id="441" name="Google Shape;441;p108"/>
          <p:cNvSpPr txBox="1"/>
          <p:nvPr/>
        </p:nvSpPr>
        <p:spPr>
          <a:xfrm>
            <a:off x="8187484" y="2438933"/>
            <a:ext cx="2613600" cy="1378799"/>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1600" b="1" dirty="0">
                <a:solidFill>
                  <a:schemeClr val="dk1"/>
                </a:solidFill>
                <a:latin typeface="DM Sans"/>
                <a:ea typeface="DM Sans"/>
                <a:cs typeface="DM Sans"/>
                <a:sym typeface="DM Sans"/>
              </a:rPr>
              <a:t>El cliente quiere acceder a un recurso con credenciales de una jerarquía autorizada.</a:t>
            </a:r>
            <a:endParaRPr sz="1600" b="1" dirty="0">
              <a:solidFill>
                <a:srgbClr val="000000"/>
              </a:solidFill>
              <a:latin typeface="DM Sans"/>
              <a:ea typeface="DM Sans"/>
              <a:cs typeface="DM Sans"/>
              <a:sym typeface="DM Sans"/>
            </a:endParaRPr>
          </a:p>
        </p:txBody>
      </p:sp>
      <p:sp>
        <p:nvSpPr>
          <p:cNvPr id="442" name="Google Shape;442;p108"/>
          <p:cNvSpPr txBox="1"/>
          <p:nvPr/>
        </p:nvSpPr>
        <p:spPr>
          <a:xfrm>
            <a:off x="1322184" y="3963734"/>
            <a:ext cx="2601200" cy="1721265"/>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sz="1667">
                <a:latin typeface="DM Sans"/>
                <a:ea typeface="DM Sans"/>
                <a:cs typeface="DM Sans"/>
                <a:sym typeface="DM Sans"/>
              </a:rPr>
              <a:t>El servidor lo rechazará con status 401 = Unauthorized</a:t>
            </a:r>
            <a:endParaRPr sz="1667">
              <a:latin typeface="DM Sans"/>
              <a:ea typeface="DM Sans"/>
              <a:cs typeface="DM Sans"/>
              <a:sym typeface="DM Sans"/>
            </a:endParaRPr>
          </a:p>
          <a:p>
            <a:pPr algn="ctr">
              <a:lnSpc>
                <a:spcPct val="115000"/>
              </a:lnSpc>
              <a:buClr>
                <a:schemeClr val="dk1"/>
              </a:buClr>
              <a:buSzPts val="1100"/>
            </a:pPr>
            <a:r>
              <a:rPr lang="es" sz="1667">
                <a:latin typeface="DM Sans"/>
                <a:ea typeface="DM Sans"/>
                <a:cs typeface="DM Sans"/>
                <a:sym typeface="DM Sans"/>
              </a:rPr>
              <a:t>Obligándolo a primero autenticarse.</a:t>
            </a:r>
            <a:endParaRPr sz="1667">
              <a:latin typeface="DM Sans"/>
              <a:ea typeface="DM Sans"/>
              <a:cs typeface="DM Sans"/>
              <a:sym typeface="DM Sans"/>
            </a:endParaRPr>
          </a:p>
        </p:txBody>
      </p:sp>
      <p:sp>
        <p:nvSpPr>
          <p:cNvPr id="443" name="Google Shape;443;p108"/>
          <p:cNvSpPr txBox="1"/>
          <p:nvPr/>
        </p:nvSpPr>
        <p:spPr>
          <a:xfrm>
            <a:off x="4791017" y="4122934"/>
            <a:ext cx="2601200" cy="2311298"/>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sz="1667">
                <a:solidFill>
                  <a:schemeClr val="dk1"/>
                </a:solidFill>
                <a:latin typeface="DM Sans"/>
                <a:ea typeface="DM Sans"/>
                <a:cs typeface="DM Sans"/>
                <a:sym typeface="DM Sans"/>
              </a:rPr>
              <a:t>El servidor lo rechazará con status 403 = Forbidden</a:t>
            </a:r>
            <a:endParaRPr sz="1667">
              <a:solidFill>
                <a:schemeClr val="dk1"/>
              </a:solidFill>
              <a:latin typeface="DM Sans"/>
              <a:ea typeface="DM Sans"/>
              <a:cs typeface="DM Sans"/>
              <a:sym typeface="DM Sans"/>
            </a:endParaRPr>
          </a:p>
          <a:p>
            <a:pPr algn="ctr">
              <a:lnSpc>
                <a:spcPct val="115000"/>
              </a:lnSpc>
              <a:buClr>
                <a:schemeClr val="dk1"/>
              </a:buClr>
              <a:buSzPts val="1100"/>
            </a:pPr>
            <a:r>
              <a:rPr lang="es" sz="1667">
                <a:solidFill>
                  <a:schemeClr val="dk1"/>
                </a:solidFill>
                <a:latin typeface="DM Sans"/>
                <a:ea typeface="DM Sans"/>
                <a:cs typeface="DM Sans"/>
                <a:sym typeface="DM Sans"/>
              </a:rPr>
              <a:t>Indicando que, si quiere acceder al recurso, necesitará credenciales con un rol superior.</a:t>
            </a:r>
            <a:endParaRPr sz="1667">
              <a:solidFill>
                <a:schemeClr val="dk1"/>
              </a:solidFill>
              <a:latin typeface="DM Sans"/>
              <a:ea typeface="DM Sans"/>
              <a:cs typeface="DM Sans"/>
              <a:sym typeface="DM Sans"/>
            </a:endParaRPr>
          </a:p>
        </p:txBody>
      </p:sp>
      <p:sp>
        <p:nvSpPr>
          <p:cNvPr id="444" name="Google Shape;444;p108"/>
          <p:cNvSpPr txBox="1"/>
          <p:nvPr/>
        </p:nvSpPr>
        <p:spPr>
          <a:xfrm>
            <a:off x="8187484" y="4330233"/>
            <a:ext cx="2601200" cy="1426247"/>
          </a:xfrm>
          <a:prstGeom prst="rect">
            <a:avLst/>
          </a:prstGeom>
          <a:noFill/>
          <a:ln>
            <a:noFill/>
          </a:ln>
        </p:spPr>
        <p:txBody>
          <a:bodyPr spcFirstLastPara="1" wrap="square" lIns="121900" tIns="121900" rIns="121900" bIns="121900" anchor="t" anchorCtr="0">
            <a:spAutoFit/>
          </a:bodyPr>
          <a:lstStyle/>
          <a:p>
            <a:pPr algn="ctr">
              <a:lnSpc>
                <a:spcPct val="115000"/>
              </a:lnSpc>
              <a:buClr>
                <a:schemeClr val="dk1"/>
              </a:buClr>
              <a:buSzPts val="1100"/>
            </a:pPr>
            <a:r>
              <a:rPr lang="es" sz="1667">
                <a:solidFill>
                  <a:schemeClr val="dk1"/>
                </a:solidFill>
                <a:latin typeface="DM Sans"/>
                <a:ea typeface="DM Sans"/>
                <a:cs typeface="DM Sans"/>
                <a:sym typeface="DM Sans"/>
              </a:rPr>
              <a:t>El servidor corrobora que las credenciales son válidas y entrega el recurso solicitado.</a:t>
            </a:r>
            <a:endParaRPr sz="1667">
              <a:solidFill>
                <a:srgbClr val="000000"/>
              </a:solidFill>
              <a:latin typeface="DM Sans"/>
              <a:ea typeface="DM Sans"/>
              <a:cs typeface="DM Sans"/>
              <a:sym typeface="DM Sans"/>
            </a:endParaRPr>
          </a:p>
        </p:txBody>
      </p:sp>
      <p:sp>
        <p:nvSpPr>
          <p:cNvPr id="445" name="Google Shape;445;p108"/>
          <p:cNvSpPr txBox="1"/>
          <p:nvPr/>
        </p:nvSpPr>
        <p:spPr>
          <a:xfrm>
            <a:off x="5815501" y="13560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2</a:t>
            </a:r>
            <a:endParaRPr sz="4000" b="1">
              <a:solidFill>
                <a:schemeClr val="dk1"/>
              </a:solidFill>
              <a:latin typeface="DM Sans"/>
              <a:ea typeface="DM Sans"/>
              <a:cs typeface="DM Sans"/>
              <a:sym typeface="DM Sans"/>
            </a:endParaRPr>
          </a:p>
        </p:txBody>
      </p:sp>
      <p:sp>
        <p:nvSpPr>
          <p:cNvPr id="446" name="Google Shape;446;p108"/>
          <p:cNvSpPr txBox="1"/>
          <p:nvPr/>
        </p:nvSpPr>
        <p:spPr>
          <a:xfrm>
            <a:off x="9211901" y="13560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dirty="0">
                <a:solidFill>
                  <a:schemeClr val="dk1"/>
                </a:solidFill>
                <a:latin typeface="DM Sans"/>
                <a:ea typeface="DM Sans"/>
                <a:cs typeface="DM Sans"/>
                <a:sym typeface="DM Sans"/>
              </a:rPr>
              <a:t>4</a:t>
            </a:r>
            <a:endParaRPr sz="4000" b="1" dirty="0">
              <a:solidFill>
                <a:schemeClr val="dk1"/>
              </a:solidFill>
              <a:latin typeface="DM Sans"/>
              <a:ea typeface="DM Sans"/>
              <a:cs typeface="DM Sans"/>
              <a:sym typeface="DM Sans"/>
            </a:endParaRPr>
          </a:p>
        </p:txBody>
      </p:sp>
      <p:sp>
        <p:nvSpPr>
          <p:cNvPr id="447" name="Google Shape;447;p108"/>
          <p:cNvSpPr txBox="1"/>
          <p:nvPr/>
        </p:nvSpPr>
        <p:spPr>
          <a:xfrm>
            <a:off x="2419017" y="13560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1</a:t>
            </a:r>
            <a:endParaRPr sz="4000" b="1">
              <a:solidFill>
                <a:schemeClr val="dk1"/>
              </a:solidFill>
              <a:latin typeface="DM Sans"/>
              <a:ea typeface="DM Sans"/>
              <a:cs typeface="DM Sans"/>
              <a:sym typeface="DM Sans"/>
            </a:endParaRPr>
          </a:p>
        </p:txBody>
      </p:sp>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109"/>
          <p:cNvSpPr txBox="1"/>
          <p:nvPr/>
        </p:nvSpPr>
        <p:spPr>
          <a:xfrm>
            <a:off x="1948400" y="22751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Protegiendo las contraseñas: bcrypt</a:t>
            </a:r>
            <a:endParaRPr sz="5333" b="1">
              <a:solidFill>
                <a:schemeClr val="dk1"/>
              </a:solidFill>
              <a:latin typeface="DM Sans"/>
              <a:ea typeface="DM Sans"/>
              <a:cs typeface="DM Sans"/>
              <a:sym typeface="DM Sans"/>
            </a:endParaRPr>
          </a:p>
        </p:txBody>
      </p:sp>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10"/>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58" name="Google Shape;458;p110"/>
          <p:cNvSpPr txBox="1"/>
          <p:nvPr/>
        </p:nvSpPr>
        <p:spPr>
          <a:xfrm>
            <a:off x="392200" y="699867"/>
            <a:ext cx="114076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5333" b="1">
                <a:solidFill>
                  <a:schemeClr val="lt1"/>
                </a:solidFill>
                <a:latin typeface="DM Sans"/>
                <a:ea typeface="DM Sans"/>
                <a:cs typeface="DM Sans"/>
                <a:sym typeface="DM Sans"/>
              </a:rPr>
              <a:t>¿Te diste cuenta?</a:t>
            </a:r>
            <a:endParaRPr sz="5333" b="1">
              <a:solidFill>
                <a:schemeClr val="lt1"/>
              </a:solidFill>
              <a:latin typeface="DM Sans"/>
              <a:ea typeface="DM Sans"/>
              <a:cs typeface="DM Sans"/>
              <a:sym typeface="DM Sans"/>
            </a:endParaRPr>
          </a:p>
        </p:txBody>
      </p:sp>
      <p:sp>
        <p:nvSpPr>
          <p:cNvPr id="459" name="Google Shape;459;p110"/>
          <p:cNvSpPr txBox="1"/>
          <p:nvPr/>
        </p:nvSpPr>
        <p:spPr>
          <a:xfrm>
            <a:off x="1104033" y="2694801"/>
            <a:ext cx="6174000" cy="3293169"/>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DM Sans"/>
              <a:buChar char="✓"/>
            </a:pPr>
            <a:r>
              <a:rPr lang="es">
                <a:latin typeface="DM Sans"/>
                <a:ea typeface="DM Sans"/>
                <a:cs typeface="DM Sans"/>
                <a:sym typeface="DM Sans"/>
              </a:rPr>
              <a:t>Notarás que los usuarios se guardaron exactamente como se envió la información: incluyendo el password</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Por protección de datos, debemos guardar un password de manera que no pueda ser visualizado, ni siquiera por nosotros mismos. </a:t>
            </a:r>
            <a:endParaRPr>
              <a:latin typeface="DM Sans"/>
              <a:ea typeface="DM Sans"/>
              <a:cs typeface="DM Sans"/>
              <a:sym typeface="DM Sans"/>
            </a:endParaRPr>
          </a:p>
          <a:p>
            <a:pPr marL="609585"/>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Para ello, antes de guardar el password, se debe procesar éste con una operación conocida como </a:t>
            </a:r>
            <a:r>
              <a:rPr lang="es" b="1">
                <a:latin typeface="DM Sans"/>
                <a:ea typeface="DM Sans"/>
                <a:cs typeface="DM Sans"/>
                <a:sym typeface="DM Sans"/>
              </a:rPr>
              <a:t>hash</a:t>
            </a:r>
            <a:endParaRPr>
              <a:latin typeface="DM Sans"/>
              <a:ea typeface="DM Sans"/>
              <a:cs typeface="DM Sans"/>
              <a:sym typeface="DM Sans"/>
            </a:endParaRPr>
          </a:p>
        </p:txBody>
      </p:sp>
      <p:sp>
        <p:nvSpPr>
          <p:cNvPr id="460" name="Google Shape;460;p110"/>
          <p:cNvSpPr txBox="1"/>
          <p:nvPr/>
        </p:nvSpPr>
        <p:spPr>
          <a:xfrm>
            <a:off x="1167133" y="2063468"/>
            <a:ext cx="8044000" cy="98484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2400" b="1">
                <a:latin typeface="DM Sans"/>
                <a:ea typeface="DM Sans"/>
                <a:cs typeface="DM Sans"/>
                <a:sym typeface="DM Sans"/>
              </a:rPr>
              <a:t>Si revisamos la base de datos que utilizamos en la clase anterior:</a:t>
            </a:r>
            <a:endParaRPr sz="1867" b="1">
              <a:solidFill>
                <a:srgbClr val="000000"/>
              </a:solidFill>
              <a:latin typeface="DM Sans"/>
              <a:ea typeface="DM Sans"/>
              <a:cs typeface="DM Sans"/>
              <a:sym typeface="DM Sans"/>
            </a:endParaRPr>
          </a:p>
        </p:txBody>
      </p:sp>
      <p:pic>
        <p:nvPicPr>
          <p:cNvPr id="461" name="Google Shape;461;p110"/>
          <p:cNvPicPr preferRelativeResize="0"/>
          <p:nvPr/>
        </p:nvPicPr>
        <p:blipFill>
          <a:blip r:embed="rId3">
            <a:alphaModFix/>
          </a:blip>
          <a:stretch>
            <a:fillRect/>
          </a:stretch>
        </p:blipFill>
        <p:spPr>
          <a:xfrm>
            <a:off x="7628667" y="3089800"/>
            <a:ext cx="3482400" cy="1837733"/>
          </a:xfrm>
          <a:prstGeom prst="rect">
            <a:avLst/>
          </a:prstGeom>
          <a:noFill/>
          <a:ln>
            <a:noFill/>
          </a:ln>
        </p:spPr>
      </p:pic>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11"/>
          <p:cNvSpPr txBox="1"/>
          <p:nvPr/>
        </p:nvSpPr>
        <p:spPr>
          <a:xfrm>
            <a:off x="610300" y="339067"/>
            <a:ext cx="10165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Usando bcrypt para poder hacer un hasheo.</a:t>
            </a:r>
            <a:endParaRPr sz="5333" b="1">
              <a:solidFill>
                <a:schemeClr val="dk1"/>
              </a:solidFill>
              <a:latin typeface="DM Sans"/>
              <a:ea typeface="DM Sans"/>
              <a:cs typeface="DM Sans"/>
              <a:sym typeface="DM Sans"/>
            </a:endParaRPr>
          </a:p>
        </p:txBody>
      </p:sp>
      <p:sp>
        <p:nvSpPr>
          <p:cNvPr id="467" name="Google Shape;467;p111"/>
          <p:cNvSpPr txBox="1"/>
          <p:nvPr/>
        </p:nvSpPr>
        <p:spPr>
          <a:xfrm>
            <a:off x="610300" y="2215534"/>
            <a:ext cx="10435200" cy="2185173"/>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Debemos reconocer que no somos expertos en seguridad informática, por lo que trabajar con asuntos tan interiorizados a la seguridad nos puede complicar las cosas.</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Para esto, bcrypt se encargará de realizar la operación de aseguración de nuestras contraseñas de una forma fácil y segura.</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Para utilizarlo, solo requeriremos instalarlo a partir de npm</a:t>
            </a:r>
            <a:endParaRPr>
              <a:latin typeface="DM Sans"/>
              <a:ea typeface="DM Sans"/>
              <a:cs typeface="DM Sans"/>
              <a:sym typeface="DM Sans"/>
            </a:endParaRPr>
          </a:p>
        </p:txBody>
      </p:sp>
      <p:pic>
        <p:nvPicPr>
          <p:cNvPr id="468" name="Google Shape;468;p111"/>
          <p:cNvPicPr preferRelativeResize="0"/>
          <p:nvPr/>
        </p:nvPicPr>
        <p:blipFill>
          <a:blip r:embed="rId3">
            <a:alphaModFix/>
          </a:blip>
          <a:stretch>
            <a:fillRect/>
          </a:stretch>
        </p:blipFill>
        <p:spPr>
          <a:xfrm>
            <a:off x="3137833" y="4579600"/>
            <a:ext cx="3956867" cy="454067"/>
          </a:xfrm>
          <a:prstGeom prst="rect">
            <a:avLst/>
          </a:prstGeom>
          <a:noFill/>
          <a:ln>
            <a:noFill/>
          </a:ln>
        </p:spPr>
      </p:pic>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12"/>
          <p:cNvSpPr/>
          <p:nvPr/>
        </p:nvSpPr>
        <p:spPr>
          <a:xfrm>
            <a:off x="863200" y="1888733"/>
            <a:ext cx="10465600" cy="4120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74" name="Google Shape;474;p112"/>
          <p:cNvSpPr txBox="1"/>
          <p:nvPr/>
        </p:nvSpPr>
        <p:spPr>
          <a:xfrm>
            <a:off x="392200" y="699867"/>
            <a:ext cx="114076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5333" b="1">
                <a:solidFill>
                  <a:schemeClr val="lt1"/>
                </a:solidFill>
                <a:latin typeface="DM Sans"/>
                <a:ea typeface="DM Sans"/>
                <a:cs typeface="DM Sans"/>
                <a:sym typeface="DM Sans"/>
              </a:rPr>
              <a:t>A considerar</a:t>
            </a:r>
            <a:endParaRPr sz="5333" b="1">
              <a:solidFill>
                <a:schemeClr val="lt1"/>
              </a:solidFill>
              <a:latin typeface="DM Sans"/>
              <a:ea typeface="DM Sans"/>
              <a:cs typeface="DM Sans"/>
              <a:sym typeface="DM Sans"/>
            </a:endParaRPr>
          </a:p>
        </p:txBody>
      </p:sp>
      <p:sp>
        <p:nvSpPr>
          <p:cNvPr id="475" name="Google Shape;475;p112"/>
          <p:cNvSpPr txBox="1"/>
          <p:nvPr/>
        </p:nvSpPr>
        <p:spPr>
          <a:xfrm>
            <a:off x="1055067" y="3021367"/>
            <a:ext cx="6174000" cy="2555083"/>
          </a:xfrm>
          <a:prstGeom prst="rect">
            <a:avLst/>
          </a:prstGeom>
          <a:noFill/>
          <a:ln>
            <a:noFill/>
          </a:ln>
        </p:spPr>
        <p:txBody>
          <a:bodyPr spcFirstLastPara="1" wrap="square" lIns="121900" tIns="121900" rIns="121900" bIns="121900" anchor="t" anchorCtr="0">
            <a:spAutoFit/>
          </a:bodyPr>
          <a:lstStyle/>
          <a:p>
            <a:pPr marL="609585" indent="-410623">
              <a:buClr>
                <a:schemeClr val="accent4"/>
              </a:buClr>
              <a:buSzPts val="1250"/>
              <a:buFont typeface="DM Sans"/>
              <a:buChar char="✓"/>
            </a:pPr>
            <a:r>
              <a:rPr lang="es" sz="1667">
                <a:latin typeface="DM Sans"/>
                <a:ea typeface="DM Sans"/>
                <a:cs typeface="DM Sans"/>
                <a:sym typeface="DM Sans"/>
              </a:rPr>
              <a:t>No podemos hacer una comparación tan cruda como </a:t>
            </a:r>
            <a:r>
              <a:rPr lang="es" sz="1667" b="1" i="1">
                <a:latin typeface="DM Sans"/>
                <a:ea typeface="DM Sans"/>
                <a:cs typeface="DM Sans"/>
                <a:sym typeface="DM Sans"/>
              </a:rPr>
              <a:t>body.password == user.password</a:t>
            </a:r>
            <a:r>
              <a:rPr lang="es" sz="1667" i="1">
                <a:latin typeface="DM Sans"/>
                <a:ea typeface="DM Sans"/>
                <a:cs typeface="DM Sans"/>
                <a:sym typeface="DM Sans"/>
              </a:rPr>
              <a:t>. </a:t>
            </a:r>
            <a:r>
              <a:rPr lang="es" sz="1667">
                <a:latin typeface="DM Sans"/>
                <a:ea typeface="DM Sans"/>
                <a:cs typeface="DM Sans"/>
                <a:sym typeface="DM Sans"/>
              </a:rPr>
              <a:t> Se debe utilizar un recurso diferente.</a:t>
            </a:r>
            <a:endParaRPr sz="1667">
              <a:latin typeface="DM Sans"/>
              <a:ea typeface="DM Sans"/>
              <a:cs typeface="DM Sans"/>
              <a:sym typeface="DM Sans"/>
            </a:endParaRPr>
          </a:p>
          <a:p>
            <a:pPr marL="609585"/>
            <a:endParaRPr sz="1667">
              <a:latin typeface="DM Sans"/>
              <a:ea typeface="DM Sans"/>
              <a:cs typeface="DM Sans"/>
              <a:sym typeface="DM Sans"/>
            </a:endParaRPr>
          </a:p>
          <a:p>
            <a:pPr marL="609585" indent="-410623">
              <a:buClr>
                <a:schemeClr val="accent4"/>
              </a:buClr>
              <a:buSzPts val="1250"/>
              <a:buFont typeface="DM Sans"/>
              <a:buChar char="✓"/>
            </a:pPr>
            <a:r>
              <a:rPr lang="es" sz="1667">
                <a:latin typeface="DM Sans"/>
                <a:ea typeface="DM Sans"/>
                <a:cs typeface="DM Sans"/>
                <a:sym typeface="DM Sans"/>
              </a:rPr>
              <a:t>bcrypt tiene un proceso de comparación de passwords a partir de su función </a:t>
            </a:r>
            <a:r>
              <a:rPr lang="es" sz="1667" b="1">
                <a:latin typeface="DM Sans"/>
                <a:ea typeface="DM Sans"/>
                <a:cs typeface="DM Sans"/>
                <a:sym typeface="DM Sans"/>
              </a:rPr>
              <a:t>compare</a:t>
            </a:r>
            <a:r>
              <a:rPr lang="es" sz="1667">
                <a:latin typeface="DM Sans"/>
                <a:ea typeface="DM Sans"/>
                <a:cs typeface="DM Sans"/>
                <a:sym typeface="DM Sans"/>
              </a:rPr>
              <a:t>.</a:t>
            </a:r>
            <a:endParaRPr sz="1667">
              <a:latin typeface="DM Sans"/>
              <a:ea typeface="DM Sans"/>
              <a:cs typeface="DM Sans"/>
              <a:sym typeface="DM Sans"/>
            </a:endParaRPr>
          </a:p>
          <a:p>
            <a:pPr marL="609585"/>
            <a:endParaRPr sz="1667">
              <a:latin typeface="DM Sans"/>
              <a:ea typeface="DM Sans"/>
              <a:cs typeface="DM Sans"/>
              <a:sym typeface="DM Sans"/>
            </a:endParaRPr>
          </a:p>
          <a:p>
            <a:pPr marL="609585" indent="-410623">
              <a:buClr>
                <a:schemeClr val="accent4"/>
              </a:buClr>
              <a:buSzPts val="1250"/>
              <a:buFont typeface="DM Sans"/>
              <a:buChar char="✓"/>
            </a:pPr>
            <a:r>
              <a:rPr lang="es" sz="1667">
                <a:latin typeface="DM Sans"/>
                <a:ea typeface="DM Sans"/>
                <a:cs typeface="DM Sans"/>
                <a:sym typeface="DM Sans"/>
              </a:rPr>
              <a:t>Así, podremos saber si el cliente metió su password correctamente, sin tener que saber de cuál se trata</a:t>
            </a:r>
            <a:endParaRPr sz="1667">
              <a:latin typeface="DM Sans"/>
              <a:ea typeface="DM Sans"/>
              <a:cs typeface="DM Sans"/>
              <a:sym typeface="DM Sans"/>
            </a:endParaRPr>
          </a:p>
        </p:txBody>
      </p:sp>
      <p:sp>
        <p:nvSpPr>
          <p:cNvPr id="476" name="Google Shape;476;p112"/>
          <p:cNvSpPr txBox="1"/>
          <p:nvPr/>
        </p:nvSpPr>
        <p:spPr>
          <a:xfrm>
            <a:off x="1167133" y="2063467"/>
            <a:ext cx="7258000" cy="1046208"/>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1733" b="1">
                <a:latin typeface="DM Sans"/>
                <a:ea typeface="DM Sans"/>
                <a:cs typeface="DM Sans"/>
                <a:sym typeface="DM Sans"/>
              </a:rPr>
              <a:t>Si una contraseña hasheada no puede ser revertida ni siquiera por nosotros mismos ¿Cómo sabremos si el cliente se loguea correctamente?</a:t>
            </a:r>
            <a:endParaRPr sz="1733" b="1">
              <a:solidFill>
                <a:srgbClr val="000000"/>
              </a:solidFill>
              <a:latin typeface="DM Sans"/>
              <a:ea typeface="DM Sans"/>
              <a:cs typeface="DM Sans"/>
              <a:sym typeface="DM Sans"/>
            </a:endParaRPr>
          </a:p>
        </p:txBody>
      </p:sp>
      <p:pic>
        <p:nvPicPr>
          <p:cNvPr id="477" name="Google Shape;477;p112"/>
          <p:cNvPicPr preferRelativeResize="0"/>
          <p:nvPr/>
        </p:nvPicPr>
        <p:blipFill>
          <a:blip r:embed="rId3">
            <a:alphaModFix/>
          </a:blip>
          <a:stretch>
            <a:fillRect/>
          </a:stretch>
        </p:blipFill>
        <p:spPr>
          <a:xfrm>
            <a:off x="7259467" y="2746934"/>
            <a:ext cx="3905668" cy="2196933"/>
          </a:xfrm>
          <a:prstGeom prst="rect">
            <a:avLst/>
          </a:prstGeom>
          <a:noFill/>
          <a:ln>
            <a:noFill/>
          </a:ln>
        </p:spPr>
      </p:pic>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13"/>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483" name="Google Shape;483;p113"/>
          <p:cNvSpPr txBox="1"/>
          <p:nvPr/>
        </p:nvSpPr>
        <p:spPr>
          <a:xfrm>
            <a:off x="631133" y="2168133"/>
            <a:ext cx="9559200" cy="4042541"/>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a:solidFill>
                  <a:srgbClr val="B7B7B7"/>
                </a:solidFill>
                <a:latin typeface="DM Sans"/>
                <a:ea typeface="DM Sans"/>
                <a:cs typeface="DM Sans"/>
                <a:sym typeface="DM Sans"/>
              </a:rPr>
              <a:t>Con base en el sistema de login desarrollado en la clase anterior, el profesor mostrará cómo hacer el aseguramiento de los passwords.</a:t>
            </a:r>
            <a:endParaRPr sz="2667">
              <a:solidFill>
                <a:srgbClr val="B7B7B7"/>
              </a:solidFill>
              <a:latin typeface="DM Sans"/>
              <a:ea typeface="DM Sans"/>
              <a:cs typeface="DM Sans"/>
              <a:sym typeface="DM Sans"/>
            </a:endParaRPr>
          </a:p>
          <a:p>
            <a:pPr>
              <a:buClr>
                <a:srgbClr val="000000"/>
              </a:buClr>
              <a:buSzPts val="2500"/>
            </a:pPr>
            <a:endParaRPr sz="2667">
              <a:solidFill>
                <a:srgbClr val="B7B7B7"/>
              </a:solidFill>
              <a:latin typeface="DM Sans"/>
              <a:ea typeface="DM Sans"/>
              <a:cs typeface="DM Sans"/>
              <a:sym typeface="DM Sans"/>
            </a:endParaRPr>
          </a:p>
          <a:p>
            <a:pPr>
              <a:buClr>
                <a:srgbClr val="000000"/>
              </a:buClr>
              <a:buSzPts val="2500"/>
            </a:pPr>
            <a:r>
              <a:rPr lang="es" sz="2667">
                <a:solidFill>
                  <a:srgbClr val="B7B7B7"/>
                </a:solidFill>
                <a:latin typeface="DM Sans"/>
                <a:ea typeface="DM Sans"/>
                <a:cs typeface="DM Sans"/>
                <a:sym typeface="DM Sans"/>
              </a:rPr>
              <a:t>Se crearán dos funciones en el archivo utils.js</a:t>
            </a:r>
            <a:endParaRPr sz="2667">
              <a:solidFill>
                <a:srgbClr val="B7B7B7"/>
              </a:solidFill>
              <a:latin typeface="DM Sans"/>
              <a:ea typeface="DM Sans"/>
              <a:cs typeface="DM Sans"/>
              <a:sym typeface="DM Sans"/>
            </a:endParaRPr>
          </a:p>
          <a:p>
            <a:pPr marL="609585" indent="-474121">
              <a:buClr>
                <a:srgbClr val="B7B7B7"/>
              </a:buClr>
              <a:buSzPts val="2000"/>
              <a:buFont typeface="DM Sans"/>
              <a:buChar char="●"/>
            </a:pPr>
            <a:r>
              <a:rPr lang="es" sz="2667">
                <a:solidFill>
                  <a:srgbClr val="B7B7B7"/>
                </a:solidFill>
                <a:latin typeface="DM Sans"/>
                <a:ea typeface="DM Sans"/>
                <a:cs typeface="DM Sans"/>
                <a:sym typeface="DM Sans"/>
              </a:rPr>
              <a:t>createHash - Aplicará el hash al password</a:t>
            </a:r>
            <a:endParaRPr sz="2667">
              <a:solidFill>
                <a:srgbClr val="B7B7B7"/>
              </a:solidFill>
              <a:latin typeface="DM Sans"/>
              <a:ea typeface="DM Sans"/>
              <a:cs typeface="DM Sans"/>
              <a:sym typeface="DM Sans"/>
            </a:endParaRPr>
          </a:p>
          <a:p>
            <a:pPr marL="609585" indent="-474121">
              <a:buClr>
                <a:srgbClr val="B7B7B7"/>
              </a:buClr>
              <a:buSzPts val="2000"/>
              <a:buFont typeface="DM Sans"/>
              <a:buChar char="●"/>
            </a:pPr>
            <a:r>
              <a:rPr lang="es" sz="2667">
                <a:solidFill>
                  <a:srgbClr val="B7B7B7"/>
                </a:solidFill>
                <a:latin typeface="DM Sans"/>
                <a:ea typeface="DM Sans"/>
                <a:cs typeface="DM Sans"/>
                <a:sym typeface="DM Sans"/>
              </a:rPr>
              <a:t>isValidPassword - Comparará el password proporcionado con el de la base</a:t>
            </a:r>
            <a:endParaRPr sz="2667">
              <a:solidFill>
                <a:srgbClr val="B7B7B7"/>
              </a:solidFill>
              <a:latin typeface="DM Sans"/>
              <a:ea typeface="DM Sans"/>
              <a:cs typeface="DM Sans"/>
              <a:sym typeface="DM Sans"/>
            </a:endParaRPr>
          </a:p>
          <a:p>
            <a:pPr>
              <a:buClr>
                <a:srgbClr val="000000"/>
              </a:buClr>
              <a:buSzPts val="2500"/>
            </a:pPr>
            <a:endParaRPr sz="3333" b="1">
              <a:solidFill>
                <a:srgbClr val="B7B7B7"/>
              </a:solidFill>
              <a:latin typeface="Helvetica Neue"/>
              <a:ea typeface="Helvetica Neue"/>
              <a:cs typeface="Helvetica Neue"/>
              <a:sym typeface="Helvetica Neue"/>
            </a:endParaRPr>
          </a:p>
        </p:txBody>
      </p:sp>
      <p:grpSp>
        <p:nvGrpSpPr>
          <p:cNvPr id="484" name="Google Shape;484;p113"/>
          <p:cNvGrpSpPr/>
          <p:nvPr/>
        </p:nvGrpSpPr>
        <p:grpSpPr>
          <a:xfrm>
            <a:off x="631135" y="826031"/>
            <a:ext cx="985200" cy="985200"/>
            <a:chOff x="473351" y="619523"/>
            <a:chExt cx="738900" cy="738900"/>
          </a:xfrm>
        </p:grpSpPr>
        <p:sp>
          <p:nvSpPr>
            <p:cNvPr id="485" name="Google Shape;485;p113"/>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86" name="Google Shape;486;p11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87" name="Google Shape;487;p113"/>
          <p:cNvSpPr txBox="1"/>
          <p:nvPr/>
        </p:nvSpPr>
        <p:spPr>
          <a:xfrm>
            <a:off x="574000" y="5993201"/>
            <a:ext cx="95592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10 - 15 minutos</a:t>
            </a:r>
            <a:endParaRPr sz="2667" b="1">
              <a:solidFill>
                <a:srgbClr val="83AEFB"/>
              </a:solidFill>
              <a:latin typeface="DM Sans"/>
              <a:ea typeface="DM Sans"/>
              <a:cs typeface="DM Sans"/>
              <a:sym typeface="DM Sans"/>
            </a:endParaRPr>
          </a:p>
        </p:txBody>
      </p:sp>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14"/>
          <p:cNvSpPr txBox="1"/>
          <p:nvPr/>
        </p:nvSpPr>
        <p:spPr>
          <a:xfrm>
            <a:off x="53433" y="126934"/>
            <a:ext cx="10186000" cy="759078"/>
          </a:xfrm>
          <a:prstGeom prst="rect">
            <a:avLst/>
          </a:prstGeom>
          <a:noFill/>
          <a:ln>
            <a:noFill/>
          </a:ln>
        </p:spPr>
        <p:txBody>
          <a:bodyPr spcFirstLastPara="1" wrap="square" lIns="121900" tIns="121900" rIns="121900" bIns="121900" anchor="t" anchorCtr="0">
            <a:spAutoFit/>
          </a:bodyPr>
          <a:lstStyle/>
          <a:p>
            <a:pPr algn="ctr"/>
            <a:r>
              <a:rPr lang="es" sz="3333" b="1" i="1">
                <a:solidFill>
                  <a:schemeClr val="lt1"/>
                </a:solidFill>
                <a:latin typeface="DM Sans"/>
                <a:ea typeface="DM Sans"/>
                <a:cs typeface="DM Sans"/>
                <a:sym typeface="DM Sans"/>
              </a:rPr>
              <a:t>Ejemplo: Creando las funciones en utils.js</a:t>
            </a:r>
            <a:endParaRPr sz="3333" i="1">
              <a:solidFill>
                <a:schemeClr val="lt1"/>
              </a:solidFill>
              <a:latin typeface="DM Sans"/>
              <a:ea typeface="DM Sans"/>
              <a:cs typeface="DM Sans"/>
              <a:sym typeface="DM Sans"/>
            </a:endParaRPr>
          </a:p>
        </p:txBody>
      </p:sp>
      <p:pic>
        <p:nvPicPr>
          <p:cNvPr id="493" name="Google Shape;493;p114"/>
          <p:cNvPicPr preferRelativeResize="0"/>
          <p:nvPr/>
        </p:nvPicPr>
        <p:blipFill rotWithShape="1">
          <a:blip r:embed="rId3">
            <a:alphaModFix/>
          </a:blip>
          <a:srcRect l="1280" r="-1279"/>
          <a:stretch/>
        </p:blipFill>
        <p:spPr>
          <a:xfrm>
            <a:off x="1517633" y="934234"/>
            <a:ext cx="8897256" cy="579313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6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ECMAScript 6</a:t>
            </a:r>
            <a:endParaRPr sz="5333" b="1">
              <a:solidFill>
                <a:schemeClr val="dk1"/>
              </a:solidFill>
              <a:latin typeface="DM Sans"/>
              <a:ea typeface="DM Sans"/>
              <a:cs typeface="DM Sans"/>
              <a:sym typeface="DM Sans"/>
            </a:endParaRPr>
          </a:p>
        </p:txBody>
      </p:sp>
      <p:sp>
        <p:nvSpPr>
          <p:cNvPr id="607" name="Google Shape;607;p166"/>
          <p:cNvSpPr txBox="1"/>
          <p:nvPr/>
        </p:nvSpPr>
        <p:spPr>
          <a:xfrm>
            <a:off x="631133" y="2544234"/>
            <a:ext cx="51128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Desde ES5 en 2009, hubo un largo período de tiempo en el cual no hubo grandes actualizaciones en los estándares del lenguaje. Hasta ECMAScript 6 en 2015, el cual supuso una revolución en el lenguaje debido a sus grandes cambios.</a:t>
            </a:r>
            <a:endParaRPr b="1">
              <a:solidFill>
                <a:srgbClr val="000000"/>
              </a:solidFill>
              <a:latin typeface="DM Sans"/>
              <a:ea typeface="DM Sans"/>
              <a:cs typeface="DM Sans"/>
              <a:sym typeface="DM Sans"/>
            </a:endParaRPr>
          </a:p>
        </p:txBody>
      </p:sp>
      <p:sp>
        <p:nvSpPr>
          <p:cNvPr id="608" name="Google Shape;608;p166"/>
          <p:cNvSpPr txBox="1"/>
          <p:nvPr/>
        </p:nvSpPr>
        <p:spPr>
          <a:xfrm>
            <a:off x="6036767" y="2544233"/>
            <a:ext cx="5112800" cy="1354176"/>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 salida de ES6 marcó un antes y un después en la historia del lenguaje, ya que a partir de éste se lo comenzó a considerar una implementación “moderna”.</a:t>
            </a:r>
            <a:endParaRPr>
              <a:solidFill>
                <a:srgbClr val="000000"/>
              </a:solidFill>
              <a:latin typeface="DM Sans"/>
              <a:ea typeface="DM Sans"/>
              <a:cs typeface="DM Sans"/>
              <a:sym typeface="DM Sans"/>
            </a:endParaRPr>
          </a:p>
        </p:txBody>
      </p:sp>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15"/>
          <p:cNvSpPr txBox="1"/>
          <p:nvPr/>
        </p:nvSpPr>
        <p:spPr>
          <a:xfrm>
            <a:off x="53433" y="143268"/>
            <a:ext cx="12091200" cy="1271974"/>
          </a:xfrm>
          <a:prstGeom prst="rect">
            <a:avLst/>
          </a:prstGeom>
          <a:noFill/>
          <a:ln>
            <a:noFill/>
          </a:ln>
        </p:spPr>
        <p:txBody>
          <a:bodyPr spcFirstLastPara="1" wrap="square" lIns="121900" tIns="121900" rIns="121900" bIns="121900" anchor="t" anchorCtr="0">
            <a:spAutoFit/>
          </a:bodyPr>
          <a:lstStyle/>
          <a:p>
            <a:pPr algn="ctr"/>
            <a:r>
              <a:rPr lang="es" sz="3333" b="1" i="1">
                <a:solidFill>
                  <a:schemeClr val="lt1"/>
                </a:solidFill>
                <a:latin typeface="DM Sans"/>
                <a:ea typeface="DM Sans"/>
                <a:cs typeface="DM Sans"/>
                <a:sym typeface="DM Sans"/>
              </a:rPr>
              <a:t>Ejemplo: Utilizando la función “createHash” antes de guardar al usuario</a:t>
            </a:r>
            <a:endParaRPr sz="3333" i="1">
              <a:solidFill>
                <a:schemeClr val="lt1"/>
              </a:solidFill>
              <a:latin typeface="DM Sans"/>
              <a:ea typeface="DM Sans"/>
              <a:cs typeface="DM Sans"/>
              <a:sym typeface="DM Sans"/>
            </a:endParaRPr>
          </a:p>
        </p:txBody>
      </p:sp>
      <p:pic>
        <p:nvPicPr>
          <p:cNvPr id="499" name="Google Shape;499;p115"/>
          <p:cNvPicPr preferRelativeResize="0"/>
          <p:nvPr/>
        </p:nvPicPr>
        <p:blipFill>
          <a:blip r:embed="rId3">
            <a:alphaModFix/>
          </a:blip>
          <a:stretch>
            <a:fillRect/>
          </a:stretch>
        </p:blipFill>
        <p:spPr>
          <a:xfrm>
            <a:off x="206234" y="2263834"/>
            <a:ext cx="11785601" cy="3406677"/>
          </a:xfrm>
          <a:prstGeom prst="rect">
            <a:avLst/>
          </a:prstGeom>
          <a:noFill/>
          <a:ln>
            <a:noFill/>
          </a:ln>
        </p:spPr>
      </p:pic>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16"/>
          <p:cNvSpPr txBox="1"/>
          <p:nvPr/>
        </p:nvSpPr>
        <p:spPr>
          <a:xfrm>
            <a:off x="53433" y="143268"/>
            <a:ext cx="12091200" cy="1271974"/>
          </a:xfrm>
          <a:prstGeom prst="rect">
            <a:avLst/>
          </a:prstGeom>
          <a:noFill/>
          <a:ln>
            <a:noFill/>
          </a:ln>
        </p:spPr>
        <p:txBody>
          <a:bodyPr spcFirstLastPara="1" wrap="square" lIns="121900" tIns="121900" rIns="121900" bIns="121900" anchor="t" anchorCtr="0">
            <a:spAutoFit/>
          </a:bodyPr>
          <a:lstStyle/>
          <a:p>
            <a:pPr algn="ctr"/>
            <a:r>
              <a:rPr lang="es" sz="3333" b="1" i="1">
                <a:solidFill>
                  <a:schemeClr val="lt1"/>
                </a:solidFill>
                <a:latin typeface="DM Sans"/>
                <a:ea typeface="DM Sans"/>
                <a:cs typeface="DM Sans"/>
                <a:sym typeface="DM Sans"/>
              </a:rPr>
              <a:t>Ejemplo: Probando la función createHash en el formulario de registro</a:t>
            </a:r>
            <a:endParaRPr sz="3333" i="1">
              <a:solidFill>
                <a:schemeClr val="lt1"/>
              </a:solidFill>
              <a:latin typeface="DM Sans"/>
              <a:ea typeface="DM Sans"/>
              <a:cs typeface="DM Sans"/>
              <a:sym typeface="DM Sans"/>
            </a:endParaRPr>
          </a:p>
        </p:txBody>
      </p:sp>
      <p:pic>
        <p:nvPicPr>
          <p:cNvPr id="505" name="Google Shape;505;p116"/>
          <p:cNvPicPr preferRelativeResize="0"/>
          <p:nvPr/>
        </p:nvPicPr>
        <p:blipFill>
          <a:blip r:embed="rId3">
            <a:alphaModFix/>
          </a:blip>
          <a:stretch>
            <a:fillRect/>
          </a:stretch>
        </p:blipFill>
        <p:spPr>
          <a:xfrm>
            <a:off x="407301" y="2345467"/>
            <a:ext cx="4584700" cy="3073400"/>
          </a:xfrm>
          <a:prstGeom prst="rect">
            <a:avLst/>
          </a:prstGeom>
          <a:noFill/>
          <a:ln>
            <a:noFill/>
          </a:ln>
        </p:spPr>
      </p:pic>
      <p:sp>
        <p:nvSpPr>
          <p:cNvPr id="506" name="Google Shape;506;p116"/>
          <p:cNvSpPr txBox="1"/>
          <p:nvPr/>
        </p:nvSpPr>
        <p:spPr>
          <a:xfrm>
            <a:off x="1563442" y="4199832"/>
            <a:ext cx="3664340" cy="615513"/>
          </a:xfrm>
          <a:prstGeom prst="rect">
            <a:avLst/>
          </a:prstGeom>
          <a:noFill/>
          <a:ln>
            <a:noFill/>
          </a:ln>
        </p:spPr>
        <p:txBody>
          <a:bodyPr spcFirstLastPara="1" wrap="square" lIns="121900" tIns="121900" rIns="121900" bIns="121900" anchor="t" anchorCtr="0">
            <a:spAutoFit/>
          </a:bodyPr>
          <a:lstStyle/>
          <a:p>
            <a:r>
              <a:rPr lang="es" sz="2400" dirty="0"/>
              <a:t>Sólo se ha colocado “123”</a:t>
            </a:r>
            <a:endParaRPr sz="2400" dirty="0"/>
          </a:p>
        </p:txBody>
      </p:sp>
      <p:pic>
        <p:nvPicPr>
          <p:cNvPr id="507" name="Google Shape;507;p116"/>
          <p:cNvPicPr preferRelativeResize="0"/>
          <p:nvPr/>
        </p:nvPicPr>
        <p:blipFill>
          <a:blip r:embed="rId4">
            <a:alphaModFix/>
          </a:blip>
          <a:stretch>
            <a:fillRect/>
          </a:stretch>
        </p:blipFill>
        <p:spPr>
          <a:xfrm>
            <a:off x="6248400" y="2847118"/>
            <a:ext cx="5943600" cy="2070100"/>
          </a:xfrm>
          <a:prstGeom prst="rect">
            <a:avLst/>
          </a:prstGeom>
          <a:noFill/>
          <a:ln>
            <a:noFill/>
          </a:ln>
        </p:spPr>
      </p:pic>
      <p:sp>
        <p:nvSpPr>
          <p:cNvPr id="508" name="Google Shape;508;p116"/>
          <p:cNvSpPr txBox="1"/>
          <p:nvPr/>
        </p:nvSpPr>
        <p:spPr>
          <a:xfrm>
            <a:off x="6248400" y="2323134"/>
            <a:ext cx="5943600" cy="984845"/>
          </a:xfrm>
          <a:prstGeom prst="rect">
            <a:avLst/>
          </a:prstGeom>
          <a:noFill/>
          <a:ln>
            <a:noFill/>
          </a:ln>
        </p:spPr>
        <p:txBody>
          <a:bodyPr spcFirstLastPara="1" wrap="square" lIns="121900" tIns="121900" rIns="121900" bIns="121900" anchor="t" anchorCtr="0">
            <a:spAutoFit/>
          </a:bodyPr>
          <a:lstStyle/>
          <a:p>
            <a:r>
              <a:rPr lang="es" sz="2400">
                <a:solidFill>
                  <a:schemeClr val="lt1"/>
                </a:solidFill>
              </a:rPr>
              <a:t>Hash generado para un password = “123”. ¡Wow!</a:t>
            </a:r>
            <a:endParaRPr sz="2400">
              <a:solidFill>
                <a:schemeClr val="lt1"/>
              </a:solidFill>
            </a:endParaRPr>
          </a:p>
        </p:txBody>
      </p:sp>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17"/>
          <p:cNvSpPr txBox="1"/>
          <p:nvPr/>
        </p:nvSpPr>
        <p:spPr>
          <a:xfrm>
            <a:off x="53433" y="143268"/>
            <a:ext cx="12091200" cy="1271974"/>
          </a:xfrm>
          <a:prstGeom prst="rect">
            <a:avLst/>
          </a:prstGeom>
          <a:noFill/>
          <a:ln>
            <a:noFill/>
          </a:ln>
        </p:spPr>
        <p:txBody>
          <a:bodyPr spcFirstLastPara="1" wrap="square" lIns="121900" tIns="121900" rIns="121900" bIns="121900" anchor="t" anchorCtr="0">
            <a:spAutoFit/>
          </a:bodyPr>
          <a:lstStyle/>
          <a:p>
            <a:pPr algn="ctr"/>
            <a:r>
              <a:rPr lang="es" sz="3333" b="1" i="1">
                <a:solidFill>
                  <a:schemeClr val="lt1"/>
                </a:solidFill>
                <a:latin typeface="DM Sans"/>
                <a:ea typeface="DM Sans"/>
                <a:cs typeface="DM Sans"/>
                <a:sym typeface="DM Sans"/>
              </a:rPr>
              <a:t>Ejemplo: Utilizando la función “isValidPassword” al momento de loguearse</a:t>
            </a:r>
            <a:endParaRPr sz="3333" i="1">
              <a:solidFill>
                <a:schemeClr val="lt1"/>
              </a:solidFill>
              <a:latin typeface="DM Sans"/>
              <a:ea typeface="DM Sans"/>
              <a:cs typeface="DM Sans"/>
              <a:sym typeface="DM Sans"/>
            </a:endParaRPr>
          </a:p>
        </p:txBody>
      </p:sp>
      <p:pic>
        <p:nvPicPr>
          <p:cNvPr id="514" name="Google Shape;514;p117"/>
          <p:cNvPicPr preferRelativeResize="0"/>
          <p:nvPr/>
        </p:nvPicPr>
        <p:blipFill>
          <a:blip r:embed="rId3">
            <a:alphaModFix/>
          </a:blip>
          <a:stretch>
            <a:fillRect/>
          </a:stretch>
        </p:blipFill>
        <p:spPr>
          <a:xfrm>
            <a:off x="203201" y="2484301"/>
            <a:ext cx="11785599" cy="2280721"/>
          </a:xfrm>
          <a:prstGeom prst="rect">
            <a:avLst/>
          </a:prstGeom>
          <a:noFill/>
          <a:ln>
            <a:noFill/>
          </a:ln>
        </p:spPr>
      </p:pic>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118"/>
          <p:cNvSpPr txBox="1"/>
          <p:nvPr/>
        </p:nvSpPr>
        <p:spPr>
          <a:xfrm>
            <a:off x="53433" y="143268"/>
            <a:ext cx="12091200" cy="1271974"/>
          </a:xfrm>
          <a:prstGeom prst="rect">
            <a:avLst/>
          </a:prstGeom>
          <a:noFill/>
          <a:ln>
            <a:noFill/>
          </a:ln>
        </p:spPr>
        <p:txBody>
          <a:bodyPr spcFirstLastPara="1" wrap="square" lIns="121900" tIns="121900" rIns="121900" bIns="121900" anchor="t" anchorCtr="0">
            <a:spAutoFit/>
          </a:bodyPr>
          <a:lstStyle/>
          <a:p>
            <a:pPr algn="ctr"/>
            <a:r>
              <a:rPr lang="es" sz="3333" b="1" i="1">
                <a:solidFill>
                  <a:schemeClr val="lt1"/>
                </a:solidFill>
                <a:latin typeface="DM Sans"/>
                <a:ea typeface="DM Sans"/>
                <a:cs typeface="DM Sans"/>
                <a:sym typeface="DM Sans"/>
              </a:rPr>
              <a:t>Ejemplo: Probando la función isValidPassword en el formulario de login</a:t>
            </a:r>
            <a:endParaRPr sz="3333" i="1">
              <a:solidFill>
                <a:schemeClr val="lt1"/>
              </a:solidFill>
              <a:latin typeface="DM Sans"/>
              <a:ea typeface="DM Sans"/>
              <a:cs typeface="DM Sans"/>
              <a:sym typeface="DM Sans"/>
            </a:endParaRPr>
          </a:p>
        </p:txBody>
      </p:sp>
      <p:pic>
        <p:nvPicPr>
          <p:cNvPr id="520" name="Google Shape;520;p118"/>
          <p:cNvPicPr preferRelativeResize="0"/>
          <p:nvPr/>
        </p:nvPicPr>
        <p:blipFill>
          <a:blip r:embed="rId3">
            <a:alphaModFix/>
          </a:blip>
          <a:stretch>
            <a:fillRect/>
          </a:stretch>
        </p:blipFill>
        <p:spPr>
          <a:xfrm>
            <a:off x="211367" y="2549601"/>
            <a:ext cx="4203700" cy="2120900"/>
          </a:xfrm>
          <a:prstGeom prst="rect">
            <a:avLst/>
          </a:prstGeom>
          <a:noFill/>
          <a:ln>
            <a:noFill/>
          </a:ln>
        </p:spPr>
      </p:pic>
      <p:pic>
        <p:nvPicPr>
          <p:cNvPr id="521" name="Google Shape;521;p118"/>
          <p:cNvPicPr preferRelativeResize="0"/>
          <p:nvPr/>
        </p:nvPicPr>
        <p:blipFill>
          <a:blip r:embed="rId4">
            <a:alphaModFix/>
          </a:blip>
          <a:stretch>
            <a:fillRect/>
          </a:stretch>
        </p:blipFill>
        <p:spPr>
          <a:xfrm>
            <a:off x="6096001" y="2802700"/>
            <a:ext cx="5753100" cy="1397000"/>
          </a:xfrm>
          <a:prstGeom prst="rect">
            <a:avLst/>
          </a:prstGeom>
          <a:noFill/>
          <a:ln>
            <a:noFill/>
          </a:ln>
        </p:spPr>
      </p:pic>
      <p:sp>
        <p:nvSpPr>
          <p:cNvPr id="522" name="Google Shape;522;p118"/>
          <p:cNvSpPr txBox="1"/>
          <p:nvPr/>
        </p:nvSpPr>
        <p:spPr>
          <a:xfrm>
            <a:off x="5776600" y="1972068"/>
            <a:ext cx="6368000" cy="615513"/>
          </a:xfrm>
          <a:prstGeom prst="rect">
            <a:avLst/>
          </a:prstGeom>
          <a:noFill/>
          <a:ln>
            <a:noFill/>
          </a:ln>
        </p:spPr>
        <p:txBody>
          <a:bodyPr spcFirstLastPara="1" wrap="square" lIns="121900" tIns="121900" rIns="121900" bIns="121900" anchor="t" anchorCtr="0">
            <a:spAutoFit/>
          </a:bodyPr>
          <a:lstStyle/>
          <a:p>
            <a:r>
              <a:rPr lang="es" sz="2400" i="1">
                <a:solidFill>
                  <a:schemeClr val="lt1"/>
                </a:solidFill>
              </a:rPr>
              <a:t>Voilà!  </a:t>
            </a:r>
            <a:r>
              <a:rPr lang="es" sz="2400">
                <a:solidFill>
                  <a:schemeClr val="lt1"/>
                </a:solidFill>
              </a:rPr>
              <a:t>Usuario logueado correctamente. </a:t>
            </a:r>
            <a:endParaRPr sz="2400">
              <a:solidFill>
                <a:schemeClr val="lt1"/>
              </a:solidFill>
            </a:endParaRPr>
          </a:p>
        </p:txBody>
      </p:sp>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grpSp>
        <p:nvGrpSpPr>
          <p:cNvPr id="527" name="Google Shape;527;p119"/>
          <p:cNvGrpSpPr/>
          <p:nvPr/>
        </p:nvGrpSpPr>
        <p:grpSpPr>
          <a:xfrm>
            <a:off x="631162" y="825911"/>
            <a:ext cx="985207" cy="985207"/>
            <a:chOff x="575612" y="1950748"/>
            <a:chExt cx="431100" cy="431100"/>
          </a:xfrm>
        </p:grpSpPr>
        <p:sp>
          <p:nvSpPr>
            <p:cNvPr id="528" name="Google Shape;528;p119"/>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29" name="Google Shape;529;p119"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530" name="Google Shape;530;p11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531" name="Google Shape;531;p119"/>
          <p:cNvSpPr txBox="1"/>
          <p:nvPr/>
        </p:nvSpPr>
        <p:spPr>
          <a:xfrm>
            <a:off x="631133" y="2168134"/>
            <a:ext cx="9559200" cy="2810665"/>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a:solidFill>
                  <a:srgbClr val="B7B7B7"/>
                </a:solidFill>
                <a:latin typeface="DM Sans"/>
                <a:ea typeface="DM Sans"/>
                <a:cs typeface="DM Sans"/>
                <a:sym typeface="DM Sans"/>
              </a:rPr>
              <a:t>Seguramente también has escuchado sobre el término “cifrado”. </a:t>
            </a:r>
            <a:endParaRPr sz="3333">
              <a:solidFill>
                <a:srgbClr val="B7B7B7"/>
              </a:solidFill>
              <a:latin typeface="DM Sans"/>
              <a:ea typeface="DM Sans"/>
              <a:cs typeface="DM Sans"/>
              <a:sym typeface="DM Sans"/>
            </a:endParaRPr>
          </a:p>
          <a:p>
            <a:pPr>
              <a:buClr>
                <a:srgbClr val="000000"/>
              </a:buClr>
              <a:buSzPts val="2500"/>
            </a:pPr>
            <a:endParaRPr sz="3333">
              <a:solidFill>
                <a:srgbClr val="B7B7B7"/>
              </a:solidFill>
              <a:latin typeface="DM Sans"/>
              <a:ea typeface="DM Sans"/>
              <a:cs typeface="DM Sans"/>
              <a:sym typeface="DM Sans"/>
            </a:endParaRPr>
          </a:p>
          <a:p>
            <a:pPr>
              <a:buClr>
                <a:srgbClr val="000000"/>
              </a:buClr>
              <a:buSzPts val="2500"/>
            </a:pPr>
            <a:r>
              <a:rPr lang="es" sz="3333">
                <a:solidFill>
                  <a:srgbClr val="B7B7B7"/>
                </a:solidFill>
                <a:latin typeface="DM Sans"/>
                <a:ea typeface="DM Sans"/>
                <a:cs typeface="DM Sans"/>
                <a:sym typeface="DM Sans"/>
              </a:rPr>
              <a:t>¡Analicemos! ¿Por qué hemos decidido aplicar un hash y no un cifrado?</a:t>
            </a:r>
            <a:endParaRPr sz="3333">
              <a:solidFill>
                <a:srgbClr val="B7B7B7"/>
              </a:solidFill>
              <a:latin typeface="DM Sans"/>
              <a:ea typeface="DM Sans"/>
              <a:cs typeface="DM Sans"/>
              <a:sym typeface="DM Sans"/>
            </a:endParaRPr>
          </a:p>
        </p:txBody>
      </p:sp>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grpSp>
        <p:nvGrpSpPr>
          <p:cNvPr id="536" name="Google Shape;536;p120"/>
          <p:cNvGrpSpPr/>
          <p:nvPr/>
        </p:nvGrpSpPr>
        <p:grpSpPr>
          <a:xfrm>
            <a:off x="5603408" y="1325564"/>
            <a:ext cx="985200" cy="985200"/>
            <a:chOff x="974706" y="2467173"/>
            <a:chExt cx="738900" cy="738900"/>
          </a:xfrm>
        </p:grpSpPr>
        <p:sp>
          <p:nvSpPr>
            <p:cNvPr id="537" name="Google Shape;537;p120"/>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38" name="Google Shape;538;p12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39" name="Google Shape;539;p120"/>
          <p:cNvSpPr txBox="1"/>
          <p:nvPr/>
        </p:nvSpPr>
        <p:spPr>
          <a:xfrm>
            <a:off x="1948400" y="2493067"/>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Restauración de contraseña</a:t>
            </a:r>
            <a:endParaRPr sz="5333" b="1">
              <a:solidFill>
                <a:schemeClr val="dk1"/>
              </a:solidFill>
              <a:highlight>
                <a:srgbClr val="EAFF6A"/>
              </a:highlight>
              <a:latin typeface="DM Sans"/>
              <a:ea typeface="DM Sans"/>
              <a:cs typeface="DM Sans"/>
              <a:sym typeface="DM Sans"/>
            </a:endParaRPr>
          </a:p>
        </p:txBody>
      </p:sp>
      <p:sp>
        <p:nvSpPr>
          <p:cNvPr id="540" name="Google Shape;540;p120"/>
          <p:cNvSpPr txBox="1"/>
          <p:nvPr/>
        </p:nvSpPr>
        <p:spPr>
          <a:xfrm>
            <a:off x="1316400" y="5132185"/>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15-20min</a:t>
            </a:r>
            <a:endParaRPr sz="2667" b="1">
              <a:solidFill>
                <a:srgbClr val="83AEFB"/>
              </a:solidFill>
              <a:latin typeface="DM Sans"/>
              <a:ea typeface="DM Sans"/>
              <a:cs typeface="DM Sans"/>
              <a:sym typeface="DM Sans"/>
            </a:endParaRPr>
          </a:p>
        </p:txBody>
      </p:sp>
      <p:sp>
        <p:nvSpPr>
          <p:cNvPr id="541" name="Google Shape;541;p120"/>
          <p:cNvSpPr txBox="1"/>
          <p:nvPr/>
        </p:nvSpPr>
        <p:spPr>
          <a:xfrm>
            <a:off x="447700" y="4399367"/>
            <a:ext cx="109428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999999"/>
                </a:solidFill>
                <a:latin typeface="DM Sans"/>
                <a:ea typeface="DM Sans"/>
                <a:cs typeface="DM Sans"/>
                <a:sym typeface="DM Sans"/>
              </a:rPr>
              <a:t>No podemos descifrar una contraseña… Pero podemos restaurarla</a:t>
            </a:r>
            <a:endParaRPr sz="2667">
              <a:solidFill>
                <a:srgbClr val="999999"/>
              </a:solidFill>
              <a:latin typeface="DM Sans"/>
              <a:ea typeface="DM Sans"/>
              <a:cs typeface="DM Sans"/>
              <a:sym typeface="DM Sans"/>
            </a:endParaRPr>
          </a:p>
        </p:txBody>
      </p:sp>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grpSp>
        <p:nvGrpSpPr>
          <p:cNvPr id="546" name="Google Shape;546;p121"/>
          <p:cNvGrpSpPr/>
          <p:nvPr/>
        </p:nvGrpSpPr>
        <p:grpSpPr>
          <a:xfrm>
            <a:off x="609796" y="624398"/>
            <a:ext cx="574765" cy="574765"/>
            <a:chOff x="974706" y="2467173"/>
            <a:chExt cx="738900" cy="738900"/>
          </a:xfrm>
        </p:grpSpPr>
        <p:sp>
          <p:nvSpPr>
            <p:cNvPr id="547" name="Google Shape;547;p121"/>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48" name="Google Shape;548;p12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49" name="Google Shape;549;p121"/>
          <p:cNvSpPr txBox="1"/>
          <p:nvPr/>
        </p:nvSpPr>
        <p:spPr>
          <a:xfrm>
            <a:off x="668600" y="1442334"/>
            <a:ext cx="10164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Restauración de contraseña</a:t>
            </a:r>
            <a:endParaRPr sz="5333" b="1">
              <a:solidFill>
                <a:schemeClr val="dk1"/>
              </a:solidFill>
              <a:latin typeface="DM Sans"/>
              <a:ea typeface="DM Sans"/>
              <a:cs typeface="DM Sans"/>
              <a:sym typeface="DM Sans"/>
            </a:endParaRPr>
          </a:p>
        </p:txBody>
      </p:sp>
      <p:pic>
        <p:nvPicPr>
          <p:cNvPr id="550" name="Google Shape;550;p121"/>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551" name="Google Shape;551;p121"/>
          <p:cNvSpPr txBox="1"/>
          <p:nvPr/>
        </p:nvSpPr>
        <p:spPr>
          <a:xfrm>
            <a:off x="727600" y="2516601"/>
            <a:ext cx="10046400" cy="301617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A partir del sistema de login de la clase anterior, se implementará:</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Un link desde la vista de login que diga “Restaurar contraseña”, el cual llevará a una nueva vista. </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Esta nueva vista de restauración solicitará dos campos: el correo electrónico y la nueva contraseña a cambiar. </a:t>
            </a:r>
            <a:endParaRPr>
              <a:latin typeface="DM Sans"/>
              <a:ea typeface="DM Sans"/>
              <a:cs typeface="DM Sans"/>
              <a:sym typeface="DM Sans"/>
            </a:endParaRPr>
          </a:p>
          <a:p>
            <a:pPr marL="609585" indent="-419090">
              <a:buClr>
                <a:srgbClr val="EA90FF"/>
              </a:buClr>
              <a:buSzPts val="1350"/>
              <a:buFont typeface="DM Sans"/>
              <a:buChar char="✓"/>
            </a:pPr>
            <a:r>
              <a:rPr lang="es" b="1">
                <a:latin typeface="DM Sans"/>
                <a:ea typeface="DM Sans"/>
                <a:cs typeface="DM Sans"/>
                <a:sym typeface="DM Sans"/>
              </a:rPr>
              <a:t>NO REQUERIREMOS VERIFICACIÓN DE CORREO</a:t>
            </a:r>
            <a:r>
              <a:rPr lang="es">
                <a:latin typeface="DM Sans"/>
                <a:ea typeface="DM Sans"/>
                <a:cs typeface="DM Sans"/>
                <a:sym typeface="DM Sans"/>
              </a:rPr>
              <a:t>, esto lo haremos más adelante, solo indicaremos el correo y se deberá sustituir el password.</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El nuevo password deberá estar Hasheado también.</a:t>
            </a:r>
            <a:endParaRPr>
              <a:latin typeface="DM Sans"/>
              <a:ea typeface="DM Sans"/>
              <a:cs typeface="DM Sans"/>
              <a:sym typeface="DM Sans"/>
            </a:endParaRPr>
          </a:p>
          <a:p>
            <a:pPr marL="609585" indent="-419090">
              <a:buClr>
                <a:srgbClr val="EA90FF"/>
              </a:buClr>
              <a:buSzPts val="1350"/>
              <a:buFont typeface="DM Sans"/>
              <a:buChar char="✓"/>
            </a:pPr>
            <a:r>
              <a:rPr lang="es">
                <a:latin typeface="DM Sans"/>
                <a:ea typeface="DM Sans"/>
                <a:cs typeface="DM Sans"/>
                <a:sym typeface="DM Sans"/>
              </a:rPr>
              <a:t>Reintentar el login y corroborar que el usuario se pueda loguear correctamente.</a:t>
            </a:r>
            <a:endParaRPr>
              <a:latin typeface="DM Sans"/>
              <a:ea typeface="DM Sans"/>
              <a:cs typeface="DM Sans"/>
              <a:sym typeface="DM Sans"/>
            </a:endParaRPr>
          </a:p>
        </p:txBody>
      </p:sp>
      <p:sp>
        <p:nvSpPr>
          <p:cNvPr id="552" name="Google Shape;552;p121"/>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22"/>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58" name="Google Shape;558;p122"/>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23"/>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Estrategias de autenticación: </a:t>
            </a:r>
            <a:r>
              <a:rPr lang="es" sz="5333" b="1">
                <a:solidFill>
                  <a:schemeClr val="accent4"/>
                </a:solidFill>
                <a:latin typeface="DM Sans"/>
                <a:ea typeface="DM Sans"/>
                <a:cs typeface="DM Sans"/>
                <a:sym typeface="DM Sans"/>
              </a:rPr>
              <a:t>Passport</a:t>
            </a:r>
            <a:endParaRPr sz="5333" b="1">
              <a:solidFill>
                <a:schemeClr val="accent4"/>
              </a:solidFill>
              <a:latin typeface="DM Sans"/>
              <a:ea typeface="DM Sans"/>
              <a:cs typeface="DM Sans"/>
              <a:sym typeface="DM Sans"/>
            </a:endParaRPr>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124"/>
          <p:cNvSpPr txBox="1"/>
          <p:nvPr/>
        </p:nvSpPr>
        <p:spPr>
          <a:xfrm>
            <a:off x="391600" y="909901"/>
            <a:ext cx="7492800" cy="984781"/>
          </a:xfrm>
          <a:prstGeom prst="rect">
            <a:avLst/>
          </a:prstGeom>
          <a:noFill/>
          <a:ln>
            <a:noFill/>
          </a:ln>
        </p:spPr>
        <p:txBody>
          <a:bodyPr spcFirstLastPara="1" wrap="square" lIns="121900" tIns="121900" rIns="121900" bIns="121900" anchor="t" anchorCtr="0">
            <a:spAutoFit/>
          </a:bodyPr>
          <a:lstStyle/>
          <a:p>
            <a:pPr>
              <a:lnSpc>
                <a:spcPct val="90000"/>
              </a:lnSpc>
            </a:pPr>
            <a:r>
              <a:rPr lang="es" sz="5333" b="1">
                <a:solidFill>
                  <a:schemeClr val="dk1"/>
                </a:solidFill>
                <a:latin typeface="DM Sans"/>
                <a:ea typeface="DM Sans"/>
                <a:cs typeface="DM Sans"/>
                <a:sym typeface="DM Sans"/>
              </a:rPr>
              <a:t>¿Qué es Passport?</a:t>
            </a:r>
            <a:endParaRPr sz="5333" b="1">
              <a:solidFill>
                <a:schemeClr val="dk1"/>
              </a:solidFill>
              <a:latin typeface="DM Sans"/>
              <a:ea typeface="DM Sans"/>
              <a:cs typeface="DM Sans"/>
              <a:sym typeface="DM Sans"/>
            </a:endParaRPr>
          </a:p>
        </p:txBody>
      </p:sp>
      <p:sp>
        <p:nvSpPr>
          <p:cNvPr id="569" name="Google Shape;569;p124"/>
          <p:cNvSpPr txBox="1"/>
          <p:nvPr/>
        </p:nvSpPr>
        <p:spPr>
          <a:xfrm>
            <a:off x="683433" y="2341933"/>
            <a:ext cx="70776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Passport es un generador de estrategias de autenticación y autorización, para mantener un código limpio, estructurado y altamente configurable.</a:t>
            </a:r>
            <a:endParaRPr>
              <a:latin typeface="DM Sans"/>
              <a:ea typeface="DM Sans"/>
              <a:cs typeface="DM Sans"/>
              <a:sym typeface="DM Sans"/>
            </a:endParaRPr>
          </a:p>
          <a:p>
            <a:pPr>
              <a:buClr>
                <a:schemeClr val="dk1"/>
              </a:buClr>
              <a:buSzPts val="1100"/>
            </a:pPr>
            <a:r>
              <a:rPr lang="es">
                <a:solidFill>
                  <a:schemeClr val="dk1"/>
                </a:solidFill>
                <a:latin typeface="DM Sans"/>
                <a:ea typeface="DM Sans"/>
                <a:cs typeface="DM Sans"/>
                <a:sym typeface="DM Sans"/>
              </a:rPr>
              <a:t>Podemos utilizar y configurar múltiples estrategias de autenticación y autorización con passport. En esta ocasión crearemos una estrategia local. </a:t>
            </a:r>
            <a:endParaRPr>
              <a:latin typeface="DM Sans"/>
              <a:ea typeface="DM Sans"/>
              <a:cs typeface="DM Sans"/>
              <a:sym typeface="DM Sans"/>
            </a:endParaRPr>
          </a:p>
        </p:txBody>
      </p:sp>
      <p:pic>
        <p:nvPicPr>
          <p:cNvPr id="570" name="Google Shape;570;p124"/>
          <p:cNvPicPr preferRelativeResize="0"/>
          <p:nvPr/>
        </p:nvPicPr>
        <p:blipFill>
          <a:blip r:embed="rId3">
            <a:alphaModFix/>
          </a:blip>
          <a:stretch>
            <a:fillRect/>
          </a:stretch>
        </p:blipFill>
        <p:spPr>
          <a:xfrm>
            <a:off x="8525801" y="1617767"/>
            <a:ext cx="2857500" cy="2857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67"/>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Javascript y ES7</a:t>
            </a:r>
            <a:endParaRPr sz="5333" b="1">
              <a:solidFill>
                <a:schemeClr val="dk1"/>
              </a:solidFill>
              <a:latin typeface="DM Sans"/>
              <a:ea typeface="DM Sans"/>
              <a:cs typeface="DM Sans"/>
              <a:sym typeface="DM Sans"/>
            </a:endParaRPr>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25"/>
          <p:cNvSpPr txBox="1"/>
          <p:nvPr/>
        </p:nvSpPr>
        <p:spPr>
          <a:xfrm>
            <a:off x="1948400" y="1661133"/>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Reestructurando nuestro sistema de registro y login con Passport-local </a:t>
            </a:r>
            <a:endParaRPr sz="5333" b="1">
              <a:solidFill>
                <a:schemeClr val="dk1"/>
              </a:solidFill>
              <a:latin typeface="DM Sans"/>
              <a:ea typeface="DM Sans"/>
              <a:cs typeface="DM Sans"/>
              <a:sym typeface="DM Sans"/>
            </a:endParaRPr>
          </a:p>
        </p:txBody>
      </p:sp>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26"/>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81" name="Google Shape;581;p126"/>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Configuración inicial</a:t>
            </a:r>
            <a:endParaRPr sz="4667" b="1">
              <a:solidFill>
                <a:schemeClr val="lt1"/>
              </a:solidFill>
              <a:latin typeface="DM Sans"/>
              <a:ea typeface="DM Sans"/>
              <a:cs typeface="DM Sans"/>
              <a:sym typeface="DM Sans"/>
            </a:endParaRPr>
          </a:p>
        </p:txBody>
      </p:sp>
      <p:sp>
        <p:nvSpPr>
          <p:cNvPr id="582" name="Google Shape;582;p126"/>
          <p:cNvSpPr txBox="1"/>
          <p:nvPr/>
        </p:nvSpPr>
        <p:spPr>
          <a:xfrm>
            <a:off x="1223600" y="1803701"/>
            <a:ext cx="6174000" cy="1908174"/>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Passport debe instalarse en dos módulos:</a:t>
            </a:r>
            <a:endParaRPr>
              <a:latin typeface="DM Sans"/>
              <a:ea typeface="DM Sans"/>
              <a:cs typeface="DM Sans"/>
              <a:sym typeface="DM Sans"/>
            </a:endParaRPr>
          </a:p>
          <a:p>
            <a:endParaRPr>
              <a:latin typeface="DM Sans"/>
              <a:ea typeface="DM Sans"/>
              <a:cs typeface="DM Sans"/>
              <a:sym typeface="DM Sans"/>
            </a:endParaRPr>
          </a:p>
          <a:p>
            <a:pPr marL="609585" indent="-419090">
              <a:buClr>
                <a:srgbClr val="83AEFB"/>
              </a:buClr>
              <a:buSzPts val="1350"/>
              <a:buFont typeface="DM Sans"/>
              <a:buChar char="✓"/>
            </a:pPr>
            <a:r>
              <a:rPr lang="es">
                <a:latin typeface="DM Sans"/>
                <a:ea typeface="DM Sans"/>
                <a:cs typeface="DM Sans"/>
                <a:sym typeface="DM Sans"/>
              </a:rPr>
              <a:t>El primer módulo es el core de Passport.</a:t>
            </a:r>
            <a:endParaRPr>
              <a:latin typeface="DM Sans"/>
              <a:ea typeface="DM Sans"/>
              <a:cs typeface="DM Sans"/>
              <a:sym typeface="DM Sans"/>
            </a:endParaRPr>
          </a:p>
          <a:p>
            <a:pPr marL="609585" indent="-419090">
              <a:buClr>
                <a:srgbClr val="83AEFB"/>
              </a:buClr>
              <a:buSzPts val="1350"/>
              <a:buFont typeface="DM Sans"/>
              <a:buChar char="✓"/>
            </a:pPr>
            <a:r>
              <a:rPr lang="es">
                <a:latin typeface="DM Sans"/>
                <a:ea typeface="DM Sans"/>
                <a:cs typeface="DM Sans"/>
                <a:sym typeface="DM Sans"/>
              </a:rPr>
              <a:t>El segundo módulo es la estrategia a utilizar. </a:t>
            </a:r>
            <a:endParaRPr>
              <a:latin typeface="DM Sans"/>
              <a:ea typeface="DM Sans"/>
              <a:cs typeface="DM Sans"/>
              <a:sym typeface="DM Sans"/>
            </a:endParaRPr>
          </a:p>
          <a:p>
            <a:endParaRPr>
              <a:latin typeface="DM Sans"/>
              <a:ea typeface="DM Sans"/>
              <a:cs typeface="DM Sans"/>
              <a:sym typeface="DM Sans"/>
            </a:endParaRPr>
          </a:p>
          <a:p>
            <a:r>
              <a:rPr lang="es">
                <a:latin typeface="DM Sans"/>
                <a:ea typeface="DM Sans"/>
                <a:cs typeface="DM Sans"/>
                <a:sym typeface="DM Sans"/>
              </a:rPr>
              <a:t>Nuestra instalación se realizará entonces:</a:t>
            </a:r>
            <a:endParaRPr>
              <a:latin typeface="DM Sans"/>
              <a:ea typeface="DM Sans"/>
              <a:cs typeface="DM Sans"/>
              <a:sym typeface="DM Sans"/>
            </a:endParaRPr>
          </a:p>
        </p:txBody>
      </p:sp>
      <p:pic>
        <p:nvPicPr>
          <p:cNvPr id="583" name="Google Shape;583;p126"/>
          <p:cNvPicPr preferRelativeResize="0"/>
          <p:nvPr/>
        </p:nvPicPr>
        <p:blipFill rotWithShape="1">
          <a:blip r:embed="rId3">
            <a:alphaModFix/>
          </a:blip>
          <a:srcRect t="32721" r="11371" b="29420"/>
          <a:stretch/>
        </p:blipFill>
        <p:spPr>
          <a:xfrm>
            <a:off x="1223601" y="3964633"/>
            <a:ext cx="5436633" cy="424000"/>
          </a:xfrm>
          <a:prstGeom prst="rect">
            <a:avLst/>
          </a:prstGeom>
          <a:noFill/>
          <a:ln>
            <a:noFill/>
          </a:ln>
        </p:spPr>
      </p:pic>
      <p:pic>
        <p:nvPicPr>
          <p:cNvPr id="584" name="Google Shape;584;p126"/>
          <p:cNvPicPr preferRelativeResize="0"/>
          <p:nvPr/>
        </p:nvPicPr>
        <p:blipFill>
          <a:blip r:embed="rId4">
            <a:alphaModFix/>
          </a:blip>
          <a:stretch>
            <a:fillRect/>
          </a:stretch>
        </p:blipFill>
        <p:spPr>
          <a:xfrm>
            <a:off x="7114933" y="2488233"/>
            <a:ext cx="4013200" cy="2921000"/>
          </a:xfrm>
          <a:prstGeom prst="rect">
            <a:avLst/>
          </a:prstGeom>
          <a:noFill/>
          <a:ln>
            <a:noFill/>
          </a:ln>
        </p:spPr>
      </p:pic>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27"/>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90" name="Google Shape;590;p127"/>
          <p:cNvSpPr txBox="1"/>
          <p:nvPr/>
        </p:nvSpPr>
        <p:spPr>
          <a:xfrm>
            <a:off x="1948400" y="46334"/>
            <a:ext cx="82952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Seteamos el archivo de configuración</a:t>
            </a:r>
            <a:endParaRPr sz="4667" b="1">
              <a:solidFill>
                <a:schemeClr val="lt1"/>
              </a:solidFill>
              <a:latin typeface="DM Sans"/>
              <a:ea typeface="DM Sans"/>
              <a:cs typeface="DM Sans"/>
              <a:sym typeface="DM Sans"/>
            </a:endParaRPr>
          </a:p>
        </p:txBody>
      </p:sp>
      <p:sp>
        <p:nvSpPr>
          <p:cNvPr id="591" name="Google Shape;591;p127"/>
          <p:cNvSpPr txBox="1"/>
          <p:nvPr/>
        </p:nvSpPr>
        <p:spPr>
          <a:xfrm>
            <a:off x="1223600" y="2141834"/>
            <a:ext cx="61740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Crearemos un archivo passport.config.js en una carpeta de configuración:</a:t>
            </a:r>
            <a:endParaRPr>
              <a:latin typeface="DM Sans"/>
              <a:ea typeface="DM Sans"/>
              <a:cs typeface="DM Sans"/>
              <a:sym typeface="DM Sans"/>
            </a:endParaRPr>
          </a:p>
        </p:txBody>
      </p:sp>
      <p:pic>
        <p:nvPicPr>
          <p:cNvPr id="592" name="Google Shape;592;p127"/>
          <p:cNvPicPr preferRelativeResize="0"/>
          <p:nvPr/>
        </p:nvPicPr>
        <p:blipFill>
          <a:blip r:embed="rId3">
            <a:alphaModFix/>
          </a:blip>
          <a:stretch>
            <a:fillRect/>
          </a:stretch>
        </p:blipFill>
        <p:spPr>
          <a:xfrm>
            <a:off x="7780418" y="2136384"/>
            <a:ext cx="2628900" cy="1066800"/>
          </a:xfrm>
          <a:prstGeom prst="rect">
            <a:avLst/>
          </a:prstGeom>
          <a:noFill/>
          <a:ln>
            <a:noFill/>
          </a:ln>
        </p:spPr>
      </p:pic>
      <p:sp>
        <p:nvSpPr>
          <p:cNvPr id="593" name="Google Shape;593;p127"/>
          <p:cNvSpPr txBox="1"/>
          <p:nvPr/>
        </p:nvSpPr>
        <p:spPr>
          <a:xfrm>
            <a:off x="6096000" y="3754034"/>
            <a:ext cx="5232800" cy="1631175"/>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Dicho archivo tendrá importados los elementos a utilizar. Nota que la lógica de hasheo y de usuarios se moverá de este lado, por ello importamos userService y las funciones de bcrypt.</a:t>
            </a:r>
            <a:endParaRPr>
              <a:latin typeface="DM Sans"/>
              <a:ea typeface="DM Sans"/>
              <a:cs typeface="DM Sans"/>
              <a:sym typeface="DM Sans"/>
            </a:endParaRPr>
          </a:p>
        </p:txBody>
      </p:sp>
      <p:pic>
        <p:nvPicPr>
          <p:cNvPr id="594" name="Google Shape;594;p127"/>
          <p:cNvPicPr preferRelativeResize="0"/>
          <p:nvPr/>
        </p:nvPicPr>
        <p:blipFill>
          <a:blip r:embed="rId4">
            <a:alphaModFix/>
          </a:blip>
          <a:stretch>
            <a:fillRect/>
          </a:stretch>
        </p:blipFill>
        <p:spPr>
          <a:xfrm>
            <a:off x="978967" y="3900000"/>
            <a:ext cx="4962400" cy="1339667"/>
          </a:xfrm>
          <a:prstGeom prst="rect">
            <a:avLst/>
          </a:prstGeom>
          <a:noFill/>
          <a:ln>
            <a:noFill/>
          </a:ln>
        </p:spPr>
      </p:pic>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28"/>
          <p:cNvSpPr txBox="1"/>
          <p:nvPr/>
        </p:nvSpPr>
        <p:spPr>
          <a:xfrm>
            <a:off x="610300" y="339067"/>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Nociones importantes</a:t>
            </a:r>
            <a:endParaRPr sz="5333" b="1">
              <a:solidFill>
                <a:schemeClr val="dk1"/>
              </a:solidFill>
              <a:latin typeface="DM Sans"/>
              <a:ea typeface="DM Sans"/>
              <a:cs typeface="DM Sans"/>
              <a:sym typeface="DM Sans"/>
            </a:endParaRPr>
          </a:p>
        </p:txBody>
      </p:sp>
      <p:sp>
        <p:nvSpPr>
          <p:cNvPr id="600" name="Google Shape;600;p128"/>
          <p:cNvSpPr txBox="1"/>
          <p:nvPr/>
        </p:nvSpPr>
        <p:spPr>
          <a:xfrm>
            <a:off x="610300" y="1585101"/>
            <a:ext cx="10435200" cy="3837805"/>
          </a:xfrm>
          <a:prstGeom prst="rect">
            <a:avLst/>
          </a:prstGeom>
          <a:noFill/>
          <a:ln>
            <a:noFill/>
          </a:ln>
        </p:spPr>
        <p:txBody>
          <a:bodyPr spcFirstLastPara="1" wrap="square" lIns="121900" tIns="121900" rIns="121900" bIns="121900" anchor="t" anchorCtr="0">
            <a:spAutoFit/>
          </a:bodyPr>
          <a:lstStyle/>
          <a:p>
            <a:pPr marL="609585" indent="-414856">
              <a:buClr>
                <a:srgbClr val="EA90FF"/>
              </a:buClr>
              <a:buSzPts val="1300"/>
              <a:buFont typeface="DM Sans"/>
              <a:buChar char="✓"/>
            </a:pPr>
            <a:r>
              <a:rPr lang="es" sz="1667" dirty="0">
                <a:solidFill>
                  <a:schemeClr val="dk1"/>
                </a:solidFill>
                <a:latin typeface="DM Sans"/>
                <a:ea typeface="DM Sans"/>
                <a:cs typeface="DM Sans"/>
                <a:sym typeface="DM Sans"/>
              </a:rPr>
              <a:t>Passport local siempre requerirá dos cosas: </a:t>
            </a:r>
            <a:r>
              <a:rPr lang="es" sz="1667" b="1" dirty="0">
                <a:solidFill>
                  <a:schemeClr val="dk1"/>
                </a:solidFill>
                <a:latin typeface="DM Sans"/>
                <a:ea typeface="DM Sans"/>
                <a:cs typeface="DM Sans"/>
                <a:sym typeface="DM Sans"/>
              </a:rPr>
              <a:t>username </a:t>
            </a:r>
            <a:r>
              <a:rPr lang="es" sz="1667" dirty="0">
                <a:solidFill>
                  <a:schemeClr val="dk1"/>
                </a:solidFill>
                <a:latin typeface="DM Sans"/>
                <a:ea typeface="DM Sans"/>
                <a:cs typeface="DM Sans"/>
                <a:sym typeface="DM Sans"/>
              </a:rPr>
              <a:t>y </a:t>
            </a:r>
            <a:r>
              <a:rPr lang="es" sz="1667" b="1" dirty="0">
                <a:solidFill>
                  <a:schemeClr val="dk1"/>
                </a:solidFill>
                <a:latin typeface="DM Sans"/>
                <a:ea typeface="DM Sans"/>
                <a:cs typeface="DM Sans"/>
                <a:sym typeface="DM Sans"/>
              </a:rPr>
              <a:t>password</a:t>
            </a:r>
            <a:r>
              <a:rPr lang="es" sz="1667" dirty="0">
                <a:solidFill>
                  <a:schemeClr val="dk1"/>
                </a:solidFill>
                <a:latin typeface="DM Sans"/>
                <a:ea typeface="DM Sans"/>
                <a:cs typeface="DM Sans"/>
                <a:sym typeface="DM Sans"/>
              </a:rPr>
              <a:t>. Si passport no encuentra alguno de estos dos elementos, devolverá un error y no permitirá proceder con la estrategia</a:t>
            </a:r>
            <a:endParaRPr sz="1667" dirty="0">
              <a:solidFill>
                <a:schemeClr val="dk1"/>
              </a:solidFill>
              <a:latin typeface="DM Sans"/>
              <a:ea typeface="DM Sans"/>
              <a:cs typeface="DM Sans"/>
              <a:sym typeface="DM Sans"/>
            </a:endParaRPr>
          </a:p>
          <a:p>
            <a:pPr marL="609585"/>
            <a:endParaRPr sz="1667" dirty="0">
              <a:solidFill>
                <a:schemeClr val="dk1"/>
              </a:solidFill>
              <a:latin typeface="DM Sans"/>
              <a:ea typeface="DM Sans"/>
              <a:cs typeface="DM Sans"/>
              <a:sym typeface="DM Sans"/>
            </a:endParaRPr>
          </a:p>
          <a:p>
            <a:pPr marL="609585" indent="-410623">
              <a:buClr>
                <a:srgbClr val="EA90FF"/>
              </a:buClr>
              <a:buSzPts val="1250"/>
              <a:buFont typeface="DM Sans"/>
              <a:buChar char="✓"/>
            </a:pPr>
            <a:r>
              <a:rPr lang="es" sz="1667" dirty="0">
                <a:solidFill>
                  <a:schemeClr val="dk1"/>
                </a:solidFill>
                <a:latin typeface="DM Sans"/>
                <a:ea typeface="DM Sans"/>
                <a:cs typeface="DM Sans"/>
                <a:sym typeface="DM Sans"/>
              </a:rPr>
              <a:t>Podemos cambiar el campo “username” para que tome el campo que nosotros queramos tomar como identificador, en este caso a nosotros no nos interesa nuestro username, realmente nos interesa el correo electrónico, así que podemos alterarlo con {usernameField: ‘valor’}</a:t>
            </a:r>
            <a:endParaRPr sz="1667" dirty="0">
              <a:solidFill>
                <a:schemeClr val="dk1"/>
              </a:solidFill>
              <a:latin typeface="DM Sans"/>
              <a:ea typeface="DM Sans"/>
              <a:cs typeface="DM Sans"/>
              <a:sym typeface="DM Sans"/>
            </a:endParaRPr>
          </a:p>
          <a:p>
            <a:pPr marL="609585"/>
            <a:endParaRPr sz="1667" dirty="0">
              <a:solidFill>
                <a:schemeClr val="dk1"/>
              </a:solidFill>
              <a:latin typeface="DM Sans"/>
              <a:ea typeface="DM Sans"/>
              <a:cs typeface="DM Sans"/>
              <a:sym typeface="DM Sans"/>
            </a:endParaRPr>
          </a:p>
          <a:p>
            <a:pPr marL="609585" indent="-410623">
              <a:buClr>
                <a:srgbClr val="EA90FF"/>
              </a:buClr>
              <a:buSzPts val="1250"/>
              <a:buFont typeface="DM Sans"/>
              <a:buChar char="✓"/>
            </a:pPr>
            <a:r>
              <a:rPr lang="es" sz="1667" dirty="0">
                <a:solidFill>
                  <a:schemeClr val="dk1"/>
                </a:solidFill>
                <a:latin typeface="DM Sans"/>
                <a:ea typeface="DM Sans"/>
                <a:cs typeface="DM Sans"/>
                <a:sym typeface="DM Sans"/>
              </a:rPr>
              <a:t>Passport utiliza un callback “done”, el cual se resuelve de la siguiente manera:</a:t>
            </a:r>
            <a:endParaRPr sz="1667" dirty="0">
              <a:solidFill>
                <a:schemeClr val="dk1"/>
              </a:solidFill>
              <a:latin typeface="DM Sans"/>
              <a:ea typeface="DM Sans"/>
              <a:cs typeface="DM Sans"/>
              <a:sym typeface="DM Sans"/>
            </a:endParaRPr>
          </a:p>
          <a:p>
            <a:pPr marL="1219170" lvl="1" indent="-410623">
              <a:buClr>
                <a:schemeClr val="dk1"/>
              </a:buClr>
              <a:buSzPts val="1250"/>
              <a:buFont typeface="DM Sans"/>
              <a:buChar char="○"/>
            </a:pPr>
            <a:r>
              <a:rPr lang="es" sz="1667" dirty="0">
                <a:solidFill>
                  <a:schemeClr val="dk1"/>
                </a:solidFill>
                <a:latin typeface="DM Sans"/>
                <a:ea typeface="DM Sans"/>
                <a:cs typeface="DM Sans"/>
                <a:sym typeface="DM Sans"/>
              </a:rPr>
              <a:t>El primer parámetro de done es el error, si pasamos done(null) indicamos que no hay error.</a:t>
            </a:r>
            <a:endParaRPr sz="1667" dirty="0">
              <a:solidFill>
                <a:schemeClr val="dk1"/>
              </a:solidFill>
              <a:latin typeface="DM Sans"/>
              <a:ea typeface="DM Sans"/>
              <a:cs typeface="DM Sans"/>
              <a:sym typeface="DM Sans"/>
            </a:endParaRPr>
          </a:p>
          <a:p>
            <a:pPr marL="1219170" lvl="1" indent="-410623">
              <a:buClr>
                <a:schemeClr val="dk1"/>
              </a:buClr>
              <a:buSzPts val="1250"/>
              <a:buFont typeface="DM Sans"/>
              <a:buChar char="○"/>
            </a:pPr>
            <a:r>
              <a:rPr lang="es" sz="1667" dirty="0">
                <a:solidFill>
                  <a:schemeClr val="dk1"/>
                </a:solidFill>
                <a:latin typeface="DM Sans"/>
                <a:ea typeface="DM Sans"/>
                <a:cs typeface="DM Sans"/>
                <a:sym typeface="DM Sans"/>
              </a:rPr>
              <a:t>El segundo parámetro debe ser el usuario generado, por lo tanto, para devolver un usuario, hacemos done(null, user).</a:t>
            </a:r>
            <a:endParaRPr sz="1667" dirty="0">
              <a:solidFill>
                <a:schemeClr val="dk1"/>
              </a:solidFill>
              <a:latin typeface="DM Sans"/>
              <a:ea typeface="DM Sans"/>
              <a:cs typeface="DM Sans"/>
              <a:sym typeface="DM Sans"/>
            </a:endParaRPr>
          </a:p>
          <a:p>
            <a:pPr marL="1219170" lvl="1" indent="-410623">
              <a:buClr>
                <a:schemeClr val="dk1"/>
              </a:buClr>
              <a:buSzPts val="1250"/>
              <a:buFont typeface="DM Sans"/>
              <a:buChar char="○"/>
            </a:pPr>
            <a:r>
              <a:rPr lang="es" sz="1667" dirty="0">
                <a:solidFill>
                  <a:schemeClr val="dk1"/>
                </a:solidFill>
                <a:latin typeface="DM Sans"/>
                <a:ea typeface="DM Sans"/>
                <a:cs typeface="DM Sans"/>
                <a:sym typeface="DM Sans"/>
              </a:rPr>
              <a:t>Si pasamos done(null, false) indicamos que no hay error, pero el usuario no estará disponible.</a:t>
            </a:r>
            <a:endParaRPr sz="1667" dirty="0">
              <a:solidFill>
                <a:schemeClr val="dk1"/>
              </a:solidFill>
              <a:latin typeface="DM Sans"/>
              <a:ea typeface="DM Sans"/>
              <a:cs typeface="DM Sans"/>
              <a:sym typeface="DM Sans"/>
            </a:endParaRPr>
          </a:p>
          <a:p>
            <a:pPr marL="609585" indent="-410623">
              <a:buClr>
                <a:srgbClr val="EA90FF"/>
              </a:buClr>
              <a:buSzPts val="1250"/>
              <a:buFont typeface="DM Sans"/>
              <a:buChar char="✓"/>
            </a:pPr>
            <a:r>
              <a:rPr lang="es" sz="1667" dirty="0">
                <a:solidFill>
                  <a:schemeClr val="dk1"/>
                </a:solidFill>
                <a:latin typeface="DM Sans"/>
                <a:ea typeface="DM Sans"/>
                <a:cs typeface="DM Sans"/>
                <a:sym typeface="DM Sans"/>
              </a:rPr>
              <a:t>Cada estrategia que queramos configurar en passport es un middleware por sí solo, así que utilizaremos el elemento passport.use() para configurar diferentes middlewares/estrategias</a:t>
            </a:r>
            <a:endParaRPr sz="1667" dirty="0">
              <a:solidFill>
                <a:schemeClr val="dk1"/>
              </a:solidFill>
              <a:latin typeface="DM Sans"/>
              <a:ea typeface="DM Sans"/>
              <a:cs typeface="DM Sans"/>
              <a:sym typeface="DM Sans"/>
            </a:endParaRPr>
          </a:p>
        </p:txBody>
      </p:sp>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29"/>
          <p:cNvSpPr txBox="1"/>
          <p:nvPr/>
        </p:nvSpPr>
        <p:spPr>
          <a:xfrm>
            <a:off x="50400" y="1"/>
            <a:ext cx="12091200" cy="759078"/>
          </a:xfrm>
          <a:prstGeom prst="rect">
            <a:avLst/>
          </a:prstGeom>
          <a:noFill/>
          <a:ln>
            <a:noFill/>
          </a:ln>
        </p:spPr>
        <p:txBody>
          <a:bodyPr spcFirstLastPara="1" wrap="square" lIns="121900" tIns="121900" rIns="121900" bIns="121900" anchor="t" anchorCtr="0">
            <a:spAutoFit/>
          </a:bodyPr>
          <a:lstStyle/>
          <a:p>
            <a:pPr algn="ctr"/>
            <a:r>
              <a:rPr lang="es" sz="3333" b="1" i="1">
                <a:solidFill>
                  <a:schemeClr val="lt1"/>
                </a:solidFill>
                <a:latin typeface="DM Sans"/>
                <a:ea typeface="DM Sans"/>
                <a:cs typeface="DM Sans"/>
                <a:sym typeface="DM Sans"/>
              </a:rPr>
              <a:t>Generación de estrategia de registro: Parte I</a:t>
            </a:r>
            <a:endParaRPr sz="3333" i="1">
              <a:solidFill>
                <a:schemeClr val="lt1"/>
              </a:solidFill>
              <a:latin typeface="DM Sans"/>
              <a:ea typeface="DM Sans"/>
              <a:cs typeface="DM Sans"/>
              <a:sym typeface="DM Sans"/>
            </a:endParaRPr>
          </a:p>
        </p:txBody>
      </p:sp>
      <p:pic>
        <p:nvPicPr>
          <p:cNvPr id="606" name="Google Shape;606;p129"/>
          <p:cNvPicPr preferRelativeResize="0"/>
          <p:nvPr/>
        </p:nvPicPr>
        <p:blipFill>
          <a:blip r:embed="rId3">
            <a:alphaModFix/>
          </a:blip>
          <a:stretch>
            <a:fillRect/>
          </a:stretch>
        </p:blipFill>
        <p:spPr>
          <a:xfrm>
            <a:off x="768567" y="937834"/>
            <a:ext cx="10199629" cy="5692399"/>
          </a:xfrm>
          <a:prstGeom prst="rect">
            <a:avLst/>
          </a:prstGeom>
          <a:noFill/>
          <a:ln>
            <a:noFill/>
          </a:ln>
        </p:spPr>
      </p:pic>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30"/>
          <p:cNvSpPr txBox="1"/>
          <p:nvPr/>
        </p:nvSpPr>
        <p:spPr>
          <a:xfrm>
            <a:off x="50400" y="1"/>
            <a:ext cx="12091200" cy="759078"/>
          </a:xfrm>
          <a:prstGeom prst="rect">
            <a:avLst/>
          </a:prstGeom>
          <a:noFill/>
          <a:ln>
            <a:noFill/>
          </a:ln>
        </p:spPr>
        <p:txBody>
          <a:bodyPr spcFirstLastPara="1" wrap="square" lIns="121900" tIns="121900" rIns="121900" bIns="121900" anchor="t" anchorCtr="0">
            <a:spAutoFit/>
          </a:bodyPr>
          <a:lstStyle/>
          <a:p>
            <a:pPr algn="ctr"/>
            <a:r>
              <a:rPr lang="es" sz="3333" b="1" i="1">
                <a:solidFill>
                  <a:schemeClr val="lt1"/>
                </a:solidFill>
                <a:latin typeface="DM Sans"/>
                <a:ea typeface="DM Sans"/>
                <a:cs typeface="DM Sans"/>
                <a:sym typeface="DM Sans"/>
              </a:rPr>
              <a:t>Generación de estrategia de registro: Parte II</a:t>
            </a:r>
            <a:endParaRPr sz="3333" i="1">
              <a:solidFill>
                <a:schemeClr val="lt1"/>
              </a:solidFill>
              <a:latin typeface="DM Sans"/>
              <a:ea typeface="DM Sans"/>
              <a:cs typeface="DM Sans"/>
              <a:sym typeface="DM Sans"/>
            </a:endParaRPr>
          </a:p>
        </p:txBody>
      </p:sp>
      <p:pic>
        <p:nvPicPr>
          <p:cNvPr id="612" name="Google Shape;612;p130"/>
          <p:cNvPicPr preferRelativeResize="0"/>
          <p:nvPr/>
        </p:nvPicPr>
        <p:blipFill>
          <a:blip r:embed="rId3">
            <a:alphaModFix/>
          </a:blip>
          <a:stretch>
            <a:fillRect/>
          </a:stretch>
        </p:blipFill>
        <p:spPr>
          <a:xfrm>
            <a:off x="1841500" y="1515067"/>
            <a:ext cx="8509000" cy="4445000"/>
          </a:xfrm>
          <a:prstGeom prst="rect">
            <a:avLst/>
          </a:prstGeom>
          <a:noFill/>
          <a:ln>
            <a:noFill/>
          </a:ln>
        </p:spPr>
      </p:pic>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31"/>
          <p:cNvSpPr txBox="1"/>
          <p:nvPr/>
        </p:nvSpPr>
        <p:spPr>
          <a:xfrm>
            <a:off x="284467" y="893067"/>
            <a:ext cx="79108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Vamos a reestructurar app.js</a:t>
            </a:r>
            <a:endParaRPr sz="4667" b="1">
              <a:solidFill>
                <a:schemeClr val="dk1"/>
              </a:solidFill>
              <a:latin typeface="DM Sans"/>
              <a:ea typeface="DM Sans"/>
              <a:cs typeface="DM Sans"/>
              <a:sym typeface="DM Sans"/>
            </a:endParaRPr>
          </a:p>
        </p:txBody>
      </p:sp>
      <p:sp>
        <p:nvSpPr>
          <p:cNvPr id="618" name="Google Shape;618;p131"/>
          <p:cNvSpPr txBox="1"/>
          <p:nvPr/>
        </p:nvSpPr>
        <p:spPr>
          <a:xfrm>
            <a:off x="312067" y="1733600"/>
            <a:ext cx="785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619" name="Google Shape;619;p131"/>
          <p:cNvSpPr txBox="1"/>
          <p:nvPr/>
        </p:nvSpPr>
        <p:spPr>
          <a:xfrm>
            <a:off x="414933" y="2844717"/>
            <a:ext cx="78556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Primero, vamos a importar el core de passport y la función de inicialización que hicimos en nuestro config, para utilizarlo en app.js</a:t>
            </a:r>
            <a:endParaRPr>
              <a:latin typeface="DM Sans"/>
              <a:ea typeface="DM Sans"/>
              <a:cs typeface="DM Sans"/>
              <a:sym typeface="DM Sans"/>
            </a:endParaRPr>
          </a:p>
        </p:txBody>
      </p:sp>
      <p:pic>
        <p:nvPicPr>
          <p:cNvPr id="620" name="Google Shape;620;p131"/>
          <p:cNvPicPr preferRelativeResize="0"/>
          <p:nvPr/>
        </p:nvPicPr>
        <p:blipFill>
          <a:blip r:embed="rId3">
            <a:alphaModFix/>
          </a:blip>
          <a:stretch>
            <a:fillRect/>
          </a:stretch>
        </p:blipFill>
        <p:spPr>
          <a:xfrm>
            <a:off x="1278233" y="4222634"/>
            <a:ext cx="6756400" cy="495300"/>
          </a:xfrm>
          <a:prstGeom prst="rect">
            <a:avLst/>
          </a:prstGeom>
          <a:noFill/>
          <a:ln>
            <a:noFill/>
          </a:ln>
        </p:spPr>
      </p:pic>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32"/>
          <p:cNvSpPr txBox="1"/>
          <p:nvPr/>
        </p:nvSpPr>
        <p:spPr>
          <a:xfrm>
            <a:off x="284467" y="728001"/>
            <a:ext cx="7910800" cy="1538971"/>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Vamos a reestructurar app.js</a:t>
            </a:r>
            <a:endParaRPr sz="4667" b="1">
              <a:solidFill>
                <a:schemeClr val="dk1"/>
              </a:solidFill>
              <a:latin typeface="DM Sans"/>
              <a:ea typeface="DM Sans"/>
              <a:cs typeface="DM Sans"/>
              <a:sym typeface="DM Sans"/>
            </a:endParaRPr>
          </a:p>
        </p:txBody>
      </p:sp>
      <p:sp>
        <p:nvSpPr>
          <p:cNvPr id="626" name="Google Shape;626;p132"/>
          <p:cNvSpPr txBox="1"/>
          <p:nvPr/>
        </p:nvSpPr>
        <p:spPr>
          <a:xfrm>
            <a:off x="312067" y="1733600"/>
            <a:ext cx="785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627" name="Google Shape;627;p132"/>
          <p:cNvSpPr txBox="1"/>
          <p:nvPr/>
        </p:nvSpPr>
        <p:spPr>
          <a:xfrm>
            <a:off x="312067" y="2267200"/>
            <a:ext cx="7855600" cy="800179"/>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Ahora, en la sección donde declaramos todos nuestros middlewares, vamos a agregar la inicialización como se indica en las últimas líneas</a:t>
            </a:r>
            <a:endParaRPr>
              <a:latin typeface="DM Sans"/>
              <a:ea typeface="DM Sans"/>
              <a:cs typeface="DM Sans"/>
              <a:sym typeface="DM Sans"/>
            </a:endParaRPr>
          </a:p>
        </p:txBody>
      </p:sp>
      <p:pic>
        <p:nvPicPr>
          <p:cNvPr id="628" name="Google Shape;628;p132"/>
          <p:cNvPicPr preferRelativeResize="0"/>
          <p:nvPr/>
        </p:nvPicPr>
        <p:blipFill>
          <a:blip r:embed="rId3">
            <a:alphaModFix/>
          </a:blip>
          <a:stretch>
            <a:fillRect/>
          </a:stretch>
        </p:blipFill>
        <p:spPr>
          <a:xfrm>
            <a:off x="2458734" y="3273501"/>
            <a:ext cx="3539900" cy="3146567"/>
          </a:xfrm>
          <a:prstGeom prst="rect">
            <a:avLst/>
          </a:prstGeom>
          <a:noFill/>
          <a:ln>
            <a:noFill/>
          </a:ln>
        </p:spPr>
      </p:pic>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33"/>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34" name="Google Shape;634;p133"/>
          <p:cNvSpPr txBox="1"/>
          <p:nvPr/>
        </p:nvSpPr>
        <p:spPr>
          <a:xfrm>
            <a:off x="4076600" y="289017"/>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Router también requerirá cambios</a:t>
            </a:r>
            <a:endParaRPr sz="5333" b="1">
              <a:solidFill>
                <a:schemeClr val="dk1"/>
              </a:solidFill>
              <a:latin typeface="DM Sans"/>
              <a:ea typeface="DM Sans"/>
              <a:cs typeface="DM Sans"/>
              <a:sym typeface="DM Sans"/>
            </a:endParaRPr>
          </a:p>
        </p:txBody>
      </p:sp>
      <p:sp>
        <p:nvSpPr>
          <p:cNvPr id="635" name="Google Shape;635;p133"/>
          <p:cNvSpPr txBox="1"/>
          <p:nvPr/>
        </p:nvSpPr>
        <p:spPr>
          <a:xfrm>
            <a:off x="3805233" y="2430800"/>
            <a:ext cx="7522400" cy="2462172"/>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Reestructuraremos el registro en nuestro sessions.router.js</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Ahora, </a:t>
            </a:r>
            <a:r>
              <a:rPr lang="es" u="sng">
                <a:latin typeface="DM Sans"/>
                <a:ea typeface="DM Sans"/>
                <a:cs typeface="DM Sans"/>
                <a:sym typeface="DM Sans"/>
              </a:rPr>
              <a:t>para una implementación simple de passport</a:t>
            </a:r>
            <a:r>
              <a:rPr lang="es">
                <a:latin typeface="DM Sans"/>
                <a:ea typeface="DM Sans"/>
                <a:cs typeface="DM Sans"/>
                <a:sym typeface="DM Sans"/>
              </a:rPr>
              <a:t>, una estrategia suele tener dos rutas: una ruta del proceso principal, y otra ruta de “escape” por si el proceso falla en algún punto.</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a:buClr>
                <a:srgbClr val="000000"/>
              </a:buClr>
              <a:buSzPts val="1350"/>
            </a:pPr>
            <a:r>
              <a:rPr lang="es">
                <a:latin typeface="DM Sans"/>
                <a:ea typeface="DM Sans"/>
                <a:cs typeface="DM Sans"/>
                <a:sym typeface="DM Sans"/>
              </a:rPr>
              <a:t>La ruta principal mandará a llamar el middleware de passport </a:t>
            </a:r>
            <a:r>
              <a:rPr lang="es" b="1">
                <a:latin typeface="DM Sans"/>
                <a:ea typeface="DM Sans"/>
                <a:cs typeface="DM Sans"/>
                <a:sym typeface="DM Sans"/>
              </a:rPr>
              <a:t>específicamente en la estrategia que solicitemos</a:t>
            </a:r>
            <a:r>
              <a:rPr lang="es">
                <a:latin typeface="DM Sans"/>
                <a:ea typeface="DM Sans"/>
                <a:cs typeface="DM Sans"/>
                <a:sym typeface="DM Sans"/>
              </a:rPr>
              <a:t>.</a:t>
            </a:r>
            <a:endParaRPr>
              <a:latin typeface="DM Sans"/>
              <a:ea typeface="DM Sans"/>
              <a:cs typeface="DM Sans"/>
              <a:sym typeface="DM Sans"/>
            </a:endParaRPr>
          </a:p>
        </p:txBody>
      </p:sp>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34"/>
          <p:cNvSpPr txBox="1"/>
          <p:nvPr/>
        </p:nvSpPr>
        <p:spPr>
          <a:xfrm>
            <a:off x="220917" y="1200134"/>
            <a:ext cx="12091200" cy="759078"/>
          </a:xfrm>
          <a:prstGeom prst="rect">
            <a:avLst/>
          </a:prstGeom>
          <a:noFill/>
          <a:ln>
            <a:noFill/>
          </a:ln>
        </p:spPr>
        <p:txBody>
          <a:bodyPr spcFirstLastPara="1" wrap="square" lIns="121900" tIns="121900" rIns="121900" bIns="121900" anchor="t" anchorCtr="0">
            <a:spAutoFit/>
          </a:bodyPr>
          <a:lstStyle/>
          <a:p>
            <a:pPr algn="ctr"/>
            <a:r>
              <a:rPr lang="es" sz="3333" b="1" i="1">
                <a:solidFill>
                  <a:schemeClr val="lt1"/>
                </a:solidFill>
                <a:latin typeface="DM Sans"/>
                <a:ea typeface="DM Sans"/>
                <a:cs typeface="DM Sans"/>
                <a:sym typeface="DM Sans"/>
              </a:rPr>
              <a:t>Reestructura de las rutas de registro</a:t>
            </a:r>
            <a:endParaRPr sz="3333" i="1">
              <a:solidFill>
                <a:schemeClr val="lt1"/>
              </a:solidFill>
              <a:latin typeface="DM Sans"/>
              <a:ea typeface="DM Sans"/>
              <a:cs typeface="DM Sans"/>
              <a:sym typeface="DM Sans"/>
            </a:endParaRPr>
          </a:p>
        </p:txBody>
      </p:sp>
      <p:pic>
        <p:nvPicPr>
          <p:cNvPr id="641" name="Google Shape;641;p134"/>
          <p:cNvPicPr preferRelativeResize="0"/>
          <p:nvPr/>
        </p:nvPicPr>
        <p:blipFill>
          <a:blip r:embed="rId3">
            <a:alphaModFix/>
          </a:blip>
          <a:stretch>
            <a:fillRect/>
          </a:stretch>
        </p:blipFill>
        <p:spPr>
          <a:xfrm>
            <a:off x="570567" y="2482851"/>
            <a:ext cx="11391900" cy="18923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68"/>
          <p:cNvSpPr txBox="1"/>
          <p:nvPr/>
        </p:nvSpPr>
        <p:spPr>
          <a:xfrm>
            <a:off x="732700" y="1043767"/>
            <a:ext cx="7617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hay de nuevo?</a:t>
            </a:r>
            <a:endParaRPr sz="5333" b="1">
              <a:solidFill>
                <a:schemeClr val="dk1"/>
              </a:solidFill>
              <a:latin typeface="DM Sans"/>
              <a:ea typeface="DM Sans"/>
              <a:cs typeface="DM Sans"/>
              <a:sym typeface="DM Sans"/>
            </a:endParaRPr>
          </a:p>
        </p:txBody>
      </p:sp>
      <p:pic>
        <p:nvPicPr>
          <p:cNvPr id="619" name="Google Shape;619;p168"/>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620" name="Google Shape;620;p168"/>
          <p:cNvSpPr txBox="1"/>
          <p:nvPr/>
        </p:nvSpPr>
        <p:spPr>
          <a:xfrm>
            <a:off x="801400" y="2514400"/>
            <a:ext cx="5479600" cy="273917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Las principales funcionalidades de este release son: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Se introduce el operador </a:t>
            </a:r>
            <a:r>
              <a:rPr lang="es" b="1">
                <a:latin typeface="DM Sans"/>
                <a:ea typeface="DM Sans"/>
                <a:cs typeface="DM Sans"/>
                <a:sym typeface="DM Sans"/>
              </a:rPr>
              <a:t>exponencial **</a:t>
            </a:r>
            <a:r>
              <a:rPr lang="es">
                <a:latin typeface="DM Sans"/>
                <a:ea typeface="DM Sans"/>
                <a:cs typeface="DM Sans"/>
                <a:sym typeface="DM Sans"/>
              </a:rPr>
              <a:t>, independizándose poco a poco de la librería Math.</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Manejo de </a:t>
            </a:r>
            <a:r>
              <a:rPr lang="es" b="1">
                <a:latin typeface="DM Sans"/>
                <a:ea typeface="DM Sans"/>
                <a:cs typeface="DM Sans"/>
                <a:sym typeface="DM Sans"/>
              </a:rPr>
              <a:t>array includes. </a:t>
            </a:r>
            <a:r>
              <a:rPr lang="es">
                <a:latin typeface="DM Sans"/>
                <a:ea typeface="DM Sans"/>
                <a:cs typeface="DM Sans"/>
                <a:sym typeface="DM Sans"/>
              </a:rPr>
              <a:t>Éste nos permitirá saber si algún elemento existe dentro del arreglo.</a:t>
            </a:r>
            <a:endParaRPr>
              <a:latin typeface="DM Sans"/>
              <a:ea typeface="DM Sans"/>
              <a:cs typeface="DM Sans"/>
              <a:sym typeface="DM Sans"/>
            </a:endParaRPr>
          </a:p>
        </p:txBody>
      </p:sp>
      <p:pic>
        <p:nvPicPr>
          <p:cNvPr id="621" name="Google Shape;621;p168"/>
          <p:cNvPicPr preferRelativeResize="0"/>
          <p:nvPr/>
        </p:nvPicPr>
        <p:blipFill>
          <a:blip r:embed="rId4">
            <a:alphaModFix/>
          </a:blip>
          <a:stretch>
            <a:fillRect/>
          </a:stretch>
        </p:blipFill>
        <p:spPr>
          <a:xfrm>
            <a:off x="6794900" y="2867984"/>
            <a:ext cx="4633563" cy="2173349"/>
          </a:xfrm>
          <a:prstGeom prst="rect">
            <a:avLst/>
          </a:prstGeom>
          <a:noFill/>
          <a:ln>
            <a:noFill/>
          </a:ln>
        </p:spPr>
      </p:pic>
    </p:spTree>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35"/>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47" name="Google Shape;647;p135"/>
          <p:cNvSpPr txBox="1"/>
          <p:nvPr/>
        </p:nvSpPr>
        <p:spPr>
          <a:xfrm>
            <a:off x="3678833" y="706801"/>
            <a:ext cx="84176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5333" b="1">
                <a:solidFill>
                  <a:schemeClr val="dk1"/>
                </a:solidFill>
                <a:latin typeface="DM Sans"/>
                <a:ea typeface="DM Sans"/>
                <a:cs typeface="DM Sans"/>
                <a:sym typeface="DM Sans"/>
              </a:rPr>
              <a:t>Serializar y deserializar</a:t>
            </a:r>
            <a:endParaRPr sz="5333" b="1">
              <a:solidFill>
                <a:schemeClr val="dk1"/>
              </a:solidFill>
              <a:latin typeface="DM Sans"/>
              <a:ea typeface="DM Sans"/>
              <a:cs typeface="DM Sans"/>
              <a:sym typeface="DM Sans"/>
            </a:endParaRPr>
          </a:p>
        </p:txBody>
      </p:sp>
      <p:sp>
        <p:nvSpPr>
          <p:cNvPr id="648" name="Google Shape;648;p135"/>
          <p:cNvSpPr txBox="1"/>
          <p:nvPr/>
        </p:nvSpPr>
        <p:spPr>
          <a:xfrm>
            <a:off x="3774433" y="1901767"/>
            <a:ext cx="7616400" cy="4270400"/>
          </a:xfrm>
          <a:prstGeom prst="rect">
            <a:avLst/>
          </a:prstGeom>
          <a:noFill/>
          <a:ln>
            <a:noFill/>
          </a:ln>
        </p:spPr>
        <p:txBody>
          <a:bodyPr spcFirstLastPara="1" wrap="square" lIns="121900" tIns="121900" rIns="121900" bIns="121900" anchor="t" anchorCtr="0">
            <a:noAutofit/>
          </a:bodyPr>
          <a:lstStyle/>
          <a:p>
            <a:pPr marL="609585" indent="-419090">
              <a:lnSpc>
                <a:spcPct val="115000"/>
              </a:lnSpc>
              <a:buClr>
                <a:srgbClr val="EA90FF"/>
              </a:buClr>
              <a:buSzPts val="1350"/>
              <a:buFont typeface="DM Sans"/>
              <a:buChar char="✓"/>
            </a:pPr>
            <a:r>
              <a:rPr lang="es">
                <a:solidFill>
                  <a:schemeClr val="dk1"/>
                </a:solidFill>
                <a:latin typeface="DM Sans"/>
                <a:ea typeface="DM Sans"/>
                <a:cs typeface="DM Sans"/>
                <a:sym typeface="DM Sans"/>
              </a:rPr>
              <a:t>Para restaurar el estado de autenticación a través de solicitudes HTTP, Passport necesita serializar usuarios y deserializarlos fuera de la sesión.</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Esto se hace de modo que cada solicitud subsiguiente no contenga las credenciales del usuario anterior.</a:t>
            </a:r>
            <a:endParaRPr>
              <a:solidFill>
                <a:schemeClr val="dk1"/>
              </a:solidFill>
              <a:latin typeface="DM Sans"/>
              <a:ea typeface="DM Sans"/>
              <a:cs typeface="DM Sans"/>
              <a:sym typeface="DM Sans"/>
            </a:endParaRPr>
          </a:p>
          <a:p>
            <a:pPr marL="609585" indent="-419090">
              <a:lnSpc>
                <a:spcPct val="115000"/>
              </a:lnSpc>
              <a:spcBef>
                <a:spcPts val="1333"/>
              </a:spcBef>
              <a:buClr>
                <a:srgbClr val="EA90FF"/>
              </a:buClr>
              <a:buSzPts val="1350"/>
              <a:buFont typeface="DM Sans"/>
              <a:buChar char="✓"/>
            </a:pPr>
            <a:r>
              <a:rPr lang="es">
                <a:solidFill>
                  <a:schemeClr val="dk1"/>
                </a:solidFill>
                <a:latin typeface="DM Sans"/>
                <a:ea typeface="DM Sans"/>
                <a:cs typeface="DM Sans"/>
                <a:sym typeface="DM Sans"/>
              </a:rPr>
              <a:t>Se suele implementar proporcionando el ID de usuario al serializar y consultando el registro de usuario por ID de la base de datos al deserializar.</a:t>
            </a:r>
            <a:endParaRPr>
              <a:solidFill>
                <a:schemeClr val="dk1"/>
              </a:solidFill>
              <a:latin typeface="DM Sans"/>
              <a:ea typeface="DM Sans"/>
              <a:cs typeface="DM Sans"/>
              <a:sym typeface="DM Sans"/>
            </a:endParaRPr>
          </a:p>
          <a:p>
            <a:pPr marL="609585" indent="-419090">
              <a:lnSpc>
                <a:spcPct val="115000"/>
              </a:lnSpc>
              <a:spcBef>
                <a:spcPts val="1333"/>
              </a:spcBef>
              <a:spcAft>
                <a:spcPts val="1333"/>
              </a:spcAft>
              <a:buClr>
                <a:srgbClr val="EA90FF"/>
              </a:buClr>
              <a:buSzPts val="1350"/>
              <a:buFont typeface="DM Sans"/>
              <a:buChar char="✓"/>
            </a:pPr>
            <a:r>
              <a:rPr lang="es">
                <a:solidFill>
                  <a:schemeClr val="dk1"/>
                </a:solidFill>
                <a:latin typeface="DM Sans"/>
                <a:ea typeface="DM Sans"/>
                <a:cs typeface="DM Sans"/>
                <a:sym typeface="DM Sans"/>
              </a:rPr>
              <a:t>Los métodos que proporciona Passport para esto son </a:t>
            </a:r>
            <a:r>
              <a:rPr lang="es" i="1">
                <a:solidFill>
                  <a:schemeClr val="dk1"/>
                </a:solidFill>
                <a:latin typeface="DM Sans"/>
                <a:ea typeface="DM Sans"/>
                <a:cs typeface="DM Sans"/>
                <a:sym typeface="DM Sans"/>
              </a:rPr>
              <a:t>serializeUser </a:t>
            </a:r>
            <a:r>
              <a:rPr lang="es">
                <a:solidFill>
                  <a:schemeClr val="dk1"/>
                </a:solidFill>
                <a:latin typeface="DM Sans"/>
                <a:ea typeface="DM Sans"/>
                <a:cs typeface="DM Sans"/>
                <a:sym typeface="DM Sans"/>
              </a:rPr>
              <a:t>y </a:t>
            </a:r>
            <a:r>
              <a:rPr lang="es" i="1">
                <a:solidFill>
                  <a:schemeClr val="dk1"/>
                </a:solidFill>
                <a:latin typeface="DM Sans"/>
                <a:ea typeface="DM Sans"/>
                <a:cs typeface="DM Sans"/>
                <a:sym typeface="DM Sans"/>
              </a:rPr>
              <a:t>deserializeUser</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36"/>
          <p:cNvSpPr/>
          <p:nvPr/>
        </p:nvSpPr>
        <p:spPr>
          <a:xfrm>
            <a:off x="0" y="0"/>
            <a:ext cx="3366800" cy="68580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54" name="Google Shape;654;p136"/>
          <p:cNvSpPr txBox="1"/>
          <p:nvPr/>
        </p:nvSpPr>
        <p:spPr>
          <a:xfrm>
            <a:off x="3678833" y="706801"/>
            <a:ext cx="8417600" cy="984781"/>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1100"/>
            </a:pPr>
            <a:r>
              <a:rPr lang="es" sz="5333" b="1">
                <a:solidFill>
                  <a:schemeClr val="dk1"/>
                </a:solidFill>
                <a:latin typeface="DM Sans"/>
                <a:ea typeface="DM Sans"/>
                <a:cs typeface="DM Sans"/>
                <a:sym typeface="DM Sans"/>
              </a:rPr>
              <a:t>Serializar y deserializar</a:t>
            </a:r>
            <a:endParaRPr sz="5333" b="1">
              <a:solidFill>
                <a:schemeClr val="dk1"/>
              </a:solidFill>
              <a:latin typeface="DM Sans"/>
              <a:ea typeface="DM Sans"/>
              <a:cs typeface="DM Sans"/>
              <a:sym typeface="DM Sans"/>
            </a:endParaRPr>
          </a:p>
        </p:txBody>
      </p:sp>
      <p:sp>
        <p:nvSpPr>
          <p:cNvPr id="655" name="Google Shape;655;p136"/>
          <p:cNvSpPr txBox="1"/>
          <p:nvPr/>
        </p:nvSpPr>
        <p:spPr>
          <a:xfrm>
            <a:off x="5594233" y="2214700"/>
            <a:ext cx="5543600" cy="3073200"/>
          </a:xfrm>
          <a:prstGeom prst="rect">
            <a:avLst/>
          </a:prstGeom>
          <a:noFill/>
          <a:ln>
            <a:noFill/>
          </a:ln>
        </p:spPr>
        <p:txBody>
          <a:bodyPr spcFirstLastPara="1" wrap="square" lIns="121900" tIns="121900" rIns="121900" bIns="121900" anchor="t" anchorCtr="0">
            <a:noAutofit/>
          </a:bodyPr>
          <a:lstStyle/>
          <a:p>
            <a:pPr marL="609585" indent="-419090">
              <a:lnSpc>
                <a:spcPct val="115000"/>
              </a:lnSpc>
              <a:buClr>
                <a:srgbClr val="EA90FF"/>
              </a:buClr>
              <a:buSzPts val="1350"/>
              <a:buFont typeface="DM Sans"/>
              <a:buChar char="✓"/>
            </a:pPr>
            <a:r>
              <a:rPr lang="es" dirty="0">
                <a:solidFill>
                  <a:schemeClr val="dk1"/>
                </a:solidFill>
                <a:latin typeface="Adobe Gothic Std B" panose="020B0800000000000000" pitchFamily="34" charset="-128"/>
                <a:ea typeface="Adobe Gothic Std B" panose="020B0800000000000000" pitchFamily="34" charset="-128"/>
                <a:cs typeface="DM Sans"/>
                <a:sym typeface="DM Sans"/>
              </a:rPr>
              <a:t>El código ejemplo de ambos métodos se muestra a continuación.</a:t>
            </a:r>
            <a:endParaRPr dirty="0">
              <a:solidFill>
                <a:schemeClr val="dk1"/>
              </a:solidFill>
              <a:latin typeface="Adobe Gothic Std B" panose="020B0800000000000000" pitchFamily="34" charset="-128"/>
              <a:ea typeface="Adobe Gothic Std B" panose="020B0800000000000000" pitchFamily="34" charset="-128"/>
              <a:cs typeface="DM Sans"/>
              <a:sym typeface="DM Sans"/>
            </a:endParaRPr>
          </a:p>
          <a:p>
            <a:pPr marL="609585" indent="-419090">
              <a:lnSpc>
                <a:spcPct val="115000"/>
              </a:lnSpc>
              <a:spcBef>
                <a:spcPts val="1333"/>
              </a:spcBef>
              <a:spcAft>
                <a:spcPts val="1333"/>
              </a:spcAft>
              <a:buClr>
                <a:srgbClr val="EA90FF"/>
              </a:buClr>
              <a:buSzPts val="1350"/>
              <a:buFont typeface="DM Sans"/>
              <a:buChar char="✓"/>
            </a:pPr>
            <a:r>
              <a:rPr lang="es" dirty="0">
                <a:solidFill>
                  <a:schemeClr val="dk1"/>
                </a:solidFill>
                <a:latin typeface="Adobe Gothic Std B" panose="020B0800000000000000" pitchFamily="34" charset="-128"/>
                <a:ea typeface="Adobe Gothic Std B" panose="020B0800000000000000" pitchFamily="34" charset="-128"/>
                <a:cs typeface="DM Sans"/>
                <a:sym typeface="DM Sans"/>
              </a:rPr>
              <a:t>Se puede ver que el método </a:t>
            </a:r>
            <a:r>
              <a:rPr lang="es" i="1" dirty="0">
                <a:solidFill>
                  <a:schemeClr val="dk1"/>
                </a:solidFill>
                <a:latin typeface="Adobe Gothic Std B" panose="020B0800000000000000" pitchFamily="34" charset="-128"/>
                <a:ea typeface="Adobe Gothic Std B" panose="020B0800000000000000" pitchFamily="34" charset="-128"/>
                <a:cs typeface="DM Sans"/>
                <a:sym typeface="DM Sans"/>
              </a:rPr>
              <a:t>serializeUser </a:t>
            </a:r>
            <a:r>
              <a:rPr lang="es" dirty="0">
                <a:solidFill>
                  <a:schemeClr val="dk1"/>
                </a:solidFill>
                <a:latin typeface="Adobe Gothic Std B" panose="020B0800000000000000" pitchFamily="34" charset="-128"/>
                <a:ea typeface="Adobe Gothic Std B" panose="020B0800000000000000" pitchFamily="34" charset="-128"/>
                <a:cs typeface="DM Sans"/>
                <a:sym typeface="DM Sans"/>
              </a:rPr>
              <a:t>utiliza el ID del usuario y el </a:t>
            </a:r>
            <a:r>
              <a:rPr lang="es" i="1" dirty="0">
                <a:solidFill>
                  <a:schemeClr val="dk1"/>
                </a:solidFill>
                <a:latin typeface="Adobe Gothic Std B" panose="020B0800000000000000" pitchFamily="34" charset="-128"/>
                <a:ea typeface="Adobe Gothic Std B" panose="020B0800000000000000" pitchFamily="34" charset="-128"/>
                <a:cs typeface="DM Sans"/>
                <a:sym typeface="DM Sans"/>
              </a:rPr>
              <a:t>deserializeUser </a:t>
            </a:r>
            <a:r>
              <a:rPr lang="es" dirty="0">
                <a:solidFill>
                  <a:schemeClr val="dk1"/>
                </a:solidFill>
                <a:latin typeface="Adobe Gothic Std B" panose="020B0800000000000000" pitchFamily="34" charset="-128"/>
                <a:ea typeface="Adobe Gothic Std B" panose="020B0800000000000000" pitchFamily="34" charset="-128"/>
                <a:cs typeface="DM Sans"/>
                <a:sym typeface="DM Sans"/>
              </a:rPr>
              <a:t>utiliza el objeto de usuario, como lo mencionamos antes.</a:t>
            </a:r>
            <a:endParaRPr dirty="0">
              <a:solidFill>
                <a:schemeClr val="dk1"/>
              </a:solidFill>
              <a:latin typeface="Adobe Gothic Std B" panose="020B0800000000000000" pitchFamily="34" charset="-128"/>
              <a:ea typeface="Adobe Gothic Std B" panose="020B0800000000000000" pitchFamily="34" charset="-128"/>
              <a:cs typeface="DM Sans"/>
              <a:sym typeface="DM Sans"/>
            </a:endParaRPr>
          </a:p>
        </p:txBody>
      </p:sp>
      <p:pic>
        <p:nvPicPr>
          <p:cNvPr id="656" name="Google Shape;656;p136"/>
          <p:cNvPicPr preferRelativeResize="0"/>
          <p:nvPr/>
        </p:nvPicPr>
        <p:blipFill>
          <a:blip r:embed="rId3">
            <a:alphaModFix/>
          </a:blip>
          <a:stretch>
            <a:fillRect/>
          </a:stretch>
        </p:blipFill>
        <p:spPr>
          <a:xfrm>
            <a:off x="283737" y="2214700"/>
            <a:ext cx="4872400" cy="2699800"/>
          </a:xfrm>
          <a:prstGeom prst="rect">
            <a:avLst/>
          </a:prstGeom>
          <a:noFill/>
          <a:ln>
            <a:noFill/>
          </a:ln>
        </p:spPr>
      </p:pic>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137"/>
          <p:cNvPicPr preferRelativeResize="0"/>
          <p:nvPr/>
        </p:nvPicPr>
        <p:blipFill>
          <a:blip r:embed="rId3">
            <a:alphaModFix/>
          </a:blip>
          <a:stretch>
            <a:fillRect/>
          </a:stretch>
        </p:blipFill>
        <p:spPr>
          <a:xfrm>
            <a:off x="203201" y="2260601"/>
            <a:ext cx="11785599" cy="3231535"/>
          </a:xfrm>
          <a:prstGeom prst="rect">
            <a:avLst/>
          </a:prstGeom>
          <a:noFill/>
          <a:ln>
            <a:noFill/>
          </a:ln>
        </p:spPr>
      </p:pic>
      <p:sp>
        <p:nvSpPr>
          <p:cNvPr id="662" name="Google Shape;662;p137"/>
          <p:cNvSpPr txBox="1"/>
          <p:nvPr/>
        </p:nvSpPr>
        <p:spPr>
          <a:xfrm>
            <a:off x="203184" y="571468"/>
            <a:ext cx="12091200" cy="1271974"/>
          </a:xfrm>
          <a:prstGeom prst="rect">
            <a:avLst/>
          </a:prstGeom>
          <a:noFill/>
          <a:ln>
            <a:noFill/>
          </a:ln>
        </p:spPr>
        <p:txBody>
          <a:bodyPr spcFirstLastPara="1" wrap="square" lIns="121900" tIns="121900" rIns="121900" bIns="121900" anchor="t" anchorCtr="0">
            <a:spAutoFit/>
          </a:bodyPr>
          <a:lstStyle/>
          <a:p>
            <a:pPr algn="ctr"/>
            <a:r>
              <a:rPr lang="es" sz="3333" b="1" i="1">
                <a:solidFill>
                  <a:schemeClr val="lt1"/>
                </a:solidFill>
                <a:latin typeface="DM Sans"/>
                <a:ea typeface="DM Sans"/>
                <a:cs typeface="DM Sans"/>
                <a:sym typeface="DM Sans"/>
              </a:rPr>
              <a:t>Serializador y deserializador general </a:t>
            </a:r>
            <a:endParaRPr sz="3333" b="1" i="1">
              <a:solidFill>
                <a:schemeClr val="lt1"/>
              </a:solidFill>
              <a:latin typeface="DM Sans"/>
              <a:ea typeface="DM Sans"/>
              <a:cs typeface="DM Sans"/>
              <a:sym typeface="DM Sans"/>
            </a:endParaRPr>
          </a:p>
          <a:p>
            <a:pPr algn="ctr"/>
            <a:r>
              <a:rPr lang="es" sz="3333" b="1" i="1">
                <a:solidFill>
                  <a:schemeClr val="lt1"/>
                </a:solidFill>
                <a:latin typeface="DM Sans"/>
                <a:ea typeface="DM Sans"/>
                <a:cs typeface="DM Sans"/>
                <a:sym typeface="DM Sans"/>
              </a:rPr>
              <a:t>(Aplica para todas las estrategias, se setea por fuera)</a:t>
            </a:r>
            <a:endParaRPr sz="3333" i="1">
              <a:solidFill>
                <a:schemeClr val="lt1"/>
              </a:solidFill>
              <a:latin typeface="DM Sans"/>
              <a:ea typeface="DM Sans"/>
              <a:cs typeface="DM Sans"/>
              <a:sym typeface="DM Sans"/>
            </a:endParaRPr>
          </a:p>
        </p:txBody>
      </p:sp>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138"/>
          <p:cNvSpPr txBox="1"/>
          <p:nvPr/>
        </p:nvSpPr>
        <p:spPr>
          <a:xfrm>
            <a:off x="203184" y="571467"/>
            <a:ext cx="12091200" cy="759078"/>
          </a:xfrm>
          <a:prstGeom prst="rect">
            <a:avLst/>
          </a:prstGeom>
          <a:noFill/>
          <a:ln>
            <a:noFill/>
          </a:ln>
        </p:spPr>
        <p:txBody>
          <a:bodyPr spcFirstLastPara="1" wrap="square" lIns="121900" tIns="121900" rIns="121900" bIns="121900" anchor="t" anchorCtr="0">
            <a:spAutoFit/>
          </a:bodyPr>
          <a:lstStyle/>
          <a:p>
            <a:pPr algn="ctr"/>
            <a:r>
              <a:rPr lang="es" sz="3333" b="1">
                <a:solidFill>
                  <a:schemeClr val="lt1"/>
                </a:solidFill>
                <a:latin typeface="DM Sans"/>
                <a:ea typeface="DM Sans"/>
                <a:cs typeface="DM Sans"/>
                <a:sym typeface="DM Sans"/>
              </a:rPr>
              <a:t>Creación de estrategia de login</a:t>
            </a:r>
            <a:endParaRPr sz="3333" b="1">
              <a:solidFill>
                <a:schemeClr val="lt1"/>
              </a:solidFill>
              <a:latin typeface="DM Sans"/>
              <a:ea typeface="DM Sans"/>
              <a:cs typeface="DM Sans"/>
              <a:sym typeface="DM Sans"/>
            </a:endParaRPr>
          </a:p>
        </p:txBody>
      </p:sp>
      <p:pic>
        <p:nvPicPr>
          <p:cNvPr id="668" name="Google Shape;668;p138"/>
          <p:cNvPicPr preferRelativeResize="0"/>
          <p:nvPr/>
        </p:nvPicPr>
        <p:blipFill>
          <a:blip r:embed="rId3">
            <a:alphaModFix/>
          </a:blip>
          <a:stretch>
            <a:fillRect/>
          </a:stretch>
        </p:blipFill>
        <p:spPr>
          <a:xfrm>
            <a:off x="215351" y="2059567"/>
            <a:ext cx="11761300" cy="3755200"/>
          </a:xfrm>
          <a:prstGeom prst="rect">
            <a:avLst/>
          </a:prstGeom>
          <a:noFill/>
          <a:ln>
            <a:noFill/>
          </a:ln>
        </p:spPr>
      </p:pic>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39"/>
          <p:cNvSpPr txBox="1"/>
          <p:nvPr/>
        </p:nvSpPr>
        <p:spPr>
          <a:xfrm>
            <a:off x="50384" y="774167"/>
            <a:ext cx="12091200" cy="759078"/>
          </a:xfrm>
          <a:prstGeom prst="rect">
            <a:avLst/>
          </a:prstGeom>
          <a:noFill/>
          <a:ln>
            <a:noFill/>
          </a:ln>
        </p:spPr>
        <p:txBody>
          <a:bodyPr spcFirstLastPara="1" wrap="square" lIns="121900" tIns="121900" rIns="121900" bIns="121900" anchor="t" anchorCtr="0">
            <a:spAutoFit/>
          </a:bodyPr>
          <a:lstStyle/>
          <a:p>
            <a:pPr algn="ctr"/>
            <a:r>
              <a:rPr lang="es" sz="3333" b="1">
                <a:solidFill>
                  <a:schemeClr val="lt1"/>
                </a:solidFill>
                <a:latin typeface="DM Sans"/>
                <a:ea typeface="DM Sans"/>
                <a:cs typeface="DM Sans"/>
                <a:sym typeface="DM Sans"/>
              </a:rPr>
              <a:t>Cambios de rutas de login</a:t>
            </a:r>
            <a:endParaRPr sz="3333" b="1">
              <a:solidFill>
                <a:schemeClr val="lt1"/>
              </a:solidFill>
              <a:latin typeface="DM Sans"/>
              <a:ea typeface="DM Sans"/>
              <a:cs typeface="DM Sans"/>
              <a:sym typeface="DM Sans"/>
            </a:endParaRPr>
          </a:p>
        </p:txBody>
      </p:sp>
      <p:pic>
        <p:nvPicPr>
          <p:cNvPr id="674" name="Google Shape;674;p139"/>
          <p:cNvPicPr preferRelativeResize="0"/>
          <p:nvPr/>
        </p:nvPicPr>
        <p:blipFill>
          <a:blip r:embed="rId3">
            <a:alphaModFix/>
          </a:blip>
          <a:stretch>
            <a:fillRect/>
          </a:stretch>
        </p:blipFill>
        <p:spPr>
          <a:xfrm>
            <a:off x="347501" y="1985734"/>
            <a:ext cx="11497001" cy="3637933"/>
          </a:xfrm>
          <a:prstGeom prst="rect">
            <a:avLst/>
          </a:prstGeom>
          <a:noFill/>
          <a:ln>
            <a:noFill/>
          </a:ln>
        </p:spPr>
      </p:pic>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40"/>
          <p:cNvSpPr txBox="1"/>
          <p:nvPr/>
        </p:nvSpPr>
        <p:spPr>
          <a:xfrm>
            <a:off x="284467" y="1266901"/>
            <a:ext cx="79108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Y… ¿Cambió algo?</a:t>
            </a:r>
            <a:endParaRPr sz="4667" b="1">
              <a:solidFill>
                <a:schemeClr val="dk1"/>
              </a:solidFill>
              <a:latin typeface="DM Sans"/>
              <a:ea typeface="DM Sans"/>
              <a:cs typeface="DM Sans"/>
              <a:sym typeface="DM Sans"/>
            </a:endParaRPr>
          </a:p>
        </p:txBody>
      </p:sp>
      <p:sp>
        <p:nvSpPr>
          <p:cNvPr id="680" name="Google Shape;680;p140"/>
          <p:cNvSpPr txBox="1"/>
          <p:nvPr/>
        </p:nvSpPr>
        <p:spPr>
          <a:xfrm>
            <a:off x="312067" y="1733600"/>
            <a:ext cx="785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681" name="Google Shape;681;p140"/>
          <p:cNvSpPr txBox="1"/>
          <p:nvPr/>
        </p:nvSpPr>
        <p:spPr>
          <a:xfrm>
            <a:off x="312067" y="2159700"/>
            <a:ext cx="7855600" cy="3293169"/>
          </a:xfrm>
          <a:prstGeom prst="rect">
            <a:avLst/>
          </a:prstGeom>
          <a:noFill/>
          <a:ln>
            <a:noFill/>
          </a:ln>
        </p:spPr>
        <p:txBody>
          <a:bodyPr spcFirstLastPara="1" wrap="square" lIns="121900" tIns="121900" rIns="121900" bIns="121900" anchor="t" anchorCtr="0">
            <a:spAutoFit/>
          </a:bodyPr>
          <a:lstStyle/>
          <a:p>
            <a:r>
              <a:rPr lang="es" dirty="0">
                <a:latin typeface="DM Sans"/>
                <a:ea typeface="DM Sans"/>
                <a:cs typeface="DM Sans"/>
                <a:sym typeface="DM Sans"/>
              </a:rPr>
              <a:t>Si hicimos las cosas correctamente, no notaremos ningún cambio. El registro se habrá realizado exactamente igual a la primera implementación realizada. No hicimos esta reestructura para obtener algún resultado nuevo</a:t>
            </a:r>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La razón de implementar estas estrategias es dejar la lógica de autenticación y autorización a passport para que todo se encuentre controlado en una capa interna. </a:t>
            </a:r>
            <a:endParaRPr dirty="0">
              <a:latin typeface="DM Sans"/>
              <a:ea typeface="DM Sans"/>
              <a:cs typeface="DM Sans"/>
              <a:sym typeface="DM Sans"/>
            </a:endParaRPr>
          </a:p>
          <a:p>
            <a:endParaRPr dirty="0">
              <a:latin typeface="DM Sans"/>
              <a:ea typeface="DM Sans"/>
              <a:cs typeface="DM Sans"/>
              <a:sym typeface="DM Sans"/>
            </a:endParaRPr>
          </a:p>
          <a:p>
            <a:r>
              <a:rPr lang="es" dirty="0">
                <a:latin typeface="DM Sans"/>
                <a:ea typeface="DM Sans"/>
                <a:cs typeface="DM Sans"/>
                <a:sym typeface="DM Sans"/>
              </a:rPr>
              <a:t>En futuras aplicaciones tuyas o de tu empresa tendrás que autenticar a tus usuarios de MUCHAS formas, así que mejor controlar todas estas estrategias en un módulo específico para ello. </a:t>
            </a:r>
            <a:endParaRPr dirty="0">
              <a:latin typeface="DM Sans"/>
              <a:ea typeface="DM Sans"/>
              <a:cs typeface="DM Sans"/>
              <a:sym typeface="DM Sans"/>
            </a:endParaRPr>
          </a:p>
        </p:txBody>
      </p:sp>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97"/>
          <p:cNvPicPr preferRelativeResize="0"/>
          <p:nvPr/>
        </p:nvPicPr>
        <p:blipFill rotWithShape="1">
          <a:blip r:embed="rId3">
            <a:alphaModFix/>
          </a:blip>
          <a:srcRect/>
          <a:stretch/>
        </p:blipFill>
        <p:spPr>
          <a:xfrm>
            <a:off x="4873267" y="1732217"/>
            <a:ext cx="2723400" cy="4163433"/>
          </a:xfrm>
          <a:prstGeom prst="rect">
            <a:avLst/>
          </a:prstGeom>
          <a:noFill/>
          <a:ln>
            <a:noFill/>
          </a:ln>
        </p:spPr>
      </p:pic>
      <p:pic>
        <p:nvPicPr>
          <p:cNvPr id="316" name="Google Shape;316;p97"/>
          <p:cNvPicPr preferRelativeResize="0"/>
          <p:nvPr/>
        </p:nvPicPr>
        <p:blipFill rotWithShape="1">
          <a:blip r:embed="rId4">
            <a:alphaModFix/>
          </a:blip>
          <a:srcRect/>
          <a:stretch/>
        </p:blipFill>
        <p:spPr>
          <a:xfrm>
            <a:off x="1920033" y="1820867"/>
            <a:ext cx="2611600" cy="3986127"/>
          </a:xfrm>
          <a:prstGeom prst="rect">
            <a:avLst/>
          </a:prstGeom>
          <a:noFill/>
          <a:ln>
            <a:noFill/>
          </a:ln>
        </p:spPr>
      </p:pic>
      <p:pic>
        <p:nvPicPr>
          <p:cNvPr id="317" name="Google Shape;317;p97"/>
          <p:cNvPicPr preferRelativeResize="0"/>
          <p:nvPr/>
        </p:nvPicPr>
        <p:blipFill rotWithShape="1">
          <a:blip r:embed="rId4">
            <a:alphaModFix/>
          </a:blip>
          <a:srcRect/>
          <a:stretch/>
        </p:blipFill>
        <p:spPr>
          <a:xfrm>
            <a:off x="4910351" y="1820867"/>
            <a:ext cx="2611600" cy="3986127"/>
          </a:xfrm>
          <a:prstGeom prst="rect">
            <a:avLst/>
          </a:prstGeom>
          <a:noFill/>
          <a:ln>
            <a:noFill/>
          </a:ln>
        </p:spPr>
      </p:pic>
      <p:sp>
        <p:nvSpPr>
          <p:cNvPr id="318" name="Google Shape;318;p97"/>
          <p:cNvSpPr txBox="1"/>
          <p:nvPr/>
        </p:nvSpPr>
        <p:spPr>
          <a:xfrm>
            <a:off x="630267" y="624367"/>
            <a:ext cx="3099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000"/>
            </a:pPr>
            <a:r>
              <a:rPr lang="es" sz="4000" b="1">
                <a:solidFill>
                  <a:srgbClr val="EAFF6A"/>
                </a:solidFill>
                <a:latin typeface="DM Sans"/>
                <a:ea typeface="DM Sans"/>
                <a:cs typeface="DM Sans"/>
                <a:sym typeface="DM Sans"/>
              </a:rPr>
              <a:t>Temario</a:t>
            </a:r>
            <a:endParaRPr sz="4000" b="1">
              <a:solidFill>
                <a:srgbClr val="EAFF6A"/>
              </a:solidFill>
              <a:latin typeface="DM Sans"/>
              <a:ea typeface="DM Sans"/>
              <a:cs typeface="DM Sans"/>
              <a:sym typeface="DM Sans"/>
            </a:endParaRPr>
          </a:p>
        </p:txBody>
      </p:sp>
      <p:sp>
        <p:nvSpPr>
          <p:cNvPr id="319" name="Google Shape;319;p97"/>
          <p:cNvSpPr txBox="1"/>
          <p:nvPr/>
        </p:nvSpPr>
        <p:spPr>
          <a:xfrm>
            <a:off x="1919751" y="1951000"/>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20</a:t>
            </a:r>
            <a:endParaRPr sz="2133">
              <a:solidFill>
                <a:schemeClr val="lt1"/>
              </a:solidFill>
              <a:latin typeface="DM Sans"/>
              <a:ea typeface="DM Sans"/>
              <a:cs typeface="DM Sans"/>
              <a:sym typeface="DM Sans"/>
            </a:endParaRPr>
          </a:p>
        </p:txBody>
      </p:sp>
      <p:cxnSp>
        <p:nvCxnSpPr>
          <p:cNvPr id="320" name="Google Shape;320;p97"/>
          <p:cNvCxnSpPr/>
          <p:nvPr/>
        </p:nvCxnSpPr>
        <p:spPr>
          <a:xfrm>
            <a:off x="20193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21" name="Google Shape;321;p97"/>
          <p:cNvSpPr txBox="1"/>
          <p:nvPr/>
        </p:nvSpPr>
        <p:spPr>
          <a:xfrm>
            <a:off x="1919184" y="2492334"/>
            <a:ext cx="2571600" cy="861734"/>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Autorización y Autenticación</a:t>
            </a:r>
            <a:endParaRPr sz="2000" b="1">
              <a:solidFill>
                <a:srgbClr val="999999"/>
              </a:solidFill>
              <a:latin typeface="DM Sans"/>
              <a:ea typeface="DM Sans"/>
              <a:cs typeface="DM Sans"/>
              <a:sym typeface="DM Sans"/>
            </a:endParaRPr>
          </a:p>
        </p:txBody>
      </p:sp>
      <p:sp>
        <p:nvSpPr>
          <p:cNvPr id="322" name="Google Shape;322;p97"/>
          <p:cNvSpPr txBox="1"/>
          <p:nvPr/>
        </p:nvSpPr>
        <p:spPr>
          <a:xfrm>
            <a:off x="4930767" y="2048133"/>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b="1">
                <a:solidFill>
                  <a:srgbClr val="FFFFFF"/>
                </a:solidFill>
                <a:latin typeface="DM Sans"/>
                <a:ea typeface="DM Sans"/>
                <a:cs typeface="DM Sans"/>
                <a:sym typeface="DM Sans"/>
              </a:rPr>
              <a:t>21</a:t>
            </a:r>
            <a:endParaRPr sz="2133" b="1">
              <a:solidFill>
                <a:srgbClr val="FFFFFF"/>
              </a:solidFill>
              <a:latin typeface="DM Sans"/>
              <a:ea typeface="DM Sans"/>
              <a:cs typeface="DM Sans"/>
              <a:sym typeface="DM Sans"/>
            </a:endParaRPr>
          </a:p>
        </p:txBody>
      </p:sp>
      <p:cxnSp>
        <p:nvCxnSpPr>
          <p:cNvPr id="323" name="Google Shape;323;p97"/>
          <p:cNvCxnSpPr/>
          <p:nvPr/>
        </p:nvCxnSpPr>
        <p:spPr>
          <a:xfrm>
            <a:off x="5010551" y="3642800"/>
            <a:ext cx="2371200" cy="0"/>
          </a:xfrm>
          <a:prstGeom prst="straightConnector1">
            <a:avLst/>
          </a:prstGeom>
          <a:noFill/>
          <a:ln w="9525" cap="flat" cmpd="sng">
            <a:solidFill>
              <a:srgbClr val="434343"/>
            </a:solidFill>
            <a:prstDash val="solid"/>
            <a:round/>
            <a:headEnd type="none" w="sm" len="sm"/>
            <a:tailEnd type="none" w="sm" len="sm"/>
          </a:ln>
        </p:spPr>
      </p:cxnSp>
      <p:sp>
        <p:nvSpPr>
          <p:cNvPr id="324" name="Google Shape;324;p97"/>
          <p:cNvSpPr txBox="1"/>
          <p:nvPr/>
        </p:nvSpPr>
        <p:spPr>
          <a:xfrm>
            <a:off x="4930784" y="2443400"/>
            <a:ext cx="2571600" cy="1169511"/>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EAFF6A"/>
                </a:solidFill>
                <a:latin typeface="DM Sans"/>
                <a:ea typeface="DM Sans"/>
                <a:cs typeface="DM Sans"/>
                <a:sym typeface="DM Sans"/>
              </a:rPr>
              <a:t>Estrategia de autenticación por terceros + JWT</a:t>
            </a:r>
            <a:endParaRPr sz="2000" b="1">
              <a:solidFill>
                <a:srgbClr val="EAFF6A"/>
              </a:solidFill>
              <a:latin typeface="DM Sans"/>
              <a:ea typeface="DM Sans"/>
              <a:cs typeface="DM Sans"/>
              <a:sym typeface="DM Sans"/>
            </a:endParaRPr>
          </a:p>
        </p:txBody>
      </p:sp>
      <p:cxnSp>
        <p:nvCxnSpPr>
          <p:cNvPr id="325" name="Google Shape;325;p97"/>
          <p:cNvCxnSpPr/>
          <p:nvPr/>
        </p:nvCxnSpPr>
        <p:spPr>
          <a:xfrm>
            <a:off x="2039951" y="2443400"/>
            <a:ext cx="2371200" cy="0"/>
          </a:xfrm>
          <a:prstGeom prst="straightConnector1">
            <a:avLst/>
          </a:prstGeom>
          <a:noFill/>
          <a:ln w="9525" cap="flat" cmpd="sng">
            <a:solidFill>
              <a:srgbClr val="434343"/>
            </a:solidFill>
            <a:prstDash val="solid"/>
            <a:round/>
            <a:headEnd type="none" w="sm" len="sm"/>
            <a:tailEnd type="none" w="sm" len="sm"/>
          </a:ln>
        </p:spPr>
      </p:cxnSp>
      <p:cxnSp>
        <p:nvCxnSpPr>
          <p:cNvPr id="326" name="Google Shape;326;p97"/>
          <p:cNvCxnSpPr/>
          <p:nvPr/>
        </p:nvCxnSpPr>
        <p:spPr>
          <a:xfrm>
            <a:off x="5030967" y="2498333"/>
            <a:ext cx="2371200" cy="0"/>
          </a:xfrm>
          <a:prstGeom prst="straightConnector1">
            <a:avLst/>
          </a:prstGeom>
          <a:noFill/>
          <a:ln w="9525" cap="flat" cmpd="sng">
            <a:solidFill>
              <a:srgbClr val="434343"/>
            </a:solidFill>
            <a:prstDash val="solid"/>
            <a:round/>
            <a:headEnd type="none" w="sm" len="sm"/>
            <a:tailEnd type="none" w="sm" len="sm"/>
          </a:ln>
        </p:spPr>
      </p:cxnSp>
      <p:sp>
        <p:nvSpPr>
          <p:cNvPr id="327" name="Google Shape;327;p97"/>
          <p:cNvSpPr txBox="1"/>
          <p:nvPr/>
        </p:nvSpPr>
        <p:spPr>
          <a:xfrm>
            <a:off x="5061568" y="3642801"/>
            <a:ext cx="23100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5" action="ppaction://hlinksldjump"/>
              </a:rPr>
              <a:t>Concepto de autenticación por terceros</a:t>
            </a:r>
            <a:endParaRPr sz="1600">
              <a:solidFill>
                <a:schemeClr val="lt1"/>
              </a:solidFill>
              <a:latin typeface="DM Sans"/>
              <a:ea typeface="DM Sans"/>
              <a:cs typeface="DM Sans"/>
              <a:sym typeface="DM Sans"/>
            </a:endParaRPr>
          </a:p>
          <a:p>
            <a:pPr marL="609585"/>
            <a:endParaRPr sz="1600">
              <a:solidFill>
                <a:schemeClr val="lt1"/>
              </a:solidFill>
              <a:latin typeface="DM Sans"/>
              <a:ea typeface="DM Sans"/>
              <a:cs typeface="DM Sans"/>
              <a:sym typeface="DM Sans"/>
            </a:endParaRPr>
          </a:p>
          <a:p>
            <a:pPr marL="609585" indent="-406390">
              <a:buClr>
                <a:schemeClr val="accent6"/>
              </a:buClr>
              <a:buSzPts val="1200"/>
              <a:buFont typeface="DM Sans"/>
              <a:buChar char="✓"/>
            </a:pPr>
            <a:r>
              <a:rPr lang="es" sz="1600" u="sng">
                <a:solidFill>
                  <a:schemeClr val="hlink"/>
                </a:solidFill>
                <a:latin typeface="DM Sans"/>
                <a:ea typeface="DM Sans"/>
                <a:cs typeface="DM Sans"/>
                <a:sym typeface="DM Sans"/>
                <a:hlinkClick r:id="rId6" action="ppaction://hlinksldjump"/>
              </a:rPr>
              <a:t>Un panorama distinto a session: JWT</a:t>
            </a:r>
            <a:endParaRPr sz="1600">
              <a:solidFill>
                <a:schemeClr val="lt1"/>
              </a:solidFill>
              <a:latin typeface="DM Sans"/>
              <a:ea typeface="DM Sans"/>
              <a:cs typeface="DM Sans"/>
              <a:sym typeface="DM Sans"/>
            </a:endParaRPr>
          </a:p>
        </p:txBody>
      </p:sp>
      <p:sp>
        <p:nvSpPr>
          <p:cNvPr id="328" name="Google Shape;328;p97"/>
          <p:cNvSpPr txBox="1"/>
          <p:nvPr/>
        </p:nvSpPr>
        <p:spPr>
          <a:xfrm>
            <a:off x="1849567" y="3541201"/>
            <a:ext cx="2571600" cy="2215951"/>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Autenticación y autorización</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Bcrypt para protección de passwords</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Tipos de autenticación</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Passport-local</a:t>
            </a:r>
            <a:endParaRPr sz="1600">
              <a:solidFill>
                <a:srgbClr val="999999"/>
              </a:solidFill>
              <a:latin typeface="DM Sans"/>
              <a:ea typeface="DM Sans"/>
              <a:cs typeface="DM Sans"/>
              <a:sym typeface="DM Sans"/>
            </a:endParaRPr>
          </a:p>
        </p:txBody>
      </p:sp>
      <p:pic>
        <p:nvPicPr>
          <p:cNvPr id="329" name="Google Shape;329;p97"/>
          <p:cNvPicPr preferRelativeResize="0"/>
          <p:nvPr/>
        </p:nvPicPr>
        <p:blipFill rotWithShape="1">
          <a:blip r:embed="rId4">
            <a:alphaModFix/>
          </a:blip>
          <a:srcRect/>
          <a:stretch/>
        </p:blipFill>
        <p:spPr>
          <a:xfrm>
            <a:off x="7901533" y="1820867"/>
            <a:ext cx="2611600" cy="3986127"/>
          </a:xfrm>
          <a:prstGeom prst="rect">
            <a:avLst/>
          </a:prstGeom>
          <a:noFill/>
          <a:ln>
            <a:noFill/>
          </a:ln>
        </p:spPr>
      </p:pic>
      <p:sp>
        <p:nvSpPr>
          <p:cNvPr id="330" name="Google Shape;330;p97"/>
          <p:cNvSpPr txBox="1"/>
          <p:nvPr/>
        </p:nvSpPr>
        <p:spPr>
          <a:xfrm>
            <a:off x="7821317" y="1974267"/>
            <a:ext cx="2571600" cy="529335"/>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200"/>
            </a:pPr>
            <a:r>
              <a:rPr lang="es" sz="1600">
                <a:solidFill>
                  <a:schemeClr val="lt1"/>
                </a:solidFill>
                <a:latin typeface="DM Sans"/>
                <a:ea typeface="DM Sans"/>
                <a:cs typeface="DM Sans"/>
                <a:sym typeface="DM Sans"/>
              </a:rPr>
              <a:t>22</a:t>
            </a:r>
            <a:endParaRPr sz="2133">
              <a:solidFill>
                <a:schemeClr val="lt1"/>
              </a:solidFill>
              <a:latin typeface="DM Sans"/>
              <a:ea typeface="DM Sans"/>
              <a:cs typeface="DM Sans"/>
              <a:sym typeface="DM Sans"/>
            </a:endParaRPr>
          </a:p>
        </p:txBody>
      </p:sp>
      <p:cxnSp>
        <p:nvCxnSpPr>
          <p:cNvPr id="331" name="Google Shape;331;p97"/>
          <p:cNvCxnSpPr/>
          <p:nvPr/>
        </p:nvCxnSpPr>
        <p:spPr>
          <a:xfrm>
            <a:off x="8000884" y="3545667"/>
            <a:ext cx="2371200" cy="0"/>
          </a:xfrm>
          <a:prstGeom prst="straightConnector1">
            <a:avLst/>
          </a:prstGeom>
          <a:noFill/>
          <a:ln w="9525" cap="flat" cmpd="sng">
            <a:solidFill>
              <a:srgbClr val="434343"/>
            </a:solidFill>
            <a:prstDash val="solid"/>
            <a:round/>
            <a:headEnd type="none" w="sm" len="sm"/>
            <a:tailEnd type="none" w="sm" len="sm"/>
          </a:ln>
        </p:spPr>
      </p:cxnSp>
      <p:sp>
        <p:nvSpPr>
          <p:cNvPr id="332" name="Google Shape;332;p97"/>
          <p:cNvSpPr txBox="1"/>
          <p:nvPr/>
        </p:nvSpPr>
        <p:spPr>
          <a:xfrm>
            <a:off x="7938284" y="2443401"/>
            <a:ext cx="2571600" cy="553957"/>
          </a:xfrm>
          <a:prstGeom prst="rect">
            <a:avLst/>
          </a:prstGeom>
          <a:noFill/>
          <a:ln>
            <a:noFill/>
          </a:ln>
        </p:spPr>
        <p:txBody>
          <a:bodyPr spcFirstLastPara="1" wrap="square" lIns="121900" tIns="121900" rIns="121900" bIns="121900" anchor="t" anchorCtr="0">
            <a:spAutoFit/>
          </a:bodyPr>
          <a:lstStyle/>
          <a:p>
            <a:pPr algn="ctr">
              <a:buClr>
                <a:srgbClr val="000000"/>
              </a:buClr>
              <a:buSzPts val="1500"/>
            </a:pPr>
            <a:r>
              <a:rPr lang="es" sz="2000" b="1">
                <a:solidFill>
                  <a:srgbClr val="999999"/>
                </a:solidFill>
                <a:latin typeface="DM Sans"/>
                <a:ea typeface="DM Sans"/>
                <a:cs typeface="DM Sans"/>
                <a:sym typeface="DM Sans"/>
              </a:rPr>
              <a:t>Passport Avanzado</a:t>
            </a:r>
            <a:endParaRPr sz="2000" b="1">
              <a:solidFill>
                <a:srgbClr val="999999"/>
              </a:solidFill>
              <a:latin typeface="DM Sans"/>
              <a:ea typeface="DM Sans"/>
              <a:cs typeface="DM Sans"/>
              <a:sym typeface="DM Sans"/>
            </a:endParaRPr>
          </a:p>
        </p:txBody>
      </p:sp>
      <p:cxnSp>
        <p:nvCxnSpPr>
          <p:cNvPr id="333" name="Google Shape;333;p97"/>
          <p:cNvCxnSpPr/>
          <p:nvPr/>
        </p:nvCxnSpPr>
        <p:spPr>
          <a:xfrm>
            <a:off x="8021717" y="2466667"/>
            <a:ext cx="2371200" cy="0"/>
          </a:xfrm>
          <a:prstGeom prst="straightConnector1">
            <a:avLst/>
          </a:prstGeom>
          <a:noFill/>
          <a:ln w="9525" cap="flat" cmpd="sng">
            <a:solidFill>
              <a:srgbClr val="434343"/>
            </a:solidFill>
            <a:prstDash val="solid"/>
            <a:round/>
            <a:headEnd type="none" w="sm" len="sm"/>
            <a:tailEnd type="none" w="sm" len="sm"/>
          </a:ln>
        </p:spPr>
      </p:cxnSp>
      <p:sp>
        <p:nvSpPr>
          <p:cNvPr id="334" name="Google Shape;334;p97"/>
          <p:cNvSpPr txBox="1"/>
          <p:nvPr/>
        </p:nvSpPr>
        <p:spPr>
          <a:xfrm>
            <a:off x="8011167" y="3625667"/>
            <a:ext cx="2371200" cy="1969730"/>
          </a:xfrm>
          <a:prstGeom prst="rect">
            <a:avLst/>
          </a:prstGeom>
          <a:noFill/>
          <a:ln>
            <a:noFill/>
          </a:ln>
        </p:spPr>
        <p:txBody>
          <a:bodyPr spcFirstLastPara="1" wrap="square" lIns="121900" tIns="121900" rIns="121900" bIns="121900" anchor="t" anchorCtr="0">
            <a:spAutoFit/>
          </a:bodyPr>
          <a:lstStyle/>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Formas de envío de JWT </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Estrategia de JWT</a:t>
            </a:r>
            <a:endParaRPr sz="1600">
              <a:solidFill>
                <a:srgbClr val="999999"/>
              </a:solidFill>
              <a:latin typeface="DM Sans"/>
              <a:ea typeface="DM Sans"/>
              <a:cs typeface="DM Sans"/>
              <a:sym typeface="DM Sans"/>
            </a:endParaRPr>
          </a:p>
          <a:p>
            <a:pPr marL="609585" indent="-406390">
              <a:buClr>
                <a:schemeClr val="accent4"/>
              </a:buClr>
              <a:buSzPts val="1200"/>
              <a:buFont typeface="DM Sans"/>
              <a:buChar char="✓"/>
            </a:pPr>
            <a:r>
              <a:rPr lang="es" sz="1600">
                <a:solidFill>
                  <a:srgbClr val="999999"/>
                </a:solidFill>
                <a:latin typeface="DM Sans"/>
                <a:ea typeface="DM Sans"/>
                <a:cs typeface="DM Sans"/>
                <a:sym typeface="DM Sans"/>
              </a:rPr>
              <a:t>Control interno de mensajes y sistema</a:t>
            </a:r>
            <a:endParaRPr sz="1600">
              <a:solidFill>
                <a:srgbClr val="999999"/>
              </a:solidFill>
              <a:latin typeface="DM Sans"/>
              <a:ea typeface="DM Sans"/>
              <a:cs typeface="DM Sans"/>
              <a:sym typeface="DM Sans"/>
            </a:endParaRPr>
          </a:p>
        </p:txBody>
      </p:sp>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98"/>
          <p:cNvSpPr txBox="1"/>
          <p:nvPr/>
        </p:nvSpPr>
        <p:spPr>
          <a:xfrm>
            <a:off x="668600" y="875267"/>
            <a:ext cx="108548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rgbClr val="EAFF6A"/>
                </a:solidFill>
                <a:latin typeface="DM Sans"/>
                <a:ea typeface="DM Sans"/>
                <a:cs typeface="DM Sans"/>
                <a:sym typeface="DM Sans"/>
              </a:rPr>
              <a:t>Objetivos de la clase</a:t>
            </a:r>
            <a:endParaRPr sz="4000" b="1">
              <a:solidFill>
                <a:srgbClr val="EAFF6A"/>
              </a:solidFill>
              <a:latin typeface="DM Sans"/>
              <a:ea typeface="DM Sans"/>
              <a:cs typeface="DM Sans"/>
              <a:sym typeface="DM Sans"/>
            </a:endParaRPr>
          </a:p>
        </p:txBody>
      </p:sp>
      <p:pic>
        <p:nvPicPr>
          <p:cNvPr id="340" name="Google Shape;340;p98"/>
          <p:cNvPicPr preferRelativeResize="0"/>
          <p:nvPr/>
        </p:nvPicPr>
        <p:blipFill>
          <a:blip r:embed="rId3">
            <a:alphaModFix/>
          </a:blip>
          <a:stretch>
            <a:fillRect/>
          </a:stretch>
        </p:blipFill>
        <p:spPr>
          <a:xfrm>
            <a:off x="2895618" y="2277452"/>
            <a:ext cx="262633" cy="262633"/>
          </a:xfrm>
          <a:prstGeom prst="rect">
            <a:avLst/>
          </a:prstGeom>
          <a:noFill/>
          <a:ln>
            <a:noFill/>
          </a:ln>
        </p:spPr>
      </p:pic>
      <p:sp>
        <p:nvSpPr>
          <p:cNvPr id="341" name="Google Shape;341;p98"/>
          <p:cNvSpPr txBox="1"/>
          <p:nvPr/>
        </p:nvSpPr>
        <p:spPr>
          <a:xfrm>
            <a:off x="3364000" y="2141968"/>
            <a:ext cx="59352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Comprender </a:t>
            </a:r>
            <a:r>
              <a:rPr lang="es" sz="2400">
                <a:solidFill>
                  <a:schemeClr val="lt1"/>
                </a:solidFill>
                <a:latin typeface="DM Sans"/>
                <a:ea typeface="DM Sans"/>
                <a:cs typeface="DM Sans"/>
                <a:sym typeface="DM Sans"/>
              </a:rPr>
              <a:t>la teoría de la autenticación por terceros</a:t>
            </a:r>
            <a:endParaRPr sz="2400">
              <a:solidFill>
                <a:schemeClr val="lt1"/>
              </a:solidFill>
              <a:latin typeface="DM Sans"/>
              <a:ea typeface="DM Sans"/>
              <a:cs typeface="DM Sans"/>
              <a:sym typeface="DM Sans"/>
            </a:endParaRPr>
          </a:p>
        </p:txBody>
      </p:sp>
      <p:pic>
        <p:nvPicPr>
          <p:cNvPr id="342" name="Google Shape;342;p98"/>
          <p:cNvPicPr preferRelativeResize="0"/>
          <p:nvPr/>
        </p:nvPicPr>
        <p:blipFill>
          <a:blip r:embed="rId3">
            <a:alphaModFix/>
          </a:blip>
          <a:stretch>
            <a:fillRect/>
          </a:stretch>
        </p:blipFill>
        <p:spPr>
          <a:xfrm>
            <a:off x="2895618" y="3433568"/>
            <a:ext cx="262633" cy="262633"/>
          </a:xfrm>
          <a:prstGeom prst="rect">
            <a:avLst/>
          </a:prstGeom>
          <a:noFill/>
          <a:ln>
            <a:noFill/>
          </a:ln>
        </p:spPr>
      </p:pic>
      <p:cxnSp>
        <p:nvCxnSpPr>
          <p:cNvPr id="343" name="Google Shape;343;p98"/>
          <p:cNvCxnSpPr>
            <a:stCxn id="340" idx="2"/>
            <a:endCxn id="342" idx="0"/>
          </p:cNvCxnSpPr>
          <p:nvPr/>
        </p:nvCxnSpPr>
        <p:spPr>
          <a:xfrm rot="-5400000" flipH="1">
            <a:off x="2580533" y="2986483"/>
            <a:ext cx="893600" cy="8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44" name="Google Shape;344;p98"/>
          <p:cNvSpPr txBox="1"/>
          <p:nvPr/>
        </p:nvSpPr>
        <p:spPr>
          <a:xfrm>
            <a:off x="3364000" y="4120601"/>
            <a:ext cx="4784800" cy="615513"/>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Comprender </a:t>
            </a:r>
            <a:r>
              <a:rPr lang="es" sz="2400">
                <a:solidFill>
                  <a:schemeClr val="lt1"/>
                </a:solidFill>
                <a:latin typeface="DM Sans"/>
                <a:ea typeface="DM Sans"/>
                <a:cs typeface="DM Sans"/>
                <a:sym typeface="DM Sans"/>
              </a:rPr>
              <a:t>el concepto de jwt </a:t>
            </a:r>
            <a:endParaRPr sz="2400">
              <a:solidFill>
                <a:schemeClr val="lt1"/>
              </a:solidFill>
              <a:latin typeface="DM Sans"/>
              <a:ea typeface="DM Sans"/>
              <a:cs typeface="DM Sans"/>
              <a:sym typeface="DM Sans"/>
            </a:endParaRPr>
          </a:p>
        </p:txBody>
      </p:sp>
      <p:pic>
        <p:nvPicPr>
          <p:cNvPr id="345" name="Google Shape;345;p98"/>
          <p:cNvPicPr preferRelativeResize="0"/>
          <p:nvPr/>
        </p:nvPicPr>
        <p:blipFill>
          <a:blip r:embed="rId3">
            <a:alphaModFix/>
          </a:blip>
          <a:stretch>
            <a:fillRect/>
          </a:stretch>
        </p:blipFill>
        <p:spPr>
          <a:xfrm>
            <a:off x="2892868" y="4314252"/>
            <a:ext cx="262633" cy="262633"/>
          </a:xfrm>
          <a:prstGeom prst="rect">
            <a:avLst/>
          </a:prstGeom>
          <a:noFill/>
          <a:ln>
            <a:noFill/>
          </a:ln>
        </p:spPr>
      </p:pic>
      <p:sp>
        <p:nvSpPr>
          <p:cNvPr id="346" name="Google Shape;346;p98"/>
          <p:cNvSpPr txBox="1"/>
          <p:nvPr/>
        </p:nvSpPr>
        <p:spPr>
          <a:xfrm>
            <a:off x="3366733" y="3274901"/>
            <a:ext cx="5880800" cy="984845"/>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Realizar </a:t>
            </a:r>
            <a:r>
              <a:rPr lang="es" sz="2400">
                <a:solidFill>
                  <a:schemeClr val="lt1"/>
                </a:solidFill>
                <a:latin typeface="DM Sans"/>
                <a:ea typeface="DM Sans"/>
                <a:cs typeface="DM Sans"/>
                <a:sym typeface="DM Sans"/>
              </a:rPr>
              <a:t>una autenticación utilizando Github</a:t>
            </a:r>
            <a:endParaRPr sz="2400">
              <a:solidFill>
                <a:schemeClr val="lt1"/>
              </a:solidFill>
              <a:latin typeface="DM Sans"/>
              <a:ea typeface="DM Sans"/>
              <a:cs typeface="DM Sans"/>
              <a:sym typeface="DM Sans"/>
            </a:endParaRPr>
          </a:p>
        </p:txBody>
      </p:sp>
      <p:pic>
        <p:nvPicPr>
          <p:cNvPr id="347" name="Google Shape;347;p98"/>
          <p:cNvPicPr preferRelativeResize="0"/>
          <p:nvPr/>
        </p:nvPicPr>
        <p:blipFill>
          <a:blip r:embed="rId3">
            <a:alphaModFix/>
          </a:blip>
          <a:stretch>
            <a:fillRect/>
          </a:stretch>
        </p:blipFill>
        <p:spPr>
          <a:xfrm>
            <a:off x="2892868" y="5326768"/>
            <a:ext cx="262633" cy="262633"/>
          </a:xfrm>
          <a:prstGeom prst="rect">
            <a:avLst/>
          </a:prstGeom>
          <a:noFill/>
          <a:ln>
            <a:noFill/>
          </a:ln>
        </p:spPr>
      </p:pic>
      <p:cxnSp>
        <p:nvCxnSpPr>
          <p:cNvPr id="348" name="Google Shape;348;p98"/>
          <p:cNvCxnSpPr>
            <a:stCxn id="345" idx="2"/>
            <a:endCxn id="347" idx="0"/>
          </p:cNvCxnSpPr>
          <p:nvPr/>
        </p:nvCxnSpPr>
        <p:spPr>
          <a:xfrm rot="-5400000" flipH="1">
            <a:off x="2649583" y="4951483"/>
            <a:ext cx="750000" cy="800"/>
          </a:xfrm>
          <a:prstGeom prst="bentConnector3">
            <a:avLst>
              <a:gd name="adj1" fmla="val 49992"/>
            </a:avLst>
          </a:prstGeom>
          <a:noFill/>
          <a:ln w="9525" cap="flat" cmpd="sng">
            <a:solidFill>
              <a:srgbClr val="EAFF6A"/>
            </a:solidFill>
            <a:prstDash val="solid"/>
            <a:round/>
            <a:headEnd type="none" w="med" len="med"/>
            <a:tailEnd type="none" w="med" len="med"/>
          </a:ln>
        </p:spPr>
      </p:cxnSp>
      <p:sp>
        <p:nvSpPr>
          <p:cNvPr id="349" name="Google Shape;349;p98"/>
          <p:cNvSpPr txBox="1"/>
          <p:nvPr/>
        </p:nvSpPr>
        <p:spPr>
          <a:xfrm>
            <a:off x="3363984" y="5107568"/>
            <a:ext cx="4784800" cy="615513"/>
          </a:xfrm>
          <a:prstGeom prst="rect">
            <a:avLst/>
          </a:prstGeom>
          <a:noFill/>
          <a:ln>
            <a:noFill/>
          </a:ln>
        </p:spPr>
        <p:txBody>
          <a:bodyPr spcFirstLastPara="1" wrap="square" lIns="121900" tIns="121900" rIns="121900" bIns="121900" anchor="t" anchorCtr="0">
            <a:spAutoFit/>
          </a:bodyPr>
          <a:lstStyle/>
          <a:p>
            <a:r>
              <a:rPr lang="es" sz="2400" b="1">
                <a:solidFill>
                  <a:schemeClr val="lt1"/>
                </a:solidFill>
                <a:latin typeface="DM Sans"/>
                <a:ea typeface="DM Sans"/>
                <a:cs typeface="DM Sans"/>
                <a:sym typeface="DM Sans"/>
              </a:rPr>
              <a:t>Aplicar </a:t>
            </a:r>
            <a:r>
              <a:rPr lang="es" sz="2400">
                <a:solidFill>
                  <a:schemeClr val="lt1"/>
                </a:solidFill>
                <a:latin typeface="DM Sans"/>
                <a:ea typeface="DM Sans"/>
                <a:cs typeface="DM Sans"/>
                <a:sym typeface="DM Sans"/>
              </a:rPr>
              <a:t>de manera sencilla jwt</a:t>
            </a:r>
            <a:endParaRPr sz="2400">
              <a:solidFill>
                <a:schemeClr val="lt1"/>
              </a:solidFill>
              <a:latin typeface="DM Sans"/>
              <a:ea typeface="DM Sans"/>
              <a:cs typeface="DM Sans"/>
              <a:sym typeface="DM Sans"/>
            </a:endParaRPr>
          </a:p>
        </p:txBody>
      </p:sp>
      <p:cxnSp>
        <p:nvCxnSpPr>
          <p:cNvPr id="350" name="Google Shape;350;p98"/>
          <p:cNvCxnSpPr>
            <a:stCxn id="342" idx="2"/>
          </p:cNvCxnSpPr>
          <p:nvPr/>
        </p:nvCxnSpPr>
        <p:spPr>
          <a:xfrm rot="5400000">
            <a:off x="2710333" y="4010400"/>
            <a:ext cx="630800" cy="24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99"/>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CLASE N°20</a:t>
            </a:r>
            <a:endParaRPr sz="1867">
              <a:solidFill>
                <a:srgbClr val="000000"/>
              </a:solidFill>
              <a:latin typeface="DM Sans"/>
              <a:ea typeface="DM Sans"/>
              <a:cs typeface="DM Sans"/>
              <a:sym typeface="DM Sans"/>
            </a:endParaRPr>
          </a:p>
        </p:txBody>
      </p:sp>
      <p:sp>
        <p:nvSpPr>
          <p:cNvPr id="356" name="Google Shape;356;p99"/>
          <p:cNvSpPr txBox="1"/>
          <p:nvPr/>
        </p:nvSpPr>
        <p:spPr>
          <a:xfrm>
            <a:off x="668600" y="1096367"/>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Glosario</a:t>
            </a:r>
            <a:endParaRPr sz="5333" b="1">
              <a:solidFill>
                <a:schemeClr val="dk1"/>
              </a:solidFill>
              <a:latin typeface="DM Sans"/>
              <a:ea typeface="DM Sans"/>
              <a:cs typeface="DM Sans"/>
              <a:sym typeface="DM Sans"/>
            </a:endParaRPr>
          </a:p>
        </p:txBody>
      </p:sp>
      <p:sp>
        <p:nvSpPr>
          <p:cNvPr id="357" name="Google Shape;357;p99"/>
          <p:cNvSpPr txBox="1"/>
          <p:nvPr/>
        </p:nvSpPr>
        <p:spPr>
          <a:xfrm>
            <a:off x="620367" y="2286100"/>
            <a:ext cx="5112800" cy="2794571"/>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Autenticación</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Proceso por el cual el cliente otorga sus credenciales al servidor para definir su identidad en el uso de la aplicación</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Autorización </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Proceso por el cual, a un cliente </a:t>
            </a:r>
            <a:r>
              <a:rPr lang="es" b="1">
                <a:solidFill>
                  <a:schemeClr val="dk1"/>
                </a:solidFill>
                <a:latin typeface="DM Sans"/>
                <a:ea typeface="DM Sans"/>
                <a:cs typeface="DM Sans"/>
                <a:sym typeface="DM Sans"/>
              </a:rPr>
              <a:t>ya autenticado</a:t>
            </a:r>
            <a:r>
              <a:rPr lang="es">
                <a:solidFill>
                  <a:schemeClr val="dk1"/>
                </a:solidFill>
                <a:latin typeface="DM Sans"/>
                <a:ea typeface="DM Sans"/>
                <a:cs typeface="DM Sans"/>
                <a:sym typeface="DM Sans"/>
              </a:rPr>
              <a:t>, se le otorga o restringe el acceso a algún recurso, según su nivel jerárquico</a:t>
            </a:r>
            <a:endParaRPr>
              <a:solidFill>
                <a:schemeClr val="dk1"/>
              </a:solidFill>
              <a:latin typeface="DM Sans"/>
              <a:ea typeface="DM Sans"/>
              <a:cs typeface="DM Sans"/>
              <a:sym typeface="DM Sans"/>
            </a:endParaRPr>
          </a:p>
        </p:txBody>
      </p:sp>
      <p:sp>
        <p:nvSpPr>
          <p:cNvPr id="358" name="Google Shape;358;p99"/>
          <p:cNvSpPr txBox="1"/>
          <p:nvPr/>
        </p:nvSpPr>
        <p:spPr>
          <a:xfrm>
            <a:off x="5792767" y="2272800"/>
            <a:ext cx="5112800" cy="3113120"/>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Passport</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Sistema de middleware para autenticación y autorización que permite realizar múltiples estrategias de manera limpia y modular.</a:t>
            </a:r>
            <a:endParaRPr b="1">
              <a:solidFill>
                <a:schemeClr val="dk1"/>
              </a:solidFill>
              <a:highlight>
                <a:srgbClr val="EAFF6A"/>
              </a:highlight>
              <a:latin typeface="DM Sans"/>
              <a:ea typeface="DM Sans"/>
              <a:cs typeface="DM Sans"/>
              <a:sym typeface="DM Sans"/>
            </a:endParaRPr>
          </a:p>
          <a:p>
            <a:pPr>
              <a:lnSpc>
                <a:spcPct val="115000"/>
              </a:lnSpc>
              <a:buClr>
                <a:schemeClr val="dk1"/>
              </a:buClr>
              <a:buSzPts val="2000"/>
            </a:pPr>
            <a:endParaRPr b="1">
              <a:solidFill>
                <a:schemeClr val="dk1"/>
              </a:solidFill>
              <a:highlight>
                <a:srgbClr val="EAFF6A"/>
              </a:highlight>
              <a:latin typeface="DM Sans"/>
              <a:ea typeface="DM Sans"/>
              <a:cs typeface="DM Sans"/>
              <a:sym typeface="DM Sans"/>
            </a:endParaRPr>
          </a:p>
          <a:p>
            <a:pPr>
              <a:lnSpc>
                <a:spcPct val="115000"/>
              </a:lnSpc>
              <a:buClr>
                <a:schemeClr val="dk1"/>
              </a:buClr>
              <a:buSzPts val="2000"/>
            </a:pPr>
            <a:r>
              <a:rPr lang="es" b="1">
                <a:solidFill>
                  <a:schemeClr val="dk1"/>
                </a:solidFill>
                <a:highlight>
                  <a:srgbClr val="EAFF6A"/>
                </a:highlight>
                <a:latin typeface="DM Sans"/>
                <a:ea typeface="DM Sans"/>
                <a:cs typeface="DM Sans"/>
                <a:sym typeface="DM Sans"/>
              </a:rPr>
              <a:t>Passport-local</a:t>
            </a:r>
            <a:r>
              <a:rPr lang="es"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Estrategia de passport utilizada para mantener una lógica de autenticación bajo </a:t>
            </a:r>
            <a:r>
              <a:rPr lang="es" b="1">
                <a:solidFill>
                  <a:schemeClr val="dk1"/>
                </a:solidFill>
                <a:latin typeface="DM Sans"/>
                <a:ea typeface="DM Sans"/>
                <a:cs typeface="DM Sans"/>
                <a:sym typeface="DM Sans"/>
              </a:rPr>
              <a:t>username</a:t>
            </a:r>
            <a:r>
              <a:rPr lang="es">
                <a:solidFill>
                  <a:schemeClr val="dk1"/>
                </a:solidFill>
                <a:latin typeface="DM Sans"/>
                <a:ea typeface="DM Sans"/>
                <a:cs typeface="DM Sans"/>
                <a:sym typeface="DM Sans"/>
              </a:rPr>
              <a:t> y </a:t>
            </a:r>
            <a:r>
              <a:rPr lang="es" b="1">
                <a:solidFill>
                  <a:schemeClr val="dk1"/>
                </a:solidFill>
                <a:latin typeface="DM Sans"/>
                <a:ea typeface="DM Sans"/>
                <a:cs typeface="DM Sans"/>
                <a:sym typeface="DM Sans"/>
              </a:rPr>
              <a:t>password</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a:lnSpc>
                <a:spcPct val="115000"/>
              </a:lnSpc>
              <a:buClr>
                <a:schemeClr val="dk1"/>
              </a:buClr>
              <a:buSzPts val="2000"/>
            </a:pPr>
            <a:endParaRPr>
              <a:solidFill>
                <a:schemeClr val="dk1"/>
              </a:solidFill>
              <a:highlight>
                <a:schemeClr val="lt1"/>
              </a:highlight>
              <a:latin typeface="DM Sans"/>
              <a:ea typeface="DM Sans"/>
              <a:cs typeface="DM Sans"/>
              <a:sym typeface="DM Sans"/>
            </a:endParaRPr>
          </a:p>
        </p:txBody>
      </p:sp>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00"/>
          <p:cNvSpPr/>
          <p:nvPr/>
        </p:nvSpPr>
        <p:spPr>
          <a:xfrm>
            <a:off x="784700" y="935167"/>
            <a:ext cx="394800" cy="161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64" name="Google Shape;364;p100"/>
          <p:cNvSpPr txBox="1"/>
          <p:nvPr/>
        </p:nvSpPr>
        <p:spPr>
          <a:xfrm>
            <a:off x="1179500"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MAPA DE CONCEPTOS</a:t>
            </a:r>
            <a:endParaRPr sz="1867">
              <a:solidFill>
                <a:srgbClr val="000000"/>
              </a:solidFill>
              <a:latin typeface="DM Sans"/>
              <a:ea typeface="DM Sans"/>
              <a:cs typeface="DM Sans"/>
              <a:sym typeface="DM Sans"/>
            </a:endParaRPr>
          </a:p>
        </p:txBody>
      </p:sp>
      <p:sp>
        <p:nvSpPr>
          <p:cNvPr id="365" name="Google Shape;365;p100"/>
          <p:cNvSpPr/>
          <p:nvPr/>
        </p:nvSpPr>
        <p:spPr>
          <a:xfrm>
            <a:off x="784700" y="2408129"/>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Autenticación por terceros</a:t>
            </a:r>
            <a:endParaRPr sz="1600">
              <a:solidFill>
                <a:srgbClr val="FFFFFF"/>
              </a:solidFill>
              <a:latin typeface="DM Sans"/>
              <a:ea typeface="DM Sans"/>
              <a:cs typeface="DM Sans"/>
              <a:sym typeface="DM Sans"/>
            </a:endParaRPr>
          </a:p>
        </p:txBody>
      </p:sp>
      <p:cxnSp>
        <p:nvCxnSpPr>
          <p:cNvPr id="366" name="Google Shape;366;p100"/>
          <p:cNvCxnSpPr>
            <a:stCxn id="365" idx="3"/>
            <a:endCxn id="367" idx="1"/>
          </p:cNvCxnSpPr>
          <p:nvPr/>
        </p:nvCxnSpPr>
        <p:spPr>
          <a:xfrm>
            <a:off x="2650300" y="2794929"/>
            <a:ext cx="2296800" cy="800"/>
          </a:xfrm>
          <a:prstGeom prst="bentConnector3">
            <a:avLst>
              <a:gd name="adj1" fmla="val 50000"/>
            </a:avLst>
          </a:prstGeom>
          <a:noFill/>
          <a:ln w="9525" cap="flat" cmpd="sng">
            <a:solidFill>
              <a:srgbClr val="CCCCCC"/>
            </a:solidFill>
            <a:prstDash val="solid"/>
            <a:round/>
            <a:headEnd type="none" w="sm" len="sm"/>
            <a:tailEnd type="oval" w="med" len="med"/>
          </a:ln>
        </p:spPr>
      </p:cxnSp>
      <p:pic>
        <p:nvPicPr>
          <p:cNvPr id="368" name="Google Shape;368;p100" title="ícono de mapa de contenidos"/>
          <p:cNvPicPr preferRelativeResize="0"/>
          <p:nvPr/>
        </p:nvPicPr>
        <p:blipFill rotWithShape="1">
          <a:blip r:embed="rId3">
            <a:alphaModFix/>
          </a:blip>
          <a:srcRect/>
          <a:stretch/>
        </p:blipFill>
        <p:spPr>
          <a:xfrm>
            <a:off x="781701" y="711359"/>
            <a:ext cx="400799" cy="400824"/>
          </a:xfrm>
          <a:prstGeom prst="rect">
            <a:avLst/>
          </a:prstGeom>
          <a:noFill/>
          <a:ln>
            <a:noFill/>
          </a:ln>
        </p:spPr>
      </p:pic>
      <p:sp>
        <p:nvSpPr>
          <p:cNvPr id="369" name="Google Shape;369;p100"/>
          <p:cNvSpPr/>
          <p:nvPr/>
        </p:nvSpPr>
        <p:spPr>
          <a:xfrm>
            <a:off x="4947108" y="2408503"/>
            <a:ext cx="2129200" cy="773600"/>
          </a:xfrm>
          <a:prstGeom prst="rect">
            <a:avLst/>
          </a:prstGeom>
          <a:noFill/>
          <a:ln w="9525" cap="flat" cmpd="sng">
            <a:solidFill>
              <a:srgbClr val="393B4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200"/>
            </a:pPr>
            <a:r>
              <a:rPr lang="es" sz="1600">
                <a:solidFill>
                  <a:srgbClr val="222222"/>
                </a:solidFill>
                <a:latin typeface="DM Sans"/>
                <a:ea typeface="DM Sans"/>
                <a:cs typeface="DM Sans"/>
                <a:sym typeface="DM Sans"/>
              </a:rPr>
              <a:t>Ejemplo GitHub</a:t>
            </a:r>
            <a:endParaRPr sz="1600">
              <a:solidFill>
                <a:srgbClr val="222222"/>
              </a:solidFill>
              <a:latin typeface="DM Sans"/>
              <a:ea typeface="DM Sans"/>
              <a:cs typeface="DM Sans"/>
              <a:sym typeface="DM Sans"/>
            </a:endParaRPr>
          </a:p>
        </p:txBody>
      </p:sp>
      <p:sp>
        <p:nvSpPr>
          <p:cNvPr id="370" name="Google Shape;370;p100"/>
          <p:cNvSpPr/>
          <p:nvPr/>
        </p:nvSpPr>
        <p:spPr>
          <a:xfrm>
            <a:off x="784700" y="3676296"/>
            <a:ext cx="1865600" cy="773600"/>
          </a:xfrm>
          <a:prstGeom prst="rect">
            <a:avLst/>
          </a:prstGeom>
          <a:solidFill>
            <a:srgbClr val="27282D"/>
          </a:solidFill>
          <a:ln>
            <a:noFill/>
          </a:ln>
        </p:spPr>
        <p:txBody>
          <a:bodyPr spcFirstLastPara="1" wrap="square" lIns="121900" tIns="121900" rIns="121900" bIns="121900" anchor="ctr" anchorCtr="0">
            <a:noAutofit/>
          </a:bodyPr>
          <a:lstStyle/>
          <a:p>
            <a:pPr algn="ctr">
              <a:buClr>
                <a:srgbClr val="000000"/>
              </a:buClr>
              <a:buSzPts val="1200"/>
            </a:pPr>
            <a:r>
              <a:rPr lang="es" sz="1600">
                <a:solidFill>
                  <a:srgbClr val="FFFFFF"/>
                </a:solidFill>
                <a:latin typeface="DM Sans"/>
                <a:ea typeface="DM Sans"/>
                <a:cs typeface="DM Sans"/>
                <a:sym typeface="DM Sans"/>
              </a:rPr>
              <a:t>JWT</a:t>
            </a:r>
            <a:endParaRPr sz="1600">
              <a:solidFill>
                <a:srgbClr val="FFFFFF"/>
              </a:solidFill>
              <a:latin typeface="DM Sans"/>
              <a:ea typeface="DM Sans"/>
              <a:cs typeface="DM Sans"/>
              <a:sym typeface="DM Sans"/>
            </a:endParaRPr>
          </a:p>
        </p:txBody>
      </p:sp>
      <p:cxnSp>
        <p:nvCxnSpPr>
          <p:cNvPr id="371" name="Google Shape;371;p100"/>
          <p:cNvCxnSpPr>
            <a:stCxn id="365" idx="2"/>
            <a:endCxn id="370" idx="0"/>
          </p:cNvCxnSpPr>
          <p:nvPr/>
        </p:nvCxnSpPr>
        <p:spPr>
          <a:xfrm rot="-5400000" flipH="1">
            <a:off x="1470700" y="3428529"/>
            <a:ext cx="494400" cy="800"/>
          </a:xfrm>
          <a:prstGeom prst="bentConnector3">
            <a:avLst>
              <a:gd name="adj1" fmla="val 50017"/>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6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Ejemplo en vivo</a:t>
            </a:r>
            <a:endParaRPr sz="4667" b="1">
              <a:solidFill>
                <a:srgbClr val="EAFF6A"/>
              </a:solidFill>
              <a:latin typeface="DM Sans"/>
              <a:ea typeface="DM Sans"/>
              <a:cs typeface="DM Sans"/>
              <a:sym typeface="DM Sans"/>
            </a:endParaRPr>
          </a:p>
        </p:txBody>
      </p:sp>
      <p:sp>
        <p:nvSpPr>
          <p:cNvPr id="627" name="Google Shape;627;p169"/>
          <p:cNvSpPr txBox="1"/>
          <p:nvPr/>
        </p:nvSpPr>
        <p:spPr>
          <a:xfrm>
            <a:off x="631133" y="2168134"/>
            <a:ext cx="9559200" cy="1271974"/>
          </a:xfrm>
          <a:prstGeom prst="rect">
            <a:avLst/>
          </a:prstGeom>
          <a:noFill/>
          <a:ln>
            <a:noFill/>
          </a:ln>
        </p:spPr>
        <p:txBody>
          <a:bodyPr spcFirstLastPara="1" wrap="square" lIns="121900" tIns="121900" rIns="121900" bIns="121900" anchor="t" anchorCtr="0">
            <a:spAutoFit/>
          </a:bodyPr>
          <a:lstStyle/>
          <a:p>
            <a:pPr marL="609585" indent="-516454">
              <a:buClr>
                <a:schemeClr val="accent6"/>
              </a:buClr>
              <a:buSzPts val="2500"/>
              <a:buFont typeface="DM Sans"/>
              <a:buChar char="✓"/>
            </a:pPr>
            <a:r>
              <a:rPr lang="es" sz="3333">
                <a:solidFill>
                  <a:srgbClr val="B7B7B7"/>
                </a:solidFill>
                <a:latin typeface="DM Sans"/>
                <a:ea typeface="DM Sans"/>
                <a:cs typeface="DM Sans"/>
                <a:sym typeface="DM Sans"/>
              </a:rPr>
              <a:t>Utilización del operador exponencial y manejo de array con includes.</a:t>
            </a:r>
            <a:endParaRPr sz="3333" b="1">
              <a:solidFill>
                <a:srgbClr val="B7B7B7"/>
              </a:solidFill>
              <a:latin typeface="Helvetica Neue"/>
              <a:ea typeface="Helvetica Neue"/>
              <a:cs typeface="Helvetica Neue"/>
              <a:sym typeface="Helvetica Neue"/>
            </a:endParaRPr>
          </a:p>
        </p:txBody>
      </p:sp>
      <p:grpSp>
        <p:nvGrpSpPr>
          <p:cNvPr id="628" name="Google Shape;628;p169"/>
          <p:cNvGrpSpPr/>
          <p:nvPr/>
        </p:nvGrpSpPr>
        <p:grpSpPr>
          <a:xfrm>
            <a:off x="631135" y="826031"/>
            <a:ext cx="985200" cy="985200"/>
            <a:chOff x="473351" y="619523"/>
            <a:chExt cx="738900" cy="738900"/>
          </a:xfrm>
        </p:grpSpPr>
        <p:sp>
          <p:nvSpPr>
            <p:cNvPr id="629" name="Google Shape;629;p169"/>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30" name="Google Shape;630;p16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01"/>
          <p:cNvSpPr txBox="1"/>
          <p:nvPr/>
        </p:nvSpPr>
        <p:spPr>
          <a:xfrm>
            <a:off x="1083004" y="2936401"/>
            <a:ext cx="100260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accent6"/>
                </a:solidFill>
                <a:latin typeface="DM Sans"/>
                <a:ea typeface="DM Sans"/>
                <a:cs typeface="DM Sans"/>
                <a:sym typeface="DM Sans"/>
              </a:rPr>
              <a:t>Autenticación por terceros</a:t>
            </a:r>
            <a:endParaRPr sz="5333" b="1">
              <a:solidFill>
                <a:schemeClr val="accent6"/>
              </a:solidFill>
              <a:latin typeface="DM Sans"/>
              <a:ea typeface="DM Sans"/>
              <a:cs typeface="DM Sans"/>
              <a:sym typeface="DM Sans"/>
            </a:endParaRPr>
          </a:p>
        </p:txBody>
      </p:sp>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02"/>
          <p:cNvSpPr txBox="1"/>
          <p:nvPr/>
        </p:nvSpPr>
        <p:spPr>
          <a:xfrm>
            <a:off x="497133" y="964634"/>
            <a:ext cx="83180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Registro: Un bloqueo importante</a:t>
            </a:r>
            <a:endParaRPr sz="4000" b="1">
              <a:solidFill>
                <a:schemeClr val="dk1"/>
              </a:solidFill>
              <a:latin typeface="DM Sans"/>
              <a:ea typeface="DM Sans"/>
              <a:cs typeface="DM Sans"/>
              <a:sym typeface="DM Sans"/>
            </a:endParaRPr>
          </a:p>
        </p:txBody>
      </p:sp>
      <p:sp>
        <p:nvSpPr>
          <p:cNvPr id="382" name="Google Shape;382;p102"/>
          <p:cNvSpPr txBox="1"/>
          <p:nvPr/>
        </p:nvSpPr>
        <p:spPr>
          <a:xfrm>
            <a:off x="497133" y="2071000"/>
            <a:ext cx="7077600" cy="2710510"/>
          </a:xfrm>
          <a:prstGeom prst="rect">
            <a:avLst/>
          </a:prstGeom>
          <a:noFill/>
          <a:ln>
            <a:noFill/>
          </a:ln>
        </p:spPr>
        <p:txBody>
          <a:bodyPr spcFirstLastPara="1" wrap="square" lIns="121900" tIns="121900" rIns="121900" bIns="121900" anchor="t" anchorCtr="0">
            <a:spAutoFit/>
          </a:bodyPr>
          <a:lstStyle/>
          <a:p>
            <a:r>
              <a:rPr lang="es" sz="2133">
                <a:latin typeface="DM Sans"/>
                <a:ea typeface="DM Sans"/>
                <a:cs typeface="DM Sans"/>
                <a:sym typeface="DM Sans"/>
              </a:rPr>
              <a:t>Los sitios web han tenido que enfrentarse a una forma mucho más rápida de navegación de los usuarios 🔍.</a:t>
            </a:r>
            <a:endParaRPr sz="2133">
              <a:latin typeface="DM Sans"/>
              <a:ea typeface="DM Sans"/>
              <a:cs typeface="DM Sans"/>
              <a:sym typeface="DM Sans"/>
            </a:endParaRPr>
          </a:p>
          <a:p>
            <a:pPr>
              <a:spcBef>
                <a:spcPts val="1333"/>
              </a:spcBef>
            </a:pPr>
            <a:r>
              <a:rPr lang="es" sz="2133">
                <a:latin typeface="DM Sans"/>
                <a:ea typeface="DM Sans"/>
                <a:cs typeface="DM Sans"/>
                <a:sym typeface="DM Sans"/>
              </a:rPr>
              <a:t>Cuando un sitio solicita “registrarse”, plantea un bloqueo al usuario, quien debe decidir si realiza el registro o deja el sitio web 🤔 </a:t>
            </a:r>
            <a:r>
              <a:rPr lang="es" sz="2133" b="1">
                <a:latin typeface="DM Sans"/>
                <a:ea typeface="DM Sans"/>
                <a:cs typeface="DM Sans"/>
                <a:sym typeface="DM Sans"/>
              </a:rPr>
              <a:t>¿Qué tan imprescindible es tu sitio web, para que el usuario tenga que tomarse la molestia de un registro?</a:t>
            </a:r>
            <a:endParaRPr sz="2133" b="1">
              <a:latin typeface="DM Sans"/>
              <a:ea typeface="DM Sans"/>
              <a:cs typeface="DM Sans"/>
              <a:sym typeface="DM Sans"/>
            </a:endParaRPr>
          </a:p>
        </p:txBody>
      </p:sp>
      <p:pic>
        <p:nvPicPr>
          <p:cNvPr id="383" name="Google Shape;383;p102"/>
          <p:cNvPicPr preferRelativeResize="0"/>
          <p:nvPr/>
        </p:nvPicPr>
        <p:blipFill>
          <a:blip r:embed="rId3">
            <a:alphaModFix/>
          </a:blip>
          <a:stretch>
            <a:fillRect/>
          </a:stretch>
        </p:blipFill>
        <p:spPr>
          <a:xfrm>
            <a:off x="8244568" y="1548785"/>
            <a:ext cx="3760433" cy="3760433"/>
          </a:xfrm>
          <a:prstGeom prst="rect">
            <a:avLst/>
          </a:prstGeom>
          <a:noFill/>
          <a:ln>
            <a:noFill/>
          </a:ln>
        </p:spPr>
      </p:pic>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03"/>
          <p:cNvSpPr txBox="1"/>
          <p:nvPr/>
        </p:nvSpPr>
        <p:spPr>
          <a:xfrm>
            <a:off x="497133" y="964634"/>
            <a:ext cx="83180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Agilidad gana en el mercado</a:t>
            </a:r>
            <a:endParaRPr sz="4000" b="1">
              <a:solidFill>
                <a:schemeClr val="dk1"/>
              </a:solidFill>
              <a:latin typeface="DM Sans"/>
              <a:ea typeface="DM Sans"/>
              <a:cs typeface="DM Sans"/>
              <a:sym typeface="DM Sans"/>
            </a:endParaRPr>
          </a:p>
        </p:txBody>
      </p:sp>
      <p:sp>
        <p:nvSpPr>
          <p:cNvPr id="389" name="Google Shape;389;p103"/>
          <p:cNvSpPr txBox="1"/>
          <p:nvPr/>
        </p:nvSpPr>
        <p:spPr>
          <a:xfrm>
            <a:off x="497133" y="2071001"/>
            <a:ext cx="7077600" cy="3599407"/>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sz="2133" u="sng">
                <a:solidFill>
                  <a:schemeClr val="dk1"/>
                </a:solidFill>
                <a:highlight>
                  <a:schemeClr val="lt1"/>
                </a:highlight>
                <a:latin typeface="DM Sans"/>
                <a:ea typeface="DM Sans"/>
                <a:cs typeface="DM Sans"/>
                <a:sym typeface="DM Sans"/>
              </a:rPr>
              <a:t>🏁 Estrategia:</a:t>
            </a:r>
            <a:r>
              <a:rPr lang="es" sz="2133">
                <a:solidFill>
                  <a:schemeClr val="dk1"/>
                </a:solidFill>
                <a:highlight>
                  <a:schemeClr val="lt1"/>
                </a:highlight>
                <a:latin typeface="DM Sans"/>
                <a:ea typeface="DM Sans"/>
                <a:cs typeface="DM Sans"/>
                <a:sym typeface="DM Sans"/>
              </a:rPr>
              <a:t> Apoyarnos en plataformas “de mayor calibre, que sabemos que el usuario ya utiliza.</a:t>
            </a:r>
            <a:endParaRPr sz="2133">
              <a:solidFill>
                <a:schemeClr val="dk1"/>
              </a:solidFill>
              <a:highlight>
                <a:schemeClr val="lt1"/>
              </a:highlight>
              <a:latin typeface="DM Sans"/>
              <a:ea typeface="DM Sans"/>
              <a:cs typeface="DM Sans"/>
              <a:sym typeface="DM Sans"/>
            </a:endParaRPr>
          </a:p>
          <a:p>
            <a:pPr>
              <a:lnSpc>
                <a:spcPct val="115000"/>
              </a:lnSpc>
              <a:spcBef>
                <a:spcPts val="1333"/>
              </a:spcBef>
              <a:spcAft>
                <a:spcPts val="1333"/>
              </a:spcAft>
              <a:buClr>
                <a:schemeClr val="dk1"/>
              </a:buClr>
              <a:buSzPts val="1100"/>
            </a:pPr>
            <a:r>
              <a:rPr lang="es" sz="2133" b="1">
                <a:solidFill>
                  <a:schemeClr val="dk1"/>
                </a:solidFill>
                <a:highlight>
                  <a:schemeClr val="lt1"/>
                </a:highlight>
                <a:latin typeface="DM Sans"/>
                <a:ea typeface="DM Sans"/>
                <a:cs typeface="DM Sans"/>
                <a:sym typeface="DM Sans"/>
              </a:rPr>
              <a:t>✅ Autenticar por terceros</a:t>
            </a:r>
            <a:r>
              <a:rPr lang="es" sz="2133">
                <a:solidFill>
                  <a:schemeClr val="dk1"/>
                </a:solidFill>
                <a:highlight>
                  <a:schemeClr val="lt1"/>
                </a:highlight>
                <a:latin typeface="DM Sans"/>
                <a:ea typeface="DM Sans"/>
                <a:cs typeface="DM Sans"/>
                <a:sym typeface="DM Sans"/>
              </a:rPr>
              <a:t> es “pedir datos” de una aplicación donde el usuario ya está registrado y utilizar los datos públicos para crear otro en nuestra base 👉 El usuario entonces podrá acceder al sitio web de manera rápida, segura, y sin tener que llenar un formulario que no está interesado en llenar.</a:t>
            </a:r>
            <a:endParaRPr sz="2133">
              <a:latin typeface="DM Sans"/>
              <a:ea typeface="DM Sans"/>
              <a:cs typeface="DM Sans"/>
              <a:sym typeface="DM Sans"/>
            </a:endParaRPr>
          </a:p>
        </p:txBody>
      </p:sp>
      <p:pic>
        <p:nvPicPr>
          <p:cNvPr id="390" name="Google Shape;390;p103"/>
          <p:cNvPicPr preferRelativeResize="0"/>
          <p:nvPr/>
        </p:nvPicPr>
        <p:blipFill>
          <a:blip r:embed="rId3">
            <a:alphaModFix/>
          </a:blip>
          <a:stretch>
            <a:fillRect/>
          </a:stretch>
        </p:blipFill>
        <p:spPr>
          <a:xfrm>
            <a:off x="8244568" y="1548785"/>
            <a:ext cx="3760433" cy="3760433"/>
          </a:xfrm>
          <a:prstGeom prst="rect">
            <a:avLst/>
          </a:prstGeom>
          <a:noFill/>
          <a:ln>
            <a:noFill/>
          </a:ln>
        </p:spPr>
      </p:pic>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04"/>
          <p:cNvSpPr txBox="1"/>
          <p:nvPr/>
        </p:nvSpPr>
        <p:spPr>
          <a:xfrm>
            <a:off x="497133" y="964634"/>
            <a:ext cx="83180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¿Cómo hacerlo?</a:t>
            </a:r>
            <a:endParaRPr sz="4000" b="1">
              <a:solidFill>
                <a:schemeClr val="dk1"/>
              </a:solidFill>
              <a:latin typeface="DM Sans"/>
              <a:ea typeface="DM Sans"/>
              <a:cs typeface="DM Sans"/>
              <a:sym typeface="DM Sans"/>
            </a:endParaRPr>
          </a:p>
        </p:txBody>
      </p:sp>
      <p:sp>
        <p:nvSpPr>
          <p:cNvPr id="396" name="Google Shape;396;p104"/>
          <p:cNvSpPr txBox="1"/>
          <p:nvPr/>
        </p:nvSpPr>
        <p:spPr>
          <a:xfrm>
            <a:off x="497133" y="2071001"/>
            <a:ext cx="7077600" cy="3221932"/>
          </a:xfrm>
          <a:prstGeom prst="rect">
            <a:avLst/>
          </a:prstGeom>
          <a:noFill/>
          <a:ln>
            <a:noFill/>
          </a:ln>
        </p:spPr>
        <p:txBody>
          <a:bodyPr spcFirstLastPara="1" wrap="square" lIns="121900" tIns="121900" rIns="121900" bIns="121900" anchor="t" anchorCtr="0">
            <a:spAutoFit/>
          </a:bodyPr>
          <a:lstStyle/>
          <a:p>
            <a:pPr>
              <a:lnSpc>
                <a:spcPct val="115000"/>
              </a:lnSpc>
            </a:pPr>
            <a:r>
              <a:rPr lang="es" sz="2133" u="sng">
                <a:solidFill>
                  <a:schemeClr val="dk1"/>
                </a:solidFill>
                <a:highlight>
                  <a:schemeClr val="lt1"/>
                </a:highlight>
                <a:latin typeface="DM Sans"/>
                <a:ea typeface="DM Sans"/>
                <a:cs typeface="DM Sans"/>
                <a:sym typeface="DM Sans"/>
              </a:rPr>
              <a:t>Para pedir prestados datos a la aplicación, hay que ser parte de  la aplicación</a:t>
            </a:r>
            <a:r>
              <a:rPr lang="es" sz="2133">
                <a:solidFill>
                  <a:schemeClr val="dk1"/>
                </a:solidFill>
                <a:highlight>
                  <a:schemeClr val="lt1"/>
                </a:highlight>
                <a:latin typeface="DM Sans"/>
                <a:ea typeface="DM Sans"/>
                <a:cs typeface="DM Sans"/>
                <a:sym typeface="DM Sans"/>
              </a:rPr>
              <a:t>, es decir, tenemos que formar parte de su red interna de desarrollo 🔗.</a:t>
            </a:r>
            <a:endParaRPr sz="2133">
              <a:solidFill>
                <a:schemeClr val="dk1"/>
              </a:solidFill>
              <a:highlight>
                <a:schemeClr val="lt1"/>
              </a:highlight>
              <a:latin typeface="DM Sans"/>
              <a:ea typeface="DM Sans"/>
              <a:cs typeface="DM Sans"/>
              <a:sym typeface="DM Sans"/>
            </a:endParaRPr>
          </a:p>
          <a:p>
            <a:pPr>
              <a:lnSpc>
                <a:spcPct val="115000"/>
              </a:lnSpc>
              <a:spcBef>
                <a:spcPts val="1333"/>
              </a:spcBef>
              <a:spcAft>
                <a:spcPts val="1333"/>
              </a:spcAft>
            </a:pPr>
            <a:r>
              <a:rPr lang="es" sz="2133">
                <a:solidFill>
                  <a:schemeClr val="dk1"/>
                </a:solidFill>
                <a:highlight>
                  <a:schemeClr val="lt1"/>
                </a:highlight>
                <a:latin typeface="DM Sans"/>
                <a:ea typeface="DM Sans"/>
                <a:cs typeface="DM Sans"/>
                <a:sym typeface="DM Sans"/>
              </a:rPr>
              <a:t>Cada sitio es diferente, algunos pueden darte libertad con solo crear una cuenta de desarrollo. Otros solicitan que expliques tu intención, e incluso pueden evaluarte y decidir </a:t>
            </a:r>
            <a:r>
              <a:rPr lang="es" sz="2133" b="1">
                <a:solidFill>
                  <a:schemeClr val="dk1"/>
                </a:solidFill>
                <a:highlight>
                  <a:schemeClr val="lt1"/>
                </a:highlight>
                <a:latin typeface="DM Sans"/>
                <a:ea typeface="DM Sans"/>
                <a:cs typeface="DM Sans"/>
                <a:sym typeface="DM Sans"/>
              </a:rPr>
              <a:t>no permitirte acceso ❌.</a:t>
            </a:r>
            <a:endParaRPr sz="2133" b="1">
              <a:solidFill>
                <a:schemeClr val="dk1"/>
              </a:solidFill>
              <a:highlight>
                <a:schemeClr val="lt1"/>
              </a:highlight>
              <a:latin typeface="DM Sans"/>
              <a:ea typeface="DM Sans"/>
              <a:cs typeface="DM Sans"/>
              <a:sym typeface="DM Sans"/>
            </a:endParaRPr>
          </a:p>
        </p:txBody>
      </p:sp>
      <p:pic>
        <p:nvPicPr>
          <p:cNvPr id="397" name="Google Shape;397;p104"/>
          <p:cNvPicPr preferRelativeResize="0"/>
          <p:nvPr/>
        </p:nvPicPr>
        <p:blipFill>
          <a:blip r:embed="rId3">
            <a:alphaModFix/>
          </a:blip>
          <a:stretch>
            <a:fillRect/>
          </a:stretch>
        </p:blipFill>
        <p:spPr>
          <a:xfrm>
            <a:off x="8244568" y="1548785"/>
            <a:ext cx="3760433" cy="3760433"/>
          </a:xfrm>
          <a:prstGeom prst="rect">
            <a:avLst/>
          </a:prstGeom>
          <a:noFill/>
          <a:ln>
            <a:noFill/>
          </a:ln>
        </p:spPr>
      </p:pic>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05"/>
          <p:cNvSpPr txBox="1"/>
          <p:nvPr/>
        </p:nvSpPr>
        <p:spPr>
          <a:xfrm>
            <a:off x="497133" y="964634"/>
            <a:ext cx="8318000" cy="800179"/>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¿Cómo hacerlo?</a:t>
            </a:r>
            <a:endParaRPr sz="4000" b="1">
              <a:solidFill>
                <a:schemeClr val="dk1"/>
              </a:solidFill>
              <a:latin typeface="DM Sans"/>
              <a:ea typeface="DM Sans"/>
              <a:cs typeface="DM Sans"/>
              <a:sym typeface="DM Sans"/>
            </a:endParaRPr>
          </a:p>
        </p:txBody>
      </p:sp>
      <p:sp>
        <p:nvSpPr>
          <p:cNvPr id="403" name="Google Shape;403;p105"/>
          <p:cNvSpPr txBox="1"/>
          <p:nvPr/>
        </p:nvSpPr>
        <p:spPr>
          <a:xfrm>
            <a:off x="497133" y="2071000"/>
            <a:ext cx="7077600" cy="1922794"/>
          </a:xfrm>
          <a:prstGeom prst="rect">
            <a:avLst/>
          </a:prstGeom>
          <a:noFill/>
          <a:ln>
            <a:noFill/>
          </a:ln>
        </p:spPr>
        <p:txBody>
          <a:bodyPr spcFirstLastPara="1" wrap="square" lIns="121900" tIns="121900" rIns="121900" bIns="121900" anchor="t" anchorCtr="0">
            <a:spAutoFit/>
          </a:bodyPr>
          <a:lstStyle/>
          <a:p>
            <a:pPr>
              <a:lnSpc>
                <a:spcPct val="115000"/>
              </a:lnSpc>
              <a:spcAft>
                <a:spcPts val="1333"/>
              </a:spcAft>
            </a:pPr>
            <a:r>
              <a:rPr lang="es" sz="2133">
                <a:solidFill>
                  <a:schemeClr val="dk1"/>
                </a:solidFill>
                <a:highlight>
                  <a:schemeClr val="lt1"/>
                </a:highlight>
                <a:latin typeface="DM Sans"/>
                <a:ea typeface="DM Sans"/>
                <a:cs typeface="DM Sans"/>
                <a:sym typeface="DM Sans"/>
              </a:rPr>
              <a:t>Utilizar un sitio externo requiere que conozcamos correctamente sus configuraciones. </a:t>
            </a:r>
            <a:r>
              <a:rPr lang="es" sz="2133" b="1">
                <a:solidFill>
                  <a:schemeClr val="dk1"/>
                </a:solidFill>
                <a:highlight>
                  <a:schemeClr val="lt1"/>
                </a:highlight>
                <a:latin typeface="DM Sans"/>
                <a:ea typeface="DM Sans"/>
                <a:cs typeface="DM Sans"/>
                <a:sym typeface="DM Sans"/>
              </a:rPr>
              <a:t>Tómate tu tiempo</a:t>
            </a:r>
            <a:r>
              <a:rPr lang="es" sz="2133">
                <a:solidFill>
                  <a:schemeClr val="dk1"/>
                </a:solidFill>
                <a:highlight>
                  <a:schemeClr val="lt1"/>
                </a:highlight>
                <a:latin typeface="DM Sans"/>
                <a:ea typeface="DM Sans"/>
                <a:cs typeface="DM Sans"/>
                <a:sym typeface="DM Sans"/>
              </a:rPr>
              <a:t> para entender a fondo cada una de las documentaciones a utilizar 📚.</a:t>
            </a:r>
            <a:endParaRPr sz="2133">
              <a:solidFill>
                <a:schemeClr val="dk1"/>
              </a:solidFill>
              <a:highlight>
                <a:schemeClr val="lt1"/>
              </a:highlight>
              <a:latin typeface="DM Sans"/>
              <a:ea typeface="DM Sans"/>
              <a:cs typeface="DM Sans"/>
              <a:sym typeface="DM Sans"/>
            </a:endParaRPr>
          </a:p>
        </p:txBody>
      </p:sp>
      <p:pic>
        <p:nvPicPr>
          <p:cNvPr id="404" name="Google Shape;404;p105"/>
          <p:cNvPicPr preferRelativeResize="0"/>
          <p:nvPr/>
        </p:nvPicPr>
        <p:blipFill>
          <a:blip r:embed="rId3">
            <a:alphaModFix/>
          </a:blip>
          <a:stretch>
            <a:fillRect/>
          </a:stretch>
        </p:blipFill>
        <p:spPr>
          <a:xfrm>
            <a:off x="8244568" y="1548785"/>
            <a:ext cx="3760433" cy="3760433"/>
          </a:xfrm>
          <a:prstGeom prst="rect">
            <a:avLst/>
          </a:prstGeom>
          <a:noFill/>
          <a:ln>
            <a:noFill/>
          </a:ln>
        </p:spPr>
      </p:pic>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06"/>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Paso a paso</a:t>
            </a:r>
            <a:endParaRPr sz="5333" b="1">
              <a:solidFill>
                <a:schemeClr val="dk1"/>
              </a:solidFill>
              <a:latin typeface="DM Sans"/>
              <a:ea typeface="DM Sans"/>
              <a:cs typeface="DM Sans"/>
              <a:sym typeface="DM Sans"/>
            </a:endParaRPr>
          </a:p>
        </p:txBody>
      </p:sp>
      <p:sp>
        <p:nvSpPr>
          <p:cNvPr id="410" name="Google Shape;410;p106"/>
          <p:cNvSpPr/>
          <p:nvPr/>
        </p:nvSpPr>
        <p:spPr>
          <a:xfrm>
            <a:off x="2308151" y="2613972"/>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11" name="Google Shape;411;p106"/>
          <p:cNvSpPr/>
          <p:nvPr/>
        </p:nvSpPr>
        <p:spPr>
          <a:xfrm>
            <a:off x="5704587" y="2613939"/>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12" name="Google Shape;412;p106"/>
          <p:cNvSpPr txBox="1"/>
          <p:nvPr/>
        </p:nvSpPr>
        <p:spPr>
          <a:xfrm>
            <a:off x="1320333" y="3688067"/>
            <a:ext cx="2613600" cy="2794571"/>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a:solidFill>
                  <a:schemeClr val="dk1"/>
                </a:solidFill>
                <a:latin typeface="DM Sans"/>
                <a:ea typeface="DM Sans"/>
                <a:cs typeface="DM Sans"/>
                <a:sym typeface="DM Sans"/>
              </a:rPr>
              <a:t>Me registro como desarrollador de app del sitio y creo una aplicación interna.</a:t>
            </a:r>
            <a:endParaRPr sz="1867">
              <a:solidFill>
                <a:srgbClr val="000000"/>
              </a:solidFill>
              <a:latin typeface="DM Sans"/>
              <a:ea typeface="DM Sans"/>
              <a:cs typeface="DM Sans"/>
              <a:sym typeface="DM Sans"/>
            </a:endParaRPr>
          </a:p>
        </p:txBody>
      </p:sp>
      <p:sp>
        <p:nvSpPr>
          <p:cNvPr id="413" name="Google Shape;413;p106"/>
          <p:cNvSpPr txBox="1"/>
          <p:nvPr/>
        </p:nvSpPr>
        <p:spPr>
          <a:xfrm>
            <a:off x="4795400" y="3688067"/>
            <a:ext cx="2613600" cy="1945107"/>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a:solidFill>
                  <a:schemeClr val="dk1"/>
                </a:solidFill>
                <a:latin typeface="DM Sans"/>
                <a:ea typeface="DM Sans"/>
                <a:cs typeface="DM Sans"/>
                <a:sym typeface="DM Sans"/>
              </a:rPr>
              <a:t>Configuro el servidor donde utilizaré dicha aplicación.</a:t>
            </a:r>
            <a:endParaRPr sz="1867">
              <a:solidFill>
                <a:srgbClr val="000000"/>
              </a:solidFill>
              <a:latin typeface="DM Sans"/>
              <a:ea typeface="DM Sans"/>
              <a:cs typeface="DM Sans"/>
              <a:sym typeface="DM Sans"/>
            </a:endParaRPr>
          </a:p>
        </p:txBody>
      </p:sp>
      <p:sp>
        <p:nvSpPr>
          <p:cNvPr id="414" name="Google Shape;414;p106"/>
          <p:cNvSpPr/>
          <p:nvPr/>
        </p:nvSpPr>
        <p:spPr>
          <a:xfrm>
            <a:off x="9101035" y="2613972"/>
            <a:ext cx="782800" cy="782800"/>
          </a:xfrm>
          <a:prstGeom prst="ellipse">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415" name="Google Shape;415;p106"/>
          <p:cNvCxnSpPr>
            <a:stCxn id="410" idx="6"/>
            <a:endCxn id="411" idx="2"/>
          </p:cNvCxnSpPr>
          <p:nvPr/>
        </p:nvCxnSpPr>
        <p:spPr>
          <a:xfrm>
            <a:off x="3090951" y="3005372"/>
            <a:ext cx="2613600" cy="0"/>
          </a:xfrm>
          <a:prstGeom prst="straightConnector1">
            <a:avLst/>
          </a:prstGeom>
          <a:noFill/>
          <a:ln w="9525" cap="flat" cmpd="sng">
            <a:solidFill>
              <a:srgbClr val="EAFF6A"/>
            </a:solidFill>
            <a:prstDash val="solid"/>
            <a:round/>
            <a:headEnd type="none" w="sm" len="sm"/>
            <a:tailEnd type="none" w="sm" len="sm"/>
          </a:ln>
        </p:spPr>
      </p:cxnSp>
      <p:cxnSp>
        <p:nvCxnSpPr>
          <p:cNvPr id="416" name="Google Shape;416;p106"/>
          <p:cNvCxnSpPr>
            <a:stCxn id="411" idx="6"/>
            <a:endCxn id="414" idx="2"/>
          </p:cNvCxnSpPr>
          <p:nvPr/>
        </p:nvCxnSpPr>
        <p:spPr>
          <a:xfrm>
            <a:off x="6487387" y="3005339"/>
            <a:ext cx="2613600" cy="0"/>
          </a:xfrm>
          <a:prstGeom prst="straightConnector1">
            <a:avLst/>
          </a:prstGeom>
          <a:noFill/>
          <a:ln w="9525" cap="flat" cmpd="sng">
            <a:solidFill>
              <a:srgbClr val="EAFF6A"/>
            </a:solidFill>
            <a:prstDash val="solid"/>
            <a:round/>
            <a:headEnd type="none" w="sm" len="sm"/>
            <a:tailEnd type="none" w="sm" len="sm"/>
          </a:ln>
        </p:spPr>
      </p:cxnSp>
      <p:sp>
        <p:nvSpPr>
          <p:cNvPr id="417" name="Google Shape;417;p106"/>
          <p:cNvSpPr txBox="1"/>
          <p:nvPr/>
        </p:nvSpPr>
        <p:spPr>
          <a:xfrm>
            <a:off x="8191833" y="3688067"/>
            <a:ext cx="2613600" cy="1520376"/>
          </a:xfrm>
          <a:prstGeom prst="rect">
            <a:avLst/>
          </a:prstGeom>
          <a:noFill/>
          <a:ln>
            <a:noFill/>
          </a:ln>
        </p:spPr>
        <p:txBody>
          <a:bodyPr spcFirstLastPara="1" wrap="square" lIns="121900" tIns="121900" rIns="121900" bIns="121900" anchor="t" anchorCtr="0">
            <a:spAutoFit/>
          </a:bodyPr>
          <a:lstStyle/>
          <a:p>
            <a:pPr algn="ctr">
              <a:lnSpc>
                <a:spcPct val="115000"/>
              </a:lnSpc>
              <a:buClr>
                <a:srgbClr val="000000"/>
              </a:buClr>
              <a:buSzPts val="1400"/>
            </a:pPr>
            <a:r>
              <a:rPr lang="es" sz="2400">
                <a:solidFill>
                  <a:schemeClr val="dk1"/>
                </a:solidFill>
                <a:latin typeface="DM Sans"/>
                <a:ea typeface="DM Sans"/>
                <a:cs typeface="DM Sans"/>
                <a:sym typeface="DM Sans"/>
              </a:rPr>
              <a:t>Configuro un callback utilizable para mi servidor. </a:t>
            </a:r>
            <a:endParaRPr sz="1867">
              <a:solidFill>
                <a:srgbClr val="000000"/>
              </a:solidFill>
              <a:latin typeface="DM Sans"/>
              <a:ea typeface="DM Sans"/>
              <a:cs typeface="DM Sans"/>
              <a:sym typeface="DM Sans"/>
            </a:endParaRPr>
          </a:p>
        </p:txBody>
      </p:sp>
      <p:sp>
        <p:nvSpPr>
          <p:cNvPr id="418" name="Google Shape;418;p106"/>
          <p:cNvSpPr txBox="1"/>
          <p:nvPr/>
        </p:nvSpPr>
        <p:spPr>
          <a:xfrm>
            <a:off x="5819851" y="26051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2</a:t>
            </a:r>
            <a:endParaRPr sz="4000" b="1">
              <a:solidFill>
                <a:schemeClr val="dk1"/>
              </a:solidFill>
              <a:latin typeface="DM Sans"/>
              <a:ea typeface="DM Sans"/>
              <a:cs typeface="DM Sans"/>
              <a:sym typeface="DM Sans"/>
            </a:endParaRPr>
          </a:p>
        </p:txBody>
      </p:sp>
      <p:sp>
        <p:nvSpPr>
          <p:cNvPr id="419" name="Google Shape;419;p106"/>
          <p:cNvSpPr txBox="1"/>
          <p:nvPr/>
        </p:nvSpPr>
        <p:spPr>
          <a:xfrm>
            <a:off x="9216251" y="26051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3</a:t>
            </a:r>
            <a:endParaRPr sz="4000" b="1">
              <a:solidFill>
                <a:schemeClr val="dk1"/>
              </a:solidFill>
              <a:latin typeface="DM Sans"/>
              <a:ea typeface="DM Sans"/>
              <a:cs typeface="DM Sans"/>
              <a:sym typeface="DM Sans"/>
            </a:endParaRPr>
          </a:p>
        </p:txBody>
      </p:sp>
      <p:sp>
        <p:nvSpPr>
          <p:cNvPr id="420" name="Google Shape;420;p106"/>
          <p:cNvSpPr txBox="1"/>
          <p:nvPr/>
        </p:nvSpPr>
        <p:spPr>
          <a:xfrm>
            <a:off x="2423367" y="2605134"/>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1</a:t>
            </a:r>
            <a:endParaRPr sz="4000" b="1">
              <a:solidFill>
                <a:schemeClr val="dk1"/>
              </a:solidFill>
              <a:latin typeface="DM Sans"/>
              <a:ea typeface="DM Sans"/>
              <a:cs typeface="DM Sans"/>
              <a:sym typeface="DM Sans"/>
            </a:endParaRPr>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07"/>
          <p:cNvSpPr txBox="1"/>
          <p:nvPr/>
        </p:nvSpPr>
        <p:spPr>
          <a:xfrm>
            <a:off x="1948400" y="2197601"/>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Ejemplo de autenticación por terceros: Github</a:t>
            </a:r>
            <a:endParaRPr sz="5333" b="1">
              <a:solidFill>
                <a:schemeClr val="dk1"/>
              </a:solidFill>
              <a:latin typeface="DM Sans"/>
              <a:ea typeface="DM Sans"/>
              <a:cs typeface="DM Sans"/>
              <a:sym typeface="DM Sans"/>
            </a:endParaRPr>
          </a:p>
        </p:txBody>
      </p:sp>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08"/>
          <p:cNvSpPr txBox="1"/>
          <p:nvPr/>
        </p:nvSpPr>
        <p:spPr>
          <a:xfrm>
            <a:off x="572600" y="799534"/>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Nociones importantes</a:t>
            </a:r>
            <a:endParaRPr sz="5333" b="1">
              <a:solidFill>
                <a:schemeClr val="dk1"/>
              </a:solidFill>
              <a:latin typeface="DM Sans"/>
              <a:ea typeface="DM Sans"/>
              <a:cs typeface="DM Sans"/>
              <a:sym typeface="DM Sans"/>
            </a:endParaRPr>
          </a:p>
        </p:txBody>
      </p:sp>
      <p:sp>
        <p:nvSpPr>
          <p:cNvPr id="431" name="Google Shape;431;p108"/>
          <p:cNvSpPr txBox="1"/>
          <p:nvPr/>
        </p:nvSpPr>
        <p:spPr>
          <a:xfrm>
            <a:off x="572600" y="2107967"/>
            <a:ext cx="11046800" cy="3177753"/>
          </a:xfrm>
          <a:prstGeom prst="rect">
            <a:avLst/>
          </a:prstGeom>
          <a:noFill/>
          <a:ln>
            <a:noFill/>
          </a:ln>
        </p:spPr>
        <p:txBody>
          <a:bodyPr spcFirstLastPara="1" wrap="square" lIns="121900" tIns="121900" rIns="121900" bIns="121900" anchor="t" anchorCtr="0">
            <a:spAutoFit/>
          </a:bodyPr>
          <a:lstStyle/>
          <a:p>
            <a:pPr marL="609585" indent="-431789">
              <a:lnSpc>
                <a:spcPct val="115000"/>
              </a:lnSpc>
              <a:buClr>
                <a:schemeClr val="accent4"/>
              </a:buClr>
              <a:buSzPts val="1500"/>
              <a:buFont typeface="DM Sans"/>
              <a:buChar char="✓"/>
            </a:pPr>
            <a:r>
              <a:rPr lang="es" sz="2000">
                <a:solidFill>
                  <a:schemeClr val="dk1"/>
                </a:solidFill>
                <a:latin typeface="DM Sans"/>
                <a:ea typeface="DM Sans"/>
                <a:cs typeface="DM Sans"/>
                <a:sym typeface="DM Sans"/>
              </a:rPr>
              <a:t>Debes contar con una </a:t>
            </a:r>
            <a:r>
              <a:rPr lang="es" sz="2000" b="1">
                <a:solidFill>
                  <a:schemeClr val="dk1"/>
                </a:solidFill>
                <a:latin typeface="DM Sans"/>
                <a:ea typeface="DM Sans"/>
                <a:cs typeface="DM Sans"/>
                <a:sym typeface="DM Sans"/>
              </a:rPr>
              <a:t>aplicación privada dentro de dicho sitio web </a:t>
            </a:r>
            <a:r>
              <a:rPr lang="es" sz="2000">
                <a:solidFill>
                  <a:schemeClr val="dk1"/>
                </a:solidFill>
                <a:latin typeface="DM Sans"/>
                <a:ea typeface="DM Sans"/>
                <a:cs typeface="DM Sans"/>
                <a:sym typeface="DM Sans"/>
              </a:rPr>
              <a:t>(ya sea Facebook, Twitter, GitHub, etcétera).</a:t>
            </a:r>
            <a:endParaRPr sz="2000">
              <a:solidFill>
                <a:schemeClr val="dk1"/>
              </a:solidFill>
              <a:latin typeface="DM Sans"/>
              <a:ea typeface="DM Sans"/>
              <a:cs typeface="DM Sans"/>
              <a:sym typeface="DM Sans"/>
            </a:endParaRPr>
          </a:p>
          <a:p>
            <a:pPr marL="609585" indent="-431789">
              <a:lnSpc>
                <a:spcPct val="115000"/>
              </a:lnSpc>
              <a:spcBef>
                <a:spcPts val="1333"/>
              </a:spcBef>
              <a:buClr>
                <a:schemeClr val="accent4"/>
              </a:buClr>
              <a:buSzPts val="1500"/>
              <a:buFont typeface="DM Sans"/>
              <a:buChar char="✓"/>
            </a:pPr>
            <a:r>
              <a:rPr lang="es" sz="2000">
                <a:solidFill>
                  <a:schemeClr val="dk1"/>
                </a:solidFill>
                <a:latin typeface="DM Sans"/>
                <a:ea typeface="DM Sans"/>
                <a:cs typeface="DM Sans"/>
                <a:sym typeface="DM Sans"/>
              </a:rPr>
              <a:t>Este sitio nos solicitará una URL de Callback. </a:t>
            </a:r>
            <a:r>
              <a:rPr lang="es" sz="2000" b="1" u="sng">
                <a:solidFill>
                  <a:schemeClr val="dk1"/>
                </a:solidFill>
                <a:latin typeface="DM Sans"/>
                <a:ea typeface="DM Sans"/>
                <a:cs typeface="DM Sans"/>
                <a:sym typeface="DM Sans"/>
              </a:rPr>
              <a:t>Muy importante</a:t>
            </a:r>
            <a:r>
              <a:rPr lang="es" sz="2000">
                <a:solidFill>
                  <a:schemeClr val="dk1"/>
                </a:solidFill>
                <a:latin typeface="DM Sans"/>
                <a:ea typeface="DM Sans"/>
                <a:cs typeface="DM Sans"/>
                <a:sym typeface="DM Sans"/>
              </a:rPr>
              <a:t>: Este callback debe coincidir con el callback del router. Por cada estrategia, tu router tendrá dos rutas: </a:t>
            </a:r>
            <a:endParaRPr sz="2000">
              <a:solidFill>
                <a:schemeClr val="dk1"/>
              </a:solidFill>
              <a:latin typeface="DM Sans"/>
              <a:ea typeface="DM Sans"/>
              <a:cs typeface="DM Sans"/>
              <a:sym typeface="DM Sans"/>
            </a:endParaRPr>
          </a:p>
          <a:p>
            <a:pPr marL="1219170" lvl="1" indent="-431789">
              <a:lnSpc>
                <a:spcPct val="115000"/>
              </a:lnSpc>
              <a:spcBef>
                <a:spcPts val="1333"/>
              </a:spcBef>
              <a:buClr>
                <a:schemeClr val="dk1"/>
              </a:buClr>
              <a:buSzPts val="1500"/>
              <a:buFont typeface="DM Sans"/>
              <a:buChar char="●"/>
            </a:pPr>
            <a:r>
              <a:rPr lang="es" sz="2000" b="1">
                <a:solidFill>
                  <a:schemeClr val="dk1"/>
                </a:solidFill>
                <a:latin typeface="DM Sans"/>
                <a:ea typeface="DM Sans"/>
                <a:cs typeface="DM Sans"/>
                <a:sym typeface="DM Sans"/>
              </a:rPr>
              <a:t>🏁 Ruta inicial: </a:t>
            </a:r>
            <a:r>
              <a:rPr lang="es" sz="2000">
                <a:solidFill>
                  <a:schemeClr val="dk1"/>
                </a:solidFill>
                <a:latin typeface="DM Sans"/>
                <a:ea typeface="DM Sans"/>
                <a:cs typeface="DM Sans"/>
                <a:sym typeface="DM Sans"/>
              </a:rPr>
              <a:t>Manda a llamar el middleware de Passport y activa la redirección.</a:t>
            </a:r>
            <a:endParaRPr sz="2000">
              <a:solidFill>
                <a:schemeClr val="dk1"/>
              </a:solidFill>
              <a:latin typeface="DM Sans"/>
              <a:ea typeface="DM Sans"/>
              <a:cs typeface="DM Sans"/>
              <a:sym typeface="DM Sans"/>
            </a:endParaRPr>
          </a:p>
          <a:p>
            <a:pPr marL="1219170" lvl="1" indent="-431789">
              <a:lnSpc>
                <a:spcPct val="115000"/>
              </a:lnSpc>
              <a:spcBef>
                <a:spcPts val="1333"/>
              </a:spcBef>
              <a:buClr>
                <a:schemeClr val="dk1"/>
              </a:buClr>
              <a:buSzPts val="1500"/>
              <a:buFont typeface="DM Sans"/>
              <a:buChar char="●"/>
            </a:pPr>
            <a:r>
              <a:rPr lang="es" sz="2000" b="1">
                <a:solidFill>
                  <a:schemeClr val="dk1"/>
                </a:solidFill>
                <a:latin typeface="DM Sans"/>
                <a:ea typeface="DM Sans"/>
                <a:cs typeface="DM Sans"/>
                <a:sym typeface="DM Sans"/>
              </a:rPr>
              <a:t>📞Ruta callback: </a:t>
            </a:r>
            <a:r>
              <a:rPr lang="es" sz="2000">
                <a:solidFill>
                  <a:schemeClr val="dk1"/>
                </a:solidFill>
                <a:latin typeface="DM Sans"/>
                <a:ea typeface="DM Sans"/>
                <a:cs typeface="DM Sans"/>
                <a:sym typeface="DM Sans"/>
              </a:rPr>
              <a:t>Donde llega el dato de usuario final otorgado por Passport.</a:t>
            </a:r>
            <a:endParaRPr sz="2000">
              <a:solidFill>
                <a:schemeClr val="dk1"/>
              </a:solidFill>
              <a:latin typeface="DM Sans"/>
              <a:ea typeface="DM Sans"/>
              <a:cs typeface="DM Sans"/>
              <a:sym typeface="DM Sans"/>
            </a:endParaRPr>
          </a:p>
          <a:p>
            <a:endParaRPr sz="2000">
              <a:solidFill>
                <a:schemeClr val="dk1"/>
              </a:solidFill>
              <a:latin typeface="DM Sans"/>
              <a:ea typeface="DM Sans"/>
              <a:cs typeface="DM Sans"/>
              <a:sym typeface="DM Sans"/>
            </a:endParaRPr>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09"/>
          <p:cNvSpPr txBox="1"/>
          <p:nvPr/>
        </p:nvSpPr>
        <p:spPr>
          <a:xfrm>
            <a:off x="572600" y="799534"/>
            <a:ext cx="10165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Nociones importantes</a:t>
            </a:r>
            <a:endParaRPr sz="5333" b="1">
              <a:solidFill>
                <a:schemeClr val="dk1"/>
              </a:solidFill>
              <a:latin typeface="DM Sans"/>
              <a:ea typeface="DM Sans"/>
              <a:cs typeface="DM Sans"/>
              <a:sym typeface="DM Sans"/>
            </a:endParaRPr>
          </a:p>
        </p:txBody>
      </p:sp>
      <p:sp>
        <p:nvSpPr>
          <p:cNvPr id="437" name="Google Shape;437;p109"/>
          <p:cNvSpPr txBox="1"/>
          <p:nvPr/>
        </p:nvSpPr>
        <p:spPr>
          <a:xfrm>
            <a:off x="572600" y="2107967"/>
            <a:ext cx="11046800" cy="3531696"/>
          </a:xfrm>
          <a:prstGeom prst="rect">
            <a:avLst/>
          </a:prstGeom>
          <a:noFill/>
          <a:ln>
            <a:noFill/>
          </a:ln>
        </p:spPr>
        <p:txBody>
          <a:bodyPr spcFirstLastPara="1" wrap="square" lIns="121900" tIns="121900" rIns="121900" bIns="121900" anchor="t" anchorCtr="0">
            <a:spAutoFit/>
          </a:bodyPr>
          <a:lstStyle/>
          <a:p>
            <a:pPr marL="609585" indent="-431789">
              <a:lnSpc>
                <a:spcPct val="115000"/>
              </a:lnSpc>
              <a:buClr>
                <a:schemeClr val="accent4"/>
              </a:buClr>
              <a:buSzPts val="1500"/>
              <a:buFont typeface="DM Sans"/>
              <a:buChar char="✓"/>
            </a:pPr>
            <a:r>
              <a:rPr lang="es" sz="2000" b="1">
                <a:solidFill>
                  <a:schemeClr val="dk1"/>
                </a:solidFill>
                <a:latin typeface="DM Sans"/>
                <a:ea typeface="DM Sans"/>
                <a:cs typeface="DM Sans"/>
                <a:sym typeface="DM Sans"/>
              </a:rPr>
              <a:t>Selecciona los datos que necesitas para recrear el usuario: </a:t>
            </a:r>
            <a:r>
              <a:rPr lang="es" sz="2000">
                <a:solidFill>
                  <a:schemeClr val="dk1"/>
                </a:solidFill>
                <a:latin typeface="DM Sans"/>
                <a:ea typeface="DM Sans"/>
                <a:cs typeface="DM Sans"/>
                <a:sym typeface="DM Sans"/>
              </a:rPr>
              <a:t>Un sitio web externo no almacena los datos igual que tú. Puede que no encuentres todos los datos que requiere el modelo en la base de datos 🤷‍♀️.</a:t>
            </a:r>
            <a:endParaRPr sz="2000">
              <a:solidFill>
                <a:schemeClr val="dk1"/>
              </a:solidFill>
              <a:latin typeface="DM Sans"/>
              <a:ea typeface="DM Sans"/>
              <a:cs typeface="DM Sans"/>
              <a:sym typeface="DM Sans"/>
            </a:endParaRPr>
          </a:p>
          <a:p>
            <a:pPr marL="609585" indent="-431789">
              <a:lnSpc>
                <a:spcPct val="115000"/>
              </a:lnSpc>
              <a:spcBef>
                <a:spcPts val="1333"/>
              </a:spcBef>
              <a:buClr>
                <a:schemeClr val="accent4"/>
              </a:buClr>
              <a:buSzPts val="1500"/>
              <a:buFont typeface="DM Sans"/>
              <a:buChar char="✓"/>
            </a:pPr>
            <a:r>
              <a:rPr lang="es" sz="2000">
                <a:solidFill>
                  <a:schemeClr val="dk1"/>
                </a:solidFill>
                <a:latin typeface="DM Sans"/>
                <a:ea typeface="DM Sans"/>
                <a:cs typeface="DM Sans"/>
                <a:sym typeface="DM Sans"/>
              </a:rPr>
              <a:t>Si el perfil del usuario está configurado como privado, no obtendremos información y no podremos proceder por dicho método. Ocurre en Facebook, Github, etcétera.</a:t>
            </a:r>
            <a:endParaRPr sz="2000">
              <a:solidFill>
                <a:schemeClr val="dk1"/>
              </a:solidFill>
              <a:latin typeface="DM Sans"/>
              <a:ea typeface="DM Sans"/>
              <a:cs typeface="DM Sans"/>
              <a:sym typeface="DM Sans"/>
            </a:endParaRPr>
          </a:p>
          <a:p>
            <a:pPr marL="609585" indent="-431789">
              <a:lnSpc>
                <a:spcPct val="115000"/>
              </a:lnSpc>
              <a:spcBef>
                <a:spcPts val="1333"/>
              </a:spcBef>
              <a:buClr>
                <a:schemeClr val="accent4"/>
              </a:buClr>
              <a:buSzPts val="1500"/>
              <a:buFont typeface="DM Sans"/>
              <a:buChar char="✓"/>
            </a:pPr>
            <a:r>
              <a:rPr lang="es" sz="2000">
                <a:solidFill>
                  <a:schemeClr val="dk1"/>
                </a:solidFill>
                <a:latin typeface="DM Sans"/>
                <a:ea typeface="DM Sans"/>
                <a:cs typeface="DM Sans"/>
                <a:sym typeface="DM Sans"/>
              </a:rPr>
              <a:t>Si presentas dificultades en ver tu perfil de Github en el código al momento de correr el código, cambia tu cuenta a pública ✅.</a:t>
            </a:r>
            <a:endParaRPr sz="2000">
              <a:solidFill>
                <a:schemeClr val="dk1"/>
              </a:solidFill>
              <a:latin typeface="DM Sans"/>
              <a:ea typeface="DM Sans"/>
              <a:cs typeface="DM Sans"/>
              <a:sym typeface="DM Sans"/>
            </a:endParaRPr>
          </a:p>
          <a:p>
            <a:pPr>
              <a:spcBef>
                <a:spcPts val="1333"/>
              </a:spcBef>
            </a:pPr>
            <a:endParaRPr sz="2000">
              <a:solidFill>
                <a:schemeClr val="dk1"/>
              </a:solidFill>
              <a:latin typeface="DM Sans"/>
              <a:ea typeface="DM Sans"/>
              <a:cs typeface="DM Sans"/>
              <a:sym typeface="DM Sans"/>
            </a:endParaRPr>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110"/>
          <p:cNvSpPr txBox="1"/>
          <p:nvPr/>
        </p:nvSpPr>
        <p:spPr>
          <a:xfrm>
            <a:off x="677633" y="1527218"/>
            <a:ext cx="70720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Lo primero: Localizar cómo ser parte de la aplicación</a:t>
            </a:r>
            <a:endParaRPr sz="4000" b="1">
              <a:solidFill>
                <a:schemeClr val="dk1"/>
              </a:solidFill>
              <a:latin typeface="DM Sans"/>
              <a:ea typeface="DM Sans"/>
              <a:cs typeface="DM Sans"/>
              <a:sym typeface="DM Sans"/>
            </a:endParaRPr>
          </a:p>
        </p:txBody>
      </p:sp>
      <p:grpSp>
        <p:nvGrpSpPr>
          <p:cNvPr id="443" name="Google Shape;443;p110"/>
          <p:cNvGrpSpPr/>
          <p:nvPr/>
        </p:nvGrpSpPr>
        <p:grpSpPr>
          <a:xfrm>
            <a:off x="102858" y="105266"/>
            <a:ext cx="574765" cy="574765"/>
            <a:chOff x="7605951" y="217673"/>
            <a:chExt cx="738900" cy="738900"/>
          </a:xfrm>
        </p:grpSpPr>
        <p:sp>
          <p:nvSpPr>
            <p:cNvPr id="444" name="Google Shape;444;p110"/>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45" name="Google Shape;445;p110"/>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46" name="Google Shape;446;p110"/>
          <p:cNvSpPr txBox="1"/>
          <p:nvPr/>
        </p:nvSpPr>
        <p:spPr>
          <a:xfrm>
            <a:off x="733300" y="105234"/>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
        <p:nvSpPr>
          <p:cNvPr id="447" name="Google Shape;447;p110"/>
          <p:cNvSpPr txBox="1"/>
          <p:nvPr/>
        </p:nvSpPr>
        <p:spPr>
          <a:xfrm>
            <a:off x="733300" y="2936385"/>
            <a:ext cx="7049600" cy="2385164"/>
          </a:xfrm>
          <a:prstGeom prst="rect">
            <a:avLst/>
          </a:prstGeom>
          <a:noFill/>
          <a:ln>
            <a:noFill/>
          </a:ln>
        </p:spPr>
        <p:txBody>
          <a:bodyPr spcFirstLastPara="1" wrap="square" lIns="121900" tIns="121900" rIns="121900" bIns="121900" anchor="t" anchorCtr="0">
            <a:spAutoFit/>
          </a:bodyPr>
          <a:lstStyle/>
          <a:p>
            <a:r>
              <a:rPr lang="es" sz="2000">
                <a:latin typeface="DM Sans"/>
                <a:ea typeface="DM Sans"/>
                <a:cs typeface="DM Sans"/>
                <a:sym typeface="DM Sans"/>
              </a:rPr>
              <a:t>Si ya tienes una cuenta de Github, bastará con:</a:t>
            </a:r>
            <a:endParaRPr sz="2000">
              <a:latin typeface="DM Sans"/>
              <a:ea typeface="DM Sans"/>
              <a:cs typeface="DM Sans"/>
              <a:sym typeface="DM Sans"/>
            </a:endParaRPr>
          </a:p>
          <a:p>
            <a:pPr marL="609585" indent="-431789">
              <a:spcBef>
                <a:spcPts val="1333"/>
              </a:spcBef>
              <a:buClr>
                <a:srgbClr val="EA90FF"/>
              </a:buClr>
              <a:buSzPts val="1500"/>
              <a:buFont typeface="DM Sans"/>
              <a:buChar char="✓"/>
            </a:pPr>
            <a:r>
              <a:rPr lang="es" sz="2000">
                <a:latin typeface="DM Sans"/>
                <a:ea typeface="DM Sans"/>
                <a:cs typeface="DM Sans"/>
                <a:sym typeface="DM Sans"/>
              </a:rPr>
              <a:t>Ir a la sección de </a:t>
            </a:r>
            <a:r>
              <a:rPr lang="es" sz="2000" b="1">
                <a:latin typeface="DM Sans"/>
                <a:ea typeface="DM Sans"/>
                <a:cs typeface="DM Sans"/>
                <a:sym typeface="DM Sans"/>
              </a:rPr>
              <a:t>Configuración </a:t>
            </a:r>
            <a:r>
              <a:rPr lang="es" sz="2000">
                <a:latin typeface="DM Sans"/>
                <a:ea typeface="DM Sans"/>
                <a:cs typeface="DM Sans"/>
                <a:sym typeface="DM Sans"/>
              </a:rPr>
              <a:t>(settings). </a:t>
            </a:r>
            <a:endParaRPr sz="2000">
              <a:latin typeface="DM Sans"/>
              <a:ea typeface="DM Sans"/>
              <a:cs typeface="DM Sans"/>
              <a:sym typeface="DM Sans"/>
            </a:endParaRPr>
          </a:p>
          <a:p>
            <a:pPr marL="609585" indent="-431789">
              <a:spcBef>
                <a:spcPts val="1333"/>
              </a:spcBef>
              <a:buClr>
                <a:srgbClr val="EA90FF"/>
              </a:buClr>
              <a:buSzPts val="1500"/>
              <a:buFont typeface="DM Sans"/>
              <a:buChar char="✓"/>
            </a:pPr>
            <a:r>
              <a:rPr lang="es" sz="2000">
                <a:latin typeface="DM Sans"/>
                <a:ea typeface="DM Sans"/>
                <a:cs typeface="DM Sans"/>
                <a:sym typeface="DM Sans"/>
              </a:rPr>
              <a:t>Ir a </a:t>
            </a:r>
            <a:r>
              <a:rPr lang="es" sz="2000" b="1">
                <a:latin typeface="DM Sans"/>
                <a:ea typeface="DM Sans"/>
                <a:cs typeface="DM Sans"/>
                <a:sym typeface="DM Sans"/>
              </a:rPr>
              <a:t>Configuración para desarrolladores</a:t>
            </a:r>
            <a:r>
              <a:rPr lang="es" sz="2000">
                <a:latin typeface="DM Sans"/>
                <a:ea typeface="DM Sans"/>
                <a:cs typeface="DM Sans"/>
                <a:sym typeface="DM Sans"/>
              </a:rPr>
              <a:t> (Developer settings): Aparecerán las aplicaciones que hemos creado y podremos proceder a crear nuestra app.</a:t>
            </a:r>
            <a:endParaRPr sz="1733">
              <a:latin typeface="DM Sans"/>
              <a:ea typeface="DM Sans"/>
              <a:cs typeface="DM Sans"/>
              <a:sym typeface="DM Sans"/>
            </a:endParaRPr>
          </a:p>
          <a:p>
            <a:endParaRPr sz="1733">
              <a:latin typeface="DM Sans"/>
              <a:ea typeface="DM Sans"/>
              <a:cs typeface="DM Sans"/>
              <a:sym typeface="DM Sans"/>
            </a:endParaRPr>
          </a:p>
        </p:txBody>
      </p:sp>
      <p:pic>
        <p:nvPicPr>
          <p:cNvPr id="448" name="Google Shape;448;p110"/>
          <p:cNvPicPr preferRelativeResize="0"/>
          <p:nvPr/>
        </p:nvPicPr>
        <p:blipFill>
          <a:blip r:embed="rId4">
            <a:alphaModFix/>
          </a:blip>
          <a:stretch>
            <a:fillRect/>
          </a:stretch>
        </p:blipFill>
        <p:spPr>
          <a:xfrm>
            <a:off x="8427301" y="694784"/>
            <a:ext cx="2439900" cy="546843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70"/>
          <p:cNvSpPr txBox="1"/>
          <p:nvPr/>
        </p:nvSpPr>
        <p:spPr>
          <a:xfrm>
            <a:off x="360633" y="461301"/>
            <a:ext cx="11464400" cy="892576"/>
          </a:xfrm>
          <a:prstGeom prst="rect">
            <a:avLst/>
          </a:prstGeom>
          <a:noFill/>
          <a:ln>
            <a:noFill/>
          </a:ln>
        </p:spPr>
        <p:txBody>
          <a:bodyPr spcFirstLastPara="1" wrap="square" lIns="121900" tIns="121900" rIns="121900" bIns="121900" anchor="t" anchorCtr="0">
            <a:spAutoFit/>
          </a:bodyPr>
          <a:lstStyle/>
          <a:p>
            <a:pPr algn="ctr">
              <a:lnSpc>
                <a:spcPct val="90000"/>
              </a:lnSpc>
            </a:pPr>
            <a:r>
              <a:rPr lang="es" sz="4667" b="1">
                <a:solidFill>
                  <a:schemeClr val="lt1"/>
                </a:solidFill>
                <a:latin typeface="DM Sans"/>
                <a:ea typeface="DM Sans"/>
                <a:cs typeface="DM Sans"/>
                <a:sym typeface="DM Sans"/>
              </a:rPr>
              <a:t>Ejemplo de uso de ** y  Array.includes</a:t>
            </a:r>
            <a:endParaRPr sz="4667" b="1">
              <a:solidFill>
                <a:schemeClr val="lt1"/>
              </a:solidFill>
              <a:latin typeface="DM Sans"/>
              <a:ea typeface="DM Sans"/>
              <a:cs typeface="DM Sans"/>
              <a:sym typeface="DM Sans"/>
            </a:endParaRPr>
          </a:p>
        </p:txBody>
      </p:sp>
      <p:pic>
        <p:nvPicPr>
          <p:cNvPr id="636" name="Google Shape;636;p170"/>
          <p:cNvPicPr preferRelativeResize="0"/>
          <p:nvPr/>
        </p:nvPicPr>
        <p:blipFill>
          <a:blip r:embed="rId3">
            <a:alphaModFix/>
          </a:blip>
          <a:stretch>
            <a:fillRect/>
          </a:stretch>
        </p:blipFill>
        <p:spPr>
          <a:xfrm>
            <a:off x="563034" y="1352667"/>
            <a:ext cx="11166268" cy="4493032"/>
          </a:xfrm>
          <a:prstGeom prst="rect">
            <a:avLst/>
          </a:prstGeom>
          <a:noFill/>
          <a:ln>
            <a:noFill/>
          </a:ln>
        </p:spPr>
      </p:pic>
      <p:sp>
        <p:nvSpPr>
          <p:cNvPr id="637" name="Google Shape;637;p170"/>
          <p:cNvSpPr txBox="1"/>
          <p:nvPr/>
        </p:nvSpPr>
        <p:spPr>
          <a:xfrm>
            <a:off x="227267" y="6262201"/>
            <a:ext cx="10157600" cy="471948"/>
          </a:xfrm>
          <a:prstGeom prst="rect">
            <a:avLst/>
          </a:prstGeom>
          <a:noFill/>
          <a:ln>
            <a:noFill/>
          </a:ln>
        </p:spPr>
        <p:txBody>
          <a:bodyPr spcFirstLastPara="1" wrap="square" lIns="121900" tIns="121900" rIns="121900" bIns="121900" anchor="t" anchorCtr="0">
            <a:spAutoFit/>
          </a:bodyPr>
          <a:lstStyle/>
          <a:p>
            <a:endParaRPr sz="1467">
              <a:solidFill>
                <a:srgbClr val="999999"/>
              </a:solidFill>
              <a:latin typeface="DM Sans"/>
              <a:ea typeface="DM Sans"/>
              <a:cs typeface="DM Sans"/>
              <a:sym typeface="DM Sans"/>
            </a:endParaRPr>
          </a:p>
        </p:txBody>
      </p:sp>
    </p:spTree>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11"/>
          <p:cNvSpPr txBox="1"/>
          <p:nvPr/>
        </p:nvSpPr>
        <p:spPr>
          <a:xfrm>
            <a:off x="733300" y="1026634"/>
            <a:ext cx="7016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Creamos una nueva aplicación</a:t>
            </a:r>
            <a:endParaRPr sz="4000" b="1">
              <a:solidFill>
                <a:schemeClr val="dk1"/>
              </a:solidFill>
              <a:latin typeface="DM Sans"/>
              <a:ea typeface="DM Sans"/>
              <a:cs typeface="DM Sans"/>
              <a:sym typeface="DM Sans"/>
            </a:endParaRPr>
          </a:p>
        </p:txBody>
      </p:sp>
      <p:grpSp>
        <p:nvGrpSpPr>
          <p:cNvPr id="454" name="Google Shape;454;p111"/>
          <p:cNvGrpSpPr/>
          <p:nvPr/>
        </p:nvGrpSpPr>
        <p:grpSpPr>
          <a:xfrm>
            <a:off x="102858" y="105266"/>
            <a:ext cx="574765" cy="574765"/>
            <a:chOff x="7605951" y="217673"/>
            <a:chExt cx="738900" cy="738900"/>
          </a:xfrm>
        </p:grpSpPr>
        <p:sp>
          <p:nvSpPr>
            <p:cNvPr id="455" name="Google Shape;455;p111"/>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56" name="Google Shape;456;p11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57" name="Google Shape;457;p111"/>
          <p:cNvSpPr txBox="1"/>
          <p:nvPr/>
        </p:nvSpPr>
        <p:spPr>
          <a:xfrm>
            <a:off x="733300" y="105234"/>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
        <p:nvSpPr>
          <p:cNvPr id="458" name="Google Shape;458;p111"/>
          <p:cNvSpPr txBox="1"/>
          <p:nvPr/>
        </p:nvSpPr>
        <p:spPr>
          <a:xfrm>
            <a:off x="766600" y="2435800"/>
            <a:ext cx="7016400" cy="1436187"/>
          </a:xfrm>
          <a:prstGeom prst="rect">
            <a:avLst/>
          </a:prstGeom>
          <a:noFill/>
          <a:ln>
            <a:noFill/>
          </a:ln>
        </p:spPr>
        <p:txBody>
          <a:bodyPr spcFirstLastPara="1" wrap="square" lIns="121900" tIns="121900" rIns="121900" bIns="121900" anchor="t" anchorCtr="0">
            <a:spAutoFit/>
          </a:bodyPr>
          <a:lstStyle/>
          <a:p>
            <a:r>
              <a:rPr lang="es" sz="2000" b="1">
                <a:latin typeface="DM Sans"/>
                <a:ea typeface="DM Sans"/>
                <a:cs typeface="DM Sans"/>
                <a:sym typeface="DM Sans"/>
              </a:rPr>
              <a:t>Github Apps</a:t>
            </a:r>
            <a:r>
              <a:rPr lang="es" sz="2000">
                <a:latin typeface="DM Sans"/>
                <a:ea typeface="DM Sans"/>
                <a:cs typeface="DM Sans"/>
                <a:sym typeface="DM Sans"/>
              </a:rPr>
              <a:t> permitirá conectar los datos de Github 📑: Cuentas, repositorios, etcétera, a tu servidor para poder obtener las credenciales necesarias:</a:t>
            </a:r>
            <a:endParaRPr sz="1733">
              <a:latin typeface="DM Sans"/>
              <a:ea typeface="DM Sans"/>
              <a:cs typeface="DM Sans"/>
              <a:sym typeface="DM Sans"/>
            </a:endParaRPr>
          </a:p>
          <a:p>
            <a:endParaRPr sz="1733">
              <a:latin typeface="DM Sans"/>
              <a:ea typeface="DM Sans"/>
              <a:cs typeface="DM Sans"/>
              <a:sym typeface="DM Sans"/>
            </a:endParaRPr>
          </a:p>
        </p:txBody>
      </p:sp>
      <p:pic>
        <p:nvPicPr>
          <p:cNvPr id="459" name="Google Shape;459;p111"/>
          <p:cNvPicPr preferRelativeResize="0"/>
          <p:nvPr/>
        </p:nvPicPr>
        <p:blipFill>
          <a:blip r:embed="rId4">
            <a:alphaModFix/>
          </a:blip>
          <a:stretch>
            <a:fillRect/>
          </a:stretch>
        </p:blipFill>
        <p:spPr>
          <a:xfrm>
            <a:off x="766600" y="3944421"/>
            <a:ext cx="8844533" cy="1556825"/>
          </a:xfrm>
          <a:prstGeom prst="rect">
            <a:avLst/>
          </a:prstGeom>
          <a:noFill/>
          <a:ln>
            <a:noFill/>
          </a:ln>
        </p:spPr>
      </p:pic>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12"/>
          <p:cNvSpPr/>
          <p:nvPr/>
        </p:nvSpPr>
        <p:spPr>
          <a:xfrm>
            <a:off x="250900" y="982500"/>
            <a:ext cx="11763200" cy="52268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65" name="Google Shape;465;p112"/>
          <p:cNvSpPr txBox="1"/>
          <p:nvPr/>
        </p:nvSpPr>
        <p:spPr>
          <a:xfrm>
            <a:off x="792000" y="1027467"/>
            <a:ext cx="110076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000" b="1">
                <a:solidFill>
                  <a:srgbClr val="222222"/>
                </a:solidFill>
                <a:latin typeface="DM Sans"/>
                <a:ea typeface="DM Sans"/>
                <a:cs typeface="DM Sans"/>
                <a:sym typeface="DM Sans"/>
              </a:rPr>
              <a:t>Configuración de aplicación </a:t>
            </a:r>
            <a:endParaRPr sz="4000" b="1">
              <a:solidFill>
                <a:srgbClr val="222222"/>
              </a:solidFill>
              <a:latin typeface="DM Sans"/>
              <a:ea typeface="DM Sans"/>
              <a:cs typeface="DM Sans"/>
              <a:sym typeface="DM Sans"/>
            </a:endParaRPr>
          </a:p>
        </p:txBody>
      </p:sp>
      <p:pic>
        <p:nvPicPr>
          <p:cNvPr id="466" name="Google Shape;466;p112"/>
          <p:cNvPicPr preferRelativeResize="0"/>
          <p:nvPr/>
        </p:nvPicPr>
        <p:blipFill rotWithShape="1">
          <a:blip r:embed="rId3">
            <a:alphaModFix/>
          </a:blip>
          <a:srcRect r="67889"/>
          <a:stretch/>
        </p:blipFill>
        <p:spPr>
          <a:xfrm>
            <a:off x="917618" y="2740467"/>
            <a:ext cx="1558180" cy="3133933"/>
          </a:xfrm>
          <a:prstGeom prst="rect">
            <a:avLst/>
          </a:prstGeom>
          <a:noFill/>
          <a:ln>
            <a:noFill/>
          </a:ln>
        </p:spPr>
      </p:pic>
      <p:pic>
        <p:nvPicPr>
          <p:cNvPr id="467" name="Google Shape;467;p112"/>
          <p:cNvPicPr preferRelativeResize="0"/>
          <p:nvPr/>
        </p:nvPicPr>
        <p:blipFill>
          <a:blip r:embed="rId4">
            <a:alphaModFix/>
          </a:blip>
          <a:stretch>
            <a:fillRect/>
          </a:stretch>
        </p:blipFill>
        <p:spPr>
          <a:xfrm>
            <a:off x="7417585" y="2740467"/>
            <a:ext cx="4256399" cy="3133933"/>
          </a:xfrm>
          <a:prstGeom prst="rect">
            <a:avLst/>
          </a:prstGeom>
          <a:noFill/>
          <a:ln>
            <a:noFill/>
          </a:ln>
        </p:spPr>
      </p:pic>
      <p:grpSp>
        <p:nvGrpSpPr>
          <p:cNvPr id="468" name="Google Shape;468;p112"/>
          <p:cNvGrpSpPr/>
          <p:nvPr/>
        </p:nvGrpSpPr>
        <p:grpSpPr>
          <a:xfrm>
            <a:off x="217224" y="258515"/>
            <a:ext cx="574765" cy="574765"/>
            <a:chOff x="7605951" y="217673"/>
            <a:chExt cx="738900" cy="738900"/>
          </a:xfrm>
        </p:grpSpPr>
        <p:sp>
          <p:nvSpPr>
            <p:cNvPr id="469" name="Google Shape;469;p112"/>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70" name="Google Shape;470;p112"/>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471" name="Google Shape;471;p112"/>
          <p:cNvSpPr txBox="1"/>
          <p:nvPr/>
        </p:nvSpPr>
        <p:spPr>
          <a:xfrm>
            <a:off x="746067" y="258501"/>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pic>
        <p:nvPicPr>
          <p:cNvPr id="472" name="Google Shape;472;p112"/>
          <p:cNvPicPr preferRelativeResize="0"/>
          <p:nvPr/>
        </p:nvPicPr>
        <p:blipFill rotWithShape="1">
          <a:blip r:embed="rId6">
            <a:alphaModFix/>
          </a:blip>
          <a:srcRect r="27140"/>
          <a:stretch/>
        </p:blipFill>
        <p:spPr>
          <a:xfrm>
            <a:off x="2533067" y="2740467"/>
            <a:ext cx="4827300" cy="3133933"/>
          </a:xfrm>
          <a:prstGeom prst="rect">
            <a:avLst/>
          </a:prstGeom>
          <a:noFill/>
          <a:ln>
            <a:noFill/>
          </a:ln>
        </p:spPr>
      </p:pic>
      <p:sp>
        <p:nvSpPr>
          <p:cNvPr id="473" name="Google Shape;473;p112"/>
          <p:cNvSpPr txBox="1"/>
          <p:nvPr/>
        </p:nvSpPr>
        <p:spPr>
          <a:xfrm>
            <a:off x="2533067" y="1920267"/>
            <a:ext cx="4593200" cy="779532"/>
          </a:xfrm>
          <a:prstGeom prst="rect">
            <a:avLst/>
          </a:prstGeom>
          <a:noFill/>
          <a:ln>
            <a:noFill/>
          </a:ln>
        </p:spPr>
        <p:txBody>
          <a:bodyPr spcFirstLastPara="1" wrap="square" lIns="121900" tIns="121900" rIns="121900" bIns="121900" anchor="t" anchorCtr="0">
            <a:spAutoFit/>
          </a:bodyPr>
          <a:lstStyle/>
          <a:p>
            <a:r>
              <a:rPr lang="es" sz="1733" b="1">
                <a:latin typeface="DM Sans"/>
                <a:ea typeface="DM Sans"/>
                <a:cs typeface="DM Sans"/>
                <a:sym typeface="DM Sans"/>
              </a:rPr>
              <a:t>¡Recueda! 📞</a:t>
            </a:r>
            <a:endParaRPr sz="1733" b="1">
              <a:latin typeface="DM Sans"/>
              <a:ea typeface="DM Sans"/>
              <a:cs typeface="DM Sans"/>
              <a:sym typeface="DM Sans"/>
            </a:endParaRPr>
          </a:p>
          <a:p>
            <a:r>
              <a:rPr lang="es" sz="1733" u="sng">
                <a:latin typeface="DM Sans"/>
                <a:ea typeface="DM Sans"/>
                <a:cs typeface="DM Sans"/>
                <a:sym typeface="DM Sans"/>
              </a:rPr>
              <a:t>Mucho cuidado</a:t>
            </a:r>
            <a:r>
              <a:rPr lang="es" sz="1733">
                <a:latin typeface="DM Sans"/>
                <a:ea typeface="DM Sans"/>
                <a:cs typeface="DM Sans"/>
                <a:sym typeface="DM Sans"/>
              </a:rPr>
              <a:t> con el Callback URL:</a:t>
            </a:r>
            <a:endParaRPr sz="1733">
              <a:latin typeface="DM Sans"/>
              <a:ea typeface="DM Sans"/>
              <a:cs typeface="DM Sans"/>
              <a:sym typeface="DM Sans"/>
            </a:endParaRPr>
          </a:p>
        </p:txBody>
      </p:sp>
      <p:sp>
        <p:nvSpPr>
          <p:cNvPr id="474" name="Google Shape;474;p112"/>
          <p:cNvSpPr txBox="1"/>
          <p:nvPr/>
        </p:nvSpPr>
        <p:spPr>
          <a:xfrm>
            <a:off x="7360367" y="1920267"/>
            <a:ext cx="4302000" cy="779532"/>
          </a:xfrm>
          <a:prstGeom prst="rect">
            <a:avLst/>
          </a:prstGeom>
          <a:noFill/>
          <a:ln>
            <a:noFill/>
          </a:ln>
        </p:spPr>
        <p:txBody>
          <a:bodyPr spcFirstLastPara="1" wrap="square" lIns="121900" tIns="121900" rIns="121900" bIns="121900" anchor="t" anchorCtr="0">
            <a:spAutoFit/>
          </a:bodyPr>
          <a:lstStyle/>
          <a:p>
            <a:r>
              <a:rPr lang="es" sz="1733">
                <a:latin typeface="DM Sans"/>
                <a:ea typeface="DM Sans"/>
                <a:cs typeface="DM Sans"/>
                <a:sym typeface="DM Sans"/>
              </a:rPr>
              <a:t>Configura los </a:t>
            </a:r>
            <a:r>
              <a:rPr lang="es" sz="1733" b="1">
                <a:latin typeface="DM Sans"/>
                <a:ea typeface="DM Sans"/>
                <a:cs typeface="DM Sans"/>
                <a:sym typeface="DM Sans"/>
              </a:rPr>
              <a:t>permisos </a:t>
            </a:r>
            <a:r>
              <a:rPr lang="es" sz="1733">
                <a:latin typeface="DM Sans"/>
                <a:ea typeface="DM Sans"/>
                <a:cs typeface="DM Sans"/>
                <a:sym typeface="DM Sans"/>
              </a:rPr>
              <a:t>a los que accederá la aplicación:</a:t>
            </a:r>
            <a:endParaRPr sz="1733">
              <a:latin typeface="DM Sans"/>
              <a:ea typeface="DM Sans"/>
              <a:cs typeface="DM Sans"/>
              <a:sym typeface="DM Sans"/>
            </a:endParaRPr>
          </a:p>
        </p:txBody>
      </p:sp>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13"/>
          <p:cNvSpPr txBox="1"/>
          <p:nvPr/>
        </p:nvSpPr>
        <p:spPr>
          <a:xfrm>
            <a:off x="362600" y="339067"/>
            <a:ext cx="114668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Ten claros tus datos importantes</a:t>
            </a:r>
            <a:endParaRPr sz="5333" b="1">
              <a:solidFill>
                <a:schemeClr val="dk1"/>
              </a:solidFill>
              <a:latin typeface="DM Sans"/>
              <a:ea typeface="DM Sans"/>
              <a:cs typeface="DM Sans"/>
              <a:sym typeface="DM Sans"/>
            </a:endParaRPr>
          </a:p>
        </p:txBody>
      </p:sp>
      <p:sp>
        <p:nvSpPr>
          <p:cNvPr id="480" name="Google Shape;480;p113"/>
          <p:cNvSpPr txBox="1"/>
          <p:nvPr/>
        </p:nvSpPr>
        <p:spPr>
          <a:xfrm>
            <a:off x="878400" y="1324267"/>
            <a:ext cx="10435200" cy="553957"/>
          </a:xfrm>
          <a:prstGeom prst="rect">
            <a:avLst/>
          </a:prstGeom>
          <a:noFill/>
          <a:ln>
            <a:noFill/>
          </a:ln>
        </p:spPr>
        <p:txBody>
          <a:bodyPr spcFirstLastPara="1" wrap="square" lIns="121900" tIns="121900" rIns="121900" bIns="121900" anchor="t" anchorCtr="0">
            <a:spAutoFit/>
          </a:bodyPr>
          <a:lstStyle/>
          <a:p>
            <a:pPr algn="ctr"/>
            <a:r>
              <a:rPr lang="es" sz="2000">
                <a:latin typeface="DM Sans"/>
                <a:ea typeface="DM Sans"/>
                <a:cs typeface="DM Sans"/>
                <a:sym typeface="DM Sans"/>
              </a:rPr>
              <a:t>Ya configurada tu aplicación, debes tener muy claros: </a:t>
            </a:r>
            <a:r>
              <a:rPr lang="es" sz="2000" b="1">
                <a:latin typeface="DM Sans"/>
                <a:ea typeface="DM Sans"/>
                <a:cs typeface="DM Sans"/>
                <a:sym typeface="DM Sans"/>
              </a:rPr>
              <a:t>AppId, CliendID, Client secret.</a:t>
            </a:r>
            <a:endParaRPr sz="2000" b="1">
              <a:latin typeface="DM Sans"/>
              <a:ea typeface="DM Sans"/>
              <a:cs typeface="DM Sans"/>
              <a:sym typeface="DM Sans"/>
            </a:endParaRPr>
          </a:p>
        </p:txBody>
      </p:sp>
      <p:pic>
        <p:nvPicPr>
          <p:cNvPr id="481" name="Google Shape;481;p113"/>
          <p:cNvPicPr preferRelativeResize="0"/>
          <p:nvPr/>
        </p:nvPicPr>
        <p:blipFill>
          <a:blip r:embed="rId3">
            <a:alphaModFix/>
          </a:blip>
          <a:stretch>
            <a:fillRect/>
          </a:stretch>
        </p:blipFill>
        <p:spPr>
          <a:xfrm>
            <a:off x="1860317" y="2183434"/>
            <a:ext cx="8471360" cy="3939233"/>
          </a:xfrm>
          <a:prstGeom prst="rect">
            <a:avLst/>
          </a:prstGeom>
          <a:noFill/>
          <a:ln>
            <a:noFill/>
          </a:ln>
        </p:spPr>
      </p:pic>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14"/>
          <p:cNvSpPr txBox="1"/>
          <p:nvPr/>
        </p:nvSpPr>
        <p:spPr>
          <a:xfrm>
            <a:off x="668600" y="680500"/>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rgbClr val="EAFF6A"/>
                </a:solidFill>
                <a:latin typeface="DM Sans"/>
                <a:ea typeface="DM Sans"/>
                <a:cs typeface="DM Sans"/>
                <a:sym typeface="DM Sans"/>
              </a:rPr>
              <a:t>¡Importante!</a:t>
            </a:r>
            <a:endParaRPr sz="5333" b="1">
              <a:solidFill>
                <a:srgbClr val="EAFF6A"/>
              </a:solidFill>
              <a:latin typeface="DM Sans"/>
              <a:ea typeface="DM Sans"/>
              <a:cs typeface="DM Sans"/>
              <a:sym typeface="DM Sans"/>
            </a:endParaRPr>
          </a:p>
        </p:txBody>
      </p:sp>
      <p:sp>
        <p:nvSpPr>
          <p:cNvPr id="487" name="Google Shape;487;p114"/>
          <p:cNvSpPr txBox="1"/>
          <p:nvPr/>
        </p:nvSpPr>
        <p:spPr>
          <a:xfrm>
            <a:off x="668600" y="1971101"/>
            <a:ext cx="9743200" cy="3285924"/>
          </a:xfrm>
          <a:prstGeom prst="rect">
            <a:avLst/>
          </a:prstGeom>
          <a:noFill/>
          <a:ln>
            <a:noFill/>
          </a:ln>
        </p:spPr>
        <p:txBody>
          <a:bodyPr spcFirstLastPara="1" wrap="square" lIns="121900" tIns="121900" rIns="121900" bIns="121900" anchor="t" anchorCtr="0">
            <a:spAutoFit/>
          </a:bodyPr>
          <a:lstStyle/>
          <a:p>
            <a:r>
              <a:rPr lang="es" sz="2667">
                <a:solidFill>
                  <a:schemeClr val="lt1"/>
                </a:solidFill>
                <a:latin typeface="DM Sans"/>
                <a:ea typeface="DM Sans"/>
                <a:cs typeface="DM Sans"/>
                <a:sym typeface="DM Sans"/>
              </a:rPr>
              <a:t>La información mostrada en la diapositiva anterior es información muy sensible. Se muestra en pantalla por motivos didácticos, sin embargo,</a:t>
            </a:r>
            <a:r>
              <a:rPr lang="es" sz="2667" b="1">
                <a:solidFill>
                  <a:srgbClr val="EAFF6A"/>
                </a:solidFill>
                <a:latin typeface="DM Sans"/>
                <a:ea typeface="DM Sans"/>
                <a:cs typeface="DM Sans"/>
                <a:sym typeface="DM Sans"/>
              </a:rPr>
              <a:t> nunca debes dejar visibles estas variables</a:t>
            </a:r>
            <a:r>
              <a:rPr lang="es" sz="2667">
                <a:solidFill>
                  <a:schemeClr val="lt1"/>
                </a:solidFill>
                <a:latin typeface="DM Sans"/>
                <a:ea typeface="DM Sans"/>
                <a:cs typeface="DM Sans"/>
                <a:sym typeface="DM Sans"/>
              </a:rPr>
              <a:t>.</a:t>
            </a:r>
            <a:endParaRPr sz="2667">
              <a:solidFill>
                <a:schemeClr val="lt1"/>
              </a:solidFill>
              <a:latin typeface="DM Sans"/>
              <a:ea typeface="DM Sans"/>
              <a:cs typeface="DM Sans"/>
              <a:sym typeface="DM Sans"/>
            </a:endParaRPr>
          </a:p>
          <a:p>
            <a:pPr>
              <a:spcBef>
                <a:spcPts val="1333"/>
              </a:spcBef>
            </a:pPr>
            <a:r>
              <a:rPr lang="es" sz="2667">
                <a:solidFill>
                  <a:schemeClr val="lt1"/>
                </a:solidFill>
                <a:latin typeface="DM Sans"/>
                <a:ea typeface="DM Sans"/>
                <a:cs typeface="DM Sans"/>
                <a:sym typeface="DM Sans"/>
              </a:rPr>
              <a:t>Es importante que estos datos siempre se mantengan </a:t>
            </a:r>
            <a:r>
              <a:rPr lang="es" sz="2667" b="1">
                <a:solidFill>
                  <a:schemeClr val="lt1"/>
                </a:solidFill>
                <a:latin typeface="DM Sans"/>
                <a:ea typeface="DM Sans"/>
                <a:cs typeface="DM Sans"/>
                <a:sym typeface="DM Sans"/>
              </a:rPr>
              <a:t>ocultos </a:t>
            </a:r>
            <a:r>
              <a:rPr lang="es" sz="2667">
                <a:solidFill>
                  <a:schemeClr val="lt1"/>
                </a:solidFill>
                <a:latin typeface="DM Sans"/>
                <a:ea typeface="DM Sans"/>
                <a:cs typeface="DM Sans"/>
                <a:sym typeface="DM Sans"/>
              </a:rPr>
              <a:t>y solo puedan ser utilizados por ti o tu equipo de desarrollo 🎯.</a:t>
            </a:r>
            <a:endParaRPr sz="2667">
              <a:solidFill>
                <a:schemeClr val="accent6"/>
              </a:solidFill>
              <a:latin typeface="DM Sans"/>
              <a:ea typeface="DM Sans"/>
              <a:cs typeface="DM Sans"/>
              <a:sym typeface="DM Sans"/>
            </a:endParaRPr>
          </a:p>
        </p:txBody>
      </p:sp>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15"/>
          <p:cNvSpPr txBox="1"/>
          <p:nvPr/>
        </p:nvSpPr>
        <p:spPr>
          <a:xfrm>
            <a:off x="733300" y="1020651"/>
            <a:ext cx="7016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Configurar el servidor a trabajar</a:t>
            </a:r>
            <a:endParaRPr sz="4000" b="1">
              <a:solidFill>
                <a:schemeClr val="dk1"/>
              </a:solidFill>
              <a:latin typeface="DM Sans"/>
              <a:ea typeface="DM Sans"/>
              <a:cs typeface="DM Sans"/>
              <a:sym typeface="DM Sans"/>
            </a:endParaRPr>
          </a:p>
        </p:txBody>
      </p:sp>
      <p:grpSp>
        <p:nvGrpSpPr>
          <p:cNvPr id="493" name="Google Shape;493;p115"/>
          <p:cNvGrpSpPr/>
          <p:nvPr/>
        </p:nvGrpSpPr>
        <p:grpSpPr>
          <a:xfrm>
            <a:off x="102858" y="105266"/>
            <a:ext cx="574765" cy="574765"/>
            <a:chOff x="7605951" y="217673"/>
            <a:chExt cx="738900" cy="738900"/>
          </a:xfrm>
        </p:grpSpPr>
        <p:sp>
          <p:nvSpPr>
            <p:cNvPr id="494" name="Google Shape;494;p115"/>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95" name="Google Shape;495;p115"/>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496" name="Google Shape;496;p115"/>
          <p:cNvSpPr txBox="1"/>
          <p:nvPr/>
        </p:nvSpPr>
        <p:spPr>
          <a:xfrm>
            <a:off x="733300" y="105234"/>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dk1"/>
                </a:solidFill>
                <a:latin typeface="DM Sans"/>
                <a:ea typeface="DM Sans"/>
                <a:cs typeface="DM Sans"/>
                <a:sym typeface="DM Sans"/>
              </a:rPr>
              <a:t>APROXIMACIÓN AL PROCESO</a:t>
            </a:r>
            <a:endParaRPr sz="2400">
              <a:solidFill>
                <a:schemeClr val="dk1"/>
              </a:solidFill>
              <a:latin typeface="DM Sans"/>
              <a:ea typeface="DM Sans"/>
              <a:cs typeface="DM Sans"/>
              <a:sym typeface="DM Sans"/>
            </a:endParaRPr>
          </a:p>
        </p:txBody>
      </p:sp>
      <p:sp>
        <p:nvSpPr>
          <p:cNvPr id="497" name="Google Shape;497;p115"/>
          <p:cNvSpPr txBox="1"/>
          <p:nvPr/>
        </p:nvSpPr>
        <p:spPr>
          <a:xfrm>
            <a:off x="677633" y="2429833"/>
            <a:ext cx="6749600" cy="2567329"/>
          </a:xfrm>
          <a:prstGeom prst="rect">
            <a:avLst/>
          </a:prstGeom>
          <a:noFill/>
          <a:ln>
            <a:noFill/>
          </a:ln>
        </p:spPr>
        <p:txBody>
          <a:bodyPr spcFirstLastPara="1" wrap="square" lIns="121900" tIns="121900" rIns="121900" bIns="121900" anchor="t" anchorCtr="0">
            <a:spAutoFit/>
          </a:bodyPr>
          <a:lstStyle/>
          <a:p>
            <a:r>
              <a:rPr lang="es" sz="2000">
                <a:latin typeface="DM Sans"/>
                <a:ea typeface="DM Sans"/>
                <a:cs typeface="DM Sans"/>
                <a:sym typeface="DM Sans"/>
              </a:rPr>
              <a:t>✅ Una autenticación por terceros está hecha para utilizarse como un botón de acceso rápido para un cliente, por lo tanto, levantaremos un servidor de express sencillo utilizando nuestro motor de plantillas. </a:t>
            </a:r>
            <a:endParaRPr sz="2000">
              <a:latin typeface="DM Sans"/>
              <a:ea typeface="DM Sans"/>
              <a:cs typeface="DM Sans"/>
              <a:sym typeface="DM Sans"/>
            </a:endParaRPr>
          </a:p>
          <a:p>
            <a:pPr>
              <a:spcBef>
                <a:spcPts val="1333"/>
              </a:spcBef>
            </a:pPr>
            <a:r>
              <a:rPr lang="es" sz="2000" b="1">
                <a:latin typeface="DM Sans"/>
                <a:ea typeface="DM Sans"/>
                <a:cs typeface="DM Sans"/>
                <a:sym typeface="DM Sans"/>
              </a:rPr>
              <a:t>La arquitectura será exactamente la misma</a:t>
            </a:r>
            <a:r>
              <a:rPr lang="es" sz="2000">
                <a:latin typeface="DM Sans"/>
                <a:ea typeface="DM Sans"/>
                <a:cs typeface="DM Sans"/>
                <a:sym typeface="DM Sans"/>
              </a:rPr>
              <a:t>. Además, tendremos que contar con las dependencias mostradas a continuación 👉 </a:t>
            </a:r>
            <a:endParaRPr sz="2000">
              <a:latin typeface="DM Sans"/>
              <a:ea typeface="DM Sans"/>
              <a:cs typeface="DM Sans"/>
              <a:sym typeface="DM Sans"/>
            </a:endParaRPr>
          </a:p>
        </p:txBody>
      </p:sp>
      <p:pic>
        <p:nvPicPr>
          <p:cNvPr id="498" name="Google Shape;498;p115"/>
          <p:cNvPicPr preferRelativeResize="0"/>
          <p:nvPr/>
        </p:nvPicPr>
        <p:blipFill>
          <a:blip r:embed="rId4">
            <a:alphaModFix/>
          </a:blip>
          <a:stretch>
            <a:fillRect/>
          </a:stretch>
        </p:blipFill>
        <p:spPr>
          <a:xfrm>
            <a:off x="8160270" y="2442100"/>
            <a:ext cx="3432133" cy="1973800"/>
          </a:xfrm>
          <a:prstGeom prst="rect">
            <a:avLst/>
          </a:prstGeom>
          <a:noFill/>
          <a:ln>
            <a:noFill/>
          </a:ln>
        </p:spPr>
      </p:pic>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16"/>
          <p:cNvSpPr txBox="1"/>
          <p:nvPr/>
        </p:nvSpPr>
        <p:spPr>
          <a:xfrm>
            <a:off x="0" y="640367"/>
            <a:ext cx="12091200" cy="656614"/>
          </a:xfrm>
          <a:prstGeom prst="rect">
            <a:avLst/>
          </a:prstGeom>
          <a:noFill/>
          <a:ln>
            <a:noFill/>
          </a:ln>
        </p:spPr>
        <p:txBody>
          <a:bodyPr spcFirstLastPara="1" wrap="square" lIns="121900" tIns="121900" rIns="121900" bIns="121900" anchor="t" anchorCtr="0">
            <a:spAutoFit/>
          </a:bodyPr>
          <a:lstStyle/>
          <a:p>
            <a:pPr algn="ctr"/>
            <a:r>
              <a:rPr lang="es" sz="2667" b="1">
                <a:solidFill>
                  <a:schemeClr val="lt1"/>
                </a:solidFill>
                <a:latin typeface="DM Sans"/>
                <a:ea typeface="DM Sans"/>
                <a:cs typeface="DM Sans"/>
                <a:sym typeface="DM Sans"/>
              </a:rPr>
              <a:t>Arquitectura elemental de un servidor con handlebars:</a:t>
            </a:r>
            <a:endParaRPr sz="2667" b="1">
              <a:solidFill>
                <a:schemeClr val="lt1"/>
              </a:solidFill>
              <a:latin typeface="DM Sans"/>
              <a:ea typeface="DM Sans"/>
              <a:cs typeface="DM Sans"/>
              <a:sym typeface="DM Sans"/>
            </a:endParaRPr>
          </a:p>
        </p:txBody>
      </p:sp>
      <p:pic>
        <p:nvPicPr>
          <p:cNvPr id="504" name="Google Shape;504;p116"/>
          <p:cNvPicPr preferRelativeResize="0"/>
          <p:nvPr/>
        </p:nvPicPr>
        <p:blipFill>
          <a:blip r:embed="rId3">
            <a:alphaModFix/>
          </a:blip>
          <a:stretch>
            <a:fillRect/>
          </a:stretch>
        </p:blipFill>
        <p:spPr>
          <a:xfrm>
            <a:off x="2668800" y="1399567"/>
            <a:ext cx="7050533" cy="5287900"/>
          </a:xfrm>
          <a:prstGeom prst="rect">
            <a:avLst/>
          </a:prstGeom>
          <a:noFill/>
          <a:ln>
            <a:noFill/>
          </a:ln>
        </p:spPr>
      </p:pic>
      <p:grpSp>
        <p:nvGrpSpPr>
          <p:cNvPr id="505" name="Google Shape;505;p116"/>
          <p:cNvGrpSpPr/>
          <p:nvPr/>
        </p:nvGrpSpPr>
        <p:grpSpPr>
          <a:xfrm>
            <a:off x="102858" y="105266"/>
            <a:ext cx="574765" cy="574765"/>
            <a:chOff x="7605951" y="217673"/>
            <a:chExt cx="738900" cy="738900"/>
          </a:xfrm>
        </p:grpSpPr>
        <p:sp>
          <p:nvSpPr>
            <p:cNvPr id="506" name="Google Shape;506;p116"/>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07" name="Google Shape;507;p116"/>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08" name="Google Shape;508;p116"/>
          <p:cNvSpPr txBox="1"/>
          <p:nvPr/>
        </p:nvSpPr>
        <p:spPr>
          <a:xfrm>
            <a:off x="733300" y="105234"/>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117"/>
          <p:cNvPicPr preferRelativeResize="0"/>
          <p:nvPr/>
        </p:nvPicPr>
        <p:blipFill>
          <a:blip r:embed="rId3">
            <a:alphaModFix/>
          </a:blip>
          <a:stretch>
            <a:fillRect/>
          </a:stretch>
        </p:blipFill>
        <p:spPr>
          <a:xfrm>
            <a:off x="632433" y="2524633"/>
            <a:ext cx="3922200" cy="3243800"/>
          </a:xfrm>
          <a:prstGeom prst="rect">
            <a:avLst/>
          </a:prstGeom>
          <a:noFill/>
          <a:ln>
            <a:noFill/>
          </a:ln>
        </p:spPr>
      </p:pic>
      <p:sp>
        <p:nvSpPr>
          <p:cNvPr id="514" name="Google Shape;514;p117"/>
          <p:cNvSpPr txBox="1"/>
          <p:nvPr/>
        </p:nvSpPr>
        <p:spPr>
          <a:xfrm>
            <a:off x="632267" y="1765434"/>
            <a:ext cx="3922400" cy="656614"/>
          </a:xfrm>
          <a:prstGeom prst="rect">
            <a:avLst/>
          </a:prstGeom>
          <a:noFill/>
          <a:ln>
            <a:noFill/>
          </a:ln>
        </p:spPr>
        <p:txBody>
          <a:bodyPr spcFirstLastPara="1" wrap="square" lIns="121900" tIns="121900" rIns="121900" bIns="121900" anchor="t" anchorCtr="0">
            <a:spAutoFit/>
          </a:bodyPr>
          <a:lstStyle/>
          <a:p>
            <a:r>
              <a:rPr lang="es" sz="2667" b="1">
                <a:solidFill>
                  <a:schemeClr val="lt1"/>
                </a:solidFill>
                <a:latin typeface="DM Sans"/>
                <a:ea typeface="DM Sans"/>
                <a:cs typeface="DM Sans"/>
                <a:sym typeface="DM Sans"/>
              </a:rPr>
              <a:t>views.router.js</a:t>
            </a:r>
            <a:endParaRPr sz="2667" b="1">
              <a:solidFill>
                <a:schemeClr val="lt1"/>
              </a:solidFill>
              <a:latin typeface="DM Sans"/>
              <a:ea typeface="DM Sans"/>
              <a:cs typeface="DM Sans"/>
              <a:sym typeface="DM Sans"/>
            </a:endParaRPr>
          </a:p>
        </p:txBody>
      </p:sp>
      <p:sp>
        <p:nvSpPr>
          <p:cNvPr id="515" name="Google Shape;515;p117"/>
          <p:cNvSpPr txBox="1"/>
          <p:nvPr/>
        </p:nvSpPr>
        <p:spPr>
          <a:xfrm>
            <a:off x="4688867" y="1348967"/>
            <a:ext cx="5205600" cy="1066855"/>
          </a:xfrm>
          <a:prstGeom prst="rect">
            <a:avLst/>
          </a:prstGeom>
          <a:noFill/>
          <a:ln>
            <a:noFill/>
          </a:ln>
        </p:spPr>
        <p:txBody>
          <a:bodyPr spcFirstLastPara="1" wrap="square" lIns="121900" tIns="121900" rIns="121900" bIns="121900" anchor="t" anchorCtr="0">
            <a:spAutoFit/>
          </a:bodyPr>
          <a:lstStyle/>
          <a:p>
            <a:r>
              <a:rPr lang="es" sz="3333" b="1">
                <a:solidFill>
                  <a:schemeClr val="lt1"/>
                </a:solidFill>
                <a:latin typeface="DM Sans"/>
                <a:ea typeface="DM Sans"/>
                <a:cs typeface="DM Sans"/>
                <a:sym typeface="DM Sans"/>
              </a:rPr>
              <a:t>login.handlebars</a:t>
            </a:r>
            <a:endParaRPr sz="3333" b="1">
              <a:solidFill>
                <a:schemeClr val="lt1"/>
              </a:solidFill>
              <a:latin typeface="DM Sans"/>
              <a:ea typeface="DM Sans"/>
              <a:cs typeface="DM Sans"/>
              <a:sym typeface="DM Sans"/>
            </a:endParaRPr>
          </a:p>
          <a:p>
            <a:r>
              <a:rPr lang="es" sz="2000">
                <a:solidFill>
                  <a:schemeClr val="lt1"/>
                </a:solidFill>
                <a:latin typeface="DM Sans"/>
                <a:ea typeface="DM Sans"/>
                <a:cs typeface="DM Sans"/>
                <a:sym typeface="DM Sans"/>
              </a:rPr>
              <a:t>(Aquí conectaremos con github)</a:t>
            </a:r>
            <a:endParaRPr sz="2000">
              <a:solidFill>
                <a:schemeClr val="lt1"/>
              </a:solidFill>
              <a:latin typeface="DM Sans"/>
              <a:ea typeface="DM Sans"/>
              <a:cs typeface="DM Sans"/>
              <a:sym typeface="DM Sans"/>
            </a:endParaRPr>
          </a:p>
        </p:txBody>
      </p:sp>
      <p:pic>
        <p:nvPicPr>
          <p:cNvPr id="516" name="Google Shape;516;p117"/>
          <p:cNvPicPr preferRelativeResize="0"/>
          <p:nvPr/>
        </p:nvPicPr>
        <p:blipFill>
          <a:blip r:embed="rId4">
            <a:alphaModFix/>
          </a:blip>
          <a:stretch>
            <a:fillRect/>
          </a:stretch>
        </p:blipFill>
        <p:spPr>
          <a:xfrm>
            <a:off x="4688867" y="2518567"/>
            <a:ext cx="7385799" cy="1384133"/>
          </a:xfrm>
          <a:prstGeom prst="rect">
            <a:avLst/>
          </a:prstGeom>
          <a:noFill/>
          <a:ln>
            <a:noFill/>
          </a:ln>
        </p:spPr>
      </p:pic>
      <p:grpSp>
        <p:nvGrpSpPr>
          <p:cNvPr id="517" name="Google Shape;517;p117"/>
          <p:cNvGrpSpPr/>
          <p:nvPr/>
        </p:nvGrpSpPr>
        <p:grpSpPr>
          <a:xfrm>
            <a:off x="102858" y="105266"/>
            <a:ext cx="574765" cy="574765"/>
            <a:chOff x="7605951" y="217673"/>
            <a:chExt cx="738900" cy="738900"/>
          </a:xfrm>
        </p:grpSpPr>
        <p:sp>
          <p:nvSpPr>
            <p:cNvPr id="518" name="Google Shape;518;p117"/>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19" name="Google Shape;519;p117"/>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520" name="Google Shape;520;p117"/>
          <p:cNvSpPr txBox="1"/>
          <p:nvPr/>
        </p:nvSpPr>
        <p:spPr>
          <a:xfrm>
            <a:off x="733300" y="105234"/>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18"/>
          <p:cNvSpPr/>
          <p:nvPr/>
        </p:nvSpPr>
        <p:spPr>
          <a:xfrm>
            <a:off x="863200" y="1888733"/>
            <a:ext cx="10465600" cy="38864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26" name="Google Shape;526;p118"/>
          <p:cNvSpPr txBox="1"/>
          <p:nvPr/>
        </p:nvSpPr>
        <p:spPr>
          <a:xfrm>
            <a:off x="392200" y="1069467"/>
            <a:ext cx="11407600" cy="615577"/>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2667" b="1">
                <a:solidFill>
                  <a:schemeClr val="lt1"/>
                </a:solidFill>
                <a:latin typeface="DM Sans"/>
                <a:ea typeface="DM Sans"/>
                <a:cs typeface="DM Sans"/>
                <a:sym typeface="DM Sans"/>
              </a:rPr>
              <a:t>Creamos nuestro passport.config</a:t>
            </a:r>
            <a:endParaRPr sz="2667" b="1">
              <a:solidFill>
                <a:schemeClr val="lt1"/>
              </a:solidFill>
              <a:latin typeface="DM Sans"/>
              <a:ea typeface="DM Sans"/>
              <a:cs typeface="DM Sans"/>
              <a:sym typeface="DM Sans"/>
            </a:endParaRPr>
          </a:p>
        </p:txBody>
      </p:sp>
      <p:sp>
        <p:nvSpPr>
          <p:cNvPr id="527" name="Google Shape;527;p118"/>
          <p:cNvSpPr txBox="1"/>
          <p:nvPr/>
        </p:nvSpPr>
        <p:spPr>
          <a:xfrm>
            <a:off x="1164133" y="2722867"/>
            <a:ext cx="4986800" cy="2965387"/>
          </a:xfrm>
          <a:prstGeom prst="rect">
            <a:avLst/>
          </a:prstGeom>
          <a:noFill/>
          <a:ln>
            <a:noFill/>
          </a:ln>
        </p:spPr>
        <p:txBody>
          <a:bodyPr spcFirstLastPara="1" wrap="square" lIns="121900" tIns="121900" rIns="121900" bIns="121900" anchor="t" anchorCtr="0">
            <a:spAutoFit/>
          </a:bodyPr>
          <a:lstStyle/>
          <a:p>
            <a:pPr marL="609585" indent="-410623">
              <a:buClr>
                <a:schemeClr val="accent4"/>
              </a:buClr>
              <a:buSzPts val="1250"/>
              <a:buFont typeface="DM Sans"/>
              <a:buChar char="✓"/>
            </a:pPr>
            <a:r>
              <a:rPr lang="es" sz="1667">
                <a:latin typeface="DM Sans"/>
                <a:ea typeface="DM Sans"/>
                <a:cs typeface="DM Sans"/>
                <a:sym typeface="DM Sans"/>
              </a:rPr>
              <a:t>Importaremos el core de passport.</a:t>
            </a:r>
            <a:endParaRPr sz="1667">
              <a:latin typeface="DM Sans"/>
              <a:ea typeface="DM Sans"/>
              <a:cs typeface="DM Sans"/>
              <a:sym typeface="DM Sans"/>
            </a:endParaRPr>
          </a:p>
          <a:p>
            <a:pPr marL="609585" indent="-410623">
              <a:spcBef>
                <a:spcPts val="1333"/>
              </a:spcBef>
              <a:buClr>
                <a:schemeClr val="accent4"/>
              </a:buClr>
              <a:buSzPts val="1250"/>
              <a:buFont typeface="DM Sans"/>
              <a:buChar char="✓"/>
            </a:pPr>
            <a:r>
              <a:rPr lang="es" sz="1667">
                <a:latin typeface="DM Sans"/>
                <a:ea typeface="DM Sans"/>
                <a:cs typeface="DM Sans"/>
                <a:sym typeface="DM Sans"/>
              </a:rPr>
              <a:t>Importaremos la estrategia a utilizar (en este caso la de Github).</a:t>
            </a:r>
            <a:endParaRPr sz="1667">
              <a:latin typeface="DM Sans"/>
              <a:ea typeface="DM Sans"/>
              <a:cs typeface="DM Sans"/>
              <a:sym typeface="DM Sans"/>
            </a:endParaRPr>
          </a:p>
          <a:p>
            <a:pPr marL="609585" indent="-410623">
              <a:spcBef>
                <a:spcPts val="1333"/>
              </a:spcBef>
              <a:buClr>
                <a:schemeClr val="accent4"/>
              </a:buClr>
              <a:buSzPts val="1250"/>
              <a:buFont typeface="DM Sans"/>
              <a:buChar char="✓"/>
            </a:pPr>
            <a:r>
              <a:rPr lang="es" sz="1667">
                <a:latin typeface="DM Sans"/>
                <a:ea typeface="DM Sans"/>
                <a:cs typeface="DM Sans"/>
                <a:sym typeface="DM Sans"/>
              </a:rPr>
              <a:t>Importaremos el servicio de Usuarios que hemos utilizado para mongo.</a:t>
            </a:r>
            <a:endParaRPr sz="1667">
              <a:latin typeface="DM Sans"/>
              <a:ea typeface="DM Sans"/>
              <a:cs typeface="DM Sans"/>
              <a:sym typeface="DM Sans"/>
            </a:endParaRPr>
          </a:p>
          <a:p>
            <a:pPr marL="609585" indent="-410623">
              <a:spcBef>
                <a:spcPts val="1333"/>
              </a:spcBef>
              <a:spcAft>
                <a:spcPts val="1333"/>
              </a:spcAft>
              <a:buClr>
                <a:schemeClr val="accent4"/>
              </a:buClr>
              <a:buSzPts val="1250"/>
              <a:buFont typeface="DM Sans"/>
              <a:buChar char="✓"/>
            </a:pPr>
            <a:r>
              <a:rPr lang="es" sz="1667">
                <a:latin typeface="DM Sans"/>
                <a:ea typeface="DM Sans"/>
                <a:cs typeface="DM Sans"/>
                <a:sym typeface="DM Sans"/>
              </a:rPr>
              <a:t>Crearemos y exportaremos nuestra función de inicialización, con su serializador y deserializador.</a:t>
            </a:r>
            <a:endParaRPr sz="1667">
              <a:latin typeface="DM Sans"/>
              <a:ea typeface="DM Sans"/>
              <a:cs typeface="DM Sans"/>
              <a:sym typeface="DM Sans"/>
            </a:endParaRPr>
          </a:p>
        </p:txBody>
      </p:sp>
      <p:sp>
        <p:nvSpPr>
          <p:cNvPr id="528" name="Google Shape;528;p118"/>
          <p:cNvSpPr txBox="1"/>
          <p:nvPr/>
        </p:nvSpPr>
        <p:spPr>
          <a:xfrm>
            <a:off x="1164133" y="1972034"/>
            <a:ext cx="5258800" cy="779532"/>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1733">
                <a:latin typeface="DM Sans"/>
                <a:ea typeface="DM Sans"/>
                <a:cs typeface="DM Sans"/>
                <a:sym typeface="DM Sans"/>
              </a:rPr>
              <a:t>Se creará un archivo </a:t>
            </a:r>
            <a:r>
              <a:rPr lang="es" sz="1733" b="1">
                <a:latin typeface="DM Sans"/>
                <a:ea typeface="DM Sans"/>
                <a:cs typeface="DM Sans"/>
                <a:sym typeface="DM Sans"/>
              </a:rPr>
              <a:t>passport.config.js</a:t>
            </a:r>
            <a:r>
              <a:rPr lang="es" sz="1733">
                <a:latin typeface="DM Sans"/>
                <a:ea typeface="DM Sans"/>
                <a:cs typeface="DM Sans"/>
                <a:sym typeface="DM Sans"/>
              </a:rPr>
              <a:t> en la </a:t>
            </a:r>
            <a:r>
              <a:rPr lang="es" sz="1733" b="1">
                <a:latin typeface="DM Sans"/>
                <a:ea typeface="DM Sans"/>
                <a:cs typeface="DM Sans"/>
                <a:sym typeface="DM Sans"/>
              </a:rPr>
              <a:t>carpeta config</a:t>
            </a:r>
            <a:r>
              <a:rPr lang="es" sz="1733">
                <a:latin typeface="DM Sans"/>
                <a:ea typeface="DM Sans"/>
                <a:cs typeface="DM Sans"/>
                <a:sym typeface="DM Sans"/>
              </a:rPr>
              <a:t> de nuestro proyecto:</a:t>
            </a:r>
            <a:endParaRPr sz="1733">
              <a:solidFill>
                <a:srgbClr val="000000"/>
              </a:solidFill>
              <a:latin typeface="DM Sans"/>
              <a:ea typeface="DM Sans"/>
              <a:cs typeface="DM Sans"/>
              <a:sym typeface="DM Sans"/>
            </a:endParaRPr>
          </a:p>
        </p:txBody>
      </p:sp>
      <p:pic>
        <p:nvPicPr>
          <p:cNvPr id="529" name="Google Shape;529;p118"/>
          <p:cNvPicPr preferRelativeResize="0"/>
          <p:nvPr/>
        </p:nvPicPr>
        <p:blipFill>
          <a:blip r:embed="rId3">
            <a:alphaModFix/>
          </a:blip>
          <a:stretch>
            <a:fillRect/>
          </a:stretch>
        </p:blipFill>
        <p:spPr>
          <a:xfrm>
            <a:off x="6422950" y="2083381"/>
            <a:ext cx="4604900" cy="3451100"/>
          </a:xfrm>
          <a:prstGeom prst="rect">
            <a:avLst/>
          </a:prstGeom>
          <a:noFill/>
          <a:ln>
            <a:noFill/>
          </a:ln>
        </p:spPr>
      </p:pic>
      <p:grpSp>
        <p:nvGrpSpPr>
          <p:cNvPr id="530" name="Google Shape;530;p118"/>
          <p:cNvGrpSpPr/>
          <p:nvPr/>
        </p:nvGrpSpPr>
        <p:grpSpPr>
          <a:xfrm>
            <a:off x="102858" y="105266"/>
            <a:ext cx="574765" cy="574765"/>
            <a:chOff x="7605951" y="217673"/>
            <a:chExt cx="738900" cy="738900"/>
          </a:xfrm>
        </p:grpSpPr>
        <p:sp>
          <p:nvSpPr>
            <p:cNvPr id="531" name="Google Shape;531;p118"/>
            <p:cNvSpPr/>
            <p:nvPr/>
          </p:nvSpPr>
          <p:spPr>
            <a:xfrm>
              <a:off x="7605951" y="217673"/>
              <a:ext cx="738900" cy="7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32" name="Google Shape;532;p11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33" name="Google Shape;533;p118"/>
          <p:cNvSpPr txBox="1"/>
          <p:nvPr/>
        </p:nvSpPr>
        <p:spPr>
          <a:xfrm>
            <a:off x="733300" y="105234"/>
            <a:ext cx="4938800" cy="574412"/>
          </a:xfrm>
          <a:prstGeom prst="rect">
            <a:avLst/>
          </a:prstGeom>
          <a:noFill/>
          <a:ln>
            <a:noFill/>
          </a:ln>
        </p:spPr>
        <p:txBody>
          <a:bodyPr spcFirstLastPara="1" wrap="square" lIns="121900" tIns="121900" rIns="121900" bIns="121900" anchor="t" anchorCtr="0">
            <a:spAutoFit/>
          </a:bodyPr>
          <a:lstStyle/>
          <a:p>
            <a:r>
              <a:rPr lang="es" sz="2133">
                <a:solidFill>
                  <a:schemeClr val="lt1"/>
                </a:solidFill>
                <a:latin typeface="DM Sans"/>
                <a:ea typeface="DM Sans"/>
                <a:cs typeface="DM Sans"/>
                <a:sym typeface="DM Sans"/>
              </a:rPr>
              <a:t>APROXIMACIÓN AL PROCESO</a:t>
            </a:r>
            <a:endParaRPr sz="2400">
              <a:solidFill>
                <a:schemeClr val="lt1"/>
              </a:solidFill>
              <a:latin typeface="DM Sans"/>
              <a:ea typeface="DM Sans"/>
              <a:cs typeface="DM Sans"/>
              <a:sym typeface="DM Sans"/>
            </a:endParaRPr>
          </a:p>
        </p:txBody>
      </p:sp>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19"/>
          <p:cNvSpPr txBox="1"/>
          <p:nvPr/>
        </p:nvSpPr>
        <p:spPr>
          <a:xfrm>
            <a:off x="50400" y="124968"/>
            <a:ext cx="12091200" cy="656614"/>
          </a:xfrm>
          <a:prstGeom prst="rect">
            <a:avLst/>
          </a:prstGeom>
          <a:noFill/>
          <a:ln>
            <a:noFill/>
          </a:ln>
        </p:spPr>
        <p:txBody>
          <a:bodyPr spcFirstLastPara="1" wrap="square" lIns="121900" tIns="121900" rIns="121900" bIns="121900" anchor="t" anchorCtr="0">
            <a:spAutoFit/>
          </a:bodyPr>
          <a:lstStyle/>
          <a:p>
            <a:pPr algn="ctr"/>
            <a:r>
              <a:rPr lang="es" sz="2667" b="1">
                <a:solidFill>
                  <a:schemeClr val="lt1"/>
                </a:solidFill>
                <a:latin typeface="DM Sans"/>
                <a:ea typeface="DM Sans"/>
                <a:cs typeface="DM Sans"/>
                <a:sym typeface="DM Sans"/>
              </a:rPr>
              <a:t>Creando nuestra estrategia de Github</a:t>
            </a:r>
            <a:endParaRPr sz="2667">
              <a:solidFill>
                <a:schemeClr val="lt1"/>
              </a:solidFill>
              <a:latin typeface="DM Sans"/>
              <a:ea typeface="DM Sans"/>
              <a:cs typeface="DM Sans"/>
              <a:sym typeface="DM Sans"/>
            </a:endParaRPr>
          </a:p>
        </p:txBody>
      </p:sp>
      <p:pic>
        <p:nvPicPr>
          <p:cNvPr id="539" name="Google Shape;539;p119"/>
          <p:cNvPicPr preferRelativeResize="0"/>
          <p:nvPr/>
        </p:nvPicPr>
        <p:blipFill>
          <a:blip r:embed="rId3">
            <a:alphaModFix/>
          </a:blip>
          <a:stretch>
            <a:fillRect/>
          </a:stretch>
        </p:blipFill>
        <p:spPr>
          <a:xfrm>
            <a:off x="2258034" y="860801"/>
            <a:ext cx="8056532" cy="5222668"/>
          </a:xfrm>
          <a:prstGeom prst="rect">
            <a:avLst/>
          </a:prstGeom>
          <a:noFill/>
          <a:ln>
            <a:noFill/>
          </a:ln>
        </p:spPr>
      </p:pic>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120"/>
          <p:cNvPicPr preferRelativeResize="0"/>
          <p:nvPr/>
        </p:nvPicPr>
        <p:blipFill>
          <a:blip r:embed="rId3">
            <a:alphaModFix/>
          </a:blip>
          <a:stretch>
            <a:fillRect/>
          </a:stretch>
        </p:blipFill>
        <p:spPr>
          <a:xfrm>
            <a:off x="711201" y="1999334"/>
            <a:ext cx="11035401" cy="3931367"/>
          </a:xfrm>
          <a:prstGeom prst="rect">
            <a:avLst/>
          </a:prstGeom>
          <a:noFill/>
          <a:ln>
            <a:noFill/>
          </a:ln>
        </p:spPr>
      </p:pic>
      <p:sp>
        <p:nvSpPr>
          <p:cNvPr id="545" name="Google Shape;545;p120"/>
          <p:cNvSpPr txBox="1"/>
          <p:nvPr/>
        </p:nvSpPr>
        <p:spPr>
          <a:xfrm>
            <a:off x="869100" y="347768"/>
            <a:ext cx="10719600" cy="1887912"/>
          </a:xfrm>
          <a:prstGeom prst="rect">
            <a:avLst/>
          </a:prstGeom>
          <a:noFill/>
          <a:ln>
            <a:noFill/>
          </a:ln>
        </p:spPr>
        <p:txBody>
          <a:bodyPr spcFirstLastPara="1" wrap="square" lIns="121900" tIns="121900" rIns="121900" bIns="121900" anchor="t" anchorCtr="0">
            <a:spAutoFit/>
          </a:bodyPr>
          <a:lstStyle/>
          <a:p>
            <a:r>
              <a:rPr lang="es" sz="2667" b="1">
                <a:solidFill>
                  <a:schemeClr val="lt1"/>
                </a:solidFill>
                <a:latin typeface="DM Sans"/>
                <a:ea typeface="DM Sans"/>
                <a:cs typeface="DM Sans"/>
                <a:sym typeface="DM Sans"/>
              </a:rPr>
              <a:t>Y conectamos el router de sessions.router.js. Nota cómo se manda a llamar dos veces passport, uno para la redirección y otro para el proceso de callback</a:t>
            </a:r>
            <a:endParaRPr sz="2667" b="1">
              <a:solidFill>
                <a:schemeClr val="lt1"/>
              </a:solidFill>
              <a:latin typeface="DM Sans"/>
              <a:ea typeface="DM Sans"/>
              <a:cs typeface="DM Sans"/>
              <a:sym typeface="DM Sans"/>
            </a:endParaRPr>
          </a:p>
          <a:p>
            <a:endParaRPr sz="2667" b="1">
              <a:solidFill>
                <a:schemeClr val="lt1"/>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7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Javascript y ES8</a:t>
            </a:r>
            <a:endParaRPr sz="5333" b="1">
              <a:solidFill>
                <a:schemeClr val="dk1"/>
              </a:solidFill>
              <a:latin typeface="DM Sans"/>
              <a:ea typeface="DM Sans"/>
              <a:cs typeface="DM Sans"/>
              <a:sym typeface="DM Sans"/>
            </a:endParaRPr>
          </a:p>
        </p:txBody>
      </p:sp>
    </p:spTree>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21"/>
          <p:cNvSpPr txBox="1"/>
          <p:nvPr/>
        </p:nvSpPr>
        <p:spPr>
          <a:xfrm>
            <a:off x="50400" y="323734"/>
            <a:ext cx="12091200" cy="1067047"/>
          </a:xfrm>
          <a:prstGeom prst="rect">
            <a:avLst/>
          </a:prstGeom>
          <a:noFill/>
          <a:ln>
            <a:noFill/>
          </a:ln>
        </p:spPr>
        <p:txBody>
          <a:bodyPr spcFirstLastPara="1" wrap="square" lIns="121900" tIns="121900" rIns="121900" bIns="121900" anchor="t" anchorCtr="0">
            <a:spAutoFit/>
          </a:bodyPr>
          <a:lstStyle/>
          <a:p>
            <a:pPr algn="ctr"/>
            <a:r>
              <a:rPr lang="es" sz="2667" b="1">
                <a:solidFill>
                  <a:schemeClr val="lt1"/>
                </a:solidFill>
                <a:latin typeface="DM Sans"/>
                <a:ea typeface="DM Sans"/>
                <a:cs typeface="DM Sans"/>
                <a:sym typeface="DM Sans"/>
              </a:rPr>
              <a:t>Al llamar al botón “Entrar con Github” </a:t>
            </a:r>
            <a:endParaRPr sz="2667" b="1">
              <a:solidFill>
                <a:schemeClr val="lt1"/>
              </a:solidFill>
              <a:latin typeface="DM Sans"/>
              <a:ea typeface="DM Sans"/>
              <a:cs typeface="DM Sans"/>
              <a:sym typeface="DM Sans"/>
            </a:endParaRPr>
          </a:p>
          <a:p>
            <a:pPr algn="ctr"/>
            <a:r>
              <a:rPr lang="es" sz="2667">
                <a:solidFill>
                  <a:schemeClr val="lt1"/>
                </a:solidFill>
                <a:latin typeface="DM Sans"/>
                <a:ea typeface="DM Sans"/>
                <a:cs typeface="DM Sans"/>
                <a:sym typeface="DM Sans"/>
              </a:rPr>
              <a:t>(localizado en login.handlebars)</a:t>
            </a:r>
            <a:endParaRPr sz="2667">
              <a:solidFill>
                <a:schemeClr val="lt1"/>
              </a:solidFill>
              <a:latin typeface="DM Sans"/>
              <a:ea typeface="DM Sans"/>
              <a:cs typeface="DM Sans"/>
              <a:sym typeface="DM Sans"/>
            </a:endParaRPr>
          </a:p>
        </p:txBody>
      </p:sp>
      <p:pic>
        <p:nvPicPr>
          <p:cNvPr id="551" name="Google Shape;551;p121"/>
          <p:cNvPicPr preferRelativeResize="0"/>
          <p:nvPr/>
        </p:nvPicPr>
        <p:blipFill>
          <a:blip r:embed="rId3">
            <a:alphaModFix/>
          </a:blip>
          <a:stretch>
            <a:fillRect/>
          </a:stretch>
        </p:blipFill>
        <p:spPr>
          <a:xfrm>
            <a:off x="3084167" y="1573800"/>
            <a:ext cx="8946432" cy="4431400"/>
          </a:xfrm>
          <a:prstGeom prst="rect">
            <a:avLst/>
          </a:prstGeom>
          <a:noFill/>
          <a:ln>
            <a:noFill/>
          </a:ln>
          <a:effectLst>
            <a:outerShdw blurRad="57150" dist="19050" dir="5400000" algn="bl" rotWithShape="0">
              <a:srgbClr val="000000">
                <a:alpha val="50000"/>
              </a:srgbClr>
            </a:outerShdw>
          </a:effectLst>
        </p:spPr>
      </p:pic>
      <p:sp>
        <p:nvSpPr>
          <p:cNvPr id="552" name="Google Shape;552;p121"/>
          <p:cNvSpPr txBox="1"/>
          <p:nvPr/>
        </p:nvSpPr>
        <p:spPr>
          <a:xfrm>
            <a:off x="167500" y="1573800"/>
            <a:ext cx="2748000" cy="2379585"/>
          </a:xfrm>
          <a:prstGeom prst="rect">
            <a:avLst/>
          </a:prstGeom>
          <a:noFill/>
          <a:ln>
            <a:noFill/>
          </a:ln>
        </p:spPr>
        <p:txBody>
          <a:bodyPr spcFirstLastPara="1" wrap="square" lIns="121900" tIns="121900" rIns="121900" bIns="121900" anchor="t" anchorCtr="0">
            <a:spAutoFit/>
          </a:bodyPr>
          <a:lstStyle/>
          <a:p>
            <a:r>
              <a:rPr lang="es" sz="1733">
                <a:solidFill>
                  <a:schemeClr val="lt1"/>
                </a:solidFill>
                <a:latin typeface="DM Sans"/>
                <a:ea typeface="DM Sans"/>
                <a:cs typeface="DM Sans"/>
                <a:sym typeface="DM Sans"/>
              </a:rPr>
              <a:t>Github redireccionará a su propia pantalla de login. Una vez logueado, </a:t>
            </a:r>
            <a:r>
              <a:rPr lang="es" sz="1733" b="1">
                <a:solidFill>
                  <a:schemeClr val="lt1"/>
                </a:solidFill>
                <a:latin typeface="DM Sans"/>
                <a:ea typeface="DM Sans"/>
                <a:cs typeface="DM Sans"/>
                <a:sym typeface="DM Sans"/>
              </a:rPr>
              <a:t>el perfil de logueo </a:t>
            </a:r>
            <a:r>
              <a:rPr lang="es" sz="1733">
                <a:solidFill>
                  <a:schemeClr val="lt1"/>
                </a:solidFill>
                <a:latin typeface="DM Sans"/>
                <a:ea typeface="DM Sans"/>
                <a:cs typeface="DM Sans"/>
                <a:sym typeface="DM Sans"/>
              </a:rPr>
              <a:t>llegará a nuestra estrategia de passport y podremos tomar lo que necesitemos: </a:t>
            </a:r>
            <a:endParaRPr sz="1733">
              <a:solidFill>
                <a:schemeClr val="lt1"/>
              </a:solidFill>
              <a:latin typeface="DM Sans"/>
              <a:ea typeface="DM Sans"/>
              <a:cs typeface="DM Sans"/>
              <a:sym typeface="DM Sans"/>
            </a:endParaRPr>
          </a:p>
        </p:txBody>
      </p:sp>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22"/>
          <p:cNvSpPr/>
          <p:nvPr/>
        </p:nvSpPr>
        <p:spPr>
          <a:xfrm>
            <a:off x="520767" y="1262467"/>
            <a:ext cx="11150400" cy="5069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58" name="Google Shape;558;p122"/>
          <p:cNvSpPr txBox="1"/>
          <p:nvPr/>
        </p:nvSpPr>
        <p:spPr>
          <a:xfrm>
            <a:off x="1948400" y="395800"/>
            <a:ext cx="8295200" cy="615577"/>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2667" b="1">
                <a:solidFill>
                  <a:schemeClr val="lt1"/>
                </a:solidFill>
                <a:latin typeface="DM Sans"/>
                <a:ea typeface="DM Sans"/>
                <a:cs typeface="DM Sans"/>
                <a:sym typeface="DM Sans"/>
              </a:rPr>
              <a:t>¿Qué hacer con ese perfil?</a:t>
            </a:r>
            <a:endParaRPr sz="2667" b="1">
              <a:solidFill>
                <a:schemeClr val="lt1"/>
              </a:solidFill>
              <a:latin typeface="DM Sans"/>
              <a:ea typeface="DM Sans"/>
              <a:cs typeface="DM Sans"/>
              <a:sym typeface="DM Sans"/>
            </a:endParaRPr>
          </a:p>
        </p:txBody>
      </p:sp>
      <p:sp>
        <p:nvSpPr>
          <p:cNvPr id="559" name="Google Shape;559;p122"/>
          <p:cNvSpPr txBox="1"/>
          <p:nvPr/>
        </p:nvSpPr>
        <p:spPr>
          <a:xfrm>
            <a:off x="603100" y="1431401"/>
            <a:ext cx="11002800" cy="1354176"/>
          </a:xfrm>
          <a:prstGeom prst="rect">
            <a:avLst/>
          </a:prstGeom>
          <a:noFill/>
          <a:ln>
            <a:noFill/>
          </a:ln>
        </p:spPr>
        <p:txBody>
          <a:bodyPr spcFirstLastPara="1" wrap="square" lIns="121900" tIns="121900" rIns="121900" bIns="121900" anchor="t" anchorCtr="0">
            <a:spAutoFit/>
          </a:bodyPr>
          <a:lstStyle/>
          <a:p>
            <a:r>
              <a:rPr lang="es">
                <a:latin typeface="DM Sans"/>
                <a:ea typeface="DM Sans"/>
                <a:cs typeface="DM Sans"/>
                <a:sym typeface="DM Sans"/>
              </a:rPr>
              <a:t>Una vez que el usuario se loguea y trae la información del perfil, puedes tomar los datos que necesitas crear el propio usuario en base de datos 😉. Así, la próxima vez que visite tu sitio web, si presiona nuevamente el botón “entrar con github” podrás reconocer y comparar los datos del perfil con los que tienes en la base de datos y, en lugar de crearlo nuevamente, solo devolverlo. </a:t>
            </a:r>
            <a:endParaRPr>
              <a:latin typeface="DM Sans"/>
              <a:ea typeface="DM Sans"/>
              <a:cs typeface="DM Sans"/>
              <a:sym typeface="DM Sans"/>
            </a:endParaRPr>
          </a:p>
        </p:txBody>
      </p:sp>
      <p:pic>
        <p:nvPicPr>
          <p:cNvPr id="560" name="Google Shape;560;p122"/>
          <p:cNvPicPr preferRelativeResize="0"/>
          <p:nvPr/>
        </p:nvPicPr>
        <p:blipFill>
          <a:blip r:embed="rId3">
            <a:alphaModFix/>
          </a:blip>
          <a:stretch>
            <a:fillRect/>
          </a:stretch>
        </p:blipFill>
        <p:spPr>
          <a:xfrm>
            <a:off x="2550400" y="2923700"/>
            <a:ext cx="7091133" cy="2953200"/>
          </a:xfrm>
          <a:prstGeom prst="rect">
            <a:avLst/>
          </a:prstGeom>
          <a:noFill/>
          <a:ln>
            <a:noFill/>
          </a:ln>
        </p:spPr>
      </p:pic>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23"/>
          <p:cNvSpPr/>
          <p:nvPr/>
        </p:nvSpPr>
        <p:spPr>
          <a:xfrm>
            <a:off x="520767" y="1262467"/>
            <a:ext cx="11150400" cy="5069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66" name="Google Shape;566;p123"/>
          <p:cNvPicPr preferRelativeResize="0"/>
          <p:nvPr/>
        </p:nvPicPr>
        <p:blipFill>
          <a:blip r:embed="rId3">
            <a:alphaModFix/>
          </a:blip>
          <a:stretch>
            <a:fillRect/>
          </a:stretch>
        </p:blipFill>
        <p:spPr>
          <a:xfrm>
            <a:off x="6617151" y="1523567"/>
            <a:ext cx="4711700" cy="2032000"/>
          </a:xfrm>
          <a:prstGeom prst="rect">
            <a:avLst/>
          </a:prstGeom>
          <a:noFill/>
          <a:ln>
            <a:noFill/>
          </a:ln>
        </p:spPr>
      </p:pic>
      <p:sp>
        <p:nvSpPr>
          <p:cNvPr id="567" name="Google Shape;567;p123"/>
          <p:cNvSpPr txBox="1"/>
          <p:nvPr/>
        </p:nvSpPr>
        <p:spPr>
          <a:xfrm>
            <a:off x="1948400" y="2164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Todo listo</a:t>
            </a:r>
            <a:endParaRPr sz="4667" b="1">
              <a:solidFill>
                <a:schemeClr val="lt1"/>
              </a:solidFill>
              <a:latin typeface="DM Sans"/>
              <a:ea typeface="DM Sans"/>
              <a:cs typeface="DM Sans"/>
              <a:sym typeface="DM Sans"/>
            </a:endParaRPr>
          </a:p>
        </p:txBody>
      </p:sp>
      <p:sp>
        <p:nvSpPr>
          <p:cNvPr id="568" name="Google Shape;568;p123"/>
          <p:cNvSpPr txBox="1"/>
          <p:nvPr/>
        </p:nvSpPr>
        <p:spPr>
          <a:xfrm>
            <a:off x="887700" y="1467667"/>
            <a:ext cx="4986800" cy="4581535"/>
          </a:xfrm>
          <a:prstGeom prst="rect">
            <a:avLst/>
          </a:prstGeom>
          <a:noFill/>
          <a:ln>
            <a:noFill/>
          </a:ln>
        </p:spPr>
        <p:txBody>
          <a:bodyPr spcFirstLastPara="1" wrap="square" lIns="121900" tIns="121900" rIns="121900" bIns="121900" anchor="t" anchorCtr="0">
            <a:spAutoFit/>
          </a:bodyPr>
          <a:lstStyle/>
          <a:p>
            <a:pPr marL="609585" indent="-410623">
              <a:buClr>
                <a:schemeClr val="accent4"/>
              </a:buClr>
              <a:buSzPts val="1250"/>
              <a:buFont typeface="DM Sans"/>
              <a:buChar char="✓"/>
            </a:pPr>
            <a:r>
              <a:rPr lang="es" sz="1667">
                <a:latin typeface="DM Sans"/>
                <a:ea typeface="DM Sans"/>
                <a:cs typeface="DM Sans"/>
                <a:sym typeface="DM Sans"/>
              </a:rPr>
              <a:t>El botón redireccionó al login de Github.</a:t>
            </a:r>
            <a:endParaRPr sz="1667">
              <a:latin typeface="DM Sans"/>
              <a:ea typeface="DM Sans"/>
              <a:cs typeface="DM Sans"/>
              <a:sym typeface="DM Sans"/>
            </a:endParaRPr>
          </a:p>
          <a:p>
            <a:pPr marL="609585" indent="-410623">
              <a:spcBef>
                <a:spcPts val="1333"/>
              </a:spcBef>
              <a:buClr>
                <a:schemeClr val="accent4"/>
              </a:buClr>
              <a:buSzPts val="1250"/>
              <a:buFont typeface="DM Sans"/>
              <a:buChar char="✓"/>
            </a:pPr>
            <a:r>
              <a:rPr lang="es" sz="1667">
                <a:latin typeface="DM Sans"/>
                <a:ea typeface="DM Sans"/>
                <a:cs typeface="DM Sans"/>
                <a:sym typeface="DM Sans"/>
              </a:rPr>
              <a:t>Github extrae los datos del usuario y se los devuelve a passport.</a:t>
            </a:r>
            <a:endParaRPr sz="1667">
              <a:latin typeface="DM Sans"/>
              <a:ea typeface="DM Sans"/>
              <a:cs typeface="DM Sans"/>
              <a:sym typeface="DM Sans"/>
            </a:endParaRPr>
          </a:p>
          <a:p>
            <a:pPr marL="609585" indent="-410623">
              <a:spcBef>
                <a:spcPts val="1333"/>
              </a:spcBef>
              <a:buClr>
                <a:schemeClr val="accent4"/>
              </a:buClr>
              <a:buSzPts val="1250"/>
              <a:buFont typeface="DM Sans"/>
              <a:buChar char="✓"/>
            </a:pPr>
            <a:r>
              <a:rPr lang="es" sz="1667">
                <a:latin typeface="DM Sans"/>
                <a:ea typeface="DM Sans"/>
                <a:cs typeface="DM Sans"/>
                <a:sym typeface="DM Sans"/>
              </a:rPr>
              <a:t>Tomamos los datos que necesitamos de ese usuario y los guardamos según nuestro propio formado del schema de mongoose.</a:t>
            </a:r>
            <a:endParaRPr sz="1667">
              <a:latin typeface="DM Sans"/>
              <a:ea typeface="DM Sans"/>
              <a:cs typeface="DM Sans"/>
              <a:sym typeface="DM Sans"/>
            </a:endParaRPr>
          </a:p>
          <a:p>
            <a:pPr marL="609585" indent="-410623">
              <a:spcBef>
                <a:spcPts val="1333"/>
              </a:spcBef>
              <a:buClr>
                <a:schemeClr val="accent4"/>
              </a:buClr>
              <a:buSzPts val="1250"/>
              <a:buFont typeface="DM Sans"/>
              <a:buChar char="✓"/>
            </a:pPr>
            <a:r>
              <a:rPr lang="es" sz="1667">
                <a:latin typeface="DM Sans"/>
                <a:ea typeface="DM Sans"/>
                <a:cs typeface="DM Sans"/>
                <a:sym typeface="DM Sans"/>
              </a:rPr>
              <a:t>Devolvemos a ese usuario a nuestro callback. </a:t>
            </a:r>
            <a:endParaRPr sz="1667">
              <a:latin typeface="DM Sans"/>
              <a:ea typeface="DM Sans"/>
              <a:cs typeface="DM Sans"/>
              <a:sym typeface="DM Sans"/>
            </a:endParaRPr>
          </a:p>
          <a:p>
            <a:pPr marL="609585" indent="-410623">
              <a:spcBef>
                <a:spcPts val="1333"/>
              </a:spcBef>
              <a:buClr>
                <a:schemeClr val="accent4"/>
              </a:buClr>
              <a:buSzPts val="1250"/>
              <a:buFont typeface="DM Sans"/>
              <a:buChar char="✓"/>
            </a:pPr>
            <a:r>
              <a:rPr lang="es" sz="1667">
                <a:latin typeface="DM Sans"/>
                <a:ea typeface="DM Sans"/>
                <a:cs typeface="DM Sans"/>
                <a:sym typeface="DM Sans"/>
              </a:rPr>
              <a:t>El callback agrega al usuario al objeto de session.</a:t>
            </a:r>
            <a:endParaRPr sz="1667">
              <a:latin typeface="DM Sans"/>
              <a:ea typeface="DM Sans"/>
              <a:cs typeface="DM Sans"/>
              <a:sym typeface="DM Sans"/>
            </a:endParaRPr>
          </a:p>
          <a:p>
            <a:pPr marL="609585" indent="-410623">
              <a:spcBef>
                <a:spcPts val="1333"/>
              </a:spcBef>
              <a:spcAft>
                <a:spcPts val="1333"/>
              </a:spcAft>
              <a:buClr>
                <a:schemeClr val="accent4"/>
              </a:buClr>
              <a:buSzPts val="1250"/>
              <a:buFont typeface="DM Sans"/>
              <a:buChar char="✓"/>
            </a:pPr>
            <a:r>
              <a:rPr lang="es" sz="1667" b="1">
                <a:latin typeface="DM Sans"/>
                <a:ea typeface="DM Sans"/>
                <a:cs typeface="DM Sans"/>
                <a:sym typeface="DM Sans"/>
              </a:rPr>
              <a:t>¡Tenemos un usuario nuevo gracias a Github! 🎉</a:t>
            </a:r>
            <a:endParaRPr sz="1667" b="1">
              <a:latin typeface="DM Sans"/>
              <a:ea typeface="DM Sans"/>
              <a:cs typeface="DM Sans"/>
              <a:sym typeface="DM Sans"/>
            </a:endParaRPr>
          </a:p>
        </p:txBody>
      </p:sp>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pSp>
        <p:nvGrpSpPr>
          <p:cNvPr id="573" name="Google Shape;573;p124"/>
          <p:cNvGrpSpPr/>
          <p:nvPr/>
        </p:nvGrpSpPr>
        <p:grpSpPr>
          <a:xfrm>
            <a:off x="631162" y="825911"/>
            <a:ext cx="985207" cy="985207"/>
            <a:chOff x="575612" y="1950748"/>
            <a:chExt cx="431100" cy="431100"/>
          </a:xfrm>
        </p:grpSpPr>
        <p:sp>
          <p:nvSpPr>
            <p:cNvPr id="574" name="Google Shape;574;p124"/>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75" name="Google Shape;575;p124"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576" name="Google Shape;576;p12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577" name="Google Shape;577;p124"/>
          <p:cNvSpPr txBox="1"/>
          <p:nvPr/>
        </p:nvSpPr>
        <p:spPr>
          <a:xfrm>
            <a:off x="631167" y="2604601"/>
            <a:ext cx="9559200" cy="1644192"/>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2667">
                <a:solidFill>
                  <a:srgbClr val="B7B7B7"/>
                </a:solidFill>
                <a:latin typeface="DM Sans"/>
                <a:ea typeface="DM Sans"/>
                <a:cs typeface="DM Sans"/>
                <a:sym typeface="DM Sans"/>
              </a:rPr>
              <a:t>Un usuario puede loguearse </a:t>
            </a:r>
            <a:r>
              <a:rPr lang="es" sz="2667" b="1">
                <a:solidFill>
                  <a:srgbClr val="B7B7B7"/>
                </a:solidFill>
                <a:latin typeface="DM Sans"/>
                <a:ea typeface="DM Sans"/>
                <a:cs typeface="DM Sans"/>
                <a:sym typeface="DM Sans"/>
              </a:rPr>
              <a:t>por múltiples plataformas</a:t>
            </a:r>
            <a:r>
              <a:rPr lang="es" sz="2667">
                <a:solidFill>
                  <a:srgbClr val="B7B7B7"/>
                </a:solidFill>
                <a:latin typeface="DM Sans"/>
                <a:ea typeface="DM Sans"/>
                <a:cs typeface="DM Sans"/>
                <a:sym typeface="DM Sans"/>
              </a:rPr>
              <a:t>.</a:t>
            </a:r>
            <a:endParaRPr sz="2667">
              <a:solidFill>
                <a:srgbClr val="B7B7B7"/>
              </a:solidFill>
              <a:latin typeface="DM Sans"/>
              <a:ea typeface="DM Sans"/>
              <a:cs typeface="DM Sans"/>
              <a:sym typeface="DM Sans"/>
            </a:endParaRPr>
          </a:p>
          <a:p>
            <a:pPr>
              <a:spcBef>
                <a:spcPts val="1333"/>
              </a:spcBef>
              <a:buClr>
                <a:srgbClr val="000000"/>
              </a:buClr>
              <a:buSzPts val="2500"/>
            </a:pPr>
            <a:r>
              <a:rPr lang="es" sz="2667">
                <a:solidFill>
                  <a:srgbClr val="B7B7B7"/>
                </a:solidFill>
                <a:latin typeface="DM Sans"/>
                <a:ea typeface="DM Sans"/>
                <a:cs typeface="DM Sans"/>
                <a:sym typeface="DM Sans"/>
              </a:rPr>
              <a:t>¿Cómo podríamos relacionar al usuario de una plataforma con otra, </a:t>
            </a:r>
            <a:r>
              <a:rPr lang="es" sz="2667" b="1">
                <a:solidFill>
                  <a:srgbClr val="EAFF6A"/>
                </a:solidFill>
                <a:latin typeface="DM Sans"/>
                <a:ea typeface="DM Sans"/>
                <a:cs typeface="DM Sans"/>
                <a:sym typeface="DM Sans"/>
              </a:rPr>
              <a:t>para no crear múltiples usuarios</a:t>
            </a:r>
            <a:r>
              <a:rPr lang="es" sz="2667">
                <a:solidFill>
                  <a:srgbClr val="B7B7B7"/>
                </a:solidFill>
                <a:latin typeface="DM Sans"/>
                <a:ea typeface="DM Sans"/>
                <a:cs typeface="DM Sans"/>
                <a:sym typeface="DM Sans"/>
              </a:rPr>
              <a:t>?</a:t>
            </a:r>
            <a:endParaRPr sz="2667">
              <a:solidFill>
                <a:srgbClr val="B7B7B7"/>
              </a:solidFill>
              <a:latin typeface="DM Sans"/>
              <a:ea typeface="DM Sans"/>
              <a:cs typeface="DM Sans"/>
              <a:sym typeface="DM Sans"/>
            </a:endParaRPr>
          </a:p>
        </p:txBody>
      </p:sp>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125"/>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583" name="Google Shape;583;p125"/>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26"/>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lt1"/>
                </a:solidFill>
                <a:latin typeface="DM Sans"/>
                <a:ea typeface="DM Sans"/>
                <a:cs typeface="DM Sans"/>
                <a:sym typeface="DM Sans"/>
              </a:rPr>
              <a:t>Un panorama distinto a session: </a:t>
            </a:r>
            <a:r>
              <a:rPr lang="es" sz="5333" b="1">
                <a:solidFill>
                  <a:schemeClr val="accent4"/>
                </a:solidFill>
                <a:latin typeface="DM Sans"/>
                <a:ea typeface="DM Sans"/>
                <a:cs typeface="DM Sans"/>
                <a:sym typeface="DM Sans"/>
              </a:rPr>
              <a:t>JWT</a:t>
            </a:r>
            <a:endParaRPr sz="5333" b="1">
              <a:solidFill>
                <a:schemeClr val="accent4"/>
              </a:solidFill>
              <a:latin typeface="DM Sans"/>
              <a:ea typeface="DM Sans"/>
              <a:cs typeface="DM Sans"/>
              <a:sym typeface="DM Sans"/>
            </a:endParaRPr>
          </a:p>
        </p:txBody>
      </p:sp>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27"/>
          <p:cNvSpPr txBox="1"/>
          <p:nvPr/>
        </p:nvSpPr>
        <p:spPr>
          <a:xfrm>
            <a:off x="541433" y="444234"/>
            <a:ext cx="76540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a:solidFill>
                  <a:schemeClr val="dk1"/>
                </a:solidFill>
                <a:latin typeface="DM Sans"/>
                <a:ea typeface="DM Sans"/>
                <a:cs typeface="DM Sans"/>
                <a:sym typeface="DM Sans"/>
              </a:rPr>
              <a:t>¿Qué es JWT?</a:t>
            </a:r>
            <a:endParaRPr sz="4667" b="1">
              <a:solidFill>
                <a:schemeClr val="dk1"/>
              </a:solidFill>
              <a:latin typeface="DM Sans"/>
              <a:ea typeface="DM Sans"/>
              <a:cs typeface="DM Sans"/>
              <a:sym typeface="DM Sans"/>
            </a:endParaRPr>
          </a:p>
        </p:txBody>
      </p:sp>
      <p:sp>
        <p:nvSpPr>
          <p:cNvPr id="594" name="Google Shape;594;p127"/>
          <p:cNvSpPr txBox="1"/>
          <p:nvPr/>
        </p:nvSpPr>
        <p:spPr>
          <a:xfrm>
            <a:off x="312067" y="1733600"/>
            <a:ext cx="785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595" name="Google Shape;595;p127"/>
          <p:cNvSpPr txBox="1"/>
          <p:nvPr/>
        </p:nvSpPr>
        <p:spPr>
          <a:xfrm>
            <a:off x="541433" y="1555034"/>
            <a:ext cx="7682000" cy="6453008"/>
          </a:xfrm>
          <a:prstGeom prst="rect">
            <a:avLst/>
          </a:prstGeom>
          <a:noFill/>
          <a:ln>
            <a:noFill/>
          </a:ln>
        </p:spPr>
        <p:txBody>
          <a:bodyPr spcFirstLastPara="1" wrap="square" lIns="121900" tIns="121900" rIns="121900" bIns="121900" anchor="t" anchorCtr="0">
            <a:spAutoFit/>
          </a:bodyPr>
          <a:lstStyle/>
          <a:p>
            <a:r>
              <a:rPr lang="es" sz="2400" b="1">
                <a:latin typeface="DM Sans"/>
                <a:ea typeface="DM Sans"/>
                <a:cs typeface="DM Sans"/>
                <a:sym typeface="DM Sans"/>
              </a:rPr>
              <a:t>JsonWebToken</a:t>
            </a:r>
            <a:r>
              <a:rPr lang="es" sz="2400">
                <a:latin typeface="DM Sans"/>
                <a:ea typeface="DM Sans"/>
                <a:cs typeface="DM Sans"/>
                <a:sym typeface="DM Sans"/>
              </a:rPr>
              <a:t> es una implementación </a:t>
            </a:r>
            <a:r>
              <a:rPr lang="es" sz="2400" b="1">
                <a:latin typeface="DM Sans"/>
                <a:ea typeface="DM Sans"/>
                <a:cs typeface="DM Sans"/>
                <a:sym typeface="DM Sans"/>
              </a:rPr>
              <a:t>sin estado</a:t>
            </a:r>
            <a:r>
              <a:rPr lang="es" sz="2400">
                <a:latin typeface="DM Sans"/>
                <a:ea typeface="DM Sans"/>
                <a:cs typeface="DM Sans"/>
                <a:sym typeface="DM Sans"/>
              </a:rPr>
              <a:t> para poder mantener el ciclo de vida de la sesión de un usuario, sin el almacenamiento que este implica 🙌.</a:t>
            </a:r>
            <a:endParaRPr sz="2400">
              <a:latin typeface="DM Sans"/>
              <a:ea typeface="DM Sans"/>
              <a:cs typeface="DM Sans"/>
              <a:sym typeface="DM Sans"/>
            </a:endParaRPr>
          </a:p>
          <a:p>
            <a:pPr>
              <a:spcBef>
                <a:spcPts val="1333"/>
              </a:spcBef>
            </a:pPr>
            <a:r>
              <a:rPr lang="es" sz="2400" u="sng">
                <a:latin typeface="DM Sans"/>
                <a:ea typeface="DM Sans"/>
                <a:cs typeface="DM Sans"/>
                <a:sym typeface="DM Sans"/>
              </a:rPr>
              <a:t>Funciona de una manera diferente en session:</a:t>
            </a:r>
            <a:endParaRPr sz="2400" u="sng">
              <a:latin typeface="DM Sans"/>
              <a:ea typeface="DM Sans"/>
              <a:cs typeface="DM Sans"/>
              <a:sym typeface="DM Sans"/>
            </a:endParaRPr>
          </a:p>
          <a:p>
            <a:pPr marL="609585" indent="-423323">
              <a:spcBef>
                <a:spcPts val="1333"/>
              </a:spcBef>
              <a:buClr>
                <a:schemeClr val="accent4"/>
              </a:buClr>
              <a:buSzPts val="1400"/>
              <a:buFont typeface="DM Sans"/>
              <a:buChar char="✓"/>
            </a:pPr>
            <a:r>
              <a:rPr lang="es" sz="2400">
                <a:latin typeface="DM Sans"/>
                <a:ea typeface="DM Sans"/>
                <a:cs typeface="DM Sans"/>
                <a:sym typeface="DM Sans"/>
              </a:rPr>
              <a:t>El servidor generará un </a:t>
            </a:r>
            <a:r>
              <a:rPr lang="es" sz="2400" b="1">
                <a:latin typeface="DM Sans"/>
                <a:ea typeface="DM Sans"/>
                <a:cs typeface="DM Sans"/>
                <a:sym typeface="DM Sans"/>
              </a:rPr>
              <a:t>token con la información del usuario </a:t>
            </a:r>
            <a:r>
              <a:rPr lang="es" sz="2400">
                <a:latin typeface="DM Sans"/>
                <a:ea typeface="DM Sans"/>
                <a:cs typeface="DM Sans"/>
                <a:sym typeface="DM Sans"/>
              </a:rPr>
              <a:t>y la enviará al navegador.</a:t>
            </a:r>
            <a:endParaRPr sz="2400">
              <a:latin typeface="DM Sans"/>
              <a:ea typeface="DM Sans"/>
              <a:cs typeface="DM Sans"/>
              <a:sym typeface="DM Sans"/>
            </a:endParaRPr>
          </a:p>
          <a:p>
            <a:pPr marL="609585" indent="-423323">
              <a:spcBef>
                <a:spcPts val="1333"/>
              </a:spcBef>
              <a:buClr>
                <a:schemeClr val="accent4"/>
              </a:buClr>
              <a:buSzPts val="1400"/>
              <a:buFont typeface="DM Sans"/>
              <a:buChar char="✓"/>
            </a:pPr>
            <a:r>
              <a:rPr lang="es" sz="2400">
                <a:latin typeface="DM Sans"/>
                <a:ea typeface="DM Sans"/>
                <a:cs typeface="DM Sans"/>
                <a:sym typeface="DM Sans"/>
              </a:rPr>
              <a:t>El navegador (front) almacenará dicho token y procederá a enviarlo en cada request por medio de los headers.</a:t>
            </a:r>
            <a:endParaRPr sz="2400">
              <a:latin typeface="DM Sans"/>
              <a:ea typeface="DM Sans"/>
              <a:cs typeface="DM Sans"/>
              <a:sym typeface="DM Sans"/>
            </a:endParaRPr>
          </a:p>
          <a:p>
            <a:pPr marL="609585" indent="-423323">
              <a:spcBef>
                <a:spcPts val="1333"/>
              </a:spcBef>
              <a:buClr>
                <a:schemeClr val="accent4"/>
              </a:buClr>
              <a:buSzPts val="1400"/>
              <a:buFont typeface="DM Sans"/>
              <a:buChar char="✓"/>
            </a:pPr>
            <a:r>
              <a:rPr lang="es" sz="2400">
                <a:latin typeface="DM Sans"/>
                <a:ea typeface="DM Sans"/>
                <a:cs typeface="DM Sans"/>
                <a:sym typeface="DM Sans"/>
              </a:rPr>
              <a:t>El servidor recibe las peticiones, busca el token de jwt en los headers. Si lo encuentra, podrá proceder, si no, entonces requerirá autenticación nuevamente.</a:t>
            </a:r>
            <a:endParaRPr sz="2400">
              <a:latin typeface="DM Sans"/>
              <a:ea typeface="DM Sans"/>
              <a:cs typeface="DM Sans"/>
              <a:sym typeface="DM Sans"/>
            </a:endParaRPr>
          </a:p>
        </p:txBody>
      </p:sp>
      <p:pic>
        <p:nvPicPr>
          <p:cNvPr id="596" name="Google Shape;596;p127"/>
          <p:cNvPicPr preferRelativeResize="0"/>
          <p:nvPr/>
        </p:nvPicPr>
        <p:blipFill>
          <a:blip r:embed="rId3">
            <a:alphaModFix/>
          </a:blip>
          <a:stretch>
            <a:fillRect/>
          </a:stretch>
        </p:blipFill>
        <p:spPr>
          <a:xfrm>
            <a:off x="8167600" y="2551967"/>
            <a:ext cx="3724133" cy="1871333"/>
          </a:xfrm>
          <a:prstGeom prst="rect">
            <a:avLst/>
          </a:prstGeom>
          <a:noFill/>
          <a:ln>
            <a:noFill/>
          </a:ln>
        </p:spPr>
      </p:pic>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grpSp>
        <p:nvGrpSpPr>
          <p:cNvPr id="601" name="Google Shape;601;p128"/>
          <p:cNvGrpSpPr/>
          <p:nvPr/>
        </p:nvGrpSpPr>
        <p:grpSpPr>
          <a:xfrm>
            <a:off x="631162" y="825911"/>
            <a:ext cx="985207" cy="985207"/>
            <a:chOff x="575612" y="1950748"/>
            <a:chExt cx="431100" cy="431100"/>
          </a:xfrm>
        </p:grpSpPr>
        <p:sp>
          <p:nvSpPr>
            <p:cNvPr id="602" name="Google Shape;602;p128"/>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03" name="Google Shape;603;p128"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04" name="Google Shape;604;p128"/>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a:solidFill>
                  <a:srgbClr val="EAFF6A"/>
                </a:solidFill>
                <a:latin typeface="DM Sans"/>
                <a:ea typeface="DM Sans"/>
                <a:cs typeface="DM Sans"/>
                <a:sym typeface="DM Sans"/>
              </a:rPr>
              <a:t>Para pensar</a:t>
            </a:r>
            <a:endParaRPr sz="4667" b="1">
              <a:solidFill>
                <a:srgbClr val="EAFF6A"/>
              </a:solidFill>
              <a:latin typeface="DM Sans"/>
              <a:ea typeface="DM Sans"/>
              <a:cs typeface="DM Sans"/>
              <a:sym typeface="DM Sans"/>
            </a:endParaRPr>
          </a:p>
        </p:txBody>
      </p:sp>
      <p:sp>
        <p:nvSpPr>
          <p:cNvPr id="605" name="Google Shape;605;p128"/>
          <p:cNvSpPr txBox="1"/>
          <p:nvPr/>
        </p:nvSpPr>
        <p:spPr>
          <a:xfrm>
            <a:off x="631167" y="2604600"/>
            <a:ext cx="9559200" cy="2503274"/>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b="1">
                <a:solidFill>
                  <a:srgbClr val="B7B7B7"/>
                </a:solidFill>
                <a:latin typeface="DM Sans"/>
                <a:ea typeface="DM Sans"/>
                <a:cs typeface="DM Sans"/>
                <a:sym typeface="DM Sans"/>
              </a:rPr>
              <a:t>¿Qué contras creen que puede tener session?</a:t>
            </a:r>
            <a:endParaRPr sz="3333" b="1">
              <a:solidFill>
                <a:srgbClr val="B7B7B7"/>
              </a:solidFill>
              <a:latin typeface="DM Sans"/>
              <a:ea typeface="DM Sans"/>
              <a:cs typeface="DM Sans"/>
              <a:sym typeface="DM Sans"/>
            </a:endParaRPr>
          </a:p>
          <a:p>
            <a:pPr>
              <a:buClr>
                <a:srgbClr val="000000"/>
              </a:buClr>
              <a:buSzPts val="2500"/>
            </a:pPr>
            <a:endParaRPr sz="2667">
              <a:solidFill>
                <a:srgbClr val="B7B7B7"/>
              </a:solidFill>
              <a:latin typeface="DM Sans"/>
              <a:ea typeface="DM Sans"/>
              <a:cs typeface="DM Sans"/>
              <a:sym typeface="DM Sans"/>
            </a:endParaRPr>
          </a:p>
          <a:p>
            <a:pPr>
              <a:buClr>
                <a:srgbClr val="000000"/>
              </a:buClr>
              <a:buSzPts val="2500"/>
            </a:pPr>
            <a:endParaRPr sz="2667">
              <a:solidFill>
                <a:srgbClr val="B7B7B7"/>
              </a:solidFill>
              <a:latin typeface="DM Sans"/>
              <a:ea typeface="DM Sans"/>
              <a:cs typeface="DM Sans"/>
              <a:sym typeface="DM Sans"/>
            </a:endParaRPr>
          </a:p>
          <a:p>
            <a:pPr>
              <a:buClr>
                <a:srgbClr val="000000"/>
              </a:buClr>
              <a:buSzPts val="2500"/>
            </a:pPr>
            <a:r>
              <a:rPr lang="es" sz="2667">
                <a:solidFill>
                  <a:srgbClr val="83AEFB"/>
                </a:solidFill>
                <a:latin typeface="DM Sans"/>
                <a:ea typeface="DM Sans"/>
                <a:cs typeface="DM Sans"/>
                <a:sym typeface="DM Sans"/>
              </a:rPr>
              <a:t>Responde por el chat</a:t>
            </a:r>
            <a:endParaRPr sz="2667">
              <a:solidFill>
                <a:srgbClr val="83AEFB"/>
              </a:solidFill>
              <a:latin typeface="DM Sans"/>
              <a:ea typeface="DM Sans"/>
              <a:cs typeface="DM Sans"/>
              <a:sym typeface="DM Sans"/>
            </a:endParaRPr>
          </a:p>
        </p:txBody>
      </p:sp>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29"/>
          <p:cNvSpPr/>
          <p:nvPr/>
        </p:nvSpPr>
        <p:spPr>
          <a:xfrm>
            <a:off x="863200" y="1585533"/>
            <a:ext cx="10465600" cy="4423200"/>
          </a:xfrm>
          <a:prstGeom prst="rect">
            <a:avLst/>
          </a:prstGeom>
          <a:solidFill>
            <a:srgbClr val="EAFF6A"/>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11" name="Google Shape;611;p129"/>
          <p:cNvSpPr txBox="1"/>
          <p:nvPr/>
        </p:nvSpPr>
        <p:spPr>
          <a:xfrm>
            <a:off x="1948400" y="515701"/>
            <a:ext cx="8295200" cy="8371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267" b="1">
                <a:solidFill>
                  <a:schemeClr val="lt1"/>
                </a:solidFill>
                <a:latin typeface="DM Sans"/>
                <a:ea typeface="DM Sans"/>
                <a:cs typeface="DM Sans"/>
                <a:sym typeface="DM Sans"/>
              </a:rPr>
              <a:t>Escalabilidad</a:t>
            </a:r>
            <a:endParaRPr sz="6267" b="1">
              <a:solidFill>
                <a:schemeClr val="lt1"/>
              </a:solidFill>
              <a:latin typeface="DM Sans"/>
              <a:ea typeface="DM Sans"/>
              <a:cs typeface="DM Sans"/>
              <a:sym typeface="DM Sans"/>
            </a:endParaRPr>
          </a:p>
        </p:txBody>
      </p:sp>
      <p:sp>
        <p:nvSpPr>
          <p:cNvPr id="612" name="Google Shape;612;p129"/>
          <p:cNvSpPr txBox="1"/>
          <p:nvPr/>
        </p:nvSpPr>
        <p:spPr>
          <a:xfrm>
            <a:off x="1189200" y="2024600"/>
            <a:ext cx="6981200" cy="3349595"/>
          </a:xfrm>
          <a:prstGeom prst="rect">
            <a:avLst/>
          </a:prstGeom>
          <a:noFill/>
          <a:ln>
            <a:noFill/>
          </a:ln>
        </p:spPr>
        <p:txBody>
          <a:bodyPr spcFirstLastPara="1" wrap="square" lIns="121900" tIns="121900" rIns="121900" bIns="121900" anchor="t" anchorCtr="0">
            <a:spAutoFit/>
          </a:bodyPr>
          <a:lstStyle/>
          <a:p>
            <a:r>
              <a:rPr lang="es" sz="2000">
                <a:latin typeface="DM Sans"/>
                <a:ea typeface="DM Sans"/>
                <a:cs typeface="DM Sans"/>
                <a:sym typeface="DM Sans"/>
              </a:rPr>
              <a:t>La necesidad de almacenar las sesiones de lado del servidor o de una base de datos genera conflictos:</a:t>
            </a:r>
            <a:endParaRPr sz="2000">
              <a:latin typeface="DM Sans"/>
              <a:ea typeface="DM Sans"/>
              <a:cs typeface="DM Sans"/>
              <a:sym typeface="DM Sans"/>
            </a:endParaRPr>
          </a:p>
          <a:p>
            <a:pPr marL="609585" indent="-431789">
              <a:spcBef>
                <a:spcPts val="1333"/>
              </a:spcBef>
              <a:buClr>
                <a:schemeClr val="accent4"/>
              </a:buClr>
              <a:buSzPts val="1500"/>
              <a:buFont typeface="DM Sans"/>
              <a:buChar char="✓"/>
            </a:pPr>
            <a:r>
              <a:rPr lang="es" sz="2000" b="1">
                <a:latin typeface="DM Sans"/>
                <a:ea typeface="DM Sans"/>
                <a:cs typeface="DM Sans"/>
                <a:sym typeface="DM Sans"/>
              </a:rPr>
              <a:t>📂 Almacenamiento innecesario: </a:t>
            </a:r>
            <a:r>
              <a:rPr lang="es" sz="2000">
                <a:latin typeface="DM Sans"/>
                <a:ea typeface="DM Sans"/>
                <a:cs typeface="DM Sans"/>
                <a:sym typeface="DM Sans"/>
              </a:rPr>
              <a:t>Almacenar por miles, cientos de miles, o millones de usuarios, puede ser problemático a nivel almacenamiento. </a:t>
            </a:r>
            <a:endParaRPr sz="2000">
              <a:latin typeface="DM Sans"/>
              <a:ea typeface="DM Sans"/>
              <a:cs typeface="DM Sans"/>
              <a:sym typeface="DM Sans"/>
            </a:endParaRPr>
          </a:p>
          <a:p>
            <a:pPr marL="609585" indent="-431789">
              <a:spcBef>
                <a:spcPts val="1333"/>
              </a:spcBef>
              <a:buClr>
                <a:schemeClr val="accent4"/>
              </a:buClr>
              <a:buSzPts val="1500"/>
              <a:buFont typeface="DM Sans"/>
              <a:buChar char="✓"/>
            </a:pPr>
            <a:r>
              <a:rPr lang="es" sz="2000" b="1">
                <a:latin typeface="DM Sans"/>
                <a:ea typeface="DM Sans"/>
                <a:cs typeface="DM Sans"/>
                <a:sym typeface="DM Sans"/>
              </a:rPr>
              <a:t>👨‍💻 Tráfico saturado: </a:t>
            </a:r>
            <a:r>
              <a:rPr lang="es" sz="2000">
                <a:latin typeface="DM Sans"/>
                <a:ea typeface="DM Sans"/>
                <a:cs typeface="DM Sans"/>
                <a:sym typeface="DM Sans"/>
              </a:rPr>
              <a:t>Al vivir en una base de datos, session debe conectar con ella siempre que haya que consultar una sesión. Puede implicar detalles de rendimiento o requerir particiones de más. </a:t>
            </a:r>
            <a:endParaRPr sz="2000">
              <a:latin typeface="DM Sans"/>
              <a:ea typeface="DM Sans"/>
              <a:cs typeface="DM Sans"/>
              <a:sym typeface="DM Sans"/>
            </a:endParaRPr>
          </a:p>
        </p:txBody>
      </p:sp>
      <p:pic>
        <p:nvPicPr>
          <p:cNvPr id="613" name="Google Shape;613;p129"/>
          <p:cNvPicPr preferRelativeResize="0"/>
          <p:nvPr/>
        </p:nvPicPr>
        <p:blipFill rotWithShape="1">
          <a:blip r:embed="rId3">
            <a:alphaModFix/>
          </a:blip>
          <a:srcRect l="42245" t="54490" r="44802" b="10726"/>
          <a:stretch/>
        </p:blipFill>
        <p:spPr>
          <a:xfrm>
            <a:off x="8615601" y="2484722"/>
            <a:ext cx="2162033" cy="2438556"/>
          </a:xfrm>
          <a:prstGeom prst="rect">
            <a:avLst/>
          </a:prstGeom>
          <a:noFill/>
          <a:ln>
            <a:noFill/>
          </a:ln>
        </p:spPr>
      </p:pic>
      <p:pic>
        <p:nvPicPr>
          <p:cNvPr id="614" name="Google Shape;614;p129"/>
          <p:cNvPicPr preferRelativeResize="0"/>
          <p:nvPr/>
        </p:nvPicPr>
        <p:blipFill>
          <a:blip r:embed="rId4">
            <a:alphaModFix/>
          </a:blip>
          <a:stretch>
            <a:fillRect/>
          </a:stretch>
        </p:blipFill>
        <p:spPr>
          <a:xfrm>
            <a:off x="10336333" y="2196467"/>
            <a:ext cx="667075" cy="615599"/>
          </a:xfrm>
          <a:prstGeom prst="rect">
            <a:avLst/>
          </a:prstGeom>
          <a:noFill/>
          <a:ln>
            <a:noFill/>
          </a:ln>
        </p:spPr>
      </p:pic>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cxnSp>
        <p:nvCxnSpPr>
          <p:cNvPr id="619" name="Google Shape;619;p130"/>
          <p:cNvCxnSpPr>
            <a:stCxn id="620" idx="2"/>
            <a:endCxn id="621" idx="0"/>
          </p:cNvCxnSpPr>
          <p:nvPr/>
        </p:nvCxnSpPr>
        <p:spPr>
          <a:xfrm>
            <a:off x="6096000" y="3100300"/>
            <a:ext cx="0" cy="1645600"/>
          </a:xfrm>
          <a:prstGeom prst="straightConnector1">
            <a:avLst/>
          </a:prstGeom>
          <a:noFill/>
          <a:ln w="9525" cap="flat" cmpd="sng">
            <a:solidFill>
              <a:schemeClr val="dk2"/>
            </a:solidFill>
            <a:prstDash val="solid"/>
            <a:round/>
            <a:headEnd type="none" w="med" len="med"/>
            <a:tailEnd type="triangle" w="med" len="med"/>
          </a:ln>
        </p:spPr>
      </p:cxnSp>
      <p:pic>
        <p:nvPicPr>
          <p:cNvPr id="622" name="Google Shape;622;p130"/>
          <p:cNvPicPr preferRelativeResize="0"/>
          <p:nvPr/>
        </p:nvPicPr>
        <p:blipFill>
          <a:blip r:embed="rId3">
            <a:alphaModFix/>
          </a:blip>
          <a:stretch>
            <a:fillRect/>
          </a:stretch>
        </p:blipFill>
        <p:spPr>
          <a:xfrm>
            <a:off x="1385567" y="1774867"/>
            <a:ext cx="1246500" cy="1246500"/>
          </a:xfrm>
          <a:prstGeom prst="rect">
            <a:avLst/>
          </a:prstGeom>
          <a:noFill/>
          <a:ln>
            <a:noFill/>
          </a:ln>
        </p:spPr>
      </p:pic>
      <p:sp>
        <p:nvSpPr>
          <p:cNvPr id="623" name="Google Shape;623;p130"/>
          <p:cNvSpPr txBox="1"/>
          <p:nvPr/>
        </p:nvSpPr>
        <p:spPr>
          <a:xfrm>
            <a:off x="202800" y="152333"/>
            <a:ext cx="641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624" name="Google Shape;624;p130"/>
          <p:cNvSpPr txBox="1"/>
          <p:nvPr/>
        </p:nvSpPr>
        <p:spPr>
          <a:xfrm>
            <a:off x="197300" y="119467"/>
            <a:ext cx="7896400" cy="656614"/>
          </a:xfrm>
          <a:prstGeom prst="rect">
            <a:avLst/>
          </a:prstGeom>
          <a:noFill/>
          <a:ln>
            <a:noFill/>
          </a:ln>
        </p:spPr>
        <p:txBody>
          <a:bodyPr spcFirstLastPara="1" wrap="square" lIns="121900" tIns="121900" rIns="121900" bIns="121900" anchor="t" anchorCtr="0">
            <a:spAutoFit/>
          </a:bodyPr>
          <a:lstStyle/>
          <a:p>
            <a:r>
              <a:rPr lang="es" sz="2667" b="1">
                <a:latin typeface="DM Sans"/>
                <a:ea typeface="DM Sans"/>
                <a:cs typeface="DM Sans"/>
                <a:sym typeface="DM Sans"/>
              </a:rPr>
              <a:t>Modelo de autenticación con Session Storage</a:t>
            </a:r>
            <a:endParaRPr sz="2667" b="1">
              <a:latin typeface="DM Sans"/>
              <a:ea typeface="DM Sans"/>
              <a:cs typeface="DM Sans"/>
              <a:sym typeface="DM Sans"/>
            </a:endParaRPr>
          </a:p>
        </p:txBody>
      </p:sp>
      <p:sp>
        <p:nvSpPr>
          <p:cNvPr id="620" name="Google Shape;620;p130"/>
          <p:cNvSpPr/>
          <p:nvPr/>
        </p:nvSpPr>
        <p:spPr>
          <a:xfrm>
            <a:off x="4929800" y="1695900"/>
            <a:ext cx="2332400" cy="140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4000" b="1"/>
              <a:t>SERVER</a:t>
            </a:r>
            <a:endParaRPr sz="4000" b="1"/>
          </a:p>
        </p:txBody>
      </p:sp>
      <p:pic>
        <p:nvPicPr>
          <p:cNvPr id="621" name="Google Shape;621;p130"/>
          <p:cNvPicPr preferRelativeResize="0"/>
          <p:nvPr/>
        </p:nvPicPr>
        <p:blipFill>
          <a:blip r:embed="rId4">
            <a:alphaModFix/>
          </a:blip>
          <a:stretch>
            <a:fillRect/>
          </a:stretch>
        </p:blipFill>
        <p:spPr>
          <a:xfrm>
            <a:off x="5472767" y="4745967"/>
            <a:ext cx="1246500" cy="1246500"/>
          </a:xfrm>
          <a:prstGeom prst="rect">
            <a:avLst/>
          </a:prstGeom>
          <a:noFill/>
          <a:ln>
            <a:noFill/>
          </a:ln>
        </p:spPr>
      </p:pic>
      <p:sp>
        <p:nvSpPr>
          <p:cNvPr id="625" name="Google Shape;625;p130"/>
          <p:cNvSpPr txBox="1"/>
          <p:nvPr/>
        </p:nvSpPr>
        <p:spPr>
          <a:xfrm>
            <a:off x="4657600" y="3429001"/>
            <a:ext cx="2876800" cy="697715"/>
          </a:xfrm>
          <a:prstGeom prst="rect">
            <a:avLst/>
          </a:prstGeom>
          <a:solidFill>
            <a:schemeClr val="lt1"/>
          </a:solidFill>
          <a:ln>
            <a:noFill/>
          </a:ln>
        </p:spPr>
        <p:txBody>
          <a:bodyPr spcFirstLastPara="1" wrap="square" lIns="121900" tIns="121900" rIns="121900" bIns="121900" anchor="t" anchorCtr="0">
            <a:spAutoFit/>
          </a:bodyPr>
          <a:lstStyle/>
          <a:p>
            <a:pPr algn="ctr"/>
            <a:r>
              <a:rPr lang="es" sz="1467">
                <a:highlight>
                  <a:srgbClr val="FFFFFF"/>
                </a:highlight>
                <a:latin typeface="DM Sans"/>
                <a:ea typeface="DM Sans"/>
                <a:cs typeface="DM Sans"/>
                <a:sym typeface="DM Sans"/>
              </a:rPr>
              <a:t>Se realiza consulta a la base de datos de sesión.</a:t>
            </a:r>
            <a:endParaRPr sz="1467">
              <a:highlight>
                <a:srgbClr val="FFFFFF"/>
              </a:highlight>
              <a:latin typeface="DM Sans"/>
              <a:ea typeface="DM Sans"/>
              <a:cs typeface="DM Sans"/>
              <a:sym typeface="DM Sans"/>
            </a:endParaRPr>
          </a:p>
        </p:txBody>
      </p:sp>
      <p:sp>
        <p:nvSpPr>
          <p:cNvPr id="626" name="Google Shape;626;p130"/>
          <p:cNvSpPr txBox="1"/>
          <p:nvPr/>
        </p:nvSpPr>
        <p:spPr>
          <a:xfrm>
            <a:off x="2725533" y="1483200"/>
            <a:ext cx="2110800" cy="697715"/>
          </a:xfrm>
          <a:prstGeom prst="rect">
            <a:avLst/>
          </a:prstGeom>
          <a:noFill/>
          <a:ln>
            <a:noFill/>
          </a:ln>
        </p:spPr>
        <p:txBody>
          <a:bodyPr spcFirstLastPara="1" wrap="square" lIns="121900" tIns="121900" rIns="121900" bIns="121900" anchor="t" anchorCtr="0">
            <a:spAutoFit/>
          </a:bodyPr>
          <a:lstStyle/>
          <a:p>
            <a:pPr algn="ctr"/>
            <a:r>
              <a:rPr lang="es" sz="1467">
                <a:latin typeface="DM Sans"/>
                <a:ea typeface="DM Sans"/>
                <a:cs typeface="DM Sans"/>
                <a:sym typeface="DM Sans"/>
              </a:rPr>
              <a:t>Se envía cookie con el sessionID</a:t>
            </a:r>
            <a:endParaRPr sz="1467">
              <a:latin typeface="DM Sans"/>
              <a:ea typeface="DM Sans"/>
              <a:cs typeface="DM Sans"/>
              <a:sym typeface="DM Sans"/>
            </a:endParaRPr>
          </a:p>
        </p:txBody>
      </p:sp>
      <p:pic>
        <p:nvPicPr>
          <p:cNvPr id="627" name="Google Shape;627;p130"/>
          <p:cNvPicPr preferRelativeResize="0"/>
          <p:nvPr/>
        </p:nvPicPr>
        <p:blipFill>
          <a:blip r:embed="rId4">
            <a:alphaModFix/>
          </a:blip>
          <a:stretch>
            <a:fillRect/>
          </a:stretch>
        </p:blipFill>
        <p:spPr>
          <a:xfrm>
            <a:off x="9559934" y="1774834"/>
            <a:ext cx="1246500" cy="1246500"/>
          </a:xfrm>
          <a:prstGeom prst="rect">
            <a:avLst/>
          </a:prstGeom>
          <a:noFill/>
          <a:ln>
            <a:noFill/>
          </a:ln>
        </p:spPr>
      </p:pic>
      <p:sp>
        <p:nvSpPr>
          <p:cNvPr id="628" name="Google Shape;628;p130"/>
          <p:cNvSpPr txBox="1"/>
          <p:nvPr/>
        </p:nvSpPr>
        <p:spPr>
          <a:xfrm>
            <a:off x="7262200" y="1370201"/>
            <a:ext cx="2297600" cy="923482"/>
          </a:xfrm>
          <a:prstGeom prst="rect">
            <a:avLst/>
          </a:prstGeom>
          <a:noFill/>
          <a:ln>
            <a:noFill/>
          </a:ln>
        </p:spPr>
        <p:txBody>
          <a:bodyPr spcFirstLastPara="1" wrap="square" lIns="121900" tIns="121900" rIns="121900" bIns="121900" anchor="t" anchorCtr="0">
            <a:spAutoFit/>
          </a:bodyPr>
          <a:lstStyle/>
          <a:p>
            <a:pPr algn="ctr"/>
            <a:r>
              <a:rPr lang="es" sz="1467">
                <a:latin typeface="DM Sans"/>
                <a:ea typeface="DM Sans"/>
                <a:cs typeface="DM Sans"/>
                <a:sym typeface="DM Sans"/>
              </a:rPr>
              <a:t>Base de datos para almacenar al usuario o crear la sesión.</a:t>
            </a:r>
            <a:endParaRPr sz="1467">
              <a:latin typeface="DM Sans"/>
              <a:ea typeface="DM Sans"/>
              <a:cs typeface="DM Sans"/>
              <a:sym typeface="DM Sans"/>
            </a:endParaRPr>
          </a:p>
        </p:txBody>
      </p:sp>
      <p:cxnSp>
        <p:nvCxnSpPr>
          <p:cNvPr id="629" name="Google Shape;629;p130"/>
          <p:cNvCxnSpPr>
            <a:stCxn id="622" idx="3"/>
            <a:endCxn id="620" idx="1"/>
          </p:cNvCxnSpPr>
          <p:nvPr/>
        </p:nvCxnSpPr>
        <p:spPr>
          <a:xfrm>
            <a:off x="2632067" y="2398116"/>
            <a:ext cx="2297600" cy="0"/>
          </a:xfrm>
          <a:prstGeom prst="straightConnector1">
            <a:avLst/>
          </a:prstGeom>
          <a:noFill/>
          <a:ln w="9525" cap="flat" cmpd="sng">
            <a:solidFill>
              <a:schemeClr val="dk2"/>
            </a:solidFill>
            <a:prstDash val="solid"/>
            <a:round/>
            <a:headEnd type="none" w="med" len="med"/>
            <a:tailEnd type="triangle" w="med" len="med"/>
          </a:ln>
        </p:spPr>
      </p:cxnSp>
      <p:cxnSp>
        <p:nvCxnSpPr>
          <p:cNvPr id="630" name="Google Shape;630;p130"/>
          <p:cNvCxnSpPr>
            <a:stCxn id="620" idx="3"/>
            <a:endCxn id="627" idx="1"/>
          </p:cNvCxnSpPr>
          <p:nvPr/>
        </p:nvCxnSpPr>
        <p:spPr>
          <a:xfrm>
            <a:off x="7262200" y="2398100"/>
            <a:ext cx="22976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72"/>
          <p:cNvSpPr txBox="1"/>
          <p:nvPr/>
        </p:nvSpPr>
        <p:spPr>
          <a:xfrm>
            <a:off x="732700" y="1043767"/>
            <a:ext cx="76172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¿Qué hay de nuevo?</a:t>
            </a:r>
            <a:endParaRPr sz="5333" b="1">
              <a:solidFill>
                <a:schemeClr val="dk1"/>
              </a:solidFill>
              <a:latin typeface="DM Sans"/>
              <a:ea typeface="DM Sans"/>
              <a:cs typeface="DM Sans"/>
              <a:sym typeface="DM Sans"/>
            </a:endParaRPr>
          </a:p>
        </p:txBody>
      </p:sp>
      <p:pic>
        <p:nvPicPr>
          <p:cNvPr id="648" name="Google Shape;648;p172"/>
          <p:cNvPicPr preferRelativeResize="0"/>
          <p:nvPr/>
        </p:nvPicPr>
        <p:blipFill rotWithShape="1">
          <a:blip r:embed="rId3">
            <a:alphaModFix/>
          </a:blip>
          <a:srcRect/>
          <a:stretch/>
        </p:blipFill>
        <p:spPr>
          <a:xfrm>
            <a:off x="10415218" y="6256367"/>
            <a:ext cx="1534333" cy="356767"/>
          </a:xfrm>
          <a:prstGeom prst="rect">
            <a:avLst/>
          </a:prstGeom>
          <a:noFill/>
          <a:ln>
            <a:noFill/>
          </a:ln>
        </p:spPr>
      </p:pic>
      <p:sp>
        <p:nvSpPr>
          <p:cNvPr id="649" name="Google Shape;649;p172"/>
          <p:cNvSpPr txBox="1"/>
          <p:nvPr/>
        </p:nvSpPr>
        <p:spPr>
          <a:xfrm>
            <a:off x="801400" y="2514384"/>
            <a:ext cx="6649600" cy="1908174"/>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latin typeface="DM Sans"/>
                <a:ea typeface="DM Sans"/>
                <a:cs typeface="DM Sans"/>
                <a:sym typeface="DM Sans"/>
              </a:rPr>
              <a:t>Las principales funcionalidades de este release son:</a:t>
            </a:r>
            <a:endParaRPr>
              <a:latin typeface="DM Sans"/>
              <a:ea typeface="DM Sans"/>
              <a:cs typeface="DM Sans"/>
              <a:sym typeface="DM Sans"/>
            </a:endParaRPr>
          </a:p>
          <a:p>
            <a:pPr>
              <a:buClr>
                <a:srgbClr val="000000"/>
              </a:buClr>
              <a:buSzPts val="1350"/>
            </a:pP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Async await para mejor control asíncrono, sobre este ahondaremos más en futuras clases.</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Object.entries, Object.values, Object.keys para un mejor control interno sobre las propiedades de un objeto.</a:t>
            </a:r>
            <a:endParaRPr>
              <a:latin typeface="DM Sans"/>
              <a:ea typeface="DM Sans"/>
              <a:cs typeface="DM Sans"/>
              <a:sym typeface="DM Sans"/>
            </a:endParaRPr>
          </a:p>
        </p:txBody>
      </p:sp>
      <p:pic>
        <p:nvPicPr>
          <p:cNvPr id="650" name="Google Shape;650;p172"/>
          <p:cNvPicPr preferRelativeResize="0"/>
          <p:nvPr/>
        </p:nvPicPr>
        <p:blipFill>
          <a:blip r:embed="rId4">
            <a:alphaModFix/>
          </a:blip>
          <a:stretch>
            <a:fillRect/>
          </a:stretch>
        </p:blipFill>
        <p:spPr>
          <a:xfrm>
            <a:off x="7316000" y="2514384"/>
            <a:ext cx="4633563" cy="2173349"/>
          </a:xfrm>
          <a:prstGeom prst="rect">
            <a:avLst/>
          </a:prstGeom>
          <a:noFill/>
          <a:ln>
            <a:noFill/>
          </a:ln>
        </p:spPr>
      </p:pic>
    </p:spTree>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31"/>
          <p:cNvSpPr txBox="1"/>
          <p:nvPr/>
        </p:nvSpPr>
        <p:spPr>
          <a:xfrm>
            <a:off x="423967" y="684701"/>
            <a:ext cx="7398400" cy="1354176"/>
          </a:xfrm>
          <a:prstGeom prst="rect">
            <a:avLst/>
          </a:prstGeom>
          <a:noFill/>
          <a:ln>
            <a:noFill/>
          </a:ln>
        </p:spPr>
        <p:txBody>
          <a:bodyPr spcFirstLastPara="1" wrap="square" lIns="121900" tIns="121900" rIns="121900" bIns="121900" anchor="t" anchorCtr="0">
            <a:spAutoFit/>
          </a:bodyPr>
          <a:lstStyle/>
          <a:p>
            <a:pPr>
              <a:lnSpc>
                <a:spcPct val="90000"/>
              </a:lnSpc>
            </a:pPr>
            <a:r>
              <a:rPr lang="es" sz="4000" b="1">
                <a:solidFill>
                  <a:schemeClr val="dk1"/>
                </a:solidFill>
                <a:latin typeface="DM Sans"/>
                <a:ea typeface="DM Sans"/>
                <a:cs typeface="DM Sans"/>
                <a:sym typeface="DM Sans"/>
              </a:rPr>
              <a:t>JWT delega responsabilidad a cada cliente</a:t>
            </a:r>
            <a:endParaRPr sz="4000" b="1">
              <a:solidFill>
                <a:schemeClr val="dk1"/>
              </a:solidFill>
              <a:latin typeface="DM Sans"/>
              <a:ea typeface="DM Sans"/>
              <a:cs typeface="DM Sans"/>
              <a:sym typeface="DM Sans"/>
            </a:endParaRPr>
          </a:p>
        </p:txBody>
      </p:sp>
      <p:sp>
        <p:nvSpPr>
          <p:cNvPr id="636" name="Google Shape;636;p131"/>
          <p:cNvSpPr txBox="1"/>
          <p:nvPr/>
        </p:nvSpPr>
        <p:spPr>
          <a:xfrm>
            <a:off x="312067" y="1733600"/>
            <a:ext cx="7855600" cy="615513"/>
          </a:xfrm>
          <a:prstGeom prst="rect">
            <a:avLst/>
          </a:prstGeom>
          <a:noFill/>
          <a:ln>
            <a:noFill/>
          </a:ln>
        </p:spPr>
        <p:txBody>
          <a:bodyPr spcFirstLastPara="1" wrap="square" lIns="121900" tIns="121900" rIns="121900" bIns="121900" anchor="t" anchorCtr="0">
            <a:spAutoFit/>
          </a:bodyPr>
          <a:lstStyle/>
          <a:p>
            <a:endParaRPr sz="2400"/>
          </a:p>
        </p:txBody>
      </p:sp>
      <p:sp>
        <p:nvSpPr>
          <p:cNvPr id="637" name="Google Shape;637;p131"/>
          <p:cNvSpPr txBox="1"/>
          <p:nvPr/>
        </p:nvSpPr>
        <p:spPr>
          <a:xfrm>
            <a:off x="423967" y="2159700"/>
            <a:ext cx="7156000" cy="3041818"/>
          </a:xfrm>
          <a:prstGeom prst="rect">
            <a:avLst/>
          </a:prstGeom>
          <a:noFill/>
          <a:ln>
            <a:noFill/>
          </a:ln>
        </p:spPr>
        <p:txBody>
          <a:bodyPr spcFirstLastPara="1" wrap="square" lIns="121900" tIns="121900" rIns="121900" bIns="121900" anchor="t" anchorCtr="0">
            <a:spAutoFit/>
          </a:bodyPr>
          <a:lstStyle/>
          <a:p>
            <a:r>
              <a:rPr lang="es" sz="2000">
                <a:latin typeface="DM Sans"/>
                <a:ea typeface="DM Sans"/>
                <a:cs typeface="DM Sans"/>
                <a:sym typeface="DM Sans"/>
              </a:rPr>
              <a:t>Para aligerar el peso de la operación, el servidor puede otorgar el token de acceso al cliente y éste almacenarlo dentro del navegador en una cookie 🏁. </a:t>
            </a:r>
            <a:endParaRPr sz="2000">
              <a:latin typeface="DM Sans"/>
              <a:ea typeface="DM Sans"/>
              <a:cs typeface="DM Sans"/>
              <a:sym typeface="DM Sans"/>
            </a:endParaRPr>
          </a:p>
          <a:p>
            <a:pPr>
              <a:spcBef>
                <a:spcPts val="1333"/>
              </a:spcBef>
              <a:spcAft>
                <a:spcPts val="1333"/>
              </a:spcAft>
            </a:pPr>
            <a:r>
              <a:rPr lang="es" sz="2000">
                <a:latin typeface="DM Sans"/>
                <a:ea typeface="DM Sans"/>
                <a:cs typeface="DM Sans"/>
                <a:sym typeface="DM Sans"/>
              </a:rPr>
              <a:t>Así, </a:t>
            </a:r>
            <a:r>
              <a:rPr lang="es" sz="2000" b="1">
                <a:latin typeface="DM Sans"/>
                <a:ea typeface="DM Sans"/>
                <a:cs typeface="DM Sans"/>
                <a:sym typeface="DM Sans"/>
              </a:rPr>
              <a:t>el cliente tiene la responsabilidad de enviar sus credenciales con los datos de la sesión a manera de stateless</a:t>
            </a:r>
            <a:r>
              <a:rPr lang="es" sz="2000">
                <a:latin typeface="DM Sans"/>
                <a:ea typeface="DM Sans"/>
                <a:cs typeface="DM Sans"/>
                <a:sym typeface="DM Sans"/>
              </a:rPr>
              <a:t>. El servidor solo necesita descifrar el token para poder acceder a las credenciales del usuario 📂. Esto le permite al servidor ser más ágil.</a:t>
            </a:r>
            <a:endParaRPr sz="2000">
              <a:latin typeface="DM Sans"/>
              <a:ea typeface="DM Sans"/>
              <a:cs typeface="DM Sans"/>
              <a:sym typeface="DM Sans"/>
            </a:endParaRPr>
          </a:p>
        </p:txBody>
      </p:sp>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cxnSp>
        <p:nvCxnSpPr>
          <p:cNvPr id="642" name="Google Shape;642;p132"/>
          <p:cNvCxnSpPr>
            <a:endCxn id="643" idx="0"/>
          </p:cNvCxnSpPr>
          <p:nvPr/>
        </p:nvCxnSpPr>
        <p:spPr>
          <a:xfrm>
            <a:off x="2008813" y="2957267"/>
            <a:ext cx="0" cy="1966800"/>
          </a:xfrm>
          <a:prstGeom prst="straightConnector1">
            <a:avLst/>
          </a:prstGeom>
          <a:noFill/>
          <a:ln w="9525" cap="flat" cmpd="sng">
            <a:solidFill>
              <a:schemeClr val="dk2"/>
            </a:solidFill>
            <a:prstDash val="solid"/>
            <a:round/>
            <a:headEnd type="none" w="med" len="med"/>
            <a:tailEnd type="triangle" w="med" len="med"/>
          </a:ln>
        </p:spPr>
      </p:cxnSp>
      <p:pic>
        <p:nvPicPr>
          <p:cNvPr id="644" name="Google Shape;644;p132"/>
          <p:cNvPicPr preferRelativeResize="0"/>
          <p:nvPr/>
        </p:nvPicPr>
        <p:blipFill>
          <a:blip r:embed="rId3">
            <a:alphaModFix/>
          </a:blip>
          <a:stretch>
            <a:fillRect/>
          </a:stretch>
        </p:blipFill>
        <p:spPr>
          <a:xfrm>
            <a:off x="1385567" y="1774867"/>
            <a:ext cx="1246500" cy="1246500"/>
          </a:xfrm>
          <a:prstGeom prst="rect">
            <a:avLst/>
          </a:prstGeom>
          <a:noFill/>
          <a:ln>
            <a:noFill/>
          </a:ln>
        </p:spPr>
      </p:pic>
      <p:sp>
        <p:nvSpPr>
          <p:cNvPr id="645" name="Google Shape;645;p132"/>
          <p:cNvSpPr txBox="1"/>
          <p:nvPr/>
        </p:nvSpPr>
        <p:spPr>
          <a:xfrm>
            <a:off x="202800" y="152333"/>
            <a:ext cx="641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646" name="Google Shape;646;p132"/>
          <p:cNvSpPr txBox="1"/>
          <p:nvPr/>
        </p:nvSpPr>
        <p:spPr>
          <a:xfrm>
            <a:off x="197300" y="119468"/>
            <a:ext cx="7896400" cy="656614"/>
          </a:xfrm>
          <a:prstGeom prst="rect">
            <a:avLst/>
          </a:prstGeom>
          <a:noFill/>
          <a:ln>
            <a:noFill/>
          </a:ln>
        </p:spPr>
        <p:txBody>
          <a:bodyPr spcFirstLastPara="1" wrap="square" lIns="121900" tIns="121900" rIns="121900" bIns="121900" anchor="t" anchorCtr="0">
            <a:spAutoFit/>
          </a:bodyPr>
          <a:lstStyle/>
          <a:p>
            <a:r>
              <a:rPr lang="es" sz="2667" b="1">
                <a:latin typeface="DM Sans"/>
                <a:ea typeface="DM Sans"/>
                <a:cs typeface="DM Sans"/>
                <a:sym typeface="DM Sans"/>
              </a:rPr>
              <a:t>Modelo de autenticación con JWT</a:t>
            </a:r>
            <a:endParaRPr sz="2667" b="1">
              <a:latin typeface="DM Sans"/>
              <a:ea typeface="DM Sans"/>
              <a:cs typeface="DM Sans"/>
              <a:sym typeface="DM Sans"/>
            </a:endParaRPr>
          </a:p>
        </p:txBody>
      </p:sp>
      <p:sp>
        <p:nvSpPr>
          <p:cNvPr id="647" name="Google Shape;647;p132"/>
          <p:cNvSpPr/>
          <p:nvPr/>
        </p:nvSpPr>
        <p:spPr>
          <a:xfrm>
            <a:off x="4929800" y="1695900"/>
            <a:ext cx="2332400" cy="140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s" sz="4000" b="1"/>
              <a:t>SERVER</a:t>
            </a:r>
            <a:endParaRPr sz="4000" b="1"/>
          </a:p>
        </p:txBody>
      </p:sp>
      <p:sp>
        <p:nvSpPr>
          <p:cNvPr id="648" name="Google Shape;648;p132"/>
          <p:cNvSpPr txBox="1"/>
          <p:nvPr/>
        </p:nvSpPr>
        <p:spPr>
          <a:xfrm>
            <a:off x="274037" y="3348501"/>
            <a:ext cx="3469600" cy="923482"/>
          </a:xfrm>
          <a:prstGeom prst="rect">
            <a:avLst/>
          </a:prstGeom>
          <a:solidFill>
            <a:schemeClr val="lt1"/>
          </a:solidFill>
          <a:ln>
            <a:noFill/>
          </a:ln>
        </p:spPr>
        <p:txBody>
          <a:bodyPr spcFirstLastPara="1" wrap="square" lIns="121900" tIns="121900" rIns="121900" bIns="121900" anchor="t" anchorCtr="0">
            <a:spAutoFit/>
          </a:bodyPr>
          <a:lstStyle/>
          <a:p>
            <a:pPr algn="ctr"/>
            <a:r>
              <a:rPr lang="es" sz="1467">
                <a:highlight>
                  <a:srgbClr val="FFFFFF"/>
                </a:highlight>
                <a:latin typeface="DM Sans"/>
                <a:ea typeface="DM Sans"/>
                <a:cs typeface="DM Sans"/>
                <a:sym typeface="DM Sans"/>
              </a:rPr>
              <a:t>Se envía en los headers de la solicitud el token en una cookie http-only o directamente desde los headers.</a:t>
            </a:r>
            <a:endParaRPr sz="1467">
              <a:highlight>
                <a:srgbClr val="FFFFFF"/>
              </a:highlight>
              <a:latin typeface="DM Sans"/>
              <a:ea typeface="DM Sans"/>
              <a:cs typeface="DM Sans"/>
              <a:sym typeface="DM Sans"/>
            </a:endParaRPr>
          </a:p>
        </p:txBody>
      </p:sp>
      <p:sp>
        <p:nvSpPr>
          <p:cNvPr id="649" name="Google Shape;649;p132"/>
          <p:cNvSpPr txBox="1"/>
          <p:nvPr/>
        </p:nvSpPr>
        <p:spPr>
          <a:xfrm>
            <a:off x="2725533" y="1483201"/>
            <a:ext cx="2110800" cy="697715"/>
          </a:xfrm>
          <a:prstGeom prst="rect">
            <a:avLst/>
          </a:prstGeom>
          <a:noFill/>
          <a:ln>
            <a:noFill/>
          </a:ln>
        </p:spPr>
        <p:txBody>
          <a:bodyPr spcFirstLastPara="1" wrap="square" lIns="121900" tIns="121900" rIns="121900" bIns="121900" anchor="t" anchorCtr="0">
            <a:spAutoFit/>
          </a:bodyPr>
          <a:lstStyle/>
          <a:p>
            <a:pPr algn="ctr"/>
            <a:r>
              <a:rPr lang="es" sz="1467">
                <a:latin typeface="DM Sans"/>
                <a:ea typeface="DM Sans"/>
                <a:cs typeface="DM Sans"/>
                <a:sym typeface="DM Sans"/>
              </a:rPr>
              <a:t>Se hace cualquier solicitud.</a:t>
            </a:r>
            <a:endParaRPr sz="1467">
              <a:latin typeface="DM Sans"/>
              <a:ea typeface="DM Sans"/>
              <a:cs typeface="DM Sans"/>
              <a:sym typeface="DM Sans"/>
            </a:endParaRPr>
          </a:p>
        </p:txBody>
      </p:sp>
      <p:pic>
        <p:nvPicPr>
          <p:cNvPr id="650" name="Google Shape;650;p132"/>
          <p:cNvPicPr preferRelativeResize="0"/>
          <p:nvPr/>
        </p:nvPicPr>
        <p:blipFill>
          <a:blip r:embed="rId4">
            <a:alphaModFix/>
          </a:blip>
          <a:stretch>
            <a:fillRect/>
          </a:stretch>
        </p:blipFill>
        <p:spPr>
          <a:xfrm>
            <a:off x="9559934" y="1774834"/>
            <a:ext cx="1246500" cy="1246500"/>
          </a:xfrm>
          <a:prstGeom prst="rect">
            <a:avLst/>
          </a:prstGeom>
          <a:noFill/>
          <a:ln>
            <a:noFill/>
          </a:ln>
        </p:spPr>
      </p:pic>
      <p:sp>
        <p:nvSpPr>
          <p:cNvPr id="651" name="Google Shape;651;p132"/>
          <p:cNvSpPr txBox="1"/>
          <p:nvPr/>
        </p:nvSpPr>
        <p:spPr>
          <a:xfrm>
            <a:off x="7262200" y="1257401"/>
            <a:ext cx="2297600" cy="1149249"/>
          </a:xfrm>
          <a:prstGeom prst="rect">
            <a:avLst/>
          </a:prstGeom>
          <a:noFill/>
          <a:ln>
            <a:noFill/>
          </a:ln>
        </p:spPr>
        <p:txBody>
          <a:bodyPr spcFirstLastPara="1" wrap="square" lIns="121900" tIns="121900" rIns="121900" bIns="121900" anchor="t" anchorCtr="0">
            <a:spAutoFit/>
          </a:bodyPr>
          <a:lstStyle/>
          <a:p>
            <a:pPr algn="ctr"/>
            <a:r>
              <a:rPr lang="es" sz="1467">
                <a:latin typeface="DM Sans"/>
                <a:ea typeface="DM Sans"/>
                <a:cs typeface="DM Sans"/>
                <a:sym typeface="DM Sans"/>
              </a:rPr>
              <a:t>Base de datos para almacenar al usuario o crear la sesión si el token expiró.</a:t>
            </a:r>
            <a:endParaRPr sz="1467">
              <a:latin typeface="DM Sans"/>
              <a:ea typeface="DM Sans"/>
              <a:cs typeface="DM Sans"/>
              <a:sym typeface="DM Sans"/>
            </a:endParaRPr>
          </a:p>
        </p:txBody>
      </p:sp>
      <p:cxnSp>
        <p:nvCxnSpPr>
          <p:cNvPr id="652" name="Google Shape;652;p132"/>
          <p:cNvCxnSpPr>
            <a:stCxn id="644" idx="3"/>
            <a:endCxn id="647" idx="1"/>
          </p:cNvCxnSpPr>
          <p:nvPr/>
        </p:nvCxnSpPr>
        <p:spPr>
          <a:xfrm>
            <a:off x="2632067" y="2398116"/>
            <a:ext cx="2297600" cy="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132"/>
          <p:cNvCxnSpPr>
            <a:stCxn id="647" idx="3"/>
            <a:endCxn id="650" idx="1"/>
          </p:cNvCxnSpPr>
          <p:nvPr/>
        </p:nvCxnSpPr>
        <p:spPr>
          <a:xfrm>
            <a:off x="7262200" y="2398100"/>
            <a:ext cx="2297600" cy="0"/>
          </a:xfrm>
          <a:prstGeom prst="straightConnector1">
            <a:avLst/>
          </a:prstGeom>
          <a:noFill/>
          <a:ln w="9525" cap="flat" cmpd="sng">
            <a:solidFill>
              <a:schemeClr val="dk2"/>
            </a:solidFill>
            <a:prstDash val="solid"/>
            <a:round/>
            <a:headEnd type="none" w="med" len="med"/>
            <a:tailEnd type="triangle" w="med" len="med"/>
          </a:ln>
        </p:spPr>
      </p:cxnSp>
      <p:pic>
        <p:nvPicPr>
          <p:cNvPr id="643" name="Google Shape;643;p132"/>
          <p:cNvPicPr preferRelativeResize="0"/>
          <p:nvPr/>
        </p:nvPicPr>
        <p:blipFill>
          <a:blip r:embed="rId5">
            <a:alphaModFix/>
          </a:blip>
          <a:stretch>
            <a:fillRect/>
          </a:stretch>
        </p:blipFill>
        <p:spPr>
          <a:xfrm>
            <a:off x="1468098" y="4924067"/>
            <a:ext cx="1081433" cy="1081467"/>
          </a:xfrm>
          <a:prstGeom prst="rect">
            <a:avLst/>
          </a:prstGeom>
          <a:noFill/>
          <a:ln>
            <a:noFill/>
          </a:ln>
        </p:spPr>
      </p:pic>
      <p:sp>
        <p:nvSpPr>
          <p:cNvPr id="654" name="Google Shape;654;p132"/>
          <p:cNvSpPr txBox="1"/>
          <p:nvPr/>
        </p:nvSpPr>
        <p:spPr>
          <a:xfrm>
            <a:off x="4983200" y="3100301"/>
            <a:ext cx="2225600" cy="1149249"/>
          </a:xfrm>
          <a:prstGeom prst="rect">
            <a:avLst/>
          </a:prstGeom>
          <a:noFill/>
          <a:ln>
            <a:noFill/>
          </a:ln>
        </p:spPr>
        <p:txBody>
          <a:bodyPr spcFirstLastPara="1" wrap="square" lIns="121900" tIns="121900" rIns="121900" bIns="121900" anchor="t" anchorCtr="0">
            <a:spAutoFit/>
          </a:bodyPr>
          <a:lstStyle/>
          <a:p>
            <a:pPr algn="ctr"/>
            <a:r>
              <a:rPr lang="es" sz="1467">
                <a:latin typeface="DM Sans"/>
                <a:ea typeface="DM Sans"/>
                <a:cs typeface="DM Sans"/>
                <a:sym typeface="DM Sans"/>
              </a:rPr>
              <a:t>El servidor descifra el token y obtiene las credenciales sin buscar.</a:t>
            </a:r>
            <a:endParaRPr sz="1467">
              <a:latin typeface="DM Sans"/>
              <a:ea typeface="DM Sans"/>
              <a:cs typeface="DM Sans"/>
              <a:sym typeface="DM Sans"/>
            </a:endParaRPr>
          </a:p>
        </p:txBody>
      </p:sp>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33"/>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Aplicación sencilla utilizando JWT</a:t>
            </a:r>
            <a:endParaRPr sz="5333" b="1">
              <a:solidFill>
                <a:schemeClr val="dk1"/>
              </a:solidFill>
              <a:latin typeface="DM Sans"/>
              <a:ea typeface="DM Sans"/>
              <a:cs typeface="DM Sans"/>
              <a:sym typeface="DM Sans"/>
            </a:endParaRPr>
          </a:p>
        </p:txBody>
      </p:sp>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34"/>
          <p:cNvSpPr txBox="1"/>
          <p:nvPr/>
        </p:nvSpPr>
        <p:spPr>
          <a:xfrm>
            <a:off x="610300" y="555367"/>
            <a:ext cx="7705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Instalación de módulos</a:t>
            </a:r>
            <a:endParaRPr sz="5333" b="1">
              <a:solidFill>
                <a:schemeClr val="dk1"/>
              </a:solidFill>
              <a:latin typeface="DM Sans"/>
              <a:ea typeface="DM Sans"/>
              <a:cs typeface="DM Sans"/>
              <a:sym typeface="DM Sans"/>
            </a:endParaRPr>
          </a:p>
        </p:txBody>
      </p:sp>
      <p:sp>
        <p:nvSpPr>
          <p:cNvPr id="665" name="Google Shape;665;p134"/>
          <p:cNvSpPr txBox="1"/>
          <p:nvPr/>
        </p:nvSpPr>
        <p:spPr>
          <a:xfrm>
            <a:off x="610300" y="2351400"/>
            <a:ext cx="7441600" cy="1169511"/>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sz="2000">
                <a:latin typeface="DM Sans"/>
                <a:ea typeface="DM Sans"/>
                <a:cs typeface="DM Sans"/>
                <a:sym typeface="DM Sans"/>
              </a:rPr>
              <a:t>👨‍💻 Como no es novedad, debemos contar con nuestro servidor de express. Sin embargo, la instalación vendrá complementada con </a:t>
            </a:r>
            <a:r>
              <a:rPr lang="es" sz="2000" b="1" i="1">
                <a:latin typeface="DM Sans"/>
                <a:ea typeface="DM Sans"/>
                <a:cs typeface="DM Sans"/>
                <a:sym typeface="DM Sans"/>
              </a:rPr>
              <a:t>npm install jsonwebtoken</a:t>
            </a:r>
            <a:r>
              <a:rPr lang="es" sz="2000" i="1">
                <a:latin typeface="DM Sans"/>
                <a:ea typeface="DM Sans"/>
                <a:cs typeface="DM Sans"/>
                <a:sym typeface="DM Sans"/>
              </a:rPr>
              <a:t>:</a:t>
            </a:r>
            <a:endParaRPr sz="2000">
              <a:latin typeface="DM Sans"/>
              <a:ea typeface="DM Sans"/>
              <a:cs typeface="DM Sans"/>
              <a:sym typeface="DM Sans"/>
            </a:endParaRPr>
          </a:p>
        </p:txBody>
      </p:sp>
      <p:pic>
        <p:nvPicPr>
          <p:cNvPr id="666" name="Google Shape;666;p134"/>
          <p:cNvPicPr preferRelativeResize="0"/>
          <p:nvPr/>
        </p:nvPicPr>
        <p:blipFill>
          <a:blip r:embed="rId3">
            <a:alphaModFix/>
          </a:blip>
          <a:stretch>
            <a:fillRect/>
          </a:stretch>
        </p:blipFill>
        <p:spPr>
          <a:xfrm>
            <a:off x="610285" y="3884467"/>
            <a:ext cx="5578233" cy="1001800"/>
          </a:xfrm>
          <a:prstGeom prst="rect">
            <a:avLst/>
          </a:prstGeom>
          <a:noFill/>
          <a:ln>
            <a:noFill/>
          </a:ln>
        </p:spPr>
      </p:pic>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35"/>
          <p:cNvSpPr txBox="1"/>
          <p:nvPr/>
        </p:nvSpPr>
        <p:spPr>
          <a:xfrm>
            <a:off x="203184" y="194034"/>
            <a:ext cx="12091200" cy="964391"/>
          </a:xfrm>
          <a:prstGeom prst="rect">
            <a:avLst/>
          </a:prstGeom>
          <a:noFill/>
          <a:ln>
            <a:noFill/>
          </a:ln>
        </p:spPr>
        <p:txBody>
          <a:bodyPr spcFirstLastPara="1" wrap="square" lIns="121900" tIns="121900" rIns="121900" bIns="121900" anchor="t" anchorCtr="0">
            <a:spAutoFit/>
          </a:bodyPr>
          <a:lstStyle/>
          <a:p>
            <a:pPr algn="ctr"/>
            <a:r>
              <a:rPr lang="es" sz="2667" b="1">
                <a:solidFill>
                  <a:schemeClr val="lt1"/>
                </a:solidFill>
                <a:latin typeface="DM Sans"/>
                <a:ea typeface="DM Sans"/>
                <a:cs typeface="DM Sans"/>
                <a:sym typeface="DM Sans"/>
              </a:rPr>
              <a:t>Creamos las funciones necesarias para jwt en un archivo utils.js </a:t>
            </a:r>
            <a:endParaRPr sz="2667" b="1">
              <a:solidFill>
                <a:schemeClr val="lt1"/>
              </a:solidFill>
              <a:latin typeface="DM Sans"/>
              <a:ea typeface="DM Sans"/>
              <a:cs typeface="DM Sans"/>
              <a:sym typeface="DM Sans"/>
            </a:endParaRPr>
          </a:p>
          <a:p>
            <a:pPr algn="ctr"/>
            <a:r>
              <a:rPr lang="es" sz="2000">
                <a:solidFill>
                  <a:schemeClr val="lt1"/>
                </a:solidFill>
                <a:latin typeface="DM Sans"/>
                <a:ea typeface="DM Sans"/>
                <a:cs typeface="DM Sans"/>
                <a:sym typeface="DM Sans"/>
              </a:rPr>
              <a:t>(Nota que el token se recibirá desde los headers directamente, y no desde cookie)</a:t>
            </a:r>
            <a:endParaRPr sz="2000">
              <a:solidFill>
                <a:schemeClr val="lt1"/>
              </a:solidFill>
              <a:latin typeface="DM Sans"/>
              <a:ea typeface="DM Sans"/>
              <a:cs typeface="DM Sans"/>
              <a:sym typeface="DM Sans"/>
            </a:endParaRPr>
          </a:p>
        </p:txBody>
      </p:sp>
      <p:pic>
        <p:nvPicPr>
          <p:cNvPr id="672" name="Google Shape;672;p135"/>
          <p:cNvPicPr preferRelativeResize="0"/>
          <p:nvPr/>
        </p:nvPicPr>
        <p:blipFill>
          <a:blip r:embed="rId3">
            <a:alphaModFix/>
          </a:blip>
          <a:stretch>
            <a:fillRect/>
          </a:stretch>
        </p:blipFill>
        <p:spPr>
          <a:xfrm>
            <a:off x="1779934" y="1463401"/>
            <a:ext cx="8632133" cy="5072068"/>
          </a:xfrm>
          <a:prstGeom prst="rect">
            <a:avLst/>
          </a:prstGeom>
          <a:noFill/>
          <a:ln>
            <a:noFill/>
          </a:ln>
        </p:spPr>
      </p:pic>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36"/>
          <p:cNvSpPr txBox="1"/>
          <p:nvPr/>
        </p:nvSpPr>
        <p:spPr>
          <a:xfrm>
            <a:off x="50400" y="204334"/>
            <a:ext cx="12091200" cy="656614"/>
          </a:xfrm>
          <a:prstGeom prst="rect">
            <a:avLst/>
          </a:prstGeom>
          <a:noFill/>
          <a:ln>
            <a:noFill/>
          </a:ln>
        </p:spPr>
        <p:txBody>
          <a:bodyPr spcFirstLastPara="1" wrap="square" lIns="121900" tIns="121900" rIns="121900" bIns="121900" anchor="t" anchorCtr="0">
            <a:spAutoFit/>
          </a:bodyPr>
          <a:lstStyle/>
          <a:p>
            <a:pPr algn="ctr"/>
            <a:r>
              <a:rPr lang="es" sz="2667" b="1">
                <a:solidFill>
                  <a:schemeClr val="lt1"/>
                </a:solidFill>
                <a:latin typeface="DM Sans"/>
                <a:ea typeface="DM Sans"/>
                <a:cs typeface="DM Sans"/>
                <a:sym typeface="DM Sans"/>
              </a:rPr>
              <a:t>Creando rutas de registro y login</a:t>
            </a:r>
            <a:endParaRPr sz="2667">
              <a:solidFill>
                <a:schemeClr val="lt1"/>
              </a:solidFill>
              <a:latin typeface="DM Sans"/>
              <a:ea typeface="DM Sans"/>
              <a:cs typeface="DM Sans"/>
              <a:sym typeface="DM Sans"/>
            </a:endParaRPr>
          </a:p>
        </p:txBody>
      </p:sp>
      <p:pic>
        <p:nvPicPr>
          <p:cNvPr id="678" name="Google Shape;678;p136"/>
          <p:cNvPicPr preferRelativeResize="0"/>
          <p:nvPr/>
        </p:nvPicPr>
        <p:blipFill>
          <a:blip r:embed="rId3">
            <a:alphaModFix/>
          </a:blip>
          <a:stretch>
            <a:fillRect/>
          </a:stretch>
        </p:blipFill>
        <p:spPr>
          <a:xfrm>
            <a:off x="2090167" y="1040034"/>
            <a:ext cx="8394799" cy="4777933"/>
          </a:xfrm>
          <a:prstGeom prst="rect">
            <a:avLst/>
          </a:prstGeom>
          <a:noFill/>
          <a:ln>
            <a:noFill/>
          </a:ln>
        </p:spPr>
      </p:pic>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grpSp>
        <p:nvGrpSpPr>
          <p:cNvPr id="683" name="Google Shape;683;p137"/>
          <p:cNvGrpSpPr/>
          <p:nvPr/>
        </p:nvGrpSpPr>
        <p:grpSpPr>
          <a:xfrm>
            <a:off x="5603408" y="1542664"/>
            <a:ext cx="985200" cy="985200"/>
            <a:chOff x="974706" y="2467173"/>
            <a:chExt cx="738900" cy="738900"/>
          </a:xfrm>
        </p:grpSpPr>
        <p:sp>
          <p:nvSpPr>
            <p:cNvPr id="684" name="Google Shape;684;p137"/>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85" name="Google Shape;685;p13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86" name="Google Shape;686;p137"/>
          <p:cNvSpPr txBox="1"/>
          <p:nvPr/>
        </p:nvSpPr>
        <p:spPr>
          <a:xfrm>
            <a:off x="1948400" y="2761267"/>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Inicio de sesión con JWT</a:t>
            </a:r>
            <a:endParaRPr sz="5333" b="1">
              <a:solidFill>
                <a:schemeClr val="dk1"/>
              </a:solidFill>
              <a:highlight>
                <a:srgbClr val="EAFF6A"/>
              </a:highlight>
              <a:latin typeface="DM Sans"/>
              <a:ea typeface="DM Sans"/>
              <a:cs typeface="DM Sans"/>
              <a:sym typeface="DM Sans"/>
            </a:endParaRPr>
          </a:p>
        </p:txBody>
      </p:sp>
      <p:sp>
        <p:nvSpPr>
          <p:cNvPr id="687" name="Google Shape;687;p137"/>
          <p:cNvSpPr txBox="1"/>
          <p:nvPr/>
        </p:nvSpPr>
        <p:spPr>
          <a:xfrm>
            <a:off x="1316400" y="5004452"/>
            <a:ext cx="9559200" cy="656614"/>
          </a:xfrm>
          <a:prstGeom prst="rect">
            <a:avLst/>
          </a:prstGeom>
          <a:noFill/>
          <a:ln>
            <a:noFill/>
          </a:ln>
        </p:spPr>
        <p:txBody>
          <a:bodyPr spcFirstLastPara="1" wrap="square" lIns="121900" tIns="121900" rIns="121900" bIns="121900" anchor="t" anchorCtr="0">
            <a:spAutoFit/>
          </a:bodyPr>
          <a:lstStyle/>
          <a:p>
            <a:pPr algn="ctr">
              <a:buClr>
                <a:srgbClr val="000000"/>
              </a:buClr>
              <a:buSzPts val="2000"/>
            </a:pPr>
            <a:r>
              <a:rPr lang="es" sz="2667">
                <a:solidFill>
                  <a:srgbClr val="83AEFB"/>
                </a:solidFill>
                <a:latin typeface="DM Sans"/>
                <a:ea typeface="DM Sans"/>
                <a:cs typeface="DM Sans"/>
                <a:sym typeface="DM Sans"/>
              </a:rPr>
              <a:t>Duración: </a:t>
            </a:r>
            <a:r>
              <a:rPr lang="es" sz="2667" b="1">
                <a:solidFill>
                  <a:srgbClr val="83AEFB"/>
                </a:solidFill>
                <a:latin typeface="DM Sans"/>
                <a:ea typeface="DM Sans"/>
                <a:cs typeface="DM Sans"/>
                <a:sym typeface="DM Sans"/>
              </a:rPr>
              <a:t>15-20 min</a:t>
            </a:r>
            <a:endParaRPr sz="2667" b="1">
              <a:solidFill>
                <a:srgbClr val="83AEFB"/>
              </a:solidFill>
              <a:latin typeface="DM Sans"/>
              <a:ea typeface="DM Sans"/>
              <a:cs typeface="DM Sans"/>
              <a:sym typeface="DM Sans"/>
            </a:endParaRPr>
          </a:p>
        </p:txBody>
      </p:sp>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grpSp>
        <p:nvGrpSpPr>
          <p:cNvPr id="692" name="Google Shape;692;p138"/>
          <p:cNvGrpSpPr/>
          <p:nvPr/>
        </p:nvGrpSpPr>
        <p:grpSpPr>
          <a:xfrm>
            <a:off x="609796" y="624398"/>
            <a:ext cx="574765" cy="574765"/>
            <a:chOff x="974706" y="2467173"/>
            <a:chExt cx="738900" cy="738900"/>
          </a:xfrm>
        </p:grpSpPr>
        <p:sp>
          <p:nvSpPr>
            <p:cNvPr id="693" name="Google Shape;693;p138"/>
            <p:cNvSpPr/>
            <p:nvPr/>
          </p:nvSpPr>
          <p:spPr>
            <a:xfrm>
              <a:off x="974706" y="2467173"/>
              <a:ext cx="738900" cy="738900"/>
            </a:xfrm>
            <a:prstGeom prst="ellipse">
              <a:avLst/>
            </a:prstGeom>
            <a:solidFill>
              <a:srgbClr val="EA90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694" name="Google Shape;694;p13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95" name="Google Shape;695;p138"/>
          <p:cNvSpPr txBox="1"/>
          <p:nvPr/>
        </p:nvSpPr>
        <p:spPr>
          <a:xfrm>
            <a:off x="668600" y="1442334"/>
            <a:ext cx="101644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Inicio de sesión con jwt</a:t>
            </a:r>
            <a:endParaRPr sz="5333" b="1">
              <a:solidFill>
                <a:schemeClr val="dk1"/>
              </a:solidFill>
              <a:latin typeface="DM Sans"/>
              <a:ea typeface="DM Sans"/>
              <a:cs typeface="DM Sans"/>
              <a:sym typeface="DM Sans"/>
            </a:endParaRPr>
          </a:p>
        </p:txBody>
      </p:sp>
      <p:pic>
        <p:nvPicPr>
          <p:cNvPr id="696" name="Google Shape;696;p138"/>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697" name="Google Shape;697;p138"/>
          <p:cNvSpPr txBox="1"/>
          <p:nvPr/>
        </p:nvSpPr>
        <p:spPr>
          <a:xfrm>
            <a:off x="727600" y="2516600"/>
            <a:ext cx="10046400" cy="3134920"/>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latin typeface="DM Sans"/>
                <a:ea typeface="DM Sans"/>
                <a:cs typeface="DM Sans"/>
                <a:sym typeface="DM Sans"/>
              </a:rPr>
              <a:t>A partir del servidor de express que estamos construyendo:</a:t>
            </a:r>
            <a:endParaRPr b="1">
              <a:solidFill>
                <a:srgbClr val="000000"/>
              </a:solidFill>
              <a:latin typeface="DM Sans"/>
              <a:ea typeface="DM Sans"/>
              <a:cs typeface="DM Sans"/>
              <a:sym typeface="DM Sans"/>
            </a:endParaRPr>
          </a:p>
          <a:p>
            <a:pPr>
              <a:buClr>
                <a:srgbClr val="000000"/>
              </a:buClr>
              <a:buSzPts val="1350"/>
            </a:pPr>
            <a:endParaRPr>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Configurar la creación del token para que ésta solo tenga duración de 1 minuto.</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Crear tres vistas, vista base, vista de registro y vista de login. (puedes hacerlo sin motor de plantillas).</a:t>
            </a:r>
            <a:endParaRPr>
              <a:latin typeface="DM Sans"/>
              <a:ea typeface="DM Sans"/>
              <a:cs typeface="DM Sans"/>
              <a:sym typeface="DM Sans"/>
            </a:endParaRPr>
          </a:p>
          <a:p>
            <a:pPr marL="609585" indent="-385224">
              <a:lnSpc>
                <a:spcPct val="115000"/>
              </a:lnSpc>
              <a:buClr>
                <a:schemeClr val="accent4"/>
              </a:buClr>
              <a:buSzPts val="950"/>
              <a:buFont typeface="DM Sans"/>
              <a:buChar char="✓"/>
            </a:pPr>
            <a:r>
              <a:rPr lang="es" sz="1733">
                <a:solidFill>
                  <a:schemeClr val="dk1"/>
                </a:solidFill>
                <a:highlight>
                  <a:schemeClr val="lt1"/>
                </a:highlight>
                <a:latin typeface="DM Sans"/>
                <a:ea typeface="DM Sans"/>
                <a:cs typeface="DM Sans"/>
                <a:sym typeface="DM Sans"/>
              </a:rPr>
              <a:t>Al cargar la página principal (‘/’), si existe una sesión iniciada, se mostrarán los datos del usuario en cuestión (obtenidos mediante una consulta con el token debidamente adjunto en el encabezado de la petición de datos). Caso contrario, se deberá cargar automáticamente la pantalla de login.</a:t>
            </a:r>
            <a:endParaRPr>
              <a:latin typeface="DM Sans"/>
              <a:ea typeface="DM Sans"/>
              <a:cs typeface="DM Sans"/>
              <a:sym typeface="DM Sans"/>
            </a:endParaRPr>
          </a:p>
          <a:p>
            <a:pPr marL="609585" indent="-419090">
              <a:buClr>
                <a:schemeClr val="accent4"/>
              </a:buClr>
              <a:buSzPts val="1350"/>
              <a:buFont typeface="DM Sans"/>
              <a:buChar char="✓"/>
            </a:pPr>
            <a:r>
              <a:rPr lang="es">
                <a:latin typeface="DM Sans"/>
                <a:ea typeface="DM Sans"/>
                <a:cs typeface="DM Sans"/>
                <a:sym typeface="DM Sans"/>
              </a:rPr>
              <a:t>Corroborar el envío del token al front para su futuro almacenamiento. </a:t>
            </a:r>
            <a:endParaRPr>
              <a:latin typeface="DM Sans"/>
              <a:ea typeface="DM Sans"/>
              <a:cs typeface="DM Sans"/>
              <a:sym typeface="DM Sans"/>
            </a:endParaRPr>
          </a:p>
        </p:txBody>
      </p:sp>
      <p:sp>
        <p:nvSpPr>
          <p:cNvPr id="698" name="Google Shape;698;p138"/>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ACTIVIDAD EN CLASE</a:t>
            </a:r>
            <a:endParaRPr sz="1867">
              <a:solidFill>
                <a:srgbClr val="000000"/>
              </a:solidFill>
              <a:latin typeface="DM Sans"/>
              <a:ea typeface="DM Sans"/>
              <a:cs typeface="DM Sans"/>
              <a:sym typeface="DM Sans"/>
            </a:endParaRPr>
          </a:p>
        </p:txBody>
      </p:sp>
    </p:spTree>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grpSp>
        <p:nvGrpSpPr>
          <p:cNvPr id="703" name="Google Shape;703;p139"/>
          <p:cNvGrpSpPr/>
          <p:nvPr/>
        </p:nvGrpSpPr>
        <p:grpSpPr>
          <a:xfrm>
            <a:off x="5603411" y="1325564"/>
            <a:ext cx="985200" cy="985200"/>
            <a:chOff x="3137108" y="2467173"/>
            <a:chExt cx="738900" cy="738900"/>
          </a:xfrm>
        </p:grpSpPr>
        <p:sp>
          <p:nvSpPr>
            <p:cNvPr id="704" name="Google Shape;704;p139"/>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05" name="Google Shape;705;p139"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706" name="Google Shape;706;p139"/>
          <p:cNvSpPr txBox="1"/>
          <p:nvPr/>
        </p:nvSpPr>
        <p:spPr>
          <a:xfrm>
            <a:off x="1948400" y="2944834"/>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Refactor a nuestro login</a:t>
            </a:r>
            <a:endParaRPr sz="5333"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40"/>
          <p:cNvGrpSpPr/>
          <p:nvPr/>
        </p:nvGrpSpPr>
        <p:grpSpPr>
          <a:xfrm>
            <a:off x="609795" y="624264"/>
            <a:ext cx="574765" cy="574765"/>
            <a:chOff x="3137108" y="2467173"/>
            <a:chExt cx="738900" cy="738900"/>
          </a:xfrm>
        </p:grpSpPr>
        <p:sp>
          <p:nvSpPr>
            <p:cNvPr id="712" name="Google Shape;712;p140"/>
            <p:cNvSpPr/>
            <p:nvPr/>
          </p:nvSpPr>
          <p:spPr>
            <a:xfrm>
              <a:off x="3137108" y="2467173"/>
              <a:ext cx="738900" cy="738900"/>
            </a:xfrm>
            <a:prstGeom prst="ellipse">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713" name="Google Shape;713;p140"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714" name="Google Shape;714;p140"/>
          <p:cNvSpPr txBox="1"/>
          <p:nvPr/>
        </p:nvSpPr>
        <p:spPr>
          <a:xfrm>
            <a:off x="609800" y="2389100"/>
            <a:ext cx="5426800" cy="3903079"/>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Consigna</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Con base en el login de nuestro entregable anterior, refactorizar para incluir los nuevos conceptos.</a:t>
            </a:r>
            <a:endParaRPr>
              <a:solidFill>
                <a:srgbClr val="000000"/>
              </a:solidFill>
              <a:latin typeface="DM Sans"/>
              <a:ea typeface="DM Sans"/>
              <a:cs typeface="DM Sans"/>
              <a:sym typeface="DM Sans"/>
            </a:endParaRPr>
          </a:p>
          <a:p>
            <a:pPr>
              <a:spcBef>
                <a:spcPts val="1333"/>
              </a:spcBef>
              <a:buClr>
                <a:srgbClr val="000000"/>
              </a:buClr>
              <a:buSzPts val="1350"/>
            </a:pPr>
            <a:r>
              <a:rPr lang="es" b="1">
                <a:solidFill>
                  <a:srgbClr val="000000"/>
                </a:solidFill>
                <a:latin typeface="DM Sans"/>
                <a:ea typeface="DM Sans"/>
                <a:cs typeface="DM Sans"/>
                <a:sym typeface="DM Sans"/>
              </a:rPr>
              <a:t>Aspectos a incluir</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Se deberá contar con un hasheo de contraseña utilizando bcrypt</a:t>
            </a:r>
            <a:endParaRPr>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Se deberá contar con una implementación de passport, tanto para register como para login.</a:t>
            </a:r>
            <a:endParaRPr>
              <a:solidFill>
                <a:srgbClr val="999999"/>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Implementar el método de autenticación de GitHub a la vista de login.</a:t>
            </a:r>
            <a:endParaRPr>
              <a:solidFill>
                <a:srgbClr val="999999"/>
              </a:solidFill>
              <a:latin typeface="DM Sans"/>
              <a:ea typeface="DM Sans"/>
              <a:cs typeface="DM Sans"/>
              <a:sym typeface="DM Sans"/>
            </a:endParaRPr>
          </a:p>
        </p:txBody>
      </p:sp>
      <p:sp>
        <p:nvSpPr>
          <p:cNvPr id="715" name="Google Shape;715;p140"/>
          <p:cNvSpPr txBox="1"/>
          <p:nvPr/>
        </p:nvSpPr>
        <p:spPr>
          <a:xfrm>
            <a:off x="668600" y="1442334"/>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Refactor a nuestro login</a:t>
            </a:r>
            <a:endParaRPr sz="5333" b="1">
              <a:solidFill>
                <a:schemeClr val="dk1"/>
              </a:solidFill>
              <a:latin typeface="DM Sans"/>
              <a:ea typeface="DM Sans"/>
              <a:cs typeface="DM Sans"/>
              <a:sym typeface="DM Sans"/>
            </a:endParaRPr>
          </a:p>
        </p:txBody>
      </p:sp>
      <p:pic>
        <p:nvPicPr>
          <p:cNvPr id="716" name="Google Shape;716;p140"/>
          <p:cNvPicPr preferRelativeResize="0"/>
          <p:nvPr/>
        </p:nvPicPr>
        <p:blipFill rotWithShape="1">
          <a:blip r:embed="rId4">
            <a:alphaModFix/>
          </a:blip>
          <a:srcRect/>
          <a:stretch/>
        </p:blipFill>
        <p:spPr>
          <a:xfrm>
            <a:off x="10415218" y="6256367"/>
            <a:ext cx="1534333" cy="356767"/>
          </a:xfrm>
          <a:prstGeom prst="rect">
            <a:avLst/>
          </a:prstGeom>
          <a:noFill/>
          <a:ln>
            <a:noFill/>
          </a:ln>
        </p:spPr>
      </p:pic>
      <p:sp>
        <p:nvSpPr>
          <p:cNvPr id="717" name="Google Shape;717;p140"/>
          <p:cNvSpPr txBox="1"/>
          <p:nvPr/>
        </p:nvSpPr>
        <p:spPr>
          <a:xfrm>
            <a:off x="1240733"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chemeClr val="dk1"/>
                </a:solidFill>
                <a:latin typeface="DM Sans"/>
                <a:ea typeface="DM Sans"/>
                <a:cs typeface="DM Sans"/>
                <a:sym typeface="DM Sans"/>
              </a:rPr>
              <a:t>DESAFÍO ENTREGABLE</a:t>
            </a:r>
            <a:endParaRPr sz="1867">
              <a:solidFill>
                <a:srgbClr val="000000"/>
              </a:solidFill>
              <a:latin typeface="DM Sans"/>
              <a:ea typeface="DM Sans"/>
              <a:cs typeface="DM Sans"/>
              <a:sym typeface="DM Sans"/>
            </a:endParaRPr>
          </a:p>
        </p:txBody>
      </p:sp>
      <p:sp>
        <p:nvSpPr>
          <p:cNvPr id="718" name="Google Shape;718;p140"/>
          <p:cNvSpPr txBox="1"/>
          <p:nvPr/>
        </p:nvSpPr>
        <p:spPr>
          <a:xfrm>
            <a:off x="6177767" y="2544234"/>
            <a:ext cx="4971600" cy="2434985"/>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b="1">
                <a:solidFill>
                  <a:srgbClr val="000000"/>
                </a:solidFill>
                <a:latin typeface="DM Sans"/>
                <a:ea typeface="DM Sans"/>
                <a:cs typeface="DM Sans"/>
                <a:sym typeface="DM Sans"/>
              </a:rPr>
              <a:t>Formato</a:t>
            </a:r>
            <a:endParaRPr b="1">
              <a:solidFill>
                <a:srgbClr val="000000"/>
              </a:solidFill>
              <a:latin typeface="DM Sans"/>
              <a:ea typeface="DM Sans"/>
              <a:cs typeface="DM Sans"/>
              <a:sym typeface="DM Sans"/>
            </a:endParaRPr>
          </a:p>
          <a:p>
            <a:pPr>
              <a:lnSpc>
                <a:spcPct val="30000"/>
              </a:lnSpc>
              <a:buClr>
                <a:srgbClr val="000000"/>
              </a:buClr>
              <a:buSzPts val="1350"/>
            </a:pP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Link al repositorio de GitHub con el proyecto solicitado.</a:t>
            </a:r>
            <a:endParaRPr>
              <a:solidFill>
                <a:srgbClr val="000000"/>
              </a:solidFill>
              <a:latin typeface="DM Sans"/>
              <a:ea typeface="DM Sans"/>
              <a:cs typeface="DM Sans"/>
              <a:sym typeface="DM Sans"/>
            </a:endParaRPr>
          </a:p>
          <a:p>
            <a:pPr>
              <a:spcBef>
                <a:spcPts val="1333"/>
              </a:spcBef>
              <a:buClr>
                <a:srgbClr val="000000"/>
              </a:buClr>
              <a:buSzPts val="1350"/>
            </a:pPr>
            <a:r>
              <a:rPr lang="es" b="1">
                <a:solidFill>
                  <a:srgbClr val="000000"/>
                </a:solidFill>
                <a:latin typeface="DM Sans"/>
                <a:ea typeface="DM Sans"/>
                <a:cs typeface="DM Sans"/>
                <a:sym typeface="DM Sans"/>
              </a:rPr>
              <a:t>Sugerencias</a:t>
            </a:r>
            <a:endParaRPr b="1">
              <a:solidFill>
                <a:srgbClr val="000000"/>
              </a:solidFill>
              <a:latin typeface="DM Sans"/>
              <a:ea typeface="DM Sans"/>
              <a:cs typeface="DM Sans"/>
              <a:sym typeface="DM Sans"/>
            </a:endParaRPr>
          </a:p>
          <a:p>
            <a:pPr marL="609585" indent="-419090">
              <a:buClr>
                <a:schemeClr val="accent4"/>
              </a:buClr>
              <a:buSzPts val="1350"/>
              <a:buFont typeface="DM Sans"/>
              <a:buChar char="✓"/>
            </a:pPr>
            <a:r>
              <a:rPr lang="es">
                <a:solidFill>
                  <a:srgbClr val="999999"/>
                </a:solidFill>
                <a:latin typeface="DM Sans"/>
                <a:ea typeface="DM Sans"/>
                <a:cs typeface="DM Sans"/>
                <a:sym typeface="DM Sans"/>
              </a:rPr>
              <a:t>El testeo se realizará de manera muy similar al anterior, puedes consultar el documento de testing aquí: </a:t>
            </a:r>
            <a:endParaRPr>
              <a:solidFill>
                <a:srgbClr val="999999"/>
              </a:solidFill>
              <a:latin typeface="DM Sans"/>
              <a:ea typeface="DM Sans"/>
              <a:cs typeface="DM Sans"/>
              <a:sym typeface="DM Sans"/>
            </a:endParaRPr>
          </a:p>
        </p:txBody>
      </p:sp>
      <p:sp>
        <p:nvSpPr>
          <p:cNvPr id="719" name="Google Shape;719;p140"/>
          <p:cNvSpPr/>
          <p:nvPr/>
        </p:nvSpPr>
        <p:spPr>
          <a:xfrm>
            <a:off x="848600" y="1118233"/>
            <a:ext cx="10715600" cy="80800"/>
          </a:xfrm>
          <a:prstGeom prst="rect">
            <a:avLst/>
          </a:prstGeom>
          <a:solidFill>
            <a:srgbClr val="9DF4E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67168</TotalTime>
  <Words>148610</Words>
  <Application>Microsoft Office PowerPoint</Application>
  <PresentationFormat>Widescreen</PresentationFormat>
  <Paragraphs>12525</Paragraphs>
  <Slides>2071</Slides>
  <Notes>2071</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2071</vt:i4>
      </vt:variant>
    </vt:vector>
  </HeadingPairs>
  <TitlesOfParts>
    <vt:vector size="2085" baseType="lpstr">
      <vt:lpstr>Adobe Gothic Std B</vt:lpstr>
      <vt:lpstr>Anton</vt:lpstr>
      <vt:lpstr>Arial</vt:lpstr>
      <vt:lpstr>Calibri</vt:lpstr>
      <vt:lpstr>Calibri Light</vt:lpstr>
      <vt:lpstr>Consolas</vt:lpstr>
      <vt:lpstr>Courier New</vt:lpstr>
      <vt:lpstr>DM Sans</vt:lpstr>
      <vt:lpstr>EB Garamond</vt:lpstr>
      <vt:lpstr>Helvetica Neue</vt:lpstr>
      <vt:lpstr>Helvetica Neue Light</vt:lpstr>
      <vt:lpstr>Lato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Iván Bobarini</dc:creator>
  <cp:lastModifiedBy>Iván Bobarini</cp:lastModifiedBy>
  <cp:revision>128</cp:revision>
  <dcterms:created xsi:type="dcterms:W3CDTF">2023-03-14T19:47:39Z</dcterms:created>
  <dcterms:modified xsi:type="dcterms:W3CDTF">2023-07-27T23:19:44Z</dcterms:modified>
</cp:coreProperties>
</file>